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6"/>
  </p:notesMasterIdLst>
  <p:sldIdLst>
    <p:sldId id="414" r:id="rId2"/>
    <p:sldId id="462" r:id="rId3"/>
    <p:sldId id="264" r:id="rId4"/>
    <p:sldId id="258" r:id="rId5"/>
    <p:sldId id="282" r:id="rId6"/>
    <p:sldId id="416" r:id="rId7"/>
    <p:sldId id="417" r:id="rId8"/>
    <p:sldId id="418" r:id="rId9"/>
    <p:sldId id="343" r:id="rId10"/>
    <p:sldId id="345" r:id="rId11"/>
    <p:sldId id="342" r:id="rId12"/>
    <p:sldId id="355" r:id="rId13"/>
    <p:sldId id="356" r:id="rId14"/>
    <p:sldId id="419" r:id="rId15"/>
    <p:sldId id="420" r:id="rId16"/>
    <p:sldId id="421" r:id="rId17"/>
    <p:sldId id="424" r:id="rId18"/>
    <p:sldId id="426" r:id="rId19"/>
    <p:sldId id="427" r:id="rId20"/>
    <p:sldId id="431" r:id="rId21"/>
    <p:sldId id="432" r:id="rId22"/>
    <p:sldId id="433" r:id="rId23"/>
    <p:sldId id="434" r:id="rId24"/>
    <p:sldId id="435" r:id="rId25"/>
    <p:sldId id="436" r:id="rId26"/>
    <p:sldId id="437" r:id="rId27"/>
    <p:sldId id="438" r:id="rId28"/>
    <p:sldId id="439" r:id="rId29"/>
    <p:sldId id="440" r:id="rId30"/>
    <p:sldId id="441" r:id="rId31"/>
    <p:sldId id="442" r:id="rId32"/>
    <p:sldId id="443" r:id="rId33"/>
    <p:sldId id="444" r:id="rId34"/>
    <p:sldId id="445" r:id="rId35"/>
    <p:sldId id="446" r:id="rId36"/>
    <p:sldId id="447" r:id="rId37"/>
    <p:sldId id="448" r:id="rId38"/>
    <p:sldId id="449" r:id="rId39"/>
    <p:sldId id="450" r:id="rId40"/>
    <p:sldId id="451" r:id="rId41"/>
    <p:sldId id="452" r:id="rId42"/>
    <p:sldId id="453" r:id="rId43"/>
    <p:sldId id="454" r:id="rId44"/>
    <p:sldId id="455" r:id="rId45"/>
    <p:sldId id="456" r:id="rId46"/>
    <p:sldId id="457" r:id="rId47"/>
    <p:sldId id="458" r:id="rId48"/>
    <p:sldId id="459" r:id="rId49"/>
    <p:sldId id="460" r:id="rId50"/>
    <p:sldId id="461" r:id="rId51"/>
    <p:sldId id="463" r:id="rId52"/>
    <p:sldId id="409" r:id="rId53"/>
    <p:sldId id="465" r:id="rId54"/>
    <p:sldId id="415" r:id="rId5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5">
          <p15:clr>
            <a:srgbClr val="A4A3A4"/>
          </p15:clr>
        </p15:guide>
        <p15:guide id="2" orient="horz" pos="164">
          <p15:clr>
            <a:srgbClr val="A4A3A4"/>
          </p15:clr>
        </p15:guide>
        <p15:guide id="3" pos="5654">
          <p15:clr>
            <a:srgbClr val="A4A3A4"/>
          </p15:clr>
        </p15:guide>
        <p15:guide id="4" pos="20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6CB5"/>
    <a:srgbClr val="3E8DDD"/>
    <a:srgbClr val="009DD9"/>
    <a:srgbClr val="595959"/>
    <a:srgbClr val="2E2E2E"/>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8" autoAdjust="0"/>
    <p:restoredTop sz="94660"/>
  </p:normalViewPr>
  <p:slideViewPr>
    <p:cSldViewPr>
      <p:cViewPr varScale="1">
        <p:scale>
          <a:sx n="106" d="100"/>
          <a:sy n="106" d="100"/>
        </p:scale>
        <p:origin x="984" y="114"/>
      </p:cViewPr>
      <p:guideLst>
        <p:guide orient="horz" pos="935"/>
        <p:guide orient="horz" pos="164"/>
        <p:guide pos="5654"/>
        <p:guide pos="207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8689"/>
            </a:solidFill>
            <a:ln>
              <a:noFill/>
            </a:ln>
          </c:spPr>
          <c:dPt>
            <c:idx val="0"/>
            <c:bubble3D val="0"/>
            <c:spPr>
              <a:solidFill>
                <a:srgbClr val="2E2E2E"/>
              </a:solidFill>
              <a:ln w="19050">
                <a:noFill/>
              </a:ln>
              <a:effectLst/>
            </c:spPr>
            <c:extLst xmlns:c16r2="http://schemas.microsoft.com/office/drawing/2015/06/chart">
              <c:ext xmlns:c16="http://schemas.microsoft.com/office/drawing/2014/chart" uri="{C3380CC4-5D6E-409C-BE32-E72D297353CC}">
                <c16:uniqueId val="{00000000-A48C-4F40-8791-8C0A47E967AA}"/>
              </c:ext>
            </c:extLst>
          </c:dPt>
          <c:dPt>
            <c:idx val="1"/>
            <c:bubble3D val="0"/>
            <c:spPr>
              <a:solidFill>
                <a:srgbClr val="0A6CB5"/>
              </a:solidFill>
              <a:ln w="19050">
                <a:noFill/>
              </a:ln>
              <a:effectLst/>
            </c:spPr>
            <c:extLst xmlns:c16r2="http://schemas.microsoft.com/office/drawing/2015/06/chart">
              <c:ext xmlns:c16="http://schemas.microsoft.com/office/drawing/2014/chart" uri="{C3380CC4-5D6E-409C-BE32-E72D297353CC}">
                <c16:uniqueId val="{00000001-A48C-4F40-8791-8C0A47E967AA}"/>
              </c:ext>
            </c:extLst>
          </c:dPt>
          <c:cat>
            <c:strRef>
              <c:f>Sheet1!$A$2:$A$3</c:f>
              <c:strCache>
                <c:ptCount val="2"/>
                <c:pt idx="0">
                  <c:v>未完成率</c:v>
                </c:pt>
                <c:pt idx="1">
                  <c:v>完成率</c:v>
                </c:pt>
              </c:strCache>
            </c:strRef>
          </c:cat>
          <c:val>
            <c:numRef>
              <c:f>Sheet1!$B$2:$B$3</c:f>
              <c:numCache>
                <c:formatCode>0.00%</c:formatCode>
                <c:ptCount val="2"/>
                <c:pt idx="0">
                  <c:v>0.14200000000000004</c:v>
                </c:pt>
                <c:pt idx="1">
                  <c:v>0.85800000000000165</c:v>
                </c:pt>
              </c:numCache>
            </c:numRef>
          </c:val>
          <c:extLst xmlns:c16r2="http://schemas.microsoft.com/office/drawing/2015/06/chart">
            <c:ext xmlns:c16="http://schemas.microsoft.com/office/drawing/2014/chart" uri="{C3380CC4-5D6E-409C-BE32-E72D297353CC}">
              <c16:uniqueId val="{00000002-A48C-4F40-8791-8C0A47E967AA}"/>
            </c:ext>
          </c:extLst>
        </c:ser>
        <c:dLbls>
          <c:showLegendKey val="0"/>
          <c:showVal val="0"/>
          <c:showCatName val="0"/>
          <c:showSerName val="0"/>
          <c:showPercent val="0"/>
          <c:showBubbleSize val="0"/>
          <c:showLeaderLines val="1"/>
        </c:dLbls>
        <c:firstSliceAng val="0"/>
        <c:holeSize val="47"/>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8689"/>
            </a:solidFill>
            <a:ln>
              <a:noFill/>
            </a:ln>
          </c:spPr>
          <c:dPt>
            <c:idx val="0"/>
            <c:bubble3D val="0"/>
            <c:spPr>
              <a:solidFill>
                <a:srgbClr val="2E2E2E"/>
              </a:solidFill>
              <a:ln w="19050">
                <a:noFill/>
              </a:ln>
              <a:effectLst/>
            </c:spPr>
            <c:extLst xmlns:c16r2="http://schemas.microsoft.com/office/drawing/2015/06/chart">
              <c:ext xmlns:c16="http://schemas.microsoft.com/office/drawing/2014/chart" uri="{C3380CC4-5D6E-409C-BE32-E72D297353CC}">
                <c16:uniqueId val="{00000000-4839-478A-8CE0-D01DA957D7F9}"/>
              </c:ext>
            </c:extLst>
          </c:dPt>
          <c:dPt>
            <c:idx val="1"/>
            <c:bubble3D val="0"/>
            <c:spPr>
              <a:solidFill>
                <a:srgbClr val="0A6CB5"/>
              </a:solidFill>
              <a:ln w="19050">
                <a:noFill/>
              </a:ln>
              <a:effectLst/>
            </c:spPr>
            <c:extLst xmlns:c16r2="http://schemas.microsoft.com/office/drawing/2015/06/chart">
              <c:ext xmlns:c16="http://schemas.microsoft.com/office/drawing/2014/chart" uri="{C3380CC4-5D6E-409C-BE32-E72D297353CC}">
                <c16:uniqueId val="{00000001-4839-478A-8CE0-D01DA957D7F9}"/>
              </c:ext>
            </c:extLst>
          </c:dPt>
          <c:cat>
            <c:strRef>
              <c:f>Sheet1!$A$2:$A$3</c:f>
              <c:strCache>
                <c:ptCount val="2"/>
                <c:pt idx="0">
                  <c:v>未完成率</c:v>
                </c:pt>
                <c:pt idx="1">
                  <c:v>完成率</c:v>
                </c:pt>
              </c:strCache>
            </c:strRef>
          </c:cat>
          <c:val>
            <c:numRef>
              <c:f>Sheet1!$B$2:$B$3</c:f>
              <c:numCache>
                <c:formatCode>0.00%</c:formatCode>
                <c:ptCount val="2"/>
                <c:pt idx="0">
                  <c:v>0.14200000000000004</c:v>
                </c:pt>
                <c:pt idx="1">
                  <c:v>0.85800000000000165</c:v>
                </c:pt>
              </c:numCache>
            </c:numRef>
          </c:val>
          <c:extLst xmlns:c16r2="http://schemas.microsoft.com/office/drawing/2015/06/chart">
            <c:ext xmlns:c16="http://schemas.microsoft.com/office/drawing/2014/chart" uri="{C3380CC4-5D6E-409C-BE32-E72D297353CC}">
              <c16:uniqueId val="{00000002-4839-478A-8CE0-D01DA957D7F9}"/>
            </c:ext>
          </c:extLst>
        </c:ser>
        <c:dLbls>
          <c:showLegendKey val="0"/>
          <c:showVal val="0"/>
          <c:showCatName val="0"/>
          <c:showSerName val="0"/>
          <c:showPercent val="0"/>
          <c:showBubbleSize val="0"/>
          <c:showLeaderLines val="1"/>
        </c:dLbls>
        <c:firstSliceAng val="0"/>
        <c:holeSize val="47"/>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jpeg"/><Relationship Id="rId1"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C652D5-C880-4891-83FF-244C3ECE1002}" type="doc">
      <dgm:prSet loTypeId="urn:microsoft.com/office/officeart/2005/8/layout/bList2" loCatId="list" qsTypeId="urn:microsoft.com/office/officeart/2005/8/quickstyle/simple1" qsCatId="simple" csTypeId="urn:microsoft.com/office/officeart/2005/8/colors/accent0_3" csCatId="mainScheme" phldr="1"/>
      <dgm:spPr/>
      <dgm:t>
        <a:bodyPr/>
        <a:lstStyle/>
        <a:p>
          <a:endParaRPr lang="zh-CN" altLang="en-US"/>
        </a:p>
      </dgm:t>
    </dgm:pt>
    <dgm:pt modelId="{F11368CC-260E-43DB-AFFC-80A731E5E3E4}">
      <dgm:prSet phldrT="[文本]" custT="1"/>
      <dgm:spPr/>
      <dgm:t>
        <a:bodyPr/>
        <a:lstStyle/>
        <a:p>
          <a:r>
            <a:rPr lang="zh-CN" sz="2000" dirty="0">
              <a:latin typeface="Times New Roman" pitchFamily="18" charset="0"/>
              <a:ea typeface="微软雅黑" pitchFamily="34" charset="-122"/>
              <a:cs typeface="Times New Roman" pitchFamily="18" charset="0"/>
            </a:rPr>
            <a:t>基本组合子集（</a:t>
          </a:r>
          <a:r>
            <a:rPr lang="en-US" sz="2000" dirty="0">
              <a:latin typeface="Times New Roman" pitchFamily="18" charset="0"/>
              <a:ea typeface="微软雅黑" pitchFamily="34" charset="-122"/>
              <a:cs typeface="Times New Roman" pitchFamily="18" charset="0"/>
            </a:rPr>
            <a:t>BCS</a:t>
          </a:r>
          <a:r>
            <a:rPr lang="zh-CN" sz="2000" dirty="0">
              <a:latin typeface="Times New Roman" pitchFamily="18" charset="0"/>
              <a:ea typeface="微软雅黑" pitchFamily="34" charset="-122"/>
              <a:cs typeface="Times New Roman" pitchFamily="18" charset="0"/>
            </a:rPr>
            <a:t>）</a:t>
          </a:r>
          <a:endParaRPr lang="zh-CN" altLang="en-US" sz="2000" dirty="0">
            <a:latin typeface="Times New Roman" pitchFamily="18" charset="0"/>
            <a:ea typeface="微软雅黑" pitchFamily="34" charset="-122"/>
            <a:cs typeface="Times New Roman" pitchFamily="18" charset="0"/>
          </a:endParaRPr>
        </a:p>
      </dgm:t>
    </dgm:pt>
    <dgm:pt modelId="{684094E0-6D32-47EA-8255-C4A930AC802C}" type="parTrans" cxnId="{A43944DA-7CDE-4150-9566-D41C14696A99}">
      <dgm:prSet/>
      <dgm:spPr/>
      <dgm:t>
        <a:bodyPr/>
        <a:lstStyle/>
        <a:p>
          <a:endParaRPr lang="zh-CN" altLang="en-US" sz="2000">
            <a:latin typeface="Times New Roman" pitchFamily="18" charset="0"/>
            <a:ea typeface="微软雅黑" pitchFamily="34" charset="-122"/>
            <a:cs typeface="Times New Roman" pitchFamily="18" charset="0"/>
          </a:endParaRPr>
        </a:p>
      </dgm:t>
    </dgm:pt>
    <dgm:pt modelId="{E71EAA3B-452D-41D1-937F-6FBA31300B9B}" type="sibTrans" cxnId="{A43944DA-7CDE-4150-9566-D41C14696A99}">
      <dgm:prSet/>
      <dgm:spPr/>
      <dgm:t>
        <a:bodyPr/>
        <a:lstStyle/>
        <a:p>
          <a:endParaRPr lang="zh-CN" altLang="en-US" sz="2000">
            <a:latin typeface="Times New Roman" pitchFamily="18" charset="0"/>
            <a:ea typeface="微软雅黑" pitchFamily="34" charset="-122"/>
            <a:cs typeface="Times New Roman" pitchFamily="18" charset="0"/>
          </a:endParaRPr>
        </a:p>
      </dgm:t>
    </dgm:pt>
    <dgm:pt modelId="{66EBD577-B0ED-4D9A-84E1-C9576F938FE2}">
      <dgm:prSet phldrT="[文本]" custT="1"/>
      <dgm:spPr/>
      <dgm:t>
        <a:bodyPr/>
        <a:lstStyle/>
        <a:p>
          <a:r>
            <a:rPr lang="zh-CN" altLang="en-US" sz="2000" dirty="0">
              <a:latin typeface="Times New Roman" pitchFamily="18" charset="0"/>
              <a:ea typeface="微软雅黑" pitchFamily="34" charset="-122"/>
              <a:cs typeface="Times New Roman" pitchFamily="18" charset="0"/>
            </a:rPr>
            <a:t>为用户提供会话连接建立、正常数据传送、令牌的处理及连接释放等基本服务。</a:t>
          </a:r>
        </a:p>
      </dgm:t>
    </dgm:pt>
    <dgm:pt modelId="{76B454F1-6A59-479B-B73A-058FB676B186}" type="parTrans" cxnId="{531D07AA-0F60-4ECC-B7F7-C72DB9CD7151}">
      <dgm:prSet/>
      <dgm:spPr/>
      <dgm:t>
        <a:bodyPr/>
        <a:lstStyle/>
        <a:p>
          <a:endParaRPr lang="zh-CN" altLang="en-US" sz="2000">
            <a:latin typeface="Times New Roman" pitchFamily="18" charset="0"/>
            <a:ea typeface="微软雅黑" pitchFamily="34" charset="-122"/>
            <a:cs typeface="Times New Roman" pitchFamily="18" charset="0"/>
          </a:endParaRPr>
        </a:p>
      </dgm:t>
    </dgm:pt>
    <dgm:pt modelId="{2877634A-4DF8-43A7-AFD1-F15AD803283D}" type="sibTrans" cxnId="{531D07AA-0F60-4ECC-B7F7-C72DB9CD7151}">
      <dgm:prSet/>
      <dgm:spPr/>
      <dgm:t>
        <a:bodyPr/>
        <a:lstStyle/>
        <a:p>
          <a:endParaRPr lang="zh-CN" altLang="en-US" sz="2000">
            <a:latin typeface="Times New Roman" pitchFamily="18" charset="0"/>
            <a:ea typeface="微软雅黑" pitchFamily="34" charset="-122"/>
            <a:cs typeface="Times New Roman" pitchFamily="18" charset="0"/>
          </a:endParaRPr>
        </a:p>
      </dgm:t>
    </dgm:pt>
    <dgm:pt modelId="{A6280CA2-A2C1-4653-B612-B6DEF6319228}">
      <dgm:prSet phldrT="[文本]" custT="1"/>
      <dgm:spPr/>
      <dgm:t>
        <a:bodyPr/>
        <a:lstStyle/>
        <a:p>
          <a:r>
            <a:rPr lang="zh-CN" sz="2000" dirty="0">
              <a:latin typeface="Times New Roman" pitchFamily="18" charset="0"/>
              <a:ea typeface="微软雅黑" pitchFamily="34" charset="-122"/>
              <a:cs typeface="Times New Roman" pitchFamily="18" charset="0"/>
            </a:rPr>
            <a:t>基本同步子集（</a:t>
          </a:r>
          <a:r>
            <a:rPr lang="en-US" sz="2000" dirty="0">
              <a:latin typeface="Times New Roman" pitchFamily="18" charset="0"/>
              <a:ea typeface="微软雅黑" pitchFamily="34" charset="-122"/>
              <a:cs typeface="Times New Roman" pitchFamily="18" charset="0"/>
            </a:rPr>
            <a:t>BSS</a:t>
          </a:r>
          <a:r>
            <a:rPr lang="zh-CN" sz="2000" dirty="0">
              <a:latin typeface="Times New Roman" pitchFamily="18" charset="0"/>
              <a:ea typeface="微软雅黑" pitchFamily="34" charset="-122"/>
              <a:cs typeface="Times New Roman" pitchFamily="18" charset="0"/>
            </a:rPr>
            <a:t>）</a:t>
          </a:r>
          <a:endParaRPr lang="zh-CN" altLang="en-US" sz="2000" dirty="0">
            <a:latin typeface="Times New Roman" pitchFamily="18" charset="0"/>
            <a:ea typeface="微软雅黑" pitchFamily="34" charset="-122"/>
            <a:cs typeface="Times New Roman" pitchFamily="18" charset="0"/>
          </a:endParaRPr>
        </a:p>
      </dgm:t>
    </dgm:pt>
    <dgm:pt modelId="{064C1548-C062-46E1-93AB-CA3C62021EDF}" type="parTrans" cxnId="{449D57E6-8FC4-46C9-8711-77A252F139DA}">
      <dgm:prSet/>
      <dgm:spPr/>
      <dgm:t>
        <a:bodyPr/>
        <a:lstStyle/>
        <a:p>
          <a:endParaRPr lang="zh-CN" altLang="en-US" sz="2000">
            <a:latin typeface="Times New Roman" pitchFamily="18" charset="0"/>
            <a:ea typeface="微软雅黑" pitchFamily="34" charset="-122"/>
            <a:cs typeface="Times New Roman" pitchFamily="18" charset="0"/>
          </a:endParaRPr>
        </a:p>
      </dgm:t>
    </dgm:pt>
    <dgm:pt modelId="{89063AC3-0204-4A66-B39C-93638860BE8F}" type="sibTrans" cxnId="{449D57E6-8FC4-46C9-8711-77A252F139DA}">
      <dgm:prSet/>
      <dgm:spPr/>
      <dgm:t>
        <a:bodyPr/>
        <a:lstStyle/>
        <a:p>
          <a:endParaRPr lang="zh-CN" altLang="en-US" sz="2000">
            <a:latin typeface="Times New Roman" pitchFamily="18" charset="0"/>
            <a:ea typeface="微软雅黑" pitchFamily="34" charset="-122"/>
            <a:cs typeface="Times New Roman" pitchFamily="18" charset="0"/>
          </a:endParaRPr>
        </a:p>
      </dgm:t>
    </dgm:pt>
    <dgm:pt modelId="{8BAC8837-D9FB-440B-963C-8B3F07B46297}">
      <dgm:prSet phldrT="[文本]" custT="1"/>
      <dgm:spPr/>
      <dgm:t>
        <a:bodyPr/>
        <a:lstStyle/>
        <a:p>
          <a:r>
            <a:rPr lang="zh-CN" sz="2000" dirty="0">
              <a:latin typeface="Times New Roman" pitchFamily="18" charset="0"/>
              <a:ea typeface="微软雅黑" pitchFamily="34" charset="-122"/>
              <a:cs typeface="Times New Roman" pitchFamily="18" charset="0"/>
            </a:rPr>
            <a:t>在</a:t>
          </a:r>
          <a:r>
            <a:rPr lang="en-US" sz="2000" dirty="0">
              <a:latin typeface="Times New Roman" pitchFamily="18" charset="0"/>
              <a:ea typeface="微软雅黑" pitchFamily="34" charset="-122"/>
              <a:cs typeface="Times New Roman" pitchFamily="18" charset="0"/>
            </a:rPr>
            <a:t>BCS</a:t>
          </a:r>
          <a:r>
            <a:rPr lang="zh-CN" sz="2000" dirty="0">
              <a:latin typeface="Times New Roman" pitchFamily="18" charset="0"/>
              <a:ea typeface="微软雅黑" pitchFamily="34" charset="-122"/>
              <a:cs typeface="Times New Roman" pitchFamily="18" charset="0"/>
            </a:rPr>
            <a:t>的基础上增加为用户通信过程同步的功能，能在出错时从指定的同步点处进行恢复，减少差错重传的数据量。</a:t>
          </a:r>
          <a:endParaRPr lang="zh-CN" altLang="en-US" sz="2000" dirty="0">
            <a:latin typeface="Times New Roman" pitchFamily="18" charset="0"/>
            <a:ea typeface="微软雅黑" pitchFamily="34" charset="-122"/>
            <a:cs typeface="Times New Roman" pitchFamily="18" charset="0"/>
          </a:endParaRPr>
        </a:p>
      </dgm:t>
    </dgm:pt>
    <dgm:pt modelId="{99E26D45-FA5E-4F0C-84AA-B25338E9E583}" type="parTrans" cxnId="{47DA77E7-F83D-45C5-8DC2-F5924E8F3BDB}">
      <dgm:prSet/>
      <dgm:spPr/>
      <dgm:t>
        <a:bodyPr/>
        <a:lstStyle/>
        <a:p>
          <a:endParaRPr lang="zh-CN" altLang="en-US" sz="2000">
            <a:latin typeface="Times New Roman" pitchFamily="18" charset="0"/>
            <a:ea typeface="微软雅黑" pitchFamily="34" charset="-122"/>
            <a:cs typeface="Times New Roman" pitchFamily="18" charset="0"/>
          </a:endParaRPr>
        </a:p>
      </dgm:t>
    </dgm:pt>
    <dgm:pt modelId="{4C6FF5BA-DBFE-45E8-A244-E09D8B781E07}" type="sibTrans" cxnId="{47DA77E7-F83D-45C5-8DC2-F5924E8F3BDB}">
      <dgm:prSet/>
      <dgm:spPr/>
      <dgm:t>
        <a:bodyPr/>
        <a:lstStyle/>
        <a:p>
          <a:endParaRPr lang="zh-CN" altLang="en-US" sz="2000">
            <a:latin typeface="Times New Roman" pitchFamily="18" charset="0"/>
            <a:ea typeface="微软雅黑" pitchFamily="34" charset="-122"/>
            <a:cs typeface="Times New Roman" pitchFamily="18" charset="0"/>
          </a:endParaRPr>
        </a:p>
      </dgm:t>
    </dgm:pt>
    <dgm:pt modelId="{B03CBE98-0442-4B17-B1D9-DF188FAEF5E8}">
      <dgm:prSet phldrT="[文本]" custT="1"/>
      <dgm:spPr/>
      <dgm:t>
        <a:bodyPr/>
        <a:lstStyle/>
        <a:p>
          <a:r>
            <a:rPr lang="zh-CN" sz="2000" dirty="0">
              <a:latin typeface="Times New Roman" pitchFamily="18" charset="0"/>
              <a:ea typeface="微软雅黑" pitchFamily="34" charset="-122"/>
              <a:cs typeface="Times New Roman" pitchFamily="18" charset="0"/>
            </a:rPr>
            <a:t>基本活动子集（</a:t>
          </a:r>
          <a:r>
            <a:rPr lang="en-US" sz="2000" dirty="0">
              <a:latin typeface="Times New Roman" pitchFamily="18" charset="0"/>
              <a:ea typeface="微软雅黑" pitchFamily="34" charset="-122"/>
              <a:cs typeface="Times New Roman" pitchFamily="18" charset="0"/>
            </a:rPr>
            <a:t>BAS</a:t>
          </a:r>
          <a:r>
            <a:rPr lang="zh-CN" sz="2000" dirty="0">
              <a:latin typeface="Times New Roman" pitchFamily="18" charset="0"/>
              <a:ea typeface="微软雅黑" pitchFamily="34" charset="-122"/>
              <a:cs typeface="Times New Roman" pitchFamily="18" charset="0"/>
            </a:rPr>
            <a:t>）</a:t>
          </a:r>
          <a:endParaRPr lang="zh-CN" altLang="en-US" sz="2000" dirty="0">
            <a:latin typeface="Times New Roman" pitchFamily="18" charset="0"/>
            <a:ea typeface="微软雅黑" pitchFamily="34" charset="-122"/>
            <a:cs typeface="Times New Roman" pitchFamily="18" charset="0"/>
          </a:endParaRPr>
        </a:p>
      </dgm:t>
    </dgm:pt>
    <dgm:pt modelId="{FC1CAAAB-EA0D-4FD9-8EB0-71701DE4FC3D}" type="parTrans" cxnId="{110B7400-628E-4909-9F8F-B60ED031EBB5}">
      <dgm:prSet/>
      <dgm:spPr/>
      <dgm:t>
        <a:bodyPr/>
        <a:lstStyle/>
        <a:p>
          <a:endParaRPr lang="zh-CN" altLang="en-US" sz="2000">
            <a:latin typeface="Times New Roman" pitchFamily="18" charset="0"/>
            <a:ea typeface="微软雅黑" pitchFamily="34" charset="-122"/>
            <a:cs typeface="Times New Roman" pitchFamily="18" charset="0"/>
          </a:endParaRPr>
        </a:p>
      </dgm:t>
    </dgm:pt>
    <dgm:pt modelId="{DCE0142C-DE2B-4997-8864-7537D282FCDE}" type="sibTrans" cxnId="{110B7400-628E-4909-9F8F-B60ED031EBB5}">
      <dgm:prSet/>
      <dgm:spPr/>
      <dgm:t>
        <a:bodyPr/>
        <a:lstStyle/>
        <a:p>
          <a:endParaRPr lang="zh-CN" altLang="en-US" sz="2000">
            <a:latin typeface="Times New Roman" pitchFamily="18" charset="0"/>
            <a:ea typeface="微软雅黑" pitchFamily="34" charset="-122"/>
            <a:cs typeface="Times New Roman" pitchFamily="18" charset="0"/>
          </a:endParaRPr>
        </a:p>
      </dgm:t>
    </dgm:pt>
    <dgm:pt modelId="{0CD9181C-0978-4FCE-9AE0-9D8457E5C970}">
      <dgm:prSet phldrT="[文本]" custT="1"/>
      <dgm:spPr/>
      <dgm:t>
        <a:bodyPr/>
        <a:lstStyle/>
        <a:p>
          <a:r>
            <a:rPr lang="zh-CN" sz="2000" dirty="0">
              <a:latin typeface="Times New Roman" pitchFamily="18" charset="0"/>
              <a:ea typeface="微软雅黑" pitchFamily="34" charset="-122"/>
              <a:cs typeface="Times New Roman" pitchFamily="18" charset="0"/>
            </a:rPr>
            <a:t>在</a:t>
          </a:r>
          <a:r>
            <a:rPr lang="en-US" sz="2000" dirty="0">
              <a:latin typeface="Times New Roman" pitchFamily="18" charset="0"/>
              <a:ea typeface="微软雅黑" pitchFamily="34" charset="-122"/>
              <a:cs typeface="Times New Roman" pitchFamily="18" charset="0"/>
            </a:rPr>
            <a:t>BCS</a:t>
          </a:r>
          <a:r>
            <a:rPr lang="zh-CN" sz="2000" dirty="0">
              <a:latin typeface="Times New Roman" pitchFamily="18" charset="0"/>
              <a:ea typeface="微软雅黑" pitchFamily="34" charset="-122"/>
              <a:cs typeface="Times New Roman" pitchFamily="18" charset="0"/>
            </a:rPr>
            <a:t>的基础上加入了活动管理。</a:t>
          </a:r>
          <a:endParaRPr lang="zh-CN" altLang="en-US" sz="2000" dirty="0">
            <a:latin typeface="Times New Roman" pitchFamily="18" charset="0"/>
            <a:ea typeface="微软雅黑" pitchFamily="34" charset="-122"/>
            <a:cs typeface="Times New Roman" pitchFamily="18" charset="0"/>
          </a:endParaRPr>
        </a:p>
      </dgm:t>
    </dgm:pt>
    <dgm:pt modelId="{22827721-1837-45D3-9842-C40D20731DCD}" type="parTrans" cxnId="{ACE2A3C5-1FB4-43B7-B343-D3E7A2ED2C2E}">
      <dgm:prSet/>
      <dgm:spPr/>
      <dgm:t>
        <a:bodyPr/>
        <a:lstStyle/>
        <a:p>
          <a:endParaRPr lang="zh-CN" altLang="en-US" sz="2000">
            <a:latin typeface="Times New Roman" pitchFamily="18" charset="0"/>
            <a:ea typeface="微软雅黑" pitchFamily="34" charset="-122"/>
            <a:cs typeface="Times New Roman" pitchFamily="18" charset="0"/>
          </a:endParaRPr>
        </a:p>
      </dgm:t>
    </dgm:pt>
    <dgm:pt modelId="{3638E6D0-6286-4D3E-8A4A-47D7BD7D6C4C}" type="sibTrans" cxnId="{ACE2A3C5-1FB4-43B7-B343-D3E7A2ED2C2E}">
      <dgm:prSet/>
      <dgm:spPr/>
      <dgm:t>
        <a:bodyPr/>
        <a:lstStyle/>
        <a:p>
          <a:endParaRPr lang="zh-CN" altLang="en-US" sz="2000">
            <a:latin typeface="Times New Roman" pitchFamily="18" charset="0"/>
            <a:ea typeface="微软雅黑" pitchFamily="34" charset="-122"/>
            <a:cs typeface="Times New Roman" pitchFamily="18" charset="0"/>
          </a:endParaRPr>
        </a:p>
      </dgm:t>
    </dgm:pt>
    <dgm:pt modelId="{C1F2D05F-EB28-4092-925B-2F52C89EA2F2}" type="pres">
      <dgm:prSet presAssocID="{B4C652D5-C880-4891-83FF-244C3ECE1002}" presName="diagram" presStyleCnt="0">
        <dgm:presLayoutVars>
          <dgm:dir/>
          <dgm:animLvl val="lvl"/>
          <dgm:resizeHandles val="exact"/>
        </dgm:presLayoutVars>
      </dgm:prSet>
      <dgm:spPr/>
      <dgm:t>
        <a:bodyPr/>
        <a:lstStyle/>
        <a:p>
          <a:endParaRPr lang="zh-CN" altLang="en-US"/>
        </a:p>
      </dgm:t>
    </dgm:pt>
    <dgm:pt modelId="{4ABC1BE1-D489-45F0-BDE3-897A691814EA}" type="pres">
      <dgm:prSet presAssocID="{F11368CC-260E-43DB-AFFC-80A731E5E3E4}" presName="compNode" presStyleCnt="0"/>
      <dgm:spPr/>
    </dgm:pt>
    <dgm:pt modelId="{40403F2A-0121-45F1-871B-DAD461ADD4F3}" type="pres">
      <dgm:prSet presAssocID="{F11368CC-260E-43DB-AFFC-80A731E5E3E4}" presName="childRect" presStyleLbl="bgAcc1" presStyleIdx="0" presStyleCnt="3">
        <dgm:presLayoutVars>
          <dgm:bulletEnabled val="1"/>
        </dgm:presLayoutVars>
      </dgm:prSet>
      <dgm:spPr/>
      <dgm:t>
        <a:bodyPr/>
        <a:lstStyle/>
        <a:p>
          <a:endParaRPr lang="zh-CN" altLang="en-US"/>
        </a:p>
      </dgm:t>
    </dgm:pt>
    <dgm:pt modelId="{A675CDC0-7283-4701-ADB7-9819525E829F}" type="pres">
      <dgm:prSet presAssocID="{F11368CC-260E-43DB-AFFC-80A731E5E3E4}" presName="parentText" presStyleLbl="node1" presStyleIdx="0" presStyleCnt="0">
        <dgm:presLayoutVars>
          <dgm:chMax val="0"/>
          <dgm:bulletEnabled val="1"/>
        </dgm:presLayoutVars>
      </dgm:prSet>
      <dgm:spPr/>
      <dgm:t>
        <a:bodyPr/>
        <a:lstStyle/>
        <a:p>
          <a:endParaRPr lang="zh-CN" altLang="en-US"/>
        </a:p>
      </dgm:t>
    </dgm:pt>
    <dgm:pt modelId="{A579A292-BF7C-43B6-93C0-355E63E6A8B0}" type="pres">
      <dgm:prSet presAssocID="{F11368CC-260E-43DB-AFFC-80A731E5E3E4}" presName="parentRect" presStyleLbl="alignNode1" presStyleIdx="0" presStyleCnt="3"/>
      <dgm:spPr/>
      <dgm:t>
        <a:bodyPr/>
        <a:lstStyle/>
        <a:p>
          <a:endParaRPr lang="zh-CN" altLang="en-US"/>
        </a:p>
      </dgm:t>
    </dgm:pt>
    <dgm:pt modelId="{D0B3DA2A-36D5-45A6-B3B6-F329FE06DED8}" type="pres">
      <dgm:prSet presAssocID="{F11368CC-260E-43DB-AFFC-80A731E5E3E4}" presName="adorn" presStyleLbl="fgAccFollowNode1" presStyleIdx="0" presStyleCnt="3"/>
      <dgm:spPr>
        <a:blipFill rotWithShape="0">
          <a:blip xmlns:r="http://schemas.openxmlformats.org/officeDocument/2006/relationships" r:embed="rId1"/>
          <a:stretch>
            <a:fillRect/>
          </a:stretch>
        </a:blipFill>
      </dgm:spPr>
    </dgm:pt>
    <dgm:pt modelId="{F23318B6-8391-46A6-B2B6-2B699E936AA2}" type="pres">
      <dgm:prSet presAssocID="{E71EAA3B-452D-41D1-937F-6FBA31300B9B}" presName="sibTrans" presStyleLbl="sibTrans2D1" presStyleIdx="0" presStyleCnt="0"/>
      <dgm:spPr/>
      <dgm:t>
        <a:bodyPr/>
        <a:lstStyle/>
        <a:p>
          <a:endParaRPr lang="zh-CN" altLang="en-US"/>
        </a:p>
      </dgm:t>
    </dgm:pt>
    <dgm:pt modelId="{5D65C439-C186-46BA-AA14-2359A677DDF1}" type="pres">
      <dgm:prSet presAssocID="{A6280CA2-A2C1-4653-B612-B6DEF6319228}" presName="compNode" presStyleCnt="0"/>
      <dgm:spPr/>
    </dgm:pt>
    <dgm:pt modelId="{CA3060D1-38AD-447D-B654-A69CF4F88569}" type="pres">
      <dgm:prSet presAssocID="{A6280CA2-A2C1-4653-B612-B6DEF6319228}" presName="childRect" presStyleLbl="bgAcc1" presStyleIdx="1" presStyleCnt="3">
        <dgm:presLayoutVars>
          <dgm:bulletEnabled val="1"/>
        </dgm:presLayoutVars>
      </dgm:prSet>
      <dgm:spPr/>
      <dgm:t>
        <a:bodyPr/>
        <a:lstStyle/>
        <a:p>
          <a:endParaRPr lang="zh-CN" altLang="en-US"/>
        </a:p>
      </dgm:t>
    </dgm:pt>
    <dgm:pt modelId="{9485018E-0B20-4E0A-86D3-8C0D32874790}" type="pres">
      <dgm:prSet presAssocID="{A6280CA2-A2C1-4653-B612-B6DEF6319228}" presName="parentText" presStyleLbl="node1" presStyleIdx="0" presStyleCnt="0">
        <dgm:presLayoutVars>
          <dgm:chMax val="0"/>
          <dgm:bulletEnabled val="1"/>
        </dgm:presLayoutVars>
      </dgm:prSet>
      <dgm:spPr/>
      <dgm:t>
        <a:bodyPr/>
        <a:lstStyle/>
        <a:p>
          <a:endParaRPr lang="zh-CN" altLang="en-US"/>
        </a:p>
      </dgm:t>
    </dgm:pt>
    <dgm:pt modelId="{B568686E-BC7B-43C5-8696-AA5A1EAB8A23}" type="pres">
      <dgm:prSet presAssocID="{A6280CA2-A2C1-4653-B612-B6DEF6319228}" presName="parentRect" presStyleLbl="alignNode1" presStyleIdx="1" presStyleCnt="3"/>
      <dgm:spPr/>
      <dgm:t>
        <a:bodyPr/>
        <a:lstStyle/>
        <a:p>
          <a:endParaRPr lang="zh-CN" altLang="en-US"/>
        </a:p>
      </dgm:t>
    </dgm:pt>
    <dgm:pt modelId="{6F39542E-FAF6-41EC-936C-25C54425D9C0}" type="pres">
      <dgm:prSet presAssocID="{A6280CA2-A2C1-4653-B612-B6DEF6319228}" presName="adorn" presStyleLbl="fgAccFollowNode1" presStyleIdx="1" presStyleCnt="3"/>
      <dgm:spPr>
        <a:blipFill rotWithShape="0">
          <a:blip xmlns:r="http://schemas.openxmlformats.org/officeDocument/2006/relationships" r:embed="rId2"/>
          <a:stretch>
            <a:fillRect/>
          </a:stretch>
        </a:blipFill>
      </dgm:spPr>
    </dgm:pt>
    <dgm:pt modelId="{EB715D08-7F00-4778-916C-0A749A887E40}" type="pres">
      <dgm:prSet presAssocID="{89063AC3-0204-4A66-B39C-93638860BE8F}" presName="sibTrans" presStyleLbl="sibTrans2D1" presStyleIdx="0" presStyleCnt="0"/>
      <dgm:spPr/>
      <dgm:t>
        <a:bodyPr/>
        <a:lstStyle/>
        <a:p>
          <a:endParaRPr lang="zh-CN" altLang="en-US"/>
        </a:p>
      </dgm:t>
    </dgm:pt>
    <dgm:pt modelId="{8BF59423-A37B-4A27-AF34-8A43A044B102}" type="pres">
      <dgm:prSet presAssocID="{B03CBE98-0442-4B17-B1D9-DF188FAEF5E8}" presName="compNode" presStyleCnt="0"/>
      <dgm:spPr/>
    </dgm:pt>
    <dgm:pt modelId="{29203BF8-1F3A-448A-9105-08B1BD87DB66}" type="pres">
      <dgm:prSet presAssocID="{B03CBE98-0442-4B17-B1D9-DF188FAEF5E8}" presName="childRect" presStyleLbl="bgAcc1" presStyleIdx="2" presStyleCnt="3">
        <dgm:presLayoutVars>
          <dgm:bulletEnabled val="1"/>
        </dgm:presLayoutVars>
      </dgm:prSet>
      <dgm:spPr/>
      <dgm:t>
        <a:bodyPr/>
        <a:lstStyle/>
        <a:p>
          <a:endParaRPr lang="zh-CN" altLang="en-US"/>
        </a:p>
      </dgm:t>
    </dgm:pt>
    <dgm:pt modelId="{38C242DF-3E5F-403D-85A2-66C14AF06217}" type="pres">
      <dgm:prSet presAssocID="{B03CBE98-0442-4B17-B1D9-DF188FAEF5E8}" presName="parentText" presStyleLbl="node1" presStyleIdx="0" presStyleCnt="0">
        <dgm:presLayoutVars>
          <dgm:chMax val="0"/>
          <dgm:bulletEnabled val="1"/>
        </dgm:presLayoutVars>
      </dgm:prSet>
      <dgm:spPr/>
      <dgm:t>
        <a:bodyPr/>
        <a:lstStyle/>
        <a:p>
          <a:endParaRPr lang="zh-CN" altLang="en-US"/>
        </a:p>
      </dgm:t>
    </dgm:pt>
    <dgm:pt modelId="{863323A7-7A04-4FF8-BD8C-18873649C188}" type="pres">
      <dgm:prSet presAssocID="{B03CBE98-0442-4B17-B1D9-DF188FAEF5E8}" presName="parentRect" presStyleLbl="alignNode1" presStyleIdx="2" presStyleCnt="3"/>
      <dgm:spPr/>
      <dgm:t>
        <a:bodyPr/>
        <a:lstStyle/>
        <a:p>
          <a:endParaRPr lang="zh-CN" altLang="en-US"/>
        </a:p>
      </dgm:t>
    </dgm:pt>
    <dgm:pt modelId="{567830A2-277F-4A17-AB2F-3B6988A59642}" type="pres">
      <dgm:prSet presAssocID="{B03CBE98-0442-4B17-B1D9-DF188FAEF5E8}" presName="adorn" presStyleLbl="fgAccFollowNode1" presStyleIdx="2" presStyleCnt="3"/>
      <dgm:spPr>
        <a:blipFill rotWithShape="0">
          <a:blip xmlns:r="http://schemas.openxmlformats.org/officeDocument/2006/relationships" r:embed="rId3"/>
          <a:stretch>
            <a:fillRect/>
          </a:stretch>
        </a:blipFill>
      </dgm:spPr>
    </dgm:pt>
  </dgm:ptLst>
  <dgm:cxnLst>
    <dgm:cxn modelId="{ACE2A3C5-1FB4-43B7-B343-D3E7A2ED2C2E}" srcId="{B03CBE98-0442-4B17-B1D9-DF188FAEF5E8}" destId="{0CD9181C-0978-4FCE-9AE0-9D8457E5C970}" srcOrd="0" destOrd="0" parTransId="{22827721-1837-45D3-9842-C40D20731DCD}" sibTransId="{3638E6D0-6286-4D3E-8A4A-47D7BD7D6C4C}"/>
    <dgm:cxn modelId="{B5DACF61-680A-4258-A335-8D34A4BABBD2}" type="presOf" srcId="{F11368CC-260E-43DB-AFFC-80A731E5E3E4}" destId="{A675CDC0-7283-4701-ADB7-9819525E829F}" srcOrd="0" destOrd="0" presId="urn:microsoft.com/office/officeart/2005/8/layout/bList2"/>
    <dgm:cxn modelId="{039525F3-7E48-4311-B971-1EDD77EB11A0}" type="presOf" srcId="{E71EAA3B-452D-41D1-937F-6FBA31300B9B}" destId="{F23318B6-8391-46A6-B2B6-2B699E936AA2}" srcOrd="0" destOrd="0" presId="urn:microsoft.com/office/officeart/2005/8/layout/bList2"/>
    <dgm:cxn modelId="{449D57E6-8FC4-46C9-8711-77A252F139DA}" srcId="{B4C652D5-C880-4891-83FF-244C3ECE1002}" destId="{A6280CA2-A2C1-4653-B612-B6DEF6319228}" srcOrd="1" destOrd="0" parTransId="{064C1548-C062-46E1-93AB-CA3C62021EDF}" sibTransId="{89063AC3-0204-4A66-B39C-93638860BE8F}"/>
    <dgm:cxn modelId="{86835C0F-4CC0-4A89-951E-8BB14DB0BE22}" type="presOf" srcId="{B03CBE98-0442-4B17-B1D9-DF188FAEF5E8}" destId="{38C242DF-3E5F-403D-85A2-66C14AF06217}" srcOrd="0" destOrd="0" presId="urn:microsoft.com/office/officeart/2005/8/layout/bList2"/>
    <dgm:cxn modelId="{110B7400-628E-4909-9F8F-B60ED031EBB5}" srcId="{B4C652D5-C880-4891-83FF-244C3ECE1002}" destId="{B03CBE98-0442-4B17-B1D9-DF188FAEF5E8}" srcOrd="2" destOrd="0" parTransId="{FC1CAAAB-EA0D-4FD9-8EB0-71701DE4FC3D}" sibTransId="{DCE0142C-DE2B-4997-8864-7537D282FCDE}"/>
    <dgm:cxn modelId="{926B7C3F-F60E-4C33-A79C-DA87ED05ACF7}" type="presOf" srcId="{A6280CA2-A2C1-4653-B612-B6DEF6319228}" destId="{B568686E-BC7B-43C5-8696-AA5A1EAB8A23}" srcOrd="1" destOrd="0" presId="urn:microsoft.com/office/officeart/2005/8/layout/bList2"/>
    <dgm:cxn modelId="{03F04DBB-7C4B-45D8-888A-47E1EC2597BB}" type="presOf" srcId="{F11368CC-260E-43DB-AFFC-80A731E5E3E4}" destId="{A579A292-BF7C-43B6-93C0-355E63E6A8B0}" srcOrd="1" destOrd="0" presId="urn:microsoft.com/office/officeart/2005/8/layout/bList2"/>
    <dgm:cxn modelId="{6B49F93A-F804-4AE8-96C6-12C44EC154B3}" type="presOf" srcId="{66EBD577-B0ED-4D9A-84E1-C9576F938FE2}" destId="{40403F2A-0121-45F1-871B-DAD461ADD4F3}" srcOrd="0" destOrd="0" presId="urn:microsoft.com/office/officeart/2005/8/layout/bList2"/>
    <dgm:cxn modelId="{C3992798-9E42-4F56-8D10-A2BC1C74389D}" type="presOf" srcId="{B03CBE98-0442-4B17-B1D9-DF188FAEF5E8}" destId="{863323A7-7A04-4FF8-BD8C-18873649C188}" srcOrd="1" destOrd="0" presId="urn:microsoft.com/office/officeart/2005/8/layout/bList2"/>
    <dgm:cxn modelId="{A43944DA-7CDE-4150-9566-D41C14696A99}" srcId="{B4C652D5-C880-4891-83FF-244C3ECE1002}" destId="{F11368CC-260E-43DB-AFFC-80A731E5E3E4}" srcOrd="0" destOrd="0" parTransId="{684094E0-6D32-47EA-8255-C4A930AC802C}" sibTransId="{E71EAA3B-452D-41D1-937F-6FBA31300B9B}"/>
    <dgm:cxn modelId="{3E7CA18B-F513-4C94-8344-3BB9F2A864D5}" type="presOf" srcId="{89063AC3-0204-4A66-B39C-93638860BE8F}" destId="{EB715D08-7F00-4778-916C-0A749A887E40}" srcOrd="0" destOrd="0" presId="urn:microsoft.com/office/officeart/2005/8/layout/bList2"/>
    <dgm:cxn modelId="{9EF7A7FF-0AD7-4C4A-8A87-BF682036E207}" type="presOf" srcId="{A6280CA2-A2C1-4653-B612-B6DEF6319228}" destId="{9485018E-0B20-4E0A-86D3-8C0D32874790}" srcOrd="0" destOrd="0" presId="urn:microsoft.com/office/officeart/2005/8/layout/bList2"/>
    <dgm:cxn modelId="{4C140CC7-93FC-4589-BC20-C3DF865E5B4C}" type="presOf" srcId="{B4C652D5-C880-4891-83FF-244C3ECE1002}" destId="{C1F2D05F-EB28-4092-925B-2F52C89EA2F2}" srcOrd="0" destOrd="0" presId="urn:microsoft.com/office/officeart/2005/8/layout/bList2"/>
    <dgm:cxn modelId="{7B261304-1CDE-4DA3-9DA5-7012E9A1A7FD}" type="presOf" srcId="{0CD9181C-0978-4FCE-9AE0-9D8457E5C970}" destId="{29203BF8-1F3A-448A-9105-08B1BD87DB66}" srcOrd="0" destOrd="0" presId="urn:microsoft.com/office/officeart/2005/8/layout/bList2"/>
    <dgm:cxn modelId="{99F676D4-5605-40F7-90C4-793EA5010D29}" type="presOf" srcId="{8BAC8837-D9FB-440B-963C-8B3F07B46297}" destId="{CA3060D1-38AD-447D-B654-A69CF4F88569}" srcOrd="0" destOrd="0" presId="urn:microsoft.com/office/officeart/2005/8/layout/bList2"/>
    <dgm:cxn modelId="{531D07AA-0F60-4ECC-B7F7-C72DB9CD7151}" srcId="{F11368CC-260E-43DB-AFFC-80A731E5E3E4}" destId="{66EBD577-B0ED-4D9A-84E1-C9576F938FE2}" srcOrd="0" destOrd="0" parTransId="{76B454F1-6A59-479B-B73A-058FB676B186}" sibTransId="{2877634A-4DF8-43A7-AFD1-F15AD803283D}"/>
    <dgm:cxn modelId="{47DA77E7-F83D-45C5-8DC2-F5924E8F3BDB}" srcId="{A6280CA2-A2C1-4653-B612-B6DEF6319228}" destId="{8BAC8837-D9FB-440B-963C-8B3F07B46297}" srcOrd="0" destOrd="0" parTransId="{99E26D45-FA5E-4F0C-84AA-B25338E9E583}" sibTransId="{4C6FF5BA-DBFE-45E8-A244-E09D8B781E07}"/>
    <dgm:cxn modelId="{3D5221C5-3AC1-4C86-805D-7E9B5056638A}" type="presParOf" srcId="{C1F2D05F-EB28-4092-925B-2F52C89EA2F2}" destId="{4ABC1BE1-D489-45F0-BDE3-897A691814EA}" srcOrd="0" destOrd="0" presId="urn:microsoft.com/office/officeart/2005/8/layout/bList2"/>
    <dgm:cxn modelId="{76ABE3A0-1767-4A5B-A137-880973214395}" type="presParOf" srcId="{4ABC1BE1-D489-45F0-BDE3-897A691814EA}" destId="{40403F2A-0121-45F1-871B-DAD461ADD4F3}" srcOrd="0" destOrd="0" presId="urn:microsoft.com/office/officeart/2005/8/layout/bList2"/>
    <dgm:cxn modelId="{386BE90D-30C4-49B4-BF8B-156FBC59E0BB}" type="presParOf" srcId="{4ABC1BE1-D489-45F0-BDE3-897A691814EA}" destId="{A675CDC0-7283-4701-ADB7-9819525E829F}" srcOrd="1" destOrd="0" presId="urn:microsoft.com/office/officeart/2005/8/layout/bList2"/>
    <dgm:cxn modelId="{2B1D959E-DF9A-4B2E-BEBD-E138DBB5F392}" type="presParOf" srcId="{4ABC1BE1-D489-45F0-BDE3-897A691814EA}" destId="{A579A292-BF7C-43B6-93C0-355E63E6A8B0}" srcOrd="2" destOrd="0" presId="urn:microsoft.com/office/officeart/2005/8/layout/bList2"/>
    <dgm:cxn modelId="{6A523E80-AD6C-40B4-9457-B568ADD569E1}" type="presParOf" srcId="{4ABC1BE1-D489-45F0-BDE3-897A691814EA}" destId="{D0B3DA2A-36D5-45A6-B3B6-F329FE06DED8}" srcOrd="3" destOrd="0" presId="urn:microsoft.com/office/officeart/2005/8/layout/bList2"/>
    <dgm:cxn modelId="{9E02CD8A-D75C-4CCC-AF96-A320D370143E}" type="presParOf" srcId="{C1F2D05F-EB28-4092-925B-2F52C89EA2F2}" destId="{F23318B6-8391-46A6-B2B6-2B699E936AA2}" srcOrd="1" destOrd="0" presId="urn:microsoft.com/office/officeart/2005/8/layout/bList2"/>
    <dgm:cxn modelId="{C197B1F7-A471-4E2A-906B-F55199A49111}" type="presParOf" srcId="{C1F2D05F-EB28-4092-925B-2F52C89EA2F2}" destId="{5D65C439-C186-46BA-AA14-2359A677DDF1}" srcOrd="2" destOrd="0" presId="urn:microsoft.com/office/officeart/2005/8/layout/bList2"/>
    <dgm:cxn modelId="{E75912D2-698A-4E00-AD9C-5ADBEAE6DD90}" type="presParOf" srcId="{5D65C439-C186-46BA-AA14-2359A677DDF1}" destId="{CA3060D1-38AD-447D-B654-A69CF4F88569}" srcOrd="0" destOrd="0" presId="urn:microsoft.com/office/officeart/2005/8/layout/bList2"/>
    <dgm:cxn modelId="{A0B33776-708C-48C0-A37F-9B823E5AD1E8}" type="presParOf" srcId="{5D65C439-C186-46BA-AA14-2359A677DDF1}" destId="{9485018E-0B20-4E0A-86D3-8C0D32874790}" srcOrd="1" destOrd="0" presId="urn:microsoft.com/office/officeart/2005/8/layout/bList2"/>
    <dgm:cxn modelId="{0B1FC861-361B-417F-82F1-BEB3C16E9D76}" type="presParOf" srcId="{5D65C439-C186-46BA-AA14-2359A677DDF1}" destId="{B568686E-BC7B-43C5-8696-AA5A1EAB8A23}" srcOrd="2" destOrd="0" presId="urn:microsoft.com/office/officeart/2005/8/layout/bList2"/>
    <dgm:cxn modelId="{89588E43-FEC9-4A6D-90FD-960CC0E547F9}" type="presParOf" srcId="{5D65C439-C186-46BA-AA14-2359A677DDF1}" destId="{6F39542E-FAF6-41EC-936C-25C54425D9C0}" srcOrd="3" destOrd="0" presId="urn:microsoft.com/office/officeart/2005/8/layout/bList2"/>
    <dgm:cxn modelId="{BABB9D8D-ABD5-42F2-8C65-82577F39C115}" type="presParOf" srcId="{C1F2D05F-EB28-4092-925B-2F52C89EA2F2}" destId="{EB715D08-7F00-4778-916C-0A749A887E40}" srcOrd="3" destOrd="0" presId="urn:microsoft.com/office/officeart/2005/8/layout/bList2"/>
    <dgm:cxn modelId="{1FDFDD62-D579-4B97-A273-25E022E79691}" type="presParOf" srcId="{C1F2D05F-EB28-4092-925B-2F52C89EA2F2}" destId="{8BF59423-A37B-4A27-AF34-8A43A044B102}" srcOrd="4" destOrd="0" presId="urn:microsoft.com/office/officeart/2005/8/layout/bList2"/>
    <dgm:cxn modelId="{0A4484B2-AA4F-4F1F-A5C8-2FEA4C8B9391}" type="presParOf" srcId="{8BF59423-A37B-4A27-AF34-8A43A044B102}" destId="{29203BF8-1F3A-448A-9105-08B1BD87DB66}" srcOrd="0" destOrd="0" presId="urn:microsoft.com/office/officeart/2005/8/layout/bList2"/>
    <dgm:cxn modelId="{960D458B-5FF2-444F-BF9A-BB833007559E}" type="presParOf" srcId="{8BF59423-A37B-4A27-AF34-8A43A044B102}" destId="{38C242DF-3E5F-403D-85A2-66C14AF06217}" srcOrd="1" destOrd="0" presId="urn:microsoft.com/office/officeart/2005/8/layout/bList2"/>
    <dgm:cxn modelId="{7FF6F431-4974-41AC-BDFC-D5A42F23F061}" type="presParOf" srcId="{8BF59423-A37B-4A27-AF34-8A43A044B102}" destId="{863323A7-7A04-4FF8-BD8C-18873649C188}" srcOrd="2" destOrd="0" presId="urn:microsoft.com/office/officeart/2005/8/layout/bList2"/>
    <dgm:cxn modelId="{19BF65E9-6ED4-45E5-968D-8C322B30AC12}" type="presParOf" srcId="{8BF59423-A37B-4A27-AF34-8A43A044B102}" destId="{567830A2-277F-4A17-AB2F-3B6988A59642}"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71C22-075A-434D-9221-18F359471386}" type="datetimeFigureOut">
              <a:rPr lang="zh-CN" altLang="en-US" smtClean="0"/>
              <a:pPr/>
              <a:t>2021/10/18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C1889-C075-4BE1-82B5-8A5BB720CD17}" type="slidenum">
              <a:rPr lang="zh-CN" altLang="en-US" smtClean="0"/>
              <a:pPr/>
              <a:t>‹#›</a:t>
            </a:fld>
            <a:endParaRPr lang="zh-CN" altLang="en-US"/>
          </a:p>
        </p:txBody>
      </p:sp>
    </p:spTree>
    <p:extLst>
      <p:ext uri="{BB962C8B-B14F-4D97-AF65-F5344CB8AC3E}">
        <p14:creationId xmlns:p14="http://schemas.microsoft.com/office/powerpoint/2010/main" val="3238285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069A2-4738-483B-BB51-FE5DE9408108}" type="slidenum">
              <a:rPr lang="zh-CN" altLang="en-US" smtClean="0"/>
              <a:pPr/>
              <a:t>3</a:t>
            </a:fld>
            <a:endParaRPr lang="zh-CN" altLang="en-US"/>
          </a:p>
        </p:txBody>
      </p:sp>
    </p:spTree>
    <p:extLst>
      <p:ext uri="{BB962C8B-B14F-4D97-AF65-F5344CB8AC3E}">
        <p14:creationId xmlns:p14="http://schemas.microsoft.com/office/powerpoint/2010/main" val="2527321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BCF6EC5-653D-43A8-9BBE-782E12297E76}" type="slidenum">
              <a:rPr lang="zh-CN" altLang="en-US" smtClean="0"/>
              <a:pPr/>
              <a:t>4</a:t>
            </a:fld>
            <a:endParaRPr lang="zh-CN" altLang="en-US"/>
          </a:p>
        </p:txBody>
      </p:sp>
    </p:spTree>
    <p:extLst>
      <p:ext uri="{BB962C8B-B14F-4D97-AF65-F5344CB8AC3E}">
        <p14:creationId xmlns:p14="http://schemas.microsoft.com/office/powerpoint/2010/main" val="807373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7" name="矩形 6"/>
          <p:cNvSpPr/>
          <p:nvPr userDrawn="1"/>
        </p:nvSpPr>
        <p:spPr>
          <a:xfrm flipH="1">
            <a:off x="0" y="743854"/>
            <a:ext cx="12192000" cy="142775"/>
          </a:xfrm>
          <a:prstGeom prst="rect">
            <a:avLst/>
          </a:prstGeom>
          <a:solidFill>
            <a:srgbClr val="0A6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矩形: 圆角 5"/>
          <p:cNvSpPr/>
          <p:nvPr userDrawn="1"/>
        </p:nvSpPr>
        <p:spPr>
          <a:xfrm flipH="1">
            <a:off x="-600" y="260648"/>
            <a:ext cx="8928992" cy="626400"/>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 name="connsiteX0-261" fmla="*/ 307647 w 7677605"/>
              <a:gd name="connsiteY0-262" fmla="*/ 781907 h 5527522"/>
              <a:gd name="connsiteX1-263" fmla="*/ 676751 w 7677605"/>
              <a:gd name="connsiteY1-264" fmla="*/ 0 h 5527522"/>
              <a:gd name="connsiteX2-265" fmla="*/ 7677605 w 7677605"/>
              <a:gd name="connsiteY2-266" fmla="*/ 241147 h 5527522"/>
              <a:gd name="connsiteX3-267" fmla="*/ 7677605 w 7677605"/>
              <a:gd name="connsiteY3-268" fmla="*/ 5508472 h 5527522"/>
              <a:gd name="connsiteX4-269" fmla="*/ 0 w 7677605"/>
              <a:gd name="connsiteY4-270" fmla="*/ 5527522 h 5527522"/>
              <a:gd name="connsiteX5-271" fmla="*/ 307647 w 7677605"/>
              <a:gd name="connsiteY5-272" fmla="*/ 781907 h 5527522"/>
              <a:gd name="connsiteX0-273" fmla="*/ 307647 w 7677605"/>
              <a:gd name="connsiteY0-274" fmla="*/ 781907 h 5527522"/>
              <a:gd name="connsiteX1-275" fmla="*/ 676751 w 7677605"/>
              <a:gd name="connsiteY1-276" fmla="*/ 0 h 5527522"/>
              <a:gd name="connsiteX2-277" fmla="*/ 7677605 w 7677605"/>
              <a:gd name="connsiteY2-278" fmla="*/ 241147 h 5527522"/>
              <a:gd name="connsiteX3-279" fmla="*/ 7677605 w 7677605"/>
              <a:gd name="connsiteY3-280" fmla="*/ 5508472 h 5527522"/>
              <a:gd name="connsiteX4-281" fmla="*/ 0 w 7677605"/>
              <a:gd name="connsiteY4-282" fmla="*/ 5527522 h 5527522"/>
              <a:gd name="connsiteX5-283" fmla="*/ 307647 w 7677605"/>
              <a:gd name="connsiteY5-284" fmla="*/ 781907 h 5527522"/>
              <a:gd name="connsiteX0-285" fmla="*/ 307647 w 7677605"/>
              <a:gd name="connsiteY0-286" fmla="*/ 781907 h 5527522"/>
              <a:gd name="connsiteX1-287" fmla="*/ 676751 w 7677605"/>
              <a:gd name="connsiteY1-288" fmla="*/ 0 h 5527522"/>
              <a:gd name="connsiteX2-289" fmla="*/ 7677605 w 7677605"/>
              <a:gd name="connsiteY2-290" fmla="*/ 241147 h 5527522"/>
              <a:gd name="connsiteX3-291" fmla="*/ 7677605 w 7677605"/>
              <a:gd name="connsiteY3-292" fmla="*/ 5508472 h 5527522"/>
              <a:gd name="connsiteX4-293" fmla="*/ 0 w 7677605"/>
              <a:gd name="connsiteY4-294" fmla="*/ 5527522 h 5527522"/>
              <a:gd name="connsiteX5-295" fmla="*/ 307647 w 7677605"/>
              <a:gd name="connsiteY5-296" fmla="*/ 781907 h 5527522"/>
              <a:gd name="connsiteX0-297" fmla="*/ 307647 w 7677605"/>
              <a:gd name="connsiteY0-298" fmla="*/ 781907 h 5527522"/>
              <a:gd name="connsiteX1-299" fmla="*/ 676751 w 7677605"/>
              <a:gd name="connsiteY1-300" fmla="*/ 0 h 5527522"/>
              <a:gd name="connsiteX2-301" fmla="*/ 7677605 w 7677605"/>
              <a:gd name="connsiteY2-302" fmla="*/ 241147 h 5527522"/>
              <a:gd name="connsiteX3-303" fmla="*/ 7677605 w 7677605"/>
              <a:gd name="connsiteY3-304" fmla="*/ 5508472 h 5527522"/>
              <a:gd name="connsiteX4-305" fmla="*/ 0 w 7677605"/>
              <a:gd name="connsiteY4-306" fmla="*/ 5527522 h 5527522"/>
              <a:gd name="connsiteX5-307" fmla="*/ 307647 w 7677605"/>
              <a:gd name="connsiteY5-308"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677605" h="5527522">
                <a:moveTo>
                  <a:pt x="307647" y="781907"/>
                </a:moveTo>
                <a:cubicBezTo>
                  <a:pt x="348128" y="161443"/>
                  <a:pt x="341783" y="0"/>
                  <a:pt x="676751" y="0"/>
                </a:cubicBezTo>
                <a:lnTo>
                  <a:pt x="7677605" y="241147"/>
                </a:lnTo>
                <a:lnTo>
                  <a:pt x="7677605" y="5508472"/>
                </a:lnTo>
                <a:lnTo>
                  <a:pt x="0" y="5527522"/>
                </a:lnTo>
                <a:cubicBezTo>
                  <a:pt x="229549" y="1995661"/>
                  <a:pt x="123818" y="3372397"/>
                  <a:pt x="307647" y="781907"/>
                </a:cubicBezTo>
                <a:close/>
              </a:path>
            </a:pathLst>
          </a:custGeom>
          <a:solidFill>
            <a:srgbClr val="2E2E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7" name="椭圆 16"/>
          <p:cNvSpPr/>
          <p:nvPr userDrawn="1"/>
        </p:nvSpPr>
        <p:spPr>
          <a:xfrm>
            <a:off x="376518" y="426910"/>
            <a:ext cx="316944" cy="316944"/>
          </a:xfrm>
          <a:prstGeom prst="ellipse">
            <a:avLst/>
          </a:prstGeom>
          <a:solidFill>
            <a:srgbClr val="0A6CB5"/>
          </a:solidFill>
          <a:ln w="57150" cap="flat" cmpd="sng" algn="ctr">
            <a:solidFill>
              <a:sysClr val="windowText" lastClr="000000">
                <a:lumMod val="75000"/>
                <a:lumOff val="25000"/>
              </a:sys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等线" panose="020F0502020204030204"/>
              <a:ea typeface="等线" panose="02010600030101010101" pitchFamily="2" charset="-122"/>
              <a:cs typeface="+mn-cs"/>
            </a:endParaRPr>
          </a:p>
        </p:txBody>
      </p:sp>
      <p:sp>
        <p:nvSpPr>
          <p:cNvPr id="18" name="椭圆 17"/>
          <p:cNvSpPr/>
          <p:nvPr userDrawn="1"/>
        </p:nvSpPr>
        <p:spPr>
          <a:xfrm>
            <a:off x="11459842" y="286088"/>
            <a:ext cx="359813" cy="360000"/>
          </a:xfrm>
          <a:prstGeom prst="ellipse">
            <a:avLst/>
          </a:prstGeom>
          <a:solidFill>
            <a:srgbClr val="2E2E2E">
              <a:alpha val="34902"/>
            </a:srgbClr>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9" name="TextBox 15"/>
          <p:cNvSpPr txBox="1"/>
          <p:nvPr userDrawn="1"/>
        </p:nvSpPr>
        <p:spPr>
          <a:xfrm>
            <a:off x="11314702" y="289149"/>
            <a:ext cx="650091"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fld id="{2EEF1883-7A0E-4F66-9932-E581691AD397}" type="slidenum">
              <a:rPr kumimoji="0" lang="zh-CN" altLang="en-US" sz="1600" b="0" i="0" u="none" strike="noStrike" kern="1200" cap="none" spc="0" normalizeH="0" baseline="0" noProof="0" smtClean="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pPr marL="0" marR="0" lvl="0" indent="0" algn="ctr" defTabSz="914400" rtl="0" eaLnBrk="1" fontAlgn="auto" latinLnBrk="0" hangingPunct="1">
                <a:lnSpc>
                  <a:spcPct val="100000"/>
                </a:lnSpc>
                <a:spcBef>
                  <a:spcPts val="0"/>
                </a:spcBef>
                <a:spcAft>
                  <a:spcPts val="0"/>
                </a:spcAft>
                <a:buClrTx/>
                <a:buSzTx/>
                <a:buFontTx/>
                <a:buNone/>
                <a:defRPr/>
              </a:pPr>
              <a:t>‹#›</a:t>
            </a:fld>
            <a:r>
              <a:rPr kumimoji="0" lang="zh-CN" altLang="en-US" sz="1600" b="0" i="0" u="none" strike="noStrike" kern="1200" cap="none" spc="0" normalizeH="0" baseline="0" noProof="0" dirty="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任意多边形 4"/>
          <p:cNvSpPr/>
          <p:nvPr userDrawn="1"/>
        </p:nvSpPr>
        <p:spPr>
          <a:xfrm>
            <a:off x="0" y="0"/>
            <a:ext cx="12192000" cy="6858001"/>
          </a:xfrm>
          <a:custGeom>
            <a:avLst/>
            <a:gdLst>
              <a:gd name="connsiteX0" fmla="*/ 0 w 12192000"/>
              <a:gd name="connsiteY0" fmla="*/ 1 h 6858001"/>
              <a:gd name="connsiteX1" fmla="*/ 0 w 12192000"/>
              <a:gd name="connsiteY1" fmla="*/ 1 h 6858001"/>
              <a:gd name="connsiteX2" fmla="*/ 0 w 12192000"/>
              <a:gd name="connsiteY2" fmla="*/ 6858000 h 6858001"/>
              <a:gd name="connsiteX3" fmla="*/ 8483372 w 12192000"/>
              <a:gd name="connsiteY3" fmla="*/ 6858000 h 6858001"/>
              <a:gd name="connsiteX4" fmla="*/ 8483372 w 12192000"/>
              <a:gd name="connsiteY4" fmla="*/ 6858001 h 6858001"/>
              <a:gd name="connsiteX5" fmla="*/ 0 w 12192000"/>
              <a:gd name="connsiteY5" fmla="*/ 6858001 h 6858001"/>
              <a:gd name="connsiteX6" fmla="*/ 0 w 12192000"/>
              <a:gd name="connsiteY6" fmla="*/ 0 h 6858001"/>
              <a:gd name="connsiteX7" fmla="*/ 12192000 w 12192000"/>
              <a:gd name="connsiteY7" fmla="*/ 0 h 6858001"/>
              <a:gd name="connsiteX8" fmla="*/ 12192000 w 12192000"/>
              <a:gd name="connsiteY8" fmla="*/ 6858000 h 6858001"/>
              <a:gd name="connsiteX9" fmla="*/ 8483372 w 12192000"/>
              <a:gd name="connsiteY9" fmla="*/ 6858000 h 6858001"/>
              <a:gd name="connsiteX10" fmla="*/ 3960779 w 12192000"/>
              <a:gd name="connsiteY10" fmla="*/ 1 h 6858001"/>
              <a:gd name="connsiteX11" fmla="*/ 0 w 12192000"/>
              <a:gd name="connsiteY1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1">
                <a:moveTo>
                  <a:pt x="0" y="1"/>
                </a:moveTo>
                <a:lnTo>
                  <a:pt x="0" y="1"/>
                </a:lnTo>
                <a:lnTo>
                  <a:pt x="0" y="6858000"/>
                </a:lnTo>
                <a:lnTo>
                  <a:pt x="8483372" y="6858000"/>
                </a:lnTo>
                <a:lnTo>
                  <a:pt x="8483372" y="6858001"/>
                </a:lnTo>
                <a:lnTo>
                  <a:pt x="0" y="6858001"/>
                </a:lnTo>
                <a:close/>
                <a:moveTo>
                  <a:pt x="0" y="0"/>
                </a:moveTo>
                <a:lnTo>
                  <a:pt x="12192000" y="0"/>
                </a:lnTo>
                <a:lnTo>
                  <a:pt x="12192000" y="6858000"/>
                </a:lnTo>
                <a:lnTo>
                  <a:pt x="8483372" y="6858000"/>
                </a:lnTo>
                <a:lnTo>
                  <a:pt x="3960779" y="1"/>
                </a:lnTo>
                <a:lnTo>
                  <a:pt x="0" y="1"/>
                </a:lnTo>
                <a:close/>
              </a:path>
            </a:pathLst>
          </a:custGeom>
          <a: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矩形 5"/>
          <p:cNvSpPr/>
          <p:nvPr userDrawn="1"/>
        </p:nvSpPr>
        <p:spPr bwMode="auto">
          <a:xfrm>
            <a:off x="3076" y="400444"/>
            <a:ext cx="842362" cy="566844"/>
          </a:xfrm>
          <a:prstGeom prst="rect">
            <a:avLst/>
          </a:prstGeom>
          <a:solidFill>
            <a:srgbClr val="0A6CB5"/>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07DDA"/>
              </a:solidFill>
            </a:endParaRPr>
          </a:p>
        </p:txBody>
      </p:sp>
      <p:sp>
        <p:nvSpPr>
          <p:cNvPr id="7" name="任意多边形: 形状 30"/>
          <p:cNvSpPr/>
          <p:nvPr userDrawn="1"/>
        </p:nvSpPr>
        <p:spPr>
          <a:xfrm rot="5400000">
            <a:off x="2434171" y="-1185463"/>
            <a:ext cx="566846" cy="3744312"/>
          </a:xfrm>
          <a:custGeom>
            <a:avLst/>
            <a:gdLst>
              <a:gd name="connsiteX0" fmla="*/ 0 w 566846"/>
              <a:gd name="connsiteY0" fmla="*/ 3744312 h 3744312"/>
              <a:gd name="connsiteX1" fmla="*/ 0 w 566846"/>
              <a:gd name="connsiteY1" fmla="*/ 362945 h 3744312"/>
              <a:gd name="connsiteX2" fmla="*/ 566846 w 566846"/>
              <a:gd name="connsiteY2" fmla="*/ 0 h 3744312"/>
              <a:gd name="connsiteX3" fmla="*/ 566846 w 566846"/>
              <a:gd name="connsiteY3" fmla="*/ 3744312 h 3744312"/>
            </a:gdLst>
            <a:ahLst/>
            <a:cxnLst>
              <a:cxn ang="0">
                <a:pos x="connsiteX0" y="connsiteY0"/>
              </a:cxn>
              <a:cxn ang="0">
                <a:pos x="connsiteX1" y="connsiteY1"/>
              </a:cxn>
              <a:cxn ang="0">
                <a:pos x="connsiteX2" y="connsiteY2"/>
              </a:cxn>
              <a:cxn ang="0">
                <a:pos x="connsiteX3" y="connsiteY3"/>
              </a:cxn>
            </a:cxnLst>
            <a:rect l="l" t="t" r="r" b="b"/>
            <a:pathLst>
              <a:path w="566846" h="3744312">
                <a:moveTo>
                  <a:pt x="0" y="3744312"/>
                </a:moveTo>
                <a:lnTo>
                  <a:pt x="0" y="362945"/>
                </a:lnTo>
                <a:lnTo>
                  <a:pt x="566846" y="0"/>
                </a:lnTo>
                <a:lnTo>
                  <a:pt x="566846" y="374431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椭圆 7"/>
          <p:cNvSpPr/>
          <p:nvPr userDrawn="1"/>
        </p:nvSpPr>
        <p:spPr>
          <a:xfrm>
            <a:off x="244131" y="525394"/>
            <a:ext cx="316944" cy="316944"/>
          </a:xfrm>
          <a:prstGeom prst="ellipse">
            <a:avLst/>
          </a:prstGeom>
          <a:solidFill>
            <a:schemeClr val="bg1">
              <a:lumMod val="85000"/>
            </a:schemeClr>
          </a:solidFill>
          <a:ln w="57150" cap="flat" cmpd="sng" algn="ctr">
            <a:solidFill>
              <a:schemeClr val="tx1">
                <a:lumMod val="65000"/>
                <a:lumOff val="35000"/>
              </a:scheme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等线" panose="020F0502020204030204"/>
              <a:ea typeface="等线" panose="02010600030101010101" pitchFamily="2" charset="-122"/>
              <a:cs typeface="+mn-cs"/>
            </a:endParaRPr>
          </a:p>
        </p:txBody>
      </p:sp>
      <p:sp>
        <p:nvSpPr>
          <p:cNvPr id="9" name="任意多边形 8"/>
          <p:cNvSpPr/>
          <p:nvPr userDrawn="1"/>
        </p:nvSpPr>
        <p:spPr>
          <a:xfrm flipH="1">
            <a:off x="4500580" y="820561"/>
            <a:ext cx="7691421" cy="142775"/>
          </a:xfrm>
          <a:custGeom>
            <a:avLst/>
            <a:gdLst>
              <a:gd name="connsiteX0" fmla="*/ 7691421 w 7691421"/>
              <a:gd name="connsiteY0" fmla="*/ 0 h 142775"/>
              <a:gd name="connsiteX1" fmla="*/ 0 w 7691421"/>
              <a:gd name="connsiteY1" fmla="*/ 0 h 142775"/>
              <a:gd name="connsiteX2" fmla="*/ 0 w 7691421"/>
              <a:gd name="connsiteY2" fmla="*/ 142775 h 142775"/>
              <a:gd name="connsiteX3" fmla="*/ 7597266 w 7691421"/>
              <a:gd name="connsiteY3" fmla="*/ 142775 h 142775"/>
            </a:gdLst>
            <a:ahLst/>
            <a:cxnLst>
              <a:cxn ang="0">
                <a:pos x="connsiteX0" y="connsiteY0"/>
              </a:cxn>
              <a:cxn ang="0">
                <a:pos x="connsiteX1" y="connsiteY1"/>
              </a:cxn>
              <a:cxn ang="0">
                <a:pos x="connsiteX2" y="connsiteY2"/>
              </a:cxn>
              <a:cxn ang="0">
                <a:pos x="connsiteX3" y="connsiteY3"/>
              </a:cxn>
            </a:cxnLst>
            <a:rect l="l" t="t" r="r" b="b"/>
            <a:pathLst>
              <a:path w="7691421" h="142775">
                <a:moveTo>
                  <a:pt x="7691421" y="0"/>
                </a:moveTo>
                <a:lnTo>
                  <a:pt x="0" y="0"/>
                </a:lnTo>
                <a:lnTo>
                  <a:pt x="0" y="142775"/>
                </a:lnTo>
                <a:lnTo>
                  <a:pt x="7597266" y="142775"/>
                </a:lnTo>
                <a:close/>
              </a:path>
            </a:pathLst>
          </a:custGeom>
          <a:solidFill>
            <a:srgbClr val="0A6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 name="椭圆 10"/>
          <p:cNvSpPr/>
          <p:nvPr userDrawn="1"/>
        </p:nvSpPr>
        <p:spPr>
          <a:xfrm>
            <a:off x="11459842" y="286088"/>
            <a:ext cx="359813" cy="360000"/>
          </a:xfrm>
          <a:prstGeom prst="ellipse">
            <a:avLst/>
          </a:prstGeom>
          <a:solidFill>
            <a:schemeClr val="bg1">
              <a:alpha val="34902"/>
            </a:schemeClr>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2" name="TextBox 15"/>
          <p:cNvSpPr txBox="1"/>
          <p:nvPr userDrawn="1"/>
        </p:nvSpPr>
        <p:spPr>
          <a:xfrm>
            <a:off x="11314702" y="289149"/>
            <a:ext cx="650091"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fld id="{2EEF1883-7A0E-4F66-9932-E581691AD397}" type="slidenum">
              <a:rPr kumimoji="0" lang="zh-CN" altLang="en-US" sz="1600" b="0" i="0" u="none" strike="noStrike" kern="1200" cap="none" spc="0" normalizeH="0" baseline="0" noProof="0" smtClean="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pPr marL="0" marR="0" lvl="0" indent="0" algn="ctr" defTabSz="914400" rtl="0" eaLnBrk="1" fontAlgn="auto" latinLnBrk="0" hangingPunct="1">
                <a:lnSpc>
                  <a:spcPct val="100000"/>
                </a:lnSpc>
                <a:spcBef>
                  <a:spcPts val="0"/>
                </a:spcBef>
                <a:spcAft>
                  <a:spcPts val="0"/>
                </a:spcAft>
                <a:buClrTx/>
                <a:buSzTx/>
                <a:buFontTx/>
                <a:buNone/>
                <a:defRPr/>
              </a:pPr>
              <a:t>‹#›</a:t>
            </a:fld>
            <a:r>
              <a:rPr kumimoji="0" lang="zh-CN" altLang="en-US" sz="1600" b="0" i="0" u="none" strike="noStrike" kern="1200" cap="none" spc="0" normalizeH="0" baseline="0" noProof="0" dirty="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任意多边形 4"/>
          <p:cNvSpPr/>
          <p:nvPr userDrawn="1"/>
        </p:nvSpPr>
        <p:spPr>
          <a:xfrm flipH="1">
            <a:off x="0" y="0"/>
            <a:ext cx="12192000" cy="6858001"/>
          </a:xfrm>
          <a:custGeom>
            <a:avLst/>
            <a:gdLst>
              <a:gd name="connsiteX0" fmla="*/ 0 w 12192000"/>
              <a:gd name="connsiteY0" fmla="*/ 1 h 6858001"/>
              <a:gd name="connsiteX1" fmla="*/ 0 w 12192000"/>
              <a:gd name="connsiteY1" fmla="*/ 1 h 6858001"/>
              <a:gd name="connsiteX2" fmla="*/ 0 w 12192000"/>
              <a:gd name="connsiteY2" fmla="*/ 6858000 h 6858001"/>
              <a:gd name="connsiteX3" fmla="*/ 8483372 w 12192000"/>
              <a:gd name="connsiteY3" fmla="*/ 6858000 h 6858001"/>
              <a:gd name="connsiteX4" fmla="*/ 8483372 w 12192000"/>
              <a:gd name="connsiteY4" fmla="*/ 6858001 h 6858001"/>
              <a:gd name="connsiteX5" fmla="*/ 0 w 12192000"/>
              <a:gd name="connsiteY5" fmla="*/ 6858001 h 6858001"/>
              <a:gd name="connsiteX6" fmla="*/ 0 w 12192000"/>
              <a:gd name="connsiteY6" fmla="*/ 0 h 6858001"/>
              <a:gd name="connsiteX7" fmla="*/ 12192000 w 12192000"/>
              <a:gd name="connsiteY7" fmla="*/ 0 h 6858001"/>
              <a:gd name="connsiteX8" fmla="*/ 12192000 w 12192000"/>
              <a:gd name="connsiteY8" fmla="*/ 6858000 h 6858001"/>
              <a:gd name="connsiteX9" fmla="*/ 8483372 w 12192000"/>
              <a:gd name="connsiteY9" fmla="*/ 6858000 h 6858001"/>
              <a:gd name="connsiteX10" fmla="*/ 3960779 w 12192000"/>
              <a:gd name="connsiteY10" fmla="*/ 1 h 6858001"/>
              <a:gd name="connsiteX11" fmla="*/ 0 w 12192000"/>
              <a:gd name="connsiteY1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1">
                <a:moveTo>
                  <a:pt x="0" y="1"/>
                </a:moveTo>
                <a:lnTo>
                  <a:pt x="0" y="1"/>
                </a:lnTo>
                <a:lnTo>
                  <a:pt x="0" y="6858000"/>
                </a:lnTo>
                <a:lnTo>
                  <a:pt x="8483372" y="6858000"/>
                </a:lnTo>
                <a:lnTo>
                  <a:pt x="8483372" y="6858001"/>
                </a:lnTo>
                <a:lnTo>
                  <a:pt x="0" y="6858001"/>
                </a:lnTo>
                <a:close/>
                <a:moveTo>
                  <a:pt x="0" y="0"/>
                </a:moveTo>
                <a:lnTo>
                  <a:pt x="12192000" y="0"/>
                </a:lnTo>
                <a:lnTo>
                  <a:pt x="12192000" y="6858000"/>
                </a:lnTo>
                <a:lnTo>
                  <a:pt x="8483372" y="6858000"/>
                </a:lnTo>
                <a:lnTo>
                  <a:pt x="3960779" y="1"/>
                </a:lnTo>
                <a:lnTo>
                  <a:pt x="0" y="1"/>
                </a:lnTo>
                <a:close/>
              </a:path>
            </a:pathLst>
          </a:custGeom>
          <a: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矩形 5"/>
          <p:cNvSpPr/>
          <p:nvPr userDrawn="1"/>
        </p:nvSpPr>
        <p:spPr bwMode="auto">
          <a:xfrm>
            <a:off x="3076" y="400444"/>
            <a:ext cx="842362" cy="566844"/>
          </a:xfrm>
          <a:prstGeom prst="rect">
            <a:avLst/>
          </a:prstGeom>
          <a:solidFill>
            <a:srgbClr val="0A6CB5"/>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07DDA"/>
              </a:solidFill>
            </a:endParaRPr>
          </a:p>
        </p:txBody>
      </p:sp>
      <p:sp>
        <p:nvSpPr>
          <p:cNvPr id="18" name="任意多边形 17"/>
          <p:cNvSpPr/>
          <p:nvPr userDrawn="1"/>
        </p:nvSpPr>
        <p:spPr>
          <a:xfrm rot="5400000">
            <a:off x="4125325" y="-2876617"/>
            <a:ext cx="560066" cy="7119841"/>
          </a:xfrm>
          <a:custGeom>
            <a:avLst/>
            <a:gdLst>
              <a:gd name="connsiteX0" fmla="*/ 0 w 560066"/>
              <a:gd name="connsiteY0" fmla="*/ 7119841 h 7119841"/>
              <a:gd name="connsiteX1" fmla="*/ 0 w 560066"/>
              <a:gd name="connsiteY1" fmla="*/ 0 h 7119841"/>
              <a:gd name="connsiteX2" fmla="*/ 560066 w 560066"/>
              <a:gd name="connsiteY2" fmla="*/ 369343 h 7119841"/>
              <a:gd name="connsiteX3" fmla="*/ 560066 w 560066"/>
              <a:gd name="connsiteY3" fmla="*/ 7119841 h 7119841"/>
            </a:gdLst>
            <a:ahLst/>
            <a:cxnLst>
              <a:cxn ang="0">
                <a:pos x="connsiteX0" y="connsiteY0"/>
              </a:cxn>
              <a:cxn ang="0">
                <a:pos x="connsiteX1" y="connsiteY1"/>
              </a:cxn>
              <a:cxn ang="0">
                <a:pos x="connsiteX2" y="connsiteY2"/>
              </a:cxn>
              <a:cxn ang="0">
                <a:pos x="connsiteX3" y="connsiteY3"/>
              </a:cxn>
            </a:cxnLst>
            <a:rect l="l" t="t" r="r" b="b"/>
            <a:pathLst>
              <a:path w="560066" h="7119841">
                <a:moveTo>
                  <a:pt x="0" y="7119841"/>
                </a:moveTo>
                <a:lnTo>
                  <a:pt x="0" y="0"/>
                </a:lnTo>
                <a:lnTo>
                  <a:pt x="560066" y="369343"/>
                </a:lnTo>
                <a:lnTo>
                  <a:pt x="560066" y="7119841"/>
                </a:lnTo>
                <a:close/>
              </a:path>
            </a:pathLst>
          </a:cu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椭圆 7"/>
          <p:cNvSpPr/>
          <p:nvPr userDrawn="1"/>
        </p:nvSpPr>
        <p:spPr>
          <a:xfrm>
            <a:off x="244131" y="525394"/>
            <a:ext cx="316944" cy="316944"/>
          </a:xfrm>
          <a:prstGeom prst="ellipse">
            <a:avLst/>
          </a:prstGeom>
          <a:solidFill>
            <a:schemeClr val="bg1">
              <a:lumMod val="85000"/>
            </a:schemeClr>
          </a:solidFill>
          <a:ln w="57150" cap="flat" cmpd="sng" algn="ctr">
            <a:solidFill>
              <a:schemeClr val="tx1">
                <a:lumMod val="65000"/>
                <a:lumOff val="35000"/>
              </a:scheme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等线" panose="020F0502020204030204"/>
              <a:ea typeface="等线" panose="02010600030101010101" pitchFamily="2" charset="-122"/>
              <a:cs typeface="+mn-cs"/>
            </a:endParaRPr>
          </a:p>
        </p:txBody>
      </p:sp>
      <p:sp>
        <p:nvSpPr>
          <p:cNvPr id="16" name="任意多边形 15"/>
          <p:cNvSpPr/>
          <p:nvPr userDrawn="1"/>
        </p:nvSpPr>
        <p:spPr>
          <a:xfrm flipH="1">
            <a:off x="7595937" y="820561"/>
            <a:ext cx="4596064" cy="142775"/>
          </a:xfrm>
          <a:custGeom>
            <a:avLst/>
            <a:gdLst>
              <a:gd name="connsiteX0" fmla="*/ 4501910 w 4596064"/>
              <a:gd name="connsiteY0" fmla="*/ 0 h 142775"/>
              <a:gd name="connsiteX1" fmla="*/ 2 w 4596064"/>
              <a:gd name="connsiteY1" fmla="*/ 0 h 142775"/>
              <a:gd name="connsiteX2" fmla="*/ 0 w 4596064"/>
              <a:gd name="connsiteY2" fmla="*/ 0 h 142775"/>
              <a:gd name="connsiteX3" fmla="*/ 0 w 4596064"/>
              <a:gd name="connsiteY3" fmla="*/ 142775 h 142775"/>
              <a:gd name="connsiteX4" fmla="*/ 2 w 4596064"/>
              <a:gd name="connsiteY4" fmla="*/ 142775 h 142775"/>
              <a:gd name="connsiteX5" fmla="*/ 4596064 w 4596064"/>
              <a:gd name="connsiteY5" fmla="*/ 142775 h 14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064" h="142775">
                <a:moveTo>
                  <a:pt x="4501910" y="0"/>
                </a:moveTo>
                <a:lnTo>
                  <a:pt x="2" y="0"/>
                </a:lnTo>
                <a:lnTo>
                  <a:pt x="0" y="0"/>
                </a:lnTo>
                <a:lnTo>
                  <a:pt x="0" y="142775"/>
                </a:lnTo>
                <a:lnTo>
                  <a:pt x="2" y="142775"/>
                </a:lnTo>
                <a:lnTo>
                  <a:pt x="4596064" y="142775"/>
                </a:lnTo>
                <a:close/>
              </a:path>
            </a:pathLst>
          </a:custGeom>
          <a:solidFill>
            <a:srgbClr val="0A6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3" name="椭圆 12"/>
          <p:cNvSpPr/>
          <p:nvPr userDrawn="1"/>
        </p:nvSpPr>
        <p:spPr>
          <a:xfrm>
            <a:off x="11459842" y="286088"/>
            <a:ext cx="359813" cy="360000"/>
          </a:xfrm>
          <a:prstGeom prst="ellipse">
            <a:avLst/>
          </a:prstGeom>
          <a:solidFill>
            <a:srgbClr val="2E2E2E">
              <a:alpha val="34902"/>
            </a:srgbClr>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4" name="TextBox 15"/>
          <p:cNvSpPr txBox="1"/>
          <p:nvPr userDrawn="1"/>
        </p:nvSpPr>
        <p:spPr>
          <a:xfrm>
            <a:off x="11314702" y="289149"/>
            <a:ext cx="650091"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fld id="{2EEF1883-7A0E-4F66-9932-E581691AD397}" type="slidenum">
              <a:rPr kumimoji="0" lang="zh-CN" altLang="en-US" sz="1600" b="0" i="0" u="none" strike="noStrike" kern="1200" cap="none" spc="0" normalizeH="0" baseline="0" noProof="0" smtClean="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pPr marL="0" marR="0" lvl="0" indent="0" algn="ctr" defTabSz="914400" rtl="0" eaLnBrk="1" fontAlgn="auto" latinLnBrk="0" hangingPunct="1">
                <a:lnSpc>
                  <a:spcPct val="100000"/>
                </a:lnSpc>
                <a:spcBef>
                  <a:spcPts val="0"/>
                </a:spcBef>
                <a:spcAft>
                  <a:spcPts val="0"/>
                </a:spcAft>
                <a:buClrTx/>
                <a:buSzTx/>
                <a:buFontTx/>
                <a:buNone/>
                <a:defRPr/>
              </a:pPr>
              <a:t>‹#›</a:t>
            </a:fld>
            <a:r>
              <a:rPr kumimoji="0" lang="zh-CN" altLang="en-US" sz="1600" b="0" i="0" u="none" strike="noStrike" kern="1200" cap="none" spc="0" normalizeH="0" baseline="0" noProof="0" dirty="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2021/10/18</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28.emf"/></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32.emf"/></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13.jpg"/>
          <p:cNvPicPr>
            <a:picLocks noChangeAspect="1"/>
          </p:cNvPicPr>
          <p:nvPr/>
        </p:nvPicPr>
        <p:blipFill>
          <a:blip r:embed="rId2" cstate="print"/>
          <a:srcRect b="9375"/>
          <a:stretch>
            <a:fillRect/>
          </a:stretch>
        </p:blipFill>
        <p:spPr>
          <a:xfrm>
            <a:off x="0" y="0"/>
            <a:ext cx="12192000" cy="6215082"/>
          </a:xfrm>
          <a:prstGeom prst="rect">
            <a:avLst/>
          </a:prstGeom>
        </p:spPr>
      </p:pic>
      <p:sp>
        <p:nvSpPr>
          <p:cNvPr id="6" name="矩形 5"/>
          <p:cNvSpPr/>
          <p:nvPr/>
        </p:nvSpPr>
        <p:spPr>
          <a:xfrm>
            <a:off x="-47668" y="4385816"/>
            <a:ext cx="12239668" cy="2472185"/>
          </a:xfrm>
          <a:prstGeom prst="rect">
            <a:avLst/>
          </a:prstGeom>
          <a:solidFill>
            <a:srgbClr val="0C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endParaRPr>
          </a:p>
        </p:txBody>
      </p:sp>
      <p:sp>
        <p:nvSpPr>
          <p:cNvPr id="16" name="文本框 25"/>
          <p:cNvSpPr txBox="1"/>
          <p:nvPr/>
        </p:nvSpPr>
        <p:spPr>
          <a:xfrm>
            <a:off x="1261819" y="4873098"/>
            <a:ext cx="7191635" cy="75817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dirty="0">
              <a:solidFill>
                <a:schemeClr val="bg1"/>
              </a:solidFill>
              <a:latin typeface="Impact" panose="020B0806030902050204" pitchFamily="34" charset="0"/>
            </a:endParaRPr>
          </a:p>
        </p:txBody>
      </p:sp>
      <p:grpSp>
        <p:nvGrpSpPr>
          <p:cNvPr id="2" name="组合 30"/>
          <p:cNvGrpSpPr/>
          <p:nvPr/>
        </p:nvGrpSpPr>
        <p:grpSpPr>
          <a:xfrm>
            <a:off x="623392" y="4184770"/>
            <a:ext cx="7187120" cy="1244494"/>
            <a:chOff x="623392" y="4184770"/>
            <a:chExt cx="7187120" cy="1244494"/>
          </a:xfrm>
        </p:grpSpPr>
        <p:sp>
          <p:nvSpPr>
            <p:cNvPr id="36" name="矩形 35"/>
            <p:cNvSpPr/>
            <p:nvPr/>
          </p:nvSpPr>
          <p:spPr>
            <a:xfrm>
              <a:off x="695400" y="4184771"/>
              <a:ext cx="7043674" cy="1244493"/>
            </a:xfrm>
            <a:prstGeom prst="rect">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 name="组合 18"/>
            <p:cNvGrpSpPr/>
            <p:nvPr/>
          </p:nvGrpSpPr>
          <p:grpSpPr>
            <a:xfrm>
              <a:off x="623392" y="4184770"/>
              <a:ext cx="7187120" cy="201045"/>
              <a:chOff x="623392" y="4184770"/>
              <a:chExt cx="7187120" cy="201045"/>
            </a:xfrm>
          </p:grpSpPr>
          <p:sp>
            <p:nvSpPr>
              <p:cNvPr id="34" name="直角三角形 33"/>
              <p:cNvSpPr/>
              <p:nvPr/>
            </p:nvSpPr>
            <p:spPr>
              <a:xfrm>
                <a:off x="7738504" y="4184770"/>
                <a:ext cx="72008" cy="201045"/>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直角三角形 34"/>
              <p:cNvSpPr/>
              <p:nvPr/>
            </p:nvSpPr>
            <p:spPr>
              <a:xfrm flipH="1">
                <a:off x="623392" y="4184770"/>
                <a:ext cx="72008" cy="201045"/>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 name="文本框 9"/>
          <p:cNvSpPr txBox="1"/>
          <p:nvPr/>
        </p:nvSpPr>
        <p:spPr>
          <a:xfrm>
            <a:off x="738150" y="4286256"/>
            <a:ext cx="11017224" cy="1015663"/>
          </a:xfrm>
          <a:prstGeom prst="rect">
            <a:avLst/>
          </a:prstGeom>
          <a:noFill/>
        </p:spPr>
        <p:txBody>
          <a:bodyPr wrap="square" rtlCol="0">
            <a:spAutoFit/>
          </a:bodyPr>
          <a:lstStyle/>
          <a:p>
            <a:r>
              <a:rPr lang="zh-CN" altLang="en-US" sz="6000" b="1" dirty="0">
                <a:solidFill>
                  <a:schemeClr val="bg1"/>
                </a:solidFill>
                <a:latin typeface="微软雅黑" panose="020B0503020204020204" pitchFamily="34" charset="-122"/>
                <a:ea typeface="微软雅黑" panose="020B0503020204020204" pitchFamily="34" charset="-122"/>
              </a:rPr>
              <a:t>计算机网络技术基础</a:t>
            </a:r>
          </a:p>
        </p:txBody>
      </p:sp>
      <p:sp>
        <p:nvSpPr>
          <p:cNvPr id="38" name="椭圆 37"/>
          <p:cNvSpPr/>
          <p:nvPr/>
        </p:nvSpPr>
        <p:spPr>
          <a:xfrm>
            <a:off x="9768825" y="4015923"/>
            <a:ext cx="807720" cy="807720"/>
          </a:xfrm>
          <a:prstGeom prst="ellipse">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椭圆 38"/>
          <p:cNvSpPr/>
          <p:nvPr/>
        </p:nvSpPr>
        <p:spPr>
          <a:xfrm>
            <a:off x="10904904" y="4015923"/>
            <a:ext cx="807720" cy="807720"/>
          </a:xfrm>
          <a:prstGeom prst="ellipse">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0" name="椭圆 39"/>
          <p:cNvSpPr/>
          <p:nvPr/>
        </p:nvSpPr>
        <p:spPr>
          <a:xfrm>
            <a:off x="8619634" y="4015923"/>
            <a:ext cx="807720" cy="807720"/>
          </a:xfrm>
          <a:prstGeom prst="ellipse">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1" name="KSO_Shape"/>
          <p:cNvSpPr>
            <a:spLocks/>
          </p:cNvSpPr>
          <p:nvPr/>
        </p:nvSpPr>
        <p:spPr bwMode="auto">
          <a:xfrm>
            <a:off x="10008538" y="4188747"/>
            <a:ext cx="328295" cy="447675"/>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a:solidFill>
                <a:srgbClr val="FFFFFF"/>
              </a:solidFill>
            </a:endParaRPr>
          </a:p>
        </p:txBody>
      </p:sp>
      <p:sp>
        <p:nvSpPr>
          <p:cNvPr id="42" name="Shape 518"/>
          <p:cNvSpPr/>
          <p:nvPr/>
        </p:nvSpPr>
        <p:spPr>
          <a:xfrm>
            <a:off x="11128764" y="4239783"/>
            <a:ext cx="360000" cy="360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0"/>
                  <a:pt x="0" y="0"/>
                  <a:pt x="0" y="0"/>
                </a:cubicBezTo>
                <a:cubicBezTo>
                  <a:pt x="2181" y="0"/>
                  <a:pt x="2181" y="0"/>
                  <a:pt x="2181" y="0"/>
                </a:cubicBezTo>
                <a:cubicBezTo>
                  <a:pt x="2181" y="19419"/>
                  <a:pt x="2181" y="19419"/>
                  <a:pt x="2181" y="19419"/>
                </a:cubicBezTo>
                <a:cubicBezTo>
                  <a:pt x="21600" y="19419"/>
                  <a:pt x="21600" y="19419"/>
                  <a:pt x="21600" y="19419"/>
                </a:cubicBezTo>
                <a:cubicBezTo>
                  <a:pt x="21600" y="21600"/>
                  <a:pt x="21600" y="21600"/>
                  <a:pt x="21600" y="21600"/>
                </a:cubicBezTo>
                <a:lnTo>
                  <a:pt x="0" y="21600"/>
                </a:lnTo>
                <a:close/>
                <a:moveTo>
                  <a:pt x="3012" y="2388"/>
                </a:moveTo>
                <a:cubicBezTo>
                  <a:pt x="3012" y="2181"/>
                  <a:pt x="3012" y="2181"/>
                  <a:pt x="3012" y="2181"/>
                </a:cubicBezTo>
                <a:cubicBezTo>
                  <a:pt x="3323" y="2181"/>
                  <a:pt x="3323" y="2181"/>
                  <a:pt x="3323" y="2181"/>
                </a:cubicBezTo>
                <a:cubicBezTo>
                  <a:pt x="3323" y="2388"/>
                  <a:pt x="3323" y="2388"/>
                  <a:pt x="3323" y="2388"/>
                </a:cubicBezTo>
                <a:lnTo>
                  <a:pt x="3012" y="2388"/>
                </a:lnTo>
                <a:close/>
                <a:moveTo>
                  <a:pt x="3012" y="6750"/>
                </a:moveTo>
                <a:cubicBezTo>
                  <a:pt x="3012" y="6438"/>
                  <a:pt x="3012" y="6438"/>
                  <a:pt x="3012" y="6438"/>
                </a:cubicBezTo>
                <a:cubicBezTo>
                  <a:pt x="3323" y="6438"/>
                  <a:pt x="3323" y="6438"/>
                  <a:pt x="3323" y="6438"/>
                </a:cubicBezTo>
                <a:cubicBezTo>
                  <a:pt x="3323" y="6750"/>
                  <a:pt x="3323" y="6750"/>
                  <a:pt x="3323" y="6750"/>
                </a:cubicBezTo>
                <a:lnTo>
                  <a:pt x="3012" y="6750"/>
                </a:lnTo>
                <a:close/>
                <a:moveTo>
                  <a:pt x="3012" y="11008"/>
                </a:moveTo>
                <a:cubicBezTo>
                  <a:pt x="3012" y="10800"/>
                  <a:pt x="3012" y="10800"/>
                  <a:pt x="3012" y="10800"/>
                </a:cubicBezTo>
                <a:cubicBezTo>
                  <a:pt x="3323" y="10800"/>
                  <a:pt x="3323" y="10800"/>
                  <a:pt x="3323" y="10800"/>
                </a:cubicBezTo>
                <a:cubicBezTo>
                  <a:pt x="3323" y="11008"/>
                  <a:pt x="3323" y="11008"/>
                  <a:pt x="3323" y="11008"/>
                </a:cubicBezTo>
                <a:lnTo>
                  <a:pt x="3012" y="11008"/>
                </a:lnTo>
                <a:close/>
                <a:moveTo>
                  <a:pt x="3323" y="18277"/>
                </a:moveTo>
                <a:cubicBezTo>
                  <a:pt x="3323" y="13812"/>
                  <a:pt x="3323" y="13812"/>
                  <a:pt x="3323" y="13812"/>
                </a:cubicBezTo>
                <a:cubicBezTo>
                  <a:pt x="3323" y="13500"/>
                  <a:pt x="3427" y="13292"/>
                  <a:pt x="3635" y="13188"/>
                </a:cubicBezTo>
                <a:cubicBezTo>
                  <a:pt x="8619" y="8204"/>
                  <a:pt x="8619" y="8204"/>
                  <a:pt x="8619" y="8204"/>
                </a:cubicBezTo>
                <a:cubicBezTo>
                  <a:pt x="8723" y="7996"/>
                  <a:pt x="8931" y="7788"/>
                  <a:pt x="9242" y="7788"/>
                </a:cubicBezTo>
                <a:cubicBezTo>
                  <a:pt x="9450" y="7788"/>
                  <a:pt x="9658" y="7892"/>
                  <a:pt x="9865" y="8100"/>
                </a:cubicBezTo>
                <a:cubicBezTo>
                  <a:pt x="10592" y="8827"/>
                  <a:pt x="10592" y="8827"/>
                  <a:pt x="10592" y="8827"/>
                </a:cubicBezTo>
                <a:cubicBezTo>
                  <a:pt x="10592" y="8619"/>
                  <a:pt x="10592" y="8619"/>
                  <a:pt x="10592" y="8619"/>
                </a:cubicBezTo>
                <a:cubicBezTo>
                  <a:pt x="10800" y="8619"/>
                  <a:pt x="10800" y="8619"/>
                  <a:pt x="10800" y="8619"/>
                </a:cubicBezTo>
                <a:cubicBezTo>
                  <a:pt x="10800" y="8827"/>
                  <a:pt x="10800" y="8827"/>
                  <a:pt x="10800" y="8827"/>
                </a:cubicBezTo>
                <a:cubicBezTo>
                  <a:pt x="10592" y="8827"/>
                  <a:pt x="10592" y="8827"/>
                  <a:pt x="10592" y="8827"/>
                </a:cubicBezTo>
                <a:cubicBezTo>
                  <a:pt x="12773" y="11008"/>
                  <a:pt x="12773" y="11008"/>
                  <a:pt x="12773" y="11008"/>
                </a:cubicBezTo>
                <a:cubicBezTo>
                  <a:pt x="12773" y="10800"/>
                  <a:pt x="12773" y="10800"/>
                  <a:pt x="12773" y="10800"/>
                </a:cubicBezTo>
                <a:cubicBezTo>
                  <a:pt x="12981" y="10800"/>
                  <a:pt x="12981" y="10800"/>
                  <a:pt x="12981" y="10800"/>
                </a:cubicBezTo>
                <a:cubicBezTo>
                  <a:pt x="12981" y="11008"/>
                  <a:pt x="12981" y="11008"/>
                  <a:pt x="12981" y="11008"/>
                </a:cubicBezTo>
                <a:cubicBezTo>
                  <a:pt x="12773" y="11008"/>
                  <a:pt x="12773" y="11008"/>
                  <a:pt x="12773" y="11008"/>
                </a:cubicBezTo>
                <a:cubicBezTo>
                  <a:pt x="12981" y="11319"/>
                  <a:pt x="12981" y="11319"/>
                  <a:pt x="12981" y="11319"/>
                </a:cubicBezTo>
                <a:cubicBezTo>
                  <a:pt x="20354" y="3946"/>
                  <a:pt x="20354" y="3946"/>
                  <a:pt x="20354" y="3946"/>
                </a:cubicBezTo>
                <a:cubicBezTo>
                  <a:pt x="20458" y="3842"/>
                  <a:pt x="20562" y="3738"/>
                  <a:pt x="20769" y="3738"/>
                </a:cubicBezTo>
                <a:cubicBezTo>
                  <a:pt x="20873" y="3738"/>
                  <a:pt x="21081" y="3738"/>
                  <a:pt x="21185" y="3738"/>
                </a:cubicBezTo>
                <a:cubicBezTo>
                  <a:pt x="21288" y="3842"/>
                  <a:pt x="21392" y="3946"/>
                  <a:pt x="21496" y="4050"/>
                </a:cubicBezTo>
                <a:cubicBezTo>
                  <a:pt x="21600" y="4154"/>
                  <a:pt x="21600" y="4258"/>
                  <a:pt x="21600" y="4465"/>
                </a:cubicBezTo>
                <a:cubicBezTo>
                  <a:pt x="21600" y="4465"/>
                  <a:pt x="21600" y="4465"/>
                  <a:pt x="21600" y="4465"/>
                </a:cubicBezTo>
                <a:cubicBezTo>
                  <a:pt x="21600" y="18277"/>
                  <a:pt x="21600" y="18277"/>
                  <a:pt x="21600" y="18277"/>
                </a:cubicBezTo>
                <a:lnTo>
                  <a:pt x="3323" y="18277"/>
                </a:lnTo>
                <a:close/>
                <a:moveTo>
                  <a:pt x="4154" y="2388"/>
                </a:moveTo>
                <a:cubicBezTo>
                  <a:pt x="4154" y="2181"/>
                  <a:pt x="4154" y="2181"/>
                  <a:pt x="4154" y="2181"/>
                </a:cubicBezTo>
                <a:cubicBezTo>
                  <a:pt x="4362" y="2181"/>
                  <a:pt x="4362" y="2181"/>
                  <a:pt x="4362" y="2181"/>
                </a:cubicBezTo>
                <a:cubicBezTo>
                  <a:pt x="4362" y="2388"/>
                  <a:pt x="4362" y="2388"/>
                  <a:pt x="4362" y="2388"/>
                </a:cubicBezTo>
                <a:lnTo>
                  <a:pt x="4154" y="2388"/>
                </a:lnTo>
                <a:close/>
                <a:moveTo>
                  <a:pt x="4154" y="6750"/>
                </a:moveTo>
                <a:cubicBezTo>
                  <a:pt x="4154" y="6438"/>
                  <a:pt x="4154" y="6438"/>
                  <a:pt x="4154" y="6438"/>
                </a:cubicBezTo>
                <a:cubicBezTo>
                  <a:pt x="4362" y="6438"/>
                  <a:pt x="4362" y="6438"/>
                  <a:pt x="4362" y="6438"/>
                </a:cubicBezTo>
                <a:cubicBezTo>
                  <a:pt x="4362" y="6750"/>
                  <a:pt x="4362" y="6750"/>
                  <a:pt x="4362" y="6750"/>
                </a:cubicBezTo>
                <a:lnTo>
                  <a:pt x="4154" y="6750"/>
                </a:lnTo>
                <a:close/>
                <a:moveTo>
                  <a:pt x="4154" y="11008"/>
                </a:moveTo>
                <a:cubicBezTo>
                  <a:pt x="4154" y="10800"/>
                  <a:pt x="4154" y="10800"/>
                  <a:pt x="4154" y="10800"/>
                </a:cubicBezTo>
                <a:cubicBezTo>
                  <a:pt x="4362" y="10800"/>
                  <a:pt x="4362" y="10800"/>
                  <a:pt x="4362" y="10800"/>
                </a:cubicBezTo>
                <a:cubicBezTo>
                  <a:pt x="4362" y="11008"/>
                  <a:pt x="4362" y="11008"/>
                  <a:pt x="4362" y="11008"/>
                </a:cubicBezTo>
                <a:lnTo>
                  <a:pt x="4154" y="11008"/>
                </a:lnTo>
                <a:close/>
                <a:moveTo>
                  <a:pt x="5192" y="2388"/>
                </a:moveTo>
                <a:cubicBezTo>
                  <a:pt x="5192" y="2181"/>
                  <a:pt x="5192" y="2181"/>
                  <a:pt x="5192" y="2181"/>
                </a:cubicBezTo>
                <a:cubicBezTo>
                  <a:pt x="5400" y="2181"/>
                  <a:pt x="5400" y="2181"/>
                  <a:pt x="5400" y="2181"/>
                </a:cubicBezTo>
                <a:cubicBezTo>
                  <a:pt x="5400" y="2388"/>
                  <a:pt x="5400" y="2388"/>
                  <a:pt x="5400" y="2388"/>
                </a:cubicBezTo>
                <a:lnTo>
                  <a:pt x="5192" y="2388"/>
                </a:lnTo>
                <a:close/>
                <a:moveTo>
                  <a:pt x="5192" y="6750"/>
                </a:moveTo>
                <a:cubicBezTo>
                  <a:pt x="5192" y="6438"/>
                  <a:pt x="5192" y="6438"/>
                  <a:pt x="5192" y="6438"/>
                </a:cubicBezTo>
                <a:cubicBezTo>
                  <a:pt x="5400" y="6438"/>
                  <a:pt x="5400" y="6438"/>
                  <a:pt x="5400" y="6438"/>
                </a:cubicBezTo>
                <a:cubicBezTo>
                  <a:pt x="5400" y="6750"/>
                  <a:pt x="5400" y="6750"/>
                  <a:pt x="5400" y="6750"/>
                </a:cubicBezTo>
                <a:lnTo>
                  <a:pt x="5192" y="6750"/>
                </a:lnTo>
                <a:close/>
                <a:moveTo>
                  <a:pt x="5192" y="11008"/>
                </a:moveTo>
                <a:cubicBezTo>
                  <a:pt x="5192" y="10800"/>
                  <a:pt x="5192" y="10800"/>
                  <a:pt x="5192" y="10800"/>
                </a:cubicBezTo>
                <a:cubicBezTo>
                  <a:pt x="5400" y="10800"/>
                  <a:pt x="5400" y="10800"/>
                  <a:pt x="5400" y="10800"/>
                </a:cubicBezTo>
                <a:cubicBezTo>
                  <a:pt x="5400" y="11008"/>
                  <a:pt x="5400" y="11008"/>
                  <a:pt x="5400" y="11008"/>
                </a:cubicBezTo>
                <a:lnTo>
                  <a:pt x="5192" y="11008"/>
                </a:lnTo>
                <a:close/>
                <a:moveTo>
                  <a:pt x="6231" y="1350"/>
                </a:moveTo>
                <a:cubicBezTo>
                  <a:pt x="6231" y="1038"/>
                  <a:pt x="6231" y="1038"/>
                  <a:pt x="6231" y="1038"/>
                </a:cubicBezTo>
                <a:cubicBezTo>
                  <a:pt x="6542" y="1038"/>
                  <a:pt x="6542" y="1038"/>
                  <a:pt x="6542" y="1038"/>
                </a:cubicBezTo>
                <a:cubicBezTo>
                  <a:pt x="6542" y="1350"/>
                  <a:pt x="6542" y="1350"/>
                  <a:pt x="6542" y="1350"/>
                </a:cubicBezTo>
                <a:lnTo>
                  <a:pt x="6231" y="1350"/>
                </a:lnTo>
                <a:close/>
                <a:moveTo>
                  <a:pt x="6231" y="2388"/>
                </a:moveTo>
                <a:cubicBezTo>
                  <a:pt x="6231" y="2181"/>
                  <a:pt x="6231" y="2181"/>
                  <a:pt x="6231" y="2181"/>
                </a:cubicBezTo>
                <a:cubicBezTo>
                  <a:pt x="6542" y="2181"/>
                  <a:pt x="6542" y="2181"/>
                  <a:pt x="6542" y="2181"/>
                </a:cubicBezTo>
                <a:cubicBezTo>
                  <a:pt x="6542" y="2388"/>
                  <a:pt x="6542" y="2388"/>
                  <a:pt x="6542" y="2388"/>
                </a:cubicBezTo>
                <a:lnTo>
                  <a:pt x="6231" y="2388"/>
                </a:lnTo>
                <a:close/>
                <a:moveTo>
                  <a:pt x="6231" y="3531"/>
                </a:moveTo>
                <a:cubicBezTo>
                  <a:pt x="6231" y="3219"/>
                  <a:pt x="6231" y="3219"/>
                  <a:pt x="6231" y="3219"/>
                </a:cubicBezTo>
                <a:cubicBezTo>
                  <a:pt x="6542" y="3219"/>
                  <a:pt x="6542" y="3219"/>
                  <a:pt x="6542" y="3219"/>
                </a:cubicBezTo>
                <a:cubicBezTo>
                  <a:pt x="6542" y="3531"/>
                  <a:pt x="6542" y="3531"/>
                  <a:pt x="6542" y="3531"/>
                </a:cubicBezTo>
                <a:lnTo>
                  <a:pt x="6231" y="3531"/>
                </a:lnTo>
                <a:close/>
                <a:moveTo>
                  <a:pt x="6231" y="4569"/>
                </a:moveTo>
                <a:cubicBezTo>
                  <a:pt x="6231" y="4258"/>
                  <a:pt x="6231" y="4258"/>
                  <a:pt x="6231" y="4258"/>
                </a:cubicBezTo>
                <a:cubicBezTo>
                  <a:pt x="6542" y="4258"/>
                  <a:pt x="6542" y="4258"/>
                  <a:pt x="6542" y="4258"/>
                </a:cubicBezTo>
                <a:cubicBezTo>
                  <a:pt x="6542" y="4569"/>
                  <a:pt x="6542" y="4569"/>
                  <a:pt x="6542" y="4569"/>
                </a:cubicBezTo>
                <a:lnTo>
                  <a:pt x="6231" y="4569"/>
                </a:lnTo>
                <a:close/>
                <a:moveTo>
                  <a:pt x="6231" y="5608"/>
                </a:moveTo>
                <a:cubicBezTo>
                  <a:pt x="6231" y="5400"/>
                  <a:pt x="6231" y="5400"/>
                  <a:pt x="6231" y="5400"/>
                </a:cubicBezTo>
                <a:cubicBezTo>
                  <a:pt x="6542" y="5400"/>
                  <a:pt x="6542" y="5400"/>
                  <a:pt x="6542" y="5400"/>
                </a:cubicBezTo>
                <a:cubicBezTo>
                  <a:pt x="6542" y="5608"/>
                  <a:pt x="6542" y="5608"/>
                  <a:pt x="6542" y="5608"/>
                </a:cubicBezTo>
                <a:lnTo>
                  <a:pt x="6231" y="5608"/>
                </a:lnTo>
                <a:close/>
                <a:moveTo>
                  <a:pt x="6231" y="6750"/>
                </a:moveTo>
                <a:cubicBezTo>
                  <a:pt x="6231" y="6438"/>
                  <a:pt x="6231" y="6438"/>
                  <a:pt x="6231" y="6438"/>
                </a:cubicBezTo>
                <a:cubicBezTo>
                  <a:pt x="6542" y="6438"/>
                  <a:pt x="6542" y="6438"/>
                  <a:pt x="6542" y="6438"/>
                </a:cubicBezTo>
                <a:cubicBezTo>
                  <a:pt x="6542" y="6750"/>
                  <a:pt x="6542" y="6750"/>
                  <a:pt x="6542" y="6750"/>
                </a:cubicBezTo>
                <a:lnTo>
                  <a:pt x="6231" y="6750"/>
                </a:lnTo>
                <a:close/>
                <a:moveTo>
                  <a:pt x="6231" y="7788"/>
                </a:moveTo>
                <a:cubicBezTo>
                  <a:pt x="6231" y="7477"/>
                  <a:pt x="6231" y="7477"/>
                  <a:pt x="6231" y="7477"/>
                </a:cubicBezTo>
                <a:cubicBezTo>
                  <a:pt x="6542" y="7477"/>
                  <a:pt x="6542" y="7477"/>
                  <a:pt x="6542" y="7477"/>
                </a:cubicBezTo>
                <a:cubicBezTo>
                  <a:pt x="6542" y="7788"/>
                  <a:pt x="6542" y="7788"/>
                  <a:pt x="6542" y="7788"/>
                </a:cubicBezTo>
                <a:lnTo>
                  <a:pt x="6231" y="7788"/>
                </a:lnTo>
                <a:close/>
                <a:moveTo>
                  <a:pt x="6231" y="8827"/>
                </a:moveTo>
                <a:cubicBezTo>
                  <a:pt x="6231" y="8619"/>
                  <a:pt x="6231" y="8619"/>
                  <a:pt x="6231" y="8619"/>
                </a:cubicBezTo>
                <a:cubicBezTo>
                  <a:pt x="6542" y="8619"/>
                  <a:pt x="6542" y="8619"/>
                  <a:pt x="6542" y="8619"/>
                </a:cubicBezTo>
                <a:cubicBezTo>
                  <a:pt x="6542" y="8827"/>
                  <a:pt x="6542" y="8827"/>
                  <a:pt x="6542" y="8827"/>
                </a:cubicBezTo>
                <a:lnTo>
                  <a:pt x="6231" y="8827"/>
                </a:lnTo>
                <a:close/>
                <a:moveTo>
                  <a:pt x="6231" y="9969"/>
                </a:moveTo>
                <a:cubicBezTo>
                  <a:pt x="6231" y="9658"/>
                  <a:pt x="6231" y="9658"/>
                  <a:pt x="6231" y="9658"/>
                </a:cubicBezTo>
                <a:cubicBezTo>
                  <a:pt x="6542" y="9658"/>
                  <a:pt x="6542" y="9658"/>
                  <a:pt x="6542" y="9658"/>
                </a:cubicBezTo>
                <a:cubicBezTo>
                  <a:pt x="6542" y="9969"/>
                  <a:pt x="6542" y="9969"/>
                  <a:pt x="6542" y="9969"/>
                </a:cubicBezTo>
                <a:lnTo>
                  <a:pt x="6231" y="9969"/>
                </a:lnTo>
                <a:close/>
                <a:moveTo>
                  <a:pt x="7373" y="2388"/>
                </a:moveTo>
                <a:cubicBezTo>
                  <a:pt x="7373" y="2181"/>
                  <a:pt x="7373" y="2181"/>
                  <a:pt x="7373" y="2181"/>
                </a:cubicBezTo>
                <a:cubicBezTo>
                  <a:pt x="7581" y="2181"/>
                  <a:pt x="7581" y="2181"/>
                  <a:pt x="7581" y="2181"/>
                </a:cubicBezTo>
                <a:cubicBezTo>
                  <a:pt x="7581" y="2388"/>
                  <a:pt x="7581" y="2388"/>
                  <a:pt x="7581" y="2388"/>
                </a:cubicBezTo>
                <a:lnTo>
                  <a:pt x="7373" y="2388"/>
                </a:lnTo>
                <a:close/>
                <a:moveTo>
                  <a:pt x="7373" y="6750"/>
                </a:moveTo>
                <a:cubicBezTo>
                  <a:pt x="7373" y="6438"/>
                  <a:pt x="7373" y="6438"/>
                  <a:pt x="7373" y="6438"/>
                </a:cubicBezTo>
                <a:cubicBezTo>
                  <a:pt x="7581" y="6438"/>
                  <a:pt x="7581" y="6438"/>
                  <a:pt x="7581" y="6438"/>
                </a:cubicBezTo>
                <a:cubicBezTo>
                  <a:pt x="7581" y="6750"/>
                  <a:pt x="7581" y="6750"/>
                  <a:pt x="7581" y="6750"/>
                </a:cubicBezTo>
                <a:lnTo>
                  <a:pt x="7373" y="6750"/>
                </a:lnTo>
                <a:close/>
                <a:moveTo>
                  <a:pt x="8412" y="2388"/>
                </a:moveTo>
                <a:cubicBezTo>
                  <a:pt x="8412" y="2181"/>
                  <a:pt x="8412" y="2181"/>
                  <a:pt x="8412" y="2181"/>
                </a:cubicBezTo>
                <a:cubicBezTo>
                  <a:pt x="8723" y="2181"/>
                  <a:pt x="8723" y="2181"/>
                  <a:pt x="8723" y="2181"/>
                </a:cubicBezTo>
                <a:cubicBezTo>
                  <a:pt x="8723" y="2388"/>
                  <a:pt x="8723" y="2388"/>
                  <a:pt x="8723" y="2388"/>
                </a:cubicBezTo>
                <a:lnTo>
                  <a:pt x="8412" y="2388"/>
                </a:lnTo>
                <a:close/>
                <a:moveTo>
                  <a:pt x="8412" y="6750"/>
                </a:moveTo>
                <a:cubicBezTo>
                  <a:pt x="8412" y="6438"/>
                  <a:pt x="8412" y="6438"/>
                  <a:pt x="8412" y="6438"/>
                </a:cubicBezTo>
                <a:cubicBezTo>
                  <a:pt x="8723" y="6438"/>
                  <a:pt x="8723" y="6438"/>
                  <a:pt x="8723" y="6438"/>
                </a:cubicBezTo>
                <a:cubicBezTo>
                  <a:pt x="8723" y="6750"/>
                  <a:pt x="8723" y="6750"/>
                  <a:pt x="8723" y="6750"/>
                </a:cubicBezTo>
                <a:lnTo>
                  <a:pt x="8412" y="6750"/>
                </a:lnTo>
                <a:close/>
                <a:moveTo>
                  <a:pt x="9450" y="2388"/>
                </a:moveTo>
                <a:cubicBezTo>
                  <a:pt x="9450" y="2181"/>
                  <a:pt x="9450" y="2181"/>
                  <a:pt x="9450" y="2181"/>
                </a:cubicBezTo>
                <a:cubicBezTo>
                  <a:pt x="9762" y="2181"/>
                  <a:pt x="9762" y="2181"/>
                  <a:pt x="9762" y="2181"/>
                </a:cubicBezTo>
                <a:cubicBezTo>
                  <a:pt x="9762" y="2388"/>
                  <a:pt x="9762" y="2388"/>
                  <a:pt x="9762" y="2388"/>
                </a:cubicBezTo>
                <a:lnTo>
                  <a:pt x="9450" y="2388"/>
                </a:lnTo>
                <a:close/>
                <a:moveTo>
                  <a:pt x="9450" y="6750"/>
                </a:moveTo>
                <a:cubicBezTo>
                  <a:pt x="9450" y="6438"/>
                  <a:pt x="9450" y="6438"/>
                  <a:pt x="9450" y="6438"/>
                </a:cubicBezTo>
                <a:cubicBezTo>
                  <a:pt x="9762" y="6438"/>
                  <a:pt x="9762" y="6438"/>
                  <a:pt x="9762" y="6438"/>
                </a:cubicBezTo>
                <a:cubicBezTo>
                  <a:pt x="9762" y="6750"/>
                  <a:pt x="9762" y="6750"/>
                  <a:pt x="9762" y="6750"/>
                </a:cubicBezTo>
                <a:lnTo>
                  <a:pt x="9450" y="6750"/>
                </a:lnTo>
                <a:close/>
                <a:moveTo>
                  <a:pt x="10592" y="1350"/>
                </a:moveTo>
                <a:cubicBezTo>
                  <a:pt x="10592" y="1038"/>
                  <a:pt x="10592" y="1038"/>
                  <a:pt x="10592" y="1038"/>
                </a:cubicBezTo>
                <a:cubicBezTo>
                  <a:pt x="10800" y="1038"/>
                  <a:pt x="10800" y="1038"/>
                  <a:pt x="10800" y="1038"/>
                </a:cubicBezTo>
                <a:cubicBezTo>
                  <a:pt x="10800" y="1350"/>
                  <a:pt x="10800" y="1350"/>
                  <a:pt x="10800" y="1350"/>
                </a:cubicBezTo>
                <a:lnTo>
                  <a:pt x="10592" y="1350"/>
                </a:lnTo>
                <a:close/>
                <a:moveTo>
                  <a:pt x="10592" y="2388"/>
                </a:moveTo>
                <a:cubicBezTo>
                  <a:pt x="10592" y="2181"/>
                  <a:pt x="10592" y="2181"/>
                  <a:pt x="10592" y="2181"/>
                </a:cubicBezTo>
                <a:cubicBezTo>
                  <a:pt x="10800" y="2181"/>
                  <a:pt x="10800" y="2181"/>
                  <a:pt x="10800" y="2181"/>
                </a:cubicBezTo>
                <a:cubicBezTo>
                  <a:pt x="10800" y="2388"/>
                  <a:pt x="10800" y="2388"/>
                  <a:pt x="10800" y="2388"/>
                </a:cubicBezTo>
                <a:lnTo>
                  <a:pt x="10592" y="2388"/>
                </a:lnTo>
                <a:close/>
                <a:moveTo>
                  <a:pt x="10592" y="3531"/>
                </a:moveTo>
                <a:cubicBezTo>
                  <a:pt x="10592" y="3219"/>
                  <a:pt x="10592" y="3219"/>
                  <a:pt x="10592" y="3219"/>
                </a:cubicBezTo>
                <a:cubicBezTo>
                  <a:pt x="10800" y="3219"/>
                  <a:pt x="10800" y="3219"/>
                  <a:pt x="10800" y="3219"/>
                </a:cubicBezTo>
                <a:cubicBezTo>
                  <a:pt x="10800" y="3531"/>
                  <a:pt x="10800" y="3531"/>
                  <a:pt x="10800" y="3531"/>
                </a:cubicBezTo>
                <a:lnTo>
                  <a:pt x="10592" y="3531"/>
                </a:lnTo>
                <a:close/>
                <a:moveTo>
                  <a:pt x="10592" y="4569"/>
                </a:moveTo>
                <a:cubicBezTo>
                  <a:pt x="10592" y="4258"/>
                  <a:pt x="10592" y="4258"/>
                  <a:pt x="10592" y="4258"/>
                </a:cubicBezTo>
                <a:cubicBezTo>
                  <a:pt x="10800" y="4258"/>
                  <a:pt x="10800" y="4258"/>
                  <a:pt x="10800" y="4258"/>
                </a:cubicBezTo>
                <a:cubicBezTo>
                  <a:pt x="10800" y="4569"/>
                  <a:pt x="10800" y="4569"/>
                  <a:pt x="10800" y="4569"/>
                </a:cubicBezTo>
                <a:lnTo>
                  <a:pt x="10592" y="4569"/>
                </a:lnTo>
                <a:close/>
                <a:moveTo>
                  <a:pt x="10592" y="5608"/>
                </a:moveTo>
                <a:cubicBezTo>
                  <a:pt x="10592" y="5400"/>
                  <a:pt x="10592" y="5400"/>
                  <a:pt x="10592" y="5400"/>
                </a:cubicBezTo>
                <a:cubicBezTo>
                  <a:pt x="10800" y="5400"/>
                  <a:pt x="10800" y="5400"/>
                  <a:pt x="10800" y="5400"/>
                </a:cubicBezTo>
                <a:cubicBezTo>
                  <a:pt x="10800" y="5608"/>
                  <a:pt x="10800" y="5608"/>
                  <a:pt x="10800" y="5608"/>
                </a:cubicBezTo>
                <a:lnTo>
                  <a:pt x="10592" y="5608"/>
                </a:lnTo>
                <a:close/>
                <a:moveTo>
                  <a:pt x="10592" y="6750"/>
                </a:moveTo>
                <a:cubicBezTo>
                  <a:pt x="10592" y="6438"/>
                  <a:pt x="10592" y="6438"/>
                  <a:pt x="10592" y="6438"/>
                </a:cubicBezTo>
                <a:cubicBezTo>
                  <a:pt x="10800" y="6438"/>
                  <a:pt x="10800" y="6438"/>
                  <a:pt x="10800" y="6438"/>
                </a:cubicBezTo>
                <a:cubicBezTo>
                  <a:pt x="10800" y="6750"/>
                  <a:pt x="10800" y="6750"/>
                  <a:pt x="10800" y="6750"/>
                </a:cubicBezTo>
                <a:lnTo>
                  <a:pt x="10592" y="6750"/>
                </a:lnTo>
                <a:close/>
                <a:moveTo>
                  <a:pt x="10592" y="7788"/>
                </a:moveTo>
                <a:cubicBezTo>
                  <a:pt x="10592" y="7477"/>
                  <a:pt x="10592" y="7477"/>
                  <a:pt x="10592" y="7477"/>
                </a:cubicBezTo>
                <a:cubicBezTo>
                  <a:pt x="10800" y="7477"/>
                  <a:pt x="10800" y="7477"/>
                  <a:pt x="10800" y="7477"/>
                </a:cubicBezTo>
                <a:cubicBezTo>
                  <a:pt x="10800" y="7788"/>
                  <a:pt x="10800" y="7788"/>
                  <a:pt x="10800" y="7788"/>
                </a:cubicBezTo>
                <a:lnTo>
                  <a:pt x="10592" y="7788"/>
                </a:lnTo>
                <a:close/>
                <a:moveTo>
                  <a:pt x="11631" y="2388"/>
                </a:moveTo>
                <a:cubicBezTo>
                  <a:pt x="11631" y="2181"/>
                  <a:pt x="11631" y="2181"/>
                  <a:pt x="11631" y="2181"/>
                </a:cubicBezTo>
                <a:cubicBezTo>
                  <a:pt x="11942" y="2181"/>
                  <a:pt x="11942" y="2181"/>
                  <a:pt x="11942" y="2181"/>
                </a:cubicBezTo>
                <a:cubicBezTo>
                  <a:pt x="11942" y="2388"/>
                  <a:pt x="11942" y="2388"/>
                  <a:pt x="11942" y="2388"/>
                </a:cubicBezTo>
                <a:lnTo>
                  <a:pt x="11631" y="2388"/>
                </a:lnTo>
                <a:close/>
                <a:moveTo>
                  <a:pt x="11631" y="6750"/>
                </a:moveTo>
                <a:cubicBezTo>
                  <a:pt x="11631" y="6438"/>
                  <a:pt x="11631" y="6438"/>
                  <a:pt x="11631" y="6438"/>
                </a:cubicBezTo>
                <a:cubicBezTo>
                  <a:pt x="11942" y="6438"/>
                  <a:pt x="11942" y="6438"/>
                  <a:pt x="11942" y="6438"/>
                </a:cubicBezTo>
                <a:cubicBezTo>
                  <a:pt x="11942" y="6750"/>
                  <a:pt x="11942" y="6750"/>
                  <a:pt x="11942" y="6750"/>
                </a:cubicBezTo>
                <a:lnTo>
                  <a:pt x="11631" y="6750"/>
                </a:lnTo>
                <a:close/>
                <a:moveTo>
                  <a:pt x="12773" y="2388"/>
                </a:moveTo>
                <a:cubicBezTo>
                  <a:pt x="12773" y="2181"/>
                  <a:pt x="12773" y="2181"/>
                  <a:pt x="12773" y="2181"/>
                </a:cubicBezTo>
                <a:cubicBezTo>
                  <a:pt x="12981" y="2181"/>
                  <a:pt x="12981" y="2181"/>
                  <a:pt x="12981" y="2181"/>
                </a:cubicBezTo>
                <a:cubicBezTo>
                  <a:pt x="12981" y="2388"/>
                  <a:pt x="12981" y="2388"/>
                  <a:pt x="12981" y="2388"/>
                </a:cubicBezTo>
                <a:lnTo>
                  <a:pt x="12773" y="2388"/>
                </a:lnTo>
                <a:close/>
                <a:moveTo>
                  <a:pt x="12773" y="6750"/>
                </a:moveTo>
                <a:cubicBezTo>
                  <a:pt x="12773" y="6438"/>
                  <a:pt x="12773" y="6438"/>
                  <a:pt x="12773" y="6438"/>
                </a:cubicBezTo>
                <a:cubicBezTo>
                  <a:pt x="12981" y="6438"/>
                  <a:pt x="12981" y="6438"/>
                  <a:pt x="12981" y="6438"/>
                </a:cubicBezTo>
                <a:cubicBezTo>
                  <a:pt x="12981" y="6750"/>
                  <a:pt x="12981" y="6750"/>
                  <a:pt x="12981" y="6750"/>
                </a:cubicBezTo>
                <a:lnTo>
                  <a:pt x="12773" y="6750"/>
                </a:lnTo>
                <a:close/>
                <a:moveTo>
                  <a:pt x="13812" y="2388"/>
                </a:moveTo>
                <a:cubicBezTo>
                  <a:pt x="13812" y="2181"/>
                  <a:pt x="13812" y="2181"/>
                  <a:pt x="13812" y="2181"/>
                </a:cubicBezTo>
                <a:cubicBezTo>
                  <a:pt x="14123" y="2181"/>
                  <a:pt x="14123" y="2181"/>
                  <a:pt x="14123" y="2181"/>
                </a:cubicBezTo>
                <a:cubicBezTo>
                  <a:pt x="14123" y="2388"/>
                  <a:pt x="14123" y="2388"/>
                  <a:pt x="14123" y="2388"/>
                </a:cubicBezTo>
                <a:lnTo>
                  <a:pt x="13812" y="2388"/>
                </a:lnTo>
                <a:close/>
                <a:moveTo>
                  <a:pt x="13812" y="6750"/>
                </a:moveTo>
                <a:cubicBezTo>
                  <a:pt x="13812" y="6438"/>
                  <a:pt x="13812" y="6438"/>
                  <a:pt x="13812" y="6438"/>
                </a:cubicBezTo>
                <a:cubicBezTo>
                  <a:pt x="14123" y="6438"/>
                  <a:pt x="14123" y="6438"/>
                  <a:pt x="14123" y="6438"/>
                </a:cubicBezTo>
                <a:cubicBezTo>
                  <a:pt x="14123" y="6750"/>
                  <a:pt x="14123" y="6750"/>
                  <a:pt x="14123" y="6750"/>
                </a:cubicBezTo>
                <a:lnTo>
                  <a:pt x="13812" y="6750"/>
                </a:lnTo>
                <a:close/>
                <a:moveTo>
                  <a:pt x="14850" y="1350"/>
                </a:moveTo>
                <a:cubicBezTo>
                  <a:pt x="14850" y="1038"/>
                  <a:pt x="14850" y="1038"/>
                  <a:pt x="14850" y="1038"/>
                </a:cubicBezTo>
                <a:cubicBezTo>
                  <a:pt x="15162" y="1038"/>
                  <a:pt x="15162" y="1038"/>
                  <a:pt x="15162" y="1038"/>
                </a:cubicBezTo>
                <a:cubicBezTo>
                  <a:pt x="15162" y="1350"/>
                  <a:pt x="15162" y="1350"/>
                  <a:pt x="15162" y="1350"/>
                </a:cubicBezTo>
                <a:lnTo>
                  <a:pt x="14850" y="1350"/>
                </a:lnTo>
                <a:close/>
                <a:moveTo>
                  <a:pt x="14850" y="2388"/>
                </a:moveTo>
                <a:cubicBezTo>
                  <a:pt x="14850" y="2181"/>
                  <a:pt x="14850" y="2181"/>
                  <a:pt x="14850" y="2181"/>
                </a:cubicBezTo>
                <a:cubicBezTo>
                  <a:pt x="15162" y="2181"/>
                  <a:pt x="15162" y="2181"/>
                  <a:pt x="15162" y="2181"/>
                </a:cubicBezTo>
                <a:cubicBezTo>
                  <a:pt x="15162" y="2388"/>
                  <a:pt x="15162" y="2388"/>
                  <a:pt x="15162" y="2388"/>
                </a:cubicBezTo>
                <a:lnTo>
                  <a:pt x="14850" y="2388"/>
                </a:lnTo>
                <a:close/>
                <a:moveTo>
                  <a:pt x="14850" y="3531"/>
                </a:moveTo>
                <a:cubicBezTo>
                  <a:pt x="14850" y="3219"/>
                  <a:pt x="14850" y="3219"/>
                  <a:pt x="14850" y="3219"/>
                </a:cubicBezTo>
                <a:cubicBezTo>
                  <a:pt x="15162" y="3219"/>
                  <a:pt x="15162" y="3219"/>
                  <a:pt x="15162" y="3219"/>
                </a:cubicBezTo>
                <a:cubicBezTo>
                  <a:pt x="15162" y="3531"/>
                  <a:pt x="15162" y="3531"/>
                  <a:pt x="15162" y="3531"/>
                </a:cubicBezTo>
                <a:lnTo>
                  <a:pt x="14850" y="3531"/>
                </a:lnTo>
                <a:close/>
                <a:moveTo>
                  <a:pt x="14850" y="4569"/>
                </a:moveTo>
                <a:cubicBezTo>
                  <a:pt x="14850" y="4258"/>
                  <a:pt x="14850" y="4258"/>
                  <a:pt x="14850" y="4258"/>
                </a:cubicBezTo>
                <a:cubicBezTo>
                  <a:pt x="15162" y="4258"/>
                  <a:pt x="15162" y="4258"/>
                  <a:pt x="15162" y="4258"/>
                </a:cubicBezTo>
                <a:cubicBezTo>
                  <a:pt x="15162" y="4569"/>
                  <a:pt x="15162" y="4569"/>
                  <a:pt x="15162" y="4569"/>
                </a:cubicBezTo>
                <a:lnTo>
                  <a:pt x="14850" y="4569"/>
                </a:lnTo>
                <a:close/>
                <a:moveTo>
                  <a:pt x="14850" y="5608"/>
                </a:moveTo>
                <a:cubicBezTo>
                  <a:pt x="14850" y="5400"/>
                  <a:pt x="14850" y="5400"/>
                  <a:pt x="14850" y="5400"/>
                </a:cubicBezTo>
                <a:cubicBezTo>
                  <a:pt x="15162" y="5400"/>
                  <a:pt x="15162" y="5400"/>
                  <a:pt x="15162" y="5400"/>
                </a:cubicBezTo>
                <a:cubicBezTo>
                  <a:pt x="15162" y="5608"/>
                  <a:pt x="15162" y="5608"/>
                  <a:pt x="15162" y="5608"/>
                </a:cubicBezTo>
                <a:lnTo>
                  <a:pt x="14850" y="5608"/>
                </a:lnTo>
                <a:close/>
                <a:moveTo>
                  <a:pt x="14850" y="6750"/>
                </a:moveTo>
                <a:cubicBezTo>
                  <a:pt x="14850" y="6438"/>
                  <a:pt x="14850" y="6438"/>
                  <a:pt x="14850" y="6438"/>
                </a:cubicBezTo>
                <a:cubicBezTo>
                  <a:pt x="15162" y="6438"/>
                  <a:pt x="15162" y="6438"/>
                  <a:pt x="15162" y="6438"/>
                </a:cubicBezTo>
                <a:cubicBezTo>
                  <a:pt x="15162" y="6750"/>
                  <a:pt x="15162" y="6750"/>
                  <a:pt x="15162" y="6750"/>
                </a:cubicBezTo>
                <a:lnTo>
                  <a:pt x="14850" y="6750"/>
                </a:lnTo>
                <a:close/>
                <a:moveTo>
                  <a:pt x="14850" y="7788"/>
                </a:moveTo>
                <a:cubicBezTo>
                  <a:pt x="14850" y="7477"/>
                  <a:pt x="14850" y="7477"/>
                  <a:pt x="14850" y="7477"/>
                </a:cubicBezTo>
                <a:cubicBezTo>
                  <a:pt x="15162" y="7477"/>
                  <a:pt x="15162" y="7477"/>
                  <a:pt x="15162" y="7477"/>
                </a:cubicBezTo>
                <a:cubicBezTo>
                  <a:pt x="15162" y="7788"/>
                  <a:pt x="15162" y="7788"/>
                  <a:pt x="15162" y="7788"/>
                </a:cubicBezTo>
                <a:lnTo>
                  <a:pt x="14850" y="7788"/>
                </a:lnTo>
                <a:close/>
                <a:moveTo>
                  <a:pt x="14850" y="8827"/>
                </a:moveTo>
                <a:cubicBezTo>
                  <a:pt x="14850" y="8619"/>
                  <a:pt x="14850" y="8619"/>
                  <a:pt x="14850" y="8619"/>
                </a:cubicBezTo>
                <a:cubicBezTo>
                  <a:pt x="15162" y="8619"/>
                  <a:pt x="15162" y="8619"/>
                  <a:pt x="15162" y="8619"/>
                </a:cubicBezTo>
                <a:cubicBezTo>
                  <a:pt x="15162" y="8827"/>
                  <a:pt x="15162" y="8827"/>
                  <a:pt x="15162" y="8827"/>
                </a:cubicBezTo>
                <a:lnTo>
                  <a:pt x="14850" y="8827"/>
                </a:lnTo>
                <a:close/>
                <a:moveTo>
                  <a:pt x="15992" y="2388"/>
                </a:moveTo>
                <a:cubicBezTo>
                  <a:pt x="15992" y="2181"/>
                  <a:pt x="15992" y="2181"/>
                  <a:pt x="15992" y="2181"/>
                </a:cubicBezTo>
                <a:cubicBezTo>
                  <a:pt x="16200" y="2181"/>
                  <a:pt x="16200" y="2181"/>
                  <a:pt x="16200" y="2181"/>
                </a:cubicBezTo>
                <a:cubicBezTo>
                  <a:pt x="16200" y="2388"/>
                  <a:pt x="16200" y="2388"/>
                  <a:pt x="16200" y="2388"/>
                </a:cubicBezTo>
                <a:lnTo>
                  <a:pt x="15992" y="2388"/>
                </a:lnTo>
                <a:close/>
                <a:moveTo>
                  <a:pt x="15992" y="6750"/>
                </a:moveTo>
                <a:cubicBezTo>
                  <a:pt x="15992" y="6438"/>
                  <a:pt x="15992" y="6438"/>
                  <a:pt x="15992" y="6438"/>
                </a:cubicBezTo>
                <a:cubicBezTo>
                  <a:pt x="16200" y="6438"/>
                  <a:pt x="16200" y="6438"/>
                  <a:pt x="16200" y="6438"/>
                </a:cubicBezTo>
                <a:cubicBezTo>
                  <a:pt x="16200" y="6750"/>
                  <a:pt x="16200" y="6750"/>
                  <a:pt x="16200" y="6750"/>
                </a:cubicBezTo>
                <a:lnTo>
                  <a:pt x="15992" y="6750"/>
                </a:lnTo>
                <a:close/>
                <a:moveTo>
                  <a:pt x="17031" y="2388"/>
                </a:moveTo>
                <a:cubicBezTo>
                  <a:pt x="17031" y="2181"/>
                  <a:pt x="17031" y="2181"/>
                  <a:pt x="17031" y="2181"/>
                </a:cubicBezTo>
                <a:cubicBezTo>
                  <a:pt x="17342" y="2181"/>
                  <a:pt x="17342" y="2181"/>
                  <a:pt x="17342" y="2181"/>
                </a:cubicBezTo>
                <a:cubicBezTo>
                  <a:pt x="17342" y="2388"/>
                  <a:pt x="17342" y="2388"/>
                  <a:pt x="17342" y="2388"/>
                </a:cubicBezTo>
                <a:lnTo>
                  <a:pt x="17031" y="2388"/>
                </a:lnTo>
                <a:close/>
                <a:moveTo>
                  <a:pt x="17031" y="6750"/>
                </a:moveTo>
                <a:cubicBezTo>
                  <a:pt x="17031" y="6438"/>
                  <a:pt x="17031" y="6438"/>
                  <a:pt x="17031" y="6438"/>
                </a:cubicBezTo>
                <a:cubicBezTo>
                  <a:pt x="17342" y="6438"/>
                  <a:pt x="17342" y="6438"/>
                  <a:pt x="17342" y="6438"/>
                </a:cubicBezTo>
                <a:cubicBezTo>
                  <a:pt x="17342" y="6750"/>
                  <a:pt x="17342" y="6750"/>
                  <a:pt x="17342" y="6750"/>
                </a:cubicBezTo>
                <a:lnTo>
                  <a:pt x="17031" y="6750"/>
                </a:lnTo>
                <a:close/>
                <a:moveTo>
                  <a:pt x="18069" y="2388"/>
                </a:moveTo>
                <a:cubicBezTo>
                  <a:pt x="18069" y="2181"/>
                  <a:pt x="18069" y="2181"/>
                  <a:pt x="18069" y="2181"/>
                </a:cubicBezTo>
                <a:cubicBezTo>
                  <a:pt x="18381" y="2181"/>
                  <a:pt x="18381" y="2181"/>
                  <a:pt x="18381" y="2181"/>
                </a:cubicBezTo>
                <a:cubicBezTo>
                  <a:pt x="18381" y="2388"/>
                  <a:pt x="18381" y="2388"/>
                  <a:pt x="18381" y="2388"/>
                </a:cubicBezTo>
                <a:lnTo>
                  <a:pt x="18069" y="2388"/>
                </a:lnTo>
                <a:close/>
                <a:moveTo>
                  <a:pt x="19212" y="1350"/>
                </a:moveTo>
                <a:cubicBezTo>
                  <a:pt x="19212" y="1038"/>
                  <a:pt x="19212" y="1038"/>
                  <a:pt x="19212" y="1038"/>
                </a:cubicBezTo>
                <a:cubicBezTo>
                  <a:pt x="19419" y="1038"/>
                  <a:pt x="19419" y="1038"/>
                  <a:pt x="19419" y="1038"/>
                </a:cubicBezTo>
                <a:cubicBezTo>
                  <a:pt x="19419" y="1350"/>
                  <a:pt x="19419" y="1350"/>
                  <a:pt x="19419" y="1350"/>
                </a:cubicBezTo>
                <a:lnTo>
                  <a:pt x="19212" y="1350"/>
                </a:lnTo>
                <a:close/>
                <a:moveTo>
                  <a:pt x="19212" y="2388"/>
                </a:moveTo>
                <a:cubicBezTo>
                  <a:pt x="19212" y="2181"/>
                  <a:pt x="19212" y="2181"/>
                  <a:pt x="19212" y="2181"/>
                </a:cubicBezTo>
                <a:cubicBezTo>
                  <a:pt x="19419" y="2181"/>
                  <a:pt x="19419" y="2181"/>
                  <a:pt x="19419" y="2181"/>
                </a:cubicBezTo>
                <a:cubicBezTo>
                  <a:pt x="19419" y="2388"/>
                  <a:pt x="19419" y="2388"/>
                  <a:pt x="19419" y="2388"/>
                </a:cubicBezTo>
                <a:lnTo>
                  <a:pt x="19212" y="2388"/>
                </a:lnTo>
                <a:close/>
                <a:moveTo>
                  <a:pt x="19212" y="3531"/>
                </a:moveTo>
                <a:cubicBezTo>
                  <a:pt x="19212" y="3219"/>
                  <a:pt x="19212" y="3219"/>
                  <a:pt x="19212" y="3219"/>
                </a:cubicBezTo>
                <a:cubicBezTo>
                  <a:pt x="19419" y="3219"/>
                  <a:pt x="19419" y="3219"/>
                  <a:pt x="19419" y="3219"/>
                </a:cubicBezTo>
                <a:cubicBezTo>
                  <a:pt x="19419" y="3531"/>
                  <a:pt x="19419" y="3531"/>
                  <a:pt x="19419" y="3531"/>
                </a:cubicBezTo>
                <a:lnTo>
                  <a:pt x="19212" y="3531"/>
                </a:lnTo>
                <a:close/>
                <a:moveTo>
                  <a:pt x="19212" y="4569"/>
                </a:moveTo>
                <a:cubicBezTo>
                  <a:pt x="19212" y="4258"/>
                  <a:pt x="19212" y="4258"/>
                  <a:pt x="19212" y="4258"/>
                </a:cubicBezTo>
                <a:cubicBezTo>
                  <a:pt x="19419" y="4258"/>
                  <a:pt x="19419" y="4258"/>
                  <a:pt x="19419" y="4258"/>
                </a:cubicBezTo>
                <a:cubicBezTo>
                  <a:pt x="19419" y="4569"/>
                  <a:pt x="19419" y="4569"/>
                  <a:pt x="19419" y="4569"/>
                </a:cubicBezTo>
                <a:lnTo>
                  <a:pt x="19212" y="4569"/>
                </a:lnTo>
                <a:close/>
                <a:moveTo>
                  <a:pt x="20354" y="2388"/>
                </a:moveTo>
                <a:cubicBezTo>
                  <a:pt x="20354" y="2181"/>
                  <a:pt x="20354" y="2181"/>
                  <a:pt x="20354" y="2181"/>
                </a:cubicBezTo>
                <a:cubicBezTo>
                  <a:pt x="20562" y="2181"/>
                  <a:pt x="20562" y="2181"/>
                  <a:pt x="20562" y="2181"/>
                </a:cubicBezTo>
                <a:cubicBezTo>
                  <a:pt x="20562" y="2388"/>
                  <a:pt x="20562" y="2388"/>
                  <a:pt x="20562" y="2388"/>
                </a:cubicBezTo>
                <a:lnTo>
                  <a:pt x="20354" y="2388"/>
                </a:lnTo>
                <a:close/>
              </a:path>
            </a:pathLst>
          </a:custGeom>
          <a:solidFill>
            <a:srgbClr val="F2F6F7"/>
          </a:soli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1pPr>
            <a:lvl2pPr marL="0" marR="0" indent="768095"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2pPr>
            <a:lvl3pPr marL="0" marR="0" indent="153619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3pPr>
            <a:lvl4pPr marL="0" marR="0" indent="2304288"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4pPr>
            <a:lvl5pPr marL="0" marR="0" indent="3072383"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5pPr>
            <a:lvl6pPr marL="0" marR="0" indent="3840479"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6pPr>
            <a:lvl7pPr marL="0" marR="0" indent="4608576"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7pPr>
            <a:lvl8pPr marL="0" marR="0" indent="537667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8pPr>
            <a:lvl9pPr marL="0" marR="0" indent="6144767"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9pPr>
          </a:lstStyle>
          <a:p>
            <a:endParaRPr/>
          </a:p>
        </p:txBody>
      </p:sp>
      <p:sp>
        <p:nvSpPr>
          <p:cNvPr id="43" name="Shape 546"/>
          <p:cNvSpPr/>
          <p:nvPr/>
        </p:nvSpPr>
        <p:spPr>
          <a:xfrm>
            <a:off x="8861494" y="4149080"/>
            <a:ext cx="324000" cy="468000"/>
          </a:xfrm>
          <a:custGeom>
            <a:avLst/>
            <a:gdLst/>
            <a:ahLst/>
            <a:cxnLst>
              <a:cxn ang="0">
                <a:pos x="wd2" y="hd2"/>
              </a:cxn>
              <a:cxn ang="5400000">
                <a:pos x="wd2" y="hd2"/>
              </a:cxn>
              <a:cxn ang="10800000">
                <a:pos x="wd2" y="hd2"/>
              </a:cxn>
              <a:cxn ang="16200000">
                <a:pos x="wd2" y="hd2"/>
              </a:cxn>
            </a:cxnLst>
            <a:rect l="0" t="0" r="r" b="b"/>
            <a:pathLst>
              <a:path w="21600" h="21600" extrusionOk="0">
                <a:moveTo>
                  <a:pt x="0" y="9081"/>
                </a:moveTo>
                <a:cubicBezTo>
                  <a:pt x="0" y="8904"/>
                  <a:pt x="0" y="8816"/>
                  <a:pt x="138" y="8728"/>
                </a:cubicBezTo>
                <a:cubicBezTo>
                  <a:pt x="4403" y="5113"/>
                  <a:pt x="4403" y="5113"/>
                  <a:pt x="4403" y="5113"/>
                </a:cubicBezTo>
                <a:cubicBezTo>
                  <a:pt x="4127" y="4937"/>
                  <a:pt x="4127" y="4761"/>
                  <a:pt x="4127" y="4673"/>
                </a:cubicBezTo>
                <a:cubicBezTo>
                  <a:pt x="4127" y="4584"/>
                  <a:pt x="4127" y="4496"/>
                  <a:pt x="4127" y="4408"/>
                </a:cubicBezTo>
                <a:cubicBezTo>
                  <a:pt x="4127" y="4320"/>
                  <a:pt x="4265" y="4232"/>
                  <a:pt x="4265" y="4232"/>
                </a:cubicBezTo>
                <a:cubicBezTo>
                  <a:pt x="4403" y="4144"/>
                  <a:pt x="4403" y="4144"/>
                  <a:pt x="4403" y="4144"/>
                </a:cubicBezTo>
                <a:cubicBezTo>
                  <a:pt x="5090" y="3703"/>
                  <a:pt x="5778" y="3262"/>
                  <a:pt x="6191" y="2909"/>
                </a:cubicBezTo>
                <a:cubicBezTo>
                  <a:pt x="6604" y="2557"/>
                  <a:pt x="7017" y="2292"/>
                  <a:pt x="7154" y="2116"/>
                </a:cubicBezTo>
                <a:cubicBezTo>
                  <a:pt x="7154" y="0"/>
                  <a:pt x="7154" y="0"/>
                  <a:pt x="7154" y="0"/>
                </a:cubicBezTo>
                <a:cubicBezTo>
                  <a:pt x="7704" y="264"/>
                  <a:pt x="7980" y="441"/>
                  <a:pt x="8255" y="617"/>
                </a:cubicBezTo>
                <a:cubicBezTo>
                  <a:pt x="8530" y="793"/>
                  <a:pt x="8805" y="882"/>
                  <a:pt x="8943" y="1058"/>
                </a:cubicBezTo>
                <a:cubicBezTo>
                  <a:pt x="9080" y="1234"/>
                  <a:pt x="9218" y="1411"/>
                  <a:pt x="9218" y="1499"/>
                </a:cubicBezTo>
                <a:cubicBezTo>
                  <a:pt x="9355" y="1587"/>
                  <a:pt x="9355" y="1675"/>
                  <a:pt x="9355" y="1763"/>
                </a:cubicBezTo>
                <a:cubicBezTo>
                  <a:pt x="9355" y="1851"/>
                  <a:pt x="9355" y="1851"/>
                  <a:pt x="9355" y="1851"/>
                </a:cubicBezTo>
                <a:cubicBezTo>
                  <a:pt x="10456" y="1851"/>
                  <a:pt x="11557" y="1940"/>
                  <a:pt x="12520" y="2204"/>
                </a:cubicBezTo>
                <a:cubicBezTo>
                  <a:pt x="13483" y="2469"/>
                  <a:pt x="14308" y="2733"/>
                  <a:pt x="14996" y="3086"/>
                </a:cubicBezTo>
                <a:cubicBezTo>
                  <a:pt x="15822" y="3438"/>
                  <a:pt x="16372" y="3879"/>
                  <a:pt x="17060" y="4408"/>
                </a:cubicBezTo>
                <a:cubicBezTo>
                  <a:pt x="17610" y="4937"/>
                  <a:pt x="18023" y="5466"/>
                  <a:pt x="18436" y="5995"/>
                </a:cubicBezTo>
                <a:cubicBezTo>
                  <a:pt x="18848" y="6524"/>
                  <a:pt x="19124" y="7053"/>
                  <a:pt x="19399" y="7670"/>
                </a:cubicBezTo>
                <a:cubicBezTo>
                  <a:pt x="19674" y="8199"/>
                  <a:pt x="19811" y="8728"/>
                  <a:pt x="19949" y="9169"/>
                </a:cubicBezTo>
                <a:cubicBezTo>
                  <a:pt x="20087" y="9698"/>
                  <a:pt x="20087" y="10139"/>
                  <a:pt x="20087" y="10580"/>
                </a:cubicBezTo>
                <a:cubicBezTo>
                  <a:pt x="20087" y="15605"/>
                  <a:pt x="20087" y="15605"/>
                  <a:pt x="20087" y="15605"/>
                </a:cubicBezTo>
                <a:cubicBezTo>
                  <a:pt x="16510" y="15605"/>
                  <a:pt x="16510" y="15605"/>
                  <a:pt x="16510" y="15605"/>
                </a:cubicBezTo>
                <a:cubicBezTo>
                  <a:pt x="16234" y="15605"/>
                  <a:pt x="15959" y="15605"/>
                  <a:pt x="15822" y="15693"/>
                </a:cubicBezTo>
                <a:cubicBezTo>
                  <a:pt x="15684" y="15693"/>
                  <a:pt x="15546" y="15693"/>
                  <a:pt x="15409" y="15781"/>
                </a:cubicBezTo>
                <a:cubicBezTo>
                  <a:pt x="15271" y="15781"/>
                  <a:pt x="15271" y="15869"/>
                  <a:pt x="15134" y="15958"/>
                </a:cubicBezTo>
                <a:cubicBezTo>
                  <a:pt x="15134" y="15958"/>
                  <a:pt x="15134" y="15958"/>
                  <a:pt x="15134" y="16046"/>
                </a:cubicBezTo>
                <a:cubicBezTo>
                  <a:pt x="15134" y="16046"/>
                  <a:pt x="15134" y="16046"/>
                  <a:pt x="15134" y="16046"/>
                </a:cubicBezTo>
                <a:cubicBezTo>
                  <a:pt x="15134" y="16134"/>
                  <a:pt x="15134" y="16222"/>
                  <a:pt x="15271" y="16310"/>
                </a:cubicBezTo>
                <a:cubicBezTo>
                  <a:pt x="15409" y="16398"/>
                  <a:pt x="15546" y="16398"/>
                  <a:pt x="15684" y="16487"/>
                </a:cubicBezTo>
                <a:cubicBezTo>
                  <a:pt x="15822" y="16487"/>
                  <a:pt x="16097" y="16575"/>
                  <a:pt x="16510" y="16575"/>
                </a:cubicBezTo>
                <a:cubicBezTo>
                  <a:pt x="16647" y="16575"/>
                  <a:pt x="16785" y="16575"/>
                  <a:pt x="16922" y="16663"/>
                </a:cubicBezTo>
                <a:cubicBezTo>
                  <a:pt x="17060" y="16751"/>
                  <a:pt x="17060" y="16839"/>
                  <a:pt x="17060" y="17016"/>
                </a:cubicBezTo>
                <a:cubicBezTo>
                  <a:pt x="17060" y="17104"/>
                  <a:pt x="17060" y="17192"/>
                  <a:pt x="16922" y="17280"/>
                </a:cubicBezTo>
                <a:cubicBezTo>
                  <a:pt x="16785" y="17456"/>
                  <a:pt x="16647" y="17456"/>
                  <a:pt x="16510" y="17456"/>
                </a:cubicBezTo>
                <a:cubicBezTo>
                  <a:pt x="16234" y="17456"/>
                  <a:pt x="15959" y="17456"/>
                  <a:pt x="15822" y="17544"/>
                </a:cubicBezTo>
                <a:cubicBezTo>
                  <a:pt x="15684" y="17544"/>
                  <a:pt x="15546" y="17544"/>
                  <a:pt x="15409" y="17633"/>
                </a:cubicBezTo>
                <a:cubicBezTo>
                  <a:pt x="15271" y="17633"/>
                  <a:pt x="15271" y="17721"/>
                  <a:pt x="15134" y="17721"/>
                </a:cubicBezTo>
                <a:cubicBezTo>
                  <a:pt x="15134" y="17809"/>
                  <a:pt x="15134" y="17809"/>
                  <a:pt x="15134" y="17897"/>
                </a:cubicBezTo>
                <a:cubicBezTo>
                  <a:pt x="15134" y="17897"/>
                  <a:pt x="15134" y="17897"/>
                  <a:pt x="15134" y="17897"/>
                </a:cubicBezTo>
                <a:cubicBezTo>
                  <a:pt x="15134" y="17985"/>
                  <a:pt x="15134" y="18073"/>
                  <a:pt x="15271" y="18162"/>
                </a:cubicBezTo>
                <a:cubicBezTo>
                  <a:pt x="15409" y="18162"/>
                  <a:pt x="15546" y="18250"/>
                  <a:pt x="15684" y="18338"/>
                </a:cubicBezTo>
                <a:cubicBezTo>
                  <a:pt x="15822" y="18338"/>
                  <a:pt x="16097" y="18338"/>
                  <a:pt x="16510" y="18338"/>
                </a:cubicBezTo>
                <a:cubicBezTo>
                  <a:pt x="19399" y="18338"/>
                  <a:pt x="19399" y="18338"/>
                  <a:pt x="19399" y="18338"/>
                </a:cubicBezTo>
                <a:cubicBezTo>
                  <a:pt x="19399" y="18338"/>
                  <a:pt x="19536" y="18338"/>
                  <a:pt x="19674" y="18338"/>
                </a:cubicBezTo>
                <a:cubicBezTo>
                  <a:pt x="19674" y="18338"/>
                  <a:pt x="19949" y="18426"/>
                  <a:pt x="20087" y="18426"/>
                </a:cubicBezTo>
                <a:cubicBezTo>
                  <a:pt x="20224" y="18514"/>
                  <a:pt x="20499" y="18514"/>
                  <a:pt x="20637" y="18602"/>
                </a:cubicBezTo>
                <a:cubicBezTo>
                  <a:pt x="20775" y="18691"/>
                  <a:pt x="20912" y="18779"/>
                  <a:pt x="21050" y="18867"/>
                </a:cubicBezTo>
                <a:cubicBezTo>
                  <a:pt x="21187" y="18955"/>
                  <a:pt x="21325" y="19043"/>
                  <a:pt x="21462" y="19220"/>
                </a:cubicBezTo>
                <a:cubicBezTo>
                  <a:pt x="21462" y="19396"/>
                  <a:pt x="21600" y="19572"/>
                  <a:pt x="21600" y="19749"/>
                </a:cubicBezTo>
                <a:cubicBezTo>
                  <a:pt x="21600" y="21600"/>
                  <a:pt x="21600" y="21600"/>
                  <a:pt x="21600" y="21600"/>
                </a:cubicBezTo>
                <a:cubicBezTo>
                  <a:pt x="2889" y="21600"/>
                  <a:pt x="2889" y="21600"/>
                  <a:pt x="2889" y="21600"/>
                </a:cubicBezTo>
                <a:cubicBezTo>
                  <a:pt x="2889" y="19749"/>
                  <a:pt x="2889" y="19749"/>
                  <a:pt x="2889" y="19749"/>
                </a:cubicBezTo>
                <a:cubicBezTo>
                  <a:pt x="2889" y="19484"/>
                  <a:pt x="3027" y="19220"/>
                  <a:pt x="3164" y="19043"/>
                </a:cubicBezTo>
                <a:cubicBezTo>
                  <a:pt x="3302" y="18867"/>
                  <a:pt x="3439" y="18779"/>
                  <a:pt x="3715" y="18691"/>
                </a:cubicBezTo>
                <a:cubicBezTo>
                  <a:pt x="3852" y="18602"/>
                  <a:pt x="4127" y="18514"/>
                  <a:pt x="4265" y="18426"/>
                </a:cubicBezTo>
                <a:cubicBezTo>
                  <a:pt x="4540" y="18426"/>
                  <a:pt x="4678" y="18426"/>
                  <a:pt x="4815" y="18338"/>
                </a:cubicBezTo>
                <a:cubicBezTo>
                  <a:pt x="5090" y="18338"/>
                  <a:pt x="5090" y="18338"/>
                  <a:pt x="5090" y="18338"/>
                </a:cubicBezTo>
                <a:cubicBezTo>
                  <a:pt x="7980" y="18338"/>
                  <a:pt x="7980" y="18338"/>
                  <a:pt x="7980" y="18338"/>
                </a:cubicBezTo>
                <a:cubicBezTo>
                  <a:pt x="8255" y="18338"/>
                  <a:pt x="8530" y="18338"/>
                  <a:pt x="8668" y="18338"/>
                </a:cubicBezTo>
                <a:cubicBezTo>
                  <a:pt x="8805" y="18250"/>
                  <a:pt x="8943" y="18250"/>
                  <a:pt x="9080" y="18250"/>
                </a:cubicBezTo>
                <a:cubicBezTo>
                  <a:pt x="9218" y="18162"/>
                  <a:pt x="9218" y="18162"/>
                  <a:pt x="9355" y="18073"/>
                </a:cubicBezTo>
                <a:cubicBezTo>
                  <a:pt x="9355" y="17985"/>
                  <a:pt x="9355" y="17985"/>
                  <a:pt x="9355" y="17985"/>
                </a:cubicBezTo>
                <a:cubicBezTo>
                  <a:pt x="9355" y="17897"/>
                  <a:pt x="9355" y="17897"/>
                  <a:pt x="9355" y="17897"/>
                </a:cubicBezTo>
                <a:cubicBezTo>
                  <a:pt x="9355" y="17809"/>
                  <a:pt x="9355" y="17721"/>
                  <a:pt x="9218" y="17721"/>
                </a:cubicBezTo>
                <a:cubicBezTo>
                  <a:pt x="9080" y="17633"/>
                  <a:pt x="8943" y="17544"/>
                  <a:pt x="8805" y="17544"/>
                </a:cubicBezTo>
                <a:cubicBezTo>
                  <a:pt x="8530" y="17456"/>
                  <a:pt x="8255" y="17456"/>
                  <a:pt x="7980" y="17456"/>
                </a:cubicBezTo>
                <a:cubicBezTo>
                  <a:pt x="7842" y="17456"/>
                  <a:pt x="7704" y="17456"/>
                  <a:pt x="7567" y="17280"/>
                </a:cubicBezTo>
                <a:cubicBezTo>
                  <a:pt x="7429" y="17192"/>
                  <a:pt x="7429" y="17104"/>
                  <a:pt x="7429" y="17016"/>
                </a:cubicBezTo>
                <a:cubicBezTo>
                  <a:pt x="7429" y="16839"/>
                  <a:pt x="7429" y="16751"/>
                  <a:pt x="7567" y="16663"/>
                </a:cubicBezTo>
                <a:cubicBezTo>
                  <a:pt x="7704" y="16575"/>
                  <a:pt x="7842" y="16575"/>
                  <a:pt x="7980" y="16575"/>
                </a:cubicBezTo>
                <a:cubicBezTo>
                  <a:pt x="8255" y="16575"/>
                  <a:pt x="8392" y="16487"/>
                  <a:pt x="8668" y="16487"/>
                </a:cubicBezTo>
                <a:cubicBezTo>
                  <a:pt x="8805" y="16487"/>
                  <a:pt x="8943" y="16398"/>
                  <a:pt x="9080" y="16398"/>
                </a:cubicBezTo>
                <a:cubicBezTo>
                  <a:pt x="9218" y="16310"/>
                  <a:pt x="9218" y="16310"/>
                  <a:pt x="9355" y="16222"/>
                </a:cubicBezTo>
                <a:cubicBezTo>
                  <a:pt x="9355" y="16222"/>
                  <a:pt x="9355" y="16134"/>
                  <a:pt x="9355" y="16134"/>
                </a:cubicBezTo>
                <a:cubicBezTo>
                  <a:pt x="9355" y="16046"/>
                  <a:pt x="9355" y="16046"/>
                  <a:pt x="9355" y="16046"/>
                </a:cubicBezTo>
                <a:cubicBezTo>
                  <a:pt x="9355" y="15958"/>
                  <a:pt x="9355" y="15958"/>
                  <a:pt x="9218" y="15869"/>
                </a:cubicBezTo>
                <a:cubicBezTo>
                  <a:pt x="9080" y="15781"/>
                  <a:pt x="8943" y="15781"/>
                  <a:pt x="8805" y="15693"/>
                </a:cubicBezTo>
                <a:cubicBezTo>
                  <a:pt x="8530" y="15605"/>
                  <a:pt x="8255" y="15605"/>
                  <a:pt x="7980" y="15605"/>
                </a:cubicBezTo>
                <a:cubicBezTo>
                  <a:pt x="5090" y="15605"/>
                  <a:pt x="5090" y="15605"/>
                  <a:pt x="5090" y="15605"/>
                </a:cubicBezTo>
                <a:cubicBezTo>
                  <a:pt x="4678" y="15605"/>
                  <a:pt x="4403" y="15517"/>
                  <a:pt x="4127" y="15252"/>
                </a:cubicBezTo>
                <a:cubicBezTo>
                  <a:pt x="3990" y="15164"/>
                  <a:pt x="3852" y="15076"/>
                  <a:pt x="3852" y="14900"/>
                </a:cubicBezTo>
                <a:cubicBezTo>
                  <a:pt x="3715" y="14811"/>
                  <a:pt x="3715" y="14723"/>
                  <a:pt x="3715" y="14547"/>
                </a:cubicBezTo>
                <a:cubicBezTo>
                  <a:pt x="3715" y="14282"/>
                  <a:pt x="3715" y="14282"/>
                  <a:pt x="3715" y="14282"/>
                </a:cubicBezTo>
                <a:cubicBezTo>
                  <a:pt x="3715" y="14282"/>
                  <a:pt x="3715" y="14194"/>
                  <a:pt x="3715" y="14194"/>
                </a:cubicBezTo>
                <a:cubicBezTo>
                  <a:pt x="3715" y="14194"/>
                  <a:pt x="3715" y="14106"/>
                  <a:pt x="3715" y="14106"/>
                </a:cubicBezTo>
                <a:cubicBezTo>
                  <a:pt x="3715" y="14106"/>
                  <a:pt x="3715" y="14018"/>
                  <a:pt x="3852" y="13930"/>
                </a:cubicBezTo>
                <a:cubicBezTo>
                  <a:pt x="3852" y="13842"/>
                  <a:pt x="3990" y="13753"/>
                  <a:pt x="4127" y="13665"/>
                </a:cubicBezTo>
                <a:cubicBezTo>
                  <a:pt x="4265" y="13489"/>
                  <a:pt x="4403" y="13401"/>
                  <a:pt x="4540" y="13313"/>
                </a:cubicBezTo>
                <a:cubicBezTo>
                  <a:pt x="4678" y="13136"/>
                  <a:pt x="4815" y="12960"/>
                  <a:pt x="5090" y="12872"/>
                </a:cubicBezTo>
                <a:cubicBezTo>
                  <a:pt x="10043" y="9698"/>
                  <a:pt x="10043" y="9698"/>
                  <a:pt x="10043" y="9698"/>
                </a:cubicBezTo>
                <a:cubicBezTo>
                  <a:pt x="10456" y="9433"/>
                  <a:pt x="10594" y="9257"/>
                  <a:pt x="10594" y="8993"/>
                </a:cubicBezTo>
                <a:cubicBezTo>
                  <a:pt x="10594" y="8904"/>
                  <a:pt x="10456" y="8816"/>
                  <a:pt x="10456" y="8640"/>
                </a:cubicBezTo>
                <a:cubicBezTo>
                  <a:pt x="10318" y="8552"/>
                  <a:pt x="10318" y="8464"/>
                  <a:pt x="10181" y="8376"/>
                </a:cubicBezTo>
                <a:cubicBezTo>
                  <a:pt x="10043" y="8287"/>
                  <a:pt x="10043" y="8287"/>
                  <a:pt x="10043" y="8287"/>
                </a:cubicBezTo>
                <a:cubicBezTo>
                  <a:pt x="9906" y="8199"/>
                  <a:pt x="9631" y="8111"/>
                  <a:pt x="9355" y="8111"/>
                </a:cubicBezTo>
                <a:cubicBezTo>
                  <a:pt x="9080" y="8111"/>
                  <a:pt x="8805" y="8199"/>
                  <a:pt x="8668" y="8287"/>
                </a:cubicBezTo>
                <a:cubicBezTo>
                  <a:pt x="4403" y="10580"/>
                  <a:pt x="4403" y="10580"/>
                  <a:pt x="4403" y="10580"/>
                </a:cubicBezTo>
                <a:cubicBezTo>
                  <a:pt x="4265" y="10668"/>
                  <a:pt x="4265" y="10668"/>
                  <a:pt x="4127" y="10668"/>
                </a:cubicBezTo>
                <a:cubicBezTo>
                  <a:pt x="3990" y="10756"/>
                  <a:pt x="3990" y="10756"/>
                  <a:pt x="3852" y="10756"/>
                </a:cubicBezTo>
                <a:cubicBezTo>
                  <a:pt x="3852" y="10756"/>
                  <a:pt x="3852" y="10756"/>
                  <a:pt x="3852" y="10756"/>
                </a:cubicBezTo>
                <a:cubicBezTo>
                  <a:pt x="3715" y="10756"/>
                  <a:pt x="3577" y="10756"/>
                  <a:pt x="3439" y="10668"/>
                </a:cubicBezTo>
                <a:cubicBezTo>
                  <a:pt x="3302" y="10668"/>
                  <a:pt x="3164" y="10668"/>
                  <a:pt x="3164" y="10580"/>
                </a:cubicBezTo>
                <a:cubicBezTo>
                  <a:pt x="3027" y="10580"/>
                  <a:pt x="2889" y="10491"/>
                  <a:pt x="2889" y="10403"/>
                </a:cubicBezTo>
                <a:cubicBezTo>
                  <a:pt x="2752" y="10491"/>
                  <a:pt x="2476" y="10580"/>
                  <a:pt x="2201" y="10580"/>
                </a:cubicBezTo>
                <a:cubicBezTo>
                  <a:pt x="2064" y="10580"/>
                  <a:pt x="1789" y="10580"/>
                  <a:pt x="1513" y="10491"/>
                </a:cubicBezTo>
                <a:cubicBezTo>
                  <a:pt x="1376" y="10403"/>
                  <a:pt x="1101" y="10315"/>
                  <a:pt x="963" y="10227"/>
                </a:cubicBezTo>
                <a:cubicBezTo>
                  <a:pt x="825" y="10139"/>
                  <a:pt x="825" y="10139"/>
                  <a:pt x="825" y="10139"/>
                </a:cubicBezTo>
                <a:cubicBezTo>
                  <a:pt x="275" y="9786"/>
                  <a:pt x="0" y="9433"/>
                  <a:pt x="0" y="9081"/>
                </a:cubicBezTo>
                <a:close/>
              </a:path>
            </a:pathLst>
          </a:custGeom>
          <a:solidFill>
            <a:srgbClr val="F2F6F7"/>
          </a:soli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1pPr>
            <a:lvl2pPr marL="0" marR="0" indent="768095"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2pPr>
            <a:lvl3pPr marL="0" marR="0" indent="153619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3pPr>
            <a:lvl4pPr marL="0" marR="0" indent="2304288"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4pPr>
            <a:lvl5pPr marL="0" marR="0" indent="3072383"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5pPr>
            <a:lvl6pPr marL="0" marR="0" indent="3840479"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6pPr>
            <a:lvl7pPr marL="0" marR="0" indent="4608576"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7pPr>
            <a:lvl8pPr marL="0" marR="0" indent="537667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8pPr>
            <a:lvl9pPr marL="0" marR="0" indent="6144767"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9pPr>
          </a:lstStyle>
          <a:p>
            <a:endParaRPr/>
          </a:p>
        </p:txBody>
      </p:sp>
    </p:spTree>
    <p:extLst>
      <p:ext uri="{BB962C8B-B14F-4D97-AF65-F5344CB8AC3E}">
        <p14:creationId xmlns:p14="http://schemas.microsoft.com/office/powerpoint/2010/main" val="3040726965"/>
      </p:ext>
    </p:extLst>
  </p:cSld>
  <p:clrMapOvr>
    <a:masterClrMapping/>
  </p:clrMapOvr>
  <p:transition spd="slow">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网络体系结构概述</a:t>
            </a:r>
          </a:p>
        </p:txBody>
      </p:sp>
      <p:sp useBgFill="1">
        <p:nvSpPr>
          <p:cNvPr id="19" name="矩形 18"/>
          <p:cNvSpPr/>
          <p:nvPr/>
        </p:nvSpPr>
        <p:spPr>
          <a:xfrm>
            <a:off x="1381092" y="2099913"/>
            <a:ext cx="8143932" cy="2400657"/>
          </a:xfrm>
          <a:prstGeom prst="rect">
            <a:avLst/>
          </a:prstGeom>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计算机网络体系结构是关于计算机网络应设置哪几层，每层应提供哪些功能的精确定义。也就是说，网络体系结构只是从功能上描述计算机网络的结构，而不关心每层硬件和软件的组成，也不解决这些硬件或软件的实现问题，它只是为各个标准化组织制定协议标准提供了一个参考模型。因此网络体系结构是众多现有网络标准的抽象，也是制定新的网络标准与协议的准则。</a:t>
            </a:r>
          </a:p>
        </p:txBody>
      </p:sp>
      <p:pic>
        <p:nvPicPr>
          <p:cNvPr id="20" name="图片 19" descr="21.jpg"/>
          <p:cNvPicPr>
            <a:picLocks noChangeAspect="1"/>
          </p:cNvPicPr>
          <p:nvPr/>
        </p:nvPicPr>
        <p:blipFill>
          <a:blip r:embed="rId2" cstate="print">
            <a:clrChange>
              <a:clrFrom>
                <a:srgbClr val="FFFFFF"/>
              </a:clrFrom>
              <a:clrTo>
                <a:srgbClr val="FFFFFF">
                  <a:alpha val="0"/>
                </a:srgbClr>
              </a:clrTo>
            </a:clrChange>
          </a:blip>
          <a:srcRect b="6000"/>
          <a:stretch>
            <a:fillRect/>
          </a:stretch>
        </p:blipFill>
        <p:spPr>
          <a:xfrm>
            <a:off x="7429500" y="3500426"/>
            <a:ext cx="4762500" cy="3357574"/>
          </a:xfrm>
          <a:prstGeom prst="rect">
            <a:avLst/>
          </a:prstGeom>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网络体系结构概述</a:t>
            </a:r>
          </a:p>
        </p:txBody>
      </p:sp>
      <p:sp>
        <p:nvSpPr>
          <p:cNvPr id="3" name="矩形 2"/>
          <p:cNvSpPr/>
          <p:nvPr/>
        </p:nvSpPr>
        <p:spPr>
          <a:xfrm>
            <a:off x="2095472" y="1500174"/>
            <a:ext cx="2518638"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3.1.2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网络协议</a:t>
            </a:r>
          </a:p>
        </p:txBody>
      </p:sp>
      <p:grpSp>
        <p:nvGrpSpPr>
          <p:cNvPr id="4" name="组合 3"/>
          <p:cNvGrpSpPr/>
          <p:nvPr/>
        </p:nvGrpSpPr>
        <p:grpSpPr>
          <a:xfrm>
            <a:off x="595274" y="1142984"/>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11" name="矩形 10"/>
          <p:cNvSpPr/>
          <p:nvPr/>
        </p:nvSpPr>
        <p:spPr>
          <a:xfrm>
            <a:off x="1381092" y="3885863"/>
            <a:ext cx="7143800" cy="2400657"/>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网络协议主要由以下</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个要素组成：</a:t>
            </a:r>
          </a:p>
          <a:p>
            <a:pPr indent="457200" algn="just">
              <a:lnSpc>
                <a:spcPct val="125000"/>
              </a:lnSpc>
              <a:buBlip>
                <a:blip r:embed="rId3"/>
              </a:buBlip>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语法：规定用户数据与控制信息的结构与格式。</a:t>
            </a:r>
          </a:p>
          <a:p>
            <a:pPr indent="457200" algn="just">
              <a:lnSpc>
                <a:spcPct val="125000"/>
              </a:lnSpc>
              <a:buBlip>
                <a:blip r:embed="rId3"/>
              </a:buBlip>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语义：规定通信双方需要发出何种控制信息、完成何种动作及做出何种响应等。</a:t>
            </a:r>
          </a:p>
          <a:p>
            <a:pPr indent="457200" algn="just">
              <a:lnSpc>
                <a:spcPct val="125000"/>
              </a:lnSpc>
              <a:buBlip>
                <a:blip r:embed="rId3"/>
              </a:buBlip>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时序：又称“同步”，用于规定事件实现顺序的详细说明，即通信双方动作的时间、速度匹配和事件发生的顺序等。</a:t>
            </a:r>
          </a:p>
        </p:txBody>
      </p:sp>
      <p:pic>
        <p:nvPicPr>
          <p:cNvPr id="14" name="图片 13" descr="u=183081915,4018997975&amp;fm=200&amp;gp=0.jpg"/>
          <p:cNvPicPr>
            <a:picLocks noChangeAspect="1"/>
          </p:cNvPicPr>
          <p:nvPr/>
        </p:nvPicPr>
        <p:blipFill>
          <a:blip r:embed="rId4" cstate="print"/>
          <a:stretch>
            <a:fillRect/>
          </a:stretch>
        </p:blipFill>
        <p:spPr>
          <a:xfrm>
            <a:off x="9382148" y="4048148"/>
            <a:ext cx="2809852" cy="2809852"/>
          </a:xfrm>
          <a:prstGeom prst="rect">
            <a:avLst/>
          </a:prstGeom>
        </p:spPr>
      </p:pic>
      <p:sp useBgFill="1">
        <p:nvSpPr>
          <p:cNvPr id="13" name="矩形 12"/>
          <p:cNvSpPr/>
          <p:nvPr/>
        </p:nvSpPr>
        <p:spPr>
          <a:xfrm>
            <a:off x="1381092" y="2357430"/>
            <a:ext cx="9929882" cy="1246495"/>
          </a:xfrm>
          <a:prstGeom prst="rect">
            <a:avLst/>
          </a:prstGeom>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想要让两台计算机进行通信，必须使它们采用相同的信息交换规则。我们把在计算机网络中用于规定信息的格式以及如何发送和接收信息的规则称为网络协议（</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Network Protocol</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）或通信协议（</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Communication Protocol</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3.2  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useBgFill="1">
        <p:nvSpPr>
          <p:cNvPr id="10" name="矩形 9"/>
          <p:cNvSpPr/>
          <p:nvPr/>
        </p:nvSpPr>
        <p:spPr>
          <a:xfrm>
            <a:off x="1238216" y="1571612"/>
            <a:ext cx="9286940" cy="4324261"/>
          </a:xfrm>
          <a:prstGeom prst="rect">
            <a:avLst/>
          </a:prstGeom>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世界上第一个网络体系结构是</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1974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年由</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IBM</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公司提出的“系统网络体系结构（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System Network Architecture</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SNA</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此后，许多公司纷纷推出了各自的网络体系结构。虽然这些体系结构都采用了分层技术，但层次的划分、功能的分配及采用的技术均不相同。随着信息技术的发展，不同结构的计算机网络互联已成为迫切需要解决的问题。</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为此，许多标准化机构积极开展了网络体系结构标准化方面的工作，其中最为著名的就是国际标准化组织</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ISO</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提出的开放系统互连参考模型，即</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OSI</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参考模型。</a:t>
            </a:r>
          </a:p>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OSI</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参考模型并不是一个特定的硬件设备或一套软件例程，而是一种严格的理论模型，是厂商在设计硬件和软件时必须遵循的通信准则。</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OSI</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模型是一个开放式系统模型，它的目的就是在不需要改变不同系统的软硬件逻辑结构的前提下，使不同系统之间可以通信。</a:t>
            </a:r>
          </a:p>
        </p:txBody>
      </p:sp>
      <p:pic>
        <p:nvPicPr>
          <p:cNvPr id="12" name="图片 11" descr="18.jpg"/>
          <p:cNvPicPr>
            <a:picLocks noChangeAspect="1"/>
          </p:cNvPicPr>
          <p:nvPr/>
        </p:nvPicPr>
        <p:blipFill>
          <a:blip r:embed="rId2" cstate="print">
            <a:clrChange>
              <a:clrFrom>
                <a:srgbClr val="FFFFFF"/>
              </a:clrFrom>
              <a:clrTo>
                <a:srgbClr val="FFFFFF">
                  <a:alpha val="0"/>
                </a:srgbClr>
              </a:clrTo>
            </a:clrChange>
          </a:blip>
          <a:srcRect l="52083" t="4166" r="28125" b="76042"/>
          <a:stretch>
            <a:fillRect/>
          </a:stretch>
        </p:blipFill>
        <p:spPr>
          <a:xfrm>
            <a:off x="9905984" y="4857760"/>
            <a:ext cx="2286016" cy="2286016"/>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矩形 1"/>
          <p:cNvSpPr/>
          <p:nvPr/>
        </p:nvSpPr>
        <p:spPr>
          <a:xfrm>
            <a:off x="1666844" y="2214554"/>
            <a:ext cx="4786346" cy="440955"/>
          </a:xfrm>
          <a:prstGeom prst="rect">
            <a:avLst/>
          </a:prstGeom>
        </p:spPr>
        <p:txBody>
          <a:bodyPr wrap="square">
            <a:spAutoFit/>
          </a:bodyPr>
          <a:lstStyle/>
          <a:p>
            <a:pPr indent="457200" algn="just">
              <a:lnSpc>
                <a:spcPct val="125000"/>
              </a:lnSpc>
            </a:pP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2" name="组合 21"/>
          <p:cNvGrpSpPr>
            <a:grpSpLocks noChangeAspect="1"/>
          </p:cNvGrpSpPr>
          <p:nvPr/>
        </p:nvGrpSpPr>
        <p:grpSpPr>
          <a:xfrm>
            <a:off x="467115" y="1844824"/>
            <a:ext cx="7715304" cy="3643338"/>
            <a:chOff x="229878" y="1125422"/>
            <a:chExt cx="10471131" cy="11344101"/>
          </a:xfrm>
        </p:grpSpPr>
        <p:grpSp>
          <p:nvGrpSpPr>
            <p:cNvPr id="23" name="组合 1"/>
            <p:cNvGrpSpPr/>
            <p:nvPr/>
          </p:nvGrpSpPr>
          <p:grpSpPr>
            <a:xfrm>
              <a:off x="229878" y="1556792"/>
              <a:ext cx="10471131" cy="10912731"/>
              <a:chOff x="229878" y="1556792"/>
              <a:chExt cx="10471131" cy="10912731"/>
            </a:xfrm>
          </p:grpSpPr>
          <p:sp>
            <p:nvSpPr>
              <p:cNvPr id="25" name="矩形 2"/>
              <p:cNvSpPr/>
              <p:nvPr/>
            </p:nvSpPr>
            <p:spPr bwMode="auto">
              <a:xfrm>
                <a:off x="229878" y="1556792"/>
                <a:ext cx="10471131" cy="10912731"/>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26" name="直角三角形 25"/>
              <p:cNvSpPr/>
              <p:nvPr/>
            </p:nvSpPr>
            <p:spPr>
              <a:xfrm rot="16200000" flipH="1">
                <a:off x="1044944" y="5750753"/>
                <a:ext cx="303585"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圆角矩形 5"/>
              <p:cNvSpPr/>
              <p:nvPr/>
            </p:nvSpPr>
            <p:spPr>
              <a:xfrm>
                <a:off x="653935" y="2405286"/>
                <a:ext cx="9654531" cy="947673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OSI</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参考模型从下到上由物理层、数据链路层、网络层、传输层、会话层、表示层和应用层组成，如图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3-3</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低层（物理层、数据链路层）执行的功能与物理通信相关，如构建帧、传输含有包的信号；中间层（网络层、传输层、会话层）协调结点间的网络通信，如确保通信会话无中断、无差错地持续进行；高层（表示层、应用层）的工作直接影响软件应用和数据表示，包括数据格式化、加密以及数据与文件传输管理。</a:t>
                </a:r>
              </a:p>
            </p:txBody>
          </p:sp>
        </p:grpSp>
        <p:sp>
          <p:nvSpPr>
            <p:cNvPr id="24" name="六边形 23"/>
            <p:cNvSpPr/>
            <p:nvPr/>
          </p:nvSpPr>
          <p:spPr>
            <a:xfrm>
              <a:off x="1102053" y="1125422"/>
              <a:ext cx="2520282" cy="888189"/>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grpSp>
        <p:nvGrpSpPr>
          <p:cNvPr id="18" name="组合 17"/>
          <p:cNvGrpSpPr/>
          <p:nvPr/>
        </p:nvGrpSpPr>
        <p:grpSpPr>
          <a:xfrm>
            <a:off x="8164502" y="1983365"/>
            <a:ext cx="3429024" cy="3726918"/>
            <a:chOff x="8096264" y="1142984"/>
            <a:chExt cx="3429024" cy="3726918"/>
          </a:xfrm>
        </p:grpSpPr>
        <p:sp>
          <p:nvSpPr>
            <p:cNvPr id="12" name="矩形 11"/>
            <p:cNvSpPr/>
            <p:nvPr/>
          </p:nvSpPr>
          <p:spPr>
            <a:xfrm>
              <a:off x="8096264" y="4500570"/>
              <a:ext cx="3429024" cy="369332"/>
            </a:xfrm>
            <a:prstGeom prst="rect">
              <a:avLst/>
            </a:prstGeom>
          </p:spPr>
          <p:txBody>
            <a:bodyPr wrap="square">
              <a:spAutoFit/>
            </a:bodyPr>
            <a:lstStyle/>
            <a:p>
              <a:pPr algn="ct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3-3  OSI</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参考模型的结构</a:t>
              </a:r>
            </a:p>
          </p:txBody>
        </p:sp>
        <p:pic>
          <p:nvPicPr>
            <p:cNvPr id="4097" name="Picture 1"/>
            <p:cNvPicPr>
              <a:picLocks noChangeAspect="1" noChangeArrowheads="1"/>
            </p:cNvPicPr>
            <p:nvPr/>
          </p:nvPicPr>
          <p:blipFill>
            <a:blip r:embed="rId2" cstate="print"/>
            <a:srcRect/>
            <a:stretch>
              <a:fillRect/>
            </a:stretch>
          </p:blipFill>
          <p:spPr bwMode="auto">
            <a:xfrm>
              <a:off x="8596330" y="1142984"/>
              <a:ext cx="2500330" cy="3187168"/>
            </a:xfrm>
            <a:prstGeom prst="rect">
              <a:avLst/>
            </a:prstGeom>
            <a:noFill/>
            <a:ln w="9525">
              <a:noFill/>
              <a:miter lim="800000"/>
              <a:headEnd/>
              <a:tailEnd/>
            </a:ln>
          </p:spPr>
        </p:pic>
      </p:grpSp>
      <p:sp>
        <p:nvSpPr>
          <p:cNvPr id="20"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3.2  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8" presetClass="entr" presetSubtype="16"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amond(in)">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293360" y="1634058"/>
            <a:ext cx="2159566"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3.2.1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物理层</a:t>
            </a:r>
          </a:p>
        </p:txBody>
      </p:sp>
      <p:grpSp>
        <p:nvGrpSpPr>
          <p:cNvPr id="4" name="组合 3"/>
          <p:cNvGrpSpPr/>
          <p:nvPr/>
        </p:nvGrpSpPr>
        <p:grpSpPr>
          <a:xfrm>
            <a:off x="793162" y="1276868"/>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149505" name="Rectangle 1"/>
          <p:cNvSpPr>
            <a:spLocks noChangeArrowheads="1"/>
          </p:cNvSpPr>
          <p:nvPr/>
        </p:nvSpPr>
        <p:spPr bwMode="auto">
          <a:xfrm>
            <a:off x="1381092" y="2805715"/>
            <a:ext cx="8858312" cy="1980607"/>
          </a:xfrm>
          <a:prstGeom prst="rect">
            <a:avLst/>
          </a:prstGeom>
          <a:noFill/>
          <a:ln w="9525">
            <a:noFill/>
            <a:miter lim="800000"/>
          </a:ln>
          <a:effectLst/>
        </p:spPr>
        <p:txBody>
          <a:bodyPr vert="horz" wrap="square" lIns="91440" tIns="45720" rIns="91440" bIns="45720" numCol="1" anchor="ctr" anchorCtr="0" compatLnSpc="1">
            <a:spAutoFit/>
          </a:bodyPr>
          <a:lstStyle/>
          <a:p>
            <a:pPr lvl="0" indent="457200" algn="just" fontAlgn="base">
              <a:lnSpc>
                <a:spcPct val="125000"/>
              </a:lnSpc>
              <a:spcBef>
                <a:spcPct val="0"/>
              </a:spcBef>
              <a:spcAft>
                <a:spcPct val="0"/>
              </a:spcAft>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物理层是</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OSI</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参考模型的最低层，主要为通信提供物理链路，并在两个网络设备之间透明地传输比特流。物理层的数据服务单元是比特，它可以通过同步或异步的方式进行传输；但是物理层并不关心这些比特的实际意义和结构。</a:t>
            </a:r>
          </a:p>
          <a:p>
            <a:pPr lvl="0" indent="457200" algn="just" fontAlgn="base">
              <a:lnSpc>
                <a:spcPct val="125000"/>
              </a:lnSpc>
              <a:spcBef>
                <a:spcPct val="0"/>
              </a:spcBef>
              <a:spcAft>
                <a:spcPct val="0"/>
              </a:spcAft>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物理层为建立、维护和释放数据链路实体之间的二进制比特流传输的物理连接定义了机械、电气、功能和规程特性。</a:t>
            </a:r>
          </a:p>
        </p:txBody>
      </p:sp>
      <p:pic>
        <p:nvPicPr>
          <p:cNvPr id="9" name="图片 8" descr="timg (27).jpg"/>
          <p:cNvPicPr>
            <a:picLocks noChangeAspect="1"/>
          </p:cNvPicPr>
          <p:nvPr/>
        </p:nvPicPr>
        <p:blipFill>
          <a:blip r:embed="rId3" cstate="print">
            <a:clrChange>
              <a:clrFrom>
                <a:srgbClr val="FFFFFF"/>
              </a:clrFrom>
              <a:clrTo>
                <a:srgbClr val="FFFFFF">
                  <a:alpha val="0"/>
                </a:srgbClr>
              </a:clrTo>
            </a:clrChange>
          </a:blip>
          <a:srcRect r="10060" b="3125"/>
          <a:stretch>
            <a:fillRect/>
          </a:stretch>
        </p:blipFill>
        <p:spPr>
          <a:xfrm>
            <a:off x="7739074" y="3673395"/>
            <a:ext cx="4500594" cy="3184605"/>
          </a:xfrm>
          <a:prstGeom prst="rect">
            <a:avLst/>
          </a:prstGeom>
        </p:spPr>
      </p:pic>
      <p:sp>
        <p:nvSpPr>
          <p:cNvPr id="10"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3.2  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149505"/>
                                        </p:tgtEl>
                                        <p:attrNameLst>
                                          <p:attrName>style.visibility</p:attrName>
                                        </p:attrNameLst>
                                      </p:cBhvr>
                                      <p:to>
                                        <p:strVal val="visible"/>
                                      </p:to>
                                    </p:set>
                                    <p:anim calcmode="lin" valueType="num">
                                      <p:cBhvr>
                                        <p:cTn id="18" dur="500" fill="hold"/>
                                        <p:tgtEl>
                                          <p:spTgt spid="149505"/>
                                        </p:tgtEl>
                                        <p:attrNameLst>
                                          <p:attrName>ppt_w</p:attrName>
                                        </p:attrNameLst>
                                      </p:cBhvr>
                                      <p:tavLst>
                                        <p:tav tm="0">
                                          <p:val>
                                            <p:fltVal val="0"/>
                                          </p:val>
                                        </p:tav>
                                        <p:tav tm="100000">
                                          <p:val>
                                            <p:strVal val="#ppt_w"/>
                                          </p:val>
                                        </p:tav>
                                      </p:tavLst>
                                    </p:anim>
                                    <p:anim calcmode="lin" valueType="num">
                                      <p:cBhvr>
                                        <p:cTn id="19" dur="500" fill="hold"/>
                                        <p:tgtEl>
                                          <p:spTgt spid="149505"/>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950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1"/>
          <p:cNvSpPr>
            <a:spLocks noChangeArrowheads="1"/>
          </p:cNvSpPr>
          <p:nvPr/>
        </p:nvSpPr>
        <p:spPr bwMode="auto">
          <a:xfrm>
            <a:off x="952464" y="1239302"/>
            <a:ext cx="10572824" cy="3904210"/>
          </a:xfrm>
          <a:prstGeom prst="rect">
            <a:avLst/>
          </a:prstGeom>
          <a:noFill/>
          <a:ln w="28575">
            <a:solidFill>
              <a:srgbClr val="00B050"/>
            </a:solidFill>
            <a:prstDash val="dash"/>
            <a:miter lim="800000"/>
          </a:ln>
          <a:effectLst/>
        </p:spPr>
        <p:txBody>
          <a:bodyPr vert="horz" wrap="square" lIns="91440" tIns="45720" rIns="91440" bIns="45720" numCol="1" anchor="ctr" anchorCtr="0" compatLnSpc="1">
            <a:spAutoFit/>
          </a:bodyPr>
          <a:lstStyle/>
          <a:p>
            <a:pPr lvl="0" indent="457200" algn="just" fontAlgn="base">
              <a:lnSpc>
                <a:spcPct val="125000"/>
              </a:lnSpc>
              <a:spcBef>
                <a:spcPct val="0"/>
              </a:spcBef>
              <a:spcAft>
                <a:spcPct val="0"/>
              </a:spcAft>
              <a:buBlip>
                <a:blip r:embed="rId2"/>
              </a:buBlip>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机械特性：规定了物理连接时所使用可接插连接器的形状和尺寸，连接器中引脚的数量与排列情况等。</a:t>
            </a:r>
          </a:p>
          <a:p>
            <a:pPr lvl="0" indent="457200" algn="just" fontAlgn="base">
              <a:lnSpc>
                <a:spcPct val="125000"/>
              </a:lnSpc>
              <a:spcBef>
                <a:spcPct val="0"/>
              </a:spcBef>
              <a:spcAft>
                <a:spcPct val="0"/>
              </a:spcAft>
              <a:buBlip>
                <a:blip r:embed="rId2"/>
              </a:buBlip>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电气特性：规定了在物理连接上传输二进制比特流时线路上信号电平高低、阻抗及阻抗匹配、传输速率与距离限制。早期的标准定义了物理连接边界点上的电气特性，而较新的标准定义了发送和接收器的电气特性，同时给出了互联电缆的有关规定。新的标准更有利于发送和接收电路的集成化工作。</a:t>
            </a:r>
          </a:p>
          <a:p>
            <a:pPr lvl="0" indent="457200" algn="just" fontAlgn="base">
              <a:lnSpc>
                <a:spcPct val="125000"/>
              </a:lnSpc>
              <a:spcBef>
                <a:spcPct val="0"/>
              </a:spcBef>
              <a:spcAft>
                <a:spcPct val="0"/>
              </a:spcAft>
              <a:buBlip>
                <a:blip r:embed="rId2"/>
              </a:buBlip>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功能特性：规定了物理接口上各条信号线的功能分配和确切定义。物理接口信号线一般分为数据线、控制线、定时线和地线。</a:t>
            </a:r>
          </a:p>
          <a:p>
            <a:pPr lvl="0" indent="457200" algn="just" fontAlgn="base">
              <a:lnSpc>
                <a:spcPct val="125000"/>
              </a:lnSpc>
              <a:spcBef>
                <a:spcPct val="0"/>
              </a:spcBef>
              <a:spcAft>
                <a:spcPct val="0"/>
              </a:spcAft>
              <a:buBlip>
                <a:blip r:embed="rId2"/>
              </a:buBlip>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规程特性：定义了信号线进行二进制比特流传输时的一组操作过程，包括各信号线的工作规则和时序。</a:t>
            </a:r>
          </a:p>
        </p:txBody>
      </p:sp>
      <p:sp>
        <p:nvSpPr>
          <p:cNvPr id="10"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3.2  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p:nvSpPr>
          <p:cNvPr id="11" name="Rectangle 1"/>
          <p:cNvSpPr>
            <a:spLocks noChangeArrowheads="1"/>
          </p:cNvSpPr>
          <p:nvPr/>
        </p:nvSpPr>
        <p:spPr bwMode="auto">
          <a:xfrm>
            <a:off x="952464" y="5254339"/>
            <a:ext cx="10572824" cy="1246495"/>
          </a:xfrm>
          <a:prstGeom prst="rect">
            <a:avLst/>
          </a:prstGeom>
          <a:noFill/>
          <a:ln w="9525">
            <a:noFill/>
            <a:miter lim="800000"/>
          </a:ln>
          <a:effectLst/>
        </p:spPr>
        <p:txBody>
          <a:bodyPr vert="horz" wrap="square" lIns="91440" tIns="45720" rIns="91440" bIns="45720" numCol="1" anchor="ctr" anchorCtr="0" compatLnSpc="1">
            <a:spAutoFit/>
          </a:bodyPr>
          <a:lstStyle/>
          <a:p>
            <a:pPr lvl="0" indent="457200" algn="just" fontAlgn="base">
              <a:lnSpc>
                <a:spcPct val="125000"/>
              </a:lnSpc>
              <a:spcBef>
                <a:spcPct val="0"/>
              </a:spcBef>
              <a:spcAft>
                <a:spcPct val="0"/>
              </a:spcAft>
            </a:pPr>
            <a:r>
              <a:rPr lang="zh-CN" altLang="en-US" sz="2000"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物理层硬件接口主要包括各种传输介质或传输设备的接口，常用的物理接口有</a:t>
            </a:r>
            <a:r>
              <a:rPr lang="en-US" altLang="zh-CN" sz="2000"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RJ-45</a:t>
            </a:r>
            <a:r>
              <a:rPr lang="zh-CN" altLang="en-US" sz="2000"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（网线接口）和</a:t>
            </a:r>
            <a:r>
              <a:rPr lang="en-US" altLang="zh-CN" sz="2000"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RS-485</a:t>
            </a:r>
            <a:r>
              <a:rPr lang="zh-CN" altLang="en-US" sz="2000"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（串口）。由于传输介质和传输设备的种类繁多，因此物理层接口的标准也非常多。不同物理层接口标准在以上四个重要特性上都不尽相同。</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49505"/>
                                        </p:tgtEl>
                                        <p:attrNameLst>
                                          <p:attrName>style.visibility</p:attrName>
                                        </p:attrNameLst>
                                      </p:cBhvr>
                                      <p:to>
                                        <p:strVal val="visible"/>
                                      </p:to>
                                    </p:set>
                                    <p:anim calcmode="lin" valueType="num">
                                      <p:cBhvr>
                                        <p:cTn id="7" dur="500" fill="hold"/>
                                        <p:tgtEl>
                                          <p:spTgt spid="149505"/>
                                        </p:tgtEl>
                                        <p:attrNameLst>
                                          <p:attrName>ppt_w</p:attrName>
                                        </p:attrNameLst>
                                      </p:cBhvr>
                                      <p:tavLst>
                                        <p:tav tm="0">
                                          <p:val>
                                            <p:fltVal val="0"/>
                                          </p:val>
                                        </p:tav>
                                        <p:tav tm="100000">
                                          <p:val>
                                            <p:strVal val="#ppt_w"/>
                                          </p:val>
                                        </p:tav>
                                      </p:tavLst>
                                    </p:anim>
                                    <p:anim calcmode="lin" valueType="num">
                                      <p:cBhvr>
                                        <p:cTn id="8" dur="500" fill="hold"/>
                                        <p:tgtEl>
                                          <p:spTgt spid="14950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5"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293360" y="1634058"/>
            <a:ext cx="2877711"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3.2.2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数据链路层</a:t>
            </a:r>
          </a:p>
        </p:txBody>
      </p:sp>
      <p:grpSp>
        <p:nvGrpSpPr>
          <p:cNvPr id="2" name="组合 3"/>
          <p:cNvGrpSpPr/>
          <p:nvPr/>
        </p:nvGrpSpPr>
        <p:grpSpPr>
          <a:xfrm>
            <a:off x="793162" y="1276868"/>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149505" name="Rectangle 1"/>
          <p:cNvSpPr>
            <a:spLocks noChangeArrowheads="1"/>
          </p:cNvSpPr>
          <p:nvPr/>
        </p:nvSpPr>
        <p:spPr bwMode="auto">
          <a:xfrm>
            <a:off x="1309654" y="3500438"/>
            <a:ext cx="10215634" cy="2785378"/>
          </a:xfrm>
          <a:prstGeom prst="rect">
            <a:avLst/>
          </a:prstGeom>
          <a:noFill/>
          <a:ln w="9525">
            <a:noFill/>
            <a:miter lim="800000"/>
          </a:ln>
          <a:effectLst/>
        </p:spPr>
        <p:txBody>
          <a:bodyPr vert="horz" wrap="square" lIns="91440" tIns="45720" rIns="91440" bIns="45720" numCol="1" anchor="ctr" anchorCtr="0" compatLnSpc="1">
            <a:spAutoFit/>
          </a:bodyPr>
          <a:lstStyle/>
          <a:p>
            <a:pPr lvl="0" indent="457200" algn="just" fontAlgn="base">
              <a:lnSpc>
                <a:spcPct val="125000"/>
              </a:lnSpc>
              <a:spcBef>
                <a:spcPct val="0"/>
              </a:spcBef>
              <a:spcAft>
                <a:spcPct val="0"/>
              </a:spcAft>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数据链路层是</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OSI</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参考模型的第二层，其作用主要是负责将由物理层传来的数据封装成数据帧（</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Frame</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），并保证帧在计算机之间进行无差错地传输。</a:t>
            </a:r>
          </a:p>
          <a:p>
            <a:pPr lvl="0" indent="457200" algn="just" fontAlgn="base">
              <a:lnSpc>
                <a:spcPct val="125000"/>
              </a:lnSpc>
              <a:spcBef>
                <a:spcPct val="0"/>
              </a:spcBef>
              <a:spcAft>
                <a:spcPct val="0"/>
              </a:spcAft>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数据链路层分为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MAC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LLC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两个子层。</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MAC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（介质访问控制）子层的功能包括数据帧的封装</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拆封，帧的寻址和识别，帧的接收与发送，链路的管理，帧的差错控制等；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LLC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（逻辑链路层控制）子层负责为上层提供服务，如从上层接收包并发送到</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MAC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层。</a:t>
            </a:r>
          </a:p>
          <a:p>
            <a:pPr lvl="0" indent="457200" algn="just" fontAlgn="base">
              <a:lnSpc>
                <a:spcPct val="125000"/>
              </a:lnSpc>
              <a:spcBef>
                <a:spcPct val="0"/>
              </a:spcBef>
              <a:spcAft>
                <a:spcPct val="0"/>
              </a:spcAft>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工作在数据链路层的设备包括二层交换机、网桥等。此外，网卡既工作在物理层，也工作在数据链路层，负责传输介质之间的物理连接，帧的发送与接收、封装与拆封等。</a:t>
            </a:r>
          </a:p>
        </p:txBody>
      </p:sp>
      <p:sp>
        <p:nvSpPr>
          <p:cNvPr id="10"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3.2  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p:nvSpPr>
          <p:cNvPr id="11" name="îṣļîḑé-Rectangle 70"/>
          <p:cNvSpPr/>
          <p:nvPr/>
        </p:nvSpPr>
        <p:spPr>
          <a:xfrm>
            <a:off x="1908564" y="2795705"/>
            <a:ext cx="2753025" cy="369332"/>
          </a:xfrm>
          <a:prstGeom prst="rect">
            <a:avLst/>
          </a:prstGeom>
        </p:spPr>
        <p:txBody>
          <a:bodyPr wrap="none" lIns="144000" tIns="0" rIns="144000" bIns="0">
            <a:spAutoFit/>
          </a:bodyPr>
          <a:lstStyle/>
          <a:p>
            <a:r>
              <a:rPr lang="zh-CN" altLang="en-US" sz="2400" b="1" dirty="0">
                <a:latin typeface="微软雅黑" panose="020B0503020204020204" pitchFamily="34" charset="-122"/>
                <a:ea typeface="微软雅黑" panose="020B0503020204020204" pitchFamily="34" charset="-122"/>
              </a:rPr>
              <a:t>数据链路层的定义</a:t>
            </a:r>
          </a:p>
        </p:txBody>
      </p:sp>
      <p:grpSp>
        <p:nvGrpSpPr>
          <p:cNvPr id="12" name="组合 7"/>
          <p:cNvGrpSpPr>
            <a:grpSpLocks noChangeAspect="1"/>
          </p:cNvGrpSpPr>
          <p:nvPr/>
        </p:nvGrpSpPr>
        <p:grpSpPr>
          <a:xfrm>
            <a:off x="1166778" y="2601560"/>
            <a:ext cx="756000" cy="756002"/>
            <a:chOff x="2804323" y="3859118"/>
            <a:chExt cx="900000" cy="900002"/>
          </a:xfrm>
        </p:grpSpPr>
        <p:sp>
          <p:nvSpPr>
            <p:cNvPr id="13" name="椭圆 12"/>
            <p:cNvSpPr/>
            <p:nvPr/>
          </p:nvSpPr>
          <p:spPr>
            <a:xfrm>
              <a:off x="2804323" y="3859118"/>
              <a:ext cx="900000" cy="900000"/>
            </a:xfrm>
            <a:prstGeom prst="ellipse">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4"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pic>
        <p:nvPicPr>
          <p:cNvPr id="15" name="图片 14" descr="数据.jpg"/>
          <p:cNvPicPr>
            <a:picLocks noChangeAspect="1"/>
          </p:cNvPicPr>
          <p:nvPr/>
        </p:nvPicPr>
        <p:blipFill>
          <a:blip r:embed="rId4" cstate="print">
            <a:clrChange>
              <a:clrFrom>
                <a:srgbClr val="FFFFFF"/>
              </a:clrFrom>
              <a:clrTo>
                <a:srgbClr val="FFFFFF">
                  <a:alpha val="0"/>
                </a:srgbClr>
              </a:clrTo>
            </a:clrChange>
          </a:blip>
          <a:srcRect b="7499"/>
          <a:stretch>
            <a:fillRect/>
          </a:stretch>
        </p:blipFill>
        <p:spPr>
          <a:xfrm>
            <a:off x="7181844" y="500042"/>
            <a:ext cx="5010156" cy="3188826"/>
          </a:xfrm>
          <a:prstGeom prst="rect">
            <a:avLst/>
          </a:prstGeom>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500"/>
                            </p:stCondLst>
                            <p:childTnLst>
                              <p:par>
                                <p:cTn id="16" presetID="49" presetClass="entr" presetSubtype="0" decel="10000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style.rotation</p:attrName>
                                        </p:attrNameLst>
                                      </p:cBhvr>
                                      <p:tavLst>
                                        <p:tav tm="0">
                                          <p:val>
                                            <p:fltVal val="360"/>
                                          </p:val>
                                        </p:tav>
                                        <p:tav tm="100000">
                                          <p:val>
                                            <p:fltVal val="0"/>
                                          </p:val>
                                        </p:tav>
                                      </p:tavLst>
                                    </p:anim>
                                    <p:animEffect transition="in" filter="fade">
                                      <p:cBhvr>
                                        <p:cTn id="21" dur="500"/>
                                        <p:tgtEl>
                                          <p:spTgt spid="12"/>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2500"/>
                            </p:stCondLst>
                            <p:childTnLst>
                              <p:par>
                                <p:cTn id="27" presetID="17" presetClass="entr" presetSubtype="10" fill="hold" grpId="0" nodeType="afterEffect">
                                  <p:stCondLst>
                                    <p:cond delay="0"/>
                                  </p:stCondLst>
                                  <p:childTnLst>
                                    <p:set>
                                      <p:cBhvr>
                                        <p:cTn id="28" dur="1" fill="hold">
                                          <p:stCondLst>
                                            <p:cond delay="0"/>
                                          </p:stCondLst>
                                        </p:cTn>
                                        <p:tgtEl>
                                          <p:spTgt spid="149505"/>
                                        </p:tgtEl>
                                        <p:attrNameLst>
                                          <p:attrName>style.visibility</p:attrName>
                                        </p:attrNameLst>
                                      </p:cBhvr>
                                      <p:to>
                                        <p:strVal val="visible"/>
                                      </p:to>
                                    </p:set>
                                    <p:anim calcmode="lin" valueType="num">
                                      <p:cBhvr>
                                        <p:cTn id="29" dur="500" fill="hold"/>
                                        <p:tgtEl>
                                          <p:spTgt spid="149505"/>
                                        </p:tgtEl>
                                        <p:attrNameLst>
                                          <p:attrName>ppt_w</p:attrName>
                                        </p:attrNameLst>
                                      </p:cBhvr>
                                      <p:tavLst>
                                        <p:tav tm="0">
                                          <p:val>
                                            <p:fltVal val="0"/>
                                          </p:val>
                                        </p:tav>
                                        <p:tav tm="100000">
                                          <p:val>
                                            <p:strVal val="#ppt_w"/>
                                          </p:val>
                                        </p:tav>
                                      </p:tavLst>
                                    </p:anim>
                                    <p:anim calcmode="lin" valueType="num">
                                      <p:cBhvr>
                                        <p:cTn id="30" dur="500" fill="hold"/>
                                        <p:tgtEl>
                                          <p:spTgt spid="149505"/>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9505"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096264" y="2143116"/>
            <a:ext cx="3456000" cy="2433761"/>
            <a:chOff x="7167570" y="3786191"/>
            <a:chExt cx="3456000" cy="2433761"/>
          </a:xfrm>
        </p:grpSpPr>
        <p:pic>
          <p:nvPicPr>
            <p:cNvPr id="4" name="图片 3" descr="timg (23).jpg"/>
            <p:cNvPicPr>
              <a:picLocks noChangeAspect="1"/>
            </p:cNvPicPr>
            <p:nvPr/>
          </p:nvPicPr>
          <p:blipFill>
            <a:blip r:embed="rId2" cstate="print">
              <a:clrChange>
                <a:clrFrom>
                  <a:srgbClr val="FFFFFF"/>
                </a:clrFrom>
                <a:clrTo>
                  <a:srgbClr val="FFFFFF">
                    <a:alpha val="0"/>
                  </a:srgbClr>
                </a:clrTo>
              </a:clrChange>
            </a:blip>
            <a:srcRect b="6105"/>
            <a:stretch>
              <a:fillRect/>
            </a:stretch>
          </p:blipFill>
          <p:spPr>
            <a:xfrm>
              <a:off x="7167570" y="3786191"/>
              <a:ext cx="3456000" cy="2433761"/>
            </a:xfrm>
            <a:prstGeom prst="rect">
              <a:avLst/>
            </a:prstGeom>
          </p:spPr>
        </p:pic>
        <p:sp>
          <p:nvSpPr>
            <p:cNvPr id="5" name="TextBox 4"/>
            <p:cNvSpPr txBox="1"/>
            <p:nvPr/>
          </p:nvSpPr>
          <p:spPr>
            <a:xfrm>
              <a:off x="7881950" y="5214950"/>
              <a:ext cx="1500198" cy="584775"/>
            </a:xfrm>
            <a:prstGeom prst="rect">
              <a:avLst/>
            </a:prstGeom>
            <a:noFill/>
          </p:spPr>
          <p:txBody>
            <a:bodyPr wrap="squar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知识库</a:t>
              </a:r>
            </a:p>
          </p:txBody>
        </p:sp>
      </p:grpSp>
      <p:sp>
        <p:nvSpPr>
          <p:cNvPr id="12" name="圆角矩形 11"/>
          <p:cNvSpPr/>
          <p:nvPr/>
        </p:nvSpPr>
        <p:spPr>
          <a:xfrm>
            <a:off x="1023902" y="1285860"/>
            <a:ext cx="6858048" cy="5170849"/>
          </a:xfrm>
          <a:prstGeom prst="round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5400000" scaled="1"/>
            <a:tileRect/>
          </a:gradFill>
        </p:spPr>
        <p:txBody>
          <a:bodyPr wrap="square">
            <a:spAutoFit/>
          </a:bodyPr>
          <a:lstStyle/>
          <a:p>
            <a:pPr indent="457200" algn="just">
              <a:lnSpc>
                <a:spcPct val="125000"/>
              </a:lnSpc>
            </a:pP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物理线路与数据链路是网络中常用的术语，它们的含义是不同的。</a:t>
            </a:r>
          </a:p>
          <a:p>
            <a:pPr indent="457200" algn="just">
              <a:lnSpc>
                <a:spcPct val="125000"/>
              </a:lnSpc>
            </a:pP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在通信技术中，人们常用链路（</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link</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这个术语来描述一条点对点的线路段，这条线路段中间是没有任何交换结点的。因此从这种意义上说，链路一般是指物理线路。当需要在一条链路上传送数据时，除了必须具有一条物理线路之外，还必须有一些规程或协议来控制这些数据的传输，以保证被传输数据的正确性。实现这些规程或协议的硬件和软件加上物理线路就构成了数据链路。</a:t>
            </a:r>
          </a:p>
          <a:p>
            <a:pPr indent="457200" algn="just">
              <a:lnSpc>
                <a:spcPct val="125000"/>
              </a:lnSpc>
            </a:pP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此外，一般所说的物理链路就是指物理线路，逻辑链路就是指数据链路。</a:t>
            </a:r>
          </a:p>
        </p:txBody>
      </p:sp>
      <p:sp>
        <p:nvSpPr>
          <p:cNvPr id="7"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3.2  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3.2  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p:nvSpPr>
          <p:cNvPr id="4" name="îṣļîḑé-Rectangle 70"/>
          <p:cNvSpPr/>
          <p:nvPr/>
        </p:nvSpPr>
        <p:spPr>
          <a:xfrm>
            <a:off x="1551374" y="1480005"/>
            <a:ext cx="2753025" cy="369332"/>
          </a:xfrm>
          <a:prstGeom prst="rect">
            <a:avLst/>
          </a:prstGeom>
        </p:spPr>
        <p:txBody>
          <a:bodyPr wrap="none" lIns="144000" tIns="0" rIns="144000" bIns="0">
            <a:spAutoFit/>
          </a:bodyPr>
          <a:lstStyle/>
          <a:p>
            <a:r>
              <a:rPr lang="zh-CN" altLang="en-US" sz="2400" b="1" dirty="0">
                <a:latin typeface="微软雅黑" panose="020B0503020204020204" pitchFamily="34" charset="-122"/>
                <a:ea typeface="微软雅黑" panose="020B0503020204020204" pitchFamily="34" charset="-122"/>
              </a:rPr>
              <a:t>数据链路层的功能</a:t>
            </a:r>
          </a:p>
        </p:txBody>
      </p:sp>
      <p:grpSp>
        <p:nvGrpSpPr>
          <p:cNvPr id="5" name="组合 7"/>
          <p:cNvGrpSpPr>
            <a:grpSpLocks noChangeAspect="1"/>
          </p:cNvGrpSpPr>
          <p:nvPr/>
        </p:nvGrpSpPr>
        <p:grpSpPr>
          <a:xfrm>
            <a:off x="809588" y="1285860"/>
            <a:ext cx="756000" cy="756002"/>
            <a:chOff x="2804323" y="3859118"/>
            <a:chExt cx="900000" cy="900002"/>
          </a:xfrm>
        </p:grpSpPr>
        <p:sp>
          <p:nvSpPr>
            <p:cNvPr id="6" name="椭圆 5"/>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7"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useBgFill="1">
        <p:nvSpPr>
          <p:cNvPr id="8" name="矩形 7"/>
          <p:cNvSpPr/>
          <p:nvPr/>
        </p:nvSpPr>
        <p:spPr>
          <a:xfrm>
            <a:off x="2166910" y="2500306"/>
            <a:ext cx="9001188" cy="1631216"/>
          </a:xfrm>
          <a:prstGeom prst="rect">
            <a:avLst/>
          </a:prstGeom>
        </p:spPr>
        <p:txBody>
          <a:bodyPr wrap="square">
            <a:spAutoFit/>
          </a:bodyPr>
          <a:lstStyle/>
          <a:p>
            <a:pPr algn="just">
              <a:lnSpc>
                <a:spcPct val="125000"/>
              </a:lnSpc>
            </a:pPr>
            <a:r>
              <a:rPr lang="zh-CN" altLang="en-US" sz="2000" dirty="0">
                <a:solidFill>
                  <a:srgbClr val="FF0000"/>
                </a:solidFill>
                <a:latin typeface="Times New Roman" pitchFamily="18" charset="0"/>
                <a:ea typeface="微软雅黑" pitchFamily="34" charset="-122"/>
                <a:cs typeface="Times New Roman" pitchFamily="18" charset="0"/>
              </a:rPr>
              <a:t>（</a:t>
            </a:r>
            <a:r>
              <a:rPr lang="en-US" altLang="zh-CN" sz="2000" dirty="0">
                <a:solidFill>
                  <a:srgbClr val="FF0000"/>
                </a:solidFill>
                <a:latin typeface="Times New Roman" pitchFamily="18" charset="0"/>
                <a:ea typeface="微软雅黑" pitchFamily="34" charset="-122"/>
                <a:cs typeface="Times New Roman" pitchFamily="18" charset="0"/>
              </a:rPr>
              <a:t>1</a:t>
            </a:r>
            <a:r>
              <a:rPr lang="zh-CN" altLang="en-US" sz="2000" dirty="0">
                <a:solidFill>
                  <a:srgbClr val="FF0000"/>
                </a:solidFill>
                <a:latin typeface="Times New Roman" pitchFamily="18" charset="0"/>
                <a:ea typeface="微软雅黑" pitchFamily="34" charset="-122"/>
                <a:cs typeface="Times New Roman" pitchFamily="18" charset="0"/>
              </a:rPr>
              <a:t>）链路管理：</a:t>
            </a:r>
            <a:r>
              <a:rPr lang="zh-CN" altLang="en-US" sz="2000" dirty="0">
                <a:latin typeface="Times New Roman" pitchFamily="18" charset="0"/>
                <a:ea typeface="微软雅黑" pitchFamily="34" charset="-122"/>
                <a:cs typeface="Times New Roman" pitchFamily="18" charset="0"/>
              </a:rPr>
              <a:t>当两个结点开始通信时，发送方必须确定接收方处在准备接收数据的状态。为此，双方必须交换一些必要的信息，然后建立数据链路连接；同时，在传输数据时要维持数据链路；当通信完毕时要释放数据链路。数据链路的建立、维持和释放就叫做链路管理。</a:t>
            </a:r>
          </a:p>
        </p:txBody>
      </p:sp>
      <p:sp useBgFill="1">
        <p:nvSpPr>
          <p:cNvPr id="10" name="矩形 9"/>
          <p:cNvSpPr/>
          <p:nvPr/>
        </p:nvSpPr>
        <p:spPr>
          <a:xfrm>
            <a:off x="2166910" y="4503851"/>
            <a:ext cx="9001188" cy="1246495"/>
          </a:xfrm>
          <a:prstGeom prst="rect">
            <a:avLst/>
          </a:prstGeom>
        </p:spPr>
        <p:txBody>
          <a:bodyPr wrap="square">
            <a:spAutoFit/>
          </a:bodyPr>
          <a:lstStyle/>
          <a:p>
            <a:pPr algn="just">
              <a:lnSpc>
                <a:spcPct val="125000"/>
              </a:lnSpc>
            </a:pPr>
            <a:r>
              <a:rPr lang="zh-CN" altLang="en-US" sz="2000" dirty="0">
                <a:solidFill>
                  <a:srgbClr val="FF0000"/>
                </a:solidFill>
                <a:latin typeface="Times New Roman" pitchFamily="18" charset="0"/>
                <a:ea typeface="微软雅黑" pitchFamily="34" charset="-122"/>
                <a:cs typeface="Times New Roman" pitchFamily="18" charset="0"/>
              </a:rPr>
              <a:t>（</a:t>
            </a:r>
            <a:r>
              <a:rPr lang="en-US" altLang="zh-CN" sz="2000" dirty="0">
                <a:solidFill>
                  <a:srgbClr val="FF0000"/>
                </a:solidFill>
                <a:latin typeface="Times New Roman" pitchFamily="18" charset="0"/>
                <a:ea typeface="微软雅黑" pitchFamily="34" charset="-122"/>
                <a:cs typeface="Times New Roman" pitchFamily="18" charset="0"/>
              </a:rPr>
              <a:t>2</a:t>
            </a:r>
            <a:r>
              <a:rPr lang="zh-CN" altLang="en-US" sz="2000" dirty="0">
                <a:solidFill>
                  <a:srgbClr val="FF0000"/>
                </a:solidFill>
                <a:latin typeface="Times New Roman" pitchFamily="18" charset="0"/>
                <a:ea typeface="微软雅黑" pitchFamily="34" charset="-122"/>
                <a:cs typeface="Times New Roman" pitchFamily="18" charset="0"/>
              </a:rPr>
              <a:t>）流量控制：</a:t>
            </a:r>
            <a:r>
              <a:rPr lang="zh-CN" altLang="en-US" sz="2000" dirty="0">
                <a:latin typeface="Times New Roman" pitchFamily="18" charset="0"/>
                <a:ea typeface="微软雅黑" pitchFamily="34" charset="-122"/>
                <a:cs typeface="Times New Roman" pitchFamily="18" charset="0"/>
              </a:rPr>
              <a:t>为防止传输数据的双方速度不匹配或接收方没有足够的接收缓存而导致数据拥塞或溢出，数据链路层必须采用流量控制技术来控制流量，使接收方来得及接收发送方发送的数据。</a:t>
            </a:r>
          </a:p>
        </p:txBody>
      </p:sp>
      <p:sp>
        <p:nvSpPr>
          <p:cNvPr id="12" name="worldwide_259573"/>
          <p:cNvSpPr>
            <a:spLocks noChangeAspect="1"/>
          </p:cNvSpPr>
          <p:nvPr/>
        </p:nvSpPr>
        <p:spPr bwMode="auto">
          <a:xfrm>
            <a:off x="1381092" y="2500306"/>
            <a:ext cx="609685" cy="699598"/>
          </a:xfrm>
          <a:custGeom>
            <a:avLst/>
            <a:gdLst>
              <a:gd name="connsiteX0" fmla="*/ 345941 w 528746"/>
              <a:gd name="connsiteY0" fmla="*/ 504965 h 606722"/>
              <a:gd name="connsiteX1" fmla="*/ 339444 w 528746"/>
              <a:gd name="connsiteY1" fmla="*/ 525227 h 606722"/>
              <a:gd name="connsiteX2" fmla="*/ 312566 w 528746"/>
              <a:gd name="connsiteY2" fmla="*/ 577661 h 606722"/>
              <a:gd name="connsiteX3" fmla="*/ 405660 w 528746"/>
              <a:gd name="connsiteY3" fmla="*/ 536514 h 606722"/>
              <a:gd name="connsiteX4" fmla="*/ 345941 w 528746"/>
              <a:gd name="connsiteY4" fmla="*/ 504965 h 606722"/>
              <a:gd name="connsiteX5" fmla="*/ 182716 w 528746"/>
              <a:gd name="connsiteY5" fmla="*/ 504965 h 606722"/>
              <a:gd name="connsiteX6" fmla="*/ 123086 w 528746"/>
              <a:gd name="connsiteY6" fmla="*/ 536514 h 606722"/>
              <a:gd name="connsiteX7" fmla="*/ 216180 w 528746"/>
              <a:gd name="connsiteY7" fmla="*/ 577661 h 606722"/>
              <a:gd name="connsiteX8" fmla="*/ 189302 w 528746"/>
              <a:gd name="connsiteY8" fmla="*/ 525227 h 606722"/>
              <a:gd name="connsiteX9" fmla="*/ 182716 w 528746"/>
              <a:gd name="connsiteY9" fmla="*/ 504965 h 606722"/>
              <a:gd name="connsiteX10" fmla="*/ 264329 w 528746"/>
              <a:gd name="connsiteY10" fmla="*/ 490657 h 606722"/>
              <a:gd name="connsiteX11" fmla="*/ 205945 w 528746"/>
              <a:gd name="connsiteY11" fmla="*/ 497944 h 606722"/>
              <a:gd name="connsiteX12" fmla="*/ 212086 w 528746"/>
              <a:gd name="connsiteY12" fmla="*/ 517051 h 606722"/>
              <a:gd name="connsiteX13" fmla="*/ 264329 w 528746"/>
              <a:gd name="connsiteY13" fmla="*/ 582549 h 606722"/>
              <a:gd name="connsiteX14" fmla="*/ 316660 w 528746"/>
              <a:gd name="connsiteY14" fmla="*/ 517051 h 606722"/>
              <a:gd name="connsiteX15" fmla="*/ 322801 w 528746"/>
              <a:gd name="connsiteY15" fmla="*/ 497944 h 606722"/>
              <a:gd name="connsiteX16" fmla="*/ 264329 w 528746"/>
              <a:gd name="connsiteY16" fmla="*/ 490657 h 606722"/>
              <a:gd name="connsiteX17" fmla="*/ 186543 w 528746"/>
              <a:gd name="connsiteY17" fmla="*/ 354773 h 606722"/>
              <a:gd name="connsiteX18" fmla="*/ 199893 w 528746"/>
              <a:gd name="connsiteY18" fmla="*/ 474482 h 606722"/>
              <a:gd name="connsiteX19" fmla="*/ 264329 w 528746"/>
              <a:gd name="connsiteY19" fmla="*/ 466484 h 606722"/>
              <a:gd name="connsiteX20" fmla="*/ 328853 w 528746"/>
              <a:gd name="connsiteY20" fmla="*/ 474482 h 606722"/>
              <a:gd name="connsiteX21" fmla="*/ 342203 w 528746"/>
              <a:gd name="connsiteY21" fmla="*/ 354773 h 606722"/>
              <a:gd name="connsiteX22" fmla="*/ 24475 w 528746"/>
              <a:gd name="connsiteY22" fmla="*/ 354773 h 606722"/>
              <a:gd name="connsiteX23" fmla="*/ 103684 w 528746"/>
              <a:gd name="connsiteY23" fmla="*/ 520784 h 606722"/>
              <a:gd name="connsiteX24" fmla="*/ 176664 w 528746"/>
              <a:gd name="connsiteY24" fmla="*/ 481503 h 606722"/>
              <a:gd name="connsiteX25" fmla="*/ 162335 w 528746"/>
              <a:gd name="connsiteY25" fmla="*/ 354773 h 606722"/>
              <a:gd name="connsiteX26" fmla="*/ 472671 w 528746"/>
              <a:gd name="connsiteY26" fmla="*/ 330599 h 606722"/>
              <a:gd name="connsiteX27" fmla="*/ 477916 w 528746"/>
              <a:gd name="connsiteY27" fmla="*/ 330599 h 606722"/>
              <a:gd name="connsiteX28" fmla="*/ 490006 w 528746"/>
              <a:gd name="connsiteY28" fmla="*/ 342701 h 606722"/>
              <a:gd name="connsiteX29" fmla="*/ 477916 w 528746"/>
              <a:gd name="connsiteY29" fmla="*/ 354803 h 606722"/>
              <a:gd name="connsiteX30" fmla="*/ 472671 w 528746"/>
              <a:gd name="connsiteY30" fmla="*/ 354803 h 606722"/>
              <a:gd name="connsiteX31" fmla="*/ 460580 w 528746"/>
              <a:gd name="connsiteY31" fmla="*/ 342701 h 606722"/>
              <a:gd name="connsiteX32" fmla="*/ 472671 w 528746"/>
              <a:gd name="connsiteY32" fmla="*/ 330599 h 606722"/>
              <a:gd name="connsiteX33" fmla="*/ 196778 w 528746"/>
              <a:gd name="connsiteY33" fmla="*/ 228132 h 606722"/>
              <a:gd name="connsiteX34" fmla="*/ 186543 w 528746"/>
              <a:gd name="connsiteY34" fmla="*/ 330600 h 606722"/>
              <a:gd name="connsiteX35" fmla="*/ 342114 w 528746"/>
              <a:gd name="connsiteY35" fmla="*/ 330600 h 606722"/>
              <a:gd name="connsiteX36" fmla="*/ 331968 w 528746"/>
              <a:gd name="connsiteY36" fmla="*/ 228132 h 606722"/>
              <a:gd name="connsiteX37" fmla="*/ 271360 w 528746"/>
              <a:gd name="connsiteY37" fmla="*/ 287142 h 606722"/>
              <a:gd name="connsiteX38" fmla="*/ 264329 w 528746"/>
              <a:gd name="connsiteY38" fmla="*/ 289275 h 606722"/>
              <a:gd name="connsiteX39" fmla="*/ 257387 w 528746"/>
              <a:gd name="connsiteY39" fmla="*/ 287142 h 606722"/>
              <a:gd name="connsiteX40" fmla="*/ 196778 w 528746"/>
              <a:gd name="connsiteY40" fmla="*/ 228132 h 606722"/>
              <a:gd name="connsiteX41" fmla="*/ 425774 w 528746"/>
              <a:gd name="connsiteY41" fmla="*/ 165033 h 606722"/>
              <a:gd name="connsiteX42" fmla="*/ 351815 w 528746"/>
              <a:gd name="connsiteY42" fmla="*/ 205114 h 606722"/>
              <a:gd name="connsiteX43" fmla="*/ 366322 w 528746"/>
              <a:gd name="connsiteY43" fmla="*/ 330600 h 606722"/>
              <a:gd name="connsiteX44" fmla="*/ 433962 w 528746"/>
              <a:gd name="connsiteY44" fmla="*/ 330600 h 606722"/>
              <a:gd name="connsiteX45" fmla="*/ 446066 w 528746"/>
              <a:gd name="connsiteY45" fmla="*/ 342686 h 606722"/>
              <a:gd name="connsiteX46" fmla="*/ 433962 w 528746"/>
              <a:gd name="connsiteY46" fmla="*/ 354773 h 606722"/>
              <a:gd name="connsiteX47" fmla="*/ 366411 w 528746"/>
              <a:gd name="connsiteY47" fmla="*/ 354773 h 606722"/>
              <a:gd name="connsiteX48" fmla="*/ 352082 w 528746"/>
              <a:gd name="connsiteY48" fmla="*/ 481503 h 606722"/>
              <a:gd name="connsiteX49" fmla="*/ 424973 w 528746"/>
              <a:gd name="connsiteY49" fmla="*/ 520784 h 606722"/>
              <a:gd name="connsiteX50" fmla="*/ 504538 w 528746"/>
              <a:gd name="connsiteY50" fmla="*/ 342686 h 606722"/>
              <a:gd name="connsiteX51" fmla="*/ 425774 w 528746"/>
              <a:gd name="connsiteY51" fmla="*/ 165033 h 606722"/>
              <a:gd name="connsiteX52" fmla="*/ 102972 w 528746"/>
              <a:gd name="connsiteY52" fmla="*/ 165033 h 606722"/>
              <a:gd name="connsiteX53" fmla="*/ 24475 w 528746"/>
              <a:gd name="connsiteY53" fmla="*/ 330600 h 606722"/>
              <a:gd name="connsiteX54" fmla="*/ 162335 w 528746"/>
              <a:gd name="connsiteY54" fmla="*/ 330600 h 606722"/>
              <a:gd name="connsiteX55" fmla="*/ 176842 w 528746"/>
              <a:gd name="connsiteY55" fmla="*/ 205114 h 606722"/>
              <a:gd name="connsiteX56" fmla="*/ 102972 w 528746"/>
              <a:gd name="connsiteY56" fmla="*/ 165033 h 606722"/>
              <a:gd name="connsiteX57" fmla="*/ 375756 w 528746"/>
              <a:gd name="connsiteY57" fmla="*/ 130107 h 606722"/>
              <a:gd name="connsiteX58" fmla="*/ 363919 w 528746"/>
              <a:gd name="connsiteY58" fmla="*/ 174276 h 606722"/>
              <a:gd name="connsiteX59" fmla="*/ 406461 w 528746"/>
              <a:gd name="connsiteY59" fmla="*/ 149303 h 606722"/>
              <a:gd name="connsiteX60" fmla="*/ 375756 w 528746"/>
              <a:gd name="connsiteY60" fmla="*/ 130107 h 606722"/>
              <a:gd name="connsiteX61" fmla="*/ 152990 w 528746"/>
              <a:gd name="connsiteY61" fmla="*/ 130107 h 606722"/>
              <a:gd name="connsiteX62" fmla="*/ 122285 w 528746"/>
              <a:gd name="connsiteY62" fmla="*/ 149303 h 606722"/>
              <a:gd name="connsiteX63" fmla="*/ 164738 w 528746"/>
              <a:gd name="connsiteY63" fmla="*/ 174187 h 606722"/>
              <a:gd name="connsiteX64" fmla="*/ 152990 w 528746"/>
              <a:gd name="connsiteY64" fmla="*/ 130107 h 606722"/>
              <a:gd name="connsiteX65" fmla="*/ 264338 w 528746"/>
              <a:gd name="connsiteY65" fmla="*/ 80337 h 606722"/>
              <a:gd name="connsiteX66" fmla="*/ 232381 w 528746"/>
              <a:gd name="connsiteY66" fmla="*/ 112234 h 606722"/>
              <a:gd name="connsiteX67" fmla="*/ 264338 w 528746"/>
              <a:gd name="connsiteY67" fmla="*/ 144132 h 606722"/>
              <a:gd name="connsiteX68" fmla="*/ 296295 w 528746"/>
              <a:gd name="connsiteY68" fmla="*/ 112234 h 606722"/>
              <a:gd name="connsiteX69" fmla="*/ 264338 w 528746"/>
              <a:gd name="connsiteY69" fmla="*/ 80337 h 606722"/>
              <a:gd name="connsiteX70" fmla="*/ 264338 w 528746"/>
              <a:gd name="connsiteY70" fmla="*/ 56170 h 606722"/>
              <a:gd name="connsiteX71" fmla="*/ 320508 w 528746"/>
              <a:gd name="connsiteY71" fmla="*/ 112234 h 606722"/>
              <a:gd name="connsiteX72" fmla="*/ 264338 w 528746"/>
              <a:gd name="connsiteY72" fmla="*/ 168299 h 606722"/>
              <a:gd name="connsiteX73" fmla="*/ 208168 w 528746"/>
              <a:gd name="connsiteY73" fmla="*/ 112234 h 606722"/>
              <a:gd name="connsiteX74" fmla="*/ 264338 w 528746"/>
              <a:gd name="connsiteY74" fmla="*/ 56170 h 606722"/>
              <a:gd name="connsiteX75" fmla="*/ 264329 w 528746"/>
              <a:gd name="connsiteY75" fmla="*/ 24173 h 606722"/>
              <a:gd name="connsiteX76" fmla="*/ 176130 w 528746"/>
              <a:gd name="connsiteY76" fmla="*/ 112244 h 606722"/>
              <a:gd name="connsiteX77" fmla="*/ 264329 w 528746"/>
              <a:gd name="connsiteY77" fmla="*/ 261992 h 606722"/>
              <a:gd name="connsiteX78" fmla="*/ 352616 w 528746"/>
              <a:gd name="connsiteY78" fmla="*/ 112244 h 606722"/>
              <a:gd name="connsiteX79" fmla="*/ 264329 w 528746"/>
              <a:gd name="connsiteY79" fmla="*/ 24173 h 606722"/>
              <a:gd name="connsiteX80" fmla="*/ 264329 w 528746"/>
              <a:gd name="connsiteY80" fmla="*/ 0 h 606722"/>
              <a:gd name="connsiteX81" fmla="*/ 376468 w 528746"/>
              <a:gd name="connsiteY81" fmla="*/ 103535 h 606722"/>
              <a:gd name="connsiteX82" fmla="*/ 528746 w 528746"/>
              <a:gd name="connsiteY82" fmla="*/ 342686 h 606722"/>
              <a:gd name="connsiteX83" fmla="*/ 451317 w 528746"/>
              <a:gd name="connsiteY83" fmla="*/ 529404 h 606722"/>
              <a:gd name="connsiteX84" fmla="*/ 264329 w 528746"/>
              <a:gd name="connsiteY84" fmla="*/ 606722 h 606722"/>
              <a:gd name="connsiteX85" fmla="*/ 77429 w 528746"/>
              <a:gd name="connsiteY85" fmla="*/ 529404 h 606722"/>
              <a:gd name="connsiteX86" fmla="*/ 0 w 528746"/>
              <a:gd name="connsiteY86" fmla="*/ 342686 h 606722"/>
              <a:gd name="connsiteX87" fmla="*/ 152278 w 528746"/>
              <a:gd name="connsiteY87" fmla="*/ 103535 h 606722"/>
              <a:gd name="connsiteX88" fmla="*/ 264329 w 528746"/>
              <a:gd name="connsiteY8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28746" h="606722">
                <a:moveTo>
                  <a:pt x="345941" y="504965"/>
                </a:moveTo>
                <a:cubicBezTo>
                  <a:pt x="343894" y="511986"/>
                  <a:pt x="341758" y="518740"/>
                  <a:pt x="339444" y="525227"/>
                </a:cubicBezTo>
                <a:cubicBezTo>
                  <a:pt x="331701" y="546823"/>
                  <a:pt x="322623" y="564419"/>
                  <a:pt x="312566" y="577661"/>
                </a:cubicBezTo>
                <a:cubicBezTo>
                  <a:pt x="346742" y="570729"/>
                  <a:pt x="378337" y="556421"/>
                  <a:pt x="405660" y="536514"/>
                </a:cubicBezTo>
                <a:cubicBezTo>
                  <a:pt x="387237" y="523183"/>
                  <a:pt x="367123" y="512608"/>
                  <a:pt x="345941" y="504965"/>
                </a:cubicBezTo>
                <a:close/>
                <a:moveTo>
                  <a:pt x="182716" y="504965"/>
                </a:moveTo>
                <a:cubicBezTo>
                  <a:pt x="161534" y="512608"/>
                  <a:pt x="141420" y="523183"/>
                  <a:pt x="123086" y="536514"/>
                </a:cubicBezTo>
                <a:cubicBezTo>
                  <a:pt x="150320" y="556421"/>
                  <a:pt x="181915" y="570729"/>
                  <a:pt x="216180" y="577661"/>
                </a:cubicBezTo>
                <a:cubicBezTo>
                  <a:pt x="206123" y="564419"/>
                  <a:pt x="197045" y="546823"/>
                  <a:pt x="189302" y="525227"/>
                </a:cubicBezTo>
                <a:cubicBezTo>
                  <a:pt x="186988" y="518740"/>
                  <a:pt x="184763" y="511986"/>
                  <a:pt x="182716" y="504965"/>
                </a:cubicBezTo>
                <a:close/>
                <a:moveTo>
                  <a:pt x="264329" y="490657"/>
                </a:moveTo>
                <a:cubicBezTo>
                  <a:pt x="244571" y="490657"/>
                  <a:pt x="224902" y="493145"/>
                  <a:pt x="205945" y="497944"/>
                </a:cubicBezTo>
                <a:cubicBezTo>
                  <a:pt x="207814" y="504520"/>
                  <a:pt x="209861" y="510919"/>
                  <a:pt x="212086" y="517051"/>
                </a:cubicBezTo>
                <a:cubicBezTo>
                  <a:pt x="226771" y="558021"/>
                  <a:pt x="246351" y="582549"/>
                  <a:pt x="264329" y="582549"/>
                </a:cubicBezTo>
                <a:cubicBezTo>
                  <a:pt x="282395" y="582549"/>
                  <a:pt x="301886" y="558021"/>
                  <a:pt x="316660" y="517051"/>
                </a:cubicBezTo>
                <a:cubicBezTo>
                  <a:pt x="318796" y="510919"/>
                  <a:pt x="320843" y="504520"/>
                  <a:pt x="322801" y="497944"/>
                </a:cubicBezTo>
                <a:cubicBezTo>
                  <a:pt x="303844" y="493145"/>
                  <a:pt x="284175" y="490657"/>
                  <a:pt x="264329" y="490657"/>
                </a:cubicBezTo>
                <a:close/>
                <a:moveTo>
                  <a:pt x="186543" y="354773"/>
                </a:moveTo>
                <a:cubicBezTo>
                  <a:pt x="187166" y="397875"/>
                  <a:pt x="191794" y="438845"/>
                  <a:pt x="199893" y="474482"/>
                </a:cubicBezTo>
                <a:cubicBezTo>
                  <a:pt x="220808" y="469239"/>
                  <a:pt x="242524" y="466484"/>
                  <a:pt x="264329" y="466484"/>
                </a:cubicBezTo>
                <a:cubicBezTo>
                  <a:pt x="286222" y="466484"/>
                  <a:pt x="307849" y="469239"/>
                  <a:pt x="328853" y="474482"/>
                </a:cubicBezTo>
                <a:cubicBezTo>
                  <a:pt x="336952" y="438845"/>
                  <a:pt x="341491" y="397875"/>
                  <a:pt x="342203" y="354773"/>
                </a:cubicBezTo>
                <a:close/>
                <a:moveTo>
                  <a:pt x="24475" y="354773"/>
                </a:moveTo>
                <a:cubicBezTo>
                  <a:pt x="27768" y="420537"/>
                  <a:pt x="57672" y="479370"/>
                  <a:pt x="103684" y="520784"/>
                </a:cubicBezTo>
                <a:cubicBezTo>
                  <a:pt x="125845" y="503898"/>
                  <a:pt x="150498" y="490657"/>
                  <a:pt x="176664" y="481503"/>
                </a:cubicBezTo>
                <a:cubicBezTo>
                  <a:pt x="167942" y="443644"/>
                  <a:pt x="163047" y="400186"/>
                  <a:pt x="162335" y="354773"/>
                </a:cubicBezTo>
                <a:close/>
                <a:moveTo>
                  <a:pt x="472671" y="330599"/>
                </a:moveTo>
                <a:lnTo>
                  <a:pt x="477916" y="330599"/>
                </a:lnTo>
                <a:cubicBezTo>
                  <a:pt x="484583" y="330599"/>
                  <a:pt x="490006" y="336027"/>
                  <a:pt x="490006" y="342701"/>
                </a:cubicBezTo>
                <a:cubicBezTo>
                  <a:pt x="490006" y="349375"/>
                  <a:pt x="484583" y="354803"/>
                  <a:pt x="477916" y="354803"/>
                </a:cubicBezTo>
                <a:lnTo>
                  <a:pt x="472671" y="354803"/>
                </a:lnTo>
                <a:cubicBezTo>
                  <a:pt x="466003" y="354803"/>
                  <a:pt x="460580" y="349375"/>
                  <a:pt x="460580" y="342701"/>
                </a:cubicBezTo>
                <a:cubicBezTo>
                  <a:pt x="460580" y="336027"/>
                  <a:pt x="466003" y="330599"/>
                  <a:pt x="472671" y="330599"/>
                </a:cubicBezTo>
                <a:close/>
                <a:moveTo>
                  <a:pt x="196778" y="228132"/>
                </a:moveTo>
                <a:cubicBezTo>
                  <a:pt x="190726" y="259681"/>
                  <a:pt x="187255" y="294429"/>
                  <a:pt x="186543" y="330600"/>
                </a:cubicBezTo>
                <a:lnTo>
                  <a:pt x="342114" y="330600"/>
                </a:lnTo>
                <a:cubicBezTo>
                  <a:pt x="341491" y="294429"/>
                  <a:pt x="338020" y="259681"/>
                  <a:pt x="331968" y="228132"/>
                </a:cubicBezTo>
                <a:cubicBezTo>
                  <a:pt x="304289" y="263591"/>
                  <a:pt x="273674" y="285454"/>
                  <a:pt x="271360" y="287142"/>
                </a:cubicBezTo>
                <a:cubicBezTo>
                  <a:pt x="269224" y="288564"/>
                  <a:pt x="266821" y="289275"/>
                  <a:pt x="264329" y="289275"/>
                </a:cubicBezTo>
                <a:cubicBezTo>
                  <a:pt x="261926" y="289275"/>
                  <a:pt x="259523" y="288564"/>
                  <a:pt x="257387" y="287142"/>
                </a:cubicBezTo>
                <a:cubicBezTo>
                  <a:pt x="255073" y="285454"/>
                  <a:pt x="224457" y="263591"/>
                  <a:pt x="196778" y="228132"/>
                </a:cubicBezTo>
                <a:close/>
                <a:moveTo>
                  <a:pt x="425774" y="165033"/>
                </a:moveTo>
                <a:cubicBezTo>
                  <a:pt x="403257" y="182363"/>
                  <a:pt x="378515" y="195783"/>
                  <a:pt x="351815" y="205114"/>
                </a:cubicBezTo>
                <a:cubicBezTo>
                  <a:pt x="360537" y="242795"/>
                  <a:pt x="365521" y="285809"/>
                  <a:pt x="366322" y="330600"/>
                </a:cubicBezTo>
                <a:lnTo>
                  <a:pt x="433962" y="330600"/>
                </a:lnTo>
                <a:cubicBezTo>
                  <a:pt x="440637" y="330600"/>
                  <a:pt x="446066" y="336021"/>
                  <a:pt x="446066" y="342686"/>
                </a:cubicBezTo>
                <a:cubicBezTo>
                  <a:pt x="446066" y="349352"/>
                  <a:pt x="440637" y="354773"/>
                  <a:pt x="433962" y="354773"/>
                </a:cubicBezTo>
                <a:lnTo>
                  <a:pt x="366411" y="354773"/>
                </a:lnTo>
                <a:cubicBezTo>
                  <a:pt x="365699" y="400186"/>
                  <a:pt x="360715" y="443644"/>
                  <a:pt x="352082" y="481503"/>
                </a:cubicBezTo>
                <a:cubicBezTo>
                  <a:pt x="378159" y="490657"/>
                  <a:pt x="402812" y="503898"/>
                  <a:pt x="424973" y="520784"/>
                </a:cubicBezTo>
                <a:cubicBezTo>
                  <a:pt x="473833" y="476882"/>
                  <a:pt x="504538" y="413339"/>
                  <a:pt x="504538" y="342686"/>
                </a:cubicBezTo>
                <a:cubicBezTo>
                  <a:pt x="504538" y="273900"/>
                  <a:pt x="475079" y="209735"/>
                  <a:pt x="425774" y="165033"/>
                </a:cubicBezTo>
                <a:close/>
                <a:moveTo>
                  <a:pt x="102972" y="165033"/>
                </a:moveTo>
                <a:cubicBezTo>
                  <a:pt x="56515" y="207069"/>
                  <a:pt x="27679" y="266435"/>
                  <a:pt x="24475" y="330600"/>
                </a:cubicBezTo>
                <a:lnTo>
                  <a:pt x="162335" y="330600"/>
                </a:lnTo>
                <a:cubicBezTo>
                  <a:pt x="163136" y="285809"/>
                  <a:pt x="168120" y="242795"/>
                  <a:pt x="176842" y="205114"/>
                </a:cubicBezTo>
                <a:cubicBezTo>
                  <a:pt x="150231" y="195783"/>
                  <a:pt x="125400" y="182274"/>
                  <a:pt x="102972" y="165033"/>
                </a:cubicBezTo>
                <a:close/>
                <a:moveTo>
                  <a:pt x="375756" y="130107"/>
                </a:moveTo>
                <a:cubicBezTo>
                  <a:pt x="373798" y="145660"/>
                  <a:pt x="369615" y="160412"/>
                  <a:pt x="363919" y="174276"/>
                </a:cubicBezTo>
                <a:cubicBezTo>
                  <a:pt x="378871" y="167433"/>
                  <a:pt x="393111" y="159079"/>
                  <a:pt x="406461" y="149303"/>
                </a:cubicBezTo>
                <a:cubicBezTo>
                  <a:pt x="396760" y="142194"/>
                  <a:pt x="386525" y="135795"/>
                  <a:pt x="375756" y="130107"/>
                </a:cubicBezTo>
                <a:close/>
                <a:moveTo>
                  <a:pt x="152990" y="130107"/>
                </a:moveTo>
                <a:cubicBezTo>
                  <a:pt x="142221" y="135795"/>
                  <a:pt x="131897" y="142194"/>
                  <a:pt x="122285" y="149303"/>
                </a:cubicBezTo>
                <a:cubicBezTo>
                  <a:pt x="135635" y="159079"/>
                  <a:pt x="149786" y="167433"/>
                  <a:pt x="164738" y="174187"/>
                </a:cubicBezTo>
                <a:cubicBezTo>
                  <a:pt x="159042" y="160412"/>
                  <a:pt x="154859" y="145660"/>
                  <a:pt x="152990" y="130107"/>
                </a:cubicBezTo>
                <a:close/>
                <a:moveTo>
                  <a:pt x="264338" y="80337"/>
                </a:moveTo>
                <a:cubicBezTo>
                  <a:pt x="246713" y="80337"/>
                  <a:pt x="232381" y="94642"/>
                  <a:pt x="232381" y="112234"/>
                </a:cubicBezTo>
                <a:cubicBezTo>
                  <a:pt x="232381" y="129827"/>
                  <a:pt x="246713" y="144132"/>
                  <a:pt x="264338" y="144132"/>
                </a:cubicBezTo>
                <a:cubicBezTo>
                  <a:pt x="281964" y="144132"/>
                  <a:pt x="296295" y="129827"/>
                  <a:pt x="296295" y="112234"/>
                </a:cubicBezTo>
                <a:cubicBezTo>
                  <a:pt x="296295" y="94642"/>
                  <a:pt x="281964" y="80337"/>
                  <a:pt x="264338" y="80337"/>
                </a:cubicBezTo>
                <a:close/>
                <a:moveTo>
                  <a:pt x="264338" y="56170"/>
                </a:moveTo>
                <a:cubicBezTo>
                  <a:pt x="295316" y="56170"/>
                  <a:pt x="320508" y="81315"/>
                  <a:pt x="320508" y="112234"/>
                </a:cubicBezTo>
                <a:cubicBezTo>
                  <a:pt x="320508" y="143154"/>
                  <a:pt x="295316" y="168299"/>
                  <a:pt x="264338" y="168299"/>
                </a:cubicBezTo>
                <a:cubicBezTo>
                  <a:pt x="233360" y="168299"/>
                  <a:pt x="208168" y="143154"/>
                  <a:pt x="208168" y="112234"/>
                </a:cubicBezTo>
                <a:cubicBezTo>
                  <a:pt x="208168" y="81315"/>
                  <a:pt x="233360" y="56170"/>
                  <a:pt x="264338" y="56170"/>
                </a:cubicBezTo>
                <a:close/>
                <a:moveTo>
                  <a:pt x="264329" y="24173"/>
                </a:moveTo>
                <a:cubicBezTo>
                  <a:pt x="215735" y="24173"/>
                  <a:pt x="176130" y="63720"/>
                  <a:pt x="176130" y="112244"/>
                </a:cubicBezTo>
                <a:cubicBezTo>
                  <a:pt x="176130" y="185118"/>
                  <a:pt x="242435" y="244395"/>
                  <a:pt x="264329" y="261992"/>
                </a:cubicBezTo>
                <a:cubicBezTo>
                  <a:pt x="286311" y="244395"/>
                  <a:pt x="352616" y="185118"/>
                  <a:pt x="352616" y="112244"/>
                </a:cubicBezTo>
                <a:cubicBezTo>
                  <a:pt x="352616" y="63720"/>
                  <a:pt x="313011" y="24173"/>
                  <a:pt x="264329" y="24173"/>
                </a:cubicBezTo>
                <a:close/>
                <a:moveTo>
                  <a:pt x="264329" y="0"/>
                </a:moveTo>
                <a:cubicBezTo>
                  <a:pt x="323424" y="0"/>
                  <a:pt x="371929" y="45680"/>
                  <a:pt x="376468" y="103535"/>
                </a:cubicBezTo>
                <a:cubicBezTo>
                  <a:pt x="469205" y="146904"/>
                  <a:pt x="528746" y="240129"/>
                  <a:pt x="528746" y="342686"/>
                </a:cubicBezTo>
                <a:cubicBezTo>
                  <a:pt x="528746" y="413161"/>
                  <a:pt x="501245" y="479459"/>
                  <a:pt x="451317" y="529404"/>
                </a:cubicBezTo>
                <a:cubicBezTo>
                  <a:pt x="401388" y="579261"/>
                  <a:pt x="334994" y="606722"/>
                  <a:pt x="264329" y="606722"/>
                </a:cubicBezTo>
                <a:cubicBezTo>
                  <a:pt x="193752" y="606722"/>
                  <a:pt x="127358" y="579261"/>
                  <a:pt x="77429" y="529404"/>
                </a:cubicBezTo>
                <a:cubicBezTo>
                  <a:pt x="27501" y="479459"/>
                  <a:pt x="0" y="413161"/>
                  <a:pt x="0" y="342686"/>
                </a:cubicBezTo>
                <a:cubicBezTo>
                  <a:pt x="0" y="240129"/>
                  <a:pt x="59541" y="146904"/>
                  <a:pt x="152278" y="103535"/>
                </a:cubicBezTo>
                <a:cubicBezTo>
                  <a:pt x="156728" y="45680"/>
                  <a:pt x="205322" y="0"/>
                  <a:pt x="264329" y="0"/>
                </a:cubicBezTo>
                <a:close/>
              </a:path>
            </a:pathLst>
          </a:custGeom>
          <a:solidFill>
            <a:schemeClr val="accent1"/>
          </a:solidFill>
          <a:ln>
            <a:noFill/>
          </a:ln>
        </p:spPr>
      </p:sp>
      <p:sp>
        <p:nvSpPr>
          <p:cNvPr id="14" name="wifi_99535"/>
          <p:cNvSpPr>
            <a:spLocks noChangeAspect="1"/>
          </p:cNvSpPr>
          <p:nvPr/>
        </p:nvSpPr>
        <p:spPr bwMode="auto">
          <a:xfrm>
            <a:off x="1381092" y="4531321"/>
            <a:ext cx="609685" cy="782668"/>
          </a:xfrm>
          <a:custGeom>
            <a:avLst/>
            <a:gdLst>
              <a:gd name="connsiteX0" fmla="*/ 159562 w 472076"/>
              <a:gd name="connsiteY0" fmla="*/ 472998 h 606016"/>
              <a:gd name="connsiteX1" fmla="*/ 137591 w 472076"/>
              <a:gd name="connsiteY1" fmla="*/ 522093 h 606016"/>
              <a:gd name="connsiteX2" fmla="*/ 334407 w 472076"/>
              <a:gd name="connsiteY2" fmla="*/ 522093 h 606016"/>
              <a:gd name="connsiteX3" fmla="*/ 312436 w 472076"/>
              <a:gd name="connsiteY3" fmla="*/ 472998 h 606016"/>
              <a:gd name="connsiteX4" fmla="*/ 190751 w 472076"/>
              <a:gd name="connsiteY4" fmla="*/ 403497 h 606016"/>
              <a:gd name="connsiteX5" fmla="*/ 174158 w 472076"/>
              <a:gd name="connsiteY5" fmla="*/ 440319 h 606016"/>
              <a:gd name="connsiteX6" fmla="*/ 297840 w 472076"/>
              <a:gd name="connsiteY6" fmla="*/ 440319 h 606016"/>
              <a:gd name="connsiteX7" fmla="*/ 281247 w 472076"/>
              <a:gd name="connsiteY7" fmla="*/ 403497 h 606016"/>
              <a:gd name="connsiteX8" fmla="*/ 235615 w 472076"/>
              <a:gd name="connsiteY8" fmla="*/ 303158 h 606016"/>
              <a:gd name="connsiteX9" fmla="*/ 205347 w 472076"/>
              <a:gd name="connsiteY9" fmla="*/ 370818 h 606016"/>
              <a:gd name="connsiteX10" fmla="*/ 266651 w 472076"/>
              <a:gd name="connsiteY10" fmla="*/ 370818 h 606016"/>
              <a:gd name="connsiteX11" fmla="*/ 236383 w 472076"/>
              <a:gd name="connsiteY11" fmla="*/ 303158 h 606016"/>
              <a:gd name="connsiteX12" fmla="*/ 236076 w 472076"/>
              <a:gd name="connsiteY12" fmla="*/ 303158 h 606016"/>
              <a:gd name="connsiteX13" fmla="*/ 235615 w 472076"/>
              <a:gd name="connsiteY13" fmla="*/ 303158 h 606016"/>
              <a:gd name="connsiteX14" fmla="*/ 236076 w 472076"/>
              <a:gd name="connsiteY14" fmla="*/ 168299 h 606016"/>
              <a:gd name="connsiteX15" fmla="*/ 283859 w 472076"/>
              <a:gd name="connsiteY15" fmla="*/ 188091 h 606016"/>
              <a:gd name="connsiteX16" fmla="*/ 283859 w 472076"/>
              <a:gd name="connsiteY16" fmla="*/ 283520 h 606016"/>
              <a:gd name="connsiteX17" fmla="*/ 268494 w 472076"/>
              <a:gd name="connsiteY17" fmla="*/ 294873 h 606016"/>
              <a:gd name="connsiteX18" fmla="*/ 408002 w 472076"/>
              <a:gd name="connsiteY18" fmla="*/ 606016 h 606016"/>
              <a:gd name="connsiteX19" fmla="*/ 372050 w 472076"/>
              <a:gd name="connsiteY19" fmla="*/ 606016 h 606016"/>
              <a:gd name="connsiteX20" fmla="*/ 349157 w 472076"/>
              <a:gd name="connsiteY20" fmla="*/ 554926 h 606016"/>
              <a:gd name="connsiteX21" fmla="*/ 122841 w 472076"/>
              <a:gd name="connsiteY21" fmla="*/ 554926 h 606016"/>
              <a:gd name="connsiteX22" fmla="*/ 99948 w 472076"/>
              <a:gd name="connsiteY22" fmla="*/ 606016 h 606016"/>
              <a:gd name="connsiteX23" fmla="*/ 63996 w 472076"/>
              <a:gd name="connsiteY23" fmla="*/ 606016 h 606016"/>
              <a:gd name="connsiteX24" fmla="*/ 203504 w 472076"/>
              <a:gd name="connsiteY24" fmla="*/ 294873 h 606016"/>
              <a:gd name="connsiteX25" fmla="*/ 188293 w 472076"/>
              <a:gd name="connsiteY25" fmla="*/ 283520 h 606016"/>
              <a:gd name="connsiteX26" fmla="*/ 188293 w 472076"/>
              <a:gd name="connsiteY26" fmla="*/ 188091 h 606016"/>
              <a:gd name="connsiteX27" fmla="*/ 236076 w 472076"/>
              <a:gd name="connsiteY27" fmla="*/ 168299 h 606016"/>
              <a:gd name="connsiteX28" fmla="*/ 236040 w 472076"/>
              <a:gd name="connsiteY28" fmla="*/ 66120 h 606016"/>
              <a:gd name="connsiteX29" fmla="*/ 356188 w 472076"/>
              <a:gd name="connsiteY29" fmla="*/ 115830 h 606016"/>
              <a:gd name="connsiteX30" fmla="*/ 405815 w 472076"/>
              <a:gd name="connsiteY30" fmla="*/ 235811 h 606016"/>
              <a:gd name="connsiteX31" fmla="*/ 356188 w 472076"/>
              <a:gd name="connsiteY31" fmla="*/ 355791 h 606016"/>
              <a:gd name="connsiteX32" fmla="*/ 332988 w 472076"/>
              <a:gd name="connsiteY32" fmla="*/ 332624 h 606016"/>
              <a:gd name="connsiteX33" fmla="*/ 373089 w 472076"/>
              <a:gd name="connsiteY33" fmla="*/ 235811 h 606016"/>
              <a:gd name="connsiteX34" fmla="*/ 332988 w 472076"/>
              <a:gd name="connsiteY34" fmla="*/ 138998 h 606016"/>
              <a:gd name="connsiteX35" fmla="*/ 236040 w 472076"/>
              <a:gd name="connsiteY35" fmla="*/ 98800 h 606016"/>
              <a:gd name="connsiteX36" fmla="*/ 139091 w 472076"/>
              <a:gd name="connsiteY36" fmla="*/ 138998 h 606016"/>
              <a:gd name="connsiteX37" fmla="*/ 139091 w 472076"/>
              <a:gd name="connsiteY37" fmla="*/ 332624 h 606016"/>
              <a:gd name="connsiteX38" fmla="*/ 115891 w 472076"/>
              <a:gd name="connsiteY38" fmla="*/ 355791 h 606016"/>
              <a:gd name="connsiteX39" fmla="*/ 115891 w 472076"/>
              <a:gd name="connsiteY39" fmla="*/ 115830 h 606016"/>
              <a:gd name="connsiteX40" fmla="*/ 236040 w 472076"/>
              <a:gd name="connsiteY40" fmla="*/ 66120 h 606016"/>
              <a:gd name="connsiteX41" fmla="*/ 236057 w 472076"/>
              <a:gd name="connsiteY41" fmla="*/ 0 h 606016"/>
              <a:gd name="connsiteX42" fmla="*/ 402930 w 472076"/>
              <a:gd name="connsiteY42" fmla="*/ 69041 h 606016"/>
              <a:gd name="connsiteX43" fmla="*/ 472076 w 472076"/>
              <a:gd name="connsiteY43" fmla="*/ 235815 h 606016"/>
              <a:gd name="connsiteX44" fmla="*/ 402930 w 472076"/>
              <a:gd name="connsiteY44" fmla="*/ 402435 h 606016"/>
              <a:gd name="connsiteX45" fmla="*/ 379727 w 472076"/>
              <a:gd name="connsiteY45" fmla="*/ 379268 h 606016"/>
              <a:gd name="connsiteX46" fmla="*/ 439347 w 472076"/>
              <a:gd name="connsiteY46" fmla="*/ 235815 h 606016"/>
              <a:gd name="connsiteX47" fmla="*/ 379727 w 472076"/>
              <a:gd name="connsiteY47" fmla="*/ 92209 h 606016"/>
              <a:gd name="connsiteX48" fmla="*/ 236057 w 472076"/>
              <a:gd name="connsiteY48" fmla="*/ 32680 h 606016"/>
              <a:gd name="connsiteX49" fmla="*/ 92233 w 472076"/>
              <a:gd name="connsiteY49" fmla="*/ 92209 h 606016"/>
              <a:gd name="connsiteX50" fmla="*/ 92233 w 472076"/>
              <a:gd name="connsiteY50" fmla="*/ 379268 h 606016"/>
              <a:gd name="connsiteX51" fmla="*/ 69030 w 472076"/>
              <a:gd name="connsiteY51" fmla="*/ 402435 h 606016"/>
              <a:gd name="connsiteX52" fmla="*/ 69030 w 472076"/>
              <a:gd name="connsiteY52" fmla="*/ 69041 h 606016"/>
              <a:gd name="connsiteX53" fmla="*/ 236057 w 472076"/>
              <a:gd name="connsiteY53" fmla="*/ 0 h 60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72076" h="606016">
                <a:moveTo>
                  <a:pt x="159562" y="472998"/>
                </a:moveTo>
                <a:lnTo>
                  <a:pt x="137591" y="522093"/>
                </a:lnTo>
                <a:lnTo>
                  <a:pt x="334407" y="522093"/>
                </a:lnTo>
                <a:lnTo>
                  <a:pt x="312436" y="472998"/>
                </a:lnTo>
                <a:close/>
                <a:moveTo>
                  <a:pt x="190751" y="403497"/>
                </a:moveTo>
                <a:lnTo>
                  <a:pt x="174158" y="440319"/>
                </a:lnTo>
                <a:lnTo>
                  <a:pt x="297840" y="440319"/>
                </a:lnTo>
                <a:lnTo>
                  <a:pt x="281247" y="403497"/>
                </a:lnTo>
                <a:close/>
                <a:moveTo>
                  <a:pt x="235615" y="303158"/>
                </a:moveTo>
                <a:lnTo>
                  <a:pt x="205347" y="370818"/>
                </a:lnTo>
                <a:lnTo>
                  <a:pt x="266651" y="370818"/>
                </a:lnTo>
                <a:lnTo>
                  <a:pt x="236383" y="303158"/>
                </a:lnTo>
                <a:cubicBezTo>
                  <a:pt x="236229" y="303158"/>
                  <a:pt x="236076" y="303158"/>
                  <a:pt x="236076" y="303158"/>
                </a:cubicBezTo>
                <a:cubicBezTo>
                  <a:pt x="235922" y="303158"/>
                  <a:pt x="235769" y="303158"/>
                  <a:pt x="235615" y="303158"/>
                </a:cubicBezTo>
                <a:close/>
                <a:moveTo>
                  <a:pt x="236076" y="168299"/>
                </a:moveTo>
                <a:cubicBezTo>
                  <a:pt x="254052" y="168299"/>
                  <a:pt x="271106" y="175357"/>
                  <a:pt x="283859" y="188091"/>
                </a:cubicBezTo>
                <a:cubicBezTo>
                  <a:pt x="310132" y="214326"/>
                  <a:pt x="310132" y="257131"/>
                  <a:pt x="283859" y="283520"/>
                </a:cubicBezTo>
                <a:cubicBezTo>
                  <a:pt x="279249" y="287969"/>
                  <a:pt x="274026" y="291805"/>
                  <a:pt x="268494" y="294873"/>
                </a:cubicBezTo>
                <a:lnTo>
                  <a:pt x="408002" y="606016"/>
                </a:lnTo>
                <a:lnTo>
                  <a:pt x="372050" y="606016"/>
                </a:lnTo>
                <a:lnTo>
                  <a:pt x="349157" y="554926"/>
                </a:lnTo>
                <a:lnTo>
                  <a:pt x="122841" y="554926"/>
                </a:lnTo>
                <a:lnTo>
                  <a:pt x="99948" y="606016"/>
                </a:lnTo>
                <a:lnTo>
                  <a:pt x="63996" y="606016"/>
                </a:lnTo>
                <a:lnTo>
                  <a:pt x="203504" y="294873"/>
                </a:lnTo>
                <a:cubicBezTo>
                  <a:pt x="197972" y="291805"/>
                  <a:pt x="192902" y="287969"/>
                  <a:pt x="188293" y="283520"/>
                </a:cubicBezTo>
                <a:cubicBezTo>
                  <a:pt x="161866" y="257131"/>
                  <a:pt x="161866" y="214326"/>
                  <a:pt x="188293" y="188091"/>
                </a:cubicBezTo>
                <a:cubicBezTo>
                  <a:pt x="201045" y="175357"/>
                  <a:pt x="217946" y="168299"/>
                  <a:pt x="236076" y="168299"/>
                </a:cubicBezTo>
                <a:close/>
                <a:moveTo>
                  <a:pt x="236040" y="66120"/>
                </a:moveTo>
                <a:cubicBezTo>
                  <a:pt x="281364" y="66120"/>
                  <a:pt x="324077" y="83764"/>
                  <a:pt x="356188" y="115830"/>
                </a:cubicBezTo>
                <a:cubicBezTo>
                  <a:pt x="388146" y="147897"/>
                  <a:pt x="405815" y="190396"/>
                  <a:pt x="405815" y="235811"/>
                </a:cubicBezTo>
                <a:cubicBezTo>
                  <a:pt x="405815" y="281072"/>
                  <a:pt x="388146" y="323725"/>
                  <a:pt x="356188" y="355791"/>
                </a:cubicBezTo>
                <a:lnTo>
                  <a:pt x="332988" y="332624"/>
                </a:lnTo>
                <a:cubicBezTo>
                  <a:pt x="358800" y="306694"/>
                  <a:pt x="373089" y="272327"/>
                  <a:pt x="373089" y="235811"/>
                </a:cubicBezTo>
                <a:cubicBezTo>
                  <a:pt x="373089" y="199142"/>
                  <a:pt x="358800" y="164774"/>
                  <a:pt x="332988" y="138998"/>
                </a:cubicBezTo>
                <a:cubicBezTo>
                  <a:pt x="307023" y="113069"/>
                  <a:pt x="272607" y="98800"/>
                  <a:pt x="236040" y="98800"/>
                </a:cubicBezTo>
                <a:cubicBezTo>
                  <a:pt x="199319" y="98800"/>
                  <a:pt x="164903" y="113069"/>
                  <a:pt x="139091" y="138998"/>
                </a:cubicBezTo>
                <a:cubicBezTo>
                  <a:pt x="85623" y="192391"/>
                  <a:pt x="85623" y="279231"/>
                  <a:pt x="139091" y="332624"/>
                </a:cubicBezTo>
                <a:lnTo>
                  <a:pt x="115891" y="355791"/>
                </a:lnTo>
                <a:cubicBezTo>
                  <a:pt x="49671" y="289510"/>
                  <a:pt x="49671" y="181958"/>
                  <a:pt x="115891" y="115830"/>
                </a:cubicBezTo>
                <a:cubicBezTo>
                  <a:pt x="148002" y="83764"/>
                  <a:pt x="190561" y="66120"/>
                  <a:pt x="236040" y="66120"/>
                </a:cubicBezTo>
                <a:close/>
                <a:moveTo>
                  <a:pt x="236057" y="0"/>
                </a:moveTo>
                <a:cubicBezTo>
                  <a:pt x="299057" y="0"/>
                  <a:pt x="358369" y="24548"/>
                  <a:pt x="402930" y="69041"/>
                </a:cubicBezTo>
                <a:cubicBezTo>
                  <a:pt x="447644" y="113535"/>
                  <a:pt x="472076" y="172757"/>
                  <a:pt x="472076" y="235815"/>
                </a:cubicBezTo>
                <a:cubicBezTo>
                  <a:pt x="472076" y="298719"/>
                  <a:pt x="447644" y="357942"/>
                  <a:pt x="402930" y="402435"/>
                </a:cubicBezTo>
                <a:lnTo>
                  <a:pt x="379727" y="379268"/>
                </a:lnTo>
                <a:cubicBezTo>
                  <a:pt x="418142" y="340911"/>
                  <a:pt x="439347" y="289974"/>
                  <a:pt x="439347" y="235815"/>
                </a:cubicBezTo>
                <a:cubicBezTo>
                  <a:pt x="439347" y="181502"/>
                  <a:pt x="418142" y="130565"/>
                  <a:pt x="379727" y="92209"/>
                </a:cubicBezTo>
                <a:cubicBezTo>
                  <a:pt x="341313" y="53852"/>
                  <a:pt x="290298" y="32680"/>
                  <a:pt x="236057" y="32680"/>
                </a:cubicBezTo>
                <a:cubicBezTo>
                  <a:pt x="181662" y="32680"/>
                  <a:pt x="130647" y="53852"/>
                  <a:pt x="92233" y="92209"/>
                </a:cubicBezTo>
                <a:cubicBezTo>
                  <a:pt x="12945" y="171376"/>
                  <a:pt x="12945" y="300100"/>
                  <a:pt x="92233" y="379268"/>
                </a:cubicBezTo>
                <a:lnTo>
                  <a:pt x="69030" y="402435"/>
                </a:lnTo>
                <a:cubicBezTo>
                  <a:pt x="-23011" y="310533"/>
                  <a:pt x="-23011" y="160943"/>
                  <a:pt x="69030" y="69041"/>
                </a:cubicBezTo>
                <a:cubicBezTo>
                  <a:pt x="113591" y="24548"/>
                  <a:pt x="172903" y="0"/>
                  <a:pt x="236057" y="0"/>
                </a:cubicBezTo>
                <a:close/>
              </a:path>
            </a:pathLst>
          </a:custGeom>
          <a:solidFill>
            <a:schemeClr val="accent1"/>
          </a:solidFill>
          <a:ln>
            <a:noFill/>
          </a:ln>
        </p:spPr>
      </p:sp>
      <p:pic>
        <p:nvPicPr>
          <p:cNvPr id="16" name="图片 15" descr="timg (4).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381884" y="4071942"/>
            <a:ext cx="5080000" cy="3810000"/>
          </a:xfrm>
          <a:prstGeom prst="rect">
            <a:avLst/>
          </a:prstGeom>
        </p:spPr>
      </p:pic>
      <p:sp>
        <p:nvSpPr>
          <p:cNvPr id="13" name="文本框 12">
            <a:extLst>
              <a:ext uri="{FF2B5EF4-FFF2-40B4-BE49-F238E27FC236}">
                <a16:creationId xmlns:a16="http://schemas.microsoft.com/office/drawing/2014/main" xmlns="" id="{BACF4703-B1F3-49D4-9732-290260941A04}"/>
              </a:ext>
            </a:extLst>
          </p:cNvPr>
          <p:cNvSpPr txBox="1"/>
          <p:nvPr/>
        </p:nvSpPr>
        <p:spPr>
          <a:xfrm>
            <a:off x="4267624" y="1348376"/>
            <a:ext cx="6228520" cy="826445"/>
          </a:xfrm>
          <a:prstGeom prst="rect">
            <a:avLst/>
          </a:prstGeom>
          <a:noFill/>
          <a:ln w="9525">
            <a:noFill/>
            <a:miter lim="800000"/>
          </a:ln>
          <a:effectLst/>
        </p:spPr>
        <p:txBody>
          <a:bodyPr vert="horz" wrap="square" lIns="91440" tIns="45720" rIns="91440" bIns="45720" numCol="1" anchor="ctr" anchorCtr="0" compatLnSpc="1">
            <a:spAutoFit/>
          </a:bodyPr>
          <a:lstStyle>
            <a:defPPr>
              <a:defRPr lang="zh-CN"/>
            </a:defPPr>
            <a:lvl1pPr lvl="0" indent="457200" algn="just" fontAlgn="base">
              <a:lnSpc>
                <a:spcPct val="125000"/>
              </a:lnSpc>
              <a:spcBef>
                <a:spcPct val="0"/>
              </a:spcBef>
              <a:spcAft>
                <a:spcPct val="0"/>
              </a:spcAft>
              <a:defRPr sz="2000">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t>数据链路层的主要功能包括链路管理、流量控制、差错处理、帧同步和寻址。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lide(fromBottom)">
                                      <p:cBhvr>
                                        <p:cTn id="30" dur="500"/>
                                        <p:tgtEl>
                                          <p:spTgt spid="10"/>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3.2  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p:nvSpPr>
          <p:cNvPr id="3" name="verified-database-symbol-for-interface_30412"/>
          <p:cNvSpPr>
            <a:spLocks noChangeAspect="1"/>
          </p:cNvSpPr>
          <p:nvPr/>
        </p:nvSpPr>
        <p:spPr bwMode="auto">
          <a:xfrm>
            <a:off x="1095340" y="1574893"/>
            <a:ext cx="609685" cy="597797"/>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accent1"/>
          </a:solidFill>
          <a:ln>
            <a:noFill/>
          </a:ln>
        </p:spPr>
      </p:sp>
      <p:sp useBgFill="1">
        <p:nvSpPr>
          <p:cNvPr id="4" name="矩形 3"/>
          <p:cNvSpPr/>
          <p:nvPr/>
        </p:nvSpPr>
        <p:spPr>
          <a:xfrm>
            <a:off x="1952596" y="1503455"/>
            <a:ext cx="9501254" cy="1246495"/>
          </a:xfrm>
          <a:prstGeom prst="rect">
            <a:avLst/>
          </a:prstGeom>
        </p:spPr>
        <p:txBody>
          <a:bodyPr wrap="square">
            <a:spAutoFit/>
          </a:bodyPr>
          <a:lstStyle/>
          <a:p>
            <a:pPr algn="just">
              <a:lnSpc>
                <a:spcPct val="125000"/>
              </a:lnSpc>
            </a:pPr>
            <a:r>
              <a:rPr lang="zh-CN" altLang="en-US" sz="2000" dirty="0">
                <a:solidFill>
                  <a:srgbClr val="FF0000"/>
                </a:solidFill>
                <a:latin typeface="Times New Roman" pitchFamily="18" charset="0"/>
                <a:ea typeface="微软雅黑" pitchFamily="34" charset="-122"/>
                <a:cs typeface="Times New Roman" pitchFamily="18" charset="0"/>
              </a:rPr>
              <a:t>（</a:t>
            </a:r>
            <a:r>
              <a:rPr lang="en-US" altLang="zh-CN" sz="2000" dirty="0">
                <a:solidFill>
                  <a:srgbClr val="FF0000"/>
                </a:solidFill>
                <a:latin typeface="Times New Roman" pitchFamily="18" charset="0"/>
                <a:ea typeface="微软雅黑" pitchFamily="34" charset="-122"/>
                <a:cs typeface="Times New Roman" pitchFamily="18" charset="0"/>
              </a:rPr>
              <a:t>3</a:t>
            </a:r>
            <a:r>
              <a:rPr lang="zh-CN" altLang="en-US" sz="2000" dirty="0">
                <a:solidFill>
                  <a:srgbClr val="FF0000"/>
                </a:solidFill>
                <a:latin typeface="Times New Roman" pitchFamily="18" charset="0"/>
                <a:ea typeface="微软雅黑" pitchFamily="34" charset="-122"/>
                <a:cs typeface="Times New Roman" pitchFamily="18" charset="0"/>
              </a:rPr>
              <a:t>）差错处理：</a:t>
            </a:r>
            <a:r>
              <a:rPr lang="zh-CN" altLang="en-US" sz="2000" dirty="0">
                <a:latin typeface="Times New Roman" pitchFamily="18" charset="0"/>
                <a:ea typeface="微软雅黑" pitchFamily="34" charset="-122"/>
                <a:cs typeface="Times New Roman" pitchFamily="18" charset="0"/>
              </a:rPr>
              <a:t>数据链路层采用差错控制技术，把不可靠的物理连接变为可靠的数据链路，从而保证数据传输的正确性。数据链路层实体将对帧的传输过程进行检查，发现差错用重传方式解决。</a:t>
            </a:r>
          </a:p>
        </p:txBody>
      </p:sp>
      <p:sp>
        <p:nvSpPr>
          <p:cNvPr id="5" name="tent_158189"/>
          <p:cNvSpPr>
            <a:spLocks noChangeAspect="1"/>
          </p:cNvSpPr>
          <p:nvPr/>
        </p:nvSpPr>
        <p:spPr bwMode="auto">
          <a:xfrm>
            <a:off x="1095340" y="2816869"/>
            <a:ext cx="609685" cy="553013"/>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33" h="5571">
                <a:moveTo>
                  <a:pt x="5610" y="5305"/>
                </a:moveTo>
                <a:lnTo>
                  <a:pt x="3222" y="1273"/>
                </a:lnTo>
                <a:lnTo>
                  <a:pt x="3895" y="136"/>
                </a:lnTo>
                <a:lnTo>
                  <a:pt x="3666" y="0"/>
                </a:lnTo>
                <a:lnTo>
                  <a:pt x="3067" y="1012"/>
                </a:lnTo>
                <a:lnTo>
                  <a:pt x="2467" y="0"/>
                </a:lnTo>
                <a:lnTo>
                  <a:pt x="2238" y="136"/>
                </a:lnTo>
                <a:lnTo>
                  <a:pt x="2912" y="1273"/>
                </a:lnTo>
                <a:lnTo>
                  <a:pt x="523" y="5305"/>
                </a:lnTo>
                <a:lnTo>
                  <a:pt x="0" y="5305"/>
                </a:lnTo>
                <a:lnTo>
                  <a:pt x="0" y="5571"/>
                </a:lnTo>
                <a:lnTo>
                  <a:pt x="6133" y="5571"/>
                </a:lnTo>
                <a:lnTo>
                  <a:pt x="6133" y="5305"/>
                </a:lnTo>
                <a:lnTo>
                  <a:pt x="5610" y="5305"/>
                </a:lnTo>
                <a:close/>
                <a:moveTo>
                  <a:pt x="3067" y="1535"/>
                </a:moveTo>
                <a:lnTo>
                  <a:pt x="5301" y="5305"/>
                </a:lnTo>
                <a:lnTo>
                  <a:pt x="3978" y="5305"/>
                </a:lnTo>
                <a:cubicBezTo>
                  <a:pt x="4007" y="4980"/>
                  <a:pt x="4031" y="4225"/>
                  <a:pt x="3682" y="3820"/>
                </a:cubicBezTo>
                <a:cubicBezTo>
                  <a:pt x="3526" y="3639"/>
                  <a:pt x="3319" y="3548"/>
                  <a:pt x="3067" y="3548"/>
                </a:cubicBezTo>
                <a:cubicBezTo>
                  <a:pt x="2814" y="3548"/>
                  <a:pt x="2607" y="3639"/>
                  <a:pt x="2452" y="3820"/>
                </a:cubicBezTo>
                <a:cubicBezTo>
                  <a:pt x="2103" y="4225"/>
                  <a:pt x="2126" y="4980"/>
                  <a:pt x="2155" y="5305"/>
                </a:cubicBezTo>
                <a:lnTo>
                  <a:pt x="833" y="5305"/>
                </a:lnTo>
                <a:lnTo>
                  <a:pt x="3067" y="1535"/>
                </a:lnTo>
                <a:close/>
                <a:moveTo>
                  <a:pt x="2422" y="5305"/>
                </a:moveTo>
                <a:cubicBezTo>
                  <a:pt x="2389" y="4965"/>
                  <a:pt x="2386" y="4305"/>
                  <a:pt x="2654" y="3994"/>
                </a:cubicBezTo>
                <a:cubicBezTo>
                  <a:pt x="2758" y="3873"/>
                  <a:pt x="2893" y="3814"/>
                  <a:pt x="3067" y="3814"/>
                </a:cubicBezTo>
                <a:cubicBezTo>
                  <a:pt x="3241" y="3814"/>
                  <a:pt x="3376" y="3873"/>
                  <a:pt x="3479" y="3993"/>
                </a:cubicBezTo>
                <a:cubicBezTo>
                  <a:pt x="3769" y="4330"/>
                  <a:pt x="3736" y="5030"/>
                  <a:pt x="3710" y="5305"/>
                </a:cubicBezTo>
                <a:lnTo>
                  <a:pt x="2422" y="5305"/>
                </a:lnTo>
                <a:close/>
              </a:path>
            </a:pathLst>
          </a:custGeom>
          <a:solidFill>
            <a:schemeClr val="accent1"/>
          </a:solidFill>
          <a:ln>
            <a:noFill/>
          </a:ln>
        </p:spPr>
      </p:sp>
      <p:sp useBgFill="1">
        <p:nvSpPr>
          <p:cNvPr id="6" name="矩形 5"/>
          <p:cNvSpPr/>
          <p:nvPr/>
        </p:nvSpPr>
        <p:spPr>
          <a:xfrm>
            <a:off x="1952596" y="2816869"/>
            <a:ext cx="9644130" cy="861774"/>
          </a:xfrm>
          <a:prstGeom prst="rect">
            <a:avLst/>
          </a:prstGeom>
        </p:spPr>
        <p:txBody>
          <a:bodyPr wrap="square">
            <a:spAutoFit/>
          </a:bodyPr>
          <a:lstStyle/>
          <a:p>
            <a:pPr algn="just">
              <a:lnSpc>
                <a:spcPct val="125000"/>
              </a:lnSpc>
            </a:pPr>
            <a:r>
              <a:rPr lang="zh-CN" altLang="en-US" sz="2000" dirty="0">
                <a:solidFill>
                  <a:srgbClr val="FF0000"/>
                </a:solidFill>
                <a:latin typeface="Times New Roman" pitchFamily="18" charset="0"/>
                <a:ea typeface="微软雅黑" pitchFamily="34" charset="-122"/>
                <a:cs typeface="Times New Roman" pitchFamily="18" charset="0"/>
              </a:rPr>
              <a:t>（</a:t>
            </a:r>
            <a:r>
              <a:rPr lang="en-US" altLang="zh-CN" sz="2000" dirty="0">
                <a:solidFill>
                  <a:srgbClr val="FF0000"/>
                </a:solidFill>
                <a:latin typeface="Times New Roman" pitchFamily="18" charset="0"/>
                <a:ea typeface="微软雅黑" pitchFamily="34" charset="-122"/>
                <a:cs typeface="Times New Roman" pitchFamily="18" charset="0"/>
              </a:rPr>
              <a:t>4</a:t>
            </a:r>
            <a:r>
              <a:rPr lang="zh-CN" altLang="en-US" sz="2000" dirty="0">
                <a:solidFill>
                  <a:srgbClr val="FF0000"/>
                </a:solidFill>
                <a:latin typeface="Times New Roman" pitchFamily="18" charset="0"/>
                <a:ea typeface="微软雅黑" pitchFamily="34" charset="-122"/>
                <a:cs typeface="Times New Roman" pitchFamily="18" charset="0"/>
              </a:rPr>
              <a:t>）帧同步：</a:t>
            </a:r>
            <a:r>
              <a:rPr lang="zh-CN" altLang="en-US" sz="2000" dirty="0">
                <a:latin typeface="Times New Roman" pitchFamily="18" charset="0"/>
                <a:ea typeface="微软雅黑" pitchFamily="34" charset="-122"/>
                <a:cs typeface="Times New Roman" pitchFamily="18" charset="0"/>
              </a:rPr>
              <a:t>在数据链路层，数据以帧为单位进行传输。帧同步是指接收方应当能从来自物理层的比特流中准确地区分出一帧的开始和结束的位置。</a:t>
            </a:r>
          </a:p>
        </p:txBody>
      </p:sp>
      <p:sp>
        <p:nvSpPr>
          <p:cNvPr id="7" name="ruler-and-pencil_99826"/>
          <p:cNvSpPr>
            <a:spLocks noChangeAspect="1"/>
          </p:cNvSpPr>
          <p:nvPr/>
        </p:nvSpPr>
        <p:spPr bwMode="auto">
          <a:xfrm>
            <a:off x="1095340" y="4031315"/>
            <a:ext cx="609685" cy="606786"/>
          </a:xfrm>
          <a:custGeom>
            <a:avLst/>
            <a:gdLst>
              <a:gd name="connsiteX0" fmla="*/ 59719 w 604084"/>
              <a:gd name="connsiteY0" fmla="*/ 352290 h 601212"/>
              <a:gd name="connsiteX1" fmla="*/ 35420 w 604084"/>
              <a:gd name="connsiteY1" fmla="*/ 382719 h 601212"/>
              <a:gd name="connsiteX2" fmla="*/ 27733 w 604084"/>
              <a:gd name="connsiteY2" fmla="*/ 409584 h 601212"/>
              <a:gd name="connsiteX3" fmla="*/ 41323 w 604084"/>
              <a:gd name="connsiteY3" fmla="*/ 434119 h 601212"/>
              <a:gd name="connsiteX4" fmla="*/ 42010 w 604084"/>
              <a:gd name="connsiteY4" fmla="*/ 434668 h 601212"/>
              <a:gd name="connsiteX5" fmla="*/ 64798 w 604084"/>
              <a:gd name="connsiteY5" fmla="*/ 442618 h 601212"/>
              <a:gd name="connsiteX6" fmla="*/ 93490 w 604084"/>
              <a:gd name="connsiteY6" fmla="*/ 428911 h 601212"/>
              <a:gd name="connsiteX7" fmla="*/ 117789 w 604084"/>
              <a:gd name="connsiteY7" fmla="*/ 398482 h 601212"/>
              <a:gd name="connsiteX8" fmla="*/ 481781 w 604084"/>
              <a:gd name="connsiteY8" fmla="*/ 309401 h 601212"/>
              <a:gd name="connsiteX9" fmla="*/ 349677 w 604084"/>
              <a:gd name="connsiteY9" fmla="*/ 467956 h 601212"/>
              <a:gd name="connsiteX10" fmla="*/ 481781 w 604084"/>
              <a:gd name="connsiteY10" fmla="*/ 467956 h 601212"/>
              <a:gd name="connsiteX11" fmla="*/ 500182 w 604084"/>
              <a:gd name="connsiteY11" fmla="*/ 258560 h 601212"/>
              <a:gd name="connsiteX12" fmla="*/ 509245 w 604084"/>
              <a:gd name="connsiteY12" fmla="*/ 271442 h 601212"/>
              <a:gd name="connsiteX13" fmla="*/ 509245 w 604084"/>
              <a:gd name="connsiteY13" fmla="*/ 481660 h 601212"/>
              <a:gd name="connsiteX14" fmla="*/ 495513 w 604084"/>
              <a:gd name="connsiteY14" fmla="*/ 495364 h 601212"/>
              <a:gd name="connsiteX15" fmla="*/ 320428 w 604084"/>
              <a:gd name="connsiteY15" fmla="*/ 495364 h 601212"/>
              <a:gd name="connsiteX16" fmla="*/ 308069 w 604084"/>
              <a:gd name="connsiteY16" fmla="*/ 487416 h 601212"/>
              <a:gd name="connsiteX17" fmla="*/ 309854 w 604084"/>
              <a:gd name="connsiteY17" fmla="*/ 472890 h 601212"/>
              <a:gd name="connsiteX18" fmla="*/ 484939 w 604084"/>
              <a:gd name="connsiteY18" fmla="*/ 262671 h 601212"/>
              <a:gd name="connsiteX19" fmla="*/ 500182 w 604084"/>
              <a:gd name="connsiteY19" fmla="*/ 258560 h 601212"/>
              <a:gd name="connsiteX20" fmla="*/ 230987 w 604084"/>
              <a:gd name="connsiteY20" fmla="*/ 181418 h 601212"/>
              <a:gd name="connsiteX21" fmla="*/ 241077 w 604084"/>
              <a:gd name="connsiteY21" fmla="*/ 184383 h 601212"/>
              <a:gd name="connsiteX22" fmla="*/ 243274 w 604084"/>
              <a:gd name="connsiteY22" fmla="*/ 203578 h 601212"/>
              <a:gd name="connsiteX23" fmla="*/ 153494 w 604084"/>
              <a:gd name="connsiteY23" fmla="*/ 316277 h 601212"/>
              <a:gd name="connsiteX24" fmla="*/ 142787 w 604084"/>
              <a:gd name="connsiteY24" fmla="*/ 321350 h 601212"/>
              <a:gd name="connsiteX25" fmla="*/ 134138 w 604084"/>
              <a:gd name="connsiteY25" fmla="*/ 318471 h 601212"/>
              <a:gd name="connsiteX26" fmla="*/ 131942 w 604084"/>
              <a:gd name="connsiteY26" fmla="*/ 299139 h 601212"/>
              <a:gd name="connsiteX27" fmla="*/ 221721 w 604084"/>
              <a:gd name="connsiteY27" fmla="*/ 186577 h 601212"/>
              <a:gd name="connsiteX28" fmla="*/ 230987 w 604084"/>
              <a:gd name="connsiteY28" fmla="*/ 181418 h 601212"/>
              <a:gd name="connsiteX29" fmla="*/ 339635 w 604084"/>
              <a:gd name="connsiteY29" fmla="*/ 60608 h 601212"/>
              <a:gd name="connsiteX30" fmla="*/ 302294 w 604084"/>
              <a:gd name="connsiteY30" fmla="*/ 84457 h 601212"/>
              <a:gd name="connsiteX31" fmla="*/ 308609 w 604084"/>
              <a:gd name="connsiteY31" fmla="*/ 89529 h 601212"/>
              <a:gd name="connsiteX32" fmla="*/ 310806 w 604084"/>
              <a:gd name="connsiteY32" fmla="*/ 108719 h 601212"/>
              <a:gd name="connsiteX33" fmla="*/ 300098 w 604084"/>
              <a:gd name="connsiteY33" fmla="*/ 113927 h 601212"/>
              <a:gd name="connsiteX34" fmla="*/ 291587 w 604084"/>
              <a:gd name="connsiteY34" fmla="*/ 110912 h 601212"/>
              <a:gd name="connsiteX35" fmla="*/ 277721 w 604084"/>
              <a:gd name="connsiteY35" fmla="*/ 99946 h 601212"/>
              <a:gd name="connsiteX36" fmla="*/ 257815 w 604084"/>
              <a:gd name="connsiteY36" fmla="*/ 112694 h 601212"/>
              <a:gd name="connsiteX37" fmla="*/ 307237 w 604084"/>
              <a:gd name="connsiteY37" fmla="*/ 152032 h 601212"/>
              <a:gd name="connsiteX38" fmla="*/ 358579 w 604084"/>
              <a:gd name="connsiteY38" fmla="*/ 16060 h 601212"/>
              <a:gd name="connsiteX39" fmla="*/ 374504 w 604084"/>
              <a:gd name="connsiteY39" fmla="*/ 16883 h 601212"/>
              <a:gd name="connsiteX40" fmla="*/ 378897 w 604084"/>
              <a:gd name="connsiteY40" fmla="*/ 32234 h 601212"/>
              <a:gd name="connsiteX41" fmla="*/ 326593 w 604084"/>
              <a:gd name="connsiteY41" fmla="*/ 179309 h 601212"/>
              <a:gd name="connsiteX42" fmla="*/ 325769 w 604084"/>
              <a:gd name="connsiteY42" fmla="*/ 181091 h 601212"/>
              <a:gd name="connsiteX43" fmla="*/ 325632 w 604084"/>
              <a:gd name="connsiteY43" fmla="*/ 181502 h 601212"/>
              <a:gd name="connsiteX44" fmla="*/ 324671 w 604084"/>
              <a:gd name="connsiteY44" fmla="*/ 182873 h 601212"/>
              <a:gd name="connsiteX45" fmla="*/ 324534 w 604084"/>
              <a:gd name="connsiteY45" fmla="*/ 183147 h 601212"/>
              <a:gd name="connsiteX46" fmla="*/ 324397 w 604084"/>
              <a:gd name="connsiteY46" fmla="*/ 183284 h 601212"/>
              <a:gd name="connsiteX47" fmla="*/ 147716 w 604084"/>
              <a:gd name="connsiteY47" fmla="*/ 404787 h 601212"/>
              <a:gd name="connsiteX48" fmla="*/ 114906 w 604084"/>
              <a:gd name="connsiteY48" fmla="*/ 445907 h 601212"/>
              <a:gd name="connsiteX49" fmla="*/ 64798 w 604084"/>
              <a:gd name="connsiteY49" fmla="*/ 470031 h 601212"/>
              <a:gd name="connsiteX50" fmla="*/ 24987 w 604084"/>
              <a:gd name="connsiteY50" fmla="*/ 456187 h 601212"/>
              <a:gd name="connsiteX51" fmla="*/ 24163 w 604084"/>
              <a:gd name="connsiteY51" fmla="*/ 455502 h 601212"/>
              <a:gd name="connsiteX52" fmla="*/ 414 w 604084"/>
              <a:gd name="connsiteY52" fmla="*/ 412737 h 601212"/>
              <a:gd name="connsiteX53" fmla="*/ 14004 w 604084"/>
              <a:gd name="connsiteY53" fmla="*/ 365722 h 601212"/>
              <a:gd name="connsiteX54" fmla="*/ 46815 w 604084"/>
              <a:gd name="connsiteY54" fmla="*/ 324465 h 601212"/>
              <a:gd name="connsiteX55" fmla="*/ 66034 w 604084"/>
              <a:gd name="connsiteY55" fmla="*/ 322272 h 601212"/>
              <a:gd name="connsiteX56" fmla="*/ 134812 w 604084"/>
              <a:gd name="connsiteY56" fmla="*/ 376962 h 601212"/>
              <a:gd name="connsiteX57" fmla="*/ 294332 w 604084"/>
              <a:gd name="connsiteY57" fmla="*/ 176842 h 601212"/>
              <a:gd name="connsiteX58" fmla="*/ 236400 w 604084"/>
              <a:gd name="connsiteY58" fmla="*/ 130787 h 601212"/>
              <a:gd name="connsiteX59" fmla="*/ 109689 w 604084"/>
              <a:gd name="connsiteY59" fmla="*/ 289649 h 601212"/>
              <a:gd name="connsiteX60" fmla="*/ 90333 w 604084"/>
              <a:gd name="connsiteY60" fmla="*/ 291842 h 601212"/>
              <a:gd name="connsiteX61" fmla="*/ 88136 w 604084"/>
              <a:gd name="connsiteY61" fmla="*/ 272516 h 601212"/>
              <a:gd name="connsiteX62" fmla="*/ 223495 w 604084"/>
              <a:gd name="connsiteY62" fmla="*/ 102962 h 601212"/>
              <a:gd name="connsiteX63" fmla="*/ 223495 w 604084"/>
              <a:gd name="connsiteY63" fmla="*/ 102825 h 601212"/>
              <a:gd name="connsiteX64" fmla="*/ 224044 w 604084"/>
              <a:gd name="connsiteY64" fmla="*/ 102276 h 601212"/>
              <a:gd name="connsiteX65" fmla="*/ 224456 w 604084"/>
              <a:gd name="connsiteY65" fmla="*/ 101865 h 601212"/>
              <a:gd name="connsiteX66" fmla="*/ 225005 w 604084"/>
              <a:gd name="connsiteY66" fmla="*/ 101317 h 601212"/>
              <a:gd name="connsiteX67" fmla="*/ 225417 w 604084"/>
              <a:gd name="connsiteY67" fmla="*/ 100906 h 601212"/>
              <a:gd name="connsiteX68" fmla="*/ 225966 w 604084"/>
              <a:gd name="connsiteY68" fmla="*/ 100494 h 601212"/>
              <a:gd name="connsiteX69" fmla="*/ 226653 w 604084"/>
              <a:gd name="connsiteY69" fmla="*/ 100083 h 601212"/>
              <a:gd name="connsiteX70" fmla="*/ 226790 w 604084"/>
              <a:gd name="connsiteY70" fmla="*/ 99946 h 601212"/>
              <a:gd name="connsiteX71" fmla="*/ 595022 w 604084"/>
              <a:gd name="connsiteY71" fmla="*/ 851 h 601212"/>
              <a:gd name="connsiteX72" fmla="*/ 604084 w 604084"/>
              <a:gd name="connsiteY72" fmla="*/ 13735 h 601212"/>
              <a:gd name="connsiteX73" fmla="*/ 604084 w 604084"/>
              <a:gd name="connsiteY73" fmla="*/ 481688 h 601212"/>
              <a:gd name="connsiteX74" fmla="*/ 590354 w 604084"/>
              <a:gd name="connsiteY74" fmla="*/ 495395 h 601212"/>
              <a:gd name="connsiteX75" fmla="*/ 576624 w 604084"/>
              <a:gd name="connsiteY75" fmla="*/ 481688 h 601212"/>
              <a:gd name="connsiteX76" fmla="*/ 576624 w 604084"/>
              <a:gd name="connsiteY76" fmla="*/ 51703 h 601212"/>
              <a:gd name="connsiteX77" fmla="*/ 141926 w 604084"/>
              <a:gd name="connsiteY77" fmla="*/ 573798 h 601212"/>
              <a:gd name="connsiteX78" fmla="*/ 590354 w 604084"/>
              <a:gd name="connsiteY78" fmla="*/ 573798 h 601212"/>
              <a:gd name="connsiteX79" fmla="*/ 604084 w 604084"/>
              <a:gd name="connsiteY79" fmla="*/ 587505 h 601212"/>
              <a:gd name="connsiteX80" fmla="*/ 590354 w 604084"/>
              <a:gd name="connsiteY80" fmla="*/ 601212 h 601212"/>
              <a:gd name="connsiteX81" fmla="*/ 112680 w 604084"/>
              <a:gd name="connsiteY81" fmla="*/ 601212 h 601212"/>
              <a:gd name="connsiteX82" fmla="*/ 100323 w 604084"/>
              <a:gd name="connsiteY82" fmla="*/ 593399 h 601212"/>
              <a:gd name="connsiteX83" fmla="*/ 102108 w 604084"/>
              <a:gd name="connsiteY83" fmla="*/ 578733 h 601212"/>
              <a:gd name="connsiteX84" fmla="*/ 579782 w 604084"/>
              <a:gd name="connsiteY84" fmla="*/ 4963 h 601212"/>
              <a:gd name="connsiteX85" fmla="*/ 595022 w 604084"/>
              <a:gd name="connsiteY85" fmla="*/ 851 h 60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04084" h="601212">
                <a:moveTo>
                  <a:pt x="59719" y="352290"/>
                </a:moveTo>
                <a:lnTo>
                  <a:pt x="35420" y="382719"/>
                </a:lnTo>
                <a:cubicBezTo>
                  <a:pt x="29380" y="390395"/>
                  <a:pt x="26634" y="399989"/>
                  <a:pt x="27733" y="409584"/>
                </a:cubicBezTo>
                <a:cubicBezTo>
                  <a:pt x="28831" y="419316"/>
                  <a:pt x="33636" y="427951"/>
                  <a:pt x="41323" y="434119"/>
                </a:cubicBezTo>
                <a:lnTo>
                  <a:pt x="42010" y="434668"/>
                </a:lnTo>
                <a:cubicBezTo>
                  <a:pt x="48599" y="439876"/>
                  <a:pt x="56424" y="442618"/>
                  <a:pt x="64798" y="442618"/>
                </a:cubicBezTo>
                <a:cubicBezTo>
                  <a:pt x="76055" y="442618"/>
                  <a:pt x="86489" y="437683"/>
                  <a:pt x="93490" y="428911"/>
                </a:cubicBezTo>
                <a:lnTo>
                  <a:pt x="117789" y="398482"/>
                </a:lnTo>
                <a:close/>
                <a:moveTo>
                  <a:pt x="481781" y="309401"/>
                </a:moveTo>
                <a:lnTo>
                  <a:pt x="349677" y="467956"/>
                </a:lnTo>
                <a:lnTo>
                  <a:pt x="481781" y="467956"/>
                </a:lnTo>
                <a:close/>
                <a:moveTo>
                  <a:pt x="500182" y="258560"/>
                </a:moveTo>
                <a:cubicBezTo>
                  <a:pt x="505538" y="260478"/>
                  <a:pt x="509245" y="265686"/>
                  <a:pt x="509245" y="271442"/>
                </a:cubicBezTo>
                <a:lnTo>
                  <a:pt x="509245" y="481660"/>
                </a:lnTo>
                <a:cubicBezTo>
                  <a:pt x="509245" y="489197"/>
                  <a:pt x="503066" y="495364"/>
                  <a:pt x="495513" y="495364"/>
                </a:cubicBezTo>
                <a:lnTo>
                  <a:pt x="320428" y="495364"/>
                </a:lnTo>
                <a:cubicBezTo>
                  <a:pt x="315209" y="495364"/>
                  <a:pt x="310266" y="492212"/>
                  <a:pt x="308069" y="487416"/>
                </a:cubicBezTo>
                <a:cubicBezTo>
                  <a:pt x="305734" y="482620"/>
                  <a:pt x="306558" y="477001"/>
                  <a:pt x="309854" y="472890"/>
                </a:cubicBezTo>
                <a:lnTo>
                  <a:pt x="484939" y="262671"/>
                </a:lnTo>
                <a:cubicBezTo>
                  <a:pt x="488647" y="258286"/>
                  <a:pt x="494689" y="256641"/>
                  <a:pt x="500182" y="258560"/>
                </a:cubicBezTo>
                <a:close/>
                <a:moveTo>
                  <a:pt x="230987" y="181418"/>
                </a:moveTo>
                <a:cubicBezTo>
                  <a:pt x="234488" y="181024"/>
                  <a:pt x="238126" y="181984"/>
                  <a:pt x="241077" y="184383"/>
                </a:cubicBezTo>
                <a:cubicBezTo>
                  <a:pt x="246980" y="189044"/>
                  <a:pt x="247941" y="197682"/>
                  <a:pt x="243274" y="203578"/>
                </a:cubicBezTo>
                <a:lnTo>
                  <a:pt x="153494" y="316277"/>
                </a:lnTo>
                <a:cubicBezTo>
                  <a:pt x="150749" y="319568"/>
                  <a:pt x="146768" y="321350"/>
                  <a:pt x="142787" y="321350"/>
                </a:cubicBezTo>
                <a:cubicBezTo>
                  <a:pt x="139767" y="321350"/>
                  <a:pt x="136746" y="320391"/>
                  <a:pt x="134138" y="318471"/>
                </a:cubicBezTo>
                <a:cubicBezTo>
                  <a:pt x="128235" y="313672"/>
                  <a:pt x="127274" y="305035"/>
                  <a:pt x="131942" y="299139"/>
                </a:cubicBezTo>
                <a:lnTo>
                  <a:pt x="221721" y="186577"/>
                </a:lnTo>
                <a:cubicBezTo>
                  <a:pt x="224124" y="183560"/>
                  <a:pt x="227487" y="181812"/>
                  <a:pt x="230987" y="181418"/>
                </a:cubicBezTo>
                <a:close/>
                <a:moveTo>
                  <a:pt x="339635" y="60608"/>
                </a:moveTo>
                <a:lnTo>
                  <a:pt x="302294" y="84457"/>
                </a:lnTo>
                <a:lnTo>
                  <a:pt x="308609" y="89529"/>
                </a:lnTo>
                <a:cubicBezTo>
                  <a:pt x="314512" y="94189"/>
                  <a:pt x="315611" y="102825"/>
                  <a:pt x="310806" y="108719"/>
                </a:cubicBezTo>
                <a:cubicBezTo>
                  <a:pt x="308060" y="112145"/>
                  <a:pt x="304079" y="113927"/>
                  <a:pt x="300098" y="113927"/>
                </a:cubicBezTo>
                <a:cubicBezTo>
                  <a:pt x="297078" y="113927"/>
                  <a:pt x="294058" y="112968"/>
                  <a:pt x="291587" y="110912"/>
                </a:cubicBezTo>
                <a:lnTo>
                  <a:pt x="277721" y="99946"/>
                </a:lnTo>
                <a:lnTo>
                  <a:pt x="257815" y="112694"/>
                </a:lnTo>
                <a:lnTo>
                  <a:pt x="307237" y="152032"/>
                </a:lnTo>
                <a:close/>
                <a:moveTo>
                  <a:pt x="358579" y="16060"/>
                </a:moveTo>
                <a:cubicBezTo>
                  <a:pt x="363522" y="12908"/>
                  <a:pt x="369974" y="13182"/>
                  <a:pt x="374504" y="16883"/>
                </a:cubicBezTo>
                <a:cubicBezTo>
                  <a:pt x="379172" y="20584"/>
                  <a:pt x="380956" y="26752"/>
                  <a:pt x="378897" y="32234"/>
                </a:cubicBezTo>
                <a:lnTo>
                  <a:pt x="326593" y="179309"/>
                </a:lnTo>
                <a:cubicBezTo>
                  <a:pt x="326319" y="179995"/>
                  <a:pt x="326044" y="180543"/>
                  <a:pt x="325769" y="181091"/>
                </a:cubicBezTo>
                <a:cubicBezTo>
                  <a:pt x="325769" y="181228"/>
                  <a:pt x="325632" y="181365"/>
                  <a:pt x="325632" y="181502"/>
                </a:cubicBezTo>
                <a:cubicBezTo>
                  <a:pt x="325358" y="181914"/>
                  <a:pt x="325083" y="182462"/>
                  <a:pt x="324671" y="182873"/>
                </a:cubicBezTo>
                <a:cubicBezTo>
                  <a:pt x="324671" y="182873"/>
                  <a:pt x="324534" y="183010"/>
                  <a:pt x="324534" y="183147"/>
                </a:cubicBezTo>
                <a:cubicBezTo>
                  <a:pt x="324397" y="183147"/>
                  <a:pt x="324397" y="183147"/>
                  <a:pt x="324397" y="183284"/>
                </a:cubicBezTo>
                <a:lnTo>
                  <a:pt x="147716" y="404787"/>
                </a:lnTo>
                <a:lnTo>
                  <a:pt x="114906" y="445907"/>
                </a:lnTo>
                <a:cubicBezTo>
                  <a:pt x="102688" y="461259"/>
                  <a:pt x="84429" y="470031"/>
                  <a:pt x="64798" y="470031"/>
                </a:cubicBezTo>
                <a:cubicBezTo>
                  <a:pt x="50384" y="470031"/>
                  <a:pt x="36244" y="465097"/>
                  <a:pt x="24987" y="456187"/>
                </a:cubicBezTo>
                <a:lnTo>
                  <a:pt x="24163" y="455502"/>
                </a:lnTo>
                <a:cubicBezTo>
                  <a:pt x="10847" y="444948"/>
                  <a:pt x="2336" y="429733"/>
                  <a:pt x="414" y="412737"/>
                </a:cubicBezTo>
                <a:cubicBezTo>
                  <a:pt x="-1508" y="395740"/>
                  <a:pt x="3297" y="379018"/>
                  <a:pt x="14004" y="365722"/>
                </a:cubicBezTo>
                <a:lnTo>
                  <a:pt x="46815" y="324465"/>
                </a:lnTo>
                <a:cubicBezTo>
                  <a:pt x="51482" y="318571"/>
                  <a:pt x="60131" y="317611"/>
                  <a:pt x="66034" y="322272"/>
                </a:cubicBezTo>
                <a:lnTo>
                  <a:pt x="134812" y="376962"/>
                </a:lnTo>
                <a:lnTo>
                  <a:pt x="294332" y="176842"/>
                </a:lnTo>
                <a:lnTo>
                  <a:pt x="236400" y="130787"/>
                </a:lnTo>
                <a:lnTo>
                  <a:pt x="109689" y="289649"/>
                </a:lnTo>
                <a:cubicBezTo>
                  <a:pt x="104884" y="295543"/>
                  <a:pt x="96373" y="296503"/>
                  <a:pt x="90333" y="291842"/>
                </a:cubicBezTo>
                <a:cubicBezTo>
                  <a:pt x="84429" y="287182"/>
                  <a:pt x="83469" y="278547"/>
                  <a:pt x="88136" y="272516"/>
                </a:cubicBezTo>
                <a:lnTo>
                  <a:pt x="223495" y="102962"/>
                </a:lnTo>
                <a:cubicBezTo>
                  <a:pt x="223495" y="102962"/>
                  <a:pt x="223495" y="102825"/>
                  <a:pt x="223495" y="102825"/>
                </a:cubicBezTo>
                <a:cubicBezTo>
                  <a:pt x="223770" y="102688"/>
                  <a:pt x="223907" y="102413"/>
                  <a:pt x="224044" y="102276"/>
                </a:cubicBezTo>
                <a:cubicBezTo>
                  <a:pt x="224182" y="102139"/>
                  <a:pt x="224319" y="102002"/>
                  <a:pt x="224456" y="101865"/>
                </a:cubicBezTo>
                <a:cubicBezTo>
                  <a:pt x="224594" y="101591"/>
                  <a:pt x="224868" y="101454"/>
                  <a:pt x="225005" y="101317"/>
                </a:cubicBezTo>
                <a:cubicBezTo>
                  <a:pt x="225143" y="101180"/>
                  <a:pt x="225280" y="101043"/>
                  <a:pt x="225417" y="100906"/>
                </a:cubicBezTo>
                <a:cubicBezTo>
                  <a:pt x="225692" y="100769"/>
                  <a:pt x="225829" y="100632"/>
                  <a:pt x="225966" y="100494"/>
                </a:cubicBezTo>
                <a:cubicBezTo>
                  <a:pt x="226241" y="100357"/>
                  <a:pt x="226378" y="100220"/>
                  <a:pt x="226653" y="100083"/>
                </a:cubicBezTo>
                <a:cubicBezTo>
                  <a:pt x="226653" y="100083"/>
                  <a:pt x="226790" y="99946"/>
                  <a:pt x="226790" y="99946"/>
                </a:cubicBezTo>
                <a:close/>
                <a:moveTo>
                  <a:pt x="595022" y="851"/>
                </a:moveTo>
                <a:cubicBezTo>
                  <a:pt x="600514" y="2770"/>
                  <a:pt x="604084" y="7978"/>
                  <a:pt x="604084" y="13735"/>
                </a:cubicBezTo>
                <a:lnTo>
                  <a:pt x="604084" y="481688"/>
                </a:lnTo>
                <a:cubicBezTo>
                  <a:pt x="604084" y="489227"/>
                  <a:pt x="597906" y="495395"/>
                  <a:pt x="590354" y="495395"/>
                </a:cubicBezTo>
                <a:cubicBezTo>
                  <a:pt x="582802" y="495395"/>
                  <a:pt x="576624" y="489227"/>
                  <a:pt x="576624" y="481688"/>
                </a:cubicBezTo>
                <a:lnTo>
                  <a:pt x="576624" y="51703"/>
                </a:lnTo>
                <a:lnTo>
                  <a:pt x="141926" y="573798"/>
                </a:lnTo>
                <a:lnTo>
                  <a:pt x="590354" y="573798"/>
                </a:lnTo>
                <a:cubicBezTo>
                  <a:pt x="597906" y="573798"/>
                  <a:pt x="604084" y="579967"/>
                  <a:pt x="604084" y="587505"/>
                </a:cubicBezTo>
                <a:cubicBezTo>
                  <a:pt x="604084" y="595044"/>
                  <a:pt x="597906" y="601212"/>
                  <a:pt x="590354" y="601212"/>
                </a:cubicBezTo>
                <a:lnTo>
                  <a:pt x="112680" y="601212"/>
                </a:lnTo>
                <a:cubicBezTo>
                  <a:pt x="107325" y="601212"/>
                  <a:pt x="102520" y="598197"/>
                  <a:pt x="100323" y="593399"/>
                </a:cubicBezTo>
                <a:cubicBezTo>
                  <a:pt x="97989" y="588602"/>
                  <a:pt x="98675" y="582845"/>
                  <a:pt x="102108" y="578733"/>
                </a:cubicBezTo>
                <a:lnTo>
                  <a:pt x="579782" y="4963"/>
                </a:lnTo>
                <a:cubicBezTo>
                  <a:pt x="583489" y="577"/>
                  <a:pt x="589530" y="-1205"/>
                  <a:pt x="595022" y="851"/>
                </a:cubicBezTo>
                <a:close/>
              </a:path>
            </a:pathLst>
          </a:custGeom>
          <a:solidFill>
            <a:schemeClr val="accent1"/>
          </a:solidFill>
          <a:ln>
            <a:noFill/>
          </a:ln>
        </p:spPr>
      </p:sp>
      <p:sp useBgFill="1">
        <p:nvSpPr>
          <p:cNvPr id="8" name="矩形 7"/>
          <p:cNvSpPr/>
          <p:nvPr/>
        </p:nvSpPr>
        <p:spPr>
          <a:xfrm>
            <a:off x="1952596" y="4031315"/>
            <a:ext cx="9572692" cy="861774"/>
          </a:xfrm>
          <a:prstGeom prst="rect">
            <a:avLst/>
          </a:prstGeom>
        </p:spPr>
        <p:txBody>
          <a:bodyPr wrap="square">
            <a:spAutoFit/>
          </a:bodyPr>
          <a:lstStyle/>
          <a:p>
            <a:pPr algn="just">
              <a:lnSpc>
                <a:spcPct val="125000"/>
              </a:lnSpc>
            </a:pPr>
            <a:r>
              <a:rPr lang="zh-CN" altLang="en-US" sz="2000" dirty="0">
                <a:solidFill>
                  <a:srgbClr val="FF0000"/>
                </a:solidFill>
                <a:latin typeface="Times New Roman" pitchFamily="18" charset="0"/>
                <a:ea typeface="微软雅黑" pitchFamily="34" charset="-122"/>
                <a:cs typeface="Times New Roman" pitchFamily="18" charset="0"/>
              </a:rPr>
              <a:t>（</a:t>
            </a:r>
            <a:r>
              <a:rPr lang="en-US" altLang="zh-CN" sz="2000" dirty="0">
                <a:solidFill>
                  <a:srgbClr val="FF0000"/>
                </a:solidFill>
                <a:latin typeface="Times New Roman" pitchFamily="18" charset="0"/>
                <a:ea typeface="微软雅黑" pitchFamily="34" charset="-122"/>
                <a:cs typeface="Times New Roman" pitchFamily="18" charset="0"/>
              </a:rPr>
              <a:t>5</a:t>
            </a:r>
            <a:r>
              <a:rPr lang="zh-CN" altLang="en-US" sz="2000" dirty="0">
                <a:solidFill>
                  <a:srgbClr val="FF0000"/>
                </a:solidFill>
                <a:latin typeface="Times New Roman" pitchFamily="18" charset="0"/>
                <a:ea typeface="微软雅黑" pitchFamily="34" charset="-122"/>
                <a:cs typeface="Times New Roman" pitchFamily="18" charset="0"/>
              </a:rPr>
              <a:t>）寻址：</a:t>
            </a:r>
            <a:r>
              <a:rPr lang="zh-CN" altLang="en-US" sz="2000" dirty="0">
                <a:latin typeface="Times New Roman" pitchFamily="18" charset="0"/>
                <a:ea typeface="微软雅黑" pitchFamily="34" charset="-122"/>
                <a:cs typeface="Times New Roman" pitchFamily="18" charset="0"/>
              </a:rPr>
              <a:t>在多点连接的情况下，寻址保证每一帧都能传送到正确的目的结点。同时，接收方也应当知道发送方是哪一个结点。</a:t>
            </a:r>
          </a:p>
        </p:txBody>
      </p:sp>
      <p:pic>
        <p:nvPicPr>
          <p:cNvPr id="9" name="图片 8" descr="timg (4).jpg"/>
          <p:cNvPicPr>
            <a:picLocks noChangeAspect="1"/>
          </p:cNvPicPr>
          <p:nvPr/>
        </p:nvPicPr>
        <p:blipFill>
          <a:blip r:embed="rId2" cstate="print">
            <a:clrChange>
              <a:clrFrom>
                <a:srgbClr val="FFFFFF"/>
              </a:clrFrom>
              <a:clrTo>
                <a:srgbClr val="FFFFFF">
                  <a:alpha val="0"/>
                </a:srgbClr>
              </a:clrTo>
            </a:clrChange>
          </a:blip>
          <a:stretch>
            <a:fillRect/>
          </a:stretch>
        </p:blipFill>
        <p:spPr>
          <a:xfrm>
            <a:off x="7381884" y="3571876"/>
            <a:ext cx="5080000" cy="381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2"/>
                                          </p:val>
                                        </p:tav>
                                        <p:tav tm="100000">
                                          <p:val>
                                            <p:strVal val="#ppt_x"/>
                                          </p:val>
                                        </p:tav>
                                      </p:tavLst>
                                    </p:anim>
                                    <p:anim calcmode="lin" valueType="num">
                                      <p:cBhvr>
                                        <p:cTn id="12"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3" dur="500"/>
                                        <p:tgtEl>
                                          <p:spTgt spid="4"/>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1500"/>
                            </p:stCondLst>
                            <p:childTnLst>
                              <p:par>
                                <p:cTn id="19" presetID="29"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2"/>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500"/>
                                        <p:tgtEl>
                                          <p:spTgt spid="6"/>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2500"/>
                            </p:stCondLst>
                            <p:childTnLst>
                              <p:par>
                                <p:cTn id="29" presetID="29"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ppt_x</p:attrName>
                                        </p:attrNameLst>
                                      </p:cBhvr>
                                      <p:tavLst>
                                        <p:tav tm="0">
                                          <p:val>
                                            <p:strVal val="#ppt_x-.2"/>
                                          </p:val>
                                        </p:tav>
                                        <p:tav tm="100000">
                                          <p:val>
                                            <p:strVal val="#ppt_x"/>
                                          </p:val>
                                        </p:tav>
                                      </p:tavLst>
                                    </p:anim>
                                    <p:anim calcmode="lin" valueType="num">
                                      <p:cBhvr>
                                        <p:cTn id="32"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3" dur="500"/>
                                        <p:tgtEl>
                                          <p:spTgt spid="8"/>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H_Entry_1">
            <a:hlinkClick r:id="rId3" action="ppaction://hlinksldjump"/>
          </p:cNvPr>
          <p:cNvSpPr>
            <a:spLocks noChangeArrowheads="1"/>
          </p:cNvSpPr>
          <p:nvPr>
            <p:custDataLst>
              <p:tags r:id="rId1"/>
            </p:custDataLst>
          </p:nvPr>
        </p:nvSpPr>
        <p:spPr bwMode="auto">
          <a:xfrm>
            <a:off x="5879976" y="1196752"/>
            <a:ext cx="6000792" cy="61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5892"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zh-CN" altLang="en-US" sz="66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66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66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章</a:t>
            </a:r>
          </a:p>
        </p:txBody>
      </p:sp>
      <p:cxnSp>
        <p:nvCxnSpPr>
          <p:cNvPr id="10" name="直接连接符 9"/>
          <p:cNvCxnSpPr/>
          <p:nvPr/>
        </p:nvCxnSpPr>
        <p:spPr>
          <a:xfrm>
            <a:off x="9882214" y="6429396"/>
            <a:ext cx="2027118"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pic>
        <p:nvPicPr>
          <p:cNvPr id="17" name="图片 16"/>
          <p:cNvPicPr>
            <a:picLocks noChangeAspect="1"/>
          </p:cNvPicPr>
          <p:nvPr/>
        </p:nvPicPr>
        <p:blipFill>
          <a:blip r:embed="rId4" cstate="print"/>
          <a:stretch>
            <a:fillRect/>
          </a:stretch>
        </p:blipFill>
        <p:spPr>
          <a:xfrm>
            <a:off x="-833486" y="142852"/>
            <a:ext cx="6609213" cy="6372000"/>
          </a:xfrm>
          <a:custGeom>
            <a:avLst/>
            <a:gdLst>
              <a:gd name="connsiteX0" fmla="*/ 4831323 w 10942542"/>
              <a:gd name="connsiteY0" fmla="*/ 0 h 10884521"/>
              <a:gd name="connsiteX1" fmla="*/ 10942542 w 10942542"/>
              <a:gd name="connsiteY1" fmla="*/ 4831323 h 10884521"/>
              <a:gd name="connsiteX2" fmla="*/ 6157090 w 10942542"/>
              <a:gd name="connsiteY2" fmla="*/ 10884521 h 10884521"/>
              <a:gd name="connsiteX3" fmla="*/ 6037828 w 10942542"/>
              <a:gd name="connsiteY3" fmla="*/ 10884521 h 10884521"/>
              <a:gd name="connsiteX4" fmla="*/ 0 w 10942542"/>
              <a:gd name="connsiteY4" fmla="*/ 6111220 h 108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542" h="10884521">
                <a:moveTo>
                  <a:pt x="4831323" y="0"/>
                </a:moveTo>
                <a:lnTo>
                  <a:pt x="10942542" y="4831323"/>
                </a:lnTo>
                <a:lnTo>
                  <a:pt x="6157090" y="10884521"/>
                </a:lnTo>
                <a:lnTo>
                  <a:pt x="6037828" y="10884521"/>
                </a:lnTo>
                <a:lnTo>
                  <a:pt x="0" y="6111220"/>
                </a:lnTo>
                <a:close/>
              </a:path>
            </a:pathLst>
          </a:custGeom>
        </p:spPr>
      </p:pic>
      <p:grpSp>
        <p:nvGrpSpPr>
          <p:cNvPr id="2" name="组合 17"/>
          <p:cNvGrpSpPr/>
          <p:nvPr/>
        </p:nvGrpSpPr>
        <p:grpSpPr>
          <a:xfrm>
            <a:off x="1278943" y="1205069"/>
            <a:ext cx="4050532" cy="4068614"/>
            <a:chOff x="2398017" y="2249463"/>
            <a:chExt cx="7594747" cy="7594746"/>
          </a:xfrm>
        </p:grpSpPr>
        <p:sp>
          <p:nvSpPr>
            <p:cNvPr id="19" name="矩形 18"/>
            <p:cNvSpPr/>
            <p:nvPr/>
          </p:nvSpPr>
          <p:spPr>
            <a:xfrm rot="2299722">
              <a:off x="2398017" y="2249463"/>
              <a:ext cx="7594747" cy="7594746"/>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p>
          </p:txBody>
        </p:sp>
        <p:sp>
          <p:nvSpPr>
            <p:cNvPr id="20" name="文本框 10"/>
            <p:cNvSpPr txBox="1"/>
            <p:nvPr/>
          </p:nvSpPr>
          <p:spPr>
            <a:xfrm>
              <a:off x="3276600" y="3904632"/>
              <a:ext cx="4724400" cy="4567404"/>
            </a:xfrm>
            <a:prstGeom prst="rect">
              <a:avLst/>
            </a:prstGeom>
            <a:noFill/>
          </p:spPr>
          <p:txBody>
            <a:bodyPr wrap="square" rtlCol="0">
              <a:spAutoFit/>
            </a:bodyPr>
            <a:lstStyle/>
            <a:p>
              <a:pPr algn="ctr"/>
              <a:r>
                <a:rPr lang="en-US" altLang="zh-CN" sz="15300" dirty="0">
                  <a:solidFill>
                    <a:schemeClr val="bg1"/>
                  </a:solidFill>
                  <a:effectLst>
                    <a:outerShdw blurRad="38100" dist="38100" dir="2700000" algn="tl">
                      <a:srgbClr val="000000">
                        <a:alpha val="43137"/>
                      </a:srgbClr>
                    </a:outerShdw>
                  </a:effectLst>
                  <a:latin typeface="Impact" panose="020B0806030902050204" pitchFamily="34" charset="0"/>
                </a:rPr>
                <a:t>03</a:t>
              </a:r>
              <a:endParaRPr lang="zh-CN" altLang="en-US" sz="15300" dirty="0">
                <a:solidFill>
                  <a:schemeClr val="bg1"/>
                </a:solidFill>
                <a:effectLst>
                  <a:outerShdw blurRad="38100" dist="38100" dir="2700000" algn="tl">
                    <a:srgbClr val="000000">
                      <a:alpha val="43137"/>
                    </a:srgbClr>
                  </a:outerShdw>
                </a:effectLst>
                <a:latin typeface="Impact" panose="020B0806030902050204" pitchFamily="34" charset="0"/>
              </a:endParaRPr>
            </a:p>
          </p:txBody>
        </p:sp>
      </p:grpSp>
      <p:sp>
        <p:nvSpPr>
          <p:cNvPr id="16" name="矩形 15"/>
          <p:cNvSpPr/>
          <p:nvPr/>
        </p:nvSpPr>
        <p:spPr>
          <a:xfrm>
            <a:off x="8382547" y="3861048"/>
            <a:ext cx="3570208" cy="2604367"/>
          </a:xfrm>
          <a:prstGeom prst="rect">
            <a:avLst/>
          </a:prstGeom>
        </p:spPr>
        <p:txBody>
          <a:bodyPr wrap="none">
            <a:spAutoFit/>
          </a:bodyPr>
          <a:lstStyle/>
          <a:p>
            <a:pPr algn="r">
              <a:lnSpc>
                <a:spcPct val="130000"/>
              </a:lnSpc>
              <a:spcBef>
                <a:spcPct val="0"/>
              </a:spcBef>
              <a:buNone/>
            </a:pPr>
            <a:r>
              <a:rPr lang="zh-CN" altLang="en-US" sz="66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网络体系</a:t>
            </a:r>
            <a:endParaRPr lang="en-US" altLang="zh-CN" sz="66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r">
              <a:lnSpc>
                <a:spcPct val="130000"/>
              </a:lnSpc>
              <a:spcBef>
                <a:spcPct val="0"/>
              </a:spcBef>
              <a:buNone/>
            </a:pPr>
            <a:r>
              <a:rPr lang="zh-CN" altLang="en-US" sz="66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结构</a:t>
            </a:r>
          </a:p>
        </p:txBody>
      </p:sp>
    </p:spTree>
    <p:extLst>
      <p:ext uri="{BB962C8B-B14F-4D97-AF65-F5344CB8AC3E}">
        <p14:creationId xmlns:p14="http://schemas.microsoft.com/office/powerpoint/2010/main" val="1475866368"/>
      </p:ext>
    </p:extLst>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2" presetClass="entr" presetSubtype="2" fill="hold" nodeType="withEffect">
                                  <p:stCondLst>
                                    <p:cond delay="15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par>
                                <p:cTn id="16" presetID="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1000" fill="hold"/>
                                        <p:tgtEl>
                                          <p:spTgt spid="2"/>
                                        </p:tgtEl>
                                        <p:attrNameLst>
                                          <p:attrName>ppt_x</p:attrName>
                                        </p:attrNameLst>
                                      </p:cBhvr>
                                      <p:tavLst>
                                        <p:tav tm="0">
                                          <p:val>
                                            <p:strVal val="0-#ppt_w/2"/>
                                          </p:val>
                                        </p:tav>
                                        <p:tav tm="100000">
                                          <p:val>
                                            <p:strVal val="#ppt_x"/>
                                          </p:val>
                                        </p:tav>
                                      </p:tavLst>
                                    </p:anim>
                                    <p:anim calcmode="lin" valueType="num">
                                      <p:cBhvr additive="base">
                                        <p:cTn id="19"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293360" y="1634058"/>
            <a:ext cx="2159566"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3.2.3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网络层</a:t>
            </a:r>
          </a:p>
        </p:txBody>
      </p:sp>
      <p:grpSp>
        <p:nvGrpSpPr>
          <p:cNvPr id="2" name="组合 3"/>
          <p:cNvGrpSpPr/>
          <p:nvPr/>
        </p:nvGrpSpPr>
        <p:grpSpPr>
          <a:xfrm>
            <a:off x="793162" y="1276868"/>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149505" name="Rectangle 1"/>
          <p:cNvSpPr>
            <a:spLocks noChangeArrowheads="1"/>
          </p:cNvSpPr>
          <p:nvPr/>
        </p:nvSpPr>
        <p:spPr bwMode="auto">
          <a:xfrm>
            <a:off x="1309654" y="2643182"/>
            <a:ext cx="7358114" cy="3170099"/>
          </a:xfrm>
          <a:prstGeom prst="rect">
            <a:avLst/>
          </a:prstGeom>
          <a:noFill/>
          <a:ln w="9525">
            <a:noFill/>
            <a:miter lim="800000"/>
          </a:ln>
          <a:effectLst/>
        </p:spPr>
        <p:txBody>
          <a:bodyPr vert="horz" wrap="square" lIns="91440" tIns="45720" rIns="91440" bIns="45720" numCol="1" anchor="ctr" anchorCtr="0" compatLnSpc="1">
            <a:spAutoFit/>
          </a:bodyPr>
          <a:lstStyle/>
          <a:p>
            <a:pPr lvl="0" indent="457200" algn="just" fontAlgn="base">
              <a:lnSpc>
                <a:spcPct val="125000"/>
              </a:lnSpc>
              <a:spcBef>
                <a:spcPct val="0"/>
              </a:spcBef>
              <a:spcAft>
                <a:spcPct val="0"/>
              </a:spcAft>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数据链路层仅提供点对点的数据链路，不能直接提供用户数据的端到端之间的传输，也就无法解决数据经过通信子网中多个转接结点的通信问题。网络层的传输单位是分组或包（</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Packet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），网络层能够读取包协议地址信息并将每一个包沿最佳路径转发直至到达目的结点。</a:t>
            </a:r>
          </a:p>
          <a:p>
            <a:pPr lvl="0" indent="457200" algn="just" fontAlgn="base">
              <a:lnSpc>
                <a:spcPct val="125000"/>
              </a:lnSpc>
              <a:spcBef>
                <a:spcPct val="0"/>
              </a:spcBef>
              <a:spcAft>
                <a:spcPct val="0"/>
              </a:spcAft>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网络层允许分组通过路由从一个网络发送到另一个网络，而用户不必关心网络的拓扑结构和所使用的通信介质。也就是说，网络层可以用于为两个不同网络或网段之间的计算机建立通信。</a:t>
            </a:r>
          </a:p>
        </p:txBody>
      </p:sp>
      <p:sp>
        <p:nvSpPr>
          <p:cNvPr id="10"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3.2  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pic>
        <p:nvPicPr>
          <p:cNvPr id="16" name="图片 15" descr="timg (3).jpg"/>
          <p:cNvPicPr>
            <a:picLocks noChangeAspect="1"/>
          </p:cNvPicPr>
          <p:nvPr/>
        </p:nvPicPr>
        <p:blipFill>
          <a:blip r:embed="rId3" cstate="print">
            <a:clrChange>
              <a:clrFrom>
                <a:srgbClr val="FFFFFF"/>
              </a:clrFrom>
              <a:clrTo>
                <a:srgbClr val="FFFFFF">
                  <a:alpha val="0"/>
                </a:srgbClr>
              </a:clrTo>
            </a:clrChange>
          </a:blip>
          <a:srcRect r="42852" b="7291"/>
          <a:stretch>
            <a:fillRect/>
          </a:stretch>
        </p:blipFill>
        <p:spPr>
          <a:xfrm>
            <a:off x="8596330" y="2500306"/>
            <a:ext cx="3528000" cy="4363989"/>
          </a:xfrm>
          <a:prstGeom prst="rect">
            <a:avLst/>
          </a:prstGeom>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149505"/>
                                        </p:tgtEl>
                                        <p:attrNameLst>
                                          <p:attrName>style.visibility</p:attrName>
                                        </p:attrNameLst>
                                      </p:cBhvr>
                                      <p:to>
                                        <p:strVal val="visible"/>
                                      </p:to>
                                    </p:set>
                                    <p:anim calcmode="lin" valueType="num">
                                      <p:cBhvr>
                                        <p:cTn id="18" dur="500" fill="hold"/>
                                        <p:tgtEl>
                                          <p:spTgt spid="149505"/>
                                        </p:tgtEl>
                                        <p:attrNameLst>
                                          <p:attrName>ppt_w</p:attrName>
                                        </p:attrNameLst>
                                      </p:cBhvr>
                                      <p:tavLst>
                                        <p:tav tm="0">
                                          <p:val>
                                            <p:fltVal val="0"/>
                                          </p:val>
                                        </p:tav>
                                        <p:tav tm="100000">
                                          <p:val>
                                            <p:strVal val="#ppt_w"/>
                                          </p:val>
                                        </p:tav>
                                      </p:tavLst>
                                    </p:anim>
                                    <p:anim calcmode="lin" valueType="num">
                                      <p:cBhvr>
                                        <p:cTn id="19" dur="500" fill="hold"/>
                                        <p:tgtEl>
                                          <p:spTgt spid="149505"/>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950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3.2  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p:nvSpPr>
          <p:cNvPr id="4" name="îṣļîḑé-Rectangle 70"/>
          <p:cNvSpPr/>
          <p:nvPr/>
        </p:nvSpPr>
        <p:spPr>
          <a:xfrm>
            <a:off x="1837126" y="1543645"/>
            <a:ext cx="2137472"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网络层的功能</a:t>
            </a:r>
          </a:p>
        </p:txBody>
      </p:sp>
      <p:grpSp>
        <p:nvGrpSpPr>
          <p:cNvPr id="3" name="组合 7"/>
          <p:cNvGrpSpPr>
            <a:grpSpLocks noChangeAspect="1"/>
          </p:cNvGrpSpPr>
          <p:nvPr/>
        </p:nvGrpSpPr>
        <p:grpSpPr>
          <a:xfrm>
            <a:off x="1095340" y="1349500"/>
            <a:ext cx="756000" cy="756002"/>
            <a:chOff x="2804323" y="3859118"/>
            <a:chExt cx="900000" cy="900002"/>
          </a:xfrm>
        </p:grpSpPr>
        <p:sp>
          <p:nvSpPr>
            <p:cNvPr id="6" name="椭圆 5"/>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7"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useBgFill="1">
        <p:nvSpPr>
          <p:cNvPr id="8" name="矩形 7"/>
          <p:cNvSpPr/>
          <p:nvPr/>
        </p:nvSpPr>
        <p:spPr>
          <a:xfrm>
            <a:off x="1095340" y="2278194"/>
            <a:ext cx="10930014" cy="441724"/>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网络层的主要功能包括路由选择、流量控制和多用户数据传输。</a:t>
            </a:r>
          </a:p>
        </p:txBody>
      </p:sp>
      <p:sp useBgFill="1">
        <p:nvSpPr>
          <p:cNvPr id="13" name="矩形 12"/>
          <p:cNvSpPr/>
          <p:nvPr/>
        </p:nvSpPr>
        <p:spPr>
          <a:xfrm>
            <a:off x="1095340" y="3913394"/>
            <a:ext cx="9787006" cy="2015936"/>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网络层的关键问题是如何进行路由选择，以确定数据分组如何到达目的结点。通信子网中的路径是指从源结点到目的结点之间的一条通路，一般在两个结点之间都会有多条路径供选择。路由是指在通信子网中，源结点和中间结点为将报文分组传送到目的结点而对其后继结点进行选择的过程。为确定最佳路由，网络层需要持续地收集有关各个网络和结点地址的信息。</a:t>
            </a:r>
          </a:p>
        </p:txBody>
      </p:sp>
      <p:grpSp>
        <p:nvGrpSpPr>
          <p:cNvPr id="9" name="组合 8"/>
          <p:cNvGrpSpPr/>
          <p:nvPr/>
        </p:nvGrpSpPr>
        <p:grpSpPr>
          <a:xfrm>
            <a:off x="1381092" y="3050509"/>
            <a:ext cx="2435471" cy="592805"/>
            <a:chOff x="1326748" y="1446650"/>
            <a:chExt cx="2435471" cy="592805"/>
          </a:xfrm>
        </p:grpSpPr>
        <p:sp>
          <p:nvSpPr>
            <p:cNvPr id="10"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11" name="矩形 10"/>
            <p:cNvSpPr/>
            <p:nvPr/>
          </p:nvSpPr>
          <p:spPr>
            <a:xfrm>
              <a:off x="2166910" y="1500174"/>
              <a:ext cx="1595309"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1</a:t>
              </a:r>
              <a:r>
                <a:rPr lang="zh-CN" altLang="en-US" sz="2000" b="1" dirty="0">
                  <a:latin typeface="Times New Roman" pitchFamily="18" charset="0"/>
                  <a:ea typeface="微软雅黑" pitchFamily="34" charset="-122"/>
                  <a:cs typeface="Times New Roman" pitchFamily="18" charset="0"/>
                </a:rPr>
                <a:t>）路由选择</a:t>
              </a:r>
            </a:p>
          </p:txBody>
        </p:sp>
      </p:grpSp>
      <p:pic>
        <p:nvPicPr>
          <p:cNvPr id="12" name="图片 11" descr="u=3923224993,1760117180&amp;fm=27&amp;gp=0.jpg"/>
          <p:cNvPicPr>
            <a:picLocks noChangeAspect="1"/>
          </p:cNvPicPr>
          <p:nvPr/>
        </p:nvPicPr>
        <p:blipFill>
          <a:blip r:embed="rId3" cstate="print">
            <a:clrChange>
              <a:clrFrom>
                <a:srgbClr val="FFFFFF"/>
              </a:clrFrom>
              <a:clrTo>
                <a:srgbClr val="FFFFFF">
                  <a:alpha val="0"/>
                </a:srgbClr>
              </a:clrTo>
            </a:clrChange>
          </a:blip>
          <a:srcRect b="1981"/>
          <a:stretch>
            <a:fillRect/>
          </a:stretch>
        </p:blipFill>
        <p:spPr>
          <a:xfrm>
            <a:off x="8096264" y="857232"/>
            <a:ext cx="4095736" cy="26335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lide(fromBottom)">
                                      <p:cBhvr>
                                        <p:cTn id="18" dur="500"/>
                                        <p:tgtEl>
                                          <p:spTgt spid="8"/>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17" presetClass="entr" presetSubtype="1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strVal val="#ppt_h"/>
                                          </p:val>
                                        </p:tav>
                                        <p:tav tm="100000">
                                          <p:val>
                                            <p:strVal val="#ppt_h"/>
                                          </p:val>
                                        </p:tav>
                                      </p:tavLst>
                                    </p:anim>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3.2  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useBgFill="1">
        <p:nvSpPr>
          <p:cNvPr id="3" name="矩形 2"/>
          <p:cNvSpPr/>
          <p:nvPr/>
        </p:nvSpPr>
        <p:spPr>
          <a:xfrm>
            <a:off x="595274" y="1857364"/>
            <a:ext cx="11096660" cy="861774"/>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网络中多个层次都存在流量控制问题，网络层的流量控制则通过限制用户一次性提交给网络的分组个数对进入分组交换网的通信量进行控制，以防因通信量过大而造成通信子网性能下降。</a:t>
            </a:r>
          </a:p>
        </p:txBody>
      </p:sp>
      <p:grpSp>
        <p:nvGrpSpPr>
          <p:cNvPr id="4" name="组合 3"/>
          <p:cNvGrpSpPr/>
          <p:nvPr/>
        </p:nvGrpSpPr>
        <p:grpSpPr>
          <a:xfrm>
            <a:off x="1023902" y="1193121"/>
            <a:ext cx="2445089" cy="592805"/>
            <a:chOff x="1326748" y="1446650"/>
            <a:chExt cx="2445089" cy="592805"/>
          </a:xfrm>
        </p:grpSpPr>
        <p:sp>
          <p:nvSpPr>
            <p:cNvPr id="5"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6" name="矩形 5"/>
            <p:cNvSpPr/>
            <p:nvPr/>
          </p:nvSpPr>
          <p:spPr>
            <a:xfrm>
              <a:off x="2166910" y="1500174"/>
              <a:ext cx="1604927"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2</a:t>
              </a:r>
              <a:r>
                <a:rPr lang="zh-CN" altLang="en-US" sz="2000" b="1" dirty="0">
                  <a:latin typeface="Times New Roman" pitchFamily="18" charset="0"/>
                  <a:ea typeface="微软雅黑" pitchFamily="34" charset="-122"/>
                  <a:cs typeface="Times New Roman" pitchFamily="18" charset="0"/>
                </a:rPr>
                <a:t>）流量控制</a:t>
              </a:r>
            </a:p>
          </p:txBody>
        </p:sp>
      </p:grpSp>
      <p:sp useBgFill="1">
        <p:nvSpPr>
          <p:cNvPr id="7" name="矩形 6"/>
          <p:cNvSpPr/>
          <p:nvPr/>
        </p:nvSpPr>
        <p:spPr>
          <a:xfrm>
            <a:off x="595274" y="3571876"/>
            <a:ext cx="11096660" cy="1246495"/>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为了在一条数据链路（</a:t>
            </a:r>
            <a:r>
              <a:rPr lang="en-US" altLang="zh-CN" sz="2000" dirty="0">
                <a:latin typeface="Times New Roman" pitchFamily="18" charset="0"/>
                <a:ea typeface="微软雅黑" pitchFamily="34" charset="-122"/>
                <a:cs typeface="Times New Roman" pitchFamily="18" charset="0"/>
              </a:rPr>
              <a:t>Data Link</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DL</a:t>
            </a:r>
            <a:r>
              <a:rPr lang="zh-CN" altLang="en-US" sz="2000" dirty="0">
                <a:latin typeface="Times New Roman" pitchFamily="18" charset="0"/>
                <a:ea typeface="微软雅黑" pitchFamily="34" charset="-122"/>
                <a:cs typeface="Times New Roman" pitchFamily="18" charset="0"/>
              </a:rPr>
              <a:t>）上交织地传输多个用户的数据，可将一条</a:t>
            </a:r>
            <a:r>
              <a:rPr lang="en-US" altLang="zh-CN" sz="2000" dirty="0">
                <a:latin typeface="Times New Roman" pitchFamily="18" charset="0"/>
                <a:ea typeface="微软雅黑" pitchFamily="34" charset="-122"/>
                <a:cs typeface="Times New Roman" pitchFamily="18" charset="0"/>
              </a:rPr>
              <a:t>DL</a:t>
            </a:r>
            <a:r>
              <a:rPr lang="zh-CN" altLang="en-US" sz="2000" dirty="0">
                <a:latin typeface="Times New Roman" pitchFamily="18" charset="0"/>
                <a:ea typeface="微软雅黑" pitchFamily="34" charset="-122"/>
                <a:cs typeface="Times New Roman" pitchFamily="18" charset="0"/>
              </a:rPr>
              <a:t>划分为若干条逻辑电路，称为逻辑信道（</a:t>
            </a:r>
            <a:r>
              <a:rPr lang="en-US" altLang="zh-CN" sz="2000" dirty="0">
                <a:latin typeface="Times New Roman" pitchFamily="18" charset="0"/>
                <a:ea typeface="微软雅黑" pitchFamily="34" charset="-122"/>
                <a:cs typeface="Times New Roman" pitchFamily="18" charset="0"/>
              </a:rPr>
              <a:t>Logic Circuit</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LC</a:t>
            </a:r>
            <a:r>
              <a:rPr lang="zh-CN" altLang="en-US" sz="2000" dirty="0">
                <a:latin typeface="Times New Roman" pitchFamily="18" charset="0"/>
                <a:ea typeface="微软雅黑" pitchFamily="34" charset="-122"/>
                <a:cs typeface="Times New Roman" pitchFamily="18" charset="0"/>
              </a:rPr>
              <a:t>）。利用每条</a:t>
            </a:r>
            <a:r>
              <a:rPr lang="en-US" altLang="zh-CN" sz="2000" dirty="0">
                <a:latin typeface="Times New Roman" pitchFamily="18" charset="0"/>
                <a:ea typeface="微软雅黑" pitchFamily="34" charset="-122"/>
                <a:cs typeface="Times New Roman" pitchFamily="18" charset="0"/>
              </a:rPr>
              <a:t>LC</a:t>
            </a:r>
            <a:r>
              <a:rPr lang="zh-CN" altLang="en-US" sz="2000" dirty="0">
                <a:latin typeface="Times New Roman" pitchFamily="18" charset="0"/>
                <a:ea typeface="微软雅黑" pitchFamily="34" charset="-122"/>
                <a:cs typeface="Times New Roman" pitchFamily="18" charset="0"/>
              </a:rPr>
              <a:t>支持一对用户的数据传输，并且利用</a:t>
            </a:r>
            <a:r>
              <a:rPr lang="en-US" altLang="zh-CN" sz="2000" dirty="0">
                <a:latin typeface="Times New Roman" pitchFamily="18" charset="0"/>
                <a:ea typeface="微软雅黑" pitchFamily="34" charset="-122"/>
                <a:cs typeface="Times New Roman" pitchFamily="18" charset="0"/>
              </a:rPr>
              <a:t>LC</a:t>
            </a:r>
            <a:r>
              <a:rPr lang="zh-CN" altLang="en-US" sz="2000" dirty="0">
                <a:latin typeface="Times New Roman" pitchFamily="18" charset="0"/>
                <a:ea typeface="微软雅黑" pitchFamily="34" charset="-122"/>
                <a:cs typeface="Times New Roman" pitchFamily="18" charset="0"/>
              </a:rPr>
              <a:t>号来区分不同用户的数据。</a:t>
            </a:r>
          </a:p>
        </p:txBody>
      </p:sp>
      <p:grpSp>
        <p:nvGrpSpPr>
          <p:cNvPr id="8" name="组合 7"/>
          <p:cNvGrpSpPr/>
          <p:nvPr/>
        </p:nvGrpSpPr>
        <p:grpSpPr>
          <a:xfrm>
            <a:off x="1023902" y="2836195"/>
            <a:ext cx="3204912" cy="592805"/>
            <a:chOff x="1326748" y="1446650"/>
            <a:chExt cx="3204912" cy="592805"/>
          </a:xfrm>
        </p:grpSpPr>
        <p:sp>
          <p:nvSpPr>
            <p:cNvPr id="9"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10" name="矩形 9"/>
            <p:cNvSpPr/>
            <p:nvPr/>
          </p:nvSpPr>
          <p:spPr>
            <a:xfrm>
              <a:off x="2166910" y="1500174"/>
              <a:ext cx="2364750"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3</a:t>
              </a:r>
              <a:r>
                <a:rPr lang="zh-CN" altLang="en-US" sz="2000" b="1" dirty="0">
                  <a:latin typeface="Times New Roman" pitchFamily="18" charset="0"/>
                  <a:ea typeface="微软雅黑" pitchFamily="34" charset="-122"/>
                  <a:cs typeface="Times New Roman" pitchFamily="18" charset="0"/>
                </a:rPr>
                <a:t>）多用户数据传输</a:t>
              </a:r>
            </a:p>
          </p:txBody>
        </p:sp>
      </p:grpSp>
      <p:sp>
        <p:nvSpPr>
          <p:cNvPr id="11" name="îṣļîḑé-Rectangle 70"/>
          <p:cNvSpPr/>
          <p:nvPr/>
        </p:nvSpPr>
        <p:spPr>
          <a:xfrm>
            <a:off x="1837126" y="4975949"/>
            <a:ext cx="2753025"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网络层提供的服务</a:t>
            </a:r>
          </a:p>
        </p:txBody>
      </p:sp>
      <p:grpSp>
        <p:nvGrpSpPr>
          <p:cNvPr id="12" name="组合 7"/>
          <p:cNvGrpSpPr>
            <a:grpSpLocks noChangeAspect="1"/>
          </p:cNvGrpSpPr>
          <p:nvPr/>
        </p:nvGrpSpPr>
        <p:grpSpPr>
          <a:xfrm>
            <a:off x="1095340" y="4781804"/>
            <a:ext cx="756000" cy="756002"/>
            <a:chOff x="2804323" y="3859118"/>
            <a:chExt cx="900000" cy="900002"/>
          </a:xfrm>
        </p:grpSpPr>
        <p:sp>
          <p:nvSpPr>
            <p:cNvPr id="13" name="椭圆 12"/>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4"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useBgFill="1">
        <p:nvSpPr>
          <p:cNvPr id="15" name="矩形 14"/>
          <p:cNvSpPr/>
          <p:nvPr/>
        </p:nvSpPr>
        <p:spPr>
          <a:xfrm>
            <a:off x="1095340" y="5710498"/>
            <a:ext cx="10144196" cy="861774"/>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从</a:t>
            </a:r>
            <a:r>
              <a:rPr lang="en-US" altLang="zh-CN" sz="2000" dirty="0">
                <a:latin typeface="Times New Roman" pitchFamily="18" charset="0"/>
                <a:ea typeface="微软雅黑" pitchFamily="34" charset="-122"/>
                <a:cs typeface="Times New Roman" pitchFamily="18" charset="0"/>
              </a:rPr>
              <a:t>OSI</a:t>
            </a:r>
            <a:r>
              <a:rPr lang="zh-CN" altLang="en-US" sz="2000" dirty="0">
                <a:latin typeface="Times New Roman" pitchFamily="18" charset="0"/>
                <a:ea typeface="微软雅黑" pitchFamily="34" charset="-122"/>
                <a:cs typeface="Times New Roman" pitchFamily="18" charset="0"/>
              </a:rPr>
              <a:t>参考模型的角度看，网络层所提供的服务可分为两类：面向连接的网络服务和无连接网络服务。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17"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strVal val="#ppt_h"/>
                                          </p:val>
                                        </p:tav>
                                        <p:tav tm="100000">
                                          <p:val>
                                            <p:strVal val="#ppt_h"/>
                                          </p:val>
                                        </p:tav>
                                      </p:tavLst>
                                    </p:anim>
                                  </p:childTnLst>
                                </p:cTn>
                              </p:par>
                            </p:childTnLst>
                          </p:cTn>
                        </p:par>
                        <p:par>
                          <p:cTn id="22" fill="hold">
                            <p:stCondLst>
                              <p:cond delay="2000"/>
                            </p:stCondLst>
                            <p:childTnLst>
                              <p:par>
                                <p:cTn id="23" presetID="49" presetClass="entr" presetSubtype="0" decel="10000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 calcmode="lin" valueType="num">
                                      <p:cBhvr>
                                        <p:cTn id="27" dur="500" fill="hold"/>
                                        <p:tgtEl>
                                          <p:spTgt spid="12"/>
                                        </p:tgtEl>
                                        <p:attrNameLst>
                                          <p:attrName>style.rotation</p:attrName>
                                        </p:attrNameLst>
                                      </p:cBhvr>
                                      <p:tavLst>
                                        <p:tav tm="0">
                                          <p:val>
                                            <p:fltVal val="360"/>
                                          </p:val>
                                        </p:tav>
                                        <p:tav tm="100000">
                                          <p:val>
                                            <p:fltVal val="0"/>
                                          </p:val>
                                        </p:tav>
                                      </p:tavLst>
                                    </p:anim>
                                    <p:animEffect transition="in" filter="fade">
                                      <p:cBhvr>
                                        <p:cTn id="28" dur="500"/>
                                        <p:tgtEl>
                                          <p:spTgt spid="12"/>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3000"/>
                            </p:stCondLst>
                            <p:childTnLst>
                              <p:par>
                                <p:cTn id="34" presetID="1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slide(fromBottom)">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1" grpId="0"/>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3.2  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useBgFill="1">
        <p:nvSpPr>
          <p:cNvPr id="13" name="矩形 12"/>
          <p:cNvSpPr/>
          <p:nvPr/>
        </p:nvSpPr>
        <p:spPr>
          <a:xfrm>
            <a:off x="1650599" y="2335054"/>
            <a:ext cx="8890802" cy="3134769"/>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面向连接的网络服务又称为虚电路（</a:t>
            </a:r>
            <a:r>
              <a:rPr lang="en-US" altLang="zh-CN" sz="2000" dirty="0">
                <a:latin typeface="Times New Roman" pitchFamily="18" charset="0"/>
                <a:ea typeface="微软雅黑" pitchFamily="34" charset="-122"/>
                <a:cs typeface="Times New Roman" pitchFamily="18" charset="0"/>
              </a:rPr>
              <a:t>Virtual Circuit</a:t>
            </a:r>
            <a:r>
              <a:rPr lang="zh-CN" altLang="en-US" sz="2000" dirty="0">
                <a:latin typeface="Times New Roman" pitchFamily="18" charset="0"/>
                <a:ea typeface="微软雅黑" pitchFamily="34" charset="-122"/>
                <a:cs typeface="Times New Roman" pitchFamily="18" charset="0"/>
              </a:rPr>
              <a:t>）服务，它具有网络连接建立、数据传输和网络连接释放三个阶段，是可靠的报文分组按顺序传输的方式，适用于确定型对象、长报文、会话型传输要求。</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虚电路技术的主要特点是，在数据传送以前必须在源结点和目的结点之间建立一条虚电路。值得注意的是，虚电路的概念不同于前面电路交换技术中电路的概念。后者对应着一条实实在在的物理线路，是通信双方的物理连接。而虚电路是指在通信双方之间建立了一条逻辑连接，不独占信道带宽，数据沿逻辑连接路径以存储转发方式传输。</a:t>
            </a:r>
          </a:p>
        </p:txBody>
      </p:sp>
      <p:grpSp>
        <p:nvGrpSpPr>
          <p:cNvPr id="5" name="组合 8"/>
          <p:cNvGrpSpPr/>
          <p:nvPr/>
        </p:nvGrpSpPr>
        <p:grpSpPr>
          <a:xfrm>
            <a:off x="1381092" y="1335997"/>
            <a:ext cx="3717873" cy="592805"/>
            <a:chOff x="1326748" y="1446650"/>
            <a:chExt cx="3717873" cy="592805"/>
          </a:xfrm>
        </p:grpSpPr>
        <p:sp>
          <p:nvSpPr>
            <p:cNvPr id="10"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11" name="矩形 10"/>
            <p:cNvSpPr/>
            <p:nvPr/>
          </p:nvSpPr>
          <p:spPr>
            <a:xfrm>
              <a:off x="2166910" y="1500174"/>
              <a:ext cx="2877711"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1</a:t>
              </a:r>
              <a:r>
                <a:rPr lang="zh-CN" altLang="en-US" sz="2000" b="1" dirty="0">
                  <a:latin typeface="Times New Roman" pitchFamily="18" charset="0"/>
                  <a:ea typeface="微软雅黑" pitchFamily="34" charset="-122"/>
                  <a:cs typeface="Times New Roman" pitchFamily="18" charset="0"/>
                </a:rPr>
                <a:t>）面向连接的网络服务</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3.2  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useBgFill="1">
        <p:nvSpPr>
          <p:cNvPr id="13" name="矩形 12"/>
          <p:cNvSpPr/>
          <p:nvPr/>
        </p:nvSpPr>
        <p:spPr>
          <a:xfrm>
            <a:off x="1309654" y="2077307"/>
            <a:ext cx="9787006" cy="3519490"/>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无连接网络服务的两个实体之间的通信不需要事先建立好连接。无连接网络服务有三种类型：数据报（</a:t>
            </a:r>
            <a:r>
              <a:rPr lang="en-US" altLang="zh-CN" sz="2000" dirty="0">
                <a:latin typeface="Times New Roman" pitchFamily="18" charset="0"/>
                <a:ea typeface="微软雅黑" pitchFamily="34" charset="-122"/>
                <a:cs typeface="Times New Roman" pitchFamily="18" charset="0"/>
              </a:rPr>
              <a:t>datagram</a:t>
            </a:r>
            <a:r>
              <a:rPr lang="zh-CN" altLang="en-US" sz="2000" dirty="0">
                <a:latin typeface="Times New Roman" pitchFamily="18" charset="0"/>
                <a:ea typeface="微软雅黑" pitchFamily="34" charset="-122"/>
                <a:cs typeface="Times New Roman" pitchFamily="18" charset="0"/>
              </a:rPr>
              <a:t>）、确认交付（</a:t>
            </a:r>
            <a:r>
              <a:rPr lang="en-US" altLang="zh-CN" sz="2000" dirty="0">
                <a:latin typeface="Times New Roman" pitchFamily="18" charset="0"/>
                <a:ea typeface="微软雅黑" pitchFamily="34" charset="-122"/>
                <a:cs typeface="Times New Roman" pitchFamily="18" charset="0"/>
              </a:rPr>
              <a:t>confirmed delivery</a:t>
            </a:r>
            <a:r>
              <a:rPr lang="zh-CN" altLang="en-US" sz="2000" dirty="0">
                <a:latin typeface="Times New Roman" pitchFamily="18" charset="0"/>
                <a:ea typeface="微软雅黑" pitchFamily="34" charset="-122"/>
                <a:cs typeface="Times New Roman" pitchFamily="18" charset="0"/>
              </a:rPr>
              <a:t>）与请求回答（</a:t>
            </a:r>
            <a:r>
              <a:rPr lang="en-US" altLang="zh-CN" sz="2000" dirty="0">
                <a:latin typeface="Times New Roman" pitchFamily="18" charset="0"/>
                <a:ea typeface="微软雅黑" pitchFamily="34" charset="-122"/>
                <a:cs typeface="Times New Roman" pitchFamily="18" charset="0"/>
              </a:rPr>
              <a:t>request reply</a:t>
            </a:r>
            <a:r>
              <a:rPr lang="zh-CN" altLang="en-US" sz="2000" dirty="0">
                <a:latin typeface="Times New Roman" pitchFamily="18" charset="0"/>
                <a:ea typeface="微软雅黑" pitchFamily="34" charset="-122"/>
                <a:cs typeface="Times New Roman" pitchFamily="18" charset="0"/>
              </a:rPr>
              <a:t>）。其中，数据报服务不要求接收端应答，这种方法额外开销较小，但可靠性无法保证；确认交付服务要求接收端用户每收到一个报文均给发送端回送一个应答报文；请求回答类似于一次事务处理中用户的“一问一答”。</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虚电路方式与数据报方式之间的最大差别在于：虚电路方式为每一对节点之间的通信预先建立一条虚电路，后续的数据通信沿着建立好的虚电路进行，不必为每个数据包进行路由选择；而在数据报方式中，需为每一个进入的数据包进行一次路由选择，也就是说，每个数据包的路由选择都独立于其他数据包。</a:t>
            </a:r>
          </a:p>
        </p:txBody>
      </p:sp>
      <p:grpSp>
        <p:nvGrpSpPr>
          <p:cNvPr id="3" name="组合 8"/>
          <p:cNvGrpSpPr/>
          <p:nvPr/>
        </p:nvGrpSpPr>
        <p:grpSpPr>
          <a:xfrm>
            <a:off x="1381092" y="1335997"/>
            <a:ext cx="3204912" cy="592805"/>
            <a:chOff x="1326748" y="1446650"/>
            <a:chExt cx="3204912" cy="592805"/>
          </a:xfrm>
        </p:grpSpPr>
        <p:sp>
          <p:nvSpPr>
            <p:cNvPr id="10"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dirty="0">
                <a:solidFill>
                  <a:schemeClr val="tx1">
                    <a:lumMod val="75000"/>
                    <a:lumOff val="25000"/>
                  </a:schemeClr>
                </a:solidFill>
                <a:cs typeface="+mn-ea"/>
                <a:sym typeface="+mn-lt"/>
              </a:endParaRPr>
            </a:p>
          </p:txBody>
        </p:sp>
        <p:sp>
          <p:nvSpPr>
            <p:cNvPr id="11" name="矩形 10"/>
            <p:cNvSpPr/>
            <p:nvPr/>
          </p:nvSpPr>
          <p:spPr>
            <a:xfrm>
              <a:off x="2166910" y="1500174"/>
              <a:ext cx="2364750" cy="400110"/>
            </a:xfrm>
            <a:prstGeom prst="rect">
              <a:avLst/>
            </a:prstGeom>
          </p:spPr>
          <p:txBody>
            <a:bodyPr wrap="none">
              <a:spAutoFit/>
            </a:bodyPr>
            <a:lstStyle/>
            <a:p>
              <a:r>
                <a:rPr lang="en-US" altLang="zh-CN" sz="2000" b="1" dirty="0">
                  <a:latin typeface="Times New Roman" pitchFamily="18" charset="0"/>
                  <a:ea typeface="微软雅黑" pitchFamily="34" charset="-122"/>
                  <a:cs typeface="Times New Roman" pitchFamily="18" charset="0"/>
                </a:rPr>
                <a:t>2</a:t>
              </a:r>
              <a:r>
                <a:rPr lang="zh-CN" altLang="en-US" sz="2000" b="1" dirty="0">
                  <a:latin typeface="Times New Roman" pitchFamily="18" charset="0"/>
                  <a:ea typeface="微软雅黑" pitchFamily="34" charset="-122"/>
                  <a:cs typeface="Times New Roman" pitchFamily="18" charset="0"/>
                </a:rPr>
                <a:t>）无连接网络服务</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3.2  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p:nvSpPr>
          <p:cNvPr id="3" name="矩形 2"/>
          <p:cNvSpPr/>
          <p:nvPr/>
        </p:nvSpPr>
        <p:spPr>
          <a:xfrm>
            <a:off x="2293360" y="1634058"/>
            <a:ext cx="2159566"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3.2.4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传输层</a:t>
            </a:r>
          </a:p>
        </p:txBody>
      </p:sp>
      <p:grpSp>
        <p:nvGrpSpPr>
          <p:cNvPr id="4" name="组合 3"/>
          <p:cNvGrpSpPr/>
          <p:nvPr/>
        </p:nvGrpSpPr>
        <p:grpSpPr>
          <a:xfrm>
            <a:off x="793162" y="1276868"/>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useBgFill="1">
        <p:nvSpPr>
          <p:cNvPr id="7" name="矩形 6"/>
          <p:cNvSpPr/>
          <p:nvPr/>
        </p:nvSpPr>
        <p:spPr>
          <a:xfrm>
            <a:off x="1238216" y="2714620"/>
            <a:ext cx="7929618" cy="3554819"/>
          </a:xfrm>
          <a:prstGeom prst="rect">
            <a:avLst/>
          </a:prstGeom>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传输层位于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OSI</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参考模型的第四层，它是网络中资源子网与通信子网的桥梁，主要负责确保数据可靠、顺序、无差错地从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点到传输到</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点（</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点可能位于相同或不同的网络）。如果没有传输层，数据将不能被接收端验证或解释。</a:t>
            </a: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传输层的功能是在网络层提供服务的基础上建立的，其任务是向用户提供可靠的、透明的、端到端的数据传输，采用一些技术手段弥补用户对不同网络的要求以及网络可向用户提供的服务之间的差异，使得用户无需了解网络传输的细节，就能获得相对稳定的数据传输服务。传输层采用的技术手段主要有以下几种：</a:t>
            </a:r>
          </a:p>
        </p:txBody>
      </p:sp>
      <p:pic>
        <p:nvPicPr>
          <p:cNvPr id="8" name="图片 7" descr="u=3923224993,1760117180&amp;fm=27&amp;gp=0.jpg"/>
          <p:cNvPicPr>
            <a:picLocks noChangeAspect="1"/>
          </p:cNvPicPr>
          <p:nvPr/>
        </p:nvPicPr>
        <p:blipFill>
          <a:blip r:embed="rId3" cstate="print">
            <a:clrChange>
              <a:clrFrom>
                <a:srgbClr val="FFFFFF"/>
              </a:clrFrom>
              <a:clrTo>
                <a:srgbClr val="FFFFFF">
                  <a:alpha val="0"/>
                </a:srgbClr>
              </a:clrTo>
            </a:clrChange>
          </a:blip>
          <a:srcRect b="1981"/>
          <a:stretch>
            <a:fillRect/>
          </a:stretch>
        </p:blipFill>
        <p:spPr>
          <a:xfrm>
            <a:off x="8667768" y="1724169"/>
            <a:ext cx="3762368" cy="24192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u=3923224993,1760117180&amp;fm=27&amp;gp=0.jpg"/>
          <p:cNvPicPr>
            <a:picLocks noChangeAspect="1"/>
          </p:cNvPicPr>
          <p:nvPr/>
        </p:nvPicPr>
        <p:blipFill>
          <a:blip r:embed="rId2" cstate="print">
            <a:clrChange>
              <a:clrFrom>
                <a:srgbClr val="FFFFFF"/>
              </a:clrFrom>
              <a:clrTo>
                <a:srgbClr val="FFFFFF">
                  <a:alpha val="0"/>
                </a:srgbClr>
              </a:clrTo>
            </a:clrChange>
          </a:blip>
          <a:srcRect b="1981"/>
          <a:stretch>
            <a:fillRect/>
          </a:stretch>
        </p:blipFill>
        <p:spPr>
          <a:xfrm>
            <a:off x="8739206" y="4438789"/>
            <a:ext cx="3762368" cy="2419211"/>
          </a:xfrm>
          <a:prstGeom prst="rect">
            <a:avLst/>
          </a:prstGeom>
        </p:spPr>
      </p:pic>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3.2  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p:nvSpPr>
          <p:cNvPr id="3" name="燕尾形 2"/>
          <p:cNvSpPr/>
          <p:nvPr/>
        </p:nvSpPr>
        <p:spPr>
          <a:xfrm>
            <a:off x="952464" y="1500174"/>
            <a:ext cx="3500462" cy="642942"/>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1</a:t>
            </a:r>
            <a:r>
              <a:rPr lang="zh-CN" altLang="en-US" sz="2000" b="1" dirty="0">
                <a:latin typeface="Times New Roman" pitchFamily="18" charset="0"/>
                <a:ea typeface="微软雅黑" pitchFamily="34" charset="-122"/>
                <a:cs typeface="Times New Roman" pitchFamily="18" charset="0"/>
              </a:rPr>
              <a:t>）分流</a:t>
            </a:r>
            <a:r>
              <a:rPr lang="en-US" altLang="zh-CN" sz="2000" b="1" dirty="0">
                <a:latin typeface="Times New Roman" pitchFamily="18" charset="0"/>
                <a:ea typeface="微软雅黑" pitchFamily="34" charset="-122"/>
                <a:cs typeface="Times New Roman" pitchFamily="18" charset="0"/>
              </a:rPr>
              <a:t>/</a:t>
            </a:r>
            <a:r>
              <a:rPr lang="zh-CN" altLang="en-US" sz="2000" b="1" dirty="0">
                <a:latin typeface="Times New Roman" pitchFamily="18" charset="0"/>
                <a:ea typeface="微软雅黑" pitchFamily="34" charset="-122"/>
                <a:cs typeface="Times New Roman" pitchFamily="18" charset="0"/>
              </a:rPr>
              <a:t>合流技术</a:t>
            </a:r>
          </a:p>
        </p:txBody>
      </p:sp>
      <p:sp>
        <p:nvSpPr>
          <p:cNvPr id="4" name="燕尾形 3"/>
          <p:cNvSpPr/>
          <p:nvPr/>
        </p:nvSpPr>
        <p:spPr>
          <a:xfrm>
            <a:off x="4524364" y="1500174"/>
            <a:ext cx="3500462" cy="642942"/>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2</a:t>
            </a:r>
            <a:r>
              <a:rPr lang="zh-CN" altLang="en-US" sz="2000" b="1" dirty="0">
                <a:latin typeface="Times New Roman" pitchFamily="18" charset="0"/>
                <a:ea typeface="微软雅黑" pitchFamily="34" charset="-122"/>
                <a:cs typeface="Times New Roman" pitchFamily="18" charset="0"/>
              </a:rPr>
              <a:t>）复用</a:t>
            </a:r>
            <a:r>
              <a:rPr lang="en-US" altLang="zh-CN" sz="2000" b="1" dirty="0">
                <a:latin typeface="Times New Roman" pitchFamily="18" charset="0"/>
                <a:ea typeface="微软雅黑" pitchFamily="34" charset="-122"/>
                <a:cs typeface="Times New Roman" pitchFamily="18" charset="0"/>
              </a:rPr>
              <a:t>/</a:t>
            </a:r>
            <a:r>
              <a:rPr lang="zh-CN" altLang="en-US" sz="2000" b="1" dirty="0">
                <a:latin typeface="Times New Roman" pitchFamily="18" charset="0"/>
                <a:ea typeface="微软雅黑" pitchFamily="34" charset="-122"/>
                <a:cs typeface="Times New Roman" pitchFamily="18" charset="0"/>
              </a:rPr>
              <a:t>解复用技术</a:t>
            </a:r>
          </a:p>
        </p:txBody>
      </p:sp>
      <p:sp>
        <p:nvSpPr>
          <p:cNvPr id="5" name="TextBox 4"/>
          <p:cNvSpPr txBox="1"/>
          <p:nvPr/>
        </p:nvSpPr>
        <p:spPr>
          <a:xfrm>
            <a:off x="1309654" y="2481087"/>
            <a:ext cx="2286016" cy="3170099"/>
          </a:xfrm>
          <a:prstGeom prst="rect">
            <a:avLst/>
          </a:prstGeom>
          <a:noFill/>
        </p:spPr>
        <p:txBody>
          <a:bodyPr wrap="square" rtlCol="0">
            <a:spAutoFit/>
          </a:bodyPr>
          <a:lstStyle/>
          <a:p>
            <a:pPr lvl="0" indent="457200" algn="just">
              <a:lnSpc>
                <a:spcPct val="125000"/>
              </a:lnSpc>
            </a:pPr>
            <a:r>
              <a:rPr lang="zh-CN" altLang="en-US" sz="2000" dirty="0">
                <a:latin typeface="微软雅黑" pitchFamily="34" charset="-122"/>
                <a:ea typeface="微软雅黑" pitchFamily="34" charset="-122"/>
                <a:cs typeface="Times New Roman" pitchFamily="18" charset="0"/>
              </a:rPr>
              <a:t>是利用多条网络连接来支持一条运输连接上的数据传输，目的是使低吞吐量、低速率和高传输延迟的网络可以支持用户高速传输数据的要求。</a:t>
            </a:r>
          </a:p>
        </p:txBody>
      </p:sp>
      <p:sp>
        <p:nvSpPr>
          <p:cNvPr id="6" name="TextBox 5"/>
          <p:cNvSpPr txBox="1"/>
          <p:nvPr/>
        </p:nvSpPr>
        <p:spPr>
          <a:xfrm>
            <a:off x="4952992" y="2481087"/>
            <a:ext cx="2357454" cy="3554819"/>
          </a:xfrm>
          <a:prstGeom prst="rect">
            <a:avLst/>
          </a:prstGeom>
          <a:noFill/>
        </p:spPr>
        <p:txBody>
          <a:bodyPr wrap="square" rtlCol="0">
            <a:spAutoFit/>
          </a:bodyPr>
          <a:lstStyle/>
          <a:p>
            <a:pPr lvl="0" indent="457200" algn="just">
              <a:lnSpc>
                <a:spcPct val="125000"/>
              </a:lnSpc>
            </a:pPr>
            <a:r>
              <a:rPr lang="zh-CN" altLang="en-US" sz="2000" dirty="0">
                <a:latin typeface="微软雅黑" pitchFamily="34" charset="-122"/>
                <a:ea typeface="微软雅黑" pitchFamily="34" charset="-122"/>
                <a:cs typeface="Times New Roman" pitchFamily="18" charset="0"/>
              </a:rPr>
              <a:t>是将多条运输连接上的数据汇集到一条网络连接上传输，使具有高吞吐量、高速率和低传输延迟且高费用的网络可以支持用户的低传输成本的要求。</a:t>
            </a:r>
          </a:p>
        </p:txBody>
      </p:sp>
      <p:sp>
        <p:nvSpPr>
          <p:cNvPr id="7" name="燕尾形 6"/>
          <p:cNvSpPr/>
          <p:nvPr/>
        </p:nvSpPr>
        <p:spPr>
          <a:xfrm>
            <a:off x="8096264" y="1500174"/>
            <a:ext cx="3500462" cy="642942"/>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3</a:t>
            </a:r>
            <a:r>
              <a:rPr lang="zh-CN" altLang="en-US" sz="2000" b="1" dirty="0">
                <a:latin typeface="Times New Roman" pitchFamily="18" charset="0"/>
                <a:ea typeface="微软雅黑" pitchFamily="34" charset="-122"/>
                <a:cs typeface="Times New Roman" pitchFamily="18" charset="0"/>
              </a:rPr>
              <a:t>）分段</a:t>
            </a:r>
            <a:r>
              <a:rPr lang="en-US" altLang="zh-CN" sz="2000" b="1" dirty="0">
                <a:latin typeface="Times New Roman" pitchFamily="18" charset="0"/>
                <a:ea typeface="微软雅黑" pitchFamily="34" charset="-122"/>
                <a:cs typeface="Times New Roman" pitchFamily="18" charset="0"/>
              </a:rPr>
              <a:t>/</a:t>
            </a:r>
            <a:r>
              <a:rPr lang="zh-CN" altLang="en-US" sz="2000" b="1" dirty="0">
                <a:latin typeface="Times New Roman" pitchFamily="18" charset="0"/>
                <a:ea typeface="微软雅黑" pitchFamily="34" charset="-122"/>
                <a:cs typeface="Times New Roman" pitchFamily="18" charset="0"/>
              </a:rPr>
              <a:t>合段技术</a:t>
            </a:r>
          </a:p>
        </p:txBody>
      </p:sp>
      <p:sp>
        <p:nvSpPr>
          <p:cNvPr id="8" name="TextBox 7"/>
          <p:cNvSpPr txBox="1"/>
          <p:nvPr/>
        </p:nvSpPr>
        <p:spPr>
          <a:xfrm>
            <a:off x="8453454" y="2481087"/>
            <a:ext cx="2928958" cy="2400657"/>
          </a:xfrm>
          <a:prstGeom prst="rect">
            <a:avLst/>
          </a:prstGeom>
          <a:noFill/>
        </p:spPr>
        <p:txBody>
          <a:bodyPr wrap="square" rtlCol="0">
            <a:spAutoFit/>
          </a:bodyPr>
          <a:lstStyle/>
          <a:p>
            <a:pPr lvl="0" indent="457200" algn="just">
              <a:lnSpc>
                <a:spcPct val="125000"/>
              </a:lnSpc>
            </a:pPr>
            <a:r>
              <a:rPr lang="zh-CN" altLang="en-US" sz="2000" dirty="0">
                <a:latin typeface="微软雅黑" pitchFamily="34" charset="-122"/>
                <a:ea typeface="微软雅黑" pitchFamily="34" charset="-122"/>
                <a:cs typeface="Times New Roman" pitchFamily="18" charset="0"/>
              </a:rPr>
              <a:t>是将一个长的运输服务数据单元分成若干个运输协议数据单元进行传输，使传输长度有限的网络可以支持用户的无限长度数据的传输。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u=3923224993,1760117180&amp;fm=27&amp;gp=0.jpg"/>
          <p:cNvPicPr>
            <a:picLocks noChangeAspect="1"/>
          </p:cNvPicPr>
          <p:nvPr/>
        </p:nvPicPr>
        <p:blipFill>
          <a:blip r:embed="rId2" cstate="print">
            <a:clrChange>
              <a:clrFrom>
                <a:srgbClr val="FFFFFF"/>
              </a:clrFrom>
              <a:clrTo>
                <a:srgbClr val="FFFFFF">
                  <a:alpha val="0"/>
                </a:srgbClr>
              </a:clrTo>
            </a:clrChange>
          </a:blip>
          <a:srcRect b="1981"/>
          <a:stretch>
            <a:fillRect/>
          </a:stretch>
        </p:blipFill>
        <p:spPr>
          <a:xfrm>
            <a:off x="0" y="4438789"/>
            <a:ext cx="3762368" cy="2419211"/>
          </a:xfrm>
          <a:prstGeom prst="rect">
            <a:avLst/>
          </a:prstGeom>
        </p:spPr>
      </p:pic>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3.2  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p:nvSpPr>
          <p:cNvPr id="3" name="燕尾形 2"/>
          <p:cNvSpPr/>
          <p:nvPr/>
        </p:nvSpPr>
        <p:spPr>
          <a:xfrm>
            <a:off x="2309786" y="1500174"/>
            <a:ext cx="3816000" cy="642942"/>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4</a:t>
            </a:r>
            <a:r>
              <a:rPr lang="zh-CN" altLang="en-US" sz="2000" b="1" dirty="0">
                <a:latin typeface="Times New Roman" pitchFamily="18" charset="0"/>
                <a:ea typeface="微软雅黑" pitchFamily="34" charset="-122"/>
                <a:cs typeface="Times New Roman" pitchFamily="18" charset="0"/>
              </a:rPr>
              <a:t>）差错检测和恢复技术</a:t>
            </a:r>
          </a:p>
        </p:txBody>
      </p:sp>
      <p:sp>
        <p:nvSpPr>
          <p:cNvPr id="4" name="燕尾形 3"/>
          <p:cNvSpPr/>
          <p:nvPr/>
        </p:nvSpPr>
        <p:spPr>
          <a:xfrm>
            <a:off x="6381752" y="1500174"/>
            <a:ext cx="3500462" cy="64294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5</a:t>
            </a:r>
            <a:r>
              <a:rPr lang="zh-CN" altLang="en-US" sz="2000" b="1" dirty="0">
                <a:latin typeface="Times New Roman" pitchFamily="18" charset="0"/>
                <a:ea typeface="微软雅黑" pitchFamily="34" charset="-122"/>
                <a:cs typeface="Times New Roman" pitchFamily="18" charset="0"/>
              </a:rPr>
              <a:t>）流量控制技术</a:t>
            </a:r>
          </a:p>
        </p:txBody>
      </p:sp>
      <p:sp>
        <p:nvSpPr>
          <p:cNvPr id="5" name="TextBox 4"/>
          <p:cNvSpPr txBox="1"/>
          <p:nvPr/>
        </p:nvSpPr>
        <p:spPr>
          <a:xfrm>
            <a:off x="2666976" y="2481087"/>
            <a:ext cx="2286016" cy="1596078"/>
          </a:xfrm>
          <a:prstGeom prst="rect">
            <a:avLst/>
          </a:prstGeom>
          <a:noFill/>
        </p:spPr>
        <p:txBody>
          <a:bodyPr wrap="square" rtlCol="0">
            <a:spAutoFit/>
          </a:bodyPr>
          <a:lstStyle/>
          <a:p>
            <a:pPr lvl="0" indent="457200" algn="just">
              <a:lnSpc>
                <a:spcPct val="125000"/>
              </a:lnSpc>
            </a:pPr>
            <a:r>
              <a:rPr lang="zh-CN" altLang="en-US" sz="2000" dirty="0">
                <a:latin typeface="微软雅黑" pitchFamily="34" charset="-122"/>
                <a:ea typeface="微软雅黑" pitchFamily="34" charset="-122"/>
                <a:cs typeface="Times New Roman" pitchFamily="18" charset="0"/>
              </a:rPr>
              <a:t>使差错率较高的网络可以支持用户高可靠性的数据传输要求。</a:t>
            </a:r>
          </a:p>
        </p:txBody>
      </p:sp>
      <p:sp>
        <p:nvSpPr>
          <p:cNvPr id="6" name="TextBox 5"/>
          <p:cNvSpPr txBox="1"/>
          <p:nvPr/>
        </p:nvSpPr>
        <p:spPr>
          <a:xfrm>
            <a:off x="6310314" y="2481087"/>
            <a:ext cx="3929090" cy="3554819"/>
          </a:xfrm>
          <a:prstGeom prst="rect">
            <a:avLst/>
          </a:prstGeom>
          <a:noFill/>
        </p:spPr>
        <p:txBody>
          <a:bodyPr wrap="square" rtlCol="0">
            <a:spAutoFit/>
          </a:bodyPr>
          <a:lstStyle/>
          <a:p>
            <a:pPr lvl="0" indent="457200" algn="just">
              <a:lnSpc>
                <a:spcPct val="125000"/>
              </a:lnSpc>
            </a:pPr>
            <a:r>
              <a:rPr lang="zh-CN" altLang="en-US" sz="2000" dirty="0">
                <a:latin typeface="微软雅黑" pitchFamily="34" charset="-122"/>
                <a:ea typeface="微软雅黑" pitchFamily="34" charset="-122"/>
                <a:cs typeface="Times New Roman" pitchFamily="18" charset="0"/>
              </a:rPr>
              <a:t>对连续传输的协议数据单元个数进行限制，避免网络拥塞。</a:t>
            </a:r>
          </a:p>
          <a:p>
            <a:pPr lvl="0" indent="457200" algn="just">
              <a:lnSpc>
                <a:spcPct val="125000"/>
              </a:lnSpc>
            </a:pPr>
            <a:r>
              <a:rPr lang="zh-CN" altLang="en-US" sz="2000" dirty="0">
                <a:latin typeface="微软雅黑" pitchFamily="34" charset="-122"/>
                <a:ea typeface="微软雅黑" pitchFamily="34" charset="-122"/>
                <a:cs typeface="Times New Roman" pitchFamily="18" charset="0"/>
              </a:rPr>
              <a:t>传输层传输信息的基本单位是报文（</a:t>
            </a:r>
            <a:r>
              <a:rPr lang="en-US" altLang="zh-CN" sz="2000" dirty="0">
                <a:latin typeface="微软雅黑" pitchFamily="34" charset="-122"/>
                <a:ea typeface="微软雅黑" pitchFamily="34" charset="-122"/>
                <a:cs typeface="Times New Roman" pitchFamily="18" charset="0"/>
              </a:rPr>
              <a:t>Message</a:t>
            </a:r>
            <a:r>
              <a:rPr lang="zh-CN" altLang="en-US" sz="2000" dirty="0">
                <a:latin typeface="微软雅黑" pitchFamily="34" charset="-122"/>
                <a:ea typeface="微软雅黑" pitchFamily="34" charset="-122"/>
                <a:cs typeface="Times New Roman" pitchFamily="18" charset="0"/>
              </a:rPr>
              <a:t>）。传输层提供的服务包括标识和维护运输连接（建立和释放连接，以及选择服务质量），提供流量控制，差错检查与恢复，常规数据</a:t>
            </a:r>
            <a:r>
              <a:rPr lang="en-US" altLang="zh-CN" sz="2000" dirty="0">
                <a:latin typeface="微软雅黑" pitchFamily="34" charset="-122"/>
                <a:ea typeface="微软雅黑" pitchFamily="34" charset="-122"/>
                <a:cs typeface="Times New Roman" pitchFamily="18" charset="0"/>
              </a:rPr>
              <a:t>/</a:t>
            </a:r>
            <a:r>
              <a:rPr lang="zh-CN" altLang="en-US" sz="2000" dirty="0">
                <a:latin typeface="微软雅黑" pitchFamily="34" charset="-122"/>
                <a:ea typeface="微软雅黑" pitchFamily="34" charset="-122"/>
                <a:cs typeface="Times New Roman" pitchFamily="18" charset="0"/>
              </a:rPr>
              <a:t>加速数据的传输等。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3.2  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pic>
        <p:nvPicPr>
          <p:cNvPr id="3" name="图片 2" descr="timg (1).jpg"/>
          <p:cNvPicPr>
            <a:picLocks noChangeAspect="1"/>
          </p:cNvPicPr>
          <p:nvPr/>
        </p:nvPicPr>
        <p:blipFill>
          <a:blip r:embed="rId2" cstate="print">
            <a:clrChange>
              <a:clrFrom>
                <a:srgbClr val="FFFFFF"/>
              </a:clrFrom>
              <a:clrTo>
                <a:srgbClr val="FFFFFF">
                  <a:alpha val="0"/>
                </a:srgbClr>
              </a:clrTo>
            </a:clrChange>
          </a:blip>
          <a:srcRect b="51588"/>
          <a:stretch>
            <a:fillRect/>
          </a:stretch>
        </p:blipFill>
        <p:spPr>
          <a:xfrm>
            <a:off x="6705600" y="4680014"/>
            <a:ext cx="5486400" cy="2177986"/>
          </a:xfrm>
          <a:prstGeom prst="rect">
            <a:avLst/>
          </a:prstGeom>
        </p:spPr>
      </p:pic>
      <p:grpSp>
        <p:nvGrpSpPr>
          <p:cNvPr id="4" name="组合 13"/>
          <p:cNvGrpSpPr/>
          <p:nvPr/>
        </p:nvGrpSpPr>
        <p:grpSpPr>
          <a:xfrm>
            <a:off x="8024826" y="1214422"/>
            <a:ext cx="3456000" cy="2433761"/>
            <a:chOff x="7167570" y="3786191"/>
            <a:chExt cx="3456000" cy="2433761"/>
          </a:xfrm>
        </p:grpSpPr>
        <p:pic>
          <p:nvPicPr>
            <p:cNvPr id="5" name="图片 4" descr="timg (23).jpg"/>
            <p:cNvPicPr>
              <a:picLocks noChangeAspect="1"/>
            </p:cNvPicPr>
            <p:nvPr/>
          </p:nvPicPr>
          <p:blipFill>
            <a:blip r:embed="rId3" cstate="print">
              <a:clrChange>
                <a:clrFrom>
                  <a:srgbClr val="FFFFFF"/>
                </a:clrFrom>
                <a:clrTo>
                  <a:srgbClr val="FFFFFF">
                    <a:alpha val="0"/>
                  </a:srgbClr>
                </a:clrTo>
              </a:clrChange>
            </a:blip>
            <a:srcRect b="6105"/>
            <a:stretch>
              <a:fillRect/>
            </a:stretch>
          </p:blipFill>
          <p:spPr>
            <a:xfrm>
              <a:off x="7167570" y="3786191"/>
              <a:ext cx="3456000" cy="2433761"/>
            </a:xfrm>
            <a:prstGeom prst="rect">
              <a:avLst/>
            </a:prstGeom>
          </p:spPr>
        </p:pic>
        <p:sp>
          <p:nvSpPr>
            <p:cNvPr id="6" name="TextBox 5"/>
            <p:cNvSpPr txBox="1"/>
            <p:nvPr/>
          </p:nvSpPr>
          <p:spPr>
            <a:xfrm>
              <a:off x="7881950" y="5214950"/>
              <a:ext cx="1500198" cy="584775"/>
            </a:xfrm>
            <a:prstGeom prst="rect">
              <a:avLst/>
            </a:prstGeom>
            <a:noFill/>
          </p:spPr>
          <p:txBody>
            <a:bodyPr wrap="squar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提  示</a:t>
              </a:r>
            </a:p>
          </p:txBody>
        </p:sp>
      </p:grpSp>
      <p:grpSp>
        <p:nvGrpSpPr>
          <p:cNvPr id="7" name="组合 14"/>
          <p:cNvGrpSpPr>
            <a:grpSpLocks noChangeAspect="1"/>
          </p:cNvGrpSpPr>
          <p:nvPr/>
        </p:nvGrpSpPr>
        <p:grpSpPr>
          <a:xfrm>
            <a:off x="1809720" y="1857364"/>
            <a:ext cx="4644020" cy="3068215"/>
            <a:chOff x="1321830" y="1348159"/>
            <a:chExt cx="9548340" cy="4673129"/>
          </a:xfrm>
        </p:grpSpPr>
        <p:grpSp>
          <p:nvGrpSpPr>
            <p:cNvPr id="8" name="组合 1"/>
            <p:cNvGrpSpPr/>
            <p:nvPr/>
          </p:nvGrpSpPr>
          <p:grpSpPr>
            <a:xfrm>
              <a:off x="1321830" y="1556792"/>
              <a:ext cx="9548340" cy="4464496"/>
              <a:chOff x="1321830" y="1556792"/>
              <a:chExt cx="9548340" cy="4464496"/>
            </a:xfrm>
          </p:grpSpPr>
          <p:sp>
            <p:nvSpPr>
              <p:cNvPr id="10" name="矩形 2"/>
              <p:cNvSpPr/>
              <p:nvPr/>
            </p:nvSpPr>
            <p:spPr bwMode="auto">
              <a:xfrm>
                <a:off x="1321830" y="1556792"/>
                <a:ext cx="9548340" cy="4464496"/>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12" name="圆角矩形 5"/>
              <p:cNvSpPr/>
              <p:nvPr/>
            </p:nvSpPr>
            <p:spPr>
              <a:xfrm>
                <a:off x="1883528" y="2013621"/>
                <a:ext cx="8618528" cy="355434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这里的流量控制和差错检查都是指端到端的流量控制和差错控制，与据链路层的流量控制和差错检查功能不同。</a:t>
                </a:r>
              </a:p>
            </p:txBody>
          </p:sp>
        </p:grpSp>
        <p:sp>
          <p:nvSpPr>
            <p:cNvPr id="9" name="六边形 8"/>
            <p:cNvSpPr/>
            <p:nvPr/>
          </p:nvSpPr>
          <p:spPr>
            <a:xfrm>
              <a:off x="1675683" y="1348159"/>
              <a:ext cx="2520283" cy="502576"/>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3.2  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p:nvSpPr>
          <p:cNvPr id="3" name="矩形 2"/>
          <p:cNvSpPr/>
          <p:nvPr/>
        </p:nvSpPr>
        <p:spPr>
          <a:xfrm>
            <a:off x="2293360" y="1634058"/>
            <a:ext cx="2170787"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3.2.5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会话层</a:t>
            </a:r>
          </a:p>
        </p:txBody>
      </p:sp>
      <p:grpSp>
        <p:nvGrpSpPr>
          <p:cNvPr id="4" name="组合 3"/>
          <p:cNvGrpSpPr/>
          <p:nvPr/>
        </p:nvGrpSpPr>
        <p:grpSpPr>
          <a:xfrm>
            <a:off x="793162" y="1276868"/>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useBgFill="1">
        <p:nvSpPr>
          <p:cNvPr id="7" name="六边形 6"/>
          <p:cNvSpPr/>
          <p:nvPr/>
        </p:nvSpPr>
        <p:spPr>
          <a:xfrm>
            <a:off x="2024034" y="2643182"/>
            <a:ext cx="6143668" cy="3190042"/>
          </a:xfrm>
          <a:prstGeom prst="hexagon">
            <a:avLst/>
          </a:prstGeom>
          <a:ln w="28575">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传输层可以保证用户数据按照要求从网络的一端传输到另一端，但在用户数据传输过程中用户如何进行控制信息的交互，网络应当提供什么样的功能来协助用户管理信息交换？为了解决上述问题，</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OSI</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参考模型设置了会话层。</a:t>
            </a:r>
          </a:p>
        </p:txBody>
      </p:sp>
      <p:pic>
        <p:nvPicPr>
          <p:cNvPr id="8" name="图片 7" descr="u=3923224993,1760117180&amp;fm=27&amp;gp=0.jpg"/>
          <p:cNvPicPr>
            <a:picLocks noChangeAspect="1"/>
          </p:cNvPicPr>
          <p:nvPr/>
        </p:nvPicPr>
        <p:blipFill>
          <a:blip r:embed="rId3" cstate="print">
            <a:clrChange>
              <a:clrFrom>
                <a:srgbClr val="FFFFFF"/>
              </a:clrFrom>
              <a:clrTo>
                <a:srgbClr val="FFFFFF">
                  <a:alpha val="0"/>
                </a:srgbClr>
              </a:clrTo>
            </a:clrChange>
          </a:blip>
          <a:srcRect b="1981"/>
          <a:stretch>
            <a:fillRect/>
          </a:stretch>
        </p:blipFill>
        <p:spPr>
          <a:xfrm>
            <a:off x="8024826" y="3929042"/>
            <a:ext cx="4555129" cy="29289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1714488"/>
            <a:ext cx="5167306" cy="3544294"/>
          </a:xfrm>
          <a:prstGeom prst="rect">
            <a:avLst/>
          </a:prstGeom>
          <a:blipFill>
            <a:blip r:embed="rId3"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0" y="1724109"/>
            <a:ext cx="5167306" cy="3544294"/>
          </a:xfrm>
          <a:prstGeom prst="rect">
            <a:avLst/>
          </a:prstGeom>
          <a:gradFill>
            <a:gsLst>
              <a:gs pos="0">
                <a:srgbClr val="2E2E2E"/>
              </a:gs>
              <a:gs pos="100000">
                <a:srgbClr val="2E2E2E">
                  <a:alpha val="87000"/>
                </a:srgbClr>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404858" y="2928934"/>
            <a:ext cx="6500858" cy="1425320"/>
            <a:chOff x="-404858" y="2928934"/>
            <a:chExt cx="6500858" cy="1425320"/>
          </a:xfrm>
        </p:grpSpPr>
        <p:sp>
          <p:nvSpPr>
            <p:cNvPr id="23" name="文本框 22"/>
            <p:cNvSpPr txBox="1"/>
            <p:nvPr/>
          </p:nvSpPr>
          <p:spPr>
            <a:xfrm>
              <a:off x="-404858" y="2928934"/>
              <a:ext cx="6096000" cy="1200329"/>
            </a:xfrm>
            <a:prstGeom prst="rect">
              <a:avLst/>
            </a:prstGeom>
            <a:noFill/>
          </p:spPr>
          <p:txBody>
            <a:bodyPr wrap="square" rtlCol="0">
              <a:spAutoFit/>
            </a:bodyPr>
            <a:lstStyle/>
            <a:p>
              <a:pPr lvl="0" algn="ctr">
                <a:defRPr/>
              </a:pPr>
              <a:r>
                <a:rPr lang="zh-CN" altLang="en-US" sz="7200" b="1" dirty="0">
                  <a:solidFill>
                    <a:schemeClr val="bg1"/>
                  </a:solidFill>
                  <a:latin typeface="微软雅黑" panose="020B0503020204020204" pitchFamily="34" charset="-122"/>
                  <a:ea typeface="微软雅黑" panose="020B0503020204020204" pitchFamily="34" charset="-122"/>
                  <a:cs typeface="+mn-ea"/>
                  <a:sym typeface="+mn-lt"/>
                </a:rPr>
                <a:t>章节导读</a:t>
              </a:r>
              <a:endParaRPr lang="en-US" altLang="zh-CN" sz="72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3" name="文本框 32"/>
            <p:cNvSpPr txBox="1"/>
            <p:nvPr/>
          </p:nvSpPr>
          <p:spPr>
            <a:xfrm>
              <a:off x="0" y="3523257"/>
              <a:ext cx="6096000" cy="830997"/>
            </a:xfrm>
            <a:prstGeom prst="rect">
              <a:avLst/>
            </a:prstGeom>
            <a:noFill/>
          </p:spPr>
          <p:txBody>
            <a:bodyPr wrap="square" rtlCol="0">
              <a:spAutoFit/>
            </a:bodyPr>
            <a:lstStyle/>
            <a:p>
              <a:pPr algn="ctr"/>
              <a:endParaRPr lang="en-US" altLang="zh-CN" sz="48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3" name="组合 2"/>
          <p:cNvGrpSpPr/>
          <p:nvPr/>
        </p:nvGrpSpPr>
        <p:grpSpPr>
          <a:xfrm>
            <a:off x="5738810" y="1746756"/>
            <a:ext cx="0" cy="3502960"/>
            <a:chOff x="5738810" y="1746756"/>
            <a:chExt cx="0" cy="3502960"/>
          </a:xfrm>
        </p:grpSpPr>
        <p:cxnSp>
          <p:nvCxnSpPr>
            <p:cNvPr id="20" name="直接连接符 19"/>
            <p:cNvCxnSpPr/>
            <p:nvPr/>
          </p:nvCxnSpPr>
          <p:spPr>
            <a:xfrm flipV="1">
              <a:off x="5738810" y="1746756"/>
              <a:ext cx="0" cy="3489732"/>
            </a:xfrm>
            <a:prstGeom prst="line">
              <a:avLst/>
            </a:prstGeom>
            <a:ln w="3175">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738810" y="1759984"/>
              <a:ext cx="0" cy="3489732"/>
            </a:xfrm>
            <a:prstGeom prst="line">
              <a:avLst/>
            </a:prstGeom>
            <a:ln w="3175">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6238876" y="1731569"/>
            <a:ext cx="5286412" cy="3519490"/>
          </a:xfrm>
          <a:prstGeom prst="rect">
            <a:avLst/>
          </a:prstGeom>
          <a:noFill/>
        </p:spPr>
        <p:txBody>
          <a:bodyPr wrap="square" rtlCol="0">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计算机网络是一个庞大的、多样化的复杂系统，涉及多种通信介质、多厂商和异种机互连、高级人机接口等各种复杂的技术问题。要使这样一个系统高效、可靠地运转，网络中的各个部分都必须遵守一套合理而严谨的网络标准。这套网络标准就是网络体系结构。</a:t>
            </a: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本章主要介绍网络体系结构的基本概念，以及开放式系统互连（</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OSI</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）参考模型和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参考模型的分层结构及各层功能。</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strVal val="#ppt_w+.3"/>
                                          </p:val>
                                        </p:tav>
                                        <p:tav tm="100000">
                                          <p:val>
                                            <p:strVal val="#ppt_w"/>
                                          </p:val>
                                        </p:tav>
                                      </p:tavLst>
                                    </p:anim>
                                    <p:anim calcmode="lin" valueType="num">
                                      <p:cBhvr>
                                        <p:cTn id="8" dur="750" fill="hold"/>
                                        <p:tgtEl>
                                          <p:spTgt spid="17"/>
                                        </p:tgtEl>
                                        <p:attrNameLst>
                                          <p:attrName>ppt_h</p:attrName>
                                        </p:attrNameLst>
                                      </p:cBhvr>
                                      <p:tavLst>
                                        <p:tav tm="0">
                                          <p:val>
                                            <p:strVal val="#ppt_h"/>
                                          </p:val>
                                        </p:tav>
                                        <p:tav tm="100000">
                                          <p:val>
                                            <p:strVal val="#ppt_h"/>
                                          </p:val>
                                        </p:tav>
                                      </p:tavLst>
                                    </p:anim>
                                    <p:animEffect transition="in" filter="fade">
                                      <p:cBhvr>
                                        <p:cTn id="9" dur="750"/>
                                        <p:tgtEl>
                                          <p:spTgt spid="17"/>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par>
                          <p:cTn id="18" fill="hold">
                            <p:stCondLst>
                              <p:cond delay="2000"/>
                            </p:stCondLst>
                            <p:childTnLst>
                              <p:par>
                                <p:cTn id="19" presetID="17" presetClass="entr" presetSubtype="1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animBg="1"/>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3.2  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p:nvSpPr>
          <p:cNvPr id="3" name="îṣļîḑé-Rectangle 70"/>
          <p:cNvSpPr/>
          <p:nvPr/>
        </p:nvSpPr>
        <p:spPr>
          <a:xfrm>
            <a:off x="1765688" y="1551443"/>
            <a:ext cx="2137472"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会话层的功能</a:t>
            </a:r>
          </a:p>
        </p:txBody>
      </p:sp>
      <p:grpSp>
        <p:nvGrpSpPr>
          <p:cNvPr id="4" name="组合 7"/>
          <p:cNvGrpSpPr>
            <a:grpSpLocks noChangeAspect="1"/>
          </p:cNvGrpSpPr>
          <p:nvPr/>
        </p:nvGrpSpPr>
        <p:grpSpPr>
          <a:xfrm>
            <a:off x="1023902" y="1357298"/>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useBgFill="1">
        <p:nvSpPr>
          <p:cNvPr id="7" name="矩形 6"/>
          <p:cNvSpPr/>
          <p:nvPr/>
        </p:nvSpPr>
        <p:spPr>
          <a:xfrm>
            <a:off x="1023902" y="2143116"/>
            <a:ext cx="10144196" cy="1595886"/>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会话层的功能是向会话的应用进程之间提供会话组织和同步服务，对数据的传送提供控制和管理，以协调会话过程，为表示层实体提供更好的服务。具体包括以下</a:t>
            </a:r>
            <a:r>
              <a:rPr lang="en-US" altLang="zh-CN" sz="2000" dirty="0">
                <a:latin typeface="Times New Roman" pitchFamily="18" charset="0"/>
                <a:ea typeface="微软雅黑" pitchFamily="34" charset="-122"/>
                <a:cs typeface="Times New Roman" pitchFamily="18" charset="0"/>
              </a:rPr>
              <a:t>4</a:t>
            </a:r>
            <a:r>
              <a:rPr lang="zh-CN" altLang="en-US" sz="2000" dirty="0">
                <a:latin typeface="Times New Roman" pitchFamily="18" charset="0"/>
                <a:ea typeface="微软雅黑" pitchFamily="34" charset="-122"/>
                <a:cs typeface="Times New Roman" pitchFamily="18" charset="0"/>
              </a:rPr>
              <a:t>个方面。</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1</a:t>
            </a:r>
            <a:r>
              <a:rPr lang="zh-CN" altLang="en-US" sz="2000" dirty="0">
                <a:latin typeface="Times New Roman" pitchFamily="18" charset="0"/>
                <a:ea typeface="微软雅黑" pitchFamily="34" charset="-122"/>
                <a:cs typeface="Times New Roman" pitchFamily="18" charset="0"/>
              </a:rPr>
              <a:t>）利用令牌技术来保证数据交换、会话同步的有序性，拥有令牌的一方可以发送数据或执行其他动作。</a:t>
            </a:r>
          </a:p>
        </p:txBody>
      </p:sp>
      <p:grpSp>
        <p:nvGrpSpPr>
          <p:cNvPr id="8" name="组合 13"/>
          <p:cNvGrpSpPr/>
          <p:nvPr/>
        </p:nvGrpSpPr>
        <p:grpSpPr>
          <a:xfrm>
            <a:off x="8736000" y="3786190"/>
            <a:ext cx="3456000" cy="2433761"/>
            <a:chOff x="7167570" y="3786191"/>
            <a:chExt cx="3456000" cy="2433761"/>
          </a:xfrm>
        </p:grpSpPr>
        <p:pic>
          <p:nvPicPr>
            <p:cNvPr id="9" name="图片 8" descr="timg (23).jpg"/>
            <p:cNvPicPr>
              <a:picLocks noChangeAspect="1"/>
            </p:cNvPicPr>
            <p:nvPr/>
          </p:nvPicPr>
          <p:blipFill>
            <a:blip r:embed="rId3" cstate="print">
              <a:clrChange>
                <a:clrFrom>
                  <a:srgbClr val="FFFFFF"/>
                </a:clrFrom>
                <a:clrTo>
                  <a:srgbClr val="FFFFFF">
                    <a:alpha val="0"/>
                  </a:srgbClr>
                </a:clrTo>
              </a:clrChange>
            </a:blip>
            <a:srcRect b="6105"/>
            <a:stretch>
              <a:fillRect/>
            </a:stretch>
          </p:blipFill>
          <p:spPr>
            <a:xfrm>
              <a:off x="7167570" y="3786191"/>
              <a:ext cx="3456000" cy="2433761"/>
            </a:xfrm>
            <a:prstGeom prst="rect">
              <a:avLst/>
            </a:prstGeom>
          </p:spPr>
        </p:pic>
        <p:sp>
          <p:nvSpPr>
            <p:cNvPr id="10" name="TextBox 9"/>
            <p:cNvSpPr txBox="1"/>
            <p:nvPr/>
          </p:nvSpPr>
          <p:spPr>
            <a:xfrm>
              <a:off x="7881950" y="5214950"/>
              <a:ext cx="1500198" cy="584775"/>
            </a:xfrm>
            <a:prstGeom prst="rect">
              <a:avLst/>
            </a:prstGeom>
            <a:noFill/>
          </p:spPr>
          <p:txBody>
            <a:bodyPr wrap="squar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提  示</a:t>
              </a:r>
            </a:p>
          </p:txBody>
        </p:sp>
      </p:grpSp>
      <p:grpSp>
        <p:nvGrpSpPr>
          <p:cNvPr id="11" name="组合 14"/>
          <p:cNvGrpSpPr>
            <a:grpSpLocks noChangeAspect="1"/>
          </p:cNvGrpSpPr>
          <p:nvPr/>
        </p:nvGrpSpPr>
        <p:grpSpPr>
          <a:xfrm>
            <a:off x="1023902" y="3857628"/>
            <a:ext cx="7358114" cy="2639611"/>
            <a:chOff x="1321830" y="1348159"/>
            <a:chExt cx="9548340" cy="4020332"/>
          </a:xfrm>
        </p:grpSpPr>
        <p:grpSp>
          <p:nvGrpSpPr>
            <p:cNvPr id="12" name="组合 1"/>
            <p:cNvGrpSpPr/>
            <p:nvPr/>
          </p:nvGrpSpPr>
          <p:grpSpPr>
            <a:xfrm>
              <a:off x="1321830" y="1556792"/>
              <a:ext cx="9548340" cy="3811699"/>
              <a:chOff x="1321830" y="1556792"/>
              <a:chExt cx="9548340" cy="3811699"/>
            </a:xfrm>
          </p:grpSpPr>
          <p:sp>
            <p:nvSpPr>
              <p:cNvPr id="14" name="矩形 2"/>
              <p:cNvSpPr/>
              <p:nvPr/>
            </p:nvSpPr>
            <p:spPr bwMode="auto">
              <a:xfrm>
                <a:off x="1321830" y="1556792"/>
                <a:ext cx="9548340" cy="3811699"/>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15" name="圆角矩形 5"/>
              <p:cNvSpPr/>
              <p:nvPr/>
            </p:nvSpPr>
            <p:spPr>
              <a:xfrm>
                <a:off x="1507235" y="2013622"/>
                <a:ext cx="9270233" cy="302845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令牌（有时也成为“权标”），是会话连接的一种属性。例如，数据令牌标识用户发送数据的权利，谁掌握令牌，谁就有权发送数据；当通信的另一方需要发送数据时，首先要申请令牌。当掌握令牌的一方数据传输完毕或数据传输告一段落时可以释放令牌，将令牌“传递”给通信的另一方。</a:t>
                </a:r>
              </a:p>
            </p:txBody>
          </p:sp>
        </p:grpSp>
        <p:sp>
          <p:nvSpPr>
            <p:cNvPr id="13" name="六边形 12"/>
            <p:cNvSpPr/>
            <p:nvPr/>
          </p:nvSpPr>
          <p:spPr>
            <a:xfrm>
              <a:off x="1675683" y="1348159"/>
              <a:ext cx="2520283" cy="502576"/>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Bottom)">
                                      <p:cBhvr>
                                        <p:cTn id="18" dur="500"/>
                                        <p:tgtEl>
                                          <p:spTgt spid="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3.2  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useBgFill="1">
        <p:nvSpPr>
          <p:cNvPr id="7" name="矩形 6"/>
          <p:cNvSpPr/>
          <p:nvPr/>
        </p:nvSpPr>
        <p:spPr>
          <a:xfrm>
            <a:off x="523836" y="1285860"/>
            <a:ext cx="10144196" cy="441724"/>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2</a:t>
            </a:r>
            <a:r>
              <a:rPr lang="zh-CN" altLang="en-US" sz="2000" dirty="0">
                <a:latin typeface="Times New Roman" pitchFamily="18" charset="0"/>
                <a:ea typeface="微软雅黑" pitchFamily="34" charset="-122"/>
                <a:cs typeface="Times New Roman" pitchFamily="18" charset="0"/>
              </a:rPr>
              <a:t>）利用活动和同步技术来保证用户数据的完整性，并让用户知道整个交换的过程。</a:t>
            </a:r>
          </a:p>
        </p:txBody>
      </p:sp>
      <p:grpSp>
        <p:nvGrpSpPr>
          <p:cNvPr id="8" name="组合 13"/>
          <p:cNvGrpSpPr/>
          <p:nvPr/>
        </p:nvGrpSpPr>
        <p:grpSpPr>
          <a:xfrm>
            <a:off x="8736000" y="2285992"/>
            <a:ext cx="3456000" cy="2433761"/>
            <a:chOff x="7167570" y="3786191"/>
            <a:chExt cx="3456000" cy="2433761"/>
          </a:xfrm>
        </p:grpSpPr>
        <p:pic>
          <p:nvPicPr>
            <p:cNvPr id="9" name="图片 8" descr="timg (23).jpg"/>
            <p:cNvPicPr>
              <a:picLocks noChangeAspect="1"/>
            </p:cNvPicPr>
            <p:nvPr/>
          </p:nvPicPr>
          <p:blipFill>
            <a:blip r:embed="rId2" cstate="print">
              <a:clrChange>
                <a:clrFrom>
                  <a:srgbClr val="FFFFFF"/>
                </a:clrFrom>
                <a:clrTo>
                  <a:srgbClr val="FFFFFF">
                    <a:alpha val="0"/>
                  </a:srgbClr>
                </a:clrTo>
              </a:clrChange>
            </a:blip>
            <a:srcRect b="6105"/>
            <a:stretch>
              <a:fillRect/>
            </a:stretch>
          </p:blipFill>
          <p:spPr>
            <a:xfrm>
              <a:off x="7167570" y="3786191"/>
              <a:ext cx="3456000" cy="2433761"/>
            </a:xfrm>
            <a:prstGeom prst="rect">
              <a:avLst/>
            </a:prstGeom>
          </p:spPr>
        </p:pic>
        <p:sp>
          <p:nvSpPr>
            <p:cNvPr id="10" name="TextBox 9"/>
            <p:cNvSpPr txBox="1"/>
            <p:nvPr/>
          </p:nvSpPr>
          <p:spPr>
            <a:xfrm>
              <a:off x="7881950" y="5214950"/>
              <a:ext cx="1500198" cy="584775"/>
            </a:xfrm>
            <a:prstGeom prst="rect">
              <a:avLst/>
            </a:prstGeom>
            <a:noFill/>
          </p:spPr>
          <p:txBody>
            <a:bodyPr wrap="squar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提  示</a:t>
              </a:r>
            </a:p>
          </p:txBody>
        </p:sp>
      </p:grpSp>
      <p:grpSp>
        <p:nvGrpSpPr>
          <p:cNvPr id="11" name="组合 14"/>
          <p:cNvGrpSpPr>
            <a:grpSpLocks noChangeAspect="1"/>
          </p:cNvGrpSpPr>
          <p:nvPr/>
        </p:nvGrpSpPr>
        <p:grpSpPr>
          <a:xfrm>
            <a:off x="452398" y="1857364"/>
            <a:ext cx="8286808" cy="3000396"/>
            <a:chOff x="1321830" y="1348159"/>
            <a:chExt cx="9548340" cy="3517791"/>
          </a:xfrm>
        </p:grpSpPr>
        <p:grpSp>
          <p:nvGrpSpPr>
            <p:cNvPr id="12" name="组合 1"/>
            <p:cNvGrpSpPr/>
            <p:nvPr/>
          </p:nvGrpSpPr>
          <p:grpSpPr>
            <a:xfrm>
              <a:off x="1321830" y="1556792"/>
              <a:ext cx="9548340" cy="3309158"/>
              <a:chOff x="1321830" y="1556792"/>
              <a:chExt cx="9548340" cy="3309158"/>
            </a:xfrm>
          </p:grpSpPr>
          <p:sp>
            <p:nvSpPr>
              <p:cNvPr id="14" name="矩形 2"/>
              <p:cNvSpPr/>
              <p:nvPr/>
            </p:nvSpPr>
            <p:spPr bwMode="auto">
              <a:xfrm>
                <a:off x="1321830" y="1556792"/>
                <a:ext cx="9548340" cy="3309158"/>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15" name="圆角矩形 5"/>
              <p:cNvSpPr/>
              <p:nvPr/>
            </p:nvSpPr>
            <p:spPr>
              <a:xfrm>
                <a:off x="1507235" y="2013622"/>
                <a:ext cx="9115995" cy="260105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会话是指用户之间的信息交换过程。为完成信息交换，通信双方需要按一定规则在会话层实体之间建立一种暂时的联系，即会话连接。在会话连接过程中，可以把用户之间的信息交换分成若干个逻辑工作段，这些工作段就称为活动。活动的内容具有相对的独立性和完整性。</a:t>
                </a:r>
                <a:endPar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同步技术是指对用户数据进行语义上的分段，便于接收方对所接受信息进行验证。</a:t>
                </a:r>
              </a:p>
            </p:txBody>
          </p:sp>
        </p:grpSp>
        <p:sp>
          <p:nvSpPr>
            <p:cNvPr id="13" name="六边形 12"/>
            <p:cNvSpPr/>
            <p:nvPr/>
          </p:nvSpPr>
          <p:spPr>
            <a:xfrm>
              <a:off x="1675683" y="1348159"/>
              <a:ext cx="2520283" cy="502576"/>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 useBgFill="1">
        <p:nvSpPr>
          <p:cNvPr id="16" name="矩形 15"/>
          <p:cNvSpPr/>
          <p:nvPr/>
        </p:nvSpPr>
        <p:spPr>
          <a:xfrm>
            <a:off x="523836" y="5138994"/>
            <a:ext cx="10930014" cy="861774"/>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3</a:t>
            </a:r>
            <a:r>
              <a:rPr lang="zh-CN" altLang="en-US" sz="2000" dirty="0">
                <a:latin typeface="Times New Roman" pitchFamily="18" charset="0"/>
                <a:ea typeface="微软雅黑" pitchFamily="34" charset="-122"/>
                <a:cs typeface="Times New Roman" pitchFamily="18" charset="0"/>
              </a:rPr>
              <a:t>）利用分段和拼接技术来提高数据交换的效率，多块用户数据可以合并在一起进行传输。</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4</a:t>
            </a:r>
            <a:r>
              <a:rPr lang="zh-CN" altLang="en-US" sz="2000" dirty="0">
                <a:latin typeface="Times New Roman" pitchFamily="18" charset="0"/>
                <a:ea typeface="微软雅黑" pitchFamily="34" charset="-122"/>
                <a:cs typeface="Times New Roman" pitchFamily="18" charset="0"/>
              </a:rPr>
              <a:t>）利用重新同步技术来实现用户会话的延续性，支持传输过程中的故障恢复。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lide(fromBottom)">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3.2  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p:nvSpPr>
          <p:cNvPr id="3" name="îṣļîḑé-Rectangle 70"/>
          <p:cNvSpPr/>
          <p:nvPr/>
        </p:nvSpPr>
        <p:spPr>
          <a:xfrm>
            <a:off x="1765688" y="1551443"/>
            <a:ext cx="2753025"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会话层提供的服务</a:t>
            </a:r>
          </a:p>
        </p:txBody>
      </p:sp>
      <p:grpSp>
        <p:nvGrpSpPr>
          <p:cNvPr id="4" name="组合 7"/>
          <p:cNvGrpSpPr>
            <a:grpSpLocks noChangeAspect="1"/>
          </p:cNvGrpSpPr>
          <p:nvPr/>
        </p:nvGrpSpPr>
        <p:grpSpPr>
          <a:xfrm>
            <a:off x="1023902" y="1357298"/>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useBgFill="1">
        <p:nvSpPr>
          <p:cNvPr id="7" name="矩形 6"/>
          <p:cNvSpPr/>
          <p:nvPr/>
        </p:nvSpPr>
        <p:spPr>
          <a:xfrm>
            <a:off x="1023902" y="2662839"/>
            <a:ext cx="10144196" cy="1980607"/>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会话层提供了丰富的服务来支持用户对数据交换的控制和管理。为了便于会话层服务的实现，标准中将这些服务进行了分类，组合成</a:t>
            </a:r>
            <a:r>
              <a:rPr lang="en-US" altLang="zh-CN" sz="2000" dirty="0">
                <a:latin typeface="Times New Roman" pitchFamily="18" charset="0"/>
                <a:ea typeface="微软雅黑" pitchFamily="34" charset="-122"/>
                <a:cs typeface="Times New Roman" pitchFamily="18" charset="0"/>
              </a:rPr>
              <a:t>12</a:t>
            </a:r>
            <a:r>
              <a:rPr lang="zh-CN" altLang="en-US" sz="2000" dirty="0">
                <a:latin typeface="Times New Roman" pitchFamily="18" charset="0"/>
                <a:ea typeface="微软雅黑" pitchFamily="34" charset="-122"/>
                <a:cs typeface="Times New Roman" pitchFamily="18" charset="0"/>
              </a:rPr>
              <a:t>个功能单元，分别为：核心功能单元（支持会话连接的建立和释放，以及常规数据的传输）、协商释放功能单元、半双工功能单元、全双工功能单元、加速数据功能单元、特权数据功能单元、能力数据功能单元、次同步功能单元、主同步功能单元、重新同步功能单元、异常功能单元、活动管理功能单元。</a:t>
            </a:r>
          </a:p>
        </p:txBody>
      </p:sp>
      <p:pic>
        <p:nvPicPr>
          <p:cNvPr id="16" name="图片 15" descr="timg (8).jpg"/>
          <p:cNvPicPr>
            <a:picLocks noChangeAspect="1"/>
          </p:cNvPicPr>
          <p:nvPr/>
        </p:nvPicPr>
        <p:blipFill>
          <a:blip r:embed="rId3" cstate="print">
            <a:clrChange>
              <a:clrFrom>
                <a:srgbClr val="FFFFFF"/>
              </a:clrFrom>
              <a:clrTo>
                <a:srgbClr val="FFFFFF">
                  <a:alpha val="0"/>
                </a:srgbClr>
              </a:clrTo>
            </a:clrChange>
          </a:blip>
          <a:srcRect b="8801"/>
          <a:stretch>
            <a:fillRect/>
          </a:stretch>
        </p:blipFill>
        <p:spPr>
          <a:xfrm>
            <a:off x="9070848" y="4011540"/>
            <a:ext cx="3121152" cy="28464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Bottom)">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3.2  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useBgFill="1">
        <p:nvSpPr>
          <p:cNvPr id="7" name="矩形 6"/>
          <p:cNvSpPr/>
          <p:nvPr/>
        </p:nvSpPr>
        <p:spPr>
          <a:xfrm>
            <a:off x="809588" y="1357298"/>
            <a:ext cx="10144196" cy="441724"/>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为了方便用户选择使用合适的功能单元，会话服务定义了三个子集：</a:t>
            </a:r>
          </a:p>
        </p:txBody>
      </p:sp>
      <p:graphicFrame>
        <p:nvGraphicFramePr>
          <p:cNvPr id="9" name="图示 8"/>
          <p:cNvGraphicFramePr/>
          <p:nvPr/>
        </p:nvGraphicFramePr>
        <p:xfrm>
          <a:off x="1309654" y="2285992"/>
          <a:ext cx="9572692" cy="3352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9"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3.2  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useBgFill="1">
        <p:nvSpPr>
          <p:cNvPr id="7" name="矩形 6"/>
          <p:cNvSpPr/>
          <p:nvPr/>
        </p:nvSpPr>
        <p:spPr>
          <a:xfrm>
            <a:off x="738150" y="1485219"/>
            <a:ext cx="10144196" cy="443583"/>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三个子集与</a:t>
            </a:r>
            <a:r>
              <a:rPr lang="en-US" altLang="zh-CN" sz="2000" dirty="0">
                <a:latin typeface="Times New Roman" pitchFamily="18" charset="0"/>
                <a:ea typeface="微软雅黑" pitchFamily="34" charset="-122"/>
                <a:cs typeface="Times New Roman" pitchFamily="18" charset="0"/>
              </a:rPr>
              <a:t>12</a:t>
            </a:r>
            <a:r>
              <a:rPr lang="zh-CN" altLang="en-US" sz="2000" dirty="0">
                <a:latin typeface="Times New Roman" pitchFamily="18" charset="0"/>
                <a:ea typeface="微软雅黑" pitchFamily="34" charset="-122"/>
                <a:cs typeface="Times New Roman" pitchFamily="18" charset="0"/>
              </a:rPr>
              <a:t>个功能单元的对应关系如表</a:t>
            </a:r>
            <a:r>
              <a:rPr lang="en-US" altLang="zh-CN" sz="2000" dirty="0">
                <a:latin typeface="Times New Roman" pitchFamily="18" charset="0"/>
                <a:ea typeface="微软雅黑" pitchFamily="34" charset="-122"/>
                <a:cs typeface="Times New Roman" pitchFamily="18" charset="0"/>
              </a:rPr>
              <a:t>3-1</a:t>
            </a:r>
            <a:r>
              <a:rPr lang="zh-CN" altLang="en-US" sz="2000" dirty="0">
                <a:latin typeface="Times New Roman" pitchFamily="18" charset="0"/>
                <a:ea typeface="微软雅黑" pitchFamily="34" charset="-122"/>
                <a:cs typeface="Times New Roman" pitchFamily="18" charset="0"/>
              </a:rPr>
              <a:t>所示。</a:t>
            </a:r>
          </a:p>
        </p:txBody>
      </p:sp>
      <p:sp useBgFill="1">
        <p:nvSpPr>
          <p:cNvPr id="5" name="矩形 4"/>
          <p:cNvSpPr/>
          <p:nvPr/>
        </p:nvSpPr>
        <p:spPr>
          <a:xfrm>
            <a:off x="3809984" y="2418914"/>
            <a:ext cx="4143404" cy="438582"/>
          </a:xfrm>
          <a:prstGeom prst="rect">
            <a:avLst/>
          </a:prstGeom>
        </p:spPr>
        <p:txBody>
          <a:bodyPr wrap="square">
            <a:spAutoFit/>
          </a:bodyPr>
          <a:lstStyle/>
          <a:p>
            <a:pPr indent="457200" algn="just">
              <a:lnSpc>
                <a:spcPct val="125000"/>
              </a:lnSpc>
            </a:pPr>
            <a:r>
              <a:rPr lang="zh-CN" altLang="en-US" dirty="0">
                <a:latin typeface="Times New Roman" pitchFamily="18" charset="0"/>
                <a:ea typeface="微软雅黑" pitchFamily="34" charset="-122"/>
                <a:cs typeface="Times New Roman" pitchFamily="18" charset="0"/>
              </a:rPr>
              <a:t>表</a:t>
            </a:r>
            <a:r>
              <a:rPr lang="en-US" altLang="zh-CN" dirty="0">
                <a:latin typeface="Times New Roman" pitchFamily="18" charset="0"/>
                <a:ea typeface="微软雅黑" pitchFamily="34" charset="-122"/>
                <a:cs typeface="Times New Roman" pitchFamily="18" charset="0"/>
              </a:rPr>
              <a:t>3-1  </a:t>
            </a:r>
            <a:r>
              <a:rPr lang="zh-CN" altLang="en-US" dirty="0">
                <a:latin typeface="Times New Roman" pitchFamily="18" charset="0"/>
                <a:ea typeface="微软雅黑" pitchFamily="34" charset="-122"/>
                <a:cs typeface="Times New Roman" pitchFamily="18" charset="0"/>
              </a:rPr>
              <a:t>子集与功能单元的对应关系</a:t>
            </a:r>
          </a:p>
        </p:txBody>
      </p:sp>
      <p:graphicFrame>
        <p:nvGraphicFramePr>
          <p:cNvPr id="6" name="表格 5"/>
          <p:cNvGraphicFramePr>
            <a:graphicFrameLocks noGrp="1"/>
          </p:cNvGraphicFramePr>
          <p:nvPr/>
        </p:nvGraphicFramePr>
        <p:xfrm>
          <a:off x="595274" y="2928934"/>
          <a:ext cx="11144328" cy="2766064"/>
        </p:xfrm>
        <a:graphic>
          <a:graphicData uri="http://schemas.openxmlformats.org/drawingml/2006/table">
            <a:tbl>
              <a:tblPr/>
              <a:tblGrid>
                <a:gridCol w="1393551">
                  <a:extLst>
                    <a:ext uri="{9D8B030D-6E8A-4147-A177-3AD203B41FA5}">
                      <a16:colId xmlns:a16="http://schemas.microsoft.com/office/drawing/2014/main" xmlns="" val="20000"/>
                    </a:ext>
                  </a:extLst>
                </a:gridCol>
                <a:gridCol w="1403107">
                  <a:extLst>
                    <a:ext uri="{9D8B030D-6E8A-4147-A177-3AD203B41FA5}">
                      <a16:colId xmlns:a16="http://schemas.microsoft.com/office/drawing/2014/main" xmlns="" val="20001"/>
                    </a:ext>
                  </a:extLst>
                </a:gridCol>
                <a:gridCol w="1918251">
                  <a:extLst>
                    <a:ext uri="{9D8B030D-6E8A-4147-A177-3AD203B41FA5}">
                      <a16:colId xmlns:a16="http://schemas.microsoft.com/office/drawing/2014/main" xmlns="" val="20002"/>
                    </a:ext>
                  </a:extLst>
                </a:gridCol>
                <a:gridCol w="887963">
                  <a:extLst>
                    <a:ext uri="{9D8B030D-6E8A-4147-A177-3AD203B41FA5}">
                      <a16:colId xmlns:a16="http://schemas.microsoft.com/office/drawing/2014/main" xmlns="" val="20003"/>
                    </a:ext>
                  </a:extLst>
                </a:gridCol>
                <a:gridCol w="1385364">
                  <a:extLst>
                    <a:ext uri="{9D8B030D-6E8A-4147-A177-3AD203B41FA5}">
                      <a16:colId xmlns:a16="http://schemas.microsoft.com/office/drawing/2014/main" xmlns="" val="20004"/>
                    </a:ext>
                  </a:extLst>
                </a:gridCol>
                <a:gridCol w="1385364">
                  <a:extLst>
                    <a:ext uri="{9D8B030D-6E8A-4147-A177-3AD203B41FA5}">
                      <a16:colId xmlns:a16="http://schemas.microsoft.com/office/drawing/2014/main" xmlns="" val="20005"/>
                    </a:ext>
                  </a:extLst>
                </a:gridCol>
                <a:gridCol w="1385364">
                  <a:extLst>
                    <a:ext uri="{9D8B030D-6E8A-4147-A177-3AD203B41FA5}">
                      <a16:colId xmlns:a16="http://schemas.microsoft.com/office/drawing/2014/main" xmlns="" val="20006"/>
                    </a:ext>
                  </a:extLst>
                </a:gridCol>
                <a:gridCol w="1385364">
                  <a:extLst>
                    <a:ext uri="{9D8B030D-6E8A-4147-A177-3AD203B41FA5}">
                      <a16:colId xmlns:a16="http://schemas.microsoft.com/office/drawing/2014/main" xmlns="" val="20007"/>
                    </a:ext>
                  </a:extLst>
                </a:gridCol>
              </a:tblGrid>
              <a:tr h="345758">
                <a:tc>
                  <a:txBody>
                    <a:bodyPr/>
                    <a:lstStyle/>
                    <a:p>
                      <a:pPr indent="266700" algn="ctr">
                        <a:spcAft>
                          <a:spcPts val="0"/>
                        </a:spcAft>
                      </a:pPr>
                      <a:r>
                        <a:rPr lang="zh-CN" sz="1800" kern="500" dirty="0">
                          <a:latin typeface="Times New Roman" pitchFamily="18" charset="0"/>
                          <a:ea typeface="微软雅黑" pitchFamily="34" charset="-122"/>
                          <a:cs typeface="Times New Roman" pitchFamily="18" charset="0"/>
                        </a:rPr>
                        <a:t>功能单元</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ctr">
                        <a:spcAft>
                          <a:spcPts val="0"/>
                        </a:spcAft>
                      </a:pPr>
                      <a:r>
                        <a:rPr lang="en-US" sz="1800" kern="500">
                          <a:latin typeface="Times New Roman" pitchFamily="18" charset="0"/>
                          <a:ea typeface="微软雅黑" pitchFamily="34" charset="-122"/>
                          <a:cs typeface="Times New Roman" pitchFamily="18" charset="0"/>
                        </a:rPr>
                        <a:t>BCS</a:t>
                      </a:r>
                      <a:endParaRPr lang="zh-CN"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ctr">
                        <a:spcAft>
                          <a:spcPts val="0"/>
                        </a:spcAft>
                      </a:pPr>
                      <a:r>
                        <a:rPr lang="en-US" sz="1800" kern="500">
                          <a:latin typeface="Times New Roman" pitchFamily="18" charset="0"/>
                          <a:ea typeface="微软雅黑" pitchFamily="34" charset="-122"/>
                          <a:cs typeface="Times New Roman" pitchFamily="18" charset="0"/>
                        </a:rPr>
                        <a:t>BSS</a:t>
                      </a:r>
                      <a:endParaRPr lang="zh-CN"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just">
                        <a:spcAft>
                          <a:spcPts val="0"/>
                        </a:spcAft>
                      </a:pPr>
                      <a:r>
                        <a:rPr lang="en-US" sz="1800" kern="500" dirty="0">
                          <a:latin typeface="Times New Roman" pitchFamily="18" charset="0"/>
                          <a:ea typeface="微软雅黑" pitchFamily="34" charset="-122"/>
                          <a:cs typeface="Times New Roman" pitchFamily="18" charset="0"/>
                        </a:rPr>
                        <a:t>BAS</a:t>
                      </a:r>
                      <a:endParaRPr lang="zh-CN" sz="1800" kern="500" dirty="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ctr">
                        <a:spcAft>
                          <a:spcPts val="0"/>
                        </a:spcAft>
                      </a:pPr>
                      <a:r>
                        <a:rPr lang="zh-CN" sz="1800" kern="500">
                          <a:latin typeface="Times New Roman" pitchFamily="18" charset="0"/>
                          <a:ea typeface="微软雅黑" pitchFamily="34" charset="-122"/>
                          <a:cs typeface="Times New Roman" pitchFamily="18" charset="0"/>
                        </a:rPr>
                        <a:t>功能单元</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ctr">
                        <a:spcAft>
                          <a:spcPts val="0"/>
                        </a:spcAft>
                      </a:pPr>
                      <a:r>
                        <a:rPr lang="en-US" sz="1800" kern="500">
                          <a:latin typeface="Times New Roman" pitchFamily="18" charset="0"/>
                          <a:ea typeface="微软雅黑" pitchFamily="34" charset="-122"/>
                          <a:cs typeface="Times New Roman" pitchFamily="18" charset="0"/>
                        </a:rPr>
                        <a:t>BCS</a:t>
                      </a:r>
                      <a:endParaRPr lang="zh-CN"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ctr">
                        <a:spcAft>
                          <a:spcPts val="0"/>
                        </a:spcAft>
                      </a:pPr>
                      <a:r>
                        <a:rPr lang="en-US" sz="1800" kern="500">
                          <a:latin typeface="Times New Roman" pitchFamily="18" charset="0"/>
                          <a:ea typeface="微软雅黑" pitchFamily="34" charset="-122"/>
                          <a:cs typeface="Times New Roman" pitchFamily="18" charset="0"/>
                        </a:rPr>
                        <a:t>BSS</a:t>
                      </a:r>
                      <a:endParaRPr lang="zh-CN"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ctr">
                        <a:spcAft>
                          <a:spcPts val="0"/>
                        </a:spcAft>
                      </a:pPr>
                      <a:r>
                        <a:rPr lang="en-US" sz="1800" kern="500">
                          <a:latin typeface="Times New Roman" pitchFamily="18" charset="0"/>
                          <a:ea typeface="微软雅黑" pitchFamily="34" charset="-122"/>
                          <a:cs typeface="Times New Roman" pitchFamily="18" charset="0"/>
                        </a:rPr>
                        <a:t>BAS</a:t>
                      </a:r>
                      <a:endParaRPr lang="zh-CN"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extLst>
                  <a:ext uri="{0D108BD9-81ED-4DB2-BD59-A6C34878D82A}">
                    <a16:rowId xmlns:a16="http://schemas.microsoft.com/office/drawing/2014/main" xmlns="" val="10000"/>
                  </a:ext>
                </a:extLst>
              </a:tr>
              <a:tr h="345758">
                <a:tc>
                  <a:txBody>
                    <a:bodyPr/>
                    <a:lstStyle/>
                    <a:p>
                      <a:pPr indent="266700" algn="ctr">
                        <a:spcAft>
                          <a:spcPts val="0"/>
                        </a:spcAft>
                      </a:pPr>
                      <a:r>
                        <a:rPr lang="zh-CN" sz="1800" kern="500" dirty="0">
                          <a:latin typeface="Times New Roman" pitchFamily="18" charset="0"/>
                          <a:ea typeface="微软雅黑" pitchFamily="34" charset="-122"/>
                          <a:cs typeface="Times New Roman" pitchFamily="18" charset="0"/>
                        </a:rPr>
                        <a:t>核心</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1800" kern="500">
                          <a:latin typeface="Times New Roman" pitchFamily="18" charset="0"/>
                          <a:ea typeface="微软雅黑" pitchFamily="34" charset="-122"/>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1800" kern="500">
                          <a:latin typeface="Times New Roman" pitchFamily="18" charset="0"/>
                          <a:ea typeface="微软雅黑" pitchFamily="34" charset="-122"/>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1800" kern="500" dirty="0">
                          <a:latin typeface="Times New Roman" pitchFamily="18" charset="0"/>
                          <a:ea typeface="微软雅黑" pitchFamily="34" charset="-122"/>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1800" kern="500">
                          <a:latin typeface="Times New Roman" pitchFamily="18" charset="0"/>
                          <a:ea typeface="微软雅黑" pitchFamily="34" charset="-122"/>
                          <a:cs typeface="Times New Roman" pitchFamily="18" charset="0"/>
                        </a:rPr>
                        <a:t>次同步</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endParaRPr lang="en-US"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1800" kern="500">
                          <a:latin typeface="Times New Roman" pitchFamily="18" charset="0"/>
                          <a:ea typeface="微软雅黑" pitchFamily="34" charset="-122"/>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1800" kern="500">
                          <a:latin typeface="Times New Roman" pitchFamily="18" charset="0"/>
                          <a:ea typeface="微软雅黑" pitchFamily="34" charset="-122"/>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45758">
                <a:tc>
                  <a:txBody>
                    <a:bodyPr/>
                    <a:lstStyle/>
                    <a:p>
                      <a:pPr indent="266700" algn="ctr">
                        <a:spcAft>
                          <a:spcPts val="0"/>
                        </a:spcAft>
                      </a:pPr>
                      <a:r>
                        <a:rPr lang="zh-CN" sz="1800" kern="500">
                          <a:latin typeface="Times New Roman" pitchFamily="18" charset="0"/>
                          <a:ea typeface="微软雅黑" pitchFamily="34" charset="-122"/>
                          <a:cs typeface="Times New Roman" pitchFamily="18" charset="0"/>
                        </a:rPr>
                        <a:t>半双工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1800" kern="500" dirty="0">
                          <a:latin typeface="Times New Roman" pitchFamily="18" charset="0"/>
                          <a:ea typeface="微软雅黑" pitchFamily="34" charset="-122"/>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1800" kern="500">
                          <a:latin typeface="Times New Roman" pitchFamily="18" charset="0"/>
                          <a:ea typeface="微软雅黑" pitchFamily="34" charset="-122"/>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1800" kern="500">
                          <a:latin typeface="Times New Roman" pitchFamily="18" charset="0"/>
                          <a:ea typeface="微软雅黑" pitchFamily="34" charset="-122"/>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1800" kern="500">
                          <a:latin typeface="Times New Roman" pitchFamily="18" charset="0"/>
                          <a:ea typeface="微软雅黑" pitchFamily="34" charset="-122"/>
                          <a:cs typeface="Times New Roman" pitchFamily="18" charset="0"/>
                        </a:rPr>
                        <a:t>主同步</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endParaRPr lang="en-US"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1800" kern="500">
                          <a:latin typeface="Times New Roman" pitchFamily="18" charset="0"/>
                          <a:ea typeface="微软雅黑" pitchFamily="34" charset="-122"/>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endParaRPr lang="en-US"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45758">
                <a:tc>
                  <a:txBody>
                    <a:bodyPr/>
                    <a:lstStyle/>
                    <a:p>
                      <a:pPr indent="266700" algn="ctr">
                        <a:spcAft>
                          <a:spcPts val="0"/>
                        </a:spcAft>
                      </a:pPr>
                      <a:r>
                        <a:rPr lang="zh-CN" sz="1800" kern="500">
                          <a:latin typeface="Times New Roman" pitchFamily="18" charset="0"/>
                          <a:ea typeface="微软雅黑" pitchFamily="34" charset="-122"/>
                          <a:cs typeface="Times New Roman" pitchFamily="18" charset="0"/>
                        </a:rPr>
                        <a:t>双工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1800" kern="500">
                          <a:latin typeface="Times New Roman" pitchFamily="18" charset="0"/>
                          <a:ea typeface="微软雅黑" pitchFamily="34" charset="-122"/>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1800" kern="500">
                          <a:latin typeface="Times New Roman" pitchFamily="18" charset="0"/>
                          <a:ea typeface="微软雅黑" pitchFamily="34" charset="-122"/>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endParaRPr lang="en-US"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1800" kern="500">
                          <a:latin typeface="Times New Roman" pitchFamily="18" charset="0"/>
                          <a:ea typeface="微软雅黑" pitchFamily="34" charset="-122"/>
                          <a:cs typeface="Times New Roman" pitchFamily="18" charset="0"/>
                        </a:rPr>
                        <a:t>重新同步</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endParaRPr lang="en-US"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1800" kern="500">
                          <a:latin typeface="Times New Roman" pitchFamily="18" charset="0"/>
                          <a:ea typeface="微软雅黑" pitchFamily="34" charset="-122"/>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endParaRPr lang="en-US" sz="1800" kern="500" dirty="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45758">
                <a:tc>
                  <a:txBody>
                    <a:bodyPr/>
                    <a:lstStyle/>
                    <a:p>
                      <a:pPr indent="266700" algn="ctr">
                        <a:spcAft>
                          <a:spcPts val="0"/>
                        </a:spcAft>
                      </a:pPr>
                      <a:r>
                        <a:rPr lang="zh-CN" sz="1800" kern="500">
                          <a:latin typeface="Times New Roman" pitchFamily="18" charset="0"/>
                          <a:ea typeface="微软雅黑" pitchFamily="34" charset="-122"/>
                          <a:cs typeface="Times New Roman" pitchFamily="18" charset="0"/>
                        </a:rPr>
                        <a:t>特权数据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endParaRPr lang="en-US"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1800" kern="500">
                          <a:latin typeface="Times New Roman" pitchFamily="18" charset="0"/>
                          <a:ea typeface="微软雅黑" pitchFamily="34" charset="-122"/>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1800" kern="500">
                          <a:latin typeface="Times New Roman" pitchFamily="18" charset="0"/>
                          <a:ea typeface="微软雅黑" pitchFamily="34" charset="-122"/>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1800" kern="500">
                          <a:latin typeface="Times New Roman" pitchFamily="18" charset="0"/>
                          <a:ea typeface="微软雅黑" pitchFamily="34" charset="-122"/>
                          <a:cs typeface="Times New Roman" pitchFamily="18" charset="0"/>
                        </a:rPr>
                        <a:t>加速数据</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endParaRPr lang="en-US"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endParaRPr lang="en-US"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endParaRPr lang="en-US"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45758">
                <a:tc>
                  <a:txBody>
                    <a:bodyPr/>
                    <a:lstStyle/>
                    <a:p>
                      <a:pPr indent="266700" algn="ctr">
                        <a:spcAft>
                          <a:spcPts val="0"/>
                        </a:spcAft>
                      </a:pPr>
                      <a:r>
                        <a:rPr lang="zh-CN" sz="1800" kern="500">
                          <a:latin typeface="Times New Roman" pitchFamily="18" charset="0"/>
                          <a:ea typeface="微软雅黑" pitchFamily="34" charset="-122"/>
                          <a:cs typeface="Times New Roman" pitchFamily="18" charset="0"/>
                        </a:rPr>
                        <a:t>异常报告</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endParaRPr lang="en-US"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endParaRPr lang="en-US"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1800" kern="500">
                          <a:latin typeface="Times New Roman" pitchFamily="18" charset="0"/>
                          <a:ea typeface="微软雅黑" pitchFamily="34" charset="-122"/>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1800" kern="500">
                          <a:latin typeface="Times New Roman" pitchFamily="18" charset="0"/>
                          <a:ea typeface="微软雅黑" pitchFamily="34" charset="-122"/>
                          <a:cs typeface="Times New Roman" pitchFamily="18" charset="0"/>
                        </a:rPr>
                        <a:t>活动管理</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endParaRPr lang="en-US"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endParaRPr lang="en-US"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1800" kern="500">
                          <a:latin typeface="Times New Roman" pitchFamily="18" charset="0"/>
                          <a:ea typeface="微软雅黑" pitchFamily="34" charset="-122"/>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91516">
                <a:tc>
                  <a:txBody>
                    <a:bodyPr/>
                    <a:lstStyle/>
                    <a:p>
                      <a:pPr indent="266700" algn="ctr">
                        <a:spcAft>
                          <a:spcPts val="0"/>
                        </a:spcAft>
                      </a:pPr>
                      <a:r>
                        <a:rPr lang="zh-CN" sz="1800" kern="500">
                          <a:latin typeface="Times New Roman" pitchFamily="18" charset="0"/>
                          <a:ea typeface="微软雅黑" pitchFamily="34" charset="-122"/>
                          <a:cs typeface="Times New Roman" pitchFamily="18" charset="0"/>
                        </a:rPr>
                        <a:t>协商释放</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endParaRPr lang="en-US"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1800" kern="500">
                          <a:latin typeface="Times New Roman" pitchFamily="18" charset="0"/>
                          <a:ea typeface="微软雅黑" pitchFamily="34" charset="-122"/>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endParaRPr lang="en-US"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1800" kern="500">
                          <a:latin typeface="Times New Roman" pitchFamily="18" charset="0"/>
                          <a:ea typeface="微软雅黑" pitchFamily="34" charset="-122"/>
                          <a:cs typeface="Times New Roman" pitchFamily="18" charset="0"/>
                        </a:rPr>
                        <a:t>能力数据交换</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endParaRPr lang="en-US"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endParaRPr lang="en-US" sz="1800" kern="500">
                        <a:latin typeface="Times New Roman" pitchFamily="18" charset="0"/>
                        <a:ea typeface="微软雅黑" pitchFamily="34"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1800" kern="500" dirty="0">
                          <a:latin typeface="Times New Roman" pitchFamily="18" charset="0"/>
                          <a:ea typeface="微软雅黑" pitchFamily="34" charset="-122"/>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par>
                                <p:cTn id="12" presetID="9"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3.2  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p:nvSpPr>
          <p:cNvPr id="3" name="矩形 2"/>
          <p:cNvSpPr/>
          <p:nvPr/>
        </p:nvSpPr>
        <p:spPr>
          <a:xfrm>
            <a:off x="2293360" y="1634058"/>
            <a:ext cx="2170787"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3.2.6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表示层</a:t>
            </a:r>
          </a:p>
        </p:txBody>
      </p:sp>
      <p:grpSp>
        <p:nvGrpSpPr>
          <p:cNvPr id="4" name="组合 3"/>
          <p:cNvGrpSpPr/>
          <p:nvPr/>
        </p:nvGrpSpPr>
        <p:grpSpPr>
          <a:xfrm>
            <a:off x="793162" y="1276868"/>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useBgFill="1">
        <p:nvSpPr>
          <p:cNvPr id="7" name="矩形 6"/>
          <p:cNvSpPr/>
          <p:nvPr/>
        </p:nvSpPr>
        <p:spPr>
          <a:xfrm>
            <a:off x="1238216" y="2928934"/>
            <a:ext cx="10358510" cy="2750048"/>
          </a:xfrm>
          <a:prstGeom prst="rect">
            <a:avLst/>
          </a:prstGeom>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计算机联网的最终目的是实现用户之间的数据交换。但是，由于不同的计算机系统可能采用不同的信息编码，或者具有不同的信息描述和表示方法，如果不加以处理，不同的信息描述（表示）将导致通信的计算机系统之间无法正确地识别信息。</a:t>
            </a: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设置表示层的目的就是屏蔽不同计算机在信息表示方面的差异，其功能包括传送语法的协商，以及抽象语法和传送语法之间的转换。通信双方在建立通信关系后，首先要进行协商，协商内容包括采用什么数据编码进行传输，传输过程中数据是否要压缩，采用什么压缩算法等。协商结束后选择一种双方都能处理的数据表示方式进行通信。</a:t>
            </a:r>
          </a:p>
        </p:txBody>
      </p:sp>
      <p:pic>
        <p:nvPicPr>
          <p:cNvPr id="8" name="图片 7" descr="u=3923224993,1760117180&amp;fm=27&amp;gp=0.jpg"/>
          <p:cNvPicPr>
            <a:picLocks noChangeAspect="1"/>
          </p:cNvPicPr>
          <p:nvPr/>
        </p:nvPicPr>
        <p:blipFill>
          <a:blip r:embed="rId3" cstate="print">
            <a:clrChange>
              <a:clrFrom>
                <a:srgbClr val="FFFFFF"/>
              </a:clrFrom>
              <a:clrTo>
                <a:srgbClr val="FFFFFF">
                  <a:alpha val="0"/>
                </a:srgbClr>
              </a:clrTo>
            </a:clrChange>
          </a:blip>
          <a:srcRect b="1981"/>
          <a:stretch>
            <a:fillRect/>
          </a:stretch>
        </p:blipFill>
        <p:spPr>
          <a:xfrm>
            <a:off x="9024958" y="785794"/>
            <a:ext cx="3405178" cy="21895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3.2  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useBgFill="1">
        <p:nvSpPr>
          <p:cNvPr id="3" name="矩形 2"/>
          <p:cNvSpPr/>
          <p:nvPr/>
        </p:nvSpPr>
        <p:spPr>
          <a:xfrm>
            <a:off x="952464" y="1285860"/>
            <a:ext cx="10144196" cy="1595886"/>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例如，如图</a:t>
            </a:r>
            <a:r>
              <a:rPr lang="en-US" altLang="zh-CN" sz="2000" dirty="0">
                <a:latin typeface="Times New Roman" pitchFamily="18" charset="0"/>
                <a:ea typeface="微软雅黑" pitchFamily="34" charset="-122"/>
                <a:cs typeface="Times New Roman" pitchFamily="18" charset="0"/>
              </a:rPr>
              <a:t>3-5</a:t>
            </a:r>
            <a:r>
              <a:rPr lang="zh-CN" altLang="en-US" sz="2000" dirty="0">
                <a:latin typeface="Times New Roman" pitchFamily="18" charset="0"/>
                <a:ea typeface="微软雅黑" pitchFamily="34" charset="-122"/>
                <a:cs typeface="Times New Roman" pitchFamily="18" charset="0"/>
              </a:rPr>
              <a:t>所示，用户</a:t>
            </a:r>
            <a:r>
              <a:rPr lang="en-US" altLang="zh-CN" sz="2000" dirty="0">
                <a:latin typeface="Times New Roman" pitchFamily="18" charset="0"/>
                <a:ea typeface="微软雅黑" pitchFamily="34" charset="-122"/>
                <a:cs typeface="Times New Roman" pitchFamily="18" charset="0"/>
              </a:rPr>
              <a:t>A</a:t>
            </a:r>
            <a:r>
              <a:rPr lang="zh-CN" altLang="en-US" sz="2000" dirty="0">
                <a:latin typeface="Times New Roman" pitchFamily="18" charset="0"/>
                <a:ea typeface="微软雅黑" pitchFamily="34" charset="-122"/>
                <a:cs typeface="Times New Roman" pitchFamily="18" charset="0"/>
              </a:rPr>
              <a:t>希望传送一个文件给用户</a:t>
            </a:r>
            <a:r>
              <a:rPr lang="en-US" altLang="zh-CN" sz="2000" dirty="0">
                <a:latin typeface="Times New Roman" pitchFamily="18" charset="0"/>
                <a:ea typeface="微软雅黑" pitchFamily="34" charset="-122"/>
                <a:cs typeface="Times New Roman" pitchFamily="18" charset="0"/>
              </a:rPr>
              <a:t>B</a:t>
            </a:r>
            <a:r>
              <a:rPr lang="zh-CN" altLang="en-US" sz="2000" dirty="0">
                <a:latin typeface="Times New Roman" pitchFamily="18" charset="0"/>
                <a:ea typeface="微软雅黑" pitchFamily="34" charset="-122"/>
                <a:cs typeface="Times New Roman" pitchFamily="18" charset="0"/>
              </a:rPr>
              <a:t>，双方协商后采用</a:t>
            </a:r>
            <a:r>
              <a:rPr lang="en-US" altLang="zh-CN" sz="2000" dirty="0">
                <a:latin typeface="Times New Roman" pitchFamily="18" charset="0"/>
                <a:ea typeface="微软雅黑" pitchFamily="34" charset="-122"/>
                <a:cs typeface="Times New Roman" pitchFamily="18" charset="0"/>
              </a:rPr>
              <a:t>ASCII</a:t>
            </a:r>
            <a:r>
              <a:rPr lang="zh-CN" altLang="en-US" sz="2000" dirty="0">
                <a:latin typeface="Times New Roman" pitchFamily="18" charset="0"/>
                <a:ea typeface="微软雅黑" pitchFamily="34" charset="-122"/>
                <a:cs typeface="Times New Roman" pitchFamily="18" charset="0"/>
              </a:rPr>
              <a:t>码进行传输。用户</a:t>
            </a:r>
            <a:r>
              <a:rPr lang="en-US" altLang="zh-CN" sz="2000" dirty="0">
                <a:latin typeface="Times New Roman" pitchFamily="18" charset="0"/>
                <a:ea typeface="微软雅黑" pitchFamily="34" charset="-122"/>
                <a:cs typeface="Times New Roman" pitchFamily="18" charset="0"/>
              </a:rPr>
              <a:t>A</a:t>
            </a:r>
            <a:r>
              <a:rPr lang="zh-CN" altLang="en-US" sz="2000" dirty="0">
                <a:latin typeface="Times New Roman" pitchFamily="18" charset="0"/>
                <a:ea typeface="微软雅黑" pitchFamily="34" charset="-122"/>
                <a:cs typeface="Times New Roman" pitchFamily="18" charset="0"/>
              </a:rPr>
              <a:t>发送以</a:t>
            </a:r>
            <a:r>
              <a:rPr lang="en-US" altLang="zh-CN" sz="2000" dirty="0">
                <a:latin typeface="Times New Roman" pitchFamily="18" charset="0"/>
                <a:ea typeface="微软雅黑" pitchFamily="34" charset="-122"/>
                <a:cs typeface="Times New Roman" pitchFamily="18" charset="0"/>
              </a:rPr>
              <a:t>ASCII</a:t>
            </a:r>
            <a:r>
              <a:rPr lang="zh-CN" altLang="en-US" sz="2000" dirty="0">
                <a:latin typeface="Times New Roman" pitchFamily="18" charset="0"/>
                <a:ea typeface="微软雅黑" pitchFamily="34" charset="-122"/>
                <a:cs typeface="Times New Roman" pitchFamily="18" charset="0"/>
              </a:rPr>
              <a:t>码编码的数据，用户</a:t>
            </a:r>
            <a:r>
              <a:rPr lang="en-US" altLang="zh-CN" sz="2000" dirty="0">
                <a:latin typeface="Times New Roman" pitchFamily="18" charset="0"/>
                <a:ea typeface="微软雅黑" pitchFamily="34" charset="-122"/>
                <a:cs typeface="Times New Roman" pitchFamily="18" charset="0"/>
              </a:rPr>
              <a:t>B</a:t>
            </a:r>
            <a:r>
              <a:rPr lang="zh-CN" altLang="en-US" sz="2000" dirty="0">
                <a:latin typeface="Times New Roman" pitchFamily="18" charset="0"/>
                <a:ea typeface="微软雅黑" pitchFamily="34" charset="-122"/>
                <a:cs typeface="Times New Roman" pitchFamily="18" charset="0"/>
              </a:rPr>
              <a:t>接收到</a:t>
            </a:r>
            <a:r>
              <a:rPr lang="en-US" altLang="zh-CN" sz="2000" dirty="0">
                <a:latin typeface="Times New Roman" pitchFamily="18" charset="0"/>
                <a:ea typeface="微软雅黑" pitchFamily="34" charset="-122"/>
                <a:cs typeface="Times New Roman" pitchFamily="18" charset="0"/>
              </a:rPr>
              <a:t>ASCII</a:t>
            </a:r>
            <a:r>
              <a:rPr lang="zh-CN" altLang="en-US" sz="2000" dirty="0">
                <a:latin typeface="Times New Roman" pitchFamily="18" charset="0"/>
                <a:ea typeface="微软雅黑" pitchFamily="34" charset="-122"/>
                <a:cs typeface="Times New Roman" pitchFamily="18" charset="0"/>
              </a:rPr>
              <a:t>码数据后将其转换成</a:t>
            </a:r>
            <a:r>
              <a:rPr lang="en-US" altLang="zh-CN" sz="2000" dirty="0">
                <a:latin typeface="Times New Roman" pitchFamily="18" charset="0"/>
                <a:ea typeface="微软雅黑" pitchFamily="34" charset="-122"/>
                <a:cs typeface="Times New Roman" pitchFamily="18" charset="0"/>
              </a:rPr>
              <a:t>EBCDIC</a:t>
            </a:r>
            <a:r>
              <a:rPr lang="zh-CN" altLang="en-US" sz="2000" dirty="0">
                <a:latin typeface="Times New Roman" pitchFamily="18" charset="0"/>
                <a:ea typeface="微软雅黑" pitchFamily="34" charset="-122"/>
                <a:cs typeface="Times New Roman" pitchFamily="18" charset="0"/>
              </a:rPr>
              <a:t>码数据。通过这种转换来统一表示被传送的数据，使得通信双方使用的计算机都可以识别。</a:t>
            </a:r>
          </a:p>
        </p:txBody>
      </p:sp>
      <p:sp>
        <p:nvSpPr>
          <p:cNvPr id="14643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7" name="组合 6"/>
          <p:cNvGrpSpPr/>
          <p:nvPr/>
        </p:nvGrpSpPr>
        <p:grpSpPr>
          <a:xfrm>
            <a:off x="1995346" y="2857496"/>
            <a:ext cx="7386802" cy="2500330"/>
            <a:chOff x="1995346" y="3000372"/>
            <a:chExt cx="7386802" cy="2500330"/>
          </a:xfrm>
        </p:grpSpPr>
        <p:sp>
          <p:nvSpPr>
            <p:cNvPr id="4" name="矩形 3"/>
            <p:cNvSpPr/>
            <p:nvPr/>
          </p:nvSpPr>
          <p:spPr>
            <a:xfrm>
              <a:off x="4095736" y="5131370"/>
              <a:ext cx="3147015"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图</a:t>
              </a:r>
              <a:r>
                <a:rPr lang="en-US" altLang="en-US" dirty="0">
                  <a:latin typeface="Times New Roman" pitchFamily="18" charset="0"/>
                  <a:ea typeface="微软雅黑" pitchFamily="34" charset="-122"/>
                  <a:cs typeface="Times New Roman" pitchFamily="18" charset="0"/>
                </a:rPr>
                <a:t>3-</a:t>
              </a:r>
              <a:r>
                <a:rPr lang="en-US" altLang="zh-CN" dirty="0">
                  <a:latin typeface="Times New Roman" pitchFamily="18" charset="0"/>
                  <a:ea typeface="微软雅黑" pitchFamily="34" charset="-122"/>
                  <a:cs typeface="Times New Roman" pitchFamily="18" charset="0"/>
                </a:rPr>
                <a:t>4</a:t>
              </a:r>
              <a:r>
                <a:rPr lang="en-US" altLang="en-US" dirty="0">
                  <a:latin typeface="Times New Roman" pitchFamily="18" charset="0"/>
                  <a:ea typeface="微软雅黑" pitchFamily="34" charset="-122"/>
                  <a:cs typeface="Times New Roman" pitchFamily="18" charset="0"/>
                </a:rPr>
                <a:t>  </a:t>
              </a:r>
              <a:r>
                <a:rPr lang="zh-CN" altLang="en-US" dirty="0">
                  <a:latin typeface="Times New Roman" pitchFamily="18" charset="0"/>
                  <a:ea typeface="微软雅黑" pitchFamily="34" charset="-122"/>
                  <a:cs typeface="Times New Roman" pitchFamily="18" charset="0"/>
                </a:rPr>
                <a:t>计算机系统间语法转换</a:t>
              </a:r>
            </a:p>
          </p:txBody>
        </p:sp>
        <p:graphicFrame>
          <p:nvGraphicFramePr>
            <p:cNvPr id="146433" name="Object 1"/>
            <p:cNvGraphicFramePr>
              <a:graphicFrameLocks noChangeAspect="1"/>
            </p:cNvGraphicFramePr>
            <p:nvPr/>
          </p:nvGraphicFramePr>
          <p:xfrm>
            <a:off x="1995346" y="3000372"/>
            <a:ext cx="7386802" cy="2000264"/>
          </p:xfrm>
          <a:graphic>
            <a:graphicData uri="http://schemas.openxmlformats.org/presentationml/2006/ole">
              <mc:AlternateContent xmlns:mc="http://schemas.openxmlformats.org/markup-compatibility/2006">
                <mc:Choice xmlns:v="urn:schemas-microsoft-com:vml" Requires="v">
                  <p:oleObj spid="_x0000_s2050" r:id="rId3" imgW="4438702" imgH="1207823" progId="Visio.Drawing.11">
                    <p:embed/>
                  </p:oleObj>
                </mc:Choice>
                <mc:Fallback>
                  <p:oleObj r:id="rId3" imgW="4438702" imgH="1207823"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346" y="3000372"/>
                          <a:ext cx="7386802" cy="2000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3.2  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p:nvSpPr>
          <p:cNvPr id="3" name="矩形 2"/>
          <p:cNvSpPr/>
          <p:nvPr/>
        </p:nvSpPr>
        <p:spPr>
          <a:xfrm>
            <a:off x="2293360" y="1634058"/>
            <a:ext cx="2170787"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3.2.7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应用层</a:t>
            </a:r>
          </a:p>
        </p:txBody>
      </p:sp>
      <p:grpSp>
        <p:nvGrpSpPr>
          <p:cNvPr id="4" name="组合 3"/>
          <p:cNvGrpSpPr/>
          <p:nvPr/>
        </p:nvGrpSpPr>
        <p:grpSpPr>
          <a:xfrm>
            <a:off x="793162" y="1276868"/>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useBgFill="1">
        <p:nvSpPr>
          <p:cNvPr id="7" name="矩形 6"/>
          <p:cNvSpPr/>
          <p:nvPr/>
        </p:nvSpPr>
        <p:spPr>
          <a:xfrm>
            <a:off x="1238216" y="2964968"/>
            <a:ext cx="10358510" cy="2750048"/>
          </a:xfrm>
          <a:prstGeom prst="rect">
            <a:avLst/>
          </a:prstGeom>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OSI</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模型的顶端是应用层。应用层为网络用户和应用程序提供各种服务，也是最终用户应用程序访问网络服务的地方。例如，如果在网络上运行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Microsoft Word</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，并选择打开一个文件，请求将由应用层传输到网络。应用层提供的服务包括文件传输、文件管理以及电子邮件的信息处理等。</a:t>
            </a: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“应用层”并不是指运行在网络上的某个特定的应用程序，如</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Microsoft Word</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。经过抽象后的应用进程才是应用实体。对等到应用实体间的通信使用不同的应用协议。常见的应用层协议有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FTP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HTTP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SNMP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等。</a:t>
            </a:r>
          </a:p>
        </p:txBody>
      </p:sp>
      <p:pic>
        <p:nvPicPr>
          <p:cNvPr id="8" name="图片 7" descr="u=3923224993,1760117180&amp;fm=27&amp;gp=0.jpg"/>
          <p:cNvPicPr>
            <a:picLocks noChangeAspect="1"/>
          </p:cNvPicPr>
          <p:nvPr/>
        </p:nvPicPr>
        <p:blipFill>
          <a:blip r:embed="rId3" cstate="print">
            <a:clrChange>
              <a:clrFrom>
                <a:srgbClr val="FFFFFF"/>
              </a:clrFrom>
              <a:clrTo>
                <a:srgbClr val="FFFFFF">
                  <a:alpha val="0"/>
                </a:srgbClr>
              </a:clrTo>
            </a:clrChange>
          </a:blip>
          <a:srcRect b="1981"/>
          <a:stretch>
            <a:fillRect/>
          </a:stretch>
        </p:blipFill>
        <p:spPr>
          <a:xfrm>
            <a:off x="9024958" y="785794"/>
            <a:ext cx="3405178" cy="21895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3.2  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p:nvSpPr>
          <p:cNvPr id="3" name="矩形 2"/>
          <p:cNvSpPr/>
          <p:nvPr/>
        </p:nvSpPr>
        <p:spPr>
          <a:xfrm>
            <a:off x="2293360" y="1634058"/>
            <a:ext cx="5291833"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3.2.8  OSI</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参考模型中的数据传输</a:t>
            </a:r>
          </a:p>
        </p:txBody>
      </p:sp>
      <p:grpSp>
        <p:nvGrpSpPr>
          <p:cNvPr id="4" name="组合 3"/>
          <p:cNvGrpSpPr/>
          <p:nvPr/>
        </p:nvGrpSpPr>
        <p:grpSpPr>
          <a:xfrm>
            <a:off x="793162" y="1276868"/>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useBgFill="1">
        <p:nvSpPr>
          <p:cNvPr id="10" name="矩形 9"/>
          <p:cNvSpPr/>
          <p:nvPr/>
        </p:nvSpPr>
        <p:spPr>
          <a:xfrm>
            <a:off x="1023902" y="2583602"/>
            <a:ext cx="4857784" cy="3554819"/>
          </a:xfrm>
          <a:prstGeom prst="rect">
            <a:avLst/>
          </a:prstGeom>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在网络通信过程中，为了确保数据能够被顺利、准确地传送到目的地，需要</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OSI</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参考模型的各层对数据进行相应的处理。以主机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向主机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传输数据为例（见图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），数据在通过主机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各层时，每层都会为上层传来的数据加上一个信息头或尾（作为主机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的对等层处理数据的依据），然后向下层发送，这个过程可以理解为各层对数据的封装。</a:t>
            </a:r>
          </a:p>
        </p:txBody>
      </p:sp>
      <p:grpSp>
        <p:nvGrpSpPr>
          <p:cNvPr id="14" name="组合 13"/>
          <p:cNvGrpSpPr/>
          <p:nvPr/>
        </p:nvGrpSpPr>
        <p:grpSpPr>
          <a:xfrm>
            <a:off x="6271120" y="2559602"/>
            <a:ext cx="5397044" cy="3226852"/>
            <a:chOff x="5953124" y="2285992"/>
            <a:chExt cx="5397044" cy="3226852"/>
          </a:xfrm>
        </p:grpSpPr>
        <p:pic>
          <p:nvPicPr>
            <p:cNvPr id="12" name="Picture 2" descr="图3-5  数据的封装与解封过程"/>
            <p:cNvPicPr>
              <a:picLocks noChangeAspect="1" noChangeArrowheads="1"/>
            </p:cNvPicPr>
            <p:nvPr/>
          </p:nvPicPr>
          <p:blipFill>
            <a:blip r:embed="rId3" cstate="print"/>
            <a:srcRect/>
            <a:stretch>
              <a:fillRect/>
            </a:stretch>
          </p:blipFill>
          <p:spPr bwMode="auto">
            <a:xfrm>
              <a:off x="5953124" y="2285992"/>
              <a:ext cx="5397044" cy="2736000"/>
            </a:xfrm>
            <a:prstGeom prst="rect">
              <a:avLst/>
            </a:prstGeom>
            <a:noFill/>
            <a:ln w="9525">
              <a:noFill/>
              <a:miter lim="800000"/>
              <a:headEnd/>
              <a:tailEnd/>
            </a:ln>
          </p:spPr>
        </p:pic>
        <p:sp>
          <p:nvSpPr>
            <p:cNvPr id="13" name="矩形 12"/>
            <p:cNvSpPr/>
            <p:nvPr/>
          </p:nvSpPr>
          <p:spPr>
            <a:xfrm>
              <a:off x="7167570" y="5143512"/>
              <a:ext cx="3147015" cy="369332"/>
            </a:xfrm>
            <a:prstGeom prst="rect">
              <a:avLst/>
            </a:prstGeom>
          </p:spPr>
          <p:txBody>
            <a:bodyPr wrap="non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en-US" dirty="0">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5</a:t>
              </a:r>
              <a:r>
                <a:rPr lang="en-US" altLang="en-US"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数据的封装与解封过程</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3.2  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useBgFill="1">
        <p:nvSpPr>
          <p:cNvPr id="7" name="矩形 6"/>
          <p:cNvSpPr/>
          <p:nvPr/>
        </p:nvSpPr>
        <p:spPr>
          <a:xfrm>
            <a:off x="1023902" y="1357298"/>
            <a:ext cx="10072758" cy="1246495"/>
          </a:xfrm>
          <a:prstGeom prst="rect">
            <a:avLst/>
          </a:prstGeom>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当经过层层封装的数据最终通过传输介质传输到主机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后，主机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的每一层再对数据进行相应的处理（自下而上），把信息头或尾去掉，最后还原成实际的数据，即执行主机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的逆过程，这个过程可以理解为对数据的拆封或解封。</a:t>
            </a:r>
          </a:p>
        </p:txBody>
      </p:sp>
      <p:grpSp>
        <p:nvGrpSpPr>
          <p:cNvPr id="12" name="组合 13"/>
          <p:cNvGrpSpPr/>
          <p:nvPr/>
        </p:nvGrpSpPr>
        <p:grpSpPr>
          <a:xfrm>
            <a:off x="8096264" y="3286124"/>
            <a:ext cx="3456000" cy="2433761"/>
            <a:chOff x="7167570" y="3786191"/>
            <a:chExt cx="3456000" cy="2433761"/>
          </a:xfrm>
        </p:grpSpPr>
        <p:pic>
          <p:nvPicPr>
            <p:cNvPr id="13" name="图片 12" descr="timg (23).jpg"/>
            <p:cNvPicPr>
              <a:picLocks noChangeAspect="1"/>
            </p:cNvPicPr>
            <p:nvPr/>
          </p:nvPicPr>
          <p:blipFill>
            <a:blip r:embed="rId2" cstate="print">
              <a:clrChange>
                <a:clrFrom>
                  <a:srgbClr val="FFFFFF"/>
                </a:clrFrom>
                <a:clrTo>
                  <a:srgbClr val="FFFFFF">
                    <a:alpha val="0"/>
                  </a:srgbClr>
                </a:clrTo>
              </a:clrChange>
            </a:blip>
            <a:srcRect b="6105"/>
            <a:stretch>
              <a:fillRect/>
            </a:stretch>
          </p:blipFill>
          <p:spPr>
            <a:xfrm>
              <a:off x="7167570" y="3786191"/>
              <a:ext cx="3456000" cy="2433761"/>
            </a:xfrm>
            <a:prstGeom prst="rect">
              <a:avLst/>
            </a:prstGeom>
          </p:spPr>
        </p:pic>
        <p:sp>
          <p:nvSpPr>
            <p:cNvPr id="14" name="TextBox 13"/>
            <p:cNvSpPr txBox="1"/>
            <p:nvPr/>
          </p:nvSpPr>
          <p:spPr>
            <a:xfrm>
              <a:off x="7881950" y="5214950"/>
              <a:ext cx="1500198" cy="584775"/>
            </a:xfrm>
            <a:prstGeom prst="rect">
              <a:avLst/>
            </a:prstGeom>
            <a:noFill/>
          </p:spPr>
          <p:txBody>
            <a:bodyPr wrap="squar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提  示</a:t>
              </a:r>
            </a:p>
          </p:txBody>
        </p:sp>
      </p:grpSp>
      <p:grpSp>
        <p:nvGrpSpPr>
          <p:cNvPr id="15" name="组合 14"/>
          <p:cNvGrpSpPr>
            <a:grpSpLocks noChangeAspect="1"/>
          </p:cNvGrpSpPr>
          <p:nvPr/>
        </p:nvGrpSpPr>
        <p:grpSpPr>
          <a:xfrm>
            <a:off x="1381092" y="3214686"/>
            <a:ext cx="6357982" cy="3000396"/>
            <a:chOff x="1321830" y="1348159"/>
            <a:chExt cx="9548340" cy="3517791"/>
          </a:xfrm>
        </p:grpSpPr>
        <p:grpSp>
          <p:nvGrpSpPr>
            <p:cNvPr id="16" name="组合 1"/>
            <p:cNvGrpSpPr/>
            <p:nvPr/>
          </p:nvGrpSpPr>
          <p:grpSpPr>
            <a:xfrm>
              <a:off x="1321830" y="1556792"/>
              <a:ext cx="9548340" cy="3309158"/>
              <a:chOff x="1321830" y="1556792"/>
              <a:chExt cx="9548340" cy="3309158"/>
            </a:xfrm>
          </p:grpSpPr>
          <p:sp>
            <p:nvSpPr>
              <p:cNvPr id="18" name="矩形 2"/>
              <p:cNvSpPr/>
              <p:nvPr/>
            </p:nvSpPr>
            <p:spPr bwMode="auto">
              <a:xfrm>
                <a:off x="1321830" y="1556792"/>
                <a:ext cx="9548340" cy="3309158"/>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19" name="圆角矩形 5"/>
              <p:cNvSpPr/>
              <p:nvPr/>
            </p:nvSpPr>
            <p:spPr>
              <a:xfrm>
                <a:off x="1750969" y="2013622"/>
                <a:ext cx="8872261" cy="260105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物理上，数据在发送端主机各层中是从上向下封装，最后通过传输介质到达对方主机，再在接收端主机各层中从下向上解封；但是在逻辑上，发送端和接收端每一层只负责处理每一层的事情，并不需要关心其他层的具体的事情。</a:t>
                </a:r>
              </a:p>
            </p:txBody>
          </p:sp>
        </p:grpSp>
        <p:sp>
          <p:nvSpPr>
            <p:cNvPr id="17" name="六边形 16"/>
            <p:cNvSpPr/>
            <p:nvPr/>
          </p:nvSpPr>
          <p:spPr>
            <a:xfrm>
              <a:off x="1675683" y="1348159"/>
              <a:ext cx="2520283" cy="502576"/>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任意多边形 21"/>
          <p:cNvSpPr>
            <a:spLocks noChangeArrowheads="1"/>
          </p:cNvSpPr>
          <p:nvPr>
            <p:custDataLst>
              <p:tags r:id="rId1"/>
            </p:custDataLst>
          </p:nvPr>
        </p:nvSpPr>
        <p:spPr bwMode="auto">
          <a:xfrm rot="19800000">
            <a:off x="5451048" y="-1119952"/>
            <a:ext cx="2181958" cy="9125843"/>
          </a:xfrm>
          <a:custGeom>
            <a:avLst/>
            <a:gdLst>
              <a:gd name="T0" fmla="*/ 0 w 2026880"/>
              <a:gd name="T1" fmla="*/ 0 h 6399694"/>
              <a:gd name="T2" fmla="*/ 2027594 w 2026880"/>
              <a:gd name="T3" fmla="*/ 1170044 h 6399694"/>
              <a:gd name="T4" fmla="*/ 2027594 w 2026880"/>
              <a:gd name="T5" fmla="*/ 5228688 h 6399694"/>
              <a:gd name="T6" fmla="*/ 0 w 2026880"/>
              <a:gd name="T7" fmla="*/ 6398732 h 6399694"/>
              <a:gd name="T8" fmla="*/ 0 60000 65536"/>
              <a:gd name="T9" fmla="*/ 0 60000 65536"/>
              <a:gd name="T10" fmla="*/ 0 60000 65536"/>
              <a:gd name="T11" fmla="*/ 0 60000 65536"/>
              <a:gd name="T12" fmla="*/ 0 w 2026880"/>
              <a:gd name="T13" fmla="*/ 0 h 6399694"/>
              <a:gd name="T14" fmla="*/ 2026880 w 2026880"/>
              <a:gd name="T15" fmla="*/ 6399694 h 6399694"/>
              <a:gd name="connsiteX0" fmla="*/ 66713 w 2093593"/>
              <a:gd name="connsiteY0" fmla="*/ 0 h 8649033"/>
              <a:gd name="connsiteX1" fmla="*/ 2093593 w 2093593"/>
              <a:gd name="connsiteY1" fmla="*/ 1170220 h 8649033"/>
              <a:gd name="connsiteX2" fmla="*/ 2093593 w 2093593"/>
              <a:gd name="connsiteY2" fmla="*/ 5229474 h 8649033"/>
              <a:gd name="connsiteX3" fmla="*/ 0 w 2093593"/>
              <a:gd name="connsiteY3" fmla="*/ 8649033 h 8649033"/>
              <a:gd name="connsiteX4" fmla="*/ 66713 w 2093593"/>
              <a:gd name="connsiteY4" fmla="*/ 0 h 8649033"/>
              <a:gd name="connsiteX0-1" fmla="*/ 66713 w 2175469"/>
              <a:gd name="connsiteY0-2" fmla="*/ 0 h 9126529"/>
              <a:gd name="connsiteX1-3" fmla="*/ 2093593 w 2175469"/>
              <a:gd name="connsiteY1-4" fmla="*/ 1170220 h 9126529"/>
              <a:gd name="connsiteX2-5" fmla="*/ 2175469 w 2175469"/>
              <a:gd name="connsiteY2-6" fmla="*/ 9126529 h 9126529"/>
              <a:gd name="connsiteX3-7" fmla="*/ 0 w 2175469"/>
              <a:gd name="connsiteY3-8" fmla="*/ 8649033 h 9126529"/>
              <a:gd name="connsiteX4-9" fmla="*/ 66713 w 2175469"/>
              <a:gd name="connsiteY4-10" fmla="*/ 0 h 9126529"/>
              <a:gd name="connsiteX0-11" fmla="*/ 72818 w 2181574"/>
              <a:gd name="connsiteY0-12" fmla="*/ 0 h 9126529"/>
              <a:gd name="connsiteX1-13" fmla="*/ 2099698 w 2181574"/>
              <a:gd name="connsiteY1-14" fmla="*/ 1170220 h 9126529"/>
              <a:gd name="connsiteX2-15" fmla="*/ 2181574 w 2181574"/>
              <a:gd name="connsiteY2-16" fmla="*/ 9126529 h 9126529"/>
              <a:gd name="connsiteX3-17" fmla="*/ 0 w 2181574"/>
              <a:gd name="connsiteY3-18" fmla="*/ 7897552 h 9126529"/>
              <a:gd name="connsiteX4-19" fmla="*/ 72818 w 2181574"/>
              <a:gd name="connsiteY4-20" fmla="*/ 0 h 91265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81574" h="9126529">
                <a:moveTo>
                  <a:pt x="72818" y="0"/>
                </a:moveTo>
                <a:lnTo>
                  <a:pt x="2099698" y="1170220"/>
                </a:lnTo>
                <a:lnTo>
                  <a:pt x="2181574" y="9126529"/>
                </a:lnTo>
                <a:lnTo>
                  <a:pt x="0" y="7897552"/>
                </a:lnTo>
                <a:lnTo>
                  <a:pt x="72818" y="0"/>
                </a:lnTo>
                <a:close/>
              </a:path>
            </a:pathLst>
          </a:custGeom>
          <a:solidFill>
            <a:srgbClr val="0A6CB5"/>
          </a:solidFill>
          <a:ln>
            <a:noFill/>
          </a:ln>
        </p:spPr>
        <p:txBody>
          <a:bodyPr anchor="ctr"/>
          <a:lstStyle/>
          <a:p>
            <a:endParaRPr lang="zh-CN" altLang="en-US">
              <a:cs typeface="+mn-ea"/>
              <a:sym typeface="+mn-lt"/>
            </a:endParaRPr>
          </a:p>
        </p:txBody>
      </p:sp>
      <p:sp>
        <p:nvSpPr>
          <p:cNvPr id="15" name="文本框 14"/>
          <p:cNvSpPr txBox="1"/>
          <p:nvPr/>
        </p:nvSpPr>
        <p:spPr>
          <a:xfrm>
            <a:off x="4810116" y="1214422"/>
            <a:ext cx="5574756" cy="4524315"/>
          </a:xfrm>
          <a:prstGeom prst="rect">
            <a:avLst/>
          </a:prstGeom>
          <a:noFill/>
        </p:spPr>
        <p:txBody>
          <a:bodyPr wrap="square" rtlCol="0">
            <a:spAutoFit/>
          </a:bodyPr>
          <a:lstStyle/>
          <a:p>
            <a:r>
              <a:rPr lang="zh-CN" altLang="en-US" sz="7200" b="1" dirty="0">
                <a:solidFill>
                  <a:schemeClr val="bg1"/>
                </a:solidFill>
                <a:latin typeface="微软雅黑" panose="020B0503020204020204" pitchFamily="34" charset="-122"/>
                <a:ea typeface="微软雅黑" panose="020B0503020204020204" pitchFamily="34" charset="-122"/>
              </a:rPr>
              <a:t>学 </a:t>
            </a:r>
            <a:endParaRPr lang="en-US" altLang="zh-CN" sz="7200" b="1" dirty="0">
              <a:solidFill>
                <a:schemeClr val="bg1"/>
              </a:solidFill>
              <a:latin typeface="微软雅黑" panose="020B0503020204020204" pitchFamily="34" charset="-122"/>
              <a:ea typeface="微软雅黑" panose="020B0503020204020204" pitchFamily="34" charset="-122"/>
            </a:endParaRPr>
          </a:p>
          <a:p>
            <a:r>
              <a:rPr lang="en-US" altLang="zh-CN" sz="7200" b="1" dirty="0">
                <a:solidFill>
                  <a:schemeClr val="bg1"/>
                </a:solidFill>
                <a:latin typeface="微软雅黑" panose="020B0503020204020204" pitchFamily="34" charset="-122"/>
                <a:ea typeface="微软雅黑" panose="020B0503020204020204" pitchFamily="34" charset="-122"/>
              </a:rPr>
              <a:t>   </a:t>
            </a:r>
            <a:r>
              <a:rPr lang="zh-CN" altLang="en-US" sz="7200" b="1" dirty="0">
                <a:solidFill>
                  <a:schemeClr val="bg1"/>
                </a:solidFill>
                <a:latin typeface="微软雅黑" panose="020B0503020204020204" pitchFamily="34" charset="-122"/>
                <a:ea typeface="微软雅黑" panose="020B0503020204020204" pitchFamily="34" charset="-122"/>
              </a:rPr>
              <a:t>习 </a:t>
            </a:r>
            <a:endParaRPr lang="en-US" altLang="zh-CN" sz="7200" b="1" dirty="0">
              <a:solidFill>
                <a:schemeClr val="bg1"/>
              </a:solidFill>
              <a:latin typeface="微软雅黑" panose="020B0503020204020204" pitchFamily="34" charset="-122"/>
              <a:ea typeface="微软雅黑" panose="020B0503020204020204" pitchFamily="34" charset="-122"/>
            </a:endParaRPr>
          </a:p>
          <a:p>
            <a:r>
              <a:rPr lang="en-US" altLang="zh-CN" sz="7200" b="1" dirty="0">
                <a:solidFill>
                  <a:schemeClr val="bg1"/>
                </a:solidFill>
                <a:latin typeface="微软雅黑" panose="020B0503020204020204" pitchFamily="34" charset="-122"/>
                <a:ea typeface="微软雅黑" panose="020B0503020204020204" pitchFamily="34" charset="-122"/>
              </a:rPr>
              <a:t>      </a:t>
            </a:r>
            <a:r>
              <a:rPr lang="zh-CN" altLang="en-US" sz="7200" b="1" dirty="0">
                <a:solidFill>
                  <a:schemeClr val="bg1"/>
                </a:solidFill>
                <a:latin typeface="微软雅黑" panose="020B0503020204020204" pitchFamily="34" charset="-122"/>
                <a:ea typeface="微软雅黑" panose="020B0503020204020204" pitchFamily="34" charset="-122"/>
              </a:rPr>
              <a:t>目 </a:t>
            </a:r>
            <a:endParaRPr lang="en-US" altLang="zh-CN" sz="7200" b="1" dirty="0">
              <a:solidFill>
                <a:schemeClr val="bg1"/>
              </a:solidFill>
              <a:latin typeface="微软雅黑" panose="020B0503020204020204" pitchFamily="34" charset="-122"/>
              <a:ea typeface="微软雅黑" panose="020B0503020204020204" pitchFamily="34" charset="-122"/>
            </a:endParaRPr>
          </a:p>
          <a:p>
            <a:r>
              <a:rPr lang="en-US" altLang="zh-CN" sz="7200" b="1" dirty="0">
                <a:solidFill>
                  <a:schemeClr val="bg1"/>
                </a:solidFill>
                <a:latin typeface="微软雅黑" panose="020B0503020204020204" pitchFamily="34" charset="-122"/>
                <a:ea typeface="微软雅黑" panose="020B0503020204020204" pitchFamily="34" charset="-122"/>
              </a:rPr>
              <a:t>         </a:t>
            </a:r>
            <a:r>
              <a:rPr lang="zh-CN" altLang="en-US" sz="7200" b="1" dirty="0">
                <a:solidFill>
                  <a:schemeClr val="bg1"/>
                </a:solidFill>
                <a:latin typeface="微软雅黑" panose="020B0503020204020204" pitchFamily="34" charset="-122"/>
                <a:ea typeface="微软雅黑" panose="020B0503020204020204" pitchFamily="34" charset="-122"/>
              </a:rPr>
              <a:t>标</a:t>
            </a:r>
          </a:p>
        </p:txBody>
      </p:sp>
      <p:grpSp>
        <p:nvGrpSpPr>
          <p:cNvPr id="17" name="组合 16"/>
          <p:cNvGrpSpPr/>
          <p:nvPr/>
        </p:nvGrpSpPr>
        <p:grpSpPr>
          <a:xfrm>
            <a:off x="268533" y="1913010"/>
            <a:ext cx="4171283" cy="707886"/>
            <a:chOff x="1006683" y="1906516"/>
            <a:chExt cx="4171283" cy="707886"/>
          </a:xfrm>
        </p:grpSpPr>
        <p:sp>
          <p:nvSpPr>
            <p:cNvPr id="12" name="矩形 11"/>
            <p:cNvSpPr/>
            <p:nvPr/>
          </p:nvSpPr>
          <p:spPr>
            <a:xfrm>
              <a:off x="1546902" y="1906516"/>
              <a:ext cx="3631064" cy="707886"/>
            </a:xfrm>
            <a:prstGeom prst="rect">
              <a:avLst/>
            </a:prstGeom>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了解分层设计的思想和网络协议的概念。</a:t>
              </a:r>
            </a:p>
          </p:txBody>
        </p:sp>
        <p:sp>
          <p:nvSpPr>
            <p:cNvPr id="14" name="Shape 2413"/>
            <p:cNvSpPr>
              <a:spLocks noChangeAspect="1"/>
            </p:cNvSpPr>
            <p:nvPr/>
          </p:nvSpPr>
          <p:spPr>
            <a:xfrm>
              <a:off x="1006683" y="2007951"/>
              <a:ext cx="442075" cy="432000"/>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grpSp>
      <p:grpSp>
        <p:nvGrpSpPr>
          <p:cNvPr id="18" name="组合 17"/>
          <p:cNvGrpSpPr/>
          <p:nvPr/>
        </p:nvGrpSpPr>
        <p:grpSpPr>
          <a:xfrm>
            <a:off x="738149" y="3549852"/>
            <a:ext cx="4714909" cy="736404"/>
            <a:chOff x="738150" y="1928802"/>
            <a:chExt cx="4714909" cy="736404"/>
          </a:xfrm>
        </p:grpSpPr>
        <p:sp>
          <p:nvSpPr>
            <p:cNvPr id="19" name="矩形 18"/>
            <p:cNvSpPr/>
            <p:nvPr/>
          </p:nvSpPr>
          <p:spPr>
            <a:xfrm>
              <a:off x="1166779" y="1957320"/>
              <a:ext cx="4286280" cy="707886"/>
            </a:xfrm>
            <a:prstGeom prst="rect">
              <a:avLst/>
            </a:prstGeom>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掌握</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OSI</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参考模型的分层结构及各层功能。</a:t>
              </a:r>
            </a:p>
          </p:txBody>
        </p:sp>
        <p:sp>
          <p:nvSpPr>
            <p:cNvPr id="20" name="Shape 2413"/>
            <p:cNvSpPr>
              <a:spLocks noChangeAspect="1"/>
            </p:cNvSpPr>
            <p:nvPr/>
          </p:nvSpPr>
          <p:spPr>
            <a:xfrm>
              <a:off x="738150" y="1928802"/>
              <a:ext cx="442075" cy="432000"/>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grpSp>
      <p:grpSp>
        <p:nvGrpSpPr>
          <p:cNvPr id="21" name="组合 20"/>
          <p:cNvGrpSpPr/>
          <p:nvPr/>
        </p:nvGrpSpPr>
        <p:grpSpPr>
          <a:xfrm>
            <a:off x="1431630" y="5198432"/>
            <a:ext cx="4664370" cy="432000"/>
            <a:chOff x="738150" y="1928802"/>
            <a:chExt cx="4664370" cy="432000"/>
          </a:xfrm>
        </p:grpSpPr>
        <p:sp>
          <p:nvSpPr>
            <p:cNvPr id="22" name="矩形 21"/>
            <p:cNvSpPr/>
            <p:nvPr/>
          </p:nvSpPr>
          <p:spPr>
            <a:xfrm>
              <a:off x="1166778" y="1957320"/>
              <a:ext cx="4235742" cy="400110"/>
            </a:xfrm>
            <a:prstGeom prst="rect">
              <a:avLst/>
            </a:prstGeom>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掌握</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OSI</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参考模型中数据传输的过程。</a:t>
              </a:r>
            </a:p>
          </p:txBody>
        </p:sp>
        <p:sp>
          <p:nvSpPr>
            <p:cNvPr id="23" name="Shape 2413"/>
            <p:cNvSpPr>
              <a:spLocks noChangeAspect="1"/>
            </p:cNvSpPr>
            <p:nvPr/>
          </p:nvSpPr>
          <p:spPr>
            <a:xfrm>
              <a:off x="738150" y="1928802"/>
              <a:ext cx="442075" cy="432000"/>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grpSp>
      <p:grpSp>
        <p:nvGrpSpPr>
          <p:cNvPr id="24" name="组合 23"/>
          <p:cNvGrpSpPr/>
          <p:nvPr/>
        </p:nvGrpSpPr>
        <p:grpSpPr>
          <a:xfrm>
            <a:off x="7381884" y="1643050"/>
            <a:ext cx="4643471" cy="707886"/>
            <a:chOff x="738150" y="1928802"/>
            <a:chExt cx="4643471" cy="707886"/>
          </a:xfrm>
        </p:grpSpPr>
        <p:sp>
          <p:nvSpPr>
            <p:cNvPr id="25" name="矩形 24"/>
            <p:cNvSpPr/>
            <p:nvPr/>
          </p:nvSpPr>
          <p:spPr>
            <a:xfrm>
              <a:off x="1238217" y="1928802"/>
              <a:ext cx="4143404" cy="707886"/>
            </a:xfrm>
            <a:prstGeom prst="rect">
              <a:avLst/>
            </a:prstGeom>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掌握</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参考模型的分层结构及各层功能。</a:t>
              </a:r>
            </a:p>
          </p:txBody>
        </p:sp>
        <p:sp>
          <p:nvSpPr>
            <p:cNvPr id="26" name="Shape 2413"/>
            <p:cNvSpPr>
              <a:spLocks noChangeAspect="1"/>
            </p:cNvSpPr>
            <p:nvPr/>
          </p:nvSpPr>
          <p:spPr>
            <a:xfrm>
              <a:off x="738150" y="1928802"/>
              <a:ext cx="442075" cy="432000"/>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grpSp>
      <p:grpSp>
        <p:nvGrpSpPr>
          <p:cNvPr id="27" name="组合 26"/>
          <p:cNvGrpSpPr/>
          <p:nvPr/>
        </p:nvGrpSpPr>
        <p:grpSpPr>
          <a:xfrm>
            <a:off x="8130855" y="3364056"/>
            <a:ext cx="3680185" cy="707886"/>
            <a:chOff x="738150" y="1928802"/>
            <a:chExt cx="3680185" cy="707886"/>
          </a:xfrm>
        </p:grpSpPr>
        <p:sp>
          <p:nvSpPr>
            <p:cNvPr id="28" name="矩形 27"/>
            <p:cNvSpPr/>
            <p:nvPr/>
          </p:nvSpPr>
          <p:spPr>
            <a:xfrm>
              <a:off x="1238216" y="1928802"/>
              <a:ext cx="3180119" cy="707886"/>
            </a:xfrm>
            <a:prstGeom prst="rect">
              <a:avLst/>
            </a:prstGeom>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理解</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OSI</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参考模型和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模型的区别。</a:t>
              </a:r>
            </a:p>
          </p:txBody>
        </p:sp>
        <p:sp>
          <p:nvSpPr>
            <p:cNvPr id="29" name="Shape 2413"/>
            <p:cNvSpPr>
              <a:spLocks noChangeAspect="1"/>
            </p:cNvSpPr>
            <p:nvPr/>
          </p:nvSpPr>
          <p:spPr>
            <a:xfrm>
              <a:off x="738150" y="1928802"/>
              <a:ext cx="442075" cy="432000"/>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par>
                                <p:cTn id="8" presetID="1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slide(fromBottom)">
                                      <p:cBhvr>
                                        <p:cTn id="10" dur="500"/>
                                        <p:tgtEl>
                                          <p:spTgt spid="18"/>
                                        </p:tgtEl>
                                      </p:cBhvr>
                                    </p:animEffect>
                                  </p:childTnLst>
                                </p:cTn>
                              </p:par>
                              <p:par>
                                <p:cTn id="11" presetID="12" presetClass="entr" presetSubtype="4"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slide(fromBottom)">
                                      <p:cBhvr>
                                        <p:cTn id="13" dur="500"/>
                                        <p:tgtEl>
                                          <p:spTgt spid="21"/>
                                        </p:tgtEl>
                                      </p:cBhvr>
                                    </p:animEffect>
                                  </p:childTnLst>
                                </p:cTn>
                              </p:par>
                              <p:par>
                                <p:cTn id="14" presetID="12" presetClass="entr" presetSubtype="4"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slide(fromBottom)">
                                      <p:cBhvr>
                                        <p:cTn id="16" dur="500"/>
                                        <p:tgtEl>
                                          <p:spTgt spid="24"/>
                                        </p:tgtEl>
                                      </p:cBhvr>
                                    </p:animEffect>
                                  </p:childTnLst>
                                </p:cTn>
                              </p:par>
                              <p:par>
                                <p:cTn id="17" presetID="12" presetClass="entr" presetSubtype="4"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slide(fromBottom)">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3.2  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useBgFill="1">
        <p:nvSpPr>
          <p:cNvPr id="7" name="矩形 6"/>
          <p:cNvSpPr/>
          <p:nvPr/>
        </p:nvSpPr>
        <p:spPr>
          <a:xfrm>
            <a:off x="1023902" y="1357298"/>
            <a:ext cx="10072758" cy="441724"/>
          </a:xfrm>
          <a:prstGeom prst="rect">
            <a:avLst/>
          </a:prstGeom>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下面通过发送和接收电子邮件的例子，说明在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OSI</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参考模型中传输数据的具体过程。</a:t>
            </a:r>
          </a:p>
        </p:txBody>
      </p:sp>
      <p:sp>
        <p:nvSpPr>
          <p:cNvPr id="12" name="矩形 11"/>
          <p:cNvSpPr/>
          <p:nvPr/>
        </p:nvSpPr>
        <p:spPr>
          <a:xfrm>
            <a:off x="1595406" y="2374511"/>
            <a:ext cx="6500858" cy="3554819"/>
          </a:xfrm>
          <a:prstGeom prst="rect">
            <a:avLst/>
          </a:prstGeom>
          <a:ln w="28575">
            <a:solidFill>
              <a:schemeClr val="tx2">
                <a:lumMod val="60000"/>
                <a:lumOff val="40000"/>
              </a:schemeClr>
            </a:solid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sz="2000" dirty="0">
                <a:latin typeface="Times New Roman" pitchFamily="18" charset="0"/>
                <a:ea typeface="微软雅黑" pitchFamily="34" charset="-122"/>
                <a:cs typeface="Times New Roman" pitchFamily="18" charset="0"/>
              </a:rPr>
              <a:t>1</a:t>
            </a:r>
            <a:r>
              <a:rPr lang="zh-CN" altLang="en-US" sz="2000" dirty="0">
                <a:latin typeface="Times New Roman" pitchFamily="18" charset="0"/>
                <a:ea typeface="微软雅黑" pitchFamily="34" charset="-122"/>
                <a:cs typeface="Times New Roman" pitchFamily="18" charset="0"/>
              </a:rPr>
              <a:t>）在某台电脑上写好电子邮件后，提出发送邮件到远程邮件服务器的请求，应用层会识别该请求，并将请求传输到表示层。</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sz="2000" dirty="0">
                <a:latin typeface="Times New Roman" pitchFamily="18" charset="0"/>
                <a:ea typeface="微软雅黑" pitchFamily="34" charset="-122"/>
                <a:cs typeface="Times New Roman" pitchFamily="18" charset="0"/>
              </a:rPr>
              <a:t>2</a:t>
            </a:r>
            <a:r>
              <a:rPr lang="zh-CN" altLang="en-US" sz="2000" dirty="0">
                <a:latin typeface="Times New Roman" pitchFamily="18" charset="0"/>
                <a:ea typeface="微软雅黑" pitchFamily="34" charset="-122"/>
                <a:cs typeface="Times New Roman" pitchFamily="18" charset="0"/>
              </a:rPr>
              <a:t>）表示层判断是否要对数据格式进行转换及如何转换等，然后在数据中加入相应的代码信息，并将请求传递到会话层。</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sz="2000" dirty="0">
                <a:latin typeface="Times New Roman" pitchFamily="18" charset="0"/>
                <a:ea typeface="微软雅黑" pitchFamily="34" charset="-122"/>
                <a:cs typeface="Times New Roman" pitchFamily="18" charset="0"/>
              </a:rPr>
              <a:t>3</a:t>
            </a:r>
            <a:r>
              <a:rPr lang="zh-CN" altLang="en-US" sz="2000" dirty="0">
                <a:latin typeface="Times New Roman" pitchFamily="18" charset="0"/>
                <a:ea typeface="微软雅黑" pitchFamily="34" charset="-122"/>
                <a:cs typeface="Times New Roman" pitchFamily="18" charset="0"/>
              </a:rPr>
              <a:t>）会话层接收到表示层发过来的请求后，给该请求添加一个数据标记符，指示用户有权限传输数据（即可以建立会话），然后将数据传输到传输层。</a:t>
            </a:r>
          </a:p>
        </p:txBody>
      </p:sp>
      <p:pic>
        <p:nvPicPr>
          <p:cNvPr id="15" name="图片 14" descr="u=3870452073,170979478&amp;fm=27&amp;gp=0.jpg"/>
          <p:cNvPicPr>
            <a:picLocks noChangeAspect="1"/>
          </p:cNvPicPr>
          <p:nvPr/>
        </p:nvPicPr>
        <p:blipFill>
          <a:blip r:embed="rId2" cstate="print"/>
          <a:stretch>
            <a:fillRect/>
          </a:stretch>
        </p:blipFill>
        <p:spPr>
          <a:xfrm>
            <a:off x="8944844" y="4000504"/>
            <a:ext cx="3247155" cy="28574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plus(in)">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3.2  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p:nvSpPr>
          <p:cNvPr id="12" name="矩形 11"/>
          <p:cNvSpPr/>
          <p:nvPr/>
        </p:nvSpPr>
        <p:spPr>
          <a:xfrm>
            <a:off x="1166778" y="1643050"/>
            <a:ext cx="9144064" cy="4288931"/>
          </a:xfrm>
          <a:prstGeom prst="rect">
            <a:avLst/>
          </a:prstGeom>
          <a:ln w="28575">
            <a:solidFill>
              <a:schemeClr val="tx2">
                <a:lumMod val="60000"/>
                <a:lumOff val="40000"/>
              </a:schemeClr>
            </a:solidFill>
            <a:prstDash val="dash"/>
          </a:ln>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4</a:t>
            </a:r>
            <a:r>
              <a:rPr lang="zh-CN" altLang="en-US" sz="2000" dirty="0">
                <a:latin typeface="Times New Roman" pitchFamily="18" charset="0"/>
                <a:ea typeface="微软雅黑" pitchFamily="34" charset="-122"/>
                <a:cs typeface="Times New Roman" pitchFamily="18" charset="0"/>
              </a:rPr>
              <a:t>）在传输层，数据被分割成若干数据段，并在每个数据段的头部加上</a:t>
            </a:r>
            <a:r>
              <a:rPr lang="en-US" altLang="zh-CN" sz="2000" dirty="0">
                <a:latin typeface="Times New Roman" pitchFamily="18" charset="0"/>
                <a:ea typeface="微软雅黑" pitchFamily="34" charset="-122"/>
                <a:cs typeface="Times New Roman" pitchFamily="18" charset="0"/>
              </a:rPr>
              <a:t>TCP</a:t>
            </a:r>
            <a:r>
              <a:rPr lang="zh-CN" altLang="en-US" sz="2000" dirty="0">
                <a:latin typeface="Times New Roman" pitchFamily="18" charset="0"/>
                <a:ea typeface="微软雅黑" pitchFamily="34" charset="-122"/>
                <a:cs typeface="Times New Roman" pitchFamily="18" charset="0"/>
              </a:rPr>
              <a:t>报头（包含源端和目标端的端口号，以实现端到端的连接和通信），然后将封装好的数据传输到网络层。在传输层中封装好的数据被称为报文（</a:t>
            </a:r>
            <a:r>
              <a:rPr lang="en-US" altLang="zh-CN" sz="2000" dirty="0">
                <a:latin typeface="Times New Roman" pitchFamily="18" charset="0"/>
                <a:ea typeface="微软雅黑" pitchFamily="34" charset="-122"/>
                <a:cs typeface="Times New Roman" pitchFamily="18" charset="0"/>
              </a:rPr>
              <a:t>Message</a:t>
            </a:r>
            <a:r>
              <a:rPr lang="zh-CN" altLang="en-US" sz="2000" dirty="0">
                <a:latin typeface="Times New Roman" pitchFamily="18" charset="0"/>
                <a:ea typeface="微软雅黑" pitchFamily="34" charset="-122"/>
                <a:cs typeface="Times New Roman" pitchFamily="18" charset="0"/>
              </a:rPr>
              <a:t>）。</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5</a:t>
            </a:r>
            <a:r>
              <a:rPr lang="zh-CN" altLang="en-US" sz="2000" dirty="0">
                <a:latin typeface="Times New Roman" pitchFamily="18" charset="0"/>
                <a:ea typeface="微软雅黑" pitchFamily="34" charset="-122"/>
                <a:cs typeface="Times New Roman" pitchFamily="18" charset="0"/>
              </a:rPr>
              <a:t>）网络层为数据添加逻辑地址信息，即在</a:t>
            </a:r>
            <a:r>
              <a:rPr lang="en-US" altLang="zh-CN" sz="2000" dirty="0">
                <a:latin typeface="Times New Roman" pitchFamily="18" charset="0"/>
                <a:ea typeface="微软雅黑" pitchFamily="34" charset="-122"/>
                <a:cs typeface="Times New Roman" pitchFamily="18" charset="0"/>
              </a:rPr>
              <a:t>TCP</a:t>
            </a:r>
            <a:r>
              <a:rPr lang="zh-CN" altLang="en-US" sz="2000" dirty="0">
                <a:latin typeface="Times New Roman" pitchFamily="18" charset="0"/>
                <a:ea typeface="微软雅黑" pitchFamily="34" charset="-122"/>
                <a:cs typeface="Times New Roman" pitchFamily="18" charset="0"/>
              </a:rPr>
              <a:t>报头前添加</a:t>
            </a:r>
            <a:r>
              <a:rPr lang="en-US" altLang="zh-CN" sz="2000" dirty="0">
                <a:latin typeface="Times New Roman" pitchFamily="18" charset="0"/>
                <a:ea typeface="微软雅黑" pitchFamily="34" charset="-122"/>
                <a:cs typeface="Times New Roman" pitchFamily="18" charset="0"/>
              </a:rPr>
              <a:t>IP</a:t>
            </a:r>
            <a:r>
              <a:rPr lang="zh-CN" altLang="en-US" sz="2000" dirty="0">
                <a:latin typeface="Times New Roman" pitchFamily="18" charset="0"/>
                <a:ea typeface="微软雅黑" pitchFamily="34" charset="-122"/>
                <a:cs typeface="Times New Roman" pitchFamily="18" charset="0"/>
              </a:rPr>
              <a:t>报头（包含数据包的原逻辑地址和目标逻辑地址），这时我们称该数据为数据包或分组（</a:t>
            </a:r>
            <a:r>
              <a:rPr lang="en-US" altLang="zh-CN" sz="2000" dirty="0">
                <a:latin typeface="Times New Roman" pitchFamily="18" charset="0"/>
                <a:ea typeface="微软雅黑" pitchFamily="34" charset="-122"/>
                <a:cs typeface="Times New Roman" pitchFamily="18" charset="0"/>
              </a:rPr>
              <a:t>Packet</a:t>
            </a:r>
            <a:r>
              <a:rPr lang="zh-CN" altLang="en-US" sz="2000" dirty="0">
                <a:latin typeface="Times New Roman" pitchFamily="18" charset="0"/>
                <a:ea typeface="微软雅黑" pitchFamily="34" charset="-122"/>
                <a:cs typeface="Times New Roman" pitchFamily="18" charset="0"/>
              </a:rPr>
              <a:t>）。</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6</a:t>
            </a:r>
            <a:r>
              <a:rPr lang="zh-CN" altLang="en-US" sz="2000" dirty="0">
                <a:latin typeface="Times New Roman" pitchFamily="18" charset="0"/>
                <a:ea typeface="微软雅黑" pitchFamily="34" charset="-122"/>
                <a:cs typeface="Times New Roman" pitchFamily="18" charset="0"/>
              </a:rPr>
              <a:t>）数据包达到数据链路层后，先进入</a:t>
            </a:r>
            <a:r>
              <a:rPr lang="en-US" altLang="zh-CN" sz="2000" dirty="0">
                <a:latin typeface="Times New Roman" pitchFamily="18" charset="0"/>
                <a:ea typeface="微软雅黑" pitchFamily="34" charset="-122"/>
                <a:cs typeface="Times New Roman" pitchFamily="18" charset="0"/>
              </a:rPr>
              <a:t>LLC</a:t>
            </a:r>
            <a:r>
              <a:rPr lang="zh-CN" altLang="en-US" sz="2000" dirty="0">
                <a:latin typeface="Times New Roman" pitchFamily="18" charset="0"/>
                <a:ea typeface="微软雅黑" pitchFamily="34" charset="-122"/>
                <a:cs typeface="Times New Roman" pitchFamily="18" charset="0"/>
              </a:rPr>
              <a:t>子层加上</a:t>
            </a:r>
            <a:r>
              <a:rPr lang="en-US" altLang="zh-CN" sz="2000" dirty="0">
                <a:latin typeface="Times New Roman" pitchFamily="18" charset="0"/>
                <a:ea typeface="微软雅黑" pitchFamily="34" charset="-122"/>
                <a:cs typeface="Times New Roman" pitchFamily="18" charset="0"/>
              </a:rPr>
              <a:t>LLC</a:t>
            </a:r>
            <a:r>
              <a:rPr lang="zh-CN" altLang="en-US" sz="2000" dirty="0">
                <a:latin typeface="Times New Roman" pitchFamily="18" charset="0"/>
                <a:ea typeface="微软雅黑" pitchFamily="34" charset="-122"/>
                <a:cs typeface="Times New Roman" pitchFamily="18" charset="0"/>
              </a:rPr>
              <a:t>头部，然后进入</a:t>
            </a: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子层加上</a:t>
            </a:r>
            <a:r>
              <a:rPr lang="en-US" altLang="zh-CN" sz="2000" dirty="0">
                <a:latin typeface="Times New Roman" pitchFamily="18" charset="0"/>
                <a:ea typeface="微软雅黑" pitchFamily="34" charset="-122"/>
                <a:cs typeface="Times New Roman" pitchFamily="18" charset="0"/>
              </a:rPr>
              <a:t>MAC</a:t>
            </a:r>
            <a:r>
              <a:rPr lang="zh-CN" altLang="en-US" sz="2000" dirty="0">
                <a:latin typeface="Times New Roman" pitchFamily="18" charset="0"/>
                <a:ea typeface="微软雅黑" pitchFamily="34" charset="-122"/>
                <a:cs typeface="Times New Roman" pitchFamily="18" charset="0"/>
              </a:rPr>
              <a:t>头部和一个</a:t>
            </a:r>
            <a:r>
              <a:rPr lang="en-US" altLang="zh-CN" sz="2000" dirty="0">
                <a:latin typeface="Times New Roman" pitchFamily="18" charset="0"/>
                <a:ea typeface="微软雅黑" pitchFamily="34" charset="-122"/>
                <a:cs typeface="Times New Roman" pitchFamily="18" charset="0"/>
              </a:rPr>
              <a:t>FCS</a:t>
            </a:r>
            <a:r>
              <a:rPr lang="zh-CN" altLang="en-US" sz="2000" dirty="0">
                <a:latin typeface="Times New Roman" pitchFamily="18" charset="0"/>
                <a:ea typeface="微软雅黑" pitchFamily="34" charset="-122"/>
                <a:cs typeface="Times New Roman" pitchFamily="18" charset="0"/>
              </a:rPr>
              <a:t>尾部。数据包在数据链路层中会被封装成帧。</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7</a:t>
            </a:r>
            <a:r>
              <a:rPr lang="zh-CN" altLang="en-US" sz="2000" dirty="0">
                <a:latin typeface="Times New Roman" pitchFamily="18" charset="0"/>
                <a:ea typeface="微软雅黑" pitchFamily="34" charset="-122"/>
                <a:cs typeface="Times New Roman" pitchFamily="18" charset="0"/>
              </a:rPr>
              <a:t>）数据帧被传输到物理层后，物理层不添加任何信息，把数据帧发送到传输介质并以比特流的形式传输。</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8</a:t>
            </a:r>
            <a:r>
              <a:rPr lang="zh-CN" altLang="en-US" sz="2000" dirty="0">
                <a:latin typeface="Times New Roman" pitchFamily="18" charset="0"/>
                <a:ea typeface="微软雅黑" pitchFamily="34" charset="-122"/>
                <a:cs typeface="Times New Roman" pitchFamily="18" charset="0"/>
              </a:rPr>
              <a:t>）当数据达到另一端服务器的物理层时，反向执行上述过程。</a:t>
            </a:r>
          </a:p>
        </p:txBody>
      </p:sp>
      <p:pic>
        <p:nvPicPr>
          <p:cNvPr id="5" name="图片 4" descr="u=2371247923,2431977214&amp;fm=27&amp;gp=0.jpg"/>
          <p:cNvPicPr>
            <a:picLocks noChangeAspect="1"/>
          </p:cNvPicPr>
          <p:nvPr/>
        </p:nvPicPr>
        <p:blipFill>
          <a:blip r:embed="rId2" cstate="print">
            <a:clrChange>
              <a:clrFrom>
                <a:srgbClr val="FFFFFF"/>
              </a:clrFrom>
              <a:clrTo>
                <a:srgbClr val="FFFFFF">
                  <a:alpha val="0"/>
                </a:srgbClr>
              </a:clrTo>
            </a:clrChange>
          </a:blip>
          <a:stretch>
            <a:fillRect/>
          </a:stretch>
        </p:blipFill>
        <p:spPr>
          <a:xfrm>
            <a:off x="10382280" y="3325770"/>
            <a:ext cx="1595406" cy="35322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plus(in)">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3.3  TCP/IP</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p:nvSpPr>
          <p:cNvPr id="3" name="矩形 2"/>
          <p:cNvSpPr/>
          <p:nvPr/>
        </p:nvSpPr>
        <p:spPr>
          <a:xfrm>
            <a:off x="1238216" y="1214422"/>
            <a:ext cx="10501386" cy="1246495"/>
          </a:xfrm>
          <a:prstGeom prst="rect">
            <a:avLst/>
          </a:prstGeom>
        </p:spPr>
        <p:txBody>
          <a:bodyPr wrap="square">
            <a:spAutoFit/>
          </a:bodyPr>
          <a:lstStyle/>
          <a:p>
            <a:pPr indent="457200" algn="just">
              <a:lnSpc>
                <a:spcPct val="125000"/>
              </a:lnSpc>
            </a:pPr>
            <a:r>
              <a:rPr lang="en-US" sz="2000" dirty="0">
                <a:latin typeface="Times New Roman" pitchFamily="18" charset="0"/>
                <a:ea typeface="微软雅黑" pitchFamily="34" charset="-122"/>
                <a:cs typeface="Times New Roman" pitchFamily="18" charset="0"/>
              </a:rPr>
              <a:t>OSI</a:t>
            </a:r>
            <a:r>
              <a:rPr lang="zh-CN" altLang="en-US" sz="2000" dirty="0">
                <a:latin typeface="Times New Roman" pitchFamily="18" charset="0"/>
                <a:ea typeface="微软雅黑" pitchFamily="34" charset="-122"/>
                <a:cs typeface="Times New Roman" pitchFamily="18" charset="0"/>
              </a:rPr>
              <a:t>参考模型虽然是国际标准，但是它层次多，结构复杂，在实际中完全遵从</a:t>
            </a:r>
            <a:r>
              <a:rPr lang="en-US" sz="2000" dirty="0">
                <a:latin typeface="Times New Roman" pitchFamily="18" charset="0"/>
                <a:ea typeface="微软雅黑" pitchFamily="34" charset="-122"/>
                <a:cs typeface="Times New Roman" pitchFamily="18" charset="0"/>
              </a:rPr>
              <a:t>OSI</a:t>
            </a:r>
            <a:r>
              <a:rPr lang="zh-CN" altLang="en-US" sz="2000" dirty="0">
                <a:latin typeface="Times New Roman" pitchFamily="18" charset="0"/>
                <a:ea typeface="微软雅黑" pitchFamily="34" charset="-122"/>
                <a:cs typeface="Times New Roman" pitchFamily="18" charset="0"/>
              </a:rPr>
              <a:t>参考模型的协议几乎没有。目前流行的网络体系结构是</a:t>
            </a:r>
            <a:r>
              <a:rPr lang="en-US" sz="2000" dirty="0">
                <a:latin typeface="Times New Roman" pitchFamily="18" charset="0"/>
                <a:ea typeface="微软雅黑" pitchFamily="34" charset="-122"/>
                <a:cs typeface="Times New Roman" pitchFamily="18" charset="0"/>
              </a:rPr>
              <a:t>TCP/IP</a:t>
            </a:r>
            <a:r>
              <a:rPr lang="zh-CN" altLang="en-US" sz="2000" dirty="0">
                <a:latin typeface="Times New Roman" pitchFamily="18" charset="0"/>
                <a:ea typeface="微软雅黑" pitchFamily="34" charset="-122"/>
                <a:cs typeface="Times New Roman" pitchFamily="18" charset="0"/>
              </a:rPr>
              <a:t>参考模型，它已成为计算机网络体系结构事实上的标准，</a:t>
            </a:r>
            <a:r>
              <a:rPr lang="en-US" sz="2000" dirty="0">
                <a:latin typeface="Times New Roman" pitchFamily="18" charset="0"/>
                <a:ea typeface="微软雅黑" pitchFamily="34" charset="-122"/>
                <a:cs typeface="Times New Roman" pitchFamily="18" charset="0"/>
              </a:rPr>
              <a:t>Internet</a:t>
            </a:r>
            <a:r>
              <a:rPr lang="zh-CN" altLang="en-US" sz="2000" dirty="0">
                <a:latin typeface="Times New Roman" pitchFamily="18" charset="0"/>
                <a:ea typeface="微软雅黑" pitchFamily="34" charset="-122"/>
                <a:cs typeface="Times New Roman" pitchFamily="18" charset="0"/>
              </a:rPr>
              <a:t>就是基于</a:t>
            </a:r>
            <a:r>
              <a:rPr lang="en-US" sz="2000" dirty="0">
                <a:latin typeface="Times New Roman" pitchFamily="18" charset="0"/>
                <a:ea typeface="微软雅黑" pitchFamily="34" charset="-122"/>
                <a:cs typeface="Times New Roman" pitchFamily="18" charset="0"/>
              </a:rPr>
              <a:t>TCP/IP</a:t>
            </a:r>
            <a:r>
              <a:rPr lang="zh-CN" altLang="en-US" sz="2000" dirty="0">
                <a:latin typeface="Times New Roman" pitchFamily="18" charset="0"/>
                <a:ea typeface="微软雅黑" pitchFamily="34" charset="-122"/>
                <a:cs typeface="Times New Roman" pitchFamily="18" charset="0"/>
              </a:rPr>
              <a:t>参考模型建立的。</a:t>
            </a:r>
          </a:p>
        </p:txBody>
      </p:sp>
      <p:grpSp>
        <p:nvGrpSpPr>
          <p:cNvPr id="4" name="组合 3"/>
          <p:cNvGrpSpPr>
            <a:grpSpLocks noChangeAspect="1"/>
          </p:cNvGrpSpPr>
          <p:nvPr/>
        </p:nvGrpSpPr>
        <p:grpSpPr>
          <a:xfrm>
            <a:off x="952464" y="2357430"/>
            <a:ext cx="5286412" cy="4214842"/>
            <a:chOff x="1321830" y="1408811"/>
            <a:chExt cx="9548340" cy="3578443"/>
          </a:xfrm>
        </p:grpSpPr>
        <p:grpSp>
          <p:nvGrpSpPr>
            <p:cNvPr id="5" name="组合 1"/>
            <p:cNvGrpSpPr/>
            <p:nvPr/>
          </p:nvGrpSpPr>
          <p:grpSpPr>
            <a:xfrm>
              <a:off x="1321830" y="1556792"/>
              <a:ext cx="9548340" cy="3430462"/>
              <a:chOff x="1321830" y="1556792"/>
              <a:chExt cx="9548340" cy="3430462"/>
            </a:xfrm>
          </p:grpSpPr>
          <p:sp>
            <p:nvSpPr>
              <p:cNvPr id="7" name="矩形 2"/>
              <p:cNvSpPr/>
              <p:nvPr/>
            </p:nvSpPr>
            <p:spPr bwMode="auto">
              <a:xfrm>
                <a:off x="1321830" y="1556792"/>
                <a:ext cx="9548340" cy="3430462"/>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8" name="圆角矩形 5"/>
              <p:cNvSpPr/>
              <p:nvPr/>
            </p:nvSpPr>
            <p:spPr>
              <a:xfrm>
                <a:off x="1750971" y="1833371"/>
                <a:ext cx="8603074" cy="291127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TCP/IP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参考模型是将多个网络进行无缝连接的体系结构，共包含</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个功能层，由下往上依次为：网络接口层、网络互连层、传输层和应用层，每一层负责不同的通信功能。</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TCP/IP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参考模型的分层与</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OSI</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参考模型的分层不同，它的分层更加注重互联设备间的数据传输。但是，</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OSI</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参考模型和</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TCP/IP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参考模型的分层有一个大致的对应关系，如图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3-7</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a:t>
                </a:r>
              </a:p>
            </p:txBody>
          </p:sp>
        </p:grpSp>
        <p:sp>
          <p:nvSpPr>
            <p:cNvPr id="6" name="六边形 5"/>
            <p:cNvSpPr/>
            <p:nvPr/>
          </p:nvSpPr>
          <p:spPr>
            <a:xfrm>
              <a:off x="1675683" y="1408811"/>
              <a:ext cx="2474603" cy="305644"/>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
        <p:nvSpPr>
          <p:cNvPr id="1495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2" name="组合 11"/>
          <p:cNvGrpSpPr/>
          <p:nvPr/>
        </p:nvGrpSpPr>
        <p:grpSpPr>
          <a:xfrm>
            <a:off x="6453190" y="3000372"/>
            <a:ext cx="5199233" cy="3298290"/>
            <a:chOff x="6453190" y="3000372"/>
            <a:chExt cx="5199233" cy="3298290"/>
          </a:xfrm>
        </p:grpSpPr>
        <p:graphicFrame>
          <p:nvGraphicFramePr>
            <p:cNvPr id="149505" name="Object 1"/>
            <p:cNvGraphicFramePr>
              <a:graphicFrameLocks noChangeAspect="1"/>
            </p:cNvGraphicFramePr>
            <p:nvPr/>
          </p:nvGraphicFramePr>
          <p:xfrm>
            <a:off x="6453190" y="3000372"/>
            <a:ext cx="5199233" cy="2714644"/>
          </p:xfrm>
          <a:graphic>
            <a:graphicData uri="http://schemas.openxmlformats.org/presentationml/2006/ole">
              <mc:AlternateContent xmlns:mc="http://schemas.openxmlformats.org/markup-compatibility/2006">
                <mc:Choice xmlns:v="urn:schemas-microsoft-com:vml" Requires="v">
                  <p:oleObj spid="_x0000_s3074" r:id="rId3" imgW="3232557" imgH="1684406" progId="Visio.Drawing.11">
                    <p:embed/>
                  </p:oleObj>
                </mc:Choice>
                <mc:Fallback>
                  <p:oleObj r:id="rId3" imgW="3232557" imgH="1684406" progId="Visio.Drawing.11">
                    <p:embed/>
                    <p:pic>
                      <p:nvPicPr>
                        <p:cNvPr id="0" name="Picture 1"/>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453190" y="3000372"/>
                          <a:ext cx="5199233" cy="27146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9507" name="Rectangle 3"/>
            <p:cNvSpPr>
              <a:spLocks noChangeArrowheads="1"/>
            </p:cNvSpPr>
            <p:nvPr/>
          </p:nvSpPr>
          <p:spPr bwMode="auto">
            <a:xfrm>
              <a:off x="7096132" y="5929330"/>
              <a:ext cx="421140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b="0" i="0" u="none" strike="noStrike" cap="none" normalizeH="0" baseline="0" dirty="0">
                  <a:ln>
                    <a:noFill/>
                  </a:ln>
                  <a:effectLst/>
                  <a:latin typeface="Times New Roman" pitchFamily="18" charset="0"/>
                  <a:ea typeface="微软雅黑" pitchFamily="34" charset="-122"/>
                  <a:cs typeface="Times New Roman" pitchFamily="18" charset="0"/>
                </a:rPr>
                <a:t>图</a:t>
              </a:r>
              <a:r>
                <a:rPr kumimoji="0" lang="en-US" altLang="zh-CN" b="0" i="0" u="none" strike="noStrike" cap="none" normalizeH="0" baseline="0" dirty="0">
                  <a:ln>
                    <a:noFill/>
                  </a:ln>
                  <a:effectLst/>
                  <a:latin typeface="Times New Roman" pitchFamily="18" charset="0"/>
                  <a:ea typeface="微软雅黑" pitchFamily="34" charset="-122"/>
                  <a:cs typeface="Times New Roman" pitchFamily="18" charset="0"/>
                </a:rPr>
                <a:t>3-6  OSI</a:t>
              </a:r>
              <a:r>
                <a:rPr kumimoji="0" lang="zh-CN" altLang="en-US" b="0" i="0" u="none" strike="noStrike" cap="none" normalizeH="0" baseline="0" dirty="0">
                  <a:ln>
                    <a:noFill/>
                  </a:ln>
                  <a:effectLst/>
                  <a:latin typeface="Times New Roman" pitchFamily="18" charset="0"/>
                  <a:ea typeface="微软雅黑" pitchFamily="34" charset="-122"/>
                  <a:cs typeface="Times New Roman" pitchFamily="18" charset="0"/>
                </a:rPr>
                <a:t>与</a:t>
              </a:r>
              <a:r>
                <a:rPr kumimoji="0" lang="en-US" altLang="zh-CN" b="0" i="0" u="none" strike="noStrike" cap="none" normalizeH="0" baseline="0" dirty="0">
                  <a:ln>
                    <a:noFill/>
                  </a:ln>
                  <a:effectLst/>
                  <a:latin typeface="Times New Roman" pitchFamily="18" charset="0"/>
                  <a:ea typeface="微软雅黑" pitchFamily="34" charset="-122"/>
                  <a:cs typeface="Times New Roman" pitchFamily="18" charset="0"/>
                </a:rPr>
                <a:t>TCP/IP</a:t>
              </a:r>
              <a:r>
                <a:rPr kumimoji="0" lang="zh-CN" altLang="en-US" b="0" i="0" u="none" strike="noStrike" cap="none" normalizeH="0" baseline="0" dirty="0">
                  <a:ln>
                    <a:noFill/>
                  </a:ln>
                  <a:effectLst/>
                  <a:latin typeface="Times New Roman" pitchFamily="18" charset="0"/>
                  <a:ea typeface="微软雅黑" pitchFamily="34" charset="-122"/>
                  <a:cs typeface="Times New Roman" pitchFamily="18" charset="0"/>
                </a:rPr>
                <a:t>参考模型之间的关系</a:t>
              </a:r>
              <a:endParaRPr kumimoji="0" lang="zh-CN" altLang="en-US" sz="4400" b="0" i="0" u="none" strike="noStrike" cap="none" normalizeH="0" baseline="0" dirty="0">
                <a:ln>
                  <a:noFill/>
                </a:ln>
                <a:effectLst/>
                <a:latin typeface="Times New Roman" pitchFamily="18" charset="0"/>
                <a:ea typeface="微软雅黑" pitchFamily="34" charset="-122"/>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3.3  TCP/IP</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p:nvSpPr>
          <p:cNvPr id="3" name="矩形 2"/>
          <p:cNvSpPr/>
          <p:nvPr/>
        </p:nvSpPr>
        <p:spPr>
          <a:xfrm>
            <a:off x="2293360" y="1634058"/>
            <a:ext cx="2877711"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3.3.1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网络接口层</a:t>
            </a:r>
          </a:p>
        </p:txBody>
      </p:sp>
      <p:grpSp>
        <p:nvGrpSpPr>
          <p:cNvPr id="4" name="组合 3"/>
          <p:cNvGrpSpPr/>
          <p:nvPr/>
        </p:nvGrpSpPr>
        <p:grpSpPr>
          <a:xfrm>
            <a:off x="793162" y="1276868"/>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7" name="矩形 6"/>
          <p:cNvSpPr/>
          <p:nvPr/>
        </p:nvSpPr>
        <p:spPr>
          <a:xfrm>
            <a:off x="1881158" y="2473479"/>
            <a:ext cx="7548594" cy="3170099"/>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网络接口层是</a:t>
            </a:r>
            <a:r>
              <a:rPr lang="en-US" sz="2000" dirty="0">
                <a:latin typeface="Times New Roman" pitchFamily="18" charset="0"/>
                <a:ea typeface="微软雅黑" pitchFamily="34" charset="-122"/>
                <a:cs typeface="Times New Roman" pitchFamily="18" charset="0"/>
              </a:rPr>
              <a:t>TCP/IP</a:t>
            </a:r>
            <a:r>
              <a:rPr lang="zh-CN" altLang="en-US" sz="2000" dirty="0">
                <a:latin typeface="Times New Roman" pitchFamily="18" charset="0"/>
                <a:ea typeface="微软雅黑" pitchFamily="34" charset="-122"/>
                <a:cs typeface="Times New Roman" pitchFamily="18" charset="0"/>
              </a:rPr>
              <a:t>模型的最低层。事实上，</a:t>
            </a:r>
            <a:r>
              <a:rPr lang="en-US" sz="2000" dirty="0">
                <a:latin typeface="Times New Roman" pitchFamily="18" charset="0"/>
                <a:ea typeface="微软雅黑" pitchFamily="34" charset="-122"/>
                <a:cs typeface="Times New Roman" pitchFamily="18" charset="0"/>
              </a:rPr>
              <a:t>TCP/IP</a:t>
            </a:r>
            <a:r>
              <a:rPr lang="zh-CN" altLang="en-US" sz="2000" dirty="0">
                <a:latin typeface="Times New Roman" pitchFamily="18" charset="0"/>
                <a:ea typeface="微软雅黑" pitchFamily="34" charset="-122"/>
                <a:cs typeface="Times New Roman" pitchFamily="18" charset="0"/>
              </a:rPr>
              <a:t>参考模型并没有真正定义这一部分，只是指出其主机必须使用某种协议与网络连接，以便能传递</a:t>
            </a:r>
            <a:r>
              <a:rPr lang="en-US" sz="2000" dirty="0">
                <a:latin typeface="Times New Roman" pitchFamily="18" charset="0"/>
                <a:ea typeface="微软雅黑" pitchFamily="34" charset="-122"/>
                <a:cs typeface="Times New Roman" pitchFamily="18" charset="0"/>
              </a:rPr>
              <a:t>IP</a:t>
            </a:r>
            <a:r>
              <a:rPr lang="zh-CN" altLang="en-US" sz="2000" dirty="0">
                <a:latin typeface="Times New Roman" pitchFamily="18" charset="0"/>
                <a:ea typeface="微软雅黑" pitchFamily="34" charset="-122"/>
                <a:cs typeface="Times New Roman" pitchFamily="18" charset="0"/>
              </a:rPr>
              <a:t>分组。这一层的作用是负责接收从网络层交来的</a:t>
            </a:r>
            <a:r>
              <a:rPr lang="en-US" sz="2000" dirty="0">
                <a:latin typeface="Times New Roman" pitchFamily="18" charset="0"/>
                <a:ea typeface="微软雅黑" pitchFamily="34" charset="-122"/>
                <a:cs typeface="Times New Roman" pitchFamily="18" charset="0"/>
              </a:rPr>
              <a:t>IP</a:t>
            </a:r>
            <a:r>
              <a:rPr lang="zh-CN" altLang="en-US" sz="2000" dirty="0">
                <a:latin typeface="Times New Roman" pitchFamily="18" charset="0"/>
                <a:ea typeface="微软雅黑" pitchFamily="34" charset="-122"/>
                <a:cs typeface="Times New Roman" pitchFamily="18" charset="0"/>
              </a:rPr>
              <a:t>数据包并将</a:t>
            </a:r>
            <a:r>
              <a:rPr lang="en-US" sz="2000" dirty="0">
                <a:latin typeface="Times New Roman" pitchFamily="18" charset="0"/>
                <a:ea typeface="微软雅黑" pitchFamily="34" charset="-122"/>
                <a:cs typeface="Times New Roman" pitchFamily="18" charset="0"/>
              </a:rPr>
              <a:t>IP</a:t>
            </a:r>
            <a:r>
              <a:rPr lang="zh-CN" altLang="en-US" sz="2000" dirty="0">
                <a:latin typeface="Times New Roman" pitchFamily="18" charset="0"/>
                <a:ea typeface="微软雅黑" pitchFamily="34" charset="-122"/>
                <a:cs typeface="Times New Roman" pitchFamily="18" charset="0"/>
              </a:rPr>
              <a:t>数据包通过低层物理网络发送出去；或者从低层物理网络上接收物理帧，然后抽出</a:t>
            </a:r>
            <a:r>
              <a:rPr lang="en-US" sz="2000" dirty="0">
                <a:latin typeface="Times New Roman" pitchFamily="18" charset="0"/>
                <a:ea typeface="微软雅黑" pitchFamily="34" charset="-122"/>
                <a:cs typeface="Times New Roman" pitchFamily="18" charset="0"/>
              </a:rPr>
              <a:t>IP</a:t>
            </a:r>
            <a:r>
              <a:rPr lang="zh-CN" altLang="en-US" sz="2000" dirty="0">
                <a:latin typeface="Times New Roman" pitchFamily="18" charset="0"/>
                <a:ea typeface="微软雅黑" pitchFamily="34" charset="-122"/>
                <a:cs typeface="Times New Roman" pitchFamily="18" charset="0"/>
              </a:rPr>
              <a:t>数据包交给网络层。</a:t>
            </a:r>
          </a:p>
          <a:p>
            <a:pPr indent="457200" algn="just">
              <a:lnSpc>
                <a:spcPct val="125000"/>
              </a:lnSpc>
            </a:pPr>
            <a:r>
              <a:rPr lang="en-US" sz="2000" dirty="0">
                <a:latin typeface="Times New Roman" pitchFamily="18" charset="0"/>
                <a:ea typeface="微软雅黑" pitchFamily="34" charset="-122"/>
                <a:cs typeface="Times New Roman" pitchFamily="18" charset="0"/>
              </a:rPr>
              <a:t>TCP/IP</a:t>
            </a:r>
            <a:r>
              <a:rPr lang="zh-CN" altLang="en-US" sz="2000" dirty="0">
                <a:latin typeface="Times New Roman" pitchFamily="18" charset="0"/>
                <a:ea typeface="微软雅黑" pitchFamily="34" charset="-122"/>
                <a:cs typeface="Times New Roman" pitchFamily="18" charset="0"/>
              </a:rPr>
              <a:t>参考模型未定义数据链路层，是由于在</a:t>
            </a:r>
            <a:r>
              <a:rPr lang="en-US" sz="2000" dirty="0">
                <a:latin typeface="Times New Roman" pitchFamily="18" charset="0"/>
                <a:ea typeface="微软雅黑" pitchFamily="34" charset="-122"/>
                <a:cs typeface="Times New Roman" pitchFamily="18" charset="0"/>
              </a:rPr>
              <a:t>TCP/IP</a:t>
            </a:r>
            <a:r>
              <a:rPr lang="zh-CN" altLang="en-US" sz="2000" dirty="0">
                <a:latin typeface="Times New Roman" pitchFamily="18" charset="0"/>
                <a:ea typeface="微软雅黑" pitchFamily="34" charset="-122"/>
                <a:cs typeface="Times New Roman" pitchFamily="18" charset="0"/>
              </a:rPr>
              <a:t>最初的设计中就已经支持包括以太网、令牌环网、</a:t>
            </a:r>
            <a:r>
              <a:rPr lang="en-US" sz="2000" dirty="0">
                <a:latin typeface="Times New Roman" pitchFamily="18" charset="0"/>
                <a:ea typeface="微软雅黑" pitchFamily="34" charset="-122"/>
                <a:cs typeface="Times New Roman" pitchFamily="18" charset="0"/>
              </a:rPr>
              <a:t>FDDI</a:t>
            </a:r>
            <a:r>
              <a:rPr lang="zh-CN" altLang="en-US" sz="2000" dirty="0">
                <a:latin typeface="Times New Roman" pitchFamily="18" charset="0"/>
                <a:ea typeface="微软雅黑" pitchFamily="34" charset="-122"/>
                <a:cs typeface="Times New Roman" pitchFamily="18" charset="0"/>
              </a:rPr>
              <a:t>网、</a:t>
            </a:r>
            <a:r>
              <a:rPr lang="en-US" sz="2000" dirty="0">
                <a:latin typeface="Times New Roman" pitchFamily="18" charset="0"/>
                <a:ea typeface="微软雅黑" pitchFamily="34" charset="-122"/>
                <a:cs typeface="Times New Roman" pitchFamily="18" charset="0"/>
              </a:rPr>
              <a:t>ISDN</a:t>
            </a:r>
            <a:r>
              <a:rPr lang="zh-CN" altLang="en-US" sz="2000" dirty="0">
                <a:latin typeface="Times New Roman" pitchFamily="18" charset="0"/>
                <a:ea typeface="微软雅黑" pitchFamily="34" charset="-122"/>
                <a:cs typeface="Times New Roman" pitchFamily="18" charset="0"/>
              </a:rPr>
              <a:t>和</a:t>
            </a:r>
            <a:r>
              <a:rPr lang="en-US" sz="2000" dirty="0">
                <a:latin typeface="Times New Roman" pitchFamily="18" charset="0"/>
                <a:ea typeface="微软雅黑" pitchFamily="34" charset="-122"/>
                <a:cs typeface="Times New Roman" pitchFamily="18" charset="0"/>
              </a:rPr>
              <a:t>X.25</a:t>
            </a:r>
            <a:r>
              <a:rPr lang="zh-CN" altLang="en-US" sz="2000" dirty="0">
                <a:latin typeface="Times New Roman" pitchFamily="18" charset="0"/>
                <a:ea typeface="微软雅黑" pitchFamily="34" charset="-122"/>
                <a:cs typeface="Times New Roman" pitchFamily="18" charset="0"/>
              </a:rPr>
              <a:t>在内的多种数据链路层协议。</a:t>
            </a:r>
          </a:p>
        </p:txBody>
      </p:sp>
      <p:pic>
        <p:nvPicPr>
          <p:cNvPr id="8" name="图片 7" descr="网络.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572692" y="3797082"/>
            <a:ext cx="2309786" cy="30609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3.3  TCP/IP</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p:nvSpPr>
          <p:cNvPr id="3" name="矩形 2"/>
          <p:cNvSpPr/>
          <p:nvPr/>
        </p:nvSpPr>
        <p:spPr>
          <a:xfrm>
            <a:off x="2293360" y="1500174"/>
            <a:ext cx="2159566"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3.3.2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网际层</a:t>
            </a:r>
          </a:p>
        </p:txBody>
      </p:sp>
      <p:grpSp>
        <p:nvGrpSpPr>
          <p:cNvPr id="4" name="组合 3"/>
          <p:cNvGrpSpPr/>
          <p:nvPr/>
        </p:nvGrpSpPr>
        <p:grpSpPr>
          <a:xfrm>
            <a:off x="793162" y="1142984"/>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7" name="矩形 6"/>
          <p:cNvSpPr/>
          <p:nvPr/>
        </p:nvSpPr>
        <p:spPr>
          <a:xfrm>
            <a:off x="1095340" y="2500306"/>
            <a:ext cx="10810908" cy="826445"/>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网际层与</a:t>
            </a:r>
            <a:r>
              <a:rPr lang="en-US" altLang="zh-CN" sz="2000" dirty="0">
                <a:latin typeface="Times New Roman" pitchFamily="18" charset="0"/>
                <a:ea typeface="微软雅黑" pitchFamily="34" charset="-122"/>
                <a:cs typeface="Times New Roman" pitchFamily="18" charset="0"/>
              </a:rPr>
              <a:t>OSI</a:t>
            </a:r>
            <a:r>
              <a:rPr lang="zh-CN" altLang="en-US" sz="2000" dirty="0">
                <a:latin typeface="Times New Roman" pitchFamily="18" charset="0"/>
                <a:ea typeface="微软雅黑" pitchFamily="34" charset="-122"/>
                <a:cs typeface="Times New Roman" pitchFamily="18" charset="0"/>
              </a:rPr>
              <a:t>参考模型中的网络层相当，是整个</a:t>
            </a:r>
            <a:r>
              <a:rPr lang="en-US" altLang="zh-CN" sz="2000" dirty="0">
                <a:latin typeface="Times New Roman" pitchFamily="18" charset="0"/>
                <a:ea typeface="微软雅黑" pitchFamily="34" charset="-122"/>
                <a:cs typeface="Times New Roman" pitchFamily="18" charset="0"/>
              </a:rPr>
              <a:t>TCP/IP</a:t>
            </a:r>
            <a:r>
              <a:rPr lang="zh-CN" altLang="en-US" sz="2000" dirty="0">
                <a:latin typeface="Times New Roman" pitchFamily="18" charset="0"/>
                <a:ea typeface="微软雅黑" pitchFamily="34" charset="-122"/>
                <a:cs typeface="Times New Roman" pitchFamily="18" charset="0"/>
              </a:rPr>
              <a:t>参考模型的关键部分。网际层的功能主要包括以下</a:t>
            </a:r>
            <a:r>
              <a:rPr lang="en-US" altLang="zh-CN" sz="2000" dirty="0">
                <a:latin typeface="Times New Roman" pitchFamily="18" charset="0"/>
                <a:ea typeface="微软雅黑" pitchFamily="34" charset="-122"/>
                <a:cs typeface="Times New Roman" pitchFamily="18" charset="0"/>
              </a:rPr>
              <a:t>3</a:t>
            </a:r>
            <a:r>
              <a:rPr lang="zh-CN" altLang="en-US" sz="2000" dirty="0">
                <a:latin typeface="Times New Roman" pitchFamily="18" charset="0"/>
                <a:ea typeface="微软雅黑" pitchFamily="34" charset="-122"/>
                <a:cs typeface="Times New Roman" pitchFamily="18" charset="0"/>
              </a:rPr>
              <a:t>个方面。</a:t>
            </a:r>
          </a:p>
        </p:txBody>
      </p:sp>
      <p:pic>
        <p:nvPicPr>
          <p:cNvPr id="8" name="图片 7" descr="网络.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0210047" y="4357694"/>
            <a:ext cx="1886745" cy="2500306"/>
          </a:xfrm>
          <a:prstGeom prst="rect">
            <a:avLst/>
          </a:prstGeom>
        </p:spPr>
      </p:pic>
      <p:sp>
        <p:nvSpPr>
          <p:cNvPr id="9" name="矩形 8"/>
          <p:cNvSpPr/>
          <p:nvPr/>
        </p:nvSpPr>
        <p:spPr>
          <a:xfrm>
            <a:off x="1095340" y="3528673"/>
            <a:ext cx="9072626" cy="2400657"/>
          </a:xfrm>
          <a:prstGeom prst="rect">
            <a:avLst/>
          </a:prstGeom>
          <a:ln w="28575">
            <a:solidFill>
              <a:schemeClr val="tx2">
                <a:lumMod val="60000"/>
                <a:lumOff val="40000"/>
              </a:schemeClr>
            </a:solidFill>
            <a:prstDash val="dash"/>
          </a:ln>
        </p:spPr>
        <p:txBody>
          <a:bodyPr wrap="square">
            <a:spAutoFit/>
          </a:bodyPr>
          <a:lstStyle/>
          <a:p>
            <a:pPr indent="457200" algn="just">
              <a:lnSpc>
                <a:spcPct val="125000"/>
              </a:lnSpc>
            </a:pPr>
            <a:r>
              <a:rPr lang="zh-CN" altLang="en-US" sz="2000" dirty="0">
                <a:solidFill>
                  <a:srgbClr val="FF0000"/>
                </a:solidFill>
                <a:latin typeface="Times New Roman" pitchFamily="18" charset="0"/>
                <a:ea typeface="微软雅黑" pitchFamily="34" charset="-122"/>
                <a:cs typeface="Times New Roman" pitchFamily="18" charset="0"/>
              </a:rPr>
              <a:t>（</a:t>
            </a:r>
            <a:r>
              <a:rPr lang="en-US" altLang="en-US" sz="2000" dirty="0">
                <a:solidFill>
                  <a:srgbClr val="FF0000"/>
                </a:solidFill>
                <a:latin typeface="Times New Roman" pitchFamily="18" charset="0"/>
                <a:ea typeface="微软雅黑" pitchFamily="34" charset="-122"/>
                <a:cs typeface="Times New Roman" pitchFamily="18" charset="0"/>
              </a:rPr>
              <a:t>1</a:t>
            </a:r>
            <a:r>
              <a:rPr lang="zh-CN" altLang="en-US" sz="2000" dirty="0">
                <a:solidFill>
                  <a:srgbClr val="FF0000"/>
                </a:solidFill>
                <a:latin typeface="Times New Roman" pitchFamily="18" charset="0"/>
                <a:ea typeface="微软雅黑" pitchFamily="34" charset="-122"/>
                <a:cs typeface="Times New Roman" pitchFamily="18" charset="0"/>
              </a:rPr>
              <a:t>）处理来自传输层的分组发送请求：</a:t>
            </a:r>
            <a:r>
              <a:rPr lang="zh-CN" altLang="en-US" sz="2000" dirty="0">
                <a:latin typeface="Times New Roman" pitchFamily="18" charset="0"/>
                <a:ea typeface="微软雅黑" pitchFamily="34" charset="-122"/>
                <a:cs typeface="Times New Roman" pitchFamily="18" charset="0"/>
              </a:rPr>
              <a:t>将分组装入</a:t>
            </a:r>
            <a:r>
              <a:rPr lang="en-US" altLang="en-US" sz="2000" dirty="0">
                <a:latin typeface="Times New Roman" pitchFamily="18" charset="0"/>
                <a:ea typeface="微软雅黑" pitchFamily="34" charset="-122"/>
                <a:cs typeface="Times New Roman" pitchFamily="18" charset="0"/>
              </a:rPr>
              <a:t>IP</a:t>
            </a:r>
            <a:r>
              <a:rPr lang="zh-CN" altLang="en-US" sz="2000" dirty="0">
                <a:latin typeface="Times New Roman" pitchFamily="18" charset="0"/>
                <a:ea typeface="微软雅黑" pitchFamily="34" charset="-122"/>
                <a:cs typeface="Times New Roman" pitchFamily="18" charset="0"/>
              </a:rPr>
              <a:t>数据包，填充报头，选择去往目的结点的路径，然后将数据报发往适当的网络接口。</a:t>
            </a:r>
          </a:p>
          <a:p>
            <a:pPr indent="457200" algn="just">
              <a:lnSpc>
                <a:spcPct val="125000"/>
              </a:lnSpc>
            </a:pPr>
            <a:r>
              <a:rPr lang="zh-CN" altLang="en-US" sz="2000" dirty="0">
                <a:solidFill>
                  <a:srgbClr val="FF0000"/>
                </a:solidFill>
                <a:latin typeface="Times New Roman" pitchFamily="18" charset="0"/>
                <a:ea typeface="微软雅黑" pitchFamily="34" charset="-122"/>
                <a:cs typeface="Times New Roman" pitchFamily="18" charset="0"/>
              </a:rPr>
              <a:t>（</a:t>
            </a:r>
            <a:r>
              <a:rPr lang="en-US" altLang="en-US" sz="2000" dirty="0">
                <a:solidFill>
                  <a:srgbClr val="FF0000"/>
                </a:solidFill>
                <a:latin typeface="Times New Roman" pitchFamily="18" charset="0"/>
                <a:ea typeface="微软雅黑" pitchFamily="34" charset="-122"/>
                <a:cs typeface="Times New Roman" pitchFamily="18" charset="0"/>
              </a:rPr>
              <a:t>2</a:t>
            </a:r>
            <a:r>
              <a:rPr lang="zh-CN" altLang="en-US" sz="2000" dirty="0">
                <a:solidFill>
                  <a:srgbClr val="FF0000"/>
                </a:solidFill>
                <a:latin typeface="Times New Roman" pitchFamily="18" charset="0"/>
                <a:ea typeface="微软雅黑" pitchFamily="34" charset="-122"/>
                <a:cs typeface="Times New Roman" pitchFamily="18" charset="0"/>
              </a:rPr>
              <a:t>）处理输入数据报：</a:t>
            </a:r>
            <a:r>
              <a:rPr lang="zh-CN" altLang="en-US" sz="2000" dirty="0">
                <a:latin typeface="Times New Roman" pitchFamily="18" charset="0"/>
                <a:ea typeface="微软雅黑" pitchFamily="34" charset="-122"/>
                <a:cs typeface="Times New Roman" pitchFamily="18" charset="0"/>
              </a:rPr>
              <a:t>首先检查数据报的合法性，然后进行路由选择，假如该数据报已到达目的结点（本机），则去掉报头，将</a:t>
            </a:r>
            <a:r>
              <a:rPr lang="en-US" altLang="en-US" sz="2000" dirty="0">
                <a:latin typeface="Times New Roman" pitchFamily="18" charset="0"/>
                <a:ea typeface="微软雅黑" pitchFamily="34" charset="-122"/>
                <a:cs typeface="Times New Roman" pitchFamily="18" charset="0"/>
              </a:rPr>
              <a:t>IP</a:t>
            </a:r>
            <a:r>
              <a:rPr lang="zh-CN" altLang="en-US" sz="2000" dirty="0">
                <a:latin typeface="Times New Roman" pitchFamily="18" charset="0"/>
                <a:ea typeface="微软雅黑" pitchFamily="34" charset="-122"/>
                <a:cs typeface="Times New Roman" pitchFamily="18" charset="0"/>
              </a:rPr>
              <a:t>报文的数据部分交给相应的传输层协议；假如该数据包尚未到达目的结点，则转发该数据报。</a:t>
            </a:r>
          </a:p>
          <a:p>
            <a:pPr indent="457200" algn="just">
              <a:lnSpc>
                <a:spcPct val="125000"/>
              </a:lnSpc>
            </a:pPr>
            <a:r>
              <a:rPr lang="zh-CN" altLang="en-US" sz="2000" dirty="0">
                <a:solidFill>
                  <a:srgbClr val="FF0000"/>
                </a:solidFill>
                <a:latin typeface="Times New Roman" pitchFamily="18" charset="0"/>
                <a:ea typeface="微软雅黑" pitchFamily="34" charset="-122"/>
                <a:cs typeface="Times New Roman" pitchFamily="18" charset="0"/>
              </a:rPr>
              <a:t>（</a:t>
            </a:r>
            <a:r>
              <a:rPr lang="en-US" altLang="en-US" sz="2000" dirty="0">
                <a:solidFill>
                  <a:srgbClr val="FF0000"/>
                </a:solidFill>
                <a:latin typeface="Times New Roman" pitchFamily="18" charset="0"/>
                <a:ea typeface="微软雅黑" pitchFamily="34" charset="-122"/>
                <a:cs typeface="Times New Roman" pitchFamily="18" charset="0"/>
              </a:rPr>
              <a:t>3</a:t>
            </a:r>
            <a:r>
              <a:rPr lang="zh-CN" altLang="en-US" sz="2000" dirty="0">
                <a:solidFill>
                  <a:srgbClr val="FF0000"/>
                </a:solidFill>
                <a:latin typeface="Times New Roman" pitchFamily="18" charset="0"/>
                <a:ea typeface="微软雅黑" pitchFamily="34" charset="-122"/>
                <a:cs typeface="Times New Roman" pitchFamily="18" charset="0"/>
              </a:rPr>
              <a:t>）处理</a:t>
            </a:r>
            <a:r>
              <a:rPr lang="en-US" altLang="en-US" sz="2000" dirty="0">
                <a:solidFill>
                  <a:srgbClr val="FF0000"/>
                </a:solidFill>
                <a:latin typeface="Times New Roman" pitchFamily="18" charset="0"/>
                <a:ea typeface="微软雅黑" pitchFamily="34" charset="-122"/>
                <a:cs typeface="Times New Roman" pitchFamily="18" charset="0"/>
              </a:rPr>
              <a:t>ICMP</a:t>
            </a:r>
            <a:r>
              <a:rPr lang="zh-CN" altLang="en-US" sz="2000" dirty="0">
                <a:solidFill>
                  <a:srgbClr val="FF0000"/>
                </a:solidFill>
                <a:latin typeface="Times New Roman" pitchFamily="18" charset="0"/>
                <a:ea typeface="微软雅黑" pitchFamily="34" charset="-122"/>
                <a:cs typeface="Times New Roman" pitchFamily="18" charset="0"/>
              </a:rPr>
              <a:t>报文：</a:t>
            </a:r>
            <a:r>
              <a:rPr lang="zh-CN" altLang="en-US" sz="2000" dirty="0">
                <a:latin typeface="Times New Roman" pitchFamily="18" charset="0"/>
                <a:ea typeface="微软雅黑" pitchFamily="34" charset="-122"/>
                <a:cs typeface="Times New Roman" pitchFamily="18" charset="0"/>
              </a:rPr>
              <a:t>即处理网络的路由选择、流量控制和拥塞控制等问题。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17"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3.3  TCP/IP</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p:nvSpPr>
          <p:cNvPr id="7" name="矩形 6"/>
          <p:cNvSpPr/>
          <p:nvPr/>
        </p:nvSpPr>
        <p:spPr>
          <a:xfrm>
            <a:off x="1071570" y="1299140"/>
            <a:ext cx="10025090" cy="826445"/>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网际层的主要协议有</a:t>
            </a:r>
            <a:r>
              <a:rPr lang="en-US" altLang="zh-CN" sz="2000" dirty="0">
                <a:latin typeface="Times New Roman" pitchFamily="18" charset="0"/>
                <a:ea typeface="微软雅黑" pitchFamily="34" charset="-122"/>
                <a:cs typeface="Times New Roman" pitchFamily="18" charset="0"/>
              </a:rPr>
              <a:t>4</a:t>
            </a:r>
            <a:r>
              <a:rPr lang="zh-CN" altLang="en-US" sz="2000" dirty="0">
                <a:latin typeface="Times New Roman" pitchFamily="18" charset="0"/>
                <a:ea typeface="微软雅黑" pitchFamily="34" charset="-122"/>
                <a:cs typeface="Times New Roman" pitchFamily="18" charset="0"/>
              </a:rPr>
              <a:t>个：网际协议（</a:t>
            </a:r>
            <a:r>
              <a:rPr lang="en-US" altLang="zh-CN" sz="2000" dirty="0">
                <a:latin typeface="Times New Roman" pitchFamily="18" charset="0"/>
                <a:ea typeface="微软雅黑" pitchFamily="34" charset="-122"/>
                <a:cs typeface="Times New Roman" pitchFamily="18" charset="0"/>
              </a:rPr>
              <a:t>IP</a:t>
            </a:r>
            <a:r>
              <a:rPr lang="zh-CN" altLang="en-US" sz="2000" dirty="0">
                <a:latin typeface="Times New Roman" pitchFamily="18" charset="0"/>
                <a:ea typeface="微软雅黑" pitchFamily="34" charset="-122"/>
                <a:cs typeface="Times New Roman" pitchFamily="18" charset="0"/>
              </a:rPr>
              <a:t>）、地址解析协议（</a:t>
            </a:r>
            <a:r>
              <a:rPr lang="en-US" altLang="zh-CN" sz="2000" dirty="0">
                <a:latin typeface="Times New Roman" pitchFamily="18" charset="0"/>
                <a:ea typeface="微软雅黑" pitchFamily="34" charset="-122"/>
                <a:cs typeface="Times New Roman" pitchFamily="18" charset="0"/>
              </a:rPr>
              <a:t>ARP</a:t>
            </a:r>
            <a:r>
              <a:rPr lang="zh-CN" altLang="en-US" sz="2000" dirty="0">
                <a:latin typeface="Times New Roman" pitchFamily="18" charset="0"/>
                <a:ea typeface="微软雅黑" pitchFamily="34" charset="-122"/>
                <a:cs typeface="Times New Roman" pitchFamily="18" charset="0"/>
              </a:rPr>
              <a:t>）、反向地址解析协议（</a:t>
            </a:r>
            <a:r>
              <a:rPr lang="en-US" altLang="zh-CN" sz="2000" dirty="0">
                <a:latin typeface="Times New Roman" pitchFamily="18" charset="0"/>
                <a:ea typeface="微软雅黑" pitchFamily="34" charset="-122"/>
                <a:cs typeface="Times New Roman" pitchFamily="18" charset="0"/>
              </a:rPr>
              <a:t>RARP</a:t>
            </a:r>
            <a:r>
              <a:rPr lang="zh-CN" altLang="en-US" sz="2000" dirty="0">
                <a:latin typeface="Times New Roman" pitchFamily="18" charset="0"/>
                <a:ea typeface="微软雅黑" pitchFamily="34" charset="-122"/>
                <a:cs typeface="Times New Roman" pitchFamily="18" charset="0"/>
              </a:rPr>
              <a:t>）和网际控制报文协议（</a:t>
            </a:r>
            <a:r>
              <a:rPr lang="en-US" altLang="zh-CN" sz="2000" dirty="0">
                <a:latin typeface="Times New Roman" pitchFamily="18" charset="0"/>
                <a:ea typeface="微软雅黑" pitchFamily="34" charset="-122"/>
                <a:cs typeface="Times New Roman" pitchFamily="18" charset="0"/>
              </a:rPr>
              <a:t>ICMP</a:t>
            </a:r>
            <a:r>
              <a:rPr lang="zh-CN" altLang="en-US" sz="2000" dirty="0">
                <a:latin typeface="Times New Roman" pitchFamily="18" charset="0"/>
                <a:ea typeface="微软雅黑" pitchFamily="34" charset="-122"/>
                <a:cs typeface="Times New Roman" pitchFamily="18" charset="0"/>
              </a:rPr>
              <a:t>），其中最核心的是</a:t>
            </a:r>
            <a:r>
              <a:rPr lang="en-US" altLang="zh-CN" sz="2000" dirty="0">
                <a:latin typeface="Times New Roman" pitchFamily="18" charset="0"/>
                <a:ea typeface="微软雅黑" pitchFamily="34" charset="-122"/>
                <a:cs typeface="Times New Roman" pitchFamily="18" charset="0"/>
              </a:rPr>
              <a:t>IP</a:t>
            </a:r>
            <a:r>
              <a:rPr lang="zh-CN" altLang="en-US" sz="2000" dirty="0">
                <a:latin typeface="Times New Roman" pitchFamily="18" charset="0"/>
                <a:ea typeface="微软雅黑" pitchFamily="34" charset="-122"/>
                <a:cs typeface="Times New Roman" pitchFamily="18" charset="0"/>
              </a:rPr>
              <a:t>协议。</a:t>
            </a:r>
          </a:p>
        </p:txBody>
      </p:sp>
      <p:sp>
        <p:nvSpPr>
          <p:cNvPr id="11" name="立方体 10"/>
          <p:cNvSpPr/>
          <p:nvPr/>
        </p:nvSpPr>
        <p:spPr>
          <a:xfrm>
            <a:off x="952464" y="2484634"/>
            <a:ext cx="3500462" cy="714380"/>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1</a:t>
            </a: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IP</a:t>
            </a:r>
            <a:endParaRPr lang="zh-CN" altLang="en-US" sz="2000" b="1" dirty="0">
              <a:latin typeface="Times New Roman" pitchFamily="18" charset="0"/>
              <a:ea typeface="微软雅黑" pitchFamily="34" charset="-122"/>
              <a:cs typeface="Times New Roman" pitchFamily="18" charset="0"/>
            </a:endParaRPr>
          </a:p>
        </p:txBody>
      </p:sp>
      <p:sp>
        <p:nvSpPr>
          <p:cNvPr id="12" name="TextBox 11"/>
          <p:cNvSpPr txBox="1"/>
          <p:nvPr/>
        </p:nvSpPr>
        <p:spPr>
          <a:xfrm>
            <a:off x="1071570" y="3556204"/>
            <a:ext cx="8453454" cy="2400657"/>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主要负责将</a:t>
            </a:r>
            <a:r>
              <a:rPr lang="en-US" altLang="zh-CN" sz="2000" dirty="0">
                <a:latin typeface="Times New Roman" pitchFamily="18" charset="0"/>
                <a:ea typeface="微软雅黑" pitchFamily="34" charset="-122"/>
                <a:cs typeface="Times New Roman" pitchFamily="18" charset="0"/>
              </a:rPr>
              <a:t>IP</a:t>
            </a:r>
            <a:r>
              <a:rPr lang="zh-CN" altLang="en-US" sz="2000" dirty="0">
                <a:latin typeface="Times New Roman" pitchFamily="18" charset="0"/>
                <a:ea typeface="微软雅黑" pitchFamily="34" charset="-122"/>
                <a:cs typeface="Times New Roman" pitchFamily="18" charset="0"/>
              </a:rPr>
              <a:t>数据报从源主机通过最佳路径转发到目标主机。</a:t>
            </a:r>
            <a:r>
              <a:rPr lang="en-US" altLang="zh-CN" sz="2000" dirty="0">
                <a:latin typeface="Times New Roman" pitchFamily="18" charset="0"/>
                <a:ea typeface="微软雅黑" pitchFamily="34" charset="-122"/>
                <a:cs typeface="Times New Roman" pitchFamily="18" charset="0"/>
              </a:rPr>
              <a:t>IP</a:t>
            </a:r>
            <a:r>
              <a:rPr lang="zh-CN" altLang="en-US" sz="2000" dirty="0">
                <a:latin typeface="Times New Roman" pitchFamily="18" charset="0"/>
                <a:ea typeface="微软雅黑" pitchFamily="34" charset="-122"/>
                <a:cs typeface="Times New Roman" pitchFamily="18" charset="0"/>
              </a:rPr>
              <a:t>协议通过对每个数据报的源</a:t>
            </a:r>
            <a:r>
              <a:rPr lang="en-US" altLang="zh-CN" sz="2000" dirty="0">
                <a:latin typeface="Times New Roman" pitchFamily="18" charset="0"/>
                <a:ea typeface="微软雅黑" pitchFamily="34" charset="-122"/>
                <a:cs typeface="Times New Roman" pitchFamily="18" charset="0"/>
              </a:rPr>
              <a:t>IP</a:t>
            </a:r>
            <a:r>
              <a:rPr lang="zh-CN" altLang="en-US" sz="2000" dirty="0">
                <a:latin typeface="Times New Roman" pitchFamily="18" charset="0"/>
                <a:ea typeface="微软雅黑" pitchFamily="34" charset="-122"/>
                <a:cs typeface="Times New Roman" pitchFamily="18" charset="0"/>
              </a:rPr>
              <a:t>地址和目的</a:t>
            </a:r>
            <a:r>
              <a:rPr lang="en-US" altLang="zh-CN" sz="2000" dirty="0">
                <a:latin typeface="Times New Roman" pitchFamily="18" charset="0"/>
                <a:ea typeface="微软雅黑" pitchFamily="34" charset="-122"/>
                <a:cs typeface="Times New Roman" pitchFamily="18" charset="0"/>
              </a:rPr>
              <a:t>IP</a:t>
            </a:r>
            <a:r>
              <a:rPr lang="zh-CN" altLang="en-US" sz="2000" dirty="0">
                <a:latin typeface="Times New Roman" pitchFamily="18" charset="0"/>
                <a:ea typeface="微软雅黑" pitchFamily="34" charset="-122"/>
                <a:cs typeface="Times New Roman" pitchFamily="18" charset="0"/>
              </a:rPr>
              <a:t>地址进行分析，然后进行路由选择（即选择一条到达目标的最佳路径），最后将数据转发到目的地。需要注意的是：</a:t>
            </a:r>
            <a:r>
              <a:rPr lang="en-US" altLang="zh-CN" sz="2000" dirty="0">
                <a:latin typeface="Times New Roman" pitchFamily="18" charset="0"/>
                <a:ea typeface="微软雅黑" pitchFamily="34" charset="-122"/>
                <a:cs typeface="Times New Roman" pitchFamily="18" charset="0"/>
              </a:rPr>
              <a:t>IP</a:t>
            </a:r>
            <a:r>
              <a:rPr lang="zh-CN" altLang="en-US" sz="2000" dirty="0">
                <a:latin typeface="Times New Roman" pitchFamily="18" charset="0"/>
                <a:ea typeface="微软雅黑" pitchFamily="34" charset="-122"/>
                <a:cs typeface="Times New Roman" pitchFamily="18" charset="0"/>
              </a:rPr>
              <a:t>协议只是负责对数据进行转发，并不对数据进行检查。也就是说，它不负责数据的可靠性，这样设计的主要目的是提高</a:t>
            </a:r>
            <a:r>
              <a:rPr lang="en-US" altLang="zh-CN" sz="2000" dirty="0">
                <a:latin typeface="Times New Roman" pitchFamily="18" charset="0"/>
                <a:ea typeface="微软雅黑" pitchFamily="34" charset="-122"/>
                <a:cs typeface="Times New Roman" pitchFamily="18" charset="0"/>
              </a:rPr>
              <a:t>IP</a:t>
            </a:r>
            <a:r>
              <a:rPr lang="zh-CN" altLang="en-US" sz="2000" dirty="0">
                <a:latin typeface="Times New Roman" pitchFamily="18" charset="0"/>
                <a:ea typeface="微软雅黑" pitchFamily="34" charset="-122"/>
                <a:cs typeface="Times New Roman" pitchFamily="18" charset="0"/>
              </a:rPr>
              <a:t>协议传送和转发数据的效率。</a:t>
            </a:r>
          </a:p>
        </p:txBody>
      </p:sp>
      <p:pic>
        <p:nvPicPr>
          <p:cNvPr id="16" name="图片 15" descr="u=1653144604,1640652443&amp;fm=27&amp;gp=0.jpg"/>
          <p:cNvPicPr>
            <a:picLocks noChangeAspect="1"/>
          </p:cNvPicPr>
          <p:nvPr/>
        </p:nvPicPr>
        <p:blipFill>
          <a:blip r:embed="rId2" cstate="print">
            <a:clrChange>
              <a:clrFrom>
                <a:srgbClr val="FDFEF8"/>
              </a:clrFrom>
              <a:clrTo>
                <a:srgbClr val="FDFEF8">
                  <a:alpha val="0"/>
                </a:srgbClr>
              </a:clrTo>
            </a:clrChange>
          </a:blip>
          <a:stretch>
            <a:fillRect/>
          </a:stretch>
        </p:blipFill>
        <p:spPr>
          <a:xfrm>
            <a:off x="9382122" y="4048122"/>
            <a:ext cx="2809878" cy="28098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3.3  TCP/IP</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p:nvSpPr>
          <p:cNvPr id="3" name="立方体 2"/>
          <p:cNvSpPr/>
          <p:nvPr/>
        </p:nvSpPr>
        <p:spPr>
          <a:xfrm>
            <a:off x="952464" y="1214422"/>
            <a:ext cx="3500462" cy="642942"/>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2</a:t>
            </a: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ARP</a:t>
            </a:r>
            <a:endParaRPr lang="zh-CN" altLang="en-US" sz="2000" b="1" dirty="0">
              <a:latin typeface="Times New Roman" pitchFamily="18" charset="0"/>
              <a:ea typeface="微软雅黑" pitchFamily="34" charset="-122"/>
              <a:cs typeface="Times New Roman" pitchFamily="18" charset="0"/>
            </a:endParaRPr>
          </a:p>
        </p:txBody>
      </p:sp>
      <p:sp>
        <p:nvSpPr>
          <p:cNvPr id="4" name="TextBox 3"/>
          <p:cNvSpPr txBox="1"/>
          <p:nvPr/>
        </p:nvSpPr>
        <p:spPr>
          <a:xfrm>
            <a:off x="1071570" y="2071678"/>
            <a:ext cx="10096528" cy="861774"/>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主要负责将</a:t>
            </a:r>
            <a:r>
              <a:rPr lang="en-US" altLang="zh-CN" sz="2000" dirty="0">
                <a:latin typeface="Times New Roman" pitchFamily="18" charset="0"/>
                <a:ea typeface="微软雅黑" pitchFamily="34" charset="-122"/>
                <a:cs typeface="Times New Roman" pitchFamily="18" charset="0"/>
              </a:rPr>
              <a:t>TCP/IP</a:t>
            </a:r>
            <a:r>
              <a:rPr lang="zh-CN" altLang="en-US" sz="2000" dirty="0">
                <a:latin typeface="Times New Roman" pitchFamily="18" charset="0"/>
                <a:ea typeface="微软雅黑" pitchFamily="34" charset="-122"/>
                <a:cs typeface="Times New Roman" pitchFamily="18" charset="0"/>
              </a:rPr>
              <a:t>网络中的</a:t>
            </a:r>
            <a:r>
              <a:rPr lang="en-US" altLang="zh-CN" sz="2000" dirty="0">
                <a:latin typeface="Times New Roman" pitchFamily="18" charset="0"/>
                <a:ea typeface="微软雅黑" pitchFamily="34" charset="-122"/>
                <a:cs typeface="Times New Roman" pitchFamily="18" charset="0"/>
              </a:rPr>
              <a:t>IP</a:t>
            </a:r>
            <a:r>
              <a:rPr lang="zh-CN" altLang="en-US" sz="2000" dirty="0">
                <a:latin typeface="Times New Roman" pitchFamily="18" charset="0"/>
                <a:ea typeface="微软雅黑" pitchFamily="34" charset="-122"/>
                <a:cs typeface="Times New Roman" pitchFamily="18" charset="0"/>
              </a:rPr>
              <a:t>地址解析和转换成计算机的物理地址，以便于物理设备（如网卡）按该地址来接收数据。</a:t>
            </a:r>
          </a:p>
        </p:txBody>
      </p:sp>
      <p:sp>
        <p:nvSpPr>
          <p:cNvPr id="5" name="立方体 4"/>
          <p:cNvSpPr/>
          <p:nvPr/>
        </p:nvSpPr>
        <p:spPr>
          <a:xfrm>
            <a:off x="952464" y="2995854"/>
            <a:ext cx="3500462" cy="642942"/>
          </a:xfrm>
          <a:prstGeom prst="cube">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3</a:t>
            </a: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RARP</a:t>
            </a:r>
            <a:endParaRPr lang="zh-CN" altLang="en-US" sz="2000" b="1" dirty="0">
              <a:latin typeface="Times New Roman" pitchFamily="18" charset="0"/>
              <a:ea typeface="微软雅黑" pitchFamily="34" charset="-122"/>
              <a:cs typeface="Times New Roman" pitchFamily="18" charset="0"/>
            </a:endParaRPr>
          </a:p>
        </p:txBody>
      </p:sp>
      <p:sp>
        <p:nvSpPr>
          <p:cNvPr id="6" name="TextBox 5"/>
          <p:cNvSpPr txBox="1"/>
          <p:nvPr/>
        </p:nvSpPr>
        <p:spPr>
          <a:xfrm>
            <a:off x="1071570" y="3853110"/>
            <a:ext cx="10096528" cy="441724"/>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该协议的作用与</a:t>
            </a:r>
            <a:r>
              <a:rPr lang="en-US" altLang="zh-CN" sz="2000" dirty="0">
                <a:latin typeface="Times New Roman" pitchFamily="18" charset="0"/>
                <a:ea typeface="微软雅黑" pitchFamily="34" charset="-122"/>
                <a:cs typeface="Times New Roman" pitchFamily="18" charset="0"/>
              </a:rPr>
              <a:t>ARP</a:t>
            </a:r>
            <a:r>
              <a:rPr lang="zh-CN" altLang="en-US" sz="2000" dirty="0">
                <a:latin typeface="Times New Roman" pitchFamily="18" charset="0"/>
                <a:ea typeface="微软雅黑" pitchFamily="34" charset="-122"/>
                <a:cs typeface="Times New Roman" pitchFamily="18" charset="0"/>
              </a:rPr>
              <a:t>的作用相反，它主要负责将设备的物理地址解析和转换成</a:t>
            </a:r>
            <a:r>
              <a:rPr lang="en-US" altLang="zh-CN" sz="2000" dirty="0">
                <a:latin typeface="Times New Roman" pitchFamily="18" charset="0"/>
                <a:ea typeface="微软雅黑" pitchFamily="34" charset="-122"/>
                <a:cs typeface="Times New Roman" pitchFamily="18" charset="0"/>
              </a:rPr>
              <a:t>IP</a:t>
            </a:r>
            <a:r>
              <a:rPr lang="zh-CN" altLang="en-US" sz="2000" dirty="0">
                <a:latin typeface="Times New Roman" pitchFamily="18" charset="0"/>
                <a:ea typeface="微软雅黑" pitchFamily="34" charset="-122"/>
                <a:cs typeface="Times New Roman" pitchFamily="18" charset="0"/>
              </a:rPr>
              <a:t>地址。</a:t>
            </a:r>
          </a:p>
        </p:txBody>
      </p:sp>
      <p:sp>
        <p:nvSpPr>
          <p:cNvPr id="7" name="立方体 6"/>
          <p:cNvSpPr/>
          <p:nvPr/>
        </p:nvSpPr>
        <p:spPr>
          <a:xfrm>
            <a:off x="952464" y="4487474"/>
            <a:ext cx="3500462" cy="642942"/>
          </a:xfrm>
          <a:prstGeom prst="cube">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nchor="ctr">
            <a:noAutofit/>
          </a:bodyPr>
          <a:lstStyle/>
          <a:p>
            <a:pPr algn="ct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4</a:t>
            </a:r>
            <a:r>
              <a:rPr lang="zh-CN" altLang="en-US" sz="2000" b="1" dirty="0">
                <a:latin typeface="Times New Roman" pitchFamily="18" charset="0"/>
                <a:ea typeface="微软雅黑" pitchFamily="34" charset="-122"/>
                <a:cs typeface="Times New Roman" pitchFamily="18" charset="0"/>
              </a:rPr>
              <a:t>）</a:t>
            </a:r>
            <a:r>
              <a:rPr lang="en-US" altLang="zh-CN" sz="2000" b="1" dirty="0">
                <a:latin typeface="Times New Roman" pitchFamily="18" charset="0"/>
                <a:ea typeface="微软雅黑" pitchFamily="34" charset="-122"/>
                <a:cs typeface="Times New Roman" pitchFamily="18" charset="0"/>
              </a:rPr>
              <a:t>ICMP</a:t>
            </a:r>
            <a:endParaRPr lang="zh-CN" altLang="en-US" sz="2000" b="1" dirty="0">
              <a:latin typeface="Times New Roman" pitchFamily="18" charset="0"/>
              <a:ea typeface="微软雅黑" pitchFamily="34" charset="-122"/>
              <a:cs typeface="Times New Roman" pitchFamily="18" charset="0"/>
            </a:endParaRPr>
          </a:p>
        </p:txBody>
      </p:sp>
      <p:sp>
        <p:nvSpPr>
          <p:cNvPr id="8" name="TextBox 7"/>
          <p:cNvSpPr txBox="1"/>
          <p:nvPr/>
        </p:nvSpPr>
        <p:spPr>
          <a:xfrm>
            <a:off x="1071570" y="5344730"/>
            <a:ext cx="10096528" cy="826445"/>
          </a:xfrm>
          <a:prstGeom prst="rect">
            <a:avLst/>
          </a:prstGeom>
          <a:noFill/>
        </p:spPr>
        <p:txBody>
          <a:bodyPr wrap="square" rtlCol="0">
            <a:spAutoFit/>
          </a:bodyPr>
          <a:lstStyle/>
          <a:p>
            <a:pPr lvl="0" indent="457200" algn="just">
              <a:lnSpc>
                <a:spcPct val="125000"/>
              </a:lnSpc>
            </a:pPr>
            <a:r>
              <a:rPr lang="zh-CN" altLang="en-US" sz="2000" dirty="0">
                <a:latin typeface="Times New Roman" pitchFamily="18" charset="0"/>
                <a:ea typeface="微软雅黑" pitchFamily="34" charset="-122"/>
                <a:cs typeface="Times New Roman" pitchFamily="18" charset="0"/>
              </a:rPr>
              <a:t>该协议主要负责发送和传递包含控制信息的数据报。这些控制信息包括哪台计算机出了什么错误、网络路由出现了什么错误等内容。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3.3  TCP/IP</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p:nvSpPr>
          <p:cNvPr id="3" name="矩形 2"/>
          <p:cNvSpPr/>
          <p:nvPr/>
        </p:nvSpPr>
        <p:spPr>
          <a:xfrm>
            <a:off x="2293360" y="1348306"/>
            <a:ext cx="2159566"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3.3.3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传输层</a:t>
            </a:r>
          </a:p>
        </p:txBody>
      </p:sp>
      <p:grpSp>
        <p:nvGrpSpPr>
          <p:cNvPr id="4" name="组合 3"/>
          <p:cNvGrpSpPr/>
          <p:nvPr/>
        </p:nvGrpSpPr>
        <p:grpSpPr>
          <a:xfrm>
            <a:off x="793162" y="991116"/>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7" name="矩形 6"/>
          <p:cNvSpPr/>
          <p:nvPr/>
        </p:nvSpPr>
        <p:spPr>
          <a:xfrm>
            <a:off x="809588" y="2214554"/>
            <a:ext cx="10930014" cy="1246495"/>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传输层的作用与</a:t>
            </a:r>
            <a:r>
              <a:rPr lang="en-US" altLang="zh-CN" sz="2000" dirty="0">
                <a:latin typeface="Times New Roman" pitchFamily="18" charset="0"/>
                <a:ea typeface="微软雅黑" pitchFamily="34" charset="-122"/>
                <a:cs typeface="Times New Roman" pitchFamily="18" charset="0"/>
              </a:rPr>
              <a:t>OSI</a:t>
            </a:r>
            <a:r>
              <a:rPr lang="zh-CN" altLang="en-US" sz="2000" dirty="0">
                <a:latin typeface="Times New Roman" pitchFamily="18" charset="0"/>
                <a:ea typeface="微软雅黑" pitchFamily="34" charset="-122"/>
                <a:cs typeface="Times New Roman" pitchFamily="18" charset="0"/>
              </a:rPr>
              <a:t>参考模型中传输层的作用是一样的，即在源结点和目的结点的两个进程实体之间提供可靠的端到端的数据传输。为保证数据传输的可靠性，传输层协议规定接收端必须发回确认，并且假定分组丢失时必须重新发送。</a:t>
            </a:r>
          </a:p>
        </p:txBody>
      </p:sp>
      <p:sp>
        <p:nvSpPr>
          <p:cNvPr id="9" name="矩形 8"/>
          <p:cNvSpPr/>
          <p:nvPr/>
        </p:nvSpPr>
        <p:spPr>
          <a:xfrm>
            <a:off x="809588" y="3429000"/>
            <a:ext cx="11001452" cy="3170099"/>
          </a:xfrm>
          <a:prstGeom prst="rect">
            <a:avLst/>
          </a:prstGeom>
          <a:ln w="28575">
            <a:solidFill>
              <a:srgbClr val="0070C0"/>
            </a:solidFill>
            <a:prstDash val="dash"/>
          </a:ln>
        </p:spPr>
        <p:txBody>
          <a:bodyPr wrap="square">
            <a:spAutoFit/>
          </a:bodyPr>
          <a:lstStyle/>
          <a:p>
            <a:pPr indent="457200" algn="just">
              <a:lnSpc>
                <a:spcPct val="125000"/>
              </a:lnSpc>
            </a:pPr>
            <a:r>
              <a:rPr lang="en-US" altLang="zh-CN" sz="2000" dirty="0">
                <a:latin typeface="Times New Roman" pitchFamily="18" charset="0"/>
                <a:ea typeface="微软雅黑" pitchFamily="34" charset="-122"/>
                <a:cs typeface="Times New Roman" pitchFamily="18" charset="0"/>
              </a:rPr>
              <a:t>TCP/IP</a:t>
            </a:r>
            <a:r>
              <a:rPr lang="zh-CN" altLang="en-US" sz="2000" dirty="0">
                <a:latin typeface="Times New Roman" pitchFamily="18" charset="0"/>
                <a:ea typeface="微软雅黑" pitchFamily="34" charset="-122"/>
                <a:cs typeface="Times New Roman" pitchFamily="18" charset="0"/>
              </a:rPr>
              <a:t>模型提供了两个传输层协议：</a:t>
            </a:r>
            <a:r>
              <a:rPr lang="zh-CN" altLang="en-US" sz="2000" dirty="0">
                <a:solidFill>
                  <a:srgbClr val="FF0000"/>
                </a:solidFill>
                <a:latin typeface="Times New Roman" pitchFamily="18" charset="0"/>
                <a:ea typeface="微软雅黑" pitchFamily="34" charset="-122"/>
                <a:cs typeface="Times New Roman" pitchFamily="18" charset="0"/>
              </a:rPr>
              <a:t>传输控制协议（</a:t>
            </a:r>
            <a:r>
              <a:rPr lang="en-US" altLang="zh-CN" sz="2000" dirty="0">
                <a:solidFill>
                  <a:srgbClr val="FF0000"/>
                </a:solidFill>
                <a:latin typeface="Times New Roman" pitchFamily="18" charset="0"/>
                <a:ea typeface="微软雅黑" pitchFamily="34" charset="-122"/>
                <a:cs typeface="Times New Roman" pitchFamily="18" charset="0"/>
              </a:rPr>
              <a:t>TCP</a:t>
            </a:r>
            <a:r>
              <a:rPr lang="zh-CN" altLang="en-US" sz="2000" dirty="0">
                <a:solidFill>
                  <a:srgbClr val="FF0000"/>
                </a:solidFill>
                <a:latin typeface="Times New Roman" pitchFamily="18" charset="0"/>
                <a:ea typeface="微软雅黑" pitchFamily="34" charset="-122"/>
                <a:cs typeface="Times New Roman" pitchFamily="18" charset="0"/>
              </a:rPr>
              <a:t>）和用户数据报协议（</a:t>
            </a:r>
            <a:r>
              <a:rPr lang="en-US" altLang="zh-CN" sz="2000" dirty="0">
                <a:solidFill>
                  <a:srgbClr val="FF0000"/>
                </a:solidFill>
                <a:latin typeface="Times New Roman" pitchFamily="18" charset="0"/>
                <a:ea typeface="微软雅黑" pitchFamily="34" charset="-122"/>
                <a:cs typeface="Times New Roman" pitchFamily="18" charset="0"/>
              </a:rPr>
              <a:t>UDP</a:t>
            </a:r>
            <a:r>
              <a:rPr lang="zh-CN" altLang="en-US" sz="2000" dirty="0">
                <a:solidFill>
                  <a:srgbClr val="FF0000"/>
                </a:solidFill>
                <a:latin typeface="Times New Roman" pitchFamily="18" charset="0"/>
                <a:ea typeface="微软雅黑" pitchFamily="34" charset="-122"/>
                <a:cs typeface="Times New Roman" pitchFamily="18" charset="0"/>
              </a:rPr>
              <a:t>）。</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1</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TCP</a:t>
            </a:r>
            <a:r>
              <a:rPr lang="zh-CN" altLang="en-US" sz="2000" dirty="0">
                <a:latin typeface="Times New Roman" pitchFamily="18" charset="0"/>
                <a:ea typeface="微软雅黑" pitchFamily="34" charset="-122"/>
                <a:cs typeface="Times New Roman" pitchFamily="18" charset="0"/>
              </a:rPr>
              <a:t>是一个可靠的面向连接的传输层协议，它可以将某结点的数据以字节流形式无差错投递到互联网的任何一台机器上。发送方的</a:t>
            </a:r>
            <a:r>
              <a:rPr lang="en-US" altLang="zh-CN" sz="2000" dirty="0">
                <a:latin typeface="Times New Roman" pitchFamily="18" charset="0"/>
                <a:ea typeface="微软雅黑" pitchFamily="34" charset="-122"/>
                <a:cs typeface="Times New Roman" pitchFamily="18" charset="0"/>
              </a:rPr>
              <a:t>TCP</a:t>
            </a:r>
            <a:r>
              <a:rPr lang="zh-CN" altLang="en-US" sz="2000" dirty="0">
                <a:latin typeface="Times New Roman" pitchFamily="18" charset="0"/>
                <a:ea typeface="微软雅黑" pitchFamily="34" charset="-122"/>
                <a:cs typeface="Times New Roman" pitchFamily="18" charset="0"/>
              </a:rPr>
              <a:t>将用户交来的字节流划分成独立的报文并交给网络互联层进行发送，而接收方的</a:t>
            </a:r>
            <a:r>
              <a:rPr lang="en-US" altLang="zh-CN" sz="2000" dirty="0">
                <a:latin typeface="Times New Roman" pitchFamily="18" charset="0"/>
                <a:ea typeface="微软雅黑" pitchFamily="34" charset="-122"/>
                <a:cs typeface="Times New Roman" pitchFamily="18" charset="0"/>
              </a:rPr>
              <a:t>TCP</a:t>
            </a:r>
            <a:r>
              <a:rPr lang="zh-CN" altLang="en-US" sz="2000" dirty="0">
                <a:latin typeface="Times New Roman" pitchFamily="18" charset="0"/>
                <a:ea typeface="微软雅黑" pitchFamily="34" charset="-122"/>
                <a:cs typeface="Times New Roman" pitchFamily="18" charset="0"/>
              </a:rPr>
              <a:t>将接收的报文重新装配后交给接收用户。</a:t>
            </a:r>
            <a:r>
              <a:rPr lang="en-US" altLang="zh-CN" sz="2000" dirty="0">
                <a:latin typeface="Times New Roman" pitchFamily="18" charset="0"/>
                <a:ea typeface="微软雅黑" pitchFamily="34" charset="-122"/>
                <a:cs typeface="Times New Roman" pitchFamily="18" charset="0"/>
              </a:rPr>
              <a:t>TCP</a:t>
            </a:r>
            <a:r>
              <a:rPr lang="zh-CN" altLang="en-US" sz="2000" dirty="0">
                <a:latin typeface="Times New Roman" pitchFamily="18" charset="0"/>
                <a:ea typeface="微软雅黑" pitchFamily="34" charset="-122"/>
                <a:cs typeface="Times New Roman" pitchFamily="18" charset="0"/>
              </a:rPr>
              <a:t>同时处理有关流量控制的问题，以协调收发双方的接收与发送速度。</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2</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UDP</a:t>
            </a:r>
            <a:r>
              <a:rPr lang="zh-CN" altLang="en-US" sz="2000" dirty="0">
                <a:latin typeface="Times New Roman" pitchFamily="18" charset="0"/>
                <a:ea typeface="微软雅黑" pitchFamily="34" charset="-122"/>
                <a:cs typeface="Times New Roman" pitchFamily="18" charset="0"/>
              </a:rPr>
              <a:t>是一个不可靠的、无连接的传输层协议，它将可靠性问题交给应用程序解决。</a:t>
            </a:r>
            <a:r>
              <a:rPr lang="en-US" altLang="zh-CN" sz="2000" dirty="0">
                <a:latin typeface="Times New Roman" pitchFamily="18" charset="0"/>
                <a:ea typeface="微软雅黑" pitchFamily="34" charset="-122"/>
                <a:cs typeface="Times New Roman" pitchFamily="18" charset="0"/>
              </a:rPr>
              <a:t>UDP</a:t>
            </a:r>
            <a:r>
              <a:rPr lang="zh-CN" altLang="en-US" sz="2000" dirty="0">
                <a:latin typeface="Times New Roman" pitchFamily="18" charset="0"/>
                <a:ea typeface="微软雅黑" pitchFamily="34" charset="-122"/>
                <a:cs typeface="Times New Roman" pitchFamily="18" charset="0"/>
              </a:rPr>
              <a:t>协议主要面向请求</a:t>
            </a:r>
            <a:r>
              <a:rPr lang="en-US" altLang="zh-CN" sz="2000" dirty="0">
                <a:latin typeface="Times New Roman" pitchFamily="18" charset="0"/>
                <a:ea typeface="微软雅黑" pitchFamily="34" charset="-122"/>
                <a:cs typeface="Times New Roman" pitchFamily="18" charset="0"/>
              </a:rPr>
              <a:t>/</a:t>
            </a:r>
            <a:r>
              <a:rPr lang="zh-CN" altLang="en-US" sz="2000" dirty="0">
                <a:latin typeface="Times New Roman" pitchFamily="18" charset="0"/>
                <a:ea typeface="微软雅黑" pitchFamily="34" charset="-122"/>
                <a:cs typeface="Times New Roman" pitchFamily="18" charset="0"/>
              </a:rPr>
              <a:t>应答式的交易型应用，一次交易往往只有一来一回两次报文交换。另外，</a:t>
            </a:r>
            <a:r>
              <a:rPr lang="en-US" altLang="zh-CN" sz="2000" dirty="0">
                <a:latin typeface="Times New Roman" pitchFamily="18" charset="0"/>
                <a:ea typeface="微软雅黑" pitchFamily="34" charset="-122"/>
                <a:cs typeface="Times New Roman" pitchFamily="18" charset="0"/>
              </a:rPr>
              <a:t>UDP</a:t>
            </a:r>
            <a:r>
              <a:rPr lang="zh-CN" altLang="en-US" sz="2000" dirty="0">
                <a:latin typeface="Times New Roman" pitchFamily="18" charset="0"/>
                <a:ea typeface="微软雅黑" pitchFamily="34" charset="-122"/>
                <a:cs typeface="Times New Roman" pitchFamily="18" charset="0"/>
              </a:rPr>
              <a:t>协议也应用于那些对可靠性要求不高，但要求网络的延迟较小的场合，如传送语音和视频数据。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9"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3.3  TCP/IP</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a:t>
            </a:r>
          </a:p>
        </p:txBody>
      </p:sp>
      <p:sp>
        <p:nvSpPr>
          <p:cNvPr id="3" name="矩形 2"/>
          <p:cNvSpPr/>
          <p:nvPr/>
        </p:nvSpPr>
        <p:spPr>
          <a:xfrm>
            <a:off x="2293360" y="1562620"/>
            <a:ext cx="2170787"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3.3.4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应用层</a:t>
            </a:r>
          </a:p>
        </p:txBody>
      </p:sp>
      <p:grpSp>
        <p:nvGrpSpPr>
          <p:cNvPr id="4" name="组合 3"/>
          <p:cNvGrpSpPr/>
          <p:nvPr/>
        </p:nvGrpSpPr>
        <p:grpSpPr>
          <a:xfrm>
            <a:off x="793162" y="1205430"/>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7" name="矩形 6"/>
          <p:cNvSpPr/>
          <p:nvPr/>
        </p:nvSpPr>
        <p:spPr>
          <a:xfrm>
            <a:off x="1238216" y="2500306"/>
            <a:ext cx="8072494" cy="3939540"/>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应用层位于</a:t>
            </a:r>
            <a:r>
              <a:rPr lang="en-US" altLang="zh-CN" sz="2000" dirty="0">
                <a:latin typeface="Times New Roman" pitchFamily="18" charset="0"/>
                <a:ea typeface="微软雅黑" pitchFamily="34" charset="-122"/>
                <a:cs typeface="Times New Roman" pitchFamily="18" charset="0"/>
              </a:rPr>
              <a:t>TCP/IP</a:t>
            </a:r>
            <a:r>
              <a:rPr lang="zh-CN" altLang="en-US" sz="2000" dirty="0">
                <a:latin typeface="Times New Roman" pitchFamily="18" charset="0"/>
                <a:ea typeface="微软雅黑" pitchFamily="34" charset="-122"/>
                <a:cs typeface="Times New Roman" pitchFamily="18" charset="0"/>
              </a:rPr>
              <a:t>模型的最高层，大致对应于</a:t>
            </a:r>
            <a:r>
              <a:rPr lang="en-US" altLang="zh-CN" sz="2000" dirty="0">
                <a:latin typeface="Times New Roman" pitchFamily="18" charset="0"/>
                <a:ea typeface="微软雅黑" pitchFamily="34" charset="-122"/>
                <a:cs typeface="Times New Roman" pitchFamily="18" charset="0"/>
              </a:rPr>
              <a:t>OSI</a:t>
            </a:r>
            <a:r>
              <a:rPr lang="zh-CN" altLang="en-US" sz="2000" dirty="0">
                <a:latin typeface="Times New Roman" pitchFamily="18" charset="0"/>
                <a:ea typeface="微软雅黑" pitchFamily="34" charset="-122"/>
                <a:cs typeface="Times New Roman" pitchFamily="18" charset="0"/>
              </a:rPr>
              <a:t>参考模型的应用层、表示层和会话层。它主要为用户提供多种网络应用程序，如电子邮件、远程登录等。</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应用层包含了所有高层协议，早期的高层协议有虚拟终端协议（</a:t>
            </a:r>
            <a:r>
              <a:rPr lang="en-US" altLang="zh-CN" sz="2000" dirty="0">
                <a:latin typeface="Times New Roman" pitchFamily="18" charset="0"/>
                <a:ea typeface="微软雅黑" pitchFamily="34" charset="-122"/>
                <a:cs typeface="Times New Roman" pitchFamily="18" charset="0"/>
              </a:rPr>
              <a:t>Telnet</a:t>
            </a:r>
            <a:r>
              <a:rPr lang="zh-CN" altLang="en-US" sz="2000" dirty="0">
                <a:latin typeface="Times New Roman" pitchFamily="18" charset="0"/>
                <a:ea typeface="微软雅黑" pitchFamily="34" charset="-122"/>
                <a:cs typeface="Times New Roman" pitchFamily="18" charset="0"/>
              </a:rPr>
              <a:t>）、文件传输协议（</a:t>
            </a:r>
            <a:r>
              <a:rPr lang="en-US" altLang="zh-CN" sz="2000" dirty="0">
                <a:latin typeface="Times New Roman" pitchFamily="18" charset="0"/>
                <a:ea typeface="微软雅黑" pitchFamily="34" charset="-122"/>
                <a:cs typeface="Times New Roman" pitchFamily="18" charset="0"/>
              </a:rPr>
              <a:t>FTP</a:t>
            </a:r>
            <a:r>
              <a:rPr lang="zh-CN" altLang="en-US" sz="2000" dirty="0">
                <a:latin typeface="Times New Roman" pitchFamily="18" charset="0"/>
                <a:ea typeface="微软雅黑" pitchFamily="34" charset="-122"/>
                <a:cs typeface="Times New Roman" pitchFamily="18" charset="0"/>
              </a:rPr>
              <a:t>）、电子邮件传输协议（</a:t>
            </a:r>
            <a:r>
              <a:rPr lang="en-US" altLang="zh-CN" sz="2000" dirty="0">
                <a:latin typeface="Times New Roman" pitchFamily="18" charset="0"/>
                <a:ea typeface="微软雅黑" pitchFamily="34" charset="-122"/>
                <a:cs typeface="Times New Roman" pitchFamily="18" charset="0"/>
              </a:rPr>
              <a:t>SMTP</a:t>
            </a:r>
            <a:r>
              <a:rPr lang="zh-CN" altLang="en-US" sz="2000" dirty="0">
                <a:latin typeface="Times New Roman" pitchFamily="18" charset="0"/>
                <a:ea typeface="微软雅黑" pitchFamily="34" charset="-122"/>
                <a:cs typeface="Times New Roman" pitchFamily="18" charset="0"/>
              </a:rPr>
              <a:t>）。</a:t>
            </a:r>
            <a:r>
              <a:rPr lang="en-US" altLang="zh-CN" sz="2000" dirty="0">
                <a:latin typeface="Times New Roman" pitchFamily="18" charset="0"/>
                <a:ea typeface="微软雅黑" pitchFamily="34" charset="-122"/>
                <a:cs typeface="Times New Roman" pitchFamily="18" charset="0"/>
              </a:rPr>
              <a:t>Telnet</a:t>
            </a:r>
            <a:r>
              <a:rPr lang="zh-CN" altLang="en-US" sz="2000" dirty="0">
                <a:latin typeface="Times New Roman" pitchFamily="18" charset="0"/>
                <a:ea typeface="微软雅黑" pitchFamily="34" charset="-122"/>
                <a:cs typeface="Times New Roman" pitchFamily="18" charset="0"/>
              </a:rPr>
              <a:t>协议允许用户登录到远程机器并在其上工作；</a:t>
            </a:r>
            <a:r>
              <a:rPr lang="en-US" altLang="zh-CN" sz="2000" dirty="0">
                <a:latin typeface="Times New Roman" pitchFamily="18" charset="0"/>
                <a:ea typeface="微软雅黑" pitchFamily="34" charset="-122"/>
                <a:cs typeface="Times New Roman" pitchFamily="18" charset="0"/>
              </a:rPr>
              <a:t>FTP</a:t>
            </a:r>
            <a:r>
              <a:rPr lang="zh-CN" altLang="en-US" sz="2000" dirty="0">
                <a:latin typeface="Times New Roman" pitchFamily="18" charset="0"/>
                <a:ea typeface="微软雅黑" pitchFamily="34" charset="-122"/>
                <a:cs typeface="Times New Roman" pitchFamily="18" charset="0"/>
              </a:rPr>
              <a:t>协议提供了有效地将数据从一台机器传送到另一台机器的机制；</a:t>
            </a:r>
            <a:r>
              <a:rPr lang="en-US" altLang="zh-CN" sz="2000" dirty="0">
                <a:latin typeface="Times New Roman" pitchFamily="18" charset="0"/>
                <a:ea typeface="微软雅黑" pitchFamily="34" charset="-122"/>
                <a:cs typeface="Times New Roman" pitchFamily="18" charset="0"/>
              </a:rPr>
              <a:t>SMTP</a:t>
            </a:r>
            <a:r>
              <a:rPr lang="zh-CN" altLang="en-US" sz="2000" dirty="0">
                <a:latin typeface="Times New Roman" pitchFamily="18" charset="0"/>
                <a:ea typeface="微软雅黑" pitchFamily="34" charset="-122"/>
                <a:cs typeface="Times New Roman" pitchFamily="18" charset="0"/>
              </a:rPr>
              <a:t>协议用来有效和可靠地传递邮件。随着网络的发展，应用层又加入了许多其他协议，如用于将主机名映射到它们的网络地址的域名服务（</a:t>
            </a:r>
            <a:r>
              <a:rPr lang="en-US" altLang="zh-CN" sz="2000" dirty="0">
                <a:latin typeface="Times New Roman" pitchFamily="18" charset="0"/>
                <a:ea typeface="微软雅黑" pitchFamily="34" charset="-122"/>
                <a:cs typeface="Times New Roman" pitchFamily="18" charset="0"/>
              </a:rPr>
              <a:t>DNS</a:t>
            </a:r>
            <a:r>
              <a:rPr lang="zh-CN" altLang="en-US" sz="2000" dirty="0">
                <a:latin typeface="Times New Roman" pitchFamily="18" charset="0"/>
                <a:ea typeface="微软雅黑" pitchFamily="34" charset="-122"/>
                <a:cs typeface="Times New Roman" pitchFamily="18" charset="0"/>
              </a:rPr>
              <a:t>），用于搜索因特网上信息的超文本传输协议（</a:t>
            </a:r>
            <a:r>
              <a:rPr lang="en-US" altLang="zh-CN" sz="2000" dirty="0">
                <a:latin typeface="Times New Roman" pitchFamily="18" charset="0"/>
                <a:ea typeface="微软雅黑" pitchFamily="34" charset="-122"/>
                <a:cs typeface="Times New Roman" pitchFamily="18" charset="0"/>
              </a:rPr>
              <a:t>HTTP</a:t>
            </a:r>
            <a:r>
              <a:rPr lang="zh-CN" altLang="en-US" sz="2000" dirty="0">
                <a:latin typeface="Times New Roman" pitchFamily="18" charset="0"/>
                <a:ea typeface="微软雅黑" pitchFamily="34" charset="-122"/>
                <a:cs typeface="Times New Roman" pitchFamily="18" charset="0"/>
              </a:rPr>
              <a:t>）等。</a:t>
            </a:r>
          </a:p>
        </p:txBody>
      </p:sp>
      <p:pic>
        <p:nvPicPr>
          <p:cNvPr id="10" name="图片 9" descr="u=1653144604,1640652443&amp;fm=27&amp;gp=0.jpg"/>
          <p:cNvPicPr>
            <a:picLocks noChangeAspect="1"/>
          </p:cNvPicPr>
          <p:nvPr/>
        </p:nvPicPr>
        <p:blipFill>
          <a:blip r:embed="rId3" cstate="print">
            <a:clrChange>
              <a:clrFrom>
                <a:srgbClr val="FDFEF8"/>
              </a:clrFrom>
              <a:clrTo>
                <a:srgbClr val="FDFEF8">
                  <a:alpha val="0"/>
                </a:srgbClr>
              </a:clrTo>
            </a:clrChange>
          </a:blip>
          <a:stretch>
            <a:fillRect/>
          </a:stretch>
        </p:blipFill>
        <p:spPr>
          <a:xfrm>
            <a:off x="9382122" y="4048122"/>
            <a:ext cx="2809878" cy="28098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666712" y="260648"/>
            <a:ext cx="8258196" cy="686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3.4  TCP/IP</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参考模型与</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参考模型的比较</a:t>
            </a:r>
          </a:p>
        </p:txBody>
      </p:sp>
      <p:sp>
        <p:nvSpPr>
          <p:cNvPr id="3" name="矩形 2"/>
          <p:cNvSpPr/>
          <p:nvPr/>
        </p:nvSpPr>
        <p:spPr>
          <a:xfrm>
            <a:off x="1166778" y="1285860"/>
            <a:ext cx="10001320" cy="861774"/>
          </a:xfrm>
          <a:prstGeom prst="rect">
            <a:avLst/>
          </a:prstGeom>
        </p:spPr>
        <p:txBody>
          <a:bodyPr wrap="square">
            <a:spAutoFit/>
          </a:bodyPr>
          <a:lstStyle/>
          <a:p>
            <a:pPr indent="457200" algn="just">
              <a:lnSpc>
                <a:spcPct val="125000"/>
              </a:lnSpc>
            </a:pPr>
            <a:r>
              <a:rPr lang="en-US" altLang="zh-CN" sz="2000" dirty="0">
                <a:latin typeface="Times New Roman" pitchFamily="18" charset="0"/>
                <a:ea typeface="微软雅黑" pitchFamily="34" charset="-122"/>
                <a:cs typeface="Times New Roman" pitchFamily="18" charset="0"/>
              </a:rPr>
              <a:t>TCP/IP</a:t>
            </a:r>
            <a:r>
              <a:rPr lang="zh-CN" altLang="en-US" sz="2000" dirty="0">
                <a:latin typeface="Times New Roman" pitchFamily="18" charset="0"/>
                <a:ea typeface="微软雅黑" pitchFamily="34" charset="-122"/>
                <a:cs typeface="Times New Roman" pitchFamily="18" charset="0"/>
              </a:rPr>
              <a:t>模型和</a:t>
            </a:r>
            <a:r>
              <a:rPr lang="en-US" altLang="zh-CN" sz="2000" dirty="0">
                <a:latin typeface="Times New Roman" pitchFamily="18" charset="0"/>
                <a:ea typeface="微软雅黑" pitchFamily="34" charset="-122"/>
                <a:cs typeface="Times New Roman" pitchFamily="18" charset="0"/>
              </a:rPr>
              <a:t>OSI</a:t>
            </a:r>
            <a:r>
              <a:rPr lang="zh-CN" altLang="en-US" sz="2000" dirty="0">
                <a:latin typeface="Times New Roman" pitchFamily="18" charset="0"/>
                <a:ea typeface="微软雅黑" pitchFamily="34" charset="-122"/>
                <a:cs typeface="Times New Roman" pitchFamily="18" charset="0"/>
              </a:rPr>
              <a:t>模型有许多相似之处，如两种模型中都包含能提供可靠的进程之间端到端传输服务的传输层。但是它们也有许多不同之处。</a:t>
            </a:r>
          </a:p>
        </p:txBody>
      </p:sp>
      <p:sp>
        <p:nvSpPr>
          <p:cNvPr id="4" name="îṣļîḑé-Rectangle 70"/>
          <p:cNvSpPr/>
          <p:nvPr/>
        </p:nvSpPr>
        <p:spPr>
          <a:xfrm>
            <a:off x="1765688" y="2616720"/>
            <a:ext cx="2445248"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两者层数不一样</a:t>
            </a:r>
          </a:p>
        </p:txBody>
      </p:sp>
      <p:grpSp>
        <p:nvGrpSpPr>
          <p:cNvPr id="5" name="组合 7"/>
          <p:cNvGrpSpPr>
            <a:grpSpLocks noChangeAspect="1"/>
          </p:cNvGrpSpPr>
          <p:nvPr/>
        </p:nvGrpSpPr>
        <p:grpSpPr>
          <a:xfrm>
            <a:off x="1023902" y="2422575"/>
            <a:ext cx="756000" cy="756002"/>
            <a:chOff x="2804323" y="3859118"/>
            <a:chExt cx="900000" cy="900002"/>
          </a:xfrm>
        </p:grpSpPr>
        <p:sp>
          <p:nvSpPr>
            <p:cNvPr id="6" name="椭圆 5"/>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7"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8" name="矩形 7"/>
          <p:cNvSpPr/>
          <p:nvPr/>
        </p:nvSpPr>
        <p:spPr>
          <a:xfrm>
            <a:off x="1166778" y="3316935"/>
            <a:ext cx="10001320" cy="441724"/>
          </a:xfrm>
          <a:prstGeom prst="rect">
            <a:avLst/>
          </a:prstGeom>
        </p:spPr>
        <p:txBody>
          <a:bodyPr wrap="square">
            <a:spAutoFit/>
          </a:bodyPr>
          <a:lstStyle/>
          <a:p>
            <a:pPr indent="457200" algn="just">
              <a:lnSpc>
                <a:spcPct val="125000"/>
              </a:lnSpc>
            </a:pPr>
            <a:r>
              <a:rPr lang="en-US" altLang="zh-CN" sz="2000" dirty="0">
                <a:latin typeface="Times New Roman" pitchFamily="18" charset="0"/>
                <a:ea typeface="微软雅黑" pitchFamily="34" charset="-122"/>
                <a:cs typeface="Times New Roman" pitchFamily="18" charset="0"/>
              </a:rPr>
              <a:t>OSI</a:t>
            </a:r>
            <a:r>
              <a:rPr lang="zh-CN" altLang="en-US" sz="2000" dirty="0">
                <a:latin typeface="Times New Roman" pitchFamily="18" charset="0"/>
                <a:ea typeface="微软雅黑" pitchFamily="34" charset="-122"/>
                <a:cs typeface="Times New Roman" pitchFamily="18" charset="0"/>
              </a:rPr>
              <a:t>参考模型有</a:t>
            </a:r>
            <a:r>
              <a:rPr lang="en-US" altLang="zh-CN" sz="2000" dirty="0">
                <a:latin typeface="Times New Roman" pitchFamily="18" charset="0"/>
                <a:ea typeface="微软雅黑" pitchFamily="34" charset="-122"/>
                <a:cs typeface="Times New Roman" pitchFamily="18" charset="0"/>
              </a:rPr>
              <a:t>7</a:t>
            </a:r>
            <a:r>
              <a:rPr lang="zh-CN" altLang="en-US" sz="2000" dirty="0">
                <a:latin typeface="Times New Roman" pitchFamily="18" charset="0"/>
                <a:ea typeface="微软雅黑" pitchFamily="34" charset="-122"/>
                <a:cs typeface="Times New Roman" pitchFamily="18" charset="0"/>
              </a:rPr>
              <a:t>层，而</a:t>
            </a:r>
            <a:r>
              <a:rPr lang="en-US" altLang="zh-CN" sz="2000" dirty="0">
                <a:latin typeface="Times New Roman" pitchFamily="18" charset="0"/>
                <a:ea typeface="微软雅黑" pitchFamily="34" charset="-122"/>
                <a:cs typeface="Times New Roman" pitchFamily="18" charset="0"/>
              </a:rPr>
              <a:t>TCP/IP</a:t>
            </a:r>
            <a:r>
              <a:rPr lang="zh-CN" altLang="en-US" sz="2000" dirty="0">
                <a:latin typeface="Times New Roman" pitchFamily="18" charset="0"/>
                <a:ea typeface="微软雅黑" pitchFamily="34" charset="-122"/>
                <a:cs typeface="Times New Roman" pitchFamily="18" charset="0"/>
              </a:rPr>
              <a:t>参考模型只有</a:t>
            </a:r>
            <a:r>
              <a:rPr lang="en-US" altLang="zh-CN" sz="2000" dirty="0">
                <a:latin typeface="Times New Roman" pitchFamily="18" charset="0"/>
                <a:ea typeface="微软雅黑" pitchFamily="34" charset="-122"/>
                <a:cs typeface="Times New Roman" pitchFamily="18" charset="0"/>
              </a:rPr>
              <a:t>4</a:t>
            </a:r>
            <a:r>
              <a:rPr lang="zh-CN" altLang="en-US" sz="2000" dirty="0">
                <a:latin typeface="Times New Roman" pitchFamily="18" charset="0"/>
                <a:ea typeface="微软雅黑" pitchFamily="34" charset="-122"/>
                <a:cs typeface="Times New Roman" pitchFamily="18" charset="0"/>
              </a:rPr>
              <a:t>层。两者都有网络层、传输层和应用层。</a:t>
            </a:r>
          </a:p>
        </p:txBody>
      </p:sp>
      <p:sp>
        <p:nvSpPr>
          <p:cNvPr id="9" name="îṣļîḑé-Rectangle 70"/>
          <p:cNvSpPr/>
          <p:nvPr/>
        </p:nvSpPr>
        <p:spPr>
          <a:xfrm>
            <a:off x="1765688" y="4188356"/>
            <a:ext cx="2753025"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两者服务类型不同</a:t>
            </a:r>
          </a:p>
        </p:txBody>
      </p:sp>
      <p:grpSp>
        <p:nvGrpSpPr>
          <p:cNvPr id="10" name="组合 7"/>
          <p:cNvGrpSpPr>
            <a:grpSpLocks noChangeAspect="1"/>
          </p:cNvGrpSpPr>
          <p:nvPr/>
        </p:nvGrpSpPr>
        <p:grpSpPr>
          <a:xfrm>
            <a:off x="1023902" y="3994211"/>
            <a:ext cx="756000" cy="756002"/>
            <a:chOff x="2804323" y="3859118"/>
            <a:chExt cx="900000" cy="900002"/>
          </a:xfrm>
        </p:grpSpPr>
        <p:sp>
          <p:nvSpPr>
            <p:cNvPr id="11" name="椭圆 10"/>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2"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13" name="矩形 12"/>
          <p:cNvSpPr/>
          <p:nvPr/>
        </p:nvSpPr>
        <p:spPr>
          <a:xfrm>
            <a:off x="1166778" y="4888571"/>
            <a:ext cx="10001320" cy="826445"/>
          </a:xfrm>
          <a:prstGeom prst="rect">
            <a:avLst/>
          </a:prstGeom>
        </p:spPr>
        <p:txBody>
          <a:bodyPr wrap="square">
            <a:spAutoFit/>
          </a:bodyPr>
          <a:lstStyle/>
          <a:p>
            <a:pPr indent="457200" algn="just">
              <a:lnSpc>
                <a:spcPct val="125000"/>
              </a:lnSpc>
            </a:pPr>
            <a:r>
              <a:rPr lang="en-US" altLang="zh-CN" sz="2000" dirty="0">
                <a:latin typeface="Times New Roman" pitchFamily="18" charset="0"/>
                <a:ea typeface="微软雅黑" pitchFamily="34" charset="-122"/>
                <a:cs typeface="Times New Roman" pitchFamily="18" charset="0"/>
              </a:rPr>
              <a:t>OSI</a:t>
            </a:r>
            <a:r>
              <a:rPr lang="zh-CN" altLang="en-US" sz="2000" dirty="0">
                <a:latin typeface="Times New Roman" pitchFamily="18" charset="0"/>
                <a:ea typeface="微软雅黑" pitchFamily="34" charset="-122"/>
                <a:cs typeface="Times New Roman" pitchFamily="18" charset="0"/>
              </a:rPr>
              <a:t>模型的网络层提供面向连接和无连接两种服务，而传输层只提供面向连接服务。</a:t>
            </a:r>
            <a:r>
              <a:rPr lang="en-US" altLang="zh-CN" sz="2000" dirty="0">
                <a:latin typeface="Times New Roman" pitchFamily="18" charset="0"/>
                <a:ea typeface="微软雅黑" pitchFamily="34" charset="-122"/>
                <a:cs typeface="Times New Roman" pitchFamily="18" charset="0"/>
              </a:rPr>
              <a:t>TCP/IP</a:t>
            </a:r>
            <a:r>
              <a:rPr lang="zh-CN" altLang="en-US" sz="2000" dirty="0">
                <a:latin typeface="Times New Roman" pitchFamily="18" charset="0"/>
                <a:ea typeface="微软雅黑" pitchFamily="34" charset="-122"/>
                <a:cs typeface="Times New Roman" pitchFamily="18" charset="0"/>
              </a:rPr>
              <a:t>模型在网络层只提供无连接服务，但在传输层却提供面向连接和无连接两种服务。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1500"/>
                            </p:stCondLst>
                            <p:childTnLst>
                              <p:par>
                                <p:cTn id="21" presetID="17"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childTnLst>
                                </p:cTn>
                              </p:par>
                            </p:childTnLst>
                          </p:cTn>
                        </p:par>
                        <p:par>
                          <p:cTn id="25" fill="hold">
                            <p:stCondLst>
                              <p:cond delay="2000"/>
                            </p:stCondLst>
                            <p:childTnLst>
                              <p:par>
                                <p:cTn id="26" presetID="49" presetClass="entr" presetSubtype="0" decel="10000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 calcmode="lin" valueType="num">
                                      <p:cBhvr>
                                        <p:cTn id="30" dur="500" fill="hold"/>
                                        <p:tgtEl>
                                          <p:spTgt spid="10"/>
                                        </p:tgtEl>
                                        <p:attrNameLst>
                                          <p:attrName>style.rotation</p:attrName>
                                        </p:attrNameLst>
                                      </p:cBhvr>
                                      <p:tavLst>
                                        <p:tav tm="0">
                                          <p:val>
                                            <p:fltVal val="360"/>
                                          </p:val>
                                        </p:tav>
                                        <p:tav tm="100000">
                                          <p:val>
                                            <p:fltVal val="0"/>
                                          </p:val>
                                        </p:tav>
                                      </p:tavLst>
                                    </p:anim>
                                    <p:animEffect transition="in" filter="fade">
                                      <p:cBhvr>
                                        <p:cTn id="31" dur="500"/>
                                        <p:tgtEl>
                                          <p:spTgt spid="10"/>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3000"/>
                            </p:stCondLst>
                            <p:childTnLst>
                              <p:par>
                                <p:cTn id="37" presetID="17" presetClass="entr" presetSubtype="1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网络体系结构概述</a:t>
            </a:r>
          </a:p>
        </p:txBody>
      </p:sp>
      <p:sp useBgFill="1">
        <p:nvSpPr>
          <p:cNvPr id="42" name="矩形 41"/>
          <p:cNvSpPr/>
          <p:nvPr/>
        </p:nvSpPr>
        <p:spPr>
          <a:xfrm>
            <a:off x="1381092" y="2357430"/>
            <a:ext cx="6286544" cy="2750048"/>
          </a:xfrm>
          <a:prstGeom prst="rect">
            <a:avLst/>
          </a:prstGeom>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网络体系结构是计算机网络技术中的一个重要概念，它将计算机互联的功能划分成有明确定义的层次，并规定同层次实体通信的协议及相邻层之间的接口服务，以给出网络通信的一般解决办法。简单来说，网络体系结构就是网络各层及其协议的集合。因此，要理解网络体系结构，就必须了解网络体系结构的分层设计思想和网络协议。</a:t>
            </a:r>
          </a:p>
        </p:txBody>
      </p:sp>
      <p:pic>
        <p:nvPicPr>
          <p:cNvPr id="12" name="图片 11" descr="timg (20).jpg"/>
          <p:cNvPicPr>
            <a:picLocks noChangeAspect="1"/>
          </p:cNvPicPr>
          <p:nvPr/>
        </p:nvPicPr>
        <p:blipFill>
          <a:blip r:embed="rId2" cstate="print">
            <a:clrChange>
              <a:clrFrom>
                <a:srgbClr val="FFFFFF"/>
              </a:clrFrom>
              <a:clrTo>
                <a:srgbClr val="FFFFFF">
                  <a:alpha val="0"/>
                </a:srgbClr>
              </a:clrTo>
            </a:clrChange>
          </a:blip>
          <a:srcRect l="11458" t="12500" r="11458" b="11458"/>
          <a:stretch>
            <a:fillRect/>
          </a:stretch>
        </p:blipFill>
        <p:spPr>
          <a:xfrm>
            <a:off x="8453454" y="3143248"/>
            <a:ext cx="3232501" cy="3188817"/>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666712" y="260648"/>
            <a:ext cx="8258196" cy="686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3.4  TCP/IP</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参考模型与</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参考模型的比较</a:t>
            </a:r>
          </a:p>
        </p:txBody>
      </p:sp>
      <p:sp>
        <p:nvSpPr>
          <p:cNvPr id="4" name="îṣļîḑé-Rectangle 70"/>
          <p:cNvSpPr/>
          <p:nvPr/>
        </p:nvSpPr>
        <p:spPr>
          <a:xfrm>
            <a:off x="1743950" y="1408567"/>
            <a:ext cx="2137472"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概念区分不同</a:t>
            </a:r>
          </a:p>
        </p:txBody>
      </p:sp>
      <p:grpSp>
        <p:nvGrpSpPr>
          <p:cNvPr id="5" name="组合 7"/>
          <p:cNvGrpSpPr>
            <a:grpSpLocks noChangeAspect="1"/>
          </p:cNvGrpSpPr>
          <p:nvPr/>
        </p:nvGrpSpPr>
        <p:grpSpPr>
          <a:xfrm>
            <a:off x="952464" y="1214422"/>
            <a:ext cx="756000" cy="756002"/>
            <a:chOff x="2804323" y="3859118"/>
            <a:chExt cx="900000" cy="900002"/>
          </a:xfrm>
        </p:grpSpPr>
        <p:sp>
          <p:nvSpPr>
            <p:cNvPr id="6" name="椭圆 5"/>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7"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3</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8" name="矩形 7"/>
          <p:cNvSpPr/>
          <p:nvPr/>
        </p:nvSpPr>
        <p:spPr>
          <a:xfrm>
            <a:off x="1166778" y="2214554"/>
            <a:ext cx="10001320" cy="443583"/>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在</a:t>
            </a:r>
            <a:r>
              <a:rPr lang="en-US" altLang="zh-CN" sz="2000" dirty="0">
                <a:latin typeface="Times New Roman" pitchFamily="18" charset="0"/>
                <a:ea typeface="微软雅黑" pitchFamily="34" charset="-122"/>
                <a:cs typeface="Times New Roman" pitchFamily="18" charset="0"/>
              </a:rPr>
              <a:t>OSI</a:t>
            </a:r>
            <a:r>
              <a:rPr lang="zh-CN" altLang="en-US" sz="2000" dirty="0">
                <a:latin typeface="Times New Roman" pitchFamily="18" charset="0"/>
                <a:ea typeface="微软雅黑" pitchFamily="34" charset="-122"/>
                <a:cs typeface="Times New Roman" pitchFamily="18" charset="0"/>
              </a:rPr>
              <a:t>参考模型中，明确区分了</a:t>
            </a:r>
            <a:r>
              <a:rPr lang="en-US" altLang="zh-CN" sz="2000" dirty="0">
                <a:latin typeface="Times New Roman" pitchFamily="18" charset="0"/>
                <a:ea typeface="微软雅黑" pitchFamily="34" charset="-122"/>
                <a:cs typeface="Times New Roman" pitchFamily="18" charset="0"/>
              </a:rPr>
              <a:t>3</a:t>
            </a:r>
            <a:r>
              <a:rPr lang="zh-CN" altLang="en-US" sz="2000" dirty="0">
                <a:latin typeface="Times New Roman" pitchFamily="18" charset="0"/>
                <a:ea typeface="微软雅黑" pitchFamily="34" charset="-122"/>
                <a:cs typeface="Times New Roman" pitchFamily="18" charset="0"/>
              </a:rPr>
              <a:t>个基本概念：服务、接口和协议。</a:t>
            </a:r>
          </a:p>
        </p:txBody>
      </p:sp>
      <p:sp>
        <p:nvSpPr>
          <p:cNvPr id="14" name="矩形 13"/>
          <p:cNvSpPr/>
          <p:nvPr/>
        </p:nvSpPr>
        <p:spPr>
          <a:xfrm>
            <a:off x="1166778" y="2771103"/>
            <a:ext cx="10001320" cy="240065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a:spAutoFit/>
          </a:bodyPr>
          <a:lstStyle/>
          <a:p>
            <a:pPr indent="457200" algn="just">
              <a:lnSpc>
                <a:spcPct val="125000"/>
              </a:lnSpc>
              <a:buFont typeface="Times New Roman" pitchFamily="18" charset="0"/>
              <a:buChar char="₯"/>
            </a:pPr>
            <a:r>
              <a:rPr lang="zh-CN" altLang="en-US" sz="2000" dirty="0">
                <a:latin typeface="Times New Roman" pitchFamily="18" charset="0"/>
                <a:ea typeface="微软雅黑" pitchFamily="34" charset="-122"/>
                <a:cs typeface="Times New Roman" pitchFamily="18" charset="0"/>
              </a:rPr>
              <a:t>服务：每一层都为其上层提供服务，服务的概念描述了该层所做的工作，并不涉及服务的实现以及上层实体如何访问的问题。</a:t>
            </a:r>
          </a:p>
          <a:p>
            <a:pPr indent="457200" algn="just">
              <a:lnSpc>
                <a:spcPct val="125000"/>
              </a:lnSpc>
              <a:buFont typeface="Times New Roman" pitchFamily="18" charset="0"/>
              <a:buChar char="₯"/>
            </a:pPr>
            <a:r>
              <a:rPr lang="zh-CN" altLang="en-US" sz="2000" dirty="0">
                <a:latin typeface="Times New Roman" pitchFamily="18" charset="0"/>
                <a:ea typeface="微软雅黑" pitchFamily="34" charset="-122"/>
                <a:cs typeface="Times New Roman" pitchFamily="18" charset="0"/>
              </a:rPr>
              <a:t>接口：层间接口描述了高层实体如何访问低层实体提供的服务。接口定义了服务访问所需的参数和期望的结果。同样，接口仍然不涉及到某层实体的内部机制。</a:t>
            </a:r>
          </a:p>
          <a:p>
            <a:pPr indent="457200" algn="just">
              <a:lnSpc>
                <a:spcPct val="125000"/>
              </a:lnSpc>
              <a:buFont typeface="Times New Roman" pitchFamily="18" charset="0"/>
              <a:buChar char="₯"/>
            </a:pPr>
            <a:r>
              <a:rPr lang="zh-CN" altLang="en-US" sz="2000" dirty="0">
                <a:latin typeface="Times New Roman" pitchFamily="18" charset="0"/>
                <a:ea typeface="微软雅黑" pitchFamily="34" charset="-122"/>
                <a:cs typeface="Times New Roman" pitchFamily="18" charset="0"/>
              </a:rPr>
              <a:t>协议：协议是某层的内部事务。只要能够完成它必须提供的功能，对等层之间可以采用任何协议，且不影响到其他层。</a:t>
            </a:r>
          </a:p>
        </p:txBody>
      </p:sp>
      <p:sp>
        <p:nvSpPr>
          <p:cNvPr id="15" name="矩形 14"/>
          <p:cNvSpPr/>
          <p:nvPr/>
        </p:nvSpPr>
        <p:spPr>
          <a:xfrm>
            <a:off x="1166778" y="5245761"/>
            <a:ext cx="10001320" cy="826445"/>
          </a:xfrm>
          <a:prstGeom prst="rect">
            <a:avLst/>
          </a:prstGeom>
        </p:spPr>
        <p:txBody>
          <a:bodyPr wrap="square">
            <a:spAutoFit/>
          </a:bodyPr>
          <a:lstStyle/>
          <a:p>
            <a:pPr indent="457200" algn="just">
              <a:lnSpc>
                <a:spcPct val="125000"/>
              </a:lnSpc>
            </a:pPr>
            <a:r>
              <a:rPr lang="zh-CN" altLang="en-US" sz="2000" dirty="0">
                <a:latin typeface="Times New Roman" pitchFamily="18" charset="0"/>
                <a:ea typeface="微软雅黑" pitchFamily="34" charset="-122"/>
                <a:cs typeface="Times New Roman" pitchFamily="18" charset="0"/>
              </a:rPr>
              <a:t>而</a:t>
            </a:r>
            <a:r>
              <a:rPr lang="en-US" altLang="zh-CN" sz="2000" dirty="0">
                <a:latin typeface="Times New Roman" pitchFamily="18" charset="0"/>
                <a:ea typeface="微软雅黑" pitchFamily="34" charset="-122"/>
                <a:cs typeface="Times New Roman" pitchFamily="18" charset="0"/>
              </a:rPr>
              <a:t>TCP/IP</a:t>
            </a:r>
            <a:r>
              <a:rPr lang="zh-CN" altLang="en-US" sz="2000" dirty="0">
                <a:latin typeface="Times New Roman" pitchFamily="18" charset="0"/>
                <a:ea typeface="微软雅黑" pitchFamily="34" charset="-122"/>
                <a:cs typeface="Times New Roman" pitchFamily="18" charset="0"/>
              </a:rPr>
              <a:t>模型并不十分清晰地区分服务、接口和协议这些概念。相比</a:t>
            </a:r>
            <a:r>
              <a:rPr lang="en-US" altLang="zh-CN" sz="2000" dirty="0">
                <a:latin typeface="Times New Roman" pitchFamily="18" charset="0"/>
                <a:ea typeface="微软雅黑" pitchFamily="34" charset="-122"/>
                <a:cs typeface="Times New Roman" pitchFamily="18" charset="0"/>
              </a:rPr>
              <a:t>TCP/IP</a:t>
            </a:r>
            <a:r>
              <a:rPr lang="zh-CN" altLang="en-US" sz="2000" dirty="0">
                <a:latin typeface="Times New Roman" pitchFamily="18" charset="0"/>
                <a:ea typeface="微软雅黑" pitchFamily="34" charset="-122"/>
                <a:cs typeface="Times New Roman" pitchFamily="18" charset="0"/>
              </a:rPr>
              <a:t>模型，</a:t>
            </a:r>
            <a:r>
              <a:rPr lang="en-US" altLang="zh-CN" sz="2000" dirty="0">
                <a:latin typeface="Times New Roman" pitchFamily="18" charset="0"/>
                <a:ea typeface="微软雅黑" pitchFamily="34" charset="-122"/>
                <a:cs typeface="Times New Roman" pitchFamily="18" charset="0"/>
              </a:rPr>
              <a:t>OSI</a:t>
            </a:r>
            <a:r>
              <a:rPr lang="zh-CN" altLang="en-US" sz="2000" dirty="0">
                <a:latin typeface="Times New Roman" pitchFamily="18" charset="0"/>
                <a:ea typeface="微软雅黑" pitchFamily="34" charset="-122"/>
                <a:cs typeface="Times New Roman" pitchFamily="18" charset="0"/>
              </a:rPr>
              <a:t>模型中的协议具有更好的隐蔽性，在发生变化时也更容易被替换。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4" grpId="0" animBg="1"/>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u=1653144604,1640652443&amp;fm=27&amp;gp=0.jpg"/>
          <p:cNvPicPr>
            <a:picLocks noChangeAspect="1"/>
          </p:cNvPicPr>
          <p:nvPr/>
        </p:nvPicPr>
        <p:blipFill>
          <a:blip r:embed="rId2" cstate="print">
            <a:clrChange>
              <a:clrFrom>
                <a:srgbClr val="FDFEF8"/>
              </a:clrFrom>
              <a:clrTo>
                <a:srgbClr val="FDFEF8">
                  <a:alpha val="0"/>
                </a:srgbClr>
              </a:clrTo>
            </a:clrChange>
          </a:blip>
          <a:stretch>
            <a:fillRect/>
          </a:stretch>
        </p:blipFill>
        <p:spPr>
          <a:xfrm>
            <a:off x="10096528" y="4762528"/>
            <a:ext cx="2095472" cy="2095472"/>
          </a:xfrm>
          <a:prstGeom prst="rect">
            <a:avLst/>
          </a:prstGeom>
        </p:spPr>
      </p:pic>
      <p:sp>
        <p:nvSpPr>
          <p:cNvPr id="2" name="标题 1"/>
          <p:cNvSpPr>
            <a:spLocks noGrp="1"/>
          </p:cNvSpPr>
          <p:nvPr/>
        </p:nvSpPr>
        <p:spPr>
          <a:xfrm>
            <a:off x="666712" y="260648"/>
            <a:ext cx="8258196" cy="686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3.4  TCP/IP</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参考模型与</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OSI</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参考模型的比较</a:t>
            </a:r>
          </a:p>
        </p:txBody>
      </p:sp>
      <p:sp>
        <p:nvSpPr>
          <p:cNvPr id="4" name="îṣļîḑé-Rectangle 70"/>
          <p:cNvSpPr/>
          <p:nvPr/>
        </p:nvSpPr>
        <p:spPr>
          <a:xfrm>
            <a:off x="1743950" y="1408567"/>
            <a:ext cx="1829695" cy="369332"/>
          </a:xfrm>
          <a:prstGeom prst="rect">
            <a:avLst/>
          </a:prstGeom>
        </p:spPr>
        <p:txBody>
          <a:bodyPr wrap="none" lIns="144000" tIns="0" rIns="144000" bIns="0">
            <a:spAutoFit/>
          </a:bodyPr>
          <a:lstStyle/>
          <a:p>
            <a:r>
              <a:rPr lang="zh-CN" altLang="en-US" sz="2400" b="1" dirty="0">
                <a:latin typeface="Times New Roman" pitchFamily="18" charset="0"/>
                <a:ea typeface="微软雅黑" panose="020B0503020204020204" pitchFamily="34" charset="-122"/>
                <a:cs typeface="Times New Roman" pitchFamily="18" charset="0"/>
              </a:rPr>
              <a:t>通用性不同</a:t>
            </a:r>
          </a:p>
        </p:txBody>
      </p:sp>
      <p:grpSp>
        <p:nvGrpSpPr>
          <p:cNvPr id="3" name="组合 7"/>
          <p:cNvGrpSpPr>
            <a:grpSpLocks noChangeAspect="1"/>
          </p:cNvGrpSpPr>
          <p:nvPr/>
        </p:nvGrpSpPr>
        <p:grpSpPr>
          <a:xfrm>
            <a:off x="952464" y="1214422"/>
            <a:ext cx="756000" cy="756002"/>
            <a:chOff x="2804323" y="3859118"/>
            <a:chExt cx="900000" cy="900002"/>
          </a:xfrm>
        </p:grpSpPr>
        <p:sp>
          <p:nvSpPr>
            <p:cNvPr id="6" name="椭圆 5"/>
            <p:cNvSpPr/>
            <p:nvPr/>
          </p:nvSpPr>
          <p:spPr>
            <a:xfrm>
              <a:off x="2804323" y="3859118"/>
              <a:ext cx="900000" cy="900000"/>
            </a:xfrm>
            <a:prstGeom prst="ellipse">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7"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4</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8" name="矩形 7"/>
          <p:cNvSpPr/>
          <p:nvPr/>
        </p:nvSpPr>
        <p:spPr>
          <a:xfrm>
            <a:off x="1166778" y="2214554"/>
            <a:ext cx="9429816" cy="3554819"/>
          </a:xfrm>
          <a:prstGeom prst="rect">
            <a:avLst/>
          </a:prstGeom>
        </p:spPr>
        <p:txBody>
          <a:bodyPr wrap="square">
            <a:spAutoFit/>
          </a:bodyPr>
          <a:lstStyle/>
          <a:p>
            <a:pPr indent="457200" algn="just">
              <a:lnSpc>
                <a:spcPct val="125000"/>
              </a:lnSpc>
            </a:pPr>
            <a:r>
              <a:rPr lang="en-US" altLang="zh-CN" sz="2000" dirty="0">
                <a:latin typeface="Times New Roman" pitchFamily="18" charset="0"/>
                <a:ea typeface="微软雅黑" pitchFamily="34" charset="-122"/>
                <a:cs typeface="Times New Roman" pitchFamily="18" charset="0"/>
              </a:rPr>
              <a:t>OSI</a:t>
            </a:r>
            <a:r>
              <a:rPr lang="zh-CN" altLang="en-US" sz="2000" dirty="0">
                <a:latin typeface="Times New Roman" pitchFamily="18" charset="0"/>
                <a:ea typeface="微软雅黑" pitchFamily="34" charset="-122"/>
                <a:cs typeface="Times New Roman" pitchFamily="18" charset="0"/>
              </a:rPr>
              <a:t>参考模型是在其协议被开发之前设计出来的。这意味着</a:t>
            </a:r>
            <a:r>
              <a:rPr lang="en-US" altLang="zh-CN" sz="2000" dirty="0">
                <a:latin typeface="Times New Roman" pitchFamily="18" charset="0"/>
                <a:ea typeface="微软雅黑" pitchFamily="34" charset="-122"/>
                <a:cs typeface="Times New Roman" pitchFamily="18" charset="0"/>
              </a:rPr>
              <a:t>OSI</a:t>
            </a:r>
            <a:r>
              <a:rPr lang="zh-CN" altLang="en-US" sz="2000" dirty="0">
                <a:latin typeface="Times New Roman" pitchFamily="18" charset="0"/>
                <a:ea typeface="微软雅黑" pitchFamily="34" charset="-122"/>
                <a:cs typeface="Times New Roman" pitchFamily="18" charset="0"/>
              </a:rPr>
              <a:t>模型并不是基于某个特定的协议集而设计的，因而它更具有通用性。但另一方面，也意味着</a:t>
            </a:r>
            <a:r>
              <a:rPr lang="en-US" altLang="zh-CN" sz="2000" dirty="0">
                <a:latin typeface="Times New Roman" pitchFamily="18" charset="0"/>
                <a:ea typeface="微软雅黑" pitchFamily="34" charset="-122"/>
                <a:cs typeface="Times New Roman" pitchFamily="18" charset="0"/>
              </a:rPr>
              <a:t>OSI</a:t>
            </a:r>
            <a:r>
              <a:rPr lang="zh-CN" altLang="en-US" sz="2000" dirty="0">
                <a:latin typeface="Times New Roman" pitchFamily="18" charset="0"/>
                <a:ea typeface="微软雅黑" pitchFamily="34" charset="-122"/>
                <a:cs typeface="Times New Roman" pitchFamily="18" charset="0"/>
              </a:rPr>
              <a:t>模型在协议实现方面存在某些不足。</a:t>
            </a:r>
          </a:p>
          <a:p>
            <a:pPr indent="457200" algn="just">
              <a:lnSpc>
                <a:spcPct val="125000"/>
              </a:lnSpc>
            </a:pPr>
            <a:r>
              <a:rPr lang="en-US" altLang="zh-CN" sz="2000" dirty="0">
                <a:latin typeface="Times New Roman" pitchFamily="18" charset="0"/>
                <a:ea typeface="微软雅黑" pitchFamily="34" charset="-122"/>
                <a:cs typeface="Times New Roman" pitchFamily="18" charset="0"/>
              </a:rPr>
              <a:t>TCP/IP</a:t>
            </a:r>
            <a:r>
              <a:rPr lang="zh-CN" altLang="en-US" sz="2000" dirty="0">
                <a:latin typeface="Times New Roman" pitchFamily="18" charset="0"/>
                <a:ea typeface="微软雅黑" pitchFamily="34" charset="-122"/>
                <a:cs typeface="Times New Roman" pitchFamily="18" charset="0"/>
              </a:rPr>
              <a:t>模型正好相反。先有</a:t>
            </a:r>
            <a:r>
              <a:rPr lang="en-US" altLang="zh-CN" sz="2000" dirty="0">
                <a:latin typeface="Times New Roman" pitchFamily="18" charset="0"/>
                <a:ea typeface="微软雅黑" pitchFamily="34" charset="-122"/>
                <a:cs typeface="Times New Roman" pitchFamily="18" charset="0"/>
              </a:rPr>
              <a:t>TCP/IP</a:t>
            </a:r>
            <a:r>
              <a:rPr lang="zh-CN" altLang="en-US" sz="2000" dirty="0">
                <a:latin typeface="Times New Roman" pitchFamily="18" charset="0"/>
                <a:ea typeface="微软雅黑" pitchFamily="34" charset="-122"/>
                <a:cs typeface="Times New Roman" pitchFamily="18" charset="0"/>
              </a:rPr>
              <a:t>协议，而模型只是对现有协议的描述，因而协议与模型非常吻合。但是</a:t>
            </a:r>
            <a:r>
              <a:rPr lang="en-US" altLang="zh-CN" sz="2000" dirty="0">
                <a:latin typeface="Times New Roman" pitchFamily="18" charset="0"/>
                <a:ea typeface="微软雅黑" pitchFamily="34" charset="-122"/>
                <a:cs typeface="Times New Roman" pitchFamily="18" charset="0"/>
              </a:rPr>
              <a:t>TCP/IP</a:t>
            </a:r>
            <a:r>
              <a:rPr lang="zh-CN" altLang="en-US" sz="2000" dirty="0">
                <a:latin typeface="Times New Roman" pitchFamily="18" charset="0"/>
                <a:ea typeface="微软雅黑" pitchFamily="34" charset="-122"/>
                <a:cs typeface="Times New Roman" pitchFamily="18" charset="0"/>
              </a:rPr>
              <a:t>模型不适合其他协议栈。因此，它在描述其他非</a:t>
            </a:r>
            <a:r>
              <a:rPr lang="en-US" altLang="zh-CN" sz="2000" dirty="0">
                <a:latin typeface="Times New Roman" pitchFamily="18" charset="0"/>
                <a:ea typeface="微软雅黑" pitchFamily="34" charset="-122"/>
                <a:cs typeface="Times New Roman" pitchFamily="18" charset="0"/>
              </a:rPr>
              <a:t>TCP/IP</a:t>
            </a:r>
            <a:r>
              <a:rPr lang="zh-CN" altLang="en-US" sz="2000" dirty="0">
                <a:latin typeface="Times New Roman" pitchFamily="18" charset="0"/>
                <a:ea typeface="微软雅黑" pitchFamily="34" charset="-122"/>
                <a:cs typeface="Times New Roman" pitchFamily="18" charset="0"/>
              </a:rPr>
              <a:t>网络时用处不大。</a:t>
            </a:r>
          </a:p>
          <a:p>
            <a:pPr indent="457200" algn="just">
              <a:lnSpc>
                <a:spcPct val="125000"/>
              </a:lnSpc>
            </a:pPr>
            <a:r>
              <a:rPr lang="zh-CN" altLang="en-US" sz="2000" dirty="0">
                <a:latin typeface="Times New Roman" pitchFamily="18" charset="0"/>
                <a:ea typeface="微软雅黑" pitchFamily="34" charset="-122"/>
                <a:cs typeface="Times New Roman" pitchFamily="18" charset="0"/>
              </a:rPr>
              <a:t>综上所述，使用</a:t>
            </a:r>
            <a:r>
              <a:rPr lang="en-US" altLang="zh-CN" sz="2000" dirty="0">
                <a:latin typeface="Times New Roman" pitchFamily="18" charset="0"/>
                <a:ea typeface="微软雅黑" pitchFamily="34" charset="-122"/>
                <a:cs typeface="Times New Roman" pitchFamily="18" charset="0"/>
              </a:rPr>
              <a:t>OSI</a:t>
            </a:r>
            <a:r>
              <a:rPr lang="zh-CN" altLang="en-US" sz="2000" dirty="0">
                <a:latin typeface="Times New Roman" pitchFamily="18" charset="0"/>
                <a:ea typeface="微软雅黑" pitchFamily="34" charset="-122"/>
                <a:cs typeface="Times New Roman" pitchFamily="18" charset="0"/>
              </a:rPr>
              <a:t>参考模型可以很好地讨论计算机网络，但是</a:t>
            </a:r>
            <a:r>
              <a:rPr lang="en-US" altLang="zh-CN" sz="2000" dirty="0">
                <a:latin typeface="Times New Roman" pitchFamily="18" charset="0"/>
                <a:ea typeface="微软雅黑" pitchFamily="34" charset="-122"/>
                <a:cs typeface="Times New Roman" pitchFamily="18" charset="0"/>
              </a:rPr>
              <a:t>OSI</a:t>
            </a:r>
            <a:r>
              <a:rPr lang="zh-CN" altLang="en-US" sz="2000" dirty="0">
                <a:latin typeface="Times New Roman" pitchFamily="18" charset="0"/>
                <a:ea typeface="微软雅黑" pitchFamily="34" charset="-122"/>
                <a:cs typeface="Times New Roman" pitchFamily="18" charset="0"/>
              </a:rPr>
              <a:t>协议并未流行。</a:t>
            </a:r>
            <a:r>
              <a:rPr lang="en-US" altLang="zh-CN" sz="2000" dirty="0">
                <a:latin typeface="Times New Roman" pitchFamily="18" charset="0"/>
                <a:ea typeface="微软雅黑" pitchFamily="34" charset="-122"/>
                <a:cs typeface="Times New Roman" pitchFamily="18" charset="0"/>
              </a:rPr>
              <a:t>TCP/IP</a:t>
            </a:r>
            <a:r>
              <a:rPr lang="zh-CN" altLang="en-US" sz="2000" dirty="0">
                <a:latin typeface="Times New Roman" pitchFamily="18" charset="0"/>
                <a:ea typeface="微软雅黑" pitchFamily="34" charset="-122"/>
                <a:cs typeface="Times New Roman" pitchFamily="18" charset="0"/>
              </a:rPr>
              <a:t>模型正好相反，其模型本身实际上并不存在，只是对现存协议的一个归纳和总结，但却被广泛使用。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网络体系机构</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 name="组合 4"/>
          <p:cNvGrpSpPr/>
          <p:nvPr/>
        </p:nvGrpSpPr>
        <p:grpSpPr>
          <a:xfrm>
            <a:off x="1122370" y="2143116"/>
            <a:ext cx="2258986" cy="3309450"/>
            <a:chOff x="816314" y="2666077"/>
            <a:chExt cx="2258986" cy="3309450"/>
          </a:xfrm>
        </p:grpSpPr>
        <p:sp>
          <p:nvSpPr>
            <p:cNvPr id="4" name="双括号 3"/>
            <p:cNvSpPr/>
            <p:nvPr/>
          </p:nvSpPr>
          <p:spPr>
            <a:xfrm>
              <a:off x="816314" y="2839425"/>
              <a:ext cx="2258986" cy="2286000"/>
            </a:xfrm>
            <a:prstGeom prst="bracketPair">
              <a:avLst/>
            </a:prstGeom>
            <a:ln w="19050">
              <a:solidFill>
                <a:schemeClr val="bg1">
                  <a:lumMod val="65000"/>
                </a:schemeClr>
              </a:solidFill>
              <a:prstDash val="sysDash"/>
            </a:ln>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5" name="圆角矩形 4"/>
            <p:cNvSpPr/>
            <p:nvPr/>
          </p:nvSpPr>
          <p:spPr>
            <a:xfrm>
              <a:off x="1164853" y="2675734"/>
              <a:ext cx="1532270" cy="360040"/>
            </a:xfrm>
            <a:prstGeom prst="roundRect">
              <a:avLst>
                <a:gd name="adj" fmla="val 50000"/>
              </a:avLst>
            </a:prstGeom>
            <a:solidFill>
              <a:srgbClr val="0A6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矩形 5"/>
            <p:cNvSpPr>
              <a:spLocks noChangeArrowheads="1"/>
            </p:cNvSpPr>
            <p:nvPr/>
          </p:nvSpPr>
          <p:spPr bwMode="auto">
            <a:xfrm>
              <a:off x="1164853" y="2666077"/>
              <a:ext cx="15322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buNone/>
                <a:defRPr/>
              </a:pP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a:spLocks noChangeArrowheads="1"/>
            </p:cNvSpPr>
            <p:nvPr/>
          </p:nvSpPr>
          <p:spPr bwMode="auto">
            <a:xfrm>
              <a:off x="1054844" y="3143248"/>
              <a:ext cx="1781926" cy="106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Bef>
                  <a:spcPts val="0"/>
                </a:spcBef>
                <a:buNone/>
                <a:defRPr/>
              </a:pPr>
              <a:r>
                <a:rPr lang="zh-CN" altLang="en-US" sz="4800" b="1" dirty="0">
                  <a:solidFill>
                    <a:schemeClr val="tx1">
                      <a:lumMod val="65000"/>
                      <a:lumOff val="35000"/>
                    </a:schemeClr>
                  </a:solidFill>
                  <a:latin typeface="微软雅黑" panose="020B0503020204020204" pitchFamily="34" charset="-122"/>
                  <a:ea typeface="微软雅黑" panose="020B0503020204020204" pitchFamily="34" charset="-122"/>
                </a:rPr>
                <a:t>小结</a:t>
              </a:r>
              <a:endParaRPr lang="en-US" altLang="zh-CN" sz="4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aphicFrame>
          <p:nvGraphicFramePr>
            <p:cNvPr id="8" name="图表 7"/>
            <p:cNvGraphicFramePr/>
            <p:nvPr/>
          </p:nvGraphicFramePr>
          <p:xfrm>
            <a:off x="1033293" y="4483366"/>
            <a:ext cx="1825697" cy="1217131"/>
          </p:xfrm>
          <a:graphic>
            <a:graphicData uri="http://schemas.openxmlformats.org/drawingml/2006/chart">
              <c:chart xmlns:c="http://schemas.openxmlformats.org/drawingml/2006/chart" xmlns:r="http://schemas.openxmlformats.org/officeDocument/2006/relationships" r:id="rId2"/>
            </a:graphicData>
          </a:graphic>
        </p:graphicFrame>
        <p:sp>
          <p:nvSpPr>
            <p:cNvPr id="9" name="椭圆 8"/>
            <p:cNvSpPr/>
            <p:nvPr/>
          </p:nvSpPr>
          <p:spPr>
            <a:xfrm>
              <a:off x="1642956" y="5883245"/>
              <a:ext cx="576064" cy="9228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3809984" y="1571612"/>
            <a:ext cx="7358114" cy="3939540"/>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国际标准化组织</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ISO</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建立了一个名为开放系统互联（</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OSI</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参考模型，允许各种不同的系统进行通信，其中物理层、数据链路层、网络层都是网络支持层，会话层、表示层、应用层都是用户支持层，传输层是连接网络支持层与用户支持层的。物理层用于在物理介质上透明地传输比特流；数据链路层负责点到点之间的无差错地传递数据单元；网络层负责将分组通过多条网络链路从源端传递到目的端；传输层负责整个报文从源端到目的端的传递；会话层负责通信设备之间建立、维护和同步会话；表示层通过将数据转换为通信双方互相认同的格式，确保通信设备之间的互操作性；应用层使用户能访问网络服务。</a:t>
            </a:r>
          </a:p>
        </p:txBody>
      </p:sp>
      <p:pic>
        <p:nvPicPr>
          <p:cNvPr id="11" name="图片 10" descr="u=2603421199,1511955809&amp;fm=27&amp;gp=0.jpg"/>
          <p:cNvPicPr>
            <a:picLocks noChangeAspect="1"/>
          </p:cNvPicPr>
          <p:nvPr/>
        </p:nvPicPr>
        <p:blipFill>
          <a:blip r:embed="rId3" cstate="print">
            <a:clrChange>
              <a:clrFrom>
                <a:srgbClr val="FFFFFF"/>
              </a:clrFrom>
              <a:clrTo>
                <a:srgbClr val="FFFFFF">
                  <a:alpha val="0"/>
                </a:srgbClr>
              </a:clrTo>
            </a:clrChange>
          </a:blip>
          <a:stretch>
            <a:fillRect/>
          </a:stretch>
        </p:blipFill>
        <p:spPr>
          <a:xfrm>
            <a:off x="8334375" y="4714884"/>
            <a:ext cx="3857625" cy="257175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网络体系机构</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 name="组合 4"/>
          <p:cNvGrpSpPr/>
          <p:nvPr/>
        </p:nvGrpSpPr>
        <p:grpSpPr>
          <a:xfrm>
            <a:off x="1166778" y="2214554"/>
            <a:ext cx="2258986" cy="3309450"/>
            <a:chOff x="816314" y="2666077"/>
            <a:chExt cx="2258986" cy="3309450"/>
          </a:xfrm>
        </p:grpSpPr>
        <p:sp>
          <p:nvSpPr>
            <p:cNvPr id="4" name="双括号 3"/>
            <p:cNvSpPr/>
            <p:nvPr/>
          </p:nvSpPr>
          <p:spPr>
            <a:xfrm>
              <a:off x="816314" y="2839425"/>
              <a:ext cx="2258986" cy="2286000"/>
            </a:xfrm>
            <a:prstGeom prst="bracketPair">
              <a:avLst/>
            </a:prstGeom>
            <a:ln w="19050">
              <a:solidFill>
                <a:schemeClr val="bg1">
                  <a:lumMod val="65000"/>
                </a:schemeClr>
              </a:solidFill>
              <a:prstDash val="sysDash"/>
            </a:ln>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5" name="圆角矩形 4"/>
            <p:cNvSpPr/>
            <p:nvPr/>
          </p:nvSpPr>
          <p:spPr>
            <a:xfrm>
              <a:off x="1164853" y="2675734"/>
              <a:ext cx="1532270" cy="360040"/>
            </a:xfrm>
            <a:prstGeom prst="roundRect">
              <a:avLst>
                <a:gd name="adj" fmla="val 50000"/>
              </a:avLst>
            </a:prstGeom>
            <a:solidFill>
              <a:srgbClr val="0A6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矩形 5"/>
            <p:cNvSpPr>
              <a:spLocks noChangeArrowheads="1"/>
            </p:cNvSpPr>
            <p:nvPr/>
          </p:nvSpPr>
          <p:spPr bwMode="auto">
            <a:xfrm>
              <a:off x="1164853" y="2666077"/>
              <a:ext cx="15322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buNone/>
                <a:defRPr/>
              </a:pP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a:spLocks noChangeArrowheads="1"/>
            </p:cNvSpPr>
            <p:nvPr/>
          </p:nvSpPr>
          <p:spPr bwMode="auto">
            <a:xfrm>
              <a:off x="1054844" y="3143248"/>
              <a:ext cx="1781926" cy="106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Bef>
                  <a:spcPts val="0"/>
                </a:spcBef>
                <a:buNone/>
                <a:defRPr/>
              </a:pPr>
              <a:r>
                <a:rPr lang="zh-CN" altLang="en-US" sz="4800" b="1" dirty="0">
                  <a:solidFill>
                    <a:schemeClr val="tx1">
                      <a:lumMod val="65000"/>
                      <a:lumOff val="35000"/>
                    </a:schemeClr>
                  </a:solidFill>
                  <a:latin typeface="微软雅黑" panose="020B0503020204020204" pitchFamily="34" charset="-122"/>
                  <a:ea typeface="微软雅黑" panose="020B0503020204020204" pitchFamily="34" charset="-122"/>
                </a:rPr>
                <a:t>小结</a:t>
              </a:r>
              <a:endParaRPr lang="en-US" altLang="zh-CN" sz="4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aphicFrame>
          <p:nvGraphicFramePr>
            <p:cNvPr id="8" name="图表 7"/>
            <p:cNvGraphicFramePr/>
            <p:nvPr/>
          </p:nvGraphicFramePr>
          <p:xfrm>
            <a:off x="1033293" y="4483366"/>
            <a:ext cx="1825697" cy="1217131"/>
          </p:xfrm>
          <a:graphic>
            <a:graphicData uri="http://schemas.openxmlformats.org/drawingml/2006/chart">
              <c:chart xmlns:c="http://schemas.openxmlformats.org/drawingml/2006/chart" xmlns:r="http://schemas.openxmlformats.org/officeDocument/2006/relationships" r:id="rId2"/>
            </a:graphicData>
          </a:graphic>
        </p:graphicFrame>
        <p:sp>
          <p:nvSpPr>
            <p:cNvPr id="9" name="椭圆 8"/>
            <p:cNvSpPr/>
            <p:nvPr/>
          </p:nvSpPr>
          <p:spPr>
            <a:xfrm>
              <a:off x="1642956" y="5883245"/>
              <a:ext cx="576064" cy="9228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3952860" y="2143116"/>
            <a:ext cx="7215238" cy="3170099"/>
          </a:xfrm>
          <a:prstGeom prst="rect">
            <a:avLst/>
          </a:prstGeom>
          <a:noFill/>
        </p:spPr>
        <p:txBody>
          <a:bodyPr wrap="square">
            <a:spAutoFit/>
          </a:bodyPr>
          <a:lstStyle/>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OSI</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参考模型虽然是国际标准，但是它层次多，结构复杂，在实际中完全遵从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OSI</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参考模型的协议几乎没有。目前流行的网络体系结构是</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参考模型，它已成为计算机网络体系结构事实上的标准。</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参考模型共包含</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个功能层，由下往上依次为：网络接口层、网络互连层、传输层和应用层，每一层负责不同的通信功能。</a:t>
            </a:r>
          </a:p>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模型和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OSI</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模型有许多相似之处，但是它们在层数、概念区分、服务类型和通用性等方面还存在许多不同之处。</a:t>
            </a:r>
          </a:p>
        </p:txBody>
      </p:sp>
      <p:pic>
        <p:nvPicPr>
          <p:cNvPr id="11" name="图片 10" descr="u=2603421199,1511955809&amp;fm=27&amp;gp=0.jpg"/>
          <p:cNvPicPr>
            <a:picLocks noChangeAspect="1"/>
          </p:cNvPicPr>
          <p:nvPr/>
        </p:nvPicPr>
        <p:blipFill>
          <a:blip r:embed="rId3" cstate="print">
            <a:clrChange>
              <a:clrFrom>
                <a:srgbClr val="FFFFFF"/>
              </a:clrFrom>
              <a:clrTo>
                <a:srgbClr val="FFFFFF">
                  <a:alpha val="0"/>
                </a:srgbClr>
              </a:clrTo>
            </a:clrChange>
          </a:blip>
          <a:stretch>
            <a:fillRect/>
          </a:stretch>
        </p:blipFill>
        <p:spPr>
          <a:xfrm>
            <a:off x="8334375" y="4857760"/>
            <a:ext cx="3857625" cy="257175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3.jpg"/>
          <p:cNvPicPr>
            <a:picLocks noChangeAspect="1"/>
          </p:cNvPicPr>
          <p:nvPr/>
        </p:nvPicPr>
        <p:blipFill>
          <a:blip r:embed="rId2" cstate="print"/>
          <a:srcRect b="9375"/>
          <a:stretch>
            <a:fillRect/>
          </a:stretch>
        </p:blipFill>
        <p:spPr>
          <a:xfrm>
            <a:off x="0" y="0"/>
            <a:ext cx="12192000" cy="6215082"/>
          </a:xfrm>
          <a:prstGeom prst="rect">
            <a:avLst/>
          </a:prstGeom>
        </p:spPr>
      </p:pic>
      <p:sp>
        <p:nvSpPr>
          <p:cNvPr id="6" name="矩形 5"/>
          <p:cNvSpPr/>
          <p:nvPr/>
        </p:nvSpPr>
        <p:spPr>
          <a:xfrm>
            <a:off x="0" y="4385816"/>
            <a:ext cx="12192000" cy="2472185"/>
          </a:xfrm>
          <a:prstGeom prst="rect">
            <a:avLst/>
          </a:prstGeom>
          <a:solidFill>
            <a:srgbClr val="0C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endParaRPr>
          </a:p>
        </p:txBody>
      </p:sp>
      <p:grpSp>
        <p:nvGrpSpPr>
          <p:cNvPr id="2" name="组合 24"/>
          <p:cNvGrpSpPr>
            <a:grpSpLocks noChangeAspect="1"/>
          </p:cNvGrpSpPr>
          <p:nvPr/>
        </p:nvGrpSpPr>
        <p:grpSpPr>
          <a:xfrm>
            <a:off x="623392" y="4060702"/>
            <a:ext cx="4744808" cy="1440000"/>
            <a:chOff x="623392" y="4184770"/>
            <a:chExt cx="2232248" cy="888532"/>
          </a:xfrm>
        </p:grpSpPr>
        <p:grpSp>
          <p:nvGrpSpPr>
            <p:cNvPr id="3" name="组合 15"/>
            <p:cNvGrpSpPr/>
            <p:nvPr/>
          </p:nvGrpSpPr>
          <p:grpSpPr>
            <a:xfrm>
              <a:off x="677381" y="4184771"/>
              <a:ext cx="2106251" cy="888531"/>
              <a:chOff x="677381" y="4384675"/>
              <a:chExt cx="2106251" cy="888531"/>
            </a:xfrm>
          </p:grpSpPr>
          <p:sp>
            <p:nvSpPr>
              <p:cNvPr id="12" name="矩形 11"/>
              <p:cNvSpPr/>
              <p:nvPr/>
            </p:nvSpPr>
            <p:spPr>
              <a:xfrm>
                <a:off x="695400" y="4384675"/>
                <a:ext cx="2088232" cy="888531"/>
              </a:xfrm>
              <a:prstGeom prst="rect">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文本框 25"/>
              <p:cNvSpPr txBox="1"/>
              <p:nvPr/>
            </p:nvSpPr>
            <p:spPr>
              <a:xfrm>
                <a:off x="677381" y="4470186"/>
                <a:ext cx="2092959" cy="74064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7200" dirty="0">
                    <a:solidFill>
                      <a:schemeClr val="bg1"/>
                    </a:solidFill>
                    <a:latin typeface="Impact" panose="020B0806030902050204" pitchFamily="34" charset="0"/>
                  </a:rPr>
                  <a:t>THANKS</a:t>
                </a:r>
                <a:endParaRPr lang="zh-CN" altLang="en-US" sz="5400" dirty="0">
                  <a:solidFill>
                    <a:schemeClr val="bg1"/>
                  </a:solidFill>
                  <a:latin typeface="Impact" panose="020B0806030902050204" pitchFamily="34" charset="0"/>
                </a:endParaRPr>
              </a:p>
            </p:txBody>
          </p:sp>
        </p:grpSp>
        <p:grpSp>
          <p:nvGrpSpPr>
            <p:cNvPr id="4" name="组合 18"/>
            <p:cNvGrpSpPr/>
            <p:nvPr/>
          </p:nvGrpSpPr>
          <p:grpSpPr>
            <a:xfrm>
              <a:off x="623392" y="4184770"/>
              <a:ext cx="2232248" cy="201045"/>
              <a:chOff x="623392" y="4184770"/>
              <a:chExt cx="2232248" cy="201045"/>
            </a:xfrm>
          </p:grpSpPr>
          <p:sp>
            <p:nvSpPr>
              <p:cNvPr id="17" name="直角三角形 16"/>
              <p:cNvSpPr/>
              <p:nvPr/>
            </p:nvSpPr>
            <p:spPr>
              <a:xfrm>
                <a:off x="2783632" y="4184770"/>
                <a:ext cx="72008" cy="201045"/>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p:nvSpPr>
            <p:spPr>
              <a:xfrm flipH="1">
                <a:off x="623392" y="4184770"/>
                <a:ext cx="72008" cy="201045"/>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0" name="椭圆 19"/>
          <p:cNvSpPr/>
          <p:nvPr/>
        </p:nvSpPr>
        <p:spPr>
          <a:xfrm>
            <a:off x="9768825" y="4015923"/>
            <a:ext cx="807720" cy="807720"/>
          </a:xfrm>
          <a:prstGeom prst="ellipse">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椭圆 20"/>
          <p:cNvSpPr/>
          <p:nvPr/>
        </p:nvSpPr>
        <p:spPr>
          <a:xfrm>
            <a:off x="10904904" y="4015923"/>
            <a:ext cx="807720" cy="807720"/>
          </a:xfrm>
          <a:prstGeom prst="ellipse">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椭圆 21"/>
          <p:cNvSpPr/>
          <p:nvPr/>
        </p:nvSpPr>
        <p:spPr>
          <a:xfrm>
            <a:off x="8619634" y="4015923"/>
            <a:ext cx="807720" cy="807720"/>
          </a:xfrm>
          <a:prstGeom prst="ellipse">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KSO_Shape"/>
          <p:cNvSpPr>
            <a:spLocks/>
          </p:cNvSpPr>
          <p:nvPr/>
        </p:nvSpPr>
        <p:spPr bwMode="auto">
          <a:xfrm>
            <a:off x="10008538" y="4188747"/>
            <a:ext cx="328295" cy="447675"/>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a:solidFill>
                <a:srgbClr val="FFFFFF"/>
              </a:solidFill>
            </a:endParaRPr>
          </a:p>
        </p:txBody>
      </p:sp>
      <p:sp>
        <p:nvSpPr>
          <p:cNvPr id="28" name="Shape 518"/>
          <p:cNvSpPr/>
          <p:nvPr/>
        </p:nvSpPr>
        <p:spPr>
          <a:xfrm>
            <a:off x="11128764" y="4239783"/>
            <a:ext cx="360000" cy="360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0"/>
                  <a:pt x="0" y="0"/>
                  <a:pt x="0" y="0"/>
                </a:cubicBezTo>
                <a:cubicBezTo>
                  <a:pt x="2181" y="0"/>
                  <a:pt x="2181" y="0"/>
                  <a:pt x="2181" y="0"/>
                </a:cubicBezTo>
                <a:cubicBezTo>
                  <a:pt x="2181" y="19419"/>
                  <a:pt x="2181" y="19419"/>
                  <a:pt x="2181" y="19419"/>
                </a:cubicBezTo>
                <a:cubicBezTo>
                  <a:pt x="21600" y="19419"/>
                  <a:pt x="21600" y="19419"/>
                  <a:pt x="21600" y="19419"/>
                </a:cubicBezTo>
                <a:cubicBezTo>
                  <a:pt x="21600" y="21600"/>
                  <a:pt x="21600" y="21600"/>
                  <a:pt x="21600" y="21600"/>
                </a:cubicBezTo>
                <a:lnTo>
                  <a:pt x="0" y="21600"/>
                </a:lnTo>
                <a:close/>
                <a:moveTo>
                  <a:pt x="3012" y="2388"/>
                </a:moveTo>
                <a:cubicBezTo>
                  <a:pt x="3012" y="2181"/>
                  <a:pt x="3012" y="2181"/>
                  <a:pt x="3012" y="2181"/>
                </a:cubicBezTo>
                <a:cubicBezTo>
                  <a:pt x="3323" y="2181"/>
                  <a:pt x="3323" y="2181"/>
                  <a:pt x="3323" y="2181"/>
                </a:cubicBezTo>
                <a:cubicBezTo>
                  <a:pt x="3323" y="2388"/>
                  <a:pt x="3323" y="2388"/>
                  <a:pt x="3323" y="2388"/>
                </a:cubicBezTo>
                <a:lnTo>
                  <a:pt x="3012" y="2388"/>
                </a:lnTo>
                <a:close/>
                <a:moveTo>
                  <a:pt x="3012" y="6750"/>
                </a:moveTo>
                <a:cubicBezTo>
                  <a:pt x="3012" y="6438"/>
                  <a:pt x="3012" y="6438"/>
                  <a:pt x="3012" y="6438"/>
                </a:cubicBezTo>
                <a:cubicBezTo>
                  <a:pt x="3323" y="6438"/>
                  <a:pt x="3323" y="6438"/>
                  <a:pt x="3323" y="6438"/>
                </a:cubicBezTo>
                <a:cubicBezTo>
                  <a:pt x="3323" y="6750"/>
                  <a:pt x="3323" y="6750"/>
                  <a:pt x="3323" y="6750"/>
                </a:cubicBezTo>
                <a:lnTo>
                  <a:pt x="3012" y="6750"/>
                </a:lnTo>
                <a:close/>
                <a:moveTo>
                  <a:pt x="3012" y="11008"/>
                </a:moveTo>
                <a:cubicBezTo>
                  <a:pt x="3012" y="10800"/>
                  <a:pt x="3012" y="10800"/>
                  <a:pt x="3012" y="10800"/>
                </a:cubicBezTo>
                <a:cubicBezTo>
                  <a:pt x="3323" y="10800"/>
                  <a:pt x="3323" y="10800"/>
                  <a:pt x="3323" y="10800"/>
                </a:cubicBezTo>
                <a:cubicBezTo>
                  <a:pt x="3323" y="11008"/>
                  <a:pt x="3323" y="11008"/>
                  <a:pt x="3323" y="11008"/>
                </a:cubicBezTo>
                <a:lnTo>
                  <a:pt x="3012" y="11008"/>
                </a:lnTo>
                <a:close/>
                <a:moveTo>
                  <a:pt x="3323" y="18277"/>
                </a:moveTo>
                <a:cubicBezTo>
                  <a:pt x="3323" y="13812"/>
                  <a:pt x="3323" y="13812"/>
                  <a:pt x="3323" y="13812"/>
                </a:cubicBezTo>
                <a:cubicBezTo>
                  <a:pt x="3323" y="13500"/>
                  <a:pt x="3427" y="13292"/>
                  <a:pt x="3635" y="13188"/>
                </a:cubicBezTo>
                <a:cubicBezTo>
                  <a:pt x="8619" y="8204"/>
                  <a:pt x="8619" y="8204"/>
                  <a:pt x="8619" y="8204"/>
                </a:cubicBezTo>
                <a:cubicBezTo>
                  <a:pt x="8723" y="7996"/>
                  <a:pt x="8931" y="7788"/>
                  <a:pt x="9242" y="7788"/>
                </a:cubicBezTo>
                <a:cubicBezTo>
                  <a:pt x="9450" y="7788"/>
                  <a:pt x="9658" y="7892"/>
                  <a:pt x="9865" y="8100"/>
                </a:cubicBezTo>
                <a:cubicBezTo>
                  <a:pt x="10592" y="8827"/>
                  <a:pt x="10592" y="8827"/>
                  <a:pt x="10592" y="8827"/>
                </a:cubicBezTo>
                <a:cubicBezTo>
                  <a:pt x="10592" y="8619"/>
                  <a:pt x="10592" y="8619"/>
                  <a:pt x="10592" y="8619"/>
                </a:cubicBezTo>
                <a:cubicBezTo>
                  <a:pt x="10800" y="8619"/>
                  <a:pt x="10800" y="8619"/>
                  <a:pt x="10800" y="8619"/>
                </a:cubicBezTo>
                <a:cubicBezTo>
                  <a:pt x="10800" y="8827"/>
                  <a:pt x="10800" y="8827"/>
                  <a:pt x="10800" y="8827"/>
                </a:cubicBezTo>
                <a:cubicBezTo>
                  <a:pt x="10592" y="8827"/>
                  <a:pt x="10592" y="8827"/>
                  <a:pt x="10592" y="8827"/>
                </a:cubicBezTo>
                <a:cubicBezTo>
                  <a:pt x="12773" y="11008"/>
                  <a:pt x="12773" y="11008"/>
                  <a:pt x="12773" y="11008"/>
                </a:cubicBezTo>
                <a:cubicBezTo>
                  <a:pt x="12773" y="10800"/>
                  <a:pt x="12773" y="10800"/>
                  <a:pt x="12773" y="10800"/>
                </a:cubicBezTo>
                <a:cubicBezTo>
                  <a:pt x="12981" y="10800"/>
                  <a:pt x="12981" y="10800"/>
                  <a:pt x="12981" y="10800"/>
                </a:cubicBezTo>
                <a:cubicBezTo>
                  <a:pt x="12981" y="11008"/>
                  <a:pt x="12981" y="11008"/>
                  <a:pt x="12981" y="11008"/>
                </a:cubicBezTo>
                <a:cubicBezTo>
                  <a:pt x="12773" y="11008"/>
                  <a:pt x="12773" y="11008"/>
                  <a:pt x="12773" y="11008"/>
                </a:cubicBezTo>
                <a:cubicBezTo>
                  <a:pt x="12981" y="11319"/>
                  <a:pt x="12981" y="11319"/>
                  <a:pt x="12981" y="11319"/>
                </a:cubicBezTo>
                <a:cubicBezTo>
                  <a:pt x="20354" y="3946"/>
                  <a:pt x="20354" y="3946"/>
                  <a:pt x="20354" y="3946"/>
                </a:cubicBezTo>
                <a:cubicBezTo>
                  <a:pt x="20458" y="3842"/>
                  <a:pt x="20562" y="3738"/>
                  <a:pt x="20769" y="3738"/>
                </a:cubicBezTo>
                <a:cubicBezTo>
                  <a:pt x="20873" y="3738"/>
                  <a:pt x="21081" y="3738"/>
                  <a:pt x="21185" y="3738"/>
                </a:cubicBezTo>
                <a:cubicBezTo>
                  <a:pt x="21288" y="3842"/>
                  <a:pt x="21392" y="3946"/>
                  <a:pt x="21496" y="4050"/>
                </a:cubicBezTo>
                <a:cubicBezTo>
                  <a:pt x="21600" y="4154"/>
                  <a:pt x="21600" y="4258"/>
                  <a:pt x="21600" y="4465"/>
                </a:cubicBezTo>
                <a:cubicBezTo>
                  <a:pt x="21600" y="4465"/>
                  <a:pt x="21600" y="4465"/>
                  <a:pt x="21600" y="4465"/>
                </a:cubicBezTo>
                <a:cubicBezTo>
                  <a:pt x="21600" y="18277"/>
                  <a:pt x="21600" y="18277"/>
                  <a:pt x="21600" y="18277"/>
                </a:cubicBezTo>
                <a:lnTo>
                  <a:pt x="3323" y="18277"/>
                </a:lnTo>
                <a:close/>
                <a:moveTo>
                  <a:pt x="4154" y="2388"/>
                </a:moveTo>
                <a:cubicBezTo>
                  <a:pt x="4154" y="2181"/>
                  <a:pt x="4154" y="2181"/>
                  <a:pt x="4154" y="2181"/>
                </a:cubicBezTo>
                <a:cubicBezTo>
                  <a:pt x="4362" y="2181"/>
                  <a:pt x="4362" y="2181"/>
                  <a:pt x="4362" y="2181"/>
                </a:cubicBezTo>
                <a:cubicBezTo>
                  <a:pt x="4362" y="2388"/>
                  <a:pt x="4362" y="2388"/>
                  <a:pt x="4362" y="2388"/>
                </a:cubicBezTo>
                <a:lnTo>
                  <a:pt x="4154" y="2388"/>
                </a:lnTo>
                <a:close/>
                <a:moveTo>
                  <a:pt x="4154" y="6750"/>
                </a:moveTo>
                <a:cubicBezTo>
                  <a:pt x="4154" y="6438"/>
                  <a:pt x="4154" y="6438"/>
                  <a:pt x="4154" y="6438"/>
                </a:cubicBezTo>
                <a:cubicBezTo>
                  <a:pt x="4362" y="6438"/>
                  <a:pt x="4362" y="6438"/>
                  <a:pt x="4362" y="6438"/>
                </a:cubicBezTo>
                <a:cubicBezTo>
                  <a:pt x="4362" y="6750"/>
                  <a:pt x="4362" y="6750"/>
                  <a:pt x="4362" y="6750"/>
                </a:cubicBezTo>
                <a:lnTo>
                  <a:pt x="4154" y="6750"/>
                </a:lnTo>
                <a:close/>
                <a:moveTo>
                  <a:pt x="4154" y="11008"/>
                </a:moveTo>
                <a:cubicBezTo>
                  <a:pt x="4154" y="10800"/>
                  <a:pt x="4154" y="10800"/>
                  <a:pt x="4154" y="10800"/>
                </a:cubicBezTo>
                <a:cubicBezTo>
                  <a:pt x="4362" y="10800"/>
                  <a:pt x="4362" y="10800"/>
                  <a:pt x="4362" y="10800"/>
                </a:cubicBezTo>
                <a:cubicBezTo>
                  <a:pt x="4362" y="11008"/>
                  <a:pt x="4362" y="11008"/>
                  <a:pt x="4362" y="11008"/>
                </a:cubicBezTo>
                <a:lnTo>
                  <a:pt x="4154" y="11008"/>
                </a:lnTo>
                <a:close/>
                <a:moveTo>
                  <a:pt x="5192" y="2388"/>
                </a:moveTo>
                <a:cubicBezTo>
                  <a:pt x="5192" y="2181"/>
                  <a:pt x="5192" y="2181"/>
                  <a:pt x="5192" y="2181"/>
                </a:cubicBezTo>
                <a:cubicBezTo>
                  <a:pt x="5400" y="2181"/>
                  <a:pt x="5400" y="2181"/>
                  <a:pt x="5400" y="2181"/>
                </a:cubicBezTo>
                <a:cubicBezTo>
                  <a:pt x="5400" y="2388"/>
                  <a:pt x="5400" y="2388"/>
                  <a:pt x="5400" y="2388"/>
                </a:cubicBezTo>
                <a:lnTo>
                  <a:pt x="5192" y="2388"/>
                </a:lnTo>
                <a:close/>
                <a:moveTo>
                  <a:pt x="5192" y="6750"/>
                </a:moveTo>
                <a:cubicBezTo>
                  <a:pt x="5192" y="6438"/>
                  <a:pt x="5192" y="6438"/>
                  <a:pt x="5192" y="6438"/>
                </a:cubicBezTo>
                <a:cubicBezTo>
                  <a:pt x="5400" y="6438"/>
                  <a:pt x="5400" y="6438"/>
                  <a:pt x="5400" y="6438"/>
                </a:cubicBezTo>
                <a:cubicBezTo>
                  <a:pt x="5400" y="6750"/>
                  <a:pt x="5400" y="6750"/>
                  <a:pt x="5400" y="6750"/>
                </a:cubicBezTo>
                <a:lnTo>
                  <a:pt x="5192" y="6750"/>
                </a:lnTo>
                <a:close/>
                <a:moveTo>
                  <a:pt x="5192" y="11008"/>
                </a:moveTo>
                <a:cubicBezTo>
                  <a:pt x="5192" y="10800"/>
                  <a:pt x="5192" y="10800"/>
                  <a:pt x="5192" y="10800"/>
                </a:cubicBezTo>
                <a:cubicBezTo>
                  <a:pt x="5400" y="10800"/>
                  <a:pt x="5400" y="10800"/>
                  <a:pt x="5400" y="10800"/>
                </a:cubicBezTo>
                <a:cubicBezTo>
                  <a:pt x="5400" y="11008"/>
                  <a:pt x="5400" y="11008"/>
                  <a:pt x="5400" y="11008"/>
                </a:cubicBezTo>
                <a:lnTo>
                  <a:pt x="5192" y="11008"/>
                </a:lnTo>
                <a:close/>
                <a:moveTo>
                  <a:pt x="6231" y="1350"/>
                </a:moveTo>
                <a:cubicBezTo>
                  <a:pt x="6231" y="1038"/>
                  <a:pt x="6231" y="1038"/>
                  <a:pt x="6231" y="1038"/>
                </a:cubicBezTo>
                <a:cubicBezTo>
                  <a:pt x="6542" y="1038"/>
                  <a:pt x="6542" y="1038"/>
                  <a:pt x="6542" y="1038"/>
                </a:cubicBezTo>
                <a:cubicBezTo>
                  <a:pt x="6542" y="1350"/>
                  <a:pt x="6542" y="1350"/>
                  <a:pt x="6542" y="1350"/>
                </a:cubicBezTo>
                <a:lnTo>
                  <a:pt x="6231" y="1350"/>
                </a:lnTo>
                <a:close/>
                <a:moveTo>
                  <a:pt x="6231" y="2388"/>
                </a:moveTo>
                <a:cubicBezTo>
                  <a:pt x="6231" y="2181"/>
                  <a:pt x="6231" y="2181"/>
                  <a:pt x="6231" y="2181"/>
                </a:cubicBezTo>
                <a:cubicBezTo>
                  <a:pt x="6542" y="2181"/>
                  <a:pt x="6542" y="2181"/>
                  <a:pt x="6542" y="2181"/>
                </a:cubicBezTo>
                <a:cubicBezTo>
                  <a:pt x="6542" y="2388"/>
                  <a:pt x="6542" y="2388"/>
                  <a:pt x="6542" y="2388"/>
                </a:cubicBezTo>
                <a:lnTo>
                  <a:pt x="6231" y="2388"/>
                </a:lnTo>
                <a:close/>
                <a:moveTo>
                  <a:pt x="6231" y="3531"/>
                </a:moveTo>
                <a:cubicBezTo>
                  <a:pt x="6231" y="3219"/>
                  <a:pt x="6231" y="3219"/>
                  <a:pt x="6231" y="3219"/>
                </a:cubicBezTo>
                <a:cubicBezTo>
                  <a:pt x="6542" y="3219"/>
                  <a:pt x="6542" y="3219"/>
                  <a:pt x="6542" y="3219"/>
                </a:cubicBezTo>
                <a:cubicBezTo>
                  <a:pt x="6542" y="3531"/>
                  <a:pt x="6542" y="3531"/>
                  <a:pt x="6542" y="3531"/>
                </a:cubicBezTo>
                <a:lnTo>
                  <a:pt x="6231" y="3531"/>
                </a:lnTo>
                <a:close/>
                <a:moveTo>
                  <a:pt x="6231" y="4569"/>
                </a:moveTo>
                <a:cubicBezTo>
                  <a:pt x="6231" y="4258"/>
                  <a:pt x="6231" y="4258"/>
                  <a:pt x="6231" y="4258"/>
                </a:cubicBezTo>
                <a:cubicBezTo>
                  <a:pt x="6542" y="4258"/>
                  <a:pt x="6542" y="4258"/>
                  <a:pt x="6542" y="4258"/>
                </a:cubicBezTo>
                <a:cubicBezTo>
                  <a:pt x="6542" y="4569"/>
                  <a:pt x="6542" y="4569"/>
                  <a:pt x="6542" y="4569"/>
                </a:cubicBezTo>
                <a:lnTo>
                  <a:pt x="6231" y="4569"/>
                </a:lnTo>
                <a:close/>
                <a:moveTo>
                  <a:pt x="6231" y="5608"/>
                </a:moveTo>
                <a:cubicBezTo>
                  <a:pt x="6231" y="5400"/>
                  <a:pt x="6231" y="5400"/>
                  <a:pt x="6231" y="5400"/>
                </a:cubicBezTo>
                <a:cubicBezTo>
                  <a:pt x="6542" y="5400"/>
                  <a:pt x="6542" y="5400"/>
                  <a:pt x="6542" y="5400"/>
                </a:cubicBezTo>
                <a:cubicBezTo>
                  <a:pt x="6542" y="5608"/>
                  <a:pt x="6542" y="5608"/>
                  <a:pt x="6542" y="5608"/>
                </a:cubicBezTo>
                <a:lnTo>
                  <a:pt x="6231" y="5608"/>
                </a:lnTo>
                <a:close/>
                <a:moveTo>
                  <a:pt x="6231" y="6750"/>
                </a:moveTo>
                <a:cubicBezTo>
                  <a:pt x="6231" y="6438"/>
                  <a:pt x="6231" y="6438"/>
                  <a:pt x="6231" y="6438"/>
                </a:cubicBezTo>
                <a:cubicBezTo>
                  <a:pt x="6542" y="6438"/>
                  <a:pt x="6542" y="6438"/>
                  <a:pt x="6542" y="6438"/>
                </a:cubicBezTo>
                <a:cubicBezTo>
                  <a:pt x="6542" y="6750"/>
                  <a:pt x="6542" y="6750"/>
                  <a:pt x="6542" y="6750"/>
                </a:cubicBezTo>
                <a:lnTo>
                  <a:pt x="6231" y="6750"/>
                </a:lnTo>
                <a:close/>
                <a:moveTo>
                  <a:pt x="6231" y="7788"/>
                </a:moveTo>
                <a:cubicBezTo>
                  <a:pt x="6231" y="7477"/>
                  <a:pt x="6231" y="7477"/>
                  <a:pt x="6231" y="7477"/>
                </a:cubicBezTo>
                <a:cubicBezTo>
                  <a:pt x="6542" y="7477"/>
                  <a:pt x="6542" y="7477"/>
                  <a:pt x="6542" y="7477"/>
                </a:cubicBezTo>
                <a:cubicBezTo>
                  <a:pt x="6542" y="7788"/>
                  <a:pt x="6542" y="7788"/>
                  <a:pt x="6542" y="7788"/>
                </a:cubicBezTo>
                <a:lnTo>
                  <a:pt x="6231" y="7788"/>
                </a:lnTo>
                <a:close/>
                <a:moveTo>
                  <a:pt x="6231" y="8827"/>
                </a:moveTo>
                <a:cubicBezTo>
                  <a:pt x="6231" y="8619"/>
                  <a:pt x="6231" y="8619"/>
                  <a:pt x="6231" y="8619"/>
                </a:cubicBezTo>
                <a:cubicBezTo>
                  <a:pt x="6542" y="8619"/>
                  <a:pt x="6542" y="8619"/>
                  <a:pt x="6542" y="8619"/>
                </a:cubicBezTo>
                <a:cubicBezTo>
                  <a:pt x="6542" y="8827"/>
                  <a:pt x="6542" y="8827"/>
                  <a:pt x="6542" y="8827"/>
                </a:cubicBezTo>
                <a:lnTo>
                  <a:pt x="6231" y="8827"/>
                </a:lnTo>
                <a:close/>
                <a:moveTo>
                  <a:pt x="6231" y="9969"/>
                </a:moveTo>
                <a:cubicBezTo>
                  <a:pt x="6231" y="9658"/>
                  <a:pt x="6231" y="9658"/>
                  <a:pt x="6231" y="9658"/>
                </a:cubicBezTo>
                <a:cubicBezTo>
                  <a:pt x="6542" y="9658"/>
                  <a:pt x="6542" y="9658"/>
                  <a:pt x="6542" y="9658"/>
                </a:cubicBezTo>
                <a:cubicBezTo>
                  <a:pt x="6542" y="9969"/>
                  <a:pt x="6542" y="9969"/>
                  <a:pt x="6542" y="9969"/>
                </a:cubicBezTo>
                <a:lnTo>
                  <a:pt x="6231" y="9969"/>
                </a:lnTo>
                <a:close/>
                <a:moveTo>
                  <a:pt x="7373" y="2388"/>
                </a:moveTo>
                <a:cubicBezTo>
                  <a:pt x="7373" y="2181"/>
                  <a:pt x="7373" y="2181"/>
                  <a:pt x="7373" y="2181"/>
                </a:cubicBezTo>
                <a:cubicBezTo>
                  <a:pt x="7581" y="2181"/>
                  <a:pt x="7581" y="2181"/>
                  <a:pt x="7581" y="2181"/>
                </a:cubicBezTo>
                <a:cubicBezTo>
                  <a:pt x="7581" y="2388"/>
                  <a:pt x="7581" y="2388"/>
                  <a:pt x="7581" y="2388"/>
                </a:cubicBezTo>
                <a:lnTo>
                  <a:pt x="7373" y="2388"/>
                </a:lnTo>
                <a:close/>
                <a:moveTo>
                  <a:pt x="7373" y="6750"/>
                </a:moveTo>
                <a:cubicBezTo>
                  <a:pt x="7373" y="6438"/>
                  <a:pt x="7373" y="6438"/>
                  <a:pt x="7373" y="6438"/>
                </a:cubicBezTo>
                <a:cubicBezTo>
                  <a:pt x="7581" y="6438"/>
                  <a:pt x="7581" y="6438"/>
                  <a:pt x="7581" y="6438"/>
                </a:cubicBezTo>
                <a:cubicBezTo>
                  <a:pt x="7581" y="6750"/>
                  <a:pt x="7581" y="6750"/>
                  <a:pt x="7581" y="6750"/>
                </a:cubicBezTo>
                <a:lnTo>
                  <a:pt x="7373" y="6750"/>
                </a:lnTo>
                <a:close/>
                <a:moveTo>
                  <a:pt x="8412" y="2388"/>
                </a:moveTo>
                <a:cubicBezTo>
                  <a:pt x="8412" y="2181"/>
                  <a:pt x="8412" y="2181"/>
                  <a:pt x="8412" y="2181"/>
                </a:cubicBezTo>
                <a:cubicBezTo>
                  <a:pt x="8723" y="2181"/>
                  <a:pt x="8723" y="2181"/>
                  <a:pt x="8723" y="2181"/>
                </a:cubicBezTo>
                <a:cubicBezTo>
                  <a:pt x="8723" y="2388"/>
                  <a:pt x="8723" y="2388"/>
                  <a:pt x="8723" y="2388"/>
                </a:cubicBezTo>
                <a:lnTo>
                  <a:pt x="8412" y="2388"/>
                </a:lnTo>
                <a:close/>
                <a:moveTo>
                  <a:pt x="8412" y="6750"/>
                </a:moveTo>
                <a:cubicBezTo>
                  <a:pt x="8412" y="6438"/>
                  <a:pt x="8412" y="6438"/>
                  <a:pt x="8412" y="6438"/>
                </a:cubicBezTo>
                <a:cubicBezTo>
                  <a:pt x="8723" y="6438"/>
                  <a:pt x="8723" y="6438"/>
                  <a:pt x="8723" y="6438"/>
                </a:cubicBezTo>
                <a:cubicBezTo>
                  <a:pt x="8723" y="6750"/>
                  <a:pt x="8723" y="6750"/>
                  <a:pt x="8723" y="6750"/>
                </a:cubicBezTo>
                <a:lnTo>
                  <a:pt x="8412" y="6750"/>
                </a:lnTo>
                <a:close/>
                <a:moveTo>
                  <a:pt x="9450" y="2388"/>
                </a:moveTo>
                <a:cubicBezTo>
                  <a:pt x="9450" y="2181"/>
                  <a:pt x="9450" y="2181"/>
                  <a:pt x="9450" y="2181"/>
                </a:cubicBezTo>
                <a:cubicBezTo>
                  <a:pt x="9762" y="2181"/>
                  <a:pt x="9762" y="2181"/>
                  <a:pt x="9762" y="2181"/>
                </a:cubicBezTo>
                <a:cubicBezTo>
                  <a:pt x="9762" y="2388"/>
                  <a:pt x="9762" y="2388"/>
                  <a:pt x="9762" y="2388"/>
                </a:cubicBezTo>
                <a:lnTo>
                  <a:pt x="9450" y="2388"/>
                </a:lnTo>
                <a:close/>
                <a:moveTo>
                  <a:pt x="9450" y="6750"/>
                </a:moveTo>
                <a:cubicBezTo>
                  <a:pt x="9450" y="6438"/>
                  <a:pt x="9450" y="6438"/>
                  <a:pt x="9450" y="6438"/>
                </a:cubicBezTo>
                <a:cubicBezTo>
                  <a:pt x="9762" y="6438"/>
                  <a:pt x="9762" y="6438"/>
                  <a:pt x="9762" y="6438"/>
                </a:cubicBezTo>
                <a:cubicBezTo>
                  <a:pt x="9762" y="6750"/>
                  <a:pt x="9762" y="6750"/>
                  <a:pt x="9762" y="6750"/>
                </a:cubicBezTo>
                <a:lnTo>
                  <a:pt x="9450" y="6750"/>
                </a:lnTo>
                <a:close/>
                <a:moveTo>
                  <a:pt x="10592" y="1350"/>
                </a:moveTo>
                <a:cubicBezTo>
                  <a:pt x="10592" y="1038"/>
                  <a:pt x="10592" y="1038"/>
                  <a:pt x="10592" y="1038"/>
                </a:cubicBezTo>
                <a:cubicBezTo>
                  <a:pt x="10800" y="1038"/>
                  <a:pt x="10800" y="1038"/>
                  <a:pt x="10800" y="1038"/>
                </a:cubicBezTo>
                <a:cubicBezTo>
                  <a:pt x="10800" y="1350"/>
                  <a:pt x="10800" y="1350"/>
                  <a:pt x="10800" y="1350"/>
                </a:cubicBezTo>
                <a:lnTo>
                  <a:pt x="10592" y="1350"/>
                </a:lnTo>
                <a:close/>
                <a:moveTo>
                  <a:pt x="10592" y="2388"/>
                </a:moveTo>
                <a:cubicBezTo>
                  <a:pt x="10592" y="2181"/>
                  <a:pt x="10592" y="2181"/>
                  <a:pt x="10592" y="2181"/>
                </a:cubicBezTo>
                <a:cubicBezTo>
                  <a:pt x="10800" y="2181"/>
                  <a:pt x="10800" y="2181"/>
                  <a:pt x="10800" y="2181"/>
                </a:cubicBezTo>
                <a:cubicBezTo>
                  <a:pt x="10800" y="2388"/>
                  <a:pt x="10800" y="2388"/>
                  <a:pt x="10800" y="2388"/>
                </a:cubicBezTo>
                <a:lnTo>
                  <a:pt x="10592" y="2388"/>
                </a:lnTo>
                <a:close/>
                <a:moveTo>
                  <a:pt x="10592" y="3531"/>
                </a:moveTo>
                <a:cubicBezTo>
                  <a:pt x="10592" y="3219"/>
                  <a:pt x="10592" y="3219"/>
                  <a:pt x="10592" y="3219"/>
                </a:cubicBezTo>
                <a:cubicBezTo>
                  <a:pt x="10800" y="3219"/>
                  <a:pt x="10800" y="3219"/>
                  <a:pt x="10800" y="3219"/>
                </a:cubicBezTo>
                <a:cubicBezTo>
                  <a:pt x="10800" y="3531"/>
                  <a:pt x="10800" y="3531"/>
                  <a:pt x="10800" y="3531"/>
                </a:cubicBezTo>
                <a:lnTo>
                  <a:pt x="10592" y="3531"/>
                </a:lnTo>
                <a:close/>
                <a:moveTo>
                  <a:pt x="10592" y="4569"/>
                </a:moveTo>
                <a:cubicBezTo>
                  <a:pt x="10592" y="4258"/>
                  <a:pt x="10592" y="4258"/>
                  <a:pt x="10592" y="4258"/>
                </a:cubicBezTo>
                <a:cubicBezTo>
                  <a:pt x="10800" y="4258"/>
                  <a:pt x="10800" y="4258"/>
                  <a:pt x="10800" y="4258"/>
                </a:cubicBezTo>
                <a:cubicBezTo>
                  <a:pt x="10800" y="4569"/>
                  <a:pt x="10800" y="4569"/>
                  <a:pt x="10800" y="4569"/>
                </a:cubicBezTo>
                <a:lnTo>
                  <a:pt x="10592" y="4569"/>
                </a:lnTo>
                <a:close/>
                <a:moveTo>
                  <a:pt x="10592" y="5608"/>
                </a:moveTo>
                <a:cubicBezTo>
                  <a:pt x="10592" y="5400"/>
                  <a:pt x="10592" y="5400"/>
                  <a:pt x="10592" y="5400"/>
                </a:cubicBezTo>
                <a:cubicBezTo>
                  <a:pt x="10800" y="5400"/>
                  <a:pt x="10800" y="5400"/>
                  <a:pt x="10800" y="5400"/>
                </a:cubicBezTo>
                <a:cubicBezTo>
                  <a:pt x="10800" y="5608"/>
                  <a:pt x="10800" y="5608"/>
                  <a:pt x="10800" y="5608"/>
                </a:cubicBezTo>
                <a:lnTo>
                  <a:pt x="10592" y="5608"/>
                </a:lnTo>
                <a:close/>
                <a:moveTo>
                  <a:pt x="10592" y="6750"/>
                </a:moveTo>
                <a:cubicBezTo>
                  <a:pt x="10592" y="6438"/>
                  <a:pt x="10592" y="6438"/>
                  <a:pt x="10592" y="6438"/>
                </a:cubicBezTo>
                <a:cubicBezTo>
                  <a:pt x="10800" y="6438"/>
                  <a:pt x="10800" y="6438"/>
                  <a:pt x="10800" y="6438"/>
                </a:cubicBezTo>
                <a:cubicBezTo>
                  <a:pt x="10800" y="6750"/>
                  <a:pt x="10800" y="6750"/>
                  <a:pt x="10800" y="6750"/>
                </a:cubicBezTo>
                <a:lnTo>
                  <a:pt x="10592" y="6750"/>
                </a:lnTo>
                <a:close/>
                <a:moveTo>
                  <a:pt x="10592" y="7788"/>
                </a:moveTo>
                <a:cubicBezTo>
                  <a:pt x="10592" y="7477"/>
                  <a:pt x="10592" y="7477"/>
                  <a:pt x="10592" y="7477"/>
                </a:cubicBezTo>
                <a:cubicBezTo>
                  <a:pt x="10800" y="7477"/>
                  <a:pt x="10800" y="7477"/>
                  <a:pt x="10800" y="7477"/>
                </a:cubicBezTo>
                <a:cubicBezTo>
                  <a:pt x="10800" y="7788"/>
                  <a:pt x="10800" y="7788"/>
                  <a:pt x="10800" y="7788"/>
                </a:cubicBezTo>
                <a:lnTo>
                  <a:pt x="10592" y="7788"/>
                </a:lnTo>
                <a:close/>
                <a:moveTo>
                  <a:pt x="11631" y="2388"/>
                </a:moveTo>
                <a:cubicBezTo>
                  <a:pt x="11631" y="2181"/>
                  <a:pt x="11631" y="2181"/>
                  <a:pt x="11631" y="2181"/>
                </a:cubicBezTo>
                <a:cubicBezTo>
                  <a:pt x="11942" y="2181"/>
                  <a:pt x="11942" y="2181"/>
                  <a:pt x="11942" y="2181"/>
                </a:cubicBezTo>
                <a:cubicBezTo>
                  <a:pt x="11942" y="2388"/>
                  <a:pt x="11942" y="2388"/>
                  <a:pt x="11942" y="2388"/>
                </a:cubicBezTo>
                <a:lnTo>
                  <a:pt x="11631" y="2388"/>
                </a:lnTo>
                <a:close/>
                <a:moveTo>
                  <a:pt x="11631" y="6750"/>
                </a:moveTo>
                <a:cubicBezTo>
                  <a:pt x="11631" y="6438"/>
                  <a:pt x="11631" y="6438"/>
                  <a:pt x="11631" y="6438"/>
                </a:cubicBezTo>
                <a:cubicBezTo>
                  <a:pt x="11942" y="6438"/>
                  <a:pt x="11942" y="6438"/>
                  <a:pt x="11942" y="6438"/>
                </a:cubicBezTo>
                <a:cubicBezTo>
                  <a:pt x="11942" y="6750"/>
                  <a:pt x="11942" y="6750"/>
                  <a:pt x="11942" y="6750"/>
                </a:cubicBezTo>
                <a:lnTo>
                  <a:pt x="11631" y="6750"/>
                </a:lnTo>
                <a:close/>
                <a:moveTo>
                  <a:pt x="12773" y="2388"/>
                </a:moveTo>
                <a:cubicBezTo>
                  <a:pt x="12773" y="2181"/>
                  <a:pt x="12773" y="2181"/>
                  <a:pt x="12773" y="2181"/>
                </a:cubicBezTo>
                <a:cubicBezTo>
                  <a:pt x="12981" y="2181"/>
                  <a:pt x="12981" y="2181"/>
                  <a:pt x="12981" y="2181"/>
                </a:cubicBezTo>
                <a:cubicBezTo>
                  <a:pt x="12981" y="2388"/>
                  <a:pt x="12981" y="2388"/>
                  <a:pt x="12981" y="2388"/>
                </a:cubicBezTo>
                <a:lnTo>
                  <a:pt x="12773" y="2388"/>
                </a:lnTo>
                <a:close/>
                <a:moveTo>
                  <a:pt x="12773" y="6750"/>
                </a:moveTo>
                <a:cubicBezTo>
                  <a:pt x="12773" y="6438"/>
                  <a:pt x="12773" y="6438"/>
                  <a:pt x="12773" y="6438"/>
                </a:cubicBezTo>
                <a:cubicBezTo>
                  <a:pt x="12981" y="6438"/>
                  <a:pt x="12981" y="6438"/>
                  <a:pt x="12981" y="6438"/>
                </a:cubicBezTo>
                <a:cubicBezTo>
                  <a:pt x="12981" y="6750"/>
                  <a:pt x="12981" y="6750"/>
                  <a:pt x="12981" y="6750"/>
                </a:cubicBezTo>
                <a:lnTo>
                  <a:pt x="12773" y="6750"/>
                </a:lnTo>
                <a:close/>
                <a:moveTo>
                  <a:pt x="13812" y="2388"/>
                </a:moveTo>
                <a:cubicBezTo>
                  <a:pt x="13812" y="2181"/>
                  <a:pt x="13812" y="2181"/>
                  <a:pt x="13812" y="2181"/>
                </a:cubicBezTo>
                <a:cubicBezTo>
                  <a:pt x="14123" y="2181"/>
                  <a:pt x="14123" y="2181"/>
                  <a:pt x="14123" y="2181"/>
                </a:cubicBezTo>
                <a:cubicBezTo>
                  <a:pt x="14123" y="2388"/>
                  <a:pt x="14123" y="2388"/>
                  <a:pt x="14123" y="2388"/>
                </a:cubicBezTo>
                <a:lnTo>
                  <a:pt x="13812" y="2388"/>
                </a:lnTo>
                <a:close/>
                <a:moveTo>
                  <a:pt x="13812" y="6750"/>
                </a:moveTo>
                <a:cubicBezTo>
                  <a:pt x="13812" y="6438"/>
                  <a:pt x="13812" y="6438"/>
                  <a:pt x="13812" y="6438"/>
                </a:cubicBezTo>
                <a:cubicBezTo>
                  <a:pt x="14123" y="6438"/>
                  <a:pt x="14123" y="6438"/>
                  <a:pt x="14123" y="6438"/>
                </a:cubicBezTo>
                <a:cubicBezTo>
                  <a:pt x="14123" y="6750"/>
                  <a:pt x="14123" y="6750"/>
                  <a:pt x="14123" y="6750"/>
                </a:cubicBezTo>
                <a:lnTo>
                  <a:pt x="13812" y="6750"/>
                </a:lnTo>
                <a:close/>
                <a:moveTo>
                  <a:pt x="14850" y="1350"/>
                </a:moveTo>
                <a:cubicBezTo>
                  <a:pt x="14850" y="1038"/>
                  <a:pt x="14850" y="1038"/>
                  <a:pt x="14850" y="1038"/>
                </a:cubicBezTo>
                <a:cubicBezTo>
                  <a:pt x="15162" y="1038"/>
                  <a:pt x="15162" y="1038"/>
                  <a:pt x="15162" y="1038"/>
                </a:cubicBezTo>
                <a:cubicBezTo>
                  <a:pt x="15162" y="1350"/>
                  <a:pt x="15162" y="1350"/>
                  <a:pt x="15162" y="1350"/>
                </a:cubicBezTo>
                <a:lnTo>
                  <a:pt x="14850" y="1350"/>
                </a:lnTo>
                <a:close/>
                <a:moveTo>
                  <a:pt x="14850" y="2388"/>
                </a:moveTo>
                <a:cubicBezTo>
                  <a:pt x="14850" y="2181"/>
                  <a:pt x="14850" y="2181"/>
                  <a:pt x="14850" y="2181"/>
                </a:cubicBezTo>
                <a:cubicBezTo>
                  <a:pt x="15162" y="2181"/>
                  <a:pt x="15162" y="2181"/>
                  <a:pt x="15162" y="2181"/>
                </a:cubicBezTo>
                <a:cubicBezTo>
                  <a:pt x="15162" y="2388"/>
                  <a:pt x="15162" y="2388"/>
                  <a:pt x="15162" y="2388"/>
                </a:cubicBezTo>
                <a:lnTo>
                  <a:pt x="14850" y="2388"/>
                </a:lnTo>
                <a:close/>
                <a:moveTo>
                  <a:pt x="14850" y="3531"/>
                </a:moveTo>
                <a:cubicBezTo>
                  <a:pt x="14850" y="3219"/>
                  <a:pt x="14850" y="3219"/>
                  <a:pt x="14850" y="3219"/>
                </a:cubicBezTo>
                <a:cubicBezTo>
                  <a:pt x="15162" y="3219"/>
                  <a:pt x="15162" y="3219"/>
                  <a:pt x="15162" y="3219"/>
                </a:cubicBezTo>
                <a:cubicBezTo>
                  <a:pt x="15162" y="3531"/>
                  <a:pt x="15162" y="3531"/>
                  <a:pt x="15162" y="3531"/>
                </a:cubicBezTo>
                <a:lnTo>
                  <a:pt x="14850" y="3531"/>
                </a:lnTo>
                <a:close/>
                <a:moveTo>
                  <a:pt x="14850" y="4569"/>
                </a:moveTo>
                <a:cubicBezTo>
                  <a:pt x="14850" y="4258"/>
                  <a:pt x="14850" y="4258"/>
                  <a:pt x="14850" y="4258"/>
                </a:cubicBezTo>
                <a:cubicBezTo>
                  <a:pt x="15162" y="4258"/>
                  <a:pt x="15162" y="4258"/>
                  <a:pt x="15162" y="4258"/>
                </a:cubicBezTo>
                <a:cubicBezTo>
                  <a:pt x="15162" y="4569"/>
                  <a:pt x="15162" y="4569"/>
                  <a:pt x="15162" y="4569"/>
                </a:cubicBezTo>
                <a:lnTo>
                  <a:pt x="14850" y="4569"/>
                </a:lnTo>
                <a:close/>
                <a:moveTo>
                  <a:pt x="14850" y="5608"/>
                </a:moveTo>
                <a:cubicBezTo>
                  <a:pt x="14850" y="5400"/>
                  <a:pt x="14850" y="5400"/>
                  <a:pt x="14850" y="5400"/>
                </a:cubicBezTo>
                <a:cubicBezTo>
                  <a:pt x="15162" y="5400"/>
                  <a:pt x="15162" y="5400"/>
                  <a:pt x="15162" y="5400"/>
                </a:cubicBezTo>
                <a:cubicBezTo>
                  <a:pt x="15162" y="5608"/>
                  <a:pt x="15162" y="5608"/>
                  <a:pt x="15162" y="5608"/>
                </a:cubicBezTo>
                <a:lnTo>
                  <a:pt x="14850" y="5608"/>
                </a:lnTo>
                <a:close/>
                <a:moveTo>
                  <a:pt x="14850" y="6750"/>
                </a:moveTo>
                <a:cubicBezTo>
                  <a:pt x="14850" y="6438"/>
                  <a:pt x="14850" y="6438"/>
                  <a:pt x="14850" y="6438"/>
                </a:cubicBezTo>
                <a:cubicBezTo>
                  <a:pt x="15162" y="6438"/>
                  <a:pt x="15162" y="6438"/>
                  <a:pt x="15162" y="6438"/>
                </a:cubicBezTo>
                <a:cubicBezTo>
                  <a:pt x="15162" y="6750"/>
                  <a:pt x="15162" y="6750"/>
                  <a:pt x="15162" y="6750"/>
                </a:cubicBezTo>
                <a:lnTo>
                  <a:pt x="14850" y="6750"/>
                </a:lnTo>
                <a:close/>
                <a:moveTo>
                  <a:pt x="14850" y="7788"/>
                </a:moveTo>
                <a:cubicBezTo>
                  <a:pt x="14850" y="7477"/>
                  <a:pt x="14850" y="7477"/>
                  <a:pt x="14850" y="7477"/>
                </a:cubicBezTo>
                <a:cubicBezTo>
                  <a:pt x="15162" y="7477"/>
                  <a:pt x="15162" y="7477"/>
                  <a:pt x="15162" y="7477"/>
                </a:cubicBezTo>
                <a:cubicBezTo>
                  <a:pt x="15162" y="7788"/>
                  <a:pt x="15162" y="7788"/>
                  <a:pt x="15162" y="7788"/>
                </a:cubicBezTo>
                <a:lnTo>
                  <a:pt x="14850" y="7788"/>
                </a:lnTo>
                <a:close/>
                <a:moveTo>
                  <a:pt x="14850" y="8827"/>
                </a:moveTo>
                <a:cubicBezTo>
                  <a:pt x="14850" y="8619"/>
                  <a:pt x="14850" y="8619"/>
                  <a:pt x="14850" y="8619"/>
                </a:cubicBezTo>
                <a:cubicBezTo>
                  <a:pt x="15162" y="8619"/>
                  <a:pt x="15162" y="8619"/>
                  <a:pt x="15162" y="8619"/>
                </a:cubicBezTo>
                <a:cubicBezTo>
                  <a:pt x="15162" y="8827"/>
                  <a:pt x="15162" y="8827"/>
                  <a:pt x="15162" y="8827"/>
                </a:cubicBezTo>
                <a:lnTo>
                  <a:pt x="14850" y="8827"/>
                </a:lnTo>
                <a:close/>
                <a:moveTo>
                  <a:pt x="15992" y="2388"/>
                </a:moveTo>
                <a:cubicBezTo>
                  <a:pt x="15992" y="2181"/>
                  <a:pt x="15992" y="2181"/>
                  <a:pt x="15992" y="2181"/>
                </a:cubicBezTo>
                <a:cubicBezTo>
                  <a:pt x="16200" y="2181"/>
                  <a:pt x="16200" y="2181"/>
                  <a:pt x="16200" y="2181"/>
                </a:cubicBezTo>
                <a:cubicBezTo>
                  <a:pt x="16200" y="2388"/>
                  <a:pt x="16200" y="2388"/>
                  <a:pt x="16200" y="2388"/>
                </a:cubicBezTo>
                <a:lnTo>
                  <a:pt x="15992" y="2388"/>
                </a:lnTo>
                <a:close/>
                <a:moveTo>
                  <a:pt x="15992" y="6750"/>
                </a:moveTo>
                <a:cubicBezTo>
                  <a:pt x="15992" y="6438"/>
                  <a:pt x="15992" y="6438"/>
                  <a:pt x="15992" y="6438"/>
                </a:cubicBezTo>
                <a:cubicBezTo>
                  <a:pt x="16200" y="6438"/>
                  <a:pt x="16200" y="6438"/>
                  <a:pt x="16200" y="6438"/>
                </a:cubicBezTo>
                <a:cubicBezTo>
                  <a:pt x="16200" y="6750"/>
                  <a:pt x="16200" y="6750"/>
                  <a:pt x="16200" y="6750"/>
                </a:cubicBezTo>
                <a:lnTo>
                  <a:pt x="15992" y="6750"/>
                </a:lnTo>
                <a:close/>
                <a:moveTo>
                  <a:pt x="17031" y="2388"/>
                </a:moveTo>
                <a:cubicBezTo>
                  <a:pt x="17031" y="2181"/>
                  <a:pt x="17031" y="2181"/>
                  <a:pt x="17031" y="2181"/>
                </a:cubicBezTo>
                <a:cubicBezTo>
                  <a:pt x="17342" y="2181"/>
                  <a:pt x="17342" y="2181"/>
                  <a:pt x="17342" y="2181"/>
                </a:cubicBezTo>
                <a:cubicBezTo>
                  <a:pt x="17342" y="2388"/>
                  <a:pt x="17342" y="2388"/>
                  <a:pt x="17342" y="2388"/>
                </a:cubicBezTo>
                <a:lnTo>
                  <a:pt x="17031" y="2388"/>
                </a:lnTo>
                <a:close/>
                <a:moveTo>
                  <a:pt x="17031" y="6750"/>
                </a:moveTo>
                <a:cubicBezTo>
                  <a:pt x="17031" y="6438"/>
                  <a:pt x="17031" y="6438"/>
                  <a:pt x="17031" y="6438"/>
                </a:cubicBezTo>
                <a:cubicBezTo>
                  <a:pt x="17342" y="6438"/>
                  <a:pt x="17342" y="6438"/>
                  <a:pt x="17342" y="6438"/>
                </a:cubicBezTo>
                <a:cubicBezTo>
                  <a:pt x="17342" y="6750"/>
                  <a:pt x="17342" y="6750"/>
                  <a:pt x="17342" y="6750"/>
                </a:cubicBezTo>
                <a:lnTo>
                  <a:pt x="17031" y="6750"/>
                </a:lnTo>
                <a:close/>
                <a:moveTo>
                  <a:pt x="18069" y="2388"/>
                </a:moveTo>
                <a:cubicBezTo>
                  <a:pt x="18069" y="2181"/>
                  <a:pt x="18069" y="2181"/>
                  <a:pt x="18069" y="2181"/>
                </a:cubicBezTo>
                <a:cubicBezTo>
                  <a:pt x="18381" y="2181"/>
                  <a:pt x="18381" y="2181"/>
                  <a:pt x="18381" y="2181"/>
                </a:cubicBezTo>
                <a:cubicBezTo>
                  <a:pt x="18381" y="2388"/>
                  <a:pt x="18381" y="2388"/>
                  <a:pt x="18381" y="2388"/>
                </a:cubicBezTo>
                <a:lnTo>
                  <a:pt x="18069" y="2388"/>
                </a:lnTo>
                <a:close/>
                <a:moveTo>
                  <a:pt x="19212" y="1350"/>
                </a:moveTo>
                <a:cubicBezTo>
                  <a:pt x="19212" y="1038"/>
                  <a:pt x="19212" y="1038"/>
                  <a:pt x="19212" y="1038"/>
                </a:cubicBezTo>
                <a:cubicBezTo>
                  <a:pt x="19419" y="1038"/>
                  <a:pt x="19419" y="1038"/>
                  <a:pt x="19419" y="1038"/>
                </a:cubicBezTo>
                <a:cubicBezTo>
                  <a:pt x="19419" y="1350"/>
                  <a:pt x="19419" y="1350"/>
                  <a:pt x="19419" y="1350"/>
                </a:cubicBezTo>
                <a:lnTo>
                  <a:pt x="19212" y="1350"/>
                </a:lnTo>
                <a:close/>
                <a:moveTo>
                  <a:pt x="19212" y="2388"/>
                </a:moveTo>
                <a:cubicBezTo>
                  <a:pt x="19212" y="2181"/>
                  <a:pt x="19212" y="2181"/>
                  <a:pt x="19212" y="2181"/>
                </a:cubicBezTo>
                <a:cubicBezTo>
                  <a:pt x="19419" y="2181"/>
                  <a:pt x="19419" y="2181"/>
                  <a:pt x="19419" y="2181"/>
                </a:cubicBezTo>
                <a:cubicBezTo>
                  <a:pt x="19419" y="2388"/>
                  <a:pt x="19419" y="2388"/>
                  <a:pt x="19419" y="2388"/>
                </a:cubicBezTo>
                <a:lnTo>
                  <a:pt x="19212" y="2388"/>
                </a:lnTo>
                <a:close/>
                <a:moveTo>
                  <a:pt x="19212" y="3531"/>
                </a:moveTo>
                <a:cubicBezTo>
                  <a:pt x="19212" y="3219"/>
                  <a:pt x="19212" y="3219"/>
                  <a:pt x="19212" y="3219"/>
                </a:cubicBezTo>
                <a:cubicBezTo>
                  <a:pt x="19419" y="3219"/>
                  <a:pt x="19419" y="3219"/>
                  <a:pt x="19419" y="3219"/>
                </a:cubicBezTo>
                <a:cubicBezTo>
                  <a:pt x="19419" y="3531"/>
                  <a:pt x="19419" y="3531"/>
                  <a:pt x="19419" y="3531"/>
                </a:cubicBezTo>
                <a:lnTo>
                  <a:pt x="19212" y="3531"/>
                </a:lnTo>
                <a:close/>
                <a:moveTo>
                  <a:pt x="19212" y="4569"/>
                </a:moveTo>
                <a:cubicBezTo>
                  <a:pt x="19212" y="4258"/>
                  <a:pt x="19212" y="4258"/>
                  <a:pt x="19212" y="4258"/>
                </a:cubicBezTo>
                <a:cubicBezTo>
                  <a:pt x="19419" y="4258"/>
                  <a:pt x="19419" y="4258"/>
                  <a:pt x="19419" y="4258"/>
                </a:cubicBezTo>
                <a:cubicBezTo>
                  <a:pt x="19419" y="4569"/>
                  <a:pt x="19419" y="4569"/>
                  <a:pt x="19419" y="4569"/>
                </a:cubicBezTo>
                <a:lnTo>
                  <a:pt x="19212" y="4569"/>
                </a:lnTo>
                <a:close/>
                <a:moveTo>
                  <a:pt x="20354" y="2388"/>
                </a:moveTo>
                <a:cubicBezTo>
                  <a:pt x="20354" y="2181"/>
                  <a:pt x="20354" y="2181"/>
                  <a:pt x="20354" y="2181"/>
                </a:cubicBezTo>
                <a:cubicBezTo>
                  <a:pt x="20562" y="2181"/>
                  <a:pt x="20562" y="2181"/>
                  <a:pt x="20562" y="2181"/>
                </a:cubicBezTo>
                <a:cubicBezTo>
                  <a:pt x="20562" y="2388"/>
                  <a:pt x="20562" y="2388"/>
                  <a:pt x="20562" y="2388"/>
                </a:cubicBezTo>
                <a:lnTo>
                  <a:pt x="20354" y="2388"/>
                </a:lnTo>
                <a:close/>
              </a:path>
            </a:pathLst>
          </a:custGeom>
          <a:solidFill>
            <a:srgbClr val="F2F6F7"/>
          </a:soli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1pPr>
            <a:lvl2pPr marL="0" marR="0" indent="768095"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2pPr>
            <a:lvl3pPr marL="0" marR="0" indent="153619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3pPr>
            <a:lvl4pPr marL="0" marR="0" indent="2304288"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4pPr>
            <a:lvl5pPr marL="0" marR="0" indent="3072383"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5pPr>
            <a:lvl6pPr marL="0" marR="0" indent="3840479"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6pPr>
            <a:lvl7pPr marL="0" marR="0" indent="4608576"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7pPr>
            <a:lvl8pPr marL="0" marR="0" indent="537667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8pPr>
            <a:lvl9pPr marL="0" marR="0" indent="6144767"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9pPr>
          </a:lstStyle>
          <a:p>
            <a:endParaRPr/>
          </a:p>
        </p:txBody>
      </p:sp>
      <p:sp>
        <p:nvSpPr>
          <p:cNvPr id="29" name="Shape 546"/>
          <p:cNvSpPr/>
          <p:nvPr/>
        </p:nvSpPr>
        <p:spPr>
          <a:xfrm>
            <a:off x="8861494" y="4149080"/>
            <a:ext cx="324000" cy="468000"/>
          </a:xfrm>
          <a:custGeom>
            <a:avLst/>
            <a:gdLst/>
            <a:ahLst/>
            <a:cxnLst>
              <a:cxn ang="0">
                <a:pos x="wd2" y="hd2"/>
              </a:cxn>
              <a:cxn ang="5400000">
                <a:pos x="wd2" y="hd2"/>
              </a:cxn>
              <a:cxn ang="10800000">
                <a:pos x="wd2" y="hd2"/>
              </a:cxn>
              <a:cxn ang="16200000">
                <a:pos x="wd2" y="hd2"/>
              </a:cxn>
            </a:cxnLst>
            <a:rect l="0" t="0" r="r" b="b"/>
            <a:pathLst>
              <a:path w="21600" h="21600" extrusionOk="0">
                <a:moveTo>
                  <a:pt x="0" y="9081"/>
                </a:moveTo>
                <a:cubicBezTo>
                  <a:pt x="0" y="8904"/>
                  <a:pt x="0" y="8816"/>
                  <a:pt x="138" y="8728"/>
                </a:cubicBezTo>
                <a:cubicBezTo>
                  <a:pt x="4403" y="5113"/>
                  <a:pt x="4403" y="5113"/>
                  <a:pt x="4403" y="5113"/>
                </a:cubicBezTo>
                <a:cubicBezTo>
                  <a:pt x="4127" y="4937"/>
                  <a:pt x="4127" y="4761"/>
                  <a:pt x="4127" y="4673"/>
                </a:cubicBezTo>
                <a:cubicBezTo>
                  <a:pt x="4127" y="4584"/>
                  <a:pt x="4127" y="4496"/>
                  <a:pt x="4127" y="4408"/>
                </a:cubicBezTo>
                <a:cubicBezTo>
                  <a:pt x="4127" y="4320"/>
                  <a:pt x="4265" y="4232"/>
                  <a:pt x="4265" y="4232"/>
                </a:cubicBezTo>
                <a:cubicBezTo>
                  <a:pt x="4403" y="4144"/>
                  <a:pt x="4403" y="4144"/>
                  <a:pt x="4403" y="4144"/>
                </a:cubicBezTo>
                <a:cubicBezTo>
                  <a:pt x="5090" y="3703"/>
                  <a:pt x="5778" y="3262"/>
                  <a:pt x="6191" y="2909"/>
                </a:cubicBezTo>
                <a:cubicBezTo>
                  <a:pt x="6604" y="2557"/>
                  <a:pt x="7017" y="2292"/>
                  <a:pt x="7154" y="2116"/>
                </a:cubicBezTo>
                <a:cubicBezTo>
                  <a:pt x="7154" y="0"/>
                  <a:pt x="7154" y="0"/>
                  <a:pt x="7154" y="0"/>
                </a:cubicBezTo>
                <a:cubicBezTo>
                  <a:pt x="7704" y="264"/>
                  <a:pt x="7980" y="441"/>
                  <a:pt x="8255" y="617"/>
                </a:cubicBezTo>
                <a:cubicBezTo>
                  <a:pt x="8530" y="793"/>
                  <a:pt x="8805" y="882"/>
                  <a:pt x="8943" y="1058"/>
                </a:cubicBezTo>
                <a:cubicBezTo>
                  <a:pt x="9080" y="1234"/>
                  <a:pt x="9218" y="1411"/>
                  <a:pt x="9218" y="1499"/>
                </a:cubicBezTo>
                <a:cubicBezTo>
                  <a:pt x="9355" y="1587"/>
                  <a:pt x="9355" y="1675"/>
                  <a:pt x="9355" y="1763"/>
                </a:cubicBezTo>
                <a:cubicBezTo>
                  <a:pt x="9355" y="1851"/>
                  <a:pt x="9355" y="1851"/>
                  <a:pt x="9355" y="1851"/>
                </a:cubicBezTo>
                <a:cubicBezTo>
                  <a:pt x="10456" y="1851"/>
                  <a:pt x="11557" y="1940"/>
                  <a:pt x="12520" y="2204"/>
                </a:cubicBezTo>
                <a:cubicBezTo>
                  <a:pt x="13483" y="2469"/>
                  <a:pt x="14308" y="2733"/>
                  <a:pt x="14996" y="3086"/>
                </a:cubicBezTo>
                <a:cubicBezTo>
                  <a:pt x="15822" y="3438"/>
                  <a:pt x="16372" y="3879"/>
                  <a:pt x="17060" y="4408"/>
                </a:cubicBezTo>
                <a:cubicBezTo>
                  <a:pt x="17610" y="4937"/>
                  <a:pt x="18023" y="5466"/>
                  <a:pt x="18436" y="5995"/>
                </a:cubicBezTo>
                <a:cubicBezTo>
                  <a:pt x="18848" y="6524"/>
                  <a:pt x="19124" y="7053"/>
                  <a:pt x="19399" y="7670"/>
                </a:cubicBezTo>
                <a:cubicBezTo>
                  <a:pt x="19674" y="8199"/>
                  <a:pt x="19811" y="8728"/>
                  <a:pt x="19949" y="9169"/>
                </a:cubicBezTo>
                <a:cubicBezTo>
                  <a:pt x="20087" y="9698"/>
                  <a:pt x="20087" y="10139"/>
                  <a:pt x="20087" y="10580"/>
                </a:cubicBezTo>
                <a:cubicBezTo>
                  <a:pt x="20087" y="15605"/>
                  <a:pt x="20087" y="15605"/>
                  <a:pt x="20087" y="15605"/>
                </a:cubicBezTo>
                <a:cubicBezTo>
                  <a:pt x="16510" y="15605"/>
                  <a:pt x="16510" y="15605"/>
                  <a:pt x="16510" y="15605"/>
                </a:cubicBezTo>
                <a:cubicBezTo>
                  <a:pt x="16234" y="15605"/>
                  <a:pt x="15959" y="15605"/>
                  <a:pt x="15822" y="15693"/>
                </a:cubicBezTo>
                <a:cubicBezTo>
                  <a:pt x="15684" y="15693"/>
                  <a:pt x="15546" y="15693"/>
                  <a:pt x="15409" y="15781"/>
                </a:cubicBezTo>
                <a:cubicBezTo>
                  <a:pt x="15271" y="15781"/>
                  <a:pt x="15271" y="15869"/>
                  <a:pt x="15134" y="15958"/>
                </a:cubicBezTo>
                <a:cubicBezTo>
                  <a:pt x="15134" y="15958"/>
                  <a:pt x="15134" y="15958"/>
                  <a:pt x="15134" y="16046"/>
                </a:cubicBezTo>
                <a:cubicBezTo>
                  <a:pt x="15134" y="16046"/>
                  <a:pt x="15134" y="16046"/>
                  <a:pt x="15134" y="16046"/>
                </a:cubicBezTo>
                <a:cubicBezTo>
                  <a:pt x="15134" y="16134"/>
                  <a:pt x="15134" y="16222"/>
                  <a:pt x="15271" y="16310"/>
                </a:cubicBezTo>
                <a:cubicBezTo>
                  <a:pt x="15409" y="16398"/>
                  <a:pt x="15546" y="16398"/>
                  <a:pt x="15684" y="16487"/>
                </a:cubicBezTo>
                <a:cubicBezTo>
                  <a:pt x="15822" y="16487"/>
                  <a:pt x="16097" y="16575"/>
                  <a:pt x="16510" y="16575"/>
                </a:cubicBezTo>
                <a:cubicBezTo>
                  <a:pt x="16647" y="16575"/>
                  <a:pt x="16785" y="16575"/>
                  <a:pt x="16922" y="16663"/>
                </a:cubicBezTo>
                <a:cubicBezTo>
                  <a:pt x="17060" y="16751"/>
                  <a:pt x="17060" y="16839"/>
                  <a:pt x="17060" y="17016"/>
                </a:cubicBezTo>
                <a:cubicBezTo>
                  <a:pt x="17060" y="17104"/>
                  <a:pt x="17060" y="17192"/>
                  <a:pt x="16922" y="17280"/>
                </a:cubicBezTo>
                <a:cubicBezTo>
                  <a:pt x="16785" y="17456"/>
                  <a:pt x="16647" y="17456"/>
                  <a:pt x="16510" y="17456"/>
                </a:cubicBezTo>
                <a:cubicBezTo>
                  <a:pt x="16234" y="17456"/>
                  <a:pt x="15959" y="17456"/>
                  <a:pt x="15822" y="17544"/>
                </a:cubicBezTo>
                <a:cubicBezTo>
                  <a:pt x="15684" y="17544"/>
                  <a:pt x="15546" y="17544"/>
                  <a:pt x="15409" y="17633"/>
                </a:cubicBezTo>
                <a:cubicBezTo>
                  <a:pt x="15271" y="17633"/>
                  <a:pt x="15271" y="17721"/>
                  <a:pt x="15134" y="17721"/>
                </a:cubicBezTo>
                <a:cubicBezTo>
                  <a:pt x="15134" y="17809"/>
                  <a:pt x="15134" y="17809"/>
                  <a:pt x="15134" y="17897"/>
                </a:cubicBezTo>
                <a:cubicBezTo>
                  <a:pt x="15134" y="17897"/>
                  <a:pt x="15134" y="17897"/>
                  <a:pt x="15134" y="17897"/>
                </a:cubicBezTo>
                <a:cubicBezTo>
                  <a:pt x="15134" y="17985"/>
                  <a:pt x="15134" y="18073"/>
                  <a:pt x="15271" y="18162"/>
                </a:cubicBezTo>
                <a:cubicBezTo>
                  <a:pt x="15409" y="18162"/>
                  <a:pt x="15546" y="18250"/>
                  <a:pt x="15684" y="18338"/>
                </a:cubicBezTo>
                <a:cubicBezTo>
                  <a:pt x="15822" y="18338"/>
                  <a:pt x="16097" y="18338"/>
                  <a:pt x="16510" y="18338"/>
                </a:cubicBezTo>
                <a:cubicBezTo>
                  <a:pt x="19399" y="18338"/>
                  <a:pt x="19399" y="18338"/>
                  <a:pt x="19399" y="18338"/>
                </a:cubicBezTo>
                <a:cubicBezTo>
                  <a:pt x="19399" y="18338"/>
                  <a:pt x="19536" y="18338"/>
                  <a:pt x="19674" y="18338"/>
                </a:cubicBezTo>
                <a:cubicBezTo>
                  <a:pt x="19674" y="18338"/>
                  <a:pt x="19949" y="18426"/>
                  <a:pt x="20087" y="18426"/>
                </a:cubicBezTo>
                <a:cubicBezTo>
                  <a:pt x="20224" y="18514"/>
                  <a:pt x="20499" y="18514"/>
                  <a:pt x="20637" y="18602"/>
                </a:cubicBezTo>
                <a:cubicBezTo>
                  <a:pt x="20775" y="18691"/>
                  <a:pt x="20912" y="18779"/>
                  <a:pt x="21050" y="18867"/>
                </a:cubicBezTo>
                <a:cubicBezTo>
                  <a:pt x="21187" y="18955"/>
                  <a:pt x="21325" y="19043"/>
                  <a:pt x="21462" y="19220"/>
                </a:cubicBezTo>
                <a:cubicBezTo>
                  <a:pt x="21462" y="19396"/>
                  <a:pt x="21600" y="19572"/>
                  <a:pt x="21600" y="19749"/>
                </a:cubicBezTo>
                <a:cubicBezTo>
                  <a:pt x="21600" y="21600"/>
                  <a:pt x="21600" y="21600"/>
                  <a:pt x="21600" y="21600"/>
                </a:cubicBezTo>
                <a:cubicBezTo>
                  <a:pt x="2889" y="21600"/>
                  <a:pt x="2889" y="21600"/>
                  <a:pt x="2889" y="21600"/>
                </a:cubicBezTo>
                <a:cubicBezTo>
                  <a:pt x="2889" y="19749"/>
                  <a:pt x="2889" y="19749"/>
                  <a:pt x="2889" y="19749"/>
                </a:cubicBezTo>
                <a:cubicBezTo>
                  <a:pt x="2889" y="19484"/>
                  <a:pt x="3027" y="19220"/>
                  <a:pt x="3164" y="19043"/>
                </a:cubicBezTo>
                <a:cubicBezTo>
                  <a:pt x="3302" y="18867"/>
                  <a:pt x="3439" y="18779"/>
                  <a:pt x="3715" y="18691"/>
                </a:cubicBezTo>
                <a:cubicBezTo>
                  <a:pt x="3852" y="18602"/>
                  <a:pt x="4127" y="18514"/>
                  <a:pt x="4265" y="18426"/>
                </a:cubicBezTo>
                <a:cubicBezTo>
                  <a:pt x="4540" y="18426"/>
                  <a:pt x="4678" y="18426"/>
                  <a:pt x="4815" y="18338"/>
                </a:cubicBezTo>
                <a:cubicBezTo>
                  <a:pt x="5090" y="18338"/>
                  <a:pt x="5090" y="18338"/>
                  <a:pt x="5090" y="18338"/>
                </a:cubicBezTo>
                <a:cubicBezTo>
                  <a:pt x="7980" y="18338"/>
                  <a:pt x="7980" y="18338"/>
                  <a:pt x="7980" y="18338"/>
                </a:cubicBezTo>
                <a:cubicBezTo>
                  <a:pt x="8255" y="18338"/>
                  <a:pt x="8530" y="18338"/>
                  <a:pt x="8668" y="18338"/>
                </a:cubicBezTo>
                <a:cubicBezTo>
                  <a:pt x="8805" y="18250"/>
                  <a:pt x="8943" y="18250"/>
                  <a:pt x="9080" y="18250"/>
                </a:cubicBezTo>
                <a:cubicBezTo>
                  <a:pt x="9218" y="18162"/>
                  <a:pt x="9218" y="18162"/>
                  <a:pt x="9355" y="18073"/>
                </a:cubicBezTo>
                <a:cubicBezTo>
                  <a:pt x="9355" y="17985"/>
                  <a:pt x="9355" y="17985"/>
                  <a:pt x="9355" y="17985"/>
                </a:cubicBezTo>
                <a:cubicBezTo>
                  <a:pt x="9355" y="17897"/>
                  <a:pt x="9355" y="17897"/>
                  <a:pt x="9355" y="17897"/>
                </a:cubicBezTo>
                <a:cubicBezTo>
                  <a:pt x="9355" y="17809"/>
                  <a:pt x="9355" y="17721"/>
                  <a:pt x="9218" y="17721"/>
                </a:cubicBezTo>
                <a:cubicBezTo>
                  <a:pt x="9080" y="17633"/>
                  <a:pt x="8943" y="17544"/>
                  <a:pt x="8805" y="17544"/>
                </a:cubicBezTo>
                <a:cubicBezTo>
                  <a:pt x="8530" y="17456"/>
                  <a:pt x="8255" y="17456"/>
                  <a:pt x="7980" y="17456"/>
                </a:cubicBezTo>
                <a:cubicBezTo>
                  <a:pt x="7842" y="17456"/>
                  <a:pt x="7704" y="17456"/>
                  <a:pt x="7567" y="17280"/>
                </a:cubicBezTo>
                <a:cubicBezTo>
                  <a:pt x="7429" y="17192"/>
                  <a:pt x="7429" y="17104"/>
                  <a:pt x="7429" y="17016"/>
                </a:cubicBezTo>
                <a:cubicBezTo>
                  <a:pt x="7429" y="16839"/>
                  <a:pt x="7429" y="16751"/>
                  <a:pt x="7567" y="16663"/>
                </a:cubicBezTo>
                <a:cubicBezTo>
                  <a:pt x="7704" y="16575"/>
                  <a:pt x="7842" y="16575"/>
                  <a:pt x="7980" y="16575"/>
                </a:cubicBezTo>
                <a:cubicBezTo>
                  <a:pt x="8255" y="16575"/>
                  <a:pt x="8392" y="16487"/>
                  <a:pt x="8668" y="16487"/>
                </a:cubicBezTo>
                <a:cubicBezTo>
                  <a:pt x="8805" y="16487"/>
                  <a:pt x="8943" y="16398"/>
                  <a:pt x="9080" y="16398"/>
                </a:cubicBezTo>
                <a:cubicBezTo>
                  <a:pt x="9218" y="16310"/>
                  <a:pt x="9218" y="16310"/>
                  <a:pt x="9355" y="16222"/>
                </a:cubicBezTo>
                <a:cubicBezTo>
                  <a:pt x="9355" y="16222"/>
                  <a:pt x="9355" y="16134"/>
                  <a:pt x="9355" y="16134"/>
                </a:cubicBezTo>
                <a:cubicBezTo>
                  <a:pt x="9355" y="16046"/>
                  <a:pt x="9355" y="16046"/>
                  <a:pt x="9355" y="16046"/>
                </a:cubicBezTo>
                <a:cubicBezTo>
                  <a:pt x="9355" y="15958"/>
                  <a:pt x="9355" y="15958"/>
                  <a:pt x="9218" y="15869"/>
                </a:cubicBezTo>
                <a:cubicBezTo>
                  <a:pt x="9080" y="15781"/>
                  <a:pt x="8943" y="15781"/>
                  <a:pt x="8805" y="15693"/>
                </a:cubicBezTo>
                <a:cubicBezTo>
                  <a:pt x="8530" y="15605"/>
                  <a:pt x="8255" y="15605"/>
                  <a:pt x="7980" y="15605"/>
                </a:cubicBezTo>
                <a:cubicBezTo>
                  <a:pt x="5090" y="15605"/>
                  <a:pt x="5090" y="15605"/>
                  <a:pt x="5090" y="15605"/>
                </a:cubicBezTo>
                <a:cubicBezTo>
                  <a:pt x="4678" y="15605"/>
                  <a:pt x="4403" y="15517"/>
                  <a:pt x="4127" y="15252"/>
                </a:cubicBezTo>
                <a:cubicBezTo>
                  <a:pt x="3990" y="15164"/>
                  <a:pt x="3852" y="15076"/>
                  <a:pt x="3852" y="14900"/>
                </a:cubicBezTo>
                <a:cubicBezTo>
                  <a:pt x="3715" y="14811"/>
                  <a:pt x="3715" y="14723"/>
                  <a:pt x="3715" y="14547"/>
                </a:cubicBezTo>
                <a:cubicBezTo>
                  <a:pt x="3715" y="14282"/>
                  <a:pt x="3715" y="14282"/>
                  <a:pt x="3715" y="14282"/>
                </a:cubicBezTo>
                <a:cubicBezTo>
                  <a:pt x="3715" y="14282"/>
                  <a:pt x="3715" y="14194"/>
                  <a:pt x="3715" y="14194"/>
                </a:cubicBezTo>
                <a:cubicBezTo>
                  <a:pt x="3715" y="14194"/>
                  <a:pt x="3715" y="14106"/>
                  <a:pt x="3715" y="14106"/>
                </a:cubicBezTo>
                <a:cubicBezTo>
                  <a:pt x="3715" y="14106"/>
                  <a:pt x="3715" y="14018"/>
                  <a:pt x="3852" y="13930"/>
                </a:cubicBezTo>
                <a:cubicBezTo>
                  <a:pt x="3852" y="13842"/>
                  <a:pt x="3990" y="13753"/>
                  <a:pt x="4127" y="13665"/>
                </a:cubicBezTo>
                <a:cubicBezTo>
                  <a:pt x="4265" y="13489"/>
                  <a:pt x="4403" y="13401"/>
                  <a:pt x="4540" y="13313"/>
                </a:cubicBezTo>
                <a:cubicBezTo>
                  <a:pt x="4678" y="13136"/>
                  <a:pt x="4815" y="12960"/>
                  <a:pt x="5090" y="12872"/>
                </a:cubicBezTo>
                <a:cubicBezTo>
                  <a:pt x="10043" y="9698"/>
                  <a:pt x="10043" y="9698"/>
                  <a:pt x="10043" y="9698"/>
                </a:cubicBezTo>
                <a:cubicBezTo>
                  <a:pt x="10456" y="9433"/>
                  <a:pt x="10594" y="9257"/>
                  <a:pt x="10594" y="8993"/>
                </a:cubicBezTo>
                <a:cubicBezTo>
                  <a:pt x="10594" y="8904"/>
                  <a:pt x="10456" y="8816"/>
                  <a:pt x="10456" y="8640"/>
                </a:cubicBezTo>
                <a:cubicBezTo>
                  <a:pt x="10318" y="8552"/>
                  <a:pt x="10318" y="8464"/>
                  <a:pt x="10181" y="8376"/>
                </a:cubicBezTo>
                <a:cubicBezTo>
                  <a:pt x="10043" y="8287"/>
                  <a:pt x="10043" y="8287"/>
                  <a:pt x="10043" y="8287"/>
                </a:cubicBezTo>
                <a:cubicBezTo>
                  <a:pt x="9906" y="8199"/>
                  <a:pt x="9631" y="8111"/>
                  <a:pt x="9355" y="8111"/>
                </a:cubicBezTo>
                <a:cubicBezTo>
                  <a:pt x="9080" y="8111"/>
                  <a:pt x="8805" y="8199"/>
                  <a:pt x="8668" y="8287"/>
                </a:cubicBezTo>
                <a:cubicBezTo>
                  <a:pt x="4403" y="10580"/>
                  <a:pt x="4403" y="10580"/>
                  <a:pt x="4403" y="10580"/>
                </a:cubicBezTo>
                <a:cubicBezTo>
                  <a:pt x="4265" y="10668"/>
                  <a:pt x="4265" y="10668"/>
                  <a:pt x="4127" y="10668"/>
                </a:cubicBezTo>
                <a:cubicBezTo>
                  <a:pt x="3990" y="10756"/>
                  <a:pt x="3990" y="10756"/>
                  <a:pt x="3852" y="10756"/>
                </a:cubicBezTo>
                <a:cubicBezTo>
                  <a:pt x="3852" y="10756"/>
                  <a:pt x="3852" y="10756"/>
                  <a:pt x="3852" y="10756"/>
                </a:cubicBezTo>
                <a:cubicBezTo>
                  <a:pt x="3715" y="10756"/>
                  <a:pt x="3577" y="10756"/>
                  <a:pt x="3439" y="10668"/>
                </a:cubicBezTo>
                <a:cubicBezTo>
                  <a:pt x="3302" y="10668"/>
                  <a:pt x="3164" y="10668"/>
                  <a:pt x="3164" y="10580"/>
                </a:cubicBezTo>
                <a:cubicBezTo>
                  <a:pt x="3027" y="10580"/>
                  <a:pt x="2889" y="10491"/>
                  <a:pt x="2889" y="10403"/>
                </a:cubicBezTo>
                <a:cubicBezTo>
                  <a:pt x="2752" y="10491"/>
                  <a:pt x="2476" y="10580"/>
                  <a:pt x="2201" y="10580"/>
                </a:cubicBezTo>
                <a:cubicBezTo>
                  <a:pt x="2064" y="10580"/>
                  <a:pt x="1789" y="10580"/>
                  <a:pt x="1513" y="10491"/>
                </a:cubicBezTo>
                <a:cubicBezTo>
                  <a:pt x="1376" y="10403"/>
                  <a:pt x="1101" y="10315"/>
                  <a:pt x="963" y="10227"/>
                </a:cubicBezTo>
                <a:cubicBezTo>
                  <a:pt x="825" y="10139"/>
                  <a:pt x="825" y="10139"/>
                  <a:pt x="825" y="10139"/>
                </a:cubicBezTo>
                <a:cubicBezTo>
                  <a:pt x="275" y="9786"/>
                  <a:pt x="0" y="9433"/>
                  <a:pt x="0" y="9081"/>
                </a:cubicBezTo>
                <a:close/>
              </a:path>
            </a:pathLst>
          </a:custGeom>
          <a:solidFill>
            <a:srgbClr val="F2F6F7"/>
          </a:soli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1pPr>
            <a:lvl2pPr marL="0" marR="0" indent="768095"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2pPr>
            <a:lvl3pPr marL="0" marR="0" indent="153619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3pPr>
            <a:lvl4pPr marL="0" marR="0" indent="2304288"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4pPr>
            <a:lvl5pPr marL="0" marR="0" indent="3072383"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5pPr>
            <a:lvl6pPr marL="0" marR="0" indent="3840479"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6pPr>
            <a:lvl7pPr marL="0" marR="0" indent="4608576"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7pPr>
            <a:lvl8pPr marL="0" marR="0" indent="537667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8pPr>
            <a:lvl9pPr marL="0" marR="0" indent="6144767"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9pPr>
          </a:lstStyle>
          <a:p>
            <a:endParaRPr/>
          </a:p>
        </p:txBody>
      </p:sp>
    </p:spTree>
    <p:extLst>
      <p:ext uri="{BB962C8B-B14F-4D97-AF65-F5344CB8AC3E}">
        <p14:creationId xmlns:p14="http://schemas.microsoft.com/office/powerpoint/2010/main" val="627261476"/>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网络体系结构概述</a:t>
            </a:r>
          </a:p>
        </p:txBody>
      </p:sp>
      <p:sp>
        <p:nvSpPr>
          <p:cNvPr id="3" name="矩形 2"/>
          <p:cNvSpPr/>
          <p:nvPr/>
        </p:nvSpPr>
        <p:spPr>
          <a:xfrm>
            <a:off x="2095472" y="1325249"/>
            <a:ext cx="2518638"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3.1.1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分层设计</a:t>
            </a:r>
          </a:p>
        </p:txBody>
      </p:sp>
      <p:grpSp>
        <p:nvGrpSpPr>
          <p:cNvPr id="4" name="组合 3"/>
          <p:cNvGrpSpPr/>
          <p:nvPr/>
        </p:nvGrpSpPr>
        <p:grpSpPr>
          <a:xfrm>
            <a:off x="595274" y="968059"/>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3"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useBgFill="1">
        <p:nvSpPr>
          <p:cNvPr id="13" name="矩形 12"/>
          <p:cNvSpPr/>
          <p:nvPr/>
        </p:nvSpPr>
        <p:spPr>
          <a:xfrm>
            <a:off x="666712" y="2182505"/>
            <a:ext cx="11144328" cy="1246495"/>
          </a:xfrm>
          <a:prstGeom prst="rect">
            <a:avLst/>
          </a:prstGeom>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为了减少网络设计的复杂性，绝大多数网络采用分层设计方法。所谓分层设计方法，就是按照信息的流动过程将网络的整体功能分解为一个个的功能层，同一机器上的相邻功能层之间通过接口进行信息传递，不同机器上的同等功能层之间采用相同的协议。</a:t>
            </a:r>
          </a:p>
        </p:txBody>
      </p:sp>
      <p:grpSp>
        <p:nvGrpSpPr>
          <p:cNvPr id="10" name="组合 9"/>
          <p:cNvGrpSpPr>
            <a:grpSpLocks noChangeAspect="1"/>
          </p:cNvGrpSpPr>
          <p:nvPr/>
        </p:nvGrpSpPr>
        <p:grpSpPr>
          <a:xfrm>
            <a:off x="666712" y="3570458"/>
            <a:ext cx="4429156" cy="2858938"/>
            <a:chOff x="1077992" y="1356244"/>
            <a:chExt cx="10036017" cy="4665044"/>
          </a:xfrm>
        </p:grpSpPr>
        <p:grpSp>
          <p:nvGrpSpPr>
            <p:cNvPr id="12" name="组合 1"/>
            <p:cNvGrpSpPr/>
            <p:nvPr/>
          </p:nvGrpSpPr>
          <p:grpSpPr>
            <a:xfrm>
              <a:off x="1077992" y="1556792"/>
              <a:ext cx="10036017" cy="4464496"/>
              <a:chOff x="1077992" y="1556792"/>
              <a:chExt cx="10036017" cy="4464496"/>
            </a:xfrm>
          </p:grpSpPr>
          <p:sp>
            <p:nvSpPr>
              <p:cNvPr id="16" name="矩形 2"/>
              <p:cNvSpPr/>
              <p:nvPr/>
            </p:nvSpPr>
            <p:spPr bwMode="auto">
              <a:xfrm>
                <a:off x="1321830" y="1556792"/>
                <a:ext cx="9548339" cy="4464496"/>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grpSp>
            <p:nvGrpSpPr>
              <p:cNvPr id="17" name="组合 2"/>
              <p:cNvGrpSpPr/>
              <p:nvPr/>
            </p:nvGrpSpPr>
            <p:grpSpPr>
              <a:xfrm>
                <a:off x="1077992" y="5717702"/>
                <a:ext cx="10036017" cy="303586"/>
                <a:chOff x="1077992" y="5800118"/>
                <a:chExt cx="10036017" cy="188544"/>
              </a:xfrm>
            </p:grpSpPr>
            <p:sp>
              <p:nvSpPr>
                <p:cNvPr id="19" name="直角三角形 18"/>
                <p:cNvSpPr/>
                <p:nvPr/>
              </p:nvSpPr>
              <p:spPr>
                <a:xfrm rot="16200000" flipH="1">
                  <a:off x="1102464"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0" name="直角三角形 19"/>
                <p:cNvSpPr/>
                <p:nvPr/>
              </p:nvSpPr>
              <p:spPr>
                <a:xfrm rot="5400000">
                  <a:off x="10900993"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8" name="圆角矩形 5"/>
              <p:cNvSpPr/>
              <p:nvPr/>
            </p:nvSpPr>
            <p:spPr>
              <a:xfrm>
                <a:off x="1883530" y="2013619"/>
                <a:ext cx="8421123" cy="365796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为了便于理解分层设计的思想，首先以邮政通信系统为例进行说明。如图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3-1</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所示，在整个通信过程中主要涉及三个层次，即用户子系统、邮局子系统和运输部门子系统。</a:t>
                </a:r>
              </a:p>
            </p:txBody>
          </p:sp>
        </p:grpSp>
        <p:sp>
          <p:nvSpPr>
            <p:cNvPr id="15" name="六边形 14"/>
            <p:cNvSpPr/>
            <p:nvPr/>
          </p:nvSpPr>
          <p:spPr>
            <a:xfrm>
              <a:off x="1675684" y="1356244"/>
              <a:ext cx="2520282" cy="468587"/>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
        <p:nvSpPr>
          <p:cNvPr id="7782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22" name="组合 21"/>
          <p:cNvGrpSpPr/>
          <p:nvPr/>
        </p:nvGrpSpPr>
        <p:grpSpPr>
          <a:xfrm>
            <a:off x="5024430" y="3571876"/>
            <a:ext cx="6819664" cy="3226852"/>
            <a:chOff x="5024430" y="3571876"/>
            <a:chExt cx="6819664" cy="3226852"/>
          </a:xfrm>
        </p:grpSpPr>
        <p:graphicFrame>
          <p:nvGraphicFramePr>
            <p:cNvPr id="77825" name="Object 1"/>
            <p:cNvGraphicFramePr>
              <a:graphicFrameLocks noChangeAspect="1"/>
            </p:cNvGraphicFramePr>
            <p:nvPr/>
          </p:nvGraphicFramePr>
          <p:xfrm>
            <a:off x="5024430" y="3571876"/>
            <a:ext cx="6819664" cy="2786082"/>
          </p:xfrm>
          <a:graphic>
            <a:graphicData uri="http://schemas.openxmlformats.org/presentationml/2006/ole">
              <mc:AlternateContent xmlns:mc="http://schemas.openxmlformats.org/markup-compatibility/2006">
                <mc:Choice xmlns:v="urn:schemas-microsoft-com:vml" Requires="v">
                  <p:oleObj spid="_x0000_s1026" r:id="rId4" imgW="5860424" imgH="2404496" progId="">
                    <p:embed/>
                  </p:oleObj>
                </mc:Choice>
                <mc:Fallback>
                  <p:oleObj r:id="rId4" imgW="5860424" imgH="2404496" progId="">
                    <p:embed/>
                    <p:pic>
                      <p:nvPicPr>
                        <p:cNvPr id="0" name="Picture 1"/>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5024430" y="3571876"/>
                          <a:ext cx="6819664" cy="27860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矩形 20"/>
            <p:cNvSpPr/>
            <p:nvPr/>
          </p:nvSpPr>
          <p:spPr>
            <a:xfrm>
              <a:off x="6810380" y="6429396"/>
              <a:ext cx="3230372" cy="369332"/>
            </a:xfrm>
            <a:prstGeom prst="rect">
              <a:avLst/>
            </a:prstGeom>
          </p:spPr>
          <p:txBody>
            <a:bodyPr wrap="none">
              <a:spAutoFit/>
            </a:bodyPr>
            <a:lstStyle/>
            <a:p>
              <a:r>
                <a:rPr lang="zh-CN" altLang="en-US" dirty="0">
                  <a:latin typeface="Times New Roman" pitchFamily="18" charset="0"/>
                  <a:ea typeface="微软雅黑" pitchFamily="34" charset="-122"/>
                  <a:cs typeface="Times New Roman" pitchFamily="18" charset="0"/>
                </a:rPr>
                <a:t>图</a:t>
              </a:r>
              <a:r>
                <a:rPr lang="en-US" dirty="0">
                  <a:latin typeface="Times New Roman" pitchFamily="18" charset="0"/>
                  <a:ea typeface="微软雅黑" pitchFamily="34" charset="-122"/>
                  <a:cs typeface="Times New Roman" pitchFamily="18" charset="0"/>
                </a:rPr>
                <a:t>3-1  </a:t>
              </a:r>
              <a:r>
                <a:rPr lang="zh-CN" altLang="en-US" dirty="0">
                  <a:latin typeface="Times New Roman" pitchFamily="18" charset="0"/>
                  <a:ea typeface="微软雅黑" pitchFamily="34" charset="-122"/>
                  <a:cs typeface="Times New Roman" pitchFamily="18" charset="0"/>
                </a:rPr>
                <a:t>邮政通信系统分层模型</a:t>
              </a: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7" presetClass="entr" presetSubtype="1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网络体系结构概述</a:t>
            </a:r>
          </a:p>
        </p:txBody>
      </p:sp>
      <p:sp useBgFill="1">
        <p:nvSpPr>
          <p:cNvPr id="3" name="矩形 2"/>
          <p:cNvSpPr/>
          <p:nvPr/>
        </p:nvSpPr>
        <p:spPr>
          <a:xfrm>
            <a:off x="1166778" y="1643050"/>
            <a:ext cx="9072626" cy="3170099"/>
          </a:xfrm>
          <a:prstGeom prst="rect">
            <a:avLst/>
          </a:prstGeom>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从图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中可以看出，邮政系统中的各种约定都是为了将信件从写信人送到收信人而设计的，也就是说，它们是因信息的流动而产生的。这些约定可以分为两种，一种是同等机构间的约定，如用户之间的约定、邮政局之间的约定和运输部门之间的约定；另一种是不同机构间的约定，如用户与邮政局之间的约定、邮政局与运输部门之间的约定。</a:t>
            </a: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计算机网络环境中，两台计算机中两个程序之间进行通信的过程与邮政通信的过程十分相似。应用程序对应于用户，计算机中进行通信的进程（也可以是专门的通信处理机）对应于邮局，通信设施对应于运输部门。</a:t>
            </a:r>
          </a:p>
        </p:txBody>
      </p:sp>
      <p:pic>
        <p:nvPicPr>
          <p:cNvPr id="4" name="图片 3" descr="邮政.jpg"/>
          <p:cNvPicPr>
            <a:picLocks noChangeAspect="1"/>
          </p:cNvPicPr>
          <p:nvPr/>
        </p:nvPicPr>
        <p:blipFill>
          <a:blip r:embed="rId2" cstate="print">
            <a:clrChange>
              <a:clrFrom>
                <a:srgbClr val="FFFFFF"/>
              </a:clrFrom>
              <a:clrTo>
                <a:srgbClr val="FFFFFF">
                  <a:alpha val="0"/>
                </a:srgbClr>
              </a:clrTo>
            </a:clrChange>
          </a:blip>
          <a:stretch>
            <a:fillRect/>
          </a:stretch>
        </p:blipFill>
        <p:spPr>
          <a:xfrm>
            <a:off x="8596330" y="4227522"/>
            <a:ext cx="3595670" cy="2901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网络体系结构概述</a:t>
            </a:r>
          </a:p>
        </p:txBody>
      </p:sp>
      <p:grpSp>
        <p:nvGrpSpPr>
          <p:cNvPr id="6" name="组合 5"/>
          <p:cNvGrpSpPr>
            <a:grpSpLocks noChangeAspect="1"/>
          </p:cNvGrpSpPr>
          <p:nvPr/>
        </p:nvGrpSpPr>
        <p:grpSpPr>
          <a:xfrm>
            <a:off x="881026" y="1142983"/>
            <a:ext cx="5857916" cy="4857785"/>
            <a:chOff x="1077992" y="1352470"/>
            <a:chExt cx="10036017" cy="5120640"/>
          </a:xfrm>
        </p:grpSpPr>
        <p:grpSp>
          <p:nvGrpSpPr>
            <p:cNvPr id="7" name="组合 1"/>
            <p:cNvGrpSpPr/>
            <p:nvPr/>
          </p:nvGrpSpPr>
          <p:grpSpPr>
            <a:xfrm>
              <a:off x="1077992" y="1556792"/>
              <a:ext cx="10036017" cy="4916318"/>
              <a:chOff x="1077992" y="1556792"/>
              <a:chExt cx="10036017" cy="4916318"/>
            </a:xfrm>
          </p:grpSpPr>
          <p:sp>
            <p:nvSpPr>
              <p:cNvPr id="9" name="矩形 2"/>
              <p:cNvSpPr/>
              <p:nvPr/>
            </p:nvSpPr>
            <p:spPr bwMode="auto">
              <a:xfrm>
                <a:off x="1321831" y="1556792"/>
                <a:ext cx="9548340" cy="4916318"/>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grpSp>
            <p:nvGrpSpPr>
              <p:cNvPr id="10" name="组合 2"/>
              <p:cNvGrpSpPr/>
              <p:nvPr/>
            </p:nvGrpSpPr>
            <p:grpSpPr>
              <a:xfrm>
                <a:off x="1077992" y="5717702"/>
                <a:ext cx="10036017" cy="303586"/>
                <a:chOff x="1077992" y="5800118"/>
                <a:chExt cx="10036017" cy="188544"/>
              </a:xfrm>
            </p:grpSpPr>
            <p:sp>
              <p:nvSpPr>
                <p:cNvPr id="12" name="直角三角形 11"/>
                <p:cNvSpPr/>
                <p:nvPr/>
              </p:nvSpPr>
              <p:spPr>
                <a:xfrm rot="16200000" flipH="1">
                  <a:off x="1102464"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直角三角形 12"/>
                <p:cNvSpPr/>
                <p:nvPr/>
              </p:nvSpPr>
              <p:spPr>
                <a:xfrm rot="5400000">
                  <a:off x="10900993"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1" name="圆角矩形 5"/>
              <p:cNvSpPr/>
              <p:nvPr/>
            </p:nvSpPr>
            <p:spPr>
              <a:xfrm>
                <a:off x="1883532" y="1879595"/>
                <a:ext cx="8424936" cy="438418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计算机网络的层次模型如图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3-2</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所示，不同计算机同等层之间的通信规则就是该层使用的协议，如有关第</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层的通信规则的集合就是第</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层的协议。而同一计算机的不同功能层之间的通信规则称为接口（</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Interface</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），如在第</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层和第（</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N+1</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）层之间的接口称为</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N+1</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）层接口。对于不同的网络，它的分层数量、各层的名称和功能以及协议都各不相同。但是，在所有的网络中，每一层的目的都是向它的上一层提供服务，并隐藏下层的实现细节。</a:t>
                </a:r>
              </a:p>
            </p:txBody>
          </p:sp>
        </p:grpSp>
        <p:sp>
          <p:nvSpPr>
            <p:cNvPr id="8" name="六边形 7"/>
            <p:cNvSpPr/>
            <p:nvPr/>
          </p:nvSpPr>
          <p:spPr>
            <a:xfrm>
              <a:off x="1675683" y="1352470"/>
              <a:ext cx="2343713" cy="426825"/>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grpSp>
        <p:nvGrpSpPr>
          <p:cNvPr id="15" name="组合 14"/>
          <p:cNvGrpSpPr/>
          <p:nvPr/>
        </p:nvGrpSpPr>
        <p:grpSpPr>
          <a:xfrm>
            <a:off x="6143668" y="1500174"/>
            <a:ext cx="6096000" cy="2928958"/>
            <a:chOff x="6143668" y="1428736"/>
            <a:chExt cx="6096000" cy="2928958"/>
          </a:xfrm>
        </p:grpSpPr>
        <p:sp>
          <p:nvSpPr>
            <p:cNvPr id="4" name="矩形 3"/>
            <p:cNvSpPr/>
            <p:nvPr/>
          </p:nvSpPr>
          <p:spPr>
            <a:xfrm>
              <a:off x="6143668" y="3988362"/>
              <a:ext cx="6096000" cy="369332"/>
            </a:xfrm>
            <a:prstGeom prst="rect">
              <a:avLst/>
            </a:prstGeom>
          </p:spPr>
          <p:txBody>
            <a:bodyPr>
              <a:spAutoFit/>
            </a:bodyPr>
            <a:lstStyle/>
            <a:p>
              <a:pPr algn="ct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3-2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计算机网络的层次模型</a:t>
              </a:r>
            </a:p>
          </p:txBody>
        </p:sp>
        <p:pic>
          <p:nvPicPr>
            <p:cNvPr id="93186" name="Picture 2" descr="图3-2  计算机网络的层次模型"/>
            <p:cNvPicPr>
              <a:picLocks noChangeAspect="1" noChangeArrowheads="1"/>
            </p:cNvPicPr>
            <p:nvPr/>
          </p:nvPicPr>
          <p:blipFill>
            <a:blip r:embed="rId2" cstate="print"/>
            <a:srcRect/>
            <a:stretch>
              <a:fillRect/>
            </a:stretch>
          </p:blipFill>
          <p:spPr bwMode="auto">
            <a:xfrm>
              <a:off x="7100873" y="1428736"/>
              <a:ext cx="4210101" cy="2500330"/>
            </a:xfrm>
            <a:prstGeom prst="rect">
              <a:avLst/>
            </a:prstGeom>
            <a:noFill/>
            <a:ln w="9525">
              <a:noFill/>
              <a:miter lim="800000"/>
              <a:headEnd/>
              <a:tailEnd/>
            </a:ln>
          </p:spPr>
        </p:pic>
      </p:grpSp>
      <p:pic>
        <p:nvPicPr>
          <p:cNvPr id="16" name="图片 15" descr="timg (1).jpg"/>
          <p:cNvPicPr>
            <a:picLocks noChangeAspect="1"/>
          </p:cNvPicPr>
          <p:nvPr/>
        </p:nvPicPr>
        <p:blipFill>
          <a:blip r:embed="rId3" cstate="print">
            <a:clrChange>
              <a:clrFrom>
                <a:srgbClr val="FFFFFF"/>
              </a:clrFrom>
              <a:clrTo>
                <a:srgbClr val="FFFFFF">
                  <a:alpha val="0"/>
                </a:srgbClr>
              </a:clrTo>
            </a:clrChange>
          </a:blip>
          <a:srcRect b="51588"/>
          <a:stretch>
            <a:fillRect/>
          </a:stretch>
        </p:blipFill>
        <p:spPr>
          <a:xfrm>
            <a:off x="6705600" y="4680014"/>
            <a:ext cx="5486400" cy="21779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amond(in)">
                                      <p:cBhvr>
                                        <p:cTn id="12" dur="500"/>
                                        <p:tgtEl>
                                          <p:spTgt spid="1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descr="timg (1).jpg"/>
          <p:cNvPicPr>
            <a:picLocks noChangeAspect="1"/>
          </p:cNvPicPr>
          <p:nvPr/>
        </p:nvPicPr>
        <p:blipFill>
          <a:blip r:embed="rId2" cstate="print">
            <a:clrChange>
              <a:clrFrom>
                <a:srgbClr val="FFFFFF"/>
              </a:clrFrom>
              <a:clrTo>
                <a:srgbClr val="FFFFFF">
                  <a:alpha val="0"/>
                </a:srgbClr>
              </a:clrTo>
            </a:clrChange>
          </a:blip>
          <a:srcRect b="51588"/>
          <a:stretch>
            <a:fillRect/>
          </a:stretch>
        </p:blipFill>
        <p:spPr>
          <a:xfrm>
            <a:off x="6705600" y="4680014"/>
            <a:ext cx="5486400" cy="2177986"/>
          </a:xfrm>
          <a:prstGeom prst="rect">
            <a:avLst/>
          </a:prstGeom>
        </p:spPr>
      </p:pic>
      <p:grpSp>
        <p:nvGrpSpPr>
          <p:cNvPr id="14" name="组合 13"/>
          <p:cNvGrpSpPr/>
          <p:nvPr/>
        </p:nvGrpSpPr>
        <p:grpSpPr>
          <a:xfrm>
            <a:off x="8024826" y="1214422"/>
            <a:ext cx="3456000" cy="2433761"/>
            <a:chOff x="7167570" y="3786191"/>
            <a:chExt cx="3456000" cy="2433761"/>
          </a:xfrm>
        </p:grpSpPr>
        <p:pic>
          <p:nvPicPr>
            <p:cNvPr id="13" name="图片 12" descr="timg (23).jpg"/>
            <p:cNvPicPr>
              <a:picLocks noChangeAspect="1"/>
            </p:cNvPicPr>
            <p:nvPr/>
          </p:nvPicPr>
          <p:blipFill>
            <a:blip r:embed="rId3" cstate="print">
              <a:clrChange>
                <a:clrFrom>
                  <a:srgbClr val="FFFFFF"/>
                </a:clrFrom>
                <a:clrTo>
                  <a:srgbClr val="FFFFFF">
                    <a:alpha val="0"/>
                  </a:srgbClr>
                </a:clrTo>
              </a:clrChange>
            </a:blip>
            <a:srcRect b="6105"/>
            <a:stretch>
              <a:fillRect/>
            </a:stretch>
          </p:blipFill>
          <p:spPr>
            <a:xfrm>
              <a:off x="7167570" y="3786191"/>
              <a:ext cx="3456000" cy="2433761"/>
            </a:xfrm>
            <a:prstGeom prst="rect">
              <a:avLst/>
            </a:prstGeom>
          </p:spPr>
        </p:pic>
        <p:sp>
          <p:nvSpPr>
            <p:cNvPr id="9" name="TextBox 8"/>
            <p:cNvSpPr txBox="1"/>
            <p:nvPr/>
          </p:nvSpPr>
          <p:spPr>
            <a:xfrm>
              <a:off x="7881950" y="5214950"/>
              <a:ext cx="1500198" cy="584775"/>
            </a:xfrm>
            <a:prstGeom prst="rect">
              <a:avLst/>
            </a:prstGeom>
            <a:noFill/>
          </p:spPr>
          <p:txBody>
            <a:bodyPr wrap="squar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提  示</a:t>
              </a:r>
            </a:p>
          </p:txBody>
        </p:sp>
      </p:grpSp>
      <p:grpSp>
        <p:nvGrpSpPr>
          <p:cNvPr id="15" name="组合 14"/>
          <p:cNvGrpSpPr>
            <a:grpSpLocks noChangeAspect="1"/>
          </p:cNvGrpSpPr>
          <p:nvPr/>
        </p:nvGrpSpPr>
        <p:grpSpPr>
          <a:xfrm>
            <a:off x="1381092" y="1785926"/>
            <a:ext cx="5857916" cy="3682148"/>
            <a:chOff x="1077992" y="1348159"/>
            <a:chExt cx="10036017" cy="4673129"/>
          </a:xfrm>
        </p:grpSpPr>
        <p:grpSp>
          <p:nvGrpSpPr>
            <p:cNvPr id="16" name="组合 1"/>
            <p:cNvGrpSpPr/>
            <p:nvPr/>
          </p:nvGrpSpPr>
          <p:grpSpPr>
            <a:xfrm>
              <a:off x="1077992" y="1556792"/>
              <a:ext cx="10036017" cy="4464496"/>
              <a:chOff x="1077992" y="1556792"/>
              <a:chExt cx="10036017" cy="4464496"/>
            </a:xfrm>
          </p:grpSpPr>
          <p:sp>
            <p:nvSpPr>
              <p:cNvPr id="18" name="矩形 2"/>
              <p:cNvSpPr/>
              <p:nvPr/>
            </p:nvSpPr>
            <p:spPr bwMode="auto">
              <a:xfrm>
                <a:off x="1321830" y="1556792"/>
                <a:ext cx="9548340" cy="4464496"/>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grpSp>
            <p:nvGrpSpPr>
              <p:cNvPr id="19" name="组合 2"/>
              <p:cNvGrpSpPr/>
              <p:nvPr/>
            </p:nvGrpSpPr>
            <p:grpSpPr>
              <a:xfrm>
                <a:off x="1077992" y="5717702"/>
                <a:ext cx="10036017" cy="303586"/>
                <a:chOff x="1077992" y="5800118"/>
                <a:chExt cx="10036017" cy="188544"/>
              </a:xfrm>
            </p:grpSpPr>
            <p:sp>
              <p:nvSpPr>
                <p:cNvPr id="21" name="直角三角形 20"/>
                <p:cNvSpPr/>
                <p:nvPr/>
              </p:nvSpPr>
              <p:spPr>
                <a:xfrm rot="16200000" flipH="1">
                  <a:off x="1102464"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直角三角形 21"/>
                <p:cNvSpPr/>
                <p:nvPr/>
              </p:nvSpPr>
              <p:spPr>
                <a:xfrm rot="5400000">
                  <a:off x="10900993"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0" name="圆角矩形 5"/>
              <p:cNvSpPr/>
              <p:nvPr/>
            </p:nvSpPr>
            <p:spPr>
              <a:xfrm>
                <a:off x="1883528" y="2013621"/>
                <a:ext cx="8618528" cy="355434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协议层次化不同于程序设计中模块化的概念。在程序设计中，各模块可以相互独立，任意拼装或者并行。网络协议层次则有上下之分，它是依数据的流动而产生的。组成不同计算机同等层的实体称为对等进程（</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Peer Process</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）。对等进程不一定非是相同的程序，但其功能必须完全一致，且采用相同的协议。</a:t>
                </a:r>
              </a:p>
            </p:txBody>
          </p:sp>
        </p:grpSp>
        <p:sp>
          <p:nvSpPr>
            <p:cNvPr id="17" name="六边形 16"/>
            <p:cNvSpPr/>
            <p:nvPr/>
          </p:nvSpPr>
          <p:spPr>
            <a:xfrm>
              <a:off x="1675683" y="1348159"/>
              <a:ext cx="2520283" cy="502576"/>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
        <p:nvSpPr>
          <p:cNvPr id="23"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网络体系结构概述</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6917</Words>
  <Application>Microsoft Office PowerPoint</Application>
  <PresentationFormat>宽屏</PresentationFormat>
  <Paragraphs>294</Paragraphs>
  <Slides>54</Slides>
  <Notes>2</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54</vt:i4>
      </vt:variant>
    </vt:vector>
  </HeadingPairs>
  <TitlesOfParts>
    <vt:vector size="66" baseType="lpstr">
      <vt:lpstr>Adobe Gothic Std B</vt:lpstr>
      <vt:lpstr>Arial Unicode MS</vt:lpstr>
      <vt:lpstr>等线</vt:lpstr>
      <vt:lpstr>宋体</vt:lpstr>
      <vt:lpstr>微软雅黑</vt:lpstr>
      <vt:lpstr>Arial</vt:lpstr>
      <vt:lpstr>Calibri</vt:lpstr>
      <vt:lpstr>Gill Sans</vt:lpstr>
      <vt:lpstr>Impact</vt:lpstr>
      <vt:lpstr>Times New Roman</vt:lpstr>
      <vt:lpstr>Office 主题</vt:lpstr>
      <vt:lpstr>Visio.Drawing.11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hasee</dc:creator>
  <cp:lastModifiedBy>Windows</cp:lastModifiedBy>
  <cp:revision>499</cp:revision>
  <dcterms:created xsi:type="dcterms:W3CDTF">2017-09-23T13:50:00Z</dcterms:created>
  <dcterms:modified xsi:type="dcterms:W3CDTF">2021-10-18T01:50:43Z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