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8"/>
  </p:notesMasterIdLst>
  <p:sldIdLst>
    <p:sldId id="414" r:id="rId2"/>
    <p:sldId id="462" r:id="rId3"/>
    <p:sldId id="264" r:id="rId4"/>
    <p:sldId id="258" r:id="rId5"/>
    <p:sldId id="282" r:id="rId6"/>
    <p:sldId id="574" r:id="rId7"/>
    <p:sldId id="560" r:id="rId8"/>
    <p:sldId id="562" r:id="rId9"/>
    <p:sldId id="563" r:id="rId10"/>
    <p:sldId id="564" r:id="rId11"/>
    <p:sldId id="565" r:id="rId12"/>
    <p:sldId id="566" r:id="rId13"/>
    <p:sldId id="567" r:id="rId14"/>
    <p:sldId id="568" r:id="rId15"/>
    <p:sldId id="569" r:id="rId16"/>
    <p:sldId id="570" r:id="rId17"/>
    <p:sldId id="571" r:id="rId18"/>
    <p:sldId id="572" r:id="rId19"/>
    <p:sldId id="573" r:id="rId20"/>
    <p:sldId id="575" r:id="rId21"/>
    <p:sldId id="561" r:id="rId22"/>
    <p:sldId id="576" r:id="rId23"/>
    <p:sldId id="577" r:id="rId24"/>
    <p:sldId id="578" r:id="rId25"/>
    <p:sldId id="579" r:id="rId26"/>
    <p:sldId id="580" r:id="rId27"/>
    <p:sldId id="582" r:id="rId28"/>
    <p:sldId id="583" r:id="rId29"/>
    <p:sldId id="584" r:id="rId30"/>
    <p:sldId id="585" r:id="rId31"/>
    <p:sldId id="586" r:id="rId32"/>
    <p:sldId id="587" r:id="rId33"/>
    <p:sldId id="588" r:id="rId34"/>
    <p:sldId id="589" r:id="rId35"/>
    <p:sldId id="590" r:id="rId36"/>
    <p:sldId id="591" r:id="rId37"/>
    <p:sldId id="592" r:id="rId38"/>
    <p:sldId id="581" r:id="rId39"/>
    <p:sldId id="594" r:id="rId40"/>
    <p:sldId id="595" r:id="rId41"/>
    <p:sldId id="596" r:id="rId42"/>
    <p:sldId id="597" r:id="rId43"/>
    <p:sldId id="598" r:id="rId44"/>
    <p:sldId id="599" r:id="rId45"/>
    <p:sldId id="600" r:id="rId46"/>
    <p:sldId id="601" r:id="rId47"/>
    <p:sldId id="602" r:id="rId48"/>
    <p:sldId id="603" r:id="rId49"/>
    <p:sldId id="604" r:id="rId50"/>
    <p:sldId id="605" r:id="rId51"/>
    <p:sldId id="606" r:id="rId52"/>
    <p:sldId id="607" r:id="rId53"/>
    <p:sldId id="608" r:id="rId54"/>
    <p:sldId id="609" r:id="rId55"/>
    <p:sldId id="610" r:id="rId56"/>
    <p:sldId id="611" r:id="rId57"/>
    <p:sldId id="612" r:id="rId58"/>
    <p:sldId id="613" r:id="rId59"/>
    <p:sldId id="614" r:id="rId60"/>
    <p:sldId id="615" r:id="rId61"/>
    <p:sldId id="617" r:id="rId62"/>
    <p:sldId id="616" r:id="rId63"/>
    <p:sldId id="618" r:id="rId64"/>
    <p:sldId id="619" r:id="rId65"/>
    <p:sldId id="620" r:id="rId66"/>
    <p:sldId id="621" r:id="rId67"/>
    <p:sldId id="622" r:id="rId68"/>
    <p:sldId id="623" r:id="rId69"/>
    <p:sldId id="624" r:id="rId70"/>
    <p:sldId id="626" r:id="rId71"/>
    <p:sldId id="627" r:id="rId72"/>
    <p:sldId id="628" r:id="rId73"/>
    <p:sldId id="593" r:id="rId74"/>
    <p:sldId id="630" r:id="rId75"/>
    <p:sldId id="631" r:id="rId76"/>
    <p:sldId id="632" r:id="rId77"/>
    <p:sldId id="633" r:id="rId78"/>
    <p:sldId id="634" r:id="rId79"/>
    <p:sldId id="635" r:id="rId80"/>
    <p:sldId id="636" r:id="rId81"/>
    <p:sldId id="637" r:id="rId82"/>
    <p:sldId id="638" r:id="rId83"/>
    <p:sldId id="639" r:id="rId84"/>
    <p:sldId id="640" r:id="rId85"/>
    <p:sldId id="641" r:id="rId86"/>
    <p:sldId id="642" r:id="rId87"/>
    <p:sldId id="643" r:id="rId88"/>
    <p:sldId id="644" r:id="rId89"/>
    <p:sldId id="645" r:id="rId90"/>
    <p:sldId id="661" r:id="rId91"/>
    <p:sldId id="646" r:id="rId92"/>
    <p:sldId id="647" r:id="rId93"/>
    <p:sldId id="648" r:id="rId94"/>
    <p:sldId id="649" r:id="rId95"/>
    <p:sldId id="650" r:id="rId96"/>
    <p:sldId id="651" r:id="rId97"/>
    <p:sldId id="652" r:id="rId98"/>
    <p:sldId id="653" r:id="rId99"/>
    <p:sldId id="654" r:id="rId100"/>
    <p:sldId id="655" r:id="rId101"/>
    <p:sldId id="656" r:id="rId102"/>
    <p:sldId id="657" r:id="rId103"/>
    <p:sldId id="658" r:id="rId104"/>
    <p:sldId id="659" r:id="rId105"/>
    <p:sldId id="660" r:id="rId106"/>
    <p:sldId id="415" r:id="rId10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p15:clr>
            <a:srgbClr val="A4A3A4"/>
          </p15:clr>
        </p15:guide>
        <p15:guide id="2" orient="horz" pos="164">
          <p15:clr>
            <a:srgbClr val="A4A3A4"/>
          </p15:clr>
        </p15:guide>
        <p15:guide id="3" pos="5654">
          <p15:clr>
            <a:srgbClr val="A4A3A4"/>
          </p15:clr>
        </p15:guide>
        <p15:guide id="4" pos="20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6CB5"/>
    <a:srgbClr val="3E8DDD"/>
    <a:srgbClr val="009DD9"/>
    <a:srgbClr val="595959"/>
    <a:srgbClr val="2E2E2E"/>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94660"/>
  </p:normalViewPr>
  <p:slideViewPr>
    <p:cSldViewPr>
      <p:cViewPr varScale="1">
        <p:scale>
          <a:sx n="106" d="100"/>
          <a:sy n="106" d="100"/>
        </p:scale>
        <p:origin x="984" y="114"/>
      </p:cViewPr>
      <p:guideLst>
        <p:guide orient="horz" pos="935"/>
        <p:guide orient="horz" pos="164"/>
        <p:guide pos="5654"/>
        <p:guide pos="207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1"/>
  <c:style val="2"/>
  <c:chart>
    <c:autoTitleDeleted val="1"/>
    <c:plotArea>
      <c:layout/>
      <c:doughnutChart>
        <c:varyColors val="1"/>
        <c:ser>
          <c:idx val="0"/>
          <c:order val="0"/>
          <c:tx>
            <c:strRef>
              <c:f>Sheet1!$B$1</c:f>
              <c:strCache>
                <c:ptCount val="1"/>
                <c:pt idx="0">
                  <c:v>销售额</c:v>
                </c:pt>
              </c:strCache>
            </c:strRef>
          </c:tx>
          <c:spPr>
            <a:solidFill>
              <a:srgbClr val="008689"/>
            </a:solidFill>
            <a:ln>
              <a:noFill/>
            </a:ln>
          </c:spPr>
          <c:dPt>
            <c:idx val="0"/>
            <c:bubble3D val="0"/>
            <c:spPr>
              <a:solidFill>
                <a:srgbClr val="2E2E2E"/>
              </a:solidFill>
              <a:ln w="19050">
                <a:noFill/>
              </a:ln>
              <a:effectLst/>
            </c:spPr>
            <c:extLst xmlns:c16r2="http://schemas.microsoft.com/office/drawing/2015/06/chart">
              <c:ext xmlns:c16="http://schemas.microsoft.com/office/drawing/2014/chart" uri="{C3380CC4-5D6E-409C-BE32-E72D297353CC}">
                <c16:uniqueId val="{00000001-BBDA-48CB-91E7-5937D98AA176}"/>
              </c:ext>
            </c:extLst>
          </c:dPt>
          <c:dPt>
            <c:idx val="1"/>
            <c:bubble3D val="0"/>
            <c:spPr>
              <a:solidFill>
                <a:srgbClr val="0A6CB5"/>
              </a:solidFill>
              <a:ln w="19050">
                <a:noFill/>
              </a:ln>
              <a:effectLst/>
            </c:spPr>
            <c:extLst xmlns:c16r2="http://schemas.microsoft.com/office/drawing/2015/06/chart">
              <c:ext xmlns:c16="http://schemas.microsoft.com/office/drawing/2014/chart" uri="{C3380CC4-5D6E-409C-BE32-E72D297353CC}">
                <c16:uniqueId val="{00000003-BBDA-48CB-91E7-5937D98AA176}"/>
              </c:ext>
            </c:extLst>
          </c:dPt>
          <c:cat>
            <c:strRef>
              <c:f>Sheet1!$A$2:$A$3</c:f>
              <c:strCache>
                <c:ptCount val="2"/>
                <c:pt idx="0">
                  <c:v>未完成率</c:v>
                </c:pt>
                <c:pt idx="1">
                  <c:v>完成率</c:v>
                </c:pt>
              </c:strCache>
            </c:strRef>
          </c:cat>
          <c:val>
            <c:numRef>
              <c:f>Sheet1!$B$2:$B$3</c:f>
              <c:numCache>
                <c:formatCode>0.00%</c:formatCode>
                <c:ptCount val="2"/>
                <c:pt idx="0">
                  <c:v>0.14200000000000004</c:v>
                </c:pt>
                <c:pt idx="1">
                  <c:v>0.85800000000000165</c:v>
                </c:pt>
              </c:numCache>
            </c:numRef>
          </c:val>
          <c:extLst xmlns:c16r2="http://schemas.microsoft.com/office/drawing/2015/06/chart">
            <c:ext xmlns:c16="http://schemas.microsoft.com/office/drawing/2014/chart" uri="{C3380CC4-5D6E-409C-BE32-E72D297353CC}">
              <c16:uniqueId val="{00000004-BBDA-48CB-91E7-5937D98AA176}"/>
            </c:ext>
          </c:extLst>
        </c:ser>
        <c:dLbls>
          <c:showLegendKey val="0"/>
          <c:showVal val="0"/>
          <c:showCatName val="0"/>
          <c:showSerName val="0"/>
          <c:showPercent val="0"/>
          <c:showBubbleSize val="0"/>
          <c:showLeaderLines val="1"/>
        </c:dLbls>
        <c:firstSliceAng val="0"/>
        <c:holeSize val="47"/>
      </c:doughnutChart>
      <c:spPr>
        <a:noFill/>
        <a:ln>
          <a:noFill/>
        </a:ln>
        <a:effectLst/>
      </c:spPr>
    </c:plotArea>
    <c:plotVisOnly val="1"/>
    <c:dispBlanksAs val="zero"/>
    <c:showDLblsOverMax val="1"/>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roundedCorners val="1"/>
  <c:style val="2"/>
  <c:chart>
    <c:autoTitleDeleted val="1"/>
    <c:plotArea>
      <c:layout/>
      <c:doughnutChart>
        <c:varyColors val="1"/>
        <c:ser>
          <c:idx val="0"/>
          <c:order val="0"/>
          <c:tx>
            <c:strRef>
              <c:f>Sheet1!$B$1</c:f>
              <c:strCache>
                <c:ptCount val="1"/>
                <c:pt idx="0">
                  <c:v>销售额</c:v>
                </c:pt>
              </c:strCache>
            </c:strRef>
          </c:tx>
          <c:spPr>
            <a:solidFill>
              <a:srgbClr val="008689"/>
            </a:solidFill>
            <a:ln>
              <a:noFill/>
            </a:ln>
          </c:spPr>
          <c:dPt>
            <c:idx val="0"/>
            <c:bubble3D val="0"/>
            <c:spPr>
              <a:solidFill>
                <a:srgbClr val="2E2E2E"/>
              </a:solidFill>
              <a:ln w="19050">
                <a:noFill/>
              </a:ln>
              <a:effectLst/>
            </c:spPr>
            <c:extLst xmlns:c16r2="http://schemas.microsoft.com/office/drawing/2015/06/chart">
              <c:ext xmlns:c16="http://schemas.microsoft.com/office/drawing/2014/chart" uri="{C3380CC4-5D6E-409C-BE32-E72D297353CC}">
                <c16:uniqueId val="{00000001-E178-49CC-A22C-4B08408A0A0E}"/>
              </c:ext>
            </c:extLst>
          </c:dPt>
          <c:dPt>
            <c:idx val="1"/>
            <c:bubble3D val="0"/>
            <c:spPr>
              <a:solidFill>
                <a:srgbClr val="0A6CB5"/>
              </a:solidFill>
              <a:ln w="19050">
                <a:noFill/>
              </a:ln>
              <a:effectLst/>
            </c:spPr>
            <c:extLst xmlns:c16r2="http://schemas.microsoft.com/office/drawing/2015/06/chart">
              <c:ext xmlns:c16="http://schemas.microsoft.com/office/drawing/2014/chart" uri="{C3380CC4-5D6E-409C-BE32-E72D297353CC}">
                <c16:uniqueId val="{00000003-E178-49CC-A22C-4B08408A0A0E}"/>
              </c:ext>
            </c:extLst>
          </c:dPt>
          <c:cat>
            <c:strRef>
              <c:f>Sheet1!$A$2:$A$3</c:f>
              <c:strCache>
                <c:ptCount val="2"/>
                <c:pt idx="0">
                  <c:v>未完成率</c:v>
                </c:pt>
                <c:pt idx="1">
                  <c:v>完成率</c:v>
                </c:pt>
              </c:strCache>
            </c:strRef>
          </c:cat>
          <c:val>
            <c:numRef>
              <c:f>Sheet1!$B$2:$B$3</c:f>
              <c:numCache>
                <c:formatCode>0.00%</c:formatCode>
                <c:ptCount val="2"/>
                <c:pt idx="0">
                  <c:v>0.14200000000000004</c:v>
                </c:pt>
                <c:pt idx="1">
                  <c:v>0.85800000000000165</c:v>
                </c:pt>
              </c:numCache>
            </c:numRef>
          </c:val>
          <c:extLst xmlns:c16r2="http://schemas.microsoft.com/office/drawing/2015/06/chart">
            <c:ext xmlns:c16="http://schemas.microsoft.com/office/drawing/2014/chart" uri="{C3380CC4-5D6E-409C-BE32-E72D297353CC}">
              <c16:uniqueId val="{00000004-E178-49CC-A22C-4B08408A0A0E}"/>
            </c:ext>
          </c:extLst>
        </c:ser>
        <c:dLbls>
          <c:showLegendKey val="0"/>
          <c:showVal val="0"/>
          <c:showCatName val="0"/>
          <c:showSerName val="0"/>
          <c:showPercent val="0"/>
          <c:showBubbleSize val="0"/>
          <c:showLeaderLines val="1"/>
        </c:dLbls>
        <c:firstSliceAng val="0"/>
        <c:holeSize val="47"/>
      </c:doughnutChart>
      <c:spPr>
        <a:noFill/>
        <a:ln>
          <a:noFill/>
        </a:ln>
        <a:effectLst/>
      </c:spPr>
    </c:plotArea>
    <c:plotVisOnly val="1"/>
    <c:dispBlanksAs val="zero"/>
    <c:showDLblsOverMax val="1"/>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roundedCorners val="1"/>
  <c:style val="2"/>
  <c:chart>
    <c:autoTitleDeleted val="1"/>
    <c:plotArea>
      <c:layout/>
      <c:doughnutChart>
        <c:varyColors val="1"/>
        <c:ser>
          <c:idx val="0"/>
          <c:order val="0"/>
          <c:tx>
            <c:strRef>
              <c:f>Sheet1!$B$1</c:f>
              <c:strCache>
                <c:ptCount val="1"/>
                <c:pt idx="0">
                  <c:v>销售额</c:v>
                </c:pt>
              </c:strCache>
            </c:strRef>
          </c:tx>
          <c:spPr>
            <a:solidFill>
              <a:srgbClr val="008689"/>
            </a:solidFill>
            <a:ln>
              <a:noFill/>
            </a:ln>
          </c:spPr>
          <c:dPt>
            <c:idx val="0"/>
            <c:bubble3D val="0"/>
            <c:spPr>
              <a:solidFill>
                <a:srgbClr val="2E2E2E"/>
              </a:solidFill>
              <a:ln w="19050">
                <a:noFill/>
              </a:ln>
              <a:effectLst/>
            </c:spPr>
            <c:extLst xmlns:c16r2="http://schemas.microsoft.com/office/drawing/2015/06/chart">
              <c:ext xmlns:c16="http://schemas.microsoft.com/office/drawing/2014/chart" uri="{C3380CC4-5D6E-409C-BE32-E72D297353CC}">
                <c16:uniqueId val="{00000001-D454-4A5A-8A34-B01E59257CE9}"/>
              </c:ext>
            </c:extLst>
          </c:dPt>
          <c:dPt>
            <c:idx val="1"/>
            <c:bubble3D val="0"/>
            <c:spPr>
              <a:solidFill>
                <a:srgbClr val="0A6CB5"/>
              </a:solidFill>
              <a:ln w="19050">
                <a:noFill/>
              </a:ln>
              <a:effectLst/>
            </c:spPr>
            <c:extLst xmlns:c16r2="http://schemas.microsoft.com/office/drawing/2015/06/chart">
              <c:ext xmlns:c16="http://schemas.microsoft.com/office/drawing/2014/chart" uri="{C3380CC4-5D6E-409C-BE32-E72D297353CC}">
                <c16:uniqueId val="{00000003-D454-4A5A-8A34-B01E59257CE9}"/>
              </c:ext>
            </c:extLst>
          </c:dPt>
          <c:cat>
            <c:strRef>
              <c:f>Sheet1!$A$2:$A$3</c:f>
              <c:strCache>
                <c:ptCount val="2"/>
                <c:pt idx="0">
                  <c:v>未完成率</c:v>
                </c:pt>
                <c:pt idx="1">
                  <c:v>完成率</c:v>
                </c:pt>
              </c:strCache>
            </c:strRef>
          </c:cat>
          <c:val>
            <c:numRef>
              <c:f>Sheet1!$B$2:$B$3</c:f>
              <c:numCache>
                <c:formatCode>0.00%</c:formatCode>
                <c:ptCount val="2"/>
                <c:pt idx="0">
                  <c:v>0.14200000000000004</c:v>
                </c:pt>
                <c:pt idx="1">
                  <c:v>0.85800000000000165</c:v>
                </c:pt>
              </c:numCache>
            </c:numRef>
          </c:val>
          <c:extLst xmlns:c16r2="http://schemas.microsoft.com/office/drawing/2015/06/chart">
            <c:ext xmlns:c16="http://schemas.microsoft.com/office/drawing/2014/chart" uri="{C3380CC4-5D6E-409C-BE32-E72D297353CC}">
              <c16:uniqueId val="{00000004-D454-4A5A-8A34-B01E59257CE9}"/>
            </c:ext>
          </c:extLst>
        </c:ser>
        <c:dLbls>
          <c:showLegendKey val="0"/>
          <c:showVal val="0"/>
          <c:showCatName val="0"/>
          <c:showSerName val="0"/>
          <c:showPercent val="0"/>
          <c:showBubbleSize val="0"/>
          <c:showLeaderLines val="1"/>
        </c:dLbls>
        <c:firstSliceAng val="0"/>
        <c:holeSize val="47"/>
      </c:doughnutChart>
      <c:spPr>
        <a:noFill/>
        <a:ln>
          <a:noFill/>
        </a:ln>
        <a:effectLst/>
      </c:spPr>
    </c:plotArea>
    <c:plotVisOnly val="1"/>
    <c:dispBlanksAs val="zero"/>
    <c:showDLblsOverMax val="1"/>
  </c:chart>
  <c:spPr>
    <a:noFill/>
    <a:ln>
      <a:noFill/>
    </a:ln>
    <a:effectLst/>
  </c:spPr>
  <c:txPr>
    <a:bodyPr/>
    <a:lstStyle/>
    <a:p>
      <a:pPr>
        <a:defRPr lang="zh-CN"/>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71A3A3-A71E-44EC-B283-988AE7B3AB0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CN" altLang="en-US"/>
        </a:p>
      </dgm:t>
    </dgm:pt>
    <dgm:pt modelId="{C4589B05-3F2A-4950-AE83-A34AE6DE528E}">
      <dgm:prSet phldrT="[文本]" custT="1"/>
      <dgm:spPr/>
      <dgm:t>
        <a:bodyPr/>
        <a:lstStyle/>
        <a:p>
          <a:r>
            <a:rPr lang="zh-CN" sz="2000" dirty="0">
              <a:latin typeface="Times New Roman" pitchFamily="18" charset="0"/>
              <a:ea typeface="微软雅黑" pitchFamily="34" charset="-122"/>
              <a:cs typeface="Times New Roman" pitchFamily="18" charset="0"/>
            </a:rPr>
            <a:t>（</a:t>
          </a:r>
          <a:r>
            <a:rPr lang="en-US" sz="2000" dirty="0">
              <a:latin typeface="Times New Roman" pitchFamily="18" charset="0"/>
              <a:ea typeface="微软雅黑" pitchFamily="34" charset="-122"/>
              <a:cs typeface="Times New Roman" pitchFamily="18" charset="0"/>
            </a:rPr>
            <a:t>1</a:t>
          </a:r>
          <a:r>
            <a:rPr lang="zh-CN" sz="2000" dirty="0">
              <a:latin typeface="Times New Roman" pitchFamily="18" charset="0"/>
              <a:ea typeface="微软雅黑" pitchFamily="34" charset="-122"/>
              <a:cs typeface="Times New Roman" pitchFamily="18" charset="0"/>
            </a:rPr>
            <a:t>）星型</a:t>
          </a:r>
          <a:endParaRPr lang="zh-CN" altLang="en-US" sz="2000" dirty="0">
            <a:latin typeface="Times New Roman" pitchFamily="18" charset="0"/>
            <a:ea typeface="微软雅黑" pitchFamily="34" charset="-122"/>
            <a:cs typeface="Times New Roman" pitchFamily="18" charset="0"/>
          </a:endParaRPr>
        </a:p>
      </dgm:t>
    </dgm:pt>
    <dgm:pt modelId="{4832DF25-BA24-48CB-9AD9-3F2FE9232B76}" type="parTrans" cxnId="{4B3A4558-D0B2-492E-A849-242AE0BD04BD}">
      <dgm:prSet/>
      <dgm:spPr/>
      <dgm:t>
        <a:bodyPr/>
        <a:lstStyle/>
        <a:p>
          <a:endParaRPr lang="zh-CN" altLang="en-US" sz="2000">
            <a:latin typeface="Times New Roman" pitchFamily="18" charset="0"/>
            <a:ea typeface="微软雅黑" pitchFamily="34" charset="-122"/>
            <a:cs typeface="Times New Roman" pitchFamily="18" charset="0"/>
          </a:endParaRPr>
        </a:p>
      </dgm:t>
    </dgm:pt>
    <dgm:pt modelId="{FF28DA82-1D16-479A-ABB7-EAB5B5B025AC}" type="sibTrans" cxnId="{4B3A4558-D0B2-492E-A849-242AE0BD04BD}">
      <dgm:prSet/>
      <dgm:spPr/>
      <dgm:t>
        <a:bodyPr/>
        <a:lstStyle/>
        <a:p>
          <a:endParaRPr lang="zh-CN" altLang="en-US" sz="2000">
            <a:latin typeface="Times New Roman" pitchFamily="18" charset="0"/>
            <a:ea typeface="微软雅黑" pitchFamily="34" charset="-122"/>
            <a:cs typeface="Times New Roman" pitchFamily="18" charset="0"/>
          </a:endParaRPr>
        </a:p>
      </dgm:t>
    </dgm:pt>
    <dgm:pt modelId="{2185DB5E-F899-4556-A777-27BC2C641A8F}">
      <dgm:prSet phldrT="[文本]" custT="1"/>
      <dgm:spPr/>
      <dgm:t>
        <a:bodyPr/>
        <a:lstStyle/>
        <a:p>
          <a:r>
            <a:rPr lang="zh-CN" altLang="en-US" sz="2000" dirty="0">
              <a:latin typeface="Times New Roman" pitchFamily="18" charset="0"/>
              <a:ea typeface="微软雅黑" pitchFamily="34" charset="-122"/>
              <a:cs typeface="Times New Roman" pitchFamily="18" charset="0"/>
            </a:rPr>
            <a:t>星型是目前局域网中应用最为普遍的一种拓扑结构。星型局域网结构简单，容易实现，成本低，节点扩展、移动方便，对中央节点的可靠性和冗余度要求很高，但其传输介质不能共享。最典型的星型局域网就是交换式以太网。</a:t>
          </a:r>
        </a:p>
      </dgm:t>
    </dgm:pt>
    <dgm:pt modelId="{75D17E98-3589-4708-955E-F941C3C85C1F}" type="parTrans" cxnId="{FF5288A9-FB02-4CE6-8216-85C0874C5E40}">
      <dgm:prSet/>
      <dgm:spPr/>
      <dgm:t>
        <a:bodyPr/>
        <a:lstStyle/>
        <a:p>
          <a:endParaRPr lang="zh-CN" altLang="en-US" sz="2000">
            <a:latin typeface="Times New Roman" pitchFamily="18" charset="0"/>
            <a:ea typeface="微软雅黑" pitchFamily="34" charset="-122"/>
            <a:cs typeface="Times New Roman" pitchFamily="18" charset="0"/>
          </a:endParaRPr>
        </a:p>
      </dgm:t>
    </dgm:pt>
    <dgm:pt modelId="{4111B028-EA50-4784-8F75-98CDB40CF57B}" type="sibTrans" cxnId="{FF5288A9-FB02-4CE6-8216-85C0874C5E40}">
      <dgm:prSet/>
      <dgm:spPr/>
      <dgm:t>
        <a:bodyPr/>
        <a:lstStyle/>
        <a:p>
          <a:endParaRPr lang="zh-CN" altLang="en-US" sz="2000">
            <a:latin typeface="Times New Roman" pitchFamily="18" charset="0"/>
            <a:ea typeface="微软雅黑" pitchFamily="34" charset="-122"/>
            <a:cs typeface="Times New Roman" pitchFamily="18" charset="0"/>
          </a:endParaRPr>
        </a:p>
      </dgm:t>
    </dgm:pt>
    <dgm:pt modelId="{DA03E29D-A32C-4643-9E71-F744D2B2D2FB}">
      <dgm:prSet phldrT="[文本]" custT="1"/>
      <dgm:spPr/>
      <dgm:t>
        <a:bodyPr/>
        <a:lstStyle/>
        <a:p>
          <a:r>
            <a:rPr lang="zh-CN" sz="2000" dirty="0">
              <a:latin typeface="Times New Roman" pitchFamily="18" charset="0"/>
              <a:ea typeface="微软雅黑" pitchFamily="34" charset="-122"/>
              <a:cs typeface="Times New Roman" pitchFamily="18" charset="0"/>
            </a:rPr>
            <a:t>（</a:t>
          </a:r>
          <a:r>
            <a:rPr lang="en-US" sz="2000" dirty="0">
              <a:latin typeface="Times New Roman" pitchFamily="18" charset="0"/>
              <a:ea typeface="微软雅黑" pitchFamily="34" charset="-122"/>
              <a:cs typeface="Times New Roman" pitchFamily="18" charset="0"/>
            </a:rPr>
            <a:t>2</a:t>
          </a:r>
          <a:r>
            <a:rPr lang="zh-CN" sz="2000" dirty="0">
              <a:latin typeface="Times New Roman" pitchFamily="18" charset="0"/>
              <a:ea typeface="微软雅黑" pitchFamily="34" charset="-122"/>
              <a:cs typeface="Times New Roman" pitchFamily="18" charset="0"/>
            </a:rPr>
            <a:t>）环型</a:t>
          </a:r>
          <a:endParaRPr lang="zh-CN" altLang="en-US" sz="2000" dirty="0">
            <a:latin typeface="Times New Roman" pitchFamily="18" charset="0"/>
            <a:ea typeface="微软雅黑" pitchFamily="34" charset="-122"/>
            <a:cs typeface="Times New Roman" pitchFamily="18" charset="0"/>
          </a:endParaRPr>
        </a:p>
      </dgm:t>
    </dgm:pt>
    <dgm:pt modelId="{0A30BDD3-B02E-4055-A408-773E76E26226}" type="parTrans" cxnId="{ED18EFB4-EF20-41F6-A2B3-3EBB6B3526E3}">
      <dgm:prSet/>
      <dgm:spPr/>
      <dgm:t>
        <a:bodyPr/>
        <a:lstStyle/>
        <a:p>
          <a:endParaRPr lang="zh-CN" altLang="en-US" sz="2000">
            <a:latin typeface="Times New Roman" pitchFamily="18" charset="0"/>
            <a:ea typeface="微软雅黑" pitchFamily="34" charset="-122"/>
            <a:cs typeface="Times New Roman" pitchFamily="18" charset="0"/>
          </a:endParaRPr>
        </a:p>
      </dgm:t>
    </dgm:pt>
    <dgm:pt modelId="{B43E982C-9254-4338-BE68-3CC0719C4E85}" type="sibTrans" cxnId="{ED18EFB4-EF20-41F6-A2B3-3EBB6B3526E3}">
      <dgm:prSet/>
      <dgm:spPr/>
      <dgm:t>
        <a:bodyPr/>
        <a:lstStyle/>
        <a:p>
          <a:endParaRPr lang="zh-CN" altLang="en-US" sz="2000">
            <a:latin typeface="Times New Roman" pitchFamily="18" charset="0"/>
            <a:ea typeface="微软雅黑" pitchFamily="34" charset="-122"/>
            <a:cs typeface="Times New Roman" pitchFamily="18" charset="0"/>
          </a:endParaRPr>
        </a:p>
      </dgm:t>
    </dgm:pt>
    <dgm:pt modelId="{7911CD72-6070-43A2-A076-985115637A28}">
      <dgm:prSet phldrT="[文本]" custT="1"/>
      <dgm:spPr/>
      <dgm:t>
        <a:bodyPr/>
        <a:lstStyle/>
        <a:p>
          <a:r>
            <a:rPr lang="zh-CN" altLang="en-US" sz="2000" dirty="0">
              <a:latin typeface="Times New Roman" pitchFamily="18" charset="0"/>
              <a:ea typeface="微软雅黑" pitchFamily="34" charset="-122"/>
              <a:cs typeface="Times New Roman" pitchFamily="18" charset="0"/>
            </a:rPr>
            <a:t>环型局域网中信息只能单向传输，其控制简单、信道利用率高、不存在数据冲突问题、传输速度较快，但是对传输线路要求较高、扩展性能差、维护起来比较困难。典型的环型局域网是</a:t>
          </a:r>
          <a:r>
            <a:rPr lang="en-US" altLang="zh-CN" sz="2000" dirty="0">
              <a:latin typeface="Times New Roman" pitchFamily="18" charset="0"/>
              <a:ea typeface="微软雅黑" pitchFamily="34" charset="-122"/>
              <a:cs typeface="Times New Roman" pitchFamily="18" charset="0"/>
            </a:rPr>
            <a:t>IBM</a:t>
          </a:r>
          <a:r>
            <a:rPr lang="zh-CN" altLang="en-US" sz="2000" dirty="0">
              <a:latin typeface="Times New Roman" pitchFamily="18" charset="0"/>
              <a:ea typeface="微软雅黑" pitchFamily="34" charset="-122"/>
              <a:cs typeface="Times New Roman" pitchFamily="18" charset="0"/>
            </a:rPr>
            <a:t>令牌环网。</a:t>
          </a:r>
        </a:p>
      </dgm:t>
    </dgm:pt>
    <dgm:pt modelId="{B5645318-EF74-4F57-AAAD-890F65F8BCBD}" type="parTrans" cxnId="{58D5DBD6-7BFC-40AE-9D42-75A1FEB347B8}">
      <dgm:prSet/>
      <dgm:spPr/>
      <dgm:t>
        <a:bodyPr/>
        <a:lstStyle/>
        <a:p>
          <a:endParaRPr lang="zh-CN" altLang="en-US" sz="2000">
            <a:latin typeface="Times New Roman" pitchFamily="18" charset="0"/>
            <a:ea typeface="微软雅黑" pitchFamily="34" charset="-122"/>
            <a:cs typeface="Times New Roman" pitchFamily="18" charset="0"/>
          </a:endParaRPr>
        </a:p>
      </dgm:t>
    </dgm:pt>
    <dgm:pt modelId="{92FE7F7D-A275-4242-8A60-967CC2C2E92C}" type="sibTrans" cxnId="{58D5DBD6-7BFC-40AE-9D42-75A1FEB347B8}">
      <dgm:prSet/>
      <dgm:spPr/>
      <dgm:t>
        <a:bodyPr/>
        <a:lstStyle/>
        <a:p>
          <a:endParaRPr lang="zh-CN" altLang="en-US" sz="2000">
            <a:latin typeface="Times New Roman" pitchFamily="18" charset="0"/>
            <a:ea typeface="微软雅黑" pitchFamily="34" charset="-122"/>
            <a:cs typeface="Times New Roman" pitchFamily="18" charset="0"/>
          </a:endParaRPr>
        </a:p>
      </dgm:t>
    </dgm:pt>
    <dgm:pt modelId="{B7F01B7C-48EF-4E1F-9520-01AE3FEC8F0C}">
      <dgm:prSet phldrT="[文本]" custT="1"/>
      <dgm:spPr/>
      <dgm:t>
        <a:bodyPr/>
        <a:lstStyle/>
        <a:p>
          <a:r>
            <a:rPr lang="zh-CN" sz="2000" dirty="0">
              <a:latin typeface="Times New Roman" pitchFamily="18" charset="0"/>
              <a:ea typeface="微软雅黑" pitchFamily="34" charset="-122"/>
              <a:cs typeface="Times New Roman" pitchFamily="18" charset="0"/>
            </a:rPr>
            <a:t>（</a:t>
          </a:r>
          <a:r>
            <a:rPr lang="en-US" sz="2000" dirty="0">
              <a:latin typeface="Times New Roman" pitchFamily="18" charset="0"/>
              <a:ea typeface="微软雅黑" pitchFamily="34" charset="-122"/>
              <a:cs typeface="Times New Roman" pitchFamily="18" charset="0"/>
            </a:rPr>
            <a:t>3</a:t>
          </a:r>
          <a:r>
            <a:rPr lang="zh-CN" sz="2000" dirty="0">
              <a:latin typeface="Times New Roman" pitchFamily="18" charset="0"/>
              <a:ea typeface="微软雅黑" pitchFamily="34" charset="-122"/>
              <a:cs typeface="Times New Roman" pitchFamily="18" charset="0"/>
            </a:rPr>
            <a:t>）总线型</a:t>
          </a:r>
          <a:endParaRPr lang="zh-CN" altLang="en-US" sz="2000" dirty="0">
            <a:latin typeface="Times New Roman" pitchFamily="18" charset="0"/>
            <a:ea typeface="微软雅黑" pitchFamily="34" charset="-122"/>
            <a:cs typeface="Times New Roman" pitchFamily="18" charset="0"/>
          </a:endParaRPr>
        </a:p>
      </dgm:t>
    </dgm:pt>
    <dgm:pt modelId="{DA46A0ED-7B05-41DB-B469-180AC8E34AAB}" type="parTrans" cxnId="{BFFC00A1-B503-45F1-A517-8DC2FF91FA58}">
      <dgm:prSet/>
      <dgm:spPr/>
      <dgm:t>
        <a:bodyPr/>
        <a:lstStyle/>
        <a:p>
          <a:endParaRPr lang="zh-CN" altLang="en-US" sz="2000">
            <a:latin typeface="Times New Roman" pitchFamily="18" charset="0"/>
            <a:ea typeface="微软雅黑" pitchFamily="34" charset="-122"/>
            <a:cs typeface="Times New Roman" pitchFamily="18" charset="0"/>
          </a:endParaRPr>
        </a:p>
      </dgm:t>
    </dgm:pt>
    <dgm:pt modelId="{4D0E2108-7FA6-400F-A024-FFCF496CE2E9}" type="sibTrans" cxnId="{BFFC00A1-B503-45F1-A517-8DC2FF91FA58}">
      <dgm:prSet/>
      <dgm:spPr/>
      <dgm:t>
        <a:bodyPr/>
        <a:lstStyle/>
        <a:p>
          <a:endParaRPr lang="zh-CN" altLang="en-US" sz="2000">
            <a:latin typeface="Times New Roman" pitchFamily="18" charset="0"/>
            <a:ea typeface="微软雅黑" pitchFamily="34" charset="-122"/>
            <a:cs typeface="Times New Roman" pitchFamily="18" charset="0"/>
          </a:endParaRPr>
        </a:p>
      </dgm:t>
    </dgm:pt>
    <dgm:pt modelId="{8AA93496-31D4-46C7-881B-A253C363EFA4}">
      <dgm:prSet phldrT="[文本]" custT="1"/>
      <dgm:spPr/>
      <dgm:t>
        <a:bodyPr/>
        <a:lstStyle/>
        <a:p>
          <a:r>
            <a:rPr lang="zh-CN" altLang="en-US" sz="2000" dirty="0">
              <a:latin typeface="Times New Roman" pitchFamily="18" charset="0"/>
              <a:ea typeface="微软雅黑" pitchFamily="34" charset="-122"/>
              <a:cs typeface="Times New Roman" pitchFamily="18" charset="0"/>
            </a:rPr>
            <a:t>总线型局域网中所有的节点都通过相应的硬件接口直接与总线相连。总线型局域网可靠性高、组网费用低、节点扩展灵活、维护也较为容易，但网络中各节点共享总线宽带，数据传输速率与接入网络的用户数量成反比。另外，如果主干线路发生故障，那么整个网络将瘫痪。</a:t>
          </a:r>
        </a:p>
      </dgm:t>
    </dgm:pt>
    <dgm:pt modelId="{512C5AD3-BE72-4B47-9B2A-668F0FDC965B}" type="parTrans" cxnId="{4B6EF32D-C31B-40DF-B907-C674C217B5BD}">
      <dgm:prSet/>
      <dgm:spPr/>
      <dgm:t>
        <a:bodyPr/>
        <a:lstStyle/>
        <a:p>
          <a:endParaRPr lang="zh-CN" altLang="en-US" sz="2000">
            <a:latin typeface="Times New Roman" pitchFamily="18" charset="0"/>
            <a:ea typeface="微软雅黑" pitchFamily="34" charset="-122"/>
            <a:cs typeface="Times New Roman" pitchFamily="18" charset="0"/>
          </a:endParaRPr>
        </a:p>
      </dgm:t>
    </dgm:pt>
    <dgm:pt modelId="{4B18D543-23BC-44CB-988B-235694076C51}" type="sibTrans" cxnId="{4B6EF32D-C31B-40DF-B907-C674C217B5BD}">
      <dgm:prSet/>
      <dgm:spPr/>
      <dgm:t>
        <a:bodyPr/>
        <a:lstStyle/>
        <a:p>
          <a:endParaRPr lang="zh-CN" altLang="en-US" sz="2000">
            <a:latin typeface="Times New Roman" pitchFamily="18" charset="0"/>
            <a:ea typeface="微软雅黑" pitchFamily="34" charset="-122"/>
            <a:cs typeface="Times New Roman" pitchFamily="18" charset="0"/>
          </a:endParaRPr>
        </a:p>
      </dgm:t>
    </dgm:pt>
    <dgm:pt modelId="{4AC60BC6-43CB-46AC-9F52-1B530E127B46}" type="pres">
      <dgm:prSet presAssocID="{7871A3A3-A71E-44EC-B283-988AE7B3AB0C}" presName="linear" presStyleCnt="0">
        <dgm:presLayoutVars>
          <dgm:animLvl val="lvl"/>
          <dgm:resizeHandles val="exact"/>
        </dgm:presLayoutVars>
      </dgm:prSet>
      <dgm:spPr/>
      <dgm:t>
        <a:bodyPr/>
        <a:lstStyle/>
        <a:p>
          <a:endParaRPr lang="zh-CN" altLang="en-US"/>
        </a:p>
      </dgm:t>
    </dgm:pt>
    <dgm:pt modelId="{306E8A66-CFF3-43F6-B85D-22BAF6F2C2ED}" type="pres">
      <dgm:prSet presAssocID="{C4589B05-3F2A-4950-AE83-A34AE6DE528E}" presName="parentText" presStyleLbl="node1" presStyleIdx="0" presStyleCnt="3">
        <dgm:presLayoutVars>
          <dgm:chMax val="0"/>
          <dgm:bulletEnabled val="1"/>
        </dgm:presLayoutVars>
      </dgm:prSet>
      <dgm:spPr/>
      <dgm:t>
        <a:bodyPr/>
        <a:lstStyle/>
        <a:p>
          <a:endParaRPr lang="zh-CN" altLang="en-US"/>
        </a:p>
      </dgm:t>
    </dgm:pt>
    <dgm:pt modelId="{36F79644-51FF-4302-B3CF-E96A4522742D}" type="pres">
      <dgm:prSet presAssocID="{C4589B05-3F2A-4950-AE83-A34AE6DE528E}" presName="childText" presStyleLbl="revTx" presStyleIdx="0" presStyleCnt="3">
        <dgm:presLayoutVars>
          <dgm:bulletEnabled val="1"/>
        </dgm:presLayoutVars>
      </dgm:prSet>
      <dgm:spPr/>
      <dgm:t>
        <a:bodyPr/>
        <a:lstStyle/>
        <a:p>
          <a:endParaRPr lang="zh-CN" altLang="en-US"/>
        </a:p>
      </dgm:t>
    </dgm:pt>
    <dgm:pt modelId="{2A42E5B6-9765-4D44-9861-691F100F1135}" type="pres">
      <dgm:prSet presAssocID="{DA03E29D-A32C-4643-9E71-F744D2B2D2FB}" presName="parentText" presStyleLbl="node1" presStyleIdx="1" presStyleCnt="3">
        <dgm:presLayoutVars>
          <dgm:chMax val="0"/>
          <dgm:bulletEnabled val="1"/>
        </dgm:presLayoutVars>
      </dgm:prSet>
      <dgm:spPr/>
      <dgm:t>
        <a:bodyPr/>
        <a:lstStyle/>
        <a:p>
          <a:endParaRPr lang="zh-CN" altLang="en-US"/>
        </a:p>
      </dgm:t>
    </dgm:pt>
    <dgm:pt modelId="{684F28D7-28A0-44B6-9618-2ECEF8CAFBD8}" type="pres">
      <dgm:prSet presAssocID="{DA03E29D-A32C-4643-9E71-F744D2B2D2FB}" presName="childText" presStyleLbl="revTx" presStyleIdx="1" presStyleCnt="3">
        <dgm:presLayoutVars>
          <dgm:bulletEnabled val="1"/>
        </dgm:presLayoutVars>
      </dgm:prSet>
      <dgm:spPr/>
      <dgm:t>
        <a:bodyPr/>
        <a:lstStyle/>
        <a:p>
          <a:endParaRPr lang="zh-CN" altLang="en-US"/>
        </a:p>
      </dgm:t>
    </dgm:pt>
    <dgm:pt modelId="{C0D8A270-3058-4D8C-8C27-3FFA616030FD}" type="pres">
      <dgm:prSet presAssocID="{B7F01B7C-48EF-4E1F-9520-01AE3FEC8F0C}" presName="parentText" presStyleLbl="node1" presStyleIdx="2" presStyleCnt="3">
        <dgm:presLayoutVars>
          <dgm:chMax val="0"/>
          <dgm:bulletEnabled val="1"/>
        </dgm:presLayoutVars>
      </dgm:prSet>
      <dgm:spPr/>
      <dgm:t>
        <a:bodyPr/>
        <a:lstStyle/>
        <a:p>
          <a:endParaRPr lang="zh-CN" altLang="en-US"/>
        </a:p>
      </dgm:t>
    </dgm:pt>
    <dgm:pt modelId="{34239661-0B3B-4689-81EB-592092A9BCD1}" type="pres">
      <dgm:prSet presAssocID="{B7F01B7C-48EF-4E1F-9520-01AE3FEC8F0C}" presName="childText" presStyleLbl="revTx" presStyleIdx="2" presStyleCnt="3">
        <dgm:presLayoutVars>
          <dgm:bulletEnabled val="1"/>
        </dgm:presLayoutVars>
      </dgm:prSet>
      <dgm:spPr/>
      <dgm:t>
        <a:bodyPr/>
        <a:lstStyle/>
        <a:p>
          <a:endParaRPr lang="zh-CN" altLang="en-US"/>
        </a:p>
      </dgm:t>
    </dgm:pt>
  </dgm:ptLst>
  <dgm:cxnLst>
    <dgm:cxn modelId="{4B6EF32D-C31B-40DF-B907-C674C217B5BD}" srcId="{B7F01B7C-48EF-4E1F-9520-01AE3FEC8F0C}" destId="{8AA93496-31D4-46C7-881B-A253C363EFA4}" srcOrd="0" destOrd="0" parTransId="{512C5AD3-BE72-4B47-9B2A-668F0FDC965B}" sibTransId="{4B18D543-23BC-44CB-988B-235694076C51}"/>
    <dgm:cxn modelId="{A874A359-9D8F-47E1-A39B-8622098788DE}" type="presOf" srcId="{DA03E29D-A32C-4643-9E71-F744D2B2D2FB}" destId="{2A42E5B6-9765-4D44-9861-691F100F1135}" srcOrd="0" destOrd="0" presId="urn:microsoft.com/office/officeart/2005/8/layout/vList2"/>
    <dgm:cxn modelId="{ED18EFB4-EF20-41F6-A2B3-3EBB6B3526E3}" srcId="{7871A3A3-A71E-44EC-B283-988AE7B3AB0C}" destId="{DA03E29D-A32C-4643-9E71-F744D2B2D2FB}" srcOrd="1" destOrd="0" parTransId="{0A30BDD3-B02E-4055-A408-773E76E26226}" sibTransId="{B43E982C-9254-4338-BE68-3CC0719C4E85}"/>
    <dgm:cxn modelId="{58D5DBD6-7BFC-40AE-9D42-75A1FEB347B8}" srcId="{DA03E29D-A32C-4643-9E71-F744D2B2D2FB}" destId="{7911CD72-6070-43A2-A076-985115637A28}" srcOrd="0" destOrd="0" parTransId="{B5645318-EF74-4F57-AAAD-890F65F8BCBD}" sibTransId="{92FE7F7D-A275-4242-8A60-967CC2C2E92C}"/>
    <dgm:cxn modelId="{4B3A4558-D0B2-492E-A849-242AE0BD04BD}" srcId="{7871A3A3-A71E-44EC-B283-988AE7B3AB0C}" destId="{C4589B05-3F2A-4950-AE83-A34AE6DE528E}" srcOrd="0" destOrd="0" parTransId="{4832DF25-BA24-48CB-9AD9-3F2FE9232B76}" sibTransId="{FF28DA82-1D16-479A-ABB7-EAB5B5B025AC}"/>
    <dgm:cxn modelId="{D56B5DB9-07F8-4C9C-BC25-B6E1BD2C288B}" type="presOf" srcId="{C4589B05-3F2A-4950-AE83-A34AE6DE528E}" destId="{306E8A66-CFF3-43F6-B85D-22BAF6F2C2ED}" srcOrd="0" destOrd="0" presId="urn:microsoft.com/office/officeart/2005/8/layout/vList2"/>
    <dgm:cxn modelId="{A969387C-7324-4E1A-BEE7-C9488EFB8E6A}" type="presOf" srcId="{7911CD72-6070-43A2-A076-985115637A28}" destId="{684F28D7-28A0-44B6-9618-2ECEF8CAFBD8}" srcOrd="0" destOrd="0" presId="urn:microsoft.com/office/officeart/2005/8/layout/vList2"/>
    <dgm:cxn modelId="{BFFC00A1-B503-45F1-A517-8DC2FF91FA58}" srcId="{7871A3A3-A71E-44EC-B283-988AE7B3AB0C}" destId="{B7F01B7C-48EF-4E1F-9520-01AE3FEC8F0C}" srcOrd="2" destOrd="0" parTransId="{DA46A0ED-7B05-41DB-B469-180AC8E34AAB}" sibTransId="{4D0E2108-7FA6-400F-A024-FFCF496CE2E9}"/>
    <dgm:cxn modelId="{0EFE1142-875C-45D9-83C0-249CDE36C3F8}" type="presOf" srcId="{2185DB5E-F899-4556-A777-27BC2C641A8F}" destId="{36F79644-51FF-4302-B3CF-E96A4522742D}" srcOrd="0" destOrd="0" presId="urn:microsoft.com/office/officeart/2005/8/layout/vList2"/>
    <dgm:cxn modelId="{FF5288A9-FB02-4CE6-8216-85C0874C5E40}" srcId="{C4589B05-3F2A-4950-AE83-A34AE6DE528E}" destId="{2185DB5E-F899-4556-A777-27BC2C641A8F}" srcOrd="0" destOrd="0" parTransId="{75D17E98-3589-4708-955E-F941C3C85C1F}" sibTransId="{4111B028-EA50-4784-8F75-98CDB40CF57B}"/>
    <dgm:cxn modelId="{BF8F7FD8-7893-42FA-937D-4C68CB9E1E14}" type="presOf" srcId="{8AA93496-31D4-46C7-881B-A253C363EFA4}" destId="{34239661-0B3B-4689-81EB-592092A9BCD1}" srcOrd="0" destOrd="0" presId="urn:microsoft.com/office/officeart/2005/8/layout/vList2"/>
    <dgm:cxn modelId="{D15487E3-D6B3-4093-9B53-67DB556423D7}" type="presOf" srcId="{B7F01B7C-48EF-4E1F-9520-01AE3FEC8F0C}" destId="{C0D8A270-3058-4D8C-8C27-3FFA616030FD}" srcOrd="0" destOrd="0" presId="urn:microsoft.com/office/officeart/2005/8/layout/vList2"/>
    <dgm:cxn modelId="{1F405BD8-B26D-4819-81E7-C4CE4FA71A03}" type="presOf" srcId="{7871A3A3-A71E-44EC-B283-988AE7B3AB0C}" destId="{4AC60BC6-43CB-46AC-9F52-1B530E127B46}" srcOrd="0" destOrd="0" presId="urn:microsoft.com/office/officeart/2005/8/layout/vList2"/>
    <dgm:cxn modelId="{917CD4FE-E628-469D-B991-2C27395C6993}" type="presParOf" srcId="{4AC60BC6-43CB-46AC-9F52-1B530E127B46}" destId="{306E8A66-CFF3-43F6-B85D-22BAF6F2C2ED}" srcOrd="0" destOrd="0" presId="urn:microsoft.com/office/officeart/2005/8/layout/vList2"/>
    <dgm:cxn modelId="{123E478E-BE4E-4BE8-9BF4-0C43F8B0FBA8}" type="presParOf" srcId="{4AC60BC6-43CB-46AC-9F52-1B530E127B46}" destId="{36F79644-51FF-4302-B3CF-E96A4522742D}" srcOrd="1" destOrd="0" presId="urn:microsoft.com/office/officeart/2005/8/layout/vList2"/>
    <dgm:cxn modelId="{ECB5CB07-38AB-428B-8974-8437DBEF4810}" type="presParOf" srcId="{4AC60BC6-43CB-46AC-9F52-1B530E127B46}" destId="{2A42E5B6-9765-4D44-9861-691F100F1135}" srcOrd="2" destOrd="0" presId="urn:microsoft.com/office/officeart/2005/8/layout/vList2"/>
    <dgm:cxn modelId="{E9DB6FAA-D7AD-48FC-934D-AC0924ADF79D}" type="presParOf" srcId="{4AC60BC6-43CB-46AC-9F52-1B530E127B46}" destId="{684F28D7-28A0-44B6-9618-2ECEF8CAFBD8}" srcOrd="3" destOrd="0" presId="urn:microsoft.com/office/officeart/2005/8/layout/vList2"/>
    <dgm:cxn modelId="{0F630E2C-F98F-4703-AF25-3EEDC2AD321E}" type="presParOf" srcId="{4AC60BC6-43CB-46AC-9F52-1B530E127B46}" destId="{C0D8A270-3058-4D8C-8C27-3FFA616030FD}" srcOrd="4" destOrd="0" presId="urn:microsoft.com/office/officeart/2005/8/layout/vList2"/>
    <dgm:cxn modelId="{DE25C905-1E63-48C5-A567-C96CE0970C40}" type="presParOf" srcId="{4AC60BC6-43CB-46AC-9F52-1B530E127B46}" destId="{34239661-0B3B-4689-81EB-592092A9BCD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E8A66-CFF3-43F6-B85D-22BAF6F2C2ED}">
      <dsp:nvSpPr>
        <dsp:cNvPr id="0" name=""/>
        <dsp:cNvSpPr/>
      </dsp:nvSpPr>
      <dsp:spPr>
        <a:xfrm>
          <a:off x="0" y="1856"/>
          <a:ext cx="11072890" cy="60245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sz="2000" kern="1200" dirty="0">
              <a:latin typeface="Times New Roman" pitchFamily="18" charset="0"/>
              <a:ea typeface="微软雅黑" pitchFamily="34" charset="-122"/>
              <a:cs typeface="Times New Roman" pitchFamily="18" charset="0"/>
            </a:rPr>
            <a:t>（</a:t>
          </a:r>
          <a:r>
            <a:rPr lang="en-US" sz="2000" kern="1200" dirty="0">
              <a:latin typeface="Times New Roman" pitchFamily="18" charset="0"/>
              <a:ea typeface="微软雅黑" pitchFamily="34" charset="-122"/>
              <a:cs typeface="Times New Roman" pitchFamily="18" charset="0"/>
            </a:rPr>
            <a:t>1</a:t>
          </a:r>
          <a:r>
            <a:rPr lang="zh-CN" sz="2000" kern="1200" dirty="0">
              <a:latin typeface="Times New Roman" pitchFamily="18" charset="0"/>
              <a:ea typeface="微软雅黑" pitchFamily="34" charset="-122"/>
              <a:cs typeface="Times New Roman" pitchFamily="18" charset="0"/>
            </a:rPr>
            <a:t>）星型</a:t>
          </a:r>
          <a:endParaRPr lang="zh-CN" altLang="en-US" sz="2000" kern="1200" dirty="0">
            <a:latin typeface="Times New Roman" pitchFamily="18" charset="0"/>
            <a:ea typeface="微软雅黑" pitchFamily="34" charset="-122"/>
            <a:cs typeface="Times New Roman" pitchFamily="18" charset="0"/>
          </a:endParaRPr>
        </a:p>
      </dsp:txBody>
      <dsp:txXfrm>
        <a:off x="29410" y="31266"/>
        <a:ext cx="11014070" cy="543638"/>
      </dsp:txXfrm>
    </dsp:sp>
    <dsp:sp modelId="{36F79644-51FF-4302-B3CF-E96A4522742D}">
      <dsp:nvSpPr>
        <dsp:cNvPr id="0" name=""/>
        <dsp:cNvSpPr/>
      </dsp:nvSpPr>
      <dsp:spPr>
        <a:xfrm>
          <a:off x="0" y="604315"/>
          <a:ext cx="11072890" cy="122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56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latin typeface="Times New Roman" pitchFamily="18" charset="0"/>
              <a:ea typeface="微软雅黑" pitchFamily="34" charset="-122"/>
              <a:cs typeface="Times New Roman" pitchFamily="18" charset="0"/>
            </a:rPr>
            <a:t>星型是目前局域网中应用最为普遍的一种拓扑结构。星型局域网结构简单，容易实现，成本低，节点扩展、移动方便，对中央节点的可靠性和冗余度要求很高，但其传输介质不能共享。最典型的星型局域网就是交换式以太网。</a:t>
          </a:r>
        </a:p>
      </dsp:txBody>
      <dsp:txXfrm>
        <a:off x="0" y="604315"/>
        <a:ext cx="11072890" cy="1229871"/>
      </dsp:txXfrm>
    </dsp:sp>
    <dsp:sp modelId="{2A42E5B6-9765-4D44-9861-691F100F1135}">
      <dsp:nvSpPr>
        <dsp:cNvPr id="0" name=""/>
        <dsp:cNvSpPr/>
      </dsp:nvSpPr>
      <dsp:spPr>
        <a:xfrm>
          <a:off x="0" y="1834186"/>
          <a:ext cx="11072890" cy="602458"/>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sz="2000" kern="1200" dirty="0">
              <a:latin typeface="Times New Roman" pitchFamily="18" charset="0"/>
              <a:ea typeface="微软雅黑" pitchFamily="34" charset="-122"/>
              <a:cs typeface="Times New Roman" pitchFamily="18" charset="0"/>
            </a:rPr>
            <a:t>（</a:t>
          </a:r>
          <a:r>
            <a:rPr lang="en-US" sz="2000" kern="1200" dirty="0">
              <a:latin typeface="Times New Roman" pitchFamily="18" charset="0"/>
              <a:ea typeface="微软雅黑" pitchFamily="34" charset="-122"/>
              <a:cs typeface="Times New Roman" pitchFamily="18" charset="0"/>
            </a:rPr>
            <a:t>2</a:t>
          </a:r>
          <a:r>
            <a:rPr lang="zh-CN" sz="2000" kern="1200" dirty="0">
              <a:latin typeface="Times New Roman" pitchFamily="18" charset="0"/>
              <a:ea typeface="微软雅黑" pitchFamily="34" charset="-122"/>
              <a:cs typeface="Times New Roman" pitchFamily="18" charset="0"/>
            </a:rPr>
            <a:t>）环型</a:t>
          </a:r>
          <a:endParaRPr lang="zh-CN" altLang="en-US" sz="2000" kern="1200" dirty="0">
            <a:latin typeface="Times New Roman" pitchFamily="18" charset="0"/>
            <a:ea typeface="微软雅黑" pitchFamily="34" charset="-122"/>
            <a:cs typeface="Times New Roman" pitchFamily="18" charset="0"/>
          </a:endParaRPr>
        </a:p>
      </dsp:txBody>
      <dsp:txXfrm>
        <a:off x="29410" y="1863596"/>
        <a:ext cx="11014070" cy="543638"/>
      </dsp:txXfrm>
    </dsp:sp>
    <dsp:sp modelId="{684F28D7-28A0-44B6-9618-2ECEF8CAFBD8}">
      <dsp:nvSpPr>
        <dsp:cNvPr id="0" name=""/>
        <dsp:cNvSpPr/>
      </dsp:nvSpPr>
      <dsp:spPr>
        <a:xfrm>
          <a:off x="0" y="2436644"/>
          <a:ext cx="11072890" cy="122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56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latin typeface="Times New Roman" pitchFamily="18" charset="0"/>
              <a:ea typeface="微软雅黑" pitchFamily="34" charset="-122"/>
              <a:cs typeface="Times New Roman" pitchFamily="18" charset="0"/>
            </a:rPr>
            <a:t>环型局域网中信息只能单向传输，其控制简单、信道利用率高、不存在数据冲突问题、传输速度较快，但是对传输线路要求较高、扩展性能差、维护起来比较困难。典型的环型局域网是</a:t>
          </a:r>
          <a:r>
            <a:rPr lang="en-US" altLang="zh-CN" sz="2000" kern="1200" dirty="0">
              <a:latin typeface="Times New Roman" pitchFamily="18" charset="0"/>
              <a:ea typeface="微软雅黑" pitchFamily="34" charset="-122"/>
              <a:cs typeface="Times New Roman" pitchFamily="18" charset="0"/>
            </a:rPr>
            <a:t>IBM</a:t>
          </a:r>
          <a:r>
            <a:rPr lang="zh-CN" altLang="en-US" sz="2000" kern="1200" dirty="0">
              <a:latin typeface="Times New Roman" pitchFamily="18" charset="0"/>
              <a:ea typeface="微软雅黑" pitchFamily="34" charset="-122"/>
              <a:cs typeface="Times New Roman" pitchFamily="18" charset="0"/>
            </a:rPr>
            <a:t>令牌环网。</a:t>
          </a:r>
        </a:p>
      </dsp:txBody>
      <dsp:txXfrm>
        <a:off x="0" y="2436644"/>
        <a:ext cx="11072890" cy="1229871"/>
      </dsp:txXfrm>
    </dsp:sp>
    <dsp:sp modelId="{C0D8A270-3058-4D8C-8C27-3FFA616030FD}">
      <dsp:nvSpPr>
        <dsp:cNvPr id="0" name=""/>
        <dsp:cNvSpPr/>
      </dsp:nvSpPr>
      <dsp:spPr>
        <a:xfrm>
          <a:off x="0" y="3666515"/>
          <a:ext cx="11072890" cy="602458"/>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sz="2000" kern="1200" dirty="0">
              <a:latin typeface="Times New Roman" pitchFamily="18" charset="0"/>
              <a:ea typeface="微软雅黑" pitchFamily="34" charset="-122"/>
              <a:cs typeface="Times New Roman" pitchFamily="18" charset="0"/>
            </a:rPr>
            <a:t>（</a:t>
          </a:r>
          <a:r>
            <a:rPr lang="en-US" sz="2000" kern="1200" dirty="0">
              <a:latin typeface="Times New Roman" pitchFamily="18" charset="0"/>
              <a:ea typeface="微软雅黑" pitchFamily="34" charset="-122"/>
              <a:cs typeface="Times New Roman" pitchFamily="18" charset="0"/>
            </a:rPr>
            <a:t>3</a:t>
          </a:r>
          <a:r>
            <a:rPr lang="zh-CN" sz="2000" kern="1200" dirty="0">
              <a:latin typeface="Times New Roman" pitchFamily="18" charset="0"/>
              <a:ea typeface="微软雅黑" pitchFamily="34" charset="-122"/>
              <a:cs typeface="Times New Roman" pitchFamily="18" charset="0"/>
            </a:rPr>
            <a:t>）总线型</a:t>
          </a:r>
          <a:endParaRPr lang="zh-CN" altLang="en-US" sz="2000" kern="1200" dirty="0">
            <a:latin typeface="Times New Roman" pitchFamily="18" charset="0"/>
            <a:ea typeface="微软雅黑" pitchFamily="34" charset="-122"/>
            <a:cs typeface="Times New Roman" pitchFamily="18" charset="0"/>
          </a:endParaRPr>
        </a:p>
      </dsp:txBody>
      <dsp:txXfrm>
        <a:off x="29410" y="3695925"/>
        <a:ext cx="11014070" cy="543638"/>
      </dsp:txXfrm>
    </dsp:sp>
    <dsp:sp modelId="{34239661-0B3B-4689-81EB-592092A9BCD1}">
      <dsp:nvSpPr>
        <dsp:cNvPr id="0" name=""/>
        <dsp:cNvSpPr/>
      </dsp:nvSpPr>
      <dsp:spPr>
        <a:xfrm>
          <a:off x="0" y="4268974"/>
          <a:ext cx="11072890" cy="122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56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latin typeface="Times New Roman" pitchFamily="18" charset="0"/>
              <a:ea typeface="微软雅黑" pitchFamily="34" charset="-122"/>
              <a:cs typeface="Times New Roman" pitchFamily="18" charset="0"/>
            </a:rPr>
            <a:t>总线型局域网中所有的节点都通过相应的硬件接口直接与总线相连。总线型局域网可靠性高、组网费用低、节点扩展灵活、维护也较为容易，但网络中各节点共享总线宽带，数据传输速率与接入网络的用户数量成反比。另外，如果主干线路发生故障，那么整个网络将瘫痪。</a:t>
          </a:r>
        </a:p>
      </dsp:txBody>
      <dsp:txXfrm>
        <a:off x="0" y="4268974"/>
        <a:ext cx="11072890" cy="12298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71C22-075A-434D-9221-18F359471386}" type="datetimeFigureOut">
              <a:rPr lang="zh-CN" altLang="en-US" smtClean="0"/>
              <a:pPr/>
              <a:t>2021/10/18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C1889-C075-4BE1-82B5-8A5BB720CD17}" type="slidenum">
              <a:rPr lang="zh-CN" altLang="en-US" smtClean="0"/>
              <a:pPr/>
              <a:t>‹#›</a:t>
            </a:fld>
            <a:endParaRPr lang="zh-CN" altLang="en-US"/>
          </a:p>
        </p:txBody>
      </p:sp>
    </p:spTree>
    <p:extLst>
      <p:ext uri="{BB962C8B-B14F-4D97-AF65-F5344CB8AC3E}">
        <p14:creationId xmlns:p14="http://schemas.microsoft.com/office/powerpoint/2010/main" val="1586939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069A2-4738-483B-BB51-FE5DE9408108}" type="slidenum">
              <a:rPr lang="zh-CN" altLang="en-US" smtClean="0"/>
              <a:pPr/>
              <a:t>3</a:t>
            </a:fld>
            <a:endParaRPr lang="zh-CN" altLang="en-US"/>
          </a:p>
        </p:txBody>
      </p:sp>
    </p:spTree>
    <p:extLst>
      <p:ext uri="{BB962C8B-B14F-4D97-AF65-F5344CB8AC3E}">
        <p14:creationId xmlns:p14="http://schemas.microsoft.com/office/powerpoint/2010/main" val="300967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CF6EC5-653D-43A8-9BBE-782E12297E76}" type="slidenum">
              <a:rPr lang="zh-CN" altLang="en-US" smtClean="0"/>
              <a:pPr/>
              <a:t>4</a:t>
            </a:fld>
            <a:endParaRPr lang="zh-CN" altLang="en-US"/>
          </a:p>
        </p:txBody>
      </p:sp>
    </p:spTree>
    <p:extLst>
      <p:ext uri="{BB962C8B-B14F-4D97-AF65-F5344CB8AC3E}">
        <p14:creationId xmlns:p14="http://schemas.microsoft.com/office/powerpoint/2010/main" val="232044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0C1889-C075-4BE1-82B5-8A5BB720CD17}" type="slidenum">
              <a:rPr lang="zh-CN" altLang="en-US" smtClean="0"/>
              <a:pPr/>
              <a:t>12</a:t>
            </a:fld>
            <a:endParaRPr lang="zh-CN" altLang="en-US"/>
          </a:p>
        </p:txBody>
      </p:sp>
    </p:spTree>
    <p:extLst>
      <p:ext uri="{BB962C8B-B14F-4D97-AF65-F5344CB8AC3E}">
        <p14:creationId xmlns:p14="http://schemas.microsoft.com/office/powerpoint/2010/main" val="35932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0C1889-C075-4BE1-82B5-8A5BB720CD17}" type="slidenum">
              <a:rPr lang="zh-CN" altLang="en-US" smtClean="0"/>
              <a:pPr/>
              <a:t>75</a:t>
            </a:fld>
            <a:endParaRPr lang="zh-CN" altLang="en-US"/>
          </a:p>
        </p:txBody>
      </p:sp>
    </p:spTree>
    <p:extLst>
      <p:ext uri="{BB962C8B-B14F-4D97-AF65-F5344CB8AC3E}">
        <p14:creationId xmlns:p14="http://schemas.microsoft.com/office/powerpoint/2010/main" val="298911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矩形 6"/>
          <p:cNvSpPr/>
          <p:nvPr userDrawn="1"/>
        </p:nvSpPr>
        <p:spPr>
          <a:xfrm flipH="1">
            <a:off x="0" y="743854"/>
            <a:ext cx="12192000" cy="142775"/>
          </a:xfrm>
          <a:prstGeom prst="rect">
            <a:avLst/>
          </a:pr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圆角 5"/>
          <p:cNvSpPr/>
          <p:nvPr userDrawn="1"/>
        </p:nvSpPr>
        <p:spPr>
          <a:xfrm flipH="1">
            <a:off x="-600" y="260648"/>
            <a:ext cx="8928992" cy="626400"/>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 name="connsiteX0-261" fmla="*/ 307647 w 7677605"/>
              <a:gd name="connsiteY0-262" fmla="*/ 781907 h 5527522"/>
              <a:gd name="connsiteX1-263" fmla="*/ 676751 w 7677605"/>
              <a:gd name="connsiteY1-264" fmla="*/ 0 h 5527522"/>
              <a:gd name="connsiteX2-265" fmla="*/ 7677605 w 7677605"/>
              <a:gd name="connsiteY2-266" fmla="*/ 241147 h 5527522"/>
              <a:gd name="connsiteX3-267" fmla="*/ 7677605 w 7677605"/>
              <a:gd name="connsiteY3-268" fmla="*/ 5508472 h 5527522"/>
              <a:gd name="connsiteX4-269" fmla="*/ 0 w 7677605"/>
              <a:gd name="connsiteY4-270" fmla="*/ 5527522 h 5527522"/>
              <a:gd name="connsiteX5-271" fmla="*/ 307647 w 7677605"/>
              <a:gd name="connsiteY5-272" fmla="*/ 781907 h 5527522"/>
              <a:gd name="connsiteX0-273" fmla="*/ 307647 w 7677605"/>
              <a:gd name="connsiteY0-274" fmla="*/ 781907 h 5527522"/>
              <a:gd name="connsiteX1-275" fmla="*/ 676751 w 7677605"/>
              <a:gd name="connsiteY1-276" fmla="*/ 0 h 5527522"/>
              <a:gd name="connsiteX2-277" fmla="*/ 7677605 w 7677605"/>
              <a:gd name="connsiteY2-278" fmla="*/ 241147 h 5527522"/>
              <a:gd name="connsiteX3-279" fmla="*/ 7677605 w 7677605"/>
              <a:gd name="connsiteY3-280" fmla="*/ 5508472 h 5527522"/>
              <a:gd name="connsiteX4-281" fmla="*/ 0 w 7677605"/>
              <a:gd name="connsiteY4-282" fmla="*/ 5527522 h 5527522"/>
              <a:gd name="connsiteX5-283" fmla="*/ 307647 w 7677605"/>
              <a:gd name="connsiteY5-284" fmla="*/ 781907 h 5527522"/>
              <a:gd name="connsiteX0-285" fmla="*/ 307647 w 7677605"/>
              <a:gd name="connsiteY0-286" fmla="*/ 781907 h 5527522"/>
              <a:gd name="connsiteX1-287" fmla="*/ 676751 w 7677605"/>
              <a:gd name="connsiteY1-288" fmla="*/ 0 h 5527522"/>
              <a:gd name="connsiteX2-289" fmla="*/ 7677605 w 7677605"/>
              <a:gd name="connsiteY2-290" fmla="*/ 241147 h 5527522"/>
              <a:gd name="connsiteX3-291" fmla="*/ 7677605 w 7677605"/>
              <a:gd name="connsiteY3-292" fmla="*/ 5508472 h 5527522"/>
              <a:gd name="connsiteX4-293" fmla="*/ 0 w 7677605"/>
              <a:gd name="connsiteY4-294" fmla="*/ 5527522 h 5527522"/>
              <a:gd name="connsiteX5-295" fmla="*/ 307647 w 7677605"/>
              <a:gd name="connsiteY5-296" fmla="*/ 781907 h 5527522"/>
              <a:gd name="connsiteX0-297" fmla="*/ 307647 w 7677605"/>
              <a:gd name="connsiteY0-298" fmla="*/ 781907 h 5527522"/>
              <a:gd name="connsiteX1-299" fmla="*/ 676751 w 7677605"/>
              <a:gd name="connsiteY1-300" fmla="*/ 0 h 5527522"/>
              <a:gd name="connsiteX2-301" fmla="*/ 7677605 w 7677605"/>
              <a:gd name="connsiteY2-302" fmla="*/ 241147 h 5527522"/>
              <a:gd name="connsiteX3-303" fmla="*/ 7677605 w 7677605"/>
              <a:gd name="connsiteY3-304" fmla="*/ 5508472 h 5527522"/>
              <a:gd name="connsiteX4-305" fmla="*/ 0 w 7677605"/>
              <a:gd name="connsiteY4-306" fmla="*/ 5527522 h 5527522"/>
              <a:gd name="connsiteX5-307" fmla="*/ 307647 w 7677605"/>
              <a:gd name="connsiteY5-308"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677605" h="5527522">
                <a:moveTo>
                  <a:pt x="307647" y="781907"/>
                </a:moveTo>
                <a:cubicBezTo>
                  <a:pt x="348128" y="161443"/>
                  <a:pt x="341783" y="0"/>
                  <a:pt x="676751" y="0"/>
                </a:cubicBezTo>
                <a:lnTo>
                  <a:pt x="7677605" y="241147"/>
                </a:lnTo>
                <a:lnTo>
                  <a:pt x="7677605" y="5508472"/>
                </a:lnTo>
                <a:lnTo>
                  <a:pt x="0" y="5527522"/>
                </a:lnTo>
                <a:cubicBezTo>
                  <a:pt x="229549" y="1995661"/>
                  <a:pt x="123818" y="3372397"/>
                  <a:pt x="307647" y="781907"/>
                </a:cubicBezTo>
                <a:close/>
              </a:path>
            </a:pathLst>
          </a:custGeom>
          <a:solidFill>
            <a:srgbClr val="2E2E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 name="椭圆 16"/>
          <p:cNvSpPr/>
          <p:nvPr userDrawn="1"/>
        </p:nvSpPr>
        <p:spPr>
          <a:xfrm>
            <a:off x="376518" y="426910"/>
            <a:ext cx="316944" cy="316944"/>
          </a:xfrm>
          <a:prstGeom prst="ellipse">
            <a:avLst/>
          </a:prstGeom>
          <a:solidFill>
            <a:srgbClr val="0A6CB5"/>
          </a:solidFill>
          <a:ln w="57150" cap="flat" cmpd="sng" algn="ctr">
            <a:solidFill>
              <a:sysClr val="windowText" lastClr="000000">
                <a:lumMod val="75000"/>
                <a:lumOff val="25000"/>
              </a:sys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等线" panose="020F0502020204030204"/>
              <a:ea typeface="等线" panose="02010600030101010101" pitchFamily="2" charset="-122"/>
              <a:cs typeface="+mn-cs"/>
            </a:endParaRPr>
          </a:p>
        </p:txBody>
      </p:sp>
      <p:sp>
        <p:nvSpPr>
          <p:cNvPr id="18" name="椭圆 17"/>
          <p:cNvSpPr/>
          <p:nvPr userDrawn="1"/>
        </p:nvSpPr>
        <p:spPr>
          <a:xfrm>
            <a:off x="11459842" y="286088"/>
            <a:ext cx="359813" cy="360000"/>
          </a:xfrm>
          <a:prstGeom prst="ellipse">
            <a:avLst/>
          </a:prstGeom>
          <a:solidFill>
            <a:srgbClr val="2E2E2E">
              <a:alpha val="34902"/>
            </a:srgb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9" name="TextBox 15"/>
          <p:cNvSpPr txBox="1"/>
          <p:nvPr userDrawn="1"/>
        </p:nvSpPr>
        <p:spPr>
          <a:xfrm>
            <a:off x="11314702" y="289149"/>
            <a:ext cx="650091"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fld id="{2EEF1883-7A0E-4F66-9932-E581691AD397}" type="slidenum">
              <a:rPr kumimoji="0" lang="zh-CN" altLang="en-US" sz="1600" b="0" i="0" u="none" strike="noStrike" kern="1200" cap="none" spc="0" normalizeH="0" baseline="0" noProof="0" smtClean="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pPr marL="0" marR="0" lvl="0" indent="0" algn="ctr" defTabSz="914400" rtl="0" eaLnBrk="1" fontAlgn="auto" latinLnBrk="0" hangingPunct="1">
                <a:lnSpc>
                  <a:spcPct val="100000"/>
                </a:lnSpc>
                <a:spcBef>
                  <a:spcPts val="0"/>
                </a:spcBef>
                <a:spcAft>
                  <a:spcPts val="0"/>
                </a:spcAft>
                <a:buClrTx/>
                <a:buSzTx/>
                <a:buFontTx/>
                <a:buNone/>
                <a:defRPr/>
              </a:pPr>
              <a:t>‹#›</a:t>
            </a:fld>
            <a:r>
              <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任意多边形 4"/>
          <p:cNvSpPr/>
          <p:nvPr userDrawn="1"/>
        </p:nvSpPr>
        <p:spPr>
          <a:xfrm>
            <a:off x="0" y="0"/>
            <a:ext cx="12192000" cy="6858001"/>
          </a:xfrm>
          <a:custGeom>
            <a:avLst/>
            <a:gdLst>
              <a:gd name="connsiteX0" fmla="*/ 0 w 12192000"/>
              <a:gd name="connsiteY0" fmla="*/ 1 h 6858001"/>
              <a:gd name="connsiteX1" fmla="*/ 0 w 12192000"/>
              <a:gd name="connsiteY1" fmla="*/ 1 h 6858001"/>
              <a:gd name="connsiteX2" fmla="*/ 0 w 12192000"/>
              <a:gd name="connsiteY2" fmla="*/ 6858000 h 6858001"/>
              <a:gd name="connsiteX3" fmla="*/ 8483372 w 12192000"/>
              <a:gd name="connsiteY3" fmla="*/ 6858000 h 6858001"/>
              <a:gd name="connsiteX4" fmla="*/ 8483372 w 12192000"/>
              <a:gd name="connsiteY4" fmla="*/ 6858001 h 6858001"/>
              <a:gd name="connsiteX5" fmla="*/ 0 w 12192000"/>
              <a:gd name="connsiteY5" fmla="*/ 6858001 h 6858001"/>
              <a:gd name="connsiteX6" fmla="*/ 0 w 12192000"/>
              <a:gd name="connsiteY6" fmla="*/ 0 h 6858001"/>
              <a:gd name="connsiteX7" fmla="*/ 12192000 w 12192000"/>
              <a:gd name="connsiteY7" fmla="*/ 0 h 6858001"/>
              <a:gd name="connsiteX8" fmla="*/ 12192000 w 12192000"/>
              <a:gd name="connsiteY8" fmla="*/ 6858000 h 6858001"/>
              <a:gd name="connsiteX9" fmla="*/ 8483372 w 12192000"/>
              <a:gd name="connsiteY9" fmla="*/ 6858000 h 6858001"/>
              <a:gd name="connsiteX10" fmla="*/ 3960779 w 12192000"/>
              <a:gd name="connsiteY10" fmla="*/ 1 h 6858001"/>
              <a:gd name="connsiteX11" fmla="*/ 0 w 12192000"/>
              <a:gd name="connsiteY1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0" y="1"/>
                </a:moveTo>
                <a:lnTo>
                  <a:pt x="0" y="1"/>
                </a:lnTo>
                <a:lnTo>
                  <a:pt x="0" y="6858000"/>
                </a:lnTo>
                <a:lnTo>
                  <a:pt x="8483372" y="6858000"/>
                </a:lnTo>
                <a:lnTo>
                  <a:pt x="8483372" y="6858001"/>
                </a:lnTo>
                <a:lnTo>
                  <a:pt x="0" y="6858001"/>
                </a:lnTo>
                <a:close/>
                <a:moveTo>
                  <a:pt x="0" y="0"/>
                </a:moveTo>
                <a:lnTo>
                  <a:pt x="12192000" y="0"/>
                </a:lnTo>
                <a:lnTo>
                  <a:pt x="12192000" y="6858000"/>
                </a:lnTo>
                <a:lnTo>
                  <a:pt x="8483372" y="6858000"/>
                </a:lnTo>
                <a:lnTo>
                  <a:pt x="3960779" y="1"/>
                </a:lnTo>
                <a:lnTo>
                  <a:pt x="0" y="1"/>
                </a:lnTo>
                <a:close/>
              </a:path>
            </a:pathLst>
          </a:custGeom>
          <a: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userDrawn="1"/>
        </p:nvSpPr>
        <p:spPr bwMode="auto">
          <a:xfrm>
            <a:off x="3076" y="400444"/>
            <a:ext cx="842362" cy="566844"/>
          </a:xfrm>
          <a:prstGeom prst="rect">
            <a:avLst/>
          </a:prstGeom>
          <a:solidFill>
            <a:srgbClr val="0A6CB5"/>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07DDA"/>
              </a:solidFill>
            </a:endParaRPr>
          </a:p>
        </p:txBody>
      </p:sp>
      <p:sp>
        <p:nvSpPr>
          <p:cNvPr id="7" name="任意多边形: 形状 30"/>
          <p:cNvSpPr/>
          <p:nvPr userDrawn="1"/>
        </p:nvSpPr>
        <p:spPr>
          <a:xfrm rot="5400000">
            <a:off x="2434171" y="-1185463"/>
            <a:ext cx="566846" cy="3744312"/>
          </a:xfrm>
          <a:custGeom>
            <a:avLst/>
            <a:gdLst>
              <a:gd name="connsiteX0" fmla="*/ 0 w 566846"/>
              <a:gd name="connsiteY0" fmla="*/ 3744312 h 3744312"/>
              <a:gd name="connsiteX1" fmla="*/ 0 w 566846"/>
              <a:gd name="connsiteY1" fmla="*/ 362945 h 3744312"/>
              <a:gd name="connsiteX2" fmla="*/ 566846 w 566846"/>
              <a:gd name="connsiteY2" fmla="*/ 0 h 3744312"/>
              <a:gd name="connsiteX3" fmla="*/ 566846 w 566846"/>
              <a:gd name="connsiteY3" fmla="*/ 3744312 h 3744312"/>
            </a:gdLst>
            <a:ahLst/>
            <a:cxnLst>
              <a:cxn ang="0">
                <a:pos x="connsiteX0" y="connsiteY0"/>
              </a:cxn>
              <a:cxn ang="0">
                <a:pos x="connsiteX1" y="connsiteY1"/>
              </a:cxn>
              <a:cxn ang="0">
                <a:pos x="connsiteX2" y="connsiteY2"/>
              </a:cxn>
              <a:cxn ang="0">
                <a:pos x="connsiteX3" y="connsiteY3"/>
              </a:cxn>
            </a:cxnLst>
            <a:rect l="l" t="t" r="r" b="b"/>
            <a:pathLst>
              <a:path w="566846" h="3744312">
                <a:moveTo>
                  <a:pt x="0" y="3744312"/>
                </a:moveTo>
                <a:lnTo>
                  <a:pt x="0" y="362945"/>
                </a:lnTo>
                <a:lnTo>
                  <a:pt x="566846" y="0"/>
                </a:lnTo>
                <a:lnTo>
                  <a:pt x="566846" y="374431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椭圆 7"/>
          <p:cNvSpPr/>
          <p:nvPr userDrawn="1"/>
        </p:nvSpPr>
        <p:spPr>
          <a:xfrm>
            <a:off x="244131" y="525394"/>
            <a:ext cx="316944" cy="316944"/>
          </a:xfrm>
          <a:prstGeom prst="ellipse">
            <a:avLst/>
          </a:prstGeom>
          <a:solidFill>
            <a:schemeClr val="bg1">
              <a:lumMod val="85000"/>
            </a:schemeClr>
          </a:solidFill>
          <a:ln w="57150" cap="flat" cmpd="sng" algn="ctr">
            <a:solidFill>
              <a:schemeClr val="tx1">
                <a:lumMod val="65000"/>
                <a:lumOff val="35000"/>
              </a:scheme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等线" panose="020F0502020204030204"/>
              <a:ea typeface="等线" panose="02010600030101010101" pitchFamily="2" charset="-122"/>
              <a:cs typeface="+mn-cs"/>
            </a:endParaRPr>
          </a:p>
        </p:txBody>
      </p:sp>
      <p:sp>
        <p:nvSpPr>
          <p:cNvPr id="9" name="任意多边形 8"/>
          <p:cNvSpPr/>
          <p:nvPr userDrawn="1"/>
        </p:nvSpPr>
        <p:spPr>
          <a:xfrm flipH="1">
            <a:off x="4500580" y="820561"/>
            <a:ext cx="7691421" cy="142775"/>
          </a:xfrm>
          <a:custGeom>
            <a:avLst/>
            <a:gdLst>
              <a:gd name="connsiteX0" fmla="*/ 7691421 w 7691421"/>
              <a:gd name="connsiteY0" fmla="*/ 0 h 142775"/>
              <a:gd name="connsiteX1" fmla="*/ 0 w 7691421"/>
              <a:gd name="connsiteY1" fmla="*/ 0 h 142775"/>
              <a:gd name="connsiteX2" fmla="*/ 0 w 7691421"/>
              <a:gd name="connsiteY2" fmla="*/ 142775 h 142775"/>
              <a:gd name="connsiteX3" fmla="*/ 7597266 w 7691421"/>
              <a:gd name="connsiteY3" fmla="*/ 142775 h 142775"/>
            </a:gdLst>
            <a:ahLst/>
            <a:cxnLst>
              <a:cxn ang="0">
                <a:pos x="connsiteX0" y="connsiteY0"/>
              </a:cxn>
              <a:cxn ang="0">
                <a:pos x="connsiteX1" y="connsiteY1"/>
              </a:cxn>
              <a:cxn ang="0">
                <a:pos x="connsiteX2" y="connsiteY2"/>
              </a:cxn>
              <a:cxn ang="0">
                <a:pos x="connsiteX3" y="connsiteY3"/>
              </a:cxn>
            </a:cxnLst>
            <a:rect l="l" t="t" r="r" b="b"/>
            <a:pathLst>
              <a:path w="7691421" h="142775">
                <a:moveTo>
                  <a:pt x="7691421" y="0"/>
                </a:moveTo>
                <a:lnTo>
                  <a:pt x="0" y="0"/>
                </a:lnTo>
                <a:lnTo>
                  <a:pt x="0" y="142775"/>
                </a:lnTo>
                <a:lnTo>
                  <a:pt x="7597266" y="142775"/>
                </a:lnTo>
                <a:close/>
              </a:path>
            </a:pathLst>
          </a:cu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椭圆 10"/>
          <p:cNvSpPr/>
          <p:nvPr userDrawn="1"/>
        </p:nvSpPr>
        <p:spPr>
          <a:xfrm>
            <a:off x="11459842" y="286088"/>
            <a:ext cx="359813" cy="360000"/>
          </a:xfrm>
          <a:prstGeom prst="ellipse">
            <a:avLst/>
          </a:prstGeom>
          <a:solidFill>
            <a:schemeClr val="bg1">
              <a:alpha val="34902"/>
            </a:scheme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 name="TextBox 15"/>
          <p:cNvSpPr txBox="1"/>
          <p:nvPr userDrawn="1"/>
        </p:nvSpPr>
        <p:spPr>
          <a:xfrm>
            <a:off x="11314702" y="289149"/>
            <a:ext cx="650091"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fld id="{2EEF1883-7A0E-4F66-9932-E581691AD397}" type="slidenum">
              <a:rPr kumimoji="0" lang="zh-CN" altLang="en-US" sz="1600" b="0" i="0" u="none" strike="noStrike" kern="1200" cap="none" spc="0" normalizeH="0" baseline="0" noProof="0" smtClean="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pPr marL="0" marR="0" lvl="0" indent="0" algn="ctr" defTabSz="914400" rtl="0" eaLnBrk="1" fontAlgn="auto" latinLnBrk="0" hangingPunct="1">
                <a:lnSpc>
                  <a:spcPct val="100000"/>
                </a:lnSpc>
                <a:spcBef>
                  <a:spcPts val="0"/>
                </a:spcBef>
                <a:spcAft>
                  <a:spcPts val="0"/>
                </a:spcAft>
                <a:buClrTx/>
                <a:buSzTx/>
                <a:buFontTx/>
                <a:buNone/>
                <a:defRPr/>
              </a:pPr>
              <a:t>‹#›</a:t>
            </a:fld>
            <a:r>
              <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任意多边形 4"/>
          <p:cNvSpPr/>
          <p:nvPr userDrawn="1"/>
        </p:nvSpPr>
        <p:spPr>
          <a:xfrm flipH="1">
            <a:off x="0" y="0"/>
            <a:ext cx="12192000" cy="6858001"/>
          </a:xfrm>
          <a:custGeom>
            <a:avLst/>
            <a:gdLst>
              <a:gd name="connsiteX0" fmla="*/ 0 w 12192000"/>
              <a:gd name="connsiteY0" fmla="*/ 1 h 6858001"/>
              <a:gd name="connsiteX1" fmla="*/ 0 w 12192000"/>
              <a:gd name="connsiteY1" fmla="*/ 1 h 6858001"/>
              <a:gd name="connsiteX2" fmla="*/ 0 w 12192000"/>
              <a:gd name="connsiteY2" fmla="*/ 6858000 h 6858001"/>
              <a:gd name="connsiteX3" fmla="*/ 8483372 w 12192000"/>
              <a:gd name="connsiteY3" fmla="*/ 6858000 h 6858001"/>
              <a:gd name="connsiteX4" fmla="*/ 8483372 w 12192000"/>
              <a:gd name="connsiteY4" fmla="*/ 6858001 h 6858001"/>
              <a:gd name="connsiteX5" fmla="*/ 0 w 12192000"/>
              <a:gd name="connsiteY5" fmla="*/ 6858001 h 6858001"/>
              <a:gd name="connsiteX6" fmla="*/ 0 w 12192000"/>
              <a:gd name="connsiteY6" fmla="*/ 0 h 6858001"/>
              <a:gd name="connsiteX7" fmla="*/ 12192000 w 12192000"/>
              <a:gd name="connsiteY7" fmla="*/ 0 h 6858001"/>
              <a:gd name="connsiteX8" fmla="*/ 12192000 w 12192000"/>
              <a:gd name="connsiteY8" fmla="*/ 6858000 h 6858001"/>
              <a:gd name="connsiteX9" fmla="*/ 8483372 w 12192000"/>
              <a:gd name="connsiteY9" fmla="*/ 6858000 h 6858001"/>
              <a:gd name="connsiteX10" fmla="*/ 3960779 w 12192000"/>
              <a:gd name="connsiteY10" fmla="*/ 1 h 6858001"/>
              <a:gd name="connsiteX11" fmla="*/ 0 w 12192000"/>
              <a:gd name="connsiteY1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0" y="1"/>
                </a:moveTo>
                <a:lnTo>
                  <a:pt x="0" y="1"/>
                </a:lnTo>
                <a:lnTo>
                  <a:pt x="0" y="6858000"/>
                </a:lnTo>
                <a:lnTo>
                  <a:pt x="8483372" y="6858000"/>
                </a:lnTo>
                <a:lnTo>
                  <a:pt x="8483372" y="6858001"/>
                </a:lnTo>
                <a:lnTo>
                  <a:pt x="0" y="6858001"/>
                </a:lnTo>
                <a:close/>
                <a:moveTo>
                  <a:pt x="0" y="0"/>
                </a:moveTo>
                <a:lnTo>
                  <a:pt x="12192000" y="0"/>
                </a:lnTo>
                <a:lnTo>
                  <a:pt x="12192000" y="6858000"/>
                </a:lnTo>
                <a:lnTo>
                  <a:pt x="8483372" y="6858000"/>
                </a:lnTo>
                <a:lnTo>
                  <a:pt x="3960779" y="1"/>
                </a:lnTo>
                <a:lnTo>
                  <a:pt x="0" y="1"/>
                </a:lnTo>
                <a:close/>
              </a:path>
            </a:pathLst>
          </a:custGeom>
          <a: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userDrawn="1"/>
        </p:nvSpPr>
        <p:spPr bwMode="auto">
          <a:xfrm>
            <a:off x="3076" y="400444"/>
            <a:ext cx="842362" cy="566844"/>
          </a:xfrm>
          <a:prstGeom prst="rect">
            <a:avLst/>
          </a:prstGeom>
          <a:solidFill>
            <a:srgbClr val="0A6CB5"/>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07DDA"/>
              </a:solidFill>
            </a:endParaRPr>
          </a:p>
        </p:txBody>
      </p:sp>
      <p:sp>
        <p:nvSpPr>
          <p:cNvPr id="18" name="任意多边形 17"/>
          <p:cNvSpPr/>
          <p:nvPr userDrawn="1"/>
        </p:nvSpPr>
        <p:spPr>
          <a:xfrm rot="5400000">
            <a:off x="4125325" y="-2876617"/>
            <a:ext cx="560066" cy="7119841"/>
          </a:xfrm>
          <a:custGeom>
            <a:avLst/>
            <a:gdLst>
              <a:gd name="connsiteX0" fmla="*/ 0 w 560066"/>
              <a:gd name="connsiteY0" fmla="*/ 7119841 h 7119841"/>
              <a:gd name="connsiteX1" fmla="*/ 0 w 560066"/>
              <a:gd name="connsiteY1" fmla="*/ 0 h 7119841"/>
              <a:gd name="connsiteX2" fmla="*/ 560066 w 560066"/>
              <a:gd name="connsiteY2" fmla="*/ 369343 h 7119841"/>
              <a:gd name="connsiteX3" fmla="*/ 560066 w 560066"/>
              <a:gd name="connsiteY3" fmla="*/ 7119841 h 7119841"/>
            </a:gdLst>
            <a:ahLst/>
            <a:cxnLst>
              <a:cxn ang="0">
                <a:pos x="connsiteX0" y="connsiteY0"/>
              </a:cxn>
              <a:cxn ang="0">
                <a:pos x="connsiteX1" y="connsiteY1"/>
              </a:cxn>
              <a:cxn ang="0">
                <a:pos x="connsiteX2" y="connsiteY2"/>
              </a:cxn>
              <a:cxn ang="0">
                <a:pos x="connsiteX3" y="connsiteY3"/>
              </a:cxn>
            </a:cxnLst>
            <a:rect l="l" t="t" r="r" b="b"/>
            <a:pathLst>
              <a:path w="560066" h="7119841">
                <a:moveTo>
                  <a:pt x="0" y="7119841"/>
                </a:moveTo>
                <a:lnTo>
                  <a:pt x="0" y="0"/>
                </a:lnTo>
                <a:lnTo>
                  <a:pt x="560066" y="369343"/>
                </a:lnTo>
                <a:lnTo>
                  <a:pt x="560066" y="7119841"/>
                </a:lnTo>
                <a:close/>
              </a:path>
            </a:pathLst>
          </a:cu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椭圆 7"/>
          <p:cNvSpPr/>
          <p:nvPr userDrawn="1"/>
        </p:nvSpPr>
        <p:spPr>
          <a:xfrm>
            <a:off x="244131" y="525394"/>
            <a:ext cx="316944" cy="316944"/>
          </a:xfrm>
          <a:prstGeom prst="ellipse">
            <a:avLst/>
          </a:prstGeom>
          <a:solidFill>
            <a:schemeClr val="bg1">
              <a:lumMod val="85000"/>
            </a:schemeClr>
          </a:solidFill>
          <a:ln w="57150" cap="flat" cmpd="sng" algn="ctr">
            <a:solidFill>
              <a:schemeClr val="tx1">
                <a:lumMod val="65000"/>
                <a:lumOff val="35000"/>
              </a:scheme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等线" panose="020F0502020204030204"/>
              <a:ea typeface="等线" panose="02010600030101010101" pitchFamily="2" charset="-122"/>
              <a:cs typeface="+mn-cs"/>
            </a:endParaRPr>
          </a:p>
        </p:txBody>
      </p:sp>
      <p:sp>
        <p:nvSpPr>
          <p:cNvPr id="16" name="任意多边形 15"/>
          <p:cNvSpPr/>
          <p:nvPr userDrawn="1"/>
        </p:nvSpPr>
        <p:spPr>
          <a:xfrm flipH="1">
            <a:off x="7595937" y="820561"/>
            <a:ext cx="4596064" cy="142775"/>
          </a:xfrm>
          <a:custGeom>
            <a:avLst/>
            <a:gdLst>
              <a:gd name="connsiteX0" fmla="*/ 4501910 w 4596064"/>
              <a:gd name="connsiteY0" fmla="*/ 0 h 142775"/>
              <a:gd name="connsiteX1" fmla="*/ 2 w 4596064"/>
              <a:gd name="connsiteY1" fmla="*/ 0 h 142775"/>
              <a:gd name="connsiteX2" fmla="*/ 0 w 4596064"/>
              <a:gd name="connsiteY2" fmla="*/ 0 h 142775"/>
              <a:gd name="connsiteX3" fmla="*/ 0 w 4596064"/>
              <a:gd name="connsiteY3" fmla="*/ 142775 h 142775"/>
              <a:gd name="connsiteX4" fmla="*/ 2 w 4596064"/>
              <a:gd name="connsiteY4" fmla="*/ 142775 h 142775"/>
              <a:gd name="connsiteX5" fmla="*/ 4596064 w 4596064"/>
              <a:gd name="connsiteY5" fmla="*/ 142775 h 14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064" h="142775">
                <a:moveTo>
                  <a:pt x="4501910" y="0"/>
                </a:moveTo>
                <a:lnTo>
                  <a:pt x="2" y="0"/>
                </a:lnTo>
                <a:lnTo>
                  <a:pt x="0" y="0"/>
                </a:lnTo>
                <a:lnTo>
                  <a:pt x="0" y="142775"/>
                </a:lnTo>
                <a:lnTo>
                  <a:pt x="2" y="142775"/>
                </a:lnTo>
                <a:lnTo>
                  <a:pt x="4596064" y="142775"/>
                </a:lnTo>
                <a:close/>
              </a:path>
            </a:pathLst>
          </a:cu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椭圆 12"/>
          <p:cNvSpPr/>
          <p:nvPr userDrawn="1"/>
        </p:nvSpPr>
        <p:spPr>
          <a:xfrm>
            <a:off x="11459842" y="286088"/>
            <a:ext cx="359813" cy="360000"/>
          </a:xfrm>
          <a:prstGeom prst="ellipse">
            <a:avLst/>
          </a:prstGeom>
          <a:solidFill>
            <a:srgbClr val="2E2E2E">
              <a:alpha val="34902"/>
            </a:srgb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TextBox 15"/>
          <p:cNvSpPr txBox="1"/>
          <p:nvPr userDrawn="1"/>
        </p:nvSpPr>
        <p:spPr>
          <a:xfrm>
            <a:off x="11314702" y="289149"/>
            <a:ext cx="650091"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fld id="{2EEF1883-7A0E-4F66-9932-E581691AD397}" type="slidenum">
              <a:rPr kumimoji="0" lang="zh-CN" altLang="en-US" sz="1600" b="0" i="0" u="none" strike="noStrike" kern="1200" cap="none" spc="0" normalizeH="0" baseline="0" noProof="0" smtClean="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pPr marL="0" marR="0" lvl="0" indent="0" algn="ctr" defTabSz="914400" rtl="0" eaLnBrk="1" fontAlgn="auto" latinLnBrk="0" hangingPunct="1">
                <a:lnSpc>
                  <a:spcPct val="100000"/>
                </a:lnSpc>
                <a:spcBef>
                  <a:spcPts val="0"/>
                </a:spcBef>
                <a:spcAft>
                  <a:spcPts val="0"/>
                </a:spcAft>
                <a:buClrTx/>
                <a:buSzTx/>
                <a:buFontTx/>
                <a:buNone/>
                <a:defRPr/>
              </a:pPr>
              <a:t>‹#›</a:t>
            </a:fld>
            <a:r>
              <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8.jpeg"/><Relationship Id="rId5" Type="http://schemas.openxmlformats.org/officeDocument/2006/relationships/image" Target="../media/image19.e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jpeg"/><Relationship Id="rId4" Type="http://schemas.openxmlformats.org/officeDocument/2006/relationships/image" Target="../media/image22.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4.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6.emf"/></Relationships>
</file>

<file path=ppt/slides/_rels/slide7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30.emf"/><Relationship Id="rId4" Type="http://schemas.openxmlformats.org/officeDocument/2006/relationships/oleObject" Target="../embeddings/oleObject7.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31.emf"/></Relationships>
</file>

<file path=ppt/slides/_rels/slide8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9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3.jpg"/>
          <p:cNvPicPr>
            <a:picLocks noChangeAspect="1"/>
          </p:cNvPicPr>
          <p:nvPr/>
        </p:nvPicPr>
        <p:blipFill>
          <a:blip r:embed="rId2"/>
          <a:srcRect b="9375"/>
          <a:stretch>
            <a:fillRect/>
          </a:stretch>
        </p:blipFill>
        <p:spPr>
          <a:xfrm>
            <a:off x="0" y="0"/>
            <a:ext cx="12192000" cy="6215082"/>
          </a:xfrm>
          <a:prstGeom prst="rect">
            <a:avLst/>
          </a:prstGeom>
        </p:spPr>
      </p:pic>
      <p:sp>
        <p:nvSpPr>
          <p:cNvPr id="6" name="矩形 5"/>
          <p:cNvSpPr/>
          <p:nvPr/>
        </p:nvSpPr>
        <p:spPr>
          <a:xfrm>
            <a:off x="-47668" y="4385816"/>
            <a:ext cx="12239668" cy="2472185"/>
          </a:xfrm>
          <a:prstGeom prst="rect">
            <a:avLst/>
          </a:prstGeom>
          <a:solidFill>
            <a:srgbClr val="0C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endParaRPr>
          </a:p>
        </p:txBody>
      </p:sp>
      <p:sp>
        <p:nvSpPr>
          <p:cNvPr id="16" name="文本框 25"/>
          <p:cNvSpPr txBox="1"/>
          <p:nvPr/>
        </p:nvSpPr>
        <p:spPr>
          <a:xfrm>
            <a:off x="1261819" y="4873098"/>
            <a:ext cx="7191635" cy="7581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dirty="0">
              <a:solidFill>
                <a:schemeClr val="bg1"/>
              </a:solidFill>
              <a:latin typeface="Impact" panose="020B0806030902050204" pitchFamily="34" charset="0"/>
            </a:endParaRPr>
          </a:p>
        </p:txBody>
      </p:sp>
      <p:grpSp>
        <p:nvGrpSpPr>
          <p:cNvPr id="2" name="组合 30"/>
          <p:cNvGrpSpPr/>
          <p:nvPr/>
        </p:nvGrpSpPr>
        <p:grpSpPr>
          <a:xfrm>
            <a:off x="623392" y="4184770"/>
            <a:ext cx="7187120" cy="1244494"/>
            <a:chOff x="623392" y="4184770"/>
            <a:chExt cx="7187120" cy="1244494"/>
          </a:xfrm>
        </p:grpSpPr>
        <p:sp>
          <p:nvSpPr>
            <p:cNvPr id="36" name="矩形 35"/>
            <p:cNvSpPr/>
            <p:nvPr/>
          </p:nvSpPr>
          <p:spPr>
            <a:xfrm>
              <a:off x="695400" y="4184771"/>
              <a:ext cx="7043674" cy="1244493"/>
            </a:xfrm>
            <a:prstGeom prst="rect">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18"/>
            <p:cNvGrpSpPr/>
            <p:nvPr/>
          </p:nvGrpSpPr>
          <p:grpSpPr>
            <a:xfrm>
              <a:off x="623392" y="4184770"/>
              <a:ext cx="7187120" cy="201045"/>
              <a:chOff x="623392" y="4184770"/>
              <a:chExt cx="7187120" cy="201045"/>
            </a:xfrm>
          </p:grpSpPr>
          <p:sp>
            <p:nvSpPr>
              <p:cNvPr id="34" name="直角三角形 33"/>
              <p:cNvSpPr/>
              <p:nvPr/>
            </p:nvSpPr>
            <p:spPr>
              <a:xfrm>
                <a:off x="7738504"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直角三角形 34"/>
              <p:cNvSpPr/>
              <p:nvPr/>
            </p:nvSpPr>
            <p:spPr>
              <a:xfrm flipH="1">
                <a:off x="623392"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 name="文本框 9"/>
          <p:cNvSpPr txBox="1"/>
          <p:nvPr/>
        </p:nvSpPr>
        <p:spPr>
          <a:xfrm>
            <a:off x="738150" y="4286256"/>
            <a:ext cx="11017224" cy="1015663"/>
          </a:xfrm>
          <a:prstGeom prst="rect">
            <a:avLst/>
          </a:prstGeom>
          <a:noFill/>
        </p:spPr>
        <p:txBody>
          <a:bodyPr wrap="square" rtlCol="0">
            <a:spAutoFit/>
          </a:bodyPr>
          <a:lstStyle/>
          <a:p>
            <a:r>
              <a:rPr lang="zh-CN" altLang="en-US" sz="6000" b="1" dirty="0">
                <a:solidFill>
                  <a:schemeClr val="bg1"/>
                </a:solidFill>
                <a:latin typeface="微软雅黑" panose="020B0503020204020204" pitchFamily="34" charset="-122"/>
                <a:ea typeface="微软雅黑" panose="020B0503020204020204" pitchFamily="34" charset="-122"/>
              </a:rPr>
              <a:t>计算机网络技术基础</a:t>
            </a:r>
          </a:p>
        </p:txBody>
      </p:sp>
      <p:sp>
        <p:nvSpPr>
          <p:cNvPr id="38" name="椭圆 37"/>
          <p:cNvSpPr/>
          <p:nvPr/>
        </p:nvSpPr>
        <p:spPr>
          <a:xfrm>
            <a:off x="9768825"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椭圆 38"/>
          <p:cNvSpPr/>
          <p:nvPr/>
        </p:nvSpPr>
        <p:spPr>
          <a:xfrm>
            <a:off x="1090490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椭圆 39"/>
          <p:cNvSpPr/>
          <p:nvPr/>
        </p:nvSpPr>
        <p:spPr>
          <a:xfrm>
            <a:off x="861963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KSO_Shape"/>
          <p:cNvSpPr>
            <a:spLocks/>
          </p:cNvSpPr>
          <p:nvPr/>
        </p:nvSpPr>
        <p:spPr bwMode="auto">
          <a:xfrm>
            <a:off x="10008538" y="4188747"/>
            <a:ext cx="328295" cy="447675"/>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solidFill>
                <a:srgbClr val="FFFFFF"/>
              </a:solidFill>
            </a:endParaRPr>
          </a:p>
        </p:txBody>
      </p:sp>
      <p:sp>
        <p:nvSpPr>
          <p:cNvPr id="42" name="Shape 518"/>
          <p:cNvSpPr/>
          <p:nvPr/>
        </p:nvSpPr>
        <p:spPr>
          <a:xfrm>
            <a:off x="11128764" y="4239783"/>
            <a:ext cx="360000" cy="36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0" y="0"/>
                  <a:pt x="0" y="0"/>
                </a:cubicBezTo>
                <a:cubicBezTo>
                  <a:pt x="2181" y="0"/>
                  <a:pt x="2181" y="0"/>
                  <a:pt x="2181" y="0"/>
                </a:cubicBezTo>
                <a:cubicBezTo>
                  <a:pt x="2181" y="19419"/>
                  <a:pt x="2181" y="19419"/>
                  <a:pt x="2181" y="19419"/>
                </a:cubicBezTo>
                <a:cubicBezTo>
                  <a:pt x="21600" y="19419"/>
                  <a:pt x="21600" y="19419"/>
                  <a:pt x="21600" y="19419"/>
                </a:cubicBezTo>
                <a:cubicBezTo>
                  <a:pt x="21600" y="21600"/>
                  <a:pt x="21600" y="21600"/>
                  <a:pt x="21600" y="21600"/>
                </a:cubicBezTo>
                <a:lnTo>
                  <a:pt x="0" y="21600"/>
                </a:lnTo>
                <a:close/>
                <a:moveTo>
                  <a:pt x="3012" y="2388"/>
                </a:moveTo>
                <a:cubicBezTo>
                  <a:pt x="3012" y="2181"/>
                  <a:pt x="3012" y="2181"/>
                  <a:pt x="3012" y="2181"/>
                </a:cubicBezTo>
                <a:cubicBezTo>
                  <a:pt x="3323" y="2181"/>
                  <a:pt x="3323" y="2181"/>
                  <a:pt x="3323" y="2181"/>
                </a:cubicBezTo>
                <a:cubicBezTo>
                  <a:pt x="3323" y="2388"/>
                  <a:pt x="3323" y="2388"/>
                  <a:pt x="3323" y="2388"/>
                </a:cubicBezTo>
                <a:lnTo>
                  <a:pt x="3012" y="2388"/>
                </a:lnTo>
                <a:close/>
                <a:moveTo>
                  <a:pt x="3012" y="6750"/>
                </a:moveTo>
                <a:cubicBezTo>
                  <a:pt x="3012" y="6438"/>
                  <a:pt x="3012" y="6438"/>
                  <a:pt x="3012" y="6438"/>
                </a:cubicBezTo>
                <a:cubicBezTo>
                  <a:pt x="3323" y="6438"/>
                  <a:pt x="3323" y="6438"/>
                  <a:pt x="3323" y="6438"/>
                </a:cubicBezTo>
                <a:cubicBezTo>
                  <a:pt x="3323" y="6750"/>
                  <a:pt x="3323" y="6750"/>
                  <a:pt x="3323" y="6750"/>
                </a:cubicBezTo>
                <a:lnTo>
                  <a:pt x="3012" y="6750"/>
                </a:lnTo>
                <a:close/>
                <a:moveTo>
                  <a:pt x="3012" y="11008"/>
                </a:moveTo>
                <a:cubicBezTo>
                  <a:pt x="3012" y="10800"/>
                  <a:pt x="3012" y="10800"/>
                  <a:pt x="3012" y="10800"/>
                </a:cubicBezTo>
                <a:cubicBezTo>
                  <a:pt x="3323" y="10800"/>
                  <a:pt x="3323" y="10800"/>
                  <a:pt x="3323" y="10800"/>
                </a:cubicBezTo>
                <a:cubicBezTo>
                  <a:pt x="3323" y="11008"/>
                  <a:pt x="3323" y="11008"/>
                  <a:pt x="3323" y="11008"/>
                </a:cubicBezTo>
                <a:lnTo>
                  <a:pt x="3012" y="11008"/>
                </a:lnTo>
                <a:close/>
                <a:moveTo>
                  <a:pt x="3323" y="18277"/>
                </a:moveTo>
                <a:cubicBezTo>
                  <a:pt x="3323" y="13812"/>
                  <a:pt x="3323" y="13812"/>
                  <a:pt x="3323" y="13812"/>
                </a:cubicBezTo>
                <a:cubicBezTo>
                  <a:pt x="3323" y="13500"/>
                  <a:pt x="3427" y="13292"/>
                  <a:pt x="3635" y="13188"/>
                </a:cubicBezTo>
                <a:cubicBezTo>
                  <a:pt x="8619" y="8204"/>
                  <a:pt x="8619" y="8204"/>
                  <a:pt x="8619" y="8204"/>
                </a:cubicBezTo>
                <a:cubicBezTo>
                  <a:pt x="8723" y="7996"/>
                  <a:pt x="8931" y="7788"/>
                  <a:pt x="9242" y="7788"/>
                </a:cubicBezTo>
                <a:cubicBezTo>
                  <a:pt x="9450" y="7788"/>
                  <a:pt x="9658" y="7892"/>
                  <a:pt x="9865" y="8100"/>
                </a:cubicBezTo>
                <a:cubicBezTo>
                  <a:pt x="10592" y="8827"/>
                  <a:pt x="10592" y="8827"/>
                  <a:pt x="10592" y="8827"/>
                </a:cubicBezTo>
                <a:cubicBezTo>
                  <a:pt x="10592" y="8619"/>
                  <a:pt x="10592" y="8619"/>
                  <a:pt x="10592" y="8619"/>
                </a:cubicBezTo>
                <a:cubicBezTo>
                  <a:pt x="10800" y="8619"/>
                  <a:pt x="10800" y="8619"/>
                  <a:pt x="10800" y="8619"/>
                </a:cubicBezTo>
                <a:cubicBezTo>
                  <a:pt x="10800" y="8827"/>
                  <a:pt x="10800" y="8827"/>
                  <a:pt x="10800" y="8827"/>
                </a:cubicBezTo>
                <a:cubicBezTo>
                  <a:pt x="10592" y="8827"/>
                  <a:pt x="10592" y="8827"/>
                  <a:pt x="10592" y="8827"/>
                </a:cubicBezTo>
                <a:cubicBezTo>
                  <a:pt x="12773" y="11008"/>
                  <a:pt x="12773" y="11008"/>
                  <a:pt x="12773" y="11008"/>
                </a:cubicBezTo>
                <a:cubicBezTo>
                  <a:pt x="12773" y="10800"/>
                  <a:pt x="12773" y="10800"/>
                  <a:pt x="12773" y="10800"/>
                </a:cubicBezTo>
                <a:cubicBezTo>
                  <a:pt x="12981" y="10800"/>
                  <a:pt x="12981" y="10800"/>
                  <a:pt x="12981" y="10800"/>
                </a:cubicBezTo>
                <a:cubicBezTo>
                  <a:pt x="12981" y="11008"/>
                  <a:pt x="12981" y="11008"/>
                  <a:pt x="12981" y="11008"/>
                </a:cubicBezTo>
                <a:cubicBezTo>
                  <a:pt x="12773" y="11008"/>
                  <a:pt x="12773" y="11008"/>
                  <a:pt x="12773" y="11008"/>
                </a:cubicBezTo>
                <a:cubicBezTo>
                  <a:pt x="12981" y="11319"/>
                  <a:pt x="12981" y="11319"/>
                  <a:pt x="12981" y="11319"/>
                </a:cubicBezTo>
                <a:cubicBezTo>
                  <a:pt x="20354" y="3946"/>
                  <a:pt x="20354" y="3946"/>
                  <a:pt x="20354" y="3946"/>
                </a:cubicBezTo>
                <a:cubicBezTo>
                  <a:pt x="20458" y="3842"/>
                  <a:pt x="20562" y="3738"/>
                  <a:pt x="20769" y="3738"/>
                </a:cubicBezTo>
                <a:cubicBezTo>
                  <a:pt x="20873" y="3738"/>
                  <a:pt x="21081" y="3738"/>
                  <a:pt x="21185" y="3738"/>
                </a:cubicBezTo>
                <a:cubicBezTo>
                  <a:pt x="21288" y="3842"/>
                  <a:pt x="21392" y="3946"/>
                  <a:pt x="21496" y="4050"/>
                </a:cubicBezTo>
                <a:cubicBezTo>
                  <a:pt x="21600" y="4154"/>
                  <a:pt x="21600" y="4258"/>
                  <a:pt x="21600" y="4465"/>
                </a:cubicBezTo>
                <a:cubicBezTo>
                  <a:pt x="21600" y="4465"/>
                  <a:pt x="21600" y="4465"/>
                  <a:pt x="21600" y="4465"/>
                </a:cubicBezTo>
                <a:cubicBezTo>
                  <a:pt x="21600" y="18277"/>
                  <a:pt x="21600" y="18277"/>
                  <a:pt x="21600" y="18277"/>
                </a:cubicBezTo>
                <a:lnTo>
                  <a:pt x="3323" y="18277"/>
                </a:lnTo>
                <a:close/>
                <a:moveTo>
                  <a:pt x="4154" y="2388"/>
                </a:moveTo>
                <a:cubicBezTo>
                  <a:pt x="4154" y="2181"/>
                  <a:pt x="4154" y="2181"/>
                  <a:pt x="4154" y="2181"/>
                </a:cubicBezTo>
                <a:cubicBezTo>
                  <a:pt x="4362" y="2181"/>
                  <a:pt x="4362" y="2181"/>
                  <a:pt x="4362" y="2181"/>
                </a:cubicBezTo>
                <a:cubicBezTo>
                  <a:pt x="4362" y="2388"/>
                  <a:pt x="4362" y="2388"/>
                  <a:pt x="4362" y="2388"/>
                </a:cubicBezTo>
                <a:lnTo>
                  <a:pt x="4154" y="2388"/>
                </a:lnTo>
                <a:close/>
                <a:moveTo>
                  <a:pt x="4154" y="6750"/>
                </a:moveTo>
                <a:cubicBezTo>
                  <a:pt x="4154" y="6438"/>
                  <a:pt x="4154" y="6438"/>
                  <a:pt x="4154" y="6438"/>
                </a:cubicBezTo>
                <a:cubicBezTo>
                  <a:pt x="4362" y="6438"/>
                  <a:pt x="4362" y="6438"/>
                  <a:pt x="4362" y="6438"/>
                </a:cubicBezTo>
                <a:cubicBezTo>
                  <a:pt x="4362" y="6750"/>
                  <a:pt x="4362" y="6750"/>
                  <a:pt x="4362" y="6750"/>
                </a:cubicBezTo>
                <a:lnTo>
                  <a:pt x="4154" y="6750"/>
                </a:lnTo>
                <a:close/>
                <a:moveTo>
                  <a:pt x="4154" y="11008"/>
                </a:moveTo>
                <a:cubicBezTo>
                  <a:pt x="4154" y="10800"/>
                  <a:pt x="4154" y="10800"/>
                  <a:pt x="4154" y="10800"/>
                </a:cubicBezTo>
                <a:cubicBezTo>
                  <a:pt x="4362" y="10800"/>
                  <a:pt x="4362" y="10800"/>
                  <a:pt x="4362" y="10800"/>
                </a:cubicBezTo>
                <a:cubicBezTo>
                  <a:pt x="4362" y="11008"/>
                  <a:pt x="4362" y="11008"/>
                  <a:pt x="4362" y="11008"/>
                </a:cubicBezTo>
                <a:lnTo>
                  <a:pt x="4154" y="11008"/>
                </a:lnTo>
                <a:close/>
                <a:moveTo>
                  <a:pt x="5192" y="2388"/>
                </a:moveTo>
                <a:cubicBezTo>
                  <a:pt x="5192" y="2181"/>
                  <a:pt x="5192" y="2181"/>
                  <a:pt x="5192" y="2181"/>
                </a:cubicBezTo>
                <a:cubicBezTo>
                  <a:pt x="5400" y="2181"/>
                  <a:pt x="5400" y="2181"/>
                  <a:pt x="5400" y="2181"/>
                </a:cubicBezTo>
                <a:cubicBezTo>
                  <a:pt x="5400" y="2388"/>
                  <a:pt x="5400" y="2388"/>
                  <a:pt x="5400" y="2388"/>
                </a:cubicBezTo>
                <a:lnTo>
                  <a:pt x="5192" y="2388"/>
                </a:lnTo>
                <a:close/>
                <a:moveTo>
                  <a:pt x="5192" y="6750"/>
                </a:moveTo>
                <a:cubicBezTo>
                  <a:pt x="5192" y="6438"/>
                  <a:pt x="5192" y="6438"/>
                  <a:pt x="5192" y="6438"/>
                </a:cubicBezTo>
                <a:cubicBezTo>
                  <a:pt x="5400" y="6438"/>
                  <a:pt x="5400" y="6438"/>
                  <a:pt x="5400" y="6438"/>
                </a:cubicBezTo>
                <a:cubicBezTo>
                  <a:pt x="5400" y="6750"/>
                  <a:pt x="5400" y="6750"/>
                  <a:pt x="5400" y="6750"/>
                </a:cubicBezTo>
                <a:lnTo>
                  <a:pt x="5192" y="6750"/>
                </a:lnTo>
                <a:close/>
                <a:moveTo>
                  <a:pt x="5192" y="11008"/>
                </a:moveTo>
                <a:cubicBezTo>
                  <a:pt x="5192" y="10800"/>
                  <a:pt x="5192" y="10800"/>
                  <a:pt x="5192" y="10800"/>
                </a:cubicBezTo>
                <a:cubicBezTo>
                  <a:pt x="5400" y="10800"/>
                  <a:pt x="5400" y="10800"/>
                  <a:pt x="5400" y="10800"/>
                </a:cubicBezTo>
                <a:cubicBezTo>
                  <a:pt x="5400" y="11008"/>
                  <a:pt x="5400" y="11008"/>
                  <a:pt x="5400" y="11008"/>
                </a:cubicBezTo>
                <a:lnTo>
                  <a:pt x="5192" y="11008"/>
                </a:lnTo>
                <a:close/>
                <a:moveTo>
                  <a:pt x="6231" y="1350"/>
                </a:moveTo>
                <a:cubicBezTo>
                  <a:pt x="6231" y="1038"/>
                  <a:pt x="6231" y="1038"/>
                  <a:pt x="6231" y="1038"/>
                </a:cubicBezTo>
                <a:cubicBezTo>
                  <a:pt x="6542" y="1038"/>
                  <a:pt x="6542" y="1038"/>
                  <a:pt x="6542" y="1038"/>
                </a:cubicBezTo>
                <a:cubicBezTo>
                  <a:pt x="6542" y="1350"/>
                  <a:pt x="6542" y="1350"/>
                  <a:pt x="6542" y="1350"/>
                </a:cubicBezTo>
                <a:lnTo>
                  <a:pt x="6231" y="1350"/>
                </a:lnTo>
                <a:close/>
                <a:moveTo>
                  <a:pt x="6231" y="2388"/>
                </a:moveTo>
                <a:cubicBezTo>
                  <a:pt x="6231" y="2181"/>
                  <a:pt x="6231" y="2181"/>
                  <a:pt x="6231" y="2181"/>
                </a:cubicBezTo>
                <a:cubicBezTo>
                  <a:pt x="6542" y="2181"/>
                  <a:pt x="6542" y="2181"/>
                  <a:pt x="6542" y="2181"/>
                </a:cubicBezTo>
                <a:cubicBezTo>
                  <a:pt x="6542" y="2388"/>
                  <a:pt x="6542" y="2388"/>
                  <a:pt x="6542" y="2388"/>
                </a:cubicBezTo>
                <a:lnTo>
                  <a:pt x="6231" y="2388"/>
                </a:lnTo>
                <a:close/>
                <a:moveTo>
                  <a:pt x="6231" y="3531"/>
                </a:moveTo>
                <a:cubicBezTo>
                  <a:pt x="6231" y="3219"/>
                  <a:pt x="6231" y="3219"/>
                  <a:pt x="6231" y="3219"/>
                </a:cubicBezTo>
                <a:cubicBezTo>
                  <a:pt x="6542" y="3219"/>
                  <a:pt x="6542" y="3219"/>
                  <a:pt x="6542" y="3219"/>
                </a:cubicBezTo>
                <a:cubicBezTo>
                  <a:pt x="6542" y="3531"/>
                  <a:pt x="6542" y="3531"/>
                  <a:pt x="6542" y="3531"/>
                </a:cubicBezTo>
                <a:lnTo>
                  <a:pt x="6231" y="3531"/>
                </a:lnTo>
                <a:close/>
                <a:moveTo>
                  <a:pt x="6231" y="4569"/>
                </a:moveTo>
                <a:cubicBezTo>
                  <a:pt x="6231" y="4258"/>
                  <a:pt x="6231" y="4258"/>
                  <a:pt x="6231" y="4258"/>
                </a:cubicBezTo>
                <a:cubicBezTo>
                  <a:pt x="6542" y="4258"/>
                  <a:pt x="6542" y="4258"/>
                  <a:pt x="6542" y="4258"/>
                </a:cubicBezTo>
                <a:cubicBezTo>
                  <a:pt x="6542" y="4569"/>
                  <a:pt x="6542" y="4569"/>
                  <a:pt x="6542" y="4569"/>
                </a:cubicBezTo>
                <a:lnTo>
                  <a:pt x="6231" y="4569"/>
                </a:lnTo>
                <a:close/>
                <a:moveTo>
                  <a:pt x="6231" y="5608"/>
                </a:moveTo>
                <a:cubicBezTo>
                  <a:pt x="6231" y="5400"/>
                  <a:pt x="6231" y="5400"/>
                  <a:pt x="6231" y="5400"/>
                </a:cubicBezTo>
                <a:cubicBezTo>
                  <a:pt x="6542" y="5400"/>
                  <a:pt x="6542" y="5400"/>
                  <a:pt x="6542" y="5400"/>
                </a:cubicBezTo>
                <a:cubicBezTo>
                  <a:pt x="6542" y="5608"/>
                  <a:pt x="6542" y="5608"/>
                  <a:pt x="6542" y="5608"/>
                </a:cubicBezTo>
                <a:lnTo>
                  <a:pt x="6231" y="5608"/>
                </a:lnTo>
                <a:close/>
                <a:moveTo>
                  <a:pt x="6231" y="6750"/>
                </a:moveTo>
                <a:cubicBezTo>
                  <a:pt x="6231" y="6438"/>
                  <a:pt x="6231" y="6438"/>
                  <a:pt x="6231" y="6438"/>
                </a:cubicBezTo>
                <a:cubicBezTo>
                  <a:pt x="6542" y="6438"/>
                  <a:pt x="6542" y="6438"/>
                  <a:pt x="6542" y="6438"/>
                </a:cubicBezTo>
                <a:cubicBezTo>
                  <a:pt x="6542" y="6750"/>
                  <a:pt x="6542" y="6750"/>
                  <a:pt x="6542" y="6750"/>
                </a:cubicBezTo>
                <a:lnTo>
                  <a:pt x="6231" y="6750"/>
                </a:lnTo>
                <a:close/>
                <a:moveTo>
                  <a:pt x="6231" y="7788"/>
                </a:moveTo>
                <a:cubicBezTo>
                  <a:pt x="6231" y="7477"/>
                  <a:pt x="6231" y="7477"/>
                  <a:pt x="6231" y="7477"/>
                </a:cubicBezTo>
                <a:cubicBezTo>
                  <a:pt x="6542" y="7477"/>
                  <a:pt x="6542" y="7477"/>
                  <a:pt x="6542" y="7477"/>
                </a:cubicBezTo>
                <a:cubicBezTo>
                  <a:pt x="6542" y="7788"/>
                  <a:pt x="6542" y="7788"/>
                  <a:pt x="6542" y="7788"/>
                </a:cubicBezTo>
                <a:lnTo>
                  <a:pt x="6231" y="7788"/>
                </a:lnTo>
                <a:close/>
                <a:moveTo>
                  <a:pt x="6231" y="8827"/>
                </a:moveTo>
                <a:cubicBezTo>
                  <a:pt x="6231" y="8619"/>
                  <a:pt x="6231" y="8619"/>
                  <a:pt x="6231" y="8619"/>
                </a:cubicBezTo>
                <a:cubicBezTo>
                  <a:pt x="6542" y="8619"/>
                  <a:pt x="6542" y="8619"/>
                  <a:pt x="6542" y="8619"/>
                </a:cubicBezTo>
                <a:cubicBezTo>
                  <a:pt x="6542" y="8827"/>
                  <a:pt x="6542" y="8827"/>
                  <a:pt x="6542" y="8827"/>
                </a:cubicBezTo>
                <a:lnTo>
                  <a:pt x="6231" y="8827"/>
                </a:lnTo>
                <a:close/>
                <a:moveTo>
                  <a:pt x="6231" y="9969"/>
                </a:moveTo>
                <a:cubicBezTo>
                  <a:pt x="6231" y="9658"/>
                  <a:pt x="6231" y="9658"/>
                  <a:pt x="6231" y="9658"/>
                </a:cubicBezTo>
                <a:cubicBezTo>
                  <a:pt x="6542" y="9658"/>
                  <a:pt x="6542" y="9658"/>
                  <a:pt x="6542" y="9658"/>
                </a:cubicBezTo>
                <a:cubicBezTo>
                  <a:pt x="6542" y="9969"/>
                  <a:pt x="6542" y="9969"/>
                  <a:pt x="6542" y="9969"/>
                </a:cubicBezTo>
                <a:lnTo>
                  <a:pt x="6231" y="9969"/>
                </a:lnTo>
                <a:close/>
                <a:moveTo>
                  <a:pt x="7373" y="2388"/>
                </a:moveTo>
                <a:cubicBezTo>
                  <a:pt x="7373" y="2181"/>
                  <a:pt x="7373" y="2181"/>
                  <a:pt x="7373" y="2181"/>
                </a:cubicBezTo>
                <a:cubicBezTo>
                  <a:pt x="7581" y="2181"/>
                  <a:pt x="7581" y="2181"/>
                  <a:pt x="7581" y="2181"/>
                </a:cubicBezTo>
                <a:cubicBezTo>
                  <a:pt x="7581" y="2388"/>
                  <a:pt x="7581" y="2388"/>
                  <a:pt x="7581" y="2388"/>
                </a:cubicBezTo>
                <a:lnTo>
                  <a:pt x="7373" y="2388"/>
                </a:lnTo>
                <a:close/>
                <a:moveTo>
                  <a:pt x="7373" y="6750"/>
                </a:moveTo>
                <a:cubicBezTo>
                  <a:pt x="7373" y="6438"/>
                  <a:pt x="7373" y="6438"/>
                  <a:pt x="7373" y="6438"/>
                </a:cubicBezTo>
                <a:cubicBezTo>
                  <a:pt x="7581" y="6438"/>
                  <a:pt x="7581" y="6438"/>
                  <a:pt x="7581" y="6438"/>
                </a:cubicBezTo>
                <a:cubicBezTo>
                  <a:pt x="7581" y="6750"/>
                  <a:pt x="7581" y="6750"/>
                  <a:pt x="7581" y="6750"/>
                </a:cubicBezTo>
                <a:lnTo>
                  <a:pt x="7373" y="6750"/>
                </a:lnTo>
                <a:close/>
                <a:moveTo>
                  <a:pt x="8412" y="2388"/>
                </a:moveTo>
                <a:cubicBezTo>
                  <a:pt x="8412" y="2181"/>
                  <a:pt x="8412" y="2181"/>
                  <a:pt x="8412" y="2181"/>
                </a:cubicBezTo>
                <a:cubicBezTo>
                  <a:pt x="8723" y="2181"/>
                  <a:pt x="8723" y="2181"/>
                  <a:pt x="8723" y="2181"/>
                </a:cubicBezTo>
                <a:cubicBezTo>
                  <a:pt x="8723" y="2388"/>
                  <a:pt x="8723" y="2388"/>
                  <a:pt x="8723" y="2388"/>
                </a:cubicBezTo>
                <a:lnTo>
                  <a:pt x="8412" y="2388"/>
                </a:lnTo>
                <a:close/>
                <a:moveTo>
                  <a:pt x="8412" y="6750"/>
                </a:moveTo>
                <a:cubicBezTo>
                  <a:pt x="8412" y="6438"/>
                  <a:pt x="8412" y="6438"/>
                  <a:pt x="8412" y="6438"/>
                </a:cubicBezTo>
                <a:cubicBezTo>
                  <a:pt x="8723" y="6438"/>
                  <a:pt x="8723" y="6438"/>
                  <a:pt x="8723" y="6438"/>
                </a:cubicBezTo>
                <a:cubicBezTo>
                  <a:pt x="8723" y="6750"/>
                  <a:pt x="8723" y="6750"/>
                  <a:pt x="8723" y="6750"/>
                </a:cubicBezTo>
                <a:lnTo>
                  <a:pt x="8412" y="6750"/>
                </a:lnTo>
                <a:close/>
                <a:moveTo>
                  <a:pt x="9450" y="2388"/>
                </a:moveTo>
                <a:cubicBezTo>
                  <a:pt x="9450" y="2181"/>
                  <a:pt x="9450" y="2181"/>
                  <a:pt x="9450" y="2181"/>
                </a:cubicBezTo>
                <a:cubicBezTo>
                  <a:pt x="9762" y="2181"/>
                  <a:pt x="9762" y="2181"/>
                  <a:pt x="9762" y="2181"/>
                </a:cubicBezTo>
                <a:cubicBezTo>
                  <a:pt x="9762" y="2388"/>
                  <a:pt x="9762" y="2388"/>
                  <a:pt x="9762" y="2388"/>
                </a:cubicBezTo>
                <a:lnTo>
                  <a:pt x="9450" y="2388"/>
                </a:lnTo>
                <a:close/>
                <a:moveTo>
                  <a:pt x="9450" y="6750"/>
                </a:moveTo>
                <a:cubicBezTo>
                  <a:pt x="9450" y="6438"/>
                  <a:pt x="9450" y="6438"/>
                  <a:pt x="9450" y="6438"/>
                </a:cubicBezTo>
                <a:cubicBezTo>
                  <a:pt x="9762" y="6438"/>
                  <a:pt x="9762" y="6438"/>
                  <a:pt x="9762" y="6438"/>
                </a:cubicBezTo>
                <a:cubicBezTo>
                  <a:pt x="9762" y="6750"/>
                  <a:pt x="9762" y="6750"/>
                  <a:pt x="9762" y="6750"/>
                </a:cubicBezTo>
                <a:lnTo>
                  <a:pt x="9450" y="6750"/>
                </a:lnTo>
                <a:close/>
                <a:moveTo>
                  <a:pt x="10592" y="1350"/>
                </a:moveTo>
                <a:cubicBezTo>
                  <a:pt x="10592" y="1038"/>
                  <a:pt x="10592" y="1038"/>
                  <a:pt x="10592" y="1038"/>
                </a:cubicBezTo>
                <a:cubicBezTo>
                  <a:pt x="10800" y="1038"/>
                  <a:pt x="10800" y="1038"/>
                  <a:pt x="10800" y="1038"/>
                </a:cubicBezTo>
                <a:cubicBezTo>
                  <a:pt x="10800" y="1350"/>
                  <a:pt x="10800" y="1350"/>
                  <a:pt x="10800" y="1350"/>
                </a:cubicBezTo>
                <a:lnTo>
                  <a:pt x="10592" y="1350"/>
                </a:lnTo>
                <a:close/>
                <a:moveTo>
                  <a:pt x="10592" y="2388"/>
                </a:moveTo>
                <a:cubicBezTo>
                  <a:pt x="10592" y="2181"/>
                  <a:pt x="10592" y="2181"/>
                  <a:pt x="10592" y="2181"/>
                </a:cubicBezTo>
                <a:cubicBezTo>
                  <a:pt x="10800" y="2181"/>
                  <a:pt x="10800" y="2181"/>
                  <a:pt x="10800" y="2181"/>
                </a:cubicBezTo>
                <a:cubicBezTo>
                  <a:pt x="10800" y="2388"/>
                  <a:pt x="10800" y="2388"/>
                  <a:pt x="10800" y="2388"/>
                </a:cubicBezTo>
                <a:lnTo>
                  <a:pt x="10592" y="2388"/>
                </a:lnTo>
                <a:close/>
                <a:moveTo>
                  <a:pt x="10592" y="3531"/>
                </a:moveTo>
                <a:cubicBezTo>
                  <a:pt x="10592" y="3219"/>
                  <a:pt x="10592" y="3219"/>
                  <a:pt x="10592" y="3219"/>
                </a:cubicBezTo>
                <a:cubicBezTo>
                  <a:pt x="10800" y="3219"/>
                  <a:pt x="10800" y="3219"/>
                  <a:pt x="10800" y="3219"/>
                </a:cubicBezTo>
                <a:cubicBezTo>
                  <a:pt x="10800" y="3531"/>
                  <a:pt x="10800" y="3531"/>
                  <a:pt x="10800" y="3531"/>
                </a:cubicBezTo>
                <a:lnTo>
                  <a:pt x="10592" y="3531"/>
                </a:lnTo>
                <a:close/>
                <a:moveTo>
                  <a:pt x="10592" y="4569"/>
                </a:moveTo>
                <a:cubicBezTo>
                  <a:pt x="10592" y="4258"/>
                  <a:pt x="10592" y="4258"/>
                  <a:pt x="10592" y="4258"/>
                </a:cubicBezTo>
                <a:cubicBezTo>
                  <a:pt x="10800" y="4258"/>
                  <a:pt x="10800" y="4258"/>
                  <a:pt x="10800" y="4258"/>
                </a:cubicBezTo>
                <a:cubicBezTo>
                  <a:pt x="10800" y="4569"/>
                  <a:pt x="10800" y="4569"/>
                  <a:pt x="10800" y="4569"/>
                </a:cubicBezTo>
                <a:lnTo>
                  <a:pt x="10592" y="4569"/>
                </a:lnTo>
                <a:close/>
                <a:moveTo>
                  <a:pt x="10592" y="5608"/>
                </a:moveTo>
                <a:cubicBezTo>
                  <a:pt x="10592" y="5400"/>
                  <a:pt x="10592" y="5400"/>
                  <a:pt x="10592" y="5400"/>
                </a:cubicBezTo>
                <a:cubicBezTo>
                  <a:pt x="10800" y="5400"/>
                  <a:pt x="10800" y="5400"/>
                  <a:pt x="10800" y="5400"/>
                </a:cubicBezTo>
                <a:cubicBezTo>
                  <a:pt x="10800" y="5608"/>
                  <a:pt x="10800" y="5608"/>
                  <a:pt x="10800" y="5608"/>
                </a:cubicBezTo>
                <a:lnTo>
                  <a:pt x="10592" y="5608"/>
                </a:lnTo>
                <a:close/>
                <a:moveTo>
                  <a:pt x="10592" y="6750"/>
                </a:moveTo>
                <a:cubicBezTo>
                  <a:pt x="10592" y="6438"/>
                  <a:pt x="10592" y="6438"/>
                  <a:pt x="10592" y="6438"/>
                </a:cubicBezTo>
                <a:cubicBezTo>
                  <a:pt x="10800" y="6438"/>
                  <a:pt x="10800" y="6438"/>
                  <a:pt x="10800" y="6438"/>
                </a:cubicBezTo>
                <a:cubicBezTo>
                  <a:pt x="10800" y="6750"/>
                  <a:pt x="10800" y="6750"/>
                  <a:pt x="10800" y="6750"/>
                </a:cubicBezTo>
                <a:lnTo>
                  <a:pt x="10592" y="6750"/>
                </a:lnTo>
                <a:close/>
                <a:moveTo>
                  <a:pt x="10592" y="7788"/>
                </a:moveTo>
                <a:cubicBezTo>
                  <a:pt x="10592" y="7477"/>
                  <a:pt x="10592" y="7477"/>
                  <a:pt x="10592" y="7477"/>
                </a:cubicBezTo>
                <a:cubicBezTo>
                  <a:pt x="10800" y="7477"/>
                  <a:pt x="10800" y="7477"/>
                  <a:pt x="10800" y="7477"/>
                </a:cubicBezTo>
                <a:cubicBezTo>
                  <a:pt x="10800" y="7788"/>
                  <a:pt x="10800" y="7788"/>
                  <a:pt x="10800" y="7788"/>
                </a:cubicBezTo>
                <a:lnTo>
                  <a:pt x="10592" y="7788"/>
                </a:lnTo>
                <a:close/>
                <a:moveTo>
                  <a:pt x="11631" y="2388"/>
                </a:moveTo>
                <a:cubicBezTo>
                  <a:pt x="11631" y="2181"/>
                  <a:pt x="11631" y="2181"/>
                  <a:pt x="11631" y="2181"/>
                </a:cubicBezTo>
                <a:cubicBezTo>
                  <a:pt x="11942" y="2181"/>
                  <a:pt x="11942" y="2181"/>
                  <a:pt x="11942" y="2181"/>
                </a:cubicBezTo>
                <a:cubicBezTo>
                  <a:pt x="11942" y="2388"/>
                  <a:pt x="11942" y="2388"/>
                  <a:pt x="11942" y="2388"/>
                </a:cubicBezTo>
                <a:lnTo>
                  <a:pt x="11631" y="2388"/>
                </a:lnTo>
                <a:close/>
                <a:moveTo>
                  <a:pt x="11631" y="6750"/>
                </a:moveTo>
                <a:cubicBezTo>
                  <a:pt x="11631" y="6438"/>
                  <a:pt x="11631" y="6438"/>
                  <a:pt x="11631" y="6438"/>
                </a:cubicBezTo>
                <a:cubicBezTo>
                  <a:pt x="11942" y="6438"/>
                  <a:pt x="11942" y="6438"/>
                  <a:pt x="11942" y="6438"/>
                </a:cubicBezTo>
                <a:cubicBezTo>
                  <a:pt x="11942" y="6750"/>
                  <a:pt x="11942" y="6750"/>
                  <a:pt x="11942" y="6750"/>
                </a:cubicBezTo>
                <a:lnTo>
                  <a:pt x="11631" y="6750"/>
                </a:lnTo>
                <a:close/>
                <a:moveTo>
                  <a:pt x="12773" y="2388"/>
                </a:moveTo>
                <a:cubicBezTo>
                  <a:pt x="12773" y="2181"/>
                  <a:pt x="12773" y="2181"/>
                  <a:pt x="12773" y="2181"/>
                </a:cubicBezTo>
                <a:cubicBezTo>
                  <a:pt x="12981" y="2181"/>
                  <a:pt x="12981" y="2181"/>
                  <a:pt x="12981" y="2181"/>
                </a:cubicBezTo>
                <a:cubicBezTo>
                  <a:pt x="12981" y="2388"/>
                  <a:pt x="12981" y="2388"/>
                  <a:pt x="12981" y="2388"/>
                </a:cubicBezTo>
                <a:lnTo>
                  <a:pt x="12773" y="2388"/>
                </a:lnTo>
                <a:close/>
                <a:moveTo>
                  <a:pt x="12773" y="6750"/>
                </a:moveTo>
                <a:cubicBezTo>
                  <a:pt x="12773" y="6438"/>
                  <a:pt x="12773" y="6438"/>
                  <a:pt x="12773" y="6438"/>
                </a:cubicBezTo>
                <a:cubicBezTo>
                  <a:pt x="12981" y="6438"/>
                  <a:pt x="12981" y="6438"/>
                  <a:pt x="12981" y="6438"/>
                </a:cubicBezTo>
                <a:cubicBezTo>
                  <a:pt x="12981" y="6750"/>
                  <a:pt x="12981" y="6750"/>
                  <a:pt x="12981" y="6750"/>
                </a:cubicBezTo>
                <a:lnTo>
                  <a:pt x="12773" y="6750"/>
                </a:lnTo>
                <a:close/>
                <a:moveTo>
                  <a:pt x="13812" y="2388"/>
                </a:moveTo>
                <a:cubicBezTo>
                  <a:pt x="13812" y="2181"/>
                  <a:pt x="13812" y="2181"/>
                  <a:pt x="13812" y="2181"/>
                </a:cubicBezTo>
                <a:cubicBezTo>
                  <a:pt x="14123" y="2181"/>
                  <a:pt x="14123" y="2181"/>
                  <a:pt x="14123" y="2181"/>
                </a:cubicBezTo>
                <a:cubicBezTo>
                  <a:pt x="14123" y="2388"/>
                  <a:pt x="14123" y="2388"/>
                  <a:pt x="14123" y="2388"/>
                </a:cubicBezTo>
                <a:lnTo>
                  <a:pt x="13812" y="2388"/>
                </a:lnTo>
                <a:close/>
                <a:moveTo>
                  <a:pt x="13812" y="6750"/>
                </a:moveTo>
                <a:cubicBezTo>
                  <a:pt x="13812" y="6438"/>
                  <a:pt x="13812" y="6438"/>
                  <a:pt x="13812" y="6438"/>
                </a:cubicBezTo>
                <a:cubicBezTo>
                  <a:pt x="14123" y="6438"/>
                  <a:pt x="14123" y="6438"/>
                  <a:pt x="14123" y="6438"/>
                </a:cubicBezTo>
                <a:cubicBezTo>
                  <a:pt x="14123" y="6750"/>
                  <a:pt x="14123" y="6750"/>
                  <a:pt x="14123" y="6750"/>
                </a:cubicBezTo>
                <a:lnTo>
                  <a:pt x="13812" y="6750"/>
                </a:lnTo>
                <a:close/>
                <a:moveTo>
                  <a:pt x="14850" y="1350"/>
                </a:moveTo>
                <a:cubicBezTo>
                  <a:pt x="14850" y="1038"/>
                  <a:pt x="14850" y="1038"/>
                  <a:pt x="14850" y="1038"/>
                </a:cubicBezTo>
                <a:cubicBezTo>
                  <a:pt x="15162" y="1038"/>
                  <a:pt x="15162" y="1038"/>
                  <a:pt x="15162" y="1038"/>
                </a:cubicBezTo>
                <a:cubicBezTo>
                  <a:pt x="15162" y="1350"/>
                  <a:pt x="15162" y="1350"/>
                  <a:pt x="15162" y="1350"/>
                </a:cubicBezTo>
                <a:lnTo>
                  <a:pt x="14850" y="1350"/>
                </a:lnTo>
                <a:close/>
                <a:moveTo>
                  <a:pt x="14850" y="2388"/>
                </a:moveTo>
                <a:cubicBezTo>
                  <a:pt x="14850" y="2181"/>
                  <a:pt x="14850" y="2181"/>
                  <a:pt x="14850" y="2181"/>
                </a:cubicBezTo>
                <a:cubicBezTo>
                  <a:pt x="15162" y="2181"/>
                  <a:pt x="15162" y="2181"/>
                  <a:pt x="15162" y="2181"/>
                </a:cubicBezTo>
                <a:cubicBezTo>
                  <a:pt x="15162" y="2388"/>
                  <a:pt x="15162" y="2388"/>
                  <a:pt x="15162" y="2388"/>
                </a:cubicBezTo>
                <a:lnTo>
                  <a:pt x="14850" y="2388"/>
                </a:lnTo>
                <a:close/>
                <a:moveTo>
                  <a:pt x="14850" y="3531"/>
                </a:moveTo>
                <a:cubicBezTo>
                  <a:pt x="14850" y="3219"/>
                  <a:pt x="14850" y="3219"/>
                  <a:pt x="14850" y="3219"/>
                </a:cubicBezTo>
                <a:cubicBezTo>
                  <a:pt x="15162" y="3219"/>
                  <a:pt x="15162" y="3219"/>
                  <a:pt x="15162" y="3219"/>
                </a:cubicBezTo>
                <a:cubicBezTo>
                  <a:pt x="15162" y="3531"/>
                  <a:pt x="15162" y="3531"/>
                  <a:pt x="15162" y="3531"/>
                </a:cubicBezTo>
                <a:lnTo>
                  <a:pt x="14850" y="3531"/>
                </a:lnTo>
                <a:close/>
                <a:moveTo>
                  <a:pt x="14850" y="4569"/>
                </a:moveTo>
                <a:cubicBezTo>
                  <a:pt x="14850" y="4258"/>
                  <a:pt x="14850" y="4258"/>
                  <a:pt x="14850" y="4258"/>
                </a:cubicBezTo>
                <a:cubicBezTo>
                  <a:pt x="15162" y="4258"/>
                  <a:pt x="15162" y="4258"/>
                  <a:pt x="15162" y="4258"/>
                </a:cubicBezTo>
                <a:cubicBezTo>
                  <a:pt x="15162" y="4569"/>
                  <a:pt x="15162" y="4569"/>
                  <a:pt x="15162" y="4569"/>
                </a:cubicBezTo>
                <a:lnTo>
                  <a:pt x="14850" y="4569"/>
                </a:lnTo>
                <a:close/>
                <a:moveTo>
                  <a:pt x="14850" y="5608"/>
                </a:moveTo>
                <a:cubicBezTo>
                  <a:pt x="14850" y="5400"/>
                  <a:pt x="14850" y="5400"/>
                  <a:pt x="14850" y="5400"/>
                </a:cubicBezTo>
                <a:cubicBezTo>
                  <a:pt x="15162" y="5400"/>
                  <a:pt x="15162" y="5400"/>
                  <a:pt x="15162" y="5400"/>
                </a:cubicBezTo>
                <a:cubicBezTo>
                  <a:pt x="15162" y="5608"/>
                  <a:pt x="15162" y="5608"/>
                  <a:pt x="15162" y="5608"/>
                </a:cubicBezTo>
                <a:lnTo>
                  <a:pt x="14850" y="5608"/>
                </a:lnTo>
                <a:close/>
                <a:moveTo>
                  <a:pt x="14850" y="6750"/>
                </a:moveTo>
                <a:cubicBezTo>
                  <a:pt x="14850" y="6438"/>
                  <a:pt x="14850" y="6438"/>
                  <a:pt x="14850" y="6438"/>
                </a:cubicBezTo>
                <a:cubicBezTo>
                  <a:pt x="15162" y="6438"/>
                  <a:pt x="15162" y="6438"/>
                  <a:pt x="15162" y="6438"/>
                </a:cubicBezTo>
                <a:cubicBezTo>
                  <a:pt x="15162" y="6750"/>
                  <a:pt x="15162" y="6750"/>
                  <a:pt x="15162" y="6750"/>
                </a:cubicBezTo>
                <a:lnTo>
                  <a:pt x="14850" y="6750"/>
                </a:lnTo>
                <a:close/>
                <a:moveTo>
                  <a:pt x="14850" y="7788"/>
                </a:moveTo>
                <a:cubicBezTo>
                  <a:pt x="14850" y="7477"/>
                  <a:pt x="14850" y="7477"/>
                  <a:pt x="14850" y="7477"/>
                </a:cubicBezTo>
                <a:cubicBezTo>
                  <a:pt x="15162" y="7477"/>
                  <a:pt x="15162" y="7477"/>
                  <a:pt x="15162" y="7477"/>
                </a:cubicBezTo>
                <a:cubicBezTo>
                  <a:pt x="15162" y="7788"/>
                  <a:pt x="15162" y="7788"/>
                  <a:pt x="15162" y="7788"/>
                </a:cubicBezTo>
                <a:lnTo>
                  <a:pt x="14850" y="7788"/>
                </a:lnTo>
                <a:close/>
                <a:moveTo>
                  <a:pt x="14850" y="8827"/>
                </a:moveTo>
                <a:cubicBezTo>
                  <a:pt x="14850" y="8619"/>
                  <a:pt x="14850" y="8619"/>
                  <a:pt x="14850" y="8619"/>
                </a:cubicBezTo>
                <a:cubicBezTo>
                  <a:pt x="15162" y="8619"/>
                  <a:pt x="15162" y="8619"/>
                  <a:pt x="15162" y="8619"/>
                </a:cubicBezTo>
                <a:cubicBezTo>
                  <a:pt x="15162" y="8827"/>
                  <a:pt x="15162" y="8827"/>
                  <a:pt x="15162" y="8827"/>
                </a:cubicBezTo>
                <a:lnTo>
                  <a:pt x="14850" y="8827"/>
                </a:lnTo>
                <a:close/>
                <a:moveTo>
                  <a:pt x="15992" y="2388"/>
                </a:moveTo>
                <a:cubicBezTo>
                  <a:pt x="15992" y="2181"/>
                  <a:pt x="15992" y="2181"/>
                  <a:pt x="15992" y="2181"/>
                </a:cubicBezTo>
                <a:cubicBezTo>
                  <a:pt x="16200" y="2181"/>
                  <a:pt x="16200" y="2181"/>
                  <a:pt x="16200" y="2181"/>
                </a:cubicBezTo>
                <a:cubicBezTo>
                  <a:pt x="16200" y="2388"/>
                  <a:pt x="16200" y="2388"/>
                  <a:pt x="16200" y="2388"/>
                </a:cubicBezTo>
                <a:lnTo>
                  <a:pt x="15992" y="2388"/>
                </a:lnTo>
                <a:close/>
                <a:moveTo>
                  <a:pt x="15992" y="6750"/>
                </a:moveTo>
                <a:cubicBezTo>
                  <a:pt x="15992" y="6438"/>
                  <a:pt x="15992" y="6438"/>
                  <a:pt x="15992" y="6438"/>
                </a:cubicBezTo>
                <a:cubicBezTo>
                  <a:pt x="16200" y="6438"/>
                  <a:pt x="16200" y="6438"/>
                  <a:pt x="16200" y="6438"/>
                </a:cubicBezTo>
                <a:cubicBezTo>
                  <a:pt x="16200" y="6750"/>
                  <a:pt x="16200" y="6750"/>
                  <a:pt x="16200" y="6750"/>
                </a:cubicBezTo>
                <a:lnTo>
                  <a:pt x="15992" y="6750"/>
                </a:lnTo>
                <a:close/>
                <a:moveTo>
                  <a:pt x="17031" y="2388"/>
                </a:moveTo>
                <a:cubicBezTo>
                  <a:pt x="17031" y="2181"/>
                  <a:pt x="17031" y="2181"/>
                  <a:pt x="17031" y="2181"/>
                </a:cubicBezTo>
                <a:cubicBezTo>
                  <a:pt x="17342" y="2181"/>
                  <a:pt x="17342" y="2181"/>
                  <a:pt x="17342" y="2181"/>
                </a:cubicBezTo>
                <a:cubicBezTo>
                  <a:pt x="17342" y="2388"/>
                  <a:pt x="17342" y="2388"/>
                  <a:pt x="17342" y="2388"/>
                </a:cubicBezTo>
                <a:lnTo>
                  <a:pt x="17031" y="2388"/>
                </a:lnTo>
                <a:close/>
                <a:moveTo>
                  <a:pt x="17031" y="6750"/>
                </a:moveTo>
                <a:cubicBezTo>
                  <a:pt x="17031" y="6438"/>
                  <a:pt x="17031" y="6438"/>
                  <a:pt x="17031" y="6438"/>
                </a:cubicBezTo>
                <a:cubicBezTo>
                  <a:pt x="17342" y="6438"/>
                  <a:pt x="17342" y="6438"/>
                  <a:pt x="17342" y="6438"/>
                </a:cubicBezTo>
                <a:cubicBezTo>
                  <a:pt x="17342" y="6750"/>
                  <a:pt x="17342" y="6750"/>
                  <a:pt x="17342" y="6750"/>
                </a:cubicBezTo>
                <a:lnTo>
                  <a:pt x="17031" y="6750"/>
                </a:lnTo>
                <a:close/>
                <a:moveTo>
                  <a:pt x="18069" y="2388"/>
                </a:moveTo>
                <a:cubicBezTo>
                  <a:pt x="18069" y="2181"/>
                  <a:pt x="18069" y="2181"/>
                  <a:pt x="18069" y="2181"/>
                </a:cubicBezTo>
                <a:cubicBezTo>
                  <a:pt x="18381" y="2181"/>
                  <a:pt x="18381" y="2181"/>
                  <a:pt x="18381" y="2181"/>
                </a:cubicBezTo>
                <a:cubicBezTo>
                  <a:pt x="18381" y="2388"/>
                  <a:pt x="18381" y="2388"/>
                  <a:pt x="18381" y="2388"/>
                </a:cubicBezTo>
                <a:lnTo>
                  <a:pt x="18069" y="2388"/>
                </a:lnTo>
                <a:close/>
                <a:moveTo>
                  <a:pt x="19212" y="1350"/>
                </a:moveTo>
                <a:cubicBezTo>
                  <a:pt x="19212" y="1038"/>
                  <a:pt x="19212" y="1038"/>
                  <a:pt x="19212" y="1038"/>
                </a:cubicBezTo>
                <a:cubicBezTo>
                  <a:pt x="19419" y="1038"/>
                  <a:pt x="19419" y="1038"/>
                  <a:pt x="19419" y="1038"/>
                </a:cubicBezTo>
                <a:cubicBezTo>
                  <a:pt x="19419" y="1350"/>
                  <a:pt x="19419" y="1350"/>
                  <a:pt x="19419" y="1350"/>
                </a:cubicBezTo>
                <a:lnTo>
                  <a:pt x="19212" y="1350"/>
                </a:lnTo>
                <a:close/>
                <a:moveTo>
                  <a:pt x="19212" y="2388"/>
                </a:moveTo>
                <a:cubicBezTo>
                  <a:pt x="19212" y="2181"/>
                  <a:pt x="19212" y="2181"/>
                  <a:pt x="19212" y="2181"/>
                </a:cubicBezTo>
                <a:cubicBezTo>
                  <a:pt x="19419" y="2181"/>
                  <a:pt x="19419" y="2181"/>
                  <a:pt x="19419" y="2181"/>
                </a:cubicBezTo>
                <a:cubicBezTo>
                  <a:pt x="19419" y="2388"/>
                  <a:pt x="19419" y="2388"/>
                  <a:pt x="19419" y="2388"/>
                </a:cubicBezTo>
                <a:lnTo>
                  <a:pt x="19212" y="2388"/>
                </a:lnTo>
                <a:close/>
                <a:moveTo>
                  <a:pt x="19212" y="3531"/>
                </a:moveTo>
                <a:cubicBezTo>
                  <a:pt x="19212" y="3219"/>
                  <a:pt x="19212" y="3219"/>
                  <a:pt x="19212" y="3219"/>
                </a:cubicBezTo>
                <a:cubicBezTo>
                  <a:pt x="19419" y="3219"/>
                  <a:pt x="19419" y="3219"/>
                  <a:pt x="19419" y="3219"/>
                </a:cubicBezTo>
                <a:cubicBezTo>
                  <a:pt x="19419" y="3531"/>
                  <a:pt x="19419" y="3531"/>
                  <a:pt x="19419" y="3531"/>
                </a:cubicBezTo>
                <a:lnTo>
                  <a:pt x="19212" y="3531"/>
                </a:lnTo>
                <a:close/>
                <a:moveTo>
                  <a:pt x="19212" y="4569"/>
                </a:moveTo>
                <a:cubicBezTo>
                  <a:pt x="19212" y="4258"/>
                  <a:pt x="19212" y="4258"/>
                  <a:pt x="19212" y="4258"/>
                </a:cubicBezTo>
                <a:cubicBezTo>
                  <a:pt x="19419" y="4258"/>
                  <a:pt x="19419" y="4258"/>
                  <a:pt x="19419" y="4258"/>
                </a:cubicBezTo>
                <a:cubicBezTo>
                  <a:pt x="19419" y="4569"/>
                  <a:pt x="19419" y="4569"/>
                  <a:pt x="19419" y="4569"/>
                </a:cubicBezTo>
                <a:lnTo>
                  <a:pt x="19212" y="4569"/>
                </a:lnTo>
                <a:close/>
                <a:moveTo>
                  <a:pt x="20354" y="2388"/>
                </a:moveTo>
                <a:cubicBezTo>
                  <a:pt x="20354" y="2181"/>
                  <a:pt x="20354" y="2181"/>
                  <a:pt x="20354" y="2181"/>
                </a:cubicBezTo>
                <a:cubicBezTo>
                  <a:pt x="20562" y="2181"/>
                  <a:pt x="20562" y="2181"/>
                  <a:pt x="20562" y="2181"/>
                </a:cubicBezTo>
                <a:cubicBezTo>
                  <a:pt x="20562" y="2388"/>
                  <a:pt x="20562" y="2388"/>
                  <a:pt x="20562" y="2388"/>
                </a:cubicBezTo>
                <a:lnTo>
                  <a:pt x="20354" y="2388"/>
                </a:ln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1pPr>
            <a:lvl2pPr marL="0" marR="0" indent="768095"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2pPr>
            <a:lvl3pPr marL="0" marR="0" indent="153619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3pPr>
            <a:lvl4pPr marL="0" marR="0" indent="2304288"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4pPr>
            <a:lvl5pPr marL="0" marR="0" indent="3072383"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5pPr>
            <a:lvl6pPr marL="0" marR="0" indent="3840479"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6pPr>
            <a:lvl7pPr marL="0" marR="0" indent="4608576"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7pPr>
            <a:lvl8pPr marL="0" marR="0" indent="537667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8pPr>
            <a:lvl9pPr marL="0" marR="0" indent="6144767"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9pPr>
          </a:lstStyle>
          <a:p>
            <a:endParaRPr/>
          </a:p>
        </p:txBody>
      </p:sp>
      <p:sp>
        <p:nvSpPr>
          <p:cNvPr id="43" name="Shape 546"/>
          <p:cNvSpPr/>
          <p:nvPr/>
        </p:nvSpPr>
        <p:spPr>
          <a:xfrm>
            <a:off x="8861494" y="4149080"/>
            <a:ext cx="324000" cy="468000"/>
          </a:xfrm>
          <a:custGeom>
            <a:avLst/>
            <a:gdLst/>
            <a:ahLst/>
            <a:cxnLst>
              <a:cxn ang="0">
                <a:pos x="wd2" y="hd2"/>
              </a:cxn>
              <a:cxn ang="5400000">
                <a:pos x="wd2" y="hd2"/>
              </a:cxn>
              <a:cxn ang="10800000">
                <a:pos x="wd2" y="hd2"/>
              </a:cxn>
              <a:cxn ang="16200000">
                <a:pos x="wd2" y="hd2"/>
              </a:cxn>
            </a:cxnLst>
            <a:rect l="0" t="0" r="r" b="b"/>
            <a:pathLst>
              <a:path w="21600" h="21600" extrusionOk="0">
                <a:moveTo>
                  <a:pt x="0" y="9081"/>
                </a:moveTo>
                <a:cubicBezTo>
                  <a:pt x="0" y="8904"/>
                  <a:pt x="0" y="8816"/>
                  <a:pt x="138" y="8728"/>
                </a:cubicBezTo>
                <a:cubicBezTo>
                  <a:pt x="4403" y="5113"/>
                  <a:pt x="4403" y="5113"/>
                  <a:pt x="4403" y="5113"/>
                </a:cubicBezTo>
                <a:cubicBezTo>
                  <a:pt x="4127" y="4937"/>
                  <a:pt x="4127" y="4761"/>
                  <a:pt x="4127" y="4673"/>
                </a:cubicBezTo>
                <a:cubicBezTo>
                  <a:pt x="4127" y="4584"/>
                  <a:pt x="4127" y="4496"/>
                  <a:pt x="4127" y="4408"/>
                </a:cubicBezTo>
                <a:cubicBezTo>
                  <a:pt x="4127" y="4320"/>
                  <a:pt x="4265" y="4232"/>
                  <a:pt x="4265" y="4232"/>
                </a:cubicBezTo>
                <a:cubicBezTo>
                  <a:pt x="4403" y="4144"/>
                  <a:pt x="4403" y="4144"/>
                  <a:pt x="4403" y="4144"/>
                </a:cubicBezTo>
                <a:cubicBezTo>
                  <a:pt x="5090" y="3703"/>
                  <a:pt x="5778" y="3262"/>
                  <a:pt x="6191" y="2909"/>
                </a:cubicBezTo>
                <a:cubicBezTo>
                  <a:pt x="6604" y="2557"/>
                  <a:pt x="7017" y="2292"/>
                  <a:pt x="7154" y="2116"/>
                </a:cubicBezTo>
                <a:cubicBezTo>
                  <a:pt x="7154" y="0"/>
                  <a:pt x="7154" y="0"/>
                  <a:pt x="7154" y="0"/>
                </a:cubicBezTo>
                <a:cubicBezTo>
                  <a:pt x="7704" y="264"/>
                  <a:pt x="7980" y="441"/>
                  <a:pt x="8255" y="617"/>
                </a:cubicBezTo>
                <a:cubicBezTo>
                  <a:pt x="8530" y="793"/>
                  <a:pt x="8805" y="882"/>
                  <a:pt x="8943" y="1058"/>
                </a:cubicBezTo>
                <a:cubicBezTo>
                  <a:pt x="9080" y="1234"/>
                  <a:pt x="9218" y="1411"/>
                  <a:pt x="9218" y="1499"/>
                </a:cubicBezTo>
                <a:cubicBezTo>
                  <a:pt x="9355" y="1587"/>
                  <a:pt x="9355" y="1675"/>
                  <a:pt x="9355" y="1763"/>
                </a:cubicBezTo>
                <a:cubicBezTo>
                  <a:pt x="9355" y="1851"/>
                  <a:pt x="9355" y="1851"/>
                  <a:pt x="9355" y="1851"/>
                </a:cubicBezTo>
                <a:cubicBezTo>
                  <a:pt x="10456" y="1851"/>
                  <a:pt x="11557" y="1940"/>
                  <a:pt x="12520" y="2204"/>
                </a:cubicBezTo>
                <a:cubicBezTo>
                  <a:pt x="13483" y="2469"/>
                  <a:pt x="14308" y="2733"/>
                  <a:pt x="14996" y="3086"/>
                </a:cubicBezTo>
                <a:cubicBezTo>
                  <a:pt x="15822" y="3438"/>
                  <a:pt x="16372" y="3879"/>
                  <a:pt x="17060" y="4408"/>
                </a:cubicBezTo>
                <a:cubicBezTo>
                  <a:pt x="17610" y="4937"/>
                  <a:pt x="18023" y="5466"/>
                  <a:pt x="18436" y="5995"/>
                </a:cubicBezTo>
                <a:cubicBezTo>
                  <a:pt x="18848" y="6524"/>
                  <a:pt x="19124" y="7053"/>
                  <a:pt x="19399" y="7670"/>
                </a:cubicBezTo>
                <a:cubicBezTo>
                  <a:pt x="19674" y="8199"/>
                  <a:pt x="19811" y="8728"/>
                  <a:pt x="19949" y="9169"/>
                </a:cubicBezTo>
                <a:cubicBezTo>
                  <a:pt x="20087" y="9698"/>
                  <a:pt x="20087" y="10139"/>
                  <a:pt x="20087" y="10580"/>
                </a:cubicBezTo>
                <a:cubicBezTo>
                  <a:pt x="20087" y="15605"/>
                  <a:pt x="20087" y="15605"/>
                  <a:pt x="20087" y="15605"/>
                </a:cubicBezTo>
                <a:cubicBezTo>
                  <a:pt x="16510" y="15605"/>
                  <a:pt x="16510" y="15605"/>
                  <a:pt x="16510" y="15605"/>
                </a:cubicBezTo>
                <a:cubicBezTo>
                  <a:pt x="16234" y="15605"/>
                  <a:pt x="15959" y="15605"/>
                  <a:pt x="15822" y="15693"/>
                </a:cubicBezTo>
                <a:cubicBezTo>
                  <a:pt x="15684" y="15693"/>
                  <a:pt x="15546" y="15693"/>
                  <a:pt x="15409" y="15781"/>
                </a:cubicBezTo>
                <a:cubicBezTo>
                  <a:pt x="15271" y="15781"/>
                  <a:pt x="15271" y="15869"/>
                  <a:pt x="15134" y="15958"/>
                </a:cubicBezTo>
                <a:cubicBezTo>
                  <a:pt x="15134" y="15958"/>
                  <a:pt x="15134" y="15958"/>
                  <a:pt x="15134" y="16046"/>
                </a:cubicBezTo>
                <a:cubicBezTo>
                  <a:pt x="15134" y="16046"/>
                  <a:pt x="15134" y="16046"/>
                  <a:pt x="15134" y="16046"/>
                </a:cubicBezTo>
                <a:cubicBezTo>
                  <a:pt x="15134" y="16134"/>
                  <a:pt x="15134" y="16222"/>
                  <a:pt x="15271" y="16310"/>
                </a:cubicBezTo>
                <a:cubicBezTo>
                  <a:pt x="15409" y="16398"/>
                  <a:pt x="15546" y="16398"/>
                  <a:pt x="15684" y="16487"/>
                </a:cubicBezTo>
                <a:cubicBezTo>
                  <a:pt x="15822" y="16487"/>
                  <a:pt x="16097" y="16575"/>
                  <a:pt x="16510" y="16575"/>
                </a:cubicBezTo>
                <a:cubicBezTo>
                  <a:pt x="16647" y="16575"/>
                  <a:pt x="16785" y="16575"/>
                  <a:pt x="16922" y="16663"/>
                </a:cubicBezTo>
                <a:cubicBezTo>
                  <a:pt x="17060" y="16751"/>
                  <a:pt x="17060" y="16839"/>
                  <a:pt x="17060" y="17016"/>
                </a:cubicBezTo>
                <a:cubicBezTo>
                  <a:pt x="17060" y="17104"/>
                  <a:pt x="17060" y="17192"/>
                  <a:pt x="16922" y="17280"/>
                </a:cubicBezTo>
                <a:cubicBezTo>
                  <a:pt x="16785" y="17456"/>
                  <a:pt x="16647" y="17456"/>
                  <a:pt x="16510" y="17456"/>
                </a:cubicBezTo>
                <a:cubicBezTo>
                  <a:pt x="16234" y="17456"/>
                  <a:pt x="15959" y="17456"/>
                  <a:pt x="15822" y="17544"/>
                </a:cubicBezTo>
                <a:cubicBezTo>
                  <a:pt x="15684" y="17544"/>
                  <a:pt x="15546" y="17544"/>
                  <a:pt x="15409" y="17633"/>
                </a:cubicBezTo>
                <a:cubicBezTo>
                  <a:pt x="15271" y="17633"/>
                  <a:pt x="15271" y="17721"/>
                  <a:pt x="15134" y="17721"/>
                </a:cubicBezTo>
                <a:cubicBezTo>
                  <a:pt x="15134" y="17809"/>
                  <a:pt x="15134" y="17809"/>
                  <a:pt x="15134" y="17897"/>
                </a:cubicBezTo>
                <a:cubicBezTo>
                  <a:pt x="15134" y="17897"/>
                  <a:pt x="15134" y="17897"/>
                  <a:pt x="15134" y="17897"/>
                </a:cubicBezTo>
                <a:cubicBezTo>
                  <a:pt x="15134" y="17985"/>
                  <a:pt x="15134" y="18073"/>
                  <a:pt x="15271" y="18162"/>
                </a:cubicBezTo>
                <a:cubicBezTo>
                  <a:pt x="15409" y="18162"/>
                  <a:pt x="15546" y="18250"/>
                  <a:pt x="15684" y="18338"/>
                </a:cubicBezTo>
                <a:cubicBezTo>
                  <a:pt x="15822" y="18338"/>
                  <a:pt x="16097" y="18338"/>
                  <a:pt x="16510" y="18338"/>
                </a:cubicBezTo>
                <a:cubicBezTo>
                  <a:pt x="19399" y="18338"/>
                  <a:pt x="19399" y="18338"/>
                  <a:pt x="19399" y="18338"/>
                </a:cubicBezTo>
                <a:cubicBezTo>
                  <a:pt x="19399" y="18338"/>
                  <a:pt x="19536" y="18338"/>
                  <a:pt x="19674" y="18338"/>
                </a:cubicBezTo>
                <a:cubicBezTo>
                  <a:pt x="19674" y="18338"/>
                  <a:pt x="19949" y="18426"/>
                  <a:pt x="20087" y="18426"/>
                </a:cubicBezTo>
                <a:cubicBezTo>
                  <a:pt x="20224" y="18514"/>
                  <a:pt x="20499" y="18514"/>
                  <a:pt x="20637" y="18602"/>
                </a:cubicBezTo>
                <a:cubicBezTo>
                  <a:pt x="20775" y="18691"/>
                  <a:pt x="20912" y="18779"/>
                  <a:pt x="21050" y="18867"/>
                </a:cubicBezTo>
                <a:cubicBezTo>
                  <a:pt x="21187" y="18955"/>
                  <a:pt x="21325" y="19043"/>
                  <a:pt x="21462" y="19220"/>
                </a:cubicBezTo>
                <a:cubicBezTo>
                  <a:pt x="21462" y="19396"/>
                  <a:pt x="21600" y="19572"/>
                  <a:pt x="21600" y="19749"/>
                </a:cubicBezTo>
                <a:cubicBezTo>
                  <a:pt x="21600" y="21600"/>
                  <a:pt x="21600" y="21600"/>
                  <a:pt x="21600" y="21600"/>
                </a:cubicBezTo>
                <a:cubicBezTo>
                  <a:pt x="2889" y="21600"/>
                  <a:pt x="2889" y="21600"/>
                  <a:pt x="2889" y="21600"/>
                </a:cubicBezTo>
                <a:cubicBezTo>
                  <a:pt x="2889" y="19749"/>
                  <a:pt x="2889" y="19749"/>
                  <a:pt x="2889" y="19749"/>
                </a:cubicBezTo>
                <a:cubicBezTo>
                  <a:pt x="2889" y="19484"/>
                  <a:pt x="3027" y="19220"/>
                  <a:pt x="3164" y="19043"/>
                </a:cubicBezTo>
                <a:cubicBezTo>
                  <a:pt x="3302" y="18867"/>
                  <a:pt x="3439" y="18779"/>
                  <a:pt x="3715" y="18691"/>
                </a:cubicBezTo>
                <a:cubicBezTo>
                  <a:pt x="3852" y="18602"/>
                  <a:pt x="4127" y="18514"/>
                  <a:pt x="4265" y="18426"/>
                </a:cubicBezTo>
                <a:cubicBezTo>
                  <a:pt x="4540" y="18426"/>
                  <a:pt x="4678" y="18426"/>
                  <a:pt x="4815" y="18338"/>
                </a:cubicBezTo>
                <a:cubicBezTo>
                  <a:pt x="5090" y="18338"/>
                  <a:pt x="5090" y="18338"/>
                  <a:pt x="5090" y="18338"/>
                </a:cubicBezTo>
                <a:cubicBezTo>
                  <a:pt x="7980" y="18338"/>
                  <a:pt x="7980" y="18338"/>
                  <a:pt x="7980" y="18338"/>
                </a:cubicBezTo>
                <a:cubicBezTo>
                  <a:pt x="8255" y="18338"/>
                  <a:pt x="8530" y="18338"/>
                  <a:pt x="8668" y="18338"/>
                </a:cubicBezTo>
                <a:cubicBezTo>
                  <a:pt x="8805" y="18250"/>
                  <a:pt x="8943" y="18250"/>
                  <a:pt x="9080" y="18250"/>
                </a:cubicBezTo>
                <a:cubicBezTo>
                  <a:pt x="9218" y="18162"/>
                  <a:pt x="9218" y="18162"/>
                  <a:pt x="9355" y="18073"/>
                </a:cubicBezTo>
                <a:cubicBezTo>
                  <a:pt x="9355" y="17985"/>
                  <a:pt x="9355" y="17985"/>
                  <a:pt x="9355" y="17985"/>
                </a:cubicBezTo>
                <a:cubicBezTo>
                  <a:pt x="9355" y="17897"/>
                  <a:pt x="9355" y="17897"/>
                  <a:pt x="9355" y="17897"/>
                </a:cubicBezTo>
                <a:cubicBezTo>
                  <a:pt x="9355" y="17809"/>
                  <a:pt x="9355" y="17721"/>
                  <a:pt x="9218" y="17721"/>
                </a:cubicBezTo>
                <a:cubicBezTo>
                  <a:pt x="9080" y="17633"/>
                  <a:pt x="8943" y="17544"/>
                  <a:pt x="8805" y="17544"/>
                </a:cubicBezTo>
                <a:cubicBezTo>
                  <a:pt x="8530" y="17456"/>
                  <a:pt x="8255" y="17456"/>
                  <a:pt x="7980" y="17456"/>
                </a:cubicBezTo>
                <a:cubicBezTo>
                  <a:pt x="7842" y="17456"/>
                  <a:pt x="7704" y="17456"/>
                  <a:pt x="7567" y="17280"/>
                </a:cubicBezTo>
                <a:cubicBezTo>
                  <a:pt x="7429" y="17192"/>
                  <a:pt x="7429" y="17104"/>
                  <a:pt x="7429" y="17016"/>
                </a:cubicBezTo>
                <a:cubicBezTo>
                  <a:pt x="7429" y="16839"/>
                  <a:pt x="7429" y="16751"/>
                  <a:pt x="7567" y="16663"/>
                </a:cubicBezTo>
                <a:cubicBezTo>
                  <a:pt x="7704" y="16575"/>
                  <a:pt x="7842" y="16575"/>
                  <a:pt x="7980" y="16575"/>
                </a:cubicBezTo>
                <a:cubicBezTo>
                  <a:pt x="8255" y="16575"/>
                  <a:pt x="8392" y="16487"/>
                  <a:pt x="8668" y="16487"/>
                </a:cubicBezTo>
                <a:cubicBezTo>
                  <a:pt x="8805" y="16487"/>
                  <a:pt x="8943" y="16398"/>
                  <a:pt x="9080" y="16398"/>
                </a:cubicBezTo>
                <a:cubicBezTo>
                  <a:pt x="9218" y="16310"/>
                  <a:pt x="9218" y="16310"/>
                  <a:pt x="9355" y="16222"/>
                </a:cubicBezTo>
                <a:cubicBezTo>
                  <a:pt x="9355" y="16222"/>
                  <a:pt x="9355" y="16134"/>
                  <a:pt x="9355" y="16134"/>
                </a:cubicBezTo>
                <a:cubicBezTo>
                  <a:pt x="9355" y="16046"/>
                  <a:pt x="9355" y="16046"/>
                  <a:pt x="9355" y="16046"/>
                </a:cubicBezTo>
                <a:cubicBezTo>
                  <a:pt x="9355" y="15958"/>
                  <a:pt x="9355" y="15958"/>
                  <a:pt x="9218" y="15869"/>
                </a:cubicBezTo>
                <a:cubicBezTo>
                  <a:pt x="9080" y="15781"/>
                  <a:pt x="8943" y="15781"/>
                  <a:pt x="8805" y="15693"/>
                </a:cubicBezTo>
                <a:cubicBezTo>
                  <a:pt x="8530" y="15605"/>
                  <a:pt x="8255" y="15605"/>
                  <a:pt x="7980" y="15605"/>
                </a:cubicBezTo>
                <a:cubicBezTo>
                  <a:pt x="5090" y="15605"/>
                  <a:pt x="5090" y="15605"/>
                  <a:pt x="5090" y="15605"/>
                </a:cubicBezTo>
                <a:cubicBezTo>
                  <a:pt x="4678" y="15605"/>
                  <a:pt x="4403" y="15517"/>
                  <a:pt x="4127" y="15252"/>
                </a:cubicBezTo>
                <a:cubicBezTo>
                  <a:pt x="3990" y="15164"/>
                  <a:pt x="3852" y="15076"/>
                  <a:pt x="3852" y="14900"/>
                </a:cubicBezTo>
                <a:cubicBezTo>
                  <a:pt x="3715" y="14811"/>
                  <a:pt x="3715" y="14723"/>
                  <a:pt x="3715" y="14547"/>
                </a:cubicBezTo>
                <a:cubicBezTo>
                  <a:pt x="3715" y="14282"/>
                  <a:pt x="3715" y="14282"/>
                  <a:pt x="3715" y="14282"/>
                </a:cubicBezTo>
                <a:cubicBezTo>
                  <a:pt x="3715" y="14282"/>
                  <a:pt x="3715" y="14194"/>
                  <a:pt x="3715" y="14194"/>
                </a:cubicBezTo>
                <a:cubicBezTo>
                  <a:pt x="3715" y="14194"/>
                  <a:pt x="3715" y="14106"/>
                  <a:pt x="3715" y="14106"/>
                </a:cubicBezTo>
                <a:cubicBezTo>
                  <a:pt x="3715" y="14106"/>
                  <a:pt x="3715" y="14018"/>
                  <a:pt x="3852" y="13930"/>
                </a:cubicBezTo>
                <a:cubicBezTo>
                  <a:pt x="3852" y="13842"/>
                  <a:pt x="3990" y="13753"/>
                  <a:pt x="4127" y="13665"/>
                </a:cubicBezTo>
                <a:cubicBezTo>
                  <a:pt x="4265" y="13489"/>
                  <a:pt x="4403" y="13401"/>
                  <a:pt x="4540" y="13313"/>
                </a:cubicBezTo>
                <a:cubicBezTo>
                  <a:pt x="4678" y="13136"/>
                  <a:pt x="4815" y="12960"/>
                  <a:pt x="5090" y="12872"/>
                </a:cubicBezTo>
                <a:cubicBezTo>
                  <a:pt x="10043" y="9698"/>
                  <a:pt x="10043" y="9698"/>
                  <a:pt x="10043" y="9698"/>
                </a:cubicBezTo>
                <a:cubicBezTo>
                  <a:pt x="10456" y="9433"/>
                  <a:pt x="10594" y="9257"/>
                  <a:pt x="10594" y="8993"/>
                </a:cubicBezTo>
                <a:cubicBezTo>
                  <a:pt x="10594" y="8904"/>
                  <a:pt x="10456" y="8816"/>
                  <a:pt x="10456" y="8640"/>
                </a:cubicBezTo>
                <a:cubicBezTo>
                  <a:pt x="10318" y="8552"/>
                  <a:pt x="10318" y="8464"/>
                  <a:pt x="10181" y="8376"/>
                </a:cubicBezTo>
                <a:cubicBezTo>
                  <a:pt x="10043" y="8287"/>
                  <a:pt x="10043" y="8287"/>
                  <a:pt x="10043" y="8287"/>
                </a:cubicBezTo>
                <a:cubicBezTo>
                  <a:pt x="9906" y="8199"/>
                  <a:pt x="9631" y="8111"/>
                  <a:pt x="9355" y="8111"/>
                </a:cubicBezTo>
                <a:cubicBezTo>
                  <a:pt x="9080" y="8111"/>
                  <a:pt x="8805" y="8199"/>
                  <a:pt x="8668" y="8287"/>
                </a:cubicBezTo>
                <a:cubicBezTo>
                  <a:pt x="4403" y="10580"/>
                  <a:pt x="4403" y="10580"/>
                  <a:pt x="4403" y="10580"/>
                </a:cubicBezTo>
                <a:cubicBezTo>
                  <a:pt x="4265" y="10668"/>
                  <a:pt x="4265" y="10668"/>
                  <a:pt x="4127" y="10668"/>
                </a:cubicBezTo>
                <a:cubicBezTo>
                  <a:pt x="3990" y="10756"/>
                  <a:pt x="3990" y="10756"/>
                  <a:pt x="3852" y="10756"/>
                </a:cubicBezTo>
                <a:cubicBezTo>
                  <a:pt x="3852" y="10756"/>
                  <a:pt x="3852" y="10756"/>
                  <a:pt x="3852" y="10756"/>
                </a:cubicBezTo>
                <a:cubicBezTo>
                  <a:pt x="3715" y="10756"/>
                  <a:pt x="3577" y="10756"/>
                  <a:pt x="3439" y="10668"/>
                </a:cubicBezTo>
                <a:cubicBezTo>
                  <a:pt x="3302" y="10668"/>
                  <a:pt x="3164" y="10668"/>
                  <a:pt x="3164" y="10580"/>
                </a:cubicBezTo>
                <a:cubicBezTo>
                  <a:pt x="3027" y="10580"/>
                  <a:pt x="2889" y="10491"/>
                  <a:pt x="2889" y="10403"/>
                </a:cubicBezTo>
                <a:cubicBezTo>
                  <a:pt x="2752" y="10491"/>
                  <a:pt x="2476" y="10580"/>
                  <a:pt x="2201" y="10580"/>
                </a:cubicBezTo>
                <a:cubicBezTo>
                  <a:pt x="2064" y="10580"/>
                  <a:pt x="1789" y="10580"/>
                  <a:pt x="1513" y="10491"/>
                </a:cubicBezTo>
                <a:cubicBezTo>
                  <a:pt x="1376" y="10403"/>
                  <a:pt x="1101" y="10315"/>
                  <a:pt x="963" y="10227"/>
                </a:cubicBezTo>
                <a:cubicBezTo>
                  <a:pt x="825" y="10139"/>
                  <a:pt x="825" y="10139"/>
                  <a:pt x="825" y="10139"/>
                </a:cubicBezTo>
                <a:cubicBezTo>
                  <a:pt x="275" y="9786"/>
                  <a:pt x="0" y="9433"/>
                  <a:pt x="0" y="9081"/>
                </a:cubicBez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1pPr>
            <a:lvl2pPr marL="0" marR="0" indent="768095"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2pPr>
            <a:lvl3pPr marL="0" marR="0" indent="153619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3pPr>
            <a:lvl4pPr marL="0" marR="0" indent="2304288"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4pPr>
            <a:lvl5pPr marL="0" marR="0" indent="3072383"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5pPr>
            <a:lvl6pPr marL="0" marR="0" indent="3840479"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6pPr>
            <a:lvl7pPr marL="0" marR="0" indent="4608576"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7pPr>
            <a:lvl8pPr marL="0" marR="0" indent="537667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8pPr>
            <a:lvl9pPr marL="0" marR="0" indent="6144767"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9pPr>
          </a:lstStyle>
          <a:p>
            <a:endParaRPr/>
          </a:p>
        </p:txBody>
      </p:sp>
    </p:spTree>
    <p:extLst>
      <p:ext uri="{BB962C8B-B14F-4D97-AF65-F5344CB8AC3E}">
        <p14:creationId xmlns:p14="http://schemas.microsoft.com/office/powerpoint/2010/main" val="3040726965"/>
      </p:ext>
    </p:extLst>
  </p:cSld>
  <p:clrMapOvr>
    <a:masterClrMapping/>
  </p:clrMapOvr>
  <p:transition spd="slow">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认识局域网</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952464" y="2449230"/>
            <a:ext cx="10358510" cy="1595886"/>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LLC</a:t>
            </a:r>
            <a:r>
              <a:rPr lang="zh-CN" altLang="en-US" sz="2000" dirty="0">
                <a:latin typeface="Times New Roman" pitchFamily="18" charset="0"/>
                <a:ea typeface="微软雅黑" pitchFamily="34" charset="-122"/>
                <a:cs typeface="Times New Roman" pitchFamily="18" charset="0"/>
              </a:rPr>
              <a:t>子层也是数据链路层的一个功能子层。它构成了数据链路层的上半部，与网络层和</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子层相邻。</a:t>
            </a:r>
            <a:r>
              <a:rPr lang="en-US" altLang="zh-CN" sz="2000" dirty="0">
                <a:latin typeface="Times New Roman" pitchFamily="18" charset="0"/>
                <a:ea typeface="微软雅黑" pitchFamily="34" charset="-122"/>
                <a:cs typeface="Times New Roman" pitchFamily="18" charset="0"/>
              </a:rPr>
              <a:t>LLC</a:t>
            </a:r>
            <a:r>
              <a:rPr lang="zh-CN" altLang="en-US" sz="2000" dirty="0">
                <a:latin typeface="Times New Roman" pitchFamily="18" charset="0"/>
                <a:ea typeface="微软雅黑" pitchFamily="34" charset="-122"/>
                <a:cs typeface="Times New Roman" pitchFamily="18" charset="0"/>
              </a:rPr>
              <a:t>子层在</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子层的支持下向网络层提供服务。它可运行于所有</a:t>
            </a:r>
            <a:r>
              <a:rPr lang="en-US" altLang="zh-CN" sz="2000" dirty="0">
                <a:latin typeface="Times New Roman" pitchFamily="18" charset="0"/>
                <a:ea typeface="微软雅黑" pitchFamily="34" charset="-122"/>
                <a:cs typeface="Times New Roman" pitchFamily="18" charset="0"/>
              </a:rPr>
              <a:t>802</a:t>
            </a:r>
            <a:r>
              <a:rPr lang="zh-CN" altLang="en-US" sz="2000" dirty="0">
                <a:latin typeface="Times New Roman" pitchFamily="18" charset="0"/>
                <a:ea typeface="微软雅黑" pitchFamily="34" charset="-122"/>
                <a:cs typeface="Times New Roman" pitchFamily="18" charset="0"/>
              </a:rPr>
              <a:t>局域网和城域网的协议之上。</a:t>
            </a:r>
            <a:r>
              <a:rPr lang="en-US" altLang="zh-CN" sz="2000" dirty="0">
                <a:latin typeface="Times New Roman" pitchFamily="18" charset="0"/>
                <a:ea typeface="微软雅黑" pitchFamily="34" charset="-122"/>
                <a:cs typeface="Times New Roman" pitchFamily="18" charset="0"/>
              </a:rPr>
              <a:t>LLC</a:t>
            </a:r>
            <a:r>
              <a:rPr lang="zh-CN" altLang="en-US" sz="2000" dirty="0">
                <a:latin typeface="Times New Roman" pitchFamily="18" charset="0"/>
                <a:ea typeface="微软雅黑" pitchFamily="34" charset="-122"/>
                <a:cs typeface="Times New Roman" pitchFamily="18" charset="0"/>
              </a:rPr>
              <a:t>子层与传输介质无关，它独立于介质访问控制方法，隐藏了各种局域网技术之间的差别，向网络层提供一个统一的格式与接口。</a:t>
            </a:r>
          </a:p>
        </p:txBody>
      </p:sp>
      <p:grpSp>
        <p:nvGrpSpPr>
          <p:cNvPr id="4" name="组合 3"/>
          <p:cNvGrpSpPr/>
          <p:nvPr/>
        </p:nvGrpSpPr>
        <p:grpSpPr>
          <a:xfrm>
            <a:off x="1095340" y="1478873"/>
            <a:ext cx="2451501" cy="592805"/>
            <a:chOff x="1326748" y="1446650"/>
            <a:chExt cx="2451501"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1611339"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3</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LLC</a:t>
              </a:r>
              <a:r>
                <a:rPr lang="zh-CN" altLang="en-US" sz="2000" b="1" dirty="0">
                  <a:latin typeface="Times New Roman" pitchFamily="18" charset="0"/>
                  <a:ea typeface="微软雅黑" pitchFamily="34" charset="-122"/>
                  <a:cs typeface="Times New Roman" pitchFamily="18" charset="0"/>
                </a:rPr>
                <a:t>子层</a:t>
              </a:r>
            </a:p>
          </p:txBody>
        </p:sp>
      </p:grpSp>
      <p:pic>
        <p:nvPicPr>
          <p:cNvPr id="11" name="图片 10" descr="局域网.jpg"/>
          <p:cNvPicPr>
            <a:picLocks noChangeAspect="1"/>
          </p:cNvPicPr>
          <p:nvPr/>
        </p:nvPicPr>
        <p:blipFill>
          <a:blip r:embed="rId2">
            <a:clrChange>
              <a:clrFrom>
                <a:srgbClr val="FFFFFF"/>
              </a:clrFrom>
              <a:clrTo>
                <a:srgbClr val="FFFFFF">
                  <a:alpha val="0"/>
                </a:srgbClr>
              </a:clrTo>
            </a:clrChange>
          </a:blip>
          <a:stretch>
            <a:fillRect/>
          </a:stretch>
        </p:blipFill>
        <p:spPr>
          <a:xfrm>
            <a:off x="7453322" y="3786190"/>
            <a:ext cx="4612327" cy="3071810"/>
          </a:xfrm>
          <a:prstGeom prst="rect">
            <a:avLst/>
          </a:prstGeom>
        </p:spPr>
      </p:pic>
      <p:sp useBgFill="1">
        <p:nvSpPr>
          <p:cNvPr id="12" name="矩形 11"/>
          <p:cNvSpPr/>
          <p:nvPr/>
        </p:nvSpPr>
        <p:spPr>
          <a:xfrm>
            <a:off x="881026" y="4071942"/>
            <a:ext cx="5929354" cy="2015936"/>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LLC</a:t>
            </a:r>
            <a:r>
              <a:rPr lang="zh-CN" altLang="en-US" sz="2000" dirty="0">
                <a:latin typeface="Times New Roman" pitchFamily="18" charset="0"/>
                <a:ea typeface="微软雅黑" pitchFamily="34" charset="-122"/>
                <a:cs typeface="Times New Roman" pitchFamily="18" charset="0"/>
              </a:rPr>
              <a:t>子层的主要功能是建立、维持和释放数据链路，提供一个或多个服务访问点，为网络层提供面向连接和无连接服务。另外，为保证局域网数据的无差错传输，</a:t>
            </a:r>
            <a:r>
              <a:rPr lang="en-US" altLang="zh-CN" sz="2000" dirty="0">
                <a:latin typeface="Times New Roman" pitchFamily="18" charset="0"/>
                <a:ea typeface="微软雅黑" pitchFamily="34" charset="-122"/>
                <a:cs typeface="Times New Roman" pitchFamily="18" charset="0"/>
              </a:rPr>
              <a:t>LLC</a:t>
            </a:r>
            <a:r>
              <a:rPr lang="zh-CN" altLang="en-US" sz="2000" dirty="0">
                <a:latin typeface="Times New Roman" pitchFamily="18" charset="0"/>
                <a:ea typeface="微软雅黑" pitchFamily="34" charset="-122"/>
                <a:cs typeface="Times New Roman" pitchFamily="18" charset="0"/>
              </a:rPr>
              <a:t>子层还提供差错控制和流量控制，以及发送顺序控制等功能。</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7"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5.6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无线</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2479025" y="1500174"/>
            <a:ext cx="5391219"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5.6.4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无线网络和有线网络的差异</a:t>
            </a:r>
          </a:p>
        </p:txBody>
      </p:sp>
      <p:grpSp>
        <p:nvGrpSpPr>
          <p:cNvPr id="4" name="组合 5"/>
          <p:cNvGrpSpPr/>
          <p:nvPr/>
        </p:nvGrpSpPr>
        <p:grpSpPr>
          <a:xfrm>
            <a:off x="978827"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7" name="矩形 6"/>
          <p:cNvSpPr/>
          <p:nvPr/>
        </p:nvSpPr>
        <p:spPr>
          <a:xfrm>
            <a:off x="1238216" y="2428868"/>
            <a:ext cx="9858444" cy="441724"/>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无线网络和有线网络存在很多重要的差异，具体包含以下几个方面：</a:t>
            </a:r>
          </a:p>
        </p:txBody>
      </p:sp>
      <p:sp>
        <p:nvSpPr>
          <p:cNvPr id="8" name="立方体 7"/>
          <p:cNvSpPr/>
          <p:nvPr/>
        </p:nvSpPr>
        <p:spPr>
          <a:xfrm>
            <a:off x="952464" y="2957169"/>
            <a:ext cx="3500462" cy="71438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）路径损耗。</a:t>
            </a:r>
          </a:p>
        </p:txBody>
      </p:sp>
      <p:sp>
        <p:nvSpPr>
          <p:cNvPr id="9" name="TextBox 8"/>
          <p:cNvSpPr txBox="1"/>
          <p:nvPr/>
        </p:nvSpPr>
        <p:spPr>
          <a:xfrm>
            <a:off x="1071570" y="3714752"/>
            <a:ext cx="10239404" cy="861774"/>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无线网络电磁波在穿过固体时强度会迅速减弱，即使在空气里传送，信号也将扩散，随着距离的增大，电磁波信号将急剧减弱。我们称之为路径损耗（</a:t>
            </a:r>
            <a:r>
              <a:rPr lang="en-US" altLang="zh-CN" sz="2000" dirty="0">
                <a:latin typeface="Times New Roman" pitchFamily="18" charset="0"/>
                <a:ea typeface="微软雅黑" pitchFamily="34" charset="-122"/>
                <a:cs typeface="Times New Roman" pitchFamily="18" charset="0"/>
              </a:rPr>
              <a:t>Path Loss</a:t>
            </a:r>
            <a:r>
              <a:rPr lang="zh-CN" altLang="en-US" sz="2000" dirty="0">
                <a:latin typeface="Times New Roman" pitchFamily="18" charset="0"/>
                <a:ea typeface="微软雅黑" pitchFamily="34" charset="-122"/>
                <a:cs typeface="Times New Roman" pitchFamily="18" charset="0"/>
              </a:rPr>
              <a:t>）。</a:t>
            </a:r>
          </a:p>
        </p:txBody>
      </p:sp>
      <p:sp>
        <p:nvSpPr>
          <p:cNvPr id="10" name="立方体 9"/>
          <p:cNvSpPr/>
          <p:nvPr/>
        </p:nvSpPr>
        <p:spPr>
          <a:xfrm>
            <a:off x="952464" y="4643446"/>
            <a:ext cx="3500462" cy="714380"/>
          </a:xfrm>
          <a:prstGeom prst="cube">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）信号的抗干扰性差。</a:t>
            </a:r>
          </a:p>
        </p:txBody>
      </p:sp>
      <p:sp>
        <p:nvSpPr>
          <p:cNvPr id="11" name="TextBox 10"/>
          <p:cNvSpPr txBox="1"/>
          <p:nvPr/>
        </p:nvSpPr>
        <p:spPr>
          <a:xfrm>
            <a:off x="1071570" y="5500702"/>
            <a:ext cx="10239404" cy="1211165"/>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实际应用中，无法避免自然环境中的电磁噪声（如电动机、微波等），也无法避免同一频段的电磁波相互干扰（如同一区域的无线设备之间形成干扰），这样导致无线网络通信的错误率高、稳定性欠佳。</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p:bldP spid="10" grpId="0" animBg="1"/>
      <p:bldP spid="11"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5.6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无线</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立方体 2"/>
          <p:cNvSpPr/>
          <p:nvPr/>
        </p:nvSpPr>
        <p:spPr>
          <a:xfrm>
            <a:off x="952464" y="1214422"/>
            <a:ext cx="3500462" cy="71438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3</a:t>
            </a:r>
            <a:r>
              <a:rPr lang="zh-CN" altLang="en-US" sz="2000" b="1" dirty="0">
                <a:latin typeface="Times New Roman" pitchFamily="18" charset="0"/>
                <a:ea typeface="微软雅黑" pitchFamily="34" charset="-122"/>
                <a:cs typeface="Times New Roman" pitchFamily="18" charset="0"/>
              </a:rPr>
              <a:t>）多路径传播问题。</a:t>
            </a:r>
          </a:p>
        </p:txBody>
      </p:sp>
      <p:sp>
        <p:nvSpPr>
          <p:cNvPr id="4" name="TextBox 3"/>
          <p:cNvSpPr txBox="1"/>
          <p:nvPr/>
        </p:nvSpPr>
        <p:spPr>
          <a:xfrm>
            <a:off x="1071570" y="2029192"/>
            <a:ext cx="10239404" cy="828304"/>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由于电磁波经过固体或地面反射后也能到达接收方，使接收方可能通过不同的长度路径收到同一信号，造成收到的信号变得模糊，这就是多路径传播带来的影响。</a:t>
            </a:r>
          </a:p>
        </p:txBody>
      </p:sp>
      <p:sp>
        <p:nvSpPr>
          <p:cNvPr id="5" name="立方体 4"/>
          <p:cNvSpPr/>
          <p:nvPr/>
        </p:nvSpPr>
        <p:spPr>
          <a:xfrm>
            <a:off x="952464" y="3071810"/>
            <a:ext cx="3500462" cy="714380"/>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4</a:t>
            </a:r>
            <a:r>
              <a:rPr lang="zh-CN" altLang="en-US" sz="2000" b="1" dirty="0">
                <a:latin typeface="Times New Roman" pitchFamily="18" charset="0"/>
                <a:ea typeface="微软雅黑" pitchFamily="34" charset="-122"/>
                <a:cs typeface="Times New Roman" pitchFamily="18" charset="0"/>
              </a:rPr>
              <a:t>）隐藏终端问题。</a:t>
            </a:r>
          </a:p>
        </p:txBody>
      </p:sp>
      <p:sp>
        <p:nvSpPr>
          <p:cNvPr id="6" name="TextBox 5"/>
          <p:cNvSpPr txBox="1"/>
          <p:nvPr/>
        </p:nvSpPr>
        <p:spPr>
          <a:xfrm>
            <a:off x="1071570" y="3929066"/>
            <a:ext cx="3809984" cy="2400657"/>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如图</a:t>
            </a:r>
            <a:r>
              <a:rPr lang="en-US" altLang="zh-CN" sz="2000" dirty="0">
                <a:latin typeface="Times New Roman" pitchFamily="18" charset="0"/>
                <a:ea typeface="微软雅黑" pitchFamily="34" charset="-122"/>
                <a:cs typeface="Times New Roman" pitchFamily="18" charset="0"/>
              </a:rPr>
              <a:t>5-25</a:t>
            </a:r>
            <a:r>
              <a:rPr lang="zh-CN" altLang="en-US" sz="2000" dirty="0">
                <a:latin typeface="Times New Roman" pitchFamily="18" charset="0"/>
                <a:ea typeface="微软雅黑" pitchFamily="34" charset="-122"/>
                <a:cs typeface="Times New Roman" pitchFamily="18" charset="0"/>
              </a:rPr>
              <a:t>所示，工作站</a:t>
            </a:r>
            <a:r>
              <a:rPr lang="en-US" altLang="zh-CN" sz="2000" dirty="0">
                <a:latin typeface="Times New Roman" pitchFamily="18" charset="0"/>
                <a:ea typeface="微软雅黑" pitchFamily="34" charset="-122"/>
                <a:cs typeface="Times New Roman" pitchFamily="18" charset="0"/>
              </a:rPr>
              <a:t>C</a:t>
            </a:r>
            <a:r>
              <a:rPr lang="zh-CN" altLang="en-US" sz="2000" dirty="0">
                <a:latin typeface="Times New Roman" pitchFamily="18" charset="0"/>
                <a:ea typeface="微软雅黑" pitchFamily="34" charset="-122"/>
                <a:cs typeface="Times New Roman" pitchFamily="18" charset="0"/>
              </a:rPr>
              <a:t>正在发送数据给工作站</a:t>
            </a:r>
            <a:r>
              <a:rPr lang="en-US" altLang="zh-CN" sz="2000" dirty="0">
                <a:latin typeface="Times New Roman" pitchFamily="18" charset="0"/>
                <a:ea typeface="微软雅黑" pitchFamily="34" charset="-122"/>
                <a:cs typeface="Times New Roman" pitchFamily="18" charset="0"/>
              </a:rPr>
              <a:t>B</a:t>
            </a:r>
            <a:r>
              <a:rPr lang="zh-CN" altLang="en-US" sz="2000" dirty="0">
                <a:latin typeface="Times New Roman" pitchFamily="18" charset="0"/>
                <a:ea typeface="微软雅黑" pitchFamily="34" charset="-122"/>
                <a:cs typeface="Times New Roman" pitchFamily="18" charset="0"/>
              </a:rPr>
              <a:t>，但此时如果工作站</a:t>
            </a:r>
            <a:r>
              <a:rPr lang="en-US" altLang="zh-CN" sz="2000" dirty="0">
                <a:latin typeface="Times New Roman" pitchFamily="18" charset="0"/>
                <a:ea typeface="微软雅黑" pitchFamily="34" charset="-122"/>
                <a:cs typeface="Times New Roman" pitchFamily="18" charset="0"/>
              </a:rPr>
              <a:t>A</a:t>
            </a:r>
            <a:r>
              <a:rPr lang="zh-CN" altLang="en-US" sz="2000" dirty="0">
                <a:latin typeface="Times New Roman" pitchFamily="18" charset="0"/>
                <a:ea typeface="微软雅黑" pitchFamily="34" charset="-122"/>
                <a:cs typeface="Times New Roman" pitchFamily="18" charset="0"/>
              </a:rPr>
              <a:t>想向工作站</a:t>
            </a:r>
            <a:r>
              <a:rPr lang="en-US" altLang="zh-CN" sz="2000" dirty="0">
                <a:latin typeface="Times New Roman" pitchFamily="18" charset="0"/>
                <a:ea typeface="微软雅黑" pitchFamily="34" charset="-122"/>
                <a:cs typeface="Times New Roman" pitchFamily="18" charset="0"/>
              </a:rPr>
              <a:t>B</a:t>
            </a:r>
            <a:r>
              <a:rPr lang="zh-CN" altLang="en-US" sz="2000" dirty="0">
                <a:latin typeface="Times New Roman" pitchFamily="18" charset="0"/>
                <a:ea typeface="微软雅黑" pitchFamily="34" charset="-122"/>
                <a:cs typeface="Times New Roman" pitchFamily="18" charset="0"/>
              </a:rPr>
              <a:t>发送数据，在监听信道时会认为信道闲置，就会开始向工作站</a:t>
            </a:r>
            <a:r>
              <a:rPr lang="en-US" altLang="zh-CN" sz="2000" dirty="0">
                <a:latin typeface="Times New Roman" pitchFamily="18" charset="0"/>
                <a:ea typeface="微软雅黑" pitchFamily="34" charset="-122"/>
                <a:cs typeface="Times New Roman" pitchFamily="18" charset="0"/>
              </a:rPr>
              <a:t>B</a:t>
            </a:r>
            <a:r>
              <a:rPr lang="zh-CN" altLang="en-US" sz="2000" dirty="0">
                <a:latin typeface="Times New Roman" pitchFamily="18" charset="0"/>
                <a:ea typeface="微软雅黑" pitchFamily="34" charset="-122"/>
                <a:cs typeface="Times New Roman" pitchFamily="18" charset="0"/>
              </a:rPr>
              <a:t>发送数据，从而造成冲突。</a:t>
            </a:r>
          </a:p>
        </p:txBody>
      </p:sp>
      <p:grpSp>
        <p:nvGrpSpPr>
          <p:cNvPr id="9" name="组合 8"/>
          <p:cNvGrpSpPr/>
          <p:nvPr/>
        </p:nvGrpSpPr>
        <p:grpSpPr>
          <a:xfrm>
            <a:off x="5667372" y="3643314"/>
            <a:ext cx="5665370" cy="2655348"/>
            <a:chOff x="5524496" y="3214686"/>
            <a:chExt cx="6022560" cy="3083976"/>
          </a:xfrm>
        </p:grpSpPr>
        <p:pic>
          <p:nvPicPr>
            <p:cNvPr id="496642" name="Picture 2" descr="图5-25  隐藏终端问题"/>
            <p:cNvPicPr>
              <a:picLocks noChangeAspect="1" noChangeArrowheads="1"/>
            </p:cNvPicPr>
            <p:nvPr/>
          </p:nvPicPr>
          <p:blipFill>
            <a:blip r:embed="rId2"/>
            <a:srcRect/>
            <a:stretch>
              <a:fillRect/>
            </a:stretch>
          </p:blipFill>
          <p:spPr bwMode="auto">
            <a:xfrm>
              <a:off x="5524496" y="3214686"/>
              <a:ext cx="6022560" cy="2643206"/>
            </a:xfrm>
            <a:prstGeom prst="rect">
              <a:avLst/>
            </a:prstGeom>
            <a:noFill/>
            <a:ln w="9525">
              <a:noFill/>
              <a:miter lim="800000"/>
              <a:headEnd/>
              <a:tailEnd/>
            </a:ln>
          </p:spPr>
        </p:pic>
        <p:sp>
          <p:nvSpPr>
            <p:cNvPr id="8" name="矩形 7"/>
            <p:cNvSpPr/>
            <p:nvPr/>
          </p:nvSpPr>
          <p:spPr>
            <a:xfrm>
              <a:off x="7366225" y="5929330"/>
              <a:ext cx="2339102"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dirty="0">
                  <a:latin typeface="Times New Roman" pitchFamily="18" charset="0"/>
                  <a:ea typeface="微软雅黑" pitchFamily="34" charset="-122"/>
                  <a:cs typeface="Times New Roman" pitchFamily="18" charset="0"/>
                </a:rPr>
                <a:t>5-25  </a:t>
              </a:r>
              <a:r>
                <a:rPr lang="zh-CN" altLang="en-US" dirty="0">
                  <a:latin typeface="Times New Roman" pitchFamily="18" charset="0"/>
                  <a:ea typeface="微软雅黑" pitchFamily="34" charset="-122"/>
                  <a:cs typeface="Times New Roman" pitchFamily="18" charset="0"/>
                </a:rPr>
                <a:t>隐藏终端问题</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5.6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无线</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立方体 2"/>
          <p:cNvSpPr/>
          <p:nvPr/>
        </p:nvSpPr>
        <p:spPr>
          <a:xfrm>
            <a:off x="952464" y="1214422"/>
            <a:ext cx="3500462" cy="71438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5</a:t>
            </a:r>
            <a:r>
              <a:rPr lang="zh-CN" altLang="en-US" sz="2000" b="1" dirty="0">
                <a:latin typeface="Times New Roman" pitchFamily="18" charset="0"/>
                <a:ea typeface="微软雅黑" pitchFamily="34" charset="-122"/>
                <a:cs typeface="Times New Roman" pitchFamily="18" charset="0"/>
              </a:rPr>
              <a:t>）暴露终端问题。</a:t>
            </a:r>
          </a:p>
        </p:txBody>
      </p:sp>
      <p:sp>
        <p:nvSpPr>
          <p:cNvPr id="4" name="TextBox 3"/>
          <p:cNvSpPr txBox="1"/>
          <p:nvPr/>
        </p:nvSpPr>
        <p:spPr>
          <a:xfrm>
            <a:off x="1071570" y="2029192"/>
            <a:ext cx="10239404" cy="1211165"/>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在图</a:t>
            </a:r>
            <a:r>
              <a:rPr lang="en-US" altLang="zh-CN" sz="2000" dirty="0">
                <a:latin typeface="Times New Roman" pitchFamily="18" charset="0"/>
                <a:ea typeface="微软雅黑" pitchFamily="34" charset="-122"/>
                <a:cs typeface="Times New Roman" pitchFamily="18" charset="0"/>
              </a:rPr>
              <a:t>5-26</a:t>
            </a:r>
            <a:r>
              <a:rPr lang="zh-CN" altLang="en-US" sz="2000" dirty="0">
                <a:latin typeface="Times New Roman" pitchFamily="18" charset="0"/>
                <a:ea typeface="微软雅黑" pitchFamily="34" charset="-122"/>
                <a:cs typeface="Times New Roman" pitchFamily="18" charset="0"/>
              </a:rPr>
              <a:t>中，工作站</a:t>
            </a:r>
            <a:r>
              <a:rPr lang="en-US" altLang="zh-CN" sz="2000" dirty="0">
                <a:latin typeface="Times New Roman" pitchFamily="18" charset="0"/>
                <a:ea typeface="微软雅黑" pitchFamily="34" charset="-122"/>
                <a:cs typeface="Times New Roman" pitchFamily="18" charset="0"/>
              </a:rPr>
              <a:t>A</a:t>
            </a:r>
            <a:r>
              <a:rPr lang="zh-CN" altLang="en-US" sz="2000" dirty="0">
                <a:latin typeface="Times New Roman" pitchFamily="18" charset="0"/>
                <a:ea typeface="微软雅黑" pitchFamily="34" charset="-122"/>
                <a:cs typeface="Times New Roman" pitchFamily="18" charset="0"/>
              </a:rPr>
              <a:t>正向工作站</a:t>
            </a:r>
            <a:r>
              <a:rPr lang="en-US" altLang="zh-CN" sz="2000" dirty="0">
                <a:latin typeface="Times New Roman" pitchFamily="18" charset="0"/>
                <a:ea typeface="微软雅黑" pitchFamily="34" charset="-122"/>
                <a:cs typeface="Times New Roman" pitchFamily="18" charset="0"/>
              </a:rPr>
              <a:t>D</a:t>
            </a:r>
            <a:r>
              <a:rPr lang="zh-CN" altLang="en-US" sz="2000" dirty="0">
                <a:latin typeface="Times New Roman" pitchFamily="18" charset="0"/>
                <a:ea typeface="微软雅黑" pitchFamily="34" charset="-122"/>
                <a:cs typeface="Times New Roman" pitchFamily="18" charset="0"/>
              </a:rPr>
              <a:t>传送数据，工作站</a:t>
            </a:r>
            <a:r>
              <a:rPr lang="en-US" altLang="zh-CN" sz="2000" dirty="0">
                <a:latin typeface="Times New Roman" pitchFamily="18" charset="0"/>
                <a:ea typeface="微软雅黑" pitchFamily="34" charset="-122"/>
                <a:cs typeface="Times New Roman" pitchFamily="18" charset="0"/>
              </a:rPr>
              <a:t>B</a:t>
            </a:r>
            <a:r>
              <a:rPr lang="zh-CN" altLang="en-US" sz="2000" dirty="0">
                <a:latin typeface="Times New Roman" pitchFamily="18" charset="0"/>
                <a:ea typeface="微软雅黑" pitchFamily="34" charset="-122"/>
                <a:cs typeface="Times New Roman" pitchFamily="18" charset="0"/>
              </a:rPr>
              <a:t>希望向工作站</a:t>
            </a:r>
            <a:r>
              <a:rPr lang="en-US" altLang="zh-CN" sz="2000" dirty="0">
                <a:latin typeface="Times New Roman" pitchFamily="18" charset="0"/>
                <a:ea typeface="微软雅黑" pitchFamily="34" charset="-122"/>
                <a:cs typeface="Times New Roman" pitchFamily="18" charset="0"/>
              </a:rPr>
              <a:t>C</a:t>
            </a:r>
            <a:r>
              <a:rPr lang="zh-CN" altLang="en-US" sz="2000" dirty="0">
                <a:latin typeface="Times New Roman" pitchFamily="18" charset="0"/>
                <a:ea typeface="微软雅黑" pitchFamily="34" charset="-122"/>
                <a:cs typeface="Times New Roman" pitchFamily="18" charset="0"/>
              </a:rPr>
              <a:t>发送数据，此时工作站</a:t>
            </a:r>
            <a:r>
              <a:rPr lang="en-US" altLang="zh-CN" sz="2000" dirty="0">
                <a:latin typeface="Times New Roman" pitchFamily="18" charset="0"/>
                <a:ea typeface="微软雅黑" pitchFamily="34" charset="-122"/>
                <a:cs typeface="Times New Roman" pitchFamily="18" charset="0"/>
              </a:rPr>
              <a:t>B</a:t>
            </a:r>
            <a:r>
              <a:rPr lang="zh-CN" altLang="en-US" sz="2000" dirty="0">
                <a:latin typeface="Times New Roman" pitchFamily="18" charset="0"/>
                <a:ea typeface="微软雅黑" pitchFamily="34" charset="-122"/>
                <a:cs typeface="Times New Roman" pitchFamily="18" charset="0"/>
              </a:rPr>
              <a:t>听到监听信道会认为信道正忙，此时将不能向工作站</a:t>
            </a:r>
            <a:r>
              <a:rPr lang="en-US" altLang="zh-CN" sz="2000" dirty="0">
                <a:latin typeface="Times New Roman" pitchFamily="18" charset="0"/>
                <a:ea typeface="微软雅黑" pitchFamily="34" charset="-122"/>
                <a:cs typeface="Times New Roman" pitchFamily="18" charset="0"/>
              </a:rPr>
              <a:t>C</a:t>
            </a:r>
            <a:r>
              <a:rPr lang="zh-CN" altLang="en-US" sz="2000" dirty="0">
                <a:latin typeface="Times New Roman" pitchFamily="18" charset="0"/>
                <a:ea typeface="微软雅黑" pitchFamily="34" charset="-122"/>
                <a:cs typeface="Times New Roman" pitchFamily="18" charset="0"/>
              </a:rPr>
              <a:t>发送数据。而事实上，工作站</a:t>
            </a:r>
            <a:r>
              <a:rPr lang="en-US" altLang="zh-CN" sz="2000" dirty="0">
                <a:latin typeface="Times New Roman" pitchFamily="18" charset="0"/>
                <a:ea typeface="微软雅黑" pitchFamily="34" charset="-122"/>
                <a:cs typeface="Times New Roman" pitchFamily="18" charset="0"/>
              </a:rPr>
              <a:t>C</a:t>
            </a:r>
            <a:r>
              <a:rPr lang="zh-CN" altLang="en-US" sz="2000" dirty="0">
                <a:latin typeface="Times New Roman" pitchFamily="18" charset="0"/>
                <a:ea typeface="微软雅黑" pitchFamily="34" charset="-122"/>
                <a:cs typeface="Times New Roman" pitchFamily="18" charset="0"/>
              </a:rPr>
              <a:t>此时正处于闲置状态。</a:t>
            </a:r>
          </a:p>
        </p:txBody>
      </p:sp>
      <p:sp>
        <p:nvSpPr>
          <p:cNvPr id="6" name="TextBox 5"/>
          <p:cNvSpPr txBox="1"/>
          <p:nvPr/>
        </p:nvSpPr>
        <p:spPr>
          <a:xfrm>
            <a:off x="5810248" y="3160329"/>
            <a:ext cx="6000792" cy="3554819"/>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由于有线链路与无线链路的以上差异，无线链路中的数据错误率将比有线链路中更加普遍。为了解决这些问题，</a:t>
            </a:r>
            <a:r>
              <a:rPr lang="en-US" altLang="zh-CN" sz="2000" dirty="0">
                <a:latin typeface="Times New Roman" pitchFamily="18" charset="0"/>
                <a:ea typeface="微软雅黑" pitchFamily="34" charset="-122"/>
                <a:cs typeface="Times New Roman" pitchFamily="18" charset="0"/>
              </a:rPr>
              <a:t>802.11</a:t>
            </a:r>
            <a:r>
              <a:rPr lang="zh-CN" altLang="en-US" sz="2000" dirty="0">
                <a:latin typeface="Times New Roman" pitchFamily="18" charset="0"/>
                <a:ea typeface="微软雅黑" pitchFamily="34" charset="-122"/>
                <a:cs typeface="Times New Roman" pitchFamily="18" charset="0"/>
              </a:rPr>
              <a:t>采用了具有冲突避免的载波侦听多路访问</a:t>
            </a:r>
            <a:r>
              <a:rPr lang="en-US" altLang="zh-CN" sz="2000" dirty="0">
                <a:latin typeface="Times New Roman" pitchFamily="18" charset="0"/>
                <a:ea typeface="微软雅黑" pitchFamily="34" charset="-122"/>
                <a:cs typeface="Times New Roman" pitchFamily="18" charset="0"/>
              </a:rPr>
              <a:t>CSMA/CA</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Carrier Sense Multiple Access/Collision Avoidance</a:t>
            </a:r>
            <a:r>
              <a:rPr lang="zh-CN" altLang="en-US" sz="2000" dirty="0">
                <a:latin typeface="Times New Roman" pitchFamily="18" charset="0"/>
                <a:ea typeface="微软雅黑" pitchFamily="34" charset="-122"/>
                <a:cs typeface="Times New Roman" pitchFamily="18" charset="0"/>
              </a:rPr>
              <a:t>）媒体访问机制，与以太网的</a:t>
            </a:r>
            <a:r>
              <a:rPr lang="en-US" altLang="zh-CN" sz="2000" dirty="0">
                <a:latin typeface="Times New Roman" pitchFamily="18" charset="0"/>
                <a:ea typeface="微软雅黑" pitchFamily="34" charset="-122"/>
                <a:cs typeface="Times New Roman" pitchFamily="18" charset="0"/>
              </a:rPr>
              <a:t>CSMA/CD</a:t>
            </a:r>
            <a:r>
              <a:rPr lang="zh-CN" altLang="en-US" sz="2000" dirty="0">
                <a:latin typeface="Times New Roman" pitchFamily="18" charset="0"/>
                <a:ea typeface="微软雅黑" pitchFamily="34" charset="-122"/>
                <a:cs typeface="Times New Roman" pitchFamily="18" charset="0"/>
              </a:rPr>
              <a:t>很相似，其不同之处在于两点：</a:t>
            </a:r>
            <a:r>
              <a:rPr lang="en-US" altLang="zh-CN" sz="2000" dirty="0">
                <a:latin typeface="Times New Roman" pitchFamily="18" charset="0"/>
                <a:ea typeface="微软雅黑" pitchFamily="34" charset="-122"/>
                <a:cs typeface="Times New Roman" pitchFamily="18" charset="0"/>
              </a:rPr>
              <a:t>802.11</a:t>
            </a:r>
            <a:r>
              <a:rPr lang="zh-CN" altLang="en-US" sz="2000" dirty="0">
                <a:latin typeface="Times New Roman" pitchFamily="18" charset="0"/>
                <a:ea typeface="微软雅黑" pitchFamily="34" charset="-122"/>
                <a:cs typeface="Times New Roman" pitchFamily="18" charset="0"/>
              </a:rPr>
              <a:t>采用</a:t>
            </a:r>
            <a:r>
              <a:rPr lang="en-US" altLang="zh-CN" sz="2000" dirty="0">
                <a:latin typeface="Times New Roman" pitchFamily="18" charset="0"/>
                <a:ea typeface="微软雅黑" pitchFamily="34" charset="-122"/>
                <a:cs typeface="Times New Roman" pitchFamily="18" charset="0"/>
              </a:rPr>
              <a:t>CSMA/CA</a:t>
            </a:r>
            <a:r>
              <a:rPr lang="zh-CN" altLang="en-US" sz="2000" dirty="0">
                <a:latin typeface="Times New Roman" pitchFamily="18" charset="0"/>
                <a:ea typeface="微软雅黑" pitchFamily="34" charset="-122"/>
                <a:cs typeface="Times New Roman" pitchFamily="18" charset="0"/>
              </a:rPr>
              <a:t>冲突避免而非冲突检测；</a:t>
            </a:r>
            <a:r>
              <a:rPr lang="en-US" altLang="zh-CN" sz="2000" dirty="0">
                <a:latin typeface="Times New Roman" pitchFamily="18" charset="0"/>
                <a:ea typeface="微软雅黑" pitchFamily="34" charset="-122"/>
                <a:cs typeface="Times New Roman" pitchFamily="18" charset="0"/>
              </a:rPr>
              <a:t>802.11</a:t>
            </a:r>
            <a:r>
              <a:rPr lang="zh-CN" altLang="en-US" sz="2000" dirty="0">
                <a:latin typeface="Times New Roman" pitchFamily="18" charset="0"/>
                <a:ea typeface="微软雅黑" pitchFamily="34" charset="-122"/>
                <a:cs typeface="Times New Roman" pitchFamily="18" charset="0"/>
              </a:rPr>
              <a:t>采用了链路层确认</a:t>
            </a:r>
            <a:r>
              <a:rPr lang="en-US" altLang="zh-CN" sz="2000" dirty="0">
                <a:latin typeface="Times New Roman" pitchFamily="18" charset="0"/>
                <a:ea typeface="微软雅黑" pitchFamily="34" charset="-122"/>
                <a:cs typeface="Times New Roman" pitchFamily="18" charset="0"/>
              </a:rPr>
              <a:t>/</a:t>
            </a:r>
            <a:r>
              <a:rPr lang="zh-CN" altLang="en-US" sz="2000" dirty="0">
                <a:latin typeface="Times New Roman" pitchFamily="18" charset="0"/>
                <a:ea typeface="微软雅黑" pitchFamily="34" charset="-122"/>
                <a:cs typeface="Times New Roman" pitchFamily="18" charset="0"/>
              </a:rPr>
              <a:t>重传（</a:t>
            </a:r>
            <a:r>
              <a:rPr lang="en-US" altLang="zh-CN" sz="2000" dirty="0">
                <a:latin typeface="Times New Roman" pitchFamily="18" charset="0"/>
                <a:ea typeface="微软雅黑" pitchFamily="34" charset="-122"/>
                <a:cs typeface="Times New Roman" pitchFamily="18" charset="0"/>
              </a:rPr>
              <a:t>ARQ</a:t>
            </a:r>
            <a:r>
              <a:rPr lang="zh-CN" altLang="en-US" sz="2000" dirty="0">
                <a:latin typeface="Times New Roman" pitchFamily="18" charset="0"/>
                <a:ea typeface="微软雅黑" pitchFamily="34" charset="-122"/>
                <a:cs typeface="Times New Roman" pitchFamily="18" charset="0"/>
              </a:rPr>
              <a:t>）机制。相关内容本书不作详细介绍，请读者参阅相关书籍。</a:t>
            </a:r>
          </a:p>
        </p:txBody>
      </p:sp>
      <p:grpSp>
        <p:nvGrpSpPr>
          <p:cNvPr id="11" name="组合 10"/>
          <p:cNvGrpSpPr/>
          <p:nvPr/>
        </p:nvGrpSpPr>
        <p:grpSpPr>
          <a:xfrm>
            <a:off x="1023902" y="3357562"/>
            <a:ext cx="4572032" cy="2655348"/>
            <a:chOff x="5595934" y="3429000"/>
            <a:chExt cx="4572032" cy="2655348"/>
          </a:xfrm>
        </p:grpSpPr>
        <p:sp>
          <p:nvSpPr>
            <p:cNvPr id="8" name="矩形 7"/>
            <p:cNvSpPr/>
            <p:nvPr/>
          </p:nvSpPr>
          <p:spPr>
            <a:xfrm>
              <a:off x="6718010" y="5715016"/>
              <a:ext cx="2327881"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5-26  </a:t>
              </a:r>
              <a:r>
                <a:rPr lang="zh-CN" altLang="en-US" dirty="0">
                  <a:latin typeface="Times New Roman" pitchFamily="18" charset="0"/>
                  <a:ea typeface="微软雅黑" pitchFamily="34" charset="-122"/>
                  <a:cs typeface="Times New Roman" pitchFamily="18" charset="0"/>
                </a:rPr>
                <a:t>暴露终端问题</a:t>
              </a:r>
            </a:p>
          </p:txBody>
        </p:sp>
        <p:pic>
          <p:nvPicPr>
            <p:cNvPr id="497666" name="Picture 2" descr="图5-26  暴露终端问题"/>
            <p:cNvPicPr>
              <a:picLocks noChangeAspect="1" noChangeArrowheads="1"/>
            </p:cNvPicPr>
            <p:nvPr/>
          </p:nvPicPr>
          <p:blipFill>
            <a:blip r:embed="rId2"/>
            <a:srcRect/>
            <a:stretch>
              <a:fillRect/>
            </a:stretch>
          </p:blipFill>
          <p:spPr bwMode="auto">
            <a:xfrm>
              <a:off x="5595934" y="3429000"/>
              <a:ext cx="4572032" cy="2145322"/>
            </a:xfrm>
            <a:prstGeom prst="rect">
              <a:avLst/>
            </a:prstGeom>
            <a:noFill/>
            <a:ln w="9525">
              <a:noFill/>
              <a:miter lim="800000"/>
              <a:headEnd/>
              <a:tailEnd/>
            </a:ln>
          </p:spPr>
        </p:pic>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p:cNvGrpSpPr/>
          <p:nvPr/>
        </p:nvGrpSpPr>
        <p:grpSpPr>
          <a:xfrm>
            <a:off x="1122370" y="2143116"/>
            <a:ext cx="2258986" cy="3309450"/>
            <a:chOff x="816314" y="2666077"/>
            <a:chExt cx="2258986" cy="3309450"/>
          </a:xfrm>
        </p:grpSpPr>
        <p:sp>
          <p:nvSpPr>
            <p:cNvPr id="4" name="双括号 3"/>
            <p:cNvSpPr/>
            <p:nvPr/>
          </p:nvSpPr>
          <p:spPr>
            <a:xfrm>
              <a:off x="816314" y="2839425"/>
              <a:ext cx="2258986" cy="2286000"/>
            </a:xfrm>
            <a:prstGeom prst="bracketPair">
              <a:avLst/>
            </a:prstGeom>
            <a:ln w="19050">
              <a:solidFill>
                <a:schemeClr val="bg1">
                  <a:lumMod val="65000"/>
                </a:schemeClr>
              </a:solidFill>
              <a:prstDash val="sysDash"/>
            </a:ln>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5" name="圆角矩形 4"/>
            <p:cNvSpPr/>
            <p:nvPr/>
          </p:nvSpPr>
          <p:spPr>
            <a:xfrm>
              <a:off x="1164853" y="2675734"/>
              <a:ext cx="1532270" cy="360040"/>
            </a:xfrm>
            <a:prstGeom prst="roundRect">
              <a:avLst>
                <a:gd name="adj" fmla="val 50000"/>
              </a:avLst>
            </a:pr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矩形 5"/>
            <p:cNvSpPr>
              <a:spLocks noChangeArrowheads="1"/>
            </p:cNvSpPr>
            <p:nvPr/>
          </p:nvSpPr>
          <p:spPr bwMode="auto">
            <a:xfrm>
              <a:off x="1164853" y="2666077"/>
              <a:ext cx="15322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buNone/>
                <a:defRPr/>
              </a:pP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1054844" y="3143248"/>
              <a:ext cx="1781926" cy="106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0"/>
                </a:spcBef>
                <a:buNone/>
                <a:defRPr/>
              </a:pPr>
              <a:r>
                <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rPr>
                <a:t>小结</a:t>
              </a:r>
              <a:endParaRPr lang="en-US" altLang="zh-CN" sz="4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aphicFrame>
          <p:nvGraphicFramePr>
            <p:cNvPr id="8" name="图表 7"/>
            <p:cNvGraphicFramePr/>
            <p:nvPr/>
          </p:nvGraphicFramePr>
          <p:xfrm>
            <a:off x="1033293" y="4483366"/>
            <a:ext cx="1825697" cy="1217131"/>
          </p:xfrm>
          <a:graphic>
            <a:graphicData uri="http://schemas.openxmlformats.org/drawingml/2006/chart">
              <c:chart xmlns:c="http://schemas.openxmlformats.org/drawingml/2006/chart" xmlns:r="http://schemas.openxmlformats.org/officeDocument/2006/relationships" r:id="rId2"/>
            </a:graphicData>
          </a:graphic>
        </p:graphicFrame>
        <p:sp>
          <p:nvSpPr>
            <p:cNvPr id="9" name="椭圆 8"/>
            <p:cNvSpPr/>
            <p:nvPr/>
          </p:nvSpPr>
          <p:spPr>
            <a:xfrm>
              <a:off x="1642956" y="5883245"/>
              <a:ext cx="576064" cy="9228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3809984" y="1937305"/>
            <a:ext cx="7358114" cy="3134769"/>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局域网是一种将较小地理范围内的各种数据通信设备互连在一起的通信网络。</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IEEE 802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委员会制定了一系列局域网标准，称为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IEEE 802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标准。目前，大多数局域网使用的拓扑结构主要有星型、环型和总线型</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种。从目前的发展情况来看，局域网可以分为共享式局域网和交换式局域网两大类。对于共享式局域网中，采用的介质访问控制方法有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CSMA/CD</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介质访问控制、令牌环（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Token Ring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）介质访问控制和令牌总线（</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Token Bus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）介质访问控制。</a:t>
            </a:r>
          </a:p>
        </p:txBody>
      </p:sp>
      <p:pic>
        <p:nvPicPr>
          <p:cNvPr id="11" name="图片 10" descr="u=2603421199,1511955809&amp;fm=27&amp;gp=0.jpg"/>
          <p:cNvPicPr>
            <a:picLocks noChangeAspect="1"/>
          </p:cNvPicPr>
          <p:nvPr/>
        </p:nvPicPr>
        <p:blipFill>
          <a:blip r:embed="rId3">
            <a:clrChange>
              <a:clrFrom>
                <a:srgbClr val="FFFFFF"/>
              </a:clrFrom>
              <a:clrTo>
                <a:srgbClr val="FFFFFF">
                  <a:alpha val="0"/>
                </a:srgbClr>
              </a:clrTo>
            </a:clrChange>
          </a:blip>
          <a:stretch>
            <a:fillRect/>
          </a:stretch>
        </p:blipFill>
        <p:spPr>
          <a:xfrm>
            <a:off x="8334375" y="4714884"/>
            <a:ext cx="3857625" cy="2571750"/>
          </a:xfrm>
          <a:prstGeom prst="rect">
            <a:avLst/>
          </a:prstGeom>
        </p:spPr>
      </p:pic>
      <p:sp>
        <p:nvSpPr>
          <p:cNvPr id="1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u=2603421199,1511955809&amp;fm=27&amp;gp=0.jpg"/>
          <p:cNvPicPr>
            <a:picLocks noChangeAspect="1"/>
          </p:cNvPicPr>
          <p:nvPr/>
        </p:nvPicPr>
        <p:blipFill>
          <a:blip r:embed="rId2">
            <a:clrChange>
              <a:clrFrom>
                <a:srgbClr val="FFFFFF"/>
              </a:clrFrom>
              <a:clrTo>
                <a:srgbClr val="FFFFFF">
                  <a:alpha val="0"/>
                </a:srgbClr>
              </a:clrTo>
            </a:clrChange>
          </a:blip>
          <a:stretch>
            <a:fillRect/>
          </a:stretch>
        </p:blipFill>
        <p:spPr>
          <a:xfrm>
            <a:off x="8334375" y="4714884"/>
            <a:ext cx="3857625" cy="2571750"/>
          </a:xfrm>
          <a:prstGeom prst="rect">
            <a:avLst/>
          </a:prstGeom>
        </p:spPr>
      </p:pic>
      <p:grpSp>
        <p:nvGrpSpPr>
          <p:cNvPr id="2" name="组合 4"/>
          <p:cNvGrpSpPr/>
          <p:nvPr/>
        </p:nvGrpSpPr>
        <p:grpSpPr>
          <a:xfrm>
            <a:off x="1122370" y="2143116"/>
            <a:ext cx="2258986" cy="3309450"/>
            <a:chOff x="816314" y="2666077"/>
            <a:chExt cx="2258986" cy="3309450"/>
          </a:xfrm>
        </p:grpSpPr>
        <p:sp>
          <p:nvSpPr>
            <p:cNvPr id="4" name="双括号 3"/>
            <p:cNvSpPr/>
            <p:nvPr/>
          </p:nvSpPr>
          <p:spPr>
            <a:xfrm>
              <a:off x="816314" y="2839425"/>
              <a:ext cx="2258986" cy="2286000"/>
            </a:xfrm>
            <a:prstGeom prst="bracketPair">
              <a:avLst/>
            </a:prstGeom>
            <a:ln w="19050">
              <a:solidFill>
                <a:schemeClr val="bg1">
                  <a:lumMod val="65000"/>
                </a:schemeClr>
              </a:solidFill>
              <a:prstDash val="sysDash"/>
            </a:ln>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5" name="圆角矩形 4"/>
            <p:cNvSpPr/>
            <p:nvPr/>
          </p:nvSpPr>
          <p:spPr>
            <a:xfrm>
              <a:off x="1164853" y="2675734"/>
              <a:ext cx="1532270" cy="360040"/>
            </a:xfrm>
            <a:prstGeom prst="roundRect">
              <a:avLst>
                <a:gd name="adj" fmla="val 50000"/>
              </a:avLst>
            </a:pr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矩形 5"/>
            <p:cNvSpPr>
              <a:spLocks noChangeArrowheads="1"/>
            </p:cNvSpPr>
            <p:nvPr/>
          </p:nvSpPr>
          <p:spPr bwMode="auto">
            <a:xfrm>
              <a:off x="1164853" y="2666077"/>
              <a:ext cx="15322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buNone/>
                <a:defRPr/>
              </a:pP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1054844" y="3143248"/>
              <a:ext cx="1781926" cy="106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0"/>
                </a:spcBef>
                <a:buNone/>
                <a:defRPr/>
              </a:pPr>
              <a:r>
                <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rPr>
                <a:t>小结</a:t>
              </a:r>
              <a:endParaRPr lang="en-US" altLang="zh-CN" sz="4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aphicFrame>
          <p:nvGraphicFramePr>
            <p:cNvPr id="8" name="图表 7"/>
            <p:cNvGraphicFramePr/>
            <p:nvPr/>
          </p:nvGraphicFramePr>
          <p:xfrm>
            <a:off x="1033293" y="4483366"/>
            <a:ext cx="1825697" cy="1217131"/>
          </p:xfrm>
          <a:graphic>
            <a:graphicData uri="http://schemas.openxmlformats.org/drawingml/2006/chart">
              <c:chart xmlns:c="http://schemas.openxmlformats.org/drawingml/2006/chart" xmlns:r="http://schemas.openxmlformats.org/officeDocument/2006/relationships" r:id="rId3"/>
            </a:graphicData>
          </a:graphic>
        </p:graphicFrame>
        <p:sp>
          <p:nvSpPr>
            <p:cNvPr id="9" name="椭圆 8"/>
            <p:cNvSpPr/>
            <p:nvPr/>
          </p:nvSpPr>
          <p:spPr>
            <a:xfrm>
              <a:off x="1642956" y="5883245"/>
              <a:ext cx="576064" cy="9228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3595670" y="1571612"/>
            <a:ext cx="7715304" cy="4288931"/>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由于在局域网技术中，以太网的应用最为广泛，因此本章重点介绍了以太网技术，包括传统以太网，以及快速以太网、千兆以太网和万兆以太网等目前比较流行的高速局域网。其中，快速以太网已大量使用在桌面系统，而千兆以太网则被广泛用于校园网、园区网或企业网的主干网上，它们各有优缺点。</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交换技术可以说是局域网技术的一场革命，它已成为网络的主导技术，因此本章对交换式局域网从本质上进行了分析并说明了它与共享式局域网的根本区别。交换式网络具有独享带宽、独占通信链路的特征，因此它能提供足够的带宽。交换式网络还支持先进的虚拟网络技术，通过软硬件的配置，能根据业务性质、网络应用或组织机构等自定的原则，灵活地划分子网。</a:t>
            </a:r>
          </a:p>
        </p:txBody>
      </p:sp>
      <p:sp>
        <p:nvSpPr>
          <p:cNvPr id="1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1122370" y="2143116"/>
            <a:ext cx="2258986" cy="3309450"/>
            <a:chOff x="816314" y="2666077"/>
            <a:chExt cx="2258986" cy="3309450"/>
          </a:xfrm>
        </p:grpSpPr>
        <p:sp>
          <p:nvSpPr>
            <p:cNvPr id="4" name="双括号 3"/>
            <p:cNvSpPr/>
            <p:nvPr/>
          </p:nvSpPr>
          <p:spPr>
            <a:xfrm>
              <a:off x="816314" y="2839425"/>
              <a:ext cx="2258986" cy="2286000"/>
            </a:xfrm>
            <a:prstGeom prst="bracketPair">
              <a:avLst/>
            </a:prstGeom>
            <a:ln w="19050">
              <a:solidFill>
                <a:schemeClr val="bg1">
                  <a:lumMod val="65000"/>
                </a:schemeClr>
              </a:solidFill>
              <a:prstDash val="sysDash"/>
            </a:ln>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5" name="圆角矩形 4"/>
            <p:cNvSpPr/>
            <p:nvPr/>
          </p:nvSpPr>
          <p:spPr>
            <a:xfrm>
              <a:off x="1164853" y="2675734"/>
              <a:ext cx="1532270" cy="360040"/>
            </a:xfrm>
            <a:prstGeom prst="roundRect">
              <a:avLst>
                <a:gd name="adj" fmla="val 50000"/>
              </a:avLst>
            </a:pr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矩形 5"/>
            <p:cNvSpPr>
              <a:spLocks noChangeArrowheads="1"/>
            </p:cNvSpPr>
            <p:nvPr/>
          </p:nvSpPr>
          <p:spPr bwMode="auto">
            <a:xfrm>
              <a:off x="1164853" y="2666077"/>
              <a:ext cx="15322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buNone/>
                <a:defRPr/>
              </a:pP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1054844" y="3143248"/>
              <a:ext cx="1781926" cy="106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0"/>
                </a:spcBef>
                <a:buNone/>
                <a:defRPr/>
              </a:pPr>
              <a:r>
                <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rPr>
                <a:t>小结</a:t>
              </a:r>
              <a:endParaRPr lang="en-US" altLang="zh-CN" sz="4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aphicFrame>
          <p:nvGraphicFramePr>
            <p:cNvPr id="8" name="图表 7"/>
            <p:cNvGraphicFramePr/>
            <p:nvPr/>
          </p:nvGraphicFramePr>
          <p:xfrm>
            <a:off x="1033293" y="4483366"/>
            <a:ext cx="1825697" cy="1217131"/>
          </p:xfrm>
          <a:graphic>
            <a:graphicData uri="http://schemas.openxmlformats.org/drawingml/2006/chart">
              <c:chart xmlns:c="http://schemas.openxmlformats.org/drawingml/2006/chart" xmlns:r="http://schemas.openxmlformats.org/officeDocument/2006/relationships" r:id="rId2"/>
            </a:graphicData>
          </a:graphic>
        </p:graphicFrame>
        <p:sp>
          <p:nvSpPr>
            <p:cNvPr id="9" name="椭圆 8"/>
            <p:cNvSpPr/>
            <p:nvPr/>
          </p:nvSpPr>
          <p:spPr>
            <a:xfrm>
              <a:off x="1642956" y="5883245"/>
              <a:ext cx="576064" cy="9228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3881422" y="2857496"/>
            <a:ext cx="7358114" cy="1980607"/>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本章还介绍了虚拟局域网（</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IEEE 802.1q</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）技术和无线局域网（</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IEEE 802.11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）技术。虚拟局域网（</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VLAN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）是指在交换式局域网的基础上，采用网络管理软件构建的可跨越不同网段、不同网络的端到端的逻辑网络。而无线局域网（</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WLAN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）是采用无线传输介质的局域网，是有线局域网的延伸。</a:t>
            </a:r>
          </a:p>
        </p:txBody>
      </p:sp>
      <p:pic>
        <p:nvPicPr>
          <p:cNvPr id="11" name="图片 10" descr="u=2603421199,1511955809&amp;fm=27&amp;gp=0.jpg"/>
          <p:cNvPicPr>
            <a:picLocks noChangeAspect="1"/>
          </p:cNvPicPr>
          <p:nvPr/>
        </p:nvPicPr>
        <p:blipFill>
          <a:blip r:embed="rId3">
            <a:clrChange>
              <a:clrFrom>
                <a:srgbClr val="FFFFFF"/>
              </a:clrFrom>
              <a:clrTo>
                <a:srgbClr val="FFFFFF">
                  <a:alpha val="0"/>
                </a:srgbClr>
              </a:clrTo>
            </a:clrChange>
          </a:blip>
          <a:stretch>
            <a:fillRect/>
          </a:stretch>
        </p:blipFill>
        <p:spPr>
          <a:xfrm>
            <a:off x="8334375" y="4714884"/>
            <a:ext cx="3857625" cy="2571750"/>
          </a:xfrm>
          <a:prstGeom prst="rect">
            <a:avLst/>
          </a:prstGeom>
        </p:spPr>
      </p:pic>
      <p:sp>
        <p:nvSpPr>
          <p:cNvPr id="1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3.jpg"/>
          <p:cNvPicPr>
            <a:picLocks noChangeAspect="1"/>
          </p:cNvPicPr>
          <p:nvPr/>
        </p:nvPicPr>
        <p:blipFill>
          <a:blip r:embed="rId2"/>
          <a:srcRect b="9375"/>
          <a:stretch>
            <a:fillRect/>
          </a:stretch>
        </p:blipFill>
        <p:spPr>
          <a:xfrm>
            <a:off x="0" y="0"/>
            <a:ext cx="12192000" cy="6215082"/>
          </a:xfrm>
          <a:prstGeom prst="rect">
            <a:avLst/>
          </a:prstGeom>
        </p:spPr>
      </p:pic>
      <p:sp>
        <p:nvSpPr>
          <p:cNvPr id="6" name="矩形 5"/>
          <p:cNvSpPr/>
          <p:nvPr/>
        </p:nvSpPr>
        <p:spPr>
          <a:xfrm>
            <a:off x="0" y="4385816"/>
            <a:ext cx="12192000" cy="2472185"/>
          </a:xfrm>
          <a:prstGeom prst="rect">
            <a:avLst/>
          </a:prstGeom>
          <a:solidFill>
            <a:srgbClr val="0C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endParaRPr>
          </a:p>
        </p:txBody>
      </p:sp>
      <p:grpSp>
        <p:nvGrpSpPr>
          <p:cNvPr id="2" name="组合 24"/>
          <p:cNvGrpSpPr>
            <a:grpSpLocks noChangeAspect="1"/>
          </p:cNvGrpSpPr>
          <p:nvPr/>
        </p:nvGrpSpPr>
        <p:grpSpPr>
          <a:xfrm>
            <a:off x="623392" y="4060702"/>
            <a:ext cx="4744808" cy="1440000"/>
            <a:chOff x="623392" y="4184770"/>
            <a:chExt cx="2232248" cy="888532"/>
          </a:xfrm>
        </p:grpSpPr>
        <p:grpSp>
          <p:nvGrpSpPr>
            <p:cNvPr id="3" name="组合 15"/>
            <p:cNvGrpSpPr/>
            <p:nvPr/>
          </p:nvGrpSpPr>
          <p:grpSpPr>
            <a:xfrm>
              <a:off x="677381" y="4184771"/>
              <a:ext cx="2106251" cy="888531"/>
              <a:chOff x="677381" y="4384675"/>
              <a:chExt cx="2106251" cy="888531"/>
            </a:xfrm>
          </p:grpSpPr>
          <p:sp>
            <p:nvSpPr>
              <p:cNvPr id="12" name="矩形 11"/>
              <p:cNvSpPr/>
              <p:nvPr/>
            </p:nvSpPr>
            <p:spPr>
              <a:xfrm>
                <a:off x="695400" y="4384675"/>
                <a:ext cx="2088232" cy="888531"/>
              </a:xfrm>
              <a:prstGeom prst="rect">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文本框 25"/>
              <p:cNvSpPr txBox="1"/>
              <p:nvPr/>
            </p:nvSpPr>
            <p:spPr>
              <a:xfrm>
                <a:off x="677381" y="4470186"/>
                <a:ext cx="2092959" cy="7406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200" dirty="0">
                    <a:solidFill>
                      <a:schemeClr val="bg1"/>
                    </a:solidFill>
                    <a:latin typeface="Impact" panose="020B0806030902050204" pitchFamily="34" charset="0"/>
                  </a:rPr>
                  <a:t>THANKS</a:t>
                </a:r>
                <a:endParaRPr lang="zh-CN" altLang="en-US" sz="5400" dirty="0">
                  <a:solidFill>
                    <a:schemeClr val="bg1"/>
                  </a:solidFill>
                  <a:latin typeface="Impact" panose="020B0806030902050204" pitchFamily="34" charset="0"/>
                </a:endParaRPr>
              </a:p>
            </p:txBody>
          </p:sp>
        </p:grpSp>
        <p:grpSp>
          <p:nvGrpSpPr>
            <p:cNvPr id="4" name="组合 18"/>
            <p:cNvGrpSpPr/>
            <p:nvPr/>
          </p:nvGrpSpPr>
          <p:grpSpPr>
            <a:xfrm>
              <a:off x="623392" y="4184770"/>
              <a:ext cx="2232248" cy="201045"/>
              <a:chOff x="623392" y="4184770"/>
              <a:chExt cx="2232248" cy="201045"/>
            </a:xfrm>
          </p:grpSpPr>
          <p:sp>
            <p:nvSpPr>
              <p:cNvPr id="17" name="直角三角形 16"/>
              <p:cNvSpPr/>
              <p:nvPr/>
            </p:nvSpPr>
            <p:spPr>
              <a:xfrm>
                <a:off x="2783632"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flipH="1">
                <a:off x="623392"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 name="椭圆 19"/>
          <p:cNvSpPr/>
          <p:nvPr/>
        </p:nvSpPr>
        <p:spPr>
          <a:xfrm>
            <a:off x="9768825"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椭圆 20"/>
          <p:cNvSpPr/>
          <p:nvPr/>
        </p:nvSpPr>
        <p:spPr>
          <a:xfrm>
            <a:off x="1090490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椭圆 21"/>
          <p:cNvSpPr/>
          <p:nvPr/>
        </p:nvSpPr>
        <p:spPr>
          <a:xfrm>
            <a:off x="861963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KSO_Shape"/>
          <p:cNvSpPr>
            <a:spLocks/>
          </p:cNvSpPr>
          <p:nvPr/>
        </p:nvSpPr>
        <p:spPr bwMode="auto">
          <a:xfrm>
            <a:off x="10008538" y="4188747"/>
            <a:ext cx="328295" cy="447675"/>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solidFill>
                <a:srgbClr val="FFFFFF"/>
              </a:solidFill>
            </a:endParaRPr>
          </a:p>
        </p:txBody>
      </p:sp>
      <p:sp>
        <p:nvSpPr>
          <p:cNvPr id="28" name="Shape 518"/>
          <p:cNvSpPr/>
          <p:nvPr/>
        </p:nvSpPr>
        <p:spPr>
          <a:xfrm>
            <a:off x="11128764" y="4239783"/>
            <a:ext cx="360000" cy="36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0" y="0"/>
                  <a:pt x="0" y="0"/>
                </a:cubicBezTo>
                <a:cubicBezTo>
                  <a:pt x="2181" y="0"/>
                  <a:pt x="2181" y="0"/>
                  <a:pt x="2181" y="0"/>
                </a:cubicBezTo>
                <a:cubicBezTo>
                  <a:pt x="2181" y="19419"/>
                  <a:pt x="2181" y="19419"/>
                  <a:pt x="2181" y="19419"/>
                </a:cubicBezTo>
                <a:cubicBezTo>
                  <a:pt x="21600" y="19419"/>
                  <a:pt x="21600" y="19419"/>
                  <a:pt x="21600" y="19419"/>
                </a:cubicBezTo>
                <a:cubicBezTo>
                  <a:pt x="21600" y="21600"/>
                  <a:pt x="21600" y="21600"/>
                  <a:pt x="21600" y="21600"/>
                </a:cubicBezTo>
                <a:lnTo>
                  <a:pt x="0" y="21600"/>
                </a:lnTo>
                <a:close/>
                <a:moveTo>
                  <a:pt x="3012" y="2388"/>
                </a:moveTo>
                <a:cubicBezTo>
                  <a:pt x="3012" y="2181"/>
                  <a:pt x="3012" y="2181"/>
                  <a:pt x="3012" y="2181"/>
                </a:cubicBezTo>
                <a:cubicBezTo>
                  <a:pt x="3323" y="2181"/>
                  <a:pt x="3323" y="2181"/>
                  <a:pt x="3323" y="2181"/>
                </a:cubicBezTo>
                <a:cubicBezTo>
                  <a:pt x="3323" y="2388"/>
                  <a:pt x="3323" y="2388"/>
                  <a:pt x="3323" y="2388"/>
                </a:cubicBezTo>
                <a:lnTo>
                  <a:pt x="3012" y="2388"/>
                </a:lnTo>
                <a:close/>
                <a:moveTo>
                  <a:pt x="3012" y="6750"/>
                </a:moveTo>
                <a:cubicBezTo>
                  <a:pt x="3012" y="6438"/>
                  <a:pt x="3012" y="6438"/>
                  <a:pt x="3012" y="6438"/>
                </a:cubicBezTo>
                <a:cubicBezTo>
                  <a:pt x="3323" y="6438"/>
                  <a:pt x="3323" y="6438"/>
                  <a:pt x="3323" y="6438"/>
                </a:cubicBezTo>
                <a:cubicBezTo>
                  <a:pt x="3323" y="6750"/>
                  <a:pt x="3323" y="6750"/>
                  <a:pt x="3323" y="6750"/>
                </a:cubicBezTo>
                <a:lnTo>
                  <a:pt x="3012" y="6750"/>
                </a:lnTo>
                <a:close/>
                <a:moveTo>
                  <a:pt x="3012" y="11008"/>
                </a:moveTo>
                <a:cubicBezTo>
                  <a:pt x="3012" y="10800"/>
                  <a:pt x="3012" y="10800"/>
                  <a:pt x="3012" y="10800"/>
                </a:cubicBezTo>
                <a:cubicBezTo>
                  <a:pt x="3323" y="10800"/>
                  <a:pt x="3323" y="10800"/>
                  <a:pt x="3323" y="10800"/>
                </a:cubicBezTo>
                <a:cubicBezTo>
                  <a:pt x="3323" y="11008"/>
                  <a:pt x="3323" y="11008"/>
                  <a:pt x="3323" y="11008"/>
                </a:cubicBezTo>
                <a:lnTo>
                  <a:pt x="3012" y="11008"/>
                </a:lnTo>
                <a:close/>
                <a:moveTo>
                  <a:pt x="3323" y="18277"/>
                </a:moveTo>
                <a:cubicBezTo>
                  <a:pt x="3323" y="13812"/>
                  <a:pt x="3323" y="13812"/>
                  <a:pt x="3323" y="13812"/>
                </a:cubicBezTo>
                <a:cubicBezTo>
                  <a:pt x="3323" y="13500"/>
                  <a:pt x="3427" y="13292"/>
                  <a:pt x="3635" y="13188"/>
                </a:cubicBezTo>
                <a:cubicBezTo>
                  <a:pt x="8619" y="8204"/>
                  <a:pt x="8619" y="8204"/>
                  <a:pt x="8619" y="8204"/>
                </a:cubicBezTo>
                <a:cubicBezTo>
                  <a:pt x="8723" y="7996"/>
                  <a:pt x="8931" y="7788"/>
                  <a:pt x="9242" y="7788"/>
                </a:cubicBezTo>
                <a:cubicBezTo>
                  <a:pt x="9450" y="7788"/>
                  <a:pt x="9658" y="7892"/>
                  <a:pt x="9865" y="8100"/>
                </a:cubicBezTo>
                <a:cubicBezTo>
                  <a:pt x="10592" y="8827"/>
                  <a:pt x="10592" y="8827"/>
                  <a:pt x="10592" y="8827"/>
                </a:cubicBezTo>
                <a:cubicBezTo>
                  <a:pt x="10592" y="8619"/>
                  <a:pt x="10592" y="8619"/>
                  <a:pt x="10592" y="8619"/>
                </a:cubicBezTo>
                <a:cubicBezTo>
                  <a:pt x="10800" y="8619"/>
                  <a:pt x="10800" y="8619"/>
                  <a:pt x="10800" y="8619"/>
                </a:cubicBezTo>
                <a:cubicBezTo>
                  <a:pt x="10800" y="8827"/>
                  <a:pt x="10800" y="8827"/>
                  <a:pt x="10800" y="8827"/>
                </a:cubicBezTo>
                <a:cubicBezTo>
                  <a:pt x="10592" y="8827"/>
                  <a:pt x="10592" y="8827"/>
                  <a:pt x="10592" y="8827"/>
                </a:cubicBezTo>
                <a:cubicBezTo>
                  <a:pt x="12773" y="11008"/>
                  <a:pt x="12773" y="11008"/>
                  <a:pt x="12773" y="11008"/>
                </a:cubicBezTo>
                <a:cubicBezTo>
                  <a:pt x="12773" y="10800"/>
                  <a:pt x="12773" y="10800"/>
                  <a:pt x="12773" y="10800"/>
                </a:cubicBezTo>
                <a:cubicBezTo>
                  <a:pt x="12981" y="10800"/>
                  <a:pt x="12981" y="10800"/>
                  <a:pt x="12981" y="10800"/>
                </a:cubicBezTo>
                <a:cubicBezTo>
                  <a:pt x="12981" y="11008"/>
                  <a:pt x="12981" y="11008"/>
                  <a:pt x="12981" y="11008"/>
                </a:cubicBezTo>
                <a:cubicBezTo>
                  <a:pt x="12773" y="11008"/>
                  <a:pt x="12773" y="11008"/>
                  <a:pt x="12773" y="11008"/>
                </a:cubicBezTo>
                <a:cubicBezTo>
                  <a:pt x="12981" y="11319"/>
                  <a:pt x="12981" y="11319"/>
                  <a:pt x="12981" y="11319"/>
                </a:cubicBezTo>
                <a:cubicBezTo>
                  <a:pt x="20354" y="3946"/>
                  <a:pt x="20354" y="3946"/>
                  <a:pt x="20354" y="3946"/>
                </a:cubicBezTo>
                <a:cubicBezTo>
                  <a:pt x="20458" y="3842"/>
                  <a:pt x="20562" y="3738"/>
                  <a:pt x="20769" y="3738"/>
                </a:cubicBezTo>
                <a:cubicBezTo>
                  <a:pt x="20873" y="3738"/>
                  <a:pt x="21081" y="3738"/>
                  <a:pt x="21185" y="3738"/>
                </a:cubicBezTo>
                <a:cubicBezTo>
                  <a:pt x="21288" y="3842"/>
                  <a:pt x="21392" y="3946"/>
                  <a:pt x="21496" y="4050"/>
                </a:cubicBezTo>
                <a:cubicBezTo>
                  <a:pt x="21600" y="4154"/>
                  <a:pt x="21600" y="4258"/>
                  <a:pt x="21600" y="4465"/>
                </a:cubicBezTo>
                <a:cubicBezTo>
                  <a:pt x="21600" y="4465"/>
                  <a:pt x="21600" y="4465"/>
                  <a:pt x="21600" y="4465"/>
                </a:cubicBezTo>
                <a:cubicBezTo>
                  <a:pt x="21600" y="18277"/>
                  <a:pt x="21600" y="18277"/>
                  <a:pt x="21600" y="18277"/>
                </a:cubicBezTo>
                <a:lnTo>
                  <a:pt x="3323" y="18277"/>
                </a:lnTo>
                <a:close/>
                <a:moveTo>
                  <a:pt x="4154" y="2388"/>
                </a:moveTo>
                <a:cubicBezTo>
                  <a:pt x="4154" y="2181"/>
                  <a:pt x="4154" y="2181"/>
                  <a:pt x="4154" y="2181"/>
                </a:cubicBezTo>
                <a:cubicBezTo>
                  <a:pt x="4362" y="2181"/>
                  <a:pt x="4362" y="2181"/>
                  <a:pt x="4362" y="2181"/>
                </a:cubicBezTo>
                <a:cubicBezTo>
                  <a:pt x="4362" y="2388"/>
                  <a:pt x="4362" y="2388"/>
                  <a:pt x="4362" y="2388"/>
                </a:cubicBezTo>
                <a:lnTo>
                  <a:pt x="4154" y="2388"/>
                </a:lnTo>
                <a:close/>
                <a:moveTo>
                  <a:pt x="4154" y="6750"/>
                </a:moveTo>
                <a:cubicBezTo>
                  <a:pt x="4154" y="6438"/>
                  <a:pt x="4154" y="6438"/>
                  <a:pt x="4154" y="6438"/>
                </a:cubicBezTo>
                <a:cubicBezTo>
                  <a:pt x="4362" y="6438"/>
                  <a:pt x="4362" y="6438"/>
                  <a:pt x="4362" y="6438"/>
                </a:cubicBezTo>
                <a:cubicBezTo>
                  <a:pt x="4362" y="6750"/>
                  <a:pt x="4362" y="6750"/>
                  <a:pt x="4362" y="6750"/>
                </a:cubicBezTo>
                <a:lnTo>
                  <a:pt x="4154" y="6750"/>
                </a:lnTo>
                <a:close/>
                <a:moveTo>
                  <a:pt x="4154" y="11008"/>
                </a:moveTo>
                <a:cubicBezTo>
                  <a:pt x="4154" y="10800"/>
                  <a:pt x="4154" y="10800"/>
                  <a:pt x="4154" y="10800"/>
                </a:cubicBezTo>
                <a:cubicBezTo>
                  <a:pt x="4362" y="10800"/>
                  <a:pt x="4362" y="10800"/>
                  <a:pt x="4362" y="10800"/>
                </a:cubicBezTo>
                <a:cubicBezTo>
                  <a:pt x="4362" y="11008"/>
                  <a:pt x="4362" y="11008"/>
                  <a:pt x="4362" y="11008"/>
                </a:cubicBezTo>
                <a:lnTo>
                  <a:pt x="4154" y="11008"/>
                </a:lnTo>
                <a:close/>
                <a:moveTo>
                  <a:pt x="5192" y="2388"/>
                </a:moveTo>
                <a:cubicBezTo>
                  <a:pt x="5192" y="2181"/>
                  <a:pt x="5192" y="2181"/>
                  <a:pt x="5192" y="2181"/>
                </a:cubicBezTo>
                <a:cubicBezTo>
                  <a:pt x="5400" y="2181"/>
                  <a:pt x="5400" y="2181"/>
                  <a:pt x="5400" y="2181"/>
                </a:cubicBezTo>
                <a:cubicBezTo>
                  <a:pt x="5400" y="2388"/>
                  <a:pt x="5400" y="2388"/>
                  <a:pt x="5400" y="2388"/>
                </a:cubicBezTo>
                <a:lnTo>
                  <a:pt x="5192" y="2388"/>
                </a:lnTo>
                <a:close/>
                <a:moveTo>
                  <a:pt x="5192" y="6750"/>
                </a:moveTo>
                <a:cubicBezTo>
                  <a:pt x="5192" y="6438"/>
                  <a:pt x="5192" y="6438"/>
                  <a:pt x="5192" y="6438"/>
                </a:cubicBezTo>
                <a:cubicBezTo>
                  <a:pt x="5400" y="6438"/>
                  <a:pt x="5400" y="6438"/>
                  <a:pt x="5400" y="6438"/>
                </a:cubicBezTo>
                <a:cubicBezTo>
                  <a:pt x="5400" y="6750"/>
                  <a:pt x="5400" y="6750"/>
                  <a:pt x="5400" y="6750"/>
                </a:cubicBezTo>
                <a:lnTo>
                  <a:pt x="5192" y="6750"/>
                </a:lnTo>
                <a:close/>
                <a:moveTo>
                  <a:pt x="5192" y="11008"/>
                </a:moveTo>
                <a:cubicBezTo>
                  <a:pt x="5192" y="10800"/>
                  <a:pt x="5192" y="10800"/>
                  <a:pt x="5192" y="10800"/>
                </a:cubicBezTo>
                <a:cubicBezTo>
                  <a:pt x="5400" y="10800"/>
                  <a:pt x="5400" y="10800"/>
                  <a:pt x="5400" y="10800"/>
                </a:cubicBezTo>
                <a:cubicBezTo>
                  <a:pt x="5400" y="11008"/>
                  <a:pt x="5400" y="11008"/>
                  <a:pt x="5400" y="11008"/>
                </a:cubicBezTo>
                <a:lnTo>
                  <a:pt x="5192" y="11008"/>
                </a:lnTo>
                <a:close/>
                <a:moveTo>
                  <a:pt x="6231" y="1350"/>
                </a:moveTo>
                <a:cubicBezTo>
                  <a:pt x="6231" y="1038"/>
                  <a:pt x="6231" y="1038"/>
                  <a:pt x="6231" y="1038"/>
                </a:cubicBezTo>
                <a:cubicBezTo>
                  <a:pt x="6542" y="1038"/>
                  <a:pt x="6542" y="1038"/>
                  <a:pt x="6542" y="1038"/>
                </a:cubicBezTo>
                <a:cubicBezTo>
                  <a:pt x="6542" y="1350"/>
                  <a:pt x="6542" y="1350"/>
                  <a:pt x="6542" y="1350"/>
                </a:cubicBezTo>
                <a:lnTo>
                  <a:pt x="6231" y="1350"/>
                </a:lnTo>
                <a:close/>
                <a:moveTo>
                  <a:pt x="6231" y="2388"/>
                </a:moveTo>
                <a:cubicBezTo>
                  <a:pt x="6231" y="2181"/>
                  <a:pt x="6231" y="2181"/>
                  <a:pt x="6231" y="2181"/>
                </a:cubicBezTo>
                <a:cubicBezTo>
                  <a:pt x="6542" y="2181"/>
                  <a:pt x="6542" y="2181"/>
                  <a:pt x="6542" y="2181"/>
                </a:cubicBezTo>
                <a:cubicBezTo>
                  <a:pt x="6542" y="2388"/>
                  <a:pt x="6542" y="2388"/>
                  <a:pt x="6542" y="2388"/>
                </a:cubicBezTo>
                <a:lnTo>
                  <a:pt x="6231" y="2388"/>
                </a:lnTo>
                <a:close/>
                <a:moveTo>
                  <a:pt x="6231" y="3531"/>
                </a:moveTo>
                <a:cubicBezTo>
                  <a:pt x="6231" y="3219"/>
                  <a:pt x="6231" y="3219"/>
                  <a:pt x="6231" y="3219"/>
                </a:cubicBezTo>
                <a:cubicBezTo>
                  <a:pt x="6542" y="3219"/>
                  <a:pt x="6542" y="3219"/>
                  <a:pt x="6542" y="3219"/>
                </a:cubicBezTo>
                <a:cubicBezTo>
                  <a:pt x="6542" y="3531"/>
                  <a:pt x="6542" y="3531"/>
                  <a:pt x="6542" y="3531"/>
                </a:cubicBezTo>
                <a:lnTo>
                  <a:pt x="6231" y="3531"/>
                </a:lnTo>
                <a:close/>
                <a:moveTo>
                  <a:pt x="6231" y="4569"/>
                </a:moveTo>
                <a:cubicBezTo>
                  <a:pt x="6231" y="4258"/>
                  <a:pt x="6231" y="4258"/>
                  <a:pt x="6231" y="4258"/>
                </a:cubicBezTo>
                <a:cubicBezTo>
                  <a:pt x="6542" y="4258"/>
                  <a:pt x="6542" y="4258"/>
                  <a:pt x="6542" y="4258"/>
                </a:cubicBezTo>
                <a:cubicBezTo>
                  <a:pt x="6542" y="4569"/>
                  <a:pt x="6542" y="4569"/>
                  <a:pt x="6542" y="4569"/>
                </a:cubicBezTo>
                <a:lnTo>
                  <a:pt x="6231" y="4569"/>
                </a:lnTo>
                <a:close/>
                <a:moveTo>
                  <a:pt x="6231" y="5608"/>
                </a:moveTo>
                <a:cubicBezTo>
                  <a:pt x="6231" y="5400"/>
                  <a:pt x="6231" y="5400"/>
                  <a:pt x="6231" y="5400"/>
                </a:cubicBezTo>
                <a:cubicBezTo>
                  <a:pt x="6542" y="5400"/>
                  <a:pt x="6542" y="5400"/>
                  <a:pt x="6542" y="5400"/>
                </a:cubicBezTo>
                <a:cubicBezTo>
                  <a:pt x="6542" y="5608"/>
                  <a:pt x="6542" y="5608"/>
                  <a:pt x="6542" y="5608"/>
                </a:cubicBezTo>
                <a:lnTo>
                  <a:pt x="6231" y="5608"/>
                </a:lnTo>
                <a:close/>
                <a:moveTo>
                  <a:pt x="6231" y="6750"/>
                </a:moveTo>
                <a:cubicBezTo>
                  <a:pt x="6231" y="6438"/>
                  <a:pt x="6231" y="6438"/>
                  <a:pt x="6231" y="6438"/>
                </a:cubicBezTo>
                <a:cubicBezTo>
                  <a:pt x="6542" y="6438"/>
                  <a:pt x="6542" y="6438"/>
                  <a:pt x="6542" y="6438"/>
                </a:cubicBezTo>
                <a:cubicBezTo>
                  <a:pt x="6542" y="6750"/>
                  <a:pt x="6542" y="6750"/>
                  <a:pt x="6542" y="6750"/>
                </a:cubicBezTo>
                <a:lnTo>
                  <a:pt x="6231" y="6750"/>
                </a:lnTo>
                <a:close/>
                <a:moveTo>
                  <a:pt x="6231" y="7788"/>
                </a:moveTo>
                <a:cubicBezTo>
                  <a:pt x="6231" y="7477"/>
                  <a:pt x="6231" y="7477"/>
                  <a:pt x="6231" y="7477"/>
                </a:cubicBezTo>
                <a:cubicBezTo>
                  <a:pt x="6542" y="7477"/>
                  <a:pt x="6542" y="7477"/>
                  <a:pt x="6542" y="7477"/>
                </a:cubicBezTo>
                <a:cubicBezTo>
                  <a:pt x="6542" y="7788"/>
                  <a:pt x="6542" y="7788"/>
                  <a:pt x="6542" y="7788"/>
                </a:cubicBezTo>
                <a:lnTo>
                  <a:pt x="6231" y="7788"/>
                </a:lnTo>
                <a:close/>
                <a:moveTo>
                  <a:pt x="6231" y="8827"/>
                </a:moveTo>
                <a:cubicBezTo>
                  <a:pt x="6231" y="8619"/>
                  <a:pt x="6231" y="8619"/>
                  <a:pt x="6231" y="8619"/>
                </a:cubicBezTo>
                <a:cubicBezTo>
                  <a:pt x="6542" y="8619"/>
                  <a:pt x="6542" y="8619"/>
                  <a:pt x="6542" y="8619"/>
                </a:cubicBezTo>
                <a:cubicBezTo>
                  <a:pt x="6542" y="8827"/>
                  <a:pt x="6542" y="8827"/>
                  <a:pt x="6542" y="8827"/>
                </a:cubicBezTo>
                <a:lnTo>
                  <a:pt x="6231" y="8827"/>
                </a:lnTo>
                <a:close/>
                <a:moveTo>
                  <a:pt x="6231" y="9969"/>
                </a:moveTo>
                <a:cubicBezTo>
                  <a:pt x="6231" y="9658"/>
                  <a:pt x="6231" y="9658"/>
                  <a:pt x="6231" y="9658"/>
                </a:cubicBezTo>
                <a:cubicBezTo>
                  <a:pt x="6542" y="9658"/>
                  <a:pt x="6542" y="9658"/>
                  <a:pt x="6542" y="9658"/>
                </a:cubicBezTo>
                <a:cubicBezTo>
                  <a:pt x="6542" y="9969"/>
                  <a:pt x="6542" y="9969"/>
                  <a:pt x="6542" y="9969"/>
                </a:cubicBezTo>
                <a:lnTo>
                  <a:pt x="6231" y="9969"/>
                </a:lnTo>
                <a:close/>
                <a:moveTo>
                  <a:pt x="7373" y="2388"/>
                </a:moveTo>
                <a:cubicBezTo>
                  <a:pt x="7373" y="2181"/>
                  <a:pt x="7373" y="2181"/>
                  <a:pt x="7373" y="2181"/>
                </a:cubicBezTo>
                <a:cubicBezTo>
                  <a:pt x="7581" y="2181"/>
                  <a:pt x="7581" y="2181"/>
                  <a:pt x="7581" y="2181"/>
                </a:cubicBezTo>
                <a:cubicBezTo>
                  <a:pt x="7581" y="2388"/>
                  <a:pt x="7581" y="2388"/>
                  <a:pt x="7581" y="2388"/>
                </a:cubicBezTo>
                <a:lnTo>
                  <a:pt x="7373" y="2388"/>
                </a:lnTo>
                <a:close/>
                <a:moveTo>
                  <a:pt x="7373" y="6750"/>
                </a:moveTo>
                <a:cubicBezTo>
                  <a:pt x="7373" y="6438"/>
                  <a:pt x="7373" y="6438"/>
                  <a:pt x="7373" y="6438"/>
                </a:cubicBezTo>
                <a:cubicBezTo>
                  <a:pt x="7581" y="6438"/>
                  <a:pt x="7581" y="6438"/>
                  <a:pt x="7581" y="6438"/>
                </a:cubicBezTo>
                <a:cubicBezTo>
                  <a:pt x="7581" y="6750"/>
                  <a:pt x="7581" y="6750"/>
                  <a:pt x="7581" y="6750"/>
                </a:cubicBezTo>
                <a:lnTo>
                  <a:pt x="7373" y="6750"/>
                </a:lnTo>
                <a:close/>
                <a:moveTo>
                  <a:pt x="8412" y="2388"/>
                </a:moveTo>
                <a:cubicBezTo>
                  <a:pt x="8412" y="2181"/>
                  <a:pt x="8412" y="2181"/>
                  <a:pt x="8412" y="2181"/>
                </a:cubicBezTo>
                <a:cubicBezTo>
                  <a:pt x="8723" y="2181"/>
                  <a:pt x="8723" y="2181"/>
                  <a:pt x="8723" y="2181"/>
                </a:cubicBezTo>
                <a:cubicBezTo>
                  <a:pt x="8723" y="2388"/>
                  <a:pt x="8723" y="2388"/>
                  <a:pt x="8723" y="2388"/>
                </a:cubicBezTo>
                <a:lnTo>
                  <a:pt x="8412" y="2388"/>
                </a:lnTo>
                <a:close/>
                <a:moveTo>
                  <a:pt x="8412" y="6750"/>
                </a:moveTo>
                <a:cubicBezTo>
                  <a:pt x="8412" y="6438"/>
                  <a:pt x="8412" y="6438"/>
                  <a:pt x="8412" y="6438"/>
                </a:cubicBezTo>
                <a:cubicBezTo>
                  <a:pt x="8723" y="6438"/>
                  <a:pt x="8723" y="6438"/>
                  <a:pt x="8723" y="6438"/>
                </a:cubicBezTo>
                <a:cubicBezTo>
                  <a:pt x="8723" y="6750"/>
                  <a:pt x="8723" y="6750"/>
                  <a:pt x="8723" y="6750"/>
                </a:cubicBezTo>
                <a:lnTo>
                  <a:pt x="8412" y="6750"/>
                </a:lnTo>
                <a:close/>
                <a:moveTo>
                  <a:pt x="9450" y="2388"/>
                </a:moveTo>
                <a:cubicBezTo>
                  <a:pt x="9450" y="2181"/>
                  <a:pt x="9450" y="2181"/>
                  <a:pt x="9450" y="2181"/>
                </a:cubicBezTo>
                <a:cubicBezTo>
                  <a:pt x="9762" y="2181"/>
                  <a:pt x="9762" y="2181"/>
                  <a:pt x="9762" y="2181"/>
                </a:cubicBezTo>
                <a:cubicBezTo>
                  <a:pt x="9762" y="2388"/>
                  <a:pt x="9762" y="2388"/>
                  <a:pt x="9762" y="2388"/>
                </a:cubicBezTo>
                <a:lnTo>
                  <a:pt x="9450" y="2388"/>
                </a:lnTo>
                <a:close/>
                <a:moveTo>
                  <a:pt x="9450" y="6750"/>
                </a:moveTo>
                <a:cubicBezTo>
                  <a:pt x="9450" y="6438"/>
                  <a:pt x="9450" y="6438"/>
                  <a:pt x="9450" y="6438"/>
                </a:cubicBezTo>
                <a:cubicBezTo>
                  <a:pt x="9762" y="6438"/>
                  <a:pt x="9762" y="6438"/>
                  <a:pt x="9762" y="6438"/>
                </a:cubicBezTo>
                <a:cubicBezTo>
                  <a:pt x="9762" y="6750"/>
                  <a:pt x="9762" y="6750"/>
                  <a:pt x="9762" y="6750"/>
                </a:cubicBezTo>
                <a:lnTo>
                  <a:pt x="9450" y="6750"/>
                </a:lnTo>
                <a:close/>
                <a:moveTo>
                  <a:pt x="10592" y="1350"/>
                </a:moveTo>
                <a:cubicBezTo>
                  <a:pt x="10592" y="1038"/>
                  <a:pt x="10592" y="1038"/>
                  <a:pt x="10592" y="1038"/>
                </a:cubicBezTo>
                <a:cubicBezTo>
                  <a:pt x="10800" y="1038"/>
                  <a:pt x="10800" y="1038"/>
                  <a:pt x="10800" y="1038"/>
                </a:cubicBezTo>
                <a:cubicBezTo>
                  <a:pt x="10800" y="1350"/>
                  <a:pt x="10800" y="1350"/>
                  <a:pt x="10800" y="1350"/>
                </a:cubicBezTo>
                <a:lnTo>
                  <a:pt x="10592" y="1350"/>
                </a:lnTo>
                <a:close/>
                <a:moveTo>
                  <a:pt x="10592" y="2388"/>
                </a:moveTo>
                <a:cubicBezTo>
                  <a:pt x="10592" y="2181"/>
                  <a:pt x="10592" y="2181"/>
                  <a:pt x="10592" y="2181"/>
                </a:cubicBezTo>
                <a:cubicBezTo>
                  <a:pt x="10800" y="2181"/>
                  <a:pt x="10800" y="2181"/>
                  <a:pt x="10800" y="2181"/>
                </a:cubicBezTo>
                <a:cubicBezTo>
                  <a:pt x="10800" y="2388"/>
                  <a:pt x="10800" y="2388"/>
                  <a:pt x="10800" y="2388"/>
                </a:cubicBezTo>
                <a:lnTo>
                  <a:pt x="10592" y="2388"/>
                </a:lnTo>
                <a:close/>
                <a:moveTo>
                  <a:pt x="10592" y="3531"/>
                </a:moveTo>
                <a:cubicBezTo>
                  <a:pt x="10592" y="3219"/>
                  <a:pt x="10592" y="3219"/>
                  <a:pt x="10592" y="3219"/>
                </a:cubicBezTo>
                <a:cubicBezTo>
                  <a:pt x="10800" y="3219"/>
                  <a:pt x="10800" y="3219"/>
                  <a:pt x="10800" y="3219"/>
                </a:cubicBezTo>
                <a:cubicBezTo>
                  <a:pt x="10800" y="3531"/>
                  <a:pt x="10800" y="3531"/>
                  <a:pt x="10800" y="3531"/>
                </a:cubicBezTo>
                <a:lnTo>
                  <a:pt x="10592" y="3531"/>
                </a:lnTo>
                <a:close/>
                <a:moveTo>
                  <a:pt x="10592" y="4569"/>
                </a:moveTo>
                <a:cubicBezTo>
                  <a:pt x="10592" y="4258"/>
                  <a:pt x="10592" y="4258"/>
                  <a:pt x="10592" y="4258"/>
                </a:cubicBezTo>
                <a:cubicBezTo>
                  <a:pt x="10800" y="4258"/>
                  <a:pt x="10800" y="4258"/>
                  <a:pt x="10800" y="4258"/>
                </a:cubicBezTo>
                <a:cubicBezTo>
                  <a:pt x="10800" y="4569"/>
                  <a:pt x="10800" y="4569"/>
                  <a:pt x="10800" y="4569"/>
                </a:cubicBezTo>
                <a:lnTo>
                  <a:pt x="10592" y="4569"/>
                </a:lnTo>
                <a:close/>
                <a:moveTo>
                  <a:pt x="10592" y="5608"/>
                </a:moveTo>
                <a:cubicBezTo>
                  <a:pt x="10592" y="5400"/>
                  <a:pt x="10592" y="5400"/>
                  <a:pt x="10592" y="5400"/>
                </a:cubicBezTo>
                <a:cubicBezTo>
                  <a:pt x="10800" y="5400"/>
                  <a:pt x="10800" y="5400"/>
                  <a:pt x="10800" y="5400"/>
                </a:cubicBezTo>
                <a:cubicBezTo>
                  <a:pt x="10800" y="5608"/>
                  <a:pt x="10800" y="5608"/>
                  <a:pt x="10800" y="5608"/>
                </a:cubicBezTo>
                <a:lnTo>
                  <a:pt x="10592" y="5608"/>
                </a:lnTo>
                <a:close/>
                <a:moveTo>
                  <a:pt x="10592" y="6750"/>
                </a:moveTo>
                <a:cubicBezTo>
                  <a:pt x="10592" y="6438"/>
                  <a:pt x="10592" y="6438"/>
                  <a:pt x="10592" y="6438"/>
                </a:cubicBezTo>
                <a:cubicBezTo>
                  <a:pt x="10800" y="6438"/>
                  <a:pt x="10800" y="6438"/>
                  <a:pt x="10800" y="6438"/>
                </a:cubicBezTo>
                <a:cubicBezTo>
                  <a:pt x="10800" y="6750"/>
                  <a:pt x="10800" y="6750"/>
                  <a:pt x="10800" y="6750"/>
                </a:cubicBezTo>
                <a:lnTo>
                  <a:pt x="10592" y="6750"/>
                </a:lnTo>
                <a:close/>
                <a:moveTo>
                  <a:pt x="10592" y="7788"/>
                </a:moveTo>
                <a:cubicBezTo>
                  <a:pt x="10592" y="7477"/>
                  <a:pt x="10592" y="7477"/>
                  <a:pt x="10592" y="7477"/>
                </a:cubicBezTo>
                <a:cubicBezTo>
                  <a:pt x="10800" y="7477"/>
                  <a:pt x="10800" y="7477"/>
                  <a:pt x="10800" y="7477"/>
                </a:cubicBezTo>
                <a:cubicBezTo>
                  <a:pt x="10800" y="7788"/>
                  <a:pt x="10800" y="7788"/>
                  <a:pt x="10800" y="7788"/>
                </a:cubicBezTo>
                <a:lnTo>
                  <a:pt x="10592" y="7788"/>
                </a:lnTo>
                <a:close/>
                <a:moveTo>
                  <a:pt x="11631" y="2388"/>
                </a:moveTo>
                <a:cubicBezTo>
                  <a:pt x="11631" y="2181"/>
                  <a:pt x="11631" y="2181"/>
                  <a:pt x="11631" y="2181"/>
                </a:cubicBezTo>
                <a:cubicBezTo>
                  <a:pt x="11942" y="2181"/>
                  <a:pt x="11942" y="2181"/>
                  <a:pt x="11942" y="2181"/>
                </a:cubicBezTo>
                <a:cubicBezTo>
                  <a:pt x="11942" y="2388"/>
                  <a:pt x="11942" y="2388"/>
                  <a:pt x="11942" y="2388"/>
                </a:cubicBezTo>
                <a:lnTo>
                  <a:pt x="11631" y="2388"/>
                </a:lnTo>
                <a:close/>
                <a:moveTo>
                  <a:pt x="11631" y="6750"/>
                </a:moveTo>
                <a:cubicBezTo>
                  <a:pt x="11631" y="6438"/>
                  <a:pt x="11631" y="6438"/>
                  <a:pt x="11631" y="6438"/>
                </a:cubicBezTo>
                <a:cubicBezTo>
                  <a:pt x="11942" y="6438"/>
                  <a:pt x="11942" y="6438"/>
                  <a:pt x="11942" y="6438"/>
                </a:cubicBezTo>
                <a:cubicBezTo>
                  <a:pt x="11942" y="6750"/>
                  <a:pt x="11942" y="6750"/>
                  <a:pt x="11942" y="6750"/>
                </a:cubicBezTo>
                <a:lnTo>
                  <a:pt x="11631" y="6750"/>
                </a:lnTo>
                <a:close/>
                <a:moveTo>
                  <a:pt x="12773" y="2388"/>
                </a:moveTo>
                <a:cubicBezTo>
                  <a:pt x="12773" y="2181"/>
                  <a:pt x="12773" y="2181"/>
                  <a:pt x="12773" y="2181"/>
                </a:cubicBezTo>
                <a:cubicBezTo>
                  <a:pt x="12981" y="2181"/>
                  <a:pt x="12981" y="2181"/>
                  <a:pt x="12981" y="2181"/>
                </a:cubicBezTo>
                <a:cubicBezTo>
                  <a:pt x="12981" y="2388"/>
                  <a:pt x="12981" y="2388"/>
                  <a:pt x="12981" y="2388"/>
                </a:cubicBezTo>
                <a:lnTo>
                  <a:pt x="12773" y="2388"/>
                </a:lnTo>
                <a:close/>
                <a:moveTo>
                  <a:pt x="12773" y="6750"/>
                </a:moveTo>
                <a:cubicBezTo>
                  <a:pt x="12773" y="6438"/>
                  <a:pt x="12773" y="6438"/>
                  <a:pt x="12773" y="6438"/>
                </a:cubicBezTo>
                <a:cubicBezTo>
                  <a:pt x="12981" y="6438"/>
                  <a:pt x="12981" y="6438"/>
                  <a:pt x="12981" y="6438"/>
                </a:cubicBezTo>
                <a:cubicBezTo>
                  <a:pt x="12981" y="6750"/>
                  <a:pt x="12981" y="6750"/>
                  <a:pt x="12981" y="6750"/>
                </a:cubicBezTo>
                <a:lnTo>
                  <a:pt x="12773" y="6750"/>
                </a:lnTo>
                <a:close/>
                <a:moveTo>
                  <a:pt x="13812" y="2388"/>
                </a:moveTo>
                <a:cubicBezTo>
                  <a:pt x="13812" y="2181"/>
                  <a:pt x="13812" y="2181"/>
                  <a:pt x="13812" y="2181"/>
                </a:cubicBezTo>
                <a:cubicBezTo>
                  <a:pt x="14123" y="2181"/>
                  <a:pt x="14123" y="2181"/>
                  <a:pt x="14123" y="2181"/>
                </a:cubicBezTo>
                <a:cubicBezTo>
                  <a:pt x="14123" y="2388"/>
                  <a:pt x="14123" y="2388"/>
                  <a:pt x="14123" y="2388"/>
                </a:cubicBezTo>
                <a:lnTo>
                  <a:pt x="13812" y="2388"/>
                </a:lnTo>
                <a:close/>
                <a:moveTo>
                  <a:pt x="13812" y="6750"/>
                </a:moveTo>
                <a:cubicBezTo>
                  <a:pt x="13812" y="6438"/>
                  <a:pt x="13812" y="6438"/>
                  <a:pt x="13812" y="6438"/>
                </a:cubicBezTo>
                <a:cubicBezTo>
                  <a:pt x="14123" y="6438"/>
                  <a:pt x="14123" y="6438"/>
                  <a:pt x="14123" y="6438"/>
                </a:cubicBezTo>
                <a:cubicBezTo>
                  <a:pt x="14123" y="6750"/>
                  <a:pt x="14123" y="6750"/>
                  <a:pt x="14123" y="6750"/>
                </a:cubicBezTo>
                <a:lnTo>
                  <a:pt x="13812" y="6750"/>
                </a:lnTo>
                <a:close/>
                <a:moveTo>
                  <a:pt x="14850" y="1350"/>
                </a:moveTo>
                <a:cubicBezTo>
                  <a:pt x="14850" y="1038"/>
                  <a:pt x="14850" y="1038"/>
                  <a:pt x="14850" y="1038"/>
                </a:cubicBezTo>
                <a:cubicBezTo>
                  <a:pt x="15162" y="1038"/>
                  <a:pt x="15162" y="1038"/>
                  <a:pt x="15162" y="1038"/>
                </a:cubicBezTo>
                <a:cubicBezTo>
                  <a:pt x="15162" y="1350"/>
                  <a:pt x="15162" y="1350"/>
                  <a:pt x="15162" y="1350"/>
                </a:cubicBezTo>
                <a:lnTo>
                  <a:pt x="14850" y="1350"/>
                </a:lnTo>
                <a:close/>
                <a:moveTo>
                  <a:pt x="14850" y="2388"/>
                </a:moveTo>
                <a:cubicBezTo>
                  <a:pt x="14850" y="2181"/>
                  <a:pt x="14850" y="2181"/>
                  <a:pt x="14850" y="2181"/>
                </a:cubicBezTo>
                <a:cubicBezTo>
                  <a:pt x="15162" y="2181"/>
                  <a:pt x="15162" y="2181"/>
                  <a:pt x="15162" y="2181"/>
                </a:cubicBezTo>
                <a:cubicBezTo>
                  <a:pt x="15162" y="2388"/>
                  <a:pt x="15162" y="2388"/>
                  <a:pt x="15162" y="2388"/>
                </a:cubicBezTo>
                <a:lnTo>
                  <a:pt x="14850" y="2388"/>
                </a:lnTo>
                <a:close/>
                <a:moveTo>
                  <a:pt x="14850" y="3531"/>
                </a:moveTo>
                <a:cubicBezTo>
                  <a:pt x="14850" y="3219"/>
                  <a:pt x="14850" y="3219"/>
                  <a:pt x="14850" y="3219"/>
                </a:cubicBezTo>
                <a:cubicBezTo>
                  <a:pt x="15162" y="3219"/>
                  <a:pt x="15162" y="3219"/>
                  <a:pt x="15162" y="3219"/>
                </a:cubicBezTo>
                <a:cubicBezTo>
                  <a:pt x="15162" y="3531"/>
                  <a:pt x="15162" y="3531"/>
                  <a:pt x="15162" y="3531"/>
                </a:cubicBezTo>
                <a:lnTo>
                  <a:pt x="14850" y="3531"/>
                </a:lnTo>
                <a:close/>
                <a:moveTo>
                  <a:pt x="14850" y="4569"/>
                </a:moveTo>
                <a:cubicBezTo>
                  <a:pt x="14850" y="4258"/>
                  <a:pt x="14850" y="4258"/>
                  <a:pt x="14850" y="4258"/>
                </a:cubicBezTo>
                <a:cubicBezTo>
                  <a:pt x="15162" y="4258"/>
                  <a:pt x="15162" y="4258"/>
                  <a:pt x="15162" y="4258"/>
                </a:cubicBezTo>
                <a:cubicBezTo>
                  <a:pt x="15162" y="4569"/>
                  <a:pt x="15162" y="4569"/>
                  <a:pt x="15162" y="4569"/>
                </a:cubicBezTo>
                <a:lnTo>
                  <a:pt x="14850" y="4569"/>
                </a:lnTo>
                <a:close/>
                <a:moveTo>
                  <a:pt x="14850" y="5608"/>
                </a:moveTo>
                <a:cubicBezTo>
                  <a:pt x="14850" y="5400"/>
                  <a:pt x="14850" y="5400"/>
                  <a:pt x="14850" y="5400"/>
                </a:cubicBezTo>
                <a:cubicBezTo>
                  <a:pt x="15162" y="5400"/>
                  <a:pt x="15162" y="5400"/>
                  <a:pt x="15162" y="5400"/>
                </a:cubicBezTo>
                <a:cubicBezTo>
                  <a:pt x="15162" y="5608"/>
                  <a:pt x="15162" y="5608"/>
                  <a:pt x="15162" y="5608"/>
                </a:cubicBezTo>
                <a:lnTo>
                  <a:pt x="14850" y="5608"/>
                </a:lnTo>
                <a:close/>
                <a:moveTo>
                  <a:pt x="14850" y="6750"/>
                </a:moveTo>
                <a:cubicBezTo>
                  <a:pt x="14850" y="6438"/>
                  <a:pt x="14850" y="6438"/>
                  <a:pt x="14850" y="6438"/>
                </a:cubicBezTo>
                <a:cubicBezTo>
                  <a:pt x="15162" y="6438"/>
                  <a:pt x="15162" y="6438"/>
                  <a:pt x="15162" y="6438"/>
                </a:cubicBezTo>
                <a:cubicBezTo>
                  <a:pt x="15162" y="6750"/>
                  <a:pt x="15162" y="6750"/>
                  <a:pt x="15162" y="6750"/>
                </a:cubicBezTo>
                <a:lnTo>
                  <a:pt x="14850" y="6750"/>
                </a:lnTo>
                <a:close/>
                <a:moveTo>
                  <a:pt x="14850" y="7788"/>
                </a:moveTo>
                <a:cubicBezTo>
                  <a:pt x="14850" y="7477"/>
                  <a:pt x="14850" y="7477"/>
                  <a:pt x="14850" y="7477"/>
                </a:cubicBezTo>
                <a:cubicBezTo>
                  <a:pt x="15162" y="7477"/>
                  <a:pt x="15162" y="7477"/>
                  <a:pt x="15162" y="7477"/>
                </a:cubicBezTo>
                <a:cubicBezTo>
                  <a:pt x="15162" y="7788"/>
                  <a:pt x="15162" y="7788"/>
                  <a:pt x="15162" y="7788"/>
                </a:cubicBezTo>
                <a:lnTo>
                  <a:pt x="14850" y="7788"/>
                </a:lnTo>
                <a:close/>
                <a:moveTo>
                  <a:pt x="14850" y="8827"/>
                </a:moveTo>
                <a:cubicBezTo>
                  <a:pt x="14850" y="8619"/>
                  <a:pt x="14850" y="8619"/>
                  <a:pt x="14850" y="8619"/>
                </a:cubicBezTo>
                <a:cubicBezTo>
                  <a:pt x="15162" y="8619"/>
                  <a:pt x="15162" y="8619"/>
                  <a:pt x="15162" y="8619"/>
                </a:cubicBezTo>
                <a:cubicBezTo>
                  <a:pt x="15162" y="8827"/>
                  <a:pt x="15162" y="8827"/>
                  <a:pt x="15162" y="8827"/>
                </a:cubicBezTo>
                <a:lnTo>
                  <a:pt x="14850" y="8827"/>
                </a:lnTo>
                <a:close/>
                <a:moveTo>
                  <a:pt x="15992" y="2388"/>
                </a:moveTo>
                <a:cubicBezTo>
                  <a:pt x="15992" y="2181"/>
                  <a:pt x="15992" y="2181"/>
                  <a:pt x="15992" y="2181"/>
                </a:cubicBezTo>
                <a:cubicBezTo>
                  <a:pt x="16200" y="2181"/>
                  <a:pt x="16200" y="2181"/>
                  <a:pt x="16200" y="2181"/>
                </a:cubicBezTo>
                <a:cubicBezTo>
                  <a:pt x="16200" y="2388"/>
                  <a:pt x="16200" y="2388"/>
                  <a:pt x="16200" y="2388"/>
                </a:cubicBezTo>
                <a:lnTo>
                  <a:pt x="15992" y="2388"/>
                </a:lnTo>
                <a:close/>
                <a:moveTo>
                  <a:pt x="15992" y="6750"/>
                </a:moveTo>
                <a:cubicBezTo>
                  <a:pt x="15992" y="6438"/>
                  <a:pt x="15992" y="6438"/>
                  <a:pt x="15992" y="6438"/>
                </a:cubicBezTo>
                <a:cubicBezTo>
                  <a:pt x="16200" y="6438"/>
                  <a:pt x="16200" y="6438"/>
                  <a:pt x="16200" y="6438"/>
                </a:cubicBezTo>
                <a:cubicBezTo>
                  <a:pt x="16200" y="6750"/>
                  <a:pt x="16200" y="6750"/>
                  <a:pt x="16200" y="6750"/>
                </a:cubicBezTo>
                <a:lnTo>
                  <a:pt x="15992" y="6750"/>
                </a:lnTo>
                <a:close/>
                <a:moveTo>
                  <a:pt x="17031" y="2388"/>
                </a:moveTo>
                <a:cubicBezTo>
                  <a:pt x="17031" y="2181"/>
                  <a:pt x="17031" y="2181"/>
                  <a:pt x="17031" y="2181"/>
                </a:cubicBezTo>
                <a:cubicBezTo>
                  <a:pt x="17342" y="2181"/>
                  <a:pt x="17342" y="2181"/>
                  <a:pt x="17342" y="2181"/>
                </a:cubicBezTo>
                <a:cubicBezTo>
                  <a:pt x="17342" y="2388"/>
                  <a:pt x="17342" y="2388"/>
                  <a:pt x="17342" y="2388"/>
                </a:cubicBezTo>
                <a:lnTo>
                  <a:pt x="17031" y="2388"/>
                </a:lnTo>
                <a:close/>
                <a:moveTo>
                  <a:pt x="17031" y="6750"/>
                </a:moveTo>
                <a:cubicBezTo>
                  <a:pt x="17031" y="6438"/>
                  <a:pt x="17031" y="6438"/>
                  <a:pt x="17031" y="6438"/>
                </a:cubicBezTo>
                <a:cubicBezTo>
                  <a:pt x="17342" y="6438"/>
                  <a:pt x="17342" y="6438"/>
                  <a:pt x="17342" y="6438"/>
                </a:cubicBezTo>
                <a:cubicBezTo>
                  <a:pt x="17342" y="6750"/>
                  <a:pt x="17342" y="6750"/>
                  <a:pt x="17342" y="6750"/>
                </a:cubicBezTo>
                <a:lnTo>
                  <a:pt x="17031" y="6750"/>
                </a:lnTo>
                <a:close/>
                <a:moveTo>
                  <a:pt x="18069" y="2388"/>
                </a:moveTo>
                <a:cubicBezTo>
                  <a:pt x="18069" y="2181"/>
                  <a:pt x="18069" y="2181"/>
                  <a:pt x="18069" y="2181"/>
                </a:cubicBezTo>
                <a:cubicBezTo>
                  <a:pt x="18381" y="2181"/>
                  <a:pt x="18381" y="2181"/>
                  <a:pt x="18381" y="2181"/>
                </a:cubicBezTo>
                <a:cubicBezTo>
                  <a:pt x="18381" y="2388"/>
                  <a:pt x="18381" y="2388"/>
                  <a:pt x="18381" y="2388"/>
                </a:cubicBezTo>
                <a:lnTo>
                  <a:pt x="18069" y="2388"/>
                </a:lnTo>
                <a:close/>
                <a:moveTo>
                  <a:pt x="19212" y="1350"/>
                </a:moveTo>
                <a:cubicBezTo>
                  <a:pt x="19212" y="1038"/>
                  <a:pt x="19212" y="1038"/>
                  <a:pt x="19212" y="1038"/>
                </a:cubicBezTo>
                <a:cubicBezTo>
                  <a:pt x="19419" y="1038"/>
                  <a:pt x="19419" y="1038"/>
                  <a:pt x="19419" y="1038"/>
                </a:cubicBezTo>
                <a:cubicBezTo>
                  <a:pt x="19419" y="1350"/>
                  <a:pt x="19419" y="1350"/>
                  <a:pt x="19419" y="1350"/>
                </a:cubicBezTo>
                <a:lnTo>
                  <a:pt x="19212" y="1350"/>
                </a:lnTo>
                <a:close/>
                <a:moveTo>
                  <a:pt x="19212" y="2388"/>
                </a:moveTo>
                <a:cubicBezTo>
                  <a:pt x="19212" y="2181"/>
                  <a:pt x="19212" y="2181"/>
                  <a:pt x="19212" y="2181"/>
                </a:cubicBezTo>
                <a:cubicBezTo>
                  <a:pt x="19419" y="2181"/>
                  <a:pt x="19419" y="2181"/>
                  <a:pt x="19419" y="2181"/>
                </a:cubicBezTo>
                <a:cubicBezTo>
                  <a:pt x="19419" y="2388"/>
                  <a:pt x="19419" y="2388"/>
                  <a:pt x="19419" y="2388"/>
                </a:cubicBezTo>
                <a:lnTo>
                  <a:pt x="19212" y="2388"/>
                </a:lnTo>
                <a:close/>
                <a:moveTo>
                  <a:pt x="19212" y="3531"/>
                </a:moveTo>
                <a:cubicBezTo>
                  <a:pt x="19212" y="3219"/>
                  <a:pt x="19212" y="3219"/>
                  <a:pt x="19212" y="3219"/>
                </a:cubicBezTo>
                <a:cubicBezTo>
                  <a:pt x="19419" y="3219"/>
                  <a:pt x="19419" y="3219"/>
                  <a:pt x="19419" y="3219"/>
                </a:cubicBezTo>
                <a:cubicBezTo>
                  <a:pt x="19419" y="3531"/>
                  <a:pt x="19419" y="3531"/>
                  <a:pt x="19419" y="3531"/>
                </a:cubicBezTo>
                <a:lnTo>
                  <a:pt x="19212" y="3531"/>
                </a:lnTo>
                <a:close/>
                <a:moveTo>
                  <a:pt x="19212" y="4569"/>
                </a:moveTo>
                <a:cubicBezTo>
                  <a:pt x="19212" y="4258"/>
                  <a:pt x="19212" y="4258"/>
                  <a:pt x="19212" y="4258"/>
                </a:cubicBezTo>
                <a:cubicBezTo>
                  <a:pt x="19419" y="4258"/>
                  <a:pt x="19419" y="4258"/>
                  <a:pt x="19419" y="4258"/>
                </a:cubicBezTo>
                <a:cubicBezTo>
                  <a:pt x="19419" y="4569"/>
                  <a:pt x="19419" y="4569"/>
                  <a:pt x="19419" y="4569"/>
                </a:cubicBezTo>
                <a:lnTo>
                  <a:pt x="19212" y="4569"/>
                </a:lnTo>
                <a:close/>
                <a:moveTo>
                  <a:pt x="20354" y="2388"/>
                </a:moveTo>
                <a:cubicBezTo>
                  <a:pt x="20354" y="2181"/>
                  <a:pt x="20354" y="2181"/>
                  <a:pt x="20354" y="2181"/>
                </a:cubicBezTo>
                <a:cubicBezTo>
                  <a:pt x="20562" y="2181"/>
                  <a:pt x="20562" y="2181"/>
                  <a:pt x="20562" y="2181"/>
                </a:cubicBezTo>
                <a:cubicBezTo>
                  <a:pt x="20562" y="2388"/>
                  <a:pt x="20562" y="2388"/>
                  <a:pt x="20562" y="2388"/>
                </a:cubicBezTo>
                <a:lnTo>
                  <a:pt x="20354" y="2388"/>
                </a:ln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1pPr>
            <a:lvl2pPr marL="0" marR="0" indent="768095"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2pPr>
            <a:lvl3pPr marL="0" marR="0" indent="153619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3pPr>
            <a:lvl4pPr marL="0" marR="0" indent="2304288"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4pPr>
            <a:lvl5pPr marL="0" marR="0" indent="3072383"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5pPr>
            <a:lvl6pPr marL="0" marR="0" indent="3840479"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6pPr>
            <a:lvl7pPr marL="0" marR="0" indent="4608576"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7pPr>
            <a:lvl8pPr marL="0" marR="0" indent="537667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8pPr>
            <a:lvl9pPr marL="0" marR="0" indent="6144767"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9pPr>
          </a:lstStyle>
          <a:p>
            <a:endParaRPr/>
          </a:p>
        </p:txBody>
      </p:sp>
      <p:sp>
        <p:nvSpPr>
          <p:cNvPr id="29" name="Shape 546"/>
          <p:cNvSpPr/>
          <p:nvPr/>
        </p:nvSpPr>
        <p:spPr>
          <a:xfrm>
            <a:off x="8861494" y="4149080"/>
            <a:ext cx="324000" cy="468000"/>
          </a:xfrm>
          <a:custGeom>
            <a:avLst/>
            <a:gdLst/>
            <a:ahLst/>
            <a:cxnLst>
              <a:cxn ang="0">
                <a:pos x="wd2" y="hd2"/>
              </a:cxn>
              <a:cxn ang="5400000">
                <a:pos x="wd2" y="hd2"/>
              </a:cxn>
              <a:cxn ang="10800000">
                <a:pos x="wd2" y="hd2"/>
              </a:cxn>
              <a:cxn ang="16200000">
                <a:pos x="wd2" y="hd2"/>
              </a:cxn>
            </a:cxnLst>
            <a:rect l="0" t="0" r="r" b="b"/>
            <a:pathLst>
              <a:path w="21600" h="21600" extrusionOk="0">
                <a:moveTo>
                  <a:pt x="0" y="9081"/>
                </a:moveTo>
                <a:cubicBezTo>
                  <a:pt x="0" y="8904"/>
                  <a:pt x="0" y="8816"/>
                  <a:pt x="138" y="8728"/>
                </a:cubicBezTo>
                <a:cubicBezTo>
                  <a:pt x="4403" y="5113"/>
                  <a:pt x="4403" y="5113"/>
                  <a:pt x="4403" y="5113"/>
                </a:cubicBezTo>
                <a:cubicBezTo>
                  <a:pt x="4127" y="4937"/>
                  <a:pt x="4127" y="4761"/>
                  <a:pt x="4127" y="4673"/>
                </a:cubicBezTo>
                <a:cubicBezTo>
                  <a:pt x="4127" y="4584"/>
                  <a:pt x="4127" y="4496"/>
                  <a:pt x="4127" y="4408"/>
                </a:cubicBezTo>
                <a:cubicBezTo>
                  <a:pt x="4127" y="4320"/>
                  <a:pt x="4265" y="4232"/>
                  <a:pt x="4265" y="4232"/>
                </a:cubicBezTo>
                <a:cubicBezTo>
                  <a:pt x="4403" y="4144"/>
                  <a:pt x="4403" y="4144"/>
                  <a:pt x="4403" y="4144"/>
                </a:cubicBezTo>
                <a:cubicBezTo>
                  <a:pt x="5090" y="3703"/>
                  <a:pt x="5778" y="3262"/>
                  <a:pt x="6191" y="2909"/>
                </a:cubicBezTo>
                <a:cubicBezTo>
                  <a:pt x="6604" y="2557"/>
                  <a:pt x="7017" y="2292"/>
                  <a:pt x="7154" y="2116"/>
                </a:cubicBezTo>
                <a:cubicBezTo>
                  <a:pt x="7154" y="0"/>
                  <a:pt x="7154" y="0"/>
                  <a:pt x="7154" y="0"/>
                </a:cubicBezTo>
                <a:cubicBezTo>
                  <a:pt x="7704" y="264"/>
                  <a:pt x="7980" y="441"/>
                  <a:pt x="8255" y="617"/>
                </a:cubicBezTo>
                <a:cubicBezTo>
                  <a:pt x="8530" y="793"/>
                  <a:pt x="8805" y="882"/>
                  <a:pt x="8943" y="1058"/>
                </a:cubicBezTo>
                <a:cubicBezTo>
                  <a:pt x="9080" y="1234"/>
                  <a:pt x="9218" y="1411"/>
                  <a:pt x="9218" y="1499"/>
                </a:cubicBezTo>
                <a:cubicBezTo>
                  <a:pt x="9355" y="1587"/>
                  <a:pt x="9355" y="1675"/>
                  <a:pt x="9355" y="1763"/>
                </a:cubicBezTo>
                <a:cubicBezTo>
                  <a:pt x="9355" y="1851"/>
                  <a:pt x="9355" y="1851"/>
                  <a:pt x="9355" y="1851"/>
                </a:cubicBezTo>
                <a:cubicBezTo>
                  <a:pt x="10456" y="1851"/>
                  <a:pt x="11557" y="1940"/>
                  <a:pt x="12520" y="2204"/>
                </a:cubicBezTo>
                <a:cubicBezTo>
                  <a:pt x="13483" y="2469"/>
                  <a:pt x="14308" y="2733"/>
                  <a:pt x="14996" y="3086"/>
                </a:cubicBezTo>
                <a:cubicBezTo>
                  <a:pt x="15822" y="3438"/>
                  <a:pt x="16372" y="3879"/>
                  <a:pt x="17060" y="4408"/>
                </a:cubicBezTo>
                <a:cubicBezTo>
                  <a:pt x="17610" y="4937"/>
                  <a:pt x="18023" y="5466"/>
                  <a:pt x="18436" y="5995"/>
                </a:cubicBezTo>
                <a:cubicBezTo>
                  <a:pt x="18848" y="6524"/>
                  <a:pt x="19124" y="7053"/>
                  <a:pt x="19399" y="7670"/>
                </a:cubicBezTo>
                <a:cubicBezTo>
                  <a:pt x="19674" y="8199"/>
                  <a:pt x="19811" y="8728"/>
                  <a:pt x="19949" y="9169"/>
                </a:cubicBezTo>
                <a:cubicBezTo>
                  <a:pt x="20087" y="9698"/>
                  <a:pt x="20087" y="10139"/>
                  <a:pt x="20087" y="10580"/>
                </a:cubicBezTo>
                <a:cubicBezTo>
                  <a:pt x="20087" y="15605"/>
                  <a:pt x="20087" y="15605"/>
                  <a:pt x="20087" y="15605"/>
                </a:cubicBezTo>
                <a:cubicBezTo>
                  <a:pt x="16510" y="15605"/>
                  <a:pt x="16510" y="15605"/>
                  <a:pt x="16510" y="15605"/>
                </a:cubicBezTo>
                <a:cubicBezTo>
                  <a:pt x="16234" y="15605"/>
                  <a:pt x="15959" y="15605"/>
                  <a:pt x="15822" y="15693"/>
                </a:cubicBezTo>
                <a:cubicBezTo>
                  <a:pt x="15684" y="15693"/>
                  <a:pt x="15546" y="15693"/>
                  <a:pt x="15409" y="15781"/>
                </a:cubicBezTo>
                <a:cubicBezTo>
                  <a:pt x="15271" y="15781"/>
                  <a:pt x="15271" y="15869"/>
                  <a:pt x="15134" y="15958"/>
                </a:cubicBezTo>
                <a:cubicBezTo>
                  <a:pt x="15134" y="15958"/>
                  <a:pt x="15134" y="15958"/>
                  <a:pt x="15134" y="16046"/>
                </a:cubicBezTo>
                <a:cubicBezTo>
                  <a:pt x="15134" y="16046"/>
                  <a:pt x="15134" y="16046"/>
                  <a:pt x="15134" y="16046"/>
                </a:cubicBezTo>
                <a:cubicBezTo>
                  <a:pt x="15134" y="16134"/>
                  <a:pt x="15134" y="16222"/>
                  <a:pt x="15271" y="16310"/>
                </a:cubicBezTo>
                <a:cubicBezTo>
                  <a:pt x="15409" y="16398"/>
                  <a:pt x="15546" y="16398"/>
                  <a:pt x="15684" y="16487"/>
                </a:cubicBezTo>
                <a:cubicBezTo>
                  <a:pt x="15822" y="16487"/>
                  <a:pt x="16097" y="16575"/>
                  <a:pt x="16510" y="16575"/>
                </a:cubicBezTo>
                <a:cubicBezTo>
                  <a:pt x="16647" y="16575"/>
                  <a:pt x="16785" y="16575"/>
                  <a:pt x="16922" y="16663"/>
                </a:cubicBezTo>
                <a:cubicBezTo>
                  <a:pt x="17060" y="16751"/>
                  <a:pt x="17060" y="16839"/>
                  <a:pt x="17060" y="17016"/>
                </a:cubicBezTo>
                <a:cubicBezTo>
                  <a:pt x="17060" y="17104"/>
                  <a:pt x="17060" y="17192"/>
                  <a:pt x="16922" y="17280"/>
                </a:cubicBezTo>
                <a:cubicBezTo>
                  <a:pt x="16785" y="17456"/>
                  <a:pt x="16647" y="17456"/>
                  <a:pt x="16510" y="17456"/>
                </a:cubicBezTo>
                <a:cubicBezTo>
                  <a:pt x="16234" y="17456"/>
                  <a:pt x="15959" y="17456"/>
                  <a:pt x="15822" y="17544"/>
                </a:cubicBezTo>
                <a:cubicBezTo>
                  <a:pt x="15684" y="17544"/>
                  <a:pt x="15546" y="17544"/>
                  <a:pt x="15409" y="17633"/>
                </a:cubicBezTo>
                <a:cubicBezTo>
                  <a:pt x="15271" y="17633"/>
                  <a:pt x="15271" y="17721"/>
                  <a:pt x="15134" y="17721"/>
                </a:cubicBezTo>
                <a:cubicBezTo>
                  <a:pt x="15134" y="17809"/>
                  <a:pt x="15134" y="17809"/>
                  <a:pt x="15134" y="17897"/>
                </a:cubicBezTo>
                <a:cubicBezTo>
                  <a:pt x="15134" y="17897"/>
                  <a:pt x="15134" y="17897"/>
                  <a:pt x="15134" y="17897"/>
                </a:cubicBezTo>
                <a:cubicBezTo>
                  <a:pt x="15134" y="17985"/>
                  <a:pt x="15134" y="18073"/>
                  <a:pt x="15271" y="18162"/>
                </a:cubicBezTo>
                <a:cubicBezTo>
                  <a:pt x="15409" y="18162"/>
                  <a:pt x="15546" y="18250"/>
                  <a:pt x="15684" y="18338"/>
                </a:cubicBezTo>
                <a:cubicBezTo>
                  <a:pt x="15822" y="18338"/>
                  <a:pt x="16097" y="18338"/>
                  <a:pt x="16510" y="18338"/>
                </a:cubicBezTo>
                <a:cubicBezTo>
                  <a:pt x="19399" y="18338"/>
                  <a:pt x="19399" y="18338"/>
                  <a:pt x="19399" y="18338"/>
                </a:cubicBezTo>
                <a:cubicBezTo>
                  <a:pt x="19399" y="18338"/>
                  <a:pt x="19536" y="18338"/>
                  <a:pt x="19674" y="18338"/>
                </a:cubicBezTo>
                <a:cubicBezTo>
                  <a:pt x="19674" y="18338"/>
                  <a:pt x="19949" y="18426"/>
                  <a:pt x="20087" y="18426"/>
                </a:cubicBezTo>
                <a:cubicBezTo>
                  <a:pt x="20224" y="18514"/>
                  <a:pt x="20499" y="18514"/>
                  <a:pt x="20637" y="18602"/>
                </a:cubicBezTo>
                <a:cubicBezTo>
                  <a:pt x="20775" y="18691"/>
                  <a:pt x="20912" y="18779"/>
                  <a:pt x="21050" y="18867"/>
                </a:cubicBezTo>
                <a:cubicBezTo>
                  <a:pt x="21187" y="18955"/>
                  <a:pt x="21325" y="19043"/>
                  <a:pt x="21462" y="19220"/>
                </a:cubicBezTo>
                <a:cubicBezTo>
                  <a:pt x="21462" y="19396"/>
                  <a:pt x="21600" y="19572"/>
                  <a:pt x="21600" y="19749"/>
                </a:cubicBezTo>
                <a:cubicBezTo>
                  <a:pt x="21600" y="21600"/>
                  <a:pt x="21600" y="21600"/>
                  <a:pt x="21600" y="21600"/>
                </a:cubicBezTo>
                <a:cubicBezTo>
                  <a:pt x="2889" y="21600"/>
                  <a:pt x="2889" y="21600"/>
                  <a:pt x="2889" y="21600"/>
                </a:cubicBezTo>
                <a:cubicBezTo>
                  <a:pt x="2889" y="19749"/>
                  <a:pt x="2889" y="19749"/>
                  <a:pt x="2889" y="19749"/>
                </a:cubicBezTo>
                <a:cubicBezTo>
                  <a:pt x="2889" y="19484"/>
                  <a:pt x="3027" y="19220"/>
                  <a:pt x="3164" y="19043"/>
                </a:cubicBezTo>
                <a:cubicBezTo>
                  <a:pt x="3302" y="18867"/>
                  <a:pt x="3439" y="18779"/>
                  <a:pt x="3715" y="18691"/>
                </a:cubicBezTo>
                <a:cubicBezTo>
                  <a:pt x="3852" y="18602"/>
                  <a:pt x="4127" y="18514"/>
                  <a:pt x="4265" y="18426"/>
                </a:cubicBezTo>
                <a:cubicBezTo>
                  <a:pt x="4540" y="18426"/>
                  <a:pt x="4678" y="18426"/>
                  <a:pt x="4815" y="18338"/>
                </a:cubicBezTo>
                <a:cubicBezTo>
                  <a:pt x="5090" y="18338"/>
                  <a:pt x="5090" y="18338"/>
                  <a:pt x="5090" y="18338"/>
                </a:cubicBezTo>
                <a:cubicBezTo>
                  <a:pt x="7980" y="18338"/>
                  <a:pt x="7980" y="18338"/>
                  <a:pt x="7980" y="18338"/>
                </a:cubicBezTo>
                <a:cubicBezTo>
                  <a:pt x="8255" y="18338"/>
                  <a:pt x="8530" y="18338"/>
                  <a:pt x="8668" y="18338"/>
                </a:cubicBezTo>
                <a:cubicBezTo>
                  <a:pt x="8805" y="18250"/>
                  <a:pt x="8943" y="18250"/>
                  <a:pt x="9080" y="18250"/>
                </a:cubicBezTo>
                <a:cubicBezTo>
                  <a:pt x="9218" y="18162"/>
                  <a:pt x="9218" y="18162"/>
                  <a:pt x="9355" y="18073"/>
                </a:cubicBezTo>
                <a:cubicBezTo>
                  <a:pt x="9355" y="17985"/>
                  <a:pt x="9355" y="17985"/>
                  <a:pt x="9355" y="17985"/>
                </a:cubicBezTo>
                <a:cubicBezTo>
                  <a:pt x="9355" y="17897"/>
                  <a:pt x="9355" y="17897"/>
                  <a:pt x="9355" y="17897"/>
                </a:cubicBezTo>
                <a:cubicBezTo>
                  <a:pt x="9355" y="17809"/>
                  <a:pt x="9355" y="17721"/>
                  <a:pt x="9218" y="17721"/>
                </a:cubicBezTo>
                <a:cubicBezTo>
                  <a:pt x="9080" y="17633"/>
                  <a:pt x="8943" y="17544"/>
                  <a:pt x="8805" y="17544"/>
                </a:cubicBezTo>
                <a:cubicBezTo>
                  <a:pt x="8530" y="17456"/>
                  <a:pt x="8255" y="17456"/>
                  <a:pt x="7980" y="17456"/>
                </a:cubicBezTo>
                <a:cubicBezTo>
                  <a:pt x="7842" y="17456"/>
                  <a:pt x="7704" y="17456"/>
                  <a:pt x="7567" y="17280"/>
                </a:cubicBezTo>
                <a:cubicBezTo>
                  <a:pt x="7429" y="17192"/>
                  <a:pt x="7429" y="17104"/>
                  <a:pt x="7429" y="17016"/>
                </a:cubicBezTo>
                <a:cubicBezTo>
                  <a:pt x="7429" y="16839"/>
                  <a:pt x="7429" y="16751"/>
                  <a:pt x="7567" y="16663"/>
                </a:cubicBezTo>
                <a:cubicBezTo>
                  <a:pt x="7704" y="16575"/>
                  <a:pt x="7842" y="16575"/>
                  <a:pt x="7980" y="16575"/>
                </a:cubicBezTo>
                <a:cubicBezTo>
                  <a:pt x="8255" y="16575"/>
                  <a:pt x="8392" y="16487"/>
                  <a:pt x="8668" y="16487"/>
                </a:cubicBezTo>
                <a:cubicBezTo>
                  <a:pt x="8805" y="16487"/>
                  <a:pt x="8943" y="16398"/>
                  <a:pt x="9080" y="16398"/>
                </a:cubicBezTo>
                <a:cubicBezTo>
                  <a:pt x="9218" y="16310"/>
                  <a:pt x="9218" y="16310"/>
                  <a:pt x="9355" y="16222"/>
                </a:cubicBezTo>
                <a:cubicBezTo>
                  <a:pt x="9355" y="16222"/>
                  <a:pt x="9355" y="16134"/>
                  <a:pt x="9355" y="16134"/>
                </a:cubicBezTo>
                <a:cubicBezTo>
                  <a:pt x="9355" y="16046"/>
                  <a:pt x="9355" y="16046"/>
                  <a:pt x="9355" y="16046"/>
                </a:cubicBezTo>
                <a:cubicBezTo>
                  <a:pt x="9355" y="15958"/>
                  <a:pt x="9355" y="15958"/>
                  <a:pt x="9218" y="15869"/>
                </a:cubicBezTo>
                <a:cubicBezTo>
                  <a:pt x="9080" y="15781"/>
                  <a:pt x="8943" y="15781"/>
                  <a:pt x="8805" y="15693"/>
                </a:cubicBezTo>
                <a:cubicBezTo>
                  <a:pt x="8530" y="15605"/>
                  <a:pt x="8255" y="15605"/>
                  <a:pt x="7980" y="15605"/>
                </a:cubicBezTo>
                <a:cubicBezTo>
                  <a:pt x="5090" y="15605"/>
                  <a:pt x="5090" y="15605"/>
                  <a:pt x="5090" y="15605"/>
                </a:cubicBezTo>
                <a:cubicBezTo>
                  <a:pt x="4678" y="15605"/>
                  <a:pt x="4403" y="15517"/>
                  <a:pt x="4127" y="15252"/>
                </a:cubicBezTo>
                <a:cubicBezTo>
                  <a:pt x="3990" y="15164"/>
                  <a:pt x="3852" y="15076"/>
                  <a:pt x="3852" y="14900"/>
                </a:cubicBezTo>
                <a:cubicBezTo>
                  <a:pt x="3715" y="14811"/>
                  <a:pt x="3715" y="14723"/>
                  <a:pt x="3715" y="14547"/>
                </a:cubicBezTo>
                <a:cubicBezTo>
                  <a:pt x="3715" y="14282"/>
                  <a:pt x="3715" y="14282"/>
                  <a:pt x="3715" y="14282"/>
                </a:cubicBezTo>
                <a:cubicBezTo>
                  <a:pt x="3715" y="14282"/>
                  <a:pt x="3715" y="14194"/>
                  <a:pt x="3715" y="14194"/>
                </a:cubicBezTo>
                <a:cubicBezTo>
                  <a:pt x="3715" y="14194"/>
                  <a:pt x="3715" y="14106"/>
                  <a:pt x="3715" y="14106"/>
                </a:cubicBezTo>
                <a:cubicBezTo>
                  <a:pt x="3715" y="14106"/>
                  <a:pt x="3715" y="14018"/>
                  <a:pt x="3852" y="13930"/>
                </a:cubicBezTo>
                <a:cubicBezTo>
                  <a:pt x="3852" y="13842"/>
                  <a:pt x="3990" y="13753"/>
                  <a:pt x="4127" y="13665"/>
                </a:cubicBezTo>
                <a:cubicBezTo>
                  <a:pt x="4265" y="13489"/>
                  <a:pt x="4403" y="13401"/>
                  <a:pt x="4540" y="13313"/>
                </a:cubicBezTo>
                <a:cubicBezTo>
                  <a:pt x="4678" y="13136"/>
                  <a:pt x="4815" y="12960"/>
                  <a:pt x="5090" y="12872"/>
                </a:cubicBezTo>
                <a:cubicBezTo>
                  <a:pt x="10043" y="9698"/>
                  <a:pt x="10043" y="9698"/>
                  <a:pt x="10043" y="9698"/>
                </a:cubicBezTo>
                <a:cubicBezTo>
                  <a:pt x="10456" y="9433"/>
                  <a:pt x="10594" y="9257"/>
                  <a:pt x="10594" y="8993"/>
                </a:cubicBezTo>
                <a:cubicBezTo>
                  <a:pt x="10594" y="8904"/>
                  <a:pt x="10456" y="8816"/>
                  <a:pt x="10456" y="8640"/>
                </a:cubicBezTo>
                <a:cubicBezTo>
                  <a:pt x="10318" y="8552"/>
                  <a:pt x="10318" y="8464"/>
                  <a:pt x="10181" y="8376"/>
                </a:cubicBezTo>
                <a:cubicBezTo>
                  <a:pt x="10043" y="8287"/>
                  <a:pt x="10043" y="8287"/>
                  <a:pt x="10043" y="8287"/>
                </a:cubicBezTo>
                <a:cubicBezTo>
                  <a:pt x="9906" y="8199"/>
                  <a:pt x="9631" y="8111"/>
                  <a:pt x="9355" y="8111"/>
                </a:cubicBezTo>
                <a:cubicBezTo>
                  <a:pt x="9080" y="8111"/>
                  <a:pt x="8805" y="8199"/>
                  <a:pt x="8668" y="8287"/>
                </a:cubicBezTo>
                <a:cubicBezTo>
                  <a:pt x="4403" y="10580"/>
                  <a:pt x="4403" y="10580"/>
                  <a:pt x="4403" y="10580"/>
                </a:cubicBezTo>
                <a:cubicBezTo>
                  <a:pt x="4265" y="10668"/>
                  <a:pt x="4265" y="10668"/>
                  <a:pt x="4127" y="10668"/>
                </a:cubicBezTo>
                <a:cubicBezTo>
                  <a:pt x="3990" y="10756"/>
                  <a:pt x="3990" y="10756"/>
                  <a:pt x="3852" y="10756"/>
                </a:cubicBezTo>
                <a:cubicBezTo>
                  <a:pt x="3852" y="10756"/>
                  <a:pt x="3852" y="10756"/>
                  <a:pt x="3852" y="10756"/>
                </a:cubicBezTo>
                <a:cubicBezTo>
                  <a:pt x="3715" y="10756"/>
                  <a:pt x="3577" y="10756"/>
                  <a:pt x="3439" y="10668"/>
                </a:cubicBezTo>
                <a:cubicBezTo>
                  <a:pt x="3302" y="10668"/>
                  <a:pt x="3164" y="10668"/>
                  <a:pt x="3164" y="10580"/>
                </a:cubicBezTo>
                <a:cubicBezTo>
                  <a:pt x="3027" y="10580"/>
                  <a:pt x="2889" y="10491"/>
                  <a:pt x="2889" y="10403"/>
                </a:cubicBezTo>
                <a:cubicBezTo>
                  <a:pt x="2752" y="10491"/>
                  <a:pt x="2476" y="10580"/>
                  <a:pt x="2201" y="10580"/>
                </a:cubicBezTo>
                <a:cubicBezTo>
                  <a:pt x="2064" y="10580"/>
                  <a:pt x="1789" y="10580"/>
                  <a:pt x="1513" y="10491"/>
                </a:cubicBezTo>
                <a:cubicBezTo>
                  <a:pt x="1376" y="10403"/>
                  <a:pt x="1101" y="10315"/>
                  <a:pt x="963" y="10227"/>
                </a:cubicBezTo>
                <a:cubicBezTo>
                  <a:pt x="825" y="10139"/>
                  <a:pt x="825" y="10139"/>
                  <a:pt x="825" y="10139"/>
                </a:cubicBezTo>
                <a:cubicBezTo>
                  <a:pt x="275" y="9786"/>
                  <a:pt x="0" y="9433"/>
                  <a:pt x="0" y="9081"/>
                </a:cubicBez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1pPr>
            <a:lvl2pPr marL="0" marR="0" indent="768095"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2pPr>
            <a:lvl3pPr marL="0" marR="0" indent="153619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3pPr>
            <a:lvl4pPr marL="0" marR="0" indent="2304288"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4pPr>
            <a:lvl5pPr marL="0" marR="0" indent="3072383"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5pPr>
            <a:lvl6pPr marL="0" marR="0" indent="3840479"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6pPr>
            <a:lvl7pPr marL="0" marR="0" indent="4608576"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7pPr>
            <a:lvl8pPr marL="0" marR="0" indent="537667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8pPr>
            <a:lvl9pPr marL="0" marR="0" indent="6144767"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9pPr>
          </a:lstStyle>
          <a:p>
            <a:endParaRPr/>
          </a:p>
        </p:txBody>
      </p:sp>
    </p:spTree>
    <p:extLst>
      <p:ext uri="{BB962C8B-B14F-4D97-AF65-F5344CB8AC3E}">
        <p14:creationId xmlns:p14="http://schemas.microsoft.com/office/powerpoint/2010/main" val="627261476"/>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认识局域网</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1837126" y="1408567"/>
            <a:ext cx="2180753" cy="369332"/>
          </a:xfrm>
          <a:prstGeom prst="rect">
            <a:avLst/>
          </a:prstGeom>
        </p:spPr>
        <p:txBody>
          <a:bodyPr wrap="none" lIns="144000" tIns="0" rIns="144000" bIns="0">
            <a:spAutoFit/>
          </a:bodyPr>
          <a:lstStyle/>
          <a:p>
            <a:r>
              <a:rPr lang="en-US" altLang="zh-CN" sz="2400" b="1" dirty="0">
                <a:latin typeface="Times New Roman" pitchFamily="18" charset="0"/>
                <a:ea typeface="微软雅黑" panose="020B0503020204020204" pitchFamily="34" charset="-122"/>
                <a:cs typeface="Times New Roman" pitchFamily="18" charset="0"/>
              </a:rPr>
              <a:t>IEEE 802</a:t>
            </a:r>
            <a:r>
              <a:rPr lang="zh-CN" altLang="en-US" sz="2400" b="1" dirty="0">
                <a:latin typeface="Times New Roman" pitchFamily="18" charset="0"/>
                <a:ea typeface="微软雅黑" panose="020B0503020204020204" pitchFamily="34" charset="-122"/>
                <a:cs typeface="Times New Roman" pitchFamily="18" charset="0"/>
              </a:rPr>
              <a:t>标准</a:t>
            </a:r>
          </a:p>
        </p:txBody>
      </p:sp>
      <p:grpSp>
        <p:nvGrpSpPr>
          <p:cNvPr id="4" name="组合 7"/>
          <p:cNvGrpSpPr>
            <a:grpSpLocks noChangeAspect="1"/>
          </p:cNvGrpSpPr>
          <p:nvPr/>
        </p:nvGrpSpPr>
        <p:grpSpPr>
          <a:xfrm>
            <a:off x="1095340" y="1214422"/>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15" name="矩形 14"/>
          <p:cNvSpPr/>
          <p:nvPr/>
        </p:nvSpPr>
        <p:spPr>
          <a:xfrm>
            <a:off x="809588" y="2143116"/>
            <a:ext cx="10429948" cy="1213024"/>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1980</a:t>
            </a:r>
            <a:r>
              <a:rPr lang="zh-CN" altLang="en-US" sz="2000" dirty="0">
                <a:latin typeface="Times New Roman" pitchFamily="18" charset="0"/>
                <a:ea typeface="微软雅黑" pitchFamily="34" charset="-122"/>
                <a:cs typeface="Times New Roman" pitchFamily="18" charset="0"/>
              </a:rPr>
              <a:t>年</a:t>
            </a:r>
            <a:r>
              <a:rPr lang="en-US" altLang="zh-CN" sz="2000" dirty="0">
                <a:latin typeface="Times New Roman" pitchFamily="18" charset="0"/>
                <a:ea typeface="微软雅黑" pitchFamily="34" charset="-122"/>
                <a:cs typeface="Times New Roman" pitchFamily="18" charset="0"/>
              </a:rPr>
              <a:t>2</a:t>
            </a:r>
            <a:r>
              <a:rPr lang="zh-CN" altLang="en-US" sz="2000" dirty="0">
                <a:latin typeface="Times New Roman" pitchFamily="18" charset="0"/>
                <a:ea typeface="微软雅黑" pitchFamily="34" charset="-122"/>
                <a:cs typeface="Times New Roman" pitchFamily="18" charset="0"/>
              </a:rPr>
              <a:t>月，美国电气和电子工程师学会（</a:t>
            </a:r>
            <a:r>
              <a:rPr lang="en-US" altLang="zh-CN" sz="2000" dirty="0">
                <a:latin typeface="Times New Roman" pitchFamily="18" charset="0"/>
                <a:ea typeface="微软雅黑" pitchFamily="34" charset="-122"/>
                <a:cs typeface="Times New Roman" pitchFamily="18" charset="0"/>
              </a:rPr>
              <a:t>IEEE</a:t>
            </a:r>
            <a:r>
              <a:rPr lang="zh-CN" altLang="en-US" sz="2000" dirty="0">
                <a:latin typeface="Times New Roman" pitchFamily="18" charset="0"/>
                <a:ea typeface="微软雅黑" pitchFamily="34" charset="-122"/>
                <a:cs typeface="Times New Roman" pitchFamily="18" charset="0"/>
              </a:rPr>
              <a:t>）成立了</a:t>
            </a:r>
            <a:r>
              <a:rPr lang="en-US" altLang="zh-CN" sz="2000" dirty="0">
                <a:latin typeface="Times New Roman" pitchFamily="18" charset="0"/>
                <a:ea typeface="微软雅黑" pitchFamily="34" charset="-122"/>
                <a:cs typeface="Times New Roman" pitchFamily="18" charset="0"/>
              </a:rPr>
              <a:t>802</a:t>
            </a:r>
            <a:r>
              <a:rPr lang="zh-CN" altLang="en-US" sz="2000" dirty="0">
                <a:latin typeface="Times New Roman" pitchFamily="18" charset="0"/>
                <a:ea typeface="微软雅黑" pitchFamily="34" charset="-122"/>
                <a:cs typeface="Times New Roman" pitchFamily="18" charset="0"/>
              </a:rPr>
              <a:t>课题组，该小组为局域网制定了</a:t>
            </a:r>
            <a:r>
              <a:rPr lang="en-US" altLang="zh-CN" sz="2000" dirty="0">
                <a:latin typeface="Times New Roman" pitchFamily="18" charset="0"/>
                <a:ea typeface="微软雅黑" pitchFamily="34" charset="-122"/>
                <a:cs typeface="Times New Roman" pitchFamily="18" charset="0"/>
              </a:rPr>
              <a:t>IEEE 802</a:t>
            </a:r>
            <a:r>
              <a:rPr lang="zh-CN" altLang="en-US" sz="2000" dirty="0">
                <a:latin typeface="Times New Roman" pitchFamily="18" charset="0"/>
                <a:ea typeface="微软雅黑" pitchFamily="34" charset="-122"/>
                <a:cs typeface="Times New Roman" pitchFamily="18" charset="0"/>
              </a:rPr>
              <a:t>系列标准。后来，经国际标准化组织（</a:t>
            </a:r>
            <a:r>
              <a:rPr lang="en-US" altLang="zh-CN" sz="2000" dirty="0">
                <a:latin typeface="Times New Roman" pitchFamily="18" charset="0"/>
                <a:ea typeface="微软雅黑" pitchFamily="34" charset="-122"/>
                <a:cs typeface="Times New Roman" pitchFamily="18" charset="0"/>
              </a:rPr>
              <a:t>ISO</a:t>
            </a:r>
            <a:r>
              <a:rPr lang="zh-CN" altLang="en-US" sz="2000" dirty="0">
                <a:latin typeface="Times New Roman" pitchFamily="18" charset="0"/>
                <a:ea typeface="微软雅黑" pitchFamily="34" charset="-122"/>
                <a:cs typeface="Times New Roman" pitchFamily="18" charset="0"/>
              </a:rPr>
              <a:t>）讨论，确定将</a:t>
            </a:r>
            <a:r>
              <a:rPr lang="en-US" altLang="zh-CN" sz="2000" dirty="0">
                <a:latin typeface="Times New Roman" pitchFamily="18" charset="0"/>
                <a:ea typeface="微软雅黑" pitchFamily="34" charset="-122"/>
                <a:cs typeface="Times New Roman" pitchFamily="18" charset="0"/>
              </a:rPr>
              <a:t>IEEE 802</a:t>
            </a:r>
            <a:r>
              <a:rPr lang="zh-CN" altLang="en-US" sz="2000" dirty="0">
                <a:latin typeface="Times New Roman" pitchFamily="18" charset="0"/>
                <a:ea typeface="微软雅黑" pitchFamily="34" charset="-122"/>
                <a:cs typeface="Times New Roman" pitchFamily="18" charset="0"/>
              </a:rPr>
              <a:t>标准定为国际标准。</a:t>
            </a:r>
            <a:r>
              <a:rPr lang="en-US" altLang="zh-CN" sz="2000" dirty="0">
                <a:latin typeface="Times New Roman" pitchFamily="18" charset="0"/>
                <a:ea typeface="微软雅黑" pitchFamily="34" charset="-122"/>
                <a:cs typeface="Times New Roman" pitchFamily="18" charset="0"/>
              </a:rPr>
              <a:t>IEEE 802</a:t>
            </a:r>
            <a:r>
              <a:rPr lang="zh-CN" altLang="en-US" sz="2000" dirty="0">
                <a:latin typeface="Times New Roman" pitchFamily="18" charset="0"/>
                <a:ea typeface="微软雅黑" pitchFamily="34" charset="-122"/>
                <a:cs typeface="Times New Roman" pitchFamily="18" charset="0"/>
              </a:rPr>
              <a:t>系列标准包括：</a:t>
            </a:r>
          </a:p>
        </p:txBody>
      </p:sp>
      <p:sp useBgFill="1">
        <p:nvSpPr>
          <p:cNvPr id="16" name="矩形 15"/>
          <p:cNvSpPr/>
          <p:nvPr/>
        </p:nvSpPr>
        <p:spPr>
          <a:xfrm>
            <a:off x="1238216" y="3429000"/>
            <a:ext cx="10429948" cy="477054"/>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802.1</a:t>
            </a:r>
            <a:r>
              <a:rPr lang="zh-CN" altLang="en-US" sz="2000" dirty="0">
                <a:solidFill>
                  <a:srgbClr val="FF0000"/>
                </a:solidFill>
                <a:latin typeface="Times New Roman" pitchFamily="18" charset="0"/>
                <a:ea typeface="微软雅黑" pitchFamily="34" charset="-122"/>
                <a:cs typeface="Times New Roman" pitchFamily="18" charset="0"/>
              </a:rPr>
              <a:t>标准：</a:t>
            </a:r>
            <a:r>
              <a:rPr lang="zh-CN" altLang="en-US" sz="2000" dirty="0">
                <a:latin typeface="Times New Roman" pitchFamily="18" charset="0"/>
                <a:ea typeface="微软雅黑" pitchFamily="34" charset="-122"/>
                <a:cs typeface="Times New Roman" pitchFamily="18" charset="0"/>
              </a:rPr>
              <a:t>局域网概述、体系结构、网络管理和网络互联。</a:t>
            </a:r>
          </a:p>
        </p:txBody>
      </p:sp>
      <p:sp useBgFill="1">
        <p:nvSpPr>
          <p:cNvPr id="18" name="矩形 17"/>
          <p:cNvSpPr/>
          <p:nvPr/>
        </p:nvSpPr>
        <p:spPr>
          <a:xfrm>
            <a:off x="1238216" y="3883661"/>
            <a:ext cx="10429948" cy="443583"/>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802.2</a:t>
            </a:r>
            <a:r>
              <a:rPr lang="zh-CN" altLang="en-US" sz="2000" dirty="0">
                <a:solidFill>
                  <a:srgbClr val="FF0000"/>
                </a:solidFill>
                <a:latin typeface="Times New Roman" pitchFamily="18" charset="0"/>
                <a:ea typeface="微软雅黑" pitchFamily="34" charset="-122"/>
                <a:cs typeface="Times New Roman" pitchFamily="18" charset="0"/>
              </a:rPr>
              <a:t>标准：</a:t>
            </a:r>
            <a:r>
              <a:rPr lang="zh-CN" altLang="en-US" sz="2000" dirty="0">
                <a:latin typeface="Times New Roman" pitchFamily="18" charset="0"/>
                <a:ea typeface="微软雅黑" pitchFamily="34" charset="-122"/>
                <a:cs typeface="Times New Roman" pitchFamily="18" charset="0"/>
              </a:rPr>
              <a:t>逻辑链路控制</a:t>
            </a:r>
            <a:r>
              <a:rPr lang="en-US" altLang="zh-CN" sz="2000" dirty="0">
                <a:latin typeface="Times New Roman" pitchFamily="18" charset="0"/>
                <a:ea typeface="微软雅黑" pitchFamily="34" charset="-122"/>
                <a:cs typeface="Times New Roman" pitchFamily="18" charset="0"/>
              </a:rPr>
              <a:t>LLC</a:t>
            </a:r>
            <a:r>
              <a:rPr lang="zh-CN" altLang="en-US" sz="2000" dirty="0">
                <a:latin typeface="Times New Roman" pitchFamily="18" charset="0"/>
                <a:ea typeface="微软雅黑" pitchFamily="34" charset="-122"/>
                <a:cs typeface="Times New Roman" pitchFamily="18" charset="0"/>
              </a:rPr>
              <a:t>，关于数据帧的错误控制及流控制。</a:t>
            </a:r>
          </a:p>
        </p:txBody>
      </p:sp>
      <p:sp useBgFill="1">
        <p:nvSpPr>
          <p:cNvPr id="19" name="矩形 18"/>
          <p:cNvSpPr/>
          <p:nvPr/>
        </p:nvSpPr>
        <p:spPr>
          <a:xfrm>
            <a:off x="1238216" y="4304850"/>
            <a:ext cx="10429948" cy="443583"/>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802.3</a:t>
            </a:r>
            <a:r>
              <a:rPr lang="zh-CN" altLang="en-US" sz="2000" dirty="0">
                <a:solidFill>
                  <a:srgbClr val="FF0000"/>
                </a:solidFill>
                <a:latin typeface="Times New Roman" pitchFamily="18" charset="0"/>
                <a:ea typeface="微软雅黑" pitchFamily="34" charset="-122"/>
                <a:cs typeface="Times New Roman" pitchFamily="18" charset="0"/>
              </a:rPr>
              <a:t>标准：</a:t>
            </a:r>
            <a:r>
              <a:rPr lang="zh-CN" altLang="en-US" sz="2000" dirty="0">
                <a:latin typeface="Times New Roman" pitchFamily="18" charset="0"/>
                <a:ea typeface="微软雅黑" pitchFamily="34" charset="-122"/>
                <a:cs typeface="Times New Roman" pitchFamily="18" charset="0"/>
              </a:rPr>
              <a:t>以太网）准，包含</a:t>
            </a:r>
            <a:r>
              <a:rPr lang="en-US" altLang="zh-CN" sz="2000" dirty="0">
                <a:latin typeface="Times New Roman" pitchFamily="18" charset="0"/>
                <a:ea typeface="微软雅黑" pitchFamily="34" charset="-122"/>
                <a:cs typeface="Times New Roman" pitchFamily="18" charset="0"/>
              </a:rPr>
              <a:t>CSMA/CD</a:t>
            </a:r>
            <a:r>
              <a:rPr lang="zh-CN" altLang="en-US" sz="2000" dirty="0">
                <a:latin typeface="Times New Roman" pitchFamily="18" charset="0"/>
                <a:ea typeface="微软雅黑" pitchFamily="34" charset="-122"/>
                <a:cs typeface="Times New Roman" pitchFamily="18" charset="0"/>
              </a:rPr>
              <a:t>介质访问控制方法和物理层规范。</a:t>
            </a:r>
          </a:p>
        </p:txBody>
      </p:sp>
      <p:sp useBgFill="1">
        <p:nvSpPr>
          <p:cNvPr id="20" name="矩形 19"/>
          <p:cNvSpPr/>
          <p:nvPr/>
        </p:nvSpPr>
        <p:spPr>
          <a:xfrm>
            <a:off x="1238216" y="4726039"/>
            <a:ext cx="10429948" cy="826445"/>
          </a:xfrm>
          <a:prstGeom prst="rect">
            <a:avLst/>
          </a:prstGeom>
          <a:ln w="28575">
            <a:noFill/>
            <a:prstDash val="dash"/>
          </a:ln>
        </p:spPr>
        <p:txBody>
          <a:bodyPr wrap="square">
            <a:spAutoFit/>
          </a:bodyPr>
          <a:lstStyle/>
          <a:p>
            <a:pPr indent="457200">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802.4</a:t>
            </a:r>
            <a:r>
              <a:rPr lang="zh-CN" altLang="en-US" sz="2000" dirty="0">
                <a:solidFill>
                  <a:srgbClr val="FF0000"/>
                </a:solidFill>
                <a:latin typeface="Times New Roman" pitchFamily="18" charset="0"/>
                <a:ea typeface="微软雅黑" pitchFamily="34" charset="-122"/>
                <a:cs typeface="Times New Roman" pitchFamily="18" charset="0"/>
              </a:rPr>
              <a:t>标准：</a:t>
            </a:r>
            <a:r>
              <a:rPr lang="en-US" altLang="zh-CN" sz="2000" dirty="0">
                <a:latin typeface="Times New Roman" pitchFamily="18" charset="0"/>
                <a:ea typeface="微软雅黑" pitchFamily="34" charset="-122"/>
                <a:cs typeface="Times New Roman" pitchFamily="18" charset="0"/>
              </a:rPr>
              <a:t>Token Bus</a:t>
            </a:r>
            <a:r>
              <a:rPr lang="zh-CN" altLang="en-US" sz="2000" dirty="0">
                <a:latin typeface="Times New Roman" pitchFamily="18" charset="0"/>
                <a:ea typeface="微软雅黑" pitchFamily="34" charset="-122"/>
                <a:cs typeface="Times New Roman" pitchFamily="18" charset="0"/>
              </a:rPr>
              <a:t>局域网（令牌总线网）标准，包含令牌总线介质访问控制标准和物理层规范。</a:t>
            </a:r>
          </a:p>
        </p:txBody>
      </p:sp>
      <p:sp useBgFill="1">
        <p:nvSpPr>
          <p:cNvPr id="21" name="矩形 20"/>
          <p:cNvSpPr/>
          <p:nvPr/>
        </p:nvSpPr>
        <p:spPr>
          <a:xfrm>
            <a:off x="1238216" y="5530091"/>
            <a:ext cx="10429948" cy="828304"/>
          </a:xfrm>
          <a:prstGeom prst="rect">
            <a:avLst/>
          </a:prstGeom>
          <a:ln w="28575">
            <a:noFill/>
            <a:prstDash val="dash"/>
          </a:ln>
        </p:spPr>
        <p:txBody>
          <a:bodyPr wrap="square">
            <a:spAutoFit/>
          </a:bodyPr>
          <a:lstStyle/>
          <a:p>
            <a:pPr indent="457200">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802.5</a:t>
            </a:r>
            <a:r>
              <a:rPr lang="zh-CN" altLang="en-US" sz="2000" dirty="0">
                <a:solidFill>
                  <a:srgbClr val="FF0000"/>
                </a:solidFill>
                <a:latin typeface="Times New Roman" pitchFamily="18" charset="0"/>
                <a:ea typeface="微软雅黑" pitchFamily="34" charset="-122"/>
                <a:cs typeface="Times New Roman" pitchFamily="18" charset="0"/>
              </a:rPr>
              <a:t>标准：</a:t>
            </a:r>
            <a:r>
              <a:rPr lang="en-US" altLang="zh-CN" sz="2000" dirty="0">
                <a:latin typeface="Times New Roman" pitchFamily="18" charset="0"/>
                <a:ea typeface="微软雅黑" pitchFamily="34" charset="-122"/>
                <a:cs typeface="Times New Roman" pitchFamily="18" charset="0"/>
              </a:rPr>
              <a:t>Token Ring</a:t>
            </a:r>
            <a:r>
              <a:rPr lang="zh-CN" altLang="en-US" sz="2000" dirty="0">
                <a:latin typeface="Times New Roman" pitchFamily="18" charset="0"/>
                <a:ea typeface="微软雅黑" pitchFamily="34" charset="-122"/>
                <a:cs typeface="Times New Roman" pitchFamily="18" charset="0"/>
              </a:rPr>
              <a:t>局域网（令牌环网）标准，包含令牌环介质访问控制方法和物理层规范。</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9"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ppt_x</p:attrName>
                                        </p:attrNameLst>
                                      </p:cBhvr>
                                      <p:tavLst>
                                        <p:tav tm="0">
                                          <p:val>
                                            <p:strVal val="#ppt_x-.2"/>
                                          </p:val>
                                        </p:tav>
                                        <p:tav tm="100000">
                                          <p:val>
                                            <p:strVal val="#ppt_x"/>
                                          </p:val>
                                        </p:tav>
                                      </p:tavLst>
                                    </p:anim>
                                    <p:anim calcmode="lin" valueType="num">
                                      <p:cBhvr>
                                        <p:cTn id="24"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5" dur="500"/>
                                        <p:tgtEl>
                                          <p:spTgt spid="16"/>
                                        </p:tgtEl>
                                      </p:cBhvr>
                                    </p:animEffect>
                                  </p:childTnLst>
                                </p:cTn>
                              </p:par>
                            </p:childTnLst>
                          </p:cTn>
                        </p:par>
                        <p:par>
                          <p:cTn id="26" fill="hold">
                            <p:stCondLst>
                              <p:cond delay="2000"/>
                            </p:stCondLst>
                            <p:childTnLst>
                              <p:par>
                                <p:cTn id="27" presetID="29"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ppt_x</p:attrName>
                                        </p:attrNameLst>
                                      </p:cBhvr>
                                      <p:tavLst>
                                        <p:tav tm="0">
                                          <p:val>
                                            <p:strVal val="#ppt_x-.2"/>
                                          </p:val>
                                        </p:tav>
                                        <p:tav tm="100000">
                                          <p:val>
                                            <p:strVal val="#ppt_x"/>
                                          </p:val>
                                        </p:tav>
                                      </p:tavLst>
                                    </p:anim>
                                    <p:anim calcmode="lin" valueType="num">
                                      <p:cBhvr>
                                        <p:cTn id="30"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1" dur="500"/>
                                        <p:tgtEl>
                                          <p:spTgt spid="18"/>
                                        </p:tgtEl>
                                      </p:cBhvr>
                                    </p:animEffect>
                                  </p:childTnLst>
                                </p:cTn>
                              </p:par>
                            </p:childTnLst>
                          </p:cTn>
                        </p:par>
                        <p:par>
                          <p:cTn id="32" fill="hold">
                            <p:stCondLst>
                              <p:cond delay="2500"/>
                            </p:stCondLst>
                            <p:childTnLst>
                              <p:par>
                                <p:cTn id="33" presetID="29"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2"/>
                                          </p:val>
                                        </p:tav>
                                        <p:tav tm="100000">
                                          <p:val>
                                            <p:strVal val="#ppt_x"/>
                                          </p:val>
                                        </p:tav>
                                      </p:tavLst>
                                    </p:anim>
                                    <p:anim calcmode="lin" valueType="num">
                                      <p:cBhvr>
                                        <p:cTn id="36"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7" dur="500"/>
                                        <p:tgtEl>
                                          <p:spTgt spid="19"/>
                                        </p:tgtEl>
                                      </p:cBhvr>
                                    </p:animEffect>
                                  </p:childTnLst>
                                </p:cTn>
                              </p:par>
                            </p:childTnLst>
                          </p:cTn>
                        </p:par>
                        <p:par>
                          <p:cTn id="38" fill="hold">
                            <p:stCondLst>
                              <p:cond delay="3000"/>
                            </p:stCondLst>
                            <p:childTnLst>
                              <p:par>
                                <p:cTn id="39" presetID="29"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ppt_x</p:attrName>
                                        </p:attrNameLst>
                                      </p:cBhvr>
                                      <p:tavLst>
                                        <p:tav tm="0">
                                          <p:val>
                                            <p:strVal val="#ppt_x-.2"/>
                                          </p:val>
                                        </p:tav>
                                        <p:tav tm="100000">
                                          <p:val>
                                            <p:strVal val="#ppt_x"/>
                                          </p:val>
                                        </p:tav>
                                      </p:tavLst>
                                    </p:anim>
                                    <p:anim calcmode="lin" valueType="num">
                                      <p:cBhvr>
                                        <p:cTn id="42"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43" dur="500"/>
                                        <p:tgtEl>
                                          <p:spTgt spid="20"/>
                                        </p:tgtEl>
                                      </p:cBhvr>
                                    </p:animEffect>
                                  </p:childTnLst>
                                </p:cTn>
                              </p:par>
                            </p:childTnLst>
                          </p:cTn>
                        </p:par>
                        <p:par>
                          <p:cTn id="44" fill="hold">
                            <p:stCondLst>
                              <p:cond delay="3500"/>
                            </p:stCondLst>
                            <p:childTnLst>
                              <p:par>
                                <p:cTn id="45" presetID="29"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ppt_x</p:attrName>
                                        </p:attrNameLst>
                                      </p:cBhvr>
                                      <p:tavLst>
                                        <p:tav tm="0">
                                          <p:val>
                                            <p:strVal val="#ppt_x-.2"/>
                                          </p:val>
                                        </p:tav>
                                        <p:tav tm="100000">
                                          <p:val>
                                            <p:strVal val="#ppt_x"/>
                                          </p:val>
                                        </p:tav>
                                      </p:tavLst>
                                    </p:anim>
                                    <p:anim calcmode="lin" valueType="num">
                                      <p:cBhvr>
                                        <p:cTn id="48"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6"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认识局域网</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16" name="矩形 15"/>
          <p:cNvSpPr/>
          <p:nvPr/>
        </p:nvSpPr>
        <p:spPr>
          <a:xfrm>
            <a:off x="1238216" y="1214422"/>
            <a:ext cx="10429948" cy="443583"/>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802.6</a:t>
            </a:r>
            <a:r>
              <a:rPr lang="zh-CN" altLang="en-US" sz="2000" dirty="0">
                <a:solidFill>
                  <a:srgbClr val="FF0000"/>
                </a:solidFill>
                <a:latin typeface="Times New Roman" pitchFamily="18" charset="0"/>
                <a:ea typeface="微软雅黑" pitchFamily="34" charset="-122"/>
                <a:cs typeface="Times New Roman" pitchFamily="18" charset="0"/>
              </a:rPr>
              <a:t>标准：</a:t>
            </a:r>
            <a:r>
              <a:rPr lang="en-US" altLang="zh-CN" sz="2000" dirty="0">
                <a:latin typeface="Times New Roman" pitchFamily="18" charset="0"/>
                <a:ea typeface="微软雅黑" pitchFamily="34" charset="-122"/>
                <a:cs typeface="Times New Roman" pitchFamily="18" charset="0"/>
              </a:rPr>
              <a:t>MAN</a:t>
            </a:r>
            <a:r>
              <a:rPr lang="zh-CN" altLang="en-US" sz="2000" dirty="0">
                <a:latin typeface="Times New Roman" pitchFamily="18" charset="0"/>
                <a:ea typeface="微软雅黑" pitchFamily="34" charset="-122"/>
                <a:cs typeface="Times New Roman" pitchFamily="18" charset="0"/>
              </a:rPr>
              <a:t>（城域网）标准，包含城域网介质访问方法和物理层规范。</a:t>
            </a:r>
          </a:p>
        </p:txBody>
      </p:sp>
      <p:sp useBgFill="1">
        <p:nvSpPr>
          <p:cNvPr id="18" name="矩形 17"/>
          <p:cNvSpPr/>
          <p:nvPr/>
        </p:nvSpPr>
        <p:spPr>
          <a:xfrm>
            <a:off x="1238216" y="1835028"/>
            <a:ext cx="10429948" cy="443583"/>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802.7</a:t>
            </a:r>
            <a:r>
              <a:rPr lang="zh-CN" altLang="en-US" sz="2000" dirty="0">
                <a:solidFill>
                  <a:srgbClr val="FF0000"/>
                </a:solidFill>
                <a:latin typeface="Times New Roman" pitchFamily="18" charset="0"/>
                <a:ea typeface="微软雅黑" pitchFamily="34" charset="-122"/>
                <a:cs typeface="Times New Roman" pitchFamily="18" charset="0"/>
              </a:rPr>
              <a:t>标准：</a:t>
            </a:r>
            <a:r>
              <a:rPr lang="zh-CN" altLang="en-US" sz="2000" dirty="0">
                <a:latin typeface="Times New Roman" pitchFamily="18" charset="0"/>
                <a:ea typeface="微软雅黑" pitchFamily="34" charset="-122"/>
                <a:cs typeface="Times New Roman" pitchFamily="18" charset="0"/>
              </a:rPr>
              <a:t>宽带技术标准，包括宽带网络介质、接口和其他设备。</a:t>
            </a:r>
          </a:p>
        </p:txBody>
      </p:sp>
      <p:sp useBgFill="1">
        <p:nvSpPr>
          <p:cNvPr id="19" name="矩形 18"/>
          <p:cNvSpPr/>
          <p:nvPr/>
        </p:nvSpPr>
        <p:spPr>
          <a:xfrm>
            <a:off x="1238216" y="2455634"/>
            <a:ext cx="10429948" cy="443583"/>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802.8</a:t>
            </a:r>
            <a:r>
              <a:rPr lang="zh-CN" altLang="en-US" sz="2000" dirty="0">
                <a:solidFill>
                  <a:srgbClr val="FF0000"/>
                </a:solidFill>
                <a:latin typeface="Times New Roman" pitchFamily="18" charset="0"/>
                <a:ea typeface="微软雅黑" pitchFamily="34" charset="-122"/>
                <a:cs typeface="Times New Roman" pitchFamily="18" charset="0"/>
              </a:rPr>
              <a:t>标准：</a:t>
            </a:r>
            <a:r>
              <a:rPr lang="zh-CN" altLang="en-US" sz="2000" dirty="0">
                <a:latin typeface="Times New Roman" pitchFamily="18" charset="0"/>
                <a:ea typeface="微软雅黑" pitchFamily="34" charset="-122"/>
                <a:cs typeface="Times New Roman" pitchFamily="18" charset="0"/>
              </a:rPr>
              <a:t>光纤技术标准，包括光纤介质的使用以及不同网络类型技术的使用。</a:t>
            </a:r>
          </a:p>
        </p:txBody>
      </p:sp>
      <p:sp useBgFill="1">
        <p:nvSpPr>
          <p:cNvPr id="20" name="矩形 19"/>
          <p:cNvSpPr/>
          <p:nvPr/>
        </p:nvSpPr>
        <p:spPr>
          <a:xfrm>
            <a:off x="1238216" y="3076240"/>
            <a:ext cx="10429948" cy="441724"/>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802.9</a:t>
            </a:r>
            <a:r>
              <a:rPr lang="zh-CN" altLang="en-US" sz="2000" dirty="0">
                <a:solidFill>
                  <a:srgbClr val="FF0000"/>
                </a:solidFill>
                <a:latin typeface="Times New Roman" pitchFamily="18" charset="0"/>
                <a:ea typeface="微软雅黑" pitchFamily="34" charset="-122"/>
                <a:cs typeface="Times New Roman" pitchFamily="18" charset="0"/>
              </a:rPr>
              <a:t>标准：</a:t>
            </a:r>
            <a:r>
              <a:rPr lang="zh-CN" altLang="en-US" sz="2000" dirty="0">
                <a:latin typeface="Times New Roman" pitchFamily="18" charset="0"/>
                <a:ea typeface="微软雅黑" pitchFamily="34" charset="-122"/>
                <a:cs typeface="Times New Roman" pitchFamily="18" charset="0"/>
              </a:rPr>
              <a:t>综合声音</a:t>
            </a:r>
            <a:r>
              <a:rPr lang="en-US" altLang="zh-CN" sz="2000" dirty="0">
                <a:latin typeface="Times New Roman" pitchFamily="18" charset="0"/>
                <a:ea typeface="微软雅黑" pitchFamily="34" charset="-122"/>
                <a:cs typeface="Times New Roman" pitchFamily="18" charset="0"/>
              </a:rPr>
              <a:t>/</a:t>
            </a:r>
            <a:r>
              <a:rPr lang="zh-CN" altLang="en-US" sz="2000" dirty="0">
                <a:latin typeface="Times New Roman" pitchFamily="18" charset="0"/>
                <a:ea typeface="微软雅黑" pitchFamily="34" charset="-122"/>
                <a:cs typeface="Times New Roman" pitchFamily="18" charset="0"/>
              </a:rPr>
              <a:t>数据服务的访问方法和物理层规范。</a:t>
            </a:r>
          </a:p>
        </p:txBody>
      </p:sp>
      <p:sp useBgFill="1">
        <p:nvSpPr>
          <p:cNvPr id="21" name="矩形 20"/>
          <p:cNvSpPr/>
          <p:nvPr/>
        </p:nvSpPr>
        <p:spPr>
          <a:xfrm>
            <a:off x="1238216" y="3694987"/>
            <a:ext cx="10429948" cy="441724"/>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802.10</a:t>
            </a:r>
            <a:r>
              <a:rPr lang="zh-CN" altLang="en-US" sz="2000" dirty="0">
                <a:solidFill>
                  <a:srgbClr val="FF0000"/>
                </a:solidFill>
                <a:latin typeface="Times New Roman" pitchFamily="18" charset="0"/>
                <a:ea typeface="微软雅黑" pitchFamily="34" charset="-122"/>
                <a:cs typeface="Times New Roman" pitchFamily="18" charset="0"/>
              </a:rPr>
              <a:t>标准：</a:t>
            </a:r>
            <a:r>
              <a:rPr lang="zh-CN" altLang="en-US" sz="2000" dirty="0">
                <a:latin typeface="Times New Roman" pitchFamily="18" charset="0"/>
                <a:ea typeface="微软雅黑" pitchFamily="34" charset="-122"/>
                <a:cs typeface="Times New Roman" pitchFamily="18" charset="0"/>
              </a:rPr>
              <a:t>网络安全技术，包括网络访问控制、加密、验证或其他安全主题。</a:t>
            </a:r>
          </a:p>
        </p:txBody>
      </p:sp>
      <p:sp useBgFill="1">
        <p:nvSpPr>
          <p:cNvPr id="13" name="矩形 12"/>
          <p:cNvSpPr/>
          <p:nvPr/>
        </p:nvSpPr>
        <p:spPr>
          <a:xfrm>
            <a:off x="1238216" y="4313734"/>
            <a:ext cx="10429948" cy="826445"/>
          </a:xfrm>
          <a:prstGeom prst="rect">
            <a:avLst/>
          </a:prstGeom>
          <a:ln w="28575">
            <a:noFill/>
            <a:prstDash val="dash"/>
          </a:ln>
        </p:spPr>
        <p:txBody>
          <a:bodyPr wrap="square">
            <a:spAutoFit/>
          </a:bodyPr>
          <a:lstStyle/>
          <a:p>
            <a:pPr indent="457200">
              <a:lnSpc>
                <a:spcPct val="125000"/>
              </a:lnSpc>
              <a:buFont typeface="Wingdings" pitchFamily="2" charset="2"/>
              <a:buChar char="u"/>
            </a:pPr>
            <a:r>
              <a:rPr lang="en-US" altLang="zh-CN" sz="2000" dirty="0" smtClean="0">
                <a:solidFill>
                  <a:srgbClr val="FF0000"/>
                </a:solidFill>
                <a:latin typeface="Times New Roman" pitchFamily="18" charset="0"/>
                <a:ea typeface="微软雅黑" pitchFamily="34" charset="-122"/>
                <a:cs typeface="Times New Roman" pitchFamily="18" charset="0"/>
              </a:rPr>
              <a:t>IEEE 802.11</a:t>
            </a:r>
            <a:r>
              <a:rPr lang="zh-CN" altLang="en-US" sz="2000" dirty="0">
                <a:solidFill>
                  <a:srgbClr val="FF0000"/>
                </a:solidFill>
                <a:latin typeface="Times New Roman" pitchFamily="18" charset="0"/>
                <a:ea typeface="微软雅黑" pitchFamily="34" charset="-122"/>
                <a:cs typeface="Times New Roman" pitchFamily="18" charset="0"/>
              </a:rPr>
              <a:t>标准：</a:t>
            </a:r>
            <a:r>
              <a:rPr lang="zh-CN" altLang="en-US" sz="2000" dirty="0">
                <a:latin typeface="Times New Roman" pitchFamily="18" charset="0"/>
                <a:ea typeface="微软雅黑" pitchFamily="34" charset="-122"/>
                <a:cs typeface="Times New Roman" pitchFamily="18" charset="0"/>
              </a:rPr>
              <a:t>无线局域网介质访问控制方法和物理层技术规范，包括：</a:t>
            </a:r>
            <a:r>
              <a:rPr lang="en-US" altLang="zh-CN" sz="2000" dirty="0">
                <a:latin typeface="Times New Roman" pitchFamily="18" charset="0"/>
                <a:ea typeface="微软雅黑" pitchFamily="34" charset="-122"/>
                <a:cs typeface="Times New Roman" pitchFamily="18" charset="0"/>
              </a:rPr>
              <a:t>IEEE 802.11a</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IEEE 802.11b</a:t>
            </a:r>
            <a:r>
              <a:rPr lang="zh-CN" altLang="en-US" sz="2000" dirty="0">
                <a:latin typeface="Times New Roman" pitchFamily="18" charset="0"/>
                <a:ea typeface="微软雅黑" pitchFamily="34" charset="-122"/>
                <a:cs typeface="Times New Roman" pitchFamily="18" charset="0"/>
              </a:rPr>
              <a:t>、 </a:t>
            </a:r>
            <a:r>
              <a:rPr lang="en-US" altLang="zh-CN" sz="2000" dirty="0">
                <a:latin typeface="Times New Roman" pitchFamily="18" charset="0"/>
                <a:ea typeface="微软雅黑" pitchFamily="34" charset="-122"/>
                <a:cs typeface="Times New Roman" pitchFamily="18" charset="0"/>
              </a:rPr>
              <a:t>IEEE 802.11c </a:t>
            </a:r>
            <a:r>
              <a:rPr lang="zh-CN" altLang="en-US" sz="2000" dirty="0">
                <a:latin typeface="Times New Roman" pitchFamily="18" charset="0"/>
                <a:ea typeface="微软雅黑" pitchFamily="34" charset="-122"/>
                <a:cs typeface="Times New Roman" pitchFamily="18" charset="0"/>
              </a:rPr>
              <a:t>和</a:t>
            </a:r>
            <a:r>
              <a:rPr lang="en-US" altLang="zh-CN" sz="2000" dirty="0">
                <a:latin typeface="Times New Roman" pitchFamily="18" charset="0"/>
                <a:ea typeface="微软雅黑" pitchFamily="34" charset="-122"/>
                <a:cs typeface="Times New Roman" pitchFamily="18" charset="0"/>
              </a:rPr>
              <a:t>IEEE 802.11q</a:t>
            </a:r>
            <a:r>
              <a:rPr lang="zh-CN" altLang="en-US" sz="2000" dirty="0">
                <a:latin typeface="Times New Roman" pitchFamily="18" charset="0"/>
                <a:ea typeface="微软雅黑" pitchFamily="34" charset="-122"/>
                <a:cs typeface="Times New Roman" pitchFamily="18" charset="0"/>
              </a:rPr>
              <a:t>标准。</a:t>
            </a:r>
          </a:p>
        </p:txBody>
      </p:sp>
      <p:sp useBgFill="1">
        <p:nvSpPr>
          <p:cNvPr id="14" name="矩形 13"/>
          <p:cNvSpPr/>
          <p:nvPr/>
        </p:nvSpPr>
        <p:spPr>
          <a:xfrm>
            <a:off x="1238216" y="5317199"/>
            <a:ext cx="10429948" cy="826445"/>
          </a:xfrm>
          <a:prstGeom prst="rect">
            <a:avLst/>
          </a:prstGeom>
          <a:ln w="28575">
            <a:noFill/>
            <a:prstDash val="dash"/>
          </a:ln>
        </p:spPr>
        <p:txBody>
          <a:bodyPr wrap="square">
            <a:spAutoFit/>
          </a:bodyPr>
          <a:lstStyle/>
          <a:p>
            <a:pPr indent="457200">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802.11</a:t>
            </a:r>
            <a:r>
              <a:rPr lang="zh-CN" altLang="en-US" sz="2000" dirty="0">
                <a:solidFill>
                  <a:srgbClr val="FF0000"/>
                </a:solidFill>
                <a:latin typeface="Times New Roman" pitchFamily="18" charset="0"/>
                <a:ea typeface="微软雅黑" pitchFamily="34" charset="-122"/>
                <a:cs typeface="Times New Roman" pitchFamily="18" charset="0"/>
              </a:rPr>
              <a:t>标准：</a:t>
            </a:r>
            <a:r>
              <a:rPr lang="zh-CN" altLang="en-US" sz="2000" dirty="0">
                <a:latin typeface="Times New Roman" pitchFamily="18" charset="0"/>
                <a:ea typeface="微软雅黑" pitchFamily="34" charset="-122"/>
                <a:cs typeface="Times New Roman" pitchFamily="18" charset="0"/>
              </a:rPr>
              <a:t>无线局域网介质访问控制方法和物理层技术规范，包括：</a:t>
            </a:r>
            <a:r>
              <a:rPr lang="en-US" altLang="zh-CN" sz="2000" dirty="0">
                <a:latin typeface="Times New Roman" pitchFamily="18" charset="0"/>
                <a:ea typeface="微软雅黑" pitchFamily="34" charset="-122"/>
                <a:cs typeface="Times New Roman" pitchFamily="18" charset="0"/>
              </a:rPr>
              <a:t>IEEE 802.11a</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IEEE 802.11b</a:t>
            </a:r>
            <a:r>
              <a:rPr lang="zh-CN" altLang="en-US" sz="2000" dirty="0">
                <a:latin typeface="Times New Roman" pitchFamily="18" charset="0"/>
                <a:ea typeface="微软雅黑" pitchFamily="34" charset="-122"/>
                <a:cs typeface="Times New Roman" pitchFamily="18" charset="0"/>
              </a:rPr>
              <a:t>、 </a:t>
            </a:r>
            <a:r>
              <a:rPr lang="en-US" altLang="zh-CN" sz="2000" dirty="0">
                <a:latin typeface="Times New Roman" pitchFamily="18" charset="0"/>
                <a:ea typeface="微软雅黑" pitchFamily="34" charset="-122"/>
                <a:cs typeface="Times New Roman" pitchFamily="18" charset="0"/>
              </a:rPr>
              <a:t>IEEE 802.11c </a:t>
            </a:r>
            <a:r>
              <a:rPr lang="zh-CN" altLang="en-US" sz="2000" dirty="0">
                <a:latin typeface="Times New Roman" pitchFamily="18" charset="0"/>
                <a:ea typeface="微软雅黑" pitchFamily="34" charset="-122"/>
                <a:cs typeface="Times New Roman" pitchFamily="18" charset="0"/>
              </a:rPr>
              <a:t>和</a:t>
            </a:r>
            <a:r>
              <a:rPr lang="en-US" altLang="zh-CN" sz="2000" dirty="0">
                <a:latin typeface="Times New Roman" pitchFamily="18" charset="0"/>
                <a:ea typeface="微软雅黑" pitchFamily="34" charset="-122"/>
                <a:cs typeface="Times New Roman" pitchFamily="18" charset="0"/>
              </a:rPr>
              <a:t>IEEE 802.11q</a:t>
            </a:r>
            <a:r>
              <a:rPr lang="zh-CN" altLang="en-US" sz="2000" dirty="0">
                <a:latin typeface="Times New Roman" pitchFamily="18" charset="0"/>
                <a:ea typeface="微软雅黑" pitchFamily="34" charset="-122"/>
                <a:cs typeface="Times New Roman" pitchFamily="18" charset="0"/>
              </a:rPr>
              <a:t>标准。</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2"/>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500"/>
                                        <p:tgtEl>
                                          <p:spTgt spid="16"/>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2"/>
                                          </p:val>
                                        </p:tav>
                                        <p:tav tm="100000">
                                          <p:val>
                                            <p:strVal val="#ppt_x"/>
                                          </p:val>
                                        </p:tav>
                                      </p:tavLst>
                                    </p:anim>
                                    <p:anim calcmode="lin" valueType="num">
                                      <p:cBhvr>
                                        <p:cTn id="14"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5" dur="500"/>
                                        <p:tgtEl>
                                          <p:spTgt spid="18"/>
                                        </p:tgtEl>
                                      </p:cBhvr>
                                    </p:animEffect>
                                  </p:childTnLst>
                                </p:cTn>
                              </p:par>
                            </p:childTnLst>
                          </p:cTn>
                        </p:par>
                        <p:par>
                          <p:cTn id="16" fill="hold">
                            <p:stCondLst>
                              <p:cond delay="1000"/>
                            </p:stCondLst>
                            <p:childTnLst>
                              <p:par>
                                <p:cTn id="17" presetID="29"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ppt_x-.2"/>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1" dur="500"/>
                                        <p:tgtEl>
                                          <p:spTgt spid="19"/>
                                        </p:tgtEl>
                                      </p:cBhvr>
                                    </p:animEffect>
                                  </p:childTnLst>
                                </p:cTn>
                              </p:par>
                            </p:childTnLst>
                          </p:cTn>
                        </p:par>
                        <p:par>
                          <p:cTn id="22" fill="hold">
                            <p:stCondLst>
                              <p:cond delay="1500"/>
                            </p:stCondLst>
                            <p:childTnLst>
                              <p:par>
                                <p:cTn id="23" presetID="29"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ppt_x</p:attrName>
                                        </p:attrNameLst>
                                      </p:cBhvr>
                                      <p:tavLst>
                                        <p:tav tm="0">
                                          <p:val>
                                            <p:strVal val="#ppt_x-.2"/>
                                          </p:val>
                                        </p:tav>
                                        <p:tav tm="100000">
                                          <p:val>
                                            <p:strVal val="#ppt_x"/>
                                          </p:val>
                                        </p:tav>
                                      </p:tavLst>
                                    </p:anim>
                                    <p:anim calcmode="lin" valueType="num">
                                      <p:cBhvr>
                                        <p:cTn id="26"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7" dur="500"/>
                                        <p:tgtEl>
                                          <p:spTgt spid="20"/>
                                        </p:tgtEl>
                                      </p:cBhvr>
                                    </p:animEffect>
                                  </p:childTnLst>
                                </p:cTn>
                              </p:par>
                            </p:childTnLst>
                          </p:cTn>
                        </p:par>
                        <p:par>
                          <p:cTn id="28" fill="hold">
                            <p:stCondLst>
                              <p:cond delay="2000"/>
                            </p:stCondLst>
                            <p:childTnLst>
                              <p:par>
                                <p:cTn id="29" presetID="29"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ppt_x</p:attrName>
                                        </p:attrNameLst>
                                      </p:cBhvr>
                                      <p:tavLst>
                                        <p:tav tm="0">
                                          <p:val>
                                            <p:strVal val="#ppt_x-.2"/>
                                          </p:val>
                                        </p:tav>
                                        <p:tav tm="100000">
                                          <p:val>
                                            <p:strVal val="#ppt_x"/>
                                          </p:val>
                                        </p:tav>
                                      </p:tavLst>
                                    </p:anim>
                                    <p:anim calcmode="lin" valueType="num">
                                      <p:cBhvr>
                                        <p:cTn id="32"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3" dur="500"/>
                                        <p:tgtEl>
                                          <p:spTgt spid="21"/>
                                        </p:tgtEl>
                                      </p:cBhvr>
                                    </p:animEffect>
                                  </p:childTnLst>
                                </p:cTn>
                              </p:par>
                            </p:childTnLst>
                          </p:cTn>
                        </p:par>
                        <p:par>
                          <p:cTn id="34" fill="hold">
                            <p:stCondLst>
                              <p:cond delay="2500"/>
                            </p:stCondLst>
                            <p:childTnLst>
                              <p:par>
                                <p:cTn id="35" presetID="29"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ppt_x</p:attrName>
                                        </p:attrNameLst>
                                      </p:cBhvr>
                                      <p:tavLst>
                                        <p:tav tm="0">
                                          <p:val>
                                            <p:strVal val="#ppt_x-.2"/>
                                          </p:val>
                                        </p:tav>
                                        <p:tav tm="100000">
                                          <p:val>
                                            <p:strVal val="#ppt_x"/>
                                          </p:val>
                                        </p:tav>
                                      </p:tavLst>
                                    </p:anim>
                                    <p:anim calcmode="lin" valueType="num">
                                      <p:cBhvr>
                                        <p:cTn id="38"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9" dur="500"/>
                                        <p:tgtEl>
                                          <p:spTgt spid="13"/>
                                        </p:tgtEl>
                                      </p:cBhvr>
                                    </p:animEffect>
                                  </p:childTnLst>
                                </p:cTn>
                              </p:par>
                            </p:childTnLst>
                          </p:cTn>
                        </p:par>
                        <p:par>
                          <p:cTn id="40" fill="hold">
                            <p:stCondLst>
                              <p:cond delay="3000"/>
                            </p:stCondLst>
                            <p:childTnLst>
                              <p:par>
                                <p:cTn id="41" presetID="29"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ppt_x</p:attrName>
                                        </p:attrNameLst>
                                      </p:cBhvr>
                                      <p:tavLst>
                                        <p:tav tm="0">
                                          <p:val>
                                            <p:strVal val="#ppt_x-.2"/>
                                          </p:val>
                                        </p:tav>
                                        <p:tav tm="100000">
                                          <p:val>
                                            <p:strVal val="#ppt_x"/>
                                          </p:val>
                                        </p:tav>
                                      </p:tavLst>
                                    </p:anim>
                                    <p:anim calcmode="lin" valueType="num">
                                      <p:cBhvr>
                                        <p:cTn id="44"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认识局域网</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16" name="矩形 15"/>
          <p:cNvSpPr/>
          <p:nvPr/>
        </p:nvSpPr>
        <p:spPr>
          <a:xfrm>
            <a:off x="1238216" y="1214422"/>
            <a:ext cx="10429948" cy="443583"/>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802.12</a:t>
            </a:r>
            <a:r>
              <a:rPr lang="zh-CN" altLang="en-US" sz="2000" dirty="0">
                <a:solidFill>
                  <a:srgbClr val="FF0000"/>
                </a:solidFill>
                <a:latin typeface="Times New Roman" pitchFamily="18" charset="0"/>
                <a:ea typeface="微软雅黑" pitchFamily="34" charset="-122"/>
                <a:cs typeface="Times New Roman" pitchFamily="18" charset="0"/>
              </a:rPr>
              <a:t>标准：</a:t>
            </a:r>
            <a:r>
              <a:rPr lang="zh-CN" altLang="en-US" sz="2000" dirty="0">
                <a:latin typeface="Times New Roman" pitchFamily="18" charset="0"/>
                <a:ea typeface="微软雅黑" pitchFamily="34" charset="-122"/>
                <a:cs typeface="Times New Roman" pitchFamily="18" charset="0"/>
              </a:rPr>
              <a:t>定义了</a:t>
            </a:r>
            <a:r>
              <a:rPr lang="en-US" altLang="zh-CN" sz="2000" dirty="0">
                <a:latin typeface="Times New Roman" pitchFamily="18" charset="0"/>
                <a:ea typeface="微软雅黑" pitchFamily="34" charset="-122"/>
                <a:cs typeface="Times New Roman" pitchFamily="18" charset="0"/>
              </a:rPr>
              <a:t>100VGAnyLAN</a:t>
            </a:r>
            <a:r>
              <a:rPr lang="zh-CN" altLang="en-US" sz="2000" dirty="0">
                <a:latin typeface="Times New Roman" pitchFamily="18" charset="0"/>
                <a:ea typeface="微软雅黑" pitchFamily="34" charset="-122"/>
                <a:cs typeface="Times New Roman" pitchFamily="18" charset="0"/>
              </a:rPr>
              <a:t>规范。</a:t>
            </a:r>
          </a:p>
        </p:txBody>
      </p:sp>
      <p:sp useBgFill="1">
        <p:nvSpPr>
          <p:cNvPr id="18" name="矩形 17"/>
          <p:cNvSpPr/>
          <p:nvPr/>
        </p:nvSpPr>
        <p:spPr>
          <a:xfrm>
            <a:off x="1238216" y="1860550"/>
            <a:ext cx="10429948" cy="443583"/>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802.14</a:t>
            </a:r>
            <a:r>
              <a:rPr lang="zh-CN" altLang="en-US" sz="2000" dirty="0">
                <a:solidFill>
                  <a:srgbClr val="FF0000"/>
                </a:solidFill>
                <a:latin typeface="Times New Roman" pitchFamily="18" charset="0"/>
                <a:ea typeface="微软雅黑" pitchFamily="34" charset="-122"/>
                <a:cs typeface="Times New Roman" pitchFamily="18" charset="0"/>
              </a:rPr>
              <a:t>标准：</a:t>
            </a:r>
            <a:r>
              <a:rPr lang="zh-CN" altLang="en-US" sz="2000" dirty="0">
                <a:latin typeface="Times New Roman" pitchFamily="18" charset="0"/>
                <a:ea typeface="微软雅黑" pitchFamily="34" charset="-122"/>
                <a:cs typeface="Times New Roman" pitchFamily="18" charset="0"/>
              </a:rPr>
              <a:t>定义了电缆调制解调器标准。</a:t>
            </a:r>
          </a:p>
        </p:txBody>
      </p:sp>
      <p:sp useBgFill="1">
        <p:nvSpPr>
          <p:cNvPr id="20" name="矩形 19"/>
          <p:cNvSpPr/>
          <p:nvPr/>
        </p:nvSpPr>
        <p:spPr>
          <a:xfrm>
            <a:off x="1238216" y="2506678"/>
            <a:ext cx="10429948" cy="443583"/>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802.15</a:t>
            </a:r>
            <a:r>
              <a:rPr lang="zh-CN" altLang="en-US" sz="2000" dirty="0">
                <a:solidFill>
                  <a:srgbClr val="FF0000"/>
                </a:solidFill>
                <a:latin typeface="Times New Roman" pitchFamily="18" charset="0"/>
                <a:ea typeface="微软雅黑" pitchFamily="34" charset="-122"/>
                <a:cs typeface="Times New Roman" pitchFamily="18" charset="0"/>
              </a:rPr>
              <a:t>标准：</a:t>
            </a:r>
            <a:r>
              <a:rPr lang="zh-CN" altLang="en-US" sz="2000" dirty="0">
                <a:latin typeface="Times New Roman" pitchFamily="18" charset="0"/>
                <a:ea typeface="微软雅黑" pitchFamily="34" charset="-122"/>
                <a:cs typeface="Times New Roman" pitchFamily="18" charset="0"/>
              </a:rPr>
              <a:t>定义了近距离个人无线网络标准。</a:t>
            </a:r>
          </a:p>
        </p:txBody>
      </p:sp>
      <p:sp useBgFill="1">
        <p:nvSpPr>
          <p:cNvPr id="21" name="矩形 20"/>
          <p:cNvSpPr/>
          <p:nvPr/>
        </p:nvSpPr>
        <p:spPr>
          <a:xfrm>
            <a:off x="1238216" y="3152806"/>
            <a:ext cx="10429948" cy="477054"/>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802.16</a:t>
            </a:r>
            <a:r>
              <a:rPr lang="zh-CN" altLang="en-US" sz="2000" dirty="0">
                <a:solidFill>
                  <a:srgbClr val="FF0000"/>
                </a:solidFill>
                <a:latin typeface="Times New Roman" pitchFamily="18" charset="0"/>
                <a:ea typeface="微软雅黑" pitchFamily="34" charset="-122"/>
                <a:cs typeface="Times New Roman" pitchFamily="18" charset="0"/>
              </a:rPr>
              <a:t>标准：</a:t>
            </a:r>
            <a:r>
              <a:rPr lang="zh-CN" altLang="en-US" sz="2000" dirty="0">
                <a:latin typeface="Times New Roman" pitchFamily="18" charset="0"/>
                <a:ea typeface="微软雅黑" pitchFamily="34" charset="-122"/>
                <a:cs typeface="Times New Roman" pitchFamily="18" charset="0"/>
              </a:rPr>
              <a:t>定义了宽带无线局域网标准。</a:t>
            </a:r>
          </a:p>
        </p:txBody>
      </p:sp>
      <p:sp useBgFill="1">
        <p:nvSpPr>
          <p:cNvPr id="13" name="矩形 12"/>
          <p:cNvSpPr/>
          <p:nvPr/>
        </p:nvSpPr>
        <p:spPr>
          <a:xfrm>
            <a:off x="1238216" y="3832405"/>
            <a:ext cx="10429948" cy="441724"/>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802.17</a:t>
            </a:r>
            <a:r>
              <a:rPr lang="zh-CN" altLang="en-US" sz="2000" dirty="0">
                <a:solidFill>
                  <a:srgbClr val="FF0000"/>
                </a:solidFill>
                <a:latin typeface="Times New Roman" pitchFamily="18" charset="0"/>
                <a:ea typeface="微软雅黑" pitchFamily="34" charset="-122"/>
                <a:cs typeface="Times New Roman" pitchFamily="18" charset="0"/>
              </a:rPr>
              <a:t>标准：</a:t>
            </a:r>
            <a:r>
              <a:rPr lang="zh-CN" altLang="en-US" sz="2000" dirty="0">
                <a:latin typeface="Times New Roman" pitchFamily="18" charset="0"/>
                <a:ea typeface="微软雅黑" pitchFamily="34" charset="-122"/>
                <a:cs typeface="Times New Roman" pitchFamily="18" charset="0"/>
              </a:rPr>
              <a:t>弹性分组环（</a:t>
            </a:r>
            <a:r>
              <a:rPr lang="en-US" altLang="zh-CN" sz="2000" dirty="0">
                <a:latin typeface="Times New Roman" pitchFamily="18" charset="0"/>
                <a:ea typeface="微软雅黑" pitchFamily="34" charset="-122"/>
                <a:cs typeface="Times New Roman" pitchFamily="18" charset="0"/>
              </a:rPr>
              <a:t>RPR</a:t>
            </a:r>
            <a:r>
              <a:rPr lang="zh-CN" altLang="en-US" sz="2000" dirty="0">
                <a:latin typeface="Times New Roman" pitchFamily="18" charset="0"/>
                <a:ea typeface="微软雅黑" pitchFamily="34" charset="-122"/>
                <a:cs typeface="Times New Roman" pitchFamily="18" charset="0"/>
              </a:rPr>
              <a:t>）工作组。</a:t>
            </a:r>
          </a:p>
        </p:txBody>
      </p:sp>
      <p:sp useBgFill="1">
        <p:nvSpPr>
          <p:cNvPr id="14" name="矩形 13"/>
          <p:cNvSpPr/>
          <p:nvPr/>
        </p:nvSpPr>
        <p:spPr>
          <a:xfrm>
            <a:off x="1238216" y="4476674"/>
            <a:ext cx="10429948" cy="441724"/>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802.18</a:t>
            </a:r>
            <a:r>
              <a:rPr lang="zh-CN" altLang="en-US" sz="2000" dirty="0">
                <a:solidFill>
                  <a:srgbClr val="FF0000"/>
                </a:solidFill>
                <a:latin typeface="Times New Roman" pitchFamily="18" charset="0"/>
                <a:ea typeface="微软雅黑" pitchFamily="34" charset="-122"/>
                <a:cs typeface="Times New Roman" pitchFamily="18" charset="0"/>
              </a:rPr>
              <a:t>标准：</a:t>
            </a:r>
            <a:r>
              <a:rPr lang="zh-CN" altLang="en-US" sz="2000" dirty="0">
                <a:latin typeface="Times New Roman" pitchFamily="18" charset="0"/>
                <a:ea typeface="微软雅黑" pitchFamily="34" charset="-122"/>
                <a:cs typeface="Times New Roman" pitchFamily="18" charset="0"/>
              </a:rPr>
              <a:t>宽带无线局域网技术咨询组。</a:t>
            </a:r>
          </a:p>
        </p:txBody>
      </p:sp>
      <p:sp useBgFill="1">
        <p:nvSpPr>
          <p:cNvPr id="10" name="矩形 9"/>
          <p:cNvSpPr/>
          <p:nvPr/>
        </p:nvSpPr>
        <p:spPr>
          <a:xfrm>
            <a:off x="1238216" y="5120943"/>
            <a:ext cx="10429948" cy="443583"/>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802.19</a:t>
            </a:r>
            <a:r>
              <a:rPr lang="zh-CN" altLang="en-US" sz="2000" dirty="0">
                <a:solidFill>
                  <a:srgbClr val="FF0000"/>
                </a:solidFill>
                <a:latin typeface="Times New Roman" pitchFamily="18" charset="0"/>
                <a:ea typeface="微软雅黑" pitchFamily="34" charset="-122"/>
                <a:cs typeface="Times New Roman" pitchFamily="18" charset="0"/>
              </a:rPr>
              <a:t>标准：</a:t>
            </a:r>
            <a:r>
              <a:rPr lang="zh-CN" altLang="en-US" sz="2000" dirty="0">
                <a:latin typeface="Times New Roman" pitchFamily="18" charset="0"/>
                <a:ea typeface="微软雅黑" pitchFamily="34" charset="-122"/>
                <a:cs typeface="Times New Roman" pitchFamily="18" charset="0"/>
              </a:rPr>
              <a:t>多重虚拟局域网共存技术咨询组。</a:t>
            </a:r>
          </a:p>
        </p:txBody>
      </p:sp>
      <p:sp useBgFill="1">
        <p:nvSpPr>
          <p:cNvPr id="11" name="矩形 10"/>
          <p:cNvSpPr/>
          <p:nvPr/>
        </p:nvSpPr>
        <p:spPr>
          <a:xfrm>
            <a:off x="1238216" y="5767069"/>
            <a:ext cx="10429948" cy="443583"/>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IEEE 802.20</a:t>
            </a:r>
            <a:r>
              <a:rPr lang="zh-CN" altLang="en-US" sz="2000" dirty="0">
                <a:solidFill>
                  <a:srgbClr val="FF0000"/>
                </a:solidFill>
                <a:latin typeface="Times New Roman" pitchFamily="18" charset="0"/>
                <a:ea typeface="微软雅黑" pitchFamily="34" charset="-122"/>
                <a:cs typeface="Times New Roman" pitchFamily="18" charset="0"/>
              </a:rPr>
              <a:t>标准：</a:t>
            </a:r>
            <a:r>
              <a:rPr lang="zh-CN" altLang="en-US" sz="2000" dirty="0">
                <a:latin typeface="Times New Roman" pitchFamily="18" charset="0"/>
                <a:ea typeface="微软雅黑" pitchFamily="34" charset="-122"/>
                <a:cs typeface="Times New Roman" pitchFamily="18" charset="0"/>
              </a:rPr>
              <a:t>移动宽带无线接入（</a:t>
            </a:r>
            <a:r>
              <a:rPr lang="en-US" altLang="zh-CN" sz="2000" dirty="0">
                <a:latin typeface="Times New Roman" pitchFamily="18" charset="0"/>
                <a:ea typeface="微软雅黑" pitchFamily="34" charset="-122"/>
                <a:cs typeface="Times New Roman" pitchFamily="18" charset="0"/>
              </a:rPr>
              <a:t>MBWA</a:t>
            </a:r>
            <a:r>
              <a:rPr lang="zh-CN" altLang="en-US" sz="2000" dirty="0">
                <a:latin typeface="Times New Roman" pitchFamily="18" charset="0"/>
                <a:ea typeface="微软雅黑" pitchFamily="34" charset="-122"/>
                <a:cs typeface="Times New Roman" pitchFamily="18" charset="0"/>
              </a:rPr>
              <a:t>）工作组。</a:t>
            </a:r>
          </a:p>
        </p:txBody>
      </p:sp>
      <p:pic>
        <p:nvPicPr>
          <p:cNvPr id="12" name="图片 11" descr="局域网.jpg"/>
          <p:cNvPicPr>
            <a:picLocks noChangeAspect="1"/>
          </p:cNvPicPr>
          <p:nvPr/>
        </p:nvPicPr>
        <p:blipFill>
          <a:blip r:embed="rId2">
            <a:clrChange>
              <a:clrFrom>
                <a:srgbClr val="FFFFFF"/>
              </a:clrFrom>
              <a:clrTo>
                <a:srgbClr val="FFFFFF">
                  <a:alpha val="0"/>
                </a:srgbClr>
              </a:clrTo>
            </a:clrChange>
          </a:blip>
          <a:stretch>
            <a:fillRect/>
          </a:stretch>
        </p:blipFill>
        <p:spPr>
          <a:xfrm>
            <a:off x="7453322" y="3786190"/>
            <a:ext cx="4612327" cy="307181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2"/>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500"/>
                                        <p:tgtEl>
                                          <p:spTgt spid="16"/>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2"/>
                                          </p:val>
                                        </p:tav>
                                        <p:tav tm="100000">
                                          <p:val>
                                            <p:strVal val="#ppt_x"/>
                                          </p:val>
                                        </p:tav>
                                      </p:tavLst>
                                    </p:anim>
                                    <p:anim calcmode="lin" valueType="num">
                                      <p:cBhvr>
                                        <p:cTn id="14"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5" dur="500"/>
                                        <p:tgtEl>
                                          <p:spTgt spid="18"/>
                                        </p:tgtEl>
                                      </p:cBhvr>
                                    </p:animEffect>
                                  </p:childTnLst>
                                </p:cTn>
                              </p:par>
                            </p:childTnLst>
                          </p:cTn>
                        </p:par>
                        <p:par>
                          <p:cTn id="16" fill="hold">
                            <p:stCondLst>
                              <p:cond delay="1000"/>
                            </p:stCondLst>
                            <p:childTnLst>
                              <p:par>
                                <p:cTn id="17" presetID="29"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ppt_x</p:attrName>
                                        </p:attrNameLst>
                                      </p:cBhvr>
                                      <p:tavLst>
                                        <p:tav tm="0">
                                          <p:val>
                                            <p:strVal val="#ppt_x-.2"/>
                                          </p:val>
                                        </p:tav>
                                        <p:tav tm="100000">
                                          <p:val>
                                            <p:strVal val="#ppt_x"/>
                                          </p:val>
                                        </p:tav>
                                      </p:tavLst>
                                    </p:anim>
                                    <p:anim calcmode="lin" valueType="num">
                                      <p:cBhvr>
                                        <p:cTn id="20"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1" dur="500"/>
                                        <p:tgtEl>
                                          <p:spTgt spid="20"/>
                                        </p:tgtEl>
                                      </p:cBhvr>
                                    </p:animEffect>
                                  </p:childTnLst>
                                </p:cTn>
                              </p:par>
                            </p:childTnLst>
                          </p:cTn>
                        </p:par>
                        <p:par>
                          <p:cTn id="22" fill="hold">
                            <p:stCondLst>
                              <p:cond delay="1500"/>
                            </p:stCondLst>
                            <p:childTnLst>
                              <p:par>
                                <p:cTn id="23" presetID="29"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ppt_x</p:attrName>
                                        </p:attrNameLst>
                                      </p:cBhvr>
                                      <p:tavLst>
                                        <p:tav tm="0">
                                          <p:val>
                                            <p:strVal val="#ppt_x-.2"/>
                                          </p:val>
                                        </p:tav>
                                        <p:tav tm="100000">
                                          <p:val>
                                            <p:strVal val="#ppt_x"/>
                                          </p:val>
                                        </p:tav>
                                      </p:tavLst>
                                    </p:anim>
                                    <p:anim calcmode="lin" valueType="num">
                                      <p:cBhvr>
                                        <p:cTn id="26"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7" dur="500"/>
                                        <p:tgtEl>
                                          <p:spTgt spid="21"/>
                                        </p:tgtEl>
                                      </p:cBhvr>
                                    </p:animEffect>
                                  </p:childTnLst>
                                </p:cTn>
                              </p:par>
                            </p:childTnLst>
                          </p:cTn>
                        </p:par>
                        <p:par>
                          <p:cTn id="28" fill="hold">
                            <p:stCondLst>
                              <p:cond delay="2000"/>
                            </p:stCondLst>
                            <p:childTnLst>
                              <p:par>
                                <p:cTn id="29" presetID="29"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ppt_x</p:attrName>
                                        </p:attrNameLst>
                                      </p:cBhvr>
                                      <p:tavLst>
                                        <p:tav tm="0">
                                          <p:val>
                                            <p:strVal val="#ppt_x-.2"/>
                                          </p:val>
                                        </p:tav>
                                        <p:tav tm="100000">
                                          <p:val>
                                            <p:strVal val="#ppt_x"/>
                                          </p:val>
                                        </p:tav>
                                      </p:tavLst>
                                    </p:anim>
                                    <p:anim calcmode="lin" valueType="num">
                                      <p:cBhvr>
                                        <p:cTn id="32"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3" dur="500"/>
                                        <p:tgtEl>
                                          <p:spTgt spid="13"/>
                                        </p:tgtEl>
                                      </p:cBhvr>
                                    </p:animEffect>
                                  </p:childTnLst>
                                </p:cTn>
                              </p:par>
                            </p:childTnLst>
                          </p:cTn>
                        </p:par>
                        <p:par>
                          <p:cTn id="34" fill="hold">
                            <p:stCondLst>
                              <p:cond delay="2500"/>
                            </p:stCondLst>
                            <p:childTnLst>
                              <p:par>
                                <p:cTn id="35" presetID="29"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2"/>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9" dur="500"/>
                                        <p:tgtEl>
                                          <p:spTgt spid="14"/>
                                        </p:tgtEl>
                                      </p:cBhvr>
                                    </p:animEffect>
                                  </p:childTnLst>
                                </p:cTn>
                              </p:par>
                            </p:childTnLst>
                          </p:cTn>
                        </p:par>
                        <p:par>
                          <p:cTn id="40" fill="hold">
                            <p:stCondLst>
                              <p:cond delay="3000"/>
                            </p:stCondLst>
                            <p:childTnLst>
                              <p:par>
                                <p:cTn id="41" presetID="29"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ppt_x</p:attrName>
                                        </p:attrNameLst>
                                      </p:cBhvr>
                                      <p:tavLst>
                                        <p:tav tm="0">
                                          <p:val>
                                            <p:strVal val="#ppt_x-.2"/>
                                          </p:val>
                                        </p:tav>
                                        <p:tav tm="100000">
                                          <p:val>
                                            <p:strVal val="#ppt_x"/>
                                          </p:val>
                                        </p:tav>
                                      </p:tavLst>
                                    </p:anim>
                                    <p:anim calcmode="lin" valueType="num">
                                      <p:cBhvr>
                                        <p:cTn id="4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5" dur="500"/>
                                        <p:tgtEl>
                                          <p:spTgt spid="10"/>
                                        </p:tgtEl>
                                      </p:cBhvr>
                                    </p:animEffect>
                                  </p:childTnLst>
                                </p:cTn>
                              </p:par>
                            </p:childTnLst>
                          </p:cTn>
                        </p:par>
                        <p:par>
                          <p:cTn id="46" fill="hold">
                            <p:stCondLst>
                              <p:cond delay="3500"/>
                            </p:stCondLst>
                            <p:childTnLst>
                              <p:par>
                                <p:cTn id="47" presetID="29"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ppt_x</p:attrName>
                                        </p:attrNameLst>
                                      </p:cBhvr>
                                      <p:tavLst>
                                        <p:tav tm="0">
                                          <p:val>
                                            <p:strVal val="#ppt_x-.2"/>
                                          </p:val>
                                        </p:tav>
                                        <p:tav tm="100000">
                                          <p:val>
                                            <p:strVal val="#ppt_x"/>
                                          </p:val>
                                        </p:tav>
                                      </p:tavLst>
                                    </p:anim>
                                    <p:anim calcmode="lin" valueType="num">
                                      <p:cBhvr>
                                        <p:cTn id="50"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1" dur="500"/>
                                        <p:tgtEl>
                                          <p:spTgt spid="11"/>
                                        </p:tgtEl>
                                      </p:cBhvr>
                                    </p:animEffect>
                                  </p:childTnLst>
                                </p:cTn>
                              </p:par>
                            </p:childTnLst>
                          </p:cTn>
                        </p:par>
                        <p:par>
                          <p:cTn id="52" fill="hold">
                            <p:stCondLst>
                              <p:cond delay="4000"/>
                            </p:stCondLst>
                            <p:childTnLst>
                              <p:par>
                                <p:cTn id="53" presetID="10"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1" grpId="0" animBg="1"/>
      <p:bldP spid="13" grpId="0" animBg="1"/>
      <p:bldP spid="14"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认识局域网</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42" name="圆角矩形 41"/>
          <p:cNvSpPr/>
          <p:nvPr/>
        </p:nvSpPr>
        <p:spPr>
          <a:xfrm>
            <a:off x="1952596" y="4071942"/>
            <a:ext cx="4643470" cy="953453"/>
          </a:xfrm>
          <a:prstGeom prst="round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目前，大多数局域网使用的拓扑结构主要有星型、环型和总线型</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种。</a:t>
            </a:r>
          </a:p>
        </p:txBody>
      </p:sp>
      <p:sp>
        <p:nvSpPr>
          <p:cNvPr id="7987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矩形 10"/>
          <p:cNvSpPr/>
          <p:nvPr/>
        </p:nvSpPr>
        <p:spPr>
          <a:xfrm>
            <a:off x="2407587" y="1562620"/>
            <a:ext cx="3974165"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5.1.3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局域网的组网模式</a:t>
            </a:r>
          </a:p>
        </p:txBody>
      </p:sp>
      <p:grpSp>
        <p:nvGrpSpPr>
          <p:cNvPr id="3" name="组合 3"/>
          <p:cNvGrpSpPr/>
          <p:nvPr/>
        </p:nvGrpSpPr>
        <p:grpSpPr>
          <a:xfrm>
            <a:off x="907389" y="1205430"/>
            <a:ext cx="1428760" cy="1152000"/>
            <a:chOff x="1166778" y="1571612"/>
            <a:chExt cx="1428760" cy="1152000"/>
          </a:xfrm>
        </p:grpSpPr>
        <p:sp>
          <p:nvSpPr>
            <p:cNvPr id="13" name="菱形 12"/>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4" name="菱形 13"/>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12" name="îṣļîḑé-Rectangle 70"/>
          <p:cNvSpPr/>
          <p:nvPr/>
        </p:nvSpPr>
        <p:spPr>
          <a:xfrm>
            <a:off x="2128529" y="2724267"/>
            <a:ext cx="2753025"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局域网的拓扑结构</a:t>
            </a:r>
          </a:p>
        </p:txBody>
      </p:sp>
      <p:grpSp>
        <p:nvGrpSpPr>
          <p:cNvPr id="15" name="组合 7"/>
          <p:cNvGrpSpPr>
            <a:grpSpLocks noChangeAspect="1"/>
          </p:cNvGrpSpPr>
          <p:nvPr/>
        </p:nvGrpSpPr>
        <p:grpSpPr>
          <a:xfrm>
            <a:off x="1386743" y="2530122"/>
            <a:ext cx="756000" cy="756002"/>
            <a:chOff x="2804323" y="3859118"/>
            <a:chExt cx="900000" cy="900002"/>
          </a:xfrm>
        </p:grpSpPr>
        <p:sp>
          <p:nvSpPr>
            <p:cNvPr id="16" name="椭圆 15"/>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7"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pic>
        <p:nvPicPr>
          <p:cNvPr id="20" name="图片 19" descr="局域网.jpg"/>
          <p:cNvPicPr>
            <a:picLocks noChangeAspect="1"/>
          </p:cNvPicPr>
          <p:nvPr/>
        </p:nvPicPr>
        <p:blipFill>
          <a:blip r:embed="rId4">
            <a:clrChange>
              <a:clrFrom>
                <a:srgbClr val="FFFFFF"/>
              </a:clrFrom>
              <a:clrTo>
                <a:srgbClr val="FFFFFF">
                  <a:alpha val="0"/>
                </a:srgbClr>
              </a:clrTo>
            </a:clrChange>
          </a:blip>
          <a:stretch>
            <a:fillRect/>
          </a:stretch>
        </p:blipFill>
        <p:spPr>
          <a:xfrm>
            <a:off x="7453322" y="3786190"/>
            <a:ext cx="4612327" cy="3071810"/>
          </a:xfrm>
          <a:prstGeom prst="rect">
            <a:avLst/>
          </a:prstGeom>
        </p:spPr>
      </p:pic>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lide(fromBottom)">
                                      <p:cBhvr>
                                        <p:cTn id="14" dur="500"/>
                                        <p:tgtEl>
                                          <p:spTgt spid="11"/>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 calcmode="lin" valueType="num">
                                      <p:cBhvr>
                                        <p:cTn id="20" dur="500" fill="hold"/>
                                        <p:tgtEl>
                                          <p:spTgt spid="15"/>
                                        </p:tgtEl>
                                        <p:attrNameLst>
                                          <p:attrName>style.rotation</p:attrName>
                                        </p:attrNameLst>
                                      </p:cBhvr>
                                      <p:tavLst>
                                        <p:tav tm="0">
                                          <p:val>
                                            <p:fltVal val="360"/>
                                          </p:val>
                                        </p:tav>
                                        <p:tav tm="100000">
                                          <p:val>
                                            <p:fltVal val="0"/>
                                          </p:val>
                                        </p:tav>
                                      </p:tavLst>
                                    </p:anim>
                                    <p:animEffect transition="in" filter="fade">
                                      <p:cBhvr>
                                        <p:cTn id="21" dur="500"/>
                                        <p:tgtEl>
                                          <p:spTgt spid="1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2000"/>
                            </p:stCondLst>
                            <p:childTnLst>
                              <p:par>
                                <p:cTn id="27" presetID="12" presetClass="entr" presetSubtype="4"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lide(fromBottom)">
                                      <p:cBhvr>
                                        <p:cTn id="29" dur="500"/>
                                        <p:tgtEl>
                                          <p:spTgt spid="42"/>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认识局域网</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987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图示 17"/>
          <p:cNvGraphicFramePr/>
          <p:nvPr>
            <p:extLst>
              <p:ext uri="{D42A27DB-BD31-4B8C-83A1-F6EECF244321}">
                <p14:modId xmlns:p14="http://schemas.microsoft.com/office/powerpoint/2010/main" val="2858629171"/>
              </p:ext>
            </p:extLst>
          </p:nvPr>
        </p:nvGraphicFramePr>
        <p:xfrm>
          <a:off x="666712" y="1142984"/>
          <a:ext cx="11072890" cy="550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认识局域网</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42" name="矩形 41"/>
          <p:cNvSpPr/>
          <p:nvPr/>
        </p:nvSpPr>
        <p:spPr>
          <a:xfrm>
            <a:off x="1095340" y="2023252"/>
            <a:ext cx="8429684" cy="477054"/>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局域网的基本组成包括网络硬件和网络软件两大部分。</a:t>
            </a:r>
          </a:p>
        </p:txBody>
      </p:sp>
      <p:sp>
        <p:nvSpPr>
          <p:cNvPr id="7987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îṣļîḑé-Rectangle 70"/>
          <p:cNvSpPr/>
          <p:nvPr/>
        </p:nvSpPr>
        <p:spPr>
          <a:xfrm>
            <a:off x="1809720" y="1357298"/>
            <a:ext cx="2137472"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局域网的组成</a:t>
            </a:r>
          </a:p>
        </p:txBody>
      </p:sp>
      <p:grpSp>
        <p:nvGrpSpPr>
          <p:cNvPr id="4" name="组合 7"/>
          <p:cNvGrpSpPr>
            <a:grpSpLocks noChangeAspect="1"/>
          </p:cNvGrpSpPr>
          <p:nvPr/>
        </p:nvGrpSpPr>
        <p:grpSpPr>
          <a:xfrm>
            <a:off x="1067934" y="1163153"/>
            <a:ext cx="756000" cy="756002"/>
            <a:chOff x="2804323" y="3859118"/>
            <a:chExt cx="900000" cy="900002"/>
          </a:xfrm>
        </p:grpSpPr>
        <p:sp>
          <p:nvSpPr>
            <p:cNvPr id="16" name="椭圆 15"/>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7"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15" name="矩形 14"/>
          <p:cNvSpPr/>
          <p:nvPr/>
        </p:nvSpPr>
        <p:spPr>
          <a:xfrm>
            <a:off x="1095340" y="3648943"/>
            <a:ext cx="9787006" cy="441724"/>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网络硬件主要包括网络服务器、工作站和网络通信系统等。</a:t>
            </a:r>
          </a:p>
        </p:txBody>
      </p:sp>
      <p:grpSp>
        <p:nvGrpSpPr>
          <p:cNvPr id="18" name="组合 17"/>
          <p:cNvGrpSpPr/>
          <p:nvPr/>
        </p:nvGrpSpPr>
        <p:grpSpPr>
          <a:xfrm>
            <a:off x="1381092" y="2786058"/>
            <a:ext cx="2441883" cy="592805"/>
            <a:chOff x="1326748" y="1446650"/>
            <a:chExt cx="2441883" cy="592805"/>
          </a:xfrm>
        </p:grpSpPr>
        <p:sp>
          <p:nvSpPr>
            <p:cNvPr id="19"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21" name="矩形 20"/>
            <p:cNvSpPr/>
            <p:nvPr/>
          </p:nvSpPr>
          <p:spPr>
            <a:xfrm>
              <a:off x="2166910" y="1500174"/>
              <a:ext cx="1601721"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）网络硬件</a:t>
              </a:r>
            </a:p>
          </p:txBody>
        </p:sp>
      </p:grpSp>
      <p:sp>
        <p:nvSpPr>
          <p:cNvPr id="22" name="立方体 21"/>
          <p:cNvSpPr/>
          <p:nvPr/>
        </p:nvSpPr>
        <p:spPr>
          <a:xfrm>
            <a:off x="952464" y="4357694"/>
            <a:ext cx="3500462" cy="71438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）服务器（</a:t>
            </a:r>
            <a:r>
              <a:rPr lang="en-US" altLang="zh-CN" sz="2000" b="1" dirty="0">
                <a:latin typeface="Times New Roman" pitchFamily="18" charset="0"/>
                <a:ea typeface="微软雅黑" pitchFamily="34" charset="-122"/>
                <a:cs typeface="Times New Roman" pitchFamily="18" charset="0"/>
              </a:rPr>
              <a:t>Server</a:t>
            </a:r>
            <a:r>
              <a:rPr lang="zh-CN" altLang="en-US" sz="2000" b="1" dirty="0">
                <a:latin typeface="Times New Roman" pitchFamily="18" charset="0"/>
                <a:ea typeface="微软雅黑" pitchFamily="34" charset="-122"/>
                <a:cs typeface="Times New Roman" pitchFamily="18" charset="0"/>
              </a:rPr>
              <a:t>）</a:t>
            </a:r>
          </a:p>
        </p:txBody>
      </p:sp>
      <p:sp>
        <p:nvSpPr>
          <p:cNvPr id="23" name="TextBox 22"/>
          <p:cNvSpPr txBox="1"/>
          <p:nvPr/>
        </p:nvSpPr>
        <p:spPr>
          <a:xfrm>
            <a:off x="1071570" y="5429264"/>
            <a:ext cx="10239404" cy="1246495"/>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服务器是用来管理网络并为网络用户提供文件数据、打印机共享等服务的计算机，是网络控制的核心。作为服务器的</a:t>
            </a:r>
            <a:r>
              <a:rPr lang="en-US" altLang="zh-CN" sz="2000" dirty="0">
                <a:latin typeface="Times New Roman" pitchFamily="18" charset="0"/>
                <a:ea typeface="微软雅黑" pitchFamily="34" charset="-122"/>
                <a:cs typeface="Times New Roman" pitchFamily="18" charset="0"/>
              </a:rPr>
              <a:t>PC</a:t>
            </a:r>
            <a:r>
              <a:rPr lang="zh-CN" altLang="en-US" sz="2000" dirty="0">
                <a:latin typeface="Times New Roman" pitchFamily="18" charset="0"/>
                <a:ea typeface="微软雅黑" pitchFamily="34" charset="-122"/>
                <a:cs typeface="Times New Roman" pitchFamily="18" charset="0"/>
              </a:rPr>
              <a:t>通常需要具有较高的性能，包括较快的数据处理速度、强大的存储容量和较高的可靠性。</a:t>
            </a:r>
          </a:p>
        </p:txBody>
      </p:sp>
      <p:pic>
        <p:nvPicPr>
          <p:cNvPr id="24" name="图片 23" descr="局域网.jpg"/>
          <p:cNvPicPr>
            <a:picLocks noChangeAspect="1"/>
          </p:cNvPicPr>
          <p:nvPr/>
        </p:nvPicPr>
        <p:blipFill>
          <a:blip r:embed="rId3">
            <a:clrChange>
              <a:clrFrom>
                <a:srgbClr val="FFFFFF"/>
              </a:clrFrom>
              <a:clrTo>
                <a:srgbClr val="FFFFFF">
                  <a:alpha val="0"/>
                </a:srgbClr>
              </a:clrTo>
            </a:clrChange>
          </a:blip>
          <a:stretch>
            <a:fillRect/>
          </a:stretch>
        </p:blipFill>
        <p:spPr>
          <a:xfrm>
            <a:off x="8024826" y="857232"/>
            <a:ext cx="4612327" cy="307181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slide(fromBottom)">
                                      <p:cBhvr>
                                        <p:cTn id="18" dur="500"/>
                                        <p:tgtEl>
                                          <p:spTgt spid="42"/>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par>
                          <p:cTn id="23" fill="hold">
                            <p:stCondLst>
                              <p:cond delay="2000"/>
                            </p:stCondLst>
                            <p:childTnLst>
                              <p:par>
                                <p:cTn id="24" presetID="17" presetClass="entr" presetSubtype="1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strVal val="#ppt_h"/>
                                          </p:val>
                                        </p:tav>
                                        <p:tav tm="100000">
                                          <p:val>
                                            <p:strVal val="#ppt_h"/>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15" grpId="0" animBg="1"/>
      <p:bldP spid="22"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认识局域网</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立方体 2"/>
          <p:cNvSpPr/>
          <p:nvPr/>
        </p:nvSpPr>
        <p:spPr>
          <a:xfrm>
            <a:off x="952464" y="1357298"/>
            <a:ext cx="3500462" cy="71438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）工作站（</a:t>
            </a:r>
            <a:r>
              <a:rPr lang="en-US" altLang="zh-CN" sz="2000" b="1" dirty="0">
                <a:latin typeface="Times New Roman" pitchFamily="18" charset="0"/>
                <a:ea typeface="微软雅黑" pitchFamily="34" charset="-122"/>
                <a:cs typeface="Times New Roman" pitchFamily="18" charset="0"/>
              </a:rPr>
              <a:t>Workstation</a:t>
            </a:r>
            <a:r>
              <a:rPr lang="zh-CN" altLang="en-US" sz="2000" b="1" dirty="0">
                <a:latin typeface="Times New Roman" pitchFamily="18" charset="0"/>
                <a:ea typeface="微软雅黑" pitchFamily="34" charset="-122"/>
                <a:cs typeface="Times New Roman" pitchFamily="18" charset="0"/>
              </a:rPr>
              <a:t>）</a:t>
            </a:r>
          </a:p>
        </p:txBody>
      </p:sp>
      <p:sp>
        <p:nvSpPr>
          <p:cNvPr id="4" name="TextBox 3"/>
          <p:cNvSpPr txBox="1"/>
          <p:nvPr/>
        </p:nvSpPr>
        <p:spPr>
          <a:xfrm>
            <a:off x="1071570" y="2357430"/>
            <a:ext cx="10239404" cy="1595886"/>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工作站是指用户使用的计算机，又称为用户机或客户机。从网络构成的角度看，任何一台计算机都可作为工作站。工作站可以具备一定的数据处理能力，还可以通过网络按规定权限存取服务器中的数据。此外，工作站通常还可以与网络中的其他工作站进行通信或访问网络。</a:t>
            </a:r>
          </a:p>
        </p:txBody>
      </p:sp>
      <p:sp>
        <p:nvSpPr>
          <p:cNvPr id="5" name="立方体 4"/>
          <p:cNvSpPr/>
          <p:nvPr/>
        </p:nvSpPr>
        <p:spPr>
          <a:xfrm>
            <a:off x="952464" y="4190568"/>
            <a:ext cx="6572296" cy="71438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3</a:t>
            </a:r>
            <a:r>
              <a:rPr lang="zh-CN" altLang="en-US" sz="2000" b="1" dirty="0">
                <a:latin typeface="Times New Roman" pitchFamily="18" charset="0"/>
                <a:ea typeface="微软雅黑" pitchFamily="34" charset="-122"/>
                <a:cs typeface="Times New Roman" pitchFamily="18" charset="0"/>
              </a:rPr>
              <a:t>）网络通信系统（</a:t>
            </a:r>
            <a:r>
              <a:rPr lang="en-US" altLang="zh-CN" sz="2000" b="1" dirty="0">
                <a:latin typeface="Times New Roman" pitchFamily="18" charset="0"/>
                <a:ea typeface="微软雅黑" pitchFamily="34" charset="-122"/>
                <a:cs typeface="Times New Roman" pitchFamily="18" charset="0"/>
              </a:rPr>
              <a:t>Network Communications System</a:t>
            </a:r>
            <a:r>
              <a:rPr lang="zh-CN" altLang="en-US" sz="2000" b="1" dirty="0">
                <a:latin typeface="Times New Roman" pitchFamily="18" charset="0"/>
                <a:ea typeface="微软雅黑" pitchFamily="34" charset="-122"/>
                <a:cs typeface="Times New Roman" pitchFamily="18" charset="0"/>
              </a:rPr>
              <a:t>）</a:t>
            </a:r>
          </a:p>
        </p:txBody>
      </p:sp>
      <p:sp>
        <p:nvSpPr>
          <p:cNvPr id="6" name="TextBox 5"/>
          <p:cNvSpPr txBox="1"/>
          <p:nvPr/>
        </p:nvSpPr>
        <p:spPr>
          <a:xfrm>
            <a:off x="1071570" y="5143512"/>
            <a:ext cx="10239404" cy="1211165"/>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网络通信系统是连接工作站和服务器的硬件设备。这些设备通常包括专用的网络通信设备，如集线器、交换机、路由器、网卡等，以及用于传输数据的通信介质，如同轴电缆、双绞线、光纤等。通信设备通过通信介质互相连接。</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认识局域网</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1095340" y="2077307"/>
            <a:ext cx="9787006" cy="826445"/>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网络软件也是局域网中不可缺少的重要部分。网络软件主要包括网络操作系统、网络应用软件、协议软件、通信软件和管理软件等。</a:t>
            </a:r>
          </a:p>
        </p:txBody>
      </p:sp>
      <p:grpSp>
        <p:nvGrpSpPr>
          <p:cNvPr id="4" name="组合 3"/>
          <p:cNvGrpSpPr/>
          <p:nvPr/>
        </p:nvGrpSpPr>
        <p:grpSpPr>
          <a:xfrm>
            <a:off x="1381092" y="1214422"/>
            <a:ext cx="2445089" cy="592805"/>
            <a:chOff x="1326748" y="1446650"/>
            <a:chExt cx="2445089"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1604927"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）网络软件</a:t>
              </a:r>
            </a:p>
          </p:txBody>
        </p:sp>
      </p:grpSp>
      <p:sp>
        <p:nvSpPr>
          <p:cNvPr id="7" name="立方体 6"/>
          <p:cNvSpPr/>
          <p:nvPr/>
        </p:nvSpPr>
        <p:spPr>
          <a:xfrm>
            <a:off x="952464" y="3214686"/>
            <a:ext cx="5929354" cy="71438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）网络操作系统（</a:t>
            </a:r>
            <a:r>
              <a:rPr lang="en-US" altLang="zh-CN" sz="2000" b="1" dirty="0">
                <a:latin typeface="Times New Roman" pitchFamily="18" charset="0"/>
                <a:ea typeface="微软雅黑" pitchFamily="34" charset="-122"/>
                <a:cs typeface="Times New Roman" pitchFamily="18" charset="0"/>
              </a:rPr>
              <a:t>Network Operating System</a:t>
            </a:r>
            <a:r>
              <a:rPr lang="zh-CN" altLang="en-US" sz="2000" b="1" dirty="0">
                <a:latin typeface="Times New Roman" pitchFamily="18" charset="0"/>
                <a:ea typeface="微软雅黑" pitchFamily="34" charset="-122"/>
                <a:cs typeface="Times New Roman" pitchFamily="18" charset="0"/>
              </a:rPr>
              <a:t>）</a:t>
            </a:r>
          </a:p>
        </p:txBody>
      </p:sp>
      <p:sp>
        <p:nvSpPr>
          <p:cNvPr id="8" name="TextBox 7"/>
          <p:cNvSpPr txBox="1"/>
          <p:nvPr/>
        </p:nvSpPr>
        <p:spPr>
          <a:xfrm>
            <a:off x="1071570" y="4234475"/>
            <a:ext cx="10239404" cy="1980607"/>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对于稍大一点的网络来说，为了充分发挥网络的功能，以及更好地管理网络，通常应在服务器中安装网络操作系统。例如，基于安全起见，企业的几乎所有数据（如财务、销售等）都被保存在服务器中，并非每个人都能访问这些数据。通常情况下，只有企业负责人拥有最高权限，而其他人只能查看部分数据。因此，就必须借助网络操作系统来对网络中的资源和用户进行管理，它可以赋予用户一定的权限，并分配用户所能访问的网络资源。</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认识局域网</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立方体 2"/>
          <p:cNvSpPr/>
          <p:nvPr/>
        </p:nvSpPr>
        <p:spPr>
          <a:xfrm>
            <a:off x="1238216" y="1714488"/>
            <a:ext cx="6357982" cy="714380"/>
          </a:xfrm>
          <a:prstGeom prst="cube">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）网络应用软件（</a:t>
            </a:r>
            <a:r>
              <a:rPr lang="en-US" altLang="zh-CN" sz="2000" b="1" dirty="0">
                <a:latin typeface="Times New Roman" pitchFamily="18" charset="0"/>
                <a:ea typeface="微软雅黑" pitchFamily="34" charset="-122"/>
                <a:cs typeface="Times New Roman" pitchFamily="18" charset="0"/>
              </a:rPr>
              <a:t>Network Application Software</a:t>
            </a:r>
            <a:r>
              <a:rPr lang="zh-CN" altLang="en-US" sz="2000" b="1" dirty="0">
                <a:latin typeface="Times New Roman" pitchFamily="18" charset="0"/>
                <a:ea typeface="微软雅黑" pitchFamily="34" charset="-122"/>
                <a:cs typeface="Times New Roman" pitchFamily="18" charset="0"/>
              </a:rPr>
              <a:t>）</a:t>
            </a:r>
          </a:p>
        </p:txBody>
      </p:sp>
      <p:sp>
        <p:nvSpPr>
          <p:cNvPr id="4" name="TextBox 3"/>
          <p:cNvSpPr txBox="1"/>
          <p:nvPr/>
        </p:nvSpPr>
        <p:spPr>
          <a:xfrm>
            <a:off x="1357322" y="3083668"/>
            <a:ext cx="5881686" cy="1631216"/>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网络应用软件是直接面向用户的网络软件，是专门为某一个应用领域而开发的软件，能为用户提供一些实际的应用服务，如远程网络教学、远程医疗、视频会议等。</a:t>
            </a:r>
          </a:p>
        </p:txBody>
      </p:sp>
      <p:pic>
        <p:nvPicPr>
          <p:cNvPr id="5" name="图片 4" descr="局域网.jpg"/>
          <p:cNvPicPr>
            <a:picLocks noChangeAspect="1"/>
          </p:cNvPicPr>
          <p:nvPr/>
        </p:nvPicPr>
        <p:blipFill>
          <a:blip r:embed="rId2">
            <a:clrChange>
              <a:clrFrom>
                <a:srgbClr val="FFFFFF"/>
              </a:clrFrom>
              <a:clrTo>
                <a:srgbClr val="FFFFFF">
                  <a:alpha val="0"/>
                </a:srgbClr>
              </a:clrTo>
            </a:clrChange>
          </a:blip>
          <a:stretch>
            <a:fillRect/>
          </a:stretch>
        </p:blipFill>
        <p:spPr>
          <a:xfrm>
            <a:off x="7453322" y="3786190"/>
            <a:ext cx="4612327" cy="307181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5879976" y="1196752"/>
            <a:ext cx="6000792" cy="61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92"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zh-CN" altLang="en-US"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章</a:t>
            </a:r>
          </a:p>
        </p:txBody>
      </p:sp>
      <p:cxnSp>
        <p:nvCxnSpPr>
          <p:cNvPr id="10" name="直接连接符 9"/>
          <p:cNvCxnSpPr/>
          <p:nvPr/>
        </p:nvCxnSpPr>
        <p:spPr>
          <a:xfrm>
            <a:off x="9882214" y="6429396"/>
            <a:ext cx="2027118"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pic>
        <p:nvPicPr>
          <p:cNvPr id="17" name="图片 16"/>
          <p:cNvPicPr>
            <a:picLocks noChangeAspect="1"/>
          </p:cNvPicPr>
          <p:nvPr/>
        </p:nvPicPr>
        <p:blipFill>
          <a:blip r:embed="rId4" cstate="print"/>
          <a:stretch>
            <a:fillRect/>
          </a:stretch>
        </p:blipFill>
        <p:spPr>
          <a:xfrm>
            <a:off x="-833486" y="142852"/>
            <a:ext cx="6609213" cy="6372000"/>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grpSp>
        <p:nvGrpSpPr>
          <p:cNvPr id="2" name="组合 17"/>
          <p:cNvGrpSpPr/>
          <p:nvPr/>
        </p:nvGrpSpPr>
        <p:grpSpPr>
          <a:xfrm>
            <a:off x="1278943" y="1205069"/>
            <a:ext cx="4050532" cy="4068614"/>
            <a:chOff x="2398017" y="2249463"/>
            <a:chExt cx="7594747" cy="7594746"/>
          </a:xfrm>
        </p:grpSpPr>
        <p:sp>
          <p:nvSpPr>
            <p:cNvPr id="19" name="矩形 18"/>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p>
          </p:txBody>
        </p:sp>
        <p:sp>
          <p:nvSpPr>
            <p:cNvPr id="20" name="文本框 10"/>
            <p:cNvSpPr txBox="1"/>
            <p:nvPr/>
          </p:nvSpPr>
          <p:spPr>
            <a:xfrm>
              <a:off x="3276600" y="3904632"/>
              <a:ext cx="4724400" cy="4567404"/>
            </a:xfrm>
            <a:prstGeom prst="rect">
              <a:avLst/>
            </a:prstGeom>
            <a:noFill/>
          </p:spPr>
          <p:txBody>
            <a:bodyPr wrap="square" rtlCol="0">
              <a:spAutoFit/>
            </a:bodyPr>
            <a:lstStyle/>
            <a:p>
              <a:pPr algn="ctr"/>
              <a:r>
                <a:rPr lang="en-US" altLang="zh-CN" sz="15300" dirty="0">
                  <a:solidFill>
                    <a:schemeClr val="bg1"/>
                  </a:solidFill>
                  <a:effectLst>
                    <a:outerShdw blurRad="38100" dist="38100" dir="2700000" algn="tl">
                      <a:srgbClr val="000000">
                        <a:alpha val="43137"/>
                      </a:srgbClr>
                    </a:outerShdw>
                  </a:effectLst>
                  <a:latin typeface="Impact" panose="020B0806030902050204" pitchFamily="34" charset="0"/>
                </a:rPr>
                <a:t>05</a:t>
              </a:r>
              <a:endParaRPr lang="zh-CN" altLang="en-US" sz="153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
        <p:nvSpPr>
          <p:cNvPr id="16" name="矩形 15"/>
          <p:cNvSpPr/>
          <p:nvPr/>
        </p:nvSpPr>
        <p:spPr>
          <a:xfrm>
            <a:off x="7823087" y="3861048"/>
            <a:ext cx="4416594" cy="1283428"/>
          </a:xfrm>
          <a:prstGeom prst="rect">
            <a:avLst/>
          </a:prstGeom>
        </p:spPr>
        <p:txBody>
          <a:bodyPr wrap="none">
            <a:spAutoFit/>
          </a:bodyPr>
          <a:lstStyle/>
          <a:p>
            <a:pPr algn="r">
              <a:lnSpc>
                <a:spcPct val="130000"/>
              </a:lnSpc>
              <a:spcBef>
                <a:spcPct val="0"/>
              </a:spcBef>
              <a:buNone/>
            </a:pPr>
            <a:r>
              <a:rPr lang="zh-CN" altLang="en-US" sz="6600" dirty="0">
                <a:solidFill>
                  <a:srgbClr val="0F85F1"/>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rPr>
              <a:t>局域网技术</a:t>
            </a:r>
          </a:p>
        </p:txBody>
      </p:sp>
    </p:spTree>
    <p:extLst>
      <p:ext uri="{BB962C8B-B14F-4D97-AF65-F5344CB8AC3E}">
        <p14:creationId xmlns:p14="http://schemas.microsoft.com/office/powerpoint/2010/main" val="1475866368"/>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2" presetClass="entr" presetSubtype="2"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par>
                                <p:cTn id="16" presetID="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fill="hold"/>
                                        <p:tgtEl>
                                          <p:spTgt spid="2"/>
                                        </p:tgtEl>
                                        <p:attrNameLst>
                                          <p:attrName>ppt_x</p:attrName>
                                        </p:attrNameLst>
                                      </p:cBhvr>
                                      <p:tavLst>
                                        <p:tav tm="0">
                                          <p:val>
                                            <p:strVal val="0-#ppt_w/2"/>
                                          </p:val>
                                        </p:tav>
                                        <p:tav tm="100000">
                                          <p:val>
                                            <p:strVal val="#ppt_x"/>
                                          </p:val>
                                        </p:tav>
                                      </p:tavLst>
                                    </p:anim>
                                    <p:anim calcmode="lin" valueType="num">
                                      <p:cBhvr additive="base">
                                        <p:cTn id="1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局域网的介质访问控制方式</a:t>
            </a:r>
          </a:p>
        </p:txBody>
      </p:sp>
      <p:sp useBgFill="1">
        <p:nvSpPr>
          <p:cNvPr id="3" name="矩形 2"/>
          <p:cNvSpPr/>
          <p:nvPr/>
        </p:nvSpPr>
        <p:spPr>
          <a:xfrm>
            <a:off x="1166778" y="1512032"/>
            <a:ext cx="10215634" cy="1631216"/>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局域网内一般采用共享介质，这样可以节约局域网的造价。对于共享介质，关键问题是当多个站点要同时访问介质时，如何进行控制，这就涉及局域网的介质访问控制（</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Media Access Control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）协议。在局域网中的介质访问控制方法有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CSMA/CD</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介质访问控制、</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Token-Ring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介质访问控制和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Token Bus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介质访问控制。</a:t>
            </a:r>
          </a:p>
        </p:txBody>
      </p:sp>
      <p:sp>
        <p:nvSpPr>
          <p:cNvPr id="4" name="矩形 3"/>
          <p:cNvSpPr/>
          <p:nvPr/>
        </p:nvSpPr>
        <p:spPr>
          <a:xfrm>
            <a:off x="2479025" y="3848636"/>
            <a:ext cx="4913525"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5.2.1  CSMA/CD</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介质访问控制</a:t>
            </a:r>
          </a:p>
        </p:txBody>
      </p:sp>
      <p:grpSp>
        <p:nvGrpSpPr>
          <p:cNvPr id="5" name="组合 3"/>
          <p:cNvGrpSpPr/>
          <p:nvPr/>
        </p:nvGrpSpPr>
        <p:grpSpPr>
          <a:xfrm>
            <a:off x="978827" y="3491446"/>
            <a:ext cx="1428760" cy="1152000"/>
            <a:chOff x="1166778" y="1571612"/>
            <a:chExt cx="1428760" cy="1152000"/>
          </a:xfrm>
        </p:grpSpPr>
        <p:sp>
          <p:nvSpPr>
            <p:cNvPr id="6" name="菱形 5"/>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 name="菱形 6"/>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8" name="îṣļîḑé-Rectangle 70"/>
          <p:cNvSpPr/>
          <p:nvPr/>
        </p:nvSpPr>
        <p:spPr>
          <a:xfrm>
            <a:off x="2427171" y="5224597"/>
            <a:ext cx="3267589" cy="369332"/>
          </a:xfrm>
          <a:prstGeom prst="rect">
            <a:avLst/>
          </a:prstGeom>
        </p:spPr>
        <p:txBody>
          <a:bodyPr wrap="none" lIns="144000" tIns="0" rIns="144000" bIns="0">
            <a:spAutoFit/>
          </a:bodyPr>
          <a:lstStyle/>
          <a:p>
            <a:r>
              <a:rPr lang="en-US" altLang="zh-CN" sz="2400" b="1" dirty="0">
                <a:latin typeface="Times New Roman" pitchFamily="18" charset="0"/>
                <a:ea typeface="微软雅黑" panose="020B0503020204020204" pitchFamily="34" charset="-122"/>
                <a:cs typeface="Times New Roman" pitchFamily="18" charset="0"/>
              </a:rPr>
              <a:t>CSMA/CD</a:t>
            </a:r>
            <a:r>
              <a:rPr lang="zh-CN" altLang="en-US" sz="2400" b="1" dirty="0">
                <a:latin typeface="Times New Roman" pitchFamily="18" charset="0"/>
                <a:ea typeface="微软雅黑" panose="020B0503020204020204" pitchFamily="34" charset="-122"/>
                <a:cs typeface="Times New Roman" pitchFamily="18" charset="0"/>
              </a:rPr>
              <a:t>的工作原理</a:t>
            </a:r>
          </a:p>
        </p:txBody>
      </p:sp>
      <p:grpSp>
        <p:nvGrpSpPr>
          <p:cNvPr id="9" name="组合 7"/>
          <p:cNvGrpSpPr>
            <a:grpSpLocks noChangeAspect="1"/>
          </p:cNvGrpSpPr>
          <p:nvPr/>
        </p:nvGrpSpPr>
        <p:grpSpPr>
          <a:xfrm>
            <a:off x="1685385" y="5030452"/>
            <a:ext cx="756000" cy="756002"/>
            <a:chOff x="2804323" y="3859118"/>
            <a:chExt cx="900000" cy="900002"/>
          </a:xfrm>
        </p:grpSpPr>
        <p:sp>
          <p:nvSpPr>
            <p:cNvPr id="10" name="椭圆 9"/>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1"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pic>
        <p:nvPicPr>
          <p:cNvPr id="12" name="图片 11" descr="局域网.jpg"/>
          <p:cNvPicPr>
            <a:picLocks noChangeAspect="1"/>
          </p:cNvPicPr>
          <p:nvPr/>
        </p:nvPicPr>
        <p:blipFill>
          <a:blip r:embed="rId4">
            <a:clrChange>
              <a:clrFrom>
                <a:srgbClr val="FFFFFF"/>
              </a:clrFrom>
              <a:clrTo>
                <a:srgbClr val="FFFFFF">
                  <a:alpha val="0"/>
                </a:srgbClr>
              </a:clrTo>
            </a:clrChange>
          </a:blip>
          <a:stretch>
            <a:fillRect/>
          </a:stretch>
        </p:blipFill>
        <p:spPr>
          <a:xfrm>
            <a:off x="7453322" y="3786190"/>
            <a:ext cx="4612327" cy="3071810"/>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cTn>
                              </p:par>
                            </p:childTnLst>
                          </p:cTn>
                        </p:par>
                        <p:par>
                          <p:cTn id="19" fill="hold">
                            <p:stCondLst>
                              <p:cond delay="1500"/>
                            </p:stCondLst>
                            <p:childTnLst>
                              <p:par>
                                <p:cTn id="20" presetID="49" presetClass="entr" presetSubtype="0" decel="10000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 calcmode="lin" valueType="num">
                                      <p:cBhvr>
                                        <p:cTn id="24" dur="500" fill="hold"/>
                                        <p:tgtEl>
                                          <p:spTgt spid="9"/>
                                        </p:tgtEl>
                                        <p:attrNameLst>
                                          <p:attrName>style.rotation</p:attrName>
                                        </p:attrNameLst>
                                      </p:cBhvr>
                                      <p:tavLst>
                                        <p:tav tm="0">
                                          <p:val>
                                            <p:fltVal val="360"/>
                                          </p:val>
                                        </p:tav>
                                        <p:tav tm="100000">
                                          <p:val>
                                            <p:fltVal val="0"/>
                                          </p:val>
                                        </p:tav>
                                      </p:tavLst>
                                    </p:anim>
                                    <p:animEffect transition="in" filter="fade">
                                      <p:cBhvr>
                                        <p:cTn id="25" dur="500"/>
                                        <p:tgtEl>
                                          <p:spTgt spid="9"/>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noChangeAspect="1"/>
          </p:cNvGrpSpPr>
          <p:nvPr/>
        </p:nvGrpSpPr>
        <p:grpSpPr>
          <a:xfrm>
            <a:off x="809587" y="1214422"/>
            <a:ext cx="5747633" cy="5357850"/>
            <a:chOff x="1321830" y="1419418"/>
            <a:chExt cx="9548340" cy="4453517"/>
          </a:xfrm>
        </p:grpSpPr>
        <p:grpSp>
          <p:nvGrpSpPr>
            <p:cNvPr id="3" name="组合 1"/>
            <p:cNvGrpSpPr/>
            <p:nvPr/>
          </p:nvGrpSpPr>
          <p:grpSpPr>
            <a:xfrm>
              <a:off x="1321830" y="1556792"/>
              <a:ext cx="9548340" cy="4316143"/>
              <a:chOff x="1321830" y="1556792"/>
              <a:chExt cx="9548340" cy="4316143"/>
            </a:xfrm>
          </p:grpSpPr>
          <p:sp>
            <p:nvSpPr>
              <p:cNvPr id="5" name="矩形 2"/>
              <p:cNvSpPr/>
              <p:nvPr/>
            </p:nvSpPr>
            <p:spPr bwMode="auto">
              <a:xfrm>
                <a:off x="1321830" y="1556792"/>
                <a:ext cx="9548340" cy="4316143"/>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6" name="圆角矩形 5"/>
              <p:cNvSpPr/>
              <p:nvPr/>
            </p:nvSpPr>
            <p:spPr>
              <a:xfrm>
                <a:off x="1883529" y="1894460"/>
                <a:ext cx="8618532" cy="377038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CSMA/CD</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协议是一种允许冲突的介质随机发送的多路访问控制协议，它的工作原理可以类比多人开会。在会议中，当某个人想发言时，需要先听是否有其他人在发言：如果有，则继续听，等等再说；如果没有，就可以发言。在没有人发言的情况下，可能出现同时有两人或多人发言的情况，这种情况称为冲突。一旦发生冲突，立刻停止发言，继续监听，等过一段时间再发言。如果冲突发生多次仍无法发言，那么暂时放弃发言。与此类似，</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CSMA/CD</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的工作原理如图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5-3</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p>
            </p:txBody>
          </p:sp>
        </p:grpSp>
        <p:sp>
          <p:nvSpPr>
            <p:cNvPr id="4" name="六边形 3"/>
            <p:cNvSpPr/>
            <p:nvPr/>
          </p:nvSpPr>
          <p:spPr>
            <a:xfrm>
              <a:off x="1675683" y="1419418"/>
              <a:ext cx="2520285" cy="359084"/>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10"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局域网的介质访问控制方式</a:t>
            </a:r>
          </a:p>
        </p:txBody>
      </p:sp>
      <p:sp>
        <p:nvSpPr>
          <p:cNvPr id="367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3" name="组合 12"/>
          <p:cNvGrpSpPr/>
          <p:nvPr/>
        </p:nvGrpSpPr>
        <p:grpSpPr>
          <a:xfrm>
            <a:off x="6738942" y="1643050"/>
            <a:ext cx="5403602" cy="4584174"/>
            <a:chOff x="6738942" y="1643050"/>
            <a:chExt cx="5403602" cy="4584174"/>
          </a:xfrm>
        </p:grpSpPr>
        <p:sp>
          <p:nvSpPr>
            <p:cNvPr id="9" name="矩形 8"/>
            <p:cNvSpPr/>
            <p:nvPr/>
          </p:nvSpPr>
          <p:spPr>
            <a:xfrm>
              <a:off x="8096264" y="5857892"/>
              <a:ext cx="2800767"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5-3  CSMA/CD</a:t>
              </a:r>
              <a:r>
                <a:rPr lang="zh-CN" altLang="en-US" dirty="0">
                  <a:latin typeface="Times New Roman" pitchFamily="18" charset="0"/>
                  <a:ea typeface="微软雅黑" pitchFamily="34" charset="-122"/>
                  <a:cs typeface="Times New Roman" pitchFamily="18" charset="0"/>
                </a:rPr>
                <a:t>工作原理</a:t>
              </a:r>
            </a:p>
          </p:txBody>
        </p:sp>
        <p:graphicFrame>
          <p:nvGraphicFramePr>
            <p:cNvPr id="367617" name="Object 1"/>
            <p:cNvGraphicFramePr>
              <a:graphicFrameLocks noChangeAspect="1"/>
            </p:cNvGraphicFramePr>
            <p:nvPr/>
          </p:nvGraphicFramePr>
          <p:xfrm>
            <a:off x="6738942" y="1643050"/>
            <a:ext cx="5403602" cy="3857652"/>
          </p:xfrm>
          <a:graphic>
            <a:graphicData uri="http://schemas.openxmlformats.org/presentationml/2006/ole">
              <mc:AlternateContent xmlns:mc="http://schemas.openxmlformats.org/markup-compatibility/2006">
                <mc:Choice xmlns:v="urn:schemas-microsoft-com:vml" Requires="v">
                  <p:oleObj spid="_x0000_s1028" r:id="rId3" imgW="3568855" imgH="2548730" progId="">
                    <p:embed/>
                  </p:oleObj>
                </mc:Choice>
                <mc:Fallback>
                  <p:oleObj r:id="rId3" imgW="3568855" imgH="254873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8942" y="1643050"/>
                          <a:ext cx="5403602" cy="38576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局域网的介质访问控制方式</a:t>
            </a:r>
          </a:p>
        </p:txBody>
      </p:sp>
      <p:sp>
        <p:nvSpPr>
          <p:cNvPr id="3" name="TextBox 2"/>
          <p:cNvSpPr txBox="1"/>
          <p:nvPr/>
        </p:nvSpPr>
        <p:spPr>
          <a:xfrm>
            <a:off x="1309654" y="1285860"/>
            <a:ext cx="9858444" cy="3939540"/>
          </a:xfrm>
          <a:prstGeom prst="rect">
            <a:avLst/>
          </a:prstGeom>
          <a:solidFill>
            <a:schemeClr val="accent5">
              <a:lumMod val="60000"/>
              <a:lumOff val="40000"/>
            </a:schemeClr>
          </a:solid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）多路访问（</a:t>
            </a:r>
            <a:r>
              <a:rPr lang="en-US" altLang="zh-CN" sz="2000" dirty="0">
                <a:latin typeface="Times New Roman" pitchFamily="18" charset="0"/>
                <a:ea typeface="微软雅黑" pitchFamily="34" charset="-122"/>
                <a:cs typeface="Times New Roman" pitchFamily="18" charset="0"/>
              </a:rPr>
              <a:t>Multiple Access</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MA</a:t>
            </a:r>
            <a:r>
              <a:rPr lang="zh-CN" altLang="en-US" sz="2000" dirty="0">
                <a:latin typeface="Times New Roman" pitchFamily="18" charset="0"/>
                <a:ea typeface="微软雅黑" pitchFamily="34" charset="-122"/>
                <a:cs typeface="Times New Roman" pitchFamily="18" charset="0"/>
              </a:rPr>
              <a:t>）。网络中的任意站点都可以发送数据。</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2</a:t>
            </a:r>
            <a:r>
              <a:rPr lang="zh-CN" altLang="en-US" sz="2000" dirty="0">
                <a:latin typeface="Times New Roman" pitchFamily="18" charset="0"/>
                <a:ea typeface="微软雅黑" pitchFamily="34" charset="-122"/>
                <a:cs typeface="Times New Roman" pitchFamily="18" charset="0"/>
              </a:rPr>
              <a:t>）载波侦听（</a:t>
            </a:r>
            <a:r>
              <a:rPr lang="en-US" altLang="zh-CN" sz="2000" dirty="0">
                <a:latin typeface="Times New Roman" pitchFamily="18" charset="0"/>
                <a:ea typeface="微软雅黑" pitchFamily="34" charset="-122"/>
                <a:cs typeface="Times New Roman" pitchFamily="18" charset="0"/>
              </a:rPr>
              <a:t>Carrier Sense</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CS</a:t>
            </a:r>
            <a:r>
              <a:rPr lang="zh-CN" altLang="en-US" sz="2000" dirty="0">
                <a:latin typeface="Times New Roman" pitchFamily="18" charset="0"/>
                <a:ea typeface="微软雅黑" pitchFamily="34" charset="-122"/>
                <a:cs typeface="Times New Roman" pitchFamily="18" charset="0"/>
              </a:rPr>
              <a:t>）。在发送数据前，需要检测信道上是否有其他站点在发送数据。若信道忙（即有站点在发送数据），则继续监听信道，一直等到信道空闲再发送数据。</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）冲突检测（</a:t>
            </a:r>
            <a:r>
              <a:rPr lang="en-US" altLang="zh-CN" sz="2000" dirty="0">
                <a:latin typeface="Times New Roman" pitchFamily="18" charset="0"/>
                <a:ea typeface="微软雅黑" pitchFamily="34" charset="-122"/>
                <a:cs typeface="Times New Roman" pitchFamily="18" charset="0"/>
              </a:rPr>
              <a:t>collision Detection</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CD</a:t>
            </a:r>
            <a:r>
              <a:rPr lang="zh-CN" altLang="en-US" sz="2000" dirty="0">
                <a:latin typeface="Times New Roman" pitchFamily="18" charset="0"/>
                <a:ea typeface="微软雅黑" pitchFamily="34" charset="-122"/>
                <a:cs typeface="Times New Roman" pitchFamily="18" charset="0"/>
              </a:rPr>
              <a:t>）。在发送数据时，还要检测是否存在冲突信号：如果没有冲突信号则完成发送数据；如果检测到冲突信号，则立即停止发送，并发送阻塞信号，然后按二进制指数退避算法策略计算等待时间。在等待一个时隙后，再重新监听信道的忙闲和检测冲突信号。</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4</a:t>
            </a:r>
            <a:r>
              <a:rPr lang="zh-CN" altLang="en-US" sz="2000" dirty="0">
                <a:latin typeface="Times New Roman" pitchFamily="18" charset="0"/>
                <a:ea typeface="微软雅黑" pitchFamily="34" charset="-122"/>
                <a:cs typeface="Times New Roman" pitchFamily="18" charset="0"/>
              </a:rPr>
              <a:t>）如果载波侦听和冲突检测过程进行了多次，都没有成功发送数据，则暂时放弃数据发送。</a:t>
            </a:r>
          </a:p>
        </p:txBody>
      </p:sp>
      <p:sp>
        <p:nvSpPr>
          <p:cNvPr id="4" name="TextBox 3"/>
          <p:cNvSpPr txBox="1"/>
          <p:nvPr/>
        </p:nvSpPr>
        <p:spPr>
          <a:xfrm>
            <a:off x="1309654" y="5388637"/>
            <a:ext cx="9858444" cy="861774"/>
          </a:xfrm>
          <a:prstGeom prst="rect">
            <a:avLst/>
          </a:prstGeom>
          <a:noFill/>
        </p:spPr>
        <p:txBody>
          <a:bodyPr wrap="square" rtlCol="0">
            <a:spAutoFit/>
          </a:bodyPr>
          <a:lstStyle/>
          <a:p>
            <a:pPr lvl="0" indent="457200" algn="just">
              <a:lnSpc>
                <a:spcPct val="125000"/>
              </a:lnSpc>
            </a:pPr>
            <a:r>
              <a:rPr lang="zh-CN" altLang="en-US" sz="2000" dirty="0">
                <a:solidFill>
                  <a:srgbClr val="0A6CB5"/>
                </a:solidFill>
                <a:latin typeface="Times New Roman" pitchFamily="18" charset="0"/>
                <a:ea typeface="微软雅黑" pitchFamily="34" charset="-122"/>
                <a:cs typeface="Times New Roman" pitchFamily="18" charset="0"/>
              </a:rPr>
              <a:t>根据以上工作过程，</a:t>
            </a:r>
            <a:r>
              <a:rPr lang="en-US" altLang="zh-CN" sz="2000" dirty="0">
                <a:solidFill>
                  <a:srgbClr val="0A6CB5"/>
                </a:solidFill>
                <a:latin typeface="Times New Roman" pitchFamily="18" charset="0"/>
                <a:ea typeface="微软雅黑" pitchFamily="34" charset="-122"/>
                <a:cs typeface="Times New Roman" pitchFamily="18" charset="0"/>
              </a:rPr>
              <a:t>CSMA/CD</a:t>
            </a:r>
            <a:r>
              <a:rPr lang="zh-CN" altLang="en-US" sz="2000" dirty="0">
                <a:solidFill>
                  <a:srgbClr val="0A6CB5"/>
                </a:solidFill>
                <a:latin typeface="Times New Roman" pitchFamily="18" charset="0"/>
                <a:ea typeface="微软雅黑" pitchFamily="34" charset="-122"/>
                <a:cs typeface="Times New Roman" pitchFamily="18" charset="0"/>
              </a:rPr>
              <a:t>协议的特点可以概括为</a:t>
            </a:r>
            <a:r>
              <a:rPr lang="en-US" altLang="zh-CN" sz="2000" dirty="0">
                <a:solidFill>
                  <a:srgbClr val="0A6CB5"/>
                </a:solidFill>
                <a:latin typeface="Times New Roman" pitchFamily="18" charset="0"/>
                <a:ea typeface="微软雅黑" pitchFamily="34" charset="-122"/>
                <a:cs typeface="Times New Roman" pitchFamily="18" charset="0"/>
              </a:rPr>
              <a:t>4</a:t>
            </a:r>
            <a:r>
              <a:rPr lang="zh-CN" altLang="en-US" sz="2000" dirty="0">
                <a:solidFill>
                  <a:srgbClr val="0A6CB5"/>
                </a:solidFill>
                <a:latin typeface="Times New Roman" pitchFamily="18" charset="0"/>
                <a:ea typeface="微软雅黑" pitchFamily="34" charset="-122"/>
                <a:cs typeface="Times New Roman" pitchFamily="18" charset="0"/>
              </a:rPr>
              <a:t>点：先听先发，边听边发，冲突停止，后退重传。</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局域网的介质访问控制方式</a:t>
            </a:r>
          </a:p>
        </p:txBody>
      </p:sp>
      <p:sp>
        <p:nvSpPr>
          <p:cNvPr id="3" name="îṣļîḑé-Rectangle 70"/>
          <p:cNvSpPr/>
          <p:nvPr/>
        </p:nvSpPr>
        <p:spPr>
          <a:xfrm>
            <a:off x="2051440" y="1509821"/>
            <a:ext cx="3060802"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二进制指数退避算法</a:t>
            </a:r>
          </a:p>
        </p:txBody>
      </p:sp>
      <p:grpSp>
        <p:nvGrpSpPr>
          <p:cNvPr id="4" name="组合 7"/>
          <p:cNvGrpSpPr>
            <a:grpSpLocks noChangeAspect="1"/>
          </p:cNvGrpSpPr>
          <p:nvPr/>
        </p:nvGrpSpPr>
        <p:grpSpPr>
          <a:xfrm>
            <a:off x="1309654" y="1315676"/>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TextBox 6"/>
          <p:cNvSpPr txBox="1"/>
          <p:nvPr/>
        </p:nvSpPr>
        <p:spPr>
          <a:xfrm>
            <a:off x="1595406" y="2501010"/>
            <a:ext cx="9072626" cy="2785378"/>
          </a:xfrm>
          <a:prstGeom prst="rect">
            <a:avLst/>
          </a:prstGeom>
          <a:noFill/>
          <a:ln w="28575">
            <a:solidFill>
              <a:srgbClr val="00B0F0"/>
            </a:solidFill>
            <a:prstDash val="dash"/>
          </a:ln>
        </p:spPr>
        <p:txBody>
          <a:bodyPr wrap="square" rtlCol="0">
            <a:spAutoFit/>
          </a:bodyPr>
          <a:lstStyle/>
          <a:p>
            <a:pPr lvl="0" indent="457200" algn="just">
              <a:lnSpc>
                <a:spcPct val="125000"/>
              </a:lnSpc>
            </a:pPr>
            <a:r>
              <a:rPr lang="en-US" altLang="zh-CN" sz="2000" dirty="0">
                <a:latin typeface="Times New Roman" pitchFamily="18" charset="0"/>
                <a:ea typeface="微软雅黑" pitchFamily="34" charset="-122"/>
                <a:cs typeface="Times New Roman" pitchFamily="18" charset="0"/>
              </a:rPr>
              <a:t>CSMA/CD</a:t>
            </a:r>
            <a:r>
              <a:rPr lang="zh-CN" altLang="en-US" sz="2000" dirty="0">
                <a:latin typeface="Times New Roman" pitchFamily="18" charset="0"/>
                <a:ea typeface="微软雅黑" pitchFamily="34" charset="-122"/>
                <a:cs typeface="Times New Roman" pitchFamily="18" charset="0"/>
              </a:rPr>
              <a:t>中，在检测到冲突，并发完阻塞信号后，为了降低再冲突的概率，需要等待一个随机时间，然后再用</a:t>
            </a:r>
            <a:r>
              <a:rPr lang="en-US" altLang="zh-CN" sz="2000" dirty="0">
                <a:latin typeface="Times New Roman" pitchFamily="18" charset="0"/>
                <a:ea typeface="微软雅黑" pitchFamily="34" charset="-122"/>
                <a:cs typeface="Times New Roman" pitchFamily="18" charset="0"/>
              </a:rPr>
              <a:t>CSMA</a:t>
            </a:r>
            <a:r>
              <a:rPr lang="zh-CN" altLang="en-US" sz="2000" dirty="0">
                <a:latin typeface="Times New Roman" pitchFamily="18" charset="0"/>
                <a:ea typeface="微软雅黑" pitchFamily="34" charset="-122"/>
                <a:cs typeface="Times New Roman" pitchFamily="18" charset="0"/>
              </a:rPr>
              <a:t>的算法发送。为了决定这个随机时间，采用了一个通用的退避算法，称为二进制指数退避算法，其过程如下：</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）对每个帧，当第一次发生冲突时，设置参量为</a:t>
            </a:r>
            <a:r>
              <a:rPr lang="en-US" altLang="zh-CN" sz="2000" dirty="0">
                <a:latin typeface="Times New Roman" pitchFamily="18" charset="0"/>
                <a:ea typeface="微软雅黑" pitchFamily="34" charset="-122"/>
                <a:cs typeface="Times New Roman" pitchFamily="18" charset="0"/>
              </a:rPr>
              <a:t>L=2</a:t>
            </a:r>
            <a:r>
              <a:rPr lang="zh-CN" altLang="en-US" sz="2000" dirty="0">
                <a:latin typeface="Times New Roman" pitchFamily="18" charset="0"/>
                <a:ea typeface="微软雅黑" pitchFamily="34" charset="-122"/>
                <a:cs typeface="Times New Roman" pitchFamily="18" charset="0"/>
              </a:rPr>
              <a:t>。</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2</a:t>
            </a:r>
            <a:r>
              <a:rPr lang="zh-CN" altLang="en-US" sz="2000" dirty="0">
                <a:latin typeface="Times New Roman" pitchFamily="18" charset="0"/>
                <a:ea typeface="微软雅黑" pitchFamily="34" charset="-122"/>
                <a:cs typeface="Times New Roman" pitchFamily="18" charset="0"/>
              </a:rPr>
              <a:t>）退避间隔取</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到</a:t>
            </a:r>
            <a:r>
              <a:rPr lang="en-US" altLang="zh-CN" sz="2000" dirty="0">
                <a:latin typeface="Times New Roman" pitchFamily="18" charset="0"/>
                <a:ea typeface="微软雅黑" pitchFamily="34" charset="-122"/>
                <a:cs typeface="Times New Roman" pitchFamily="18" charset="0"/>
              </a:rPr>
              <a:t>L</a:t>
            </a:r>
            <a:r>
              <a:rPr lang="zh-CN" altLang="en-US" sz="2000" dirty="0">
                <a:latin typeface="Times New Roman" pitchFamily="18" charset="0"/>
                <a:ea typeface="微软雅黑" pitchFamily="34" charset="-122"/>
                <a:cs typeface="Times New Roman" pitchFamily="18" charset="0"/>
              </a:rPr>
              <a:t>个时间片中的一个随机数。</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个时间片等于</a:t>
            </a:r>
            <a:r>
              <a:rPr lang="en-US" altLang="zh-CN" sz="2000" dirty="0">
                <a:latin typeface="Times New Roman" pitchFamily="18" charset="0"/>
                <a:ea typeface="微软雅黑" pitchFamily="34" charset="-122"/>
                <a:cs typeface="Times New Roman" pitchFamily="18" charset="0"/>
              </a:rPr>
              <a:t>2α</a:t>
            </a:r>
            <a:r>
              <a:rPr lang="zh-CN" altLang="en-US" sz="2000" dirty="0">
                <a:latin typeface="Times New Roman" pitchFamily="18" charset="0"/>
                <a:ea typeface="微软雅黑" pitchFamily="34" charset="-122"/>
                <a:cs typeface="Times New Roman" pitchFamily="18" charset="0"/>
              </a:rPr>
              <a:t>。</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）当帧重复发生一次冲突时，将参量</a:t>
            </a:r>
            <a:r>
              <a:rPr lang="en-US" altLang="zh-CN" sz="2000" dirty="0">
                <a:latin typeface="Times New Roman" pitchFamily="18" charset="0"/>
                <a:ea typeface="微软雅黑" pitchFamily="34" charset="-122"/>
                <a:cs typeface="Times New Roman" pitchFamily="18" charset="0"/>
              </a:rPr>
              <a:t>L</a:t>
            </a:r>
            <a:r>
              <a:rPr lang="zh-CN" altLang="en-US" sz="2000" dirty="0">
                <a:latin typeface="Times New Roman" pitchFamily="18" charset="0"/>
                <a:ea typeface="微软雅黑" pitchFamily="34" charset="-122"/>
                <a:cs typeface="Times New Roman" pitchFamily="18" charset="0"/>
              </a:rPr>
              <a:t>加倍。</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4</a:t>
            </a:r>
            <a:r>
              <a:rPr lang="zh-CN" altLang="en-US" sz="2000" dirty="0">
                <a:latin typeface="Times New Roman" pitchFamily="18" charset="0"/>
                <a:ea typeface="微软雅黑" pitchFamily="34" charset="-122"/>
                <a:cs typeface="Times New Roman" pitchFamily="18" charset="0"/>
              </a:rPr>
              <a:t>）设置一个最大重传次数，超过这个次数，则不再重传，并报告出错。</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局域网的介质访问控制方式</a:t>
            </a:r>
          </a:p>
        </p:txBody>
      </p:sp>
      <p:sp>
        <p:nvSpPr>
          <p:cNvPr id="3" name="TextBox 2"/>
          <p:cNvSpPr txBox="1"/>
          <p:nvPr/>
        </p:nvSpPr>
        <p:spPr>
          <a:xfrm>
            <a:off x="1309654" y="1739368"/>
            <a:ext cx="9858444" cy="3904210"/>
          </a:xfrm>
          <a:prstGeom prst="rect">
            <a:avLst/>
          </a:prstGeom>
          <a:solidFill>
            <a:schemeClr val="accent6">
              <a:lumMod val="60000"/>
              <a:lumOff val="40000"/>
            </a:schemeClr>
          </a:solid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这个算法是按后进先出的次序控制的，即未发生冲突，或很少发生冲突的帧，具有优先发送的概率，而发生过多次冲突的帧，其发送成功的概率越来越小。</a:t>
            </a:r>
            <a:r>
              <a:rPr lang="en-US" altLang="zh-CN" sz="2000" dirty="0">
                <a:latin typeface="Times New Roman" pitchFamily="18" charset="0"/>
                <a:ea typeface="微软雅黑" pitchFamily="34" charset="-122"/>
                <a:cs typeface="Times New Roman" pitchFamily="18" charset="0"/>
              </a:rPr>
              <a:t>IEEE 802.3</a:t>
            </a:r>
            <a:r>
              <a:rPr lang="zh-CN" altLang="en-US" sz="2000" dirty="0">
                <a:latin typeface="Times New Roman" pitchFamily="18" charset="0"/>
                <a:ea typeface="微软雅黑" pitchFamily="34" charset="-122"/>
                <a:cs typeface="Times New Roman" pitchFamily="18" charset="0"/>
              </a:rPr>
              <a:t>就是采用</a:t>
            </a:r>
            <a:r>
              <a:rPr lang="en-US" altLang="zh-CN" sz="2000" dirty="0">
                <a:latin typeface="Times New Roman" pitchFamily="18" charset="0"/>
                <a:ea typeface="微软雅黑" pitchFamily="34" charset="-122"/>
                <a:cs typeface="Times New Roman" pitchFamily="18" charset="0"/>
              </a:rPr>
              <a:t>CSMA/CD</a:t>
            </a:r>
            <a:r>
              <a:rPr lang="zh-CN" altLang="en-US" sz="2000" dirty="0">
                <a:latin typeface="Times New Roman" pitchFamily="18" charset="0"/>
                <a:ea typeface="微软雅黑" pitchFamily="34" charset="-122"/>
                <a:cs typeface="Times New Roman" pitchFamily="18" charset="0"/>
              </a:rPr>
              <a:t>算法，并用二进制指数退避算法。这种算法在低负载时，只要介质空闲，要发送帧的站点就能立即发送，在重负载时，仍能保证系统稳定。由于在介质上传播的信号衰减，为了正确地检测出冲突信号，传统的</a:t>
            </a:r>
            <a:r>
              <a:rPr lang="en-US" altLang="zh-CN" sz="2000" dirty="0">
                <a:latin typeface="Times New Roman" pitchFamily="18" charset="0"/>
                <a:ea typeface="微软雅黑" pitchFamily="34" charset="-122"/>
                <a:cs typeface="Times New Roman" pitchFamily="18" charset="0"/>
              </a:rPr>
              <a:t>802.3</a:t>
            </a:r>
            <a:r>
              <a:rPr lang="zh-CN" altLang="en-US" sz="2000" dirty="0">
                <a:latin typeface="Times New Roman" pitchFamily="18" charset="0"/>
                <a:ea typeface="微软雅黑" pitchFamily="34" charset="-122"/>
                <a:cs typeface="Times New Roman" pitchFamily="18" charset="0"/>
              </a:rPr>
              <a:t>网络限制电缆最大长度为</a:t>
            </a:r>
            <a:r>
              <a:rPr lang="en-US" altLang="zh-CN" sz="2000" dirty="0">
                <a:latin typeface="Times New Roman" pitchFamily="18" charset="0"/>
                <a:ea typeface="微软雅黑" pitchFamily="34" charset="-122"/>
                <a:cs typeface="Times New Roman" pitchFamily="18" charset="0"/>
              </a:rPr>
              <a:t>500 m</a:t>
            </a:r>
            <a:r>
              <a:rPr lang="zh-CN" altLang="en-US" sz="2000" dirty="0">
                <a:latin typeface="Times New Roman" pitchFamily="18" charset="0"/>
                <a:ea typeface="微软雅黑" pitchFamily="34" charset="-122"/>
                <a:cs typeface="Times New Roman" pitchFamily="18" charset="0"/>
              </a:rPr>
              <a:t>。</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二进制指数退避算法的核心思想是，站点冲突次数越多，平均等待时间也越长。从单个站点的角度来看，好像是不公平的，但从整个网络来看，站点冲突次数的增加，意味着网络的负载较大，因而要求站点的平均等待时间增大，这样可以更快地解决站点的冲突问题。</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局域网的介质访问控制方式</a:t>
            </a:r>
          </a:p>
        </p:txBody>
      </p:sp>
      <p:sp>
        <p:nvSpPr>
          <p:cNvPr id="3" name="矩形 2"/>
          <p:cNvSpPr/>
          <p:nvPr/>
        </p:nvSpPr>
        <p:spPr>
          <a:xfrm>
            <a:off x="2479025" y="1714488"/>
            <a:ext cx="6805774"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5.2.2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令牌环（</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Token Ring</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）介质访问控制</a:t>
            </a:r>
          </a:p>
        </p:txBody>
      </p:sp>
      <p:grpSp>
        <p:nvGrpSpPr>
          <p:cNvPr id="4" name="组合 3"/>
          <p:cNvGrpSpPr/>
          <p:nvPr/>
        </p:nvGrpSpPr>
        <p:grpSpPr>
          <a:xfrm>
            <a:off x="978827" y="1357298"/>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TextBox 6"/>
          <p:cNvSpPr txBox="1"/>
          <p:nvPr/>
        </p:nvSpPr>
        <p:spPr>
          <a:xfrm>
            <a:off x="1357322" y="3083668"/>
            <a:ext cx="6596066" cy="2015936"/>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令牌环（</a:t>
            </a:r>
            <a:r>
              <a:rPr lang="en-US" altLang="zh-CN" sz="2000" dirty="0">
                <a:latin typeface="Times New Roman" pitchFamily="18" charset="0"/>
                <a:ea typeface="微软雅黑" pitchFamily="34" charset="-122"/>
                <a:cs typeface="Times New Roman" pitchFamily="18" charset="0"/>
              </a:rPr>
              <a:t>Token Ring</a:t>
            </a:r>
            <a:r>
              <a:rPr lang="zh-CN" altLang="en-US" sz="2000" dirty="0">
                <a:latin typeface="Times New Roman" pitchFamily="18" charset="0"/>
                <a:ea typeface="微软雅黑" pitchFamily="34" charset="-122"/>
                <a:cs typeface="Times New Roman" pitchFamily="18" charset="0"/>
              </a:rPr>
              <a:t>）网是</a:t>
            </a:r>
            <a:r>
              <a:rPr lang="en-US" altLang="zh-CN" sz="2000" dirty="0">
                <a:latin typeface="Times New Roman" pitchFamily="18" charset="0"/>
                <a:ea typeface="微软雅黑" pitchFamily="34" charset="-122"/>
                <a:cs typeface="Times New Roman" pitchFamily="18" charset="0"/>
              </a:rPr>
              <a:t>IBM</a:t>
            </a:r>
            <a:r>
              <a:rPr lang="zh-CN" altLang="en-US" sz="2000" dirty="0">
                <a:latin typeface="Times New Roman" pitchFamily="18" charset="0"/>
                <a:ea typeface="微软雅黑" pitchFamily="34" charset="-122"/>
                <a:cs typeface="Times New Roman" pitchFamily="18" charset="0"/>
              </a:rPr>
              <a:t>公司于</a:t>
            </a:r>
            <a:r>
              <a:rPr lang="en-US" altLang="zh-CN" sz="2000" dirty="0">
                <a:latin typeface="Times New Roman" pitchFamily="18" charset="0"/>
                <a:ea typeface="微软雅黑" pitchFamily="34" charset="-122"/>
                <a:cs typeface="Times New Roman" pitchFamily="18" charset="0"/>
              </a:rPr>
              <a:t>70</a:t>
            </a:r>
            <a:r>
              <a:rPr lang="zh-CN" altLang="en-US" sz="2000" dirty="0">
                <a:latin typeface="Times New Roman" pitchFamily="18" charset="0"/>
                <a:ea typeface="微软雅黑" pitchFamily="34" charset="-122"/>
                <a:cs typeface="Times New Roman" pitchFamily="18" charset="0"/>
              </a:rPr>
              <a:t>年代发展的，现在这种网络比较少见。在老式的令牌环网中，数据传输速度为</a:t>
            </a:r>
            <a:r>
              <a:rPr lang="en-US" altLang="zh-CN" sz="2000" dirty="0">
                <a:latin typeface="Times New Roman" pitchFamily="18" charset="0"/>
                <a:ea typeface="微软雅黑" pitchFamily="34" charset="-122"/>
                <a:cs typeface="Times New Roman" pitchFamily="18" charset="0"/>
              </a:rPr>
              <a:t>4 Mbps</a:t>
            </a:r>
            <a:r>
              <a:rPr lang="zh-CN" altLang="en-US" sz="2000" dirty="0">
                <a:latin typeface="Times New Roman" pitchFamily="18" charset="0"/>
                <a:ea typeface="微软雅黑" pitchFamily="34" charset="-122"/>
                <a:cs typeface="Times New Roman" pitchFamily="18" charset="0"/>
              </a:rPr>
              <a:t>或</a:t>
            </a:r>
            <a:r>
              <a:rPr lang="en-US" altLang="zh-CN" sz="2000" dirty="0">
                <a:latin typeface="Times New Roman" pitchFamily="18" charset="0"/>
                <a:ea typeface="微软雅黑" pitchFamily="34" charset="-122"/>
                <a:cs typeface="Times New Roman" pitchFamily="18" charset="0"/>
              </a:rPr>
              <a:t>16 Mbps</a:t>
            </a:r>
            <a:r>
              <a:rPr lang="zh-CN" altLang="en-US" sz="2000" dirty="0">
                <a:latin typeface="Times New Roman" pitchFamily="18" charset="0"/>
                <a:ea typeface="微软雅黑" pitchFamily="34" charset="-122"/>
                <a:cs typeface="Times New Roman" pitchFamily="18" charset="0"/>
              </a:rPr>
              <a:t>，新型的快速令牌环网速度可达</a:t>
            </a:r>
            <a:r>
              <a:rPr lang="en-US" altLang="zh-CN" sz="2000" dirty="0">
                <a:latin typeface="Times New Roman" pitchFamily="18" charset="0"/>
                <a:ea typeface="微软雅黑" pitchFamily="34" charset="-122"/>
                <a:cs typeface="Times New Roman" pitchFamily="18" charset="0"/>
              </a:rPr>
              <a:t>100 Mbps</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Token Ring</a:t>
            </a:r>
            <a:r>
              <a:rPr lang="zh-CN" altLang="en-US" sz="2000" dirty="0">
                <a:latin typeface="Times New Roman" pitchFamily="18" charset="0"/>
                <a:ea typeface="微软雅黑" pitchFamily="34" charset="-122"/>
                <a:cs typeface="Times New Roman" pitchFamily="18" charset="0"/>
              </a:rPr>
              <a:t>是一种令牌环网协议，定义在 </a:t>
            </a:r>
            <a:r>
              <a:rPr lang="en-US" altLang="zh-CN" sz="2000" dirty="0">
                <a:latin typeface="Times New Roman" pitchFamily="18" charset="0"/>
                <a:ea typeface="微软雅黑" pitchFamily="34" charset="-122"/>
                <a:cs typeface="Times New Roman" pitchFamily="18" charset="0"/>
              </a:rPr>
              <a:t>IEEE 802.5</a:t>
            </a:r>
            <a:r>
              <a:rPr lang="zh-CN" altLang="en-US" sz="2000" dirty="0">
                <a:latin typeface="Times New Roman" pitchFamily="18" charset="0"/>
                <a:ea typeface="微软雅黑" pitchFamily="34" charset="-122"/>
                <a:cs typeface="Times New Roman" pitchFamily="18" charset="0"/>
              </a:rPr>
              <a:t>中。</a:t>
            </a:r>
          </a:p>
        </p:txBody>
      </p:sp>
      <p:pic>
        <p:nvPicPr>
          <p:cNvPr id="8" name="图片 7" descr="局域网.jpg"/>
          <p:cNvPicPr>
            <a:picLocks noChangeAspect="1"/>
          </p:cNvPicPr>
          <p:nvPr/>
        </p:nvPicPr>
        <p:blipFill>
          <a:blip r:embed="rId3">
            <a:clrChange>
              <a:clrFrom>
                <a:srgbClr val="FFFFFF"/>
              </a:clrFrom>
              <a:clrTo>
                <a:srgbClr val="FFFFFF">
                  <a:alpha val="0"/>
                </a:srgbClr>
              </a:clrTo>
            </a:clrChange>
          </a:blip>
          <a:stretch>
            <a:fillRect/>
          </a:stretch>
        </p:blipFill>
        <p:spPr>
          <a:xfrm>
            <a:off x="7453322" y="3786190"/>
            <a:ext cx="4612327" cy="307181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局域网的介质访问控制方式</a:t>
            </a:r>
          </a:p>
        </p:txBody>
      </p:sp>
      <p:sp>
        <p:nvSpPr>
          <p:cNvPr id="3" name="îṣļîḑé-Rectangle 70"/>
          <p:cNvSpPr/>
          <p:nvPr/>
        </p:nvSpPr>
        <p:spPr>
          <a:xfrm>
            <a:off x="2051440" y="1265691"/>
            <a:ext cx="2137472"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令牌环的结构</a:t>
            </a:r>
          </a:p>
        </p:txBody>
      </p:sp>
      <p:grpSp>
        <p:nvGrpSpPr>
          <p:cNvPr id="4" name="组合 7"/>
          <p:cNvGrpSpPr>
            <a:grpSpLocks noChangeAspect="1"/>
          </p:cNvGrpSpPr>
          <p:nvPr/>
        </p:nvGrpSpPr>
        <p:grpSpPr>
          <a:xfrm>
            <a:off x="1309654" y="1071546"/>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grpSp>
        <p:nvGrpSpPr>
          <p:cNvPr id="8" name="组合 7"/>
          <p:cNvGrpSpPr>
            <a:grpSpLocks noChangeAspect="1"/>
          </p:cNvGrpSpPr>
          <p:nvPr/>
        </p:nvGrpSpPr>
        <p:grpSpPr>
          <a:xfrm>
            <a:off x="971074" y="2077490"/>
            <a:ext cx="6768000" cy="4209030"/>
            <a:chOff x="1321830" y="1419418"/>
            <a:chExt cx="9325826" cy="4099923"/>
          </a:xfrm>
        </p:grpSpPr>
        <p:grpSp>
          <p:nvGrpSpPr>
            <p:cNvPr id="9" name="组合 1"/>
            <p:cNvGrpSpPr/>
            <p:nvPr/>
          </p:nvGrpSpPr>
          <p:grpSpPr>
            <a:xfrm>
              <a:off x="1321830" y="1556792"/>
              <a:ext cx="9325826" cy="3962549"/>
              <a:chOff x="1321830" y="1556792"/>
              <a:chExt cx="9325826" cy="3962549"/>
            </a:xfrm>
          </p:grpSpPr>
          <p:sp>
            <p:nvSpPr>
              <p:cNvPr id="11" name="矩形 2"/>
              <p:cNvSpPr/>
              <p:nvPr/>
            </p:nvSpPr>
            <p:spPr bwMode="auto">
              <a:xfrm>
                <a:off x="1321830" y="1556792"/>
                <a:ext cx="9325826" cy="3962549"/>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2" name="圆角矩形 11"/>
              <p:cNvSpPr/>
              <p:nvPr/>
            </p:nvSpPr>
            <p:spPr>
              <a:xfrm>
                <a:off x="1617139" y="1894460"/>
                <a:ext cx="8780164" cy="343654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5-4</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所示，令牌环在物理上是一个由一系列环接口和这些接口间的点</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点链路构成的闭合环路，各站点通过环接口连到网上。对媒体具有访问权的某个发送站点，通过环接口出径链路将数据帧串行发送到环上；其余各站点从各自的环接口入径链路逐位接收数据帧，同时通过环接口出径链路再生、转发，使数据帧在环上从一个站点到下一个站点环行，所寻址的目的站点在数据帧经过时读取其中的信息；最后，数据帧绕环一周返回发送站点，并由发送站点从环上撤除所发的数据帧。</a:t>
                </a:r>
              </a:p>
            </p:txBody>
          </p:sp>
        </p:grpSp>
        <p:sp>
          <p:nvSpPr>
            <p:cNvPr id="10" name="六边形 9"/>
            <p:cNvSpPr/>
            <p:nvPr/>
          </p:nvSpPr>
          <p:spPr>
            <a:xfrm>
              <a:off x="1675683" y="1419418"/>
              <a:ext cx="2520285" cy="359084"/>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15" name="组合 14"/>
          <p:cNvGrpSpPr/>
          <p:nvPr/>
        </p:nvGrpSpPr>
        <p:grpSpPr>
          <a:xfrm>
            <a:off x="8382016" y="2357430"/>
            <a:ext cx="2910239" cy="3904843"/>
            <a:chOff x="8596330" y="2357430"/>
            <a:chExt cx="2910239" cy="3904843"/>
          </a:xfrm>
        </p:grpSpPr>
        <p:pic>
          <p:nvPicPr>
            <p:cNvPr id="384002" name="Picture 2" descr="图5-4  令牌环结构"/>
            <p:cNvPicPr>
              <a:picLocks noChangeAspect="1" noChangeArrowheads="1"/>
            </p:cNvPicPr>
            <p:nvPr/>
          </p:nvPicPr>
          <p:blipFill>
            <a:blip r:embed="rId3"/>
            <a:srcRect/>
            <a:stretch>
              <a:fillRect/>
            </a:stretch>
          </p:blipFill>
          <p:spPr bwMode="auto">
            <a:xfrm>
              <a:off x="8596330" y="2357430"/>
              <a:ext cx="2910239" cy="3214710"/>
            </a:xfrm>
            <a:prstGeom prst="rect">
              <a:avLst/>
            </a:prstGeom>
            <a:noFill/>
            <a:ln w="9525">
              <a:noFill/>
              <a:miter lim="800000"/>
              <a:headEnd/>
              <a:tailEnd/>
            </a:ln>
          </p:spPr>
        </p:pic>
        <p:sp>
          <p:nvSpPr>
            <p:cNvPr id="14" name="矩形 13"/>
            <p:cNvSpPr/>
            <p:nvPr/>
          </p:nvSpPr>
          <p:spPr>
            <a:xfrm>
              <a:off x="9055023" y="5892941"/>
              <a:ext cx="1992853"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dirty="0">
                  <a:latin typeface="Times New Roman" pitchFamily="18" charset="0"/>
                  <a:ea typeface="微软雅黑" pitchFamily="34" charset="-122"/>
                  <a:cs typeface="Times New Roman" pitchFamily="18" charset="0"/>
                </a:rPr>
                <a:t>5-4  </a:t>
              </a:r>
              <a:r>
                <a:rPr lang="zh-CN" altLang="en-US" dirty="0">
                  <a:latin typeface="Times New Roman" pitchFamily="18" charset="0"/>
                  <a:ea typeface="微软雅黑" pitchFamily="34" charset="-122"/>
                  <a:cs typeface="Times New Roman" pitchFamily="18" charset="0"/>
                </a:rPr>
                <a:t>令牌环结构</a:t>
              </a:r>
            </a:p>
          </p:txBody>
        </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7" presetClass="entr" presetSubtype="1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局域网的介质访问控制方式</a:t>
            </a:r>
          </a:p>
        </p:txBody>
      </p:sp>
      <p:pic>
        <p:nvPicPr>
          <p:cNvPr id="4" name="图片 3" descr="局域网1.jpg"/>
          <p:cNvPicPr>
            <a:picLocks noChangeAspect="1"/>
          </p:cNvPicPr>
          <p:nvPr/>
        </p:nvPicPr>
        <p:blipFill>
          <a:blip r:embed="rId2">
            <a:clrChange>
              <a:clrFrom>
                <a:srgbClr val="FFFFFF"/>
              </a:clrFrom>
              <a:clrTo>
                <a:srgbClr val="FFFFFF">
                  <a:alpha val="0"/>
                </a:srgbClr>
              </a:clrTo>
            </a:clrChange>
          </a:blip>
          <a:srcRect b="17500"/>
          <a:stretch>
            <a:fillRect/>
          </a:stretch>
        </p:blipFill>
        <p:spPr>
          <a:xfrm>
            <a:off x="6429394" y="3714752"/>
            <a:ext cx="6096026" cy="3143272"/>
          </a:xfrm>
          <a:prstGeom prst="rect">
            <a:avLst/>
          </a:prstGeom>
        </p:spPr>
      </p:pic>
      <p:sp useBgFill="1">
        <p:nvSpPr>
          <p:cNvPr id="5" name="矩形 4"/>
          <p:cNvSpPr/>
          <p:nvPr/>
        </p:nvSpPr>
        <p:spPr>
          <a:xfrm>
            <a:off x="1023902" y="1571612"/>
            <a:ext cx="10215634" cy="2365328"/>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由点</a:t>
            </a:r>
            <a:r>
              <a:rPr lang="en-US" altLang="zh-CN" sz="2000" dirty="0">
                <a:latin typeface="Times New Roman" pitchFamily="18" charset="0"/>
                <a:ea typeface="微软雅黑" pitchFamily="34" charset="-122"/>
                <a:cs typeface="Times New Roman" pitchFamily="18" charset="0"/>
              </a:rPr>
              <a:t>—</a:t>
            </a:r>
            <a:r>
              <a:rPr lang="zh-CN" altLang="en-US" sz="2000" dirty="0">
                <a:latin typeface="Times New Roman" pitchFamily="18" charset="0"/>
                <a:ea typeface="微软雅黑" pitchFamily="34" charset="-122"/>
                <a:cs typeface="Times New Roman" pitchFamily="18" charset="0"/>
              </a:rPr>
              <a:t>点链路构成的环路上运行的数据帧能被所有的站点接收到，而且任何时刻仅允许一个站点发送数据，因此同样存在发送权竞争问题。为了解决竞争，可以使用一个称为令牌（</a:t>
            </a:r>
            <a:r>
              <a:rPr lang="en-US" altLang="zh-CN" sz="2000" dirty="0">
                <a:latin typeface="Times New Roman" pitchFamily="18" charset="0"/>
                <a:ea typeface="微软雅黑" pitchFamily="34" charset="-122"/>
                <a:cs typeface="Times New Roman" pitchFamily="18" charset="0"/>
              </a:rPr>
              <a:t>Token</a:t>
            </a:r>
            <a:r>
              <a:rPr lang="zh-CN" altLang="en-US" sz="2000" dirty="0">
                <a:latin typeface="Times New Roman" pitchFamily="18" charset="0"/>
                <a:ea typeface="微软雅黑" pitchFamily="34" charset="-122"/>
                <a:cs typeface="Times New Roman" pitchFamily="18" charset="0"/>
              </a:rPr>
              <a:t>）的特殊比特模式，使其沿着环路循环。规定只有获得令牌的站点才有权发送数据帧，完成数据发送后立即释放令牌以供其他站点使用。由于环路中只有一个令牌，因此任何时刻至多只有一个站点发送数据，不会产生冲突。并且，令牌环上各站点均有相同的机会公平地获取令牌。</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局域网的介质访问控制方式</a:t>
            </a:r>
          </a:p>
        </p:txBody>
      </p:sp>
      <p:sp>
        <p:nvSpPr>
          <p:cNvPr id="3" name="îṣļîḑé-Rectangle 70"/>
          <p:cNvSpPr/>
          <p:nvPr/>
        </p:nvSpPr>
        <p:spPr>
          <a:xfrm>
            <a:off x="2051440" y="1265691"/>
            <a:ext cx="3060802"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令牌环访问控制方法</a:t>
            </a:r>
          </a:p>
        </p:txBody>
      </p:sp>
      <p:grpSp>
        <p:nvGrpSpPr>
          <p:cNvPr id="4" name="组合 7"/>
          <p:cNvGrpSpPr>
            <a:grpSpLocks noChangeAspect="1"/>
          </p:cNvGrpSpPr>
          <p:nvPr/>
        </p:nvGrpSpPr>
        <p:grpSpPr>
          <a:xfrm>
            <a:off x="1309654" y="1071546"/>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5" name="TextBox 14"/>
          <p:cNvSpPr txBox="1"/>
          <p:nvPr/>
        </p:nvSpPr>
        <p:spPr>
          <a:xfrm>
            <a:off x="1023902" y="1928802"/>
            <a:ext cx="10572824" cy="4708981"/>
          </a:xfrm>
          <a:prstGeom prst="rect">
            <a:avLst/>
          </a:prstGeom>
          <a:noFill/>
          <a:ln w="28575">
            <a:solidFill>
              <a:schemeClr val="accent6">
                <a:lumMod val="75000"/>
              </a:schemeClr>
            </a:solidFill>
            <a:prstDash val="dash"/>
          </a:ln>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令牌环访问控制方法如下：</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）网络空闲时，只有一个令牌在环路上绕行。令牌是一个特殊的比特模式，其中包含一位“令牌</a:t>
            </a:r>
            <a:r>
              <a:rPr lang="en-US" altLang="zh-CN" sz="2000" dirty="0">
                <a:latin typeface="Times New Roman" pitchFamily="18" charset="0"/>
                <a:ea typeface="微软雅黑" pitchFamily="34" charset="-122"/>
                <a:cs typeface="Times New Roman" pitchFamily="18" charset="0"/>
              </a:rPr>
              <a:t>/</a:t>
            </a:r>
            <a:r>
              <a:rPr lang="zh-CN" altLang="en-US" sz="2000" dirty="0">
                <a:latin typeface="Times New Roman" pitchFamily="18" charset="0"/>
                <a:ea typeface="微软雅黑" pitchFamily="34" charset="-122"/>
                <a:cs typeface="Times New Roman" pitchFamily="18" charset="0"/>
              </a:rPr>
              <a:t>数据帧”标志位，标志位为“</a:t>
            </a:r>
            <a:r>
              <a:rPr lang="en-US" altLang="zh-CN" sz="2000" dirty="0">
                <a:latin typeface="Times New Roman" pitchFamily="18" charset="0"/>
                <a:ea typeface="微软雅黑" pitchFamily="34" charset="-122"/>
                <a:cs typeface="Times New Roman" pitchFamily="18" charset="0"/>
              </a:rPr>
              <a:t>0</a:t>
            </a:r>
            <a:r>
              <a:rPr lang="en-US" altLang="zh-CN" sz="2000" dirty="0">
                <a:latin typeface="微软雅黑" pitchFamily="34" charset="-122"/>
                <a:ea typeface="微软雅黑" pitchFamily="34" charset="-122"/>
                <a:cs typeface="Times New Roman" pitchFamily="18" charset="0"/>
              </a:rPr>
              <a:t>”</a:t>
            </a:r>
            <a:r>
              <a:rPr lang="zh-CN" altLang="en-US" sz="2000" dirty="0">
                <a:latin typeface="Times New Roman" pitchFamily="18" charset="0"/>
                <a:ea typeface="微软雅黑" pitchFamily="34" charset="-122"/>
                <a:cs typeface="Times New Roman" pitchFamily="18" charset="0"/>
              </a:rPr>
              <a:t>表示该令牌为可用的空令牌，标志位为“</a:t>
            </a:r>
            <a:r>
              <a:rPr lang="en-US" altLang="zh-CN" sz="2000" dirty="0">
                <a:latin typeface="Times New Roman" pitchFamily="18" charset="0"/>
                <a:ea typeface="微软雅黑" pitchFamily="34" charset="-122"/>
                <a:cs typeface="Times New Roman" pitchFamily="18" charset="0"/>
              </a:rPr>
              <a:t>1</a:t>
            </a:r>
            <a:r>
              <a:rPr lang="en-US" altLang="zh-CN" sz="2000" dirty="0">
                <a:latin typeface="微软雅黑" pitchFamily="34" charset="-122"/>
                <a:ea typeface="微软雅黑" pitchFamily="34" charset="-122"/>
                <a:cs typeface="Times New Roman" pitchFamily="18" charset="0"/>
              </a:rPr>
              <a:t>”</a:t>
            </a:r>
            <a:r>
              <a:rPr lang="zh-CN" altLang="en-US" sz="2000" dirty="0">
                <a:latin typeface="Times New Roman" pitchFamily="18" charset="0"/>
                <a:ea typeface="微软雅黑" pitchFamily="34" charset="-122"/>
                <a:cs typeface="Times New Roman" pitchFamily="18" charset="0"/>
              </a:rPr>
              <a:t>表示有站点正占用令牌在发送数据帧。</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2</a:t>
            </a:r>
            <a:r>
              <a:rPr lang="zh-CN" altLang="en-US" sz="2000" dirty="0">
                <a:latin typeface="Times New Roman" pitchFamily="18" charset="0"/>
                <a:ea typeface="微软雅黑" pitchFamily="34" charset="-122"/>
                <a:cs typeface="Times New Roman" pitchFamily="18" charset="0"/>
              </a:rPr>
              <a:t>）当一个站点要发送数据时，必须等待并获得一个令牌，将令牌的标志位置为“</a:t>
            </a:r>
            <a:r>
              <a:rPr lang="en-US" altLang="zh-CN" sz="2000" dirty="0">
                <a:latin typeface="Times New Roman" pitchFamily="18" charset="0"/>
                <a:ea typeface="微软雅黑" pitchFamily="34" charset="-122"/>
                <a:cs typeface="Times New Roman" pitchFamily="18" charset="0"/>
              </a:rPr>
              <a:t>1</a:t>
            </a:r>
            <a:r>
              <a:rPr lang="en-US" altLang="zh-CN" sz="2000" dirty="0">
                <a:latin typeface="微软雅黑" pitchFamily="34" charset="-122"/>
                <a:ea typeface="微软雅黑" pitchFamily="34" charset="-122"/>
                <a:cs typeface="Times New Roman" pitchFamily="18" charset="0"/>
              </a:rPr>
              <a:t>”</a:t>
            </a:r>
            <a:r>
              <a:rPr lang="zh-CN" altLang="en-US" sz="2000" dirty="0">
                <a:latin typeface="Times New Roman" pitchFamily="18" charset="0"/>
                <a:ea typeface="微软雅黑" pitchFamily="34" charset="-122"/>
                <a:cs typeface="Times New Roman" pitchFamily="18" charset="0"/>
              </a:rPr>
              <a:t>，随后便可发送数据。</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）环路中的每个站点边转发数据，边检查数据帧中的目的地址，若为本站点的地址，便读取其中所携带的数据。</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4</a:t>
            </a:r>
            <a:r>
              <a:rPr lang="zh-CN" altLang="en-US" sz="2000" dirty="0">
                <a:latin typeface="Times New Roman" pitchFamily="18" charset="0"/>
                <a:ea typeface="微软雅黑" pitchFamily="34" charset="-122"/>
                <a:cs typeface="Times New Roman" pitchFamily="18" charset="0"/>
              </a:rPr>
              <a:t>）数据帧绕环一周返回时，发送站将其从环路上撤销。同时根据返回的有关信息确定所传数据有无出错。若有错则重发存于缓冲区中的待确认帧，否则释放缓冲区中的待确认帧。</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5</a:t>
            </a:r>
            <a:r>
              <a:rPr lang="zh-CN" altLang="en-US" sz="2000" dirty="0">
                <a:latin typeface="Times New Roman" pitchFamily="18" charset="0"/>
                <a:ea typeface="微软雅黑" pitchFamily="34" charset="-122"/>
                <a:cs typeface="Times New Roman" pitchFamily="18" charset="0"/>
              </a:rPr>
              <a:t>）发送站点完成数据发送后，重新产生一个令牌传至下一个站点，以使其他站点获得发送数据帧的许可权。</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局域网的介质访问控制方式</a:t>
            </a:r>
          </a:p>
        </p:txBody>
      </p:sp>
      <p:sp>
        <p:nvSpPr>
          <p:cNvPr id="3" name="TextBox 2"/>
          <p:cNvSpPr txBox="1"/>
          <p:nvPr/>
        </p:nvSpPr>
        <p:spPr>
          <a:xfrm>
            <a:off x="666712" y="1357298"/>
            <a:ext cx="9739338" cy="477054"/>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以站点</a:t>
            </a:r>
            <a:r>
              <a:rPr lang="en-US" altLang="zh-CN" sz="2000" dirty="0">
                <a:latin typeface="Times New Roman" pitchFamily="18" charset="0"/>
                <a:ea typeface="微软雅黑" pitchFamily="34" charset="-122"/>
                <a:cs typeface="Times New Roman" pitchFamily="18" charset="0"/>
              </a:rPr>
              <a:t>A</a:t>
            </a:r>
            <a:r>
              <a:rPr lang="zh-CN" altLang="en-US" sz="2000" dirty="0">
                <a:latin typeface="Times New Roman" pitchFamily="18" charset="0"/>
                <a:ea typeface="微软雅黑" pitchFamily="34" charset="-122"/>
                <a:cs typeface="Times New Roman" pitchFamily="18" charset="0"/>
              </a:rPr>
              <a:t>向站点</a:t>
            </a:r>
            <a:r>
              <a:rPr lang="en-US" altLang="zh-CN" sz="2000" dirty="0">
                <a:latin typeface="Times New Roman" pitchFamily="18" charset="0"/>
                <a:ea typeface="微软雅黑" pitchFamily="34" charset="-122"/>
                <a:cs typeface="Times New Roman" pitchFamily="18" charset="0"/>
              </a:rPr>
              <a:t>C</a:t>
            </a:r>
            <a:r>
              <a:rPr lang="zh-CN" altLang="en-US" sz="2000" dirty="0">
                <a:latin typeface="Times New Roman" pitchFamily="18" charset="0"/>
                <a:ea typeface="微软雅黑" pitchFamily="34" charset="-122"/>
                <a:cs typeface="Times New Roman" pitchFamily="18" charset="0"/>
              </a:rPr>
              <a:t>发送数据为例，令牌环的操作过程如图</a:t>
            </a:r>
            <a:r>
              <a:rPr lang="en-US" altLang="zh-CN" sz="2000" dirty="0">
                <a:latin typeface="Times New Roman" pitchFamily="18" charset="0"/>
                <a:ea typeface="微软雅黑" pitchFamily="34" charset="-122"/>
                <a:cs typeface="Times New Roman" pitchFamily="18" charset="0"/>
              </a:rPr>
              <a:t>5-5</a:t>
            </a:r>
            <a:r>
              <a:rPr lang="zh-CN" altLang="en-US" sz="2000" dirty="0">
                <a:latin typeface="Times New Roman" pitchFamily="18" charset="0"/>
                <a:ea typeface="微软雅黑" pitchFamily="34" charset="-122"/>
                <a:cs typeface="Times New Roman" pitchFamily="18" charset="0"/>
              </a:rPr>
              <a:t>所示。</a:t>
            </a:r>
          </a:p>
        </p:txBody>
      </p:sp>
      <p:grpSp>
        <p:nvGrpSpPr>
          <p:cNvPr id="12" name="组合 11"/>
          <p:cNvGrpSpPr/>
          <p:nvPr/>
        </p:nvGrpSpPr>
        <p:grpSpPr>
          <a:xfrm>
            <a:off x="523836" y="2071678"/>
            <a:ext cx="11525288" cy="4155546"/>
            <a:chOff x="523836" y="2071678"/>
            <a:chExt cx="11525288" cy="4155546"/>
          </a:xfrm>
        </p:grpSpPr>
        <p:grpSp>
          <p:nvGrpSpPr>
            <p:cNvPr id="6" name="组合 5"/>
            <p:cNvGrpSpPr>
              <a:grpSpLocks noChangeAspect="1"/>
            </p:cNvGrpSpPr>
            <p:nvPr/>
          </p:nvGrpSpPr>
          <p:grpSpPr>
            <a:xfrm>
              <a:off x="523836" y="2071678"/>
              <a:ext cx="11353171" cy="2268000"/>
              <a:chOff x="1095340" y="2114541"/>
              <a:chExt cx="7946717" cy="1587500"/>
            </a:xfrm>
          </p:grpSpPr>
          <p:pic>
            <p:nvPicPr>
              <p:cNvPr id="385026" name="Picture 2" descr="图5-5  令牌环的操作过程"/>
              <p:cNvPicPr>
                <a:picLocks noChangeAspect="1" noChangeArrowheads="1"/>
              </p:cNvPicPr>
              <p:nvPr/>
            </p:nvPicPr>
            <p:blipFill>
              <a:blip r:embed="rId2" cstate="print"/>
              <a:srcRect/>
              <a:stretch>
                <a:fillRect/>
              </a:stretch>
            </p:blipFill>
            <p:spPr bwMode="auto">
              <a:xfrm>
                <a:off x="1095340" y="2143116"/>
                <a:ext cx="3876675" cy="1558925"/>
              </a:xfrm>
              <a:prstGeom prst="rect">
                <a:avLst/>
              </a:prstGeom>
              <a:noFill/>
              <a:ln w="9525">
                <a:noFill/>
                <a:miter lim="800000"/>
                <a:headEnd/>
                <a:tailEnd/>
              </a:ln>
            </p:spPr>
          </p:pic>
          <p:pic>
            <p:nvPicPr>
              <p:cNvPr id="385027" name="Picture 3" descr="图5-5a  令牌环的操作过程"/>
              <p:cNvPicPr>
                <a:picLocks noChangeAspect="1" noChangeArrowheads="1"/>
              </p:cNvPicPr>
              <p:nvPr/>
            </p:nvPicPr>
            <p:blipFill>
              <a:blip r:embed="rId3" cstate="print"/>
              <a:srcRect/>
              <a:stretch>
                <a:fillRect/>
              </a:stretch>
            </p:blipFill>
            <p:spPr bwMode="auto">
              <a:xfrm>
                <a:off x="5114582" y="2114541"/>
                <a:ext cx="3927475" cy="1587500"/>
              </a:xfrm>
              <a:prstGeom prst="rect">
                <a:avLst/>
              </a:prstGeom>
              <a:noFill/>
              <a:ln w="9525">
                <a:noFill/>
                <a:miter lim="800000"/>
                <a:headEnd/>
                <a:tailEnd/>
              </a:ln>
            </p:spPr>
          </p:pic>
        </p:grpSp>
        <p:sp>
          <p:nvSpPr>
            <p:cNvPr id="7" name="矩形 6"/>
            <p:cNvSpPr/>
            <p:nvPr/>
          </p:nvSpPr>
          <p:spPr>
            <a:xfrm>
              <a:off x="809588" y="4640057"/>
              <a:ext cx="1785950" cy="646331"/>
            </a:xfrm>
            <a:prstGeom prst="rect">
              <a:avLst/>
            </a:prstGeom>
          </p:spPr>
          <p:txBody>
            <a:bodyPr wrap="square">
              <a:spAutoFit/>
            </a:bodyPr>
            <a:lstStyle/>
            <a:p>
              <a:pPr algn="ctr"/>
              <a:r>
                <a:rPr lang="zh-CN" altLang="en-US" dirty="0">
                  <a:latin typeface="Times New Roman" pitchFamily="18" charset="0"/>
                  <a:ea typeface="微软雅黑" pitchFamily="34" charset="-122"/>
                  <a:cs typeface="Times New Roman" pitchFamily="18" charset="0"/>
                </a:rPr>
                <a:t> （</a:t>
              </a:r>
              <a:r>
                <a:rPr lang="en-US" dirty="0">
                  <a:latin typeface="Times New Roman" pitchFamily="18" charset="0"/>
                  <a:ea typeface="微软雅黑" pitchFamily="34" charset="-122"/>
                  <a:cs typeface="Times New Roman" pitchFamily="18" charset="0"/>
                </a:rPr>
                <a:t>a</a:t>
              </a:r>
              <a:r>
                <a:rPr lang="zh-CN" altLang="en-US" dirty="0">
                  <a:latin typeface="Times New Roman" pitchFamily="18" charset="0"/>
                  <a:ea typeface="微软雅黑" pitchFamily="34" charset="-122"/>
                  <a:cs typeface="Times New Roman" pitchFamily="18" charset="0"/>
                </a:rPr>
                <a:t>）网络空闲时，空令牌绕行</a:t>
              </a:r>
            </a:p>
          </p:txBody>
        </p:sp>
        <p:sp>
          <p:nvSpPr>
            <p:cNvPr id="8" name="矩形 7"/>
            <p:cNvSpPr/>
            <p:nvPr/>
          </p:nvSpPr>
          <p:spPr>
            <a:xfrm>
              <a:off x="3595670" y="4640057"/>
              <a:ext cx="2286016" cy="923330"/>
            </a:xfrm>
            <a:prstGeom prst="rect">
              <a:avLst/>
            </a:prstGeom>
          </p:spPr>
          <p:txBody>
            <a:bodyPr wrap="square">
              <a:spAutoFit/>
            </a:bodyPr>
            <a:lstStyle/>
            <a:p>
              <a:pPr algn="ctr"/>
              <a:r>
                <a:rPr lang="zh-CN" altLang="en-US" dirty="0">
                  <a:latin typeface="Times New Roman" pitchFamily="18" charset="0"/>
                  <a:ea typeface="微软雅黑" pitchFamily="34" charset="-122"/>
                  <a:cs typeface="Times New Roman" pitchFamily="18" charset="0"/>
                </a:rPr>
                <a:t>（</a:t>
              </a:r>
              <a:r>
                <a:rPr lang="en-US" dirty="0">
                  <a:latin typeface="Times New Roman" pitchFamily="18" charset="0"/>
                  <a:ea typeface="微软雅黑" pitchFamily="34" charset="-122"/>
                  <a:cs typeface="Times New Roman" pitchFamily="18" charset="0"/>
                </a:rPr>
                <a:t>b</a:t>
              </a:r>
              <a:r>
                <a:rPr lang="zh-CN" altLang="en-US" dirty="0">
                  <a:latin typeface="Times New Roman" pitchFamily="18" charset="0"/>
                  <a:ea typeface="微软雅黑" pitchFamily="34" charset="-122"/>
                  <a:cs typeface="Times New Roman" pitchFamily="18" charset="0"/>
                </a:rPr>
                <a:t>）发送站点</a:t>
              </a:r>
              <a:r>
                <a:rPr lang="en-US" dirty="0">
                  <a:latin typeface="Times New Roman" pitchFamily="18" charset="0"/>
                  <a:ea typeface="微软雅黑" pitchFamily="34" charset="-122"/>
                  <a:cs typeface="Times New Roman" pitchFamily="18" charset="0"/>
                </a:rPr>
                <a:t>A</a:t>
              </a:r>
              <a:r>
                <a:rPr lang="zh-CN" altLang="en-US" dirty="0">
                  <a:latin typeface="Times New Roman" pitchFamily="18" charset="0"/>
                  <a:ea typeface="微软雅黑" pitchFamily="34" charset="-122"/>
                  <a:cs typeface="Times New Roman" pitchFamily="18" charset="0"/>
                </a:rPr>
                <a:t>把空令牌改成忙令牌，</a:t>
              </a:r>
              <a:r>
                <a:rPr lang="en-US" dirty="0">
                  <a:latin typeface="Times New Roman" pitchFamily="18" charset="0"/>
                  <a:ea typeface="微软雅黑" pitchFamily="34" charset="-122"/>
                  <a:cs typeface="Times New Roman" pitchFamily="18" charset="0"/>
                </a:rPr>
                <a:t> </a:t>
              </a:r>
              <a:r>
                <a:rPr lang="zh-CN" altLang="en-US" dirty="0">
                  <a:latin typeface="Times New Roman" pitchFamily="18" charset="0"/>
                  <a:ea typeface="微软雅黑" pitchFamily="34" charset="-122"/>
                  <a:cs typeface="Times New Roman" pitchFamily="18" charset="0"/>
                </a:rPr>
                <a:t>并附加要发送的数据</a:t>
              </a:r>
            </a:p>
          </p:txBody>
        </p:sp>
        <p:sp>
          <p:nvSpPr>
            <p:cNvPr id="9" name="矩形 8"/>
            <p:cNvSpPr/>
            <p:nvPr/>
          </p:nvSpPr>
          <p:spPr>
            <a:xfrm>
              <a:off x="6453190" y="4640057"/>
              <a:ext cx="2071702" cy="646331"/>
            </a:xfrm>
            <a:prstGeom prst="rect">
              <a:avLst/>
            </a:prstGeom>
          </p:spPr>
          <p:txBody>
            <a:bodyPr wrap="square">
              <a:spAutoFit/>
            </a:bodyPr>
            <a:lstStyle/>
            <a:p>
              <a:pPr algn="ctr"/>
              <a:r>
                <a:rPr lang="zh-CN" altLang="en-US" dirty="0">
                  <a:latin typeface="Times New Roman" pitchFamily="18" charset="0"/>
                  <a:ea typeface="微软雅黑" pitchFamily="34" charset="-122"/>
                  <a:cs typeface="Times New Roman" pitchFamily="18" charset="0"/>
                </a:rPr>
                <a:t>（</a:t>
              </a:r>
              <a:r>
                <a:rPr lang="en-US" altLang="zh-CN" dirty="0">
                  <a:latin typeface="Times New Roman" pitchFamily="18" charset="0"/>
                  <a:ea typeface="微软雅黑" pitchFamily="34" charset="-122"/>
                  <a:cs typeface="Times New Roman" pitchFamily="18" charset="0"/>
                </a:rPr>
                <a:t>c</a:t>
              </a:r>
              <a:r>
                <a:rPr lang="zh-CN" altLang="en-US" dirty="0">
                  <a:latin typeface="Times New Roman" pitchFamily="18" charset="0"/>
                  <a:ea typeface="微软雅黑" pitchFamily="34" charset="-122"/>
                  <a:cs typeface="Times New Roman" pitchFamily="18" charset="0"/>
                </a:rPr>
                <a:t>）接收站点</a:t>
              </a:r>
              <a:r>
                <a:rPr lang="en-US" altLang="zh-CN" dirty="0">
                  <a:latin typeface="Times New Roman" pitchFamily="18" charset="0"/>
                  <a:ea typeface="微软雅黑" pitchFamily="34" charset="-122"/>
                  <a:cs typeface="Times New Roman" pitchFamily="18" charset="0"/>
                </a:rPr>
                <a:t>C</a:t>
              </a:r>
              <a:r>
                <a:rPr lang="zh-CN" altLang="en-US" dirty="0">
                  <a:latin typeface="Times New Roman" pitchFamily="18" charset="0"/>
                  <a:ea typeface="微软雅黑" pitchFamily="34" charset="-122"/>
                  <a:cs typeface="Times New Roman" pitchFamily="18" charset="0"/>
                </a:rPr>
                <a:t>读取发送给它的数据</a:t>
              </a:r>
            </a:p>
          </p:txBody>
        </p:sp>
        <p:sp>
          <p:nvSpPr>
            <p:cNvPr id="10" name="矩形 9"/>
            <p:cNvSpPr/>
            <p:nvPr/>
          </p:nvSpPr>
          <p:spPr>
            <a:xfrm>
              <a:off x="9382148" y="4640057"/>
              <a:ext cx="2666976" cy="923330"/>
            </a:xfrm>
            <a:prstGeom prst="rect">
              <a:avLst/>
            </a:prstGeom>
          </p:spPr>
          <p:txBody>
            <a:bodyPr wrap="square">
              <a:spAutoFit/>
            </a:bodyPr>
            <a:lstStyle/>
            <a:p>
              <a:pPr algn="ctr"/>
              <a:r>
                <a:rPr lang="zh-CN" altLang="en-US" dirty="0">
                  <a:latin typeface="Times New Roman" pitchFamily="18" charset="0"/>
                  <a:ea typeface="微软雅黑" pitchFamily="34" charset="-122"/>
                  <a:cs typeface="Times New Roman" pitchFamily="18" charset="0"/>
                </a:rPr>
                <a:t>（</a:t>
              </a:r>
              <a:r>
                <a:rPr lang="en-US" altLang="zh-CN" dirty="0">
                  <a:latin typeface="Times New Roman" pitchFamily="18" charset="0"/>
                  <a:ea typeface="微软雅黑" pitchFamily="34" charset="-122"/>
                  <a:cs typeface="Times New Roman" pitchFamily="18" charset="0"/>
                </a:rPr>
                <a:t>d</a:t>
              </a:r>
              <a:r>
                <a:rPr lang="zh-CN" altLang="en-US" dirty="0">
                  <a:latin typeface="Times New Roman" pitchFamily="18" charset="0"/>
                  <a:ea typeface="微软雅黑" pitchFamily="34" charset="-122"/>
                  <a:cs typeface="Times New Roman" pitchFamily="18" charset="0"/>
                </a:rPr>
                <a:t>）根据收到来自接收站点</a:t>
              </a:r>
              <a:r>
                <a:rPr lang="en-US" altLang="zh-CN" dirty="0">
                  <a:latin typeface="Times New Roman" pitchFamily="18" charset="0"/>
                  <a:ea typeface="微软雅黑" pitchFamily="34" charset="-122"/>
                  <a:cs typeface="Times New Roman" pitchFamily="18" charset="0"/>
                </a:rPr>
                <a:t>C</a:t>
              </a:r>
              <a:r>
                <a:rPr lang="zh-CN" altLang="en-US" dirty="0">
                  <a:latin typeface="Times New Roman" pitchFamily="18" charset="0"/>
                  <a:ea typeface="微软雅黑" pitchFamily="34" charset="-122"/>
                  <a:cs typeface="Times New Roman" pitchFamily="18" charset="0"/>
                </a:rPr>
                <a:t>的物理发送头，发送站点</a:t>
              </a:r>
              <a:r>
                <a:rPr lang="en-US" altLang="zh-CN" dirty="0">
                  <a:latin typeface="Times New Roman" pitchFamily="18" charset="0"/>
                  <a:ea typeface="微软雅黑" pitchFamily="34" charset="-122"/>
                  <a:cs typeface="Times New Roman" pitchFamily="18" charset="0"/>
                </a:rPr>
                <a:t>A</a:t>
              </a:r>
              <a:r>
                <a:rPr lang="zh-CN" altLang="en-US" dirty="0">
                  <a:latin typeface="Times New Roman" pitchFamily="18" charset="0"/>
                  <a:ea typeface="微软雅黑" pitchFamily="34" charset="-122"/>
                  <a:cs typeface="Times New Roman" pitchFamily="18" charset="0"/>
                </a:rPr>
                <a:t>产生空令牌</a:t>
              </a:r>
            </a:p>
          </p:txBody>
        </p:sp>
        <p:sp>
          <p:nvSpPr>
            <p:cNvPr id="11" name="矩形 10"/>
            <p:cNvSpPr/>
            <p:nvPr/>
          </p:nvSpPr>
          <p:spPr>
            <a:xfrm>
              <a:off x="3952860" y="5857892"/>
              <a:ext cx="4357718" cy="369332"/>
            </a:xfrm>
            <a:prstGeom prst="rect">
              <a:avLst/>
            </a:prstGeom>
          </p:spPr>
          <p:txBody>
            <a:bodyPr wrap="square">
              <a:spAutoFit/>
            </a:bodyPr>
            <a:lstStyle/>
            <a:p>
              <a:pPr algn="ctr"/>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5-5  </a:t>
              </a:r>
              <a:r>
                <a:rPr lang="zh-CN" altLang="en-US" dirty="0">
                  <a:latin typeface="Times New Roman" pitchFamily="18" charset="0"/>
                  <a:ea typeface="微软雅黑" pitchFamily="34" charset="-122"/>
                  <a:cs typeface="Times New Roman" pitchFamily="18" charset="0"/>
                </a:rPr>
                <a:t>令牌环的操作过程</a:t>
              </a:r>
            </a:p>
          </p:txBody>
        </p:sp>
      </p:gr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1714488"/>
            <a:ext cx="5167306" cy="3544294"/>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0" y="1724109"/>
            <a:ext cx="5167306" cy="3544294"/>
          </a:xfrm>
          <a:prstGeom prst="rect">
            <a:avLst/>
          </a:prstGeom>
          <a:gradFill>
            <a:gsLst>
              <a:gs pos="0">
                <a:srgbClr val="2E2E2E"/>
              </a:gs>
              <a:gs pos="100000">
                <a:srgbClr val="2E2E2E">
                  <a:alpha val="87000"/>
                </a:srgbClr>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404858" y="2928934"/>
            <a:ext cx="6500858" cy="1425320"/>
            <a:chOff x="-404858" y="2928934"/>
            <a:chExt cx="6500858" cy="1425320"/>
          </a:xfrm>
        </p:grpSpPr>
        <p:sp>
          <p:nvSpPr>
            <p:cNvPr id="23" name="文本框 22"/>
            <p:cNvSpPr txBox="1"/>
            <p:nvPr/>
          </p:nvSpPr>
          <p:spPr>
            <a:xfrm>
              <a:off x="-404858" y="2928934"/>
              <a:ext cx="6096000" cy="1200329"/>
            </a:xfrm>
            <a:prstGeom prst="rect">
              <a:avLst/>
            </a:prstGeom>
            <a:noFill/>
          </p:spPr>
          <p:txBody>
            <a:bodyPr wrap="square" rtlCol="0">
              <a:spAutoFit/>
            </a:bodyPr>
            <a:lstStyle/>
            <a:p>
              <a:pPr lvl="0" algn="ctr">
                <a:defRPr/>
              </a:pPr>
              <a:r>
                <a:rPr lang="zh-CN" altLang="en-US" sz="7200" b="1" dirty="0">
                  <a:solidFill>
                    <a:schemeClr val="bg1"/>
                  </a:solidFill>
                  <a:latin typeface="微软雅黑" panose="020B0503020204020204" pitchFamily="34" charset="-122"/>
                  <a:ea typeface="微软雅黑" panose="020B0503020204020204" pitchFamily="34" charset="-122"/>
                  <a:cs typeface="+mn-ea"/>
                  <a:sym typeface="+mn-lt"/>
                </a:rPr>
                <a:t>章节导读</a:t>
              </a:r>
              <a:endParaRPr lang="en-US" altLang="zh-CN" sz="7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0" y="3523257"/>
              <a:ext cx="6096000" cy="830997"/>
            </a:xfrm>
            <a:prstGeom prst="rect">
              <a:avLst/>
            </a:prstGeom>
            <a:noFill/>
          </p:spPr>
          <p:txBody>
            <a:bodyPr wrap="square" rtlCol="0">
              <a:spAutoFit/>
            </a:bodyPr>
            <a:lstStyle/>
            <a:p>
              <a:pPr algn="ctr"/>
              <a:endParaRPr lang="en-US" altLang="zh-CN" sz="48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 name="组合 2"/>
          <p:cNvGrpSpPr/>
          <p:nvPr/>
        </p:nvGrpSpPr>
        <p:grpSpPr>
          <a:xfrm>
            <a:off x="5738810" y="1746756"/>
            <a:ext cx="0" cy="3502960"/>
            <a:chOff x="5738810" y="1746756"/>
            <a:chExt cx="0" cy="3502960"/>
          </a:xfrm>
        </p:grpSpPr>
        <p:cxnSp>
          <p:nvCxnSpPr>
            <p:cNvPr id="20" name="直接连接符 19"/>
            <p:cNvCxnSpPr/>
            <p:nvPr/>
          </p:nvCxnSpPr>
          <p:spPr>
            <a:xfrm flipV="1">
              <a:off x="5738810" y="1746756"/>
              <a:ext cx="0" cy="3489732"/>
            </a:xfrm>
            <a:prstGeom prst="line">
              <a:avLst/>
            </a:prstGeom>
            <a:ln w="3175">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738810" y="1759984"/>
              <a:ext cx="0" cy="3489732"/>
            </a:xfrm>
            <a:prstGeom prst="line">
              <a:avLst/>
            </a:prstGeom>
            <a:ln w="3175">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238876" y="2036274"/>
            <a:ext cx="5286412" cy="3519490"/>
          </a:xfrm>
          <a:prstGeom prst="rect">
            <a:avLst/>
          </a:prstGeom>
          <a:noFill/>
        </p:spPr>
        <p:txBody>
          <a:bodyPr wrap="square" rtlCol="0">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局域网是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世纪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70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年代后迅速发展起来的计算机网络，是指较小地理范围内（如校园、家庭、办公室）的各种通信设备互连在一起的通信网络。</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本章主要介绍局域网的相关知识，包括局域网的特点、体系结构、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IEEE 802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标准、组网模式，局域网的介质访问控制方法，以太网技术，快速网络技术，虚拟局域网技术和无线局域网技术等。</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3"/>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p:stCondLst>
                              <p:cond delay="2000"/>
                            </p:stCondLst>
                            <p:childTnLst>
                              <p:par>
                                <p:cTn id="19" presetID="17" presetClass="entr" presetSubtype="1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局域网的介质访问控制方式</a:t>
            </a:r>
          </a:p>
        </p:txBody>
      </p:sp>
      <p:sp>
        <p:nvSpPr>
          <p:cNvPr id="3" name="îṣļîḑé-Rectangle 70"/>
          <p:cNvSpPr/>
          <p:nvPr/>
        </p:nvSpPr>
        <p:spPr>
          <a:xfrm>
            <a:off x="2051440" y="1265691"/>
            <a:ext cx="2137472"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令牌环的维护</a:t>
            </a:r>
          </a:p>
        </p:txBody>
      </p:sp>
      <p:grpSp>
        <p:nvGrpSpPr>
          <p:cNvPr id="4" name="组合 7"/>
          <p:cNvGrpSpPr>
            <a:grpSpLocks noChangeAspect="1"/>
          </p:cNvGrpSpPr>
          <p:nvPr/>
        </p:nvGrpSpPr>
        <p:grpSpPr>
          <a:xfrm>
            <a:off x="1309654" y="1071546"/>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5" name="TextBox 14"/>
          <p:cNvSpPr txBox="1"/>
          <p:nvPr/>
        </p:nvSpPr>
        <p:spPr>
          <a:xfrm>
            <a:off x="1023902" y="1928802"/>
            <a:ext cx="10572824" cy="1595886"/>
          </a:xfrm>
          <a:prstGeom prst="rect">
            <a:avLst/>
          </a:prstGeom>
          <a:noFill/>
          <a:ln w="28575">
            <a:noFill/>
            <a:prstDash val="dash"/>
          </a:ln>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令牌环的故障处理功能主要体现在对令牌和数据帧的维护上。令牌绕环传递过程中可能受干扰而出错，以至造成环路上无令牌循环；另外，当某站点发送数据帧后，由于故障而无法将所发的数据帧从网上撤销时，会造成网上数据帧持续循环。令牌丢失和数据帧未撤销，是环网上最严重的两种差错。</a:t>
            </a:r>
          </a:p>
        </p:txBody>
      </p:sp>
      <p:sp>
        <p:nvSpPr>
          <p:cNvPr id="9" name="立方体 8"/>
          <p:cNvSpPr/>
          <p:nvPr/>
        </p:nvSpPr>
        <p:spPr>
          <a:xfrm>
            <a:off x="952464" y="3786190"/>
            <a:ext cx="3500462" cy="642942"/>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）令牌丢失的差错</a:t>
            </a:r>
          </a:p>
        </p:txBody>
      </p:sp>
      <p:sp>
        <p:nvSpPr>
          <p:cNvPr id="10" name="TextBox 9"/>
          <p:cNvSpPr txBox="1"/>
          <p:nvPr/>
        </p:nvSpPr>
        <p:spPr>
          <a:xfrm>
            <a:off x="1071570" y="4643446"/>
            <a:ext cx="10096528" cy="1595886"/>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可以通过在环路上指定一个站点作为主动令牌管理站，主动令牌管理站通过一种超时机制来检测令牌丢失的情况。该超时值比最长的帧完全遍历环路所需的时间还要长一些。如果在该时段内没有检测到令牌，便认为令牌已经丢失，管理站将清除环路上的数据碎片，并发出一个令牌。</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局域网的介质访问控制方式</a:t>
            </a:r>
          </a:p>
        </p:txBody>
      </p:sp>
      <p:sp>
        <p:nvSpPr>
          <p:cNvPr id="3" name="TextBox 2"/>
          <p:cNvSpPr txBox="1"/>
          <p:nvPr/>
        </p:nvSpPr>
        <p:spPr>
          <a:xfrm>
            <a:off x="1023902" y="4000504"/>
            <a:ext cx="10572824" cy="159774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28575">
            <a:noFill/>
            <a:prstDash val="dash"/>
          </a:ln>
        </p:spPr>
        <p:txBody>
          <a:bodyPr wrap="square" rtlCol="0">
            <a:spAutoFit/>
          </a:bodyPr>
          <a:lstStyle/>
          <a:p>
            <a:pPr lvl="0" indent="457200" algn="just">
              <a:lnSpc>
                <a:spcPct val="125000"/>
              </a:lnSpc>
            </a:pPr>
            <a:r>
              <a:rPr lang="en-US" altLang="zh-CN" sz="2000" dirty="0">
                <a:latin typeface="Times New Roman" pitchFamily="18" charset="0"/>
                <a:ea typeface="微软雅黑" pitchFamily="34" charset="-122"/>
                <a:cs typeface="Times New Roman" pitchFamily="18" charset="0"/>
              </a:rPr>
              <a:t>Token Ring</a:t>
            </a:r>
            <a:r>
              <a:rPr lang="zh-CN" altLang="en-US" sz="2000" dirty="0">
                <a:latin typeface="Times New Roman" pitchFamily="18" charset="0"/>
                <a:ea typeface="微软雅黑" pitchFamily="34" charset="-122"/>
                <a:cs typeface="Times New Roman" pitchFamily="18" charset="0"/>
              </a:rPr>
              <a:t>协议的特点是在轻载时，由于一个工作站在发送前必须等待空令牌到来，故效率很低；在重载时，各站访问机会均等，效率较高；访问方式具有可调整性和确定性，各站既具有同等的介质访问权，也可以有优先级操作和带宽保护；主要缺点是有较复杂的令牌维护要求。</a:t>
            </a:r>
          </a:p>
        </p:txBody>
      </p:sp>
      <p:sp>
        <p:nvSpPr>
          <p:cNvPr id="4" name="立方体 3"/>
          <p:cNvSpPr/>
          <p:nvPr/>
        </p:nvSpPr>
        <p:spPr>
          <a:xfrm>
            <a:off x="952464" y="1503455"/>
            <a:ext cx="3500462" cy="642942"/>
          </a:xfrm>
          <a:prstGeom prst="cube">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）数据帧未撤销的差错</a:t>
            </a:r>
          </a:p>
        </p:txBody>
      </p:sp>
      <p:sp>
        <p:nvSpPr>
          <p:cNvPr id="5" name="TextBox 4"/>
          <p:cNvSpPr txBox="1"/>
          <p:nvPr/>
        </p:nvSpPr>
        <p:spPr>
          <a:xfrm>
            <a:off x="1071570" y="2360711"/>
            <a:ext cx="10096528" cy="1211165"/>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为了检测到一个持续循环的数据帧，管理站在经过的任何一个数据帧上置其监控位为</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，如果管理站再次检测到一个经过的数据帧的监控位为</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，便知道有某个节点未能清除自己发出的数据帧，管理站将清除该循环的数据帧。</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局域网的介质访问控制方式</a:t>
            </a:r>
          </a:p>
        </p:txBody>
      </p:sp>
      <p:sp>
        <p:nvSpPr>
          <p:cNvPr id="3" name="矩形 2"/>
          <p:cNvSpPr/>
          <p:nvPr/>
        </p:nvSpPr>
        <p:spPr>
          <a:xfrm>
            <a:off x="2479025" y="1714488"/>
            <a:ext cx="7004546"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5.2.3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令牌总线（</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Token Bus</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）介质访问控制</a:t>
            </a:r>
          </a:p>
        </p:txBody>
      </p:sp>
      <p:grpSp>
        <p:nvGrpSpPr>
          <p:cNvPr id="4" name="组合 3"/>
          <p:cNvGrpSpPr/>
          <p:nvPr/>
        </p:nvGrpSpPr>
        <p:grpSpPr>
          <a:xfrm>
            <a:off x="978827" y="1357298"/>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grpSp>
        <p:nvGrpSpPr>
          <p:cNvPr id="7" name="组合 6"/>
          <p:cNvGrpSpPr>
            <a:grpSpLocks noChangeAspect="1"/>
          </p:cNvGrpSpPr>
          <p:nvPr/>
        </p:nvGrpSpPr>
        <p:grpSpPr>
          <a:xfrm>
            <a:off x="1309654" y="2702130"/>
            <a:ext cx="4644570" cy="3953362"/>
            <a:chOff x="1321830" y="1348159"/>
            <a:chExt cx="9548340" cy="4757693"/>
          </a:xfrm>
        </p:grpSpPr>
        <p:grpSp>
          <p:nvGrpSpPr>
            <p:cNvPr id="8" name="组合 1"/>
            <p:cNvGrpSpPr/>
            <p:nvPr/>
          </p:nvGrpSpPr>
          <p:grpSpPr>
            <a:xfrm>
              <a:off x="1321830" y="1556792"/>
              <a:ext cx="9548340" cy="4549060"/>
              <a:chOff x="1321830" y="1556792"/>
              <a:chExt cx="9548340" cy="4549060"/>
            </a:xfrm>
          </p:grpSpPr>
          <p:sp>
            <p:nvSpPr>
              <p:cNvPr id="10" name="矩形 2"/>
              <p:cNvSpPr/>
              <p:nvPr/>
            </p:nvSpPr>
            <p:spPr bwMode="auto">
              <a:xfrm>
                <a:off x="1321830" y="1556792"/>
                <a:ext cx="9548340" cy="4549060"/>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2" name="圆角矩形 5"/>
              <p:cNvSpPr/>
              <p:nvPr/>
            </p:nvSpPr>
            <p:spPr>
              <a:xfrm>
                <a:off x="1883528" y="1964997"/>
                <a:ext cx="8618529" cy="383785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令牌总线访问控制是在物理总线上建立一个逻辑环，如图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5-6</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从物理上看，这是一种总线结构的局域网，和总线网一样，站点共享的传输介质为总线；从逻辑上看，这是一种环型结构的局域网，接在总线上的站点组成一个逻辑环，每个站点被赋于一个顺序的逻辑位置。</a:t>
                </a:r>
              </a:p>
            </p:txBody>
          </p:sp>
        </p:grpSp>
        <p:sp>
          <p:nvSpPr>
            <p:cNvPr id="9" name="六边形 8"/>
            <p:cNvSpPr/>
            <p:nvPr/>
          </p:nvSpPr>
          <p:spPr>
            <a:xfrm>
              <a:off x="1675684" y="1348159"/>
              <a:ext cx="2520284" cy="433244"/>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17" name="组合 16"/>
          <p:cNvGrpSpPr/>
          <p:nvPr/>
        </p:nvGrpSpPr>
        <p:grpSpPr>
          <a:xfrm>
            <a:off x="6198133" y="3345420"/>
            <a:ext cx="5541469" cy="2298158"/>
            <a:chOff x="6096001" y="3286124"/>
            <a:chExt cx="5541469" cy="2298158"/>
          </a:xfrm>
        </p:grpSpPr>
        <p:pic>
          <p:nvPicPr>
            <p:cNvPr id="386050" name="Picture 2" descr="图5-6"/>
            <p:cNvPicPr>
              <a:picLocks noChangeAspect="1" noChangeArrowheads="1"/>
            </p:cNvPicPr>
            <p:nvPr/>
          </p:nvPicPr>
          <p:blipFill>
            <a:blip r:embed="rId3"/>
            <a:srcRect/>
            <a:stretch>
              <a:fillRect/>
            </a:stretch>
          </p:blipFill>
          <p:spPr bwMode="auto">
            <a:xfrm>
              <a:off x="6096001" y="3286124"/>
              <a:ext cx="5541469" cy="1692000"/>
            </a:xfrm>
            <a:prstGeom prst="rect">
              <a:avLst/>
            </a:prstGeom>
            <a:noFill/>
            <a:ln w="9525">
              <a:noFill/>
              <a:miter lim="800000"/>
              <a:headEnd/>
              <a:tailEnd/>
            </a:ln>
          </p:spPr>
        </p:pic>
        <p:sp>
          <p:nvSpPr>
            <p:cNvPr id="16" name="矩形 15"/>
            <p:cNvSpPr/>
            <p:nvPr/>
          </p:nvSpPr>
          <p:spPr>
            <a:xfrm>
              <a:off x="7453322" y="5214950"/>
              <a:ext cx="2768707"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dirty="0">
                  <a:latin typeface="Times New Roman" pitchFamily="18" charset="0"/>
                  <a:ea typeface="微软雅黑" pitchFamily="34" charset="-122"/>
                  <a:cs typeface="Times New Roman" pitchFamily="18" charset="0"/>
                </a:rPr>
                <a:t>5-6  </a:t>
              </a:r>
              <a:r>
                <a:rPr lang="zh-CN" altLang="en-US" dirty="0">
                  <a:latin typeface="Times New Roman" pitchFamily="18" charset="0"/>
                  <a:ea typeface="微软雅黑" pitchFamily="34" charset="-122"/>
                  <a:cs typeface="Times New Roman" pitchFamily="18" charset="0"/>
                </a:rPr>
                <a:t>令牌总线访问控制</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7" presetClass="entr" presetSubtype="1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局域网的介质访问控制方式</a:t>
            </a:r>
          </a:p>
        </p:txBody>
      </p:sp>
      <p:sp>
        <p:nvSpPr>
          <p:cNvPr id="3" name="TextBox 2"/>
          <p:cNvSpPr txBox="1"/>
          <p:nvPr/>
        </p:nvSpPr>
        <p:spPr>
          <a:xfrm>
            <a:off x="1095340" y="1643050"/>
            <a:ext cx="10072758" cy="4324261"/>
          </a:xfrm>
          <a:prstGeom prst="rect">
            <a:avLst/>
          </a:prstGeom>
          <a:noFill/>
          <a:ln w="28575">
            <a:solidFill>
              <a:schemeClr val="accent6">
                <a:lumMod val="75000"/>
              </a:schemeClr>
            </a:solidFill>
            <a:prstDash val="dash"/>
          </a:ln>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和令牌环一样，站点只有取得令牌才能发送帧，令牌在逻辑环上依次传递，在正常运行时，当站点完成了它的发送时，就将令牌送给下一个站。从逻辑上看，令牌是按地址的递减顺序传送至下一个站点；但从物理上看，带有目的地址的令牌帧是广播到总线上所有的站点，当目的站识别出符合它的地址时，即把该令牌帧接收。</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因为只有收到令牌的站点才能将数据帧传送到总线上，因此，与</a:t>
            </a:r>
            <a:r>
              <a:rPr lang="en-US" altLang="zh-CN" sz="2000" dirty="0">
                <a:latin typeface="Times New Roman" pitchFamily="18" charset="0"/>
                <a:ea typeface="微软雅黑" pitchFamily="34" charset="-122"/>
                <a:cs typeface="Times New Roman" pitchFamily="18" charset="0"/>
              </a:rPr>
              <a:t>CSMA/CD</a:t>
            </a:r>
            <a:r>
              <a:rPr lang="zh-CN" altLang="en-US" sz="2000" dirty="0">
                <a:latin typeface="Times New Roman" pitchFamily="18" charset="0"/>
                <a:ea typeface="微软雅黑" pitchFamily="34" charset="-122"/>
                <a:cs typeface="Times New Roman" pitchFamily="18" charset="0"/>
              </a:rPr>
              <a:t>访问方式不同，它不可能产生冲突。由于不可能产生冲突，令牌环的数据帧长度只需要根据要传送的信息长度来确定。例如，一些用在控制方面的令牌总线帧可以设置得很短，这样开销就减少了，相当于增加了网络的容量。</a:t>
            </a:r>
            <a:endParaRPr lang="en-US" altLang="zh-CN" sz="2000" dirty="0">
              <a:latin typeface="Times New Roman" pitchFamily="18" charset="0"/>
              <a:ea typeface="微软雅黑" pitchFamily="34" charset="-122"/>
              <a:cs typeface="Times New Roman" pitchFamily="18" charset="0"/>
            </a:endParaRP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假如取得令牌的站点有报文要发送，则发送报文，随后将令牌送至下一个站点；假如取得令牌的站点没有报文要发送，则立即把令牌送到下一个站点。由于站点接收到令牌的过程是顺序进行的，因此所有站点都有公平的访问权。</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局域网的介质访问控制方式</a:t>
            </a:r>
          </a:p>
        </p:txBody>
      </p:sp>
      <p:sp>
        <p:nvSpPr>
          <p:cNvPr id="3" name="TextBox 2"/>
          <p:cNvSpPr txBox="1"/>
          <p:nvPr/>
        </p:nvSpPr>
        <p:spPr>
          <a:xfrm>
            <a:off x="1095340" y="1643050"/>
            <a:ext cx="10072758" cy="4288931"/>
          </a:xfrm>
          <a:prstGeom prst="rect">
            <a:avLst/>
          </a:prstGeom>
          <a:noFill/>
          <a:ln w="28575">
            <a:solidFill>
              <a:schemeClr val="accent4">
                <a:lumMod val="75000"/>
              </a:schemeClr>
            </a:solidFill>
            <a:prstDash val="dash"/>
          </a:ln>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为了使站点等待取得令牌的时间是确定的，需要限定每个站发送帧的最大长度，如果所有站都有报文要发送，最坏情况下，等待取得令牌和发送报文的时间应该等于全部令牌传递时间和报文发送时间的总和。另一方面，如果只有一个站点有报文要发送，则最坏情况下等待时间只是全部令牌传递时间的总和，而平均等待时间是它的一半。</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对于应用在控制方面的局域网，这个等待访问时间是一个很关键的参数，可以根据需求限定网中的站点数及最大的报文长度，从而保证在限定的区间内，任一站点可以取得令牌。</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令牌总线网络的正常操作是十分简单的，然而，网络必须有初始化的功能，即能够生成一个顺序访问的次序；当网中的令牌丢失，或产生多个令牌时，必须有故障恢复功能；还应该有将不活动的站点从环中删除，以及将新的活动节点加入环的功能，这些附加功能大大增加了令牌总线访问控制的复杂性。</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3" name="TextBox 2"/>
          <p:cNvSpPr txBox="1"/>
          <p:nvPr/>
        </p:nvSpPr>
        <p:spPr>
          <a:xfrm>
            <a:off x="1095340" y="1874445"/>
            <a:ext cx="7358114" cy="3554819"/>
          </a:xfrm>
          <a:prstGeom prst="rect">
            <a:avLst/>
          </a:prstGeom>
          <a:noFill/>
          <a:ln w="28575">
            <a:noFill/>
            <a:prstDash val="dash"/>
          </a:ln>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以太网（</a:t>
            </a:r>
            <a:r>
              <a:rPr lang="en-US" altLang="zh-CN" sz="2000" dirty="0">
                <a:latin typeface="Times New Roman" pitchFamily="18" charset="0"/>
                <a:ea typeface="微软雅黑" pitchFamily="34" charset="-122"/>
                <a:cs typeface="Times New Roman" pitchFamily="18" charset="0"/>
              </a:rPr>
              <a:t>Ethernet</a:t>
            </a:r>
            <a:r>
              <a:rPr lang="zh-CN" altLang="en-US" sz="2000" dirty="0">
                <a:latin typeface="Times New Roman" pitchFamily="18" charset="0"/>
                <a:ea typeface="微软雅黑" pitchFamily="34" charset="-122"/>
                <a:cs typeface="Times New Roman" pitchFamily="18" charset="0"/>
              </a:rPr>
              <a:t>）最早来源于美国施乐</a:t>
            </a:r>
            <a:r>
              <a:rPr lang="en-US" altLang="zh-CN" sz="2000" dirty="0">
                <a:latin typeface="Times New Roman" pitchFamily="18" charset="0"/>
                <a:ea typeface="微软雅黑" pitchFamily="34" charset="-122"/>
                <a:cs typeface="Times New Roman" pitchFamily="18" charset="0"/>
              </a:rPr>
              <a:t>Xerox</a:t>
            </a:r>
            <a:r>
              <a:rPr lang="zh-CN" altLang="en-US" sz="2000" dirty="0">
                <a:latin typeface="Times New Roman" pitchFamily="18" charset="0"/>
                <a:ea typeface="微软雅黑" pitchFamily="34" charset="-122"/>
                <a:cs typeface="Times New Roman" pitchFamily="18" charset="0"/>
              </a:rPr>
              <a:t>公司于</a:t>
            </a:r>
            <a:r>
              <a:rPr lang="en-US" altLang="zh-CN" sz="2000" dirty="0">
                <a:latin typeface="Times New Roman" pitchFamily="18" charset="0"/>
                <a:ea typeface="微软雅黑" pitchFamily="34" charset="-122"/>
                <a:cs typeface="Times New Roman" pitchFamily="18" charset="0"/>
              </a:rPr>
              <a:t>1973</a:t>
            </a:r>
            <a:r>
              <a:rPr lang="zh-CN" altLang="en-US" sz="2000" dirty="0">
                <a:latin typeface="Times New Roman" pitchFamily="18" charset="0"/>
                <a:ea typeface="微软雅黑" pitchFamily="34" charset="-122"/>
                <a:cs typeface="Times New Roman" pitchFamily="18" charset="0"/>
              </a:rPr>
              <a:t>年建造的第</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个</a:t>
            </a:r>
            <a:r>
              <a:rPr lang="en-US" altLang="zh-CN" sz="2000" dirty="0">
                <a:latin typeface="Times New Roman" pitchFamily="18" charset="0"/>
                <a:ea typeface="微软雅黑" pitchFamily="34" charset="-122"/>
                <a:cs typeface="Times New Roman" pitchFamily="18" charset="0"/>
              </a:rPr>
              <a:t>2.94 Mbps</a:t>
            </a:r>
            <a:r>
              <a:rPr lang="zh-CN" altLang="en-US" sz="2000" dirty="0">
                <a:latin typeface="Times New Roman" pitchFamily="18" charset="0"/>
                <a:ea typeface="微软雅黑" pitchFamily="34" charset="-122"/>
                <a:cs typeface="Times New Roman" pitchFamily="18" charset="0"/>
              </a:rPr>
              <a:t>的</a:t>
            </a:r>
            <a:r>
              <a:rPr lang="en-US" altLang="zh-CN" sz="2000" dirty="0">
                <a:latin typeface="Times New Roman" pitchFamily="18" charset="0"/>
                <a:ea typeface="微软雅黑" pitchFamily="34" charset="-122"/>
                <a:cs typeface="Times New Roman" pitchFamily="18" charset="0"/>
              </a:rPr>
              <a:t>CSMA/CD</a:t>
            </a:r>
            <a:r>
              <a:rPr lang="zh-CN" altLang="en-US" sz="2000" dirty="0">
                <a:latin typeface="Times New Roman" pitchFamily="18" charset="0"/>
                <a:ea typeface="微软雅黑" pitchFamily="34" charset="-122"/>
                <a:cs typeface="Times New Roman" pitchFamily="18" charset="0"/>
              </a:rPr>
              <a:t>系统，该系统可以在</a:t>
            </a:r>
            <a:r>
              <a:rPr lang="en-US" altLang="zh-CN" sz="2000" dirty="0">
                <a:latin typeface="Times New Roman" pitchFamily="18" charset="0"/>
                <a:ea typeface="微软雅黑" pitchFamily="34" charset="-122"/>
                <a:cs typeface="Times New Roman" pitchFamily="18" charset="0"/>
              </a:rPr>
              <a:t>14</a:t>
            </a:r>
            <a:r>
              <a:rPr lang="zh-CN" altLang="en-US" sz="2000" dirty="0">
                <a:latin typeface="Times New Roman" pitchFamily="18" charset="0"/>
                <a:ea typeface="微软雅黑" pitchFamily="34" charset="-122"/>
                <a:cs typeface="Times New Roman" pitchFamily="18" charset="0"/>
              </a:rPr>
              <a:t>米的电缆上连接</a:t>
            </a:r>
            <a:r>
              <a:rPr lang="en-US" altLang="zh-CN" sz="2000" dirty="0">
                <a:latin typeface="Times New Roman" pitchFamily="18" charset="0"/>
                <a:ea typeface="微软雅黑" pitchFamily="34" charset="-122"/>
                <a:cs typeface="Times New Roman" pitchFamily="18" charset="0"/>
              </a:rPr>
              <a:t>100</a:t>
            </a:r>
            <a:r>
              <a:rPr lang="zh-CN" altLang="en-US" sz="2000" dirty="0">
                <a:latin typeface="Times New Roman" pitchFamily="18" charset="0"/>
                <a:ea typeface="微软雅黑" pitchFamily="34" charset="-122"/>
                <a:cs typeface="Times New Roman" pitchFamily="18" charset="0"/>
              </a:rPr>
              <a:t>多个个人工作站。此后，</a:t>
            </a:r>
            <a:r>
              <a:rPr lang="en-US" altLang="zh-CN" sz="2000" dirty="0">
                <a:latin typeface="Times New Roman" pitchFamily="18" charset="0"/>
                <a:ea typeface="微软雅黑" pitchFamily="34" charset="-122"/>
                <a:cs typeface="Times New Roman" pitchFamily="18" charset="0"/>
              </a:rPr>
              <a:t>Xerox</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DEC</a:t>
            </a:r>
            <a:r>
              <a:rPr lang="zh-CN" altLang="en-US" sz="2000" dirty="0">
                <a:latin typeface="Times New Roman" pitchFamily="18" charset="0"/>
                <a:ea typeface="微软雅黑" pitchFamily="34" charset="-122"/>
                <a:cs typeface="Times New Roman" pitchFamily="18" charset="0"/>
              </a:rPr>
              <a:t>和</a:t>
            </a:r>
            <a:r>
              <a:rPr lang="en-US" altLang="zh-CN" sz="2000" dirty="0">
                <a:latin typeface="Times New Roman" pitchFamily="18" charset="0"/>
                <a:ea typeface="微软雅黑" pitchFamily="34" charset="-122"/>
                <a:cs typeface="Times New Roman" pitchFamily="18" charset="0"/>
              </a:rPr>
              <a:t>Intel</a:t>
            </a:r>
            <a:r>
              <a:rPr lang="zh-CN" altLang="en-US" sz="2000" dirty="0">
                <a:latin typeface="Times New Roman" pitchFamily="18" charset="0"/>
                <a:ea typeface="微软雅黑" pitchFamily="34" charset="-122"/>
                <a:cs typeface="Times New Roman" pitchFamily="18" charset="0"/>
              </a:rPr>
              <a:t>公司于</a:t>
            </a:r>
            <a:r>
              <a:rPr lang="en-US" altLang="zh-CN" sz="2000" dirty="0">
                <a:latin typeface="Times New Roman" pitchFamily="18" charset="0"/>
                <a:ea typeface="微软雅黑" pitchFamily="34" charset="-122"/>
                <a:cs typeface="Times New Roman" pitchFamily="18" charset="0"/>
              </a:rPr>
              <a:t>1980</a:t>
            </a:r>
            <a:r>
              <a:rPr lang="zh-CN" altLang="en-US" sz="2000" dirty="0">
                <a:latin typeface="Times New Roman" pitchFamily="18" charset="0"/>
                <a:ea typeface="微软雅黑" pitchFamily="34" charset="-122"/>
                <a:cs typeface="Times New Roman" pitchFamily="18" charset="0"/>
              </a:rPr>
              <a:t>年联合起草了以太网标准，并于</a:t>
            </a:r>
            <a:r>
              <a:rPr lang="en-US" altLang="zh-CN" sz="2000" dirty="0">
                <a:latin typeface="Times New Roman" pitchFamily="18" charset="0"/>
                <a:ea typeface="微软雅黑" pitchFamily="34" charset="-122"/>
                <a:cs typeface="Times New Roman" pitchFamily="18" charset="0"/>
              </a:rPr>
              <a:t>1982</a:t>
            </a:r>
            <a:r>
              <a:rPr lang="zh-CN" altLang="en-US" sz="2000" dirty="0">
                <a:latin typeface="Times New Roman" pitchFamily="18" charset="0"/>
                <a:ea typeface="微软雅黑" pitchFamily="34" charset="-122"/>
                <a:cs typeface="Times New Roman" pitchFamily="18" charset="0"/>
              </a:rPr>
              <a:t>年发表了第</a:t>
            </a:r>
            <a:r>
              <a:rPr lang="en-US" altLang="zh-CN" sz="2000" dirty="0">
                <a:latin typeface="Times New Roman" pitchFamily="18" charset="0"/>
                <a:ea typeface="微软雅黑" pitchFamily="34" charset="-122"/>
                <a:cs typeface="Times New Roman" pitchFamily="18" charset="0"/>
              </a:rPr>
              <a:t>2</a:t>
            </a:r>
            <a:r>
              <a:rPr lang="zh-CN" altLang="en-US" sz="2000" dirty="0">
                <a:latin typeface="Times New Roman" pitchFamily="18" charset="0"/>
                <a:ea typeface="微软雅黑" pitchFamily="34" charset="-122"/>
                <a:cs typeface="Times New Roman" pitchFamily="18" charset="0"/>
              </a:rPr>
              <a:t>版本的以太网标准。</a:t>
            </a:r>
            <a:r>
              <a:rPr lang="en-US" altLang="zh-CN" sz="2000" dirty="0">
                <a:latin typeface="Times New Roman" pitchFamily="18" charset="0"/>
                <a:ea typeface="微软雅黑" pitchFamily="34" charset="-122"/>
                <a:cs typeface="Times New Roman" pitchFamily="18" charset="0"/>
              </a:rPr>
              <a:t>1985</a:t>
            </a:r>
            <a:r>
              <a:rPr lang="zh-CN" altLang="en-US" sz="2000" dirty="0">
                <a:latin typeface="Times New Roman" pitchFamily="18" charset="0"/>
                <a:ea typeface="微软雅黑" pitchFamily="34" charset="-122"/>
                <a:cs typeface="Times New Roman" pitchFamily="18" charset="0"/>
              </a:rPr>
              <a:t>年，</a:t>
            </a:r>
            <a:r>
              <a:rPr lang="en-US" altLang="zh-CN" sz="2000" dirty="0">
                <a:latin typeface="Times New Roman" pitchFamily="18" charset="0"/>
                <a:ea typeface="微软雅黑" pitchFamily="34" charset="-122"/>
                <a:cs typeface="Times New Roman" pitchFamily="18" charset="0"/>
              </a:rPr>
              <a:t>IEEE 802</a:t>
            </a:r>
            <a:r>
              <a:rPr lang="zh-CN" altLang="en-US" sz="2000" dirty="0">
                <a:latin typeface="Times New Roman" pitchFamily="18" charset="0"/>
                <a:ea typeface="微软雅黑" pitchFamily="34" charset="-122"/>
                <a:cs typeface="Times New Roman" pitchFamily="18" charset="0"/>
              </a:rPr>
              <a:t>委员会吸收以太网为</a:t>
            </a:r>
            <a:r>
              <a:rPr lang="en-US" altLang="zh-CN" sz="2000" dirty="0">
                <a:latin typeface="Times New Roman" pitchFamily="18" charset="0"/>
                <a:ea typeface="微软雅黑" pitchFamily="34" charset="-122"/>
                <a:cs typeface="Times New Roman" pitchFamily="18" charset="0"/>
              </a:rPr>
              <a:t>IEEE 802.3</a:t>
            </a:r>
            <a:r>
              <a:rPr lang="zh-CN" altLang="en-US" sz="2000" dirty="0">
                <a:latin typeface="Times New Roman" pitchFamily="18" charset="0"/>
                <a:ea typeface="微软雅黑" pitchFamily="34" charset="-122"/>
                <a:cs typeface="Times New Roman" pitchFamily="18" charset="0"/>
              </a:rPr>
              <a:t>标准，并对其进行了修改。</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为满足网络应用的需求，以太网技术也在不断飞速发展。在</a:t>
            </a:r>
            <a:r>
              <a:rPr lang="en-US" altLang="zh-CN" sz="2000" dirty="0">
                <a:latin typeface="Times New Roman" pitchFamily="18" charset="0"/>
                <a:ea typeface="微软雅黑" pitchFamily="34" charset="-122"/>
                <a:cs typeface="Times New Roman" pitchFamily="18" charset="0"/>
              </a:rPr>
              <a:t>10 Mbps</a:t>
            </a:r>
            <a:r>
              <a:rPr lang="zh-CN" altLang="en-US" sz="2000" dirty="0">
                <a:latin typeface="Times New Roman" pitchFamily="18" charset="0"/>
                <a:ea typeface="微软雅黑" pitchFamily="34" charset="-122"/>
                <a:cs typeface="Times New Roman" pitchFamily="18" charset="0"/>
              </a:rPr>
              <a:t>以太网（传统以太网）技术的基础上，相继开发出了</a:t>
            </a:r>
            <a:r>
              <a:rPr lang="en-US" altLang="zh-CN" sz="2000" dirty="0">
                <a:latin typeface="Times New Roman" pitchFamily="18" charset="0"/>
                <a:ea typeface="微软雅黑" pitchFamily="34" charset="-122"/>
                <a:cs typeface="Times New Roman" pitchFamily="18" charset="0"/>
              </a:rPr>
              <a:t>100 Mbps</a:t>
            </a:r>
            <a:r>
              <a:rPr lang="zh-CN" altLang="en-US" sz="2000" dirty="0">
                <a:latin typeface="Times New Roman" pitchFamily="18" charset="0"/>
                <a:ea typeface="微软雅黑" pitchFamily="34" charset="-122"/>
                <a:cs typeface="Times New Roman" pitchFamily="18" charset="0"/>
              </a:rPr>
              <a:t>快速以太网、</a:t>
            </a:r>
            <a:r>
              <a:rPr lang="en-US" altLang="zh-CN" sz="2000" dirty="0">
                <a:latin typeface="Times New Roman" pitchFamily="18" charset="0"/>
                <a:ea typeface="微软雅黑" pitchFamily="34" charset="-122"/>
                <a:cs typeface="Times New Roman" pitchFamily="18" charset="0"/>
              </a:rPr>
              <a:t>1 000 Mbps</a:t>
            </a:r>
            <a:r>
              <a:rPr lang="zh-CN" altLang="en-US" sz="2000" dirty="0">
                <a:latin typeface="Times New Roman" pitchFamily="18" charset="0"/>
                <a:ea typeface="微软雅黑" pitchFamily="34" charset="-122"/>
                <a:cs typeface="Times New Roman" pitchFamily="18" charset="0"/>
              </a:rPr>
              <a:t>千兆以太网及</a:t>
            </a:r>
            <a:r>
              <a:rPr lang="en-US" altLang="zh-CN" sz="2000" dirty="0">
                <a:latin typeface="Times New Roman" pitchFamily="18" charset="0"/>
                <a:ea typeface="微软雅黑" pitchFamily="34" charset="-122"/>
                <a:cs typeface="Times New Roman" pitchFamily="18" charset="0"/>
              </a:rPr>
              <a:t>10 </a:t>
            </a:r>
            <a:r>
              <a:rPr lang="en-US" altLang="zh-CN" sz="2000" dirty="0" err="1">
                <a:latin typeface="Times New Roman" pitchFamily="18" charset="0"/>
                <a:ea typeface="微软雅黑" pitchFamily="34" charset="-122"/>
                <a:cs typeface="Times New Roman" pitchFamily="18" charset="0"/>
              </a:rPr>
              <a:t>Gbps</a:t>
            </a:r>
            <a:r>
              <a:rPr lang="zh-CN" altLang="en-US" sz="2000" dirty="0">
                <a:latin typeface="Times New Roman" pitchFamily="18" charset="0"/>
                <a:ea typeface="微软雅黑" pitchFamily="34" charset="-122"/>
                <a:cs typeface="Times New Roman" pitchFamily="18" charset="0"/>
              </a:rPr>
              <a:t>万兆以太网。</a:t>
            </a:r>
          </a:p>
        </p:txBody>
      </p:sp>
      <p:pic>
        <p:nvPicPr>
          <p:cNvPr id="4" name="图片 3" descr="线缆.jpg"/>
          <p:cNvPicPr>
            <a:picLocks noChangeAspect="1"/>
          </p:cNvPicPr>
          <p:nvPr/>
        </p:nvPicPr>
        <p:blipFill>
          <a:blip r:embed="rId2">
            <a:clrChange>
              <a:clrFrom>
                <a:srgbClr val="FFFFFF"/>
              </a:clrFrom>
              <a:clrTo>
                <a:srgbClr val="FFFFFF">
                  <a:alpha val="0"/>
                </a:srgbClr>
              </a:clrTo>
            </a:clrChange>
          </a:blip>
          <a:stretch>
            <a:fillRect/>
          </a:stretch>
        </p:blipFill>
        <p:spPr>
          <a:xfrm>
            <a:off x="8114931" y="3500414"/>
            <a:ext cx="4077069" cy="3357586"/>
          </a:xfrm>
          <a:prstGeom prst="rect">
            <a:avLst/>
          </a:prstGeom>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3" name="TextBox 2"/>
          <p:cNvSpPr txBox="1"/>
          <p:nvPr/>
        </p:nvSpPr>
        <p:spPr>
          <a:xfrm>
            <a:off x="1095340" y="2682571"/>
            <a:ext cx="10144196" cy="1246495"/>
          </a:xfrm>
          <a:prstGeom prst="rect">
            <a:avLst/>
          </a:prstGeom>
          <a:noFill/>
          <a:ln w="28575">
            <a:noFill/>
            <a:prstDash val="dash"/>
          </a:ln>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以太网的相关产品非常丰富，且大多发展成熟、性价比高、传输速率高、网络软件丰富、安装维护方便，且得到了业界几乎所有经销商的支持，逐渐成为当今国际最流行的局域网。</a:t>
            </a:r>
          </a:p>
        </p:txBody>
      </p:sp>
      <p:sp>
        <p:nvSpPr>
          <p:cNvPr id="5" name="矩形 4"/>
          <p:cNvSpPr/>
          <p:nvPr/>
        </p:nvSpPr>
        <p:spPr>
          <a:xfrm>
            <a:off x="2479025" y="1714488"/>
            <a:ext cx="2159566"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5.3.1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以太网</a:t>
            </a:r>
          </a:p>
        </p:txBody>
      </p:sp>
      <p:grpSp>
        <p:nvGrpSpPr>
          <p:cNvPr id="6" name="组合 5"/>
          <p:cNvGrpSpPr/>
          <p:nvPr/>
        </p:nvGrpSpPr>
        <p:grpSpPr>
          <a:xfrm>
            <a:off x="978827" y="1357298"/>
            <a:ext cx="1428760" cy="1152000"/>
            <a:chOff x="1166778" y="1571612"/>
            <a:chExt cx="1428760" cy="1152000"/>
          </a:xfrm>
        </p:grpSpPr>
        <p:sp>
          <p:nvSpPr>
            <p:cNvPr id="7" name="菱形 6"/>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8" name="菱形 7"/>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9" name="îṣļîḑé-Rectangle 70"/>
          <p:cNvSpPr/>
          <p:nvPr/>
        </p:nvSpPr>
        <p:spPr>
          <a:xfrm>
            <a:off x="2051440" y="4098961"/>
            <a:ext cx="2753025"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以太网的技术特点</a:t>
            </a:r>
          </a:p>
        </p:txBody>
      </p:sp>
      <p:grpSp>
        <p:nvGrpSpPr>
          <p:cNvPr id="10" name="组合 7"/>
          <p:cNvGrpSpPr>
            <a:grpSpLocks noChangeAspect="1"/>
          </p:cNvGrpSpPr>
          <p:nvPr/>
        </p:nvGrpSpPr>
        <p:grpSpPr>
          <a:xfrm>
            <a:off x="1309654" y="3904816"/>
            <a:ext cx="756000" cy="756002"/>
            <a:chOff x="2804323" y="3859118"/>
            <a:chExt cx="900000" cy="900002"/>
          </a:xfrm>
        </p:grpSpPr>
        <p:sp>
          <p:nvSpPr>
            <p:cNvPr id="11" name="椭圆 10"/>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2"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3" name="TextBox 12"/>
          <p:cNvSpPr txBox="1"/>
          <p:nvPr/>
        </p:nvSpPr>
        <p:spPr>
          <a:xfrm>
            <a:off x="1023902" y="4762072"/>
            <a:ext cx="10572824" cy="1595886"/>
          </a:xfrm>
          <a:prstGeom prst="rect">
            <a:avLst/>
          </a:prstGeom>
          <a:noFill/>
          <a:ln w="28575">
            <a:noFill/>
            <a:prstDash val="dash"/>
          </a:ln>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以太网在技术上具备以下基本特点：</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）以太网不是一种具体的网络，而是一种技术规范，采用基带传输技术。</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2</a:t>
            </a:r>
            <a:r>
              <a:rPr lang="zh-CN" altLang="en-US" sz="2000" dirty="0">
                <a:latin typeface="Times New Roman" pitchFamily="18" charset="0"/>
                <a:ea typeface="微软雅黑" pitchFamily="34" charset="-122"/>
                <a:cs typeface="Times New Roman" pitchFamily="18" charset="0"/>
              </a:rPr>
              <a:t>）以太网的标准是</a:t>
            </a:r>
            <a:r>
              <a:rPr lang="en-US" altLang="zh-CN" sz="2000" dirty="0">
                <a:latin typeface="Times New Roman" pitchFamily="18" charset="0"/>
                <a:ea typeface="微软雅黑" pitchFamily="34" charset="-122"/>
                <a:cs typeface="Times New Roman" pitchFamily="18" charset="0"/>
              </a:rPr>
              <a:t>IEEE 802.3</a:t>
            </a:r>
            <a:r>
              <a:rPr lang="zh-CN" altLang="en-US" sz="2000" dirty="0">
                <a:latin typeface="Times New Roman" pitchFamily="18" charset="0"/>
                <a:ea typeface="微软雅黑" pitchFamily="34" charset="-122"/>
                <a:cs typeface="Times New Roman" pitchFamily="18" charset="0"/>
              </a:rPr>
              <a:t>，使用</a:t>
            </a:r>
            <a:r>
              <a:rPr lang="en-US" altLang="zh-CN" sz="2000" dirty="0">
                <a:latin typeface="Times New Roman" pitchFamily="18" charset="0"/>
                <a:ea typeface="微软雅黑" pitchFamily="34" charset="-122"/>
                <a:cs typeface="Times New Roman" pitchFamily="18" charset="0"/>
              </a:rPr>
              <a:t>CSMA/CD</a:t>
            </a:r>
            <a:r>
              <a:rPr lang="zh-CN" altLang="en-US" sz="2000" dirty="0">
                <a:latin typeface="Times New Roman" pitchFamily="18" charset="0"/>
                <a:ea typeface="微软雅黑" pitchFamily="34" charset="-122"/>
                <a:cs typeface="Times New Roman" pitchFamily="18" charset="0"/>
              </a:rPr>
              <a:t>介质访问控制方法争用总线。</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）以太网采用广播式传输技术，是一种广播式网络，具有广播式网络的全部特点。</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lide(fromBottom)">
                                      <p:cBhvr>
                                        <p:cTn id="14" dur="500"/>
                                        <p:tgtEl>
                                          <p:spTgt spid="5"/>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15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 calcmode="lin" valueType="num">
                                      <p:cBhvr>
                                        <p:cTn id="24" dur="500" fill="hold"/>
                                        <p:tgtEl>
                                          <p:spTgt spid="10"/>
                                        </p:tgtEl>
                                        <p:attrNameLst>
                                          <p:attrName>style.rotation</p:attrName>
                                        </p:attrNameLst>
                                      </p:cBhvr>
                                      <p:tavLst>
                                        <p:tav tm="0">
                                          <p:val>
                                            <p:fltVal val="360"/>
                                          </p:val>
                                        </p:tav>
                                        <p:tav tm="100000">
                                          <p:val>
                                            <p:fltVal val="0"/>
                                          </p:val>
                                        </p:tav>
                                      </p:tavLst>
                                    </p:anim>
                                    <p:animEffect transition="in" filter="fade">
                                      <p:cBhvr>
                                        <p:cTn id="25" dur="500"/>
                                        <p:tgtEl>
                                          <p:spTgt spid="10"/>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3" name="TextBox 2"/>
          <p:cNvSpPr txBox="1"/>
          <p:nvPr/>
        </p:nvSpPr>
        <p:spPr>
          <a:xfrm>
            <a:off x="881026" y="3571876"/>
            <a:ext cx="7429552" cy="2785378"/>
          </a:xfrm>
          <a:prstGeom prst="rect">
            <a:avLst/>
          </a:prstGeom>
          <a:noFill/>
          <a:ln w="28575">
            <a:noFill/>
            <a:prstDash val="dash"/>
          </a:ln>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8</a:t>
            </a:r>
            <a:r>
              <a:rPr lang="zh-CN" altLang="en-US" sz="2000" dirty="0">
                <a:latin typeface="Times New Roman" pitchFamily="18" charset="0"/>
                <a:ea typeface="微软雅黑" pitchFamily="34" charset="-122"/>
                <a:cs typeface="Times New Roman" pitchFamily="18" charset="0"/>
              </a:rPr>
              <a:t>）以太网的拓扑结构主要有总线型和星型。总线型拓扑所需的电缆较少、价格便宜，但管理成本高、不易隔离故障点，并且采用共享的访问机制，易造成网络拥塞。星型拓扑管理方便、容易扩展、需要专用的网络设备作为网络的核心节点、需要更多的网线、对核心设备的可靠性要求高。星型拓扑可以通过级联的方式很方便地将网络扩展到很大的规模，因此得到了广泛的应用，被绝大部分的以太网所采用。</a:t>
            </a:r>
          </a:p>
        </p:txBody>
      </p:sp>
      <p:pic>
        <p:nvPicPr>
          <p:cNvPr id="4" name="图片 3" descr="以太网.jpg"/>
          <p:cNvPicPr>
            <a:picLocks noChangeAspect="1"/>
          </p:cNvPicPr>
          <p:nvPr/>
        </p:nvPicPr>
        <p:blipFill>
          <a:blip r:embed="rId2">
            <a:clrChange>
              <a:clrFrom>
                <a:srgbClr val="FFFFFF"/>
              </a:clrFrom>
              <a:clrTo>
                <a:srgbClr val="FFFFFF">
                  <a:alpha val="0"/>
                </a:srgbClr>
              </a:clrTo>
            </a:clrChange>
          </a:blip>
          <a:srcRect b="5000"/>
          <a:stretch>
            <a:fillRect/>
          </a:stretch>
        </p:blipFill>
        <p:spPr>
          <a:xfrm>
            <a:off x="8105775" y="3857628"/>
            <a:ext cx="4086225" cy="2714634"/>
          </a:xfrm>
          <a:prstGeom prst="rect">
            <a:avLst/>
          </a:prstGeom>
        </p:spPr>
      </p:pic>
      <p:sp>
        <p:nvSpPr>
          <p:cNvPr id="5" name="TextBox 4"/>
          <p:cNvSpPr txBox="1"/>
          <p:nvPr/>
        </p:nvSpPr>
        <p:spPr>
          <a:xfrm>
            <a:off x="881026" y="1214422"/>
            <a:ext cx="10429948" cy="2400657"/>
          </a:xfrm>
          <a:prstGeom prst="rect">
            <a:avLst/>
          </a:prstGeom>
          <a:noFill/>
          <a:ln w="28575">
            <a:noFill/>
            <a:prstDash val="dash"/>
          </a:ln>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4</a:t>
            </a:r>
            <a:r>
              <a:rPr lang="zh-CN" altLang="en-US" sz="2000" dirty="0">
                <a:latin typeface="Times New Roman" pitchFamily="18" charset="0"/>
                <a:ea typeface="微软雅黑" pitchFamily="34" charset="-122"/>
                <a:cs typeface="Times New Roman" pitchFamily="18" charset="0"/>
              </a:rPr>
              <a:t>）以太网采用曼彻斯特编码方案。</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5</a:t>
            </a:r>
            <a:r>
              <a:rPr lang="zh-CN" altLang="en-US" sz="2000" dirty="0">
                <a:latin typeface="Times New Roman" pitchFamily="18" charset="0"/>
                <a:ea typeface="微软雅黑" pitchFamily="34" charset="-122"/>
                <a:cs typeface="Times New Roman" pitchFamily="18" charset="0"/>
              </a:rPr>
              <a:t>）传输速率高，最高甚至可达</a:t>
            </a:r>
            <a:r>
              <a:rPr lang="en-US" altLang="zh-CN" sz="2000" dirty="0">
                <a:latin typeface="Times New Roman" pitchFamily="18" charset="0"/>
                <a:ea typeface="微软雅黑" pitchFamily="34" charset="-122"/>
                <a:cs typeface="Times New Roman" pitchFamily="18" charset="0"/>
              </a:rPr>
              <a:t>10 </a:t>
            </a:r>
            <a:r>
              <a:rPr lang="en-US" altLang="zh-CN" sz="2000" dirty="0" err="1">
                <a:latin typeface="Times New Roman" pitchFamily="18" charset="0"/>
                <a:ea typeface="微软雅黑" pitchFamily="34" charset="-122"/>
                <a:cs typeface="Times New Roman" pitchFamily="18" charset="0"/>
              </a:rPr>
              <a:t>Gbps</a:t>
            </a:r>
            <a:r>
              <a:rPr lang="zh-CN" altLang="en-US" sz="2000" dirty="0">
                <a:latin typeface="Times New Roman" pitchFamily="18" charset="0"/>
                <a:ea typeface="微软雅黑" pitchFamily="34" charset="-122"/>
                <a:cs typeface="Times New Roman" pitchFamily="18" charset="0"/>
              </a:rPr>
              <a:t>。</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6</a:t>
            </a:r>
            <a:r>
              <a:rPr lang="zh-CN" altLang="en-US" sz="2000" dirty="0">
                <a:latin typeface="Times New Roman" pitchFamily="18" charset="0"/>
                <a:ea typeface="微软雅黑" pitchFamily="34" charset="-122"/>
                <a:cs typeface="Times New Roman" pitchFamily="18" charset="0"/>
              </a:rPr>
              <a:t>）以太网是可变长帧，长度为</a:t>
            </a:r>
            <a:r>
              <a:rPr lang="en-US" altLang="zh-CN" sz="2000" dirty="0">
                <a:latin typeface="Times New Roman" pitchFamily="18" charset="0"/>
                <a:ea typeface="微软雅黑" pitchFamily="34" charset="-122"/>
                <a:cs typeface="Times New Roman" pitchFamily="18" charset="0"/>
              </a:rPr>
              <a:t>64</a:t>
            </a:r>
            <a:r>
              <a:rPr lang="zh-CN" altLang="en-US" sz="2000" dirty="0">
                <a:latin typeface="Times New Roman" pitchFamily="18" charset="0"/>
                <a:ea typeface="微软雅黑" pitchFamily="34" charset="-122"/>
                <a:cs typeface="Times New Roman" pitchFamily="18" charset="0"/>
              </a:rPr>
              <a:t>字节～</a:t>
            </a:r>
            <a:r>
              <a:rPr lang="en-US" altLang="zh-CN" sz="2000" dirty="0">
                <a:latin typeface="Times New Roman" pitchFamily="18" charset="0"/>
                <a:ea typeface="微软雅黑" pitchFamily="34" charset="-122"/>
                <a:cs typeface="Times New Roman" pitchFamily="18" charset="0"/>
              </a:rPr>
              <a:t>1 518</a:t>
            </a:r>
            <a:r>
              <a:rPr lang="zh-CN" altLang="en-US" sz="2000" dirty="0">
                <a:latin typeface="Times New Roman" pitchFamily="18" charset="0"/>
                <a:ea typeface="微软雅黑" pitchFamily="34" charset="-122"/>
                <a:cs typeface="Times New Roman" pitchFamily="18" charset="0"/>
              </a:rPr>
              <a:t>字节。</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7</a:t>
            </a:r>
            <a:r>
              <a:rPr lang="zh-CN" altLang="en-US" sz="2000" dirty="0">
                <a:latin typeface="Times New Roman" pitchFamily="18" charset="0"/>
                <a:ea typeface="微软雅黑" pitchFamily="34" charset="-122"/>
                <a:cs typeface="Times New Roman" pitchFamily="18" charset="0"/>
              </a:rPr>
              <a:t>）以太网可以采用多种连接介质，包括同轴电缆、双绞线和光纤等。其中双绞线多用于从主机到集线器或交换机的连接，而光纤则主要用于交换机间的级联和交换机到路由器间的点到点链路上。同轴电缆作为早期的主要连接介质已经趋于淘汰。</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îṣļîḑé-Rectangle 70"/>
          <p:cNvSpPr/>
          <p:nvPr/>
        </p:nvSpPr>
        <p:spPr>
          <a:xfrm>
            <a:off x="2051440" y="1551443"/>
            <a:ext cx="2445248"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以太网体系结构</a:t>
            </a:r>
          </a:p>
        </p:txBody>
      </p:sp>
      <p:grpSp>
        <p:nvGrpSpPr>
          <p:cNvPr id="3" name="组合 7"/>
          <p:cNvGrpSpPr>
            <a:grpSpLocks noChangeAspect="1"/>
          </p:cNvGrpSpPr>
          <p:nvPr/>
        </p:nvGrpSpPr>
        <p:grpSpPr>
          <a:xfrm>
            <a:off x="1309654" y="1357298"/>
            <a:ext cx="756000" cy="756002"/>
            <a:chOff x="2804323" y="3859118"/>
            <a:chExt cx="900000" cy="900002"/>
          </a:xfrm>
        </p:grpSpPr>
        <p:sp>
          <p:nvSpPr>
            <p:cNvPr id="4" name="椭圆 3"/>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5"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6" name="TextBox 5"/>
          <p:cNvSpPr txBox="1"/>
          <p:nvPr/>
        </p:nvSpPr>
        <p:spPr>
          <a:xfrm>
            <a:off x="1023902" y="2245365"/>
            <a:ext cx="10572824" cy="826445"/>
          </a:xfrm>
          <a:prstGeom prst="rect">
            <a:avLst/>
          </a:prstGeom>
          <a:noFill/>
          <a:ln w="28575">
            <a:noFill/>
            <a:prstDash val="dash"/>
          </a:ln>
        </p:spPr>
        <p:txBody>
          <a:bodyPr wrap="square" rtlCol="0">
            <a:spAutoFit/>
          </a:bodyPr>
          <a:lstStyle/>
          <a:p>
            <a:pPr lvl="0" indent="457200" algn="just">
              <a:lnSpc>
                <a:spcPct val="125000"/>
              </a:lnSpc>
            </a:pPr>
            <a:r>
              <a:rPr lang="en-US" altLang="zh-CN" sz="2000" dirty="0">
                <a:latin typeface="Times New Roman" pitchFamily="18" charset="0"/>
                <a:ea typeface="微软雅黑" pitchFamily="34" charset="-122"/>
                <a:cs typeface="Times New Roman" pitchFamily="18" charset="0"/>
              </a:rPr>
              <a:t>IEEE 802.3</a:t>
            </a:r>
            <a:r>
              <a:rPr lang="zh-CN" altLang="en-US" sz="2000" dirty="0">
                <a:latin typeface="Times New Roman" pitchFamily="18" charset="0"/>
                <a:ea typeface="微软雅黑" pitchFamily="34" charset="-122"/>
                <a:cs typeface="Times New Roman" pitchFamily="18" charset="0"/>
              </a:rPr>
              <a:t>以太网体系结构与</a:t>
            </a: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参考模型的对应关系如图</a:t>
            </a:r>
            <a:r>
              <a:rPr lang="en-US" altLang="zh-CN" sz="2000" dirty="0">
                <a:latin typeface="Times New Roman" pitchFamily="18" charset="0"/>
                <a:ea typeface="微软雅黑" pitchFamily="34" charset="-122"/>
                <a:cs typeface="Times New Roman" pitchFamily="18" charset="0"/>
              </a:rPr>
              <a:t>5-7</a:t>
            </a:r>
            <a:r>
              <a:rPr lang="zh-CN" altLang="en-US" sz="2000" dirty="0">
                <a:latin typeface="Times New Roman" pitchFamily="18" charset="0"/>
                <a:ea typeface="微软雅黑" pitchFamily="34" charset="-122"/>
                <a:cs typeface="Times New Roman" pitchFamily="18" charset="0"/>
              </a:rPr>
              <a:t>所示，主要包对应于</a:t>
            </a: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参考模型的物理层和数据链路层。</a:t>
            </a:r>
          </a:p>
        </p:txBody>
      </p:sp>
      <p:sp>
        <p:nvSpPr>
          <p:cNvPr id="7"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39629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2" name="组合 11"/>
          <p:cNvGrpSpPr/>
          <p:nvPr/>
        </p:nvGrpSpPr>
        <p:grpSpPr>
          <a:xfrm>
            <a:off x="1523968" y="3214686"/>
            <a:ext cx="5929354" cy="2938912"/>
            <a:chOff x="1523968" y="3214686"/>
            <a:chExt cx="5929354" cy="2938912"/>
          </a:xfrm>
        </p:grpSpPr>
        <p:graphicFrame>
          <p:nvGraphicFramePr>
            <p:cNvPr id="396289" name="Object 1"/>
            <p:cNvGraphicFramePr>
              <a:graphicFrameLocks noChangeAspect="1"/>
            </p:cNvGraphicFramePr>
            <p:nvPr/>
          </p:nvGraphicFramePr>
          <p:xfrm>
            <a:off x="2119669" y="3214686"/>
            <a:ext cx="4737953" cy="2286016"/>
          </p:xfrm>
          <a:graphic>
            <a:graphicData uri="http://schemas.openxmlformats.org/presentationml/2006/ole">
              <mc:AlternateContent xmlns:mc="http://schemas.openxmlformats.org/markup-compatibility/2006">
                <mc:Choice xmlns:v="urn:schemas-microsoft-com:vml" Requires="v">
                  <p:oleObj spid="_x0000_s2052" r:id="rId4" imgW="2422711" imgH="1180487" progId="">
                    <p:embed/>
                  </p:oleObj>
                </mc:Choice>
                <mc:Fallback>
                  <p:oleObj r:id="rId4" imgW="2422711" imgH="1180487"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669" y="3214686"/>
                          <a:ext cx="4737953" cy="2286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523968" y="5715016"/>
              <a:ext cx="5929354" cy="438582"/>
            </a:xfrm>
            <a:prstGeom prst="rect">
              <a:avLst/>
            </a:prstGeom>
            <a:noFill/>
            <a:ln w="28575">
              <a:noFill/>
              <a:prstDash val="dash"/>
            </a:ln>
          </p:spPr>
          <p:txBody>
            <a:bodyPr wrap="square" rtlCol="0">
              <a:spAutoFit/>
            </a:bodyPr>
            <a:lstStyle/>
            <a:p>
              <a:pPr lvl="0" indent="457200" algn="just">
                <a:lnSpc>
                  <a:spcPct val="125000"/>
                </a:lnSpc>
              </a:pPr>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5-7  </a:t>
              </a:r>
              <a:r>
                <a:rPr lang="zh-CN" altLang="en-US" dirty="0">
                  <a:latin typeface="Times New Roman" pitchFamily="18" charset="0"/>
                  <a:ea typeface="微软雅黑" pitchFamily="34" charset="-122"/>
                  <a:cs typeface="Times New Roman" pitchFamily="18" charset="0"/>
                </a:rPr>
                <a:t>以太网体系结构与</a:t>
              </a:r>
              <a:r>
                <a:rPr lang="en-US" altLang="zh-CN" dirty="0">
                  <a:latin typeface="Times New Roman" pitchFamily="18" charset="0"/>
                  <a:ea typeface="微软雅黑" pitchFamily="34" charset="-122"/>
                  <a:cs typeface="Times New Roman" pitchFamily="18" charset="0"/>
                </a:rPr>
                <a:t>OSI</a:t>
              </a:r>
              <a:r>
                <a:rPr lang="zh-CN" altLang="en-US" dirty="0">
                  <a:latin typeface="Times New Roman" pitchFamily="18" charset="0"/>
                  <a:ea typeface="微软雅黑" pitchFamily="34" charset="-122"/>
                  <a:cs typeface="Times New Roman" pitchFamily="18" charset="0"/>
                </a:rPr>
                <a:t>参考模型的对应关系</a:t>
              </a:r>
            </a:p>
          </p:txBody>
        </p:sp>
      </p:grpSp>
      <p:pic>
        <p:nvPicPr>
          <p:cNvPr id="13" name="图片 12" descr="以太网.jpg"/>
          <p:cNvPicPr>
            <a:picLocks noChangeAspect="1"/>
          </p:cNvPicPr>
          <p:nvPr/>
        </p:nvPicPr>
        <p:blipFill>
          <a:blip r:embed="rId6">
            <a:clrChange>
              <a:clrFrom>
                <a:srgbClr val="FFFFFF"/>
              </a:clrFrom>
              <a:clrTo>
                <a:srgbClr val="FFFFFF">
                  <a:alpha val="0"/>
                </a:srgbClr>
              </a:clrTo>
            </a:clrChange>
          </a:blip>
          <a:srcRect b="5000"/>
          <a:stretch>
            <a:fillRect/>
          </a:stretch>
        </p:blipFill>
        <p:spPr>
          <a:xfrm>
            <a:off x="8105775" y="3857628"/>
            <a:ext cx="4086225" cy="2714634"/>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Bottom)">
                                      <p:cBhvr>
                                        <p:cTn id="22" dur="500"/>
                                        <p:tgtEl>
                                          <p:spTgt spid="1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useBgFill="1">
        <p:nvSpPr>
          <p:cNvPr id="3" name="矩形 2"/>
          <p:cNvSpPr/>
          <p:nvPr/>
        </p:nvSpPr>
        <p:spPr>
          <a:xfrm>
            <a:off x="1238216" y="2363059"/>
            <a:ext cx="9787006" cy="3519490"/>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为了使物理层的功能便于实现，在</a:t>
            </a:r>
            <a:r>
              <a:rPr lang="en-US" altLang="zh-CN" sz="2000" dirty="0">
                <a:latin typeface="Times New Roman" pitchFamily="18" charset="0"/>
                <a:ea typeface="微软雅黑" pitchFamily="34" charset="-122"/>
                <a:cs typeface="Times New Roman" pitchFamily="18" charset="0"/>
              </a:rPr>
              <a:t>IEEE 802.3</a:t>
            </a:r>
            <a:r>
              <a:rPr lang="zh-CN" altLang="en-US" sz="2000" dirty="0">
                <a:latin typeface="Times New Roman" pitchFamily="18" charset="0"/>
                <a:ea typeface="微软雅黑" pitchFamily="34" charset="-122"/>
                <a:cs typeface="Times New Roman" pitchFamily="18" charset="0"/>
              </a:rPr>
              <a:t>标准中将物理层细分为两个子层：物理信令（</a:t>
            </a:r>
            <a:r>
              <a:rPr lang="en-US" altLang="zh-CN" sz="2000" dirty="0">
                <a:latin typeface="Times New Roman" pitchFamily="18" charset="0"/>
                <a:ea typeface="微软雅黑" pitchFamily="34" charset="-122"/>
                <a:cs typeface="Times New Roman" pitchFamily="18" charset="0"/>
              </a:rPr>
              <a:t>Physical Signaling</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PLS</a:t>
            </a:r>
            <a:r>
              <a:rPr lang="zh-CN" altLang="en-US" sz="2000" dirty="0">
                <a:latin typeface="Times New Roman" pitchFamily="18" charset="0"/>
                <a:ea typeface="微软雅黑" pitchFamily="34" charset="-122"/>
                <a:cs typeface="Times New Roman" pitchFamily="18" charset="0"/>
              </a:rPr>
              <a:t>）子层和物理媒体连接件（</a:t>
            </a:r>
            <a:r>
              <a:rPr lang="en-US" altLang="zh-CN" sz="2000" dirty="0">
                <a:latin typeface="Times New Roman" pitchFamily="18" charset="0"/>
                <a:ea typeface="微软雅黑" pitchFamily="34" charset="-122"/>
                <a:cs typeface="Times New Roman" pitchFamily="18" charset="0"/>
              </a:rPr>
              <a:t>Physical Medium Attachment</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PMA</a:t>
            </a:r>
            <a:r>
              <a:rPr lang="zh-CN" altLang="en-US" sz="2000" dirty="0">
                <a:latin typeface="Times New Roman" pitchFamily="18" charset="0"/>
                <a:ea typeface="微软雅黑" pitchFamily="34" charset="-122"/>
                <a:cs typeface="Times New Roman" pitchFamily="18" charset="0"/>
              </a:rPr>
              <a:t>）子层。</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PLS</a:t>
            </a:r>
            <a:r>
              <a:rPr lang="zh-CN" altLang="en-US" sz="2000" dirty="0">
                <a:latin typeface="Times New Roman" pitchFamily="18" charset="0"/>
                <a:ea typeface="微软雅黑" pitchFamily="34" charset="-122"/>
                <a:cs typeface="Times New Roman" pitchFamily="18" charset="0"/>
              </a:rPr>
              <a:t>子层向</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子层提供服务，它规定了</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子层与物理层的界面，是与传输媒体无关的物理层规范。在发送比特流时，它负责对比特流进行曼彻斯特编码。在接收比特流时，它负责对曼彻斯特码进行解码。另外，</a:t>
            </a:r>
            <a:r>
              <a:rPr lang="en-US" altLang="zh-CN" sz="2000" dirty="0">
                <a:latin typeface="Times New Roman" pitchFamily="18" charset="0"/>
                <a:ea typeface="微软雅黑" pitchFamily="34" charset="-122"/>
                <a:cs typeface="Times New Roman" pitchFamily="18" charset="0"/>
              </a:rPr>
              <a:t>PLS</a:t>
            </a:r>
            <a:r>
              <a:rPr lang="zh-CN" altLang="en-US" sz="2000" dirty="0">
                <a:latin typeface="Times New Roman" pitchFamily="18" charset="0"/>
                <a:ea typeface="微软雅黑" pitchFamily="34" charset="-122"/>
                <a:cs typeface="Times New Roman" pitchFamily="18" charset="0"/>
              </a:rPr>
              <a:t>子层还负责完成载波监听功能。</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2</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PMA</a:t>
            </a:r>
            <a:r>
              <a:rPr lang="zh-CN" altLang="en-US" sz="2000" dirty="0">
                <a:latin typeface="Times New Roman" pitchFamily="18" charset="0"/>
                <a:ea typeface="微软雅黑" pitchFamily="34" charset="-122"/>
                <a:cs typeface="Times New Roman" pitchFamily="18" charset="0"/>
              </a:rPr>
              <a:t>子层向</a:t>
            </a:r>
            <a:r>
              <a:rPr lang="en-US" altLang="zh-CN" sz="2000" dirty="0">
                <a:latin typeface="Times New Roman" pitchFamily="18" charset="0"/>
                <a:ea typeface="微软雅黑" pitchFamily="34" charset="-122"/>
                <a:cs typeface="Times New Roman" pitchFamily="18" charset="0"/>
              </a:rPr>
              <a:t>PLS</a:t>
            </a:r>
            <a:r>
              <a:rPr lang="zh-CN" altLang="en-US" sz="2000" dirty="0">
                <a:latin typeface="Times New Roman" pitchFamily="18" charset="0"/>
                <a:ea typeface="微软雅黑" pitchFamily="34" charset="-122"/>
                <a:cs typeface="Times New Roman" pitchFamily="18" charset="0"/>
              </a:rPr>
              <a:t>子层提供服务，它负责向媒体上发送比特信号和从媒体上接收比特信号，并完成冲突检测功能。</a:t>
            </a:r>
          </a:p>
        </p:txBody>
      </p:sp>
      <p:grpSp>
        <p:nvGrpSpPr>
          <p:cNvPr id="4" name="组合 3"/>
          <p:cNvGrpSpPr/>
          <p:nvPr/>
        </p:nvGrpSpPr>
        <p:grpSpPr>
          <a:xfrm>
            <a:off x="1523968" y="1500174"/>
            <a:ext cx="2178990" cy="592805"/>
            <a:chOff x="1326748" y="1446650"/>
            <a:chExt cx="2178990"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1338828"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）物理层</a:t>
              </a:r>
            </a:p>
          </p:txBody>
        </p:sp>
      </p:gr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任意多边形 21"/>
          <p:cNvSpPr>
            <a:spLocks noChangeArrowheads="1"/>
          </p:cNvSpPr>
          <p:nvPr>
            <p:custDataLst>
              <p:tags r:id="rId1"/>
            </p:custDataLst>
          </p:nvPr>
        </p:nvSpPr>
        <p:spPr bwMode="auto">
          <a:xfrm rot="19800000">
            <a:off x="5451048" y="-1119952"/>
            <a:ext cx="2181958" cy="9125843"/>
          </a:xfrm>
          <a:custGeom>
            <a:avLst/>
            <a:gdLst>
              <a:gd name="T0" fmla="*/ 0 w 2026880"/>
              <a:gd name="T1" fmla="*/ 0 h 6399694"/>
              <a:gd name="T2" fmla="*/ 2027594 w 2026880"/>
              <a:gd name="T3" fmla="*/ 1170044 h 6399694"/>
              <a:gd name="T4" fmla="*/ 2027594 w 2026880"/>
              <a:gd name="T5" fmla="*/ 5228688 h 6399694"/>
              <a:gd name="T6" fmla="*/ 0 w 2026880"/>
              <a:gd name="T7" fmla="*/ 6398732 h 6399694"/>
              <a:gd name="T8" fmla="*/ 0 60000 65536"/>
              <a:gd name="T9" fmla="*/ 0 60000 65536"/>
              <a:gd name="T10" fmla="*/ 0 60000 65536"/>
              <a:gd name="T11" fmla="*/ 0 60000 65536"/>
              <a:gd name="T12" fmla="*/ 0 w 2026880"/>
              <a:gd name="T13" fmla="*/ 0 h 6399694"/>
              <a:gd name="T14" fmla="*/ 2026880 w 2026880"/>
              <a:gd name="T15" fmla="*/ 6399694 h 6399694"/>
              <a:gd name="connsiteX0" fmla="*/ 66713 w 2093593"/>
              <a:gd name="connsiteY0" fmla="*/ 0 h 8649033"/>
              <a:gd name="connsiteX1" fmla="*/ 2093593 w 2093593"/>
              <a:gd name="connsiteY1" fmla="*/ 1170220 h 8649033"/>
              <a:gd name="connsiteX2" fmla="*/ 2093593 w 2093593"/>
              <a:gd name="connsiteY2" fmla="*/ 5229474 h 8649033"/>
              <a:gd name="connsiteX3" fmla="*/ 0 w 2093593"/>
              <a:gd name="connsiteY3" fmla="*/ 8649033 h 8649033"/>
              <a:gd name="connsiteX4" fmla="*/ 66713 w 2093593"/>
              <a:gd name="connsiteY4" fmla="*/ 0 h 8649033"/>
              <a:gd name="connsiteX0-1" fmla="*/ 66713 w 2175469"/>
              <a:gd name="connsiteY0-2" fmla="*/ 0 h 9126529"/>
              <a:gd name="connsiteX1-3" fmla="*/ 2093593 w 2175469"/>
              <a:gd name="connsiteY1-4" fmla="*/ 1170220 h 9126529"/>
              <a:gd name="connsiteX2-5" fmla="*/ 2175469 w 2175469"/>
              <a:gd name="connsiteY2-6" fmla="*/ 9126529 h 9126529"/>
              <a:gd name="connsiteX3-7" fmla="*/ 0 w 2175469"/>
              <a:gd name="connsiteY3-8" fmla="*/ 8649033 h 9126529"/>
              <a:gd name="connsiteX4-9" fmla="*/ 66713 w 2175469"/>
              <a:gd name="connsiteY4-10" fmla="*/ 0 h 9126529"/>
              <a:gd name="connsiteX0-11" fmla="*/ 72818 w 2181574"/>
              <a:gd name="connsiteY0-12" fmla="*/ 0 h 9126529"/>
              <a:gd name="connsiteX1-13" fmla="*/ 2099698 w 2181574"/>
              <a:gd name="connsiteY1-14" fmla="*/ 1170220 h 9126529"/>
              <a:gd name="connsiteX2-15" fmla="*/ 2181574 w 2181574"/>
              <a:gd name="connsiteY2-16" fmla="*/ 9126529 h 9126529"/>
              <a:gd name="connsiteX3-17" fmla="*/ 0 w 2181574"/>
              <a:gd name="connsiteY3-18" fmla="*/ 7897552 h 9126529"/>
              <a:gd name="connsiteX4-19" fmla="*/ 72818 w 2181574"/>
              <a:gd name="connsiteY4-20" fmla="*/ 0 h 91265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1574" h="9126529">
                <a:moveTo>
                  <a:pt x="72818" y="0"/>
                </a:moveTo>
                <a:lnTo>
                  <a:pt x="2099698" y="1170220"/>
                </a:lnTo>
                <a:lnTo>
                  <a:pt x="2181574" y="9126529"/>
                </a:lnTo>
                <a:lnTo>
                  <a:pt x="0" y="7897552"/>
                </a:lnTo>
                <a:lnTo>
                  <a:pt x="72818" y="0"/>
                </a:lnTo>
                <a:close/>
              </a:path>
            </a:pathLst>
          </a:custGeom>
          <a:solidFill>
            <a:srgbClr val="0A6CB5"/>
          </a:solidFill>
          <a:ln>
            <a:noFill/>
          </a:ln>
        </p:spPr>
        <p:txBody>
          <a:bodyPr anchor="ctr"/>
          <a:lstStyle/>
          <a:p>
            <a:endParaRPr lang="zh-CN" altLang="en-US">
              <a:cs typeface="+mn-ea"/>
              <a:sym typeface="+mn-lt"/>
            </a:endParaRPr>
          </a:p>
        </p:txBody>
      </p:sp>
      <p:sp>
        <p:nvSpPr>
          <p:cNvPr id="15" name="文本框 14"/>
          <p:cNvSpPr txBox="1"/>
          <p:nvPr/>
        </p:nvSpPr>
        <p:spPr>
          <a:xfrm>
            <a:off x="4810116" y="1214422"/>
            <a:ext cx="5574756" cy="4524315"/>
          </a:xfrm>
          <a:prstGeom prst="rect">
            <a:avLst/>
          </a:prstGeom>
          <a:noFill/>
        </p:spPr>
        <p:txBody>
          <a:bodyPr wrap="square" rtlCol="0">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学 </a:t>
            </a:r>
            <a:endParaRPr lang="en-US" altLang="zh-CN" sz="7200" b="1" dirty="0">
              <a:solidFill>
                <a:schemeClr val="bg1"/>
              </a:solidFill>
              <a:latin typeface="微软雅黑" panose="020B0503020204020204" pitchFamily="34" charset="-122"/>
              <a:ea typeface="微软雅黑" panose="020B0503020204020204" pitchFamily="34" charset="-122"/>
            </a:endParaRPr>
          </a:p>
          <a:p>
            <a:r>
              <a:rPr lang="en-US" altLang="zh-CN" sz="7200" b="1" dirty="0">
                <a:solidFill>
                  <a:schemeClr val="bg1"/>
                </a:solidFill>
                <a:latin typeface="微软雅黑" panose="020B0503020204020204" pitchFamily="34" charset="-122"/>
                <a:ea typeface="微软雅黑" panose="020B0503020204020204" pitchFamily="34" charset="-122"/>
              </a:rPr>
              <a:t>   </a:t>
            </a:r>
            <a:r>
              <a:rPr lang="zh-CN" altLang="en-US" sz="7200" b="1" dirty="0">
                <a:solidFill>
                  <a:schemeClr val="bg1"/>
                </a:solidFill>
                <a:latin typeface="微软雅黑" panose="020B0503020204020204" pitchFamily="34" charset="-122"/>
                <a:ea typeface="微软雅黑" panose="020B0503020204020204" pitchFamily="34" charset="-122"/>
              </a:rPr>
              <a:t>习 </a:t>
            </a:r>
            <a:endParaRPr lang="en-US" altLang="zh-CN" sz="7200" b="1" dirty="0">
              <a:solidFill>
                <a:schemeClr val="bg1"/>
              </a:solidFill>
              <a:latin typeface="微软雅黑" panose="020B0503020204020204" pitchFamily="34" charset="-122"/>
              <a:ea typeface="微软雅黑" panose="020B0503020204020204" pitchFamily="34" charset="-122"/>
            </a:endParaRPr>
          </a:p>
          <a:p>
            <a:r>
              <a:rPr lang="en-US" altLang="zh-CN" sz="7200" b="1" dirty="0">
                <a:solidFill>
                  <a:schemeClr val="bg1"/>
                </a:solidFill>
                <a:latin typeface="微软雅黑" panose="020B0503020204020204" pitchFamily="34" charset="-122"/>
                <a:ea typeface="微软雅黑" panose="020B0503020204020204" pitchFamily="34" charset="-122"/>
              </a:rPr>
              <a:t>      </a:t>
            </a:r>
            <a:r>
              <a:rPr lang="zh-CN" altLang="en-US" sz="7200" b="1" dirty="0">
                <a:solidFill>
                  <a:schemeClr val="bg1"/>
                </a:solidFill>
                <a:latin typeface="微软雅黑" panose="020B0503020204020204" pitchFamily="34" charset="-122"/>
                <a:ea typeface="微软雅黑" panose="020B0503020204020204" pitchFamily="34" charset="-122"/>
              </a:rPr>
              <a:t>目 </a:t>
            </a:r>
            <a:endParaRPr lang="en-US" altLang="zh-CN" sz="7200" b="1" dirty="0">
              <a:solidFill>
                <a:schemeClr val="bg1"/>
              </a:solidFill>
              <a:latin typeface="微软雅黑" panose="020B0503020204020204" pitchFamily="34" charset="-122"/>
              <a:ea typeface="微软雅黑" panose="020B0503020204020204" pitchFamily="34" charset="-122"/>
            </a:endParaRPr>
          </a:p>
          <a:p>
            <a:r>
              <a:rPr lang="en-US" altLang="zh-CN" sz="7200" b="1" dirty="0">
                <a:solidFill>
                  <a:schemeClr val="bg1"/>
                </a:solidFill>
                <a:latin typeface="微软雅黑" panose="020B0503020204020204" pitchFamily="34" charset="-122"/>
                <a:ea typeface="微软雅黑" panose="020B0503020204020204" pitchFamily="34" charset="-122"/>
              </a:rPr>
              <a:t>         </a:t>
            </a:r>
            <a:r>
              <a:rPr lang="zh-CN" altLang="en-US" sz="7200" b="1" dirty="0">
                <a:solidFill>
                  <a:schemeClr val="bg1"/>
                </a:solidFill>
                <a:latin typeface="微软雅黑" panose="020B0503020204020204" pitchFamily="34" charset="-122"/>
                <a:ea typeface="微软雅黑" panose="020B0503020204020204" pitchFamily="34" charset="-122"/>
              </a:rPr>
              <a:t>标</a:t>
            </a:r>
          </a:p>
        </p:txBody>
      </p:sp>
      <p:grpSp>
        <p:nvGrpSpPr>
          <p:cNvPr id="17" name="组合 16"/>
          <p:cNvGrpSpPr/>
          <p:nvPr/>
        </p:nvGrpSpPr>
        <p:grpSpPr>
          <a:xfrm>
            <a:off x="738150" y="2327316"/>
            <a:ext cx="4286280" cy="779324"/>
            <a:chOff x="738150" y="1928802"/>
            <a:chExt cx="4286280" cy="779324"/>
          </a:xfrm>
        </p:grpSpPr>
        <p:sp>
          <p:nvSpPr>
            <p:cNvPr id="12" name="矩形 11"/>
            <p:cNvSpPr/>
            <p:nvPr/>
          </p:nvSpPr>
          <p:spPr>
            <a:xfrm>
              <a:off x="1166778" y="2000240"/>
              <a:ext cx="3857652" cy="707886"/>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熟悉局域网的特征、体系结构、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802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标准和组网模式。</a:t>
              </a:r>
            </a:p>
          </p:txBody>
        </p:sp>
        <p:sp>
          <p:nvSpPr>
            <p:cNvPr id="14"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18" name="组合 17"/>
          <p:cNvGrpSpPr/>
          <p:nvPr/>
        </p:nvGrpSpPr>
        <p:grpSpPr>
          <a:xfrm>
            <a:off x="1238215" y="3719469"/>
            <a:ext cx="4286281" cy="736404"/>
            <a:chOff x="738150" y="1928802"/>
            <a:chExt cx="4286281" cy="736404"/>
          </a:xfrm>
        </p:grpSpPr>
        <p:sp>
          <p:nvSpPr>
            <p:cNvPr id="19" name="矩形 18"/>
            <p:cNvSpPr/>
            <p:nvPr/>
          </p:nvSpPr>
          <p:spPr>
            <a:xfrm>
              <a:off x="1166779" y="1957320"/>
              <a:ext cx="3857652" cy="707886"/>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理解并掌握局域网的介质访问控制方法。</a:t>
              </a:r>
            </a:p>
          </p:txBody>
        </p:sp>
        <p:sp>
          <p:nvSpPr>
            <p:cNvPr id="20"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21" name="组合 20"/>
          <p:cNvGrpSpPr/>
          <p:nvPr/>
        </p:nvGrpSpPr>
        <p:grpSpPr>
          <a:xfrm>
            <a:off x="1860258" y="5068702"/>
            <a:ext cx="4664370" cy="432000"/>
            <a:chOff x="738150" y="1928802"/>
            <a:chExt cx="4664370" cy="432000"/>
          </a:xfrm>
        </p:grpSpPr>
        <p:sp>
          <p:nvSpPr>
            <p:cNvPr id="22" name="矩形 21"/>
            <p:cNvSpPr/>
            <p:nvPr/>
          </p:nvSpPr>
          <p:spPr>
            <a:xfrm>
              <a:off x="1166778" y="1957320"/>
              <a:ext cx="4235742" cy="400110"/>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理解并掌握以太网技术。</a:t>
              </a:r>
            </a:p>
          </p:txBody>
        </p:sp>
        <p:sp>
          <p:nvSpPr>
            <p:cNvPr id="23"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24" name="组合 23"/>
          <p:cNvGrpSpPr/>
          <p:nvPr/>
        </p:nvGrpSpPr>
        <p:grpSpPr>
          <a:xfrm>
            <a:off x="7024694" y="1643050"/>
            <a:ext cx="4643471" cy="432000"/>
            <a:chOff x="738150" y="1928802"/>
            <a:chExt cx="4643471" cy="432000"/>
          </a:xfrm>
        </p:grpSpPr>
        <p:sp>
          <p:nvSpPr>
            <p:cNvPr id="25" name="矩形 24"/>
            <p:cNvSpPr/>
            <p:nvPr/>
          </p:nvSpPr>
          <p:spPr>
            <a:xfrm>
              <a:off x="1238217" y="1928802"/>
              <a:ext cx="4143404" cy="400110"/>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掌握以太网交换机设备。</a:t>
              </a:r>
            </a:p>
          </p:txBody>
        </p:sp>
        <p:sp>
          <p:nvSpPr>
            <p:cNvPr id="26"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27" name="组合 26"/>
          <p:cNvGrpSpPr/>
          <p:nvPr/>
        </p:nvGrpSpPr>
        <p:grpSpPr>
          <a:xfrm>
            <a:off x="7810512" y="3039338"/>
            <a:ext cx="3680185" cy="432000"/>
            <a:chOff x="738150" y="1928802"/>
            <a:chExt cx="3680185" cy="432000"/>
          </a:xfrm>
        </p:grpSpPr>
        <p:sp>
          <p:nvSpPr>
            <p:cNvPr id="28" name="矩形 27"/>
            <p:cNvSpPr/>
            <p:nvPr/>
          </p:nvSpPr>
          <p:spPr>
            <a:xfrm>
              <a:off x="1238216" y="1928802"/>
              <a:ext cx="3180119" cy="400110"/>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理解并掌握快速网络技术。</a:t>
              </a:r>
            </a:p>
          </p:txBody>
        </p:sp>
        <p:sp>
          <p:nvSpPr>
            <p:cNvPr id="29"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33" name="组合 32"/>
          <p:cNvGrpSpPr/>
          <p:nvPr/>
        </p:nvGrpSpPr>
        <p:grpSpPr>
          <a:xfrm>
            <a:off x="8630921" y="4435626"/>
            <a:ext cx="3322995" cy="707886"/>
            <a:chOff x="738150" y="1928802"/>
            <a:chExt cx="3322995" cy="707886"/>
          </a:xfrm>
        </p:grpSpPr>
        <p:sp>
          <p:nvSpPr>
            <p:cNvPr id="34" name="矩形 33"/>
            <p:cNvSpPr/>
            <p:nvPr/>
          </p:nvSpPr>
          <p:spPr>
            <a:xfrm>
              <a:off x="1238216" y="1928802"/>
              <a:ext cx="2822929" cy="707886"/>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掌握虚拟局域网和无线局域网技术。</a:t>
              </a:r>
            </a:p>
          </p:txBody>
        </p:sp>
        <p:sp>
          <p:nvSpPr>
            <p:cNvPr id="35"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par>
                                <p:cTn id="8" presetID="1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slide(fromBottom)">
                                      <p:cBhvr>
                                        <p:cTn id="10" dur="500"/>
                                        <p:tgtEl>
                                          <p:spTgt spid="18"/>
                                        </p:tgtEl>
                                      </p:cBhvr>
                                    </p:animEffect>
                                  </p:childTnLst>
                                </p:cTn>
                              </p:par>
                              <p:par>
                                <p:cTn id="11" presetID="1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slide(fromBottom)">
                                      <p:cBhvr>
                                        <p:cTn id="13" dur="500"/>
                                        <p:tgtEl>
                                          <p:spTgt spid="21"/>
                                        </p:tgtEl>
                                      </p:cBhvr>
                                    </p:animEffect>
                                  </p:childTnLst>
                                </p:cTn>
                              </p:par>
                              <p:par>
                                <p:cTn id="14" presetID="1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slide(fromBottom)">
                                      <p:cBhvr>
                                        <p:cTn id="16" dur="500"/>
                                        <p:tgtEl>
                                          <p:spTgt spid="24"/>
                                        </p:tgtEl>
                                      </p:cBhvr>
                                    </p:animEffect>
                                  </p:childTnLst>
                                </p:cTn>
                              </p:par>
                              <p:par>
                                <p:cTn id="17" presetID="1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slide(fromBottom)">
                                      <p:cBhvr>
                                        <p:cTn id="19" dur="500"/>
                                        <p:tgtEl>
                                          <p:spTgt spid="27"/>
                                        </p:tgtEl>
                                      </p:cBhvr>
                                    </p:animEffect>
                                  </p:childTnLst>
                                </p:cTn>
                              </p:par>
                              <p:par>
                                <p:cTn id="20" presetID="12" presetClass="entr" presetSubtype="4"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slide(fromBottom)">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useBgFill="1">
        <p:nvSpPr>
          <p:cNvPr id="3" name="矩形 2"/>
          <p:cNvSpPr/>
          <p:nvPr/>
        </p:nvSpPr>
        <p:spPr>
          <a:xfrm>
            <a:off x="1238216" y="2220183"/>
            <a:ext cx="9787006" cy="2365328"/>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在以太网体系结构中，数据链路层被分为介质访问控制（</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）子层和逻辑链路控制（</a:t>
            </a:r>
            <a:r>
              <a:rPr lang="en-US" altLang="zh-CN" sz="2000" dirty="0">
                <a:latin typeface="Times New Roman" pitchFamily="18" charset="0"/>
                <a:ea typeface="微软雅黑" pitchFamily="34" charset="-122"/>
                <a:cs typeface="Times New Roman" pitchFamily="18" charset="0"/>
              </a:rPr>
              <a:t>LLC</a:t>
            </a:r>
            <a:r>
              <a:rPr lang="zh-CN" altLang="en-US" sz="2000" dirty="0">
                <a:latin typeface="Times New Roman" pitchFamily="18" charset="0"/>
                <a:ea typeface="微软雅黑" pitchFamily="34" charset="-122"/>
                <a:cs typeface="Times New Roman" pitchFamily="18" charset="0"/>
              </a:rPr>
              <a:t>）子层。在</a:t>
            </a:r>
            <a:r>
              <a:rPr lang="en-US" altLang="zh-CN" sz="2000" dirty="0">
                <a:latin typeface="Times New Roman" pitchFamily="18" charset="0"/>
                <a:ea typeface="微软雅黑" pitchFamily="34" charset="-122"/>
                <a:cs typeface="Times New Roman" pitchFamily="18" charset="0"/>
              </a:rPr>
              <a:t>LLC</a:t>
            </a:r>
            <a:r>
              <a:rPr lang="zh-CN" altLang="en-US" sz="2000" dirty="0">
                <a:latin typeface="Times New Roman" pitchFamily="18" charset="0"/>
                <a:ea typeface="微软雅黑" pitchFamily="34" charset="-122"/>
                <a:cs typeface="Times New Roman" pitchFamily="18" charset="0"/>
              </a:rPr>
              <a:t>不变的情况下，只需改变</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子层就可以适应不同的介质和访问方法。</a:t>
            </a:r>
          </a:p>
          <a:p>
            <a:pPr indent="457200" algn="just">
              <a:lnSpc>
                <a:spcPct val="125000"/>
              </a:lnSpc>
            </a:pPr>
            <a:r>
              <a:rPr lang="en-US" altLang="zh-CN" sz="2000" dirty="0">
                <a:latin typeface="Times New Roman" pitchFamily="18" charset="0"/>
                <a:ea typeface="微软雅黑" pitchFamily="34" charset="-122"/>
                <a:cs typeface="Times New Roman" pitchFamily="18" charset="0"/>
              </a:rPr>
              <a:t>IEEE 802.3</a:t>
            </a:r>
            <a:r>
              <a:rPr lang="zh-CN" altLang="en-US" sz="2000" dirty="0">
                <a:latin typeface="Times New Roman" pitchFamily="18" charset="0"/>
                <a:ea typeface="微软雅黑" pitchFamily="34" charset="-122"/>
                <a:cs typeface="Times New Roman" pitchFamily="18" charset="0"/>
              </a:rPr>
              <a:t>中规定的</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子层协议包括帧格式和</a:t>
            </a:r>
            <a:r>
              <a:rPr lang="en-US" altLang="zh-CN" sz="2000" dirty="0">
                <a:latin typeface="Times New Roman" pitchFamily="18" charset="0"/>
                <a:ea typeface="微软雅黑" pitchFamily="34" charset="-122"/>
                <a:cs typeface="Times New Roman" pitchFamily="18" charset="0"/>
              </a:rPr>
              <a:t>CSMA/CD</a:t>
            </a:r>
            <a:r>
              <a:rPr lang="zh-CN" altLang="en-US" sz="2000" dirty="0">
                <a:latin typeface="Times New Roman" pitchFamily="18" charset="0"/>
                <a:ea typeface="微软雅黑" pitchFamily="34" charset="-122"/>
                <a:cs typeface="Times New Roman" pitchFamily="18" charset="0"/>
              </a:rPr>
              <a:t>协议两部分，下面我们主要介绍</a:t>
            </a:r>
            <a:r>
              <a:rPr lang="en-US" altLang="zh-CN" sz="2000" dirty="0">
                <a:latin typeface="Times New Roman" pitchFamily="18" charset="0"/>
                <a:ea typeface="微软雅黑" pitchFamily="34" charset="-122"/>
                <a:cs typeface="Times New Roman" pitchFamily="18" charset="0"/>
              </a:rPr>
              <a:t>IEEE 802.3</a:t>
            </a:r>
            <a:r>
              <a:rPr lang="zh-CN" altLang="en-US" sz="2000" dirty="0">
                <a:latin typeface="Times New Roman" pitchFamily="18" charset="0"/>
                <a:ea typeface="微软雅黑" pitchFamily="34" charset="-122"/>
                <a:cs typeface="Times New Roman" pitchFamily="18" charset="0"/>
              </a:rPr>
              <a:t>帧格式。目前，大多数</a:t>
            </a:r>
            <a:r>
              <a:rPr lang="en-US" altLang="zh-CN"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应用都是用</a:t>
            </a:r>
            <a:r>
              <a:rPr lang="en-US" altLang="zh-CN" sz="2000" dirty="0">
                <a:latin typeface="Times New Roman" pitchFamily="18" charset="0"/>
                <a:ea typeface="微软雅黑" pitchFamily="34" charset="-122"/>
                <a:cs typeface="Times New Roman" pitchFamily="18" charset="0"/>
              </a:rPr>
              <a:t>Ethernet V2</a:t>
            </a:r>
            <a:r>
              <a:rPr lang="zh-CN" altLang="en-US" sz="2000" dirty="0">
                <a:latin typeface="Times New Roman" pitchFamily="18" charset="0"/>
                <a:ea typeface="微软雅黑" pitchFamily="34" charset="-122"/>
                <a:cs typeface="Times New Roman" pitchFamily="18" charset="0"/>
              </a:rPr>
              <a:t>帧格式，也就是现在所称的</a:t>
            </a:r>
            <a:r>
              <a:rPr lang="en-US" altLang="zh-CN" sz="2000" dirty="0">
                <a:latin typeface="Times New Roman" pitchFamily="18" charset="0"/>
                <a:ea typeface="微软雅黑" pitchFamily="34" charset="-122"/>
                <a:cs typeface="Times New Roman" pitchFamily="18" charset="0"/>
              </a:rPr>
              <a:t>IEEE 802.3</a:t>
            </a:r>
            <a:r>
              <a:rPr lang="zh-CN" altLang="en-US" sz="2000" dirty="0">
                <a:latin typeface="Times New Roman" pitchFamily="18" charset="0"/>
                <a:ea typeface="微软雅黑" pitchFamily="34" charset="-122"/>
                <a:cs typeface="Times New Roman" pitchFamily="18" charset="0"/>
              </a:rPr>
              <a:t>的以太网帧格式，如图</a:t>
            </a:r>
            <a:r>
              <a:rPr lang="en-US" altLang="zh-CN" sz="2000" dirty="0">
                <a:latin typeface="Times New Roman" pitchFamily="18" charset="0"/>
                <a:ea typeface="微软雅黑" pitchFamily="34" charset="-122"/>
                <a:cs typeface="Times New Roman" pitchFamily="18" charset="0"/>
              </a:rPr>
              <a:t>5-8</a:t>
            </a:r>
            <a:r>
              <a:rPr lang="zh-CN" altLang="en-US" sz="2000" dirty="0">
                <a:latin typeface="Times New Roman" pitchFamily="18" charset="0"/>
                <a:ea typeface="微软雅黑" pitchFamily="34" charset="-122"/>
                <a:cs typeface="Times New Roman" pitchFamily="18" charset="0"/>
              </a:rPr>
              <a:t>所示。</a:t>
            </a:r>
          </a:p>
        </p:txBody>
      </p:sp>
      <p:grpSp>
        <p:nvGrpSpPr>
          <p:cNvPr id="4" name="组合 3"/>
          <p:cNvGrpSpPr/>
          <p:nvPr/>
        </p:nvGrpSpPr>
        <p:grpSpPr>
          <a:xfrm>
            <a:off x="1523968" y="1357298"/>
            <a:ext cx="2691951" cy="592805"/>
            <a:chOff x="1326748" y="1446650"/>
            <a:chExt cx="2691951"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1851789"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）数据链路层</a:t>
              </a:r>
            </a:p>
          </p:txBody>
        </p:sp>
      </p:grpSp>
      <p:sp>
        <p:nvSpPr>
          <p:cNvPr id="4014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0" name="组合 9"/>
          <p:cNvGrpSpPr/>
          <p:nvPr/>
        </p:nvGrpSpPr>
        <p:grpSpPr>
          <a:xfrm>
            <a:off x="2024034" y="4643446"/>
            <a:ext cx="8630663" cy="1643074"/>
            <a:chOff x="2024034" y="4786322"/>
            <a:chExt cx="8630663" cy="1643074"/>
          </a:xfrm>
        </p:grpSpPr>
        <p:graphicFrame>
          <p:nvGraphicFramePr>
            <p:cNvPr id="401409" name="Object 1"/>
            <p:cNvGraphicFramePr>
              <a:graphicFrameLocks noChangeAspect="1"/>
            </p:cNvGraphicFramePr>
            <p:nvPr/>
          </p:nvGraphicFramePr>
          <p:xfrm>
            <a:off x="2024034" y="4786322"/>
            <a:ext cx="8630663" cy="1214446"/>
          </p:xfrm>
          <a:graphic>
            <a:graphicData uri="http://schemas.openxmlformats.org/presentationml/2006/ole">
              <mc:AlternateContent xmlns:mc="http://schemas.openxmlformats.org/markup-compatibility/2006">
                <mc:Choice xmlns:v="urn:schemas-microsoft-com:vml" Requires="v">
                  <p:oleObj spid="_x0000_s3076" r:id="rId3" imgW="5320538" imgH="748710" progId="">
                    <p:embed/>
                  </p:oleObj>
                </mc:Choice>
                <mc:Fallback>
                  <p:oleObj r:id="rId3" imgW="5320538" imgH="74871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034" y="4786322"/>
                          <a:ext cx="8630663" cy="1214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p:nvSpPr>
          <p:spPr>
            <a:xfrm>
              <a:off x="4630404" y="6060064"/>
              <a:ext cx="3417923"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dirty="0">
                  <a:latin typeface="Times New Roman" pitchFamily="18" charset="0"/>
                  <a:ea typeface="微软雅黑" pitchFamily="34" charset="-122"/>
                  <a:cs typeface="Times New Roman" pitchFamily="18" charset="0"/>
                </a:rPr>
                <a:t>5-8  IEEE 802.3</a:t>
              </a:r>
              <a:r>
                <a:rPr lang="zh-CN" altLang="en-US" dirty="0">
                  <a:latin typeface="Times New Roman" pitchFamily="18" charset="0"/>
                  <a:ea typeface="微软雅黑" pitchFamily="34" charset="-122"/>
                  <a:cs typeface="Times New Roman" pitchFamily="18" charset="0"/>
                </a:rPr>
                <a:t>以太网帧格式</a:t>
              </a:r>
            </a:p>
          </p:txBody>
        </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Bottom)">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以太网.jpg"/>
          <p:cNvPicPr>
            <a:picLocks noChangeAspect="1"/>
          </p:cNvPicPr>
          <p:nvPr/>
        </p:nvPicPr>
        <p:blipFill>
          <a:blip r:embed="rId2">
            <a:clrChange>
              <a:clrFrom>
                <a:srgbClr val="FFFFFF"/>
              </a:clrFrom>
              <a:clrTo>
                <a:srgbClr val="FFFFFF">
                  <a:alpha val="0"/>
                </a:srgbClr>
              </a:clrTo>
            </a:clrChange>
          </a:blip>
          <a:srcRect b="5000"/>
          <a:stretch>
            <a:fillRect/>
          </a:stretch>
        </p:blipFill>
        <p:spPr>
          <a:xfrm>
            <a:off x="8105775" y="3857628"/>
            <a:ext cx="4086225" cy="2714634"/>
          </a:xfrm>
          <a:prstGeom prst="rect">
            <a:avLst/>
          </a:prstGeom>
        </p:spPr>
      </p:pic>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3" name="矩形 2"/>
          <p:cNvSpPr/>
          <p:nvPr/>
        </p:nvSpPr>
        <p:spPr>
          <a:xfrm>
            <a:off x="1095340" y="1500174"/>
            <a:ext cx="9001188" cy="4708981"/>
          </a:xfrm>
          <a:prstGeom prst="rect">
            <a:avLst/>
          </a:prstGeom>
        </p:spPr>
        <p:txBody>
          <a:bodyPr wrap="square">
            <a:spAutoFit/>
          </a:bodyPr>
          <a:lstStyle/>
          <a:p>
            <a:pPr indent="457200"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sz="2000" dirty="0">
                <a:solidFill>
                  <a:srgbClr val="FF0000"/>
                </a:solidFill>
                <a:latin typeface="Times New Roman" pitchFamily="18" charset="0"/>
                <a:ea typeface="微软雅黑" pitchFamily="34" charset="-122"/>
                <a:cs typeface="Times New Roman" pitchFamily="18" charset="0"/>
              </a:rPr>
              <a:t>1</a:t>
            </a:r>
            <a:r>
              <a:rPr lang="zh-CN" altLang="en-US" sz="2000" dirty="0">
                <a:solidFill>
                  <a:srgbClr val="FF0000"/>
                </a:solidFill>
                <a:latin typeface="Times New Roman" pitchFamily="18" charset="0"/>
                <a:ea typeface="微软雅黑" pitchFamily="34" charset="-122"/>
                <a:cs typeface="Times New Roman" pitchFamily="18" charset="0"/>
              </a:rPr>
              <a:t>）前导符。</a:t>
            </a:r>
            <a:r>
              <a:rPr lang="zh-CN" altLang="en-US" sz="2000" dirty="0">
                <a:latin typeface="Times New Roman" pitchFamily="18" charset="0"/>
                <a:ea typeface="微软雅黑" pitchFamily="34" charset="-122"/>
                <a:cs typeface="Times New Roman" pitchFamily="18" charset="0"/>
              </a:rPr>
              <a:t>前导符是</a:t>
            </a:r>
            <a:r>
              <a:rPr lang="en-US" sz="2000" dirty="0">
                <a:latin typeface="Times New Roman" pitchFamily="18" charset="0"/>
                <a:ea typeface="微软雅黑" pitchFamily="34" charset="-122"/>
                <a:cs typeface="Times New Roman" pitchFamily="18" charset="0"/>
              </a:rPr>
              <a:t>7</a:t>
            </a:r>
            <a:r>
              <a:rPr lang="zh-CN" altLang="en-US" sz="2000" dirty="0">
                <a:latin typeface="Times New Roman" pitchFamily="18" charset="0"/>
                <a:ea typeface="微软雅黑" pitchFamily="34" charset="-122"/>
                <a:cs typeface="Times New Roman" pitchFamily="18" charset="0"/>
              </a:rPr>
              <a:t>个字节的</a:t>
            </a:r>
            <a:r>
              <a:rPr lang="en-US" sz="2000" dirty="0">
                <a:latin typeface="Times New Roman" pitchFamily="18" charset="0"/>
                <a:ea typeface="微软雅黑" pitchFamily="34" charset="-122"/>
                <a:cs typeface="Times New Roman" pitchFamily="18" charset="0"/>
              </a:rPr>
              <a:t>10101010</a:t>
            </a:r>
            <a:r>
              <a:rPr lang="zh-CN" altLang="en-US" sz="2000" dirty="0">
                <a:latin typeface="Times New Roman" pitchFamily="18" charset="0"/>
                <a:ea typeface="微软雅黑" pitchFamily="34" charset="-122"/>
                <a:cs typeface="Times New Roman" pitchFamily="18" charset="0"/>
              </a:rPr>
              <a:t>。前导符字段的曼彻斯特编码会产生</a:t>
            </a:r>
            <a:r>
              <a:rPr lang="en-US" sz="2000" dirty="0">
                <a:latin typeface="Times New Roman" pitchFamily="18" charset="0"/>
                <a:ea typeface="微软雅黑" pitchFamily="34" charset="-122"/>
                <a:cs typeface="Times New Roman" pitchFamily="18" charset="0"/>
              </a:rPr>
              <a:t>10 MHz</a:t>
            </a:r>
            <a:r>
              <a:rPr lang="zh-CN" altLang="en-US" sz="2000" dirty="0">
                <a:latin typeface="Times New Roman" pitchFamily="18" charset="0"/>
                <a:ea typeface="微软雅黑" pitchFamily="34" charset="-122"/>
                <a:cs typeface="Times New Roman" pitchFamily="18" charset="0"/>
              </a:rPr>
              <a:t>、持续</a:t>
            </a:r>
            <a:r>
              <a:rPr lang="en-US" sz="2000" dirty="0">
                <a:latin typeface="Times New Roman" pitchFamily="18" charset="0"/>
                <a:ea typeface="微软雅黑" pitchFamily="34" charset="-122"/>
                <a:cs typeface="Times New Roman" pitchFamily="18" charset="0"/>
              </a:rPr>
              <a:t>5.6 µs</a:t>
            </a:r>
            <a:r>
              <a:rPr lang="zh-CN" altLang="en-US" sz="2000" dirty="0">
                <a:latin typeface="Times New Roman" pitchFamily="18" charset="0"/>
                <a:ea typeface="微软雅黑" pitchFamily="34" charset="-122"/>
                <a:cs typeface="Times New Roman" pitchFamily="18" charset="0"/>
              </a:rPr>
              <a:t>的方波，便于接收方的接收时钟与发送方的发送时钟进行同步。</a:t>
            </a:r>
          </a:p>
          <a:p>
            <a:pPr indent="457200"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en-US" sz="2000" dirty="0">
                <a:solidFill>
                  <a:srgbClr val="FF0000"/>
                </a:solidFill>
                <a:latin typeface="Times New Roman" pitchFamily="18" charset="0"/>
                <a:ea typeface="微软雅黑" pitchFamily="34" charset="-122"/>
                <a:cs typeface="Times New Roman" pitchFamily="18" charset="0"/>
              </a:rPr>
              <a:t>2</a:t>
            </a:r>
            <a:r>
              <a:rPr lang="zh-CN" altLang="en-US" sz="2000" dirty="0">
                <a:solidFill>
                  <a:srgbClr val="FF0000"/>
                </a:solidFill>
                <a:latin typeface="Times New Roman" pitchFamily="18" charset="0"/>
                <a:ea typeface="微软雅黑" pitchFamily="34" charset="-122"/>
                <a:cs typeface="Times New Roman" pitchFamily="18" charset="0"/>
              </a:rPr>
              <a:t>）起始符。</a:t>
            </a:r>
            <a:r>
              <a:rPr lang="zh-CN" altLang="en-US" sz="2000" dirty="0">
                <a:latin typeface="Times New Roman" pitchFamily="18" charset="0"/>
                <a:ea typeface="微软雅黑" pitchFamily="34" charset="-122"/>
                <a:cs typeface="Times New Roman" pitchFamily="18" charset="0"/>
              </a:rPr>
              <a:t>起始符为</a:t>
            </a:r>
            <a:r>
              <a:rPr lang="en-US" sz="2000" dirty="0">
                <a:latin typeface="Times New Roman" pitchFamily="18" charset="0"/>
                <a:ea typeface="微软雅黑" pitchFamily="34" charset="-122"/>
                <a:cs typeface="Times New Roman" pitchFamily="18" charset="0"/>
              </a:rPr>
              <a:t>10101011</a:t>
            </a:r>
            <a:r>
              <a:rPr lang="zh-CN" altLang="en-US" sz="2000" dirty="0">
                <a:latin typeface="Times New Roman" pitchFamily="18" charset="0"/>
                <a:ea typeface="微软雅黑" pitchFamily="34" charset="-122"/>
                <a:cs typeface="Times New Roman" pitchFamily="18" charset="0"/>
              </a:rPr>
              <a:t>，用于标志一帧的开始。</a:t>
            </a:r>
          </a:p>
          <a:p>
            <a:pPr indent="457200"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en-US" sz="2000" dirty="0">
                <a:solidFill>
                  <a:srgbClr val="FF0000"/>
                </a:solidFill>
                <a:latin typeface="Times New Roman" pitchFamily="18" charset="0"/>
                <a:ea typeface="微软雅黑" pitchFamily="34" charset="-122"/>
                <a:cs typeface="Times New Roman" pitchFamily="18" charset="0"/>
              </a:rPr>
              <a:t>3</a:t>
            </a:r>
            <a:r>
              <a:rPr lang="zh-CN" altLang="en-US" sz="2000" dirty="0">
                <a:solidFill>
                  <a:srgbClr val="FF0000"/>
                </a:solidFill>
                <a:latin typeface="Times New Roman" pitchFamily="18" charset="0"/>
                <a:ea typeface="微软雅黑" pitchFamily="34" charset="-122"/>
                <a:cs typeface="Times New Roman" pitchFamily="18" charset="0"/>
              </a:rPr>
              <a:t>）目的</a:t>
            </a:r>
            <a:r>
              <a:rPr lang="en-US" altLang="en-US" sz="2000" dirty="0">
                <a:solidFill>
                  <a:srgbClr val="FF0000"/>
                </a:solidFill>
                <a:latin typeface="Times New Roman" pitchFamily="18" charset="0"/>
                <a:ea typeface="微软雅黑" pitchFamily="34" charset="-122"/>
                <a:cs typeface="Times New Roman" pitchFamily="18" charset="0"/>
              </a:rPr>
              <a:t>MAC</a:t>
            </a:r>
            <a:r>
              <a:rPr lang="zh-CN" altLang="en-US" sz="2000" dirty="0">
                <a:solidFill>
                  <a:srgbClr val="FF0000"/>
                </a:solidFill>
                <a:latin typeface="Times New Roman" pitchFamily="18" charset="0"/>
                <a:ea typeface="微软雅黑" pitchFamily="34" charset="-122"/>
                <a:cs typeface="Times New Roman" pitchFamily="18" charset="0"/>
              </a:rPr>
              <a:t>地址。</a:t>
            </a:r>
            <a:r>
              <a:rPr lang="zh-CN" altLang="en-US" sz="2000" dirty="0">
                <a:latin typeface="Times New Roman" pitchFamily="18" charset="0"/>
                <a:ea typeface="微软雅黑" pitchFamily="34" charset="-122"/>
                <a:cs typeface="Times New Roman" pitchFamily="18" charset="0"/>
              </a:rPr>
              <a:t>目的</a:t>
            </a:r>
            <a:r>
              <a:rPr lang="en-US"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地址共</a:t>
            </a:r>
            <a:r>
              <a:rPr lang="en-US" sz="2000" dirty="0">
                <a:latin typeface="Times New Roman" pitchFamily="18" charset="0"/>
                <a:ea typeface="微软雅黑" pitchFamily="34" charset="-122"/>
                <a:cs typeface="Times New Roman" pitchFamily="18" charset="0"/>
              </a:rPr>
              <a:t>48</a:t>
            </a:r>
            <a:r>
              <a:rPr lang="zh-CN" altLang="en-US" sz="2000" dirty="0">
                <a:latin typeface="Times New Roman" pitchFamily="18" charset="0"/>
                <a:ea typeface="微软雅黑" pitchFamily="34" charset="-122"/>
                <a:cs typeface="Times New Roman" pitchFamily="18" charset="0"/>
              </a:rPr>
              <a:t>位，用于指明接收站点：最高位为“</a:t>
            </a:r>
            <a:r>
              <a:rPr lang="en-US" sz="2000" dirty="0">
                <a:latin typeface="Times New Roman" pitchFamily="18" charset="0"/>
                <a:ea typeface="微软雅黑" pitchFamily="34" charset="-122"/>
                <a:cs typeface="Times New Roman" pitchFamily="18" charset="0"/>
              </a:rPr>
              <a:t>0</a:t>
            </a:r>
            <a:r>
              <a:rPr lang="zh-CN" altLang="en-US" sz="2000" dirty="0">
                <a:latin typeface="Times New Roman" pitchFamily="18" charset="0"/>
                <a:ea typeface="微软雅黑" pitchFamily="34" charset="-122"/>
                <a:cs typeface="Times New Roman" pitchFamily="18" charset="0"/>
              </a:rPr>
              <a:t>”时表示唯一地址或单播地址；最高位为“</a:t>
            </a:r>
            <a:r>
              <a:rPr lang="en-US"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”时表示组地址或组播地址；全“</a:t>
            </a:r>
            <a:r>
              <a:rPr lang="en-US"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”时为广播地址。</a:t>
            </a:r>
          </a:p>
          <a:p>
            <a:pPr indent="457200"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en-US" sz="2000" dirty="0">
                <a:solidFill>
                  <a:srgbClr val="FF0000"/>
                </a:solidFill>
                <a:latin typeface="Times New Roman" pitchFamily="18" charset="0"/>
                <a:ea typeface="微软雅黑" pitchFamily="34" charset="-122"/>
                <a:cs typeface="Times New Roman" pitchFamily="18" charset="0"/>
              </a:rPr>
              <a:t>4</a:t>
            </a:r>
            <a:r>
              <a:rPr lang="zh-CN" altLang="en-US" sz="2000" dirty="0">
                <a:solidFill>
                  <a:srgbClr val="FF0000"/>
                </a:solidFill>
                <a:latin typeface="Times New Roman" pitchFamily="18" charset="0"/>
                <a:ea typeface="微软雅黑" pitchFamily="34" charset="-122"/>
                <a:cs typeface="Times New Roman" pitchFamily="18" charset="0"/>
              </a:rPr>
              <a:t>）源</a:t>
            </a:r>
            <a:r>
              <a:rPr lang="en-US" altLang="en-US" sz="2000" dirty="0">
                <a:solidFill>
                  <a:srgbClr val="FF0000"/>
                </a:solidFill>
                <a:latin typeface="Times New Roman" pitchFamily="18" charset="0"/>
                <a:ea typeface="微软雅黑" pitchFamily="34" charset="-122"/>
                <a:cs typeface="Times New Roman" pitchFamily="18" charset="0"/>
              </a:rPr>
              <a:t>MAC</a:t>
            </a:r>
            <a:r>
              <a:rPr lang="zh-CN" altLang="en-US" sz="2000" dirty="0">
                <a:solidFill>
                  <a:srgbClr val="FF0000"/>
                </a:solidFill>
                <a:latin typeface="Times New Roman" pitchFamily="18" charset="0"/>
                <a:ea typeface="微软雅黑" pitchFamily="34" charset="-122"/>
                <a:cs typeface="Times New Roman" pitchFamily="18" charset="0"/>
              </a:rPr>
              <a:t>地址。</a:t>
            </a:r>
            <a:r>
              <a:rPr lang="zh-CN" altLang="en-US" sz="2000" dirty="0">
                <a:latin typeface="Times New Roman" pitchFamily="18" charset="0"/>
                <a:ea typeface="微软雅黑" pitchFamily="34" charset="-122"/>
                <a:cs typeface="Times New Roman" pitchFamily="18" charset="0"/>
              </a:rPr>
              <a:t>源</a:t>
            </a:r>
            <a:r>
              <a:rPr lang="en-US"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地址也是</a:t>
            </a:r>
            <a:r>
              <a:rPr lang="en-US" sz="2000" dirty="0">
                <a:latin typeface="Times New Roman" pitchFamily="18" charset="0"/>
                <a:ea typeface="微软雅黑" pitchFamily="34" charset="-122"/>
                <a:cs typeface="Times New Roman" pitchFamily="18" charset="0"/>
              </a:rPr>
              <a:t>48</a:t>
            </a:r>
            <a:r>
              <a:rPr lang="zh-CN" altLang="en-US" sz="2000" dirty="0">
                <a:latin typeface="Times New Roman" pitchFamily="18" charset="0"/>
                <a:ea typeface="微软雅黑" pitchFamily="34" charset="-122"/>
                <a:cs typeface="Times New Roman" pitchFamily="18" charset="0"/>
              </a:rPr>
              <a:t>位，用于指明发送站点。</a:t>
            </a:r>
          </a:p>
          <a:p>
            <a:pPr indent="457200"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en-US" sz="2000" dirty="0">
                <a:solidFill>
                  <a:srgbClr val="FF0000"/>
                </a:solidFill>
                <a:latin typeface="Times New Roman" pitchFamily="18" charset="0"/>
                <a:ea typeface="微软雅黑" pitchFamily="34" charset="-122"/>
                <a:cs typeface="Times New Roman" pitchFamily="18" charset="0"/>
              </a:rPr>
              <a:t>5</a:t>
            </a:r>
            <a:r>
              <a:rPr lang="zh-CN" altLang="en-US" sz="2000" dirty="0">
                <a:solidFill>
                  <a:srgbClr val="FF0000"/>
                </a:solidFill>
                <a:latin typeface="Times New Roman" pitchFamily="18" charset="0"/>
                <a:ea typeface="微软雅黑" pitchFamily="34" charset="-122"/>
                <a:cs typeface="Times New Roman" pitchFamily="18" charset="0"/>
              </a:rPr>
              <a:t>）长度。</a:t>
            </a:r>
            <a:r>
              <a:rPr lang="zh-CN" altLang="en-US" sz="2000" dirty="0">
                <a:latin typeface="Times New Roman" pitchFamily="18" charset="0"/>
                <a:ea typeface="微软雅黑" pitchFamily="34" charset="-122"/>
                <a:cs typeface="Times New Roman" pitchFamily="18" charset="0"/>
              </a:rPr>
              <a:t>长度字段用于指明数据段中的字节数，其值为</a:t>
            </a:r>
            <a:r>
              <a:rPr lang="en-US" sz="2000" dirty="0">
                <a:latin typeface="Times New Roman" pitchFamily="18" charset="0"/>
                <a:ea typeface="微软雅黑" pitchFamily="34" charset="-122"/>
                <a:cs typeface="Times New Roman" pitchFamily="18" charset="0"/>
              </a:rPr>
              <a:t>0</a:t>
            </a:r>
            <a:r>
              <a:rPr lang="zh-CN" altLang="en-US" sz="2000" dirty="0">
                <a:latin typeface="Times New Roman" pitchFamily="18" charset="0"/>
                <a:ea typeface="微软雅黑" pitchFamily="34" charset="-122"/>
                <a:cs typeface="Times New Roman" pitchFamily="18" charset="0"/>
              </a:rPr>
              <a:t>～</a:t>
            </a:r>
            <a:r>
              <a:rPr lang="en-US" sz="2000" dirty="0">
                <a:latin typeface="Times New Roman" pitchFamily="18" charset="0"/>
                <a:ea typeface="微软雅黑" pitchFamily="34" charset="-122"/>
                <a:cs typeface="Times New Roman" pitchFamily="18" charset="0"/>
              </a:rPr>
              <a:t>1 500</a:t>
            </a:r>
            <a:r>
              <a:rPr lang="zh-CN" altLang="en-US" sz="2000" dirty="0">
                <a:latin typeface="Times New Roman" pitchFamily="18" charset="0"/>
                <a:ea typeface="微软雅黑" pitchFamily="34" charset="-122"/>
                <a:cs typeface="Times New Roman" pitchFamily="18" charset="0"/>
              </a:rPr>
              <a:t>。</a:t>
            </a:r>
          </a:p>
          <a:p>
            <a:pPr indent="457200"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en-US" sz="2000" dirty="0">
                <a:solidFill>
                  <a:srgbClr val="FF0000"/>
                </a:solidFill>
                <a:latin typeface="Times New Roman" pitchFamily="18" charset="0"/>
                <a:ea typeface="微软雅黑" pitchFamily="34" charset="-122"/>
                <a:cs typeface="Times New Roman" pitchFamily="18" charset="0"/>
              </a:rPr>
              <a:t>6</a:t>
            </a:r>
            <a:r>
              <a:rPr lang="zh-CN" altLang="en-US" sz="2000" dirty="0">
                <a:solidFill>
                  <a:srgbClr val="FF0000"/>
                </a:solidFill>
                <a:latin typeface="Times New Roman" pitchFamily="18" charset="0"/>
                <a:ea typeface="微软雅黑" pitchFamily="34" charset="-122"/>
                <a:cs typeface="Times New Roman" pitchFamily="18" charset="0"/>
              </a:rPr>
              <a:t>）类型。</a:t>
            </a:r>
            <a:r>
              <a:rPr lang="zh-CN" altLang="en-US" sz="2000" dirty="0">
                <a:latin typeface="Times New Roman" pitchFamily="18" charset="0"/>
                <a:ea typeface="微软雅黑" pitchFamily="34" charset="-122"/>
                <a:cs typeface="Times New Roman" pitchFamily="18" charset="0"/>
              </a:rPr>
              <a:t>类型字段用于指明帧中数据的协议类型。</a:t>
            </a:r>
          </a:p>
          <a:p>
            <a:pPr indent="457200"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en-US" sz="2000" dirty="0">
                <a:solidFill>
                  <a:srgbClr val="FF0000"/>
                </a:solidFill>
                <a:latin typeface="Times New Roman" pitchFamily="18" charset="0"/>
                <a:ea typeface="微软雅黑" pitchFamily="34" charset="-122"/>
                <a:cs typeface="Times New Roman" pitchFamily="18" charset="0"/>
              </a:rPr>
              <a:t>7</a:t>
            </a:r>
            <a:r>
              <a:rPr lang="zh-CN" altLang="en-US" sz="2000" dirty="0">
                <a:solidFill>
                  <a:srgbClr val="FF0000"/>
                </a:solidFill>
                <a:latin typeface="Times New Roman" pitchFamily="18" charset="0"/>
                <a:ea typeface="微软雅黑" pitchFamily="34" charset="-122"/>
                <a:cs typeface="Times New Roman" pitchFamily="18" charset="0"/>
              </a:rPr>
              <a:t>）数据。</a:t>
            </a:r>
            <a:r>
              <a:rPr lang="zh-CN" altLang="en-US" sz="2000" dirty="0">
                <a:latin typeface="Times New Roman" pitchFamily="18" charset="0"/>
                <a:ea typeface="微软雅黑" pitchFamily="34" charset="-122"/>
                <a:cs typeface="Times New Roman" pitchFamily="18" charset="0"/>
              </a:rPr>
              <a:t>数据字段是用户要发送的数据。</a:t>
            </a:r>
            <a:r>
              <a:rPr lang="en-US" sz="2000" dirty="0">
                <a:latin typeface="Times New Roman" pitchFamily="18" charset="0"/>
                <a:ea typeface="微软雅黑" pitchFamily="34" charset="-122"/>
                <a:cs typeface="Times New Roman" pitchFamily="18" charset="0"/>
              </a:rPr>
              <a:t>0</a:t>
            </a:r>
            <a:r>
              <a:rPr lang="zh-CN" altLang="en-US" sz="2000" dirty="0">
                <a:latin typeface="Times New Roman" pitchFamily="18" charset="0"/>
                <a:ea typeface="微软雅黑" pitchFamily="34" charset="-122"/>
                <a:cs typeface="Times New Roman" pitchFamily="18" charset="0"/>
              </a:rPr>
              <a:t>字节数据是合法的，但这会引起麻烦。</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以太网.jpg"/>
          <p:cNvPicPr>
            <a:picLocks noChangeAspect="1"/>
          </p:cNvPicPr>
          <p:nvPr/>
        </p:nvPicPr>
        <p:blipFill>
          <a:blip r:embed="rId2">
            <a:clrChange>
              <a:clrFrom>
                <a:srgbClr val="FFFFFF"/>
              </a:clrFrom>
              <a:clrTo>
                <a:srgbClr val="FFFFFF">
                  <a:alpha val="0"/>
                </a:srgbClr>
              </a:clrTo>
            </a:clrChange>
          </a:blip>
          <a:srcRect b="5000"/>
          <a:stretch>
            <a:fillRect/>
          </a:stretch>
        </p:blipFill>
        <p:spPr>
          <a:xfrm>
            <a:off x="8328248" y="4140840"/>
            <a:ext cx="4086225" cy="2714634"/>
          </a:xfrm>
          <a:prstGeom prst="rect">
            <a:avLst/>
          </a:prstGeom>
        </p:spPr>
      </p:pic>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3" name="矩形 2"/>
          <p:cNvSpPr/>
          <p:nvPr/>
        </p:nvSpPr>
        <p:spPr>
          <a:xfrm>
            <a:off x="1095340" y="1285860"/>
            <a:ext cx="9001188" cy="3904210"/>
          </a:xfrm>
          <a:prstGeom prst="rect">
            <a:avLst/>
          </a:prstGeom>
        </p:spPr>
        <p:txBody>
          <a:bodyPr wrap="square">
            <a:spAutoFit/>
          </a:bodyPr>
          <a:lstStyle/>
          <a:p>
            <a:pPr indent="457200"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zh-CN" sz="2000" dirty="0">
                <a:solidFill>
                  <a:srgbClr val="FF0000"/>
                </a:solidFill>
                <a:latin typeface="Times New Roman" pitchFamily="18" charset="0"/>
                <a:ea typeface="微软雅黑" pitchFamily="34" charset="-122"/>
                <a:cs typeface="Times New Roman" pitchFamily="18" charset="0"/>
              </a:rPr>
              <a:t>8</a:t>
            </a:r>
            <a:r>
              <a:rPr lang="zh-CN" altLang="en-US" sz="2000" dirty="0">
                <a:solidFill>
                  <a:srgbClr val="FF0000"/>
                </a:solidFill>
                <a:latin typeface="Times New Roman" pitchFamily="18" charset="0"/>
                <a:ea typeface="微软雅黑" pitchFamily="34" charset="-122"/>
                <a:cs typeface="Times New Roman" pitchFamily="18" charset="0"/>
              </a:rPr>
              <a:t>）</a:t>
            </a:r>
            <a:r>
              <a:rPr lang="en-US" altLang="zh-CN" sz="2000" dirty="0">
                <a:solidFill>
                  <a:srgbClr val="FF0000"/>
                </a:solidFill>
                <a:latin typeface="Times New Roman" pitchFamily="18" charset="0"/>
                <a:ea typeface="微软雅黑" pitchFamily="34" charset="-122"/>
                <a:cs typeface="Times New Roman" pitchFamily="18" charset="0"/>
              </a:rPr>
              <a:t>PAD</a:t>
            </a:r>
            <a:r>
              <a:rPr lang="zh-CN" altLang="en-US" sz="2000" dirty="0">
                <a:solidFill>
                  <a:srgbClr val="FF0000"/>
                </a:solidFill>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PAD</a:t>
            </a:r>
            <a:r>
              <a:rPr lang="zh-CN" altLang="en-US" sz="2000" dirty="0">
                <a:latin typeface="Times New Roman" pitchFamily="18" charset="0"/>
                <a:ea typeface="微软雅黑" pitchFamily="34" charset="-122"/>
                <a:cs typeface="Times New Roman" pitchFamily="18" charset="0"/>
              </a:rPr>
              <a:t>字段用于数据填充。当用户数据不足</a:t>
            </a:r>
            <a:r>
              <a:rPr lang="en-US" altLang="zh-CN" sz="2000" dirty="0">
                <a:latin typeface="Times New Roman" pitchFamily="18" charset="0"/>
                <a:ea typeface="微软雅黑" pitchFamily="34" charset="-122"/>
                <a:cs typeface="Times New Roman" pitchFamily="18" charset="0"/>
              </a:rPr>
              <a:t>46</a:t>
            </a:r>
            <a:r>
              <a:rPr lang="zh-CN" altLang="en-US" sz="2000" dirty="0">
                <a:latin typeface="Times New Roman" pitchFamily="18" charset="0"/>
                <a:ea typeface="微软雅黑" pitchFamily="34" charset="-122"/>
                <a:cs typeface="Times New Roman" pitchFamily="18" charset="0"/>
              </a:rPr>
              <a:t>字节时，要求将用户数据凑足</a:t>
            </a:r>
            <a:r>
              <a:rPr lang="en-US" altLang="zh-CN" sz="2000" dirty="0">
                <a:latin typeface="Times New Roman" pitchFamily="18" charset="0"/>
                <a:ea typeface="微软雅黑" pitchFamily="34" charset="-122"/>
                <a:cs typeface="Times New Roman" pitchFamily="18" charset="0"/>
              </a:rPr>
              <a:t>46</a:t>
            </a:r>
            <a:r>
              <a:rPr lang="zh-CN" altLang="en-US" sz="2000" dirty="0">
                <a:latin typeface="Times New Roman" pitchFamily="18" charset="0"/>
                <a:ea typeface="微软雅黑" pitchFamily="34" charset="-122"/>
                <a:cs typeface="Times New Roman" pitchFamily="18" charset="0"/>
              </a:rPr>
              <a:t>字节，以保证</a:t>
            </a:r>
            <a:r>
              <a:rPr lang="en-US" altLang="zh-CN" sz="2000" dirty="0">
                <a:latin typeface="Times New Roman" pitchFamily="18" charset="0"/>
                <a:ea typeface="微软雅黑" pitchFamily="34" charset="-122"/>
                <a:cs typeface="Times New Roman" pitchFamily="18" charset="0"/>
              </a:rPr>
              <a:t>IEEE 802.3</a:t>
            </a:r>
            <a:r>
              <a:rPr lang="zh-CN" altLang="en-US" sz="2000" dirty="0">
                <a:latin typeface="Times New Roman" pitchFamily="18" charset="0"/>
                <a:ea typeface="微软雅黑" pitchFamily="34" charset="-122"/>
                <a:cs typeface="Times New Roman" pitchFamily="18" charset="0"/>
              </a:rPr>
              <a:t>的帧长度不小于</a:t>
            </a:r>
            <a:r>
              <a:rPr lang="en-US" altLang="zh-CN" sz="2000" dirty="0">
                <a:latin typeface="Times New Roman" pitchFamily="18" charset="0"/>
                <a:ea typeface="微软雅黑" pitchFamily="34" charset="-122"/>
                <a:cs typeface="Times New Roman" pitchFamily="18" charset="0"/>
              </a:rPr>
              <a:t>64</a:t>
            </a:r>
            <a:r>
              <a:rPr lang="zh-CN" altLang="en-US" sz="2000" dirty="0">
                <a:latin typeface="Times New Roman" pitchFamily="18" charset="0"/>
                <a:ea typeface="微软雅黑" pitchFamily="34" charset="-122"/>
                <a:cs typeface="Times New Roman" pitchFamily="18" charset="0"/>
              </a:rPr>
              <a:t>字节。</a:t>
            </a:r>
          </a:p>
          <a:p>
            <a:pPr indent="457200" algn="just">
              <a:lnSpc>
                <a:spcPct val="125000"/>
              </a:lnSpc>
            </a:pPr>
            <a:r>
              <a:rPr lang="en-US" altLang="zh-CN" sz="2000" dirty="0">
                <a:latin typeface="Times New Roman" pitchFamily="18" charset="0"/>
                <a:ea typeface="微软雅黑" pitchFamily="34" charset="-122"/>
                <a:cs typeface="Times New Roman" pitchFamily="18" charset="0"/>
              </a:rPr>
              <a:t>IEEE 802.3</a:t>
            </a:r>
            <a:r>
              <a:rPr lang="zh-CN" altLang="en-US" sz="2000" dirty="0">
                <a:latin typeface="Times New Roman" pitchFamily="18" charset="0"/>
                <a:ea typeface="微软雅黑" pitchFamily="34" charset="-122"/>
                <a:cs typeface="Times New Roman" pitchFamily="18" charset="0"/>
              </a:rPr>
              <a:t>的最大帧长度是</a:t>
            </a:r>
            <a:r>
              <a:rPr lang="en-US" altLang="zh-CN" sz="2000" dirty="0">
                <a:latin typeface="Times New Roman" pitchFamily="18" charset="0"/>
                <a:ea typeface="微软雅黑" pitchFamily="34" charset="-122"/>
                <a:cs typeface="Times New Roman" pitchFamily="18" charset="0"/>
              </a:rPr>
              <a:t>1 518</a:t>
            </a:r>
            <a:r>
              <a:rPr lang="zh-CN" altLang="en-US" sz="2000" dirty="0">
                <a:latin typeface="Times New Roman" pitchFamily="18" charset="0"/>
                <a:ea typeface="微软雅黑" pitchFamily="34" charset="-122"/>
                <a:cs typeface="Times New Roman" pitchFamily="18" charset="0"/>
              </a:rPr>
              <a:t>字节（</a:t>
            </a:r>
            <a:r>
              <a:rPr lang="en-US" altLang="zh-CN" sz="2000" dirty="0">
                <a:latin typeface="Times New Roman" pitchFamily="18" charset="0"/>
                <a:ea typeface="微软雅黑" pitchFamily="34" charset="-122"/>
                <a:cs typeface="Times New Roman" pitchFamily="18" charset="0"/>
              </a:rPr>
              <a:t>14</a:t>
            </a:r>
            <a:r>
              <a:rPr lang="zh-CN" altLang="en-US" sz="2000" dirty="0">
                <a:latin typeface="Times New Roman" pitchFamily="18" charset="0"/>
                <a:ea typeface="微软雅黑" pitchFamily="34" charset="-122"/>
                <a:cs typeface="Times New Roman" pitchFamily="18" charset="0"/>
              </a:rPr>
              <a:t>字节帧头</a:t>
            </a:r>
            <a:r>
              <a:rPr lang="en-US" altLang="zh-CN" sz="2000" dirty="0">
                <a:latin typeface="Times New Roman" pitchFamily="18" charset="0"/>
                <a:ea typeface="微软雅黑" pitchFamily="34" charset="-122"/>
                <a:cs typeface="Times New Roman" pitchFamily="18" charset="0"/>
              </a:rPr>
              <a:t>+1 500</a:t>
            </a:r>
            <a:r>
              <a:rPr lang="zh-CN" altLang="en-US" sz="2000" dirty="0">
                <a:latin typeface="Times New Roman" pitchFamily="18" charset="0"/>
                <a:ea typeface="微软雅黑" pitchFamily="34" charset="-122"/>
                <a:cs typeface="Times New Roman" pitchFamily="18" charset="0"/>
              </a:rPr>
              <a:t>字节数据</a:t>
            </a:r>
            <a:r>
              <a:rPr lang="en-US" altLang="zh-CN" sz="2000" dirty="0">
                <a:latin typeface="Times New Roman" pitchFamily="18" charset="0"/>
                <a:ea typeface="微软雅黑" pitchFamily="34" charset="-122"/>
                <a:cs typeface="Times New Roman" pitchFamily="18" charset="0"/>
              </a:rPr>
              <a:t>+4</a:t>
            </a:r>
            <a:r>
              <a:rPr lang="zh-CN" altLang="en-US" sz="2000" dirty="0">
                <a:latin typeface="Times New Roman" pitchFamily="18" charset="0"/>
                <a:ea typeface="微软雅黑" pitchFamily="34" charset="-122"/>
                <a:cs typeface="Times New Roman" pitchFamily="18" charset="0"/>
              </a:rPr>
              <a:t>字节</a:t>
            </a:r>
            <a:r>
              <a:rPr lang="en-US" altLang="zh-CN" sz="2000" dirty="0">
                <a:latin typeface="Times New Roman" pitchFamily="18" charset="0"/>
                <a:ea typeface="微软雅黑" pitchFamily="34" charset="-122"/>
                <a:cs typeface="Times New Roman" pitchFamily="18" charset="0"/>
              </a:rPr>
              <a:t>CRC</a:t>
            </a:r>
            <a:r>
              <a:rPr lang="zh-CN" altLang="en-US" sz="2000" dirty="0">
                <a:latin typeface="Times New Roman" pitchFamily="18" charset="0"/>
                <a:ea typeface="微软雅黑" pitchFamily="34" charset="-122"/>
                <a:cs typeface="Times New Roman" pitchFamily="18" charset="0"/>
              </a:rPr>
              <a:t>）。为应用方便，一般不限制最大帧长度。理论分析与实际测量结果都表明，数据帧越长，网络的有效利用率就越高。然而帧长度还受另外两个因素限制：一是网络平均响应时间；二是缓冲区的限制。</a:t>
            </a:r>
          </a:p>
          <a:p>
            <a:pPr indent="457200"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zh-CN" sz="2000" dirty="0">
                <a:solidFill>
                  <a:srgbClr val="FF0000"/>
                </a:solidFill>
                <a:latin typeface="Times New Roman" pitchFamily="18" charset="0"/>
                <a:ea typeface="微软雅黑" pitchFamily="34" charset="-122"/>
                <a:cs typeface="Times New Roman" pitchFamily="18" charset="0"/>
              </a:rPr>
              <a:t>9</a:t>
            </a:r>
            <a:r>
              <a:rPr lang="zh-CN" altLang="en-US" sz="2000" dirty="0">
                <a:solidFill>
                  <a:srgbClr val="FF0000"/>
                </a:solidFill>
                <a:latin typeface="Times New Roman" pitchFamily="18" charset="0"/>
                <a:ea typeface="微软雅黑" pitchFamily="34" charset="-122"/>
                <a:cs typeface="Times New Roman" pitchFamily="18" charset="0"/>
              </a:rPr>
              <a:t>）</a:t>
            </a:r>
            <a:r>
              <a:rPr lang="en-US" altLang="zh-CN" sz="2000" dirty="0">
                <a:solidFill>
                  <a:srgbClr val="FF0000"/>
                </a:solidFill>
                <a:latin typeface="Times New Roman" pitchFamily="18" charset="0"/>
                <a:ea typeface="微软雅黑" pitchFamily="34" charset="-122"/>
                <a:cs typeface="Times New Roman" pitchFamily="18" charset="0"/>
              </a:rPr>
              <a:t>CRC</a:t>
            </a:r>
            <a:r>
              <a:rPr lang="zh-CN" altLang="en-US" sz="2000" dirty="0">
                <a:solidFill>
                  <a:srgbClr val="FF0000"/>
                </a:solidFill>
                <a:latin typeface="Times New Roman" pitchFamily="18" charset="0"/>
                <a:ea typeface="微软雅黑" pitchFamily="34" charset="-122"/>
                <a:cs typeface="Times New Roman" pitchFamily="18" charset="0"/>
              </a:rPr>
              <a:t>校验码。</a:t>
            </a:r>
            <a:r>
              <a:rPr lang="en-US" altLang="zh-CN" sz="2000" dirty="0">
                <a:latin typeface="Times New Roman" pitchFamily="18" charset="0"/>
                <a:ea typeface="微软雅黑" pitchFamily="34" charset="-122"/>
                <a:cs typeface="Times New Roman" pitchFamily="18" charset="0"/>
              </a:rPr>
              <a:t>CRC</a:t>
            </a:r>
            <a:r>
              <a:rPr lang="zh-CN" altLang="en-US" sz="2000" dirty="0">
                <a:latin typeface="Times New Roman" pitchFamily="18" charset="0"/>
                <a:ea typeface="微软雅黑" pitchFamily="34" charset="-122"/>
                <a:cs typeface="Times New Roman" pitchFamily="18" charset="0"/>
              </a:rPr>
              <a:t>校验码占</a:t>
            </a:r>
            <a:r>
              <a:rPr lang="en-US" altLang="zh-CN" sz="2000" dirty="0">
                <a:latin typeface="Times New Roman" pitchFamily="18" charset="0"/>
                <a:ea typeface="微软雅黑" pitchFamily="34" charset="-122"/>
                <a:cs typeface="Times New Roman" pitchFamily="18" charset="0"/>
              </a:rPr>
              <a:t>32</a:t>
            </a:r>
            <a:r>
              <a:rPr lang="zh-CN" altLang="en-US" sz="2000" dirty="0">
                <a:latin typeface="Times New Roman" pitchFamily="18" charset="0"/>
                <a:ea typeface="微软雅黑" pitchFamily="34" charset="-122"/>
                <a:cs typeface="Times New Roman" pitchFamily="18" charset="0"/>
              </a:rPr>
              <a:t>位，其生成多项式为：</a:t>
            </a:r>
          </a:p>
          <a:p>
            <a:pPr indent="457200" algn="just">
              <a:lnSpc>
                <a:spcPct val="125000"/>
              </a:lnSpc>
            </a:pPr>
            <a:r>
              <a:rPr lang="en-US" altLang="zh-CN" sz="2000" dirty="0">
                <a:latin typeface="Times New Roman" pitchFamily="18" charset="0"/>
                <a:ea typeface="微软雅黑" pitchFamily="34" charset="-122"/>
                <a:cs typeface="Times New Roman" pitchFamily="18" charset="0"/>
              </a:rPr>
              <a:t>G</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X</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=X</a:t>
            </a:r>
            <a:r>
              <a:rPr lang="en-US" altLang="zh-CN" sz="2000" baseline="30000" dirty="0">
                <a:latin typeface="Times New Roman" pitchFamily="18" charset="0"/>
                <a:ea typeface="微软雅黑" pitchFamily="34" charset="-122"/>
                <a:cs typeface="Times New Roman" pitchFamily="18" charset="0"/>
              </a:rPr>
              <a:t>32</a:t>
            </a:r>
            <a:r>
              <a:rPr lang="en-US" altLang="zh-CN" sz="2000" dirty="0">
                <a:latin typeface="Times New Roman" pitchFamily="18" charset="0"/>
                <a:ea typeface="微软雅黑" pitchFamily="34" charset="-122"/>
                <a:cs typeface="Times New Roman" pitchFamily="18" charset="0"/>
              </a:rPr>
              <a:t>+X</a:t>
            </a:r>
            <a:r>
              <a:rPr lang="en-US" altLang="zh-CN" sz="2000" baseline="30000" dirty="0">
                <a:latin typeface="Times New Roman" pitchFamily="18" charset="0"/>
                <a:ea typeface="微软雅黑" pitchFamily="34" charset="-122"/>
                <a:cs typeface="Times New Roman" pitchFamily="18" charset="0"/>
              </a:rPr>
              <a:t>26</a:t>
            </a:r>
            <a:r>
              <a:rPr lang="en-US" altLang="zh-CN" sz="2000" dirty="0">
                <a:latin typeface="Times New Roman" pitchFamily="18" charset="0"/>
                <a:ea typeface="微软雅黑" pitchFamily="34" charset="-122"/>
                <a:cs typeface="Times New Roman" pitchFamily="18" charset="0"/>
              </a:rPr>
              <a:t>+X</a:t>
            </a:r>
            <a:r>
              <a:rPr lang="en-US" altLang="zh-CN" sz="2000" baseline="30000" dirty="0">
                <a:latin typeface="Times New Roman" pitchFamily="18" charset="0"/>
                <a:ea typeface="微软雅黑" pitchFamily="34" charset="-122"/>
                <a:cs typeface="Times New Roman" pitchFamily="18" charset="0"/>
              </a:rPr>
              <a:t>23</a:t>
            </a:r>
            <a:r>
              <a:rPr lang="en-US" altLang="zh-CN" sz="2000" dirty="0">
                <a:latin typeface="Times New Roman" pitchFamily="18" charset="0"/>
                <a:ea typeface="微软雅黑" pitchFamily="34" charset="-122"/>
                <a:cs typeface="Times New Roman" pitchFamily="18" charset="0"/>
              </a:rPr>
              <a:t>+X</a:t>
            </a:r>
            <a:r>
              <a:rPr lang="en-US" altLang="zh-CN" sz="2000" baseline="30000" dirty="0">
                <a:latin typeface="Times New Roman" pitchFamily="18" charset="0"/>
                <a:ea typeface="微软雅黑" pitchFamily="34" charset="-122"/>
                <a:cs typeface="Times New Roman" pitchFamily="18" charset="0"/>
              </a:rPr>
              <a:t>22</a:t>
            </a:r>
            <a:r>
              <a:rPr lang="en-US" altLang="zh-CN" sz="2000" dirty="0">
                <a:latin typeface="Times New Roman" pitchFamily="18" charset="0"/>
                <a:ea typeface="微软雅黑" pitchFamily="34" charset="-122"/>
                <a:cs typeface="Times New Roman" pitchFamily="18" charset="0"/>
              </a:rPr>
              <a:t>+X</a:t>
            </a:r>
            <a:r>
              <a:rPr lang="en-US" altLang="zh-CN" sz="2000" baseline="30000" dirty="0">
                <a:latin typeface="Times New Roman" pitchFamily="18" charset="0"/>
                <a:ea typeface="微软雅黑" pitchFamily="34" charset="-122"/>
                <a:cs typeface="Times New Roman" pitchFamily="18" charset="0"/>
              </a:rPr>
              <a:t>16</a:t>
            </a:r>
            <a:r>
              <a:rPr lang="en-US" altLang="zh-CN" sz="2000" dirty="0">
                <a:latin typeface="Times New Roman" pitchFamily="18" charset="0"/>
                <a:ea typeface="微软雅黑" pitchFamily="34" charset="-122"/>
                <a:cs typeface="Times New Roman" pitchFamily="18" charset="0"/>
              </a:rPr>
              <a:t>+X</a:t>
            </a:r>
            <a:r>
              <a:rPr lang="en-US" altLang="zh-CN" sz="2000" baseline="30000" dirty="0">
                <a:latin typeface="Times New Roman" pitchFamily="18" charset="0"/>
                <a:ea typeface="微软雅黑" pitchFamily="34" charset="-122"/>
                <a:cs typeface="Times New Roman" pitchFamily="18" charset="0"/>
              </a:rPr>
              <a:t>11</a:t>
            </a:r>
            <a:r>
              <a:rPr lang="en-US" altLang="zh-CN" sz="2000" dirty="0">
                <a:latin typeface="Times New Roman" pitchFamily="18" charset="0"/>
                <a:ea typeface="微软雅黑" pitchFamily="34" charset="-122"/>
                <a:cs typeface="Times New Roman" pitchFamily="18" charset="0"/>
              </a:rPr>
              <a:t>+X</a:t>
            </a:r>
            <a:r>
              <a:rPr lang="en-US" altLang="zh-CN" sz="2000" baseline="30000" dirty="0">
                <a:latin typeface="Times New Roman" pitchFamily="18" charset="0"/>
                <a:ea typeface="微软雅黑" pitchFamily="34" charset="-122"/>
                <a:cs typeface="Times New Roman" pitchFamily="18" charset="0"/>
              </a:rPr>
              <a:t>10</a:t>
            </a:r>
            <a:r>
              <a:rPr lang="en-US" altLang="zh-CN" sz="2000" dirty="0">
                <a:latin typeface="Times New Roman" pitchFamily="18" charset="0"/>
                <a:ea typeface="微软雅黑" pitchFamily="34" charset="-122"/>
                <a:cs typeface="Times New Roman" pitchFamily="18" charset="0"/>
              </a:rPr>
              <a:t>+X</a:t>
            </a:r>
            <a:r>
              <a:rPr lang="en-US" altLang="zh-CN" sz="2000" baseline="30000" dirty="0">
                <a:latin typeface="Times New Roman" pitchFamily="18" charset="0"/>
                <a:ea typeface="微软雅黑" pitchFamily="34" charset="-122"/>
                <a:cs typeface="Times New Roman" pitchFamily="18" charset="0"/>
              </a:rPr>
              <a:t>8</a:t>
            </a:r>
            <a:r>
              <a:rPr lang="en-US" altLang="zh-CN" sz="2000" dirty="0">
                <a:latin typeface="Times New Roman" pitchFamily="18" charset="0"/>
                <a:ea typeface="微软雅黑" pitchFamily="34" charset="-122"/>
                <a:cs typeface="Times New Roman" pitchFamily="18" charset="0"/>
              </a:rPr>
              <a:t>+ X</a:t>
            </a:r>
            <a:r>
              <a:rPr lang="en-US" altLang="zh-CN" sz="2000" baseline="30000" dirty="0">
                <a:latin typeface="Times New Roman" pitchFamily="18" charset="0"/>
                <a:ea typeface="微软雅黑" pitchFamily="34" charset="-122"/>
                <a:cs typeface="Times New Roman" pitchFamily="18" charset="0"/>
              </a:rPr>
              <a:t>7</a:t>
            </a:r>
            <a:r>
              <a:rPr lang="en-US" altLang="zh-CN" sz="2000" dirty="0">
                <a:latin typeface="Times New Roman" pitchFamily="18" charset="0"/>
                <a:ea typeface="微软雅黑" pitchFamily="34" charset="-122"/>
                <a:cs typeface="Times New Roman" pitchFamily="18" charset="0"/>
              </a:rPr>
              <a:t>+X</a:t>
            </a:r>
            <a:r>
              <a:rPr lang="en-US" altLang="zh-CN" sz="2000" baseline="30000" dirty="0">
                <a:latin typeface="Times New Roman" pitchFamily="18" charset="0"/>
                <a:ea typeface="微软雅黑" pitchFamily="34" charset="-122"/>
                <a:cs typeface="Times New Roman" pitchFamily="18" charset="0"/>
              </a:rPr>
              <a:t>5</a:t>
            </a:r>
            <a:r>
              <a:rPr lang="en-US" altLang="zh-CN" sz="2000" dirty="0">
                <a:latin typeface="Times New Roman" pitchFamily="18" charset="0"/>
                <a:ea typeface="微软雅黑" pitchFamily="34" charset="-122"/>
                <a:cs typeface="Times New Roman" pitchFamily="18" charset="0"/>
              </a:rPr>
              <a:t>+X</a:t>
            </a:r>
            <a:r>
              <a:rPr lang="en-US" altLang="zh-CN" sz="2000" baseline="30000" dirty="0">
                <a:latin typeface="Times New Roman" pitchFamily="18" charset="0"/>
                <a:ea typeface="微软雅黑" pitchFamily="34" charset="-122"/>
                <a:cs typeface="Times New Roman" pitchFamily="18" charset="0"/>
              </a:rPr>
              <a:t>4</a:t>
            </a:r>
            <a:r>
              <a:rPr lang="en-US" altLang="zh-CN" sz="2000" dirty="0">
                <a:latin typeface="Times New Roman" pitchFamily="18" charset="0"/>
                <a:ea typeface="微软雅黑" pitchFamily="34" charset="-122"/>
                <a:cs typeface="Times New Roman" pitchFamily="18" charset="0"/>
              </a:rPr>
              <a:t>+X</a:t>
            </a:r>
            <a:r>
              <a:rPr lang="en-US" altLang="zh-CN" sz="2000" baseline="30000" dirty="0">
                <a:latin typeface="Times New Roman" pitchFamily="18" charset="0"/>
                <a:ea typeface="微软雅黑" pitchFamily="34" charset="-122"/>
                <a:cs typeface="Times New Roman" pitchFamily="18" charset="0"/>
              </a:rPr>
              <a:t>2</a:t>
            </a:r>
            <a:r>
              <a:rPr lang="en-US" altLang="zh-CN" sz="2000" dirty="0">
                <a:latin typeface="Times New Roman" pitchFamily="18" charset="0"/>
                <a:ea typeface="微软雅黑" pitchFamily="34" charset="-122"/>
                <a:cs typeface="Times New Roman" pitchFamily="18" charset="0"/>
              </a:rPr>
              <a:t>+X+1</a:t>
            </a:r>
            <a:r>
              <a:rPr lang="zh-CN" altLang="en-US" sz="2000" dirty="0">
                <a:latin typeface="Times New Roman" pitchFamily="18" charset="0"/>
                <a:ea typeface="微软雅黑" pitchFamily="34" charset="-122"/>
                <a:cs typeface="Times New Roman" pitchFamily="18" charset="0"/>
              </a:rPr>
              <a:t>。</a:t>
            </a:r>
          </a:p>
          <a:p>
            <a:pPr indent="457200" algn="just">
              <a:lnSpc>
                <a:spcPct val="125000"/>
              </a:lnSpc>
            </a:pPr>
            <a:r>
              <a:rPr lang="en-US" altLang="zh-CN" sz="2000" dirty="0">
                <a:latin typeface="Times New Roman" pitchFamily="18" charset="0"/>
                <a:ea typeface="微软雅黑" pitchFamily="34" charset="-122"/>
                <a:cs typeface="Times New Roman" pitchFamily="18" charset="0"/>
              </a:rPr>
              <a:t>CRC</a:t>
            </a:r>
            <a:r>
              <a:rPr lang="zh-CN" altLang="en-US" sz="2000" dirty="0">
                <a:latin typeface="Times New Roman" pitchFamily="18" charset="0"/>
                <a:ea typeface="微软雅黑" pitchFamily="34" charset="-122"/>
                <a:cs typeface="Times New Roman" pitchFamily="18" charset="0"/>
              </a:rPr>
              <a:t>码的校验范围为：目的</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地址、源</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地址、长度、数据和</a:t>
            </a:r>
            <a:r>
              <a:rPr lang="en-US" altLang="zh-CN" sz="2000" dirty="0">
                <a:latin typeface="Times New Roman" pitchFamily="18" charset="0"/>
                <a:ea typeface="微软雅黑" pitchFamily="34" charset="-122"/>
                <a:cs typeface="Times New Roman" pitchFamily="18" charset="0"/>
              </a:rPr>
              <a:t>PAD</a:t>
            </a:r>
            <a:r>
              <a:rPr lang="zh-CN" altLang="en-US" sz="2000" dirty="0">
                <a:latin typeface="Times New Roman" pitchFamily="18" charset="0"/>
                <a:ea typeface="微软雅黑" pitchFamily="34" charset="-122"/>
                <a:cs typeface="Times New Roman" pitchFamily="18" charset="0"/>
              </a:rPr>
              <a:t>。对接收网卡提供判断是否传输错误的信息：如果发现错误，则丢弃此帧。</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îṣļîḑé-Rectangle 70"/>
          <p:cNvSpPr/>
          <p:nvPr/>
        </p:nvSpPr>
        <p:spPr>
          <a:xfrm>
            <a:off x="2051440" y="1694319"/>
            <a:ext cx="3060802"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以太网的物理层规范</a:t>
            </a:r>
          </a:p>
        </p:txBody>
      </p:sp>
      <p:grpSp>
        <p:nvGrpSpPr>
          <p:cNvPr id="3" name="组合 7"/>
          <p:cNvGrpSpPr>
            <a:grpSpLocks noChangeAspect="1"/>
          </p:cNvGrpSpPr>
          <p:nvPr/>
        </p:nvGrpSpPr>
        <p:grpSpPr>
          <a:xfrm>
            <a:off x="1309654" y="1500174"/>
            <a:ext cx="756000" cy="756002"/>
            <a:chOff x="2804323" y="3859118"/>
            <a:chExt cx="900000" cy="900002"/>
          </a:xfrm>
        </p:grpSpPr>
        <p:sp>
          <p:nvSpPr>
            <p:cNvPr id="4" name="椭圆 3"/>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5"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6" name="TextBox 5"/>
          <p:cNvSpPr txBox="1"/>
          <p:nvPr/>
        </p:nvSpPr>
        <p:spPr>
          <a:xfrm>
            <a:off x="1023902" y="2457820"/>
            <a:ext cx="9286940" cy="861774"/>
          </a:xfrm>
          <a:prstGeom prst="rect">
            <a:avLst/>
          </a:prstGeom>
          <a:noFill/>
          <a:ln w="28575">
            <a:noFill/>
            <a:prstDash val="dash"/>
          </a:ln>
        </p:spPr>
        <p:txBody>
          <a:bodyPr wrap="square" rtlCol="0">
            <a:spAutoFit/>
          </a:bodyPr>
          <a:lstStyle/>
          <a:p>
            <a:pPr lvl="0" indent="457200" algn="just">
              <a:lnSpc>
                <a:spcPct val="125000"/>
              </a:lnSpc>
            </a:pPr>
            <a:r>
              <a:rPr lang="en-US" altLang="zh-CN" sz="2000" dirty="0">
                <a:latin typeface="Times New Roman" pitchFamily="18" charset="0"/>
                <a:ea typeface="微软雅黑" pitchFamily="34" charset="-122"/>
                <a:cs typeface="Times New Roman" pitchFamily="18" charset="0"/>
              </a:rPr>
              <a:t>IEEEE 802.3</a:t>
            </a:r>
            <a:r>
              <a:rPr lang="zh-CN" altLang="en-US" sz="2000" dirty="0">
                <a:latin typeface="Times New Roman" pitchFamily="18" charset="0"/>
                <a:ea typeface="微软雅黑" pitchFamily="34" charset="-122"/>
                <a:cs typeface="Times New Roman" pitchFamily="18" charset="0"/>
              </a:rPr>
              <a:t>委员会在定义可选的物理配置方面表现了极大的多样性和灵活性。为了区分各种可选用的实现方案，该委员会给出了一种简明的表示方法：</a:t>
            </a:r>
          </a:p>
        </p:txBody>
      </p:sp>
      <p:sp>
        <p:nvSpPr>
          <p:cNvPr id="7"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39629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3" name="图片 12" descr="以太网.jpg"/>
          <p:cNvPicPr>
            <a:picLocks noChangeAspect="1"/>
          </p:cNvPicPr>
          <p:nvPr/>
        </p:nvPicPr>
        <p:blipFill>
          <a:blip r:embed="rId3">
            <a:clrChange>
              <a:clrFrom>
                <a:srgbClr val="FFFFFF"/>
              </a:clrFrom>
              <a:clrTo>
                <a:srgbClr val="FFFFFF">
                  <a:alpha val="0"/>
                </a:srgbClr>
              </a:clrTo>
            </a:clrChange>
          </a:blip>
          <a:srcRect b="5000"/>
          <a:stretch>
            <a:fillRect/>
          </a:stretch>
        </p:blipFill>
        <p:spPr>
          <a:xfrm>
            <a:off x="8105775" y="3857628"/>
            <a:ext cx="4086225" cy="2714634"/>
          </a:xfrm>
          <a:prstGeom prst="rect">
            <a:avLst/>
          </a:prstGeom>
        </p:spPr>
      </p:pic>
      <p:sp>
        <p:nvSpPr>
          <p:cNvPr id="14" name="TextBox 13"/>
          <p:cNvSpPr txBox="1"/>
          <p:nvPr/>
        </p:nvSpPr>
        <p:spPr>
          <a:xfrm>
            <a:off x="1023902" y="3594888"/>
            <a:ext cx="9501254" cy="477054"/>
          </a:xfrm>
          <a:prstGeom prst="rect">
            <a:avLst/>
          </a:prstGeom>
          <a:solidFill>
            <a:schemeClr val="accent2">
              <a:lumMod val="60000"/>
              <a:lumOff val="40000"/>
            </a:schemeClr>
          </a:solidFill>
          <a:ln w="28575">
            <a:noFill/>
            <a:prstDash val="dash"/>
          </a:ln>
        </p:spPr>
        <p:txBody>
          <a:bodyPr wrap="square" rtlCol="0">
            <a:spAutoFit/>
          </a:bodyPr>
          <a:lstStyle/>
          <a:p>
            <a:pPr lvl="0" indent="457200" algn="just">
              <a:lnSpc>
                <a:spcPct val="125000"/>
              </a:lnSpc>
            </a:pPr>
            <a:r>
              <a:rPr lang="en-US" altLang="zh-CN" sz="2000" dirty="0">
                <a:latin typeface="Times New Roman" pitchFamily="18" charset="0"/>
                <a:ea typeface="微软雅黑" pitchFamily="34" charset="-122"/>
                <a:cs typeface="Times New Roman" pitchFamily="18" charset="0"/>
              </a:rPr>
              <a:t>&lt;</a:t>
            </a:r>
            <a:r>
              <a:rPr lang="zh-CN" altLang="en-US" sz="2000" dirty="0">
                <a:latin typeface="Times New Roman" pitchFamily="18" charset="0"/>
                <a:ea typeface="微软雅黑" pitchFamily="34" charset="-122"/>
                <a:cs typeface="Times New Roman" pitchFamily="18" charset="0"/>
              </a:rPr>
              <a:t>数据传输率（</a:t>
            </a:r>
            <a:r>
              <a:rPr lang="en-US" altLang="zh-CN" sz="2000" dirty="0">
                <a:latin typeface="Times New Roman" pitchFamily="18" charset="0"/>
                <a:ea typeface="微软雅黑" pitchFamily="34" charset="-122"/>
                <a:cs typeface="Times New Roman" pitchFamily="18" charset="0"/>
              </a:rPr>
              <a:t>Mbps</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&gt; &lt;</a:t>
            </a:r>
            <a:r>
              <a:rPr lang="zh-CN" altLang="en-US" sz="2000" dirty="0">
                <a:latin typeface="Times New Roman" pitchFamily="18" charset="0"/>
                <a:ea typeface="微软雅黑" pitchFamily="34" charset="-122"/>
                <a:cs typeface="Times New Roman" pitchFamily="18" charset="0"/>
              </a:rPr>
              <a:t>信号方式</a:t>
            </a:r>
            <a:r>
              <a:rPr lang="en-US" altLang="zh-CN" sz="2000" dirty="0">
                <a:latin typeface="Times New Roman" pitchFamily="18" charset="0"/>
                <a:ea typeface="微软雅黑" pitchFamily="34" charset="-122"/>
                <a:cs typeface="Times New Roman" pitchFamily="18" charset="0"/>
              </a:rPr>
              <a:t>&gt; &lt;</a:t>
            </a:r>
            <a:r>
              <a:rPr lang="zh-CN" altLang="en-US" sz="2000" dirty="0">
                <a:latin typeface="Times New Roman" pitchFamily="18" charset="0"/>
                <a:ea typeface="微软雅黑" pitchFamily="34" charset="-122"/>
                <a:cs typeface="Times New Roman" pitchFamily="18" charset="0"/>
              </a:rPr>
              <a:t>最大段长度（百米）</a:t>
            </a:r>
            <a:r>
              <a:rPr lang="en-US" altLang="zh-CN" sz="2000" dirty="0">
                <a:latin typeface="Times New Roman" pitchFamily="18" charset="0"/>
                <a:ea typeface="微软雅黑" pitchFamily="34" charset="-122"/>
                <a:cs typeface="Times New Roman" pitchFamily="18" charset="0"/>
              </a:rPr>
              <a:t>&gt;</a:t>
            </a:r>
          </a:p>
        </p:txBody>
      </p:sp>
      <p:sp>
        <p:nvSpPr>
          <p:cNvPr id="15" name="TextBox 14"/>
          <p:cNvSpPr txBox="1"/>
          <p:nvPr/>
        </p:nvSpPr>
        <p:spPr>
          <a:xfrm>
            <a:off x="523836" y="4344598"/>
            <a:ext cx="10572824" cy="441724"/>
          </a:xfrm>
          <a:prstGeom prst="rect">
            <a:avLst/>
          </a:prstGeom>
          <a:noFill/>
          <a:ln w="28575">
            <a:noFill/>
            <a:prstDash val="dash"/>
          </a:ln>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如</a:t>
            </a:r>
            <a:r>
              <a:rPr lang="en-US" altLang="zh-CN" sz="2000" dirty="0">
                <a:latin typeface="Times New Roman" pitchFamily="18" charset="0"/>
                <a:ea typeface="微软雅黑" pitchFamily="34" charset="-122"/>
                <a:cs typeface="Times New Roman" pitchFamily="18" charset="0"/>
              </a:rPr>
              <a:t>10BASE5</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10BASE2</a:t>
            </a:r>
            <a:r>
              <a:rPr lang="zh-CN" altLang="en-US" sz="2000" dirty="0">
                <a:latin typeface="Times New Roman" pitchFamily="18" charset="0"/>
                <a:ea typeface="微软雅黑" pitchFamily="34" charset="-122"/>
                <a:cs typeface="Times New Roman" pitchFamily="18" charset="0"/>
              </a:rPr>
              <a:t>。但</a:t>
            </a:r>
            <a:r>
              <a:rPr lang="en-US" altLang="zh-CN" sz="2000" dirty="0">
                <a:latin typeface="Times New Roman" pitchFamily="18" charset="0"/>
                <a:ea typeface="微软雅黑" pitchFamily="34" charset="-122"/>
                <a:cs typeface="Times New Roman" pitchFamily="18" charset="0"/>
              </a:rPr>
              <a:t>10BASE-T</a:t>
            </a:r>
            <a:r>
              <a:rPr lang="zh-CN" altLang="en-US" sz="2000" dirty="0">
                <a:latin typeface="Times New Roman" pitchFamily="18" charset="0"/>
                <a:ea typeface="微软雅黑" pitchFamily="34" charset="-122"/>
                <a:cs typeface="Times New Roman" pitchFamily="18" charset="0"/>
              </a:rPr>
              <a:t>有些例外，其中的</a:t>
            </a:r>
            <a:r>
              <a:rPr lang="en-US" altLang="zh-CN" sz="2000" dirty="0">
                <a:latin typeface="Times New Roman" pitchFamily="18" charset="0"/>
                <a:ea typeface="微软雅黑" pitchFamily="34" charset="-122"/>
                <a:cs typeface="Times New Roman" pitchFamily="18" charset="0"/>
              </a:rPr>
              <a:t>T</a:t>
            </a:r>
            <a:r>
              <a:rPr lang="zh-CN" altLang="en-US" sz="2000" dirty="0">
                <a:latin typeface="Times New Roman" pitchFamily="18" charset="0"/>
                <a:ea typeface="微软雅黑" pitchFamily="34" charset="-122"/>
                <a:cs typeface="Times New Roman" pitchFamily="18" charset="0"/>
              </a:rPr>
              <a:t>表示双绞线。</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4" grpId="0" animBg="1"/>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3" name="TextBox 2"/>
          <p:cNvSpPr txBox="1"/>
          <p:nvPr/>
        </p:nvSpPr>
        <p:spPr>
          <a:xfrm>
            <a:off x="666712" y="1415640"/>
            <a:ext cx="9286940" cy="441724"/>
          </a:xfrm>
          <a:prstGeom prst="rect">
            <a:avLst/>
          </a:prstGeom>
          <a:noFill/>
          <a:ln w="28575">
            <a:noFill/>
            <a:prstDash val="dash"/>
          </a:ln>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传统以太网的数据传输速率只有</a:t>
            </a:r>
            <a:r>
              <a:rPr lang="en-US" altLang="zh-CN" sz="2000" dirty="0">
                <a:latin typeface="Times New Roman" pitchFamily="18" charset="0"/>
                <a:ea typeface="微软雅黑" pitchFamily="34" charset="-122"/>
                <a:cs typeface="Times New Roman" pitchFamily="18" charset="0"/>
              </a:rPr>
              <a:t>10 Mbps</a:t>
            </a:r>
            <a:r>
              <a:rPr lang="zh-CN" altLang="en-US" sz="2000" dirty="0">
                <a:latin typeface="Times New Roman" pitchFamily="18" charset="0"/>
                <a:ea typeface="微软雅黑" pitchFamily="34" charset="-122"/>
                <a:cs typeface="Times New Roman" pitchFamily="18" charset="0"/>
              </a:rPr>
              <a:t>，其物理层规法如表</a:t>
            </a:r>
            <a:r>
              <a:rPr lang="en-US" altLang="zh-CN" sz="2000" dirty="0">
                <a:latin typeface="Times New Roman" pitchFamily="18" charset="0"/>
                <a:ea typeface="微软雅黑" pitchFamily="34" charset="-122"/>
                <a:cs typeface="Times New Roman" pitchFamily="18" charset="0"/>
              </a:rPr>
              <a:t>5-1</a:t>
            </a:r>
            <a:r>
              <a:rPr lang="zh-CN" altLang="en-US" sz="2000" dirty="0">
                <a:latin typeface="Times New Roman" pitchFamily="18" charset="0"/>
                <a:ea typeface="微软雅黑" pitchFamily="34" charset="-122"/>
                <a:cs typeface="Times New Roman" pitchFamily="18" charset="0"/>
              </a:rPr>
              <a:t>所示。</a:t>
            </a:r>
          </a:p>
        </p:txBody>
      </p:sp>
      <p:sp>
        <p:nvSpPr>
          <p:cNvPr id="4" name="TextBox 3"/>
          <p:cNvSpPr txBox="1"/>
          <p:nvPr/>
        </p:nvSpPr>
        <p:spPr>
          <a:xfrm>
            <a:off x="4136216" y="2500306"/>
            <a:ext cx="3848128" cy="406778"/>
          </a:xfrm>
          <a:prstGeom prst="rect">
            <a:avLst/>
          </a:prstGeom>
          <a:noFill/>
          <a:ln w="28575">
            <a:noFill/>
            <a:prstDash val="dash"/>
          </a:ln>
        </p:spPr>
        <p:txBody>
          <a:bodyPr wrap="square" rtlCol="0">
            <a:spAutoFit/>
          </a:bodyPr>
          <a:lstStyle/>
          <a:p>
            <a:pPr lvl="0" indent="457200" algn="just">
              <a:lnSpc>
                <a:spcPct val="125000"/>
              </a:lnSpc>
            </a:pPr>
            <a:r>
              <a:rPr lang="zh-CN" altLang="en-US" dirty="0">
                <a:latin typeface="Times New Roman" pitchFamily="18" charset="0"/>
                <a:ea typeface="微软雅黑" pitchFamily="34" charset="-122"/>
                <a:cs typeface="Times New Roman" pitchFamily="18" charset="0"/>
              </a:rPr>
              <a:t>表</a:t>
            </a:r>
            <a:r>
              <a:rPr lang="en-US" altLang="zh-CN" dirty="0">
                <a:latin typeface="Times New Roman" pitchFamily="18" charset="0"/>
                <a:ea typeface="微软雅黑" pitchFamily="34" charset="-122"/>
                <a:cs typeface="Times New Roman" pitchFamily="18" charset="0"/>
              </a:rPr>
              <a:t>5-1  </a:t>
            </a:r>
            <a:r>
              <a:rPr lang="zh-CN" altLang="en-US" dirty="0">
                <a:latin typeface="Times New Roman" pitchFamily="18" charset="0"/>
                <a:ea typeface="微软雅黑" pitchFamily="34" charset="-122"/>
                <a:cs typeface="Times New Roman" pitchFamily="18" charset="0"/>
              </a:rPr>
              <a:t>传统以太网的物理层规范</a:t>
            </a:r>
          </a:p>
        </p:txBody>
      </p:sp>
      <p:graphicFrame>
        <p:nvGraphicFramePr>
          <p:cNvPr id="5" name="表格 4"/>
          <p:cNvGraphicFramePr>
            <a:graphicFrameLocks noGrp="1"/>
          </p:cNvGraphicFramePr>
          <p:nvPr>
            <p:extLst>
              <p:ext uri="{D42A27DB-BD31-4B8C-83A1-F6EECF244321}">
                <p14:modId xmlns:p14="http://schemas.microsoft.com/office/powerpoint/2010/main" val="2040179081"/>
              </p:ext>
            </p:extLst>
          </p:nvPr>
        </p:nvGraphicFramePr>
        <p:xfrm>
          <a:off x="1166778" y="3000372"/>
          <a:ext cx="9787005" cy="2888999"/>
        </p:xfrm>
        <a:graphic>
          <a:graphicData uri="http://schemas.openxmlformats.org/drawingml/2006/table">
            <a:tbl>
              <a:tblPr/>
              <a:tblGrid>
                <a:gridCol w="1422006">
                  <a:extLst>
                    <a:ext uri="{9D8B030D-6E8A-4147-A177-3AD203B41FA5}">
                      <a16:colId xmlns:a16="http://schemas.microsoft.com/office/drawing/2014/main" xmlns="" val="20000"/>
                    </a:ext>
                  </a:extLst>
                </a:gridCol>
                <a:gridCol w="1886525">
                  <a:extLst>
                    <a:ext uri="{9D8B030D-6E8A-4147-A177-3AD203B41FA5}">
                      <a16:colId xmlns:a16="http://schemas.microsoft.com/office/drawing/2014/main" xmlns="" val="20001"/>
                    </a:ext>
                  </a:extLst>
                </a:gridCol>
                <a:gridCol w="1977089">
                  <a:extLst>
                    <a:ext uri="{9D8B030D-6E8A-4147-A177-3AD203B41FA5}">
                      <a16:colId xmlns:a16="http://schemas.microsoft.com/office/drawing/2014/main" xmlns="" val="20002"/>
                    </a:ext>
                  </a:extLst>
                </a:gridCol>
                <a:gridCol w="2242845">
                  <a:extLst>
                    <a:ext uri="{9D8B030D-6E8A-4147-A177-3AD203B41FA5}">
                      <a16:colId xmlns:a16="http://schemas.microsoft.com/office/drawing/2014/main" xmlns="" val="20003"/>
                    </a:ext>
                  </a:extLst>
                </a:gridCol>
                <a:gridCol w="2258540">
                  <a:extLst>
                    <a:ext uri="{9D8B030D-6E8A-4147-A177-3AD203B41FA5}">
                      <a16:colId xmlns:a16="http://schemas.microsoft.com/office/drawing/2014/main" xmlns="" val="20004"/>
                    </a:ext>
                  </a:extLst>
                </a:gridCol>
              </a:tblGrid>
              <a:tr h="911759">
                <a:tc>
                  <a:txBody>
                    <a:bodyPr/>
                    <a:lstStyle/>
                    <a:p>
                      <a:pPr indent="266700" algn="ctr">
                        <a:spcAft>
                          <a:spcPts val="0"/>
                        </a:spcAft>
                      </a:pPr>
                      <a:r>
                        <a:rPr lang="zh-CN" sz="2000" kern="500" dirty="0">
                          <a:latin typeface="Times New Roman" pitchFamily="18" charset="0"/>
                          <a:ea typeface="微软雅黑" pitchFamily="34" charset="-122"/>
                          <a:cs typeface="Times New Roman" pitchFamily="18" charset="0"/>
                        </a:rPr>
                        <a:t>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2000" kern="500">
                          <a:latin typeface="Times New Roman" pitchFamily="18" charset="0"/>
                          <a:ea typeface="微软雅黑" pitchFamily="34" charset="-122"/>
                          <a:cs typeface="Times New Roman" pitchFamily="18" charset="0"/>
                        </a:rPr>
                        <a:t>介质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2000" kern="500">
                          <a:latin typeface="Times New Roman" pitchFamily="18" charset="0"/>
                          <a:ea typeface="微软雅黑" pitchFamily="34" charset="-122"/>
                          <a:cs typeface="Times New Roman" pitchFamily="18" charset="0"/>
                        </a:rPr>
                        <a:t>最大长度</a:t>
                      </a:r>
                      <a:r>
                        <a:rPr lang="en-US" sz="2000" kern="500">
                          <a:latin typeface="Times New Roman" pitchFamily="18" charset="0"/>
                          <a:ea typeface="微软雅黑" pitchFamily="34" charset="-122"/>
                          <a:cs typeface="Times New Roman" pitchFamily="18" charset="0"/>
                        </a:rPr>
                        <a:t>/</a:t>
                      </a:r>
                      <a:r>
                        <a:rPr lang="zh-CN" sz="2000" kern="500">
                          <a:latin typeface="Times New Roman" pitchFamily="18" charset="0"/>
                          <a:ea typeface="微软雅黑" pitchFamily="34" charset="-122"/>
                          <a:cs typeface="Times New Roman" pitchFamily="18" charset="0"/>
                        </a:rPr>
                        <a:t>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2000" kern="500">
                          <a:latin typeface="Times New Roman" pitchFamily="18" charset="0"/>
                          <a:ea typeface="微软雅黑" pitchFamily="34" charset="-122"/>
                          <a:cs typeface="Times New Roman" pitchFamily="18" charset="0"/>
                        </a:rPr>
                        <a:t>工作站数目</a:t>
                      </a:r>
                      <a:r>
                        <a:rPr lang="en-US" sz="2000" kern="500">
                          <a:latin typeface="Times New Roman" pitchFamily="18" charset="0"/>
                          <a:ea typeface="微软雅黑" pitchFamily="34" charset="-122"/>
                          <a:cs typeface="Times New Roman" pitchFamily="18" charset="0"/>
                        </a:rPr>
                        <a:t>/</a:t>
                      </a:r>
                      <a:r>
                        <a:rPr lang="zh-CN" sz="2000" kern="500">
                          <a:latin typeface="Times New Roman" pitchFamily="18" charset="0"/>
                          <a:ea typeface="微软雅黑" pitchFamily="34" charset="-122"/>
                          <a:cs typeface="Times New Roman" pitchFamily="18" charset="0"/>
                        </a:rPr>
                        <a:t>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2000" kern="500" dirty="0">
                          <a:latin typeface="Times New Roman" pitchFamily="18" charset="0"/>
                          <a:ea typeface="微软雅黑" pitchFamily="34" charset="-122"/>
                          <a:cs typeface="Times New Roman" pitchFamily="18" charset="0"/>
                        </a:rPr>
                        <a:t>特点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extLst>
                  <a:ext uri="{0D108BD9-81ED-4DB2-BD59-A6C34878D82A}">
                    <a16:rowId xmlns:a16="http://schemas.microsoft.com/office/drawing/2014/main" xmlns="" val="10000"/>
                  </a:ext>
                </a:extLst>
              </a:tr>
              <a:tr h="455880">
                <a:tc>
                  <a:txBody>
                    <a:bodyPr/>
                    <a:lstStyle/>
                    <a:p>
                      <a:pPr indent="266700" algn="ctr">
                        <a:spcAft>
                          <a:spcPts val="0"/>
                        </a:spcAft>
                      </a:pPr>
                      <a:r>
                        <a:rPr lang="en-US" sz="2000" kern="500" dirty="0">
                          <a:latin typeface="Times New Roman" pitchFamily="18" charset="0"/>
                          <a:ea typeface="微软雅黑" pitchFamily="34" charset="-122"/>
                          <a:cs typeface="Times New Roman" pitchFamily="18" charset="0"/>
                        </a:rPr>
                        <a:t>10Base5</a:t>
                      </a:r>
                      <a:endParaRPr lang="zh-CN" sz="20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2000" kern="500">
                          <a:latin typeface="Times New Roman" pitchFamily="18" charset="0"/>
                          <a:ea typeface="微软雅黑" pitchFamily="34" charset="-122"/>
                          <a:cs typeface="Times New Roman" pitchFamily="18" charset="0"/>
                        </a:rPr>
                        <a:t>粗同轴电缆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itchFamily="18" charset="0"/>
                          <a:ea typeface="微软雅黑" pitchFamily="34" charset="-122"/>
                          <a:cs typeface="Times New Roman" pitchFamily="18" charset="0"/>
                        </a:rPr>
                        <a:t>500 m</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itchFamily="18" charset="0"/>
                          <a:ea typeface="微软雅黑" pitchFamily="34" charset="-122"/>
                          <a:cs typeface="Times New Roman" pitchFamily="18" charset="0"/>
                        </a:rPr>
                        <a:t>100</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2000" kern="500" dirty="0">
                          <a:latin typeface="Times New Roman" pitchFamily="18" charset="0"/>
                          <a:ea typeface="微软雅黑" pitchFamily="34" charset="-122"/>
                          <a:cs typeface="Times New Roman" pitchFamily="18" charset="0"/>
                        </a:rPr>
                        <a:t>适合主干</a:t>
                      </a:r>
                      <a:r>
                        <a:rPr lang="zh-CN" altLang="en-US" sz="2000" kern="500" dirty="0">
                          <a:latin typeface="Times New Roman" pitchFamily="18" charset="0"/>
                          <a:ea typeface="微软雅黑" pitchFamily="34" charset="-122"/>
                          <a:cs typeface="Times New Roman" pitchFamily="18" charset="0"/>
                        </a:rPr>
                        <a:t>网络</a:t>
                      </a:r>
                      <a:endParaRPr lang="zh-CN" sz="20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5880">
                <a:tc>
                  <a:txBody>
                    <a:bodyPr/>
                    <a:lstStyle/>
                    <a:p>
                      <a:pPr indent="266700" algn="ctr">
                        <a:spcAft>
                          <a:spcPts val="0"/>
                        </a:spcAft>
                      </a:pPr>
                      <a:r>
                        <a:rPr lang="en-US" sz="2000" kern="500">
                          <a:latin typeface="Times New Roman" pitchFamily="18" charset="0"/>
                          <a:ea typeface="微软雅黑" pitchFamily="34" charset="-122"/>
                          <a:cs typeface="Times New Roman" pitchFamily="18" charset="0"/>
                        </a:rPr>
                        <a:t>10Base2</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2000" kern="500">
                          <a:latin typeface="Times New Roman" pitchFamily="18" charset="0"/>
                          <a:ea typeface="微软雅黑" pitchFamily="34" charset="-122"/>
                          <a:cs typeface="Times New Roman" pitchFamily="18" charset="0"/>
                        </a:rPr>
                        <a:t>细同轴电缆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itchFamily="18" charset="0"/>
                          <a:ea typeface="微软雅黑" pitchFamily="34" charset="-122"/>
                          <a:cs typeface="Times New Roman" pitchFamily="18" charset="0"/>
                        </a:rPr>
                        <a:t>185 m</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itchFamily="18" charset="0"/>
                          <a:ea typeface="微软雅黑" pitchFamily="34" charset="-122"/>
                          <a:cs typeface="Times New Roman" pitchFamily="18" charset="0"/>
                        </a:rPr>
                        <a:t>30</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altLang="en-US" sz="2000" kern="500" dirty="0">
                          <a:latin typeface="Times New Roman" pitchFamily="18" charset="0"/>
                          <a:ea typeface="微软雅黑" pitchFamily="34" charset="-122"/>
                          <a:cs typeface="Times New Roman" pitchFamily="18" charset="0"/>
                        </a:rPr>
                        <a:t>适合</a:t>
                      </a:r>
                      <a:r>
                        <a:rPr lang="zh-CN" sz="2000" kern="500" dirty="0">
                          <a:latin typeface="Times New Roman" pitchFamily="18" charset="0"/>
                          <a:ea typeface="微软雅黑" pitchFamily="34" charset="-122"/>
                          <a:cs typeface="Times New Roman" pitchFamily="18" charset="0"/>
                        </a:rPr>
                        <a:t>低廉的网络</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5880">
                <a:tc>
                  <a:txBody>
                    <a:bodyPr/>
                    <a:lstStyle/>
                    <a:p>
                      <a:pPr indent="266700" algn="ctr">
                        <a:spcAft>
                          <a:spcPts val="0"/>
                        </a:spcAft>
                      </a:pPr>
                      <a:r>
                        <a:rPr lang="en-US" sz="2000" kern="500">
                          <a:latin typeface="Times New Roman" pitchFamily="18" charset="0"/>
                          <a:ea typeface="微软雅黑" pitchFamily="34" charset="-122"/>
                          <a:cs typeface="Times New Roman" pitchFamily="18" charset="0"/>
                        </a:rPr>
                        <a:t>10Base-T</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2000" kern="500">
                          <a:latin typeface="Times New Roman" pitchFamily="18" charset="0"/>
                          <a:ea typeface="微软雅黑" pitchFamily="34" charset="-122"/>
                          <a:cs typeface="Times New Roman" pitchFamily="18" charset="0"/>
                        </a:rPr>
                        <a:t>双绞线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itchFamily="18" charset="0"/>
                          <a:ea typeface="微软雅黑" pitchFamily="34" charset="-122"/>
                          <a:cs typeface="Times New Roman" pitchFamily="18" charset="0"/>
                        </a:rPr>
                        <a:t>100 m</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itchFamily="18" charset="0"/>
                          <a:ea typeface="微软雅黑" pitchFamily="34" charset="-122"/>
                          <a:cs typeface="Times New Roman" pitchFamily="18" charset="0"/>
                        </a:rPr>
                        <a:t>2</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2000" kern="500">
                          <a:latin typeface="Times New Roman" pitchFamily="18" charset="0"/>
                          <a:ea typeface="微软雅黑" pitchFamily="34" charset="-122"/>
                          <a:cs typeface="Times New Roman" pitchFamily="18" charset="0"/>
                        </a:rPr>
                        <a:t>易于安装和维护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5880">
                <a:tc>
                  <a:txBody>
                    <a:bodyPr/>
                    <a:lstStyle/>
                    <a:p>
                      <a:pPr indent="266700" algn="ctr">
                        <a:spcAft>
                          <a:spcPts val="0"/>
                        </a:spcAft>
                      </a:pPr>
                      <a:r>
                        <a:rPr lang="en-US" sz="2000" kern="500" dirty="0">
                          <a:latin typeface="Times New Roman" pitchFamily="18" charset="0"/>
                          <a:ea typeface="微软雅黑" pitchFamily="34" charset="-122"/>
                          <a:cs typeface="Times New Roman" pitchFamily="18" charset="0"/>
                        </a:rPr>
                        <a:t>10Base-F</a:t>
                      </a:r>
                      <a:endParaRPr lang="zh-CN" sz="20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2000" kern="500" dirty="0">
                          <a:latin typeface="Times New Roman" pitchFamily="18" charset="0"/>
                          <a:ea typeface="微软雅黑" pitchFamily="34" charset="-122"/>
                          <a:cs typeface="Times New Roman" pitchFamily="18" charset="0"/>
                        </a:rPr>
                        <a:t>光纤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dirty="0">
                          <a:latin typeface="Times New Roman" pitchFamily="18" charset="0"/>
                          <a:ea typeface="微软雅黑" pitchFamily="34" charset="-122"/>
                          <a:cs typeface="Times New Roman" pitchFamily="18" charset="0"/>
                        </a:rPr>
                        <a:t>2 000 m</a:t>
                      </a:r>
                      <a:endParaRPr lang="zh-CN" sz="20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itchFamily="18" charset="0"/>
                          <a:ea typeface="微软雅黑" pitchFamily="34" charset="-122"/>
                          <a:cs typeface="Times New Roman" pitchFamily="18" charset="0"/>
                        </a:rPr>
                        <a:t>2</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altLang="en-US" sz="2000" kern="500" dirty="0">
                          <a:latin typeface="Times New Roman" pitchFamily="18" charset="0"/>
                          <a:ea typeface="微软雅黑" pitchFamily="34" charset="-122"/>
                          <a:cs typeface="Times New Roman" pitchFamily="18" charset="0"/>
                        </a:rPr>
                        <a:t>适合连接</a:t>
                      </a:r>
                      <a:r>
                        <a:rPr lang="zh-CN" sz="2000" kern="500" dirty="0">
                          <a:latin typeface="Times New Roman" pitchFamily="18" charset="0"/>
                          <a:ea typeface="微软雅黑" pitchFamily="34" charset="-122"/>
                          <a:cs typeface="Times New Roman" pitchFamily="18" charset="0"/>
                        </a:rPr>
                        <a:t>远程工作站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useBgFill="1">
        <p:nvSpPr>
          <p:cNvPr id="3" name="矩形 2"/>
          <p:cNvSpPr/>
          <p:nvPr/>
        </p:nvSpPr>
        <p:spPr>
          <a:xfrm>
            <a:off x="1095340" y="2220183"/>
            <a:ext cx="9787006" cy="1211165"/>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10BASE5</a:t>
            </a:r>
            <a:r>
              <a:rPr lang="zh-CN" altLang="en-US" sz="2000" dirty="0">
                <a:latin typeface="Times New Roman" pitchFamily="18" charset="0"/>
                <a:ea typeface="微软雅黑" pitchFamily="34" charset="-122"/>
                <a:cs typeface="Times New Roman" pitchFamily="18" charset="0"/>
              </a:rPr>
              <a:t>是以太网的最初形式，数字信号采用曼彻斯特编码，传输介质为直径</a:t>
            </a:r>
            <a:r>
              <a:rPr lang="en-US" altLang="zh-CN" sz="2000" dirty="0">
                <a:latin typeface="Times New Roman" pitchFamily="18" charset="0"/>
                <a:ea typeface="微软雅黑" pitchFamily="34" charset="-122"/>
                <a:cs typeface="Times New Roman" pitchFamily="18" charset="0"/>
              </a:rPr>
              <a:t>10 mm</a:t>
            </a:r>
            <a:r>
              <a:rPr lang="zh-CN" altLang="en-US" sz="2000" dirty="0">
                <a:latin typeface="Times New Roman" pitchFamily="18" charset="0"/>
                <a:ea typeface="微软雅黑" pitchFamily="34" charset="-122"/>
                <a:cs typeface="Times New Roman" pitchFamily="18" charset="0"/>
              </a:rPr>
              <a:t>的粗同轴电缆，阻抗为</a:t>
            </a:r>
            <a:r>
              <a:rPr lang="en-US" altLang="zh-CN" sz="2000" dirty="0">
                <a:latin typeface="Times New Roman" pitchFamily="18" charset="0"/>
                <a:ea typeface="微软雅黑" pitchFamily="34" charset="-122"/>
                <a:cs typeface="Times New Roman" pitchFamily="18" charset="0"/>
              </a:rPr>
              <a:t>50</a:t>
            </a:r>
            <a:r>
              <a:rPr lang="zh-CN" altLang="en-US" sz="2000" dirty="0">
                <a:latin typeface="Times New Roman" pitchFamily="18" charset="0"/>
                <a:ea typeface="微软雅黑" pitchFamily="34" charset="-122"/>
                <a:cs typeface="Times New Roman" pitchFamily="18" charset="0"/>
              </a:rPr>
              <a:t>欧姆。电缆的最大长度为</a:t>
            </a:r>
            <a:r>
              <a:rPr lang="en-US" altLang="zh-CN" sz="2000" dirty="0">
                <a:latin typeface="Times New Roman" pitchFamily="18" charset="0"/>
                <a:ea typeface="微软雅黑" pitchFamily="34" charset="-122"/>
                <a:cs typeface="Times New Roman" pitchFamily="18" charset="0"/>
              </a:rPr>
              <a:t>500 m</a:t>
            </a:r>
            <a:r>
              <a:rPr lang="zh-CN" altLang="en-US" sz="2000" dirty="0">
                <a:latin typeface="Times New Roman" pitchFamily="18" charset="0"/>
                <a:ea typeface="微软雅黑" pitchFamily="34" charset="-122"/>
                <a:cs typeface="Times New Roman" pitchFamily="18" charset="0"/>
              </a:rPr>
              <a:t>，超过</a:t>
            </a:r>
            <a:r>
              <a:rPr lang="en-US" altLang="zh-CN" sz="2000" dirty="0">
                <a:latin typeface="Times New Roman" pitchFamily="18" charset="0"/>
                <a:ea typeface="微软雅黑" pitchFamily="34" charset="-122"/>
                <a:cs typeface="Times New Roman" pitchFamily="18" charset="0"/>
              </a:rPr>
              <a:t>500 m</a:t>
            </a:r>
            <a:r>
              <a:rPr lang="zh-CN" altLang="en-US" sz="2000" dirty="0">
                <a:latin typeface="Times New Roman" pitchFamily="18" charset="0"/>
                <a:ea typeface="微软雅黑" pitchFamily="34" charset="-122"/>
                <a:cs typeface="Times New Roman" pitchFamily="18" charset="0"/>
              </a:rPr>
              <a:t>可用中继器扩展。任意两个站点之间最多允许有</a:t>
            </a:r>
            <a:r>
              <a:rPr lang="en-US" altLang="zh-CN" sz="2000" dirty="0">
                <a:latin typeface="Times New Roman" pitchFamily="18" charset="0"/>
                <a:ea typeface="微软雅黑" pitchFamily="34" charset="-122"/>
                <a:cs typeface="Times New Roman" pitchFamily="18" charset="0"/>
              </a:rPr>
              <a:t>4</a:t>
            </a:r>
            <a:r>
              <a:rPr lang="zh-CN" altLang="en-US" sz="2000" dirty="0">
                <a:latin typeface="Times New Roman" pitchFamily="18" charset="0"/>
                <a:ea typeface="微软雅黑" pitchFamily="34" charset="-122"/>
                <a:cs typeface="Times New Roman" pitchFamily="18" charset="0"/>
              </a:rPr>
              <a:t>个中继器，因此网络的直径最大为</a:t>
            </a:r>
            <a:r>
              <a:rPr lang="en-US" altLang="zh-CN" sz="2000" dirty="0">
                <a:latin typeface="Times New Roman" pitchFamily="18" charset="0"/>
                <a:ea typeface="微软雅黑" pitchFamily="34" charset="-122"/>
                <a:cs typeface="Times New Roman" pitchFamily="18" charset="0"/>
              </a:rPr>
              <a:t>2 500 m</a:t>
            </a:r>
            <a:r>
              <a:rPr lang="zh-CN" altLang="en-US" sz="2000" dirty="0">
                <a:latin typeface="Times New Roman" pitchFamily="18" charset="0"/>
                <a:ea typeface="微软雅黑" pitchFamily="34" charset="-122"/>
                <a:cs typeface="Times New Roman" pitchFamily="18" charset="0"/>
              </a:rPr>
              <a:t>。</a:t>
            </a:r>
          </a:p>
        </p:txBody>
      </p:sp>
      <p:grpSp>
        <p:nvGrpSpPr>
          <p:cNvPr id="4" name="组合 3"/>
          <p:cNvGrpSpPr/>
          <p:nvPr/>
        </p:nvGrpSpPr>
        <p:grpSpPr>
          <a:xfrm>
            <a:off x="1381092" y="1357298"/>
            <a:ext cx="2465928" cy="592805"/>
            <a:chOff x="1326748" y="1446650"/>
            <a:chExt cx="2465928"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1625766"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10BASE5</a:t>
              </a:r>
            </a:p>
          </p:txBody>
        </p:sp>
      </p:grpSp>
      <p:sp useBgFill="1">
        <p:nvSpPr>
          <p:cNvPr id="7" name="矩形 6"/>
          <p:cNvSpPr/>
          <p:nvPr/>
        </p:nvSpPr>
        <p:spPr>
          <a:xfrm>
            <a:off x="1095340" y="4575289"/>
            <a:ext cx="9787006" cy="1595886"/>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与</a:t>
            </a:r>
            <a:r>
              <a:rPr lang="en-US" altLang="zh-CN" sz="2000" dirty="0">
                <a:latin typeface="Times New Roman" pitchFamily="18" charset="0"/>
                <a:ea typeface="微软雅黑" pitchFamily="34" charset="-122"/>
                <a:cs typeface="Times New Roman" pitchFamily="18" charset="0"/>
              </a:rPr>
              <a:t>10BASE5</a:t>
            </a:r>
            <a:r>
              <a:rPr lang="zh-CN" altLang="en-US" sz="2000" dirty="0">
                <a:latin typeface="Times New Roman" pitchFamily="18" charset="0"/>
                <a:ea typeface="微软雅黑" pitchFamily="34" charset="-122"/>
                <a:cs typeface="Times New Roman" pitchFamily="18" charset="0"/>
              </a:rPr>
              <a:t>一样，</a:t>
            </a:r>
            <a:r>
              <a:rPr lang="en-US" altLang="zh-CN" sz="2000" dirty="0">
                <a:latin typeface="Times New Roman" pitchFamily="18" charset="0"/>
                <a:ea typeface="微软雅黑" pitchFamily="34" charset="-122"/>
                <a:cs typeface="Times New Roman" pitchFamily="18" charset="0"/>
              </a:rPr>
              <a:t>10BASE2</a:t>
            </a:r>
            <a:r>
              <a:rPr lang="zh-CN" altLang="en-US" sz="2000" dirty="0">
                <a:latin typeface="Times New Roman" pitchFamily="18" charset="0"/>
                <a:ea typeface="微软雅黑" pitchFamily="34" charset="-122"/>
                <a:cs typeface="Times New Roman" pitchFamily="18" charset="0"/>
              </a:rPr>
              <a:t>也使用</a:t>
            </a:r>
            <a:r>
              <a:rPr lang="en-US" altLang="zh-CN" sz="2000" dirty="0">
                <a:latin typeface="Times New Roman" pitchFamily="18" charset="0"/>
                <a:ea typeface="微软雅黑" pitchFamily="34" charset="-122"/>
                <a:cs typeface="Times New Roman" pitchFamily="18" charset="0"/>
              </a:rPr>
              <a:t>50</a:t>
            </a:r>
            <a:r>
              <a:rPr lang="zh-CN" altLang="en-US" sz="2000" dirty="0">
                <a:latin typeface="Times New Roman" pitchFamily="18" charset="0"/>
                <a:ea typeface="微软雅黑" pitchFamily="34" charset="-122"/>
                <a:cs typeface="Times New Roman" pitchFamily="18" charset="0"/>
              </a:rPr>
              <a:t>欧姆同轴电缆和曼彻斯特编码。两者的区别在于</a:t>
            </a:r>
            <a:r>
              <a:rPr lang="en-US" altLang="zh-CN" sz="2000" dirty="0">
                <a:latin typeface="Times New Roman" pitchFamily="18" charset="0"/>
                <a:ea typeface="微软雅黑" pitchFamily="34" charset="-122"/>
                <a:cs typeface="Times New Roman" pitchFamily="18" charset="0"/>
              </a:rPr>
              <a:t>10BASE5</a:t>
            </a:r>
            <a:r>
              <a:rPr lang="zh-CN" altLang="en-US" sz="2000" dirty="0">
                <a:latin typeface="Times New Roman" pitchFamily="18" charset="0"/>
                <a:ea typeface="微软雅黑" pitchFamily="34" charset="-122"/>
                <a:cs typeface="Times New Roman" pitchFamily="18" charset="0"/>
              </a:rPr>
              <a:t>使用粗同轴电缆，</a:t>
            </a:r>
            <a:r>
              <a:rPr lang="en-US" altLang="zh-CN" sz="2000" dirty="0">
                <a:latin typeface="Times New Roman" pitchFamily="18" charset="0"/>
                <a:ea typeface="微软雅黑" pitchFamily="34" charset="-122"/>
                <a:cs typeface="Times New Roman" pitchFamily="18" charset="0"/>
              </a:rPr>
              <a:t>10BASE2</a:t>
            </a:r>
            <a:r>
              <a:rPr lang="zh-CN" altLang="en-US" sz="2000" dirty="0">
                <a:latin typeface="Times New Roman" pitchFamily="18" charset="0"/>
                <a:ea typeface="微软雅黑" pitchFamily="34" charset="-122"/>
                <a:cs typeface="Times New Roman" pitchFamily="18" charset="0"/>
              </a:rPr>
              <a:t>使用细同轴电缆。</a:t>
            </a:r>
            <a:r>
              <a:rPr lang="en-US" altLang="zh-CN" sz="2000" dirty="0">
                <a:latin typeface="Times New Roman" pitchFamily="18" charset="0"/>
                <a:ea typeface="微软雅黑" pitchFamily="34" charset="-122"/>
                <a:cs typeface="Times New Roman" pitchFamily="18" charset="0"/>
              </a:rPr>
              <a:t>10BASE2</a:t>
            </a:r>
            <a:r>
              <a:rPr lang="zh-CN" altLang="en-US" sz="2000" dirty="0">
                <a:latin typeface="Times New Roman" pitchFamily="18" charset="0"/>
                <a:ea typeface="微软雅黑" pitchFamily="34" charset="-122"/>
                <a:cs typeface="Times New Roman" pitchFamily="18" charset="0"/>
              </a:rPr>
              <a:t>在不使用中继器时，电缆的最大长度为</a:t>
            </a:r>
            <a:r>
              <a:rPr lang="en-US" altLang="zh-CN" sz="2000" dirty="0">
                <a:latin typeface="Times New Roman" pitchFamily="18" charset="0"/>
                <a:ea typeface="微软雅黑" pitchFamily="34" charset="-122"/>
                <a:cs typeface="Times New Roman" pitchFamily="18" charset="0"/>
              </a:rPr>
              <a:t>185 m</a:t>
            </a:r>
            <a:r>
              <a:rPr lang="zh-CN" altLang="en-US" sz="2000" dirty="0">
                <a:latin typeface="Times New Roman" pitchFamily="18" charset="0"/>
                <a:ea typeface="微软雅黑" pitchFamily="34" charset="-122"/>
                <a:cs typeface="Times New Roman" pitchFamily="18" charset="0"/>
              </a:rPr>
              <a:t>。与</a:t>
            </a:r>
            <a:r>
              <a:rPr lang="en-US" altLang="zh-CN" sz="2000" dirty="0">
                <a:latin typeface="Times New Roman" pitchFamily="18" charset="0"/>
                <a:ea typeface="微软雅黑" pitchFamily="34" charset="-122"/>
                <a:cs typeface="Times New Roman" pitchFamily="18" charset="0"/>
              </a:rPr>
              <a:t>10BASE5</a:t>
            </a:r>
            <a:r>
              <a:rPr lang="zh-CN" altLang="en-US" sz="2000" dirty="0">
                <a:latin typeface="Times New Roman" pitchFamily="18" charset="0"/>
                <a:ea typeface="微软雅黑" pitchFamily="34" charset="-122"/>
                <a:cs typeface="Times New Roman" pitchFamily="18" charset="0"/>
              </a:rPr>
              <a:t>相比，</a:t>
            </a:r>
            <a:r>
              <a:rPr lang="en-US" altLang="zh-CN" sz="2000" dirty="0">
                <a:latin typeface="Times New Roman" pitchFamily="18" charset="0"/>
                <a:ea typeface="微软雅黑" pitchFamily="34" charset="-122"/>
                <a:cs typeface="Times New Roman" pitchFamily="18" charset="0"/>
              </a:rPr>
              <a:t>10BASE2</a:t>
            </a:r>
            <a:r>
              <a:rPr lang="zh-CN" altLang="en-US" sz="2000" dirty="0">
                <a:latin typeface="Times New Roman" pitchFamily="18" charset="0"/>
                <a:ea typeface="微软雅黑" pitchFamily="34" charset="-122"/>
                <a:cs typeface="Times New Roman" pitchFamily="18" charset="0"/>
              </a:rPr>
              <a:t>的成本和安装的复杂性大大降低。</a:t>
            </a:r>
          </a:p>
        </p:txBody>
      </p:sp>
      <p:grpSp>
        <p:nvGrpSpPr>
          <p:cNvPr id="8" name="组合 7"/>
          <p:cNvGrpSpPr/>
          <p:nvPr/>
        </p:nvGrpSpPr>
        <p:grpSpPr>
          <a:xfrm>
            <a:off x="1381092" y="3712404"/>
            <a:ext cx="2465928" cy="592805"/>
            <a:chOff x="1326748" y="1446650"/>
            <a:chExt cx="2465928" cy="592805"/>
          </a:xfrm>
        </p:grpSpPr>
        <p:sp>
          <p:nvSpPr>
            <p:cNvPr id="9"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0" name="矩形 9"/>
            <p:cNvSpPr/>
            <p:nvPr/>
          </p:nvSpPr>
          <p:spPr>
            <a:xfrm>
              <a:off x="2166910" y="1500174"/>
              <a:ext cx="1625766"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10BASE2</a:t>
              </a:r>
            </a:p>
          </p:txBody>
        </p:sp>
      </p:gr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以太网.jpg"/>
          <p:cNvPicPr>
            <a:picLocks noChangeAspect="1"/>
          </p:cNvPicPr>
          <p:nvPr/>
        </p:nvPicPr>
        <p:blipFill>
          <a:blip r:embed="rId2">
            <a:clrChange>
              <a:clrFrom>
                <a:srgbClr val="FFFFFF"/>
              </a:clrFrom>
              <a:clrTo>
                <a:srgbClr val="FFFFFF">
                  <a:alpha val="0"/>
                </a:srgbClr>
              </a:clrTo>
            </a:clrChange>
          </a:blip>
          <a:srcRect b="5000"/>
          <a:stretch>
            <a:fillRect/>
          </a:stretch>
        </p:blipFill>
        <p:spPr>
          <a:xfrm>
            <a:off x="8105775" y="4143390"/>
            <a:ext cx="4086225" cy="2714634"/>
          </a:xfrm>
          <a:prstGeom prst="rect">
            <a:avLst/>
          </a:prstGeom>
        </p:spPr>
      </p:pic>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3" name="矩形 2"/>
          <p:cNvSpPr/>
          <p:nvPr/>
        </p:nvSpPr>
        <p:spPr>
          <a:xfrm>
            <a:off x="1095340" y="2220183"/>
            <a:ext cx="9787006" cy="3134769"/>
          </a:xfrm>
          <a:prstGeom prst="rect">
            <a:avLst/>
          </a:prstGeom>
          <a:noFill/>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10BASE-T</a:t>
            </a:r>
            <a:r>
              <a:rPr lang="zh-CN" altLang="en-US" sz="2000" dirty="0">
                <a:latin typeface="Times New Roman" pitchFamily="18" charset="0"/>
                <a:ea typeface="微软雅黑" pitchFamily="34" charset="-122"/>
                <a:cs typeface="Times New Roman" pitchFamily="18" charset="0"/>
              </a:rPr>
              <a:t>定义了一个物理上的星形拓扑网，其中央节点是一个集线器，每个节点通过一对双绞线与集线器相连。集线器的作用类似于一个转发器，它接收来自一条线路上的信号并向其他所有的线路转发。由于任意一个站点发出的信号都能被其他所有站点接收，若有两个站点同时要求传输，冲突就必然发生。所以，尽管这种策略在物理上是一个星型结构，但从逻辑上看与</a:t>
            </a:r>
            <a:r>
              <a:rPr lang="en-US" altLang="zh-CN" sz="2000" dirty="0">
                <a:latin typeface="Times New Roman" pitchFamily="18" charset="0"/>
                <a:ea typeface="微软雅黑" pitchFamily="34" charset="-122"/>
                <a:cs typeface="Times New Roman" pitchFamily="18" charset="0"/>
              </a:rPr>
              <a:t>CSMA/CD</a:t>
            </a:r>
            <a:r>
              <a:rPr lang="zh-CN" altLang="en-US" sz="2000" dirty="0">
                <a:latin typeface="Times New Roman" pitchFamily="18" charset="0"/>
                <a:ea typeface="微软雅黑" pitchFamily="34" charset="-122"/>
                <a:cs typeface="Times New Roman" pitchFamily="18" charset="0"/>
              </a:rPr>
              <a:t>总线拓扑的功能是一样的。</a:t>
            </a:r>
          </a:p>
          <a:p>
            <a:pPr indent="457200" algn="just">
              <a:lnSpc>
                <a:spcPct val="125000"/>
              </a:lnSpc>
            </a:pPr>
            <a:r>
              <a:rPr lang="en-US" altLang="zh-CN" sz="2000" dirty="0">
                <a:latin typeface="Times New Roman" pitchFamily="18" charset="0"/>
                <a:ea typeface="微软雅黑" pitchFamily="34" charset="-122"/>
                <a:cs typeface="Times New Roman" pitchFamily="18" charset="0"/>
              </a:rPr>
              <a:t>10BASE-T</a:t>
            </a:r>
            <a:r>
              <a:rPr lang="zh-CN" altLang="en-US" sz="2000" dirty="0">
                <a:latin typeface="Times New Roman" pitchFamily="18" charset="0"/>
                <a:ea typeface="微软雅黑" pitchFamily="34" charset="-122"/>
                <a:cs typeface="Times New Roman" pitchFamily="18" charset="0"/>
              </a:rPr>
              <a:t>在安装、管理、性能和成本等方面具有很大的优越性，因此得到了广泛的应用。</a:t>
            </a:r>
            <a:r>
              <a:rPr lang="en-US" altLang="zh-CN" sz="2000" dirty="0">
                <a:latin typeface="Times New Roman" pitchFamily="18" charset="0"/>
                <a:ea typeface="微软雅黑" pitchFamily="34" charset="-122"/>
                <a:cs typeface="Times New Roman" pitchFamily="18" charset="0"/>
              </a:rPr>
              <a:t>10BASE-T</a:t>
            </a:r>
            <a:r>
              <a:rPr lang="zh-CN" altLang="en-US" sz="2000" dirty="0">
                <a:latin typeface="Times New Roman" pitchFamily="18" charset="0"/>
                <a:ea typeface="微软雅黑" pitchFamily="34" charset="-122"/>
                <a:cs typeface="Times New Roman" pitchFamily="18" charset="0"/>
              </a:rPr>
              <a:t>与</a:t>
            </a:r>
            <a:r>
              <a:rPr lang="en-US" altLang="zh-CN" sz="2000" dirty="0">
                <a:latin typeface="Times New Roman" pitchFamily="18" charset="0"/>
                <a:ea typeface="微软雅黑" pitchFamily="34" charset="-122"/>
                <a:cs typeface="Times New Roman" pitchFamily="18" charset="0"/>
              </a:rPr>
              <a:t>10BASE5</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10BASE2</a:t>
            </a:r>
            <a:r>
              <a:rPr lang="zh-CN" altLang="en-US" sz="2000" dirty="0">
                <a:latin typeface="Times New Roman" pitchFamily="18" charset="0"/>
                <a:ea typeface="微软雅黑" pitchFamily="34" charset="-122"/>
                <a:cs typeface="Times New Roman" pitchFamily="18" charset="0"/>
              </a:rPr>
              <a:t>兼容，网络操作系统不需要进行任何改变。另外，吉比特以太网技术也是在</a:t>
            </a:r>
            <a:r>
              <a:rPr lang="en-US" altLang="zh-CN" sz="2000" dirty="0">
                <a:latin typeface="Times New Roman" pitchFamily="18" charset="0"/>
                <a:ea typeface="微软雅黑" pitchFamily="34" charset="-122"/>
                <a:cs typeface="Times New Roman" pitchFamily="18" charset="0"/>
              </a:rPr>
              <a:t>10BASE-T</a:t>
            </a:r>
            <a:r>
              <a:rPr lang="zh-CN" altLang="en-US" sz="2000" dirty="0">
                <a:latin typeface="Times New Roman" pitchFamily="18" charset="0"/>
                <a:ea typeface="微软雅黑" pitchFamily="34" charset="-122"/>
                <a:cs typeface="Times New Roman" pitchFamily="18" charset="0"/>
              </a:rPr>
              <a:t>的基础上建立起来的。</a:t>
            </a:r>
          </a:p>
        </p:txBody>
      </p:sp>
      <p:grpSp>
        <p:nvGrpSpPr>
          <p:cNvPr id="4" name="组合 3"/>
          <p:cNvGrpSpPr/>
          <p:nvPr/>
        </p:nvGrpSpPr>
        <p:grpSpPr>
          <a:xfrm>
            <a:off x="1381092" y="1357298"/>
            <a:ext cx="2594168" cy="592805"/>
            <a:chOff x="1326748" y="1446650"/>
            <a:chExt cx="2594168"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1754006"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3</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10BASE-T</a:t>
              </a:r>
            </a:p>
          </p:txBody>
        </p:sp>
      </p:gr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以太网.jpg"/>
          <p:cNvPicPr>
            <a:picLocks noChangeAspect="1"/>
          </p:cNvPicPr>
          <p:nvPr/>
        </p:nvPicPr>
        <p:blipFill>
          <a:blip r:embed="rId2">
            <a:clrChange>
              <a:clrFrom>
                <a:srgbClr val="FFFFFF"/>
              </a:clrFrom>
              <a:clrTo>
                <a:srgbClr val="FFFFFF">
                  <a:alpha val="0"/>
                </a:srgbClr>
              </a:clrTo>
            </a:clrChange>
          </a:blip>
          <a:srcRect b="5000"/>
          <a:stretch>
            <a:fillRect/>
          </a:stretch>
        </p:blipFill>
        <p:spPr>
          <a:xfrm>
            <a:off x="8105775" y="4143390"/>
            <a:ext cx="4086225" cy="2714634"/>
          </a:xfrm>
          <a:prstGeom prst="rect">
            <a:avLst/>
          </a:prstGeom>
        </p:spPr>
      </p:pic>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3" name="矩形 2"/>
          <p:cNvSpPr/>
          <p:nvPr/>
        </p:nvSpPr>
        <p:spPr>
          <a:xfrm>
            <a:off x="1381092" y="2599979"/>
            <a:ext cx="7072362" cy="2015936"/>
          </a:xfrm>
          <a:prstGeom prst="rect">
            <a:avLst/>
          </a:prstGeom>
          <a:noFill/>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10BASE-F</a:t>
            </a:r>
            <a:r>
              <a:rPr lang="zh-CN" altLang="en-US" sz="2000" dirty="0">
                <a:latin typeface="Times New Roman" pitchFamily="18" charset="0"/>
                <a:ea typeface="微软雅黑" pitchFamily="34" charset="-122"/>
                <a:cs typeface="Times New Roman" pitchFamily="18" charset="0"/>
              </a:rPr>
              <a:t>是</a:t>
            </a:r>
            <a:r>
              <a:rPr lang="en-US" altLang="zh-CN" sz="2000" dirty="0">
                <a:latin typeface="Times New Roman" pitchFamily="18" charset="0"/>
                <a:ea typeface="微软雅黑" pitchFamily="34" charset="-122"/>
                <a:cs typeface="Times New Roman" pitchFamily="18" charset="0"/>
              </a:rPr>
              <a:t>802.3</a:t>
            </a:r>
            <a:r>
              <a:rPr lang="zh-CN" altLang="en-US" sz="2000" dirty="0">
                <a:latin typeface="Times New Roman" pitchFamily="18" charset="0"/>
                <a:ea typeface="微软雅黑" pitchFamily="34" charset="-122"/>
                <a:cs typeface="Times New Roman" pitchFamily="18" charset="0"/>
              </a:rPr>
              <a:t>中关于以光纤作为媒体的系统规范。该规范中，每条传输线路均使用一条光纤，每条光纤采用曼彻斯特编码传输一个方向上的信号。每一位数据经编码后，转换为一对光信号元素（有光表示高、无光表示低），所以，一个</a:t>
            </a:r>
            <a:r>
              <a:rPr lang="en-US" altLang="zh-CN" sz="2000" dirty="0">
                <a:latin typeface="Times New Roman" pitchFamily="18" charset="0"/>
                <a:ea typeface="微软雅黑" pitchFamily="34" charset="-122"/>
                <a:cs typeface="Times New Roman" pitchFamily="18" charset="0"/>
              </a:rPr>
              <a:t>10 Mbps</a:t>
            </a:r>
            <a:r>
              <a:rPr lang="zh-CN" altLang="en-US" sz="2000" dirty="0">
                <a:latin typeface="Times New Roman" pitchFamily="18" charset="0"/>
                <a:ea typeface="微软雅黑" pitchFamily="34" charset="-122"/>
                <a:cs typeface="Times New Roman" pitchFamily="18" charset="0"/>
              </a:rPr>
              <a:t>的数据流实际上需要</a:t>
            </a:r>
            <a:r>
              <a:rPr lang="en-US" altLang="zh-CN" sz="2000" dirty="0">
                <a:latin typeface="Times New Roman" pitchFamily="18" charset="0"/>
                <a:ea typeface="微软雅黑" pitchFamily="34" charset="-122"/>
                <a:cs typeface="Times New Roman" pitchFamily="18" charset="0"/>
              </a:rPr>
              <a:t>20 Mbps</a:t>
            </a:r>
            <a:r>
              <a:rPr lang="zh-CN" altLang="en-US" sz="2000" dirty="0">
                <a:latin typeface="Times New Roman" pitchFamily="18" charset="0"/>
                <a:ea typeface="微软雅黑" pitchFamily="34" charset="-122"/>
                <a:cs typeface="Times New Roman" pitchFamily="18" charset="0"/>
              </a:rPr>
              <a:t>的信号流。</a:t>
            </a:r>
          </a:p>
        </p:txBody>
      </p:sp>
      <p:grpSp>
        <p:nvGrpSpPr>
          <p:cNvPr id="4" name="组合 3"/>
          <p:cNvGrpSpPr/>
          <p:nvPr/>
        </p:nvGrpSpPr>
        <p:grpSpPr>
          <a:xfrm>
            <a:off x="1666844" y="1737094"/>
            <a:ext cx="2594168" cy="592805"/>
            <a:chOff x="1326748" y="1446650"/>
            <a:chExt cx="2594168"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1754006"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4</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10BASE-F</a:t>
              </a:r>
            </a:p>
          </p:txBody>
        </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3" name="TextBox 2"/>
          <p:cNvSpPr txBox="1"/>
          <p:nvPr/>
        </p:nvSpPr>
        <p:spPr>
          <a:xfrm>
            <a:off x="1095340" y="2611133"/>
            <a:ext cx="10215634" cy="1246495"/>
          </a:xfrm>
          <a:prstGeom prst="rect">
            <a:avLst/>
          </a:prstGeom>
          <a:noFill/>
          <a:ln w="28575">
            <a:noFill/>
            <a:prstDash val="dash"/>
          </a:ln>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随着远程教育、电视会议等多媒体应用的不断发展，人们对网络带宽的要求越来越高，传统的共享式局域网（传统以太网、令牌环网）已越来越不能满足人们的要求。在这种情况下，人们提出了将共享式局域网改为交换式局域网，这就导致了交换式以太网的产生。</a:t>
            </a:r>
          </a:p>
        </p:txBody>
      </p:sp>
      <p:sp>
        <p:nvSpPr>
          <p:cNvPr id="5" name="矩形 4"/>
          <p:cNvSpPr/>
          <p:nvPr/>
        </p:nvSpPr>
        <p:spPr>
          <a:xfrm>
            <a:off x="2479025" y="1571612"/>
            <a:ext cx="3236784"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5.3.2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交换式以太网</a:t>
            </a:r>
          </a:p>
        </p:txBody>
      </p:sp>
      <p:grpSp>
        <p:nvGrpSpPr>
          <p:cNvPr id="4" name="组合 5"/>
          <p:cNvGrpSpPr/>
          <p:nvPr/>
        </p:nvGrpSpPr>
        <p:grpSpPr>
          <a:xfrm>
            <a:off x="978827" y="1214422"/>
            <a:ext cx="1428760" cy="1152000"/>
            <a:chOff x="1166778" y="1571612"/>
            <a:chExt cx="1428760" cy="1152000"/>
          </a:xfrm>
        </p:grpSpPr>
        <p:sp>
          <p:nvSpPr>
            <p:cNvPr id="7" name="菱形 6"/>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8" name="菱形 7"/>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pic>
        <p:nvPicPr>
          <p:cNvPr id="14" name="图片 13" descr="交换式以太网.jpg"/>
          <p:cNvPicPr>
            <a:picLocks noChangeAspect="1"/>
          </p:cNvPicPr>
          <p:nvPr/>
        </p:nvPicPr>
        <p:blipFill>
          <a:blip r:embed="rId3">
            <a:clrChange>
              <a:clrFrom>
                <a:srgbClr val="FFFFFF"/>
              </a:clrFrom>
              <a:clrTo>
                <a:srgbClr val="FFFFFF">
                  <a:alpha val="0"/>
                </a:srgbClr>
              </a:clrTo>
            </a:clrChange>
          </a:blip>
          <a:stretch>
            <a:fillRect/>
          </a:stretch>
        </p:blipFill>
        <p:spPr>
          <a:xfrm>
            <a:off x="7310446" y="3908739"/>
            <a:ext cx="4595802" cy="2877847"/>
          </a:xfrm>
          <a:prstGeom prst="rect">
            <a:avLst/>
          </a:prstGeom>
        </p:spPr>
      </p:pic>
      <p:sp>
        <p:nvSpPr>
          <p:cNvPr id="15" name="TextBox 14"/>
          <p:cNvSpPr txBox="1"/>
          <p:nvPr/>
        </p:nvSpPr>
        <p:spPr>
          <a:xfrm>
            <a:off x="1095340" y="4000504"/>
            <a:ext cx="5500726" cy="2400657"/>
          </a:xfrm>
          <a:prstGeom prst="rect">
            <a:avLst/>
          </a:prstGeom>
          <a:noFill/>
          <a:ln w="28575">
            <a:noFill/>
            <a:prstDash val="dash"/>
          </a:ln>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交换式以太网是指以数据链路层的帧或更小的数据单元（信元）为数据交换单位，以交换设备为基础构成的网络。交换式以太网中的交换设备一般是指交换机。因此，也可以说交换式以太网就是以交换机为核心设备而建立起来的网络。</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lide(fromBottom)">
                                      <p:cBhvr>
                                        <p:cTn id="14" dur="500"/>
                                        <p:tgtEl>
                                          <p:spTgt spid="5"/>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grpSp>
        <p:nvGrpSpPr>
          <p:cNvPr id="3" name="组合 2"/>
          <p:cNvGrpSpPr>
            <a:grpSpLocks noChangeAspect="1"/>
          </p:cNvGrpSpPr>
          <p:nvPr/>
        </p:nvGrpSpPr>
        <p:grpSpPr>
          <a:xfrm>
            <a:off x="1023352" y="2000239"/>
            <a:ext cx="5760000" cy="4729834"/>
            <a:chOff x="1321829" y="1352470"/>
            <a:chExt cx="9868267" cy="4985765"/>
          </a:xfrm>
        </p:grpSpPr>
        <p:grpSp>
          <p:nvGrpSpPr>
            <p:cNvPr id="4" name="组合 1"/>
            <p:cNvGrpSpPr/>
            <p:nvPr/>
          </p:nvGrpSpPr>
          <p:grpSpPr>
            <a:xfrm>
              <a:off x="1321829" y="1556792"/>
              <a:ext cx="9868267" cy="4781443"/>
              <a:chOff x="1321829" y="1556792"/>
              <a:chExt cx="9868267" cy="4781443"/>
            </a:xfrm>
          </p:grpSpPr>
          <p:sp>
            <p:nvSpPr>
              <p:cNvPr id="6" name="矩形 2"/>
              <p:cNvSpPr/>
              <p:nvPr/>
            </p:nvSpPr>
            <p:spPr bwMode="auto">
              <a:xfrm>
                <a:off x="1321829" y="1556792"/>
                <a:ext cx="9868267" cy="4781443"/>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8" name="圆角矩形 5"/>
              <p:cNvSpPr/>
              <p:nvPr/>
            </p:nvSpPr>
            <p:spPr>
              <a:xfrm>
                <a:off x="1883532" y="1879595"/>
                <a:ext cx="8943117" cy="428812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典型的交换式以太网的结构如图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5-9</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所示，其核心设备是以太网交换机（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Ethernet Switch</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）。以太网交换机可以有多个端口，每个端口可以单独与一个节点连接，也可以与一个共享式以太网的集线器连接。如果一个端口只连接一个节点，那么这个节点就可以独占</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 Mbps</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的带宽，这类端口通常被称为“专用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 Mbps</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的端口”。如果一个端口连接一个</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 Mbps</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的以太网，那么这个端口将被一个以太网的多个节点所共享，这类端口就被称为“共享</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 Mbps</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的端口”。</a:t>
                </a:r>
              </a:p>
            </p:txBody>
          </p:sp>
        </p:grpSp>
        <p:sp>
          <p:nvSpPr>
            <p:cNvPr id="5" name="六边形 4"/>
            <p:cNvSpPr/>
            <p:nvPr/>
          </p:nvSpPr>
          <p:spPr>
            <a:xfrm>
              <a:off x="1675683" y="1352470"/>
              <a:ext cx="2343713" cy="426825"/>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40857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6" name="组合 15"/>
          <p:cNvGrpSpPr/>
          <p:nvPr/>
        </p:nvGrpSpPr>
        <p:grpSpPr>
          <a:xfrm>
            <a:off x="6968506" y="2488164"/>
            <a:ext cx="5056848" cy="3655480"/>
            <a:chOff x="6738942" y="1428736"/>
            <a:chExt cx="5056848" cy="3655480"/>
          </a:xfrm>
        </p:grpSpPr>
        <p:sp>
          <p:nvSpPr>
            <p:cNvPr id="12" name="矩形 11"/>
            <p:cNvSpPr/>
            <p:nvPr/>
          </p:nvSpPr>
          <p:spPr>
            <a:xfrm>
              <a:off x="6786610" y="4714884"/>
              <a:ext cx="4952992" cy="369332"/>
            </a:xfrm>
            <a:prstGeom prst="rect">
              <a:avLst/>
            </a:prstGeom>
          </p:spPr>
          <p:txBody>
            <a:bodyPr wrap="square">
              <a:spAutoFit/>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5-9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交换式以太网结构</a:t>
              </a:r>
            </a:p>
          </p:txBody>
        </p:sp>
        <p:graphicFrame>
          <p:nvGraphicFramePr>
            <p:cNvPr id="408577" name="Object 1"/>
            <p:cNvGraphicFramePr>
              <a:graphicFrameLocks noChangeAspect="1"/>
            </p:cNvGraphicFramePr>
            <p:nvPr/>
          </p:nvGraphicFramePr>
          <p:xfrm>
            <a:off x="6738942" y="1428736"/>
            <a:ext cx="5056848" cy="2857520"/>
          </p:xfrm>
          <a:graphic>
            <a:graphicData uri="http://schemas.openxmlformats.org/presentationml/2006/ole">
              <mc:AlternateContent xmlns:mc="http://schemas.openxmlformats.org/markup-compatibility/2006">
                <mc:Choice xmlns:v="urn:schemas-microsoft-com:vml" Requires="v">
                  <p:oleObj spid="_x0000_s4100" r:id="rId3" imgW="3016575" imgH="1828710" progId="">
                    <p:embed/>
                  </p:oleObj>
                </mc:Choice>
                <mc:Fallback>
                  <p:oleObj r:id="rId3" imgW="3016575" imgH="1828710" progId="">
                    <p:embed/>
                    <p:pic>
                      <p:nvPicPr>
                        <p:cNvPr id="0" name="Picture 1"/>
                        <p:cNvPicPr>
                          <a:picLocks noChangeAspect="1" noChangeArrowheads="1"/>
                        </p:cNvPicPr>
                        <p:nvPr/>
                      </p:nvPicPr>
                      <p:blipFill>
                        <a:blip r:embed="rId4">
                          <a:grayscl/>
                          <a:extLst>
                            <a:ext uri="{28A0092B-C50C-407E-A947-70E740481C1C}">
                              <a14:useLocalDpi xmlns:a14="http://schemas.microsoft.com/office/drawing/2010/main" val="0"/>
                            </a:ext>
                          </a:extLst>
                        </a:blip>
                        <a:srcRect b="6905"/>
                        <a:stretch>
                          <a:fillRect/>
                        </a:stretch>
                      </p:blipFill>
                      <p:spPr bwMode="auto">
                        <a:xfrm>
                          <a:off x="6738942" y="1428736"/>
                          <a:ext cx="5056848" cy="2857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7" name="îṣļîḑé-Rectangle 70"/>
          <p:cNvSpPr/>
          <p:nvPr/>
        </p:nvSpPr>
        <p:spPr>
          <a:xfrm>
            <a:off x="1837126" y="1337129"/>
            <a:ext cx="3676355"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交换式以太网的基本结构</a:t>
            </a:r>
          </a:p>
        </p:txBody>
      </p:sp>
      <p:grpSp>
        <p:nvGrpSpPr>
          <p:cNvPr id="18" name="组合 7"/>
          <p:cNvGrpSpPr>
            <a:grpSpLocks noChangeAspect="1"/>
          </p:cNvGrpSpPr>
          <p:nvPr/>
        </p:nvGrpSpPr>
        <p:grpSpPr>
          <a:xfrm>
            <a:off x="1095340" y="1142984"/>
            <a:ext cx="756000" cy="756002"/>
            <a:chOff x="2804323" y="3859118"/>
            <a:chExt cx="900000" cy="900002"/>
          </a:xfrm>
        </p:grpSpPr>
        <p:sp>
          <p:nvSpPr>
            <p:cNvPr id="19" name="椭圆 18"/>
            <p:cNvSpPr/>
            <p:nvPr/>
          </p:nvSpPr>
          <p:spPr>
            <a:xfrm>
              <a:off x="2804323" y="3859118"/>
              <a:ext cx="900000" cy="900000"/>
            </a:xfrm>
            <a:prstGeom prst="ellipse">
              <a:avLst/>
            </a:prstGeom>
            <a:blipFill dpi="0" rotWithShape="1">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20"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9" presetClass="entr" presetSubtype="0" decel="10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360"/>
                                          </p:val>
                                        </p:tav>
                                        <p:tav tm="100000">
                                          <p:val>
                                            <p:fltVal val="0"/>
                                          </p:val>
                                        </p:tav>
                                      </p:tavLst>
                                    </p:anim>
                                    <p:animEffect transition="in" filter="fade">
                                      <p:cBhvr>
                                        <p:cTn id="10" dur="500"/>
                                        <p:tgtEl>
                                          <p:spTgt spid="1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认识局域网</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42" name="矩形 41"/>
          <p:cNvSpPr/>
          <p:nvPr/>
        </p:nvSpPr>
        <p:spPr>
          <a:xfrm>
            <a:off x="666712" y="1979835"/>
            <a:ext cx="10715700" cy="861774"/>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局部区域网络（</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Local Area Network</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LAN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）简称为“局域网”，是一种将较小地理范围内的各种数据通信设备互连在一起的通信网络。它既具有一般计算机网络的特点，又有如下特征：</a:t>
            </a:r>
          </a:p>
        </p:txBody>
      </p:sp>
      <p:sp>
        <p:nvSpPr>
          <p:cNvPr id="7987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矩形 9"/>
          <p:cNvSpPr/>
          <p:nvPr/>
        </p:nvSpPr>
        <p:spPr>
          <a:xfrm>
            <a:off x="809588" y="3723231"/>
            <a:ext cx="10429948" cy="3134769"/>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）网络所覆盖的地理范围比较小。通常不超过十公里，甚至只在一幢建筑或一个房间内，传输介质以光纤和双绞线为主。</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2</a:t>
            </a:r>
            <a:r>
              <a:rPr lang="zh-CN" altLang="en-US" sz="2000" dirty="0">
                <a:latin typeface="Times New Roman" pitchFamily="18" charset="0"/>
                <a:ea typeface="微软雅黑" pitchFamily="34" charset="-122"/>
                <a:cs typeface="Times New Roman" pitchFamily="18" charset="0"/>
              </a:rPr>
              <a:t>）数据传输速率高，一般为</a:t>
            </a:r>
            <a:r>
              <a:rPr lang="en-US" altLang="zh-CN" sz="2000" dirty="0">
                <a:latin typeface="Times New Roman" pitchFamily="18" charset="0"/>
                <a:ea typeface="微软雅黑" pitchFamily="34" charset="-122"/>
                <a:cs typeface="Times New Roman" pitchFamily="18" charset="0"/>
              </a:rPr>
              <a:t>10 </a:t>
            </a:r>
            <a:r>
              <a:rPr lang="en-US" altLang="zh-CN" sz="2000" dirty="0" err="1">
                <a:latin typeface="Times New Roman" pitchFamily="18" charset="0"/>
                <a:ea typeface="微软雅黑" pitchFamily="34" charset="-122"/>
                <a:cs typeface="Times New Roman" pitchFamily="18" charset="0"/>
              </a:rPr>
              <a:t>Mbit</a:t>
            </a:r>
            <a:r>
              <a:rPr lang="en-US" altLang="zh-CN" sz="2000" dirty="0">
                <a:latin typeface="Times New Roman" pitchFamily="18" charset="0"/>
                <a:ea typeface="微软雅黑" pitchFamily="34" charset="-122"/>
                <a:cs typeface="Times New Roman" pitchFamily="18" charset="0"/>
              </a:rPr>
              <a:t>/s</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100 </a:t>
            </a:r>
            <a:r>
              <a:rPr lang="en-US" altLang="zh-CN" sz="2000" dirty="0" err="1">
                <a:latin typeface="Times New Roman" pitchFamily="18" charset="0"/>
                <a:ea typeface="微软雅黑" pitchFamily="34" charset="-122"/>
                <a:cs typeface="Times New Roman" pitchFamily="18" charset="0"/>
              </a:rPr>
              <a:t>Mbit</a:t>
            </a:r>
            <a:r>
              <a:rPr lang="en-US" altLang="zh-CN" sz="2000" dirty="0">
                <a:latin typeface="Times New Roman" pitchFamily="18" charset="0"/>
                <a:ea typeface="微软雅黑" pitchFamily="34" charset="-122"/>
                <a:cs typeface="Times New Roman" pitchFamily="18" charset="0"/>
              </a:rPr>
              <a:t>/s</a:t>
            </a:r>
            <a:r>
              <a:rPr lang="zh-CN" altLang="en-US" sz="2000" dirty="0">
                <a:latin typeface="Times New Roman" pitchFamily="18" charset="0"/>
                <a:ea typeface="微软雅黑" pitchFamily="34" charset="-122"/>
                <a:cs typeface="Times New Roman" pitchFamily="18" charset="0"/>
              </a:rPr>
              <a:t>，目前已出现高达</a:t>
            </a:r>
            <a:r>
              <a:rPr lang="en-US" altLang="zh-CN" sz="2000" dirty="0">
                <a:latin typeface="Times New Roman" pitchFamily="18" charset="0"/>
                <a:ea typeface="微软雅黑" pitchFamily="34" charset="-122"/>
                <a:cs typeface="Times New Roman" pitchFamily="18" charset="0"/>
              </a:rPr>
              <a:t>10 </a:t>
            </a:r>
            <a:r>
              <a:rPr lang="en-US" altLang="zh-CN" sz="2000" dirty="0" err="1">
                <a:latin typeface="Times New Roman" pitchFamily="18" charset="0"/>
                <a:ea typeface="微软雅黑" pitchFamily="34" charset="-122"/>
                <a:cs typeface="Times New Roman" pitchFamily="18" charset="0"/>
              </a:rPr>
              <a:t>Gbit</a:t>
            </a:r>
            <a:r>
              <a:rPr lang="en-US" altLang="zh-CN" sz="2000" dirty="0">
                <a:latin typeface="Times New Roman" pitchFamily="18" charset="0"/>
                <a:ea typeface="微软雅黑" pitchFamily="34" charset="-122"/>
                <a:cs typeface="Times New Roman" pitchFamily="18" charset="0"/>
              </a:rPr>
              <a:t>/s</a:t>
            </a:r>
            <a:r>
              <a:rPr lang="zh-CN" altLang="en-US" sz="2000" dirty="0">
                <a:latin typeface="Times New Roman" pitchFamily="18" charset="0"/>
                <a:ea typeface="微软雅黑" pitchFamily="34" charset="-122"/>
                <a:cs typeface="Times New Roman" pitchFamily="18" charset="0"/>
              </a:rPr>
              <a:t>的局域网。</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）误码率低，一般在</a:t>
            </a:r>
            <a:r>
              <a:rPr lang="en-US" altLang="zh-CN" sz="2000" dirty="0">
                <a:latin typeface="Times New Roman" pitchFamily="18" charset="0"/>
                <a:ea typeface="微软雅黑" pitchFamily="34" charset="-122"/>
                <a:cs typeface="Times New Roman" pitchFamily="18" charset="0"/>
              </a:rPr>
              <a:t>10-12</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10-8</a:t>
            </a:r>
            <a:r>
              <a:rPr lang="zh-CN" altLang="en-US" sz="2000" dirty="0">
                <a:latin typeface="Times New Roman" pitchFamily="18" charset="0"/>
                <a:ea typeface="微软雅黑" pitchFamily="34" charset="-122"/>
                <a:cs typeface="Times New Roman" pitchFamily="18" charset="0"/>
              </a:rPr>
              <a:t>以下。这是因为局域网通常采用短距离基带传输，可以使用高质量的传输媒体，从而提高了数据传输质量。</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4</a:t>
            </a:r>
            <a:r>
              <a:rPr lang="zh-CN" altLang="en-US" sz="2000" dirty="0">
                <a:latin typeface="Times New Roman" pitchFamily="18" charset="0"/>
                <a:ea typeface="微软雅黑" pitchFamily="34" charset="-122"/>
                <a:cs typeface="Times New Roman" pitchFamily="18" charset="0"/>
              </a:rPr>
              <a:t>）协议简单，结构灵活，组网成本低、周期短，便于管理和扩充。</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5</a:t>
            </a:r>
            <a:r>
              <a:rPr lang="zh-CN" altLang="en-US" sz="2000" dirty="0">
                <a:latin typeface="Times New Roman" pitchFamily="18" charset="0"/>
                <a:ea typeface="微软雅黑" pitchFamily="34" charset="-122"/>
                <a:cs typeface="Times New Roman" pitchFamily="18" charset="0"/>
              </a:rPr>
              <a:t>）一般侧重共享信息的处理，通常没有中央主机系统，而是以</a:t>
            </a:r>
            <a:r>
              <a:rPr lang="en-US" altLang="zh-CN" sz="2000" dirty="0">
                <a:latin typeface="Times New Roman" pitchFamily="18" charset="0"/>
                <a:ea typeface="微软雅黑" pitchFamily="34" charset="-122"/>
                <a:cs typeface="Times New Roman" pitchFamily="18" charset="0"/>
              </a:rPr>
              <a:t>PC</a:t>
            </a:r>
            <a:r>
              <a:rPr lang="zh-CN" altLang="en-US" sz="2000" dirty="0">
                <a:latin typeface="Times New Roman" pitchFamily="18" charset="0"/>
                <a:ea typeface="微软雅黑" pitchFamily="34" charset="-122"/>
                <a:cs typeface="Times New Roman" pitchFamily="18" charset="0"/>
              </a:rPr>
              <a:t>为主体，包括终端及各种外设。</a:t>
            </a:r>
          </a:p>
        </p:txBody>
      </p:sp>
      <p:sp>
        <p:nvSpPr>
          <p:cNvPr id="11" name="矩形 10"/>
          <p:cNvSpPr/>
          <p:nvPr/>
        </p:nvSpPr>
        <p:spPr>
          <a:xfrm>
            <a:off x="2095472" y="1285860"/>
            <a:ext cx="4314001"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5.1.1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局域网的特点和分类</a:t>
            </a:r>
          </a:p>
        </p:txBody>
      </p:sp>
      <p:grpSp>
        <p:nvGrpSpPr>
          <p:cNvPr id="12" name="组合 3"/>
          <p:cNvGrpSpPr/>
          <p:nvPr/>
        </p:nvGrpSpPr>
        <p:grpSpPr>
          <a:xfrm>
            <a:off x="595274" y="928670"/>
            <a:ext cx="1428760" cy="1152000"/>
            <a:chOff x="1166778" y="1571612"/>
            <a:chExt cx="1428760" cy="1152000"/>
          </a:xfrm>
        </p:grpSpPr>
        <p:sp>
          <p:nvSpPr>
            <p:cNvPr id="13" name="菱形 12"/>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4" name="菱形 13"/>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15" name="îṣļîḑé-Rectangle 70">
            <a:extLst>
              <a:ext uri="{FF2B5EF4-FFF2-40B4-BE49-F238E27FC236}">
                <a16:creationId xmlns:a16="http://schemas.microsoft.com/office/drawing/2014/main" xmlns="" id="{83C202A2-04FB-4DD9-B5B5-E888F311F498}"/>
              </a:ext>
            </a:extLst>
          </p:cNvPr>
          <p:cNvSpPr/>
          <p:nvPr/>
        </p:nvSpPr>
        <p:spPr>
          <a:xfrm>
            <a:off x="1851619" y="3200648"/>
            <a:ext cx="2872187" cy="369332"/>
          </a:xfrm>
          <a:prstGeom prst="rect">
            <a:avLst/>
          </a:prstGeom>
        </p:spPr>
        <p:txBody>
          <a:bodyPr wrap="squar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局域网的特点</a:t>
            </a:r>
          </a:p>
        </p:txBody>
      </p:sp>
      <p:grpSp>
        <p:nvGrpSpPr>
          <p:cNvPr id="16" name="组合 7">
            <a:extLst>
              <a:ext uri="{FF2B5EF4-FFF2-40B4-BE49-F238E27FC236}">
                <a16:creationId xmlns:a16="http://schemas.microsoft.com/office/drawing/2014/main" xmlns="" id="{866BD049-99A5-4443-BD4D-9514E0683D94}"/>
              </a:ext>
            </a:extLst>
          </p:cNvPr>
          <p:cNvGrpSpPr>
            <a:grpSpLocks noChangeAspect="1"/>
          </p:cNvGrpSpPr>
          <p:nvPr/>
        </p:nvGrpSpPr>
        <p:grpSpPr>
          <a:xfrm>
            <a:off x="1091927" y="2945777"/>
            <a:ext cx="788723" cy="788725"/>
            <a:chOff x="2804323" y="3859118"/>
            <a:chExt cx="900000" cy="900002"/>
          </a:xfrm>
        </p:grpSpPr>
        <p:sp>
          <p:nvSpPr>
            <p:cNvPr id="17" name="椭圆 16">
              <a:extLst>
                <a:ext uri="{FF2B5EF4-FFF2-40B4-BE49-F238E27FC236}">
                  <a16:creationId xmlns:a16="http://schemas.microsoft.com/office/drawing/2014/main" xmlns="" id="{CB7BC3C2-612C-479A-A111-6DC5B32D2442}"/>
                </a:ext>
              </a:extLst>
            </p:cNvPr>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8" name="Oval 6">
              <a:extLst>
                <a:ext uri="{FF2B5EF4-FFF2-40B4-BE49-F238E27FC236}">
                  <a16:creationId xmlns:a16="http://schemas.microsoft.com/office/drawing/2014/main" xmlns="" id="{F6EC3C48-7FCE-415E-B9D4-CB15FBDE305A}"/>
                </a:ext>
              </a:extLst>
            </p:cNvPr>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lide(fromBottom)">
                                      <p:cBhvr>
                                        <p:cTn id="14" dur="500"/>
                                        <p:tgtEl>
                                          <p:spTgt spid="11"/>
                                        </p:tgtEl>
                                      </p:cBhvr>
                                    </p:animEffect>
                                  </p:childTnLst>
                                </p:cTn>
                              </p:par>
                            </p:childTnLst>
                          </p:cTn>
                        </p:par>
                        <p:par>
                          <p:cTn id="15" fill="hold">
                            <p:stCondLst>
                              <p:cond delay="1000"/>
                            </p:stCondLst>
                            <p:childTnLst>
                              <p:par>
                                <p:cTn id="16" presetID="12" presetClass="entr" presetSubtype="4" fill="hold" grpId="1"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slide(fromBottom)">
                                      <p:cBhvr>
                                        <p:cTn id="18" dur="500"/>
                                        <p:tgtEl>
                                          <p:spTgt spid="42"/>
                                        </p:tgtEl>
                                      </p:cBhvr>
                                    </p:animEffect>
                                  </p:childTnLst>
                                </p:cTn>
                              </p:par>
                            </p:childTnLst>
                          </p:cTn>
                        </p:par>
                        <p:par>
                          <p:cTn id="19" fill="hold">
                            <p:stCondLst>
                              <p:cond delay="1500"/>
                            </p:stCondLst>
                            <p:childTnLst>
                              <p:par>
                                <p:cTn id="20" presetID="29"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2"/>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4" dur="500"/>
                                        <p:tgtEl>
                                          <p:spTgt spid="10"/>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style.rotation</p:attrName>
                                        </p:attrNameLst>
                                      </p:cBhvr>
                                      <p:tavLst>
                                        <p:tav tm="0">
                                          <p:val>
                                            <p:fltVal val="360"/>
                                          </p:val>
                                        </p:tav>
                                        <p:tav tm="100000">
                                          <p:val>
                                            <p:fltVal val="0"/>
                                          </p:val>
                                        </p:tav>
                                      </p:tavLst>
                                    </p:anim>
                                    <p:animEffect transition="in" filter="fade">
                                      <p:cBhvr>
                                        <p:cTn id="30" dur="500"/>
                                        <p:tgtEl>
                                          <p:spTgt spid="16"/>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1" animBg="1"/>
      <p:bldP spid="10" grpId="0"/>
      <p:bldP spid="11"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3" name="TextBox 2"/>
          <p:cNvSpPr txBox="1"/>
          <p:nvPr/>
        </p:nvSpPr>
        <p:spPr>
          <a:xfrm>
            <a:off x="1166778" y="1928802"/>
            <a:ext cx="8358246" cy="2785378"/>
          </a:xfrm>
          <a:prstGeom prst="rect">
            <a:avLst/>
          </a:prstGeom>
          <a:solidFill>
            <a:schemeClr val="accent5">
              <a:lumMod val="60000"/>
              <a:lumOff val="40000"/>
            </a:schemeClr>
          </a:solidFill>
          <a:ln w="28575">
            <a:noFill/>
            <a:prstDash val="dash"/>
          </a:ln>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交换式以太网从根本上改变了“共享介质”的工作方式，它可以通过以太网支持交换机端口节点之间的多个并发连接，实现多节点之间数据的并发传输。因此，在交换机各端口之间，帧的转发已不再受</a:t>
            </a:r>
            <a:r>
              <a:rPr lang="en-US" altLang="zh-CN" sz="2000" dirty="0">
                <a:latin typeface="Times New Roman" pitchFamily="18" charset="0"/>
                <a:ea typeface="微软雅黑" pitchFamily="34" charset="-122"/>
                <a:cs typeface="Times New Roman" pitchFamily="18" charset="0"/>
              </a:rPr>
              <a:t>CSMA/CD</a:t>
            </a:r>
            <a:r>
              <a:rPr lang="zh-CN" altLang="en-US" sz="2000" dirty="0">
                <a:latin typeface="Times New Roman" pitchFamily="18" charset="0"/>
                <a:ea typeface="微软雅黑" pitchFamily="34" charset="-122"/>
                <a:cs typeface="Times New Roman" pitchFamily="18" charset="0"/>
              </a:rPr>
              <a:t>的约束。既然如此，其系统带宽也不再是固定不变的</a:t>
            </a:r>
            <a:r>
              <a:rPr lang="en-US" altLang="zh-CN" sz="2000" dirty="0">
                <a:latin typeface="Times New Roman" pitchFamily="18" charset="0"/>
                <a:ea typeface="微软雅黑" pitchFamily="34" charset="-122"/>
                <a:cs typeface="Times New Roman" pitchFamily="18" charset="0"/>
              </a:rPr>
              <a:t>10 Mbps</a:t>
            </a:r>
            <a:r>
              <a:rPr lang="zh-CN" altLang="en-US" sz="2000" dirty="0">
                <a:latin typeface="Times New Roman" pitchFamily="18" charset="0"/>
                <a:ea typeface="微软雅黑" pitchFamily="34" charset="-122"/>
                <a:cs typeface="Times New Roman" pitchFamily="18" charset="0"/>
              </a:rPr>
              <a:t>或</a:t>
            </a:r>
            <a:r>
              <a:rPr lang="en-US" altLang="zh-CN" sz="2000" dirty="0">
                <a:latin typeface="Times New Roman" pitchFamily="18" charset="0"/>
                <a:ea typeface="微软雅黑" pitchFamily="34" charset="-122"/>
                <a:cs typeface="Times New Roman" pitchFamily="18" charset="0"/>
              </a:rPr>
              <a:t>100 Mbps</a:t>
            </a:r>
            <a:r>
              <a:rPr lang="zh-CN" altLang="en-US" sz="2000" dirty="0">
                <a:latin typeface="Times New Roman" pitchFamily="18" charset="0"/>
                <a:ea typeface="微软雅黑" pitchFamily="34" charset="-122"/>
                <a:cs typeface="Times New Roman" pitchFamily="18" charset="0"/>
              </a:rPr>
              <a:t>，而是各个交换端口的带宽之和。因此，在交换式网络中，随着用户的增多，系统带宽会不断拓宽，即使是在网络负载较重的情况下，也不会导致网络性能下降。</a:t>
            </a:r>
          </a:p>
        </p:txBody>
      </p:sp>
      <p:pic>
        <p:nvPicPr>
          <p:cNvPr id="4" name="图片 3" descr="以太网.jpg"/>
          <p:cNvPicPr>
            <a:picLocks noChangeAspect="1"/>
          </p:cNvPicPr>
          <p:nvPr/>
        </p:nvPicPr>
        <p:blipFill>
          <a:blip r:embed="rId2">
            <a:clrChange>
              <a:clrFrom>
                <a:srgbClr val="FFFFFF"/>
              </a:clrFrom>
              <a:clrTo>
                <a:srgbClr val="FFFFFF">
                  <a:alpha val="0"/>
                </a:srgbClr>
              </a:clrTo>
            </a:clrChange>
          </a:blip>
          <a:srcRect b="5000"/>
          <a:stretch>
            <a:fillRect/>
          </a:stretch>
        </p:blipFill>
        <p:spPr>
          <a:xfrm>
            <a:off x="8105775" y="4143390"/>
            <a:ext cx="4086225" cy="2714634"/>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40857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îṣļîḑé-Rectangle 70"/>
          <p:cNvSpPr/>
          <p:nvPr/>
        </p:nvSpPr>
        <p:spPr>
          <a:xfrm>
            <a:off x="1837126" y="1337129"/>
            <a:ext cx="3060802"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交换式以太网的特点</a:t>
            </a:r>
          </a:p>
        </p:txBody>
      </p:sp>
      <p:grpSp>
        <p:nvGrpSpPr>
          <p:cNvPr id="9" name="组合 7"/>
          <p:cNvGrpSpPr>
            <a:grpSpLocks noChangeAspect="1"/>
          </p:cNvGrpSpPr>
          <p:nvPr/>
        </p:nvGrpSpPr>
        <p:grpSpPr>
          <a:xfrm>
            <a:off x="1095340" y="1142984"/>
            <a:ext cx="756000" cy="756002"/>
            <a:chOff x="2804323" y="3859118"/>
            <a:chExt cx="900000" cy="900002"/>
          </a:xfrm>
        </p:grpSpPr>
        <p:sp>
          <p:nvSpPr>
            <p:cNvPr id="19" name="椭圆 18"/>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20"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6" name="TextBox 15"/>
          <p:cNvSpPr txBox="1"/>
          <p:nvPr/>
        </p:nvSpPr>
        <p:spPr>
          <a:xfrm>
            <a:off x="1095340" y="2214554"/>
            <a:ext cx="10215634" cy="441724"/>
          </a:xfrm>
          <a:prstGeom prst="rect">
            <a:avLst/>
          </a:prstGeom>
          <a:noFill/>
          <a:ln w="28575">
            <a:noFill/>
            <a:prstDash val="dash"/>
          </a:ln>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交换式以太网主要有以下几个特点：</a:t>
            </a:r>
          </a:p>
        </p:txBody>
      </p:sp>
      <p:sp>
        <p:nvSpPr>
          <p:cNvPr id="18" name="立方体 17"/>
          <p:cNvSpPr/>
          <p:nvPr/>
        </p:nvSpPr>
        <p:spPr>
          <a:xfrm>
            <a:off x="952464" y="2976122"/>
            <a:ext cx="7286676" cy="71438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）允许多对站点同时通信，每个站点独占传输通道和带宽。</a:t>
            </a:r>
          </a:p>
        </p:txBody>
      </p:sp>
      <p:sp>
        <p:nvSpPr>
          <p:cNvPr id="21" name="TextBox 20"/>
          <p:cNvSpPr txBox="1"/>
          <p:nvPr/>
        </p:nvSpPr>
        <p:spPr>
          <a:xfrm>
            <a:off x="1071570" y="4047692"/>
            <a:ext cx="7881950" cy="1631216"/>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交换式以太网把“共享”变为“独享”。交换式以太网以交换机为核心设备连接站点或网段，在交换机各端口之间同时可以建立多条通信链路（虚连接），允许多对站点同时通信，每对站点都可以独享一条数据通道和带宽进行数据帧交换。</a:t>
            </a:r>
          </a:p>
        </p:txBody>
      </p:sp>
      <p:pic>
        <p:nvPicPr>
          <p:cNvPr id="22" name="图片 21" descr="网络2.jpg"/>
          <p:cNvPicPr>
            <a:picLocks noChangeAspect="1"/>
          </p:cNvPicPr>
          <p:nvPr/>
        </p:nvPicPr>
        <p:blipFill>
          <a:blip r:embed="rId3">
            <a:clrChange>
              <a:clrFrom>
                <a:srgbClr val="FFFFFF"/>
              </a:clrFrom>
              <a:clrTo>
                <a:srgbClr val="FFFFFF">
                  <a:alpha val="0"/>
                </a:srgbClr>
              </a:clrTo>
            </a:clrChange>
          </a:blip>
          <a:srcRect b="4999"/>
          <a:stretch>
            <a:fillRect/>
          </a:stretch>
        </p:blipFill>
        <p:spPr>
          <a:xfrm>
            <a:off x="8382000" y="4143356"/>
            <a:ext cx="3810000" cy="271464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9" presetClass="entr" presetSubtype="0"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18" grpId="0" animBg="1"/>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3" name="立方体 2"/>
          <p:cNvSpPr/>
          <p:nvPr/>
        </p:nvSpPr>
        <p:spPr>
          <a:xfrm>
            <a:off x="952464" y="1226280"/>
            <a:ext cx="3643338" cy="714380"/>
          </a:xfrm>
          <a:prstGeom prst="cube">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）灵活的接口速率。</a:t>
            </a:r>
          </a:p>
        </p:txBody>
      </p:sp>
      <p:sp>
        <p:nvSpPr>
          <p:cNvPr id="4" name="TextBox 3"/>
          <p:cNvSpPr txBox="1"/>
          <p:nvPr/>
        </p:nvSpPr>
        <p:spPr>
          <a:xfrm>
            <a:off x="881026" y="2226412"/>
            <a:ext cx="10453718" cy="1631216"/>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在共享式网络中，不能在同一个局域网中连接不同速率的站点，如</a:t>
            </a:r>
            <a:r>
              <a:rPr lang="en-US" altLang="zh-CN" sz="2000" dirty="0">
                <a:latin typeface="Times New Roman" pitchFamily="18" charset="0"/>
                <a:ea typeface="微软雅黑" pitchFamily="34" charset="-122"/>
                <a:cs typeface="Times New Roman" pitchFamily="18" charset="0"/>
              </a:rPr>
              <a:t>10Base-5</a:t>
            </a:r>
            <a:r>
              <a:rPr lang="zh-CN" altLang="en-US" sz="2000" dirty="0">
                <a:latin typeface="Times New Roman" pitchFamily="18" charset="0"/>
                <a:ea typeface="微软雅黑" pitchFamily="34" charset="-122"/>
                <a:cs typeface="Times New Roman" pitchFamily="18" charset="0"/>
              </a:rPr>
              <a:t>不能连接</a:t>
            </a:r>
            <a:r>
              <a:rPr lang="en-US" altLang="zh-CN" sz="2000" dirty="0">
                <a:latin typeface="Times New Roman" pitchFamily="18" charset="0"/>
                <a:ea typeface="微软雅黑" pitchFamily="34" charset="-122"/>
                <a:cs typeface="Times New Roman" pitchFamily="18" charset="0"/>
              </a:rPr>
              <a:t>100 Mbps</a:t>
            </a:r>
            <a:r>
              <a:rPr lang="zh-CN" altLang="en-US" sz="2000" dirty="0">
                <a:latin typeface="Times New Roman" pitchFamily="18" charset="0"/>
                <a:ea typeface="微软雅黑" pitchFamily="34" charset="-122"/>
                <a:cs typeface="Times New Roman" pitchFamily="18" charset="0"/>
              </a:rPr>
              <a:t>的站点。而在交换式以太网中，由于站点独享介质和带宽，用户可以按需配置端口速率。在一台交换机上可以配置</a:t>
            </a:r>
            <a:r>
              <a:rPr lang="en-US" altLang="zh-CN" sz="2000" dirty="0">
                <a:latin typeface="Times New Roman" pitchFamily="18" charset="0"/>
                <a:ea typeface="微软雅黑" pitchFamily="34" charset="-122"/>
                <a:cs typeface="Times New Roman" pitchFamily="18" charset="0"/>
              </a:rPr>
              <a:t>10 Mbps</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100 Mbps</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10 Mbps/100 Mbps</a:t>
            </a:r>
            <a:r>
              <a:rPr lang="zh-CN" altLang="en-US" sz="2000" dirty="0">
                <a:latin typeface="Times New Roman" pitchFamily="18" charset="0"/>
                <a:ea typeface="微软雅黑" pitchFamily="34" charset="-122"/>
                <a:cs typeface="Times New Roman" pitchFamily="18" charset="0"/>
              </a:rPr>
              <a:t>自适应、</a:t>
            </a:r>
            <a:r>
              <a:rPr lang="en-US" altLang="zh-CN" sz="2000" dirty="0">
                <a:latin typeface="Times New Roman" pitchFamily="18" charset="0"/>
                <a:ea typeface="微软雅黑" pitchFamily="34" charset="-122"/>
                <a:cs typeface="Times New Roman" pitchFamily="18" charset="0"/>
              </a:rPr>
              <a:t>1 </a:t>
            </a:r>
            <a:r>
              <a:rPr lang="en-US" altLang="zh-CN" sz="2000" dirty="0" err="1">
                <a:latin typeface="Times New Roman" pitchFamily="18" charset="0"/>
                <a:ea typeface="微软雅黑" pitchFamily="34" charset="-122"/>
                <a:cs typeface="Times New Roman" pitchFamily="18" charset="0"/>
              </a:rPr>
              <a:t>Gbps</a:t>
            </a:r>
            <a:r>
              <a:rPr lang="zh-CN" altLang="en-US" sz="2000" dirty="0">
                <a:latin typeface="Times New Roman" pitchFamily="18" charset="0"/>
                <a:ea typeface="微软雅黑" pitchFamily="34" charset="-122"/>
                <a:cs typeface="Times New Roman" pitchFamily="18" charset="0"/>
              </a:rPr>
              <a:t>和</a:t>
            </a:r>
            <a:r>
              <a:rPr lang="en-US" altLang="zh-CN" sz="2000" dirty="0">
                <a:latin typeface="Times New Roman" pitchFamily="18" charset="0"/>
                <a:ea typeface="微软雅黑" pitchFamily="34" charset="-122"/>
                <a:cs typeface="Times New Roman" pitchFamily="18" charset="0"/>
              </a:rPr>
              <a:t>10 </a:t>
            </a:r>
            <a:r>
              <a:rPr lang="en-US" altLang="zh-CN" sz="2000" dirty="0" err="1">
                <a:latin typeface="Times New Roman" pitchFamily="18" charset="0"/>
                <a:ea typeface="微软雅黑" pitchFamily="34" charset="-122"/>
                <a:cs typeface="Times New Roman" pitchFamily="18" charset="0"/>
              </a:rPr>
              <a:t>Gbps</a:t>
            </a:r>
            <a:r>
              <a:rPr lang="zh-CN" altLang="en-US" sz="2000" dirty="0">
                <a:latin typeface="Times New Roman" pitchFamily="18" charset="0"/>
                <a:ea typeface="微软雅黑" pitchFamily="34" charset="-122"/>
                <a:cs typeface="Times New Roman" pitchFamily="18" charset="0"/>
              </a:rPr>
              <a:t>不同速率的交换端口，用于连接不同速率的站点，接口速率的配置有极大的灵活性。</a:t>
            </a:r>
          </a:p>
        </p:txBody>
      </p:sp>
      <p:sp>
        <p:nvSpPr>
          <p:cNvPr id="5" name="立方体 4"/>
          <p:cNvSpPr/>
          <p:nvPr/>
        </p:nvSpPr>
        <p:spPr>
          <a:xfrm>
            <a:off x="952464" y="4000504"/>
            <a:ext cx="5072098" cy="71438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3</a:t>
            </a:r>
            <a:r>
              <a:rPr lang="zh-CN" altLang="en-US" sz="2000" b="1" dirty="0">
                <a:latin typeface="Times New Roman" pitchFamily="18" charset="0"/>
                <a:ea typeface="微软雅黑" pitchFamily="34" charset="-122"/>
                <a:cs typeface="Times New Roman" pitchFamily="18" charset="0"/>
              </a:rPr>
              <a:t>）具有高度的网络可扩充性和延展性。</a:t>
            </a:r>
          </a:p>
        </p:txBody>
      </p:sp>
      <p:sp>
        <p:nvSpPr>
          <p:cNvPr id="6" name="TextBox 5"/>
          <p:cNvSpPr txBox="1"/>
          <p:nvPr/>
        </p:nvSpPr>
        <p:spPr>
          <a:xfrm>
            <a:off x="881026" y="5072074"/>
            <a:ext cx="10025090" cy="1211165"/>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大容量交换机有很高的网络扩展能力，而独享带宽的特性使扩展网络没有带宽下降的后顾之忧。因此，交换式网络可以构建一个大规模的网络，如大型企业网、校园网或城域网。</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3" name="立方体 2"/>
          <p:cNvSpPr/>
          <p:nvPr/>
        </p:nvSpPr>
        <p:spPr>
          <a:xfrm>
            <a:off x="952464" y="1360579"/>
            <a:ext cx="7858180" cy="714380"/>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4</a:t>
            </a:r>
            <a:r>
              <a:rPr lang="zh-CN" altLang="en-US" sz="2000" b="1" dirty="0">
                <a:latin typeface="Times New Roman" pitchFamily="18" charset="0"/>
                <a:ea typeface="微软雅黑" pitchFamily="34" charset="-122"/>
                <a:cs typeface="Times New Roman" pitchFamily="18" charset="0"/>
              </a:rPr>
              <a:t>）易于管理、便于调整网络负载的分布，有效地利用网络带宽。</a:t>
            </a:r>
          </a:p>
        </p:txBody>
      </p:sp>
      <p:sp>
        <p:nvSpPr>
          <p:cNvPr id="4" name="TextBox 3"/>
          <p:cNvSpPr txBox="1"/>
          <p:nvPr/>
        </p:nvSpPr>
        <p:spPr>
          <a:xfrm>
            <a:off x="881026" y="2360711"/>
            <a:ext cx="10453718" cy="1211165"/>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交换式以太网可以构造“虚拟网络”，使用网管软件可以按业务或其他规则把网络站点分为若干个逻辑工作组，每一个工作组就是一个虚拟网。虚拟网的构成与站点所在的物理位置无关。这样可以方便地调整网络负载的分布，提高带宽利用率和网络的可管理性及安全性。</a:t>
            </a:r>
          </a:p>
        </p:txBody>
      </p:sp>
      <p:sp>
        <p:nvSpPr>
          <p:cNvPr id="5" name="立方体 4"/>
          <p:cNvSpPr/>
          <p:nvPr/>
        </p:nvSpPr>
        <p:spPr>
          <a:xfrm>
            <a:off x="952464" y="4000504"/>
            <a:ext cx="3643338" cy="71438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5</a:t>
            </a:r>
            <a:r>
              <a:rPr lang="zh-CN" altLang="en-US" sz="2000" b="1" dirty="0">
                <a:latin typeface="Times New Roman" pitchFamily="18" charset="0"/>
                <a:ea typeface="微软雅黑" pitchFamily="34" charset="-122"/>
                <a:cs typeface="Times New Roman" pitchFamily="18" charset="0"/>
              </a:rPr>
              <a:t>）与现有网络兼容。</a:t>
            </a:r>
          </a:p>
        </p:txBody>
      </p:sp>
      <p:sp>
        <p:nvSpPr>
          <p:cNvPr id="6" name="TextBox 5"/>
          <p:cNvSpPr txBox="1"/>
          <p:nvPr/>
        </p:nvSpPr>
        <p:spPr>
          <a:xfrm>
            <a:off x="881026" y="5072074"/>
            <a:ext cx="7000924" cy="861774"/>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交换式以太网与以太网、快速以太网完全兼容，它们能够实现无缝连接。</a:t>
            </a:r>
          </a:p>
        </p:txBody>
      </p:sp>
      <p:pic>
        <p:nvPicPr>
          <p:cNvPr id="7" name="图片 6" descr="网络2.jpg"/>
          <p:cNvPicPr>
            <a:picLocks noChangeAspect="1"/>
          </p:cNvPicPr>
          <p:nvPr/>
        </p:nvPicPr>
        <p:blipFill>
          <a:blip r:embed="rId2">
            <a:clrChange>
              <a:clrFrom>
                <a:srgbClr val="FFFFFF"/>
              </a:clrFrom>
              <a:clrTo>
                <a:srgbClr val="FFFFFF">
                  <a:alpha val="0"/>
                </a:srgbClr>
              </a:clrTo>
            </a:clrChange>
          </a:blip>
          <a:srcRect b="4999"/>
          <a:stretch>
            <a:fillRect/>
          </a:stretch>
        </p:blipFill>
        <p:spPr>
          <a:xfrm>
            <a:off x="8382000" y="4143356"/>
            <a:ext cx="3810000" cy="2714644"/>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40857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îṣļîḑé-Rectangle 70"/>
          <p:cNvSpPr/>
          <p:nvPr/>
        </p:nvSpPr>
        <p:spPr>
          <a:xfrm>
            <a:off x="1837126" y="1337129"/>
            <a:ext cx="2137472"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以太网交换机</a:t>
            </a:r>
          </a:p>
        </p:txBody>
      </p:sp>
      <p:grpSp>
        <p:nvGrpSpPr>
          <p:cNvPr id="3" name="组合 7"/>
          <p:cNvGrpSpPr>
            <a:grpSpLocks noChangeAspect="1"/>
          </p:cNvGrpSpPr>
          <p:nvPr/>
        </p:nvGrpSpPr>
        <p:grpSpPr>
          <a:xfrm>
            <a:off x="1095340" y="1142984"/>
            <a:ext cx="756000" cy="756002"/>
            <a:chOff x="2804323" y="3859118"/>
            <a:chExt cx="900000" cy="900002"/>
          </a:xfrm>
        </p:grpSpPr>
        <p:sp>
          <p:nvSpPr>
            <p:cNvPr id="19" name="椭圆 18"/>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20"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6" name="TextBox 15"/>
          <p:cNvSpPr txBox="1"/>
          <p:nvPr/>
        </p:nvSpPr>
        <p:spPr>
          <a:xfrm>
            <a:off x="1095340" y="2214554"/>
            <a:ext cx="10215634" cy="826445"/>
          </a:xfrm>
          <a:prstGeom prst="rect">
            <a:avLst/>
          </a:prstGeom>
          <a:noFill/>
          <a:ln w="28575">
            <a:noFill/>
            <a:prstDash val="dash"/>
          </a:ln>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以太网交换机（</a:t>
            </a:r>
            <a:r>
              <a:rPr lang="en-US" altLang="zh-CN" sz="2000" dirty="0">
                <a:latin typeface="Times New Roman" pitchFamily="18" charset="0"/>
                <a:ea typeface="微软雅黑" pitchFamily="34" charset="-122"/>
                <a:cs typeface="Times New Roman" pitchFamily="18" charset="0"/>
              </a:rPr>
              <a:t>LAN Switch</a:t>
            </a:r>
            <a:r>
              <a:rPr lang="zh-CN" altLang="en-US" sz="2000" dirty="0">
                <a:latin typeface="Times New Roman" pitchFamily="18" charset="0"/>
                <a:ea typeface="微软雅黑" pitchFamily="34" charset="-122"/>
                <a:cs typeface="Times New Roman" pitchFamily="18" charset="0"/>
              </a:rPr>
              <a:t>）有两个主要功能，一是在发送结点和接收结点之间建立一条虚连接，二是转发数据帧。</a:t>
            </a:r>
          </a:p>
        </p:txBody>
      </p:sp>
      <p:sp>
        <p:nvSpPr>
          <p:cNvPr id="21" name="TextBox 20"/>
          <p:cNvSpPr txBox="1"/>
          <p:nvPr/>
        </p:nvSpPr>
        <p:spPr>
          <a:xfrm>
            <a:off x="1071570" y="4047692"/>
            <a:ext cx="7881950" cy="1980607"/>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交换机的具体操作是分析每个接收到的帧，根据帧中的目的</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地址，通过查询一个由交换机建立和维护的、表示</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地址与交换机端口对应关系的转发地址表，决定将帧转发到交换机的哪个端口，然后在两个端口之间建立一个连接，提供一条传输通道，将帧转发到目的站点所在的端口，完成数据帧的交换。</a:t>
            </a:r>
          </a:p>
        </p:txBody>
      </p:sp>
      <p:pic>
        <p:nvPicPr>
          <p:cNvPr id="22" name="图片 21" descr="网络2.jpg"/>
          <p:cNvPicPr>
            <a:picLocks noChangeAspect="1"/>
          </p:cNvPicPr>
          <p:nvPr/>
        </p:nvPicPr>
        <p:blipFill>
          <a:blip r:embed="rId3">
            <a:clrChange>
              <a:clrFrom>
                <a:srgbClr val="FFFFFF"/>
              </a:clrFrom>
              <a:clrTo>
                <a:srgbClr val="FFFFFF">
                  <a:alpha val="0"/>
                </a:srgbClr>
              </a:clrTo>
            </a:clrChange>
          </a:blip>
          <a:srcRect b="4999"/>
          <a:stretch>
            <a:fillRect/>
          </a:stretch>
        </p:blipFill>
        <p:spPr>
          <a:xfrm>
            <a:off x="8382000" y="4143356"/>
            <a:ext cx="3810000" cy="2714644"/>
          </a:xfrm>
          <a:prstGeom prst="rect">
            <a:avLst/>
          </a:prstGeom>
        </p:spPr>
      </p:pic>
      <p:grpSp>
        <p:nvGrpSpPr>
          <p:cNvPr id="12" name="组合 11"/>
          <p:cNvGrpSpPr/>
          <p:nvPr/>
        </p:nvGrpSpPr>
        <p:grpSpPr>
          <a:xfrm>
            <a:off x="1381092" y="3264823"/>
            <a:ext cx="4230834" cy="592805"/>
            <a:chOff x="1326748" y="1446650"/>
            <a:chExt cx="4230834" cy="592805"/>
          </a:xfrm>
        </p:grpSpPr>
        <p:sp>
          <p:nvSpPr>
            <p:cNvPr id="13"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4" name="矩形 13"/>
            <p:cNvSpPr/>
            <p:nvPr/>
          </p:nvSpPr>
          <p:spPr>
            <a:xfrm>
              <a:off x="2166910" y="1500174"/>
              <a:ext cx="3390672"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）以太网交换机的工作原理</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17" presetClass="entr" presetSubtype="1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strVal val="#ppt_h"/>
                                          </p:val>
                                        </p:tav>
                                        <p:tav tm="100000">
                                          <p:val>
                                            <p:strVal val="#ppt_h"/>
                                          </p:val>
                                        </p:tav>
                                      </p:tavLst>
                                    </p:anim>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grpSp>
        <p:nvGrpSpPr>
          <p:cNvPr id="3" name="组合 2"/>
          <p:cNvGrpSpPr>
            <a:grpSpLocks noChangeAspect="1"/>
          </p:cNvGrpSpPr>
          <p:nvPr/>
        </p:nvGrpSpPr>
        <p:grpSpPr>
          <a:xfrm>
            <a:off x="881026" y="1428736"/>
            <a:ext cx="3857652" cy="4357718"/>
            <a:chOff x="1321831" y="1352470"/>
            <a:chExt cx="9548340" cy="5120640"/>
          </a:xfrm>
        </p:grpSpPr>
        <p:grpSp>
          <p:nvGrpSpPr>
            <p:cNvPr id="4" name="组合 1"/>
            <p:cNvGrpSpPr/>
            <p:nvPr/>
          </p:nvGrpSpPr>
          <p:grpSpPr>
            <a:xfrm>
              <a:off x="1321831" y="1556792"/>
              <a:ext cx="9548340" cy="4916318"/>
              <a:chOff x="1321831" y="1556792"/>
              <a:chExt cx="9548340" cy="4916318"/>
            </a:xfrm>
          </p:grpSpPr>
          <p:sp>
            <p:nvSpPr>
              <p:cNvPr id="6" name="矩形 2"/>
              <p:cNvSpPr/>
              <p:nvPr/>
            </p:nvSpPr>
            <p:spPr bwMode="auto">
              <a:xfrm>
                <a:off x="1321831" y="1556792"/>
                <a:ext cx="9548340" cy="4916318"/>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8" name="圆角矩形 5"/>
              <p:cNvSpPr/>
              <p:nvPr/>
            </p:nvSpPr>
            <p:spPr>
              <a:xfrm>
                <a:off x="1883532" y="1879595"/>
                <a:ext cx="8424936" cy="438418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以图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5-10</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为例介绍交换机数据帧的交换过程。交换机有</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个端口，其中端口</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分别连接了节点</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、节点</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、节点</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与节点</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。交换机地址映射表可以根据以上端口号与节点</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地址建立对应关系。</a:t>
                </a:r>
              </a:p>
            </p:txBody>
          </p:sp>
        </p:grpSp>
        <p:sp>
          <p:nvSpPr>
            <p:cNvPr id="5" name="六边形 4"/>
            <p:cNvSpPr/>
            <p:nvPr/>
          </p:nvSpPr>
          <p:spPr>
            <a:xfrm>
              <a:off x="1675683" y="1352470"/>
              <a:ext cx="2343713" cy="426825"/>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41472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4" name="组合 13"/>
          <p:cNvGrpSpPr/>
          <p:nvPr/>
        </p:nvGrpSpPr>
        <p:grpSpPr>
          <a:xfrm>
            <a:off x="4952992" y="1785926"/>
            <a:ext cx="6786610" cy="4286280"/>
            <a:chOff x="4952992" y="1785926"/>
            <a:chExt cx="6786610" cy="4286280"/>
          </a:xfrm>
        </p:grpSpPr>
        <p:graphicFrame>
          <p:nvGraphicFramePr>
            <p:cNvPr id="414721" name="Object 1"/>
            <p:cNvGraphicFramePr>
              <a:graphicFrameLocks noChangeAspect="1"/>
            </p:cNvGraphicFramePr>
            <p:nvPr/>
          </p:nvGraphicFramePr>
          <p:xfrm>
            <a:off x="4952992" y="1785926"/>
            <a:ext cx="6786610" cy="3782053"/>
          </p:xfrm>
          <a:graphic>
            <a:graphicData uri="http://schemas.openxmlformats.org/presentationml/2006/ole">
              <mc:AlternateContent xmlns:mc="http://schemas.openxmlformats.org/markup-compatibility/2006">
                <mc:Choice xmlns:v="urn:schemas-microsoft-com:vml" Requires="v">
                  <p:oleObj spid="_x0000_s5124" r:id="rId3" imgW="6490754" imgH="3628530" progId="">
                    <p:embed/>
                  </p:oleObj>
                </mc:Choice>
                <mc:Fallback>
                  <p:oleObj r:id="rId3" imgW="6490754" imgH="3628530" progId="">
                    <p:embed/>
                    <p:pic>
                      <p:nvPicPr>
                        <p:cNvPr id="0" name="Picture 1"/>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952992" y="1785926"/>
                          <a:ext cx="6786610" cy="37820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矩形 12"/>
            <p:cNvSpPr/>
            <p:nvPr/>
          </p:nvSpPr>
          <p:spPr>
            <a:xfrm>
              <a:off x="6310314" y="5702874"/>
              <a:ext cx="4057521"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dirty="0">
                  <a:latin typeface="Times New Roman" pitchFamily="18" charset="0"/>
                  <a:ea typeface="微软雅黑" pitchFamily="34" charset="-122"/>
                  <a:cs typeface="Times New Roman" pitchFamily="18" charset="0"/>
                </a:rPr>
                <a:t>5-10  </a:t>
              </a:r>
              <a:r>
                <a:rPr lang="zh-CN" altLang="en-US" dirty="0">
                  <a:latin typeface="Times New Roman" pitchFamily="18" charset="0"/>
                  <a:ea typeface="微软雅黑" pitchFamily="34" charset="-122"/>
                  <a:cs typeface="Times New Roman" pitchFamily="18" charset="0"/>
                </a:rPr>
                <a:t>交换机结构与交换过程示意图</a:t>
              </a: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3" name="TextBox 2"/>
          <p:cNvSpPr txBox="1"/>
          <p:nvPr/>
        </p:nvSpPr>
        <p:spPr>
          <a:xfrm>
            <a:off x="881026" y="1357298"/>
            <a:ext cx="10453718" cy="5058372"/>
          </a:xfrm>
          <a:prstGeom prst="rect">
            <a:avLst/>
          </a:prstGeom>
          <a:solidFill>
            <a:schemeClr val="accent4">
              <a:lumMod val="60000"/>
              <a:lumOff val="40000"/>
            </a:schemeClr>
          </a:solid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例如，节点</a:t>
            </a:r>
            <a:r>
              <a:rPr lang="en-US" altLang="zh-CN" sz="2000" dirty="0">
                <a:latin typeface="Times New Roman" pitchFamily="18" charset="0"/>
                <a:ea typeface="微软雅黑" pitchFamily="34" charset="-122"/>
                <a:cs typeface="Times New Roman" pitchFamily="18" charset="0"/>
              </a:rPr>
              <a:t>A</a:t>
            </a:r>
            <a:r>
              <a:rPr lang="zh-CN" altLang="en-US" sz="2000" dirty="0">
                <a:latin typeface="Times New Roman" pitchFamily="18" charset="0"/>
                <a:ea typeface="微软雅黑" pitchFamily="34" charset="-122"/>
                <a:cs typeface="Times New Roman" pitchFamily="18" charset="0"/>
              </a:rPr>
              <a:t>要向节点</a:t>
            </a:r>
            <a:r>
              <a:rPr lang="en-US" altLang="zh-CN" sz="2000" dirty="0">
                <a:latin typeface="Times New Roman" pitchFamily="18" charset="0"/>
                <a:ea typeface="微软雅黑" pitchFamily="34" charset="-122"/>
                <a:cs typeface="Times New Roman" pitchFamily="18" charset="0"/>
              </a:rPr>
              <a:t>C</a:t>
            </a:r>
            <a:r>
              <a:rPr lang="zh-CN" altLang="en-US" sz="2000" dirty="0">
                <a:latin typeface="Times New Roman" pitchFamily="18" charset="0"/>
                <a:ea typeface="微软雅黑" pitchFamily="34" charset="-122"/>
                <a:cs typeface="Times New Roman" pitchFamily="18" charset="0"/>
              </a:rPr>
              <a:t>发送数据帧，那么该帧中目的地址</a:t>
            </a:r>
            <a:r>
              <a:rPr lang="en-US" altLang="zh-CN" sz="2000" dirty="0">
                <a:latin typeface="Times New Roman" pitchFamily="18" charset="0"/>
                <a:ea typeface="微软雅黑" pitchFamily="34" charset="-122"/>
                <a:cs typeface="Times New Roman" pitchFamily="18" charset="0"/>
              </a:rPr>
              <a:t>DA=</a:t>
            </a:r>
            <a:r>
              <a:rPr lang="zh-CN" altLang="en-US" sz="2000" dirty="0">
                <a:latin typeface="Times New Roman" pitchFamily="18" charset="0"/>
                <a:ea typeface="微软雅黑" pitchFamily="34" charset="-122"/>
                <a:cs typeface="Times New Roman" pitchFamily="18" charset="0"/>
              </a:rPr>
              <a:t>节点</a:t>
            </a:r>
            <a:r>
              <a:rPr lang="en-US" altLang="zh-CN" sz="2000" dirty="0">
                <a:latin typeface="Times New Roman" pitchFamily="18" charset="0"/>
                <a:ea typeface="微软雅黑" pitchFamily="34" charset="-122"/>
                <a:cs typeface="Times New Roman" pitchFamily="18" charset="0"/>
              </a:rPr>
              <a:t>C</a:t>
            </a:r>
            <a:r>
              <a:rPr lang="zh-CN" altLang="en-US" sz="2000" dirty="0">
                <a:latin typeface="Times New Roman" pitchFamily="18" charset="0"/>
                <a:ea typeface="微软雅黑" pitchFamily="34" charset="-122"/>
                <a:cs typeface="Times New Roman" pitchFamily="18" charset="0"/>
              </a:rPr>
              <a:t>的地址（</a:t>
            </a:r>
            <a:r>
              <a:rPr lang="en-US" altLang="zh-CN" sz="2000" dirty="0">
                <a:latin typeface="Times New Roman" pitchFamily="18" charset="0"/>
                <a:ea typeface="微软雅黑" pitchFamily="34" charset="-122"/>
                <a:cs typeface="Times New Roman" pitchFamily="18" charset="0"/>
              </a:rPr>
              <a:t>30-61-2C-61-02-16</a:t>
            </a:r>
            <a:r>
              <a:rPr lang="zh-CN" altLang="en-US" sz="2000" dirty="0">
                <a:latin typeface="Times New Roman" pitchFamily="18" charset="0"/>
                <a:ea typeface="微软雅黑" pitchFamily="34" charset="-122"/>
                <a:cs typeface="Times New Roman" pitchFamily="18" charset="0"/>
              </a:rPr>
              <a:t>）。当节点</a:t>
            </a:r>
            <a:r>
              <a:rPr lang="en-US" altLang="zh-CN" sz="2000" dirty="0">
                <a:latin typeface="Times New Roman" pitchFamily="18" charset="0"/>
                <a:ea typeface="微软雅黑" pitchFamily="34" charset="-122"/>
                <a:cs typeface="Times New Roman" pitchFamily="18" charset="0"/>
              </a:rPr>
              <a:t>A</a:t>
            </a:r>
            <a:r>
              <a:rPr lang="zh-CN" altLang="en-US" sz="2000" dirty="0">
                <a:latin typeface="Times New Roman" pitchFamily="18" charset="0"/>
                <a:ea typeface="微软雅黑" pitchFamily="34" charset="-122"/>
                <a:cs typeface="Times New Roman" pitchFamily="18" charset="0"/>
              </a:rPr>
              <a:t>通过交换机传送数据帧时，交换机的交换控制中心根据“端口号</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地址映射表”的对应关系找出对应帧目的地址的输出端口号（端口</a:t>
            </a:r>
            <a:r>
              <a:rPr lang="en-US" altLang="zh-CN" sz="2000" dirty="0">
                <a:latin typeface="Times New Roman" pitchFamily="18" charset="0"/>
                <a:ea typeface="微软雅黑" pitchFamily="34" charset="-122"/>
                <a:cs typeface="Times New Roman" pitchFamily="18" charset="0"/>
              </a:rPr>
              <a:t>5</a:t>
            </a:r>
            <a:r>
              <a:rPr lang="zh-CN" altLang="en-US" sz="2000" dirty="0">
                <a:latin typeface="Times New Roman" pitchFamily="18" charset="0"/>
                <a:ea typeface="微软雅黑" pitchFamily="34" charset="-122"/>
                <a:cs typeface="Times New Roman" pitchFamily="18" charset="0"/>
              </a:rPr>
              <a:t>），就可以为节点</a:t>
            </a:r>
            <a:r>
              <a:rPr lang="en-US" altLang="zh-CN" sz="2000" dirty="0">
                <a:latin typeface="Times New Roman" pitchFamily="18" charset="0"/>
                <a:ea typeface="微软雅黑" pitchFamily="34" charset="-122"/>
                <a:cs typeface="Times New Roman" pitchFamily="18" charset="0"/>
              </a:rPr>
              <a:t>A</a:t>
            </a:r>
            <a:r>
              <a:rPr lang="zh-CN" altLang="en-US" sz="2000" dirty="0">
                <a:latin typeface="Times New Roman" pitchFamily="18" charset="0"/>
                <a:ea typeface="微软雅黑" pitchFamily="34" charset="-122"/>
                <a:cs typeface="Times New Roman" pitchFamily="18" charset="0"/>
              </a:rPr>
              <a:t>到节点</a:t>
            </a:r>
            <a:r>
              <a:rPr lang="en-US" altLang="zh-CN" sz="2000" dirty="0">
                <a:latin typeface="Times New Roman" pitchFamily="18" charset="0"/>
                <a:ea typeface="微软雅黑" pitchFamily="34" charset="-122"/>
                <a:cs typeface="Times New Roman" pitchFamily="18" charset="0"/>
              </a:rPr>
              <a:t>C</a:t>
            </a:r>
            <a:r>
              <a:rPr lang="zh-CN" altLang="en-US" sz="2000" dirty="0">
                <a:latin typeface="Times New Roman" pitchFamily="18" charset="0"/>
                <a:ea typeface="微软雅黑" pitchFamily="34" charset="-122"/>
                <a:cs typeface="Times New Roman" pitchFamily="18" charset="0"/>
              </a:rPr>
              <a:t>建立端口</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到端口</a:t>
            </a:r>
            <a:r>
              <a:rPr lang="en-US" altLang="zh-CN" sz="2000" dirty="0">
                <a:latin typeface="Times New Roman" pitchFamily="18" charset="0"/>
                <a:ea typeface="微软雅黑" pitchFamily="34" charset="-122"/>
                <a:cs typeface="Times New Roman" pitchFamily="18" charset="0"/>
              </a:rPr>
              <a:t>5</a:t>
            </a:r>
            <a:r>
              <a:rPr lang="zh-CN" altLang="en-US" sz="2000" dirty="0">
                <a:latin typeface="Times New Roman" pitchFamily="18" charset="0"/>
                <a:ea typeface="微软雅黑" pitchFamily="34" charset="-122"/>
                <a:cs typeface="Times New Roman" pitchFamily="18" charset="0"/>
              </a:rPr>
              <a:t>的连接。这种端口之间的连接可以根据需要同时建立多条，也就是说可以在多个端口之间建立多个并发连接。</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如果交换机端口</a:t>
            </a:r>
            <a:r>
              <a:rPr lang="en-US" altLang="zh-CN" sz="2000" dirty="0">
                <a:latin typeface="Times New Roman" pitchFamily="18" charset="0"/>
                <a:ea typeface="微软雅黑" pitchFamily="34" charset="-122"/>
                <a:cs typeface="Times New Roman" pitchFamily="18" charset="0"/>
              </a:rPr>
              <a:t>4</a:t>
            </a:r>
            <a:r>
              <a:rPr lang="zh-CN" altLang="en-US" sz="2000" dirty="0">
                <a:latin typeface="Times New Roman" pitchFamily="18" charset="0"/>
                <a:ea typeface="微软雅黑" pitchFamily="34" charset="-122"/>
                <a:cs typeface="Times New Roman" pitchFamily="18" charset="0"/>
              </a:rPr>
              <a:t>连接一个集线器，节点</a:t>
            </a:r>
            <a:r>
              <a:rPr lang="en-US" altLang="zh-CN" sz="2000" dirty="0">
                <a:latin typeface="Times New Roman" pitchFamily="18" charset="0"/>
                <a:ea typeface="微软雅黑" pitchFamily="34" charset="-122"/>
                <a:cs typeface="Times New Roman" pitchFamily="18" charset="0"/>
              </a:rPr>
              <a:t>B</a:t>
            </a:r>
            <a:r>
              <a:rPr lang="zh-CN" altLang="en-US" sz="2000" dirty="0">
                <a:latin typeface="Times New Roman" pitchFamily="18" charset="0"/>
                <a:ea typeface="微软雅黑" pitchFamily="34" charset="-122"/>
                <a:cs typeface="Times New Roman" pitchFamily="18" charset="0"/>
              </a:rPr>
              <a:t>与节点</a:t>
            </a:r>
            <a:r>
              <a:rPr lang="en-US" altLang="zh-CN" sz="2000" dirty="0">
                <a:latin typeface="Times New Roman" pitchFamily="18" charset="0"/>
                <a:ea typeface="微软雅黑" pitchFamily="34" charset="-122"/>
                <a:cs typeface="Times New Roman" pitchFamily="18" charset="0"/>
              </a:rPr>
              <a:t>E</a:t>
            </a:r>
            <a:r>
              <a:rPr lang="zh-CN" altLang="en-US" sz="2000" dirty="0">
                <a:latin typeface="Times New Roman" pitchFamily="18" charset="0"/>
                <a:ea typeface="微软雅黑" pitchFamily="34" charset="-122"/>
                <a:cs typeface="Times New Roman" pitchFamily="18" charset="0"/>
              </a:rPr>
              <a:t>连接在集线器上，属于同一个子网，那么端口</a:t>
            </a:r>
            <a:r>
              <a:rPr lang="en-US" altLang="zh-CN" sz="2000" dirty="0">
                <a:latin typeface="Times New Roman" pitchFamily="18" charset="0"/>
                <a:ea typeface="微软雅黑" pitchFamily="34" charset="-122"/>
                <a:cs typeface="Times New Roman" pitchFamily="18" charset="0"/>
              </a:rPr>
              <a:t>4</a:t>
            </a:r>
            <a:r>
              <a:rPr lang="zh-CN" altLang="en-US" sz="2000" dirty="0">
                <a:latin typeface="Times New Roman" pitchFamily="18" charset="0"/>
                <a:ea typeface="微软雅黑" pitchFamily="34" charset="-122"/>
                <a:cs typeface="Times New Roman" pitchFamily="18" charset="0"/>
              </a:rPr>
              <a:t>就是一个共享端口。如果节点</a:t>
            </a:r>
            <a:r>
              <a:rPr lang="en-US" altLang="zh-CN" sz="2000" dirty="0">
                <a:latin typeface="Times New Roman" pitchFamily="18" charset="0"/>
                <a:ea typeface="微软雅黑" pitchFamily="34" charset="-122"/>
                <a:cs typeface="Times New Roman" pitchFamily="18" charset="0"/>
              </a:rPr>
              <a:t>B</a:t>
            </a:r>
            <a:r>
              <a:rPr lang="zh-CN" altLang="en-US" sz="2000" dirty="0">
                <a:latin typeface="Times New Roman" pitchFamily="18" charset="0"/>
                <a:ea typeface="微软雅黑" pitchFamily="34" charset="-122"/>
                <a:cs typeface="Times New Roman" pitchFamily="18" charset="0"/>
              </a:rPr>
              <a:t>要向节点</a:t>
            </a:r>
            <a:r>
              <a:rPr lang="en-US" altLang="zh-CN" sz="2000" dirty="0">
                <a:latin typeface="Times New Roman" pitchFamily="18" charset="0"/>
                <a:ea typeface="微软雅黑" pitchFamily="34" charset="-122"/>
                <a:cs typeface="Times New Roman" pitchFamily="18" charset="0"/>
              </a:rPr>
              <a:t>E</a:t>
            </a:r>
            <a:r>
              <a:rPr lang="zh-CN" altLang="en-US" sz="2000" dirty="0">
                <a:latin typeface="Times New Roman" pitchFamily="18" charset="0"/>
                <a:ea typeface="微软雅黑" pitchFamily="34" charset="-122"/>
                <a:cs typeface="Times New Roman" pitchFamily="18" charset="0"/>
              </a:rPr>
              <a:t>发送数据帧，根据“端口号</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地址映射表”，交换机发现节点</a:t>
            </a:r>
            <a:r>
              <a:rPr lang="en-US" altLang="zh-CN" sz="2000" dirty="0">
                <a:latin typeface="Times New Roman" pitchFamily="18" charset="0"/>
                <a:ea typeface="微软雅黑" pitchFamily="34" charset="-122"/>
                <a:cs typeface="Times New Roman" pitchFamily="18" charset="0"/>
              </a:rPr>
              <a:t>B</a:t>
            </a:r>
            <a:r>
              <a:rPr lang="zh-CN" altLang="en-US" sz="2000" dirty="0">
                <a:latin typeface="Times New Roman" pitchFamily="18" charset="0"/>
                <a:ea typeface="微软雅黑" pitchFamily="34" charset="-122"/>
                <a:cs typeface="Times New Roman" pitchFamily="18" charset="0"/>
              </a:rPr>
              <a:t>与节点</a:t>
            </a:r>
            <a:r>
              <a:rPr lang="en-US" altLang="zh-CN" sz="2000" dirty="0">
                <a:latin typeface="Times New Roman" pitchFamily="18" charset="0"/>
                <a:ea typeface="微软雅黑" pitchFamily="34" charset="-122"/>
                <a:cs typeface="Times New Roman" pitchFamily="18" charset="0"/>
              </a:rPr>
              <a:t>E</a:t>
            </a:r>
            <a:r>
              <a:rPr lang="zh-CN" altLang="en-US" sz="2000" dirty="0">
                <a:latin typeface="Times New Roman" pitchFamily="18" charset="0"/>
                <a:ea typeface="微软雅黑" pitchFamily="34" charset="-122"/>
                <a:cs typeface="Times New Roman" pitchFamily="18" charset="0"/>
              </a:rPr>
              <a:t>属于同一个端口，那么交换机在接收到该数据帧时，不进行转发，而是丢弃该帧。交换机可以隔离本地信息，从而避免了网络上不必要的数据流动。</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如果节点</a:t>
            </a:r>
            <a:r>
              <a:rPr lang="en-US" altLang="zh-CN" sz="2000" dirty="0">
                <a:latin typeface="Times New Roman" pitchFamily="18" charset="0"/>
                <a:ea typeface="微软雅黑" pitchFamily="34" charset="-122"/>
                <a:cs typeface="Times New Roman" pitchFamily="18" charset="0"/>
              </a:rPr>
              <a:t>A</a:t>
            </a:r>
            <a:r>
              <a:rPr lang="zh-CN" altLang="en-US" sz="2000" dirty="0">
                <a:latin typeface="Times New Roman" pitchFamily="18" charset="0"/>
                <a:ea typeface="微软雅黑" pitchFamily="34" charset="-122"/>
                <a:cs typeface="Times New Roman" pitchFamily="18" charset="0"/>
              </a:rPr>
              <a:t>需要向节点</a:t>
            </a:r>
            <a:r>
              <a:rPr lang="en-US" altLang="zh-CN" sz="2000" dirty="0">
                <a:latin typeface="Times New Roman" pitchFamily="18" charset="0"/>
                <a:ea typeface="微软雅黑" pitchFamily="34" charset="-122"/>
                <a:cs typeface="Times New Roman" pitchFamily="18" charset="0"/>
              </a:rPr>
              <a:t>F</a:t>
            </a:r>
            <a:r>
              <a:rPr lang="zh-CN" altLang="en-US" sz="2000" dirty="0">
                <a:latin typeface="Times New Roman" pitchFamily="18" charset="0"/>
                <a:ea typeface="微软雅黑" pitchFamily="34" charset="-122"/>
                <a:cs typeface="Times New Roman" pitchFamily="18" charset="0"/>
              </a:rPr>
              <a:t>发送数据帧，那么在检索地址映射表会发现不存在相关的表项。在这种情况下，为了保证数据能够到达正确的目的地，交换机将向除端口</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之外的所有端口转发信息。当节点</a:t>
            </a:r>
            <a:r>
              <a:rPr lang="en-US" altLang="zh-CN" sz="2000" dirty="0">
                <a:latin typeface="Times New Roman" pitchFamily="18" charset="0"/>
                <a:ea typeface="微软雅黑" pitchFamily="34" charset="-122"/>
                <a:cs typeface="Times New Roman" pitchFamily="18" charset="0"/>
              </a:rPr>
              <a:t>F</a:t>
            </a:r>
            <a:r>
              <a:rPr lang="zh-CN" altLang="en-US" sz="2000" dirty="0">
                <a:latin typeface="Times New Roman" pitchFamily="18" charset="0"/>
                <a:ea typeface="微软雅黑" pitchFamily="34" charset="-122"/>
                <a:cs typeface="Times New Roman" pitchFamily="18" charset="0"/>
              </a:rPr>
              <a:t>发送应答帧或发送数据帧时，交换机就可以很方便地获得节点</a:t>
            </a:r>
            <a:r>
              <a:rPr lang="en-US" altLang="zh-CN" sz="2000" dirty="0">
                <a:latin typeface="Times New Roman" pitchFamily="18" charset="0"/>
                <a:ea typeface="微软雅黑" pitchFamily="34" charset="-122"/>
                <a:cs typeface="Times New Roman" pitchFamily="18" charset="0"/>
              </a:rPr>
              <a:t>F</a:t>
            </a:r>
            <a:r>
              <a:rPr lang="zh-CN" altLang="en-US" sz="2000" dirty="0">
                <a:latin typeface="Times New Roman" pitchFamily="18" charset="0"/>
                <a:ea typeface="微软雅黑" pitchFamily="34" charset="-122"/>
                <a:cs typeface="Times New Roman" pitchFamily="18" charset="0"/>
              </a:rPr>
              <a:t>与交换机端口的对应关系，并将得到的信息存储到地址映射表中。</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3" name="TextBox 2"/>
          <p:cNvSpPr txBox="1"/>
          <p:nvPr/>
        </p:nvSpPr>
        <p:spPr>
          <a:xfrm>
            <a:off x="1071570" y="2000240"/>
            <a:ext cx="9882214" cy="1246495"/>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现在的交换机采用的动态交换方式，是指交换机可以根据目的</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地址，查询含有</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地址与交换机端口对应关系的转发地址表，自动建立和断开输入输出端口之间的连接通道。常用的动态交换方式主要有直通交换方式和存储转发交换方式。</a:t>
            </a:r>
          </a:p>
        </p:txBody>
      </p:sp>
      <p:grpSp>
        <p:nvGrpSpPr>
          <p:cNvPr id="4" name="组合 3"/>
          <p:cNvGrpSpPr/>
          <p:nvPr/>
        </p:nvGrpSpPr>
        <p:grpSpPr>
          <a:xfrm>
            <a:off x="1381092" y="1285860"/>
            <a:ext cx="3717873" cy="592805"/>
            <a:chOff x="1326748" y="1446650"/>
            <a:chExt cx="3717873"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2877711"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）交换机的帧转发方式</a:t>
              </a:r>
            </a:p>
          </p:txBody>
        </p:sp>
      </p:grpSp>
      <p:sp>
        <p:nvSpPr>
          <p:cNvPr id="7" name="立方体 6"/>
          <p:cNvSpPr/>
          <p:nvPr/>
        </p:nvSpPr>
        <p:spPr>
          <a:xfrm>
            <a:off x="952464" y="3357562"/>
            <a:ext cx="3571900" cy="71438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）直通转发交换方式。</a:t>
            </a:r>
          </a:p>
        </p:txBody>
      </p:sp>
      <p:sp>
        <p:nvSpPr>
          <p:cNvPr id="8" name="TextBox 7"/>
          <p:cNvSpPr txBox="1"/>
          <p:nvPr/>
        </p:nvSpPr>
        <p:spPr>
          <a:xfrm>
            <a:off x="881026" y="4214818"/>
            <a:ext cx="10453718" cy="2365328"/>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直通转发方式（也称为直通式）允许交换机在检查到数据帧中的目标地址时就开始转发数据帧。目标地址在数据帧中只占用</a:t>
            </a:r>
            <a:r>
              <a:rPr lang="en-US" altLang="zh-CN" sz="2000" dirty="0">
                <a:latin typeface="Times New Roman" pitchFamily="18" charset="0"/>
                <a:ea typeface="微软雅黑" pitchFamily="34" charset="-122"/>
                <a:cs typeface="Times New Roman" pitchFamily="18" charset="0"/>
              </a:rPr>
              <a:t>6</a:t>
            </a:r>
            <a:r>
              <a:rPr lang="zh-CN" altLang="en-US" sz="2000" dirty="0">
                <a:latin typeface="Times New Roman" pitchFamily="18" charset="0"/>
                <a:ea typeface="微软雅黑" pitchFamily="34" charset="-122"/>
                <a:cs typeface="Times New Roman" pitchFamily="18" charset="0"/>
              </a:rPr>
              <a:t>字节，交换机只需要接收到前</a:t>
            </a:r>
            <a:r>
              <a:rPr lang="en-US" altLang="zh-CN" sz="2000" dirty="0">
                <a:latin typeface="Times New Roman" pitchFamily="18" charset="0"/>
                <a:ea typeface="微软雅黑" pitchFamily="34" charset="-122"/>
                <a:cs typeface="Times New Roman" pitchFamily="18" charset="0"/>
              </a:rPr>
              <a:t>6</a:t>
            </a:r>
            <a:r>
              <a:rPr lang="zh-CN" altLang="en-US" sz="2000" dirty="0">
                <a:latin typeface="Times New Roman" pitchFamily="18" charset="0"/>
                <a:ea typeface="微软雅黑" pitchFamily="34" charset="-122"/>
                <a:cs typeface="Times New Roman" pitchFamily="18" charset="0"/>
              </a:rPr>
              <a:t>字节后就可以开始转发数据帧，所以直通式的延迟很小。</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虽然直通式的延迟较低，但是直通式无法像存储转发方式那样在转发数据帧之前对其进行错误校验。因此，错误的数据帧依然通过交换机被转发到目的设备，在目的设备进行校验以后，由目的设备丢弃该数据帧并要求重传。</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3" name="立方体 2"/>
          <p:cNvSpPr/>
          <p:nvPr/>
        </p:nvSpPr>
        <p:spPr>
          <a:xfrm>
            <a:off x="1238216" y="1428736"/>
            <a:ext cx="3571900" cy="71438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）存储转发交换方式。</a:t>
            </a:r>
          </a:p>
        </p:txBody>
      </p:sp>
      <p:sp>
        <p:nvSpPr>
          <p:cNvPr id="4" name="TextBox 3"/>
          <p:cNvSpPr txBox="1"/>
          <p:nvPr/>
        </p:nvSpPr>
        <p:spPr>
          <a:xfrm>
            <a:off x="1023902" y="2402041"/>
            <a:ext cx="9429816" cy="3170099"/>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当交换机使用存储转发模式时，在转发数据帧之前必须接收整个数据帧。交换机接收到完整的数据帧以后，检查其源地址和目标地址，并对整个数据帧进行</a:t>
            </a:r>
            <a:r>
              <a:rPr lang="en-US" altLang="zh-CN" sz="2000" dirty="0">
                <a:latin typeface="Times New Roman" pitchFamily="18" charset="0"/>
                <a:ea typeface="微软雅黑" pitchFamily="34" charset="-122"/>
                <a:cs typeface="Times New Roman" pitchFamily="18" charset="0"/>
              </a:rPr>
              <a:t>CRC</a:t>
            </a:r>
            <a:r>
              <a:rPr lang="zh-CN" altLang="en-US" sz="2000" dirty="0">
                <a:latin typeface="Times New Roman" pitchFamily="18" charset="0"/>
                <a:ea typeface="微软雅黑" pitchFamily="34" charset="-122"/>
                <a:cs typeface="Times New Roman" pitchFamily="18" charset="0"/>
              </a:rPr>
              <a:t>（循环冗余校验）。如果没有发现错误，则转发这个数据帧；如果发现数据帧中存在错误，将丢弃该数据帧。由于交换机在开始转发数据之前必须接收到整个数据帧，所以存储转发模式的延迟比较大，而且这个延迟和所转发的数据帧的大小有关。</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随着交换机处理器速度的提升，在高性能的网络中，交换机接受和处理数据帧的延迟变得越来越小，直通式的优势也变得越来越小。存储转发模式的优势越来越明显。</a:t>
            </a:r>
          </a:p>
        </p:txBody>
      </p:sp>
      <p:pic>
        <p:nvPicPr>
          <p:cNvPr id="5" name="图片 4" descr="网络2.jpg"/>
          <p:cNvPicPr>
            <a:picLocks noChangeAspect="1"/>
          </p:cNvPicPr>
          <p:nvPr/>
        </p:nvPicPr>
        <p:blipFill>
          <a:blip r:embed="rId2">
            <a:clrChange>
              <a:clrFrom>
                <a:srgbClr val="FFFFFF"/>
              </a:clrFrom>
              <a:clrTo>
                <a:srgbClr val="FFFFFF">
                  <a:alpha val="0"/>
                </a:srgbClr>
              </a:clrTo>
            </a:clrChange>
          </a:blip>
          <a:srcRect b="4999"/>
          <a:stretch>
            <a:fillRect/>
          </a:stretch>
        </p:blipFill>
        <p:spPr>
          <a:xfrm>
            <a:off x="8382000" y="4143356"/>
            <a:ext cx="3810000" cy="2714644"/>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以太网技术</a:t>
            </a:r>
          </a:p>
        </p:txBody>
      </p:sp>
      <p:sp>
        <p:nvSpPr>
          <p:cNvPr id="4" name="TextBox 3"/>
          <p:cNvSpPr txBox="1"/>
          <p:nvPr/>
        </p:nvSpPr>
        <p:spPr>
          <a:xfrm>
            <a:off x="1166778" y="1858068"/>
            <a:ext cx="9501254" cy="2785378"/>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大部分交换机可以同时支持直通式和存储转发模式两种工作方式，此时一种被称为自适应直通式的工作方式将被激活。在这种交换机中，默认的工作方式是直通式，同时可以选择激活存储转发模式。当交换机转发数据帧时，它开始用直通式转发数据帧，同时监视所转发的数据帧，并设置一个计数器，如果发现一个错误数据帧，计数器就自动加</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当计数器的值达到某一限制值时，交换机将工作方式自动切换到存储转发模式，以保证不让错误的数据帧浪费带宽。这种工作方式结合了存储转发和直通式的优点，在网络状况好的时候能够有效地保证低延迟转发。</a:t>
            </a:r>
          </a:p>
        </p:txBody>
      </p:sp>
      <p:pic>
        <p:nvPicPr>
          <p:cNvPr id="5" name="图片 4" descr="网络2.jpg"/>
          <p:cNvPicPr>
            <a:picLocks noChangeAspect="1"/>
          </p:cNvPicPr>
          <p:nvPr/>
        </p:nvPicPr>
        <p:blipFill>
          <a:blip r:embed="rId2">
            <a:clrChange>
              <a:clrFrom>
                <a:srgbClr val="FFFFFF"/>
              </a:clrFrom>
              <a:clrTo>
                <a:srgbClr val="FFFFFF">
                  <a:alpha val="0"/>
                </a:srgbClr>
              </a:clrTo>
            </a:clrChange>
          </a:blip>
          <a:srcRect b="4999"/>
          <a:stretch>
            <a:fillRect/>
          </a:stretch>
        </p:blipFill>
        <p:spPr>
          <a:xfrm>
            <a:off x="8382000" y="4143356"/>
            <a:ext cx="3810000" cy="2714644"/>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认识局域网</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îṣļîḑé-Rectangle 70"/>
          <p:cNvSpPr/>
          <p:nvPr/>
        </p:nvSpPr>
        <p:spPr>
          <a:xfrm>
            <a:off x="1809720" y="1357298"/>
            <a:ext cx="2137472"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局域网的分类</a:t>
            </a:r>
          </a:p>
        </p:txBody>
      </p:sp>
      <p:grpSp>
        <p:nvGrpSpPr>
          <p:cNvPr id="5" name="组合 7"/>
          <p:cNvGrpSpPr>
            <a:grpSpLocks noChangeAspect="1"/>
          </p:cNvGrpSpPr>
          <p:nvPr/>
        </p:nvGrpSpPr>
        <p:grpSpPr>
          <a:xfrm>
            <a:off x="1067934" y="1163153"/>
            <a:ext cx="756000" cy="756002"/>
            <a:chOff x="2804323" y="3859118"/>
            <a:chExt cx="900000" cy="900002"/>
          </a:xfrm>
        </p:grpSpPr>
        <p:sp>
          <p:nvSpPr>
            <p:cNvPr id="6" name="椭圆 5"/>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7"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grpSp>
        <p:nvGrpSpPr>
          <p:cNvPr id="8" name="组合 7"/>
          <p:cNvGrpSpPr>
            <a:grpSpLocks noChangeAspect="1"/>
          </p:cNvGrpSpPr>
          <p:nvPr/>
        </p:nvGrpSpPr>
        <p:grpSpPr>
          <a:xfrm>
            <a:off x="809588" y="2000240"/>
            <a:ext cx="4929772" cy="4289090"/>
            <a:chOff x="1321830" y="1419418"/>
            <a:chExt cx="9548340" cy="4453517"/>
          </a:xfrm>
        </p:grpSpPr>
        <p:grpSp>
          <p:nvGrpSpPr>
            <p:cNvPr id="9" name="组合 1"/>
            <p:cNvGrpSpPr/>
            <p:nvPr/>
          </p:nvGrpSpPr>
          <p:grpSpPr>
            <a:xfrm>
              <a:off x="1321830" y="1556792"/>
              <a:ext cx="9548340" cy="4316143"/>
              <a:chOff x="1321830" y="1556792"/>
              <a:chExt cx="9548340" cy="4316143"/>
            </a:xfrm>
          </p:grpSpPr>
          <p:sp>
            <p:nvSpPr>
              <p:cNvPr id="11" name="矩形 2"/>
              <p:cNvSpPr/>
              <p:nvPr/>
            </p:nvSpPr>
            <p:spPr bwMode="auto">
              <a:xfrm>
                <a:off x="1321830" y="1556792"/>
                <a:ext cx="9548340" cy="4316143"/>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3" name="圆角矩形 5"/>
              <p:cNvSpPr/>
              <p:nvPr/>
            </p:nvSpPr>
            <p:spPr>
              <a:xfrm>
                <a:off x="1883529" y="1966112"/>
                <a:ext cx="8618531" cy="368429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从目前的发展情况来看，局域网可以分为共享式局域网和交换式局域网两大类，如图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5-2</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所示。共享式局域网分为传统以太网、令牌环网、令牌总线网和</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FDDI</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，以及在此基础上发展起来的快速以太网、吉比特以太网、</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FDDI Ⅱ</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等。交换式局域网又可以分为交换式以太网和</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ATM</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，以及在此基础上发展起来的虚拟局域网。</a:t>
                </a:r>
              </a:p>
            </p:txBody>
          </p:sp>
        </p:grpSp>
        <p:sp>
          <p:nvSpPr>
            <p:cNvPr id="10" name="六边形 9"/>
            <p:cNvSpPr/>
            <p:nvPr/>
          </p:nvSpPr>
          <p:spPr>
            <a:xfrm>
              <a:off x="1675683" y="1419418"/>
              <a:ext cx="2520284" cy="373801"/>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18" name="组合 17"/>
          <p:cNvGrpSpPr/>
          <p:nvPr/>
        </p:nvGrpSpPr>
        <p:grpSpPr>
          <a:xfrm>
            <a:off x="5810248" y="2714620"/>
            <a:ext cx="6050566" cy="3512604"/>
            <a:chOff x="5810248" y="2714620"/>
            <a:chExt cx="6050566" cy="3512604"/>
          </a:xfrm>
        </p:grpSpPr>
        <p:pic>
          <p:nvPicPr>
            <p:cNvPr id="354306" name="Picture 2" descr="图5-2  局域网的分类"/>
            <p:cNvPicPr>
              <a:picLocks noChangeAspect="1" noChangeArrowheads="1"/>
            </p:cNvPicPr>
            <p:nvPr/>
          </p:nvPicPr>
          <p:blipFill>
            <a:blip r:embed="rId3"/>
            <a:srcRect/>
            <a:stretch>
              <a:fillRect/>
            </a:stretch>
          </p:blipFill>
          <p:spPr bwMode="auto">
            <a:xfrm>
              <a:off x="5810248" y="2714620"/>
              <a:ext cx="6050566" cy="2857520"/>
            </a:xfrm>
            <a:prstGeom prst="rect">
              <a:avLst/>
            </a:prstGeom>
            <a:noFill/>
            <a:ln w="9525">
              <a:noFill/>
              <a:miter lim="800000"/>
              <a:headEnd/>
              <a:tailEnd/>
            </a:ln>
          </p:spPr>
        </p:pic>
        <p:sp>
          <p:nvSpPr>
            <p:cNvPr id="17" name="矩形 16"/>
            <p:cNvSpPr/>
            <p:nvPr/>
          </p:nvSpPr>
          <p:spPr>
            <a:xfrm>
              <a:off x="7682010" y="5857892"/>
              <a:ext cx="2307042"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dirty="0">
                  <a:latin typeface="Times New Roman" pitchFamily="18" charset="0"/>
                  <a:ea typeface="微软雅黑" pitchFamily="34" charset="-122"/>
                  <a:cs typeface="Times New Roman" pitchFamily="18" charset="0"/>
                </a:rPr>
                <a:t>5-2  </a:t>
              </a:r>
              <a:r>
                <a:rPr lang="zh-CN" altLang="en-US" dirty="0">
                  <a:latin typeface="Times New Roman" pitchFamily="18" charset="0"/>
                  <a:ea typeface="微软雅黑" pitchFamily="34" charset="-122"/>
                  <a:cs typeface="Times New Roman" pitchFamily="18" charset="0"/>
                </a:rPr>
                <a:t>局域网的分类</a:t>
              </a:r>
            </a:p>
          </p:txBody>
        </p:sp>
      </p:gr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plus(in)">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快速网络技术</a:t>
            </a:r>
          </a:p>
        </p:txBody>
      </p:sp>
      <p:sp>
        <p:nvSpPr>
          <p:cNvPr id="3" name="TextBox 2"/>
          <p:cNvSpPr txBox="1"/>
          <p:nvPr/>
        </p:nvSpPr>
        <p:spPr>
          <a:xfrm>
            <a:off x="1166778" y="1357298"/>
            <a:ext cx="9501254" cy="826445"/>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目前，提供高速传输的网络有快速以太网、千兆以太网、万兆以太网和</a:t>
            </a:r>
            <a:r>
              <a:rPr lang="en-US" altLang="zh-CN" sz="2000" dirty="0">
                <a:latin typeface="Times New Roman" pitchFamily="18" charset="0"/>
                <a:ea typeface="微软雅黑" pitchFamily="34" charset="-122"/>
                <a:cs typeface="Times New Roman" pitchFamily="18" charset="0"/>
              </a:rPr>
              <a:t>ATM</a:t>
            </a:r>
            <a:r>
              <a:rPr lang="zh-CN" altLang="en-US" sz="2000" dirty="0">
                <a:latin typeface="Times New Roman" pitchFamily="18" charset="0"/>
                <a:ea typeface="微软雅黑" pitchFamily="34" charset="-122"/>
                <a:cs typeface="Times New Roman" pitchFamily="18" charset="0"/>
              </a:rPr>
              <a:t>网络，它们都能实现</a:t>
            </a:r>
            <a:r>
              <a:rPr lang="en-US" altLang="zh-CN" sz="2000" dirty="0">
                <a:latin typeface="Times New Roman" pitchFamily="18" charset="0"/>
                <a:ea typeface="微软雅黑" pitchFamily="34" charset="-122"/>
                <a:cs typeface="Times New Roman" pitchFamily="18" charset="0"/>
              </a:rPr>
              <a:t>100 Mbps</a:t>
            </a:r>
            <a:r>
              <a:rPr lang="zh-CN" altLang="en-US" sz="2000" dirty="0">
                <a:latin typeface="Times New Roman" pitchFamily="18" charset="0"/>
                <a:ea typeface="微软雅黑" pitchFamily="34" charset="-122"/>
                <a:cs typeface="Times New Roman" pitchFamily="18" charset="0"/>
              </a:rPr>
              <a:t>以上的传输速率，是提高网络传输速率的有效途径。</a:t>
            </a:r>
          </a:p>
        </p:txBody>
      </p:sp>
      <p:sp>
        <p:nvSpPr>
          <p:cNvPr id="4" name="矩形 3"/>
          <p:cNvSpPr/>
          <p:nvPr/>
        </p:nvSpPr>
        <p:spPr>
          <a:xfrm>
            <a:off x="2479025" y="2634190"/>
            <a:ext cx="2877711"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5.4.1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快速以太网</a:t>
            </a:r>
          </a:p>
        </p:txBody>
      </p:sp>
      <p:grpSp>
        <p:nvGrpSpPr>
          <p:cNvPr id="5" name="组合 5"/>
          <p:cNvGrpSpPr/>
          <p:nvPr/>
        </p:nvGrpSpPr>
        <p:grpSpPr>
          <a:xfrm>
            <a:off x="978827" y="2277000"/>
            <a:ext cx="1428760" cy="1152000"/>
            <a:chOff x="1166778" y="1571612"/>
            <a:chExt cx="1428760" cy="1152000"/>
          </a:xfrm>
        </p:grpSpPr>
        <p:sp>
          <p:nvSpPr>
            <p:cNvPr id="6" name="菱形 5"/>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 name="菱形 6"/>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8" name="TextBox 7"/>
          <p:cNvSpPr txBox="1"/>
          <p:nvPr/>
        </p:nvSpPr>
        <p:spPr>
          <a:xfrm>
            <a:off x="1166778" y="4531381"/>
            <a:ext cx="9501254" cy="1211165"/>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随着局域网应用的深入，人们对局域网提出了更高的要求。正是在这种环境下，</a:t>
            </a:r>
            <a:r>
              <a:rPr lang="en-US" altLang="zh-CN" sz="2000" dirty="0">
                <a:latin typeface="Times New Roman" pitchFamily="18" charset="0"/>
                <a:ea typeface="微软雅黑" pitchFamily="34" charset="-122"/>
                <a:cs typeface="Times New Roman" pitchFamily="18" charset="0"/>
              </a:rPr>
              <a:t>1992</a:t>
            </a:r>
            <a:r>
              <a:rPr lang="zh-CN" altLang="en-US" sz="2000" dirty="0">
                <a:latin typeface="Times New Roman" pitchFamily="18" charset="0"/>
                <a:ea typeface="微软雅黑" pitchFamily="34" charset="-122"/>
                <a:cs typeface="Times New Roman" pitchFamily="18" charset="0"/>
              </a:rPr>
              <a:t>年</a:t>
            </a:r>
            <a:r>
              <a:rPr lang="en-US" altLang="zh-CN" sz="2000" dirty="0">
                <a:latin typeface="Times New Roman" pitchFamily="18" charset="0"/>
                <a:ea typeface="微软雅黑" pitchFamily="34" charset="-122"/>
                <a:cs typeface="Times New Roman" pitchFamily="18" charset="0"/>
              </a:rPr>
              <a:t>IEEE</a:t>
            </a:r>
            <a:r>
              <a:rPr lang="zh-CN" altLang="en-US" sz="2000" dirty="0">
                <a:latin typeface="Times New Roman" pitchFamily="18" charset="0"/>
                <a:ea typeface="微软雅黑" pitchFamily="34" charset="-122"/>
                <a:cs typeface="Times New Roman" pitchFamily="18" charset="0"/>
              </a:rPr>
              <a:t>重新召集了</a:t>
            </a:r>
            <a:r>
              <a:rPr lang="en-US" altLang="zh-CN" sz="2000" dirty="0">
                <a:latin typeface="Times New Roman" pitchFamily="18" charset="0"/>
                <a:ea typeface="微软雅黑" pitchFamily="34" charset="-122"/>
                <a:cs typeface="Times New Roman" pitchFamily="18" charset="0"/>
              </a:rPr>
              <a:t>802.3</a:t>
            </a:r>
            <a:r>
              <a:rPr lang="zh-CN" altLang="en-US" sz="2000" dirty="0">
                <a:latin typeface="Times New Roman" pitchFamily="18" charset="0"/>
                <a:ea typeface="微软雅黑" pitchFamily="34" charset="-122"/>
                <a:cs typeface="Times New Roman" pitchFamily="18" charset="0"/>
              </a:rPr>
              <a:t>委员会，指示制定一个快速的</a:t>
            </a:r>
            <a:r>
              <a:rPr lang="en-US" altLang="zh-CN" sz="2000" dirty="0">
                <a:latin typeface="Times New Roman" pitchFamily="18" charset="0"/>
                <a:ea typeface="微软雅黑" pitchFamily="34" charset="-122"/>
                <a:cs typeface="Times New Roman" pitchFamily="18" charset="0"/>
              </a:rPr>
              <a:t>LAN</a:t>
            </a:r>
            <a:r>
              <a:rPr lang="zh-CN" altLang="en-US" sz="2000" dirty="0">
                <a:latin typeface="Times New Roman" pitchFamily="18" charset="0"/>
                <a:ea typeface="微软雅黑" pitchFamily="34" charset="-122"/>
                <a:cs typeface="Times New Roman" pitchFamily="18" charset="0"/>
              </a:rPr>
              <a:t>协议。但在</a:t>
            </a:r>
            <a:r>
              <a:rPr lang="en-US" altLang="zh-CN" sz="2000" dirty="0">
                <a:latin typeface="Times New Roman" pitchFamily="18" charset="0"/>
                <a:ea typeface="微软雅黑" pitchFamily="34" charset="-122"/>
                <a:cs typeface="Times New Roman" pitchFamily="18" charset="0"/>
              </a:rPr>
              <a:t>IEEE</a:t>
            </a:r>
            <a:r>
              <a:rPr lang="zh-CN" altLang="en-US" sz="2000" dirty="0">
                <a:latin typeface="Times New Roman" pitchFamily="18" charset="0"/>
                <a:ea typeface="微软雅黑" pitchFamily="34" charset="-122"/>
                <a:cs typeface="Times New Roman" pitchFamily="18" charset="0"/>
              </a:rPr>
              <a:t>内部出现了两种截然不同的观点。</a:t>
            </a:r>
          </a:p>
        </p:txBody>
      </p:sp>
      <p:sp>
        <p:nvSpPr>
          <p:cNvPr id="9" name="îṣļîḑé-Rectangle 70"/>
          <p:cNvSpPr/>
          <p:nvPr/>
        </p:nvSpPr>
        <p:spPr>
          <a:xfrm>
            <a:off x="2244016" y="3837459"/>
            <a:ext cx="2753025"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快速以太网的发展</a:t>
            </a:r>
          </a:p>
        </p:txBody>
      </p:sp>
      <p:grpSp>
        <p:nvGrpSpPr>
          <p:cNvPr id="10" name="组合 7"/>
          <p:cNvGrpSpPr>
            <a:grpSpLocks noChangeAspect="1"/>
          </p:cNvGrpSpPr>
          <p:nvPr/>
        </p:nvGrpSpPr>
        <p:grpSpPr>
          <a:xfrm>
            <a:off x="1502230" y="3643314"/>
            <a:ext cx="756000" cy="756002"/>
            <a:chOff x="2804323" y="3859118"/>
            <a:chExt cx="900000" cy="900002"/>
          </a:xfrm>
        </p:grpSpPr>
        <p:sp>
          <p:nvSpPr>
            <p:cNvPr id="11" name="椭圆 10"/>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2"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cTn>
                              </p:par>
                            </p:childTnLst>
                          </p:cTn>
                        </p:par>
                        <p:par>
                          <p:cTn id="19" fill="hold">
                            <p:stCondLst>
                              <p:cond delay="20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 calcmode="lin" valueType="num">
                                      <p:cBhvr>
                                        <p:cTn id="24" dur="500" fill="hold"/>
                                        <p:tgtEl>
                                          <p:spTgt spid="10"/>
                                        </p:tgtEl>
                                        <p:attrNameLst>
                                          <p:attrName>style.rotation</p:attrName>
                                        </p:attrNameLst>
                                      </p:cBhvr>
                                      <p:tavLst>
                                        <p:tav tm="0">
                                          <p:val>
                                            <p:fltVal val="360"/>
                                          </p:val>
                                        </p:tav>
                                        <p:tav tm="100000">
                                          <p:val>
                                            <p:fltVal val="0"/>
                                          </p:val>
                                        </p:tav>
                                      </p:tavLst>
                                    </p:anim>
                                    <p:animEffect transition="in" filter="fade">
                                      <p:cBhvr>
                                        <p:cTn id="25" dur="500"/>
                                        <p:tgtEl>
                                          <p:spTgt spid="1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快速网络技术</a:t>
            </a:r>
          </a:p>
        </p:txBody>
      </p:sp>
      <p:sp>
        <p:nvSpPr>
          <p:cNvPr id="3" name="TextBox 2"/>
          <p:cNvSpPr txBox="1"/>
          <p:nvPr/>
        </p:nvSpPr>
        <p:spPr>
          <a:xfrm>
            <a:off x="1238216" y="1489724"/>
            <a:ext cx="8358246" cy="3939540"/>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）一种观点是建议重新设计</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协议和物理层协议，使用一种“请求优先级”的介质访问控制策略。它采用一种具有优先级、集中控制的介质访问控制方法，所以比我们熟悉的</a:t>
            </a:r>
            <a:r>
              <a:rPr lang="en-US" altLang="zh-CN" sz="2000" dirty="0">
                <a:latin typeface="Times New Roman" pitchFamily="18" charset="0"/>
                <a:ea typeface="微软雅黑" pitchFamily="34" charset="-122"/>
                <a:cs typeface="Times New Roman" pitchFamily="18" charset="0"/>
              </a:rPr>
              <a:t>CSMA/CD</a:t>
            </a:r>
            <a:r>
              <a:rPr lang="zh-CN" altLang="en-US" sz="2000" dirty="0">
                <a:latin typeface="Times New Roman" pitchFamily="18" charset="0"/>
                <a:ea typeface="微软雅黑" pitchFamily="34" charset="-122"/>
                <a:cs typeface="Times New Roman" pitchFamily="18" charset="0"/>
              </a:rPr>
              <a:t>控制方法更适合于多媒体信息的传输。支持这种观点的人组成自己的委员会，建立了他们自己的</a:t>
            </a:r>
            <a:r>
              <a:rPr lang="en-US" altLang="zh-CN" sz="2000" dirty="0">
                <a:latin typeface="Times New Roman" pitchFamily="18" charset="0"/>
                <a:ea typeface="微软雅黑" pitchFamily="34" charset="-122"/>
                <a:cs typeface="Times New Roman" pitchFamily="18" charset="0"/>
              </a:rPr>
              <a:t>LAN</a:t>
            </a:r>
            <a:r>
              <a:rPr lang="zh-CN" altLang="en-US" sz="2000" dirty="0">
                <a:latin typeface="Times New Roman" pitchFamily="18" charset="0"/>
                <a:ea typeface="微软雅黑" pitchFamily="34" charset="-122"/>
                <a:cs typeface="Times New Roman" pitchFamily="18" charset="0"/>
              </a:rPr>
              <a:t>标准，即</a:t>
            </a:r>
            <a:r>
              <a:rPr lang="en-US" altLang="zh-CN" sz="2000" dirty="0">
                <a:latin typeface="Times New Roman" pitchFamily="18" charset="0"/>
                <a:ea typeface="微软雅黑" pitchFamily="34" charset="-122"/>
                <a:cs typeface="Times New Roman" pitchFamily="18" charset="0"/>
              </a:rPr>
              <a:t>IEEE 802.12</a:t>
            </a:r>
            <a:r>
              <a:rPr lang="zh-CN" altLang="en-US" sz="2000" dirty="0">
                <a:latin typeface="Times New Roman" pitchFamily="18" charset="0"/>
                <a:ea typeface="微软雅黑" pitchFamily="34" charset="-122"/>
                <a:cs typeface="Times New Roman" pitchFamily="18" charset="0"/>
              </a:rPr>
              <a:t>，常被称为</a:t>
            </a:r>
            <a:r>
              <a:rPr lang="en-US" altLang="zh-CN" sz="2000" dirty="0">
                <a:latin typeface="Times New Roman" pitchFamily="18" charset="0"/>
                <a:ea typeface="微软雅黑" pitchFamily="34" charset="-122"/>
                <a:cs typeface="Times New Roman" pitchFamily="18" charset="0"/>
              </a:rPr>
              <a:t>100VG-AnyLAN</a:t>
            </a:r>
            <a:r>
              <a:rPr lang="zh-CN" altLang="en-US" sz="2000" dirty="0">
                <a:latin typeface="Times New Roman" pitchFamily="18" charset="0"/>
                <a:ea typeface="微软雅黑" pitchFamily="34" charset="-122"/>
                <a:cs typeface="Times New Roman" pitchFamily="18" charset="0"/>
              </a:rPr>
              <a:t>。但由于它不兼容原先的以太网，所以后来的发展不大。</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2</a:t>
            </a:r>
            <a:r>
              <a:rPr lang="zh-CN" altLang="en-US" sz="2000" dirty="0">
                <a:latin typeface="Times New Roman" pitchFamily="18" charset="0"/>
                <a:ea typeface="微软雅黑" pitchFamily="34" charset="-122"/>
                <a:cs typeface="Times New Roman" pitchFamily="18" charset="0"/>
              </a:rPr>
              <a:t>）另一种观点则建议保留原来以太网的</a:t>
            </a:r>
            <a:r>
              <a:rPr lang="en-US" altLang="zh-CN" sz="2000" dirty="0">
                <a:latin typeface="Times New Roman" pitchFamily="18" charset="0"/>
                <a:ea typeface="微软雅黑" pitchFamily="34" charset="-122"/>
                <a:cs typeface="Times New Roman" pitchFamily="18" charset="0"/>
              </a:rPr>
              <a:t>CSMA/CD</a:t>
            </a:r>
            <a:r>
              <a:rPr lang="zh-CN" altLang="en-US" sz="2000" dirty="0">
                <a:latin typeface="Times New Roman" pitchFamily="18" charset="0"/>
                <a:ea typeface="微软雅黑" pitchFamily="34" charset="-122"/>
                <a:cs typeface="Times New Roman" pitchFamily="18" charset="0"/>
              </a:rPr>
              <a:t>协议及帧格式，同时为了节省时间，在物理层没有重新设计新协议，而是“嫁接”了</a:t>
            </a:r>
            <a:r>
              <a:rPr lang="en-US" altLang="zh-CN" sz="2000" dirty="0">
                <a:latin typeface="Times New Roman" pitchFamily="18" charset="0"/>
                <a:ea typeface="微软雅黑" pitchFamily="34" charset="-122"/>
                <a:cs typeface="Times New Roman" pitchFamily="18" charset="0"/>
              </a:rPr>
              <a:t>FDDI</a:t>
            </a:r>
            <a:r>
              <a:rPr lang="zh-CN" altLang="en-US" sz="2000" dirty="0">
                <a:latin typeface="Times New Roman" pitchFamily="18" charset="0"/>
                <a:ea typeface="微软雅黑" pitchFamily="34" charset="-122"/>
                <a:cs typeface="Times New Roman" pitchFamily="18" charset="0"/>
              </a:rPr>
              <a:t>（光纤分布式数据接口）物理层协议。后来为了兼容原先</a:t>
            </a:r>
            <a:r>
              <a:rPr lang="en-US" altLang="zh-CN" sz="2000" dirty="0">
                <a:latin typeface="Times New Roman" pitchFamily="18" charset="0"/>
                <a:ea typeface="微软雅黑" pitchFamily="34" charset="-122"/>
                <a:cs typeface="Times New Roman" pitchFamily="18" charset="0"/>
              </a:rPr>
              <a:t>10 Mbps</a:t>
            </a:r>
            <a:r>
              <a:rPr lang="zh-CN" altLang="en-US" sz="2000" dirty="0">
                <a:latin typeface="Times New Roman" pitchFamily="18" charset="0"/>
                <a:ea typeface="微软雅黑" pitchFamily="34" charset="-122"/>
                <a:cs typeface="Times New Roman" pitchFamily="18" charset="0"/>
              </a:rPr>
              <a:t>以太网的布线系统，又设计了可以使用</a:t>
            </a:r>
            <a:r>
              <a:rPr lang="en-US" altLang="zh-CN"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类非屏蔽双绞线的物理层协议。</a:t>
            </a:r>
          </a:p>
        </p:txBody>
      </p:sp>
      <p:pic>
        <p:nvPicPr>
          <p:cNvPr id="4" name="图片 3" descr="网络2.jpg"/>
          <p:cNvPicPr>
            <a:picLocks noChangeAspect="1"/>
          </p:cNvPicPr>
          <p:nvPr/>
        </p:nvPicPr>
        <p:blipFill>
          <a:blip r:embed="rId2">
            <a:clrChange>
              <a:clrFrom>
                <a:srgbClr val="FFFFFF"/>
              </a:clrFrom>
              <a:clrTo>
                <a:srgbClr val="FFFFFF">
                  <a:alpha val="0"/>
                </a:srgbClr>
              </a:clrTo>
            </a:clrChange>
          </a:blip>
          <a:srcRect b="4999"/>
          <a:stretch>
            <a:fillRect/>
          </a:stretch>
        </p:blipFill>
        <p:spPr>
          <a:xfrm>
            <a:off x="8382000" y="4143356"/>
            <a:ext cx="3810000" cy="2714644"/>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快速网络技术</a:t>
            </a:r>
          </a:p>
        </p:txBody>
      </p:sp>
      <p:sp>
        <p:nvSpPr>
          <p:cNvPr id="3" name="TextBox 2"/>
          <p:cNvSpPr txBox="1"/>
          <p:nvPr/>
        </p:nvSpPr>
        <p:spPr>
          <a:xfrm>
            <a:off x="881026" y="1357298"/>
            <a:ext cx="10453718" cy="3519490"/>
          </a:xfrm>
          <a:prstGeom prst="rect">
            <a:avLst/>
          </a:prstGeom>
          <a:noFill/>
        </p:spPr>
        <p:txBody>
          <a:bodyPr wrap="square" rtlCol="0">
            <a:spAutoFit/>
          </a:bodyPr>
          <a:lstStyle/>
          <a:p>
            <a:pPr lvl="0" indent="457200" algn="just">
              <a:lnSpc>
                <a:spcPct val="125000"/>
              </a:lnSpc>
            </a:pPr>
            <a:r>
              <a:rPr lang="en-US" altLang="zh-CN" sz="2000" dirty="0">
                <a:latin typeface="Times New Roman" pitchFamily="18" charset="0"/>
                <a:ea typeface="微软雅黑" pitchFamily="34" charset="-122"/>
                <a:cs typeface="Times New Roman" pitchFamily="18" charset="0"/>
              </a:rPr>
              <a:t>802.3</a:t>
            </a:r>
            <a:r>
              <a:rPr lang="zh-CN" altLang="en-US" sz="2000" dirty="0">
                <a:latin typeface="Times New Roman" pitchFamily="18" charset="0"/>
                <a:ea typeface="微软雅黑" pitchFamily="34" charset="-122"/>
                <a:cs typeface="Times New Roman" pitchFamily="18" charset="0"/>
              </a:rPr>
              <a:t>委员会之所以决定保持</a:t>
            </a:r>
            <a:r>
              <a:rPr lang="en-US" altLang="zh-CN" sz="2000" dirty="0">
                <a:latin typeface="Times New Roman" pitchFamily="18" charset="0"/>
                <a:ea typeface="微软雅黑" pitchFamily="34" charset="-122"/>
                <a:cs typeface="Times New Roman" pitchFamily="18" charset="0"/>
              </a:rPr>
              <a:t>802.3</a:t>
            </a:r>
            <a:r>
              <a:rPr lang="zh-CN" altLang="en-US" sz="2000" dirty="0">
                <a:latin typeface="Times New Roman" pitchFamily="18" charset="0"/>
                <a:ea typeface="微软雅黑" pitchFamily="34" charset="-122"/>
                <a:cs typeface="Times New Roman" pitchFamily="18" charset="0"/>
              </a:rPr>
              <a:t>原状，主要考虑到下面三个原因：① 与现存成千上万个以太网相兼容；② 担心制定新的协议可能会出现不可预见的困难；③ 不需要引入更多新技术便可完成这项工作。制定协议的工作进展非常顺利，</a:t>
            </a:r>
            <a:r>
              <a:rPr lang="en-US" altLang="zh-CN" sz="2000" dirty="0">
                <a:latin typeface="Times New Roman" pitchFamily="18" charset="0"/>
                <a:ea typeface="微软雅黑" pitchFamily="34" charset="-122"/>
                <a:cs typeface="Times New Roman" pitchFamily="18" charset="0"/>
              </a:rPr>
              <a:t>1995</a:t>
            </a:r>
            <a:r>
              <a:rPr lang="zh-CN" altLang="en-US" sz="2000" dirty="0">
                <a:latin typeface="Times New Roman" pitchFamily="18" charset="0"/>
                <a:ea typeface="微软雅黑" pitchFamily="34" charset="-122"/>
                <a:cs typeface="Times New Roman" pitchFamily="18" charset="0"/>
              </a:rPr>
              <a:t>年</a:t>
            </a:r>
            <a:r>
              <a:rPr lang="en-US" altLang="zh-CN" sz="2000" dirty="0">
                <a:latin typeface="Times New Roman" pitchFamily="18" charset="0"/>
                <a:ea typeface="微软雅黑" pitchFamily="34" charset="-122"/>
                <a:cs typeface="Times New Roman" pitchFamily="18" charset="0"/>
              </a:rPr>
              <a:t>6</a:t>
            </a:r>
            <a:r>
              <a:rPr lang="zh-CN" altLang="en-US" sz="2000" dirty="0">
                <a:latin typeface="Times New Roman" pitchFamily="18" charset="0"/>
                <a:ea typeface="微软雅黑" pitchFamily="34" charset="-122"/>
                <a:cs typeface="Times New Roman" pitchFamily="18" charset="0"/>
              </a:rPr>
              <a:t>月</a:t>
            </a:r>
            <a:r>
              <a:rPr lang="en-US" altLang="zh-CN" sz="2000" dirty="0">
                <a:latin typeface="Times New Roman" pitchFamily="18" charset="0"/>
                <a:ea typeface="微软雅黑" pitchFamily="34" charset="-122"/>
                <a:cs typeface="Times New Roman" pitchFamily="18" charset="0"/>
              </a:rPr>
              <a:t>IEEE</a:t>
            </a:r>
            <a:r>
              <a:rPr lang="zh-CN" altLang="en-US" sz="2000" dirty="0">
                <a:latin typeface="Times New Roman" pitchFamily="18" charset="0"/>
                <a:ea typeface="微软雅黑" pitchFamily="34" charset="-122"/>
                <a:cs typeface="Times New Roman" pitchFamily="18" charset="0"/>
              </a:rPr>
              <a:t>正式采纳了快速以太网（</a:t>
            </a:r>
            <a:r>
              <a:rPr lang="en-US" altLang="zh-CN" sz="2000" dirty="0">
                <a:latin typeface="Times New Roman" pitchFamily="18" charset="0"/>
                <a:ea typeface="微软雅黑" pitchFamily="34" charset="-122"/>
                <a:cs typeface="Times New Roman" pitchFamily="18" charset="0"/>
              </a:rPr>
              <a:t>Fast Ethernet</a:t>
            </a:r>
            <a:r>
              <a:rPr lang="zh-CN" altLang="en-US" sz="2000" dirty="0">
                <a:latin typeface="Times New Roman" pitchFamily="18" charset="0"/>
                <a:ea typeface="微软雅黑" pitchFamily="34" charset="-122"/>
                <a:cs typeface="Times New Roman" pitchFamily="18" charset="0"/>
              </a:rPr>
              <a:t>）标准，该标准被命名为</a:t>
            </a:r>
            <a:r>
              <a:rPr lang="en-US" altLang="zh-CN" sz="2000" dirty="0">
                <a:latin typeface="Times New Roman" pitchFamily="18" charset="0"/>
                <a:ea typeface="微软雅黑" pitchFamily="34" charset="-122"/>
                <a:cs typeface="Times New Roman" pitchFamily="18" charset="0"/>
              </a:rPr>
              <a:t>802.3u</a:t>
            </a:r>
            <a:r>
              <a:rPr lang="zh-CN" altLang="en-US" sz="2000" dirty="0">
                <a:latin typeface="Times New Roman" pitchFamily="18" charset="0"/>
                <a:ea typeface="微软雅黑" pitchFamily="34" charset="-122"/>
                <a:cs typeface="Times New Roman" pitchFamily="18" charset="0"/>
              </a:rPr>
              <a:t>。</a:t>
            </a:r>
          </a:p>
          <a:p>
            <a:pPr lvl="0" indent="457200" algn="just">
              <a:lnSpc>
                <a:spcPct val="125000"/>
              </a:lnSpc>
            </a:pPr>
            <a:r>
              <a:rPr lang="zh-CN" altLang="en-US" sz="2000" dirty="0">
                <a:latin typeface="Times New Roman" pitchFamily="18" charset="0"/>
                <a:ea typeface="微软雅黑" pitchFamily="34" charset="-122"/>
                <a:cs typeface="Times New Roman" pitchFamily="18" charset="0"/>
              </a:rPr>
              <a:t>快速以太网是一类新型的局域网，其名称中的“快速”是指网络的数据传输速率可以达到</a:t>
            </a:r>
            <a:r>
              <a:rPr lang="en-US" altLang="zh-CN" sz="2000" dirty="0">
                <a:latin typeface="Times New Roman" pitchFamily="18" charset="0"/>
                <a:ea typeface="微软雅黑" pitchFamily="34" charset="-122"/>
                <a:cs typeface="Times New Roman" pitchFamily="18" charset="0"/>
              </a:rPr>
              <a:t>100 Mbps</a:t>
            </a:r>
            <a:r>
              <a:rPr lang="zh-CN" altLang="en-US" sz="2000" dirty="0">
                <a:latin typeface="Times New Roman" pitchFamily="18" charset="0"/>
                <a:ea typeface="微软雅黑" pitchFamily="34" charset="-122"/>
                <a:cs typeface="Times New Roman" pitchFamily="18" charset="0"/>
              </a:rPr>
              <a:t>，是传统以太网的十倍。快速以太网的基本思想是：保留</a:t>
            </a:r>
            <a:r>
              <a:rPr lang="en-US" altLang="zh-CN" sz="2000" dirty="0">
                <a:latin typeface="Times New Roman" pitchFamily="18" charset="0"/>
                <a:ea typeface="微软雅黑" pitchFamily="34" charset="-122"/>
                <a:cs typeface="Times New Roman" pitchFamily="18" charset="0"/>
              </a:rPr>
              <a:t>802.3</a:t>
            </a:r>
            <a:r>
              <a:rPr lang="zh-CN" altLang="en-US" sz="2000" dirty="0">
                <a:latin typeface="Times New Roman" pitchFamily="18" charset="0"/>
                <a:ea typeface="微软雅黑" pitchFamily="34" charset="-122"/>
                <a:cs typeface="Times New Roman" pitchFamily="18" charset="0"/>
              </a:rPr>
              <a:t>的帧格式和</a:t>
            </a:r>
            <a:r>
              <a:rPr lang="en-US" altLang="zh-CN" sz="2000" dirty="0">
                <a:latin typeface="Times New Roman" pitchFamily="18" charset="0"/>
                <a:ea typeface="微软雅黑" pitchFamily="34" charset="-122"/>
                <a:cs typeface="Times New Roman" pitchFamily="18" charset="0"/>
              </a:rPr>
              <a:t>CSMA/CD</a:t>
            </a:r>
            <a:r>
              <a:rPr lang="zh-CN" altLang="en-US" sz="2000" dirty="0">
                <a:latin typeface="Times New Roman" pitchFamily="18" charset="0"/>
                <a:ea typeface="微软雅黑" pitchFamily="34" charset="-122"/>
                <a:cs typeface="Times New Roman" pitchFamily="18" charset="0"/>
              </a:rPr>
              <a:t>协议，只是将数据传输率从</a:t>
            </a:r>
            <a:r>
              <a:rPr lang="en-US" altLang="zh-CN" sz="2000" dirty="0">
                <a:latin typeface="Times New Roman" pitchFamily="18" charset="0"/>
                <a:ea typeface="微软雅黑" pitchFamily="34" charset="-122"/>
                <a:cs typeface="Times New Roman" pitchFamily="18" charset="0"/>
              </a:rPr>
              <a:t>10 Mbps</a:t>
            </a:r>
            <a:r>
              <a:rPr lang="zh-CN" altLang="en-US" sz="2000" dirty="0">
                <a:latin typeface="Times New Roman" pitchFamily="18" charset="0"/>
                <a:ea typeface="微软雅黑" pitchFamily="34" charset="-122"/>
                <a:cs typeface="Times New Roman" pitchFamily="18" charset="0"/>
              </a:rPr>
              <a:t>提高到</a:t>
            </a:r>
            <a:r>
              <a:rPr lang="en-US" altLang="zh-CN" sz="2000" dirty="0">
                <a:latin typeface="Times New Roman" pitchFamily="18" charset="0"/>
                <a:ea typeface="微软雅黑" pitchFamily="34" charset="-122"/>
                <a:cs typeface="Times New Roman" pitchFamily="18" charset="0"/>
              </a:rPr>
              <a:t>100 Mbps</a:t>
            </a:r>
            <a:r>
              <a:rPr lang="zh-CN" altLang="en-US" sz="2000" dirty="0">
                <a:latin typeface="Times New Roman" pitchFamily="18" charset="0"/>
                <a:ea typeface="微软雅黑" pitchFamily="34" charset="-122"/>
                <a:cs typeface="Times New Roman" pitchFamily="18" charset="0"/>
              </a:rPr>
              <a:t>，相应的位时（位的传输延迟时间）从</a:t>
            </a:r>
            <a:r>
              <a:rPr lang="en-US" altLang="zh-CN" sz="2000" dirty="0">
                <a:latin typeface="Times New Roman" pitchFamily="18" charset="0"/>
                <a:ea typeface="微软雅黑" pitchFamily="34" charset="-122"/>
                <a:cs typeface="Times New Roman" pitchFamily="18" charset="0"/>
              </a:rPr>
              <a:t>100 ns</a:t>
            </a:r>
            <a:r>
              <a:rPr lang="zh-CN" altLang="en-US" sz="2000" dirty="0">
                <a:latin typeface="Times New Roman" pitchFamily="18" charset="0"/>
                <a:ea typeface="微软雅黑" pitchFamily="34" charset="-122"/>
                <a:cs typeface="Times New Roman" pitchFamily="18" charset="0"/>
              </a:rPr>
              <a:t>减小到</a:t>
            </a:r>
            <a:r>
              <a:rPr lang="en-US" altLang="zh-CN" sz="2000" dirty="0">
                <a:latin typeface="Times New Roman" pitchFamily="18" charset="0"/>
                <a:ea typeface="微软雅黑" pitchFamily="34" charset="-122"/>
                <a:cs typeface="Times New Roman" pitchFamily="18" charset="0"/>
              </a:rPr>
              <a:t>10 ns</a:t>
            </a:r>
            <a:r>
              <a:rPr lang="zh-CN" altLang="en-US" sz="2000" dirty="0">
                <a:latin typeface="Times New Roman" pitchFamily="18" charset="0"/>
                <a:ea typeface="微软雅黑" pitchFamily="34" charset="-122"/>
                <a:cs typeface="Times New Roman" pitchFamily="18" charset="0"/>
              </a:rPr>
              <a:t>。从技术上讲，快速以太网可以完全照搬原来的</a:t>
            </a:r>
            <a:r>
              <a:rPr lang="en-US" altLang="zh-CN" sz="2000" dirty="0">
                <a:latin typeface="Times New Roman" pitchFamily="18" charset="0"/>
                <a:ea typeface="微软雅黑" pitchFamily="34" charset="-122"/>
                <a:cs typeface="Times New Roman" pitchFamily="18" charset="0"/>
              </a:rPr>
              <a:t>10 Base5</a:t>
            </a:r>
            <a:r>
              <a:rPr lang="zh-CN" altLang="en-US" sz="2000" dirty="0">
                <a:latin typeface="Times New Roman" pitchFamily="18" charset="0"/>
                <a:ea typeface="微软雅黑" pitchFamily="34" charset="-122"/>
                <a:cs typeface="Times New Roman" pitchFamily="18" charset="0"/>
              </a:rPr>
              <a:t>和</a:t>
            </a:r>
            <a:r>
              <a:rPr lang="en-US" altLang="zh-CN" sz="2000" dirty="0">
                <a:latin typeface="Times New Roman" pitchFamily="18" charset="0"/>
                <a:ea typeface="微软雅黑" pitchFamily="34" charset="-122"/>
                <a:cs typeface="Times New Roman" pitchFamily="18" charset="0"/>
              </a:rPr>
              <a:t>10 Base2</a:t>
            </a:r>
            <a:r>
              <a:rPr lang="zh-CN" altLang="en-US" sz="2000" dirty="0">
                <a:latin typeface="Times New Roman" pitchFamily="18" charset="0"/>
                <a:ea typeface="微软雅黑" pitchFamily="34" charset="-122"/>
                <a:cs typeface="Times New Roman" pitchFamily="18" charset="0"/>
              </a:rPr>
              <a:t>标准，只将最大电缆长度减少到原来的</a:t>
            </a:r>
            <a:r>
              <a:rPr lang="en-US" altLang="zh-CN" sz="2000" dirty="0">
                <a:latin typeface="Times New Roman" pitchFamily="18" charset="0"/>
                <a:ea typeface="微软雅黑" pitchFamily="34" charset="-122"/>
                <a:cs typeface="Times New Roman" pitchFamily="18" charset="0"/>
              </a:rPr>
              <a:t>1/10</a:t>
            </a:r>
            <a:r>
              <a:rPr lang="zh-CN" altLang="en-US" sz="2000" dirty="0">
                <a:latin typeface="Times New Roman" pitchFamily="18" charset="0"/>
                <a:ea typeface="微软雅黑" pitchFamily="34" charset="-122"/>
                <a:cs typeface="Times New Roman" pitchFamily="18" charset="0"/>
              </a:rPr>
              <a:t>并仍能检测到冲突。</a:t>
            </a:r>
          </a:p>
        </p:txBody>
      </p:sp>
      <p:pic>
        <p:nvPicPr>
          <p:cNvPr id="4" name="图片 3" descr="网络2.jpg"/>
          <p:cNvPicPr>
            <a:picLocks noChangeAspect="1"/>
          </p:cNvPicPr>
          <p:nvPr/>
        </p:nvPicPr>
        <p:blipFill>
          <a:blip r:embed="rId2">
            <a:clrChange>
              <a:clrFrom>
                <a:srgbClr val="FFFFFF"/>
              </a:clrFrom>
              <a:clrTo>
                <a:srgbClr val="FFFFFF">
                  <a:alpha val="0"/>
                </a:srgbClr>
              </a:clrTo>
            </a:clrChange>
          </a:blip>
          <a:srcRect b="4999"/>
          <a:stretch>
            <a:fillRect/>
          </a:stretch>
        </p:blipFill>
        <p:spPr>
          <a:xfrm>
            <a:off x="8382000" y="4143356"/>
            <a:ext cx="3810000" cy="2714644"/>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快速网络技术</a:t>
            </a:r>
          </a:p>
        </p:txBody>
      </p:sp>
      <p:sp>
        <p:nvSpPr>
          <p:cNvPr id="3" name="TextBox 2"/>
          <p:cNvSpPr txBox="1"/>
          <p:nvPr/>
        </p:nvSpPr>
        <p:spPr>
          <a:xfrm>
            <a:off x="1166778" y="2245365"/>
            <a:ext cx="9501254" cy="826445"/>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快速以太网标准支持</a:t>
            </a:r>
            <a:r>
              <a:rPr lang="en-US" altLang="zh-CN"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种不同的物理层标准，分别是</a:t>
            </a:r>
            <a:r>
              <a:rPr lang="en-US" altLang="zh-CN" sz="2000" dirty="0">
                <a:latin typeface="Times New Roman" pitchFamily="18" charset="0"/>
                <a:ea typeface="微软雅黑" pitchFamily="34" charset="-122"/>
                <a:cs typeface="Times New Roman" pitchFamily="18" charset="0"/>
              </a:rPr>
              <a:t>100Base-TX</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100Base-TX</a:t>
            </a:r>
            <a:r>
              <a:rPr lang="zh-CN" altLang="en-US" sz="2000" dirty="0">
                <a:latin typeface="Times New Roman" pitchFamily="18" charset="0"/>
                <a:ea typeface="微软雅黑" pitchFamily="34" charset="-122"/>
                <a:cs typeface="Times New Roman" pitchFamily="18" charset="0"/>
              </a:rPr>
              <a:t>和</a:t>
            </a:r>
            <a:r>
              <a:rPr lang="en-US" altLang="zh-CN" sz="2000" dirty="0">
                <a:latin typeface="Times New Roman" pitchFamily="18" charset="0"/>
                <a:ea typeface="微软雅黑" pitchFamily="34" charset="-122"/>
                <a:cs typeface="Times New Roman" pitchFamily="18" charset="0"/>
              </a:rPr>
              <a:t>100Base-FX</a:t>
            </a:r>
            <a:r>
              <a:rPr lang="zh-CN" altLang="en-US" sz="2000" dirty="0">
                <a:latin typeface="Times New Roman" pitchFamily="18" charset="0"/>
                <a:ea typeface="微软雅黑" pitchFamily="34" charset="-122"/>
                <a:cs typeface="Times New Roman" pitchFamily="18" charset="0"/>
              </a:rPr>
              <a:t>，如表</a:t>
            </a:r>
            <a:r>
              <a:rPr lang="en-US" altLang="zh-CN" sz="2000" dirty="0">
                <a:latin typeface="Times New Roman" pitchFamily="18" charset="0"/>
                <a:ea typeface="微软雅黑" pitchFamily="34" charset="-122"/>
                <a:cs typeface="Times New Roman" pitchFamily="18" charset="0"/>
              </a:rPr>
              <a:t>5-2</a:t>
            </a:r>
            <a:r>
              <a:rPr lang="zh-CN" altLang="en-US" sz="2000" dirty="0">
                <a:latin typeface="Times New Roman" pitchFamily="18" charset="0"/>
                <a:ea typeface="微软雅黑" pitchFamily="34" charset="-122"/>
                <a:cs typeface="Times New Roman" pitchFamily="18" charset="0"/>
              </a:rPr>
              <a:t>所示。</a:t>
            </a:r>
          </a:p>
        </p:txBody>
      </p:sp>
      <p:sp>
        <p:nvSpPr>
          <p:cNvPr id="4" name="îṣļîḑé-Rectangle 70"/>
          <p:cNvSpPr/>
          <p:nvPr/>
        </p:nvSpPr>
        <p:spPr>
          <a:xfrm>
            <a:off x="2244016" y="1438383"/>
            <a:ext cx="3676355"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快速以太网的物理层标准</a:t>
            </a:r>
          </a:p>
        </p:txBody>
      </p:sp>
      <p:grpSp>
        <p:nvGrpSpPr>
          <p:cNvPr id="5" name="组合 7"/>
          <p:cNvGrpSpPr>
            <a:grpSpLocks noChangeAspect="1"/>
          </p:cNvGrpSpPr>
          <p:nvPr/>
        </p:nvGrpSpPr>
        <p:grpSpPr>
          <a:xfrm>
            <a:off x="1502230" y="1244238"/>
            <a:ext cx="756000" cy="756002"/>
            <a:chOff x="2804323" y="3859118"/>
            <a:chExt cx="900000" cy="900002"/>
          </a:xfrm>
        </p:grpSpPr>
        <p:sp>
          <p:nvSpPr>
            <p:cNvPr id="6" name="椭圆 5"/>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7"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8" name="TextBox 7"/>
          <p:cNvSpPr txBox="1"/>
          <p:nvPr/>
        </p:nvSpPr>
        <p:spPr>
          <a:xfrm>
            <a:off x="3381356" y="3357562"/>
            <a:ext cx="4786346" cy="406778"/>
          </a:xfrm>
          <a:prstGeom prst="rect">
            <a:avLst/>
          </a:prstGeom>
          <a:noFill/>
        </p:spPr>
        <p:txBody>
          <a:bodyPr wrap="square" rtlCol="0">
            <a:spAutoFit/>
          </a:bodyPr>
          <a:lstStyle/>
          <a:p>
            <a:pPr lvl="0" indent="457200" algn="just">
              <a:lnSpc>
                <a:spcPct val="125000"/>
              </a:lnSpc>
            </a:pPr>
            <a:r>
              <a:rPr lang="zh-CN" altLang="en-US" dirty="0">
                <a:latin typeface="Times New Roman" pitchFamily="18" charset="0"/>
                <a:ea typeface="微软雅黑" pitchFamily="34" charset="-122"/>
                <a:cs typeface="Times New Roman" pitchFamily="18" charset="0"/>
              </a:rPr>
              <a:t>表</a:t>
            </a:r>
            <a:r>
              <a:rPr lang="en-US" altLang="zh-CN" dirty="0">
                <a:latin typeface="Times New Roman" pitchFamily="18" charset="0"/>
                <a:ea typeface="微软雅黑" pitchFamily="34" charset="-122"/>
                <a:cs typeface="Times New Roman" pitchFamily="18" charset="0"/>
              </a:rPr>
              <a:t>5-2  </a:t>
            </a:r>
            <a:r>
              <a:rPr lang="zh-CN" altLang="en-US" dirty="0">
                <a:latin typeface="Times New Roman" pitchFamily="18" charset="0"/>
                <a:ea typeface="微软雅黑" pitchFamily="34" charset="-122"/>
                <a:cs typeface="Times New Roman" pitchFamily="18" charset="0"/>
              </a:rPr>
              <a:t>快速以太网的</a:t>
            </a:r>
            <a:r>
              <a:rPr lang="en-US" altLang="zh-CN" dirty="0">
                <a:latin typeface="Times New Roman" pitchFamily="18" charset="0"/>
                <a:ea typeface="微软雅黑" pitchFamily="34" charset="-122"/>
                <a:cs typeface="Times New Roman" pitchFamily="18" charset="0"/>
              </a:rPr>
              <a:t>3</a:t>
            </a:r>
            <a:r>
              <a:rPr lang="zh-CN" altLang="en-US" dirty="0">
                <a:latin typeface="Times New Roman" pitchFamily="18" charset="0"/>
                <a:ea typeface="微软雅黑" pitchFamily="34" charset="-122"/>
                <a:cs typeface="Times New Roman" pitchFamily="18" charset="0"/>
              </a:rPr>
              <a:t>种物理层标准</a:t>
            </a:r>
          </a:p>
        </p:txBody>
      </p:sp>
      <p:graphicFrame>
        <p:nvGraphicFramePr>
          <p:cNvPr id="10" name="表格 9"/>
          <p:cNvGraphicFramePr>
            <a:graphicFrameLocks noGrp="1"/>
          </p:cNvGraphicFramePr>
          <p:nvPr/>
        </p:nvGraphicFramePr>
        <p:xfrm>
          <a:off x="1595406" y="3929066"/>
          <a:ext cx="8358246" cy="2500332"/>
        </p:xfrm>
        <a:graphic>
          <a:graphicData uri="http://schemas.openxmlformats.org/drawingml/2006/table">
            <a:tbl>
              <a:tblPr/>
              <a:tblGrid>
                <a:gridCol w="1872049">
                  <a:extLst>
                    <a:ext uri="{9D8B030D-6E8A-4147-A177-3AD203B41FA5}">
                      <a16:colId xmlns:a16="http://schemas.microsoft.com/office/drawing/2014/main" xmlns="" val="20000"/>
                    </a:ext>
                  </a:extLst>
                </a:gridCol>
                <a:gridCol w="2146259">
                  <a:extLst>
                    <a:ext uri="{9D8B030D-6E8A-4147-A177-3AD203B41FA5}">
                      <a16:colId xmlns:a16="http://schemas.microsoft.com/office/drawing/2014/main" xmlns="" val="20001"/>
                    </a:ext>
                  </a:extLst>
                </a:gridCol>
                <a:gridCol w="2169969">
                  <a:extLst>
                    <a:ext uri="{9D8B030D-6E8A-4147-A177-3AD203B41FA5}">
                      <a16:colId xmlns:a16="http://schemas.microsoft.com/office/drawing/2014/main" xmlns="" val="20002"/>
                    </a:ext>
                  </a:extLst>
                </a:gridCol>
                <a:gridCol w="2169969">
                  <a:extLst>
                    <a:ext uri="{9D8B030D-6E8A-4147-A177-3AD203B41FA5}">
                      <a16:colId xmlns:a16="http://schemas.microsoft.com/office/drawing/2014/main" xmlns="" val="20003"/>
                    </a:ext>
                  </a:extLst>
                </a:gridCol>
              </a:tblGrid>
              <a:tr h="416722">
                <a:tc>
                  <a:txBody>
                    <a:bodyPr/>
                    <a:lstStyle/>
                    <a:p>
                      <a:pPr algn="ctr">
                        <a:spcAft>
                          <a:spcPts val="0"/>
                        </a:spcAft>
                      </a:pPr>
                      <a:r>
                        <a:rPr lang="zh-CN" sz="2000" kern="500" dirty="0">
                          <a:latin typeface="Times New Roman" pitchFamily="18" charset="0"/>
                          <a:ea typeface="微软雅黑" pitchFamily="34" charset="-122"/>
                          <a:cs typeface="Times New Roman" pitchFamily="18" charset="0"/>
                        </a:rPr>
                        <a:t>物理层标准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algn="ctr">
                        <a:spcAft>
                          <a:spcPts val="0"/>
                        </a:spcAft>
                      </a:pPr>
                      <a:r>
                        <a:rPr lang="en-US" sz="2000" kern="500">
                          <a:latin typeface="Times New Roman" pitchFamily="18" charset="0"/>
                          <a:ea typeface="微软雅黑" pitchFamily="34" charset="-122"/>
                          <a:cs typeface="Times New Roman" pitchFamily="18" charset="0"/>
                        </a:rPr>
                        <a:t>100Base-TX</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500">
                          <a:latin typeface="Times New Roman" pitchFamily="18" charset="0"/>
                          <a:ea typeface="微软雅黑" pitchFamily="34" charset="-122"/>
                          <a:cs typeface="Times New Roman" pitchFamily="18" charset="0"/>
                        </a:rPr>
                        <a:t>100Base-T4</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500">
                          <a:latin typeface="Times New Roman" pitchFamily="18" charset="0"/>
                          <a:ea typeface="微软雅黑" pitchFamily="34" charset="-122"/>
                          <a:cs typeface="Times New Roman" pitchFamily="18" charset="0"/>
                        </a:rPr>
                        <a:t>100Base-FX</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16722">
                <a:tc>
                  <a:txBody>
                    <a:bodyPr/>
                    <a:lstStyle/>
                    <a:p>
                      <a:pPr algn="ctr">
                        <a:spcAft>
                          <a:spcPts val="0"/>
                        </a:spcAft>
                      </a:pPr>
                      <a:r>
                        <a:rPr lang="zh-CN" sz="2000" kern="500">
                          <a:latin typeface="Times New Roman" pitchFamily="18" charset="0"/>
                          <a:ea typeface="微软雅黑" pitchFamily="34" charset="-122"/>
                          <a:cs typeface="Times New Roman" pitchFamily="18" charset="0"/>
                        </a:rPr>
                        <a:t>支持全双工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algn="ctr">
                        <a:spcAft>
                          <a:spcPts val="0"/>
                        </a:spcAft>
                      </a:pPr>
                      <a:r>
                        <a:rPr lang="zh-CN" sz="2000" kern="500">
                          <a:latin typeface="Times New Roman" pitchFamily="18" charset="0"/>
                          <a:ea typeface="微软雅黑" pitchFamily="34" charset="-122"/>
                          <a:cs typeface="Times New Roman" pitchFamily="18" charset="0"/>
                        </a:rPr>
                        <a:t>是</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kern="500">
                          <a:latin typeface="Times New Roman" pitchFamily="18" charset="0"/>
                          <a:ea typeface="微软雅黑" pitchFamily="34" charset="-122"/>
                          <a:cs typeface="Times New Roman" pitchFamily="18" charset="0"/>
                        </a:rPr>
                        <a:t>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kern="500" dirty="0">
                          <a:latin typeface="Times New Roman" pitchFamily="18" charset="0"/>
                          <a:ea typeface="微软雅黑" pitchFamily="34" charset="-122"/>
                          <a:cs typeface="Times New Roman" pitchFamily="18" charset="0"/>
                        </a:rPr>
                        <a:t>是</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16722">
                <a:tc>
                  <a:txBody>
                    <a:bodyPr/>
                    <a:lstStyle/>
                    <a:p>
                      <a:pPr algn="ctr">
                        <a:spcAft>
                          <a:spcPts val="0"/>
                        </a:spcAft>
                      </a:pPr>
                      <a:r>
                        <a:rPr lang="zh-CN" sz="2000" kern="500">
                          <a:latin typeface="Times New Roman" pitchFamily="18" charset="0"/>
                          <a:ea typeface="微软雅黑" pitchFamily="34" charset="-122"/>
                          <a:cs typeface="Times New Roman" pitchFamily="18" charset="0"/>
                        </a:rPr>
                        <a:t>电缆对数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algn="ctr">
                        <a:spcAft>
                          <a:spcPts val="0"/>
                        </a:spcAft>
                      </a:pPr>
                      <a:r>
                        <a:rPr lang="en-US" sz="2000" kern="500">
                          <a:latin typeface="Times New Roman" pitchFamily="18" charset="0"/>
                          <a:ea typeface="微软雅黑" pitchFamily="34" charset="-122"/>
                          <a:cs typeface="Times New Roman" pitchFamily="18" charset="0"/>
                        </a:rPr>
                        <a:t>2</a:t>
                      </a:r>
                      <a:r>
                        <a:rPr lang="zh-CN" sz="2000" kern="500">
                          <a:latin typeface="Times New Roman" pitchFamily="18" charset="0"/>
                          <a:ea typeface="微软雅黑" pitchFamily="34" charset="-122"/>
                          <a:cs typeface="Times New Roman" pitchFamily="18" charset="0"/>
                        </a:rPr>
                        <a:t>对双绞线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500">
                          <a:latin typeface="Times New Roman" pitchFamily="18" charset="0"/>
                          <a:ea typeface="微软雅黑" pitchFamily="34" charset="-122"/>
                          <a:cs typeface="Times New Roman" pitchFamily="18" charset="0"/>
                        </a:rPr>
                        <a:t>4</a:t>
                      </a:r>
                      <a:r>
                        <a:rPr lang="zh-CN" sz="2000" kern="500">
                          <a:latin typeface="Times New Roman" pitchFamily="18" charset="0"/>
                          <a:ea typeface="微软雅黑" pitchFamily="34" charset="-122"/>
                          <a:cs typeface="Times New Roman" pitchFamily="18" charset="0"/>
                        </a:rPr>
                        <a:t>对双绞线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kern="500">
                          <a:latin typeface="Times New Roman" pitchFamily="18" charset="0"/>
                          <a:ea typeface="微软雅黑" pitchFamily="34" charset="-122"/>
                          <a:cs typeface="Times New Roman" pitchFamily="18" charset="0"/>
                        </a:rPr>
                        <a:t>一对光纤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6722">
                <a:tc>
                  <a:txBody>
                    <a:bodyPr/>
                    <a:lstStyle/>
                    <a:p>
                      <a:pPr algn="ctr">
                        <a:spcAft>
                          <a:spcPts val="0"/>
                        </a:spcAft>
                      </a:pPr>
                      <a:r>
                        <a:rPr lang="zh-CN" sz="2000" kern="500">
                          <a:latin typeface="Times New Roman" pitchFamily="18" charset="0"/>
                          <a:ea typeface="微软雅黑" pitchFamily="34" charset="-122"/>
                          <a:cs typeface="Times New Roman" pitchFamily="18" charset="0"/>
                        </a:rPr>
                        <a:t>电缆类型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algn="ctr">
                        <a:spcAft>
                          <a:spcPts val="0"/>
                        </a:spcAft>
                      </a:pPr>
                      <a:r>
                        <a:rPr lang="en-US" sz="2000" kern="500">
                          <a:latin typeface="Times New Roman" pitchFamily="18" charset="0"/>
                          <a:ea typeface="微软雅黑" pitchFamily="34" charset="-122"/>
                          <a:cs typeface="Times New Roman" pitchFamily="18" charset="0"/>
                        </a:rPr>
                        <a:t>5</a:t>
                      </a:r>
                      <a:r>
                        <a:rPr lang="zh-CN" sz="2000" kern="500">
                          <a:latin typeface="Times New Roman" pitchFamily="18" charset="0"/>
                          <a:ea typeface="微软雅黑" pitchFamily="34" charset="-122"/>
                          <a:cs typeface="Times New Roman" pitchFamily="18" charset="0"/>
                        </a:rPr>
                        <a:t>类</a:t>
                      </a:r>
                      <a:r>
                        <a:rPr lang="en-US" sz="2000" kern="500">
                          <a:latin typeface="Times New Roman" pitchFamily="18" charset="0"/>
                          <a:ea typeface="微软雅黑" pitchFamily="34" charset="-122"/>
                          <a:cs typeface="Times New Roman" pitchFamily="18" charset="0"/>
                        </a:rPr>
                        <a:t>UDP/1</a:t>
                      </a:r>
                      <a:r>
                        <a:rPr lang="zh-CN" sz="2000" kern="500">
                          <a:latin typeface="Times New Roman" pitchFamily="18" charset="0"/>
                          <a:ea typeface="微软雅黑" pitchFamily="34" charset="-122"/>
                          <a:cs typeface="Times New Roman" pitchFamily="18" charset="0"/>
                        </a:rPr>
                        <a:t>类</a:t>
                      </a:r>
                      <a:r>
                        <a:rPr lang="en-US" sz="2000" kern="500">
                          <a:latin typeface="Times New Roman" pitchFamily="18" charset="0"/>
                          <a:ea typeface="微软雅黑" pitchFamily="34" charset="-122"/>
                          <a:cs typeface="Times New Roman" pitchFamily="18" charset="0"/>
                        </a:rPr>
                        <a:t>STP</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500">
                          <a:latin typeface="Times New Roman" pitchFamily="18" charset="0"/>
                          <a:ea typeface="微软雅黑" pitchFamily="34" charset="-122"/>
                          <a:cs typeface="Times New Roman" pitchFamily="18" charset="0"/>
                        </a:rPr>
                        <a:t>UTP Cat 3</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kern="500">
                          <a:latin typeface="Times New Roman" pitchFamily="18" charset="0"/>
                          <a:ea typeface="微软雅黑" pitchFamily="34" charset="-122"/>
                          <a:cs typeface="Times New Roman" pitchFamily="18" charset="0"/>
                        </a:rPr>
                        <a:t>多模</a:t>
                      </a:r>
                      <a:r>
                        <a:rPr lang="en-US" sz="2000" kern="500">
                          <a:latin typeface="Times New Roman" pitchFamily="18" charset="0"/>
                          <a:ea typeface="微软雅黑" pitchFamily="34" charset="-122"/>
                          <a:cs typeface="Times New Roman" pitchFamily="18" charset="0"/>
                        </a:rPr>
                        <a:t>/</a:t>
                      </a:r>
                      <a:r>
                        <a:rPr lang="zh-CN" sz="2000" kern="500">
                          <a:latin typeface="Times New Roman" pitchFamily="18" charset="0"/>
                          <a:ea typeface="微软雅黑" pitchFamily="34" charset="-122"/>
                          <a:cs typeface="Times New Roman" pitchFamily="18" charset="0"/>
                        </a:rPr>
                        <a:t>单模光纤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6722">
                <a:tc>
                  <a:txBody>
                    <a:bodyPr/>
                    <a:lstStyle/>
                    <a:p>
                      <a:pPr algn="ctr">
                        <a:spcAft>
                          <a:spcPts val="0"/>
                        </a:spcAft>
                      </a:pPr>
                      <a:r>
                        <a:rPr lang="zh-CN" sz="2000" kern="500">
                          <a:latin typeface="Times New Roman" pitchFamily="18" charset="0"/>
                          <a:ea typeface="微软雅黑" pitchFamily="34" charset="-122"/>
                          <a:cs typeface="Times New Roman" pitchFamily="18" charset="0"/>
                        </a:rPr>
                        <a:t>最大距离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algn="ctr">
                        <a:spcAft>
                          <a:spcPts val="0"/>
                        </a:spcAft>
                      </a:pPr>
                      <a:r>
                        <a:rPr lang="en-US" sz="2000" kern="500">
                          <a:latin typeface="Times New Roman" pitchFamily="18" charset="0"/>
                          <a:ea typeface="微软雅黑" pitchFamily="34" charset="-122"/>
                          <a:cs typeface="Times New Roman" pitchFamily="18" charset="0"/>
                        </a:rPr>
                        <a:t>100 m</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500">
                          <a:latin typeface="Times New Roman" pitchFamily="18" charset="0"/>
                          <a:ea typeface="微软雅黑" pitchFamily="34" charset="-122"/>
                          <a:cs typeface="Times New Roman" pitchFamily="18" charset="0"/>
                        </a:rPr>
                        <a:t>100 m</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500">
                          <a:latin typeface="Times New Roman" pitchFamily="18" charset="0"/>
                          <a:ea typeface="微软雅黑" pitchFamily="34" charset="-122"/>
                          <a:cs typeface="Times New Roman" pitchFamily="18" charset="0"/>
                        </a:rPr>
                        <a:t>200 m</a:t>
                      </a:r>
                      <a:r>
                        <a:rPr lang="zh-CN" sz="2000" kern="500">
                          <a:latin typeface="Times New Roman" pitchFamily="18" charset="0"/>
                          <a:ea typeface="微软雅黑" pitchFamily="34" charset="-122"/>
                          <a:cs typeface="Times New Roman" pitchFamily="18" charset="0"/>
                        </a:rPr>
                        <a:t>，</a:t>
                      </a:r>
                      <a:r>
                        <a:rPr lang="en-US" sz="2000" kern="500">
                          <a:latin typeface="Times New Roman" pitchFamily="18" charset="0"/>
                          <a:ea typeface="微软雅黑" pitchFamily="34" charset="-122"/>
                          <a:cs typeface="Times New Roman" pitchFamily="18" charset="0"/>
                        </a:rPr>
                        <a:t>2 km</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16722">
                <a:tc>
                  <a:txBody>
                    <a:bodyPr/>
                    <a:lstStyle/>
                    <a:p>
                      <a:pPr algn="ctr">
                        <a:spcAft>
                          <a:spcPts val="0"/>
                        </a:spcAft>
                      </a:pPr>
                      <a:r>
                        <a:rPr lang="zh-CN" sz="2000" kern="500">
                          <a:latin typeface="Times New Roman" pitchFamily="18" charset="0"/>
                          <a:ea typeface="微软雅黑" pitchFamily="34" charset="-122"/>
                          <a:cs typeface="Times New Roman" pitchFamily="18" charset="0"/>
                        </a:rPr>
                        <a:t>接口类型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algn="ctr">
                        <a:spcAft>
                          <a:spcPts val="0"/>
                        </a:spcAft>
                      </a:pPr>
                      <a:r>
                        <a:rPr lang="en-US" sz="2000" kern="500">
                          <a:latin typeface="Times New Roman" pitchFamily="18" charset="0"/>
                          <a:ea typeface="微软雅黑" pitchFamily="34" charset="-122"/>
                          <a:cs typeface="Times New Roman" pitchFamily="18" charset="0"/>
                        </a:rPr>
                        <a:t>RJ-45</a:t>
                      </a:r>
                      <a:r>
                        <a:rPr lang="zh-CN" sz="2000" kern="500">
                          <a:latin typeface="Times New Roman" pitchFamily="18" charset="0"/>
                          <a:ea typeface="微软雅黑" pitchFamily="34" charset="-122"/>
                          <a:cs typeface="Times New Roman" pitchFamily="18" charset="0"/>
                        </a:rPr>
                        <a:t>或</a:t>
                      </a:r>
                      <a:r>
                        <a:rPr lang="en-US" sz="2000" kern="500">
                          <a:latin typeface="Times New Roman" pitchFamily="18" charset="0"/>
                          <a:ea typeface="微软雅黑" pitchFamily="34" charset="-122"/>
                          <a:cs typeface="Times New Roman" pitchFamily="18" charset="0"/>
                        </a:rPr>
                        <a:t>DB9</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500">
                          <a:latin typeface="Times New Roman" pitchFamily="18" charset="0"/>
                          <a:ea typeface="微软雅黑" pitchFamily="34" charset="-122"/>
                          <a:cs typeface="Times New Roman" pitchFamily="18" charset="0"/>
                        </a:rPr>
                        <a:t>RJ-45</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500" dirty="0">
                          <a:latin typeface="Times New Roman" pitchFamily="18" charset="0"/>
                          <a:ea typeface="微软雅黑" pitchFamily="34" charset="-122"/>
                          <a:cs typeface="Times New Roman" pitchFamily="18" charset="0"/>
                        </a:rPr>
                        <a:t>MIC</a:t>
                      </a:r>
                      <a:r>
                        <a:rPr lang="zh-CN" sz="2000" kern="500" dirty="0">
                          <a:latin typeface="Times New Roman" pitchFamily="18" charset="0"/>
                          <a:ea typeface="微软雅黑" pitchFamily="34" charset="-122"/>
                          <a:cs typeface="Times New Roman" pitchFamily="18" charset="0"/>
                        </a:rPr>
                        <a:t>，</a:t>
                      </a:r>
                      <a:r>
                        <a:rPr lang="en-US" sz="2000" kern="500" dirty="0">
                          <a:latin typeface="Times New Roman" pitchFamily="18" charset="0"/>
                          <a:ea typeface="微软雅黑" pitchFamily="34" charset="-122"/>
                          <a:cs typeface="Times New Roman" pitchFamily="18" charset="0"/>
                        </a:rPr>
                        <a:t>ST</a:t>
                      </a:r>
                      <a:r>
                        <a:rPr lang="zh-CN" sz="2000" kern="500" dirty="0">
                          <a:latin typeface="Times New Roman" pitchFamily="18" charset="0"/>
                          <a:ea typeface="微软雅黑" pitchFamily="34" charset="-122"/>
                          <a:cs typeface="Times New Roman" pitchFamily="18" charset="0"/>
                        </a:rPr>
                        <a:t>，</a:t>
                      </a:r>
                      <a:r>
                        <a:rPr lang="en-US" sz="2000" kern="500" dirty="0">
                          <a:latin typeface="Times New Roman" pitchFamily="18" charset="0"/>
                          <a:ea typeface="微软雅黑" pitchFamily="34" charset="-122"/>
                          <a:cs typeface="Times New Roman" pitchFamily="18" charset="0"/>
                        </a:rPr>
                        <a:t>SC</a:t>
                      </a:r>
                      <a:endParaRPr lang="zh-CN" sz="20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快速网络技术</a:t>
            </a:r>
          </a:p>
        </p:txBody>
      </p:sp>
      <p:sp useBgFill="1">
        <p:nvSpPr>
          <p:cNvPr id="3" name="矩形 2"/>
          <p:cNvSpPr/>
          <p:nvPr/>
        </p:nvSpPr>
        <p:spPr>
          <a:xfrm>
            <a:off x="1166778" y="2077307"/>
            <a:ext cx="9787006" cy="1211165"/>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100Base-TX</a:t>
            </a:r>
            <a:r>
              <a:rPr lang="zh-CN" altLang="en-US" sz="2000" dirty="0">
                <a:latin typeface="Times New Roman" pitchFamily="18" charset="0"/>
                <a:ea typeface="微软雅黑" pitchFamily="34" charset="-122"/>
                <a:cs typeface="Times New Roman" pitchFamily="18" charset="0"/>
              </a:rPr>
              <a:t>需要</a:t>
            </a:r>
            <a:r>
              <a:rPr lang="en-US" altLang="zh-CN" sz="2000" dirty="0">
                <a:latin typeface="Times New Roman" pitchFamily="18" charset="0"/>
                <a:ea typeface="微软雅黑" pitchFamily="34" charset="-122"/>
                <a:cs typeface="Times New Roman" pitchFamily="18" charset="0"/>
              </a:rPr>
              <a:t>2</a:t>
            </a:r>
            <a:r>
              <a:rPr lang="zh-CN" altLang="en-US" sz="2000" dirty="0">
                <a:latin typeface="Times New Roman" pitchFamily="18" charset="0"/>
                <a:ea typeface="微软雅黑" pitchFamily="34" charset="-122"/>
                <a:cs typeface="Times New Roman" pitchFamily="18" charset="0"/>
              </a:rPr>
              <a:t>对高质量的双绞线：一对用于发送数据，另一对用于接收数据。这</a:t>
            </a:r>
            <a:r>
              <a:rPr lang="en-US" altLang="zh-CN" sz="2000" dirty="0">
                <a:latin typeface="Times New Roman" pitchFamily="18" charset="0"/>
                <a:ea typeface="微软雅黑" pitchFamily="34" charset="-122"/>
                <a:cs typeface="Times New Roman" pitchFamily="18" charset="0"/>
              </a:rPr>
              <a:t>2</a:t>
            </a:r>
            <a:r>
              <a:rPr lang="zh-CN" altLang="en-US" sz="2000" dirty="0">
                <a:latin typeface="Times New Roman" pitchFamily="18" charset="0"/>
                <a:ea typeface="微软雅黑" pitchFamily="34" charset="-122"/>
                <a:cs typeface="Times New Roman" pitchFamily="18" charset="0"/>
              </a:rPr>
              <a:t>对双绞线既可以是</a:t>
            </a:r>
            <a:r>
              <a:rPr lang="en-US" altLang="zh-CN" sz="2000" dirty="0">
                <a:latin typeface="Times New Roman" pitchFamily="18" charset="0"/>
                <a:ea typeface="微软雅黑" pitchFamily="34" charset="-122"/>
                <a:cs typeface="Times New Roman" pitchFamily="18" charset="0"/>
              </a:rPr>
              <a:t>5</a:t>
            </a:r>
            <a:r>
              <a:rPr lang="zh-CN" altLang="en-US" sz="2000" dirty="0">
                <a:latin typeface="Times New Roman" pitchFamily="18" charset="0"/>
                <a:ea typeface="微软雅黑" pitchFamily="34" charset="-122"/>
                <a:cs typeface="Times New Roman" pitchFamily="18" charset="0"/>
              </a:rPr>
              <a:t>类非屏蔽双绞线，也可以是</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类屏蔽双绞线。</a:t>
            </a:r>
            <a:r>
              <a:rPr lang="en-US" altLang="zh-CN" sz="2000" dirty="0">
                <a:latin typeface="Times New Roman" pitchFamily="18" charset="0"/>
                <a:ea typeface="微软雅黑" pitchFamily="34" charset="-122"/>
                <a:cs typeface="Times New Roman" pitchFamily="18" charset="0"/>
              </a:rPr>
              <a:t>100BASE-TX</a:t>
            </a:r>
            <a:r>
              <a:rPr lang="zh-CN" altLang="en-US" sz="2000" dirty="0">
                <a:latin typeface="Times New Roman" pitchFamily="18" charset="0"/>
                <a:ea typeface="微软雅黑" pitchFamily="34" charset="-122"/>
                <a:cs typeface="Times New Roman" pitchFamily="18" charset="0"/>
              </a:rPr>
              <a:t>站点与集线器的最大距离不超过</a:t>
            </a:r>
            <a:r>
              <a:rPr lang="en-US" altLang="zh-CN" sz="2000" dirty="0">
                <a:latin typeface="Times New Roman" pitchFamily="18" charset="0"/>
                <a:ea typeface="微软雅黑" pitchFamily="34" charset="-122"/>
                <a:cs typeface="Times New Roman" pitchFamily="18" charset="0"/>
              </a:rPr>
              <a:t>100 m</a:t>
            </a:r>
            <a:r>
              <a:rPr lang="zh-CN" altLang="en-US" sz="2000" dirty="0">
                <a:latin typeface="Times New Roman" pitchFamily="18" charset="0"/>
                <a:ea typeface="微软雅黑" pitchFamily="34" charset="-122"/>
                <a:cs typeface="Times New Roman" pitchFamily="18" charset="0"/>
              </a:rPr>
              <a:t>。</a:t>
            </a:r>
          </a:p>
        </p:txBody>
      </p:sp>
      <p:grpSp>
        <p:nvGrpSpPr>
          <p:cNvPr id="4" name="组合 3"/>
          <p:cNvGrpSpPr/>
          <p:nvPr/>
        </p:nvGrpSpPr>
        <p:grpSpPr>
          <a:xfrm>
            <a:off x="1452530" y="1214422"/>
            <a:ext cx="2749659" cy="592805"/>
            <a:chOff x="1326748" y="1446650"/>
            <a:chExt cx="2749659"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1909497"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100Base-TX</a:t>
              </a:r>
            </a:p>
          </p:txBody>
        </p:sp>
      </p:grpSp>
      <p:sp useBgFill="1">
        <p:nvSpPr>
          <p:cNvPr id="7" name="矩形 6"/>
          <p:cNvSpPr/>
          <p:nvPr/>
        </p:nvSpPr>
        <p:spPr>
          <a:xfrm>
            <a:off x="1166778" y="4360975"/>
            <a:ext cx="9787006" cy="1595886"/>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100Base-T4</a:t>
            </a:r>
            <a:r>
              <a:rPr lang="zh-CN" altLang="en-US" sz="2000" dirty="0">
                <a:latin typeface="Times New Roman" pitchFamily="18" charset="0"/>
                <a:ea typeface="微软雅黑" pitchFamily="34" charset="-122"/>
                <a:cs typeface="Times New Roman" pitchFamily="18" charset="0"/>
              </a:rPr>
              <a:t>需要</a:t>
            </a:r>
            <a:r>
              <a:rPr lang="en-US" altLang="zh-CN" sz="2000" dirty="0">
                <a:latin typeface="Times New Roman" pitchFamily="18" charset="0"/>
                <a:ea typeface="微软雅黑" pitchFamily="34" charset="-122"/>
                <a:cs typeface="Times New Roman" pitchFamily="18" charset="0"/>
              </a:rPr>
              <a:t>4</a:t>
            </a:r>
            <a:r>
              <a:rPr lang="zh-CN" altLang="en-US" sz="2000" dirty="0">
                <a:latin typeface="Times New Roman" pitchFamily="18" charset="0"/>
                <a:ea typeface="微软雅黑" pitchFamily="34" charset="-122"/>
                <a:cs typeface="Times New Roman" pitchFamily="18" charset="0"/>
              </a:rPr>
              <a:t>对</a:t>
            </a:r>
            <a:r>
              <a:rPr lang="en-US" altLang="zh-CN"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类双绞线：一对专用于发送，一对专用于接收，另两对则是双向的。将</a:t>
            </a:r>
            <a:r>
              <a:rPr lang="en-US" altLang="zh-CN" sz="2000" dirty="0">
                <a:latin typeface="Times New Roman" pitchFamily="18" charset="0"/>
                <a:ea typeface="微软雅黑" pitchFamily="34" charset="-122"/>
                <a:cs typeface="Times New Roman" pitchFamily="18" charset="0"/>
              </a:rPr>
              <a:t>100 Mbps</a:t>
            </a:r>
            <a:r>
              <a:rPr lang="zh-CN" altLang="en-US" sz="2000" dirty="0">
                <a:latin typeface="Times New Roman" pitchFamily="18" charset="0"/>
                <a:ea typeface="微软雅黑" pitchFamily="34" charset="-122"/>
                <a:cs typeface="Times New Roman" pitchFamily="18" charset="0"/>
              </a:rPr>
              <a:t>的数据信号分配到</a:t>
            </a:r>
            <a:r>
              <a:rPr lang="en-US" altLang="zh-CN"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对电缆传输，可以降低网络对电缆的要求。</a:t>
            </a:r>
            <a:r>
              <a:rPr lang="en-US" altLang="zh-CN" sz="2000" dirty="0">
                <a:latin typeface="Times New Roman" pitchFamily="18" charset="0"/>
                <a:ea typeface="微软雅黑" pitchFamily="34" charset="-122"/>
                <a:cs typeface="Times New Roman" pitchFamily="18" charset="0"/>
              </a:rPr>
              <a:t>100BASE-T4</a:t>
            </a:r>
            <a:r>
              <a:rPr lang="zh-CN" altLang="en-US" sz="2000" dirty="0">
                <a:latin typeface="Times New Roman" pitchFamily="18" charset="0"/>
                <a:ea typeface="微软雅黑" pitchFamily="34" charset="-122"/>
                <a:cs typeface="Times New Roman" pitchFamily="18" charset="0"/>
              </a:rPr>
              <a:t>站点与集线器的最大距离也不超过</a:t>
            </a:r>
            <a:r>
              <a:rPr lang="en-US" altLang="zh-CN" sz="2000" dirty="0">
                <a:latin typeface="Times New Roman" pitchFamily="18" charset="0"/>
                <a:ea typeface="微软雅黑" pitchFamily="34" charset="-122"/>
                <a:cs typeface="Times New Roman" pitchFamily="18" charset="0"/>
              </a:rPr>
              <a:t>100 m</a:t>
            </a:r>
            <a:r>
              <a:rPr lang="zh-CN" altLang="en-US" sz="2000" dirty="0">
                <a:latin typeface="Times New Roman" pitchFamily="18" charset="0"/>
                <a:ea typeface="微软雅黑" pitchFamily="34" charset="-122"/>
                <a:cs typeface="Times New Roman" pitchFamily="18" charset="0"/>
              </a:rPr>
              <a:t>。</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我们一般把</a:t>
            </a:r>
            <a:r>
              <a:rPr lang="en-US" altLang="zh-CN" sz="2000" dirty="0">
                <a:latin typeface="Times New Roman" pitchFamily="18" charset="0"/>
                <a:ea typeface="微软雅黑" pitchFamily="34" charset="-122"/>
                <a:cs typeface="Times New Roman" pitchFamily="18" charset="0"/>
              </a:rPr>
              <a:t>100Base-TX</a:t>
            </a:r>
            <a:r>
              <a:rPr lang="zh-CN" altLang="en-US" sz="2000" dirty="0">
                <a:latin typeface="Times New Roman" pitchFamily="18" charset="0"/>
                <a:ea typeface="微软雅黑" pitchFamily="34" charset="-122"/>
                <a:cs typeface="Times New Roman" pitchFamily="18" charset="0"/>
              </a:rPr>
              <a:t>和</a:t>
            </a:r>
            <a:r>
              <a:rPr lang="en-US" altLang="zh-CN" sz="2000" dirty="0">
                <a:latin typeface="Times New Roman" pitchFamily="18" charset="0"/>
                <a:ea typeface="微软雅黑" pitchFamily="34" charset="-122"/>
                <a:cs typeface="Times New Roman" pitchFamily="18" charset="0"/>
              </a:rPr>
              <a:t>100Base-T4</a:t>
            </a:r>
            <a:r>
              <a:rPr lang="zh-CN" altLang="en-US" sz="2000" dirty="0">
                <a:latin typeface="Times New Roman" pitchFamily="18" charset="0"/>
                <a:ea typeface="微软雅黑" pitchFamily="34" charset="-122"/>
                <a:cs typeface="Times New Roman" pitchFamily="18" charset="0"/>
              </a:rPr>
              <a:t>统称为</a:t>
            </a:r>
            <a:r>
              <a:rPr lang="en-US" altLang="zh-CN" sz="2000" dirty="0">
                <a:latin typeface="Times New Roman" pitchFamily="18" charset="0"/>
                <a:ea typeface="微软雅黑" pitchFamily="34" charset="-122"/>
                <a:cs typeface="Times New Roman" pitchFamily="18" charset="0"/>
              </a:rPr>
              <a:t>100Base-T</a:t>
            </a:r>
            <a:r>
              <a:rPr lang="zh-CN" altLang="en-US" sz="2000" dirty="0">
                <a:latin typeface="Times New Roman" pitchFamily="18" charset="0"/>
                <a:ea typeface="微软雅黑" pitchFamily="34" charset="-122"/>
                <a:cs typeface="Times New Roman" pitchFamily="18" charset="0"/>
              </a:rPr>
              <a:t>。</a:t>
            </a:r>
          </a:p>
        </p:txBody>
      </p:sp>
      <p:grpSp>
        <p:nvGrpSpPr>
          <p:cNvPr id="8" name="组合 7"/>
          <p:cNvGrpSpPr/>
          <p:nvPr/>
        </p:nvGrpSpPr>
        <p:grpSpPr>
          <a:xfrm>
            <a:off x="1452530" y="3498090"/>
            <a:ext cx="2749659" cy="592805"/>
            <a:chOff x="1326748" y="1446650"/>
            <a:chExt cx="2749659" cy="592805"/>
          </a:xfrm>
        </p:grpSpPr>
        <p:sp>
          <p:nvSpPr>
            <p:cNvPr id="9"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0" name="矩形 9"/>
            <p:cNvSpPr/>
            <p:nvPr/>
          </p:nvSpPr>
          <p:spPr>
            <a:xfrm>
              <a:off x="2166910" y="1500174"/>
              <a:ext cx="1909497"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100Base-T4</a:t>
              </a:r>
            </a:p>
          </p:txBody>
        </p:sp>
      </p:gr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快速网络技术</a:t>
            </a:r>
          </a:p>
        </p:txBody>
      </p:sp>
      <p:sp useBgFill="1">
        <p:nvSpPr>
          <p:cNvPr id="3" name="矩形 2"/>
          <p:cNvSpPr/>
          <p:nvPr/>
        </p:nvSpPr>
        <p:spPr>
          <a:xfrm>
            <a:off x="1166778" y="2077307"/>
            <a:ext cx="9787006" cy="1213024"/>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100Base-FX</a:t>
            </a:r>
            <a:r>
              <a:rPr lang="zh-CN" altLang="en-US" sz="2000" dirty="0">
                <a:latin typeface="Times New Roman" pitchFamily="18" charset="0"/>
                <a:ea typeface="微软雅黑" pitchFamily="34" charset="-122"/>
                <a:cs typeface="Times New Roman" pitchFamily="18" charset="0"/>
              </a:rPr>
              <a:t>使用内径为</a:t>
            </a:r>
            <a:r>
              <a:rPr lang="en-US" altLang="zh-CN" sz="2000" dirty="0">
                <a:latin typeface="Times New Roman" pitchFamily="18" charset="0"/>
                <a:ea typeface="微软雅黑" pitchFamily="34" charset="-122"/>
                <a:cs typeface="Times New Roman" pitchFamily="18" charset="0"/>
              </a:rPr>
              <a:t>62.5 </a:t>
            </a:r>
            <a:r>
              <a:rPr lang="en-US" altLang="zh-CN" sz="2000" dirty="0" err="1">
                <a:latin typeface="Times New Roman" pitchFamily="18" charset="0"/>
                <a:ea typeface="微软雅黑" pitchFamily="34" charset="-122"/>
                <a:cs typeface="Times New Roman" pitchFamily="18" charset="0"/>
              </a:rPr>
              <a:t>μm</a:t>
            </a:r>
            <a:r>
              <a:rPr lang="zh-CN" altLang="en-US" sz="2000" dirty="0">
                <a:latin typeface="Times New Roman" pitchFamily="18" charset="0"/>
                <a:ea typeface="微软雅黑" pitchFamily="34" charset="-122"/>
                <a:cs typeface="Times New Roman" pitchFamily="18" charset="0"/>
              </a:rPr>
              <a:t>、外经为</a:t>
            </a:r>
            <a:r>
              <a:rPr lang="en-US" altLang="zh-CN" sz="2000" dirty="0">
                <a:latin typeface="Times New Roman" pitchFamily="18" charset="0"/>
                <a:ea typeface="微软雅黑" pitchFamily="34" charset="-122"/>
                <a:cs typeface="Times New Roman" pitchFamily="18" charset="0"/>
              </a:rPr>
              <a:t>125 </a:t>
            </a:r>
            <a:r>
              <a:rPr lang="en-US" altLang="zh-CN" sz="2000" dirty="0" err="1">
                <a:latin typeface="Times New Roman" pitchFamily="18" charset="0"/>
                <a:ea typeface="微软雅黑" pitchFamily="34" charset="-122"/>
                <a:cs typeface="Times New Roman" pitchFamily="18" charset="0"/>
              </a:rPr>
              <a:t>μm</a:t>
            </a:r>
            <a:r>
              <a:rPr lang="zh-CN" altLang="en-US" sz="2000" dirty="0">
                <a:latin typeface="Times New Roman" pitchFamily="18" charset="0"/>
                <a:ea typeface="微软雅黑" pitchFamily="34" charset="-122"/>
                <a:cs typeface="Times New Roman" pitchFamily="18" charset="0"/>
              </a:rPr>
              <a:t>的多模光缆。光缆仅需一对光纤：一路用于发送数据，一路用于接收数据。</a:t>
            </a:r>
            <a:r>
              <a:rPr lang="en-US" altLang="zh-CN" sz="2000" dirty="0">
                <a:latin typeface="Times New Roman" pitchFamily="18" charset="0"/>
                <a:ea typeface="微软雅黑" pitchFamily="34" charset="-122"/>
                <a:cs typeface="Times New Roman" pitchFamily="18" charset="0"/>
              </a:rPr>
              <a:t>100Base-FX</a:t>
            </a:r>
            <a:r>
              <a:rPr lang="zh-CN" altLang="en-US" sz="2000" dirty="0">
                <a:latin typeface="Times New Roman" pitchFamily="18" charset="0"/>
                <a:ea typeface="微软雅黑" pitchFamily="34" charset="-122"/>
                <a:cs typeface="Times New Roman" pitchFamily="18" charset="0"/>
              </a:rPr>
              <a:t>站点与服务器的最大距离为</a:t>
            </a:r>
            <a:r>
              <a:rPr lang="en-US" altLang="zh-CN" sz="2000" dirty="0">
                <a:latin typeface="Times New Roman" pitchFamily="18" charset="0"/>
                <a:ea typeface="微软雅黑" pitchFamily="34" charset="-122"/>
                <a:cs typeface="Times New Roman" pitchFamily="18" charset="0"/>
              </a:rPr>
              <a:t>200 m</a:t>
            </a:r>
            <a:r>
              <a:rPr lang="zh-CN" altLang="en-US" sz="2000" dirty="0">
                <a:latin typeface="Times New Roman" pitchFamily="18" charset="0"/>
                <a:ea typeface="微软雅黑" pitchFamily="34" charset="-122"/>
                <a:cs typeface="Times New Roman" pitchFamily="18" charset="0"/>
              </a:rPr>
              <a:t>，而使用单模光纤时刻达到</a:t>
            </a:r>
            <a:r>
              <a:rPr lang="en-US" altLang="zh-CN" sz="2000" dirty="0">
                <a:latin typeface="Times New Roman" pitchFamily="18" charset="0"/>
                <a:ea typeface="微软雅黑" pitchFamily="34" charset="-122"/>
                <a:cs typeface="Times New Roman" pitchFamily="18" charset="0"/>
              </a:rPr>
              <a:t>2 km</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100Base-FX</a:t>
            </a:r>
            <a:r>
              <a:rPr lang="zh-CN" altLang="en-US" sz="2000" dirty="0">
                <a:latin typeface="Times New Roman" pitchFamily="18" charset="0"/>
                <a:ea typeface="微软雅黑" pitchFamily="34" charset="-122"/>
                <a:cs typeface="Times New Roman" pitchFamily="18" charset="0"/>
              </a:rPr>
              <a:t>主要用作高速局域网的主干网。</a:t>
            </a:r>
          </a:p>
        </p:txBody>
      </p:sp>
      <p:grpSp>
        <p:nvGrpSpPr>
          <p:cNvPr id="4" name="组合 3"/>
          <p:cNvGrpSpPr/>
          <p:nvPr/>
        </p:nvGrpSpPr>
        <p:grpSpPr>
          <a:xfrm>
            <a:off x="1452530" y="1214422"/>
            <a:ext cx="2749659" cy="592805"/>
            <a:chOff x="1326748" y="1446650"/>
            <a:chExt cx="2749659"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1909497"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3</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100Base-FX</a:t>
              </a:r>
            </a:p>
          </p:txBody>
        </p:sp>
      </p:grpSp>
      <p:sp useBgFill="1">
        <p:nvSpPr>
          <p:cNvPr id="7" name="矩形 6"/>
          <p:cNvSpPr/>
          <p:nvPr/>
        </p:nvSpPr>
        <p:spPr>
          <a:xfrm>
            <a:off x="1166778" y="4432413"/>
            <a:ext cx="9787006" cy="1211165"/>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快速以太网集线器的工作方式类似于以太网集线器。它的所有端口也构成一个冲突域，在某一时刻只有一个站点可以发送数据。快速以太网支持</a:t>
            </a:r>
            <a:r>
              <a:rPr lang="en-US" altLang="zh-CN" sz="2000" dirty="0" err="1">
                <a:latin typeface="Times New Roman" pitchFamily="18" charset="0"/>
                <a:ea typeface="微软雅黑" pitchFamily="34" charset="-122"/>
                <a:cs typeface="Times New Roman" pitchFamily="18" charset="0"/>
              </a:rPr>
              <a:t>ClassⅠ</a:t>
            </a:r>
            <a:r>
              <a:rPr lang="zh-CN" altLang="en-US" sz="2000" dirty="0">
                <a:latin typeface="Times New Roman" pitchFamily="18" charset="0"/>
                <a:ea typeface="微软雅黑" pitchFamily="34" charset="-122"/>
                <a:cs typeface="Times New Roman" pitchFamily="18" charset="0"/>
              </a:rPr>
              <a:t>和</a:t>
            </a:r>
            <a:r>
              <a:rPr lang="en-US" altLang="zh-CN" sz="2000" dirty="0" err="1">
                <a:latin typeface="Times New Roman" pitchFamily="18" charset="0"/>
                <a:ea typeface="微软雅黑" pitchFamily="34" charset="-122"/>
                <a:cs typeface="Times New Roman" pitchFamily="18" charset="0"/>
              </a:rPr>
              <a:t>ClassⅡ</a:t>
            </a:r>
            <a:r>
              <a:rPr lang="zh-CN" altLang="en-US" sz="2000" dirty="0">
                <a:latin typeface="Times New Roman" pitchFamily="18" charset="0"/>
                <a:ea typeface="微软雅黑" pitchFamily="34" charset="-122"/>
                <a:cs typeface="Times New Roman" pitchFamily="18" charset="0"/>
              </a:rPr>
              <a:t>两种类型的集线器。</a:t>
            </a:r>
          </a:p>
        </p:txBody>
      </p:sp>
      <p:sp>
        <p:nvSpPr>
          <p:cNvPr id="11" name="îṣļîḑé-Rectangle 70"/>
          <p:cNvSpPr/>
          <p:nvPr/>
        </p:nvSpPr>
        <p:spPr>
          <a:xfrm>
            <a:off x="2244016" y="3652961"/>
            <a:ext cx="3060802"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快速以太网的集线器</a:t>
            </a:r>
          </a:p>
        </p:txBody>
      </p:sp>
      <p:grpSp>
        <p:nvGrpSpPr>
          <p:cNvPr id="12" name="组合 7"/>
          <p:cNvGrpSpPr>
            <a:grpSpLocks noChangeAspect="1"/>
          </p:cNvGrpSpPr>
          <p:nvPr/>
        </p:nvGrpSpPr>
        <p:grpSpPr>
          <a:xfrm>
            <a:off x="1502230" y="3458816"/>
            <a:ext cx="756000" cy="756002"/>
            <a:chOff x="2804323" y="3859118"/>
            <a:chExt cx="900000" cy="900002"/>
          </a:xfrm>
        </p:grpSpPr>
        <p:sp>
          <p:nvSpPr>
            <p:cNvPr id="13" name="椭圆 12"/>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4"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 calcmode="lin" valueType="num">
                                      <p:cBhvr>
                                        <p:cTn id="18" dur="500" fill="hold"/>
                                        <p:tgtEl>
                                          <p:spTgt spid="12"/>
                                        </p:tgtEl>
                                        <p:attrNameLst>
                                          <p:attrName>style.rotation</p:attrName>
                                        </p:attrNameLst>
                                      </p:cBhvr>
                                      <p:tavLst>
                                        <p:tav tm="0">
                                          <p:val>
                                            <p:fltVal val="360"/>
                                          </p:val>
                                        </p:tav>
                                        <p:tav tm="100000">
                                          <p:val>
                                            <p:fltVal val="0"/>
                                          </p:val>
                                        </p:tav>
                                      </p:tavLst>
                                    </p:anim>
                                    <p:animEffect transition="in" filter="fade">
                                      <p:cBhvr>
                                        <p:cTn id="19" dur="500"/>
                                        <p:tgtEl>
                                          <p:spTgt spid="1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快速网络技术</a:t>
            </a:r>
          </a:p>
        </p:txBody>
      </p:sp>
      <p:grpSp>
        <p:nvGrpSpPr>
          <p:cNvPr id="3" name="组合 2"/>
          <p:cNvGrpSpPr/>
          <p:nvPr/>
        </p:nvGrpSpPr>
        <p:grpSpPr>
          <a:xfrm>
            <a:off x="7596198" y="2071678"/>
            <a:ext cx="3456000" cy="2433761"/>
            <a:chOff x="7167570" y="3786191"/>
            <a:chExt cx="3456000" cy="2433761"/>
          </a:xfrm>
        </p:grpSpPr>
        <p:pic>
          <p:nvPicPr>
            <p:cNvPr id="4" name="图片 3" descr="timg (23).jpg"/>
            <p:cNvPicPr>
              <a:picLocks noChangeAspect="1"/>
            </p:cNvPicPr>
            <p:nvPr/>
          </p:nvPicPr>
          <p:blipFill>
            <a:blip r:embed="rId2">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5" name="TextBox 4"/>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知识库</a:t>
              </a:r>
            </a:p>
          </p:txBody>
        </p:sp>
      </p:grpSp>
      <p:grpSp>
        <p:nvGrpSpPr>
          <p:cNvPr id="6" name="组合 5"/>
          <p:cNvGrpSpPr>
            <a:grpSpLocks noChangeAspect="1"/>
          </p:cNvGrpSpPr>
          <p:nvPr/>
        </p:nvGrpSpPr>
        <p:grpSpPr>
          <a:xfrm>
            <a:off x="1952596" y="2285992"/>
            <a:ext cx="4541371" cy="3000396"/>
            <a:chOff x="1321830" y="1348159"/>
            <a:chExt cx="9548340" cy="4673129"/>
          </a:xfrm>
        </p:grpSpPr>
        <p:grpSp>
          <p:nvGrpSpPr>
            <p:cNvPr id="7" name="组合 1"/>
            <p:cNvGrpSpPr/>
            <p:nvPr/>
          </p:nvGrpSpPr>
          <p:grpSpPr>
            <a:xfrm>
              <a:off x="1321830" y="1556792"/>
              <a:ext cx="9548340" cy="4464496"/>
              <a:chOff x="1321830" y="1556792"/>
              <a:chExt cx="9548340" cy="4464496"/>
            </a:xfrm>
          </p:grpSpPr>
          <p:sp>
            <p:nvSpPr>
              <p:cNvPr id="9" name="矩形 2"/>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1" name="圆角矩形 5"/>
              <p:cNvSpPr/>
              <p:nvPr/>
            </p:nvSpPr>
            <p:spPr>
              <a:xfrm>
                <a:off x="1883528" y="2013621"/>
                <a:ext cx="8618528" cy="355434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冲突域是指连接到同一物理介质上的一组设备，若同时使用这一介质发送数据或接收数据时，传输信号就会造成冲突。这组设备就构成一个冲突域。</a:t>
                </a:r>
              </a:p>
            </p:txBody>
          </p:sp>
        </p:grpSp>
        <p:sp>
          <p:nvSpPr>
            <p:cNvPr id="8" name="六边形 7"/>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快速网络技术</a:t>
            </a:r>
          </a:p>
        </p:txBody>
      </p:sp>
      <p:sp useBgFill="1">
        <p:nvSpPr>
          <p:cNvPr id="3" name="矩形 2"/>
          <p:cNvSpPr/>
          <p:nvPr/>
        </p:nvSpPr>
        <p:spPr>
          <a:xfrm>
            <a:off x="1166778" y="1500174"/>
            <a:ext cx="9787006" cy="3519490"/>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a:t>
            </a:r>
            <a:r>
              <a:rPr lang="en-US" altLang="zh-CN" sz="2000" dirty="0" err="1">
                <a:latin typeface="Times New Roman" pitchFamily="18" charset="0"/>
                <a:ea typeface="微软雅黑" pitchFamily="34" charset="-122"/>
                <a:cs typeface="Times New Roman" pitchFamily="18" charset="0"/>
              </a:rPr>
              <a:t>ClassⅠ</a:t>
            </a:r>
            <a:r>
              <a:rPr lang="zh-CN" altLang="en-US" sz="2000" dirty="0">
                <a:latin typeface="Times New Roman" pitchFamily="18" charset="0"/>
                <a:ea typeface="微软雅黑" pitchFamily="34" charset="-122"/>
                <a:cs typeface="Times New Roman" pitchFamily="18" charset="0"/>
              </a:rPr>
              <a:t>集线器延时比较大，该种类型的集线器首先将收到的电信号转换为数字信号，经过放大处理再将数字信号转换为电信号发往其他端口。</a:t>
            </a:r>
            <a:r>
              <a:rPr lang="en-US" altLang="zh-CN" sz="2000" dirty="0" err="1">
                <a:latin typeface="Times New Roman" pitchFamily="18" charset="0"/>
                <a:ea typeface="微软雅黑" pitchFamily="34" charset="-122"/>
                <a:cs typeface="Times New Roman" pitchFamily="18" charset="0"/>
              </a:rPr>
              <a:t>ClassⅠ</a:t>
            </a:r>
            <a:r>
              <a:rPr lang="zh-CN" altLang="en-US" sz="2000" dirty="0">
                <a:latin typeface="Times New Roman" pitchFamily="18" charset="0"/>
                <a:ea typeface="微软雅黑" pitchFamily="34" charset="-122"/>
                <a:cs typeface="Times New Roman" pitchFamily="18" charset="0"/>
              </a:rPr>
              <a:t>集线器支持各种介质类型的端口，但一个冲突域只能配置一个</a:t>
            </a:r>
            <a:r>
              <a:rPr lang="en-US" altLang="zh-CN" sz="2000" dirty="0" err="1">
                <a:latin typeface="Times New Roman" pitchFamily="18" charset="0"/>
                <a:ea typeface="微软雅黑" pitchFamily="34" charset="-122"/>
                <a:cs typeface="Times New Roman" pitchFamily="18" charset="0"/>
              </a:rPr>
              <a:t>ClassⅠ</a:t>
            </a:r>
            <a:r>
              <a:rPr lang="zh-CN" altLang="en-US" sz="2000" dirty="0">
                <a:latin typeface="Times New Roman" pitchFamily="18" charset="0"/>
                <a:ea typeface="微软雅黑" pitchFamily="34" charset="-122"/>
                <a:cs typeface="Times New Roman" pitchFamily="18" charset="0"/>
              </a:rPr>
              <a:t>集线器。</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2</a:t>
            </a:r>
            <a:r>
              <a:rPr lang="zh-CN" altLang="en-US" sz="2000" dirty="0">
                <a:latin typeface="Times New Roman" pitchFamily="18" charset="0"/>
                <a:ea typeface="微软雅黑" pitchFamily="34" charset="-122"/>
                <a:cs typeface="Times New Roman" pitchFamily="18" charset="0"/>
              </a:rPr>
              <a:t>）</a:t>
            </a:r>
            <a:r>
              <a:rPr lang="en-US" altLang="zh-CN" sz="2000" dirty="0" err="1">
                <a:latin typeface="Times New Roman" pitchFamily="18" charset="0"/>
                <a:ea typeface="微软雅黑" pitchFamily="34" charset="-122"/>
                <a:cs typeface="Times New Roman" pitchFamily="18" charset="0"/>
              </a:rPr>
              <a:t>ClassⅡ</a:t>
            </a:r>
            <a:r>
              <a:rPr lang="zh-CN" altLang="en-US" sz="2000" dirty="0">
                <a:latin typeface="Times New Roman" pitchFamily="18" charset="0"/>
                <a:ea typeface="微软雅黑" pitchFamily="34" charset="-122"/>
                <a:cs typeface="Times New Roman" pitchFamily="18" charset="0"/>
              </a:rPr>
              <a:t>集线器的延时比</a:t>
            </a:r>
            <a:r>
              <a:rPr lang="en-US" altLang="zh-CN" sz="2000" dirty="0">
                <a:latin typeface="Times New Roman" pitchFamily="18" charset="0"/>
                <a:ea typeface="微软雅黑" pitchFamily="34" charset="-122"/>
                <a:cs typeface="Times New Roman" pitchFamily="18" charset="0"/>
              </a:rPr>
              <a:t>Class I</a:t>
            </a:r>
            <a:r>
              <a:rPr lang="zh-CN" altLang="en-US" sz="2000" dirty="0">
                <a:latin typeface="Times New Roman" pitchFamily="18" charset="0"/>
                <a:ea typeface="微软雅黑" pitchFamily="34" charset="-122"/>
                <a:cs typeface="Times New Roman" pitchFamily="18" charset="0"/>
              </a:rPr>
              <a:t>集线器小，它可直接转发电信号。</a:t>
            </a:r>
            <a:r>
              <a:rPr lang="en-US" altLang="zh-CN" sz="2000" dirty="0" err="1">
                <a:latin typeface="Times New Roman" pitchFamily="18" charset="0"/>
                <a:ea typeface="微软雅黑" pitchFamily="34" charset="-122"/>
                <a:cs typeface="Times New Roman" pitchFamily="18" charset="0"/>
              </a:rPr>
              <a:t>ClassⅡ</a:t>
            </a:r>
            <a:r>
              <a:rPr lang="zh-CN" altLang="en-US" sz="2000" dirty="0">
                <a:latin typeface="Times New Roman" pitchFamily="18" charset="0"/>
                <a:ea typeface="微软雅黑" pitchFamily="34" charset="-122"/>
                <a:cs typeface="Times New Roman" pitchFamily="18" charset="0"/>
              </a:rPr>
              <a:t>集线器只能支持</a:t>
            </a:r>
            <a:r>
              <a:rPr lang="en-US" altLang="zh-CN" sz="2000" dirty="0">
                <a:latin typeface="Times New Roman" pitchFamily="18" charset="0"/>
                <a:ea typeface="微软雅黑" pitchFamily="34" charset="-122"/>
                <a:cs typeface="Times New Roman" pitchFamily="18" charset="0"/>
              </a:rPr>
              <a:t>100Base-T</a:t>
            </a:r>
            <a:r>
              <a:rPr lang="zh-CN" altLang="en-US" sz="2000" dirty="0">
                <a:latin typeface="Times New Roman" pitchFamily="18" charset="0"/>
                <a:ea typeface="微软雅黑" pitchFamily="34" charset="-122"/>
                <a:cs typeface="Times New Roman" pitchFamily="18" charset="0"/>
              </a:rPr>
              <a:t>类型的端口，一个冲突域只能配置两个</a:t>
            </a:r>
            <a:r>
              <a:rPr lang="en-US" altLang="zh-CN" sz="2000" dirty="0" err="1">
                <a:latin typeface="Times New Roman" pitchFamily="18" charset="0"/>
                <a:ea typeface="微软雅黑" pitchFamily="34" charset="-122"/>
                <a:cs typeface="Times New Roman" pitchFamily="18" charset="0"/>
              </a:rPr>
              <a:t>ClassⅡ</a:t>
            </a:r>
            <a:r>
              <a:rPr lang="zh-CN" altLang="en-US" sz="2000" dirty="0">
                <a:latin typeface="Times New Roman" pitchFamily="18" charset="0"/>
                <a:ea typeface="微软雅黑" pitchFamily="34" charset="-122"/>
                <a:cs typeface="Times New Roman" pitchFamily="18" charset="0"/>
              </a:rPr>
              <a:t>集线器。</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快速以太网也可以使用交换式集线器，即快速以太网交换机，它的工作原理也类似于以太网交换机，在此不再赘述。值得注意的是，所有的快速以太网交换机均可同时支持</a:t>
            </a:r>
            <a:r>
              <a:rPr lang="en-US" altLang="zh-CN" sz="2000" dirty="0">
                <a:latin typeface="Times New Roman" pitchFamily="18" charset="0"/>
                <a:ea typeface="微软雅黑" pitchFamily="34" charset="-122"/>
                <a:cs typeface="Times New Roman" pitchFamily="18" charset="0"/>
              </a:rPr>
              <a:t>10 Mbps</a:t>
            </a:r>
            <a:r>
              <a:rPr lang="zh-CN" altLang="en-US" sz="2000" dirty="0">
                <a:latin typeface="Times New Roman" pitchFamily="18" charset="0"/>
                <a:ea typeface="微软雅黑" pitchFamily="34" charset="-122"/>
                <a:cs typeface="Times New Roman" pitchFamily="18" charset="0"/>
              </a:rPr>
              <a:t>和</a:t>
            </a:r>
            <a:r>
              <a:rPr lang="en-US" altLang="zh-CN" sz="2000" dirty="0">
                <a:latin typeface="Times New Roman" pitchFamily="18" charset="0"/>
                <a:ea typeface="微软雅黑" pitchFamily="34" charset="-122"/>
                <a:cs typeface="Times New Roman" pitchFamily="18" charset="0"/>
              </a:rPr>
              <a:t>100 Mbps</a:t>
            </a:r>
            <a:r>
              <a:rPr lang="zh-CN" altLang="en-US" sz="2000" dirty="0">
                <a:latin typeface="Times New Roman" pitchFamily="18" charset="0"/>
                <a:ea typeface="微软雅黑" pitchFamily="34" charset="-122"/>
                <a:cs typeface="Times New Roman" pitchFamily="18" charset="0"/>
              </a:rPr>
              <a:t>的端口。这是由于交换机内一般都有缓冲存储器，可以在不同速率的端口之间进行速率匹配。</a:t>
            </a:r>
          </a:p>
        </p:txBody>
      </p:sp>
      <p:pic>
        <p:nvPicPr>
          <p:cNvPr id="4" name="图片 3" descr="网络2.jpg"/>
          <p:cNvPicPr>
            <a:picLocks noChangeAspect="1"/>
          </p:cNvPicPr>
          <p:nvPr/>
        </p:nvPicPr>
        <p:blipFill>
          <a:blip r:embed="rId2">
            <a:clrChange>
              <a:clrFrom>
                <a:srgbClr val="FFFFFF"/>
              </a:clrFrom>
              <a:clrTo>
                <a:srgbClr val="FFFFFF">
                  <a:alpha val="0"/>
                </a:srgbClr>
              </a:clrTo>
            </a:clrChange>
          </a:blip>
          <a:srcRect b="4999"/>
          <a:stretch>
            <a:fillRect/>
          </a:stretch>
        </p:blipFill>
        <p:spPr>
          <a:xfrm>
            <a:off x="8382000" y="4143356"/>
            <a:ext cx="3810000" cy="2714644"/>
          </a:xfrm>
          <a:prstGeom prst="rect">
            <a:avLst/>
          </a:prstGeom>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快速网络技术</a:t>
            </a:r>
          </a:p>
        </p:txBody>
      </p:sp>
      <p:sp>
        <p:nvSpPr>
          <p:cNvPr id="3" name="矩形 2"/>
          <p:cNvSpPr/>
          <p:nvPr/>
        </p:nvSpPr>
        <p:spPr>
          <a:xfrm>
            <a:off x="2479025" y="1428736"/>
            <a:ext cx="2877711"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5.4.2  </a:t>
            </a: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千兆以太网</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5"/>
          <p:cNvGrpSpPr/>
          <p:nvPr/>
        </p:nvGrpSpPr>
        <p:grpSpPr>
          <a:xfrm>
            <a:off x="978827" y="1071546"/>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7" name="矩形 6"/>
          <p:cNvSpPr/>
          <p:nvPr/>
        </p:nvSpPr>
        <p:spPr>
          <a:xfrm>
            <a:off x="1166778" y="2635308"/>
            <a:ext cx="9787006" cy="2365328"/>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千兆位以太网是近几年推出的高速局域网技术，是以太网标准</a:t>
            </a:r>
            <a:r>
              <a:rPr lang="en-US" altLang="zh-CN" sz="2000" dirty="0">
                <a:latin typeface="Times New Roman" pitchFamily="18" charset="0"/>
                <a:ea typeface="微软雅黑" pitchFamily="34" charset="-122"/>
                <a:cs typeface="Times New Roman" pitchFamily="18" charset="0"/>
              </a:rPr>
              <a:t>IEEE 802.3</a:t>
            </a:r>
            <a:r>
              <a:rPr lang="zh-CN" altLang="en-US" sz="2000" dirty="0">
                <a:latin typeface="Times New Roman" pitchFamily="18" charset="0"/>
                <a:ea typeface="微软雅黑" pitchFamily="34" charset="-122"/>
                <a:cs typeface="Times New Roman" pitchFamily="18" charset="0"/>
              </a:rPr>
              <a:t>的扩展，为</a:t>
            </a:r>
            <a:r>
              <a:rPr lang="en-US" altLang="zh-CN" sz="2000" dirty="0">
                <a:latin typeface="Times New Roman" pitchFamily="18" charset="0"/>
                <a:ea typeface="微软雅黑" pitchFamily="34" charset="-122"/>
                <a:cs typeface="Times New Roman" pitchFamily="18" charset="0"/>
              </a:rPr>
              <a:t>802.3z</a:t>
            </a:r>
            <a:r>
              <a:rPr lang="zh-CN" altLang="en-US" sz="2000" dirty="0">
                <a:latin typeface="Times New Roman" pitchFamily="18" charset="0"/>
                <a:ea typeface="微软雅黑" pitchFamily="34" charset="-122"/>
                <a:cs typeface="Times New Roman" pitchFamily="18" charset="0"/>
              </a:rPr>
              <a:t>，其数据传输率为</a:t>
            </a:r>
            <a:r>
              <a:rPr lang="en-US" altLang="zh-CN" sz="2000" dirty="0">
                <a:latin typeface="Times New Roman" pitchFamily="18" charset="0"/>
                <a:ea typeface="微软雅黑" pitchFamily="34" charset="-122"/>
                <a:cs typeface="Times New Roman" pitchFamily="18" charset="0"/>
              </a:rPr>
              <a:t>1 000 Mbps</a:t>
            </a:r>
            <a:r>
              <a:rPr lang="zh-CN" altLang="en-US" sz="2000" dirty="0">
                <a:latin typeface="Times New Roman" pitchFamily="18" charset="0"/>
                <a:ea typeface="微软雅黑" pitchFamily="34" charset="-122"/>
                <a:cs typeface="Times New Roman" pitchFamily="18" charset="0"/>
              </a:rPr>
              <a:t>（即</a:t>
            </a:r>
            <a:r>
              <a:rPr lang="en-US" altLang="zh-CN" sz="2000" dirty="0">
                <a:latin typeface="Times New Roman" pitchFamily="18" charset="0"/>
                <a:ea typeface="微软雅黑" pitchFamily="34" charset="-122"/>
                <a:cs typeface="Times New Roman" pitchFamily="18" charset="0"/>
              </a:rPr>
              <a:t>1 </a:t>
            </a:r>
            <a:r>
              <a:rPr lang="en-US" altLang="zh-CN" sz="2000" dirty="0" err="1">
                <a:latin typeface="Times New Roman" pitchFamily="18" charset="0"/>
                <a:ea typeface="微软雅黑" pitchFamily="34" charset="-122"/>
                <a:cs typeface="Times New Roman" pitchFamily="18" charset="0"/>
              </a:rPr>
              <a:t>Gbps</a:t>
            </a:r>
            <a:r>
              <a:rPr lang="zh-CN" altLang="en-US" sz="2000" dirty="0">
                <a:latin typeface="Times New Roman" pitchFamily="18" charset="0"/>
                <a:ea typeface="微软雅黑" pitchFamily="34" charset="-122"/>
                <a:cs typeface="Times New Roman" pitchFamily="18" charset="0"/>
              </a:rPr>
              <a:t>），因此也称吉比特以太网。千兆位以太网基本保留了原以太网</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层的</a:t>
            </a:r>
            <a:r>
              <a:rPr lang="en-US" altLang="zh-CN" sz="2000" dirty="0">
                <a:latin typeface="Times New Roman" pitchFamily="18" charset="0"/>
                <a:ea typeface="微软雅黑" pitchFamily="34" charset="-122"/>
                <a:cs typeface="Times New Roman" pitchFamily="18" charset="0"/>
              </a:rPr>
              <a:t>CSMA/CD</a:t>
            </a:r>
            <a:r>
              <a:rPr lang="zh-CN" altLang="en-US" sz="2000" dirty="0">
                <a:latin typeface="Times New Roman" pitchFamily="18" charset="0"/>
                <a:ea typeface="微软雅黑" pitchFamily="34" charset="-122"/>
                <a:cs typeface="Times New Roman" pitchFamily="18" charset="0"/>
              </a:rPr>
              <a:t>协议，但它对</a:t>
            </a:r>
            <a:r>
              <a:rPr lang="en-US" altLang="zh-CN" sz="2000" dirty="0">
                <a:latin typeface="Times New Roman" pitchFamily="18" charset="0"/>
                <a:ea typeface="微软雅黑" pitchFamily="34" charset="-122"/>
                <a:cs typeface="Times New Roman" pitchFamily="18" charset="0"/>
              </a:rPr>
              <a:t>CSMA/CD</a:t>
            </a:r>
            <a:r>
              <a:rPr lang="zh-CN" altLang="en-US" sz="2000" dirty="0">
                <a:latin typeface="Times New Roman" pitchFamily="18" charset="0"/>
                <a:ea typeface="微软雅黑" pitchFamily="34" charset="-122"/>
                <a:cs typeface="Times New Roman" pitchFamily="18" charset="0"/>
              </a:rPr>
              <a:t>协议进行了一些改动，增加了一些新的特性。为节省标准制定时间，千兆位以太网的物理层没有重新设计新协议，而是“嫁接”了</a:t>
            </a:r>
            <a:r>
              <a:rPr lang="en-US" altLang="zh-CN" sz="2000" dirty="0">
                <a:latin typeface="Times New Roman" pitchFamily="18" charset="0"/>
                <a:ea typeface="微软雅黑" pitchFamily="34" charset="-122"/>
                <a:cs typeface="Times New Roman" pitchFamily="18" charset="0"/>
              </a:rPr>
              <a:t>ANSI X3T11</a:t>
            </a:r>
            <a:r>
              <a:rPr lang="zh-CN" altLang="en-US" sz="2000" dirty="0">
                <a:latin typeface="Times New Roman" pitchFamily="18" charset="0"/>
                <a:ea typeface="微软雅黑" pitchFamily="34" charset="-122"/>
                <a:cs typeface="Times New Roman" pitchFamily="18" charset="0"/>
              </a:rPr>
              <a:t>的光纤通道（</a:t>
            </a:r>
            <a:r>
              <a:rPr lang="en-US" altLang="zh-CN" sz="2000" dirty="0">
                <a:latin typeface="Times New Roman" pitchFamily="18" charset="0"/>
                <a:ea typeface="微软雅黑" pitchFamily="34" charset="-122"/>
                <a:cs typeface="Times New Roman" pitchFamily="18" charset="0"/>
              </a:rPr>
              <a:t>Fiber Channel</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FC</a:t>
            </a:r>
            <a:r>
              <a:rPr lang="zh-CN" altLang="en-US" sz="2000" dirty="0">
                <a:latin typeface="Times New Roman" pitchFamily="18" charset="0"/>
                <a:ea typeface="微软雅黑" pitchFamily="34" charset="-122"/>
                <a:cs typeface="Times New Roman" pitchFamily="18" charset="0"/>
              </a:rPr>
              <a:t>）的物理层协议。</a:t>
            </a:r>
          </a:p>
        </p:txBody>
      </p:sp>
      <p:pic>
        <p:nvPicPr>
          <p:cNvPr id="8" name="图片 7" descr="网络2.jpg"/>
          <p:cNvPicPr>
            <a:picLocks noChangeAspect="1"/>
          </p:cNvPicPr>
          <p:nvPr/>
        </p:nvPicPr>
        <p:blipFill>
          <a:blip r:embed="rId3">
            <a:clrChange>
              <a:clrFrom>
                <a:srgbClr val="FFFFFF"/>
              </a:clrFrom>
              <a:clrTo>
                <a:srgbClr val="FFFFFF">
                  <a:alpha val="0"/>
                </a:srgbClr>
              </a:clrTo>
            </a:clrChange>
          </a:blip>
          <a:srcRect b="4999"/>
          <a:stretch>
            <a:fillRect/>
          </a:stretch>
        </p:blipFill>
        <p:spPr>
          <a:xfrm>
            <a:off x="8382000" y="4143356"/>
            <a:ext cx="3810000" cy="2714644"/>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快速网络技术</a:t>
            </a:r>
          </a:p>
        </p:txBody>
      </p:sp>
      <p:sp>
        <p:nvSpPr>
          <p:cNvPr id="3" name="îṣļîḑé-Rectangle 70"/>
          <p:cNvSpPr/>
          <p:nvPr/>
        </p:nvSpPr>
        <p:spPr>
          <a:xfrm>
            <a:off x="2244016" y="1438383"/>
            <a:ext cx="3676355"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千兆以太网的物理层标准</a:t>
            </a:r>
          </a:p>
        </p:txBody>
      </p:sp>
      <p:grpSp>
        <p:nvGrpSpPr>
          <p:cNvPr id="4" name="组合 7"/>
          <p:cNvGrpSpPr>
            <a:grpSpLocks noChangeAspect="1"/>
          </p:cNvGrpSpPr>
          <p:nvPr/>
        </p:nvGrpSpPr>
        <p:grpSpPr>
          <a:xfrm>
            <a:off x="1502230" y="1244238"/>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7" name="矩形 6"/>
          <p:cNvSpPr/>
          <p:nvPr/>
        </p:nvSpPr>
        <p:spPr>
          <a:xfrm>
            <a:off x="1166778" y="2272896"/>
            <a:ext cx="9787006" cy="441724"/>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千兆位以太网支持</a:t>
            </a:r>
            <a:r>
              <a:rPr lang="en-US" altLang="zh-CN" sz="2000" dirty="0">
                <a:latin typeface="Times New Roman" pitchFamily="18" charset="0"/>
                <a:ea typeface="微软雅黑" pitchFamily="34" charset="-122"/>
                <a:cs typeface="Times New Roman" pitchFamily="18" charset="0"/>
              </a:rPr>
              <a:t>4</a:t>
            </a:r>
            <a:r>
              <a:rPr lang="zh-CN" altLang="en-US" sz="2000" dirty="0">
                <a:latin typeface="Times New Roman" pitchFamily="18" charset="0"/>
                <a:ea typeface="微软雅黑" pitchFamily="34" charset="-122"/>
                <a:cs typeface="Times New Roman" pitchFamily="18" charset="0"/>
              </a:rPr>
              <a:t>种物理层标准，如表</a:t>
            </a:r>
            <a:r>
              <a:rPr lang="en-US" altLang="zh-CN" sz="2000" dirty="0">
                <a:latin typeface="Times New Roman" pitchFamily="18" charset="0"/>
                <a:ea typeface="微软雅黑" pitchFamily="34" charset="-122"/>
                <a:cs typeface="Times New Roman" pitchFamily="18" charset="0"/>
              </a:rPr>
              <a:t>5-3</a:t>
            </a:r>
            <a:r>
              <a:rPr lang="zh-CN" altLang="en-US" sz="2000" dirty="0">
                <a:latin typeface="Times New Roman" pitchFamily="18" charset="0"/>
                <a:ea typeface="微软雅黑" pitchFamily="34" charset="-122"/>
                <a:cs typeface="Times New Roman" pitchFamily="18" charset="0"/>
              </a:rPr>
              <a:t>所示。</a:t>
            </a:r>
          </a:p>
        </p:txBody>
      </p:sp>
      <p:sp useBgFill="1">
        <p:nvSpPr>
          <p:cNvPr id="8" name="矩形 7"/>
          <p:cNvSpPr/>
          <p:nvPr/>
        </p:nvSpPr>
        <p:spPr>
          <a:xfrm>
            <a:off x="3779027" y="2928934"/>
            <a:ext cx="4276756" cy="438582"/>
          </a:xfrm>
          <a:prstGeom prst="rect">
            <a:avLst/>
          </a:prstGeom>
          <a:ln w="28575">
            <a:noFill/>
            <a:prstDash val="dash"/>
          </a:ln>
        </p:spPr>
        <p:txBody>
          <a:bodyPr wrap="square">
            <a:spAutoFit/>
          </a:bodyPr>
          <a:lstStyle/>
          <a:p>
            <a:pPr indent="457200" algn="just">
              <a:lnSpc>
                <a:spcPct val="125000"/>
              </a:lnSpc>
            </a:pPr>
            <a:r>
              <a:rPr lang="zh-CN" altLang="en-US" dirty="0">
                <a:latin typeface="Times New Roman" pitchFamily="18" charset="0"/>
                <a:ea typeface="微软雅黑" pitchFamily="34" charset="-122"/>
                <a:cs typeface="Times New Roman" pitchFamily="18" charset="0"/>
              </a:rPr>
              <a:t>表</a:t>
            </a:r>
            <a:r>
              <a:rPr lang="en-US" altLang="zh-CN" dirty="0">
                <a:latin typeface="Times New Roman" pitchFamily="18" charset="0"/>
                <a:ea typeface="微软雅黑" pitchFamily="34" charset="-122"/>
                <a:cs typeface="Times New Roman" pitchFamily="18" charset="0"/>
              </a:rPr>
              <a:t>5-3  </a:t>
            </a:r>
            <a:r>
              <a:rPr lang="zh-CN" altLang="en-US" dirty="0">
                <a:latin typeface="Times New Roman" pitchFamily="18" charset="0"/>
                <a:ea typeface="微软雅黑" pitchFamily="34" charset="-122"/>
                <a:cs typeface="Times New Roman" pitchFamily="18" charset="0"/>
              </a:rPr>
              <a:t>千兆位以太网物理层标准</a:t>
            </a:r>
          </a:p>
        </p:txBody>
      </p:sp>
      <p:graphicFrame>
        <p:nvGraphicFramePr>
          <p:cNvPr id="9" name="表格 8"/>
          <p:cNvGraphicFramePr>
            <a:graphicFrameLocks noGrp="1"/>
          </p:cNvGraphicFramePr>
          <p:nvPr>
            <p:extLst>
              <p:ext uri="{D42A27DB-BD31-4B8C-83A1-F6EECF244321}">
                <p14:modId xmlns:p14="http://schemas.microsoft.com/office/powerpoint/2010/main" val="1701218096"/>
              </p:ext>
            </p:extLst>
          </p:nvPr>
        </p:nvGraphicFramePr>
        <p:xfrm>
          <a:off x="1595406" y="3438954"/>
          <a:ext cx="8643998" cy="2786082"/>
        </p:xfrm>
        <a:graphic>
          <a:graphicData uri="http://schemas.openxmlformats.org/drawingml/2006/table">
            <a:tbl>
              <a:tblPr/>
              <a:tblGrid>
                <a:gridCol w="2034568">
                  <a:extLst>
                    <a:ext uri="{9D8B030D-6E8A-4147-A177-3AD203B41FA5}">
                      <a16:colId xmlns:a16="http://schemas.microsoft.com/office/drawing/2014/main" xmlns="" val="20000"/>
                    </a:ext>
                  </a:extLst>
                </a:gridCol>
                <a:gridCol w="2166036">
                  <a:extLst>
                    <a:ext uri="{9D8B030D-6E8A-4147-A177-3AD203B41FA5}">
                      <a16:colId xmlns:a16="http://schemas.microsoft.com/office/drawing/2014/main" xmlns="" val="20001"/>
                    </a:ext>
                  </a:extLst>
                </a:gridCol>
                <a:gridCol w="2222227">
                  <a:extLst>
                    <a:ext uri="{9D8B030D-6E8A-4147-A177-3AD203B41FA5}">
                      <a16:colId xmlns:a16="http://schemas.microsoft.com/office/drawing/2014/main" xmlns="" val="20002"/>
                    </a:ext>
                  </a:extLst>
                </a:gridCol>
                <a:gridCol w="2221167">
                  <a:extLst>
                    <a:ext uri="{9D8B030D-6E8A-4147-A177-3AD203B41FA5}">
                      <a16:colId xmlns:a16="http://schemas.microsoft.com/office/drawing/2014/main" xmlns="" val="20003"/>
                    </a:ext>
                  </a:extLst>
                </a:gridCol>
              </a:tblGrid>
              <a:tr h="398012">
                <a:tc>
                  <a:txBody>
                    <a:bodyPr/>
                    <a:lstStyle/>
                    <a:p>
                      <a:pPr indent="266700" algn="ctr">
                        <a:spcAft>
                          <a:spcPts val="0"/>
                        </a:spcAft>
                      </a:pPr>
                      <a:r>
                        <a:rPr lang="zh-CN" sz="2000" kern="500" dirty="0">
                          <a:latin typeface="Times New Roman" pitchFamily="18" charset="0"/>
                          <a:ea typeface="微软雅黑" pitchFamily="34" charset="-122"/>
                          <a:cs typeface="Times New Roman" pitchFamily="18" charset="0"/>
                        </a:rPr>
                        <a:t>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2000" kern="500">
                          <a:latin typeface="Times New Roman" pitchFamily="18" charset="0"/>
                          <a:ea typeface="微软雅黑" pitchFamily="34" charset="-122"/>
                          <a:cs typeface="Times New Roman" pitchFamily="18" charset="0"/>
                        </a:rPr>
                        <a:t>介质类型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2000" kern="500">
                          <a:latin typeface="Times New Roman" pitchFamily="18" charset="0"/>
                          <a:ea typeface="微软雅黑" pitchFamily="34" charset="-122"/>
                          <a:cs typeface="Times New Roman" pitchFamily="18" charset="0"/>
                        </a:rPr>
                        <a:t>光纤直径（</a:t>
                      </a:r>
                      <a:r>
                        <a:rPr lang="en-US" sz="2000" kern="500">
                          <a:latin typeface="Times New Roman" pitchFamily="18" charset="0"/>
                          <a:ea typeface="微软雅黑" pitchFamily="34" charset="-122"/>
                          <a:cs typeface="Times New Roman" pitchFamily="18" charset="0"/>
                        </a:rPr>
                        <a:t>μm</a:t>
                      </a:r>
                      <a:r>
                        <a:rPr lang="zh-CN" sz="2000" kern="50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2000" kern="500">
                          <a:latin typeface="Times New Roman" pitchFamily="18" charset="0"/>
                          <a:ea typeface="微软雅黑" pitchFamily="34" charset="-122"/>
                          <a:cs typeface="Times New Roman" pitchFamily="18" charset="0"/>
                        </a:rPr>
                        <a:t>最大传输距离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extLst>
                  <a:ext uri="{0D108BD9-81ED-4DB2-BD59-A6C34878D82A}">
                    <a16:rowId xmlns:a16="http://schemas.microsoft.com/office/drawing/2014/main" xmlns="" val="10000"/>
                  </a:ext>
                </a:extLst>
              </a:tr>
              <a:tr h="398012">
                <a:tc>
                  <a:txBody>
                    <a:bodyPr/>
                    <a:lstStyle/>
                    <a:p>
                      <a:pPr indent="266700" algn="ctr">
                        <a:spcAft>
                          <a:spcPts val="0"/>
                        </a:spcAft>
                      </a:pPr>
                      <a:r>
                        <a:rPr lang="en-US" sz="2000" kern="500">
                          <a:latin typeface="Times New Roman" pitchFamily="18" charset="0"/>
                          <a:ea typeface="微软雅黑" pitchFamily="34" charset="-122"/>
                          <a:cs typeface="Times New Roman" pitchFamily="18" charset="0"/>
                        </a:rPr>
                        <a:t>1000Base-CX</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dirty="0">
                          <a:latin typeface="Times New Roman" pitchFamily="18" charset="0"/>
                          <a:ea typeface="微软雅黑" pitchFamily="34" charset="-122"/>
                          <a:cs typeface="Times New Roman" pitchFamily="18" charset="0"/>
                        </a:rPr>
                        <a:t>STP</a:t>
                      </a:r>
                      <a:endParaRPr lang="zh-CN" sz="20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2000" kern="50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itchFamily="18" charset="0"/>
                          <a:ea typeface="微软雅黑" pitchFamily="34" charset="-122"/>
                          <a:cs typeface="Times New Roman" pitchFamily="18" charset="0"/>
                        </a:rPr>
                        <a:t>25 m</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96023">
                <a:tc>
                  <a:txBody>
                    <a:bodyPr/>
                    <a:lstStyle/>
                    <a:p>
                      <a:pPr indent="266700" algn="ctr">
                        <a:spcAft>
                          <a:spcPts val="0"/>
                        </a:spcAft>
                      </a:pPr>
                      <a:r>
                        <a:rPr lang="en-US" sz="2000" kern="500">
                          <a:latin typeface="Times New Roman" pitchFamily="18" charset="0"/>
                          <a:ea typeface="微软雅黑" pitchFamily="34" charset="-122"/>
                          <a:cs typeface="Times New Roman" pitchFamily="18" charset="0"/>
                        </a:rPr>
                        <a:t>1000Base-T</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altLang="zh-CN" sz="2000" kern="500" dirty="0">
                          <a:latin typeface="Times New Roman" pitchFamily="18" charset="0"/>
                          <a:ea typeface="微软雅黑" pitchFamily="34" charset="-122"/>
                          <a:cs typeface="Times New Roman" pitchFamily="18" charset="0"/>
                        </a:rPr>
                        <a:t>5</a:t>
                      </a:r>
                      <a:r>
                        <a:rPr lang="zh-CN" altLang="en-US" sz="2000" kern="500" dirty="0">
                          <a:latin typeface="Times New Roman" pitchFamily="18" charset="0"/>
                          <a:ea typeface="微软雅黑" pitchFamily="34" charset="-122"/>
                          <a:cs typeface="Times New Roman" pitchFamily="18" charset="0"/>
                        </a:rPr>
                        <a:t>类、超</a:t>
                      </a:r>
                      <a:r>
                        <a:rPr lang="en-US" altLang="zh-CN" sz="2000" kern="500" dirty="0">
                          <a:latin typeface="Times New Roman" pitchFamily="18" charset="0"/>
                          <a:ea typeface="微软雅黑" pitchFamily="34" charset="-122"/>
                          <a:cs typeface="Times New Roman" pitchFamily="18" charset="0"/>
                        </a:rPr>
                        <a:t>5</a:t>
                      </a:r>
                      <a:r>
                        <a:rPr lang="zh-CN" altLang="en-US" sz="2000" kern="500" dirty="0">
                          <a:latin typeface="Times New Roman" pitchFamily="18" charset="0"/>
                          <a:ea typeface="微软雅黑" pitchFamily="34" charset="-122"/>
                          <a:cs typeface="Times New Roman" pitchFamily="18" charset="0"/>
                        </a:rPr>
                        <a:t>类、</a:t>
                      </a:r>
                      <a:r>
                        <a:rPr lang="en-US" altLang="zh-CN" sz="2000" kern="500" dirty="0">
                          <a:latin typeface="Times New Roman" pitchFamily="18" charset="0"/>
                          <a:ea typeface="微软雅黑" pitchFamily="34" charset="-122"/>
                          <a:cs typeface="Times New Roman" pitchFamily="18" charset="0"/>
                        </a:rPr>
                        <a:t>6</a:t>
                      </a:r>
                      <a:r>
                        <a:rPr lang="zh-CN" altLang="en-US" sz="2000" kern="500" dirty="0">
                          <a:latin typeface="Times New Roman" pitchFamily="18" charset="0"/>
                          <a:ea typeface="微软雅黑" pitchFamily="34" charset="-122"/>
                          <a:cs typeface="Times New Roman" pitchFamily="18" charset="0"/>
                        </a:rPr>
                        <a:t>类或</a:t>
                      </a:r>
                      <a:r>
                        <a:rPr lang="en-US" altLang="zh-CN" sz="2000" kern="500" dirty="0">
                          <a:latin typeface="Times New Roman" pitchFamily="18" charset="0"/>
                          <a:ea typeface="微软雅黑" pitchFamily="34" charset="-122"/>
                          <a:cs typeface="Times New Roman" pitchFamily="18" charset="0"/>
                        </a:rPr>
                        <a:t>7</a:t>
                      </a:r>
                      <a:r>
                        <a:rPr lang="zh-CN" altLang="en-US" sz="2000" kern="500" dirty="0">
                          <a:latin typeface="Times New Roman" pitchFamily="18" charset="0"/>
                          <a:ea typeface="微软雅黑" pitchFamily="34" charset="-122"/>
                          <a:cs typeface="Times New Roman" pitchFamily="18" charset="0"/>
                        </a:rPr>
                        <a:t>类</a:t>
                      </a:r>
                      <a:r>
                        <a:rPr lang="en-US" altLang="zh-CN" sz="2000" kern="500" dirty="0">
                          <a:latin typeface="Times New Roman" pitchFamily="18" charset="0"/>
                          <a:ea typeface="微软雅黑" pitchFamily="34" charset="-122"/>
                          <a:cs typeface="Times New Roman" pitchFamily="18" charset="0"/>
                        </a:rPr>
                        <a:t>UTP</a:t>
                      </a:r>
                      <a:endParaRPr lang="zh-CN" sz="20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2000" kern="500" dirty="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itchFamily="18" charset="0"/>
                          <a:ea typeface="微软雅黑" pitchFamily="34" charset="-122"/>
                          <a:cs typeface="Times New Roman" pitchFamily="18" charset="0"/>
                        </a:rPr>
                        <a:t>100 m</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8012">
                <a:tc>
                  <a:txBody>
                    <a:bodyPr/>
                    <a:lstStyle/>
                    <a:p>
                      <a:pPr indent="266700" algn="ctr">
                        <a:spcAft>
                          <a:spcPts val="0"/>
                        </a:spcAft>
                      </a:pPr>
                      <a:r>
                        <a:rPr lang="en-US" sz="2000" kern="500">
                          <a:latin typeface="Times New Roman" pitchFamily="18" charset="0"/>
                          <a:ea typeface="微软雅黑" pitchFamily="34" charset="-122"/>
                          <a:cs typeface="Times New Roman" pitchFamily="18" charset="0"/>
                        </a:rPr>
                        <a:t>1000Base-SX</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2000" kern="500" dirty="0">
                          <a:latin typeface="Times New Roman" pitchFamily="18" charset="0"/>
                          <a:ea typeface="微软雅黑" pitchFamily="34" charset="-122"/>
                          <a:cs typeface="Times New Roman" pitchFamily="18" charset="0"/>
                        </a:rPr>
                        <a:t>多模</a:t>
                      </a:r>
                      <a:r>
                        <a:rPr lang="zh-CN" altLang="en-US" sz="2000" kern="500" dirty="0">
                          <a:latin typeface="Times New Roman" pitchFamily="18" charset="0"/>
                          <a:ea typeface="微软雅黑" pitchFamily="34" charset="-122"/>
                          <a:cs typeface="Times New Roman" pitchFamily="18" charset="0"/>
                        </a:rPr>
                        <a:t>光纤</a:t>
                      </a:r>
                      <a:endParaRPr lang="zh-CN" sz="20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itchFamily="18" charset="0"/>
                          <a:ea typeface="微软雅黑" pitchFamily="34" charset="-122"/>
                          <a:cs typeface="Times New Roman" pitchFamily="18" charset="0"/>
                        </a:rPr>
                        <a:t>62.5</a:t>
                      </a:r>
                      <a:r>
                        <a:rPr lang="zh-CN" sz="2000" kern="500">
                          <a:latin typeface="Times New Roman" pitchFamily="18" charset="0"/>
                          <a:ea typeface="微软雅黑" pitchFamily="34" charset="-122"/>
                          <a:cs typeface="Times New Roman" pitchFamily="18" charset="0"/>
                        </a:rPr>
                        <a:t>，</a:t>
                      </a:r>
                      <a:r>
                        <a:rPr lang="en-US" sz="2000" kern="500">
                          <a:latin typeface="Times New Roman" pitchFamily="18" charset="0"/>
                          <a:ea typeface="微软雅黑" pitchFamily="34" charset="-122"/>
                          <a:cs typeface="Times New Roman" pitchFamily="18" charset="0"/>
                        </a:rPr>
                        <a:t>50</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altLang="zh-CN" sz="2000" kern="500" dirty="0">
                          <a:latin typeface="Times New Roman" pitchFamily="18" charset="0"/>
                          <a:ea typeface="微软雅黑" pitchFamily="34" charset="-122"/>
                          <a:cs typeface="Times New Roman" pitchFamily="18" charset="0"/>
                        </a:rPr>
                        <a:t>275</a:t>
                      </a:r>
                      <a:r>
                        <a:rPr lang="en-US" sz="2000" kern="500" dirty="0">
                          <a:latin typeface="Times New Roman" pitchFamily="18" charset="0"/>
                          <a:ea typeface="微软雅黑" pitchFamily="34" charset="-122"/>
                          <a:cs typeface="Times New Roman" pitchFamily="18" charset="0"/>
                        </a:rPr>
                        <a:t> m</a:t>
                      </a:r>
                      <a:r>
                        <a:rPr lang="zh-CN" sz="2000" kern="500" dirty="0">
                          <a:latin typeface="Times New Roman" pitchFamily="18" charset="0"/>
                          <a:ea typeface="微软雅黑" pitchFamily="34" charset="-122"/>
                          <a:cs typeface="Times New Roman" pitchFamily="18" charset="0"/>
                        </a:rPr>
                        <a:t>，</a:t>
                      </a:r>
                      <a:r>
                        <a:rPr lang="en-US" sz="2000" kern="500" dirty="0">
                          <a:latin typeface="Times New Roman" pitchFamily="18" charset="0"/>
                          <a:ea typeface="微软雅黑" pitchFamily="34" charset="-122"/>
                          <a:cs typeface="Times New Roman" pitchFamily="18" charset="0"/>
                        </a:rPr>
                        <a:t>550 m</a:t>
                      </a:r>
                      <a:endParaRPr lang="zh-CN" sz="20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96023">
                <a:tc>
                  <a:txBody>
                    <a:bodyPr/>
                    <a:lstStyle/>
                    <a:p>
                      <a:pPr indent="266700" algn="ctr">
                        <a:spcAft>
                          <a:spcPts val="0"/>
                        </a:spcAft>
                      </a:pPr>
                      <a:r>
                        <a:rPr lang="en-US" sz="2000" kern="500">
                          <a:latin typeface="Times New Roman" pitchFamily="18" charset="0"/>
                          <a:ea typeface="微软雅黑" pitchFamily="34" charset="-122"/>
                          <a:cs typeface="Times New Roman" pitchFamily="18" charset="0"/>
                        </a:rPr>
                        <a:t>1000Base-LX</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2000" kern="500" dirty="0">
                          <a:latin typeface="Times New Roman" pitchFamily="18" charset="0"/>
                          <a:ea typeface="微软雅黑" pitchFamily="34" charset="-122"/>
                          <a:cs typeface="Times New Roman" pitchFamily="18" charset="0"/>
                        </a:rPr>
                        <a:t>多模</a:t>
                      </a:r>
                      <a:r>
                        <a:rPr lang="zh-CN" altLang="en-US" sz="2000" kern="500" dirty="0">
                          <a:latin typeface="Times New Roman" pitchFamily="18" charset="0"/>
                          <a:ea typeface="微软雅黑" pitchFamily="34" charset="-122"/>
                          <a:cs typeface="Times New Roman" pitchFamily="18" charset="0"/>
                        </a:rPr>
                        <a:t>光纤</a:t>
                      </a:r>
                      <a:r>
                        <a:rPr lang="zh-CN" sz="2000" kern="500" dirty="0">
                          <a:latin typeface="Times New Roman" pitchFamily="18" charset="0"/>
                          <a:ea typeface="微软雅黑" pitchFamily="34" charset="-122"/>
                          <a:cs typeface="Times New Roman" pitchFamily="18" charset="0"/>
                        </a:rPr>
                        <a:t>，单模</a:t>
                      </a:r>
                      <a:r>
                        <a:rPr lang="zh-CN" altLang="en-US" sz="2000" kern="500" dirty="0">
                          <a:latin typeface="Times New Roman" pitchFamily="18" charset="0"/>
                          <a:ea typeface="微软雅黑" pitchFamily="34" charset="-122"/>
                          <a:cs typeface="Times New Roman" pitchFamily="18" charset="0"/>
                        </a:rPr>
                        <a:t>光纤</a:t>
                      </a:r>
                      <a:endParaRPr lang="zh-CN" sz="20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itchFamily="18" charset="0"/>
                          <a:ea typeface="微软雅黑" pitchFamily="34" charset="-122"/>
                          <a:cs typeface="Times New Roman" pitchFamily="18" charset="0"/>
                        </a:rPr>
                        <a:t>62.5</a:t>
                      </a:r>
                      <a:r>
                        <a:rPr lang="zh-CN" sz="2000" kern="500">
                          <a:latin typeface="Times New Roman" pitchFamily="18" charset="0"/>
                          <a:ea typeface="微软雅黑" pitchFamily="34" charset="-122"/>
                          <a:cs typeface="Times New Roman" pitchFamily="18" charset="0"/>
                        </a:rPr>
                        <a:t>，</a:t>
                      </a:r>
                      <a:r>
                        <a:rPr lang="en-US" sz="2000" kern="500">
                          <a:latin typeface="Times New Roman" pitchFamily="18" charset="0"/>
                          <a:ea typeface="微软雅黑" pitchFamily="34" charset="-122"/>
                          <a:cs typeface="Times New Roman" pitchFamily="18" charset="0"/>
                        </a:rPr>
                        <a:t>50</a:t>
                      </a:r>
                      <a:r>
                        <a:rPr lang="zh-CN" sz="2000" kern="500">
                          <a:latin typeface="Times New Roman" pitchFamily="18" charset="0"/>
                          <a:ea typeface="微软雅黑" pitchFamily="34" charset="-122"/>
                          <a:cs typeface="Times New Roman" pitchFamily="18" charset="0"/>
                        </a:rPr>
                        <a:t>，</a:t>
                      </a:r>
                      <a:r>
                        <a:rPr lang="en-US" sz="2000" kern="500">
                          <a:latin typeface="Times New Roman" pitchFamily="18" charset="0"/>
                          <a:ea typeface="微软雅黑" pitchFamily="34" charset="-122"/>
                          <a:cs typeface="Times New Roman" pitchFamily="18" charset="0"/>
                        </a:rPr>
                        <a:t>9</a:t>
                      </a:r>
                      <a:endParaRPr lang="zh-CN" sz="20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altLang="zh-CN" sz="2000" kern="500" dirty="0">
                          <a:latin typeface="Times New Roman" pitchFamily="18" charset="0"/>
                          <a:ea typeface="微软雅黑" pitchFamily="34" charset="-122"/>
                          <a:cs typeface="Times New Roman" pitchFamily="18" charset="0"/>
                        </a:rPr>
                        <a:t>2</a:t>
                      </a:r>
                      <a:r>
                        <a:rPr lang="en-US" sz="2000" kern="500" dirty="0">
                          <a:latin typeface="Times New Roman" pitchFamily="18" charset="0"/>
                          <a:ea typeface="微软雅黑" pitchFamily="34" charset="-122"/>
                          <a:cs typeface="Times New Roman" pitchFamily="18" charset="0"/>
                        </a:rPr>
                        <a:t>50 m</a:t>
                      </a:r>
                      <a:r>
                        <a:rPr lang="zh-CN" sz="2000" kern="500" dirty="0">
                          <a:latin typeface="Times New Roman" pitchFamily="18" charset="0"/>
                          <a:ea typeface="微软雅黑" pitchFamily="34" charset="-122"/>
                          <a:cs typeface="Times New Roman" pitchFamily="18" charset="0"/>
                        </a:rPr>
                        <a:t>，</a:t>
                      </a:r>
                      <a:r>
                        <a:rPr lang="en-US" sz="2000" kern="500" dirty="0">
                          <a:latin typeface="Times New Roman" pitchFamily="18" charset="0"/>
                          <a:ea typeface="微软雅黑" pitchFamily="34" charset="-122"/>
                          <a:cs typeface="Times New Roman" pitchFamily="18" charset="0"/>
                        </a:rPr>
                        <a:t>850 m</a:t>
                      </a:r>
                      <a:r>
                        <a:rPr lang="zh-CN" sz="2000" kern="500" dirty="0">
                          <a:latin typeface="Times New Roman" pitchFamily="18" charset="0"/>
                          <a:ea typeface="微软雅黑" pitchFamily="34" charset="-122"/>
                          <a:cs typeface="Times New Roman" pitchFamily="18" charset="0"/>
                        </a:rPr>
                        <a:t>，</a:t>
                      </a:r>
                      <a:r>
                        <a:rPr lang="en-US" sz="2000" kern="500" dirty="0">
                          <a:latin typeface="Times New Roman" pitchFamily="18" charset="0"/>
                          <a:ea typeface="微软雅黑" pitchFamily="34" charset="-122"/>
                          <a:cs typeface="Times New Roman" pitchFamily="18" charset="0"/>
                        </a:rPr>
                        <a:t>3 km</a:t>
                      </a:r>
                      <a:endParaRPr lang="zh-CN" sz="20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认识局域网</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987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矩形 9"/>
          <p:cNvSpPr/>
          <p:nvPr/>
        </p:nvSpPr>
        <p:spPr>
          <a:xfrm>
            <a:off x="849676" y="2997964"/>
            <a:ext cx="10429948" cy="1980607"/>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自</a:t>
            </a:r>
            <a:r>
              <a:rPr lang="en-US" altLang="zh-CN" sz="2000" dirty="0">
                <a:latin typeface="Times New Roman" pitchFamily="18" charset="0"/>
                <a:ea typeface="微软雅黑" pitchFamily="34" charset="-122"/>
                <a:cs typeface="Times New Roman" pitchFamily="18" charset="0"/>
              </a:rPr>
              <a:t>1980</a:t>
            </a:r>
            <a:r>
              <a:rPr lang="zh-CN" altLang="en-US" sz="2000" dirty="0">
                <a:latin typeface="Times New Roman" pitchFamily="18" charset="0"/>
                <a:ea typeface="微软雅黑" pitchFamily="34" charset="-122"/>
                <a:cs typeface="Times New Roman" pitchFamily="18" charset="0"/>
              </a:rPr>
              <a:t>年</a:t>
            </a:r>
            <a:r>
              <a:rPr lang="en-US" altLang="zh-CN" sz="2000" dirty="0">
                <a:latin typeface="Times New Roman" pitchFamily="18" charset="0"/>
                <a:ea typeface="微软雅黑" pitchFamily="34" charset="-122"/>
                <a:cs typeface="Times New Roman" pitchFamily="18" charset="0"/>
              </a:rPr>
              <a:t>2</a:t>
            </a:r>
            <a:r>
              <a:rPr lang="zh-CN" altLang="en-US" sz="2000" dirty="0">
                <a:latin typeface="Times New Roman" pitchFamily="18" charset="0"/>
                <a:ea typeface="微软雅黑" pitchFamily="34" charset="-122"/>
                <a:cs typeface="Times New Roman" pitchFamily="18" charset="0"/>
              </a:rPr>
              <a:t>月局域网标准化委员会（</a:t>
            </a:r>
            <a:r>
              <a:rPr lang="en-US" altLang="zh-CN" sz="2000" dirty="0">
                <a:latin typeface="Times New Roman" pitchFamily="18" charset="0"/>
                <a:ea typeface="微软雅黑" pitchFamily="34" charset="-122"/>
                <a:cs typeface="Times New Roman" pitchFamily="18" charset="0"/>
              </a:rPr>
              <a:t>IEEE 802</a:t>
            </a:r>
            <a:r>
              <a:rPr lang="zh-CN" altLang="en-US" sz="2000" dirty="0">
                <a:latin typeface="Times New Roman" pitchFamily="18" charset="0"/>
                <a:ea typeface="微软雅黑" pitchFamily="34" charset="-122"/>
                <a:cs typeface="Times New Roman" pitchFamily="18" charset="0"/>
              </a:rPr>
              <a:t>委员会）成立以来，该委员会制定了一系列局域网标准，称为</a:t>
            </a:r>
            <a:r>
              <a:rPr lang="en-US" altLang="zh-CN" sz="2000" dirty="0">
                <a:latin typeface="Times New Roman" pitchFamily="18" charset="0"/>
                <a:ea typeface="微软雅黑" pitchFamily="34" charset="-122"/>
                <a:cs typeface="Times New Roman" pitchFamily="18" charset="0"/>
              </a:rPr>
              <a:t>IEEE 802</a:t>
            </a:r>
            <a:r>
              <a:rPr lang="zh-CN" altLang="en-US" sz="2000" dirty="0">
                <a:latin typeface="Times New Roman" pitchFamily="18" charset="0"/>
                <a:ea typeface="微软雅黑" pitchFamily="34" charset="-122"/>
                <a:cs typeface="Times New Roman" pitchFamily="18" charset="0"/>
              </a:rPr>
              <a:t>标准。</a:t>
            </a:r>
            <a:r>
              <a:rPr lang="en-US" altLang="zh-CN" sz="2000" dirty="0">
                <a:latin typeface="Times New Roman" pitchFamily="18" charset="0"/>
                <a:ea typeface="微软雅黑" pitchFamily="34" charset="-122"/>
                <a:cs typeface="Times New Roman" pitchFamily="18" charset="0"/>
              </a:rPr>
              <a:t>IEEE 802</a:t>
            </a:r>
            <a:r>
              <a:rPr lang="zh-CN" altLang="en-US" sz="2000" dirty="0">
                <a:latin typeface="Times New Roman" pitchFamily="18" charset="0"/>
                <a:ea typeface="微软雅黑" pitchFamily="34" charset="-122"/>
                <a:cs typeface="Times New Roman" pitchFamily="18" charset="0"/>
              </a:rPr>
              <a:t>标准化工作进展很快，不但为以太网、令牌环网、</a:t>
            </a:r>
            <a:r>
              <a:rPr lang="en-US" altLang="zh-CN" sz="2000" dirty="0">
                <a:latin typeface="Times New Roman" pitchFamily="18" charset="0"/>
                <a:ea typeface="微软雅黑" pitchFamily="34" charset="-122"/>
                <a:cs typeface="Times New Roman" pitchFamily="18" charset="0"/>
              </a:rPr>
              <a:t>FDDI</a:t>
            </a:r>
            <a:r>
              <a:rPr lang="zh-CN" altLang="en-US" sz="2000" dirty="0">
                <a:latin typeface="Times New Roman" pitchFamily="18" charset="0"/>
                <a:ea typeface="微软雅黑" pitchFamily="34" charset="-122"/>
                <a:cs typeface="Times New Roman" pitchFamily="18" charset="0"/>
              </a:rPr>
              <a:t>等传统局域网技术制定了标准，而且还制定了一系列高速局域网标准，如快速以太网、交换以太网、千兆以太网、万兆以太网及无线局域网标准等。局域网的标准化极大地促进了局域网技术的飞速发展，并对局域网的推广应用起到了巨大的推动作用。</a:t>
            </a:r>
          </a:p>
        </p:txBody>
      </p:sp>
      <p:sp>
        <p:nvSpPr>
          <p:cNvPr id="11" name="矩形 10"/>
          <p:cNvSpPr/>
          <p:nvPr/>
        </p:nvSpPr>
        <p:spPr>
          <a:xfrm>
            <a:off x="2135560" y="1988840"/>
            <a:ext cx="6067687"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5.1.2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局域网体系结构与</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IEEE802</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标准</a:t>
            </a:r>
          </a:p>
        </p:txBody>
      </p:sp>
      <p:grpSp>
        <p:nvGrpSpPr>
          <p:cNvPr id="3" name="组合 3"/>
          <p:cNvGrpSpPr/>
          <p:nvPr/>
        </p:nvGrpSpPr>
        <p:grpSpPr>
          <a:xfrm>
            <a:off x="635362" y="1631650"/>
            <a:ext cx="1428760" cy="1152000"/>
            <a:chOff x="1166778" y="1571612"/>
            <a:chExt cx="1428760" cy="1152000"/>
          </a:xfrm>
        </p:grpSpPr>
        <p:sp>
          <p:nvSpPr>
            <p:cNvPr id="13" name="菱形 12"/>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4" name="菱形 13"/>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lide(fromBottom)">
                                      <p:cBhvr>
                                        <p:cTn id="14" dur="500"/>
                                        <p:tgtEl>
                                          <p:spTgt spid="11"/>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2"/>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快速网络技术</a:t>
            </a:r>
          </a:p>
        </p:txBody>
      </p:sp>
      <p:sp useBgFill="1">
        <p:nvSpPr>
          <p:cNvPr id="3" name="矩形 2"/>
          <p:cNvSpPr/>
          <p:nvPr/>
        </p:nvSpPr>
        <p:spPr>
          <a:xfrm>
            <a:off x="1166778" y="2214554"/>
            <a:ext cx="9787006" cy="3904210"/>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千兆位以太网对上层用户的要求依旧是最小帧长度是</a:t>
            </a:r>
            <a:r>
              <a:rPr lang="en-US" altLang="zh-CN" sz="2000" dirty="0">
                <a:latin typeface="Times New Roman" pitchFamily="18" charset="0"/>
                <a:ea typeface="微软雅黑" pitchFamily="34" charset="-122"/>
                <a:cs typeface="Times New Roman" pitchFamily="18" charset="0"/>
              </a:rPr>
              <a:t>64</a:t>
            </a:r>
            <a:r>
              <a:rPr lang="zh-CN" altLang="en-US" sz="2000" dirty="0">
                <a:latin typeface="Times New Roman" pitchFamily="18" charset="0"/>
                <a:ea typeface="微软雅黑" pitchFamily="34" charset="-122"/>
                <a:cs typeface="Times New Roman" pitchFamily="18" charset="0"/>
              </a:rPr>
              <a:t>字节，最大帧长度为</a:t>
            </a:r>
            <a:r>
              <a:rPr lang="en-US" altLang="zh-CN" sz="2000" dirty="0">
                <a:latin typeface="Times New Roman" pitchFamily="18" charset="0"/>
                <a:ea typeface="微软雅黑" pitchFamily="34" charset="-122"/>
                <a:cs typeface="Times New Roman" pitchFamily="18" charset="0"/>
              </a:rPr>
              <a:t>1 518</a:t>
            </a:r>
            <a:r>
              <a:rPr lang="zh-CN" altLang="en-US" sz="2000" dirty="0">
                <a:latin typeface="Times New Roman" pitchFamily="18" charset="0"/>
                <a:ea typeface="微软雅黑" pitchFamily="34" charset="-122"/>
                <a:cs typeface="Times New Roman" pitchFamily="18" charset="0"/>
              </a:rPr>
              <a:t>字节，以便与以太网和快速以太网兼容。为了在两个相距</a:t>
            </a:r>
            <a:r>
              <a:rPr lang="en-US" altLang="zh-CN" sz="2000" dirty="0">
                <a:latin typeface="Times New Roman" pitchFamily="18" charset="0"/>
                <a:ea typeface="微软雅黑" pitchFamily="34" charset="-122"/>
                <a:cs typeface="Times New Roman" pitchFamily="18" charset="0"/>
              </a:rPr>
              <a:t>200 m</a:t>
            </a:r>
            <a:r>
              <a:rPr lang="zh-CN" altLang="en-US" sz="2000" dirty="0">
                <a:latin typeface="Times New Roman" pitchFamily="18" charset="0"/>
                <a:ea typeface="微软雅黑" pitchFamily="34" charset="-122"/>
                <a:cs typeface="Times New Roman" pitchFamily="18" charset="0"/>
              </a:rPr>
              <a:t>的站点之间传输数据的同时能够检测到冲突，保证网络稳定可靠地运行，千兆位以太网引入了载波扩展（</a:t>
            </a:r>
            <a:r>
              <a:rPr lang="en-US" altLang="zh-CN" sz="2000" dirty="0">
                <a:latin typeface="Times New Roman" pitchFamily="18" charset="0"/>
                <a:ea typeface="微软雅黑" pitchFamily="34" charset="-122"/>
                <a:cs typeface="Times New Roman" pitchFamily="18" charset="0"/>
              </a:rPr>
              <a:t>Carrier Extension</a:t>
            </a:r>
            <a:r>
              <a:rPr lang="zh-CN" altLang="en-US" sz="2000" dirty="0">
                <a:latin typeface="Times New Roman" pitchFamily="18" charset="0"/>
                <a:ea typeface="微软雅黑" pitchFamily="34" charset="-122"/>
                <a:cs typeface="Times New Roman" pitchFamily="18" charset="0"/>
              </a:rPr>
              <a:t>）和分组猝发（</a:t>
            </a:r>
            <a:r>
              <a:rPr lang="en-US" altLang="zh-CN" sz="2000" dirty="0">
                <a:latin typeface="Times New Roman" pitchFamily="18" charset="0"/>
                <a:ea typeface="微软雅黑" pitchFamily="34" charset="-122"/>
                <a:cs typeface="Times New Roman" pitchFamily="18" charset="0"/>
              </a:rPr>
              <a:t>Packet Burst</a:t>
            </a:r>
            <a:r>
              <a:rPr lang="zh-CN" altLang="en-US" sz="2000" dirty="0">
                <a:latin typeface="Times New Roman" pitchFamily="18" charset="0"/>
                <a:ea typeface="微软雅黑" pitchFamily="34" charset="-122"/>
                <a:cs typeface="Times New Roman" pitchFamily="18" charset="0"/>
              </a:rPr>
              <a:t>）传输技术。</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所谓载波扩展就是适当增加帧的长度，即千兆位以太网对最小帧长度要求仍然为</a:t>
            </a:r>
            <a:r>
              <a:rPr lang="en-US" altLang="zh-CN" sz="2000" dirty="0">
                <a:latin typeface="Times New Roman" pitchFamily="18" charset="0"/>
                <a:ea typeface="微软雅黑" pitchFamily="34" charset="-122"/>
                <a:cs typeface="Times New Roman" pitchFamily="18" charset="0"/>
              </a:rPr>
              <a:t>64</a:t>
            </a:r>
            <a:r>
              <a:rPr lang="zh-CN" altLang="en-US" sz="2000" dirty="0">
                <a:latin typeface="Times New Roman" pitchFamily="18" charset="0"/>
                <a:ea typeface="微软雅黑" pitchFamily="34" charset="-122"/>
                <a:cs typeface="Times New Roman" pitchFamily="18" charset="0"/>
              </a:rPr>
              <a:t>字节时，实际传输的帧长度是</a:t>
            </a:r>
            <a:r>
              <a:rPr lang="en-US" altLang="zh-CN" sz="2000" dirty="0">
                <a:latin typeface="Times New Roman" pitchFamily="18" charset="0"/>
                <a:ea typeface="微软雅黑" pitchFamily="34" charset="-122"/>
                <a:cs typeface="Times New Roman" pitchFamily="18" charset="0"/>
              </a:rPr>
              <a:t>512</a:t>
            </a:r>
            <a:r>
              <a:rPr lang="zh-CN" altLang="en-US" sz="2000" dirty="0">
                <a:latin typeface="Times New Roman" pitchFamily="18" charset="0"/>
                <a:ea typeface="微软雅黑" pitchFamily="34" charset="-122"/>
                <a:cs typeface="Times New Roman" pitchFamily="18" charset="0"/>
              </a:rPr>
              <a:t>字节，以保证在数据发送期间站点能够检测到冲突并采取相应的措施。但是载波扩展耗费了大量的带宽，为了弥补载波扩展的不足，又引入分组猝发传输技术，该技术可让载波扩展只用于猝发数据帧的第</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帧。单帧猝发限制在</a:t>
            </a:r>
            <a:r>
              <a:rPr lang="en-US" altLang="zh-CN" sz="2000" dirty="0">
                <a:latin typeface="Times New Roman" pitchFamily="18" charset="0"/>
                <a:ea typeface="微软雅黑" pitchFamily="34" charset="-122"/>
                <a:cs typeface="Times New Roman" pitchFamily="18" charset="0"/>
              </a:rPr>
              <a:t>3 000</a:t>
            </a:r>
            <a:r>
              <a:rPr lang="zh-CN" altLang="en-US" sz="2000" dirty="0">
                <a:latin typeface="Times New Roman" pitchFamily="18" charset="0"/>
                <a:ea typeface="微软雅黑" pitchFamily="34" charset="-122"/>
                <a:cs typeface="Times New Roman" pitchFamily="18" charset="0"/>
              </a:rPr>
              <a:t>字节左右，以防止某个结点占据整个网络带宽。采用这两种技术就可以把千兆位以太网的冲突检测域扩展到</a:t>
            </a:r>
            <a:r>
              <a:rPr lang="en-US" altLang="zh-CN" sz="2000" dirty="0">
                <a:latin typeface="Times New Roman" pitchFamily="18" charset="0"/>
                <a:ea typeface="微软雅黑" pitchFamily="34" charset="-122"/>
                <a:cs typeface="Times New Roman" pitchFamily="18" charset="0"/>
              </a:rPr>
              <a:t>200 m</a:t>
            </a:r>
            <a:r>
              <a:rPr lang="zh-CN" altLang="en-US" sz="2000" dirty="0">
                <a:latin typeface="Times New Roman" pitchFamily="18" charset="0"/>
                <a:ea typeface="微软雅黑" pitchFamily="34" charset="-122"/>
                <a:cs typeface="Times New Roman" pitchFamily="18" charset="0"/>
              </a:rPr>
              <a:t>，而在传送大的数据帧时网络利用率可达</a:t>
            </a:r>
            <a:r>
              <a:rPr lang="en-US" altLang="zh-CN" sz="2000" dirty="0">
                <a:latin typeface="Times New Roman" pitchFamily="18" charset="0"/>
                <a:ea typeface="微软雅黑" pitchFamily="34" charset="-122"/>
                <a:cs typeface="Times New Roman" pitchFamily="18" charset="0"/>
              </a:rPr>
              <a:t>90%</a:t>
            </a:r>
            <a:r>
              <a:rPr lang="zh-CN" altLang="en-US" sz="2000" dirty="0">
                <a:latin typeface="Times New Roman" pitchFamily="18" charset="0"/>
                <a:ea typeface="微软雅黑" pitchFamily="34" charset="-122"/>
                <a:cs typeface="Times New Roman" pitchFamily="18" charset="0"/>
              </a:rPr>
              <a:t>。</a:t>
            </a:r>
          </a:p>
        </p:txBody>
      </p:sp>
      <p:sp>
        <p:nvSpPr>
          <p:cNvPr id="7" name="îṣļîḑé-Rectangle 70"/>
          <p:cNvSpPr/>
          <p:nvPr/>
        </p:nvSpPr>
        <p:spPr>
          <a:xfrm>
            <a:off x="2051440" y="1438383"/>
            <a:ext cx="3060802"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千兆以太网的新技术</a:t>
            </a:r>
          </a:p>
        </p:txBody>
      </p:sp>
      <p:grpSp>
        <p:nvGrpSpPr>
          <p:cNvPr id="8" name="组合 7"/>
          <p:cNvGrpSpPr>
            <a:grpSpLocks noChangeAspect="1"/>
          </p:cNvGrpSpPr>
          <p:nvPr/>
        </p:nvGrpSpPr>
        <p:grpSpPr>
          <a:xfrm>
            <a:off x="1309654" y="1244238"/>
            <a:ext cx="756000" cy="756002"/>
            <a:chOff x="2804323" y="3859118"/>
            <a:chExt cx="900000" cy="900002"/>
          </a:xfrm>
        </p:grpSpPr>
        <p:sp>
          <p:nvSpPr>
            <p:cNvPr id="9" name="椭圆 8"/>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0"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快速网络技术</a:t>
            </a:r>
          </a:p>
        </p:txBody>
      </p:sp>
      <p:sp useBgFill="1">
        <p:nvSpPr>
          <p:cNvPr id="3" name="矩形 2"/>
          <p:cNvSpPr/>
          <p:nvPr/>
        </p:nvSpPr>
        <p:spPr>
          <a:xfrm>
            <a:off x="1166778" y="2214554"/>
            <a:ext cx="9787006" cy="3519490"/>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与快速以太网相比，千兆位以太网有其明显的优点。千兆位以太网的数据传输速度是快速以太网的</a:t>
            </a:r>
            <a:r>
              <a:rPr lang="en-US" altLang="zh-CN" sz="2000" dirty="0">
                <a:latin typeface="Times New Roman" pitchFamily="18" charset="0"/>
                <a:ea typeface="微软雅黑" pitchFamily="34" charset="-122"/>
                <a:cs typeface="Times New Roman" pitchFamily="18" charset="0"/>
              </a:rPr>
              <a:t>10</a:t>
            </a:r>
            <a:r>
              <a:rPr lang="zh-CN" altLang="en-US" sz="2000" dirty="0">
                <a:latin typeface="Times New Roman" pitchFamily="18" charset="0"/>
                <a:ea typeface="微软雅黑" pitchFamily="34" charset="-122"/>
                <a:cs typeface="Times New Roman" pitchFamily="18" charset="0"/>
              </a:rPr>
              <a:t>倍，但其价格只是快速以太网的</a:t>
            </a:r>
            <a:r>
              <a:rPr lang="en-US" altLang="zh-CN" sz="2000" dirty="0">
                <a:latin typeface="Times New Roman" pitchFamily="18" charset="0"/>
                <a:ea typeface="微软雅黑" pitchFamily="34" charset="-122"/>
                <a:cs typeface="Times New Roman" pitchFamily="18" charset="0"/>
              </a:rPr>
              <a:t>2</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倍。而且从传统以太网与快速以太网可以平滑地过渡到千兆位以太网，并不需要掌握新的配置、管理与排除故障技术。千兆位以太网同样支持半双工和全双工两种工作方式。</a:t>
            </a:r>
            <a:endParaRPr lang="en-US" altLang="zh-CN" sz="2000" dirty="0">
              <a:latin typeface="Times New Roman" pitchFamily="18" charset="0"/>
              <a:ea typeface="微软雅黑" pitchFamily="34" charset="-122"/>
              <a:cs typeface="Times New Roman" pitchFamily="18" charset="0"/>
            </a:endParaRPr>
          </a:p>
          <a:p>
            <a:pPr indent="457200" algn="just">
              <a:lnSpc>
                <a:spcPct val="125000"/>
              </a:lnSpc>
            </a:pPr>
            <a:r>
              <a:rPr lang="zh-CN" altLang="en-US" sz="2000" dirty="0">
                <a:latin typeface="Times New Roman" pitchFamily="18" charset="0"/>
                <a:ea typeface="微软雅黑" pitchFamily="34" charset="-122"/>
                <a:cs typeface="Times New Roman" pitchFamily="18" charset="0"/>
              </a:rPr>
              <a:t>千兆位以太网可以将现有的传统以太网和快速以太网通过</a:t>
            </a:r>
            <a:r>
              <a:rPr lang="en-US" altLang="zh-CN" sz="2000" dirty="0">
                <a:latin typeface="Times New Roman" pitchFamily="18" charset="0"/>
                <a:ea typeface="微软雅黑" pitchFamily="34" charset="-122"/>
                <a:cs typeface="Times New Roman" pitchFamily="18" charset="0"/>
              </a:rPr>
              <a:t>1 000 Mbps</a:t>
            </a:r>
            <a:r>
              <a:rPr lang="zh-CN" altLang="en-US" sz="2000" dirty="0">
                <a:latin typeface="Times New Roman" pitchFamily="18" charset="0"/>
                <a:ea typeface="微软雅黑" pitchFamily="34" charset="-122"/>
                <a:cs typeface="Times New Roman" pitchFamily="18" charset="0"/>
              </a:rPr>
              <a:t>的链路与千兆位以太网交换机相连，从而组成更大容量的主干网，这种主干网可以支持大量的交换式以太网和共享式的以太网。千兆位以太网虽然在数据、话音、视频等实时业务方面还不能提供真正意义上的服务质量（</a:t>
            </a:r>
            <a:r>
              <a:rPr lang="en-US" altLang="zh-CN" sz="2000" dirty="0" err="1">
                <a:latin typeface="Times New Roman" pitchFamily="18" charset="0"/>
                <a:ea typeface="微软雅黑" pitchFamily="34" charset="-122"/>
                <a:cs typeface="Times New Roman" pitchFamily="18" charset="0"/>
              </a:rPr>
              <a:t>QoS</a:t>
            </a:r>
            <a:r>
              <a:rPr lang="zh-CN" altLang="en-US" sz="2000" dirty="0">
                <a:latin typeface="Times New Roman" pitchFamily="18" charset="0"/>
                <a:ea typeface="微软雅黑" pitchFamily="34" charset="-122"/>
                <a:cs typeface="Times New Roman" pitchFamily="18" charset="0"/>
              </a:rPr>
              <a:t>）保证，但千兆位以太网的高带宽能克服传统以太网的一些弱点，提供更高的服务性能。</a:t>
            </a:r>
          </a:p>
        </p:txBody>
      </p:sp>
      <p:sp>
        <p:nvSpPr>
          <p:cNvPr id="7" name="îṣļîḑé-Rectangle 70"/>
          <p:cNvSpPr/>
          <p:nvPr/>
        </p:nvSpPr>
        <p:spPr>
          <a:xfrm>
            <a:off x="2051440" y="1438383"/>
            <a:ext cx="3676355"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千兆以太网的优点和应用</a:t>
            </a:r>
          </a:p>
        </p:txBody>
      </p:sp>
      <p:grpSp>
        <p:nvGrpSpPr>
          <p:cNvPr id="4" name="组合 7"/>
          <p:cNvGrpSpPr>
            <a:grpSpLocks noChangeAspect="1"/>
          </p:cNvGrpSpPr>
          <p:nvPr/>
        </p:nvGrpSpPr>
        <p:grpSpPr>
          <a:xfrm>
            <a:off x="1309654" y="1244238"/>
            <a:ext cx="756000" cy="756002"/>
            <a:chOff x="2804323" y="3859118"/>
            <a:chExt cx="900000" cy="900002"/>
          </a:xfrm>
        </p:grpSpPr>
        <p:sp>
          <p:nvSpPr>
            <p:cNvPr id="9" name="椭圆 8"/>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0"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快速网络技术</a:t>
            </a:r>
          </a:p>
        </p:txBody>
      </p:sp>
      <p:grpSp>
        <p:nvGrpSpPr>
          <p:cNvPr id="3" name="组合 2"/>
          <p:cNvGrpSpPr>
            <a:grpSpLocks noChangeAspect="1"/>
          </p:cNvGrpSpPr>
          <p:nvPr/>
        </p:nvGrpSpPr>
        <p:grpSpPr>
          <a:xfrm>
            <a:off x="1023352" y="1357297"/>
            <a:ext cx="5436000" cy="4857785"/>
            <a:chOff x="1321829" y="1352470"/>
            <a:chExt cx="9313174" cy="5120640"/>
          </a:xfrm>
        </p:grpSpPr>
        <p:grpSp>
          <p:nvGrpSpPr>
            <p:cNvPr id="4" name="组合 1"/>
            <p:cNvGrpSpPr/>
            <p:nvPr/>
          </p:nvGrpSpPr>
          <p:grpSpPr>
            <a:xfrm>
              <a:off x="1321829" y="1556792"/>
              <a:ext cx="9313174" cy="4916318"/>
              <a:chOff x="1321829" y="1556792"/>
              <a:chExt cx="9313174" cy="4916318"/>
            </a:xfrm>
          </p:grpSpPr>
          <p:sp>
            <p:nvSpPr>
              <p:cNvPr id="6" name="矩形 2"/>
              <p:cNvSpPr/>
              <p:nvPr/>
            </p:nvSpPr>
            <p:spPr bwMode="auto">
              <a:xfrm>
                <a:off x="1321829" y="1556792"/>
                <a:ext cx="9313174" cy="4916318"/>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8" name="圆角矩形 5"/>
              <p:cNvSpPr/>
              <p:nvPr/>
            </p:nvSpPr>
            <p:spPr>
              <a:xfrm>
                <a:off x="1689943" y="1879595"/>
                <a:ext cx="8424936" cy="438418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千兆位以太网最通用的办法是采用三层设计：最下面一层由</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 Mbps</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传统以太网交换机和</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100 Mbps</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上行链路组成；第二层由</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100 Mbps</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以太网交换机和</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1 000 Mbps</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上行链路组成；最高层由千兆位以太网交换机组成，如图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5-11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所示。在这种结构中，交换机由下到上逐步提高干线速率。这种设计一般是由低廉的交换机完成</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 Mbps</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工作站的连接，昂贵的大容量交换机只用在最高层。</a:t>
                </a:r>
              </a:p>
            </p:txBody>
          </p:sp>
        </p:grpSp>
        <p:sp>
          <p:nvSpPr>
            <p:cNvPr id="5" name="六边形 4"/>
            <p:cNvSpPr/>
            <p:nvPr/>
          </p:nvSpPr>
          <p:spPr>
            <a:xfrm>
              <a:off x="1675683" y="1352470"/>
              <a:ext cx="2343713" cy="426825"/>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4700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4" name="组合 13"/>
          <p:cNvGrpSpPr/>
          <p:nvPr/>
        </p:nvGrpSpPr>
        <p:grpSpPr>
          <a:xfrm>
            <a:off x="6810379" y="1857364"/>
            <a:ext cx="4927465" cy="4226984"/>
            <a:chOff x="6810379" y="1857364"/>
            <a:chExt cx="4927465" cy="4226984"/>
          </a:xfrm>
        </p:grpSpPr>
        <p:graphicFrame>
          <p:nvGraphicFramePr>
            <p:cNvPr id="470017" name="Object 1"/>
            <p:cNvGraphicFramePr>
              <a:graphicFrameLocks noChangeAspect="1"/>
            </p:cNvGraphicFramePr>
            <p:nvPr/>
          </p:nvGraphicFramePr>
          <p:xfrm>
            <a:off x="6810379" y="1857364"/>
            <a:ext cx="4927465" cy="3643338"/>
          </p:xfrm>
          <a:graphic>
            <a:graphicData uri="http://schemas.openxmlformats.org/presentationml/2006/ole">
              <mc:AlternateContent xmlns:mc="http://schemas.openxmlformats.org/markup-compatibility/2006">
                <mc:Choice xmlns:v="urn:schemas-microsoft-com:vml" Requires="v">
                  <p:oleObj spid="_x0000_s6148" r:id="rId3" imgW="4168692" imgH="3178710" progId="">
                    <p:embed/>
                  </p:oleObj>
                </mc:Choice>
                <mc:Fallback>
                  <p:oleObj r:id="rId3" imgW="4168692" imgH="3178710" progId="">
                    <p:embed/>
                    <p:pic>
                      <p:nvPicPr>
                        <p:cNvPr id="0" name="Picture 1"/>
                        <p:cNvPicPr>
                          <a:picLocks noChangeAspect="1" noChangeArrowheads="1"/>
                        </p:cNvPicPr>
                        <p:nvPr/>
                      </p:nvPicPr>
                      <p:blipFill>
                        <a:blip r:embed="rId4">
                          <a:grayscl/>
                          <a:extLst>
                            <a:ext uri="{28A0092B-C50C-407E-A947-70E740481C1C}">
                              <a14:useLocalDpi xmlns:a14="http://schemas.microsoft.com/office/drawing/2010/main" val="0"/>
                            </a:ext>
                          </a:extLst>
                        </a:blip>
                        <a:srcRect b="3226"/>
                        <a:stretch>
                          <a:fillRect/>
                        </a:stretch>
                      </p:blipFill>
                      <p:spPr bwMode="auto">
                        <a:xfrm>
                          <a:off x="6810379" y="1857364"/>
                          <a:ext cx="4927465" cy="364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矩形 12"/>
            <p:cNvSpPr/>
            <p:nvPr/>
          </p:nvSpPr>
          <p:spPr>
            <a:xfrm>
              <a:off x="8239140" y="5715016"/>
              <a:ext cx="2099677"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dirty="0">
                  <a:latin typeface="Times New Roman" pitchFamily="18" charset="0"/>
                  <a:ea typeface="微软雅黑" pitchFamily="34" charset="-122"/>
                  <a:cs typeface="Times New Roman" pitchFamily="18" charset="0"/>
                </a:rPr>
                <a:t>5-11  </a:t>
              </a:r>
              <a:r>
                <a:rPr lang="zh-CN" altLang="en-US" dirty="0">
                  <a:latin typeface="Times New Roman" pitchFamily="18" charset="0"/>
                  <a:ea typeface="微软雅黑" pitchFamily="34" charset="-122"/>
                  <a:cs typeface="Times New Roman" pitchFamily="18" charset="0"/>
                </a:rPr>
                <a:t>千兆以太网</a:t>
              </a:r>
            </a:p>
          </p:txBody>
        </p:sp>
      </p:gr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快速网络技术</a:t>
            </a:r>
          </a:p>
        </p:txBody>
      </p:sp>
      <p:sp>
        <p:nvSpPr>
          <p:cNvPr id="3" name="矩形 2"/>
          <p:cNvSpPr/>
          <p:nvPr/>
        </p:nvSpPr>
        <p:spPr>
          <a:xfrm>
            <a:off x="2479025" y="1705496"/>
            <a:ext cx="2877711"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5.4.3  </a:t>
            </a: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万兆以太网</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5"/>
          <p:cNvGrpSpPr/>
          <p:nvPr/>
        </p:nvGrpSpPr>
        <p:grpSpPr>
          <a:xfrm>
            <a:off x="978827" y="1348306"/>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7" name="矩形 6"/>
          <p:cNvSpPr/>
          <p:nvPr/>
        </p:nvSpPr>
        <p:spPr>
          <a:xfrm>
            <a:off x="1595406" y="2885731"/>
            <a:ext cx="6072230" cy="2400657"/>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在以太网技术中，快速以太网是一个里程碑，确立了以太网技术在桌面的统治地位。随后出现的千兆位以太网更是加快了以太网的发展。然而以太网主要是在局域网中占绝对优势，在很长的一段时间中，由于带宽以及传输距离等原因，人们普遍认为以太网不能用于城域网。</a:t>
            </a:r>
          </a:p>
        </p:txBody>
      </p:sp>
      <p:pic>
        <p:nvPicPr>
          <p:cNvPr id="8" name="图片 7" descr="网络2.jpg"/>
          <p:cNvPicPr>
            <a:picLocks noChangeAspect="1"/>
          </p:cNvPicPr>
          <p:nvPr/>
        </p:nvPicPr>
        <p:blipFill>
          <a:blip r:embed="rId3">
            <a:clrChange>
              <a:clrFrom>
                <a:srgbClr val="FFFFFF"/>
              </a:clrFrom>
              <a:clrTo>
                <a:srgbClr val="FFFFFF">
                  <a:alpha val="0"/>
                </a:srgbClr>
              </a:clrTo>
            </a:clrChange>
          </a:blip>
          <a:srcRect b="4999"/>
          <a:stretch>
            <a:fillRect/>
          </a:stretch>
        </p:blipFill>
        <p:spPr>
          <a:xfrm>
            <a:off x="8382000" y="4143356"/>
            <a:ext cx="3810000" cy="2714644"/>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快速网络技术</a:t>
            </a:r>
          </a:p>
        </p:txBody>
      </p:sp>
      <p:sp useBgFill="1">
        <p:nvSpPr>
          <p:cNvPr id="3" name="矩形 2"/>
          <p:cNvSpPr/>
          <p:nvPr/>
        </p:nvSpPr>
        <p:spPr>
          <a:xfrm>
            <a:off x="1166778" y="5104123"/>
            <a:ext cx="9715568" cy="1246495"/>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以上这</a:t>
            </a:r>
            <a:r>
              <a:rPr lang="en-US" altLang="zh-CN" sz="2000" dirty="0">
                <a:latin typeface="Times New Roman" pitchFamily="18" charset="0"/>
                <a:ea typeface="微软雅黑" pitchFamily="34" charset="-122"/>
                <a:cs typeface="Times New Roman" pitchFamily="18" charset="0"/>
              </a:rPr>
              <a:t>10</a:t>
            </a:r>
            <a:r>
              <a:rPr lang="zh-CN" altLang="en-US" sz="2000" dirty="0">
                <a:latin typeface="Times New Roman" pitchFamily="18" charset="0"/>
                <a:ea typeface="微软雅黑" pitchFamily="34" charset="-122"/>
                <a:cs typeface="Times New Roman" pitchFamily="18" charset="0"/>
              </a:rPr>
              <a:t>多种万兆位以太网规范可以分为三类：一是基于光纤的局域网万兆以太网规范，二是基于双绞线（或铜线）的局域网万兆以太网规范，三是基于光纤的广域网万兆位以太网规范，如表</a:t>
            </a:r>
            <a:r>
              <a:rPr lang="en-US" altLang="zh-CN" sz="2000" dirty="0">
                <a:latin typeface="Times New Roman" pitchFamily="18" charset="0"/>
                <a:ea typeface="微软雅黑" pitchFamily="34" charset="-122"/>
                <a:cs typeface="Times New Roman" pitchFamily="18" charset="0"/>
              </a:rPr>
              <a:t>5-4</a:t>
            </a:r>
            <a:r>
              <a:rPr lang="zh-CN" altLang="en-US" sz="2000" dirty="0">
                <a:latin typeface="Times New Roman" pitchFamily="18" charset="0"/>
                <a:ea typeface="微软雅黑" pitchFamily="34" charset="-122"/>
                <a:cs typeface="Times New Roman" pitchFamily="18" charset="0"/>
              </a:rPr>
              <a:t>所示。</a:t>
            </a:r>
          </a:p>
        </p:txBody>
      </p:sp>
      <p:sp useBgFill="1">
        <p:nvSpPr>
          <p:cNvPr id="6" name="矩形 5"/>
          <p:cNvSpPr/>
          <p:nvPr/>
        </p:nvSpPr>
        <p:spPr>
          <a:xfrm>
            <a:off x="1166778" y="1214422"/>
            <a:ext cx="9715568" cy="3904210"/>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1999</a:t>
            </a:r>
            <a:r>
              <a:rPr lang="zh-CN" altLang="en-US" sz="2000" dirty="0">
                <a:latin typeface="Times New Roman" pitchFamily="18" charset="0"/>
                <a:ea typeface="微软雅黑" pitchFamily="34" charset="-122"/>
                <a:cs typeface="Times New Roman" pitchFamily="18" charset="0"/>
              </a:rPr>
              <a:t>年底成立了</a:t>
            </a:r>
            <a:r>
              <a:rPr lang="en-US" altLang="zh-CN" sz="2000" dirty="0">
                <a:latin typeface="Times New Roman" pitchFamily="18" charset="0"/>
                <a:ea typeface="微软雅黑" pitchFamily="34" charset="-122"/>
                <a:cs typeface="Times New Roman" pitchFamily="18" charset="0"/>
              </a:rPr>
              <a:t>IEEE 802.3ae</a:t>
            </a:r>
            <a:r>
              <a:rPr lang="zh-CN" altLang="en-US" sz="2000" dirty="0">
                <a:latin typeface="Times New Roman" pitchFamily="18" charset="0"/>
                <a:ea typeface="微软雅黑" pitchFamily="34" charset="-122"/>
                <a:cs typeface="Times New Roman" pitchFamily="18" charset="0"/>
              </a:rPr>
              <a:t>工作组进行了万兆位以太网技术（</a:t>
            </a:r>
            <a:r>
              <a:rPr lang="en-US" altLang="zh-CN" sz="2000" dirty="0">
                <a:latin typeface="Times New Roman" pitchFamily="18" charset="0"/>
                <a:ea typeface="微软雅黑" pitchFamily="34" charset="-122"/>
                <a:cs typeface="Times New Roman" pitchFamily="18" charset="0"/>
              </a:rPr>
              <a:t>10 </a:t>
            </a:r>
            <a:r>
              <a:rPr lang="en-US" altLang="zh-CN" sz="2000" dirty="0" err="1">
                <a:latin typeface="Times New Roman" pitchFamily="18" charset="0"/>
                <a:ea typeface="微软雅黑" pitchFamily="34" charset="-122"/>
                <a:cs typeface="Times New Roman" pitchFamily="18" charset="0"/>
              </a:rPr>
              <a:t>Gbps</a:t>
            </a:r>
            <a:r>
              <a:rPr lang="zh-CN" altLang="en-US" sz="2000" dirty="0">
                <a:latin typeface="Times New Roman" pitchFamily="18" charset="0"/>
                <a:ea typeface="微软雅黑" pitchFamily="34" charset="-122"/>
                <a:cs typeface="Times New Roman" pitchFamily="18" charset="0"/>
              </a:rPr>
              <a:t>）的研究，并于</a:t>
            </a:r>
            <a:r>
              <a:rPr lang="en-US" altLang="zh-CN" sz="2000" dirty="0">
                <a:latin typeface="Times New Roman" pitchFamily="18" charset="0"/>
                <a:ea typeface="微软雅黑" pitchFamily="34" charset="-122"/>
                <a:cs typeface="Times New Roman" pitchFamily="18" charset="0"/>
              </a:rPr>
              <a:t>2002</a:t>
            </a:r>
            <a:r>
              <a:rPr lang="zh-CN" altLang="en-US" sz="2000" dirty="0">
                <a:latin typeface="Times New Roman" pitchFamily="18" charset="0"/>
                <a:ea typeface="微软雅黑" pitchFamily="34" charset="-122"/>
                <a:cs typeface="Times New Roman" pitchFamily="18" charset="0"/>
              </a:rPr>
              <a:t>年正式发布</a:t>
            </a:r>
            <a:r>
              <a:rPr lang="en-US" altLang="zh-CN" sz="2000" dirty="0">
                <a:latin typeface="Times New Roman" pitchFamily="18" charset="0"/>
                <a:ea typeface="微软雅黑" pitchFamily="34" charset="-122"/>
                <a:cs typeface="Times New Roman" pitchFamily="18" charset="0"/>
              </a:rPr>
              <a:t>IEEE 802.3ae 10GE</a:t>
            </a:r>
            <a:r>
              <a:rPr lang="zh-CN" altLang="en-US" sz="2000" dirty="0">
                <a:latin typeface="Times New Roman" pitchFamily="18" charset="0"/>
                <a:ea typeface="微软雅黑" pitchFamily="34" charset="-122"/>
                <a:cs typeface="Times New Roman" pitchFamily="18" charset="0"/>
              </a:rPr>
              <a:t>标准，标准中发布的基于光纤的规范包括：</a:t>
            </a:r>
            <a:r>
              <a:rPr lang="en-US" altLang="zh-CN" sz="2000" dirty="0">
                <a:latin typeface="Times New Roman" pitchFamily="18" charset="0"/>
                <a:ea typeface="微软雅黑" pitchFamily="34" charset="-122"/>
                <a:cs typeface="Times New Roman" pitchFamily="18" charset="0"/>
              </a:rPr>
              <a:t>10GBase-SR</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10GBase-LR</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10GBase-ER</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10GBase-LX4</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10GBase-SW</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10GBase-LW</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10GBase-EW</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2004</a:t>
            </a:r>
            <a:r>
              <a:rPr lang="zh-CN" altLang="en-US" sz="2000" dirty="0">
                <a:latin typeface="Times New Roman" pitchFamily="18" charset="0"/>
                <a:ea typeface="微软雅黑" pitchFamily="34" charset="-122"/>
                <a:cs typeface="Times New Roman" pitchFamily="18" charset="0"/>
              </a:rPr>
              <a:t>年在</a:t>
            </a:r>
            <a:r>
              <a:rPr lang="en-US" altLang="zh-CN" sz="2000" dirty="0">
                <a:latin typeface="Times New Roman" pitchFamily="18" charset="0"/>
                <a:ea typeface="微软雅黑" pitchFamily="34" charset="-122"/>
                <a:cs typeface="Times New Roman" pitchFamily="18" charset="0"/>
              </a:rPr>
              <a:t>IEEE 802.3ak</a:t>
            </a:r>
            <a:r>
              <a:rPr lang="zh-CN" altLang="en-US" sz="2000" dirty="0">
                <a:latin typeface="Times New Roman" pitchFamily="18" charset="0"/>
                <a:ea typeface="微软雅黑" pitchFamily="34" charset="-122"/>
                <a:cs typeface="Times New Roman" pitchFamily="18" charset="0"/>
              </a:rPr>
              <a:t>标准中发布的基于双绞线的</a:t>
            </a:r>
            <a:r>
              <a:rPr lang="en-US" altLang="zh-CN" sz="2000" dirty="0">
                <a:latin typeface="Times New Roman" pitchFamily="18" charset="0"/>
                <a:ea typeface="微软雅黑" pitchFamily="34" charset="-122"/>
                <a:cs typeface="Times New Roman" pitchFamily="18" charset="0"/>
              </a:rPr>
              <a:t>10GBase-CX4</a:t>
            </a:r>
            <a:r>
              <a:rPr lang="zh-CN" altLang="en-US" sz="2000" dirty="0">
                <a:latin typeface="Times New Roman" pitchFamily="18" charset="0"/>
                <a:ea typeface="微软雅黑" pitchFamily="34" charset="-122"/>
                <a:cs typeface="Times New Roman" pitchFamily="18" charset="0"/>
              </a:rPr>
              <a:t>规范；</a:t>
            </a:r>
            <a:r>
              <a:rPr lang="en-US" altLang="zh-CN" sz="2000" dirty="0">
                <a:latin typeface="Times New Roman" pitchFamily="18" charset="0"/>
                <a:ea typeface="微软雅黑" pitchFamily="34" charset="-122"/>
                <a:cs typeface="Times New Roman" pitchFamily="18" charset="0"/>
              </a:rPr>
              <a:t>2006</a:t>
            </a:r>
            <a:r>
              <a:rPr lang="zh-CN" altLang="en-US" sz="2000" dirty="0">
                <a:latin typeface="Times New Roman" pitchFamily="18" charset="0"/>
                <a:ea typeface="微软雅黑" pitchFamily="34" charset="-122"/>
                <a:cs typeface="Times New Roman" pitchFamily="18" charset="0"/>
              </a:rPr>
              <a:t>年在</a:t>
            </a:r>
            <a:r>
              <a:rPr lang="en-US" altLang="zh-CN" sz="2000" dirty="0">
                <a:latin typeface="Times New Roman" pitchFamily="18" charset="0"/>
                <a:ea typeface="微软雅黑" pitchFamily="34" charset="-122"/>
                <a:cs typeface="Times New Roman" pitchFamily="18" charset="0"/>
              </a:rPr>
              <a:t>IEEE 802.3an</a:t>
            </a:r>
            <a:r>
              <a:rPr lang="zh-CN" altLang="en-US" sz="2000" dirty="0">
                <a:latin typeface="Times New Roman" pitchFamily="18" charset="0"/>
                <a:ea typeface="微软雅黑" pitchFamily="34" charset="-122"/>
                <a:cs typeface="Times New Roman" pitchFamily="18" charset="0"/>
              </a:rPr>
              <a:t>标准发布的基于双绞铜线的</a:t>
            </a:r>
            <a:r>
              <a:rPr lang="en-US" altLang="zh-CN" sz="2000" dirty="0">
                <a:latin typeface="Times New Roman" pitchFamily="18" charset="0"/>
                <a:ea typeface="微软雅黑" pitchFamily="34" charset="-122"/>
                <a:cs typeface="Times New Roman" pitchFamily="18" charset="0"/>
              </a:rPr>
              <a:t>10GBase-T</a:t>
            </a:r>
            <a:r>
              <a:rPr lang="zh-CN" altLang="en-US" sz="2000" dirty="0">
                <a:latin typeface="Times New Roman" pitchFamily="18" charset="0"/>
                <a:ea typeface="微软雅黑" pitchFamily="34" charset="-122"/>
                <a:cs typeface="Times New Roman" pitchFamily="18" charset="0"/>
              </a:rPr>
              <a:t>规范；</a:t>
            </a:r>
            <a:r>
              <a:rPr lang="en-US" altLang="zh-CN" sz="2000" dirty="0">
                <a:latin typeface="Times New Roman" pitchFamily="18" charset="0"/>
                <a:ea typeface="微软雅黑" pitchFamily="34" charset="-122"/>
                <a:cs typeface="Times New Roman" pitchFamily="18" charset="0"/>
              </a:rPr>
              <a:t>2006</a:t>
            </a:r>
            <a:r>
              <a:rPr lang="zh-CN" altLang="en-US" sz="2000" dirty="0">
                <a:latin typeface="Times New Roman" pitchFamily="18" charset="0"/>
                <a:ea typeface="微软雅黑" pitchFamily="34" charset="-122"/>
                <a:cs typeface="Times New Roman" pitchFamily="18" charset="0"/>
              </a:rPr>
              <a:t>年在</a:t>
            </a:r>
            <a:r>
              <a:rPr lang="en-US" altLang="zh-CN" sz="2000" dirty="0">
                <a:latin typeface="Times New Roman" pitchFamily="18" charset="0"/>
                <a:ea typeface="微软雅黑" pitchFamily="34" charset="-122"/>
                <a:cs typeface="Times New Roman" pitchFamily="18" charset="0"/>
              </a:rPr>
              <a:t>IEEE 802.3aq</a:t>
            </a:r>
            <a:r>
              <a:rPr lang="zh-CN" altLang="en-US" sz="2000" dirty="0">
                <a:latin typeface="Times New Roman" pitchFamily="18" charset="0"/>
                <a:ea typeface="微软雅黑" pitchFamily="34" charset="-122"/>
                <a:cs typeface="Times New Roman" pitchFamily="18" charset="0"/>
              </a:rPr>
              <a:t>标准中发布的基于光纤的</a:t>
            </a:r>
            <a:r>
              <a:rPr lang="en-US" altLang="zh-CN" sz="2000" dirty="0">
                <a:latin typeface="Times New Roman" pitchFamily="18" charset="0"/>
                <a:ea typeface="微软雅黑" pitchFamily="34" charset="-122"/>
                <a:cs typeface="Times New Roman" pitchFamily="18" charset="0"/>
              </a:rPr>
              <a:t>10GBase-LRM</a:t>
            </a:r>
            <a:r>
              <a:rPr lang="zh-CN" altLang="en-US" sz="2000" dirty="0">
                <a:latin typeface="Times New Roman" pitchFamily="18" charset="0"/>
                <a:ea typeface="微软雅黑" pitchFamily="34" charset="-122"/>
                <a:cs typeface="Times New Roman" pitchFamily="18" charset="0"/>
              </a:rPr>
              <a:t>规范；</a:t>
            </a:r>
            <a:r>
              <a:rPr lang="en-US" altLang="zh-CN" sz="2000" dirty="0">
                <a:latin typeface="Times New Roman" pitchFamily="18" charset="0"/>
                <a:ea typeface="微软雅黑" pitchFamily="34" charset="-122"/>
                <a:cs typeface="Times New Roman" pitchFamily="18" charset="0"/>
              </a:rPr>
              <a:t>2007</a:t>
            </a:r>
            <a:r>
              <a:rPr lang="zh-CN" altLang="en-US" sz="2000" dirty="0">
                <a:latin typeface="Times New Roman" pitchFamily="18" charset="0"/>
                <a:ea typeface="微软雅黑" pitchFamily="34" charset="-122"/>
                <a:cs typeface="Times New Roman" pitchFamily="18" charset="0"/>
              </a:rPr>
              <a:t>年在</a:t>
            </a:r>
            <a:r>
              <a:rPr lang="en-US" altLang="zh-CN" sz="2000" dirty="0">
                <a:latin typeface="Times New Roman" pitchFamily="18" charset="0"/>
                <a:ea typeface="微软雅黑" pitchFamily="34" charset="-122"/>
                <a:cs typeface="Times New Roman" pitchFamily="18" charset="0"/>
              </a:rPr>
              <a:t>IEEE 802.3ap</a:t>
            </a:r>
            <a:r>
              <a:rPr lang="zh-CN" altLang="en-US" sz="2000" dirty="0">
                <a:latin typeface="Times New Roman" pitchFamily="18" charset="0"/>
                <a:ea typeface="微软雅黑" pitchFamily="34" charset="-122"/>
                <a:cs typeface="Times New Roman" pitchFamily="18" charset="0"/>
              </a:rPr>
              <a:t>标准中发布的基于铜线的</a:t>
            </a:r>
            <a:r>
              <a:rPr lang="en-US" altLang="zh-CN" sz="2000" dirty="0">
                <a:latin typeface="Times New Roman" pitchFamily="18" charset="0"/>
                <a:ea typeface="微软雅黑" pitchFamily="34" charset="-122"/>
                <a:cs typeface="Times New Roman" pitchFamily="18" charset="0"/>
              </a:rPr>
              <a:t>10GBase-KR</a:t>
            </a:r>
            <a:r>
              <a:rPr lang="zh-CN" altLang="en-US" sz="2000" dirty="0">
                <a:latin typeface="Times New Roman" pitchFamily="18" charset="0"/>
                <a:ea typeface="微软雅黑" pitchFamily="34" charset="-122"/>
                <a:cs typeface="Times New Roman" pitchFamily="18" charset="0"/>
              </a:rPr>
              <a:t>和</a:t>
            </a:r>
            <a:r>
              <a:rPr lang="en-US" altLang="zh-CN" sz="2000" dirty="0">
                <a:latin typeface="Times New Roman" pitchFamily="18" charset="0"/>
                <a:ea typeface="微软雅黑" pitchFamily="34" charset="-122"/>
                <a:cs typeface="Times New Roman" pitchFamily="18" charset="0"/>
              </a:rPr>
              <a:t>10GBase-KX4</a:t>
            </a:r>
            <a:r>
              <a:rPr lang="zh-CN" altLang="en-US" sz="2000" dirty="0">
                <a:latin typeface="Times New Roman" pitchFamily="18" charset="0"/>
                <a:ea typeface="微软雅黑" pitchFamily="34" charset="-122"/>
                <a:cs typeface="Times New Roman" pitchFamily="18" charset="0"/>
              </a:rPr>
              <a:t>规范。除此之外，还有一些不是由</a:t>
            </a:r>
            <a:r>
              <a:rPr lang="en-US" altLang="zh-CN" sz="2000" dirty="0">
                <a:latin typeface="Times New Roman" pitchFamily="18" charset="0"/>
                <a:ea typeface="微软雅黑" pitchFamily="34" charset="-122"/>
                <a:cs typeface="Times New Roman" pitchFamily="18" charset="0"/>
              </a:rPr>
              <a:t>IEEE</a:t>
            </a:r>
            <a:r>
              <a:rPr lang="zh-CN" altLang="en-US" sz="2000" dirty="0">
                <a:latin typeface="Times New Roman" pitchFamily="18" charset="0"/>
                <a:ea typeface="微软雅黑" pitchFamily="34" charset="-122"/>
                <a:cs typeface="Times New Roman" pitchFamily="18" charset="0"/>
              </a:rPr>
              <a:t>发布的万兆以太网规范，如</a:t>
            </a:r>
            <a:r>
              <a:rPr lang="en-US" altLang="zh-CN" sz="2000" dirty="0">
                <a:latin typeface="Times New Roman" pitchFamily="18" charset="0"/>
                <a:ea typeface="微软雅黑" pitchFamily="34" charset="-122"/>
                <a:cs typeface="Times New Roman" pitchFamily="18" charset="0"/>
              </a:rPr>
              <a:t>Cisco</a:t>
            </a:r>
            <a:r>
              <a:rPr lang="zh-CN" altLang="en-US" sz="2000" dirty="0">
                <a:latin typeface="Times New Roman" pitchFamily="18" charset="0"/>
                <a:ea typeface="微软雅黑" pitchFamily="34" charset="-122"/>
                <a:cs typeface="Times New Roman" pitchFamily="18" charset="0"/>
              </a:rPr>
              <a:t>的</a:t>
            </a:r>
            <a:r>
              <a:rPr lang="en-US" altLang="zh-CN" sz="2000" dirty="0">
                <a:latin typeface="Times New Roman" pitchFamily="18" charset="0"/>
                <a:ea typeface="微软雅黑" pitchFamily="34" charset="-122"/>
                <a:cs typeface="Times New Roman" pitchFamily="18" charset="0"/>
              </a:rPr>
              <a:t>10GBase-ZR</a:t>
            </a:r>
            <a:r>
              <a:rPr lang="zh-CN" altLang="en-US" sz="2000" dirty="0">
                <a:latin typeface="Times New Roman" pitchFamily="18" charset="0"/>
                <a:ea typeface="微软雅黑" pitchFamily="34" charset="-122"/>
                <a:cs typeface="Times New Roman" pitchFamily="18" charset="0"/>
              </a:rPr>
              <a:t>和</a:t>
            </a:r>
            <a:r>
              <a:rPr lang="en-US" altLang="zh-CN" sz="2000" dirty="0">
                <a:latin typeface="Times New Roman" pitchFamily="18" charset="0"/>
                <a:ea typeface="微软雅黑" pitchFamily="34" charset="-122"/>
                <a:cs typeface="Times New Roman" pitchFamily="18" charset="0"/>
              </a:rPr>
              <a:t>10GBase-ZW</a:t>
            </a:r>
            <a:r>
              <a:rPr lang="zh-CN" altLang="en-US" sz="2000" dirty="0">
                <a:latin typeface="Times New Roman" pitchFamily="18" charset="0"/>
                <a:ea typeface="微软雅黑" pitchFamily="34" charset="-122"/>
                <a:cs typeface="Times New Roman" pitchFamily="18" charset="0"/>
              </a:rPr>
              <a:t>规范。万兆位以太网不仅再度扩展了以太网的带宽和传输距离，更重要的是使得以太网从局域网领域向城域网领域渗透。</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快速网络技术</a:t>
            </a:r>
          </a:p>
        </p:txBody>
      </p:sp>
      <p:sp>
        <p:nvSpPr>
          <p:cNvPr id="4" name="矩形 3"/>
          <p:cNvSpPr/>
          <p:nvPr/>
        </p:nvSpPr>
        <p:spPr>
          <a:xfrm>
            <a:off x="4310050" y="928670"/>
            <a:ext cx="3147015" cy="369332"/>
          </a:xfrm>
          <a:prstGeom prst="rect">
            <a:avLst/>
          </a:prstGeom>
        </p:spPr>
        <p:txBody>
          <a:bodyPr wrap="none">
            <a:spAutoFit/>
          </a:bodyPr>
          <a:lstStyle/>
          <a:p>
            <a:r>
              <a:rPr lang="x-none" altLang="en-US" dirty="0">
                <a:latin typeface="Times New Roman" pitchFamily="18" charset="0"/>
                <a:ea typeface="微软雅黑" pitchFamily="34" charset="-122"/>
                <a:cs typeface="Times New Roman" pitchFamily="18" charset="0"/>
              </a:rPr>
              <a:t>表5-4  万兆位以太网规范比较</a:t>
            </a:r>
            <a:endParaRPr lang="zh-CN" altLang="en-US" dirty="0">
              <a:latin typeface="Times New Roman" pitchFamily="18" charset="0"/>
              <a:ea typeface="微软雅黑" pitchFamily="34" charset="-122"/>
              <a:cs typeface="Times New Roman"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37317926"/>
              </p:ext>
            </p:extLst>
          </p:nvPr>
        </p:nvGraphicFramePr>
        <p:xfrm>
          <a:off x="952464" y="1470682"/>
          <a:ext cx="10358509" cy="4827270"/>
        </p:xfrm>
        <a:graphic>
          <a:graphicData uri="http://schemas.openxmlformats.org/drawingml/2006/table">
            <a:tbl>
              <a:tblPr/>
              <a:tblGrid>
                <a:gridCol w="2159403">
                  <a:extLst>
                    <a:ext uri="{9D8B030D-6E8A-4147-A177-3AD203B41FA5}">
                      <a16:colId xmlns:a16="http://schemas.microsoft.com/office/drawing/2014/main" xmlns="" val="20000"/>
                    </a:ext>
                  </a:extLst>
                </a:gridCol>
                <a:gridCol w="4068960">
                  <a:extLst>
                    <a:ext uri="{9D8B030D-6E8A-4147-A177-3AD203B41FA5}">
                      <a16:colId xmlns:a16="http://schemas.microsoft.com/office/drawing/2014/main" xmlns="" val="20001"/>
                    </a:ext>
                  </a:extLst>
                </a:gridCol>
                <a:gridCol w="2308548">
                  <a:extLst>
                    <a:ext uri="{9D8B030D-6E8A-4147-A177-3AD203B41FA5}">
                      <a16:colId xmlns:a16="http://schemas.microsoft.com/office/drawing/2014/main" xmlns="" val="20002"/>
                    </a:ext>
                  </a:extLst>
                </a:gridCol>
                <a:gridCol w="1821598">
                  <a:extLst>
                    <a:ext uri="{9D8B030D-6E8A-4147-A177-3AD203B41FA5}">
                      <a16:colId xmlns:a16="http://schemas.microsoft.com/office/drawing/2014/main" xmlns="" val="20003"/>
                    </a:ext>
                  </a:extLst>
                </a:gridCol>
              </a:tblGrid>
              <a:tr h="203835">
                <a:tc>
                  <a:txBody>
                    <a:bodyPr/>
                    <a:lstStyle/>
                    <a:p>
                      <a:pPr algn="ctr">
                        <a:spcAft>
                          <a:spcPts val="0"/>
                        </a:spcAft>
                      </a:pPr>
                      <a:r>
                        <a:rPr lang="zh-CN" sz="1800" b="1" kern="500" dirty="0">
                          <a:effectLst/>
                          <a:latin typeface="微软雅黑" panose="020B0503020204020204" pitchFamily="34" charset="-122"/>
                          <a:ea typeface="微软雅黑" panose="020B0503020204020204" pitchFamily="34" charset="-122"/>
                        </a:rPr>
                        <a:t>名  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algn="ctr">
                        <a:spcAft>
                          <a:spcPts val="0"/>
                        </a:spcAft>
                      </a:pPr>
                      <a:r>
                        <a:rPr lang="zh-CN" sz="1800" b="1" kern="500" dirty="0">
                          <a:effectLst/>
                          <a:latin typeface="微软雅黑" panose="020B0503020204020204" pitchFamily="34" charset="-122"/>
                          <a:ea typeface="微软雅黑" panose="020B0503020204020204" pitchFamily="34" charset="-122"/>
                        </a:rPr>
                        <a:t>介质类型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algn="ctr">
                        <a:spcAft>
                          <a:spcPts val="0"/>
                        </a:spcAft>
                      </a:pPr>
                      <a:r>
                        <a:rPr lang="zh-CN" sz="1800" b="1" kern="500" dirty="0">
                          <a:effectLst/>
                          <a:latin typeface="微软雅黑" panose="020B0503020204020204" pitchFamily="34" charset="-122"/>
                          <a:ea typeface="微软雅黑" panose="020B0503020204020204" pitchFamily="34" charset="-122"/>
                        </a:rPr>
                        <a:t>最大传输距离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algn="ctr">
                        <a:spcAft>
                          <a:spcPts val="0"/>
                        </a:spcAft>
                      </a:pPr>
                      <a:r>
                        <a:rPr lang="zh-CN" sz="1800" b="1" kern="500" dirty="0">
                          <a:effectLst/>
                          <a:latin typeface="微软雅黑" panose="020B0503020204020204" pitchFamily="34" charset="-122"/>
                          <a:ea typeface="微软雅黑" panose="020B0503020204020204" pitchFamily="34" charset="-122"/>
                        </a:rPr>
                        <a:t>分</a:t>
                      </a:r>
                      <a:r>
                        <a:rPr lang="en-US" sz="1800" b="1" kern="500" dirty="0">
                          <a:effectLst/>
                          <a:latin typeface="微软雅黑" panose="020B0503020204020204" pitchFamily="34" charset="-122"/>
                          <a:ea typeface="微软雅黑" panose="020B0503020204020204" pitchFamily="34" charset="-122"/>
                        </a:rPr>
                        <a:t>  </a:t>
                      </a:r>
                      <a:r>
                        <a:rPr lang="zh-CN" sz="1800" b="1" kern="500" dirty="0">
                          <a:effectLst/>
                          <a:latin typeface="微软雅黑" panose="020B0503020204020204" pitchFamily="34" charset="-122"/>
                          <a:ea typeface="微软雅黑" panose="020B0503020204020204" pitchFamily="34" charset="-122"/>
                        </a:rPr>
                        <a:t>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extLst>
                  <a:ext uri="{0D108BD9-81ED-4DB2-BD59-A6C34878D82A}">
                    <a16:rowId xmlns:a16="http://schemas.microsoft.com/office/drawing/2014/main" xmlns="" val="10000"/>
                  </a:ext>
                </a:extLst>
              </a:tr>
              <a:tr h="351155">
                <a:tc>
                  <a:txBody>
                    <a:bodyPr/>
                    <a:lstStyle/>
                    <a:p>
                      <a:pPr indent="266700" algn="ctr">
                        <a:spcAft>
                          <a:spcPts val="0"/>
                        </a:spcAft>
                      </a:pPr>
                      <a:r>
                        <a:rPr lang="en-US" sz="1800" kern="500" dirty="0">
                          <a:latin typeface="Times New Roman" pitchFamily="18" charset="0"/>
                          <a:ea typeface="微软雅黑" pitchFamily="34" charset="-122"/>
                          <a:cs typeface="Times New Roman" pitchFamily="18" charset="0"/>
                        </a:rPr>
                        <a:t>10GBase-SR</a:t>
                      </a:r>
                      <a:endParaRPr lang="zh-CN" sz="18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9220" algn="l">
                        <a:spcAft>
                          <a:spcPts val="0"/>
                        </a:spcAft>
                      </a:pPr>
                      <a:r>
                        <a:rPr lang="en-US" sz="1800" kern="500" spc="-20" dirty="0">
                          <a:latin typeface="Times New Roman" pitchFamily="18" charset="0"/>
                          <a:ea typeface="微软雅黑" pitchFamily="34" charset="-122"/>
                          <a:cs typeface="Times New Roman" pitchFamily="18" charset="0"/>
                        </a:rPr>
                        <a:t>850 nm</a:t>
                      </a:r>
                      <a:r>
                        <a:rPr lang="zh-CN" sz="1800" kern="500" spc="-20" dirty="0">
                          <a:latin typeface="Times New Roman" pitchFamily="18" charset="0"/>
                          <a:ea typeface="微软雅黑" pitchFamily="34" charset="-122"/>
                          <a:cs typeface="Times New Roman" pitchFamily="18" charset="0"/>
                        </a:rPr>
                        <a:t>多模光纤，</a:t>
                      </a:r>
                      <a:r>
                        <a:rPr lang="en-US" sz="1800" kern="500" spc="-20" dirty="0">
                          <a:latin typeface="Times New Roman" pitchFamily="18" charset="0"/>
                          <a:ea typeface="微软雅黑" pitchFamily="34" charset="-122"/>
                          <a:cs typeface="Times New Roman" pitchFamily="18" charset="0"/>
                        </a:rPr>
                        <a:t>50 </a:t>
                      </a:r>
                      <a:r>
                        <a:rPr lang="en-US" sz="1800" kern="500" spc="-20" dirty="0" err="1">
                          <a:latin typeface="Times New Roman" pitchFamily="18" charset="0"/>
                          <a:ea typeface="微软雅黑" pitchFamily="34" charset="-122"/>
                          <a:cs typeface="Times New Roman" pitchFamily="18" charset="0"/>
                        </a:rPr>
                        <a:t>μm</a:t>
                      </a:r>
                      <a:r>
                        <a:rPr lang="zh-CN" sz="1800" kern="500" spc="-20" dirty="0">
                          <a:latin typeface="Times New Roman" pitchFamily="18" charset="0"/>
                          <a:ea typeface="微软雅黑" pitchFamily="34" charset="-122"/>
                          <a:cs typeface="Times New Roman" pitchFamily="18" charset="0"/>
                        </a:rPr>
                        <a:t>的</a:t>
                      </a:r>
                      <a:r>
                        <a:rPr lang="en-US" sz="1800" kern="500" spc="-20" dirty="0">
                          <a:latin typeface="Times New Roman" pitchFamily="18" charset="0"/>
                          <a:ea typeface="微软雅黑" pitchFamily="34" charset="-122"/>
                          <a:cs typeface="Times New Roman" pitchFamily="18" charset="0"/>
                        </a:rPr>
                        <a:t>OM3</a:t>
                      </a:r>
                      <a:r>
                        <a:rPr lang="zh-CN" sz="1800" kern="500" spc="-20" dirty="0">
                          <a:latin typeface="Times New Roman" pitchFamily="18" charset="0"/>
                          <a:ea typeface="微软雅黑" pitchFamily="34" charset="-122"/>
                          <a:cs typeface="Times New Roman" pitchFamily="18" charset="0"/>
                        </a:rPr>
                        <a:t>光纤</a:t>
                      </a:r>
                      <a:endParaRPr lang="zh-CN" sz="18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dirty="0">
                          <a:latin typeface="Times New Roman" pitchFamily="18" charset="0"/>
                          <a:ea typeface="微软雅黑" pitchFamily="34" charset="-122"/>
                          <a:cs typeface="Times New Roman" pitchFamily="18" charset="0"/>
                        </a:rPr>
                        <a:t>300 m</a:t>
                      </a:r>
                      <a:endParaRPr lang="zh-CN" sz="18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indent="114300" algn="just">
                        <a:spcAft>
                          <a:spcPts val="0"/>
                        </a:spcAft>
                      </a:pPr>
                      <a:r>
                        <a:rPr lang="zh-CN" sz="1800" kern="500" dirty="0">
                          <a:latin typeface="Times New Roman" pitchFamily="18" charset="0"/>
                          <a:ea typeface="微软雅黑" pitchFamily="34" charset="-122"/>
                          <a:cs typeface="Times New Roman" pitchFamily="18" charset="0"/>
                        </a:rPr>
                        <a:t>基于光纤的局域网万兆位以太网规范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3835">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10GBase-LR</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en-US" sz="1800" kern="500">
                          <a:latin typeface="Times New Roman" pitchFamily="18" charset="0"/>
                          <a:ea typeface="微软雅黑" pitchFamily="34" charset="-122"/>
                          <a:cs typeface="Times New Roman" pitchFamily="18" charset="0"/>
                        </a:rPr>
                        <a:t>1 310 nm</a:t>
                      </a:r>
                      <a:r>
                        <a:rPr lang="zh-CN" sz="1800" kern="500">
                          <a:latin typeface="Times New Roman" pitchFamily="18" charset="0"/>
                          <a:ea typeface="微软雅黑" pitchFamily="34" charset="-122"/>
                          <a:cs typeface="Times New Roman" pitchFamily="18" charset="0"/>
                        </a:rPr>
                        <a:t>单模光纤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10 km</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xmlns="" val="10002"/>
                  </a:ext>
                </a:extLst>
              </a:tr>
              <a:tr h="203835">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10GBase-LRM</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en-US" sz="1800" kern="500">
                          <a:latin typeface="Times New Roman" pitchFamily="18" charset="0"/>
                          <a:ea typeface="微软雅黑" pitchFamily="34" charset="-122"/>
                          <a:cs typeface="Times New Roman" pitchFamily="18" charset="0"/>
                        </a:rPr>
                        <a:t>62.5 μm</a:t>
                      </a:r>
                      <a:r>
                        <a:rPr lang="zh-CN" sz="1800" kern="500">
                          <a:latin typeface="Times New Roman" pitchFamily="18" charset="0"/>
                          <a:ea typeface="微软雅黑" pitchFamily="34" charset="-122"/>
                          <a:cs typeface="Times New Roman" pitchFamily="18" charset="0"/>
                        </a:rPr>
                        <a:t>的多模光纤，</a:t>
                      </a:r>
                      <a:r>
                        <a:rPr lang="en-US" sz="1800" kern="500">
                          <a:latin typeface="Times New Roman" pitchFamily="18" charset="0"/>
                          <a:ea typeface="微软雅黑" pitchFamily="34" charset="-122"/>
                          <a:cs typeface="Times New Roman" pitchFamily="18" charset="0"/>
                        </a:rPr>
                        <a:t>OM3</a:t>
                      </a:r>
                      <a:r>
                        <a:rPr lang="zh-CN" sz="1800" kern="500">
                          <a:latin typeface="Times New Roman" pitchFamily="18" charset="0"/>
                          <a:ea typeface="微软雅黑" pitchFamily="34" charset="-122"/>
                          <a:cs typeface="Times New Roman" pitchFamily="18" charset="0"/>
                        </a:rPr>
                        <a:t>光纤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260 m</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xmlns="" val="10003"/>
                  </a:ext>
                </a:extLst>
              </a:tr>
              <a:tr h="203835">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10GBase-ER</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en-US" sz="1800" kern="500">
                          <a:latin typeface="Times New Roman" pitchFamily="18" charset="0"/>
                          <a:ea typeface="微软雅黑" pitchFamily="34" charset="-122"/>
                          <a:cs typeface="Times New Roman" pitchFamily="18" charset="0"/>
                        </a:rPr>
                        <a:t>1 550 nm</a:t>
                      </a:r>
                      <a:r>
                        <a:rPr lang="zh-CN" sz="1800" kern="500">
                          <a:latin typeface="Times New Roman" pitchFamily="18" charset="0"/>
                          <a:ea typeface="微软雅黑" pitchFamily="34" charset="-122"/>
                          <a:cs typeface="Times New Roman" pitchFamily="18" charset="0"/>
                        </a:rPr>
                        <a:t>单模光纤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40 km</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xmlns="" val="10004"/>
                  </a:ext>
                </a:extLst>
              </a:tr>
              <a:tr h="208915">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10GBase-ZR</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en-US" sz="1800" kern="500">
                          <a:latin typeface="Times New Roman" pitchFamily="18" charset="0"/>
                          <a:ea typeface="微软雅黑" pitchFamily="34" charset="-122"/>
                          <a:cs typeface="Times New Roman" pitchFamily="18" charset="0"/>
                        </a:rPr>
                        <a:t>1 550 nm</a:t>
                      </a:r>
                      <a:r>
                        <a:rPr lang="zh-CN" sz="1800" kern="500">
                          <a:latin typeface="Times New Roman" pitchFamily="18" charset="0"/>
                          <a:ea typeface="微软雅黑" pitchFamily="34" charset="-122"/>
                          <a:cs typeface="Times New Roman" pitchFamily="18" charset="0"/>
                        </a:rPr>
                        <a:t>单模光纤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80 km</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xmlns="" val="10005"/>
                  </a:ext>
                </a:extLst>
              </a:tr>
              <a:tr h="382270">
                <a:tc>
                  <a:txBody>
                    <a:bodyPr/>
                    <a:lstStyle/>
                    <a:p>
                      <a:pPr indent="266700" algn="ctr">
                        <a:spcAft>
                          <a:spcPts val="0"/>
                        </a:spcAft>
                      </a:pPr>
                      <a:r>
                        <a:rPr lang="en-US" sz="1800" kern="500" dirty="0">
                          <a:latin typeface="Times New Roman" pitchFamily="18" charset="0"/>
                          <a:ea typeface="微软雅黑" pitchFamily="34" charset="-122"/>
                          <a:cs typeface="Times New Roman" pitchFamily="18" charset="0"/>
                        </a:rPr>
                        <a:t>10GBase-LX4</a:t>
                      </a:r>
                      <a:endParaRPr lang="zh-CN" sz="18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en-US" sz="1800" kern="500">
                          <a:latin typeface="Times New Roman" pitchFamily="18" charset="0"/>
                          <a:ea typeface="微软雅黑" pitchFamily="34" charset="-122"/>
                          <a:cs typeface="Times New Roman" pitchFamily="18" charset="0"/>
                        </a:rPr>
                        <a:t>1 300 nm</a:t>
                      </a:r>
                      <a:r>
                        <a:rPr lang="zh-CN" sz="1800" kern="500">
                          <a:latin typeface="Times New Roman" pitchFamily="18" charset="0"/>
                          <a:ea typeface="微软雅黑" pitchFamily="34" charset="-122"/>
                          <a:cs typeface="Times New Roman" pitchFamily="18" charset="0"/>
                        </a:rPr>
                        <a:t>单模光纤或多模光纤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dirty="0">
                          <a:latin typeface="Times New Roman" pitchFamily="18" charset="0"/>
                          <a:ea typeface="微软雅黑" pitchFamily="34" charset="-122"/>
                          <a:cs typeface="Times New Roman" pitchFamily="18" charset="0"/>
                        </a:rPr>
                        <a:t>300 m</a:t>
                      </a:r>
                      <a:r>
                        <a:rPr lang="zh-CN" sz="1800" kern="500" dirty="0">
                          <a:latin typeface="Times New Roman" pitchFamily="18" charset="0"/>
                          <a:ea typeface="微软雅黑" pitchFamily="34" charset="-122"/>
                          <a:cs typeface="Times New Roman" pitchFamily="18" charset="0"/>
                        </a:rPr>
                        <a:t>（多模光纤）</a:t>
                      </a:r>
                      <a:r>
                        <a:rPr lang="en-US" sz="1800" kern="500" dirty="0">
                          <a:latin typeface="Times New Roman" pitchFamily="18" charset="0"/>
                          <a:ea typeface="微软雅黑" pitchFamily="34" charset="-122"/>
                          <a:cs typeface="Times New Roman" pitchFamily="18" charset="0"/>
                        </a:rPr>
                        <a:t/>
                      </a:r>
                      <a:br>
                        <a:rPr lang="en-US" sz="1800" kern="500" dirty="0">
                          <a:latin typeface="Times New Roman" pitchFamily="18" charset="0"/>
                          <a:ea typeface="微软雅黑" pitchFamily="34" charset="-122"/>
                          <a:cs typeface="Times New Roman" pitchFamily="18" charset="0"/>
                        </a:rPr>
                      </a:br>
                      <a:r>
                        <a:rPr lang="en-US" sz="1800" kern="500" dirty="0">
                          <a:latin typeface="Times New Roman" pitchFamily="18" charset="0"/>
                          <a:ea typeface="微软雅黑" pitchFamily="34" charset="-122"/>
                          <a:cs typeface="Times New Roman" pitchFamily="18" charset="0"/>
                        </a:rPr>
                        <a:t>10 km</a:t>
                      </a:r>
                      <a:r>
                        <a:rPr lang="zh-CN" sz="1800" kern="500" dirty="0">
                          <a:latin typeface="Times New Roman" pitchFamily="18" charset="0"/>
                          <a:ea typeface="微软雅黑" pitchFamily="34" charset="-122"/>
                          <a:cs typeface="Times New Roman" pitchFamily="18" charset="0"/>
                        </a:rPr>
                        <a:t>（单模光纤）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xmlns="" val="10006"/>
                  </a:ext>
                </a:extLst>
              </a:tr>
              <a:tr h="203835">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10GBase-CX4</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zh-CN" sz="1800" kern="500">
                          <a:latin typeface="Times New Roman" pitchFamily="18" charset="0"/>
                          <a:ea typeface="微软雅黑" pitchFamily="34" charset="-122"/>
                          <a:cs typeface="Times New Roman" pitchFamily="18" charset="0"/>
                        </a:rPr>
                        <a:t>屏蔽双绞线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15 m</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indent="114300" algn="just">
                        <a:spcAft>
                          <a:spcPts val="0"/>
                        </a:spcAft>
                      </a:pPr>
                      <a:r>
                        <a:rPr lang="zh-CN" sz="1800" kern="500">
                          <a:latin typeface="Times New Roman" pitchFamily="18" charset="0"/>
                          <a:ea typeface="微软雅黑" pitchFamily="34" charset="-122"/>
                          <a:cs typeface="Times New Roman" pitchFamily="18" charset="0"/>
                        </a:rPr>
                        <a:t>基于双绞线（或铜线）的局域网万兆以太网规范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82270">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10GBase-T</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en-US" sz="1800" kern="500">
                          <a:latin typeface="Times New Roman" pitchFamily="18" charset="0"/>
                          <a:ea typeface="微软雅黑" pitchFamily="34" charset="-122"/>
                          <a:cs typeface="Times New Roman" pitchFamily="18" charset="0"/>
                        </a:rPr>
                        <a:t>6</a:t>
                      </a:r>
                      <a:r>
                        <a:rPr lang="zh-CN" sz="1800" kern="500">
                          <a:latin typeface="Times New Roman" pitchFamily="18" charset="0"/>
                          <a:ea typeface="微软雅黑" pitchFamily="34" charset="-122"/>
                          <a:cs typeface="Times New Roman" pitchFamily="18" charset="0"/>
                        </a:rPr>
                        <a:t>类、</a:t>
                      </a:r>
                      <a:r>
                        <a:rPr lang="en-US" sz="1800" kern="500">
                          <a:latin typeface="Times New Roman" pitchFamily="18" charset="0"/>
                          <a:ea typeface="微软雅黑" pitchFamily="34" charset="-122"/>
                          <a:cs typeface="Times New Roman" pitchFamily="18" charset="0"/>
                        </a:rPr>
                        <a:t>6a</a:t>
                      </a:r>
                      <a:r>
                        <a:rPr lang="zh-CN" sz="1800" kern="500">
                          <a:latin typeface="Times New Roman" pitchFamily="18" charset="0"/>
                          <a:ea typeface="微软雅黑" pitchFamily="34" charset="-122"/>
                          <a:cs typeface="Times New Roman" pitchFamily="18" charset="0"/>
                        </a:rPr>
                        <a:t>类双绞线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55 m</a:t>
                      </a:r>
                      <a:r>
                        <a:rPr lang="zh-CN" sz="1800" kern="500">
                          <a:latin typeface="Times New Roman" pitchFamily="18" charset="0"/>
                          <a:ea typeface="微软雅黑" pitchFamily="34" charset="-122"/>
                          <a:cs typeface="Times New Roman" pitchFamily="18" charset="0"/>
                        </a:rPr>
                        <a:t>（</a:t>
                      </a:r>
                      <a:r>
                        <a:rPr lang="en-US" sz="1800" kern="500">
                          <a:latin typeface="Times New Roman" pitchFamily="18" charset="0"/>
                          <a:ea typeface="微软雅黑" pitchFamily="34" charset="-122"/>
                          <a:cs typeface="Times New Roman" pitchFamily="18" charset="0"/>
                        </a:rPr>
                        <a:t>6</a:t>
                      </a:r>
                      <a:r>
                        <a:rPr lang="zh-CN" sz="1800" kern="500">
                          <a:latin typeface="Times New Roman" pitchFamily="18" charset="0"/>
                          <a:ea typeface="微软雅黑" pitchFamily="34" charset="-122"/>
                          <a:cs typeface="Times New Roman" pitchFamily="18" charset="0"/>
                        </a:rPr>
                        <a:t>类双绞线）</a:t>
                      </a:r>
                      <a:r>
                        <a:rPr lang="en-US" sz="1800" kern="500">
                          <a:latin typeface="Times New Roman" pitchFamily="18" charset="0"/>
                          <a:ea typeface="微软雅黑" pitchFamily="34" charset="-122"/>
                          <a:cs typeface="Times New Roman" pitchFamily="18" charset="0"/>
                        </a:rPr>
                        <a:t/>
                      </a:r>
                      <a:br>
                        <a:rPr lang="en-US" sz="1800" kern="500">
                          <a:latin typeface="Times New Roman" pitchFamily="18" charset="0"/>
                          <a:ea typeface="微软雅黑" pitchFamily="34" charset="-122"/>
                          <a:cs typeface="Times New Roman" pitchFamily="18" charset="0"/>
                        </a:rPr>
                      </a:br>
                      <a:r>
                        <a:rPr lang="en-US" sz="1800" kern="500">
                          <a:latin typeface="Times New Roman" pitchFamily="18" charset="0"/>
                          <a:ea typeface="微软雅黑" pitchFamily="34" charset="-122"/>
                          <a:cs typeface="Times New Roman" pitchFamily="18" charset="0"/>
                        </a:rPr>
                        <a:t>100 m</a:t>
                      </a:r>
                      <a:r>
                        <a:rPr lang="zh-CN" sz="1800" kern="500">
                          <a:latin typeface="Times New Roman" pitchFamily="18" charset="0"/>
                          <a:ea typeface="微软雅黑" pitchFamily="34" charset="-122"/>
                          <a:cs typeface="Times New Roman" pitchFamily="18" charset="0"/>
                        </a:rPr>
                        <a:t>（</a:t>
                      </a:r>
                      <a:r>
                        <a:rPr lang="en-US" sz="1800" kern="500">
                          <a:latin typeface="Times New Roman" pitchFamily="18" charset="0"/>
                          <a:ea typeface="微软雅黑" pitchFamily="34" charset="-122"/>
                          <a:cs typeface="Times New Roman" pitchFamily="18" charset="0"/>
                        </a:rPr>
                        <a:t>6a</a:t>
                      </a:r>
                      <a:r>
                        <a:rPr lang="zh-CN" sz="1800" kern="500">
                          <a:latin typeface="Times New Roman" pitchFamily="18" charset="0"/>
                          <a:ea typeface="微软雅黑" pitchFamily="34" charset="-122"/>
                          <a:cs typeface="Times New Roman" pitchFamily="18" charset="0"/>
                        </a:rPr>
                        <a:t>类双绞线）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xmlns="" val="10008"/>
                  </a:ext>
                </a:extLst>
              </a:tr>
              <a:tr h="203835">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10GBase-KX4</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zh-CN" sz="1800" kern="500">
                          <a:latin typeface="Times New Roman" pitchFamily="18" charset="0"/>
                          <a:ea typeface="微软雅黑" pitchFamily="34" charset="-122"/>
                          <a:cs typeface="Times New Roman" pitchFamily="18" charset="0"/>
                        </a:rPr>
                        <a:t>铜线（并行接口）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1 m</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xmlns="" val="10009"/>
                  </a:ext>
                </a:extLst>
              </a:tr>
              <a:tr h="203835">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10GBase-KR</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zh-CN" sz="1800" kern="500">
                          <a:latin typeface="Times New Roman" pitchFamily="18" charset="0"/>
                          <a:ea typeface="微软雅黑" pitchFamily="34" charset="-122"/>
                          <a:cs typeface="Times New Roman" pitchFamily="18" charset="0"/>
                        </a:rPr>
                        <a:t>铜线（串行接口）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1 m</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xmlns="" val="10010"/>
                  </a:ext>
                </a:extLst>
              </a:tr>
              <a:tr h="361315">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10GBase-SW</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9220" algn="l">
                        <a:spcAft>
                          <a:spcPts val="0"/>
                        </a:spcAft>
                      </a:pPr>
                      <a:r>
                        <a:rPr lang="en-US" sz="1800" kern="500" spc="-20">
                          <a:latin typeface="Times New Roman" pitchFamily="18" charset="0"/>
                          <a:ea typeface="微软雅黑" pitchFamily="34" charset="-122"/>
                          <a:cs typeface="Times New Roman" pitchFamily="18" charset="0"/>
                        </a:rPr>
                        <a:t>850 nm</a:t>
                      </a:r>
                      <a:r>
                        <a:rPr lang="zh-CN" sz="1800" kern="500" spc="-20">
                          <a:latin typeface="Times New Roman" pitchFamily="18" charset="0"/>
                          <a:ea typeface="微软雅黑" pitchFamily="34" charset="-122"/>
                          <a:cs typeface="Times New Roman" pitchFamily="18" charset="0"/>
                        </a:rPr>
                        <a:t>多模光纤，</a:t>
                      </a:r>
                      <a:r>
                        <a:rPr lang="en-US" sz="1800" kern="500" spc="-20">
                          <a:latin typeface="Times New Roman" pitchFamily="18" charset="0"/>
                          <a:ea typeface="微软雅黑" pitchFamily="34" charset="-122"/>
                          <a:cs typeface="Times New Roman" pitchFamily="18" charset="0"/>
                        </a:rPr>
                        <a:t>50 μm</a:t>
                      </a:r>
                      <a:r>
                        <a:rPr lang="zh-CN" sz="1800" kern="500" spc="-20">
                          <a:latin typeface="Times New Roman" pitchFamily="18" charset="0"/>
                          <a:ea typeface="微软雅黑" pitchFamily="34" charset="-122"/>
                          <a:cs typeface="Times New Roman" pitchFamily="18" charset="0"/>
                        </a:rPr>
                        <a:t>的</a:t>
                      </a:r>
                      <a:r>
                        <a:rPr lang="en-US" sz="1800" kern="500" spc="-20">
                          <a:latin typeface="Times New Roman" pitchFamily="18" charset="0"/>
                          <a:ea typeface="微软雅黑" pitchFamily="34" charset="-122"/>
                          <a:cs typeface="Times New Roman" pitchFamily="18" charset="0"/>
                        </a:rPr>
                        <a:t>OM3</a:t>
                      </a:r>
                      <a:r>
                        <a:rPr lang="zh-CN" sz="1800" kern="500" spc="-20">
                          <a:latin typeface="Times New Roman" pitchFamily="18" charset="0"/>
                          <a:ea typeface="微软雅黑" pitchFamily="34" charset="-122"/>
                          <a:cs typeface="Times New Roman" pitchFamily="18" charset="0"/>
                        </a:rPr>
                        <a:t>光纤</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300 m</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indent="114300" algn="just">
                        <a:spcAft>
                          <a:spcPts val="0"/>
                        </a:spcAft>
                      </a:pPr>
                      <a:r>
                        <a:rPr lang="zh-CN" sz="1800" kern="500" dirty="0">
                          <a:latin typeface="Times New Roman" pitchFamily="18" charset="0"/>
                          <a:ea typeface="微软雅黑" pitchFamily="34" charset="-122"/>
                          <a:cs typeface="Times New Roman" pitchFamily="18" charset="0"/>
                        </a:rPr>
                        <a:t>基于光纤的广域网万兆以太网规范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03835">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10GBase-LW</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en-US" sz="1800" kern="500">
                          <a:latin typeface="Times New Roman" pitchFamily="18" charset="0"/>
                          <a:ea typeface="微软雅黑" pitchFamily="34" charset="-122"/>
                          <a:cs typeface="Times New Roman" pitchFamily="18" charset="0"/>
                        </a:rPr>
                        <a:t>1 310 nm</a:t>
                      </a:r>
                      <a:r>
                        <a:rPr lang="zh-CN" sz="1800" kern="500">
                          <a:latin typeface="Times New Roman" pitchFamily="18" charset="0"/>
                          <a:ea typeface="微软雅黑" pitchFamily="34" charset="-122"/>
                          <a:cs typeface="Times New Roman" pitchFamily="18" charset="0"/>
                        </a:rPr>
                        <a:t>单模光纤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10 km</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xmlns="" val="10012"/>
                  </a:ext>
                </a:extLst>
              </a:tr>
              <a:tr h="203835">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10GBase-EW</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en-US" sz="1800" kern="500">
                          <a:latin typeface="Times New Roman" pitchFamily="18" charset="0"/>
                          <a:ea typeface="微软雅黑" pitchFamily="34" charset="-122"/>
                          <a:cs typeface="Times New Roman" pitchFamily="18" charset="0"/>
                        </a:rPr>
                        <a:t>1 550 nm</a:t>
                      </a:r>
                      <a:r>
                        <a:rPr lang="zh-CN" sz="1800" kern="500">
                          <a:latin typeface="Times New Roman" pitchFamily="18" charset="0"/>
                          <a:ea typeface="微软雅黑" pitchFamily="34" charset="-122"/>
                          <a:cs typeface="Times New Roman" pitchFamily="18" charset="0"/>
                        </a:rPr>
                        <a:t>单模光纤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40 km</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xmlns="" val="10013"/>
                  </a:ext>
                </a:extLst>
              </a:tr>
              <a:tr h="208915">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10GBase-ZW</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en-US" sz="1800" kern="500" dirty="0">
                          <a:latin typeface="Times New Roman" pitchFamily="18" charset="0"/>
                          <a:ea typeface="微软雅黑" pitchFamily="34" charset="-122"/>
                          <a:cs typeface="Times New Roman" pitchFamily="18" charset="0"/>
                        </a:rPr>
                        <a:t>1 550 nm</a:t>
                      </a:r>
                      <a:r>
                        <a:rPr lang="zh-CN" sz="1800" kern="500" dirty="0">
                          <a:latin typeface="Times New Roman" pitchFamily="18" charset="0"/>
                          <a:ea typeface="微软雅黑" pitchFamily="34" charset="-122"/>
                          <a:cs typeface="Times New Roman" pitchFamily="18" charset="0"/>
                        </a:rPr>
                        <a:t>单模光纤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dirty="0">
                          <a:latin typeface="Times New Roman" pitchFamily="18" charset="0"/>
                          <a:ea typeface="微软雅黑" pitchFamily="34" charset="-122"/>
                          <a:cs typeface="Times New Roman" pitchFamily="18" charset="0"/>
                        </a:rPr>
                        <a:t>80 km</a:t>
                      </a:r>
                      <a:endParaRPr lang="zh-CN" sz="18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xmlns="" val="10014"/>
                  </a:ext>
                </a:extLst>
              </a:tr>
            </a:tbl>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虚拟</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1166778" y="1214422"/>
            <a:ext cx="9715568" cy="1595886"/>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虚拟局域网（</a:t>
            </a:r>
            <a:r>
              <a:rPr lang="en-US" altLang="zh-CN" sz="2000" dirty="0">
                <a:latin typeface="Times New Roman" pitchFamily="18" charset="0"/>
                <a:ea typeface="微软雅黑" pitchFamily="34" charset="-122"/>
                <a:cs typeface="Times New Roman" pitchFamily="18" charset="0"/>
              </a:rPr>
              <a:t>Virtual Local Area Network</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）是指在交换式局域网的基础上，采用网络管理软件构建的可跨越不同网段、不同网络的端到端的逻辑网络。一个</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组成一个逻辑子网，即一个逻辑广播域，允许处于不同地理位置的网络用户加入到同一个逻辑子网中。同时，在同一台交换机上也可以划分多个</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a:t>
            </a:r>
          </a:p>
        </p:txBody>
      </p:sp>
      <p:grpSp>
        <p:nvGrpSpPr>
          <p:cNvPr id="4" name="组合 3"/>
          <p:cNvGrpSpPr/>
          <p:nvPr/>
        </p:nvGrpSpPr>
        <p:grpSpPr>
          <a:xfrm>
            <a:off x="7310446" y="3281255"/>
            <a:ext cx="3456000" cy="2433761"/>
            <a:chOff x="7167570" y="3786191"/>
            <a:chExt cx="3456000" cy="2433761"/>
          </a:xfrm>
        </p:grpSpPr>
        <p:pic>
          <p:nvPicPr>
            <p:cNvPr id="5" name="图片 4" descr="timg (23).jpg"/>
            <p:cNvPicPr>
              <a:picLocks noChangeAspect="1"/>
            </p:cNvPicPr>
            <p:nvPr/>
          </p:nvPicPr>
          <p:blipFill>
            <a:blip r:embed="rId2">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6" name="TextBox 5"/>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知识库</a:t>
              </a:r>
            </a:p>
          </p:txBody>
        </p:sp>
      </p:grpSp>
      <p:grpSp>
        <p:nvGrpSpPr>
          <p:cNvPr id="7" name="组合 6"/>
          <p:cNvGrpSpPr>
            <a:grpSpLocks noChangeAspect="1"/>
          </p:cNvGrpSpPr>
          <p:nvPr/>
        </p:nvGrpSpPr>
        <p:grpSpPr>
          <a:xfrm>
            <a:off x="1738282" y="3143248"/>
            <a:ext cx="4541371" cy="3000396"/>
            <a:chOff x="1321830" y="1348159"/>
            <a:chExt cx="9548340" cy="4673129"/>
          </a:xfrm>
        </p:grpSpPr>
        <p:grpSp>
          <p:nvGrpSpPr>
            <p:cNvPr id="8" name="组合 1"/>
            <p:cNvGrpSpPr/>
            <p:nvPr/>
          </p:nvGrpSpPr>
          <p:grpSpPr>
            <a:xfrm>
              <a:off x="1321830" y="1556792"/>
              <a:ext cx="9548340" cy="4464496"/>
              <a:chOff x="1321830" y="1556792"/>
              <a:chExt cx="9548340" cy="4464496"/>
            </a:xfrm>
          </p:grpSpPr>
          <p:sp>
            <p:nvSpPr>
              <p:cNvPr id="10" name="矩形 2"/>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1" name="圆角矩形 5"/>
              <p:cNvSpPr/>
              <p:nvPr/>
            </p:nvSpPr>
            <p:spPr>
              <a:xfrm>
                <a:off x="1883528" y="2013621"/>
                <a:ext cx="8618528" cy="355434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广播域是指彼此可以接受广播消息的一组设备，例如在基于</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Hub</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的网络中，如果一个站点发出一个广播消息，连接在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Hub</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上的所有站点都能接收到消息，因此</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Hub</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的所有端口组成了一个广播域。</a:t>
                </a:r>
              </a:p>
            </p:txBody>
          </p:sp>
        </p:grpSp>
        <p:sp>
          <p:nvSpPr>
            <p:cNvPr id="9" name="六边形 8"/>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noChangeAspect="1"/>
          </p:cNvGrpSpPr>
          <p:nvPr/>
        </p:nvGrpSpPr>
        <p:grpSpPr>
          <a:xfrm>
            <a:off x="945752" y="1357298"/>
            <a:ext cx="5436000" cy="4849952"/>
            <a:chOff x="1321828" y="1348159"/>
            <a:chExt cx="11429322" cy="7553812"/>
          </a:xfrm>
        </p:grpSpPr>
        <p:grpSp>
          <p:nvGrpSpPr>
            <p:cNvPr id="3" name="组合 1"/>
            <p:cNvGrpSpPr/>
            <p:nvPr/>
          </p:nvGrpSpPr>
          <p:grpSpPr>
            <a:xfrm>
              <a:off x="1321828" y="1556790"/>
              <a:ext cx="11429322" cy="7345181"/>
              <a:chOff x="1321828" y="1556790"/>
              <a:chExt cx="11429322" cy="7345181"/>
            </a:xfrm>
          </p:grpSpPr>
          <p:sp>
            <p:nvSpPr>
              <p:cNvPr id="5" name="矩形 2"/>
              <p:cNvSpPr/>
              <p:nvPr/>
            </p:nvSpPr>
            <p:spPr bwMode="auto">
              <a:xfrm>
                <a:off x="1321828" y="1556790"/>
                <a:ext cx="11429322" cy="7345181"/>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6" name="圆角矩形 5"/>
              <p:cNvSpPr/>
              <p:nvPr/>
            </p:nvSpPr>
            <p:spPr>
              <a:xfrm>
                <a:off x="1883526" y="2013619"/>
                <a:ext cx="10369650" cy="672841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一个</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VLAN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是一个逻辑网段，这个逻辑网段和传统的物理网段的概念是有区别的。物理网段是指连接在同一个物理介质上的设备，而逻辑网段是指被配置为同一</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VLAN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成员的设备，这些设备可能连接在不同的物理介质上。因此，</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VLAN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是对连接到第二层交换机端口的网络用户的逻辑分段，它不受网络用户的物理位置限制。</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VLAN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可以根据网络用户的位置、作用、部门，甚至根据网络用户所使用的应用程序和协议来进行分组，如图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5-12</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p>
            </p:txBody>
          </p:sp>
        </p:grpSp>
        <p:sp>
          <p:nvSpPr>
            <p:cNvPr id="4" name="六边形 3"/>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7"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虚拟</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3" name="组合 12"/>
          <p:cNvGrpSpPr/>
          <p:nvPr/>
        </p:nvGrpSpPr>
        <p:grpSpPr>
          <a:xfrm>
            <a:off x="6976155" y="1357298"/>
            <a:ext cx="4263381" cy="5277659"/>
            <a:chOff x="6976155" y="1357298"/>
            <a:chExt cx="4263381" cy="5277659"/>
          </a:xfrm>
        </p:grpSpPr>
        <p:grpSp>
          <p:nvGrpSpPr>
            <p:cNvPr id="10" name="组合 9"/>
            <p:cNvGrpSpPr>
              <a:grpSpLocks noChangeAspect="1"/>
            </p:cNvGrpSpPr>
            <p:nvPr/>
          </p:nvGrpSpPr>
          <p:grpSpPr>
            <a:xfrm>
              <a:off x="6976155" y="1357298"/>
              <a:ext cx="4263381" cy="4428000"/>
              <a:chOff x="6881818" y="1357298"/>
              <a:chExt cx="3248025" cy="3373450"/>
            </a:xfrm>
          </p:grpSpPr>
          <p:pic>
            <p:nvPicPr>
              <p:cNvPr id="476162" name="Picture 2"/>
              <p:cNvPicPr>
                <a:picLocks noChangeAspect="1" noChangeArrowheads="1"/>
              </p:cNvPicPr>
              <p:nvPr/>
            </p:nvPicPr>
            <p:blipFill>
              <a:blip r:embed="rId2"/>
              <a:srcRect b="6921"/>
              <a:stretch>
                <a:fillRect/>
              </a:stretch>
            </p:blipFill>
            <p:spPr bwMode="auto">
              <a:xfrm>
                <a:off x="6881818" y="1357298"/>
                <a:ext cx="3248025" cy="1382713"/>
              </a:xfrm>
              <a:prstGeom prst="rect">
                <a:avLst/>
              </a:prstGeom>
              <a:noFill/>
              <a:ln w="9525">
                <a:noFill/>
                <a:miter lim="800000"/>
                <a:headEnd/>
                <a:tailEnd/>
              </a:ln>
            </p:spPr>
          </p:pic>
          <p:pic>
            <p:nvPicPr>
              <p:cNvPr id="476163" name="Picture 3"/>
              <p:cNvPicPr>
                <a:picLocks noChangeAspect="1" noChangeArrowheads="1"/>
              </p:cNvPicPr>
              <p:nvPr/>
            </p:nvPicPr>
            <p:blipFill>
              <a:blip r:embed="rId3"/>
              <a:srcRect b="6921"/>
              <a:stretch>
                <a:fillRect/>
              </a:stretch>
            </p:blipFill>
            <p:spPr bwMode="auto">
              <a:xfrm>
                <a:off x="6881818" y="3143248"/>
                <a:ext cx="3248025" cy="1587500"/>
              </a:xfrm>
              <a:prstGeom prst="rect">
                <a:avLst/>
              </a:prstGeom>
              <a:noFill/>
              <a:ln w="9525">
                <a:noFill/>
                <a:miter lim="800000"/>
                <a:headEnd/>
                <a:tailEnd/>
              </a:ln>
            </p:spPr>
          </p:pic>
        </p:grpSp>
        <p:sp>
          <p:nvSpPr>
            <p:cNvPr id="11" name="矩形 10"/>
            <p:cNvSpPr/>
            <p:nvPr/>
          </p:nvSpPr>
          <p:spPr>
            <a:xfrm>
              <a:off x="8167702" y="3286124"/>
              <a:ext cx="1697901"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a:t>
              </a:r>
              <a:r>
                <a:rPr lang="en-US" dirty="0">
                  <a:latin typeface="Times New Roman" pitchFamily="18" charset="0"/>
                  <a:ea typeface="微软雅黑" pitchFamily="34" charset="-122"/>
                  <a:cs typeface="Times New Roman" pitchFamily="18" charset="0"/>
                </a:rPr>
                <a:t>a</a:t>
              </a:r>
              <a:r>
                <a:rPr lang="zh-CN" altLang="en-US" dirty="0">
                  <a:latin typeface="Times New Roman" pitchFamily="18" charset="0"/>
                  <a:ea typeface="微软雅黑" pitchFamily="34" charset="-122"/>
                  <a:cs typeface="Times New Roman" pitchFamily="18" charset="0"/>
                </a:rPr>
                <a:t>）物理网段</a:t>
              </a:r>
            </a:p>
          </p:txBody>
        </p:sp>
        <p:sp>
          <p:nvSpPr>
            <p:cNvPr id="12" name="矩形 11"/>
            <p:cNvSpPr/>
            <p:nvPr/>
          </p:nvSpPr>
          <p:spPr>
            <a:xfrm>
              <a:off x="7381884" y="5988626"/>
              <a:ext cx="3441968" cy="646331"/>
            </a:xfrm>
            <a:prstGeom prst="rect">
              <a:avLst/>
            </a:prstGeom>
          </p:spPr>
          <p:txBody>
            <a:bodyPr wrap="none">
              <a:spAutoFit/>
            </a:bodyPr>
            <a:lstStyle/>
            <a:p>
              <a:pPr algn="ctr"/>
              <a:r>
                <a:rPr lang="zh-CN" altLang="en-US" dirty="0">
                  <a:latin typeface="Times New Roman" pitchFamily="18" charset="0"/>
                  <a:ea typeface="微软雅黑" pitchFamily="34" charset="-122"/>
                  <a:cs typeface="Times New Roman" pitchFamily="18" charset="0"/>
                </a:rPr>
                <a:t>（</a:t>
              </a:r>
              <a:r>
                <a:rPr lang="en-US" altLang="zh-CN" dirty="0">
                  <a:latin typeface="Times New Roman" pitchFamily="18" charset="0"/>
                  <a:ea typeface="微软雅黑" pitchFamily="34" charset="-122"/>
                  <a:cs typeface="Times New Roman" pitchFamily="18" charset="0"/>
                </a:rPr>
                <a:t>b</a:t>
              </a:r>
              <a:r>
                <a:rPr lang="zh-CN" altLang="en-US" dirty="0">
                  <a:latin typeface="Times New Roman" pitchFamily="18" charset="0"/>
                  <a:ea typeface="微软雅黑" pitchFamily="34" charset="-122"/>
                  <a:cs typeface="Times New Roman" pitchFamily="18" charset="0"/>
                </a:rPr>
                <a:t>）逻辑网段</a:t>
              </a:r>
            </a:p>
            <a:p>
              <a:pPr algn="ctr"/>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5-12  </a:t>
              </a:r>
              <a:r>
                <a:rPr lang="zh-CN" altLang="en-US" dirty="0">
                  <a:latin typeface="Times New Roman" pitchFamily="18" charset="0"/>
                  <a:ea typeface="微软雅黑" pitchFamily="34" charset="-122"/>
                  <a:cs typeface="Times New Roman" pitchFamily="18" charset="0"/>
                </a:rPr>
                <a:t>根据实际需要划分</a:t>
              </a:r>
              <a:r>
                <a:rPr lang="en-US" altLang="zh-CN" dirty="0">
                  <a:latin typeface="Times New Roman" pitchFamily="18" charset="0"/>
                  <a:ea typeface="微软雅黑" pitchFamily="34" charset="-122"/>
                  <a:cs typeface="Times New Roman" pitchFamily="18" charset="0"/>
                </a:rPr>
                <a:t>VLAN</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虚拟</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2479025" y="1357298"/>
            <a:ext cx="3236784"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5.5.1  VLAN</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的优点</a:t>
            </a:r>
          </a:p>
        </p:txBody>
      </p:sp>
      <p:grpSp>
        <p:nvGrpSpPr>
          <p:cNvPr id="4" name="组合 5"/>
          <p:cNvGrpSpPr/>
          <p:nvPr/>
        </p:nvGrpSpPr>
        <p:grpSpPr>
          <a:xfrm>
            <a:off x="978827" y="1000108"/>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7" name="矩形 6"/>
          <p:cNvSpPr/>
          <p:nvPr/>
        </p:nvSpPr>
        <p:spPr>
          <a:xfrm>
            <a:off x="1595406" y="2357430"/>
            <a:ext cx="9358378" cy="861774"/>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是为解决以太网的广播问题和安全性而提出的，使用</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有以下一些明显的优点。</a:t>
            </a:r>
          </a:p>
        </p:txBody>
      </p:sp>
      <p:sp useBgFill="1">
        <p:nvSpPr>
          <p:cNvPr id="8" name="矩形 7"/>
          <p:cNvSpPr/>
          <p:nvPr/>
        </p:nvSpPr>
        <p:spPr>
          <a:xfrm>
            <a:off x="1381092" y="4270584"/>
            <a:ext cx="9787006" cy="1982466"/>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根据交换机的工作原理可以得知，当交换机不知道将一个数据帧从哪个端口转发出去时，会将该数据帧向其他所有端口发送，从而形成一个网络广播域，这样一方面会导致网络带宽的浪费，一方面许多通过广播方式传播的病毒可能迅速在整个网络中传播。如果配置了</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，则交换机只将此数据帧广播到属于该</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的其他端口，这样，就将广播域限制在了一个</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内，从而提高了网络效率和安全性。</a:t>
            </a:r>
          </a:p>
        </p:txBody>
      </p:sp>
      <p:grpSp>
        <p:nvGrpSpPr>
          <p:cNvPr id="9" name="组合 8"/>
          <p:cNvGrpSpPr/>
          <p:nvPr/>
        </p:nvGrpSpPr>
        <p:grpSpPr>
          <a:xfrm>
            <a:off x="1381092" y="3407699"/>
            <a:ext cx="3461392" cy="592805"/>
            <a:chOff x="1326748" y="1446650"/>
            <a:chExt cx="3461392" cy="592805"/>
          </a:xfrm>
        </p:grpSpPr>
        <p:sp>
          <p:nvSpPr>
            <p:cNvPr id="10"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1" name="矩形 10"/>
            <p:cNvSpPr/>
            <p:nvPr/>
          </p:nvSpPr>
          <p:spPr>
            <a:xfrm>
              <a:off x="2166910" y="1500174"/>
              <a:ext cx="2621230"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）控制网络的广播域</a:t>
              </a:r>
            </a:p>
          </p:txBody>
        </p:sp>
      </p:gr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00"/>
                            </p:stCondLst>
                            <p:childTnLst>
                              <p:par>
                                <p:cTn id="24" presetID="17" presetClass="entr" presetSubtype="1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虚拟</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1381092" y="2291621"/>
            <a:ext cx="9787006" cy="1211165"/>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可以在逻辑上实现终端设备的分组，即在不改变网络物理连接的情况下，根据部门职能或应用等，将不同地点、不同网络的终端设备划分到不同的逻辑网络中，从而大大提高了组网的灵活性，简化了网络管理的工作。</a:t>
            </a:r>
          </a:p>
        </p:txBody>
      </p:sp>
      <p:grpSp>
        <p:nvGrpSpPr>
          <p:cNvPr id="4" name="组合 3"/>
          <p:cNvGrpSpPr/>
          <p:nvPr/>
        </p:nvGrpSpPr>
        <p:grpSpPr>
          <a:xfrm>
            <a:off x="1381092" y="1428736"/>
            <a:ext cx="3477422" cy="592805"/>
            <a:chOff x="1326748" y="1446650"/>
            <a:chExt cx="3477422"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2637260"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）提高组网的灵活性</a:t>
              </a:r>
            </a:p>
          </p:txBody>
        </p:sp>
      </p:grpSp>
      <p:sp useBgFill="1">
        <p:nvSpPr>
          <p:cNvPr id="7" name="矩形 6"/>
          <p:cNvSpPr/>
          <p:nvPr/>
        </p:nvSpPr>
        <p:spPr>
          <a:xfrm>
            <a:off x="1381092" y="4575289"/>
            <a:ext cx="9787006" cy="1213024"/>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默认情况下，</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之间是不能直接通信的，这样就提供了网络的安全性。例如，对于有较高安全性要求的终端设备，可以将其划分为一个</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，从而确保了该</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中的信息不会被其他</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中的用户轻易窃取。</a:t>
            </a:r>
          </a:p>
        </p:txBody>
      </p:sp>
      <p:grpSp>
        <p:nvGrpSpPr>
          <p:cNvPr id="8" name="组合 7"/>
          <p:cNvGrpSpPr/>
          <p:nvPr/>
        </p:nvGrpSpPr>
        <p:grpSpPr>
          <a:xfrm>
            <a:off x="1381092" y="3712404"/>
            <a:ext cx="3477422" cy="592805"/>
            <a:chOff x="1326748" y="1446650"/>
            <a:chExt cx="3477422" cy="592805"/>
          </a:xfrm>
        </p:grpSpPr>
        <p:sp>
          <p:nvSpPr>
            <p:cNvPr id="9"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0" name="矩形 9"/>
            <p:cNvSpPr/>
            <p:nvPr/>
          </p:nvSpPr>
          <p:spPr>
            <a:xfrm>
              <a:off x="2166910" y="1500174"/>
              <a:ext cx="2637260"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3</a:t>
              </a:r>
              <a:r>
                <a:rPr lang="zh-CN" altLang="en-US" sz="2000" b="1" dirty="0">
                  <a:latin typeface="Times New Roman" pitchFamily="18" charset="0"/>
                  <a:ea typeface="微软雅黑" pitchFamily="34" charset="-122"/>
                  <a:cs typeface="Times New Roman" pitchFamily="18" charset="0"/>
                </a:rPr>
                <a:t>）提高网络的安全性</a:t>
              </a: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认识局域网</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1837126" y="1408567"/>
            <a:ext cx="2753025"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局域网的体系结构</a:t>
            </a:r>
          </a:p>
        </p:txBody>
      </p:sp>
      <p:grpSp>
        <p:nvGrpSpPr>
          <p:cNvPr id="4" name="组合 7"/>
          <p:cNvGrpSpPr>
            <a:grpSpLocks noChangeAspect="1"/>
          </p:cNvGrpSpPr>
          <p:nvPr/>
        </p:nvGrpSpPr>
        <p:grpSpPr>
          <a:xfrm>
            <a:off x="1095340" y="1214422"/>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grpSp>
        <p:nvGrpSpPr>
          <p:cNvPr id="8" name="组合 7"/>
          <p:cNvGrpSpPr>
            <a:grpSpLocks noChangeAspect="1"/>
          </p:cNvGrpSpPr>
          <p:nvPr/>
        </p:nvGrpSpPr>
        <p:grpSpPr>
          <a:xfrm>
            <a:off x="738150" y="2285992"/>
            <a:ext cx="5643602" cy="4135685"/>
            <a:chOff x="1321831" y="1352470"/>
            <a:chExt cx="9548340" cy="5120640"/>
          </a:xfrm>
        </p:grpSpPr>
        <p:grpSp>
          <p:nvGrpSpPr>
            <p:cNvPr id="9" name="组合 1"/>
            <p:cNvGrpSpPr/>
            <p:nvPr/>
          </p:nvGrpSpPr>
          <p:grpSpPr>
            <a:xfrm>
              <a:off x="1321831" y="1556792"/>
              <a:ext cx="9548340" cy="4916318"/>
              <a:chOff x="1321831" y="1556792"/>
              <a:chExt cx="9548340" cy="4916318"/>
            </a:xfrm>
          </p:grpSpPr>
          <p:sp>
            <p:nvSpPr>
              <p:cNvPr id="11" name="矩形 2"/>
              <p:cNvSpPr/>
              <p:nvPr/>
            </p:nvSpPr>
            <p:spPr bwMode="auto">
              <a:xfrm>
                <a:off x="1321831" y="1556792"/>
                <a:ext cx="9548340" cy="4916318"/>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3" name="圆角矩形 5"/>
              <p:cNvSpPr/>
              <p:nvPr/>
            </p:nvSpPr>
            <p:spPr>
              <a:xfrm>
                <a:off x="1883532" y="1879595"/>
                <a:ext cx="8424936" cy="438418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IEEE 802</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标准所描述的局域网参考模型只对应</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参考模型的数据链路层与物理层，如图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所示。局域网参考模型将数据链路层划分为逻辑链路控制</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LLC</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Logical Link Control</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）子层与介质访问控制</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Media Access Control</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）子层。</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LLC</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子层完成与介质无关的功能，而</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子层完成依赖于介质的数据链路层功能，这两个子层共同完成数据链路层的全部功能。</a:t>
                </a:r>
              </a:p>
            </p:txBody>
          </p:sp>
        </p:grpSp>
        <p:sp>
          <p:nvSpPr>
            <p:cNvPr id="10" name="六边形 9"/>
            <p:cNvSpPr/>
            <p:nvPr/>
          </p:nvSpPr>
          <p:spPr>
            <a:xfrm>
              <a:off x="1675683" y="1352470"/>
              <a:ext cx="2343713" cy="426825"/>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18" name="组合 17"/>
          <p:cNvGrpSpPr/>
          <p:nvPr/>
        </p:nvGrpSpPr>
        <p:grpSpPr>
          <a:xfrm>
            <a:off x="6667504" y="2643182"/>
            <a:ext cx="5234125" cy="3512604"/>
            <a:chOff x="6524628" y="2285992"/>
            <a:chExt cx="5234125" cy="3512604"/>
          </a:xfrm>
        </p:grpSpPr>
        <p:pic>
          <p:nvPicPr>
            <p:cNvPr id="353282" name="Picture 2" descr="图5-1  局域网参考模型与OSI参考模型的对应关系"/>
            <p:cNvPicPr>
              <a:picLocks noChangeAspect="1" noChangeArrowheads="1"/>
            </p:cNvPicPr>
            <p:nvPr/>
          </p:nvPicPr>
          <p:blipFill>
            <a:blip r:embed="rId3"/>
            <a:srcRect/>
            <a:stretch>
              <a:fillRect/>
            </a:stretch>
          </p:blipFill>
          <p:spPr bwMode="auto">
            <a:xfrm>
              <a:off x="6524628" y="2285992"/>
              <a:ext cx="5122725" cy="2786082"/>
            </a:xfrm>
            <a:prstGeom prst="rect">
              <a:avLst/>
            </a:prstGeom>
            <a:noFill/>
            <a:ln w="9525">
              <a:noFill/>
              <a:miter lim="800000"/>
              <a:headEnd/>
              <a:tailEnd/>
            </a:ln>
          </p:spPr>
        </p:pic>
        <p:sp>
          <p:nvSpPr>
            <p:cNvPr id="17" name="矩形 16"/>
            <p:cNvSpPr/>
            <p:nvPr/>
          </p:nvSpPr>
          <p:spPr>
            <a:xfrm>
              <a:off x="6524628" y="5429264"/>
              <a:ext cx="5234125"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dirty="0">
                  <a:latin typeface="Times New Roman" pitchFamily="18" charset="0"/>
                  <a:ea typeface="微软雅黑" pitchFamily="34" charset="-122"/>
                  <a:cs typeface="Times New Roman" pitchFamily="18" charset="0"/>
                </a:rPr>
                <a:t>5-1  </a:t>
              </a:r>
              <a:r>
                <a:rPr lang="zh-CN" altLang="en-US" dirty="0">
                  <a:latin typeface="Times New Roman" pitchFamily="18" charset="0"/>
                  <a:ea typeface="微软雅黑" pitchFamily="34" charset="-122"/>
                  <a:cs typeface="Times New Roman" pitchFamily="18" charset="0"/>
                </a:rPr>
                <a:t>局域网参考模型与</a:t>
              </a:r>
              <a:r>
                <a:rPr lang="en-US" dirty="0">
                  <a:latin typeface="Times New Roman" pitchFamily="18" charset="0"/>
                  <a:ea typeface="微软雅黑" pitchFamily="34" charset="-122"/>
                  <a:cs typeface="Times New Roman" pitchFamily="18" charset="0"/>
                </a:rPr>
                <a:t>OSI</a:t>
              </a:r>
              <a:r>
                <a:rPr lang="zh-CN" altLang="en-US" dirty="0">
                  <a:latin typeface="Times New Roman" pitchFamily="18" charset="0"/>
                  <a:ea typeface="微软雅黑" pitchFamily="34" charset="-122"/>
                  <a:cs typeface="Times New Roman" pitchFamily="18" charset="0"/>
                </a:rPr>
                <a:t>参考模型的对应关系</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9"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虚拟</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2"/>
          <p:cNvGrpSpPr/>
          <p:nvPr/>
        </p:nvGrpSpPr>
        <p:grpSpPr>
          <a:xfrm>
            <a:off x="7596198" y="1000108"/>
            <a:ext cx="3456000" cy="2433761"/>
            <a:chOff x="7167570" y="3786191"/>
            <a:chExt cx="3456000" cy="2433761"/>
          </a:xfrm>
        </p:grpSpPr>
        <p:pic>
          <p:nvPicPr>
            <p:cNvPr id="4" name="图片 3" descr="timg (23).jpg"/>
            <p:cNvPicPr>
              <a:picLocks noChangeAspect="1"/>
            </p:cNvPicPr>
            <p:nvPr/>
          </p:nvPicPr>
          <p:blipFill>
            <a:blip r:embed="rId2">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5" name="TextBox 4"/>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提  示</a:t>
              </a:r>
            </a:p>
          </p:txBody>
        </p:sp>
      </p:grpSp>
      <p:grpSp>
        <p:nvGrpSpPr>
          <p:cNvPr id="6" name="组合 5"/>
          <p:cNvGrpSpPr>
            <a:grpSpLocks noChangeAspect="1"/>
          </p:cNvGrpSpPr>
          <p:nvPr/>
        </p:nvGrpSpPr>
        <p:grpSpPr>
          <a:xfrm>
            <a:off x="1595406" y="1214422"/>
            <a:ext cx="5364000" cy="2509953"/>
            <a:chOff x="1321828" y="1348159"/>
            <a:chExt cx="11277941" cy="3909264"/>
          </a:xfrm>
        </p:grpSpPr>
        <p:grpSp>
          <p:nvGrpSpPr>
            <p:cNvPr id="7" name="组合 1"/>
            <p:cNvGrpSpPr/>
            <p:nvPr/>
          </p:nvGrpSpPr>
          <p:grpSpPr>
            <a:xfrm>
              <a:off x="1321828" y="1556792"/>
              <a:ext cx="11277941" cy="3700631"/>
              <a:chOff x="1321828" y="1556792"/>
              <a:chExt cx="11277941" cy="3700631"/>
            </a:xfrm>
          </p:grpSpPr>
          <p:sp>
            <p:nvSpPr>
              <p:cNvPr id="9" name="矩形 2"/>
              <p:cNvSpPr/>
              <p:nvPr/>
            </p:nvSpPr>
            <p:spPr bwMode="auto">
              <a:xfrm>
                <a:off x="1321828" y="1556792"/>
                <a:ext cx="11277941" cy="3700631"/>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0" name="圆角矩形 5"/>
              <p:cNvSpPr/>
              <p:nvPr/>
            </p:nvSpPr>
            <p:spPr>
              <a:xfrm>
                <a:off x="1883526" y="2013620"/>
                <a:ext cx="10142576" cy="291564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如果一个</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VLAN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内的主机想访问另一个</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VLAN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内的主机，必须通过一个三层设备实现，如路由器或三层交换机，具体操作我们会在后面讲解。</a:t>
                </a:r>
              </a:p>
            </p:txBody>
          </p:sp>
        </p:grpSp>
        <p:sp>
          <p:nvSpPr>
            <p:cNvPr id="8" name="六边形 7"/>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11" name="矩形 10"/>
          <p:cNvSpPr/>
          <p:nvPr/>
        </p:nvSpPr>
        <p:spPr>
          <a:xfrm>
            <a:off x="2479025" y="4315208"/>
            <a:ext cx="3889142"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5.5.2  VLAN</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的实现方式</a:t>
            </a:r>
          </a:p>
        </p:txBody>
      </p:sp>
      <p:grpSp>
        <p:nvGrpSpPr>
          <p:cNvPr id="12" name="组合 5"/>
          <p:cNvGrpSpPr/>
          <p:nvPr/>
        </p:nvGrpSpPr>
        <p:grpSpPr>
          <a:xfrm>
            <a:off x="978827" y="3958018"/>
            <a:ext cx="1428760" cy="1152000"/>
            <a:chOff x="1166778" y="1571612"/>
            <a:chExt cx="1428760" cy="1152000"/>
          </a:xfrm>
        </p:grpSpPr>
        <p:sp>
          <p:nvSpPr>
            <p:cNvPr id="13" name="菱形 12"/>
            <p:cNvSpPr/>
            <p:nvPr/>
          </p:nvSpPr>
          <p:spPr>
            <a:xfrm>
              <a:off x="1166778" y="1571612"/>
              <a:ext cx="1152000" cy="1152000"/>
            </a:xfrm>
            <a:prstGeom prst="diamond">
              <a:avLst/>
            </a:prstGeom>
            <a:blipFill dpi="0" rotWithShape="1">
              <a:blip r:embed="rId3"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4" name="菱形 13"/>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15" name="矩形 14"/>
          <p:cNvSpPr/>
          <p:nvPr/>
        </p:nvSpPr>
        <p:spPr>
          <a:xfrm>
            <a:off x="1595406" y="5315340"/>
            <a:ext cx="9358378" cy="828304"/>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的实现方式有多种，比较常见的方式有基于端口、基于</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地址、基于网络层、基于</a:t>
            </a:r>
            <a:r>
              <a:rPr lang="en-US" altLang="zh-CN"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组播和基于策略</a:t>
            </a:r>
            <a:r>
              <a:rPr lang="en-US" altLang="zh-CN" sz="2000" dirty="0">
                <a:latin typeface="Times New Roman" pitchFamily="18" charset="0"/>
                <a:ea typeface="微软雅黑" pitchFamily="34" charset="-122"/>
                <a:cs typeface="Times New Roman" pitchFamily="18" charset="0"/>
              </a:rPr>
              <a:t>5</a:t>
            </a:r>
            <a:r>
              <a:rPr lang="zh-CN" altLang="en-US" sz="2000" dirty="0">
                <a:latin typeface="Times New Roman" pitchFamily="18" charset="0"/>
                <a:ea typeface="微软雅黑" pitchFamily="34" charset="-122"/>
                <a:cs typeface="Times New Roman" pitchFamily="18" charset="0"/>
              </a:rPr>
              <a:t>种。</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 calcmode="lin" valueType="num">
                                      <p:cBhvr>
                                        <p:cTn id="18" dur="500" fill="hold"/>
                                        <p:tgtEl>
                                          <p:spTgt spid="12"/>
                                        </p:tgtEl>
                                        <p:attrNameLst>
                                          <p:attrName>style.rotation</p:attrName>
                                        </p:attrNameLst>
                                      </p:cBhvr>
                                      <p:tavLst>
                                        <p:tav tm="0">
                                          <p:val>
                                            <p:fltVal val="360"/>
                                          </p:val>
                                        </p:tav>
                                        <p:tav tm="100000">
                                          <p:val>
                                            <p:fltVal val="0"/>
                                          </p:val>
                                        </p:tav>
                                      </p:tavLst>
                                    </p:anim>
                                    <p:animEffect transition="in" filter="fade">
                                      <p:cBhvr>
                                        <p:cTn id="19" dur="500"/>
                                        <p:tgtEl>
                                          <p:spTgt spid="12"/>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Bottom)">
                                      <p:cBhvr>
                                        <p:cTn id="23" dur="500"/>
                                        <p:tgtEl>
                                          <p:spTgt spid="11"/>
                                        </p:tgtEl>
                                      </p:cBhvr>
                                    </p:animEffect>
                                  </p:childTnLst>
                                </p:cTn>
                              </p:par>
                            </p:childTnLst>
                          </p:cTn>
                        </p:par>
                        <p:par>
                          <p:cTn id="24" fill="hold">
                            <p:stCondLst>
                              <p:cond delay="2000"/>
                            </p:stCondLst>
                            <p:childTnLst>
                              <p:par>
                                <p:cTn id="25" presetID="3" presetClass="entr" presetSubtype="1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虚拟</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8" name="矩形 7"/>
          <p:cNvSpPr/>
          <p:nvPr/>
        </p:nvSpPr>
        <p:spPr>
          <a:xfrm>
            <a:off x="1381092" y="2220183"/>
            <a:ext cx="9787006" cy="1982466"/>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基于端口的</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是划分网络最简单、最有效和最常用的方法。它将交换机端口在逻辑上划分为不同的分组，从而将端口连接的终端设备划分到不同的</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中。例如，将一台</a:t>
            </a:r>
            <a:r>
              <a:rPr lang="en-US" altLang="zh-CN" sz="2000" dirty="0">
                <a:latin typeface="Times New Roman" pitchFamily="18" charset="0"/>
                <a:ea typeface="微软雅黑" pitchFamily="34" charset="-122"/>
                <a:cs typeface="Times New Roman" pitchFamily="18" charset="0"/>
              </a:rPr>
              <a:t>24</a:t>
            </a:r>
            <a:r>
              <a:rPr lang="zh-CN" altLang="en-US" sz="2000" dirty="0">
                <a:latin typeface="Times New Roman" pitchFamily="18" charset="0"/>
                <a:ea typeface="微软雅黑" pitchFamily="34" charset="-122"/>
                <a:cs typeface="Times New Roman" pitchFamily="18" charset="0"/>
              </a:rPr>
              <a:t>口交换机的</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6</a:t>
            </a:r>
            <a:r>
              <a:rPr lang="zh-CN" altLang="en-US" sz="2000" dirty="0">
                <a:latin typeface="Times New Roman" pitchFamily="18" charset="0"/>
                <a:ea typeface="微软雅黑" pitchFamily="34" charset="-122"/>
                <a:cs typeface="Times New Roman" pitchFamily="18" charset="0"/>
              </a:rPr>
              <a:t>端口划给</a:t>
            </a:r>
            <a:r>
              <a:rPr lang="en-US" altLang="zh-CN" sz="2000" dirty="0">
                <a:latin typeface="Times New Roman" pitchFamily="18" charset="0"/>
                <a:ea typeface="微软雅黑" pitchFamily="34" charset="-122"/>
                <a:cs typeface="Times New Roman" pitchFamily="18" charset="0"/>
              </a:rPr>
              <a:t>VLAN10</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7</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12</a:t>
            </a:r>
            <a:r>
              <a:rPr lang="zh-CN" altLang="en-US" sz="2000" dirty="0">
                <a:latin typeface="Times New Roman" pitchFamily="18" charset="0"/>
                <a:ea typeface="微软雅黑" pitchFamily="34" charset="-122"/>
                <a:cs typeface="Times New Roman" pitchFamily="18" charset="0"/>
              </a:rPr>
              <a:t>端口划给</a:t>
            </a:r>
            <a:r>
              <a:rPr lang="en-US" altLang="zh-CN" sz="2000" dirty="0">
                <a:latin typeface="Times New Roman" pitchFamily="18" charset="0"/>
                <a:ea typeface="微软雅黑" pitchFamily="34" charset="-122"/>
                <a:cs typeface="Times New Roman" pitchFamily="18" charset="0"/>
              </a:rPr>
              <a:t>VLAN40</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13</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18</a:t>
            </a:r>
            <a:r>
              <a:rPr lang="zh-CN" altLang="en-US" sz="2000" dirty="0">
                <a:latin typeface="Times New Roman" pitchFamily="18" charset="0"/>
                <a:ea typeface="微软雅黑" pitchFamily="34" charset="-122"/>
                <a:cs typeface="Times New Roman" pitchFamily="18" charset="0"/>
              </a:rPr>
              <a:t>端口划给</a:t>
            </a:r>
            <a:r>
              <a:rPr lang="en-US" altLang="zh-CN" sz="2000" dirty="0">
                <a:latin typeface="Times New Roman" pitchFamily="18" charset="0"/>
                <a:ea typeface="微软雅黑" pitchFamily="34" charset="-122"/>
                <a:cs typeface="Times New Roman" pitchFamily="18" charset="0"/>
              </a:rPr>
              <a:t>VLAN20</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19</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24</a:t>
            </a:r>
            <a:r>
              <a:rPr lang="zh-CN" altLang="en-US" sz="2000" dirty="0">
                <a:latin typeface="Times New Roman" pitchFamily="18" charset="0"/>
                <a:ea typeface="微软雅黑" pitchFamily="34" charset="-122"/>
                <a:cs typeface="Times New Roman" pitchFamily="18" charset="0"/>
              </a:rPr>
              <a:t>端口划给</a:t>
            </a:r>
            <a:r>
              <a:rPr lang="en-US" altLang="zh-CN" sz="2000" dirty="0">
                <a:latin typeface="Times New Roman" pitchFamily="18" charset="0"/>
                <a:ea typeface="微软雅黑" pitchFamily="34" charset="-122"/>
                <a:cs typeface="Times New Roman" pitchFamily="18" charset="0"/>
              </a:rPr>
              <a:t>VLAN30</a:t>
            </a:r>
            <a:r>
              <a:rPr lang="zh-CN" altLang="en-US" sz="2000" dirty="0">
                <a:latin typeface="Times New Roman" pitchFamily="18" charset="0"/>
                <a:ea typeface="微软雅黑" pitchFamily="34" charset="-122"/>
                <a:cs typeface="Times New Roman" pitchFamily="18" charset="0"/>
              </a:rPr>
              <a:t>，如图</a:t>
            </a:r>
            <a:r>
              <a:rPr lang="en-US" altLang="zh-CN" sz="2000" dirty="0">
                <a:latin typeface="Times New Roman" pitchFamily="18" charset="0"/>
                <a:ea typeface="微软雅黑" pitchFamily="34" charset="-122"/>
                <a:cs typeface="Times New Roman" pitchFamily="18" charset="0"/>
              </a:rPr>
              <a:t>5-13</a:t>
            </a:r>
            <a:r>
              <a:rPr lang="zh-CN" altLang="en-US" sz="2000" dirty="0">
                <a:latin typeface="Times New Roman" pitchFamily="18" charset="0"/>
                <a:ea typeface="微软雅黑" pitchFamily="34" charset="-122"/>
                <a:cs typeface="Times New Roman" pitchFamily="18" charset="0"/>
              </a:rPr>
              <a:t>所示。当然，这些属于同一</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的端口号可以是不连续的，具体如何分配，由管理员根据需要来决定。</a:t>
            </a:r>
          </a:p>
        </p:txBody>
      </p:sp>
      <p:grpSp>
        <p:nvGrpSpPr>
          <p:cNvPr id="9" name="组合 8"/>
          <p:cNvGrpSpPr/>
          <p:nvPr/>
        </p:nvGrpSpPr>
        <p:grpSpPr>
          <a:xfrm>
            <a:off x="1381092" y="1357298"/>
            <a:ext cx="3461392" cy="592805"/>
            <a:chOff x="1326748" y="1446650"/>
            <a:chExt cx="3461392" cy="592805"/>
          </a:xfrm>
        </p:grpSpPr>
        <p:sp>
          <p:nvSpPr>
            <p:cNvPr id="10"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1" name="矩形 10"/>
            <p:cNvSpPr/>
            <p:nvPr/>
          </p:nvSpPr>
          <p:spPr>
            <a:xfrm>
              <a:off x="2166910" y="1500174"/>
              <a:ext cx="2621230"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）基于端口的</a:t>
              </a:r>
              <a:r>
                <a:rPr lang="en-US" altLang="zh-CN" sz="2000" b="1" dirty="0">
                  <a:latin typeface="Times New Roman" pitchFamily="18" charset="0"/>
                  <a:ea typeface="微软雅黑" pitchFamily="34" charset="-122"/>
                  <a:cs typeface="Times New Roman" pitchFamily="18" charset="0"/>
                </a:rPr>
                <a:t>VLAN</a:t>
              </a:r>
            </a:p>
          </p:txBody>
        </p:sp>
      </p:grpSp>
      <p:grpSp>
        <p:nvGrpSpPr>
          <p:cNvPr id="14" name="组合 13"/>
          <p:cNvGrpSpPr/>
          <p:nvPr/>
        </p:nvGrpSpPr>
        <p:grpSpPr>
          <a:xfrm>
            <a:off x="2524100" y="4345552"/>
            <a:ext cx="6572296" cy="2226720"/>
            <a:chOff x="2381225" y="4214818"/>
            <a:chExt cx="6572296" cy="2226720"/>
          </a:xfrm>
        </p:grpSpPr>
        <p:pic>
          <p:nvPicPr>
            <p:cNvPr id="477186" name="Picture 2" descr="图5-13  将一个交换机端口划分为多个VLAN"/>
            <p:cNvPicPr>
              <a:picLocks noChangeAspect="1" noChangeArrowheads="1"/>
            </p:cNvPicPr>
            <p:nvPr/>
          </p:nvPicPr>
          <p:blipFill>
            <a:blip r:embed="rId2"/>
            <a:srcRect t="14700" b="16975"/>
            <a:stretch>
              <a:fillRect/>
            </a:stretch>
          </p:blipFill>
          <p:spPr bwMode="auto">
            <a:xfrm>
              <a:off x="2381225" y="4214818"/>
              <a:ext cx="6572296" cy="1723272"/>
            </a:xfrm>
            <a:prstGeom prst="rect">
              <a:avLst/>
            </a:prstGeom>
            <a:noFill/>
            <a:ln w="9525">
              <a:noFill/>
              <a:miter lim="800000"/>
              <a:headEnd/>
              <a:tailEnd/>
            </a:ln>
          </p:spPr>
        </p:pic>
        <p:sp>
          <p:nvSpPr>
            <p:cNvPr id="13" name="矩形 12"/>
            <p:cNvSpPr/>
            <p:nvPr/>
          </p:nvSpPr>
          <p:spPr>
            <a:xfrm>
              <a:off x="3381356" y="6072206"/>
              <a:ext cx="4688335"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dirty="0">
                  <a:latin typeface="Times New Roman" pitchFamily="18" charset="0"/>
                  <a:ea typeface="微软雅黑" pitchFamily="34" charset="-122"/>
                  <a:cs typeface="Times New Roman" pitchFamily="18" charset="0"/>
                </a:rPr>
                <a:t>5-13  </a:t>
              </a:r>
              <a:r>
                <a:rPr lang="zh-CN" altLang="en-US" dirty="0">
                  <a:latin typeface="Times New Roman" pitchFamily="18" charset="0"/>
                  <a:ea typeface="微软雅黑" pitchFamily="34" charset="-122"/>
                  <a:cs typeface="Times New Roman" pitchFamily="18" charset="0"/>
                </a:rPr>
                <a:t>将一个交换机端口划分为多个</a:t>
              </a:r>
              <a:r>
                <a:rPr lang="en-US" dirty="0">
                  <a:latin typeface="Times New Roman" pitchFamily="18" charset="0"/>
                  <a:ea typeface="微软雅黑" pitchFamily="34" charset="-122"/>
                  <a:cs typeface="Times New Roman" pitchFamily="18" charset="0"/>
                </a:rPr>
                <a:t>VLAN</a:t>
              </a:r>
              <a:endParaRPr lang="zh-CN" altLang="en-US" dirty="0">
                <a:latin typeface="Times New Roman" pitchFamily="18" charset="0"/>
                <a:ea typeface="微软雅黑" pitchFamily="34" charset="-122"/>
                <a:cs typeface="Times New Roman" pitchFamily="18" charset="0"/>
              </a:endParaRPr>
            </a:p>
          </p:txBody>
        </p:sp>
      </p:gr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虚拟</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881026" y="1571612"/>
            <a:ext cx="9787006" cy="3519490"/>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使用该方法划分网络时，一旦交换机的端口配置完成，端口属于哪个</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就固定不变了，不用考虑其所连接的终端设备的类型，因此使用该方法创建的</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也称为静态</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。当交换机的一个端口被指派给某个</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之后，在没有第三层设备（路由器或者三层交换机）的干涉下，它将不能对另一个</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中的端口或者设备进行数据的发送或者接收另一个</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中的信息。在静态</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中，每个端口只负责传输自己所属</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的数据。</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这种划分方法的优点是：定义</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成员时非常简单，只需要将相应的端口划分给所属的</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即可。它的缺点是：如果某个用户离开了原来的交换机端口，连接到了一个新的交换机的某个端口，那么就必须重新配置。</a:t>
            </a:r>
          </a:p>
        </p:txBody>
      </p:sp>
      <p:pic>
        <p:nvPicPr>
          <p:cNvPr id="4" name="图片 3" descr="网络2.jpg"/>
          <p:cNvPicPr>
            <a:picLocks noChangeAspect="1"/>
          </p:cNvPicPr>
          <p:nvPr/>
        </p:nvPicPr>
        <p:blipFill>
          <a:blip r:embed="rId2">
            <a:clrChange>
              <a:clrFrom>
                <a:srgbClr val="FFFFFF"/>
              </a:clrFrom>
              <a:clrTo>
                <a:srgbClr val="FFFFFF">
                  <a:alpha val="0"/>
                </a:srgbClr>
              </a:clrTo>
            </a:clrChange>
          </a:blip>
          <a:srcRect b="4999"/>
          <a:stretch>
            <a:fillRect/>
          </a:stretch>
        </p:blipFill>
        <p:spPr>
          <a:xfrm>
            <a:off x="8382000" y="4143356"/>
            <a:ext cx="3810000" cy="2714644"/>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虚拟</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952464" y="1728214"/>
            <a:ext cx="10644262" cy="5058372"/>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基于</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地址的</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按照终端设备的</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地址来划分网络，即将不同</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地址的终端设备划分到指定的</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中。基于</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地址的</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也称为动态</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在这种实现方式中，必须先建立一个较复杂的数据库，数据库中包含了要连接的网络设备的</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地址及相应的</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号。这样当网络设备接到交换机端口时，交换机会自动把这个网络设备分配给相应的</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动态</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最大的优点是：网络管理员只需维护管理相应的数据库，而不用关心用户使用哪一个端口，当用户物理位置移动时（例如从一个交换机换到另一个交换机），</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不用重新配置，所以可以认为这种根据</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地址的划分方法是基于用户的</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动态</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的缺点是：在初始化时，必须对所有的用户进行配置，如果有几百个甚至上千个用户的话，这个配置的工作量是非常大的。而且这种划分的方法也导致了交换机执行效率的降低，因为在每一个交换机的端口都可能存在很多个</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组的成员，这样就无法限制广播包。另外，对于使用笔记本电脑的用户来说，他们的网卡可能经常更换，这样，</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就必须不停地进行配置。</a:t>
            </a:r>
          </a:p>
        </p:txBody>
      </p:sp>
      <p:grpSp>
        <p:nvGrpSpPr>
          <p:cNvPr id="4" name="组合 3"/>
          <p:cNvGrpSpPr/>
          <p:nvPr/>
        </p:nvGrpSpPr>
        <p:grpSpPr>
          <a:xfrm>
            <a:off x="1381092" y="1050245"/>
            <a:ext cx="4035267" cy="592805"/>
            <a:chOff x="1326748" y="1446650"/>
            <a:chExt cx="4035267"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3195105"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）基于</a:t>
              </a:r>
              <a:r>
                <a:rPr lang="en-US" altLang="zh-CN" sz="2000" b="1" dirty="0">
                  <a:latin typeface="Times New Roman" pitchFamily="18" charset="0"/>
                  <a:ea typeface="微软雅黑" pitchFamily="34" charset="-122"/>
                  <a:cs typeface="Times New Roman" pitchFamily="18" charset="0"/>
                </a:rPr>
                <a:t>MAC</a:t>
              </a:r>
              <a:r>
                <a:rPr lang="zh-CN" altLang="en-US" sz="2000" b="1" dirty="0">
                  <a:latin typeface="Times New Roman" pitchFamily="18" charset="0"/>
                  <a:ea typeface="微软雅黑" pitchFamily="34" charset="-122"/>
                  <a:cs typeface="Times New Roman" pitchFamily="18" charset="0"/>
                </a:rPr>
                <a:t>地址的</a:t>
              </a:r>
              <a:r>
                <a:rPr lang="en-US" altLang="zh-CN" sz="2000" b="1" dirty="0">
                  <a:latin typeface="Times New Roman" pitchFamily="18" charset="0"/>
                  <a:ea typeface="微软雅黑" pitchFamily="34" charset="-122"/>
                  <a:cs typeface="Times New Roman" pitchFamily="18" charset="0"/>
                </a:rPr>
                <a:t>VLAN</a:t>
              </a:r>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虚拟</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952464" y="1728214"/>
            <a:ext cx="10644262" cy="1595886"/>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基于网络层的</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根据终端设备的网络层地址或者上层运行的协议来划分网络。在该方式下，交换机虽然会查看每个数据包的</a:t>
            </a:r>
            <a:r>
              <a:rPr lang="en-US" altLang="zh-CN"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地址或协议，并根据</a:t>
            </a:r>
            <a:r>
              <a:rPr lang="en-US" altLang="zh-CN"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地址或协议决定该数据包属于哪个</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，然后进行转发，但并不进行路由，只进行二层转发。</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基于网络层的</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会耗费交换机的资源和时间，导致网络的通信速度下降。</a:t>
            </a:r>
          </a:p>
        </p:txBody>
      </p:sp>
      <p:grpSp>
        <p:nvGrpSpPr>
          <p:cNvPr id="4" name="组合 3"/>
          <p:cNvGrpSpPr/>
          <p:nvPr/>
        </p:nvGrpSpPr>
        <p:grpSpPr>
          <a:xfrm>
            <a:off x="1381092" y="1050245"/>
            <a:ext cx="3677798" cy="592805"/>
            <a:chOff x="1326748" y="1446650"/>
            <a:chExt cx="3677798"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2837636"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3</a:t>
              </a:r>
              <a:r>
                <a:rPr lang="zh-CN" altLang="en-US" sz="2000" b="1" dirty="0">
                  <a:latin typeface="Times New Roman" pitchFamily="18" charset="0"/>
                  <a:ea typeface="微软雅黑" pitchFamily="34" charset="-122"/>
                  <a:cs typeface="Times New Roman" pitchFamily="18" charset="0"/>
                </a:rPr>
                <a:t>）基于网络层的</a:t>
              </a:r>
              <a:r>
                <a:rPr lang="en-US" altLang="zh-CN" sz="2000" b="1" dirty="0">
                  <a:latin typeface="Times New Roman" pitchFamily="18" charset="0"/>
                  <a:ea typeface="微软雅黑" pitchFamily="34" charset="-122"/>
                  <a:cs typeface="Times New Roman" pitchFamily="18" charset="0"/>
                </a:rPr>
                <a:t>VLAN</a:t>
              </a:r>
            </a:p>
          </p:txBody>
        </p:sp>
      </p:grpSp>
      <p:sp useBgFill="1">
        <p:nvSpPr>
          <p:cNvPr id="7" name="矩形 6"/>
          <p:cNvSpPr/>
          <p:nvPr/>
        </p:nvSpPr>
        <p:spPr>
          <a:xfrm>
            <a:off x="952464" y="4119130"/>
            <a:ext cx="10644262" cy="826445"/>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基于</a:t>
            </a:r>
            <a:r>
              <a:rPr lang="en-US" altLang="zh-CN"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组播的</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将</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扩大到了广域网，它认为一个组播网就是一个</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。这种方法灵活性强，而且容易通过路由器进行扩展，缺点是效率较低，不适合局域网。</a:t>
            </a:r>
          </a:p>
        </p:txBody>
      </p:sp>
      <p:grpSp>
        <p:nvGrpSpPr>
          <p:cNvPr id="8" name="组合 7"/>
          <p:cNvGrpSpPr/>
          <p:nvPr/>
        </p:nvGrpSpPr>
        <p:grpSpPr>
          <a:xfrm>
            <a:off x="1381092" y="3441161"/>
            <a:ext cx="3677798" cy="592805"/>
            <a:chOff x="1326748" y="1446650"/>
            <a:chExt cx="3677798" cy="592805"/>
          </a:xfrm>
        </p:grpSpPr>
        <p:sp>
          <p:nvSpPr>
            <p:cNvPr id="9"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0" name="矩形 9"/>
            <p:cNvSpPr/>
            <p:nvPr/>
          </p:nvSpPr>
          <p:spPr>
            <a:xfrm>
              <a:off x="2166910" y="1500174"/>
              <a:ext cx="2837636"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4</a:t>
              </a:r>
              <a:r>
                <a:rPr lang="zh-CN" altLang="en-US" sz="2000" b="1" dirty="0">
                  <a:latin typeface="Times New Roman" pitchFamily="18" charset="0"/>
                  <a:ea typeface="微软雅黑" pitchFamily="34" charset="-122"/>
                  <a:cs typeface="Times New Roman" pitchFamily="18" charset="0"/>
                </a:rPr>
                <a:t>）基于</a:t>
              </a:r>
              <a:r>
                <a:rPr lang="en-US" altLang="zh-CN" sz="2000" b="1" dirty="0">
                  <a:latin typeface="Times New Roman" pitchFamily="18" charset="0"/>
                  <a:ea typeface="微软雅黑" pitchFamily="34" charset="-122"/>
                  <a:cs typeface="Times New Roman" pitchFamily="18" charset="0"/>
                </a:rPr>
                <a:t>IP</a:t>
              </a:r>
              <a:r>
                <a:rPr lang="zh-CN" altLang="en-US" sz="2000" b="1" dirty="0">
                  <a:latin typeface="Times New Roman" pitchFamily="18" charset="0"/>
                  <a:ea typeface="微软雅黑" pitchFamily="34" charset="-122"/>
                  <a:cs typeface="Times New Roman" pitchFamily="18" charset="0"/>
                </a:rPr>
                <a:t>组播的</a:t>
              </a:r>
              <a:r>
                <a:rPr lang="en-US" altLang="zh-CN" sz="2000" b="1" dirty="0">
                  <a:latin typeface="Times New Roman" pitchFamily="18" charset="0"/>
                  <a:ea typeface="微软雅黑" pitchFamily="34" charset="-122"/>
                  <a:cs typeface="Times New Roman" pitchFamily="18" charset="0"/>
                </a:rPr>
                <a:t>VLAN</a:t>
              </a:r>
            </a:p>
          </p:txBody>
        </p:sp>
      </p:grpSp>
      <p:sp useBgFill="1">
        <p:nvSpPr>
          <p:cNvPr id="11" name="矩形 10"/>
          <p:cNvSpPr/>
          <p:nvPr/>
        </p:nvSpPr>
        <p:spPr>
          <a:xfrm>
            <a:off x="952464" y="5745827"/>
            <a:ext cx="10644262" cy="828304"/>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基于策略的</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包含多种实现</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的方式，如基于交换机端口、基于</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地址、基于</a:t>
            </a:r>
            <a:r>
              <a:rPr lang="en-US" altLang="zh-CN"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地址等，网络管理人员可以根据实际管理需要选择其中的一种方式。</a:t>
            </a:r>
          </a:p>
        </p:txBody>
      </p:sp>
      <p:grpSp>
        <p:nvGrpSpPr>
          <p:cNvPr id="12" name="组合 11"/>
          <p:cNvGrpSpPr/>
          <p:nvPr/>
        </p:nvGrpSpPr>
        <p:grpSpPr>
          <a:xfrm>
            <a:off x="1381092" y="5067858"/>
            <a:ext cx="3421318" cy="592805"/>
            <a:chOff x="1326748" y="1446650"/>
            <a:chExt cx="3421318" cy="592805"/>
          </a:xfrm>
        </p:grpSpPr>
        <p:sp>
          <p:nvSpPr>
            <p:cNvPr id="13"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4" name="矩形 13"/>
            <p:cNvSpPr/>
            <p:nvPr/>
          </p:nvSpPr>
          <p:spPr>
            <a:xfrm>
              <a:off x="2166910" y="1500174"/>
              <a:ext cx="2581156"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5</a:t>
              </a:r>
              <a:r>
                <a:rPr lang="zh-CN" altLang="en-US" sz="2000" b="1" dirty="0">
                  <a:latin typeface="Times New Roman" pitchFamily="18" charset="0"/>
                  <a:ea typeface="微软雅黑" pitchFamily="34" charset="-122"/>
                  <a:cs typeface="Times New Roman" pitchFamily="18" charset="0"/>
                </a:rPr>
                <a:t>）基于策略的</a:t>
              </a:r>
              <a:r>
                <a:rPr lang="en-US" altLang="zh-CN" sz="2000" b="1" dirty="0">
                  <a:latin typeface="Times New Roman" pitchFamily="18" charset="0"/>
                  <a:ea typeface="微软雅黑" pitchFamily="34" charset="-122"/>
                  <a:cs typeface="Times New Roman" pitchFamily="18" charset="0"/>
                </a:rPr>
                <a:t>VLAN</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500"/>
                            </p:stCondLst>
                            <p:childTnLst>
                              <p:par>
                                <p:cTn id="27" presetID="17" presetClass="entr" presetSubtype="1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虚拟</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2479025" y="1357298"/>
            <a:ext cx="3530069"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5.5.3  VLAN</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间的通信</a:t>
            </a:r>
          </a:p>
        </p:txBody>
      </p:sp>
      <p:grpSp>
        <p:nvGrpSpPr>
          <p:cNvPr id="4" name="组合 5"/>
          <p:cNvGrpSpPr/>
          <p:nvPr/>
        </p:nvGrpSpPr>
        <p:grpSpPr>
          <a:xfrm>
            <a:off x="978827" y="1000108"/>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3"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grpSp>
        <p:nvGrpSpPr>
          <p:cNvPr id="12" name="组合 11"/>
          <p:cNvGrpSpPr>
            <a:grpSpLocks noChangeAspect="1"/>
          </p:cNvGrpSpPr>
          <p:nvPr/>
        </p:nvGrpSpPr>
        <p:grpSpPr>
          <a:xfrm>
            <a:off x="1095340" y="2428868"/>
            <a:ext cx="4248000" cy="3877953"/>
            <a:chOff x="1321828" y="1348159"/>
            <a:chExt cx="8931520" cy="6039924"/>
          </a:xfrm>
        </p:grpSpPr>
        <p:grpSp>
          <p:nvGrpSpPr>
            <p:cNvPr id="13" name="组合 1"/>
            <p:cNvGrpSpPr/>
            <p:nvPr/>
          </p:nvGrpSpPr>
          <p:grpSpPr>
            <a:xfrm>
              <a:off x="1321828" y="1556792"/>
              <a:ext cx="8931520" cy="5831291"/>
              <a:chOff x="1321828" y="1556792"/>
              <a:chExt cx="8931520" cy="5831291"/>
            </a:xfrm>
          </p:grpSpPr>
          <p:sp>
            <p:nvSpPr>
              <p:cNvPr id="15" name="矩形 2"/>
              <p:cNvSpPr/>
              <p:nvPr/>
            </p:nvSpPr>
            <p:spPr bwMode="auto">
              <a:xfrm>
                <a:off x="1321828" y="1556792"/>
                <a:ext cx="8931520" cy="5831291"/>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6" name="圆角矩形 5"/>
              <p:cNvSpPr/>
              <p:nvPr/>
            </p:nvSpPr>
            <p:spPr>
              <a:xfrm>
                <a:off x="1883526" y="2013619"/>
                <a:ext cx="7871851" cy="510238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在实际应用中，只在一台交换机上实现</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VLAN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是远远不够的，通常需要跨越多台交换机划分</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VLAN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。例如，想要构建一个小型管理网络，将分布在各个部门的部门主管计算机划分到同一</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VLAN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中，就需要跨多台交换机配置</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VLAN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5-14</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p>
            </p:txBody>
          </p:sp>
        </p:grpSp>
        <p:sp>
          <p:nvSpPr>
            <p:cNvPr id="14" name="六边形 13"/>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4782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zh-CN" altLang="en-US"/>
          </a:p>
        </p:txBody>
      </p:sp>
      <p:grpSp>
        <p:nvGrpSpPr>
          <p:cNvPr id="20" name="组合 19"/>
          <p:cNvGrpSpPr/>
          <p:nvPr/>
        </p:nvGrpSpPr>
        <p:grpSpPr>
          <a:xfrm>
            <a:off x="5524496" y="3000372"/>
            <a:ext cx="6282899" cy="2941100"/>
            <a:chOff x="5524496" y="2500306"/>
            <a:chExt cx="6282899" cy="2941100"/>
          </a:xfrm>
        </p:grpSpPr>
        <p:graphicFrame>
          <p:nvGraphicFramePr>
            <p:cNvPr id="478209" name="Object 1"/>
            <p:cNvGraphicFramePr>
              <a:graphicFrameLocks noChangeAspect="1"/>
            </p:cNvGraphicFramePr>
            <p:nvPr/>
          </p:nvGraphicFramePr>
          <p:xfrm>
            <a:off x="5524496" y="2500306"/>
            <a:ext cx="6282899" cy="2428892"/>
          </p:xfrm>
          <a:graphic>
            <a:graphicData uri="http://schemas.openxmlformats.org/presentationml/2006/ole">
              <mc:AlternateContent xmlns:mc="http://schemas.openxmlformats.org/markup-compatibility/2006">
                <mc:Choice xmlns:v="urn:schemas-microsoft-com:vml" Requires="v">
                  <p:oleObj spid="_x0000_s7172" r:id="rId4" imgW="4852608" imgH="2008483" progId="">
                    <p:embed/>
                  </p:oleObj>
                </mc:Choice>
                <mc:Fallback>
                  <p:oleObj r:id="rId4" imgW="4852608" imgH="2008483" progId="">
                    <p:embed/>
                    <p:pic>
                      <p:nvPicPr>
                        <p:cNvPr id="0" name="Picture 1"/>
                        <p:cNvPicPr>
                          <a:picLocks noChangeAspect="1" noChangeArrowheads="1"/>
                        </p:cNvPicPr>
                        <p:nvPr/>
                      </p:nvPicPr>
                      <p:blipFill>
                        <a:blip r:embed="rId5">
                          <a:grayscl/>
                          <a:extLst>
                            <a:ext uri="{28A0092B-C50C-407E-A947-70E740481C1C}">
                              <a14:useLocalDpi xmlns:a14="http://schemas.microsoft.com/office/drawing/2010/main" val="0"/>
                            </a:ext>
                          </a:extLst>
                        </a:blip>
                        <a:srcRect b="6921"/>
                        <a:stretch>
                          <a:fillRect/>
                        </a:stretch>
                      </p:blipFill>
                      <p:spPr bwMode="auto">
                        <a:xfrm>
                          <a:off x="5524496" y="2500306"/>
                          <a:ext cx="6282899" cy="24288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矩形 18"/>
            <p:cNvSpPr/>
            <p:nvPr/>
          </p:nvSpPr>
          <p:spPr>
            <a:xfrm>
              <a:off x="7024694" y="5072074"/>
              <a:ext cx="3072508"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dirty="0">
                  <a:latin typeface="Times New Roman" pitchFamily="18" charset="0"/>
                  <a:ea typeface="微软雅黑" pitchFamily="34" charset="-122"/>
                  <a:cs typeface="Times New Roman" pitchFamily="18" charset="0"/>
                </a:rPr>
                <a:t>5-14  </a:t>
              </a:r>
              <a:r>
                <a:rPr lang="zh-CN" altLang="en-US" dirty="0">
                  <a:latin typeface="Times New Roman" pitchFamily="18" charset="0"/>
                  <a:ea typeface="微软雅黑" pitchFamily="34" charset="-122"/>
                  <a:cs typeface="Times New Roman" pitchFamily="18" charset="0"/>
                </a:rPr>
                <a:t>跨交换机划分</a:t>
              </a:r>
              <a:r>
                <a:rPr lang="en-US" dirty="0">
                  <a:latin typeface="Times New Roman" pitchFamily="18" charset="0"/>
                  <a:ea typeface="微软雅黑" pitchFamily="34" charset="-122"/>
                  <a:cs typeface="Times New Roman" pitchFamily="18" charset="0"/>
                </a:rPr>
                <a:t>VLAN</a:t>
              </a:r>
              <a:endParaRPr lang="zh-CN" altLang="en-US" dirty="0">
                <a:latin typeface="Times New Roman" pitchFamily="18" charset="0"/>
                <a:ea typeface="微软雅黑" pitchFamily="34" charset="-122"/>
                <a:cs typeface="Times New Roman" pitchFamily="18" charset="0"/>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4" presetClass="entr" presetSubtype="1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虚拟</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 name="组合 11"/>
          <p:cNvGrpSpPr>
            <a:grpSpLocks noChangeAspect="1"/>
          </p:cNvGrpSpPr>
          <p:nvPr/>
        </p:nvGrpSpPr>
        <p:grpSpPr>
          <a:xfrm>
            <a:off x="1095340" y="1336997"/>
            <a:ext cx="4248000" cy="4993954"/>
            <a:chOff x="1321828" y="1348159"/>
            <a:chExt cx="8931520" cy="7778094"/>
          </a:xfrm>
        </p:grpSpPr>
        <p:grpSp>
          <p:nvGrpSpPr>
            <p:cNvPr id="8" name="组合 1"/>
            <p:cNvGrpSpPr/>
            <p:nvPr/>
          </p:nvGrpSpPr>
          <p:grpSpPr>
            <a:xfrm>
              <a:off x="1321828" y="1556792"/>
              <a:ext cx="8931520" cy="7569461"/>
              <a:chOff x="1321828" y="1556792"/>
              <a:chExt cx="8931520" cy="7569461"/>
            </a:xfrm>
          </p:grpSpPr>
          <p:sp>
            <p:nvSpPr>
              <p:cNvPr id="15" name="矩形 2"/>
              <p:cNvSpPr/>
              <p:nvPr/>
            </p:nvSpPr>
            <p:spPr bwMode="auto">
              <a:xfrm>
                <a:off x="1321828" y="1556792"/>
                <a:ext cx="8931520" cy="7569461"/>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6" name="圆角矩形 5"/>
              <p:cNvSpPr/>
              <p:nvPr/>
            </p:nvSpPr>
            <p:spPr>
              <a:xfrm>
                <a:off x="1883526" y="2013618"/>
                <a:ext cx="7871850" cy="684055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当属于同一</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VLAN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的成员分布在不同交换机的端口上时，需要进行一定的配置才能实现彼此间的通信。</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IEEE</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组织于</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1999</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年颁布了</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IEEE 802.1Q</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协议草案，定义了跨交换机实现</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VLAN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内部成员间的通信方法：让交换机之间的互联链路汇集到一条链路上，该链路允许各个</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VLAN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的数据通过，如图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5-15</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所示。这条链路称为交换机的主干链路或中继链路。</a:t>
                </a:r>
              </a:p>
            </p:txBody>
          </p:sp>
        </p:grpSp>
        <p:sp>
          <p:nvSpPr>
            <p:cNvPr id="14" name="六边形 13"/>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4782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zh-CN" altLang="en-US"/>
          </a:p>
        </p:txBody>
      </p:sp>
      <p:sp>
        <p:nvSpPr>
          <p:cNvPr id="48742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8" name="组合 17"/>
          <p:cNvGrpSpPr/>
          <p:nvPr/>
        </p:nvGrpSpPr>
        <p:grpSpPr>
          <a:xfrm>
            <a:off x="5381620" y="2428868"/>
            <a:ext cx="6652482" cy="3083976"/>
            <a:chOff x="5381620" y="1643050"/>
            <a:chExt cx="6652482" cy="3083976"/>
          </a:xfrm>
        </p:grpSpPr>
        <p:sp>
          <p:nvSpPr>
            <p:cNvPr id="19" name="矩形 18"/>
            <p:cNvSpPr/>
            <p:nvPr/>
          </p:nvSpPr>
          <p:spPr>
            <a:xfrm>
              <a:off x="6167438" y="4357694"/>
              <a:ext cx="4826962"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5-15  </a:t>
              </a:r>
              <a:r>
                <a:rPr lang="zh-CN" altLang="en-US" dirty="0">
                  <a:latin typeface="Times New Roman" pitchFamily="18" charset="0"/>
                  <a:ea typeface="微软雅黑" pitchFamily="34" charset="-122"/>
                  <a:cs typeface="Times New Roman" pitchFamily="18" charset="0"/>
                </a:rPr>
                <a:t>跨交换机</a:t>
              </a:r>
              <a:r>
                <a:rPr lang="en-US" altLang="zh-CN" dirty="0">
                  <a:latin typeface="Times New Roman" pitchFamily="18" charset="0"/>
                  <a:ea typeface="微软雅黑" pitchFamily="34" charset="-122"/>
                  <a:cs typeface="Times New Roman" pitchFamily="18" charset="0"/>
                </a:rPr>
                <a:t>VLAN</a:t>
              </a:r>
              <a:r>
                <a:rPr lang="zh-CN" altLang="en-US" dirty="0">
                  <a:latin typeface="Times New Roman" pitchFamily="18" charset="0"/>
                  <a:ea typeface="微软雅黑" pitchFamily="34" charset="-122"/>
                  <a:cs typeface="Times New Roman" pitchFamily="18" charset="0"/>
                </a:rPr>
                <a:t>内部成员间的通信方法</a:t>
              </a:r>
            </a:p>
          </p:txBody>
        </p:sp>
        <p:graphicFrame>
          <p:nvGraphicFramePr>
            <p:cNvPr id="487427" name="Object 3"/>
            <p:cNvGraphicFramePr>
              <a:graphicFrameLocks noChangeAspect="1"/>
            </p:cNvGraphicFramePr>
            <p:nvPr/>
          </p:nvGraphicFramePr>
          <p:xfrm>
            <a:off x="5381620" y="1643050"/>
            <a:ext cx="6652482" cy="2571768"/>
          </p:xfrm>
          <a:graphic>
            <a:graphicData uri="http://schemas.openxmlformats.org/presentationml/2006/ole">
              <mc:AlternateContent xmlns:mc="http://schemas.openxmlformats.org/markup-compatibility/2006">
                <mc:Choice xmlns:v="urn:schemas-microsoft-com:vml" Requires="v">
                  <p:oleObj spid="_x0000_s8196" r:id="rId3" imgW="4852608" imgH="2008483" progId="">
                    <p:embed/>
                  </p:oleObj>
                </mc:Choice>
                <mc:Fallback>
                  <p:oleObj r:id="rId3" imgW="4852608" imgH="2008483" progId="">
                    <p:embed/>
                    <p:pic>
                      <p:nvPicPr>
                        <p:cNvPr id="0" name="Picture 3"/>
                        <p:cNvPicPr>
                          <a:picLocks noChangeAspect="1" noChangeArrowheads="1"/>
                        </p:cNvPicPr>
                        <p:nvPr/>
                      </p:nvPicPr>
                      <p:blipFill>
                        <a:blip r:embed="rId4">
                          <a:grayscl/>
                          <a:extLst>
                            <a:ext uri="{28A0092B-C50C-407E-A947-70E740481C1C}">
                              <a14:useLocalDpi xmlns:a14="http://schemas.microsoft.com/office/drawing/2010/main" val="0"/>
                            </a:ext>
                          </a:extLst>
                        </a:blip>
                        <a:srcRect b="6921"/>
                        <a:stretch>
                          <a:fillRect/>
                        </a:stretch>
                      </p:blipFill>
                      <p:spPr bwMode="auto">
                        <a:xfrm>
                          <a:off x="5381620" y="1643050"/>
                          <a:ext cx="6652482" cy="25717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虚拟</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166778" y="1957037"/>
            <a:ext cx="9429816" cy="2400657"/>
          </a:xfrm>
          <a:prstGeom prst="rect">
            <a:avLst/>
          </a:prstGeom>
          <a:solidFill>
            <a:schemeClr val="accent6">
              <a:lumMod val="60000"/>
              <a:lumOff val="40000"/>
            </a:schemeClr>
          </a:solidFill>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IEEE 802.1Q</a:t>
            </a:r>
            <a:r>
              <a:rPr lang="zh-CN" altLang="en-US" sz="2000" dirty="0">
                <a:latin typeface="Times New Roman" pitchFamily="18" charset="0"/>
                <a:ea typeface="微软雅黑" pitchFamily="34" charset="-122"/>
                <a:cs typeface="Times New Roman" pitchFamily="18" charset="0"/>
              </a:rPr>
              <a:t>协议标准的核心是在交换机上定义了两种类型的端口：</a:t>
            </a:r>
            <a:r>
              <a:rPr lang="en-US" altLang="zh-CN" sz="2000" dirty="0">
                <a:latin typeface="Times New Roman" pitchFamily="18" charset="0"/>
                <a:ea typeface="微软雅黑" pitchFamily="34" charset="-122"/>
                <a:cs typeface="Times New Roman" pitchFamily="18" charset="0"/>
              </a:rPr>
              <a:t>Access</a:t>
            </a:r>
            <a:r>
              <a:rPr lang="zh-CN" altLang="en-US" sz="2000" dirty="0">
                <a:latin typeface="Times New Roman" pitchFamily="18" charset="0"/>
                <a:ea typeface="微软雅黑" pitchFamily="34" charset="-122"/>
                <a:cs typeface="Times New Roman" pitchFamily="18" charset="0"/>
              </a:rPr>
              <a:t>访问端口和</a:t>
            </a:r>
            <a:r>
              <a:rPr lang="en-US" altLang="zh-CN" sz="2000" dirty="0">
                <a:latin typeface="Times New Roman" pitchFamily="18" charset="0"/>
                <a:ea typeface="微软雅黑" pitchFamily="34" charset="-122"/>
                <a:cs typeface="Times New Roman" pitchFamily="18" charset="0"/>
              </a:rPr>
              <a:t>Trunk</a:t>
            </a:r>
            <a:r>
              <a:rPr lang="zh-CN" altLang="en-US" sz="2000" dirty="0">
                <a:latin typeface="Times New Roman" pitchFamily="18" charset="0"/>
                <a:ea typeface="微软雅黑" pitchFamily="34" charset="-122"/>
                <a:cs typeface="Times New Roman" pitchFamily="18" charset="0"/>
              </a:rPr>
              <a:t>干道端口。</a:t>
            </a:r>
            <a:r>
              <a:rPr lang="en-US" altLang="zh-CN" sz="2000" dirty="0">
                <a:latin typeface="Times New Roman" pitchFamily="18" charset="0"/>
                <a:ea typeface="微软雅黑" pitchFamily="34" charset="-122"/>
                <a:cs typeface="Times New Roman" pitchFamily="18" charset="0"/>
              </a:rPr>
              <a:t>Access</a:t>
            </a:r>
            <a:r>
              <a:rPr lang="zh-CN" altLang="en-US" sz="2000" dirty="0">
                <a:latin typeface="Times New Roman" pitchFamily="18" charset="0"/>
                <a:ea typeface="微软雅黑" pitchFamily="34" charset="-122"/>
                <a:cs typeface="Times New Roman" pitchFamily="18" charset="0"/>
              </a:rPr>
              <a:t>端口一般用于接入计算机等终端设备，只属于一个</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Trunk</a:t>
            </a:r>
            <a:r>
              <a:rPr lang="zh-CN" altLang="en-US" sz="2000" dirty="0">
                <a:latin typeface="Times New Roman" pitchFamily="18" charset="0"/>
                <a:ea typeface="微软雅黑" pitchFamily="34" charset="-122"/>
                <a:cs typeface="Times New Roman" pitchFamily="18" charset="0"/>
              </a:rPr>
              <a:t>干道端口一般用于交换机之间的连接，属于多个</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，可以传输所有</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之间的数据，实现跨交换机上同一</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成员间的通信。</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这种方法不仅解决了跨交换机的</a:t>
            </a:r>
            <a:r>
              <a:rPr lang="en-US" altLang="zh-CN" sz="2000" dirty="0">
                <a:latin typeface="Times New Roman" pitchFamily="18" charset="0"/>
                <a:ea typeface="微软雅黑" pitchFamily="34" charset="-122"/>
                <a:cs typeface="Times New Roman" pitchFamily="18" charset="0"/>
              </a:rPr>
              <a:t>VLAN</a:t>
            </a:r>
            <a:r>
              <a:rPr lang="zh-CN" altLang="en-US" sz="2000" dirty="0">
                <a:latin typeface="Times New Roman" pitchFamily="18" charset="0"/>
                <a:ea typeface="微软雅黑" pitchFamily="34" charset="-122"/>
                <a:cs typeface="Times New Roman" pitchFamily="18" charset="0"/>
              </a:rPr>
              <a:t>成员间的通信问题，也避免了对交换机端口的额外占用。此外，</a:t>
            </a:r>
            <a:r>
              <a:rPr lang="en-US" altLang="zh-CN" sz="2000" dirty="0">
                <a:latin typeface="Times New Roman" pitchFamily="18" charset="0"/>
                <a:ea typeface="微软雅黑" pitchFamily="34" charset="-122"/>
                <a:cs typeface="Times New Roman" pitchFamily="18" charset="0"/>
              </a:rPr>
              <a:t>IEEE 802.1Q</a:t>
            </a:r>
            <a:r>
              <a:rPr lang="zh-CN" altLang="en-US" sz="2000" dirty="0">
                <a:latin typeface="Times New Roman" pitchFamily="18" charset="0"/>
                <a:ea typeface="微软雅黑" pitchFamily="34" charset="-122"/>
                <a:cs typeface="Times New Roman" pitchFamily="18" charset="0"/>
              </a:rPr>
              <a:t>协议标准还提高了网络段间的安全性。</a:t>
            </a:r>
          </a:p>
        </p:txBody>
      </p:sp>
      <p:pic>
        <p:nvPicPr>
          <p:cNvPr id="4" name="图片 3" descr="网络2.jpg"/>
          <p:cNvPicPr>
            <a:picLocks noChangeAspect="1"/>
          </p:cNvPicPr>
          <p:nvPr/>
        </p:nvPicPr>
        <p:blipFill>
          <a:blip r:embed="rId2">
            <a:clrChange>
              <a:clrFrom>
                <a:srgbClr val="FFFFFF"/>
              </a:clrFrom>
              <a:clrTo>
                <a:srgbClr val="FFFFFF">
                  <a:alpha val="0"/>
                </a:srgbClr>
              </a:clrTo>
            </a:clrChange>
          </a:blip>
          <a:srcRect b="4999"/>
          <a:stretch>
            <a:fillRect/>
          </a:stretch>
        </p:blipFill>
        <p:spPr>
          <a:xfrm>
            <a:off x="8382000" y="4143356"/>
            <a:ext cx="3810000" cy="271464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5.6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无线</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952464" y="1142984"/>
            <a:ext cx="10644262" cy="1211165"/>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无线局域网（</a:t>
            </a:r>
            <a:r>
              <a:rPr lang="en-US" altLang="zh-CN" sz="2000" dirty="0">
                <a:latin typeface="Times New Roman" pitchFamily="18" charset="0"/>
                <a:ea typeface="微软雅黑" pitchFamily="34" charset="-122"/>
                <a:cs typeface="Times New Roman" pitchFamily="18" charset="0"/>
              </a:rPr>
              <a:t>Wireless Local Area Network</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WLAN</a:t>
            </a:r>
            <a:r>
              <a:rPr lang="zh-CN" altLang="en-US" sz="2000" dirty="0">
                <a:latin typeface="Times New Roman" pitchFamily="18" charset="0"/>
                <a:ea typeface="微软雅黑" pitchFamily="34" charset="-122"/>
                <a:cs typeface="Times New Roman" pitchFamily="18" charset="0"/>
              </a:rPr>
              <a:t>）是一种以空气（或真空）为传输介质，以电磁波为载体的局域网，是有线局域网的一种延伸，能快速方便地解决有线方式不容易实现的网络连通问题。</a:t>
            </a:r>
          </a:p>
        </p:txBody>
      </p:sp>
      <p:sp>
        <p:nvSpPr>
          <p:cNvPr id="4" name="矩形 3"/>
          <p:cNvSpPr/>
          <p:nvPr/>
        </p:nvSpPr>
        <p:spPr>
          <a:xfrm>
            <a:off x="2479025" y="2714620"/>
            <a:ext cx="3613490"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5.6.1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无线局域网标准</a:t>
            </a:r>
          </a:p>
        </p:txBody>
      </p:sp>
      <p:grpSp>
        <p:nvGrpSpPr>
          <p:cNvPr id="5" name="组合 5"/>
          <p:cNvGrpSpPr/>
          <p:nvPr/>
        </p:nvGrpSpPr>
        <p:grpSpPr>
          <a:xfrm>
            <a:off x="978827" y="2357430"/>
            <a:ext cx="1428760" cy="1152000"/>
            <a:chOff x="1166778" y="1571612"/>
            <a:chExt cx="1428760" cy="1152000"/>
          </a:xfrm>
        </p:grpSpPr>
        <p:sp>
          <p:nvSpPr>
            <p:cNvPr id="6" name="菱形 5"/>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 name="菱形 6"/>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8" name="矩形 7"/>
          <p:cNvSpPr/>
          <p:nvPr/>
        </p:nvSpPr>
        <p:spPr>
          <a:xfrm>
            <a:off x="952464" y="3643314"/>
            <a:ext cx="9429816" cy="826445"/>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WLAN</a:t>
            </a:r>
            <a:r>
              <a:rPr lang="zh-CN" altLang="en-US" sz="2000" dirty="0">
                <a:latin typeface="Times New Roman" pitchFamily="18" charset="0"/>
                <a:ea typeface="微软雅黑" pitchFamily="34" charset="-122"/>
                <a:cs typeface="Times New Roman" pitchFamily="18" charset="0"/>
              </a:rPr>
              <a:t>使用的协议标准是</a:t>
            </a:r>
            <a:r>
              <a:rPr lang="en-US" altLang="zh-CN" sz="2000" dirty="0">
                <a:latin typeface="Times New Roman" pitchFamily="18" charset="0"/>
                <a:ea typeface="微软雅黑" pitchFamily="34" charset="-122"/>
                <a:cs typeface="Times New Roman" pitchFamily="18" charset="0"/>
              </a:rPr>
              <a:t>IEEE 802.11</a:t>
            </a:r>
            <a:r>
              <a:rPr lang="zh-CN" altLang="en-US" sz="2000" dirty="0">
                <a:latin typeface="Times New Roman" pitchFamily="18" charset="0"/>
                <a:ea typeface="微软雅黑" pitchFamily="34" charset="-122"/>
                <a:cs typeface="Times New Roman" pitchFamily="18" charset="0"/>
              </a:rPr>
              <a:t>系列标准，它定义了</a:t>
            </a:r>
            <a:r>
              <a:rPr lang="en-US" altLang="zh-CN" sz="2000" dirty="0">
                <a:latin typeface="Times New Roman" pitchFamily="18" charset="0"/>
                <a:ea typeface="微软雅黑" pitchFamily="34" charset="-122"/>
                <a:cs typeface="Times New Roman" pitchFamily="18" charset="0"/>
              </a:rPr>
              <a:t>WLAN</a:t>
            </a:r>
            <a:r>
              <a:rPr lang="zh-CN" altLang="en-US" sz="2000" dirty="0">
                <a:latin typeface="Times New Roman" pitchFamily="18" charset="0"/>
                <a:ea typeface="微软雅黑" pitchFamily="34" charset="-122"/>
                <a:cs typeface="Times New Roman" pitchFamily="18" charset="0"/>
              </a:rPr>
              <a:t>所使用的无线频段及调制方式。下面介绍其中几种主要的标准。</a:t>
            </a:r>
          </a:p>
        </p:txBody>
      </p:sp>
      <p:sp useBgFill="1">
        <p:nvSpPr>
          <p:cNvPr id="9" name="矩形 8"/>
          <p:cNvSpPr/>
          <p:nvPr/>
        </p:nvSpPr>
        <p:spPr>
          <a:xfrm>
            <a:off x="1023902" y="5464291"/>
            <a:ext cx="10644262" cy="828304"/>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IEEE 802.11</a:t>
            </a:r>
            <a:r>
              <a:rPr lang="zh-CN" altLang="en-US" sz="2000" dirty="0">
                <a:latin typeface="Times New Roman" pitchFamily="18" charset="0"/>
                <a:ea typeface="微软雅黑" pitchFamily="34" charset="-122"/>
                <a:cs typeface="Times New Roman" pitchFamily="18" charset="0"/>
              </a:rPr>
              <a:t>标准于</a:t>
            </a:r>
            <a:r>
              <a:rPr lang="en-US" altLang="zh-CN" sz="2000" dirty="0">
                <a:latin typeface="Times New Roman" pitchFamily="18" charset="0"/>
                <a:ea typeface="微软雅黑" pitchFamily="34" charset="-122"/>
                <a:cs typeface="Times New Roman" pitchFamily="18" charset="0"/>
              </a:rPr>
              <a:t>1997</a:t>
            </a:r>
            <a:r>
              <a:rPr lang="zh-CN" altLang="en-US" sz="2000" dirty="0">
                <a:latin typeface="Times New Roman" pitchFamily="18" charset="0"/>
                <a:ea typeface="微软雅黑" pitchFamily="34" charset="-122"/>
                <a:cs typeface="Times New Roman" pitchFamily="18" charset="0"/>
              </a:rPr>
              <a:t>年</a:t>
            </a:r>
            <a:r>
              <a:rPr lang="en-US" altLang="zh-CN" sz="2000" dirty="0">
                <a:latin typeface="Times New Roman" pitchFamily="18" charset="0"/>
                <a:ea typeface="微软雅黑" pitchFamily="34" charset="-122"/>
                <a:cs typeface="Times New Roman" pitchFamily="18" charset="0"/>
              </a:rPr>
              <a:t>6</a:t>
            </a:r>
            <a:r>
              <a:rPr lang="zh-CN" altLang="en-US" sz="2000" dirty="0">
                <a:latin typeface="Times New Roman" pitchFamily="18" charset="0"/>
                <a:ea typeface="微软雅黑" pitchFamily="34" charset="-122"/>
                <a:cs typeface="Times New Roman" pitchFamily="18" charset="0"/>
              </a:rPr>
              <a:t>月公布，是第一代无线局域网标准。它工作在</a:t>
            </a:r>
            <a:r>
              <a:rPr lang="en-US" altLang="zh-CN" sz="2000" dirty="0">
                <a:latin typeface="Times New Roman" pitchFamily="18" charset="0"/>
                <a:ea typeface="微软雅黑" pitchFamily="34" charset="-122"/>
                <a:cs typeface="Times New Roman" pitchFamily="18" charset="0"/>
              </a:rPr>
              <a:t>2.4 GHz</a:t>
            </a:r>
            <a:r>
              <a:rPr lang="zh-CN" altLang="en-US" sz="2000" dirty="0">
                <a:latin typeface="Times New Roman" pitchFamily="18" charset="0"/>
                <a:ea typeface="微软雅黑" pitchFamily="34" charset="-122"/>
                <a:cs typeface="Times New Roman" pitchFamily="18" charset="0"/>
              </a:rPr>
              <a:t>开放频段，支持</a:t>
            </a:r>
            <a:r>
              <a:rPr lang="en-US" altLang="zh-CN" sz="2000" dirty="0">
                <a:latin typeface="Times New Roman" pitchFamily="18" charset="0"/>
                <a:ea typeface="微软雅黑" pitchFamily="34" charset="-122"/>
                <a:cs typeface="Times New Roman" pitchFamily="18" charset="0"/>
              </a:rPr>
              <a:t>1 Mbps</a:t>
            </a:r>
            <a:r>
              <a:rPr lang="zh-CN" altLang="en-US" sz="2000" dirty="0">
                <a:latin typeface="Times New Roman" pitchFamily="18" charset="0"/>
                <a:ea typeface="微软雅黑" pitchFamily="34" charset="-122"/>
                <a:cs typeface="Times New Roman" pitchFamily="18" charset="0"/>
              </a:rPr>
              <a:t>和</a:t>
            </a:r>
            <a:r>
              <a:rPr lang="en-US" altLang="zh-CN" sz="2000" dirty="0">
                <a:latin typeface="Times New Roman" pitchFamily="18" charset="0"/>
                <a:ea typeface="微软雅黑" pitchFamily="34" charset="-122"/>
                <a:cs typeface="Times New Roman" pitchFamily="18" charset="0"/>
              </a:rPr>
              <a:t>2 Mbps</a:t>
            </a:r>
            <a:r>
              <a:rPr lang="zh-CN" altLang="en-US" sz="2000" dirty="0">
                <a:latin typeface="Times New Roman" pitchFamily="18" charset="0"/>
                <a:ea typeface="微软雅黑" pitchFamily="34" charset="-122"/>
                <a:cs typeface="Times New Roman" pitchFamily="18" charset="0"/>
              </a:rPr>
              <a:t>的数据传输速率。</a:t>
            </a:r>
          </a:p>
        </p:txBody>
      </p:sp>
      <p:grpSp>
        <p:nvGrpSpPr>
          <p:cNvPr id="10" name="组合 9"/>
          <p:cNvGrpSpPr/>
          <p:nvPr/>
        </p:nvGrpSpPr>
        <p:grpSpPr>
          <a:xfrm>
            <a:off x="1452530" y="4786322"/>
            <a:ext cx="2778770" cy="592805"/>
            <a:chOff x="1326748" y="1446650"/>
            <a:chExt cx="2778770" cy="592805"/>
          </a:xfrm>
        </p:grpSpPr>
        <p:sp>
          <p:nvSpPr>
            <p:cNvPr id="11"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2" name="矩形 11"/>
            <p:cNvSpPr/>
            <p:nvPr/>
          </p:nvSpPr>
          <p:spPr>
            <a:xfrm>
              <a:off x="2166910" y="1500174"/>
              <a:ext cx="1938608"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IEEE 802.11</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Bottom)">
                                      <p:cBhvr>
                                        <p:cTn id="19" dur="500"/>
                                        <p:tgtEl>
                                          <p:spTgt spid="4"/>
                                        </p:tgtEl>
                                      </p:cBhvr>
                                    </p:animEffect>
                                  </p:childTnLst>
                                </p:cTn>
                              </p:par>
                            </p:childTnLst>
                          </p:cTn>
                        </p:par>
                        <p:par>
                          <p:cTn id="20" fill="hold">
                            <p:stCondLst>
                              <p:cond delay="1500"/>
                            </p:stCondLst>
                            <p:childTnLst>
                              <p:par>
                                <p:cTn id="21" presetID="17"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5.6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无线</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1023902" y="1682759"/>
            <a:ext cx="10644262" cy="826445"/>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IEEE 802.11a</a:t>
            </a:r>
            <a:r>
              <a:rPr lang="zh-CN" altLang="en-US" sz="2000" dirty="0">
                <a:latin typeface="Times New Roman" pitchFamily="18" charset="0"/>
                <a:ea typeface="微软雅黑" pitchFamily="34" charset="-122"/>
                <a:cs typeface="Times New Roman" pitchFamily="18" charset="0"/>
              </a:rPr>
              <a:t>扩充了标准的物理层，工作在</a:t>
            </a:r>
            <a:r>
              <a:rPr lang="en-US" altLang="zh-CN" sz="2000" dirty="0">
                <a:latin typeface="Times New Roman" pitchFamily="18" charset="0"/>
                <a:ea typeface="微软雅黑" pitchFamily="34" charset="-122"/>
                <a:cs typeface="Times New Roman" pitchFamily="18" charset="0"/>
              </a:rPr>
              <a:t>5 GHz</a:t>
            </a:r>
            <a:r>
              <a:rPr lang="zh-CN" altLang="en-US" sz="2000" dirty="0">
                <a:latin typeface="Times New Roman" pitchFamily="18" charset="0"/>
                <a:ea typeface="微软雅黑" pitchFamily="34" charset="-122"/>
                <a:cs typeface="Times New Roman" pitchFamily="18" charset="0"/>
              </a:rPr>
              <a:t>频段，其数据传输速率高达</a:t>
            </a:r>
            <a:r>
              <a:rPr lang="en-US" altLang="zh-CN" sz="2000" dirty="0">
                <a:latin typeface="Times New Roman" pitchFamily="18" charset="0"/>
                <a:ea typeface="微软雅黑" pitchFamily="34" charset="-122"/>
                <a:cs typeface="Times New Roman" pitchFamily="18" charset="0"/>
              </a:rPr>
              <a:t>54 Mbps</a:t>
            </a:r>
            <a:r>
              <a:rPr lang="zh-CN" altLang="en-US" sz="2000" dirty="0">
                <a:latin typeface="Times New Roman" pitchFamily="18" charset="0"/>
                <a:ea typeface="微软雅黑" pitchFamily="34" charset="-122"/>
                <a:cs typeface="Times New Roman" pitchFamily="18" charset="0"/>
              </a:rPr>
              <a:t>，传输距离为</a:t>
            </a:r>
            <a:r>
              <a:rPr lang="en-US" altLang="zh-CN" sz="2000" dirty="0">
                <a:latin typeface="Times New Roman" pitchFamily="18" charset="0"/>
                <a:ea typeface="微软雅黑" pitchFamily="34" charset="-122"/>
                <a:cs typeface="Times New Roman" pitchFamily="18" charset="0"/>
              </a:rPr>
              <a:t>10 m</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100 m</a:t>
            </a:r>
            <a:r>
              <a:rPr lang="zh-CN" altLang="en-US" sz="2000" dirty="0">
                <a:latin typeface="Times New Roman" pitchFamily="18" charset="0"/>
                <a:ea typeface="微软雅黑" pitchFamily="34" charset="-122"/>
                <a:cs typeface="Times New Roman" pitchFamily="18" charset="0"/>
              </a:rPr>
              <a:t>。</a:t>
            </a:r>
          </a:p>
        </p:txBody>
      </p:sp>
      <p:grpSp>
        <p:nvGrpSpPr>
          <p:cNvPr id="4" name="组合 3"/>
          <p:cNvGrpSpPr/>
          <p:nvPr/>
        </p:nvGrpSpPr>
        <p:grpSpPr>
          <a:xfrm>
            <a:off x="1452530" y="1142984"/>
            <a:ext cx="2907010" cy="592805"/>
            <a:chOff x="1326748" y="1446650"/>
            <a:chExt cx="2907010"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2066848"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IEEE 802.11a</a:t>
              </a:r>
            </a:p>
          </p:txBody>
        </p:sp>
      </p:grpSp>
      <p:sp useBgFill="1">
        <p:nvSpPr>
          <p:cNvPr id="7" name="矩形 6"/>
          <p:cNvSpPr/>
          <p:nvPr/>
        </p:nvSpPr>
        <p:spPr>
          <a:xfrm>
            <a:off x="1023902" y="3201590"/>
            <a:ext cx="10644262" cy="826445"/>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1999</a:t>
            </a:r>
            <a:r>
              <a:rPr lang="zh-CN" altLang="en-US" sz="2000" dirty="0">
                <a:latin typeface="Times New Roman" pitchFamily="18" charset="0"/>
                <a:ea typeface="微软雅黑" pitchFamily="34" charset="-122"/>
                <a:cs typeface="Times New Roman" pitchFamily="18" charset="0"/>
              </a:rPr>
              <a:t>年</a:t>
            </a:r>
            <a:r>
              <a:rPr lang="en-US" altLang="zh-CN" sz="2000" dirty="0">
                <a:latin typeface="Times New Roman" pitchFamily="18" charset="0"/>
                <a:ea typeface="微软雅黑" pitchFamily="34" charset="-122"/>
                <a:cs typeface="Times New Roman" pitchFamily="18" charset="0"/>
              </a:rPr>
              <a:t>9</a:t>
            </a:r>
            <a:r>
              <a:rPr lang="zh-CN" altLang="en-US" sz="2000" dirty="0">
                <a:latin typeface="Times New Roman" pitchFamily="18" charset="0"/>
                <a:ea typeface="微软雅黑" pitchFamily="34" charset="-122"/>
                <a:cs typeface="Times New Roman" pitchFamily="18" charset="0"/>
              </a:rPr>
              <a:t>月通过的</a:t>
            </a:r>
            <a:r>
              <a:rPr lang="en-US" altLang="zh-CN" sz="2000" dirty="0">
                <a:latin typeface="Times New Roman" pitchFamily="18" charset="0"/>
                <a:ea typeface="微软雅黑" pitchFamily="34" charset="-122"/>
                <a:cs typeface="Times New Roman" pitchFamily="18" charset="0"/>
              </a:rPr>
              <a:t>IEEE 802.11b</a:t>
            </a:r>
            <a:r>
              <a:rPr lang="zh-CN" altLang="en-US" sz="2000" dirty="0">
                <a:latin typeface="Times New Roman" pitchFamily="18" charset="0"/>
                <a:ea typeface="微软雅黑" pitchFamily="34" charset="-122"/>
                <a:cs typeface="Times New Roman" pitchFamily="18" charset="0"/>
              </a:rPr>
              <a:t>工作在</a:t>
            </a:r>
            <a:r>
              <a:rPr lang="en-US" altLang="zh-CN" sz="2000" dirty="0">
                <a:latin typeface="Times New Roman" pitchFamily="18" charset="0"/>
                <a:ea typeface="微软雅黑" pitchFamily="34" charset="-122"/>
                <a:cs typeface="Times New Roman" pitchFamily="18" charset="0"/>
              </a:rPr>
              <a:t>2.4 GHz</a:t>
            </a:r>
            <a:r>
              <a:rPr lang="zh-CN" altLang="en-US" sz="2000" dirty="0">
                <a:latin typeface="Times New Roman" pitchFamily="18" charset="0"/>
                <a:ea typeface="微软雅黑" pitchFamily="34" charset="-122"/>
                <a:cs typeface="Times New Roman" pitchFamily="18" charset="0"/>
              </a:rPr>
              <a:t>频段，数据传输速率可以为</a:t>
            </a:r>
            <a:r>
              <a:rPr lang="en-US" altLang="zh-CN" sz="2000" dirty="0">
                <a:latin typeface="Times New Roman" pitchFamily="18" charset="0"/>
                <a:ea typeface="微软雅黑" pitchFamily="34" charset="-122"/>
                <a:cs typeface="Times New Roman" pitchFamily="18" charset="0"/>
              </a:rPr>
              <a:t>11 Mbps</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5.5 Mbps</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2 Mbps</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 Mbps</a:t>
            </a:r>
            <a:r>
              <a:rPr lang="zh-CN" altLang="en-US" sz="2000" dirty="0">
                <a:latin typeface="Times New Roman" pitchFamily="18" charset="0"/>
                <a:ea typeface="微软雅黑" pitchFamily="34" charset="-122"/>
                <a:cs typeface="Times New Roman" pitchFamily="18" charset="0"/>
              </a:rPr>
              <a:t>或更低，可以根据噪音状况自动调整速率。</a:t>
            </a:r>
          </a:p>
        </p:txBody>
      </p:sp>
      <p:grpSp>
        <p:nvGrpSpPr>
          <p:cNvPr id="8" name="组合 7"/>
          <p:cNvGrpSpPr/>
          <p:nvPr/>
        </p:nvGrpSpPr>
        <p:grpSpPr>
          <a:xfrm>
            <a:off x="1452530" y="2523621"/>
            <a:ext cx="2907010" cy="592805"/>
            <a:chOff x="1326748" y="1446650"/>
            <a:chExt cx="2907010" cy="592805"/>
          </a:xfrm>
        </p:grpSpPr>
        <p:sp>
          <p:nvSpPr>
            <p:cNvPr id="9"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0" name="矩形 9"/>
            <p:cNvSpPr/>
            <p:nvPr/>
          </p:nvSpPr>
          <p:spPr>
            <a:xfrm>
              <a:off x="2166910" y="1500174"/>
              <a:ext cx="2066848"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3</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IEEE 802.11b</a:t>
              </a:r>
            </a:p>
          </p:txBody>
        </p:sp>
      </p:grpSp>
      <p:sp useBgFill="1">
        <p:nvSpPr>
          <p:cNvPr id="11" name="矩形 10"/>
          <p:cNvSpPr/>
          <p:nvPr/>
        </p:nvSpPr>
        <p:spPr>
          <a:xfrm>
            <a:off x="1023902" y="4888571"/>
            <a:ext cx="10644262" cy="1595886"/>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为了解决</a:t>
            </a:r>
            <a:r>
              <a:rPr lang="en-US" altLang="zh-CN" sz="2000" dirty="0">
                <a:latin typeface="Times New Roman" pitchFamily="18" charset="0"/>
                <a:ea typeface="微软雅黑" pitchFamily="34" charset="-122"/>
                <a:cs typeface="Times New Roman" pitchFamily="18" charset="0"/>
              </a:rPr>
              <a:t>IEEE 802.11a</a:t>
            </a:r>
            <a:r>
              <a:rPr lang="zh-CN" altLang="en-US" sz="2000" dirty="0">
                <a:latin typeface="Times New Roman" pitchFamily="18" charset="0"/>
                <a:ea typeface="微软雅黑" pitchFamily="34" charset="-122"/>
                <a:cs typeface="Times New Roman" pitchFamily="18" charset="0"/>
              </a:rPr>
              <a:t>与</a:t>
            </a:r>
            <a:r>
              <a:rPr lang="en-US" altLang="zh-CN" sz="2000" dirty="0">
                <a:latin typeface="Times New Roman" pitchFamily="18" charset="0"/>
                <a:ea typeface="微软雅黑" pitchFamily="34" charset="-122"/>
                <a:cs typeface="Times New Roman" pitchFamily="18" charset="0"/>
              </a:rPr>
              <a:t>802.11b</a:t>
            </a:r>
            <a:r>
              <a:rPr lang="zh-CN" altLang="en-US" sz="2000" dirty="0">
                <a:latin typeface="Times New Roman" pitchFamily="18" charset="0"/>
                <a:ea typeface="微软雅黑" pitchFamily="34" charset="-122"/>
                <a:cs typeface="Times New Roman" pitchFamily="18" charset="0"/>
              </a:rPr>
              <a:t>的产品因为频段与物理层调制方式不同而无法兼容的问题，</a:t>
            </a:r>
            <a:r>
              <a:rPr lang="en-US" altLang="zh-CN" sz="2000" dirty="0">
                <a:latin typeface="Times New Roman" pitchFamily="18" charset="0"/>
                <a:ea typeface="微软雅黑" pitchFamily="34" charset="-122"/>
                <a:cs typeface="Times New Roman" pitchFamily="18" charset="0"/>
              </a:rPr>
              <a:t>IEEE</a:t>
            </a:r>
            <a:r>
              <a:rPr lang="zh-CN" altLang="en-US" sz="2000" dirty="0">
                <a:latin typeface="Times New Roman" pitchFamily="18" charset="0"/>
                <a:ea typeface="微软雅黑" pitchFamily="34" charset="-122"/>
                <a:cs typeface="Times New Roman" pitchFamily="18" charset="0"/>
              </a:rPr>
              <a:t>又在</a:t>
            </a:r>
            <a:r>
              <a:rPr lang="en-US" altLang="zh-CN" sz="2000" dirty="0">
                <a:latin typeface="Times New Roman" pitchFamily="18" charset="0"/>
                <a:ea typeface="微软雅黑" pitchFamily="34" charset="-122"/>
                <a:cs typeface="Times New Roman" pitchFamily="18" charset="0"/>
              </a:rPr>
              <a:t>2001</a:t>
            </a:r>
            <a:r>
              <a:rPr lang="zh-CN" altLang="en-US" sz="2000" dirty="0">
                <a:latin typeface="Times New Roman" pitchFamily="18" charset="0"/>
                <a:ea typeface="微软雅黑" pitchFamily="34" charset="-122"/>
                <a:cs typeface="Times New Roman" pitchFamily="18" charset="0"/>
              </a:rPr>
              <a:t>年</a:t>
            </a:r>
            <a:r>
              <a:rPr lang="en-US" altLang="zh-CN" sz="2000" dirty="0">
                <a:latin typeface="Times New Roman" pitchFamily="18" charset="0"/>
                <a:ea typeface="微软雅黑" pitchFamily="34" charset="-122"/>
                <a:cs typeface="Times New Roman" pitchFamily="18" charset="0"/>
              </a:rPr>
              <a:t>11</a:t>
            </a:r>
            <a:r>
              <a:rPr lang="zh-CN" altLang="en-US" sz="2000" dirty="0">
                <a:latin typeface="Times New Roman" pitchFamily="18" charset="0"/>
                <a:ea typeface="微软雅黑" pitchFamily="34" charset="-122"/>
                <a:cs typeface="Times New Roman" pitchFamily="18" charset="0"/>
              </a:rPr>
              <a:t>月批准了新的</a:t>
            </a:r>
            <a:r>
              <a:rPr lang="en-US" altLang="zh-CN" sz="2000" dirty="0">
                <a:latin typeface="Times New Roman" pitchFamily="18" charset="0"/>
                <a:ea typeface="微软雅黑" pitchFamily="34" charset="-122"/>
                <a:cs typeface="Times New Roman" pitchFamily="18" charset="0"/>
              </a:rPr>
              <a:t>802.11g</a:t>
            </a:r>
            <a:r>
              <a:rPr lang="zh-CN" altLang="en-US" sz="2000" dirty="0">
                <a:latin typeface="Times New Roman" pitchFamily="18" charset="0"/>
                <a:ea typeface="微软雅黑" pitchFamily="34" charset="-122"/>
                <a:cs typeface="Times New Roman" pitchFamily="18" charset="0"/>
              </a:rPr>
              <a:t>标准。</a:t>
            </a:r>
            <a:r>
              <a:rPr lang="en-US" altLang="zh-CN" sz="2000" dirty="0">
                <a:latin typeface="Times New Roman" pitchFamily="18" charset="0"/>
                <a:ea typeface="微软雅黑" pitchFamily="34" charset="-122"/>
                <a:cs typeface="Times New Roman" pitchFamily="18" charset="0"/>
              </a:rPr>
              <a:t>802.11g</a:t>
            </a:r>
            <a:r>
              <a:rPr lang="zh-CN" altLang="en-US" sz="2000" dirty="0">
                <a:latin typeface="Times New Roman" pitchFamily="18" charset="0"/>
                <a:ea typeface="微软雅黑" pitchFamily="34" charset="-122"/>
                <a:cs typeface="Times New Roman" pitchFamily="18" charset="0"/>
              </a:rPr>
              <a:t>既适应传统的</a:t>
            </a:r>
            <a:r>
              <a:rPr lang="en-US" altLang="zh-CN" sz="2000" dirty="0">
                <a:latin typeface="Times New Roman" pitchFamily="18" charset="0"/>
                <a:ea typeface="微软雅黑" pitchFamily="34" charset="-122"/>
                <a:cs typeface="Times New Roman" pitchFamily="18" charset="0"/>
              </a:rPr>
              <a:t>802.11b</a:t>
            </a:r>
            <a:r>
              <a:rPr lang="zh-CN" altLang="en-US" sz="2000" dirty="0">
                <a:latin typeface="Times New Roman" pitchFamily="18" charset="0"/>
                <a:ea typeface="微软雅黑" pitchFamily="34" charset="-122"/>
                <a:cs typeface="Times New Roman" pitchFamily="18" charset="0"/>
              </a:rPr>
              <a:t>标准，在</a:t>
            </a:r>
            <a:r>
              <a:rPr lang="en-US" altLang="zh-CN" sz="2000" dirty="0">
                <a:latin typeface="Times New Roman" pitchFamily="18" charset="0"/>
                <a:ea typeface="微软雅黑" pitchFamily="34" charset="-122"/>
                <a:cs typeface="Times New Roman" pitchFamily="18" charset="0"/>
              </a:rPr>
              <a:t>2.4 GHz</a:t>
            </a:r>
            <a:r>
              <a:rPr lang="zh-CN" altLang="en-US" sz="2000" dirty="0">
                <a:latin typeface="Times New Roman" pitchFamily="18" charset="0"/>
                <a:ea typeface="微软雅黑" pitchFamily="34" charset="-122"/>
                <a:cs typeface="Times New Roman" pitchFamily="18" charset="0"/>
              </a:rPr>
              <a:t>频率下提供每秒</a:t>
            </a:r>
            <a:r>
              <a:rPr lang="en-US" altLang="zh-CN" sz="2000" dirty="0">
                <a:latin typeface="Times New Roman" pitchFamily="18" charset="0"/>
                <a:ea typeface="微软雅黑" pitchFamily="34" charset="-122"/>
                <a:cs typeface="Times New Roman" pitchFamily="18" charset="0"/>
              </a:rPr>
              <a:t>11 Mbps</a:t>
            </a:r>
            <a:r>
              <a:rPr lang="zh-CN" altLang="en-US" sz="2000" dirty="0">
                <a:latin typeface="Times New Roman" pitchFamily="18" charset="0"/>
                <a:ea typeface="微软雅黑" pitchFamily="34" charset="-122"/>
                <a:cs typeface="Times New Roman" pitchFamily="18" charset="0"/>
              </a:rPr>
              <a:t>的传输速率；也符合</a:t>
            </a:r>
            <a:r>
              <a:rPr lang="en-US" altLang="zh-CN" sz="2000" dirty="0">
                <a:latin typeface="Times New Roman" pitchFamily="18" charset="0"/>
                <a:ea typeface="微软雅黑" pitchFamily="34" charset="-122"/>
                <a:cs typeface="Times New Roman" pitchFamily="18" charset="0"/>
              </a:rPr>
              <a:t>802.11a</a:t>
            </a:r>
            <a:r>
              <a:rPr lang="zh-CN" altLang="en-US" sz="2000" dirty="0">
                <a:latin typeface="Times New Roman" pitchFamily="18" charset="0"/>
                <a:ea typeface="微软雅黑" pitchFamily="34" charset="-122"/>
                <a:cs typeface="Times New Roman" pitchFamily="18" charset="0"/>
              </a:rPr>
              <a:t>标准，在</a:t>
            </a:r>
            <a:r>
              <a:rPr lang="en-US" altLang="zh-CN" sz="2000" dirty="0">
                <a:latin typeface="Times New Roman" pitchFamily="18" charset="0"/>
                <a:ea typeface="微软雅黑" pitchFamily="34" charset="-122"/>
                <a:cs typeface="Times New Roman" pitchFamily="18" charset="0"/>
              </a:rPr>
              <a:t>5 GHz</a:t>
            </a:r>
            <a:r>
              <a:rPr lang="zh-CN" altLang="en-US" sz="2000" dirty="0">
                <a:latin typeface="Times New Roman" pitchFamily="18" charset="0"/>
                <a:ea typeface="微软雅黑" pitchFamily="34" charset="-122"/>
                <a:cs typeface="Times New Roman" pitchFamily="18" charset="0"/>
              </a:rPr>
              <a:t>频率下提供</a:t>
            </a:r>
            <a:r>
              <a:rPr lang="en-US" altLang="zh-CN" sz="2000" dirty="0">
                <a:latin typeface="Times New Roman" pitchFamily="18" charset="0"/>
                <a:ea typeface="微软雅黑" pitchFamily="34" charset="-122"/>
                <a:cs typeface="Times New Roman" pitchFamily="18" charset="0"/>
              </a:rPr>
              <a:t>54 Mbps</a:t>
            </a:r>
            <a:r>
              <a:rPr lang="zh-CN" altLang="en-US" sz="2000" dirty="0">
                <a:latin typeface="Times New Roman" pitchFamily="18" charset="0"/>
                <a:ea typeface="微软雅黑" pitchFamily="34" charset="-122"/>
                <a:cs typeface="Times New Roman" pitchFamily="18" charset="0"/>
              </a:rPr>
              <a:t>的传输速率。</a:t>
            </a:r>
            <a:r>
              <a:rPr lang="en-US" altLang="zh-CN" sz="2000" dirty="0">
                <a:latin typeface="Times New Roman" pitchFamily="18" charset="0"/>
                <a:ea typeface="微软雅黑" pitchFamily="34" charset="-122"/>
                <a:cs typeface="Times New Roman" pitchFamily="18" charset="0"/>
              </a:rPr>
              <a:t>IEEE 802.11g</a:t>
            </a:r>
            <a:r>
              <a:rPr lang="zh-CN" altLang="en-US" sz="2000" dirty="0">
                <a:latin typeface="Times New Roman" pitchFamily="18" charset="0"/>
                <a:ea typeface="微软雅黑" pitchFamily="34" charset="-122"/>
                <a:cs typeface="Times New Roman" pitchFamily="18" charset="0"/>
              </a:rPr>
              <a:t>标准已普遍应用。</a:t>
            </a:r>
          </a:p>
        </p:txBody>
      </p:sp>
      <p:grpSp>
        <p:nvGrpSpPr>
          <p:cNvPr id="12" name="组合 11"/>
          <p:cNvGrpSpPr/>
          <p:nvPr/>
        </p:nvGrpSpPr>
        <p:grpSpPr>
          <a:xfrm>
            <a:off x="1452530" y="4210602"/>
            <a:ext cx="2921437" cy="592805"/>
            <a:chOff x="1326748" y="1446650"/>
            <a:chExt cx="2921437" cy="592805"/>
          </a:xfrm>
        </p:grpSpPr>
        <p:sp>
          <p:nvSpPr>
            <p:cNvPr id="13"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4" name="矩形 13"/>
            <p:cNvSpPr/>
            <p:nvPr/>
          </p:nvSpPr>
          <p:spPr>
            <a:xfrm>
              <a:off x="2166910" y="1500174"/>
              <a:ext cx="2081275"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4</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IEEE 802.11g</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500"/>
                            </p:stCondLst>
                            <p:childTnLst>
                              <p:par>
                                <p:cTn id="27" presetID="17" presetClass="entr" presetSubtype="1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认识局域网</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809588" y="1714488"/>
            <a:ext cx="10429948" cy="1246495"/>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物理层的主要作用是在物理介质上实现位（也称为比特流）的传输和接收。除此之外，物理层还规定了信号的编码</a:t>
            </a:r>
            <a:r>
              <a:rPr lang="en-US" altLang="zh-CN" sz="2000" dirty="0">
                <a:latin typeface="Times New Roman" pitchFamily="18" charset="0"/>
                <a:ea typeface="微软雅黑" pitchFamily="34" charset="-122"/>
                <a:cs typeface="Times New Roman" pitchFamily="18" charset="0"/>
              </a:rPr>
              <a:t>/</a:t>
            </a:r>
            <a:r>
              <a:rPr lang="zh-CN" altLang="en-US" sz="2000" dirty="0">
                <a:latin typeface="Times New Roman" pitchFamily="18" charset="0"/>
                <a:ea typeface="微软雅黑" pitchFamily="34" charset="-122"/>
                <a:cs typeface="Times New Roman" pitchFamily="18" charset="0"/>
              </a:rPr>
              <a:t>解码方式、传输介质，以及有关的网络拓扑结构和数据传输速率等。另外，物理层还具有错误校验功能（</a:t>
            </a:r>
            <a:r>
              <a:rPr lang="en-US" altLang="zh-CN" sz="2000" dirty="0">
                <a:latin typeface="Times New Roman" pitchFamily="18" charset="0"/>
                <a:ea typeface="微软雅黑" pitchFamily="34" charset="-122"/>
                <a:cs typeface="Times New Roman" pitchFamily="18" charset="0"/>
              </a:rPr>
              <a:t>CRC</a:t>
            </a:r>
            <a:r>
              <a:rPr lang="zh-CN" altLang="en-US" sz="2000" dirty="0">
                <a:latin typeface="Times New Roman" pitchFamily="18" charset="0"/>
                <a:ea typeface="微软雅黑" pitchFamily="34" charset="-122"/>
                <a:cs typeface="Times New Roman" pitchFamily="18" charset="0"/>
              </a:rPr>
              <a:t>校验），以保证位信号的正确发送与接收。</a:t>
            </a:r>
          </a:p>
        </p:txBody>
      </p:sp>
      <p:grpSp>
        <p:nvGrpSpPr>
          <p:cNvPr id="4" name="组合 3"/>
          <p:cNvGrpSpPr/>
          <p:nvPr/>
        </p:nvGrpSpPr>
        <p:grpSpPr>
          <a:xfrm>
            <a:off x="1095340" y="1000108"/>
            <a:ext cx="2178990" cy="592805"/>
            <a:chOff x="1326748" y="1446650"/>
            <a:chExt cx="2178990"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1338828"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）物理层</a:t>
              </a:r>
            </a:p>
          </p:txBody>
        </p:sp>
      </p:grpSp>
      <p:sp useBgFill="1">
        <p:nvSpPr>
          <p:cNvPr id="7" name="矩形 6"/>
          <p:cNvSpPr/>
          <p:nvPr/>
        </p:nvSpPr>
        <p:spPr>
          <a:xfrm>
            <a:off x="809588" y="3643314"/>
            <a:ext cx="10787138" cy="3170099"/>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子层是数据链路层的一个功能子层，构成了数据链路层的下半部，直接与物理层相邻。</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子层是与传输介质有关的一个功能子层，主要制定和分配信道的协议规范。</a:t>
            </a:r>
          </a:p>
          <a:p>
            <a:pPr indent="457200" algn="just">
              <a:lnSpc>
                <a:spcPct val="125000"/>
              </a:lnSpc>
            </a:pP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子层的主要功能是进行合理的信道分配，解决信道竞争问题，以及管理多链路。</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子层为不同的物理介质定义了不同的介质访问控制标准，其中较为著名的是带冲突检测功能的载波监听多路访问（</a:t>
            </a:r>
            <a:r>
              <a:rPr lang="en-US" altLang="zh-CN" sz="2000" dirty="0">
                <a:latin typeface="Times New Roman" pitchFamily="18" charset="0"/>
                <a:ea typeface="微软雅黑" pitchFamily="34" charset="-122"/>
                <a:cs typeface="Times New Roman" pitchFamily="18" charset="0"/>
              </a:rPr>
              <a:t>CSMA/CD</a:t>
            </a:r>
            <a:r>
              <a:rPr lang="zh-CN" altLang="en-US" sz="2000" dirty="0">
                <a:latin typeface="Times New Roman" pitchFamily="18" charset="0"/>
                <a:ea typeface="微软雅黑" pitchFamily="34" charset="-122"/>
                <a:cs typeface="Times New Roman" pitchFamily="18" charset="0"/>
              </a:rPr>
              <a:t>）、令牌环（</a:t>
            </a:r>
            <a:r>
              <a:rPr lang="en-US" altLang="zh-CN" sz="2000" dirty="0">
                <a:latin typeface="Times New Roman" pitchFamily="18" charset="0"/>
                <a:ea typeface="微软雅黑" pitchFamily="34" charset="-122"/>
                <a:cs typeface="Times New Roman" pitchFamily="18" charset="0"/>
              </a:rPr>
              <a:t>Token-Ring</a:t>
            </a:r>
            <a:r>
              <a:rPr lang="zh-CN" altLang="en-US" sz="2000" dirty="0">
                <a:latin typeface="Times New Roman" pitchFamily="18" charset="0"/>
                <a:ea typeface="微软雅黑" pitchFamily="34" charset="-122"/>
                <a:cs typeface="Times New Roman" pitchFamily="18" charset="0"/>
              </a:rPr>
              <a:t>）和令牌总线（</a:t>
            </a:r>
            <a:r>
              <a:rPr lang="en-US" altLang="zh-CN" sz="2000" dirty="0">
                <a:latin typeface="Times New Roman" pitchFamily="18" charset="0"/>
                <a:ea typeface="微软雅黑" pitchFamily="34" charset="-122"/>
                <a:cs typeface="Times New Roman" pitchFamily="18" charset="0"/>
              </a:rPr>
              <a:t>Token-Passing Bus</a:t>
            </a:r>
            <a:r>
              <a:rPr lang="zh-CN" altLang="en-US" sz="2000" dirty="0">
                <a:latin typeface="Times New Roman" pitchFamily="18" charset="0"/>
                <a:ea typeface="微软雅黑" pitchFamily="34" charset="-122"/>
                <a:cs typeface="Times New Roman" pitchFamily="18" charset="0"/>
              </a:rPr>
              <a:t>）等。</a:t>
            </a:r>
          </a:p>
          <a:p>
            <a:pPr indent="457200" algn="just">
              <a:lnSpc>
                <a:spcPct val="125000"/>
              </a:lnSpc>
            </a:pP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子层的另一个主要功能是在发送数据时，将从上一层接收的数据（</a:t>
            </a:r>
            <a:r>
              <a:rPr lang="en-US" altLang="zh-CN" sz="2000" dirty="0">
                <a:latin typeface="Times New Roman" pitchFamily="18" charset="0"/>
                <a:ea typeface="微软雅黑" pitchFamily="34" charset="-122"/>
                <a:cs typeface="Times New Roman" pitchFamily="18" charset="0"/>
              </a:rPr>
              <a:t>PDU-LLC</a:t>
            </a:r>
            <a:r>
              <a:rPr lang="zh-CN" altLang="en-US" sz="2000" dirty="0">
                <a:latin typeface="Times New Roman" pitchFamily="18" charset="0"/>
                <a:ea typeface="微软雅黑" pitchFamily="34" charset="-122"/>
                <a:cs typeface="Times New Roman" pitchFamily="18" charset="0"/>
              </a:rPr>
              <a:t>协议数据单元）组装成带</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地址和差错检测字段的数据帧；在从下一层接收数据时，拆帧并完成地址识别和差错检测。</a:t>
            </a:r>
          </a:p>
        </p:txBody>
      </p:sp>
      <p:grpSp>
        <p:nvGrpSpPr>
          <p:cNvPr id="8" name="组合 7"/>
          <p:cNvGrpSpPr/>
          <p:nvPr/>
        </p:nvGrpSpPr>
        <p:grpSpPr>
          <a:xfrm>
            <a:off x="1095340" y="3000372"/>
            <a:ext cx="2536460" cy="592805"/>
            <a:chOff x="1326748" y="1446650"/>
            <a:chExt cx="2536460" cy="592805"/>
          </a:xfrm>
        </p:grpSpPr>
        <p:sp>
          <p:nvSpPr>
            <p:cNvPr id="9"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0" name="矩形 9"/>
            <p:cNvSpPr/>
            <p:nvPr/>
          </p:nvSpPr>
          <p:spPr>
            <a:xfrm>
              <a:off x="2166910" y="1500174"/>
              <a:ext cx="1696298"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MAC</a:t>
              </a:r>
              <a:r>
                <a:rPr lang="zh-CN" altLang="en-US" sz="2000" b="1" dirty="0">
                  <a:latin typeface="Times New Roman" pitchFamily="18" charset="0"/>
                  <a:ea typeface="微软雅黑" pitchFamily="34" charset="-122"/>
                  <a:cs typeface="Times New Roman" pitchFamily="18" charset="0"/>
                </a:rPr>
                <a:t>子层</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5.6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无线</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11" name="矩形 10"/>
          <p:cNvSpPr/>
          <p:nvPr/>
        </p:nvSpPr>
        <p:spPr>
          <a:xfrm>
            <a:off x="854255" y="2348880"/>
            <a:ext cx="10644262" cy="1980607"/>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IEEE 802.11n</a:t>
            </a:r>
            <a:r>
              <a:rPr lang="zh-CN" altLang="en-US" sz="2000" dirty="0">
                <a:latin typeface="Times New Roman" pitchFamily="18" charset="0"/>
                <a:ea typeface="微软雅黑" pitchFamily="34" charset="-122"/>
                <a:cs typeface="Times New Roman" pitchFamily="18" charset="0"/>
              </a:rPr>
              <a:t>采用</a:t>
            </a:r>
            <a:r>
              <a:rPr lang="en-US" altLang="zh-CN" sz="2000" dirty="0">
                <a:latin typeface="Times New Roman" pitchFamily="18" charset="0"/>
                <a:ea typeface="微软雅黑" pitchFamily="34" charset="-122"/>
                <a:cs typeface="Times New Roman" pitchFamily="18" charset="0"/>
              </a:rPr>
              <a:t>MIMO</a:t>
            </a:r>
            <a:r>
              <a:rPr lang="zh-CN" altLang="en-US" sz="2000" dirty="0">
                <a:latin typeface="Times New Roman" pitchFamily="18" charset="0"/>
                <a:ea typeface="微软雅黑" pitchFamily="34" charset="-122"/>
                <a:cs typeface="Times New Roman" pitchFamily="18" charset="0"/>
              </a:rPr>
              <a:t>（多入多出，多重天线进行同步传送）与</a:t>
            </a:r>
            <a:r>
              <a:rPr lang="en-US" altLang="zh-CN" sz="2000" dirty="0">
                <a:latin typeface="Times New Roman" pitchFamily="18" charset="0"/>
                <a:ea typeface="微软雅黑" pitchFamily="34" charset="-122"/>
                <a:cs typeface="Times New Roman" pitchFamily="18" charset="0"/>
              </a:rPr>
              <a:t>OFDM</a:t>
            </a:r>
            <a:r>
              <a:rPr lang="zh-CN" altLang="en-US" sz="2000" dirty="0">
                <a:latin typeface="Times New Roman" pitchFamily="18" charset="0"/>
                <a:ea typeface="微软雅黑" pitchFamily="34" charset="-122"/>
                <a:cs typeface="Times New Roman" pitchFamily="18" charset="0"/>
              </a:rPr>
              <a:t>（正交频分复用）技术，提高了无线传输质量，也使传输速率得到极大提升。</a:t>
            </a:r>
            <a:r>
              <a:rPr lang="en-US" altLang="zh-CN" sz="2000" dirty="0">
                <a:latin typeface="Times New Roman" pitchFamily="18" charset="0"/>
                <a:ea typeface="微软雅黑" pitchFamily="34" charset="-122"/>
                <a:cs typeface="Times New Roman" pitchFamily="18" charset="0"/>
              </a:rPr>
              <a:t>802.11n</a:t>
            </a:r>
            <a:r>
              <a:rPr lang="zh-CN" altLang="en-US" sz="2000" dirty="0">
                <a:latin typeface="Times New Roman" pitchFamily="18" charset="0"/>
                <a:ea typeface="微软雅黑" pitchFamily="34" charset="-122"/>
                <a:cs typeface="Times New Roman" pitchFamily="18" charset="0"/>
              </a:rPr>
              <a:t>可以将</a:t>
            </a:r>
            <a:r>
              <a:rPr lang="en-US" altLang="zh-CN" sz="2000" dirty="0">
                <a:latin typeface="Times New Roman" pitchFamily="18" charset="0"/>
                <a:ea typeface="微软雅黑" pitchFamily="34" charset="-122"/>
                <a:cs typeface="Times New Roman" pitchFamily="18" charset="0"/>
              </a:rPr>
              <a:t>WLAN</a:t>
            </a:r>
            <a:r>
              <a:rPr lang="zh-CN" altLang="en-US" sz="2000" dirty="0">
                <a:latin typeface="Times New Roman" pitchFamily="18" charset="0"/>
                <a:ea typeface="微软雅黑" pitchFamily="34" charset="-122"/>
                <a:cs typeface="Times New Roman" pitchFamily="18" charset="0"/>
              </a:rPr>
              <a:t>的数据传输速率由目前</a:t>
            </a:r>
            <a:r>
              <a:rPr lang="en-US" altLang="zh-CN" sz="2000" dirty="0">
                <a:latin typeface="Times New Roman" pitchFamily="18" charset="0"/>
                <a:ea typeface="微软雅黑" pitchFamily="34" charset="-122"/>
                <a:cs typeface="Times New Roman" pitchFamily="18" charset="0"/>
              </a:rPr>
              <a:t>802.11a</a:t>
            </a:r>
            <a:r>
              <a:rPr lang="zh-CN" altLang="en-US" sz="2000" dirty="0">
                <a:latin typeface="Times New Roman" pitchFamily="18" charset="0"/>
                <a:ea typeface="微软雅黑" pitchFamily="34" charset="-122"/>
                <a:cs typeface="Times New Roman" pitchFamily="18" charset="0"/>
              </a:rPr>
              <a:t>及</a:t>
            </a:r>
            <a:r>
              <a:rPr lang="en-US" altLang="zh-CN" sz="2000" dirty="0">
                <a:latin typeface="Times New Roman" pitchFamily="18" charset="0"/>
                <a:ea typeface="微软雅黑" pitchFamily="34" charset="-122"/>
                <a:cs typeface="Times New Roman" pitchFamily="18" charset="0"/>
              </a:rPr>
              <a:t>802.11g</a:t>
            </a:r>
            <a:r>
              <a:rPr lang="zh-CN" altLang="en-US" sz="2000" dirty="0">
                <a:latin typeface="Times New Roman" pitchFamily="18" charset="0"/>
                <a:ea typeface="微软雅黑" pitchFamily="34" charset="-122"/>
                <a:cs typeface="Times New Roman" pitchFamily="18" charset="0"/>
              </a:rPr>
              <a:t>提供的</a:t>
            </a:r>
            <a:r>
              <a:rPr lang="en-US" altLang="zh-CN" sz="2000" dirty="0">
                <a:latin typeface="Times New Roman" pitchFamily="18" charset="0"/>
                <a:ea typeface="微软雅黑" pitchFamily="34" charset="-122"/>
                <a:cs typeface="Times New Roman" pitchFamily="18" charset="0"/>
              </a:rPr>
              <a:t>54 Mbps</a:t>
            </a:r>
            <a:r>
              <a:rPr lang="zh-CN" altLang="en-US" sz="2000" dirty="0">
                <a:latin typeface="Times New Roman" pitchFamily="18" charset="0"/>
                <a:ea typeface="微软雅黑" pitchFamily="34" charset="-122"/>
                <a:cs typeface="Times New Roman" pitchFamily="18" charset="0"/>
              </a:rPr>
              <a:t>，提高到理论速率，最高可达</a:t>
            </a:r>
            <a:r>
              <a:rPr lang="en-US" altLang="zh-CN" sz="2000" dirty="0">
                <a:latin typeface="Times New Roman" pitchFamily="18" charset="0"/>
                <a:ea typeface="微软雅黑" pitchFamily="34" charset="-122"/>
                <a:cs typeface="Times New Roman" pitchFamily="18" charset="0"/>
              </a:rPr>
              <a:t>600 Mbps</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802.11n</a:t>
            </a:r>
            <a:r>
              <a:rPr lang="zh-CN" altLang="en-US" sz="2000" dirty="0">
                <a:latin typeface="Times New Roman" pitchFamily="18" charset="0"/>
                <a:ea typeface="微软雅黑" pitchFamily="34" charset="-122"/>
                <a:cs typeface="Times New Roman" pitchFamily="18" charset="0"/>
              </a:rPr>
              <a:t>还具有覆盖范围广，兼容性好，可工作在</a:t>
            </a:r>
            <a:r>
              <a:rPr lang="en-US" altLang="zh-CN" sz="2000" dirty="0">
                <a:latin typeface="Times New Roman" pitchFamily="18" charset="0"/>
                <a:ea typeface="微软雅黑" pitchFamily="34" charset="-122"/>
                <a:cs typeface="Times New Roman" pitchFamily="18" charset="0"/>
              </a:rPr>
              <a:t>2.4 GHz</a:t>
            </a:r>
            <a:r>
              <a:rPr lang="zh-CN" altLang="en-US" sz="2000" dirty="0">
                <a:latin typeface="Times New Roman" pitchFamily="18" charset="0"/>
                <a:ea typeface="微软雅黑" pitchFamily="34" charset="-122"/>
                <a:cs typeface="Times New Roman" pitchFamily="18" charset="0"/>
              </a:rPr>
              <a:t>和</a:t>
            </a:r>
            <a:r>
              <a:rPr lang="en-US" altLang="zh-CN" sz="2000" dirty="0">
                <a:latin typeface="Times New Roman" pitchFamily="18" charset="0"/>
                <a:ea typeface="微软雅黑" pitchFamily="34" charset="-122"/>
                <a:cs typeface="Times New Roman" pitchFamily="18" charset="0"/>
              </a:rPr>
              <a:t>5 GHz</a:t>
            </a:r>
            <a:r>
              <a:rPr lang="zh-CN" altLang="en-US" sz="2000" dirty="0">
                <a:latin typeface="Times New Roman" pitchFamily="18" charset="0"/>
                <a:ea typeface="微软雅黑" pitchFamily="34" charset="-122"/>
                <a:cs typeface="Times New Roman" pitchFamily="18" charset="0"/>
              </a:rPr>
              <a:t>两个频段，支持向前后兼容，并可以实现</a:t>
            </a:r>
            <a:r>
              <a:rPr lang="en-US" altLang="zh-CN" sz="2000" dirty="0">
                <a:latin typeface="Times New Roman" pitchFamily="18" charset="0"/>
                <a:ea typeface="微软雅黑" pitchFamily="34" charset="-122"/>
                <a:cs typeface="Times New Roman" pitchFamily="18" charset="0"/>
              </a:rPr>
              <a:t>WLAN</a:t>
            </a:r>
            <a:r>
              <a:rPr lang="zh-CN" altLang="en-US" sz="2000" dirty="0">
                <a:latin typeface="Times New Roman" pitchFamily="18" charset="0"/>
                <a:ea typeface="微软雅黑" pitchFamily="34" charset="-122"/>
                <a:cs typeface="Times New Roman" pitchFamily="18" charset="0"/>
              </a:rPr>
              <a:t>与无线广域网的结合等特点。</a:t>
            </a:r>
          </a:p>
        </p:txBody>
      </p:sp>
      <p:grpSp>
        <p:nvGrpSpPr>
          <p:cNvPr id="12" name="组合 11"/>
          <p:cNvGrpSpPr/>
          <p:nvPr/>
        </p:nvGrpSpPr>
        <p:grpSpPr>
          <a:xfrm>
            <a:off x="1282883" y="1670911"/>
            <a:ext cx="2991970" cy="592805"/>
            <a:chOff x="1326748" y="1446650"/>
            <a:chExt cx="2991970" cy="592805"/>
          </a:xfrm>
        </p:grpSpPr>
        <p:sp>
          <p:nvSpPr>
            <p:cNvPr id="13"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4" name="矩形 13"/>
            <p:cNvSpPr/>
            <p:nvPr/>
          </p:nvSpPr>
          <p:spPr>
            <a:xfrm>
              <a:off x="2166910" y="1500174"/>
              <a:ext cx="2151808"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5</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IEEE 802.11m</a:t>
              </a:r>
            </a:p>
          </p:txBody>
        </p:sp>
      </p:grpSp>
    </p:spTree>
    <p:extLst>
      <p:ext uri="{BB962C8B-B14F-4D97-AF65-F5344CB8AC3E}">
        <p14:creationId xmlns:p14="http://schemas.microsoft.com/office/powerpoint/2010/main" val="347328753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5.6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无线</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2479025" y="1571612"/>
            <a:ext cx="5032147"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5.6.2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无线局域网的产品和组件</a:t>
            </a:r>
          </a:p>
        </p:txBody>
      </p:sp>
      <p:grpSp>
        <p:nvGrpSpPr>
          <p:cNvPr id="5" name="组合 5"/>
          <p:cNvGrpSpPr/>
          <p:nvPr/>
        </p:nvGrpSpPr>
        <p:grpSpPr>
          <a:xfrm>
            <a:off x="978827" y="1214422"/>
            <a:ext cx="1428760" cy="1152000"/>
            <a:chOff x="1166778" y="1571612"/>
            <a:chExt cx="1428760" cy="1152000"/>
          </a:xfrm>
        </p:grpSpPr>
        <p:sp>
          <p:nvSpPr>
            <p:cNvPr id="6" name="菱形 5"/>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 name="菱形 6"/>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8" name="矩形 7"/>
          <p:cNvSpPr/>
          <p:nvPr/>
        </p:nvSpPr>
        <p:spPr>
          <a:xfrm>
            <a:off x="1238216" y="3500438"/>
            <a:ext cx="5572164" cy="1631216"/>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无线网卡是无线信号的接收设备，是无线网络中的重要组成部分。常见的无线网卡有</a:t>
            </a:r>
            <a:r>
              <a:rPr lang="en-US" altLang="zh-CN" sz="2000" dirty="0">
                <a:latin typeface="Times New Roman" pitchFamily="18" charset="0"/>
                <a:ea typeface="微软雅黑" pitchFamily="34" charset="-122"/>
                <a:cs typeface="Times New Roman" pitchFamily="18" charset="0"/>
              </a:rPr>
              <a:t>PCMCIA</a:t>
            </a:r>
            <a:r>
              <a:rPr lang="zh-CN" altLang="en-US" sz="2000" dirty="0">
                <a:latin typeface="Times New Roman" pitchFamily="18" charset="0"/>
                <a:ea typeface="微软雅黑" pitchFamily="34" charset="-122"/>
                <a:cs typeface="Times New Roman" pitchFamily="18" charset="0"/>
              </a:rPr>
              <a:t>无线网卡、</a:t>
            </a:r>
            <a:r>
              <a:rPr lang="en-US" altLang="zh-CN" sz="2000" dirty="0">
                <a:latin typeface="Times New Roman" pitchFamily="18" charset="0"/>
                <a:ea typeface="微软雅黑" pitchFamily="34" charset="-122"/>
                <a:cs typeface="Times New Roman" pitchFamily="18" charset="0"/>
              </a:rPr>
              <a:t>PCI</a:t>
            </a:r>
            <a:r>
              <a:rPr lang="zh-CN" altLang="en-US" sz="2000" dirty="0">
                <a:latin typeface="Times New Roman" pitchFamily="18" charset="0"/>
                <a:ea typeface="微软雅黑" pitchFamily="34" charset="-122"/>
                <a:cs typeface="Times New Roman" pitchFamily="18" charset="0"/>
              </a:rPr>
              <a:t>接口无线网卡和</a:t>
            </a:r>
            <a:r>
              <a:rPr lang="en-US" altLang="zh-CN" sz="2000" dirty="0">
                <a:latin typeface="Times New Roman" pitchFamily="18" charset="0"/>
                <a:ea typeface="微软雅黑" pitchFamily="34" charset="-122"/>
                <a:cs typeface="Times New Roman" pitchFamily="18" charset="0"/>
              </a:rPr>
              <a:t>USB</a:t>
            </a:r>
            <a:r>
              <a:rPr lang="zh-CN" altLang="en-US" sz="2000" dirty="0">
                <a:latin typeface="Times New Roman" pitchFamily="18" charset="0"/>
                <a:ea typeface="微软雅黑" pitchFamily="34" charset="-122"/>
                <a:cs typeface="Times New Roman" pitchFamily="18" charset="0"/>
              </a:rPr>
              <a:t>接口无线网卡</a:t>
            </a:r>
            <a:r>
              <a:rPr lang="en-US" altLang="zh-CN"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类产品。</a:t>
            </a:r>
          </a:p>
        </p:txBody>
      </p:sp>
      <p:sp useBgFill="1">
        <p:nvSpPr>
          <p:cNvPr id="9" name="矩形 8"/>
          <p:cNvSpPr/>
          <p:nvPr/>
        </p:nvSpPr>
        <p:spPr>
          <a:xfrm>
            <a:off x="1452530" y="5210432"/>
            <a:ext cx="5072098" cy="861774"/>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PCMCIA</a:t>
            </a:r>
            <a:r>
              <a:rPr lang="zh-CN" altLang="en-US" sz="2000" dirty="0">
                <a:solidFill>
                  <a:srgbClr val="FF0000"/>
                </a:solidFill>
                <a:latin typeface="Times New Roman" pitchFamily="18" charset="0"/>
                <a:ea typeface="微软雅黑" pitchFamily="34" charset="-122"/>
                <a:cs typeface="Times New Roman" pitchFamily="18" charset="0"/>
              </a:rPr>
              <a:t>无线网卡：</a:t>
            </a:r>
            <a:r>
              <a:rPr lang="zh-CN" altLang="en-US" sz="2000" dirty="0">
                <a:latin typeface="Times New Roman" pitchFamily="18" charset="0"/>
                <a:ea typeface="微软雅黑" pitchFamily="34" charset="-122"/>
                <a:cs typeface="Times New Roman" pitchFamily="18" charset="0"/>
              </a:rPr>
              <a:t>仅适用于笔记本电脑，支持热插拔，如图</a:t>
            </a:r>
            <a:r>
              <a:rPr lang="en-US" altLang="zh-CN" sz="2000" dirty="0">
                <a:latin typeface="Times New Roman" pitchFamily="18" charset="0"/>
                <a:ea typeface="微软雅黑" pitchFamily="34" charset="-122"/>
                <a:cs typeface="Times New Roman" pitchFamily="18" charset="0"/>
              </a:rPr>
              <a:t>5-16</a:t>
            </a:r>
            <a:r>
              <a:rPr lang="zh-CN" altLang="en-US" sz="2000" dirty="0">
                <a:latin typeface="Times New Roman" pitchFamily="18" charset="0"/>
                <a:ea typeface="微软雅黑" pitchFamily="34" charset="-122"/>
                <a:cs typeface="Times New Roman" pitchFamily="18" charset="0"/>
              </a:rPr>
              <a:t>所示。</a:t>
            </a:r>
          </a:p>
        </p:txBody>
      </p:sp>
      <p:sp>
        <p:nvSpPr>
          <p:cNvPr id="13" name="îṣļîḑé-Rectangle 70"/>
          <p:cNvSpPr/>
          <p:nvPr/>
        </p:nvSpPr>
        <p:spPr>
          <a:xfrm>
            <a:off x="2172578" y="2724267"/>
            <a:ext cx="1521919"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无线网卡</a:t>
            </a:r>
          </a:p>
        </p:txBody>
      </p:sp>
      <p:grpSp>
        <p:nvGrpSpPr>
          <p:cNvPr id="14" name="组合 7"/>
          <p:cNvGrpSpPr>
            <a:grpSpLocks noChangeAspect="1"/>
          </p:cNvGrpSpPr>
          <p:nvPr/>
        </p:nvGrpSpPr>
        <p:grpSpPr>
          <a:xfrm>
            <a:off x="1430792" y="2530122"/>
            <a:ext cx="756000" cy="756002"/>
            <a:chOff x="2804323" y="3859118"/>
            <a:chExt cx="900000" cy="900002"/>
          </a:xfrm>
        </p:grpSpPr>
        <p:sp>
          <p:nvSpPr>
            <p:cNvPr id="15" name="椭圆 14"/>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grpSp>
        <p:nvGrpSpPr>
          <p:cNvPr id="19" name="组合 18"/>
          <p:cNvGrpSpPr/>
          <p:nvPr/>
        </p:nvGrpSpPr>
        <p:grpSpPr>
          <a:xfrm>
            <a:off x="7817091" y="3378174"/>
            <a:ext cx="2993817" cy="2836908"/>
            <a:chOff x="6908933" y="3747506"/>
            <a:chExt cx="2993817" cy="2836908"/>
          </a:xfrm>
        </p:grpSpPr>
        <p:pic>
          <p:nvPicPr>
            <p:cNvPr id="488450" name="Picture 2" descr="timg%20(1)"/>
            <p:cNvPicPr>
              <a:picLocks noChangeAspect="1" noChangeArrowheads="1"/>
            </p:cNvPicPr>
            <p:nvPr/>
          </p:nvPicPr>
          <p:blipFill>
            <a:blip r:embed="rId4"/>
            <a:srcRect l="5118" r="8583"/>
            <a:stretch>
              <a:fillRect/>
            </a:stretch>
          </p:blipFill>
          <p:spPr bwMode="auto">
            <a:xfrm>
              <a:off x="6908933" y="3747506"/>
              <a:ext cx="2993817" cy="2324700"/>
            </a:xfrm>
            <a:prstGeom prst="rect">
              <a:avLst/>
            </a:prstGeom>
            <a:noFill/>
            <a:ln w="9525">
              <a:noFill/>
              <a:miter lim="800000"/>
              <a:headEnd/>
              <a:tailEnd/>
            </a:ln>
          </p:spPr>
        </p:pic>
        <p:sp>
          <p:nvSpPr>
            <p:cNvPr id="18" name="矩形 17"/>
            <p:cNvSpPr/>
            <p:nvPr/>
          </p:nvSpPr>
          <p:spPr>
            <a:xfrm>
              <a:off x="7024694" y="6215082"/>
              <a:ext cx="2762295"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dirty="0">
                  <a:latin typeface="Times New Roman" pitchFamily="18" charset="0"/>
                  <a:ea typeface="微软雅黑" pitchFamily="34" charset="-122"/>
                  <a:cs typeface="Times New Roman" pitchFamily="18" charset="0"/>
                </a:rPr>
                <a:t>5-16  PCMCIA</a:t>
              </a:r>
              <a:r>
                <a:rPr lang="zh-CN" altLang="en-US" dirty="0">
                  <a:latin typeface="Times New Roman" pitchFamily="18" charset="0"/>
                  <a:ea typeface="微软雅黑" pitchFamily="34" charset="-122"/>
                  <a:cs typeface="Times New Roman" pitchFamily="18" charset="0"/>
                </a:rPr>
                <a:t>无线网卡</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 calcmode="lin" valueType="num">
                                      <p:cBhvr>
                                        <p:cTn id="20" dur="500" fill="hold"/>
                                        <p:tgtEl>
                                          <p:spTgt spid="14"/>
                                        </p:tgtEl>
                                        <p:attrNameLst>
                                          <p:attrName>style.rotation</p:attrName>
                                        </p:attrNameLst>
                                      </p:cBhvr>
                                      <p:tavLst>
                                        <p:tav tm="0">
                                          <p:val>
                                            <p:fltVal val="360"/>
                                          </p:val>
                                        </p:tav>
                                        <p:tav tm="100000">
                                          <p:val>
                                            <p:fltVal val="0"/>
                                          </p:val>
                                        </p:tav>
                                      </p:tavLst>
                                    </p:anim>
                                    <p:animEffect transition="in" filter="fade">
                                      <p:cBhvr>
                                        <p:cTn id="21" dur="500"/>
                                        <p:tgtEl>
                                          <p:spTgt spid="14"/>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2000"/>
                            </p:stCondLst>
                            <p:childTnLst>
                              <p:par>
                                <p:cTn id="27" presetID="17" presetClass="entr" presetSubtype="1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childTnLst>
                                </p:cTn>
                              </p:par>
                            </p:childTnLst>
                          </p:cTn>
                        </p:par>
                        <p:par>
                          <p:cTn id="31" fill="hold">
                            <p:stCondLst>
                              <p:cond delay="2500"/>
                            </p:stCondLst>
                            <p:childTnLst>
                              <p:par>
                                <p:cTn id="32" presetID="17"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strVal val="#ppt_h"/>
                                          </p:val>
                                        </p:tav>
                                        <p:tav tm="100000">
                                          <p:val>
                                            <p:strVal val="#ppt_h"/>
                                          </p:val>
                                        </p:tav>
                                      </p:tavLst>
                                    </p:anim>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5.6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无线</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1452530" y="1888175"/>
            <a:ext cx="5072098" cy="826445"/>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PCI</a:t>
            </a:r>
            <a:r>
              <a:rPr lang="zh-CN" altLang="en-US" sz="2000" dirty="0">
                <a:solidFill>
                  <a:srgbClr val="FF0000"/>
                </a:solidFill>
                <a:latin typeface="Times New Roman" pitchFamily="18" charset="0"/>
                <a:ea typeface="微软雅黑" pitchFamily="34" charset="-122"/>
                <a:cs typeface="Times New Roman" pitchFamily="18" charset="0"/>
              </a:rPr>
              <a:t>接口无线网卡：</a:t>
            </a:r>
            <a:r>
              <a:rPr lang="zh-CN" altLang="en-US" sz="2000" dirty="0">
                <a:latin typeface="Times New Roman" pitchFamily="18" charset="0"/>
                <a:ea typeface="微软雅黑" pitchFamily="34" charset="-122"/>
                <a:cs typeface="Times New Roman" pitchFamily="18" charset="0"/>
              </a:rPr>
              <a:t>适用于具有</a:t>
            </a:r>
            <a:r>
              <a:rPr lang="en-US" altLang="zh-CN" sz="2000" dirty="0">
                <a:latin typeface="Times New Roman" pitchFamily="18" charset="0"/>
                <a:ea typeface="微软雅黑" pitchFamily="34" charset="-122"/>
                <a:cs typeface="Times New Roman" pitchFamily="18" charset="0"/>
              </a:rPr>
              <a:t>PCI</a:t>
            </a:r>
            <a:r>
              <a:rPr lang="zh-CN" altLang="en-US" sz="2000" dirty="0">
                <a:latin typeface="Times New Roman" pitchFamily="18" charset="0"/>
                <a:ea typeface="微软雅黑" pitchFamily="34" charset="-122"/>
                <a:cs typeface="Times New Roman" pitchFamily="18" charset="0"/>
              </a:rPr>
              <a:t>接口的台式电脑，如图</a:t>
            </a:r>
            <a:r>
              <a:rPr lang="en-US" altLang="zh-CN" sz="2000" dirty="0">
                <a:latin typeface="Times New Roman" pitchFamily="18" charset="0"/>
                <a:ea typeface="微软雅黑" pitchFamily="34" charset="-122"/>
                <a:cs typeface="Times New Roman" pitchFamily="18" charset="0"/>
              </a:rPr>
              <a:t>5-17</a:t>
            </a:r>
            <a:r>
              <a:rPr lang="zh-CN" altLang="en-US" sz="2000" dirty="0">
                <a:latin typeface="Times New Roman" pitchFamily="18" charset="0"/>
                <a:ea typeface="微软雅黑" pitchFamily="34" charset="-122"/>
                <a:cs typeface="Times New Roman" pitchFamily="18" charset="0"/>
              </a:rPr>
              <a:t>所示。</a:t>
            </a:r>
          </a:p>
        </p:txBody>
      </p:sp>
      <p:grpSp>
        <p:nvGrpSpPr>
          <p:cNvPr id="8" name="组合 7"/>
          <p:cNvGrpSpPr/>
          <p:nvPr/>
        </p:nvGrpSpPr>
        <p:grpSpPr>
          <a:xfrm>
            <a:off x="7381884" y="1180000"/>
            <a:ext cx="3143272" cy="2820504"/>
            <a:chOff x="7262833" y="906390"/>
            <a:chExt cx="3143272" cy="2820504"/>
          </a:xfrm>
        </p:grpSpPr>
        <p:sp>
          <p:nvSpPr>
            <p:cNvPr id="6" name="矩形 5"/>
            <p:cNvSpPr/>
            <p:nvPr/>
          </p:nvSpPr>
          <p:spPr>
            <a:xfrm>
              <a:off x="7453322" y="3357562"/>
              <a:ext cx="2762295"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5-17  PCI</a:t>
              </a:r>
              <a:r>
                <a:rPr lang="zh-CN" altLang="en-US" dirty="0">
                  <a:latin typeface="Times New Roman" pitchFamily="18" charset="0"/>
                  <a:ea typeface="微软雅黑" pitchFamily="34" charset="-122"/>
                  <a:cs typeface="Times New Roman" pitchFamily="18" charset="0"/>
                </a:rPr>
                <a:t>接口无线网卡</a:t>
              </a:r>
            </a:p>
          </p:txBody>
        </p:sp>
        <p:pic>
          <p:nvPicPr>
            <p:cNvPr id="489474" name="Picture 2" descr="timg"/>
            <p:cNvPicPr>
              <a:picLocks noChangeAspect="1" noChangeArrowheads="1"/>
            </p:cNvPicPr>
            <p:nvPr/>
          </p:nvPicPr>
          <p:blipFill>
            <a:blip r:embed="rId2" cstate="print"/>
            <a:srcRect b="2452"/>
            <a:stretch>
              <a:fillRect/>
            </a:stretch>
          </p:blipFill>
          <p:spPr bwMode="auto">
            <a:xfrm>
              <a:off x="7262833" y="906390"/>
              <a:ext cx="3143272" cy="2258906"/>
            </a:xfrm>
            <a:prstGeom prst="rect">
              <a:avLst/>
            </a:prstGeom>
            <a:noFill/>
            <a:ln w="9525" algn="ctr">
              <a:noFill/>
              <a:miter lim="800000"/>
              <a:headEnd/>
              <a:tailEnd/>
            </a:ln>
            <a:effectLst/>
          </p:spPr>
        </p:pic>
      </p:grpSp>
      <p:sp useBgFill="1">
        <p:nvSpPr>
          <p:cNvPr id="9" name="矩形 8"/>
          <p:cNvSpPr/>
          <p:nvPr/>
        </p:nvSpPr>
        <p:spPr>
          <a:xfrm>
            <a:off x="1452530" y="4602819"/>
            <a:ext cx="5072098" cy="828304"/>
          </a:xfrm>
          <a:prstGeom prst="rect">
            <a:avLst/>
          </a:prstGeom>
          <a:ln w="28575">
            <a:noFill/>
            <a:prstDash val="dash"/>
          </a:ln>
        </p:spPr>
        <p:txBody>
          <a:bodyPr wrap="square">
            <a:spAutoFit/>
          </a:bodyPr>
          <a:lstStyle/>
          <a:p>
            <a:pPr indent="457200" algn="just">
              <a:lnSpc>
                <a:spcPct val="125000"/>
              </a:lnSpc>
              <a:buFont typeface="Wingdings" pitchFamily="2" charset="2"/>
              <a:buChar char="u"/>
            </a:pPr>
            <a:r>
              <a:rPr lang="en-US" altLang="zh-CN" sz="2000" dirty="0">
                <a:solidFill>
                  <a:srgbClr val="FF0000"/>
                </a:solidFill>
                <a:latin typeface="Times New Roman" pitchFamily="18" charset="0"/>
                <a:ea typeface="微软雅黑" pitchFamily="34" charset="-122"/>
                <a:cs typeface="Times New Roman" pitchFamily="18" charset="0"/>
              </a:rPr>
              <a:t>USB</a:t>
            </a:r>
            <a:r>
              <a:rPr lang="zh-CN" altLang="en-US" sz="2000" dirty="0">
                <a:solidFill>
                  <a:srgbClr val="FF0000"/>
                </a:solidFill>
                <a:latin typeface="Times New Roman" pitchFamily="18" charset="0"/>
                <a:ea typeface="微软雅黑" pitchFamily="34" charset="-122"/>
                <a:cs typeface="Times New Roman" pitchFamily="18" charset="0"/>
              </a:rPr>
              <a:t>接口无线网卡：</a:t>
            </a:r>
            <a:r>
              <a:rPr lang="zh-CN" altLang="en-US" sz="2000" dirty="0">
                <a:latin typeface="Times New Roman" pitchFamily="18" charset="0"/>
                <a:ea typeface="微软雅黑" pitchFamily="34" charset="-122"/>
                <a:cs typeface="Times New Roman" pitchFamily="18" charset="0"/>
              </a:rPr>
              <a:t>适用于笔记本电脑和台式电脑，支持热插拔，如图</a:t>
            </a:r>
            <a:r>
              <a:rPr lang="en-US" altLang="zh-CN" sz="2000" dirty="0">
                <a:latin typeface="Times New Roman" pitchFamily="18" charset="0"/>
                <a:ea typeface="微软雅黑" pitchFamily="34" charset="-122"/>
                <a:cs typeface="Times New Roman" pitchFamily="18" charset="0"/>
              </a:rPr>
              <a:t>5-18</a:t>
            </a:r>
            <a:r>
              <a:rPr lang="zh-CN" altLang="en-US" sz="2000" dirty="0">
                <a:latin typeface="Times New Roman" pitchFamily="18" charset="0"/>
                <a:ea typeface="微软雅黑" pitchFamily="34" charset="-122"/>
                <a:cs typeface="Times New Roman" pitchFamily="18" charset="0"/>
              </a:rPr>
              <a:t>所示。</a:t>
            </a:r>
          </a:p>
        </p:txBody>
      </p:sp>
      <p:grpSp>
        <p:nvGrpSpPr>
          <p:cNvPr id="14" name="组合 13"/>
          <p:cNvGrpSpPr/>
          <p:nvPr/>
        </p:nvGrpSpPr>
        <p:grpSpPr>
          <a:xfrm>
            <a:off x="7138462" y="4429132"/>
            <a:ext cx="3601008" cy="1798092"/>
            <a:chOff x="7167570" y="4643446"/>
            <a:chExt cx="3601008" cy="1798092"/>
          </a:xfrm>
        </p:grpSpPr>
        <p:sp>
          <p:nvSpPr>
            <p:cNvPr id="11" name="矩形 10"/>
            <p:cNvSpPr/>
            <p:nvPr/>
          </p:nvSpPr>
          <p:spPr>
            <a:xfrm>
              <a:off x="7667636" y="6072206"/>
              <a:ext cx="2787943"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5-18  USB</a:t>
              </a:r>
              <a:r>
                <a:rPr lang="zh-CN" altLang="en-US" dirty="0">
                  <a:latin typeface="Times New Roman" pitchFamily="18" charset="0"/>
                  <a:ea typeface="微软雅黑" pitchFamily="34" charset="-122"/>
                  <a:cs typeface="Times New Roman" pitchFamily="18" charset="0"/>
                </a:rPr>
                <a:t>接口无线网卡</a:t>
              </a:r>
            </a:p>
          </p:txBody>
        </p:sp>
        <p:pic>
          <p:nvPicPr>
            <p:cNvPr id="489475" name="Picture 3" descr="timg%20(2)"/>
            <p:cNvPicPr>
              <a:picLocks noChangeAspect="1" noChangeArrowheads="1"/>
            </p:cNvPicPr>
            <p:nvPr/>
          </p:nvPicPr>
          <p:blipFill>
            <a:blip r:embed="rId3" cstate="print"/>
            <a:srcRect l="4974" t="18401" r="5528" b="21506"/>
            <a:stretch>
              <a:fillRect/>
            </a:stretch>
          </p:blipFill>
          <p:spPr bwMode="auto">
            <a:xfrm>
              <a:off x="7167570" y="4643446"/>
              <a:ext cx="3601008" cy="1214446"/>
            </a:xfrm>
            <a:prstGeom prst="rect">
              <a:avLst/>
            </a:prstGeom>
            <a:noFill/>
            <a:ln w="9525" algn="ctr">
              <a:noFill/>
              <a:miter lim="800000"/>
              <a:headEnd/>
              <a:tailEnd/>
            </a:ln>
            <a:effectLst/>
          </p:spPr>
        </p:pic>
      </p:gr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53"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5.6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无线</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2172578" y="1551443"/>
            <a:ext cx="1829695"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无线接入点</a:t>
            </a:r>
          </a:p>
        </p:txBody>
      </p:sp>
      <p:grpSp>
        <p:nvGrpSpPr>
          <p:cNvPr id="4" name="组合 7"/>
          <p:cNvGrpSpPr>
            <a:grpSpLocks noChangeAspect="1"/>
          </p:cNvGrpSpPr>
          <p:nvPr/>
        </p:nvGrpSpPr>
        <p:grpSpPr>
          <a:xfrm>
            <a:off x="1430792" y="1357298"/>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grpSp>
        <p:nvGrpSpPr>
          <p:cNvPr id="8" name="组合 11"/>
          <p:cNvGrpSpPr>
            <a:grpSpLocks noChangeAspect="1"/>
          </p:cNvGrpSpPr>
          <p:nvPr/>
        </p:nvGrpSpPr>
        <p:grpSpPr>
          <a:xfrm>
            <a:off x="1270876" y="2263442"/>
            <a:ext cx="5760000" cy="4201954"/>
            <a:chOff x="1321828" y="1348159"/>
            <a:chExt cx="12110533" cy="6544554"/>
          </a:xfrm>
        </p:grpSpPr>
        <p:grpSp>
          <p:nvGrpSpPr>
            <p:cNvPr id="9" name="组合 1"/>
            <p:cNvGrpSpPr/>
            <p:nvPr/>
          </p:nvGrpSpPr>
          <p:grpSpPr>
            <a:xfrm>
              <a:off x="1321828" y="1556792"/>
              <a:ext cx="12110533" cy="6335921"/>
              <a:chOff x="1321828" y="1556792"/>
              <a:chExt cx="12110533" cy="6335921"/>
            </a:xfrm>
          </p:grpSpPr>
          <p:sp>
            <p:nvSpPr>
              <p:cNvPr id="11" name="矩形 2"/>
              <p:cNvSpPr/>
              <p:nvPr/>
            </p:nvSpPr>
            <p:spPr bwMode="auto">
              <a:xfrm>
                <a:off x="1321828" y="1556792"/>
                <a:ext cx="12110533" cy="6335921"/>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2" name="圆角矩形 5"/>
              <p:cNvSpPr/>
              <p:nvPr/>
            </p:nvSpPr>
            <p:spPr>
              <a:xfrm>
                <a:off x="1883523" y="2013618"/>
                <a:ext cx="11126552" cy="555093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无线接入点（</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Access Point</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）（见图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5-19</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）是有线局域网络与无线局域网络的桥梁，用于</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IEEE 802.11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系列无线网络设备组网或接入有线局域网。</a:t>
                </a:r>
              </a:p>
              <a:p>
                <a:pPr indent="457200" algn="just">
                  <a:lnSpc>
                    <a:spcPct val="125000"/>
                  </a:lnSpc>
                </a:pP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主要分为普通路由</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和带路由</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两种。普通</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仅提供一个无线信号发射的功能；路由</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除了发射无线信号，还可以实现为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ADSL</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等宽带上网方式提供自动拨号功能。</a:t>
                </a:r>
              </a:p>
            </p:txBody>
          </p:sp>
        </p:grpSp>
        <p:sp>
          <p:nvSpPr>
            <p:cNvPr id="10" name="六边形 9"/>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15" name="组合 14"/>
          <p:cNvGrpSpPr/>
          <p:nvPr/>
        </p:nvGrpSpPr>
        <p:grpSpPr>
          <a:xfrm>
            <a:off x="7881950" y="2428868"/>
            <a:ext cx="3572453" cy="3726918"/>
            <a:chOff x="7381884" y="2071678"/>
            <a:chExt cx="3572453" cy="3726918"/>
          </a:xfrm>
        </p:grpSpPr>
        <p:pic>
          <p:nvPicPr>
            <p:cNvPr id="490498" name="Picture 2"/>
            <p:cNvPicPr>
              <a:picLocks noChangeAspect="1" noChangeArrowheads="1"/>
            </p:cNvPicPr>
            <p:nvPr/>
          </p:nvPicPr>
          <p:blipFill>
            <a:blip r:embed="rId3"/>
            <a:srcRect/>
            <a:stretch>
              <a:fillRect/>
            </a:stretch>
          </p:blipFill>
          <p:spPr bwMode="auto">
            <a:xfrm>
              <a:off x="7810512" y="2071678"/>
              <a:ext cx="2643206" cy="2860137"/>
            </a:xfrm>
            <a:prstGeom prst="rect">
              <a:avLst/>
            </a:prstGeom>
            <a:noFill/>
            <a:ln w="9525" algn="ctr">
              <a:noFill/>
              <a:miter lim="800000"/>
              <a:headEnd/>
              <a:tailEnd/>
            </a:ln>
            <a:effectLst/>
          </p:spPr>
        </p:pic>
        <p:sp>
          <p:nvSpPr>
            <p:cNvPr id="14" name="矩形 13"/>
            <p:cNvSpPr/>
            <p:nvPr/>
          </p:nvSpPr>
          <p:spPr>
            <a:xfrm>
              <a:off x="7381884" y="5429264"/>
              <a:ext cx="3572453"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dirty="0">
                  <a:latin typeface="Times New Roman" pitchFamily="18" charset="0"/>
                  <a:ea typeface="微软雅黑" pitchFamily="34" charset="-122"/>
                  <a:cs typeface="Times New Roman" pitchFamily="18" charset="0"/>
                </a:rPr>
                <a:t>5-19  Linksys WPSM54G</a:t>
              </a:r>
              <a:r>
                <a:rPr lang="zh-CN" altLang="en-US" dirty="0">
                  <a:latin typeface="Times New Roman" pitchFamily="18" charset="0"/>
                  <a:ea typeface="微软雅黑" pitchFamily="34" charset="-122"/>
                  <a:cs typeface="Times New Roman" pitchFamily="18" charset="0"/>
                </a:rPr>
                <a:t>无线</a:t>
              </a:r>
              <a:r>
                <a:rPr lang="en-US" dirty="0">
                  <a:latin typeface="Times New Roman" pitchFamily="18" charset="0"/>
                  <a:ea typeface="微软雅黑" pitchFamily="34" charset="-122"/>
                  <a:cs typeface="Times New Roman" pitchFamily="18" charset="0"/>
                </a:rPr>
                <a:t>AP</a:t>
              </a:r>
              <a:endParaRPr lang="zh-CN" altLang="en-US" dirty="0">
                <a:latin typeface="Times New Roman" pitchFamily="18" charset="0"/>
                <a:ea typeface="微软雅黑" pitchFamily="34" charset="-122"/>
                <a:cs typeface="Times New Roman" pitchFamily="18" charset="0"/>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7" presetClass="entr" presetSubtype="1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5.6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无线</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2172578" y="1551443"/>
            <a:ext cx="1837711"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无线路由器</a:t>
            </a:r>
          </a:p>
        </p:txBody>
      </p:sp>
      <p:grpSp>
        <p:nvGrpSpPr>
          <p:cNvPr id="4" name="组合 7"/>
          <p:cNvGrpSpPr>
            <a:grpSpLocks noChangeAspect="1"/>
          </p:cNvGrpSpPr>
          <p:nvPr/>
        </p:nvGrpSpPr>
        <p:grpSpPr>
          <a:xfrm>
            <a:off x="1430792" y="1357298"/>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grpSp>
        <p:nvGrpSpPr>
          <p:cNvPr id="7" name="组合 11"/>
          <p:cNvGrpSpPr>
            <a:grpSpLocks noChangeAspect="1"/>
          </p:cNvGrpSpPr>
          <p:nvPr/>
        </p:nvGrpSpPr>
        <p:grpSpPr>
          <a:xfrm>
            <a:off x="1270876" y="2263442"/>
            <a:ext cx="6804000" cy="4201954"/>
            <a:chOff x="1321828" y="1348159"/>
            <a:chExt cx="14305567" cy="6544554"/>
          </a:xfrm>
        </p:grpSpPr>
        <p:grpSp>
          <p:nvGrpSpPr>
            <p:cNvPr id="8" name="组合 1"/>
            <p:cNvGrpSpPr/>
            <p:nvPr/>
          </p:nvGrpSpPr>
          <p:grpSpPr>
            <a:xfrm>
              <a:off x="1321828" y="1556792"/>
              <a:ext cx="14305567" cy="6335921"/>
              <a:chOff x="1321828" y="1556792"/>
              <a:chExt cx="14305567" cy="6335921"/>
            </a:xfrm>
          </p:grpSpPr>
          <p:sp>
            <p:nvSpPr>
              <p:cNvPr id="11" name="矩形 2"/>
              <p:cNvSpPr/>
              <p:nvPr/>
            </p:nvSpPr>
            <p:spPr bwMode="auto">
              <a:xfrm>
                <a:off x="1321828" y="1556792"/>
                <a:ext cx="14305567" cy="6335921"/>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2" name="圆角矩形 5"/>
              <p:cNvSpPr/>
              <p:nvPr/>
            </p:nvSpPr>
            <p:spPr>
              <a:xfrm>
                <a:off x="1883523" y="2013618"/>
                <a:ext cx="13245895" cy="555093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常见的无线路由器（见图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5-20</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）包含了一个广域网（</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WAM</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）端口，可以用于</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ASDL</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接入、有线或无线网络连接等，允许企业、办公室或家庭中多台</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PC</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共享</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条</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ADSL</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线路，通过一个公共的</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Internet ISP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账户接入互联网。</a:t>
                </a:r>
              </a:p>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无线路由器一般内置多个交换端口，可以用有线方式直接连接多台计算机。无线路由器还包括了</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DHCP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服务器、虚拟服务器、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DMZ</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主机、静态路由表、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DDNS</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、端口映射等网络服务功能，通过</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Web</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配置界面进行管理。</a:t>
                </a:r>
              </a:p>
            </p:txBody>
          </p:sp>
        </p:grpSp>
        <p:sp>
          <p:nvSpPr>
            <p:cNvPr id="10" name="六边形 9"/>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16" name="组合 15"/>
          <p:cNvGrpSpPr/>
          <p:nvPr/>
        </p:nvGrpSpPr>
        <p:grpSpPr>
          <a:xfrm>
            <a:off x="8619547" y="2714620"/>
            <a:ext cx="3001784" cy="2869662"/>
            <a:chOff x="8619547" y="3214686"/>
            <a:chExt cx="3001784" cy="2869662"/>
          </a:xfrm>
        </p:grpSpPr>
        <p:sp>
          <p:nvSpPr>
            <p:cNvPr id="14" name="矩形 13"/>
            <p:cNvSpPr/>
            <p:nvPr/>
          </p:nvSpPr>
          <p:spPr>
            <a:xfrm>
              <a:off x="8619547" y="5715016"/>
              <a:ext cx="3001784"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5-20  TP-LINK</a:t>
              </a:r>
              <a:r>
                <a:rPr lang="zh-CN" altLang="en-US" dirty="0">
                  <a:latin typeface="Times New Roman" pitchFamily="18" charset="0"/>
                  <a:ea typeface="微软雅黑" pitchFamily="34" charset="-122"/>
                  <a:cs typeface="Times New Roman" pitchFamily="18" charset="0"/>
                </a:rPr>
                <a:t>无线路由器</a:t>
              </a:r>
            </a:p>
          </p:txBody>
        </p:sp>
        <p:pic>
          <p:nvPicPr>
            <p:cNvPr id="491522" name="Picture 2" descr="timg (3)"/>
            <p:cNvPicPr>
              <a:picLocks noChangeAspect="1" noChangeArrowheads="1"/>
            </p:cNvPicPr>
            <p:nvPr/>
          </p:nvPicPr>
          <p:blipFill>
            <a:blip r:embed="rId3"/>
            <a:srcRect/>
            <a:stretch>
              <a:fillRect/>
            </a:stretch>
          </p:blipFill>
          <p:spPr bwMode="auto">
            <a:xfrm>
              <a:off x="8953520" y="3214686"/>
              <a:ext cx="2428892" cy="2428892"/>
            </a:xfrm>
            <a:prstGeom prst="rect">
              <a:avLst/>
            </a:prstGeom>
            <a:noFill/>
            <a:ln w="9525" algn="ctr">
              <a:noFill/>
              <a:miter lim="800000"/>
              <a:headEnd/>
              <a:tailEnd/>
            </a:ln>
            <a:effectLst/>
          </p:spPr>
        </p:pic>
      </p:gr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3" presetClass="entr" presetSubtype="16"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plus(i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5.6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无线</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2479025" y="1571612"/>
            <a:ext cx="4673074"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5.6.3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无线局域网的组网方式</a:t>
            </a:r>
          </a:p>
        </p:txBody>
      </p:sp>
      <p:grpSp>
        <p:nvGrpSpPr>
          <p:cNvPr id="3" name="组合 5"/>
          <p:cNvGrpSpPr/>
          <p:nvPr/>
        </p:nvGrpSpPr>
        <p:grpSpPr>
          <a:xfrm>
            <a:off x="978827" y="1214422"/>
            <a:ext cx="1428760" cy="1152000"/>
            <a:chOff x="1166778" y="1571612"/>
            <a:chExt cx="1428760" cy="1152000"/>
          </a:xfrm>
        </p:grpSpPr>
        <p:sp>
          <p:nvSpPr>
            <p:cNvPr id="6" name="菱形 5"/>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 name="菱形 6"/>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8" name="矩形 7"/>
          <p:cNvSpPr/>
          <p:nvPr/>
        </p:nvSpPr>
        <p:spPr>
          <a:xfrm>
            <a:off x="1238216" y="2428868"/>
            <a:ext cx="9858444" cy="1246495"/>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在无线局域网组网时，一般有两种方式可供选择，分别为无中心分布对等方式无线局域网（</a:t>
            </a:r>
            <a:r>
              <a:rPr lang="en-US" altLang="zh-CN" sz="2000" dirty="0">
                <a:latin typeface="Times New Roman" pitchFamily="18" charset="0"/>
                <a:ea typeface="微软雅黑" pitchFamily="34" charset="-122"/>
                <a:cs typeface="Times New Roman" pitchFamily="18" charset="0"/>
              </a:rPr>
              <a:t>Ad-hoc Wireless LAN</a:t>
            </a:r>
            <a:r>
              <a:rPr lang="zh-CN" altLang="en-US" sz="2000" dirty="0">
                <a:latin typeface="Times New Roman" pitchFamily="18" charset="0"/>
                <a:ea typeface="微软雅黑" pitchFamily="34" charset="-122"/>
                <a:cs typeface="Times New Roman" pitchFamily="18" charset="0"/>
              </a:rPr>
              <a:t>）和有中心的集中控制方式无线局域网（</a:t>
            </a:r>
            <a:r>
              <a:rPr lang="en-US" altLang="zh-CN" sz="2000" dirty="0">
                <a:latin typeface="Times New Roman" pitchFamily="18" charset="0"/>
                <a:ea typeface="微软雅黑" pitchFamily="34" charset="-122"/>
                <a:cs typeface="Times New Roman" pitchFamily="18" charset="0"/>
              </a:rPr>
              <a:t>Infrastructure Wireless LAN</a:t>
            </a:r>
            <a:r>
              <a:rPr lang="zh-CN" altLang="en-US" sz="2000" dirty="0">
                <a:latin typeface="Times New Roman" pitchFamily="18" charset="0"/>
                <a:ea typeface="微软雅黑" pitchFamily="34" charset="-122"/>
                <a:cs typeface="Times New Roman" pitchFamily="18" charset="0"/>
              </a:rPr>
              <a:t>）。另外，还有一种混合方式的无线组网方式在特殊场合使用。</a:t>
            </a:r>
          </a:p>
        </p:txBody>
      </p:sp>
      <p:sp>
        <p:nvSpPr>
          <p:cNvPr id="13" name="îṣļîḑé-Rectangle 70"/>
          <p:cNvSpPr/>
          <p:nvPr/>
        </p:nvSpPr>
        <p:spPr>
          <a:xfrm>
            <a:off x="2172578" y="3908897"/>
            <a:ext cx="3060802"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无中心分布对等方式</a:t>
            </a:r>
          </a:p>
        </p:txBody>
      </p:sp>
      <p:grpSp>
        <p:nvGrpSpPr>
          <p:cNvPr id="5" name="组合 7"/>
          <p:cNvGrpSpPr>
            <a:grpSpLocks noChangeAspect="1"/>
          </p:cNvGrpSpPr>
          <p:nvPr/>
        </p:nvGrpSpPr>
        <p:grpSpPr>
          <a:xfrm>
            <a:off x="1430792" y="3714752"/>
            <a:ext cx="756000" cy="756002"/>
            <a:chOff x="2804323" y="3859118"/>
            <a:chExt cx="900000" cy="900002"/>
          </a:xfrm>
        </p:grpSpPr>
        <p:sp>
          <p:nvSpPr>
            <p:cNvPr id="15" name="椭圆 14"/>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17" name="矩形 16"/>
          <p:cNvSpPr/>
          <p:nvPr/>
        </p:nvSpPr>
        <p:spPr>
          <a:xfrm>
            <a:off x="1238216" y="4539959"/>
            <a:ext cx="9858444" cy="1980607"/>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对等网络用于一台无线工作站和另一台或多台无线工作站的直接通信，它覆盖的服务区称为独立基本服务区。对等网络中的一个节点必须能侦测到网络中的其他节点，否则它就会认为网络是不可用的。对于无中心分布对等方式的无线局域网，只能界定为一种非正式的临时组建的网络。它可以用于几个移动设备之间互相拷贝文件，或者在小型会议时临时组建的一个局域网，数据传输结束后又可以迅速撤销这个网络。</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2500"/>
                            </p:stCondLst>
                            <p:childTnLst>
                              <p:par>
                                <p:cTn id="32" presetID="1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slide(fromBottom)">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3" grpId="0"/>
      <p:bldP spid="1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5.6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无线</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 name="组合 11"/>
          <p:cNvGrpSpPr>
            <a:grpSpLocks noChangeAspect="1"/>
          </p:cNvGrpSpPr>
          <p:nvPr/>
        </p:nvGrpSpPr>
        <p:grpSpPr>
          <a:xfrm>
            <a:off x="876562" y="1148566"/>
            <a:ext cx="5148000" cy="5137954"/>
            <a:chOff x="1321828" y="1348159"/>
            <a:chExt cx="10823781" cy="8002374"/>
          </a:xfrm>
        </p:grpSpPr>
        <p:grpSp>
          <p:nvGrpSpPr>
            <p:cNvPr id="8" name="组合 1"/>
            <p:cNvGrpSpPr/>
            <p:nvPr/>
          </p:nvGrpSpPr>
          <p:grpSpPr>
            <a:xfrm>
              <a:off x="1321828" y="1556792"/>
              <a:ext cx="10823781" cy="7793741"/>
              <a:chOff x="1321828" y="1556792"/>
              <a:chExt cx="10823781" cy="7793741"/>
            </a:xfrm>
          </p:grpSpPr>
          <p:sp>
            <p:nvSpPr>
              <p:cNvPr id="11" name="矩形 2"/>
              <p:cNvSpPr/>
              <p:nvPr/>
            </p:nvSpPr>
            <p:spPr bwMode="auto">
              <a:xfrm>
                <a:off x="1321828" y="1556792"/>
                <a:ext cx="10823781" cy="7793741"/>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2" name="圆角矩形 5"/>
              <p:cNvSpPr/>
              <p:nvPr/>
            </p:nvSpPr>
            <p:spPr>
              <a:xfrm>
                <a:off x="1883523" y="2013617"/>
                <a:ext cx="9688423" cy="695269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5-21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所示为一个简单的无中心分布对等式网络，圆圈代表以每台工作站无线网卡为中心的信号覆盖区域，工作站</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和工作站</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之间的信号不能相互到达，工作站</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的信号同时覆盖了工作站</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和工作站</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。当工作站</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需要与工作站</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通信时，工作站</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就充当了中继器的作用，促成工作站</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与工作站</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的通信。可以看出，这种网络中的每个成员都互相依赖，一旦工作站</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关闭，工作站</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和工作站</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都成了网络孤岛。</a:t>
                </a:r>
              </a:p>
            </p:txBody>
          </p:sp>
        </p:grpSp>
        <p:sp>
          <p:nvSpPr>
            <p:cNvPr id="10" name="六边形 9"/>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16" name="组合 15"/>
          <p:cNvGrpSpPr/>
          <p:nvPr/>
        </p:nvGrpSpPr>
        <p:grpSpPr>
          <a:xfrm>
            <a:off x="6738942" y="1285860"/>
            <a:ext cx="4630376" cy="2798224"/>
            <a:chOff x="6738942" y="1285860"/>
            <a:chExt cx="4630376" cy="2798224"/>
          </a:xfrm>
        </p:grpSpPr>
        <p:sp>
          <p:nvSpPr>
            <p:cNvPr id="14" name="矩形 13"/>
            <p:cNvSpPr/>
            <p:nvPr/>
          </p:nvSpPr>
          <p:spPr>
            <a:xfrm>
              <a:off x="7543941" y="3714752"/>
              <a:ext cx="3020379"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5-21  </a:t>
              </a:r>
              <a:r>
                <a:rPr lang="zh-CN" altLang="en-US" dirty="0">
                  <a:latin typeface="Times New Roman" pitchFamily="18" charset="0"/>
                  <a:ea typeface="微软雅黑" pitchFamily="34" charset="-122"/>
                  <a:cs typeface="Times New Roman" pitchFamily="18" charset="0"/>
                </a:rPr>
                <a:t>无中心分布对等方式</a:t>
              </a:r>
            </a:p>
          </p:txBody>
        </p:sp>
        <p:pic>
          <p:nvPicPr>
            <p:cNvPr id="492546" name="Picture 2" descr="图5-21  无中心分布对等方式"/>
            <p:cNvPicPr>
              <a:picLocks noChangeAspect="1" noChangeArrowheads="1"/>
            </p:cNvPicPr>
            <p:nvPr/>
          </p:nvPicPr>
          <p:blipFill>
            <a:blip r:embed="rId2"/>
            <a:srcRect/>
            <a:stretch>
              <a:fillRect/>
            </a:stretch>
          </p:blipFill>
          <p:spPr bwMode="auto">
            <a:xfrm>
              <a:off x="6738942" y="1285860"/>
              <a:ext cx="4630376" cy="2286016"/>
            </a:xfrm>
            <a:prstGeom prst="rect">
              <a:avLst/>
            </a:prstGeom>
            <a:noFill/>
            <a:ln w="9525">
              <a:noFill/>
              <a:miter lim="800000"/>
              <a:headEnd/>
              <a:tailEnd/>
            </a:ln>
          </p:spPr>
        </p:pic>
      </p:grpSp>
      <p:sp useBgFill="1">
        <p:nvSpPr>
          <p:cNvPr id="17" name="矩形 16"/>
          <p:cNvSpPr/>
          <p:nvPr/>
        </p:nvSpPr>
        <p:spPr>
          <a:xfrm>
            <a:off x="6310314" y="4429132"/>
            <a:ext cx="5524496" cy="1595886"/>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无中心分布对等方式的应用范围非常有限，实际应用中很少采用这种组网方式。如果工作站分布位置比较分散，就更不适合使用这种方式来组网了。</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5.6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无线</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2172578" y="1265691"/>
            <a:ext cx="3368578"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有中心的集中控制方式</a:t>
            </a:r>
          </a:p>
        </p:txBody>
      </p:sp>
      <p:grpSp>
        <p:nvGrpSpPr>
          <p:cNvPr id="4" name="组合 7"/>
          <p:cNvGrpSpPr>
            <a:grpSpLocks noChangeAspect="1"/>
          </p:cNvGrpSpPr>
          <p:nvPr/>
        </p:nvGrpSpPr>
        <p:grpSpPr>
          <a:xfrm>
            <a:off x="1430792" y="1071546"/>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grpSp>
        <p:nvGrpSpPr>
          <p:cNvPr id="8" name="组合 11"/>
          <p:cNvGrpSpPr>
            <a:grpSpLocks noChangeAspect="1"/>
          </p:cNvGrpSpPr>
          <p:nvPr/>
        </p:nvGrpSpPr>
        <p:grpSpPr>
          <a:xfrm>
            <a:off x="952464" y="2014252"/>
            <a:ext cx="6408000" cy="4057954"/>
            <a:chOff x="1321828" y="1348159"/>
            <a:chExt cx="13472965" cy="6320275"/>
          </a:xfrm>
        </p:grpSpPr>
        <p:grpSp>
          <p:nvGrpSpPr>
            <p:cNvPr id="9" name="组合 1"/>
            <p:cNvGrpSpPr/>
            <p:nvPr/>
          </p:nvGrpSpPr>
          <p:grpSpPr>
            <a:xfrm>
              <a:off x="1321828" y="1556793"/>
              <a:ext cx="13472965" cy="6111641"/>
              <a:chOff x="1321828" y="1556793"/>
              <a:chExt cx="13472965" cy="6111641"/>
            </a:xfrm>
          </p:grpSpPr>
          <p:sp>
            <p:nvSpPr>
              <p:cNvPr id="11" name="矩形 2"/>
              <p:cNvSpPr/>
              <p:nvPr/>
            </p:nvSpPr>
            <p:spPr bwMode="auto">
              <a:xfrm>
                <a:off x="1321828" y="1556793"/>
                <a:ext cx="13472965" cy="6111641"/>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2" name="圆角矩形 5"/>
              <p:cNvSpPr/>
              <p:nvPr/>
            </p:nvSpPr>
            <p:spPr>
              <a:xfrm>
                <a:off x="1883523" y="2013616"/>
                <a:ext cx="12488984" cy="538272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有中心的集中控制方式无线局域网的英文原译名为结构化无线局域网。在集中控制方式情况下，无线局域网中设置一个中心控制站，称为“接入点”（</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5-22</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所示。集中控制方式网络要求所有无线网卡通过</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接入局域网，因此可以把</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看作无线局域网的集线器，客户机之间传递信息必须通过</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才能完成。</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主要完成对信道资源的分配、集中控制</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等功能，使信道利用率大大提高，使无线局域网更易于管理，同时提升了网络安全性。</a:t>
                </a:r>
              </a:p>
            </p:txBody>
          </p:sp>
        </p:grpSp>
        <p:sp>
          <p:nvSpPr>
            <p:cNvPr id="10" name="六边形 9"/>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17" name="组合 16"/>
          <p:cNvGrpSpPr/>
          <p:nvPr/>
        </p:nvGrpSpPr>
        <p:grpSpPr>
          <a:xfrm>
            <a:off x="7739074" y="2202412"/>
            <a:ext cx="4145012" cy="3798356"/>
            <a:chOff x="7808904" y="1857364"/>
            <a:chExt cx="4145012" cy="3798356"/>
          </a:xfrm>
        </p:grpSpPr>
        <p:sp>
          <p:nvSpPr>
            <p:cNvPr id="14" name="矩形 13"/>
            <p:cNvSpPr/>
            <p:nvPr/>
          </p:nvSpPr>
          <p:spPr>
            <a:xfrm>
              <a:off x="8453454" y="5286388"/>
              <a:ext cx="3020379"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5-22  </a:t>
              </a:r>
              <a:r>
                <a:rPr lang="zh-CN" altLang="en-US" dirty="0">
                  <a:latin typeface="Times New Roman" pitchFamily="18" charset="0"/>
                  <a:ea typeface="微软雅黑" pitchFamily="34" charset="-122"/>
                  <a:cs typeface="Times New Roman" pitchFamily="18" charset="0"/>
                </a:rPr>
                <a:t>有中心集中控制方式</a:t>
              </a:r>
            </a:p>
          </p:txBody>
        </p:sp>
        <p:pic>
          <p:nvPicPr>
            <p:cNvPr id="493570" name="Picture 2" descr="图5-22  有中心集中控制方式"/>
            <p:cNvPicPr>
              <a:picLocks noChangeAspect="1" noChangeArrowheads="1"/>
            </p:cNvPicPr>
            <p:nvPr/>
          </p:nvPicPr>
          <p:blipFill>
            <a:blip r:embed="rId3"/>
            <a:srcRect/>
            <a:stretch>
              <a:fillRect/>
            </a:stretch>
          </p:blipFill>
          <p:spPr bwMode="auto">
            <a:xfrm>
              <a:off x="7808904" y="1857364"/>
              <a:ext cx="4145012" cy="3214710"/>
            </a:xfrm>
            <a:prstGeom prst="rect">
              <a:avLst/>
            </a:prstGeom>
            <a:noFill/>
            <a:ln w="9525">
              <a:noFill/>
              <a:miter lim="800000"/>
              <a:headEnd/>
              <a:tailEnd/>
            </a:ln>
          </p:spPr>
        </p:pic>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4" presetClass="entr" presetSubtype="1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5.6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无线</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2172578" y="1366945"/>
            <a:ext cx="1521919"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混合方式</a:t>
            </a:r>
          </a:p>
        </p:txBody>
      </p:sp>
      <p:grpSp>
        <p:nvGrpSpPr>
          <p:cNvPr id="4" name="组合 7"/>
          <p:cNvGrpSpPr>
            <a:grpSpLocks noChangeAspect="1"/>
          </p:cNvGrpSpPr>
          <p:nvPr/>
        </p:nvGrpSpPr>
        <p:grpSpPr>
          <a:xfrm>
            <a:off x="1430792" y="1172800"/>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grpSp>
        <p:nvGrpSpPr>
          <p:cNvPr id="7" name="组合 11"/>
          <p:cNvGrpSpPr>
            <a:grpSpLocks noChangeAspect="1"/>
          </p:cNvGrpSpPr>
          <p:nvPr/>
        </p:nvGrpSpPr>
        <p:grpSpPr>
          <a:xfrm>
            <a:off x="1452530" y="2357430"/>
            <a:ext cx="4143404" cy="3629326"/>
            <a:chOff x="1321828" y="1348159"/>
            <a:chExt cx="8711593" cy="5652686"/>
          </a:xfrm>
        </p:grpSpPr>
        <p:grpSp>
          <p:nvGrpSpPr>
            <p:cNvPr id="8" name="组合 1"/>
            <p:cNvGrpSpPr/>
            <p:nvPr/>
          </p:nvGrpSpPr>
          <p:grpSpPr>
            <a:xfrm>
              <a:off x="1321828" y="1556793"/>
              <a:ext cx="8711593" cy="5444052"/>
              <a:chOff x="1321828" y="1556793"/>
              <a:chExt cx="8711593" cy="5444052"/>
            </a:xfrm>
          </p:grpSpPr>
          <p:sp>
            <p:nvSpPr>
              <p:cNvPr id="11" name="矩形 2"/>
              <p:cNvSpPr/>
              <p:nvPr/>
            </p:nvSpPr>
            <p:spPr bwMode="auto">
              <a:xfrm>
                <a:off x="1321828" y="1556793"/>
                <a:ext cx="8711593" cy="5444052"/>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2" name="圆角矩形 5"/>
              <p:cNvSpPr/>
              <p:nvPr/>
            </p:nvSpPr>
            <p:spPr>
              <a:xfrm>
                <a:off x="1883523" y="2013616"/>
                <a:ext cx="7699299" cy="465343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混合方式可以分为无线网桥方式和无线中继方式两类。无线网桥方式是利用一对</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连接两个有线或者无线局域网，这种方式需要</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支持无线网桥功能，并且具有较强的发射功率，如图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5-23</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p>
            </p:txBody>
          </p:sp>
        </p:grpSp>
        <p:sp>
          <p:nvSpPr>
            <p:cNvPr id="10" name="六边形 9"/>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16" name="组合 15"/>
          <p:cNvGrpSpPr/>
          <p:nvPr/>
        </p:nvGrpSpPr>
        <p:grpSpPr>
          <a:xfrm>
            <a:off x="6167438" y="2714620"/>
            <a:ext cx="5342011" cy="2798224"/>
            <a:chOff x="5953123" y="2357430"/>
            <a:chExt cx="5342011" cy="2798224"/>
          </a:xfrm>
        </p:grpSpPr>
        <p:sp>
          <p:nvSpPr>
            <p:cNvPr id="14" name="矩形 13"/>
            <p:cNvSpPr/>
            <p:nvPr/>
          </p:nvSpPr>
          <p:spPr>
            <a:xfrm>
              <a:off x="7596198" y="4786322"/>
              <a:ext cx="2339102"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5-23  </a:t>
              </a:r>
              <a:r>
                <a:rPr lang="zh-CN" altLang="en-US" dirty="0">
                  <a:latin typeface="Times New Roman" pitchFamily="18" charset="0"/>
                  <a:ea typeface="微软雅黑" pitchFamily="34" charset="-122"/>
                  <a:cs typeface="Times New Roman" pitchFamily="18" charset="0"/>
                </a:rPr>
                <a:t>无线网桥方式</a:t>
              </a:r>
            </a:p>
          </p:txBody>
        </p:sp>
        <p:pic>
          <p:nvPicPr>
            <p:cNvPr id="494594" name="Picture 2" descr="图5-23  无线网桥方式"/>
            <p:cNvPicPr>
              <a:picLocks noChangeAspect="1" noChangeArrowheads="1"/>
            </p:cNvPicPr>
            <p:nvPr/>
          </p:nvPicPr>
          <p:blipFill>
            <a:blip r:embed="rId3"/>
            <a:srcRect/>
            <a:stretch>
              <a:fillRect/>
            </a:stretch>
          </p:blipFill>
          <p:spPr bwMode="auto">
            <a:xfrm>
              <a:off x="5953123" y="2357430"/>
              <a:ext cx="5342011" cy="2286016"/>
            </a:xfrm>
            <a:prstGeom prst="rect">
              <a:avLst/>
            </a:prstGeom>
            <a:noFill/>
            <a:ln w="9525">
              <a:noFill/>
              <a:miter lim="800000"/>
              <a:headEnd/>
              <a:tailEnd/>
            </a:ln>
          </p:spPr>
        </p:pic>
      </p:gr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7" presetClass="entr" presetSubtype="1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7186626"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5.6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无线</a:t>
            </a: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局域网技术</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 name="组合 11"/>
          <p:cNvGrpSpPr>
            <a:grpSpLocks noChangeAspect="1"/>
          </p:cNvGrpSpPr>
          <p:nvPr/>
        </p:nvGrpSpPr>
        <p:grpSpPr>
          <a:xfrm>
            <a:off x="1023902" y="1857364"/>
            <a:ext cx="4143404" cy="3629326"/>
            <a:chOff x="1321828" y="1348159"/>
            <a:chExt cx="8711593" cy="5652686"/>
          </a:xfrm>
        </p:grpSpPr>
        <p:grpSp>
          <p:nvGrpSpPr>
            <p:cNvPr id="8" name="组合 1"/>
            <p:cNvGrpSpPr/>
            <p:nvPr/>
          </p:nvGrpSpPr>
          <p:grpSpPr>
            <a:xfrm>
              <a:off x="1321828" y="1556793"/>
              <a:ext cx="8711593" cy="5444052"/>
              <a:chOff x="1321828" y="1556793"/>
              <a:chExt cx="8711593" cy="5444052"/>
            </a:xfrm>
          </p:grpSpPr>
          <p:sp>
            <p:nvSpPr>
              <p:cNvPr id="11" name="矩形 2"/>
              <p:cNvSpPr/>
              <p:nvPr/>
            </p:nvSpPr>
            <p:spPr bwMode="auto">
              <a:xfrm>
                <a:off x="1321828" y="1556793"/>
                <a:ext cx="8711593" cy="5444052"/>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2" name="圆角矩形 5"/>
              <p:cNvSpPr/>
              <p:nvPr/>
            </p:nvSpPr>
            <p:spPr>
              <a:xfrm>
                <a:off x="1883523" y="2013616"/>
                <a:ext cx="7699299" cy="465343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无线中继方式是在无线网桥的基础上增设无线中继器，从而延长网络之间的无线传输距离，如图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5-24</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所示。这种方式适用于解决布线成本较高或传输距离较长的有线或无线局域网之间的通信问题。</a:t>
                </a:r>
              </a:p>
            </p:txBody>
          </p:sp>
        </p:grpSp>
        <p:sp>
          <p:nvSpPr>
            <p:cNvPr id="10" name="六边形 9"/>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16" name="组合 15"/>
          <p:cNvGrpSpPr/>
          <p:nvPr/>
        </p:nvGrpSpPr>
        <p:grpSpPr>
          <a:xfrm>
            <a:off x="5810248" y="2143116"/>
            <a:ext cx="5780517" cy="3155414"/>
            <a:chOff x="6024561" y="2357430"/>
            <a:chExt cx="5780517" cy="3155414"/>
          </a:xfrm>
        </p:grpSpPr>
        <p:sp>
          <p:nvSpPr>
            <p:cNvPr id="14" name="矩形 13"/>
            <p:cNvSpPr/>
            <p:nvPr/>
          </p:nvSpPr>
          <p:spPr>
            <a:xfrm>
              <a:off x="7810513" y="5143512"/>
              <a:ext cx="2327881"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5-24  </a:t>
              </a:r>
              <a:r>
                <a:rPr lang="zh-CN" altLang="en-US" dirty="0">
                  <a:latin typeface="Times New Roman" pitchFamily="18" charset="0"/>
                  <a:ea typeface="微软雅黑" pitchFamily="34" charset="-122"/>
                  <a:cs typeface="Times New Roman" pitchFamily="18" charset="0"/>
                </a:rPr>
                <a:t>无线中继方式</a:t>
              </a:r>
            </a:p>
          </p:txBody>
        </p:sp>
        <p:pic>
          <p:nvPicPr>
            <p:cNvPr id="495618" name="Picture 2" descr="图5-24  无线中继方式"/>
            <p:cNvPicPr>
              <a:picLocks noChangeAspect="1" noChangeArrowheads="1"/>
            </p:cNvPicPr>
            <p:nvPr/>
          </p:nvPicPr>
          <p:blipFill>
            <a:blip r:embed="rId2"/>
            <a:srcRect/>
            <a:stretch>
              <a:fillRect/>
            </a:stretch>
          </p:blipFill>
          <p:spPr bwMode="auto">
            <a:xfrm>
              <a:off x="6024561" y="2357430"/>
              <a:ext cx="5780517" cy="2428892"/>
            </a:xfrm>
            <a:prstGeom prst="rect">
              <a:avLst/>
            </a:prstGeom>
            <a:noFill/>
            <a:ln w="9525">
              <a:noFill/>
              <a:miter lim="800000"/>
              <a:headEnd/>
              <a:tailEnd/>
            </a:ln>
          </p:spPr>
        </p:pic>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14150</Words>
  <Application>Microsoft Office PowerPoint</Application>
  <PresentationFormat>宽屏</PresentationFormat>
  <Paragraphs>637</Paragraphs>
  <Slides>106</Slides>
  <Notes>4</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0</vt:i4>
      </vt:variant>
      <vt:variant>
        <vt:lpstr>幻灯片标题</vt:lpstr>
      </vt:variant>
      <vt:variant>
        <vt:i4>106</vt:i4>
      </vt:variant>
    </vt:vector>
  </HeadingPairs>
  <TitlesOfParts>
    <vt:vector size="118" baseType="lpstr">
      <vt:lpstr>Adobe Gothic Std B</vt:lpstr>
      <vt:lpstr>Arial Unicode MS</vt:lpstr>
      <vt:lpstr>等线</vt:lpstr>
      <vt:lpstr>宋体</vt:lpstr>
      <vt:lpstr>微软雅黑</vt:lpstr>
      <vt:lpstr>Arial</vt:lpstr>
      <vt:lpstr>Calibri</vt:lpstr>
      <vt:lpstr>Gill Sans</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hasee</dc:creator>
  <cp:lastModifiedBy>Windows</cp:lastModifiedBy>
  <cp:revision>816</cp:revision>
  <dcterms:created xsi:type="dcterms:W3CDTF">2017-09-23T13:50:00Z</dcterms:created>
  <dcterms:modified xsi:type="dcterms:W3CDTF">2021-10-18T01:51:48Z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