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png" ContentType="image/png"/>
  <Default Extension="emf" ContentType="image/x-emf"/>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414" r:id="rId3"/>
    <p:sldId id="462" r:id="rId4"/>
    <p:sldId id="264" r:id="rId5"/>
    <p:sldId id="258" r:id="rId7"/>
    <p:sldId id="560" r:id="rId8"/>
    <p:sldId id="527" r:id="rId9"/>
    <p:sldId id="528" r:id="rId10"/>
    <p:sldId id="529" r:id="rId11"/>
    <p:sldId id="530" r:id="rId12"/>
    <p:sldId id="531" r:id="rId13"/>
    <p:sldId id="493" r:id="rId14"/>
    <p:sldId id="494" r:id="rId15"/>
    <p:sldId id="495" r:id="rId16"/>
    <p:sldId id="496" r:id="rId17"/>
    <p:sldId id="497" r:id="rId18"/>
    <p:sldId id="498" r:id="rId19"/>
    <p:sldId id="499" r:id="rId20"/>
    <p:sldId id="500" r:id="rId21"/>
    <p:sldId id="501" r:id="rId22"/>
    <p:sldId id="502" r:id="rId23"/>
    <p:sldId id="503" r:id="rId24"/>
    <p:sldId id="504" r:id="rId25"/>
    <p:sldId id="505" r:id="rId26"/>
    <p:sldId id="506" r:id="rId27"/>
    <p:sldId id="507" r:id="rId28"/>
    <p:sldId id="508" r:id="rId29"/>
    <p:sldId id="509" r:id="rId30"/>
    <p:sldId id="510" r:id="rId31"/>
    <p:sldId id="511" r:id="rId32"/>
    <p:sldId id="512" r:id="rId33"/>
    <p:sldId id="513" r:id="rId34"/>
    <p:sldId id="514" r:id="rId35"/>
    <p:sldId id="515" r:id="rId36"/>
    <p:sldId id="516" r:id="rId37"/>
    <p:sldId id="517" r:id="rId38"/>
    <p:sldId id="518" r:id="rId39"/>
    <p:sldId id="519" r:id="rId40"/>
    <p:sldId id="520" r:id="rId41"/>
    <p:sldId id="521" r:id="rId42"/>
    <p:sldId id="473" r:id="rId43"/>
    <p:sldId id="523" r:id="rId44"/>
    <p:sldId id="524" r:id="rId45"/>
    <p:sldId id="525" r:id="rId46"/>
    <p:sldId id="526" r:id="rId47"/>
    <p:sldId id="532" r:id="rId48"/>
    <p:sldId id="533" r:id="rId49"/>
    <p:sldId id="534" r:id="rId50"/>
    <p:sldId id="535" r:id="rId51"/>
    <p:sldId id="536" r:id="rId52"/>
    <p:sldId id="537" r:id="rId53"/>
    <p:sldId id="538" r:id="rId54"/>
    <p:sldId id="539" r:id="rId55"/>
    <p:sldId id="540" r:id="rId56"/>
    <p:sldId id="541" r:id="rId57"/>
    <p:sldId id="542" r:id="rId58"/>
    <p:sldId id="543" r:id="rId59"/>
    <p:sldId id="544" r:id="rId60"/>
    <p:sldId id="545" r:id="rId61"/>
    <p:sldId id="546" r:id="rId62"/>
    <p:sldId id="547" r:id="rId63"/>
    <p:sldId id="548" r:id="rId64"/>
    <p:sldId id="549" r:id="rId65"/>
    <p:sldId id="550" r:id="rId66"/>
    <p:sldId id="551" r:id="rId67"/>
    <p:sldId id="552" r:id="rId68"/>
    <p:sldId id="553" r:id="rId69"/>
    <p:sldId id="554" r:id="rId70"/>
    <p:sldId id="555" r:id="rId71"/>
    <p:sldId id="556" r:id="rId72"/>
    <p:sldId id="557" r:id="rId73"/>
    <p:sldId id="558" r:id="rId74"/>
    <p:sldId id="282" r:id="rId75"/>
    <p:sldId id="342" r:id="rId76"/>
    <p:sldId id="467" r:id="rId77"/>
    <p:sldId id="468" r:id="rId78"/>
    <p:sldId id="469" r:id="rId79"/>
    <p:sldId id="470" r:id="rId80"/>
    <p:sldId id="471" r:id="rId81"/>
    <p:sldId id="466" r:id="rId82"/>
    <p:sldId id="472" r:id="rId83"/>
    <p:sldId id="561" r:id="rId84"/>
    <p:sldId id="474" r:id="rId85"/>
    <p:sldId id="475" r:id="rId86"/>
    <p:sldId id="476" r:id="rId87"/>
    <p:sldId id="477" r:id="rId88"/>
    <p:sldId id="478" r:id="rId89"/>
    <p:sldId id="479" r:id="rId90"/>
    <p:sldId id="480" r:id="rId91"/>
    <p:sldId id="481" r:id="rId92"/>
    <p:sldId id="482" r:id="rId93"/>
    <p:sldId id="483" r:id="rId94"/>
    <p:sldId id="484" r:id="rId95"/>
    <p:sldId id="485" r:id="rId96"/>
    <p:sldId id="487" r:id="rId97"/>
    <p:sldId id="488" r:id="rId98"/>
    <p:sldId id="489" r:id="rId99"/>
    <p:sldId id="490" r:id="rId100"/>
    <p:sldId id="491" r:id="rId101"/>
    <p:sldId id="492" r:id="rId102"/>
    <p:sldId id="559" r:id="rId103"/>
    <p:sldId id="415" r:id="rId10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5" userDrawn="1">
          <p15:clr>
            <a:srgbClr val="A4A3A4"/>
          </p15:clr>
        </p15:guide>
        <p15:guide id="2" orient="horz" pos="164" userDrawn="1">
          <p15:clr>
            <a:srgbClr val="A4A3A4"/>
          </p15:clr>
        </p15:guide>
        <p15:guide id="3" pos="5654" userDrawn="1">
          <p15:clr>
            <a:srgbClr val="A4A3A4"/>
          </p15:clr>
        </p15:guide>
        <p15:guide id="4" pos="20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2E2E"/>
    <a:srgbClr val="0A6CB5"/>
    <a:srgbClr val="3E8DDD"/>
    <a:srgbClr val="009DD9"/>
    <a:srgbClr val="595959"/>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89" autoAdjust="0"/>
    <p:restoredTop sz="94645" autoAdjust="0"/>
  </p:normalViewPr>
  <p:slideViewPr>
    <p:cSldViewPr showGuides="1">
      <p:cViewPr varScale="1">
        <p:scale>
          <a:sx n="106" d="100"/>
          <a:sy n="106" d="100"/>
        </p:scale>
        <p:origin x="906" y="114"/>
      </p:cViewPr>
      <p:guideLst>
        <p:guide orient="horz" pos="935"/>
        <p:guide orient="horz" pos="164"/>
        <p:guide pos="5654"/>
        <p:guide pos="2071"/>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notesMaster" Target="notesMasters/notesMaster1.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7" Type="http://schemas.openxmlformats.org/officeDocument/2006/relationships/tableStyles" Target="tableStyles.xml"/><Relationship Id="rId106" Type="http://schemas.openxmlformats.org/officeDocument/2006/relationships/viewProps" Target="viewProps.xml"/><Relationship Id="rId105" Type="http://schemas.openxmlformats.org/officeDocument/2006/relationships/presProps" Target="presProps.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8689"/>
            </a:solidFill>
            <a:ln>
              <a:noFill/>
            </a:ln>
          </c:spPr>
          <c:explosion val="0"/>
          <c:dPt>
            <c:idx val="0"/>
            <c:bubble3D val="0"/>
            <c:spPr>
              <a:solidFill>
                <a:srgbClr val="2E2E2E"/>
              </a:solidFill>
              <a:ln w="19050">
                <a:noFill/>
              </a:ln>
              <a:effectLst/>
            </c:spPr>
          </c:dPt>
          <c:dPt>
            <c:idx val="1"/>
            <c:bubble3D val="0"/>
            <c:spPr>
              <a:solidFill>
                <a:srgbClr val="0A6CB5"/>
              </a:solidFill>
              <a:ln w="19050">
                <a:noFill/>
              </a:ln>
              <a:effectLst/>
            </c:spPr>
          </c:dPt>
          <c:dLbls>
            <c:delete val="1"/>
          </c:dLbls>
          <c:cat>
            <c:strRef>
              <c:f>Sheet1!$A$2:$A$3</c:f>
              <c:strCache>
                <c:ptCount val="2"/>
                <c:pt idx="0">
                  <c:v>未完成率</c:v>
                </c:pt>
                <c:pt idx="1">
                  <c:v>完成率</c:v>
                </c:pt>
              </c:strCache>
            </c:strRef>
          </c:cat>
          <c:val>
            <c:numRef>
              <c:f>Sheet1!$B$2:$B$3</c:f>
              <c:numCache>
                <c:formatCode>0.00%</c:formatCode>
                <c:ptCount val="2"/>
                <c:pt idx="0">
                  <c:v>0.142</c:v>
                </c:pt>
                <c:pt idx="1">
                  <c:v>0.858000000000002</c:v>
                </c:pt>
              </c:numCache>
            </c:numRef>
          </c:val>
        </c:ser>
        <c:dLbls>
          <c:showLegendKey val="0"/>
          <c:showVal val="0"/>
          <c:showCatName val="0"/>
          <c:showSerName val="0"/>
          <c:showPercent val="0"/>
          <c:showBubbleSize val="0"/>
          <c:showLeaderLines val="1"/>
        </c:dLbls>
        <c:firstSliceAng val="0"/>
        <c:holeSize val="47"/>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CDCBE11-4399-4F4D-82D3-66A7F4E185F6}" type="doc">
      <dgm:prSet loTypeId="urn:microsoft.com/office/officeart/2005/8/layout/bProcess3" loCatId="process" qsTypeId="urn:microsoft.com/office/officeart/2005/8/quickstyle/simple1" qsCatId="simple" csTypeId="urn:microsoft.com/office/officeart/2005/8/colors/colorful4" csCatId="colorful" phldr="1"/>
      <dgm:spPr/>
    </dgm:pt>
    <dgm:pt modelId="{E3DDA179-552F-425D-B256-512E36BEBF8E}">
      <dgm:prSet phldrT="[文本]" custT="1"/>
      <dgm:spPr/>
      <dgm:t>
        <a:bodyPr/>
        <a:lstStyle/>
        <a:p>
          <a:r>
            <a:rPr 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sz="2000" dirty="0">
              <a:latin typeface="Times New Roman" panose="02020603050405020304" pitchFamily="18" charset="0"/>
              <a:ea typeface="微软雅黑" panose="020B0503020204020204" pitchFamily="34" charset="-122"/>
              <a:cs typeface="Times New Roman" panose="02020603050405020304" pitchFamily="18" charset="0"/>
            </a:rPr>
            <a:t>）根据所需网络数确定需要多少位子网号来唯一标识网络上的每一个子网。</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dgm:t>
    </dgm:pt>
    <dgm:pt modelId="{54F5AFC7-136E-4115-9168-DB958294113C}" cxnId="{DCE0434B-9A39-4C92-B4D4-1EBE915ACCDD}" type="parTrans">
      <dgm:prSet/>
      <dgm:spPr/>
      <dgm:t>
        <a:bodyP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dgm:t>
    </dgm:pt>
    <dgm:pt modelId="{14C096FA-DED4-469E-B977-6C737C4C7A9C}" cxnId="{DCE0434B-9A39-4C92-B4D4-1EBE915ACCDD}" type="sibTrans">
      <dgm:prSet/>
      <dgm:spPr/>
      <dgm:t>
        <a:bodyP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dgm:t>
    </dgm:pt>
    <dgm:pt modelId="{54CF09FC-180A-40B8-A925-70DD3A6BCBE1}">
      <dgm:prSet phldrT="[文本]" custT="1"/>
      <dgm:spPr/>
      <dgm:t>
        <a:bodyPr/>
        <a:lstStyle/>
        <a:p>
          <a:r>
            <a:rPr 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2</a:t>
          </a:r>
          <a:r>
            <a:rPr lang="zh-CN" sz="2000" dirty="0">
              <a:latin typeface="Times New Roman" panose="02020603050405020304" pitchFamily="18" charset="0"/>
              <a:ea typeface="微软雅黑" panose="020B0503020204020204" pitchFamily="34" charset="-122"/>
              <a:cs typeface="Times New Roman" panose="02020603050405020304" pitchFamily="18" charset="0"/>
            </a:rPr>
            <a:t>）根据子网中的主机数确定需要多少主机号来标识每个子网上的每一台主机。</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dgm:t>
    </dgm:pt>
    <dgm:pt modelId="{E195559B-63DA-4166-B068-5A24E27A8ACA}" cxnId="{CE7ED49B-CFFC-45E5-84DA-2424BC446296}" type="parTrans">
      <dgm:prSet/>
      <dgm:spPr/>
      <dgm:t>
        <a:bodyP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dgm:t>
    </dgm:pt>
    <dgm:pt modelId="{A6347FBB-7EA8-4E65-BF4A-69ACAD741927}" cxnId="{CE7ED49B-CFFC-45E5-84DA-2424BC446296}" type="sibTrans">
      <dgm:prSet/>
      <dgm:spPr/>
      <dgm:t>
        <a:bodyP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dgm:t>
    </dgm:pt>
    <dgm:pt modelId="{A56425A9-BD13-40D8-A375-73852835EBD6}">
      <dgm:prSet phldrT="[文本]" custT="1"/>
      <dgm:spPr/>
      <dgm:t>
        <a:bodyPr/>
        <a:lstStyle/>
        <a:p>
          <a:r>
            <a:rPr 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5</a:t>
          </a:r>
          <a:r>
            <a:rPr lang="zh-CN" sz="2000" dirty="0">
              <a:latin typeface="Times New Roman" panose="02020603050405020304" pitchFamily="18" charset="0"/>
              <a:ea typeface="微软雅黑" panose="020B0503020204020204" pitchFamily="34" charset="-122"/>
              <a:cs typeface="Times New Roman" panose="02020603050405020304" pitchFamily="18" charset="0"/>
            </a:rPr>
            <a:t>）确定每一个子网上所使用的主机的地址范围。</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dgm:t>
    </dgm:pt>
    <dgm:pt modelId="{94AB125C-3AD2-433A-A547-66C9BC247C05}" cxnId="{9D866B28-E1B3-40F4-84E3-1160BCA9B488}" type="parTrans">
      <dgm:prSet/>
      <dgm:spPr/>
      <dgm:t>
        <a:bodyP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dgm:t>
    </dgm:pt>
    <dgm:pt modelId="{5CE485BB-A775-4E2B-8DB7-AE3F66B8B563}" cxnId="{9D866B28-E1B3-40F4-84E3-1160BCA9B488}" type="sibTrans">
      <dgm:prSet/>
      <dgm:spPr/>
      <dgm:t>
        <a:bodyP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dgm:t>
    </dgm:pt>
    <dgm:pt modelId="{F1DB7650-A669-4354-B72A-DDDA8020DFCD}">
      <dgm:prSet phldrT="[文本]" custT="1"/>
      <dgm:spPr/>
      <dgm:t>
        <a:bodyPr/>
        <a:lstStyle/>
        <a:p>
          <a:r>
            <a:rPr 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sz="2000" dirty="0">
              <a:latin typeface="Times New Roman" panose="02020603050405020304" pitchFamily="18" charset="0"/>
              <a:ea typeface="微软雅黑" panose="020B0503020204020204" pitchFamily="34" charset="-122"/>
              <a:cs typeface="Times New Roman" panose="02020603050405020304" pitchFamily="18" charset="0"/>
            </a:rPr>
            <a:t>）计算符合网络要求的子网掩码。</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dgm:t>
    </dgm:pt>
    <dgm:pt modelId="{0CE71359-7674-4D95-B04A-C0FE4C187199}" cxnId="{F96B2D6C-D994-4494-A15A-4A49E582AF10}" type="parTrans">
      <dgm:prSet/>
      <dgm:spPr/>
      <dgm:t>
        <a:bodyP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dgm:t>
    </dgm:pt>
    <dgm:pt modelId="{B77A4317-B431-4970-B17A-807EEBD823D9}" cxnId="{F96B2D6C-D994-4494-A15A-4A49E582AF10}" type="sibTrans">
      <dgm:prSet/>
      <dgm:spPr/>
      <dgm:t>
        <a:bodyP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dgm:t>
    </dgm:pt>
    <dgm:pt modelId="{13490D8A-655C-4EA7-A6D1-C018319D4543}">
      <dgm:prSet phldrT="[文本]" custT="1"/>
      <dgm:spPr/>
      <dgm:t>
        <a:bodyPr/>
        <a:lstStyle/>
        <a:p>
          <a:r>
            <a:rPr 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sz="2000" dirty="0">
              <a:latin typeface="Times New Roman" panose="02020603050405020304" pitchFamily="18" charset="0"/>
              <a:ea typeface="微软雅黑" panose="020B0503020204020204" pitchFamily="34" charset="-122"/>
              <a:cs typeface="Times New Roman" panose="02020603050405020304" pitchFamily="18" charset="0"/>
            </a:rPr>
            <a:t>）确定标识每一个子网的网络地址。</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dgm:t>
    </dgm:pt>
    <dgm:pt modelId="{5E8792A7-249B-47D7-A98C-C89DA978F80E}" cxnId="{BEB64EE2-FA3B-4B22-80A2-93669F953B51}" type="parTrans">
      <dgm:prSet/>
      <dgm:spPr/>
      <dgm:t>
        <a:bodyP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dgm:t>
    </dgm:pt>
    <dgm:pt modelId="{60F26955-BEF5-4CE0-8D4F-6C0F0F512865}" cxnId="{BEB64EE2-FA3B-4B22-80A2-93669F953B51}" type="sibTrans">
      <dgm:prSet/>
      <dgm:spPr/>
      <dgm:t>
        <a:bodyP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dgm:t>
    </dgm:pt>
    <dgm:pt modelId="{4E6F7E3C-49D6-4838-871A-DBAB504EFBBA}" type="pres">
      <dgm:prSet presAssocID="{4CDCBE11-4399-4F4D-82D3-66A7F4E185F6}" presName="Name0" presStyleCnt="0">
        <dgm:presLayoutVars>
          <dgm:dir/>
          <dgm:resizeHandles val="exact"/>
        </dgm:presLayoutVars>
      </dgm:prSet>
      <dgm:spPr/>
    </dgm:pt>
    <dgm:pt modelId="{B58AE166-AFDA-4E22-A7EE-ED05130CDCE8}" type="pres">
      <dgm:prSet presAssocID="{E3DDA179-552F-425D-B256-512E36BEBF8E}" presName="node" presStyleLbl="node1" presStyleIdx="0" presStyleCnt="5">
        <dgm:presLayoutVars>
          <dgm:bulletEnabled val="1"/>
        </dgm:presLayoutVars>
      </dgm:prSet>
      <dgm:spPr/>
      <dgm:t>
        <a:bodyPr/>
        <a:lstStyle/>
        <a:p>
          <a:endParaRPr lang="zh-CN" altLang="en-US"/>
        </a:p>
      </dgm:t>
    </dgm:pt>
    <dgm:pt modelId="{B730EE4C-AF71-4A6A-9C81-15826030F3EB}" type="pres">
      <dgm:prSet presAssocID="{14C096FA-DED4-469E-B977-6C737C4C7A9C}" presName="sibTrans" presStyleLbl="sibTrans1D1" presStyleIdx="0" presStyleCnt="4"/>
      <dgm:spPr/>
      <dgm:t>
        <a:bodyPr/>
        <a:lstStyle/>
        <a:p>
          <a:endParaRPr lang="zh-CN" altLang="en-US"/>
        </a:p>
      </dgm:t>
    </dgm:pt>
    <dgm:pt modelId="{82EC30B6-8D0A-4E95-9F2F-A892BE04BB2E}" type="pres">
      <dgm:prSet presAssocID="{14C096FA-DED4-469E-B977-6C737C4C7A9C}" presName="connectorText" presStyleLbl="sibTrans1D1" presStyleIdx="0" presStyleCnt="4"/>
      <dgm:spPr/>
      <dgm:t>
        <a:bodyPr/>
        <a:lstStyle/>
        <a:p>
          <a:endParaRPr lang="zh-CN" altLang="en-US"/>
        </a:p>
      </dgm:t>
    </dgm:pt>
    <dgm:pt modelId="{29652FF9-AAB3-49CE-BFCA-CCD2A121655A}" type="pres">
      <dgm:prSet presAssocID="{54CF09FC-180A-40B8-A925-70DD3A6BCBE1}" presName="node" presStyleLbl="node1" presStyleIdx="1" presStyleCnt="5">
        <dgm:presLayoutVars>
          <dgm:bulletEnabled val="1"/>
        </dgm:presLayoutVars>
      </dgm:prSet>
      <dgm:spPr/>
      <dgm:t>
        <a:bodyPr/>
        <a:lstStyle/>
        <a:p>
          <a:endParaRPr lang="zh-CN" altLang="en-US"/>
        </a:p>
      </dgm:t>
    </dgm:pt>
    <dgm:pt modelId="{30B37D9E-B3E1-4C18-896F-FB2D690562A3}" type="pres">
      <dgm:prSet presAssocID="{A6347FBB-7EA8-4E65-BF4A-69ACAD741927}" presName="sibTrans" presStyleLbl="sibTrans1D1" presStyleIdx="1" presStyleCnt="4"/>
      <dgm:spPr/>
      <dgm:t>
        <a:bodyPr/>
        <a:lstStyle/>
        <a:p>
          <a:endParaRPr lang="zh-CN" altLang="en-US"/>
        </a:p>
      </dgm:t>
    </dgm:pt>
    <dgm:pt modelId="{1BC8D936-58F9-4FFD-A9FD-782376A401D3}" type="pres">
      <dgm:prSet presAssocID="{A6347FBB-7EA8-4E65-BF4A-69ACAD741927}" presName="connectorText" presStyleLbl="sibTrans1D1" presStyleIdx="1" presStyleCnt="4"/>
      <dgm:spPr/>
      <dgm:t>
        <a:bodyPr/>
        <a:lstStyle/>
        <a:p>
          <a:endParaRPr lang="zh-CN" altLang="en-US"/>
        </a:p>
      </dgm:t>
    </dgm:pt>
    <dgm:pt modelId="{33CE218F-CD04-4B12-96FD-C212BF9CADE5}" type="pres">
      <dgm:prSet presAssocID="{F1DB7650-A669-4354-B72A-DDDA8020DFCD}" presName="node" presStyleLbl="node1" presStyleIdx="2" presStyleCnt="5">
        <dgm:presLayoutVars>
          <dgm:bulletEnabled val="1"/>
        </dgm:presLayoutVars>
      </dgm:prSet>
      <dgm:spPr/>
      <dgm:t>
        <a:bodyPr/>
        <a:lstStyle/>
        <a:p>
          <a:endParaRPr lang="zh-CN" altLang="en-US"/>
        </a:p>
      </dgm:t>
    </dgm:pt>
    <dgm:pt modelId="{73BDAB21-BF7D-4F6C-97CA-B2B0584F4805}" type="pres">
      <dgm:prSet presAssocID="{B77A4317-B431-4970-B17A-807EEBD823D9}" presName="sibTrans" presStyleLbl="sibTrans1D1" presStyleIdx="2" presStyleCnt="4"/>
      <dgm:spPr/>
      <dgm:t>
        <a:bodyPr/>
        <a:lstStyle/>
        <a:p>
          <a:endParaRPr lang="zh-CN" altLang="en-US"/>
        </a:p>
      </dgm:t>
    </dgm:pt>
    <dgm:pt modelId="{B21C8ED5-036C-4766-844E-40B78BCC1CCF}" type="pres">
      <dgm:prSet presAssocID="{B77A4317-B431-4970-B17A-807EEBD823D9}" presName="connectorText" presStyleLbl="sibTrans1D1" presStyleIdx="2" presStyleCnt="4"/>
      <dgm:spPr/>
      <dgm:t>
        <a:bodyPr/>
        <a:lstStyle/>
        <a:p>
          <a:endParaRPr lang="zh-CN" altLang="en-US"/>
        </a:p>
      </dgm:t>
    </dgm:pt>
    <dgm:pt modelId="{B3D79B80-6A16-440A-A53C-EB93910A096E}" type="pres">
      <dgm:prSet presAssocID="{13490D8A-655C-4EA7-A6D1-C018319D4543}" presName="node" presStyleLbl="node1" presStyleIdx="3" presStyleCnt="5">
        <dgm:presLayoutVars>
          <dgm:bulletEnabled val="1"/>
        </dgm:presLayoutVars>
      </dgm:prSet>
      <dgm:spPr/>
      <dgm:t>
        <a:bodyPr/>
        <a:lstStyle/>
        <a:p>
          <a:endParaRPr lang="zh-CN" altLang="en-US"/>
        </a:p>
      </dgm:t>
    </dgm:pt>
    <dgm:pt modelId="{28968470-1CBC-44CF-9736-641E40AF41EE}" type="pres">
      <dgm:prSet presAssocID="{60F26955-BEF5-4CE0-8D4F-6C0F0F512865}" presName="sibTrans" presStyleLbl="sibTrans1D1" presStyleIdx="3" presStyleCnt="4"/>
      <dgm:spPr/>
      <dgm:t>
        <a:bodyPr/>
        <a:lstStyle/>
        <a:p>
          <a:endParaRPr lang="zh-CN" altLang="en-US"/>
        </a:p>
      </dgm:t>
    </dgm:pt>
    <dgm:pt modelId="{1A1EFFEB-3EEB-4FD7-A4C3-37FC4FB65018}" type="pres">
      <dgm:prSet presAssocID="{60F26955-BEF5-4CE0-8D4F-6C0F0F512865}" presName="connectorText" presStyleLbl="sibTrans1D1" presStyleIdx="3" presStyleCnt="4"/>
      <dgm:spPr/>
      <dgm:t>
        <a:bodyPr/>
        <a:lstStyle/>
        <a:p>
          <a:endParaRPr lang="zh-CN" altLang="en-US"/>
        </a:p>
      </dgm:t>
    </dgm:pt>
    <dgm:pt modelId="{81140698-C7AA-47F1-9975-C4F23A2F9537}" type="pres">
      <dgm:prSet presAssocID="{A56425A9-BD13-40D8-A375-73852835EBD6}" presName="node" presStyleLbl="node1" presStyleIdx="4" presStyleCnt="5">
        <dgm:presLayoutVars>
          <dgm:bulletEnabled val="1"/>
        </dgm:presLayoutVars>
      </dgm:prSet>
      <dgm:spPr/>
      <dgm:t>
        <a:bodyPr/>
        <a:lstStyle/>
        <a:p>
          <a:endParaRPr lang="zh-CN" altLang="en-US"/>
        </a:p>
      </dgm:t>
    </dgm:pt>
  </dgm:ptLst>
  <dgm:cxnLst>
    <dgm:cxn modelId="{F96B2D6C-D994-4494-A15A-4A49E582AF10}" srcId="{4CDCBE11-4399-4F4D-82D3-66A7F4E185F6}" destId="{F1DB7650-A669-4354-B72A-DDDA8020DFCD}" srcOrd="2" destOrd="0" parTransId="{0CE71359-7674-4D95-B04A-C0FE4C187199}" sibTransId="{B77A4317-B431-4970-B17A-807EEBD823D9}"/>
    <dgm:cxn modelId="{F04765D0-F01A-4975-81F4-3784B8DE9509}" type="presOf" srcId="{14C096FA-DED4-469E-B977-6C737C4C7A9C}" destId="{82EC30B6-8D0A-4E95-9F2F-A892BE04BB2E}" srcOrd="1" destOrd="0" presId="urn:microsoft.com/office/officeart/2005/8/layout/bProcess3"/>
    <dgm:cxn modelId="{CE7ED49B-CFFC-45E5-84DA-2424BC446296}" srcId="{4CDCBE11-4399-4F4D-82D3-66A7F4E185F6}" destId="{54CF09FC-180A-40B8-A925-70DD3A6BCBE1}" srcOrd="1" destOrd="0" parTransId="{E195559B-63DA-4166-B068-5A24E27A8ACA}" sibTransId="{A6347FBB-7EA8-4E65-BF4A-69ACAD741927}"/>
    <dgm:cxn modelId="{BEB64EE2-FA3B-4B22-80A2-93669F953B51}" srcId="{4CDCBE11-4399-4F4D-82D3-66A7F4E185F6}" destId="{13490D8A-655C-4EA7-A6D1-C018319D4543}" srcOrd="3" destOrd="0" parTransId="{5E8792A7-249B-47D7-A98C-C89DA978F80E}" sibTransId="{60F26955-BEF5-4CE0-8D4F-6C0F0F512865}"/>
    <dgm:cxn modelId="{9D866B28-E1B3-40F4-84E3-1160BCA9B488}" srcId="{4CDCBE11-4399-4F4D-82D3-66A7F4E185F6}" destId="{A56425A9-BD13-40D8-A375-73852835EBD6}" srcOrd="4" destOrd="0" parTransId="{94AB125C-3AD2-433A-A547-66C9BC247C05}" sibTransId="{5CE485BB-A775-4E2B-8DB7-AE3F66B8B563}"/>
    <dgm:cxn modelId="{D5EEE108-E317-460F-BF01-07E0B26D63E5}" type="presOf" srcId="{E3DDA179-552F-425D-B256-512E36BEBF8E}" destId="{B58AE166-AFDA-4E22-A7EE-ED05130CDCE8}" srcOrd="0" destOrd="0" presId="urn:microsoft.com/office/officeart/2005/8/layout/bProcess3"/>
    <dgm:cxn modelId="{09F131D3-6CE2-45D1-B56E-B5CA715A760C}" type="presOf" srcId="{A6347FBB-7EA8-4E65-BF4A-69ACAD741927}" destId="{1BC8D936-58F9-4FFD-A9FD-782376A401D3}" srcOrd="1" destOrd="0" presId="urn:microsoft.com/office/officeart/2005/8/layout/bProcess3"/>
    <dgm:cxn modelId="{A5770941-01F8-49A7-9683-81B3081965FC}" type="presOf" srcId="{54CF09FC-180A-40B8-A925-70DD3A6BCBE1}" destId="{29652FF9-AAB3-49CE-BFCA-CCD2A121655A}" srcOrd="0" destOrd="0" presId="urn:microsoft.com/office/officeart/2005/8/layout/bProcess3"/>
    <dgm:cxn modelId="{EAA811E0-148A-419D-9686-B8501FC768DA}" type="presOf" srcId="{60F26955-BEF5-4CE0-8D4F-6C0F0F512865}" destId="{1A1EFFEB-3EEB-4FD7-A4C3-37FC4FB65018}" srcOrd="1" destOrd="0" presId="urn:microsoft.com/office/officeart/2005/8/layout/bProcess3"/>
    <dgm:cxn modelId="{AB4C5204-434A-464C-B4B8-01742CB47E9E}" type="presOf" srcId="{B77A4317-B431-4970-B17A-807EEBD823D9}" destId="{B21C8ED5-036C-4766-844E-40B78BCC1CCF}" srcOrd="1" destOrd="0" presId="urn:microsoft.com/office/officeart/2005/8/layout/bProcess3"/>
    <dgm:cxn modelId="{DCE0434B-9A39-4C92-B4D4-1EBE915ACCDD}" srcId="{4CDCBE11-4399-4F4D-82D3-66A7F4E185F6}" destId="{E3DDA179-552F-425D-B256-512E36BEBF8E}" srcOrd="0" destOrd="0" parTransId="{54F5AFC7-136E-4115-9168-DB958294113C}" sibTransId="{14C096FA-DED4-469E-B977-6C737C4C7A9C}"/>
    <dgm:cxn modelId="{6B37BB86-A1E7-4250-9764-08C316B8087A}" type="presOf" srcId="{F1DB7650-A669-4354-B72A-DDDA8020DFCD}" destId="{33CE218F-CD04-4B12-96FD-C212BF9CADE5}" srcOrd="0" destOrd="0" presId="urn:microsoft.com/office/officeart/2005/8/layout/bProcess3"/>
    <dgm:cxn modelId="{DA120853-7B82-42D1-B9BC-1A4AB2D63B70}" type="presOf" srcId="{60F26955-BEF5-4CE0-8D4F-6C0F0F512865}" destId="{28968470-1CBC-44CF-9736-641E40AF41EE}" srcOrd="0" destOrd="0" presId="urn:microsoft.com/office/officeart/2005/8/layout/bProcess3"/>
    <dgm:cxn modelId="{9E9FBE87-13E6-44A8-96D4-EB61C7AA9409}" type="presOf" srcId="{B77A4317-B431-4970-B17A-807EEBD823D9}" destId="{73BDAB21-BF7D-4F6C-97CA-B2B0584F4805}" srcOrd="0" destOrd="0" presId="urn:microsoft.com/office/officeart/2005/8/layout/bProcess3"/>
    <dgm:cxn modelId="{D96DFCF9-F553-458E-88DB-006BF2EF1F73}" type="presOf" srcId="{A56425A9-BD13-40D8-A375-73852835EBD6}" destId="{81140698-C7AA-47F1-9975-C4F23A2F9537}" srcOrd="0" destOrd="0" presId="urn:microsoft.com/office/officeart/2005/8/layout/bProcess3"/>
    <dgm:cxn modelId="{DC245BF4-0521-4870-8D0B-3A4A08057248}" type="presOf" srcId="{A6347FBB-7EA8-4E65-BF4A-69ACAD741927}" destId="{30B37D9E-B3E1-4C18-896F-FB2D690562A3}" srcOrd="0" destOrd="0" presId="urn:microsoft.com/office/officeart/2005/8/layout/bProcess3"/>
    <dgm:cxn modelId="{506E1E53-AAAD-4DD9-95EB-69F2D76FF22A}" type="presOf" srcId="{4CDCBE11-4399-4F4D-82D3-66A7F4E185F6}" destId="{4E6F7E3C-49D6-4838-871A-DBAB504EFBBA}" srcOrd="0" destOrd="0" presId="urn:microsoft.com/office/officeart/2005/8/layout/bProcess3"/>
    <dgm:cxn modelId="{573341BE-5B5D-4200-AA20-90CEBE00EB20}" type="presOf" srcId="{13490D8A-655C-4EA7-A6D1-C018319D4543}" destId="{B3D79B80-6A16-440A-A53C-EB93910A096E}" srcOrd="0" destOrd="0" presId="urn:microsoft.com/office/officeart/2005/8/layout/bProcess3"/>
    <dgm:cxn modelId="{E3DFE90D-EB77-4D53-976E-128D4E84CAF1}" type="presOf" srcId="{14C096FA-DED4-469E-B977-6C737C4C7A9C}" destId="{B730EE4C-AF71-4A6A-9C81-15826030F3EB}" srcOrd="0" destOrd="0" presId="urn:microsoft.com/office/officeart/2005/8/layout/bProcess3"/>
    <dgm:cxn modelId="{505C8EC8-808E-4454-8DEE-9B53F4A050EA}" type="presParOf" srcId="{4E6F7E3C-49D6-4838-871A-DBAB504EFBBA}" destId="{B58AE166-AFDA-4E22-A7EE-ED05130CDCE8}" srcOrd="0" destOrd="0" presId="urn:microsoft.com/office/officeart/2005/8/layout/bProcess3"/>
    <dgm:cxn modelId="{08C42041-F7BD-4412-B973-8E42BAD54759}" type="presParOf" srcId="{4E6F7E3C-49D6-4838-871A-DBAB504EFBBA}" destId="{B730EE4C-AF71-4A6A-9C81-15826030F3EB}" srcOrd="1" destOrd="0" presId="urn:microsoft.com/office/officeart/2005/8/layout/bProcess3"/>
    <dgm:cxn modelId="{919F7B1D-8215-41BB-A3C8-7784DE9DC23B}" type="presParOf" srcId="{B730EE4C-AF71-4A6A-9C81-15826030F3EB}" destId="{82EC30B6-8D0A-4E95-9F2F-A892BE04BB2E}" srcOrd="0" destOrd="0" presId="urn:microsoft.com/office/officeart/2005/8/layout/bProcess3"/>
    <dgm:cxn modelId="{D2226D7A-2C03-433B-89CE-F8A0B98C1752}" type="presParOf" srcId="{4E6F7E3C-49D6-4838-871A-DBAB504EFBBA}" destId="{29652FF9-AAB3-49CE-BFCA-CCD2A121655A}" srcOrd="2" destOrd="0" presId="urn:microsoft.com/office/officeart/2005/8/layout/bProcess3"/>
    <dgm:cxn modelId="{1DE09C45-998B-4248-BB8A-E4D9A1130CAE}" type="presParOf" srcId="{4E6F7E3C-49D6-4838-871A-DBAB504EFBBA}" destId="{30B37D9E-B3E1-4C18-896F-FB2D690562A3}" srcOrd="3" destOrd="0" presId="urn:microsoft.com/office/officeart/2005/8/layout/bProcess3"/>
    <dgm:cxn modelId="{77A433F7-1FB3-460A-BE04-DDA3E482B024}" type="presParOf" srcId="{30B37D9E-B3E1-4C18-896F-FB2D690562A3}" destId="{1BC8D936-58F9-4FFD-A9FD-782376A401D3}" srcOrd="0" destOrd="0" presId="urn:microsoft.com/office/officeart/2005/8/layout/bProcess3"/>
    <dgm:cxn modelId="{708A1B1F-3A10-4A5E-9EAA-BE99554D1C52}" type="presParOf" srcId="{4E6F7E3C-49D6-4838-871A-DBAB504EFBBA}" destId="{33CE218F-CD04-4B12-96FD-C212BF9CADE5}" srcOrd="4" destOrd="0" presId="urn:microsoft.com/office/officeart/2005/8/layout/bProcess3"/>
    <dgm:cxn modelId="{134BD192-3230-4253-935E-5FC7C29A5F49}" type="presParOf" srcId="{4E6F7E3C-49D6-4838-871A-DBAB504EFBBA}" destId="{73BDAB21-BF7D-4F6C-97CA-B2B0584F4805}" srcOrd="5" destOrd="0" presId="urn:microsoft.com/office/officeart/2005/8/layout/bProcess3"/>
    <dgm:cxn modelId="{B93DA729-0AA6-4675-BBB4-2B097EC7999B}" type="presParOf" srcId="{73BDAB21-BF7D-4F6C-97CA-B2B0584F4805}" destId="{B21C8ED5-036C-4766-844E-40B78BCC1CCF}" srcOrd="0" destOrd="0" presId="urn:microsoft.com/office/officeart/2005/8/layout/bProcess3"/>
    <dgm:cxn modelId="{DAF89EB3-5501-473B-8B34-634AA1875833}" type="presParOf" srcId="{4E6F7E3C-49D6-4838-871A-DBAB504EFBBA}" destId="{B3D79B80-6A16-440A-A53C-EB93910A096E}" srcOrd="6" destOrd="0" presId="urn:microsoft.com/office/officeart/2005/8/layout/bProcess3"/>
    <dgm:cxn modelId="{47DBB33A-6C05-4291-BF89-956981346E15}" type="presParOf" srcId="{4E6F7E3C-49D6-4838-871A-DBAB504EFBBA}" destId="{28968470-1CBC-44CF-9736-641E40AF41EE}" srcOrd="7" destOrd="0" presId="urn:microsoft.com/office/officeart/2005/8/layout/bProcess3"/>
    <dgm:cxn modelId="{80FDF8FF-1EAF-49A0-ABFB-09A4F48C5BB2}" type="presParOf" srcId="{28968470-1CBC-44CF-9736-641E40AF41EE}" destId="{1A1EFFEB-3EEB-4FD7-A4C3-37FC4FB65018}" srcOrd="0" destOrd="0" presId="urn:microsoft.com/office/officeart/2005/8/layout/bProcess3"/>
    <dgm:cxn modelId="{B9AA4B5C-DE7D-4C59-BA01-39897C3788B0}" type="presParOf" srcId="{4E6F7E3C-49D6-4838-871A-DBAB504EFBBA}" destId="{81140698-C7AA-47F1-9975-C4F23A2F9537}"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bkpt" val="endCnv"/>
          <dgm:param type="contDir" val="sameDir"/>
          <dgm:param type="grDir" val="tL"/>
          <dgm:param type="flowDir" val="row"/>
        </dgm:alg>
      </dgm:if>
      <dgm:else name="Name3">
        <dgm:alg type="snake">
          <dgm:param type="bkpt" val="endCnv"/>
          <dgm:param type="contDir" val="same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dim" val="1D"/>
                <dgm:param type="connRout" val="bend"/>
                <dgm:param type="begPts" val="midR bCtr"/>
                <dgm:param type="endPts" val="midL tCtr"/>
              </dgm:alg>
            </dgm:if>
            <dgm:else name="Name6">
              <dgm:alg type="conn">
                <dgm:param type="dim" val="1D"/>
                <dgm:param type="connRout" val="ben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71C22-075A-434D-9221-18F35947138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C1889-C075-4BE1-82B5-8A5BB720CD1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069A2-4738-483B-BB51-FE5DE940810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BCF6EC5-653D-43A8-9BBE-782E12297E7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0C1889-C075-4BE1-82B5-8A5BB720CD1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7" name="矩形 6"/>
          <p:cNvSpPr/>
          <p:nvPr userDrawn="1"/>
        </p:nvSpPr>
        <p:spPr>
          <a:xfrm flipH="1">
            <a:off x="0" y="743854"/>
            <a:ext cx="12192000" cy="142775"/>
          </a:xfrm>
          <a:prstGeom prst="rect">
            <a:avLst/>
          </a:prstGeom>
          <a:solidFill>
            <a:srgbClr val="0A6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矩形: 圆角 5"/>
          <p:cNvSpPr/>
          <p:nvPr userDrawn="1"/>
        </p:nvSpPr>
        <p:spPr>
          <a:xfrm flipH="1">
            <a:off x="-600" y="260648"/>
            <a:ext cx="8928992" cy="626400"/>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 name="connsiteX0-261" fmla="*/ 307647 w 7677605"/>
              <a:gd name="connsiteY0-262" fmla="*/ 781907 h 5527522"/>
              <a:gd name="connsiteX1-263" fmla="*/ 676751 w 7677605"/>
              <a:gd name="connsiteY1-264" fmla="*/ 0 h 5527522"/>
              <a:gd name="connsiteX2-265" fmla="*/ 7677605 w 7677605"/>
              <a:gd name="connsiteY2-266" fmla="*/ 241147 h 5527522"/>
              <a:gd name="connsiteX3-267" fmla="*/ 7677605 w 7677605"/>
              <a:gd name="connsiteY3-268" fmla="*/ 5508472 h 5527522"/>
              <a:gd name="connsiteX4-269" fmla="*/ 0 w 7677605"/>
              <a:gd name="connsiteY4-270" fmla="*/ 5527522 h 5527522"/>
              <a:gd name="connsiteX5-271" fmla="*/ 307647 w 7677605"/>
              <a:gd name="connsiteY5-272" fmla="*/ 781907 h 5527522"/>
              <a:gd name="connsiteX0-273" fmla="*/ 307647 w 7677605"/>
              <a:gd name="connsiteY0-274" fmla="*/ 781907 h 5527522"/>
              <a:gd name="connsiteX1-275" fmla="*/ 676751 w 7677605"/>
              <a:gd name="connsiteY1-276" fmla="*/ 0 h 5527522"/>
              <a:gd name="connsiteX2-277" fmla="*/ 7677605 w 7677605"/>
              <a:gd name="connsiteY2-278" fmla="*/ 241147 h 5527522"/>
              <a:gd name="connsiteX3-279" fmla="*/ 7677605 w 7677605"/>
              <a:gd name="connsiteY3-280" fmla="*/ 5508472 h 5527522"/>
              <a:gd name="connsiteX4-281" fmla="*/ 0 w 7677605"/>
              <a:gd name="connsiteY4-282" fmla="*/ 5527522 h 5527522"/>
              <a:gd name="connsiteX5-283" fmla="*/ 307647 w 7677605"/>
              <a:gd name="connsiteY5-284" fmla="*/ 781907 h 5527522"/>
              <a:gd name="connsiteX0-285" fmla="*/ 307647 w 7677605"/>
              <a:gd name="connsiteY0-286" fmla="*/ 781907 h 5527522"/>
              <a:gd name="connsiteX1-287" fmla="*/ 676751 w 7677605"/>
              <a:gd name="connsiteY1-288" fmla="*/ 0 h 5527522"/>
              <a:gd name="connsiteX2-289" fmla="*/ 7677605 w 7677605"/>
              <a:gd name="connsiteY2-290" fmla="*/ 241147 h 5527522"/>
              <a:gd name="connsiteX3-291" fmla="*/ 7677605 w 7677605"/>
              <a:gd name="connsiteY3-292" fmla="*/ 5508472 h 5527522"/>
              <a:gd name="connsiteX4-293" fmla="*/ 0 w 7677605"/>
              <a:gd name="connsiteY4-294" fmla="*/ 5527522 h 5527522"/>
              <a:gd name="connsiteX5-295" fmla="*/ 307647 w 7677605"/>
              <a:gd name="connsiteY5-296" fmla="*/ 781907 h 5527522"/>
              <a:gd name="connsiteX0-297" fmla="*/ 307647 w 7677605"/>
              <a:gd name="connsiteY0-298" fmla="*/ 781907 h 5527522"/>
              <a:gd name="connsiteX1-299" fmla="*/ 676751 w 7677605"/>
              <a:gd name="connsiteY1-300" fmla="*/ 0 h 5527522"/>
              <a:gd name="connsiteX2-301" fmla="*/ 7677605 w 7677605"/>
              <a:gd name="connsiteY2-302" fmla="*/ 241147 h 5527522"/>
              <a:gd name="connsiteX3-303" fmla="*/ 7677605 w 7677605"/>
              <a:gd name="connsiteY3-304" fmla="*/ 5508472 h 5527522"/>
              <a:gd name="connsiteX4-305" fmla="*/ 0 w 7677605"/>
              <a:gd name="connsiteY4-306" fmla="*/ 5527522 h 5527522"/>
              <a:gd name="connsiteX5-307" fmla="*/ 307647 w 7677605"/>
              <a:gd name="connsiteY5-308"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677605" h="5527522">
                <a:moveTo>
                  <a:pt x="307647" y="781907"/>
                </a:moveTo>
                <a:cubicBezTo>
                  <a:pt x="348128" y="161443"/>
                  <a:pt x="341783" y="0"/>
                  <a:pt x="676751" y="0"/>
                </a:cubicBezTo>
                <a:lnTo>
                  <a:pt x="7677605" y="241147"/>
                </a:lnTo>
                <a:lnTo>
                  <a:pt x="7677605" y="5508472"/>
                </a:lnTo>
                <a:lnTo>
                  <a:pt x="0" y="5527522"/>
                </a:lnTo>
                <a:cubicBezTo>
                  <a:pt x="229549" y="1995661"/>
                  <a:pt x="123818" y="3372397"/>
                  <a:pt x="307647" y="781907"/>
                </a:cubicBezTo>
                <a:close/>
              </a:path>
            </a:pathLst>
          </a:custGeom>
          <a:solidFill>
            <a:srgbClr val="2E2E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7" name="椭圆 16"/>
          <p:cNvSpPr/>
          <p:nvPr userDrawn="1"/>
        </p:nvSpPr>
        <p:spPr>
          <a:xfrm>
            <a:off x="376518" y="426910"/>
            <a:ext cx="316944" cy="316944"/>
          </a:xfrm>
          <a:prstGeom prst="ellipse">
            <a:avLst/>
          </a:prstGeom>
          <a:solidFill>
            <a:srgbClr val="0A6CB5"/>
          </a:solidFill>
          <a:ln w="57150" cap="flat" cmpd="sng" algn="ctr">
            <a:solidFill>
              <a:sysClr val="windowText" lastClr="000000">
                <a:lumMod val="75000"/>
                <a:lumOff val="25000"/>
              </a:sys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等线" panose="02010600030101010101" charset="-122"/>
              <a:ea typeface="等线" panose="02010600030101010101" charset="-122"/>
              <a:cs typeface="+mn-cs"/>
            </a:endParaRPr>
          </a:p>
        </p:txBody>
      </p:sp>
      <p:sp>
        <p:nvSpPr>
          <p:cNvPr id="18" name="椭圆 17"/>
          <p:cNvSpPr/>
          <p:nvPr userDrawn="1"/>
        </p:nvSpPr>
        <p:spPr>
          <a:xfrm>
            <a:off x="11459842" y="286088"/>
            <a:ext cx="359813" cy="360000"/>
          </a:xfrm>
          <a:prstGeom prst="ellipse">
            <a:avLst/>
          </a:prstGeom>
          <a:solidFill>
            <a:srgbClr val="2E2E2E">
              <a:alpha val="34902"/>
            </a:srgbClr>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9" name="TextBox 15"/>
          <p:cNvSpPr txBox="1"/>
          <p:nvPr userDrawn="1"/>
        </p:nvSpPr>
        <p:spPr>
          <a:xfrm>
            <a:off x="11314702" y="289149"/>
            <a:ext cx="650091"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fld id="{2EEF1883-7A0E-4F66-9932-E581691AD397}" type="slidenum">
              <a:rPr kumimoji="0" lang="zh-CN" altLang="en-US" sz="1600" b="0" i="0" u="none" strike="noStrike" kern="1200" cap="none" spc="0" normalizeH="0" baseline="0" noProof="0" smtClean="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fld>
            <a:r>
              <a:rPr kumimoji="0" lang="zh-CN" altLang="en-US" sz="1600" b="0" i="0" u="none" strike="noStrike" kern="1200" cap="none" spc="0" normalizeH="0" baseline="0" noProof="0" dirty="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 </a:t>
            </a:r>
            <a:endParaRPr kumimoji="0" lang="zh-CN" altLang="en-US" sz="1600" b="0" i="0" u="none" strike="noStrike" kern="1200" cap="none" spc="0" normalizeH="0" baseline="0" noProof="0" dirty="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任意多边形 4"/>
          <p:cNvSpPr/>
          <p:nvPr userDrawn="1"/>
        </p:nvSpPr>
        <p:spPr>
          <a:xfrm>
            <a:off x="0" y="0"/>
            <a:ext cx="12192000" cy="6858001"/>
          </a:xfrm>
          <a:custGeom>
            <a:avLst/>
            <a:gdLst>
              <a:gd name="connsiteX0" fmla="*/ 0 w 12192000"/>
              <a:gd name="connsiteY0" fmla="*/ 1 h 6858001"/>
              <a:gd name="connsiteX1" fmla="*/ 0 w 12192000"/>
              <a:gd name="connsiteY1" fmla="*/ 1 h 6858001"/>
              <a:gd name="connsiteX2" fmla="*/ 0 w 12192000"/>
              <a:gd name="connsiteY2" fmla="*/ 6858000 h 6858001"/>
              <a:gd name="connsiteX3" fmla="*/ 8483372 w 12192000"/>
              <a:gd name="connsiteY3" fmla="*/ 6858000 h 6858001"/>
              <a:gd name="connsiteX4" fmla="*/ 8483372 w 12192000"/>
              <a:gd name="connsiteY4" fmla="*/ 6858001 h 6858001"/>
              <a:gd name="connsiteX5" fmla="*/ 0 w 12192000"/>
              <a:gd name="connsiteY5" fmla="*/ 6858001 h 6858001"/>
              <a:gd name="connsiteX6" fmla="*/ 0 w 12192000"/>
              <a:gd name="connsiteY6" fmla="*/ 0 h 6858001"/>
              <a:gd name="connsiteX7" fmla="*/ 12192000 w 12192000"/>
              <a:gd name="connsiteY7" fmla="*/ 0 h 6858001"/>
              <a:gd name="connsiteX8" fmla="*/ 12192000 w 12192000"/>
              <a:gd name="connsiteY8" fmla="*/ 6858000 h 6858001"/>
              <a:gd name="connsiteX9" fmla="*/ 8483372 w 12192000"/>
              <a:gd name="connsiteY9" fmla="*/ 6858000 h 6858001"/>
              <a:gd name="connsiteX10" fmla="*/ 3960779 w 12192000"/>
              <a:gd name="connsiteY10" fmla="*/ 1 h 6858001"/>
              <a:gd name="connsiteX11" fmla="*/ 0 w 12192000"/>
              <a:gd name="connsiteY1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0" y="1"/>
                </a:moveTo>
                <a:lnTo>
                  <a:pt x="0" y="1"/>
                </a:lnTo>
                <a:lnTo>
                  <a:pt x="0" y="6858000"/>
                </a:lnTo>
                <a:lnTo>
                  <a:pt x="8483372" y="6858000"/>
                </a:lnTo>
                <a:lnTo>
                  <a:pt x="8483372" y="6858001"/>
                </a:lnTo>
                <a:lnTo>
                  <a:pt x="0" y="6858001"/>
                </a:lnTo>
                <a:close/>
                <a:moveTo>
                  <a:pt x="0" y="0"/>
                </a:moveTo>
                <a:lnTo>
                  <a:pt x="12192000" y="0"/>
                </a:lnTo>
                <a:lnTo>
                  <a:pt x="12192000" y="6858000"/>
                </a:lnTo>
                <a:lnTo>
                  <a:pt x="8483372" y="6858000"/>
                </a:lnTo>
                <a:lnTo>
                  <a:pt x="3960779" y="1"/>
                </a:lnTo>
                <a:lnTo>
                  <a:pt x="0" y="1"/>
                </a:lnTo>
                <a:close/>
              </a:path>
            </a:pathLst>
          </a:custGeom>
          <a: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矩形 5"/>
          <p:cNvSpPr/>
          <p:nvPr userDrawn="1"/>
        </p:nvSpPr>
        <p:spPr bwMode="auto">
          <a:xfrm>
            <a:off x="3076" y="400444"/>
            <a:ext cx="842362" cy="566844"/>
          </a:xfrm>
          <a:prstGeom prst="rect">
            <a:avLst/>
          </a:prstGeom>
          <a:solidFill>
            <a:srgbClr val="0A6CB5"/>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07DDA"/>
              </a:solidFill>
            </a:endParaRPr>
          </a:p>
        </p:txBody>
      </p:sp>
      <p:sp>
        <p:nvSpPr>
          <p:cNvPr id="7" name="任意多边形: 形状 30"/>
          <p:cNvSpPr/>
          <p:nvPr userDrawn="1"/>
        </p:nvSpPr>
        <p:spPr>
          <a:xfrm rot="5400000">
            <a:off x="2434171" y="-1185463"/>
            <a:ext cx="566846" cy="3744312"/>
          </a:xfrm>
          <a:custGeom>
            <a:avLst/>
            <a:gdLst>
              <a:gd name="connsiteX0" fmla="*/ 0 w 566846"/>
              <a:gd name="connsiteY0" fmla="*/ 3744312 h 3744312"/>
              <a:gd name="connsiteX1" fmla="*/ 0 w 566846"/>
              <a:gd name="connsiteY1" fmla="*/ 362945 h 3744312"/>
              <a:gd name="connsiteX2" fmla="*/ 566846 w 566846"/>
              <a:gd name="connsiteY2" fmla="*/ 0 h 3744312"/>
              <a:gd name="connsiteX3" fmla="*/ 566846 w 566846"/>
              <a:gd name="connsiteY3" fmla="*/ 3744312 h 3744312"/>
            </a:gdLst>
            <a:ahLst/>
            <a:cxnLst>
              <a:cxn ang="0">
                <a:pos x="connsiteX0" y="connsiteY0"/>
              </a:cxn>
              <a:cxn ang="0">
                <a:pos x="connsiteX1" y="connsiteY1"/>
              </a:cxn>
              <a:cxn ang="0">
                <a:pos x="connsiteX2" y="connsiteY2"/>
              </a:cxn>
              <a:cxn ang="0">
                <a:pos x="connsiteX3" y="connsiteY3"/>
              </a:cxn>
            </a:cxnLst>
            <a:rect l="l" t="t" r="r" b="b"/>
            <a:pathLst>
              <a:path w="566846" h="3744312">
                <a:moveTo>
                  <a:pt x="0" y="3744312"/>
                </a:moveTo>
                <a:lnTo>
                  <a:pt x="0" y="362945"/>
                </a:lnTo>
                <a:lnTo>
                  <a:pt x="566846" y="0"/>
                </a:lnTo>
                <a:lnTo>
                  <a:pt x="566846" y="374431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椭圆 7"/>
          <p:cNvSpPr/>
          <p:nvPr userDrawn="1"/>
        </p:nvSpPr>
        <p:spPr>
          <a:xfrm>
            <a:off x="244131" y="525394"/>
            <a:ext cx="316944" cy="316944"/>
          </a:xfrm>
          <a:prstGeom prst="ellipse">
            <a:avLst/>
          </a:prstGeom>
          <a:solidFill>
            <a:schemeClr val="bg1">
              <a:lumMod val="85000"/>
            </a:schemeClr>
          </a:solidFill>
          <a:ln w="57150" cap="flat" cmpd="sng" algn="ctr">
            <a:solidFill>
              <a:schemeClr val="tx1">
                <a:lumMod val="65000"/>
                <a:lumOff val="35000"/>
              </a:scheme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等线" panose="02010600030101010101" charset="-122"/>
              <a:ea typeface="等线" panose="02010600030101010101" charset="-122"/>
              <a:cs typeface="+mn-cs"/>
            </a:endParaRPr>
          </a:p>
        </p:txBody>
      </p:sp>
      <p:sp>
        <p:nvSpPr>
          <p:cNvPr id="9" name="任意多边形 8"/>
          <p:cNvSpPr/>
          <p:nvPr userDrawn="1"/>
        </p:nvSpPr>
        <p:spPr>
          <a:xfrm flipH="1">
            <a:off x="4500580" y="820561"/>
            <a:ext cx="7691421" cy="142775"/>
          </a:xfrm>
          <a:custGeom>
            <a:avLst/>
            <a:gdLst>
              <a:gd name="connsiteX0" fmla="*/ 7691421 w 7691421"/>
              <a:gd name="connsiteY0" fmla="*/ 0 h 142775"/>
              <a:gd name="connsiteX1" fmla="*/ 0 w 7691421"/>
              <a:gd name="connsiteY1" fmla="*/ 0 h 142775"/>
              <a:gd name="connsiteX2" fmla="*/ 0 w 7691421"/>
              <a:gd name="connsiteY2" fmla="*/ 142775 h 142775"/>
              <a:gd name="connsiteX3" fmla="*/ 7597266 w 7691421"/>
              <a:gd name="connsiteY3" fmla="*/ 142775 h 142775"/>
            </a:gdLst>
            <a:ahLst/>
            <a:cxnLst>
              <a:cxn ang="0">
                <a:pos x="connsiteX0" y="connsiteY0"/>
              </a:cxn>
              <a:cxn ang="0">
                <a:pos x="connsiteX1" y="connsiteY1"/>
              </a:cxn>
              <a:cxn ang="0">
                <a:pos x="connsiteX2" y="connsiteY2"/>
              </a:cxn>
              <a:cxn ang="0">
                <a:pos x="connsiteX3" y="connsiteY3"/>
              </a:cxn>
            </a:cxnLst>
            <a:rect l="l" t="t" r="r" b="b"/>
            <a:pathLst>
              <a:path w="7691421" h="142775">
                <a:moveTo>
                  <a:pt x="7691421" y="0"/>
                </a:moveTo>
                <a:lnTo>
                  <a:pt x="0" y="0"/>
                </a:lnTo>
                <a:lnTo>
                  <a:pt x="0" y="142775"/>
                </a:lnTo>
                <a:lnTo>
                  <a:pt x="7597266" y="142775"/>
                </a:lnTo>
                <a:close/>
              </a:path>
            </a:pathLst>
          </a:custGeom>
          <a:solidFill>
            <a:srgbClr val="0A6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 name="椭圆 10"/>
          <p:cNvSpPr/>
          <p:nvPr userDrawn="1"/>
        </p:nvSpPr>
        <p:spPr>
          <a:xfrm>
            <a:off x="11459842" y="286088"/>
            <a:ext cx="359813" cy="360000"/>
          </a:xfrm>
          <a:prstGeom prst="ellipse">
            <a:avLst/>
          </a:prstGeom>
          <a:solidFill>
            <a:schemeClr val="bg1">
              <a:alpha val="34902"/>
            </a:schemeClr>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2" name="TextBox 15"/>
          <p:cNvSpPr txBox="1"/>
          <p:nvPr userDrawn="1"/>
        </p:nvSpPr>
        <p:spPr>
          <a:xfrm>
            <a:off x="11314702" y="289149"/>
            <a:ext cx="650091"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fld id="{2EEF1883-7A0E-4F66-9932-E581691AD397}" type="slidenum">
              <a:rPr kumimoji="0" lang="zh-CN" altLang="en-US" sz="1600" b="0" i="0" u="none" strike="noStrike" kern="1200" cap="none" spc="0" normalizeH="0" baseline="0" noProof="0" smtClean="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fld>
            <a:r>
              <a:rPr kumimoji="0" lang="zh-CN" altLang="en-US" sz="1600" b="0" i="0" u="none" strike="noStrike" kern="1200" cap="none" spc="0" normalizeH="0" baseline="0" noProof="0" dirty="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 </a:t>
            </a:r>
            <a:endParaRPr kumimoji="0" lang="zh-CN" altLang="en-US" sz="1600" b="0" i="0" u="none" strike="noStrike" kern="1200" cap="none" spc="0" normalizeH="0" baseline="0" noProof="0" dirty="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任意多边形 4"/>
          <p:cNvSpPr/>
          <p:nvPr userDrawn="1"/>
        </p:nvSpPr>
        <p:spPr>
          <a:xfrm flipH="1">
            <a:off x="0" y="0"/>
            <a:ext cx="12192000" cy="6858001"/>
          </a:xfrm>
          <a:custGeom>
            <a:avLst/>
            <a:gdLst>
              <a:gd name="connsiteX0" fmla="*/ 0 w 12192000"/>
              <a:gd name="connsiteY0" fmla="*/ 1 h 6858001"/>
              <a:gd name="connsiteX1" fmla="*/ 0 w 12192000"/>
              <a:gd name="connsiteY1" fmla="*/ 1 h 6858001"/>
              <a:gd name="connsiteX2" fmla="*/ 0 w 12192000"/>
              <a:gd name="connsiteY2" fmla="*/ 6858000 h 6858001"/>
              <a:gd name="connsiteX3" fmla="*/ 8483372 w 12192000"/>
              <a:gd name="connsiteY3" fmla="*/ 6858000 h 6858001"/>
              <a:gd name="connsiteX4" fmla="*/ 8483372 w 12192000"/>
              <a:gd name="connsiteY4" fmla="*/ 6858001 h 6858001"/>
              <a:gd name="connsiteX5" fmla="*/ 0 w 12192000"/>
              <a:gd name="connsiteY5" fmla="*/ 6858001 h 6858001"/>
              <a:gd name="connsiteX6" fmla="*/ 0 w 12192000"/>
              <a:gd name="connsiteY6" fmla="*/ 0 h 6858001"/>
              <a:gd name="connsiteX7" fmla="*/ 12192000 w 12192000"/>
              <a:gd name="connsiteY7" fmla="*/ 0 h 6858001"/>
              <a:gd name="connsiteX8" fmla="*/ 12192000 w 12192000"/>
              <a:gd name="connsiteY8" fmla="*/ 6858000 h 6858001"/>
              <a:gd name="connsiteX9" fmla="*/ 8483372 w 12192000"/>
              <a:gd name="connsiteY9" fmla="*/ 6858000 h 6858001"/>
              <a:gd name="connsiteX10" fmla="*/ 3960779 w 12192000"/>
              <a:gd name="connsiteY10" fmla="*/ 1 h 6858001"/>
              <a:gd name="connsiteX11" fmla="*/ 0 w 12192000"/>
              <a:gd name="connsiteY1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0" y="1"/>
                </a:moveTo>
                <a:lnTo>
                  <a:pt x="0" y="1"/>
                </a:lnTo>
                <a:lnTo>
                  <a:pt x="0" y="6858000"/>
                </a:lnTo>
                <a:lnTo>
                  <a:pt x="8483372" y="6858000"/>
                </a:lnTo>
                <a:lnTo>
                  <a:pt x="8483372" y="6858001"/>
                </a:lnTo>
                <a:lnTo>
                  <a:pt x="0" y="6858001"/>
                </a:lnTo>
                <a:close/>
                <a:moveTo>
                  <a:pt x="0" y="0"/>
                </a:moveTo>
                <a:lnTo>
                  <a:pt x="12192000" y="0"/>
                </a:lnTo>
                <a:lnTo>
                  <a:pt x="12192000" y="6858000"/>
                </a:lnTo>
                <a:lnTo>
                  <a:pt x="8483372" y="6858000"/>
                </a:lnTo>
                <a:lnTo>
                  <a:pt x="3960779" y="1"/>
                </a:lnTo>
                <a:lnTo>
                  <a:pt x="0" y="1"/>
                </a:lnTo>
                <a:close/>
              </a:path>
            </a:pathLst>
          </a:custGeom>
          <a: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矩形 5"/>
          <p:cNvSpPr/>
          <p:nvPr userDrawn="1"/>
        </p:nvSpPr>
        <p:spPr bwMode="auto">
          <a:xfrm>
            <a:off x="3076" y="400444"/>
            <a:ext cx="842362" cy="566844"/>
          </a:xfrm>
          <a:prstGeom prst="rect">
            <a:avLst/>
          </a:prstGeom>
          <a:solidFill>
            <a:srgbClr val="0A6CB5"/>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07DDA"/>
              </a:solidFill>
            </a:endParaRPr>
          </a:p>
        </p:txBody>
      </p:sp>
      <p:sp>
        <p:nvSpPr>
          <p:cNvPr id="18" name="任意多边形 17"/>
          <p:cNvSpPr/>
          <p:nvPr userDrawn="1"/>
        </p:nvSpPr>
        <p:spPr>
          <a:xfrm rot="5400000">
            <a:off x="4125325" y="-2876617"/>
            <a:ext cx="560066" cy="7119841"/>
          </a:xfrm>
          <a:custGeom>
            <a:avLst/>
            <a:gdLst>
              <a:gd name="connsiteX0" fmla="*/ 0 w 560066"/>
              <a:gd name="connsiteY0" fmla="*/ 7119841 h 7119841"/>
              <a:gd name="connsiteX1" fmla="*/ 0 w 560066"/>
              <a:gd name="connsiteY1" fmla="*/ 0 h 7119841"/>
              <a:gd name="connsiteX2" fmla="*/ 560066 w 560066"/>
              <a:gd name="connsiteY2" fmla="*/ 369343 h 7119841"/>
              <a:gd name="connsiteX3" fmla="*/ 560066 w 560066"/>
              <a:gd name="connsiteY3" fmla="*/ 7119841 h 7119841"/>
            </a:gdLst>
            <a:ahLst/>
            <a:cxnLst>
              <a:cxn ang="0">
                <a:pos x="connsiteX0" y="connsiteY0"/>
              </a:cxn>
              <a:cxn ang="0">
                <a:pos x="connsiteX1" y="connsiteY1"/>
              </a:cxn>
              <a:cxn ang="0">
                <a:pos x="connsiteX2" y="connsiteY2"/>
              </a:cxn>
              <a:cxn ang="0">
                <a:pos x="connsiteX3" y="connsiteY3"/>
              </a:cxn>
            </a:cxnLst>
            <a:rect l="l" t="t" r="r" b="b"/>
            <a:pathLst>
              <a:path w="560066" h="7119841">
                <a:moveTo>
                  <a:pt x="0" y="7119841"/>
                </a:moveTo>
                <a:lnTo>
                  <a:pt x="0" y="0"/>
                </a:lnTo>
                <a:lnTo>
                  <a:pt x="560066" y="369343"/>
                </a:lnTo>
                <a:lnTo>
                  <a:pt x="560066" y="7119841"/>
                </a:lnTo>
                <a:close/>
              </a:path>
            </a:pathLst>
          </a:cu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椭圆 7"/>
          <p:cNvSpPr/>
          <p:nvPr userDrawn="1"/>
        </p:nvSpPr>
        <p:spPr>
          <a:xfrm>
            <a:off x="244131" y="525394"/>
            <a:ext cx="316944" cy="316944"/>
          </a:xfrm>
          <a:prstGeom prst="ellipse">
            <a:avLst/>
          </a:prstGeom>
          <a:solidFill>
            <a:schemeClr val="bg1">
              <a:lumMod val="85000"/>
            </a:schemeClr>
          </a:solidFill>
          <a:ln w="57150" cap="flat" cmpd="sng" algn="ctr">
            <a:solidFill>
              <a:schemeClr val="tx1">
                <a:lumMod val="65000"/>
                <a:lumOff val="35000"/>
              </a:scheme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等线" panose="02010600030101010101" charset="-122"/>
              <a:ea typeface="等线" panose="02010600030101010101" charset="-122"/>
              <a:cs typeface="+mn-cs"/>
            </a:endParaRPr>
          </a:p>
        </p:txBody>
      </p:sp>
      <p:sp>
        <p:nvSpPr>
          <p:cNvPr id="16" name="任意多边形 15"/>
          <p:cNvSpPr/>
          <p:nvPr userDrawn="1"/>
        </p:nvSpPr>
        <p:spPr>
          <a:xfrm flipH="1">
            <a:off x="7595937" y="820561"/>
            <a:ext cx="4596064" cy="142775"/>
          </a:xfrm>
          <a:custGeom>
            <a:avLst/>
            <a:gdLst>
              <a:gd name="connsiteX0" fmla="*/ 4501910 w 4596064"/>
              <a:gd name="connsiteY0" fmla="*/ 0 h 142775"/>
              <a:gd name="connsiteX1" fmla="*/ 2 w 4596064"/>
              <a:gd name="connsiteY1" fmla="*/ 0 h 142775"/>
              <a:gd name="connsiteX2" fmla="*/ 0 w 4596064"/>
              <a:gd name="connsiteY2" fmla="*/ 0 h 142775"/>
              <a:gd name="connsiteX3" fmla="*/ 0 w 4596064"/>
              <a:gd name="connsiteY3" fmla="*/ 142775 h 142775"/>
              <a:gd name="connsiteX4" fmla="*/ 2 w 4596064"/>
              <a:gd name="connsiteY4" fmla="*/ 142775 h 142775"/>
              <a:gd name="connsiteX5" fmla="*/ 4596064 w 4596064"/>
              <a:gd name="connsiteY5" fmla="*/ 142775 h 14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064" h="142775">
                <a:moveTo>
                  <a:pt x="4501910" y="0"/>
                </a:moveTo>
                <a:lnTo>
                  <a:pt x="2" y="0"/>
                </a:lnTo>
                <a:lnTo>
                  <a:pt x="0" y="0"/>
                </a:lnTo>
                <a:lnTo>
                  <a:pt x="0" y="142775"/>
                </a:lnTo>
                <a:lnTo>
                  <a:pt x="2" y="142775"/>
                </a:lnTo>
                <a:lnTo>
                  <a:pt x="4596064" y="142775"/>
                </a:lnTo>
                <a:close/>
              </a:path>
            </a:pathLst>
          </a:custGeom>
          <a:solidFill>
            <a:srgbClr val="0A6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 name="椭圆 12"/>
          <p:cNvSpPr/>
          <p:nvPr userDrawn="1"/>
        </p:nvSpPr>
        <p:spPr>
          <a:xfrm>
            <a:off x="11459842" y="286088"/>
            <a:ext cx="359813" cy="360000"/>
          </a:xfrm>
          <a:prstGeom prst="ellipse">
            <a:avLst/>
          </a:prstGeom>
          <a:solidFill>
            <a:srgbClr val="2E2E2E">
              <a:alpha val="34902"/>
            </a:srgbClr>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4" name="TextBox 15"/>
          <p:cNvSpPr txBox="1"/>
          <p:nvPr userDrawn="1"/>
        </p:nvSpPr>
        <p:spPr>
          <a:xfrm>
            <a:off x="11314702" y="289149"/>
            <a:ext cx="650091"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fld id="{2EEF1883-7A0E-4F66-9932-E581691AD397}" type="slidenum">
              <a:rPr kumimoji="0" lang="zh-CN" altLang="en-US" sz="1600" b="0" i="0" u="none" strike="noStrike" kern="1200" cap="none" spc="0" normalizeH="0" baseline="0" noProof="0" smtClean="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fld>
            <a:r>
              <a:rPr kumimoji="0" lang="zh-CN" altLang="en-US" sz="1600" b="0" i="0" u="none" strike="noStrike" kern="1200" cap="none" spc="0" normalizeH="0" baseline="0" noProof="0" dirty="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 </a:t>
            </a:r>
            <a:endParaRPr kumimoji="0" lang="zh-CN" altLang="en-US" sz="1600" b="0" i="0" u="none" strike="noStrike" kern="1200" cap="none" spc="0" normalizeH="0" baseline="0" noProof="0" dirty="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4.jpeg"/><Relationship Id="rId1" Type="http://schemas.openxmlformats.org/officeDocument/2006/relationships/chart" Target="../charts/chart1.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9.jpeg"/><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6.xml"/><Relationship Id="rId4" Type="http://schemas.openxmlformats.org/officeDocument/2006/relationships/image" Target="../media/image12.jpeg"/><Relationship Id="rId3" Type="http://schemas.openxmlformats.org/officeDocument/2006/relationships/image" Target="../media/image11.emf"/><Relationship Id="rId2" Type="http://schemas.openxmlformats.org/officeDocument/2006/relationships/oleObject" Target="../embeddings/oleObject2.bin"/><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6.xml"/><Relationship Id="rId2" Type="http://schemas.openxmlformats.org/officeDocument/2006/relationships/image" Target="../media/image13.emf"/><Relationship Id="rId1"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2.jpeg"/><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tags" Target="../tags/tag1.xml"/><Relationship Id="rId1" Type="http://schemas.openxmlformats.org/officeDocument/2006/relationships/slide" Target="slide7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jpeg"/></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vmlDrawing" Target="../drawings/vmlDrawing4.vml"/><Relationship Id="rId7"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oleObject" Target="../embeddings/oleObject5.bin"/><Relationship Id="rId4" Type="http://schemas.openxmlformats.org/officeDocument/2006/relationships/image" Target="../media/image15.emf"/><Relationship Id="rId3" Type="http://schemas.openxmlformats.org/officeDocument/2006/relationships/oleObject" Target="../embeddings/oleObject4.bin"/><Relationship Id="rId2" Type="http://schemas.openxmlformats.org/officeDocument/2006/relationships/image" Target="../media/image9.jpeg"/><Relationship Id="rId1"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7.GIF"/><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2.jpeg"/><Relationship Id="rId2" Type="http://schemas.openxmlformats.org/officeDocument/2006/relationships/image" Target="../media/image18.png"/><Relationship Id="rId1"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jpeg"/></Relationships>
</file>

<file path=ppt/slides/_rels/slide27.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6.xml"/><Relationship Id="rId4" Type="http://schemas.openxmlformats.org/officeDocument/2006/relationships/image" Target="../media/image19.emf"/><Relationship Id="rId3" Type="http://schemas.openxmlformats.org/officeDocument/2006/relationships/oleObject" Target="../embeddings/oleObject6.bin"/><Relationship Id="rId2" Type="http://schemas.openxmlformats.org/officeDocument/2006/relationships/image" Target="../media/image12.jpeg"/><Relationship Id="rId1" Type="http://schemas.openxmlformats.org/officeDocument/2006/relationships/image" Target="../media/image9.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6.xml"/><Relationship Id="rId2" Type="http://schemas.openxmlformats.org/officeDocument/2006/relationships/image" Target="../media/image20.emf"/><Relationship Id="rId1"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6.xml"/><Relationship Id="rId2" Type="http://schemas.openxmlformats.org/officeDocument/2006/relationships/image" Target="../media/image21.emf"/><Relationship Id="rId1"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5" Type="http://schemas.openxmlformats.org/officeDocument/2006/relationships/vmlDrawing" Target="../drawings/vmlDrawing8.vml"/><Relationship Id="rId4" Type="http://schemas.openxmlformats.org/officeDocument/2006/relationships/slideLayout" Target="../slideLayouts/slideLayout6.xml"/><Relationship Id="rId3" Type="http://schemas.openxmlformats.org/officeDocument/2006/relationships/image" Target="../media/image12.jpeg"/><Relationship Id="rId2" Type="http://schemas.openxmlformats.org/officeDocument/2006/relationships/image" Target="../media/image22.emf"/><Relationship Id="rId1" Type="http://schemas.openxmlformats.org/officeDocument/2006/relationships/oleObject" Target="../embeddings/oleObject9.bin"/></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6.xml"/><Relationship Id="rId2" Type="http://schemas.openxmlformats.org/officeDocument/2006/relationships/image" Target="../media/image23.emf"/><Relationship Id="rId1" Type="http://schemas.openxmlformats.org/officeDocument/2006/relationships/oleObject" Target="../embeddings/oleObject10.bin"/></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4.jpeg"/><Relationship Id="rId2" Type="http://schemas.openxmlformats.org/officeDocument/2006/relationships/image" Target="../media/image9.jpeg"/><Relationship Id="rId1" Type="http://schemas.openxmlformats.org/officeDocument/2006/relationships/image" Target="../media/image7.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jpeg"/></Relationships>
</file>

<file path=ppt/slides/_rels/slide47.xml.rels><?xml version="1.0" encoding="UTF-8" standalone="yes"?>
<Relationships xmlns="http://schemas.openxmlformats.org/package/2006/relationships"><Relationship Id="rId5" Type="http://schemas.openxmlformats.org/officeDocument/2006/relationships/vmlDrawing" Target="../drawings/vmlDrawing10.vml"/><Relationship Id="rId4" Type="http://schemas.openxmlformats.org/officeDocument/2006/relationships/slideLayout" Target="../slideLayouts/slideLayout6.xml"/><Relationship Id="rId3" Type="http://schemas.openxmlformats.org/officeDocument/2006/relationships/image" Target="../media/image12.jpeg"/><Relationship Id="rId2" Type="http://schemas.openxmlformats.org/officeDocument/2006/relationships/image" Target="../media/image25.emf"/><Relationship Id="rId1" Type="http://schemas.openxmlformats.org/officeDocument/2006/relationships/oleObject" Target="../embeddings/oleObject11.bin"/></Relationships>
</file>

<file path=ppt/slides/_rels/slide48.xml.rels><?xml version="1.0" encoding="UTF-8" standalone="yes"?>
<Relationships xmlns="http://schemas.openxmlformats.org/package/2006/relationships"><Relationship Id="rId6" Type="http://schemas.openxmlformats.org/officeDocument/2006/relationships/vmlDrawing" Target="../drawings/vmlDrawing11.vml"/><Relationship Id="rId5" Type="http://schemas.openxmlformats.org/officeDocument/2006/relationships/slideLayout" Target="../slideLayouts/slideLayout6.xml"/><Relationship Id="rId4" Type="http://schemas.openxmlformats.org/officeDocument/2006/relationships/image" Target="../media/image26.emf"/><Relationship Id="rId3" Type="http://schemas.openxmlformats.org/officeDocument/2006/relationships/oleObject" Target="../embeddings/oleObject12.bin"/><Relationship Id="rId2" Type="http://schemas.openxmlformats.org/officeDocument/2006/relationships/image" Target="../media/image12.jpeg"/><Relationship Id="rId1" Type="http://schemas.openxmlformats.org/officeDocument/2006/relationships/image" Target="../media/image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jpeg"/></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4.jpeg"/><Relationship Id="rId2" Type="http://schemas.openxmlformats.org/officeDocument/2006/relationships/image" Target="../media/image9.jpeg"/><Relationship Id="rId1" Type="http://schemas.openxmlformats.org/officeDocument/2006/relationships/image" Target="../media/image7.jpeg"/></Relationships>
</file>

<file path=ppt/slides/_rels/slide53.xml.rels><?xml version="1.0" encoding="UTF-8" standalone="yes"?>
<Relationships xmlns="http://schemas.openxmlformats.org/package/2006/relationships"><Relationship Id="rId5" Type="http://schemas.openxmlformats.org/officeDocument/2006/relationships/vmlDrawing" Target="../drawings/vmlDrawing12.vml"/><Relationship Id="rId4" Type="http://schemas.openxmlformats.org/officeDocument/2006/relationships/slideLayout" Target="../slideLayouts/slideLayout6.xml"/><Relationship Id="rId3" Type="http://schemas.openxmlformats.org/officeDocument/2006/relationships/image" Target="../media/image24.jpeg"/><Relationship Id="rId2" Type="http://schemas.openxmlformats.org/officeDocument/2006/relationships/image" Target="../media/image27.emf"/><Relationship Id="rId1" Type="http://schemas.openxmlformats.org/officeDocument/2006/relationships/oleObject" Target="../embeddings/oleObject13.bin"/></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8.jpeg"/><Relationship Id="rId1" Type="http://schemas.openxmlformats.org/officeDocument/2006/relationships/image" Target="../media/image9.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8.jpe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8.jpeg"/><Relationship Id="rId1" Type="http://schemas.openxmlformats.org/officeDocument/2006/relationships/image" Target="../media/image9.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6.xml"/><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image" Target="../media/image7.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4.jpeg"/><Relationship Id="rId1" Type="http://schemas.openxmlformats.org/officeDocument/2006/relationships/image" Target="../media/image7.jpeg"/></Relationships>
</file>

<file path=ppt/slides/_rels/slide62.xml.rels><?xml version="1.0" encoding="UTF-8" standalone="yes"?>
<Relationships xmlns="http://schemas.openxmlformats.org/package/2006/relationships"><Relationship Id="rId6" Type="http://schemas.openxmlformats.org/officeDocument/2006/relationships/vmlDrawing" Target="../drawings/vmlDrawing13.vml"/><Relationship Id="rId5" Type="http://schemas.openxmlformats.org/officeDocument/2006/relationships/slideLayout" Target="../slideLayouts/slideLayout6.xml"/><Relationship Id="rId4" Type="http://schemas.openxmlformats.org/officeDocument/2006/relationships/image" Target="../media/image24.jpeg"/><Relationship Id="rId3" Type="http://schemas.openxmlformats.org/officeDocument/2006/relationships/image" Target="../media/image31.emf"/><Relationship Id="rId2" Type="http://schemas.openxmlformats.org/officeDocument/2006/relationships/oleObject" Target="../embeddings/oleObject14.bin"/><Relationship Id="rId1" Type="http://schemas.openxmlformats.org/officeDocument/2006/relationships/image" Target="../media/image9.jpeg"/></Relationships>
</file>

<file path=ppt/slides/_rels/slide63.xml.rels><?xml version="1.0" encoding="UTF-8" standalone="yes"?>
<Relationships xmlns="http://schemas.openxmlformats.org/package/2006/relationships"><Relationship Id="rId4" Type="http://schemas.openxmlformats.org/officeDocument/2006/relationships/vmlDrawing" Target="../drawings/vmlDrawing14.vml"/><Relationship Id="rId3" Type="http://schemas.openxmlformats.org/officeDocument/2006/relationships/slideLayout" Target="../slideLayouts/slideLayout6.xml"/><Relationship Id="rId2" Type="http://schemas.openxmlformats.org/officeDocument/2006/relationships/image" Target="../media/image32.emf"/><Relationship Id="rId1" Type="http://schemas.openxmlformats.org/officeDocument/2006/relationships/oleObject" Target="../embeddings/oleObject15.bin"/></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4.jpeg"/><Relationship Id="rId1" Type="http://schemas.openxmlformats.org/officeDocument/2006/relationships/image" Target="../media/image9.jpe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3.jpe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3.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jpe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3.jpeg"/></Relationships>
</file>

<file path=ppt/slides/_rels/slide72.xml.rels><?xml version="1.0" encoding="UTF-8" standalone="yes"?>
<Relationships xmlns="http://schemas.openxmlformats.org/package/2006/relationships"><Relationship Id="rId4" Type="http://schemas.openxmlformats.org/officeDocument/2006/relationships/vmlDrawing" Target="../drawings/vmlDrawing15.vml"/><Relationship Id="rId3" Type="http://schemas.openxmlformats.org/officeDocument/2006/relationships/slideLayout" Target="../slideLayouts/slideLayout6.xml"/><Relationship Id="rId2" Type="http://schemas.openxmlformats.org/officeDocument/2006/relationships/image" Target="../media/image34.emf"/><Relationship Id="rId1" Type="http://schemas.openxmlformats.org/officeDocument/2006/relationships/oleObject" Target="../embeddings/oleObject16.bin"/></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jpe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5.jpe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jpeg"/></Relationships>
</file>

<file path=ppt/slides/_rels/slide78.xml.rels><?xml version="1.0" encoding="UTF-8" standalone="yes"?>
<Relationships xmlns="http://schemas.openxmlformats.org/package/2006/relationships"><Relationship Id="rId5" Type="http://schemas.openxmlformats.org/officeDocument/2006/relationships/vmlDrawing" Target="../drawings/vmlDrawing16.vml"/><Relationship Id="rId4" Type="http://schemas.openxmlformats.org/officeDocument/2006/relationships/slideLayout" Target="../slideLayouts/slideLayout6.xml"/><Relationship Id="rId3" Type="http://schemas.openxmlformats.org/officeDocument/2006/relationships/image" Target="../media/image36.emf"/><Relationship Id="rId2" Type="http://schemas.openxmlformats.org/officeDocument/2006/relationships/oleObject" Target="../embeddings/oleObject17.bin"/><Relationship Id="rId1" Type="http://schemas.openxmlformats.org/officeDocument/2006/relationships/image" Target="../media/image7.jpe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8.png"/></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7.jpeg"/><Relationship Id="rId1" Type="http://schemas.openxmlformats.org/officeDocument/2006/relationships/image" Target="../media/image7.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7.jpeg"/></Relationships>
</file>

<file path=ppt/slides/_rels/slide86.xml.rels><?xml version="1.0" encoding="UTF-8" standalone="yes"?>
<Relationships xmlns="http://schemas.openxmlformats.org/package/2006/relationships"><Relationship Id="rId5" Type="http://schemas.openxmlformats.org/officeDocument/2006/relationships/vmlDrawing" Target="../drawings/vmlDrawing17.vml"/><Relationship Id="rId4" Type="http://schemas.openxmlformats.org/officeDocument/2006/relationships/slideLayout" Target="../slideLayouts/slideLayout6.xml"/><Relationship Id="rId3" Type="http://schemas.openxmlformats.org/officeDocument/2006/relationships/image" Target="../media/image7.jpeg"/><Relationship Id="rId2" Type="http://schemas.openxmlformats.org/officeDocument/2006/relationships/image" Target="../media/image39.emf"/><Relationship Id="rId1" Type="http://schemas.openxmlformats.org/officeDocument/2006/relationships/oleObject" Target="../embeddings/oleObject18.bin"/></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0.jpeg"/></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7.jpeg"/><Relationship Id="rId1" Type="http://schemas.openxmlformats.org/officeDocument/2006/relationships/image" Target="../media/image7.jpeg"/></Relationships>
</file>

<file path=ppt/slides/_rels/slide93.xml.rels><?xml version="1.0" encoding="UTF-8" standalone="yes"?>
<Relationships xmlns="http://schemas.openxmlformats.org/package/2006/relationships"><Relationship Id="rId5" Type="http://schemas.openxmlformats.org/officeDocument/2006/relationships/vmlDrawing" Target="../drawings/vmlDrawing18.vml"/><Relationship Id="rId4" Type="http://schemas.openxmlformats.org/officeDocument/2006/relationships/slideLayout" Target="../slideLayouts/slideLayout6.xml"/><Relationship Id="rId3" Type="http://schemas.openxmlformats.org/officeDocument/2006/relationships/image" Target="../media/image41.emf"/><Relationship Id="rId2" Type="http://schemas.openxmlformats.org/officeDocument/2006/relationships/oleObject" Target="../embeddings/oleObject19.bin"/><Relationship Id="rId1" Type="http://schemas.openxmlformats.org/officeDocument/2006/relationships/image" Target="../media/image9.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2.jpeg"/></Relationships>
</file>

<file path=ppt/slides/_rels/slide96.xml.rels><?xml version="1.0" encoding="UTF-8" standalone="yes"?>
<Relationships xmlns="http://schemas.openxmlformats.org/package/2006/relationships"><Relationship Id="rId5" Type="http://schemas.openxmlformats.org/officeDocument/2006/relationships/vmlDrawing" Target="../drawings/vmlDrawing19.vml"/><Relationship Id="rId4" Type="http://schemas.openxmlformats.org/officeDocument/2006/relationships/slideLayout" Target="../slideLayouts/slideLayout6.xml"/><Relationship Id="rId3" Type="http://schemas.openxmlformats.org/officeDocument/2006/relationships/image" Target="../media/image43.emf"/><Relationship Id="rId2" Type="http://schemas.openxmlformats.org/officeDocument/2006/relationships/oleObject" Target="../embeddings/oleObject20.bin"/><Relationship Id="rId1" Type="http://schemas.openxmlformats.org/officeDocument/2006/relationships/image" Target="../media/image9.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13.jpg"/>
          <p:cNvPicPr>
            <a:picLocks noChangeAspect="1"/>
          </p:cNvPicPr>
          <p:nvPr/>
        </p:nvPicPr>
        <p:blipFill>
          <a:blip r:embed="rId1" cstate="print"/>
          <a:srcRect b="9375"/>
          <a:stretch>
            <a:fillRect/>
          </a:stretch>
        </p:blipFill>
        <p:spPr>
          <a:xfrm>
            <a:off x="0" y="0"/>
            <a:ext cx="12192000" cy="6215082"/>
          </a:xfrm>
          <a:prstGeom prst="rect">
            <a:avLst/>
          </a:prstGeom>
        </p:spPr>
      </p:pic>
      <p:sp>
        <p:nvSpPr>
          <p:cNvPr id="6" name="矩形 5"/>
          <p:cNvSpPr/>
          <p:nvPr/>
        </p:nvSpPr>
        <p:spPr>
          <a:xfrm>
            <a:off x="-47668" y="4385816"/>
            <a:ext cx="12239668" cy="2472185"/>
          </a:xfrm>
          <a:prstGeom prst="rect">
            <a:avLst/>
          </a:prstGeom>
          <a:solidFill>
            <a:srgbClr val="0C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endParaRPr>
          </a:p>
        </p:txBody>
      </p:sp>
      <p:sp>
        <p:nvSpPr>
          <p:cNvPr id="16" name="文本框 25"/>
          <p:cNvSpPr txBox="1"/>
          <p:nvPr/>
        </p:nvSpPr>
        <p:spPr>
          <a:xfrm>
            <a:off x="1261819" y="4873098"/>
            <a:ext cx="7191635" cy="75817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dirty="0">
              <a:solidFill>
                <a:schemeClr val="bg1"/>
              </a:solidFill>
              <a:latin typeface="Impact" panose="020B0806030902050204" pitchFamily="34" charset="0"/>
            </a:endParaRPr>
          </a:p>
        </p:txBody>
      </p:sp>
      <p:grpSp>
        <p:nvGrpSpPr>
          <p:cNvPr id="2" name="组合 30"/>
          <p:cNvGrpSpPr/>
          <p:nvPr/>
        </p:nvGrpSpPr>
        <p:grpSpPr>
          <a:xfrm>
            <a:off x="623392" y="4184770"/>
            <a:ext cx="7187120" cy="1244494"/>
            <a:chOff x="623392" y="4184770"/>
            <a:chExt cx="7187120" cy="1244494"/>
          </a:xfrm>
        </p:grpSpPr>
        <p:sp>
          <p:nvSpPr>
            <p:cNvPr id="36" name="矩形 35"/>
            <p:cNvSpPr/>
            <p:nvPr/>
          </p:nvSpPr>
          <p:spPr>
            <a:xfrm>
              <a:off x="695400" y="4184771"/>
              <a:ext cx="7043674" cy="1244493"/>
            </a:xfrm>
            <a:prstGeom prst="rect">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 name="组合 18"/>
            <p:cNvGrpSpPr/>
            <p:nvPr/>
          </p:nvGrpSpPr>
          <p:grpSpPr>
            <a:xfrm>
              <a:off x="623392" y="4184770"/>
              <a:ext cx="7187120" cy="201045"/>
              <a:chOff x="623392" y="4184770"/>
              <a:chExt cx="7187120" cy="201045"/>
            </a:xfrm>
          </p:grpSpPr>
          <p:sp>
            <p:nvSpPr>
              <p:cNvPr id="34" name="直角三角形 33"/>
              <p:cNvSpPr/>
              <p:nvPr/>
            </p:nvSpPr>
            <p:spPr>
              <a:xfrm>
                <a:off x="7738504" y="4184770"/>
                <a:ext cx="72008" cy="201045"/>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直角三角形 34"/>
              <p:cNvSpPr/>
              <p:nvPr/>
            </p:nvSpPr>
            <p:spPr>
              <a:xfrm flipH="1">
                <a:off x="623392" y="4184770"/>
                <a:ext cx="72008" cy="201045"/>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 name="文本框 9"/>
          <p:cNvSpPr txBox="1"/>
          <p:nvPr/>
        </p:nvSpPr>
        <p:spPr>
          <a:xfrm>
            <a:off x="738150" y="4286256"/>
            <a:ext cx="11017224" cy="1015663"/>
          </a:xfrm>
          <a:prstGeom prst="rect">
            <a:avLst/>
          </a:prstGeom>
          <a:noFill/>
        </p:spPr>
        <p:txBody>
          <a:bodyPr wrap="square" rtlCol="0">
            <a:spAutoFit/>
          </a:bodyPr>
          <a:lstStyle/>
          <a:p>
            <a:r>
              <a:rPr lang="zh-CN" altLang="en-US" sz="6000" b="1" dirty="0">
                <a:solidFill>
                  <a:schemeClr val="bg1"/>
                </a:solidFill>
                <a:latin typeface="微软雅黑" panose="020B0503020204020204" pitchFamily="34" charset="-122"/>
                <a:ea typeface="微软雅黑" panose="020B0503020204020204" pitchFamily="34" charset="-122"/>
              </a:rPr>
              <a:t>计算机网络技术基础</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38" name="椭圆 37"/>
          <p:cNvSpPr/>
          <p:nvPr/>
        </p:nvSpPr>
        <p:spPr>
          <a:xfrm>
            <a:off x="9768825"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椭圆 38"/>
          <p:cNvSpPr/>
          <p:nvPr/>
        </p:nvSpPr>
        <p:spPr>
          <a:xfrm>
            <a:off x="10904904"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椭圆 39"/>
          <p:cNvSpPr/>
          <p:nvPr/>
        </p:nvSpPr>
        <p:spPr>
          <a:xfrm>
            <a:off x="8619634"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 name="KSO_Shape"/>
          <p:cNvSpPr/>
          <p:nvPr/>
        </p:nvSpPr>
        <p:spPr bwMode="auto">
          <a:xfrm>
            <a:off x="10008538" y="4188747"/>
            <a:ext cx="328295" cy="447675"/>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a:solidFill>
                <a:srgbClr val="FFFFFF"/>
              </a:solidFill>
            </a:endParaRPr>
          </a:p>
        </p:txBody>
      </p:sp>
      <p:sp>
        <p:nvSpPr>
          <p:cNvPr id="42" name="Shape 518"/>
          <p:cNvSpPr/>
          <p:nvPr/>
        </p:nvSpPr>
        <p:spPr>
          <a:xfrm>
            <a:off x="11128764" y="4239783"/>
            <a:ext cx="360000" cy="360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0"/>
                  <a:pt x="0" y="0"/>
                  <a:pt x="0" y="0"/>
                </a:cubicBezTo>
                <a:cubicBezTo>
                  <a:pt x="2181" y="0"/>
                  <a:pt x="2181" y="0"/>
                  <a:pt x="2181" y="0"/>
                </a:cubicBezTo>
                <a:cubicBezTo>
                  <a:pt x="2181" y="19419"/>
                  <a:pt x="2181" y="19419"/>
                  <a:pt x="2181" y="19419"/>
                </a:cubicBezTo>
                <a:cubicBezTo>
                  <a:pt x="21600" y="19419"/>
                  <a:pt x="21600" y="19419"/>
                  <a:pt x="21600" y="19419"/>
                </a:cubicBezTo>
                <a:cubicBezTo>
                  <a:pt x="21600" y="21600"/>
                  <a:pt x="21600" y="21600"/>
                  <a:pt x="21600" y="21600"/>
                </a:cubicBezTo>
                <a:lnTo>
                  <a:pt x="0" y="21600"/>
                </a:lnTo>
                <a:close/>
                <a:moveTo>
                  <a:pt x="3012" y="2388"/>
                </a:moveTo>
                <a:cubicBezTo>
                  <a:pt x="3012" y="2181"/>
                  <a:pt x="3012" y="2181"/>
                  <a:pt x="3012" y="2181"/>
                </a:cubicBezTo>
                <a:cubicBezTo>
                  <a:pt x="3323" y="2181"/>
                  <a:pt x="3323" y="2181"/>
                  <a:pt x="3323" y="2181"/>
                </a:cubicBezTo>
                <a:cubicBezTo>
                  <a:pt x="3323" y="2388"/>
                  <a:pt x="3323" y="2388"/>
                  <a:pt x="3323" y="2388"/>
                </a:cubicBezTo>
                <a:lnTo>
                  <a:pt x="3012" y="2388"/>
                </a:lnTo>
                <a:close/>
                <a:moveTo>
                  <a:pt x="3012" y="6750"/>
                </a:moveTo>
                <a:cubicBezTo>
                  <a:pt x="3012" y="6438"/>
                  <a:pt x="3012" y="6438"/>
                  <a:pt x="3012" y="6438"/>
                </a:cubicBezTo>
                <a:cubicBezTo>
                  <a:pt x="3323" y="6438"/>
                  <a:pt x="3323" y="6438"/>
                  <a:pt x="3323" y="6438"/>
                </a:cubicBezTo>
                <a:cubicBezTo>
                  <a:pt x="3323" y="6750"/>
                  <a:pt x="3323" y="6750"/>
                  <a:pt x="3323" y="6750"/>
                </a:cubicBezTo>
                <a:lnTo>
                  <a:pt x="3012" y="6750"/>
                </a:lnTo>
                <a:close/>
                <a:moveTo>
                  <a:pt x="3012" y="11008"/>
                </a:moveTo>
                <a:cubicBezTo>
                  <a:pt x="3012" y="10800"/>
                  <a:pt x="3012" y="10800"/>
                  <a:pt x="3012" y="10800"/>
                </a:cubicBezTo>
                <a:cubicBezTo>
                  <a:pt x="3323" y="10800"/>
                  <a:pt x="3323" y="10800"/>
                  <a:pt x="3323" y="10800"/>
                </a:cubicBezTo>
                <a:cubicBezTo>
                  <a:pt x="3323" y="11008"/>
                  <a:pt x="3323" y="11008"/>
                  <a:pt x="3323" y="11008"/>
                </a:cubicBezTo>
                <a:lnTo>
                  <a:pt x="3012" y="11008"/>
                </a:lnTo>
                <a:close/>
                <a:moveTo>
                  <a:pt x="3323" y="18277"/>
                </a:moveTo>
                <a:cubicBezTo>
                  <a:pt x="3323" y="13812"/>
                  <a:pt x="3323" y="13812"/>
                  <a:pt x="3323" y="13812"/>
                </a:cubicBezTo>
                <a:cubicBezTo>
                  <a:pt x="3323" y="13500"/>
                  <a:pt x="3427" y="13292"/>
                  <a:pt x="3635" y="13188"/>
                </a:cubicBezTo>
                <a:cubicBezTo>
                  <a:pt x="8619" y="8204"/>
                  <a:pt x="8619" y="8204"/>
                  <a:pt x="8619" y="8204"/>
                </a:cubicBezTo>
                <a:cubicBezTo>
                  <a:pt x="8723" y="7996"/>
                  <a:pt x="8931" y="7788"/>
                  <a:pt x="9242" y="7788"/>
                </a:cubicBezTo>
                <a:cubicBezTo>
                  <a:pt x="9450" y="7788"/>
                  <a:pt x="9658" y="7892"/>
                  <a:pt x="9865" y="8100"/>
                </a:cubicBezTo>
                <a:cubicBezTo>
                  <a:pt x="10592" y="8827"/>
                  <a:pt x="10592" y="8827"/>
                  <a:pt x="10592" y="8827"/>
                </a:cubicBezTo>
                <a:cubicBezTo>
                  <a:pt x="10592" y="8619"/>
                  <a:pt x="10592" y="8619"/>
                  <a:pt x="10592" y="8619"/>
                </a:cubicBezTo>
                <a:cubicBezTo>
                  <a:pt x="10800" y="8619"/>
                  <a:pt x="10800" y="8619"/>
                  <a:pt x="10800" y="8619"/>
                </a:cubicBezTo>
                <a:cubicBezTo>
                  <a:pt x="10800" y="8827"/>
                  <a:pt x="10800" y="8827"/>
                  <a:pt x="10800" y="8827"/>
                </a:cubicBezTo>
                <a:cubicBezTo>
                  <a:pt x="10592" y="8827"/>
                  <a:pt x="10592" y="8827"/>
                  <a:pt x="10592" y="8827"/>
                </a:cubicBezTo>
                <a:cubicBezTo>
                  <a:pt x="12773" y="11008"/>
                  <a:pt x="12773" y="11008"/>
                  <a:pt x="12773" y="11008"/>
                </a:cubicBezTo>
                <a:cubicBezTo>
                  <a:pt x="12773" y="10800"/>
                  <a:pt x="12773" y="10800"/>
                  <a:pt x="12773" y="10800"/>
                </a:cubicBezTo>
                <a:cubicBezTo>
                  <a:pt x="12981" y="10800"/>
                  <a:pt x="12981" y="10800"/>
                  <a:pt x="12981" y="10800"/>
                </a:cubicBezTo>
                <a:cubicBezTo>
                  <a:pt x="12981" y="11008"/>
                  <a:pt x="12981" y="11008"/>
                  <a:pt x="12981" y="11008"/>
                </a:cubicBezTo>
                <a:cubicBezTo>
                  <a:pt x="12773" y="11008"/>
                  <a:pt x="12773" y="11008"/>
                  <a:pt x="12773" y="11008"/>
                </a:cubicBezTo>
                <a:cubicBezTo>
                  <a:pt x="12981" y="11319"/>
                  <a:pt x="12981" y="11319"/>
                  <a:pt x="12981" y="11319"/>
                </a:cubicBezTo>
                <a:cubicBezTo>
                  <a:pt x="20354" y="3946"/>
                  <a:pt x="20354" y="3946"/>
                  <a:pt x="20354" y="3946"/>
                </a:cubicBezTo>
                <a:cubicBezTo>
                  <a:pt x="20458" y="3842"/>
                  <a:pt x="20562" y="3738"/>
                  <a:pt x="20769" y="3738"/>
                </a:cubicBezTo>
                <a:cubicBezTo>
                  <a:pt x="20873" y="3738"/>
                  <a:pt x="21081" y="3738"/>
                  <a:pt x="21185" y="3738"/>
                </a:cubicBezTo>
                <a:cubicBezTo>
                  <a:pt x="21288" y="3842"/>
                  <a:pt x="21392" y="3946"/>
                  <a:pt x="21496" y="4050"/>
                </a:cubicBezTo>
                <a:cubicBezTo>
                  <a:pt x="21600" y="4154"/>
                  <a:pt x="21600" y="4258"/>
                  <a:pt x="21600" y="4465"/>
                </a:cubicBezTo>
                <a:cubicBezTo>
                  <a:pt x="21600" y="4465"/>
                  <a:pt x="21600" y="4465"/>
                  <a:pt x="21600" y="4465"/>
                </a:cubicBezTo>
                <a:cubicBezTo>
                  <a:pt x="21600" y="18277"/>
                  <a:pt x="21600" y="18277"/>
                  <a:pt x="21600" y="18277"/>
                </a:cubicBezTo>
                <a:lnTo>
                  <a:pt x="3323" y="18277"/>
                </a:lnTo>
                <a:close/>
                <a:moveTo>
                  <a:pt x="4154" y="2388"/>
                </a:moveTo>
                <a:cubicBezTo>
                  <a:pt x="4154" y="2181"/>
                  <a:pt x="4154" y="2181"/>
                  <a:pt x="4154" y="2181"/>
                </a:cubicBezTo>
                <a:cubicBezTo>
                  <a:pt x="4362" y="2181"/>
                  <a:pt x="4362" y="2181"/>
                  <a:pt x="4362" y="2181"/>
                </a:cubicBezTo>
                <a:cubicBezTo>
                  <a:pt x="4362" y="2388"/>
                  <a:pt x="4362" y="2388"/>
                  <a:pt x="4362" y="2388"/>
                </a:cubicBezTo>
                <a:lnTo>
                  <a:pt x="4154" y="2388"/>
                </a:lnTo>
                <a:close/>
                <a:moveTo>
                  <a:pt x="4154" y="6750"/>
                </a:moveTo>
                <a:cubicBezTo>
                  <a:pt x="4154" y="6438"/>
                  <a:pt x="4154" y="6438"/>
                  <a:pt x="4154" y="6438"/>
                </a:cubicBezTo>
                <a:cubicBezTo>
                  <a:pt x="4362" y="6438"/>
                  <a:pt x="4362" y="6438"/>
                  <a:pt x="4362" y="6438"/>
                </a:cubicBezTo>
                <a:cubicBezTo>
                  <a:pt x="4362" y="6750"/>
                  <a:pt x="4362" y="6750"/>
                  <a:pt x="4362" y="6750"/>
                </a:cubicBezTo>
                <a:lnTo>
                  <a:pt x="4154" y="6750"/>
                </a:lnTo>
                <a:close/>
                <a:moveTo>
                  <a:pt x="4154" y="11008"/>
                </a:moveTo>
                <a:cubicBezTo>
                  <a:pt x="4154" y="10800"/>
                  <a:pt x="4154" y="10800"/>
                  <a:pt x="4154" y="10800"/>
                </a:cubicBezTo>
                <a:cubicBezTo>
                  <a:pt x="4362" y="10800"/>
                  <a:pt x="4362" y="10800"/>
                  <a:pt x="4362" y="10800"/>
                </a:cubicBezTo>
                <a:cubicBezTo>
                  <a:pt x="4362" y="11008"/>
                  <a:pt x="4362" y="11008"/>
                  <a:pt x="4362" y="11008"/>
                </a:cubicBezTo>
                <a:lnTo>
                  <a:pt x="4154" y="11008"/>
                </a:lnTo>
                <a:close/>
                <a:moveTo>
                  <a:pt x="5192" y="2388"/>
                </a:moveTo>
                <a:cubicBezTo>
                  <a:pt x="5192" y="2181"/>
                  <a:pt x="5192" y="2181"/>
                  <a:pt x="5192" y="2181"/>
                </a:cubicBezTo>
                <a:cubicBezTo>
                  <a:pt x="5400" y="2181"/>
                  <a:pt x="5400" y="2181"/>
                  <a:pt x="5400" y="2181"/>
                </a:cubicBezTo>
                <a:cubicBezTo>
                  <a:pt x="5400" y="2388"/>
                  <a:pt x="5400" y="2388"/>
                  <a:pt x="5400" y="2388"/>
                </a:cubicBezTo>
                <a:lnTo>
                  <a:pt x="5192" y="2388"/>
                </a:lnTo>
                <a:close/>
                <a:moveTo>
                  <a:pt x="5192" y="6750"/>
                </a:moveTo>
                <a:cubicBezTo>
                  <a:pt x="5192" y="6438"/>
                  <a:pt x="5192" y="6438"/>
                  <a:pt x="5192" y="6438"/>
                </a:cubicBezTo>
                <a:cubicBezTo>
                  <a:pt x="5400" y="6438"/>
                  <a:pt x="5400" y="6438"/>
                  <a:pt x="5400" y="6438"/>
                </a:cubicBezTo>
                <a:cubicBezTo>
                  <a:pt x="5400" y="6750"/>
                  <a:pt x="5400" y="6750"/>
                  <a:pt x="5400" y="6750"/>
                </a:cubicBezTo>
                <a:lnTo>
                  <a:pt x="5192" y="6750"/>
                </a:lnTo>
                <a:close/>
                <a:moveTo>
                  <a:pt x="5192" y="11008"/>
                </a:moveTo>
                <a:cubicBezTo>
                  <a:pt x="5192" y="10800"/>
                  <a:pt x="5192" y="10800"/>
                  <a:pt x="5192" y="10800"/>
                </a:cubicBezTo>
                <a:cubicBezTo>
                  <a:pt x="5400" y="10800"/>
                  <a:pt x="5400" y="10800"/>
                  <a:pt x="5400" y="10800"/>
                </a:cubicBezTo>
                <a:cubicBezTo>
                  <a:pt x="5400" y="11008"/>
                  <a:pt x="5400" y="11008"/>
                  <a:pt x="5400" y="11008"/>
                </a:cubicBezTo>
                <a:lnTo>
                  <a:pt x="5192" y="11008"/>
                </a:lnTo>
                <a:close/>
                <a:moveTo>
                  <a:pt x="6231" y="1350"/>
                </a:moveTo>
                <a:cubicBezTo>
                  <a:pt x="6231" y="1038"/>
                  <a:pt x="6231" y="1038"/>
                  <a:pt x="6231" y="1038"/>
                </a:cubicBezTo>
                <a:cubicBezTo>
                  <a:pt x="6542" y="1038"/>
                  <a:pt x="6542" y="1038"/>
                  <a:pt x="6542" y="1038"/>
                </a:cubicBezTo>
                <a:cubicBezTo>
                  <a:pt x="6542" y="1350"/>
                  <a:pt x="6542" y="1350"/>
                  <a:pt x="6542" y="1350"/>
                </a:cubicBezTo>
                <a:lnTo>
                  <a:pt x="6231" y="1350"/>
                </a:lnTo>
                <a:close/>
                <a:moveTo>
                  <a:pt x="6231" y="2388"/>
                </a:moveTo>
                <a:cubicBezTo>
                  <a:pt x="6231" y="2181"/>
                  <a:pt x="6231" y="2181"/>
                  <a:pt x="6231" y="2181"/>
                </a:cubicBezTo>
                <a:cubicBezTo>
                  <a:pt x="6542" y="2181"/>
                  <a:pt x="6542" y="2181"/>
                  <a:pt x="6542" y="2181"/>
                </a:cubicBezTo>
                <a:cubicBezTo>
                  <a:pt x="6542" y="2388"/>
                  <a:pt x="6542" y="2388"/>
                  <a:pt x="6542" y="2388"/>
                </a:cubicBezTo>
                <a:lnTo>
                  <a:pt x="6231" y="2388"/>
                </a:lnTo>
                <a:close/>
                <a:moveTo>
                  <a:pt x="6231" y="3531"/>
                </a:moveTo>
                <a:cubicBezTo>
                  <a:pt x="6231" y="3219"/>
                  <a:pt x="6231" y="3219"/>
                  <a:pt x="6231" y="3219"/>
                </a:cubicBezTo>
                <a:cubicBezTo>
                  <a:pt x="6542" y="3219"/>
                  <a:pt x="6542" y="3219"/>
                  <a:pt x="6542" y="3219"/>
                </a:cubicBezTo>
                <a:cubicBezTo>
                  <a:pt x="6542" y="3531"/>
                  <a:pt x="6542" y="3531"/>
                  <a:pt x="6542" y="3531"/>
                </a:cubicBezTo>
                <a:lnTo>
                  <a:pt x="6231" y="3531"/>
                </a:lnTo>
                <a:close/>
                <a:moveTo>
                  <a:pt x="6231" y="4569"/>
                </a:moveTo>
                <a:cubicBezTo>
                  <a:pt x="6231" y="4258"/>
                  <a:pt x="6231" y="4258"/>
                  <a:pt x="6231" y="4258"/>
                </a:cubicBezTo>
                <a:cubicBezTo>
                  <a:pt x="6542" y="4258"/>
                  <a:pt x="6542" y="4258"/>
                  <a:pt x="6542" y="4258"/>
                </a:cubicBezTo>
                <a:cubicBezTo>
                  <a:pt x="6542" y="4569"/>
                  <a:pt x="6542" y="4569"/>
                  <a:pt x="6542" y="4569"/>
                </a:cubicBezTo>
                <a:lnTo>
                  <a:pt x="6231" y="4569"/>
                </a:lnTo>
                <a:close/>
                <a:moveTo>
                  <a:pt x="6231" y="5608"/>
                </a:moveTo>
                <a:cubicBezTo>
                  <a:pt x="6231" y="5400"/>
                  <a:pt x="6231" y="5400"/>
                  <a:pt x="6231" y="5400"/>
                </a:cubicBezTo>
                <a:cubicBezTo>
                  <a:pt x="6542" y="5400"/>
                  <a:pt x="6542" y="5400"/>
                  <a:pt x="6542" y="5400"/>
                </a:cubicBezTo>
                <a:cubicBezTo>
                  <a:pt x="6542" y="5608"/>
                  <a:pt x="6542" y="5608"/>
                  <a:pt x="6542" y="5608"/>
                </a:cubicBezTo>
                <a:lnTo>
                  <a:pt x="6231" y="5608"/>
                </a:lnTo>
                <a:close/>
                <a:moveTo>
                  <a:pt x="6231" y="6750"/>
                </a:moveTo>
                <a:cubicBezTo>
                  <a:pt x="6231" y="6438"/>
                  <a:pt x="6231" y="6438"/>
                  <a:pt x="6231" y="6438"/>
                </a:cubicBezTo>
                <a:cubicBezTo>
                  <a:pt x="6542" y="6438"/>
                  <a:pt x="6542" y="6438"/>
                  <a:pt x="6542" y="6438"/>
                </a:cubicBezTo>
                <a:cubicBezTo>
                  <a:pt x="6542" y="6750"/>
                  <a:pt x="6542" y="6750"/>
                  <a:pt x="6542" y="6750"/>
                </a:cubicBezTo>
                <a:lnTo>
                  <a:pt x="6231" y="6750"/>
                </a:lnTo>
                <a:close/>
                <a:moveTo>
                  <a:pt x="6231" y="7788"/>
                </a:moveTo>
                <a:cubicBezTo>
                  <a:pt x="6231" y="7477"/>
                  <a:pt x="6231" y="7477"/>
                  <a:pt x="6231" y="7477"/>
                </a:cubicBezTo>
                <a:cubicBezTo>
                  <a:pt x="6542" y="7477"/>
                  <a:pt x="6542" y="7477"/>
                  <a:pt x="6542" y="7477"/>
                </a:cubicBezTo>
                <a:cubicBezTo>
                  <a:pt x="6542" y="7788"/>
                  <a:pt x="6542" y="7788"/>
                  <a:pt x="6542" y="7788"/>
                </a:cubicBezTo>
                <a:lnTo>
                  <a:pt x="6231" y="7788"/>
                </a:lnTo>
                <a:close/>
                <a:moveTo>
                  <a:pt x="6231" y="8827"/>
                </a:moveTo>
                <a:cubicBezTo>
                  <a:pt x="6231" y="8619"/>
                  <a:pt x="6231" y="8619"/>
                  <a:pt x="6231" y="8619"/>
                </a:cubicBezTo>
                <a:cubicBezTo>
                  <a:pt x="6542" y="8619"/>
                  <a:pt x="6542" y="8619"/>
                  <a:pt x="6542" y="8619"/>
                </a:cubicBezTo>
                <a:cubicBezTo>
                  <a:pt x="6542" y="8827"/>
                  <a:pt x="6542" y="8827"/>
                  <a:pt x="6542" y="8827"/>
                </a:cubicBezTo>
                <a:lnTo>
                  <a:pt x="6231" y="8827"/>
                </a:lnTo>
                <a:close/>
                <a:moveTo>
                  <a:pt x="6231" y="9969"/>
                </a:moveTo>
                <a:cubicBezTo>
                  <a:pt x="6231" y="9658"/>
                  <a:pt x="6231" y="9658"/>
                  <a:pt x="6231" y="9658"/>
                </a:cubicBezTo>
                <a:cubicBezTo>
                  <a:pt x="6542" y="9658"/>
                  <a:pt x="6542" y="9658"/>
                  <a:pt x="6542" y="9658"/>
                </a:cubicBezTo>
                <a:cubicBezTo>
                  <a:pt x="6542" y="9969"/>
                  <a:pt x="6542" y="9969"/>
                  <a:pt x="6542" y="9969"/>
                </a:cubicBezTo>
                <a:lnTo>
                  <a:pt x="6231" y="9969"/>
                </a:lnTo>
                <a:close/>
                <a:moveTo>
                  <a:pt x="7373" y="2388"/>
                </a:moveTo>
                <a:cubicBezTo>
                  <a:pt x="7373" y="2181"/>
                  <a:pt x="7373" y="2181"/>
                  <a:pt x="7373" y="2181"/>
                </a:cubicBezTo>
                <a:cubicBezTo>
                  <a:pt x="7581" y="2181"/>
                  <a:pt x="7581" y="2181"/>
                  <a:pt x="7581" y="2181"/>
                </a:cubicBezTo>
                <a:cubicBezTo>
                  <a:pt x="7581" y="2388"/>
                  <a:pt x="7581" y="2388"/>
                  <a:pt x="7581" y="2388"/>
                </a:cubicBezTo>
                <a:lnTo>
                  <a:pt x="7373" y="2388"/>
                </a:lnTo>
                <a:close/>
                <a:moveTo>
                  <a:pt x="7373" y="6750"/>
                </a:moveTo>
                <a:cubicBezTo>
                  <a:pt x="7373" y="6438"/>
                  <a:pt x="7373" y="6438"/>
                  <a:pt x="7373" y="6438"/>
                </a:cubicBezTo>
                <a:cubicBezTo>
                  <a:pt x="7581" y="6438"/>
                  <a:pt x="7581" y="6438"/>
                  <a:pt x="7581" y="6438"/>
                </a:cubicBezTo>
                <a:cubicBezTo>
                  <a:pt x="7581" y="6750"/>
                  <a:pt x="7581" y="6750"/>
                  <a:pt x="7581" y="6750"/>
                </a:cubicBezTo>
                <a:lnTo>
                  <a:pt x="7373" y="6750"/>
                </a:lnTo>
                <a:close/>
                <a:moveTo>
                  <a:pt x="8412" y="2388"/>
                </a:moveTo>
                <a:cubicBezTo>
                  <a:pt x="8412" y="2181"/>
                  <a:pt x="8412" y="2181"/>
                  <a:pt x="8412" y="2181"/>
                </a:cubicBezTo>
                <a:cubicBezTo>
                  <a:pt x="8723" y="2181"/>
                  <a:pt x="8723" y="2181"/>
                  <a:pt x="8723" y="2181"/>
                </a:cubicBezTo>
                <a:cubicBezTo>
                  <a:pt x="8723" y="2388"/>
                  <a:pt x="8723" y="2388"/>
                  <a:pt x="8723" y="2388"/>
                </a:cubicBezTo>
                <a:lnTo>
                  <a:pt x="8412" y="2388"/>
                </a:lnTo>
                <a:close/>
                <a:moveTo>
                  <a:pt x="8412" y="6750"/>
                </a:moveTo>
                <a:cubicBezTo>
                  <a:pt x="8412" y="6438"/>
                  <a:pt x="8412" y="6438"/>
                  <a:pt x="8412" y="6438"/>
                </a:cubicBezTo>
                <a:cubicBezTo>
                  <a:pt x="8723" y="6438"/>
                  <a:pt x="8723" y="6438"/>
                  <a:pt x="8723" y="6438"/>
                </a:cubicBezTo>
                <a:cubicBezTo>
                  <a:pt x="8723" y="6750"/>
                  <a:pt x="8723" y="6750"/>
                  <a:pt x="8723" y="6750"/>
                </a:cubicBezTo>
                <a:lnTo>
                  <a:pt x="8412" y="6750"/>
                </a:lnTo>
                <a:close/>
                <a:moveTo>
                  <a:pt x="9450" y="2388"/>
                </a:moveTo>
                <a:cubicBezTo>
                  <a:pt x="9450" y="2181"/>
                  <a:pt x="9450" y="2181"/>
                  <a:pt x="9450" y="2181"/>
                </a:cubicBezTo>
                <a:cubicBezTo>
                  <a:pt x="9762" y="2181"/>
                  <a:pt x="9762" y="2181"/>
                  <a:pt x="9762" y="2181"/>
                </a:cubicBezTo>
                <a:cubicBezTo>
                  <a:pt x="9762" y="2388"/>
                  <a:pt x="9762" y="2388"/>
                  <a:pt x="9762" y="2388"/>
                </a:cubicBezTo>
                <a:lnTo>
                  <a:pt x="9450" y="2388"/>
                </a:lnTo>
                <a:close/>
                <a:moveTo>
                  <a:pt x="9450" y="6750"/>
                </a:moveTo>
                <a:cubicBezTo>
                  <a:pt x="9450" y="6438"/>
                  <a:pt x="9450" y="6438"/>
                  <a:pt x="9450" y="6438"/>
                </a:cubicBezTo>
                <a:cubicBezTo>
                  <a:pt x="9762" y="6438"/>
                  <a:pt x="9762" y="6438"/>
                  <a:pt x="9762" y="6438"/>
                </a:cubicBezTo>
                <a:cubicBezTo>
                  <a:pt x="9762" y="6750"/>
                  <a:pt x="9762" y="6750"/>
                  <a:pt x="9762" y="6750"/>
                </a:cubicBezTo>
                <a:lnTo>
                  <a:pt x="9450" y="6750"/>
                </a:lnTo>
                <a:close/>
                <a:moveTo>
                  <a:pt x="10592" y="1350"/>
                </a:moveTo>
                <a:cubicBezTo>
                  <a:pt x="10592" y="1038"/>
                  <a:pt x="10592" y="1038"/>
                  <a:pt x="10592" y="1038"/>
                </a:cubicBezTo>
                <a:cubicBezTo>
                  <a:pt x="10800" y="1038"/>
                  <a:pt x="10800" y="1038"/>
                  <a:pt x="10800" y="1038"/>
                </a:cubicBezTo>
                <a:cubicBezTo>
                  <a:pt x="10800" y="1350"/>
                  <a:pt x="10800" y="1350"/>
                  <a:pt x="10800" y="1350"/>
                </a:cubicBezTo>
                <a:lnTo>
                  <a:pt x="10592" y="1350"/>
                </a:lnTo>
                <a:close/>
                <a:moveTo>
                  <a:pt x="10592" y="2388"/>
                </a:moveTo>
                <a:cubicBezTo>
                  <a:pt x="10592" y="2181"/>
                  <a:pt x="10592" y="2181"/>
                  <a:pt x="10592" y="2181"/>
                </a:cubicBezTo>
                <a:cubicBezTo>
                  <a:pt x="10800" y="2181"/>
                  <a:pt x="10800" y="2181"/>
                  <a:pt x="10800" y="2181"/>
                </a:cubicBezTo>
                <a:cubicBezTo>
                  <a:pt x="10800" y="2388"/>
                  <a:pt x="10800" y="2388"/>
                  <a:pt x="10800" y="2388"/>
                </a:cubicBezTo>
                <a:lnTo>
                  <a:pt x="10592" y="2388"/>
                </a:lnTo>
                <a:close/>
                <a:moveTo>
                  <a:pt x="10592" y="3531"/>
                </a:moveTo>
                <a:cubicBezTo>
                  <a:pt x="10592" y="3219"/>
                  <a:pt x="10592" y="3219"/>
                  <a:pt x="10592" y="3219"/>
                </a:cubicBezTo>
                <a:cubicBezTo>
                  <a:pt x="10800" y="3219"/>
                  <a:pt x="10800" y="3219"/>
                  <a:pt x="10800" y="3219"/>
                </a:cubicBezTo>
                <a:cubicBezTo>
                  <a:pt x="10800" y="3531"/>
                  <a:pt x="10800" y="3531"/>
                  <a:pt x="10800" y="3531"/>
                </a:cubicBezTo>
                <a:lnTo>
                  <a:pt x="10592" y="3531"/>
                </a:lnTo>
                <a:close/>
                <a:moveTo>
                  <a:pt x="10592" y="4569"/>
                </a:moveTo>
                <a:cubicBezTo>
                  <a:pt x="10592" y="4258"/>
                  <a:pt x="10592" y="4258"/>
                  <a:pt x="10592" y="4258"/>
                </a:cubicBezTo>
                <a:cubicBezTo>
                  <a:pt x="10800" y="4258"/>
                  <a:pt x="10800" y="4258"/>
                  <a:pt x="10800" y="4258"/>
                </a:cubicBezTo>
                <a:cubicBezTo>
                  <a:pt x="10800" y="4569"/>
                  <a:pt x="10800" y="4569"/>
                  <a:pt x="10800" y="4569"/>
                </a:cubicBezTo>
                <a:lnTo>
                  <a:pt x="10592" y="4569"/>
                </a:lnTo>
                <a:close/>
                <a:moveTo>
                  <a:pt x="10592" y="5608"/>
                </a:moveTo>
                <a:cubicBezTo>
                  <a:pt x="10592" y="5400"/>
                  <a:pt x="10592" y="5400"/>
                  <a:pt x="10592" y="5400"/>
                </a:cubicBezTo>
                <a:cubicBezTo>
                  <a:pt x="10800" y="5400"/>
                  <a:pt x="10800" y="5400"/>
                  <a:pt x="10800" y="5400"/>
                </a:cubicBezTo>
                <a:cubicBezTo>
                  <a:pt x="10800" y="5608"/>
                  <a:pt x="10800" y="5608"/>
                  <a:pt x="10800" y="5608"/>
                </a:cubicBezTo>
                <a:lnTo>
                  <a:pt x="10592" y="5608"/>
                </a:lnTo>
                <a:close/>
                <a:moveTo>
                  <a:pt x="10592" y="6750"/>
                </a:moveTo>
                <a:cubicBezTo>
                  <a:pt x="10592" y="6438"/>
                  <a:pt x="10592" y="6438"/>
                  <a:pt x="10592" y="6438"/>
                </a:cubicBezTo>
                <a:cubicBezTo>
                  <a:pt x="10800" y="6438"/>
                  <a:pt x="10800" y="6438"/>
                  <a:pt x="10800" y="6438"/>
                </a:cubicBezTo>
                <a:cubicBezTo>
                  <a:pt x="10800" y="6750"/>
                  <a:pt x="10800" y="6750"/>
                  <a:pt x="10800" y="6750"/>
                </a:cubicBezTo>
                <a:lnTo>
                  <a:pt x="10592" y="6750"/>
                </a:lnTo>
                <a:close/>
                <a:moveTo>
                  <a:pt x="10592" y="7788"/>
                </a:moveTo>
                <a:cubicBezTo>
                  <a:pt x="10592" y="7477"/>
                  <a:pt x="10592" y="7477"/>
                  <a:pt x="10592" y="7477"/>
                </a:cubicBezTo>
                <a:cubicBezTo>
                  <a:pt x="10800" y="7477"/>
                  <a:pt x="10800" y="7477"/>
                  <a:pt x="10800" y="7477"/>
                </a:cubicBezTo>
                <a:cubicBezTo>
                  <a:pt x="10800" y="7788"/>
                  <a:pt x="10800" y="7788"/>
                  <a:pt x="10800" y="7788"/>
                </a:cubicBezTo>
                <a:lnTo>
                  <a:pt x="10592" y="7788"/>
                </a:lnTo>
                <a:close/>
                <a:moveTo>
                  <a:pt x="11631" y="2388"/>
                </a:moveTo>
                <a:cubicBezTo>
                  <a:pt x="11631" y="2181"/>
                  <a:pt x="11631" y="2181"/>
                  <a:pt x="11631" y="2181"/>
                </a:cubicBezTo>
                <a:cubicBezTo>
                  <a:pt x="11942" y="2181"/>
                  <a:pt x="11942" y="2181"/>
                  <a:pt x="11942" y="2181"/>
                </a:cubicBezTo>
                <a:cubicBezTo>
                  <a:pt x="11942" y="2388"/>
                  <a:pt x="11942" y="2388"/>
                  <a:pt x="11942" y="2388"/>
                </a:cubicBezTo>
                <a:lnTo>
                  <a:pt x="11631" y="2388"/>
                </a:lnTo>
                <a:close/>
                <a:moveTo>
                  <a:pt x="11631" y="6750"/>
                </a:moveTo>
                <a:cubicBezTo>
                  <a:pt x="11631" y="6438"/>
                  <a:pt x="11631" y="6438"/>
                  <a:pt x="11631" y="6438"/>
                </a:cubicBezTo>
                <a:cubicBezTo>
                  <a:pt x="11942" y="6438"/>
                  <a:pt x="11942" y="6438"/>
                  <a:pt x="11942" y="6438"/>
                </a:cubicBezTo>
                <a:cubicBezTo>
                  <a:pt x="11942" y="6750"/>
                  <a:pt x="11942" y="6750"/>
                  <a:pt x="11942" y="6750"/>
                </a:cubicBezTo>
                <a:lnTo>
                  <a:pt x="11631" y="6750"/>
                </a:lnTo>
                <a:close/>
                <a:moveTo>
                  <a:pt x="12773" y="2388"/>
                </a:moveTo>
                <a:cubicBezTo>
                  <a:pt x="12773" y="2181"/>
                  <a:pt x="12773" y="2181"/>
                  <a:pt x="12773" y="2181"/>
                </a:cubicBezTo>
                <a:cubicBezTo>
                  <a:pt x="12981" y="2181"/>
                  <a:pt x="12981" y="2181"/>
                  <a:pt x="12981" y="2181"/>
                </a:cubicBezTo>
                <a:cubicBezTo>
                  <a:pt x="12981" y="2388"/>
                  <a:pt x="12981" y="2388"/>
                  <a:pt x="12981" y="2388"/>
                </a:cubicBezTo>
                <a:lnTo>
                  <a:pt x="12773" y="2388"/>
                </a:lnTo>
                <a:close/>
                <a:moveTo>
                  <a:pt x="12773" y="6750"/>
                </a:moveTo>
                <a:cubicBezTo>
                  <a:pt x="12773" y="6438"/>
                  <a:pt x="12773" y="6438"/>
                  <a:pt x="12773" y="6438"/>
                </a:cubicBezTo>
                <a:cubicBezTo>
                  <a:pt x="12981" y="6438"/>
                  <a:pt x="12981" y="6438"/>
                  <a:pt x="12981" y="6438"/>
                </a:cubicBezTo>
                <a:cubicBezTo>
                  <a:pt x="12981" y="6750"/>
                  <a:pt x="12981" y="6750"/>
                  <a:pt x="12981" y="6750"/>
                </a:cubicBezTo>
                <a:lnTo>
                  <a:pt x="12773" y="6750"/>
                </a:lnTo>
                <a:close/>
                <a:moveTo>
                  <a:pt x="13812" y="2388"/>
                </a:moveTo>
                <a:cubicBezTo>
                  <a:pt x="13812" y="2181"/>
                  <a:pt x="13812" y="2181"/>
                  <a:pt x="13812" y="2181"/>
                </a:cubicBezTo>
                <a:cubicBezTo>
                  <a:pt x="14123" y="2181"/>
                  <a:pt x="14123" y="2181"/>
                  <a:pt x="14123" y="2181"/>
                </a:cubicBezTo>
                <a:cubicBezTo>
                  <a:pt x="14123" y="2388"/>
                  <a:pt x="14123" y="2388"/>
                  <a:pt x="14123" y="2388"/>
                </a:cubicBezTo>
                <a:lnTo>
                  <a:pt x="13812" y="2388"/>
                </a:lnTo>
                <a:close/>
                <a:moveTo>
                  <a:pt x="13812" y="6750"/>
                </a:moveTo>
                <a:cubicBezTo>
                  <a:pt x="13812" y="6438"/>
                  <a:pt x="13812" y="6438"/>
                  <a:pt x="13812" y="6438"/>
                </a:cubicBezTo>
                <a:cubicBezTo>
                  <a:pt x="14123" y="6438"/>
                  <a:pt x="14123" y="6438"/>
                  <a:pt x="14123" y="6438"/>
                </a:cubicBezTo>
                <a:cubicBezTo>
                  <a:pt x="14123" y="6750"/>
                  <a:pt x="14123" y="6750"/>
                  <a:pt x="14123" y="6750"/>
                </a:cubicBezTo>
                <a:lnTo>
                  <a:pt x="13812" y="6750"/>
                </a:lnTo>
                <a:close/>
                <a:moveTo>
                  <a:pt x="14850" y="1350"/>
                </a:moveTo>
                <a:cubicBezTo>
                  <a:pt x="14850" y="1038"/>
                  <a:pt x="14850" y="1038"/>
                  <a:pt x="14850" y="1038"/>
                </a:cubicBezTo>
                <a:cubicBezTo>
                  <a:pt x="15162" y="1038"/>
                  <a:pt x="15162" y="1038"/>
                  <a:pt x="15162" y="1038"/>
                </a:cubicBezTo>
                <a:cubicBezTo>
                  <a:pt x="15162" y="1350"/>
                  <a:pt x="15162" y="1350"/>
                  <a:pt x="15162" y="1350"/>
                </a:cubicBezTo>
                <a:lnTo>
                  <a:pt x="14850" y="1350"/>
                </a:lnTo>
                <a:close/>
                <a:moveTo>
                  <a:pt x="14850" y="2388"/>
                </a:moveTo>
                <a:cubicBezTo>
                  <a:pt x="14850" y="2181"/>
                  <a:pt x="14850" y="2181"/>
                  <a:pt x="14850" y="2181"/>
                </a:cubicBezTo>
                <a:cubicBezTo>
                  <a:pt x="15162" y="2181"/>
                  <a:pt x="15162" y="2181"/>
                  <a:pt x="15162" y="2181"/>
                </a:cubicBezTo>
                <a:cubicBezTo>
                  <a:pt x="15162" y="2388"/>
                  <a:pt x="15162" y="2388"/>
                  <a:pt x="15162" y="2388"/>
                </a:cubicBezTo>
                <a:lnTo>
                  <a:pt x="14850" y="2388"/>
                </a:lnTo>
                <a:close/>
                <a:moveTo>
                  <a:pt x="14850" y="3531"/>
                </a:moveTo>
                <a:cubicBezTo>
                  <a:pt x="14850" y="3219"/>
                  <a:pt x="14850" y="3219"/>
                  <a:pt x="14850" y="3219"/>
                </a:cubicBezTo>
                <a:cubicBezTo>
                  <a:pt x="15162" y="3219"/>
                  <a:pt x="15162" y="3219"/>
                  <a:pt x="15162" y="3219"/>
                </a:cubicBezTo>
                <a:cubicBezTo>
                  <a:pt x="15162" y="3531"/>
                  <a:pt x="15162" y="3531"/>
                  <a:pt x="15162" y="3531"/>
                </a:cubicBezTo>
                <a:lnTo>
                  <a:pt x="14850" y="3531"/>
                </a:lnTo>
                <a:close/>
                <a:moveTo>
                  <a:pt x="14850" y="4569"/>
                </a:moveTo>
                <a:cubicBezTo>
                  <a:pt x="14850" y="4258"/>
                  <a:pt x="14850" y="4258"/>
                  <a:pt x="14850" y="4258"/>
                </a:cubicBezTo>
                <a:cubicBezTo>
                  <a:pt x="15162" y="4258"/>
                  <a:pt x="15162" y="4258"/>
                  <a:pt x="15162" y="4258"/>
                </a:cubicBezTo>
                <a:cubicBezTo>
                  <a:pt x="15162" y="4569"/>
                  <a:pt x="15162" y="4569"/>
                  <a:pt x="15162" y="4569"/>
                </a:cubicBezTo>
                <a:lnTo>
                  <a:pt x="14850" y="4569"/>
                </a:lnTo>
                <a:close/>
                <a:moveTo>
                  <a:pt x="14850" y="5608"/>
                </a:moveTo>
                <a:cubicBezTo>
                  <a:pt x="14850" y="5400"/>
                  <a:pt x="14850" y="5400"/>
                  <a:pt x="14850" y="5400"/>
                </a:cubicBezTo>
                <a:cubicBezTo>
                  <a:pt x="15162" y="5400"/>
                  <a:pt x="15162" y="5400"/>
                  <a:pt x="15162" y="5400"/>
                </a:cubicBezTo>
                <a:cubicBezTo>
                  <a:pt x="15162" y="5608"/>
                  <a:pt x="15162" y="5608"/>
                  <a:pt x="15162" y="5608"/>
                </a:cubicBezTo>
                <a:lnTo>
                  <a:pt x="14850" y="5608"/>
                </a:lnTo>
                <a:close/>
                <a:moveTo>
                  <a:pt x="14850" y="6750"/>
                </a:moveTo>
                <a:cubicBezTo>
                  <a:pt x="14850" y="6438"/>
                  <a:pt x="14850" y="6438"/>
                  <a:pt x="14850" y="6438"/>
                </a:cubicBezTo>
                <a:cubicBezTo>
                  <a:pt x="15162" y="6438"/>
                  <a:pt x="15162" y="6438"/>
                  <a:pt x="15162" y="6438"/>
                </a:cubicBezTo>
                <a:cubicBezTo>
                  <a:pt x="15162" y="6750"/>
                  <a:pt x="15162" y="6750"/>
                  <a:pt x="15162" y="6750"/>
                </a:cubicBezTo>
                <a:lnTo>
                  <a:pt x="14850" y="6750"/>
                </a:lnTo>
                <a:close/>
                <a:moveTo>
                  <a:pt x="14850" y="7788"/>
                </a:moveTo>
                <a:cubicBezTo>
                  <a:pt x="14850" y="7477"/>
                  <a:pt x="14850" y="7477"/>
                  <a:pt x="14850" y="7477"/>
                </a:cubicBezTo>
                <a:cubicBezTo>
                  <a:pt x="15162" y="7477"/>
                  <a:pt x="15162" y="7477"/>
                  <a:pt x="15162" y="7477"/>
                </a:cubicBezTo>
                <a:cubicBezTo>
                  <a:pt x="15162" y="7788"/>
                  <a:pt x="15162" y="7788"/>
                  <a:pt x="15162" y="7788"/>
                </a:cubicBezTo>
                <a:lnTo>
                  <a:pt x="14850" y="7788"/>
                </a:lnTo>
                <a:close/>
                <a:moveTo>
                  <a:pt x="14850" y="8827"/>
                </a:moveTo>
                <a:cubicBezTo>
                  <a:pt x="14850" y="8619"/>
                  <a:pt x="14850" y="8619"/>
                  <a:pt x="14850" y="8619"/>
                </a:cubicBezTo>
                <a:cubicBezTo>
                  <a:pt x="15162" y="8619"/>
                  <a:pt x="15162" y="8619"/>
                  <a:pt x="15162" y="8619"/>
                </a:cubicBezTo>
                <a:cubicBezTo>
                  <a:pt x="15162" y="8827"/>
                  <a:pt x="15162" y="8827"/>
                  <a:pt x="15162" y="8827"/>
                </a:cubicBezTo>
                <a:lnTo>
                  <a:pt x="14850" y="8827"/>
                </a:lnTo>
                <a:close/>
                <a:moveTo>
                  <a:pt x="15992" y="2388"/>
                </a:moveTo>
                <a:cubicBezTo>
                  <a:pt x="15992" y="2181"/>
                  <a:pt x="15992" y="2181"/>
                  <a:pt x="15992" y="2181"/>
                </a:cubicBezTo>
                <a:cubicBezTo>
                  <a:pt x="16200" y="2181"/>
                  <a:pt x="16200" y="2181"/>
                  <a:pt x="16200" y="2181"/>
                </a:cubicBezTo>
                <a:cubicBezTo>
                  <a:pt x="16200" y="2388"/>
                  <a:pt x="16200" y="2388"/>
                  <a:pt x="16200" y="2388"/>
                </a:cubicBezTo>
                <a:lnTo>
                  <a:pt x="15992" y="2388"/>
                </a:lnTo>
                <a:close/>
                <a:moveTo>
                  <a:pt x="15992" y="6750"/>
                </a:moveTo>
                <a:cubicBezTo>
                  <a:pt x="15992" y="6438"/>
                  <a:pt x="15992" y="6438"/>
                  <a:pt x="15992" y="6438"/>
                </a:cubicBezTo>
                <a:cubicBezTo>
                  <a:pt x="16200" y="6438"/>
                  <a:pt x="16200" y="6438"/>
                  <a:pt x="16200" y="6438"/>
                </a:cubicBezTo>
                <a:cubicBezTo>
                  <a:pt x="16200" y="6750"/>
                  <a:pt x="16200" y="6750"/>
                  <a:pt x="16200" y="6750"/>
                </a:cubicBezTo>
                <a:lnTo>
                  <a:pt x="15992" y="6750"/>
                </a:lnTo>
                <a:close/>
                <a:moveTo>
                  <a:pt x="17031" y="2388"/>
                </a:moveTo>
                <a:cubicBezTo>
                  <a:pt x="17031" y="2181"/>
                  <a:pt x="17031" y="2181"/>
                  <a:pt x="17031" y="2181"/>
                </a:cubicBezTo>
                <a:cubicBezTo>
                  <a:pt x="17342" y="2181"/>
                  <a:pt x="17342" y="2181"/>
                  <a:pt x="17342" y="2181"/>
                </a:cubicBezTo>
                <a:cubicBezTo>
                  <a:pt x="17342" y="2388"/>
                  <a:pt x="17342" y="2388"/>
                  <a:pt x="17342" y="2388"/>
                </a:cubicBezTo>
                <a:lnTo>
                  <a:pt x="17031" y="2388"/>
                </a:lnTo>
                <a:close/>
                <a:moveTo>
                  <a:pt x="17031" y="6750"/>
                </a:moveTo>
                <a:cubicBezTo>
                  <a:pt x="17031" y="6438"/>
                  <a:pt x="17031" y="6438"/>
                  <a:pt x="17031" y="6438"/>
                </a:cubicBezTo>
                <a:cubicBezTo>
                  <a:pt x="17342" y="6438"/>
                  <a:pt x="17342" y="6438"/>
                  <a:pt x="17342" y="6438"/>
                </a:cubicBezTo>
                <a:cubicBezTo>
                  <a:pt x="17342" y="6750"/>
                  <a:pt x="17342" y="6750"/>
                  <a:pt x="17342" y="6750"/>
                </a:cubicBezTo>
                <a:lnTo>
                  <a:pt x="17031" y="6750"/>
                </a:lnTo>
                <a:close/>
                <a:moveTo>
                  <a:pt x="18069" y="2388"/>
                </a:moveTo>
                <a:cubicBezTo>
                  <a:pt x="18069" y="2181"/>
                  <a:pt x="18069" y="2181"/>
                  <a:pt x="18069" y="2181"/>
                </a:cubicBezTo>
                <a:cubicBezTo>
                  <a:pt x="18381" y="2181"/>
                  <a:pt x="18381" y="2181"/>
                  <a:pt x="18381" y="2181"/>
                </a:cubicBezTo>
                <a:cubicBezTo>
                  <a:pt x="18381" y="2388"/>
                  <a:pt x="18381" y="2388"/>
                  <a:pt x="18381" y="2388"/>
                </a:cubicBezTo>
                <a:lnTo>
                  <a:pt x="18069" y="2388"/>
                </a:lnTo>
                <a:close/>
                <a:moveTo>
                  <a:pt x="19212" y="1350"/>
                </a:moveTo>
                <a:cubicBezTo>
                  <a:pt x="19212" y="1038"/>
                  <a:pt x="19212" y="1038"/>
                  <a:pt x="19212" y="1038"/>
                </a:cubicBezTo>
                <a:cubicBezTo>
                  <a:pt x="19419" y="1038"/>
                  <a:pt x="19419" y="1038"/>
                  <a:pt x="19419" y="1038"/>
                </a:cubicBezTo>
                <a:cubicBezTo>
                  <a:pt x="19419" y="1350"/>
                  <a:pt x="19419" y="1350"/>
                  <a:pt x="19419" y="1350"/>
                </a:cubicBezTo>
                <a:lnTo>
                  <a:pt x="19212" y="1350"/>
                </a:lnTo>
                <a:close/>
                <a:moveTo>
                  <a:pt x="19212" y="2388"/>
                </a:moveTo>
                <a:cubicBezTo>
                  <a:pt x="19212" y="2181"/>
                  <a:pt x="19212" y="2181"/>
                  <a:pt x="19212" y="2181"/>
                </a:cubicBezTo>
                <a:cubicBezTo>
                  <a:pt x="19419" y="2181"/>
                  <a:pt x="19419" y="2181"/>
                  <a:pt x="19419" y="2181"/>
                </a:cubicBezTo>
                <a:cubicBezTo>
                  <a:pt x="19419" y="2388"/>
                  <a:pt x="19419" y="2388"/>
                  <a:pt x="19419" y="2388"/>
                </a:cubicBezTo>
                <a:lnTo>
                  <a:pt x="19212" y="2388"/>
                </a:lnTo>
                <a:close/>
                <a:moveTo>
                  <a:pt x="19212" y="3531"/>
                </a:moveTo>
                <a:cubicBezTo>
                  <a:pt x="19212" y="3219"/>
                  <a:pt x="19212" y="3219"/>
                  <a:pt x="19212" y="3219"/>
                </a:cubicBezTo>
                <a:cubicBezTo>
                  <a:pt x="19419" y="3219"/>
                  <a:pt x="19419" y="3219"/>
                  <a:pt x="19419" y="3219"/>
                </a:cubicBezTo>
                <a:cubicBezTo>
                  <a:pt x="19419" y="3531"/>
                  <a:pt x="19419" y="3531"/>
                  <a:pt x="19419" y="3531"/>
                </a:cubicBezTo>
                <a:lnTo>
                  <a:pt x="19212" y="3531"/>
                </a:lnTo>
                <a:close/>
                <a:moveTo>
                  <a:pt x="19212" y="4569"/>
                </a:moveTo>
                <a:cubicBezTo>
                  <a:pt x="19212" y="4258"/>
                  <a:pt x="19212" y="4258"/>
                  <a:pt x="19212" y="4258"/>
                </a:cubicBezTo>
                <a:cubicBezTo>
                  <a:pt x="19419" y="4258"/>
                  <a:pt x="19419" y="4258"/>
                  <a:pt x="19419" y="4258"/>
                </a:cubicBezTo>
                <a:cubicBezTo>
                  <a:pt x="19419" y="4569"/>
                  <a:pt x="19419" y="4569"/>
                  <a:pt x="19419" y="4569"/>
                </a:cubicBezTo>
                <a:lnTo>
                  <a:pt x="19212" y="4569"/>
                </a:lnTo>
                <a:close/>
                <a:moveTo>
                  <a:pt x="20354" y="2388"/>
                </a:moveTo>
                <a:cubicBezTo>
                  <a:pt x="20354" y="2181"/>
                  <a:pt x="20354" y="2181"/>
                  <a:pt x="20354" y="2181"/>
                </a:cubicBezTo>
                <a:cubicBezTo>
                  <a:pt x="20562" y="2181"/>
                  <a:pt x="20562" y="2181"/>
                  <a:pt x="20562" y="2181"/>
                </a:cubicBezTo>
                <a:cubicBezTo>
                  <a:pt x="20562" y="2388"/>
                  <a:pt x="20562" y="2388"/>
                  <a:pt x="20562" y="2388"/>
                </a:cubicBezTo>
                <a:lnTo>
                  <a:pt x="20354" y="2388"/>
                </a:lnTo>
                <a:close/>
              </a:path>
            </a:pathLst>
          </a:custGeom>
          <a:solidFill>
            <a:srgbClr val="F2F6F7"/>
          </a:soli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768350"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1536065"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2304415"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3072130"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3840480"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4608830"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5376545"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6144895"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9pPr>
          </a:lstStyle>
          <a:p/>
        </p:txBody>
      </p:sp>
      <p:sp>
        <p:nvSpPr>
          <p:cNvPr id="43" name="Shape 546"/>
          <p:cNvSpPr/>
          <p:nvPr/>
        </p:nvSpPr>
        <p:spPr>
          <a:xfrm>
            <a:off x="8861494" y="4149080"/>
            <a:ext cx="324000" cy="468000"/>
          </a:xfrm>
          <a:custGeom>
            <a:avLst/>
            <a:gdLst/>
            <a:ahLst/>
            <a:cxnLst>
              <a:cxn ang="0">
                <a:pos x="wd2" y="hd2"/>
              </a:cxn>
              <a:cxn ang="5400000">
                <a:pos x="wd2" y="hd2"/>
              </a:cxn>
              <a:cxn ang="10800000">
                <a:pos x="wd2" y="hd2"/>
              </a:cxn>
              <a:cxn ang="16200000">
                <a:pos x="wd2" y="hd2"/>
              </a:cxn>
            </a:cxnLst>
            <a:rect l="0" t="0" r="r" b="b"/>
            <a:pathLst>
              <a:path w="21600" h="21600" extrusionOk="0">
                <a:moveTo>
                  <a:pt x="0" y="9081"/>
                </a:moveTo>
                <a:cubicBezTo>
                  <a:pt x="0" y="8904"/>
                  <a:pt x="0" y="8816"/>
                  <a:pt x="138" y="8728"/>
                </a:cubicBezTo>
                <a:cubicBezTo>
                  <a:pt x="4403" y="5113"/>
                  <a:pt x="4403" y="5113"/>
                  <a:pt x="4403" y="5113"/>
                </a:cubicBezTo>
                <a:cubicBezTo>
                  <a:pt x="4127" y="4937"/>
                  <a:pt x="4127" y="4761"/>
                  <a:pt x="4127" y="4673"/>
                </a:cubicBezTo>
                <a:cubicBezTo>
                  <a:pt x="4127" y="4584"/>
                  <a:pt x="4127" y="4496"/>
                  <a:pt x="4127" y="4408"/>
                </a:cubicBezTo>
                <a:cubicBezTo>
                  <a:pt x="4127" y="4320"/>
                  <a:pt x="4265" y="4232"/>
                  <a:pt x="4265" y="4232"/>
                </a:cubicBezTo>
                <a:cubicBezTo>
                  <a:pt x="4403" y="4144"/>
                  <a:pt x="4403" y="4144"/>
                  <a:pt x="4403" y="4144"/>
                </a:cubicBezTo>
                <a:cubicBezTo>
                  <a:pt x="5090" y="3703"/>
                  <a:pt x="5778" y="3262"/>
                  <a:pt x="6191" y="2909"/>
                </a:cubicBezTo>
                <a:cubicBezTo>
                  <a:pt x="6604" y="2557"/>
                  <a:pt x="7017" y="2292"/>
                  <a:pt x="7154" y="2116"/>
                </a:cubicBezTo>
                <a:cubicBezTo>
                  <a:pt x="7154" y="0"/>
                  <a:pt x="7154" y="0"/>
                  <a:pt x="7154" y="0"/>
                </a:cubicBezTo>
                <a:cubicBezTo>
                  <a:pt x="7704" y="264"/>
                  <a:pt x="7980" y="441"/>
                  <a:pt x="8255" y="617"/>
                </a:cubicBezTo>
                <a:cubicBezTo>
                  <a:pt x="8530" y="793"/>
                  <a:pt x="8805" y="882"/>
                  <a:pt x="8943" y="1058"/>
                </a:cubicBezTo>
                <a:cubicBezTo>
                  <a:pt x="9080" y="1234"/>
                  <a:pt x="9218" y="1411"/>
                  <a:pt x="9218" y="1499"/>
                </a:cubicBezTo>
                <a:cubicBezTo>
                  <a:pt x="9355" y="1587"/>
                  <a:pt x="9355" y="1675"/>
                  <a:pt x="9355" y="1763"/>
                </a:cubicBezTo>
                <a:cubicBezTo>
                  <a:pt x="9355" y="1851"/>
                  <a:pt x="9355" y="1851"/>
                  <a:pt x="9355" y="1851"/>
                </a:cubicBezTo>
                <a:cubicBezTo>
                  <a:pt x="10456" y="1851"/>
                  <a:pt x="11557" y="1940"/>
                  <a:pt x="12520" y="2204"/>
                </a:cubicBezTo>
                <a:cubicBezTo>
                  <a:pt x="13483" y="2469"/>
                  <a:pt x="14308" y="2733"/>
                  <a:pt x="14996" y="3086"/>
                </a:cubicBezTo>
                <a:cubicBezTo>
                  <a:pt x="15822" y="3438"/>
                  <a:pt x="16372" y="3879"/>
                  <a:pt x="17060" y="4408"/>
                </a:cubicBezTo>
                <a:cubicBezTo>
                  <a:pt x="17610" y="4937"/>
                  <a:pt x="18023" y="5466"/>
                  <a:pt x="18436" y="5995"/>
                </a:cubicBezTo>
                <a:cubicBezTo>
                  <a:pt x="18848" y="6524"/>
                  <a:pt x="19124" y="7053"/>
                  <a:pt x="19399" y="7670"/>
                </a:cubicBezTo>
                <a:cubicBezTo>
                  <a:pt x="19674" y="8199"/>
                  <a:pt x="19811" y="8728"/>
                  <a:pt x="19949" y="9169"/>
                </a:cubicBezTo>
                <a:cubicBezTo>
                  <a:pt x="20087" y="9698"/>
                  <a:pt x="20087" y="10139"/>
                  <a:pt x="20087" y="10580"/>
                </a:cubicBezTo>
                <a:cubicBezTo>
                  <a:pt x="20087" y="15605"/>
                  <a:pt x="20087" y="15605"/>
                  <a:pt x="20087" y="15605"/>
                </a:cubicBezTo>
                <a:cubicBezTo>
                  <a:pt x="16510" y="15605"/>
                  <a:pt x="16510" y="15605"/>
                  <a:pt x="16510" y="15605"/>
                </a:cubicBezTo>
                <a:cubicBezTo>
                  <a:pt x="16234" y="15605"/>
                  <a:pt x="15959" y="15605"/>
                  <a:pt x="15822" y="15693"/>
                </a:cubicBezTo>
                <a:cubicBezTo>
                  <a:pt x="15684" y="15693"/>
                  <a:pt x="15546" y="15693"/>
                  <a:pt x="15409" y="15781"/>
                </a:cubicBezTo>
                <a:cubicBezTo>
                  <a:pt x="15271" y="15781"/>
                  <a:pt x="15271" y="15869"/>
                  <a:pt x="15134" y="15958"/>
                </a:cubicBezTo>
                <a:cubicBezTo>
                  <a:pt x="15134" y="15958"/>
                  <a:pt x="15134" y="15958"/>
                  <a:pt x="15134" y="16046"/>
                </a:cubicBezTo>
                <a:cubicBezTo>
                  <a:pt x="15134" y="16046"/>
                  <a:pt x="15134" y="16046"/>
                  <a:pt x="15134" y="16046"/>
                </a:cubicBezTo>
                <a:cubicBezTo>
                  <a:pt x="15134" y="16134"/>
                  <a:pt x="15134" y="16222"/>
                  <a:pt x="15271" y="16310"/>
                </a:cubicBezTo>
                <a:cubicBezTo>
                  <a:pt x="15409" y="16398"/>
                  <a:pt x="15546" y="16398"/>
                  <a:pt x="15684" y="16487"/>
                </a:cubicBezTo>
                <a:cubicBezTo>
                  <a:pt x="15822" y="16487"/>
                  <a:pt x="16097" y="16575"/>
                  <a:pt x="16510" y="16575"/>
                </a:cubicBezTo>
                <a:cubicBezTo>
                  <a:pt x="16647" y="16575"/>
                  <a:pt x="16785" y="16575"/>
                  <a:pt x="16922" y="16663"/>
                </a:cubicBezTo>
                <a:cubicBezTo>
                  <a:pt x="17060" y="16751"/>
                  <a:pt x="17060" y="16839"/>
                  <a:pt x="17060" y="17016"/>
                </a:cubicBezTo>
                <a:cubicBezTo>
                  <a:pt x="17060" y="17104"/>
                  <a:pt x="17060" y="17192"/>
                  <a:pt x="16922" y="17280"/>
                </a:cubicBezTo>
                <a:cubicBezTo>
                  <a:pt x="16785" y="17456"/>
                  <a:pt x="16647" y="17456"/>
                  <a:pt x="16510" y="17456"/>
                </a:cubicBezTo>
                <a:cubicBezTo>
                  <a:pt x="16234" y="17456"/>
                  <a:pt x="15959" y="17456"/>
                  <a:pt x="15822" y="17544"/>
                </a:cubicBezTo>
                <a:cubicBezTo>
                  <a:pt x="15684" y="17544"/>
                  <a:pt x="15546" y="17544"/>
                  <a:pt x="15409" y="17633"/>
                </a:cubicBezTo>
                <a:cubicBezTo>
                  <a:pt x="15271" y="17633"/>
                  <a:pt x="15271" y="17721"/>
                  <a:pt x="15134" y="17721"/>
                </a:cubicBezTo>
                <a:cubicBezTo>
                  <a:pt x="15134" y="17809"/>
                  <a:pt x="15134" y="17809"/>
                  <a:pt x="15134" y="17897"/>
                </a:cubicBezTo>
                <a:cubicBezTo>
                  <a:pt x="15134" y="17897"/>
                  <a:pt x="15134" y="17897"/>
                  <a:pt x="15134" y="17897"/>
                </a:cubicBezTo>
                <a:cubicBezTo>
                  <a:pt x="15134" y="17985"/>
                  <a:pt x="15134" y="18073"/>
                  <a:pt x="15271" y="18162"/>
                </a:cubicBezTo>
                <a:cubicBezTo>
                  <a:pt x="15409" y="18162"/>
                  <a:pt x="15546" y="18250"/>
                  <a:pt x="15684" y="18338"/>
                </a:cubicBezTo>
                <a:cubicBezTo>
                  <a:pt x="15822" y="18338"/>
                  <a:pt x="16097" y="18338"/>
                  <a:pt x="16510" y="18338"/>
                </a:cubicBezTo>
                <a:cubicBezTo>
                  <a:pt x="19399" y="18338"/>
                  <a:pt x="19399" y="18338"/>
                  <a:pt x="19399" y="18338"/>
                </a:cubicBezTo>
                <a:cubicBezTo>
                  <a:pt x="19399" y="18338"/>
                  <a:pt x="19536" y="18338"/>
                  <a:pt x="19674" y="18338"/>
                </a:cubicBezTo>
                <a:cubicBezTo>
                  <a:pt x="19674" y="18338"/>
                  <a:pt x="19949" y="18426"/>
                  <a:pt x="20087" y="18426"/>
                </a:cubicBezTo>
                <a:cubicBezTo>
                  <a:pt x="20224" y="18514"/>
                  <a:pt x="20499" y="18514"/>
                  <a:pt x="20637" y="18602"/>
                </a:cubicBezTo>
                <a:cubicBezTo>
                  <a:pt x="20775" y="18691"/>
                  <a:pt x="20912" y="18779"/>
                  <a:pt x="21050" y="18867"/>
                </a:cubicBezTo>
                <a:cubicBezTo>
                  <a:pt x="21187" y="18955"/>
                  <a:pt x="21325" y="19043"/>
                  <a:pt x="21462" y="19220"/>
                </a:cubicBezTo>
                <a:cubicBezTo>
                  <a:pt x="21462" y="19396"/>
                  <a:pt x="21600" y="19572"/>
                  <a:pt x="21600" y="19749"/>
                </a:cubicBezTo>
                <a:cubicBezTo>
                  <a:pt x="21600" y="21600"/>
                  <a:pt x="21600" y="21600"/>
                  <a:pt x="21600" y="21600"/>
                </a:cubicBezTo>
                <a:cubicBezTo>
                  <a:pt x="2889" y="21600"/>
                  <a:pt x="2889" y="21600"/>
                  <a:pt x="2889" y="21600"/>
                </a:cubicBezTo>
                <a:cubicBezTo>
                  <a:pt x="2889" y="19749"/>
                  <a:pt x="2889" y="19749"/>
                  <a:pt x="2889" y="19749"/>
                </a:cubicBezTo>
                <a:cubicBezTo>
                  <a:pt x="2889" y="19484"/>
                  <a:pt x="3027" y="19220"/>
                  <a:pt x="3164" y="19043"/>
                </a:cubicBezTo>
                <a:cubicBezTo>
                  <a:pt x="3302" y="18867"/>
                  <a:pt x="3439" y="18779"/>
                  <a:pt x="3715" y="18691"/>
                </a:cubicBezTo>
                <a:cubicBezTo>
                  <a:pt x="3852" y="18602"/>
                  <a:pt x="4127" y="18514"/>
                  <a:pt x="4265" y="18426"/>
                </a:cubicBezTo>
                <a:cubicBezTo>
                  <a:pt x="4540" y="18426"/>
                  <a:pt x="4678" y="18426"/>
                  <a:pt x="4815" y="18338"/>
                </a:cubicBezTo>
                <a:cubicBezTo>
                  <a:pt x="5090" y="18338"/>
                  <a:pt x="5090" y="18338"/>
                  <a:pt x="5090" y="18338"/>
                </a:cubicBezTo>
                <a:cubicBezTo>
                  <a:pt x="7980" y="18338"/>
                  <a:pt x="7980" y="18338"/>
                  <a:pt x="7980" y="18338"/>
                </a:cubicBezTo>
                <a:cubicBezTo>
                  <a:pt x="8255" y="18338"/>
                  <a:pt x="8530" y="18338"/>
                  <a:pt x="8668" y="18338"/>
                </a:cubicBezTo>
                <a:cubicBezTo>
                  <a:pt x="8805" y="18250"/>
                  <a:pt x="8943" y="18250"/>
                  <a:pt x="9080" y="18250"/>
                </a:cubicBezTo>
                <a:cubicBezTo>
                  <a:pt x="9218" y="18162"/>
                  <a:pt x="9218" y="18162"/>
                  <a:pt x="9355" y="18073"/>
                </a:cubicBezTo>
                <a:cubicBezTo>
                  <a:pt x="9355" y="17985"/>
                  <a:pt x="9355" y="17985"/>
                  <a:pt x="9355" y="17985"/>
                </a:cubicBezTo>
                <a:cubicBezTo>
                  <a:pt x="9355" y="17897"/>
                  <a:pt x="9355" y="17897"/>
                  <a:pt x="9355" y="17897"/>
                </a:cubicBezTo>
                <a:cubicBezTo>
                  <a:pt x="9355" y="17809"/>
                  <a:pt x="9355" y="17721"/>
                  <a:pt x="9218" y="17721"/>
                </a:cubicBezTo>
                <a:cubicBezTo>
                  <a:pt x="9080" y="17633"/>
                  <a:pt x="8943" y="17544"/>
                  <a:pt x="8805" y="17544"/>
                </a:cubicBezTo>
                <a:cubicBezTo>
                  <a:pt x="8530" y="17456"/>
                  <a:pt x="8255" y="17456"/>
                  <a:pt x="7980" y="17456"/>
                </a:cubicBezTo>
                <a:cubicBezTo>
                  <a:pt x="7842" y="17456"/>
                  <a:pt x="7704" y="17456"/>
                  <a:pt x="7567" y="17280"/>
                </a:cubicBezTo>
                <a:cubicBezTo>
                  <a:pt x="7429" y="17192"/>
                  <a:pt x="7429" y="17104"/>
                  <a:pt x="7429" y="17016"/>
                </a:cubicBezTo>
                <a:cubicBezTo>
                  <a:pt x="7429" y="16839"/>
                  <a:pt x="7429" y="16751"/>
                  <a:pt x="7567" y="16663"/>
                </a:cubicBezTo>
                <a:cubicBezTo>
                  <a:pt x="7704" y="16575"/>
                  <a:pt x="7842" y="16575"/>
                  <a:pt x="7980" y="16575"/>
                </a:cubicBezTo>
                <a:cubicBezTo>
                  <a:pt x="8255" y="16575"/>
                  <a:pt x="8392" y="16487"/>
                  <a:pt x="8668" y="16487"/>
                </a:cubicBezTo>
                <a:cubicBezTo>
                  <a:pt x="8805" y="16487"/>
                  <a:pt x="8943" y="16398"/>
                  <a:pt x="9080" y="16398"/>
                </a:cubicBezTo>
                <a:cubicBezTo>
                  <a:pt x="9218" y="16310"/>
                  <a:pt x="9218" y="16310"/>
                  <a:pt x="9355" y="16222"/>
                </a:cubicBezTo>
                <a:cubicBezTo>
                  <a:pt x="9355" y="16222"/>
                  <a:pt x="9355" y="16134"/>
                  <a:pt x="9355" y="16134"/>
                </a:cubicBezTo>
                <a:cubicBezTo>
                  <a:pt x="9355" y="16046"/>
                  <a:pt x="9355" y="16046"/>
                  <a:pt x="9355" y="16046"/>
                </a:cubicBezTo>
                <a:cubicBezTo>
                  <a:pt x="9355" y="15958"/>
                  <a:pt x="9355" y="15958"/>
                  <a:pt x="9218" y="15869"/>
                </a:cubicBezTo>
                <a:cubicBezTo>
                  <a:pt x="9080" y="15781"/>
                  <a:pt x="8943" y="15781"/>
                  <a:pt x="8805" y="15693"/>
                </a:cubicBezTo>
                <a:cubicBezTo>
                  <a:pt x="8530" y="15605"/>
                  <a:pt x="8255" y="15605"/>
                  <a:pt x="7980" y="15605"/>
                </a:cubicBezTo>
                <a:cubicBezTo>
                  <a:pt x="5090" y="15605"/>
                  <a:pt x="5090" y="15605"/>
                  <a:pt x="5090" y="15605"/>
                </a:cubicBezTo>
                <a:cubicBezTo>
                  <a:pt x="4678" y="15605"/>
                  <a:pt x="4403" y="15517"/>
                  <a:pt x="4127" y="15252"/>
                </a:cubicBezTo>
                <a:cubicBezTo>
                  <a:pt x="3990" y="15164"/>
                  <a:pt x="3852" y="15076"/>
                  <a:pt x="3852" y="14900"/>
                </a:cubicBezTo>
                <a:cubicBezTo>
                  <a:pt x="3715" y="14811"/>
                  <a:pt x="3715" y="14723"/>
                  <a:pt x="3715" y="14547"/>
                </a:cubicBezTo>
                <a:cubicBezTo>
                  <a:pt x="3715" y="14282"/>
                  <a:pt x="3715" y="14282"/>
                  <a:pt x="3715" y="14282"/>
                </a:cubicBezTo>
                <a:cubicBezTo>
                  <a:pt x="3715" y="14282"/>
                  <a:pt x="3715" y="14194"/>
                  <a:pt x="3715" y="14194"/>
                </a:cubicBezTo>
                <a:cubicBezTo>
                  <a:pt x="3715" y="14194"/>
                  <a:pt x="3715" y="14106"/>
                  <a:pt x="3715" y="14106"/>
                </a:cubicBezTo>
                <a:cubicBezTo>
                  <a:pt x="3715" y="14106"/>
                  <a:pt x="3715" y="14018"/>
                  <a:pt x="3852" y="13930"/>
                </a:cubicBezTo>
                <a:cubicBezTo>
                  <a:pt x="3852" y="13842"/>
                  <a:pt x="3990" y="13753"/>
                  <a:pt x="4127" y="13665"/>
                </a:cubicBezTo>
                <a:cubicBezTo>
                  <a:pt x="4265" y="13489"/>
                  <a:pt x="4403" y="13401"/>
                  <a:pt x="4540" y="13313"/>
                </a:cubicBezTo>
                <a:cubicBezTo>
                  <a:pt x="4678" y="13136"/>
                  <a:pt x="4815" y="12960"/>
                  <a:pt x="5090" y="12872"/>
                </a:cubicBezTo>
                <a:cubicBezTo>
                  <a:pt x="10043" y="9698"/>
                  <a:pt x="10043" y="9698"/>
                  <a:pt x="10043" y="9698"/>
                </a:cubicBezTo>
                <a:cubicBezTo>
                  <a:pt x="10456" y="9433"/>
                  <a:pt x="10594" y="9257"/>
                  <a:pt x="10594" y="8993"/>
                </a:cubicBezTo>
                <a:cubicBezTo>
                  <a:pt x="10594" y="8904"/>
                  <a:pt x="10456" y="8816"/>
                  <a:pt x="10456" y="8640"/>
                </a:cubicBezTo>
                <a:cubicBezTo>
                  <a:pt x="10318" y="8552"/>
                  <a:pt x="10318" y="8464"/>
                  <a:pt x="10181" y="8376"/>
                </a:cubicBezTo>
                <a:cubicBezTo>
                  <a:pt x="10043" y="8287"/>
                  <a:pt x="10043" y="8287"/>
                  <a:pt x="10043" y="8287"/>
                </a:cubicBezTo>
                <a:cubicBezTo>
                  <a:pt x="9906" y="8199"/>
                  <a:pt x="9631" y="8111"/>
                  <a:pt x="9355" y="8111"/>
                </a:cubicBezTo>
                <a:cubicBezTo>
                  <a:pt x="9080" y="8111"/>
                  <a:pt x="8805" y="8199"/>
                  <a:pt x="8668" y="8287"/>
                </a:cubicBezTo>
                <a:cubicBezTo>
                  <a:pt x="4403" y="10580"/>
                  <a:pt x="4403" y="10580"/>
                  <a:pt x="4403" y="10580"/>
                </a:cubicBezTo>
                <a:cubicBezTo>
                  <a:pt x="4265" y="10668"/>
                  <a:pt x="4265" y="10668"/>
                  <a:pt x="4127" y="10668"/>
                </a:cubicBezTo>
                <a:cubicBezTo>
                  <a:pt x="3990" y="10756"/>
                  <a:pt x="3990" y="10756"/>
                  <a:pt x="3852" y="10756"/>
                </a:cubicBezTo>
                <a:cubicBezTo>
                  <a:pt x="3852" y="10756"/>
                  <a:pt x="3852" y="10756"/>
                  <a:pt x="3852" y="10756"/>
                </a:cubicBezTo>
                <a:cubicBezTo>
                  <a:pt x="3715" y="10756"/>
                  <a:pt x="3577" y="10756"/>
                  <a:pt x="3439" y="10668"/>
                </a:cubicBezTo>
                <a:cubicBezTo>
                  <a:pt x="3302" y="10668"/>
                  <a:pt x="3164" y="10668"/>
                  <a:pt x="3164" y="10580"/>
                </a:cubicBezTo>
                <a:cubicBezTo>
                  <a:pt x="3027" y="10580"/>
                  <a:pt x="2889" y="10491"/>
                  <a:pt x="2889" y="10403"/>
                </a:cubicBezTo>
                <a:cubicBezTo>
                  <a:pt x="2752" y="10491"/>
                  <a:pt x="2476" y="10580"/>
                  <a:pt x="2201" y="10580"/>
                </a:cubicBezTo>
                <a:cubicBezTo>
                  <a:pt x="2064" y="10580"/>
                  <a:pt x="1789" y="10580"/>
                  <a:pt x="1513" y="10491"/>
                </a:cubicBezTo>
                <a:cubicBezTo>
                  <a:pt x="1376" y="10403"/>
                  <a:pt x="1101" y="10315"/>
                  <a:pt x="963" y="10227"/>
                </a:cubicBezTo>
                <a:cubicBezTo>
                  <a:pt x="825" y="10139"/>
                  <a:pt x="825" y="10139"/>
                  <a:pt x="825" y="10139"/>
                </a:cubicBezTo>
                <a:cubicBezTo>
                  <a:pt x="275" y="9786"/>
                  <a:pt x="0" y="9433"/>
                  <a:pt x="0" y="9081"/>
                </a:cubicBezTo>
                <a:close/>
              </a:path>
            </a:pathLst>
          </a:custGeom>
          <a:solidFill>
            <a:srgbClr val="F2F6F7"/>
          </a:soli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768350"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1536065"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2304415"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3072130"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3840480"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4608830"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5376545"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6144895"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9pPr>
          </a:lstStyle>
          <a:p/>
        </p:txBody>
      </p:sp>
    </p:spTree>
  </p:cSld>
  <p:clrMapOvr>
    <a:masterClrMapping/>
  </p:clrMapOvr>
  <p:transition spd="slow">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riting-letter_103571"/>
          <p:cNvSpPr>
            <a:spLocks noChangeAspect="1"/>
          </p:cNvSpPr>
          <p:nvPr/>
        </p:nvSpPr>
        <p:spPr bwMode="auto">
          <a:xfrm>
            <a:off x="1023902" y="1231448"/>
            <a:ext cx="609685" cy="649516"/>
          </a:xfrm>
          <a:custGeom>
            <a:avLst/>
            <a:gdLst>
              <a:gd name="connsiteX0" fmla="*/ 96322 w 570310"/>
              <a:gd name="connsiteY0" fmla="*/ 302090 h 607568"/>
              <a:gd name="connsiteX1" fmla="*/ 209580 w 570310"/>
              <a:gd name="connsiteY1" fmla="*/ 302090 h 607568"/>
              <a:gd name="connsiteX2" fmla="*/ 230326 w 570310"/>
              <a:gd name="connsiteY2" fmla="*/ 322654 h 607568"/>
              <a:gd name="connsiteX3" fmla="*/ 209580 w 570310"/>
              <a:gd name="connsiteY3" fmla="*/ 343371 h 607568"/>
              <a:gd name="connsiteX4" fmla="*/ 96322 w 570310"/>
              <a:gd name="connsiteY4" fmla="*/ 343371 h 607568"/>
              <a:gd name="connsiteX5" fmla="*/ 75576 w 570310"/>
              <a:gd name="connsiteY5" fmla="*/ 322654 h 607568"/>
              <a:gd name="connsiteX6" fmla="*/ 96322 w 570310"/>
              <a:gd name="connsiteY6" fmla="*/ 302090 h 607568"/>
              <a:gd name="connsiteX7" fmla="*/ 96319 w 570310"/>
              <a:gd name="connsiteY7" fmla="*/ 188692 h 607568"/>
              <a:gd name="connsiteX8" fmla="*/ 360747 w 570310"/>
              <a:gd name="connsiteY8" fmla="*/ 188692 h 607568"/>
              <a:gd name="connsiteX9" fmla="*/ 381336 w 570310"/>
              <a:gd name="connsiteY9" fmla="*/ 209409 h 607568"/>
              <a:gd name="connsiteX10" fmla="*/ 360747 w 570310"/>
              <a:gd name="connsiteY10" fmla="*/ 229973 h 607568"/>
              <a:gd name="connsiteX11" fmla="*/ 96319 w 570310"/>
              <a:gd name="connsiteY11" fmla="*/ 229973 h 607568"/>
              <a:gd name="connsiteX12" fmla="*/ 75576 w 570310"/>
              <a:gd name="connsiteY12" fmla="*/ 209409 h 607568"/>
              <a:gd name="connsiteX13" fmla="*/ 96319 w 570310"/>
              <a:gd name="connsiteY13" fmla="*/ 188692 h 607568"/>
              <a:gd name="connsiteX14" fmla="*/ 528981 w 570310"/>
              <a:gd name="connsiteY14" fmla="*/ 156342 h 607568"/>
              <a:gd name="connsiteX15" fmla="*/ 356751 w 570310"/>
              <a:gd name="connsiteY15" fmla="*/ 377582 h 607568"/>
              <a:gd name="connsiteX16" fmla="*/ 388555 w 570310"/>
              <a:gd name="connsiteY16" fmla="*/ 377582 h 607568"/>
              <a:gd name="connsiteX17" fmla="*/ 528981 w 570310"/>
              <a:gd name="connsiteY17" fmla="*/ 202216 h 607568"/>
              <a:gd name="connsiteX18" fmla="*/ 96322 w 570310"/>
              <a:gd name="connsiteY18" fmla="*/ 113257 h 607568"/>
              <a:gd name="connsiteX19" fmla="*/ 209580 w 570310"/>
              <a:gd name="connsiteY19" fmla="*/ 113257 h 607568"/>
              <a:gd name="connsiteX20" fmla="*/ 230326 w 570310"/>
              <a:gd name="connsiteY20" fmla="*/ 133939 h 607568"/>
              <a:gd name="connsiteX21" fmla="*/ 209580 w 570310"/>
              <a:gd name="connsiteY21" fmla="*/ 154467 h 607568"/>
              <a:gd name="connsiteX22" fmla="*/ 96322 w 570310"/>
              <a:gd name="connsiteY22" fmla="*/ 154467 h 607568"/>
              <a:gd name="connsiteX23" fmla="*/ 75576 w 570310"/>
              <a:gd name="connsiteY23" fmla="*/ 133939 h 607568"/>
              <a:gd name="connsiteX24" fmla="*/ 96322 w 570310"/>
              <a:gd name="connsiteY24" fmla="*/ 113257 h 607568"/>
              <a:gd name="connsiteX25" fmla="*/ 41329 w 570310"/>
              <a:gd name="connsiteY25" fmla="*/ 41272 h 607568"/>
              <a:gd name="connsiteX26" fmla="*/ 41329 w 570310"/>
              <a:gd name="connsiteY26" fmla="*/ 566297 h 607568"/>
              <a:gd name="connsiteX27" fmla="*/ 453390 w 570310"/>
              <a:gd name="connsiteY27" fmla="*/ 566297 h 607568"/>
              <a:gd name="connsiteX28" fmla="*/ 453390 w 570310"/>
              <a:gd name="connsiteY28" fmla="*/ 362546 h 607568"/>
              <a:gd name="connsiteX29" fmla="*/ 414673 w 570310"/>
              <a:gd name="connsiteY29" fmla="*/ 411029 h 607568"/>
              <a:gd name="connsiteX30" fmla="*/ 398541 w 570310"/>
              <a:gd name="connsiteY30" fmla="*/ 418854 h 607568"/>
              <a:gd name="connsiteX31" fmla="*/ 324641 w 570310"/>
              <a:gd name="connsiteY31" fmla="*/ 418854 h 607568"/>
              <a:gd name="connsiteX32" fmla="*/ 301441 w 570310"/>
              <a:gd name="connsiteY32" fmla="*/ 448619 h 607568"/>
              <a:gd name="connsiteX33" fmla="*/ 285155 w 570310"/>
              <a:gd name="connsiteY33" fmla="*/ 456597 h 607568"/>
              <a:gd name="connsiteX34" fmla="*/ 272403 w 570310"/>
              <a:gd name="connsiteY34" fmla="*/ 452147 h 607568"/>
              <a:gd name="connsiteX35" fmla="*/ 268869 w 570310"/>
              <a:gd name="connsiteY35" fmla="*/ 423303 h 607568"/>
              <a:gd name="connsiteX36" fmla="*/ 453390 w 570310"/>
              <a:gd name="connsiteY36" fmla="*/ 186106 h 607568"/>
              <a:gd name="connsiteX37" fmla="*/ 453390 w 570310"/>
              <a:gd name="connsiteY37" fmla="*/ 41272 h 607568"/>
              <a:gd name="connsiteX38" fmla="*/ 20741 w 570310"/>
              <a:gd name="connsiteY38" fmla="*/ 0 h 607568"/>
              <a:gd name="connsiteX39" fmla="*/ 473978 w 570310"/>
              <a:gd name="connsiteY39" fmla="*/ 0 h 607568"/>
              <a:gd name="connsiteX40" fmla="*/ 494719 w 570310"/>
              <a:gd name="connsiteY40" fmla="*/ 20559 h 607568"/>
              <a:gd name="connsiteX41" fmla="*/ 494719 w 570310"/>
              <a:gd name="connsiteY41" fmla="*/ 133021 h 607568"/>
              <a:gd name="connsiteX42" fmla="*/ 533283 w 570310"/>
              <a:gd name="connsiteY42" fmla="*/ 83464 h 607568"/>
              <a:gd name="connsiteX43" fmla="*/ 556329 w 570310"/>
              <a:gd name="connsiteY43" fmla="*/ 76560 h 607568"/>
              <a:gd name="connsiteX44" fmla="*/ 570310 w 570310"/>
              <a:gd name="connsiteY44" fmla="*/ 96199 h 607568"/>
              <a:gd name="connsiteX45" fmla="*/ 570310 w 570310"/>
              <a:gd name="connsiteY45" fmla="*/ 209427 h 607568"/>
              <a:gd name="connsiteX46" fmla="*/ 565701 w 570310"/>
              <a:gd name="connsiteY46" fmla="*/ 222315 h 607568"/>
              <a:gd name="connsiteX47" fmla="*/ 494719 w 570310"/>
              <a:gd name="connsiteY47" fmla="*/ 310995 h 607568"/>
              <a:gd name="connsiteX48" fmla="*/ 494719 w 570310"/>
              <a:gd name="connsiteY48" fmla="*/ 587009 h 607568"/>
              <a:gd name="connsiteX49" fmla="*/ 473978 w 570310"/>
              <a:gd name="connsiteY49" fmla="*/ 607568 h 607568"/>
              <a:gd name="connsiteX50" fmla="*/ 20741 w 570310"/>
              <a:gd name="connsiteY50" fmla="*/ 607568 h 607568"/>
              <a:gd name="connsiteX51" fmla="*/ 0 w 570310"/>
              <a:gd name="connsiteY51" fmla="*/ 587009 h 607568"/>
              <a:gd name="connsiteX52" fmla="*/ 0 w 570310"/>
              <a:gd name="connsiteY52" fmla="*/ 20559 h 607568"/>
              <a:gd name="connsiteX53" fmla="*/ 20741 w 570310"/>
              <a:gd name="connsiteY53"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70310" h="607568">
                <a:moveTo>
                  <a:pt x="96322" y="302090"/>
                </a:moveTo>
                <a:lnTo>
                  <a:pt x="209580" y="302090"/>
                </a:lnTo>
                <a:cubicBezTo>
                  <a:pt x="221106" y="302090"/>
                  <a:pt x="230326" y="311298"/>
                  <a:pt x="230326" y="322654"/>
                </a:cubicBezTo>
                <a:cubicBezTo>
                  <a:pt x="230326" y="334010"/>
                  <a:pt x="221106" y="343371"/>
                  <a:pt x="209580" y="343371"/>
                </a:cubicBezTo>
                <a:lnTo>
                  <a:pt x="96322" y="343371"/>
                </a:lnTo>
                <a:cubicBezTo>
                  <a:pt x="84797" y="343371"/>
                  <a:pt x="75576" y="334010"/>
                  <a:pt x="75576" y="322654"/>
                </a:cubicBezTo>
                <a:cubicBezTo>
                  <a:pt x="75576" y="311298"/>
                  <a:pt x="84797" y="302090"/>
                  <a:pt x="96322" y="302090"/>
                </a:cubicBezTo>
                <a:close/>
                <a:moveTo>
                  <a:pt x="96319" y="188692"/>
                </a:moveTo>
                <a:lnTo>
                  <a:pt x="360747" y="188692"/>
                </a:lnTo>
                <a:cubicBezTo>
                  <a:pt x="372117" y="188692"/>
                  <a:pt x="381336" y="198053"/>
                  <a:pt x="381336" y="209409"/>
                </a:cubicBezTo>
                <a:cubicBezTo>
                  <a:pt x="381336" y="220766"/>
                  <a:pt x="372117" y="229973"/>
                  <a:pt x="360747" y="229973"/>
                </a:cubicBezTo>
                <a:lnTo>
                  <a:pt x="96319" y="229973"/>
                </a:lnTo>
                <a:cubicBezTo>
                  <a:pt x="84795" y="229973"/>
                  <a:pt x="75576" y="220766"/>
                  <a:pt x="75576" y="209409"/>
                </a:cubicBezTo>
                <a:cubicBezTo>
                  <a:pt x="75576" y="198053"/>
                  <a:pt x="84795" y="188692"/>
                  <a:pt x="96319" y="188692"/>
                </a:cubicBezTo>
                <a:close/>
                <a:moveTo>
                  <a:pt x="528981" y="156342"/>
                </a:moveTo>
                <a:lnTo>
                  <a:pt x="356751" y="377582"/>
                </a:lnTo>
                <a:lnTo>
                  <a:pt x="388555" y="377582"/>
                </a:lnTo>
                <a:lnTo>
                  <a:pt x="528981" y="202216"/>
                </a:lnTo>
                <a:close/>
                <a:moveTo>
                  <a:pt x="96322" y="113257"/>
                </a:moveTo>
                <a:lnTo>
                  <a:pt x="209580" y="113257"/>
                </a:lnTo>
                <a:cubicBezTo>
                  <a:pt x="221106" y="113257"/>
                  <a:pt x="230326" y="122449"/>
                  <a:pt x="230326" y="133939"/>
                </a:cubicBezTo>
                <a:cubicBezTo>
                  <a:pt x="230326" y="145275"/>
                  <a:pt x="221106" y="154467"/>
                  <a:pt x="209580" y="154467"/>
                </a:cubicBezTo>
                <a:lnTo>
                  <a:pt x="96322" y="154467"/>
                </a:lnTo>
                <a:cubicBezTo>
                  <a:pt x="84797" y="154467"/>
                  <a:pt x="75576" y="145275"/>
                  <a:pt x="75576" y="133939"/>
                </a:cubicBezTo>
                <a:cubicBezTo>
                  <a:pt x="75576" y="122449"/>
                  <a:pt x="84797" y="113257"/>
                  <a:pt x="96322" y="113257"/>
                </a:cubicBezTo>
                <a:close/>
                <a:moveTo>
                  <a:pt x="41329" y="41272"/>
                </a:moveTo>
                <a:lnTo>
                  <a:pt x="41329" y="566297"/>
                </a:lnTo>
                <a:lnTo>
                  <a:pt x="453390" y="566297"/>
                </a:lnTo>
                <a:lnTo>
                  <a:pt x="453390" y="362546"/>
                </a:lnTo>
                <a:lnTo>
                  <a:pt x="414673" y="411029"/>
                </a:lnTo>
                <a:cubicBezTo>
                  <a:pt x="410679" y="415939"/>
                  <a:pt x="404687" y="418854"/>
                  <a:pt x="398541" y="418854"/>
                </a:cubicBezTo>
                <a:lnTo>
                  <a:pt x="324641" y="418854"/>
                </a:lnTo>
                <a:lnTo>
                  <a:pt x="301441" y="448619"/>
                </a:lnTo>
                <a:cubicBezTo>
                  <a:pt x="297446" y="453835"/>
                  <a:pt x="291301" y="456597"/>
                  <a:pt x="285155" y="456597"/>
                </a:cubicBezTo>
                <a:cubicBezTo>
                  <a:pt x="280700" y="456597"/>
                  <a:pt x="276244" y="455063"/>
                  <a:pt x="272403" y="452147"/>
                </a:cubicBezTo>
                <a:cubicBezTo>
                  <a:pt x="263492" y="445243"/>
                  <a:pt x="261802" y="432202"/>
                  <a:pt x="268869" y="423303"/>
                </a:cubicBezTo>
                <a:lnTo>
                  <a:pt x="453390" y="186106"/>
                </a:lnTo>
                <a:lnTo>
                  <a:pt x="453390" y="41272"/>
                </a:lnTo>
                <a:close/>
                <a:moveTo>
                  <a:pt x="20741" y="0"/>
                </a:moveTo>
                <a:lnTo>
                  <a:pt x="473978" y="0"/>
                </a:lnTo>
                <a:cubicBezTo>
                  <a:pt x="485501" y="0"/>
                  <a:pt x="494719" y="9206"/>
                  <a:pt x="494719" y="20559"/>
                </a:cubicBezTo>
                <a:lnTo>
                  <a:pt x="494719" y="133021"/>
                </a:lnTo>
                <a:lnTo>
                  <a:pt x="533283" y="83464"/>
                </a:lnTo>
                <a:cubicBezTo>
                  <a:pt x="538660" y="76560"/>
                  <a:pt x="547879" y="73798"/>
                  <a:pt x="556329" y="76560"/>
                </a:cubicBezTo>
                <a:cubicBezTo>
                  <a:pt x="564625" y="79475"/>
                  <a:pt x="570310" y="87300"/>
                  <a:pt x="570310" y="96199"/>
                </a:cubicBezTo>
                <a:lnTo>
                  <a:pt x="570310" y="209427"/>
                </a:lnTo>
                <a:cubicBezTo>
                  <a:pt x="570310" y="214030"/>
                  <a:pt x="568620" y="218633"/>
                  <a:pt x="565701" y="222315"/>
                </a:cubicBezTo>
                <a:lnTo>
                  <a:pt x="494719" y="310995"/>
                </a:lnTo>
                <a:lnTo>
                  <a:pt x="494719" y="587009"/>
                </a:lnTo>
                <a:cubicBezTo>
                  <a:pt x="494719" y="598363"/>
                  <a:pt x="485501" y="607568"/>
                  <a:pt x="473978" y="607568"/>
                </a:cubicBezTo>
                <a:lnTo>
                  <a:pt x="20741" y="607568"/>
                </a:lnTo>
                <a:cubicBezTo>
                  <a:pt x="9372" y="607568"/>
                  <a:pt x="0" y="598363"/>
                  <a:pt x="0" y="587009"/>
                </a:cubicBezTo>
                <a:lnTo>
                  <a:pt x="0" y="20559"/>
                </a:lnTo>
                <a:cubicBezTo>
                  <a:pt x="0" y="9206"/>
                  <a:pt x="9372" y="0"/>
                  <a:pt x="20741" y="0"/>
                </a:cubicBezTo>
                <a:close/>
              </a:path>
            </a:pathLst>
          </a:custGeom>
          <a:solidFill>
            <a:schemeClr val="accent1"/>
          </a:solidFill>
          <a:ln>
            <a:noFill/>
          </a:ln>
        </p:spPr>
      </p:sp>
      <p:sp>
        <p:nvSpPr>
          <p:cNvPr id="3"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1865630" y="1142984"/>
            <a:ext cx="8858312" cy="826445"/>
          </a:xfrm>
          <a:prstGeom prst="rect">
            <a:avLst/>
          </a:prstGeom>
          <a:noFill/>
          <a:ln w="28575">
            <a:noFill/>
            <a:prstDash val="dash"/>
          </a:ln>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9</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）协议。</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协议字段占</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位，用于指定数据区中携带的消息是由哪种高级协议建立的。常用的协议和相应的协议字段值如下：</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video-settings_85673"/>
          <p:cNvSpPr>
            <a:spLocks noChangeAspect="1"/>
          </p:cNvSpPr>
          <p:nvPr/>
        </p:nvSpPr>
        <p:spPr bwMode="auto">
          <a:xfrm>
            <a:off x="1023902" y="3010963"/>
            <a:ext cx="609685" cy="572751"/>
          </a:xfrm>
          <a:custGeom>
            <a:avLst/>
            <a:gdLst>
              <a:gd name="T0" fmla="*/ 2278 w 2497"/>
              <a:gd name="T1" fmla="*/ 2323 h 2350"/>
              <a:gd name="T2" fmla="*/ 2111 w 2497"/>
              <a:gd name="T3" fmla="*/ 927 h 2350"/>
              <a:gd name="T4" fmla="*/ 2278 w 2497"/>
              <a:gd name="T5" fmla="*/ 26 h 2350"/>
              <a:gd name="T6" fmla="*/ 2331 w 2497"/>
              <a:gd name="T7" fmla="*/ 26 h 2350"/>
              <a:gd name="T8" fmla="*/ 2497 w 2497"/>
              <a:gd name="T9" fmla="*/ 927 h 2350"/>
              <a:gd name="T10" fmla="*/ 2331 w 2497"/>
              <a:gd name="T11" fmla="*/ 2323 h 2350"/>
              <a:gd name="T12" fmla="*/ 2304 w 2497"/>
              <a:gd name="T13" fmla="*/ 787 h 2350"/>
              <a:gd name="T14" fmla="*/ 2304 w 2497"/>
              <a:gd name="T15" fmla="*/ 1067 h 2350"/>
              <a:gd name="T16" fmla="*/ 2304 w 2497"/>
              <a:gd name="T17" fmla="*/ 787 h 2350"/>
              <a:gd name="T18" fmla="*/ 1574 w 2497"/>
              <a:gd name="T19" fmla="*/ 2323 h 2350"/>
              <a:gd name="T20" fmla="*/ 1407 w 2497"/>
              <a:gd name="T21" fmla="*/ 516 h 2350"/>
              <a:gd name="T22" fmla="*/ 1574 w 2497"/>
              <a:gd name="T23" fmla="*/ 26 h 2350"/>
              <a:gd name="T24" fmla="*/ 1627 w 2497"/>
              <a:gd name="T25" fmla="*/ 26 h 2350"/>
              <a:gd name="T26" fmla="*/ 1794 w 2497"/>
              <a:gd name="T27" fmla="*/ 516 h 2350"/>
              <a:gd name="T28" fmla="*/ 1627 w 2497"/>
              <a:gd name="T29" fmla="*/ 2323 h 2350"/>
              <a:gd name="T30" fmla="*/ 1601 w 2497"/>
              <a:gd name="T31" fmla="*/ 377 h 2350"/>
              <a:gd name="T32" fmla="*/ 1601 w 2497"/>
              <a:gd name="T33" fmla="*/ 656 h 2350"/>
              <a:gd name="T34" fmla="*/ 1601 w 2497"/>
              <a:gd name="T35" fmla="*/ 377 h 2350"/>
              <a:gd name="T36" fmla="*/ 870 w 2497"/>
              <a:gd name="T37" fmla="*/ 2323 h 2350"/>
              <a:gd name="T38" fmla="*/ 704 w 2497"/>
              <a:gd name="T39" fmla="*/ 1798 h 2350"/>
              <a:gd name="T40" fmla="*/ 870 w 2497"/>
              <a:gd name="T41" fmla="*/ 26 h 2350"/>
              <a:gd name="T42" fmla="*/ 924 w 2497"/>
              <a:gd name="T43" fmla="*/ 26 h 2350"/>
              <a:gd name="T44" fmla="*/ 1090 w 2497"/>
              <a:gd name="T45" fmla="*/ 1798 h 2350"/>
              <a:gd name="T46" fmla="*/ 924 w 2497"/>
              <a:gd name="T47" fmla="*/ 2323 h 2350"/>
              <a:gd name="T48" fmla="*/ 897 w 2497"/>
              <a:gd name="T49" fmla="*/ 1658 h 2350"/>
              <a:gd name="T50" fmla="*/ 897 w 2497"/>
              <a:gd name="T51" fmla="*/ 1938 h 2350"/>
              <a:gd name="T52" fmla="*/ 897 w 2497"/>
              <a:gd name="T53" fmla="*/ 1658 h 2350"/>
              <a:gd name="T54" fmla="*/ 166 w 2497"/>
              <a:gd name="T55" fmla="*/ 2323 h 2350"/>
              <a:gd name="T56" fmla="*/ 0 w 2497"/>
              <a:gd name="T57" fmla="*/ 1075 h 2350"/>
              <a:gd name="T58" fmla="*/ 166 w 2497"/>
              <a:gd name="T59" fmla="*/ 26 h 2350"/>
              <a:gd name="T60" fmla="*/ 220 w 2497"/>
              <a:gd name="T61" fmla="*/ 26 h 2350"/>
              <a:gd name="T62" fmla="*/ 386 w 2497"/>
              <a:gd name="T63" fmla="*/ 1075 h 2350"/>
              <a:gd name="T64" fmla="*/ 220 w 2497"/>
              <a:gd name="T65" fmla="*/ 2323 h 2350"/>
              <a:gd name="T66" fmla="*/ 193 w 2497"/>
              <a:gd name="T67" fmla="*/ 935 h 2350"/>
              <a:gd name="T68" fmla="*/ 193 w 2497"/>
              <a:gd name="T69" fmla="*/ 1215 h 2350"/>
              <a:gd name="T70" fmla="*/ 193 w 2497"/>
              <a:gd name="T71" fmla="*/ 93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97" h="2350">
                <a:moveTo>
                  <a:pt x="2304" y="2350"/>
                </a:moveTo>
                <a:cubicBezTo>
                  <a:pt x="2290" y="2350"/>
                  <a:pt x="2278" y="2338"/>
                  <a:pt x="2278" y="2323"/>
                </a:cubicBezTo>
                <a:lnTo>
                  <a:pt x="2278" y="1118"/>
                </a:lnTo>
                <a:cubicBezTo>
                  <a:pt x="2184" y="1105"/>
                  <a:pt x="2111" y="1025"/>
                  <a:pt x="2111" y="927"/>
                </a:cubicBezTo>
                <a:cubicBezTo>
                  <a:pt x="2111" y="830"/>
                  <a:pt x="2184" y="749"/>
                  <a:pt x="2278" y="736"/>
                </a:cubicBezTo>
                <a:lnTo>
                  <a:pt x="2278" y="26"/>
                </a:lnTo>
                <a:cubicBezTo>
                  <a:pt x="2278" y="12"/>
                  <a:pt x="2290" y="0"/>
                  <a:pt x="2304" y="0"/>
                </a:cubicBezTo>
                <a:cubicBezTo>
                  <a:pt x="2319" y="0"/>
                  <a:pt x="2331" y="12"/>
                  <a:pt x="2331" y="26"/>
                </a:cubicBezTo>
                <a:lnTo>
                  <a:pt x="2331" y="736"/>
                </a:lnTo>
                <a:cubicBezTo>
                  <a:pt x="2425" y="749"/>
                  <a:pt x="2497" y="830"/>
                  <a:pt x="2497" y="927"/>
                </a:cubicBezTo>
                <a:cubicBezTo>
                  <a:pt x="2497" y="1025"/>
                  <a:pt x="2425" y="1105"/>
                  <a:pt x="2331" y="1118"/>
                </a:cubicBezTo>
                <a:lnTo>
                  <a:pt x="2331" y="2323"/>
                </a:lnTo>
                <a:cubicBezTo>
                  <a:pt x="2331" y="2338"/>
                  <a:pt x="2319" y="2350"/>
                  <a:pt x="2304" y="2350"/>
                </a:cubicBezTo>
                <a:close/>
                <a:moveTo>
                  <a:pt x="2304" y="787"/>
                </a:moveTo>
                <a:cubicBezTo>
                  <a:pt x="2227" y="787"/>
                  <a:pt x="2164" y="850"/>
                  <a:pt x="2164" y="927"/>
                </a:cubicBezTo>
                <a:cubicBezTo>
                  <a:pt x="2164" y="1004"/>
                  <a:pt x="2227" y="1067"/>
                  <a:pt x="2304" y="1067"/>
                </a:cubicBezTo>
                <a:cubicBezTo>
                  <a:pt x="2381" y="1067"/>
                  <a:pt x="2444" y="1004"/>
                  <a:pt x="2444" y="927"/>
                </a:cubicBezTo>
                <a:cubicBezTo>
                  <a:pt x="2444" y="850"/>
                  <a:pt x="2381" y="787"/>
                  <a:pt x="2304" y="787"/>
                </a:cubicBezTo>
                <a:close/>
                <a:moveTo>
                  <a:pt x="1601" y="2350"/>
                </a:moveTo>
                <a:cubicBezTo>
                  <a:pt x="1586" y="2350"/>
                  <a:pt x="1574" y="2338"/>
                  <a:pt x="1574" y="2323"/>
                </a:cubicBezTo>
                <a:lnTo>
                  <a:pt x="1574" y="708"/>
                </a:lnTo>
                <a:cubicBezTo>
                  <a:pt x="1480" y="695"/>
                  <a:pt x="1407" y="614"/>
                  <a:pt x="1407" y="516"/>
                </a:cubicBezTo>
                <a:cubicBezTo>
                  <a:pt x="1407" y="419"/>
                  <a:pt x="1480" y="338"/>
                  <a:pt x="1574" y="325"/>
                </a:cubicBezTo>
                <a:lnTo>
                  <a:pt x="1574" y="26"/>
                </a:lnTo>
                <a:cubicBezTo>
                  <a:pt x="1574" y="12"/>
                  <a:pt x="1586" y="0"/>
                  <a:pt x="1601" y="0"/>
                </a:cubicBezTo>
                <a:cubicBezTo>
                  <a:pt x="1615" y="0"/>
                  <a:pt x="1627" y="12"/>
                  <a:pt x="1627" y="26"/>
                </a:cubicBezTo>
                <a:lnTo>
                  <a:pt x="1627" y="325"/>
                </a:lnTo>
                <a:cubicBezTo>
                  <a:pt x="1721" y="338"/>
                  <a:pt x="1794" y="419"/>
                  <a:pt x="1794" y="516"/>
                </a:cubicBezTo>
                <a:cubicBezTo>
                  <a:pt x="1794" y="614"/>
                  <a:pt x="1721" y="695"/>
                  <a:pt x="1627" y="708"/>
                </a:cubicBezTo>
                <a:lnTo>
                  <a:pt x="1627" y="2323"/>
                </a:lnTo>
                <a:cubicBezTo>
                  <a:pt x="1627" y="2338"/>
                  <a:pt x="1615" y="2350"/>
                  <a:pt x="1601" y="2350"/>
                </a:cubicBezTo>
                <a:close/>
                <a:moveTo>
                  <a:pt x="1601" y="377"/>
                </a:moveTo>
                <a:cubicBezTo>
                  <a:pt x="1523" y="377"/>
                  <a:pt x="1461" y="439"/>
                  <a:pt x="1461" y="516"/>
                </a:cubicBezTo>
                <a:cubicBezTo>
                  <a:pt x="1461" y="593"/>
                  <a:pt x="1523" y="656"/>
                  <a:pt x="1601" y="656"/>
                </a:cubicBezTo>
                <a:cubicBezTo>
                  <a:pt x="1678" y="656"/>
                  <a:pt x="1740" y="593"/>
                  <a:pt x="1740" y="516"/>
                </a:cubicBezTo>
                <a:cubicBezTo>
                  <a:pt x="1740" y="439"/>
                  <a:pt x="1678" y="377"/>
                  <a:pt x="1601" y="377"/>
                </a:cubicBezTo>
                <a:close/>
                <a:moveTo>
                  <a:pt x="897" y="2350"/>
                </a:moveTo>
                <a:cubicBezTo>
                  <a:pt x="882" y="2350"/>
                  <a:pt x="870" y="2338"/>
                  <a:pt x="870" y="2323"/>
                </a:cubicBezTo>
                <a:lnTo>
                  <a:pt x="870" y="1989"/>
                </a:lnTo>
                <a:cubicBezTo>
                  <a:pt x="776" y="1976"/>
                  <a:pt x="704" y="1895"/>
                  <a:pt x="704" y="1798"/>
                </a:cubicBezTo>
                <a:cubicBezTo>
                  <a:pt x="704" y="1700"/>
                  <a:pt x="776" y="1619"/>
                  <a:pt x="870" y="1606"/>
                </a:cubicBezTo>
                <a:lnTo>
                  <a:pt x="870" y="26"/>
                </a:lnTo>
                <a:cubicBezTo>
                  <a:pt x="870" y="12"/>
                  <a:pt x="882" y="0"/>
                  <a:pt x="897" y="0"/>
                </a:cubicBezTo>
                <a:cubicBezTo>
                  <a:pt x="912" y="0"/>
                  <a:pt x="924" y="12"/>
                  <a:pt x="924" y="26"/>
                </a:cubicBezTo>
                <a:lnTo>
                  <a:pt x="924" y="1606"/>
                </a:lnTo>
                <a:cubicBezTo>
                  <a:pt x="1017" y="1619"/>
                  <a:pt x="1090" y="1700"/>
                  <a:pt x="1090" y="1798"/>
                </a:cubicBezTo>
                <a:cubicBezTo>
                  <a:pt x="1090" y="1895"/>
                  <a:pt x="1017" y="1976"/>
                  <a:pt x="924" y="1989"/>
                </a:cubicBezTo>
                <a:lnTo>
                  <a:pt x="924" y="2323"/>
                </a:lnTo>
                <a:cubicBezTo>
                  <a:pt x="924" y="2338"/>
                  <a:pt x="912" y="2350"/>
                  <a:pt x="897" y="2350"/>
                </a:cubicBezTo>
                <a:close/>
                <a:moveTo>
                  <a:pt x="897" y="1658"/>
                </a:moveTo>
                <a:cubicBezTo>
                  <a:pt x="820" y="1658"/>
                  <a:pt x="757" y="1721"/>
                  <a:pt x="757" y="1798"/>
                </a:cubicBezTo>
                <a:cubicBezTo>
                  <a:pt x="757" y="1875"/>
                  <a:pt x="820" y="1938"/>
                  <a:pt x="897" y="1938"/>
                </a:cubicBezTo>
                <a:cubicBezTo>
                  <a:pt x="974" y="1938"/>
                  <a:pt x="1037" y="1875"/>
                  <a:pt x="1037" y="1798"/>
                </a:cubicBezTo>
                <a:cubicBezTo>
                  <a:pt x="1037" y="1721"/>
                  <a:pt x="974" y="1658"/>
                  <a:pt x="897" y="1658"/>
                </a:cubicBezTo>
                <a:close/>
                <a:moveTo>
                  <a:pt x="193" y="2350"/>
                </a:moveTo>
                <a:cubicBezTo>
                  <a:pt x="178" y="2350"/>
                  <a:pt x="166" y="2338"/>
                  <a:pt x="166" y="2323"/>
                </a:cubicBezTo>
                <a:lnTo>
                  <a:pt x="166" y="1266"/>
                </a:lnTo>
                <a:cubicBezTo>
                  <a:pt x="73" y="1253"/>
                  <a:pt x="0" y="1172"/>
                  <a:pt x="0" y="1075"/>
                </a:cubicBezTo>
                <a:cubicBezTo>
                  <a:pt x="0" y="977"/>
                  <a:pt x="73" y="897"/>
                  <a:pt x="166" y="884"/>
                </a:cubicBezTo>
                <a:lnTo>
                  <a:pt x="166" y="26"/>
                </a:lnTo>
                <a:cubicBezTo>
                  <a:pt x="166" y="12"/>
                  <a:pt x="178" y="0"/>
                  <a:pt x="193" y="0"/>
                </a:cubicBezTo>
                <a:cubicBezTo>
                  <a:pt x="208" y="0"/>
                  <a:pt x="220" y="12"/>
                  <a:pt x="220" y="26"/>
                </a:cubicBezTo>
                <a:lnTo>
                  <a:pt x="220" y="884"/>
                </a:lnTo>
                <a:cubicBezTo>
                  <a:pt x="314" y="897"/>
                  <a:pt x="386" y="977"/>
                  <a:pt x="386" y="1075"/>
                </a:cubicBezTo>
                <a:cubicBezTo>
                  <a:pt x="386" y="1172"/>
                  <a:pt x="314" y="1253"/>
                  <a:pt x="220" y="1266"/>
                </a:cubicBezTo>
                <a:lnTo>
                  <a:pt x="220" y="2323"/>
                </a:lnTo>
                <a:cubicBezTo>
                  <a:pt x="220" y="2338"/>
                  <a:pt x="208" y="2350"/>
                  <a:pt x="193" y="2350"/>
                </a:cubicBezTo>
                <a:close/>
                <a:moveTo>
                  <a:pt x="193" y="935"/>
                </a:moveTo>
                <a:cubicBezTo>
                  <a:pt x="116" y="935"/>
                  <a:pt x="53" y="998"/>
                  <a:pt x="53" y="1075"/>
                </a:cubicBezTo>
                <a:cubicBezTo>
                  <a:pt x="53" y="1152"/>
                  <a:pt x="116" y="1215"/>
                  <a:pt x="193" y="1215"/>
                </a:cubicBezTo>
                <a:cubicBezTo>
                  <a:pt x="270" y="1215"/>
                  <a:pt x="333" y="1152"/>
                  <a:pt x="333" y="1075"/>
                </a:cubicBezTo>
                <a:cubicBezTo>
                  <a:pt x="333" y="998"/>
                  <a:pt x="270" y="935"/>
                  <a:pt x="193" y="935"/>
                </a:cubicBezTo>
                <a:close/>
              </a:path>
            </a:pathLst>
          </a:custGeom>
          <a:solidFill>
            <a:schemeClr val="accent1"/>
          </a:solidFill>
          <a:ln>
            <a:noFill/>
          </a:ln>
        </p:spPr>
      </p:sp>
      <p:sp>
        <p:nvSpPr>
          <p:cNvPr id="7" name="矩形 6"/>
          <p:cNvSpPr/>
          <p:nvPr/>
        </p:nvSpPr>
        <p:spPr>
          <a:xfrm>
            <a:off x="1865630" y="2691756"/>
            <a:ext cx="9429816" cy="1595886"/>
          </a:xfrm>
          <a:prstGeom prst="rect">
            <a:avLst/>
          </a:prstGeom>
          <a:noFill/>
          <a:ln w="28575">
            <a:noFill/>
            <a:prstDash val="dash"/>
          </a:ln>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10</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）首部校验和。</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首部校验和是一个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位的循环冗余校验码，其值等于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报头内每一个字段中包含的值的和。该字段用于保证头部数据的完整性和传输的正确性。</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数据报每经过一个路由器，路由器都检查该校验和的值并进行更新，这是因为报头中的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TTL</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值、标志、片偏移等值可能发生变化。</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1865630" y="4288830"/>
            <a:ext cx="9429816" cy="826445"/>
          </a:xfrm>
          <a:prstGeom prst="rect">
            <a:avLst/>
          </a:prstGeom>
          <a:noFill/>
          <a:ln w="28575">
            <a:noFill/>
            <a:prstDash val="dash"/>
          </a:ln>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11</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）源</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地址和目的</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地址。</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源</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地址及目的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地址均占</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位，分别用于指定发送</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数据报的源主机地址和接收</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数据报的目的主机地址。</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speedometer_2204"/>
          <p:cNvSpPr>
            <a:spLocks noChangeAspect="1"/>
          </p:cNvSpPr>
          <p:nvPr/>
        </p:nvSpPr>
        <p:spPr bwMode="auto">
          <a:xfrm>
            <a:off x="1023902" y="4476043"/>
            <a:ext cx="609685" cy="452019"/>
          </a:xfrm>
          <a:custGeom>
            <a:avLst/>
            <a:gdLst>
              <a:gd name="connsiteX0" fmla="*/ 179095 w 604957"/>
              <a:gd name="connsiteY0" fmla="*/ 390015 h 448514"/>
              <a:gd name="connsiteX1" fmla="*/ 425862 w 604957"/>
              <a:gd name="connsiteY1" fmla="*/ 390015 h 448514"/>
              <a:gd name="connsiteX2" fmla="*/ 425862 w 604957"/>
              <a:gd name="connsiteY2" fmla="*/ 448514 h 448514"/>
              <a:gd name="connsiteX3" fmla="*/ 179095 w 604957"/>
              <a:gd name="connsiteY3" fmla="*/ 448514 h 448514"/>
              <a:gd name="connsiteX4" fmla="*/ 201182 w 604957"/>
              <a:gd name="connsiteY4" fmla="*/ 185587 h 448514"/>
              <a:gd name="connsiteX5" fmla="*/ 313141 w 604957"/>
              <a:gd name="connsiteY5" fmla="*/ 267761 h 448514"/>
              <a:gd name="connsiteX6" fmla="*/ 337797 w 604957"/>
              <a:gd name="connsiteY6" fmla="*/ 292477 h 448514"/>
              <a:gd name="connsiteX7" fmla="*/ 313141 w 604957"/>
              <a:gd name="connsiteY7" fmla="*/ 317192 h 448514"/>
              <a:gd name="connsiteX8" fmla="*/ 288379 w 604957"/>
              <a:gd name="connsiteY8" fmla="*/ 294061 h 448514"/>
              <a:gd name="connsiteX9" fmla="*/ 302531 w 604957"/>
              <a:gd name="connsiteY9" fmla="*/ 0 h 448514"/>
              <a:gd name="connsiteX10" fmla="*/ 516419 w 604957"/>
              <a:gd name="connsiteY10" fmla="*/ 88414 h 448514"/>
              <a:gd name="connsiteX11" fmla="*/ 604957 w 604957"/>
              <a:gd name="connsiteY11" fmla="*/ 302002 h 448514"/>
              <a:gd name="connsiteX12" fmla="*/ 567194 w 604957"/>
              <a:gd name="connsiteY12" fmla="*/ 448514 h 448514"/>
              <a:gd name="connsiteX13" fmla="*/ 510601 w 604957"/>
              <a:gd name="connsiteY13" fmla="*/ 448514 h 448514"/>
              <a:gd name="connsiteX14" fmla="*/ 469241 w 604957"/>
              <a:gd name="connsiteY14" fmla="*/ 424641 h 448514"/>
              <a:gd name="connsiteX15" fmla="*/ 487541 w 604957"/>
              <a:gd name="connsiteY15" fmla="*/ 393057 h 448514"/>
              <a:gd name="connsiteX16" fmla="*/ 540749 w 604957"/>
              <a:gd name="connsiteY16" fmla="*/ 423691 h 448514"/>
              <a:gd name="connsiteX17" fmla="*/ 570155 w 604957"/>
              <a:gd name="connsiteY17" fmla="*/ 302002 h 448514"/>
              <a:gd name="connsiteX18" fmla="*/ 569098 w 604957"/>
              <a:gd name="connsiteY18" fmla="*/ 278975 h 448514"/>
              <a:gd name="connsiteX19" fmla="*/ 505735 w 604957"/>
              <a:gd name="connsiteY19" fmla="*/ 290172 h 448514"/>
              <a:gd name="connsiteX20" fmla="*/ 499388 w 604957"/>
              <a:gd name="connsiteY20" fmla="*/ 254257 h 448514"/>
              <a:gd name="connsiteX21" fmla="*/ 563491 w 604957"/>
              <a:gd name="connsiteY21" fmla="*/ 242954 h 448514"/>
              <a:gd name="connsiteX22" fmla="*/ 490503 w 604957"/>
              <a:gd name="connsiteY22" fmla="*/ 112076 h 448514"/>
              <a:gd name="connsiteX23" fmla="*/ 447027 w 604957"/>
              <a:gd name="connsiteY23" fmla="*/ 163730 h 448514"/>
              <a:gd name="connsiteX24" fmla="*/ 419101 w 604957"/>
              <a:gd name="connsiteY24" fmla="*/ 140280 h 448514"/>
              <a:gd name="connsiteX25" fmla="*/ 462894 w 604957"/>
              <a:gd name="connsiteY25" fmla="*/ 88203 h 448514"/>
              <a:gd name="connsiteX26" fmla="*/ 320726 w 604957"/>
              <a:gd name="connsiteY26" fmla="*/ 35387 h 448514"/>
              <a:gd name="connsiteX27" fmla="*/ 320726 w 604957"/>
              <a:gd name="connsiteY27" fmla="*/ 104576 h 448514"/>
              <a:gd name="connsiteX28" fmla="*/ 284231 w 604957"/>
              <a:gd name="connsiteY28" fmla="*/ 104576 h 448514"/>
              <a:gd name="connsiteX29" fmla="*/ 284231 w 604957"/>
              <a:gd name="connsiteY29" fmla="*/ 35387 h 448514"/>
              <a:gd name="connsiteX30" fmla="*/ 142169 w 604957"/>
              <a:gd name="connsiteY30" fmla="*/ 88203 h 448514"/>
              <a:gd name="connsiteX31" fmla="*/ 185962 w 604957"/>
              <a:gd name="connsiteY31" fmla="*/ 140280 h 448514"/>
              <a:gd name="connsiteX32" fmla="*/ 157930 w 604957"/>
              <a:gd name="connsiteY32" fmla="*/ 163730 h 448514"/>
              <a:gd name="connsiteX33" fmla="*/ 114454 w 604957"/>
              <a:gd name="connsiteY33" fmla="*/ 112076 h 448514"/>
              <a:gd name="connsiteX34" fmla="*/ 41466 w 604957"/>
              <a:gd name="connsiteY34" fmla="*/ 242954 h 448514"/>
              <a:gd name="connsiteX35" fmla="*/ 105674 w 604957"/>
              <a:gd name="connsiteY35" fmla="*/ 254257 h 448514"/>
              <a:gd name="connsiteX36" fmla="*/ 99328 w 604957"/>
              <a:gd name="connsiteY36" fmla="*/ 290172 h 448514"/>
              <a:gd name="connsiteX37" fmla="*/ 35860 w 604957"/>
              <a:gd name="connsiteY37" fmla="*/ 278975 h 448514"/>
              <a:gd name="connsiteX38" fmla="*/ 34908 w 604957"/>
              <a:gd name="connsiteY38" fmla="*/ 302002 h 448514"/>
              <a:gd name="connsiteX39" fmla="*/ 64314 w 604957"/>
              <a:gd name="connsiteY39" fmla="*/ 423691 h 448514"/>
              <a:gd name="connsiteX40" fmla="*/ 117416 w 604957"/>
              <a:gd name="connsiteY40" fmla="*/ 393057 h 448514"/>
              <a:gd name="connsiteX41" fmla="*/ 135716 w 604957"/>
              <a:gd name="connsiteY41" fmla="*/ 424641 h 448514"/>
              <a:gd name="connsiteX42" fmla="*/ 94356 w 604957"/>
              <a:gd name="connsiteY42" fmla="*/ 448514 h 448514"/>
              <a:gd name="connsiteX43" fmla="*/ 37869 w 604957"/>
              <a:gd name="connsiteY43" fmla="*/ 448514 h 448514"/>
              <a:gd name="connsiteX44" fmla="*/ 0 w 604957"/>
              <a:gd name="connsiteY44" fmla="*/ 302002 h 448514"/>
              <a:gd name="connsiteX45" fmla="*/ 88644 w 604957"/>
              <a:gd name="connsiteY45" fmla="*/ 88414 h 448514"/>
              <a:gd name="connsiteX46" fmla="*/ 302531 w 604957"/>
              <a:gd name="connsiteY46" fmla="*/ 0 h 44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4957" h="448514">
                <a:moveTo>
                  <a:pt x="179095" y="390015"/>
                </a:moveTo>
                <a:lnTo>
                  <a:pt x="425862" y="390015"/>
                </a:lnTo>
                <a:lnTo>
                  <a:pt x="425862" y="448514"/>
                </a:lnTo>
                <a:lnTo>
                  <a:pt x="179095" y="448514"/>
                </a:lnTo>
                <a:close/>
                <a:moveTo>
                  <a:pt x="201182" y="185587"/>
                </a:moveTo>
                <a:lnTo>
                  <a:pt x="313141" y="267761"/>
                </a:lnTo>
                <a:cubicBezTo>
                  <a:pt x="326792" y="267761"/>
                  <a:pt x="337797" y="278851"/>
                  <a:pt x="337797" y="292477"/>
                </a:cubicBezTo>
                <a:cubicBezTo>
                  <a:pt x="337797" y="306102"/>
                  <a:pt x="326792" y="317192"/>
                  <a:pt x="313141" y="317192"/>
                </a:cubicBezTo>
                <a:cubicBezTo>
                  <a:pt x="300019" y="317192"/>
                  <a:pt x="289225" y="306947"/>
                  <a:pt x="288379" y="294061"/>
                </a:cubicBezTo>
                <a:close/>
                <a:moveTo>
                  <a:pt x="302531" y="0"/>
                </a:moveTo>
                <a:cubicBezTo>
                  <a:pt x="383242" y="0"/>
                  <a:pt x="459298" y="31373"/>
                  <a:pt x="516419" y="88414"/>
                </a:cubicBezTo>
                <a:cubicBezTo>
                  <a:pt x="573540" y="145456"/>
                  <a:pt x="604957" y="221300"/>
                  <a:pt x="604957" y="302002"/>
                </a:cubicBezTo>
                <a:cubicBezTo>
                  <a:pt x="604957" y="354079"/>
                  <a:pt x="591840" y="404149"/>
                  <a:pt x="567194" y="448514"/>
                </a:cubicBezTo>
                <a:lnTo>
                  <a:pt x="510601" y="448514"/>
                </a:lnTo>
                <a:lnTo>
                  <a:pt x="469241" y="424641"/>
                </a:lnTo>
                <a:lnTo>
                  <a:pt x="487541" y="393057"/>
                </a:lnTo>
                <a:lnTo>
                  <a:pt x="540749" y="423691"/>
                </a:lnTo>
                <a:cubicBezTo>
                  <a:pt x="559472" y="387248"/>
                  <a:pt x="570155" y="345840"/>
                  <a:pt x="570155" y="302002"/>
                </a:cubicBezTo>
                <a:cubicBezTo>
                  <a:pt x="570155" y="294291"/>
                  <a:pt x="569732" y="286580"/>
                  <a:pt x="569098" y="278975"/>
                </a:cubicBezTo>
                <a:lnTo>
                  <a:pt x="505735" y="290172"/>
                </a:lnTo>
                <a:lnTo>
                  <a:pt x="499388" y="254257"/>
                </a:lnTo>
                <a:lnTo>
                  <a:pt x="563491" y="242954"/>
                </a:lnTo>
                <a:cubicBezTo>
                  <a:pt x="552067" y="192462"/>
                  <a:pt x="526151" y="147251"/>
                  <a:pt x="490503" y="112076"/>
                </a:cubicBezTo>
                <a:lnTo>
                  <a:pt x="447027" y="163730"/>
                </a:lnTo>
                <a:lnTo>
                  <a:pt x="419101" y="140280"/>
                </a:lnTo>
                <a:lnTo>
                  <a:pt x="462894" y="88203"/>
                </a:lnTo>
                <a:cubicBezTo>
                  <a:pt x="422698" y="58098"/>
                  <a:pt x="373827" y="38979"/>
                  <a:pt x="320726" y="35387"/>
                </a:cubicBezTo>
                <a:lnTo>
                  <a:pt x="320726" y="104576"/>
                </a:lnTo>
                <a:lnTo>
                  <a:pt x="284231" y="104576"/>
                </a:lnTo>
                <a:lnTo>
                  <a:pt x="284231" y="35387"/>
                </a:lnTo>
                <a:cubicBezTo>
                  <a:pt x="231130" y="38979"/>
                  <a:pt x="182259" y="58098"/>
                  <a:pt x="142169" y="88203"/>
                </a:cubicBezTo>
                <a:lnTo>
                  <a:pt x="185962" y="140280"/>
                </a:lnTo>
                <a:lnTo>
                  <a:pt x="157930" y="163730"/>
                </a:lnTo>
                <a:lnTo>
                  <a:pt x="114454" y="112076"/>
                </a:lnTo>
                <a:cubicBezTo>
                  <a:pt x="78806" y="147251"/>
                  <a:pt x="52890" y="192462"/>
                  <a:pt x="41466" y="242954"/>
                </a:cubicBezTo>
                <a:lnTo>
                  <a:pt x="105674" y="254257"/>
                </a:lnTo>
                <a:lnTo>
                  <a:pt x="99328" y="290172"/>
                </a:lnTo>
                <a:lnTo>
                  <a:pt x="35860" y="278975"/>
                </a:lnTo>
                <a:cubicBezTo>
                  <a:pt x="35225" y="286580"/>
                  <a:pt x="34908" y="294291"/>
                  <a:pt x="34908" y="302002"/>
                </a:cubicBezTo>
                <a:cubicBezTo>
                  <a:pt x="34908" y="345840"/>
                  <a:pt x="45486" y="387248"/>
                  <a:pt x="64314" y="423691"/>
                </a:cubicBezTo>
                <a:lnTo>
                  <a:pt x="117416" y="393057"/>
                </a:lnTo>
                <a:lnTo>
                  <a:pt x="135716" y="424641"/>
                </a:lnTo>
                <a:lnTo>
                  <a:pt x="94356" y="448514"/>
                </a:lnTo>
                <a:lnTo>
                  <a:pt x="37869" y="448514"/>
                </a:lnTo>
                <a:cubicBezTo>
                  <a:pt x="13117" y="404149"/>
                  <a:pt x="0" y="354079"/>
                  <a:pt x="0" y="302002"/>
                </a:cubicBezTo>
                <a:cubicBezTo>
                  <a:pt x="0" y="221300"/>
                  <a:pt x="31417" y="145456"/>
                  <a:pt x="88644" y="88414"/>
                </a:cubicBezTo>
                <a:cubicBezTo>
                  <a:pt x="145765" y="31373"/>
                  <a:pt x="221715" y="0"/>
                  <a:pt x="302531" y="0"/>
                </a:cubicBezTo>
                <a:close/>
              </a:path>
            </a:pathLst>
          </a:custGeom>
          <a:solidFill>
            <a:schemeClr val="accent1"/>
          </a:solidFill>
          <a:ln>
            <a:noFill/>
          </a:ln>
        </p:spPr>
      </p:sp>
      <p:graphicFrame>
        <p:nvGraphicFramePr>
          <p:cNvPr id="11" name="表格 10"/>
          <p:cNvGraphicFramePr>
            <a:graphicFrameLocks noGrp="1"/>
          </p:cNvGraphicFramePr>
          <p:nvPr/>
        </p:nvGraphicFramePr>
        <p:xfrm>
          <a:off x="309521" y="2071678"/>
          <a:ext cx="11572957" cy="548640"/>
        </p:xfrm>
        <a:graphic>
          <a:graphicData uri="http://schemas.openxmlformats.org/drawingml/2006/table">
            <a:tbl>
              <a:tblPr/>
              <a:tblGrid>
                <a:gridCol w="1808456"/>
                <a:gridCol w="976307"/>
                <a:gridCol w="976307"/>
                <a:gridCol w="976307"/>
                <a:gridCol w="976307"/>
                <a:gridCol w="976307"/>
                <a:gridCol w="976307"/>
                <a:gridCol w="976307"/>
                <a:gridCol w="976307"/>
                <a:gridCol w="976307"/>
                <a:gridCol w="977738"/>
              </a:tblGrid>
              <a:tr h="0">
                <a:tc>
                  <a:txBody>
                    <a:bodyPr/>
                    <a:lstStyle/>
                    <a:p>
                      <a:pPr indent="266700" algn="ctr">
                        <a:spcAft>
                          <a:spcPts val="0"/>
                        </a:spcAft>
                      </a:pPr>
                      <a:r>
                        <a:rPr lang="zh-CN" sz="1800" kern="500" dirty="0">
                          <a:latin typeface="Times New Roman" panose="02020603050405020304" pitchFamily="18" charset="0"/>
                          <a:ea typeface="微软雅黑" panose="020B0503020204020204" pitchFamily="34" charset="-122"/>
                          <a:cs typeface="Times New Roman" panose="02020603050405020304" pitchFamily="18" charset="0"/>
                        </a:rPr>
                        <a:t>协议名称</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ICMP</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IGMP</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IP</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TCP</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EGP</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IGP</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UDP</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IPv6</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ESP</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OSPF</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ctr">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协议字段值</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en-US" sz="1800" kern="500" dirty="0">
                          <a:latin typeface="Times New Roman" panose="02020603050405020304" pitchFamily="18" charset="0"/>
                          <a:ea typeface="微软雅黑" panose="020B0503020204020204" pitchFamily="34" charset="-122"/>
                          <a:cs typeface="Times New Roman" panose="02020603050405020304" pitchFamily="18" charset="0"/>
                        </a:rPr>
                        <a:t>1</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2</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4</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6</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8</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9</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17</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41</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50</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dirty="0">
                          <a:latin typeface="Times New Roman" panose="02020603050405020304" pitchFamily="18" charset="0"/>
                          <a:ea typeface="微软雅黑" panose="020B0503020204020204" pitchFamily="34" charset="-122"/>
                          <a:cs typeface="Times New Roman" panose="02020603050405020304" pitchFamily="18" charset="0"/>
                        </a:rPr>
                        <a:t>89</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tree_350944"/>
          <p:cNvSpPr>
            <a:spLocks noChangeAspect="1"/>
          </p:cNvSpPr>
          <p:nvPr/>
        </p:nvSpPr>
        <p:spPr bwMode="auto">
          <a:xfrm>
            <a:off x="1037338" y="5467898"/>
            <a:ext cx="609685" cy="785566"/>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70883" h="606722">
                <a:moveTo>
                  <a:pt x="235397" y="288297"/>
                </a:moveTo>
                <a:cubicBezTo>
                  <a:pt x="222671" y="288297"/>
                  <a:pt x="212258" y="298695"/>
                  <a:pt x="212258" y="311493"/>
                </a:cubicBezTo>
                <a:lnTo>
                  <a:pt x="212258" y="577128"/>
                </a:lnTo>
                <a:lnTo>
                  <a:pt x="258625" y="577128"/>
                </a:lnTo>
                <a:lnTo>
                  <a:pt x="258625" y="311493"/>
                </a:lnTo>
                <a:cubicBezTo>
                  <a:pt x="258625" y="305272"/>
                  <a:pt x="256223" y="299495"/>
                  <a:pt x="251862" y="295141"/>
                </a:cubicBezTo>
                <a:cubicBezTo>
                  <a:pt x="247412" y="290697"/>
                  <a:pt x="241627" y="288297"/>
                  <a:pt x="235397" y="288297"/>
                </a:cubicBezTo>
                <a:close/>
                <a:moveTo>
                  <a:pt x="341777" y="33710"/>
                </a:moveTo>
                <a:cubicBezTo>
                  <a:pt x="343468" y="34954"/>
                  <a:pt x="345158" y="36197"/>
                  <a:pt x="346849" y="37441"/>
                </a:cubicBezTo>
                <a:cubicBezTo>
                  <a:pt x="353345" y="42327"/>
                  <a:pt x="354591" y="51654"/>
                  <a:pt x="349697" y="58139"/>
                </a:cubicBezTo>
                <a:cubicBezTo>
                  <a:pt x="346760" y="61959"/>
                  <a:pt x="342311" y="64002"/>
                  <a:pt x="337861" y="64002"/>
                </a:cubicBezTo>
                <a:cubicBezTo>
                  <a:pt x="334747" y="64002"/>
                  <a:pt x="331632" y="63025"/>
                  <a:pt x="328963" y="60982"/>
                </a:cubicBezTo>
                <a:cubicBezTo>
                  <a:pt x="327539" y="59916"/>
                  <a:pt x="326115" y="58850"/>
                  <a:pt x="324691" y="57873"/>
                </a:cubicBezTo>
                <a:cubicBezTo>
                  <a:pt x="318017" y="53165"/>
                  <a:pt x="316415" y="43926"/>
                  <a:pt x="321221" y="37263"/>
                </a:cubicBezTo>
                <a:cubicBezTo>
                  <a:pt x="325937" y="30601"/>
                  <a:pt x="335103" y="29002"/>
                  <a:pt x="341777" y="33710"/>
                </a:cubicBezTo>
                <a:close/>
                <a:moveTo>
                  <a:pt x="235397" y="0"/>
                </a:moveTo>
                <a:cubicBezTo>
                  <a:pt x="259337" y="0"/>
                  <a:pt x="282655" y="4532"/>
                  <a:pt x="304637" y="13420"/>
                </a:cubicBezTo>
                <a:cubicBezTo>
                  <a:pt x="312291" y="16530"/>
                  <a:pt x="315939" y="25151"/>
                  <a:pt x="312825" y="32705"/>
                </a:cubicBezTo>
                <a:cubicBezTo>
                  <a:pt x="309799" y="40259"/>
                  <a:pt x="301166" y="43902"/>
                  <a:pt x="293512" y="40881"/>
                </a:cubicBezTo>
                <a:cubicBezTo>
                  <a:pt x="275090" y="33327"/>
                  <a:pt x="255511" y="29594"/>
                  <a:pt x="235397" y="29594"/>
                </a:cubicBezTo>
                <a:cubicBezTo>
                  <a:pt x="150761" y="29594"/>
                  <a:pt x="81343" y="98380"/>
                  <a:pt x="80721" y="182896"/>
                </a:cubicBezTo>
                <a:cubicBezTo>
                  <a:pt x="80632" y="187962"/>
                  <a:pt x="78051" y="192583"/>
                  <a:pt x="73868" y="195338"/>
                </a:cubicBezTo>
                <a:cubicBezTo>
                  <a:pt x="46190" y="212935"/>
                  <a:pt x="29636" y="242973"/>
                  <a:pt x="29636" y="275767"/>
                </a:cubicBezTo>
                <a:cubicBezTo>
                  <a:pt x="29636" y="328289"/>
                  <a:pt x="72444" y="371125"/>
                  <a:pt x="125130" y="371125"/>
                </a:cubicBezTo>
                <a:cubicBezTo>
                  <a:pt x="145955" y="371125"/>
                  <a:pt x="166069" y="364282"/>
                  <a:pt x="182622" y="351840"/>
                </a:cubicBezTo>
                <a:lnTo>
                  <a:pt x="182622" y="311493"/>
                </a:lnTo>
                <a:cubicBezTo>
                  <a:pt x="182622" y="282432"/>
                  <a:pt x="206295" y="258792"/>
                  <a:pt x="235397" y="258792"/>
                </a:cubicBezTo>
                <a:cubicBezTo>
                  <a:pt x="249548" y="258792"/>
                  <a:pt x="262808" y="264213"/>
                  <a:pt x="272776" y="274256"/>
                </a:cubicBezTo>
                <a:cubicBezTo>
                  <a:pt x="282744" y="284121"/>
                  <a:pt x="288261" y="297362"/>
                  <a:pt x="288261" y="311493"/>
                </a:cubicBezTo>
                <a:lnTo>
                  <a:pt x="288261" y="351840"/>
                </a:lnTo>
                <a:cubicBezTo>
                  <a:pt x="304726" y="364282"/>
                  <a:pt x="324928" y="371125"/>
                  <a:pt x="345753" y="371125"/>
                </a:cubicBezTo>
                <a:cubicBezTo>
                  <a:pt x="398351" y="371125"/>
                  <a:pt x="441247" y="328289"/>
                  <a:pt x="441247" y="275767"/>
                </a:cubicBezTo>
                <a:cubicBezTo>
                  <a:pt x="441247" y="243062"/>
                  <a:pt x="424694" y="212935"/>
                  <a:pt x="397016" y="195338"/>
                </a:cubicBezTo>
                <a:cubicBezTo>
                  <a:pt x="392744" y="192583"/>
                  <a:pt x="390163" y="187962"/>
                  <a:pt x="390163" y="182896"/>
                </a:cubicBezTo>
                <a:cubicBezTo>
                  <a:pt x="389896" y="147170"/>
                  <a:pt x="377080" y="112422"/>
                  <a:pt x="354208" y="85050"/>
                </a:cubicBezTo>
                <a:cubicBezTo>
                  <a:pt x="348957" y="78829"/>
                  <a:pt x="349847" y="69497"/>
                  <a:pt x="356077" y="64254"/>
                </a:cubicBezTo>
                <a:cubicBezTo>
                  <a:pt x="362396" y="59010"/>
                  <a:pt x="371741" y="59899"/>
                  <a:pt x="376991" y="66120"/>
                </a:cubicBezTo>
                <a:cubicBezTo>
                  <a:pt x="402534" y="96781"/>
                  <a:pt x="417485" y="135084"/>
                  <a:pt x="419532" y="174898"/>
                </a:cubicBezTo>
                <a:cubicBezTo>
                  <a:pt x="451838" y="198449"/>
                  <a:pt x="470883" y="235508"/>
                  <a:pt x="470883" y="275767"/>
                </a:cubicBezTo>
                <a:cubicBezTo>
                  <a:pt x="470883" y="344642"/>
                  <a:pt x="414726" y="400719"/>
                  <a:pt x="345753" y="400719"/>
                </a:cubicBezTo>
                <a:cubicBezTo>
                  <a:pt x="325551" y="400719"/>
                  <a:pt x="305883" y="395831"/>
                  <a:pt x="288261" y="386678"/>
                </a:cubicBezTo>
                <a:lnTo>
                  <a:pt x="288261" y="577128"/>
                </a:lnTo>
                <a:lnTo>
                  <a:pt x="328666" y="577128"/>
                </a:lnTo>
                <a:cubicBezTo>
                  <a:pt x="336854" y="577128"/>
                  <a:pt x="343529" y="583705"/>
                  <a:pt x="343529" y="591881"/>
                </a:cubicBezTo>
                <a:cubicBezTo>
                  <a:pt x="343529" y="600057"/>
                  <a:pt x="336854" y="606722"/>
                  <a:pt x="328666" y="606722"/>
                </a:cubicBezTo>
                <a:lnTo>
                  <a:pt x="142128" y="606722"/>
                </a:lnTo>
                <a:cubicBezTo>
                  <a:pt x="133941" y="606722"/>
                  <a:pt x="127355" y="600057"/>
                  <a:pt x="127355" y="591881"/>
                </a:cubicBezTo>
                <a:cubicBezTo>
                  <a:pt x="127355" y="583705"/>
                  <a:pt x="133941" y="577128"/>
                  <a:pt x="142128" y="577128"/>
                </a:cubicBezTo>
                <a:lnTo>
                  <a:pt x="182622" y="577128"/>
                </a:lnTo>
                <a:lnTo>
                  <a:pt x="182622" y="386678"/>
                </a:lnTo>
                <a:cubicBezTo>
                  <a:pt x="165001" y="395831"/>
                  <a:pt x="145243" y="400719"/>
                  <a:pt x="125130" y="400719"/>
                </a:cubicBezTo>
                <a:cubicBezTo>
                  <a:pt x="56157" y="400719"/>
                  <a:pt x="0" y="344642"/>
                  <a:pt x="0" y="275767"/>
                </a:cubicBezTo>
                <a:cubicBezTo>
                  <a:pt x="0" y="235508"/>
                  <a:pt x="19046" y="198449"/>
                  <a:pt x="51352" y="174898"/>
                </a:cubicBezTo>
                <a:cubicBezTo>
                  <a:pt x="53576" y="128952"/>
                  <a:pt x="72622" y="86116"/>
                  <a:pt x="105551" y="53500"/>
                </a:cubicBezTo>
                <a:cubicBezTo>
                  <a:pt x="140259" y="19018"/>
                  <a:pt x="186449" y="0"/>
                  <a:pt x="235397" y="0"/>
                </a:cubicBezTo>
                <a:close/>
              </a:path>
            </a:pathLst>
          </a:custGeom>
          <a:solidFill>
            <a:schemeClr val="accent1"/>
          </a:solidFill>
          <a:ln>
            <a:noFill/>
          </a:ln>
        </p:spPr>
      </p:sp>
      <p:sp>
        <p:nvSpPr>
          <p:cNvPr id="14" name="文本框 13"/>
          <p:cNvSpPr txBox="1"/>
          <p:nvPr/>
        </p:nvSpPr>
        <p:spPr>
          <a:xfrm>
            <a:off x="1865630" y="5386187"/>
            <a:ext cx="9289032" cy="1211165"/>
          </a:xfrm>
          <a:prstGeom prst="rect">
            <a:avLst/>
          </a:prstGeom>
          <a:noFill/>
          <a:ln w="28575">
            <a:noFill/>
            <a:prstDash val="dash"/>
          </a:ln>
        </p:spPr>
        <p:txBody>
          <a:bodyPr wrap="square">
            <a:spAutoFit/>
          </a:bodyPr>
          <a:lstStyle>
            <a:defPPr>
              <a:defRPr lang="zh-CN"/>
            </a:defPPr>
            <a:lvl1pPr algn="just">
              <a:lnSpc>
                <a:spcPct val="125000"/>
              </a:lnSpc>
              <a:defRPr sz="20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zh-CN" dirty="0"/>
              <a:t>（</a:t>
            </a:r>
            <a:r>
              <a:rPr lang="en-US" altLang="zh-CN" dirty="0"/>
              <a:t>12</a:t>
            </a:r>
            <a:r>
              <a:rPr lang="zh-CN" altLang="zh-CN" dirty="0"/>
              <a:t>）可选字段。</a:t>
            </a:r>
            <a:r>
              <a:rPr lang="zh-CN" altLang="zh-CN" dirty="0">
                <a:solidFill>
                  <a:srgbClr val="2E2E2E"/>
                </a:solidFill>
              </a:rPr>
              <a:t>可选字段长度可变，从</a:t>
            </a:r>
            <a:r>
              <a:rPr lang="en-US" altLang="zh-CN" dirty="0">
                <a:solidFill>
                  <a:srgbClr val="2E2E2E"/>
                </a:solidFill>
              </a:rPr>
              <a:t>1</a:t>
            </a:r>
            <a:r>
              <a:rPr lang="zh-CN" altLang="zh-CN" dirty="0">
                <a:solidFill>
                  <a:srgbClr val="2E2E2E"/>
                </a:solidFill>
              </a:rPr>
              <a:t>个字节到</a:t>
            </a:r>
            <a:r>
              <a:rPr lang="en-US" altLang="zh-CN" dirty="0">
                <a:solidFill>
                  <a:srgbClr val="2E2E2E"/>
                </a:solidFill>
              </a:rPr>
              <a:t>40</a:t>
            </a:r>
            <a:r>
              <a:rPr lang="zh-CN" altLang="zh-CN" dirty="0">
                <a:solidFill>
                  <a:srgbClr val="2E2E2E"/>
                </a:solidFill>
              </a:rPr>
              <a:t>个字节不等，用来支持排错、测量及安全等措施。增加可选字段是为了增加</a:t>
            </a:r>
            <a:r>
              <a:rPr lang="en-US" altLang="zh-CN" dirty="0">
                <a:solidFill>
                  <a:srgbClr val="2E2E2E"/>
                </a:solidFill>
              </a:rPr>
              <a:t>IP</a:t>
            </a:r>
            <a:r>
              <a:rPr lang="zh-CN" altLang="zh-CN" dirty="0">
                <a:solidFill>
                  <a:srgbClr val="2E2E2E"/>
                </a:solidFill>
              </a:rPr>
              <a:t>数据报的功能，但同时也使得</a:t>
            </a:r>
            <a:r>
              <a:rPr lang="en-US" altLang="zh-CN" dirty="0">
                <a:solidFill>
                  <a:srgbClr val="2E2E2E"/>
                </a:solidFill>
              </a:rPr>
              <a:t>IP</a:t>
            </a:r>
            <a:r>
              <a:rPr lang="zh-CN" altLang="zh-CN" dirty="0">
                <a:solidFill>
                  <a:srgbClr val="2E2E2E"/>
                </a:solidFill>
              </a:rPr>
              <a:t>数据报的首部长度不固定，增加了路由器处理数据报的开销。</a:t>
            </a:r>
            <a:endParaRPr lang="zh-CN" altLang="zh-CN" dirty="0">
              <a:solidFill>
                <a:srgbClr val="2E2E2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2"/>
                                          </p:val>
                                        </p:tav>
                                        <p:tav tm="100000">
                                          <p:val>
                                            <p:strVal val="#ppt_x"/>
                                          </p:val>
                                        </p:tav>
                                      </p:tavLst>
                                    </p:anim>
                                    <p:anim calcmode="lin" valueType="num">
                                      <p:cBhvr>
                                        <p:cTn id="12"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3" dur="500"/>
                                        <p:tgtEl>
                                          <p:spTgt spid="4"/>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2000"/>
                            </p:stCondLst>
                            <p:childTnLst>
                              <p:par>
                                <p:cTn id="23" presetID="29"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ppt_x</p:attrName>
                                        </p:attrNameLst>
                                      </p:cBhvr>
                                      <p:tavLst>
                                        <p:tav tm="0">
                                          <p:val>
                                            <p:strVal val="#ppt_x-.2"/>
                                          </p:val>
                                        </p:tav>
                                        <p:tav tm="100000">
                                          <p:val>
                                            <p:strVal val="#ppt_x"/>
                                          </p:val>
                                        </p:tav>
                                      </p:tavLst>
                                    </p:anim>
                                    <p:anim calcmode="lin" valueType="num">
                                      <p:cBhvr>
                                        <p:cTn id="26"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7" dur="500"/>
                                        <p:tgtEl>
                                          <p:spTgt spid="7"/>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000"/>
                            </p:stCondLst>
                            <p:childTnLst>
                              <p:par>
                                <p:cTn id="33" presetID="29"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ppt_x</p:attrName>
                                        </p:attrNameLst>
                                      </p:cBhvr>
                                      <p:tavLst>
                                        <p:tav tm="0">
                                          <p:val>
                                            <p:strVal val="#ppt_x-.2"/>
                                          </p:val>
                                        </p:tav>
                                        <p:tav tm="100000">
                                          <p:val>
                                            <p:strVal val="#ppt_x"/>
                                          </p:val>
                                        </p:tav>
                                      </p:tavLst>
                                    </p:anim>
                                    <p:anim calcmode="lin" valueType="num">
                                      <p:cBhvr>
                                        <p:cTn id="36"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7" dur="500"/>
                                        <p:tgtEl>
                                          <p:spTgt spid="9"/>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TCP/IP</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协议簇</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 name="组合 4"/>
          <p:cNvGrpSpPr/>
          <p:nvPr/>
        </p:nvGrpSpPr>
        <p:grpSpPr>
          <a:xfrm>
            <a:off x="1122370" y="2143116"/>
            <a:ext cx="2258986" cy="3309450"/>
            <a:chOff x="816314" y="2666077"/>
            <a:chExt cx="2258986" cy="3309450"/>
          </a:xfrm>
        </p:grpSpPr>
        <p:sp>
          <p:nvSpPr>
            <p:cNvPr id="4" name="双括号 3"/>
            <p:cNvSpPr/>
            <p:nvPr/>
          </p:nvSpPr>
          <p:spPr>
            <a:xfrm>
              <a:off x="816314" y="2839425"/>
              <a:ext cx="2258986" cy="2286000"/>
            </a:xfrm>
            <a:prstGeom prst="bracketPair">
              <a:avLst/>
            </a:prstGeom>
            <a:ln w="19050">
              <a:solidFill>
                <a:schemeClr val="bg1">
                  <a:lumMod val="65000"/>
                </a:schemeClr>
              </a:solidFill>
              <a:prstDash val="sysDash"/>
            </a:ln>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5" name="圆角矩形 4"/>
            <p:cNvSpPr/>
            <p:nvPr/>
          </p:nvSpPr>
          <p:spPr>
            <a:xfrm>
              <a:off x="1164853" y="2675734"/>
              <a:ext cx="1532270" cy="360040"/>
            </a:xfrm>
            <a:prstGeom prst="roundRect">
              <a:avLst>
                <a:gd name="adj" fmla="val 50000"/>
              </a:avLst>
            </a:prstGeom>
            <a:solidFill>
              <a:srgbClr val="0A6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矩形 5"/>
            <p:cNvSpPr>
              <a:spLocks noChangeArrowheads="1"/>
            </p:cNvSpPr>
            <p:nvPr/>
          </p:nvSpPr>
          <p:spPr bwMode="auto">
            <a:xfrm>
              <a:off x="1164853" y="2666077"/>
              <a:ext cx="15322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buNone/>
                <a:defRPr/>
              </a:pP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a:spLocks noChangeArrowheads="1"/>
            </p:cNvSpPr>
            <p:nvPr/>
          </p:nvSpPr>
          <p:spPr bwMode="auto">
            <a:xfrm>
              <a:off x="1054844" y="3143248"/>
              <a:ext cx="1781926" cy="106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Bef>
                  <a:spcPts val="0"/>
                </a:spcBef>
                <a:buNone/>
                <a:defRPr/>
              </a:pPr>
              <a:r>
                <a:rPr lang="zh-CN" altLang="en-US" sz="4800" b="1" dirty="0">
                  <a:solidFill>
                    <a:schemeClr val="tx1">
                      <a:lumMod val="65000"/>
                      <a:lumOff val="35000"/>
                    </a:schemeClr>
                  </a:solidFill>
                  <a:latin typeface="微软雅黑" panose="020B0503020204020204" pitchFamily="34" charset="-122"/>
                  <a:ea typeface="微软雅黑" panose="020B0503020204020204" pitchFamily="34" charset="-122"/>
                </a:rPr>
                <a:t>小结</a:t>
              </a:r>
              <a:endParaRPr lang="en-US" altLang="zh-CN" sz="4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aphicFrame>
          <p:nvGraphicFramePr>
            <p:cNvPr id="8" name="图表 7"/>
            <p:cNvGraphicFramePr/>
            <p:nvPr/>
          </p:nvGraphicFramePr>
          <p:xfrm>
            <a:off x="1033293" y="4483366"/>
            <a:ext cx="1825697" cy="1217131"/>
          </p:xfrm>
          <a:graphic>
            <a:graphicData uri="http://schemas.openxmlformats.org/drawingml/2006/chart">
              <c:chart xmlns:c="http://schemas.openxmlformats.org/drawingml/2006/chart" xmlns:r="http://schemas.openxmlformats.org/officeDocument/2006/relationships" r:id="rId1"/>
            </a:graphicData>
          </a:graphic>
        </p:graphicFrame>
        <p:sp>
          <p:nvSpPr>
            <p:cNvPr id="9" name="椭圆 8"/>
            <p:cNvSpPr/>
            <p:nvPr/>
          </p:nvSpPr>
          <p:spPr>
            <a:xfrm>
              <a:off x="1642956" y="5883245"/>
              <a:ext cx="576064" cy="9228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3595670" y="1571612"/>
            <a:ext cx="7715304" cy="3904210"/>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本章重点介绍了</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的几个核心协议：网络层的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协议及由其衍生出来的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ARP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RARP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ICMP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，以及传输层的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协议。其中</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协议和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协议又是重点中的重点。</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是一个网络层协议，它包含寻址信息和控制信息，可使数据包在网络中路由。</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协议中的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地址表示了因特网中的各个节点，网络中的节点又分处在各个子网当中，因此引入了子网掩码，使用子网划分方法实现了充分利用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地址、易于管理等目标。</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传输层有两大类协议：</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提供可靠的面向连接的字节流服务，它是实际中大多数应用服务首选的传输层协议。</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则是无连接的，它提供高效但低可靠性的服务。</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1" name="图片 10" descr="u=2603421199,1511955809&amp;fm=27&amp;gp=0.jpg"/>
          <p:cNvPicPr>
            <a:picLocks noChangeAspect="1"/>
          </p:cNvPicPr>
          <p:nvPr/>
        </p:nvPicPr>
        <p:blipFill>
          <a:blip r:embed="rId2" cstate="print">
            <a:clrChange>
              <a:clrFrom>
                <a:srgbClr val="FFFFFF"/>
              </a:clrFrom>
              <a:clrTo>
                <a:srgbClr val="FFFFFF">
                  <a:alpha val="0"/>
                </a:srgbClr>
              </a:clrTo>
            </a:clrChange>
          </a:blip>
          <a:stretch>
            <a:fillRect/>
          </a:stretch>
        </p:blipFill>
        <p:spPr>
          <a:xfrm>
            <a:off x="8334375" y="4714884"/>
            <a:ext cx="3857625" cy="257175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3.jpg"/>
          <p:cNvPicPr>
            <a:picLocks noChangeAspect="1"/>
          </p:cNvPicPr>
          <p:nvPr/>
        </p:nvPicPr>
        <p:blipFill>
          <a:blip r:embed="rId1" cstate="print"/>
          <a:srcRect b="9375"/>
          <a:stretch>
            <a:fillRect/>
          </a:stretch>
        </p:blipFill>
        <p:spPr>
          <a:xfrm>
            <a:off x="0" y="0"/>
            <a:ext cx="12192000" cy="6215082"/>
          </a:xfrm>
          <a:prstGeom prst="rect">
            <a:avLst/>
          </a:prstGeom>
        </p:spPr>
      </p:pic>
      <p:sp>
        <p:nvSpPr>
          <p:cNvPr id="6" name="矩形 5"/>
          <p:cNvSpPr/>
          <p:nvPr/>
        </p:nvSpPr>
        <p:spPr>
          <a:xfrm>
            <a:off x="0" y="4385816"/>
            <a:ext cx="12192000" cy="2472185"/>
          </a:xfrm>
          <a:prstGeom prst="rect">
            <a:avLst/>
          </a:prstGeom>
          <a:solidFill>
            <a:srgbClr val="0C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endParaRPr>
          </a:p>
        </p:txBody>
      </p:sp>
      <p:grpSp>
        <p:nvGrpSpPr>
          <p:cNvPr id="2" name="组合 24"/>
          <p:cNvGrpSpPr>
            <a:grpSpLocks noChangeAspect="1"/>
          </p:cNvGrpSpPr>
          <p:nvPr/>
        </p:nvGrpSpPr>
        <p:grpSpPr>
          <a:xfrm>
            <a:off x="623392" y="4060702"/>
            <a:ext cx="4744808" cy="1440000"/>
            <a:chOff x="623392" y="4184770"/>
            <a:chExt cx="2232248" cy="888532"/>
          </a:xfrm>
        </p:grpSpPr>
        <p:grpSp>
          <p:nvGrpSpPr>
            <p:cNvPr id="3" name="组合 15"/>
            <p:cNvGrpSpPr/>
            <p:nvPr/>
          </p:nvGrpSpPr>
          <p:grpSpPr>
            <a:xfrm>
              <a:off x="677381" y="4184771"/>
              <a:ext cx="2106251" cy="888531"/>
              <a:chOff x="677381" y="4384675"/>
              <a:chExt cx="2106251" cy="888531"/>
            </a:xfrm>
          </p:grpSpPr>
          <p:sp>
            <p:nvSpPr>
              <p:cNvPr id="12" name="矩形 11"/>
              <p:cNvSpPr/>
              <p:nvPr/>
            </p:nvSpPr>
            <p:spPr>
              <a:xfrm>
                <a:off x="695400" y="4384675"/>
                <a:ext cx="2088232" cy="888531"/>
              </a:xfrm>
              <a:prstGeom prst="rect">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文本框 25"/>
              <p:cNvSpPr txBox="1"/>
              <p:nvPr/>
            </p:nvSpPr>
            <p:spPr>
              <a:xfrm>
                <a:off x="677381" y="4470186"/>
                <a:ext cx="2092959" cy="7406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7200" dirty="0">
                    <a:solidFill>
                      <a:schemeClr val="bg1"/>
                    </a:solidFill>
                    <a:latin typeface="Impact" panose="020B0806030902050204" pitchFamily="34" charset="0"/>
                  </a:rPr>
                  <a:t>THANKS</a:t>
                </a:r>
                <a:endParaRPr lang="zh-CN" altLang="en-US" sz="5400" dirty="0">
                  <a:solidFill>
                    <a:schemeClr val="bg1"/>
                  </a:solidFill>
                  <a:latin typeface="Impact" panose="020B0806030902050204" pitchFamily="34" charset="0"/>
                </a:endParaRPr>
              </a:p>
            </p:txBody>
          </p:sp>
        </p:grpSp>
        <p:grpSp>
          <p:nvGrpSpPr>
            <p:cNvPr id="4" name="组合 18"/>
            <p:cNvGrpSpPr/>
            <p:nvPr/>
          </p:nvGrpSpPr>
          <p:grpSpPr>
            <a:xfrm>
              <a:off x="623392" y="4184770"/>
              <a:ext cx="2232248" cy="201045"/>
              <a:chOff x="623392" y="4184770"/>
              <a:chExt cx="2232248" cy="201045"/>
            </a:xfrm>
          </p:grpSpPr>
          <p:sp>
            <p:nvSpPr>
              <p:cNvPr id="17" name="直角三角形 16"/>
              <p:cNvSpPr/>
              <p:nvPr/>
            </p:nvSpPr>
            <p:spPr>
              <a:xfrm>
                <a:off x="2783632" y="4184770"/>
                <a:ext cx="72008" cy="201045"/>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flipH="1">
                <a:off x="623392" y="4184770"/>
                <a:ext cx="72008" cy="201045"/>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0" name="椭圆 19"/>
          <p:cNvSpPr/>
          <p:nvPr/>
        </p:nvSpPr>
        <p:spPr>
          <a:xfrm>
            <a:off x="9768825"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椭圆 20"/>
          <p:cNvSpPr/>
          <p:nvPr/>
        </p:nvSpPr>
        <p:spPr>
          <a:xfrm>
            <a:off x="10904904"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椭圆 21"/>
          <p:cNvSpPr/>
          <p:nvPr/>
        </p:nvSpPr>
        <p:spPr>
          <a:xfrm>
            <a:off x="8619634"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KSO_Shape"/>
          <p:cNvSpPr/>
          <p:nvPr/>
        </p:nvSpPr>
        <p:spPr bwMode="auto">
          <a:xfrm>
            <a:off x="10008538" y="4188747"/>
            <a:ext cx="328295" cy="447675"/>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a:solidFill>
                <a:srgbClr val="FFFFFF"/>
              </a:solidFill>
            </a:endParaRPr>
          </a:p>
        </p:txBody>
      </p:sp>
      <p:sp>
        <p:nvSpPr>
          <p:cNvPr id="28" name="Shape 518"/>
          <p:cNvSpPr/>
          <p:nvPr/>
        </p:nvSpPr>
        <p:spPr>
          <a:xfrm>
            <a:off x="11128764" y="4239783"/>
            <a:ext cx="360000" cy="360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0"/>
                  <a:pt x="0" y="0"/>
                  <a:pt x="0" y="0"/>
                </a:cubicBezTo>
                <a:cubicBezTo>
                  <a:pt x="2181" y="0"/>
                  <a:pt x="2181" y="0"/>
                  <a:pt x="2181" y="0"/>
                </a:cubicBezTo>
                <a:cubicBezTo>
                  <a:pt x="2181" y="19419"/>
                  <a:pt x="2181" y="19419"/>
                  <a:pt x="2181" y="19419"/>
                </a:cubicBezTo>
                <a:cubicBezTo>
                  <a:pt x="21600" y="19419"/>
                  <a:pt x="21600" y="19419"/>
                  <a:pt x="21600" y="19419"/>
                </a:cubicBezTo>
                <a:cubicBezTo>
                  <a:pt x="21600" y="21600"/>
                  <a:pt x="21600" y="21600"/>
                  <a:pt x="21600" y="21600"/>
                </a:cubicBezTo>
                <a:lnTo>
                  <a:pt x="0" y="21600"/>
                </a:lnTo>
                <a:close/>
                <a:moveTo>
                  <a:pt x="3012" y="2388"/>
                </a:moveTo>
                <a:cubicBezTo>
                  <a:pt x="3012" y="2181"/>
                  <a:pt x="3012" y="2181"/>
                  <a:pt x="3012" y="2181"/>
                </a:cubicBezTo>
                <a:cubicBezTo>
                  <a:pt x="3323" y="2181"/>
                  <a:pt x="3323" y="2181"/>
                  <a:pt x="3323" y="2181"/>
                </a:cubicBezTo>
                <a:cubicBezTo>
                  <a:pt x="3323" y="2388"/>
                  <a:pt x="3323" y="2388"/>
                  <a:pt x="3323" y="2388"/>
                </a:cubicBezTo>
                <a:lnTo>
                  <a:pt x="3012" y="2388"/>
                </a:lnTo>
                <a:close/>
                <a:moveTo>
                  <a:pt x="3012" y="6750"/>
                </a:moveTo>
                <a:cubicBezTo>
                  <a:pt x="3012" y="6438"/>
                  <a:pt x="3012" y="6438"/>
                  <a:pt x="3012" y="6438"/>
                </a:cubicBezTo>
                <a:cubicBezTo>
                  <a:pt x="3323" y="6438"/>
                  <a:pt x="3323" y="6438"/>
                  <a:pt x="3323" y="6438"/>
                </a:cubicBezTo>
                <a:cubicBezTo>
                  <a:pt x="3323" y="6750"/>
                  <a:pt x="3323" y="6750"/>
                  <a:pt x="3323" y="6750"/>
                </a:cubicBezTo>
                <a:lnTo>
                  <a:pt x="3012" y="6750"/>
                </a:lnTo>
                <a:close/>
                <a:moveTo>
                  <a:pt x="3012" y="11008"/>
                </a:moveTo>
                <a:cubicBezTo>
                  <a:pt x="3012" y="10800"/>
                  <a:pt x="3012" y="10800"/>
                  <a:pt x="3012" y="10800"/>
                </a:cubicBezTo>
                <a:cubicBezTo>
                  <a:pt x="3323" y="10800"/>
                  <a:pt x="3323" y="10800"/>
                  <a:pt x="3323" y="10800"/>
                </a:cubicBezTo>
                <a:cubicBezTo>
                  <a:pt x="3323" y="11008"/>
                  <a:pt x="3323" y="11008"/>
                  <a:pt x="3323" y="11008"/>
                </a:cubicBezTo>
                <a:lnTo>
                  <a:pt x="3012" y="11008"/>
                </a:lnTo>
                <a:close/>
                <a:moveTo>
                  <a:pt x="3323" y="18277"/>
                </a:moveTo>
                <a:cubicBezTo>
                  <a:pt x="3323" y="13812"/>
                  <a:pt x="3323" y="13812"/>
                  <a:pt x="3323" y="13812"/>
                </a:cubicBezTo>
                <a:cubicBezTo>
                  <a:pt x="3323" y="13500"/>
                  <a:pt x="3427" y="13292"/>
                  <a:pt x="3635" y="13188"/>
                </a:cubicBezTo>
                <a:cubicBezTo>
                  <a:pt x="8619" y="8204"/>
                  <a:pt x="8619" y="8204"/>
                  <a:pt x="8619" y="8204"/>
                </a:cubicBezTo>
                <a:cubicBezTo>
                  <a:pt x="8723" y="7996"/>
                  <a:pt x="8931" y="7788"/>
                  <a:pt x="9242" y="7788"/>
                </a:cubicBezTo>
                <a:cubicBezTo>
                  <a:pt x="9450" y="7788"/>
                  <a:pt x="9658" y="7892"/>
                  <a:pt x="9865" y="8100"/>
                </a:cubicBezTo>
                <a:cubicBezTo>
                  <a:pt x="10592" y="8827"/>
                  <a:pt x="10592" y="8827"/>
                  <a:pt x="10592" y="8827"/>
                </a:cubicBezTo>
                <a:cubicBezTo>
                  <a:pt x="10592" y="8619"/>
                  <a:pt x="10592" y="8619"/>
                  <a:pt x="10592" y="8619"/>
                </a:cubicBezTo>
                <a:cubicBezTo>
                  <a:pt x="10800" y="8619"/>
                  <a:pt x="10800" y="8619"/>
                  <a:pt x="10800" y="8619"/>
                </a:cubicBezTo>
                <a:cubicBezTo>
                  <a:pt x="10800" y="8827"/>
                  <a:pt x="10800" y="8827"/>
                  <a:pt x="10800" y="8827"/>
                </a:cubicBezTo>
                <a:cubicBezTo>
                  <a:pt x="10592" y="8827"/>
                  <a:pt x="10592" y="8827"/>
                  <a:pt x="10592" y="8827"/>
                </a:cubicBezTo>
                <a:cubicBezTo>
                  <a:pt x="12773" y="11008"/>
                  <a:pt x="12773" y="11008"/>
                  <a:pt x="12773" y="11008"/>
                </a:cubicBezTo>
                <a:cubicBezTo>
                  <a:pt x="12773" y="10800"/>
                  <a:pt x="12773" y="10800"/>
                  <a:pt x="12773" y="10800"/>
                </a:cubicBezTo>
                <a:cubicBezTo>
                  <a:pt x="12981" y="10800"/>
                  <a:pt x="12981" y="10800"/>
                  <a:pt x="12981" y="10800"/>
                </a:cubicBezTo>
                <a:cubicBezTo>
                  <a:pt x="12981" y="11008"/>
                  <a:pt x="12981" y="11008"/>
                  <a:pt x="12981" y="11008"/>
                </a:cubicBezTo>
                <a:cubicBezTo>
                  <a:pt x="12773" y="11008"/>
                  <a:pt x="12773" y="11008"/>
                  <a:pt x="12773" y="11008"/>
                </a:cubicBezTo>
                <a:cubicBezTo>
                  <a:pt x="12981" y="11319"/>
                  <a:pt x="12981" y="11319"/>
                  <a:pt x="12981" y="11319"/>
                </a:cubicBezTo>
                <a:cubicBezTo>
                  <a:pt x="20354" y="3946"/>
                  <a:pt x="20354" y="3946"/>
                  <a:pt x="20354" y="3946"/>
                </a:cubicBezTo>
                <a:cubicBezTo>
                  <a:pt x="20458" y="3842"/>
                  <a:pt x="20562" y="3738"/>
                  <a:pt x="20769" y="3738"/>
                </a:cubicBezTo>
                <a:cubicBezTo>
                  <a:pt x="20873" y="3738"/>
                  <a:pt x="21081" y="3738"/>
                  <a:pt x="21185" y="3738"/>
                </a:cubicBezTo>
                <a:cubicBezTo>
                  <a:pt x="21288" y="3842"/>
                  <a:pt x="21392" y="3946"/>
                  <a:pt x="21496" y="4050"/>
                </a:cubicBezTo>
                <a:cubicBezTo>
                  <a:pt x="21600" y="4154"/>
                  <a:pt x="21600" y="4258"/>
                  <a:pt x="21600" y="4465"/>
                </a:cubicBezTo>
                <a:cubicBezTo>
                  <a:pt x="21600" y="4465"/>
                  <a:pt x="21600" y="4465"/>
                  <a:pt x="21600" y="4465"/>
                </a:cubicBezTo>
                <a:cubicBezTo>
                  <a:pt x="21600" y="18277"/>
                  <a:pt x="21600" y="18277"/>
                  <a:pt x="21600" y="18277"/>
                </a:cubicBezTo>
                <a:lnTo>
                  <a:pt x="3323" y="18277"/>
                </a:lnTo>
                <a:close/>
                <a:moveTo>
                  <a:pt x="4154" y="2388"/>
                </a:moveTo>
                <a:cubicBezTo>
                  <a:pt x="4154" y="2181"/>
                  <a:pt x="4154" y="2181"/>
                  <a:pt x="4154" y="2181"/>
                </a:cubicBezTo>
                <a:cubicBezTo>
                  <a:pt x="4362" y="2181"/>
                  <a:pt x="4362" y="2181"/>
                  <a:pt x="4362" y="2181"/>
                </a:cubicBezTo>
                <a:cubicBezTo>
                  <a:pt x="4362" y="2388"/>
                  <a:pt x="4362" y="2388"/>
                  <a:pt x="4362" y="2388"/>
                </a:cubicBezTo>
                <a:lnTo>
                  <a:pt x="4154" y="2388"/>
                </a:lnTo>
                <a:close/>
                <a:moveTo>
                  <a:pt x="4154" y="6750"/>
                </a:moveTo>
                <a:cubicBezTo>
                  <a:pt x="4154" y="6438"/>
                  <a:pt x="4154" y="6438"/>
                  <a:pt x="4154" y="6438"/>
                </a:cubicBezTo>
                <a:cubicBezTo>
                  <a:pt x="4362" y="6438"/>
                  <a:pt x="4362" y="6438"/>
                  <a:pt x="4362" y="6438"/>
                </a:cubicBezTo>
                <a:cubicBezTo>
                  <a:pt x="4362" y="6750"/>
                  <a:pt x="4362" y="6750"/>
                  <a:pt x="4362" y="6750"/>
                </a:cubicBezTo>
                <a:lnTo>
                  <a:pt x="4154" y="6750"/>
                </a:lnTo>
                <a:close/>
                <a:moveTo>
                  <a:pt x="4154" y="11008"/>
                </a:moveTo>
                <a:cubicBezTo>
                  <a:pt x="4154" y="10800"/>
                  <a:pt x="4154" y="10800"/>
                  <a:pt x="4154" y="10800"/>
                </a:cubicBezTo>
                <a:cubicBezTo>
                  <a:pt x="4362" y="10800"/>
                  <a:pt x="4362" y="10800"/>
                  <a:pt x="4362" y="10800"/>
                </a:cubicBezTo>
                <a:cubicBezTo>
                  <a:pt x="4362" y="11008"/>
                  <a:pt x="4362" y="11008"/>
                  <a:pt x="4362" y="11008"/>
                </a:cubicBezTo>
                <a:lnTo>
                  <a:pt x="4154" y="11008"/>
                </a:lnTo>
                <a:close/>
                <a:moveTo>
                  <a:pt x="5192" y="2388"/>
                </a:moveTo>
                <a:cubicBezTo>
                  <a:pt x="5192" y="2181"/>
                  <a:pt x="5192" y="2181"/>
                  <a:pt x="5192" y="2181"/>
                </a:cubicBezTo>
                <a:cubicBezTo>
                  <a:pt x="5400" y="2181"/>
                  <a:pt x="5400" y="2181"/>
                  <a:pt x="5400" y="2181"/>
                </a:cubicBezTo>
                <a:cubicBezTo>
                  <a:pt x="5400" y="2388"/>
                  <a:pt x="5400" y="2388"/>
                  <a:pt x="5400" y="2388"/>
                </a:cubicBezTo>
                <a:lnTo>
                  <a:pt x="5192" y="2388"/>
                </a:lnTo>
                <a:close/>
                <a:moveTo>
                  <a:pt x="5192" y="6750"/>
                </a:moveTo>
                <a:cubicBezTo>
                  <a:pt x="5192" y="6438"/>
                  <a:pt x="5192" y="6438"/>
                  <a:pt x="5192" y="6438"/>
                </a:cubicBezTo>
                <a:cubicBezTo>
                  <a:pt x="5400" y="6438"/>
                  <a:pt x="5400" y="6438"/>
                  <a:pt x="5400" y="6438"/>
                </a:cubicBezTo>
                <a:cubicBezTo>
                  <a:pt x="5400" y="6750"/>
                  <a:pt x="5400" y="6750"/>
                  <a:pt x="5400" y="6750"/>
                </a:cubicBezTo>
                <a:lnTo>
                  <a:pt x="5192" y="6750"/>
                </a:lnTo>
                <a:close/>
                <a:moveTo>
                  <a:pt x="5192" y="11008"/>
                </a:moveTo>
                <a:cubicBezTo>
                  <a:pt x="5192" y="10800"/>
                  <a:pt x="5192" y="10800"/>
                  <a:pt x="5192" y="10800"/>
                </a:cubicBezTo>
                <a:cubicBezTo>
                  <a:pt x="5400" y="10800"/>
                  <a:pt x="5400" y="10800"/>
                  <a:pt x="5400" y="10800"/>
                </a:cubicBezTo>
                <a:cubicBezTo>
                  <a:pt x="5400" y="11008"/>
                  <a:pt x="5400" y="11008"/>
                  <a:pt x="5400" y="11008"/>
                </a:cubicBezTo>
                <a:lnTo>
                  <a:pt x="5192" y="11008"/>
                </a:lnTo>
                <a:close/>
                <a:moveTo>
                  <a:pt x="6231" y="1350"/>
                </a:moveTo>
                <a:cubicBezTo>
                  <a:pt x="6231" y="1038"/>
                  <a:pt x="6231" y="1038"/>
                  <a:pt x="6231" y="1038"/>
                </a:cubicBezTo>
                <a:cubicBezTo>
                  <a:pt x="6542" y="1038"/>
                  <a:pt x="6542" y="1038"/>
                  <a:pt x="6542" y="1038"/>
                </a:cubicBezTo>
                <a:cubicBezTo>
                  <a:pt x="6542" y="1350"/>
                  <a:pt x="6542" y="1350"/>
                  <a:pt x="6542" y="1350"/>
                </a:cubicBezTo>
                <a:lnTo>
                  <a:pt x="6231" y="1350"/>
                </a:lnTo>
                <a:close/>
                <a:moveTo>
                  <a:pt x="6231" y="2388"/>
                </a:moveTo>
                <a:cubicBezTo>
                  <a:pt x="6231" y="2181"/>
                  <a:pt x="6231" y="2181"/>
                  <a:pt x="6231" y="2181"/>
                </a:cubicBezTo>
                <a:cubicBezTo>
                  <a:pt x="6542" y="2181"/>
                  <a:pt x="6542" y="2181"/>
                  <a:pt x="6542" y="2181"/>
                </a:cubicBezTo>
                <a:cubicBezTo>
                  <a:pt x="6542" y="2388"/>
                  <a:pt x="6542" y="2388"/>
                  <a:pt x="6542" y="2388"/>
                </a:cubicBezTo>
                <a:lnTo>
                  <a:pt x="6231" y="2388"/>
                </a:lnTo>
                <a:close/>
                <a:moveTo>
                  <a:pt x="6231" y="3531"/>
                </a:moveTo>
                <a:cubicBezTo>
                  <a:pt x="6231" y="3219"/>
                  <a:pt x="6231" y="3219"/>
                  <a:pt x="6231" y="3219"/>
                </a:cubicBezTo>
                <a:cubicBezTo>
                  <a:pt x="6542" y="3219"/>
                  <a:pt x="6542" y="3219"/>
                  <a:pt x="6542" y="3219"/>
                </a:cubicBezTo>
                <a:cubicBezTo>
                  <a:pt x="6542" y="3531"/>
                  <a:pt x="6542" y="3531"/>
                  <a:pt x="6542" y="3531"/>
                </a:cubicBezTo>
                <a:lnTo>
                  <a:pt x="6231" y="3531"/>
                </a:lnTo>
                <a:close/>
                <a:moveTo>
                  <a:pt x="6231" y="4569"/>
                </a:moveTo>
                <a:cubicBezTo>
                  <a:pt x="6231" y="4258"/>
                  <a:pt x="6231" y="4258"/>
                  <a:pt x="6231" y="4258"/>
                </a:cubicBezTo>
                <a:cubicBezTo>
                  <a:pt x="6542" y="4258"/>
                  <a:pt x="6542" y="4258"/>
                  <a:pt x="6542" y="4258"/>
                </a:cubicBezTo>
                <a:cubicBezTo>
                  <a:pt x="6542" y="4569"/>
                  <a:pt x="6542" y="4569"/>
                  <a:pt x="6542" y="4569"/>
                </a:cubicBezTo>
                <a:lnTo>
                  <a:pt x="6231" y="4569"/>
                </a:lnTo>
                <a:close/>
                <a:moveTo>
                  <a:pt x="6231" y="5608"/>
                </a:moveTo>
                <a:cubicBezTo>
                  <a:pt x="6231" y="5400"/>
                  <a:pt x="6231" y="5400"/>
                  <a:pt x="6231" y="5400"/>
                </a:cubicBezTo>
                <a:cubicBezTo>
                  <a:pt x="6542" y="5400"/>
                  <a:pt x="6542" y="5400"/>
                  <a:pt x="6542" y="5400"/>
                </a:cubicBezTo>
                <a:cubicBezTo>
                  <a:pt x="6542" y="5608"/>
                  <a:pt x="6542" y="5608"/>
                  <a:pt x="6542" y="5608"/>
                </a:cubicBezTo>
                <a:lnTo>
                  <a:pt x="6231" y="5608"/>
                </a:lnTo>
                <a:close/>
                <a:moveTo>
                  <a:pt x="6231" y="6750"/>
                </a:moveTo>
                <a:cubicBezTo>
                  <a:pt x="6231" y="6438"/>
                  <a:pt x="6231" y="6438"/>
                  <a:pt x="6231" y="6438"/>
                </a:cubicBezTo>
                <a:cubicBezTo>
                  <a:pt x="6542" y="6438"/>
                  <a:pt x="6542" y="6438"/>
                  <a:pt x="6542" y="6438"/>
                </a:cubicBezTo>
                <a:cubicBezTo>
                  <a:pt x="6542" y="6750"/>
                  <a:pt x="6542" y="6750"/>
                  <a:pt x="6542" y="6750"/>
                </a:cubicBezTo>
                <a:lnTo>
                  <a:pt x="6231" y="6750"/>
                </a:lnTo>
                <a:close/>
                <a:moveTo>
                  <a:pt x="6231" y="7788"/>
                </a:moveTo>
                <a:cubicBezTo>
                  <a:pt x="6231" y="7477"/>
                  <a:pt x="6231" y="7477"/>
                  <a:pt x="6231" y="7477"/>
                </a:cubicBezTo>
                <a:cubicBezTo>
                  <a:pt x="6542" y="7477"/>
                  <a:pt x="6542" y="7477"/>
                  <a:pt x="6542" y="7477"/>
                </a:cubicBezTo>
                <a:cubicBezTo>
                  <a:pt x="6542" y="7788"/>
                  <a:pt x="6542" y="7788"/>
                  <a:pt x="6542" y="7788"/>
                </a:cubicBezTo>
                <a:lnTo>
                  <a:pt x="6231" y="7788"/>
                </a:lnTo>
                <a:close/>
                <a:moveTo>
                  <a:pt x="6231" y="8827"/>
                </a:moveTo>
                <a:cubicBezTo>
                  <a:pt x="6231" y="8619"/>
                  <a:pt x="6231" y="8619"/>
                  <a:pt x="6231" y="8619"/>
                </a:cubicBezTo>
                <a:cubicBezTo>
                  <a:pt x="6542" y="8619"/>
                  <a:pt x="6542" y="8619"/>
                  <a:pt x="6542" y="8619"/>
                </a:cubicBezTo>
                <a:cubicBezTo>
                  <a:pt x="6542" y="8827"/>
                  <a:pt x="6542" y="8827"/>
                  <a:pt x="6542" y="8827"/>
                </a:cubicBezTo>
                <a:lnTo>
                  <a:pt x="6231" y="8827"/>
                </a:lnTo>
                <a:close/>
                <a:moveTo>
                  <a:pt x="6231" y="9969"/>
                </a:moveTo>
                <a:cubicBezTo>
                  <a:pt x="6231" y="9658"/>
                  <a:pt x="6231" y="9658"/>
                  <a:pt x="6231" y="9658"/>
                </a:cubicBezTo>
                <a:cubicBezTo>
                  <a:pt x="6542" y="9658"/>
                  <a:pt x="6542" y="9658"/>
                  <a:pt x="6542" y="9658"/>
                </a:cubicBezTo>
                <a:cubicBezTo>
                  <a:pt x="6542" y="9969"/>
                  <a:pt x="6542" y="9969"/>
                  <a:pt x="6542" y="9969"/>
                </a:cubicBezTo>
                <a:lnTo>
                  <a:pt x="6231" y="9969"/>
                </a:lnTo>
                <a:close/>
                <a:moveTo>
                  <a:pt x="7373" y="2388"/>
                </a:moveTo>
                <a:cubicBezTo>
                  <a:pt x="7373" y="2181"/>
                  <a:pt x="7373" y="2181"/>
                  <a:pt x="7373" y="2181"/>
                </a:cubicBezTo>
                <a:cubicBezTo>
                  <a:pt x="7581" y="2181"/>
                  <a:pt x="7581" y="2181"/>
                  <a:pt x="7581" y="2181"/>
                </a:cubicBezTo>
                <a:cubicBezTo>
                  <a:pt x="7581" y="2388"/>
                  <a:pt x="7581" y="2388"/>
                  <a:pt x="7581" y="2388"/>
                </a:cubicBezTo>
                <a:lnTo>
                  <a:pt x="7373" y="2388"/>
                </a:lnTo>
                <a:close/>
                <a:moveTo>
                  <a:pt x="7373" y="6750"/>
                </a:moveTo>
                <a:cubicBezTo>
                  <a:pt x="7373" y="6438"/>
                  <a:pt x="7373" y="6438"/>
                  <a:pt x="7373" y="6438"/>
                </a:cubicBezTo>
                <a:cubicBezTo>
                  <a:pt x="7581" y="6438"/>
                  <a:pt x="7581" y="6438"/>
                  <a:pt x="7581" y="6438"/>
                </a:cubicBezTo>
                <a:cubicBezTo>
                  <a:pt x="7581" y="6750"/>
                  <a:pt x="7581" y="6750"/>
                  <a:pt x="7581" y="6750"/>
                </a:cubicBezTo>
                <a:lnTo>
                  <a:pt x="7373" y="6750"/>
                </a:lnTo>
                <a:close/>
                <a:moveTo>
                  <a:pt x="8412" y="2388"/>
                </a:moveTo>
                <a:cubicBezTo>
                  <a:pt x="8412" y="2181"/>
                  <a:pt x="8412" y="2181"/>
                  <a:pt x="8412" y="2181"/>
                </a:cubicBezTo>
                <a:cubicBezTo>
                  <a:pt x="8723" y="2181"/>
                  <a:pt x="8723" y="2181"/>
                  <a:pt x="8723" y="2181"/>
                </a:cubicBezTo>
                <a:cubicBezTo>
                  <a:pt x="8723" y="2388"/>
                  <a:pt x="8723" y="2388"/>
                  <a:pt x="8723" y="2388"/>
                </a:cubicBezTo>
                <a:lnTo>
                  <a:pt x="8412" y="2388"/>
                </a:lnTo>
                <a:close/>
                <a:moveTo>
                  <a:pt x="8412" y="6750"/>
                </a:moveTo>
                <a:cubicBezTo>
                  <a:pt x="8412" y="6438"/>
                  <a:pt x="8412" y="6438"/>
                  <a:pt x="8412" y="6438"/>
                </a:cubicBezTo>
                <a:cubicBezTo>
                  <a:pt x="8723" y="6438"/>
                  <a:pt x="8723" y="6438"/>
                  <a:pt x="8723" y="6438"/>
                </a:cubicBezTo>
                <a:cubicBezTo>
                  <a:pt x="8723" y="6750"/>
                  <a:pt x="8723" y="6750"/>
                  <a:pt x="8723" y="6750"/>
                </a:cubicBezTo>
                <a:lnTo>
                  <a:pt x="8412" y="6750"/>
                </a:lnTo>
                <a:close/>
                <a:moveTo>
                  <a:pt x="9450" y="2388"/>
                </a:moveTo>
                <a:cubicBezTo>
                  <a:pt x="9450" y="2181"/>
                  <a:pt x="9450" y="2181"/>
                  <a:pt x="9450" y="2181"/>
                </a:cubicBezTo>
                <a:cubicBezTo>
                  <a:pt x="9762" y="2181"/>
                  <a:pt x="9762" y="2181"/>
                  <a:pt x="9762" y="2181"/>
                </a:cubicBezTo>
                <a:cubicBezTo>
                  <a:pt x="9762" y="2388"/>
                  <a:pt x="9762" y="2388"/>
                  <a:pt x="9762" y="2388"/>
                </a:cubicBezTo>
                <a:lnTo>
                  <a:pt x="9450" y="2388"/>
                </a:lnTo>
                <a:close/>
                <a:moveTo>
                  <a:pt x="9450" y="6750"/>
                </a:moveTo>
                <a:cubicBezTo>
                  <a:pt x="9450" y="6438"/>
                  <a:pt x="9450" y="6438"/>
                  <a:pt x="9450" y="6438"/>
                </a:cubicBezTo>
                <a:cubicBezTo>
                  <a:pt x="9762" y="6438"/>
                  <a:pt x="9762" y="6438"/>
                  <a:pt x="9762" y="6438"/>
                </a:cubicBezTo>
                <a:cubicBezTo>
                  <a:pt x="9762" y="6750"/>
                  <a:pt x="9762" y="6750"/>
                  <a:pt x="9762" y="6750"/>
                </a:cubicBezTo>
                <a:lnTo>
                  <a:pt x="9450" y="6750"/>
                </a:lnTo>
                <a:close/>
                <a:moveTo>
                  <a:pt x="10592" y="1350"/>
                </a:moveTo>
                <a:cubicBezTo>
                  <a:pt x="10592" y="1038"/>
                  <a:pt x="10592" y="1038"/>
                  <a:pt x="10592" y="1038"/>
                </a:cubicBezTo>
                <a:cubicBezTo>
                  <a:pt x="10800" y="1038"/>
                  <a:pt x="10800" y="1038"/>
                  <a:pt x="10800" y="1038"/>
                </a:cubicBezTo>
                <a:cubicBezTo>
                  <a:pt x="10800" y="1350"/>
                  <a:pt x="10800" y="1350"/>
                  <a:pt x="10800" y="1350"/>
                </a:cubicBezTo>
                <a:lnTo>
                  <a:pt x="10592" y="1350"/>
                </a:lnTo>
                <a:close/>
                <a:moveTo>
                  <a:pt x="10592" y="2388"/>
                </a:moveTo>
                <a:cubicBezTo>
                  <a:pt x="10592" y="2181"/>
                  <a:pt x="10592" y="2181"/>
                  <a:pt x="10592" y="2181"/>
                </a:cubicBezTo>
                <a:cubicBezTo>
                  <a:pt x="10800" y="2181"/>
                  <a:pt x="10800" y="2181"/>
                  <a:pt x="10800" y="2181"/>
                </a:cubicBezTo>
                <a:cubicBezTo>
                  <a:pt x="10800" y="2388"/>
                  <a:pt x="10800" y="2388"/>
                  <a:pt x="10800" y="2388"/>
                </a:cubicBezTo>
                <a:lnTo>
                  <a:pt x="10592" y="2388"/>
                </a:lnTo>
                <a:close/>
                <a:moveTo>
                  <a:pt x="10592" y="3531"/>
                </a:moveTo>
                <a:cubicBezTo>
                  <a:pt x="10592" y="3219"/>
                  <a:pt x="10592" y="3219"/>
                  <a:pt x="10592" y="3219"/>
                </a:cubicBezTo>
                <a:cubicBezTo>
                  <a:pt x="10800" y="3219"/>
                  <a:pt x="10800" y="3219"/>
                  <a:pt x="10800" y="3219"/>
                </a:cubicBezTo>
                <a:cubicBezTo>
                  <a:pt x="10800" y="3531"/>
                  <a:pt x="10800" y="3531"/>
                  <a:pt x="10800" y="3531"/>
                </a:cubicBezTo>
                <a:lnTo>
                  <a:pt x="10592" y="3531"/>
                </a:lnTo>
                <a:close/>
                <a:moveTo>
                  <a:pt x="10592" y="4569"/>
                </a:moveTo>
                <a:cubicBezTo>
                  <a:pt x="10592" y="4258"/>
                  <a:pt x="10592" y="4258"/>
                  <a:pt x="10592" y="4258"/>
                </a:cubicBezTo>
                <a:cubicBezTo>
                  <a:pt x="10800" y="4258"/>
                  <a:pt x="10800" y="4258"/>
                  <a:pt x="10800" y="4258"/>
                </a:cubicBezTo>
                <a:cubicBezTo>
                  <a:pt x="10800" y="4569"/>
                  <a:pt x="10800" y="4569"/>
                  <a:pt x="10800" y="4569"/>
                </a:cubicBezTo>
                <a:lnTo>
                  <a:pt x="10592" y="4569"/>
                </a:lnTo>
                <a:close/>
                <a:moveTo>
                  <a:pt x="10592" y="5608"/>
                </a:moveTo>
                <a:cubicBezTo>
                  <a:pt x="10592" y="5400"/>
                  <a:pt x="10592" y="5400"/>
                  <a:pt x="10592" y="5400"/>
                </a:cubicBezTo>
                <a:cubicBezTo>
                  <a:pt x="10800" y="5400"/>
                  <a:pt x="10800" y="5400"/>
                  <a:pt x="10800" y="5400"/>
                </a:cubicBezTo>
                <a:cubicBezTo>
                  <a:pt x="10800" y="5608"/>
                  <a:pt x="10800" y="5608"/>
                  <a:pt x="10800" y="5608"/>
                </a:cubicBezTo>
                <a:lnTo>
                  <a:pt x="10592" y="5608"/>
                </a:lnTo>
                <a:close/>
                <a:moveTo>
                  <a:pt x="10592" y="6750"/>
                </a:moveTo>
                <a:cubicBezTo>
                  <a:pt x="10592" y="6438"/>
                  <a:pt x="10592" y="6438"/>
                  <a:pt x="10592" y="6438"/>
                </a:cubicBezTo>
                <a:cubicBezTo>
                  <a:pt x="10800" y="6438"/>
                  <a:pt x="10800" y="6438"/>
                  <a:pt x="10800" y="6438"/>
                </a:cubicBezTo>
                <a:cubicBezTo>
                  <a:pt x="10800" y="6750"/>
                  <a:pt x="10800" y="6750"/>
                  <a:pt x="10800" y="6750"/>
                </a:cubicBezTo>
                <a:lnTo>
                  <a:pt x="10592" y="6750"/>
                </a:lnTo>
                <a:close/>
                <a:moveTo>
                  <a:pt x="10592" y="7788"/>
                </a:moveTo>
                <a:cubicBezTo>
                  <a:pt x="10592" y="7477"/>
                  <a:pt x="10592" y="7477"/>
                  <a:pt x="10592" y="7477"/>
                </a:cubicBezTo>
                <a:cubicBezTo>
                  <a:pt x="10800" y="7477"/>
                  <a:pt x="10800" y="7477"/>
                  <a:pt x="10800" y="7477"/>
                </a:cubicBezTo>
                <a:cubicBezTo>
                  <a:pt x="10800" y="7788"/>
                  <a:pt x="10800" y="7788"/>
                  <a:pt x="10800" y="7788"/>
                </a:cubicBezTo>
                <a:lnTo>
                  <a:pt x="10592" y="7788"/>
                </a:lnTo>
                <a:close/>
                <a:moveTo>
                  <a:pt x="11631" y="2388"/>
                </a:moveTo>
                <a:cubicBezTo>
                  <a:pt x="11631" y="2181"/>
                  <a:pt x="11631" y="2181"/>
                  <a:pt x="11631" y="2181"/>
                </a:cubicBezTo>
                <a:cubicBezTo>
                  <a:pt x="11942" y="2181"/>
                  <a:pt x="11942" y="2181"/>
                  <a:pt x="11942" y="2181"/>
                </a:cubicBezTo>
                <a:cubicBezTo>
                  <a:pt x="11942" y="2388"/>
                  <a:pt x="11942" y="2388"/>
                  <a:pt x="11942" y="2388"/>
                </a:cubicBezTo>
                <a:lnTo>
                  <a:pt x="11631" y="2388"/>
                </a:lnTo>
                <a:close/>
                <a:moveTo>
                  <a:pt x="11631" y="6750"/>
                </a:moveTo>
                <a:cubicBezTo>
                  <a:pt x="11631" y="6438"/>
                  <a:pt x="11631" y="6438"/>
                  <a:pt x="11631" y="6438"/>
                </a:cubicBezTo>
                <a:cubicBezTo>
                  <a:pt x="11942" y="6438"/>
                  <a:pt x="11942" y="6438"/>
                  <a:pt x="11942" y="6438"/>
                </a:cubicBezTo>
                <a:cubicBezTo>
                  <a:pt x="11942" y="6750"/>
                  <a:pt x="11942" y="6750"/>
                  <a:pt x="11942" y="6750"/>
                </a:cubicBezTo>
                <a:lnTo>
                  <a:pt x="11631" y="6750"/>
                </a:lnTo>
                <a:close/>
                <a:moveTo>
                  <a:pt x="12773" y="2388"/>
                </a:moveTo>
                <a:cubicBezTo>
                  <a:pt x="12773" y="2181"/>
                  <a:pt x="12773" y="2181"/>
                  <a:pt x="12773" y="2181"/>
                </a:cubicBezTo>
                <a:cubicBezTo>
                  <a:pt x="12981" y="2181"/>
                  <a:pt x="12981" y="2181"/>
                  <a:pt x="12981" y="2181"/>
                </a:cubicBezTo>
                <a:cubicBezTo>
                  <a:pt x="12981" y="2388"/>
                  <a:pt x="12981" y="2388"/>
                  <a:pt x="12981" y="2388"/>
                </a:cubicBezTo>
                <a:lnTo>
                  <a:pt x="12773" y="2388"/>
                </a:lnTo>
                <a:close/>
                <a:moveTo>
                  <a:pt x="12773" y="6750"/>
                </a:moveTo>
                <a:cubicBezTo>
                  <a:pt x="12773" y="6438"/>
                  <a:pt x="12773" y="6438"/>
                  <a:pt x="12773" y="6438"/>
                </a:cubicBezTo>
                <a:cubicBezTo>
                  <a:pt x="12981" y="6438"/>
                  <a:pt x="12981" y="6438"/>
                  <a:pt x="12981" y="6438"/>
                </a:cubicBezTo>
                <a:cubicBezTo>
                  <a:pt x="12981" y="6750"/>
                  <a:pt x="12981" y="6750"/>
                  <a:pt x="12981" y="6750"/>
                </a:cubicBezTo>
                <a:lnTo>
                  <a:pt x="12773" y="6750"/>
                </a:lnTo>
                <a:close/>
                <a:moveTo>
                  <a:pt x="13812" y="2388"/>
                </a:moveTo>
                <a:cubicBezTo>
                  <a:pt x="13812" y="2181"/>
                  <a:pt x="13812" y="2181"/>
                  <a:pt x="13812" y="2181"/>
                </a:cubicBezTo>
                <a:cubicBezTo>
                  <a:pt x="14123" y="2181"/>
                  <a:pt x="14123" y="2181"/>
                  <a:pt x="14123" y="2181"/>
                </a:cubicBezTo>
                <a:cubicBezTo>
                  <a:pt x="14123" y="2388"/>
                  <a:pt x="14123" y="2388"/>
                  <a:pt x="14123" y="2388"/>
                </a:cubicBezTo>
                <a:lnTo>
                  <a:pt x="13812" y="2388"/>
                </a:lnTo>
                <a:close/>
                <a:moveTo>
                  <a:pt x="13812" y="6750"/>
                </a:moveTo>
                <a:cubicBezTo>
                  <a:pt x="13812" y="6438"/>
                  <a:pt x="13812" y="6438"/>
                  <a:pt x="13812" y="6438"/>
                </a:cubicBezTo>
                <a:cubicBezTo>
                  <a:pt x="14123" y="6438"/>
                  <a:pt x="14123" y="6438"/>
                  <a:pt x="14123" y="6438"/>
                </a:cubicBezTo>
                <a:cubicBezTo>
                  <a:pt x="14123" y="6750"/>
                  <a:pt x="14123" y="6750"/>
                  <a:pt x="14123" y="6750"/>
                </a:cubicBezTo>
                <a:lnTo>
                  <a:pt x="13812" y="6750"/>
                </a:lnTo>
                <a:close/>
                <a:moveTo>
                  <a:pt x="14850" y="1350"/>
                </a:moveTo>
                <a:cubicBezTo>
                  <a:pt x="14850" y="1038"/>
                  <a:pt x="14850" y="1038"/>
                  <a:pt x="14850" y="1038"/>
                </a:cubicBezTo>
                <a:cubicBezTo>
                  <a:pt x="15162" y="1038"/>
                  <a:pt x="15162" y="1038"/>
                  <a:pt x="15162" y="1038"/>
                </a:cubicBezTo>
                <a:cubicBezTo>
                  <a:pt x="15162" y="1350"/>
                  <a:pt x="15162" y="1350"/>
                  <a:pt x="15162" y="1350"/>
                </a:cubicBezTo>
                <a:lnTo>
                  <a:pt x="14850" y="1350"/>
                </a:lnTo>
                <a:close/>
                <a:moveTo>
                  <a:pt x="14850" y="2388"/>
                </a:moveTo>
                <a:cubicBezTo>
                  <a:pt x="14850" y="2181"/>
                  <a:pt x="14850" y="2181"/>
                  <a:pt x="14850" y="2181"/>
                </a:cubicBezTo>
                <a:cubicBezTo>
                  <a:pt x="15162" y="2181"/>
                  <a:pt x="15162" y="2181"/>
                  <a:pt x="15162" y="2181"/>
                </a:cubicBezTo>
                <a:cubicBezTo>
                  <a:pt x="15162" y="2388"/>
                  <a:pt x="15162" y="2388"/>
                  <a:pt x="15162" y="2388"/>
                </a:cubicBezTo>
                <a:lnTo>
                  <a:pt x="14850" y="2388"/>
                </a:lnTo>
                <a:close/>
                <a:moveTo>
                  <a:pt x="14850" y="3531"/>
                </a:moveTo>
                <a:cubicBezTo>
                  <a:pt x="14850" y="3219"/>
                  <a:pt x="14850" y="3219"/>
                  <a:pt x="14850" y="3219"/>
                </a:cubicBezTo>
                <a:cubicBezTo>
                  <a:pt x="15162" y="3219"/>
                  <a:pt x="15162" y="3219"/>
                  <a:pt x="15162" y="3219"/>
                </a:cubicBezTo>
                <a:cubicBezTo>
                  <a:pt x="15162" y="3531"/>
                  <a:pt x="15162" y="3531"/>
                  <a:pt x="15162" y="3531"/>
                </a:cubicBezTo>
                <a:lnTo>
                  <a:pt x="14850" y="3531"/>
                </a:lnTo>
                <a:close/>
                <a:moveTo>
                  <a:pt x="14850" y="4569"/>
                </a:moveTo>
                <a:cubicBezTo>
                  <a:pt x="14850" y="4258"/>
                  <a:pt x="14850" y="4258"/>
                  <a:pt x="14850" y="4258"/>
                </a:cubicBezTo>
                <a:cubicBezTo>
                  <a:pt x="15162" y="4258"/>
                  <a:pt x="15162" y="4258"/>
                  <a:pt x="15162" y="4258"/>
                </a:cubicBezTo>
                <a:cubicBezTo>
                  <a:pt x="15162" y="4569"/>
                  <a:pt x="15162" y="4569"/>
                  <a:pt x="15162" y="4569"/>
                </a:cubicBezTo>
                <a:lnTo>
                  <a:pt x="14850" y="4569"/>
                </a:lnTo>
                <a:close/>
                <a:moveTo>
                  <a:pt x="14850" y="5608"/>
                </a:moveTo>
                <a:cubicBezTo>
                  <a:pt x="14850" y="5400"/>
                  <a:pt x="14850" y="5400"/>
                  <a:pt x="14850" y="5400"/>
                </a:cubicBezTo>
                <a:cubicBezTo>
                  <a:pt x="15162" y="5400"/>
                  <a:pt x="15162" y="5400"/>
                  <a:pt x="15162" y="5400"/>
                </a:cubicBezTo>
                <a:cubicBezTo>
                  <a:pt x="15162" y="5608"/>
                  <a:pt x="15162" y="5608"/>
                  <a:pt x="15162" y="5608"/>
                </a:cubicBezTo>
                <a:lnTo>
                  <a:pt x="14850" y="5608"/>
                </a:lnTo>
                <a:close/>
                <a:moveTo>
                  <a:pt x="14850" y="6750"/>
                </a:moveTo>
                <a:cubicBezTo>
                  <a:pt x="14850" y="6438"/>
                  <a:pt x="14850" y="6438"/>
                  <a:pt x="14850" y="6438"/>
                </a:cubicBezTo>
                <a:cubicBezTo>
                  <a:pt x="15162" y="6438"/>
                  <a:pt x="15162" y="6438"/>
                  <a:pt x="15162" y="6438"/>
                </a:cubicBezTo>
                <a:cubicBezTo>
                  <a:pt x="15162" y="6750"/>
                  <a:pt x="15162" y="6750"/>
                  <a:pt x="15162" y="6750"/>
                </a:cubicBezTo>
                <a:lnTo>
                  <a:pt x="14850" y="6750"/>
                </a:lnTo>
                <a:close/>
                <a:moveTo>
                  <a:pt x="14850" y="7788"/>
                </a:moveTo>
                <a:cubicBezTo>
                  <a:pt x="14850" y="7477"/>
                  <a:pt x="14850" y="7477"/>
                  <a:pt x="14850" y="7477"/>
                </a:cubicBezTo>
                <a:cubicBezTo>
                  <a:pt x="15162" y="7477"/>
                  <a:pt x="15162" y="7477"/>
                  <a:pt x="15162" y="7477"/>
                </a:cubicBezTo>
                <a:cubicBezTo>
                  <a:pt x="15162" y="7788"/>
                  <a:pt x="15162" y="7788"/>
                  <a:pt x="15162" y="7788"/>
                </a:cubicBezTo>
                <a:lnTo>
                  <a:pt x="14850" y="7788"/>
                </a:lnTo>
                <a:close/>
                <a:moveTo>
                  <a:pt x="14850" y="8827"/>
                </a:moveTo>
                <a:cubicBezTo>
                  <a:pt x="14850" y="8619"/>
                  <a:pt x="14850" y="8619"/>
                  <a:pt x="14850" y="8619"/>
                </a:cubicBezTo>
                <a:cubicBezTo>
                  <a:pt x="15162" y="8619"/>
                  <a:pt x="15162" y="8619"/>
                  <a:pt x="15162" y="8619"/>
                </a:cubicBezTo>
                <a:cubicBezTo>
                  <a:pt x="15162" y="8827"/>
                  <a:pt x="15162" y="8827"/>
                  <a:pt x="15162" y="8827"/>
                </a:cubicBezTo>
                <a:lnTo>
                  <a:pt x="14850" y="8827"/>
                </a:lnTo>
                <a:close/>
                <a:moveTo>
                  <a:pt x="15992" y="2388"/>
                </a:moveTo>
                <a:cubicBezTo>
                  <a:pt x="15992" y="2181"/>
                  <a:pt x="15992" y="2181"/>
                  <a:pt x="15992" y="2181"/>
                </a:cubicBezTo>
                <a:cubicBezTo>
                  <a:pt x="16200" y="2181"/>
                  <a:pt x="16200" y="2181"/>
                  <a:pt x="16200" y="2181"/>
                </a:cubicBezTo>
                <a:cubicBezTo>
                  <a:pt x="16200" y="2388"/>
                  <a:pt x="16200" y="2388"/>
                  <a:pt x="16200" y="2388"/>
                </a:cubicBezTo>
                <a:lnTo>
                  <a:pt x="15992" y="2388"/>
                </a:lnTo>
                <a:close/>
                <a:moveTo>
                  <a:pt x="15992" y="6750"/>
                </a:moveTo>
                <a:cubicBezTo>
                  <a:pt x="15992" y="6438"/>
                  <a:pt x="15992" y="6438"/>
                  <a:pt x="15992" y="6438"/>
                </a:cubicBezTo>
                <a:cubicBezTo>
                  <a:pt x="16200" y="6438"/>
                  <a:pt x="16200" y="6438"/>
                  <a:pt x="16200" y="6438"/>
                </a:cubicBezTo>
                <a:cubicBezTo>
                  <a:pt x="16200" y="6750"/>
                  <a:pt x="16200" y="6750"/>
                  <a:pt x="16200" y="6750"/>
                </a:cubicBezTo>
                <a:lnTo>
                  <a:pt x="15992" y="6750"/>
                </a:lnTo>
                <a:close/>
                <a:moveTo>
                  <a:pt x="17031" y="2388"/>
                </a:moveTo>
                <a:cubicBezTo>
                  <a:pt x="17031" y="2181"/>
                  <a:pt x="17031" y="2181"/>
                  <a:pt x="17031" y="2181"/>
                </a:cubicBezTo>
                <a:cubicBezTo>
                  <a:pt x="17342" y="2181"/>
                  <a:pt x="17342" y="2181"/>
                  <a:pt x="17342" y="2181"/>
                </a:cubicBezTo>
                <a:cubicBezTo>
                  <a:pt x="17342" y="2388"/>
                  <a:pt x="17342" y="2388"/>
                  <a:pt x="17342" y="2388"/>
                </a:cubicBezTo>
                <a:lnTo>
                  <a:pt x="17031" y="2388"/>
                </a:lnTo>
                <a:close/>
                <a:moveTo>
                  <a:pt x="17031" y="6750"/>
                </a:moveTo>
                <a:cubicBezTo>
                  <a:pt x="17031" y="6438"/>
                  <a:pt x="17031" y="6438"/>
                  <a:pt x="17031" y="6438"/>
                </a:cubicBezTo>
                <a:cubicBezTo>
                  <a:pt x="17342" y="6438"/>
                  <a:pt x="17342" y="6438"/>
                  <a:pt x="17342" y="6438"/>
                </a:cubicBezTo>
                <a:cubicBezTo>
                  <a:pt x="17342" y="6750"/>
                  <a:pt x="17342" y="6750"/>
                  <a:pt x="17342" y="6750"/>
                </a:cubicBezTo>
                <a:lnTo>
                  <a:pt x="17031" y="6750"/>
                </a:lnTo>
                <a:close/>
                <a:moveTo>
                  <a:pt x="18069" y="2388"/>
                </a:moveTo>
                <a:cubicBezTo>
                  <a:pt x="18069" y="2181"/>
                  <a:pt x="18069" y="2181"/>
                  <a:pt x="18069" y="2181"/>
                </a:cubicBezTo>
                <a:cubicBezTo>
                  <a:pt x="18381" y="2181"/>
                  <a:pt x="18381" y="2181"/>
                  <a:pt x="18381" y="2181"/>
                </a:cubicBezTo>
                <a:cubicBezTo>
                  <a:pt x="18381" y="2388"/>
                  <a:pt x="18381" y="2388"/>
                  <a:pt x="18381" y="2388"/>
                </a:cubicBezTo>
                <a:lnTo>
                  <a:pt x="18069" y="2388"/>
                </a:lnTo>
                <a:close/>
                <a:moveTo>
                  <a:pt x="19212" y="1350"/>
                </a:moveTo>
                <a:cubicBezTo>
                  <a:pt x="19212" y="1038"/>
                  <a:pt x="19212" y="1038"/>
                  <a:pt x="19212" y="1038"/>
                </a:cubicBezTo>
                <a:cubicBezTo>
                  <a:pt x="19419" y="1038"/>
                  <a:pt x="19419" y="1038"/>
                  <a:pt x="19419" y="1038"/>
                </a:cubicBezTo>
                <a:cubicBezTo>
                  <a:pt x="19419" y="1350"/>
                  <a:pt x="19419" y="1350"/>
                  <a:pt x="19419" y="1350"/>
                </a:cubicBezTo>
                <a:lnTo>
                  <a:pt x="19212" y="1350"/>
                </a:lnTo>
                <a:close/>
                <a:moveTo>
                  <a:pt x="19212" y="2388"/>
                </a:moveTo>
                <a:cubicBezTo>
                  <a:pt x="19212" y="2181"/>
                  <a:pt x="19212" y="2181"/>
                  <a:pt x="19212" y="2181"/>
                </a:cubicBezTo>
                <a:cubicBezTo>
                  <a:pt x="19419" y="2181"/>
                  <a:pt x="19419" y="2181"/>
                  <a:pt x="19419" y="2181"/>
                </a:cubicBezTo>
                <a:cubicBezTo>
                  <a:pt x="19419" y="2388"/>
                  <a:pt x="19419" y="2388"/>
                  <a:pt x="19419" y="2388"/>
                </a:cubicBezTo>
                <a:lnTo>
                  <a:pt x="19212" y="2388"/>
                </a:lnTo>
                <a:close/>
                <a:moveTo>
                  <a:pt x="19212" y="3531"/>
                </a:moveTo>
                <a:cubicBezTo>
                  <a:pt x="19212" y="3219"/>
                  <a:pt x="19212" y="3219"/>
                  <a:pt x="19212" y="3219"/>
                </a:cubicBezTo>
                <a:cubicBezTo>
                  <a:pt x="19419" y="3219"/>
                  <a:pt x="19419" y="3219"/>
                  <a:pt x="19419" y="3219"/>
                </a:cubicBezTo>
                <a:cubicBezTo>
                  <a:pt x="19419" y="3531"/>
                  <a:pt x="19419" y="3531"/>
                  <a:pt x="19419" y="3531"/>
                </a:cubicBezTo>
                <a:lnTo>
                  <a:pt x="19212" y="3531"/>
                </a:lnTo>
                <a:close/>
                <a:moveTo>
                  <a:pt x="19212" y="4569"/>
                </a:moveTo>
                <a:cubicBezTo>
                  <a:pt x="19212" y="4258"/>
                  <a:pt x="19212" y="4258"/>
                  <a:pt x="19212" y="4258"/>
                </a:cubicBezTo>
                <a:cubicBezTo>
                  <a:pt x="19419" y="4258"/>
                  <a:pt x="19419" y="4258"/>
                  <a:pt x="19419" y="4258"/>
                </a:cubicBezTo>
                <a:cubicBezTo>
                  <a:pt x="19419" y="4569"/>
                  <a:pt x="19419" y="4569"/>
                  <a:pt x="19419" y="4569"/>
                </a:cubicBezTo>
                <a:lnTo>
                  <a:pt x="19212" y="4569"/>
                </a:lnTo>
                <a:close/>
                <a:moveTo>
                  <a:pt x="20354" y="2388"/>
                </a:moveTo>
                <a:cubicBezTo>
                  <a:pt x="20354" y="2181"/>
                  <a:pt x="20354" y="2181"/>
                  <a:pt x="20354" y="2181"/>
                </a:cubicBezTo>
                <a:cubicBezTo>
                  <a:pt x="20562" y="2181"/>
                  <a:pt x="20562" y="2181"/>
                  <a:pt x="20562" y="2181"/>
                </a:cubicBezTo>
                <a:cubicBezTo>
                  <a:pt x="20562" y="2388"/>
                  <a:pt x="20562" y="2388"/>
                  <a:pt x="20562" y="2388"/>
                </a:cubicBezTo>
                <a:lnTo>
                  <a:pt x="20354" y="2388"/>
                </a:lnTo>
                <a:close/>
              </a:path>
            </a:pathLst>
          </a:custGeom>
          <a:solidFill>
            <a:srgbClr val="F2F6F7"/>
          </a:soli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768350"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1536065"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2304415"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3072130"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3840480"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4608830"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5376545"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6144895"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9pPr>
          </a:lstStyle>
          <a:p/>
        </p:txBody>
      </p:sp>
      <p:sp>
        <p:nvSpPr>
          <p:cNvPr id="29" name="Shape 546"/>
          <p:cNvSpPr/>
          <p:nvPr/>
        </p:nvSpPr>
        <p:spPr>
          <a:xfrm>
            <a:off x="8861494" y="4149080"/>
            <a:ext cx="324000" cy="468000"/>
          </a:xfrm>
          <a:custGeom>
            <a:avLst/>
            <a:gdLst/>
            <a:ahLst/>
            <a:cxnLst>
              <a:cxn ang="0">
                <a:pos x="wd2" y="hd2"/>
              </a:cxn>
              <a:cxn ang="5400000">
                <a:pos x="wd2" y="hd2"/>
              </a:cxn>
              <a:cxn ang="10800000">
                <a:pos x="wd2" y="hd2"/>
              </a:cxn>
              <a:cxn ang="16200000">
                <a:pos x="wd2" y="hd2"/>
              </a:cxn>
            </a:cxnLst>
            <a:rect l="0" t="0" r="r" b="b"/>
            <a:pathLst>
              <a:path w="21600" h="21600" extrusionOk="0">
                <a:moveTo>
                  <a:pt x="0" y="9081"/>
                </a:moveTo>
                <a:cubicBezTo>
                  <a:pt x="0" y="8904"/>
                  <a:pt x="0" y="8816"/>
                  <a:pt x="138" y="8728"/>
                </a:cubicBezTo>
                <a:cubicBezTo>
                  <a:pt x="4403" y="5113"/>
                  <a:pt x="4403" y="5113"/>
                  <a:pt x="4403" y="5113"/>
                </a:cubicBezTo>
                <a:cubicBezTo>
                  <a:pt x="4127" y="4937"/>
                  <a:pt x="4127" y="4761"/>
                  <a:pt x="4127" y="4673"/>
                </a:cubicBezTo>
                <a:cubicBezTo>
                  <a:pt x="4127" y="4584"/>
                  <a:pt x="4127" y="4496"/>
                  <a:pt x="4127" y="4408"/>
                </a:cubicBezTo>
                <a:cubicBezTo>
                  <a:pt x="4127" y="4320"/>
                  <a:pt x="4265" y="4232"/>
                  <a:pt x="4265" y="4232"/>
                </a:cubicBezTo>
                <a:cubicBezTo>
                  <a:pt x="4403" y="4144"/>
                  <a:pt x="4403" y="4144"/>
                  <a:pt x="4403" y="4144"/>
                </a:cubicBezTo>
                <a:cubicBezTo>
                  <a:pt x="5090" y="3703"/>
                  <a:pt x="5778" y="3262"/>
                  <a:pt x="6191" y="2909"/>
                </a:cubicBezTo>
                <a:cubicBezTo>
                  <a:pt x="6604" y="2557"/>
                  <a:pt x="7017" y="2292"/>
                  <a:pt x="7154" y="2116"/>
                </a:cubicBezTo>
                <a:cubicBezTo>
                  <a:pt x="7154" y="0"/>
                  <a:pt x="7154" y="0"/>
                  <a:pt x="7154" y="0"/>
                </a:cubicBezTo>
                <a:cubicBezTo>
                  <a:pt x="7704" y="264"/>
                  <a:pt x="7980" y="441"/>
                  <a:pt x="8255" y="617"/>
                </a:cubicBezTo>
                <a:cubicBezTo>
                  <a:pt x="8530" y="793"/>
                  <a:pt x="8805" y="882"/>
                  <a:pt x="8943" y="1058"/>
                </a:cubicBezTo>
                <a:cubicBezTo>
                  <a:pt x="9080" y="1234"/>
                  <a:pt x="9218" y="1411"/>
                  <a:pt x="9218" y="1499"/>
                </a:cubicBezTo>
                <a:cubicBezTo>
                  <a:pt x="9355" y="1587"/>
                  <a:pt x="9355" y="1675"/>
                  <a:pt x="9355" y="1763"/>
                </a:cubicBezTo>
                <a:cubicBezTo>
                  <a:pt x="9355" y="1851"/>
                  <a:pt x="9355" y="1851"/>
                  <a:pt x="9355" y="1851"/>
                </a:cubicBezTo>
                <a:cubicBezTo>
                  <a:pt x="10456" y="1851"/>
                  <a:pt x="11557" y="1940"/>
                  <a:pt x="12520" y="2204"/>
                </a:cubicBezTo>
                <a:cubicBezTo>
                  <a:pt x="13483" y="2469"/>
                  <a:pt x="14308" y="2733"/>
                  <a:pt x="14996" y="3086"/>
                </a:cubicBezTo>
                <a:cubicBezTo>
                  <a:pt x="15822" y="3438"/>
                  <a:pt x="16372" y="3879"/>
                  <a:pt x="17060" y="4408"/>
                </a:cubicBezTo>
                <a:cubicBezTo>
                  <a:pt x="17610" y="4937"/>
                  <a:pt x="18023" y="5466"/>
                  <a:pt x="18436" y="5995"/>
                </a:cubicBezTo>
                <a:cubicBezTo>
                  <a:pt x="18848" y="6524"/>
                  <a:pt x="19124" y="7053"/>
                  <a:pt x="19399" y="7670"/>
                </a:cubicBezTo>
                <a:cubicBezTo>
                  <a:pt x="19674" y="8199"/>
                  <a:pt x="19811" y="8728"/>
                  <a:pt x="19949" y="9169"/>
                </a:cubicBezTo>
                <a:cubicBezTo>
                  <a:pt x="20087" y="9698"/>
                  <a:pt x="20087" y="10139"/>
                  <a:pt x="20087" y="10580"/>
                </a:cubicBezTo>
                <a:cubicBezTo>
                  <a:pt x="20087" y="15605"/>
                  <a:pt x="20087" y="15605"/>
                  <a:pt x="20087" y="15605"/>
                </a:cubicBezTo>
                <a:cubicBezTo>
                  <a:pt x="16510" y="15605"/>
                  <a:pt x="16510" y="15605"/>
                  <a:pt x="16510" y="15605"/>
                </a:cubicBezTo>
                <a:cubicBezTo>
                  <a:pt x="16234" y="15605"/>
                  <a:pt x="15959" y="15605"/>
                  <a:pt x="15822" y="15693"/>
                </a:cubicBezTo>
                <a:cubicBezTo>
                  <a:pt x="15684" y="15693"/>
                  <a:pt x="15546" y="15693"/>
                  <a:pt x="15409" y="15781"/>
                </a:cubicBezTo>
                <a:cubicBezTo>
                  <a:pt x="15271" y="15781"/>
                  <a:pt x="15271" y="15869"/>
                  <a:pt x="15134" y="15958"/>
                </a:cubicBezTo>
                <a:cubicBezTo>
                  <a:pt x="15134" y="15958"/>
                  <a:pt x="15134" y="15958"/>
                  <a:pt x="15134" y="16046"/>
                </a:cubicBezTo>
                <a:cubicBezTo>
                  <a:pt x="15134" y="16046"/>
                  <a:pt x="15134" y="16046"/>
                  <a:pt x="15134" y="16046"/>
                </a:cubicBezTo>
                <a:cubicBezTo>
                  <a:pt x="15134" y="16134"/>
                  <a:pt x="15134" y="16222"/>
                  <a:pt x="15271" y="16310"/>
                </a:cubicBezTo>
                <a:cubicBezTo>
                  <a:pt x="15409" y="16398"/>
                  <a:pt x="15546" y="16398"/>
                  <a:pt x="15684" y="16487"/>
                </a:cubicBezTo>
                <a:cubicBezTo>
                  <a:pt x="15822" y="16487"/>
                  <a:pt x="16097" y="16575"/>
                  <a:pt x="16510" y="16575"/>
                </a:cubicBezTo>
                <a:cubicBezTo>
                  <a:pt x="16647" y="16575"/>
                  <a:pt x="16785" y="16575"/>
                  <a:pt x="16922" y="16663"/>
                </a:cubicBezTo>
                <a:cubicBezTo>
                  <a:pt x="17060" y="16751"/>
                  <a:pt x="17060" y="16839"/>
                  <a:pt x="17060" y="17016"/>
                </a:cubicBezTo>
                <a:cubicBezTo>
                  <a:pt x="17060" y="17104"/>
                  <a:pt x="17060" y="17192"/>
                  <a:pt x="16922" y="17280"/>
                </a:cubicBezTo>
                <a:cubicBezTo>
                  <a:pt x="16785" y="17456"/>
                  <a:pt x="16647" y="17456"/>
                  <a:pt x="16510" y="17456"/>
                </a:cubicBezTo>
                <a:cubicBezTo>
                  <a:pt x="16234" y="17456"/>
                  <a:pt x="15959" y="17456"/>
                  <a:pt x="15822" y="17544"/>
                </a:cubicBezTo>
                <a:cubicBezTo>
                  <a:pt x="15684" y="17544"/>
                  <a:pt x="15546" y="17544"/>
                  <a:pt x="15409" y="17633"/>
                </a:cubicBezTo>
                <a:cubicBezTo>
                  <a:pt x="15271" y="17633"/>
                  <a:pt x="15271" y="17721"/>
                  <a:pt x="15134" y="17721"/>
                </a:cubicBezTo>
                <a:cubicBezTo>
                  <a:pt x="15134" y="17809"/>
                  <a:pt x="15134" y="17809"/>
                  <a:pt x="15134" y="17897"/>
                </a:cubicBezTo>
                <a:cubicBezTo>
                  <a:pt x="15134" y="17897"/>
                  <a:pt x="15134" y="17897"/>
                  <a:pt x="15134" y="17897"/>
                </a:cubicBezTo>
                <a:cubicBezTo>
                  <a:pt x="15134" y="17985"/>
                  <a:pt x="15134" y="18073"/>
                  <a:pt x="15271" y="18162"/>
                </a:cubicBezTo>
                <a:cubicBezTo>
                  <a:pt x="15409" y="18162"/>
                  <a:pt x="15546" y="18250"/>
                  <a:pt x="15684" y="18338"/>
                </a:cubicBezTo>
                <a:cubicBezTo>
                  <a:pt x="15822" y="18338"/>
                  <a:pt x="16097" y="18338"/>
                  <a:pt x="16510" y="18338"/>
                </a:cubicBezTo>
                <a:cubicBezTo>
                  <a:pt x="19399" y="18338"/>
                  <a:pt x="19399" y="18338"/>
                  <a:pt x="19399" y="18338"/>
                </a:cubicBezTo>
                <a:cubicBezTo>
                  <a:pt x="19399" y="18338"/>
                  <a:pt x="19536" y="18338"/>
                  <a:pt x="19674" y="18338"/>
                </a:cubicBezTo>
                <a:cubicBezTo>
                  <a:pt x="19674" y="18338"/>
                  <a:pt x="19949" y="18426"/>
                  <a:pt x="20087" y="18426"/>
                </a:cubicBezTo>
                <a:cubicBezTo>
                  <a:pt x="20224" y="18514"/>
                  <a:pt x="20499" y="18514"/>
                  <a:pt x="20637" y="18602"/>
                </a:cubicBezTo>
                <a:cubicBezTo>
                  <a:pt x="20775" y="18691"/>
                  <a:pt x="20912" y="18779"/>
                  <a:pt x="21050" y="18867"/>
                </a:cubicBezTo>
                <a:cubicBezTo>
                  <a:pt x="21187" y="18955"/>
                  <a:pt x="21325" y="19043"/>
                  <a:pt x="21462" y="19220"/>
                </a:cubicBezTo>
                <a:cubicBezTo>
                  <a:pt x="21462" y="19396"/>
                  <a:pt x="21600" y="19572"/>
                  <a:pt x="21600" y="19749"/>
                </a:cubicBezTo>
                <a:cubicBezTo>
                  <a:pt x="21600" y="21600"/>
                  <a:pt x="21600" y="21600"/>
                  <a:pt x="21600" y="21600"/>
                </a:cubicBezTo>
                <a:cubicBezTo>
                  <a:pt x="2889" y="21600"/>
                  <a:pt x="2889" y="21600"/>
                  <a:pt x="2889" y="21600"/>
                </a:cubicBezTo>
                <a:cubicBezTo>
                  <a:pt x="2889" y="19749"/>
                  <a:pt x="2889" y="19749"/>
                  <a:pt x="2889" y="19749"/>
                </a:cubicBezTo>
                <a:cubicBezTo>
                  <a:pt x="2889" y="19484"/>
                  <a:pt x="3027" y="19220"/>
                  <a:pt x="3164" y="19043"/>
                </a:cubicBezTo>
                <a:cubicBezTo>
                  <a:pt x="3302" y="18867"/>
                  <a:pt x="3439" y="18779"/>
                  <a:pt x="3715" y="18691"/>
                </a:cubicBezTo>
                <a:cubicBezTo>
                  <a:pt x="3852" y="18602"/>
                  <a:pt x="4127" y="18514"/>
                  <a:pt x="4265" y="18426"/>
                </a:cubicBezTo>
                <a:cubicBezTo>
                  <a:pt x="4540" y="18426"/>
                  <a:pt x="4678" y="18426"/>
                  <a:pt x="4815" y="18338"/>
                </a:cubicBezTo>
                <a:cubicBezTo>
                  <a:pt x="5090" y="18338"/>
                  <a:pt x="5090" y="18338"/>
                  <a:pt x="5090" y="18338"/>
                </a:cubicBezTo>
                <a:cubicBezTo>
                  <a:pt x="7980" y="18338"/>
                  <a:pt x="7980" y="18338"/>
                  <a:pt x="7980" y="18338"/>
                </a:cubicBezTo>
                <a:cubicBezTo>
                  <a:pt x="8255" y="18338"/>
                  <a:pt x="8530" y="18338"/>
                  <a:pt x="8668" y="18338"/>
                </a:cubicBezTo>
                <a:cubicBezTo>
                  <a:pt x="8805" y="18250"/>
                  <a:pt x="8943" y="18250"/>
                  <a:pt x="9080" y="18250"/>
                </a:cubicBezTo>
                <a:cubicBezTo>
                  <a:pt x="9218" y="18162"/>
                  <a:pt x="9218" y="18162"/>
                  <a:pt x="9355" y="18073"/>
                </a:cubicBezTo>
                <a:cubicBezTo>
                  <a:pt x="9355" y="17985"/>
                  <a:pt x="9355" y="17985"/>
                  <a:pt x="9355" y="17985"/>
                </a:cubicBezTo>
                <a:cubicBezTo>
                  <a:pt x="9355" y="17897"/>
                  <a:pt x="9355" y="17897"/>
                  <a:pt x="9355" y="17897"/>
                </a:cubicBezTo>
                <a:cubicBezTo>
                  <a:pt x="9355" y="17809"/>
                  <a:pt x="9355" y="17721"/>
                  <a:pt x="9218" y="17721"/>
                </a:cubicBezTo>
                <a:cubicBezTo>
                  <a:pt x="9080" y="17633"/>
                  <a:pt x="8943" y="17544"/>
                  <a:pt x="8805" y="17544"/>
                </a:cubicBezTo>
                <a:cubicBezTo>
                  <a:pt x="8530" y="17456"/>
                  <a:pt x="8255" y="17456"/>
                  <a:pt x="7980" y="17456"/>
                </a:cubicBezTo>
                <a:cubicBezTo>
                  <a:pt x="7842" y="17456"/>
                  <a:pt x="7704" y="17456"/>
                  <a:pt x="7567" y="17280"/>
                </a:cubicBezTo>
                <a:cubicBezTo>
                  <a:pt x="7429" y="17192"/>
                  <a:pt x="7429" y="17104"/>
                  <a:pt x="7429" y="17016"/>
                </a:cubicBezTo>
                <a:cubicBezTo>
                  <a:pt x="7429" y="16839"/>
                  <a:pt x="7429" y="16751"/>
                  <a:pt x="7567" y="16663"/>
                </a:cubicBezTo>
                <a:cubicBezTo>
                  <a:pt x="7704" y="16575"/>
                  <a:pt x="7842" y="16575"/>
                  <a:pt x="7980" y="16575"/>
                </a:cubicBezTo>
                <a:cubicBezTo>
                  <a:pt x="8255" y="16575"/>
                  <a:pt x="8392" y="16487"/>
                  <a:pt x="8668" y="16487"/>
                </a:cubicBezTo>
                <a:cubicBezTo>
                  <a:pt x="8805" y="16487"/>
                  <a:pt x="8943" y="16398"/>
                  <a:pt x="9080" y="16398"/>
                </a:cubicBezTo>
                <a:cubicBezTo>
                  <a:pt x="9218" y="16310"/>
                  <a:pt x="9218" y="16310"/>
                  <a:pt x="9355" y="16222"/>
                </a:cubicBezTo>
                <a:cubicBezTo>
                  <a:pt x="9355" y="16222"/>
                  <a:pt x="9355" y="16134"/>
                  <a:pt x="9355" y="16134"/>
                </a:cubicBezTo>
                <a:cubicBezTo>
                  <a:pt x="9355" y="16046"/>
                  <a:pt x="9355" y="16046"/>
                  <a:pt x="9355" y="16046"/>
                </a:cubicBezTo>
                <a:cubicBezTo>
                  <a:pt x="9355" y="15958"/>
                  <a:pt x="9355" y="15958"/>
                  <a:pt x="9218" y="15869"/>
                </a:cubicBezTo>
                <a:cubicBezTo>
                  <a:pt x="9080" y="15781"/>
                  <a:pt x="8943" y="15781"/>
                  <a:pt x="8805" y="15693"/>
                </a:cubicBezTo>
                <a:cubicBezTo>
                  <a:pt x="8530" y="15605"/>
                  <a:pt x="8255" y="15605"/>
                  <a:pt x="7980" y="15605"/>
                </a:cubicBezTo>
                <a:cubicBezTo>
                  <a:pt x="5090" y="15605"/>
                  <a:pt x="5090" y="15605"/>
                  <a:pt x="5090" y="15605"/>
                </a:cubicBezTo>
                <a:cubicBezTo>
                  <a:pt x="4678" y="15605"/>
                  <a:pt x="4403" y="15517"/>
                  <a:pt x="4127" y="15252"/>
                </a:cubicBezTo>
                <a:cubicBezTo>
                  <a:pt x="3990" y="15164"/>
                  <a:pt x="3852" y="15076"/>
                  <a:pt x="3852" y="14900"/>
                </a:cubicBezTo>
                <a:cubicBezTo>
                  <a:pt x="3715" y="14811"/>
                  <a:pt x="3715" y="14723"/>
                  <a:pt x="3715" y="14547"/>
                </a:cubicBezTo>
                <a:cubicBezTo>
                  <a:pt x="3715" y="14282"/>
                  <a:pt x="3715" y="14282"/>
                  <a:pt x="3715" y="14282"/>
                </a:cubicBezTo>
                <a:cubicBezTo>
                  <a:pt x="3715" y="14282"/>
                  <a:pt x="3715" y="14194"/>
                  <a:pt x="3715" y="14194"/>
                </a:cubicBezTo>
                <a:cubicBezTo>
                  <a:pt x="3715" y="14194"/>
                  <a:pt x="3715" y="14106"/>
                  <a:pt x="3715" y="14106"/>
                </a:cubicBezTo>
                <a:cubicBezTo>
                  <a:pt x="3715" y="14106"/>
                  <a:pt x="3715" y="14018"/>
                  <a:pt x="3852" y="13930"/>
                </a:cubicBezTo>
                <a:cubicBezTo>
                  <a:pt x="3852" y="13842"/>
                  <a:pt x="3990" y="13753"/>
                  <a:pt x="4127" y="13665"/>
                </a:cubicBezTo>
                <a:cubicBezTo>
                  <a:pt x="4265" y="13489"/>
                  <a:pt x="4403" y="13401"/>
                  <a:pt x="4540" y="13313"/>
                </a:cubicBezTo>
                <a:cubicBezTo>
                  <a:pt x="4678" y="13136"/>
                  <a:pt x="4815" y="12960"/>
                  <a:pt x="5090" y="12872"/>
                </a:cubicBezTo>
                <a:cubicBezTo>
                  <a:pt x="10043" y="9698"/>
                  <a:pt x="10043" y="9698"/>
                  <a:pt x="10043" y="9698"/>
                </a:cubicBezTo>
                <a:cubicBezTo>
                  <a:pt x="10456" y="9433"/>
                  <a:pt x="10594" y="9257"/>
                  <a:pt x="10594" y="8993"/>
                </a:cubicBezTo>
                <a:cubicBezTo>
                  <a:pt x="10594" y="8904"/>
                  <a:pt x="10456" y="8816"/>
                  <a:pt x="10456" y="8640"/>
                </a:cubicBezTo>
                <a:cubicBezTo>
                  <a:pt x="10318" y="8552"/>
                  <a:pt x="10318" y="8464"/>
                  <a:pt x="10181" y="8376"/>
                </a:cubicBezTo>
                <a:cubicBezTo>
                  <a:pt x="10043" y="8287"/>
                  <a:pt x="10043" y="8287"/>
                  <a:pt x="10043" y="8287"/>
                </a:cubicBezTo>
                <a:cubicBezTo>
                  <a:pt x="9906" y="8199"/>
                  <a:pt x="9631" y="8111"/>
                  <a:pt x="9355" y="8111"/>
                </a:cubicBezTo>
                <a:cubicBezTo>
                  <a:pt x="9080" y="8111"/>
                  <a:pt x="8805" y="8199"/>
                  <a:pt x="8668" y="8287"/>
                </a:cubicBezTo>
                <a:cubicBezTo>
                  <a:pt x="4403" y="10580"/>
                  <a:pt x="4403" y="10580"/>
                  <a:pt x="4403" y="10580"/>
                </a:cubicBezTo>
                <a:cubicBezTo>
                  <a:pt x="4265" y="10668"/>
                  <a:pt x="4265" y="10668"/>
                  <a:pt x="4127" y="10668"/>
                </a:cubicBezTo>
                <a:cubicBezTo>
                  <a:pt x="3990" y="10756"/>
                  <a:pt x="3990" y="10756"/>
                  <a:pt x="3852" y="10756"/>
                </a:cubicBezTo>
                <a:cubicBezTo>
                  <a:pt x="3852" y="10756"/>
                  <a:pt x="3852" y="10756"/>
                  <a:pt x="3852" y="10756"/>
                </a:cubicBezTo>
                <a:cubicBezTo>
                  <a:pt x="3715" y="10756"/>
                  <a:pt x="3577" y="10756"/>
                  <a:pt x="3439" y="10668"/>
                </a:cubicBezTo>
                <a:cubicBezTo>
                  <a:pt x="3302" y="10668"/>
                  <a:pt x="3164" y="10668"/>
                  <a:pt x="3164" y="10580"/>
                </a:cubicBezTo>
                <a:cubicBezTo>
                  <a:pt x="3027" y="10580"/>
                  <a:pt x="2889" y="10491"/>
                  <a:pt x="2889" y="10403"/>
                </a:cubicBezTo>
                <a:cubicBezTo>
                  <a:pt x="2752" y="10491"/>
                  <a:pt x="2476" y="10580"/>
                  <a:pt x="2201" y="10580"/>
                </a:cubicBezTo>
                <a:cubicBezTo>
                  <a:pt x="2064" y="10580"/>
                  <a:pt x="1789" y="10580"/>
                  <a:pt x="1513" y="10491"/>
                </a:cubicBezTo>
                <a:cubicBezTo>
                  <a:pt x="1376" y="10403"/>
                  <a:pt x="1101" y="10315"/>
                  <a:pt x="963" y="10227"/>
                </a:cubicBezTo>
                <a:cubicBezTo>
                  <a:pt x="825" y="10139"/>
                  <a:pt x="825" y="10139"/>
                  <a:pt x="825" y="10139"/>
                </a:cubicBezTo>
                <a:cubicBezTo>
                  <a:pt x="275" y="9786"/>
                  <a:pt x="0" y="9433"/>
                  <a:pt x="0" y="9081"/>
                </a:cubicBezTo>
                <a:close/>
              </a:path>
            </a:pathLst>
          </a:custGeom>
          <a:solidFill>
            <a:srgbClr val="F2F6F7"/>
          </a:soli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768350"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1536065"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2304415"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3072130"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3840480"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4608830"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5376545"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6144895" algn="l" defTabSz="1536065" rtl="0" fontAlgn="auto" latinLnBrk="0" hangingPunct="0">
              <a:lnSpc>
                <a:spcPct val="100000"/>
              </a:lnSpc>
              <a:spcBef>
                <a:spcPts val="0"/>
              </a:spcBef>
              <a:spcAft>
                <a:spcPts val="0"/>
              </a:spcAft>
              <a:buClrTx/>
              <a:buSzTx/>
              <a:buFontTx/>
              <a:buNone/>
              <a:defRPr kumimoji="0" sz="3000" b="0" i="0" u="none" strike="noStrike" cap="none" spc="0" normalizeH="0" baseline="0">
                <a:ln>
                  <a:noFill/>
                </a:ln>
                <a:solidFill>
                  <a:srgbClr val="000000"/>
                </a:solidFill>
                <a:effectLst/>
                <a:uFillTx/>
                <a:latin typeface="+mj-lt"/>
                <a:ea typeface="+mj-ea"/>
                <a:cs typeface="+mj-cs"/>
                <a:sym typeface="Calibri" panose="020F0502020204030204"/>
              </a:defRPr>
            </a:lvl9pPr>
          </a:lstStyle>
          <a:p/>
        </p:txBody>
      </p:sp>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p:nvPr/>
        </p:nvSpPr>
        <p:spPr>
          <a:xfrm>
            <a:off x="1979238" y="1449210"/>
            <a:ext cx="2159566"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4.1.2  IP</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地址</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7" name="组合 6"/>
          <p:cNvGrpSpPr/>
          <p:nvPr/>
        </p:nvGrpSpPr>
        <p:grpSpPr>
          <a:xfrm>
            <a:off x="479040" y="1092020"/>
            <a:ext cx="1428760" cy="1152000"/>
            <a:chOff x="1166778" y="1571612"/>
            <a:chExt cx="1428760" cy="1152000"/>
          </a:xfrm>
        </p:grpSpPr>
        <p:sp>
          <p:nvSpPr>
            <p:cNvPr id="8" name="菱形 7"/>
            <p:cNvSpPr/>
            <p:nvPr/>
          </p:nvSpPr>
          <p:spPr>
            <a:xfrm>
              <a:off x="1166778" y="1571612"/>
              <a:ext cx="1152000" cy="1152000"/>
            </a:xfrm>
            <a:prstGeom prst="diamond">
              <a:avLst/>
            </a:prstGeom>
            <a:blipFill dpi="0" rotWithShape="1">
              <a:blip r:embed="rId1"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9" name="菱形 8"/>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10" name="矩形 9"/>
          <p:cNvSpPr/>
          <p:nvPr/>
        </p:nvSpPr>
        <p:spPr>
          <a:xfrm>
            <a:off x="1023902" y="2306466"/>
            <a:ext cx="10144196" cy="1211165"/>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当网络中的两台主机要进行通信时，必须知道通信双方各自的地址，这就是我们所理解的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Internet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地址，即</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地址实际上是一种标识符，</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协议通过</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地址来识别网络中不同的主机。</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îṣļîḑé-Rectangle 70"/>
          <p:cNvSpPr/>
          <p:nvPr/>
        </p:nvSpPr>
        <p:spPr>
          <a:xfrm>
            <a:off x="1615452" y="3766760"/>
            <a:ext cx="2137472" cy="369332"/>
          </a:xfrm>
          <a:prstGeom prst="rect">
            <a:avLst/>
          </a:prstGeom>
        </p:spPr>
        <p:txBody>
          <a:bodyPr wrap="none" lIns="144000" tIns="0" rIns="144000" bIns="0">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地址的表示</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2" name="组合 7"/>
          <p:cNvGrpSpPr>
            <a:grpSpLocks noChangeAspect="1"/>
          </p:cNvGrpSpPr>
          <p:nvPr/>
        </p:nvGrpSpPr>
        <p:grpSpPr>
          <a:xfrm>
            <a:off x="873666" y="3572615"/>
            <a:ext cx="756000" cy="756002"/>
            <a:chOff x="2804323" y="3859118"/>
            <a:chExt cx="900000" cy="900002"/>
          </a:xfrm>
        </p:grpSpPr>
        <p:sp>
          <p:nvSpPr>
            <p:cNvPr id="13" name="椭圆 12"/>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4"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15" name="矩形 14"/>
          <p:cNvSpPr/>
          <p:nvPr/>
        </p:nvSpPr>
        <p:spPr>
          <a:xfrm>
            <a:off x="1023902" y="4521139"/>
            <a:ext cx="10144196" cy="1595886"/>
          </a:xfrm>
          <a:prstGeom prst="rect">
            <a:avLst/>
          </a:prstGeom>
        </p:spPr>
        <p:txBody>
          <a:bodyPr wrap="square">
            <a:spAutoFit/>
          </a:bodyPr>
          <a:lstStyle/>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地址由</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位二进制数组成。例如，某台主机的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1100000100100000110110</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0000001001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。为了记忆方便，可以将</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位二进制数进行分段，每段</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位，共</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段，然后将每段</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位二进制数转换为相应的十进制数，中间用“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间隔，这种表达方式称为“点分十进制”。也就是说，上述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地址可以表示成</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193.32.216.9</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，如图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Bottom)">
                                      <p:cBhvr>
                                        <p:cTn id="14" dur="500"/>
                                        <p:tgtEl>
                                          <p:spTgt spid="6"/>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strVal val="#ppt_h"/>
                                          </p:val>
                                        </p:tav>
                                        <p:tav tm="100000">
                                          <p:val>
                                            <p:strVal val="#ppt_h"/>
                                          </p:val>
                                        </p:tav>
                                      </p:tavLst>
                                    </p:anim>
                                  </p:childTnLst>
                                </p:cTn>
                              </p:par>
                              <p:par>
                                <p:cTn id="20" presetID="49" presetClass="entr" presetSubtype="0" decel="10000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style.rotation</p:attrName>
                                        </p:attrNameLst>
                                      </p:cBhvr>
                                      <p:tavLst>
                                        <p:tav tm="0">
                                          <p:val>
                                            <p:fltVal val="360"/>
                                          </p:val>
                                        </p:tav>
                                        <p:tav tm="100000">
                                          <p:val>
                                            <p:fltVal val="0"/>
                                          </p:val>
                                        </p:tav>
                                      </p:tavLst>
                                    </p:anim>
                                    <p:animEffect transition="in" filter="fade">
                                      <p:cBhvr>
                                        <p:cTn id="25" dur="500"/>
                                        <p:tgtEl>
                                          <p:spTgt spid="12"/>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000"/>
                            </p:stCondLst>
                            <p:childTnLst>
                              <p:par>
                                <p:cTn id="31" presetID="1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slide(fromBottom)">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5" name="组合 14"/>
          <p:cNvGrpSpPr/>
          <p:nvPr/>
        </p:nvGrpSpPr>
        <p:grpSpPr>
          <a:xfrm>
            <a:off x="5375920" y="2420888"/>
            <a:ext cx="5920192" cy="3571526"/>
            <a:chOff x="6087480" y="1928803"/>
            <a:chExt cx="5100523" cy="2775937"/>
          </a:xfrm>
        </p:grpSpPr>
        <p:pic>
          <p:nvPicPr>
            <p:cNvPr id="244738" name="Picture 2" descr="图4-7  点分十进制表示IP地址"/>
            <p:cNvPicPr>
              <a:picLocks noChangeAspect="1" noChangeArrowheads="1"/>
            </p:cNvPicPr>
            <p:nvPr/>
          </p:nvPicPr>
          <p:blipFill>
            <a:blip r:embed="rId1" cstate="print"/>
            <a:srcRect/>
            <a:stretch>
              <a:fillRect/>
            </a:stretch>
          </p:blipFill>
          <p:spPr bwMode="auto">
            <a:xfrm>
              <a:off x="6087480" y="1928803"/>
              <a:ext cx="5100523" cy="2220846"/>
            </a:xfrm>
            <a:prstGeom prst="rect">
              <a:avLst/>
            </a:prstGeom>
            <a:noFill/>
            <a:ln w="9525">
              <a:noFill/>
              <a:miter lim="800000"/>
              <a:headEnd/>
              <a:tailEnd/>
            </a:ln>
          </p:spPr>
        </p:pic>
        <p:sp>
          <p:nvSpPr>
            <p:cNvPr id="14" name="矩形 13"/>
            <p:cNvSpPr/>
            <p:nvPr/>
          </p:nvSpPr>
          <p:spPr>
            <a:xfrm>
              <a:off x="7321399" y="4335408"/>
              <a:ext cx="3121367" cy="369332"/>
            </a:xfrm>
            <a:prstGeom prst="rect">
              <a:avLst/>
            </a:prstGeom>
          </p:spPr>
          <p:txBody>
            <a:bodyPr wrap="non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dirty="0">
                  <a:latin typeface="Times New Roman" panose="02020603050405020304" pitchFamily="18" charset="0"/>
                  <a:ea typeface="微软雅黑" panose="020B0503020204020204" pitchFamily="34" charset="-122"/>
                  <a:cs typeface="Times New Roman" panose="02020603050405020304" pitchFamily="18" charset="0"/>
                </a:rPr>
                <a:t>4-2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点分十进制表示</a:t>
              </a:r>
              <a:r>
                <a:rPr lang="en-US"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地址</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6" name="矩形 15"/>
          <p:cNvSpPr/>
          <p:nvPr/>
        </p:nvSpPr>
        <p:spPr>
          <a:xfrm>
            <a:off x="1631504" y="2696882"/>
            <a:ext cx="3600400" cy="2365328"/>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从概率学的角度看，</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位二进制数能表达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232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种不同的情况。也就是说，按照</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地址的设计初衷考虑，</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位的地址空间可以表达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4 294 967 296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个不同的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Internet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slide(fromBottom)">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îṣļîḑé-Rectangle 70"/>
          <p:cNvSpPr/>
          <p:nvPr/>
        </p:nvSpPr>
        <p:spPr>
          <a:xfrm>
            <a:off x="1837126" y="1431580"/>
            <a:ext cx="2137472" cy="369332"/>
          </a:xfrm>
          <a:prstGeom prst="rect">
            <a:avLst/>
          </a:prstGeom>
        </p:spPr>
        <p:txBody>
          <a:bodyPr wrap="none" lIns="144000" tIns="0" rIns="144000" bIns="0">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地址的分类</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 name="组合 7"/>
          <p:cNvGrpSpPr>
            <a:grpSpLocks noChangeAspect="1"/>
          </p:cNvGrpSpPr>
          <p:nvPr/>
        </p:nvGrpSpPr>
        <p:grpSpPr>
          <a:xfrm>
            <a:off x="1095340" y="1237435"/>
            <a:ext cx="756000" cy="756002"/>
            <a:chOff x="2804323" y="3859118"/>
            <a:chExt cx="900000" cy="900002"/>
          </a:xfrm>
        </p:grpSpPr>
        <p:sp>
          <p:nvSpPr>
            <p:cNvPr id="10" name="椭圆 9"/>
            <p:cNvSpPr/>
            <p:nvPr/>
          </p:nvSpPr>
          <p:spPr>
            <a:xfrm>
              <a:off x="2804323" y="3859118"/>
              <a:ext cx="900000" cy="900000"/>
            </a:xfrm>
            <a:prstGeom prst="ellipse">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1"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12" name="矩形 11"/>
          <p:cNvSpPr/>
          <p:nvPr/>
        </p:nvSpPr>
        <p:spPr>
          <a:xfrm>
            <a:off x="1452530" y="2459679"/>
            <a:ext cx="4143404" cy="82644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每个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地址内部分成两部分，即网络号和主机号，如图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矩形 15"/>
          <p:cNvSpPr/>
          <p:nvPr/>
        </p:nvSpPr>
        <p:spPr>
          <a:xfrm>
            <a:off x="6167438" y="2000240"/>
            <a:ext cx="3143272" cy="3939540"/>
          </a:xfrm>
          <a:prstGeom prst="rect">
            <a:avLst/>
          </a:prstGeom>
          <a:noFill/>
          <a:ln w="28575">
            <a:solidFill>
              <a:schemeClr val="accent6">
                <a:lumMod val="75000"/>
              </a:schemeClr>
            </a:solidFill>
            <a:prstDash val="dash"/>
          </a:ln>
        </p:spPr>
        <p:txBody>
          <a:bodyPr wrap="square">
            <a:spAutoFit/>
          </a:bodyPr>
          <a:lstStyle/>
          <a:p>
            <a:pPr indent="457200" algn="just">
              <a:lnSpc>
                <a:spcPct val="125000"/>
              </a:lnSpc>
              <a:buFont typeface="Wingdings" panose="05000000000000000000" pitchFamily="2" charset="2"/>
              <a:buChar char="u"/>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网络号：也叫做网络地址，用于标识大规模</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网际网络（即由网络组成的网络）内的单个网段。</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buFont typeface="Wingdings" panose="05000000000000000000" pitchFamily="2" charset="2"/>
              <a:buChar char="u"/>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主机号：也叫做主机地址，用于识别每个网络内部的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节点，如工作站、服务器、路由器或其他</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设备。</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5762"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pSp>
        <p:nvGrpSpPr>
          <p:cNvPr id="15" name="组合 14"/>
          <p:cNvGrpSpPr/>
          <p:nvPr/>
        </p:nvGrpSpPr>
        <p:grpSpPr>
          <a:xfrm>
            <a:off x="1666844" y="3988362"/>
            <a:ext cx="3429025" cy="1298026"/>
            <a:chOff x="6453189" y="2071678"/>
            <a:chExt cx="3429025" cy="1298026"/>
          </a:xfrm>
        </p:grpSpPr>
        <p:sp>
          <p:nvSpPr>
            <p:cNvPr id="14" name="矩形 13"/>
            <p:cNvSpPr/>
            <p:nvPr/>
          </p:nvSpPr>
          <p:spPr>
            <a:xfrm>
              <a:off x="7096132" y="3000372"/>
              <a:ext cx="2198038" cy="369332"/>
            </a:xfrm>
            <a:prstGeom prst="rect">
              <a:avLst/>
            </a:prstGeom>
          </p:spPr>
          <p:txBody>
            <a:bodyPr wrap="non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4-8  IP</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地址的结构</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245761" name="Object 1"/>
            <p:cNvGraphicFramePr>
              <a:graphicFrameLocks noChangeAspect="1"/>
            </p:cNvGraphicFramePr>
            <p:nvPr/>
          </p:nvGraphicFramePr>
          <p:xfrm>
            <a:off x="6453189" y="2071678"/>
            <a:ext cx="3429025" cy="892246"/>
          </p:xfrm>
          <a:graphic>
            <a:graphicData uri="http://schemas.openxmlformats.org/presentationml/2006/ole">
              <mc:AlternateContent xmlns:mc="http://schemas.openxmlformats.org/markup-compatibility/2006">
                <mc:Choice xmlns:v="urn:schemas-microsoft-com:vml" Requires="v">
                  <p:oleObj spid="_x0000_s2051" name="" r:id="rId2" imgW="1838325" imgH="495300" progId="Visio.Drawing.11">
                    <p:embed/>
                  </p:oleObj>
                </mc:Choice>
                <mc:Fallback>
                  <p:oleObj name="" r:id="rId2" imgW="1838325" imgH="495300" progId="Visio.Drawing.11">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3189" y="2071678"/>
                          <a:ext cx="3429025" cy="8922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7" name="图片 16" descr="IP.jpg"/>
          <p:cNvPicPr>
            <a:picLocks noChangeAspect="1"/>
          </p:cNvPicPr>
          <p:nvPr/>
        </p:nvPicPr>
        <p:blipFill>
          <a:blip r:embed="rId4" cstate="print">
            <a:clrChange>
              <a:clrFrom>
                <a:srgbClr val="FFFFFF"/>
              </a:clrFrom>
              <a:clrTo>
                <a:srgbClr val="FFFFFF">
                  <a:alpha val="0"/>
                </a:srgbClr>
              </a:clrTo>
            </a:clrChange>
          </a:blip>
          <a:stretch>
            <a:fillRect/>
          </a:stretch>
        </p:blipFill>
        <p:spPr>
          <a:xfrm>
            <a:off x="8882082" y="4000927"/>
            <a:ext cx="4168516" cy="28570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lide(fromBottom)">
                                      <p:cBhvr>
                                        <p:cTn id="18" dur="500"/>
                                        <p:tgtEl>
                                          <p:spTgt spid="12"/>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par>
                          <p:cTn id="25" fill="hold">
                            <p:stCondLst>
                              <p:cond delay="2000"/>
                            </p:stCondLst>
                            <p:childTnLst>
                              <p:par>
                                <p:cTn id="26" presetID="12" presetClass="entr" presetSubtype="4"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lide(fromBottom)">
                                      <p:cBhvr>
                                        <p:cTn id="28" dur="500"/>
                                        <p:tgtEl>
                                          <p:spTgt spid="16"/>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1452530" y="1571612"/>
            <a:ext cx="3857652" cy="390421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a:spAutoFit/>
          </a:bodyPr>
          <a:lstStyle/>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地址中的网络号和主机号总共</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个字节），那么，如果网络号占总地址空间比较少，相应的主机号位数就增多，这样的网络容纳的主机数就比较多，也就是说网络规模就比较大；反之亦然。因网络规模有所不同，为了方便网络的管理，</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地址分为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D</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E</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五类，如图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0884" name="Rectangle 4"/>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pSp>
        <p:nvGrpSpPr>
          <p:cNvPr id="9" name="组合 8"/>
          <p:cNvGrpSpPr/>
          <p:nvPr/>
        </p:nvGrpSpPr>
        <p:grpSpPr>
          <a:xfrm>
            <a:off x="5381620" y="1643050"/>
            <a:ext cx="6360404" cy="4298422"/>
            <a:chOff x="5667372" y="1643050"/>
            <a:chExt cx="6360404" cy="4298422"/>
          </a:xfrm>
        </p:grpSpPr>
        <p:sp>
          <p:nvSpPr>
            <p:cNvPr id="5" name="矩形 4"/>
            <p:cNvSpPr/>
            <p:nvPr/>
          </p:nvSpPr>
          <p:spPr>
            <a:xfrm>
              <a:off x="7915009" y="5572140"/>
              <a:ext cx="1967205" cy="369332"/>
            </a:xfrm>
            <a:prstGeom prst="rect">
              <a:avLst/>
            </a:prstGeom>
          </p:spPr>
          <p:txBody>
            <a:bodyPr wrap="non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4-4  IP</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地址分类</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250883" name="Object 3"/>
            <p:cNvGraphicFramePr>
              <a:graphicFrameLocks noChangeAspect="1"/>
            </p:cNvGraphicFramePr>
            <p:nvPr/>
          </p:nvGraphicFramePr>
          <p:xfrm>
            <a:off x="5667372" y="1643050"/>
            <a:ext cx="6360404" cy="3643338"/>
          </p:xfrm>
          <a:graphic>
            <a:graphicData uri="http://schemas.openxmlformats.org/presentationml/2006/ole">
              <mc:AlternateContent xmlns:mc="http://schemas.openxmlformats.org/markup-compatibility/2006">
                <mc:Choice xmlns:v="urn:schemas-microsoft-com:vml" Requires="v">
                  <p:oleObj spid="_x0000_s3075" name="" r:id="rId1" imgW="5308600" imgH="3022600" progId="Visio.Drawing.11">
                    <p:embed/>
                  </p:oleObj>
                </mc:Choice>
                <mc:Fallback>
                  <p:oleObj name="" r:id="rId1" imgW="5308600" imgH="3022600" progId="Visio.Drawing.11">
                    <p:embed/>
                    <p:pic>
                      <p:nvPicPr>
                        <p:cNvPr id="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72" y="1643050"/>
                          <a:ext cx="6360404" cy="3643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1"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4)">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1238216" y="1214422"/>
            <a:ext cx="9858444" cy="124649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a:spAutoFit/>
          </a:bodyPr>
          <a:lstStyle/>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类地址称之为单目传送地址，这些地址通常只能分配给唯一的主机；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D</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类地址是组播地址；</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E</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类地址则是在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地址设计之初保留作为科学研究用的。各类</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地址类别详述如表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0884" name="Rectangle 4"/>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5" name="矩形 4"/>
          <p:cNvSpPr/>
          <p:nvPr/>
        </p:nvSpPr>
        <p:spPr>
          <a:xfrm>
            <a:off x="4727848" y="2612329"/>
            <a:ext cx="2428870" cy="369332"/>
          </a:xfrm>
          <a:prstGeom prst="rect">
            <a:avLst/>
          </a:prstGeom>
        </p:spPr>
        <p:txBody>
          <a:bodyPr wrap="non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表</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4-2  IP</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地址类别详述</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8" name="表格 7"/>
          <p:cNvGraphicFramePr>
            <a:graphicFrameLocks noGrp="1"/>
          </p:cNvGraphicFramePr>
          <p:nvPr/>
        </p:nvGraphicFramePr>
        <p:xfrm>
          <a:off x="1487124" y="3133073"/>
          <a:ext cx="9609536" cy="2847626"/>
        </p:xfrm>
        <a:graphic>
          <a:graphicData uri="http://schemas.openxmlformats.org/drawingml/2006/table">
            <a:tbl>
              <a:tblPr/>
              <a:tblGrid>
                <a:gridCol w="1092576"/>
                <a:gridCol w="1310521"/>
                <a:gridCol w="1092576"/>
                <a:gridCol w="1092576"/>
                <a:gridCol w="3056932"/>
                <a:gridCol w="1964355"/>
              </a:tblGrid>
              <a:tr h="794396">
                <a:tc>
                  <a:txBody>
                    <a:bodyPr/>
                    <a:lstStyle/>
                    <a:p>
                      <a:pPr indent="266700" algn="ctr">
                        <a:spcAft>
                          <a:spcPts val="0"/>
                        </a:spcAft>
                      </a:pPr>
                      <a:r>
                        <a:rPr lang="en-US" sz="1800" kern="500" dirty="0">
                          <a:latin typeface="Times New Roman" panose="02020603050405020304" pitchFamily="18" charset="0"/>
                          <a:ea typeface="微软雅黑" panose="020B0503020204020204" pitchFamily="34" charset="-122"/>
                          <a:cs typeface="Times New Roman" panose="02020603050405020304" pitchFamily="18" charset="0"/>
                        </a:rPr>
                        <a:t>IP</a:t>
                      </a:r>
                      <a:r>
                        <a:rPr lang="zh-CN" sz="1800" kern="500" dirty="0">
                          <a:latin typeface="Times New Roman" panose="02020603050405020304" pitchFamily="18" charset="0"/>
                          <a:ea typeface="微软雅黑" panose="020B0503020204020204" pitchFamily="34" charset="-122"/>
                          <a:cs typeface="Times New Roman" panose="02020603050405020304" pitchFamily="18" charset="0"/>
                        </a:rPr>
                        <a:t>地址类型</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二进制固定最高位</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just">
                        <a:spcAft>
                          <a:spcPts val="0"/>
                        </a:spcAft>
                      </a:pPr>
                      <a:r>
                        <a:rPr lang="zh-CN" sz="1800" kern="500" dirty="0">
                          <a:latin typeface="Times New Roman" panose="02020603050405020304" pitchFamily="18" charset="0"/>
                          <a:ea typeface="微软雅黑" panose="020B0503020204020204" pitchFamily="34" charset="-122"/>
                          <a:cs typeface="Times New Roman" panose="02020603050405020304" pitchFamily="18" charset="0"/>
                        </a:rPr>
                        <a:t>二进制网络位</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just">
                        <a:spcAft>
                          <a:spcPts val="0"/>
                        </a:spcAft>
                      </a:pPr>
                      <a:r>
                        <a:rPr lang="zh-CN" sz="1800" kern="500" dirty="0">
                          <a:latin typeface="Times New Roman" panose="02020603050405020304" pitchFamily="18" charset="0"/>
                          <a:ea typeface="微软雅黑" panose="020B0503020204020204" pitchFamily="34" charset="-122"/>
                          <a:cs typeface="Times New Roman" panose="02020603050405020304" pitchFamily="18" charset="0"/>
                        </a:rPr>
                        <a:t>二进制主机位</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网络号地址范围</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每个网络中最多可容纳主机数</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r>
              <a:tr h="410646">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A</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类</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0</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8</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位</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24</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位</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1.0.0.0</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a:t>
                      </a:r>
                      <a:r>
                        <a:rPr lang="en-US" sz="1800" kern="500">
                          <a:latin typeface="Times New Roman" panose="02020603050405020304" pitchFamily="18" charset="0"/>
                          <a:ea typeface="微软雅黑" panose="020B0503020204020204" pitchFamily="34" charset="-122"/>
                          <a:cs typeface="Times New Roman" panose="02020603050405020304" pitchFamily="18" charset="0"/>
                        </a:rPr>
                        <a:t>126.0.0.0</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2</a:t>
                      </a:r>
                      <a:r>
                        <a:rPr lang="en-US" sz="1800" kern="500" baseline="30000">
                          <a:latin typeface="Times New Roman" panose="02020603050405020304" pitchFamily="18" charset="0"/>
                          <a:ea typeface="微软雅黑" panose="020B0503020204020204" pitchFamily="34" charset="-122"/>
                          <a:cs typeface="Times New Roman" panose="02020603050405020304" pitchFamily="18" charset="0"/>
                        </a:rPr>
                        <a:t>24</a:t>
                      </a:r>
                      <a:r>
                        <a:rPr lang="en-US" sz="1800" kern="500">
                          <a:latin typeface="Times New Roman" panose="02020603050405020304" pitchFamily="18" charset="0"/>
                          <a:ea typeface="微软雅黑" panose="020B0503020204020204" pitchFamily="34" charset="-122"/>
                          <a:cs typeface="Times New Roman" panose="02020603050405020304" pitchFamily="18" charset="0"/>
                        </a:rPr>
                        <a:t>-2</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646">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B</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类</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10</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16</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位</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16</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位</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dirty="0">
                          <a:latin typeface="Times New Roman" panose="02020603050405020304" pitchFamily="18" charset="0"/>
                          <a:ea typeface="微软雅黑" panose="020B0503020204020204" pitchFamily="34" charset="-122"/>
                          <a:cs typeface="Times New Roman" panose="02020603050405020304" pitchFamily="18" charset="0"/>
                        </a:rPr>
                        <a:t>128.0.0.0</a:t>
                      </a:r>
                      <a:r>
                        <a:rPr lang="zh-CN" sz="1800" kern="500" dirty="0">
                          <a:latin typeface="Times New Roman" panose="02020603050405020304" pitchFamily="18" charset="0"/>
                          <a:ea typeface="微软雅黑" panose="020B0503020204020204" pitchFamily="34" charset="-122"/>
                          <a:cs typeface="Times New Roman" panose="02020603050405020304" pitchFamily="18" charset="0"/>
                        </a:rPr>
                        <a:t>～</a:t>
                      </a:r>
                      <a:r>
                        <a:rPr lang="en-US" sz="1800" kern="500" dirty="0">
                          <a:latin typeface="Times New Roman" panose="02020603050405020304" pitchFamily="18" charset="0"/>
                          <a:ea typeface="微软雅黑" panose="020B0503020204020204" pitchFamily="34" charset="-122"/>
                          <a:cs typeface="Times New Roman" panose="02020603050405020304" pitchFamily="18" charset="0"/>
                        </a:rPr>
                        <a:t>191.255.0.0</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2</a:t>
                      </a:r>
                      <a:r>
                        <a:rPr lang="en-US" sz="1800" kern="500" baseline="30000">
                          <a:latin typeface="Times New Roman" panose="02020603050405020304" pitchFamily="18" charset="0"/>
                          <a:ea typeface="微软雅黑" panose="020B0503020204020204" pitchFamily="34" charset="-122"/>
                          <a:cs typeface="Times New Roman" panose="02020603050405020304" pitchFamily="18" charset="0"/>
                        </a:rPr>
                        <a:t>16</a:t>
                      </a:r>
                      <a:r>
                        <a:rPr lang="en-US" sz="1800" kern="500">
                          <a:latin typeface="Times New Roman" panose="02020603050405020304" pitchFamily="18" charset="0"/>
                          <a:ea typeface="微软雅黑" panose="020B0503020204020204" pitchFamily="34" charset="-122"/>
                          <a:cs typeface="Times New Roman" panose="02020603050405020304" pitchFamily="18" charset="0"/>
                        </a:rPr>
                        <a:t>-2</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646">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C</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类</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110</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24</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位</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dirty="0">
                          <a:latin typeface="Times New Roman" panose="02020603050405020304" pitchFamily="18" charset="0"/>
                          <a:ea typeface="微软雅黑" panose="020B0503020204020204" pitchFamily="34" charset="-122"/>
                          <a:cs typeface="Times New Roman" panose="02020603050405020304" pitchFamily="18" charset="0"/>
                        </a:rPr>
                        <a:t>8</a:t>
                      </a:r>
                      <a:r>
                        <a:rPr lang="zh-CN" sz="1800" kern="500" dirty="0">
                          <a:latin typeface="Times New Roman" panose="02020603050405020304" pitchFamily="18" charset="0"/>
                          <a:ea typeface="微软雅黑" panose="020B0503020204020204" pitchFamily="34" charset="-122"/>
                          <a:cs typeface="Times New Roman" panose="02020603050405020304" pitchFamily="18" charset="0"/>
                        </a:rPr>
                        <a:t>位</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dirty="0">
                          <a:latin typeface="Times New Roman" panose="02020603050405020304" pitchFamily="18" charset="0"/>
                          <a:ea typeface="微软雅黑" panose="020B0503020204020204" pitchFamily="34" charset="-122"/>
                          <a:cs typeface="Times New Roman" panose="02020603050405020304" pitchFamily="18" charset="0"/>
                        </a:rPr>
                        <a:t>192.0.0.0</a:t>
                      </a:r>
                      <a:r>
                        <a:rPr lang="zh-CN" sz="1800" kern="500" dirty="0">
                          <a:latin typeface="Times New Roman" panose="02020603050405020304" pitchFamily="18" charset="0"/>
                          <a:ea typeface="微软雅黑" panose="020B0503020204020204" pitchFamily="34" charset="-122"/>
                          <a:cs typeface="Times New Roman" panose="02020603050405020304" pitchFamily="18" charset="0"/>
                        </a:rPr>
                        <a:t>～</a:t>
                      </a:r>
                      <a:r>
                        <a:rPr lang="en-US" sz="1800" kern="500" dirty="0">
                          <a:latin typeface="Times New Roman" panose="02020603050405020304" pitchFamily="18" charset="0"/>
                          <a:ea typeface="微软雅黑" panose="020B0503020204020204" pitchFamily="34" charset="-122"/>
                          <a:cs typeface="Times New Roman" panose="02020603050405020304" pitchFamily="18" charset="0"/>
                        </a:rPr>
                        <a:t>223.255.255.0</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2</a:t>
                      </a:r>
                      <a:r>
                        <a:rPr lang="en-US" sz="1800" kern="500" baseline="30000">
                          <a:latin typeface="Times New Roman" panose="02020603050405020304" pitchFamily="18" charset="0"/>
                          <a:ea typeface="微软雅黑" panose="020B0503020204020204" pitchFamily="34" charset="-122"/>
                          <a:cs typeface="Times New Roman" panose="02020603050405020304" pitchFamily="18" charset="0"/>
                        </a:rPr>
                        <a:t>8</a:t>
                      </a:r>
                      <a:r>
                        <a:rPr lang="en-US" sz="1800" kern="500">
                          <a:latin typeface="Times New Roman" panose="02020603050405020304" pitchFamily="18" charset="0"/>
                          <a:ea typeface="微软雅黑" panose="020B0503020204020204" pitchFamily="34" charset="-122"/>
                          <a:cs typeface="Times New Roman" panose="02020603050405020304" pitchFamily="18" charset="0"/>
                        </a:rPr>
                        <a:t>-2</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a:t>
                      </a:r>
                      <a:r>
                        <a:rPr lang="en-US" sz="1800" kern="500">
                          <a:latin typeface="Times New Roman" panose="02020603050405020304" pitchFamily="18" charset="0"/>
                          <a:ea typeface="微软雅黑" panose="020B0503020204020204" pitchFamily="34" charset="-122"/>
                          <a:cs typeface="Times New Roman" panose="02020603050405020304" pitchFamily="18" charset="0"/>
                        </a:rPr>
                        <a:t>254</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646">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D</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类</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1110</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266700" algn="ctr">
                        <a:spcAft>
                          <a:spcPts val="0"/>
                        </a:spcAft>
                      </a:pPr>
                      <a:r>
                        <a:rPr lang="zh-CN" sz="1800" kern="500" dirty="0">
                          <a:latin typeface="Times New Roman" panose="02020603050405020304" pitchFamily="18" charset="0"/>
                          <a:ea typeface="微软雅黑" panose="020B0503020204020204" pitchFamily="34" charset="-122"/>
                          <a:cs typeface="Times New Roman" panose="02020603050405020304" pitchFamily="18" charset="0"/>
                        </a:rPr>
                        <a:t>组播地址</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r>
                        <a:rPr lang="en-US" sz="1800" kern="500" dirty="0">
                          <a:effectLst/>
                          <a:latin typeface="Times New Roman" panose="02020603050405020304" pitchFamily="18" charset="0"/>
                          <a:ea typeface="宋体" panose="02010600030101010101" pitchFamily="2" charset="-122"/>
                        </a:rPr>
                        <a:t>224.0.0.0~239.255.255.255</a:t>
                      </a:r>
                      <a:endParaRPr lang="zh-CN" sz="1800" kern="5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altLang="zh-CN" sz="1800" kern="5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646">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E</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类</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11110</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266700" algn="ctr">
                        <a:spcAft>
                          <a:spcPts val="0"/>
                        </a:spcAft>
                      </a:pPr>
                      <a:r>
                        <a:rPr lang="zh-CN" sz="1800" kern="500" dirty="0">
                          <a:latin typeface="Times New Roman" panose="02020603050405020304" pitchFamily="18" charset="0"/>
                          <a:ea typeface="微软雅黑" panose="020B0503020204020204" pitchFamily="34" charset="-122"/>
                          <a:cs typeface="Times New Roman" panose="02020603050405020304" pitchFamily="18" charset="0"/>
                        </a:rPr>
                        <a:t>保留地址</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r>
                        <a:rPr lang="en-US" sz="1800" kern="500" dirty="0">
                          <a:effectLst/>
                          <a:latin typeface="Times New Roman" panose="02020603050405020304" pitchFamily="18" charset="0"/>
                          <a:ea typeface="宋体" panose="02010600030101010101" pitchFamily="2" charset="-122"/>
                        </a:rPr>
                        <a:t>240.0.0.0~247.255.255.255</a:t>
                      </a:r>
                      <a:endParaRPr lang="zh-CN" sz="1800" kern="5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266700" algn="ctr" defTabSz="914400" rtl="0" eaLnBrk="1" fontAlgn="auto" latinLnBrk="0" hangingPunct="1">
                        <a:lnSpc>
                          <a:spcPct val="100000"/>
                        </a:lnSpc>
                        <a:spcBef>
                          <a:spcPts val="0"/>
                        </a:spcBef>
                        <a:spcAft>
                          <a:spcPts val="0"/>
                        </a:spcAft>
                        <a:buClrTx/>
                        <a:buSzTx/>
                        <a:buFontTx/>
                        <a:buNone/>
                        <a:defRPr/>
                      </a:pPr>
                      <a:r>
                        <a:rPr lang="en-US" altLang="zh-CN" sz="1800" kern="5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îṣļîḑé-Rectangle 70"/>
          <p:cNvSpPr/>
          <p:nvPr/>
        </p:nvSpPr>
        <p:spPr>
          <a:xfrm>
            <a:off x="1837126" y="1265691"/>
            <a:ext cx="1829695" cy="369332"/>
          </a:xfrm>
          <a:prstGeom prst="rect">
            <a:avLst/>
          </a:prstGeom>
        </p:spPr>
        <p:txBody>
          <a:bodyPr wrap="none" lIns="144000" tIns="0" rIns="144000" bIns="0">
            <a:spAutoFit/>
          </a:bodyPr>
          <a:lstStyle/>
          <a:p>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特殊</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地址</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 name="组合 7"/>
          <p:cNvGrpSpPr>
            <a:grpSpLocks noChangeAspect="1"/>
          </p:cNvGrpSpPr>
          <p:nvPr/>
        </p:nvGrpSpPr>
        <p:grpSpPr>
          <a:xfrm>
            <a:off x="1095340" y="1071546"/>
            <a:ext cx="756000" cy="756002"/>
            <a:chOff x="2804323" y="3859118"/>
            <a:chExt cx="900000" cy="900002"/>
          </a:xfrm>
        </p:grpSpPr>
        <p:sp>
          <p:nvSpPr>
            <p:cNvPr id="10" name="椭圆 9"/>
            <p:cNvSpPr/>
            <p:nvPr/>
          </p:nvSpPr>
          <p:spPr>
            <a:xfrm>
              <a:off x="2804323" y="3859118"/>
              <a:ext cx="900000" cy="900000"/>
            </a:xfrm>
            <a:prstGeom prst="ellipse">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1"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3</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12" name="矩形 11"/>
          <p:cNvSpPr/>
          <p:nvPr/>
        </p:nvSpPr>
        <p:spPr>
          <a:xfrm>
            <a:off x="1452530" y="2048665"/>
            <a:ext cx="6643734" cy="477054"/>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地址中，有一些特殊地址被赋予特殊的作用。</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5762"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pic>
        <p:nvPicPr>
          <p:cNvPr id="17" name="图片 16" descr="IP.jpg"/>
          <p:cNvPicPr>
            <a:picLocks noChangeAspect="1"/>
          </p:cNvPicPr>
          <p:nvPr/>
        </p:nvPicPr>
        <p:blipFill>
          <a:blip r:embed="rId2" cstate="print">
            <a:clrChange>
              <a:clrFrom>
                <a:srgbClr val="FFFFFF"/>
              </a:clrFrom>
              <a:clrTo>
                <a:srgbClr val="FFFFFF">
                  <a:alpha val="0"/>
                </a:srgbClr>
              </a:clrTo>
            </a:clrChange>
          </a:blip>
          <a:stretch>
            <a:fillRect/>
          </a:stretch>
        </p:blipFill>
        <p:spPr>
          <a:xfrm>
            <a:off x="8882082" y="4000927"/>
            <a:ext cx="4168516" cy="2857073"/>
          </a:xfrm>
          <a:prstGeom prst="rect">
            <a:avLst/>
          </a:prstGeom>
        </p:spPr>
      </p:pic>
      <p:sp>
        <p:nvSpPr>
          <p:cNvPr id="15" name="矩形 14"/>
          <p:cNvSpPr/>
          <p:nvPr/>
        </p:nvSpPr>
        <p:spPr>
          <a:xfrm>
            <a:off x="1095340" y="3434629"/>
            <a:ext cx="8858312" cy="2785378"/>
          </a:xfrm>
          <a:prstGeom prst="rect">
            <a:avLst/>
          </a:prstGeom>
          <a:noFill/>
          <a:ln w="28575">
            <a:noFill/>
            <a:prstDash val="dash"/>
          </a:ln>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主机地址全为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地址称为广播地址。广播地址专门用于同时向网络中所有主机发送数据。例如，对于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192.168.10.0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类网段，当发出一个目的地址为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192.168.10.255</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的分组时，它将被分发给该网段上的所有主机。</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广播地址又分为直接广播地址和有限广播地址两种。直接广播地址有网络号，但主机字段通常全为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，这类广播会被送到专门网络（由网络号决定）上的每台主机。有限广播地址是指网络字段和主机字段全为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的地址，即</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255.255.255.255</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，它不被路由但会被送到相同物理网络段上的所有主机。</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8" name="组合 17"/>
          <p:cNvGrpSpPr/>
          <p:nvPr/>
        </p:nvGrpSpPr>
        <p:grpSpPr>
          <a:xfrm>
            <a:off x="1381092" y="2693319"/>
            <a:ext cx="2441883" cy="592805"/>
            <a:chOff x="1326748" y="1446650"/>
            <a:chExt cx="2441883" cy="592805"/>
          </a:xfrm>
        </p:grpSpPr>
        <p:sp>
          <p:nvSpPr>
            <p:cNvPr id="19"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cs typeface="+mn-ea"/>
                <a:sym typeface="+mn-lt"/>
              </a:endParaRPr>
            </a:p>
          </p:txBody>
        </p:sp>
        <p:sp>
          <p:nvSpPr>
            <p:cNvPr id="20" name="矩形 19"/>
            <p:cNvSpPr/>
            <p:nvPr/>
          </p:nvSpPr>
          <p:spPr>
            <a:xfrm>
              <a:off x="2166910" y="1500174"/>
              <a:ext cx="1601721" cy="400110"/>
            </a:xfrm>
            <a:prstGeom prst="rect">
              <a:avLst/>
            </a:prstGeom>
          </p:spPr>
          <p:txBody>
            <a:bodyPr wrap="none">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）广播地址</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lide(fromBottom)">
                                      <p:cBhvr>
                                        <p:cTn id="18" dur="500"/>
                                        <p:tgtEl>
                                          <p:spTgt spid="12"/>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par>
                          <p:cTn id="23" fill="hold">
                            <p:stCondLst>
                              <p:cond delay="2000"/>
                            </p:stCondLst>
                            <p:childTnLst>
                              <p:par>
                                <p:cTn id="24" presetID="17" presetClass="entr" presetSubtype="1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strVal val="#ppt_h"/>
                                          </p:val>
                                        </p:tav>
                                        <p:tav tm="100000">
                                          <p:val>
                                            <p:strVal val="#ppt_h"/>
                                          </p:val>
                                        </p:tav>
                                      </p:tavLst>
                                    </p:anim>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1095340" y="1955732"/>
            <a:ext cx="10287072" cy="1631216"/>
          </a:xfrm>
          <a:prstGeom prst="rect">
            <a:avLst/>
          </a:prstGeom>
          <a:noFill/>
          <a:ln w="28575">
            <a:noFill/>
            <a:prstDash val="dash"/>
          </a:ln>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组播地址就是前面讲的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D</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类地址，主要用于视频广播和视频点播系统，</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地址范围从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224.0.0.0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239.255.255.255</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。其中，</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224.0.0.1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特指所有主机，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224.0.0.2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特指所有路由器。</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组播地址和广播地址是不一样的：广播地址按主机的物理位置来划分各组，而组播地址指定一个特定的逻辑组，参与该组的计算机可能遍布整个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Internet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3"/>
          <p:cNvGrpSpPr/>
          <p:nvPr/>
        </p:nvGrpSpPr>
        <p:grpSpPr>
          <a:xfrm>
            <a:off x="1381092" y="1142984"/>
            <a:ext cx="2445089" cy="592805"/>
            <a:chOff x="1326748" y="1446650"/>
            <a:chExt cx="2445089" cy="592805"/>
          </a:xfrm>
        </p:grpSpPr>
        <p:sp>
          <p:nvSpPr>
            <p:cNvPr id="5"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cs typeface="+mn-ea"/>
                <a:sym typeface="+mn-lt"/>
              </a:endParaRPr>
            </a:p>
          </p:txBody>
        </p:sp>
        <p:sp>
          <p:nvSpPr>
            <p:cNvPr id="6" name="矩形 5"/>
            <p:cNvSpPr/>
            <p:nvPr/>
          </p:nvSpPr>
          <p:spPr>
            <a:xfrm>
              <a:off x="2166910" y="1500174"/>
              <a:ext cx="1604927" cy="400110"/>
            </a:xfrm>
            <a:prstGeom prst="rect">
              <a:avLst/>
            </a:prstGeom>
          </p:spPr>
          <p:txBody>
            <a:bodyPr wrap="none">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）组播地址</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7" name="矩形 6"/>
          <p:cNvSpPr/>
          <p:nvPr/>
        </p:nvSpPr>
        <p:spPr>
          <a:xfrm>
            <a:off x="1095340" y="4646727"/>
            <a:ext cx="8715436" cy="1246495"/>
          </a:xfrm>
          <a:prstGeom prst="rect">
            <a:avLst/>
          </a:prstGeom>
          <a:noFill/>
          <a:ln w="28575">
            <a:noFill/>
            <a:prstDash val="dash"/>
          </a:ln>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网络地址是</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127</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地址称为环回地址或者回送地址，主要用于对本地回路测试及实现本地机进程间的通信。在实际中经常使用的环回地址是</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127.0.0.1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，它还有一个别名叫做</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localhost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8" name="组合 7"/>
          <p:cNvGrpSpPr/>
          <p:nvPr/>
        </p:nvGrpSpPr>
        <p:grpSpPr>
          <a:xfrm>
            <a:off x="1381092" y="3833979"/>
            <a:ext cx="2445089" cy="592805"/>
            <a:chOff x="1326748" y="1446650"/>
            <a:chExt cx="2445089" cy="592805"/>
          </a:xfrm>
        </p:grpSpPr>
        <p:sp>
          <p:nvSpPr>
            <p:cNvPr id="9"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cs typeface="+mn-ea"/>
                <a:sym typeface="+mn-lt"/>
              </a:endParaRPr>
            </a:p>
          </p:txBody>
        </p:sp>
        <p:sp>
          <p:nvSpPr>
            <p:cNvPr id="10" name="矩形 9"/>
            <p:cNvSpPr/>
            <p:nvPr/>
          </p:nvSpPr>
          <p:spPr>
            <a:xfrm>
              <a:off x="2166910" y="1500174"/>
              <a:ext cx="1604927" cy="400110"/>
            </a:xfrm>
            <a:prstGeom prst="rect">
              <a:avLst/>
            </a:prstGeom>
          </p:spPr>
          <p:txBody>
            <a:bodyPr wrap="none">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）环回地址</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11" name="图片 10" descr="IP.jpg"/>
          <p:cNvPicPr>
            <a:picLocks noChangeAspect="1"/>
          </p:cNvPicPr>
          <p:nvPr/>
        </p:nvPicPr>
        <p:blipFill>
          <a:blip r:embed="rId1" cstate="print">
            <a:clrChange>
              <a:clrFrom>
                <a:srgbClr val="FFFFFF"/>
              </a:clrFrom>
              <a:clrTo>
                <a:srgbClr val="FFFFFF">
                  <a:alpha val="0"/>
                </a:srgbClr>
              </a:clrTo>
            </a:clrChange>
          </a:blip>
          <a:stretch>
            <a:fillRect/>
          </a:stretch>
        </p:blipFill>
        <p:spPr>
          <a:xfrm>
            <a:off x="8882082" y="4000927"/>
            <a:ext cx="4168516" cy="28570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17"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strVal val="#ppt_h"/>
                                          </p:val>
                                        </p:tav>
                                        <p:tav tm="100000">
                                          <p:val>
                                            <p:strVal val="#ppt_h"/>
                                          </p:val>
                                        </p:tav>
                                      </p:tavLst>
                                    </p:anim>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 name="组合 2"/>
          <p:cNvGrpSpPr/>
          <p:nvPr/>
        </p:nvGrpSpPr>
        <p:grpSpPr>
          <a:xfrm>
            <a:off x="7739074" y="2000240"/>
            <a:ext cx="3456000" cy="2433761"/>
            <a:chOff x="7167570" y="3786191"/>
            <a:chExt cx="3456000" cy="2433761"/>
          </a:xfrm>
        </p:grpSpPr>
        <p:pic>
          <p:nvPicPr>
            <p:cNvPr id="4" name="图片 3" descr="timg (23).jpg"/>
            <p:cNvPicPr>
              <a:picLocks noChangeAspect="1"/>
            </p:cNvPicPr>
            <p:nvPr/>
          </p:nvPicPr>
          <p:blipFill>
            <a:blip r:embed="rId1" cstate="print">
              <a:clrChange>
                <a:clrFrom>
                  <a:srgbClr val="FFFFFF"/>
                </a:clrFrom>
                <a:clrTo>
                  <a:srgbClr val="FFFFFF">
                    <a:alpha val="0"/>
                  </a:srgbClr>
                </a:clrTo>
              </a:clrChange>
            </a:blip>
            <a:srcRect b="6105"/>
            <a:stretch>
              <a:fillRect/>
            </a:stretch>
          </p:blipFill>
          <p:spPr>
            <a:xfrm>
              <a:off x="7167570" y="3786191"/>
              <a:ext cx="3456000" cy="2433761"/>
            </a:xfrm>
            <a:prstGeom prst="rect">
              <a:avLst/>
            </a:prstGeom>
          </p:spPr>
        </p:pic>
        <p:sp>
          <p:nvSpPr>
            <p:cNvPr id="5" name="TextBox 4"/>
            <p:cNvSpPr txBox="1"/>
            <p:nvPr/>
          </p:nvSpPr>
          <p:spPr>
            <a:xfrm>
              <a:off x="7881950" y="5214950"/>
              <a:ext cx="1500198" cy="584775"/>
            </a:xfrm>
            <a:prstGeom prst="rect">
              <a:avLst/>
            </a:prstGeom>
            <a:noFill/>
          </p:spPr>
          <p:txBody>
            <a:bodyPr wrap="squar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提  示</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grpSp>
      <p:grpSp>
        <p:nvGrpSpPr>
          <p:cNvPr id="6" name="组合 5"/>
          <p:cNvGrpSpPr>
            <a:grpSpLocks noChangeAspect="1"/>
          </p:cNvGrpSpPr>
          <p:nvPr/>
        </p:nvGrpSpPr>
        <p:grpSpPr>
          <a:xfrm>
            <a:off x="1738282" y="2000240"/>
            <a:ext cx="5341571" cy="3357586"/>
            <a:chOff x="1077992" y="1348159"/>
            <a:chExt cx="10036017" cy="4673129"/>
          </a:xfrm>
        </p:grpSpPr>
        <p:grpSp>
          <p:nvGrpSpPr>
            <p:cNvPr id="7" name="组合 1"/>
            <p:cNvGrpSpPr/>
            <p:nvPr/>
          </p:nvGrpSpPr>
          <p:grpSpPr>
            <a:xfrm>
              <a:off x="1077992" y="1556792"/>
              <a:ext cx="10036017" cy="4464496"/>
              <a:chOff x="1077992" y="1556792"/>
              <a:chExt cx="10036017" cy="4464496"/>
            </a:xfrm>
          </p:grpSpPr>
          <p:sp>
            <p:nvSpPr>
              <p:cNvPr id="9" name="矩形 2"/>
              <p:cNvSpPr/>
              <p:nvPr/>
            </p:nvSpPr>
            <p:spPr bwMode="auto">
              <a:xfrm>
                <a:off x="1321830" y="1556792"/>
                <a:ext cx="9548340" cy="4464496"/>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grpSp>
            <p:nvGrpSpPr>
              <p:cNvPr id="10" name="组合 2"/>
              <p:cNvGrpSpPr/>
              <p:nvPr/>
            </p:nvGrpSpPr>
            <p:grpSpPr>
              <a:xfrm>
                <a:off x="1077992" y="5717702"/>
                <a:ext cx="10036017" cy="303586"/>
                <a:chOff x="1077992" y="5800118"/>
                <a:chExt cx="10036017" cy="188544"/>
              </a:xfrm>
            </p:grpSpPr>
            <p:sp>
              <p:nvSpPr>
                <p:cNvPr id="12" name="直角三角形 11"/>
                <p:cNvSpPr/>
                <p:nvPr/>
              </p:nvSpPr>
              <p:spPr>
                <a:xfrm rot="16200000" flipH="1">
                  <a:off x="1102464"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直角三角形 12"/>
                <p:cNvSpPr/>
                <p:nvPr/>
              </p:nvSpPr>
              <p:spPr>
                <a:xfrm rot="5400000">
                  <a:off x="10900993"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1" name="圆角矩形 5"/>
              <p:cNvSpPr/>
              <p:nvPr/>
            </p:nvSpPr>
            <p:spPr>
              <a:xfrm>
                <a:off x="1883528" y="2013621"/>
                <a:ext cx="8618528" cy="355434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事实上，只要第一字节为</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127</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的任意</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地址（甚至是非法的</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地址），系统都会自动识别为</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127.0.0.1</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8" name="六边形 7"/>
            <p:cNvSpPr/>
            <p:nvPr/>
          </p:nvSpPr>
          <p:spPr>
            <a:xfrm>
              <a:off x="1675683" y="1348159"/>
              <a:ext cx="2520283" cy="502576"/>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1095340" y="1785926"/>
            <a:ext cx="10287072" cy="1211165"/>
          </a:xfrm>
          <a:prstGeom prst="rect">
            <a:avLst/>
          </a:prstGeom>
          <a:noFill/>
          <a:ln w="28575">
            <a:noFill/>
            <a:prstDash val="dash"/>
          </a:ln>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一般的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地址是由网络信息中心（</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Network Information Center</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NIC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）统一管理并分配给提出注册申请的组织机构的，这类</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地址称为公有地址，通过它可以直接访问因特网。而私有地址属于非注册地址，专门为组织机构内部使用。常用的私有地址分类如表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3"/>
          <p:cNvGrpSpPr/>
          <p:nvPr/>
        </p:nvGrpSpPr>
        <p:grpSpPr>
          <a:xfrm>
            <a:off x="1381092" y="1142984"/>
            <a:ext cx="2445089" cy="592805"/>
            <a:chOff x="1326748" y="1446650"/>
            <a:chExt cx="2445089" cy="592805"/>
          </a:xfrm>
        </p:grpSpPr>
        <p:sp>
          <p:nvSpPr>
            <p:cNvPr id="5"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cs typeface="+mn-ea"/>
                <a:sym typeface="+mn-lt"/>
              </a:endParaRPr>
            </a:p>
          </p:txBody>
        </p:sp>
        <p:sp>
          <p:nvSpPr>
            <p:cNvPr id="6" name="矩形 5"/>
            <p:cNvSpPr/>
            <p:nvPr/>
          </p:nvSpPr>
          <p:spPr>
            <a:xfrm>
              <a:off x="2166910" y="1500174"/>
              <a:ext cx="1604927" cy="400110"/>
            </a:xfrm>
            <a:prstGeom prst="rect">
              <a:avLst/>
            </a:prstGeom>
          </p:spPr>
          <p:txBody>
            <a:bodyPr wrap="none">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）私有地址</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11" name="图片 10" descr="IP.jpg"/>
          <p:cNvPicPr>
            <a:picLocks noChangeAspect="1"/>
          </p:cNvPicPr>
          <p:nvPr/>
        </p:nvPicPr>
        <p:blipFill>
          <a:blip r:embed="rId1" cstate="print">
            <a:clrChange>
              <a:clrFrom>
                <a:srgbClr val="FFFFFF"/>
              </a:clrFrom>
              <a:clrTo>
                <a:srgbClr val="FFFFFF">
                  <a:alpha val="0"/>
                </a:srgbClr>
              </a:clrTo>
            </a:clrChange>
          </a:blip>
          <a:stretch>
            <a:fillRect/>
          </a:stretch>
        </p:blipFill>
        <p:spPr>
          <a:xfrm>
            <a:off x="8882082" y="4000927"/>
            <a:ext cx="4168516" cy="2857073"/>
          </a:xfrm>
          <a:prstGeom prst="rect">
            <a:avLst/>
          </a:prstGeom>
        </p:spPr>
      </p:pic>
      <p:graphicFrame>
        <p:nvGraphicFramePr>
          <p:cNvPr id="12" name="表格 11"/>
          <p:cNvGraphicFramePr>
            <a:graphicFrameLocks noGrp="1"/>
          </p:cNvGraphicFramePr>
          <p:nvPr/>
        </p:nvGraphicFramePr>
        <p:xfrm>
          <a:off x="1413164" y="3435926"/>
          <a:ext cx="7040290" cy="2064776"/>
        </p:xfrm>
        <a:graphic>
          <a:graphicData uri="http://schemas.openxmlformats.org/drawingml/2006/table">
            <a:tbl>
              <a:tblPr/>
              <a:tblGrid>
                <a:gridCol w="2283220"/>
                <a:gridCol w="4757070"/>
              </a:tblGrid>
              <a:tr h="516194">
                <a:tc>
                  <a:txBody>
                    <a:bodyPr/>
                    <a:lstStyle/>
                    <a:p>
                      <a:pPr indent="266700" algn="ctr">
                        <a:spcAft>
                          <a:spcPts val="0"/>
                        </a:spcAft>
                      </a:pPr>
                      <a:r>
                        <a:rPr lang="zh-CN" sz="1800" kern="500" dirty="0">
                          <a:latin typeface="微软雅黑" panose="020B0503020204020204" pitchFamily="34" charset="-122"/>
                          <a:ea typeface="微软雅黑" panose="020B0503020204020204" pitchFamily="34" charset="-122"/>
                          <a:cs typeface="Times New Roman" panose="02020603050405020304" pitchFamily="18" charset="0"/>
                        </a:rPr>
                        <a:t>私有地址类别</a:t>
                      </a:r>
                      <a:endParaRPr lang="zh-CN" sz="1800" kern="500" dirty="0">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zh-CN" sz="1800" kern="500" dirty="0">
                          <a:latin typeface="微软雅黑" panose="020B0503020204020204" pitchFamily="34" charset="-122"/>
                          <a:ea typeface="微软雅黑" panose="020B0503020204020204" pitchFamily="34" charset="-122"/>
                          <a:cs typeface="Times New Roman" panose="02020603050405020304" pitchFamily="18" charset="0"/>
                        </a:rPr>
                        <a:t>范围</a:t>
                      </a:r>
                      <a:endParaRPr lang="zh-CN" sz="1800" kern="500" dirty="0">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r>
              <a:tr h="516194">
                <a:tc>
                  <a:txBody>
                    <a:bodyPr/>
                    <a:lstStyle/>
                    <a:p>
                      <a:pPr indent="266700" algn="ctr">
                        <a:spcAft>
                          <a:spcPts val="0"/>
                        </a:spcAft>
                      </a:pPr>
                      <a:r>
                        <a:rPr lang="en-US" sz="1800" kern="500">
                          <a:latin typeface="微软雅黑" panose="020B0503020204020204" pitchFamily="34" charset="-122"/>
                          <a:ea typeface="微软雅黑" panose="020B0503020204020204" pitchFamily="34" charset="-122"/>
                          <a:cs typeface="Times New Roman" panose="02020603050405020304" pitchFamily="18" charset="0"/>
                        </a:rPr>
                        <a:t>A</a:t>
                      </a:r>
                      <a:r>
                        <a:rPr lang="zh-CN" sz="1800" kern="500">
                          <a:latin typeface="微软雅黑" panose="020B0503020204020204" pitchFamily="34" charset="-122"/>
                          <a:ea typeface="微软雅黑" panose="020B0503020204020204" pitchFamily="34" charset="-122"/>
                          <a:cs typeface="Times New Roman" panose="02020603050405020304" pitchFamily="18" charset="0"/>
                        </a:rPr>
                        <a:t>类</a:t>
                      </a:r>
                      <a:endParaRPr lang="zh-CN" sz="1800" kern="500">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微软雅黑" panose="020B0503020204020204" pitchFamily="34" charset="-122"/>
                          <a:ea typeface="微软雅黑" panose="020B0503020204020204" pitchFamily="34" charset="-122"/>
                          <a:cs typeface="Times New Roman" panose="02020603050405020304" pitchFamily="18" charset="0"/>
                        </a:rPr>
                        <a:t>10.0.0.0</a:t>
                      </a:r>
                      <a:r>
                        <a:rPr lang="zh-CN" sz="1800" kern="500">
                          <a:latin typeface="微软雅黑" panose="020B0503020204020204" pitchFamily="34" charset="-122"/>
                          <a:ea typeface="微软雅黑" panose="020B0503020204020204" pitchFamily="34" charset="-122"/>
                          <a:cs typeface="Times New Roman" panose="02020603050405020304" pitchFamily="18" charset="0"/>
                        </a:rPr>
                        <a:t>～</a:t>
                      </a:r>
                      <a:r>
                        <a:rPr lang="en-US" sz="1800" kern="500">
                          <a:latin typeface="微软雅黑" panose="020B0503020204020204" pitchFamily="34" charset="-122"/>
                          <a:ea typeface="微软雅黑" panose="020B0503020204020204" pitchFamily="34" charset="-122"/>
                          <a:cs typeface="Times New Roman" panose="02020603050405020304" pitchFamily="18" charset="0"/>
                        </a:rPr>
                        <a:t>10.255.255.255</a:t>
                      </a:r>
                      <a:endParaRPr lang="zh-CN" sz="1800" kern="500">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194">
                <a:tc>
                  <a:txBody>
                    <a:bodyPr/>
                    <a:lstStyle/>
                    <a:p>
                      <a:pPr indent="266700" algn="ctr">
                        <a:spcAft>
                          <a:spcPts val="0"/>
                        </a:spcAft>
                      </a:pPr>
                      <a:r>
                        <a:rPr lang="en-US" sz="1800" kern="500">
                          <a:latin typeface="微软雅黑" panose="020B0503020204020204" pitchFamily="34" charset="-122"/>
                          <a:ea typeface="微软雅黑" panose="020B0503020204020204" pitchFamily="34" charset="-122"/>
                          <a:cs typeface="Times New Roman" panose="02020603050405020304" pitchFamily="18" charset="0"/>
                        </a:rPr>
                        <a:t>B</a:t>
                      </a:r>
                      <a:r>
                        <a:rPr lang="zh-CN" sz="1800" kern="500">
                          <a:latin typeface="微软雅黑" panose="020B0503020204020204" pitchFamily="34" charset="-122"/>
                          <a:ea typeface="微软雅黑" panose="020B0503020204020204" pitchFamily="34" charset="-122"/>
                          <a:cs typeface="Times New Roman" panose="02020603050405020304" pitchFamily="18" charset="0"/>
                        </a:rPr>
                        <a:t>类</a:t>
                      </a:r>
                      <a:endParaRPr lang="zh-CN" sz="1800" kern="500">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微软雅黑" panose="020B0503020204020204" pitchFamily="34" charset="-122"/>
                          <a:ea typeface="微软雅黑" panose="020B0503020204020204" pitchFamily="34" charset="-122"/>
                          <a:cs typeface="Times New Roman" panose="02020603050405020304" pitchFamily="18" charset="0"/>
                        </a:rPr>
                        <a:t>172.16.0.0</a:t>
                      </a:r>
                      <a:r>
                        <a:rPr lang="zh-CN" sz="1800" kern="500">
                          <a:latin typeface="微软雅黑" panose="020B0503020204020204" pitchFamily="34" charset="-122"/>
                          <a:ea typeface="微软雅黑" panose="020B0503020204020204" pitchFamily="34" charset="-122"/>
                          <a:cs typeface="Times New Roman" panose="02020603050405020304" pitchFamily="18" charset="0"/>
                        </a:rPr>
                        <a:t>～</a:t>
                      </a:r>
                      <a:r>
                        <a:rPr lang="en-US" sz="1800" kern="500">
                          <a:latin typeface="微软雅黑" panose="020B0503020204020204" pitchFamily="34" charset="-122"/>
                          <a:ea typeface="微软雅黑" panose="020B0503020204020204" pitchFamily="34" charset="-122"/>
                          <a:cs typeface="Times New Roman" panose="02020603050405020304" pitchFamily="18" charset="0"/>
                        </a:rPr>
                        <a:t>172.31.255.255</a:t>
                      </a:r>
                      <a:endParaRPr lang="zh-CN" sz="1800" kern="500">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194">
                <a:tc>
                  <a:txBody>
                    <a:bodyPr/>
                    <a:lstStyle/>
                    <a:p>
                      <a:pPr indent="266700" algn="ctr">
                        <a:spcAft>
                          <a:spcPts val="0"/>
                        </a:spcAft>
                      </a:pPr>
                      <a:r>
                        <a:rPr lang="en-US" sz="1800" kern="500">
                          <a:latin typeface="微软雅黑" panose="020B0503020204020204" pitchFamily="34" charset="-122"/>
                          <a:ea typeface="微软雅黑" panose="020B0503020204020204" pitchFamily="34" charset="-122"/>
                          <a:cs typeface="Times New Roman" panose="02020603050405020304" pitchFamily="18" charset="0"/>
                        </a:rPr>
                        <a:t>C</a:t>
                      </a:r>
                      <a:r>
                        <a:rPr lang="zh-CN" sz="1800" kern="500">
                          <a:latin typeface="微软雅黑" panose="020B0503020204020204" pitchFamily="34" charset="-122"/>
                          <a:ea typeface="微软雅黑" panose="020B0503020204020204" pitchFamily="34" charset="-122"/>
                          <a:cs typeface="Times New Roman" panose="02020603050405020304" pitchFamily="18" charset="0"/>
                        </a:rPr>
                        <a:t>类</a:t>
                      </a:r>
                      <a:endParaRPr lang="zh-CN" sz="1800" kern="500">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dirty="0">
                          <a:latin typeface="微软雅黑" panose="020B0503020204020204" pitchFamily="34" charset="-122"/>
                          <a:ea typeface="微软雅黑" panose="020B0503020204020204" pitchFamily="34" charset="-122"/>
                          <a:cs typeface="Times New Roman" panose="02020603050405020304" pitchFamily="18" charset="0"/>
                        </a:rPr>
                        <a:t>192.168.0.0</a:t>
                      </a:r>
                      <a:r>
                        <a:rPr lang="zh-CN" sz="1800" kern="500" dirty="0">
                          <a:latin typeface="微软雅黑" panose="020B0503020204020204" pitchFamily="34" charset="-122"/>
                          <a:ea typeface="微软雅黑" panose="020B0503020204020204" pitchFamily="34" charset="-122"/>
                          <a:cs typeface="Times New Roman" panose="02020603050405020304" pitchFamily="18" charset="0"/>
                        </a:rPr>
                        <a:t>～</a:t>
                      </a:r>
                      <a:r>
                        <a:rPr lang="en-US" sz="1800" kern="500" dirty="0">
                          <a:latin typeface="微软雅黑" panose="020B0503020204020204" pitchFamily="34" charset="-122"/>
                          <a:ea typeface="微软雅黑" panose="020B0503020204020204" pitchFamily="34" charset="-122"/>
                          <a:cs typeface="Times New Roman" panose="02020603050405020304" pitchFamily="18" charset="0"/>
                        </a:rPr>
                        <a:t>192.168.255.255</a:t>
                      </a:r>
                      <a:endParaRPr lang="zh-CN" sz="1800" kern="500" dirty="0">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矩形 12"/>
          <p:cNvSpPr/>
          <p:nvPr/>
        </p:nvSpPr>
        <p:spPr>
          <a:xfrm>
            <a:off x="-190544" y="2928934"/>
            <a:ext cx="10287072" cy="406778"/>
          </a:xfrm>
          <a:prstGeom prst="rect">
            <a:avLst/>
          </a:prstGeom>
          <a:noFill/>
          <a:ln w="28575">
            <a:noFill/>
            <a:prstDash val="dash"/>
          </a:ln>
        </p:spPr>
        <p:txBody>
          <a:bodyPr wrap="square">
            <a:spAutoFit/>
          </a:bodyPr>
          <a:lstStyle/>
          <a:p>
            <a:pPr indent="457200" algn="ctr">
              <a:lnSpc>
                <a:spcPct val="125000"/>
              </a:lnSpc>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表</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4-4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私有地址分类</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矩形 13"/>
          <p:cNvSpPr/>
          <p:nvPr/>
        </p:nvSpPr>
        <p:spPr>
          <a:xfrm>
            <a:off x="1095340" y="5531513"/>
            <a:ext cx="8786874" cy="1246495"/>
          </a:xfrm>
          <a:prstGeom prst="rect">
            <a:avLst/>
          </a:prstGeom>
          <a:noFill/>
          <a:ln w="28575">
            <a:noFill/>
            <a:prstDash val="dash"/>
          </a:ln>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使用私有地址的私有网络由于不与外部互连，因而可能使用随意的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地址。私有网络在接入</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Internet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时，要使用地址翻译（</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NAT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），将私有地址翻译成公用合法</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9" presetClass="entr" presetSubtype="0" fill="hold" grpId="1"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par>
                          <p:cTn id="20" fill="hold">
                            <p:stCondLst>
                              <p:cond delay="1500"/>
                            </p:stCondLst>
                            <p:childTnLst>
                              <p:par>
                                <p:cTn id="21" presetID="17" presetClass="entr" presetSubtype="1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strVal val="#ppt_h"/>
                                          </p:val>
                                        </p:tav>
                                        <p:tav tm="100000">
                                          <p:val>
                                            <p:strVal val="#ppt_h"/>
                                          </p:val>
                                        </p:tav>
                                      </p:tavLst>
                                    </p:anim>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H_Entry_1">
            <a:hlinkClick r:id="rId1" action="ppaction://hlinksldjump"/>
          </p:cNvPr>
          <p:cNvSpPr>
            <a:spLocks noChangeArrowheads="1"/>
          </p:cNvSpPr>
          <p:nvPr>
            <p:custDataLst>
              <p:tags r:id="rId2"/>
            </p:custDataLst>
          </p:nvPr>
        </p:nvSpPr>
        <p:spPr bwMode="auto">
          <a:xfrm>
            <a:off x="5879976" y="1196752"/>
            <a:ext cx="6000792" cy="61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5892"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zh-CN" altLang="en-US" sz="66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66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66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章</a:t>
            </a:r>
            <a:endParaRPr lang="zh-CN" altLang="en-US" sz="66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9882214" y="6429396"/>
            <a:ext cx="2027118"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pic>
        <p:nvPicPr>
          <p:cNvPr id="17" name="图片 16"/>
          <p:cNvPicPr>
            <a:picLocks noChangeAspect="1"/>
          </p:cNvPicPr>
          <p:nvPr/>
        </p:nvPicPr>
        <p:blipFill>
          <a:blip r:embed="rId3" cstate="print"/>
          <a:stretch>
            <a:fillRect/>
          </a:stretch>
        </p:blipFill>
        <p:spPr>
          <a:xfrm>
            <a:off x="-833486" y="142852"/>
            <a:ext cx="6609213" cy="6372000"/>
          </a:xfrm>
          <a:custGeom>
            <a:avLst/>
            <a:gdLst>
              <a:gd name="connsiteX0" fmla="*/ 4831323 w 10942542"/>
              <a:gd name="connsiteY0" fmla="*/ 0 h 10884521"/>
              <a:gd name="connsiteX1" fmla="*/ 10942542 w 10942542"/>
              <a:gd name="connsiteY1" fmla="*/ 4831323 h 10884521"/>
              <a:gd name="connsiteX2" fmla="*/ 6157090 w 10942542"/>
              <a:gd name="connsiteY2" fmla="*/ 10884521 h 10884521"/>
              <a:gd name="connsiteX3" fmla="*/ 6037828 w 10942542"/>
              <a:gd name="connsiteY3" fmla="*/ 10884521 h 10884521"/>
              <a:gd name="connsiteX4" fmla="*/ 0 w 10942542"/>
              <a:gd name="connsiteY4" fmla="*/ 6111220 h 108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542" h="10884521">
                <a:moveTo>
                  <a:pt x="4831323" y="0"/>
                </a:moveTo>
                <a:lnTo>
                  <a:pt x="10942542" y="4831323"/>
                </a:lnTo>
                <a:lnTo>
                  <a:pt x="6157090" y="10884521"/>
                </a:lnTo>
                <a:lnTo>
                  <a:pt x="6037828" y="10884521"/>
                </a:lnTo>
                <a:lnTo>
                  <a:pt x="0" y="6111220"/>
                </a:lnTo>
                <a:close/>
              </a:path>
            </a:pathLst>
          </a:custGeom>
        </p:spPr>
      </p:pic>
      <p:grpSp>
        <p:nvGrpSpPr>
          <p:cNvPr id="2" name="组合 17"/>
          <p:cNvGrpSpPr/>
          <p:nvPr/>
        </p:nvGrpSpPr>
        <p:grpSpPr>
          <a:xfrm>
            <a:off x="1278943" y="1205069"/>
            <a:ext cx="4050532" cy="4068614"/>
            <a:chOff x="2398017" y="2249463"/>
            <a:chExt cx="7594747" cy="7594746"/>
          </a:xfrm>
        </p:grpSpPr>
        <p:sp>
          <p:nvSpPr>
            <p:cNvPr id="19" name="矩形 18"/>
            <p:cNvSpPr/>
            <p:nvPr/>
          </p:nvSpPr>
          <p:spPr>
            <a:xfrm rot="2299722">
              <a:off x="2398017" y="2249463"/>
              <a:ext cx="7594747" cy="7594746"/>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p>
          </p:txBody>
        </p:sp>
        <p:sp>
          <p:nvSpPr>
            <p:cNvPr id="20" name="文本框 10"/>
            <p:cNvSpPr txBox="1"/>
            <p:nvPr/>
          </p:nvSpPr>
          <p:spPr>
            <a:xfrm>
              <a:off x="3276600" y="3904632"/>
              <a:ext cx="4724400" cy="4567404"/>
            </a:xfrm>
            <a:prstGeom prst="rect">
              <a:avLst/>
            </a:prstGeom>
            <a:noFill/>
          </p:spPr>
          <p:txBody>
            <a:bodyPr wrap="square" rtlCol="0">
              <a:spAutoFit/>
            </a:bodyPr>
            <a:lstStyle/>
            <a:p>
              <a:pPr algn="ctr"/>
              <a:r>
                <a:rPr lang="en-US" altLang="zh-CN" sz="15300" dirty="0">
                  <a:solidFill>
                    <a:schemeClr val="bg1"/>
                  </a:solidFill>
                  <a:effectLst>
                    <a:outerShdw blurRad="38100" dist="38100" dir="2700000" algn="tl">
                      <a:srgbClr val="000000">
                        <a:alpha val="43137"/>
                      </a:srgbClr>
                    </a:outerShdw>
                  </a:effectLst>
                  <a:latin typeface="Impact" panose="020B0806030902050204" pitchFamily="34" charset="0"/>
                </a:rPr>
                <a:t>04</a:t>
              </a:r>
              <a:endParaRPr lang="zh-CN" altLang="en-US" sz="15300" dirty="0">
                <a:solidFill>
                  <a:schemeClr val="bg1"/>
                </a:solidFill>
                <a:effectLst>
                  <a:outerShdw blurRad="38100" dist="38100" dir="2700000" algn="tl">
                    <a:srgbClr val="000000">
                      <a:alpha val="43137"/>
                    </a:srgbClr>
                  </a:outerShdw>
                </a:effectLst>
                <a:latin typeface="Impact" panose="020B0806030902050204" pitchFamily="34" charset="0"/>
              </a:endParaRPr>
            </a:p>
          </p:txBody>
        </p:sp>
      </p:grpSp>
      <p:sp>
        <p:nvSpPr>
          <p:cNvPr id="16" name="矩形 15"/>
          <p:cNvSpPr/>
          <p:nvPr/>
        </p:nvSpPr>
        <p:spPr>
          <a:xfrm>
            <a:off x="6973904" y="5013176"/>
            <a:ext cx="5218096" cy="1283428"/>
          </a:xfrm>
          <a:prstGeom prst="rect">
            <a:avLst/>
          </a:prstGeom>
        </p:spPr>
        <p:txBody>
          <a:bodyPr wrap="none">
            <a:spAutoFit/>
          </a:bodyPr>
          <a:lstStyle/>
          <a:p>
            <a:pPr algn="r">
              <a:lnSpc>
                <a:spcPct val="130000"/>
              </a:lnSpc>
              <a:spcBef>
                <a:spcPct val="0"/>
              </a:spcBef>
              <a:buNone/>
            </a:pPr>
            <a:r>
              <a:rPr lang="en-US" altLang="zh-CN" sz="6600" dirty="0">
                <a:solidFill>
                  <a:srgbClr val="0F85F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TCP/IP</a:t>
            </a:r>
            <a:r>
              <a:rPr lang="zh-CN" altLang="en-US" sz="6600" dirty="0">
                <a:solidFill>
                  <a:srgbClr val="0F85F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协议簇</a:t>
            </a:r>
            <a:endParaRPr lang="zh-CN" altLang="en-US" sz="6600" dirty="0">
              <a:solidFill>
                <a:srgbClr val="0F85F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000">
        <p14:flip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2" presetClass="entr" presetSubtype="2" fill="hold" nodeType="withEffect">
                                  <p:stCondLst>
                                    <p:cond delay="15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par>
                                <p:cTn id="16" presetID="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000" fill="hold"/>
                                        <p:tgtEl>
                                          <p:spTgt spid="2"/>
                                        </p:tgtEl>
                                        <p:attrNameLst>
                                          <p:attrName>ppt_x</p:attrName>
                                        </p:attrNameLst>
                                      </p:cBhvr>
                                      <p:tavLst>
                                        <p:tav tm="0">
                                          <p:val>
                                            <p:strVal val="0-#ppt_w/2"/>
                                          </p:val>
                                        </p:tav>
                                        <p:tav tm="100000">
                                          <p:val>
                                            <p:strVal val="#ppt_x"/>
                                          </p:val>
                                        </p:tav>
                                      </p:tavLst>
                                    </p:anim>
                                    <p:anim calcmode="lin" valueType="num">
                                      <p:cBhvr additive="base">
                                        <p:cTn id="19"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 name="组合 2"/>
          <p:cNvGrpSpPr/>
          <p:nvPr/>
        </p:nvGrpSpPr>
        <p:grpSpPr>
          <a:xfrm>
            <a:off x="7739074" y="2000240"/>
            <a:ext cx="3456000" cy="2433761"/>
            <a:chOff x="7167570" y="3786191"/>
            <a:chExt cx="3456000" cy="2433761"/>
          </a:xfrm>
        </p:grpSpPr>
        <p:pic>
          <p:nvPicPr>
            <p:cNvPr id="4" name="图片 3" descr="timg (23).jpg"/>
            <p:cNvPicPr>
              <a:picLocks noChangeAspect="1"/>
            </p:cNvPicPr>
            <p:nvPr/>
          </p:nvPicPr>
          <p:blipFill>
            <a:blip r:embed="rId1" cstate="print">
              <a:clrChange>
                <a:clrFrom>
                  <a:srgbClr val="FFFFFF"/>
                </a:clrFrom>
                <a:clrTo>
                  <a:srgbClr val="FFFFFF">
                    <a:alpha val="0"/>
                  </a:srgbClr>
                </a:clrTo>
              </a:clrChange>
            </a:blip>
            <a:srcRect b="6105"/>
            <a:stretch>
              <a:fillRect/>
            </a:stretch>
          </p:blipFill>
          <p:spPr>
            <a:xfrm>
              <a:off x="7167570" y="3786191"/>
              <a:ext cx="3456000" cy="2433761"/>
            </a:xfrm>
            <a:prstGeom prst="rect">
              <a:avLst/>
            </a:prstGeom>
          </p:spPr>
        </p:pic>
        <p:sp>
          <p:nvSpPr>
            <p:cNvPr id="5" name="TextBox 4"/>
            <p:cNvSpPr txBox="1"/>
            <p:nvPr/>
          </p:nvSpPr>
          <p:spPr>
            <a:xfrm>
              <a:off x="7881950" y="5214950"/>
              <a:ext cx="1500198" cy="584775"/>
            </a:xfrm>
            <a:prstGeom prst="rect">
              <a:avLst/>
            </a:prstGeom>
            <a:noFill/>
          </p:spPr>
          <p:txBody>
            <a:bodyPr wrap="squar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提  示</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grpSp>
      <p:grpSp>
        <p:nvGrpSpPr>
          <p:cNvPr id="6" name="组合 5"/>
          <p:cNvGrpSpPr>
            <a:grpSpLocks noChangeAspect="1"/>
          </p:cNvGrpSpPr>
          <p:nvPr/>
        </p:nvGrpSpPr>
        <p:grpSpPr>
          <a:xfrm>
            <a:off x="1738282" y="2000240"/>
            <a:ext cx="5341571" cy="3357586"/>
            <a:chOff x="1077992" y="1348159"/>
            <a:chExt cx="10036017" cy="4673129"/>
          </a:xfrm>
        </p:grpSpPr>
        <p:grpSp>
          <p:nvGrpSpPr>
            <p:cNvPr id="7" name="组合 1"/>
            <p:cNvGrpSpPr/>
            <p:nvPr/>
          </p:nvGrpSpPr>
          <p:grpSpPr>
            <a:xfrm>
              <a:off x="1077992" y="1556792"/>
              <a:ext cx="10036017" cy="4464496"/>
              <a:chOff x="1077992" y="1556792"/>
              <a:chExt cx="10036017" cy="4464496"/>
            </a:xfrm>
          </p:grpSpPr>
          <p:sp>
            <p:nvSpPr>
              <p:cNvPr id="9" name="矩形 2"/>
              <p:cNvSpPr/>
              <p:nvPr/>
            </p:nvSpPr>
            <p:spPr bwMode="auto">
              <a:xfrm>
                <a:off x="1321830" y="1556792"/>
                <a:ext cx="9548340" cy="4464496"/>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grpSp>
            <p:nvGrpSpPr>
              <p:cNvPr id="10" name="组合 2"/>
              <p:cNvGrpSpPr/>
              <p:nvPr/>
            </p:nvGrpSpPr>
            <p:grpSpPr>
              <a:xfrm>
                <a:off x="1077992" y="5717702"/>
                <a:ext cx="10036017" cy="303586"/>
                <a:chOff x="1077992" y="5800118"/>
                <a:chExt cx="10036017" cy="188544"/>
              </a:xfrm>
            </p:grpSpPr>
            <p:sp>
              <p:nvSpPr>
                <p:cNvPr id="12" name="直角三角形 11"/>
                <p:cNvSpPr/>
                <p:nvPr/>
              </p:nvSpPr>
              <p:spPr>
                <a:xfrm rot="16200000" flipH="1">
                  <a:off x="1102464"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直角三角形 12"/>
                <p:cNvSpPr/>
                <p:nvPr/>
              </p:nvSpPr>
              <p:spPr>
                <a:xfrm rot="5400000">
                  <a:off x="10900993"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1" name="圆角矩形 5"/>
              <p:cNvSpPr/>
              <p:nvPr/>
            </p:nvSpPr>
            <p:spPr>
              <a:xfrm>
                <a:off x="1883528" y="2013621"/>
                <a:ext cx="8618528" cy="355434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在实际生活中，一些宽带路由器往往使用</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192.168.1.1</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作为缺省地址。</a:t>
                </a:r>
                <a:endPar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8" name="六边形 7"/>
            <p:cNvSpPr/>
            <p:nvPr/>
          </p:nvSpPr>
          <p:spPr>
            <a:xfrm>
              <a:off x="1675683" y="1348159"/>
              <a:ext cx="2520283" cy="502576"/>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1095340" y="1428736"/>
            <a:ext cx="10287072" cy="441724"/>
          </a:xfrm>
          <a:prstGeom prst="rect">
            <a:avLst/>
          </a:prstGeom>
          <a:noFill/>
          <a:ln w="28575">
            <a:noFill/>
            <a:prstDash val="dash"/>
          </a:ln>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不同类型的特殊</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地址总结如表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4-5</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3595670" y="2357430"/>
            <a:ext cx="3429024" cy="406778"/>
          </a:xfrm>
          <a:prstGeom prst="rect">
            <a:avLst/>
          </a:prstGeom>
          <a:noFill/>
          <a:ln w="28575">
            <a:noFill/>
            <a:prstDash val="dash"/>
          </a:ln>
        </p:spPr>
        <p:txBody>
          <a:bodyPr wrap="square">
            <a:spAutoFit/>
          </a:bodyPr>
          <a:lstStyle/>
          <a:p>
            <a:pPr indent="457200" algn="ctr">
              <a:lnSpc>
                <a:spcPct val="125000"/>
              </a:lnSpc>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表</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4-5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特殊</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地址汇总</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5" name="表格 4"/>
          <p:cNvGraphicFramePr>
            <a:graphicFrameLocks noGrp="1"/>
          </p:cNvGraphicFramePr>
          <p:nvPr/>
        </p:nvGraphicFramePr>
        <p:xfrm>
          <a:off x="1595406" y="2928934"/>
          <a:ext cx="7858180" cy="2652726"/>
        </p:xfrm>
        <a:graphic>
          <a:graphicData uri="http://schemas.openxmlformats.org/drawingml/2006/table">
            <a:tbl>
              <a:tblPr/>
              <a:tblGrid>
                <a:gridCol w="1614654"/>
                <a:gridCol w="1649693"/>
                <a:gridCol w="1931940"/>
                <a:gridCol w="2661893"/>
              </a:tblGrid>
              <a:tr h="442121">
                <a:tc>
                  <a:txBody>
                    <a:bodyPr/>
                    <a:lstStyle/>
                    <a:p>
                      <a:pPr algn="ctr">
                        <a:spcAft>
                          <a:spcPts val="0"/>
                        </a:spcAft>
                      </a:pPr>
                      <a:r>
                        <a:rPr lang="zh-CN" sz="1800" kern="500" dirty="0">
                          <a:latin typeface="Times New Roman" panose="02020603050405020304" pitchFamily="18" charset="0"/>
                          <a:ea typeface="微软雅黑" panose="020B0503020204020204" pitchFamily="34" charset="-122"/>
                          <a:cs typeface="Times New Roman" panose="02020603050405020304" pitchFamily="18" charset="0"/>
                        </a:rPr>
                        <a:t>网络地址</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algn="ctr">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主机地址</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algn="ctr">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地址类型</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algn="ctr">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用</a:t>
                      </a:r>
                      <a:r>
                        <a:rPr lang="en-US" sz="1800" kern="500">
                          <a:latin typeface="Times New Roman" panose="02020603050405020304" pitchFamily="18" charset="0"/>
                          <a:ea typeface="微软雅黑" panose="020B0503020204020204" pitchFamily="34" charset="-122"/>
                          <a:cs typeface="Times New Roman" panose="02020603050405020304" pitchFamily="18" charset="0"/>
                        </a:rPr>
                        <a:t>  </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途</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r>
              <a:tr h="442121">
                <a:tc>
                  <a:txBody>
                    <a:bodyPr/>
                    <a:lstStyle/>
                    <a:p>
                      <a:pPr algn="ctr">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全</a:t>
                      </a:r>
                      <a:r>
                        <a:rPr lang="en-US" sz="1800" kern="500">
                          <a:latin typeface="Times New Roman" panose="02020603050405020304" pitchFamily="18" charset="0"/>
                          <a:ea typeface="微软雅黑" panose="020B0503020204020204" pitchFamily="34" charset="-122"/>
                          <a:cs typeface="Times New Roman" panose="02020603050405020304" pitchFamily="18" charset="0"/>
                        </a:rPr>
                        <a:t>0</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全</a:t>
                      </a:r>
                      <a:r>
                        <a:rPr lang="en-US" sz="1800" kern="500">
                          <a:latin typeface="Times New Roman" panose="02020603050405020304" pitchFamily="18" charset="0"/>
                          <a:ea typeface="微软雅黑" panose="020B0503020204020204" pitchFamily="34" charset="-122"/>
                          <a:cs typeface="Times New Roman" panose="02020603050405020304" pitchFamily="18" charset="0"/>
                        </a:rPr>
                        <a:t>0</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本机地址</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启动时使用</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121">
                <a:tc>
                  <a:txBody>
                    <a:bodyPr/>
                    <a:lstStyle/>
                    <a:p>
                      <a:pPr algn="ctr">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有网络号</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全</a:t>
                      </a:r>
                      <a:r>
                        <a:rPr lang="en-US" sz="1800" kern="500">
                          <a:latin typeface="Times New Roman" panose="02020603050405020304" pitchFamily="18" charset="0"/>
                          <a:ea typeface="微软雅黑" panose="020B0503020204020204" pitchFamily="34" charset="-122"/>
                          <a:cs typeface="Times New Roman" panose="02020603050405020304" pitchFamily="18" charset="0"/>
                        </a:rPr>
                        <a:t>0</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网络地址</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500" dirty="0">
                          <a:latin typeface="Times New Roman" panose="02020603050405020304" pitchFamily="18" charset="0"/>
                          <a:ea typeface="微软雅黑" panose="020B0503020204020204" pitchFamily="34" charset="-122"/>
                          <a:cs typeface="Times New Roman" panose="02020603050405020304" pitchFamily="18" charset="0"/>
                        </a:rPr>
                        <a:t>标识一个网络</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121">
                <a:tc>
                  <a:txBody>
                    <a:bodyPr/>
                    <a:lstStyle/>
                    <a:p>
                      <a:pPr algn="ctr">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有网络号</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全</a:t>
                      </a:r>
                      <a:r>
                        <a:rPr lang="en-US" sz="1800" kern="500">
                          <a:latin typeface="Times New Roman" panose="02020603050405020304" pitchFamily="18" charset="0"/>
                          <a:ea typeface="微软雅黑" panose="020B0503020204020204" pitchFamily="34" charset="-122"/>
                          <a:cs typeface="Times New Roman" panose="02020603050405020304" pitchFamily="18" charset="0"/>
                        </a:rPr>
                        <a:t>1</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直接广播地址</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在专门网络上广播</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121">
                <a:tc>
                  <a:txBody>
                    <a:bodyPr/>
                    <a:lstStyle/>
                    <a:p>
                      <a:pPr algn="ctr">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全</a:t>
                      </a:r>
                      <a:r>
                        <a:rPr lang="en-US" sz="1800" kern="500">
                          <a:latin typeface="Times New Roman" panose="02020603050405020304" pitchFamily="18" charset="0"/>
                          <a:ea typeface="微软雅黑" panose="020B0503020204020204" pitchFamily="34" charset="-122"/>
                          <a:cs typeface="Times New Roman" panose="02020603050405020304" pitchFamily="18" charset="0"/>
                        </a:rPr>
                        <a:t>1</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全</a:t>
                      </a:r>
                      <a:r>
                        <a:rPr lang="en-US" sz="1800" kern="500">
                          <a:latin typeface="Times New Roman" panose="02020603050405020304" pitchFamily="18" charset="0"/>
                          <a:ea typeface="微软雅黑" panose="020B0503020204020204" pitchFamily="34" charset="-122"/>
                          <a:cs typeface="Times New Roman" panose="02020603050405020304" pitchFamily="18" charset="0"/>
                        </a:rPr>
                        <a:t>1</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有限广播地址</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在本地网上广播</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121">
                <a:tc>
                  <a:txBody>
                    <a:bodyPr/>
                    <a:lstStyle/>
                    <a:p>
                      <a:pPr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127</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任意</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环回地址</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500" dirty="0">
                          <a:latin typeface="Times New Roman" panose="02020603050405020304" pitchFamily="18" charset="0"/>
                          <a:ea typeface="微软雅黑" panose="020B0503020204020204" pitchFamily="34" charset="-122"/>
                          <a:cs typeface="Times New Roman" panose="02020603050405020304" pitchFamily="18" charset="0"/>
                        </a:rPr>
                        <a:t>回送测试</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图片 5" descr="IP.jpg"/>
          <p:cNvPicPr>
            <a:picLocks noChangeAspect="1"/>
          </p:cNvPicPr>
          <p:nvPr/>
        </p:nvPicPr>
        <p:blipFill>
          <a:blip r:embed="rId1" cstate="print">
            <a:clrChange>
              <a:clrFrom>
                <a:srgbClr val="FFFFFF"/>
              </a:clrFrom>
              <a:clrTo>
                <a:srgbClr val="FFFFFF">
                  <a:alpha val="0"/>
                </a:srgbClr>
              </a:clrTo>
            </a:clrChange>
          </a:blip>
          <a:stretch>
            <a:fillRect/>
          </a:stretch>
        </p:blipFill>
        <p:spPr>
          <a:xfrm>
            <a:off x="8882082" y="4000927"/>
            <a:ext cx="4168516" cy="28570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2122114" y="1643050"/>
            <a:ext cx="3236784"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4.1.3  </a:t>
            </a:r>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子网划分技术</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3"/>
          <p:cNvGrpSpPr/>
          <p:nvPr/>
        </p:nvGrpSpPr>
        <p:grpSpPr>
          <a:xfrm>
            <a:off x="621916" y="1285860"/>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1"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7" name="矩形 6"/>
          <p:cNvSpPr/>
          <p:nvPr/>
        </p:nvSpPr>
        <p:spPr>
          <a:xfrm>
            <a:off x="1381092" y="3575157"/>
            <a:ext cx="3714776" cy="240065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在实际使用过程中，许多单位会把单一网络划分为多个物理网络，并使用路由器将它们连接起来，如图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4-5</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所示。这些物理网络通称为子网，这种操作方法称为子网划分。</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îṣļîḑé-Rectangle 70"/>
          <p:cNvSpPr/>
          <p:nvPr/>
        </p:nvSpPr>
        <p:spPr>
          <a:xfrm>
            <a:off x="1837126" y="2795705"/>
            <a:ext cx="906366" cy="369332"/>
          </a:xfrm>
          <a:prstGeom prst="rect">
            <a:avLst/>
          </a:prstGeom>
        </p:spPr>
        <p:txBody>
          <a:bodyPr wrap="none" lIns="144000" tIns="0" rIns="144000" bIns="0">
            <a:spAutoFit/>
          </a:bodyPr>
          <a:lstStyle/>
          <a:p>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子网</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9" name="组合 7"/>
          <p:cNvGrpSpPr>
            <a:grpSpLocks noChangeAspect="1"/>
          </p:cNvGrpSpPr>
          <p:nvPr/>
        </p:nvGrpSpPr>
        <p:grpSpPr>
          <a:xfrm>
            <a:off x="1095340" y="2601560"/>
            <a:ext cx="756000" cy="756002"/>
            <a:chOff x="2804323" y="3859118"/>
            <a:chExt cx="900000" cy="900002"/>
          </a:xfrm>
        </p:grpSpPr>
        <p:sp>
          <p:nvSpPr>
            <p:cNvPr id="10" name="椭圆 9"/>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1"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259074"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259076" name="Rectangle 4"/>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pSp>
        <p:nvGrpSpPr>
          <p:cNvPr id="18" name="组合 17"/>
          <p:cNvGrpSpPr/>
          <p:nvPr/>
        </p:nvGrpSpPr>
        <p:grpSpPr>
          <a:xfrm>
            <a:off x="5488775" y="928670"/>
            <a:ext cx="5400000" cy="5929330"/>
            <a:chOff x="5488775" y="928670"/>
            <a:chExt cx="5400000" cy="5929330"/>
          </a:xfrm>
        </p:grpSpPr>
        <p:graphicFrame>
          <p:nvGraphicFramePr>
            <p:cNvPr id="259073" name="Object 1"/>
            <p:cNvGraphicFramePr>
              <a:graphicFrameLocks noChangeAspect="1"/>
            </p:cNvGraphicFramePr>
            <p:nvPr/>
          </p:nvGraphicFramePr>
          <p:xfrm>
            <a:off x="5488775" y="928670"/>
            <a:ext cx="5400000" cy="2409073"/>
          </p:xfrm>
          <a:graphic>
            <a:graphicData uri="http://schemas.openxmlformats.org/presentationml/2006/ole">
              <mc:AlternateContent xmlns:mc="http://schemas.openxmlformats.org/markup-compatibility/2006">
                <mc:Choice xmlns:v="urn:schemas-microsoft-com:vml" Requires="v">
                  <p:oleObj spid="_x0000_s4100" name="" r:id="rId3" imgW="5057775" imgH="2247900" progId="Visio.Drawing.11">
                    <p:embed/>
                  </p:oleObj>
                </mc:Choice>
                <mc:Fallback>
                  <p:oleObj name="" r:id="rId3" imgW="5057775" imgH="2247900" progId="Visio.Drawing.11">
                    <p:embed/>
                    <p:pic>
                      <p:nvPicPr>
                        <p:cNvPr id="0" name="Picture 1"/>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5488775" y="928670"/>
                          <a:ext cx="5400000" cy="24090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9075" name="Object 3"/>
            <p:cNvGraphicFramePr>
              <a:graphicFrameLocks noChangeAspect="1"/>
            </p:cNvGraphicFramePr>
            <p:nvPr/>
          </p:nvGraphicFramePr>
          <p:xfrm>
            <a:off x="5488775" y="3633510"/>
            <a:ext cx="5400000" cy="2795886"/>
          </p:xfrm>
          <a:graphic>
            <a:graphicData uri="http://schemas.openxmlformats.org/presentationml/2006/ole">
              <mc:AlternateContent xmlns:mc="http://schemas.openxmlformats.org/markup-compatibility/2006">
                <mc:Choice xmlns:v="urn:schemas-microsoft-com:vml" Requires="v">
                  <p:oleObj spid="_x0000_s4101" name="" r:id="rId5" imgW="5114925" imgH="2647950" progId="Visio.Drawing.11">
                    <p:embed/>
                  </p:oleObj>
                </mc:Choice>
                <mc:Fallback>
                  <p:oleObj name="" r:id="rId5" imgW="5114925" imgH="2647950" progId="Visio.Drawing.11">
                    <p:embed/>
                    <p:pic>
                      <p:nvPicPr>
                        <p:cNvPr id="0" name="Picture 3"/>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5488775" y="3633510"/>
                          <a:ext cx="5400000" cy="2795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矩形 15"/>
            <p:cNvSpPr/>
            <p:nvPr/>
          </p:nvSpPr>
          <p:spPr>
            <a:xfrm>
              <a:off x="6310314" y="6451222"/>
              <a:ext cx="4143404" cy="406778"/>
            </a:xfrm>
            <a:prstGeom prst="rect">
              <a:avLst/>
            </a:prstGeom>
          </p:spPr>
          <p:txBody>
            <a:bodyPr wrap="square">
              <a:spAutoFit/>
            </a:bodyPr>
            <a:lstStyle/>
            <a:p>
              <a:pPr indent="457200" algn="ctr">
                <a:lnSpc>
                  <a:spcPct val="125000"/>
                </a:lnSpc>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4-5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子网划分</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9077" name="AutoShape 5"/>
            <p:cNvSpPr>
              <a:spLocks noChangeAspect="1" noChangeArrowheads="1"/>
            </p:cNvSpPr>
            <p:nvPr/>
          </p:nvSpPr>
          <p:spPr bwMode="auto">
            <a:xfrm>
              <a:off x="8063745" y="3286124"/>
              <a:ext cx="250061" cy="252000"/>
            </a:xfrm>
            <a:prstGeom prst="downArrow">
              <a:avLst>
                <a:gd name="adj1" fmla="val 50000"/>
                <a:gd name="adj2" fmla="val 25194"/>
              </a:avLst>
            </a:prstGeom>
            <a:solidFill>
              <a:srgbClr val="FFFFFF"/>
            </a:solidFill>
            <a:ln w="12700">
              <a:solidFill>
                <a:srgbClr val="000000"/>
              </a:solidFill>
              <a:miter lim="800000"/>
            </a:ln>
          </p:spPr>
          <p:txBody>
            <a:bodyPr vert="eaVert"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360"/>
                                          </p:val>
                                        </p:tav>
                                        <p:tav tm="100000">
                                          <p:val>
                                            <p:fltVal val="0"/>
                                          </p:val>
                                        </p:tav>
                                      </p:tavLst>
                                    </p:anim>
                                    <p:animEffect transition="in" filter="fade">
                                      <p:cBhvr>
                                        <p:cTn id="21" dur="500"/>
                                        <p:tgtEl>
                                          <p:spTgt spid="9"/>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2000"/>
                            </p:stCondLst>
                            <p:childTnLst>
                              <p:par>
                                <p:cTn id="27" presetID="17" presetClass="entr" presetSubtype="1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strVal val="#ppt_h"/>
                                          </p:val>
                                        </p:tav>
                                        <p:tav tm="100000">
                                          <p:val>
                                            <p:strVal val="#ppt_h"/>
                                          </p:val>
                                        </p:tav>
                                      </p:tavLst>
                                    </p:anim>
                                  </p:childTnLst>
                                </p:cTn>
                              </p:par>
                            </p:childTnLst>
                          </p:cTn>
                        </p:par>
                        <p:par>
                          <p:cTn id="31" fill="hold">
                            <p:stCondLst>
                              <p:cond delay="2500"/>
                            </p:stCondLst>
                            <p:childTnLst>
                              <p:par>
                                <p:cTn id="32" presetID="14" presetClass="entr" presetSubtype="1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IP.jpg"/>
          <p:cNvPicPr>
            <a:picLocks noChangeAspect="1"/>
          </p:cNvPicPr>
          <p:nvPr/>
        </p:nvPicPr>
        <p:blipFill>
          <a:blip r:embed="rId1" cstate="print">
            <a:clrChange>
              <a:clrFrom>
                <a:srgbClr val="FFFFFF"/>
              </a:clrFrom>
              <a:clrTo>
                <a:srgbClr val="FFFFFF">
                  <a:alpha val="0"/>
                </a:srgbClr>
              </a:clrTo>
            </a:clrChange>
          </a:blip>
          <a:stretch>
            <a:fillRect/>
          </a:stretch>
        </p:blipFill>
        <p:spPr>
          <a:xfrm>
            <a:off x="8882082" y="4000927"/>
            <a:ext cx="4168516" cy="2857073"/>
          </a:xfrm>
          <a:prstGeom prst="rect">
            <a:avLst/>
          </a:prstGeom>
        </p:spPr>
      </p:pic>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1166778" y="1422804"/>
            <a:ext cx="9286940" cy="441724"/>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划分子网的好处有很多，主要体现在以下</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个方面。</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1166778" y="1981212"/>
            <a:ext cx="8786874" cy="3939540"/>
          </a:xfrm>
          <a:prstGeom prst="rect">
            <a:avLst/>
          </a:prstGeom>
          <a:noFill/>
          <a:ln w="28575">
            <a:solidFill>
              <a:srgbClr val="00B050"/>
            </a:solidFill>
            <a:prstDash val="dash"/>
          </a:ln>
        </p:spPr>
        <p:txBody>
          <a:bodyPr wrap="square">
            <a:spAutoFit/>
          </a:bodyPr>
          <a:lstStyle/>
          <a:p>
            <a:pPr indent="457200" algn="just">
              <a:lnSpc>
                <a:spcPct val="125000"/>
              </a:lnSpc>
              <a:buBlip>
                <a:blip r:embed="rId2"/>
              </a:buBlip>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充分利用</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地址：</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由于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类网和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类网的地址空间太大，致使在不使用路由设备的单一网络中无法使用全部地址。因此，为了能更有效地使用地址空间，有必要把可用地址分配给更多较小的网络。</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buBlip>
                <a:blip r:embed="rId2"/>
              </a:buBlip>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易于管理网络：</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当一个网络被划分为多个子网时，每个子网变得易于控制，管理变得简单，减轻了大型网络的管理难度。</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buBlip>
                <a:blip r:embed="rId2"/>
              </a:buBlip>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提高网络性能：</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将一个大型的网络划分为若干个子网，其中的路由器设备可以把不同的子网隔离开来。同一子网中的主机之间只能在各自的子网中进行广播和通信，不会转到其他子网中。另外，用路由器隔离还可以将网络分为内外两个子网，限制外部网络用户对内部网络的访问，从而提高内部子网的安全性。</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îṣļîḑé-Rectangle 70"/>
          <p:cNvSpPr/>
          <p:nvPr/>
        </p:nvSpPr>
        <p:spPr>
          <a:xfrm>
            <a:off x="1837126" y="1408567"/>
            <a:ext cx="2445248" cy="369332"/>
          </a:xfrm>
          <a:prstGeom prst="rect">
            <a:avLst/>
          </a:prstGeom>
        </p:spPr>
        <p:txBody>
          <a:bodyPr wrap="none" lIns="144000" tIns="0" rIns="144000" bIns="0">
            <a:spAutoFit/>
          </a:bodyPr>
          <a:lstStyle/>
          <a:p>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划分子网的方法</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7"/>
          <p:cNvGrpSpPr>
            <a:grpSpLocks noChangeAspect="1"/>
          </p:cNvGrpSpPr>
          <p:nvPr/>
        </p:nvGrpSpPr>
        <p:grpSpPr>
          <a:xfrm>
            <a:off x="1095340" y="1214422"/>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7" name="矩形 6"/>
          <p:cNvSpPr/>
          <p:nvPr/>
        </p:nvSpPr>
        <p:spPr>
          <a:xfrm>
            <a:off x="1166778" y="2272896"/>
            <a:ext cx="3643338" cy="355481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对于标准的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地址来说，它们只具有网络号和主机号两层结构。为了划分子网，可以将其主机号分为两个部分，其中一部分用于子网号的编制，剩余部分用于主机号的编制。这样就形成了一个三层结构，即网络号、子网号和主机号，如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0" name="组合 9"/>
          <p:cNvGrpSpPr/>
          <p:nvPr/>
        </p:nvGrpSpPr>
        <p:grpSpPr>
          <a:xfrm>
            <a:off x="4952992" y="2285992"/>
            <a:ext cx="6545605" cy="2583910"/>
            <a:chOff x="5238744" y="2928934"/>
            <a:chExt cx="6545605" cy="2583910"/>
          </a:xfrm>
        </p:grpSpPr>
        <p:pic>
          <p:nvPicPr>
            <p:cNvPr id="260098" name="Picture 2" descr="图4-11  IP地址的三层结构"/>
            <p:cNvPicPr>
              <a:picLocks noChangeAspect="1" noChangeArrowheads="1"/>
            </p:cNvPicPr>
            <p:nvPr/>
          </p:nvPicPr>
          <p:blipFill>
            <a:blip r:embed="rId2" cstate="print"/>
            <a:srcRect/>
            <a:stretch>
              <a:fillRect/>
            </a:stretch>
          </p:blipFill>
          <p:spPr bwMode="auto">
            <a:xfrm>
              <a:off x="5238744" y="2928934"/>
              <a:ext cx="6545605" cy="1571636"/>
            </a:xfrm>
            <a:prstGeom prst="rect">
              <a:avLst/>
            </a:prstGeom>
            <a:noFill/>
            <a:ln w="9525">
              <a:noFill/>
              <a:miter lim="800000"/>
              <a:headEnd/>
              <a:tailEnd/>
            </a:ln>
          </p:spPr>
        </p:pic>
        <p:sp>
          <p:nvSpPr>
            <p:cNvPr id="9" name="矩形 8"/>
            <p:cNvSpPr/>
            <p:nvPr/>
          </p:nvSpPr>
          <p:spPr>
            <a:xfrm>
              <a:off x="7128283" y="5143512"/>
              <a:ext cx="2659702" cy="369332"/>
            </a:xfrm>
            <a:prstGeom prst="rect">
              <a:avLst/>
            </a:prstGeom>
          </p:spPr>
          <p:txBody>
            <a:bodyPr wrap="non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dirty="0">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6</a:t>
              </a:r>
              <a:r>
                <a:rPr lang="en-US" dirty="0">
                  <a:latin typeface="Times New Roman" panose="02020603050405020304" pitchFamily="18" charset="0"/>
                  <a:ea typeface="微软雅黑" panose="020B0503020204020204" pitchFamily="34" charset="-122"/>
                  <a:cs typeface="Times New Roman" panose="02020603050405020304" pitchFamily="18" charset="0"/>
                </a:rPr>
                <a:t>  IP</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地址的三层结构</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11" name="图片 10" descr="IP.jpg"/>
          <p:cNvPicPr>
            <a:picLocks noChangeAspect="1"/>
          </p:cNvPicPr>
          <p:nvPr/>
        </p:nvPicPr>
        <p:blipFill>
          <a:blip r:embed="rId3" cstate="print">
            <a:clrChange>
              <a:clrFrom>
                <a:srgbClr val="FFFFFF"/>
              </a:clrFrom>
              <a:clrTo>
                <a:srgbClr val="FFFFFF">
                  <a:alpha val="0"/>
                </a:srgbClr>
              </a:clrTo>
            </a:clrChange>
          </a:blip>
          <a:stretch>
            <a:fillRect/>
          </a:stretch>
        </p:blipFill>
        <p:spPr>
          <a:xfrm>
            <a:off x="8882082" y="4000927"/>
            <a:ext cx="4168516" cy="28570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17" presetClass="entr" presetSubtype="1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strVal val="#ppt_h"/>
                                          </p:val>
                                        </p:tav>
                                        <p:tav tm="100000">
                                          <p:val>
                                            <p:strVal val="#ppt_h"/>
                                          </p:val>
                                        </p:tav>
                                      </p:tavLst>
                                    </p:anim>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1738282" y="1714488"/>
            <a:ext cx="8072494" cy="3939540"/>
          </a:xfrm>
          <a:prstGeom prst="rect">
            <a:avLst/>
          </a:prstGeom>
          <a:noFill/>
          <a:ln w="28575">
            <a:solidFill>
              <a:srgbClr val="00B050"/>
            </a:solidFill>
            <a:prstDash val="dash"/>
          </a:ln>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子网号的位数取决于组网的实际需要：子网号所占的比特位越多，则可以分配给主机的位数就越少。也就是说，在一个子网中所包含的主机就少。</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）假设当前主机号有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位，向主机位部分借用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位来划分子网，则可以划分出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000" baseline="30000" dirty="0">
                <a:latin typeface="Times New Roman" panose="02020603050405020304" pitchFamily="18" charset="0"/>
                <a:ea typeface="微软雅黑" panose="020B0503020204020204" pitchFamily="34" charset="-122"/>
                <a:cs typeface="Times New Roman" panose="02020603050405020304" pitchFamily="18" charset="0"/>
              </a:rPr>
              <a:t>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个子网。反之，知道所需网络数，也可以计算出所需借用的主机位位数。</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）假设当前主机号有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位，划分子网后主机位有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位，则最多可容纳主机数量为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000" baseline="30000" dirty="0">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台。反之，知道子网中的主机数量，也可以计算出所需主机位数。用当前主机位</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减去划分子网后的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位，即可得到需借用的主机位位数。</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 name="图片 3" descr="IP.jpg"/>
          <p:cNvPicPr>
            <a:picLocks noChangeAspect="1"/>
          </p:cNvPicPr>
          <p:nvPr/>
        </p:nvPicPr>
        <p:blipFill>
          <a:blip r:embed="rId1" cstate="print">
            <a:clrChange>
              <a:clrFrom>
                <a:srgbClr val="FFFFFF"/>
              </a:clrFrom>
              <a:clrTo>
                <a:srgbClr val="FFFFFF">
                  <a:alpha val="0"/>
                </a:srgbClr>
              </a:clrTo>
            </a:clrChange>
          </a:blip>
          <a:stretch>
            <a:fillRect/>
          </a:stretch>
        </p:blipFill>
        <p:spPr>
          <a:xfrm>
            <a:off x="8882082" y="4000927"/>
            <a:ext cx="4168516" cy="28570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3"/>
          <p:cNvGrpSpPr/>
          <p:nvPr/>
        </p:nvGrpSpPr>
        <p:grpSpPr>
          <a:xfrm>
            <a:off x="7667636" y="928670"/>
            <a:ext cx="3456000" cy="2433761"/>
            <a:chOff x="7167570" y="3786191"/>
            <a:chExt cx="3456000" cy="2433761"/>
          </a:xfrm>
        </p:grpSpPr>
        <p:pic>
          <p:nvPicPr>
            <p:cNvPr id="5" name="图片 4" descr="timg (23).jpg"/>
            <p:cNvPicPr>
              <a:picLocks noChangeAspect="1"/>
            </p:cNvPicPr>
            <p:nvPr/>
          </p:nvPicPr>
          <p:blipFill>
            <a:blip r:embed="rId1" cstate="print">
              <a:clrChange>
                <a:clrFrom>
                  <a:srgbClr val="FFFFFF"/>
                </a:clrFrom>
                <a:clrTo>
                  <a:srgbClr val="FFFFFF">
                    <a:alpha val="0"/>
                  </a:srgbClr>
                </a:clrTo>
              </a:clrChange>
            </a:blip>
            <a:srcRect b="6105"/>
            <a:stretch>
              <a:fillRect/>
            </a:stretch>
          </p:blipFill>
          <p:spPr>
            <a:xfrm>
              <a:off x="7167570" y="3786191"/>
              <a:ext cx="3456000" cy="2433761"/>
            </a:xfrm>
            <a:prstGeom prst="rect">
              <a:avLst/>
            </a:prstGeom>
          </p:spPr>
        </p:pic>
        <p:sp>
          <p:nvSpPr>
            <p:cNvPr id="6" name="TextBox 5"/>
            <p:cNvSpPr txBox="1"/>
            <p:nvPr/>
          </p:nvSpPr>
          <p:spPr>
            <a:xfrm>
              <a:off x="7881950" y="5214950"/>
              <a:ext cx="1500198" cy="584775"/>
            </a:xfrm>
            <a:prstGeom prst="rect">
              <a:avLst/>
            </a:prstGeom>
            <a:noFill/>
          </p:spPr>
          <p:txBody>
            <a:bodyPr wrap="squar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提  示</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grpSp>
      <p:grpSp>
        <p:nvGrpSpPr>
          <p:cNvPr id="7" name="组合 6"/>
          <p:cNvGrpSpPr>
            <a:grpSpLocks noChangeAspect="1"/>
          </p:cNvGrpSpPr>
          <p:nvPr/>
        </p:nvGrpSpPr>
        <p:grpSpPr>
          <a:xfrm>
            <a:off x="1309654" y="1357299"/>
            <a:ext cx="6072230" cy="2357454"/>
            <a:chOff x="1077992" y="1348159"/>
            <a:chExt cx="10036017" cy="4673129"/>
          </a:xfrm>
        </p:grpSpPr>
        <p:grpSp>
          <p:nvGrpSpPr>
            <p:cNvPr id="8" name="组合 1"/>
            <p:cNvGrpSpPr/>
            <p:nvPr/>
          </p:nvGrpSpPr>
          <p:grpSpPr>
            <a:xfrm>
              <a:off x="1077992" y="1556792"/>
              <a:ext cx="10036017" cy="4464496"/>
              <a:chOff x="1077992" y="1556792"/>
              <a:chExt cx="10036017" cy="4464496"/>
            </a:xfrm>
          </p:grpSpPr>
          <p:sp>
            <p:nvSpPr>
              <p:cNvPr id="10" name="矩形 2"/>
              <p:cNvSpPr/>
              <p:nvPr/>
            </p:nvSpPr>
            <p:spPr bwMode="auto">
              <a:xfrm>
                <a:off x="1321830" y="1556792"/>
                <a:ext cx="9548340" cy="4464496"/>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grpSp>
            <p:nvGrpSpPr>
              <p:cNvPr id="11" name="组合 2"/>
              <p:cNvGrpSpPr/>
              <p:nvPr/>
            </p:nvGrpSpPr>
            <p:grpSpPr>
              <a:xfrm>
                <a:off x="1077992" y="5717702"/>
                <a:ext cx="10036017" cy="303586"/>
                <a:chOff x="1077992" y="5800118"/>
                <a:chExt cx="10036017" cy="188544"/>
              </a:xfrm>
            </p:grpSpPr>
            <p:sp>
              <p:nvSpPr>
                <p:cNvPr id="13" name="直角三角形 12"/>
                <p:cNvSpPr/>
                <p:nvPr/>
              </p:nvSpPr>
              <p:spPr>
                <a:xfrm rot="16200000" flipH="1">
                  <a:off x="1102464"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直角三角形 13"/>
                <p:cNvSpPr/>
                <p:nvPr/>
              </p:nvSpPr>
              <p:spPr>
                <a:xfrm rot="5400000">
                  <a:off x="10900993"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2" name="圆角矩形 5"/>
              <p:cNvSpPr/>
              <p:nvPr/>
            </p:nvSpPr>
            <p:spPr>
              <a:xfrm>
                <a:off x="1883528" y="2013621"/>
                <a:ext cx="8618528" cy="355434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如果网络不是无类别域间路由（</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CIDR</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）的环境，则必须去除全</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和全</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的子网号，因此只能划分出</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0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个子网，每个子网中最多容纳</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0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台主机。</a:t>
                </a:r>
                <a:endPar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9" name="六边形 8"/>
            <p:cNvSpPr/>
            <p:nvPr/>
          </p:nvSpPr>
          <p:spPr>
            <a:xfrm>
              <a:off x="1675683" y="1348159"/>
              <a:ext cx="2520283" cy="502576"/>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
        <p:nvSpPr>
          <p:cNvPr id="15" name="矩形 14"/>
          <p:cNvSpPr/>
          <p:nvPr/>
        </p:nvSpPr>
        <p:spPr>
          <a:xfrm>
            <a:off x="1738282" y="4071942"/>
            <a:ext cx="9072626" cy="2015936"/>
          </a:xfrm>
          <a:prstGeom prst="rect">
            <a:avLst/>
          </a:prstGeom>
          <a:solidFill>
            <a:schemeClr val="accent6">
              <a:lumMod val="60000"/>
              <a:lumOff val="40000"/>
            </a:schemeClr>
          </a:solid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例如，将一个</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类网络</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203.66.77.0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划分为</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个子网，那么需要借用</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位主机位作为子网号，每个子网可以容纳</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2</a:t>
            </a:r>
            <a:r>
              <a:rPr lang="en-US" sz="2000" baseline="30000" dirty="0">
                <a:latin typeface="Times New Roman" panose="02020603050405020304" pitchFamily="18" charset="0"/>
                <a:ea typeface="微软雅黑" panose="020B0503020204020204" pitchFamily="34" charset="-122"/>
                <a:cs typeface="Times New Roman" panose="02020603050405020304" pitchFamily="18" charset="0"/>
              </a:rPr>
              <a:t>5</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-2=30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台主机。</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又例如，一个</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类网络</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172.17.0.0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，将主机号的前</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位作为子网号，另外</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位作为主机号，那么这个</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类网络就被分为</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2</a:t>
            </a:r>
            <a:r>
              <a:rPr lang="en-US" sz="2000" baseline="30000" dirty="0">
                <a:latin typeface="Times New Roman" panose="02020603050405020304" pitchFamily="18" charset="0"/>
                <a:ea typeface="微软雅黑" panose="020B0503020204020204" pitchFamily="34" charset="-122"/>
                <a:cs typeface="Times New Roman" panose="02020603050405020304" pitchFamily="18" charset="0"/>
              </a:rPr>
              <a:t>8</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-2=254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个子网，每个子网可以容纳</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2</a:t>
            </a:r>
            <a:r>
              <a:rPr lang="en-US" sz="2000" baseline="30000" dirty="0">
                <a:latin typeface="Times New Roman" panose="02020603050405020304" pitchFamily="18" charset="0"/>
                <a:ea typeface="微软雅黑" panose="020B0503020204020204" pitchFamily="34" charset="-122"/>
                <a:cs typeface="Times New Roman" panose="02020603050405020304" pitchFamily="18" charset="0"/>
              </a:rPr>
              <a:t>8</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-2=254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台主机。</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îṣļîḑé-Rectangle 70"/>
          <p:cNvSpPr/>
          <p:nvPr/>
        </p:nvSpPr>
        <p:spPr>
          <a:xfrm>
            <a:off x="1837126" y="1408567"/>
            <a:ext cx="1521919" cy="369332"/>
          </a:xfrm>
          <a:prstGeom prst="rect">
            <a:avLst/>
          </a:prstGeom>
        </p:spPr>
        <p:txBody>
          <a:bodyPr wrap="none" lIns="144000" tIns="0" rIns="144000" bIns="0">
            <a:spAutoFit/>
          </a:bodyPr>
          <a:lstStyle/>
          <a:p>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子网掩码</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7"/>
          <p:cNvGrpSpPr>
            <a:grpSpLocks noChangeAspect="1"/>
          </p:cNvGrpSpPr>
          <p:nvPr/>
        </p:nvGrpSpPr>
        <p:grpSpPr>
          <a:xfrm>
            <a:off x="1095340" y="1214422"/>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3</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7" name="矩形 6"/>
          <p:cNvSpPr/>
          <p:nvPr/>
        </p:nvSpPr>
        <p:spPr>
          <a:xfrm>
            <a:off x="1666844" y="2357430"/>
            <a:ext cx="3714776" cy="201593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4-7</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中给出了两个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地址，这两个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地址从外观上没有任何差别，那么应该如何区分这两个地址呢？这就要用到子网掩码。</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1" name="图片 10" descr="IP.jpg"/>
          <p:cNvPicPr>
            <a:picLocks noChangeAspect="1"/>
          </p:cNvPicPr>
          <p:nvPr/>
        </p:nvPicPr>
        <p:blipFill>
          <a:blip r:embed="rId2" cstate="print">
            <a:clrChange>
              <a:clrFrom>
                <a:srgbClr val="FFFFFF"/>
              </a:clrFrom>
              <a:clrTo>
                <a:srgbClr val="FFFFFF">
                  <a:alpha val="0"/>
                </a:srgbClr>
              </a:clrTo>
            </a:clrChange>
          </a:blip>
          <a:stretch>
            <a:fillRect/>
          </a:stretch>
        </p:blipFill>
        <p:spPr>
          <a:xfrm>
            <a:off x="8882082" y="4000927"/>
            <a:ext cx="4168516" cy="2857073"/>
          </a:xfrm>
          <a:prstGeom prst="rect">
            <a:avLst/>
          </a:prstGeom>
        </p:spPr>
      </p:pic>
      <p:sp>
        <p:nvSpPr>
          <p:cNvPr id="261122"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pSp>
        <p:nvGrpSpPr>
          <p:cNvPr id="14" name="组合 13"/>
          <p:cNvGrpSpPr/>
          <p:nvPr/>
        </p:nvGrpSpPr>
        <p:grpSpPr>
          <a:xfrm>
            <a:off x="5381620" y="2214554"/>
            <a:ext cx="4968027" cy="2012406"/>
            <a:chOff x="5667372" y="2214554"/>
            <a:chExt cx="4968027" cy="2012406"/>
          </a:xfrm>
        </p:grpSpPr>
        <p:sp>
          <p:nvSpPr>
            <p:cNvPr id="9" name="矩形 8"/>
            <p:cNvSpPr/>
            <p:nvPr/>
          </p:nvSpPr>
          <p:spPr>
            <a:xfrm>
              <a:off x="5667372" y="3857628"/>
              <a:ext cx="4968027" cy="369332"/>
            </a:xfrm>
            <a:prstGeom prst="rect">
              <a:avLst/>
            </a:prstGeom>
          </p:spPr>
          <p:txBody>
            <a:bodyPr wrap="non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4-7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使用子网划分和未使用子网划分的</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地址</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261121" name="Object 1"/>
            <p:cNvGraphicFramePr>
              <a:graphicFrameLocks noChangeAspect="1"/>
            </p:cNvGraphicFramePr>
            <p:nvPr/>
          </p:nvGraphicFramePr>
          <p:xfrm>
            <a:off x="6238876" y="2214554"/>
            <a:ext cx="3689262" cy="1500198"/>
          </p:xfrm>
          <a:graphic>
            <a:graphicData uri="http://schemas.openxmlformats.org/presentationml/2006/ole">
              <mc:AlternateContent xmlns:mc="http://schemas.openxmlformats.org/markup-compatibility/2006">
                <mc:Choice xmlns:v="urn:schemas-microsoft-com:vml" Requires="v">
                  <p:oleObj spid="_x0000_s5123" name="" r:id="rId3" imgW="2286000" imgH="942975" progId="Visio.Drawing.11">
                    <p:embed/>
                  </p:oleObj>
                </mc:Choice>
                <mc:Fallback>
                  <p:oleObj name="" r:id="rId3" imgW="2286000" imgH="942975"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76" y="2214554"/>
                          <a:ext cx="3689262" cy="15001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5" name="矩形 14"/>
          <p:cNvSpPr/>
          <p:nvPr/>
        </p:nvSpPr>
        <p:spPr>
          <a:xfrm>
            <a:off x="1595406" y="4643446"/>
            <a:ext cx="7786742" cy="1631216"/>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子网掩码（或称子网屏蔽码）与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地址相同，也是一个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位的二进制数。对于子网掩码的取值，通常是将对应于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地址中网络地址（网络号和子网号）的所有位设置为“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，对应于主机地址（主机号）的所有位都设置为“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500"/>
                            </p:stCondLst>
                            <p:childTnLst>
                              <p:par>
                                <p:cTn id="31" presetID="17" presetClass="entr" presetSubtype="1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81158" y="2000240"/>
            <a:ext cx="7786742" cy="3554819"/>
          </a:xfrm>
          <a:prstGeom prst="rect">
            <a:avLst/>
          </a:prstGeom>
          <a:noFill/>
          <a:ln w="28575">
            <a:solidFill>
              <a:schemeClr val="accent5">
                <a:lumMod val="75000"/>
              </a:schemeClr>
            </a:solidFill>
            <a:prstDash val="dash"/>
          </a:ln>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子网掩码有两种表示方法，一是“点分十进制”表示法，二是网络前缀标记法。</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）“点分十进制”表示法与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地址中相同。</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）子网号是从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地址高字节以连续方式选取的，即从左到右连续地取若干位作为网络号。因此，可用网络地址（网络号和子网号）的位数来表示子网掩码，形式为“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/&lt;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网络地址位数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&gt;</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，这种表示方法称为“网络前缀标记法”。例如，一个子网掩码为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255.255.0.0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类网络地址</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156.81.0.0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，用网络前缀标记法可以表示为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156.81.0.0/16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 name="图片 3" descr="IP.jpg"/>
          <p:cNvPicPr>
            <a:picLocks noChangeAspect="1"/>
          </p:cNvPicPr>
          <p:nvPr/>
        </p:nvPicPr>
        <p:blipFill>
          <a:blip r:embed="rId1" cstate="print">
            <a:clrChange>
              <a:clrFrom>
                <a:srgbClr val="FFFFFF"/>
              </a:clrFrom>
              <a:clrTo>
                <a:srgbClr val="FFFFFF">
                  <a:alpha val="0"/>
                </a:srgbClr>
              </a:clrTo>
            </a:clrChange>
          </a:blip>
          <a:stretch>
            <a:fillRect/>
          </a:stretch>
        </p:blipFill>
        <p:spPr>
          <a:xfrm>
            <a:off x="8882082" y="4000927"/>
            <a:ext cx="4168516" cy="28570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1023902" y="1344202"/>
            <a:ext cx="7786742" cy="441724"/>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标准的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类网络地址的默认子网掩码如表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2202627" y="2214554"/>
            <a:ext cx="7786742" cy="406778"/>
          </a:xfrm>
          <a:prstGeom prst="rect">
            <a:avLst/>
          </a:prstGeom>
          <a:noFill/>
        </p:spPr>
        <p:txBody>
          <a:bodyPr wrap="square">
            <a:spAutoFit/>
          </a:bodyPr>
          <a:lstStyle/>
          <a:p>
            <a:pPr indent="457200" algn="just">
              <a:lnSpc>
                <a:spcPct val="125000"/>
              </a:lnSpc>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表</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4-6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标准的</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类、</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类、</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类网络地址的默认子网掩码</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5" name="表格 4"/>
          <p:cNvGraphicFramePr>
            <a:graphicFrameLocks noGrp="1"/>
          </p:cNvGraphicFramePr>
          <p:nvPr/>
        </p:nvGraphicFramePr>
        <p:xfrm>
          <a:off x="595272" y="2714620"/>
          <a:ext cx="11001453" cy="1928826"/>
        </p:xfrm>
        <a:graphic>
          <a:graphicData uri="http://schemas.openxmlformats.org/drawingml/2006/table">
            <a:tbl>
              <a:tblPr/>
              <a:tblGrid>
                <a:gridCol w="1396677"/>
                <a:gridCol w="1684150"/>
                <a:gridCol w="1710404"/>
                <a:gridCol w="1710404"/>
                <a:gridCol w="1472572"/>
                <a:gridCol w="1698211"/>
                <a:gridCol w="1329035"/>
              </a:tblGrid>
              <a:tr h="394174">
                <a:tc>
                  <a:txBody>
                    <a:bodyPr/>
                    <a:lstStyle/>
                    <a:p>
                      <a:pPr indent="266700" algn="ctr">
                        <a:spcAft>
                          <a:spcPts val="0"/>
                        </a:spcAft>
                      </a:pPr>
                      <a:r>
                        <a:rPr lang="zh-CN" sz="1800" kern="500" dirty="0">
                          <a:latin typeface="Times New Roman" panose="02020603050405020304" pitchFamily="18" charset="0"/>
                          <a:ea typeface="微软雅黑" panose="020B0503020204020204" pitchFamily="34" charset="-122"/>
                          <a:cs typeface="Times New Roman" panose="02020603050405020304" pitchFamily="18" charset="0"/>
                        </a:rPr>
                        <a:t>地址类型</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gridSpan="4">
                  <a:txBody>
                    <a:bodyPr/>
                    <a:lstStyle/>
                    <a:p>
                      <a:pPr indent="266700" algn="ctr">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子网掩码二进制位</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hMerge="1">
                  <a:tcPr/>
                </a:tc>
                <a:tc hMerge="1">
                  <a:tcPr/>
                </a:tc>
                <a:tc hMerge="1">
                  <a:tcPr/>
                </a:tc>
                <a:tc>
                  <a:txBody>
                    <a:bodyPr/>
                    <a:lstStyle/>
                    <a:p>
                      <a:pPr indent="266700" algn="ctr">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点分十进制</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zh-CN" sz="1800" kern="500" dirty="0">
                          <a:latin typeface="Times New Roman" panose="02020603050405020304" pitchFamily="18" charset="0"/>
                          <a:ea typeface="微软雅黑" panose="020B0503020204020204" pitchFamily="34" charset="-122"/>
                          <a:cs typeface="Times New Roman" panose="02020603050405020304" pitchFamily="18" charset="0"/>
                        </a:rPr>
                        <a:t>网络前缀</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r>
              <a:tr h="383663">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A</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类地址</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11111111</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00000000</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00000000</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00000000</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dirty="0">
                          <a:latin typeface="Times New Roman" panose="02020603050405020304" pitchFamily="18" charset="0"/>
                          <a:ea typeface="微软雅黑" panose="020B0503020204020204" pitchFamily="34" charset="-122"/>
                          <a:cs typeface="Times New Roman" panose="02020603050405020304" pitchFamily="18" charset="0"/>
                        </a:rPr>
                        <a:t>255.0.0.0</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/8</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174">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B</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类地址</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11111111</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11111111</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00000000</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00000000</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255.255.0.0</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dirty="0">
                          <a:latin typeface="Times New Roman" panose="02020603050405020304" pitchFamily="18" charset="0"/>
                          <a:ea typeface="微软雅黑" panose="020B0503020204020204" pitchFamily="34" charset="-122"/>
                          <a:cs typeface="Times New Roman" panose="02020603050405020304" pitchFamily="18" charset="0"/>
                        </a:rPr>
                        <a:t>/16</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6815">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C</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类地址</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11111111</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11111111</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11111111</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dirty="0">
                          <a:latin typeface="Times New Roman" panose="02020603050405020304" pitchFamily="18" charset="0"/>
                          <a:ea typeface="微软雅黑" panose="020B0503020204020204" pitchFamily="34" charset="-122"/>
                          <a:cs typeface="Times New Roman" panose="02020603050405020304" pitchFamily="18" charset="0"/>
                        </a:rPr>
                        <a:t>00000000</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255.255.255.0</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dirty="0">
                          <a:latin typeface="Times New Roman" panose="02020603050405020304" pitchFamily="18" charset="0"/>
                          <a:ea typeface="微软雅黑" panose="020B0503020204020204" pitchFamily="34" charset="-122"/>
                          <a:cs typeface="Times New Roman" panose="02020603050405020304" pitchFamily="18" charset="0"/>
                        </a:rPr>
                        <a:t>/24</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1023902" y="5067556"/>
            <a:ext cx="10215634" cy="861774"/>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用子网掩码判断</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地址的方法是用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地址与子网掩码进行“按位与（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AND</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）”运算，运算结果即为网络地址。</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par>
                          <p:cTn id="16" fill="hold">
                            <p:stCondLst>
                              <p:cond delay="1000"/>
                            </p:stCondLst>
                            <p:childTnLst>
                              <p:par>
                                <p:cTn id="17" presetID="17"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1714488"/>
            <a:ext cx="5167306" cy="3544294"/>
          </a:xfrm>
          <a:prstGeom prst="rect">
            <a:avLst/>
          </a:prstGeom>
          <a:blipFill>
            <a:blip r:embed="rId1"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0" y="1724109"/>
            <a:ext cx="5167306" cy="3544294"/>
          </a:xfrm>
          <a:prstGeom prst="rect">
            <a:avLst/>
          </a:prstGeom>
          <a:gradFill>
            <a:gsLst>
              <a:gs pos="0">
                <a:srgbClr val="2E2E2E"/>
              </a:gs>
              <a:gs pos="100000">
                <a:srgbClr val="2E2E2E">
                  <a:alpha val="87000"/>
                </a:srgbClr>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404858" y="2928934"/>
            <a:ext cx="6500858" cy="1425320"/>
            <a:chOff x="-404858" y="2928934"/>
            <a:chExt cx="6500858" cy="1425320"/>
          </a:xfrm>
        </p:grpSpPr>
        <p:sp>
          <p:nvSpPr>
            <p:cNvPr id="23" name="文本框 22"/>
            <p:cNvSpPr txBox="1"/>
            <p:nvPr/>
          </p:nvSpPr>
          <p:spPr>
            <a:xfrm>
              <a:off x="-404858" y="2928934"/>
              <a:ext cx="6096000" cy="1200329"/>
            </a:xfrm>
            <a:prstGeom prst="rect">
              <a:avLst/>
            </a:prstGeom>
            <a:noFill/>
          </p:spPr>
          <p:txBody>
            <a:bodyPr wrap="square" rtlCol="0">
              <a:spAutoFit/>
            </a:bodyPr>
            <a:lstStyle/>
            <a:p>
              <a:pPr lvl="0" algn="ctr">
                <a:defRPr/>
              </a:pPr>
              <a:r>
                <a:rPr lang="zh-CN" altLang="en-US" sz="7200" b="1" dirty="0">
                  <a:solidFill>
                    <a:schemeClr val="bg1"/>
                  </a:solidFill>
                  <a:latin typeface="微软雅黑" panose="020B0503020204020204" pitchFamily="34" charset="-122"/>
                  <a:ea typeface="微软雅黑" panose="020B0503020204020204" pitchFamily="34" charset="-122"/>
                  <a:cs typeface="+mn-ea"/>
                  <a:sym typeface="+mn-lt"/>
                </a:rPr>
                <a:t>章节导读</a:t>
              </a:r>
              <a:endParaRPr lang="en-US" altLang="zh-CN" sz="72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3" name="文本框 32"/>
            <p:cNvSpPr txBox="1"/>
            <p:nvPr/>
          </p:nvSpPr>
          <p:spPr>
            <a:xfrm>
              <a:off x="0" y="3523257"/>
              <a:ext cx="6096000" cy="830997"/>
            </a:xfrm>
            <a:prstGeom prst="rect">
              <a:avLst/>
            </a:prstGeom>
            <a:noFill/>
          </p:spPr>
          <p:txBody>
            <a:bodyPr wrap="square" rtlCol="0">
              <a:spAutoFit/>
            </a:bodyPr>
            <a:lstStyle/>
            <a:p>
              <a:pPr algn="ctr"/>
              <a:endParaRPr lang="en-US" altLang="zh-CN" sz="48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3" name="组合 2"/>
          <p:cNvGrpSpPr/>
          <p:nvPr/>
        </p:nvGrpSpPr>
        <p:grpSpPr>
          <a:xfrm>
            <a:off x="5738810" y="1746756"/>
            <a:ext cx="0" cy="3502960"/>
            <a:chOff x="5738810" y="1746756"/>
            <a:chExt cx="0" cy="3502960"/>
          </a:xfrm>
        </p:grpSpPr>
        <p:cxnSp>
          <p:nvCxnSpPr>
            <p:cNvPr id="20" name="直接连接符 19"/>
            <p:cNvCxnSpPr/>
            <p:nvPr/>
          </p:nvCxnSpPr>
          <p:spPr>
            <a:xfrm flipV="1">
              <a:off x="5738810" y="1746756"/>
              <a:ext cx="0" cy="3489732"/>
            </a:xfrm>
            <a:prstGeom prst="line">
              <a:avLst/>
            </a:prstGeom>
            <a:ln w="3175">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738810" y="1759984"/>
              <a:ext cx="0" cy="3489732"/>
            </a:xfrm>
            <a:prstGeom prst="line">
              <a:avLst/>
            </a:prstGeom>
            <a:ln w="3175">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6030195" y="1484313"/>
            <a:ext cx="5286412" cy="4288931"/>
          </a:xfrm>
          <a:prstGeom prst="rect">
            <a:avLst/>
          </a:prstGeom>
          <a:noFill/>
        </p:spPr>
        <p:txBody>
          <a:bodyPr wrap="square" rtlCol="0">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不同的厂家生产的计算机运行的操作系统可能完全不同，却因为有了</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协议簇而能够进行相互通信。</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协议簇包含很多协议，其中最核心的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个协议是网际协议（</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internet protocol</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）、传输控制协议（</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transmission control protocol</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）和用户数据报协议（</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user datagram protocol</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本章就来介绍这</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个较核心的协议，以及地址解析协议（</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address resolution protocol</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ARP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）和网际控制报文协议（</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internet control message protocol</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ICMP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strVal val="#ppt_w+.3"/>
                                          </p:val>
                                        </p:tav>
                                        <p:tav tm="100000">
                                          <p:val>
                                            <p:strVal val="#ppt_w"/>
                                          </p:val>
                                        </p:tav>
                                      </p:tavLst>
                                    </p:anim>
                                    <p:anim calcmode="lin" valueType="num">
                                      <p:cBhvr>
                                        <p:cTn id="8" dur="750" fill="hold"/>
                                        <p:tgtEl>
                                          <p:spTgt spid="17"/>
                                        </p:tgtEl>
                                        <p:attrNameLst>
                                          <p:attrName>ppt_h</p:attrName>
                                        </p:attrNameLst>
                                      </p:cBhvr>
                                      <p:tavLst>
                                        <p:tav tm="0">
                                          <p:val>
                                            <p:strVal val="#ppt_h"/>
                                          </p:val>
                                        </p:tav>
                                        <p:tav tm="100000">
                                          <p:val>
                                            <p:strVal val="#ppt_h"/>
                                          </p:val>
                                        </p:tav>
                                      </p:tavLst>
                                    </p:anim>
                                    <p:animEffect transition="in" filter="fade">
                                      <p:cBhvr>
                                        <p:cTn id="9" dur="750"/>
                                        <p:tgtEl>
                                          <p:spTgt spid="17"/>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par>
                          <p:cTn id="18" fill="hold">
                            <p:stCondLst>
                              <p:cond delay="2000"/>
                            </p:stCondLst>
                            <p:childTnLst>
                              <p:par>
                                <p:cTn id="19" presetID="17" presetClass="entr" presetSubtype="1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5" name="组合 4"/>
          <p:cNvGrpSpPr/>
          <p:nvPr/>
        </p:nvGrpSpPr>
        <p:grpSpPr>
          <a:xfrm>
            <a:off x="1023902" y="1357298"/>
            <a:ext cx="10287072" cy="857256"/>
            <a:chOff x="1452530" y="1357298"/>
            <a:chExt cx="10287072" cy="857256"/>
          </a:xfrm>
        </p:grpSpPr>
        <p:sp>
          <p:nvSpPr>
            <p:cNvPr id="3" name="云形 2"/>
            <p:cNvSpPr/>
            <p:nvPr/>
          </p:nvSpPr>
          <p:spPr>
            <a:xfrm>
              <a:off x="1452530" y="1357298"/>
              <a:ext cx="1214446" cy="857256"/>
            </a:xfrm>
            <a:prstGeom prst="clou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4-1</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2309786" y="1571612"/>
              <a:ext cx="9429816" cy="477054"/>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168.16.16.51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，子网掩码为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255.255.0.0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，指出其网络地址。</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6" name="矩形 5"/>
          <p:cNvSpPr/>
          <p:nvPr/>
        </p:nvSpPr>
        <p:spPr>
          <a:xfrm>
            <a:off x="1666844" y="2500306"/>
            <a:ext cx="2286016" cy="3554819"/>
          </a:xfrm>
          <a:prstGeom prst="rect">
            <a:avLst/>
          </a:prstGeom>
          <a:solidFill>
            <a:schemeClr val="accent4">
              <a:lumMod val="60000"/>
              <a:lumOff val="40000"/>
            </a:schemeClr>
          </a:solid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分析：</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168.16.16.51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类地址，其默认子网掩码是</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255.255.0.0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地址与子网掩码进行“按位与（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AND</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）”运算即可得到网络地址，如图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6722"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pSp>
        <p:nvGrpSpPr>
          <p:cNvPr id="10" name="组合 9"/>
          <p:cNvGrpSpPr/>
          <p:nvPr/>
        </p:nvGrpSpPr>
        <p:grpSpPr>
          <a:xfrm>
            <a:off x="4452926" y="2643182"/>
            <a:ext cx="7076355" cy="3083976"/>
            <a:chOff x="4452926" y="2643182"/>
            <a:chExt cx="7076355" cy="3083976"/>
          </a:xfrm>
        </p:grpSpPr>
        <p:graphicFrame>
          <p:nvGraphicFramePr>
            <p:cNvPr id="286721" name="Object 1"/>
            <p:cNvGraphicFramePr>
              <a:graphicFrameLocks noChangeAspect="1"/>
            </p:cNvGraphicFramePr>
            <p:nvPr/>
          </p:nvGraphicFramePr>
          <p:xfrm>
            <a:off x="4452926" y="2643182"/>
            <a:ext cx="7076355" cy="2571768"/>
          </p:xfrm>
          <a:graphic>
            <a:graphicData uri="http://schemas.openxmlformats.org/presentationml/2006/ole">
              <mc:AlternateContent xmlns:mc="http://schemas.openxmlformats.org/markup-compatibility/2006">
                <mc:Choice xmlns:v="urn:schemas-microsoft-com:vml" Requires="v">
                  <p:oleObj spid="_x0000_s6147" name="" r:id="rId1" imgW="4210050" imgH="1533525" progId="Visio.Drawing.11">
                    <p:embed/>
                  </p:oleObj>
                </mc:Choice>
                <mc:Fallback>
                  <p:oleObj name="" r:id="rId1" imgW="4210050" imgH="1533525" progId="Visio.Drawing.11">
                    <p:embed/>
                    <p:pic>
                      <p:nvPicPr>
                        <p:cNvPr id="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2926" y="2643182"/>
                          <a:ext cx="7076355" cy="25717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矩形 8"/>
            <p:cNvSpPr/>
            <p:nvPr/>
          </p:nvSpPr>
          <p:spPr>
            <a:xfrm>
              <a:off x="5895017" y="5357826"/>
              <a:ext cx="3954929" cy="369332"/>
            </a:xfrm>
            <a:prstGeom prst="rect">
              <a:avLst/>
            </a:prstGeom>
          </p:spPr>
          <p:txBody>
            <a:bodyPr wrap="non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dirty="0">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8 </a:t>
              </a:r>
              <a:r>
                <a:rPr lang="en-US"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使用子网掩码求网络地址（</a:t>
              </a:r>
              <a:r>
                <a:rPr lang="en-US"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1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plus(i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5" name="组合 4"/>
          <p:cNvGrpSpPr/>
          <p:nvPr/>
        </p:nvGrpSpPr>
        <p:grpSpPr>
          <a:xfrm>
            <a:off x="1023902" y="1142984"/>
            <a:ext cx="10287072" cy="857256"/>
            <a:chOff x="1452530" y="1357298"/>
            <a:chExt cx="10287072" cy="857256"/>
          </a:xfrm>
        </p:grpSpPr>
        <p:sp>
          <p:nvSpPr>
            <p:cNvPr id="3" name="云形 2"/>
            <p:cNvSpPr/>
            <p:nvPr/>
          </p:nvSpPr>
          <p:spPr>
            <a:xfrm>
              <a:off x="1452530" y="1357298"/>
              <a:ext cx="1214446" cy="857256"/>
            </a:xfrm>
            <a:prstGeom prst="clou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4-2</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2309786" y="1571612"/>
              <a:ext cx="9429816" cy="443583"/>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 已知</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168.16.16.51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，子网掩码为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255.255.255.0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，请指出其网络地址。</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6" name="矩形 5"/>
          <p:cNvSpPr/>
          <p:nvPr/>
        </p:nvSpPr>
        <p:spPr>
          <a:xfrm>
            <a:off x="1381092" y="2330603"/>
            <a:ext cx="3000396" cy="3170099"/>
          </a:xfrm>
          <a:prstGeom prst="rect">
            <a:avLst/>
          </a:prstGeom>
          <a:solidFill>
            <a:schemeClr val="accent4">
              <a:lumMod val="60000"/>
              <a:lumOff val="40000"/>
            </a:schemeClr>
          </a:solid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分析：</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168.16.16.51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类地址，采用非默认子网掩码</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255.255.255.0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划分子网，将</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地址与子网掩码进行“按位与（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AND</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）”运算即可得到网络地址，如图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4-14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6722"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289796" name="Rectangle 4"/>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pSp>
        <p:nvGrpSpPr>
          <p:cNvPr id="13" name="组合 12"/>
          <p:cNvGrpSpPr/>
          <p:nvPr/>
        </p:nvGrpSpPr>
        <p:grpSpPr>
          <a:xfrm>
            <a:off x="4667240" y="2357430"/>
            <a:ext cx="7129670" cy="3226852"/>
            <a:chOff x="4310050" y="2285992"/>
            <a:chExt cx="7129670" cy="3226852"/>
          </a:xfrm>
        </p:grpSpPr>
        <p:sp>
          <p:nvSpPr>
            <p:cNvPr id="9" name="矩形 8"/>
            <p:cNvSpPr/>
            <p:nvPr/>
          </p:nvSpPr>
          <p:spPr>
            <a:xfrm>
              <a:off x="5844522" y="5143512"/>
              <a:ext cx="4060727" cy="369332"/>
            </a:xfrm>
            <a:prstGeom prst="rect">
              <a:avLst/>
            </a:prstGeom>
          </p:spPr>
          <p:txBody>
            <a:bodyPr wrap="non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4-14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使用子网掩码求网络地址（</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289795" name="Object 3"/>
            <p:cNvGraphicFramePr>
              <a:graphicFrameLocks noChangeAspect="1"/>
            </p:cNvGraphicFramePr>
            <p:nvPr/>
          </p:nvGraphicFramePr>
          <p:xfrm>
            <a:off x="4310050" y="2285992"/>
            <a:ext cx="7129670" cy="2714644"/>
          </p:xfrm>
          <a:graphic>
            <a:graphicData uri="http://schemas.openxmlformats.org/presentationml/2006/ole">
              <mc:AlternateContent xmlns:mc="http://schemas.openxmlformats.org/markup-compatibility/2006">
                <mc:Choice xmlns:v="urn:schemas-microsoft-com:vml" Requires="v">
                  <p:oleObj spid="_x0000_s7171" name="" r:id="rId1" imgW="4552950" imgH="1752600" progId="Visio.Drawing.11">
                    <p:embed/>
                  </p:oleObj>
                </mc:Choice>
                <mc:Fallback>
                  <p:oleObj name="" r:id="rId1" imgW="4552950" imgH="1752600" progId="Visio.Drawing.11">
                    <p:embed/>
                    <p:pic>
                      <p:nvPicPr>
                        <p:cNvPr id="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0050" y="2285992"/>
                          <a:ext cx="7129670" cy="27146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4" name="矩形 13"/>
          <p:cNvSpPr/>
          <p:nvPr/>
        </p:nvSpPr>
        <p:spPr>
          <a:xfrm>
            <a:off x="1952596" y="5643578"/>
            <a:ext cx="8786874" cy="861774"/>
          </a:xfrm>
          <a:prstGeom prst="rect">
            <a:avLst/>
          </a:prstGeom>
          <a:noFill/>
        </p:spPr>
        <p:txBody>
          <a:bodyPr wrap="square">
            <a:spAutoFit/>
          </a:bodyPr>
          <a:lstStyle/>
          <a:p>
            <a:pPr indent="457200" algn="just">
              <a:lnSpc>
                <a:spcPct val="125000"/>
              </a:lnSpc>
            </a:pPr>
            <a:r>
              <a:rPr lang="zh-CN" altLang="en-US" sz="20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通过例</a:t>
            </a:r>
            <a:r>
              <a:rPr lang="en-US" altLang="zh-CN" sz="20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4-1</a:t>
            </a:r>
            <a:r>
              <a:rPr lang="zh-CN" altLang="en-US" sz="20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和例</a:t>
            </a:r>
            <a:r>
              <a:rPr lang="en-US" altLang="zh-CN" sz="20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4-2</a:t>
            </a:r>
            <a:r>
              <a:rPr lang="zh-CN" altLang="en-US" sz="20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可以看出，使用子网掩码可以区分一个</a:t>
            </a:r>
            <a:r>
              <a:rPr lang="en-US" altLang="zh-CN" sz="20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地址是否使用子网划分，还可以计算出其网络地址。</a:t>
            </a:r>
            <a:endParaRPr lang="zh-CN" altLang="en-US" sz="20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9"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îṣļîḑé-Rectangle 70"/>
          <p:cNvSpPr/>
          <p:nvPr/>
        </p:nvSpPr>
        <p:spPr>
          <a:xfrm>
            <a:off x="1837126" y="1408567"/>
            <a:ext cx="2445248" cy="369332"/>
          </a:xfrm>
          <a:prstGeom prst="rect">
            <a:avLst/>
          </a:prstGeom>
        </p:spPr>
        <p:txBody>
          <a:bodyPr wrap="none" lIns="144000" tIns="0" rIns="144000" bIns="0">
            <a:spAutoFit/>
          </a:bodyPr>
          <a:lstStyle/>
          <a:p>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划分子网的步骤</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7"/>
          <p:cNvGrpSpPr>
            <a:grpSpLocks noChangeAspect="1"/>
          </p:cNvGrpSpPr>
          <p:nvPr/>
        </p:nvGrpSpPr>
        <p:grpSpPr>
          <a:xfrm>
            <a:off x="1095340" y="1214422"/>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4</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261122"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1238216" y="2058582"/>
            <a:ext cx="7786742" cy="441724"/>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划分子网的步骤如下：</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14" name="图示 13"/>
          <p:cNvGraphicFramePr/>
          <p:nvPr/>
        </p:nvGraphicFramePr>
        <p:xfrm>
          <a:off x="1603372" y="2296589"/>
          <a:ext cx="9564726" cy="4561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lide(fromBottom)">
                                      <p:cBhvr>
                                        <p:cTn id="18" dur="500"/>
                                        <p:tgtEl>
                                          <p:spTgt spid="15"/>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Graphic spid="1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5" name="组合 4"/>
          <p:cNvGrpSpPr/>
          <p:nvPr/>
        </p:nvGrpSpPr>
        <p:grpSpPr>
          <a:xfrm>
            <a:off x="1095340" y="1214422"/>
            <a:ext cx="10001320" cy="1631216"/>
            <a:chOff x="1166778" y="1571612"/>
            <a:chExt cx="10001320" cy="1631216"/>
          </a:xfrm>
        </p:grpSpPr>
        <p:sp>
          <p:nvSpPr>
            <p:cNvPr id="3" name="云形 2"/>
            <p:cNvSpPr/>
            <p:nvPr/>
          </p:nvSpPr>
          <p:spPr>
            <a:xfrm>
              <a:off x="1166778" y="1571612"/>
              <a:ext cx="1214446" cy="857256"/>
            </a:xfrm>
            <a:prstGeom prst="clou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4-3</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2309786" y="1571612"/>
              <a:ext cx="8858312" cy="1631216"/>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假设某公司网络不是无类别域间路由（</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CIDR</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）的环境，且只向相关机构申请了一个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类网络号，为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203.66.77</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。但是该公司有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个分布于各地的局域网络，每个网络各约有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15</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台主机。请为这</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个子网分配子网地址及子网掩码，并计算</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地址范围。</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86722"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289796" name="Rectangle 4"/>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3" name="矩形 12"/>
          <p:cNvSpPr/>
          <p:nvPr/>
        </p:nvSpPr>
        <p:spPr>
          <a:xfrm>
            <a:off x="1381092" y="3039761"/>
            <a:ext cx="9715568" cy="1246495"/>
          </a:xfrm>
          <a:prstGeom prst="rect">
            <a:avLst/>
          </a:prstGeom>
          <a:noFill/>
          <a:ln w="28575">
            <a:solidFill>
              <a:schemeClr val="accent4">
                <a:lumMod val="75000"/>
              </a:schemeClr>
            </a:solidFill>
            <a:prstDash val="dash"/>
          </a:ln>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）确定子网号位数。网络中有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个子网，则</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000" baseline="30000" dirty="0">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-2&gt;=4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，计算得出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n=3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，即需要从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地址中借用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位主机位。注意，</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采用向上取整。</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剩余主机位为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8-3=5</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位，则子网中最多容纳</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25=32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台主机，符合题目要求。</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14"/>
          <p:cNvSpPr/>
          <p:nvPr/>
        </p:nvSpPr>
        <p:spPr>
          <a:xfrm>
            <a:off x="1381092" y="4611397"/>
            <a:ext cx="9715568" cy="1246495"/>
          </a:xfrm>
          <a:prstGeom prst="rect">
            <a:avLst/>
          </a:prstGeom>
          <a:noFill/>
          <a:ln w="28575">
            <a:solidFill>
              <a:srgbClr val="00B050"/>
            </a:solidFill>
            <a:prstDash val="dash"/>
          </a:ln>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地址的网络位和子网位写为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，主机位写为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，即可得到子网掩码。</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                            二进制                                           十进制</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11111111.11111111.11111111.11100000		255.255.255.224</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500"/>
                                        <p:tgtEl>
                                          <p:spTgt spid="5"/>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1" name="组合 10"/>
          <p:cNvGrpSpPr/>
          <p:nvPr/>
        </p:nvGrpSpPr>
        <p:grpSpPr>
          <a:xfrm>
            <a:off x="1309654" y="1500174"/>
            <a:ext cx="9715568" cy="4500594"/>
            <a:chOff x="1309654" y="1500174"/>
            <a:chExt cx="9715568" cy="4500594"/>
          </a:xfrm>
        </p:grpSpPr>
        <p:sp>
          <p:nvSpPr>
            <p:cNvPr id="3" name="矩形 2"/>
            <p:cNvSpPr/>
            <p:nvPr/>
          </p:nvSpPr>
          <p:spPr>
            <a:xfrm>
              <a:off x="1309654" y="1500174"/>
              <a:ext cx="9715568" cy="4429156"/>
            </a:xfrm>
            <a:prstGeom prst="rect">
              <a:avLst/>
            </a:prstGeom>
            <a:noFill/>
            <a:ln w="28575">
              <a:solidFill>
                <a:schemeClr val="accent6">
                  <a:lumMod val="75000"/>
                </a:schemeClr>
              </a:solidFill>
              <a:prstDash val="dash"/>
            </a:ln>
          </p:spPr>
          <p:txBody>
            <a:bodyPr wrap="square">
              <a:no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位子网位共有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000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001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010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011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100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101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110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111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种组合，扣掉不可使用的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000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（代表本身）与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111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（代表广播），还有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个组合，也就是它共可提供</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个子网，如下：</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                           二进制                                                    十进制</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11001001.01000010.01001101.00100000	        203.66.77.32</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11001001.01000010.01001101.01000000	        203.66.77.64</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11001001.01000010.01001101.01100000	        203.66.77.96</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11001001.01000010.01001101.10000000	        203.66.77.128</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11001001.01000010.01001101.10100000	        203.66.77.160</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11001001.01000010.01001101.11000000	        203.66.77.192  </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92866" name="Group 2"/>
            <p:cNvGrpSpPr/>
            <p:nvPr/>
          </p:nvGrpSpPr>
          <p:grpSpPr bwMode="auto">
            <a:xfrm>
              <a:off x="1881822" y="5286388"/>
              <a:ext cx="4511705" cy="714380"/>
              <a:chOff x="1707" y="10203"/>
              <a:chExt cx="4214" cy="567"/>
            </a:xfrm>
          </p:grpSpPr>
          <p:sp>
            <p:nvSpPr>
              <p:cNvPr id="292867" name="AutoShape 3"/>
              <p:cNvSpPr/>
              <p:nvPr/>
            </p:nvSpPr>
            <p:spPr bwMode="auto">
              <a:xfrm rot="16200000">
                <a:off x="3081" y="8841"/>
                <a:ext cx="143" cy="2892"/>
              </a:xfrm>
              <a:prstGeom prst="leftBrace">
                <a:avLst>
                  <a:gd name="adj1" fmla="val 149592"/>
                  <a:gd name="adj2" fmla="val 50000"/>
                </a:avLst>
              </a:prstGeom>
              <a:noFill/>
              <a:ln w="9525">
                <a:solidFill>
                  <a:schemeClr val="accent6">
                    <a:lumMod val="75000"/>
                  </a:schemeClr>
                </a:solidFill>
                <a:round/>
              </a:ln>
            </p:spPr>
            <p:txBody>
              <a:bodyPr vert="horz" wrap="square" lIns="91440" tIns="45720" rIns="91440" bIns="45720" numCol="1" anchor="t" anchorCtr="0" compatLnSpc="1"/>
              <a:lstStyle/>
              <a:p>
                <a:endParaRPr lang="zh-CN" altLang="en-US"/>
              </a:p>
            </p:txBody>
          </p:sp>
          <p:sp>
            <p:nvSpPr>
              <p:cNvPr id="292868" name="AutoShape 4"/>
              <p:cNvSpPr/>
              <p:nvPr/>
            </p:nvSpPr>
            <p:spPr bwMode="auto">
              <a:xfrm rot="-5400000">
                <a:off x="4773" y="10119"/>
                <a:ext cx="143" cy="336"/>
              </a:xfrm>
              <a:prstGeom prst="leftBrace">
                <a:avLst>
                  <a:gd name="adj1" fmla="val 19580"/>
                  <a:gd name="adj2" fmla="val 50000"/>
                </a:avLst>
              </a:prstGeom>
              <a:noFill/>
              <a:ln w="9525">
                <a:solidFill>
                  <a:schemeClr val="accent6">
                    <a:lumMod val="75000"/>
                  </a:schemeClr>
                </a:solidFill>
                <a:round/>
              </a:ln>
            </p:spPr>
            <p:txBody>
              <a:bodyPr vert="horz" wrap="square" lIns="91440" tIns="45720" rIns="91440" bIns="45720" numCol="1" anchor="t" anchorCtr="0" compatLnSpc="1"/>
              <a:lstStyle/>
              <a:p>
                <a:endParaRPr lang="zh-CN" altLang="en-US"/>
              </a:p>
            </p:txBody>
          </p:sp>
          <p:sp>
            <p:nvSpPr>
              <p:cNvPr id="292869" name="AutoShape 5"/>
              <p:cNvSpPr/>
              <p:nvPr/>
            </p:nvSpPr>
            <p:spPr bwMode="auto">
              <a:xfrm rot="-5400000">
                <a:off x="5200" y="10016"/>
                <a:ext cx="143" cy="517"/>
              </a:xfrm>
              <a:prstGeom prst="leftBrace">
                <a:avLst>
                  <a:gd name="adj1" fmla="val 30128"/>
                  <a:gd name="adj2" fmla="val 50000"/>
                </a:avLst>
              </a:prstGeom>
              <a:noFill/>
              <a:ln w="9525">
                <a:solidFill>
                  <a:schemeClr val="accent6">
                    <a:lumMod val="75000"/>
                  </a:schemeClr>
                </a:solidFill>
                <a:round/>
              </a:ln>
            </p:spPr>
            <p:txBody>
              <a:bodyPr vert="horz" wrap="square" lIns="91440" tIns="45720" rIns="91440" bIns="45720" numCol="1" anchor="t" anchorCtr="0" compatLnSpc="1"/>
              <a:lstStyle/>
              <a:p>
                <a:endParaRPr lang="zh-CN" altLang="en-US"/>
              </a:p>
            </p:txBody>
          </p:sp>
          <p:sp>
            <p:nvSpPr>
              <p:cNvPr id="292870" name="Text Box 6"/>
              <p:cNvSpPr txBox="1">
                <a:spLocks noChangeArrowheads="1"/>
              </p:cNvSpPr>
              <p:nvPr/>
            </p:nvSpPr>
            <p:spPr bwMode="auto">
              <a:xfrm>
                <a:off x="2902" y="10334"/>
                <a:ext cx="888" cy="436"/>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96000"/>
                  </a:lnSpc>
                  <a:spcBef>
                    <a:spcPct val="0"/>
                  </a:spcBef>
                  <a:spcAft>
                    <a:spcPct val="0"/>
                  </a:spcAft>
                  <a:buClrTx/>
                  <a:buSzTx/>
                  <a:buFontTx/>
                  <a:buNone/>
                </a:pPr>
                <a:r>
                  <a:rPr kumimoji="0" lang="zh-CN" altLang="en-US" sz="2000" b="0"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网络号</a:t>
                </a:r>
                <a:endParaRPr kumimoji="0" lang="zh-CN" sz="4800" b="0"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292871" name="Text Box 7"/>
              <p:cNvSpPr txBox="1">
                <a:spLocks noChangeArrowheads="1"/>
              </p:cNvSpPr>
              <p:nvPr/>
            </p:nvSpPr>
            <p:spPr bwMode="auto">
              <a:xfrm>
                <a:off x="4242" y="10339"/>
                <a:ext cx="954" cy="431"/>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96000"/>
                  </a:lnSpc>
                  <a:spcBef>
                    <a:spcPct val="0"/>
                  </a:spcBef>
                  <a:spcAft>
                    <a:spcPct val="0"/>
                  </a:spcAft>
                  <a:buClrTx/>
                  <a:buSzTx/>
                  <a:buFontTx/>
                  <a:buNone/>
                </a:pPr>
                <a:r>
                  <a:rPr kumimoji="0" lang="zh-CN" altLang="en-US" sz="2000" b="0"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子网号</a:t>
                </a:r>
                <a:endParaRPr kumimoji="0" lang="zh-CN" sz="4800" b="0"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292872" name="Text Box 8"/>
              <p:cNvSpPr txBox="1">
                <a:spLocks noChangeArrowheads="1"/>
              </p:cNvSpPr>
              <p:nvPr/>
            </p:nvSpPr>
            <p:spPr bwMode="auto">
              <a:xfrm>
                <a:off x="4976" y="10346"/>
                <a:ext cx="945" cy="424"/>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96000"/>
                  </a:lnSpc>
                  <a:spcBef>
                    <a:spcPct val="0"/>
                  </a:spcBef>
                  <a:spcAft>
                    <a:spcPct val="0"/>
                  </a:spcAft>
                  <a:buClrTx/>
                  <a:buSzTx/>
                  <a:buFontTx/>
                  <a:buNone/>
                </a:pPr>
                <a:r>
                  <a:rPr kumimoji="0" lang="zh-CN" altLang="en-US" sz="2000" b="0"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主机号</a:t>
                </a:r>
                <a:endParaRPr kumimoji="0" lang="zh-CN" sz="4800" b="0"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3890"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pSp>
        <p:nvGrpSpPr>
          <p:cNvPr id="9" name="组合 8"/>
          <p:cNvGrpSpPr/>
          <p:nvPr/>
        </p:nvGrpSpPr>
        <p:grpSpPr>
          <a:xfrm>
            <a:off x="1809720" y="1214422"/>
            <a:ext cx="7715304" cy="5072098"/>
            <a:chOff x="1809720" y="1214422"/>
            <a:chExt cx="7715304" cy="5072098"/>
          </a:xfrm>
        </p:grpSpPr>
        <p:sp>
          <p:nvSpPr>
            <p:cNvPr id="3" name="矩形 2"/>
            <p:cNvSpPr/>
            <p:nvPr/>
          </p:nvSpPr>
          <p:spPr>
            <a:xfrm>
              <a:off x="1809720" y="1214422"/>
              <a:ext cx="7715304" cy="5072098"/>
            </a:xfrm>
            <a:prstGeom prst="rect">
              <a:avLst/>
            </a:prstGeom>
            <a:noFill/>
            <a:ln w="28575">
              <a:solidFill>
                <a:srgbClr val="7030A0"/>
              </a:solidFill>
              <a:prstDash val="dash"/>
            </a:ln>
          </p:spPr>
          <p:txBody>
            <a:bodyPr wrap="square">
              <a:no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）各子网提供的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地址范围如图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4-15</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5" name="组合 14"/>
            <p:cNvGrpSpPr/>
            <p:nvPr/>
          </p:nvGrpSpPr>
          <p:grpSpPr>
            <a:xfrm>
              <a:off x="2881290" y="1785926"/>
              <a:ext cx="5906198" cy="4357718"/>
              <a:chOff x="2881290" y="1714488"/>
              <a:chExt cx="5906198" cy="4357718"/>
            </a:xfrm>
          </p:grpSpPr>
          <p:graphicFrame>
            <p:nvGraphicFramePr>
              <p:cNvPr id="293889" name="Object 1"/>
              <p:cNvGraphicFramePr>
                <a:graphicFrameLocks noChangeAspect="1"/>
              </p:cNvGraphicFramePr>
              <p:nvPr/>
            </p:nvGraphicFramePr>
            <p:xfrm>
              <a:off x="2881290" y="1714488"/>
              <a:ext cx="5906198" cy="3857652"/>
            </p:xfrm>
            <a:graphic>
              <a:graphicData uri="http://schemas.openxmlformats.org/presentationml/2006/ole">
                <mc:AlternateContent xmlns:mc="http://schemas.openxmlformats.org/markup-compatibility/2006">
                  <mc:Choice xmlns:v="urn:schemas-microsoft-com:vml" Requires="v">
                    <p:oleObj spid="_x0000_s8195" name="" r:id="rId1" imgW="4210050" imgH="2752725" progId="Visio.Drawing.11">
                      <p:embed/>
                    </p:oleObj>
                  </mc:Choice>
                  <mc:Fallback>
                    <p:oleObj name="" r:id="rId1" imgW="4210050" imgH="2752725" progId="Visio.Drawing.11">
                      <p:embed/>
                      <p:pic>
                        <p:nvPicPr>
                          <p:cNvPr id="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290" y="1714488"/>
                            <a:ext cx="5906198" cy="38576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矩形 13"/>
              <p:cNvSpPr/>
              <p:nvPr/>
            </p:nvSpPr>
            <p:spPr>
              <a:xfrm>
                <a:off x="4000342" y="5702874"/>
                <a:ext cx="3595856" cy="369332"/>
              </a:xfrm>
              <a:prstGeom prst="rect">
                <a:avLst/>
              </a:prstGeom>
            </p:spPr>
            <p:txBody>
              <a:bodyPr wrap="non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dirty="0">
                    <a:latin typeface="Times New Roman" panose="02020603050405020304" pitchFamily="18" charset="0"/>
                    <a:ea typeface="微软雅黑" panose="020B0503020204020204" pitchFamily="34" charset="-122"/>
                    <a:cs typeface="Times New Roman" panose="02020603050405020304" pitchFamily="18" charset="0"/>
                  </a:rPr>
                  <a:t>4-15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每个子网的主机地址范围</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pSp>
      </p:grpSp>
      <p:pic>
        <p:nvPicPr>
          <p:cNvPr id="16" name="图片 15" descr="IP.jpg"/>
          <p:cNvPicPr>
            <a:picLocks noChangeAspect="1"/>
          </p:cNvPicPr>
          <p:nvPr/>
        </p:nvPicPr>
        <p:blipFill>
          <a:blip r:embed="rId3" cstate="print">
            <a:clrChange>
              <a:clrFrom>
                <a:srgbClr val="FFFFFF"/>
              </a:clrFrom>
              <a:clrTo>
                <a:srgbClr val="FFFFFF">
                  <a:alpha val="0"/>
                </a:srgbClr>
              </a:clrTo>
            </a:clrChange>
          </a:blip>
          <a:stretch>
            <a:fillRect/>
          </a:stretch>
        </p:blipFill>
        <p:spPr>
          <a:xfrm>
            <a:off x="8882082" y="4000927"/>
            <a:ext cx="4168516" cy="28570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îṣļîḑé-Rectangle 70"/>
          <p:cNvSpPr/>
          <p:nvPr/>
        </p:nvSpPr>
        <p:spPr>
          <a:xfrm>
            <a:off x="1837126" y="1509821"/>
            <a:ext cx="2445248" cy="369332"/>
          </a:xfrm>
          <a:prstGeom prst="rect">
            <a:avLst/>
          </a:prstGeom>
        </p:spPr>
        <p:txBody>
          <a:bodyPr wrap="none" lIns="144000" tIns="0" rIns="144000" bIns="0">
            <a:spAutoFit/>
          </a:bodyPr>
          <a:lstStyle/>
          <a:p>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可变长子网划分</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7"/>
          <p:cNvGrpSpPr>
            <a:grpSpLocks noChangeAspect="1"/>
          </p:cNvGrpSpPr>
          <p:nvPr/>
        </p:nvGrpSpPr>
        <p:grpSpPr>
          <a:xfrm>
            <a:off x="1095340" y="1315676"/>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5</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261122"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1666844" y="2303073"/>
            <a:ext cx="9215502" cy="3554819"/>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当用户选择了一个普通子网掩码之后，就不能支持不同尺寸的子网了，这对于网络内部不同网段需要不同大小子网的情形来说非常不方便。相对于普通子网掩码，在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RFC 1878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中定义了可变长子网掩码（</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Variable Length Subnet Mask</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VLSM</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），它在划分子网并保留足够的主机数的同时，将子网进一步分成多个小子网，这种方法能将网络划分为三级或更多级子网，使子网划分具有更大的灵活性，也使</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地址具有更高的利用率。</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如果对一个网络进行了可变长子网划分，那么就可以用不同长度的子网网络号来唯一标识每个子网，并能通过对应的子网掩码进行区分。</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VLSM</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规定了如何在一个进行了子网划分的网络中的不同部分使用不同的子网掩码。</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5" name="组合 4"/>
          <p:cNvGrpSpPr/>
          <p:nvPr/>
        </p:nvGrpSpPr>
        <p:grpSpPr>
          <a:xfrm>
            <a:off x="1666844" y="1928802"/>
            <a:ext cx="6215106" cy="3554819"/>
            <a:chOff x="1166778" y="1571612"/>
            <a:chExt cx="6215106" cy="3554819"/>
          </a:xfrm>
        </p:grpSpPr>
        <p:sp>
          <p:nvSpPr>
            <p:cNvPr id="3" name="云形 2"/>
            <p:cNvSpPr/>
            <p:nvPr/>
          </p:nvSpPr>
          <p:spPr>
            <a:xfrm>
              <a:off x="1166778" y="1571612"/>
              <a:ext cx="1214446" cy="857256"/>
            </a:xfrm>
            <a:prstGeom prst="clou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4-4</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2524100" y="1571612"/>
              <a:ext cx="4857784" cy="3554819"/>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某公司有两个主要部门：市场部和技术部。市场部有员工</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100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人；技术部又分为硬件设计部和软件设计部两个部门，各有员工</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52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人。该公司申请到了一个完整的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地址段：</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210.31.233.0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，子网掩码</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255.255.255.0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。为了便于分级管理，该公司准备采用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VLSM</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计算，将原主网络划分为两级子网，请给出可变长子网掩码划分方案。</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86722"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289796" name="Rectangle 4"/>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pic>
        <p:nvPicPr>
          <p:cNvPr id="10" name="图片 9" descr="IP.jpg"/>
          <p:cNvPicPr>
            <a:picLocks noChangeAspect="1"/>
          </p:cNvPicPr>
          <p:nvPr/>
        </p:nvPicPr>
        <p:blipFill>
          <a:blip r:embed="rId1" cstate="print">
            <a:clrChange>
              <a:clrFrom>
                <a:srgbClr val="FFFFFF"/>
              </a:clrFrom>
              <a:clrTo>
                <a:srgbClr val="FFFFFF">
                  <a:alpha val="0"/>
                </a:srgbClr>
              </a:clrTo>
            </a:clrChange>
          </a:blip>
          <a:stretch>
            <a:fillRect/>
          </a:stretch>
        </p:blipFill>
        <p:spPr>
          <a:xfrm>
            <a:off x="7928276" y="4000927"/>
            <a:ext cx="4168516" cy="28570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500"/>
                                        <p:tgtEl>
                                          <p:spTgt spid="5"/>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8216" y="1428736"/>
            <a:ext cx="4857784" cy="441724"/>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）一个能容纳</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100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台主机的子网。</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1238216" y="2413196"/>
            <a:ext cx="10001320" cy="1595886"/>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用主机号中的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位（第</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个字节的最高</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位）进行子网划分，产生</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个子网，分别为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210.31.233.0/25</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210.31.233.128/25</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两个子网段。这种子网划分允许每个子网有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126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台主机（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baseline="30000" dirty="0"/>
              <a:t>7</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）。选择</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210.31.233.0/25</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（子网掩码为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255.255.255.128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）作为网络号，该一级子网共有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126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地址可供分配，能够满足市场部的需求，如表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圆柱形 4"/>
          <p:cNvSpPr/>
          <p:nvPr/>
        </p:nvSpPr>
        <p:spPr>
          <a:xfrm>
            <a:off x="1023902" y="1214422"/>
            <a:ext cx="642942" cy="1143008"/>
          </a:xfrm>
          <a:prstGeom prst="ca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分</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析</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p:nvPr/>
        </p:nvSpPr>
        <p:spPr>
          <a:xfrm>
            <a:off x="3595670" y="4357694"/>
            <a:ext cx="4857784" cy="406778"/>
          </a:xfrm>
          <a:prstGeom prst="rect">
            <a:avLst/>
          </a:prstGeom>
          <a:noFill/>
        </p:spPr>
        <p:txBody>
          <a:bodyPr wrap="square">
            <a:spAutoFit/>
          </a:bodyPr>
          <a:lstStyle/>
          <a:p>
            <a:pPr indent="457200" algn="just">
              <a:lnSpc>
                <a:spcPct val="125000"/>
              </a:lnSpc>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表</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4-6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划分市场部子网</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7" name="表格 6"/>
          <p:cNvGraphicFramePr>
            <a:graphicFrameLocks noGrp="1"/>
          </p:cNvGraphicFramePr>
          <p:nvPr/>
        </p:nvGraphicFramePr>
        <p:xfrm>
          <a:off x="595274" y="4929198"/>
          <a:ext cx="10858576" cy="1214446"/>
        </p:xfrm>
        <a:graphic>
          <a:graphicData uri="http://schemas.openxmlformats.org/drawingml/2006/table">
            <a:tbl>
              <a:tblPr/>
              <a:tblGrid>
                <a:gridCol w="1945501"/>
                <a:gridCol w="3229531"/>
                <a:gridCol w="2832380"/>
                <a:gridCol w="2851164"/>
              </a:tblGrid>
              <a:tr h="607223">
                <a:tc>
                  <a:txBody>
                    <a:bodyPr/>
                    <a:lstStyle/>
                    <a:p>
                      <a:pPr indent="266700" algn="ctr">
                        <a:spcAft>
                          <a:spcPts val="0"/>
                        </a:spcAft>
                      </a:pPr>
                      <a:r>
                        <a:rPr lang="zh-CN" sz="2000" kern="500" dirty="0">
                          <a:latin typeface="Times New Roman" panose="02020603050405020304" pitchFamily="18" charset="0"/>
                          <a:ea typeface="微软雅黑" panose="020B0503020204020204" pitchFamily="34" charset="-122"/>
                          <a:cs typeface="Times New Roman" panose="02020603050405020304" pitchFamily="18" charset="0"/>
                        </a:rPr>
                        <a:t>子网编号</a:t>
                      </a:r>
                      <a:endParaRPr lang="zh-CN" sz="20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zh-CN" sz="2000" kern="500">
                          <a:latin typeface="Times New Roman" panose="02020603050405020304" pitchFamily="18" charset="0"/>
                          <a:ea typeface="微软雅黑" panose="020B0503020204020204" pitchFamily="34" charset="-122"/>
                          <a:cs typeface="Times New Roman" panose="02020603050405020304" pitchFamily="18" charset="0"/>
                        </a:rPr>
                        <a:t>子网网络（点分十进制）</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zh-CN" sz="2000" kern="500">
                          <a:latin typeface="Times New Roman" panose="02020603050405020304" pitchFamily="18" charset="0"/>
                          <a:ea typeface="微软雅黑" panose="020B0503020204020204" pitchFamily="34" charset="-122"/>
                          <a:cs typeface="Times New Roman" panose="02020603050405020304" pitchFamily="18" charset="0"/>
                        </a:rPr>
                        <a:t>子网掩码</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zh-CN" sz="2000" kern="500">
                          <a:latin typeface="Times New Roman" panose="02020603050405020304" pitchFamily="18" charset="0"/>
                          <a:ea typeface="微软雅黑" panose="020B0503020204020204" pitchFamily="34" charset="-122"/>
                          <a:cs typeface="Times New Roman" panose="02020603050405020304" pitchFamily="18" charset="0"/>
                        </a:rPr>
                        <a:t>子网网络（网络前缀）</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r>
              <a:tr h="607223">
                <a:tc>
                  <a:txBody>
                    <a:bodyPr/>
                    <a:lstStyle/>
                    <a:p>
                      <a:pPr indent="266700" algn="ctr">
                        <a:spcAft>
                          <a:spcPts val="0"/>
                        </a:spcAft>
                      </a:pPr>
                      <a:r>
                        <a:rPr lang="en-US" sz="2000" kern="500">
                          <a:latin typeface="Times New Roman" panose="02020603050405020304" pitchFamily="18" charset="0"/>
                          <a:ea typeface="微软雅黑" panose="020B0503020204020204" pitchFamily="34" charset="-122"/>
                          <a:cs typeface="Times New Roman" panose="02020603050405020304" pitchFamily="18" charset="0"/>
                        </a:rPr>
                        <a:t>1</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dirty="0">
                          <a:latin typeface="Times New Roman" panose="02020603050405020304" pitchFamily="18" charset="0"/>
                          <a:ea typeface="微软雅黑" panose="020B0503020204020204" pitchFamily="34" charset="-122"/>
                          <a:cs typeface="Times New Roman" panose="02020603050405020304" pitchFamily="18" charset="0"/>
                        </a:rPr>
                        <a:t>210.31.233.0</a:t>
                      </a:r>
                      <a:endParaRPr lang="zh-CN" sz="20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a:latin typeface="Times New Roman" panose="02020603050405020304" pitchFamily="18" charset="0"/>
                          <a:ea typeface="微软雅黑" panose="020B0503020204020204" pitchFamily="34" charset="-122"/>
                          <a:cs typeface="Times New Roman" panose="02020603050405020304" pitchFamily="18" charset="0"/>
                        </a:rPr>
                        <a:t>255.255.255.128</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dirty="0">
                          <a:latin typeface="Times New Roman" panose="02020603050405020304" pitchFamily="18" charset="0"/>
                          <a:ea typeface="微软雅黑" panose="020B0503020204020204" pitchFamily="34" charset="-122"/>
                          <a:cs typeface="Times New Roman" panose="02020603050405020304" pitchFamily="18" charset="0"/>
                        </a:rPr>
                        <a:t>210.31.233.0/25</a:t>
                      </a:r>
                      <a:endParaRPr lang="zh-CN" sz="20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7"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strVal val="#ppt_h"/>
                                          </p:val>
                                        </p:tav>
                                        <p:tav tm="100000">
                                          <p:val>
                                            <p:strVal val="#ppt_h"/>
                                          </p:val>
                                        </p:tav>
                                      </p:tavLst>
                                    </p:anim>
                                  </p:childTnLst>
                                </p:cTn>
                              </p:par>
                            </p:childTnLst>
                          </p:cTn>
                        </p:par>
                        <p:par>
                          <p:cTn id="17" fill="hold">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8216" y="1428736"/>
            <a:ext cx="4857784" cy="443583"/>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）两个能容纳</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52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台主机的子网。</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1309654" y="2000240"/>
            <a:ext cx="10001320" cy="2365328"/>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为满足</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个子网各能容纳</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52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台主机的需求，可以使用一级子网中的第</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个子网</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210.31.233.128/25</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（子网掩码为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255.255.255.128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），取出其主机号的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位进一步划分成两个二级子网，其中第</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个二级子网为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210.31.233.128/26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（子网掩码为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255.255.255.192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），划分给硬件设计部，该二级子网共有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62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地址可供分配；第</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个二级子网为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210.31.233.192/26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（子网掩码为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255.255.255.192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）划分给软件设计部，该二级子网共有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62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地址可供分配，如表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4-7</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圆柱形 4"/>
          <p:cNvSpPr/>
          <p:nvPr/>
        </p:nvSpPr>
        <p:spPr>
          <a:xfrm>
            <a:off x="809588" y="1214422"/>
            <a:ext cx="642942" cy="1143008"/>
          </a:xfrm>
          <a:prstGeom prst="ca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分</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析</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p:nvPr/>
        </p:nvSpPr>
        <p:spPr>
          <a:xfrm>
            <a:off x="3595670" y="4357694"/>
            <a:ext cx="4857784" cy="408445"/>
          </a:xfrm>
          <a:prstGeom prst="rect">
            <a:avLst/>
          </a:prstGeom>
          <a:noFill/>
        </p:spPr>
        <p:txBody>
          <a:bodyPr wrap="square">
            <a:spAutoFit/>
          </a:bodyPr>
          <a:lstStyle/>
          <a:p>
            <a:pPr indent="457200" algn="just">
              <a:lnSpc>
                <a:spcPct val="125000"/>
              </a:lnSpc>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表</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4-8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划分技术部的</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个子网</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8" name="表格 7"/>
          <p:cNvGraphicFramePr>
            <a:graphicFrameLocks noGrp="1"/>
          </p:cNvGraphicFramePr>
          <p:nvPr/>
        </p:nvGraphicFramePr>
        <p:xfrm>
          <a:off x="1023902" y="4786322"/>
          <a:ext cx="10358510" cy="1643073"/>
        </p:xfrm>
        <a:graphic>
          <a:graphicData uri="http://schemas.openxmlformats.org/drawingml/2006/table">
            <a:tbl>
              <a:tblPr/>
              <a:tblGrid>
                <a:gridCol w="1828122"/>
                <a:gridCol w="3113541"/>
                <a:gridCol w="2681670"/>
                <a:gridCol w="2735177"/>
              </a:tblGrid>
              <a:tr h="547691">
                <a:tc>
                  <a:txBody>
                    <a:bodyPr/>
                    <a:lstStyle/>
                    <a:p>
                      <a:pPr indent="266700" algn="ctr">
                        <a:spcAft>
                          <a:spcPts val="0"/>
                        </a:spcAft>
                      </a:pPr>
                      <a:r>
                        <a:rPr lang="zh-CN" sz="2000" kern="500">
                          <a:latin typeface="Times New Roman" panose="02020603050405020304" pitchFamily="18" charset="0"/>
                          <a:ea typeface="微软雅黑" panose="020B0503020204020204" pitchFamily="34" charset="-122"/>
                          <a:cs typeface="Times New Roman" panose="02020603050405020304" pitchFamily="18" charset="0"/>
                        </a:rPr>
                        <a:t>子网编号</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zh-CN" sz="2000" kern="500">
                          <a:latin typeface="Times New Roman" panose="02020603050405020304" pitchFamily="18" charset="0"/>
                          <a:ea typeface="微软雅黑" panose="020B0503020204020204" pitchFamily="34" charset="-122"/>
                          <a:cs typeface="Times New Roman" panose="02020603050405020304" pitchFamily="18" charset="0"/>
                        </a:rPr>
                        <a:t>子网网络（点分十进制）</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zh-CN" sz="2000" kern="500">
                          <a:latin typeface="Times New Roman" panose="02020603050405020304" pitchFamily="18" charset="0"/>
                          <a:ea typeface="微软雅黑" panose="020B0503020204020204" pitchFamily="34" charset="-122"/>
                          <a:cs typeface="Times New Roman" panose="02020603050405020304" pitchFamily="18" charset="0"/>
                        </a:rPr>
                        <a:t>子网掩码</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zh-CN" sz="2000" kern="500">
                          <a:latin typeface="Times New Roman" panose="02020603050405020304" pitchFamily="18" charset="0"/>
                          <a:ea typeface="微软雅黑" panose="020B0503020204020204" pitchFamily="34" charset="-122"/>
                          <a:cs typeface="Times New Roman" panose="02020603050405020304" pitchFamily="18" charset="0"/>
                        </a:rPr>
                        <a:t>子网网络（网络前缀）</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r>
              <a:tr h="547691">
                <a:tc>
                  <a:txBody>
                    <a:bodyPr/>
                    <a:lstStyle/>
                    <a:p>
                      <a:pPr indent="266700" algn="ctr">
                        <a:spcAft>
                          <a:spcPts val="0"/>
                        </a:spcAft>
                      </a:pPr>
                      <a:r>
                        <a:rPr lang="en-US" sz="2000" kern="500">
                          <a:latin typeface="Times New Roman" panose="02020603050405020304" pitchFamily="18" charset="0"/>
                          <a:ea typeface="微软雅黑" panose="020B0503020204020204" pitchFamily="34" charset="-122"/>
                          <a:cs typeface="Times New Roman" panose="02020603050405020304" pitchFamily="18" charset="0"/>
                        </a:rPr>
                        <a:t>1</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a:latin typeface="Times New Roman" panose="02020603050405020304" pitchFamily="18" charset="0"/>
                          <a:ea typeface="微软雅黑" panose="020B0503020204020204" pitchFamily="34" charset="-122"/>
                          <a:cs typeface="Times New Roman" panose="02020603050405020304" pitchFamily="18" charset="0"/>
                        </a:rPr>
                        <a:t>210.31.233.128</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a:latin typeface="Times New Roman" panose="02020603050405020304" pitchFamily="18" charset="0"/>
                          <a:ea typeface="微软雅黑" panose="020B0503020204020204" pitchFamily="34" charset="-122"/>
                          <a:cs typeface="Times New Roman" panose="02020603050405020304" pitchFamily="18" charset="0"/>
                        </a:rPr>
                        <a:t>255.255.255.192</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a:latin typeface="Times New Roman" panose="02020603050405020304" pitchFamily="18" charset="0"/>
                          <a:ea typeface="微软雅黑" panose="020B0503020204020204" pitchFamily="34" charset="-122"/>
                          <a:cs typeface="Times New Roman" panose="02020603050405020304" pitchFamily="18" charset="0"/>
                        </a:rPr>
                        <a:t>210.31.233.128/26</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691">
                <a:tc>
                  <a:txBody>
                    <a:bodyPr/>
                    <a:lstStyle/>
                    <a:p>
                      <a:pPr indent="266700" algn="ctr">
                        <a:spcAft>
                          <a:spcPts val="0"/>
                        </a:spcAft>
                      </a:pPr>
                      <a:r>
                        <a:rPr lang="en-US" sz="2000" kern="500">
                          <a:latin typeface="Times New Roman" panose="02020603050405020304" pitchFamily="18" charset="0"/>
                          <a:ea typeface="微软雅黑" panose="020B0503020204020204" pitchFamily="34" charset="-122"/>
                          <a:cs typeface="Times New Roman" panose="02020603050405020304" pitchFamily="18" charset="0"/>
                        </a:rPr>
                        <a:t>2</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a:latin typeface="Times New Roman" panose="02020603050405020304" pitchFamily="18" charset="0"/>
                          <a:ea typeface="微软雅黑" panose="020B0503020204020204" pitchFamily="34" charset="-122"/>
                          <a:cs typeface="Times New Roman" panose="02020603050405020304" pitchFamily="18" charset="0"/>
                        </a:rPr>
                        <a:t>210.31.233.192</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a:latin typeface="Times New Roman" panose="02020603050405020304" pitchFamily="18" charset="0"/>
                          <a:ea typeface="微软雅黑" panose="020B0503020204020204" pitchFamily="34" charset="-122"/>
                          <a:cs typeface="Times New Roman" panose="02020603050405020304" pitchFamily="18" charset="0"/>
                        </a:rPr>
                        <a:t>255.255.255.192</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dirty="0">
                          <a:latin typeface="Times New Roman" panose="02020603050405020304" pitchFamily="18" charset="0"/>
                          <a:ea typeface="微软雅黑" panose="020B0503020204020204" pitchFamily="34" charset="-122"/>
                          <a:cs typeface="Times New Roman" panose="02020603050405020304" pitchFamily="18" charset="0"/>
                        </a:rPr>
                        <a:t>210.31.233.192/26</a:t>
                      </a:r>
                      <a:endParaRPr lang="zh-CN" sz="20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7"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strVal val="#ppt_h"/>
                                          </p:val>
                                        </p:tav>
                                        <p:tav tm="100000">
                                          <p:val>
                                            <p:strVal val="#ppt_h"/>
                                          </p:val>
                                        </p:tav>
                                      </p:tavLst>
                                    </p:anim>
                                  </p:childTnLst>
                                </p:cTn>
                              </p:par>
                            </p:childTnLst>
                          </p:cTn>
                        </p:par>
                        <p:par>
                          <p:cTn id="17" fill="hold">
                            <p:stCondLst>
                              <p:cond delay="1500"/>
                            </p:stCondLst>
                            <p:childTnLst>
                              <p:par>
                                <p:cTn id="18" presetID="9" presetClass="entr" presetSubtype="0" fill="hold" grpId="1"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任意多边形 21"/>
          <p:cNvSpPr>
            <a:spLocks noChangeArrowheads="1"/>
          </p:cNvSpPr>
          <p:nvPr>
            <p:custDataLst>
              <p:tags r:id="rId1"/>
            </p:custDataLst>
          </p:nvPr>
        </p:nvSpPr>
        <p:spPr bwMode="auto">
          <a:xfrm rot="19800000">
            <a:off x="5451048" y="-1119952"/>
            <a:ext cx="2181958" cy="9125843"/>
          </a:xfrm>
          <a:custGeom>
            <a:avLst/>
            <a:gdLst>
              <a:gd name="T0" fmla="*/ 0 w 2026880"/>
              <a:gd name="T1" fmla="*/ 0 h 6399694"/>
              <a:gd name="T2" fmla="*/ 2027594 w 2026880"/>
              <a:gd name="T3" fmla="*/ 1170044 h 6399694"/>
              <a:gd name="T4" fmla="*/ 2027594 w 2026880"/>
              <a:gd name="T5" fmla="*/ 5228688 h 6399694"/>
              <a:gd name="T6" fmla="*/ 0 w 2026880"/>
              <a:gd name="T7" fmla="*/ 6398732 h 6399694"/>
              <a:gd name="T8" fmla="*/ 0 60000 65536"/>
              <a:gd name="T9" fmla="*/ 0 60000 65536"/>
              <a:gd name="T10" fmla="*/ 0 60000 65536"/>
              <a:gd name="T11" fmla="*/ 0 60000 65536"/>
              <a:gd name="T12" fmla="*/ 0 w 2026880"/>
              <a:gd name="T13" fmla="*/ 0 h 6399694"/>
              <a:gd name="T14" fmla="*/ 2026880 w 2026880"/>
              <a:gd name="T15" fmla="*/ 6399694 h 6399694"/>
              <a:gd name="connsiteX0" fmla="*/ 66713 w 2093593"/>
              <a:gd name="connsiteY0" fmla="*/ 0 h 8649033"/>
              <a:gd name="connsiteX1" fmla="*/ 2093593 w 2093593"/>
              <a:gd name="connsiteY1" fmla="*/ 1170220 h 8649033"/>
              <a:gd name="connsiteX2" fmla="*/ 2093593 w 2093593"/>
              <a:gd name="connsiteY2" fmla="*/ 5229474 h 8649033"/>
              <a:gd name="connsiteX3" fmla="*/ 0 w 2093593"/>
              <a:gd name="connsiteY3" fmla="*/ 8649033 h 8649033"/>
              <a:gd name="connsiteX4" fmla="*/ 66713 w 2093593"/>
              <a:gd name="connsiteY4" fmla="*/ 0 h 8649033"/>
              <a:gd name="connsiteX0-1" fmla="*/ 66713 w 2175469"/>
              <a:gd name="connsiteY0-2" fmla="*/ 0 h 9126529"/>
              <a:gd name="connsiteX1-3" fmla="*/ 2093593 w 2175469"/>
              <a:gd name="connsiteY1-4" fmla="*/ 1170220 h 9126529"/>
              <a:gd name="connsiteX2-5" fmla="*/ 2175469 w 2175469"/>
              <a:gd name="connsiteY2-6" fmla="*/ 9126529 h 9126529"/>
              <a:gd name="connsiteX3-7" fmla="*/ 0 w 2175469"/>
              <a:gd name="connsiteY3-8" fmla="*/ 8649033 h 9126529"/>
              <a:gd name="connsiteX4-9" fmla="*/ 66713 w 2175469"/>
              <a:gd name="connsiteY4-10" fmla="*/ 0 h 9126529"/>
              <a:gd name="connsiteX0-11" fmla="*/ 72818 w 2181574"/>
              <a:gd name="connsiteY0-12" fmla="*/ 0 h 9126529"/>
              <a:gd name="connsiteX1-13" fmla="*/ 2099698 w 2181574"/>
              <a:gd name="connsiteY1-14" fmla="*/ 1170220 h 9126529"/>
              <a:gd name="connsiteX2-15" fmla="*/ 2181574 w 2181574"/>
              <a:gd name="connsiteY2-16" fmla="*/ 9126529 h 9126529"/>
              <a:gd name="connsiteX3-17" fmla="*/ 0 w 2181574"/>
              <a:gd name="connsiteY3-18" fmla="*/ 7897552 h 9126529"/>
              <a:gd name="connsiteX4-19" fmla="*/ 72818 w 2181574"/>
              <a:gd name="connsiteY4-20" fmla="*/ 0 h 91265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81574" h="9126529">
                <a:moveTo>
                  <a:pt x="72818" y="0"/>
                </a:moveTo>
                <a:lnTo>
                  <a:pt x="2099698" y="1170220"/>
                </a:lnTo>
                <a:lnTo>
                  <a:pt x="2181574" y="9126529"/>
                </a:lnTo>
                <a:lnTo>
                  <a:pt x="0" y="7897552"/>
                </a:lnTo>
                <a:lnTo>
                  <a:pt x="72818" y="0"/>
                </a:lnTo>
                <a:close/>
              </a:path>
            </a:pathLst>
          </a:custGeom>
          <a:solidFill>
            <a:srgbClr val="0A6CB5"/>
          </a:solidFill>
          <a:ln>
            <a:noFill/>
          </a:ln>
        </p:spPr>
        <p:txBody>
          <a:bodyPr anchor="ctr"/>
          <a:lstStyle/>
          <a:p>
            <a:endParaRPr lang="zh-CN" altLang="en-US">
              <a:cs typeface="+mn-ea"/>
              <a:sym typeface="+mn-lt"/>
            </a:endParaRPr>
          </a:p>
        </p:txBody>
      </p:sp>
      <p:sp>
        <p:nvSpPr>
          <p:cNvPr id="15" name="文本框 14"/>
          <p:cNvSpPr txBox="1"/>
          <p:nvPr/>
        </p:nvSpPr>
        <p:spPr>
          <a:xfrm>
            <a:off x="4810116" y="1214422"/>
            <a:ext cx="5574756" cy="4524315"/>
          </a:xfrm>
          <a:prstGeom prst="rect">
            <a:avLst/>
          </a:prstGeom>
          <a:noFill/>
        </p:spPr>
        <p:txBody>
          <a:bodyPr wrap="square" rtlCol="0">
            <a:spAutoFit/>
          </a:bodyPr>
          <a:lstStyle/>
          <a:p>
            <a:r>
              <a:rPr lang="zh-CN" altLang="en-US" sz="7200" b="1" dirty="0">
                <a:solidFill>
                  <a:schemeClr val="bg1"/>
                </a:solidFill>
                <a:latin typeface="微软雅黑" panose="020B0503020204020204" pitchFamily="34" charset="-122"/>
                <a:ea typeface="微软雅黑" panose="020B0503020204020204" pitchFamily="34" charset="-122"/>
              </a:rPr>
              <a:t>学 </a:t>
            </a:r>
            <a:endParaRPr lang="en-US" altLang="zh-CN" sz="7200" b="1" dirty="0">
              <a:solidFill>
                <a:schemeClr val="bg1"/>
              </a:solidFill>
              <a:latin typeface="微软雅黑" panose="020B0503020204020204" pitchFamily="34" charset="-122"/>
              <a:ea typeface="微软雅黑" panose="020B0503020204020204" pitchFamily="34" charset="-122"/>
            </a:endParaRPr>
          </a:p>
          <a:p>
            <a:r>
              <a:rPr lang="en-US" altLang="zh-CN" sz="7200" b="1" dirty="0">
                <a:solidFill>
                  <a:schemeClr val="bg1"/>
                </a:solidFill>
                <a:latin typeface="微软雅黑" panose="020B0503020204020204" pitchFamily="34" charset="-122"/>
                <a:ea typeface="微软雅黑" panose="020B0503020204020204" pitchFamily="34" charset="-122"/>
              </a:rPr>
              <a:t>   </a:t>
            </a:r>
            <a:r>
              <a:rPr lang="zh-CN" altLang="en-US" sz="7200" b="1" dirty="0">
                <a:solidFill>
                  <a:schemeClr val="bg1"/>
                </a:solidFill>
                <a:latin typeface="微软雅黑" panose="020B0503020204020204" pitchFamily="34" charset="-122"/>
                <a:ea typeface="微软雅黑" panose="020B0503020204020204" pitchFamily="34" charset="-122"/>
              </a:rPr>
              <a:t>习 </a:t>
            </a:r>
            <a:endParaRPr lang="en-US" altLang="zh-CN" sz="7200" b="1" dirty="0">
              <a:solidFill>
                <a:schemeClr val="bg1"/>
              </a:solidFill>
              <a:latin typeface="微软雅黑" panose="020B0503020204020204" pitchFamily="34" charset="-122"/>
              <a:ea typeface="微软雅黑" panose="020B0503020204020204" pitchFamily="34" charset="-122"/>
            </a:endParaRPr>
          </a:p>
          <a:p>
            <a:r>
              <a:rPr lang="en-US" altLang="zh-CN" sz="7200" b="1" dirty="0">
                <a:solidFill>
                  <a:schemeClr val="bg1"/>
                </a:solidFill>
                <a:latin typeface="微软雅黑" panose="020B0503020204020204" pitchFamily="34" charset="-122"/>
                <a:ea typeface="微软雅黑" panose="020B0503020204020204" pitchFamily="34" charset="-122"/>
              </a:rPr>
              <a:t>      </a:t>
            </a:r>
            <a:r>
              <a:rPr lang="zh-CN" altLang="en-US" sz="7200" b="1" dirty="0">
                <a:solidFill>
                  <a:schemeClr val="bg1"/>
                </a:solidFill>
                <a:latin typeface="微软雅黑" panose="020B0503020204020204" pitchFamily="34" charset="-122"/>
                <a:ea typeface="微软雅黑" panose="020B0503020204020204" pitchFamily="34" charset="-122"/>
              </a:rPr>
              <a:t>目 </a:t>
            </a:r>
            <a:endParaRPr lang="en-US" altLang="zh-CN" sz="7200" b="1" dirty="0">
              <a:solidFill>
                <a:schemeClr val="bg1"/>
              </a:solidFill>
              <a:latin typeface="微软雅黑" panose="020B0503020204020204" pitchFamily="34" charset="-122"/>
              <a:ea typeface="微软雅黑" panose="020B0503020204020204" pitchFamily="34" charset="-122"/>
            </a:endParaRPr>
          </a:p>
          <a:p>
            <a:r>
              <a:rPr lang="en-US" altLang="zh-CN" sz="7200" b="1" dirty="0">
                <a:solidFill>
                  <a:schemeClr val="bg1"/>
                </a:solidFill>
                <a:latin typeface="微软雅黑" panose="020B0503020204020204" pitchFamily="34" charset="-122"/>
                <a:ea typeface="微软雅黑" panose="020B0503020204020204" pitchFamily="34" charset="-122"/>
              </a:rPr>
              <a:t>         </a:t>
            </a:r>
            <a:r>
              <a:rPr lang="zh-CN" altLang="en-US" sz="7200" b="1" dirty="0">
                <a:solidFill>
                  <a:schemeClr val="bg1"/>
                </a:solidFill>
                <a:latin typeface="微软雅黑" panose="020B0503020204020204" pitchFamily="34" charset="-122"/>
                <a:ea typeface="微软雅黑" panose="020B0503020204020204" pitchFamily="34" charset="-122"/>
              </a:rPr>
              <a:t>标</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207221" y="914961"/>
            <a:ext cx="4286280" cy="471548"/>
            <a:chOff x="738150" y="1928802"/>
            <a:chExt cx="4286280" cy="471548"/>
          </a:xfrm>
        </p:grpSpPr>
        <p:sp>
          <p:nvSpPr>
            <p:cNvPr id="12" name="矩形 11"/>
            <p:cNvSpPr/>
            <p:nvPr/>
          </p:nvSpPr>
          <p:spPr>
            <a:xfrm>
              <a:off x="1166778" y="2000240"/>
              <a:ext cx="3857652" cy="400110"/>
            </a:xfrm>
            <a:prstGeom prst="rect">
              <a:avLst/>
            </a:prstGeom>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掌握</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数据报的格式。</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Shape 2413"/>
            <p:cNvSpPr>
              <a:spLocks noChangeAspect="1"/>
            </p:cNvSpPr>
            <p:nvPr/>
          </p:nvSpPr>
          <p:spPr>
            <a:xfrm>
              <a:off x="738150" y="1928802"/>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grpSp>
        <p:nvGrpSpPr>
          <p:cNvPr id="18" name="组合 17"/>
          <p:cNvGrpSpPr/>
          <p:nvPr/>
        </p:nvGrpSpPr>
        <p:grpSpPr>
          <a:xfrm>
            <a:off x="707286" y="2307114"/>
            <a:ext cx="4286281" cy="432000"/>
            <a:chOff x="738150" y="1928802"/>
            <a:chExt cx="4286281" cy="432000"/>
          </a:xfrm>
        </p:grpSpPr>
        <p:sp>
          <p:nvSpPr>
            <p:cNvPr id="19" name="矩形 18"/>
            <p:cNvSpPr/>
            <p:nvPr/>
          </p:nvSpPr>
          <p:spPr>
            <a:xfrm>
              <a:off x="1166779" y="1957320"/>
              <a:ext cx="3857652" cy="400110"/>
            </a:xfrm>
            <a:prstGeom prst="rect">
              <a:avLst/>
            </a:prstGeom>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掌握</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地址的结构和分类。</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Shape 2413"/>
            <p:cNvSpPr>
              <a:spLocks noChangeAspect="1"/>
            </p:cNvSpPr>
            <p:nvPr/>
          </p:nvSpPr>
          <p:spPr>
            <a:xfrm>
              <a:off x="738150" y="1928802"/>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grpSp>
        <p:nvGrpSpPr>
          <p:cNvPr id="21" name="组合 20"/>
          <p:cNvGrpSpPr/>
          <p:nvPr/>
        </p:nvGrpSpPr>
        <p:grpSpPr>
          <a:xfrm>
            <a:off x="6966745" y="954648"/>
            <a:ext cx="4664370" cy="432000"/>
            <a:chOff x="738150" y="1928802"/>
            <a:chExt cx="4664370" cy="432000"/>
          </a:xfrm>
        </p:grpSpPr>
        <p:sp>
          <p:nvSpPr>
            <p:cNvPr id="22" name="矩形 21"/>
            <p:cNvSpPr/>
            <p:nvPr/>
          </p:nvSpPr>
          <p:spPr>
            <a:xfrm>
              <a:off x="1166778" y="1957320"/>
              <a:ext cx="4235742" cy="400110"/>
            </a:xfrm>
            <a:prstGeom prst="rect">
              <a:avLst/>
            </a:prstGeom>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掌握</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传输连接的建立和释放过程。</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Shape 2413"/>
            <p:cNvSpPr>
              <a:spLocks noChangeAspect="1"/>
            </p:cNvSpPr>
            <p:nvPr/>
          </p:nvSpPr>
          <p:spPr>
            <a:xfrm>
              <a:off x="738150" y="1928802"/>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grpSp>
        <p:nvGrpSpPr>
          <p:cNvPr id="24" name="组合 23"/>
          <p:cNvGrpSpPr/>
          <p:nvPr/>
        </p:nvGrpSpPr>
        <p:grpSpPr>
          <a:xfrm>
            <a:off x="1254822" y="3378774"/>
            <a:ext cx="3889914" cy="707886"/>
            <a:chOff x="738150" y="1928802"/>
            <a:chExt cx="3889914" cy="707886"/>
          </a:xfrm>
        </p:grpSpPr>
        <p:sp>
          <p:nvSpPr>
            <p:cNvPr id="25" name="矩形 24"/>
            <p:cNvSpPr/>
            <p:nvPr/>
          </p:nvSpPr>
          <p:spPr>
            <a:xfrm>
              <a:off x="1238217" y="1928802"/>
              <a:ext cx="3389847" cy="707886"/>
            </a:xfrm>
            <a:prstGeom prst="rect">
              <a:avLst/>
            </a:prstGeom>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理解子网掩码的概念，掌握子网划分的方法。</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6" name="Shape 2413"/>
            <p:cNvSpPr>
              <a:spLocks noChangeAspect="1"/>
            </p:cNvSpPr>
            <p:nvPr/>
          </p:nvSpPr>
          <p:spPr>
            <a:xfrm>
              <a:off x="738150" y="1928802"/>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grpSp>
        <p:nvGrpSpPr>
          <p:cNvPr id="27" name="组合 26"/>
          <p:cNvGrpSpPr/>
          <p:nvPr/>
        </p:nvGrpSpPr>
        <p:grpSpPr>
          <a:xfrm>
            <a:off x="2108353" y="4404867"/>
            <a:ext cx="3680185" cy="1015663"/>
            <a:chOff x="738150" y="1928802"/>
            <a:chExt cx="3680185" cy="1015663"/>
          </a:xfrm>
        </p:grpSpPr>
        <p:sp>
          <p:nvSpPr>
            <p:cNvPr id="28" name="矩形 27"/>
            <p:cNvSpPr/>
            <p:nvPr/>
          </p:nvSpPr>
          <p:spPr>
            <a:xfrm>
              <a:off x="1238216" y="1928802"/>
              <a:ext cx="3180119" cy="1015663"/>
            </a:xfrm>
            <a:prstGeom prst="rect">
              <a:avLst/>
            </a:prstGeom>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理解地址解析协议</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ARP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和网际控制报文协议</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ICMP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的工作原理和应用。</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 name="Shape 2413"/>
            <p:cNvSpPr>
              <a:spLocks noChangeAspect="1"/>
            </p:cNvSpPr>
            <p:nvPr/>
          </p:nvSpPr>
          <p:spPr>
            <a:xfrm>
              <a:off x="738150" y="2201011"/>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grpSp>
        <p:nvGrpSpPr>
          <p:cNvPr id="33" name="组合 32"/>
          <p:cNvGrpSpPr/>
          <p:nvPr/>
        </p:nvGrpSpPr>
        <p:grpSpPr>
          <a:xfrm>
            <a:off x="7638090" y="2105394"/>
            <a:ext cx="3322995" cy="707886"/>
            <a:chOff x="738150" y="1928802"/>
            <a:chExt cx="3322995" cy="707886"/>
          </a:xfrm>
        </p:grpSpPr>
        <p:sp>
          <p:nvSpPr>
            <p:cNvPr id="34" name="矩形 33"/>
            <p:cNvSpPr/>
            <p:nvPr/>
          </p:nvSpPr>
          <p:spPr>
            <a:xfrm>
              <a:off x="1238216" y="1928802"/>
              <a:ext cx="2822929" cy="707886"/>
            </a:xfrm>
            <a:prstGeom prst="rect">
              <a:avLst/>
            </a:prstGeom>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了解</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地址的结构和特点。</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 name="Shape 2413"/>
            <p:cNvSpPr>
              <a:spLocks noChangeAspect="1"/>
            </p:cNvSpPr>
            <p:nvPr/>
          </p:nvSpPr>
          <p:spPr>
            <a:xfrm>
              <a:off x="738150" y="1928802"/>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grpSp>
        <p:nvGrpSpPr>
          <p:cNvPr id="36" name="组合 35"/>
          <p:cNvGrpSpPr/>
          <p:nvPr/>
        </p:nvGrpSpPr>
        <p:grpSpPr>
          <a:xfrm>
            <a:off x="8257955" y="3400461"/>
            <a:ext cx="3322995" cy="1015663"/>
            <a:chOff x="738150" y="1928802"/>
            <a:chExt cx="3322995" cy="1015663"/>
          </a:xfrm>
        </p:grpSpPr>
        <p:sp>
          <p:nvSpPr>
            <p:cNvPr id="37" name="矩形 36"/>
            <p:cNvSpPr/>
            <p:nvPr/>
          </p:nvSpPr>
          <p:spPr>
            <a:xfrm>
              <a:off x="1238216" y="1928802"/>
              <a:ext cx="2822929" cy="1015663"/>
            </a:xfrm>
            <a:prstGeom prst="rect">
              <a:avLst/>
            </a:prstGeom>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掌握</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的概念、特点、端口号分配和数据报格式。</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Shape 2413"/>
            <p:cNvSpPr>
              <a:spLocks noChangeAspect="1"/>
            </p:cNvSpPr>
            <p:nvPr/>
          </p:nvSpPr>
          <p:spPr>
            <a:xfrm>
              <a:off x="738150" y="1928802"/>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grpSp>
        <p:nvGrpSpPr>
          <p:cNvPr id="40" name="组合 39"/>
          <p:cNvGrpSpPr/>
          <p:nvPr/>
        </p:nvGrpSpPr>
        <p:grpSpPr>
          <a:xfrm>
            <a:off x="8949547" y="4672831"/>
            <a:ext cx="2832665" cy="1015663"/>
            <a:chOff x="738150" y="1928802"/>
            <a:chExt cx="2832665" cy="1015663"/>
          </a:xfrm>
        </p:grpSpPr>
        <p:sp>
          <p:nvSpPr>
            <p:cNvPr id="41" name="矩形 40"/>
            <p:cNvSpPr/>
            <p:nvPr/>
          </p:nvSpPr>
          <p:spPr>
            <a:xfrm>
              <a:off x="1238217" y="1928802"/>
              <a:ext cx="2332598" cy="1015663"/>
            </a:xfrm>
            <a:prstGeom prst="rect">
              <a:avLst/>
            </a:prstGeom>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掌握</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的概念、特点、端口号分配和数据报格式。</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2" name="Shape 2413"/>
            <p:cNvSpPr>
              <a:spLocks noChangeAspect="1"/>
            </p:cNvSpPr>
            <p:nvPr/>
          </p:nvSpPr>
          <p:spPr>
            <a:xfrm>
              <a:off x="738150" y="1928802"/>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grpSp>
        <p:nvGrpSpPr>
          <p:cNvPr id="43" name="组合 42"/>
          <p:cNvGrpSpPr/>
          <p:nvPr/>
        </p:nvGrpSpPr>
        <p:grpSpPr>
          <a:xfrm>
            <a:off x="2699627" y="5842337"/>
            <a:ext cx="3680185" cy="707886"/>
            <a:chOff x="738150" y="1928802"/>
            <a:chExt cx="3680185" cy="707886"/>
          </a:xfrm>
        </p:grpSpPr>
        <p:sp>
          <p:nvSpPr>
            <p:cNvPr id="44" name="矩形 43"/>
            <p:cNvSpPr/>
            <p:nvPr/>
          </p:nvSpPr>
          <p:spPr>
            <a:xfrm>
              <a:off x="1238216" y="1928802"/>
              <a:ext cx="3180119" cy="707886"/>
            </a:xfrm>
            <a:prstGeom prst="rect">
              <a:avLst/>
            </a:prstGeom>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掌握</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传输连接的建立和释放过程。</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5" name="Shape 2413"/>
            <p:cNvSpPr>
              <a:spLocks noChangeAspect="1"/>
            </p:cNvSpPr>
            <p:nvPr/>
          </p:nvSpPr>
          <p:spPr>
            <a:xfrm>
              <a:off x="738150" y="1928802"/>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par>
                                <p:cTn id="8" presetID="1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slide(fromBottom)">
                                      <p:cBhvr>
                                        <p:cTn id="10" dur="500"/>
                                        <p:tgtEl>
                                          <p:spTgt spid="18"/>
                                        </p:tgtEl>
                                      </p:cBhvr>
                                    </p:animEffect>
                                  </p:childTnLst>
                                </p:cTn>
                              </p:par>
                              <p:par>
                                <p:cTn id="11" presetID="12" presetClass="entr" presetSubtype="4"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slide(fromBottom)">
                                      <p:cBhvr>
                                        <p:cTn id="13" dur="500"/>
                                        <p:tgtEl>
                                          <p:spTgt spid="21"/>
                                        </p:tgtEl>
                                      </p:cBhvr>
                                    </p:animEffect>
                                  </p:childTnLst>
                                </p:cTn>
                              </p:par>
                              <p:par>
                                <p:cTn id="14" presetID="12" presetClass="entr" presetSubtype="4"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slide(fromBottom)">
                                      <p:cBhvr>
                                        <p:cTn id="16" dur="500"/>
                                        <p:tgtEl>
                                          <p:spTgt spid="24"/>
                                        </p:tgtEl>
                                      </p:cBhvr>
                                    </p:animEffect>
                                  </p:childTnLst>
                                </p:cTn>
                              </p:par>
                              <p:par>
                                <p:cTn id="17" presetID="1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slide(fromBottom)">
                                      <p:cBhvr>
                                        <p:cTn id="19" dur="500"/>
                                        <p:tgtEl>
                                          <p:spTgt spid="27"/>
                                        </p:tgtEl>
                                      </p:cBhvr>
                                    </p:animEffect>
                                  </p:childTnLst>
                                </p:cTn>
                              </p:par>
                              <p:par>
                                <p:cTn id="20" presetID="12" presetClass="entr" presetSubtype="4"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slide(fromBottom)">
                                      <p:cBhvr>
                                        <p:cTn id="22" dur="500"/>
                                        <p:tgtEl>
                                          <p:spTgt spid="33"/>
                                        </p:tgtEl>
                                      </p:cBhvr>
                                    </p:animEffect>
                                  </p:childTnLst>
                                </p:cTn>
                              </p:par>
                              <p:par>
                                <p:cTn id="23" presetID="12" presetClass="entr" presetSubtype="4"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slide(fromBottom)">
                                      <p:cBhvr>
                                        <p:cTn id="25" dur="500"/>
                                        <p:tgtEl>
                                          <p:spTgt spid="36"/>
                                        </p:tgtEl>
                                      </p:cBhvr>
                                    </p:animEffect>
                                  </p:childTnLst>
                                </p:cTn>
                              </p:par>
                              <p:par>
                                <p:cTn id="26" presetID="12" presetClass="entr" presetSubtype="4"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slide(fromBottom)">
                                      <p:cBhvr>
                                        <p:cTn id="28" dur="500"/>
                                        <p:tgtEl>
                                          <p:spTgt spid="40"/>
                                        </p:tgtEl>
                                      </p:cBhvr>
                                    </p:animEffect>
                                  </p:childTnLst>
                                </p:cTn>
                              </p:par>
                              <p:par>
                                <p:cTn id="29" presetID="12" presetClass="entr" presetSubtype="4"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slide(fromBottom)">
                                      <p:cBhvr>
                                        <p:cTn id="3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1023902" y="1500174"/>
            <a:ext cx="10001320" cy="441724"/>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对这个可变长子网的划分结果如图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4-16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5698"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pSp>
        <p:nvGrpSpPr>
          <p:cNvPr id="7" name="组合 6"/>
          <p:cNvGrpSpPr/>
          <p:nvPr/>
        </p:nvGrpSpPr>
        <p:grpSpPr>
          <a:xfrm>
            <a:off x="1452529" y="2071678"/>
            <a:ext cx="9631690" cy="4010482"/>
            <a:chOff x="1452529" y="2071678"/>
            <a:chExt cx="9631690" cy="4010482"/>
          </a:xfrm>
        </p:grpSpPr>
        <p:sp>
          <p:nvSpPr>
            <p:cNvPr id="4" name="矩形 3"/>
            <p:cNvSpPr/>
            <p:nvPr/>
          </p:nvSpPr>
          <p:spPr>
            <a:xfrm>
              <a:off x="4095736" y="5643578"/>
              <a:ext cx="3705252" cy="438582"/>
            </a:xfrm>
            <a:prstGeom prst="rect">
              <a:avLst/>
            </a:prstGeom>
            <a:noFill/>
          </p:spPr>
          <p:txBody>
            <a:bodyPr wrap="square">
              <a:spAutoFit/>
            </a:bodyPr>
            <a:lstStyle/>
            <a:p>
              <a:pPr indent="457200" algn="just">
                <a:lnSpc>
                  <a:spcPct val="125000"/>
                </a:lnSpc>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4-16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可变长子网划分结果</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285697" name="Object 1"/>
            <p:cNvGraphicFramePr>
              <a:graphicFrameLocks noChangeAspect="1"/>
            </p:cNvGraphicFramePr>
            <p:nvPr/>
          </p:nvGraphicFramePr>
          <p:xfrm>
            <a:off x="1452529" y="2071678"/>
            <a:ext cx="9631690" cy="3571900"/>
          </p:xfrm>
          <a:graphic>
            <a:graphicData uri="http://schemas.openxmlformats.org/presentationml/2006/ole">
              <mc:AlternateContent xmlns:mc="http://schemas.openxmlformats.org/markup-compatibility/2006">
                <mc:Choice xmlns:v="urn:schemas-microsoft-com:vml" Requires="v">
                  <p:oleObj spid="_x0000_s9219" name="" r:id="rId1" imgW="5181600" imgH="1924050" progId="Visio.Drawing.11">
                    <p:embed/>
                  </p:oleObj>
                </mc:Choice>
                <mc:Fallback>
                  <p:oleObj name="" r:id="rId1" imgW="5181600" imgH="1924050" progId="Visio.Drawing.11">
                    <p:embed/>
                    <p:pic>
                      <p:nvPicPr>
                        <p:cNvPr id="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529" y="2071678"/>
                          <a:ext cx="9631690" cy="35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îṣļîḑé-Rectangle 70"/>
          <p:cNvSpPr/>
          <p:nvPr/>
        </p:nvSpPr>
        <p:spPr>
          <a:xfrm>
            <a:off x="1837126" y="1152631"/>
            <a:ext cx="3060802" cy="369332"/>
          </a:xfrm>
          <a:prstGeom prst="rect">
            <a:avLst/>
          </a:prstGeom>
        </p:spPr>
        <p:txBody>
          <a:bodyPr wrap="none" lIns="144000" tIns="0" rIns="144000" bIns="0">
            <a:spAutoFit/>
          </a:bodyPr>
          <a:lstStyle/>
          <a:p>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超网和无类域间路由</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7"/>
          <p:cNvGrpSpPr>
            <a:grpSpLocks noChangeAspect="1"/>
          </p:cNvGrpSpPr>
          <p:nvPr/>
        </p:nvGrpSpPr>
        <p:grpSpPr>
          <a:xfrm>
            <a:off x="1095340" y="958486"/>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6</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261122"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952464" y="1714488"/>
            <a:ext cx="10572824" cy="5478423"/>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目前，在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Internet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上使用的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地址是在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1978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年确立的协议，它由</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段</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位二进制数字组成。由于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Internet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协议当时的版本号为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，因而称为“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IPv4</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。尽管这个协议在理论上有大约</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亿个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地址，但是，并不是所有的地址都得到了充分的利用。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类地址所包含的主机数又太多，而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类地址包含的主机数又太少，如一个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类网络其中所包含的主机数可以达到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65 534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类网络中只能容纳</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254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台主机，这对于拥有上千台主机的单位来说，选择哪类网络地址都是不合适的。</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此外，由于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Internet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的迅猛发展，主机数量急剧增加，它正以非常快的速度消耗着</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地址。为了解决当前</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地址面临的严重资源不足的问题，</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InterNIC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设计了一种新的网络分配方法：对于一个主机数量介于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类网络和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类网络的单位，</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InterNIC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给它分配多个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类网络的范围，该范围能够容纳足够的网络和主机。这种方法实质上就是将若干个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类网络合并成一个网络，这个合并后的网络就称为超网。例如，假设一个单位拥有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2 000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台主机，那么</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InterNIC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并不是给它分配一个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类网络，而是分配</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类网络。每个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类网络可以容纳</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254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台主机，总共</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2 032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台主机，能够满足实际需求。</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1095340" y="1214422"/>
            <a:ext cx="9787006" cy="2400657"/>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虽然这种方法有助于节约</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类网络，但它又导致新的问题：采用通常的路由选择计算，在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Internet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上每个路由器的路由表中必须有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类网络表项才能把</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包路由到该单位。为防止</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Internet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路由器被过多的路由淹没，必须采用一种称为无类域间路由（</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Classless Inter-Domain Routing</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CIDR</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）的计算，把多个表项缩成一个表项。使用了</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CIDR</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后，路由表中只用一个路由表项就可以表示分配给该单位的所有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类网络。在概念上，</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CIDR</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创建的路由表项可以表示为：</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1095340" y="3786190"/>
            <a:ext cx="9787006" cy="441724"/>
          </a:xfrm>
          <a:prstGeom prst="rect">
            <a:avLst/>
          </a:prstGeom>
          <a:solidFill>
            <a:schemeClr val="accent2">
              <a:lumMod val="60000"/>
              <a:lumOff val="40000"/>
            </a:schemeClr>
          </a:solidFill>
        </p:spPr>
        <p:txBody>
          <a:bodyPr wrap="square">
            <a:spAutoFit/>
          </a:bodyPr>
          <a:lstStyle/>
          <a:p>
            <a:pPr indent="457200" algn="ctr">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起始网络，数量</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p:cNvSpPr/>
          <p:nvPr/>
        </p:nvSpPr>
        <p:spPr>
          <a:xfrm>
            <a:off x="1095340" y="4531381"/>
            <a:ext cx="7572428" cy="1246495"/>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其中，“起始网络”表示的是所分配的第一个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类网络地址，“数量”是分配的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类网络的总个数。实际上，它可以用一个超网子网掩码来表示相同的信息。</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 name="图片 5" descr="IP.jpg"/>
          <p:cNvPicPr>
            <a:picLocks noChangeAspect="1"/>
          </p:cNvPicPr>
          <p:nvPr/>
        </p:nvPicPr>
        <p:blipFill>
          <a:blip r:embed="rId1" cstate="print">
            <a:clrChange>
              <a:clrFrom>
                <a:srgbClr val="FFFFFF"/>
              </a:clrFrom>
              <a:clrTo>
                <a:srgbClr val="FFFFFF">
                  <a:alpha val="0"/>
                </a:srgbClr>
              </a:clrTo>
            </a:clrChange>
          </a:blip>
          <a:stretch>
            <a:fillRect/>
          </a:stretch>
        </p:blipFill>
        <p:spPr>
          <a:xfrm>
            <a:off x="7928276" y="4000927"/>
            <a:ext cx="4168516" cy="28570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 name="组合 2"/>
          <p:cNvGrpSpPr/>
          <p:nvPr/>
        </p:nvGrpSpPr>
        <p:grpSpPr>
          <a:xfrm>
            <a:off x="1095340" y="1214422"/>
            <a:ext cx="10001320" cy="1211165"/>
            <a:chOff x="1166778" y="1571612"/>
            <a:chExt cx="10001320" cy="1211165"/>
          </a:xfrm>
        </p:grpSpPr>
        <p:sp>
          <p:nvSpPr>
            <p:cNvPr id="4" name="云形 3"/>
            <p:cNvSpPr/>
            <p:nvPr/>
          </p:nvSpPr>
          <p:spPr>
            <a:xfrm>
              <a:off x="1166778" y="1571612"/>
              <a:ext cx="1214446" cy="857256"/>
            </a:xfrm>
            <a:prstGeom prst="clou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4-5</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p:cNvSpPr/>
            <p:nvPr/>
          </p:nvSpPr>
          <p:spPr>
            <a:xfrm>
              <a:off x="2309786" y="1571612"/>
              <a:ext cx="8858312" cy="1211165"/>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某公司申请到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个网络地址块（共</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类网络地址）：</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210.31.224.0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210.31.231.0/24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，为了对这</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类网络地址块进行汇总，该采用什么样的超网子网掩码呢？</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CIDR</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前缀为多少？</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6" name="矩形 5"/>
          <p:cNvSpPr/>
          <p:nvPr/>
        </p:nvSpPr>
        <p:spPr>
          <a:xfrm>
            <a:off x="1095340" y="3857628"/>
            <a:ext cx="1643074" cy="2015936"/>
          </a:xfrm>
          <a:prstGeom prst="rect">
            <a:avLst/>
          </a:prstGeom>
          <a:noFill/>
          <a:ln w="28575">
            <a:noFill/>
            <a:prstDash val="dash"/>
          </a:ln>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类网络地址的二进制表示形式列出，如表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圆柱形 7"/>
          <p:cNvSpPr/>
          <p:nvPr/>
        </p:nvSpPr>
        <p:spPr>
          <a:xfrm>
            <a:off x="1452530" y="2643182"/>
            <a:ext cx="642942" cy="1143008"/>
          </a:xfrm>
          <a:prstGeom prst="ca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分</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析</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5672125" y="2439793"/>
            <a:ext cx="3429024" cy="406778"/>
          </a:xfrm>
          <a:prstGeom prst="rect">
            <a:avLst/>
          </a:prstGeom>
          <a:noFill/>
          <a:ln w="28575">
            <a:noFill/>
            <a:prstDash val="dash"/>
          </a:ln>
        </p:spPr>
        <p:txBody>
          <a:bodyPr wrap="square">
            <a:spAutoFit/>
          </a:bodyPr>
          <a:lstStyle/>
          <a:p>
            <a:pPr indent="457200" algn="ctr">
              <a:lnSpc>
                <a:spcPct val="125000"/>
              </a:lnSpc>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表</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4-8  8</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类网络地址</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10" name="表格 9"/>
          <p:cNvGraphicFramePr>
            <a:graphicFrameLocks noGrp="1"/>
          </p:cNvGraphicFramePr>
          <p:nvPr/>
        </p:nvGraphicFramePr>
        <p:xfrm>
          <a:off x="3524232" y="3071810"/>
          <a:ext cx="7724811" cy="3405190"/>
        </p:xfrm>
        <a:graphic>
          <a:graphicData uri="http://schemas.openxmlformats.org/drawingml/2006/table">
            <a:tbl>
              <a:tblPr/>
              <a:tblGrid>
                <a:gridCol w="2590140"/>
                <a:gridCol w="5134671"/>
              </a:tblGrid>
              <a:tr h="340519">
                <a:tc>
                  <a:txBody>
                    <a:bodyPr/>
                    <a:lstStyle/>
                    <a:p>
                      <a:pPr indent="266700" algn="ctr">
                        <a:spcAft>
                          <a:spcPts val="0"/>
                        </a:spcAft>
                      </a:pPr>
                      <a:r>
                        <a:rPr lang="en-US" sz="2000" kern="500" dirty="0">
                          <a:latin typeface="Times New Roman" panose="02020603050405020304" pitchFamily="18" charset="0"/>
                          <a:ea typeface="微软雅黑" panose="020B0503020204020204" pitchFamily="34" charset="-122"/>
                          <a:cs typeface="Times New Roman" panose="02020603050405020304" pitchFamily="18" charset="0"/>
                        </a:rPr>
                        <a:t>C</a:t>
                      </a:r>
                      <a:r>
                        <a:rPr lang="zh-CN" sz="2000" kern="500" dirty="0">
                          <a:latin typeface="Times New Roman" panose="02020603050405020304" pitchFamily="18" charset="0"/>
                          <a:ea typeface="微软雅黑" panose="020B0503020204020204" pitchFamily="34" charset="-122"/>
                          <a:cs typeface="Times New Roman" panose="02020603050405020304" pitchFamily="18" charset="0"/>
                        </a:rPr>
                        <a:t>类网络地址</a:t>
                      </a:r>
                      <a:endParaRPr lang="zh-CN" sz="20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zh-CN" sz="2000" kern="500">
                          <a:latin typeface="Times New Roman" panose="02020603050405020304" pitchFamily="18" charset="0"/>
                          <a:ea typeface="微软雅黑" panose="020B0503020204020204" pitchFamily="34" charset="-122"/>
                          <a:cs typeface="Times New Roman" panose="02020603050405020304" pitchFamily="18" charset="0"/>
                        </a:rPr>
                        <a:t>二进制数</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r>
              <a:tr h="340519">
                <a:tc>
                  <a:txBody>
                    <a:bodyPr/>
                    <a:lstStyle/>
                    <a:p>
                      <a:pPr indent="266700" algn="ctr">
                        <a:spcAft>
                          <a:spcPts val="0"/>
                        </a:spcAft>
                      </a:pPr>
                      <a:r>
                        <a:rPr lang="en-US" sz="2000" kern="500">
                          <a:latin typeface="Times New Roman" panose="02020603050405020304" pitchFamily="18" charset="0"/>
                          <a:ea typeface="微软雅黑" panose="020B0503020204020204" pitchFamily="34" charset="-122"/>
                          <a:cs typeface="Times New Roman" panose="02020603050405020304" pitchFamily="18" charset="0"/>
                        </a:rPr>
                        <a:t>210.31.224.0</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a:latin typeface="Times New Roman" panose="02020603050405020304" pitchFamily="18" charset="0"/>
                          <a:ea typeface="微软雅黑" panose="020B0503020204020204" pitchFamily="34" charset="-122"/>
                          <a:cs typeface="Times New Roman" panose="02020603050405020304" pitchFamily="18" charset="0"/>
                        </a:rPr>
                        <a:t>11010010  00011111  11100</a:t>
                      </a:r>
                      <a:r>
                        <a:rPr lang="en-US" sz="2000" b="1" i="1" kern="500">
                          <a:latin typeface="Times New Roman" panose="02020603050405020304" pitchFamily="18" charset="0"/>
                          <a:ea typeface="微软雅黑" panose="020B0503020204020204" pitchFamily="34" charset="-122"/>
                          <a:cs typeface="Times New Roman" panose="02020603050405020304" pitchFamily="18" charset="0"/>
                        </a:rPr>
                        <a:t>000</a:t>
                      </a:r>
                      <a:r>
                        <a:rPr lang="en-US" sz="2000" kern="500">
                          <a:latin typeface="Times New Roman" panose="02020603050405020304" pitchFamily="18" charset="0"/>
                          <a:ea typeface="微软雅黑" panose="020B0503020204020204" pitchFamily="34" charset="-122"/>
                          <a:cs typeface="Times New Roman" panose="02020603050405020304" pitchFamily="18" charset="0"/>
                        </a:rPr>
                        <a:t>  00000000</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519">
                <a:tc>
                  <a:txBody>
                    <a:bodyPr/>
                    <a:lstStyle/>
                    <a:p>
                      <a:pPr indent="266700" algn="ctr">
                        <a:spcAft>
                          <a:spcPts val="0"/>
                        </a:spcAft>
                      </a:pPr>
                      <a:r>
                        <a:rPr lang="en-US" sz="2000" kern="500">
                          <a:latin typeface="Times New Roman" panose="02020603050405020304" pitchFamily="18" charset="0"/>
                          <a:ea typeface="微软雅黑" panose="020B0503020204020204" pitchFamily="34" charset="-122"/>
                          <a:cs typeface="Times New Roman" panose="02020603050405020304" pitchFamily="18" charset="0"/>
                        </a:rPr>
                        <a:t>210.31.225.0</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a:latin typeface="Times New Roman" panose="02020603050405020304" pitchFamily="18" charset="0"/>
                          <a:ea typeface="微软雅黑" panose="020B0503020204020204" pitchFamily="34" charset="-122"/>
                          <a:cs typeface="Times New Roman" panose="02020603050405020304" pitchFamily="18" charset="0"/>
                        </a:rPr>
                        <a:t>11010010  00011111  11100</a:t>
                      </a:r>
                      <a:r>
                        <a:rPr lang="en-US" sz="2000" b="1" i="1" kern="500">
                          <a:latin typeface="Times New Roman" panose="02020603050405020304" pitchFamily="18" charset="0"/>
                          <a:ea typeface="微软雅黑" panose="020B0503020204020204" pitchFamily="34" charset="-122"/>
                          <a:cs typeface="Times New Roman" panose="02020603050405020304" pitchFamily="18" charset="0"/>
                        </a:rPr>
                        <a:t>001</a:t>
                      </a:r>
                      <a:r>
                        <a:rPr lang="en-US" sz="2000" kern="500">
                          <a:latin typeface="Times New Roman" panose="02020603050405020304" pitchFamily="18" charset="0"/>
                          <a:ea typeface="微软雅黑" panose="020B0503020204020204" pitchFamily="34" charset="-122"/>
                          <a:cs typeface="Times New Roman" panose="02020603050405020304" pitchFamily="18" charset="0"/>
                        </a:rPr>
                        <a:t>  00000000</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519">
                <a:tc>
                  <a:txBody>
                    <a:bodyPr/>
                    <a:lstStyle/>
                    <a:p>
                      <a:pPr indent="266700" algn="ctr">
                        <a:spcAft>
                          <a:spcPts val="0"/>
                        </a:spcAft>
                      </a:pPr>
                      <a:r>
                        <a:rPr lang="en-US" sz="2000" kern="500" dirty="0">
                          <a:latin typeface="Times New Roman" panose="02020603050405020304" pitchFamily="18" charset="0"/>
                          <a:ea typeface="微软雅黑" panose="020B0503020204020204" pitchFamily="34" charset="-122"/>
                          <a:cs typeface="Times New Roman" panose="02020603050405020304" pitchFamily="18" charset="0"/>
                        </a:rPr>
                        <a:t>210.31.226.0</a:t>
                      </a:r>
                      <a:endParaRPr lang="zh-CN" sz="20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a:latin typeface="Times New Roman" panose="02020603050405020304" pitchFamily="18" charset="0"/>
                          <a:ea typeface="微软雅黑" panose="020B0503020204020204" pitchFamily="34" charset="-122"/>
                          <a:cs typeface="Times New Roman" panose="02020603050405020304" pitchFamily="18" charset="0"/>
                        </a:rPr>
                        <a:t>11010010  00011111  11100</a:t>
                      </a:r>
                      <a:r>
                        <a:rPr lang="en-US" sz="2000" b="1" i="1" kern="500">
                          <a:latin typeface="Times New Roman" panose="02020603050405020304" pitchFamily="18" charset="0"/>
                          <a:ea typeface="微软雅黑" panose="020B0503020204020204" pitchFamily="34" charset="-122"/>
                          <a:cs typeface="Times New Roman" panose="02020603050405020304" pitchFamily="18" charset="0"/>
                        </a:rPr>
                        <a:t>010</a:t>
                      </a:r>
                      <a:r>
                        <a:rPr lang="en-US" sz="2000" kern="500">
                          <a:latin typeface="Times New Roman" panose="02020603050405020304" pitchFamily="18" charset="0"/>
                          <a:ea typeface="微软雅黑" panose="020B0503020204020204" pitchFamily="34" charset="-122"/>
                          <a:cs typeface="Times New Roman" panose="02020603050405020304" pitchFamily="18" charset="0"/>
                        </a:rPr>
                        <a:t>  00000000</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519">
                <a:tc>
                  <a:txBody>
                    <a:bodyPr/>
                    <a:lstStyle/>
                    <a:p>
                      <a:pPr indent="266700" algn="ctr">
                        <a:spcAft>
                          <a:spcPts val="0"/>
                        </a:spcAft>
                      </a:pPr>
                      <a:r>
                        <a:rPr lang="en-US" sz="2000" kern="500">
                          <a:latin typeface="Times New Roman" panose="02020603050405020304" pitchFamily="18" charset="0"/>
                          <a:ea typeface="微软雅黑" panose="020B0503020204020204" pitchFamily="34" charset="-122"/>
                          <a:cs typeface="Times New Roman" panose="02020603050405020304" pitchFamily="18" charset="0"/>
                        </a:rPr>
                        <a:t>210.31.227.0</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a:latin typeface="Times New Roman" panose="02020603050405020304" pitchFamily="18" charset="0"/>
                          <a:ea typeface="微软雅黑" panose="020B0503020204020204" pitchFamily="34" charset="-122"/>
                          <a:cs typeface="Times New Roman" panose="02020603050405020304" pitchFamily="18" charset="0"/>
                        </a:rPr>
                        <a:t>11010010  00011111  11100</a:t>
                      </a:r>
                      <a:r>
                        <a:rPr lang="en-US" sz="2000" b="1" i="1" kern="500">
                          <a:latin typeface="Times New Roman" panose="02020603050405020304" pitchFamily="18" charset="0"/>
                          <a:ea typeface="微软雅黑" panose="020B0503020204020204" pitchFamily="34" charset="-122"/>
                          <a:cs typeface="Times New Roman" panose="02020603050405020304" pitchFamily="18" charset="0"/>
                        </a:rPr>
                        <a:t>011</a:t>
                      </a:r>
                      <a:r>
                        <a:rPr lang="en-US" sz="2000" kern="500">
                          <a:latin typeface="Times New Roman" panose="02020603050405020304" pitchFamily="18" charset="0"/>
                          <a:ea typeface="微软雅黑" panose="020B0503020204020204" pitchFamily="34" charset="-122"/>
                          <a:cs typeface="Times New Roman" panose="02020603050405020304" pitchFamily="18" charset="0"/>
                        </a:rPr>
                        <a:t>  00000000</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519">
                <a:tc>
                  <a:txBody>
                    <a:bodyPr/>
                    <a:lstStyle/>
                    <a:p>
                      <a:pPr indent="266700" algn="ctr">
                        <a:spcAft>
                          <a:spcPts val="0"/>
                        </a:spcAft>
                      </a:pPr>
                      <a:r>
                        <a:rPr lang="en-US" sz="2000" kern="500">
                          <a:latin typeface="Times New Roman" panose="02020603050405020304" pitchFamily="18" charset="0"/>
                          <a:ea typeface="微软雅黑" panose="020B0503020204020204" pitchFamily="34" charset="-122"/>
                          <a:cs typeface="Times New Roman" panose="02020603050405020304" pitchFamily="18" charset="0"/>
                        </a:rPr>
                        <a:t>210.31.228.0</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a:latin typeface="Times New Roman" panose="02020603050405020304" pitchFamily="18" charset="0"/>
                          <a:ea typeface="微软雅黑" panose="020B0503020204020204" pitchFamily="34" charset="-122"/>
                          <a:cs typeface="Times New Roman" panose="02020603050405020304" pitchFamily="18" charset="0"/>
                        </a:rPr>
                        <a:t>11010010  00011111  11100</a:t>
                      </a:r>
                      <a:r>
                        <a:rPr lang="en-US" sz="2000" b="1" i="1" kern="500">
                          <a:latin typeface="Times New Roman" panose="02020603050405020304" pitchFamily="18" charset="0"/>
                          <a:ea typeface="微软雅黑" panose="020B0503020204020204" pitchFamily="34" charset="-122"/>
                          <a:cs typeface="Times New Roman" panose="02020603050405020304" pitchFamily="18" charset="0"/>
                        </a:rPr>
                        <a:t>100</a:t>
                      </a:r>
                      <a:r>
                        <a:rPr lang="en-US" sz="2000" kern="500">
                          <a:latin typeface="Times New Roman" panose="02020603050405020304" pitchFamily="18" charset="0"/>
                          <a:ea typeface="微软雅黑" panose="020B0503020204020204" pitchFamily="34" charset="-122"/>
                          <a:cs typeface="Times New Roman" panose="02020603050405020304" pitchFamily="18" charset="0"/>
                        </a:rPr>
                        <a:t>  00000000</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519">
                <a:tc>
                  <a:txBody>
                    <a:bodyPr/>
                    <a:lstStyle/>
                    <a:p>
                      <a:pPr indent="266700" algn="ctr">
                        <a:spcAft>
                          <a:spcPts val="0"/>
                        </a:spcAft>
                      </a:pPr>
                      <a:r>
                        <a:rPr lang="en-US" sz="2000" kern="500">
                          <a:latin typeface="Times New Roman" panose="02020603050405020304" pitchFamily="18" charset="0"/>
                          <a:ea typeface="微软雅黑" panose="020B0503020204020204" pitchFamily="34" charset="-122"/>
                          <a:cs typeface="Times New Roman" panose="02020603050405020304" pitchFamily="18" charset="0"/>
                        </a:rPr>
                        <a:t>210.31.229.0</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a:latin typeface="Times New Roman" panose="02020603050405020304" pitchFamily="18" charset="0"/>
                          <a:ea typeface="微软雅黑" panose="020B0503020204020204" pitchFamily="34" charset="-122"/>
                          <a:cs typeface="Times New Roman" panose="02020603050405020304" pitchFamily="18" charset="0"/>
                        </a:rPr>
                        <a:t>11010010  00011111  11100</a:t>
                      </a:r>
                      <a:r>
                        <a:rPr lang="en-US" sz="2000" b="1" i="1" kern="500">
                          <a:latin typeface="Times New Roman" panose="02020603050405020304" pitchFamily="18" charset="0"/>
                          <a:ea typeface="微软雅黑" panose="020B0503020204020204" pitchFamily="34" charset="-122"/>
                          <a:cs typeface="Times New Roman" panose="02020603050405020304" pitchFamily="18" charset="0"/>
                        </a:rPr>
                        <a:t>101</a:t>
                      </a:r>
                      <a:r>
                        <a:rPr lang="en-US" sz="2000" kern="500">
                          <a:latin typeface="Times New Roman" panose="02020603050405020304" pitchFamily="18" charset="0"/>
                          <a:ea typeface="微软雅黑" panose="020B0503020204020204" pitchFamily="34" charset="-122"/>
                          <a:cs typeface="Times New Roman" panose="02020603050405020304" pitchFamily="18" charset="0"/>
                        </a:rPr>
                        <a:t>  00000000</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519">
                <a:tc>
                  <a:txBody>
                    <a:bodyPr/>
                    <a:lstStyle/>
                    <a:p>
                      <a:pPr indent="266700" algn="ctr">
                        <a:spcAft>
                          <a:spcPts val="0"/>
                        </a:spcAft>
                      </a:pPr>
                      <a:r>
                        <a:rPr lang="en-US" sz="2000" kern="500">
                          <a:latin typeface="Times New Roman" panose="02020603050405020304" pitchFamily="18" charset="0"/>
                          <a:ea typeface="微软雅黑" panose="020B0503020204020204" pitchFamily="34" charset="-122"/>
                          <a:cs typeface="Times New Roman" panose="02020603050405020304" pitchFamily="18" charset="0"/>
                        </a:rPr>
                        <a:t>210.31.230.0</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a:latin typeface="Times New Roman" panose="02020603050405020304" pitchFamily="18" charset="0"/>
                          <a:ea typeface="微软雅黑" panose="020B0503020204020204" pitchFamily="34" charset="-122"/>
                          <a:cs typeface="Times New Roman" panose="02020603050405020304" pitchFamily="18" charset="0"/>
                        </a:rPr>
                        <a:t>11010010  00011111  11100</a:t>
                      </a:r>
                      <a:r>
                        <a:rPr lang="en-US" sz="2000" b="1" i="1" kern="500">
                          <a:latin typeface="Times New Roman" panose="02020603050405020304" pitchFamily="18" charset="0"/>
                          <a:ea typeface="微软雅黑" panose="020B0503020204020204" pitchFamily="34" charset="-122"/>
                          <a:cs typeface="Times New Roman" panose="02020603050405020304" pitchFamily="18" charset="0"/>
                        </a:rPr>
                        <a:t>110</a:t>
                      </a:r>
                      <a:r>
                        <a:rPr lang="en-US" sz="2000" kern="500">
                          <a:latin typeface="Times New Roman" panose="02020603050405020304" pitchFamily="18" charset="0"/>
                          <a:ea typeface="微软雅黑" panose="020B0503020204020204" pitchFamily="34" charset="-122"/>
                          <a:cs typeface="Times New Roman" panose="02020603050405020304" pitchFamily="18" charset="0"/>
                        </a:rPr>
                        <a:t>  00000000</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519">
                <a:tc>
                  <a:txBody>
                    <a:bodyPr/>
                    <a:lstStyle/>
                    <a:p>
                      <a:pPr indent="266700" algn="ctr">
                        <a:spcAft>
                          <a:spcPts val="0"/>
                        </a:spcAft>
                      </a:pPr>
                      <a:r>
                        <a:rPr lang="en-US" sz="2000" kern="500">
                          <a:latin typeface="Times New Roman" panose="02020603050405020304" pitchFamily="18" charset="0"/>
                          <a:ea typeface="微软雅黑" panose="020B0503020204020204" pitchFamily="34" charset="-122"/>
                          <a:cs typeface="Times New Roman" panose="02020603050405020304" pitchFamily="18" charset="0"/>
                        </a:rPr>
                        <a:t>210.31.231.0</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a:latin typeface="Times New Roman" panose="02020603050405020304" pitchFamily="18" charset="0"/>
                          <a:ea typeface="微软雅黑" panose="020B0503020204020204" pitchFamily="34" charset="-122"/>
                          <a:cs typeface="Times New Roman" panose="02020603050405020304" pitchFamily="18" charset="0"/>
                        </a:rPr>
                        <a:t>11010010  00011111  11100</a:t>
                      </a:r>
                      <a:r>
                        <a:rPr lang="en-US" sz="2000" b="1" i="1" kern="500">
                          <a:latin typeface="Times New Roman" panose="02020603050405020304" pitchFamily="18" charset="0"/>
                          <a:ea typeface="微软雅黑" panose="020B0503020204020204" pitchFamily="34" charset="-122"/>
                          <a:cs typeface="Times New Roman" panose="02020603050405020304" pitchFamily="18" charset="0"/>
                        </a:rPr>
                        <a:t>111</a:t>
                      </a:r>
                      <a:r>
                        <a:rPr lang="en-US" sz="2000" kern="500">
                          <a:latin typeface="Times New Roman" panose="02020603050405020304" pitchFamily="18" charset="0"/>
                          <a:ea typeface="微软雅黑" panose="020B0503020204020204" pitchFamily="34" charset="-122"/>
                          <a:cs typeface="Times New Roman" panose="02020603050405020304" pitchFamily="18" charset="0"/>
                        </a:rPr>
                        <a:t>  00000000</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519">
                <a:tc>
                  <a:txBody>
                    <a:bodyPr/>
                    <a:lstStyle/>
                    <a:p>
                      <a:pPr indent="266700" algn="ctr">
                        <a:spcAft>
                          <a:spcPts val="0"/>
                        </a:spcAft>
                      </a:pPr>
                      <a:r>
                        <a:rPr lang="zh-CN" sz="2000" kern="500">
                          <a:latin typeface="Times New Roman" panose="02020603050405020304" pitchFamily="18" charset="0"/>
                          <a:ea typeface="微软雅黑" panose="020B0503020204020204" pitchFamily="34" charset="-122"/>
                          <a:cs typeface="Times New Roman" panose="02020603050405020304" pitchFamily="18" charset="0"/>
                        </a:rPr>
                        <a:t>超网</a:t>
                      </a:r>
                      <a:endParaRPr lang="zh-CN" sz="20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500" dirty="0">
                          <a:latin typeface="Times New Roman" panose="02020603050405020304" pitchFamily="18" charset="0"/>
                          <a:ea typeface="微软雅黑" panose="020B0503020204020204" pitchFamily="34" charset="-122"/>
                          <a:cs typeface="Times New Roman" panose="02020603050405020304" pitchFamily="18" charset="0"/>
                        </a:rPr>
                        <a:t>21</a:t>
                      </a:r>
                      <a:r>
                        <a:rPr lang="zh-CN" sz="2000" kern="500" dirty="0">
                          <a:latin typeface="Times New Roman" panose="02020603050405020304" pitchFamily="18" charset="0"/>
                          <a:ea typeface="微软雅黑" panose="020B0503020204020204" pitchFamily="34" charset="-122"/>
                          <a:cs typeface="Times New Roman" panose="02020603050405020304" pitchFamily="18" charset="0"/>
                        </a:rPr>
                        <a:t>位网络号</a:t>
                      </a:r>
                      <a:r>
                        <a:rPr lang="en-US" sz="2000" kern="500" dirty="0">
                          <a:latin typeface="Times New Roman" panose="02020603050405020304" pitchFamily="18" charset="0"/>
                          <a:ea typeface="微软雅黑" panose="020B0503020204020204" pitchFamily="34" charset="-122"/>
                          <a:cs typeface="Times New Roman" panose="02020603050405020304" pitchFamily="18" charset="0"/>
                        </a:rPr>
                        <a:t>  3</a:t>
                      </a:r>
                      <a:r>
                        <a:rPr lang="zh-CN" sz="2000" kern="500" dirty="0">
                          <a:latin typeface="Times New Roman" panose="02020603050405020304" pitchFamily="18" charset="0"/>
                          <a:ea typeface="微软雅黑" panose="020B0503020204020204" pitchFamily="34" charset="-122"/>
                          <a:cs typeface="Times New Roman" panose="02020603050405020304" pitchFamily="18" charset="0"/>
                        </a:rPr>
                        <a:t>位主机号</a:t>
                      </a:r>
                      <a:endParaRPr lang="zh-CN" sz="20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9"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1381092" y="1000108"/>
            <a:ext cx="9572692" cy="1980607"/>
          </a:xfrm>
          <a:prstGeom prst="rect">
            <a:avLst/>
          </a:prstGeom>
          <a:noFill/>
          <a:ln w="28575">
            <a:noFill/>
            <a:prstDash val="dash"/>
          </a:ln>
        </p:spPr>
        <p:txBody>
          <a:bodyPr wrap="square">
            <a:spAutoFit/>
          </a:bodyPr>
          <a:lstStyle/>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CIDR</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实际上是借用部分网络号来充当主机号。在表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4-9</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中，因为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类地址网络号的前</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位完全相同，变化的只是最后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位网络号，因此，可以将网络号的后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位看成是主机号，由此得到超网的子网掩码的二进制数为“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11111111 11111111 11111000 00000000</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，即</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255.255.248.0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。若用网络前缀表示法来表示，可表示为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210.31.224.0/21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1381092" y="3020029"/>
            <a:ext cx="9572692" cy="3519490"/>
          </a:xfrm>
          <a:prstGeom prst="rect">
            <a:avLst/>
          </a:prstGeom>
          <a:solidFill>
            <a:schemeClr val="accent6">
              <a:lumMod val="60000"/>
              <a:lumOff val="40000"/>
            </a:schemeClr>
          </a:solidFill>
          <a:ln w="28575">
            <a:noFill/>
            <a:prstDash val="dash"/>
          </a:ln>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利用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CIDR</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实现地址汇总有两个基本条件：</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）待汇总地址的网络号拥有相同的高位。如表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4-9</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个待汇总的网络地址的第</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个位域的前</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位完全相等，均为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11100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）待汇总的网络地址数目必须是</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000" baseline="30000" dirty="0">
                <a:latin typeface="Times New Roman" panose="02020603050405020304" pitchFamily="18" charset="0"/>
                <a:ea typeface="微软雅黑" panose="020B0503020204020204" pitchFamily="34" charset="-122"/>
                <a:cs typeface="Times New Roman" panose="02020603050405020304" pitchFamily="18" charset="0"/>
              </a:rPr>
              <a:t>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个，如</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个等；否则，可能会使汇总后的网络可能包含实际中并不存在的子网，导致路由黑洞。</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使用可变长子网划分、超网和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CIDR</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配置网络时，要求相关的路由器和路由协议必须能够提供支持，</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路由信息协议版本</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RIPv2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）和边界网关协议版本</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BGPv4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）都支持可变长子网划分和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CIDR</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，而路由信息协议版本</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RIPv1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）则不支持。具体路由协议将在第六章进行讲解。</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2122114" y="1643050"/>
            <a:ext cx="3236784"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4.1.4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地址解析协议</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3"/>
          <p:cNvGrpSpPr/>
          <p:nvPr/>
        </p:nvGrpSpPr>
        <p:grpSpPr>
          <a:xfrm>
            <a:off x="621916" y="1285860"/>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1"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30310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6" name="îṣļîḑé-Rectangle 70"/>
          <p:cNvSpPr/>
          <p:nvPr/>
        </p:nvSpPr>
        <p:spPr>
          <a:xfrm>
            <a:off x="1837126" y="2795705"/>
            <a:ext cx="2753025" cy="369332"/>
          </a:xfrm>
          <a:prstGeom prst="rect">
            <a:avLst/>
          </a:prstGeom>
        </p:spPr>
        <p:txBody>
          <a:bodyPr wrap="none" lIns="144000" tIns="0" rIns="144000" bIns="0">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地址与物理地址</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8" name="组合 7"/>
          <p:cNvGrpSpPr>
            <a:grpSpLocks noChangeAspect="1"/>
          </p:cNvGrpSpPr>
          <p:nvPr/>
        </p:nvGrpSpPr>
        <p:grpSpPr>
          <a:xfrm>
            <a:off x="1095340" y="2601560"/>
            <a:ext cx="756000" cy="756002"/>
            <a:chOff x="2804323" y="3859118"/>
            <a:chExt cx="900000" cy="900002"/>
          </a:xfrm>
        </p:grpSpPr>
        <p:sp>
          <p:nvSpPr>
            <p:cNvPr id="19" name="椭圆 18"/>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20"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21" name="矩形 20"/>
          <p:cNvSpPr/>
          <p:nvPr/>
        </p:nvSpPr>
        <p:spPr>
          <a:xfrm>
            <a:off x="1452530" y="3643314"/>
            <a:ext cx="9644130" cy="2400657"/>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实际通信时，在一个网络中对其内部的一台计算机进行寻址所使用的地址称为物理地址。通常将物理地址固化在网卡的</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ROM</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中，因此也称其为硬件地址或</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MAC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en-US" sz="2000" dirty="0">
                <a:latin typeface="Times New Roman" panose="02020603050405020304" pitchFamily="18" charset="0"/>
                <a:ea typeface="微软雅黑" panose="020B0503020204020204" pitchFamily="34" charset="-122"/>
                <a:cs typeface="Times New Roman" panose="02020603050405020304" pitchFamily="18" charset="0"/>
              </a:rPr>
              <a:t>MAC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地址的长度为</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48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个字节），通常表示为</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12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个十六进制数，每两个十六进制数之间用冒号隔开，如“</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08:00:20:0A:8C:6D</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”。网络中每个以太网设备都具有唯一的</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MAC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地址。这个地址与网络无关，也就是说无论将这个硬件（如网卡、集线器、路由器等）接入到网络的何处，它都有相同且唯一的</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MAC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2" name="图片 21" descr="ip`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881950" y="928670"/>
            <a:ext cx="3152775" cy="285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 calcmode="lin" valueType="num">
                                      <p:cBhvr>
                                        <p:cTn id="20" dur="500" fill="hold"/>
                                        <p:tgtEl>
                                          <p:spTgt spid="18"/>
                                        </p:tgtEl>
                                        <p:attrNameLst>
                                          <p:attrName>style.rotation</p:attrName>
                                        </p:attrNameLst>
                                      </p:cBhvr>
                                      <p:tavLst>
                                        <p:tav tm="0">
                                          <p:val>
                                            <p:fltVal val="360"/>
                                          </p:val>
                                        </p:tav>
                                        <p:tav tm="100000">
                                          <p:val>
                                            <p:fltVal val="0"/>
                                          </p:val>
                                        </p:tav>
                                      </p:tavLst>
                                    </p:anim>
                                    <p:animEffect transition="in" filter="fade">
                                      <p:cBhvr>
                                        <p:cTn id="21" dur="500"/>
                                        <p:tgtEl>
                                          <p:spTgt spid="18"/>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000"/>
                            </p:stCondLst>
                            <p:childTnLst>
                              <p:par>
                                <p:cTn id="27" presetID="13" presetClass="entr" presetSubtype="16"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plus(in)">
                                      <p:cBhvr>
                                        <p:cTn id="29" dur="500"/>
                                        <p:tgtEl>
                                          <p:spTgt spid="21"/>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IP.jpg"/>
          <p:cNvPicPr>
            <a:picLocks noChangeAspect="1"/>
          </p:cNvPicPr>
          <p:nvPr/>
        </p:nvPicPr>
        <p:blipFill>
          <a:blip r:embed="rId1" cstate="print">
            <a:clrChange>
              <a:clrFrom>
                <a:srgbClr val="FFFFFF"/>
              </a:clrFrom>
              <a:clrTo>
                <a:srgbClr val="FFFFFF">
                  <a:alpha val="0"/>
                </a:srgbClr>
              </a:clrTo>
            </a:clrChange>
          </a:blip>
          <a:stretch>
            <a:fillRect/>
          </a:stretch>
        </p:blipFill>
        <p:spPr>
          <a:xfrm>
            <a:off x="9882214" y="4786322"/>
            <a:ext cx="3022611" cy="2071678"/>
          </a:xfrm>
          <a:prstGeom prst="rect">
            <a:avLst/>
          </a:prstGeom>
        </p:spPr>
      </p:pic>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1166778" y="1214422"/>
            <a:ext cx="9644130" cy="2750048"/>
          </a:xfrm>
          <a:prstGeom prst="rect">
            <a:avLst/>
          </a:prstGeom>
          <a:ln w="28575">
            <a:solidFill>
              <a:srgbClr val="0070C0"/>
            </a:solidFill>
            <a:prstDash val="dash"/>
          </a:ln>
        </p:spPr>
        <p:txBody>
          <a:bodyPr wrap="square">
            <a:spAutoFit/>
          </a:bodyPr>
          <a:lstStyle/>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MAC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地址的相同点是它们都唯一，不同点主要体现在以下几个方面：</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buFont typeface="Wingdings" panose="05000000000000000000" pitchFamily="2" charset="2"/>
              <a:buChar char="u"/>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可变性不同：</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对于网络上的某一设备，其</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地址可变（但必须唯一），而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MAC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地址不可变。</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buFont typeface="Wingdings" panose="05000000000000000000" pitchFamily="2" charset="2"/>
              <a:buChar char="u"/>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长度不同：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地址长度为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MAC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地址长度为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buFont typeface="Wingdings" panose="05000000000000000000" pitchFamily="2" charset="2"/>
              <a:buChar char="u"/>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分配依据不同：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地址的分配是基于网络拓扑的，而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MAC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地址的分配是由制造商决定的。</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buFont typeface="Wingdings" panose="05000000000000000000" pitchFamily="2" charset="2"/>
              <a:buChar char="u"/>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寻址协议层不同：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地址应用于网络层，而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MAC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地址应用在数据链路层。</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1166778" y="4163037"/>
            <a:ext cx="9644130" cy="1980607"/>
          </a:xfrm>
          <a:prstGeom prst="rect">
            <a:avLst/>
          </a:prstGeom>
          <a:ln w="28575">
            <a:solidFill>
              <a:srgbClr val="7030A0"/>
            </a:solidFill>
            <a:prstDash val="dash"/>
          </a:ln>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OSI</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参考模型中，网络层的数据传输依赖于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地址，而当一台主机把以太网数据帧发送到位于同一局域网上的另一台主机时，物理网络实际是根据</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位的物理地址来传输数据的。因此，对于网络中的任一硬件设备而言，它既有一个逻辑地址（</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地址），又有一个物理地址（</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MAC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地址），需要有一种机制能够把</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地址与对物理地址进行映射才能完成数据的通信。</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500"/>
                                        <p:tgtEl>
                                          <p:spTgt spid="3"/>
                                        </p:tgtEl>
                                      </p:cBhvr>
                                    </p:animEffect>
                                  </p:childTnLst>
                                </p:cTn>
                              </p:par>
                            </p:childTnLst>
                          </p:cTn>
                        </p:par>
                        <p:par>
                          <p:cTn id="8" fill="hold">
                            <p:stCondLst>
                              <p:cond delay="500"/>
                            </p:stCondLst>
                            <p:childTnLst>
                              <p:par>
                                <p:cTn id="9" presetID="13" presetClass="entr" presetSubtype="3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plus(out)">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6" name="组合 5"/>
          <p:cNvGrpSpPr>
            <a:grpSpLocks noChangeAspect="1"/>
          </p:cNvGrpSpPr>
          <p:nvPr/>
        </p:nvGrpSpPr>
        <p:grpSpPr>
          <a:xfrm>
            <a:off x="881026" y="1428736"/>
            <a:ext cx="4786346" cy="4572032"/>
            <a:chOff x="1321831" y="1352470"/>
            <a:chExt cx="9548340" cy="5120640"/>
          </a:xfrm>
        </p:grpSpPr>
        <p:grpSp>
          <p:nvGrpSpPr>
            <p:cNvPr id="7" name="组合 1"/>
            <p:cNvGrpSpPr/>
            <p:nvPr/>
          </p:nvGrpSpPr>
          <p:grpSpPr>
            <a:xfrm>
              <a:off x="1321831" y="1556792"/>
              <a:ext cx="9548340" cy="4916318"/>
              <a:chOff x="1321831" y="1556792"/>
              <a:chExt cx="9548340" cy="4916318"/>
            </a:xfrm>
          </p:grpSpPr>
          <p:sp>
            <p:nvSpPr>
              <p:cNvPr id="9" name="矩形 2"/>
              <p:cNvSpPr/>
              <p:nvPr/>
            </p:nvSpPr>
            <p:spPr bwMode="auto">
              <a:xfrm>
                <a:off x="1321831" y="1556792"/>
                <a:ext cx="9548340" cy="4916318"/>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0" name="圆角矩形 5"/>
              <p:cNvSpPr/>
              <p:nvPr/>
            </p:nvSpPr>
            <p:spPr>
              <a:xfrm>
                <a:off x="1883532" y="1879595"/>
                <a:ext cx="8424936" cy="438418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地址和物理地址的映射包含两个方面：从</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地址到物理地址的映射和从物理地址到</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地址的映射。这种地址之间的映射关系也称为地址解析，实现地址解析的协议有两种：地址解析协议（</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Address Resolution Protocol</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ARP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）和反向地址解析协议（</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Reverse Address Resolution Protocol</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RARP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4-12</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a:t>
                </a:r>
                <a:endPar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8" name="六边形 7"/>
            <p:cNvSpPr/>
            <p:nvPr/>
          </p:nvSpPr>
          <p:spPr>
            <a:xfrm>
              <a:off x="1675683" y="1352470"/>
              <a:ext cx="2343713" cy="426825"/>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
        <p:nvSpPr>
          <p:cNvPr id="327684" name="Rectangle 4"/>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pSp>
        <p:nvGrpSpPr>
          <p:cNvPr id="13" name="组合 12"/>
          <p:cNvGrpSpPr/>
          <p:nvPr/>
        </p:nvGrpSpPr>
        <p:grpSpPr>
          <a:xfrm>
            <a:off x="5453058" y="2214554"/>
            <a:ext cx="4429156" cy="2551585"/>
            <a:chOff x="6238876" y="1785926"/>
            <a:chExt cx="4429156" cy="2551585"/>
          </a:xfrm>
        </p:grpSpPr>
        <p:sp>
          <p:nvSpPr>
            <p:cNvPr id="5" name="矩形 4"/>
            <p:cNvSpPr/>
            <p:nvPr/>
          </p:nvSpPr>
          <p:spPr>
            <a:xfrm>
              <a:off x="6238876" y="3929066"/>
              <a:ext cx="4429156" cy="408445"/>
            </a:xfrm>
            <a:prstGeom prst="rect">
              <a:avLst/>
            </a:prstGeom>
            <a:noFill/>
            <a:ln w="28575">
              <a:noFill/>
              <a:prstDash val="dash"/>
            </a:ln>
          </p:spPr>
          <p:txBody>
            <a:bodyPr wrap="square">
              <a:spAutoFit/>
            </a:bodyPr>
            <a:lstStyle/>
            <a:p>
              <a:pPr indent="457200" algn="ctr">
                <a:lnSpc>
                  <a:spcPct val="125000"/>
                </a:lnSpc>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4-12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地址解析协议</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327683" name="Object 3"/>
            <p:cNvGraphicFramePr>
              <a:graphicFrameLocks noChangeAspect="1"/>
            </p:cNvGraphicFramePr>
            <p:nvPr/>
          </p:nvGraphicFramePr>
          <p:xfrm>
            <a:off x="7346165" y="1785926"/>
            <a:ext cx="2214578" cy="1781291"/>
          </p:xfrm>
          <a:graphic>
            <a:graphicData uri="http://schemas.openxmlformats.org/presentationml/2006/ole">
              <mc:AlternateContent xmlns:mc="http://schemas.openxmlformats.org/markup-compatibility/2006">
                <mc:Choice xmlns:v="urn:schemas-microsoft-com:vml" Requires="v">
                  <p:oleObj spid="_x0000_s10243" name="" r:id="rId1" imgW="1314450" imgH="1066800" progId="Visio.Drawing.11">
                    <p:embed/>
                  </p:oleObj>
                </mc:Choice>
                <mc:Fallback>
                  <p:oleObj name="" r:id="rId1" imgW="1314450" imgH="1066800" progId="Visio.Drawing.11">
                    <p:embed/>
                    <p:pic>
                      <p:nvPicPr>
                        <p:cNvPr id="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6165" y="1785926"/>
                          <a:ext cx="2214578" cy="17812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4" name="图片 13" descr="IP.jpg"/>
          <p:cNvPicPr>
            <a:picLocks noChangeAspect="1"/>
          </p:cNvPicPr>
          <p:nvPr/>
        </p:nvPicPr>
        <p:blipFill>
          <a:blip r:embed="rId3" cstate="print">
            <a:clrChange>
              <a:clrFrom>
                <a:srgbClr val="FFFFFF"/>
              </a:clrFrom>
              <a:clrTo>
                <a:srgbClr val="FFFFFF">
                  <a:alpha val="0"/>
                </a:srgbClr>
              </a:clrTo>
            </a:clrChange>
          </a:blip>
          <a:stretch>
            <a:fillRect/>
          </a:stretch>
        </p:blipFill>
        <p:spPr>
          <a:xfrm>
            <a:off x="8631464" y="3929066"/>
            <a:ext cx="4273361" cy="29289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îṣļîḑé-Rectangle 70"/>
          <p:cNvSpPr/>
          <p:nvPr/>
        </p:nvSpPr>
        <p:spPr>
          <a:xfrm>
            <a:off x="1837126" y="1337129"/>
            <a:ext cx="2753025" cy="369332"/>
          </a:xfrm>
          <a:prstGeom prst="rect">
            <a:avLst/>
          </a:prstGeom>
        </p:spPr>
        <p:txBody>
          <a:bodyPr wrap="none" lIns="144000" tIns="0" rIns="144000" bIns="0">
            <a:spAutoFit/>
          </a:bodyPr>
          <a:lstStyle/>
          <a:p>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地址解析协议</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ARP</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7"/>
          <p:cNvGrpSpPr>
            <a:grpSpLocks noChangeAspect="1"/>
          </p:cNvGrpSpPr>
          <p:nvPr/>
        </p:nvGrpSpPr>
        <p:grpSpPr>
          <a:xfrm>
            <a:off x="1095340" y="1142984"/>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grpSp>
        <p:nvGrpSpPr>
          <p:cNvPr id="7" name="组合 6"/>
          <p:cNvGrpSpPr>
            <a:grpSpLocks noChangeAspect="1"/>
          </p:cNvGrpSpPr>
          <p:nvPr/>
        </p:nvGrpSpPr>
        <p:grpSpPr>
          <a:xfrm>
            <a:off x="1452530" y="2214554"/>
            <a:ext cx="4000528" cy="4000528"/>
            <a:chOff x="1321831" y="1352470"/>
            <a:chExt cx="9548340" cy="5120640"/>
          </a:xfrm>
        </p:grpSpPr>
        <p:grpSp>
          <p:nvGrpSpPr>
            <p:cNvPr id="8" name="组合 1"/>
            <p:cNvGrpSpPr/>
            <p:nvPr/>
          </p:nvGrpSpPr>
          <p:grpSpPr>
            <a:xfrm>
              <a:off x="1321831" y="1556792"/>
              <a:ext cx="9548340" cy="4916318"/>
              <a:chOff x="1321831" y="1556792"/>
              <a:chExt cx="9548340" cy="4916318"/>
            </a:xfrm>
          </p:grpSpPr>
          <p:sp>
            <p:nvSpPr>
              <p:cNvPr id="10" name="矩形 2"/>
              <p:cNvSpPr/>
              <p:nvPr/>
            </p:nvSpPr>
            <p:spPr bwMode="auto">
              <a:xfrm>
                <a:off x="1321831" y="1556792"/>
                <a:ext cx="9548340" cy="4916318"/>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1" name="圆角矩形 5"/>
              <p:cNvSpPr/>
              <p:nvPr/>
            </p:nvSpPr>
            <p:spPr>
              <a:xfrm>
                <a:off x="1883532" y="1879595"/>
                <a:ext cx="8424936" cy="438418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ARP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地址到对应的物理地址提供动态的映射。之所以用“动态”这个词是因为这个过程是自动完成的，一般应用程序和系统管理员并不关心或干涉这个过程。</a:t>
                </a:r>
                <a:endPar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ARP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协议的工作过程如图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4-13</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a:t>
                </a:r>
                <a:endPar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9" name="六边形 8"/>
            <p:cNvSpPr/>
            <p:nvPr/>
          </p:nvSpPr>
          <p:spPr>
            <a:xfrm>
              <a:off x="1675683" y="1352470"/>
              <a:ext cx="2343713" cy="426825"/>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pic>
        <p:nvPicPr>
          <p:cNvPr id="15" name="图片 14" descr="IP.jpg"/>
          <p:cNvPicPr>
            <a:picLocks noChangeAspect="1"/>
          </p:cNvPicPr>
          <p:nvPr/>
        </p:nvPicPr>
        <p:blipFill>
          <a:blip r:embed="rId2" cstate="print">
            <a:clrChange>
              <a:clrFrom>
                <a:srgbClr val="FFFFFF"/>
              </a:clrFrom>
              <a:clrTo>
                <a:srgbClr val="FFFFFF">
                  <a:alpha val="0"/>
                </a:srgbClr>
              </a:clrTo>
            </a:clrChange>
          </a:blip>
          <a:stretch>
            <a:fillRect/>
          </a:stretch>
        </p:blipFill>
        <p:spPr>
          <a:xfrm>
            <a:off x="9310710" y="4394616"/>
            <a:ext cx="3594115" cy="2463383"/>
          </a:xfrm>
          <a:prstGeom prst="rect">
            <a:avLst/>
          </a:prstGeom>
        </p:spPr>
      </p:pic>
      <p:sp>
        <p:nvSpPr>
          <p:cNvPr id="329732" name="Rectangle 4"/>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pSp>
        <p:nvGrpSpPr>
          <p:cNvPr id="18" name="组合 17"/>
          <p:cNvGrpSpPr/>
          <p:nvPr/>
        </p:nvGrpSpPr>
        <p:grpSpPr>
          <a:xfrm>
            <a:off x="5456702" y="2000240"/>
            <a:ext cx="6068586" cy="3837469"/>
            <a:chOff x="5774529" y="1000108"/>
            <a:chExt cx="6068586" cy="3837469"/>
          </a:xfrm>
        </p:grpSpPr>
        <p:sp>
          <p:nvSpPr>
            <p:cNvPr id="13" name="矩形 12"/>
            <p:cNvSpPr/>
            <p:nvPr/>
          </p:nvSpPr>
          <p:spPr>
            <a:xfrm>
              <a:off x="6594244" y="4429132"/>
              <a:ext cx="4429156" cy="408445"/>
            </a:xfrm>
            <a:prstGeom prst="rect">
              <a:avLst/>
            </a:prstGeom>
            <a:noFill/>
            <a:ln w="28575">
              <a:noFill/>
              <a:prstDash val="dash"/>
            </a:ln>
          </p:spPr>
          <p:txBody>
            <a:bodyPr wrap="square">
              <a:spAutoFit/>
            </a:bodyPr>
            <a:lstStyle/>
            <a:p>
              <a:pPr indent="457200" algn="ctr">
                <a:lnSpc>
                  <a:spcPct val="125000"/>
                </a:lnSpc>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4-13  ARP</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协议的工作过程</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329731" name="Object 3"/>
            <p:cNvGraphicFramePr>
              <a:graphicFrameLocks noChangeAspect="1"/>
            </p:cNvGraphicFramePr>
            <p:nvPr/>
          </p:nvGraphicFramePr>
          <p:xfrm>
            <a:off x="5774529" y="1000108"/>
            <a:ext cx="6068586" cy="3214710"/>
          </p:xfrm>
          <a:graphic>
            <a:graphicData uri="http://schemas.openxmlformats.org/presentationml/2006/ole">
              <mc:AlternateContent xmlns:mc="http://schemas.openxmlformats.org/markup-compatibility/2006">
                <mc:Choice xmlns:v="urn:schemas-microsoft-com:vml" Requires="v">
                  <p:oleObj spid="_x0000_s11267" name="" r:id="rId3" imgW="3562350" imgH="1895475" progId="Visio.Drawing.11">
                    <p:embed/>
                  </p:oleObj>
                </mc:Choice>
                <mc:Fallback>
                  <p:oleObj name="" r:id="rId3" imgW="3562350" imgH="1895475"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4529" y="1000108"/>
                          <a:ext cx="6068586" cy="32147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3" presetClass="entr" presetSubtype="1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1381092" y="1571612"/>
            <a:ext cx="9644130" cy="4288931"/>
          </a:xfrm>
          <a:prstGeom prst="rect">
            <a:avLst/>
          </a:prstGeom>
          <a:ln w="28575">
            <a:solidFill>
              <a:srgbClr val="7030A0"/>
            </a:solidFill>
            <a:prstDash val="dash"/>
          </a:ln>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）主机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首先查看自己的高速缓存中的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ARP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表中是否有主机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对应的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ARP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表项。如果找到，则直接利用该</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ARP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表项中的物理地址将</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数据报封装成帧发送给主机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）如果缓存表中没有所需的表项，则主机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首先广播发送一个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ARP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请求数据报文，请求</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的主机返回自己的物理地址。</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ARP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请求数据报文中含有主机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地址，以及主机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本身的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地址和物理地址的映射关系。</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）本局域网上包括主机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在内的所有主机都会接收到这个查询请求，然后将主机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地址与物理地址的映射关系存入各自的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ARP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表中。</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）主机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识别</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ARP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请求报文后，发送一个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ARP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响应报文给主机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，该报文中包含主机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地址和物理地址的映射关系。</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）主机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收到主机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的响应报文后，就在其</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ARP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高速缓存中写入主机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地址和物理地址的映射。</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859306" y="1844824"/>
            <a:ext cx="10205246" cy="1246495"/>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是一个网络层协议，它包含寻址信息和控制信息，可使数据包在网络中路由。</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协议是</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TCP/IP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协议簇中最为核心的协议。</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与</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协议配套使用的还有</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个子协议：</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1199456" y="3643921"/>
            <a:ext cx="8572560" cy="1631216"/>
          </a:xfrm>
          <a:prstGeom prst="rect">
            <a:avLst/>
          </a:prstGeom>
          <a:ln w="28575">
            <a:solidFill>
              <a:srgbClr val="0A6CB5"/>
            </a:solidFill>
            <a:prstDash val="dash"/>
          </a:ln>
        </p:spPr>
        <p:txBody>
          <a:bodyPr wrap="square">
            <a:spAutoFit/>
          </a:bodyPr>
          <a:lstStyle/>
          <a:p>
            <a:pPr indent="457200" algn="just">
              <a:lnSpc>
                <a:spcPct val="125000"/>
              </a:lnSpc>
              <a:buFont typeface="Wingdings" panose="05000000000000000000" pitchFamily="2" charset="2"/>
              <a:buChar char="u"/>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地址解析协议</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ARP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Address Resolution Protocol</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ARP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buFont typeface="Wingdings" panose="05000000000000000000" pitchFamily="2" charset="2"/>
              <a:buChar char="u"/>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逆地址解析协议</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RARP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Reverse Address Resolution Protocol</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RARP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buFont typeface="Wingdings" panose="05000000000000000000" pitchFamily="2" charset="2"/>
              <a:buChar char="u"/>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因特网控制报文协议</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ICMP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Internet Control Message Protocol</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ICMP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buFont typeface="Wingdings" panose="05000000000000000000" pitchFamily="2" charset="2"/>
              <a:buChar char="u"/>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因特网组管理协议（</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Internet Group Management Protocol</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IGMP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childTnLst>
                          </p:cTn>
                        </p:par>
                        <p:par>
                          <p:cTn id="10" fill="hold">
                            <p:stCondLst>
                              <p:cond delay="500"/>
                            </p:stCondLst>
                            <p:childTnLst>
                              <p:par>
                                <p:cTn id="11" presetID="1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plus(i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 name="组合 2"/>
          <p:cNvGrpSpPr/>
          <p:nvPr/>
        </p:nvGrpSpPr>
        <p:grpSpPr>
          <a:xfrm>
            <a:off x="7810512" y="2000240"/>
            <a:ext cx="3456000" cy="2433761"/>
            <a:chOff x="7167570" y="3786191"/>
            <a:chExt cx="3456000" cy="2433761"/>
          </a:xfrm>
        </p:grpSpPr>
        <p:pic>
          <p:nvPicPr>
            <p:cNvPr id="4" name="图片 3" descr="timg (23).jpg"/>
            <p:cNvPicPr>
              <a:picLocks noChangeAspect="1"/>
            </p:cNvPicPr>
            <p:nvPr/>
          </p:nvPicPr>
          <p:blipFill>
            <a:blip r:embed="rId1" cstate="print">
              <a:clrChange>
                <a:clrFrom>
                  <a:srgbClr val="FFFFFF"/>
                </a:clrFrom>
                <a:clrTo>
                  <a:srgbClr val="FFFFFF">
                    <a:alpha val="0"/>
                  </a:srgbClr>
                </a:clrTo>
              </a:clrChange>
            </a:blip>
            <a:srcRect b="6105"/>
            <a:stretch>
              <a:fillRect/>
            </a:stretch>
          </p:blipFill>
          <p:spPr>
            <a:xfrm>
              <a:off x="7167570" y="3786191"/>
              <a:ext cx="3456000" cy="2433761"/>
            </a:xfrm>
            <a:prstGeom prst="rect">
              <a:avLst/>
            </a:prstGeom>
          </p:spPr>
        </p:pic>
        <p:sp>
          <p:nvSpPr>
            <p:cNvPr id="5" name="TextBox 4"/>
            <p:cNvSpPr txBox="1"/>
            <p:nvPr/>
          </p:nvSpPr>
          <p:spPr>
            <a:xfrm>
              <a:off x="7881950" y="5214950"/>
              <a:ext cx="1500198" cy="584775"/>
            </a:xfrm>
            <a:prstGeom prst="rect">
              <a:avLst/>
            </a:prstGeom>
            <a:noFill/>
          </p:spPr>
          <p:txBody>
            <a:bodyPr wrap="squar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知识库</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grpSp>
      <p:grpSp>
        <p:nvGrpSpPr>
          <p:cNvPr id="6" name="组合 5"/>
          <p:cNvGrpSpPr>
            <a:grpSpLocks noChangeAspect="1"/>
          </p:cNvGrpSpPr>
          <p:nvPr/>
        </p:nvGrpSpPr>
        <p:grpSpPr>
          <a:xfrm>
            <a:off x="1457187" y="1500174"/>
            <a:ext cx="5777164" cy="4286280"/>
            <a:chOff x="1321830" y="1348159"/>
            <a:chExt cx="9548340" cy="4673129"/>
          </a:xfrm>
        </p:grpSpPr>
        <p:grpSp>
          <p:nvGrpSpPr>
            <p:cNvPr id="7" name="组合 1"/>
            <p:cNvGrpSpPr/>
            <p:nvPr/>
          </p:nvGrpSpPr>
          <p:grpSpPr>
            <a:xfrm>
              <a:off x="1321830" y="1556792"/>
              <a:ext cx="9548340" cy="4464496"/>
              <a:chOff x="1321830" y="1556792"/>
              <a:chExt cx="9548340" cy="4464496"/>
            </a:xfrm>
          </p:grpSpPr>
          <p:sp>
            <p:nvSpPr>
              <p:cNvPr id="9" name="矩形 2"/>
              <p:cNvSpPr/>
              <p:nvPr/>
            </p:nvSpPr>
            <p:spPr bwMode="auto">
              <a:xfrm>
                <a:off x="1321830" y="1556792"/>
                <a:ext cx="9548340" cy="4464496"/>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1" name="圆角矩形 5"/>
              <p:cNvSpPr/>
              <p:nvPr/>
            </p:nvSpPr>
            <p:spPr>
              <a:xfrm>
                <a:off x="1883528" y="2013621"/>
                <a:ext cx="8618528" cy="377401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每台主机都要在各自的高速缓存区中存放一张</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地址到物理地址的映射表，这张表称为</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ARP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表。在主机初始启动时，</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ARP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表为空；在不断地通信过程中，主机会逐渐添加</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ARP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表项。</a:t>
                </a:r>
                <a:endPar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ARP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表的内容是定期更新的，如果一条</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ARP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表项很长时间没有使用了，则它将被从</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ARP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表中删除。</a:t>
                </a:r>
                <a:endPar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8" name="六边形 7"/>
            <p:cNvSpPr/>
            <p:nvPr/>
          </p:nvSpPr>
          <p:spPr>
            <a:xfrm>
              <a:off x="1675684" y="1348159"/>
              <a:ext cx="2498993" cy="392491"/>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îṣļîḑé-Rectangle 70"/>
          <p:cNvSpPr/>
          <p:nvPr/>
        </p:nvSpPr>
        <p:spPr>
          <a:xfrm>
            <a:off x="1837126" y="1337129"/>
            <a:ext cx="3609029" cy="369332"/>
          </a:xfrm>
          <a:prstGeom prst="rect">
            <a:avLst/>
          </a:prstGeom>
        </p:spPr>
        <p:txBody>
          <a:bodyPr wrap="none" lIns="144000" tIns="0" rIns="144000" bIns="0">
            <a:spAutoFit/>
          </a:bodyPr>
          <a:lstStyle/>
          <a:p>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反向地址解析协议</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RARP</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7"/>
          <p:cNvGrpSpPr>
            <a:grpSpLocks noChangeAspect="1"/>
          </p:cNvGrpSpPr>
          <p:nvPr/>
        </p:nvGrpSpPr>
        <p:grpSpPr>
          <a:xfrm>
            <a:off x="1095340" y="1142984"/>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3</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329732" name="Rectangle 4"/>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7" name="矩形 16"/>
          <p:cNvSpPr/>
          <p:nvPr/>
        </p:nvSpPr>
        <p:spPr>
          <a:xfrm>
            <a:off x="1381092" y="2239434"/>
            <a:ext cx="9644130" cy="3904210"/>
          </a:xfrm>
          <a:prstGeom prst="rect">
            <a:avLst/>
          </a:prstGeom>
          <a:ln w="28575">
            <a:solidFill>
              <a:schemeClr val="accent6">
                <a:lumMod val="75000"/>
              </a:schemeClr>
            </a:solidFill>
            <a:prstDash val="dash"/>
          </a:ln>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反向地址解析</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RARP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一般用于无盘工作站和终端，解决已知物理地址获取</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地址的问题。</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RARP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的基本思想是：网络中有一个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RARP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服务器，保存了本网中各个无盘工作站的地址绑定，并负责响应这些节点的地址请求；新启动的无盘工作站广播一个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RARP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请求分组，分组中给出自己的物理地址；</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RARP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服务器查找地址绑定表，用单播方式发回</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RARP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应答分组，给出所请求的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RARP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的缺点在于要求每个网络都要有一个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RARP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服务器，并且</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RARP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响应中只包含很少的信息。它在概念上很简单，但是</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RARP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服务器的实现却与系统相关。因此，并不是所有的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实现都提供</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RARP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服务器。使用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RARP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的常见协议是</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BOOTP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BOOTstrap</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Protocol</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，自举协议）和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DHCP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Dynamic Host Configuration Protocol</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，动态主机配置协议）。</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3" presetClass="entr" presetSubtype="32"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plus(out)">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2122114" y="1428736"/>
            <a:ext cx="3954929"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4.1.5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网际控制报文协议</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3"/>
          <p:cNvGrpSpPr/>
          <p:nvPr/>
        </p:nvGrpSpPr>
        <p:grpSpPr>
          <a:xfrm>
            <a:off x="621916" y="1071546"/>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1"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30310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6" name="îṣļîḑé-Rectangle 70"/>
          <p:cNvSpPr/>
          <p:nvPr/>
        </p:nvSpPr>
        <p:spPr>
          <a:xfrm>
            <a:off x="1773916" y="3681857"/>
            <a:ext cx="1727103" cy="369332"/>
          </a:xfrm>
          <a:prstGeom prst="rect">
            <a:avLst/>
          </a:prstGeom>
        </p:spPr>
        <p:txBody>
          <a:bodyPr wrap="none" lIns="144000" tIns="0" rIns="144000" bIns="0">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ICMP</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概述</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7" name="组合 7"/>
          <p:cNvGrpSpPr>
            <a:grpSpLocks noChangeAspect="1"/>
          </p:cNvGrpSpPr>
          <p:nvPr/>
        </p:nvGrpSpPr>
        <p:grpSpPr>
          <a:xfrm>
            <a:off x="1032130" y="3487712"/>
            <a:ext cx="756000" cy="756002"/>
            <a:chOff x="2804323" y="3859118"/>
            <a:chExt cx="900000" cy="900002"/>
          </a:xfrm>
        </p:grpSpPr>
        <p:sp>
          <p:nvSpPr>
            <p:cNvPr id="19" name="椭圆 18"/>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20"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21" name="矩形 20"/>
          <p:cNvSpPr/>
          <p:nvPr/>
        </p:nvSpPr>
        <p:spPr>
          <a:xfrm>
            <a:off x="1416811" y="4252994"/>
            <a:ext cx="9644130" cy="1211165"/>
          </a:xfrm>
          <a:prstGeom prst="rect">
            <a:avLst/>
          </a:prstGeom>
        </p:spPr>
        <p:txBody>
          <a:bodyPr wrap="square">
            <a:spAutoFit/>
          </a:bodyPr>
          <a:lstStyle/>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ICMP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属于网络层协议，允许主机或路由器报告差错情况和提供有关异常情况的报告。当传送</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数据报发生错误，比如主机不可达，路由不可达等，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ICMP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将会把错误信息封包，然后传送回给主机，给主机一个处理错误的机会。</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2" name="图片 21" descr="ip`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739338" y="928670"/>
            <a:ext cx="2643206" cy="2395655"/>
          </a:xfrm>
          <a:prstGeom prst="rect">
            <a:avLst/>
          </a:prstGeom>
        </p:spPr>
      </p:pic>
      <p:sp>
        <p:nvSpPr>
          <p:cNvPr id="14" name="矩形 13"/>
          <p:cNvSpPr/>
          <p:nvPr/>
        </p:nvSpPr>
        <p:spPr>
          <a:xfrm>
            <a:off x="1452530" y="2285992"/>
            <a:ext cx="8572560" cy="1246495"/>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通过之前的学习了解到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协议并不是一个可靠的协议，它不保证数据被送达。那么，保证数据送达的工作应该由其他的模块来完成。其中一个重要的模块就是网际控制报文协议（</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Internet Control Message Protocol</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ICMP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13" presetClass="entr" presetSubtype="1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plus(in)">
                                      <p:cBhvr>
                                        <p:cTn id="18" dur="500"/>
                                        <p:tgtEl>
                                          <p:spTgt spid="14"/>
                                        </p:tgtEl>
                                      </p:cBhvr>
                                    </p:animEffect>
                                  </p:childTnLst>
                                </p:cTn>
                              </p:par>
                            </p:childTnLst>
                          </p:cTn>
                        </p:par>
                        <p:par>
                          <p:cTn id="19" fill="hold">
                            <p:stCondLst>
                              <p:cond delay="1500"/>
                            </p:stCondLst>
                            <p:childTnLst>
                              <p:par>
                                <p:cTn id="20" presetID="49" presetClass="entr" presetSubtype="0" decel="10000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 calcmode="lin" valueType="num">
                                      <p:cBhvr>
                                        <p:cTn id="24" dur="500" fill="hold"/>
                                        <p:tgtEl>
                                          <p:spTgt spid="7"/>
                                        </p:tgtEl>
                                        <p:attrNameLst>
                                          <p:attrName>style.rotation</p:attrName>
                                        </p:attrNameLst>
                                      </p:cBhvr>
                                      <p:tavLst>
                                        <p:tav tm="0">
                                          <p:val>
                                            <p:fltVal val="360"/>
                                          </p:val>
                                        </p:tav>
                                        <p:tav tm="100000">
                                          <p:val>
                                            <p:fltVal val="0"/>
                                          </p:val>
                                        </p:tav>
                                      </p:tavLst>
                                    </p:anim>
                                    <p:animEffect transition="in" filter="fade">
                                      <p:cBhvr>
                                        <p:cTn id="25" dur="500"/>
                                        <p:tgtEl>
                                          <p:spTgt spid="7"/>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2500"/>
                            </p:stCondLst>
                            <p:childTnLst>
                              <p:par>
                                <p:cTn id="31" presetID="13" presetClass="entr" presetSubtype="16"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plus(in)">
                                      <p:cBhvr>
                                        <p:cTn id="33" dur="500"/>
                                        <p:tgtEl>
                                          <p:spTgt spid="21"/>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21" grpId="0"/>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3"/>
          <p:cNvGrpSpPr>
            <a:grpSpLocks noChangeAspect="1"/>
          </p:cNvGrpSpPr>
          <p:nvPr/>
        </p:nvGrpSpPr>
        <p:grpSpPr>
          <a:xfrm>
            <a:off x="1166778" y="1928802"/>
            <a:ext cx="5000660" cy="3929090"/>
            <a:chOff x="1321830" y="1348159"/>
            <a:chExt cx="9548340" cy="4673129"/>
          </a:xfrm>
        </p:grpSpPr>
        <p:grpSp>
          <p:nvGrpSpPr>
            <p:cNvPr id="5" name="组合 1"/>
            <p:cNvGrpSpPr/>
            <p:nvPr/>
          </p:nvGrpSpPr>
          <p:grpSpPr>
            <a:xfrm>
              <a:off x="1321830" y="1556792"/>
              <a:ext cx="9548340" cy="4464496"/>
              <a:chOff x="1321830" y="1556792"/>
              <a:chExt cx="9548340" cy="4464496"/>
            </a:xfrm>
          </p:grpSpPr>
          <p:sp>
            <p:nvSpPr>
              <p:cNvPr id="7" name="矩形 2"/>
              <p:cNvSpPr/>
              <p:nvPr/>
            </p:nvSpPr>
            <p:spPr bwMode="auto">
              <a:xfrm>
                <a:off x="1321830" y="1556792"/>
                <a:ext cx="9548340" cy="4464496"/>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8" name="圆角矩形 5"/>
              <p:cNvSpPr/>
              <p:nvPr/>
            </p:nvSpPr>
            <p:spPr>
              <a:xfrm>
                <a:off x="1883528" y="1905340"/>
                <a:ext cx="8618528" cy="377401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ICMP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报文通常被网际层或更高层协议（</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）所使用，但它并不是高层协议。通常将</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ICMP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报文作为</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数据报的数据，并为其加上</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首部组成</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数据报，如图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4-14</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所示。因此，</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ICMP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报文是在</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数据报内部传输的。</a:t>
                </a:r>
                <a:endPar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6" name="六边形 5"/>
            <p:cNvSpPr/>
            <p:nvPr/>
          </p:nvSpPr>
          <p:spPr>
            <a:xfrm>
              <a:off x="1675684" y="1348159"/>
              <a:ext cx="2498993" cy="392491"/>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
        <p:nvSpPr>
          <p:cNvPr id="331778"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pSp>
        <p:nvGrpSpPr>
          <p:cNvPr id="12" name="组合 11"/>
          <p:cNvGrpSpPr/>
          <p:nvPr/>
        </p:nvGrpSpPr>
        <p:grpSpPr>
          <a:xfrm>
            <a:off x="7167570" y="2500306"/>
            <a:ext cx="3680268" cy="1512340"/>
            <a:chOff x="7112066" y="1714488"/>
            <a:chExt cx="3680268" cy="1512340"/>
          </a:xfrm>
        </p:grpSpPr>
        <p:graphicFrame>
          <p:nvGraphicFramePr>
            <p:cNvPr id="331777" name="Object 1"/>
            <p:cNvGraphicFramePr>
              <a:graphicFrameLocks noChangeAspect="1"/>
            </p:cNvGraphicFramePr>
            <p:nvPr/>
          </p:nvGraphicFramePr>
          <p:xfrm>
            <a:off x="7131851" y="1714488"/>
            <a:ext cx="3660483" cy="1000132"/>
          </p:xfrm>
          <a:graphic>
            <a:graphicData uri="http://schemas.openxmlformats.org/presentationml/2006/ole">
              <mc:AlternateContent xmlns:mc="http://schemas.openxmlformats.org/markup-compatibility/2006">
                <mc:Choice xmlns:v="urn:schemas-microsoft-com:vml" Requires="v">
                  <p:oleObj spid="_x0000_s12291" name="" r:id="rId1" imgW="1762125" imgH="485775" progId="Visio.Drawing.11">
                    <p:embed/>
                  </p:oleObj>
                </mc:Choice>
                <mc:Fallback>
                  <p:oleObj name="" r:id="rId1" imgW="1762125" imgH="485775" progId="Visio.Drawing.11">
                    <p:embed/>
                    <p:pic>
                      <p:nvPicPr>
                        <p:cNvPr id="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1851" y="1714488"/>
                          <a:ext cx="3660483" cy="10001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矩形 10"/>
            <p:cNvSpPr/>
            <p:nvPr/>
          </p:nvSpPr>
          <p:spPr>
            <a:xfrm>
              <a:off x="7112066" y="2857496"/>
              <a:ext cx="3570208" cy="369332"/>
            </a:xfrm>
            <a:prstGeom prst="rect">
              <a:avLst/>
            </a:prstGeom>
          </p:spPr>
          <p:txBody>
            <a:bodyPr wrap="non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dirty="0">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14</a:t>
              </a:r>
              <a:r>
                <a:rPr lang="en-US" dirty="0">
                  <a:latin typeface="Times New Roman" panose="02020603050405020304" pitchFamily="18" charset="0"/>
                  <a:ea typeface="微软雅黑" panose="020B0503020204020204" pitchFamily="34" charset="-122"/>
                  <a:cs typeface="Times New Roman" panose="02020603050405020304" pitchFamily="18" charset="0"/>
                </a:rPr>
                <a:t>  ICMP</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封装在</a:t>
              </a:r>
              <a:r>
                <a:rPr lang="en-US"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数据报内部</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13" name="图片 12" descr="ip`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548794" y="4214818"/>
            <a:ext cx="2643206" cy="23956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lide(fromBottom)">
                                      <p:cBhvr>
                                        <p:cTn id="12" dur="500"/>
                                        <p:tgtEl>
                                          <p:spTgt spid="12"/>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îṣļîḑé-Rectangle 70"/>
          <p:cNvSpPr/>
          <p:nvPr/>
        </p:nvSpPr>
        <p:spPr>
          <a:xfrm>
            <a:off x="1837126" y="1509821"/>
            <a:ext cx="2650433" cy="369332"/>
          </a:xfrm>
          <a:prstGeom prst="rect">
            <a:avLst/>
          </a:prstGeom>
        </p:spPr>
        <p:txBody>
          <a:bodyPr wrap="none" lIns="144000" tIns="0" rIns="144000" bIns="0">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ICMP</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报文的种类</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7"/>
          <p:cNvGrpSpPr>
            <a:grpSpLocks noChangeAspect="1"/>
          </p:cNvGrpSpPr>
          <p:nvPr/>
        </p:nvGrpSpPr>
        <p:grpSpPr>
          <a:xfrm>
            <a:off x="1095340" y="1315676"/>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329732" name="Rectangle 4"/>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7" name="矩形 16"/>
          <p:cNvSpPr/>
          <p:nvPr/>
        </p:nvSpPr>
        <p:spPr>
          <a:xfrm>
            <a:off x="1738282" y="2357430"/>
            <a:ext cx="6858048" cy="3170099"/>
          </a:xfrm>
          <a:prstGeom prst="rect">
            <a:avLst/>
          </a:prstGeom>
          <a:ln w="28575">
            <a:solidFill>
              <a:srgbClr val="0070C0"/>
            </a:solidFill>
            <a:prstDash val="dash"/>
          </a:ln>
        </p:spPr>
        <p:txBody>
          <a:bodyPr wrap="square">
            <a:spAutoFit/>
          </a:bodyPr>
          <a:lstStyle/>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ICMP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报文大致分为两类：一种是查询报文，一种是差错报文。</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buFont typeface="Wingdings" panose="05000000000000000000" pitchFamily="2" charset="2"/>
              <a:buChar char="u"/>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查询报文：</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是成对出现的，它帮助主机或网络管理员从一个路由器或另一个主机得到特定的信息，主要有以下几种用途：</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Ping</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查询、子网掩码查询和时间戳查询。</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buFont typeface="Wingdings" panose="05000000000000000000" pitchFamily="2" charset="2"/>
              <a:buChar char="u"/>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差错报文：</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用于报告路由器或主机在处理一个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数据报时可能遇到的一些问题。差错报文产生在数据传送发生错误的时候。</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 name="图片 9" descr="ip2.jpg"/>
          <p:cNvPicPr>
            <a:picLocks noChangeAspect="1"/>
          </p:cNvPicPr>
          <p:nvPr/>
        </p:nvPicPr>
        <p:blipFill>
          <a:blip r:embed="rId2" cstate="print">
            <a:clrChange>
              <a:clrFrom>
                <a:srgbClr val="FFFFFF"/>
              </a:clrFrom>
              <a:clrTo>
                <a:srgbClr val="FFFFFF">
                  <a:alpha val="0"/>
                </a:srgbClr>
              </a:clrTo>
            </a:clrChange>
          </a:blip>
          <a:stretch>
            <a:fillRect/>
          </a:stretch>
        </p:blipFill>
        <p:spPr>
          <a:xfrm>
            <a:off x="9453586" y="4119586"/>
            <a:ext cx="2738414" cy="27384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3" presetClass="entr" presetSubtype="32"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plus(out)">
                                      <p:cBhvr>
                                        <p:cTn id="18" dur="500"/>
                                        <p:tgtEl>
                                          <p:spTgt spid="1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9732" name="Rectangle 4"/>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9" name="矩形 8"/>
          <p:cNvSpPr/>
          <p:nvPr/>
        </p:nvSpPr>
        <p:spPr>
          <a:xfrm>
            <a:off x="1238216" y="1714488"/>
            <a:ext cx="7929618" cy="3939540"/>
          </a:xfrm>
          <a:prstGeom prst="rect">
            <a:avLst/>
          </a:prstGeom>
          <a:ln w="28575">
            <a:solidFill>
              <a:schemeClr val="accent6">
                <a:lumMod val="75000"/>
              </a:schemeClr>
            </a:solidFill>
            <a:prstDash val="dash"/>
          </a:ln>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尽管在大多数情况下，数据的传送错误应该给出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ICMP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报文。但是在如下几种特殊情况下，是不产生</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ICMP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差错报文的：</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ICMP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差错报文不会产生</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ICMP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差错报文（</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ICMP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查询报文却可能产生）；</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）目的地址是广播地址或多播地址的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数据报不产生</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ICMP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差错报文；</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）作为链路层广播的数据报不产生</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ICMP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差错报文；</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）不是</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分片的第一片的不发送</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ICMP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差错报文； </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）源地址不是单个主机的数据报（零地址、环回地址、广播地址或多播地址）不产生</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ICMP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差错报文。</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 name="图片 9" descr="ip2.jpg"/>
          <p:cNvPicPr>
            <a:picLocks noChangeAspect="1"/>
          </p:cNvPicPr>
          <p:nvPr/>
        </p:nvPicPr>
        <p:blipFill>
          <a:blip r:embed="rId1" cstate="print">
            <a:clrChange>
              <a:clrFrom>
                <a:srgbClr val="FFFFFF"/>
              </a:clrFrom>
              <a:clrTo>
                <a:srgbClr val="FFFFFF">
                  <a:alpha val="0"/>
                </a:srgbClr>
              </a:clrTo>
            </a:clrChange>
          </a:blip>
          <a:stretch>
            <a:fillRect/>
          </a:stretch>
        </p:blipFill>
        <p:spPr>
          <a:xfrm>
            <a:off x="9310710" y="3976710"/>
            <a:ext cx="2881290" cy="28812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plus(ou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îṣļîḑé-Rectangle 70"/>
          <p:cNvSpPr/>
          <p:nvPr/>
        </p:nvSpPr>
        <p:spPr>
          <a:xfrm>
            <a:off x="1837126" y="1509821"/>
            <a:ext cx="2650433" cy="369332"/>
          </a:xfrm>
          <a:prstGeom prst="rect">
            <a:avLst/>
          </a:prstGeom>
        </p:spPr>
        <p:txBody>
          <a:bodyPr wrap="none" lIns="144000" tIns="0" rIns="144000" bIns="0">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ICMP</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的应用举例</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7"/>
          <p:cNvGrpSpPr>
            <a:grpSpLocks noChangeAspect="1"/>
          </p:cNvGrpSpPr>
          <p:nvPr/>
        </p:nvGrpSpPr>
        <p:grpSpPr>
          <a:xfrm>
            <a:off x="1095340" y="1315676"/>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3</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329732" name="Rectangle 4"/>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useBgFill="1">
        <p:nvSpPr>
          <p:cNvPr id="11" name="矩形 10"/>
          <p:cNvSpPr/>
          <p:nvPr/>
        </p:nvSpPr>
        <p:spPr>
          <a:xfrm>
            <a:off x="1095340" y="3316935"/>
            <a:ext cx="9787006" cy="826445"/>
          </a:xfrm>
          <a:prstGeom prst="rect">
            <a:avLst/>
          </a:prstGeom>
          <a:ln w="28575">
            <a:noFill/>
            <a:prstDash val="dash"/>
          </a:ln>
        </p:spPr>
        <p:txBody>
          <a:bodyPr wrap="square">
            <a:spAutoFit/>
          </a:bodyPr>
          <a:lstStyle/>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Ping</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网络中一个最简单而又非常有用的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ICMP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应用程序，常用于验证两个主机之间的连通性。</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2" name="组合 11"/>
          <p:cNvGrpSpPr/>
          <p:nvPr/>
        </p:nvGrpSpPr>
        <p:grpSpPr>
          <a:xfrm>
            <a:off x="1381092" y="2454050"/>
            <a:ext cx="1957776" cy="592805"/>
            <a:chOff x="1326748" y="1446650"/>
            <a:chExt cx="1957776" cy="592805"/>
          </a:xfrm>
        </p:grpSpPr>
        <p:sp>
          <p:nvSpPr>
            <p:cNvPr id="13"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cs typeface="+mn-ea"/>
                <a:sym typeface="+mn-lt"/>
              </a:endParaRPr>
            </a:p>
          </p:txBody>
        </p:sp>
        <p:sp>
          <p:nvSpPr>
            <p:cNvPr id="14" name="矩形 13"/>
            <p:cNvSpPr/>
            <p:nvPr/>
          </p:nvSpPr>
          <p:spPr>
            <a:xfrm>
              <a:off x="2166910" y="1500174"/>
              <a:ext cx="1117614" cy="400110"/>
            </a:xfrm>
            <a:prstGeom prst="rect">
              <a:avLst/>
            </a:prstGeom>
          </p:spPr>
          <p:txBody>
            <a:bodyPr wrap="none">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ping</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 useBgFill="1">
        <p:nvSpPr>
          <p:cNvPr id="20" name="矩形 19"/>
          <p:cNvSpPr/>
          <p:nvPr/>
        </p:nvSpPr>
        <p:spPr>
          <a:xfrm>
            <a:off x="1095340" y="4315208"/>
            <a:ext cx="9787006" cy="441724"/>
          </a:xfrm>
          <a:prstGeom prst="rect">
            <a:avLst/>
          </a:prstGeom>
          <a:ln w="28575">
            <a:noFill/>
            <a:prstDash val="dash"/>
          </a:ln>
        </p:spPr>
        <p:txBody>
          <a:bodyPr wrap="square">
            <a:spAutoFit/>
          </a:bodyPr>
          <a:lstStyle/>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ping</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在不同的实现中语法格式不同，在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Windows</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操作系统下的应用格式为：</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矩形 20"/>
          <p:cNvSpPr/>
          <p:nvPr/>
        </p:nvSpPr>
        <p:spPr>
          <a:xfrm>
            <a:off x="1095340" y="4914243"/>
            <a:ext cx="9787006" cy="443583"/>
          </a:xfrm>
          <a:prstGeom prst="rect">
            <a:avLst/>
          </a:prstGeom>
          <a:solidFill>
            <a:schemeClr val="accent2">
              <a:lumMod val="60000"/>
              <a:lumOff val="40000"/>
            </a:schemeClr>
          </a:solidFill>
          <a:ln w="28575">
            <a:noFill/>
            <a:prstDash val="dash"/>
          </a:ln>
        </p:spPr>
        <p:txBody>
          <a:bodyPr wrap="square">
            <a:spAutoFit/>
          </a:bodyPr>
          <a:lstStyle/>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ping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可选参数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target_name</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2" name="图片 21" descr="ip2.jpg"/>
          <p:cNvPicPr>
            <a:picLocks noChangeAspect="1"/>
          </p:cNvPicPr>
          <p:nvPr/>
        </p:nvPicPr>
        <p:blipFill>
          <a:blip r:embed="rId2" cstate="print">
            <a:clrChange>
              <a:clrFrom>
                <a:srgbClr val="FFFFFF"/>
              </a:clrFrom>
              <a:clrTo>
                <a:srgbClr val="FFFFFF">
                  <a:alpha val="0"/>
                </a:srgbClr>
              </a:clrTo>
            </a:clrChange>
          </a:blip>
          <a:stretch>
            <a:fillRect/>
          </a:stretch>
        </p:blipFill>
        <p:spPr>
          <a:xfrm>
            <a:off x="9739338" y="857232"/>
            <a:ext cx="2452662" cy="2452662"/>
          </a:xfrm>
          <a:prstGeom prst="rect">
            <a:avLst/>
          </a:prstGeom>
        </p:spPr>
      </p:pic>
      <p:sp useBgFill="1">
        <p:nvSpPr>
          <p:cNvPr id="23" name="矩形 22"/>
          <p:cNvSpPr/>
          <p:nvPr/>
        </p:nvSpPr>
        <p:spPr>
          <a:xfrm>
            <a:off x="1095340" y="5559044"/>
            <a:ext cx="9787006" cy="441724"/>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其中，</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target_name</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是目的主机的名字或其</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slide(fromBottom)">
                                      <p:cBhvr>
                                        <p:cTn id="32" dur="500"/>
                                        <p:tgtEl>
                                          <p:spTgt spid="21"/>
                                        </p:tgtEl>
                                      </p:cBhvr>
                                    </p:animEffect>
                                  </p:childTnLst>
                                </p:cTn>
                              </p:par>
                            </p:childTnLst>
                          </p:cTn>
                        </p:par>
                        <p:par>
                          <p:cTn id="33" fill="hold">
                            <p:stCondLst>
                              <p:cond delay="3000"/>
                            </p:stCondLst>
                            <p:childTnLst>
                              <p:par>
                                <p:cTn id="34" presetID="17" presetClass="entr" presetSubtype="1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strVal val="#ppt_h"/>
                                          </p:val>
                                        </p:tav>
                                        <p:tav tm="100000">
                                          <p:val>
                                            <p:strVal val="#ppt_h"/>
                                          </p:val>
                                        </p:tav>
                                      </p:tavLst>
                                    </p:anim>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20" grpId="0" animBg="1"/>
      <p:bldP spid="21" grpId="0" animBg="1"/>
      <p:bldP spid="2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4" name="矩形 3"/>
          <p:cNvSpPr/>
          <p:nvPr/>
        </p:nvSpPr>
        <p:spPr>
          <a:xfrm>
            <a:off x="2452662" y="1450586"/>
            <a:ext cx="9787006" cy="406778"/>
          </a:xfrm>
          <a:prstGeom prst="rect">
            <a:avLst/>
          </a:prstGeom>
          <a:ln w="28575">
            <a:noFill/>
            <a:prstDash val="dash"/>
          </a:ln>
        </p:spPr>
        <p:txBody>
          <a:bodyPr wrap="square">
            <a:spAutoFit/>
          </a:bodyPr>
          <a:lstStyle/>
          <a:p>
            <a:pPr indent="457200" algn="ctr">
              <a:lnSpc>
                <a:spcPct val="125000"/>
              </a:lnSpc>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表</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4-9  ping</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命令的常用可选参数及其含义</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5" name="表格 4"/>
          <p:cNvGraphicFramePr>
            <a:graphicFrameLocks noGrp="1"/>
          </p:cNvGraphicFramePr>
          <p:nvPr/>
        </p:nvGraphicFramePr>
        <p:xfrm>
          <a:off x="3381356" y="2032630"/>
          <a:ext cx="7929618" cy="3753824"/>
        </p:xfrm>
        <a:graphic>
          <a:graphicData uri="http://schemas.openxmlformats.org/drawingml/2006/table">
            <a:tbl>
              <a:tblPr/>
              <a:tblGrid>
                <a:gridCol w="2065683"/>
                <a:gridCol w="5863935"/>
              </a:tblGrid>
              <a:tr h="341257">
                <a:tc>
                  <a:txBody>
                    <a:bodyPr/>
                    <a:lstStyle/>
                    <a:p>
                      <a:pPr indent="266700" algn="ctr">
                        <a:spcAft>
                          <a:spcPts val="0"/>
                        </a:spcAft>
                      </a:pPr>
                      <a:r>
                        <a:rPr lang="zh-CN" sz="1800" kern="500" dirty="0">
                          <a:latin typeface="Times New Roman" panose="02020603050405020304" pitchFamily="18" charset="0"/>
                          <a:ea typeface="微软雅黑" panose="020B0503020204020204" pitchFamily="34" charset="-122"/>
                          <a:cs typeface="Times New Roman" panose="02020603050405020304" pitchFamily="18" charset="0"/>
                        </a:rPr>
                        <a:t>可选参数</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含</a:t>
                      </a:r>
                      <a:r>
                        <a:rPr lang="en-US" sz="1800" kern="500">
                          <a:latin typeface="Times New Roman" panose="02020603050405020304" pitchFamily="18" charset="0"/>
                          <a:ea typeface="微软雅黑" panose="020B0503020204020204" pitchFamily="34" charset="-122"/>
                          <a:cs typeface="Times New Roman" panose="02020603050405020304" pitchFamily="18" charset="0"/>
                        </a:rPr>
                        <a:t>  </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义</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r>
              <a:tr h="341257">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-t</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连续</a:t>
                      </a:r>
                      <a:r>
                        <a:rPr lang="en-US" sz="1800" kern="500">
                          <a:latin typeface="Times New Roman" panose="02020603050405020304" pitchFamily="18" charset="0"/>
                          <a:ea typeface="微软雅黑" panose="020B0503020204020204" pitchFamily="34" charset="-122"/>
                          <a:cs typeface="Times New Roman" panose="02020603050405020304" pitchFamily="18" charset="0"/>
                        </a:rPr>
                        <a:t>ping</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指定的主机，直到中断</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257">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-a</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将地址解析为主机名</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2513">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-n count</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定义用来测试所发出的测试包的个数，缺省值为</a:t>
                      </a:r>
                      <a:r>
                        <a:rPr lang="en-US" sz="1800" kern="500">
                          <a:latin typeface="Times New Roman" panose="02020603050405020304" pitchFamily="18" charset="0"/>
                          <a:ea typeface="微软雅黑" panose="020B0503020204020204" pitchFamily="34" charset="-122"/>
                          <a:cs typeface="Times New Roman" panose="02020603050405020304" pitchFamily="18" charset="0"/>
                        </a:rPr>
                        <a:t>4</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2513">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-l size</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spcAft>
                          <a:spcPts val="0"/>
                        </a:spcAft>
                      </a:pPr>
                      <a:r>
                        <a:rPr lang="zh-CN" sz="1800" kern="500" dirty="0">
                          <a:latin typeface="Times New Roman" panose="02020603050405020304" pitchFamily="18" charset="0"/>
                          <a:ea typeface="微软雅黑" panose="020B0503020204020204" pitchFamily="34" charset="-122"/>
                          <a:cs typeface="Times New Roman" panose="02020603050405020304" pitchFamily="18" charset="0"/>
                        </a:rPr>
                        <a:t>定义所发送缓冲区的数据包的大小，在默认的情况下</a:t>
                      </a:r>
                      <a:r>
                        <a:rPr lang="en-US" sz="1800" kern="500" dirty="0">
                          <a:latin typeface="Times New Roman" panose="02020603050405020304" pitchFamily="18" charset="0"/>
                          <a:ea typeface="微软雅黑" panose="020B0503020204020204" pitchFamily="34" charset="-122"/>
                          <a:cs typeface="Times New Roman" panose="02020603050405020304" pitchFamily="18" charset="0"/>
                        </a:rPr>
                        <a:t>windows</a:t>
                      </a:r>
                      <a:r>
                        <a:rPr lang="zh-CN" sz="1800" kern="500" dirty="0">
                          <a:latin typeface="Times New Roman" panose="02020603050405020304" pitchFamily="18" charset="0"/>
                          <a:ea typeface="微软雅黑" panose="020B0503020204020204" pitchFamily="34" charset="-122"/>
                          <a:cs typeface="Times New Roman" panose="02020603050405020304" pitchFamily="18" charset="0"/>
                        </a:rPr>
                        <a:t>的</a:t>
                      </a:r>
                      <a:r>
                        <a:rPr lang="en-US" sz="1800" kern="500" dirty="0">
                          <a:latin typeface="Times New Roman" panose="02020603050405020304" pitchFamily="18" charset="0"/>
                          <a:ea typeface="微软雅黑" panose="020B0503020204020204" pitchFamily="34" charset="-122"/>
                          <a:cs typeface="Times New Roman" panose="02020603050405020304" pitchFamily="18" charset="0"/>
                        </a:rPr>
                        <a:t>ping</a:t>
                      </a:r>
                      <a:r>
                        <a:rPr lang="zh-CN" sz="1800" kern="500" dirty="0">
                          <a:latin typeface="Times New Roman" panose="02020603050405020304" pitchFamily="18" charset="0"/>
                          <a:ea typeface="微软雅黑" panose="020B0503020204020204" pitchFamily="34" charset="-122"/>
                          <a:cs typeface="Times New Roman" panose="02020603050405020304" pitchFamily="18" charset="0"/>
                        </a:rPr>
                        <a:t>发送的数据包大小为</a:t>
                      </a:r>
                      <a:r>
                        <a:rPr lang="en-US" sz="1800" kern="500" dirty="0">
                          <a:latin typeface="Times New Roman" panose="02020603050405020304" pitchFamily="18" charset="0"/>
                          <a:ea typeface="微软雅黑" panose="020B0503020204020204" pitchFamily="34" charset="-122"/>
                          <a:cs typeface="Times New Roman" panose="02020603050405020304" pitchFamily="18" charset="0"/>
                        </a:rPr>
                        <a:t>32 byte</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2513">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-w timeout</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等待每次回复的超时时间，单位为毫秒（</a:t>
                      </a:r>
                      <a:r>
                        <a:rPr lang="en-US" sz="1800" kern="500">
                          <a:latin typeface="Times New Roman" panose="02020603050405020304" pitchFamily="18" charset="0"/>
                          <a:ea typeface="微软雅黑" panose="020B0503020204020204" pitchFamily="34" charset="-122"/>
                          <a:cs typeface="Times New Roman" panose="02020603050405020304" pitchFamily="18" charset="0"/>
                        </a:rPr>
                        <a:t>ms</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），默认值为</a:t>
                      </a:r>
                      <a:r>
                        <a:rPr lang="en-US" sz="1800" kern="500">
                          <a:latin typeface="Times New Roman" panose="02020603050405020304" pitchFamily="18" charset="0"/>
                          <a:ea typeface="微软雅黑" panose="020B0503020204020204" pitchFamily="34" charset="-122"/>
                          <a:cs typeface="Times New Roman" panose="02020603050405020304" pitchFamily="18" charset="0"/>
                        </a:rPr>
                        <a:t>1 000</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257">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-4</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强制使用</a:t>
                      </a:r>
                      <a:r>
                        <a:rPr lang="en-US" sz="1800" kern="500">
                          <a:latin typeface="Times New Roman" panose="02020603050405020304" pitchFamily="18" charset="0"/>
                          <a:ea typeface="微软雅黑" panose="020B0503020204020204" pitchFamily="34" charset="-122"/>
                          <a:cs typeface="Times New Roman" panose="02020603050405020304" pitchFamily="18" charset="0"/>
                        </a:rPr>
                        <a:t>IPv4</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版本</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257">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-6</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spcAft>
                          <a:spcPts val="0"/>
                        </a:spcAft>
                      </a:pPr>
                      <a:r>
                        <a:rPr lang="zh-CN" sz="1800" kern="500" dirty="0">
                          <a:latin typeface="Times New Roman" panose="02020603050405020304" pitchFamily="18" charset="0"/>
                          <a:ea typeface="微软雅黑" panose="020B0503020204020204" pitchFamily="34" charset="-122"/>
                          <a:cs typeface="Times New Roman" panose="02020603050405020304" pitchFamily="18" charset="0"/>
                        </a:rPr>
                        <a:t>强制使用</a:t>
                      </a:r>
                      <a:r>
                        <a:rPr lang="en-US" sz="1800" kern="5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sz="1800" kern="500" dirty="0">
                          <a:latin typeface="Times New Roman" panose="02020603050405020304" pitchFamily="18" charset="0"/>
                          <a:ea typeface="微软雅黑" panose="020B0503020204020204" pitchFamily="34" charset="-122"/>
                          <a:cs typeface="Times New Roman" panose="02020603050405020304" pitchFamily="18" charset="0"/>
                        </a:rPr>
                        <a:t>版本</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6" name="组合 5"/>
          <p:cNvGrpSpPr>
            <a:grpSpLocks noChangeAspect="1"/>
          </p:cNvGrpSpPr>
          <p:nvPr/>
        </p:nvGrpSpPr>
        <p:grpSpPr>
          <a:xfrm>
            <a:off x="595274" y="2214554"/>
            <a:ext cx="2428892" cy="2857520"/>
            <a:chOff x="1321830" y="1348159"/>
            <a:chExt cx="9548340" cy="4673129"/>
          </a:xfrm>
        </p:grpSpPr>
        <p:grpSp>
          <p:nvGrpSpPr>
            <p:cNvPr id="7" name="组合 1"/>
            <p:cNvGrpSpPr/>
            <p:nvPr/>
          </p:nvGrpSpPr>
          <p:grpSpPr>
            <a:xfrm>
              <a:off x="1321830" y="1556792"/>
              <a:ext cx="9548340" cy="4464496"/>
              <a:chOff x="1321830" y="1556792"/>
              <a:chExt cx="9548340" cy="4464496"/>
            </a:xfrm>
          </p:grpSpPr>
          <p:sp>
            <p:nvSpPr>
              <p:cNvPr id="9" name="矩形 2"/>
              <p:cNvSpPr/>
              <p:nvPr/>
            </p:nvSpPr>
            <p:spPr bwMode="auto">
              <a:xfrm>
                <a:off x="1321830" y="1556792"/>
                <a:ext cx="9548340" cy="4464496"/>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0" name="圆角矩形 5"/>
              <p:cNvSpPr/>
              <p:nvPr/>
            </p:nvSpPr>
            <p:spPr>
              <a:xfrm>
                <a:off x="1883529" y="1905339"/>
                <a:ext cx="8618529" cy="377401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ping</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命令中的常用可选参数及其含义如表</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4-9</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a:t>
                </a:r>
                <a:endPar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8" name="六边形 7"/>
            <p:cNvSpPr/>
            <p:nvPr/>
          </p:nvSpPr>
          <p:spPr>
            <a:xfrm>
              <a:off x="1675685" y="1348159"/>
              <a:ext cx="2971950" cy="412116"/>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3" name="矩形 2"/>
          <p:cNvSpPr/>
          <p:nvPr/>
        </p:nvSpPr>
        <p:spPr>
          <a:xfrm>
            <a:off x="1095340" y="1285860"/>
            <a:ext cx="9787006" cy="1211165"/>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当使用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ping</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命令时，实际上是当前主机发送一个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ICMP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回送请求报文；如果目的主机能接收到这个请求报文并且愿意作出回应，则发送一个回送回答的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ICMP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报文；当这个回应报文能顺利抵达当前主机时，就完成了一个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ping</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的动作。</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3"/>
          <p:cNvGrpSpPr>
            <a:grpSpLocks noChangeAspect="1"/>
          </p:cNvGrpSpPr>
          <p:nvPr/>
        </p:nvGrpSpPr>
        <p:grpSpPr>
          <a:xfrm>
            <a:off x="809588" y="2643182"/>
            <a:ext cx="4929222" cy="3643338"/>
            <a:chOff x="1321830" y="1348159"/>
            <a:chExt cx="9548340" cy="4673129"/>
          </a:xfrm>
        </p:grpSpPr>
        <p:grpSp>
          <p:nvGrpSpPr>
            <p:cNvPr id="5" name="组合 1"/>
            <p:cNvGrpSpPr/>
            <p:nvPr/>
          </p:nvGrpSpPr>
          <p:grpSpPr>
            <a:xfrm>
              <a:off x="1321830" y="1556792"/>
              <a:ext cx="9548340" cy="4464496"/>
              <a:chOff x="1321830" y="1556792"/>
              <a:chExt cx="9548340" cy="4464496"/>
            </a:xfrm>
          </p:grpSpPr>
          <p:sp>
            <p:nvSpPr>
              <p:cNvPr id="7" name="矩形 2"/>
              <p:cNvSpPr/>
              <p:nvPr/>
            </p:nvSpPr>
            <p:spPr bwMode="auto">
              <a:xfrm>
                <a:off x="1321830" y="1556792"/>
                <a:ext cx="9548340" cy="4464496"/>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8" name="圆角矩形 5"/>
              <p:cNvSpPr/>
              <p:nvPr/>
            </p:nvSpPr>
            <p:spPr>
              <a:xfrm>
                <a:off x="1883529" y="1905339"/>
                <a:ext cx="8618529" cy="377401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例如，在</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地址为</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192.168.1.19</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的主机上测试与</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地址为</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192.168.1.51</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的主机的连通性，可执行“开始”</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&gt;</a:t>
                </a:r>
                <a:r>
                  <a:rPr lang="en-US" altLang="zh-CN"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命令提示符”命令，在打开的“命令提示符”窗口输入“</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ping 192.168.1.51</a:t>
                </a:r>
                <a:r>
                  <a:rPr lang="en-US" altLang="zh-CN"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，按</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【Enter】</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键执行，结果如图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4-15</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所示。可以看出，两台主机网络相连通。</a:t>
                </a:r>
                <a:endPar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6" name="六边形 5"/>
            <p:cNvSpPr/>
            <p:nvPr/>
          </p:nvSpPr>
          <p:spPr>
            <a:xfrm>
              <a:off x="1675685" y="1348159"/>
              <a:ext cx="2971950" cy="412116"/>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grpSp>
        <p:nvGrpSpPr>
          <p:cNvPr id="11" name="组合 10"/>
          <p:cNvGrpSpPr/>
          <p:nvPr/>
        </p:nvGrpSpPr>
        <p:grpSpPr>
          <a:xfrm>
            <a:off x="6600056" y="2564903"/>
            <a:ext cx="5184576" cy="4136102"/>
            <a:chOff x="7024694" y="3000372"/>
            <a:chExt cx="3815790" cy="2902373"/>
          </a:xfrm>
        </p:grpSpPr>
        <p:pic>
          <p:nvPicPr>
            <p:cNvPr id="339970" name="Picture 2"/>
            <p:cNvPicPr>
              <a:picLocks noChangeAspect="1" noChangeArrowheads="1"/>
            </p:cNvPicPr>
            <p:nvPr/>
          </p:nvPicPr>
          <p:blipFill>
            <a:blip r:embed="rId1" cstate="print"/>
            <a:srcRect/>
            <a:stretch>
              <a:fillRect/>
            </a:stretch>
          </p:blipFill>
          <p:spPr bwMode="auto">
            <a:xfrm>
              <a:off x="7024694" y="3000372"/>
              <a:ext cx="3815790" cy="2428892"/>
            </a:xfrm>
            <a:prstGeom prst="rect">
              <a:avLst/>
            </a:prstGeom>
            <a:noFill/>
            <a:ln w="9525" algn="ctr">
              <a:noFill/>
              <a:miter lim="800000"/>
              <a:headEnd/>
              <a:tailEnd/>
            </a:ln>
            <a:effectLst/>
          </p:spPr>
        </p:pic>
        <p:sp>
          <p:nvSpPr>
            <p:cNvPr id="10" name="矩形 9"/>
            <p:cNvSpPr/>
            <p:nvPr/>
          </p:nvSpPr>
          <p:spPr>
            <a:xfrm>
              <a:off x="7580962" y="5643578"/>
              <a:ext cx="2703140" cy="259167"/>
            </a:xfrm>
            <a:prstGeom prst="rect">
              <a:avLst/>
            </a:prstGeom>
          </p:spPr>
          <p:txBody>
            <a:bodyPr wrap="none">
              <a:spAutoFit/>
            </a:bodyPr>
            <a:lstStyle/>
            <a:p>
              <a:pPr algn="ct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dirty="0">
                  <a:latin typeface="Times New Roman" panose="02020603050405020304" pitchFamily="18" charset="0"/>
                  <a:ea typeface="微软雅黑" panose="020B0503020204020204" pitchFamily="34" charset="-122"/>
                  <a:cs typeface="Times New Roman" panose="02020603050405020304" pitchFamily="18" charset="0"/>
                </a:rPr>
                <a:t>4-1</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5</a:t>
              </a:r>
              <a:r>
                <a:rPr lang="en-US"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用</a:t>
              </a:r>
              <a:r>
                <a:rPr lang="en-US" dirty="0">
                  <a:latin typeface="Times New Roman" panose="02020603050405020304" pitchFamily="18" charset="0"/>
                  <a:ea typeface="微软雅黑" panose="020B0503020204020204" pitchFamily="34" charset="-122"/>
                  <a:cs typeface="Times New Roman" panose="02020603050405020304" pitchFamily="18" charset="0"/>
                </a:rPr>
                <a:t>ping</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命令测试主机连通性</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3" name="矩形 2"/>
          <p:cNvSpPr/>
          <p:nvPr/>
        </p:nvSpPr>
        <p:spPr>
          <a:xfrm>
            <a:off x="1309654" y="2470606"/>
            <a:ext cx="9787006" cy="1211165"/>
          </a:xfrm>
          <a:prstGeom prst="rect">
            <a:avLst/>
          </a:prstGeom>
          <a:ln w="28575">
            <a:noFill/>
            <a:prstDash val="dash"/>
          </a:ln>
        </p:spPr>
        <p:txBody>
          <a:bodyPr wrap="square">
            <a:spAutoFit/>
          </a:bodyPr>
          <a:lstStyle/>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ICMP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另一个非常有用的应用是</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tracert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Windows</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操作系统下的名字，在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UNIX</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操作系统下称为</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traceroute</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tracert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命令用于确定</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数据报访问目标所采取的路径，其命令格式如下：</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3"/>
          <p:cNvGrpSpPr/>
          <p:nvPr/>
        </p:nvGrpSpPr>
        <p:grpSpPr>
          <a:xfrm>
            <a:off x="1595406" y="1607721"/>
            <a:ext cx="2162960" cy="592805"/>
            <a:chOff x="1326748" y="1446650"/>
            <a:chExt cx="2162960" cy="592805"/>
          </a:xfrm>
        </p:grpSpPr>
        <p:sp>
          <p:nvSpPr>
            <p:cNvPr id="5"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cs typeface="+mn-ea"/>
                <a:sym typeface="+mn-lt"/>
              </a:endParaRPr>
            </a:p>
          </p:txBody>
        </p:sp>
        <p:sp>
          <p:nvSpPr>
            <p:cNvPr id="6" name="矩形 5"/>
            <p:cNvSpPr/>
            <p:nvPr/>
          </p:nvSpPr>
          <p:spPr>
            <a:xfrm>
              <a:off x="2166910" y="1500174"/>
              <a:ext cx="1322798" cy="400110"/>
            </a:xfrm>
            <a:prstGeom prst="rect">
              <a:avLst/>
            </a:prstGeom>
          </p:spPr>
          <p:txBody>
            <a:bodyPr wrap="none">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err="1">
                  <a:latin typeface="Times New Roman" panose="02020603050405020304" pitchFamily="18" charset="0"/>
                  <a:ea typeface="微软雅黑" panose="020B0503020204020204" pitchFamily="34" charset="-122"/>
                  <a:cs typeface="Times New Roman" panose="02020603050405020304" pitchFamily="18" charset="0"/>
                </a:rPr>
                <a:t>tracert</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7" name="矩形 6"/>
          <p:cNvSpPr/>
          <p:nvPr/>
        </p:nvSpPr>
        <p:spPr>
          <a:xfrm>
            <a:off x="1309654" y="3995986"/>
            <a:ext cx="9787006" cy="441724"/>
          </a:xfrm>
          <a:prstGeom prst="rect">
            <a:avLst/>
          </a:prstGeom>
          <a:solidFill>
            <a:schemeClr val="accent2">
              <a:lumMod val="60000"/>
              <a:lumOff val="40000"/>
            </a:schemeClr>
          </a:solidFill>
          <a:ln w="28575">
            <a:noFill/>
            <a:prstDash val="dash"/>
          </a:ln>
        </p:spPr>
        <p:txBody>
          <a:bodyPr wrap="square">
            <a:spAutoFit/>
          </a:bodyPr>
          <a:lstStyle/>
          <a:p>
            <a:pPr indent="457200" algn="just">
              <a:lnSpc>
                <a:spcPct val="125000"/>
              </a:lnSpc>
            </a:pP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tracert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可选参数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target_name</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8" name="矩形 7"/>
          <p:cNvSpPr/>
          <p:nvPr/>
        </p:nvSpPr>
        <p:spPr>
          <a:xfrm>
            <a:off x="1309654" y="4781804"/>
            <a:ext cx="9787006" cy="861774"/>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其中，</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target_name</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是目的主机的名字或其</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tracert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命令的可选参数可在“命令提示符”窗口中执行“</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tracert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命令进行查看。</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17" presetClass="entr" presetSubtype="1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2122114" y="1643050"/>
            <a:ext cx="2518638"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4.1.1  IP</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数据报</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3"/>
          <p:cNvGrpSpPr/>
          <p:nvPr/>
        </p:nvGrpSpPr>
        <p:grpSpPr>
          <a:xfrm>
            <a:off x="621916" y="1285860"/>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1"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30310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pSp>
        <p:nvGrpSpPr>
          <p:cNvPr id="11" name="组合 10"/>
          <p:cNvGrpSpPr/>
          <p:nvPr/>
        </p:nvGrpSpPr>
        <p:grpSpPr>
          <a:xfrm>
            <a:off x="5881686" y="1714488"/>
            <a:ext cx="5872943" cy="4835935"/>
            <a:chOff x="5810248" y="1571611"/>
            <a:chExt cx="5872943" cy="4835935"/>
          </a:xfrm>
        </p:grpSpPr>
        <p:graphicFrame>
          <p:nvGraphicFramePr>
            <p:cNvPr id="303105" name="Object 1"/>
            <p:cNvGraphicFramePr>
              <a:graphicFrameLocks noChangeAspect="1"/>
            </p:cNvGraphicFramePr>
            <p:nvPr/>
          </p:nvGraphicFramePr>
          <p:xfrm>
            <a:off x="5810248" y="1571611"/>
            <a:ext cx="5872943" cy="4226187"/>
          </p:xfrm>
          <a:graphic>
            <a:graphicData uri="http://schemas.openxmlformats.org/presentationml/2006/ole">
              <mc:AlternateContent xmlns:mc="http://schemas.openxmlformats.org/markup-compatibility/2006">
                <mc:Choice xmlns:v="urn:schemas-microsoft-com:vml" Requires="v">
                  <p:oleObj spid="_x0000_s1027" name="" r:id="rId2" imgW="5143500" imgH="3695700" progId="Visio.Drawing.11">
                    <p:embed/>
                  </p:oleObj>
                </mc:Choice>
                <mc:Fallback>
                  <p:oleObj name="" r:id="rId2" imgW="5143500" imgH="3695700" progId="Visio.Drawing.11">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48" y="1571611"/>
                          <a:ext cx="5872943" cy="4226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矩形 9"/>
            <p:cNvSpPr/>
            <p:nvPr/>
          </p:nvSpPr>
          <p:spPr>
            <a:xfrm>
              <a:off x="6532141" y="6000768"/>
              <a:ext cx="4429156" cy="406778"/>
            </a:xfrm>
            <a:prstGeom prst="rect">
              <a:avLst/>
            </a:prstGeom>
            <a:noFill/>
            <a:ln w="28575">
              <a:noFill/>
              <a:prstDash val="dash"/>
            </a:ln>
          </p:spPr>
          <p:txBody>
            <a:bodyPr wrap="square">
              <a:spAutoFit/>
            </a:bodyPr>
            <a:lstStyle/>
            <a:p>
              <a:pPr indent="457200" algn="ctr">
                <a:lnSpc>
                  <a:spcPct val="125000"/>
                </a:lnSpc>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4-1  IP</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数据报的格式</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2" name="组合 11"/>
          <p:cNvGrpSpPr>
            <a:grpSpLocks noChangeAspect="1"/>
          </p:cNvGrpSpPr>
          <p:nvPr/>
        </p:nvGrpSpPr>
        <p:grpSpPr>
          <a:xfrm>
            <a:off x="1523969" y="2444308"/>
            <a:ext cx="4071965" cy="3985088"/>
            <a:chOff x="1321831" y="1352470"/>
            <a:chExt cx="9548340" cy="5120640"/>
          </a:xfrm>
        </p:grpSpPr>
        <p:grpSp>
          <p:nvGrpSpPr>
            <p:cNvPr id="13" name="组合 1"/>
            <p:cNvGrpSpPr/>
            <p:nvPr/>
          </p:nvGrpSpPr>
          <p:grpSpPr>
            <a:xfrm>
              <a:off x="1321831" y="1556792"/>
              <a:ext cx="9548340" cy="4916318"/>
              <a:chOff x="1321831" y="1556792"/>
              <a:chExt cx="9548340" cy="4916318"/>
            </a:xfrm>
          </p:grpSpPr>
          <p:sp>
            <p:nvSpPr>
              <p:cNvPr id="15" name="矩形 2"/>
              <p:cNvSpPr/>
              <p:nvPr/>
            </p:nvSpPr>
            <p:spPr bwMode="auto">
              <a:xfrm>
                <a:off x="1321831" y="1556792"/>
                <a:ext cx="9548340" cy="4916318"/>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7" name="圆角矩形 5"/>
              <p:cNvSpPr/>
              <p:nvPr/>
            </p:nvSpPr>
            <p:spPr>
              <a:xfrm>
                <a:off x="1883532" y="1879595"/>
                <a:ext cx="8424936" cy="438418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协议定义了一个在</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Internet</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上传输的基本数据单元，称为</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数据报（</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IP datagram</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），其格式如图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4-1</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数据报包含报头和数据两个部分，数据是高层传输的数据，而报头是为了正确传输数据而增加的控制信息。</a:t>
                </a:r>
                <a:endPar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4" name="六边形 13"/>
            <p:cNvSpPr/>
            <p:nvPr/>
          </p:nvSpPr>
          <p:spPr>
            <a:xfrm>
              <a:off x="1675683" y="1352470"/>
              <a:ext cx="2343713" cy="426825"/>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plus(i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 name="组合 2"/>
          <p:cNvGrpSpPr>
            <a:grpSpLocks noChangeAspect="1"/>
          </p:cNvGrpSpPr>
          <p:nvPr/>
        </p:nvGrpSpPr>
        <p:grpSpPr>
          <a:xfrm>
            <a:off x="1023902" y="1857364"/>
            <a:ext cx="4929222" cy="3643338"/>
            <a:chOff x="1321830" y="1348159"/>
            <a:chExt cx="9548340" cy="4673129"/>
          </a:xfrm>
        </p:grpSpPr>
        <p:grpSp>
          <p:nvGrpSpPr>
            <p:cNvPr id="4" name="组合 1"/>
            <p:cNvGrpSpPr/>
            <p:nvPr/>
          </p:nvGrpSpPr>
          <p:grpSpPr>
            <a:xfrm>
              <a:off x="1321830" y="1556792"/>
              <a:ext cx="9548340" cy="4464496"/>
              <a:chOff x="1321830" y="1556792"/>
              <a:chExt cx="9548340" cy="4464496"/>
            </a:xfrm>
          </p:grpSpPr>
          <p:sp>
            <p:nvSpPr>
              <p:cNvPr id="6" name="矩形 2"/>
              <p:cNvSpPr/>
              <p:nvPr/>
            </p:nvSpPr>
            <p:spPr bwMode="auto">
              <a:xfrm>
                <a:off x="1321830" y="1556792"/>
                <a:ext cx="9548340" cy="4464496"/>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7" name="圆角矩形 5"/>
              <p:cNvSpPr/>
              <p:nvPr/>
            </p:nvSpPr>
            <p:spPr>
              <a:xfrm>
                <a:off x="1883529" y="1905339"/>
                <a:ext cx="8618529" cy="377401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例如，查看当前主机访问新浪网的邮件服务器（</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mail.sina.com.cn</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）时所采取的路径，可以在“命令提示符”窗口输入“</a:t>
                </a:r>
                <a:r>
                  <a:rPr lang="en-US" altLang="zh-CN" sz="20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tracert</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mail.sina.com.cn</a:t>
                </a:r>
                <a:r>
                  <a:rPr lang="en-US" altLang="zh-CN"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，即可显示出经过的每一个路由器及使用的时间，如图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4-16</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a:t>
                </a:r>
                <a:endPar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5" name="六边形 4"/>
            <p:cNvSpPr/>
            <p:nvPr/>
          </p:nvSpPr>
          <p:spPr>
            <a:xfrm>
              <a:off x="1675685" y="1348159"/>
              <a:ext cx="2971950" cy="412116"/>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grpSp>
        <p:nvGrpSpPr>
          <p:cNvPr id="12" name="组合 11"/>
          <p:cNvGrpSpPr/>
          <p:nvPr/>
        </p:nvGrpSpPr>
        <p:grpSpPr>
          <a:xfrm>
            <a:off x="6240016" y="1484784"/>
            <a:ext cx="5237331" cy="4542037"/>
            <a:chOff x="6167438" y="1327997"/>
            <a:chExt cx="5237331" cy="4542037"/>
          </a:xfrm>
        </p:grpSpPr>
        <p:sp>
          <p:nvSpPr>
            <p:cNvPr id="10" name="矩形 9"/>
            <p:cNvSpPr/>
            <p:nvPr/>
          </p:nvSpPr>
          <p:spPr>
            <a:xfrm>
              <a:off x="6167438" y="5500702"/>
              <a:ext cx="5237331" cy="369332"/>
            </a:xfrm>
            <a:prstGeom prst="rect">
              <a:avLst/>
            </a:prstGeom>
          </p:spPr>
          <p:txBody>
            <a:bodyPr wrap="non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4-16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使用</a:t>
              </a:r>
              <a:r>
                <a:rPr lang="en-US" altLang="zh-CN" dirty="0" err="1">
                  <a:latin typeface="Times New Roman" panose="02020603050405020304" pitchFamily="18" charset="0"/>
                  <a:ea typeface="微软雅黑" panose="020B0503020204020204" pitchFamily="34" charset="-122"/>
                  <a:cs typeface="Times New Roman" panose="02020603050405020304" pitchFamily="18" charset="0"/>
                </a:rPr>
                <a:t>tracert</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命令获得到目的主机的路由信息</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40994" name="Picture 2"/>
            <p:cNvPicPr>
              <a:picLocks noChangeAspect="1" noChangeArrowheads="1"/>
            </p:cNvPicPr>
            <p:nvPr/>
          </p:nvPicPr>
          <p:blipFill>
            <a:blip r:embed="rId1" cstate="print"/>
            <a:srcRect/>
            <a:stretch>
              <a:fillRect/>
            </a:stretch>
          </p:blipFill>
          <p:spPr bwMode="auto">
            <a:xfrm>
              <a:off x="6284063" y="1327997"/>
              <a:ext cx="5068521" cy="3945571"/>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2122114" y="1634058"/>
            <a:ext cx="1800493"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4.1.6  IPv6</a:t>
            </a:r>
            <a:endPar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3"/>
          <p:cNvGrpSpPr/>
          <p:nvPr/>
        </p:nvGrpSpPr>
        <p:grpSpPr>
          <a:xfrm>
            <a:off x="621916" y="1276868"/>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1"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30310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pic>
        <p:nvPicPr>
          <p:cNvPr id="22" name="图片 21" descr="ip`1.jpg"/>
          <p:cNvPicPr>
            <a:picLocks noChangeAspect="1"/>
          </p:cNvPicPr>
          <p:nvPr/>
        </p:nvPicPr>
        <p:blipFill>
          <a:blip r:embed="rId2" cstate="print">
            <a:clrChange>
              <a:clrFrom>
                <a:srgbClr val="FFFFFF"/>
              </a:clrFrom>
              <a:clrTo>
                <a:srgbClr val="FFFFFF">
                  <a:alpha val="0"/>
                </a:srgbClr>
              </a:clrTo>
            </a:clrChange>
          </a:blip>
          <a:stretch>
            <a:fillRect/>
          </a:stretch>
        </p:blipFill>
        <p:spPr>
          <a:xfrm>
            <a:off x="9548794" y="4462345"/>
            <a:ext cx="2643206" cy="2395655"/>
          </a:xfrm>
          <a:prstGeom prst="rect">
            <a:avLst/>
          </a:prstGeom>
        </p:spPr>
      </p:pic>
      <p:sp>
        <p:nvSpPr>
          <p:cNvPr id="14" name="立方体 13"/>
          <p:cNvSpPr/>
          <p:nvPr/>
        </p:nvSpPr>
        <p:spPr>
          <a:xfrm>
            <a:off x="2238348" y="2714620"/>
            <a:ext cx="7643866" cy="2405866"/>
          </a:xfrm>
          <a:prstGeom prst="cube">
            <a:avLst>
              <a:gd name="adj" fmla="val 16598"/>
            </a:avLst>
          </a:prstGeom>
          <a:solidFill>
            <a:schemeClr val="accent2">
              <a:lumMod val="60000"/>
              <a:lumOff val="40000"/>
            </a:schemeClr>
          </a:solid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现在使用的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采用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位地址长度，只有大约</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亿个地址，估计在未来的若干年间将被分配完毕。</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1990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年，因特网工程任务组（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IETF</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）开始启动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新版本的设计工作。经过多次讨论、修订和定位之后，在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1993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年得到了一个名为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SIPP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Simple Internet Protocol Plus</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）的协议，即</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（网际协议第</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版）。</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îṣļîḑé-Rectangle 70"/>
          <p:cNvSpPr/>
          <p:nvPr/>
        </p:nvSpPr>
        <p:spPr>
          <a:xfrm>
            <a:off x="1837126" y="1265691"/>
            <a:ext cx="1521919" cy="369332"/>
          </a:xfrm>
          <a:prstGeom prst="rect">
            <a:avLst/>
          </a:prstGeom>
        </p:spPr>
        <p:txBody>
          <a:bodyPr wrap="none" lIns="144000" tIns="0" rIns="144000" bIns="0">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地址</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7"/>
          <p:cNvGrpSpPr>
            <a:grpSpLocks noChangeAspect="1"/>
          </p:cNvGrpSpPr>
          <p:nvPr/>
        </p:nvGrpSpPr>
        <p:grpSpPr>
          <a:xfrm>
            <a:off x="1095340" y="1071546"/>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grpSp>
        <p:nvGrpSpPr>
          <p:cNvPr id="7" name="组合 6"/>
          <p:cNvGrpSpPr/>
          <p:nvPr/>
        </p:nvGrpSpPr>
        <p:grpSpPr>
          <a:xfrm>
            <a:off x="1381092" y="2214554"/>
            <a:ext cx="3781993" cy="592805"/>
            <a:chOff x="1326748" y="1446650"/>
            <a:chExt cx="3781993" cy="592805"/>
          </a:xfrm>
        </p:grpSpPr>
        <p:sp>
          <p:nvSpPr>
            <p:cNvPr id="8"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cs typeface="+mn-ea"/>
                <a:sym typeface="+mn-lt"/>
              </a:endParaRPr>
            </a:p>
          </p:txBody>
        </p:sp>
        <p:sp>
          <p:nvSpPr>
            <p:cNvPr id="9" name="矩形 8"/>
            <p:cNvSpPr/>
            <p:nvPr/>
          </p:nvSpPr>
          <p:spPr>
            <a:xfrm>
              <a:off x="2166910" y="1500174"/>
              <a:ext cx="2941831" cy="400110"/>
            </a:xfrm>
            <a:prstGeom prst="rect">
              <a:avLst/>
            </a:prstGeom>
          </p:spPr>
          <p:txBody>
            <a:bodyPr wrap="none">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IPv6</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地址的表示方法</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 useBgFill="1">
        <p:nvSpPr>
          <p:cNvPr id="10" name="矩形 9"/>
          <p:cNvSpPr/>
          <p:nvPr/>
        </p:nvSpPr>
        <p:spPr>
          <a:xfrm>
            <a:off x="1309654" y="2928934"/>
            <a:ext cx="9787006" cy="1595886"/>
          </a:xfrm>
          <a:prstGeom prst="rect">
            <a:avLst/>
          </a:prstGeom>
          <a:ln w="28575">
            <a:noFill/>
            <a:prstDash val="dash"/>
          </a:ln>
        </p:spPr>
        <p:txBody>
          <a:bodyPr wrap="square">
            <a:spAutoFit/>
          </a:bodyPr>
          <a:lstStyle/>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地址采用十六进制的表示方法，共</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128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位，分</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组表示，每组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位。因为一个十六进制数可以表示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位，所以每组由</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个十六进制数组成，各组之间用“：”隔开。每组中前面的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可以省略，但每组必须有一个数，例如：</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1080:0:0:0:8:800:200C:417A</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FEDC:BA98:7654:3210:FEDC:BA98:7654:3210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11" name="矩形 10"/>
          <p:cNvSpPr/>
          <p:nvPr/>
        </p:nvSpPr>
        <p:spPr>
          <a:xfrm>
            <a:off x="1309654" y="4140099"/>
            <a:ext cx="9787006" cy="826445"/>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地址段中有时会出现连续的几组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，为了简化书写，这些</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可以用“：：”代替，但一个地址中只能出现一次“：：”。例如：</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42018"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aphicFrame>
        <p:nvGraphicFramePr>
          <p:cNvPr id="342017" name="Object 1"/>
          <p:cNvGraphicFramePr>
            <a:graphicFrameLocks noChangeAspect="1"/>
          </p:cNvGraphicFramePr>
          <p:nvPr/>
        </p:nvGraphicFramePr>
        <p:xfrm>
          <a:off x="2238347" y="4997355"/>
          <a:ext cx="7901664" cy="1285884"/>
        </p:xfrm>
        <a:graphic>
          <a:graphicData uri="http://schemas.openxmlformats.org/presentationml/2006/ole">
            <mc:AlternateContent xmlns:mc="http://schemas.openxmlformats.org/markup-compatibility/2006">
              <mc:Choice xmlns:v="urn:schemas-microsoft-com:vml" Requires="v">
                <p:oleObj spid="_x0000_s13315" name="" r:id="rId2" imgW="4038600" imgH="666750" progId="Visio.Drawing.11">
                  <p:embed/>
                </p:oleObj>
              </mc:Choice>
              <mc:Fallback>
                <p:oleObj name="" r:id="rId2" imgW="4038600" imgH="666750" progId="Visio.Drawing.11">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47" y="4997355"/>
                        <a:ext cx="7901664" cy="12858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图片 13" descr="ip`1.jpg"/>
          <p:cNvPicPr>
            <a:picLocks noChangeAspect="1"/>
          </p:cNvPicPr>
          <p:nvPr/>
        </p:nvPicPr>
        <p:blipFill>
          <a:blip r:embed="rId4" cstate="print">
            <a:clrChange>
              <a:clrFrom>
                <a:srgbClr val="FFFFFF"/>
              </a:clrFrom>
              <a:clrTo>
                <a:srgbClr val="FFFFFF">
                  <a:alpha val="0"/>
                </a:srgbClr>
              </a:clrTo>
            </a:clrChange>
          </a:blip>
          <a:stretch>
            <a:fillRect/>
          </a:stretch>
        </p:blipFill>
        <p:spPr>
          <a:xfrm>
            <a:off x="9548794" y="857232"/>
            <a:ext cx="2643206" cy="23956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342017"/>
                                        </p:tgtEl>
                                        <p:attrNameLst>
                                          <p:attrName>style.visibility</p:attrName>
                                        </p:attrNameLst>
                                      </p:cBhvr>
                                      <p:to>
                                        <p:strVal val="visible"/>
                                      </p:to>
                                    </p:set>
                                    <p:animEffect transition="in" filter="slide(fromBottom)">
                                      <p:cBhvr>
                                        <p:cTn id="32" dur="500"/>
                                        <p:tgtEl>
                                          <p:spTgt spid="342017"/>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3" name="矩形 2"/>
          <p:cNvSpPr/>
          <p:nvPr/>
        </p:nvSpPr>
        <p:spPr>
          <a:xfrm>
            <a:off x="1309654" y="1142984"/>
            <a:ext cx="9787006" cy="1211165"/>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在某些情况下，</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地址需要包含在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地址中，这时，最后两组用现在习惯使用的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的十进制表示方法，前六组表示方法同上，例如，</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61.1.133.1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包含在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地址中时表示为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0:0:0:0:0:0:61.1.133.1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，或者是：：</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61.1.133.1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3"/>
          <p:cNvGrpSpPr/>
          <p:nvPr/>
        </p:nvGrpSpPr>
        <p:grpSpPr>
          <a:xfrm>
            <a:off x="1381092" y="2500306"/>
            <a:ext cx="3204912" cy="592805"/>
            <a:chOff x="1326748" y="1446650"/>
            <a:chExt cx="3204912" cy="592805"/>
          </a:xfrm>
        </p:grpSpPr>
        <p:sp>
          <p:nvSpPr>
            <p:cNvPr id="5"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cs typeface="+mn-ea"/>
                <a:sym typeface="+mn-lt"/>
              </a:endParaRPr>
            </a:p>
          </p:txBody>
        </p:sp>
        <p:sp>
          <p:nvSpPr>
            <p:cNvPr id="6" name="矩形 5"/>
            <p:cNvSpPr/>
            <p:nvPr/>
          </p:nvSpPr>
          <p:spPr>
            <a:xfrm>
              <a:off x="2166910" y="1500174"/>
              <a:ext cx="2364750" cy="400110"/>
            </a:xfrm>
            <a:prstGeom prst="rect">
              <a:avLst/>
            </a:prstGeom>
          </p:spPr>
          <p:txBody>
            <a:bodyPr wrap="none">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地址的结构</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 useBgFill="1">
        <p:nvSpPr>
          <p:cNvPr id="7" name="矩形 6"/>
          <p:cNvSpPr/>
          <p:nvPr/>
        </p:nvSpPr>
        <p:spPr>
          <a:xfrm>
            <a:off x="1309654" y="3404750"/>
            <a:ext cx="9787006" cy="440955"/>
          </a:xfrm>
          <a:prstGeom prst="rect">
            <a:avLst/>
          </a:prstGeom>
          <a:ln w="28575">
            <a:noFill/>
            <a:prstDash val="dash"/>
          </a:ln>
        </p:spPr>
        <p:txBody>
          <a:bodyPr wrap="square">
            <a:spAutoFit/>
          </a:bodyPr>
          <a:lstStyle/>
          <a:p>
            <a:pPr indent="457200" algn="just">
              <a:lnSpc>
                <a:spcPct val="125000"/>
              </a:lnSpc>
            </a:pP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8" name="组合 7"/>
          <p:cNvGrpSpPr>
            <a:grpSpLocks noChangeAspect="1"/>
          </p:cNvGrpSpPr>
          <p:nvPr/>
        </p:nvGrpSpPr>
        <p:grpSpPr>
          <a:xfrm>
            <a:off x="666712" y="3286124"/>
            <a:ext cx="4357718" cy="3000396"/>
            <a:chOff x="1321830" y="1348159"/>
            <a:chExt cx="9548340" cy="4673129"/>
          </a:xfrm>
        </p:grpSpPr>
        <p:grpSp>
          <p:nvGrpSpPr>
            <p:cNvPr id="9" name="组合 1"/>
            <p:cNvGrpSpPr/>
            <p:nvPr/>
          </p:nvGrpSpPr>
          <p:grpSpPr>
            <a:xfrm>
              <a:off x="1321830" y="1556792"/>
              <a:ext cx="9548340" cy="4464496"/>
              <a:chOff x="1321830" y="1556792"/>
              <a:chExt cx="9548340" cy="4464496"/>
            </a:xfrm>
          </p:grpSpPr>
          <p:sp>
            <p:nvSpPr>
              <p:cNvPr id="11" name="矩形 2"/>
              <p:cNvSpPr/>
              <p:nvPr/>
            </p:nvSpPr>
            <p:spPr bwMode="auto">
              <a:xfrm>
                <a:off x="1321830" y="1556792"/>
                <a:ext cx="9548340" cy="4464496"/>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2" name="圆角矩形 5"/>
              <p:cNvSpPr/>
              <p:nvPr/>
            </p:nvSpPr>
            <p:spPr>
              <a:xfrm>
                <a:off x="1883529" y="1905339"/>
                <a:ext cx="8618529" cy="377401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128</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位的</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地址由</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64</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位网络地址和</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64</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位主机地址组成。其中，</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64</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位的网络地址又分为</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48</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位的全球网络标识符和</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16</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位的本地子网标识符，如图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4-17</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a:t>
                </a:r>
                <a:endPar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0" name="六边形 9"/>
            <p:cNvSpPr/>
            <p:nvPr/>
          </p:nvSpPr>
          <p:spPr>
            <a:xfrm>
              <a:off x="1675685" y="1348159"/>
              <a:ext cx="2971950" cy="412116"/>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
        <p:nvSpPr>
          <p:cNvPr id="345090"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7137112" y="5320157"/>
            <a:ext cx="2544286" cy="369332"/>
          </a:xfrm>
          <a:prstGeom prst="rect">
            <a:avLst/>
          </a:prstGeom>
        </p:spPr>
        <p:txBody>
          <a:bodyPr wrap="non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dirty="0">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17</a:t>
            </a:r>
            <a:r>
              <a:rPr lang="en-US" dirty="0">
                <a:latin typeface="Times New Roman" panose="02020603050405020304" pitchFamily="18" charset="0"/>
                <a:ea typeface="微软雅黑" panose="020B0503020204020204" pitchFamily="34" charset="-122"/>
                <a:cs typeface="Times New Roman" panose="02020603050405020304" pitchFamily="18" charset="0"/>
              </a:rPr>
              <a:t>  IPv6</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地址的结构</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14" name="对象 13"/>
          <p:cNvGraphicFramePr>
            <a:graphicFrameLocks noChangeAspect="1"/>
          </p:cNvGraphicFramePr>
          <p:nvPr/>
        </p:nvGraphicFramePr>
        <p:xfrm>
          <a:off x="5280781" y="4197933"/>
          <a:ext cx="6630528" cy="845166"/>
        </p:xfrm>
        <a:graphic>
          <a:graphicData uri="http://schemas.openxmlformats.org/presentationml/2006/ole">
            <mc:AlternateContent xmlns:mc="http://schemas.openxmlformats.org/markup-compatibility/2006">
              <mc:Choice xmlns:v="urn:schemas-microsoft-com:vml" Requires="v">
                <p:oleObj spid="_x0000_s14339" name="" r:id="rId1" imgW="4200525" imgH="542925" progId="Visio.Drawing.11">
                  <p:embed/>
                </p:oleObj>
              </mc:Choice>
              <mc:Fallback>
                <p:oleObj name="" r:id="rId1" imgW="4200525" imgH="542925" progId="Visio.Drawing.11">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0781" y="4197933"/>
                        <a:ext cx="6630528" cy="845166"/>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îṣļîḑé-Rectangle 70"/>
          <p:cNvSpPr/>
          <p:nvPr/>
        </p:nvSpPr>
        <p:spPr>
          <a:xfrm>
            <a:off x="1837126" y="1438383"/>
            <a:ext cx="1829695" cy="369332"/>
          </a:xfrm>
          <a:prstGeom prst="rect">
            <a:avLst/>
          </a:prstGeom>
        </p:spPr>
        <p:txBody>
          <a:bodyPr wrap="none" lIns="144000" tIns="0" rIns="144000" bIns="0">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的特点</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7"/>
          <p:cNvGrpSpPr>
            <a:grpSpLocks noChangeAspect="1"/>
          </p:cNvGrpSpPr>
          <p:nvPr/>
        </p:nvGrpSpPr>
        <p:grpSpPr>
          <a:xfrm>
            <a:off x="1095340" y="1244238"/>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useBgFill="1">
        <p:nvSpPr>
          <p:cNvPr id="10" name="矩形 9"/>
          <p:cNvSpPr/>
          <p:nvPr/>
        </p:nvSpPr>
        <p:spPr>
          <a:xfrm>
            <a:off x="1309654" y="2285992"/>
            <a:ext cx="8643998" cy="861774"/>
          </a:xfrm>
          <a:prstGeom prst="rect">
            <a:avLst/>
          </a:prstGeom>
          <a:ln w="28575">
            <a:noFill/>
            <a:prstDash val="dash"/>
          </a:ln>
        </p:spPr>
        <p:txBody>
          <a:bodyPr wrap="square">
            <a:spAutoFit/>
          </a:bodyPr>
          <a:lstStyle/>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协议不仅是为网络上的计算机设计，还应用于所有的通信设备，如手机、无线设备、电话等。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的主要特点如下。</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11" name="矩形 10"/>
          <p:cNvSpPr/>
          <p:nvPr/>
        </p:nvSpPr>
        <p:spPr>
          <a:xfrm>
            <a:off x="1309654" y="3429000"/>
            <a:ext cx="10001320" cy="2785378"/>
          </a:xfrm>
          <a:prstGeom prst="rect">
            <a:avLst/>
          </a:prstGeom>
          <a:ln w="28575">
            <a:solidFill>
              <a:srgbClr val="7030A0"/>
            </a:solidFill>
            <a:prstDash val="dash"/>
          </a:ln>
        </p:spPr>
        <p:txBody>
          <a:bodyPr wrap="square">
            <a:spAutoFit/>
          </a:bodyPr>
          <a:lstStyle/>
          <a:p>
            <a:pPr indent="457200"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）更大的地址空间。</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地址长度为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128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字节），即有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2128-1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3.4E+38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）个地址，这一地址空间是</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地址空间的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1E28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倍。在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的庞大地址空间中，目前全球连网设备已分配掉的地址仅占其中的极小一部分，有足够的余量可供未来的发展之用。</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）简化的报头和灵活的扩展。</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对数据报头作了简化，将其基本报头长度固定为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字节，减少了处理器开销并节省了网络带宽。此外，</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定义了多种扩展报头，使得</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变得极其灵活，能提供对多种应用的强力支持，同时又为以后支持新的应用提供了可能。</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42018"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pic>
        <p:nvPicPr>
          <p:cNvPr id="14" name="图片 13" descr="ip`1.jpg"/>
          <p:cNvPicPr>
            <a:picLocks noChangeAspect="1"/>
          </p:cNvPicPr>
          <p:nvPr/>
        </p:nvPicPr>
        <p:blipFill>
          <a:blip r:embed="rId2" cstate="print">
            <a:clrChange>
              <a:clrFrom>
                <a:srgbClr val="FFFFFF"/>
              </a:clrFrom>
              <a:clrTo>
                <a:srgbClr val="FFFFFF">
                  <a:alpha val="0"/>
                </a:srgbClr>
              </a:clrTo>
            </a:clrChange>
          </a:blip>
          <a:stretch>
            <a:fillRect/>
          </a:stretch>
        </p:blipFill>
        <p:spPr>
          <a:xfrm>
            <a:off x="9548794" y="857232"/>
            <a:ext cx="2643206" cy="23956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3" name="矩形 2"/>
          <p:cNvSpPr/>
          <p:nvPr/>
        </p:nvSpPr>
        <p:spPr>
          <a:xfrm>
            <a:off x="1309654" y="1357298"/>
            <a:ext cx="9501254" cy="826445"/>
          </a:xfrm>
          <a:prstGeom prst="rect">
            <a:avLst/>
          </a:prstGeom>
          <a:ln w="28575">
            <a:solidFill>
              <a:srgbClr val="7030A0"/>
            </a:solidFill>
            <a:prstDash val="dash"/>
          </a:ln>
        </p:spPr>
        <p:txBody>
          <a:bodyPr wrap="square">
            <a:spAutoFit/>
          </a:bodyPr>
          <a:lstStyle/>
          <a:p>
            <a:pPr indent="457200"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）多样化的地址类型。</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定义了</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种不同的地址类型：单点传送地址、多点传送地址和任意点传送地址。</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4" name="矩形 3"/>
          <p:cNvSpPr/>
          <p:nvPr/>
        </p:nvSpPr>
        <p:spPr>
          <a:xfrm>
            <a:off x="1055440" y="2592969"/>
            <a:ext cx="9501254" cy="2785378"/>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网络中，网络被分为多个区域，每个区域中都有多个骨干节点，每个骨干节点汇聚多个接入网（站）点，通过接入网点连接终端网点（企业或个人用户）提供服务。</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定义了</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种不同的地址类型：单点传送地址、多点传送地址和任意点传送地址。所有类型的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地址都属于接口（</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Interface</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）而不是节点（</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Node</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单点传送地址被赋给某一个接口，而一个接口又只能属于某一个特定的节点，因此一个节点的任意一个接口的单点传送地址都可以用来标识该节点。</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 name="图片 4" descr="ipv5.jpg"/>
          <p:cNvPicPr>
            <a:picLocks noChangeAspect="1"/>
          </p:cNvPicPr>
          <p:nvPr/>
        </p:nvPicPr>
        <p:blipFill>
          <a:blip r:embed="rId1" cstate="print">
            <a:clrChange>
              <a:clrFrom>
                <a:srgbClr val="FFFFFF"/>
              </a:clrFrom>
              <a:clrTo>
                <a:srgbClr val="FFFFFF">
                  <a:alpha val="0"/>
                </a:srgbClr>
              </a:clrTo>
            </a:clrChange>
          </a:blip>
          <a:stretch>
            <a:fillRect/>
          </a:stretch>
        </p:blipFill>
        <p:spPr>
          <a:xfrm>
            <a:off x="7239008" y="4674258"/>
            <a:ext cx="4952992" cy="23710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3" name="矩形 2"/>
          <p:cNvSpPr/>
          <p:nvPr/>
        </p:nvSpPr>
        <p:spPr>
          <a:xfrm>
            <a:off x="1309654" y="1357298"/>
            <a:ext cx="9501254" cy="4324261"/>
          </a:xfrm>
          <a:prstGeom prst="rect">
            <a:avLst/>
          </a:prstGeom>
          <a:ln w="28575">
            <a:solidFill>
              <a:srgbClr val="7030A0"/>
            </a:solidFill>
            <a:prstDash val="dash"/>
          </a:ln>
        </p:spPr>
        <p:txBody>
          <a:bodyPr wrap="square">
            <a:spAutoFit/>
          </a:bodyPr>
          <a:lstStyle/>
          <a:p>
            <a:pPr indent="457200"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）即插即用的连网方式。</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允许主机发现自身地址并自动完成地址更改，这种机制既不需要用户花精力进行地址设定，又可以大大减轻网络管理者的负担。</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有两种自动设定功能，一种是和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自动设定功能相同的名为“全状态自动设定”功能，另一种是“无状态自动设定”功能。</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）网络层的认证与加密。</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安全协议（</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IPSec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的一个可选扩展协议，是</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的一个必须组成部分，主要功能是在网络层对数据分组提供加密和鉴别等安全服务。</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IPSec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提供了认证和加密两种安全机制。</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buFont typeface="Wingdings" panose="05000000000000000000" pitchFamily="2" charset="2"/>
              <a:buChar char="u"/>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认证机制：</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使</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通信的数据接收方能够确认数据发送方的真实身份以及数据在传输过程中是否遭到改动。</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buFont typeface="Wingdings" panose="05000000000000000000" pitchFamily="2" charset="2"/>
              <a:buChar char="u"/>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加密机制：</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通过对数据进行编码来保证数据的机密性，以防数据在传输过程中被他人截获而失密。</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 name="图片 4" descr="ipv5.jpg"/>
          <p:cNvPicPr>
            <a:picLocks noChangeAspect="1"/>
          </p:cNvPicPr>
          <p:nvPr/>
        </p:nvPicPr>
        <p:blipFill>
          <a:blip r:embed="rId1" cstate="print">
            <a:clrChange>
              <a:clrFrom>
                <a:srgbClr val="FFFFFF"/>
              </a:clrFrom>
              <a:clrTo>
                <a:srgbClr val="FFFFFF">
                  <a:alpha val="0"/>
                </a:srgbClr>
              </a:clrTo>
            </a:clrChange>
          </a:blip>
          <a:stretch>
            <a:fillRect/>
          </a:stretch>
        </p:blipFill>
        <p:spPr>
          <a:xfrm>
            <a:off x="8024826" y="4863152"/>
            <a:ext cx="4167174" cy="19948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3" name="矩形 2"/>
          <p:cNvSpPr/>
          <p:nvPr/>
        </p:nvSpPr>
        <p:spPr>
          <a:xfrm>
            <a:off x="1309654" y="1142984"/>
            <a:ext cx="9501254" cy="2015936"/>
          </a:xfrm>
          <a:prstGeom prst="rect">
            <a:avLst/>
          </a:prstGeom>
          <a:ln w="28575">
            <a:solidFill>
              <a:srgbClr val="7030A0"/>
            </a:solidFill>
            <a:prstDash val="dash"/>
          </a:ln>
        </p:spPr>
        <p:txBody>
          <a:bodyPr wrap="square">
            <a:spAutoFit/>
          </a:bodyPr>
          <a:lstStyle/>
          <a:p>
            <a:pPr indent="457200"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）服务质量的满足。</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服务质量（</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Quality of Service</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QoS</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）通常是指通信网络在承载业务时为业务提供的品质保证。基于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Internet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在设计之初，只有一种简单的服务质量，即采用“尽最大努力（</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Best effort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）”传输。但是随着</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网上多媒体业务增加（如</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电话、</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VoD</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、电视会议），对传输延时和延时抖动均有严格的要求，因此对服务质量的要求也就越来越高。</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6" name="矩形 5"/>
          <p:cNvSpPr/>
          <p:nvPr/>
        </p:nvSpPr>
        <p:spPr>
          <a:xfrm>
            <a:off x="1309654" y="3190436"/>
            <a:ext cx="9501254" cy="1595886"/>
          </a:xfrm>
          <a:prstGeom prst="rect">
            <a:avLst/>
          </a:prstGeom>
          <a:ln w="28575">
            <a:noFill/>
            <a:prstDash val="dash"/>
          </a:ln>
        </p:spPr>
        <p:txBody>
          <a:bodyPr wrap="square">
            <a:spAutoFit/>
          </a:bodyPr>
          <a:lstStyle/>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数据包的格式包含一个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位的业务流类别（</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Class</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）和一个新的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位的流标签（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Flow Label</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）。它的目的是允许发送业务流的源节点和转发业务流的路由器在数据包上加上标记，中间节点在接收到一个数据包后，通过验证它的流标签，就可以判断它属于哪个流，然后就可以知道数据包的</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QoS</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需求，并进行快速地转发。</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7" name="矩形 6"/>
          <p:cNvSpPr/>
          <p:nvPr/>
        </p:nvSpPr>
        <p:spPr>
          <a:xfrm>
            <a:off x="1309654" y="4877417"/>
            <a:ext cx="9501254" cy="1631216"/>
          </a:xfrm>
          <a:prstGeom prst="rect">
            <a:avLst/>
          </a:prstGeom>
          <a:ln w="28575">
            <a:solidFill>
              <a:srgbClr val="7030A0"/>
            </a:solidFill>
            <a:prstDash val="dash"/>
          </a:ln>
        </p:spPr>
        <p:txBody>
          <a:bodyPr wrap="square">
            <a:spAutoFit/>
          </a:bodyPr>
          <a:lstStyle/>
          <a:p>
            <a:pPr indent="457200"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7</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）对移动通信更好的支持。</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未来移动通信与互联网的结合将是网络发展的大趋势之一。移动互联网将成为我们日常生活的一部分，改变我们生活的方方面面。</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为用户提供可移动的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数据服务，让用户可以在世界各地都使用同样的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地址，非常适合未来的无线上网。</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îṣļîḑé-Rectangle 70"/>
          <p:cNvSpPr/>
          <p:nvPr/>
        </p:nvSpPr>
        <p:spPr>
          <a:xfrm>
            <a:off x="1837126" y="1438383"/>
            <a:ext cx="3368578" cy="369332"/>
          </a:xfrm>
          <a:prstGeom prst="rect">
            <a:avLst/>
          </a:prstGeom>
        </p:spPr>
        <p:txBody>
          <a:bodyPr wrap="none" lIns="144000" tIns="0" rIns="144000" bIns="0">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IPv4</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到</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的过渡技术</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7"/>
          <p:cNvGrpSpPr>
            <a:grpSpLocks noChangeAspect="1"/>
          </p:cNvGrpSpPr>
          <p:nvPr/>
        </p:nvGrpSpPr>
        <p:grpSpPr>
          <a:xfrm>
            <a:off x="1095340" y="1244238"/>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3</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useBgFill="1">
        <p:nvSpPr>
          <p:cNvPr id="10" name="矩形 9"/>
          <p:cNvSpPr/>
          <p:nvPr/>
        </p:nvSpPr>
        <p:spPr>
          <a:xfrm>
            <a:off x="1309654" y="2285992"/>
            <a:ext cx="9787006" cy="1246495"/>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如何完成从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的转换，是</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发展中需要解决的首要问题。目前，</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IETF</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已经成立了专门的工作组研究</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的转换，并且提出了很多方案，主要包括以下几个类型。</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42018"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useBgFill="1">
        <p:nvSpPr>
          <p:cNvPr id="12" name="矩形 11"/>
          <p:cNvSpPr/>
          <p:nvPr/>
        </p:nvSpPr>
        <p:spPr>
          <a:xfrm>
            <a:off x="1309654" y="4429132"/>
            <a:ext cx="9787006" cy="1631216"/>
          </a:xfrm>
          <a:prstGeom prst="rect">
            <a:avLst/>
          </a:prstGeom>
          <a:ln w="28575">
            <a:solidFill>
              <a:srgbClr val="0070C0"/>
            </a:solidFill>
            <a:prstDash val="dash"/>
          </a:ln>
        </p:spPr>
        <p:txBody>
          <a:bodyPr wrap="square">
            <a:spAutoFit/>
          </a:bodyPr>
          <a:lstStyle/>
          <a:p>
            <a:pPr indent="457200" algn="just">
              <a:lnSpc>
                <a:spcPct val="125000"/>
              </a:lnSpc>
              <a:buFont typeface="Wingdings" panose="05000000000000000000" pitchFamily="2" charset="2"/>
              <a:buChar char="u"/>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隧道技术：</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路由器将</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的数据分组封装入</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分组的源地址和目的地址分别是隧道入口和出口的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地址。当分组到达隧道的出口处，再将</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分组取出转发给目的站点。利用隧道技术，可以通过运行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协议的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Internet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骨干网络（即隧道）将局部的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网络连接起来，因而是</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过渡的初期最易于采用的技术。</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3" name="组合 12"/>
          <p:cNvGrpSpPr/>
          <p:nvPr/>
        </p:nvGrpSpPr>
        <p:grpSpPr>
          <a:xfrm>
            <a:off x="1166778" y="3643314"/>
            <a:ext cx="2948431" cy="592805"/>
            <a:chOff x="1326748" y="1446650"/>
            <a:chExt cx="2948431" cy="592805"/>
          </a:xfrm>
        </p:grpSpPr>
        <p:sp>
          <p:nvSpPr>
            <p:cNvPr id="15"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cs typeface="+mn-ea"/>
                <a:sym typeface="+mn-lt"/>
              </a:endParaRPr>
            </a:p>
          </p:txBody>
        </p:sp>
        <p:sp>
          <p:nvSpPr>
            <p:cNvPr id="16" name="矩形 15"/>
            <p:cNvSpPr/>
            <p:nvPr/>
          </p:nvSpPr>
          <p:spPr>
            <a:xfrm>
              <a:off x="2166910" y="1500174"/>
              <a:ext cx="2108269" cy="400110"/>
            </a:xfrm>
            <a:prstGeom prst="rect">
              <a:avLst/>
            </a:prstGeom>
          </p:spPr>
          <p:txBody>
            <a:bodyPr wrap="none">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）网络过渡技术</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42018"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useBgFill="1">
        <p:nvSpPr>
          <p:cNvPr id="12" name="矩形 11"/>
          <p:cNvSpPr/>
          <p:nvPr/>
        </p:nvSpPr>
        <p:spPr>
          <a:xfrm>
            <a:off x="1523968" y="2071678"/>
            <a:ext cx="8572560" cy="2015936"/>
          </a:xfrm>
          <a:prstGeom prst="rect">
            <a:avLst/>
          </a:prstGeom>
          <a:ln w="28575">
            <a:solidFill>
              <a:srgbClr val="0070C0"/>
            </a:solidFill>
            <a:prstDash val="dash"/>
          </a:ln>
        </p:spPr>
        <p:txBody>
          <a:bodyPr wrap="square">
            <a:spAutoFit/>
          </a:bodyPr>
          <a:lstStyle/>
          <a:p>
            <a:pPr indent="457200" algn="just">
              <a:lnSpc>
                <a:spcPct val="125000"/>
              </a:lnSpc>
              <a:buFont typeface="Wingdings" panose="05000000000000000000" pitchFamily="2" charset="2"/>
              <a:buChar char="u"/>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网络地址转换</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协议转换技术：</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网络地址转换</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协议转换（</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Network Address Translation - Protocol Translation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NAT-PT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）技术，通过与无状态</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IP/ICMP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翻译（</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SIIT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）协议转换和传统的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下的动态地址翻译（</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NAT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）以及适当的应用层网关（</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ALG</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）相结合，可以实现只安装</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的主机和只安装了</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机器的大部分应用的相互通信。</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图片 12" descr="ipv5.jpg"/>
          <p:cNvPicPr>
            <a:picLocks noChangeAspect="1"/>
          </p:cNvPicPr>
          <p:nvPr/>
        </p:nvPicPr>
        <p:blipFill>
          <a:blip r:embed="rId1" cstate="print">
            <a:clrChange>
              <a:clrFrom>
                <a:srgbClr val="FFFFFF"/>
              </a:clrFrom>
              <a:clrTo>
                <a:srgbClr val="FFFFFF">
                  <a:alpha val="0"/>
                </a:srgbClr>
              </a:clrTo>
            </a:clrChange>
          </a:blip>
          <a:stretch>
            <a:fillRect/>
          </a:stretch>
        </p:blipFill>
        <p:spPr>
          <a:xfrm>
            <a:off x="6521245" y="4143381"/>
            <a:ext cx="5670755" cy="27146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1452530" y="1147043"/>
            <a:ext cx="9501254" cy="1246495"/>
          </a:xfrm>
          <a:prstGeom prst="rect">
            <a:avLst/>
          </a:prstGeom>
          <a:noFill/>
          <a:ln w="28575">
            <a:noFill/>
            <a:prstDash val="dash"/>
          </a:ln>
        </p:spPr>
        <p:txBody>
          <a:bodyPr wrap="square">
            <a:spAutoFit/>
          </a:bodyPr>
          <a:lstStyle/>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数据报报头包含了一些必要的控制信息，由</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个字节的固定部分和变长的可选项部分组成。已知最高位在左边，记为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位；最低为在右边，记为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位。那么报头中各字段的内容如下：</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1595406" y="2575803"/>
            <a:ext cx="9501254" cy="861774"/>
          </a:xfrm>
          <a:prstGeom prst="rect">
            <a:avLst/>
          </a:prstGeom>
          <a:noFill/>
          <a:ln w="28575">
            <a:noFill/>
            <a:prstDash val="dash"/>
          </a:ln>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）版本。</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版本字段占</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位，用来表明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协议的版本。目前广泛使用的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协议版本号为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（即</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），其版本字段为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0100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users_22569"/>
          <p:cNvSpPr>
            <a:spLocks noChangeAspect="1"/>
          </p:cNvSpPr>
          <p:nvPr/>
        </p:nvSpPr>
        <p:spPr bwMode="auto">
          <a:xfrm>
            <a:off x="881026" y="2575803"/>
            <a:ext cx="609685" cy="603116"/>
          </a:xfrm>
          <a:custGeom>
            <a:avLst/>
            <a:gdLst>
              <a:gd name="connsiteX0" fmla="*/ 411284 w 609050"/>
              <a:gd name="connsiteY0" fmla="*/ 331166 h 602488"/>
              <a:gd name="connsiteX1" fmla="*/ 410190 w 609050"/>
              <a:gd name="connsiteY1" fmla="*/ 332259 h 602488"/>
              <a:gd name="connsiteX2" fmla="*/ 409096 w 609050"/>
              <a:gd name="connsiteY2" fmla="*/ 334006 h 602488"/>
              <a:gd name="connsiteX3" fmla="*/ 408221 w 609050"/>
              <a:gd name="connsiteY3" fmla="*/ 336191 h 602488"/>
              <a:gd name="connsiteX4" fmla="*/ 406252 w 609050"/>
              <a:gd name="connsiteY4" fmla="*/ 337720 h 602488"/>
              <a:gd name="connsiteX5" fmla="*/ 386782 w 609050"/>
              <a:gd name="connsiteY5" fmla="*/ 348424 h 602488"/>
              <a:gd name="connsiteX6" fmla="*/ 406252 w 609050"/>
              <a:gd name="connsiteY6" fmla="*/ 364153 h 602488"/>
              <a:gd name="connsiteX7" fmla="*/ 407565 w 609050"/>
              <a:gd name="connsiteY7" fmla="*/ 365464 h 602488"/>
              <a:gd name="connsiteX8" fmla="*/ 444974 w 609050"/>
              <a:gd name="connsiteY8" fmla="*/ 515761 h 602488"/>
              <a:gd name="connsiteX9" fmla="*/ 449350 w 609050"/>
              <a:gd name="connsiteY9" fmla="*/ 515980 h 602488"/>
              <a:gd name="connsiteX10" fmla="*/ 451537 w 609050"/>
              <a:gd name="connsiteY10" fmla="*/ 515980 h 602488"/>
              <a:gd name="connsiteX11" fmla="*/ 460944 w 609050"/>
              <a:gd name="connsiteY11" fmla="*/ 515761 h 602488"/>
              <a:gd name="connsiteX12" fmla="*/ 461601 w 609050"/>
              <a:gd name="connsiteY12" fmla="*/ 515761 h 602488"/>
              <a:gd name="connsiteX13" fmla="*/ 463132 w 609050"/>
              <a:gd name="connsiteY13" fmla="*/ 515980 h 602488"/>
              <a:gd name="connsiteX14" fmla="*/ 463570 w 609050"/>
              <a:gd name="connsiteY14" fmla="*/ 515980 h 602488"/>
              <a:gd name="connsiteX15" fmla="*/ 463788 w 609050"/>
              <a:gd name="connsiteY15" fmla="*/ 515980 h 602488"/>
              <a:gd name="connsiteX16" fmla="*/ 593080 w 609050"/>
              <a:gd name="connsiteY16" fmla="*/ 489110 h 602488"/>
              <a:gd name="connsiteX17" fmla="*/ 596580 w 609050"/>
              <a:gd name="connsiteY17" fmla="*/ 476002 h 602488"/>
              <a:gd name="connsiteX18" fmla="*/ 572297 w 609050"/>
              <a:gd name="connsiteY18" fmla="*/ 371581 h 602488"/>
              <a:gd name="connsiteX19" fmla="*/ 553483 w 609050"/>
              <a:gd name="connsiteY19" fmla="*/ 359347 h 602488"/>
              <a:gd name="connsiteX20" fmla="*/ 551077 w 609050"/>
              <a:gd name="connsiteY20" fmla="*/ 358692 h 602488"/>
              <a:gd name="connsiteX21" fmla="*/ 524168 w 609050"/>
              <a:gd name="connsiteY21" fmla="*/ 347988 h 602488"/>
              <a:gd name="connsiteX22" fmla="*/ 516293 w 609050"/>
              <a:gd name="connsiteY22" fmla="*/ 344929 h 602488"/>
              <a:gd name="connsiteX23" fmla="*/ 508417 w 609050"/>
              <a:gd name="connsiteY23" fmla="*/ 340779 h 602488"/>
              <a:gd name="connsiteX24" fmla="*/ 505135 w 609050"/>
              <a:gd name="connsiteY24" fmla="*/ 338594 h 602488"/>
              <a:gd name="connsiteX25" fmla="*/ 502073 w 609050"/>
              <a:gd name="connsiteY25" fmla="*/ 336191 h 602488"/>
              <a:gd name="connsiteX26" fmla="*/ 500323 w 609050"/>
              <a:gd name="connsiteY26" fmla="*/ 334225 h 602488"/>
              <a:gd name="connsiteX27" fmla="*/ 498135 w 609050"/>
              <a:gd name="connsiteY27" fmla="*/ 333133 h 602488"/>
              <a:gd name="connsiteX28" fmla="*/ 497260 w 609050"/>
              <a:gd name="connsiteY28" fmla="*/ 333788 h 602488"/>
              <a:gd name="connsiteX29" fmla="*/ 454600 w 609050"/>
              <a:gd name="connsiteY29" fmla="*/ 348424 h 602488"/>
              <a:gd name="connsiteX30" fmla="*/ 412378 w 609050"/>
              <a:gd name="connsiteY30" fmla="*/ 332259 h 602488"/>
              <a:gd name="connsiteX31" fmla="*/ 159044 w 609050"/>
              <a:gd name="connsiteY31" fmla="*/ 315438 h 602488"/>
              <a:gd name="connsiteX32" fmla="*/ 156856 w 609050"/>
              <a:gd name="connsiteY32" fmla="*/ 317404 h 602488"/>
              <a:gd name="connsiteX33" fmla="*/ 155106 w 609050"/>
              <a:gd name="connsiteY33" fmla="*/ 320244 h 602488"/>
              <a:gd name="connsiteX34" fmla="*/ 154012 w 609050"/>
              <a:gd name="connsiteY34" fmla="*/ 323084 h 602488"/>
              <a:gd name="connsiteX35" fmla="*/ 151387 w 609050"/>
              <a:gd name="connsiteY35" fmla="*/ 325268 h 602488"/>
              <a:gd name="connsiteX36" fmla="*/ 78975 w 609050"/>
              <a:gd name="connsiteY36" fmla="*/ 356944 h 602488"/>
              <a:gd name="connsiteX37" fmla="*/ 51629 w 609050"/>
              <a:gd name="connsiteY37" fmla="*/ 375294 h 602488"/>
              <a:gd name="connsiteX38" fmla="*/ 16626 w 609050"/>
              <a:gd name="connsiteY38" fmla="*/ 527558 h 602488"/>
              <a:gd name="connsiteX39" fmla="*/ 22533 w 609050"/>
              <a:gd name="connsiteY39" fmla="*/ 546782 h 602488"/>
              <a:gd name="connsiteX40" fmla="*/ 214174 w 609050"/>
              <a:gd name="connsiteY40" fmla="*/ 585885 h 602488"/>
              <a:gd name="connsiteX41" fmla="*/ 217236 w 609050"/>
              <a:gd name="connsiteY41" fmla="*/ 585885 h 602488"/>
              <a:gd name="connsiteX42" fmla="*/ 231237 w 609050"/>
              <a:gd name="connsiteY42" fmla="*/ 585230 h 602488"/>
              <a:gd name="connsiteX43" fmla="*/ 231894 w 609050"/>
              <a:gd name="connsiteY43" fmla="*/ 585230 h 602488"/>
              <a:gd name="connsiteX44" fmla="*/ 234081 w 609050"/>
              <a:gd name="connsiteY44" fmla="*/ 585448 h 602488"/>
              <a:gd name="connsiteX45" fmla="*/ 234738 w 609050"/>
              <a:gd name="connsiteY45" fmla="*/ 585667 h 602488"/>
              <a:gd name="connsiteX46" fmla="*/ 235175 w 609050"/>
              <a:gd name="connsiteY46" fmla="*/ 585667 h 602488"/>
              <a:gd name="connsiteX47" fmla="*/ 423316 w 609050"/>
              <a:gd name="connsiteY47" fmla="*/ 546563 h 602488"/>
              <a:gd name="connsiteX48" fmla="*/ 429004 w 609050"/>
              <a:gd name="connsiteY48" fmla="*/ 526902 h 602488"/>
              <a:gd name="connsiteX49" fmla="*/ 393564 w 609050"/>
              <a:gd name="connsiteY49" fmla="*/ 374639 h 602488"/>
              <a:gd name="connsiteX50" fmla="*/ 365780 w 609050"/>
              <a:gd name="connsiteY50" fmla="*/ 356726 h 602488"/>
              <a:gd name="connsiteX51" fmla="*/ 362280 w 609050"/>
              <a:gd name="connsiteY51" fmla="*/ 355633 h 602488"/>
              <a:gd name="connsiteX52" fmla="*/ 323339 w 609050"/>
              <a:gd name="connsiteY52" fmla="*/ 340123 h 602488"/>
              <a:gd name="connsiteX53" fmla="*/ 311744 w 609050"/>
              <a:gd name="connsiteY53" fmla="*/ 335754 h 602488"/>
              <a:gd name="connsiteX54" fmla="*/ 300587 w 609050"/>
              <a:gd name="connsiteY54" fmla="*/ 329637 h 602488"/>
              <a:gd name="connsiteX55" fmla="*/ 295555 w 609050"/>
              <a:gd name="connsiteY55" fmla="*/ 326579 h 602488"/>
              <a:gd name="connsiteX56" fmla="*/ 291399 w 609050"/>
              <a:gd name="connsiteY56" fmla="*/ 323084 h 602488"/>
              <a:gd name="connsiteX57" fmla="*/ 288773 w 609050"/>
              <a:gd name="connsiteY57" fmla="*/ 320244 h 602488"/>
              <a:gd name="connsiteX58" fmla="*/ 284836 w 609050"/>
              <a:gd name="connsiteY58" fmla="*/ 318496 h 602488"/>
              <a:gd name="connsiteX59" fmla="*/ 283523 w 609050"/>
              <a:gd name="connsiteY59" fmla="*/ 319588 h 602488"/>
              <a:gd name="connsiteX60" fmla="*/ 221830 w 609050"/>
              <a:gd name="connsiteY60" fmla="*/ 340779 h 602488"/>
              <a:gd name="connsiteX61" fmla="*/ 161013 w 609050"/>
              <a:gd name="connsiteY61" fmla="*/ 317404 h 602488"/>
              <a:gd name="connsiteX62" fmla="*/ 286805 w 609050"/>
              <a:gd name="connsiteY62" fmla="*/ 296869 h 602488"/>
              <a:gd name="connsiteX63" fmla="*/ 294243 w 609050"/>
              <a:gd name="connsiteY63" fmla="*/ 300146 h 602488"/>
              <a:gd name="connsiteX64" fmla="*/ 295774 w 609050"/>
              <a:gd name="connsiteY64" fmla="*/ 303641 h 602488"/>
              <a:gd name="connsiteX65" fmla="*/ 318963 w 609050"/>
              <a:gd name="connsiteY65" fmla="*/ 320462 h 602488"/>
              <a:gd name="connsiteX66" fmla="*/ 328589 w 609050"/>
              <a:gd name="connsiteY66" fmla="*/ 324394 h 602488"/>
              <a:gd name="connsiteX67" fmla="*/ 368405 w 609050"/>
              <a:gd name="connsiteY67" fmla="*/ 340123 h 602488"/>
              <a:gd name="connsiteX68" fmla="*/ 371906 w 609050"/>
              <a:gd name="connsiteY68" fmla="*/ 341215 h 602488"/>
              <a:gd name="connsiteX69" fmla="*/ 404721 w 609050"/>
              <a:gd name="connsiteY69" fmla="*/ 322210 h 602488"/>
              <a:gd name="connsiteX70" fmla="*/ 405377 w 609050"/>
              <a:gd name="connsiteY70" fmla="*/ 320681 h 602488"/>
              <a:gd name="connsiteX71" fmla="*/ 407127 w 609050"/>
              <a:gd name="connsiteY71" fmla="*/ 318059 h 602488"/>
              <a:gd name="connsiteX72" fmla="*/ 413472 w 609050"/>
              <a:gd name="connsiteY72" fmla="*/ 319588 h 602488"/>
              <a:gd name="connsiteX73" fmla="*/ 413690 w 609050"/>
              <a:gd name="connsiteY73" fmla="*/ 319807 h 602488"/>
              <a:gd name="connsiteX74" fmla="*/ 453944 w 609050"/>
              <a:gd name="connsiteY74" fmla="*/ 338157 h 602488"/>
              <a:gd name="connsiteX75" fmla="*/ 456131 w 609050"/>
              <a:gd name="connsiteY75" fmla="*/ 338376 h 602488"/>
              <a:gd name="connsiteX76" fmla="*/ 498572 w 609050"/>
              <a:gd name="connsiteY76" fmla="*/ 318059 h 602488"/>
              <a:gd name="connsiteX77" fmla="*/ 499229 w 609050"/>
              <a:gd name="connsiteY77" fmla="*/ 317404 h 602488"/>
              <a:gd name="connsiteX78" fmla="*/ 504698 w 609050"/>
              <a:gd name="connsiteY78" fmla="*/ 319807 h 602488"/>
              <a:gd name="connsiteX79" fmla="*/ 505792 w 609050"/>
              <a:gd name="connsiteY79" fmla="*/ 322210 h 602488"/>
              <a:gd name="connsiteX80" fmla="*/ 521543 w 609050"/>
              <a:gd name="connsiteY80" fmla="*/ 333788 h 602488"/>
              <a:gd name="connsiteX81" fmla="*/ 528106 w 609050"/>
              <a:gd name="connsiteY81" fmla="*/ 336409 h 602488"/>
              <a:gd name="connsiteX82" fmla="*/ 555671 w 609050"/>
              <a:gd name="connsiteY82" fmla="*/ 347114 h 602488"/>
              <a:gd name="connsiteX83" fmla="*/ 557421 w 609050"/>
              <a:gd name="connsiteY83" fmla="*/ 347769 h 602488"/>
              <a:gd name="connsiteX84" fmla="*/ 581704 w 609050"/>
              <a:gd name="connsiteY84" fmla="*/ 363716 h 602488"/>
              <a:gd name="connsiteX85" fmla="*/ 582579 w 609050"/>
              <a:gd name="connsiteY85" fmla="*/ 364809 h 602488"/>
              <a:gd name="connsiteX86" fmla="*/ 609050 w 609050"/>
              <a:gd name="connsiteY86" fmla="*/ 475784 h 602488"/>
              <a:gd name="connsiteX87" fmla="*/ 596143 w 609050"/>
              <a:gd name="connsiteY87" fmla="*/ 501125 h 602488"/>
              <a:gd name="connsiteX88" fmla="*/ 462038 w 609050"/>
              <a:gd name="connsiteY88" fmla="*/ 528432 h 602488"/>
              <a:gd name="connsiteX89" fmla="*/ 461601 w 609050"/>
              <a:gd name="connsiteY89" fmla="*/ 528432 h 602488"/>
              <a:gd name="connsiteX90" fmla="*/ 459850 w 609050"/>
              <a:gd name="connsiteY90" fmla="*/ 528213 h 602488"/>
              <a:gd name="connsiteX91" fmla="*/ 459194 w 609050"/>
              <a:gd name="connsiteY91" fmla="*/ 528213 h 602488"/>
              <a:gd name="connsiteX92" fmla="*/ 458975 w 609050"/>
              <a:gd name="connsiteY92" fmla="*/ 528213 h 602488"/>
              <a:gd name="connsiteX93" fmla="*/ 451537 w 609050"/>
              <a:gd name="connsiteY93" fmla="*/ 528432 h 602488"/>
              <a:gd name="connsiteX94" fmla="*/ 445631 w 609050"/>
              <a:gd name="connsiteY94" fmla="*/ 528213 h 602488"/>
              <a:gd name="connsiteX95" fmla="*/ 427473 w 609050"/>
              <a:gd name="connsiteY95" fmla="*/ 562948 h 602488"/>
              <a:gd name="connsiteX96" fmla="*/ 232550 w 609050"/>
              <a:gd name="connsiteY96" fmla="*/ 602488 h 602488"/>
              <a:gd name="connsiteX97" fmla="*/ 232113 w 609050"/>
              <a:gd name="connsiteY97" fmla="*/ 602488 h 602488"/>
              <a:gd name="connsiteX98" fmla="*/ 229706 w 609050"/>
              <a:gd name="connsiteY98" fmla="*/ 602270 h 602488"/>
              <a:gd name="connsiteX99" fmla="*/ 228612 w 609050"/>
              <a:gd name="connsiteY99" fmla="*/ 602051 h 602488"/>
              <a:gd name="connsiteX100" fmla="*/ 228175 w 609050"/>
              <a:gd name="connsiteY100" fmla="*/ 602051 h 602488"/>
              <a:gd name="connsiteX101" fmla="*/ 217455 w 609050"/>
              <a:gd name="connsiteY101" fmla="*/ 602488 h 602488"/>
              <a:gd name="connsiteX102" fmla="*/ 213517 w 609050"/>
              <a:gd name="connsiteY102" fmla="*/ 602270 h 602488"/>
              <a:gd name="connsiteX103" fmla="*/ 17939 w 609050"/>
              <a:gd name="connsiteY103" fmla="*/ 562948 h 602488"/>
              <a:gd name="connsiteX104" fmla="*/ 15751 w 609050"/>
              <a:gd name="connsiteY104" fmla="*/ 562074 h 602488"/>
              <a:gd name="connsiteX105" fmla="*/ 0 w 609050"/>
              <a:gd name="connsiteY105" fmla="*/ 527558 h 602488"/>
              <a:gd name="connsiteX106" fmla="*/ 38284 w 609050"/>
              <a:gd name="connsiteY106" fmla="*/ 365464 h 602488"/>
              <a:gd name="connsiteX107" fmla="*/ 73506 w 609050"/>
              <a:gd name="connsiteY107" fmla="*/ 341215 h 602488"/>
              <a:gd name="connsiteX108" fmla="*/ 149856 w 609050"/>
              <a:gd name="connsiteY108" fmla="*/ 303641 h 602488"/>
              <a:gd name="connsiteX109" fmla="*/ 150950 w 609050"/>
              <a:gd name="connsiteY109" fmla="*/ 301238 h 602488"/>
              <a:gd name="connsiteX110" fmla="*/ 153137 w 609050"/>
              <a:gd name="connsiteY110" fmla="*/ 297961 h 602488"/>
              <a:gd name="connsiteX111" fmla="*/ 161669 w 609050"/>
              <a:gd name="connsiteY111" fmla="*/ 299927 h 602488"/>
              <a:gd name="connsiteX112" fmla="*/ 161888 w 609050"/>
              <a:gd name="connsiteY112" fmla="*/ 300146 h 602488"/>
              <a:gd name="connsiteX113" fmla="*/ 220737 w 609050"/>
              <a:gd name="connsiteY113" fmla="*/ 327234 h 602488"/>
              <a:gd name="connsiteX114" fmla="*/ 286148 w 609050"/>
              <a:gd name="connsiteY114" fmla="*/ 297524 h 602488"/>
              <a:gd name="connsiteX115" fmla="*/ 455218 w 609050"/>
              <a:gd name="connsiteY115" fmla="*/ 124327 h 602488"/>
              <a:gd name="connsiteX116" fmla="*/ 372311 w 609050"/>
              <a:gd name="connsiteY116" fmla="*/ 218471 h 602488"/>
              <a:gd name="connsiteX117" fmla="*/ 400967 w 609050"/>
              <a:gd name="connsiteY117" fmla="*/ 289680 h 602488"/>
              <a:gd name="connsiteX118" fmla="*/ 412342 w 609050"/>
              <a:gd name="connsiteY118" fmla="*/ 216942 h 602488"/>
              <a:gd name="connsiteX119" fmla="*/ 416499 w 609050"/>
              <a:gd name="connsiteY119" fmla="*/ 214758 h 602488"/>
              <a:gd name="connsiteX120" fmla="*/ 473374 w 609050"/>
              <a:gd name="connsiteY120" fmla="*/ 183522 h 602488"/>
              <a:gd name="connsiteX121" fmla="*/ 478187 w 609050"/>
              <a:gd name="connsiteY121" fmla="*/ 180901 h 602488"/>
              <a:gd name="connsiteX122" fmla="*/ 478624 w 609050"/>
              <a:gd name="connsiteY122" fmla="*/ 180901 h 602488"/>
              <a:gd name="connsiteX123" fmla="*/ 483437 w 609050"/>
              <a:gd name="connsiteY123" fmla="*/ 184396 h 602488"/>
              <a:gd name="connsiteX124" fmla="*/ 501374 w 609050"/>
              <a:gd name="connsiteY124" fmla="*/ 228956 h 602488"/>
              <a:gd name="connsiteX125" fmla="*/ 507281 w 609050"/>
              <a:gd name="connsiteY125" fmla="*/ 291646 h 602488"/>
              <a:gd name="connsiteX126" fmla="*/ 537687 w 609050"/>
              <a:gd name="connsiteY126" fmla="*/ 228737 h 602488"/>
              <a:gd name="connsiteX127" fmla="*/ 538125 w 609050"/>
              <a:gd name="connsiteY127" fmla="*/ 218471 h 602488"/>
              <a:gd name="connsiteX128" fmla="*/ 455218 w 609050"/>
              <a:gd name="connsiteY128" fmla="*/ 124327 h 602488"/>
              <a:gd name="connsiteX129" fmla="*/ 455218 w 609050"/>
              <a:gd name="connsiteY129" fmla="*/ 113187 h 602488"/>
              <a:gd name="connsiteX130" fmla="*/ 549281 w 609050"/>
              <a:gd name="connsiteY130" fmla="*/ 218471 h 602488"/>
              <a:gd name="connsiteX131" fmla="*/ 548844 w 609050"/>
              <a:gd name="connsiteY131" fmla="*/ 229830 h 602488"/>
              <a:gd name="connsiteX132" fmla="*/ 498968 w 609050"/>
              <a:gd name="connsiteY132" fmla="*/ 311741 h 602488"/>
              <a:gd name="connsiteX133" fmla="*/ 492406 w 609050"/>
              <a:gd name="connsiteY133" fmla="*/ 310868 h 602488"/>
              <a:gd name="connsiteX134" fmla="*/ 491093 w 609050"/>
              <a:gd name="connsiteY134" fmla="*/ 304533 h 602488"/>
              <a:gd name="connsiteX135" fmla="*/ 491093 w 609050"/>
              <a:gd name="connsiteY135" fmla="*/ 233324 h 602488"/>
              <a:gd name="connsiteX136" fmla="*/ 476874 w 609050"/>
              <a:gd name="connsiteY136" fmla="*/ 197938 h 602488"/>
              <a:gd name="connsiteX137" fmla="*/ 419780 w 609050"/>
              <a:gd name="connsiteY137" fmla="*/ 225679 h 602488"/>
              <a:gd name="connsiteX138" fmla="*/ 422186 w 609050"/>
              <a:gd name="connsiteY138" fmla="*/ 304970 h 602488"/>
              <a:gd name="connsiteX139" fmla="*/ 423936 w 609050"/>
              <a:gd name="connsiteY139" fmla="*/ 309120 h 602488"/>
              <a:gd name="connsiteX140" fmla="*/ 422405 w 609050"/>
              <a:gd name="connsiteY140" fmla="*/ 312834 h 602488"/>
              <a:gd name="connsiteX141" fmla="*/ 418467 w 609050"/>
              <a:gd name="connsiteY141" fmla="*/ 314581 h 602488"/>
              <a:gd name="connsiteX142" fmla="*/ 418249 w 609050"/>
              <a:gd name="connsiteY142" fmla="*/ 314581 h 602488"/>
              <a:gd name="connsiteX143" fmla="*/ 415624 w 609050"/>
              <a:gd name="connsiteY143" fmla="*/ 313926 h 602488"/>
              <a:gd name="connsiteX144" fmla="*/ 361154 w 609050"/>
              <a:gd name="connsiteY144" fmla="*/ 218471 h 602488"/>
              <a:gd name="connsiteX145" fmla="*/ 455218 w 609050"/>
              <a:gd name="connsiteY145" fmla="*/ 113187 h 602488"/>
              <a:gd name="connsiteX146" fmla="*/ 222919 w 609050"/>
              <a:gd name="connsiteY146" fmla="*/ 14856 h 602488"/>
              <a:gd name="connsiteX147" fmla="*/ 101746 w 609050"/>
              <a:gd name="connsiteY147" fmla="*/ 152272 h 602488"/>
              <a:gd name="connsiteX148" fmla="*/ 145709 w 609050"/>
              <a:gd name="connsiteY148" fmla="*/ 258228 h 602488"/>
              <a:gd name="connsiteX149" fmla="*/ 160801 w 609050"/>
              <a:gd name="connsiteY149" fmla="*/ 150524 h 602488"/>
              <a:gd name="connsiteX150" fmla="*/ 166488 w 609050"/>
              <a:gd name="connsiteY150" fmla="*/ 147465 h 602488"/>
              <a:gd name="connsiteX151" fmla="*/ 249822 w 609050"/>
              <a:gd name="connsiteY151" fmla="*/ 102024 h 602488"/>
              <a:gd name="connsiteX152" fmla="*/ 256384 w 609050"/>
              <a:gd name="connsiteY152" fmla="*/ 98310 h 602488"/>
              <a:gd name="connsiteX153" fmla="*/ 256821 w 609050"/>
              <a:gd name="connsiteY153" fmla="*/ 98310 h 602488"/>
              <a:gd name="connsiteX154" fmla="*/ 263164 w 609050"/>
              <a:gd name="connsiteY154" fmla="*/ 102898 h 602488"/>
              <a:gd name="connsiteX155" fmla="*/ 289411 w 609050"/>
              <a:gd name="connsiteY155" fmla="*/ 167783 h 602488"/>
              <a:gd name="connsiteX156" fmla="*/ 297504 w 609050"/>
              <a:gd name="connsiteY156" fmla="*/ 260631 h 602488"/>
              <a:gd name="connsiteX157" fmla="*/ 343218 w 609050"/>
              <a:gd name="connsiteY157" fmla="*/ 167346 h 602488"/>
              <a:gd name="connsiteX158" fmla="*/ 343874 w 609050"/>
              <a:gd name="connsiteY158" fmla="*/ 152272 h 602488"/>
              <a:gd name="connsiteX159" fmla="*/ 222919 w 609050"/>
              <a:gd name="connsiteY159" fmla="*/ 14856 h 602488"/>
              <a:gd name="connsiteX160" fmla="*/ 222919 w 609050"/>
              <a:gd name="connsiteY160" fmla="*/ 0 h 602488"/>
              <a:gd name="connsiteX161" fmla="*/ 358966 w 609050"/>
              <a:gd name="connsiteY161" fmla="*/ 152272 h 602488"/>
              <a:gd name="connsiteX162" fmla="*/ 358310 w 609050"/>
              <a:gd name="connsiteY162" fmla="*/ 168875 h 602488"/>
              <a:gd name="connsiteX163" fmla="*/ 286130 w 609050"/>
              <a:gd name="connsiteY163" fmla="*/ 287284 h 602488"/>
              <a:gd name="connsiteX164" fmla="*/ 277163 w 609050"/>
              <a:gd name="connsiteY164" fmla="*/ 286410 h 602488"/>
              <a:gd name="connsiteX165" fmla="*/ 275632 w 609050"/>
              <a:gd name="connsiteY165" fmla="*/ 277672 h 602488"/>
              <a:gd name="connsiteX166" fmla="*/ 275413 w 609050"/>
              <a:gd name="connsiteY166" fmla="*/ 173681 h 602488"/>
              <a:gd name="connsiteX167" fmla="*/ 254415 w 609050"/>
              <a:gd name="connsiteY167" fmla="*/ 121468 h 602488"/>
              <a:gd name="connsiteX168" fmla="*/ 171081 w 609050"/>
              <a:gd name="connsiteY168" fmla="*/ 162103 h 602488"/>
              <a:gd name="connsiteX169" fmla="*/ 174362 w 609050"/>
              <a:gd name="connsiteY169" fmla="*/ 278545 h 602488"/>
              <a:gd name="connsiteX170" fmla="*/ 176768 w 609050"/>
              <a:gd name="connsiteY170" fmla="*/ 284007 h 602488"/>
              <a:gd name="connsiteX171" fmla="*/ 174800 w 609050"/>
              <a:gd name="connsiteY171" fmla="*/ 289250 h 602488"/>
              <a:gd name="connsiteX172" fmla="*/ 169550 w 609050"/>
              <a:gd name="connsiteY172" fmla="*/ 291435 h 602488"/>
              <a:gd name="connsiteX173" fmla="*/ 169332 w 609050"/>
              <a:gd name="connsiteY173" fmla="*/ 291435 h 602488"/>
              <a:gd name="connsiteX174" fmla="*/ 169113 w 609050"/>
              <a:gd name="connsiteY174" fmla="*/ 291435 h 602488"/>
              <a:gd name="connsiteX175" fmla="*/ 165613 w 609050"/>
              <a:gd name="connsiteY175" fmla="*/ 290561 h 602488"/>
              <a:gd name="connsiteX176" fmla="*/ 86654 w 609050"/>
              <a:gd name="connsiteY176" fmla="*/ 152272 h 602488"/>
              <a:gd name="connsiteX177" fmla="*/ 222919 w 609050"/>
              <a:gd name="connsiteY177" fmla="*/ 0 h 60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609050" h="602488">
                <a:moveTo>
                  <a:pt x="411284" y="331166"/>
                </a:moveTo>
                <a:lnTo>
                  <a:pt x="410190" y="332259"/>
                </a:lnTo>
                <a:cubicBezTo>
                  <a:pt x="409315" y="333133"/>
                  <a:pt x="409096" y="333569"/>
                  <a:pt x="409096" y="334006"/>
                </a:cubicBezTo>
                <a:cubicBezTo>
                  <a:pt x="409096" y="334443"/>
                  <a:pt x="409096" y="335317"/>
                  <a:pt x="408221" y="336191"/>
                </a:cubicBezTo>
                <a:cubicBezTo>
                  <a:pt x="407565" y="336628"/>
                  <a:pt x="406909" y="337283"/>
                  <a:pt x="406252" y="337720"/>
                </a:cubicBezTo>
                <a:cubicBezTo>
                  <a:pt x="401658" y="341215"/>
                  <a:pt x="395095" y="344711"/>
                  <a:pt x="386782" y="348424"/>
                </a:cubicBezTo>
                <a:cubicBezTo>
                  <a:pt x="395095" y="353012"/>
                  <a:pt x="402096" y="358692"/>
                  <a:pt x="406252" y="364153"/>
                </a:cubicBezTo>
                <a:lnTo>
                  <a:pt x="407565" y="365464"/>
                </a:lnTo>
                <a:cubicBezTo>
                  <a:pt x="434692" y="405660"/>
                  <a:pt x="442787" y="483211"/>
                  <a:pt x="444974" y="515761"/>
                </a:cubicBezTo>
                <a:cubicBezTo>
                  <a:pt x="446943" y="515980"/>
                  <a:pt x="448475" y="515980"/>
                  <a:pt x="449350" y="515980"/>
                </a:cubicBezTo>
                <a:lnTo>
                  <a:pt x="451537" y="515980"/>
                </a:lnTo>
                <a:cubicBezTo>
                  <a:pt x="454163" y="515980"/>
                  <a:pt x="457225" y="515980"/>
                  <a:pt x="460944" y="515761"/>
                </a:cubicBezTo>
                <a:lnTo>
                  <a:pt x="461601" y="515761"/>
                </a:lnTo>
                <a:cubicBezTo>
                  <a:pt x="462038" y="515761"/>
                  <a:pt x="462694" y="515761"/>
                  <a:pt x="463132" y="515980"/>
                </a:cubicBezTo>
                <a:lnTo>
                  <a:pt x="463570" y="515980"/>
                </a:lnTo>
                <a:lnTo>
                  <a:pt x="463788" y="515980"/>
                </a:lnTo>
                <a:cubicBezTo>
                  <a:pt x="477352" y="515106"/>
                  <a:pt x="546920" y="509863"/>
                  <a:pt x="593080" y="489110"/>
                </a:cubicBezTo>
                <a:cubicBezTo>
                  <a:pt x="593736" y="488673"/>
                  <a:pt x="596580" y="486051"/>
                  <a:pt x="596580" y="476002"/>
                </a:cubicBezTo>
                <a:cubicBezTo>
                  <a:pt x="596362" y="468575"/>
                  <a:pt x="593080" y="402164"/>
                  <a:pt x="572297" y="371581"/>
                </a:cubicBezTo>
                <a:cubicBezTo>
                  <a:pt x="571860" y="370925"/>
                  <a:pt x="566172" y="364153"/>
                  <a:pt x="553483" y="359347"/>
                </a:cubicBezTo>
                <a:lnTo>
                  <a:pt x="551077" y="358692"/>
                </a:lnTo>
                <a:cubicBezTo>
                  <a:pt x="537513" y="352357"/>
                  <a:pt x="525481" y="348424"/>
                  <a:pt x="524168" y="347988"/>
                </a:cubicBezTo>
                <a:cubicBezTo>
                  <a:pt x="521762" y="347114"/>
                  <a:pt x="519355" y="346240"/>
                  <a:pt x="516293" y="344929"/>
                </a:cubicBezTo>
                <a:cubicBezTo>
                  <a:pt x="513230" y="343400"/>
                  <a:pt x="510823" y="342089"/>
                  <a:pt x="508417" y="340779"/>
                </a:cubicBezTo>
                <a:lnTo>
                  <a:pt x="505135" y="338594"/>
                </a:lnTo>
                <a:cubicBezTo>
                  <a:pt x="503823" y="337939"/>
                  <a:pt x="503167" y="337065"/>
                  <a:pt x="502073" y="336191"/>
                </a:cubicBezTo>
                <a:cubicBezTo>
                  <a:pt x="501635" y="335536"/>
                  <a:pt x="501198" y="335099"/>
                  <a:pt x="500323" y="334225"/>
                </a:cubicBezTo>
                <a:lnTo>
                  <a:pt x="498135" y="333133"/>
                </a:lnTo>
                <a:lnTo>
                  <a:pt x="497260" y="333788"/>
                </a:lnTo>
                <a:cubicBezTo>
                  <a:pt x="486540" y="342963"/>
                  <a:pt x="470570" y="348424"/>
                  <a:pt x="454600" y="348424"/>
                </a:cubicBezTo>
                <a:cubicBezTo>
                  <a:pt x="442568" y="348424"/>
                  <a:pt x="425285" y="344274"/>
                  <a:pt x="412378" y="332259"/>
                </a:cubicBezTo>
                <a:close/>
                <a:moveTo>
                  <a:pt x="159044" y="315438"/>
                </a:moveTo>
                <a:lnTo>
                  <a:pt x="156856" y="317404"/>
                </a:lnTo>
                <a:cubicBezTo>
                  <a:pt x="155325" y="318933"/>
                  <a:pt x="155325" y="319588"/>
                  <a:pt x="155106" y="320244"/>
                </a:cubicBezTo>
                <a:cubicBezTo>
                  <a:pt x="155106" y="320899"/>
                  <a:pt x="155106" y="321991"/>
                  <a:pt x="154012" y="323084"/>
                </a:cubicBezTo>
                <a:cubicBezTo>
                  <a:pt x="153137" y="323739"/>
                  <a:pt x="152262" y="324831"/>
                  <a:pt x="151387" y="325268"/>
                </a:cubicBezTo>
                <a:cubicBezTo>
                  <a:pt x="131042" y="339905"/>
                  <a:pt x="93851" y="352357"/>
                  <a:pt x="78975" y="356944"/>
                </a:cubicBezTo>
                <a:cubicBezTo>
                  <a:pt x="61692" y="363498"/>
                  <a:pt x="53160" y="373328"/>
                  <a:pt x="51629" y="375294"/>
                </a:cubicBezTo>
                <a:cubicBezTo>
                  <a:pt x="20564" y="421389"/>
                  <a:pt x="16626" y="526466"/>
                  <a:pt x="16626" y="527558"/>
                </a:cubicBezTo>
                <a:cubicBezTo>
                  <a:pt x="17064" y="541539"/>
                  <a:pt x="21001" y="546345"/>
                  <a:pt x="22533" y="546782"/>
                </a:cubicBezTo>
                <a:cubicBezTo>
                  <a:pt x="92757" y="578021"/>
                  <a:pt x="201923" y="585012"/>
                  <a:pt x="214174" y="585885"/>
                </a:cubicBezTo>
                <a:lnTo>
                  <a:pt x="217236" y="585885"/>
                </a:lnTo>
                <a:cubicBezTo>
                  <a:pt x="221393" y="585885"/>
                  <a:pt x="225768" y="585667"/>
                  <a:pt x="231237" y="585230"/>
                </a:cubicBezTo>
                <a:lnTo>
                  <a:pt x="231894" y="585230"/>
                </a:lnTo>
                <a:cubicBezTo>
                  <a:pt x="232769" y="585230"/>
                  <a:pt x="233425" y="585230"/>
                  <a:pt x="234081" y="585448"/>
                </a:cubicBezTo>
                <a:lnTo>
                  <a:pt x="234738" y="585667"/>
                </a:lnTo>
                <a:lnTo>
                  <a:pt x="235175" y="585667"/>
                </a:lnTo>
                <a:cubicBezTo>
                  <a:pt x="254864" y="584356"/>
                  <a:pt x="355935" y="576710"/>
                  <a:pt x="423316" y="546563"/>
                </a:cubicBezTo>
                <a:cubicBezTo>
                  <a:pt x="424410" y="545908"/>
                  <a:pt x="428785" y="541976"/>
                  <a:pt x="429004" y="526902"/>
                </a:cubicBezTo>
                <a:cubicBezTo>
                  <a:pt x="428567" y="515980"/>
                  <a:pt x="423535" y="419204"/>
                  <a:pt x="393564" y="374639"/>
                </a:cubicBezTo>
                <a:cubicBezTo>
                  <a:pt x="393564" y="374639"/>
                  <a:pt x="385469" y="364153"/>
                  <a:pt x="365780" y="356726"/>
                </a:cubicBezTo>
                <a:lnTo>
                  <a:pt x="362280" y="355633"/>
                </a:lnTo>
                <a:cubicBezTo>
                  <a:pt x="343247" y="346895"/>
                  <a:pt x="326402" y="341215"/>
                  <a:pt x="323339" y="340123"/>
                </a:cubicBezTo>
                <a:cubicBezTo>
                  <a:pt x="319620" y="338812"/>
                  <a:pt x="316119" y="337502"/>
                  <a:pt x="311744" y="335754"/>
                </a:cubicBezTo>
                <a:cubicBezTo>
                  <a:pt x="307588" y="333569"/>
                  <a:pt x="303868" y="331603"/>
                  <a:pt x="300587" y="329637"/>
                </a:cubicBezTo>
                <a:lnTo>
                  <a:pt x="295555" y="326579"/>
                </a:lnTo>
                <a:cubicBezTo>
                  <a:pt x="293805" y="325705"/>
                  <a:pt x="292930" y="324394"/>
                  <a:pt x="291399" y="323084"/>
                </a:cubicBezTo>
                <a:cubicBezTo>
                  <a:pt x="290742" y="322210"/>
                  <a:pt x="289867" y="321336"/>
                  <a:pt x="288773" y="320244"/>
                </a:cubicBezTo>
                <a:lnTo>
                  <a:pt x="284836" y="318496"/>
                </a:lnTo>
                <a:lnTo>
                  <a:pt x="283523" y="319588"/>
                </a:lnTo>
                <a:cubicBezTo>
                  <a:pt x="267991" y="332914"/>
                  <a:pt x="245020" y="340779"/>
                  <a:pt x="221830" y="340779"/>
                </a:cubicBezTo>
                <a:cubicBezTo>
                  <a:pt x="204329" y="340779"/>
                  <a:pt x="179389" y="334662"/>
                  <a:pt x="161013" y="317404"/>
                </a:cubicBezTo>
                <a:close/>
                <a:moveTo>
                  <a:pt x="286805" y="296869"/>
                </a:moveTo>
                <a:lnTo>
                  <a:pt x="294243" y="300146"/>
                </a:lnTo>
                <a:lnTo>
                  <a:pt x="295774" y="303641"/>
                </a:lnTo>
                <a:cubicBezTo>
                  <a:pt x="296212" y="304952"/>
                  <a:pt x="298837" y="310632"/>
                  <a:pt x="318963" y="320462"/>
                </a:cubicBezTo>
                <a:cubicBezTo>
                  <a:pt x="321589" y="321773"/>
                  <a:pt x="324870" y="323084"/>
                  <a:pt x="328589" y="324394"/>
                </a:cubicBezTo>
                <a:cubicBezTo>
                  <a:pt x="333402" y="325924"/>
                  <a:pt x="350029" y="331603"/>
                  <a:pt x="368405" y="340123"/>
                </a:cubicBezTo>
                <a:lnTo>
                  <a:pt x="371906" y="341215"/>
                </a:lnTo>
                <a:cubicBezTo>
                  <a:pt x="390501" y="333788"/>
                  <a:pt x="403190" y="326579"/>
                  <a:pt x="404721" y="322210"/>
                </a:cubicBezTo>
                <a:cubicBezTo>
                  <a:pt x="404721" y="321991"/>
                  <a:pt x="404940" y="321336"/>
                  <a:pt x="405377" y="320681"/>
                </a:cubicBezTo>
                <a:lnTo>
                  <a:pt x="407127" y="318059"/>
                </a:lnTo>
                <a:lnTo>
                  <a:pt x="413472" y="319588"/>
                </a:lnTo>
                <a:lnTo>
                  <a:pt x="413690" y="319807"/>
                </a:lnTo>
                <a:cubicBezTo>
                  <a:pt x="413909" y="320025"/>
                  <a:pt x="432286" y="336628"/>
                  <a:pt x="453944" y="338157"/>
                </a:cubicBezTo>
                <a:cubicBezTo>
                  <a:pt x="454600" y="338376"/>
                  <a:pt x="455475" y="338376"/>
                  <a:pt x="456131" y="338376"/>
                </a:cubicBezTo>
                <a:cubicBezTo>
                  <a:pt x="476914" y="338376"/>
                  <a:pt x="498354" y="318059"/>
                  <a:pt x="498572" y="318059"/>
                </a:cubicBezTo>
                <a:lnTo>
                  <a:pt x="499229" y="317404"/>
                </a:lnTo>
                <a:lnTo>
                  <a:pt x="504698" y="319807"/>
                </a:lnTo>
                <a:lnTo>
                  <a:pt x="505792" y="322210"/>
                </a:lnTo>
                <a:cubicBezTo>
                  <a:pt x="506011" y="322865"/>
                  <a:pt x="507542" y="326797"/>
                  <a:pt x="521543" y="333788"/>
                </a:cubicBezTo>
                <a:cubicBezTo>
                  <a:pt x="523074" y="334443"/>
                  <a:pt x="525262" y="335317"/>
                  <a:pt x="528106" y="336409"/>
                </a:cubicBezTo>
                <a:cubicBezTo>
                  <a:pt x="529419" y="336846"/>
                  <a:pt x="541888" y="340779"/>
                  <a:pt x="555671" y="347114"/>
                </a:cubicBezTo>
                <a:lnTo>
                  <a:pt x="557421" y="347769"/>
                </a:lnTo>
                <a:cubicBezTo>
                  <a:pt x="569672" y="352357"/>
                  <a:pt x="577985" y="359129"/>
                  <a:pt x="581704" y="363716"/>
                </a:cubicBezTo>
                <a:lnTo>
                  <a:pt x="582579" y="364809"/>
                </a:lnTo>
                <a:cubicBezTo>
                  <a:pt x="605112" y="398014"/>
                  <a:pt x="608613" y="467920"/>
                  <a:pt x="609050" y="475784"/>
                </a:cubicBezTo>
                <a:cubicBezTo>
                  <a:pt x="608613" y="495663"/>
                  <a:pt x="599862" y="500251"/>
                  <a:pt x="596143" y="501125"/>
                </a:cubicBezTo>
                <a:cubicBezTo>
                  <a:pt x="546045" y="523626"/>
                  <a:pt x="465320" y="528213"/>
                  <a:pt x="462038" y="528432"/>
                </a:cubicBezTo>
                <a:lnTo>
                  <a:pt x="461601" y="528432"/>
                </a:lnTo>
                <a:cubicBezTo>
                  <a:pt x="461163" y="528432"/>
                  <a:pt x="460507" y="528432"/>
                  <a:pt x="459850" y="528213"/>
                </a:cubicBezTo>
                <a:lnTo>
                  <a:pt x="459194" y="528213"/>
                </a:lnTo>
                <a:lnTo>
                  <a:pt x="458975" y="528213"/>
                </a:lnTo>
                <a:cubicBezTo>
                  <a:pt x="456569" y="528213"/>
                  <a:pt x="453944" y="528432"/>
                  <a:pt x="451537" y="528432"/>
                </a:cubicBezTo>
                <a:lnTo>
                  <a:pt x="445631" y="528213"/>
                </a:lnTo>
                <a:cubicBezTo>
                  <a:pt x="444755" y="555302"/>
                  <a:pt x="432723" y="561418"/>
                  <a:pt x="427473" y="562948"/>
                </a:cubicBezTo>
                <a:cubicBezTo>
                  <a:pt x="354404" y="595716"/>
                  <a:pt x="237582" y="602270"/>
                  <a:pt x="232550" y="602488"/>
                </a:cubicBezTo>
                <a:lnTo>
                  <a:pt x="232113" y="602488"/>
                </a:lnTo>
                <a:cubicBezTo>
                  <a:pt x="231237" y="602488"/>
                  <a:pt x="230581" y="602488"/>
                  <a:pt x="229706" y="602270"/>
                </a:cubicBezTo>
                <a:lnTo>
                  <a:pt x="228612" y="602051"/>
                </a:lnTo>
                <a:lnTo>
                  <a:pt x="228175" y="602051"/>
                </a:lnTo>
                <a:cubicBezTo>
                  <a:pt x="224674" y="602270"/>
                  <a:pt x="221174" y="602488"/>
                  <a:pt x="217455" y="602488"/>
                </a:cubicBezTo>
                <a:lnTo>
                  <a:pt x="213517" y="602270"/>
                </a:lnTo>
                <a:cubicBezTo>
                  <a:pt x="201485" y="601833"/>
                  <a:pt x="92101" y="595279"/>
                  <a:pt x="17939" y="562948"/>
                </a:cubicBezTo>
                <a:lnTo>
                  <a:pt x="15751" y="562074"/>
                </a:lnTo>
                <a:cubicBezTo>
                  <a:pt x="13345" y="561200"/>
                  <a:pt x="437" y="555520"/>
                  <a:pt x="0" y="527558"/>
                </a:cubicBezTo>
                <a:cubicBezTo>
                  <a:pt x="219" y="522970"/>
                  <a:pt x="4375" y="415709"/>
                  <a:pt x="38284" y="365464"/>
                </a:cubicBezTo>
                <a:cubicBezTo>
                  <a:pt x="38284" y="365464"/>
                  <a:pt x="49004" y="350391"/>
                  <a:pt x="73506" y="341215"/>
                </a:cubicBezTo>
                <a:cubicBezTo>
                  <a:pt x="107634" y="330730"/>
                  <a:pt x="146356" y="313472"/>
                  <a:pt x="149856" y="303641"/>
                </a:cubicBezTo>
                <a:cubicBezTo>
                  <a:pt x="149856" y="302767"/>
                  <a:pt x="150512" y="301893"/>
                  <a:pt x="150950" y="301238"/>
                </a:cubicBezTo>
                <a:lnTo>
                  <a:pt x="153137" y="297961"/>
                </a:lnTo>
                <a:lnTo>
                  <a:pt x="161669" y="299927"/>
                </a:lnTo>
                <a:lnTo>
                  <a:pt x="161888" y="300146"/>
                </a:lnTo>
                <a:cubicBezTo>
                  <a:pt x="162326" y="300364"/>
                  <a:pt x="189015" y="324613"/>
                  <a:pt x="220737" y="327234"/>
                </a:cubicBezTo>
                <a:cubicBezTo>
                  <a:pt x="252239" y="329637"/>
                  <a:pt x="285929" y="297743"/>
                  <a:pt x="286148" y="297524"/>
                </a:cubicBezTo>
                <a:close/>
                <a:moveTo>
                  <a:pt x="455218" y="124327"/>
                </a:moveTo>
                <a:cubicBezTo>
                  <a:pt x="409499" y="124327"/>
                  <a:pt x="372311" y="166703"/>
                  <a:pt x="372311" y="218471"/>
                </a:cubicBezTo>
                <a:cubicBezTo>
                  <a:pt x="372311" y="245775"/>
                  <a:pt x="383029" y="271768"/>
                  <a:pt x="400967" y="289680"/>
                </a:cubicBezTo>
                <a:cubicBezTo>
                  <a:pt x="391561" y="264997"/>
                  <a:pt x="395280" y="240533"/>
                  <a:pt x="412342" y="216942"/>
                </a:cubicBezTo>
                <a:cubicBezTo>
                  <a:pt x="413217" y="215631"/>
                  <a:pt x="414749" y="214758"/>
                  <a:pt x="416499" y="214758"/>
                </a:cubicBezTo>
                <a:cubicBezTo>
                  <a:pt x="416936" y="214758"/>
                  <a:pt x="456749" y="212137"/>
                  <a:pt x="473374" y="183522"/>
                </a:cubicBezTo>
                <a:cubicBezTo>
                  <a:pt x="474468" y="181993"/>
                  <a:pt x="476218" y="180901"/>
                  <a:pt x="478187" y="180901"/>
                </a:cubicBezTo>
                <a:lnTo>
                  <a:pt x="478624" y="180901"/>
                </a:lnTo>
                <a:cubicBezTo>
                  <a:pt x="480812" y="181119"/>
                  <a:pt x="482562" y="182430"/>
                  <a:pt x="483437" y="184396"/>
                </a:cubicBezTo>
                <a:lnTo>
                  <a:pt x="501374" y="228956"/>
                </a:lnTo>
                <a:cubicBezTo>
                  <a:pt x="501812" y="230266"/>
                  <a:pt x="514281" y="259973"/>
                  <a:pt x="507281" y="291646"/>
                </a:cubicBezTo>
                <a:cubicBezTo>
                  <a:pt x="524343" y="276137"/>
                  <a:pt x="535281" y="253420"/>
                  <a:pt x="537687" y="228737"/>
                </a:cubicBezTo>
                <a:cubicBezTo>
                  <a:pt x="537906" y="225461"/>
                  <a:pt x="538125" y="221966"/>
                  <a:pt x="538125" y="218471"/>
                </a:cubicBezTo>
                <a:cubicBezTo>
                  <a:pt x="538125" y="166703"/>
                  <a:pt x="500937" y="124327"/>
                  <a:pt x="455218" y="124327"/>
                </a:cubicBezTo>
                <a:close/>
                <a:moveTo>
                  <a:pt x="455218" y="113187"/>
                </a:moveTo>
                <a:cubicBezTo>
                  <a:pt x="507062" y="113187"/>
                  <a:pt x="549281" y="160587"/>
                  <a:pt x="549281" y="218471"/>
                </a:cubicBezTo>
                <a:cubicBezTo>
                  <a:pt x="549281" y="222403"/>
                  <a:pt x="549062" y="226116"/>
                  <a:pt x="548844" y="229830"/>
                </a:cubicBezTo>
                <a:cubicBezTo>
                  <a:pt x="545344" y="264779"/>
                  <a:pt x="526750" y="295359"/>
                  <a:pt x="498968" y="311741"/>
                </a:cubicBezTo>
                <a:cubicBezTo>
                  <a:pt x="496999" y="312834"/>
                  <a:pt x="494156" y="312615"/>
                  <a:pt x="492406" y="310868"/>
                </a:cubicBezTo>
                <a:cubicBezTo>
                  <a:pt x="490437" y="309339"/>
                  <a:pt x="489999" y="306717"/>
                  <a:pt x="491093" y="304533"/>
                </a:cubicBezTo>
                <a:cubicBezTo>
                  <a:pt x="506843" y="271768"/>
                  <a:pt x="491749" y="234853"/>
                  <a:pt x="491093" y="233324"/>
                </a:cubicBezTo>
                <a:lnTo>
                  <a:pt x="476874" y="197938"/>
                </a:lnTo>
                <a:cubicBezTo>
                  <a:pt x="458499" y="219782"/>
                  <a:pt x="429405" y="224587"/>
                  <a:pt x="419780" y="225679"/>
                </a:cubicBezTo>
                <a:cubicBezTo>
                  <a:pt x="397905" y="257789"/>
                  <a:pt x="408842" y="286403"/>
                  <a:pt x="422186" y="304970"/>
                </a:cubicBezTo>
                <a:cubicBezTo>
                  <a:pt x="423280" y="305844"/>
                  <a:pt x="423936" y="307373"/>
                  <a:pt x="423936" y="309120"/>
                </a:cubicBezTo>
                <a:cubicBezTo>
                  <a:pt x="423936" y="310431"/>
                  <a:pt x="423499" y="311960"/>
                  <a:pt x="422405" y="312834"/>
                </a:cubicBezTo>
                <a:cubicBezTo>
                  <a:pt x="421530" y="313926"/>
                  <a:pt x="419999" y="314581"/>
                  <a:pt x="418467" y="314581"/>
                </a:cubicBezTo>
                <a:lnTo>
                  <a:pt x="418249" y="314581"/>
                </a:lnTo>
                <a:cubicBezTo>
                  <a:pt x="417374" y="314581"/>
                  <a:pt x="416499" y="314363"/>
                  <a:pt x="415624" y="313926"/>
                </a:cubicBezTo>
                <a:cubicBezTo>
                  <a:pt x="382592" y="296670"/>
                  <a:pt x="361154" y="259318"/>
                  <a:pt x="361154" y="218471"/>
                </a:cubicBezTo>
                <a:cubicBezTo>
                  <a:pt x="361154" y="160368"/>
                  <a:pt x="403373" y="113187"/>
                  <a:pt x="455218" y="113187"/>
                </a:cubicBezTo>
                <a:close/>
                <a:moveTo>
                  <a:pt x="222919" y="14856"/>
                </a:moveTo>
                <a:cubicBezTo>
                  <a:pt x="155989" y="14856"/>
                  <a:pt x="101746" y="76682"/>
                  <a:pt x="101746" y="152272"/>
                </a:cubicBezTo>
                <a:cubicBezTo>
                  <a:pt x="101746" y="193125"/>
                  <a:pt x="118150" y="232230"/>
                  <a:pt x="145709" y="258228"/>
                </a:cubicBezTo>
                <a:cubicBezTo>
                  <a:pt x="130617" y="221744"/>
                  <a:pt x="135648" y="185478"/>
                  <a:pt x="160801" y="150524"/>
                </a:cubicBezTo>
                <a:cubicBezTo>
                  <a:pt x="162114" y="148776"/>
                  <a:pt x="164301" y="147684"/>
                  <a:pt x="166488" y="147465"/>
                </a:cubicBezTo>
                <a:cubicBezTo>
                  <a:pt x="167144" y="147465"/>
                  <a:pt x="225106" y="144188"/>
                  <a:pt x="249822" y="102024"/>
                </a:cubicBezTo>
                <a:cubicBezTo>
                  <a:pt x="251135" y="99621"/>
                  <a:pt x="253541" y="98310"/>
                  <a:pt x="256384" y="98310"/>
                </a:cubicBezTo>
                <a:cubicBezTo>
                  <a:pt x="256384" y="98310"/>
                  <a:pt x="256603" y="98310"/>
                  <a:pt x="256821" y="98310"/>
                </a:cubicBezTo>
                <a:cubicBezTo>
                  <a:pt x="259665" y="98529"/>
                  <a:pt x="262290" y="100276"/>
                  <a:pt x="263164" y="102898"/>
                </a:cubicBezTo>
                <a:lnTo>
                  <a:pt x="289411" y="167783"/>
                </a:lnTo>
                <a:cubicBezTo>
                  <a:pt x="290286" y="169749"/>
                  <a:pt x="308878" y="213661"/>
                  <a:pt x="297504" y="260631"/>
                </a:cubicBezTo>
                <a:cubicBezTo>
                  <a:pt x="323095" y="237911"/>
                  <a:pt x="339718" y="204267"/>
                  <a:pt x="343218" y="167346"/>
                </a:cubicBezTo>
                <a:cubicBezTo>
                  <a:pt x="343655" y="162321"/>
                  <a:pt x="343874" y="157296"/>
                  <a:pt x="343874" y="152272"/>
                </a:cubicBezTo>
                <a:cubicBezTo>
                  <a:pt x="343874" y="76682"/>
                  <a:pt x="289630" y="14856"/>
                  <a:pt x="222919" y="14856"/>
                </a:cubicBezTo>
                <a:close/>
                <a:moveTo>
                  <a:pt x="222919" y="0"/>
                </a:moveTo>
                <a:cubicBezTo>
                  <a:pt x="297942" y="0"/>
                  <a:pt x="358966" y="68380"/>
                  <a:pt x="358966" y="152272"/>
                </a:cubicBezTo>
                <a:cubicBezTo>
                  <a:pt x="358966" y="157952"/>
                  <a:pt x="358747" y="163413"/>
                  <a:pt x="358310" y="168875"/>
                </a:cubicBezTo>
                <a:cubicBezTo>
                  <a:pt x="353279" y="219341"/>
                  <a:pt x="326376" y="263690"/>
                  <a:pt x="286130" y="287284"/>
                </a:cubicBezTo>
                <a:cubicBezTo>
                  <a:pt x="283287" y="289032"/>
                  <a:pt x="279569" y="288595"/>
                  <a:pt x="277163" y="286410"/>
                </a:cubicBezTo>
                <a:cubicBezTo>
                  <a:pt x="274757" y="284226"/>
                  <a:pt x="274101" y="280512"/>
                  <a:pt x="275632" y="277672"/>
                </a:cubicBezTo>
                <a:cubicBezTo>
                  <a:pt x="298817" y="229390"/>
                  <a:pt x="275850" y="174118"/>
                  <a:pt x="275413" y="173681"/>
                </a:cubicBezTo>
                <a:lnTo>
                  <a:pt x="254415" y="121468"/>
                </a:lnTo>
                <a:cubicBezTo>
                  <a:pt x="227731" y="153801"/>
                  <a:pt x="184861" y="160792"/>
                  <a:pt x="171081" y="162103"/>
                </a:cubicBezTo>
                <a:cubicBezTo>
                  <a:pt x="138491" y="209510"/>
                  <a:pt x="154896" y="251674"/>
                  <a:pt x="174362" y="278545"/>
                </a:cubicBezTo>
                <a:cubicBezTo>
                  <a:pt x="175893" y="279638"/>
                  <a:pt x="176768" y="281822"/>
                  <a:pt x="176768" y="284007"/>
                </a:cubicBezTo>
                <a:cubicBezTo>
                  <a:pt x="176768" y="285973"/>
                  <a:pt x="176112" y="287940"/>
                  <a:pt x="174800" y="289250"/>
                </a:cubicBezTo>
                <a:cubicBezTo>
                  <a:pt x="173487" y="290780"/>
                  <a:pt x="171519" y="291435"/>
                  <a:pt x="169550" y="291435"/>
                </a:cubicBezTo>
                <a:lnTo>
                  <a:pt x="169332" y="291435"/>
                </a:lnTo>
                <a:lnTo>
                  <a:pt x="169113" y="291435"/>
                </a:lnTo>
                <a:cubicBezTo>
                  <a:pt x="167801" y="291435"/>
                  <a:pt x="166707" y="291217"/>
                  <a:pt x="165613" y="290561"/>
                </a:cubicBezTo>
                <a:cubicBezTo>
                  <a:pt x="117713" y="265874"/>
                  <a:pt x="86654" y="211476"/>
                  <a:pt x="86654" y="152272"/>
                </a:cubicBezTo>
                <a:cubicBezTo>
                  <a:pt x="86654" y="68380"/>
                  <a:pt x="147897" y="0"/>
                  <a:pt x="222919" y="0"/>
                </a:cubicBezTo>
                <a:close/>
              </a:path>
            </a:pathLst>
          </a:custGeom>
          <a:solidFill>
            <a:schemeClr val="accent1"/>
          </a:solidFill>
          <a:ln>
            <a:noFill/>
          </a:ln>
        </p:spPr>
      </p:sp>
      <p:sp>
        <p:nvSpPr>
          <p:cNvPr id="6" name="矩形 5"/>
          <p:cNvSpPr/>
          <p:nvPr/>
        </p:nvSpPr>
        <p:spPr>
          <a:xfrm>
            <a:off x="1595406" y="3790249"/>
            <a:ext cx="10001320" cy="441724"/>
          </a:xfrm>
          <a:prstGeom prst="rect">
            <a:avLst/>
          </a:prstGeom>
          <a:noFill/>
          <a:ln w="28575">
            <a:noFill/>
            <a:prstDash val="dash"/>
          </a:ln>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）首部长度。</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首部长度字段占</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位，表示数据报头的长度。</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scan_336663"/>
          <p:cNvSpPr>
            <a:spLocks noChangeAspect="1"/>
          </p:cNvSpPr>
          <p:nvPr/>
        </p:nvSpPr>
        <p:spPr bwMode="auto">
          <a:xfrm>
            <a:off x="881026" y="3790249"/>
            <a:ext cx="609685" cy="608764"/>
          </a:xfrm>
          <a:custGeom>
            <a:avLst/>
            <a:gdLst>
              <a:gd name="connsiteX0" fmla="*/ 506307 w 607639"/>
              <a:gd name="connsiteY0" fmla="*/ 480269 h 606722"/>
              <a:gd name="connsiteX1" fmla="*/ 531640 w 607639"/>
              <a:gd name="connsiteY1" fmla="*/ 505567 h 606722"/>
              <a:gd name="connsiteX2" fmla="*/ 506307 w 607639"/>
              <a:gd name="connsiteY2" fmla="*/ 530865 h 606722"/>
              <a:gd name="connsiteX3" fmla="*/ 480974 w 607639"/>
              <a:gd name="connsiteY3" fmla="*/ 505567 h 606722"/>
              <a:gd name="connsiteX4" fmla="*/ 506307 w 607639"/>
              <a:gd name="connsiteY4" fmla="*/ 480269 h 606722"/>
              <a:gd name="connsiteX5" fmla="*/ 405116 w 607639"/>
              <a:gd name="connsiteY5" fmla="*/ 480269 h 606722"/>
              <a:gd name="connsiteX6" fmla="*/ 430449 w 607639"/>
              <a:gd name="connsiteY6" fmla="*/ 505567 h 606722"/>
              <a:gd name="connsiteX7" fmla="*/ 405116 w 607639"/>
              <a:gd name="connsiteY7" fmla="*/ 530865 h 606722"/>
              <a:gd name="connsiteX8" fmla="*/ 379783 w 607639"/>
              <a:gd name="connsiteY8" fmla="*/ 505567 h 606722"/>
              <a:gd name="connsiteX9" fmla="*/ 405116 w 607639"/>
              <a:gd name="connsiteY9" fmla="*/ 480269 h 606722"/>
              <a:gd name="connsiteX10" fmla="*/ 303820 w 607639"/>
              <a:gd name="connsiteY10" fmla="*/ 480269 h 606722"/>
              <a:gd name="connsiteX11" fmla="*/ 329118 w 607639"/>
              <a:gd name="connsiteY11" fmla="*/ 505567 h 606722"/>
              <a:gd name="connsiteX12" fmla="*/ 303820 w 607639"/>
              <a:gd name="connsiteY12" fmla="*/ 530865 h 606722"/>
              <a:gd name="connsiteX13" fmla="*/ 278522 w 607639"/>
              <a:gd name="connsiteY13" fmla="*/ 505567 h 606722"/>
              <a:gd name="connsiteX14" fmla="*/ 303820 w 607639"/>
              <a:gd name="connsiteY14" fmla="*/ 480269 h 606722"/>
              <a:gd name="connsiteX15" fmla="*/ 202523 w 607639"/>
              <a:gd name="connsiteY15" fmla="*/ 480269 h 606722"/>
              <a:gd name="connsiteX16" fmla="*/ 227856 w 607639"/>
              <a:gd name="connsiteY16" fmla="*/ 505567 h 606722"/>
              <a:gd name="connsiteX17" fmla="*/ 202523 w 607639"/>
              <a:gd name="connsiteY17" fmla="*/ 530865 h 606722"/>
              <a:gd name="connsiteX18" fmla="*/ 177190 w 607639"/>
              <a:gd name="connsiteY18" fmla="*/ 505567 h 606722"/>
              <a:gd name="connsiteX19" fmla="*/ 202523 w 607639"/>
              <a:gd name="connsiteY19" fmla="*/ 480269 h 606722"/>
              <a:gd name="connsiteX20" fmla="*/ 101261 w 607639"/>
              <a:gd name="connsiteY20" fmla="*/ 480269 h 606722"/>
              <a:gd name="connsiteX21" fmla="*/ 126594 w 607639"/>
              <a:gd name="connsiteY21" fmla="*/ 505567 h 606722"/>
              <a:gd name="connsiteX22" fmla="*/ 101261 w 607639"/>
              <a:gd name="connsiteY22" fmla="*/ 530865 h 606722"/>
              <a:gd name="connsiteX23" fmla="*/ 75928 w 607639"/>
              <a:gd name="connsiteY23" fmla="*/ 505567 h 606722"/>
              <a:gd name="connsiteX24" fmla="*/ 101261 w 607639"/>
              <a:gd name="connsiteY24" fmla="*/ 480269 h 606722"/>
              <a:gd name="connsiteX25" fmla="*/ 455712 w 607639"/>
              <a:gd name="connsiteY25" fmla="*/ 429814 h 606722"/>
              <a:gd name="connsiteX26" fmla="*/ 480975 w 607639"/>
              <a:gd name="connsiteY26" fmla="*/ 455041 h 606722"/>
              <a:gd name="connsiteX27" fmla="*/ 455712 w 607639"/>
              <a:gd name="connsiteY27" fmla="*/ 480268 h 606722"/>
              <a:gd name="connsiteX28" fmla="*/ 430449 w 607639"/>
              <a:gd name="connsiteY28" fmla="*/ 455041 h 606722"/>
              <a:gd name="connsiteX29" fmla="*/ 455712 w 607639"/>
              <a:gd name="connsiteY29" fmla="*/ 429814 h 606722"/>
              <a:gd name="connsiteX30" fmla="*/ 354450 w 607639"/>
              <a:gd name="connsiteY30" fmla="*/ 429814 h 606722"/>
              <a:gd name="connsiteX31" fmla="*/ 379783 w 607639"/>
              <a:gd name="connsiteY31" fmla="*/ 455041 h 606722"/>
              <a:gd name="connsiteX32" fmla="*/ 354450 w 607639"/>
              <a:gd name="connsiteY32" fmla="*/ 480268 h 606722"/>
              <a:gd name="connsiteX33" fmla="*/ 329117 w 607639"/>
              <a:gd name="connsiteY33" fmla="*/ 455041 h 606722"/>
              <a:gd name="connsiteX34" fmla="*/ 354450 w 607639"/>
              <a:gd name="connsiteY34" fmla="*/ 429814 h 606722"/>
              <a:gd name="connsiteX35" fmla="*/ 253189 w 607639"/>
              <a:gd name="connsiteY35" fmla="*/ 429814 h 606722"/>
              <a:gd name="connsiteX36" fmla="*/ 278522 w 607639"/>
              <a:gd name="connsiteY36" fmla="*/ 455041 h 606722"/>
              <a:gd name="connsiteX37" fmla="*/ 253189 w 607639"/>
              <a:gd name="connsiteY37" fmla="*/ 480268 h 606722"/>
              <a:gd name="connsiteX38" fmla="*/ 227856 w 607639"/>
              <a:gd name="connsiteY38" fmla="*/ 455041 h 606722"/>
              <a:gd name="connsiteX39" fmla="*/ 253189 w 607639"/>
              <a:gd name="connsiteY39" fmla="*/ 429814 h 606722"/>
              <a:gd name="connsiteX40" fmla="*/ 151892 w 607639"/>
              <a:gd name="connsiteY40" fmla="*/ 429814 h 606722"/>
              <a:gd name="connsiteX41" fmla="*/ 177190 w 607639"/>
              <a:gd name="connsiteY41" fmla="*/ 455041 h 606722"/>
              <a:gd name="connsiteX42" fmla="*/ 151892 w 607639"/>
              <a:gd name="connsiteY42" fmla="*/ 480268 h 606722"/>
              <a:gd name="connsiteX43" fmla="*/ 126594 w 607639"/>
              <a:gd name="connsiteY43" fmla="*/ 455041 h 606722"/>
              <a:gd name="connsiteX44" fmla="*/ 151892 w 607639"/>
              <a:gd name="connsiteY44" fmla="*/ 429814 h 606722"/>
              <a:gd name="connsiteX45" fmla="*/ 582271 w 607639"/>
              <a:gd name="connsiteY45" fmla="*/ 404481 h 606722"/>
              <a:gd name="connsiteX46" fmla="*/ 607639 w 607639"/>
              <a:gd name="connsiteY46" fmla="*/ 429806 h 606722"/>
              <a:gd name="connsiteX47" fmla="*/ 607639 w 607639"/>
              <a:gd name="connsiteY47" fmla="*/ 581397 h 606722"/>
              <a:gd name="connsiteX48" fmla="*/ 582271 w 607639"/>
              <a:gd name="connsiteY48" fmla="*/ 606722 h 606722"/>
              <a:gd name="connsiteX49" fmla="*/ 430415 w 607639"/>
              <a:gd name="connsiteY49" fmla="*/ 606722 h 606722"/>
              <a:gd name="connsiteX50" fmla="*/ 405046 w 607639"/>
              <a:gd name="connsiteY50" fmla="*/ 581397 h 606722"/>
              <a:gd name="connsiteX51" fmla="*/ 430415 w 607639"/>
              <a:gd name="connsiteY51" fmla="*/ 556162 h 606722"/>
              <a:gd name="connsiteX52" fmla="*/ 556991 w 607639"/>
              <a:gd name="connsiteY52" fmla="*/ 556162 h 606722"/>
              <a:gd name="connsiteX53" fmla="*/ 556991 w 607639"/>
              <a:gd name="connsiteY53" fmla="*/ 429806 h 606722"/>
              <a:gd name="connsiteX54" fmla="*/ 582271 w 607639"/>
              <a:gd name="connsiteY54" fmla="*/ 404481 h 606722"/>
              <a:gd name="connsiteX55" fmla="*/ 25280 w 607639"/>
              <a:gd name="connsiteY55" fmla="*/ 404481 h 606722"/>
              <a:gd name="connsiteX56" fmla="*/ 50648 w 607639"/>
              <a:gd name="connsiteY56" fmla="*/ 429806 h 606722"/>
              <a:gd name="connsiteX57" fmla="*/ 50648 w 607639"/>
              <a:gd name="connsiteY57" fmla="*/ 556162 h 606722"/>
              <a:gd name="connsiteX58" fmla="*/ 177225 w 607639"/>
              <a:gd name="connsiteY58" fmla="*/ 556162 h 606722"/>
              <a:gd name="connsiteX59" fmla="*/ 202593 w 607639"/>
              <a:gd name="connsiteY59" fmla="*/ 581397 h 606722"/>
              <a:gd name="connsiteX60" fmla="*/ 177225 w 607639"/>
              <a:gd name="connsiteY60" fmla="*/ 606722 h 606722"/>
              <a:gd name="connsiteX61" fmla="*/ 25280 w 607639"/>
              <a:gd name="connsiteY61" fmla="*/ 606722 h 606722"/>
              <a:gd name="connsiteX62" fmla="*/ 0 w 607639"/>
              <a:gd name="connsiteY62" fmla="*/ 581397 h 606722"/>
              <a:gd name="connsiteX63" fmla="*/ 0 w 607639"/>
              <a:gd name="connsiteY63" fmla="*/ 429806 h 606722"/>
              <a:gd name="connsiteX64" fmla="*/ 25280 w 607639"/>
              <a:gd name="connsiteY64" fmla="*/ 404481 h 606722"/>
              <a:gd name="connsiteX65" fmla="*/ 506307 w 607639"/>
              <a:gd name="connsiteY65" fmla="*/ 379219 h 606722"/>
              <a:gd name="connsiteX66" fmla="*/ 531640 w 607639"/>
              <a:gd name="connsiteY66" fmla="*/ 404517 h 606722"/>
              <a:gd name="connsiteX67" fmla="*/ 506307 w 607639"/>
              <a:gd name="connsiteY67" fmla="*/ 429815 h 606722"/>
              <a:gd name="connsiteX68" fmla="*/ 480974 w 607639"/>
              <a:gd name="connsiteY68" fmla="*/ 404517 h 606722"/>
              <a:gd name="connsiteX69" fmla="*/ 506307 w 607639"/>
              <a:gd name="connsiteY69" fmla="*/ 379219 h 606722"/>
              <a:gd name="connsiteX70" fmla="*/ 101261 w 607639"/>
              <a:gd name="connsiteY70" fmla="*/ 379219 h 606722"/>
              <a:gd name="connsiteX71" fmla="*/ 126594 w 607639"/>
              <a:gd name="connsiteY71" fmla="*/ 404517 h 606722"/>
              <a:gd name="connsiteX72" fmla="*/ 101261 w 607639"/>
              <a:gd name="connsiteY72" fmla="*/ 429815 h 606722"/>
              <a:gd name="connsiteX73" fmla="*/ 75928 w 607639"/>
              <a:gd name="connsiteY73" fmla="*/ 404517 h 606722"/>
              <a:gd name="connsiteX74" fmla="*/ 101261 w 607639"/>
              <a:gd name="connsiteY74" fmla="*/ 379219 h 606722"/>
              <a:gd name="connsiteX75" fmla="*/ 303775 w 607639"/>
              <a:gd name="connsiteY75" fmla="*/ 277984 h 606722"/>
              <a:gd name="connsiteX76" fmla="*/ 253129 w 607639"/>
              <a:gd name="connsiteY76" fmla="*/ 328555 h 606722"/>
              <a:gd name="connsiteX77" fmla="*/ 303775 w 607639"/>
              <a:gd name="connsiteY77" fmla="*/ 379126 h 606722"/>
              <a:gd name="connsiteX78" fmla="*/ 354420 w 607639"/>
              <a:gd name="connsiteY78" fmla="*/ 328555 h 606722"/>
              <a:gd name="connsiteX79" fmla="*/ 303775 w 607639"/>
              <a:gd name="connsiteY79" fmla="*/ 277984 h 606722"/>
              <a:gd name="connsiteX80" fmla="*/ 303819 w 607639"/>
              <a:gd name="connsiteY80" fmla="*/ 176797 h 606722"/>
              <a:gd name="connsiteX81" fmla="*/ 124691 w 607639"/>
              <a:gd name="connsiteY81" fmla="*/ 245455 h 606722"/>
              <a:gd name="connsiteX82" fmla="*/ 88465 w 607639"/>
              <a:gd name="connsiteY82" fmla="*/ 277984 h 606722"/>
              <a:gd name="connsiteX83" fmla="*/ 124691 w 607639"/>
              <a:gd name="connsiteY83" fmla="*/ 310601 h 606722"/>
              <a:gd name="connsiteX84" fmla="*/ 208091 w 607639"/>
              <a:gd name="connsiteY84" fmla="*/ 361528 h 606722"/>
              <a:gd name="connsiteX85" fmla="*/ 202573 w 607639"/>
              <a:gd name="connsiteY85" fmla="*/ 328555 h 606722"/>
              <a:gd name="connsiteX86" fmla="*/ 303775 w 607639"/>
              <a:gd name="connsiteY86" fmla="*/ 227413 h 606722"/>
              <a:gd name="connsiteX87" fmla="*/ 405065 w 607639"/>
              <a:gd name="connsiteY87" fmla="*/ 328555 h 606722"/>
              <a:gd name="connsiteX88" fmla="*/ 399547 w 607639"/>
              <a:gd name="connsiteY88" fmla="*/ 361528 h 606722"/>
              <a:gd name="connsiteX89" fmla="*/ 482947 w 607639"/>
              <a:gd name="connsiteY89" fmla="*/ 310601 h 606722"/>
              <a:gd name="connsiteX90" fmla="*/ 519173 w 607639"/>
              <a:gd name="connsiteY90" fmla="*/ 277984 h 606722"/>
              <a:gd name="connsiteX91" fmla="*/ 482947 w 607639"/>
              <a:gd name="connsiteY91" fmla="*/ 245455 h 606722"/>
              <a:gd name="connsiteX92" fmla="*/ 303819 w 607639"/>
              <a:gd name="connsiteY92" fmla="*/ 176797 h 606722"/>
              <a:gd name="connsiteX93" fmla="*/ 303808 w 607639"/>
              <a:gd name="connsiteY93" fmla="*/ 126271 h 606722"/>
              <a:gd name="connsiteX94" fmla="*/ 516770 w 607639"/>
              <a:gd name="connsiteY94" fmla="*/ 207860 h 606722"/>
              <a:gd name="connsiteX95" fmla="*/ 573913 w 607639"/>
              <a:gd name="connsiteY95" fmla="*/ 259231 h 606722"/>
              <a:gd name="connsiteX96" fmla="*/ 573913 w 607639"/>
              <a:gd name="connsiteY96" fmla="*/ 296825 h 606722"/>
              <a:gd name="connsiteX97" fmla="*/ 516770 w 607639"/>
              <a:gd name="connsiteY97" fmla="*/ 348108 h 606722"/>
              <a:gd name="connsiteX98" fmla="*/ 90779 w 607639"/>
              <a:gd name="connsiteY98" fmla="*/ 348108 h 606722"/>
              <a:gd name="connsiteX99" fmla="*/ 33725 w 607639"/>
              <a:gd name="connsiteY99" fmla="*/ 296825 h 606722"/>
              <a:gd name="connsiteX100" fmla="*/ 33725 w 607639"/>
              <a:gd name="connsiteY100" fmla="*/ 259231 h 606722"/>
              <a:gd name="connsiteX101" fmla="*/ 90779 w 607639"/>
              <a:gd name="connsiteY101" fmla="*/ 207860 h 606722"/>
              <a:gd name="connsiteX102" fmla="*/ 303808 w 607639"/>
              <a:gd name="connsiteY102" fmla="*/ 126271 h 606722"/>
              <a:gd name="connsiteX103" fmla="*/ 430415 w 607639"/>
              <a:gd name="connsiteY103" fmla="*/ 0 h 606722"/>
              <a:gd name="connsiteX104" fmla="*/ 582271 w 607639"/>
              <a:gd name="connsiteY104" fmla="*/ 0 h 606722"/>
              <a:gd name="connsiteX105" fmla="*/ 607639 w 607639"/>
              <a:gd name="connsiteY105" fmla="*/ 25236 h 606722"/>
              <a:gd name="connsiteX106" fmla="*/ 607639 w 607639"/>
              <a:gd name="connsiteY106" fmla="*/ 176916 h 606722"/>
              <a:gd name="connsiteX107" fmla="*/ 582271 w 607639"/>
              <a:gd name="connsiteY107" fmla="*/ 202241 h 606722"/>
              <a:gd name="connsiteX108" fmla="*/ 556991 w 607639"/>
              <a:gd name="connsiteY108" fmla="*/ 176916 h 606722"/>
              <a:gd name="connsiteX109" fmla="*/ 556991 w 607639"/>
              <a:gd name="connsiteY109" fmla="*/ 50560 h 606722"/>
              <a:gd name="connsiteX110" fmla="*/ 430415 w 607639"/>
              <a:gd name="connsiteY110" fmla="*/ 50560 h 606722"/>
              <a:gd name="connsiteX111" fmla="*/ 405046 w 607639"/>
              <a:gd name="connsiteY111" fmla="*/ 25236 h 606722"/>
              <a:gd name="connsiteX112" fmla="*/ 430415 w 607639"/>
              <a:gd name="connsiteY112" fmla="*/ 0 h 606722"/>
              <a:gd name="connsiteX113" fmla="*/ 25280 w 607639"/>
              <a:gd name="connsiteY113" fmla="*/ 0 h 606722"/>
              <a:gd name="connsiteX114" fmla="*/ 177225 w 607639"/>
              <a:gd name="connsiteY114" fmla="*/ 0 h 606722"/>
              <a:gd name="connsiteX115" fmla="*/ 202593 w 607639"/>
              <a:gd name="connsiteY115" fmla="*/ 25236 h 606722"/>
              <a:gd name="connsiteX116" fmla="*/ 177225 w 607639"/>
              <a:gd name="connsiteY116" fmla="*/ 50560 h 606722"/>
              <a:gd name="connsiteX117" fmla="*/ 50648 w 607639"/>
              <a:gd name="connsiteY117" fmla="*/ 50560 h 606722"/>
              <a:gd name="connsiteX118" fmla="*/ 50648 w 607639"/>
              <a:gd name="connsiteY118" fmla="*/ 176916 h 606722"/>
              <a:gd name="connsiteX119" fmla="*/ 25280 w 607639"/>
              <a:gd name="connsiteY119" fmla="*/ 202241 h 606722"/>
              <a:gd name="connsiteX120" fmla="*/ 0 w 607639"/>
              <a:gd name="connsiteY120" fmla="*/ 176916 h 606722"/>
              <a:gd name="connsiteX121" fmla="*/ 0 w 607639"/>
              <a:gd name="connsiteY121" fmla="*/ 25236 h 606722"/>
              <a:gd name="connsiteX122" fmla="*/ 25280 w 607639"/>
              <a:gd name="connsiteY122"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607639" h="606722">
                <a:moveTo>
                  <a:pt x="506307" y="480269"/>
                </a:moveTo>
                <a:cubicBezTo>
                  <a:pt x="520298" y="480269"/>
                  <a:pt x="531640" y="491595"/>
                  <a:pt x="531640" y="505567"/>
                </a:cubicBezTo>
                <a:cubicBezTo>
                  <a:pt x="531640" y="519539"/>
                  <a:pt x="520298" y="530865"/>
                  <a:pt x="506307" y="530865"/>
                </a:cubicBezTo>
                <a:cubicBezTo>
                  <a:pt x="492316" y="530865"/>
                  <a:pt x="480974" y="519539"/>
                  <a:pt x="480974" y="505567"/>
                </a:cubicBezTo>
                <a:cubicBezTo>
                  <a:pt x="480974" y="491595"/>
                  <a:pt x="492316" y="480269"/>
                  <a:pt x="506307" y="480269"/>
                </a:cubicBezTo>
                <a:close/>
                <a:moveTo>
                  <a:pt x="405116" y="480269"/>
                </a:moveTo>
                <a:cubicBezTo>
                  <a:pt x="419107" y="480269"/>
                  <a:pt x="430449" y="491595"/>
                  <a:pt x="430449" y="505567"/>
                </a:cubicBezTo>
                <a:cubicBezTo>
                  <a:pt x="430449" y="519539"/>
                  <a:pt x="419107" y="530865"/>
                  <a:pt x="405116" y="530865"/>
                </a:cubicBezTo>
                <a:cubicBezTo>
                  <a:pt x="391125" y="530865"/>
                  <a:pt x="379783" y="519539"/>
                  <a:pt x="379783" y="505567"/>
                </a:cubicBezTo>
                <a:cubicBezTo>
                  <a:pt x="379783" y="491595"/>
                  <a:pt x="391125" y="480269"/>
                  <a:pt x="405116" y="480269"/>
                </a:cubicBezTo>
                <a:close/>
                <a:moveTo>
                  <a:pt x="303820" y="480269"/>
                </a:moveTo>
                <a:cubicBezTo>
                  <a:pt x="317792" y="480269"/>
                  <a:pt x="329118" y="491595"/>
                  <a:pt x="329118" y="505567"/>
                </a:cubicBezTo>
                <a:cubicBezTo>
                  <a:pt x="329118" y="519539"/>
                  <a:pt x="317792" y="530865"/>
                  <a:pt x="303820" y="530865"/>
                </a:cubicBezTo>
                <a:cubicBezTo>
                  <a:pt x="289848" y="530865"/>
                  <a:pt x="278522" y="519539"/>
                  <a:pt x="278522" y="505567"/>
                </a:cubicBezTo>
                <a:cubicBezTo>
                  <a:pt x="278522" y="491595"/>
                  <a:pt x="289848" y="480269"/>
                  <a:pt x="303820" y="480269"/>
                </a:cubicBezTo>
                <a:close/>
                <a:moveTo>
                  <a:pt x="202523" y="480269"/>
                </a:moveTo>
                <a:cubicBezTo>
                  <a:pt x="216514" y="480269"/>
                  <a:pt x="227856" y="491595"/>
                  <a:pt x="227856" y="505567"/>
                </a:cubicBezTo>
                <a:cubicBezTo>
                  <a:pt x="227856" y="519539"/>
                  <a:pt x="216514" y="530865"/>
                  <a:pt x="202523" y="530865"/>
                </a:cubicBezTo>
                <a:cubicBezTo>
                  <a:pt x="188532" y="530865"/>
                  <a:pt x="177190" y="519539"/>
                  <a:pt x="177190" y="505567"/>
                </a:cubicBezTo>
                <a:cubicBezTo>
                  <a:pt x="177190" y="491595"/>
                  <a:pt x="188532" y="480269"/>
                  <a:pt x="202523" y="480269"/>
                </a:cubicBezTo>
                <a:close/>
                <a:moveTo>
                  <a:pt x="101261" y="480269"/>
                </a:moveTo>
                <a:cubicBezTo>
                  <a:pt x="115252" y="480269"/>
                  <a:pt x="126594" y="491595"/>
                  <a:pt x="126594" y="505567"/>
                </a:cubicBezTo>
                <a:cubicBezTo>
                  <a:pt x="126594" y="519539"/>
                  <a:pt x="115252" y="530865"/>
                  <a:pt x="101261" y="530865"/>
                </a:cubicBezTo>
                <a:cubicBezTo>
                  <a:pt x="87270" y="530865"/>
                  <a:pt x="75928" y="519539"/>
                  <a:pt x="75928" y="505567"/>
                </a:cubicBezTo>
                <a:cubicBezTo>
                  <a:pt x="75928" y="491595"/>
                  <a:pt x="87270" y="480269"/>
                  <a:pt x="101261" y="480269"/>
                </a:cubicBezTo>
                <a:close/>
                <a:moveTo>
                  <a:pt x="455712" y="429814"/>
                </a:moveTo>
                <a:cubicBezTo>
                  <a:pt x="469664" y="429814"/>
                  <a:pt x="480975" y="441109"/>
                  <a:pt x="480975" y="455041"/>
                </a:cubicBezTo>
                <a:cubicBezTo>
                  <a:pt x="480975" y="468973"/>
                  <a:pt x="469664" y="480268"/>
                  <a:pt x="455712" y="480268"/>
                </a:cubicBezTo>
                <a:cubicBezTo>
                  <a:pt x="441760" y="480268"/>
                  <a:pt x="430449" y="468973"/>
                  <a:pt x="430449" y="455041"/>
                </a:cubicBezTo>
                <a:cubicBezTo>
                  <a:pt x="430449" y="441109"/>
                  <a:pt x="441760" y="429814"/>
                  <a:pt x="455712" y="429814"/>
                </a:cubicBezTo>
                <a:close/>
                <a:moveTo>
                  <a:pt x="354450" y="429814"/>
                </a:moveTo>
                <a:cubicBezTo>
                  <a:pt x="368441" y="429814"/>
                  <a:pt x="379783" y="441109"/>
                  <a:pt x="379783" y="455041"/>
                </a:cubicBezTo>
                <a:cubicBezTo>
                  <a:pt x="379783" y="468973"/>
                  <a:pt x="368441" y="480268"/>
                  <a:pt x="354450" y="480268"/>
                </a:cubicBezTo>
                <a:cubicBezTo>
                  <a:pt x="340459" y="480268"/>
                  <a:pt x="329117" y="468973"/>
                  <a:pt x="329117" y="455041"/>
                </a:cubicBezTo>
                <a:cubicBezTo>
                  <a:pt x="329117" y="441109"/>
                  <a:pt x="340459" y="429814"/>
                  <a:pt x="354450" y="429814"/>
                </a:cubicBezTo>
                <a:close/>
                <a:moveTo>
                  <a:pt x="253189" y="429814"/>
                </a:moveTo>
                <a:cubicBezTo>
                  <a:pt x="267180" y="429814"/>
                  <a:pt x="278522" y="441109"/>
                  <a:pt x="278522" y="455041"/>
                </a:cubicBezTo>
                <a:cubicBezTo>
                  <a:pt x="278522" y="468973"/>
                  <a:pt x="267180" y="480268"/>
                  <a:pt x="253189" y="480268"/>
                </a:cubicBezTo>
                <a:cubicBezTo>
                  <a:pt x="239198" y="480268"/>
                  <a:pt x="227856" y="468973"/>
                  <a:pt x="227856" y="455041"/>
                </a:cubicBezTo>
                <a:cubicBezTo>
                  <a:pt x="227856" y="441109"/>
                  <a:pt x="239198" y="429814"/>
                  <a:pt x="253189" y="429814"/>
                </a:cubicBezTo>
                <a:close/>
                <a:moveTo>
                  <a:pt x="151892" y="429814"/>
                </a:moveTo>
                <a:cubicBezTo>
                  <a:pt x="165864" y="429814"/>
                  <a:pt x="177190" y="441109"/>
                  <a:pt x="177190" y="455041"/>
                </a:cubicBezTo>
                <a:cubicBezTo>
                  <a:pt x="177190" y="468973"/>
                  <a:pt x="165864" y="480268"/>
                  <a:pt x="151892" y="480268"/>
                </a:cubicBezTo>
                <a:cubicBezTo>
                  <a:pt x="137920" y="480268"/>
                  <a:pt x="126594" y="468973"/>
                  <a:pt x="126594" y="455041"/>
                </a:cubicBezTo>
                <a:cubicBezTo>
                  <a:pt x="126594" y="441109"/>
                  <a:pt x="137920" y="429814"/>
                  <a:pt x="151892" y="429814"/>
                </a:cubicBezTo>
                <a:close/>
                <a:moveTo>
                  <a:pt x="582271" y="404481"/>
                </a:moveTo>
                <a:cubicBezTo>
                  <a:pt x="596246" y="404481"/>
                  <a:pt x="607639" y="415766"/>
                  <a:pt x="607639" y="429806"/>
                </a:cubicBezTo>
                <a:lnTo>
                  <a:pt x="607639" y="581397"/>
                </a:lnTo>
                <a:cubicBezTo>
                  <a:pt x="607639" y="595348"/>
                  <a:pt x="596246" y="606722"/>
                  <a:pt x="582271" y="606722"/>
                </a:cubicBezTo>
                <a:lnTo>
                  <a:pt x="430415" y="606722"/>
                </a:lnTo>
                <a:cubicBezTo>
                  <a:pt x="416351" y="606722"/>
                  <a:pt x="405046" y="595348"/>
                  <a:pt x="405046" y="581397"/>
                </a:cubicBezTo>
                <a:cubicBezTo>
                  <a:pt x="405046" y="567447"/>
                  <a:pt x="416351" y="556162"/>
                  <a:pt x="430415" y="556162"/>
                </a:cubicBezTo>
                <a:lnTo>
                  <a:pt x="556991" y="556162"/>
                </a:lnTo>
                <a:lnTo>
                  <a:pt x="556991" y="429806"/>
                </a:lnTo>
                <a:cubicBezTo>
                  <a:pt x="556991" y="415766"/>
                  <a:pt x="568296" y="404481"/>
                  <a:pt x="582271" y="404481"/>
                </a:cubicBezTo>
                <a:close/>
                <a:moveTo>
                  <a:pt x="25280" y="404481"/>
                </a:moveTo>
                <a:cubicBezTo>
                  <a:pt x="39344" y="404481"/>
                  <a:pt x="50648" y="415766"/>
                  <a:pt x="50648" y="429806"/>
                </a:cubicBezTo>
                <a:lnTo>
                  <a:pt x="50648" y="556162"/>
                </a:lnTo>
                <a:lnTo>
                  <a:pt x="177225" y="556162"/>
                </a:lnTo>
                <a:cubicBezTo>
                  <a:pt x="191200" y="556162"/>
                  <a:pt x="202593" y="567447"/>
                  <a:pt x="202593" y="581397"/>
                </a:cubicBezTo>
                <a:cubicBezTo>
                  <a:pt x="202593" y="595348"/>
                  <a:pt x="191200" y="606722"/>
                  <a:pt x="177225" y="606722"/>
                </a:cubicBezTo>
                <a:lnTo>
                  <a:pt x="25280" y="606722"/>
                </a:lnTo>
                <a:cubicBezTo>
                  <a:pt x="11304" y="606722"/>
                  <a:pt x="0" y="595348"/>
                  <a:pt x="0" y="581397"/>
                </a:cubicBezTo>
                <a:lnTo>
                  <a:pt x="0" y="429806"/>
                </a:lnTo>
                <a:cubicBezTo>
                  <a:pt x="0" y="415766"/>
                  <a:pt x="11304" y="404481"/>
                  <a:pt x="25280" y="404481"/>
                </a:cubicBezTo>
                <a:close/>
                <a:moveTo>
                  <a:pt x="506307" y="379219"/>
                </a:moveTo>
                <a:cubicBezTo>
                  <a:pt x="520298" y="379219"/>
                  <a:pt x="531640" y="390545"/>
                  <a:pt x="531640" y="404517"/>
                </a:cubicBezTo>
                <a:cubicBezTo>
                  <a:pt x="531640" y="418489"/>
                  <a:pt x="520298" y="429815"/>
                  <a:pt x="506307" y="429815"/>
                </a:cubicBezTo>
                <a:cubicBezTo>
                  <a:pt x="492316" y="429815"/>
                  <a:pt x="480974" y="418489"/>
                  <a:pt x="480974" y="404517"/>
                </a:cubicBezTo>
                <a:cubicBezTo>
                  <a:pt x="480974" y="390545"/>
                  <a:pt x="492316" y="379219"/>
                  <a:pt x="506307" y="379219"/>
                </a:cubicBezTo>
                <a:close/>
                <a:moveTo>
                  <a:pt x="101261" y="379219"/>
                </a:moveTo>
                <a:cubicBezTo>
                  <a:pt x="115252" y="379219"/>
                  <a:pt x="126594" y="390545"/>
                  <a:pt x="126594" y="404517"/>
                </a:cubicBezTo>
                <a:cubicBezTo>
                  <a:pt x="126594" y="418489"/>
                  <a:pt x="115252" y="429815"/>
                  <a:pt x="101261" y="429815"/>
                </a:cubicBezTo>
                <a:cubicBezTo>
                  <a:pt x="87270" y="429815"/>
                  <a:pt x="75928" y="418489"/>
                  <a:pt x="75928" y="404517"/>
                </a:cubicBezTo>
                <a:cubicBezTo>
                  <a:pt x="75928" y="390545"/>
                  <a:pt x="87270" y="379219"/>
                  <a:pt x="101261" y="379219"/>
                </a:cubicBezTo>
                <a:close/>
                <a:moveTo>
                  <a:pt x="303775" y="277984"/>
                </a:moveTo>
                <a:cubicBezTo>
                  <a:pt x="275826" y="277984"/>
                  <a:pt x="253129" y="300647"/>
                  <a:pt x="253129" y="328555"/>
                </a:cubicBezTo>
                <a:cubicBezTo>
                  <a:pt x="253129" y="356462"/>
                  <a:pt x="275826" y="379126"/>
                  <a:pt x="303775" y="379126"/>
                </a:cubicBezTo>
                <a:cubicBezTo>
                  <a:pt x="331812" y="379126"/>
                  <a:pt x="354420" y="356462"/>
                  <a:pt x="354420" y="328555"/>
                </a:cubicBezTo>
                <a:cubicBezTo>
                  <a:pt x="354420" y="300647"/>
                  <a:pt x="331812" y="277984"/>
                  <a:pt x="303775" y="277984"/>
                </a:cubicBezTo>
                <a:close/>
                <a:moveTo>
                  <a:pt x="303819" y="176797"/>
                </a:moveTo>
                <a:cubicBezTo>
                  <a:pt x="239711" y="176797"/>
                  <a:pt x="175604" y="199683"/>
                  <a:pt x="124691" y="245455"/>
                </a:cubicBezTo>
                <a:lnTo>
                  <a:pt x="88465" y="277984"/>
                </a:lnTo>
                <a:lnTo>
                  <a:pt x="124691" y="310601"/>
                </a:lnTo>
                <a:cubicBezTo>
                  <a:pt x="149791" y="333087"/>
                  <a:pt x="178096" y="350152"/>
                  <a:pt x="208091" y="361528"/>
                </a:cubicBezTo>
                <a:cubicBezTo>
                  <a:pt x="204531" y="351218"/>
                  <a:pt x="202573" y="340109"/>
                  <a:pt x="202573" y="328555"/>
                </a:cubicBezTo>
                <a:cubicBezTo>
                  <a:pt x="202573" y="272740"/>
                  <a:pt x="247878" y="227413"/>
                  <a:pt x="303775" y="227413"/>
                </a:cubicBezTo>
                <a:cubicBezTo>
                  <a:pt x="359761" y="227413"/>
                  <a:pt x="405065" y="272740"/>
                  <a:pt x="405065" y="328555"/>
                </a:cubicBezTo>
                <a:cubicBezTo>
                  <a:pt x="405065" y="340109"/>
                  <a:pt x="403107" y="351218"/>
                  <a:pt x="399547" y="361528"/>
                </a:cubicBezTo>
                <a:cubicBezTo>
                  <a:pt x="429454" y="350152"/>
                  <a:pt x="457847" y="333087"/>
                  <a:pt x="482947" y="310601"/>
                </a:cubicBezTo>
                <a:lnTo>
                  <a:pt x="519173" y="277984"/>
                </a:lnTo>
                <a:lnTo>
                  <a:pt x="482947" y="245455"/>
                </a:lnTo>
                <a:cubicBezTo>
                  <a:pt x="432035" y="199683"/>
                  <a:pt x="367927" y="176797"/>
                  <a:pt x="303819" y="176797"/>
                </a:cubicBezTo>
                <a:close/>
                <a:moveTo>
                  <a:pt x="303808" y="126271"/>
                </a:moveTo>
                <a:cubicBezTo>
                  <a:pt x="380032" y="126271"/>
                  <a:pt x="456245" y="153467"/>
                  <a:pt x="516770" y="207860"/>
                </a:cubicBezTo>
                <a:lnTo>
                  <a:pt x="573913" y="259231"/>
                </a:lnTo>
                <a:cubicBezTo>
                  <a:pt x="585128" y="269274"/>
                  <a:pt x="585128" y="286782"/>
                  <a:pt x="573913" y="296825"/>
                </a:cubicBezTo>
                <a:lnTo>
                  <a:pt x="516770" y="348108"/>
                </a:lnTo>
                <a:cubicBezTo>
                  <a:pt x="395720" y="456982"/>
                  <a:pt x="211919" y="456982"/>
                  <a:pt x="90779" y="348108"/>
                </a:cubicBezTo>
                <a:lnTo>
                  <a:pt x="33725" y="296825"/>
                </a:lnTo>
                <a:cubicBezTo>
                  <a:pt x="22510" y="286782"/>
                  <a:pt x="22510" y="269274"/>
                  <a:pt x="33725" y="259231"/>
                </a:cubicBezTo>
                <a:lnTo>
                  <a:pt x="90779" y="207860"/>
                </a:lnTo>
                <a:cubicBezTo>
                  <a:pt x="151349" y="153467"/>
                  <a:pt x="227584" y="126271"/>
                  <a:pt x="303808" y="126271"/>
                </a:cubicBezTo>
                <a:close/>
                <a:moveTo>
                  <a:pt x="430415" y="0"/>
                </a:moveTo>
                <a:lnTo>
                  <a:pt x="582271" y="0"/>
                </a:lnTo>
                <a:cubicBezTo>
                  <a:pt x="596246" y="0"/>
                  <a:pt x="607639" y="11285"/>
                  <a:pt x="607639" y="25236"/>
                </a:cubicBezTo>
                <a:lnTo>
                  <a:pt x="607639" y="176916"/>
                </a:lnTo>
                <a:cubicBezTo>
                  <a:pt x="607639" y="190867"/>
                  <a:pt x="596246" y="202241"/>
                  <a:pt x="582271" y="202241"/>
                </a:cubicBezTo>
                <a:cubicBezTo>
                  <a:pt x="568296" y="202241"/>
                  <a:pt x="556991" y="190867"/>
                  <a:pt x="556991" y="176916"/>
                </a:cubicBezTo>
                <a:lnTo>
                  <a:pt x="556991" y="50560"/>
                </a:lnTo>
                <a:lnTo>
                  <a:pt x="430415" y="50560"/>
                </a:lnTo>
                <a:cubicBezTo>
                  <a:pt x="416351" y="50560"/>
                  <a:pt x="405046" y="39275"/>
                  <a:pt x="405046" y="25236"/>
                </a:cubicBezTo>
                <a:cubicBezTo>
                  <a:pt x="405046" y="11285"/>
                  <a:pt x="416351" y="0"/>
                  <a:pt x="430415" y="0"/>
                </a:cubicBezTo>
                <a:close/>
                <a:moveTo>
                  <a:pt x="25280" y="0"/>
                </a:moveTo>
                <a:lnTo>
                  <a:pt x="177225" y="0"/>
                </a:lnTo>
                <a:cubicBezTo>
                  <a:pt x="191200" y="0"/>
                  <a:pt x="202593" y="11285"/>
                  <a:pt x="202593" y="25236"/>
                </a:cubicBezTo>
                <a:cubicBezTo>
                  <a:pt x="202593" y="39275"/>
                  <a:pt x="191200" y="50560"/>
                  <a:pt x="177225" y="50560"/>
                </a:cubicBezTo>
                <a:lnTo>
                  <a:pt x="50648" y="50560"/>
                </a:lnTo>
                <a:lnTo>
                  <a:pt x="50648" y="176916"/>
                </a:lnTo>
                <a:cubicBezTo>
                  <a:pt x="50648" y="190867"/>
                  <a:pt x="39344" y="202241"/>
                  <a:pt x="25280" y="202241"/>
                </a:cubicBezTo>
                <a:cubicBezTo>
                  <a:pt x="11304" y="202241"/>
                  <a:pt x="0" y="190867"/>
                  <a:pt x="0" y="176916"/>
                </a:cubicBezTo>
                <a:lnTo>
                  <a:pt x="0" y="25236"/>
                </a:lnTo>
                <a:cubicBezTo>
                  <a:pt x="0" y="11285"/>
                  <a:pt x="11304" y="0"/>
                  <a:pt x="25280" y="0"/>
                </a:cubicBezTo>
                <a:close/>
              </a:path>
            </a:pathLst>
          </a:custGeom>
          <a:solidFill>
            <a:schemeClr val="accent1"/>
          </a:solidFill>
          <a:ln>
            <a:noFill/>
          </a:ln>
        </p:spPr>
      </p:sp>
      <p:sp>
        <p:nvSpPr>
          <p:cNvPr id="8" name="矩形 7"/>
          <p:cNvSpPr/>
          <p:nvPr/>
        </p:nvSpPr>
        <p:spPr>
          <a:xfrm>
            <a:off x="1595406" y="4754273"/>
            <a:ext cx="9501254" cy="1246495"/>
          </a:xfrm>
          <a:prstGeom prst="rect">
            <a:avLst/>
          </a:prstGeom>
          <a:noFill/>
          <a:ln w="28575">
            <a:noFill/>
            <a:prstDash val="dash"/>
          </a:ln>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）区分服务。</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区分服务字段占</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位，指示数据报内容的优先权或者优先级。这个字段在旧标准中叫做服务类型，在一般情况下都不使用该字段。只有在使用区分服务时，这个字段才起作用。</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server_115735"/>
          <p:cNvSpPr>
            <a:spLocks noChangeAspect="1"/>
          </p:cNvSpPr>
          <p:nvPr/>
        </p:nvSpPr>
        <p:spPr bwMode="auto">
          <a:xfrm>
            <a:off x="881026" y="5077193"/>
            <a:ext cx="609685" cy="60065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605028" h="596066">
                <a:moveTo>
                  <a:pt x="470081" y="563078"/>
                </a:moveTo>
                <a:lnTo>
                  <a:pt x="470081" y="565346"/>
                </a:lnTo>
                <a:cubicBezTo>
                  <a:pt x="470081" y="570912"/>
                  <a:pt x="474624" y="575448"/>
                  <a:pt x="480199" y="575448"/>
                </a:cubicBezTo>
                <a:lnTo>
                  <a:pt x="574260" y="575448"/>
                </a:lnTo>
                <a:cubicBezTo>
                  <a:pt x="579835" y="575448"/>
                  <a:pt x="584378" y="570912"/>
                  <a:pt x="584378" y="565346"/>
                </a:cubicBezTo>
                <a:lnTo>
                  <a:pt x="584378" y="563078"/>
                </a:lnTo>
                <a:close/>
                <a:moveTo>
                  <a:pt x="245405" y="563078"/>
                </a:moveTo>
                <a:lnTo>
                  <a:pt x="245405" y="565346"/>
                </a:lnTo>
                <a:cubicBezTo>
                  <a:pt x="245405" y="570912"/>
                  <a:pt x="249949" y="575448"/>
                  <a:pt x="255526" y="575448"/>
                </a:cubicBezTo>
                <a:lnTo>
                  <a:pt x="349502" y="575448"/>
                </a:lnTo>
                <a:cubicBezTo>
                  <a:pt x="355079" y="575448"/>
                  <a:pt x="359623" y="570912"/>
                  <a:pt x="359623" y="565346"/>
                </a:cubicBezTo>
                <a:lnTo>
                  <a:pt x="359623" y="563078"/>
                </a:lnTo>
                <a:close/>
                <a:moveTo>
                  <a:pt x="20650" y="563078"/>
                </a:moveTo>
                <a:lnTo>
                  <a:pt x="20650" y="565346"/>
                </a:lnTo>
                <a:cubicBezTo>
                  <a:pt x="20650" y="570912"/>
                  <a:pt x="25193" y="575448"/>
                  <a:pt x="30768" y="575448"/>
                </a:cubicBezTo>
                <a:lnTo>
                  <a:pt x="124829" y="575448"/>
                </a:lnTo>
                <a:cubicBezTo>
                  <a:pt x="130404" y="575448"/>
                  <a:pt x="134947" y="570912"/>
                  <a:pt x="134947" y="565346"/>
                </a:cubicBezTo>
                <a:lnTo>
                  <a:pt x="134947" y="563078"/>
                </a:lnTo>
                <a:close/>
                <a:moveTo>
                  <a:pt x="480199" y="389887"/>
                </a:moveTo>
                <a:cubicBezTo>
                  <a:pt x="474624" y="389887"/>
                  <a:pt x="470081" y="394423"/>
                  <a:pt x="470081" y="399990"/>
                </a:cubicBezTo>
                <a:lnTo>
                  <a:pt x="470081" y="542460"/>
                </a:lnTo>
                <a:lnTo>
                  <a:pt x="584378" y="542460"/>
                </a:lnTo>
                <a:lnTo>
                  <a:pt x="584378" y="399990"/>
                </a:lnTo>
                <a:cubicBezTo>
                  <a:pt x="584378" y="394423"/>
                  <a:pt x="579835" y="389887"/>
                  <a:pt x="574260" y="389887"/>
                </a:cubicBezTo>
                <a:close/>
                <a:moveTo>
                  <a:pt x="255526" y="389887"/>
                </a:moveTo>
                <a:cubicBezTo>
                  <a:pt x="249949" y="389887"/>
                  <a:pt x="245405" y="394423"/>
                  <a:pt x="245405" y="399990"/>
                </a:cubicBezTo>
                <a:lnTo>
                  <a:pt x="245405" y="542460"/>
                </a:lnTo>
                <a:lnTo>
                  <a:pt x="359623" y="542460"/>
                </a:lnTo>
                <a:lnTo>
                  <a:pt x="359623" y="399990"/>
                </a:lnTo>
                <a:cubicBezTo>
                  <a:pt x="359623" y="394423"/>
                  <a:pt x="355079" y="389887"/>
                  <a:pt x="349502" y="389887"/>
                </a:cubicBezTo>
                <a:close/>
                <a:moveTo>
                  <a:pt x="30768" y="389887"/>
                </a:moveTo>
                <a:cubicBezTo>
                  <a:pt x="25193" y="389887"/>
                  <a:pt x="20650" y="394423"/>
                  <a:pt x="20650" y="399990"/>
                </a:cubicBezTo>
                <a:lnTo>
                  <a:pt x="20650" y="542460"/>
                </a:lnTo>
                <a:lnTo>
                  <a:pt x="134947" y="542460"/>
                </a:lnTo>
                <a:lnTo>
                  <a:pt x="134947" y="399990"/>
                </a:lnTo>
                <a:cubicBezTo>
                  <a:pt x="134947" y="394423"/>
                  <a:pt x="130404" y="389887"/>
                  <a:pt x="124829" y="389887"/>
                </a:cubicBezTo>
                <a:close/>
                <a:moveTo>
                  <a:pt x="480199" y="369269"/>
                </a:moveTo>
                <a:lnTo>
                  <a:pt x="574260" y="369269"/>
                </a:lnTo>
                <a:cubicBezTo>
                  <a:pt x="591193" y="369269"/>
                  <a:pt x="605028" y="383083"/>
                  <a:pt x="605028" y="399990"/>
                </a:cubicBezTo>
                <a:lnTo>
                  <a:pt x="605028" y="565346"/>
                </a:lnTo>
                <a:cubicBezTo>
                  <a:pt x="605028" y="582355"/>
                  <a:pt x="591193" y="596066"/>
                  <a:pt x="574260" y="596066"/>
                </a:cubicBezTo>
                <a:lnTo>
                  <a:pt x="480199" y="596066"/>
                </a:lnTo>
                <a:cubicBezTo>
                  <a:pt x="463266" y="596066"/>
                  <a:pt x="449431" y="582355"/>
                  <a:pt x="449431" y="565346"/>
                </a:cubicBezTo>
                <a:lnTo>
                  <a:pt x="449431" y="399990"/>
                </a:lnTo>
                <a:cubicBezTo>
                  <a:pt x="449431" y="383083"/>
                  <a:pt x="463266" y="369269"/>
                  <a:pt x="480199" y="369269"/>
                </a:cubicBezTo>
                <a:close/>
                <a:moveTo>
                  <a:pt x="255526" y="369269"/>
                </a:moveTo>
                <a:lnTo>
                  <a:pt x="349502" y="369269"/>
                </a:lnTo>
                <a:cubicBezTo>
                  <a:pt x="366439" y="369269"/>
                  <a:pt x="380277" y="383083"/>
                  <a:pt x="380277" y="399990"/>
                </a:cubicBezTo>
                <a:lnTo>
                  <a:pt x="380277" y="565346"/>
                </a:lnTo>
                <a:cubicBezTo>
                  <a:pt x="380277" y="582355"/>
                  <a:pt x="366439" y="596066"/>
                  <a:pt x="349502" y="596066"/>
                </a:cubicBezTo>
                <a:lnTo>
                  <a:pt x="255526" y="596066"/>
                </a:lnTo>
                <a:cubicBezTo>
                  <a:pt x="238486" y="596066"/>
                  <a:pt x="224751" y="582355"/>
                  <a:pt x="224751" y="565346"/>
                </a:cubicBezTo>
                <a:lnTo>
                  <a:pt x="224751" y="399990"/>
                </a:lnTo>
                <a:cubicBezTo>
                  <a:pt x="224751" y="383083"/>
                  <a:pt x="238486" y="369269"/>
                  <a:pt x="255526" y="369269"/>
                </a:cubicBezTo>
                <a:close/>
                <a:moveTo>
                  <a:pt x="30768" y="369269"/>
                </a:moveTo>
                <a:lnTo>
                  <a:pt x="124829" y="369269"/>
                </a:lnTo>
                <a:cubicBezTo>
                  <a:pt x="141762" y="369269"/>
                  <a:pt x="155597" y="383083"/>
                  <a:pt x="155597" y="399990"/>
                </a:cubicBezTo>
                <a:lnTo>
                  <a:pt x="155597" y="565346"/>
                </a:lnTo>
                <a:cubicBezTo>
                  <a:pt x="155597" y="582355"/>
                  <a:pt x="141762" y="596066"/>
                  <a:pt x="124829" y="596066"/>
                </a:cubicBezTo>
                <a:lnTo>
                  <a:pt x="30768" y="596066"/>
                </a:lnTo>
                <a:cubicBezTo>
                  <a:pt x="13835" y="596066"/>
                  <a:pt x="0" y="582355"/>
                  <a:pt x="0" y="565346"/>
                </a:cubicBezTo>
                <a:lnTo>
                  <a:pt x="0" y="399990"/>
                </a:lnTo>
                <a:cubicBezTo>
                  <a:pt x="0" y="383083"/>
                  <a:pt x="13835" y="369269"/>
                  <a:pt x="30768" y="369269"/>
                </a:cubicBezTo>
                <a:close/>
                <a:moveTo>
                  <a:pt x="302495" y="234842"/>
                </a:moveTo>
                <a:cubicBezTo>
                  <a:pt x="308174" y="234842"/>
                  <a:pt x="312820" y="239482"/>
                  <a:pt x="312820" y="245153"/>
                </a:cubicBezTo>
                <a:lnTo>
                  <a:pt x="312820" y="292586"/>
                </a:lnTo>
                <a:lnTo>
                  <a:pt x="527172" y="292586"/>
                </a:lnTo>
                <a:cubicBezTo>
                  <a:pt x="532954" y="292586"/>
                  <a:pt x="537497" y="297226"/>
                  <a:pt x="537497" y="302898"/>
                </a:cubicBezTo>
                <a:lnTo>
                  <a:pt x="537497" y="340328"/>
                </a:lnTo>
                <a:cubicBezTo>
                  <a:pt x="537497" y="346000"/>
                  <a:pt x="532954" y="350640"/>
                  <a:pt x="527172" y="350640"/>
                </a:cubicBezTo>
                <a:cubicBezTo>
                  <a:pt x="521493" y="350640"/>
                  <a:pt x="516847" y="346000"/>
                  <a:pt x="516847" y="340328"/>
                </a:cubicBezTo>
                <a:lnTo>
                  <a:pt x="516847" y="313209"/>
                </a:lnTo>
                <a:lnTo>
                  <a:pt x="312820" y="313209"/>
                </a:lnTo>
                <a:lnTo>
                  <a:pt x="312820" y="340328"/>
                </a:lnTo>
                <a:cubicBezTo>
                  <a:pt x="312820" y="346000"/>
                  <a:pt x="308174" y="350640"/>
                  <a:pt x="302495" y="350640"/>
                </a:cubicBezTo>
                <a:cubicBezTo>
                  <a:pt x="296816" y="350640"/>
                  <a:pt x="292170" y="346000"/>
                  <a:pt x="292170" y="340328"/>
                </a:cubicBezTo>
                <a:lnTo>
                  <a:pt x="292170" y="313209"/>
                </a:lnTo>
                <a:lnTo>
                  <a:pt x="88040" y="313209"/>
                </a:lnTo>
                <a:lnTo>
                  <a:pt x="88040" y="340328"/>
                </a:lnTo>
                <a:cubicBezTo>
                  <a:pt x="88040" y="346000"/>
                  <a:pt x="83497" y="350640"/>
                  <a:pt x="77715" y="350640"/>
                </a:cubicBezTo>
                <a:cubicBezTo>
                  <a:pt x="72036" y="350640"/>
                  <a:pt x="67390" y="346000"/>
                  <a:pt x="67390" y="340328"/>
                </a:cubicBezTo>
                <a:lnTo>
                  <a:pt x="67390" y="302898"/>
                </a:lnTo>
                <a:cubicBezTo>
                  <a:pt x="67390" y="297226"/>
                  <a:pt x="72036" y="292586"/>
                  <a:pt x="77715" y="292586"/>
                </a:cubicBezTo>
                <a:lnTo>
                  <a:pt x="292170" y="292586"/>
                </a:lnTo>
                <a:lnTo>
                  <a:pt x="292170" y="245153"/>
                </a:lnTo>
                <a:cubicBezTo>
                  <a:pt x="292170" y="239482"/>
                  <a:pt x="296816" y="234842"/>
                  <a:pt x="302495" y="234842"/>
                </a:cubicBezTo>
                <a:close/>
                <a:moveTo>
                  <a:pt x="191705" y="153212"/>
                </a:moveTo>
                <a:lnTo>
                  <a:pt x="191705" y="160326"/>
                </a:lnTo>
                <a:cubicBezTo>
                  <a:pt x="191705" y="165894"/>
                  <a:pt x="196146" y="170431"/>
                  <a:pt x="201722" y="170431"/>
                </a:cubicBezTo>
                <a:lnTo>
                  <a:pt x="403307" y="170431"/>
                </a:lnTo>
                <a:cubicBezTo>
                  <a:pt x="408780" y="170431"/>
                  <a:pt x="413324" y="165894"/>
                  <a:pt x="413324" y="160326"/>
                </a:cubicBezTo>
                <a:lnTo>
                  <a:pt x="413324" y="153212"/>
                </a:lnTo>
                <a:close/>
                <a:moveTo>
                  <a:pt x="201722" y="20621"/>
                </a:moveTo>
                <a:cubicBezTo>
                  <a:pt x="196146" y="20621"/>
                  <a:pt x="191705" y="25054"/>
                  <a:pt x="191705" y="30622"/>
                </a:cubicBezTo>
                <a:lnTo>
                  <a:pt x="191705" y="132592"/>
                </a:lnTo>
                <a:lnTo>
                  <a:pt x="413324" y="132592"/>
                </a:lnTo>
                <a:lnTo>
                  <a:pt x="413324" y="30622"/>
                </a:lnTo>
                <a:cubicBezTo>
                  <a:pt x="413324" y="25054"/>
                  <a:pt x="408780" y="20621"/>
                  <a:pt x="403307" y="20621"/>
                </a:cubicBezTo>
                <a:close/>
                <a:moveTo>
                  <a:pt x="201722" y="0"/>
                </a:moveTo>
                <a:lnTo>
                  <a:pt x="403307" y="0"/>
                </a:lnTo>
                <a:cubicBezTo>
                  <a:pt x="420243" y="0"/>
                  <a:pt x="433978" y="13713"/>
                  <a:pt x="433978" y="30622"/>
                </a:cubicBezTo>
                <a:lnTo>
                  <a:pt x="433978" y="160326"/>
                </a:lnTo>
                <a:cubicBezTo>
                  <a:pt x="433978" y="177236"/>
                  <a:pt x="420243" y="191051"/>
                  <a:pt x="403307" y="191051"/>
                </a:cubicBezTo>
                <a:lnTo>
                  <a:pt x="312842" y="191051"/>
                </a:lnTo>
                <a:lnTo>
                  <a:pt x="312842" y="203424"/>
                </a:lnTo>
                <a:lnTo>
                  <a:pt x="378212" y="203424"/>
                </a:lnTo>
                <a:cubicBezTo>
                  <a:pt x="383892" y="203424"/>
                  <a:pt x="388539" y="208064"/>
                  <a:pt x="388539" y="213734"/>
                </a:cubicBezTo>
                <a:cubicBezTo>
                  <a:pt x="388539" y="219405"/>
                  <a:pt x="383892" y="224045"/>
                  <a:pt x="378212" y="224045"/>
                </a:cubicBezTo>
                <a:lnTo>
                  <a:pt x="226817" y="224045"/>
                </a:lnTo>
                <a:cubicBezTo>
                  <a:pt x="221034" y="224045"/>
                  <a:pt x="216490" y="219405"/>
                  <a:pt x="216490" y="213734"/>
                </a:cubicBezTo>
                <a:cubicBezTo>
                  <a:pt x="216490" y="208064"/>
                  <a:pt x="221034" y="203424"/>
                  <a:pt x="226817" y="203424"/>
                </a:cubicBezTo>
                <a:lnTo>
                  <a:pt x="292187" y="203424"/>
                </a:lnTo>
                <a:lnTo>
                  <a:pt x="292187" y="191051"/>
                </a:lnTo>
                <a:lnTo>
                  <a:pt x="201722" y="191051"/>
                </a:lnTo>
                <a:cubicBezTo>
                  <a:pt x="184786" y="191051"/>
                  <a:pt x="171051" y="177236"/>
                  <a:pt x="171051" y="160326"/>
                </a:cubicBezTo>
                <a:lnTo>
                  <a:pt x="171051" y="30622"/>
                </a:lnTo>
                <a:cubicBezTo>
                  <a:pt x="171051" y="13713"/>
                  <a:pt x="184786" y="0"/>
                  <a:pt x="201722" y="0"/>
                </a:cubicBezTo>
                <a:close/>
              </a:path>
            </a:pathLst>
          </a:custGeom>
          <a:solidFill>
            <a:schemeClr val="accen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29"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2"/>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8" dur="500"/>
                                        <p:tgtEl>
                                          <p:spTgt spid="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000"/>
                            </p:stCondLst>
                            <p:childTnLst>
                              <p:par>
                                <p:cTn id="24" presetID="29"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ppt_x</p:attrName>
                                        </p:attrNameLst>
                                      </p:cBhvr>
                                      <p:tavLst>
                                        <p:tav tm="0">
                                          <p:val>
                                            <p:strVal val="#ppt_x-.2"/>
                                          </p:val>
                                        </p:tav>
                                        <p:tav tm="100000">
                                          <p:val>
                                            <p:strVal val="#ppt_x"/>
                                          </p:val>
                                        </p:tav>
                                      </p:tavLst>
                                    </p:anim>
                                    <p:anim calcmode="lin" valueType="num">
                                      <p:cBhvr>
                                        <p:cTn id="27"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8" dur="500"/>
                                        <p:tgtEl>
                                          <p:spTgt spid="6"/>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3000"/>
                            </p:stCondLst>
                            <p:childTnLst>
                              <p:par>
                                <p:cTn id="34" presetID="29"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2"/>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 name="组合 2"/>
          <p:cNvGrpSpPr/>
          <p:nvPr/>
        </p:nvGrpSpPr>
        <p:grpSpPr>
          <a:xfrm>
            <a:off x="1095340" y="1214422"/>
            <a:ext cx="2948431" cy="592805"/>
            <a:chOff x="1326748" y="1446650"/>
            <a:chExt cx="2948431" cy="592805"/>
          </a:xfrm>
        </p:grpSpPr>
        <p:sp>
          <p:nvSpPr>
            <p:cNvPr id="4"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cs typeface="+mn-ea"/>
                <a:sym typeface="+mn-lt"/>
              </a:endParaRPr>
            </a:p>
          </p:txBody>
        </p:sp>
        <p:sp>
          <p:nvSpPr>
            <p:cNvPr id="5" name="矩形 4"/>
            <p:cNvSpPr/>
            <p:nvPr/>
          </p:nvSpPr>
          <p:spPr>
            <a:xfrm>
              <a:off x="2166910" y="1500174"/>
              <a:ext cx="2108269" cy="400110"/>
            </a:xfrm>
            <a:prstGeom prst="rect">
              <a:avLst/>
            </a:prstGeom>
          </p:spPr>
          <p:txBody>
            <a:bodyPr wrap="none">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）主机过渡技术</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 useBgFill="1">
        <p:nvSpPr>
          <p:cNvPr id="6" name="矩形 5"/>
          <p:cNvSpPr/>
          <p:nvPr/>
        </p:nvSpPr>
        <p:spPr>
          <a:xfrm>
            <a:off x="1309654" y="2071678"/>
            <a:ext cx="9787006" cy="1595886"/>
          </a:xfrm>
          <a:prstGeom prst="rect">
            <a:avLst/>
          </a:prstGeom>
          <a:ln w="28575">
            <a:noFill/>
            <a:prstDash val="dash"/>
          </a:ln>
        </p:spPr>
        <p:txBody>
          <a:bodyPr wrap="square">
            <a:spAutoFit/>
          </a:bodyPr>
          <a:lstStyle/>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是功能相近的网络层协议，两者都基于相同的物理平台，而且加载于其上的传输层协议</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又没有任何区别。可以看出，如果一台主机同时支持</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两种协议，那么该主机既能与支持</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的主机通信，又能与支持</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的主机通信，这就是双协议栈技术的工作机理。</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7" name="组合 6"/>
          <p:cNvGrpSpPr/>
          <p:nvPr/>
        </p:nvGrpSpPr>
        <p:grpSpPr>
          <a:xfrm>
            <a:off x="1095340" y="3904816"/>
            <a:ext cx="3974353" cy="592805"/>
            <a:chOff x="1326748" y="1446650"/>
            <a:chExt cx="3974353" cy="592805"/>
          </a:xfrm>
        </p:grpSpPr>
        <p:sp>
          <p:nvSpPr>
            <p:cNvPr id="8"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cs typeface="+mn-ea"/>
                <a:sym typeface="+mn-lt"/>
              </a:endParaRPr>
            </a:p>
          </p:txBody>
        </p:sp>
        <p:sp>
          <p:nvSpPr>
            <p:cNvPr id="9" name="矩形 8"/>
            <p:cNvSpPr/>
            <p:nvPr/>
          </p:nvSpPr>
          <p:spPr>
            <a:xfrm>
              <a:off x="2166910" y="1500174"/>
              <a:ext cx="3134191" cy="400110"/>
            </a:xfrm>
            <a:prstGeom prst="rect">
              <a:avLst/>
            </a:prstGeom>
          </p:spPr>
          <p:txBody>
            <a:bodyPr wrap="none">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）应用服务系统过渡技术</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 useBgFill="1">
        <p:nvSpPr>
          <p:cNvPr id="10" name="矩形 9"/>
          <p:cNvSpPr/>
          <p:nvPr/>
        </p:nvSpPr>
        <p:spPr>
          <a:xfrm>
            <a:off x="1309654" y="4762072"/>
            <a:ext cx="9787006" cy="1597745"/>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的过渡过程中，作为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Internet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基础架构的应用服务系统</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DNS</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也要支持这种网络协议的升级和转换。</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DNS</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在记录格式等方面有所不同。为了实现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网络和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网络之间的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DNS</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查询和响应，可以采用应用层网关</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DNS-ALG</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结合</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NAT-PT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的方法，在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网络之间起到一个翻译的作用。</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500"/>
                            </p:stCondLst>
                            <p:childTnLst>
                              <p:par>
                                <p:cTn id="18" presetID="17" presetClass="entr" presetSubtype="1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矩形 9"/>
          <p:cNvSpPr/>
          <p:nvPr/>
        </p:nvSpPr>
        <p:spPr>
          <a:xfrm>
            <a:off x="1202497" y="2301817"/>
            <a:ext cx="9787006" cy="1211165"/>
          </a:xfrm>
          <a:prstGeom prst="rect">
            <a:avLst/>
          </a:prstGeom>
          <a:solidFill>
            <a:schemeClr val="accent5">
              <a:lumMod val="60000"/>
              <a:lumOff val="40000"/>
            </a:schemeClr>
          </a:solidFill>
          <a:ln w="28575">
            <a:noFill/>
            <a:prstDash val="dash"/>
          </a:ln>
        </p:spPr>
        <p:txBody>
          <a:bodyPr wrap="square">
            <a:spAutoFit/>
          </a:bodyPr>
          <a:lstStyle/>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正在赢得越来越多的支持，而且很多网络硬件和软件制造商已经表示支持这个协议。从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IPv4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lPv6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的过渡是人们未来实现全球</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Internet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不可跨越的步骤，它不是一朝一夕就可以办得到的，而将是一个缓慢和长期的过程。</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1" name="图片 10" descr="ipv5.jpg"/>
          <p:cNvPicPr>
            <a:picLocks noChangeAspect="1"/>
          </p:cNvPicPr>
          <p:nvPr/>
        </p:nvPicPr>
        <p:blipFill>
          <a:blip r:embed="rId1" cstate="print">
            <a:clrChange>
              <a:clrFrom>
                <a:srgbClr val="FFFFFF"/>
              </a:clrFrom>
              <a:clrTo>
                <a:srgbClr val="FFFFFF">
                  <a:alpha val="0"/>
                </a:srgbClr>
              </a:clrTo>
            </a:clrChange>
          </a:blip>
          <a:stretch>
            <a:fillRect/>
          </a:stretch>
        </p:blipFill>
        <p:spPr>
          <a:xfrm>
            <a:off x="6521245" y="4143381"/>
            <a:ext cx="5670755" cy="27146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用户数据报协议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UDP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42" name="矩形 41"/>
          <p:cNvSpPr/>
          <p:nvPr/>
        </p:nvSpPr>
        <p:spPr>
          <a:xfrm>
            <a:off x="952464" y="1071546"/>
            <a:ext cx="10144196" cy="1246495"/>
          </a:xfrm>
          <a:prstGeom prst="rect">
            <a:avLst/>
          </a:prstGeom>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协议簇中，有两个传输层协议：传输控制协议（</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Transmission Control Protocol</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）和用户数据报协议（</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User Datagram Protocol</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）。其中，</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是面向连接的、提供可靠服务的协议；</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则是无连接的，它提供高效但低可靠性的服务。</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p:cNvSpPr/>
          <p:nvPr/>
        </p:nvSpPr>
        <p:spPr>
          <a:xfrm>
            <a:off x="1002489" y="2773916"/>
            <a:ext cx="5500726" cy="278537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是一个简单的面向数据报的传输层协议：发送端的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对应用程序传下来的报文，只在其首部仅仅加入了复用和数据校验字段后就交付</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层。也就是说，应用层交给</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多长的报文，</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就一次照样发送一个报文，如图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所示。在接收端的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收到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层交付的数据报后，去掉首部后原封不动地交付给上层的应用程序。</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9874"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pSp>
        <p:nvGrpSpPr>
          <p:cNvPr id="9" name="组合 8"/>
          <p:cNvGrpSpPr/>
          <p:nvPr/>
        </p:nvGrpSpPr>
        <p:grpSpPr>
          <a:xfrm>
            <a:off x="6700327" y="3153201"/>
            <a:ext cx="4727799" cy="2633253"/>
            <a:chOff x="6537518" y="2522401"/>
            <a:chExt cx="4727799" cy="2633253"/>
          </a:xfrm>
        </p:grpSpPr>
        <p:graphicFrame>
          <p:nvGraphicFramePr>
            <p:cNvPr id="79873" name="Object 1"/>
            <p:cNvGraphicFramePr>
              <a:graphicFrameLocks noChangeAspect="1"/>
            </p:cNvGraphicFramePr>
            <p:nvPr/>
          </p:nvGraphicFramePr>
          <p:xfrm>
            <a:off x="6537518" y="2522401"/>
            <a:ext cx="4727799" cy="1928826"/>
          </p:xfrm>
          <a:graphic>
            <a:graphicData uri="http://schemas.openxmlformats.org/presentationml/2006/ole">
              <mc:AlternateContent xmlns:mc="http://schemas.openxmlformats.org/markup-compatibility/2006">
                <mc:Choice xmlns:v="urn:schemas-microsoft-com:vml" Requires="v">
                  <p:oleObj spid="_x0000_s15363" name="" r:id="rId1" imgW="3076575" imgH="1276350" progId="Visio.Drawing.11">
                    <p:embed/>
                  </p:oleObj>
                </mc:Choice>
                <mc:Fallback>
                  <p:oleObj name="" r:id="rId1" imgW="3076575" imgH="1276350" progId="Visio.Drawing.11">
                    <p:embed/>
                    <p:pic>
                      <p:nvPicPr>
                        <p:cNvPr id="0" name="Object 1"/>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6537518" y="2522401"/>
                          <a:ext cx="4727799" cy="19288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矩形 7"/>
            <p:cNvSpPr/>
            <p:nvPr/>
          </p:nvSpPr>
          <p:spPr>
            <a:xfrm>
              <a:off x="7258913" y="4786322"/>
              <a:ext cx="3259226" cy="369332"/>
            </a:xfrm>
            <a:prstGeom prst="rect">
              <a:avLst/>
            </a:prstGeom>
          </p:spPr>
          <p:txBody>
            <a:bodyPr wrap="non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dirty="0">
                  <a:latin typeface="Times New Roman" panose="02020603050405020304" pitchFamily="18" charset="0"/>
                  <a:ea typeface="微软雅黑" panose="020B0503020204020204" pitchFamily="34" charset="-122"/>
                  <a:cs typeface="Times New Roman" panose="02020603050405020304" pitchFamily="18" charset="0"/>
                </a:rPr>
                <a:t>4-1</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8</a:t>
              </a:r>
              <a:r>
                <a:rPr lang="en-US"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发送端的</a:t>
              </a:r>
              <a:r>
                <a:rPr lang="en-US"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传输过程</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slide(fromBottom)">
                                      <p:cBhvr>
                                        <p:cTn id="7" dur="500"/>
                                        <p:tgtEl>
                                          <p:spTgt spid="4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plus(i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95472" y="1500174"/>
            <a:ext cx="3616696"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4.1.1  UDP</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的主要特点</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3"/>
          <p:cNvGrpSpPr/>
          <p:nvPr/>
        </p:nvGrpSpPr>
        <p:grpSpPr>
          <a:xfrm>
            <a:off x="595274" y="1142984"/>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1"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useBgFill="1">
        <p:nvSpPr>
          <p:cNvPr id="13" name="矩形 12"/>
          <p:cNvSpPr/>
          <p:nvPr/>
        </p:nvSpPr>
        <p:spPr>
          <a:xfrm>
            <a:off x="1381092" y="2415772"/>
            <a:ext cx="9929882" cy="441724"/>
          </a:xfrm>
          <a:prstGeom prst="rect">
            <a:avLst/>
          </a:prstGeom>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的主要特点包括：</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用户数据报协议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UDP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12" name="矩形 11"/>
          <p:cNvSpPr/>
          <p:nvPr/>
        </p:nvSpPr>
        <p:spPr>
          <a:xfrm>
            <a:off x="2024034" y="3102621"/>
            <a:ext cx="9001188" cy="826445"/>
          </a:xfrm>
          <a:prstGeom prst="rect">
            <a:avLst/>
          </a:prstGeom>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）无连接的服务</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，即在传输数据之前不需事先建立连接。</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无连接的特点使得数据传输时延比较小。</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15" name="矩形 14"/>
          <p:cNvSpPr/>
          <p:nvPr/>
        </p:nvSpPr>
        <p:spPr>
          <a:xfrm>
            <a:off x="2024034" y="4305913"/>
            <a:ext cx="9286940" cy="1980607"/>
          </a:xfrm>
          <a:prstGeom prst="rect">
            <a:avLst/>
          </a:prstGeom>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）不可靠性</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把应用层传给</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层的数据发送出去，使用尽最大努力交付，但是并不保证它们能够可靠交付。由于缺乏可靠性，</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应用一般必须允许一定量的丢包、出错和复制。绝大多数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应用都不需要可靠机制，甚至可能因为引入可靠机制而降低性能。绝大多数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应用都不需要可靠机制，如流媒体、实时多媒体游戏和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VoIP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voice over 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），甚至可能因为引入可靠机制而降低性能。</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worldwide_259573"/>
          <p:cNvSpPr>
            <a:spLocks noChangeAspect="1"/>
          </p:cNvSpPr>
          <p:nvPr/>
        </p:nvSpPr>
        <p:spPr bwMode="auto">
          <a:xfrm>
            <a:off x="1238216" y="3102621"/>
            <a:ext cx="609685" cy="699598"/>
          </a:xfrm>
          <a:custGeom>
            <a:avLst/>
            <a:gdLst>
              <a:gd name="connsiteX0" fmla="*/ 345941 w 528746"/>
              <a:gd name="connsiteY0" fmla="*/ 504965 h 606722"/>
              <a:gd name="connsiteX1" fmla="*/ 339444 w 528746"/>
              <a:gd name="connsiteY1" fmla="*/ 525227 h 606722"/>
              <a:gd name="connsiteX2" fmla="*/ 312566 w 528746"/>
              <a:gd name="connsiteY2" fmla="*/ 577661 h 606722"/>
              <a:gd name="connsiteX3" fmla="*/ 405660 w 528746"/>
              <a:gd name="connsiteY3" fmla="*/ 536514 h 606722"/>
              <a:gd name="connsiteX4" fmla="*/ 345941 w 528746"/>
              <a:gd name="connsiteY4" fmla="*/ 504965 h 606722"/>
              <a:gd name="connsiteX5" fmla="*/ 182716 w 528746"/>
              <a:gd name="connsiteY5" fmla="*/ 504965 h 606722"/>
              <a:gd name="connsiteX6" fmla="*/ 123086 w 528746"/>
              <a:gd name="connsiteY6" fmla="*/ 536514 h 606722"/>
              <a:gd name="connsiteX7" fmla="*/ 216180 w 528746"/>
              <a:gd name="connsiteY7" fmla="*/ 577661 h 606722"/>
              <a:gd name="connsiteX8" fmla="*/ 189302 w 528746"/>
              <a:gd name="connsiteY8" fmla="*/ 525227 h 606722"/>
              <a:gd name="connsiteX9" fmla="*/ 182716 w 528746"/>
              <a:gd name="connsiteY9" fmla="*/ 504965 h 606722"/>
              <a:gd name="connsiteX10" fmla="*/ 264329 w 528746"/>
              <a:gd name="connsiteY10" fmla="*/ 490657 h 606722"/>
              <a:gd name="connsiteX11" fmla="*/ 205945 w 528746"/>
              <a:gd name="connsiteY11" fmla="*/ 497944 h 606722"/>
              <a:gd name="connsiteX12" fmla="*/ 212086 w 528746"/>
              <a:gd name="connsiteY12" fmla="*/ 517051 h 606722"/>
              <a:gd name="connsiteX13" fmla="*/ 264329 w 528746"/>
              <a:gd name="connsiteY13" fmla="*/ 582549 h 606722"/>
              <a:gd name="connsiteX14" fmla="*/ 316660 w 528746"/>
              <a:gd name="connsiteY14" fmla="*/ 517051 h 606722"/>
              <a:gd name="connsiteX15" fmla="*/ 322801 w 528746"/>
              <a:gd name="connsiteY15" fmla="*/ 497944 h 606722"/>
              <a:gd name="connsiteX16" fmla="*/ 264329 w 528746"/>
              <a:gd name="connsiteY16" fmla="*/ 490657 h 606722"/>
              <a:gd name="connsiteX17" fmla="*/ 186543 w 528746"/>
              <a:gd name="connsiteY17" fmla="*/ 354773 h 606722"/>
              <a:gd name="connsiteX18" fmla="*/ 199893 w 528746"/>
              <a:gd name="connsiteY18" fmla="*/ 474482 h 606722"/>
              <a:gd name="connsiteX19" fmla="*/ 264329 w 528746"/>
              <a:gd name="connsiteY19" fmla="*/ 466484 h 606722"/>
              <a:gd name="connsiteX20" fmla="*/ 328853 w 528746"/>
              <a:gd name="connsiteY20" fmla="*/ 474482 h 606722"/>
              <a:gd name="connsiteX21" fmla="*/ 342203 w 528746"/>
              <a:gd name="connsiteY21" fmla="*/ 354773 h 606722"/>
              <a:gd name="connsiteX22" fmla="*/ 24475 w 528746"/>
              <a:gd name="connsiteY22" fmla="*/ 354773 h 606722"/>
              <a:gd name="connsiteX23" fmla="*/ 103684 w 528746"/>
              <a:gd name="connsiteY23" fmla="*/ 520784 h 606722"/>
              <a:gd name="connsiteX24" fmla="*/ 176664 w 528746"/>
              <a:gd name="connsiteY24" fmla="*/ 481503 h 606722"/>
              <a:gd name="connsiteX25" fmla="*/ 162335 w 528746"/>
              <a:gd name="connsiteY25" fmla="*/ 354773 h 606722"/>
              <a:gd name="connsiteX26" fmla="*/ 472671 w 528746"/>
              <a:gd name="connsiteY26" fmla="*/ 330599 h 606722"/>
              <a:gd name="connsiteX27" fmla="*/ 477916 w 528746"/>
              <a:gd name="connsiteY27" fmla="*/ 330599 h 606722"/>
              <a:gd name="connsiteX28" fmla="*/ 490006 w 528746"/>
              <a:gd name="connsiteY28" fmla="*/ 342701 h 606722"/>
              <a:gd name="connsiteX29" fmla="*/ 477916 w 528746"/>
              <a:gd name="connsiteY29" fmla="*/ 354803 h 606722"/>
              <a:gd name="connsiteX30" fmla="*/ 472671 w 528746"/>
              <a:gd name="connsiteY30" fmla="*/ 354803 h 606722"/>
              <a:gd name="connsiteX31" fmla="*/ 460580 w 528746"/>
              <a:gd name="connsiteY31" fmla="*/ 342701 h 606722"/>
              <a:gd name="connsiteX32" fmla="*/ 472671 w 528746"/>
              <a:gd name="connsiteY32" fmla="*/ 330599 h 606722"/>
              <a:gd name="connsiteX33" fmla="*/ 196778 w 528746"/>
              <a:gd name="connsiteY33" fmla="*/ 228132 h 606722"/>
              <a:gd name="connsiteX34" fmla="*/ 186543 w 528746"/>
              <a:gd name="connsiteY34" fmla="*/ 330600 h 606722"/>
              <a:gd name="connsiteX35" fmla="*/ 342114 w 528746"/>
              <a:gd name="connsiteY35" fmla="*/ 330600 h 606722"/>
              <a:gd name="connsiteX36" fmla="*/ 331968 w 528746"/>
              <a:gd name="connsiteY36" fmla="*/ 228132 h 606722"/>
              <a:gd name="connsiteX37" fmla="*/ 271360 w 528746"/>
              <a:gd name="connsiteY37" fmla="*/ 287142 h 606722"/>
              <a:gd name="connsiteX38" fmla="*/ 264329 w 528746"/>
              <a:gd name="connsiteY38" fmla="*/ 289275 h 606722"/>
              <a:gd name="connsiteX39" fmla="*/ 257387 w 528746"/>
              <a:gd name="connsiteY39" fmla="*/ 287142 h 606722"/>
              <a:gd name="connsiteX40" fmla="*/ 196778 w 528746"/>
              <a:gd name="connsiteY40" fmla="*/ 228132 h 606722"/>
              <a:gd name="connsiteX41" fmla="*/ 425774 w 528746"/>
              <a:gd name="connsiteY41" fmla="*/ 165033 h 606722"/>
              <a:gd name="connsiteX42" fmla="*/ 351815 w 528746"/>
              <a:gd name="connsiteY42" fmla="*/ 205114 h 606722"/>
              <a:gd name="connsiteX43" fmla="*/ 366322 w 528746"/>
              <a:gd name="connsiteY43" fmla="*/ 330600 h 606722"/>
              <a:gd name="connsiteX44" fmla="*/ 433962 w 528746"/>
              <a:gd name="connsiteY44" fmla="*/ 330600 h 606722"/>
              <a:gd name="connsiteX45" fmla="*/ 446066 w 528746"/>
              <a:gd name="connsiteY45" fmla="*/ 342686 h 606722"/>
              <a:gd name="connsiteX46" fmla="*/ 433962 w 528746"/>
              <a:gd name="connsiteY46" fmla="*/ 354773 h 606722"/>
              <a:gd name="connsiteX47" fmla="*/ 366411 w 528746"/>
              <a:gd name="connsiteY47" fmla="*/ 354773 h 606722"/>
              <a:gd name="connsiteX48" fmla="*/ 352082 w 528746"/>
              <a:gd name="connsiteY48" fmla="*/ 481503 h 606722"/>
              <a:gd name="connsiteX49" fmla="*/ 424973 w 528746"/>
              <a:gd name="connsiteY49" fmla="*/ 520784 h 606722"/>
              <a:gd name="connsiteX50" fmla="*/ 504538 w 528746"/>
              <a:gd name="connsiteY50" fmla="*/ 342686 h 606722"/>
              <a:gd name="connsiteX51" fmla="*/ 425774 w 528746"/>
              <a:gd name="connsiteY51" fmla="*/ 165033 h 606722"/>
              <a:gd name="connsiteX52" fmla="*/ 102972 w 528746"/>
              <a:gd name="connsiteY52" fmla="*/ 165033 h 606722"/>
              <a:gd name="connsiteX53" fmla="*/ 24475 w 528746"/>
              <a:gd name="connsiteY53" fmla="*/ 330600 h 606722"/>
              <a:gd name="connsiteX54" fmla="*/ 162335 w 528746"/>
              <a:gd name="connsiteY54" fmla="*/ 330600 h 606722"/>
              <a:gd name="connsiteX55" fmla="*/ 176842 w 528746"/>
              <a:gd name="connsiteY55" fmla="*/ 205114 h 606722"/>
              <a:gd name="connsiteX56" fmla="*/ 102972 w 528746"/>
              <a:gd name="connsiteY56" fmla="*/ 165033 h 606722"/>
              <a:gd name="connsiteX57" fmla="*/ 375756 w 528746"/>
              <a:gd name="connsiteY57" fmla="*/ 130107 h 606722"/>
              <a:gd name="connsiteX58" fmla="*/ 363919 w 528746"/>
              <a:gd name="connsiteY58" fmla="*/ 174276 h 606722"/>
              <a:gd name="connsiteX59" fmla="*/ 406461 w 528746"/>
              <a:gd name="connsiteY59" fmla="*/ 149303 h 606722"/>
              <a:gd name="connsiteX60" fmla="*/ 375756 w 528746"/>
              <a:gd name="connsiteY60" fmla="*/ 130107 h 606722"/>
              <a:gd name="connsiteX61" fmla="*/ 152990 w 528746"/>
              <a:gd name="connsiteY61" fmla="*/ 130107 h 606722"/>
              <a:gd name="connsiteX62" fmla="*/ 122285 w 528746"/>
              <a:gd name="connsiteY62" fmla="*/ 149303 h 606722"/>
              <a:gd name="connsiteX63" fmla="*/ 164738 w 528746"/>
              <a:gd name="connsiteY63" fmla="*/ 174187 h 606722"/>
              <a:gd name="connsiteX64" fmla="*/ 152990 w 528746"/>
              <a:gd name="connsiteY64" fmla="*/ 130107 h 606722"/>
              <a:gd name="connsiteX65" fmla="*/ 264338 w 528746"/>
              <a:gd name="connsiteY65" fmla="*/ 80337 h 606722"/>
              <a:gd name="connsiteX66" fmla="*/ 232381 w 528746"/>
              <a:gd name="connsiteY66" fmla="*/ 112234 h 606722"/>
              <a:gd name="connsiteX67" fmla="*/ 264338 w 528746"/>
              <a:gd name="connsiteY67" fmla="*/ 144132 h 606722"/>
              <a:gd name="connsiteX68" fmla="*/ 296295 w 528746"/>
              <a:gd name="connsiteY68" fmla="*/ 112234 h 606722"/>
              <a:gd name="connsiteX69" fmla="*/ 264338 w 528746"/>
              <a:gd name="connsiteY69" fmla="*/ 80337 h 606722"/>
              <a:gd name="connsiteX70" fmla="*/ 264338 w 528746"/>
              <a:gd name="connsiteY70" fmla="*/ 56170 h 606722"/>
              <a:gd name="connsiteX71" fmla="*/ 320508 w 528746"/>
              <a:gd name="connsiteY71" fmla="*/ 112234 h 606722"/>
              <a:gd name="connsiteX72" fmla="*/ 264338 w 528746"/>
              <a:gd name="connsiteY72" fmla="*/ 168299 h 606722"/>
              <a:gd name="connsiteX73" fmla="*/ 208168 w 528746"/>
              <a:gd name="connsiteY73" fmla="*/ 112234 h 606722"/>
              <a:gd name="connsiteX74" fmla="*/ 264338 w 528746"/>
              <a:gd name="connsiteY74" fmla="*/ 56170 h 606722"/>
              <a:gd name="connsiteX75" fmla="*/ 264329 w 528746"/>
              <a:gd name="connsiteY75" fmla="*/ 24173 h 606722"/>
              <a:gd name="connsiteX76" fmla="*/ 176130 w 528746"/>
              <a:gd name="connsiteY76" fmla="*/ 112244 h 606722"/>
              <a:gd name="connsiteX77" fmla="*/ 264329 w 528746"/>
              <a:gd name="connsiteY77" fmla="*/ 261992 h 606722"/>
              <a:gd name="connsiteX78" fmla="*/ 352616 w 528746"/>
              <a:gd name="connsiteY78" fmla="*/ 112244 h 606722"/>
              <a:gd name="connsiteX79" fmla="*/ 264329 w 528746"/>
              <a:gd name="connsiteY79" fmla="*/ 24173 h 606722"/>
              <a:gd name="connsiteX80" fmla="*/ 264329 w 528746"/>
              <a:gd name="connsiteY80" fmla="*/ 0 h 606722"/>
              <a:gd name="connsiteX81" fmla="*/ 376468 w 528746"/>
              <a:gd name="connsiteY81" fmla="*/ 103535 h 606722"/>
              <a:gd name="connsiteX82" fmla="*/ 528746 w 528746"/>
              <a:gd name="connsiteY82" fmla="*/ 342686 h 606722"/>
              <a:gd name="connsiteX83" fmla="*/ 451317 w 528746"/>
              <a:gd name="connsiteY83" fmla="*/ 529404 h 606722"/>
              <a:gd name="connsiteX84" fmla="*/ 264329 w 528746"/>
              <a:gd name="connsiteY84" fmla="*/ 606722 h 606722"/>
              <a:gd name="connsiteX85" fmla="*/ 77429 w 528746"/>
              <a:gd name="connsiteY85" fmla="*/ 529404 h 606722"/>
              <a:gd name="connsiteX86" fmla="*/ 0 w 528746"/>
              <a:gd name="connsiteY86" fmla="*/ 342686 h 606722"/>
              <a:gd name="connsiteX87" fmla="*/ 152278 w 528746"/>
              <a:gd name="connsiteY87" fmla="*/ 103535 h 606722"/>
              <a:gd name="connsiteX88" fmla="*/ 264329 w 528746"/>
              <a:gd name="connsiteY8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28746" h="606722">
                <a:moveTo>
                  <a:pt x="345941" y="504965"/>
                </a:moveTo>
                <a:cubicBezTo>
                  <a:pt x="343894" y="511986"/>
                  <a:pt x="341758" y="518740"/>
                  <a:pt x="339444" y="525227"/>
                </a:cubicBezTo>
                <a:cubicBezTo>
                  <a:pt x="331701" y="546823"/>
                  <a:pt x="322623" y="564419"/>
                  <a:pt x="312566" y="577661"/>
                </a:cubicBezTo>
                <a:cubicBezTo>
                  <a:pt x="346742" y="570729"/>
                  <a:pt x="378337" y="556421"/>
                  <a:pt x="405660" y="536514"/>
                </a:cubicBezTo>
                <a:cubicBezTo>
                  <a:pt x="387237" y="523183"/>
                  <a:pt x="367123" y="512608"/>
                  <a:pt x="345941" y="504965"/>
                </a:cubicBezTo>
                <a:close/>
                <a:moveTo>
                  <a:pt x="182716" y="504965"/>
                </a:moveTo>
                <a:cubicBezTo>
                  <a:pt x="161534" y="512608"/>
                  <a:pt x="141420" y="523183"/>
                  <a:pt x="123086" y="536514"/>
                </a:cubicBezTo>
                <a:cubicBezTo>
                  <a:pt x="150320" y="556421"/>
                  <a:pt x="181915" y="570729"/>
                  <a:pt x="216180" y="577661"/>
                </a:cubicBezTo>
                <a:cubicBezTo>
                  <a:pt x="206123" y="564419"/>
                  <a:pt x="197045" y="546823"/>
                  <a:pt x="189302" y="525227"/>
                </a:cubicBezTo>
                <a:cubicBezTo>
                  <a:pt x="186988" y="518740"/>
                  <a:pt x="184763" y="511986"/>
                  <a:pt x="182716" y="504965"/>
                </a:cubicBezTo>
                <a:close/>
                <a:moveTo>
                  <a:pt x="264329" y="490657"/>
                </a:moveTo>
                <a:cubicBezTo>
                  <a:pt x="244571" y="490657"/>
                  <a:pt x="224902" y="493145"/>
                  <a:pt x="205945" y="497944"/>
                </a:cubicBezTo>
                <a:cubicBezTo>
                  <a:pt x="207814" y="504520"/>
                  <a:pt x="209861" y="510919"/>
                  <a:pt x="212086" y="517051"/>
                </a:cubicBezTo>
                <a:cubicBezTo>
                  <a:pt x="226771" y="558021"/>
                  <a:pt x="246351" y="582549"/>
                  <a:pt x="264329" y="582549"/>
                </a:cubicBezTo>
                <a:cubicBezTo>
                  <a:pt x="282395" y="582549"/>
                  <a:pt x="301886" y="558021"/>
                  <a:pt x="316660" y="517051"/>
                </a:cubicBezTo>
                <a:cubicBezTo>
                  <a:pt x="318796" y="510919"/>
                  <a:pt x="320843" y="504520"/>
                  <a:pt x="322801" y="497944"/>
                </a:cubicBezTo>
                <a:cubicBezTo>
                  <a:pt x="303844" y="493145"/>
                  <a:pt x="284175" y="490657"/>
                  <a:pt x="264329" y="490657"/>
                </a:cubicBezTo>
                <a:close/>
                <a:moveTo>
                  <a:pt x="186543" y="354773"/>
                </a:moveTo>
                <a:cubicBezTo>
                  <a:pt x="187166" y="397875"/>
                  <a:pt x="191794" y="438845"/>
                  <a:pt x="199893" y="474482"/>
                </a:cubicBezTo>
                <a:cubicBezTo>
                  <a:pt x="220808" y="469239"/>
                  <a:pt x="242524" y="466484"/>
                  <a:pt x="264329" y="466484"/>
                </a:cubicBezTo>
                <a:cubicBezTo>
                  <a:pt x="286222" y="466484"/>
                  <a:pt x="307849" y="469239"/>
                  <a:pt x="328853" y="474482"/>
                </a:cubicBezTo>
                <a:cubicBezTo>
                  <a:pt x="336952" y="438845"/>
                  <a:pt x="341491" y="397875"/>
                  <a:pt x="342203" y="354773"/>
                </a:cubicBezTo>
                <a:close/>
                <a:moveTo>
                  <a:pt x="24475" y="354773"/>
                </a:moveTo>
                <a:cubicBezTo>
                  <a:pt x="27768" y="420537"/>
                  <a:pt x="57672" y="479370"/>
                  <a:pt x="103684" y="520784"/>
                </a:cubicBezTo>
                <a:cubicBezTo>
                  <a:pt x="125845" y="503898"/>
                  <a:pt x="150498" y="490657"/>
                  <a:pt x="176664" y="481503"/>
                </a:cubicBezTo>
                <a:cubicBezTo>
                  <a:pt x="167942" y="443644"/>
                  <a:pt x="163047" y="400186"/>
                  <a:pt x="162335" y="354773"/>
                </a:cubicBezTo>
                <a:close/>
                <a:moveTo>
                  <a:pt x="472671" y="330599"/>
                </a:moveTo>
                <a:lnTo>
                  <a:pt x="477916" y="330599"/>
                </a:lnTo>
                <a:cubicBezTo>
                  <a:pt x="484583" y="330599"/>
                  <a:pt x="490006" y="336027"/>
                  <a:pt x="490006" y="342701"/>
                </a:cubicBezTo>
                <a:cubicBezTo>
                  <a:pt x="490006" y="349375"/>
                  <a:pt x="484583" y="354803"/>
                  <a:pt x="477916" y="354803"/>
                </a:cubicBezTo>
                <a:lnTo>
                  <a:pt x="472671" y="354803"/>
                </a:lnTo>
                <a:cubicBezTo>
                  <a:pt x="466003" y="354803"/>
                  <a:pt x="460580" y="349375"/>
                  <a:pt x="460580" y="342701"/>
                </a:cubicBezTo>
                <a:cubicBezTo>
                  <a:pt x="460580" y="336027"/>
                  <a:pt x="466003" y="330599"/>
                  <a:pt x="472671" y="330599"/>
                </a:cubicBezTo>
                <a:close/>
                <a:moveTo>
                  <a:pt x="196778" y="228132"/>
                </a:moveTo>
                <a:cubicBezTo>
                  <a:pt x="190726" y="259681"/>
                  <a:pt x="187255" y="294429"/>
                  <a:pt x="186543" y="330600"/>
                </a:cubicBezTo>
                <a:lnTo>
                  <a:pt x="342114" y="330600"/>
                </a:lnTo>
                <a:cubicBezTo>
                  <a:pt x="341491" y="294429"/>
                  <a:pt x="338020" y="259681"/>
                  <a:pt x="331968" y="228132"/>
                </a:cubicBezTo>
                <a:cubicBezTo>
                  <a:pt x="304289" y="263591"/>
                  <a:pt x="273674" y="285454"/>
                  <a:pt x="271360" y="287142"/>
                </a:cubicBezTo>
                <a:cubicBezTo>
                  <a:pt x="269224" y="288564"/>
                  <a:pt x="266821" y="289275"/>
                  <a:pt x="264329" y="289275"/>
                </a:cubicBezTo>
                <a:cubicBezTo>
                  <a:pt x="261926" y="289275"/>
                  <a:pt x="259523" y="288564"/>
                  <a:pt x="257387" y="287142"/>
                </a:cubicBezTo>
                <a:cubicBezTo>
                  <a:pt x="255073" y="285454"/>
                  <a:pt x="224457" y="263591"/>
                  <a:pt x="196778" y="228132"/>
                </a:cubicBezTo>
                <a:close/>
                <a:moveTo>
                  <a:pt x="425774" y="165033"/>
                </a:moveTo>
                <a:cubicBezTo>
                  <a:pt x="403257" y="182363"/>
                  <a:pt x="378515" y="195783"/>
                  <a:pt x="351815" y="205114"/>
                </a:cubicBezTo>
                <a:cubicBezTo>
                  <a:pt x="360537" y="242795"/>
                  <a:pt x="365521" y="285809"/>
                  <a:pt x="366322" y="330600"/>
                </a:cubicBezTo>
                <a:lnTo>
                  <a:pt x="433962" y="330600"/>
                </a:lnTo>
                <a:cubicBezTo>
                  <a:pt x="440637" y="330600"/>
                  <a:pt x="446066" y="336021"/>
                  <a:pt x="446066" y="342686"/>
                </a:cubicBezTo>
                <a:cubicBezTo>
                  <a:pt x="446066" y="349352"/>
                  <a:pt x="440637" y="354773"/>
                  <a:pt x="433962" y="354773"/>
                </a:cubicBezTo>
                <a:lnTo>
                  <a:pt x="366411" y="354773"/>
                </a:lnTo>
                <a:cubicBezTo>
                  <a:pt x="365699" y="400186"/>
                  <a:pt x="360715" y="443644"/>
                  <a:pt x="352082" y="481503"/>
                </a:cubicBezTo>
                <a:cubicBezTo>
                  <a:pt x="378159" y="490657"/>
                  <a:pt x="402812" y="503898"/>
                  <a:pt x="424973" y="520784"/>
                </a:cubicBezTo>
                <a:cubicBezTo>
                  <a:pt x="473833" y="476882"/>
                  <a:pt x="504538" y="413339"/>
                  <a:pt x="504538" y="342686"/>
                </a:cubicBezTo>
                <a:cubicBezTo>
                  <a:pt x="504538" y="273900"/>
                  <a:pt x="475079" y="209735"/>
                  <a:pt x="425774" y="165033"/>
                </a:cubicBezTo>
                <a:close/>
                <a:moveTo>
                  <a:pt x="102972" y="165033"/>
                </a:moveTo>
                <a:cubicBezTo>
                  <a:pt x="56515" y="207069"/>
                  <a:pt x="27679" y="266435"/>
                  <a:pt x="24475" y="330600"/>
                </a:cubicBezTo>
                <a:lnTo>
                  <a:pt x="162335" y="330600"/>
                </a:lnTo>
                <a:cubicBezTo>
                  <a:pt x="163136" y="285809"/>
                  <a:pt x="168120" y="242795"/>
                  <a:pt x="176842" y="205114"/>
                </a:cubicBezTo>
                <a:cubicBezTo>
                  <a:pt x="150231" y="195783"/>
                  <a:pt x="125400" y="182274"/>
                  <a:pt x="102972" y="165033"/>
                </a:cubicBezTo>
                <a:close/>
                <a:moveTo>
                  <a:pt x="375756" y="130107"/>
                </a:moveTo>
                <a:cubicBezTo>
                  <a:pt x="373798" y="145660"/>
                  <a:pt x="369615" y="160412"/>
                  <a:pt x="363919" y="174276"/>
                </a:cubicBezTo>
                <a:cubicBezTo>
                  <a:pt x="378871" y="167433"/>
                  <a:pt x="393111" y="159079"/>
                  <a:pt x="406461" y="149303"/>
                </a:cubicBezTo>
                <a:cubicBezTo>
                  <a:pt x="396760" y="142194"/>
                  <a:pt x="386525" y="135795"/>
                  <a:pt x="375756" y="130107"/>
                </a:cubicBezTo>
                <a:close/>
                <a:moveTo>
                  <a:pt x="152990" y="130107"/>
                </a:moveTo>
                <a:cubicBezTo>
                  <a:pt x="142221" y="135795"/>
                  <a:pt x="131897" y="142194"/>
                  <a:pt x="122285" y="149303"/>
                </a:cubicBezTo>
                <a:cubicBezTo>
                  <a:pt x="135635" y="159079"/>
                  <a:pt x="149786" y="167433"/>
                  <a:pt x="164738" y="174187"/>
                </a:cubicBezTo>
                <a:cubicBezTo>
                  <a:pt x="159042" y="160412"/>
                  <a:pt x="154859" y="145660"/>
                  <a:pt x="152990" y="130107"/>
                </a:cubicBezTo>
                <a:close/>
                <a:moveTo>
                  <a:pt x="264338" y="80337"/>
                </a:moveTo>
                <a:cubicBezTo>
                  <a:pt x="246713" y="80337"/>
                  <a:pt x="232381" y="94642"/>
                  <a:pt x="232381" y="112234"/>
                </a:cubicBezTo>
                <a:cubicBezTo>
                  <a:pt x="232381" y="129827"/>
                  <a:pt x="246713" y="144132"/>
                  <a:pt x="264338" y="144132"/>
                </a:cubicBezTo>
                <a:cubicBezTo>
                  <a:pt x="281964" y="144132"/>
                  <a:pt x="296295" y="129827"/>
                  <a:pt x="296295" y="112234"/>
                </a:cubicBezTo>
                <a:cubicBezTo>
                  <a:pt x="296295" y="94642"/>
                  <a:pt x="281964" y="80337"/>
                  <a:pt x="264338" y="80337"/>
                </a:cubicBezTo>
                <a:close/>
                <a:moveTo>
                  <a:pt x="264338" y="56170"/>
                </a:moveTo>
                <a:cubicBezTo>
                  <a:pt x="295316" y="56170"/>
                  <a:pt x="320508" y="81315"/>
                  <a:pt x="320508" y="112234"/>
                </a:cubicBezTo>
                <a:cubicBezTo>
                  <a:pt x="320508" y="143154"/>
                  <a:pt x="295316" y="168299"/>
                  <a:pt x="264338" y="168299"/>
                </a:cubicBezTo>
                <a:cubicBezTo>
                  <a:pt x="233360" y="168299"/>
                  <a:pt x="208168" y="143154"/>
                  <a:pt x="208168" y="112234"/>
                </a:cubicBezTo>
                <a:cubicBezTo>
                  <a:pt x="208168" y="81315"/>
                  <a:pt x="233360" y="56170"/>
                  <a:pt x="264338" y="56170"/>
                </a:cubicBezTo>
                <a:close/>
                <a:moveTo>
                  <a:pt x="264329" y="24173"/>
                </a:moveTo>
                <a:cubicBezTo>
                  <a:pt x="215735" y="24173"/>
                  <a:pt x="176130" y="63720"/>
                  <a:pt x="176130" y="112244"/>
                </a:cubicBezTo>
                <a:cubicBezTo>
                  <a:pt x="176130" y="185118"/>
                  <a:pt x="242435" y="244395"/>
                  <a:pt x="264329" y="261992"/>
                </a:cubicBezTo>
                <a:cubicBezTo>
                  <a:pt x="286311" y="244395"/>
                  <a:pt x="352616" y="185118"/>
                  <a:pt x="352616" y="112244"/>
                </a:cubicBezTo>
                <a:cubicBezTo>
                  <a:pt x="352616" y="63720"/>
                  <a:pt x="313011" y="24173"/>
                  <a:pt x="264329" y="24173"/>
                </a:cubicBezTo>
                <a:close/>
                <a:moveTo>
                  <a:pt x="264329" y="0"/>
                </a:moveTo>
                <a:cubicBezTo>
                  <a:pt x="323424" y="0"/>
                  <a:pt x="371929" y="45680"/>
                  <a:pt x="376468" y="103535"/>
                </a:cubicBezTo>
                <a:cubicBezTo>
                  <a:pt x="469205" y="146904"/>
                  <a:pt x="528746" y="240129"/>
                  <a:pt x="528746" y="342686"/>
                </a:cubicBezTo>
                <a:cubicBezTo>
                  <a:pt x="528746" y="413161"/>
                  <a:pt x="501245" y="479459"/>
                  <a:pt x="451317" y="529404"/>
                </a:cubicBezTo>
                <a:cubicBezTo>
                  <a:pt x="401388" y="579261"/>
                  <a:pt x="334994" y="606722"/>
                  <a:pt x="264329" y="606722"/>
                </a:cubicBezTo>
                <a:cubicBezTo>
                  <a:pt x="193752" y="606722"/>
                  <a:pt x="127358" y="579261"/>
                  <a:pt x="77429" y="529404"/>
                </a:cubicBezTo>
                <a:cubicBezTo>
                  <a:pt x="27501" y="479459"/>
                  <a:pt x="0" y="413161"/>
                  <a:pt x="0" y="342686"/>
                </a:cubicBezTo>
                <a:cubicBezTo>
                  <a:pt x="0" y="240129"/>
                  <a:pt x="59541" y="146904"/>
                  <a:pt x="152278" y="103535"/>
                </a:cubicBezTo>
                <a:cubicBezTo>
                  <a:pt x="156728" y="45680"/>
                  <a:pt x="205322" y="0"/>
                  <a:pt x="264329" y="0"/>
                </a:cubicBezTo>
                <a:close/>
              </a:path>
            </a:pathLst>
          </a:custGeom>
          <a:solidFill>
            <a:schemeClr val="accent1"/>
          </a:solidFill>
          <a:ln>
            <a:noFill/>
          </a:ln>
        </p:spPr>
      </p:sp>
      <p:sp>
        <p:nvSpPr>
          <p:cNvPr id="17" name="wifi_99535"/>
          <p:cNvSpPr>
            <a:spLocks noChangeAspect="1"/>
          </p:cNvSpPr>
          <p:nvPr/>
        </p:nvSpPr>
        <p:spPr bwMode="auto">
          <a:xfrm>
            <a:off x="1238216" y="4904882"/>
            <a:ext cx="609685" cy="782668"/>
          </a:xfrm>
          <a:custGeom>
            <a:avLst/>
            <a:gdLst>
              <a:gd name="connsiteX0" fmla="*/ 159562 w 472076"/>
              <a:gd name="connsiteY0" fmla="*/ 472998 h 606016"/>
              <a:gd name="connsiteX1" fmla="*/ 137591 w 472076"/>
              <a:gd name="connsiteY1" fmla="*/ 522093 h 606016"/>
              <a:gd name="connsiteX2" fmla="*/ 334407 w 472076"/>
              <a:gd name="connsiteY2" fmla="*/ 522093 h 606016"/>
              <a:gd name="connsiteX3" fmla="*/ 312436 w 472076"/>
              <a:gd name="connsiteY3" fmla="*/ 472998 h 606016"/>
              <a:gd name="connsiteX4" fmla="*/ 190751 w 472076"/>
              <a:gd name="connsiteY4" fmla="*/ 403497 h 606016"/>
              <a:gd name="connsiteX5" fmla="*/ 174158 w 472076"/>
              <a:gd name="connsiteY5" fmla="*/ 440319 h 606016"/>
              <a:gd name="connsiteX6" fmla="*/ 297840 w 472076"/>
              <a:gd name="connsiteY6" fmla="*/ 440319 h 606016"/>
              <a:gd name="connsiteX7" fmla="*/ 281247 w 472076"/>
              <a:gd name="connsiteY7" fmla="*/ 403497 h 606016"/>
              <a:gd name="connsiteX8" fmla="*/ 235615 w 472076"/>
              <a:gd name="connsiteY8" fmla="*/ 303158 h 606016"/>
              <a:gd name="connsiteX9" fmla="*/ 205347 w 472076"/>
              <a:gd name="connsiteY9" fmla="*/ 370818 h 606016"/>
              <a:gd name="connsiteX10" fmla="*/ 266651 w 472076"/>
              <a:gd name="connsiteY10" fmla="*/ 370818 h 606016"/>
              <a:gd name="connsiteX11" fmla="*/ 236383 w 472076"/>
              <a:gd name="connsiteY11" fmla="*/ 303158 h 606016"/>
              <a:gd name="connsiteX12" fmla="*/ 236076 w 472076"/>
              <a:gd name="connsiteY12" fmla="*/ 303158 h 606016"/>
              <a:gd name="connsiteX13" fmla="*/ 235615 w 472076"/>
              <a:gd name="connsiteY13" fmla="*/ 303158 h 606016"/>
              <a:gd name="connsiteX14" fmla="*/ 236076 w 472076"/>
              <a:gd name="connsiteY14" fmla="*/ 168299 h 606016"/>
              <a:gd name="connsiteX15" fmla="*/ 283859 w 472076"/>
              <a:gd name="connsiteY15" fmla="*/ 188091 h 606016"/>
              <a:gd name="connsiteX16" fmla="*/ 283859 w 472076"/>
              <a:gd name="connsiteY16" fmla="*/ 283520 h 606016"/>
              <a:gd name="connsiteX17" fmla="*/ 268494 w 472076"/>
              <a:gd name="connsiteY17" fmla="*/ 294873 h 606016"/>
              <a:gd name="connsiteX18" fmla="*/ 408002 w 472076"/>
              <a:gd name="connsiteY18" fmla="*/ 606016 h 606016"/>
              <a:gd name="connsiteX19" fmla="*/ 372050 w 472076"/>
              <a:gd name="connsiteY19" fmla="*/ 606016 h 606016"/>
              <a:gd name="connsiteX20" fmla="*/ 349157 w 472076"/>
              <a:gd name="connsiteY20" fmla="*/ 554926 h 606016"/>
              <a:gd name="connsiteX21" fmla="*/ 122841 w 472076"/>
              <a:gd name="connsiteY21" fmla="*/ 554926 h 606016"/>
              <a:gd name="connsiteX22" fmla="*/ 99948 w 472076"/>
              <a:gd name="connsiteY22" fmla="*/ 606016 h 606016"/>
              <a:gd name="connsiteX23" fmla="*/ 63996 w 472076"/>
              <a:gd name="connsiteY23" fmla="*/ 606016 h 606016"/>
              <a:gd name="connsiteX24" fmla="*/ 203504 w 472076"/>
              <a:gd name="connsiteY24" fmla="*/ 294873 h 606016"/>
              <a:gd name="connsiteX25" fmla="*/ 188293 w 472076"/>
              <a:gd name="connsiteY25" fmla="*/ 283520 h 606016"/>
              <a:gd name="connsiteX26" fmla="*/ 188293 w 472076"/>
              <a:gd name="connsiteY26" fmla="*/ 188091 h 606016"/>
              <a:gd name="connsiteX27" fmla="*/ 236076 w 472076"/>
              <a:gd name="connsiteY27" fmla="*/ 168299 h 606016"/>
              <a:gd name="connsiteX28" fmla="*/ 236040 w 472076"/>
              <a:gd name="connsiteY28" fmla="*/ 66120 h 606016"/>
              <a:gd name="connsiteX29" fmla="*/ 356188 w 472076"/>
              <a:gd name="connsiteY29" fmla="*/ 115830 h 606016"/>
              <a:gd name="connsiteX30" fmla="*/ 405815 w 472076"/>
              <a:gd name="connsiteY30" fmla="*/ 235811 h 606016"/>
              <a:gd name="connsiteX31" fmla="*/ 356188 w 472076"/>
              <a:gd name="connsiteY31" fmla="*/ 355791 h 606016"/>
              <a:gd name="connsiteX32" fmla="*/ 332988 w 472076"/>
              <a:gd name="connsiteY32" fmla="*/ 332624 h 606016"/>
              <a:gd name="connsiteX33" fmla="*/ 373089 w 472076"/>
              <a:gd name="connsiteY33" fmla="*/ 235811 h 606016"/>
              <a:gd name="connsiteX34" fmla="*/ 332988 w 472076"/>
              <a:gd name="connsiteY34" fmla="*/ 138998 h 606016"/>
              <a:gd name="connsiteX35" fmla="*/ 236040 w 472076"/>
              <a:gd name="connsiteY35" fmla="*/ 98800 h 606016"/>
              <a:gd name="connsiteX36" fmla="*/ 139091 w 472076"/>
              <a:gd name="connsiteY36" fmla="*/ 138998 h 606016"/>
              <a:gd name="connsiteX37" fmla="*/ 139091 w 472076"/>
              <a:gd name="connsiteY37" fmla="*/ 332624 h 606016"/>
              <a:gd name="connsiteX38" fmla="*/ 115891 w 472076"/>
              <a:gd name="connsiteY38" fmla="*/ 355791 h 606016"/>
              <a:gd name="connsiteX39" fmla="*/ 115891 w 472076"/>
              <a:gd name="connsiteY39" fmla="*/ 115830 h 606016"/>
              <a:gd name="connsiteX40" fmla="*/ 236040 w 472076"/>
              <a:gd name="connsiteY40" fmla="*/ 66120 h 606016"/>
              <a:gd name="connsiteX41" fmla="*/ 236057 w 472076"/>
              <a:gd name="connsiteY41" fmla="*/ 0 h 606016"/>
              <a:gd name="connsiteX42" fmla="*/ 402930 w 472076"/>
              <a:gd name="connsiteY42" fmla="*/ 69041 h 606016"/>
              <a:gd name="connsiteX43" fmla="*/ 472076 w 472076"/>
              <a:gd name="connsiteY43" fmla="*/ 235815 h 606016"/>
              <a:gd name="connsiteX44" fmla="*/ 402930 w 472076"/>
              <a:gd name="connsiteY44" fmla="*/ 402435 h 606016"/>
              <a:gd name="connsiteX45" fmla="*/ 379727 w 472076"/>
              <a:gd name="connsiteY45" fmla="*/ 379268 h 606016"/>
              <a:gd name="connsiteX46" fmla="*/ 439347 w 472076"/>
              <a:gd name="connsiteY46" fmla="*/ 235815 h 606016"/>
              <a:gd name="connsiteX47" fmla="*/ 379727 w 472076"/>
              <a:gd name="connsiteY47" fmla="*/ 92209 h 606016"/>
              <a:gd name="connsiteX48" fmla="*/ 236057 w 472076"/>
              <a:gd name="connsiteY48" fmla="*/ 32680 h 606016"/>
              <a:gd name="connsiteX49" fmla="*/ 92233 w 472076"/>
              <a:gd name="connsiteY49" fmla="*/ 92209 h 606016"/>
              <a:gd name="connsiteX50" fmla="*/ 92233 w 472076"/>
              <a:gd name="connsiteY50" fmla="*/ 379268 h 606016"/>
              <a:gd name="connsiteX51" fmla="*/ 69030 w 472076"/>
              <a:gd name="connsiteY51" fmla="*/ 402435 h 606016"/>
              <a:gd name="connsiteX52" fmla="*/ 69030 w 472076"/>
              <a:gd name="connsiteY52" fmla="*/ 69041 h 606016"/>
              <a:gd name="connsiteX53" fmla="*/ 236057 w 472076"/>
              <a:gd name="connsiteY53" fmla="*/ 0 h 60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72076" h="606016">
                <a:moveTo>
                  <a:pt x="159562" y="472998"/>
                </a:moveTo>
                <a:lnTo>
                  <a:pt x="137591" y="522093"/>
                </a:lnTo>
                <a:lnTo>
                  <a:pt x="334407" y="522093"/>
                </a:lnTo>
                <a:lnTo>
                  <a:pt x="312436" y="472998"/>
                </a:lnTo>
                <a:close/>
                <a:moveTo>
                  <a:pt x="190751" y="403497"/>
                </a:moveTo>
                <a:lnTo>
                  <a:pt x="174158" y="440319"/>
                </a:lnTo>
                <a:lnTo>
                  <a:pt x="297840" y="440319"/>
                </a:lnTo>
                <a:lnTo>
                  <a:pt x="281247" y="403497"/>
                </a:lnTo>
                <a:close/>
                <a:moveTo>
                  <a:pt x="235615" y="303158"/>
                </a:moveTo>
                <a:lnTo>
                  <a:pt x="205347" y="370818"/>
                </a:lnTo>
                <a:lnTo>
                  <a:pt x="266651" y="370818"/>
                </a:lnTo>
                <a:lnTo>
                  <a:pt x="236383" y="303158"/>
                </a:lnTo>
                <a:cubicBezTo>
                  <a:pt x="236229" y="303158"/>
                  <a:pt x="236076" y="303158"/>
                  <a:pt x="236076" y="303158"/>
                </a:cubicBezTo>
                <a:cubicBezTo>
                  <a:pt x="235922" y="303158"/>
                  <a:pt x="235769" y="303158"/>
                  <a:pt x="235615" y="303158"/>
                </a:cubicBezTo>
                <a:close/>
                <a:moveTo>
                  <a:pt x="236076" y="168299"/>
                </a:moveTo>
                <a:cubicBezTo>
                  <a:pt x="254052" y="168299"/>
                  <a:pt x="271106" y="175357"/>
                  <a:pt x="283859" y="188091"/>
                </a:cubicBezTo>
                <a:cubicBezTo>
                  <a:pt x="310132" y="214326"/>
                  <a:pt x="310132" y="257131"/>
                  <a:pt x="283859" y="283520"/>
                </a:cubicBezTo>
                <a:cubicBezTo>
                  <a:pt x="279249" y="287969"/>
                  <a:pt x="274026" y="291805"/>
                  <a:pt x="268494" y="294873"/>
                </a:cubicBezTo>
                <a:lnTo>
                  <a:pt x="408002" y="606016"/>
                </a:lnTo>
                <a:lnTo>
                  <a:pt x="372050" y="606016"/>
                </a:lnTo>
                <a:lnTo>
                  <a:pt x="349157" y="554926"/>
                </a:lnTo>
                <a:lnTo>
                  <a:pt x="122841" y="554926"/>
                </a:lnTo>
                <a:lnTo>
                  <a:pt x="99948" y="606016"/>
                </a:lnTo>
                <a:lnTo>
                  <a:pt x="63996" y="606016"/>
                </a:lnTo>
                <a:lnTo>
                  <a:pt x="203504" y="294873"/>
                </a:lnTo>
                <a:cubicBezTo>
                  <a:pt x="197972" y="291805"/>
                  <a:pt x="192902" y="287969"/>
                  <a:pt x="188293" y="283520"/>
                </a:cubicBezTo>
                <a:cubicBezTo>
                  <a:pt x="161866" y="257131"/>
                  <a:pt x="161866" y="214326"/>
                  <a:pt x="188293" y="188091"/>
                </a:cubicBezTo>
                <a:cubicBezTo>
                  <a:pt x="201045" y="175357"/>
                  <a:pt x="217946" y="168299"/>
                  <a:pt x="236076" y="168299"/>
                </a:cubicBezTo>
                <a:close/>
                <a:moveTo>
                  <a:pt x="236040" y="66120"/>
                </a:moveTo>
                <a:cubicBezTo>
                  <a:pt x="281364" y="66120"/>
                  <a:pt x="324077" y="83764"/>
                  <a:pt x="356188" y="115830"/>
                </a:cubicBezTo>
                <a:cubicBezTo>
                  <a:pt x="388146" y="147897"/>
                  <a:pt x="405815" y="190396"/>
                  <a:pt x="405815" y="235811"/>
                </a:cubicBezTo>
                <a:cubicBezTo>
                  <a:pt x="405815" y="281072"/>
                  <a:pt x="388146" y="323725"/>
                  <a:pt x="356188" y="355791"/>
                </a:cubicBezTo>
                <a:lnTo>
                  <a:pt x="332988" y="332624"/>
                </a:lnTo>
                <a:cubicBezTo>
                  <a:pt x="358800" y="306694"/>
                  <a:pt x="373089" y="272327"/>
                  <a:pt x="373089" y="235811"/>
                </a:cubicBezTo>
                <a:cubicBezTo>
                  <a:pt x="373089" y="199142"/>
                  <a:pt x="358800" y="164774"/>
                  <a:pt x="332988" y="138998"/>
                </a:cubicBezTo>
                <a:cubicBezTo>
                  <a:pt x="307023" y="113069"/>
                  <a:pt x="272607" y="98800"/>
                  <a:pt x="236040" y="98800"/>
                </a:cubicBezTo>
                <a:cubicBezTo>
                  <a:pt x="199319" y="98800"/>
                  <a:pt x="164903" y="113069"/>
                  <a:pt x="139091" y="138998"/>
                </a:cubicBezTo>
                <a:cubicBezTo>
                  <a:pt x="85623" y="192391"/>
                  <a:pt x="85623" y="279231"/>
                  <a:pt x="139091" y="332624"/>
                </a:cubicBezTo>
                <a:lnTo>
                  <a:pt x="115891" y="355791"/>
                </a:lnTo>
                <a:cubicBezTo>
                  <a:pt x="49671" y="289510"/>
                  <a:pt x="49671" y="181958"/>
                  <a:pt x="115891" y="115830"/>
                </a:cubicBezTo>
                <a:cubicBezTo>
                  <a:pt x="148002" y="83764"/>
                  <a:pt x="190561" y="66120"/>
                  <a:pt x="236040" y="66120"/>
                </a:cubicBezTo>
                <a:close/>
                <a:moveTo>
                  <a:pt x="236057" y="0"/>
                </a:moveTo>
                <a:cubicBezTo>
                  <a:pt x="299057" y="0"/>
                  <a:pt x="358369" y="24548"/>
                  <a:pt x="402930" y="69041"/>
                </a:cubicBezTo>
                <a:cubicBezTo>
                  <a:pt x="447644" y="113535"/>
                  <a:pt x="472076" y="172757"/>
                  <a:pt x="472076" y="235815"/>
                </a:cubicBezTo>
                <a:cubicBezTo>
                  <a:pt x="472076" y="298719"/>
                  <a:pt x="447644" y="357942"/>
                  <a:pt x="402930" y="402435"/>
                </a:cubicBezTo>
                <a:lnTo>
                  <a:pt x="379727" y="379268"/>
                </a:lnTo>
                <a:cubicBezTo>
                  <a:pt x="418142" y="340911"/>
                  <a:pt x="439347" y="289974"/>
                  <a:pt x="439347" y="235815"/>
                </a:cubicBezTo>
                <a:cubicBezTo>
                  <a:pt x="439347" y="181502"/>
                  <a:pt x="418142" y="130565"/>
                  <a:pt x="379727" y="92209"/>
                </a:cubicBezTo>
                <a:cubicBezTo>
                  <a:pt x="341313" y="53852"/>
                  <a:pt x="290298" y="32680"/>
                  <a:pt x="236057" y="32680"/>
                </a:cubicBezTo>
                <a:cubicBezTo>
                  <a:pt x="181662" y="32680"/>
                  <a:pt x="130647" y="53852"/>
                  <a:pt x="92233" y="92209"/>
                </a:cubicBezTo>
                <a:cubicBezTo>
                  <a:pt x="12945" y="171376"/>
                  <a:pt x="12945" y="300100"/>
                  <a:pt x="92233" y="379268"/>
                </a:cubicBezTo>
                <a:lnTo>
                  <a:pt x="69030" y="402435"/>
                </a:lnTo>
                <a:cubicBezTo>
                  <a:pt x="-23011" y="310533"/>
                  <a:pt x="-23011" y="160943"/>
                  <a:pt x="69030" y="69041"/>
                </a:cubicBezTo>
                <a:cubicBezTo>
                  <a:pt x="113591" y="24548"/>
                  <a:pt x="172903" y="0"/>
                  <a:pt x="236057" y="0"/>
                </a:cubicBezTo>
                <a:close/>
              </a:path>
            </a:pathLst>
          </a:custGeom>
          <a:solidFill>
            <a:schemeClr val="accent1"/>
          </a:solidFill>
          <a:ln>
            <a:noFill/>
          </a:ln>
        </p:spPr>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lide(fromBottom)">
                                      <p:cBhvr>
                                        <p:cTn id="26" dur="500"/>
                                        <p:tgtEl>
                                          <p:spTgt spid="12"/>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par>
                          <p:cTn id="31" fill="hold">
                            <p:stCondLst>
                              <p:cond delay="3000"/>
                            </p:stCondLst>
                            <p:childTnLst>
                              <p:par>
                                <p:cTn id="32" presetID="12" presetClass="entr" presetSubtype="4"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slide(fromBottom)">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12" grpId="0" animBg="1"/>
      <p:bldP spid="1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用户数据报协议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UDP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verified-database-symbol-for-interface_30412"/>
          <p:cNvSpPr>
            <a:spLocks noChangeAspect="1"/>
          </p:cNvSpPr>
          <p:nvPr/>
        </p:nvSpPr>
        <p:spPr bwMode="auto">
          <a:xfrm>
            <a:off x="1238216" y="1574893"/>
            <a:ext cx="609685" cy="597797"/>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accent1"/>
          </a:solidFill>
          <a:ln>
            <a:noFill/>
          </a:ln>
        </p:spPr>
      </p:sp>
      <p:sp useBgFill="1">
        <p:nvSpPr>
          <p:cNvPr id="4" name="矩形 3"/>
          <p:cNvSpPr/>
          <p:nvPr/>
        </p:nvSpPr>
        <p:spPr>
          <a:xfrm>
            <a:off x="2095472" y="1503455"/>
            <a:ext cx="9144064" cy="2750048"/>
          </a:xfrm>
          <a:prstGeom prst="rect">
            <a:avLst/>
          </a:prstGeom>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）缺乏拥塞避免和控制机制</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，使用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时，网络出现的拥塞不会使源主机的发送速率变低，因此需要基于网络的拥塞控制机制来减小因失控和高速</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流量负荷而导致的拥塞崩溃效应。</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使用包队列和丢弃技术的路由器等网络设备往往就成为降低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过大通信量的有效工具。此外，数据报拥塞控制协议（</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datagram congestion control protocol</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DCCP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）可以通过在诸如流媒体类型的高速率</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流中增加主机拥塞控制来解决拥塞问题。</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tent_158189"/>
          <p:cNvSpPr>
            <a:spLocks noChangeAspect="1"/>
          </p:cNvSpPr>
          <p:nvPr/>
        </p:nvSpPr>
        <p:spPr bwMode="auto">
          <a:xfrm>
            <a:off x="1238216" y="4161871"/>
            <a:ext cx="609685" cy="553013"/>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33" h="5571">
                <a:moveTo>
                  <a:pt x="5610" y="5305"/>
                </a:moveTo>
                <a:lnTo>
                  <a:pt x="3222" y="1273"/>
                </a:lnTo>
                <a:lnTo>
                  <a:pt x="3895" y="136"/>
                </a:lnTo>
                <a:lnTo>
                  <a:pt x="3666" y="0"/>
                </a:lnTo>
                <a:lnTo>
                  <a:pt x="3067" y="1012"/>
                </a:lnTo>
                <a:lnTo>
                  <a:pt x="2467" y="0"/>
                </a:lnTo>
                <a:lnTo>
                  <a:pt x="2238" y="136"/>
                </a:lnTo>
                <a:lnTo>
                  <a:pt x="2912" y="1273"/>
                </a:lnTo>
                <a:lnTo>
                  <a:pt x="523" y="5305"/>
                </a:lnTo>
                <a:lnTo>
                  <a:pt x="0" y="5305"/>
                </a:lnTo>
                <a:lnTo>
                  <a:pt x="0" y="5571"/>
                </a:lnTo>
                <a:lnTo>
                  <a:pt x="6133" y="5571"/>
                </a:lnTo>
                <a:lnTo>
                  <a:pt x="6133" y="5305"/>
                </a:lnTo>
                <a:lnTo>
                  <a:pt x="5610" y="5305"/>
                </a:lnTo>
                <a:close/>
                <a:moveTo>
                  <a:pt x="3067" y="1535"/>
                </a:moveTo>
                <a:lnTo>
                  <a:pt x="5301" y="5305"/>
                </a:lnTo>
                <a:lnTo>
                  <a:pt x="3978" y="5305"/>
                </a:lnTo>
                <a:cubicBezTo>
                  <a:pt x="4007" y="4980"/>
                  <a:pt x="4031" y="4225"/>
                  <a:pt x="3682" y="3820"/>
                </a:cubicBezTo>
                <a:cubicBezTo>
                  <a:pt x="3526" y="3639"/>
                  <a:pt x="3319" y="3548"/>
                  <a:pt x="3067" y="3548"/>
                </a:cubicBezTo>
                <a:cubicBezTo>
                  <a:pt x="2814" y="3548"/>
                  <a:pt x="2607" y="3639"/>
                  <a:pt x="2452" y="3820"/>
                </a:cubicBezTo>
                <a:cubicBezTo>
                  <a:pt x="2103" y="4225"/>
                  <a:pt x="2126" y="4980"/>
                  <a:pt x="2155" y="5305"/>
                </a:cubicBezTo>
                <a:lnTo>
                  <a:pt x="833" y="5305"/>
                </a:lnTo>
                <a:lnTo>
                  <a:pt x="3067" y="1535"/>
                </a:lnTo>
                <a:close/>
                <a:moveTo>
                  <a:pt x="2422" y="5305"/>
                </a:moveTo>
                <a:cubicBezTo>
                  <a:pt x="2389" y="4965"/>
                  <a:pt x="2386" y="4305"/>
                  <a:pt x="2654" y="3994"/>
                </a:cubicBezTo>
                <a:cubicBezTo>
                  <a:pt x="2758" y="3873"/>
                  <a:pt x="2893" y="3814"/>
                  <a:pt x="3067" y="3814"/>
                </a:cubicBezTo>
                <a:cubicBezTo>
                  <a:pt x="3241" y="3814"/>
                  <a:pt x="3376" y="3873"/>
                  <a:pt x="3479" y="3993"/>
                </a:cubicBezTo>
                <a:cubicBezTo>
                  <a:pt x="3769" y="4330"/>
                  <a:pt x="3736" y="5030"/>
                  <a:pt x="3710" y="5305"/>
                </a:cubicBezTo>
                <a:lnTo>
                  <a:pt x="2422" y="5305"/>
                </a:lnTo>
                <a:close/>
              </a:path>
            </a:pathLst>
          </a:custGeom>
          <a:solidFill>
            <a:schemeClr val="accent1"/>
          </a:solidFill>
          <a:ln>
            <a:noFill/>
          </a:ln>
        </p:spPr>
      </p:sp>
      <p:sp useBgFill="1">
        <p:nvSpPr>
          <p:cNvPr id="6" name="矩形 5"/>
          <p:cNvSpPr/>
          <p:nvPr/>
        </p:nvSpPr>
        <p:spPr>
          <a:xfrm>
            <a:off x="2095472" y="4161870"/>
            <a:ext cx="7024864" cy="826445"/>
          </a:xfrm>
          <a:prstGeom prst="rect">
            <a:avLst/>
          </a:prstGeom>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）支持多种交互通信。</a:t>
            </a:r>
            <a:r>
              <a:rPr lang="en-US" altLang="zh-CN" sz="2000" dirty="0">
                <a:solidFill>
                  <a:srgbClr val="2E2E2E"/>
                </a:solidFill>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solidFill>
                  <a:srgbClr val="2E2E2E"/>
                </a:solidFill>
                <a:latin typeface="Times New Roman" panose="02020603050405020304" pitchFamily="18" charset="0"/>
                <a:ea typeface="微软雅黑" panose="020B0503020204020204" pitchFamily="34" charset="-122"/>
                <a:cs typeface="Times New Roman" panose="02020603050405020304" pitchFamily="18" charset="0"/>
              </a:rPr>
              <a:t>支持一对一、一对多、多对一和多对多的交互通信。</a:t>
            </a:r>
            <a:endParaRPr lang="zh-CN" altLang="en-US" sz="2000" dirty="0">
              <a:solidFill>
                <a:srgbClr val="2E2E2E"/>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 name="图片 6" descr="timg (24).jpg"/>
          <p:cNvPicPr>
            <a:picLocks noChangeAspect="1"/>
          </p:cNvPicPr>
          <p:nvPr/>
        </p:nvPicPr>
        <p:blipFill>
          <a:blip r:embed="rId1" cstate="print">
            <a:clrChange>
              <a:clrFrom>
                <a:srgbClr val="EBEEF5"/>
              </a:clrFrom>
              <a:clrTo>
                <a:srgbClr val="EBEEF5">
                  <a:alpha val="0"/>
                </a:srgbClr>
              </a:clrTo>
            </a:clrChange>
          </a:blip>
          <a:srcRect b="8447"/>
          <a:stretch>
            <a:fillRect/>
          </a:stretch>
        </p:blipFill>
        <p:spPr>
          <a:xfrm>
            <a:off x="8810644" y="3786190"/>
            <a:ext cx="3214710" cy="29431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2"/>
                                          </p:val>
                                        </p:tav>
                                        <p:tav tm="100000">
                                          <p:val>
                                            <p:strVal val="#ppt_x"/>
                                          </p:val>
                                        </p:tav>
                                      </p:tavLst>
                                    </p:anim>
                                    <p:anim calcmode="lin" valueType="num">
                                      <p:cBhvr>
                                        <p:cTn id="12"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3" dur="500"/>
                                        <p:tgtEl>
                                          <p:spTgt spid="4"/>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1500"/>
                            </p:stCondLst>
                            <p:childTnLst>
                              <p:par>
                                <p:cTn id="19" presetID="29"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2"/>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500"/>
                                        <p:tgtEl>
                                          <p:spTgt spid="6"/>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95472" y="1500174"/>
            <a:ext cx="3616696"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4.2.2  UDP</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端口号分配</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 name="组合 3"/>
          <p:cNvGrpSpPr/>
          <p:nvPr/>
        </p:nvGrpSpPr>
        <p:grpSpPr>
          <a:xfrm>
            <a:off x="595274" y="1142984"/>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1"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useBgFill="1">
        <p:nvSpPr>
          <p:cNvPr id="13" name="矩形 12"/>
          <p:cNvSpPr/>
          <p:nvPr/>
        </p:nvSpPr>
        <p:spPr>
          <a:xfrm>
            <a:off x="1666844" y="2445949"/>
            <a:ext cx="9001188" cy="2750048"/>
          </a:xfrm>
          <a:prstGeom prst="rect">
            <a:avLst/>
          </a:prstGeom>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网络中的通信实际上是进程间的通信，大多数操作系统都支持多进程并发功能，即允许多个应用程序同时运行。因此，通信双方进行通信时，不仅要知道目的主机的地址，还应该确定数据交付的具体进程。为了解决这个问题，传输层协议引入了不同的协议端口（简称端口）来表示不同的应用程序。</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与远程应用程序通信时，发送端不仅要知道接收端的地址，每个数据报还必须带有接收端的协议端口号。同样，为使接收端知道把回应数据发送给谁，发送端在数据报中还必须带有自身的协议端口号。</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用户数据报协议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UDP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矩形 12"/>
          <p:cNvSpPr/>
          <p:nvPr/>
        </p:nvSpPr>
        <p:spPr>
          <a:xfrm>
            <a:off x="1023902" y="1285860"/>
            <a:ext cx="10358510" cy="1246495"/>
          </a:xfrm>
          <a:prstGeom prst="rect">
            <a:avLst/>
          </a:prstGeom>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参考模型的传输层用一个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位的端口号来标志一个端口，因此允许有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65 535</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个不同的端口号，这对于一个计算机来讲是足够用的。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协议约定：</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1023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为保留端口号，为标准应用服务使用；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1024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以上是自由端口号（也称动态端口号），为用户应用服务使用。</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用户数据报协议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UDP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9" name="矩形 8"/>
          <p:cNvSpPr/>
          <p:nvPr/>
        </p:nvSpPr>
        <p:spPr>
          <a:xfrm>
            <a:off x="1095340" y="2857496"/>
            <a:ext cx="9787006" cy="441724"/>
          </a:xfrm>
          <a:prstGeom prst="rect">
            <a:avLst/>
          </a:prstGeom>
          <a:ln w="28575">
            <a:noFill/>
            <a:prstDash val="dash"/>
          </a:ln>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4-10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列出了常见的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服务端口号。</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11" name="矩形 10"/>
          <p:cNvSpPr/>
          <p:nvPr/>
        </p:nvSpPr>
        <p:spPr>
          <a:xfrm>
            <a:off x="4136217" y="3633360"/>
            <a:ext cx="3705252" cy="406778"/>
          </a:xfrm>
          <a:prstGeom prst="rect">
            <a:avLst/>
          </a:prstGeom>
          <a:ln w="28575">
            <a:noFill/>
            <a:prstDash val="dash"/>
          </a:ln>
        </p:spPr>
        <p:txBody>
          <a:bodyPr wrap="square">
            <a:spAutoFit/>
          </a:bodyPr>
          <a:lstStyle/>
          <a:p>
            <a:pPr indent="457200" algn="just">
              <a:lnSpc>
                <a:spcPct val="125000"/>
              </a:lnSpc>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表</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4-10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常见</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服务及端口号</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12" name="表格 11"/>
          <p:cNvGraphicFramePr>
            <a:graphicFrameLocks noGrp="1"/>
          </p:cNvGraphicFramePr>
          <p:nvPr/>
        </p:nvGraphicFramePr>
        <p:xfrm>
          <a:off x="2381224" y="4143380"/>
          <a:ext cx="7215238" cy="2071700"/>
        </p:xfrm>
        <a:graphic>
          <a:graphicData uri="http://schemas.openxmlformats.org/drawingml/2006/table">
            <a:tbl>
              <a:tblPr/>
              <a:tblGrid>
                <a:gridCol w="1615152"/>
                <a:gridCol w="1766434"/>
                <a:gridCol w="3833652"/>
              </a:tblGrid>
              <a:tr h="626404">
                <a:tc>
                  <a:txBody>
                    <a:bodyPr/>
                    <a:lstStyle/>
                    <a:p>
                      <a:pPr indent="273050" algn="ctr">
                        <a:spcAft>
                          <a:spcPts val="0"/>
                        </a:spcAft>
                      </a:pPr>
                      <a:r>
                        <a:rPr lang="en-US" sz="1800" kern="0" dirty="0">
                          <a:latin typeface="Times New Roman" panose="02020603050405020304" pitchFamily="18" charset="0"/>
                          <a:ea typeface="微软雅黑" panose="020B0503020204020204" pitchFamily="34" charset="-122"/>
                          <a:cs typeface="Times New Roman" panose="02020603050405020304" pitchFamily="18" charset="0"/>
                        </a:rPr>
                        <a:t>UDP</a:t>
                      </a:r>
                      <a:r>
                        <a:rPr lang="zh-CN" sz="1800" kern="0" dirty="0">
                          <a:latin typeface="Times New Roman" panose="02020603050405020304" pitchFamily="18" charset="0"/>
                          <a:ea typeface="微软雅黑" panose="020B0503020204020204" pitchFamily="34" charset="-122"/>
                          <a:cs typeface="Times New Roman" panose="02020603050405020304" pitchFamily="18" charset="0"/>
                        </a:rPr>
                        <a:t>端口</a:t>
                      </a:r>
                      <a:r>
                        <a:rPr lang="zh-CN" sz="1800" kern="500" dirty="0">
                          <a:latin typeface="Times New Roman" panose="02020603050405020304" pitchFamily="18" charset="0"/>
                          <a:ea typeface="微软雅黑" panose="020B0503020204020204" pitchFamily="34" charset="-122"/>
                          <a:cs typeface="Times New Roman" panose="02020603050405020304" pitchFamily="18" charset="0"/>
                        </a:rPr>
                        <a:t>号</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73050" algn="ctr">
                        <a:spcAft>
                          <a:spcPts val="0"/>
                        </a:spcAft>
                      </a:pPr>
                      <a:r>
                        <a:rPr lang="zh-CN" sz="1800" kern="0">
                          <a:latin typeface="Times New Roman" panose="02020603050405020304" pitchFamily="18" charset="0"/>
                          <a:ea typeface="微软雅黑" panose="020B0503020204020204" pitchFamily="34" charset="-122"/>
                          <a:cs typeface="Times New Roman" panose="02020603050405020304" pitchFamily="18" charset="0"/>
                        </a:rPr>
                        <a:t>协议名称</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73050" algn="ctr">
                        <a:spcAft>
                          <a:spcPts val="0"/>
                        </a:spcAft>
                      </a:pPr>
                      <a:r>
                        <a:rPr lang="zh-CN" sz="1800" kern="0" dirty="0">
                          <a:latin typeface="Times New Roman" panose="02020603050405020304" pitchFamily="18" charset="0"/>
                          <a:ea typeface="微软雅黑" panose="020B0503020204020204" pitchFamily="34" charset="-122"/>
                          <a:cs typeface="Times New Roman" panose="02020603050405020304" pitchFamily="18" charset="0"/>
                        </a:rPr>
                        <a:t>说</a:t>
                      </a:r>
                      <a:r>
                        <a:rPr lang="en-US" sz="1800" kern="0" dirty="0">
                          <a:latin typeface="Times New Roman" panose="02020603050405020304" pitchFamily="18" charset="0"/>
                          <a:ea typeface="微软雅黑" panose="020B0503020204020204" pitchFamily="34" charset="-122"/>
                          <a:cs typeface="Times New Roman" panose="02020603050405020304" pitchFamily="18" charset="0"/>
                        </a:rPr>
                        <a:t>  </a:t>
                      </a:r>
                      <a:r>
                        <a:rPr lang="zh-CN" sz="1800" kern="0" dirty="0">
                          <a:latin typeface="Times New Roman" panose="02020603050405020304" pitchFamily="18" charset="0"/>
                          <a:ea typeface="微软雅黑" panose="020B0503020204020204" pitchFamily="34" charset="-122"/>
                          <a:cs typeface="Times New Roman" panose="02020603050405020304" pitchFamily="18" charset="0"/>
                        </a:rPr>
                        <a:t>明</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r>
              <a:tr h="361324">
                <a:tc>
                  <a:txBody>
                    <a:bodyPr/>
                    <a:lstStyle/>
                    <a:p>
                      <a:pPr indent="266700" algn="ctr">
                        <a:spcAft>
                          <a:spcPts val="0"/>
                        </a:spcAft>
                      </a:pPr>
                      <a:r>
                        <a:rPr lang="en-US" sz="1800" kern="0">
                          <a:latin typeface="Times New Roman" panose="02020603050405020304" pitchFamily="18" charset="0"/>
                          <a:ea typeface="微软雅黑" panose="020B0503020204020204" pitchFamily="34" charset="-122"/>
                          <a:cs typeface="Times New Roman" panose="02020603050405020304" pitchFamily="18" charset="0"/>
                        </a:rPr>
                        <a:t>53</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0">
                          <a:latin typeface="Times New Roman" panose="02020603050405020304" pitchFamily="18" charset="0"/>
                          <a:ea typeface="微软雅黑" panose="020B0503020204020204" pitchFamily="34" charset="-122"/>
                          <a:cs typeface="Times New Roman" panose="02020603050405020304" pitchFamily="18" charset="0"/>
                        </a:rPr>
                        <a:t>DOMAIN</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1800" kern="0">
                          <a:latin typeface="Times New Roman" panose="02020603050405020304" pitchFamily="18" charset="0"/>
                          <a:ea typeface="微软雅黑" panose="020B0503020204020204" pitchFamily="34" charset="-122"/>
                          <a:cs typeface="Times New Roman" panose="02020603050405020304" pitchFamily="18" charset="0"/>
                        </a:rPr>
                        <a:t>域名服务（</a:t>
                      </a:r>
                      <a:r>
                        <a:rPr lang="en-US" sz="1800" kern="0">
                          <a:latin typeface="Times New Roman" panose="02020603050405020304" pitchFamily="18" charset="0"/>
                          <a:ea typeface="微软雅黑" panose="020B0503020204020204" pitchFamily="34" charset="-122"/>
                          <a:cs typeface="Times New Roman" panose="02020603050405020304" pitchFamily="18" charset="0"/>
                        </a:rPr>
                        <a:t>DN</a:t>
                      </a:r>
                      <a:r>
                        <a:rPr lang="en-US" sz="1800" kern="0" spc="55">
                          <a:latin typeface="Times New Roman" panose="02020603050405020304" pitchFamily="18" charset="0"/>
                          <a:ea typeface="微软雅黑" panose="020B0503020204020204" pitchFamily="34" charset="-122"/>
                          <a:cs typeface="Times New Roman" panose="02020603050405020304" pitchFamily="18" charset="0"/>
                        </a:rPr>
                        <a:t>S</a:t>
                      </a:r>
                      <a:r>
                        <a:rPr lang="zh-CN" sz="1800" kern="0">
                          <a:latin typeface="Times New Roman" panose="02020603050405020304" pitchFamily="18" charset="0"/>
                          <a:ea typeface="微软雅黑" panose="020B0503020204020204" pitchFamily="34" charset="-122"/>
                          <a:cs typeface="Times New Roman" panose="02020603050405020304" pitchFamily="18" charset="0"/>
                        </a:rPr>
                        <a:t>）</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324">
                <a:tc>
                  <a:txBody>
                    <a:bodyPr/>
                    <a:lstStyle/>
                    <a:p>
                      <a:pPr indent="266700" algn="ctr">
                        <a:spcAft>
                          <a:spcPts val="0"/>
                        </a:spcAft>
                      </a:pPr>
                      <a:r>
                        <a:rPr lang="en-US" sz="1800" kern="0">
                          <a:latin typeface="Times New Roman" panose="02020603050405020304" pitchFamily="18" charset="0"/>
                          <a:ea typeface="微软雅黑" panose="020B0503020204020204" pitchFamily="34" charset="-122"/>
                          <a:cs typeface="Times New Roman" panose="02020603050405020304" pitchFamily="18" charset="0"/>
                        </a:rPr>
                        <a:t>69</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0">
                          <a:latin typeface="Times New Roman" panose="02020603050405020304" pitchFamily="18" charset="0"/>
                          <a:ea typeface="微软雅黑" panose="020B0503020204020204" pitchFamily="34" charset="-122"/>
                          <a:cs typeface="Times New Roman" panose="02020603050405020304" pitchFamily="18" charset="0"/>
                        </a:rPr>
                        <a:t>TFTP</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1800" kern="0" dirty="0">
                          <a:latin typeface="Times New Roman" panose="02020603050405020304" pitchFamily="18" charset="0"/>
                          <a:ea typeface="微软雅黑" panose="020B0503020204020204" pitchFamily="34" charset="-122"/>
                          <a:cs typeface="Times New Roman" panose="02020603050405020304" pitchFamily="18" charset="0"/>
                        </a:rPr>
                        <a:t>简单文件传输协议</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324">
                <a:tc>
                  <a:txBody>
                    <a:bodyPr/>
                    <a:lstStyle/>
                    <a:p>
                      <a:pPr indent="266700" algn="ctr">
                        <a:spcAft>
                          <a:spcPts val="0"/>
                        </a:spcAft>
                      </a:pPr>
                      <a:r>
                        <a:rPr lang="en-US" sz="1800" kern="0">
                          <a:latin typeface="Times New Roman" panose="02020603050405020304" pitchFamily="18" charset="0"/>
                          <a:ea typeface="微软雅黑" panose="020B0503020204020204" pitchFamily="34" charset="-122"/>
                          <a:cs typeface="Times New Roman" panose="02020603050405020304" pitchFamily="18" charset="0"/>
                        </a:rPr>
                        <a:t>161</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0">
                          <a:latin typeface="Times New Roman" panose="02020603050405020304" pitchFamily="18" charset="0"/>
                          <a:ea typeface="微软雅黑" panose="020B0503020204020204" pitchFamily="34" charset="-122"/>
                          <a:cs typeface="Times New Roman" panose="02020603050405020304" pitchFamily="18" charset="0"/>
                        </a:rPr>
                        <a:t>SNMP</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1800" kern="0">
                          <a:latin typeface="Times New Roman" panose="02020603050405020304" pitchFamily="18" charset="0"/>
                          <a:ea typeface="微软雅黑" panose="020B0503020204020204" pitchFamily="34" charset="-122"/>
                          <a:cs typeface="Times New Roman" panose="02020603050405020304" pitchFamily="18" charset="0"/>
                        </a:rPr>
                        <a:t>简单网络管理协议</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324">
                <a:tc>
                  <a:txBody>
                    <a:bodyPr/>
                    <a:lstStyle/>
                    <a:p>
                      <a:pPr indent="266700" algn="ctr">
                        <a:spcAft>
                          <a:spcPts val="0"/>
                        </a:spcAft>
                      </a:pPr>
                      <a:r>
                        <a:rPr lang="en-US" sz="1800" kern="0">
                          <a:latin typeface="Times New Roman" panose="02020603050405020304" pitchFamily="18" charset="0"/>
                          <a:ea typeface="微软雅黑" panose="020B0503020204020204" pitchFamily="34" charset="-122"/>
                          <a:cs typeface="Times New Roman" panose="02020603050405020304" pitchFamily="18" charset="0"/>
                        </a:rPr>
                        <a:t>520</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0" dirty="0">
                          <a:latin typeface="Times New Roman" panose="02020603050405020304" pitchFamily="18" charset="0"/>
                          <a:ea typeface="微软雅黑" panose="020B0503020204020204" pitchFamily="34" charset="-122"/>
                          <a:cs typeface="Times New Roman" panose="02020603050405020304" pitchFamily="18" charset="0"/>
                        </a:rPr>
                        <a:t>RIP</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zh-CN" sz="1800" kern="0" dirty="0">
                          <a:latin typeface="Times New Roman" panose="02020603050405020304" pitchFamily="18" charset="0"/>
                          <a:ea typeface="微软雅黑" panose="020B0503020204020204" pitchFamily="34" charset="-122"/>
                          <a:cs typeface="Times New Roman" panose="02020603050405020304" pitchFamily="18" charset="0"/>
                        </a:rPr>
                        <a:t>路由信息协议</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Bottom)">
                                      <p:cBhvr>
                                        <p:cTn id="11" dur="500"/>
                                        <p:tgtEl>
                                          <p:spTgt spid="9"/>
                                        </p:tgtEl>
                                      </p:cBhvr>
                                    </p:animEffect>
                                  </p:childTnLst>
                                </p:cTn>
                              </p:par>
                            </p:childTnLst>
                          </p:cTn>
                        </p:par>
                        <p:par>
                          <p:cTn id="12" fill="hold">
                            <p:stCondLst>
                              <p:cond delay="1000"/>
                            </p:stCondLst>
                            <p:childTnLst>
                              <p:par>
                                <p:cTn id="13" presetID="17"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用户数据报协议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UDP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 name="组合 2"/>
          <p:cNvGrpSpPr/>
          <p:nvPr/>
        </p:nvGrpSpPr>
        <p:grpSpPr>
          <a:xfrm>
            <a:off x="7953388" y="2000240"/>
            <a:ext cx="3456000" cy="2433761"/>
            <a:chOff x="7167570" y="3786191"/>
            <a:chExt cx="3456000" cy="2433761"/>
          </a:xfrm>
        </p:grpSpPr>
        <p:pic>
          <p:nvPicPr>
            <p:cNvPr id="4" name="图片 3" descr="timg (23).jpg"/>
            <p:cNvPicPr>
              <a:picLocks noChangeAspect="1"/>
            </p:cNvPicPr>
            <p:nvPr/>
          </p:nvPicPr>
          <p:blipFill>
            <a:blip r:embed="rId1" cstate="print">
              <a:clrChange>
                <a:clrFrom>
                  <a:srgbClr val="FFFFFF"/>
                </a:clrFrom>
                <a:clrTo>
                  <a:srgbClr val="FFFFFF">
                    <a:alpha val="0"/>
                  </a:srgbClr>
                </a:clrTo>
              </a:clrChange>
            </a:blip>
            <a:srcRect b="6105"/>
            <a:stretch>
              <a:fillRect/>
            </a:stretch>
          </p:blipFill>
          <p:spPr>
            <a:xfrm>
              <a:off x="7167570" y="3786191"/>
              <a:ext cx="3456000" cy="2433761"/>
            </a:xfrm>
            <a:prstGeom prst="rect">
              <a:avLst/>
            </a:prstGeom>
          </p:spPr>
        </p:pic>
        <p:sp>
          <p:nvSpPr>
            <p:cNvPr id="5" name="TextBox 4"/>
            <p:cNvSpPr txBox="1"/>
            <p:nvPr/>
          </p:nvSpPr>
          <p:spPr>
            <a:xfrm>
              <a:off x="7881950" y="5214950"/>
              <a:ext cx="1500198" cy="584775"/>
            </a:xfrm>
            <a:prstGeom prst="rect">
              <a:avLst/>
            </a:prstGeom>
            <a:noFill/>
          </p:spPr>
          <p:txBody>
            <a:bodyPr wrap="squar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提  示</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grpSp>
      <p:grpSp>
        <p:nvGrpSpPr>
          <p:cNvPr id="6" name="组合 5"/>
          <p:cNvGrpSpPr>
            <a:grpSpLocks noChangeAspect="1"/>
          </p:cNvGrpSpPr>
          <p:nvPr/>
        </p:nvGrpSpPr>
        <p:grpSpPr>
          <a:xfrm>
            <a:off x="1381092" y="1785926"/>
            <a:ext cx="5857916" cy="3682148"/>
            <a:chOff x="1077992" y="1348159"/>
            <a:chExt cx="10036017" cy="4673129"/>
          </a:xfrm>
        </p:grpSpPr>
        <p:grpSp>
          <p:nvGrpSpPr>
            <p:cNvPr id="7" name="组合 1"/>
            <p:cNvGrpSpPr/>
            <p:nvPr/>
          </p:nvGrpSpPr>
          <p:grpSpPr>
            <a:xfrm>
              <a:off x="1077992" y="1556792"/>
              <a:ext cx="10036017" cy="4464496"/>
              <a:chOff x="1077992" y="1556792"/>
              <a:chExt cx="10036017" cy="4464496"/>
            </a:xfrm>
          </p:grpSpPr>
          <p:sp>
            <p:nvSpPr>
              <p:cNvPr id="9" name="矩形 2"/>
              <p:cNvSpPr/>
              <p:nvPr/>
            </p:nvSpPr>
            <p:spPr bwMode="auto">
              <a:xfrm>
                <a:off x="1321830" y="1556792"/>
                <a:ext cx="9548340" cy="4464496"/>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grpSp>
            <p:nvGrpSpPr>
              <p:cNvPr id="10" name="组合 2"/>
              <p:cNvGrpSpPr/>
              <p:nvPr/>
            </p:nvGrpSpPr>
            <p:grpSpPr>
              <a:xfrm>
                <a:off x="1077992" y="5717702"/>
                <a:ext cx="10036017" cy="303586"/>
                <a:chOff x="1077992" y="5800118"/>
                <a:chExt cx="10036017" cy="188544"/>
              </a:xfrm>
            </p:grpSpPr>
            <p:sp>
              <p:nvSpPr>
                <p:cNvPr id="12" name="直角三角形 11"/>
                <p:cNvSpPr/>
                <p:nvPr/>
              </p:nvSpPr>
              <p:spPr>
                <a:xfrm rot="16200000" flipH="1">
                  <a:off x="1102464"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直角三角形 12"/>
                <p:cNvSpPr/>
                <p:nvPr/>
              </p:nvSpPr>
              <p:spPr>
                <a:xfrm rot="5400000">
                  <a:off x="10900993"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1" name="圆角矩形 5"/>
              <p:cNvSpPr/>
              <p:nvPr/>
            </p:nvSpPr>
            <p:spPr>
              <a:xfrm>
                <a:off x="1883528" y="2013621"/>
                <a:ext cx="8618528" cy="355434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由于</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是两个独立的模块，因此，它们的端口号也是相互独立的。也就是说，</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可以使用相同的端口号，</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端口号由</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协议来查看，</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端口号由</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协议来查看。</a:t>
                </a:r>
                <a:endPar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8" name="六边形 7"/>
            <p:cNvSpPr/>
            <p:nvPr/>
          </p:nvSpPr>
          <p:spPr>
            <a:xfrm>
              <a:off x="1675683" y="1348159"/>
              <a:ext cx="2520283" cy="502576"/>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用户数据报协议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UDP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2095472" y="1468125"/>
            <a:ext cx="3616696"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4.2.3  UDP</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数据报格式</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3"/>
          <p:cNvGrpSpPr/>
          <p:nvPr/>
        </p:nvGrpSpPr>
        <p:grpSpPr>
          <a:xfrm>
            <a:off x="595274" y="1110935"/>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1"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grpSp>
        <p:nvGrpSpPr>
          <p:cNvPr id="8" name="组合 7"/>
          <p:cNvGrpSpPr>
            <a:grpSpLocks noChangeAspect="1"/>
          </p:cNvGrpSpPr>
          <p:nvPr/>
        </p:nvGrpSpPr>
        <p:grpSpPr>
          <a:xfrm>
            <a:off x="226684" y="2643182"/>
            <a:ext cx="4429156" cy="2858938"/>
            <a:chOff x="1077992" y="1356244"/>
            <a:chExt cx="10036017" cy="4665044"/>
          </a:xfrm>
        </p:grpSpPr>
        <p:grpSp>
          <p:nvGrpSpPr>
            <p:cNvPr id="9" name="组合 1"/>
            <p:cNvGrpSpPr/>
            <p:nvPr/>
          </p:nvGrpSpPr>
          <p:grpSpPr>
            <a:xfrm>
              <a:off x="1077992" y="1556792"/>
              <a:ext cx="10036017" cy="4464496"/>
              <a:chOff x="1077992" y="1556792"/>
              <a:chExt cx="10036017" cy="4464496"/>
            </a:xfrm>
          </p:grpSpPr>
          <p:sp>
            <p:nvSpPr>
              <p:cNvPr id="11" name="矩形 2"/>
              <p:cNvSpPr/>
              <p:nvPr/>
            </p:nvSpPr>
            <p:spPr bwMode="auto">
              <a:xfrm>
                <a:off x="1321830" y="1556792"/>
                <a:ext cx="9548339" cy="4464496"/>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grpSp>
            <p:nvGrpSpPr>
              <p:cNvPr id="12" name="组合 2"/>
              <p:cNvGrpSpPr/>
              <p:nvPr/>
            </p:nvGrpSpPr>
            <p:grpSpPr>
              <a:xfrm>
                <a:off x="1077992" y="5717702"/>
                <a:ext cx="10036017" cy="303586"/>
                <a:chOff x="1077992" y="5800118"/>
                <a:chExt cx="10036017" cy="188544"/>
              </a:xfrm>
            </p:grpSpPr>
            <p:sp>
              <p:nvSpPr>
                <p:cNvPr id="14" name="直角三角形 13"/>
                <p:cNvSpPr/>
                <p:nvPr/>
              </p:nvSpPr>
              <p:spPr>
                <a:xfrm rot="16200000" flipH="1">
                  <a:off x="1102464"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直角三角形 14"/>
                <p:cNvSpPr/>
                <p:nvPr/>
              </p:nvSpPr>
              <p:spPr>
                <a:xfrm rot="5400000">
                  <a:off x="10900993"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3" name="圆角矩形 5"/>
              <p:cNvSpPr/>
              <p:nvPr/>
            </p:nvSpPr>
            <p:spPr>
              <a:xfrm>
                <a:off x="1883530" y="2013619"/>
                <a:ext cx="8421123" cy="365796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数据报有数据字段和首部字段两个字段。首部字段只有</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个字节，由</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个字段组成，每个字段长度都是两个字节，如图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4-19</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a:t>
                </a:r>
                <a:endPar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0" name="六边形 9"/>
            <p:cNvSpPr/>
            <p:nvPr/>
          </p:nvSpPr>
          <p:spPr>
            <a:xfrm>
              <a:off x="1675684" y="1356244"/>
              <a:ext cx="2520282" cy="468587"/>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
        <p:nvSpPr>
          <p:cNvPr id="205828" name="Rectangle 4"/>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pSp>
        <p:nvGrpSpPr>
          <p:cNvPr id="21" name="组合 20"/>
          <p:cNvGrpSpPr/>
          <p:nvPr/>
        </p:nvGrpSpPr>
        <p:grpSpPr>
          <a:xfrm>
            <a:off x="4943872" y="2411596"/>
            <a:ext cx="6840760" cy="3465676"/>
            <a:chOff x="5264758" y="2679368"/>
            <a:chExt cx="5962769" cy="2589920"/>
          </a:xfrm>
        </p:grpSpPr>
        <p:sp>
          <p:nvSpPr>
            <p:cNvPr id="18" name="矩形 17"/>
            <p:cNvSpPr/>
            <p:nvPr/>
          </p:nvSpPr>
          <p:spPr>
            <a:xfrm>
              <a:off x="7147738" y="4993284"/>
              <a:ext cx="2240091" cy="276004"/>
            </a:xfrm>
            <a:prstGeom prst="rect">
              <a:avLst/>
            </a:prstGeom>
          </p:spPr>
          <p:txBody>
            <a:bodyPr wrap="non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4-19  UDP</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数据报格式</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205827" name="Object 3"/>
            <p:cNvGraphicFramePr>
              <a:graphicFrameLocks noChangeAspect="1"/>
            </p:cNvGraphicFramePr>
            <p:nvPr/>
          </p:nvGraphicFramePr>
          <p:xfrm>
            <a:off x="5264758" y="2679368"/>
            <a:ext cx="5962769" cy="2143140"/>
          </p:xfrm>
          <a:graphic>
            <a:graphicData uri="http://schemas.openxmlformats.org/presentationml/2006/ole">
              <mc:AlternateContent xmlns:mc="http://schemas.openxmlformats.org/markup-compatibility/2006">
                <mc:Choice xmlns:v="urn:schemas-microsoft-com:vml" Requires="v">
                  <p:oleObj spid="_x0000_s16387" name="" r:id="rId2" imgW="3295650" imgH="1190625" progId="Visio.Drawing.11">
                    <p:embed/>
                  </p:oleObj>
                </mc:Choice>
                <mc:Fallback>
                  <p:oleObj name="" r:id="rId2" imgW="3295650" imgH="1190625" progId="Visio.Drawing.11">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758" y="2679368"/>
                          <a:ext cx="5962769" cy="2143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9"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img (1).jpg"/>
          <p:cNvPicPr>
            <a:picLocks noChangeAspect="1"/>
          </p:cNvPicPr>
          <p:nvPr/>
        </p:nvPicPr>
        <p:blipFill>
          <a:blip r:embed="rId1" cstate="print">
            <a:clrChange>
              <a:clrFrom>
                <a:srgbClr val="FFFFFF"/>
              </a:clrFrom>
              <a:clrTo>
                <a:srgbClr val="FFFFFF">
                  <a:alpha val="0"/>
                </a:srgbClr>
              </a:clrTo>
            </a:clrChange>
          </a:blip>
          <a:srcRect b="51588"/>
          <a:stretch>
            <a:fillRect/>
          </a:stretch>
        </p:blipFill>
        <p:spPr>
          <a:xfrm>
            <a:off x="6705600" y="4680014"/>
            <a:ext cx="5486400" cy="2177986"/>
          </a:xfrm>
          <a:prstGeom prst="rect">
            <a:avLst/>
          </a:prstGeom>
        </p:spPr>
      </p:pic>
      <p:sp>
        <p:nvSpPr>
          <p:cNvPr id="3"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用户数据报协议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UDP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p:cNvSpPr/>
          <p:nvPr/>
        </p:nvSpPr>
        <p:spPr>
          <a:xfrm>
            <a:off x="1238216" y="1428736"/>
            <a:ext cx="9572692" cy="3554819"/>
          </a:xfrm>
          <a:prstGeom prst="rect">
            <a:avLst/>
          </a:prstGeom>
        </p:spPr>
        <p:txBody>
          <a:bodyPr wrap="square">
            <a:spAutoFit/>
          </a:bodyPr>
          <a:lstStyle/>
          <a:p>
            <a:pPr indent="457200" algn="just">
              <a:lnSpc>
                <a:spcPct val="125000"/>
              </a:lnSpc>
            </a:pPr>
            <a:r>
              <a:rPr lang="en-US"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数据报首部中各</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16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位的源端口号和目的端口号用来标记发送和接收的应用进程。因为</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不需要应答，所以源端口号是可选的（如果源端口不用，那么置为零）。在目的端口号后面是长度固定的以字节为单位的长度字段，用来指定</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数据报中包括数据部分的长度，最小值为</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（仅有首部）。</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16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位的</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校验和是用来对首部和数据部分一起做校验和的，检测</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用户数据报在传输中是否出错。</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当传输层从</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层收到</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数据报后，根据首部中的目的端口将其交付给相应的应用程序。如果接收方</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发现没有与收到的报文中的目的端口号匹配的端口，则丢弃该报文，并发送“端口不可达”差错报文给发送端；如果匹配端口号已满，也丢弃该报文，但不回送差错报文，只能等待超时重发。</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yatch-with-sails_78982"/>
          <p:cNvSpPr>
            <a:spLocks noChangeAspect="1"/>
          </p:cNvSpPr>
          <p:nvPr/>
        </p:nvSpPr>
        <p:spPr bwMode="auto">
          <a:xfrm>
            <a:off x="1023902" y="1517014"/>
            <a:ext cx="609685" cy="542343"/>
          </a:xfrm>
          <a:custGeom>
            <a:avLst/>
            <a:gdLst>
              <a:gd name="T0" fmla="*/ 6249 w 6355"/>
              <a:gd name="T1" fmla="*/ 4438 h 5662"/>
              <a:gd name="T2" fmla="*/ 3777 w 6355"/>
              <a:gd name="T3" fmla="*/ 3614 h 5662"/>
              <a:gd name="T4" fmla="*/ 5996 w 6355"/>
              <a:gd name="T5" fmla="*/ 3560 h 5662"/>
              <a:gd name="T6" fmla="*/ 3777 w 6355"/>
              <a:gd name="T7" fmla="*/ 230 h 5662"/>
              <a:gd name="T8" fmla="*/ 3677 w 6355"/>
              <a:gd name="T9" fmla="*/ 0 h 5662"/>
              <a:gd name="T10" fmla="*/ 3577 w 6355"/>
              <a:gd name="T11" fmla="*/ 775 h 5662"/>
              <a:gd name="T12" fmla="*/ 2185 w 6355"/>
              <a:gd name="T13" fmla="*/ 3394 h 5662"/>
              <a:gd name="T14" fmla="*/ 3345 w 6355"/>
              <a:gd name="T15" fmla="*/ 3443 h 5662"/>
              <a:gd name="T16" fmla="*/ 3345 w 6355"/>
              <a:gd name="T17" fmla="*/ 3243 h 5662"/>
              <a:gd name="T18" fmla="*/ 3577 w 6355"/>
              <a:gd name="T19" fmla="*/ 1188 h 5662"/>
              <a:gd name="T20" fmla="*/ 3373 w 6355"/>
              <a:gd name="T21" fmla="*/ 4438 h 5662"/>
              <a:gd name="T22" fmla="*/ 2740 w 6355"/>
              <a:gd name="T23" fmla="*/ 3755 h 5662"/>
              <a:gd name="T24" fmla="*/ 1912 w 6355"/>
              <a:gd name="T25" fmla="*/ 1502 h 5662"/>
              <a:gd name="T26" fmla="*/ 1912 w 6355"/>
              <a:gd name="T27" fmla="*/ 1442 h 5662"/>
              <a:gd name="T28" fmla="*/ 1712 w 6355"/>
              <a:gd name="T29" fmla="*/ 1442 h 5662"/>
              <a:gd name="T30" fmla="*/ 364 w 6355"/>
              <a:gd name="T31" fmla="*/ 3458 h 5662"/>
              <a:gd name="T32" fmla="*/ 446 w 6355"/>
              <a:gd name="T33" fmla="*/ 3614 h 5662"/>
              <a:gd name="T34" fmla="*/ 1570 w 6355"/>
              <a:gd name="T35" fmla="*/ 3514 h 5662"/>
              <a:gd name="T36" fmla="*/ 635 w 6355"/>
              <a:gd name="T37" fmla="*/ 3414 h 5662"/>
              <a:gd name="T38" fmla="*/ 1712 w 6355"/>
              <a:gd name="T39" fmla="*/ 3755 h 5662"/>
              <a:gd name="T40" fmla="*/ 1370 w 6355"/>
              <a:gd name="T41" fmla="*/ 3855 h 5662"/>
              <a:gd name="T42" fmla="*/ 788 w 6355"/>
              <a:gd name="T43" fmla="*/ 4096 h 5662"/>
              <a:gd name="T44" fmla="*/ 688 w 6355"/>
              <a:gd name="T45" fmla="*/ 4438 h 5662"/>
              <a:gd name="T46" fmla="*/ 24 w 6355"/>
              <a:gd name="T47" fmla="*/ 4479 h 5662"/>
              <a:gd name="T48" fmla="*/ 351 w 6355"/>
              <a:gd name="T49" fmla="*/ 5593 h 5662"/>
              <a:gd name="T50" fmla="*/ 5566 w 6355"/>
              <a:gd name="T51" fmla="*/ 5662 h 5662"/>
              <a:gd name="T52" fmla="*/ 6332 w 6355"/>
              <a:gd name="T53" fmla="*/ 4593 h 5662"/>
              <a:gd name="T54" fmla="*/ 5718 w 6355"/>
              <a:gd name="T55" fmla="*/ 3414 h 5662"/>
              <a:gd name="T56" fmla="*/ 3777 w 6355"/>
              <a:gd name="T57" fmla="*/ 802 h 5662"/>
              <a:gd name="T58" fmla="*/ 3777 w 6355"/>
              <a:gd name="T59" fmla="*/ 584 h 5662"/>
              <a:gd name="T60" fmla="*/ 5513 w 6355"/>
              <a:gd name="T61" fmla="*/ 5462 h 5662"/>
              <a:gd name="T62" fmla="*/ 244 w 6355"/>
              <a:gd name="T63" fmla="*/ 4638 h 5662"/>
              <a:gd name="T64" fmla="*/ 2972 w 6355"/>
              <a:gd name="T65" fmla="*/ 4538 h 5662"/>
              <a:gd name="T66" fmla="*/ 888 w 6355"/>
              <a:gd name="T67" fmla="*/ 4438 h 5662"/>
              <a:gd name="T68" fmla="*/ 1470 w 6355"/>
              <a:gd name="T69" fmla="*/ 4296 h 5662"/>
              <a:gd name="T70" fmla="*/ 1570 w 6355"/>
              <a:gd name="T71" fmla="*/ 3955 h 5662"/>
              <a:gd name="T72" fmla="*/ 3060 w 6355"/>
              <a:gd name="T73" fmla="*/ 4096 h 5662"/>
              <a:gd name="T74" fmla="*/ 1797 w 6355"/>
              <a:gd name="T75" fmla="*/ 4196 h 5662"/>
              <a:gd name="T76" fmla="*/ 3163 w 6355"/>
              <a:gd name="T77" fmla="*/ 4296 h 5662"/>
              <a:gd name="T78" fmla="*/ 3173 w 6355"/>
              <a:gd name="T79" fmla="*/ 4538 h 5662"/>
              <a:gd name="T80" fmla="*/ 3289 w 6355"/>
              <a:gd name="T81" fmla="*/ 4636 h 5662"/>
              <a:gd name="T82" fmla="*/ 6062 w 6355"/>
              <a:gd name="T83" fmla="*/ 4638 h 5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55" h="5662">
                <a:moveTo>
                  <a:pt x="6337" y="4490"/>
                </a:moveTo>
                <a:cubicBezTo>
                  <a:pt x="6320" y="4458"/>
                  <a:pt x="6286" y="4438"/>
                  <a:pt x="6249" y="4438"/>
                </a:cubicBezTo>
                <a:lnTo>
                  <a:pt x="3777" y="4438"/>
                </a:lnTo>
                <a:lnTo>
                  <a:pt x="3777" y="3614"/>
                </a:lnTo>
                <a:lnTo>
                  <a:pt x="5908" y="3614"/>
                </a:lnTo>
                <a:cubicBezTo>
                  <a:pt x="5945" y="3614"/>
                  <a:pt x="5979" y="3593"/>
                  <a:pt x="5996" y="3560"/>
                </a:cubicBezTo>
                <a:cubicBezTo>
                  <a:pt x="6013" y="3527"/>
                  <a:pt x="6011" y="3488"/>
                  <a:pt x="5990" y="3457"/>
                </a:cubicBezTo>
                <a:lnTo>
                  <a:pt x="3777" y="230"/>
                </a:lnTo>
                <a:lnTo>
                  <a:pt x="3777" y="100"/>
                </a:lnTo>
                <a:cubicBezTo>
                  <a:pt x="3777" y="45"/>
                  <a:pt x="3732" y="0"/>
                  <a:pt x="3677" y="0"/>
                </a:cubicBezTo>
                <a:cubicBezTo>
                  <a:pt x="3622" y="0"/>
                  <a:pt x="3577" y="45"/>
                  <a:pt x="3577" y="100"/>
                </a:cubicBezTo>
                <a:lnTo>
                  <a:pt x="3577" y="775"/>
                </a:lnTo>
                <a:lnTo>
                  <a:pt x="2184" y="3295"/>
                </a:lnTo>
                <a:cubicBezTo>
                  <a:pt x="2167" y="3326"/>
                  <a:pt x="2167" y="3363"/>
                  <a:pt x="2185" y="3394"/>
                </a:cubicBezTo>
                <a:cubicBezTo>
                  <a:pt x="2203" y="3424"/>
                  <a:pt x="2236" y="3443"/>
                  <a:pt x="2271" y="3443"/>
                </a:cubicBezTo>
                <a:lnTo>
                  <a:pt x="3345" y="3443"/>
                </a:lnTo>
                <a:cubicBezTo>
                  <a:pt x="3400" y="3443"/>
                  <a:pt x="3445" y="3398"/>
                  <a:pt x="3445" y="3343"/>
                </a:cubicBezTo>
                <a:cubicBezTo>
                  <a:pt x="3445" y="3288"/>
                  <a:pt x="3400" y="3243"/>
                  <a:pt x="3345" y="3243"/>
                </a:cubicBezTo>
                <a:lnTo>
                  <a:pt x="2441" y="3243"/>
                </a:lnTo>
                <a:lnTo>
                  <a:pt x="3577" y="1188"/>
                </a:lnTo>
                <a:lnTo>
                  <a:pt x="3577" y="4438"/>
                </a:lnTo>
                <a:lnTo>
                  <a:pt x="3373" y="4438"/>
                </a:lnTo>
                <a:lnTo>
                  <a:pt x="3373" y="4388"/>
                </a:lnTo>
                <a:cubicBezTo>
                  <a:pt x="3373" y="4039"/>
                  <a:pt x="3089" y="3755"/>
                  <a:pt x="2740" y="3755"/>
                </a:cubicBezTo>
                <a:lnTo>
                  <a:pt x="1912" y="3755"/>
                </a:lnTo>
                <a:lnTo>
                  <a:pt x="1912" y="1502"/>
                </a:lnTo>
                <a:lnTo>
                  <a:pt x="1912" y="1502"/>
                </a:lnTo>
                <a:lnTo>
                  <a:pt x="1912" y="1442"/>
                </a:lnTo>
                <a:cubicBezTo>
                  <a:pt x="1912" y="1386"/>
                  <a:pt x="1867" y="1342"/>
                  <a:pt x="1812" y="1342"/>
                </a:cubicBezTo>
                <a:cubicBezTo>
                  <a:pt x="1756" y="1342"/>
                  <a:pt x="1712" y="1386"/>
                  <a:pt x="1712" y="1442"/>
                </a:cubicBezTo>
                <a:lnTo>
                  <a:pt x="1712" y="1471"/>
                </a:lnTo>
                <a:lnTo>
                  <a:pt x="364" y="3458"/>
                </a:lnTo>
                <a:cubicBezTo>
                  <a:pt x="343" y="3488"/>
                  <a:pt x="341" y="3528"/>
                  <a:pt x="358" y="3560"/>
                </a:cubicBezTo>
                <a:cubicBezTo>
                  <a:pt x="375" y="3593"/>
                  <a:pt x="409" y="3614"/>
                  <a:pt x="446" y="3614"/>
                </a:cubicBezTo>
                <a:lnTo>
                  <a:pt x="1470" y="3614"/>
                </a:lnTo>
                <a:cubicBezTo>
                  <a:pt x="1526" y="3614"/>
                  <a:pt x="1570" y="3569"/>
                  <a:pt x="1570" y="3514"/>
                </a:cubicBezTo>
                <a:cubicBezTo>
                  <a:pt x="1570" y="3458"/>
                  <a:pt x="1526" y="3414"/>
                  <a:pt x="1470" y="3414"/>
                </a:cubicBezTo>
                <a:lnTo>
                  <a:pt x="635" y="3414"/>
                </a:lnTo>
                <a:lnTo>
                  <a:pt x="1712" y="1827"/>
                </a:lnTo>
                <a:lnTo>
                  <a:pt x="1712" y="3755"/>
                </a:lnTo>
                <a:lnTo>
                  <a:pt x="1470" y="3755"/>
                </a:lnTo>
                <a:cubicBezTo>
                  <a:pt x="1415" y="3755"/>
                  <a:pt x="1370" y="3800"/>
                  <a:pt x="1370" y="3855"/>
                </a:cubicBezTo>
                <a:lnTo>
                  <a:pt x="1370" y="4096"/>
                </a:lnTo>
                <a:lnTo>
                  <a:pt x="788" y="4096"/>
                </a:lnTo>
                <a:cubicBezTo>
                  <a:pt x="732" y="4096"/>
                  <a:pt x="688" y="4141"/>
                  <a:pt x="688" y="4196"/>
                </a:cubicBezTo>
                <a:lnTo>
                  <a:pt x="688" y="4438"/>
                </a:lnTo>
                <a:lnTo>
                  <a:pt x="105" y="4438"/>
                </a:lnTo>
                <a:cubicBezTo>
                  <a:pt x="73" y="4438"/>
                  <a:pt x="43" y="4453"/>
                  <a:pt x="24" y="4479"/>
                </a:cubicBezTo>
                <a:cubicBezTo>
                  <a:pt x="5" y="4505"/>
                  <a:pt x="0" y="4539"/>
                  <a:pt x="10" y="4569"/>
                </a:cubicBezTo>
                <a:lnTo>
                  <a:pt x="351" y="5593"/>
                </a:lnTo>
                <a:cubicBezTo>
                  <a:pt x="365" y="5634"/>
                  <a:pt x="403" y="5662"/>
                  <a:pt x="446" y="5662"/>
                </a:cubicBezTo>
                <a:lnTo>
                  <a:pt x="5566" y="5662"/>
                </a:lnTo>
                <a:cubicBezTo>
                  <a:pt x="5600" y="5662"/>
                  <a:pt x="5631" y="5645"/>
                  <a:pt x="5650" y="5617"/>
                </a:cubicBezTo>
                <a:lnTo>
                  <a:pt x="6332" y="4593"/>
                </a:lnTo>
                <a:cubicBezTo>
                  <a:pt x="6353" y="4562"/>
                  <a:pt x="6355" y="4523"/>
                  <a:pt x="6337" y="4490"/>
                </a:cubicBezTo>
                <a:close/>
                <a:moveTo>
                  <a:pt x="5718" y="3414"/>
                </a:moveTo>
                <a:lnTo>
                  <a:pt x="3777" y="3414"/>
                </a:lnTo>
                <a:lnTo>
                  <a:pt x="3777" y="802"/>
                </a:lnTo>
                <a:lnTo>
                  <a:pt x="3777" y="801"/>
                </a:lnTo>
                <a:lnTo>
                  <a:pt x="3777" y="584"/>
                </a:lnTo>
                <a:lnTo>
                  <a:pt x="5718" y="3414"/>
                </a:lnTo>
                <a:close/>
                <a:moveTo>
                  <a:pt x="5513" y="5462"/>
                </a:moveTo>
                <a:lnTo>
                  <a:pt x="518" y="5462"/>
                </a:lnTo>
                <a:lnTo>
                  <a:pt x="244" y="4638"/>
                </a:lnTo>
                <a:lnTo>
                  <a:pt x="2872" y="4638"/>
                </a:lnTo>
                <a:cubicBezTo>
                  <a:pt x="2927" y="4638"/>
                  <a:pt x="2972" y="4593"/>
                  <a:pt x="2972" y="4538"/>
                </a:cubicBezTo>
                <a:cubicBezTo>
                  <a:pt x="2972" y="4482"/>
                  <a:pt x="2927" y="4438"/>
                  <a:pt x="2872" y="4438"/>
                </a:cubicBezTo>
                <a:lnTo>
                  <a:pt x="888" y="4438"/>
                </a:lnTo>
                <a:lnTo>
                  <a:pt x="888" y="4296"/>
                </a:lnTo>
                <a:lnTo>
                  <a:pt x="1470" y="4296"/>
                </a:lnTo>
                <a:cubicBezTo>
                  <a:pt x="1526" y="4296"/>
                  <a:pt x="1570" y="4252"/>
                  <a:pt x="1570" y="4196"/>
                </a:cubicBezTo>
                <a:lnTo>
                  <a:pt x="1570" y="3955"/>
                </a:lnTo>
                <a:lnTo>
                  <a:pt x="2740" y="3955"/>
                </a:lnTo>
                <a:cubicBezTo>
                  <a:pt x="2866" y="3955"/>
                  <a:pt x="2980" y="4010"/>
                  <a:pt x="3060" y="4096"/>
                </a:cubicBezTo>
                <a:lnTo>
                  <a:pt x="1897" y="4096"/>
                </a:lnTo>
                <a:cubicBezTo>
                  <a:pt x="1842" y="4096"/>
                  <a:pt x="1797" y="4141"/>
                  <a:pt x="1797" y="4196"/>
                </a:cubicBezTo>
                <a:cubicBezTo>
                  <a:pt x="1797" y="4252"/>
                  <a:pt x="1842" y="4296"/>
                  <a:pt x="1897" y="4296"/>
                </a:cubicBezTo>
                <a:lnTo>
                  <a:pt x="3163" y="4296"/>
                </a:lnTo>
                <a:cubicBezTo>
                  <a:pt x="3170" y="4326"/>
                  <a:pt x="3173" y="4357"/>
                  <a:pt x="3173" y="4388"/>
                </a:cubicBezTo>
                <a:lnTo>
                  <a:pt x="3173" y="4538"/>
                </a:lnTo>
                <a:cubicBezTo>
                  <a:pt x="3173" y="4593"/>
                  <a:pt x="3218" y="4638"/>
                  <a:pt x="3273" y="4638"/>
                </a:cubicBezTo>
                <a:cubicBezTo>
                  <a:pt x="3279" y="4638"/>
                  <a:pt x="3284" y="4637"/>
                  <a:pt x="3289" y="4636"/>
                </a:cubicBezTo>
                <a:cubicBezTo>
                  <a:pt x="3295" y="4637"/>
                  <a:pt x="3300" y="4638"/>
                  <a:pt x="3306" y="4638"/>
                </a:cubicBezTo>
                <a:lnTo>
                  <a:pt x="6062" y="4638"/>
                </a:lnTo>
                <a:lnTo>
                  <a:pt x="5513" y="5462"/>
                </a:lnTo>
                <a:close/>
              </a:path>
            </a:pathLst>
          </a:custGeom>
          <a:solidFill>
            <a:schemeClr val="accent1"/>
          </a:solidFill>
          <a:ln>
            <a:noFill/>
          </a:ln>
        </p:spPr>
      </p:sp>
      <p:sp>
        <p:nvSpPr>
          <p:cNvPr id="4" name="tree_350944"/>
          <p:cNvSpPr>
            <a:spLocks noChangeAspect="1"/>
          </p:cNvSpPr>
          <p:nvPr/>
        </p:nvSpPr>
        <p:spPr bwMode="auto">
          <a:xfrm>
            <a:off x="1023902" y="4855238"/>
            <a:ext cx="609685" cy="785566"/>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70883" h="606722">
                <a:moveTo>
                  <a:pt x="235397" y="288297"/>
                </a:moveTo>
                <a:cubicBezTo>
                  <a:pt x="222671" y="288297"/>
                  <a:pt x="212258" y="298695"/>
                  <a:pt x="212258" y="311493"/>
                </a:cubicBezTo>
                <a:lnTo>
                  <a:pt x="212258" y="577128"/>
                </a:lnTo>
                <a:lnTo>
                  <a:pt x="258625" y="577128"/>
                </a:lnTo>
                <a:lnTo>
                  <a:pt x="258625" y="311493"/>
                </a:lnTo>
                <a:cubicBezTo>
                  <a:pt x="258625" y="305272"/>
                  <a:pt x="256223" y="299495"/>
                  <a:pt x="251862" y="295141"/>
                </a:cubicBezTo>
                <a:cubicBezTo>
                  <a:pt x="247412" y="290697"/>
                  <a:pt x="241627" y="288297"/>
                  <a:pt x="235397" y="288297"/>
                </a:cubicBezTo>
                <a:close/>
                <a:moveTo>
                  <a:pt x="341777" y="33710"/>
                </a:moveTo>
                <a:cubicBezTo>
                  <a:pt x="343468" y="34954"/>
                  <a:pt x="345158" y="36197"/>
                  <a:pt x="346849" y="37441"/>
                </a:cubicBezTo>
                <a:cubicBezTo>
                  <a:pt x="353345" y="42327"/>
                  <a:pt x="354591" y="51654"/>
                  <a:pt x="349697" y="58139"/>
                </a:cubicBezTo>
                <a:cubicBezTo>
                  <a:pt x="346760" y="61959"/>
                  <a:pt x="342311" y="64002"/>
                  <a:pt x="337861" y="64002"/>
                </a:cubicBezTo>
                <a:cubicBezTo>
                  <a:pt x="334747" y="64002"/>
                  <a:pt x="331632" y="63025"/>
                  <a:pt x="328963" y="60982"/>
                </a:cubicBezTo>
                <a:cubicBezTo>
                  <a:pt x="327539" y="59916"/>
                  <a:pt x="326115" y="58850"/>
                  <a:pt x="324691" y="57873"/>
                </a:cubicBezTo>
                <a:cubicBezTo>
                  <a:pt x="318017" y="53165"/>
                  <a:pt x="316415" y="43926"/>
                  <a:pt x="321221" y="37263"/>
                </a:cubicBezTo>
                <a:cubicBezTo>
                  <a:pt x="325937" y="30601"/>
                  <a:pt x="335103" y="29002"/>
                  <a:pt x="341777" y="33710"/>
                </a:cubicBezTo>
                <a:close/>
                <a:moveTo>
                  <a:pt x="235397" y="0"/>
                </a:moveTo>
                <a:cubicBezTo>
                  <a:pt x="259337" y="0"/>
                  <a:pt x="282655" y="4532"/>
                  <a:pt x="304637" y="13420"/>
                </a:cubicBezTo>
                <a:cubicBezTo>
                  <a:pt x="312291" y="16530"/>
                  <a:pt x="315939" y="25151"/>
                  <a:pt x="312825" y="32705"/>
                </a:cubicBezTo>
                <a:cubicBezTo>
                  <a:pt x="309799" y="40259"/>
                  <a:pt x="301166" y="43902"/>
                  <a:pt x="293512" y="40881"/>
                </a:cubicBezTo>
                <a:cubicBezTo>
                  <a:pt x="275090" y="33327"/>
                  <a:pt x="255511" y="29594"/>
                  <a:pt x="235397" y="29594"/>
                </a:cubicBezTo>
                <a:cubicBezTo>
                  <a:pt x="150761" y="29594"/>
                  <a:pt x="81343" y="98380"/>
                  <a:pt x="80721" y="182896"/>
                </a:cubicBezTo>
                <a:cubicBezTo>
                  <a:pt x="80632" y="187962"/>
                  <a:pt x="78051" y="192583"/>
                  <a:pt x="73868" y="195338"/>
                </a:cubicBezTo>
                <a:cubicBezTo>
                  <a:pt x="46190" y="212935"/>
                  <a:pt x="29636" y="242973"/>
                  <a:pt x="29636" y="275767"/>
                </a:cubicBezTo>
                <a:cubicBezTo>
                  <a:pt x="29636" y="328289"/>
                  <a:pt x="72444" y="371125"/>
                  <a:pt x="125130" y="371125"/>
                </a:cubicBezTo>
                <a:cubicBezTo>
                  <a:pt x="145955" y="371125"/>
                  <a:pt x="166069" y="364282"/>
                  <a:pt x="182622" y="351840"/>
                </a:cubicBezTo>
                <a:lnTo>
                  <a:pt x="182622" y="311493"/>
                </a:lnTo>
                <a:cubicBezTo>
                  <a:pt x="182622" y="282432"/>
                  <a:pt x="206295" y="258792"/>
                  <a:pt x="235397" y="258792"/>
                </a:cubicBezTo>
                <a:cubicBezTo>
                  <a:pt x="249548" y="258792"/>
                  <a:pt x="262808" y="264213"/>
                  <a:pt x="272776" y="274256"/>
                </a:cubicBezTo>
                <a:cubicBezTo>
                  <a:pt x="282744" y="284121"/>
                  <a:pt x="288261" y="297362"/>
                  <a:pt x="288261" y="311493"/>
                </a:cubicBezTo>
                <a:lnTo>
                  <a:pt x="288261" y="351840"/>
                </a:lnTo>
                <a:cubicBezTo>
                  <a:pt x="304726" y="364282"/>
                  <a:pt x="324928" y="371125"/>
                  <a:pt x="345753" y="371125"/>
                </a:cubicBezTo>
                <a:cubicBezTo>
                  <a:pt x="398351" y="371125"/>
                  <a:pt x="441247" y="328289"/>
                  <a:pt x="441247" y="275767"/>
                </a:cubicBezTo>
                <a:cubicBezTo>
                  <a:pt x="441247" y="243062"/>
                  <a:pt x="424694" y="212935"/>
                  <a:pt x="397016" y="195338"/>
                </a:cubicBezTo>
                <a:cubicBezTo>
                  <a:pt x="392744" y="192583"/>
                  <a:pt x="390163" y="187962"/>
                  <a:pt x="390163" y="182896"/>
                </a:cubicBezTo>
                <a:cubicBezTo>
                  <a:pt x="389896" y="147170"/>
                  <a:pt x="377080" y="112422"/>
                  <a:pt x="354208" y="85050"/>
                </a:cubicBezTo>
                <a:cubicBezTo>
                  <a:pt x="348957" y="78829"/>
                  <a:pt x="349847" y="69497"/>
                  <a:pt x="356077" y="64254"/>
                </a:cubicBezTo>
                <a:cubicBezTo>
                  <a:pt x="362396" y="59010"/>
                  <a:pt x="371741" y="59899"/>
                  <a:pt x="376991" y="66120"/>
                </a:cubicBezTo>
                <a:cubicBezTo>
                  <a:pt x="402534" y="96781"/>
                  <a:pt x="417485" y="135084"/>
                  <a:pt x="419532" y="174898"/>
                </a:cubicBezTo>
                <a:cubicBezTo>
                  <a:pt x="451838" y="198449"/>
                  <a:pt x="470883" y="235508"/>
                  <a:pt x="470883" y="275767"/>
                </a:cubicBezTo>
                <a:cubicBezTo>
                  <a:pt x="470883" y="344642"/>
                  <a:pt x="414726" y="400719"/>
                  <a:pt x="345753" y="400719"/>
                </a:cubicBezTo>
                <a:cubicBezTo>
                  <a:pt x="325551" y="400719"/>
                  <a:pt x="305883" y="395831"/>
                  <a:pt x="288261" y="386678"/>
                </a:cubicBezTo>
                <a:lnTo>
                  <a:pt x="288261" y="577128"/>
                </a:lnTo>
                <a:lnTo>
                  <a:pt x="328666" y="577128"/>
                </a:lnTo>
                <a:cubicBezTo>
                  <a:pt x="336854" y="577128"/>
                  <a:pt x="343529" y="583705"/>
                  <a:pt x="343529" y="591881"/>
                </a:cubicBezTo>
                <a:cubicBezTo>
                  <a:pt x="343529" y="600057"/>
                  <a:pt x="336854" y="606722"/>
                  <a:pt x="328666" y="606722"/>
                </a:cubicBezTo>
                <a:lnTo>
                  <a:pt x="142128" y="606722"/>
                </a:lnTo>
                <a:cubicBezTo>
                  <a:pt x="133941" y="606722"/>
                  <a:pt x="127355" y="600057"/>
                  <a:pt x="127355" y="591881"/>
                </a:cubicBezTo>
                <a:cubicBezTo>
                  <a:pt x="127355" y="583705"/>
                  <a:pt x="133941" y="577128"/>
                  <a:pt x="142128" y="577128"/>
                </a:cubicBezTo>
                <a:lnTo>
                  <a:pt x="182622" y="577128"/>
                </a:lnTo>
                <a:lnTo>
                  <a:pt x="182622" y="386678"/>
                </a:lnTo>
                <a:cubicBezTo>
                  <a:pt x="165001" y="395831"/>
                  <a:pt x="145243" y="400719"/>
                  <a:pt x="125130" y="400719"/>
                </a:cubicBezTo>
                <a:cubicBezTo>
                  <a:pt x="56157" y="400719"/>
                  <a:pt x="0" y="344642"/>
                  <a:pt x="0" y="275767"/>
                </a:cubicBezTo>
                <a:cubicBezTo>
                  <a:pt x="0" y="235508"/>
                  <a:pt x="19046" y="198449"/>
                  <a:pt x="51352" y="174898"/>
                </a:cubicBezTo>
                <a:cubicBezTo>
                  <a:pt x="53576" y="128952"/>
                  <a:pt x="72622" y="86116"/>
                  <a:pt x="105551" y="53500"/>
                </a:cubicBezTo>
                <a:cubicBezTo>
                  <a:pt x="140259" y="19018"/>
                  <a:pt x="186449" y="0"/>
                  <a:pt x="235397" y="0"/>
                </a:cubicBezTo>
                <a:close/>
              </a:path>
            </a:pathLst>
          </a:custGeom>
          <a:solidFill>
            <a:schemeClr val="accent1"/>
          </a:solidFill>
          <a:ln>
            <a:noFill/>
          </a:ln>
        </p:spPr>
      </p:sp>
      <p:sp>
        <p:nvSpPr>
          <p:cNvPr id="6" name="矩形 5"/>
          <p:cNvSpPr/>
          <p:nvPr/>
        </p:nvSpPr>
        <p:spPr>
          <a:xfrm>
            <a:off x="1881158" y="1357298"/>
            <a:ext cx="8858312" cy="861774"/>
          </a:xfrm>
          <a:prstGeom prst="rect">
            <a:avLst/>
          </a:prstGeom>
          <a:noFill/>
          <a:ln w="28575">
            <a:noFill/>
            <a:prstDash val="dash"/>
          </a:ln>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）总长度。</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总长度字段是指整个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数据报的长度（以字节为单位），包括数据报头和数据。由于该字段占</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位，所以</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数据报最长可达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65 535</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字节。</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p:cNvSpPr/>
          <p:nvPr/>
        </p:nvSpPr>
        <p:spPr>
          <a:xfrm>
            <a:off x="1809720" y="2512164"/>
            <a:ext cx="8929750" cy="163121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28575">
            <a:noFill/>
            <a:prstDash val="dash"/>
          </a:ln>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层下面的每一种数据链路层协议都规定了一个数据帧中的数据字段的最大长度，这个最大长度被称为最大传送单元（</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Maximum Transmission Unit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MTU</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）。当一个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数据报在链路层封装成帧时，此</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数据报的总长度一定不能超过数据链路层所规定的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MTU</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7"/>
          <p:cNvSpPr/>
          <p:nvPr/>
        </p:nvSpPr>
        <p:spPr>
          <a:xfrm>
            <a:off x="1881158" y="4432413"/>
            <a:ext cx="8929750" cy="1631216"/>
          </a:xfrm>
          <a:prstGeom prst="rect">
            <a:avLst/>
          </a:prstGeom>
          <a:noFill/>
          <a:ln w="28575">
            <a:noFill/>
            <a:prstDash val="dash"/>
          </a:ln>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）标识符。</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标识符占</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位，每个数据报都必须由唯一的标识符来标识，以便使接收端能重装被分段的数据包。当</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对数据段进行分段的时候，它将给所有的段分配一组编号，然后将这些编号放入标识符字段，保证分段不会被错误地进行重组。</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2"/>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3" dur="500"/>
                                        <p:tgtEl>
                                          <p:spTgt spid="6"/>
                                        </p:tgtEl>
                                      </p:cBhvr>
                                    </p:animEffect>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par>
                          <p:cTn id="23" fill="hold">
                            <p:stCondLst>
                              <p:cond delay="2000"/>
                            </p:stCondLst>
                            <p:childTnLst>
                              <p:par>
                                <p:cTn id="24" presetID="29"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ppt_x</p:attrName>
                                        </p:attrNameLst>
                                      </p:cBhvr>
                                      <p:tavLst>
                                        <p:tav tm="0">
                                          <p:val>
                                            <p:strVal val="#ppt_x-.2"/>
                                          </p:val>
                                        </p:tav>
                                        <p:tav tm="100000">
                                          <p:val>
                                            <p:strVal val="#ppt_x"/>
                                          </p:val>
                                        </p:tav>
                                      </p:tavLst>
                                    </p:anim>
                                    <p:anim calcmode="lin" valueType="num">
                                      <p:cBhvr>
                                        <p:cTn id="27"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4. 3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传输控制协议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TCP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1238216" y="1316671"/>
            <a:ext cx="9572692" cy="1595886"/>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传输控制协议（</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Transmission Control </a:t>
            </a:r>
            <a:r>
              <a:rPr lang="en-US" sz="2000" dirty="0" err="1">
                <a:latin typeface="Times New Roman" panose="02020603050405020304" pitchFamily="18" charset="0"/>
                <a:ea typeface="微软雅黑" panose="020B0503020204020204" pitchFamily="34" charset="-122"/>
                <a:cs typeface="Times New Roman" panose="02020603050405020304" pitchFamily="18" charset="0"/>
              </a:rPr>
              <a:t>Protocol，TCP</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是传输层上另一著名的协议，它也是</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TCP/IP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最具代表性的协议。</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除提供进程通信外，主要提供面向连接的、可靠的字节流服务。</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数据被封装在一个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数据报中进行传输，如图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4-20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图片 12"/>
          <p:cNvPicPr>
            <a:picLocks noChangeAspect="1"/>
          </p:cNvPicPr>
          <p:nvPr/>
        </p:nvPicPr>
        <p:blipFill>
          <a:blip r:embed="rId1"/>
          <a:stretch>
            <a:fillRect/>
          </a:stretch>
        </p:blipFill>
        <p:spPr>
          <a:xfrm>
            <a:off x="2495600" y="3214907"/>
            <a:ext cx="6720934" cy="1461073"/>
          </a:xfrm>
          <a:prstGeom prst="rect">
            <a:avLst/>
          </a:prstGeom>
        </p:spPr>
      </p:pic>
      <p:sp>
        <p:nvSpPr>
          <p:cNvPr id="15" name="文本框 14"/>
          <p:cNvSpPr txBox="1"/>
          <p:nvPr/>
        </p:nvSpPr>
        <p:spPr>
          <a:xfrm>
            <a:off x="4079776" y="5144940"/>
            <a:ext cx="6096000" cy="369332"/>
          </a:xfrm>
          <a:prstGeom prst="rect">
            <a:avLst/>
          </a:prstGeom>
          <a:noFill/>
        </p:spPr>
        <p:txBody>
          <a:bodyPr wrap="square">
            <a:spAutoFit/>
          </a:bodyPr>
          <a:lstStyle/>
          <a:p>
            <a:pPr algn="l">
              <a:spcBef>
                <a:spcPts val="600"/>
              </a:spcBef>
              <a:spcAft>
                <a:spcPts val="600"/>
              </a:spcAft>
            </a:pPr>
            <a:r>
              <a:rPr lang="zh-CN" altLang="zh-CN" sz="1800" dirty="0">
                <a:solidFill>
                  <a:srgbClr val="2E2E2E"/>
                </a:solidFill>
                <a:effectLst/>
                <a:latin typeface="微软雅黑" panose="020B0503020204020204" pitchFamily="34" charset="-122"/>
                <a:ea typeface="微软雅黑" panose="020B0503020204020204" pitchFamily="34" charset="-122"/>
              </a:rPr>
              <a:t>图</a:t>
            </a:r>
            <a:r>
              <a:rPr lang="en-US" altLang="zh-CN" sz="1800" dirty="0">
                <a:solidFill>
                  <a:srgbClr val="2E2E2E"/>
                </a:solidFill>
                <a:effectLst/>
                <a:latin typeface="微软雅黑" panose="020B0503020204020204" pitchFamily="34" charset="-122"/>
                <a:ea typeface="微软雅黑" panose="020B0503020204020204" pitchFamily="34" charset="-122"/>
              </a:rPr>
              <a:t>4-20  TCP</a:t>
            </a:r>
            <a:r>
              <a:rPr lang="zh-CN" altLang="zh-CN" sz="1800" dirty="0">
                <a:solidFill>
                  <a:srgbClr val="2E2E2E"/>
                </a:solidFill>
                <a:effectLst/>
                <a:latin typeface="微软雅黑" panose="020B0503020204020204" pitchFamily="34" charset="-122"/>
                <a:ea typeface="微软雅黑" panose="020B0503020204020204" pitchFamily="34" charset="-122"/>
              </a:rPr>
              <a:t>数据在</a:t>
            </a:r>
            <a:r>
              <a:rPr lang="en-US" altLang="zh-CN" sz="1800" dirty="0">
                <a:solidFill>
                  <a:srgbClr val="2E2E2E"/>
                </a:solidFill>
                <a:effectLst/>
                <a:latin typeface="微软雅黑" panose="020B0503020204020204" pitchFamily="34" charset="-122"/>
                <a:ea typeface="微软雅黑" panose="020B0503020204020204" pitchFamily="34" charset="-122"/>
              </a:rPr>
              <a:t>IP</a:t>
            </a:r>
            <a:r>
              <a:rPr lang="zh-CN" altLang="zh-CN" sz="1800" dirty="0">
                <a:solidFill>
                  <a:srgbClr val="2E2E2E"/>
                </a:solidFill>
                <a:effectLst/>
                <a:latin typeface="微软雅黑" panose="020B0503020204020204" pitchFamily="34" charset="-122"/>
                <a:ea typeface="微软雅黑" panose="020B0503020204020204" pitchFamily="34" charset="-122"/>
              </a:rPr>
              <a:t>数据报中的封装</a:t>
            </a:r>
            <a:endParaRPr lang="zh-CN" altLang="zh-CN" sz="1800" dirty="0">
              <a:solidFill>
                <a:srgbClr val="2E2E2E"/>
              </a:solidFill>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4. 3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传输控制协议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TCP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2135560" y="1826726"/>
            <a:ext cx="2871235"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4.3.1  TCP</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的特点</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5" name="组合 4"/>
          <p:cNvGrpSpPr/>
          <p:nvPr/>
        </p:nvGrpSpPr>
        <p:grpSpPr>
          <a:xfrm>
            <a:off x="635362" y="1469536"/>
            <a:ext cx="1428760" cy="1152000"/>
            <a:chOff x="1166778" y="1571612"/>
            <a:chExt cx="1428760" cy="1152000"/>
          </a:xfrm>
        </p:grpSpPr>
        <p:sp>
          <p:nvSpPr>
            <p:cNvPr id="6" name="菱形 5"/>
            <p:cNvSpPr/>
            <p:nvPr/>
          </p:nvSpPr>
          <p:spPr>
            <a:xfrm>
              <a:off x="1166778" y="1571612"/>
              <a:ext cx="1152000" cy="1152000"/>
            </a:xfrm>
            <a:prstGeom prst="diamond">
              <a:avLst/>
            </a:prstGeom>
            <a:blipFill dpi="0" rotWithShape="1">
              <a:blip r:embed="rId1"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7" name="菱形 6"/>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8" name="矩形 7"/>
          <p:cNvSpPr/>
          <p:nvPr/>
        </p:nvSpPr>
        <p:spPr>
          <a:xfrm>
            <a:off x="1251662" y="2714793"/>
            <a:ext cx="9572692" cy="441724"/>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从应用程序的角度看，</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提供的服务主要有以下几个特点。</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9" name="矩形 8"/>
          <p:cNvSpPr/>
          <p:nvPr/>
        </p:nvSpPr>
        <p:spPr>
          <a:xfrm>
            <a:off x="2037480" y="3804599"/>
            <a:ext cx="9001188" cy="1595886"/>
          </a:xfrm>
          <a:prstGeom prst="rect">
            <a:avLst/>
          </a:prstGeom>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）面向连接的服务。</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面向连接意味着两个使用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的应用程序（通常为一个客户和一个服务器）在彼此交换数据之前必须先建立一个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连接。</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连接只存在于两个终端结点，网络当中的中间结点（如路由器和网桥）对这个连接毫不知情（只知道传输的数据而不是连接本身）。</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worldwide_259573"/>
          <p:cNvSpPr>
            <a:spLocks noChangeAspect="1"/>
          </p:cNvSpPr>
          <p:nvPr/>
        </p:nvSpPr>
        <p:spPr bwMode="auto">
          <a:xfrm>
            <a:off x="1251662" y="4252743"/>
            <a:ext cx="609685" cy="699598"/>
          </a:xfrm>
          <a:custGeom>
            <a:avLst/>
            <a:gdLst>
              <a:gd name="connsiteX0" fmla="*/ 345941 w 528746"/>
              <a:gd name="connsiteY0" fmla="*/ 504965 h 606722"/>
              <a:gd name="connsiteX1" fmla="*/ 339444 w 528746"/>
              <a:gd name="connsiteY1" fmla="*/ 525227 h 606722"/>
              <a:gd name="connsiteX2" fmla="*/ 312566 w 528746"/>
              <a:gd name="connsiteY2" fmla="*/ 577661 h 606722"/>
              <a:gd name="connsiteX3" fmla="*/ 405660 w 528746"/>
              <a:gd name="connsiteY3" fmla="*/ 536514 h 606722"/>
              <a:gd name="connsiteX4" fmla="*/ 345941 w 528746"/>
              <a:gd name="connsiteY4" fmla="*/ 504965 h 606722"/>
              <a:gd name="connsiteX5" fmla="*/ 182716 w 528746"/>
              <a:gd name="connsiteY5" fmla="*/ 504965 h 606722"/>
              <a:gd name="connsiteX6" fmla="*/ 123086 w 528746"/>
              <a:gd name="connsiteY6" fmla="*/ 536514 h 606722"/>
              <a:gd name="connsiteX7" fmla="*/ 216180 w 528746"/>
              <a:gd name="connsiteY7" fmla="*/ 577661 h 606722"/>
              <a:gd name="connsiteX8" fmla="*/ 189302 w 528746"/>
              <a:gd name="connsiteY8" fmla="*/ 525227 h 606722"/>
              <a:gd name="connsiteX9" fmla="*/ 182716 w 528746"/>
              <a:gd name="connsiteY9" fmla="*/ 504965 h 606722"/>
              <a:gd name="connsiteX10" fmla="*/ 264329 w 528746"/>
              <a:gd name="connsiteY10" fmla="*/ 490657 h 606722"/>
              <a:gd name="connsiteX11" fmla="*/ 205945 w 528746"/>
              <a:gd name="connsiteY11" fmla="*/ 497944 h 606722"/>
              <a:gd name="connsiteX12" fmla="*/ 212086 w 528746"/>
              <a:gd name="connsiteY12" fmla="*/ 517051 h 606722"/>
              <a:gd name="connsiteX13" fmla="*/ 264329 w 528746"/>
              <a:gd name="connsiteY13" fmla="*/ 582549 h 606722"/>
              <a:gd name="connsiteX14" fmla="*/ 316660 w 528746"/>
              <a:gd name="connsiteY14" fmla="*/ 517051 h 606722"/>
              <a:gd name="connsiteX15" fmla="*/ 322801 w 528746"/>
              <a:gd name="connsiteY15" fmla="*/ 497944 h 606722"/>
              <a:gd name="connsiteX16" fmla="*/ 264329 w 528746"/>
              <a:gd name="connsiteY16" fmla="*/ 490657 h 606722"/>
              <a:gd name="connsiteX17" fmla="*/ 186543 w 528746"/>
              <a:gd name="connsiteY17" fmla="*/ 354773 h 606722"/>
              <a:gd name="connsiteX18" fmla="*/ 199893 w 528746"/>
              <a:gd name="connsiteY18" fmla="*/ 474482 h 606722"/>
              <a:gd name="connsiteX19" fmla="*/ 264329 w 528746"/>
              <a:gd name="connsiteY19" fmla="*/ 466484 h 606722"/>
              <a:gd name="connsiteX20" fmla="*/ 328853 w 528746"/>
              <a:gd name="connsiteY20" fmla="*/ 474482 h 606722"/>
              <a:gd name="connsiteX21" fmla="*/ 342203 w 528746"/>
              <a:gd name="connsiteY21" fmla="*/ 354773 h 606722"/>
              <a:gd name="connsiteX22" fmla="*/ 24475 w 528746"/>
              <a:gd name="connsiteY22" fmla="*/ 354773 h 606722"/>
              <a:gd name="connsiteX23" fmla="*/ 103684 w 528746"/>
              <a:gd name="connsiteY23" fmla="*/ 520784 h 606722"/>
              <a:gd name="connsiteX24" fmla="*/ 176664 w 528746"/>
              <a:gd name="connsiteY24" fmla="*/ 481503 h 606722"/>
              <a:gd name="connsiteX25" fmla="*/ 162335 w 528746"/>
              <a:gd name="connsiteY25" fmla="*/ 354773 h 606722"/>
              <a:gd name="connsiteX26" fmla="*/ 472671 w 528746"/>
              <a:gd name="connsiteY26" fmla="*/ 330599 h 606722"/>
              <a:gd name="connsiteX27" fmla="*/ 477916 w 528746"/>
              <a:gd name="connsiteY27" fmla="*/ 330599 h 606722"/>
              <a:gd name="connsiteX28" fmla="*/ 490006 w 528746"/>
              <a:gd name="connsiteY28" fmla="*/ 342701 h 606722"/>
              <a:gd name="connsiteX29" fmla="*/ 477916 w 528746"/>
              <a:gd name="connsiteY29" fmla="*/ 354803 h 606722"/>
              <a:gd name="connsiteX30" fmla="*/ 472671 w 528746"/>
              <a:gd name="connsiteY30" fmla="*/ 354803 h 606722"/>
              <a:gd name="connsiteX31" fmla="*/ 460580 w 528746"/>
              <a:gd name="connsiteY31" fmla="*/ 342701 h 606722"/>
              <a:gd name="connsiteX32" fmla="*/ 472671 w 528746"/>
              <a:gd name="connsiteY32" fmla="*/ 330599 h 606722"/>
              <a:gd name="connsiteX33" fmla="*/ 196778 w 528746"/>
              <a:gd name="connsiteY33" fmla="*/ 228132 h 606722"/>
              <a:gd name="connsiteX34" fmla="*/ 186543 w 528746"/>
              <a:gd name="connsiteY34" fmla="*/ 330600 h 606722"/>
              <a:gd name="connsiteX35" fmla="*/ 342114 w 528746"/>
              <a:gd name="connsiteY35" fmla="*/ 330600 h 606722"/>
              <a:gd name="connsiteX36" fmla="*/ 331968 w 528746"/>
              <a:gd name="connsiteY36" fmla="*/ 228132 h 606722"/>
              <a:gd name="connsiteX37" fmla="*/ 271360 w 528746"/>
              <a:gd name="connsiteY37" fmla="*/ 287142 h 606722"/>
              <a:gd name="connsiteX38" fmla="*/ 264329 w 528746"/>
              <a:gd name="connsiteY38" fmla="*/ 289275 h 606722"/>
              <a:gd name="connsiteX39" fmla="*/ 257387 w 528746"/>
              <a:gd name="connsiteY39" fmla="*/ 287142 h 606722"/>
              <a:gd name="connsiteX40" fmla="*/ 196778 w 528746"/>
              <a:gd name="connsiteY40" fmla="*/ 228132 h 606722"/>
              <a:gd name="connsiteX41" fmla="*/ 425774 w 528746"/>
              <a:gd name="connsiteY41" fmla="*/ 165033 h 606722"/>
              <a:gd name="connsiteX42" fmla="*/ 351815 w 528746"/>
              <a:gd name="connsiteY42" fmla="*/ 205114 h 606722"/>
              <a:gd name="connsiteX43" fmla="*/ 366322 w 528746"/>
              <a:gd name="connsiteY43" fmla="*/ 330600 h 606722"/>
              <a:gd name="connsiteX44" fmla="*/ 433962 w 528746"/>
              <a:gd name="connsiteY44" fmla="*/ 330600 h 606722"/>
              <a:gd name="connsiteX45" fmla="*/ 446066 w 528746"/>
              <a:gd name="connsiteY45" fmla="*/ 342686 h 606722"/>
              <a:gd name="connsiteX46" fmla="*/ 433962 w 528746"/>
              <a:gd name="connsiteY46" fmla="*/ 354773 h 606722"/>
              <a:gd name="connsiteX47" fmla="*/ 366411 w 528746"/>
              <a:gd name="connsiteY47" fmla="*/ 354773 h 606722"/>
              <a:gd name="connsiteX48" fmla="*/ 352082 w 528746"/>
              <a:gd name="connsiteY48" fmla="*/ 481503 h 606722"/>
              <a:gd name="connsiteX49" fmla="*/ 424973 w 528746"/>
              <a:gd name="connsiteY49" fmla="*/ 520784 h 606722"/>
              <a:gd name="connsiteX50" fmla="*/ 504538 w 528746"/>
              <a:gd name="connsiteY50" fmla="*/ 342686 h 606722"/>
              <a:gd name="connsiteX51" fmla="*/ 425774 w 528746"/>
              <a:gd name="connsiteY51" fmla="*/ 165033 h 606722"/>
              <a:gd name="connsiteX52" fmla="*/ 102972 w 528746"/>
              <a:gd name="connsiteY52" fmla="*/ 165033 h 606722"/>
              <a:gd name="connsiteX53" fmla="*/ 24475 w 528746"/>
              <a:gd name="connsiteY53" fmla="*/ 330600 h 606722"/>
              <a:gd name="connsiteX54" fmla="*/ 162335 w 528746"/>
              <a:gd name="connsiteY54" fmla="*/ 330600 h 606722"/>
              <a:gd name="connsiteX55" fmla="*/ 176842 w 528746"/>
              <a:gd name="connsiteY55" fmla="*/ 205114 h 606722"/>
              <a:gd name="connsiteX56" fmla="*/ 102972 w 528746"/>
              <a:gd name="connsiteY56" fmla="*/ 165033 h 606722"/>
              <a:gd name="connsiteX57" fmla="*/ 375756 w 528746"/>
              <a:gd name="connsiteY57" fmla="*/ 130107 h 606722"/>
              <a:gd name="connsiteX58" fmla="*/ 363919 w 528746"/>
              <a:gd name="connsiteY58" fmla="*/ 174276 h 606722"/>
              <a:gd name="connsiteX59" fmla="*/ 406461 w 528746"/>
              <a:gd name="connsiteY59" fmla="*/ 149303 h 606722"/>
              <a:gd name="connsiteX60" fmla="*/ 375756 w 528746"/>
              <a:gd name="connsiteY60" fmla="*/ 130107 h 606722"/>
              <a:gd name="connsiteX61" fmla="*/ 152990 w 528746"/>
              <a:gd name="connsiteY61" fmla="*/ 130107 h 606722"/>
              <a:gd name="connsiteX62" fmla="*/ 122285 w 528746"/>
              <a:gd name="connsiteY62" fmla="*/ 149303 h 606722"/>
              <a:gd name="connsiteX63" fmla="*/ 164738 w 528746"/>
              <a:gd name="connsiteY63" fmla="*/ 174187 h 606722"/>
              <a:gd name="connsiteX64" fmla="*/ 152990 w 528746"/>
              <a:gd name="connsiteY64" fmla="*/ 130107 h 606722"/>
              <a:gd name="connsiteX65" fmla="*/ 264338 w 528746"/>
              <a:gd name="connsiteY65" fmla="*/ 80337 h 606722"/>
              <a:gd name="connsiteX66" fmla="*/ 232381 w 528746"/>
              <a:gd name="connsiteY66" fmla="*/ 112234 h 606722"/>
              <a:gd name="connsiteX67" fmla="*/ 264338 w 528746"/>
              <a:gd name="connsiteY67" fmla="*/ 144132 h 606722"/>
              <a:gd name="connsiteX68" fmla="*/ 296295 w 528746"/>
              <a:gd name="connsiteY68" fmla="*/ 112234 h 606722"/>
              <a:gd name="connsiteX69" fmla="*/ 264338 w 528746"/>
              <a:gd name="connsiteY69" fmla="*/ 80337 h 606722"/>
              <a:gd name="connsiteX70" fmla="*/ 264338 w 528746"/>
              <a:gd name="connsiteY70" fmla="*/ 56170 h 606722"/>
              <a:gd name="connsiteX71" fmla="*/ 320508 w 528746"/>
              <a:gd name="connsiteY71" fmla="*/ 112234 h 606722"/>
              <a:gd name="connsiteX72" fmla="*/ 264338 w 528746"/>
              <a:gd name="connsiteY72" fmla="*/ 168299 h 606722"/>
              <a:gd name="connsiteX73" fmla="*/ 208168 w 528746"/>
              <a:gd name="connsiteY73" fmla="*/ 112234 h 606722"/>
              <a:gd name="connsiteX74" fmla="*/ 264338 w 528746"/>
              <a:gd name="connsiteY74" fmla="*/ 56170 h 606722"/>
              <a:gd name="connsiteX75" fmla="*/ 264329 w 528746"/>
              <a:gd name="connsiteY75" fmla="*/ 24173 h 606722"/>
              <a:gd name="connsiteX76" fmla="*/ 176130 w 528746"/>
              <a:gd name="connsiteY76" fmla="*/ 112244 h 606722"/>
              <a:gd name="connsiteX77" fmla="*/ 264329 w 528746"/>
              <a:gd name="connsiteY77" fmla="*/ 261992 h 606722"/>
              <a:gd name="connsiteX78" fmla="*/ 352616 w 528746"/>
              <a:gd name="connsiteY78" fmla="*/ 112244 h 606722"/>
              <a:gd name="connsiteX79" fmla="*/ 264329 w 528746"/>
              <a:gd name="connsiteY79" fmla="*/ 24173 h 606722"/>
              <a:gd name="connsiteX80" fmla="*/ 264329 w 528746"/>
              <a:gd name="connsiteY80" fmla="*/ 0 h 606722"/>
              <a:gd name="connsiteX81" fmla="*/ 376468 w 528746"/>
              <a:gd name="connsiteY81" fmla="*/ 103535 h 606722"/>
              <a:gd name="connsiteX82" fmla="*/ 528746 w 528746"/>
              <a:gd name="connsiteY82" fmla="*/ 342686 h 606722"/>
              <a:gd name="connsiteX83" fmla="*/ 451317 w 528746"/>
              <a:gd name="connsiteY83" fmla="*/ 529404 h 606722"/>
              <a:gd name="connsiteX84" fmla="*/ 264329 w 528746"/>
              <a:gd name="connsiteY84" fmla="*/ 606722 h 606722"/>
              <a:gd name="connsiteX85" fmla="*/ 77429 w 528746"/>
              <a:gd name="connsiteY85" fmla="*/ 529404 h 606722"/>
              <a:gd name="connsiteX86" fmla="*/ 0 w 528746"/>
              <a:gd name="connsiteY86" fmla="*/ 342686 h 606722"/>
              <a:gd name="connsiteX87" fmla="*/ 152278 w 528746"/>
              <a:gd name="connsiteY87" fmla="*/ 103535 h 606722"/>
              <a:gd name="connsiteX88" fmla="*/ 264329 w 528746"/>
              <a:gd name="connsiteY8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28746" h="606722">
                <a:moveTo>
                  <a:pt x="345941" y="504965"/>
                </a:moveTo>
                <a:cubicBezTo>
                  <a:pt x="343894" y="511986"/>
                  <a:pt x="341758" y="518740"/>
                  <a:pt x="339444" y="525227"/>
                </a:cubicBezTo>
                <a:cubicBezTo>
                  <a:pt x="331701" y="546823"/>
                  <a:pt x="322623" y="564419"/>
                  <a:pt x="312566" y="577661"/>
                </a:cubicBezTo>
                <a:cubicBezTo>
                  <a:pt x="346742" y="570729"/>
                  <a:pt x="378337" y="556421"/>
                  <a:pt x="405660" y="536514"/>
                </a:cubicBezTo>
                <a:cubicBezTo>
                  <a:pt x="387237" y="523183"/>
                  <a:pt x="367123" y="512608"/>
                  <a:pt x="345941" y="504965"/>
                </a:cubicBezTo>
                <a:close/>
                <a:moveTo>
                  <a:pt x="182716" y="504965"/>
                </a:moveTo>
                <a:cubicBezTo>
                  <a:pt x="161534" y="512608"/>
                  <a:pt x="141420" y="523183"/>
                  <a:pt x="123086" y="536514"/>
                </a:cubicBezTo>
                <a:cubicBezTo>
                  <a:pt x="150320" y="556421"/>
                  <a:pt x="181915" y="570729"/>
                  <a:pt x="216180" y="577661"/>
                </a:cubicBezTo>
                <a:cubicBezTo>
                  <a:pt x="206123" y="564419"/>
                  <a:pt x="197045" y="546823"/>
                  <a:pt x="189302" y="525227"/>
                </a:cubicBezTo>
                <a:cubicBezTo>
                  <a:pt x="186988" y="518740"/>
                  <a:pt x="184763" y="511986"/>
                  <a:pt x="182716" y="504965"/>
                </a:cubicBezTo>
                <a:close/>
                <a:moveTo>
                  <a:pt x="264329" y="490657"/>
                </a:moveTo>
                <a:cubicBezTo>
                  <a:pt x="244571" y="490657"/>
                  <a:pt x="224902" y="493145"/>
                  <a:pt x="205945" y="497944"/>
                </a:cubicBezTo>
                <a:cubicBezTo>
                  <a:pt x="207814" y="504520"/>
                  <a:pt x="209861" y="510919"/>
                  <a:pt x="212086" y="517051"/>
                </a:cubicBezTo>
                <a:cubicBezTo>
                  <a:pt x="226771" y="558021"/>
                  <a:pt x="246351" y="582549"/>
                  <a:pt x="264329" y="582549"/>
                </a:cubicBezTo>
                <a:cubicBezTo>
                  <a:pt x="282395" y="582549"/>
                  <a:pt x="301886" y="558021"/>
                  <a:pt x="316660" y="517051"/>
                </a:cubicBezTo>
                <a:cubicBezTo>
                  <a:pt x="318796" y="510919"/>
                  <a:pt x="320843" y="504520"/>
                  <a:pt x="322801" y="497944"/>
                </a:cubicBezTo>
                <a:cubicBezTo>
                  <a:pt x="303844" y="493145"/>
                  <a:pt x="284175" y="490657"/>
                  <a:pt x="264329" y="490657"/>
                </a:cubicBezTo>
                <a:close/>
                <a:moveTo>
                  <a:pt x="186543" y="354773"/>
                </a:moveTo>
                <a:cubicBezTo>
                  <a:pt x="187166" y="397875"/>
                  <a:pt x="191794" y="438845"/>
                  <a:pt x="199893" y="474482"/>
                </a:cubicBezTo>
                <a:cubicBezTo>
                  <a:pt x="220808" y="469239"/>
                  <a:pt x="242524" y="466484"/>
                  <a:pt x="264329" y="466484"/>
                </a:cubicBezTo>
                <a:cubicBezTo>
                  <a:pt x="286222" y="466484"/>
                  <a:pt x="307849" y="469239"/>
                  <a:pt x="328853" y="474482"/>
                </a:cubicBezTo>
                <a:cubicBezTo>
                  <a:pt x="336952" y="438845"/>
                  <a:pt x="341491" y="397875"/>
                  <a:pt x="342203" y="354773"/>
                </a:cubicBezTo>
                <a:close/>
                <a:moveTo>
                  <a:pt x="24475" y="354773"/>
                </a:moveTo>
                <a:cubicBezTo>
                  <a:pt x="27768" y="420537"/>
                  <a:pt x="57672" y="479370"/>
                  <a:pt x="103684" y="520784"/>
                </a:cubicBezTo>
                <a:cubicBezTo>
                  <a:pt x="125845" y="503898"/>
                  <a:pt x="150498" y="490657"/>
                  <a:pt x="176664" y="481503"/>
                </a:cubicBezTo>
                <a:cubicBezTo>
                  <a:pt x="167942" y="443644"/>
                  <a:pt x="163047" y="400186"/>
                  <a:pt x="162335" y="354773"/>
                </a:cubicBezTo>
                <a:close/>
                <a:moveTo>
                  <a:pt x="472671" y="330599"/>
                </a:moveTo>
                <a:lnTo>
                  <a:pt x="477916" y="330599"/>
                </a:lnTo>
                <a:cubicBezTo>
                  <a:pt x="484583" y="330599"/>
                  <a:pt x="490006" y="336027"/>
                  <a:pt x="490006" y="342701"/>
                </a:cubicBezTo>
                <a:cubicBezTo>
                  <a:pt x="490006" y="349375"/>
                  <a:pt x="484583" y="354803"/>
                  <a:pt x="477916" y="354803"/>
                </a:cubicBezTo>
                <a:lnTo>
                  <a:pt x="472671" y="354803"/>
                </a:lnTo>
                <a:cubicBezTo>
                  <a:pt x="466003" y="354803"/>
                  <a:pt x="460580" y="349375"/>
                  <a:pt x="460580" y="342701"/>
                </a:cubicBezTo>
                <a:cubicBezTo>
                  <a:pt x="460580" y="336027"/>
                  <a:pt x="466003" y="330599"/>
                  <a:pt x="472671" y="330599"/>
                </a:cubicBezTo>
                <a:close/>
                <a:moveTo>
                  <a:pt x="196778" y="228132"/>
                </a:moveTo>
                <a:cubicBezTo>
                  <a:pt x="190726" y="259681"/>
                  <a:pt x="187255" y="294429"/>
                  <a:pt x="186543" y="330600"/>
                </a:cubicBezTo>
                <a:lnTo>
                  <a:pt x="342114" y="330600"/>
                </a:lnTo>
                <a:cubicBezTo>
                  <a:pt x="341491" y="294429"/>
                  <a:pt x="338020" y="259681"/>
                  <a:pt x="331968" y="228132"/>
                </a:cubicBezTo>
                <a:cubicBezTo>
                  <a:pt x="304289" y="263591"/>
                  <a:pt x="273674" y="285454"/>
                  <a:pt x="271360" y="287142"/>
                </a:cubicBezTo>
                <a:cubicBezTo>
                  <a:pt x="269224" y="288564"/>
                  <a:pt x="266821" y="289275"/>
                  <a:pt x="264329" y="289275"/>
                </a:cubicBezTo>
                <a:cubicBezTo>
                  <a:pt x="261926" y="289275"/>
                  <a:pt x="259523" y="288564"/>
                  <a:pt x="257387" y="287142"/>
                </a:cubicBezTo>
                <a:cubicBezTo>
                  <a:pt x="255073" y="285454"/>
                  <a:pt x="224457" y="263591"/>
                  <a:pt x="196778" y="228132"/>
                </a:cubicBezTo>
                <a:close/>
                <a:moveTo>
                  <a:pt x="425774" y="165033"/>
                </a:moveTo>
                <a:cubicBezTo>
                  <a:pt x="403257" y="182363"/>
                  <a:pt x="378515" y="195783"/>
                  <a:pt x="351815" y="205114"/>
                </a:cubicBezTo>
                <a:cubicBezTo>
                  <a:pt x="360537" y="242795"/>
                  <a:pt x="365521" y="285809"/>
                  <a:pt x="366322" y="330600"/>
                </a:cubicBezTo>
                <a:lnTo>
                  <a:pt x="433962" y="330600"/>
                </a:lnTo>
                <a:cubicBezTo>
                  <a:pt x="440637" y="330600"/>
                  <a:pt x="446066" y="336021"/>
                  <a:pt x="446066" y="342686"/>
                </a:cubicBezTo>
                <a:cubicBezTo>
                  <a:pt x="446066" y="349352"/>
                  <a:pt x="440637" y="354773"/>
                  <a:pt x="433962" y="354773"/>
                </a:cubicBezTo>
                <a:lnTo>
                  <a:pt x="366411" y="354773"/>
                </a:lnTo>
                <a:cubicBezTo>
                  <a:pt x="365699" y="400186"/>
                  <a:pt x="360715" y="443644"/>
                  <a:pt x="352082" y="481503"/>
                </a:cubicBezTo>
                <a:cubicBezTo>
                  <a:pt x="378159" y="490657"/>
                  <a:pt x="402812" y="503898"/>
                  <a:pt x="424973" y="520784"/>
                </a:cubicBezTo>
                <a:cubicBezTo>
                  <a:pt x="473833" y="476882"/>
                  <a:pt x="504538" y="413339"/>
                  <a:pt x="504538" y="342686"/>
                </a:cubicBezTo>
                <a:cubicBezTo>
                  <a:pt x="504538" y="273900"/>
                  <a:pt x="475079" y="209735"/>
                  <a:pt x="425774" y="165033"/>
                </a:cubicBezTo>
                <a:close/>
                <a:moveTo>
                  <a:pt x="102972" y="165033"/>
                </a:moveTo>
                <a:cubicBezTo>
                  <a:pt x="56515" y="207069"/>
                  <a:pt x="27679" y="266435"/>
                  <a:pt x="24475" y="330600"/>
                </a:cubicBezTo>
                <a:lnTo>
                  <a:pt x="162335" y="330600"/>
                </a:lnTo>
                <a:cubicBezTo>
                  <a:pt x="163136" y="285809"/>
                  <a:pt x="168120" y="242795"/>
                  <a:pt x="176842" y="205114"/>
                </a:cubicBezTo>
                <a:cubicBezTo>
                  <a:pt x="150231" y="195783"/>
                  <a:pt x="125400" y="182274"/>
                  <a:pt x="102972" y="165033"/>
                </a:cubicBezTo>
                <a:close/>
                <a:moveTo>
                  <a:pt x="375756" y="130107"/>
                </a:moveTo>
                <a:cubicBezTo>
                  <a:pt x="373798" y="145660"/>
                  <a:pt x="369615" y="160412"/>
                  <a:pt x="363919" y="174276"/>
                </a:cubicBezTo>
                <a:cubicBezTo>
                  <a:pt x="378871" y="167433"/>
                  <a:pt x="393111" y="159079"/>
                  <a:pt x="406461" y="149303"/>
                </a:cubicBezTo>
                <a:cubicBezTo>
                  <a:pt x="396760" y="142194"/>
                  <a:pt x="386525" y="135795"/>
                  <a:pt x="375756" y="130107"/>
                </a:cubicBezTo>
                <a:close/>
                <a:moveTo>
                  <a:pt x="152990" y="130107"/>
                </a:moveTo>
                <a:cubicBezTo>
                  <a:pt x="142221" y="135795"/>
                  <a:pt x="131897" y="142194"/>
                  <a:pt x="122285" y="149303"/>
                </a:cubicBezTo>
                <a:cubicBezTo>
                  <a:pt x="135635" y="159079"/>
                  <a:pt x="149786" y="167433"/>
                  <a:pt x="164738" y="174187"/>
                </a:cubicBezTo>
                <a:cubicBezTo>
                  <a:pt x="159042" y="160412"/>
                  <a:pt x="154859" y="145660"/>
                  <a:pt x="152990" y="130107"/>
                </a:cubicBezTo>
                <a:close/>
                <a:moveTo>
                  <a:pt x="264338" y="80337"/>
                </a:moveTo>
                <a:cubicBezTo>
                  <a:pt x="246713" y="80337"/>
                  <a:pt x="232381" y="94642"/>
                  <a:pt x="232381" y="112234"/>
                </a:cubicBezTo>
                <a:cubicBezTo>
                  <a:pt x="232381" y="129827"/>
                  <a:pt x="246713" y="144132"/>
                  <a:pt x="264338" y="144132"/>
                </a:cubicBezTo>
                <a:cubicBezTo>
                  <a:pt x="281964" y="144132"/>
                  <a:pt x="296295" y="129827"/>
                  <a:pt x="296295" y="112234"/>
                </a:cubicBezTo>
                <a:cubicBezTo>
                  <a:pt x="296295" y="94642"/>
                  <a:pt x="281964" y="80337"/>
                  <a:pt x="264338" y="80337"/>
                </a:cubicBezTo>
                <a:close/>
                <a:moveTo>
                  <a:pt x="264338" y="56170"/>
                </a:moveTo>
                <a:cubicBezTo>
                  <a:pt x="295316" y="56170"/>
                  <a:pt x="320508" y="81315"/>
                  <a:pt x="320508" y="112234"/>
                </a:cubicBezTo>
                <a:cubicBezTo>
                  <a:pt x="320508" y="143154"/>
                  <a:pt x="295316" y="168299"/>
                  <a:pt x="264338" y="168299"/>
                </a:cubicBezTo>
                <a:cubicBezTo>
                  <a:pt x="233360" y="168299"/>
                  <a:pt x="208168" y="143154"/>
                  <a:pt x="208168" y="112234"/>
                </a:cubicBezTo>
                <a:cubicBezTo>
                  <a:pt x="208168" y="81315"/>
                  <a:pt x="233360" y="56170"/>
                  <a:pt x="264338" y="56170"/>
                </a:cubicBezTo>
                <a:close/>
                <a:moveTo>
                  <a:pt x="264329" y="24173"/>
                </a:moveTo>
                <a:cubicBezTo>
                  <a:pt x="215735" y="24173"/>
                  <a:pt x="176130" y="63720"/>
                  <a:pt x="176130" y="112244"/>
                </a:cubicBezTo>
                <a:cubicBezTo>
                  <a:pt x="176130" y="185118"/>
                  <a:pt x="242435" y="244395"/>
                  <a:pt x="264329" y="261992"/>
                </a:cubicBezTo>
                <a:cubicBezTo>
                  <a:pt x="286311" y="244395"/>
                  <a:pt x="352616" y="185118"/>
                  <a:pt x="352616" y="112244"/>
                </a:cubicBezTo>
                <a:cubicBezTo>
                  <a:pt x="352616" y="63720"/>
                  <a:pt x="313011" y="24173"/>
                  <a:pt x="264329" y="24173"/>
                </a:cubicBezTo>
                <a:close/>
                <a:moveTo>
                  <a:pt x="264329" y="0"/>
                </a:moveTo>
                <a:cubicBezTo>
                  <a:pt x="323424" y="0"/>
                  <a:pt x="371929" y="45680"/>
                  <a:pt x="376468" y="103535"/>
                </a:cubicBezTo>
                <a:cubicBezTo>
                  <a:pt x="469205" y="146904"/>
                  <a:pt x="528746" y="240129"/>
                  <a:pt x="528746" y="342686"/>
                </a:cubicBezTo>
                <a:cubicBezTo>
                  <a:pt x="528746" y="413161"/>
                  <a:pt x="501245" y="479459"/>
                  <a:pt x="451317" y="529404"/>
                </a:cubicBezTo>
                <a:cubicBezTo>
                  <a:pt x="401388" y="579261"/>
                  <a:pt x="334994" y="606722"/>
                  <a:pt x="264329" y="606722"/>
                </a:cubicBezTo>
                <a:cubicBezTo>
                  <a:pt x="193752" y="606722"/>
                  <a:pt x="127358" y="579261"/>
                  <a:pt x="77429" y="529404"/>
                </a:cubicBezTo>
                <a:cubicBezTo>
                  <a:pt x="27501" y="479459"/>
                  <a:pt x="0" y="413161"/>
                  <a:pt x="0" y="342686"/>
                </a:cubicBezTo>
                <a:cubicBezTo>
                  <a:pt x="0" y="240129"/>
                  <a:pt x="59541" y="146904"/>
                  <a:pt x="152278" y="103535"/>
                </a:cubicBezTo>
                <a:cubicBezTo>
                  <a:pt x="156728" y="45680"/>
                  <a:pt x="205322" y="0"/>
                  <a:pt x="264329" y="0"/>
                </a:cubicBezTo>
                <a:close/>
              </a:path>
            </a:pathLst>
          </a:custGeom>
          <a:solidFill>
            <a:schemeClr val="accen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par>
                          <p:cTn id="15" fill="hold">
                            <p:stCondLst>
                              <p:cond delay="1000"/>
                            </p:stCondLst>
                            <p:childTnLst>
                              <p:par>
                                <p:cTn id="16" presetID="21"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4)">
                                      <p:cBhvr>
                                        <p:cTn id="18" dur="500"/>
                                        <p:tgtEl>
                                          <p:spTgt spid="8"/>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slide(fromBottom)">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4. 3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传输控制协议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TCP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3" name="矩形 2"/>
          <p:cNvSpPr/>
          <p:nvPr/>
        </p:nvSpPr>
        <p:spPr>
          <a:xfrm>
            <a:off x="2024034" y="1190172"/>
            <a:ext cx="9001188" cy="1595886"/>
          </a:xfrm>
          <a:prstGeom prst="rect">
            <a:avLst/>
          </a:prstGeom>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）面向字节流的服务。</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流是无报文丢失、重复和失序的数据序列，两个应用程序通过</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连接交换字节流。</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协议从应用程序处收集数据后，封装成长度适中的一个数据报文段。在报文头中的序号域指出段中数据在发送端数据流中的位置。</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协议为实现流传输服务付出了大量开销。</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wifi_99535"/>
          <p:cNvSpPr>
            <a:spLocks noChangeAspect="1"/>
          </p:cNvSpPr>
          <p:nvPr/>
        </p:nvSpPr>
        <p:spPr bwMode="auto">
          <a:xfrm>
            <a:off x="1238216" y="1596781"/>
            <a:ext cx="609685" cy="782668"/>
          </a:xfrm>
          <a:custGeom>
            <a:avLst/>
            <a:gdLst>
              <a:gd name="connsiteX0" fmla="*/ 159562 w 472076"/>
              <a:gd name="connsiteY0" fmla="*/ 472998 h 606016"/>
              <a:gd name="connsiteX1" fmla="*/ 137591 w 472076"/>
              <a:gd name="connsiteY1" fmla="*/ 522093 h 606016"/>
              <a:gd name="connsiteX2" fmla="*/ 334407 w 472076"/>
              <a:gd name="connsiteY2" fmla="*/ 522093 h 606016"/>
              <a:gd name="connsiteX3" fmla="*/ 312436 w 472076"/>
              <a:gd name="connsiteY3" fmla="*/ 472998 h 606016"/>
              <a:gd name="connsiteX4" fmla="*/ 190751 w 472076"/>
              <a:gd name="connsiteY4" fmla="*/ 403497 h 606016"/>
              <a:gd name="connsiteX5" fmla="*/ 174158 w 472076"/>
              <a:gd name="connsiteY5" fmla="*/ 440319 h 606016"/>
              <a:gd name="connsiteX6" fmla="*/ 297840 w 472076"/>
              <a:gd name="connsiteY6" fmla="*/ 440319 h 606016"/>
              <a:gd name="connsiteX7" fmla="*/ 281247 w 472076"/>
              <a:gd name="connsiteY7" fmla="*/ 403497 h 606016"/>
              <a:gd name="connsiteX8" fmla="*/ 235615 w 472076"/>
              <a:gd name="connsiteY8" fmla="*/ 303158 h 606016"/>
              <a:gd name="connsiteX9" fmla="*/ 205347 w 472076"/>
              <a:gd name="connsiteY9" fmla="*/ 370818 h 606016"/>
              <a:gd name="connsiteX10" fmla="*/ 266651 w 472076"/>
              <a:gd name="connsiteY10" fmla="*/ 370818 h 606016"/>
              <a:gd name="connsiteX11" fmla="*/ 236383 w 472076"/>
              <a:gd name="connsiteY11" fmla="*/ 303158 h 606016"/>
              <a:gd name="connsiteX12" fmla="*/ 236076 w 472076"/>
              <a:gd name="connsiteY12" fmla="*/ 303158 h 606016"/>
              <a:gd name="connsiteX13" fmla="*/ 235615 w 472076"/>
              <a:gd name="connsiteY13" fmla="*/ 303158 h 606016"/>
              <a:gd name="connsiteX14" fmla="*/ 236076 w 472076"/>
              <a:gd name="connsiteY14" fmla="*/ 168299 h 606016"/>
              <a:gd name="connsiteX15" fmla="*/ 283859 w 472076"/>
              <a:gd name="connsiteY15" fmla="*/ 188091 h 606016"/>
              <a:gd name="connsiteX16" fmla="*/ 283859 w 472076"/>
              <a:gd name="connsiteY16" fmla="*/ 283520 h 606016"/>
              <a:gd name="connsiteX17" fmla="*/ 268494 w 472076"/>
              <a:gd name="connsiteY17" fmla="*/ 294873 h 606016"/>
              <a:gd name="connsiteX18" fmla="*/ 408002 w 472076"/>
              <a:gd name="connsiteY18" fmla="*/ 606016 h 606016"/>
              <a:gd name="connsiteX19" fmla="*/ 372050 w 472076"/>
              <a:gd name="connsiteY19" fmla="*/ 606016 h 606016"/>
              <a:gd name="connsiteX20" fmla="*/ 349157 w 472076"/>
              <a:gd name="connsiteY20" fmla="*/ 554926 h 606016"/>
              <a:gd name="connsiteX21" fmla="*/ 122841 w 472076"/>
              <a:gd name="connsiteY21" fmla="*/ 554926 h 606016"/>
              <a:gd name="connsiteX22" fmla="*/ 99948 w 472076"/>
              <a:gd name="connsiteY22" fmla="*/ 606016 h 606016"/>
              <a:gd name="connsiteX23" fmla="*/ 63996 w 472076"/>
              <a:gd name="connsiteY23" fmla="*/ 606016 h 606016"/>
              <a:gd name="connsiteX24" fmla="*/ 203504 w 472076"/>
              <a:gd name="connsiteY24" fmla="*/ 294873 h 606016"/>
              <a:gd name="connsiteX25" fmla="*/ 188293 w 472076"/>
              <a:gd name="connsiteY25" fmla="*/ 283520 h 606016"/>
              <a:gd name="connsiteX26" fmla="*/ 188293 w 472076"/>
              <a:gd name="connsiteY26" fmla="*/ 188091 h 606016"/>
              <a:gd name="connsiteX27" fmla="*/ 236076 w 472076"/>
              <a:gd name="connsiteY27" fmla="*/ 168299 h 606016"/>
              <a:gd name="connsiteX28" fmla="*/ 236040 w 472076"/>
              <a:gd name="connsiteY28" fmla="*/ 66120 h 606016"/>
              <a:gd name="connsiteX29" fmla="*/ 356188 w 472076"/>
              <a:gd name="connsiteY29" fmla="*/ 115830 h 606016"/>
              <a:gd name="connsiteX30" fmla="*/ 405815 w 472076"/>
              <a:gd name="connsiteY30" fmla="*/ 235811 h 606016"/>
              <a:gd name="connsiteX31" fmla="*/ 356188 w 472076"/>
              <a:gd name="connsiteY31" fmla="*/ 355791 h 606016"/>
              <a:gd name="connsiteX32" fmla="*/ 332988 w 472076"/>
              <a:gd name="connsiteY32" fmla="*/ 332624 h 606016"/>
              <a:gd name="connsiteX33" fmla="*/ 373089 w 472076"/>
              <a:gd name="connsiteY33" fmla="*/ 235811 h 606016"/>
              <a:gd name="connsiteX34" fmla="*/ 332988 w 472076"/>
              <a:gd name="connsiteY34" fmla="*/ 138998 h 606016"/>
              <a:gd name="connsiteX35" fmla="*/ 236040 w 472076"/>
              <a:gd name="connsiteY35" fmla="*/ 98800 h 606016"/>
              <a:gd name="connsiteX36" fmla="*/ 139091 w 472076"/>
              <a:gd name="connsiteY36" fmla="*/ 138998 h 606016"/>
              <a:gd name="connsiteX37" fmla="*/ 139091 w 472076"/>
              <a:gd name="connsiteY37" fmla="*/ 332624 h 606016"/>
              <a:gd name="connsiteX38" fmla="*/ 115891 w 472076"/>
              <a:gd name="connsiteY38" fmla="*/ 355791 h 606016"/>
              <a:gd name="connsiteX39" fmla="*/ 115891 w 472076"/>
              <a:gd name="connsiteY39" fmla="*/ 115830 h 606016"/>
              <a:gd name="connsiteX40" fmla="*/ 236040 w 472076"/>
              <a:gd name="connsiteY40" fmla="*/ 66120 h 606016"/>
              <a:gd name="connsiteX41" fmla="*/ 236057 w 472076"/>
              <a:gd name="connsiteY41" fmla="*/ 0 h 606016"/>
              <a:gd name="connsiteX42" fmla="*/ 402930 w 472076"/>
              <a:gd name="connsiteY42" fmla="*/ 69041 h 606016"/>
              <a:gd name="connsiteX43" fmla="*/ 472076 w 472076"/>
              <a:gd name="connsiteY43" fmla="*/ 235815 h 606016"/>
              <a:gd name="connsiteX44" fmla="*/ 402930 w 472076"/>
              <a:gd name="connsiteY44" fmla="*/ 402435 h 606016"/>
              <a:gd name="connsiteX45" fmla="*/ 379727 w 472076"/>
              <a:gd name="connsiteY45" fmla="*/ 379268 h 606016"/>
              <a:gd name="connsiteX46" fmla="*/ 439347 w 472076"/>
              <a:gd name="connsiteY46" fmla="*/ 235815 h 606016"/>
              <a:gd name="connsiteX47" fmla="*/ 379727 w 472076"/>
              <a:gd name="connsiteY47" fmla="*/ 92209 h 606016"/>
              <a:gd name="connsiteX48" fmla="*/ 236057 w 472076"/>
              <a:gd name="connsiteY48" fmla="*/ 32680 h 606016"/>
              <a:gd name="connsiteX49" fmla="*/ 92233 w 472076"/>
              <a:gd name="connsiteY49" fmla="*/ 92209 h 606016"/>
              <a:gd name="connsiteX50" fmla="*/ 92233 w 472076"/>
              <a:gd name="connsiteY50" fmla="*/ 379268 h 606016"/>
              <a:gd name="connsiteX51" fmla="*/ 69030 w 472076"/>
              <a:gd name="connsiteY51" fmla="*/ 402435 h 606016"/>
              <a:gd name="connsiteX52" fmla="*/ 69030 w 472076"/>
              <a:gd name="connsiteY52" fmla="*/ 69041 h 606016"/>
              <a:gd name="connsiteX53" fmla="*/ 236057 w 472076"/>
              <a:gd name="connsiteY53" fmla="*/ 0 h 60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72076" h="606016">
                <a:moveTo>
                  <a:pt x="159562" y="472998"/>
                </a:moveTo>
                <a:lnTo>
                  <a:pt x="137591" y="522093"/>
                </a:lnTo>
                <a:lnTo>
                  <a:pt x="334407" y="522093"/>
                </a:lnTo>
                <a:lnTo>
                  <a:pt x="312436" y="472998"/>
                </a:lnTo>
                <a:close/>
                <a:moveTo>
                  <a:pt x="190751" y="403497"/>
                </a:moveTo>
                <a:lnTo>
                  <a:pt x="174158" y="440319"/>
                </a:lnTo>
                <a:lnTo>
                  <a:pt x="297840" y="440319"/>
                </a:lnTo>
                <a:lnTo>
                  <a:pt x="281247" y="403497"/>
                </a:lnTo>
                <a:close/>
                <a:moveTo>
                  <a:pt x="235615" y="303158"/>
                </a:moveTo>
                <a:lnTo>
                  <a:pt x="205347" y="370818"/>
                </a:lnTo>
                <a:lnTo>
                  <a:pt x="266651" y="370818"/>
                </a:lnTo>
                <a:lnTo>
                  <a:pt x="236383" y="303158"/>
                </a:lnTo>
                <a:cubicBezTo>
                  <a:pt x="236229" y="303158"/>
                  <a:pt x="236076" y="303158"/>
                  <a:pt x="236076" y="303158"/>
                </a:cubicBezTo>
                <a:cubicBezTo>
                  <a:pt x="235922" y="303158"/>
                  <a:pt x="235769" y="303158"/>
                  <a:pt x="235615" y="303158"/>
                </a:cubicBezTo>
                <a:close/>
                <a:moveTo>
                  <a:pt x="236076" y="168299"/>
                </a:moveTo>
                <a:cubicBezTo>
                  <a:pt x="254052" y="168299"/>
                  <a:pt x="271106" y="175357"/>
                  <a:pt x="283859" y="188091"/>
                </a:cubicBezTo>
                <a:cubicBezTo>
                  <a:pt x="310132" y="214326"/>
                  <a:pt x="310132" y="257131"/>
                  <a:pt x="283859" y="283520"/>
                </a:cubicBezTo>
                <a:cubicBezTo>
                  <a:pt x="279249" y="287969"/>
                  <a:pt x="274026" y="291805"/>
                  <a:pt x="268494" y="294873"/>
                </a:cubicBezTo>
                <a:lnTo>
                  <a:pt x="408002" y="606016"/>
                </a:lnTo>
                <a:lnTo>
                  <a:pt x="372050" y="606016"/>
                </a:lnTo>
                <a:lnTo>
                  <a:pt x="349157" y="554926"/>
                </a:lnTo>
                <a:lnTo>
                  <a:pt x="122841" y="554926"/>
                </a:lnTo>
                <a:lnTo>
                  <a:pt x="99948" y="606016"/>
                </a:lnTo>
                <a:lnTo>
                  <a:pt x="63996" y="606016"/>
                </a:lnTo>
                <a:lnTo>
                  <a:pt x="203504" y="294873"/>
                </a:lnTo>
                <a:cubicBezTo>
                  <a:pt x="197972" y="291805"/>
                  <a:pt x="192902" y="287969"/>
                  <a:pt x="188293" y="283520"/>
                </a:cubicBezTo>
                <a:cubicBezTo>
                  <a:pt x="161866" y="257131"/>
                  <a:pt x="161866" y="214326"/>
                  <a:pt x="188293" y="188091"/>
                </a:cubicBezTo>
                <a:cubicBezTo>
                  <a:pt x="201045" y="175357"/>
                  <a:pt x="217946" y="168299"/>
                  <a:pt x="236076" y="168299"/>
                </a:cubicBezTo>
                <a:close/>
                <a:moveTo>
                  <a:pt x="236040" y="66120"/>
                </a:moveTo>
                <a:cubicBezTo>
                  <a:pt x="281364" y="66120"/>
                  <a:pt x="324077" y="83764"/>
                  <a:pt x="356188" y="115830"/>
                </a:cubicBezTo>
                <a:cubicBezTo>
                  <a:pt x="388146" y="147897"/>
                  <a:pt x="405815" y="190396"/>
                  <a:pt x="405815" y="235811"/>
                </a:cubicBezTo>
                <a:cubicBezTo>
                  <a:pt x="405815" y="281072"/>
                  <a:pt x="388146" y="323725"/>
                  <a:pt x="356188" y="355791"/>
                </a:cubicBezTo>
                <a:lnTo>
                  <a:pt x="332988" y="332624"/>
                </a:lnTo>
                <a:cubicBezTo>
                  <a:pt x="358800" y="306694"/>
                  <a:pt x="373089" y="272327"/>
                  <a:pt x="373089" y="235811"/>
                </a:cubicBezTo>
                <a:cubicBezTo>
                  <a:pt x="373089" y="199142"/>
                  <a:pt x="358800" y="164774"/>
                  <a:pt x="332988" y="138998"/>
                </a:cubicBezTo>
                <a:cubicBezTo>
                  <a:pt x="307023" y="113069"/>
                  <a:pt x="272607" y="98800"/>
                  <a:pt x="236040" y="98800"/>
                </a:cubicBezTo>
                <a:cubicBezTo>
                  <a:pt x="199319" y="98800"/>
                  <a:pt x="164903" y="113069"/>
                  <a:pt x="139091" y="138998"/>
                </a:cubicBezTo>
                <a:cubicBezTo>
                  <a:pt x="85623" y="192391"/>
                  <a:pt x="85623" y="279231"/>
                  <a:pt x="139091" y="332624"/>
                </a:cubicBezTo>
                <a:lnTo>
                  <a:pt x="115891" y="355791"/>
                </a:lnTo>
                <a:cubicBezTo>
                  <a:pt x="49671" y="289510"/>
                  <a:pt x="49671" y="181958"/>
                  <a:pt x="115891" y="115830"/>
                </a:cubicBezTo>
                <a:cubicBezTo>
                  <a:pt x="148002" y="83764"/>
                  <a:pt x="190561" y="66120"/>
                  <a:pt x="236040" y="66120"/>
                </a:cubicBezTo>
                <a:close/>
                <a:moveTo>
                  <a:pt x="236057" y="0"/>
                </a:moveTo>
                <a:cubicBezTo>
                  <a:pt x="299057" y="0"/>
                  <a:pt x="358369" y="24548"/>
                  <a:pt x="402930" y="69041"/>
                </a:cubicBezTo>
                <a:cubicBezTo>
                  <a:pt x="447644" y="113535"/>
                  <a:pt x="472076" y="172757"/>
                  <a:pt x="472076" y="235815"/>
                </a:cubicBezTo>
                <a:cubicBezTo>
                  <a:pt x="472076" y="298719"/>
                  <a:pt x="447644" y="357942"/>
                  <a:pt x="402930" y="402435"/>
                </a:cubicBezTo>
                <a:lnTo>
                  <a:pt x="379727" y="379268"/>
                </a:lnTo>
                <a:cubicBezTo>
                  <a:pt x="418142" y="340911"/>
                  <a:pt x="439347" y="289974"/>
                  <a:pt x="439347" y="235815"/>
                </a:cubicBezTo>
                <a:cubicBezTo>
                  <a:pt x="439347" y="181502"/>
                  <a:pt x="418142" y="130565"/>
                  <a:pt x="379727" y="92209"/>
                </a:cubicBezTo>
                <a:cubicBezTo>
                  <a:pt x="341313" y="53852"/>
                  <a:pt x="290298" y="32680"/>
                  <a:pt x="236057" y="32680"/>
                </a:cubicBezTo>
                <a:cubicBezTo>
                  <a:pt x="181662" y="32680"/>
                  <a:pt x="130647" y="53852"/>
                  <a:pt x="92233" y="92209"/>
                </a:cubicBezTo>
                <a:cubicBezTo>
                  <a:pt x="12945" y="171376"/>
                  <a:pt x="12945" y="300100"/>
                  <a:pt x="92233" y="379268"/>
                </a:cubicBezTo>
                <a:lnTo>
                  <a:pt x="69030" y="402435"/>
                </a:lnTo>
                <a:cubicBezTo>
                  <a:pt x="-23011" y="310533"/>
                  <a:pt x="-23011" y="160943"/>
                  <a:pt x="69030" y="69041"/>
                </a:cubicBezTo>
                <a:cubicBezTo>
                  <a:pt x="113591" y="24548"/>
                  <a:pt x="172903" y="0"/>
                  <a:pt x="236057" y="0"/>
                </a:cubicBezTo>
                <a:close/>
              </a:path>
            </a:pathLst>
          </a:custGeom>
          <a:solidFill>
            <a:schemeClr val="accent1"/>
          </a:solidFill>
          <a:ln>
            <a:noFill/>
          </a:ln>
        </p:spPr>
      </p:sp>
      <p:sp>
        <p:nvSpPr>
          <p:cNvPr id="5" name="verified-database-symbol-for-interface_30412"/>
          <p:cNvSpPr>
            <a:spLocks noChangeAspect="1"/>
          </p:cNvSpPr>
          <p:nvPr/>
        </p:nvSpPr>
        <p:spPr bwMode="auto">
          <a:xfrm>
            <a:off x="1238216" y="3143211"/>
            <a:ext cx="609685" cy="597797"/>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accent1"/>
          </a:solidFill>
          <a:ln>
            <a:noFill/>
          </a:ln>
        </p:spPr>
      </p:sp>
      <p:sp useBgFill="1">
        <p:nvSpPr>
          <p:cNvPr id="6" name="矩形 5"/>
          <p:cNvSpPr/>
          <p:nvPr/>
        </p:nvSpPr>
        <p:spPr>
          <a:xfrm>
            <a:off x="2024034" y="2836527"/>
            <a:ext cx="9144064" cy="1211165"/>
          </a:xfrm>
          <a:prstGeom prst="rect">
            <a:avLst/>
          </a:prstGeom>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）可靠交付。</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的传输过程由建立连接、传输数据和释放连接</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个步骤组成。一个应用程序在发送数据时，首先要请求建立连接。通过</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连接传送的数据，无差错、不丢失、不重复并且按序到达。</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tent_158189"/>
          <p:cNvSpPr>
            <a:spLocks noChangeAspect="1"/>
          </p:cNvSpPr>
          <p:nvPr/>
        </p:nvSpPr>
        <p:spPr bwMode="auto">
          <a:xfrm>
            <a:off x="1238216" y="4255846"/>
            <a:ext cx="609685" cy="553013"/>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33" h="5571">
                <a:moveTo>
                  <a:pt x="5610" y="5305"/>
                </a:moveTo>
                <a:lnTo>
                  <a:pt x="3222" y="1273"/>
                </a:lnTo>
                <a:lnTo>
                  <a:pt x="3895" y="136"/>
                </a:lnTo>
                <a:lnTo>
                  <a:pt x="3666" y="0"/>
                </a:lnTo>
                <a:lnTo>
                  <a:pt x="3067" y="1012"/>
                </a:lnTo>
                <a:lnTo>
                  <a:pt x="2467" y="0"/>
                </a:lnTo>
                <a:lnTo>
                  <a:pt x="2238" y="136"/>
                </a:lnTo>
                <a:lnTo>
                  <a:pt x="2912" y="1273"/>
                </a:lnTo>
                <a:lnTo>
                  <a:pt x="523" y="5305"/>
                </a:lnTo>
                <a:lnTo>
                  <a:pt x="0" y="5305"/>
                </a:lnTo>
                <a:lnTo>
                  <a:pt x="0" y="5571"/>
                </a:lnTo>
                <a:lnTo>
                  <a:pt x="6133" y="5571"/>
                </a:lnTo>
                <a:lnTo>
                  <a:pt x="6133" y="5305"/>
                </a:lnTo>
                <a:lnTo>
                  <a:pt x="5610" y="5305"/>
                </a:lnTo>
                <a:close/>
                <a:moveTo>
                  <a:pt x="3067" y="1535"/>
                </a:moveTo>
                <a:lnTo>
                  <a:pt x="5301" y="5305"/>
                </a:lnTo>
                <a:lnTo>
                  <a:pt x="3978" y="5305"/>
                </a:lnTo>
                <a:cubicBezTo>
                  <a:pt x="4007" y="4980"/>
                  <a:pt x="4031" y="4225"/>
                  <a:pt x="3682" y="3820"/>
                </a:cubicBezTo>
                <a:cubicBezTo>
                  <a:pt x="3526" y="3639"/>
                  <a:pt x="3319" y="3548"/>
                  <a:pt x="3067" y="3548"/>
                </a:cubicBezTo>
                <a:cubicBezTo>
                  <a:pt x="2814" y="3548"/>
                  <a:pt x="2607" y="3639"/>
                  <a:pt x="2452" y="3820"/>
                </a:cubicBezTo>
                <a:cubicBezTo>
                  <a:pt x="2103" y="4225"/>
                  <a:pt x="2126" y="4980"/>
                  <a:pt x="2155" y="5305"/>
                </a:cubicBezTo>
                <a:lnTo>
                  <a:pt x="833" y="5305"/>
                </a:lnTo>
                <a:lnTo>
                  <a:pt x="3067" y="1535"/>
                </a:lnTo>
                <a:close/>
                <a:moveTo>
                  <a:pt x="2422" y="5305"/>
                </a:moveTo>
                <a:cubicBezTo>
                  <a:pt x="2389" y="4965"/>
                  <a:pt x="2386" y="4305"/>
                  <a:pt x="2654" y="3994"/>
                </a:cubicBezTo>
                <a:cubicBezTo>
                  <a:pt x="2758" y="3873"/>
                  <a:pt x="2893" y="3814"/>
                  <a:pt x="3067" y="3814"/>
                </a:cubicBezTo>
                <a:cubicBezTo>
                  <a:pt x="3241" y="3814"/>
                  <a:pt x="3376" y="3873"/>
                  <a:pt x="3479" y="3993"/>
                </a:cubicBezTo>
                <a:cubicBezTo>
                  <a:pt x="3769" y="4330"/>
                  <a:pt x="3736" y="5030"/>
                  <a:pt x="3710" y="5305"/>
                </a:cubicBezTo>
                <a:lnTo>
                  <a:pt x="2422" y="5305"/>
                </a:lnTo>
                <a:close/>
              </a:path>
            </a:pathLst>
          </a:custGeom>
          <a:solidFill>
            <a:schemeClr val="accent1"/>
          </a:solidFill>
          <a:ln>
            <a:noFill/>
          </a:ln>
        </p:spPr>
      </p:sp>
      <p:sp useBgFill="1">
        <p:nvSpPr>
          <p:cNvPr id="8" name="矩形 7"/>
          <p:cNvSpPr/>
          <p:nvPr/>
        </p:nvSpPr>
        <p:spPr>
          <a:xfrm>
            <a:off x="2024034" y="4119130"/>
            <a:ext cx="9644130" cy="826445"/>
          </a:xfrm>
          <a:prstGeom prst="rect">
            <a:avLst/>
          </a:prstGeom>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）全双工通信。</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连接提供的是全双工的数据传输，采用点对点的方式，即在一个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连接中仅有两方进行通信，因此广播和多播方式不能用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wireless-signal_16724"/>
          <p:cNvSpPr>
            <a:spLocks noChangeAspect="1"/>
          </p:cNvSpPr>
          <p:nvPr/>
        </p:nvSpPr>
        <p:spPr bwMode="auto">
          <a:xfrm>
            <a:off x="1238216" y="5629758"/>
            <a:ext cx="609685" cy="432018"/>
          </a:xfrm>
          <a:custGeom>
            <a:avLst/>
            <a:gdLst>
              <a:gd name="connsiteX0" fmla="*/ 304631 w 609262"/>
              <a:gd name="connsiteY0" fmla="*/ 187351 h 431719"/>
              <a:gd name="connsiteX1" fmla="*/ 342031 w 609262"/>
              <a:gd name="connsiteY1" fmla="*/ 224751 h 431719"/>
              <a:gd name="connsiteX2" fmla="*/ 304631 w 609262"/>
              <a:gd name="connsiteY2" fmla="*/ 262151 h 431719"/>
              <a:gd name="connsiteX3" fmla="*/ 267231 w 609262"/>
              <a:gd name="connsiteY3" fmla="*/ 224751 h 431719"/>
              <a:gd name="connsiteX4" fmla="*/ 304631 w 609262"/>
              <a:gd name="connsiteY4" fmla="*/ 187351 h 431719"/>
              <a:gd name="connsiteX5" fmla="*/ 208386 w 609262"/>
              <a:gd name="connsiteY5" fmla="*/ 171686 h 431719"/>
              <a:gd name="connsiteX6" fmla="*/ 218064 w 609262"/>
              <a:gd name="connsiteY6" fmla="*/ 178713 h 431719"/>
              <a:gd name="connsiteX7" fmla="*/ 225542 w 609262"/>
              <a:gd name="connsiteY7" fmla="*/ 182959 h 431719"/>
              <a:gd name="connsiteX8" fmla="*/ 234047 w 609262"/>
              <a:gd name="connsiteY8" fmla="*/ 186765 h 431719"/>
              <a:gd name="connsiteX9" fmla="*/ 230528 w 609262"/>
              <a:gd name="connsiteY9" fmla="*/ 195256 h 431719"/>
              <a:gd name="connsiteX10" fmla="*/ 224809 w 609262"/>
              <a:gd name="connsiteY10" fmla="*/ 224682 h 431719"/>
              <a:gd name="connsiteX11" fmla="*/ 251496 w 609262"/>
              <a:gd name="connsiteY11" fmla="*/ 283827 h 431719"/>
              <a:gd name="connsiteX12" fmla="*/ 258975 w 609262"/>
              <a:gd name="connsiteY12" fmla="*/ 290562 h 431719"/>
              <a:gd name="connsiteX13" fmla="*/ 251790 w 609262"/>
              <a:gd name="connsiteY13" fmla="*/ 297735 h 431719"/>
              <a:gd name="connsiteX14" fmla="*/ 246951 w 609262"/>
              <a:gd name="connsiteY14" fmla="*/ 302127 h 431719"/>
              <a:gd name="connsiteX15" fmla="*/ 236980 w 609262"/>
              <a:gd name="connsiteY15" fmla="*/ 310911 h 431719"/>
              <a:gd name="connsiteX16" fmla="*/ 230675 w 609262"/>
              <a:gd name="connsiteY16" fmla="*/ 305055 h 431719"/>
              <a:gd name="connsiteX17" fmla="*/ 195043 w 609262"/>
              <a:gd name="connsiteY17" fmla="*/ 224682 h 431719"/>
              <a:gd name="connsiteX18" fmla="*/ 203694 w 609262"/>
              <a:gd name="connsiteY18" fmla="*/ 182666 h 431719"/>
              <a:gd name="connsiteX19" fmla="*/ 394643 w 609262"/>
              <a:gd name="connsiteY19" fmla="*/ 162159 h 431719"/>
              <a:gd name="connsiteX20" fmla="*/ 399336 w 609262"/>
              <a:gd name="connsiteY20" fmla="*/ 170212 h 431719"/>
              <a:gd name="connsiteX21" fmla="*/ 414149 w 609262"/>
              <a:gd name="connsiteY21" fmla="*/ 224678 h 431719"/>
              <a:gd name="connsiteX22" fmla="*/ 397870 w 609262"/>
              <a:gd name="connsiteY22" fmla="*/ 281925 h 431719"/>
              <a:gd name="connsiteX23" fmla="*/ 390977 w 609262"/>
              <a:gd name="connsiteY23" fmla="*/ 293199 h 431719"/>
              <a:gd name="connsiteX24" fmla="*/ 370737 w 609262"/>
              <a:gd name="connsiteY24" fmla="*/ 269627 h 431719"/>
              <a:gd name="connsiteX25" fmla="*/ 374257 w 609262"/>
              <a:gd name="connsiteY25" fmla="*/ 263624 h 431719"/>
              <a:gd name="connsiteX26" fmla="*/ 384377 w 609262"/>
              <a:gd name="connsiteY26" fmla="*/ 224678 h 431719"/>
              <a:gd name="connsiteX27" fmla="*/ 373231 w 609262"/>
              <a:gd name="connsiteY27" fmla="*/ 184267 h 431719"/>
              <a:gd name="connsiteX28" fmla="*/ 367364 w 609262"/>
              <a:gd name="connsiteY28" fmla="*/ 174458 h 431719"/>
              <a:gd name="connsiteX29" fmla="*/ 378071 w 609262"/>
              <a:gd name="connsiteY29" fmla="*/ 170505 h 431719"/>
              <a:gd name="connsiteX30" fmla="*/ 386577 w 609262"/>
              <a:gd name="connsiteY30" fmla="*/ 166698 h 431719"/>
              <a:gd name="connsiteX31" fmla="*/ 435864 w 609262"/>
              <a:gd name="connsiteY31" fmla="*/ 115163 h 431719"/>
              <a:gd name="connsiteX32" fmla="*/ 443638 w 609262"/>
              <a:gd name="connsiteY32" fmla="*/ 125853 h 431719"/>
              <a:gd name="connsiteX33" fmla="*/ 475611 w 609262"/>
              <a:gd name="connsiteY33" fmla="*/ 224697 h 431719"/>
              <a:gd name="connsiteX34" fmla="*/ 436744 w 609262"/>
              <a:gd name="connsiteY34" fmla="*/ 332766 h 431719"/>
              <a:gd name="connsiteX35" fmla="*/ 429704 w 609262"/>
              <a:gd name="connsiteY35" fmla="*/ 341113 h 431719"/>
              <a:gd name="connsiteX36" fmla="*/ 420171 w 609262"/>
              <a:gd name="connsiteY36" fmla="*/ 331009 h 431719"/>
              <a:gd name="connsiteX37" fmla="*/ 416944 w 609262"/>
              <a:gd name="connsiteY37" fmla="*/ 327495 h 431719"/>
              <a:gd name="connsiteX38" fmla="*/ 410197 w 609262"/>
              <a:gd name="connsiteY38" fmla="*/ 318562 h 431719"/>
              <a:gd name="connsiteX39" fmla="*/ 414744 w 609262"/>
              <a:gd name="connsiteY39" fmla="*/ 312851 h 431719"/>
              <a:gd name="connsiteX40" fmla="*/ 445984 w 609262"/>
              <a:gd name="connsiteY40" fmla="*/ 224697 h 431719"/>
              <a:gd name="connsiteX41" fmla="*/ 421051 w 609262"/>
              <a:gd name="connsiteY41" fmla="*/ 145768 h 431719"/>
              <a:gd name="connsiteX42" fmla="*/ 417237 w 609262"/>
              <a:gd name="connsiteY42" fmla="*/ 140057 h 431719"/>
              <a:gd name="connsiteX43" fmla="*/ 421491 w 609262"/>
              <a:gd name="connsiteY43" fmla="*/ 134492 h 431719"/>
              <a:gd name="connsiteX44" fmla="*/ 428091 w 609262"/>
              <a:gd name="connsiteY44" fmla="*/ 125853 h 431719"/>
              <a:gd name="connsiteX45" fmla="*/ 175703 w 609262"/>
              <a:gd name="connsiteY45" fmla="*/ 112058 h 431719"/>
              <a:gd name="connsiteX46" fmla="*/ 190674 w 609262"/>
              <a:gd name="connsiteY46" fmla="*/ 141496 h 431719"/>
              <a:gd name="connsiteX47" fmla="*/ 187592 w 609262"/>
              <a:gd name="connsiteY47" fmla="*/ 146036 h 431719"/>
              <a:gd name="connsiteX48" fmla="*/ 163374 w 609262"/>
              <a:gd name="connsiteY48" fmla="*/ 224683 h 431719"/>
              <a:gd name="connsiteX49" fmla="*/ 205057 w 609262"/>
              <a:gd name="connsiteY49" fmla="*/ 324419 h 431719"/>
              <a:gd name="connsiteX50" fmla="*/ 212543 w 609262"/>
              <a:gd name="connsiteY50" fmla="*/ 331888 h 431719"/>
              <a:gd name="connsiteX51" fmla="*/ 189353 w 609262"/>
              <a:gd name="connsiteY51" fmla="*/ 350781 h 431719"/>
              <a:gd name="connsiteX52" fmla="*/ 183335 w 609262"/>
              <a:gd name="connsiteY52" fmla="*/ 344776 h 431719"/>
              <a:gd name="connsiteX53" fmla="*/ 133580 w 609262"/>
              <a:gd name="connsiteY53" fmla="*/ 224683 h 431719"/>
              <a:gd name="connsiteX54" fmla="*/ 166603 w 609262"/>
              <a:gd name="connsiteY54" fmla="*/ 124653 h 431719"/>
              <a:gd name="connsiteX55" fmla="*/ 474168 w 609262"/>
              <a:gd name="connsiteY55" fmla="*/ 58146 h 431719"/>
              <a:gd name="connsiteX56" fmla="*/ 482087 w 609262"/>
              <a:gd name="connsiteY56" fmla="*/ 67080 h 431719"/>
              <a:gd name="connsiteX57" fmla="*/ 542507 w 609262"/>
              <a:gd name="connsiteY57" fmla="*/ 224668 h 431719"/>
              <a:gd name="connsiteX58" fmla="*/ 485020 w 609262"/>
              <a:gd name="connsiteY58" fmla="*/ 378887 h 431719"/>
              <a:gd name="connsiteX59" fmla="*/ 478861 w 609262"/>
              <a:gd name="connsiteY59" fmla="*/ 386063 h 431719"/>
              <a:gd name="connsiteX60" fmla="*/ 468742 w 609262"/>
              <a:gd name="connsiteY60" fmla="*/ 377422 h 431719"/>
              <a:gd name="connsiteX61" fmla="*/ 463462 w 609262"/>
              <a:gd name="connsiteY61" fmla="*/ 372882 h 431719"/>
              <a:gd name="connsiteX62" fmla="*/ 456276 w 609262"/>
              <a:gd name="connsiteY62" fmla="*/ 366584 h 431719"/>
              <a:gd name="connsiteX63" fmla="*/ 462436 w 609262"/>
              <a:gd name="connsiteY63" fmla="*/ 359554 h 431719"/>
              <a:gd name="connsiteX64" fmla="*/ 512737 w 609262"/>
              <a:gd name="connsiteY64" fmla="*/ 224668 h 431719"/>
              <a:gd name="connsiteX65" fmla="*/ 461556 w 609262"/>
              <a:gd name="connsiteY65" fmla="*/ 88755 h 431719"/>
              <a:gd name="connsiteX66" fmla="*/ 456716 w 609262"/>
              <a:gd name="connsiteY66" fmla="*/ 83190 h 431719"/>
              <a:gd name="connsiteX67" fmla="*/ 460822 w 609262"/>
              <a:gd name="connsiteY67" fmla="*/ 77185 h 431719"/>
              <a:gd name="connsiteX68" fmla="*/ 467275 w 609262"/>
              <a:gd name="connsiteY68" fmla="*/ 67812 h 431719"/>
              <a:gd name="connsiteX69" fmla="*/ 137413 w 609262"/>
              <a:gd name="connsiteY69" fmla="*/ 55817 h 431719"/>
              <a:gd name="connsiteX70" fmla="*/ 144303 w 609262"/>
              <a:gd name="connsiteY70" fmla="*/ 64605 h 431719"/>
              <a:gd name="connsiteX71" fmla="*/ 151339 w 609262"/>
              <a:gd name="connsiteY71" fmla="*/ 73685 h 431719"/>
              <a:gd name="connsiteX72" fmla="*/ 155884 w 609262"/>
              <a:gd name="connsiteY72" fmla="*/ 79983 h 431719"/>
              <a:gd name="connsiteX73" fmla="*/ 150753 w 609262"/>
              <a:gd name="connsiteY73" fmla="*/ 85695 h 431719"/>
              <a:gd name="connsiteX74" fmla="*/ 96513 w 609262"/>
              <a:gd name="connsiteY74" fmla="*/ 224687 h 431719"/>
              <a:gd name="connsiteX75" fmla="*/ 152219 w 609262"/>
              <a:gd name="connsiteY75" fmla="*/ 365730 h 431719"/>
              <a:gd name="connsiteX76" fmla="*/ 159549 w 609262"/>
              <a:gd name="connsiteY76" fmla="*/ 373492 h 431719"/>
              <a:gd name="connsiteX77" fmla="*/ 135214 w 609262"/>
              <a:gd name="connsiteY77" fmla="*/ 391214 h 431719"/>
              <a:gd name="connsiteX78" fmla="*/ 129497 w 609262"/>
              <a:gd name="connsiteY78" fmla="*/ 385063 h 431719"/>
              <a:gd name="connsiteX79" fmla="*/ 66755 w 609262"/>
              <a:gd name="connsiteY79" fmla="*/ 224687 h 431719"/>
              <a:gd name="connsiteX80" fmla="*/ 129790 w 609262"/>
              <a:gd name="connsiteY80" fmla="*/ 64019 h 431719"/>
              <a:gd name="connsiteX81" fmla="*/ 521684 w 609262"/>
              <a:gd name="connsiteY81" fmla="*/ 11432 h 431719"/>
              <a:gd name="connsiteX82" fmla="*/ 527992 w 609262"/>
              <a:gd name="connsiteY82" fmla="*/ 18169 h 431719"/>
              <a:gd name="connsiteX83" fmla="*/ 609262 w 609262"/>
              <a:gd name="connsiteY83" fmla="*/ 224672 h 431719"/>
              <a:gd name="connsiteX84" fmla="*/ 536647 w 609262"/>
              <a:gd name="connsiteY84" fmla="*/ 421509 h 431719"/>
              <a:gd name="connsiteX85" fmla="*/ 530486 w 609262"/>
              <a:gd name="connsiteY85" fmla="*/ 428685 h 431719"/>
              <a:gd name="connsiteX86" fmla="*/ 522418 w 609262"/>
              <a:gd name="connsiteY86" fmla="*/ 421802 h 431719"/>
              <a:gd name="connsiteX87" fmla="*/ 515376 w 609262"/>
              <a:gd name="connsiteY87" fmla="*/ 415797 h 431719"/>
              <a:gd name="connsiteX88" fmla="*/ 507748 w 609262"/>
              <a:gd name="connsiteY88" fmla="*/ 409646 h 431719"/>
              <a:gd name="connsiteX89" fmla="*/ 514056 w 609262"/>
              <a:gd name="connsiteY89" fmla="*/ 402323 h 431719"/>
              <a:gd name="connsiteX90" fmla="*/ 579483 w 609262"/>
              <a:gd name="connsiteY90" fmla="*/ 224672 h 431719"/>
              <a:gd name="connsiteX91" fmla="*/ 506135 w 609262"/>
              <a:gd name="connsiteY91" fmla="*/ 38380 h 431719"/>
              <a:gd name="connsiteX92" fmla="*/ 499533 w 609262"/>
              <a:gd name="connsiteY92" fmla="*/ 31350 h 431719"/>
              <a:gd name="connsiteX93" fmla="*/ 509362 w 609262"/>
              <a:gd name="connsiteY93" fmla="*/ 22416 h 431719"/>
              <a:gd name="connsiteX94" fmla="*/ 514790 w 609262"/>
              <a:gd name="connsiteY94" fmla="*/ 17437 h 431719"/>
              <a:gd name="connsiteX95" fmla="*/ 99309 w 609262"/>
              <a:gd name="connsiteY95" fmla="*/ 0 h 431719"/>
              <a:gd name="connsiteX96" fmla="*/ 105617 w 609262"/>
              <a:gd name="connsiteY96" fmla="*/ 10398 h 431719"/>
              <a:gd name="connsiteX97" fmla="*/ 109577 w 609262"/>
              <a:gd name="connsiteY97" fmla="*/ 16695 h 431719"/>
              <a:gd name="connsiteX98" fmla="*/ 115445 w 609262"/>
              <a:gd name="connsiteY98" fmla="*/ 25774 h 431719"/>
              <a:gd name="connsiteX99" fmla="*/ 110017 w 609262"/>
              <a:gd name="connsiteY99" fmla="*/ 31193 h 431719"/>
              <a:gd name="connsiteX100" fmla="*/ 29778 w 609262"/>
              <a:gd name="connsiteY100" fmla="*/ 224646 h 431719"/>
              <a:gd name="connsiteX101" fmla="*/ 98575 w 609262"/>
              <a:gd name="connsiteY101" fmla="*/ 405945 h 431719"/>
              <a:gd name="connsiteX102" fmla="*/ 105176 w 609262"/>
              <a:gd name="connsiteY102" fmla="*/ 413413 h 431719"/>
              <a:gd name="connsiteX103" fmla="*/ 81706 w 609262"/>
              <a:gd name="connsiteY103" fmla="*/ 431719 h 431719"/>
              <a:gd name="connsiteX104" fmla="*/ 75838 w 609262"/>
              <a:gd name="connsiteY104" fmla="*/ 424983 h 431719"/>
              <a:gd name="connsiteX105" fmla="*/ 0 w 609262"/>
              <a:gd name="connsiteY105" fmla="*/ 224646 h 431719"/>
              <a:gd name="connsiteX106" fmla="*/ 90801 w 609262"/>
              <a:gd name="connsiteY106" fmla="*/ 8494 h 43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609262" h="431719">
                <a:moveTo>
                  <a:pt x="304631" y="187351"/>
                </a:moveTo>
                <a:cubicBezTo>
                  <a:pt x="325286" y="187351"/>
                  <a:pt x="342031" y="204096"/>
                  <a:pt x="342031" y="224751"/>
                </a:cubicBezTo>
                <a:cubicBezTo>
                  <a:pt x="342031" y="245406"/>
                  <a:pt x="325286" y="262151"/>
                  <a:pt x="304631" y="262151"/>
                </a:cubicBezTo>
                <a:cubicBezTo>
                  <a:pt x="283976" y="262151"/>
                  <a:pt x="267231" y="245406"/>
                  <a:pt x="267231" y="224751"/>
                </a:cubicBezTo>
                <a:cubicBezTo>
                  <a:pt x="267231" y="204096"/>
                  <a:pt x="283976" y="187351"/>
                  <a:pt x="304631" y="187351"/>
                </a:cubicBezTo>
                <a:close/>
                <a:moveTo>
                  <a:pt x="208386" y="171686"/>
                </a:moveTo>
                <a:lnTo>
                  <a:pt x="218064" y="178713"/>
                </a:lnTo>
                <a:cubicBezTo>
                  <a:pt x="220410" y="180323"/>
                  <a:pt x="222903" y="181787"/>
                  <a:pt x="225542" y="182959"/>
                </a:cubicBezTo>
                <a:lnTo>
                  <a:pt x="234047" y="186765"/>
                </a:lnTo>
                <a:lnTo>
                  <a:pt x="230528" y="195256"/>
                </a:lnTo>
                <a:cubicBezTo>
                  <a:pt x="226715" y="204772"/>
                  <a:pt x="224809" y="214727"/>
                  <a:pt x="224809" y="224682"/>
                </a:cubicBezTo>
                <a:cubicBezTo>
                  <a:pt x="224809" y="247081"/>
                  <a:pt x="234487" y="268748"/>
                  <a:pt x="251496" y="283827"/>
                </a:cubicBezTo>
                <a:lnTo>
                  <a:pt x="258975" y="290562"/>
                </a:lnTo>
                <a:lnTo>
                  <a:pt x="251790" y="297735"/>
                </a:lnTo>
                <a:cubicBezTo>
                  <a:pt x="249884" y="299492"/>
                  <a:pt x="248417" y="300810"/>
                  <a:pt x="246951" y="302127"/>
                </a:cubicBezTo>
                <a:lnTo>
                  <a:pt x="236980" y="310911"/>
                </a:lnTo>
                <a:lnTo>
                  <a:pt x="230675" y="305055"/>
                </a:lnTo>
                <a:cubicBezTo>
                  <a:pt x="207653" y="283974"/>
                  <a:pt x="195043" y="255572"/>
                  <a:pt x="195043" y="224682"/>
                </a:cubicBezTo>
                <a:cubicBezTo>
                  <a:pt x="195043" y="210482"/>
                  <a:pt x="197975" y="196281"/>
                  <a:pt x="203694" y="182666"/>
                </a:cubicBezTo>
                <a:close/>
                <a:moveTo>
                  <a:pt x="394643" y="162159"/>
                </a:moveTo>
                <a:lnTo>
                  <a:pt x="399336" y="170212"/>
                </a:lnTo>
                <a:cubicBezTo>
                  <a:pt x="409016" y="186756"/>
                  <a:pt x="414149" y="205644"/>
                  <a:pt x="414149" y="224678"/>
                </a:cubicBezTo>
                <a:cubicBezTo>
                  <a:pt x="414149" y="244883"/>
                  <a:pt x="408576" y="264648"/>
                  <a:pt x="397870" y="281925"/>
                </a:cubicBezTo>
                <a:lnTo>
                  <a:pt x="390977" y="293199"/>
                </a:lnTo>
                <a:lnTo>
                  <a:pt x="370737" y="269627"/>
                </a:lnTo>
                <a:lnTo>
                  <a:pt x="374257" y="263624"/>
                </a:lnTo>
                <a:cubicBezTo>
                  <a:pt x="380857" y="251764"/>
                  <a:pt x="384377" y="238294"/>
                  <a:pt x="384377" y="224678"/>
                </a:cubicBezTo>
                <a:cubicBezTo>
                  <a:pt x="384377" y="210475"/>
                  <a:pt x="380564" y="196566"/>
                  <a:pt x="373231" y="184267"/>
                </a:cubicBezTo>
                <a:lnTo>
                  <a:pt x="367364" y="174458"/>
                </a:lnTo>
                <a:lnTo>
                  <a:pt x="378071" y="170505"/>
                </a:lnTo>
                <a:cubicBezTo>
                  <a:pt x="380857" y="169480"/>
                  <a:pt x="383644" y="168162"/>
                  <a:pt x="386577" y="166698"/>
                </a:cubicBezTo>
                <a:close/>
                <a:moveTo>
                  <a:pt x="435864" y="115163"/>
                </a:moveTo>
                <a:lnTo>
                  <a:pt x="443638" y="125853"/>
                </a:lnTo>
                <a:cubicBezTo>
                  <a:pt x="464611" y="155140"/>
                  <a:pt x="475611" y="189259"/>
                  <a:pt x="475611" y="224697"/>
                </a:cubicBezTo>
                <a:cubicBezTo>
                  <a:pt x="475611" y="264381"/>
                  <a:pt x="462118" y="301722"/>
                  <a:pt x="436744" y="332766"/>
                </a:cubicBezTo>
                <a:lnTo>
                  <a:pt x="429704" y="341113"/>
                </a:lnTo>
                <a:lnTo>
                  <a:pt x="420171" y="331009"/>
                </a:lnTo>
                <a:cubicBezTo>
                  <a:pt x="418851" y="329545"/>
                  <a:pt x="417824" y="328520"/>
                  <a:pt x="416944" y="327495"/>
                </a:cubicBezTo>
                <a:lnTo>
                  <a:pt x="410197" y="318562"/>
                </a:lnTo>
                <a:lnTo>
                  <a:pt x="414744" y="312851"/>
                </a:lnTo>
                <a:cubicBezTo>
                  <a:pt x="435131" y="287518"/>
                  <a:pt x="445984" y="257059"/>
                  <a:pt x="445984" y="224697"/>
                </a:cubicBezTo>
                <a:cubicBezTo>
                  <a:pt x="445984" y="196728"/>
                  <a:pt x="437331" y="169344"/>
                  <a:pt x="421051" y="145768"/>
                </a:cubicBezTo>
                <a:lnTo>
                  <a:pt x="417237" y="140057"/>
                </a:lnTo>
                <a:lnTo>
                  <a:pt x="421491" y="134492"/>
                </a:lnTo>
                <a:cubicBezTo>
                  <a:pt x="423837" y="131710"/>
                  <a:pt x="425891" y="128781"/>
                  <a:pt x="428091" y="125853"/>
                </a:cubicBezTo>
                <a:close/>
                <a:moveTo>
                  <a:pt x="175703" y="112058"/>
                </a:moveTo>
                <a:lnTo>
                  <a:pt x="190674" y="141496"/>
                </a:lnTo>
                <a:lnTo>
                  <a:pt x="187592" y="146036"/>
                </a:lnTo>
                <a:cubicBezTo>
                  <a:pt x="171740" y="169469"/>
                  <a:pt x="163374" y="196710"/>
                  <a:pt x="163374" y="224683"/>
                </a:cubicBezTo>
                <a:cubicBezTo>
                  <a:pt x="163374" y="262322"/>
                  <a:pt x="178198" y="297764"/>
                  <a:pt x="205057" y="324419"/>
                </a:cubicBezTo>
                <a:lnTo>
                  <a:pt x="212543" y="331888"/>
                </a:lnTo>
                <a:lnTo>
                  <a:pt x="189353" y="350781"/>
                </a:lnTo>
                <a:lnTo>
                  <a:pt x="183335" y="344776"/>
                </a:lnTo>
                <a:cubicBezTo>
                  <a:pt x="151192" y="312410"/>
                  <a:pt x="133580" y="269791"/>
                  <a:pt x="133580" y="224683"/>
                </a:cubicBezTo>
                <a:cubicBezTo>
                  <a:pt x="133580" y="188654"/>
                  <a:pt x="145028" y="154091"/>
                  <a:pt x="166603" y="124653"/>
                </a:cubicBezTo>
                <a:close/>
                <a:moveTo>
                  <a:pt x="474168" y="58146"/>
                </a:moveTo>
                <a:lnTo>
                  <a:pt x="482087" y="67080"/>
                </a:lnTo>
                <a:cubicBezTo>
                  <a:pt x="521096" y="110578"/>
                  <a:pt x="542507" y="166670"/>
                  <a:pt x="542507" y="224668"/>
                </a:cubicBezTo>
                <a:cubicBezTo>
                  <a:pt x="542507" y="280907"/>
                  <a:pt x="522123" y="335682"/>
                  <a:pt x="485020" y="378887"/>
                </a:cubicBezTo>
                <a:lnTo>
                  <a:pt x="478861" y="386063"/>
                </a:lnTo>
                <a:lnTo>
                  <a:pt x="468742" y="377422"/>
                </a:lnTo>
                <a:cubicBezTo>
                  <a:pt x="466982" y="375958"/>
                  <a:pt x="465222" y="374347"/>
                  <a:pt x="463462" y="372882"/>
                </a:cubicBezTo>
                <a:lnTo>
                  <a:pt x="456276" y="366584"/>
                </a:lnTo>
                <a:lnTo>
                  <a:pt x="462436" y="359554"/>
                </a:lnTo>
                <a:cubicBezTo>
                  <a:pt x="494846" y="321768"/>
                  <a:pt x="512737" y="273877"/>
                  <a:pt x="512737" y="224668"/>
                </a:cubicBezTo>
                <a:cubicBezTo>
                  <a:pt x="512737" y="174872"/>
                  <a:pt x="494552" y="126541"/>
                  <a:pt x="461556" y="88755"/>
                </a:cubicBezTo>
                <a:lnTo>
                  <a:pt x="456716" y="83190"/>
                </a:lnTo>
                <a:lnTo>
                  <a:pt x="460822" y="77185"/>
                </a:lnTo>
                <a:cubicBezTo>
                  <a:pt x="463022" y="73963"/>
                  <a:pt x="465075" y="70888"/>
                  <a:pt x="467275" y="67812"/>
                </a:cubicBezTo>
                <a:close/>
                <a:moveTo>
                  <a:pt x="137413" y="55817"/>
                </a:moveTo>
                <a:lnTo>
                  <a:pt x="144303" y="64605"/>
                </a:lnTo>
                <a:cubicBezTo>
                  <a:pt x="146942" y="68120"/>
                  <a:pt x="149141" y="70902"/>
                  <a:pt x="151339" y="73685"/>
                </a:cubicBezTo>
                <a:lnTo>
                  <a:pt x="155884" y="79983"/>
                </a:lnTo>
                <a:lnTo>
                  <a:pt x="150753" y="85695"/>
                </a:lnTo>
                <a:cubicBezTo>
                  <a:pt x="115717" y="124214"/>
                  <a:pt x="96513" y="173572"/>
                  <a:pt x="96513" y="224687"/>
                </a:cubicBezTo>
                <a:cubicBezTo>
                  <a:pt x="96513" y="277121"/>
                  <a:pt x="116304" y="327210"/>
                  <a:pt x="152219" y="365730"/>
                </a:cubicBezTo>
                <a:lnTo>
                  <a:pt x="159549" y="373492"/>
                </a:lnTo>
                <a:lnTo>
                  <a:pt x="135214" y="391214"/>
                </a:lnTo>
                <a:lnTo>
                  <a:pt x="129497" y="385063"/>
                </a:lnTo>
                <a:cubicBezTo>
                  <a:pt x="89037" y="341124"/>
                  <a:pt x="66755" y="284151"/>
                  <a:pt x="66755" y="224687"/>
                </a:cubicBezTo>
                <a:cubicBezTo>
                  <a:pt x="66755" y="165224"/>
                  <a:pt x="89184" y="108104"/>
                  <a:pt x="129790" y="64019"/>
                </a:cubicBezTo>
                <a:close/>
                <a:moveTo>
                  <a:pt x="521684" y="11432"/>
                </a:moveTo>
                <a:lnTo>
                  <a:pt x="527992" y="18169"/>
                </a:lnTo>
                <a:cubicBezTo>
                  <a:pt x="580363" y="74554"/>
                  <a:pt x="609262" y="147929"/>
                  <a:pt x="609262" y="224672"/>
                </a:cubicBezTo>
                <a:cubicBezTo>
                  <a:pt x="609262" y="296728"/>
                  <a:pt x="583444" y="366588"/>
                  <a:pt x="536647" y="421509"/>
                </a:cubicBezTo>
                <a:lnTo>
                  <a:pt x="530486" y="428685"/>
                </a:lnTo>
                <a:lnTo>
                  <a:pt x="522418" y="421802"/>
                </a:lnTo>
                <a:cubicBezTo>
                  <a:pt x="520071" y="419751"/>
                  <a:pt x="517724" y="417701"/>
                  <a:pt x="515376" y="415797"/>
                </a:cubicBezTo>
                <a:lnTo>
                  <a:pt x="507748" y="409646"/>
                </a:lnTo>
                <a:lnTo>
                  <a:pt x="514056" y="402323"/>
                </a:lnTo>
                <a:cubicBezTo>
                  <a:pt x="556305" y="352674"/>
                  <a:pt x="579483" y="289698"/>
                  <a:pt x="579483" y="224672"/>
                </a:cubicBezTo>
                <a:cubicBezTo>
                  <a:pt x="579483" y="155545"/>
                  <a:pt x="553371" y="89346"/>
                  <a:pt x="506135" y="38380"/>
                </a:cubicBezTo>
                <a:lnTo>
                  <a:pt x="499533" y="31350"/>
                </a:lnTo>
                <a:lnTo>
                  <a:pt x="509362" y="22416"/>
                </a:lnTo>
                <a:cubicBezTo>
                  <a:pt x="511122" y="20805"/>
                  <a:pt x="512883" y="19048"/>
                  <a:pt x="514790" y="17437"/>
                </a:cubicBezTo>
                <a:close/>
                <a:moveTo>
                  <a:pt x="99309" y="0"/>
                </a:moveTo>
                <a:lnTo>
                  <a:pt x="105617" y="10398"/>
                </a:lnTo>
                <a:cubicBezTo>
                  <a:pt x="106937" y="12448"/>
                  <a:pt x="108257" y="14644"/>
                  <a:pt x="109577" y="16695"/>
                </a:cubicBezTo>
                <a:lnTo>
                  <a:pt x="115445" y="25774"/>
                </a:lnTo>
                <a:lnTo>
                  <a:pt x="110017" y="31193"/>
                </a:lnTo>
                <a:cubicBezTo>
                  <a:pt x="58236" y="83034"/>
                  <a:pt x="29778" y="151863"/>
                  <a:pt x="29778" y="224646"/>
                </a:cubicBezTo>
                <a:cubicBezTo>
                  <a:pt x="29778" y="291279"/>
                  <a:pt x="54128" y="355714"/>
                  <a:pt x="98575" y="405945"/>
                </a:cubicBezTo>
                <a:lnTo>
                  <a:pt x="105176" y="413413"/>
                </a:lnTo>
                <a:lnTo>
                  <a:pt x="81706" y="431719"/>
                </a:lnTo>
                <a:lnTo>
                  <a:pt x="75838" y="424983"/>
                </a:lnTo>
                <a:cubicBezTo>
                  <a:pt x="26844" y="369480"/>
                  <a:pt x="0" y="298308"/>
                  <a:pt x="0" y="224646"/>
                </a:cubicBezTo>
                <a:cubicBezTo>
                  <a:pt x="0" y="142930"/>
                  <a:pt x="32272" y="66193"/>
                  <a:pt x="90801" y="8494"/>
                </a:cubicBezTo>
                <a:close/>
              </a:path>
            </a:pathLst>
          </a:custGeom>
          <a:solidFill>
            <a:schemeClr val="accent1"/>
          </a:solidFill>
          <a:ln>
            <a:noFill/>
          </a:ln>
        </p:spPr>
      </p:sp>
      <p:sp useBgFill="1">
        <p:nvSpPr>
          <p:cNvPr id="10" name="矩形 9"/>
          <p:cNvSpPr/>
          <p:nvPr/>
        </p:nvSpPr>
        <p:spPr>
          <a:xfrm>
            <a:off x="2024034" y="5047824"/>
            <a:ext cx="9644130" cy="1595886"/>
          </a:xfrm>
          <a:prstGeom prst="rect">
            <a:avLst/>
          </a:prstGeom>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）流量控制。</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连接的双方都有固定大小的缓冲区，流量控制可以防止较快主机致使较慢主机的缓冲区溢出。通常把缓冲区中的空闲部分称为窗口。</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采用可变滑动窗口协议，并且当交付的数据不够填满一个缓冲区时，流服务提供“</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PUSH”</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机制，应用程序可以用其进行强迫传送。</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9"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ppt_x-.2"/>
                                          </p:val>
                                        </p:tav>
                                        <p:tav tm="100000">
                                          <p:val>
                                            <p:strVal val="#ppt_x"/>
                                          </p:val>
                                        </p:tav>
                                      </p:tavLst>
                                    </p:anim>
                                    <p:anim calcmode="lin" valueType="num">
                                      <p:cBhvr>
                                        <p:cTn id="20"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500"/>
                                        <p:tgtEl>
                                          <p:spTgt spid="6"/>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2500"/>
                            </p:stCondLst>
                            <p:childTnLst>
                              <p:par>
                                <p:cTn id="27" presetID="29"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2"/>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1" dur="500"/>
                                        <p:tgtEl>
                                          <p:spTgt spid="8"/>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3500"/>
                            </p:stCondLst>
                            <p:childTnLst>
                              <p:par>
                                <p:cTn id="37" presetID="29"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ppt_x</p:attrName>
                                        </p:attrNameLst>
                                      </p:cBhvr>
                                      <p:tavLst>
                                        <p:tav tm="0">
                                          <p:val>
                                            <p:strVal val="#ppt_x-.2"/>
                                          </p:val>
                                        </p:tav>
                                        <p:tav tm="100000">
                                          <p:val>
                                            <p:strVal val="#ppt_x"/>
                                          </p:val>
                                        </p:tav>
                                      </p:tavLst>
                                    </p:anim>
                                    <p:anim calcmode="lin" valueType="num">
                                      <p:cBhvr>
                                        <p:cTn id="40"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4. 3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传输控制协议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TCP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2122114" y="1500174"/>
            <a:ext cx="3589381"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4.3.2  TCP</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端口号分配</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3"/>
          <p:cNvGrpSpPr/>
          <p:nvPr/>
        </p:nvGrpSpPr>
        <p:grpSpPr>
          <a:xfrm>
            <a:off x="621916" y="1142984"/>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1"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useBgFill="1">
        <p:nvSpPr>
          <p:cNvPr id="7" name="矩形 6"/>
          <p:cNvSpPr/>
          <p:nvPr/>
        </p:nvSpPr>
        <p:spPr>
          <a:xfrm>
            <a:off x="2024034" y="2643182"/>
            <a:ext cx="8358246" cy="1980607"/>
          </a:xfrm>
          <a:prstGeom prst="rect">
            <a:avLst/>
          </a:prstGeom>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可以面向多种应用程序提供传输服务。为了能够区分出对应的应用程序，引入了</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端口的概念（与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UDP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类似）。</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端口号采用了动态和静态相结合的分配方法，对于一些常用的应用服务使用固定的端口号；对于其他的应用服务，尤其是用户自行开发的应用服务，端口号采用动态分配方法，由用户指定其分配。表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4-11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列出了常见的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服务端口号。</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9" name="图片 8" descr="timg (1).jpg"/>
          <p:cNvPicPr>
            <a:picLocks noChangeAspect="1"/>
          </p:cNvPicPr>
          <p:nvPr/>
        </p:nvPicPr>
        <p:blipFill>
          <a:blip r:embed="rId2" cstate="print">
            <a:clrChange>
              <a:clrFrom>
                <a:srgbClr val="FFFFFF"/>
              </a:clrFrom>
              <a:clrTo>
                <a:srgbClr val="FFFFFF">
                  <a:alpha val="0"/>
                </a:srgbClr>
              </a:clrTo>
            </a:clrChange>
          </a:blip>
          <a:srcRect b="51588"/>
          <a:stretch>
            <a:fillRect/>
          </a:stretch>
        </p:blipFill>
        <p:spPr>
          <a:xfrm>
            <a:off x="6705600" y="4680014"/>
            <a:ext cx="5486400" cy="21779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4. 3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传输控制协议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TCP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3" name="表格 2"/>
          <p:cNvGraphicFramePr>
            <a:graphicFrameLocks noGrp="1"/>
          </p:cNvGraphicFramePr>
          <p:nvPr/>
        </p:nvGraphicFramePr>
        <p:xfrm>
          <a:off x="1452530" y="2000240"/>
          <a:ext cx="8929750" cy="4071969"/>
        </p:xfrm>
        <a:graphic>
          <a:graphicData uri="http://schemas.openxmlformats.org/drawingml/2006/table">
            <a:tbl>
              <a:tblPr/>
              <a:tblGrid>
                <a:gridCol w="1517857"/>
                <a:gridCol w="1517857"/>
                <a:gridCol w="5894036"/>
              </a:tblGrid>
              <a:tr h="576137">
                <a:tc>
                  <a:txBody>
                    <a:bodyPr/>
                    <a:lstStyle/>
                    <a:p>
                      <a:pPr indent="266700" algn="ctr">
                        <a:spcAft>
                          <a:spcPts val="0"/>
                        </a:spcAft>
                      </a:pPr>
                      <a:r>
                        <a:rPr lang="en-US" sz="1800" kern="500" dirty="0">
                          <a:latin typeface="Times New Roman" panose="02020603050405020304" pitchFamily="18" charset="0"/>
                          <a:ea typeface="微软雅黑" panose="020B0503020204020204" pitchFamily="34" charset="-122"/>
                          <a:cs typeface="Times New Roman" panose="02020603050405020304" pitchFamily="18" charset="0"/>
                        </a:rPr>
                        <a:t>TCP</a:t>
                      </a:r>
                      <a:r>
                        <a:rPr lang="zh-CN" sz="1800" kern="500" dirty="0">
                          <a:latin typeface="Times New Roman" panose="02020603050405020304" pitchFamily="18" charset="0"/>
                          <a:ea typeface="微软雅黑" panose="020B0503020204020204" pitchFamily="34" charset="-122"/>
                          <a:cs typeface="Times New Roman" panose="02020603050405020304" pitchFamily="18" charset="0"/>
                        </a:rPr>
                        <a:t>端口号</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zh-CN" sz="1800" kern="500" dirty="0">
                          <a:latin typeface="Times New Roman" panose="02020603050405020304" pitchFamily="18" charset="0"/>
                          <a:ea typeface="微软雅黑" panose="020B0503020204020204" pitchFamily="34" charset="-122"/>
                          <a:cs typeface="Times New Roman" panose="02020603050405020304" pitchFamily="18" charset="0"/>
                        </a:rPr>
                        <a:t>协议名称</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c>
                  <a:txBody>
                    <a:bodyPr/>
                    <a:lstStyle/>
                    <a:p>
                      <a:pPr indent="266700" algn="ctr">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说</a:t>
                      </a:r>
                      <a:r>
                        <a:rPr lang="en-US" sz="1800" kern="500">
                          <a:latin typeface="Times New Roman" panose="02020603050405020304" pitchFamily="18" charset="0"/>
                          <a:ea typeface="微软雅黑" panose="020B0503020204020204" pitchFamily="34" charset="-122"/>
                          <a:cs typeface="Times New Roman" panose="02020603050405020304" pitchFamily="18" charset="0"/>
                        </a:rPr>
                        <a:t>  </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明</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CE9"/>
                    </a:solidFill>
                  </a:tcPr>
                </a:tc>
              </a:tr>
              <a:tr h="576137">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21</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dirty="0">
                          <a:latin typeface="Times New Roman" panose="02020603050405020304" pitchFamily="18" charset="0"/>
                          <a:ea typeface="微软雅黑" panose="020B0503020204020204" pitchFamily="34" charset="-122"/>
                          <a:cs typeface="Times New Roman" panose="02020603050405020304" pitchFamily="18" charset="0"/>
                        </a:rPr>
                        <a:t>FTP</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l">
                        <a:spcAft>
                          <a:spcPts val="0"/>
                        </a:spcAft>
                      </a:pPr>
                      <a:r>
                        <a:rPr lang="zh-CN" sz="1800" kern="500" dirty="0">
                          <a:latin typeface="Times New Roman" panose="02020603050405020304" pitchFamily="18" charset="0"/>
                          <a:ea typeface="微软雅黑" panose="020B0503020204020204" pitchFamily="34" charset="-122"/>
                          <a:cs typeface="Times New Roman" panose="02020603050405020304" pitchFamily="18" charset="0"/>
                        </a:rPr>
                        <a:t>文件传输协议</a:t>
                      </a:r>
                      <a:r>
                        <a:rPr lang="en-US" sz="1800" kern="500" dirty="0">
                          <a:latin typeface="Times New Roman" panose="02020603050405020304" pitchFamily="18" charset="0"/>
                          <a:ea typeface="微软雅黑" panose="020B0503020204020204" pitchFamily="34" charset="-122"/>
                          <a:cs typeface="Times New Roman" panose="02020603050405020304" pitchFamily="18" charset="0"/>
                        </a:rPr>
                        <a:t>-</a:t>
                      </a:r>
                      <a:r>
                        <a:rPr lang="zh-CN" sz="1800" kern="500" dirty="0">
                          <a:latin typeface="Times New Roman" panose="02020603050405020304" pitchFamily="18" charset="0"/>
                          <a:ea typeface="微软雅黑" panose="020B0503020204020204" pitchFamily="34" charset="-122"/>
                          <a:cs typeface="Times New Roman" panose="02020603050405020304" pitchFamily="18" charset="0"/>
                        </a:rPr>
                        <a:t>控制</a:t>
                      </a:r>
                      <a:r>
                        <a:rPr lang="en-US" sz="1800" kern="500" dirty="0">
                          <a:latin typeface="Times New Roman" panose="02020603050405020304" pitchFamily="18" charset="0"/>
                          <a:ea typeface="微软雅黑" panose="020B0503020204020204" pitchFamily="34" charset="-122"/>
                          <a:cs typeface="Times New Roman" panose="02020603050405020304" pitchFamily="18" charset="0"/>
                        </a:rPr>
                        <a:t>(File Transfer Protocol-Control)</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821">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22</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SSH</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l">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SSH</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远程登陆协议（</a:t>
                      </a:r>
                      <a:r>
                        <a:rPr lang="en-US" sz="1800" kern="500">
                          <a:latin typeface="Times New Roman" panose="02020603050405020304" pitchFamily="18" charset="0"/>
                          <a:ea typeface="微软雅黑" panose="020B0503020204020204" pitchFamily="34" charset="-122"/>
                          <a:cs typeface="Times New Roman" panose="02020603050405020304" pitchFamily="18" charset="0"/>
                        </a:rPr>
                        <a:t>SSH Remote Login Control</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137">
                <a:tc>
                  <a:txBody>
                    <a:bodyPr/>
                    <a:lstStyle/>
                    <a:p>
                      <a:pPr indent="266700" algn="ctr">
                        <a:spcAft>
                          <a:spcPts val="0"/>
                        </a:spcAft>
                      </a:pPr>
                      <a:r>
                        <a:rPr lang="en-US" sz="1800" kern="500" dirty="0">
                          <a:latin typeface="Times New Roman" panose="02020603050405020304" pitchFamily="18" charset="0"/>
                          <a:ea typeface="微软雅黑" panose="020B0503020204020204" pitchFamily="34" charset="-122"/>
                          <a:cs typeface="Times New Roman" panose="02020603050405020304" pitchFamily="18" charset="0"/>
                        </a:rPr>
                        <a:t>23</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TELNET</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l">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远程登录（</a:t>
                      </a:r>
                      <a:r>
                        <a:rPr lang="en-US" sz="1800" kern="500">
                          <a:latin typeface="Times New Roman" panose="02020603050405020304" pitchFamily="18" charset="0"/>
                          <a:ea typeface="微软雅黑" panose="020B0503020204020204" pitchFamily="34" charset="-122"/>
                          <a:cs typeface="Times New Roman" panose="02020603050405020304" pitchFamily="18" charset="0"/>
                        </a:rPr>
                        <a:t>Telnet</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137">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25</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SMTP</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l">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简单邮件传输协议（</a:t>
                      </a:r>
                      <a:r>
                        <a:rPr lang="en-US" sz="1800" kern="500">
                          <a:latin typeface="Times New Roman" panose="02020603050405020304" pitchFamily="18" charset="0"/>
                          <a:ea typeface="微软雅黑" panose="020B0503020204020204" pitchFamily="34" charset="-122"/>
                          <a:cs typeface="Times New Roman" panose="02020603050405020304" pitchFamily="18" charset="0"/>
                        </a:rPr>
                        <a:t>Simple Mail Transfer Protocol</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821">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53</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DNS</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l">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域名服务器（</a:t>
                      </a:r>
                      <a:r>
                        <a:rPr lang="en-US" sz="1800" kern="500">
                          <a:latin typeface="Times New Roman" panose="02020603050405020304" pitchFamily="18" charset="0"/>
                          <a:ea typeface="微软雅黑" panose="020B0503020204020204" pitchFamily="34" charset="-122"/>
                          <a:cs typeface="Times New Roman" panose="02020603050405020304" pitchFamily="18" charset="0"/>
                        </a:rPr>
                        <a:t>Domain Name Server</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821">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69</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TFTP</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l">
                        <a:spcAft>
                          <a:spcPts val="0"/>
                        </a:spcAft>
                      </a:pPr>
                      <a:r>
                        <a:rPr lang="zh-CN" sz="1800" kern="500">
                          <a:latin typeface="Times New Roman" panose="02020603050405020304" pitchFamily="18" charset="0"/>
                          <a:ea typeface="微软雅黑" panose="020B0503020204020204" pitchFamily="34" charset="-122"/>
                          <a:cs typeface="Times New Roman" panose="02020603050405020304" pitchFamily="18" charset="0"/>
                        </a:rPr>
                        <a:t>简单文件传输协议（</a:t>
                      </a:r>
                      <a:r>
                        <a:rPr lang="en-US" sz="1800" kern="500">
                          <a:latin typeface="Times New Roman" panose="02020603050405020304" pitchFamily="18" charset="0"/>
                          <a:ea typeface="微软雅黑" panose="020B0503020204020204" pitchFamily="34" charset="-122"/>
                          <a:cs typeface="Times New Roman" panose="02020603050405020304" pitchFamily="18" charset="0"/>
                        </a:rPr>
                        <a:t>Trivial File Transfer Protocol</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821">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80</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WWW</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l">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Web</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服务（</a:t>
                      </a:r>
                      <a:r>
                        <a:rPr lang="en-US" sz="1800" kern="500">
                          <a:latin typeface="Times New Roman" panose="02020603050405020304" pitchFamily="18" charset="0"/>
                          <a:ea typeface="微软雅黑" panose="020B0503020204020204" pitchFamily="34" charset="-122"/>
                          <a:cs typeface="Times New Roman" panose="02020603050405020304" pitchFamily="18" charset="0"/>
                        </a:rPr>
                        <a:t>World Wide Web</a:t>
                      </a:r>
                      <a:r>
                        <a:rPr lang="zh-CN" sz="1800" kern="500">
                          <a:latin typeface="Times New Roman" panose="02020603050405020304" pitchFamily="18" charset="0"/>
                          <a:ea typeface="微软雅黑" panose="020B0503020204020204" pitchFamily="34" charset="-122"/>
                          <a:cs typeface="Times New Roman" panose="02020603050405020304" pitchFamily="18" charset="0"/>
                        </a:rPr>
                        <a:t>）</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137">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119</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1800" kern="500">
                          <a:latin typeface="Times New Roman" panose="02020603050405020304" pitchFamily="18" charset="0"/>
                          <a:ea typeface="微软雅黑" panose="020B0503020204020204" pitchFamily="34" charset="-122"/>
                          <a:cs typeface="Times New Roman" panose="02020603050405020304" pitchFamily="18" charset="0"/>
                        </a:rPr>
                        <a:t>NNTP</a:t>
                      </a:r>
                      <a:endParaRPr lang="zh-CN" sz="1800" kern="50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l">
                        <a:spcAft>
                          <a:spcPts val="0"/>
                        </a:spcAft>
                      </a:pPr>
                      <a:r>
                        <a:rPr lang="zh-CN" sz="1800" kern="500" dirty="0">
                          <a:latin typeface="Times New Roman" panose="02020603050405020304" pitchFamily="18" charset="0"/>
                          <a:ea typeface="微软雅黑" panose="020B0503020204020204" pitchFamily="34" charset="-122"/>
                          <a:cs typeface="Times New Roman" panose="02020603050405020304" pitchFamily="18" charset="0"/>
                        </a:rPr>
                        <a:t>网络新闻传输协议（</a:t>
                      </a:r>
                      <a:r>
                        <a:rPr lang="en-US" sz="1800" kern="500" dirty="0">
                          <a:latin typeface="Times New Roman" panose="02020603050405020304" pitchFamily="18" charset="0"/>
                          <a:ea typeface="微软雅黑" panose="020B0503020204020204" pitchFamily="34" charset="-122"/>
                          <a:cs typeface="Times New Roman" panose="02020603050405020304" pitchFamily="18" charset="0"/>
                        </a:rPr>
                        <a:t>Network News Transfer Protocol</a:t>
                      </a:r>
                      <a:r>
                        <a:rPr lang="zh-CN" sz="1800" kern="5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sz="1800" kern="500" dirty="0">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4324629" y="1500174"/>
            <a:ext cx="3215367" cy="369332"/>
          </a:xfrm>
          <a:prstGeom prst="rect">
            <a:avLst/>
          </a:prstGeom>
        </p:spPr>
        <p:txBody>
          <a:bodyPr wrap="none">
            <a:spAutoFit/>
          </a:bodyPr>
          <a:lstStyle/>
          <a:p>
            <a:r>
              <a:rPr lang="x-none" dirty="0">
                <a:latin typeface="Times New Roman" panose="02020603050405020304" pitchFamily="18" charset="0"/>
                <a:ea typeface="微软雅黑" panose="020B0503020204020204" pitchFamily="34" charset="-122"/>
                <a:cs typeface="Times New Roman" panose="02020603050405020304" pitchFamily="18" charset="0"/>
              </a:rPr>
              <a:t>表4-</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11</a:t>
            </a:r>
            <a:r>
              <a:rPr lang="x-none" dirty="0">
                <a:latin typeface="Times New Roman" panose="02020603050405020304" pitchFamily="18" charset="0"/>
                <a:ea typeface="微软雅黑" panose="020B0503020204020204" pitchFamily="34" charset="-122"/>
                <a:cs typeface="Times New Roman" panose="02020603050405020304" pitchFamily="18" charset="0"/>
              </a:rPr>
              <a:t>  常见TCP服务</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及</a:t>
            </a:r>
            <a:r>
              <a:rPr lang="x-none" dirty="0">
                <a:latin typeface="Times New Roman" panose="02020603050405020304" pitchFamily="18" charset="0"/>
                <a:ea typeface="微软雅黑" panose="020B0503020204020204" pitchFamily="34" charset="-122"/>
                <a:cs typeface="Times New Roman" panose="02020603050405020304" pitchFamily="18" charset="0"/>
              </a:rPr>
              <a:t>端口号</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4. 3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传输控制协议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TCP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9" name="图片 8" descr="timg (1).jpg"/>
          <p:cNvPicPr>
            <a:picLocks noChangeAspect="1"/>
          </p:cNvPicPr>
          <p:nvPr/>
        </p:nvPicPr>
        <p:blipFill>
          <a:blip r:embed="rId1" cstate="print">
            <a:clrChange>
              <a:clrFrom>
                <a:srgbClr val="FFFFFF"/>
              </a:clrFrom>
              <a:clrTo>
                <a:srgbClr val="FFFFFF">
                  <a:alpha val="0"/>
                </a:srgbClr>
              </a:clrTo>
            </a:clrChange>
          </a:blip>
          <a:srcRect b="51588"/>
          <a:stretch>
            <a:fillRect/>
          </a:stretch>
        </p:blipFill>
        <p:spPr>
          <a:xfrm>
            <a:off x="8328248" y="5324170"/>
            <a:ext cx="3863752" cy="1533829"/>
          </a:xfrm>
          <a:prstGeom prst="rect">
            <a:avLst/>
          </a:prstGeom>
        </p:spPr>
      </p:pic>
      <p:grpSp>
        <p:nvGrpSpPr>
          <p:cNvPr id="10" name="组合 9"/>
          <p:cNvGrpSpPr>
            <a:grpSpLocks noChangeAspect="1"/>
          </p:cNvGrpSpPr>
          <p:nvPr/>
        </p:nvGrpSpPr>
        <p:grpSpPr>
          <a:xfrm>
            <a:off x="1271464" y="1556792"/>
            <a:ext cx="5504716" cy="4236498"/>
            <a:chOff x="1077992" y="1356244"/>
            <a:chExt cx="10036017" cy="4665044"/>
          </a:xfrm>
        </p:grpSpPr>
        <p:grpSp>
          <p:nvGrpSpPr>
            <p:cNvPr id="11" name="组合 1"/>
            <p:cNvGrpSpPr/>
            <p:nvPr/>
          </p:nvGrpSpPr>
          <p:grpSpPr>
            <a:xfrm>
              <a:off x="1077992" y="1556792"/>
              <a:ext cx="10036017" cy="4464496"/>
              <a:chOff x="1077992" y="1556792"/>
              <a:chExt cx="10036017" cy="4464496"/>
            </a:xfrm>
          </p:grpSpPr>
          <p:sp>
            <p:nvSpPr>
              <p:cNvPr id="13" name="矩形 2"/>
              <p:cNvSpPr/>
              <p:nvPr/>
            </p:nvSpPr>
            <p:spPr bwMode="auto">
              <a:xfrm>
                <a:off x="1321830" y="1556792"/>
                <a:ext cx="9548339" cy="4464496"/>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grpSp>
            <p:nvGrpSpPr>
              <p:cNvPr id="14" name="组合 2"/>
              <p:cNvGrpSpPr/>
              <p:nvPr/>
            </p:nvGrpSpPr>
            <p:grpSpPr>
              <a:xfrm>
                <a:off x="1077992" y="5717702"/>
                <a:ext cx="10036017" cy="303586"/>
                <a:chOff x="1077992" y="5800118"/>
                <a:chExt cx="10036017" cy="188544"/>
              </a:xfrm>
            </p:grpSpPr>
            <p:sp>
              <p:nvSpPr>
                <p:cNvPr id="16" name="直角三角形 15"/>
                <p:cNvSpPr/>
                <p:nvPr/>
              </p:nvSpPr>
              <p:spPr>
                <a:xfrm rot="16200000" flipH="1">
                  <a:off x="1102464"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直角三角形 16"/>
                <p:cNvSpPr/>
                <p:nvPr/>
              </p:nvSpPr>
              <p:spPr>
                <a:xfrm rot="5400000">
                  <a:off x="10900993"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5" name="圆角矩形 5"/>
              <p:cNvSpPr/>
              <p:nvPr/>
            </p:nvSpPr>
            <p:spPr>
              <a:xfrm>
                <a:off x="1883530" y="2013619"/>
                <a:ext cx="8421123" cy="365796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en-US" altLang="zh-CN"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TCP</a:t>
                </a:r>
                <a:r>
                  <a:rPr lang="zh-CN" altLang="en-US"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虽然是面向字节流的，但</a:t>
                </a:r>
                <a:r>
                  <a:rPr lang="en-US" altLang="zh-CN"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TCP</a:t>
                </a:r>
                <a:r>
                  <a:rPr lang="zh-CN" altLang="en-US"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传送的数据单元是报文段。一个</a:t>
                </a:r>
                <a:r>
                  <a:rPr lang="en-US" altLang="zh-CN"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TCP</a:t>
                </a:r>
                <a:r>
                  <a:rPr lang="zh-CN" altLang="en-US"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报文段分为首部和数据两个部分，如图</a:t>
                </a:r>
                <a:r>
                  <a:rPr lang="en-US" altLang="zh-CN"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4-21</a:t>
                </a:r>
                <a:r>
                  <a:rPr lang="zh-CN" altLang="en-US"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所示。</a:t>
                </a:r>
                <a:r>
                  <a:rPr lang="en-US" altLang="zh-CN"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TCP</a:t>
                </a:r>
                <a:r>
                  <a:rPr lang="zh-CN" altLang="en-US"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首部的前</a:t>
                </a:r>
                <a:r>
                  <a:rPr lang="en-US" altLang="zh-CN"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20</a:t>
                </a:r>
                <a:r>
                  <a:rPr lang="zh-CN" altLang="en-US"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个字节是固定的，后面的选项字段根据需要而增加，因此</a:t>
                </a:r>
                <a:r>
                  <a:rPr lang="en-US" altLang="zh-CN"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TCP</a:t>
                </a:r>
                <a:r>
                  <a:rPr lang="zh-CN" altLang="en-US"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报文段的最小长度为</a:t>
                </a:r>
                <a:r>
                  <a:rPr lang="en-US" altLang="zh-CN"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20</a:t>
                </a:r>
                <a:r>
                  <a:rPr lang="zh-CN" altLang="en-US"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字节。</a:t>
                </a:r>
                <a:endParaRPr lang="zh-CN" altLang="en-US"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2" name="六边形 11"/>
            <p:cNvSpPr/>
            <p:nvPr/>
          </p:nvSpPr>
          <p:spPr>
            <a:xfrm>
              <a:off x="1675684" y="1356244"/>
              <a:ext cx="2520282" cy="468587"/>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
        <p:nvSpPr>
          <p:cNvPr id="230404" name="Rectangle 4"/>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4. 3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传输控制协议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TCP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7" name="组合 9"/>
          <p:cNvGrpSpPr>
            <a:grpSpLocks noChangeAspect="1"/>
          </p:cNvGrpSpPr>
          <p:nvPr/>
        </p:nvGrpSpPr>
        <p:grpSpPr>
          <a:xfrm>
            <a:off x="1085396" y="2084581"/>
            <a:ext cx="4341993" cy="4214081"/>
            <a:chOff x="807243" y="1357101"/>
            <a:chExt cx="10306766" cy="4744619"/>
          </a:xfrm>
        </p:grpSpPr>
        <p:grpSp>
          <p:nvGrpSpPr>
            <p:cNvPr id="8" name="组合 1"/>
            <p:cNvGrpSpPr/>
            <p:nvPr/>
          </p:nvGrpSpPr>
          <p:grpSpPr>
            <a:xfrm>
              <a:off x="1077992" y="1556792"/>
              <a:ext cx="10036017" cy="4544928"/>
              <a:chOff x="1077992" y="1556792"/>
              <a:chExt cx="10036017" cy="4544928"/>
            </a:xfrm>
          </p:grpSpPr>
          <p:sp>
            <p:nvSpPr>
              <p:cNvPr id="13" name="矩形 2"/>
              <p:cNvSpPr/>
              <p:nvPr/>
            </p:nvSpPr>
            <p:spPr bwMode="auto">
              <a:xfrm>
                <a:off x="1321831" y="1556792"/>
                <a:ext cx="9548340" cy="4544928"/>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grpSp>
            <p:nvGrpSpPr>
              <p:cNvPr id="10" name="组合 2"/>
              <p:cNvGrpSpPr/>
              <p:nvPr/>
            </p:nvGrpSpPr>
            <p:grpSpPr>
              <a:xfrm>
                <a:off x="1077992" y="5717702"/>
                <a:ext cx="10036017" cy="303586"/>
                <a:chOff x="1077992" y="5800118"/>
                <a:chExt cx="10036017" cy="188544"/>
              </a:xfrm>
            </p:grpSpPr>
            <p:sp>
              <p:nvSpPr>
                <p:cNvPr id="16" name="直角三角形 15"/>
                <p:cNvSpPr/>
                <p:nvPr/>
              </p:nvSpPr>
              <p:spPr>
                <a:xfrm rot="16200000" flipH="1">
                  <a:off x="1102464"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直角三角形 16"/>
                <p:cNvSpPr/>
                <p:nvPr/>
              </p:nvSpPr>
              <p:spPr>
                <a:xfrm rot="5400000">
                  <a:off x="10900993"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5" name="圆角矩形 5"/>
              <p:cNvSpPr/>
              <p:nvPr/>
            </p:nvSpPr>
            <p:spPr>
              <a:xfrm>
                <a:off x="1883529" y="1919266"/>
                <a:ext cx="8421123" cy="394115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虽然是面向字节流的，但</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传送的数据单元是报文段。一个</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报文段分为首部和数据两部分，如图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4-21</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首部的前</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20</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个字节是固定的，后面的选项字段根据需要而增加，因此</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报文段的最小长度为</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20</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字节。</a:t>
                </a:r>
                <a:endPar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2" name="六边形 11"/>
            <p:cNvSpPr/>
            <p:nvPr/>
          </p:nvSpPr>
          <p:spPr>
            <a:xfrm>
              <a:off x="807243" y="1357101"/>
              <a:ext cx="2520281" cy="468587"/>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
        <p:nvSpPr>
          <p:cNvPr id="230404" name="Rectangle 4"/>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232452" name="Rectangle 4"/>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pSp>
        <p:nvGrpSpPr>
          <p:cNvPr id="22" name="组合 21"/>
          <p:cNvGrpSpPr/>
          <p:nvPr/>
        </p:nvGrpSpPr>
        <p:grpSpPr>
          <a:xfrm>
            <a:off x="5782933" y="1214422"/>
            <a:ext cx="5995366" cy="5084240"/>
            <a:chOff x="5310182" y="1214422"/>
            <a:chExt cx="5995366" cy="5084240"/>
          </a:xfrm>
        </p:grpSpPr>
        <p:sp>
          <p:nvSpPr>
            <p:cNvPr id="19" name="矩形 18"/>
            <p:cNvSpPr/>
            <p:nvPr/>
          </p:nvSpPr>
          <p:spPr>
            <a:xfrm>
              <a:off x="7025189" y="5929330"/>
              <a:ext cx="2758127" cy="369332"/>
            </a:xfrm>
            <a:prstGeom prst="rect">
              <a:avLst/>
            </a:prstGeom>
          </p:spPr>
          <p:txBody>
            <a:bodyPr wrap="non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4-21  TCP</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报文段的格式</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232451" name="Object 3"/>
            <p:cNvGraphicFramePr>
              <a:graphicFrameLocks noChangeAspect="1"/>
            </p:cNvGraphicFramePr>
            <p:nvPr/>
          </p:nvGraphicFramePr>
          <p:xfrm>
            <a:off x="5310182" y="1214422"/>
            <a:ext cx="5995366" cy="4643470"/>
          </p:xfrm>
          <a:graphic>
            <a:graphicData uri="http://schemas.openxmlformats.org/presentationml/2006/ole">
              <mc:AlternateContent xmlns:mc="http://schemas.openxmlformats.org/markup-compatibility/2006">
                <mc:Choice xmlns:v="urn:schemas-microsoft-com:vml" Requires="v">
                  <p:oleObj spid="_x0000_s17411" name="" r:id="rId1" imgW="3905250" imgH="3028950" progId="Visio.Drawing.11">
                    <p:embed/>
                  </p:oleObj>
                </mc:Choice>
                <mc:Fallback>
                  <p:oleObj name="" r:id="rId1" imgW="3905250" imgH="3028950" progId="Visio.Drawing.11">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0182" y="1214422"/>
                          <a:ext cx="5995366" cy="46434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8" name="矩形 17"/>
          <p:cNvSpPr/>
          <p:nvPr/>
        </p:nvSpPr>
        <p:spPr>
          <a:xfrm>
            <a:off x="1775520" y="1292028"/>
            <a:ext cx="3589381"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4.2.3  TCP</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报文段格式</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0" name="组合 19"/>
          <p:cNvGrpSpPr/>
          <p:nvPr/>
        </p:nvGrpSpPr>
        <p:grpSpPr>
          <a:xfrm>
            <a:off x="275322" y="934838"/>
            <a:ext cx="1428760" cy="1152000"/>
            <a:chOff x="1166778" y="1571612"/>
            <a:chExt cx="1428760" cy="1152000"/>
          </a:xfrm>
        </p:grpSpPr>
        <p:sp>
          <p:nvSpPr>
            <p:cNvPr id="21" name="菱形 20"/>
            <p:cNvSpPr/>
            <p:nvPr/>
          </p:nvSpPr>
          <p:spPr>
            <a:xfrm>
              <a:off x="1166778" y="1571612"/>
              <a:ext cx="1152000" cy="1152000"/>
            </a:xfrm>
            <a:prstGeom prst="diamond">
              <a:avLst/>
            </a:prstGeom>
            <a:blipFill dpi="0" rotWithShape="1">
              <a:blip r:embed="rId3"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3" name="菱形 22"/>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3" presetClass="entr" presetSubtype="16"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plus(in)">
                                      <p:cBhvr>
                                        <p:cTn id="12" dur="500"/>
                                        <p:tgtEl>
                                          <p:spTgt spid="22"/>
                                        </p:tgtEl>
                                      </p:cBhvr>
                                    </p:animEffect>
                                  </p:childTnLst>
                                </p:cTn>
                              </p:par>
                              <p:par>
                                <p:cTn id="13" presetID="49" presetClass="entr" presetSubtype="0" decel="10000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 calcmode="lin" valueType="num">
                                      <p:cBhvr>
                                        <p:cTn id="17" dur="500" fill="hold"/>
                                        <p:tgtEl>
                                          <p:spTgt spid="20"/>
                                        </p:tgtEl>
                                        <p:attrNameLst>
                                          <p:attrName>style.rotation</p:attrName>
                                        </p:attrNameLst>
                                      </p:cBhvr>
                                      <p:tavLst>
                                        <p:tav tm="0">
                                          <p:val>
                                            <p:fltVal val="360"/>
                                          </p:val>
                                        </p:tav>
                                        <p:tav tm="100000">
                                          <p:val>
                                            <p:fltVal val="0"/>
                                          </p:val>
                                        </p:tav>
                                      </p:tavLst>
                                    </p:anim>
                                    <p:animEffect transition="in" filter="fade">
                                      <p:cBhvr>
                                        <p:cTn id="18" dur="500"/>
                                        <p:tgtEl>
                                          <p:spTgt spid="20"/>
                                        </p:tgtEl>
                                      </p:cBhvr>
                                    </p:animEffect>
                                  </p:childTnLst>
                                </p:cTn>
                              </p:par>
                            </p:childTnLst>
                          </p:cTn>
                        </p:par>
                        <p:par>
                          <p:cTn id="19" fill="hold">
                            <p:stCondLst>
                              <p:cond delay="1000"/>
                            </p:stCondLst>
                            <p:childTnLst>
                              <p:par>
                                <p:cTn id="20" presetID="12" presetClass="entr" presetSubtype="4"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lide(fromBottom)">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4. 3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传输控制协议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TCP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3" name="矩形 2"/>
          <p:cNvSpPr/>
          <p:nvPr/>
        </p:nvSpPr>
        <p:spPr>
          <a:xfrm>
            <a:off x="2024034" y="1190172"/>
            <a:ext cx="9001188" cy="1246495"/>
          </a:xfrm>
          <a:prstGeom prst="rect">
            <a:avLst/>
          </a:prstGeom>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）源端口号和目的端口号。</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源端口号和目的端口号用于表示发送端和接收端的端口号。这两个值加上</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首部中的源</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地址和目的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地址可以确定一条唯一的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连接。</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wifi_99535"/>
          <p:cNvSpPr>
            <a:spLocks noChangeAspect="1"/>
          </p:cNvSpPr>
          <p:nvPr/>
        </p:nvSpPr>
        <p:spPr bwMode="auto">
          <a:xfrm>
            <a:off x="1238216" y="1422085"/>
            <a:ext cx="609685" cy="782668"/>
          </a:xfrm>
          <a:custGeom>
            <a:avLst/>
            <a:gdLst>
              <a:gd name="connsiteX0" fmla="*/ 159562 w 472076"/>
              <a:gd name="connsiteY0" fmla="*/ 472998 h 606016"/>
              <a:gd name="connsiteX1" fmla="*/ 137591 w 472076"/>
              <a:gd name="connsiteY1" fmla="*/ 522093 h 606016"/>
              <a:gd name="connsiteX2" fmla="*/ 334407 w 472076"/>
              <a:gd name="connsiteY2" fmla="*/ 522093 h 606016"/>
              <a:gd name="connsiteX3" fmla="*/ 312436 w 472076"/>
              <a:gd name="connsiteY3" fmla="*/ 472998 h 606016"/>
              <a:gd name="connsiteX4" fmla="*/ 190751 w 472076"/>
              <a:gd name="connsiteY4" fmla="*/ 403497 h 606016"/>
              <a:gd name="connsiteX5" fmla="*/ 174158 w 472076"/>
              <a:gd name="connsiteY5" fmla="*/ 440319 h 606016"/>
              <a:gd name="connsiteX6" fmla="*/ 297840 w 472076"/>
              <a:gd name="connsiteY6" fmla="*/ 440319 h 606016"/>
              <a:gd name="connsiteX7" fmla="*/ 281247 w 472076"/>
              <a:gd name="connsiteY7" fmla="*/ 403497 h 606016"/>
              <a:gd name="connsiteX8" fmla="*/ 235615 w 472076"/>
              <a:gd name="connsiteY8" fmla="*/ 303158 h 606016"/>
              <a:gd name="connsiteX9" fmla="*/ 205347 w 472076"/>
              <a:gd name="connsiteY9" fmla="*/ 370818 h 606016"/>
              <a:gd name="connsiteX10" fmla="*/ 266651 w 472076"/>
              <a:gd name="connsiteY10" fmla="*/ 370818 h 606016"/>
              <a:gd name="connsiteX11" fmla="*/ 236383 w 472076"/>
              <a:gd name="connsiteY11" fmla="*/ 303158 h 606016"/>
              <a:gd name="connsiteX12" fmla="*/ 236076 w 472076"/>
              <a:gd name="connsiteY12" fmla="*/ 303158 h 606016"/>
              <a:gd name="connsiteX13" fmla="*/ 235615 w 472076"/>
              <a:gd name="connsiteY13" fmla="*/ 303158 h 606016"/>
              <a:gd name="connsiteX14" fmla="*/ 236076 w 472076"/>
              <a:gd name="connsiteY14" fmla="*/ 168299 h 606016"/>
              <a:gd name="connsiteX15" fmla="*/ 283859 w 472076"/>
              <a:gd name="connsiteY15" fmla="*/ 188091 h 606016"/>
              <a:gd name="connsiteX16" fmla="*/ 283859 w 472076"/>
              <a:gd name="connsiteY16" fmla="*/ 283520 h 606016"/>
              <a:gd name="connsiteX17" fmla="*/ 268494 w 472076"/>
              <a:gd name="connsiteY17" fmla="*/ 294873 h 606016"/>
              <a:gd name="connsiteX18" fmla="*/ 408002 w 472076"/>
              <a:gd name="connsiteY18" fmla="*/ 606016 h 606016"/>
              <a:gd name="connsiteX19" fmla="*/ 372050 w 472076"/>
              <a:gd name="connsiteY19" fmla="*/ 606016 h 606016"/>
              <a:gd name="connsiteX20" fmla="*/ 349157 w 472076"/>
              <a:gd name="connsiteY20" fmla="*/ 554926 h 606016"/>
              <a:gd name="connsiteX21" fmla="*/ 122841 w 472076"/>
              <a:gd name="connsiteY21" fmla="*/ 554926 h 606016"/>
              <a:gd name="connsiteX22" fmla="*/ 99948 w 472076"/>
              <a:gd name="connsiteY22" fmla="*/ 606016 h 606016"/>
              <a:gd name="connsiteX23" fmla="*/ 63996 w 472076"/>
              <a:gd name="connsiteY23" fmla="*/ 606016 h 606016"/>
              <a:gd name="connsiteX24" fmla="*/ 203504 w 472076"/>
              <a:gd name="connsiteY24" fmla="*/ 294873 h 606016"/>
              <a:gd name="connsiteX25" fmla="*/ 188293 w 472076"/>
              <a:gd name="connsiteY25" fmla="*/ 283520 h 606016"/>
              <a:gd name="connsiteX26" fmla="*/ 188293 w 472076"/>
              <a:gd name="connsiteY26" fmla="*/ 188091 h 606016"/>
              <a:gd name="connsiteX27" fmla="*/ 236076 w 472076"/>
              <a:gd name="connsiteY27" fmla="*/ 168299 h 606016"/>
              <a:gd name="connsiteX28" fmla="*/ 236040 w 472076"/>
              <a:gd name="connsiteY28" fmla="*/ 66120 h 606016"/>
              <a:gd name="connsiteX29" fmla="*/ 356188 w 472076"/>
              <a:gd name="connsiteY29" fmla="*/ 115830 h 606016"/>
              <a:gd name="connsiteX30" fmla="*/ 405815 w 472076"/>
              <a:gd name="connsiteY30" fmla="*/ 235811 h 606016"/>
              <a:gd name="connsiteX31" fmla="*/ 356188 w 472076"/>
              <a:gd name="connsiteY31" fmla="*/ 355791 h 606016"/>
              <a:gd name="connsiteX32" fmla="*/ 332988 w 472076"/>
              <a:gd name="connsiteY32" fmla="*/ 332624 h 606016"/>
              <a:gd name="connsiteX33" fmla="*/ 373089 w 472076"/>
              <a:gd name="connsiteY33" fmla="*/ 235811 h 606016"/>
              <a:gd name="connsiteX34" fmla="*/ 332988 w 472076"/>
              <a:gd name="connsiteY34" fmla="*/ 138998 h 606016"/>
              <a:gd name="connsiteX35" fmla="*/ 236040 w 472076"/>
              <a:gd name="connsiteY35" fmla="*/ 98800 h 606016"/>
              <a:gd name="connsiteX36" fmla="*/ 139091 w 472076"/>
              <a:gd name="connsiteY36" fmla="*/ 138998 h 606016"/>
              <a:gd name="connsiteX37" fmla="*/ 139091 w 472076"/>
              <a:gd name="connsiteY37" fmla="*/ 332624 h 606016"/>
              <a:gd name="connsiteX38" fmla="*/ 115891 w 472076"/>
              <a:gd name="connsiteY38" fmla="*/ 355791 h 606016"/>
              <a:gd name="connsiteX39" fmla="*/ 115891 w 472076"/>
              <a:gd name="connsiteY39" fmla="*/ 115830 h 606016"/>
              <a:gd name="connsiteX40" fmla="*/ 236040 w 472076"/>
              <a:gd name="connsiteY40" fmla="*/ 66120 h 606016"/>
              <a:gd name="connsiteX41" fmla="*/ 236057 w 472076"/>
              <a:gd name="connsiteY41" fmla="*/ 0 h 606016"/>
              <a:gd name="connsiteX42" fmla="*/ 402930 w 472076"/>
              <a:gd name="connsiteY42" fmla="*/ 69041 h 606016"/>
              <a:gd name="connsiteX43" fmla="*/ 472076 w 472076"/>
              <a:gd name="connsiteY43" fmla="*/ 235815 h 606016"/>
              <a:gd name="connsiteX44" fmla="*/ 402930 w 472076"/>
              <a:gd name="connsiteY44" fmla="*/ 402435 h 606016"/>
              <a:gd name="connsiteX45" fmla="*/ 379727 w 472076"/>
              <a:gd name="connsiteY45" fmla="*/ 379268 h 606016"/>
              <a:gd name="connsiteX46" fmla="*/ 439347 w 472076"/>
              <a:gd name="connsiteY46" fmla="*/ 235815 h 606016"/>
              <a:gd name="connsiteX47" fmla="*/ 379727 w 472076"/>
              <a:gd name="connsiteY47" fmla="*/ 92209 h 606016"/>
              <a:gd name="connsiteX48" fmla="*/ 236057 w 472076"/>
              <a:gd name="connsiteY48" fmla="*/ 32680 h 606016"/>
              <a:gd name="connsiteX49" fmla="*/ 92233 w 472076"/>
              <a:gd name="connsiteY49" fmla="*/ 92209 h 606016"/>
              <a:gd name="connsiteX50" fmla="*/ 92233 w 472076"/>
              <a:gd name="connsiteY50" fmla="*/ 379268 h 606016"/>
              <a:gd name="connsiteX51" fmla="*/ 69030 w 472076"/>
              <a:gd name="connsiteY51" fmla="*/ 402435 h 606016"/>
              <a:gd name="connsiteX52" fmla="*/ 69030 w 472076"/>
              <a:gd name="connsiteY52" fmla="*/ 69041 h 606016"/>
              <a:gd name="connsiteX53" fmla="*/ 236057 w 472076"/>
              <a:gd name="connsiteY53" fmla="*/ 0 h 60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72076" h="606016">
                <a:moveTo>
                  <a:pt x="159562" y="472998"/>
                </a:moveTo>
                <a:lnTo>
                  <a:pt x="137591" y="522093"/>
                </a:lnTo>
                <a:lnTo>
                  <a:pt x="334407" y="522093"/>
                </a:lnTo>
                <a:lnTo>
                  <a:pt x="312436" y="472998"/>
                </a:lnTo>
                <a:close/>
                <a:moveTo>
                  <a:pt x="190751" y="403497"/>
                </a:moveTo>
                <a:lnTo>
                  <a:pt x="174158" y="440319"/>
                </a:lnTo>
                <a:lnTo>
                  <a:pt x="297840" y="440319"/>
                </a:lnTo>
                <a:lnTo>
                  <a:pt x="281247" y="403497"/>
                </a:lnTo>
                <a:close/>
                <a:moveTo>
                  <a:pt x="235615" y="303158"/>
                </a:moveTo>
                <a:lnTo>
                  <a:pt x="205347" y="370818"/>
                </a:lnTo>
                <a:lnTo>
                  <a:pt x="266651" y="370818"/>
                </a:lnTo>
                <a:lnTo>
                  <a:pt x="236383" y="303158"/>
                </a:lnTo>
                <a:cubicBezTo>
                  <a:pt x="236229" y="303158"/>
                  <a:pt x="236076" y="303158"/>
                  <a:pt x="236076" y="303158"/>
                </a:cubicBezTo>
                <a:cubicBezTo>
                  <a:pt x="235922" y="303158"/>
                  <a:pt x="235769" y="303158"/>
                  <a:pt x="235615" y="303158"/>
                </a:cubicBezTo>
                <a:close/>
                <a:moveTo>
                  <a:pt x="236076" y="168299"/>
                </a:moveTo>
                <a:cubicBezTo>
                  <a:pt x="254052" y="168299"/>
                  <a:pt x="271106" y="175357"/>
                  <a:pt x="283859" y="188091"/>
                </a:cubicBezTo>
                <a:cubicBezTo>
                  <a:pt x="310132" y="214326"/>
                  <a:pt x="310132" y="257131"/>
                  <a:pt x="283859" y="283520"/>
                </a:cubicBezTo>
                <a:cubicBezTo>
                  <a:pt x="279249" y="287969"/>
                  <a:pt x="274026" y="291805"/>
                  <a:pt x="268494" y="294873"/>
                </a:cubicBezTo>
                <a:lnTo>
                  <a:pt x="408002" y="606016"/>
                </a:lnTo>
                <a:lnTo>
                  <a:pt x="372050" y="606016"/>
                </a:lnTo>
                <a:lnTo>
                  <a:pt x="349157" y="554926"/>
                </a:lnTo>
                <a:lnTo>
                  <a:pt x="122841" y="554926"/>
                </a:lnTo>
                <a:lnTo>
                  <a:pt x="99948" y="606016"/>
                </a:lnTo>
                <a:lnTo>
                  <a:pt x="63996" y="606016"/>
                </a:lnTo>
                <a:lnTo>
                  <a:pt x="203504" y="294873"/>
                </a:lnTo>
                <a:cubicBezTo>
                  <a:pt x="197972" y="291805"/>
                  <a:pt x="192902" y="287969"/>
                  <a:pt x="188293" y="283520"/>
                </a:cubicBezTo>
                <a:cubicBezTo>
                  <a:pt x="161866" y="257131"/>
                  <a:pt x="161866" y="214326"/>
                  <a:pt x="188293" y="188091"/>
                </a:cubicBezTo>
                <a:cubicBezTo>
                  <a:pt x="201045" y="175357"/>
                  <a:pt x="217946" y="168299"/>
                  <a:pt x="236076" y="168299"/>
                </a:cubicBezTo>
                <a:close/>
                <a:moveTo>
                  <a:pt x="236040" y="66120"/>
                </a:moveTo>
                <a:cubicBezTo>
                  <a:pt x="281364" y="66120"/>
                  <a:pt x="324077" y="83764"/>
                  <a:pt x="356188" y="115830"/>
                </a:cubicBezTo>
                <a:cubicBezTo>
                  <a:pt x="388146" y="147897"/>
                  <a:pt x="405815" y="190396"/>
                  <a:pt x="405815" y="235811"/>
                </a:cubicBezTo>
                <a:cubicBezTo>
                  <a:pt x="405815" y="281072"/>
                  <a:pt x="388146" y="323725"/>
                  <a:pt x="356188" y="355791"/>
                </a:cubicBezTo>
                <a:lnTo>
                  <a:pt x="332988" y="332624"/>
                </a:lnTo>
                <a:cubicBezTo>
                  <a:pt x="358800" y="306694"/>
                  <a:pt x="373089" y="272327"/>
                  <a:pt x="373089" y="235811"/>
                </a:cubicBezTo>
                <a:cubicBezTo>
                  <a:pt x="373089" y="199142"/>
                  <a:pt x="358800" y="164774"/>
                  <a:pt x="332988" y="138998"/>
                </a:cubicBezTo>
                <a:cubicBezTo>
                  <a:pt x="307023" y="113069"/>
                  <a:pt x="272607" y="98800"/>
                  <a:pt x="236040" y="98800"/>
                </a:cubicBezTo>
                <a:cubicBezTo>
                  <a:pt x="199319" y="98800"/>
                  <a:pt x="164903" y="113069"/>
                  <a:pt x="139091" y="138998"/>
                </a:cubicBezTo>
                <a:cubicBezTo>
                  <a:pt x="85623" y="192391"/>
                  <a:pt x="85623" y="279231"/>
                  <a:pt x="139091" y="332624"/>
                </a:cubicBezTo>
                <a:lnTo>
                  <a:pt x="115891" y="355791"/>
                </a:lnTo>
                <a:cubicBezTo>
                  <a:pt x="49671" y="289510"/>
                  <a:pt x="49671" y="181958"/>
                  <a:pt x="115891" y="115830"/>
                </a:cubicBezTo>
                <a:cubicBezTo>
                  <a:pt x="148002" y="83764"/>
                  <a:pt x="190561" y="66120"/>
                  <a:pt x="236040" y="66120"/>
                </a:cubicBezTo>
                <a:close/>
                <a:moveTo>
                  <a:pt x="236057" y="0"/>
                </a:moveTo>
                <a:cubicBezTo>
                  <a:pt x="299057" y="0"/>
                  <a:pt x="358369" y="24548"/>
                  <a:pt x="402930" y="69041"/>
                </a:cubicBezTo>
                <a:cubicBezTo>
                  <a:pt x="447644" y="113535"/>
                  <a:pt x="472076" y="172757"/>
                  <a:pt x="472076" y="235815"/>
                </a:cubicBezTo>
                <a:cubicBezTo>
                  <a:pt x="472076" y="298719"/>
                  <a:pt x="447644" y="357942"/>
                  <a:pt x="402930" y="402435"/>
                </a:cubicBezTo>
                <a:lnTo>
                  <a:pt x="379727" y="379268"/>
                </a:lnTo>
                <a:cubicBezTo>
                  <a:pt x="418142" y="340911"/>
                  <a:pt x="439347" y="289974"/>
                  <a:pt x="439347" y="235815"/>
                </a:cubicBezTo>
                <a:cubicBezTo>
                  <a:pt x="439347" y="181502"/>
                  <a:pt x="418142" y="130565"/>
                  <a:pt x="379727" y="92209"/>
                </a:cubicBezTo>
                <a:cubicBezTo>
                  <a:pt x="341313" y="53852"/>
                  <a:pt x="290298" y="32680"/>
                  <a:pt x="236057" y="32680"/>
                </a:cubicBezTo>
                <a:cubicBezTo>
                  <a:pt x="181662" y="32680"/>
                  <a:pt x="130647" y="53852"/>
                  <a:pt x="92233" y="92209"/>
                </a:cubicBezTo>
                <a:cubicBezTo>
                  <a:pt x="12945" y="171376"/>
                  <a:pt x="12945" y="300100"/>
                  <a:pt x="92233" y="379268"/>
                </a:cubicBezTo>
                <a:lnTo>
                  <a:pt x="69030" y="402435"/>
                </a:lnTo>
                <a:cubicBezTo>
                  <a:pt x="-23011" y="310533"/>
                  <a:pt x="-23011" y="160943"/>
                  <a:pt x="69030" y="69041"/>
                </a:cubicBezTo>
                <a:cubicBezTo>
                  <a:pt x="113591" y="24548"/>
                  <a:pt x="172903" y="0"/>
                  <a:pt x="236057" y="0"/>
                </a:cubicBezTo>
                <a:close/>
              </a:path>
            </a:pathLst>
          </a:custGeom>
          <a:solidFill>
            <a:schemeClr val="accent1"/>
          </a:solidFill>
          <a:ln>
            <a:noFill/>
          </a:ln>
        </p:spPr>
      </p:sp>
      <p:sp>
        <p:nvSpPr>
          <p:cNvPr id="5" name="verified-database-symbol-for-interface_30412"/>
          <p:cNvSpPr>
            <a:spLocks noChangeAspect="1"/>
          </p:cNvSpPr>
          <p:nvPr/>
        </p:nvSpPr>
        <p:spPr bwMode="auto">
          <a:xfrm>
            <a:off x="1238216" y="2856475"/>
            <a:ext cx="609685" cy="597797"/>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accent1"/>
          </a:solidFill>
          <a:ln>
            <a:noFill/>
          </a:ln>
        </p:spPr>
      </p:sp>
      <p:sp useBgFill="1">
        <p:nvSpPr>
          <p:cNvPr id="6" name="矩形 5"/>
          <p:cNvSpPr/>
          <p:nvPr/>
        </p:nvSpPr>
        <p:spPr>
          <a:xfrm>
            <a:off x="2024034" y="2357430"/>
            <a:ext cx="9144064" cy="1595886"/>
          </a:xfrm>
          <a:prstGeom prst="rect">
            <a:avLst/>
          </a:prstGeom>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）序号。</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序号字段用于标识从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发送端向</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接收端发送的数据字节流，它表示在这个报文段中的第一个数据字节的序号。例如，当前报文段的第一个数据字节的序号为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201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，数据长度为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100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字节，则当前报文段的序号字段的值为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201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，下一报文段的序号值为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301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。序号字段占</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个字节，当序号到达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000" baseline="30000" dirty="0">
                <a:latin typeface="Times New Roman" panose="02020603050405020304" pitchFamily="18" charset="0"/>
                <a:ea typeface="微软雅黑" panose="020B0503020204020204" pitchFamily="34" charset="-122"/>
                <a:cs typeface="Times New Roman" panose="02020603050405020304" pitchFamily="18" charset="0"/>
              </a:rPr>
              <a:t>32</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后又从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开始。</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tent_158189"/>
          <p:cNvSpPr>
            <a:spLocks noChangeAspect="1"/>
          </p:cNvSpPr>
          <p:nvPr/>
        </p:nvSpPr>
        <p:spPr bwMode="auto">
          <a:xfrm>
            <a:off x="1238216" y="5025288"/>
            <a:ext cx="609685" cy="553013"/>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33" h="5571">
                <a:moveTo>
                  <a:pt x="5610" y="5305"/>
                </a:moveTo>
                <a:lnTo>
                  <a:pt x="3222" y="1273"/>
                </a:lnTo>
                <a:lnTo>
                  <a:pt x="3895" y="136"/>
                </a:lnTo>
                <a:lnTo>
                  <a:pt x="3666" y="0"/>
                </a:lnTo>
                <a:lnTo>
                  <a:pt x="3067" y="1012"/>
                </a:lnTo>
                <a:lnTo>
                  <a:pt x="2467" y="0"/>
                </a:lnTo>
                <a:lnTo>
                  <a:pt x="2238" y="136"/>
                </a:lnTo>
                <a:lnTo>
                  <a:pt x="2912" y="1273"/>
                </a:lnTo>
                <a:lnTo>
                  <a:pt x="523" y="5305"/>
                </a:lnTo>
                <a:lnTo>
                  <a:pt x="0" y="5305"/>
                </a:lnTo>
                <a:lnTo>
                  <a:pt x="0" y="5571"/>
                </a:lnTo>
                <a:lnTo>
                  <a:pt x="6133" y="5571"/>
                </a:lnTo>
                <a:lnTo>
                  <a:pt x="6133" y="5305"/>
                </a:lnTo>
                <a:lnTo>
                  <a:pt x="5610" y="5305"/>
                </a:lnTo>
                <a:close/>
                <a:moveTo>
                  <a:pt x="3067" y="1535"/>
                </a:moveTo>
                <a:lnTo>
                  <a:pt x="5301" y="5305"/>
                </a:lnTo>
                <a:lnTo>
                  <a:pt x="3978" y="5305"/>
                </a:lnTo>
                <a:cubicBezTo>
                  <a:pt x="4007" y="4980"/>
                  <a:pt x="4031" y="4225"/>
                  <a:pt x="3682" y="3820"/>
                </a:cubicBezTo>
                <a:cubicBezTo>
                  <a:pt x="3526" y="3639"/>
                  <a:pt x="3319" y="3548"/>
                  <a:pt x="3067" y="3548"/>
                </a:cubicBezTo>
                <a:cubicBezTo>
                  <a:pt x="2814" y="3548"/>
                  <a:pt x="2607" y="3639"/>
                  <a:pt x="2452" y="3820"/>
                </a:cubicBezTo>
                <a:cubicBezTo>
                  <a:pt x="2103" y="4225"/>
                  <a:pt x="2126" y="4980"/>
                  <a:pt x="2155" y="5305"/>
                </a:cubicBezTo>
                <a:lnTo>
                  <a:pt x="833" y="5305"/>
                </a:lnTo>
                <a:lnTo>
                  <a:pt x="3067" y="1535"/>
                </a:lnTo>
                <a:close/>
                <a:moveTo>
                  <a:pt x="2422" y="5305"/>
                </a:moveTo>
                <a:cubicBezTo>
                  <a:pt x="2389" y="4965"/>
                  <a:pt x="2386" y="4305"/>
                  <a:pt x="2654" y="3994"/>
                </a:cubicBezTo>
                <a:cubicBezTo>
                  <a:pt x="2758" y="3873"/>
                  <a:pt x="2893" y="3814"/>
                  <a:pt x="3067" y="3814"/>
                </a:cubicBezTo>
                <a:cubicBezTo>
                  <a:pt x="3241" y="3814"/>
                  <a:pt x="3376" y="3873"/>
                  <a:pt x="3479" y="3993"/>
                </a:cubicBezTo>
                <a:cubicBezTo>
                  <a:pt x="3769" y="4330"/>
                  <a:pt x="3736" y="5030"/>
                  <a:pt x="3710" y="5305"/>
                </a:cubicBezTo>
                <a:lnTo>
                  <a:pt x="2422" y="5305"/>
                </a:lnTo>
                <a:close/>
              </a:path>
            </a:pathLst>
          </a:custGeom>
          <a:solidFill>
            <a:schemeClr val="accent1"/>
          </a:solidFill>
          <a:ln>
            <a:noFill/>
          </a:ln>
        </p:spPr>
      </p:sp>
      <p:sp useBgFill="1">
        <p:nvSpPr>
          <p:cNvPr id="8" name="矩形 7"/>
          <p:cNvSpPr/>
          <p:nvPr/>
        </p:nvSpPr>
        <p:spPr>
          <a:xfrm>
            <a:off x="2024034" y="4119130"/>
            <a:ext cx="9644130" cy="2365328"/>
          </a:xfrm>
          <a:prstGeom prst="rect">
            <a:avLst/>
          </a:prstGeom>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）确认序号。</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确认序号包含发送确认的一端所期望收到的下一个序号。既然每个传输的字节都被计数，确认序号应当是上次已成功收到数据字节序号加</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。例如，接收端已成功接收发送端发送的序号为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501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，数据长度为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200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的报文段。那么，接收端期望收到的下一个数据序号是</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701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，则该确认序号为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701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为应用层提供全双工服务。这意味着数据能在两个方向上独立地进行传输。因此，</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连接的每一端必须保持每个方向上的传输数据序号。</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9"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ppt_x-.2"/>
                                          </p:val>
                                        </p:tav>
                                        <p:tav tm="100000">
                                          <p:val>
                                            <p:strVal val="#ppt_x"/>
                                          </p:val>
                                        </p:tav>
                                      </p:tavLst>
                                    </p:anim>
                                    <p:anim calcmode="lin" valueType="num">
                                      <p:cBhvr>
                                        <p:cTn id="20"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500"/>
                                        <p:tgtEl>
                                          <p:spTgt spid="6"/>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2500"/>
                            </p:stCondLst>
                            <p:childTnLst>
                              <p:par>
                                <p:cTn id="27" presetID="29"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2"/>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4. 3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传输控制协议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TCP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wireless-signal_16724"/>
          <p:cNvSpPr>
            <a:spLocks noChangeAspect="1"/>
          </p:cNvSpPr>
          <p:nvPr/>
        </p:nvSpPr>
        <p:spPr bwMode="auto">
          <a:xfrm>
            <a:off x="1238216" y="1746871"/>
            <a:ext cx="609685" cy="432018"/>
          </a:xfrm>
          <a:custGeom>
            <a:avLst/>
            <a:gdLst>
              <a:gd name="connsiteX0" fmla="*/ 304631 w 609262"/>
              <a:gd name="connsiteY0" fmla="*/ 187351 h 431719"/>
              <a:gd name="connsiteX1" fmla="*/ 342031 w 609262"/>
              <a:gd name="connsiteY1" fmla="*/ 224751 h 431719"/>
              <a:gd name="connsiteX2" fmla="*/ 304631 w 609262"/>
              <a:gd name="connsiteY2" fmla="*/ 262151 h 431719"/>
              <a:gd name="connsiteX3" fmla="*/ 267231 w 609262"/>
              <a:gd name="connsiteY3" fmla="*/ 224751 h 431719"/>
              <a:gd name="connsiteX4" fmla="*/ 304631 w 609262"/>
              <a:gd name="connsiteY4" fmla="*/ 187351 h 431719"/>
              <a:gd name="connsiteX5" fmla="*/ 208386 w 609262"/>
              <a:gd name="connsiteY5" fmla="*/ 171686 h 431719"/>
              <a:gd name="connsiteX6" fmla="*/ 218064 w 609262"/>
              <a:gd name="connsiteY6" fmla="*/ 178713 h 431719"/>
              <a:gd name="connsiteX7" fmla="*/ 225542 w 609262"/>
              <a:gd name="connsiteY7" fmla="*/ 182959 h 431719"/>
              <a:gd name="connsiteX8" fmla="*/ 234047 w 609262"/>
              <a:gd name="connsiteY8" fmla="*/ 186765 h 431719"/>
              <a:gd name="connsiteX9" fmla="*/ 230528 w 609262"/>
              <a:gd name="connsiteY9" fmla="*/ 195256 h 431719"/>
              <a:gd name="connsiteX10" fmla="*/ 224809 w 609262"/>
              <a:gd name="connsiteY10" fmla="*/ 224682 h 431719"/>
              <a:gd name="connsiteX11" fmla="*/ 251496 w 609262"/>
              <a:gd name="connsiteY11" fmla="*/ 283827 h 431719"/>
              <a:gd name="connsiteX12" fmla="*/ 258975 w 609262"/>
              <a:gd name="connsiteY12" fmla="*/ 290562 h 431719"/>
              <a:gd name="connsiteX13" fmla="*/ 251790 w 609262"/>
              <a:gd name="connsiteY13" fmla="*/ 297735 h 431719"/>
              <a:gd name="connsiteX14" fmla="*/ 246951 w 609262"/>
              <a:gd name="connsiteY14" fmla="*/ 302127 h 431719"/>
              <a:gd name="connsiteX15" fmla="*/ 236980 w 609262"/>
              <a:gd name="connsiteY15" fmla="*/ 310911 h 431719"/>
              <a:gd name="connsiteX16" fmla="*/ 230675 w 609262"/>
              <a:gd name="connsiteY16" fmla="*/ 305055 h 431719"/>
              <a:gd name="connsiteX17" fmla="*/ 195043 w 609262"/>
              <a:gd name="connsiteY17" fmla="*/ 224682 h 431719"/>
              <a:gd name="connsiteX18" fmla="*/ 203694 w 609262"/>
              <a:gd name="connsiteY18" fmla="*/ 182666 h 431719"/>
              <a:gd name="connsiteX19" fmla="*/ 394643 w 609262"/>
              <a:gd name="connsiteY19" fmla="*/ 162159 h 431719"/>
              <a:gd name="connsiteX20" fmla="*/ 399336 w 609262"/>
              <a:gd name="connsiteY20" fmla="*/ 170212 h 431719"/>
              <a:gd name="connsiteX21" fmla="*/ 414149 w 609262"/>
              <a:gd name="connsiteY21" fmla="*/ 224678 h 431719"/>
              <a:gd name="connsiteX22" fmla="*/ 397870 w 609262"/>
              <a:gd name="connsiteY22" fmla="*/ 281925 h 431719"/>
              <a:gd name="connsiteX23" fmla="*/ 390977 w 609262"/>
              <a:gd name="connsiteY23" fmla="*/ 293199 h 431719"/>
              <a:gd name="connsiteX24" fmla="*/ 370737 w 609262"/>
              <a:gd name="connsiteY24" fmla="*/ 269627 h 431719"/>
              <a:gd name="connsiteX25" fmla="*/ 374257 w 609262"/>
              <a:gd name="connsiteY25" fmla="*/ 263624 h 431719"/>
              <a:gd name="connsiteX26" fmla="*/ 384377 w 609262"/>
              <a:gd name="connsiteY26" fmla="*/ 224678 h 431719"/>
              <a:gd name="connsiteX27" fmla="*/ 373231 w 609262"/>
              <a:gd name="connsiteY27" fmla="*/ 184267 h 431719"/>
              <a:gd name="connsiteX28" fmla="*/ 367364 w 609262"/>
              <a:gd name="connsiteY28" fmla="*/ 174458 h 431719"/>
              <a:gd name="connsiteX29" fmla="*/ 378071 w 609262"/>
              <a:gd name="connsiteY29" fmla="*/ 170505 h 431719"/>
              <a:gd name="connsiteX30" fmla="*/ 386577 w 609262"/>
              <a:gd name="connsiteY30" fmla="*/ 166698 h 431719"/>
              <a:gd name="connsiteX31" fmla="*/ 435864 w 609262"/>
              <a:gd name="connsiteY31" fmla="*/ 115163 h 431719"/>
              <a:gd name="connsiteX32" fmla="*/ 443638 w 609262"/>
              <a:gd name="connsiteY32" fmla="*/ 125853 h 431719"/>
              <a:gd name="connsiteX33" fmla="*/ 475611 w 609262"/>
              <a:gd name="connsiteY33" fmla="*/ 224697 h 431719"/>
              <a:gd name="connsiteX34" fmla="*/ 436744 w 609262"/>
              <a:gd name="connsiteY34" fmla="*/ 332766 h 431719"/>
              <a:gd name="connsiteX35" fmla="*/ 429704 w 609262"/>
              <a:gd name="connsiteY35" fmla="*/ 341113 h 431719"/>
              <a:gd name="connsiteX36" fmla="*/ 420171 w 609262"/>
              <a:gd name="connsiteY36" fmla="*/ 331009 h 431719"/>
              <a:gd name="connsiteX37" fmla="*/ 416944 w 609262"/>
              <a:gd name="connsiteY37" fmla="*/ 327495 h 431719"/>
              <a:gd name="connsiteX38" fmla="*/ 410197 w 609262"/>
              <a:gd name="connsiteY38" fmla="*/ 318562 h 431719"/>
              <a:gd name="connsiteX39" fmla="*/ 414744 w 609262"/>
              <a:gd name="connsiteY39" fmla="*/ 312851 h 431719"/>
              <a:gd name="connsiteX40" fmla="*/ 445984 w 609262"/>
              <a:gd name="connsiteY40" fmla="*/ 224697 h 431719"/>
              <a:gd name="connsiteX41" fmla="*/ 421051 w 609262"/>
              <a:gd name="connsiteY41" fmla="*/ 145768 h 431719"/>
              <a:gd name="connsiteX42" fmla="*/ 417237 w 609262"/>
              <a:gd name="connsiteY42" fmla="*/ 140057 h 431719"/>
              <a:gd name="connsiteX43" fmla="*/ 421491 w 609262"/>
              <a:gd name="connsiteY43" fmla="*/ 134492 h 431719"/>
              <a:gd name="connsiteX44" fmla="*/ 428091 w 609262"/>
              <a:gd name="connsiteY44" fmla="*/ 125853 h 431719"/>
              <a:gd name="connsiteX45" fmla="*/ 175703 w 609262"/>
              <a:gd name="connsiteY45" fmla="*/ 112058 h 431719"/>
              <a:gd name="connsiteX46" fmla="*/ 190674 w 609262"/>
              <a:gd name="connsiteY46" fmla="*/ 141496 h 431719"/>
              <a:gd name="connsiteX47" fmla="*/ 187592 w 609262"/>
              <a:gd name="connsiteY47" fmla="*/ 146036 h 431719"/>
              <a:gd name="connsiteX48" fmla="*/ 163374 w 609262"/>
              <a:gd name="connsiteY48" fmla="*/ 224683 h 431719"/>
              <a:gd name="connsiteX49" fmla="*/ 205057 w 609262"/>
              <a:gd name="connsiteY49" fmla="*/ 324419 h 431719"/>
              <a:gd name="connsiteX50" fmla="*/ 212543 w 609262"/>
              <a:gd name="connsiteY50" fmla="*/ 331888 h 431719"/>
              <a:gd name="connsiteX51" fmla="*/ 189353 w 609262"/>
              <a:gd name="connsiteY51" fmla="*/ 350781 h 431719"/>
              <a:gd name="connsiteX52" fmla="*/ 183335 w 609262"/>
              <a:gd name="connsiteY52" fmla="*/ 344776 h 431719"/>
              <a:gd name="connsiteX53" fmla="*/ 133580 w 609262"/>
              <a:gd name="connsiteY53" fmla="*/ 224683 h 431719"/>
              <a:gd name="connsiteX54" fmla="*/ 166603 w 609262"/>
              <a:gd name="connsiteY54" fmla="*/ 124653 h 431719"/>
              <a:gd name="connsiteX55" fmla="*/ 474168 w 609262"/>
              <a:gd name="connsiteY55" fmla="*/ 58146 h 431719"/>
              <a:gd name="connsiteX56" fmla="*/ 482087 w 609262"/>
              <a:gd name="connsiteY56" fmla="*/ 67080 h 431719"/>
              <a:gd name="connsiteX57" fmla="*/ 542507 w 609262"/>
              <a:gd name="connsiteY57" fmla="*/ 224668 h 431719"/>
              <a:gd name="connsiteX58" fmla="*/ 485020 w 609262"/>
              <a:gd name="connsiteY58" fmla="*/ 378887 h 431719"/>
              <a:gd name="connsiteX59" fmla="*/ 478861 w 609262"/>
              <a:gd name="connsiteY59" fmla="*/ 386063 h 431719"/>
              <a:gd name="connsiteX60" fmla="*/ 468742 w 609262"/>
              <a:gd name="connsiteY60" fmla="*/ 377422 h 431719"/>
              <a:gd name="connsiteX61" fmla="*/ 463462 w 609262"/>
              <a:gd name="connsiteY61" fmla="*/ 372882 h 431719"/>
              <a:gd name="connsiteX62" fmla="*/ 456276 w 609262"/>
              <a:gd name="connsiteY62" fmla="*/ 366584 h 431719"/>
              <a:gd name="connsiteX63" fmla="*/ 462436 w 609262"/>
              <a:gd name="connsiteY63" fmla="*/ 359554 h 431719"/>
              <a:gd name="connsiteX64" fmla="*/ 512737 w 609262"/>
              <a:gd name="connsiteY64" fmla="*/ 224668 h 431719"/>
              <a:gd name="connsiteX65" fmla="*/ 461556 w 609262"/>
              <a:gd name="connsiteY65" fmla="*/ 88755 h 431719"/>
              <a:gd name="connsiteX66" fmla="*/ 456716 w 609262"/>
              <a:gd name="connsiteY66" fmla="*/ 83190 h 431719"/>
              <a:gd name="connsiteX67" fmla="*/ 460822 w 609262"/>
              <a:gd name="connsiteY67" fmla="*/ 77185 h 431719"/>
              <a:gd name="connsiteX68" fmla="*/ 467275 w 609262"/>
              <a:gd name="connsiteY68" fmla="*/ 67812 h 431719"/>
              <a:gd name="connsiteX69" fmla="*/ 137413 w 609262"/>
              <a:gd name="connsiteY69" fmla="*/ 55817 h 431719"/>
              <a:gd name="connsiteX70" fmla="*/ 144303 w 609262"/>
              <a:gd name="connsiteY70" fmla="*/ 64605 h 431719"/>
              <a:gd name="connsiteX71" fmla="*/ 151339 w 609262"/>
              <a:gd name="connsiteY71" fmla="*/ 73685 h 431719"/>
              <a:gd name="connsiteX72" fmla="*/ 155884 w 609262"/>
              <a:gd name="connsiteY72" fmla="*/ 79983 h 431719"/>
              <a:gd name="connsiteX73" fmla="*/ 150753 w 609262"/>
              <a:gd name="connsiteY73" fmla="*/ 85695 h 431719"/>
              <a:gd name="connsiteX74" fmla="*/ 96513 w 609262"/>
              <a:gd name="connsiteY74" fmla="*/ 224687 h 431719"/>
              <a:gd name="connsiteX75" fmla="*/ 152219 w 609262"/>
              <a:gd name="connsiteY75" fmla="*/ 365730 h 431719"/>
              <a:gd name="connsiteX76" fmla="*/ 159549 w 609262"/>
              <a:gd name="connsiteY76" fmla="*/ 373492 h 431719"/>
              <a:gd name="connsiteX77" fmla="*/ 135214 w 609262"/>
              <a:gd name="connsiteY77" fmla="*/ 391214 h 431719"/>
              <a:gd name="connsiteX78" fmla="*/ 129497 w 609262"/>
              <a:gd name="connsiteY78" fmla="*/ 385063 h 431719"/>
              <a:gd name="connsiteX79" fmla="*/ 66755 w 609262"/>
              <a:gd name="connsiteY79" fmla="*/ 224687 h 431719"/>
              <a:gd name="connsiteX80" fmla="*/ 129790 w 609262"/>
              <a:gd name="connsiteY80" fmla="*/ 64019 h 431719"/>
              <a:gd name="connsiteX81" fmla="*/ 521684 w 609262"/>
              <a:gd name="connsiteY81" fmla="*/ 11432 h 431719"/>
              <a:gd name="connsiteX82" fmla="*/ 527992 w 609262"/>
              <a:gd name="connsiteY82" fmla="*/ 18169 h 431719"/>
              <a:gd name="connsiteX83" fmla="*/ 609262 w 609262"/>
              <a:gd name="connsiteY83" fmla="*/ 224672 h 431719"/>
              <a:gd name="connsiteX84" fmla="*/ 536647 w 609262"/>
              <a:gd name="connsiteY84" fmla="*/ 421509 h 431719"/>
              <a:gd name="connsiteX85" fmla="*/ 530486 w 609262"/>
              <a:gd name="connsiteY85" fmla="*/ 428685 h 431719"/>
              <a:gd name="connsiteX86" fmla="*/ 522418 w 609262"/>
              <a:gd name="connsiteY86" fmla="*/ 421802 h 431719"/>
              <a:gd name="connsiteX87" fmla="*/ 515376 w 609262"/>
              <a:gd name="connsiteY87" fmla="*/ 415797 h 431719"/>
              <a:gd name="connsiteX88" fmla="*/ 507748 w 609262"/>
              <a:gd name="connsiteY88" fmla="*/ 409646 h 431719"/>
              <a:gd name="connsiteX89" fmla="*/ 514056 w 609262"/>
              <a:gd name="connsiteY89" fmla="*/ 402323 h 431719"/>
              <a:gd name="connsiteX90" fmla="*/ 579483 w 609262"/>
              <a:gd name="connsiteY90" fmla="*/ 224672 h 431719"/>
              <a:gd name="connsiteX91" fmla="*/ 506135 w 609262"/>
              <a:gd name="connsiteY91" fmla="*/ 38380 h 431719"/>
              <a:gd name="connsiteX92" fmla="*/ 499533 w 609262"/>
              <a:gd name="connsiteY92" fmla="*/ 31350 h 431719"/>
              <a:gd name="connsiteX93" fmla="*/ 509362 w 609262"/>
              <a:gd name="connsiteY93" fmla="*/ 22416 h 431719"/>
              <a:gd name="connsiteX94" fmla="*/ 514790 w 609262"/>
              <a:gd name="connsiteY94" fmla="*/ 17437 h 431719"/>
              <a:gd name="connsiteX95" fmla="*/ 99309 w 609262"/>
              <a:gd name="connsiteY95" fmla="*/ 0 h 431719"/>
              <a:gd name="connsiteX96" fmla="*/ 105617 w 609262"/>
              <a:gd name="connsiteY96" fmla="*/ 10398 h 431719"/>
              <a:gd name="connsiteX97" fmla="*/ 109577 w 609262"/>
              <a:gd name="connsiteY97" fmla="*/ 16695 h 431719"/>
              <a:gd name="connsiteX98" fmla="*/ 115445 w 609262"/>
              <a:gd name="connsiteY98" fmla="*/ 25774 h 431719"/>
              <a:gd name="connsiteX99" fmla="*/ 110017 w 609262"/>
              <a:gd name="connsiteY99" fmla="*/ 31193 h 431719"/>
              <a:gd name="connsiteX100" fmla="*/ 29778 w 609262"/>
              <a:gd name="connsiteY100" fmla="*/ 224646 h 431719"/>
              <a:gd name="connsiteX101" fmla="*/ 98575 w 609262"/>
              <a:gd name="connsiteY101" fmla="*/ 405945 h 431719"/>
              <a:gd name="connsiteX102" fmla="*/ 105176 w 609262"/>
              <a:gd name="connsiteY102" fmla="*/ 413413 h 431719"/>
              <a:gd name="connsiteX103" fmla="*/ 81706 w 609262"/>
              <a:gd name="connsiteY103" fmla="*/ 431719 h 431719"/>
              <a:gd name="connsiteX104" fmla="*/ 75838 w 609262"/>
              <a:gd name="connsiteY104" fmla="*/ 424983 h 431719"/>
              <a:gd name="connsiteX105" fmla="*/ 0 w 609262"/>
              <a:gd name="connsiteY105" fmla="*/ 224646 h 431719"/>
              <a:gd name="connsiteX106" fmla="*/ 90801 w 609262"/>
              <a:gd name="connsiteY106" fmla="*/ 8494 h 43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609262" h="431719">
                <a:moveTo>
                  <a:pt x="304631" y="187351"/>
                </a:moveTo>
                <a:cubicBezTo>
                  <a:pt x="325286" y="187351"/>
                  <a:pt x="342031" y="204096"/>
                  <a:pt x="342031" y="224751"/>
                </a:cubicBezTo>
                <a:cubicBezTo>
                  <a:pt x="342031" y="245406"/>
                  <a:pt x="325286" y="262151"/>
                  <a:pt x="304631" y="262151"/>
                </a:cubicBezTo>
                <a:cubicBezTo>
                  <a:pt x="283976" y="262151"/>
                  <a:pt x="267231" y="245406"/>
                  <a:pt x="267231" y="224751"/>
                </a:cubicBezTo>
                <a:cubicBezTo>
                  <a:pt x="267231" y="204096"/>
                  <a:pt x="283976" y="187351"/>
                  <a:pt x="304631" y="187351"/>
                </a:cubicBezTo>
                <a:close/>
                <a:moveTo>
                  <a:pt x="208386" y="171686"/>
                </a:moveTo>
                <a:lnTo>
                  <a:pt x="218064" y="178713"/>
                </a:lnTo>
                <a:cubicBezTo>
                  <a:pt x="220410" y="180323"/>
                  <a:pt x="222903" y="181787"/>
                  <a:pt x="225542" y="182959"/>
                </a:cubicBezTo>
                <a:lnTo>
                  <a:pt x="234047" y="186765"/>
                </a:lnTo>
                <a:lnTo>
                  <a:pt x="230528" y="195256"/>
                </a:lnTo>
                <a:cubicBezTo>
                  <a:pt x="226715" y="204772"/>
                  <a:pt x="224809" y="214727"/>
                  <a:pt x="224809" y="224682"/>
                </a:cubicBezTo>
                <a:cubicBezTo>
                  <a:pt x="224809" y="247081"/>
                  <a:pt x="234487" y="268748"/>
                  <a:pt x="251496" y="283827"/>
                </a:cubicBezTo>
                <a:lnTo>
                  <a:pt x="258975" y="290562"/>
                </a:lnTo>
                <a:lnTo>
                  <a:pt x="251790" y="297735"/>
                </a:lnTo>
                <a:cubicBezTo>
                  <a:pt x="249884" y="299492"/>
                  <a:pt x="248417" y="300810"/>
                  <a:pt x="246951" y="302127"/>
                </a:cubicBezTo>
                <a:lnTo>
                  <a:pt x="236980" y="310911"/>
                </a:lnTo>
                <a:lnTo>
                  <a:pt x="230675" y="305055"/>
                </a:lnTo>
                <a:cubicBezTo>
                  <a:pt x="207653" y="283974"/>
                  <a:pt x="195043" y="255572"/>
                  <a:pt x="195043" y="224682"/>
                </a:cubicBezTo>
                <a:cubicBezTo>
                  <a:pt x="195043" y="210482"/>
                  <a:pt x="197975" y="196281"/>
                  <a:pt x="203694" y="182666"/>
                </a:cubicBezTo>
                <a:close/>
                <a:moveTo>
                  <a:pt x="394643" y="162159"/>
                </a:moveTo>
                <a:lnTo>
                  <a:pt x="399336" y="170212"/>
                </a:lnTo>
                <a:cubicBezTo>
                  <a:pt x="409016" y="186756"/>
                  <a:pt x="414149" y="205644"/>
                  <a:pt x="414149" y="224678"/>
                </a:cubicBezTo>
                <a:cubicBezTo>
                  <a:pt x="414149" y="244883"/>
                  <a:pt x="408576" y="264648"/>
                  <a:pt x="397870" y="281925"/>
                </a:cubicBezTo>
                <a:lnTo>
                  <a:pt x="390977" y="293199"/>
                </a:lnTo>
                <a:lnTo>
                  <a:pt x="370737" y="269627"/>
                </a:lnTo>
                <a:lnTo>
                  <a:pt x="374257" y="263624"/>
                </a:lnTo>
                <a:cubicBezTo>
                  <a:pt x="380857" y="251764"/>
                  <a:pt x="384377" y="238294"/>
                  <a:pt x="384377" y="224678"/>
                </a:cubicBezTo>
                <a:cubicBezTo>
                  <a:pt x="384377" y="210475"/>
                  <a:pt x="380564" y="196566"/>
                  <a:pt x="373231" y="184267"/>
                </a:cubicBezTo>
                <a:lnTo>
                  <a:pt x="367364" y="174458"/>
                </a:lnTo>
                <a:lnTo>
                  <a:pt x="378071" y="170505"/>
                </a:lnTo>
                <a:cubicBezTo>
                  <a:pt x="380857" y="169480"/>
                  <a:pt x="383644" y="168162"/>
                  <a:pt x="386577" y="166698"/>
                </a:cubicBezTo>
                <a:close/>
                <a:moveTo>
                  <a:pt x="435864" y="115163"/>
                </a:moveTo>
                <a:lnTo>
                  <a:pt x="443638" y="125853"/>
                </a:lnTo>
                <a:cubicBezTo>
                  <a:pt x="464611" y="155140"/>
                  <a:pt x="475611" y="189259"/>
                  <a:pt x="475611" y="224697"/>
                </a:cubicBezTo>
                <a:cubicBezTo>
                  <a:pt x="475611" y="264381"/>
                  <a:pt x="462118" y="301722"/>
                  <a:pt x="436744" y="332766"/>
                </a:cubicBezTo>
                <a:lnTo>
                  <a:pt x="429704" y="341113"/>
                </a:lnTo>
                <a:lnTo>
                  <a:pt x="420171" y="331009"/>
                </a:lnTo>
                <a:cubicBezTo>
                  <a:pt x="418851" y="329545"/>
                  <a:pt x="417824" y="328520"/>
                  <a:pt x="416944" y="327495"/>
                </a:cubicBezTo>
                <a:lnTo>
                  <a:pt x="410197" y="318562"/>
                </a:lnTo>
                <a:lnTo>
                  <a:pt x="414744" y="312851"/>
                </a:lnTo>
                <a:cubicBezTo>
                  <a:pt x="435131" y="287518"/>
                  <a:pt x="445984" y="257059"/>
                  <a:pt x="445984" y="224697"/>
                </a:cubicBezTo>
                <a:cubicBezTo>
                  <a:pt x="445984" y="196728"/>
                  <a:pt x="437331" y="169344"/>
                  <a:pt x="421051" y="145768"/>
                </a:cubicBezTo>
                <a:lnTo>
                  <a:pt x="417237" y="140057"/>
                </a:lnTo>
                <a:lnTo>
                  <a:pt x="421491" y="134492"/>
                </a:lnTo>
                <a:cubicBezTo>
                  <a:pt x="423837" y="131710"/>
                  <a:pt x="425891" y="128781"/>
                  <a:pt x="428091" y="125853"/>
                </a:cubicBezTo>
                <a:close/>
                <a:moveTo>
                  <a:pt x="175703" y="112058"/>
                </a:moveTo>
                <a:lnTo>
                  <a:pt x="190674" y="141496"/>
                </a:lnTo>
                <a:lnTo>
                  <a:pt x="187592" y="146036"/>
                </a:lnTo>
                <a:cubicBezTo>
                  <a:pt x="171740" y="169469"/>
                  <a:pt x="163374" y="196710"/>
                  <a:pt x="163374" y="224683"/>
                </a:cubicBezTo>
                <a:cubicBezTo>
                  <a:pt x="163374" y="262322"/>
                  <a:pt x="178198" y="297764"/>
                  <a:pt x="205057" y="324419"/>
                </a:cubicBezTo>
                <a:lnTo>
                  <a:pt x="212543" y="331888"/>
                </a:lnTo>
                <a:lnTo>
                  <a:pt x="189353" y="350781"/>
                </a:lnTo>
                <a:lnTo>
                  <a:pt x="183335" y="344776"/>
                </a:lnTo>
                <a:cubicBezTo>
                  <a:pt x="151192" y="312410"/>
                  <a:pt x="133580" y="269791"/>
                  <a:pt x="133580" y="224683"/>
                </a:cubicBezTo>
                <a:cubicBezTo>
                  <a:pt x="133580" y="188654"/>
                  <a:pt x="145028" y="154091"/>
                  <a:pt x="166603" y="124653"/>
                </a:cubicBezTo>
                <a:close/>
                <a:moveTo>
                  <a:pt x="474168" y="58146"/>
                </a:moveTo>
                <a:lnTo>
                  <a:pt x="482087" y="67080"/>
                </a:lnTo>
                <a:cubicBezTo>
                  <a:pt x="521096" y="110578"/>
                  <a:pt x="542507" y="166670"/>
                  <a:pt x="542507" y="224668"/>
                </a:cubicBezTo>
                <a:cubicBezTo>
                  <a:pt x="542507" y="280907"/>
                  <a:pt x="522123" y="335682"/>
                  <a:pt x="485020" y="378887"/>
                </a:cubicBezTo>
                <a:lnTo>
                  <a:pt x="478861" y="386063"/>
                </a:lnTo>
                <a:lnTo>
                  <a:pt x="468742" y="377422"/>
                </a:lnTo>
                <a:cubicBezTo>
                  <a:pt x="466982" y="375958"/>
                  <a:pt x="465222" y="374347"/>
                  <a:pt x="463462" y="372882"/>
                </a:cubicBezTo>
                <a:lnTo>
                  <a:pt x="456276" y="366584"/>
                </a:lnTo>
                <a:lnTo>
                  <a:pt x="462436" y="359554"/>
                </a:lnTo>
                <a:cubicBezTo>
                  <a:pt x="494846" y="321768"/>
                  <a:pt x="512737" y="273877"/>
                  <a:pt x="512737" y="224668"/>
                </a:cubicBezTo>
                <a:cubicBezTo>
                  <a:pt x="512737" y="174872"/>
                  <a:pt x="494552" y="126541"/>
                  <a:pt x="461556" y="88755"/>
                </a:cubicBezTo>
                <a:lnTo>
                  <a:pt x="456716" y="83190"/>
                </a:lnTo>
                <a:lnTo>
                  <a:pt x="460822" y="77185"/>
                </a:lnTo>
                <a:cubicBezTo>
                  <a:pt x="463022" y="73963"/>
                  <a:pt x="465075" y="70888"/>
                  <a:pt x="467275" y="67812"/>
                </a:cubicBezTo>
                <a:close/>
                <a:moveTo>
                  <a:pt x="137413" y="55817"/>
                </a:moveTo>
                <a:lnTo>
                  <a:pt x="144303" y="64605"/>
                </a:lnTo>
                <a:cubicBezTo>
                  <a:pt x="146942" y="68120"/>
                  <a:pt x="149141" y="70902"/>
                  <a:pt x="151339" y="73685"/>
                </a:cubicBezTo>
                <a:lnTo>
                  <a:pt x="155884" y="79983"/>
                </a:lnTo>
                <a:lnTo>
                  <a:pt x="150753" y="85695"/>
                </a:lnTo>
                <a:cubicBezTo>
                  <a:pt x="115717" y="124214"/>
                  <a:pt x="96513" y="173572"/>
                  <a:pt x="96513" y="224687"/>
                </a:cubicBezTo>
                <a:cubicBezTo>
                  <a:pt x="96513" y="277121"/>
                  <a:pt x="116304" y="327210"/>
                  <a:pt x="152219" y="365730"/>
                </a:cubicBezTo>
                <a:lnTo>
                  <a:pt x="159549" y="373492"/>
                </a:lnTo>
                <a:lnTo>
                  <a:pt x="135214" y="391214"/>
                </a:lnTo>
                <a:lnTo>
                  <a:pt x="129497" y="385063"/>
                </a:lnTo>
                <a:cubicBezTo>
                  <a:pt x="89037" y="341124"/>
                  <a:pt x="66755" y="284151"/>
                  <a:pt x="66755" y="224687"/>
                </a:cubicBezTo>
                <a:cubicBezTo>
                  <a:pt x="66755" y="165224"/>
                  <a:pt x="89184" y="108104"/>
                  <a:pt x="129790" y="64019"/>
                </a:cubicBezTo>
                <a:close/>
                <a:moveTo>
                  <a:pt x="521684" y="11432"/>
                </a:moveTo>
                <a:lnTo>
                  <a:pt x="527992" y="18169"/>
                </a:lnTo>
                <a:cubicBezTo>
                  <a:pt x="580363" y="74554"/>
                  <a:pt x="609262" y="147929"/>
                  <a:pt x="609262" y="224672"/>
                </a:cubicBezTo>
                <a:cubicBezTo>
                  <a:pt x="609262" y="296728"/>
                  <a:pt x="583444" y="366588"/>
                  <a:pt x="536647" y="421509"/>
                </a:cubicBezTo>
                <a:lnTo>
                  <a:pt x="530486" y="428685"/>
                </a:lnTo>
                <a:lnTo>
                  <a:pt x="522418" y="421802"/>
                </a:lnTo>
                <a:cubicBezTo>
                  <a:pt x="520071" y="419751"/>
                  <a:pt x="517724" y="417701"/>
                  <a:pt x="515376" y="415797"/>
                </a:cubicBezTo>
                <a:lnTo>
                  <a:pt x="507748" y="409646"/>
                </a:lnTo>
                <a:lnTo>
                  <a:pt x="514056" y="402323"/>
                </a:lnTo>
                <a:cubicBezTo>
                  <a:pt x="556305" y="352674"/>
                  <a:pt x="579483" y="289698"/>
                  <a:pt x="579483" y="224672"/>
                </a:cubicBezTo>
                <a:cubicBezTo>
                  <a:pt x="579483" y="155545"/>
                  <a:pt x="553371" y="89346"/>
                  <a:pt x="506135" y="38380"/>
                </a:cubicBezTo>
                <a:lnTo>
                  <a:pt x="499533" y="31350"/>
                </a:lnTo>
                <a:lnTo>
                  <a:pt x="509362" y="22416"/>
                </a:lnTo>
                <a:cubicBezTo>
                  <a:pt x="511122" y="20805"/>
                  <a:pt x="512883" y="19048"/>
                  <a:pt x="514790" y="17437"/>
                </a:cubicBezTo>
                <a:close/>
                <a:moveTo>
                  <a:pt x="99309" y="0"/>
                </a:moveTo>
                <a:lnTo>
                  <a:pt x="105617" y="10398"/>
                </a:lnTo>
                <a:cubicBezTo>
                  <a:pt x="106937" y="12448"/>
                  <a:pt x="108257" y="14644"/>
                  <a:pt x="109577" y="16695"/>
                </a:cubicBezTo>
                <a:lnTo>
                  <a:pt x="115445" y="25774"/>
                </a:lnTo>
                <a:lnTo>
                  <a:pt x="110017" y="31193"/>
                </a:lnTo>
                <a:cubicBezTo>
                  <a:pt x="58236" y="83034"/>
                  <a:pt x="29778" y="151863"/>
                  <a:pt x="29778" y="224646"/>
                </a:cubicBezTo>
                <a:cubicBezTo>
                  <a:pt x="29778" y="291279"/>
                  <a:pt x="54128" y="355714"/>
                  <a:pt x="98575" y="405945"/>
                </a:cubicBezTo>
                <a:lnTo>
                  <a:pt x="105176" y="413413"/>
                </a:lnTo>
                <a:lnTo>
                  <a:pt x="81706" y="431719"/>
                </a:lnTo>
                <a:lnTo>
                  <a:pt x="75838" y="424983"/>
                </a:lnTo>
                <a:cubicBezTo>
                  <a:pt x="26844" y="369480"/>
                  <a:pt x="0" y="298308"/>
                  <a:pt x="0" y="224646"/>
                </a:cubicBezTo>
                <a:cubicBezTo>
                  <a:pt x="0" y="142930"/>
                  <a:pt x="32272" y="66193"/>
                  <a:pt x="90801" y="8494"/>
                </a:cubicBezTo>
                <a:close/>
              </a:path>
            </a:pathLst>
          </a:custGeom>
          <a:solidFill>
            <a:schemeClr val="accent1"/>
          </a:solidFill>
          <a:ln>
            <a:noFill/>
          </a:ln>
        </p:spPr>
      </p:sp>
      <p:sp useBgFill="1">
        <p:nvSpPr>
          <p:cNvPr id="10" name="矩形 9"/>
          <p:cNvSpPr/>
          <p:nvPr/>
        </p:nvSpPr>
        <p:spPr>
          <a:xfrm>
            <a:off x="2024034" y="1357298"/>
            <a:ext cx="9644130" cy="1211165"/>
          </a:xfrm>
          <a:prstGeom prst="rect">
            <a:avLst/>
          </a:prstGeom>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）数据偏移。</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数据偏移字段指出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报文段的数据起始处距离</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报文段的起始处有多远。需要这个字段是因为选项字段的长度是可变的。这个字段占</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位，以</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字节为单位，因此</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数据偏移的最大值是</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60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字节，也就是说</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首部的最大长度为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60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字节。</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12" name="矩形 11"/>
          <p:cNvSpPr/>
          <p:nvPr/>
        </p:nvSpPr>
        <p:spPr>
          <a:xfrm>
            <a:off x="2024034" y="2726765"/>
            <a:ext cx="9644130" cy="441724"/>
          </a:xfrm>
          <a:prstGeom prst="rect">
            <a:avLst/>
          </a:prstGeom>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）保留。</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保留字段占</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位，保留为今后使用，目前设置为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14" name="矩形 13"/>
          <p:cNvSpPr/>
          <p:nvPr/>
        </p:nvSpPr>
        <p:spPr>
          <a:xfrm>
            <a:off x="2024034" y="3628446"/>
            <a:ext cx="9644130" cy="443583"/>
          </a:xfrm>
          <a:prstGeom prst="rect">
            <a:avLst/>
          </a:prstGeom>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）标志位。</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首部中有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个标志位，具体含义如下：</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screen_117132"/>
          <p:cNvSpPr>
            <a:spLocks noChangeAspect="1"/>
          </p:cNvSpPr>
          <p:nvPr/>
        </p:nvSpPr>
        <p:spPr bwMode="auto">
          <a:xfrm>
            <a:off x="1238216" y="2643182"/>
            <a:ext cx="609685" cy="608890"/>
          </a:xfrm>
          <a:custGeom>
            <a:avLst/>
            <a:gdLst>
              <a:gd name="connsiteX0" fmla="*/ 423399 w 581370"/>
              <a:gd name="connsiteY0" fmla="*/ 350710 h 580612"/>
              <a:gd name="connsiteX1" fmla="*/ 463186 w 581370"/>
              <a:gd name="connsiteY1" fmla="*/ 350710 h 580612"/>
              <a:gd name="connsiteX2" fmla="*/ 487396 w 581370"/>
              <a:gd name="connsiteY2" fmla="*/ 374879 h 580612"/>
              <a:gd name="connsiteX3" fmla="*/ 463186 w 581370"/>
              <a:gd name="connsiteY3" fmla="*/ 399047 h 580612"/>
              <a:gd name="connsiteX4" fmla="*/ 423399 w 581370"/>
              <a:gd name="connsiteY4" fmla="*/ 399047 h 580612"/>
              <a:gd name="connsiteX5" fmla="*/ 399189 w 581370"/>
              <a:gd name="connsiteY5" fmla="*/ 374879 h 580612"/>
              <a:gd name="connsiteX6" fmla="*/ 423399 w 581370"/>
              <a:gd name="connsiteY6" fmla="*/ 350710 h 580612"/>
              <a:gd name="connsiteX7" fmla="*/ 270766 w 581370"/>
              <a:gd name="connsiteY7" fmla="*/ 350710 h 580612"/>
              <a:gd name="connsiteX8" fmla="*/ 310553 w 581370"/>
              <a:gd name="connsiteY8" fmla="*/ 350710 h 580612"/>
              <a:gd name="connsiteX9" fmla="*/ 334763 w 581370"/>
              <a:gd name="connsiteY9" fmla="*/ 374879 h 580612"/>
              <a:gd name="connsiteX10" fmla="*/ 310553 w 581370"/>
              <a:gd name="connsiteY10" fmla="*/ 399047 h 580612"/>
              <a:gd name="connsiteX11" fmla="*/ 270766 w 581370"/>
              <a:gd name="connsiteY11" fmla="*/ 399047 h 580612"/>
              <a:gd name="connsiteX12" fmla="*/ 246556 w 581370"/>
              <a:gd name="connsiteY12" fmla="*/ 374879 h 580612"/>
              <a:gd name="connsiteX13" fmla="*/ 270766 w 581370"/>
              <a:gd name="connsiteY13" fmla="*/ 350710 h 580612"/>
              <a:gd name="connsiteX14" fmla="*/ 118208 w 581370"/>
              <a:gd name="connsiteY14" fmla="*/ 350710 h 580612"/>
              <a:gd name="connsiteX15" fmla="*/ 157914 w 581370"/>
              <a:gd name="connsiteY15" fmla="*/ 350710 h 580612"/>
              <a:gd name="connsiteX16" fmla="*/ 182129 w 581370"/>
              <a:gd name="connsiteY16" fmla="*/ 374879 h 580612"/>
              <a:gd name="connsiteX17" fmla="*/ 157914 w 581370"/>
              <a:gd name="connsiteY17" fmla="*/ 399047 h 580612"/>
              <a:gd name="connsiteX18" fmla="*/ 118208 w 581370"/>
              <a:gd name="connsiteY18" fmla="*/ 399047 h 580612"/>
              <a:gd name="connsiteX19" fmla="*/ 93993 w 581370"/>
              <a:gd name="connsiteY19" fmla="*/ 374879 h 580612"/>
              <a:gd name="connsiteX20" fmla="*/ 118208 w 581370"/>
              <a:gd name="connsiteY20" fmla="*/ 350710 h 580612"/>
              <a:gd name="connsiteX21" fmla="*/ 423399 w 581370"/>
              <a:gd name="connsiteY21" fmla="*/ 272171 h 580612"/>
              <a:gd name="connsiteX22" fmla="*/ 463186 w 581370"/>
              <a:gd name="connsiteY22" fmla="*/ 272171 h 580612"/>
              <a:gd name="connsiteX23" fmla="*/ 487396 w 581370"/>
              <a:gd name="connsiteY23" fmla="*/ 296340 h 580612"/>
              <a:gd name="connsiteX24" fmla="*/ 463186 w 581370"/>
              <a:gd name="connsiteY24" fmla="*/ 320508 h 580612"/>
              <a:gd name="connsiteX25" fmla="*/ 423399 w 581370"/>
              <a:gd name="connsiteY25" fmla="*/ 320508 h 580612"/>
              <a:gd name="connsiteX26" fmla="*/ 399189 w 581370"/>
              <a:gd name="connsiteY26" fmla="*/ 296340 h 580612"/>
              <a:gd name="connsiteX27" fmla="*/ 423399 w 581370"/>
              <a:gd name="connsiteY27" fmla="*/ 272171 h 580612"/>
              <a:gd name="connsiteX28" fmla="*/ 270766 w 581370"/>
              <a:gd name="connsiteY28" fmla="*/ 272171 h 580612"/>
              <a:gd name="connsiteX29" fmla="*/ 310553 w 581370"/>
              <a:gd name="connsiteY29" fmla="*/ 272171 h 580612"/>
              <a:gd name="connsiteX30" fmla="*/ 334763 w 581370"/>
              <a:gd name="connsiteY30" fmla="*/ 296340 h 580612"/>
              <a:gd name="connsiteX31" fmla="*/ 310553 w 581370"/>
              <a:gd name="connsiteY31" fmla="*/ 320508 h 580612"/>
              <a:gd name="connsiteX32" fmla="*/ 270766 w 581370"/>
              <a:gd name="connsiteY32" fmla="*/ 320508 h 580612"/>
              <a:gd name="connsiteX33" fmla="*/ 246556 w 581370"/>
              <a:gd name="connsiteY33" fmla="*/ 296340 h 580612"/>
              <a:gd name="connsiteX34" fmla="*/ 270766 w 581370"/>
              <a:gd name="connsiteY34" fmla="*/ 272171 h 580612"/>
              <a:gd name="connsiteX35" fmla="*/ 118208 w 581370"/>
              <a:gd name="connsiteY35" fmla="*/ 272171 h 580612"/>
              <a:gd name="connsiteX36" fmla="*/ 157914 w 581370"/>
              <a:gd name="connsiteY36" fmla="*/ 272171 h 580612"/>
              <a:gd name="connsiteX37" fmla="*/ 182129 w 581370"/>
              <a:gd name="connsiteY37" fmla="*/ 296340 h 580612"/>
              <a:gd name="connsiteX38" fmla="*/ 157914 w 581370"/>
              <a:gd name="connsiteY38" fmla="*/ 320508 h 580612"/>
              <a:gd name="connsiteX39" fmla="*/ 118208 w 581370"/>
              <a:gd name="connsiteY39" fmla="*/ 320508 h 580612"/>
              <a:gd name="connsiteX40" fmla="*/ 93993 w 581370"/>
              <a:gd name="connsiteY40" fmla="*/ 296340 h 580612"/>
              <a:gd name="connsiteX41" fmla="*/ 118208 w 581370"/>
              <a:gd name="connsiteY41" fmla="*/ 272171 h 580612"/>
              <a:gd name="connsiteX42" fmla="*/ 270766 w 581370"/>
              <a:gd name="connsiteY42" fmla="*/ 193490 h 580612"/>
              <a:gd name="connsiteX43" fmla="*/ 310553 w 581370"/>
              <a:gd name="connsiteY43" fmla="*/ 193490 h 580612"/>
              <a:gd name="connsiteX44" fmla="*/ 334763 w 581370"/>
              <a:gd name="connsiteY44" fmla="*/ 217659 h 580612"/>
              <a:gd name="connsiteX45" fmla="*/ 310553 w 581370"/>
              <a:gd name="connsiteY45" fmla="*/ 241827 h 580612"/>
              <a:gd name="connsiteX46" fmla="*/ 270766 w 581370"/>
              <a:gd name="connsiteY46" fmla="*/ 241827 h 580612"/>
              <a:gd name="connsiteX47" fmla="*/ 246556 w 581370"/>
              <a:gd name="connsiteY47" fmla="*/ 217659 h 580612"/>
              <a:gd name="connsiteX48" fmla="*/ 270766 w 581370"/>
              <a:gd name="connsiteY48" fmla="*/ 193490 h 580612"/>
              <a:gd name="connsiteX49" fmla="*/ 118208 w 581370"/>
              <a:gd name="connsiteY49" fmla="*/ 193490 h 580612"/>
              <a:gd name="connsiteX50" fmla="*/ 157914 w 581370"/>
              <a:gd name="connsiteY50" fmla="*/ 193490 h 580612"/>
              <a:gd name="connsiteX51" fmla="*/ 182129 w 581370"/>
              <a:gd name="connsiteY51" fmla="*/ 217659 h 580612"/>
              <a:gd name="connsiteX52" fmla="*/ 157914 w 581370"/>
              <a:gd name="connsiteY52" fmla="*/ 241827 h 580612"/>
              <a:gd name="connsiteX53" fmla="*/ 118208 w 581370"/>
              <a:gd name="connsiteY53" fmla="*/ 241827 h 580612"/>
              <a:gd name="connsiteX54" fmla="*/ 93993 w 581370"/>
              <a:gd name="connsiteY54" fmla="*/ 217659 h 580612"/>
              <a:gd name="connsiteX55" fmla="*/ 118208 w 581370"/>
              <a:gd name="connsiteY55" fmla="*/ 193490 h 580612"/>
              <a:gd name="connsiteX56" fmla="*/ 118208 w 581370"/>
              <a:gd name="connsiteY56" fmla="*/ 114810 h 580612"/>
              <a:gd name="connsiteX57" fmla="*/ 157914 w 581370"/>
              <a:gd name="connsiteY57" fmla="*/ 114810 h 580612"/>
              <a:gd name="connsiteX58" fmla="*/ 182129 w 581370"/>
              <a:gd name="connsiteY58" fmla="*/ 138979 h 580612"/>
              <a:gd name="connsiteX59" fmla="*/ 157914 w 581370"/>
              <a:gd name="connsiteY59" fmla="*/ 163147 h 580612"/>
              <a:gd name="connsiteX60" fmla="*/ 118208 w 581370"/>
              <a:gd name="connsiteY60" fmla="*/ 163147 h 580612"/>
              <a:gd name="connsiteX61" fmla="*/ 93993 w 581370"/>
              <a:gd name="connsiteY61" fmla="*/ 138979 h 580612"/>
              <a:gd name="connsiteX62" fmla="*/ 118208 w 581370"/>
              <a:gd name="connsiteY62" fmla="*/ 114810 h 580612"/>
              <a:gd name="connsiteX63" fmla="*/ 48507 w 581370"/>
              <a:gd name="connsiteY63" fmla="*/ 48348 h 580612"/>
              <a:gd name="connsiteX64" fmla="*/ 48507 w 581370"/>
              <a:gd name="connsiteY64" fmla="*/ 435304 h 580612"/>
              <a:gd name="connsiteX65" fmla="*/ 532952 w 581370"/>
              <a:gd name="connsiteY65" fmla="*/ 435304 h 580612"/>
              <a:gd name="connsiteX66" fmla="*/ 533041 w 581370"/>
              <a:gd name="connsiteY66" fmla="*/ 435304 h 580612"/>
              <a:gd name="connsiteX67" fmla="*/ 533041 w 581370"/>
              <a:gd name="connsiteY67" fmla="*/ 48348 h 580612"/>
              <a:gd name="connsiteX68" fmla="*/ 24209 w 581370"/>
              <a:gd name="connsiteY68" fmla="*/ 0 h 580612"/>
              <a:gd name="connsiteX69" fmla="*/ 557250 w 581370"/>
              <a:gd name="connsiteY69" fmla="*/ 0 h 580612"/>
              <a:gd name="connsiteX70" fmla="*/ 581370 w 581370"/>
              <a:gd name="connsiteY70" fmla="*/ 24174 h 580612"/>
              <a:gd name="connsiteX71" fmla="*/ 581370 w 581370"/>
              <a:gd name="connsiteY71" fmla="*/ 459477 h 580612"/>
              <a:gd name="connsiteX72" fmla="*/ 557161 w 581370"/>
              <a:gd name="connsiteY72" fmla="*/ 483651 h 580612"/>
              <a:gd name="connsiteX73" fmla="*/ 314894 w 581370"/>
              <a:gd name="connsiteY73" fmla="*/ 483651 h 580612"/>
              <a:gd name="connsiteX74" fmla="*/ 314894 w 581370"/>
              <a:gd name="connsiteY74" fmla="*/ 532265 h 580612"/>
              <a:gd name="connsiteX75" fmla="*/ 402740 w 581370"/>
              <a:gd name="connsiteY75" fmla="*/ 532265 h 580612"/>
              <a:gd name="connsiteX76" fmla="*/ 426949 w 581370"/>
              <a:gd name="connsiteY76" fmla="*/ 556439 h 580612"/>
              <a:gd name="connsiteX77" fmla="*/ 402740 w 581370"/>
              <a:gd name="connsiteY77" fmla="*/ 580612 h 580612"/>
              <a:gd name="connsiteX78" fmla="*/ 178541 w 581370"/>
              <a:gd name="connsiteY78" fmla="*/ 580612 h 580612"/>
              <a:gd name="connsiteX79" fmla="*/ 154332 w 581370"/>
              <a:gd name="connsiteY79" fmla="*/ 556439 h 580612"/>
              <a:gd name="connsiteX80" fmla="*/ 178541 w 581370"/>
              <a:gd name="connsiteY80" fmla="*/ 532265 h 580612"/>
              <a:gd name="connsiteX81" fmla="*/ 266387 w 581370"/>
              <a:gd name="connsiteY81" fmla="*/ 532265 h 580612"/>
              <a:gd name="connsiteX82" fmla="*/ 266387 w 581370"/>
              <a:gd name="connsiteY82" fmla="*/ 483651 h 580612"/>
              <a:gd name="connsiteX83" fmla="*/ 24209 w 581370"/>
              <a:gd name="connsiteY83" fmla="*/ 483651 h 580612"/>
              <a:gd name="connsiteX84" fmla="*/ 0 w 581370"/>
              <a:gd name="connsiteY84" fmla="*/ 459477 h 580612"/>
              <a:gd name="connsiteX85" fmla="*/ 0 w 581370"/>
              <a:gd name="connsiteY85" fmla="*/ 24174 h 580612"/>
              <a:gd name="connsiteX86" fmla="*/ 24209 w 581370"/>
              <a:gd name="connsiteY86" fmla="*/ 0 h 58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581370" h="580612">
                <a:moveTo>
                  <a:pt x="423399" y="350710"/>
                </a:moveTo>
                <a:lnTo>
                  <a:pt x="463186" y="350710"/>
                </a:lnTo>
                <a:cubicBezTo>
                  <a:pt x="476537" y="350710"/>
                  <a:pt x="487396" y="361551"/>
                  <a:pt x="487396" y="374879"/>
                </a:cubicBezTo>
                <a:cubicBezTo>
                  <a:pt x="487396" y="388296"/>
                  <a:pt x="476537" y="399047"/>
                  <a:pt x="463186" y="399047"/>
                </a:cubicBezTo>
                <a:lnTo>
                  <a:pt x="423399" y="399047"/>
                </a:lnTo>
                <a:cubicBezTo>
                  <a:pt x="409959" y="399047"/>
                  <a:pt x="399189" y="388296"/>
                  <a:pt x="399189" y="374879"/>
                </a:cubicBezTo>
                <a:cubicBezTo>
                  <a:pt x="399189" y="361551"/>
                  <a:pt x="409959" y="350710"/>
                  <a:pt x="423399" y="350710"/>
                </a:cubicBezTo>
                <a:close/>
                <a:moveTo>
                  <a:pt x="270766" y="350710"/>
                </a:moveTo>
                <a:lnTo>
                  <a:pt x="310553" y="350710"/>
                </a:lnTo>
                <a:cubicBezTo>
                  <a:pt x="323993" y="350710"/>
                  <a:pt x="334763" y="361551"/>
                  <a:pt x="334763" y="374879"/>
                </a:cubicBezTo>
                <a:cubicBezTo>
                  <a:pt x="334763" y="388296"/>
                  <a:pt x="323993" y="399047"/>
                  <a:pt x="310553" y="399047"/>
                </a:cubicBezTo>
                <a:lnTo>
                  <a:pt x="270766" y="399047"/>
                </a:lnTo>
                <a:cubicBezTo>
                  <a:pt x="257504" y="399047"/>
                  <a:pt x="246556" y="388296"/>
                  <a:pt x="246556" y="374879"/>
                </a:cubicBezTo>
                <a:cubicBezTo>
                  <a:pt x="246556" y="361551"/>
                  <a:pt x="257415" y="350710"/>
                  <a:pt x="270766" y="350710"/>
                </a:cubicBezTo>
                <a:close/>
                <a:moveTo>
                  <a:pt x="118208" y="350710"/>
                </a:moveTo>
                <a:lnTo>
                  <a:pt x="157914" y="350710"/>
                </a:lnTo>
                <a:cubicBezTo>
                  <a:pt x="171357" y="350710"/>
                  <a:pt x="182129" y="361551"/>
                  <a:pt x="182129" y="374879"/>
                </a:cubicBezTo>
                <a:cubicBezTo>
                  <a:pt x="182129" y="388296"/>
                  <a:pt x="171357" y="399047"/>
                  <a:pt x="157914" y="399047"/>
                </a:cubicBezTo>
                <a:lnTo>
                  <a:pt x="118208" y="399047"/>
                </a:lnTo>
                <a:cubicBezTo>
                  <a:pt x="104854" y="399047"/>
                  <a:pt x="93993" y="388296"/>
                  <a:pt x="93993" y="374879"/>
                </a:cubicBezTo>
                <a:cubicBezTo>
                  <a:pt x="93993" y="361551"/>
                  <a:pt x="104765" y="350710"/>
                  <a:pt x="118208" y="350710"/>
                </a:cubicBezTo>
                <a:close/>
                <a:moveTo>
                  <a:pt x="423399" y="272171"/>
                </a:moveTo>
                <a:lnTo>
                  <a:pt x="463186" y="272171"/>
                </a:lnTo>
                <a:cubicBezTo>
                  <a:pt x="476537" y="272171"/>
                  <a:pt x="487396" y="283012"/>
                  <a:pt x="487396" y="296340"/>
                </a:cubicBezTo>
                <a:cubicBezTo>
                  <a:pt x="487396" y="309757"/>
                  <a:pt x="476537" y="320508"/>
                  <a:pt x="463186" y="320508"/>
                </a:cubicBezTo>
                <a:lnTo>
                  <a:pt x="423399" y="320508"/>
                </a:lnTo>
                <a:cubicBezTo>
                  <a:pt x="409959" y="320508"/>
                  <a:pt x="399189" y="309757"/>
                  <a:pt x="399189" y="296340"/>
                </a:cubicBezTo>
                <a:cubicBezTo>
                  <a:pt x="399189" y="283012"/>
                  <a:pt x="409959" y="272171"/>
                  <a:pt x="423399" y="272171"/>
                </a:cubicBezTo>
                <a:close/>
                <a:moveTo>
                  <a:pt x="270766" y="272171"/>
                </a:moveTo>
                <a:lnTo>
                  <a:pt x="310553" y="272171"/>
                </a:lnTo>
                <a:cubicBezTo>
                  <a:pt x="323993" y="272171"/>
                  <a:pt x="334763" y="283012"/>
                  <a:pt x="334763" y="296340"/>
                </a:cubicBezTo>
                <a:cubicBezTo>
                  <a:pt x="334763" y="309757"/>
                  <a:pt x="323993" y="320508"/>
                  <a:pt x="310553" y="320508"/>
                </a:cubicBezTo>
                <a:lnTo>
                  <a:pt x="270766" y="320508"/>
                </a:lnTo>
                <a:cubicBezTo>
                  <a:pt x="257504" y="320508"/>
                  <a:pt x="246556" y="309757"/>
                  <a:pt x="246556" y="296340"/>
                </a:cubicBezTo>
                <a:cubicBezTo>
                  <a:pt x="246556" y="283012"/>
                  <a:pt x="257415" y="272171"/>
                  <a:pt x="270766" y="272171"/>
                </a:cubicBezTo>
                <a:close/>
                <a:moveTo>
                  <a:pt x="118208" y="272171"/>
                </a:moveTo>
                <a:lnTo>
                  <a:pt x="157914" y="272171"/>
                </a:lnTo>
                <a:cubicBezTo>
                  <a:pt x="171357" y="272171"/>
                  <a:pt x="182129" y="283012"/>
                  <a:pt x="182129" y="296340"/>
                </a:cubicBezTo>
                <a:cubicBezTo>
                  <a:pt x="182129" y="309757"/>
                  <a:pt x="171357" y="320508"/>
                  <a:pt x="157914" y="320508"/>
                </a:cubicBezTo>
                <a:lnTo>
                  <a:pt x="118208" y="320508"/>
                </a:lnTo>
                <a:cubicBezTo>
                  <a:pt x="104854" y="320508"/>
                  <a:pt x="93993" y="309757"/>
                  <a:pt x="93993" y="296340"/>
                </a:cubicBezTo>
                <a:cubicBezTo>
                  <a:pt x="93993" y="283012"/>
                  <a:pt x="104765" y="272171"/>
                  <a:pt x="118208" y="272171"/>
                </a:cubicBezTo>
                <a:close/>
                <a:moveTo>
                  <a:pt x="270766" y="193490"/>
                </a:moveTo>
                <a:lnTo>
                  <a:pt x="310553" y="193490"/>
                </a:lnTo>
                <a:cubicBezTo>
                  <a:pt x="323993" y="193490"/>
                  <a:pt x="334763" y="204242"/>
                  <a:pt x="334763" y="217659"/>
                </a:cubicBezTo>
                <a:cubicBezTo>
                  <a:pt x="334763" y="231076"/>
                  <a:pt x="323993" y="241827"/>
                  <a:pt x="310553" y="241827"/>
                </a:cubicBezTo>
                <a:lnTo>
                  <a:pt x="270766" y="241827"/>
                </a:lnTo>
                <a:cubicBezTo>
                  <a:pt x="257504" y="241827"/>
                  <a:pt x="246556" y="231076"/>
                  <a:pt x="246556" y="217659"/>
                </a:cubicBezTo>
                <a:cubicBezTo>
                  <a:pt x="246556" y="204242"/>
                  <a:pt x="257415" y="193490"/>
                  <a:pt x="270766" y="193490"/>
                </a:cubicBezTo>
                <a:close/>
                <a:moveTo>
                  <a:pt x="118208" y="193490"/>
                </a:moveTo>
                <a:lnTo>
                  <a:pt x="157914" y="193490"/>
                </a:lnTo>
                <a:cubicBezTo>
                  <a:pt x="171357" y="193490"/>
                  <a:pt x="182129" y="204242"/>
                  <a:pt x="182129" y="217659"/>
                </a:cubicBezTo>
                <a:cubicBezTo>
                  <a:pt x="182129" y="231076"/>
                  <a:pt x="171357" y="241827"/>
                  <a:pt x="157914" y="241827"/>
                </a:cubicBezTo>
                <a:lnTo>
                  <a:pt x="118208" y="241827"/>
                </a:lnTo>
                <a:cubicBezTo>
                  <a:pt x="104854" y="241827"/>
                  <a:pt x="93993" y="231076"/>
                  <a:pt x="93993" y="217659"/>
                </a:cubicBezTo>
                <a:cubicBezTo>
                  <a:pt x="93993" y="204242"/>
                  <a:pt x="104765" y="193490"/>
                  <a:pt x="118208" y="193490"/>
                </a:cubicBezTo>
                <a:close/>
                <a:moveTo>
                  <a:pt x="118208" y="114810"/>
                </a:moveTo>
                <a:lnTo>
                  <a:pt x="157914" y="114810"/>
                </a:lnTo>
                <a:cubicBezTo>
                  <a:pt x="171357" y="114810"/>
                  <a:pt x="182129" y="125562"/>
                  <a:pt x="182129" y="138979"/>
                </a:cubicBezTo>
                <a:cubicBezTo>
                  <a:pt x="182129" y="152307"/>
                  <a:pt x="171357" y="163147"/>
                  <a:pt x="157914" y="163147"/>
                </a:cubicBezTo>
                <a:lnTo>
                  <a:pt x="118208" y="163147"/>
                </a:lnTo>
                <a:cubicBezTo>
                  <a:pt x="104854" y="163147"/>
                  <a:pt x="93993" y="152307"/>
                  <a:pt x="93993" y="138979"/>
                </a:cubicBezTo>
                <a:cubicBezTo>
                  <a:pt x="93993" y="125562"/>
                  <a:pt x="104765" y="114810"/>
                  <a:pt x="118208" y="114810"/>
                </a:cubicBezTo>
                <a:close/>
                <a:moveTo>
                  <a:pt x="48507" y="48348"/>
                </a:moveTo>
                <a:lnTo>
                  <a:pt x="48507" y="435304"/>
                </a:lnTo>
                <a:lnTo>
                  <a:pt x="532952" y="435304"/>
                </a:lnTo>
                <a:lnTo>
                  <a:pt x="533041" y="435304"/>
                </a:lnTo>
                <a:lnTo>
                  <a:pt x="533041" y="48348"/>
                </a:lnTo>
                <a:close/>
                <a:moveTo>
                  <a:pt x="24209" y="0"/>
                </a:moveTo>
                <a:lnTo>
                  <a:pt x="557250" y="0"/>
                </a:lnTo>
                <a:cubicBezTo>
                  <a:pt x="570512" y="0"/>
                  <a:pt x="581459" y="10754"/>
                  <a:pt x="581370" y="24174"/>
                </a:cubicBezTo>
                <a:lnTo>
                  <a:pt x="581370" y="459477"/>
                </a:lnTo>
                <a:cubicBezTo>
                  <a:pt x="581370" y="472897"/>
                  <a:pt x="570512" y="483651"/>
                  <a:pt x="557161" y="483651"/>
                </a:cubicBezTo>
                <a:lnTo>
                  <a:pt x="314894" y="483651"/>
                </a:lnTo>
                <a:lnTo>
                  <a:pt x="314894" y="532265"/>
                </a:lnTo>
                <a:lnTo>
                  <a:pt x="402740" y="532265"/>
                </a:lnTo>
                <a:cubicBezTo>
                  <a:pt x="416180" y="532265"/>
                  <a:pt x="426949" y="543019"/>
                  <a:pt x="426949" y="556439"/>
                </a:cubicBezTo>
                <a:cubicBezTo>
                  <a:pt x="426949" y="569858"/>
                  <a:pt x="416180" y="580612"/>
                  <a:pt x="402740" y="580612"/>
                </a:cubicBezTo>
                <a:lnTo>
                  <a:pt x="178541" y="580612"/>
                </a:lnTo>
                <a:cubicBezTo>
                  <a:pt x="165190" y="580612"/>
                  <a:pt x="154332" y="569858"/>
                  <a:pt x="154332" y="556439"/>
                </a:cubicBezTo>
                <a:cubicBezTo>
                  <a:pt x="154332" y="543019"/>
                  <a:pt x="165190" y="532265"/>
                  <a:pt x="178541" y="532265"/>
                </a:cubicBezTo>
                <a:lnTo>
                  <a:pt x="266387" y="532265"/>
                </a:lnTo>
                <a:lnTo>
                  <a:pt x="266387" y="483651"/>
                </a:lnTo>
                <a:lnTo>
                  <a:pt x="24209" y="483651"/>
                </a:lnTo>
                <a:cubicBezTo>
                  <a:pt x="10769" y="483651"/>
                  <a:pt x="0" y="472897"/>
                  <a:pt x="0" y="459477"/>
                </a:cubicBezTo>
                <a:lnTo>
                  <a:pt x="0" y="24174"/>
                </a:lnTo>
                <a:cubicBezTo>
                  <a:pt x="0" y="10754"/>
                  <a:pt x="10858" y="0"/>
                  <a:pt x="24209" y="0"/>
                </a:cubicBezTo>
                <a:close/>
              </a:path>
            </a:pathLst>
          </a:custGeom>
          <a:solidFill>
            <a:schemeClr val="accent1"/>
          </a:solidFill>
          <a:ln>
            <a:noFill/>
          </a:ln>
        </p:spPr>
      </p:sp>
      <p:sp>
        <p:nvSpPr>
          <p:cNvPr id="16" name="worldwide_259573"/>
          <p:cNvSpPr>
            <a:spLocks noChangeAspect="1"/>
          </p:cNvSpPr>
          <p:nvPr/>
        </p:nvSpPr>
        <p:spPr bwMode="auto">
          <a:xfrm>
            <a:off x="1238216" y="3500438"/>
            <a:ext cx="609685" cy="699598"/>
          </a:xfrm>
          <a:custGeom>
            <a:avLst/>
            <a:gdLst>
              <a:gd name="connsiteX0" fmla="*/ 345941 w 528746"/>
              <a:gd name="connsiteY0" fmla="*/ 504965 h 606722"/>
              <a:gd name="connsiteX1" fmla="*/ 339444 w 528746"/>
              <a:gd name="connsiteY1" fmla="*/ 525227 h 606722"/>
              <a:gd name="connsiteX2" fmla="*/ 312566 w 528746"/>
              <a:gd name="connsiteY2" fmla="*/ 577661 h 606722"/>
              <a:gd name="connsiteX3" fmla="*/ 405660 w 528746"/>
              <a:gd name="connsiteY3" fmla="*/ 536514 h 606722"/>
              <a:gd name="connsiteX4" fmla="*/ 345941 w 528746"/>
              <a:gd name="connsiteY4" fmla="*/ 504965 h 606722"/>
              <a:gd name="connsiteX5" fmla="*/ 182716 w 528746"/>
              <a:gd name="connsiteY5" fmla="*/ 504965 h 606722"/>
              <a:gd name="connsiteX6" fmla="*/ 123086 w 528746"/>
              <a:gd name="connsiteY6" fmla="*/ 536514 h 606722"/>
              <a:gd name="connsiteX7" fmla="*/ 216180 w 528746"/>
              <a:gd name="connsiteY7" fmla="*/ 577661 h 606722"/>
              <a:gd name="connsiteX8" fmla="*/ 189302 w 528746"/>
              <a:gd name="connsiteY8" fmla="*/ 525227 h 606722"/>
              <a:gd name="connsiteX9" fmla="*/ 182716 w 528746"/>
              <a:gd name="connsiteY9" fmla="*/ 504965 h 606722"/>
              <a:gd name="connsiteX10" fmla="*/ 264329 w 528746"/>
              <a:gd name="connsiteY10" fmla="*/ 490657 h 606722"/>
              <a:gd name="connsiteX11" fmla="*/ 205945 w 528746"/>
              <a:gd name="connsiteY11" fmla="*/ 497944 h 606722"/>
              <a:gd name="connsiteX12" fmla="*/ 212086 w 528746"/>
              <a:gd name="connsiteY12" fmla="*/ 517051 h 606722"/>
              <a:gd name="connsiteX13" fmla="*/ 264329 w 528746"/>
              <a:gd name="connsiteY13" fmla="*/ 582549 h 606722"/>
              <a:gd name="connsiteX14" fmla="*/ 316660 w 528746"/>
              <a:gd name="connsiteY14" fmla="*/ 517051 h 606722"/>
              <a:gd name="connsiteX15" fmla="*/ 322801 w 528746"/>
              <a:gd name="connsiteY15" fmla="*/ 497944 h 606722"/>
              <a:gd name="connsiteX16" fmla="*/ 264329 w 528746"/>
              <a:gd name="connsiteY16" fmla="*/ 490657 h 606722"/>
              <a:gd name="connsiteX17" fmla="*/ 186543 w 528746"/>
              <a:gd name="connsiteY17" fmla="*/ 354773 h 606722"/>
              <a:gd name="connsiteX18" fmla="*/ 199893 w 528746"/>
              <a:gd name="connsiteY18" fmla="*/ 474482 h 606722"/>
              <a:gd name="connsiteX19" fmla="*/ 264329 w 528746"/>
              <a:gd name="connsiteY19" fmla="*/ 466484 h 606722"/>
              <a:gd name="connsiteX20" fmla="*/ 328853 w 528746"/>
              <a:gd name="connsiteY20" fmla="*/ 474482 h 606722"/>
              <a:gd name="connsiteX21" fmla="*/ 342203 w 528746"/>
              <a:gd name="connsiteY21" fmla="*/ 354773 h 606722"/>
              <a:gd name="connsiteX22" fmla="*/ 24475 w 528746"/>
              <a:gd name="connsiteY22" fmla="*/ 354773 h 606722"/>
              <a:gd name="connsiteX23" fmla="*/ 103684 w 528746"/>
              <a:gd name="connsiteY23" fmla="*/ 520784 h 606722"/>
              <a:gd name="connsiteX24" fmla="*/ 176664 w 528746"/>
              <a:gd name="connsiteY24" fmla="*/ 481503 h 606722"/>
              <a:gd name="connsiteX25" fmla="*/ 162335 w 528746"/>
              <a:gd name="connsiteY25" fmla="*/ 354773 h 606722"/>
              <a:gd name="connsiteX26" fmla="*/ 472671 w 528746"/>
              <a:gd name="connsiteY26" fmla="*/ 330599 h 606722"/>
              <a:gd name="connsiteX27" fmla="*/ 477916 w 528746"/>
              <a:gd name="connsiteY27" fmla="*/ 330599 h 606722"/>
              <a:gd name="connsiteX28" fmla="*/ 490006 w 528746"/>
              <a:gd name="connsiteY28" fmla="*/ 342701 h 606722"/>
              <a:gd name="connsiteX29" fmla="*/ 477916 w 528746"/>
              <a:gd name="connsiteY29" fmla="*/ 354803 h 606722"/>
              <a:gd name="connsiteX30" fmla="*/ 472671 w 528746"/>
              <a:gd name="connsiteY30" fmla="*/ 354803 h 606722"/>
              <a:gd name="connsiteX31" fmla="*/ 460580 w 528746"/>
              <a:gd name="connsiteY31" fmla="*/ 342701 h 606722"/>
              <a:gd name="connsiteX32" fmla="*/ 472671 w 528746"/>
              <a:gd name="connsiteY32" fmla="*/ 330599 h 606722"/>
              <a:gd name="connsiteX33" fmla="*/ 196778 w 528746"/>
              <a:gd name="connsiteY33" fmla="*/ 228132 h 606722"/>
              <a:gd name="connsiteX34" fmla="*/ 186543 w 528746"/>
              <a:gd name="connsiteY34" fmla="*/ 330600 h 606722"/>
              <a:gd name="connsiteX35" fmla="*/ 342114 w 528746"/>
              <a:gd name="connsiteY35" fmla="*/ 330600 h 606722"/>
              <a:gd name="connsiteX36" fmla="*/ 331968 w 528746"/>
              <a:gd name="connsiteY36" fmla="*/ 228132 h 606722"/>
              <a:gd name="connsiteX37" fmla="*/ 271360 w 528746"/>
              <a:gd name="connsiteY37" fmla="*/ 287142 h 606722"/>
              <a:gd name="connsiteX38" fmla="*/ 264329 w 528746"/>
              <a:gd name="connsiteY38" fmla="*/ 289275 h 606722"/>
              <a:gd name="connsiteX39" fmla="*/ 257387 w 528746"/>
              <a:gd name="connsiteY39" fmla="*/ 287142 h 606722"/>
              <a:gd name="connsiteX40" fmla="*/ 196778 w 528746"/>
              <a:gd name="connsiteY40" fmla="*/ 228132 h 606722"/>
              <a:gd name="connsiteX41" fmla="*/ 425774 w 528746"/>
              <a:gd name="connsiteY41" fmla="*/ 165033 h 606722"/>
              <a:gd name="connsiteX42" fmla="*/ 351815 w 528746"/>
              <a:gd name="connsiteY42" fmla="*/ 205114 h 606722"/>
              <a:gd name="connsiteX43" fmla="*/ 366322 w 528746"/>
              <a:gd name="connsiteY43" fmla="*/ 330600 h 606722"/>
              <a:gd name="connsiteX44" fmla="*/ 433962 w 528746"/>
              <a:gd name="connsiteY44" fmla="*/ 330600 h 606722"/>
              <a:gd name="connsiteX45" fmla="*/ 446066 w 528746"/>
              <a:gd name="connsiteY45" fmla="*/ 342686 h 606722"/>
              <a:gd name="connsiteX46" fmla="*/ 433962 w 528746"/>
              <a:gd name="connsiteY46" fmla="*/ 354773 h 606722"/>
              <a:gd name="connsiteX47" fmla="*/ 366411 w 528746"/>
              <a:gd name="connsiteY47" fmla="*/ 354773 h 606722"/>
              <a:gd name="connsiteX48" fmla="*/ 352082 w 528746"/>
              <a:gd name="connsiteY48" fmla="*/ 481503 h 606722"/>
              <a:gd name="connsiteX49" fmla="*/ 424973 w 528746"/>
              <a:gd name="connsiteY49" fmla="*/ 520784 h 606722"/>
              <a:gd name="connsiteX50" fmla="*/ 504538 w 528746"/>
              <a:gd name="connsiteY50" fmla="*/ 342686 h 606722"/>
              <a:gd name="connsiteX51" fmla="*/ 425774 w 528746"/>
              <a:gd name="connsiteY51" fmla="*/ 165033 h 606722"/>
              <a:gd name="connsiteX52" fmla="*/ 102972 w 528746"/>
              <a:gd name="connsiteY52" fmla="*/ 165033 h 606722"/>
              <a:gd name="connsiteX53" fmla="*/ 24475 w 528746"/>
              <a:gd name="connsiteY53" fmla="*/ 330600 h 606722"/>
              <a:gd name="connsiteX54" fmla="*/ 162335 w 528746"/>
              <a:gd name="connsiteY54" fmla="*/ 330600 h 606722"/>
              <a:gd name="connsiteX55" fmla="*/ 176842 w 528746"/>
              <a:gd name="connsiteY55" fmla="*/ 205114 h 606722"/>
              <a:gd name="connsiteX56" fmla="*/ 102972 w 528746"/>
              <a:gd name="connsiteY56" fmla="*/ 165033 h 606722"/>
              <a:gd name="connsiteX57" fmla="*/ 375756 w 528746"/>
              <a:gd name="connsiteY57" fmla="*/ 130107 h 606722"/>
              <a:gd name="connsiteX58" fmla="*/ 363919 w 528746"/>
              <a:gd name="connsiteY58" fmla="*/ 174276 h 606722"/>
              <a:gd name="connsiteX59" fmla="*/ 406461 w 528746"/>
              <a:gd name="connsiteY59" fmla="*/ 149303 h 606722"/>
              <a:gd name="connsiteX60" fmla="*/ 375756 w 528746"/>
              <a:gd name="connsiteY60" fmla="*/ 130107 h 606722"/>
              <a:gd name="connsiteX61" fmla="*/ 152990 w 528746"/>
              <a:gd name="connsiteY61" fmla="*/ 130107 h 606722"/>
              <a:gd name="connsiteX62" fmla="*/ 122285 w 528746"/>
              <a:gd name="connsiteY62" fmla="*/ 149303 h 606722"/>
              <a:gd name="connsiteX63" fmla="*/ 164738 w 528746"/>
              <a:gd name="connsiteY63" fmla="*/ 174187 h 606722"/>
              <a:gd name="connsiteX64" fmla="*/ 152990 w 528746"/>
              <a:gd name="connsiteY64" fmla="*/ 130107 h 606722"/>
              <a:gd name="connsiteX65" fmla="*/ 264338 w 528746"/>
              <a:gd name="connsiteY65" fmla="*/ 80337 h 606722"/>
              <a:gd name="connsiteX66" fmla="*/ 232381 w 528746"/>
              <a:gd name="connsiteY66" fmla="*/ 112234 h 606722"/>
              <a:gd name="connsiteX67" fmla="*/ 264338 w 528746"/>
              <a:gd name="connsiteY67" fmla="*/ 144132 h 606722"/>
              <a:gd name="connsiteX68" fmla="*/ 296295 w 528746"/>
              <a:gd name="connsiteY68" fmla="*/ 112234 h 606722"/>
              <a:gd name="connsiteX69" fmla="*/ 264338 w 528746"/>
              <a:gd name="connsiteY69" fmla="*/ 80337 h 606722"/>
              <a:gd name="connsiteX70" fmla="*/ 264338 w 528746"/>
              <a:gd name="connsiteY70" fmla="*/ 56170 h 606722"/>
              <a:gd name="connsiteX71" fmla="*/ 320508 w 528746"/>
              <a:gd name="connsiteY71" fmla="*/ 112234 h 606722"/>
              <a:gd name="connsiteX72" fmla="*/ 264338 w 528746"/>
              <a:gd name="connsiteY72" fmla="*/ 168299 h 606722"/>
              <a:gd name="connsiteX73" fmla="*/ 208168 w 528746"/>
              <a:gd name="connsiteY73" fmla="*/ 112234 h 606722"/>
              <a:gd name="connsiteX74" fmla="*/ 264338 w 528746"/>
              <a:gd name="connsiteY74" fmla="*/ 56170 h 606722"/>
              <a:gd name="connsiteX75" fmla="*/ 264329 w 528746"/>
              <a:gd name="connsiteY75" fmla="*/ 24173 h 606722"/>
              <a:gd name="connsiteX76" fmla="*/ 176130 w 528746"/>
              <a:gd name="connsiteY76" fmla="*/ 112244 h 606722"/>
              <a:gd name="connsiteX77" fmla="*/ 264329 w 528746"/>
              <a:gd name="connsiteY77" fmla="*/ 261992 h 606722"/>
              <a:gd name="connsiteX78" fmla="*/ 352616 w 528746"/>
              <a:gd name="connsiteY78" fmla="*/ 112244 h 606722"/>
              <a:gd name="connsiteX79" fmla="*/ 264329 w 528746"/>
              <a:gd name="connsiteY79" fmla="*/ 24173 h 606722"/>
              <a:gd name="connsiteX80" fmla="*/ 264329 w 528746"/>
              <a:gd name="connsiteY80" fmla="*/ 0 h 606722"/>
              <a:gd name="connsiteX81" fmla="*/ 376468 w 528746"/>
              <a:gd name="connsiteY81" fmla="*/ 103535 h 606722"/>
              <a:gd name="connsiteX82" fmla="*/ 528746 w 528746"/>
              <a:gd name="connsiteY82" fmla="*/ 342686 h 606722"/>
              <a:gd name="connsiteX83" fmla="*/ 451317 w 528746"/>
              <a:gd name="connsiteY83" fmla="*/ 529404 h 606722"/>
              <a:gd name="connsiteX84" fmla="*/ 264329 w 528746"/>
              <a:gd name="connsiteY84" fmla="*/ 606722 h 606722"/>
              <a:gd name="connsiteX85" fmla="*/ 77429 w 528746"/>
              <a:gd name="connsiteY85" fmla="*/ 529404 h 606722"/>
              <a:gd name="connsiteX86" fmla="*/ 0 w 528746"/>
              <a:gd name="connsiteY86" fmla="*/ 342686 h 606722"/>
              <a:gd name="connsiteX87" fmla="*/ 152278 w 528746"/>
              <a:gd name="connsiteY87" fmla="*/ 103535 h 606722"/>
              <a:gd name="connsiteX88" fmla="*/ 264329 w 528746"/>
              <a:gd name="connsiteY8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28746" h="606722">
                <a:moveTo>
                  <a:pt x="345941" y="504965"/>
                </a:moveTo>
                <a:cubicBezTo>
                  <a:pt x="343894" y="511986"/>
                  <a:pt x="341758" y="518740"/>
                  <a:pt x="339444" y="525227"/>
                </a:cubicBezTo>
                <a:cubicBezTo>
                  <a:pt x="331701" y="546823"/>
                  <a:pt x="322623" y="564419"/>
                  <a:pt x="312566" y="577661"/>
                </a:cubicBezTo>
                <a:cubicBezTo>
                  <a:pt x="346742" y="570729"/>
                  <a:pt x="378337" y="556421"/>
                  <a:pt x="405660" y="536514"/>
                </a:cubicBezTo>
                <a:cubicBezTo>
                  <a:pt x="387237" y="523183"/>
                  <a:pt x="367123" y="512608"/>
                  <a:pt x="345941" y="504965"/>
                </a:cubicBezTo>
                <a:close/>
                <a:moveTo>
                  <a:pt x="182716" y="504965"/>
                </a:moveTo>
                <a:cubicBezTo>
                  <a:pt x="161534" y="512608"/>
                  <a:pt x="141420" y="523183"/>
                  <a:pt x="123086" y="536514"/>
                </a:cubicBezTo>
                <a:cubicBezTo>
                  <a:pt x="150320" y="556421"/>
                  <a:pt x="181915" y="570729"/>
                  <a:pt x="216180" y="577661"/>
                </a:cubicBezTo>
                <a:cubicBezTo>
                  <a:pt x="206123" y="564419"/>
                  <a:pt x="197045" y="546823"/>
                  <a:pt x="189302" y="525227"/>
                </a:cubicBezTo>
                <a:cubicBezTo>
                  <a:pt x="186988" y="518740"/>
                  <a:pt x="184763" y="511986"/>
                  <a:pt x="182716" y="504965"/>
                </a:cubicBezTo>
                <a:close/>
                <a:moveTo>
                  <a:pt x="264329" y="490657"/>
                </a:moveTo>
                <a:cubicBezTo>
                  <a:pt x="244571" y="490657"/>
                  <a:pt x="224902" y="493145"/>
                  <a:pt x="205945" y="497944"/>
                </a:cubicBezTo>
                <a:cubicBezTo>
                  <a:pt x="207814" y="504520"/>
                  <a:pt x="209861" y="510919"/>
                  <a:pt x="212086" y="517051"/>
                </a:cubicBezTo>
                <a:cubicBezTo>
                  <a:pt x="226771" y="558021"/>
                  <a:pt x="246351" y="582549"/>
                  <a:pt x="264329" y="582549"/>
                </a:cubicBezTo>
                <a:cubicBezTo>
                  <a:pt x="282395" y="582549"/>
                  <a:pt x="301886" y="558021"/>
                  <a:pt x="316660" y="517051"/>
                </a:cubicBezTo>
                <a:cubicBezTo>
                  <a:pt x="318796" y="510919"/>
                  <a:pt x="320843" y="504520"/>
                  <a:pt x="322801" y="497944"/>
                </a:cubicBezTo>
                <a:cubicBezTo>
                  <a:pt x="303844" y="493145"/>
                  <a:pt x="284175" y="490657"/>
                  <a:pt x="264329" y="490657"/>
                </a:cubicBezTo>
                <a:close/>
                <a:moveTo>
                  <a:pt x="186543" y="354773"/>
                </a:moveTo>
                <a:cubicBezTo>
                  <a:pt x="187166" y="397875"/>
                  <a:pt x="191794" y="438845"/>
                  <a:pt x="199893" y="474482"/>
                </a:cubicBezTo>
                <a:cubicBezTo>
                  <a:pt x="220808" y="469239"/>
                  <a:pt x="242524" y="466484"/>
                  <a:pt x="264329" y="466484"/>
                </a:cubicBezTo>
                <a:cubicBezTo>
                  <a:pt x="286222" y="466484"/>
                  <a:pt x="307849" y="469239"/>
                  <a:pt x="328853" y="474482"/>
                </a:cubicBezTo>
                <a:cubicBezTo>
                  <a:pt x="336952" y="438845"/>
                  <a:pt x="341491" y="397875"/>
                  <a:pt x="342203" y="354773"/>
                </a:cubicBezTo>
                <a:close/>
                <a:moveTo>
                  <a:pt x="24475" y="354773"/>
                </a:moveTo>
                <a:cubicBezTo>
                  <a:pt x="27768" y="420537"/>
                  <a:pt x="57672" y="479370"/>
                  <a:pt x="103684" y="520784"/>
                </a:cubicBezTo>
                <a:cubicBezTo>
                  <a:pt x="125845" y="503898"/>
                  <a:pt x="150498" y="490657"/>
                  <a:pt x="176664" y="481503"/>
                </a:cubicBezTo>
                <a:cubicBezTo>
                  <a:pt x="167942" y="443644"/>
                  <a:pt x="163047" y="400186"/>
                  <a:pt x="162335" y="354773"/>
                </a:cubicBezTo>
                <a:close/>
                <a:moveTo>
                  <a:pt x="472671" y="330599"/>
                </a:moveTo>
                <a:lnTo>
                  <a:pt x="477916" y="330599"/>
                </a:lnTo>
                <a:cubicBezTo>
                  <a:pt x="484583" y="330599"/>
                  <a:pt x="490006" y="336027"/>
                  <a:pt x="490006" y="342701"/>
                </a:cubicBezTo>
                <a:cubicBezTo>
                  <a:pt x="490006" y="349375"/>
                  <a:pt x="484583" y="354803"/>
                  <a:pt x="477916" y="354803"/>
                </a:cubicBezTo>
                <a:lnTo>
                  <a:pt x="472671" y="354803"/>
                </a:lnTo>
                <a:cubicBezTo>
                  <a:pt x="466003" y="354803"/>
                  <a:pt x="460580" y="349375"/>
                  <a:pt x="460580" y="342701"/>
                </a:cubicBezTo>
                <a:cubicBezTo>
                  <a:pt x="460580" y="336027"/>
                  <a:pt x="466003" y="330599"/>
                  <a:pt x="472671" y="330599"/>
                </a:cubicBezTo>
                <a:close/>
                <a:moveTo>
                  <a:pt x="196778" y="228132"/>
                </a:moveTo>
                <a:cubicBezTo>
                  <a:pt x="190726" y="259681"/>
                  <a:pt x="187255" y="294429"/>
                  <a:pt x="186543" y="330600"/>
                </a:cubicBezTo>
                <a:lnTo>
                  <a:pt x="342114" y="330600"/>
                </a:lnTo>
                <a:cubicBezTo>
                  <a:pt x="341491" y="294429"/>
                  <a:pt x="338020" y="259681"/>
                  <a:pt x="331968" y="228132"/>
                </a:cubicBezTo>
                <a:cubicBezTo>
                  <a:pt x="304289" y="263591"/>
                  <a:pt x="273674" y="285454"/>
                  <a:pt x="271360" y="287142"/>
                </a:cubicBezTo>
                <a:cubicBezTo>
                  <a:pt x="269224" y="288564"/>
                  <a:pt x="266821" y="289275"/>
                  <a:pt x="264329" y="289275"/>
                </a:cubicBezTo>
                <a:cubicBezTo>
                  <a:pt x="261926" y="289275"/>
                  <a:pt x="259523" y="288564"/>
                  <a:pt x="257387" y="287142"/>
                </a:cubicBezTo>
                <a:cubicBezTo>
                  <a:pt x="255073" y="285454"/>
                  <a:pt x="224457" y="263591"/>
                  <a:pt x="196778" y="228132"/>
                </a:cubicBezTo>
                <a:close/>
                <a:moveTo>
                  <a:pt x="425774" y="165033"/>
                </a:moveTo>
                <a:cubicBezTo>
                  <a:pt x="403257" y="182363"/>
                  <a:pt x="378515" y="195783"/>
                  <a:pt x="351815" y="205114"/>
                </a:cubicBezTo>
                <a:cubicBezTo>
                  <a:pt x="360537" y="242795"/>
                  <a:pt x="365521" y="285809"/>
                  <a:pt x="366322" y="330600"/>
                </a:cubicBezTo>
                <a:lnTo>
                  <a:pt x="433962" y="330600"/>
                </a:lnTo>
                <a:cubicBezTo>
                  <a:pt x="440637" y="330600"/>
                  <a:pt x="446066" y="336021"/>
                  <a:pt x="446066" y="342686"/>
                </a:cubicBezTo>
                <a:cubicBezTo>
                  <a:pt x="446066" y="349352"/>
                  <a:pt x="440637" y="354773"/>
                  <a:pt x="433962" y="354773"/>
                </a:cubicBezTo>
                <a:lnTo>
                  <a:pt x="366411" y="354773"/>
                </a:lnTo>
                <a:cubicBezTo>
                  <a:pt x="365699" y="400186"/>
                  <a:pt x="360715" y="443644"/>
                  <a:pt x="352082" y="481503"/>
                </a:cubicBezTo>
                <a:cubicBezTo>
                  <a:pt x="378159" y="490657"/>
                  <a:pt x="402812" y="503898"/>
                  <a:pt x="424973" y="520784"/>
                </a:cubicBezTo>
                <a:cubicBezTo>
                  <a:pt x="473833" y="476882"/>
                  <a:pt x="504538" y="413339"/>
                  <a:pt x="504538" y="342686"/>
                </a:cubicBezTo>
                <a:cubicBezTo>
                  <a:pt x="504538" y="273900"/>
                  <a:pt x="475079" y="209735"/>
                  <a:pt x="425774" y="165033"/>
                </a:cubicBezTo>
                <a:close/>
                <a:moveTo>
                  <a:pt x="102972" y="165033"/>
                </a:moveTo>
                <a:cubicBezTo>
                  <a:pt x="56515" y="207069"/>
                  <a:pt x="27679" y="266435"/>
                  <a:pt x="24475" y="330600"/>
                </a:cubicBezTo>
                <a:lnTo>
                  <a:pt x="162335" y="330600"/>
                </a:lnTo>
                <a:cubicBezTo>
                  <a:pt x="163136" y="285809"/>
                  <a:pt x="168120" y="242795"/>
                  <a:pt x="176842" y="205114"/>
                </a:cubicBezTo>
                <a:cubicBezTo>
                  <a:pt x="150231" y="195783"/>
                  <a:pt x="125400" y="182274"/>
                  <a:pt x="102972" y="165033"/>
                </a:cubicBezTo>
                <a:close/>
                <a:moveTo>
                  <a:pt x="375756" y="130107"/>
                </a:moveTo>
                <a:cubicBezTo>
                  <a:pt x="373798" y="145660"/>
                  <a:pt x="369615" y="160412"/>
                  <a:pt x="363919" y="174276"/>
                </a:cubicBezTo>
                <a:cubicBezTo>
                  <a:pt x="378871" y="167433"/>
                  <a:pt x="393111" y="159079"/>
                  <a:pt x="406461" y="149303"/>
                </a:cubicBezTo>
                <a:cubicBezTo>
                  <a:pt x="396760" y="142194"/>
                  <a:pt x="386525" y="135795"/>
                  <a:pt x="375756" y="130107"/>
                </a:cubicBezTo>
                <a:close/>
                <a:moveTo>
                  <a:pt x="152990" y="130107"/>
                </a:moveTo>
                <a:cubicBezTo>
                  <a:pt x="142221" y="135795"/>
                  <a:pt x="131897" y="142194"/>
                  <a:pt x="122285" y="149303"/>
                </a:cubicBezTo>
                <a:cubicBezTo>
                  <a:pt x="135635" y="159079"/>
                  <a:pt x="149786" y="167433"/>
                  <a:pt x="164738" y="174187"/>
                </a:cubicBezTo>
                <a:cubicBezTo>
                  <a:pt x="159042" y="160412"/>
                  <a:pt x="154859" y="145660"/>
                  <a:pt x="152990" y="130107"/>
                </a:cubicBezTo>
                <a:close/>
                <a:moveTo>
                  <a:pt x="264338" y="80337"/>
                </a:moveTo>
                <a:cubicBezTo>
                  <a:pt x="246713" y="80337"/>
                  <a:pt x="232381" y="94642"/>
                  <a:pt x="232381" y="112234"/>
                </a:cubicBezTo>
                <a:cubicBezTo>
                  <a:pt x="232381" y="129827"/>
                  <a:pt x="246713" y="144132"/>
                  <a:pt x="264338" y="144132"/>
                </a:cubicBezTo>
                <a:cubicBezTo>
                  <a:pt x="281964" y="144132"/>
                  <a:pt x="296295" y="129827"/>
                  <a:pt x="296295" y="112234"/>
                </a:cubicBezTo>
                <a:cubicBezTo>
                  <a:pt x="296295" y="94642"/>
                  <a:pt x="281964" y="80337"/>
                  <a:pt x="264338" y="80337"/>
                </a:cubicBezTo>
                <a:close/>
                <a:moveTo>
                  <a:pt x="264338" y="56170"/>
                </a:moveTo>
                <a:cubicBezTo>
                  <a:pt x="295316" y="56170"/>
                  <a:pt x="320508" y="81315"/>
                  <a:pt x="320508" y="112234"/>
                </a:cubicBezTo>
                <a:cubicBezTo>
                  <a:pt x="320508" y="143154"/>
                  <a:pt x="295316" y="168299"/>
                  <a:pt x="264338" y="168299"/>
                </a:cubicBezTo>
                <a:cubicBezTo>
                  <a:pt x="233360" y="168299"/>
                  <a:pt x="208168" y="143154"/>
                  <a:pt x="208168" y="112234"/>
                </a:cubicBezTo>
                <a:cubicBezTo>
                  <a:pt x="208168" y="81315"/>
                  <a:pt x="233360" y="56170"/>
                  <a:pt x="264338" y="56170"/>
                </a:cubicBezTo>
                <a:close/>
                <a:moveTo>
                  <a:pt x="264329" y="24173"/>
                </a:moveTo>
                <a:cubicBezTo>
                  <a:pt x="215735" y="24173"/>
                  <a:pt x="176130" y="63720"/>
                  <a:pt x="176130" y="112244"/>
                </a:cubicBezTo>
                <a:cubicBezTo>
                  <a:pt x="176130" y="185118"/>
                  <a:pt x="242435" y="244395"/>
                  <a:pt x="264329" y="261992"/>
                </a:cubicBezTo>
                <a:cubicBezTo>
                  <a:pt x="286311" y="244395"/>
                  <a:pt x="352616" y="185118"/>
                  <a:pt x="352616" y="112244"/>
                </a:cubicBezTo>
                <a:cubicBezTo>
                  <a:pt x="352616" y="63720"/>
                  <a:pt x="313011" y="24173"/>
                  <a:pt x="264329" y="24173"/>
                </a:cubicBezTo>
                <a:close/>
                <a:moveTo>
                  <a:pt x="264329" y="0"/>
                </a:moveTo>
                <a:cubicBezTo>
                  <a:pt x="323424" y="0"/>
                  <a:pt x="371929" y="45680"/>
                  <a:pt x="376468" y="103535"/>
                </a:cubicBezTo>
                <a:cubicBezTo>
                  <a:pt x="469205" y="146904"/>
                  <a:pt x="528746" y="240129"/>
                  <a:pt x="528746" y="342686"/>
                </a:cubicBezTo>
                <a:cubicBezTo>
                  <a:pt x="528746" y="413161"/>
                  <a:pt x="501245" y="479459"/>
                  <a:pt x="451317" y="529404"/>
                </a:cubicBezTo>
                <a:cubicBezTo>
                  <a:pt x="401388" y="579261"/>
                  <a:pt x="334994" y="606722"/>
                  <a:pt x="264329" y="606722"/>
                </a:cubicBezTo>
                <a:cubicBezTo>
                  <a:pt x="193752" y="606722"/>
                  <a:pt x="127358" y="579261"/>
                  <a:pt x="77429" y="529404"/>
                </a:cubicBezTo>
                <a:cubicBezTo>
                  <a:pt x="27501" y="479459"/>
                  <a:pt x="0" y="413161"/>
                  <a:pt x="0" y="342686"/>
                </a:cubicBezTo>
                <a:cubicBezTo>
                  <a:pt x="0" y="240129"/>
                  <a:pt x="59541" y="146904"/>
                  <a:pt x="152278" y="103535"/>
                </a:cubicBezTo>
                <a:cubicBezTo>
                  <a:pt x="156728" y="45680"/>
                  <a:pt x="205322" y="0"/>
                  <a:pt x="264329" y="0"/>
                </a:cubicBezTo>
                <a:close/>
              </a:path>
            </a:pathLst>
          </a:custGeom>
          <a:solidFill>
            <a:schemeClr val="accent1"/>
          </a:solidFill>
          <a:ln>
            <a:noFill/>
          </a:ln>
        </p:spPr>
      </p:sp>
      <p:sp>
        <p:nvSpPr>
          <p:cNvPr id="17" name="矩形 16"/>
          <p:cNvSpPr/>
          <p:nvPr/>
        </p:nvSpPr>
        <p:spPr>
          <a:xfrm>
            <a:off x="881026" y="4500570"/>
            <a:ext cx="10715700" cy="2015936"/>
          </a:xfrm>
          <a:prstGeom prst="rect">
            <a:avLst/>
          </a:prstGeom>
          <a:ln w="28575">
            <a:solidFill>
              <a:srgbClr val="7030A0"/>
            </a:solidFill>
            <a:prstDash val="dash"/>
          </a:ln>
        </p:spPr>
        <p:txBody>
          <a:bodyPr wrap="square">
            <a:spAutoFit/>
          </a:bodyPr>
          <a:lstStyle/>
          <a:p>
            <a:pPr indent="457200" algn="just">
              <a:lnSpc>
                <a:spcPct val="125000"/>
              </a:lnSpc>
              <a:buFont typeface="Wingdings" panose="05000000000000000000" pitchFamily="2" charset="2"/>
              <a:buChar char="u"/>
            </a:pPr>
            <a:r>
              <a:rPr lang="en-US" sz="2000" dirty="0">
                <a:latin typeface="Times New Roman" panose="02020603050405020304" pitchFamily="18" charset="0"/>
                <a:ea typeface="微软雅黑" panose="020B0503020204020204" pitchFamily="34" charset="-122"/>
                <a:cs typeface="Times New Roman" panose="02020603050405020304" pitchFamily="18" charset="0"/>
              </a:rPr>
              <a:t>URG</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urgent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）为紧急数据标志。当</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URG=1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时，表示紧急指针字段的值有效。此时，该报文段中有紧急数据，应尽快传送，而不是按照原来的顺序传送。这时需要与首部中的紧急指针字段配合使用。</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buFont typeface="Wingdings" panose="05000000000000000000" pitchFamily="2" charset="2"/>
              <a:buChar char="u"/>
            </a:pPr>
            <a:r>
              <a:rPr lang="en-US" sz="2000" dirty="0">
                <a:latin typeface="Times New Roman" panose="02020603050405020304" pitchFamily="18" charset="0"/>
                <a:ea typeface="微软雅黑" panose="020B0503020204020204" pitchFamily="34" charset="-122"/>
                <a:cs typeface="Times New Roman" panose="02020603050405020304" pitchFamily="18" charset="0"/>
              </a:rPr>
              <a:t>ACK</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acknowledgement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）为确认标志位。当</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ACK=1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时，表示报文段中的确认序号有效；当</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ACK=0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时，确认序号无效。</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规定：在连接建立后，所有传送的报文段的</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ACK</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字段必须置</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2"/>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3" dur="500"/>
                                        <p:tgtEl>
                                          <p:spTgt spid="1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1500"/>
                            </p:stCondLst>
                            <p:childTnLst>
                              <p:par>
                                <p:cTn id="19" presetID="29"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ppt_x</p:attrName>
                                        </p:attrNameLst>
                                      </p:cBhvr>
                                      <p:tavLst>
                                        <p:tav tm="0">
                                          <p:val>
                                            <p:strVal val="#ppt_x-.2"/>
                                          </p:val>
                                        </p:tav>
                                        <p:tav tm="100000">
                                          <p:val>
                                            <p:strVal val="#ppt_x"/>
                                          </p:val>
                                        </p:tav>
                                      </p:tavLst>
                                    </p:anim>
                                    <p:anim calcmode="lin" valueType="num">
                                      <p:cBhvr>
                                        <p:cTn id="22"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3" dur="500"/>
                                        <p:tgtEl>
                                          <p:spTgt spid="12"/>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2500"/>
                            </p:stCondLst>
                            <p:childTnLst>
                              <p:par>
                                <p:cTn id="29" presetID="29"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ppt_x</p:attrName>
                                        </p:attrNameLst>
                                      </p:cBhvr>
                                      <p:tavLst>
                                        <p:tav tm="0">
                                          <p:val>
                                            <p:strVal val="#ppt_x-.2"/>
                                          </p:val>
                                        </p:tav>
                                        <p:tav tm="100000">
                                          <p:val>
                                            <p:strVal val="#ppt_x"/>
                                          </p:val>
                                        </p:tav>
                                      </p:tavLst>
                                    </p:anim>
                                    <p:anim calcmode="lin" valueType="num">
                                      <p:cBhvr>
                                        <p:cTn id="32"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3" dur="500"/>
                                        <p:tgtEl>
                                          <p:spTgt spid="14"/>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4. 3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传输控制协议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TCP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1095340" y="1714488"/>
            <a:ext cx="10215634" cy="4324261"/>
          </a:xfrm>
          <a:prstGeom prst="rect">
            <a:avLst/>
          </a:prstGeom>
          <a:ln w="28575">
            <a:solidFill>
              <a:srgbClr val="7030A0"/>
            </a:solidFill>
            <a:prstDash val="dash"/>
          </a:ln>
        </p:spPr>
        <p:txBody>
          <a:bodyPr wrap="square">
            <a:spAutoFit/>
          </a:bodyPr>
          <a:lstStyle/>
          <a:p>
            <a:pPr indent="457200" algn="just">
              <a:lnSpc>
                <a:spcPct val="125000"/>
              </a:lnSpc>
              <a:buFont typeface="Wingdings" panose="05000000000000000000" pitchFamily="2" charset="2"/>
              <a:buChar char="u"/>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PSH</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push</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）为推送标志位。当</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PSH=1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时，表示发送端希望立即得到接收端的响应。此时，发送方的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协议软件马上发送该数据包，接收方收到后也应尽快把这个报文段交给应用层。</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buFont typeface="Wingdings" panose="05000000000000000000" pitchFamily="2" charset="2"/>
              <a:buChar char="u"/>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RST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reset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）为复位标志位，用来复位一条连接。如果</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收到的数据不属于该主机上的任何一个连接，则将</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RST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字段置</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，向发送端发送一个复位数据包，释放当前连接。</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RST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字段置</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还可用来拒绝一个非法的报文段或拒绝打开一个连接。</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buFont typeface="Wingdings" panose="05000000000000000000" pitchFamily="2" charset="2"/>
              <a:buChar char="u"/>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SYN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synchronous</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）为同步标志位，在建立连接时用来同步序号。如果</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SYN=1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ACK=0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，表示这是一个连接请求报文段；如果</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SYN=1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ACK=1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，则表示这是一个连接接受报文段。具体的连接过程将在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4.2.4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节中进行讲解。</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buFont typeface="Wingdings" panose="05000000000000000000" pitchFamily="2" charset="2"/>
              <a:buChar char="u"/>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FIN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finish</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）为终止标志位，用来释放连接。当</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FIN=1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时，表示发送端端完成发送任务，希望释放连接。</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riting-letter_103571"/>
          <p:cNvSpPr>
            <a:spLocks noChangeAspect="1"/>
          </p:cNvSpPr>
          <p:nvPr/>
        </p:nvSpPr>
        <p:spPr bwMode="auto">
          <a:xfrm>
            <a:off x="1023902" y="1285860"/>
            <a:ext cx="609685" cy="649516"/>
          </a:xfrm>
          <a:custGeom>
            <a:avLst/>
            <a:gdLst>
              <a:gd name="connsiteX0" fmla="*/ 96322 w 570310"/>
              <a:gd name="connsiteY0" fmla="*/ 302090 h 607568"/>
              <a:gd name="connsiteX1" fmla="*/ 209580 w 570310"/>
              <a:gd name="connsiteY1" fmla="*/ 302090 h 607568"/>
              <a:gd name="connsiteX2" fmla="*/ 230326 w 570310"/>
              <a:gd name="connsiteY2" fmla="*/ 322654 h 607568"/>
              <a:gd name="connsiteX3" fmla="*/ 209580 w 570310"/>
              <a:gd name="connsiteY3" fmla="*/ 343371 h 607568"/>
              <a:gd name="connsiteX4" fmla="*/ 96322 w 570310"/>
              <a:gd name="connsiteY4" fmla="*/ 343371 h 607568"/>
              <a:gd name="connsiteX5" fmla="*/ 75576 w 570310"/>
              <a:gd name="connsiteY5" fmla="*/ 322654 h 607568"/>
              <a:gd name="connsiteX6" fmla="*/ 96322 w 570310"/>
              <a:gd name="connsiteY6" fmla="*/ 302090 h 607568"/>
              <a:gd name="connsiteX7" fmla="*/ 96319 w 570310"/>
              <a:gd name="connsiteY7" fmla="*/ 188692 h 607568"/>
              <a:gd name="connsiteX8" fmla="*/ 360747 w 570310"/>
              <a:gd name="connsiteY8" fmla="*/ 188692 h 607568"/>
              <a:gd name="connsiteX9" fmla="*/ 381336 w 570310"/>
              <a:gd name="connsiteY9" fmla="*/ 209409 h 607568"/>
              <a:gd name="connsiteX10" fmla="*/ 360747 w 570310"/>
              <a:gd name="connsiteY10" fmla="*/ 229973 h 607568"/>
              <a:gd name="connsiteX11" fmla="*/ 96319 w 570310"/>
              <a:gd name="connsiteY11" fmla="*/ 229973 h 607568"/>
              <a:gd name="connsiteX12" fmla="*/ 75576 w 570310"/>
              <a:gd name="connsiteY12" fmla="*/ 209409 h 607568"/>
              <a:gd name="connsiteX13" fmla="*/ 96319 w 570310"/>
              <a:gd name="connsiteY13" fmla="*/ 188692 h 607568"/>
              <a:gd name="connsiteX14" fmla="*/ 528981 w 570310"/>
              <a:gd name="connsiteY14" fmla="*/ 156342 h 607568"/>
              <a:gd name="connsiteX15" fmla="*/ 356751 w 570310"/>
              <a:gd name="connsiteY15" fmla="*/ 377582 h 607568"/>
              <a:gd name="connsiteX16" fmla="*/ 388555 w 570310"/>
              <a:gd name="connsiteY16" fmla="*/ 377582 h 607568"/>
              <a:gd name="connsiteX17" fmla="*/ 528981 w 570310"/>
              <a:gd name="connsiteY17" fmla="*/ 202216 h 607568"/>
              <a:gd name="connsiteX18" fmla="*/ 96322 w 570310"/>
              <a:gd name="connsiteY18" fmla="*/ 113257 h 607568"/>
              <a:gd name="connsiteX19" fmla="*/ 209580 w 570310"/>
              <a:gd name="connsiteY19" fmla="*/ 113257 h 607568"/>
              <a:gd name="connsiteX20" fmla="*/ 230326 w 570310"/>
              <a:gd name="connsiteY20" fmla="*/ 133939 h 607568"/>
              <a:gd name="connsiteX21" fmla="*/ 209580 w 570310"/>
              <a:gd name="connsiteY21" fmla="*/ 154467 h 607568"/>
              <a:gd name="connsiteX22" fmla="*/ 96322 w 570310"/>
              <a:gd name="connsiteY22" fmla="*/ 154467 h 607568"/>
              <a:gd name="connsiteX23" fmla="*/ 75576 w 570310"/>
              <a:gd name="connsiteY23" fmla="*/ 133939 h 607568"/>
              <a:gd name="connsiteX24" fmla="*/ 96322 w 570310"/>
              <a:gd name="connsiteY24" fmla="*/ 113257 h 607568"/>
              <a:gd name="connsiteX25" fmla="*/ 41329 w 570310"/>
              <a:gd name="connsiteY25" fmla="*/ 41272 h 607568"/>
              <a:gd name="connsiteX26" fmla="*/ 41329 w 570310"/>
              <a:gd name="connsiteY26" fmla="*/ 566297 h 607568"/>
              <a:gd name="connsiteX27" fmla="*/ 453390 w 570310"/>
              <a:gd name="connsiteY27" fmla="*/ 566297 h 607568"/>
              <a:gd name="connsiteX28" fmla="*/ 453390 w 570310"/>
              <a:gd name="connsiteY28" fmla="*/ 362546 h 607568"/>
              <a:gd name="connsiteX29" fmla="*/ 414673 w 570310"/>
              <a:gd name="connsiteY29" fmla="*/ 411029 h 607568"/>
              <a:gd name="connsiteX30" fmla="*/ 398541 w 570310"/>
              <a:gd name="connsiteY30" fmla="*/ 418854 h 607568"/>
              <a:gd name="connsiteX31" fmla="*/ 324641 w 570310"/>
              <a:gd name="connsiteY31" fmla="*/ 418854 h 607568"/>
              <a:gd name="connsiteX32" fmla="*/ 301441 w 570310"/>
              <a:gd name="connsiteY32" fmla="*/ 448619 h 607568"/>
              <a:gd name="connsiteX33" fmla="*/ 285155 w 570310"/>
              <a:gd name="connsiteY33" fmla="*/ 456597 h 607568"/>
              <a:gd name="connsiteX34" fmla="*/ 272403 w 570310"/>
              <a:gd name="connsiteY34" fmla="*/ 452147 h 607568"/>
              <a:gd name="connsiteX35" fmla="*/ 268869 w 570310"/>
              <a:gd name="connsiteY35" fmla="*/ 423303 h 607568"/>
              <a:gd name="connsiteX36" fmla="*/ 453390 w 570310"/>
              <a:gd name="connsiteY36" fmla="*/ 186106 h 607568"/>
              <a:gd name="connsiteX37" fmla="*/ 453390 w 570310"/>
              <a:gd name="connsiteY37" fmla="*/ 41272 h 607568"/>
              <a:gd name="connsiteX38" fmla="*/ 20741 w 570310"/>
              <a:gd name="connsiteY38" fmla="*/ 0 h 607568"/>
              <a:gd name="connsiteX39" fmla="*/ 473978 w 570310"/>
              <a:gd name="connsiteY39" fmla="*/ 0 h 607568"/>
              <a:gd name="connsiteX40" fmla="*/ 494719 w 570310"/>
              <a:gd name="connsiteY40" fmla="*/ 20559 h 607568"/>
              <a:gd name="connsiteX41" fmla="*/ 494719 w 570310"/>
              <a:gd name="connsiteY41" fmla="*/ 133021 h 607568"/>
              <a:gd name="connsiteX42" fmla="*/ 533283 w 570310"/>
              <a:gd name="connsiteY42" fmla="*/ 83464 h 607568"/>
              <a:gd name="connsiteX43" fmla="*/ 556329 w 570310"/>
              <a:gd name="connsiteY43" fmla="*/ 76560 h 607568"/>
              <a:gd name="connsiteX44" fmla="*/ 570310 w 570310"/>
              <a:gd name="connsiteY44" fmla="*/ 96199 h 607568"/>
              <a:gd name="connsiteX45" fmla="*/ 570310 w 570310"/>
              <a:gd name="connsiteY45" fmla="*/ 209427 h 607568"/>
              <a:gd name="connsiteX46" fmla="*/ 565701 w 570310"/>
              <a:gd name="connsiteY46" fmla="*/ 222315 h 607568"/>
              <a:gd name="connsiteX47" fmla="*/ 494719 w 570310"/>
              <a:gd name="connsiteY47" fmla="*/ 310995 h 607568"/>
              <a:gd name="connsiteX48" fmla="*/ 494719 w 570310"/>
              <a:gd name="connsiteY48" fmla="*/ 587009 h 607568"/>
              <a:gd name="connsiteX49" fmla="*/ 473978 w 570310"/>
              <a:gd name="connsiteY49" fmla="*/ 607568 h 607568"/>
              <a:gd name="connsiteX50" fmla="*/ 20741 w 570310"/>
              <a:gd name="connsiteY50" fmla="*/ 607568 h 607568"/>
              <a:gd name="connsiteX51" fmla="*/ 0 w 570310"/>
              <a:gd name="connsiteY51" fmla="*/ 587009 h 607568"/>
              <a:gd name="connsiteX52" fmla="*/ 0 w 570310"/>
              <a:gd name="connsiteY52" fmla="*/ 20559 h 607568"/>
              <a:gd name="connsiteX53" fmla="*/ 20741 w 570310"/>
              <a:gd name="connsiteY53"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70310" h="607568">
                <a:moveTo>
                  <a:pt x="96322" y="302090"/>
                </a:moveTo>
                <a:lnTo>
                  <a:pt x="209580" y="302090"/>
                </a:lnTo>
                <a:cubicBezTo>
                  <a:pt x="221106" y="302090"/>
                  <a:pt x="230326" y="311298"/>
                  <a:pt x="230326" y="322654"/>
                </a:cubicBezTo>
                <a:cubicBezTo>
                  <a:pt x="230326" y="334010"/>
                  <a:pt x="221106" y="343371"/>
                  <a:pt x="209580" y="343371"/>
                </a:cubicBezTo>
                <a:lnTo>
                  <a:pt x="96322" y="343371"/>
                </a:lnTo>
                <a:cubicBezTo>
                  <a:pt x="84797" y="343371"/>
                  <a:pt x="75576" y="334010"/>
                  <a:pt x="75576" y="322654"/>
                </a:cubicBezTo>
                <a:cubicBezTo>
                  <a:pt x="75576" y="311298"/>
                  <a:pt x="84797" y="302090"/>
                  <a:pt x="96322" y="302090"/>
                </a:cubicBezTo>
                <a:close/>
                <a:moveTo>
                  <a:pt x="96319" y="188692"/>
                </a:moveTo>
                <a:lnTo>
                  <a:pt x="360747" y="188692"/>
                </a:lnTo>
                <a:cubicBezTo>
                  <a:pt x="372117" y="188692"/>
                  <a:pt x="381336" y="198053"/>
                  <a:pt x="381336" y="209409"/>
                </a:cubicBezTo>
                <a:cubicBezTo>
                  <a:pt x="381336" y="220766"/>
                  <a:pt x="372117" y="229973"/>
                  <a:pt x="360747" y="229973"/>
                </a:cubicBezTo>
                <a:lnTo>
                  <a:pt x="96319" y="229973"/>
                </a:lnTo>
                <a:cubicBezTo>
                  <a:pt x="84795" y="229973"/>
                  <a:pt x="75576" y="220766"/>
                  <a:pt x="75576" y="209409"/>
                </a:cubicBezTo>
                <a:cubicBezTo>
                  <a:pt x="75576" y="198053"/>
                  <a:pt x="84795" y="188692"/>
                  <a:pt x="96319" y="188692"/>
                </a:cubicBezTo>
                <a:close/>
                <a:moveTo>
                  <a:pt x="528981" y="156342"/>
                </a:moveTo>
                <a:lnTo>
                  <a:pt x="356751" y="377582"/>
                </a:lnTo>
                <a:lnTo>
                  <a:pt x="388555" y="377582"/>
                </a:lnTo>
                <a:lnTo>
                  <a:pt x="528981" y="202216"/>
                </a:lnTo>
                <a:close/>
                <a:moveTo>
                  <a:pt x="96322" y="113257"/>
                </a:moveTo>
                <a:lnTo>
                  <a:pt x="209580" y="113257"/>
                </a:lnTo>
                <a:cubicBezTo>
                  <a:pt x="221106" y="113257"/>
                  <a:pt x="230326" y="122449"/>
                  <a:pt x="230326" y="133939"/>
                </a:cubicBezTo>
                <a:cubicBezTo>
                  <a:pt x="230326" y="145275"/>
                  <a:pt x="221106" y="154467"/>
                  <a:pt x="209580" y="154467"/>
                </a:cubicBezTo>
                <a:lnTo>
                  <a:pt x="96322" y="154467"/>
                </a:lnTo>
                <a:cubicBezTo>
                  <a:pt x="84797" y="154467"/>
                  <a:pt x="75576" y="145275"/>
                  <a:pt x="75576" y="133939"/>
                </a:cubicBezTo>
                <a:cubicBezTo>
                  <a:pt x="75576" y="122449"/>
                  <a:pt x="84797" y="113257"/>
                  <a:pt x="96322" y="113257"/>
                </a:cubicBezTo>
                <a:close/>
                <a:moveTo>
                  <a:pt x="41329" y="41272"/>
                </a:moveTo>
                <a:lnTo>
                  <a:pt x="41329" y="566297"/>
                </a:lnTo>
                <a:lnTo>
                  <a:pt x="453390" y="566297"/>
                </a:lnTo>
                <a:lnTo>
                  <a:pt x="453390" y="362546"/>
                </a:lnTo>
                <a:lnTo>
                  <a:pt x="414673" y="411029"/>
                </a:lnTo>
                <a:cubicBezTo>
                  <a:pt x="410679" y="415939"/>
                  <a:pt x="404687" y="418854"/>
                  <a:pt x="398541" y="418854"/>
                </a:cubicBezTo>
                <a:lnTo>
                  <a:pt x="324641" y="418854"/>
                </a:lnTo>
                <a:lnTo>
                  <a:pt x="301441" y="448619"/>
                </a:lnTo>
                <a:cubicBezTo>
                  <a:pt x="297446" y="453835"/>
                  <a:pt x="291301" y="456597"/>
                  <a:pt x="285155" y="456597"/>
                </a:cubicBezTo>
                <a:cubicBezTo>
                  <a:pt x="280700" y="456597"/>
                  <a:pt x="276244" y="455063"/>
                  <a:pt x="272403" y="452147"/>
                </a:cubicBezTo>
                <a:cubicBezTo>
                  <a:pt x="263492" y="445243"/>
                  <a:pt x="261802" y="432202"/>
                  <a:pt x="268869" y="423303"/>
                </a:cubicBezTo>
                <a:lnTo>
                  <a:pt x="453390" y="186106"/>
                </a:lnTo>
                <a:lnTo>
                  <a:pt x="453390" y="41272"/>
                </a:lnTo>
                <a:close/>
                <a:moveTo>
                  <a:pt x="20741" y="0"/>
                </a:moveTo>
                <a:lnTo>
                  <a:pt x="473978" y="0"/>
                </a:lnTo>
                <a:cubicBezTo>
                  <a:pt x="485501" y="0"/>
                  <a:pt x="494719" y="9206"/>
                  <a:pt x="494719" y="20559"/>
                </a:cubicBezTo>
                <a:lnTo>
                  <a:pt x="494719" y="133021"/>
                </a:lnTo>
                <a:lnTo>
                  <a:pt x="533283" y="83464"/>
                </a:lnTo>
                <a:cubicBezTo>
                  <a:pt x="538660" y="76560"/>
                  <a:pt x="547879" y="73798"/>
                  <a:pt x="556329" y="76560"/>
                </a:cubicBezTo>
                <a:cubicBezTo>
                  <a:pt x="564625" y="79475"/>
                  <a:pt x="570310" y="87300"/>
                  <a:pt x="570310" y="96199"/>
                </a:cubicBezTo>
                <a:lnTo>
                  <a:pt x="570310" y="209427"/>
                </a:lnTo>
                <a:cubicBezTo>
                  <a:pt x="570310" y="214030"/>
                  <a:pt x="568620" y="218633"/>
                  <a:pt x="565701" y="222315"/>
                </a:cubicBezTo>
                <a:lnTo>
                  <a:pt x="494719" y="310995"/>
                </a:lnTo>
                <a:lnTo>
                  <a:pt x="494719" y="587009"/>
                </a:lnTo>
                <a:cubicBezTo>
                  <a:pt x="494719" y="598363"/>
                  <a:pt x="485501" y="607568"/>
                  <a:pt x="473978" y="607568"/>
                </a:cubicBezTo>
                <a:lnTo>
                  <a:pt x="20741" y="607568"/>
                </a:lnTo>
                <a:cubicBezTo>
                  <a:pt x="9372" y="607568"/>
                  <a:pt x="0" y="598363"/>
                  <a:pt x="0" y="587009"/>
                </a:cubicBezTo>
                <a:lnTo>
                  <a:pt x="0" y="20559"/>
                </a:lnTo>
                <a:cubicBezTo>
                  <a:pt x="0" y="9206"/>
                  <a:pt x="9372" y="0"/>
                  <a:pt x="20741" y="0"/>
                </a:cubicBezTo>
                <a:close/>
              </a:path>
            </a:pathLst>
          </a:custGeom>
          <a:solidFill>
            <a:schemeClr val="accent1"/>
          </a:solidFill>
          <a:ln>
            <a:noFill/>
          </a:ln>
        </p:spPr>
      </p:sp>
      <p:sp>
        <p:nvSpPr>
          <p:cNvPr id="3"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网际协议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1881158" y="1389756"/>
            <a:ext cx="8858312" cy="441724"/>
          </a:xfrm>
          <a:prstGeom prst="rect">
            <a:avLst/>
          </a:prstGeom>
          <a:noFill/>
          <a:ln w="28575">
            <a:noFill/>
            <a:prstDash val="dash"/>
          </a:ln>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）标志。</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标志字段占用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位，但只有低两位有效：</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p:cNvSpPr/>
          <p:nvPr/>
        </p:nvSpPr>
        <p:spPr>
          <a:xfrm>
            <a:off x="1238216" y="2154974"/>
            <a:ext cx="9787006" cy="1631216"/>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w="28575">
            <a:noFill/>
            <a:prstDash val="dash"/>
          </a:ln>
        </p:spPr>
        <p:txBody>
          <a:bodyPr wrap="square">
            <a:spAutoFit/>
          </a:bodyPr>
          <a:lstStyle/>
          <a:p>
            <a:pPr indent="457200" algn="just">
              <a:lnSpc>
                <a:spcPct val="125000"/>
              </a:lnSpc>
              <a:buFont typeface="Wingdings" panose="05000000000000000000" pitchFamily="2" charset="2"/>
              <a:buChar char="u"/>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标志字段的最低位记为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MF</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More Fragment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），又称最终分段标志。当</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MF=1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时，表示该数据报后还有分片的数据报；当</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MF=0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时，表示该数据报是最后一个分片。</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buFont typeface="Wingdings" panose="05000000000000000000" pitchFamily="2" charset="2"/>
              <a:buChar char="u"/>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标志字段的中间一位记为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DF</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Don’t Fragment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），又称禁止分段标志。当</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DF=1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时，表示该数据包不能分片；当</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DF=0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时，才允许分片。</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video-settings_85673"/>
          <p:cNvSpPr>
            <a:spLocks noChangeAspect="1"/>
          </p:cNvSpPr>
          <p:nvPr/>
        </p:nvSpPr>
        <p:spPr bwMode="auto">
          <a:xfrm>
            <a:off x="1023902" y="4248273"/>
            <a:ext cx="609685" cy="572751"/>
          </a:xfrm>
          <a:custGeom>
            <a:avLst/>
            <a:gdLst>
              <a:gd name="T0" fmla="*/ 2278 w 2497"/>
              <a:gd name="T1" fmla="*/ 2323 h 2350"/>
              <a:gd name="T2" fmla="*/ 2111 w 2497"/>
              <a:gd name="T3" fmla="*/ 927 h 2350"/>
              <a:gd name="T4" fmla="*/ 2278 w 2497"/>
              <a:gd name="T5" fmla="*/ 26 h 2350"/>
              <a:gd name="T6" fmla="*/ 2331 w 2497"/>
              <a:gd name="T7" fmla="*/ 26 h 2350"/>
              <a:gd name="T8" fmla="*/ 2497 w 2497"/>
              <a:gd name="T9" fmla="*/ 927 h 2350"/>
              <a:gd name="T10" fmla="*/ 2331 w 2497"/>
              <a:gd name="T11" fmla="*/ 2323 h 2350"/>
              <a:gd name="T12" fmla="*/ 2304 w 2497"/>
              <a:gd name="T13" fmla="*/ 787 h 2350"/>
              <a:gd name="T14" fmla="*/ 2304 w 2497"/>
              <a:gd name="T15" fmla="*/ 1067 h 2350"/>
              <a:gd name="T16" fmla="*/ 2304 w 2497"/>
              <a:gd name="T17" fmla="*/ 787 h 2350"/>
              <a:gd name="T18" fmla="*/ 1574 w 2497"/>
              <a:gd name="T19" fmla="*/ 2323 h 2350"/>
              <a:gd name="T20" fmla="*/ 1407 w 2497"/>
              <a:gd name="T21" fmla="*/ 516 h 2350"/>
              <a:gd name="T22" fmla="*/ 1574 w 2497"/>
              <a:gd name="T23" fmla="*/ 26 h 2350"/>
              <a:gd name="T24" fmla="*/ 1627 w 2497"/>
              <a:gd name="T25" fmla="*/ 26 h 2350"/>
              <a:gd name="T26" fmla="*/ 1794 w 2497"/>
              <a:gd name="T27" fmla="*/ 516 h 2350"/>
              <a:gd name="T28" fmla="*/ 1627 w 2497"/>
              <a:gd name="T29" fmla="*/ 2323 h 2350"/>
              <a:gd name="T30" fmla="*/ 1601 w 2497"/>
              <a:gd name="T31" fmla="*/ 377 h 2350"/>
              <a:gd name="T32" fmla="*/ 1601 w 2497"/>
              <a:gd name="T33" fmla="*/ 656 h 2350"/>
              <a:gd name="T34" fmla="*/ 1601 w 2497"/>
              <a:gd name="T35" fmla="*/ 377 h 2350"/>
              <a:gd name="T36" fmla="*/ 870 w 2497"/>
              <a:gd name="T37" fmla="*/ 2323 h 2350"/>
              <a:gd name="T38" fmla="*/ 704 w 2497"/>
              <a:gd name="T39" fmla="*/ 1798 h 2350"/>
              <a:gd name="T40" fmla="*/ 870 w 2497"/>
              <a:gd name="T41" fmla="*/ 26 h 2350"/>
              <a:gd name="T42" fmla="*/ 924 w 2497"/>
              <a:gd name="T43" fmla="*/ 26 h 2350"/>
              <a:gd name="T44" fmla="*/ 1090 w 2497"/>
              <a:gd name="T45" fmla="*/ 1798 h 2350"/>
              <a:gd name="T46" fmla="*/ 924 w 2497"/>
              <a:gd name="T47" fmla="*/ 2323 h 2350"/>
              <a:gd name="T48" fmla="*/ 897 w 2497"/>
              <a:gd name="T49" fmla="*/ 1658 h 2350"/>
              <a:gd name="T50" fmla="*/ 897 w 2497"/>
              <a:gd name="T51" fmla="*/ 1938 h 2350"/>
              <a:gd name="T52" fmla="*/ 897 w 2497"/>
              <a:gd name="T53" fmla="*/ 1658 h 2350"/>
              <a:gd name="T54" fmla="*/ 166 w 2497"/>
              <a:gd name="T55" fmla="*/ 2323 h 2350"/>
              <a:gd name="T56" fmla="*/ 0 w 2497"/>
              <a:gd name="T57" fmla="*/ 1075 h 2350"/>
              <a:gd name="T58" fmla="*/ 166 w 2497"/>
              <a:gd name="T59" fmla="*/ 26 h 2350"/>
              <a:gd name="T60" fmla="*/ 220 w 2497"/>
              <a:gd name="T61" fmla="*/ 26 h 2350"/>
              <a:gd name="T62" fmla="*/ 386 w 2497"/>
              <a:gd name="T63" fmla="*/ 1075 h 2350"/>
              <a:gd name="T64" fmla="*/ 220 w 2497"/>
              <a:gd name="T65" fmla="*/ 2323 h 2350"/>
              <a:gd name="T66" fmla="*/ 193 w 2497"/>
              <a:gd name="T67" fmla="*/ 935 h 2350"/>
              <a:gd name="T68" fmla="*/ 193 w 2497"/>
              <a:gd name="T69" fmla="*/ 1215 h 2350"/>
              <a:gd name="T70" fmla="*/ 193 w 2497"/>
              <a:gd name="T71" fmla="*/ 93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97" h="2350">
                <a:moveTo>
                  <a:pt x="2304" y="2350"/>
                </a:moveTo>
                <a:cubicBezTo>
                  <a:pt x="2290" y="2350"/>
                  <a:pt x="2278" y="2338"/>
                  <a:pt x="2278" y="2323"/>
                </a:cubicBezTo>
                <a:lnTo>
                  <a:pt x="2278" y="1118"/>
                </a:lnTo>
                <a:cubicBezTo>
                  <a:pt x="2184" y="1105"/>
                  <a:pt x="2111" y="1025"/>
                  <a:pt x="2111" y="927"/>
                </a:cubicBezTo>
                <a:cubicBezTo>
                  <a:pt x="2111" y="830"/>
                  <a:pt x="2184" y="749"/>
                  <a:pt x="2278" y="736"/>
                </a:cubicBezTo>
                <a:lnTo>
                  <a:pt x="2278" y="26"/>
                </a:lnTo>
                <a:cubicBezTo>
                  <a:pt x="2278" y="12"/>
                  <a:pt x="2290" y="0"/>
                  <a:pt x="2304" y="0"/>
                </a:cubicBezTo>
                <a:cubicBezTo>
                  <a:pt x="2319" y="0"/>
                  <a:pt x="2331" y="12"/>
                  <a:pt x="2331" y="26"/>
                </a:cubicBezTo>
                <a:lnTo>
                  <a:pt x="2331" y="736"/>
                </a:lnTo>
                <a:cubicBezTo>
                  <a:pt x="2425" y="749"/>
                  <a:pt x="2497" y="830"/>
                  <a:pt x="2497" y="927"/>
                </a:cubicBezTo>
                <a:cubicBezTo>
                  <a:pt x="2497" y="1025"/>
                  <a:pt x="2425" y="1105"/>
                  <a:pt x="2331" y="1118"/>
                </a:cubicBezTo>
                <a:lnTo>
                  <a:pt x="2331" y="2323"/>
                </a:lnTo>
                <a:cubicBezTo>
                  <a:pt x="2331" y="2338"/>
                  <a:pt x="2319" y="2350"/>
                  <a:pt x="2304" y="2350"/>
                </a:cubicBezTo>
                <a:close/>
                <a:moveTo>
                  <a:pt x="2304" y="787"/>
                </a:moveTo>
                <a:cubicBezTo>
                  <a:pt x="2227" y="787"/>
                  <a:pt x="2164" y="850"/>
                  <a:pt x="2164" y="927"/>
                </a:cubicBezTo>
                <a:cubicBezTo>
                  <a:pt x="2164" y="1004"/>
                  <a:pt x="2227" y="1067"/>
                  <a:pt x="2304" y="1067"/>
                </a:cubicBezTo>
                <a:cubicBezTo>
                  <a:pt x="2381" y="1067"/>
                  <a:pt x="2444" y="1004"/>
                  <a:pt x="2444" y="927"/>
                </a:cubicBezTo>
                <a:cubicBezTo>
                  <a:pt x="2444" y="850"/>
                  <a:pt x="2381" y="787"/>
                  <a:pt x="2304" y="787"/>
                </a:cubicBezTo>
                <a:close/>
                <a:moveTo>
                  <a:pt x="1601" y="2350"/>
                </a:moveTo>
                <a:cubicBezTo>
                  <a:pt x="1586" y="2350"/>
                  <a:pt x="1574" y="2338"/>
                  <a:pt x="1574" y="2323"/>
                </a:cubicBezTo>
                <a:lnTo>
                  <a:pt x="1574" y="708"/>
                </a:lnTo>
                <a:cubicBezTo>
                  <a:pt x="1480" y="695"/>
                  <a:pt x="1407" y="614"/>
                  <a:pt x="1407" y="516"/>
                </a:cubicBezTo>
                <a:cubicBezTo>
                  <a:pt x="1407" y="419"/>
                  <a:pt x="1480" y="338"/>
                  <a:pt x="1574" y="325"/>
                </a:cubicBezTo>
                <a:lnTo>
                  <a:pt x="1574" y="26"/>
                </a:lnTo>
                <a:cubicBezTo>
                  <a:pt x="1574" y="12"/>
                  <a:pt x="1586" y="0"/>
                  <a:pt x="1601" y="0"/>
                </a:cubicBezTo>
                <a:cubicBezTo>
                  <a:pt x="1615" y="0"/>
                  <a:pt x="1627" y="12"/>
                  <a:pt x="1627" y="26"/>
                </a:cubicBezTo>
                <a:lnTo>
                  <a:pt x="1627" y="325"/>
                </a:lnTo>
                <a:cubicBezTo>
                  <a:pt x="1721" y="338"/>
                  <a:pt x="1794" y="419"/>
                  <a:pt x="1794" y="516"/>
                </a:cubicBezTo>
                <a:cubicBezTo>
                  <a:pt x="1794" y="614"/>
                  <a:pt x="1721" y="695"/>
                  <a:pt x="1627" y="708"/>
                </a:cubicBezTo>
                <a:lnTo>
                  <a:pt x="1627" y="2323"/>
                </a:lnTo>
                <a:cubicBezTo>
                  <a:pt x="1627" y="2338"/>
                  <a:pt x="1615" y="2350"/>
                  <a:pt x="1601" y="2350"/>
                </a:cubicBezTo>
                <a:close/>
                <a:moveTo>
                  <a:pt x="1601" y="377"/>
                </a:moveTo>
                <a:cubicBezTo>
                  <a:pt x="1523" y="377"/>
                  <a:pt x="1461" y="439"/>
                  <a:pt x="1461" y="516"/>
                </a:cubicBezTo>
                <a:cubicBezTo>
                  <a:pt x="1461" y="593"/>
                  <a:pt x="1523" y="656"/>
                  <a:pt x="1601" y="656"/>
                </a:cubicBezTo>
                <a:cubicBezTo>
                  <a:pt x="1678" y="656"/>
                  <a:pt x="1740" y="593"/>
                  <a:pt x="1740" y="516"/>
                </a:cubicBezTo>
                <a:cubicBezTo>
                  <a:pt x="1740" y="439"/>
                  <a:pt x="1678" y="377"/>
                  <a:pt x="1601" y="377"/>
                </a:cubicBezTo>
                <a:close/>
                <a:moveTo>
                  <a:pt x="897" y="2350"/>
                </a:moveTo>
                <a:cubicBezTo>
                  <a:pt x="882" y="2350"/>
                  <a:pt x="870" y="2338"/>
                  <a:pt x="870" y="2323"/>
                </a:cubicBezTo>
                <a:lnTo>
                  <a:pt x="870" y="1989"/>
                </a:lnTo>
                <a:cubicBezTo>
                  <a:pt x="776" y="1976"/>
                  <a:pt x="704" y="1895"/>
                  <a:pt x="704" y="1798"/>
                </a:cubicBezTo>
                <a:cubicBezTo>
                  <a:pt x="704" y="1700"/>
                  <a:pt x="776" y="1619"/>
                  <a:pt x="870" y="1606"/>
                </a:cubicBezTo>
                <a:lnTo>
                  <a:pt x="870" y="26"/>
                </a:lnTo>
                <a:cubicBezTo>
                  <a:pt x="870" y="12"/>
                  <a:pt x="882" y="0"/>
                  <a:pt x="897" y="0"/>
                </a:cubicBezTo>
                <a:cubicBezTo>
                  <a:pt x="912" y="0"/>
                  <a:pt x="924" y="12"/>
                  <a:pt x="924" y="26"/>
                </a:cubicBezTo>
                <a:lnTo>
                  <a:pt x="924" y="1606"/>
                </a:lnTo>
                <a:cubicBezTo>
                  <a:pt x="1017" y="1619"/>
                  <a:pt x="1090" y="1700"/>
                  <a:pt x="1090" y="1798"/>
                </a:cubicBezTo>
                <a:cubicBezTo>
                  <a:pt x="1090" y="1895"/>
                  <a:pt x="1017" y="1976"/>
                  <a:pt x="924" y="1989"/>
                </a:cubicBezTo>
                <a:lnTo>
                  <a:pt x="924" y="2323"/>
                </a:lnTo>
                <a:cubicBezTo>
                  <a:pt x="924" y="2338"/>
                  <a:pt x="912" y="2350"/>
                  <a:pt x="897" y="2350"/>
                </a:cubicBezTo>
                <a:close/>
                <a:moveTo>
                  <a:pt x="897" y="1658"/>
                </a:moveTo>
                <a:cubicBezTo>
                  <a:pt x="820" y="1658"/>
                  <a:pt x="757" y="1721"/>
                  <a:pt x="757" y="1798"/>
                </a:cubicBezTo>
                <a:cubicBezTo>
                  <a:pt x="757" y="1875"/>
                  <a:pt x="820" y="1938"/>
                  <a:pt x="897" y="1938"/>
                </a:cubicBezTo>
                <a:cubicBezTo>
                  <a:pt x="974" y="1938"/>
                  <a:pt x="1037" y="1875"/>
                  <a:pt x="1037" y="1798"/>
                </a:cubicBezTo>
                <a:cubicBezTo>
                  <a:pt x="1037" y="1721"/>
                  <a:pt x="974" y="1658"/>
                  <a:pt x="897" y="1658"/>
                </a:cubicBezTo>
                <a:close/>
                <a:moveTo>
                  <a:pt x="193" y="2350"/>
                </a:moveTo>
                <a:cubicBezTo>
                  <a:pt x="178" y="2350"/>
                  <a:pt x="166" y="2338"/>
                  <a:pt x="166" y="2323"/>
                </a:cubicBezTo>
                <a:lnTo>
                  <a:pt x="166" y="1266"/>
                </a:lnTo>
                <a:cubicBezTo>
                  <a:pt x="73" y="1253"/>
                  <a:pt x="0" y="1172"/>
                  <a:pt x="0" y="1075"/>
                </a:cubicBezTo>
                <a:cubicBezTo>
                  <a:pt x="0" y="977"/>
                  <a:pt x="73" y="897"/>
                  <a:pt x="166" y="884"/>
                </a:cubicBezTo>
                <a:lnTo>
                  <a:pt x="166" y="26"/>
                </a:lnTo>
                <a:cubicBezTo>
                  <a:pt x="166" y="12"/>
                  <a:pt x="178" y="0"/>
                  <a:pt x="193" y="0"/>
                </a:cubicBezTo>
                <a:cubicBezTo>
                  <a:pt x="208" y="0"/>
                  <a:pt x="220" y="12"/>
                  <a:pt x="220" y="26"/>
                </a:cubicBezTo>
                <a:lnTo>
                  <a:pt x="220" y="884"/>
                </a:lnTo>
                <a:cubicBezTo>
                  <a:pt x="314" y="897"/>
                  <a:pt x="386" y="977"/>
                  <a:pt x="386" y="1075"/>
                </a:cubicBezTo>
                <a:cubicBezTo>
                  <a:pt x="386" y="1172"/>
                  <a:pt x="314" y="1253"/>
                  <a:pt x="220" y="1266"/>
                </a:cubicBezTo>
                <a:lnTo>
                  <a:pt x="220" y="2323"/>
                </a:lnTo>
                <a:cubicBezTo>
                  <a:pt x="220" y="2338"/>
                  <a:pt x="208" y="2350"/>
                  <a:pt x="193" y="2350"/>
                </a:cubicBezTo>
                <a:close/>
                <a:moveTo>
                  <a:pt x="193" y="935"/>
                </a:moveTo>
                <a:cubicBezTo>
                  <a:pt x="116" y="935"/>
                  <a:pt x="53" y="998"/>
                  <a:pt x="53" y="1075"/>
                </a:cubicBezTo>
                <a:cubicBezTo>
                  <a:pt x="53" y="1152"/>
                  <a:pt x="116" y="1215"/>
                  <a:pt x="193" y="1215"/>
                </a:cubicBezTo>
                <a:cubicBezTo>
                  <a:pt x="270" y="1215"/>
                  <a:pt x="333" y="1152"/>
                  <a:pt x="333" y="1075"/>
                </a:cubicBezTo>
                <a:cubicBezTo>
                  <a:pt x="333" y="998"/>
                  <a:pt x="270" y="935"/>
                  <a:pt x="193" y="935"/>
                </a:cubicBezTo>
                <a:close/>
              </a:path>
            </a:pathLst>
          </a:custGeom>
          <a:solidFill>
            <a:schemeClr val="accent1"/>
          </a:solidFill>
          <a:ln>
            <a:noFill/>
          </a:ln>
        </p:spPr>
      </p:sp>
      <p:sp>
        <p:nvSpPr>
          <p:cNvPr id="7" name="矩形 6"/>
          <p:cNvSpPr/>
          <p:nvPr/>
        </p:nvSpPr>
        <p:spPr>
          <a:xfrm>
            <a:off x="1881158" y="3929066"/>
            <a:ext cx="9429816" cy="1246495"/>
          </a:xfrm>
          <a:prstGeom prst="rect">
            <a:avLst/>
          </a:prstGeom>
          <a:noFill/>
          <a:ln w="28575">
            <a:noFill/>
            <a:prstDash val="dash"/>
          </a:ln>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7</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）片偏移。</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片偏移字段占</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位，用于指出在较长的分组在分片后，某片在原分组中的相对位置。片偏移以</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个字节为偏移单位，也就是说，每个分片的长度一定是</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字节（</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64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位）的整数倍。</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1881158" y="5182901"/>
            <a:ext cx="9429816" cy="1211165"/>
          </a:xfrm>
          <a:prstGeom prst="rect">
            <a:avLst/>
          </a:prstGeom>
          <a:noFill/>
          <a:ln w="28575">
            <a:noFill/>
            <a:prstDash val="dash"/>
          </a:ln>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）生存周期（</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Time To Live</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TTL</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TTL</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值用于限制数据报在网络中的生存时间。数据报每经过一个路由器，该路由器将减少</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TTL</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的值；当</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TTL</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的值为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的时候，该数据报将被丢弃。这样可以防止一个数据报在网络中无限循环地转发下去。</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speedometer_2204"/>
          <p:cNvSpPr>
            <a:spLocks noChangeAspect="1"/>
          </p:cNvSpPr>
          <p:nvPr/>
        </p:nvSpPr>
        <p:spPr bwMode="auto">
          <a:xfrm>
            <a:off x="1023902" y="5562474"/>
            <a:ext cx="609685" cy="452019"/>
          </a:xfrm>
          <a:custGeom>
            <a:avLst/>
            <a:gdLst>
              <a:gd name="connsiteX0" fmla="*/ 179095 w 604957"/>
              <a:gd name="connsiteY0" fmla="*/ 390015 h 448514"/>
              <a:gd name="connsiteX1" fmla="*/ 425862 w 604957"/>
              <a:gd name="connsiteY1" fmla="*/ 390015 h 448514"/>
              <a:gd name="connsiteX2" fmla="*/ 425862 w 604957"/>
              <a:gd name="connsiteY2" fmla="*/ 448514 h 448514"/>
              <a:gd name="connsiteX3" fmla="*/ 179095 w 604957"/>
              <a:gd name="connsiteY3" fmla="*/ 448514 h 448514"/>
              <a:gd name="connsiteX4" fmla="*/ 201182 w 604957"/>
              <a:gd name="connsiteY4" fmla="*/ 185587 h 448514"/>
              <a:gd name="connsiteX5" fmla="*/ 313141 w 604957"/>
              <a:gd name="connsiteY5" fmla="*/ 267761 h 448514"/>
              <a:gd name="connsiteX6" fmla="*/ 337797 w 604957"/>
              <a:gd name="connsiteY6" fmla="*/ 292477 h 448514"/>
              <a:gd name="connsiteX7" fmla="*/ 313141 w 604957"/>
              <a:gd name="connsiteY7" fmla="*/ 317192 h 448514"/>
              <a:gd name="connsiteX8" fmla="*/ 288379 w 604957"/>
              <a:gd name="connsiteY8" fmla="*/ 294061 h 448514"/>
              <a:gd name="connsiteX9" fmla="*/ 302531 w 604957"/>
              <a:gd name="connsiteY9" fmla="*/ 0 h 448514"/>
              <a:gd name="connsiteX10" fmla="*/ 516419 w 604957"/>
              <a:gd name="connsiteY10" fmla="*/ 88414 h 448514"/>
              <a:gd name="connsiteX11" fmla="*/ 604957 w 604957"/>
              <a:gd name="connsiteY11" fmla="*/ 302002 h 448514"/>
              <a:gd name="connsiteX12" fmla="*/ 567194 w 604957"/>
              <a:gd name="connsiteY12" fmla="*/ 448514 h 448514"/>
              <a:gd name="connsiteX13" fmla="*/ 510601 w 604957"/>
              <a:gd name="connsiteY13" fmla="*/ 448514 h 448514"/>
              <a:gd name="connsiteX14" fmla="*/ 469241 w 604957"/>
              <a:gd name="connsiteY14" fmla="*/ 424641 h 448514"/>
              <a:gd name="connsiteX15" fmla="*/ 487541 w 604957"/>
              <a:gd name="connsiteY15" fmla="*/ 393057 h 448514"/>
              <a:gd name="connsiteX16" fmla="*/ 540749 w 604957"/>
              <a:gd name="connsiteY16" fmla="*/ 423691 h 448514"/>
              <a:gd name="connsiteX17" fmla="*/ 570155 w 604957"/>
              <a:gd name="connsiteY17" fmla="*/ 302002 h 448514"/>
              <a:gd name="connsiteX18" fmla="*/ 569098 w 604957"/>
              <a:gd name="connsiteY18" fmla="*/ 278975 h 448514"/>
              <a:gd name="connsiteX19" fmla="*/ 505735 w 604957"/>
              <a:gd name="connsiteY19" fmla="*/ 290172 h 448514"/>
              <a:gd name="connsiteX20" fmla="*/ 499388 w 604957"/>
              <a:gd name="connsiteY20" fmla="*/ 254257 h 448514"/>
              <a:gd name="connsiteX21" fmla="*/ 563491 w 604957"/>
              <a:gd name="connsiteY21" fmla="*/ 242954 h 448514"/>
              <a:gd name="connsiteX22" fmla="*/ 490503 w 604957"/>
              <a:gd name="connsiteY22" fmla="*/ 112076 h 448514"/>
              <a:gd name="connsiteX23" fmla="*/ 447027 w 604957"/>
              <a:gd name="connsiteY23" fmla="*/ 163730 h 448514"/>
              <a:gd name="connsiteX24" fmla="*/ 419101 w 604957"/>
              <a:gd name="connsiteY24" fmla="*/ 140280 h 448514"/>
              <a:gd name="connsiteX25" fmla="*/ 462894 w 604957"/>
              <a:gd name="connsiteY25" fmla="*/ 88203 h 448514"/>
              <a:gd name="connsiteX26" fmla="*/ 320726 w 604957"/>
              <a:gd name="connsiteY26" fmla="*/ 35387 h 448514"/>
              <a:gd name="connsiteX27" fmla="*/ 320726 w 604957"/>
              <a:gd name="connsiteY27" fmla="*/ 104576 h 448514"/>
              <a:gd name="connsiteX28" fmla="*/ 284231 w 604957"/>
              <a:gd name="connsiteY28" fmla="*/ 104576 h 448514"/>
              <a:gd name="connsiteX29" fmla="*/ 284231 w 604957"/>
              <a:gd name="connsiteY29" fmla="*/ 35387 h 448514"/>
              <a:gd name="connsiteX30" fmla="*/ 142169 w 604957"/>
              <a:gd name="connsiteY30" fmla="*/ 88203 h 448514"/>
              <a:gd name="connsiteX31" fmla="*/ 185962 w 604957"/>
              <a:gd name="connsiteY31" fmla="*/ 140280 h 448514"/>
              <a:gd name="connsiteX32" fmla="*/ 157930 w 604957"/>
              <a:gd name="connsiteY32" fmla="*/ 163730 h 448514"/>
              <a:gd name="connsiteX33" fmla="*/ 114454 w 604957"/>
              <a:gd name="connsiteY33" fmla="*/ 112076 h 448514"/>
              <a:gd name="connsiteX34" fmla="*/ 41466 w 604957"/>
              <a:gd name="connsiteY34" fmla="*/ 242954 h 448514"/>
              <a:gd name="connsiteX35" fmla="*/ 105674 w 604957"/>
              <a:gd name="connsiteY35" fmla="*/ 254257 h 448514"/>
              <a:gd name="connsiteX36" fmla="*/ 99328 w 604957"/>
              <a:gd name="connsiteY36" fmla="*/ 290172 h 448514"/>
              <a:gd name="connsiteX37" fmla="*/ 35860 w 604957"/>
              <a:gd name="connsiteY37" fmla="*/ 278975 h 448514"/>
              <a:gd name="connsiteX38" fmla="*/ 34908 w 604957"/>
              <a:gd name="connsiteY38" fmla="*/ 302002 h 448514"/>
              <a:gd name="connsiteX39" fmla="*/ 64314 w 604957"/>
              <a:gd name="connsiteY39" fmla="*/ 423691 h 448514"/>
              <a:gd name="connsiteX40" fmla="*/ 117416 w 604957"/>
              <a:gd name="connsiteY40" fmla="*/ 393057 h 448514"/>
              <a:gd name="connsiteX41" fmla="*/ 135716 w 604957"/>
              <a:gd name="connsiteY41" fmla="*/ 424641 h 448514"/>
              <a:gd name="connsiteX42" fmla="*/ 94356 w 604957"/>
              <a:gd name="connsiteY42" fmla="*/ 448514 h 448514"/>
              <a:gd name="connsiteX43" fmla="*/ 37869 w 604957"/>
              <a:gd name="connsiteY43" fmla="*/ 448514 h 448514"/>
              <a:gd name="connsiteX44" fmla="*/ 0 w 604957"/>
              <a:gd name="connsiteY44" fmla="*/ 302002 h 448514"/>
              <a:gd name="connsiteX45" fmla="*/ 88644 w 604957"/>
              <a:gd name="connsiteY45" fmla="*/ 88414 h 448514"/>
              <a:gd name="connsiteX46" fmla="*/ 302531 w 604957"/>
              <a:gd name="connsiteY46" fmla="*/ 0 h 44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4957" h="448514">
                <a:moveTo>
                  <a:pt x="179095" y="390015"/>
                </a:moveTo>
                <a:lnTo>
                  <a:pt x="425862" y="390015"/>
                </a:lnTo>
                <a:lnTo>
                  <a:pt x="425862" y="448514"/>
                </a:lnTo>
                <a:lnTo>
                  <a:pt x="179095" y="448514"/>
                </a:lnTo>
                <a:close/>
                <a:moveTo>
                  <a:pt x="201182" y="185587"/>
                </a:moveTo>
                <a:lnTo>
                  <a:pt x="313141" y="267761"/>
                </a:lnTo>
                <a:cubicBezTo>
                  <a:pt x="326792" y="267761"/>
                  <a:pt x="337797" y="278851"/>
                  <a:pt x="337797" y="292477"/>
                </a:cubicBezTo>
                <a:cubicBezTo>
                  <a:pt x="337797" y="306102"/>
                  <a:pt x="326792" y="317192"/>
                  <a:pt x="313141" y="317192"/>
                </a:cubicBezTo>
                <a:cubicBezTo>
                  <a:pt x="300019" y="317192"/>
                  <a:pt x="289225" y="306947"/>
                  <a:pt x="288379" y="294061"/>
                </a:cubicBezTo>
                <a:close/>
                <a:moveTo>
                  <a:pt x="302531" y="0"/>
                </a:moveTo>
                <a:cubicBezTo>
                  <a:pt x="383242" y="0"/>
                  <a:pt x="459298" y="31373"/>
                  <a:pt x="516419" y="88414"/>
                </a:cubicBezTo>
                <a:cubicBezTo>
                  <a:pt x="573540" y="145456"/>
                  <a:pt x="604957" y="221300"/>
                  <a:pt x="604957" y="302002"/>
                </a:cubicBezTo>
                <a:cubicBezTo>
                  <a:pt x="604957" y="354079"/>
                  <a:pt x="591840" y="404149"/>
                  <a:pt x="567194" y="448514"/>
                </a:cubicBezTo>
                <a:lnTo>
                  <a:pt x="510601" y="448514"/>
                </a:lnTo>
                <a:lnTo>
                  <a:pt x="469241" y="424641"/>
                </a:lnTo>
                <a:lnTo>
                  <a:pt x="487541" y="393057"/>
                </a:lnTo>
                <a:lnTo>
                  <a:pt x="540749" y="423691"/>
                </a:lnTo>
                <a:cubicBezTo>
                  <a:pt x="559472" y="387248"/>
                  <a:pt x="570155" y="345840"/>
                  <a:pt x="570155" y="302002"/>
                </a:cubicBezTo>
                <a:cubicBezTo>
                  <a:pt x="570155" y="294291"/>
                  <a:pt x="569732" y="286580"/>
                  <a:pt x="569098" y="278975"/>
                </a:cubicBezTo>
                <a:lnTo>
                  <a:pt x="505735" y="290172"/>
                </a:lnTo>
                <a:lnTo>
                  <a:pt x="499388" y="254257"/>
                </a:lnTo>
                <a:lnTo>
                  <a:pt x="563491" y="242954"/>
                </a:lnTo>
                <a:cubicBezTo>
                  <a:pt x="552067" y="192462"/>
                  <a:pt x="526151" y="147251"/>
                  <a:pt x="490503" y="112076"/>
                </a:cubicBezTo>
                <a:lnTo>
                  <a:pt x="447027" y="163730"/>
                </a:lnTo>
                <a:lnTo>
                  <a:pt x="419101" y="140280"/>
                </a:lnTo>
                <a:lnTo>
                  <a:pt x="462894" y="88203"/>
                </a:lnTo>
                <a:cubicBezTo>
                  <a:pt x="422698" y="58098"/>
                  <a:pt x="373827" y="38979"/>
                  <a:pt x="320726" y="35387"/>
                </a:cubicBezTo>
                <a:lnTo>
                  <a:pt x="320726" y="104576"/>
                </a:lnTo>
                <a:lnTo>
                  <a:pt x="284231" y="104576"/>
                </a:lnTo>
                <a:lnTo>
                  <a:pt x="284231" y="35387"/>
                </a:lnTo>
                <a:cubicBezTo>
                  <a:pt x="231130" y="38979"/>
                  <a:pt x="182259" y="58098"/>
                  <a:pt x="142169" y="88203"/>
                </a:cubicBezTo>
                <a:lnTo>
                  <a:pt x="185962" y="140280"/>
                </a:lnTo>
                <a:lnTo>
                  <a:pt x="157930" y="163730"/>
                </a:lnTo>
                <a:lnTo>
                  <a:pt x="114454" y="112076"/>
                </a:lnTo>
                <a:cubicBezTo>
                  <a:pt x="78806" y="147251"/>
                  <a:pt x="52890" y="192462"/>
                  <a:pt x="41466" y="242954"/>
                </a:cubicBezTo>
                <a:lnTo>
                  <a:pt x="105674" y="254257"/>
                </a:lnTo>
                <a:lnTo>
                  <a:pt x="99328" y="290172"/>
                </a:lnTo>
                <a:lnTo>
                  <a:pt x="35860" y="278975"/>
                </a:lnTo>
                <a:cubicBezTo>
                  <a:pt x="35225" y="286580"/>
                  <a:pt x="34908" y="294291"/>
                  <a:pt x="34908" y="302002"/>
                </a:cubicBezTo>
                <a:cubicBezTo>
                  <a:pt x="34908" y="345840"/>
                  <a:pt x="45486" y="387248"/>
                  <a:pt x="64314" y="423691"/>
                </a:cubicBezTo>
                <a:lnTo>
                  <a:pt x="117416" y="393057"/>
                </a:lnTo>
                <a:lnTo>
                  <a:pt x="135716" y="424641"/>
                </a:lnTo>
                <a:lnTo>
                  <a:pt x="94356" y="448514"/>
                </a:lnTo>
                <a:lnTo>
                  <a:pt x="37869" y="448514"/>
                </a:lnTo>
                <a:cubicBezTo>
                  <a:pt x="13117" y="404149"/>
                  <a:pt x="0" y="354079"/>
                  <a:pt x="0" y="302002"/>
                </a:cubicBezTo>
                <a:cubicBezTo>
                  <a:pt x="0" y="221300"/>
                  <a:pt x="31417" y="145456"/>
                  <a:pt x="88644" y="88414"/>
                </a:cubicBezTo>
                <a:cubicBezTo>
                  <a:pt x="145765" y="31373"/>
                  <a:pt x="221715" y="0"/>
                  <a:pt x="302531" y="0"/>
                </a:cubicBezTo>
                <a:close/>
              </a:path>
            </a:pathLst>
          </a:custGeom>
          <a:solidFill>
            <a:schemeClr val="accen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2"/>
                                          </p:val>
                                        </p:tav>
                                        <p:tav tm="100000">
                                          <p:val>
                                            <p:strVal val="#ppt_x"/>
                                          </p:val>
                                        </p:tav>
                                      </p:tavLst>
                                    </p:anim>
                                    <p:anim calcmode="lin" valueType="num">
                                      <p:cBhvr>
                                        <p:cTn id="12"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000"/>
                            </p:stCondLst>
                            <p:childTnLst>
                              <p:par>
                                <p:cTn id="25" presetID="29"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ppt_x</p:attrName>
                                        </p:attrNameLst>
                                      </p:cBhvr>
                                      <p:tavLst>
                                        <p:tav tm="0">
                                          <p:val>
                                            <p:strVal val="#ppt_x-.2"/>
                                          </p:val>
                                        </p:tav>
                                        <p:tav tm="100000">
                                          <p:val>
                                            <p:strVal val="#ppt_x"/>
                                          </p:val>
                                        </p:tav>
                                      </p:tavLst>
                                    </p:anim>
                                    <p:anim calcmode="lin" valueType="num">
                                      <p:cBhvr>
                                        <p:cTn id="28"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9" dur="500"/>
                                        <p:tgtEl>
                                          <p:spTgt spid="7"/>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3000"/>
                            </p:stCondLst>
                            <p:childTnLst>
                              <p:par>
                                <p:cTn id="35" presetID="29"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ppt_x</p:attrName>
                                        </p:attrNameLst>
                                      </p:cBhvr>
                                      <p:tavLst>
                                        <p:tav tm="0">
                                          <p:val>
                                            <p:strVal val="#ppt_x-.2"/>
                                          </p:val>
                                        </p:tav>
                                        <p:tav tm="100000">
                                          <p:val>
                                            <p:strVal val="#ppt_x"/>
                                          </p:val>
                                        </p:tav>
                                      </p:tavLst>
                                    </p:anim>
                                    <p:anim calcmode="lin" valueType="num">
                                      <p:cBhvr>
                                        <p:cTn id="38"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9"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4. 3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传输控制协议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TCP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3" name="矩形 2"/>
          <p:cNvSpPr/>
          <p:nvPr/>
        </p:nvSpPr>
        <p:spPr>
          <a:xfrm>
            <a:off x="2024034" y="1500174"/>
            <a:ext cx="9144064" cy="1246495"/>
          </a:xfrm>
          <a:prstGeom prst="rect">
            <a:avLst/>
          </a:prstGeom>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7</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）窗口。</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窗口表明该报文段的发送端当前能够接收的从确认序号开始的最大数据长度，该值主要向对方声明本地接收缓冲区的使用情况。窗口大小是一个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位字段，因而窗口字段最大</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65 535</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字节。</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5" name="矩形 4"/>
          <p:cNvSpPr/>
          <p:nvPr/>
        </p:nvSpPr>
        <p:spPr>
          <a:xfrm>
            <a:off x="2024034" y="2940792"/>
            <a:ext cx="9072626" cy="861774"/>
          </a:xfrm>
          <a:prstGeom prst="rect">
            <a:avLst/>
          </a:prstGeom>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）校验和。</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校验和覆盖了整个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报文段：</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首部和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数据。这是一个强制性的字段，一定是由发送端计算和存储，并由接收端进行验证。</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window-in-perspective_58521"/>
          <p:cNvSpPr>
            <a:spLocks noChangeAspect="1"/>
          </p:cNvSpPr>
          <p:nvPr/>
        </p:nvSpPr>
        <p:spPr bwMode="auto">
          <a:xfrm>
            <a:off x="1238216" y="1826273"/>
            <a:ext cx="609685" cy="594296"/>
          </a:xfrm>
          <a:custGeom>
            <a:avLst/>
            <a:gdLst>
              <a:gd name="connsiteX0" fmla="*/ 334112 w 609403"/>
              <a:gd name="connsiteY0" fmla="*/ 364695 h 594022"/>
              <a:gd name="connsiteX1" fmla="*/ 334112 w 609403"/>
              <a:gd name="connsiteY1" fmla="*/ 508964 h 594022"/>
              <a:gd name="connsiteX2" fmla="*/ 564468 w 609403"/>
              <a:gd name="connsiteY2" fmla="*/ 544475 h 594022"/>
              <a:gd name="connsiteX3" fmla="*/ 564468 w 609403"/>
              <a:gd name="connsiteY3" fmla="*/ 372058 h 594022"/>
              <a:gd name="connsiteX4" fmla="*/ 333532 w 609403"/>
              <a:gd name="connsiteY4" fmla="*/ 364168 h 594022"/>
              <a:gd name="connsiteX5" fmla="*/ 564977 w 609403"/>
              <a:gd name="connsiteY5" fmla="*/ 371532 h 594022"/>
              <a:gd name="connsiteX6" fmla="*/ 564977 w 609403"/>
              <a:gd name="connsiteY6" fmla="*/ 545125 h 594022"/>
              <a:gd name="connsiteX7" fmla="*/ 333532 w 609403"/>
              <a:gd name="connsiteY7" fmla="*/ 509455 h 594022"/>
              <a:gd name="connsiteX8" fmla="*/ 333036 w 609403"/>
              <a:gd name="connsiteY8" fmla="*/ 363698 h 594022"/>
              <a:gd name="connsiteX9" fmla="*/ 333036 w 609403"/>
              <a:gd name="connsiteY9" fmla="*/ 509808 h 594022"/>
              <a:gd name="connsiteX10" fmla="*/ 564929 w 609403"/>
              <a:gd name="connsiteY10" fmla="*/ 545626 h 594022"/>
              <a:gd name="connsiteX11" fmla="*/ 565467 w 609403"/>
              <a:gd name="connsiteY11" fmla="*/ 545702 h 594022"/>
              <a:gd name="connsiteX12" fmla="*/ 565467 w 609403"/>
              <a:gd name="connsiteY12" fmla="*/ 371061 h 594022"/>
              <a:gd name="connsiteX13" fmla="*/ 333574 w 609403"/>
              <a:gd name="connsiteY13" fmla="*/ 363698 h 594022"/>
              <a:gd name="connsiteX14" fmla="*/ 44939 w 609403"/>
              <a:gd name="connsiteY14" fmla="*/ 355405 h 594022"/>
              <a:gd name="connsiteX15" fmla="*/ 44939 w 609403"/>
              <a:gd name="connsiteY15" fmla="*/ 461856 h 594022"/>
              <a:gd name="connsiteX16" fmla="*/ 216012 w 609403"/>
              <a:gd name="connsiteY16" fmla="*/ 488238 h 594022"/>
              <a:gd name="connsiteX17" fmla="*/ 216012 w 609403"/>
              <a:gd name="connsiteY17" fmla="*/ 359623 h 594022"/>
              <a:gd name="connsiteX18" fmla="*/ 44419 w 609403"/>
              <a:gd name="connsiteY18" fmla="*/ 354981 h 594022"/>
              <a:gd name="connsiteX19" fmla="*/ 216533 w 609403"/>
              <a:gd name="connsiteY19" fmla="*/ 359122 h 594022"/>
              <a:gd name="connsiteX20" fmla="*/ 216533 w 609403"/>
              <a:gd name="connsiteY20" fmla="*/ 488893 h 594022"/>
              <a:gd name="connsiteX21" fmla="*/ 44419 w 609403"/>
              <a:gd name="connsiteY21" fmla="*/ 462279 h 594022"/>
              <a:gd name="connsiteX22" fmla="*/ 43863 w 609403"/>
              <a:gd name="connsiteY22" fmla="*/ 354408 h 594022"/>
              <a:gd name="connsiteX23" fmla="*/ 43863 w 609403"/>
              <a:gd name="connsiteY23" fmla="*/ 462699 h 594022"/>
              <a:gd name="connsiteX24" fmla="*/ 216473 w 609403"/>
              <a:gd name="connsiteY24" fmla="*/ 489312 h 594022"/>
              <a:gd name="connsiteX25" fmla="*/ 217011 w 609403"/>
              <a:gd name="connsiteY25" fmla="*/ 489388 h 594022"/>
              <a:gd name="connsiteX26" fmla="*/ 217011 w 609403"/>
              <a:gd name="connsiteY26" fmla="*/ 358626 h 594022"/>
              <a:gd name="connsiteX27" fmla="*/ 44401 w 609403"/>
              <a:gd name="connsiteY27" fmla="*/ 354408 h 594022"/>
              <a:gd name="connsiteX28" fmla="*/ 305922 w 609403"/>
              <a:gd name="connsiteY28" fmla="*/ 319980 h 594022"/>
              <a:gd name="connsiteX29" fmla="*/ 306383 w 609403"/>
              <a:gd name="connsiteY29" fmla="*/ 319980 h 594022"/>
              <a:gd name="connsiteX30" fmla="*/ 593196 w 609403"/>
              <a:gd name="connsiteY30" fmla="*/ 329107 h 594022"/>
              <a:gd name="connsiteX31" fmla="*/ 608328 w 609403"/>
              <a:gd name="connsiteY31" fmla="*/ 344753 h 594022"/>
              <a:gd name="connsiteX32" fmla="*/ 608328 w 609403"/>
              <a:gd name="connsiteY32" fmla="*/ 577379 h 594022"/>
              <a:gd name="connsiteX33" fmla="*/ 592735 w 609403"/>
              <a:gd name="connsiteY33" fmla="*/ 593025 h 594022"/>
              <a:gd name="connsiteX34" fmla="*/ 590277 w 609403"/>
              <a:gd name="connsiteY34" fmla="*/ 592795 h 594022"/>
              <a:gd name="connsiteX35" fmla="*/ 303541 w 609403"/>
              <a:gd name="connsiteY35" fmla="*/ 548540 h 594022"/>
              <a:gd name="connsiteX36" fmla="*/ 290252 w 609403"/>
              <a:gd name="connsiteY36" fmla="*/ 533047 h 594022"/>
              <a:gd name="connsiteX37" fmla="*/ 290252 w 609403"/>
              <a:gd name="connsiteY37" fmla="*/ 335626 h 594022"/>
              <a:gd name="connsiteX38" fmla="*/ 305922 w 609403"/>
              <a:gd name="connsiteY38" fmla="*/ 319980 h 594022"/>
              <a:gd name="connsiteX39" fmla="*/ 305879 w 609403"/>
              <a:gd name="connsiteY39" fmla="*/ 319523 h 594022"/>
              <a:gd name="connsiteX40" fmla="*/ 289671 w 609403"/>
              <a:gd name="connsiteY40" fmla="*/ 335632 h 594022"/>
              <a:gd name="connsiteX41" fmla="*/ 289671 w 609403"/>
              <a:gd name="connsiteY41" fmla="*/ 533081 h 594022"/>
              <a:gd name="connsiteX42" fmla="*/ 303421 w 609403"/>
              <a:gd name="connsiteY42" fmla="*/ 549113 h 594022"/>
              <a:gd name="connsiteX43" fmla="*/ 590172 w 609403"/>
              <a:gd name="connsiteY43" fmla="*/ 593375 h 594022"/>
              <a:gd name="connsiteX44" fmla="*/ 592707 w 609403"/>
              <a:gd name="connsiteY44" fmla="*/ 593528 h 594022"/>
              <a:gd name="connsiteX45" fmla="*/ 608838 w 609403"/>
              <a:gd name="connsiteY45" fmla="*/ 577419 h 594022"/>
              <a:gd name="connsiteX46" fmla="*/ 608838 w 609403"/>
              <a:gd name="connsiteY46" fmla="*/ 344760 h 594022"/>
              <a:gd name="connsiteX47" fmla="*/ 593168 w 609403"/>
              <a:gd name="connsiteY47" fmla="*/ 328575 h 594022"/>
              <a:gd name="connsiteX48" fmla="*/ 306340 w 609403"/>
              <a:gd name="connsiteY48" fmla="*/ 319523 h 594022"/>
              <a:gd name="connsiteX49" fmla="*/ 305879 w 609403"/>
              <a:gd name="connsiteY49" fmla="*/ 319523 h 594022"/>
              <a:gd name="connsiteX50" fmla="*/ 306460 w 609403"/>
              <a:gd name="connsiteY50" fmla="*/ 318983 h 594022"/>
              <a:gd name="connsiteX51" fmla="*/ 593196 w 609403"/>
              <a:gd name="connsiteY51" fmla="*/ 328110 h 594022"/>
              <a:gd name="connsiteX52" fmla="*/ 609403 w 609403"/>
              <a:gd name="connsiteY52" fmla="*/ 344753 h 594022"/>
              <a:gd name="connsiteX53" fmla="*/ 609403 w 609403"/>
              <a:gd name="connsiteY53" fmla="*/ 577379 h 594022"/>
              <a:gd name="connsiteX54" fmla="*/ 592735 w 609403"/>
              <a:gd name="connsiteY54" fmla="*/ 594022 h 594022"/>
              <a:gd name="connsiteX55" fmla="*/ 590123 w 609403"/>
              <a:gd name="connsiteY55" fmla="*/ 593869 h 594022"/>
              <a:gd name="connsiteX56" fmla="*/ 303310 w 609403"/>
              <a:gd name="connsiteY56" fmla="*/ 549537 h 594022"/>
              <a:gd name="connsiteX57" fmla="*/ 289177 w 609403"/>
              <a:gd name="connsiteY57" fmla="*/ 533047 h 594022"/>
              <a:gd name="connsiteX58" fmla="*/ 289177 w 609403"/>
              <a:gd name="connsiteY58" fmla="*/ 335626 h 594022"/>
              <a:gd name="connsiteX59" fmla="*/ 306460 w 609403"/>
              <a:gd name="connsiteY59" fmla="*/ 318983 h 594022"/>
              <a:gd name="connsiteX60" fmla="*/ 16670 w 609403"/>
              <a:gd name="connsiteY60" fmla="*/ 310923 h 594022"/>
              <a:gd name="connsiteX61" fmla="*/ 17054 w 609403"/>
              <a:gd name="connsiteY61" fmla="*/ 310923 h 594022"/>
              <a:gd name="connsiteX62" fmla="*/ 244589 w 609403"/>
              <a:gd name="connsiteY62" fmla="*/ 316522 h 594022"/>
              <a:gd name="connsiteX63" fmla="*/ 259876 w 609403"/>
              <a:gd name="connsiteY63" fmla="*/ 332167 h 594022"/>
              <a:gd name="connsiteX64" fmla="*/ 259876 w 609403"/>
              <a:gd name="connsiteY64" fmla="*/ 521063 h 594022"/>
              <a:gd name="connsiteX65" fmla="*/ 244281 w 609403"/>
              <a:gd name="connsiteY65" fmla="*/ 536708 h 594022"/>
              <a:gd name="connsiteX66" fmla="*/ 241823 w 609403"/>
              <a:gd name="connsiteY66" fmla="*/ 536555 h 594022"/>
              <a:gd name="connsiteX67" fmla="*/ 14288 w 609403"/>
              <a:gd name="connsiteY67" fmla="*/ 501429 h 594022"/>
              <a:gd name="connsiteX68" fmla="*/ 999 w 609403"/>
              <a:gd name="connsiteY68" fmla="*/ 485937 h 594022"/>
              <a:gd name="connsiteX69" fmla="*/ 999 w 609403"/>
              <a:gd name="connsiteY69" fmla="*/ 326568 h 594022"/>
              <a:gd name="connsiteX70" fmla="*/ 16670 w 609403"/>
              <a:gd name="connsiteY70" fmla="*/ 310923 h 594022"/>
              <a:gd name="connsiteX71" fmla="*/ 16693 w 609403"/>
              <a:gd name="connsiteY71" fmla="*/ 310420 h 594022"/>
              <a:gd name="connsiteX72" fmla="*/ 565 w 609403"/>
              <a:gd name="connsiteY72" fmla="*/ 326603 h 594022"/>
              <a:gd name="connsiteX73" fmla="*/ 565 w 609403"/>
              <a:gd name="connsiteY73" fmla="*/ 485978 h 594022"/>
              <a:gd name="connsiteX74" fmla="*/ 14236 w 609403"/>
              <a:gd name="connsiteY74" fmla="*/ 502008 h 594022"/>
              <a:gd name="connsiteX75" fmla="*/ 241724 w 609403"/>
              <a:gd name="connsiteY75" fmla="*/ 537058 h 594022"/>
              <a:gd name="connsiteX76" fmla="*/ 244259 w 609403"/>
              <a:gd name="connsiteY76" fmla="*/ 537288 h 594022"/>
              <a:gd name="connsiteX77" fmla="*/ 260387 w 609403"/>
              <a:gd name="connsiteY77" fmla="*/ 521105 h 594022"/>
              <a:gd name="connsiteX78" fmla="*/ 260387 w 609403"/>
              <a:gd name="connsiteY78" fmla="*/ 332202 h 594022"/>
              <a:gd name="connsiteX79" fmla="*/ 244566 w 609403"/>
              <a:gd name="connsiteY79" fmla="*/ 316019 h 594022"/>
              <a:gd name="connsiteX80" fmla="*/ 17154 w 609403"/>
              <a:gd name="connsiteY80" fmla="*/ 310497 h 594022"/>
              <a:gd name="connsiteX81" fmla="*/ 16693 w 609403"/>
              <a:gd name="connsiteY81" fmla="*/ 310420 h 594022"/>
              <a:gd name="connsiteX82" fmla="*/ 16670 w 609403"/>
              <a:gd name="connsiteY82" fmla="*/ 309926 h 594022"/>
              <a:gd name="connsiteX83" fmla="*/ 17130 w 609403"/>
              <a:gd name="connsiteY83" fmla="*/ 309926 h 594022"/>
              <a:gd name="connsiteX84" fmla="*/ 244589 w 609403"/>
              <a:gd name="connsiteY84" fmla="*/ 315448 h 594022"/>
              <a:gd name="connsiteX85" fmla="*/ 260951 w 609403"/>
              <a:gd name="connsiteY85" fmla="*/ 332167 h 594022"/>
              <a:gd name="connsiteX86" fmla="*/ 260951 w 609403"/>
              <a:gd name="connsiteY86" fmla="*/ 521063 h 594022"/>
              <a:gd name="connsiteX87" fmla="*/ 244281 w 609403"/>
              <a:gd name="connsiteY87" fmla="*/ 537782 h 594022"/>
              <a:gd name="connsiteX88" fmla="*/ 241670 w 609403"/>
              <a:gd name="connsiteY88" fmla="*/ 537552 h 594022"/>
              <a:gd name="connsiteX89" fmla="*/ 14135 w 609403"/>
              <a:gd name="connsiteY89" fmla="*/ 502426 h 594022"/>
              <a:gd name="connsiteX90" fmla="*/ 0 w 609403"/>
              <a:gd name="connsiteY90" fmla="*/ 485937 h 594022"/>
              <a:gd name="connsiteX91" fmla="*/ 0 w 609403"/>
              <a:gd name="connsiteY91" fmla="*/ 326568 h 594022"/>
              <a:gd name="connsiteX92" fmla="*/ 16670 w 609403"/>
              <a:gd name="connsiteY92" fmla="*/ 309926 h 594022"/>
              <a:gd name="connsiteX93" fmla="*/ 216012 w 609403"/>
              <a:gd name="connsiteY93" fmla="*/ 105646 h 594022"/>
              <a:gd name="connsiteX94" fmla="*/ 44939 w 609403"/>
              <a:gd name="connsiteY94" fmla="*/ 132028 h 594022"/>
              <a:gd name="connsiteX95" fmla="*/ 44939 w 609403"/>
              <a:gd name="connsiteY95" fmla="*/ 238402 h 594022"/>
              <a:gd name="connsiteX96" fmla="*/ 216012 w 609403"/>
              <a:gd name="connsiteY96" fmla="*/ 234261 h 594022"/>
              <a:gd name="connsiteX97" fmla="*/ 216533 w 609403"/>
              <a:gd name="connsiteY97" fmla="*/ 104993 h 594022"/>
              <a:gd name="connsiteX98" fmla="*/ 216533 w 609403"/>
              <a:gd name="connsiteY98" fmla="*/ 234690 h 594022"/>
              <a:gd name="connsiteX99" fmla="*/ 44419 w 609403"/>
              <a:gd name="connsiteY99" fmla="*/ 238908 h 594022"/>
              <a:gd name="connsiteX100" fmla="*/ 44419 w 609403"/>
              <a:gd name="connsiteY100" fmla="*/ 131530 h 594022"/>
              <a:gd name="connsiteX101" fmla="*/ 217011 w 609403"/>
              <a:gd name="connsiteY101" fmla="*/ 104419 h 594022"/>
              <a:gd name="connsiteX102" fmla="*/ 43863 w 609403"/>
              <a:gd name="connsiteY102" fmla="*/ 131185 h 594022"/>
              <a:gd name="connsiteX103" fmla="*/ 43863 w 609403"/>
              <a:gd name="connsiteY103" fmla="*/ 239476 h 594022"/>
              <a:gd name="connsiteX104" fmla="*/ 216550 w 609403"/>
              <a:gd name="connsiteY104" fmla="*/ 235258 h 594022"/>
              <a:gd name="connsiteX105" fmla="*/ 217011 w 609403"/>
              <a:gd name="connsiteY105" fmla="*/ 235258 h 594022"/>
              <a:gd name="connsiteX106" fmla="*/ 244281 w 609403"/>
              <a:gd name="connsiteY106" fmla="*/ 57099 h 594022"/>
              <a:gd name="connsiteX107" fmla="*/ 259876 w 609403"/>
              <a:gd name="connsiteY107" fmla="*/ 72821 h 594022"/>
              <a:gd name="connsiteX108" fmla="*/ 259876 w 609403"/>
              <a:gd name="connsiteY108" fmla="*/ 261717 h 594022"/>
              <a:gd name="connsiteX109" fmla="*/ 244589 w 609403"/>
              <a:gd name="connsiteY109" fmla="*/ 277362 h 594022"/>
              <a:gd name="connsiteX110" fmla="*/ 17054 w 609403"/>
              <a:gd name="connsiteY110" fmla="*/ 282884 h 594022"/>
              <a:gd name="connsiteX111" fmla="*/ 16670 w 609403"/>
              <a:gd name="connsiteY111" fmla="*/ 282884 h 594022"/>
              <a:gd name="connsiteX112" fmla="*/ 999 w 609403"/>
              <a:gd name="connsiteY112" fmla="*/ 267239 h 594022"/>
              <a:gd name="connsiteX113" fmla="*/ 999 w 609403"/>
              <a:gd name="connsiteY113" fmla="*/ 107870 h 594022"/>
              <a:gd name="connsiteX114" fmla="*/ 14288 w 609403"/>
              <a:gd name="connsiteY114" fmla="*/ 92455 h 594022"/>
              <a:gd name="connsiteX115" fmla="*/ 241823 w 609403"/>
              <a:gd name="connsiteY115" fmla="*/ 57329 h 594022"/>
              <a:gd name="connsiteX116" fmla="*/ 244281 w 609403"/>
              <a:gd name="connsiteY116" fmla="*/ 57099 h 594022"/>
              <a:gd name="connsiteX117" fmla="*/ 244259 w 609403"/>
              <a:gd name="connsiteY117" fmla="*/ 56596 h 594022"/>
              <a:gd name="connsiteX118" fmla="*/ 241724 w 609403"/>
              <a:gd name="connsiteY118" fmla="*/ 56749 h 594022"/>
              <a:gd name="connsiteX119" fmla="*/ 14236 w 609403"/>
              <a:gd name="connsiteY119" fmla="*/ 91877 h 594022"/>
              <a:gd name="connsiteX120" fmla="*/ 565 w 609403"/>
              <a:gd name="connsiteY120" fmla="*/ 107830 h 594022"/>
              <a:gd name="connsiteX121" fmla="*/ 565 w 609403"/>
              <a:gd name="connsiteY121" fmla="*/ 267210 h 594022"/>
              <a:gd name="connsiteX122" fmla="*/ 16693 w 609403"/>
              <a:gd name="connsiteY122" fmla="*/ 283393 h 594022"/>
              <a:gd name="connsiteX123" fmla="*/ 17154 w 609403"/>
              <a:gd name="connsiteY123" fmla="*/ 283393 h 594022"/>
              <a:gd name="connsiteX124" fmla="*/ 244566 w 609403"/>
              <a:gd name="connsiteY124" fmla="*/ 277871 h 594022"/>
              <a:gd name="connsiteX125" fmla="*/ 260387 w 609403"/>
              <a:gd name="connsiteY125" fmla="*/ 261687 h 594022"/>
              <a:gd name="connsiteX126" fmla="*/ 260387 w 609403"/>
              <a:gd name="connsiteY126" fmla="*/ 72779 h 594022"/>
              <a:gd name="connsiteX127" fmla="*/ 244259 w 609403"/>
              <a:gd name="connsiteY127" fmla="*/ 56596 h 594022"/>
              <a:gd name="connsiteX128" fmla="*/ 244281 w 609403"/>
              <a:gd name="connsiteY128" fmla="*/ 56102 h 594022"/>
              <a:gd name="connsiteX129" fmla="*/ 260951 w 609403"/>
              <a:gd name="connsiteY129" fmla="*/ 72821 h 594022"/>
              <a:gd name="connsiteX130" fmla="*/ 260951 w 609403"/>
              <a:gd name="connsiteY130" fmla="*/ 261717 h 594022"/>
              <a:gd name="connsiteX131" fmla="*/ 244589 w 609403"/>
              <a:gd name="connsiteY131" fmla="*/ 278359 h 594022"/>
              <a:gd name="connsiteX132" fmla="*/ 17130 w 609403"/>
              <a:gd name="connsiteY132" fmla="*/ 283958 h 594022"/>
              <a:gd name="connsiteX133" fmla="*/ 16670 w 609403"/>
              <a:gd name="connsiteY133" fmla="*/ 283958 h 594022"/>
              <a:gd name="connsiteX134" fmla="*/ 0 w 609403"/>
              <a:gd name="connsiteY134" fmla="*/ 267239 h 594022"/>
              <a:gd name="connsiteX135" fmla="*/ 0 w 609403"/>
              <a:gd name="connsiteY135" fmla="*/ 107870 h 594022"/>
              <a:gd name="connsiteX136" fmla="*/ 14135 w 609403"/>
              <a:gd name="connsiteY136" fmla="*/ 91381 h 594022"/>
              <a:gd name="connsiteX137" fmla="*/ 241670 w 609403"/>
              <a:gd name="connsiteY137" fmla="*/ 56332 h 594022"/>
              <a:gd name="connsiteX138" fmla="*/ 244281 w 609403"/>
              <a:gd name="connsiteY138" fmla="*/ 56102 h 594022"/>
              <a:gd name="connsiteX139" fmla="*/ 564468 w 609403"/>
              <a:gd name="connsiteY139" fmla="*/ 49324 h 594022"/>
              <a:gd name="connsiteX140" fmla="*/ 334112 w 609403"/>
              <a:gd name="connsiteY140" fmla="*/ 84917 h 594022"/>
              <a:gd name="connsiteX141" fmla="*/ 334112 w 609403"/>
              <a:gd name="connsiteY141" fmla="*/ 229130 h 594022"/>
              <a:gd name="connsiteX142" fmla="*/ 564468 w 609403"/>
              <a:gd name="connsiteY142" fmla="*/ 221842 h 594022"/>
              <a:gd name="connsiteX143" fmla="*/ 564977 w 609403"/>
              <a:gd name="connsiteY143" fmla="*/ 48746 h 594022"/>
              <a:gd name="connsiteX144" fmla="*/ 564977 w 609403"/>
              <a:gd name="connsiteY144" fmla="*/ 222367 h 594022"/>
              <a:gd name="connsiteX145" fmla="*/ 333532 w 609403"/>
              <a:gd name="connsiteY145" fmla="*/ 229652 h 594022"/>
              <a:gd name="connsiteX146" fmla="*/ 333532 w 609403"/>
              <a:gd name="connsiteY146" fmla="*/ 84482 h 594022"/>
              <a:gd name="connsiteX147" fmla="*/ 565467 w 609403"/>
              <a:gd name="connsiteY147" fmla="*/ 48173 h 594022"/>
              <a:gd name="connsiteX148" fmla="*/ 333036 w 609403"/>
              <a:gd name="connsiteY148" fmla="*/ 83996 h 594022"/>
              <a:gd name="connsiteX149" fmla="*/ 333036 w 609403"/>
              <a:gd name="connsiteY149" fmla="*/ 230204 h 594022"/>
              <a:gd name="connsiteX150" fmla="*/ 565006 w 609403"/>
              <a:gd name="connsiteY150" fmla="*/ 222840 h 594022"/>
              <a:gd name="connsiteX151" fmla="*/ 565467 w 609403"/>
              <a:gd name="connsiteY151" fmla="*/ 222840 h 594022"/>
              <a:gd name="connsiteX152" fmla="*/ 592706 w 609403"/>
              <a:gd name="connsiteY152" fmla="*/ 846 h 594022"/>
              <a:gd name="connsiteX153" fmla="*/ 592870 w 609403"/>
              <a:gd name="connsiteY153" fmla="*/ 900 h 594022"/>
              <a:gd name="connsiteX154" fmla="*/ 603719 w 609403"/>
              <a:gd name="connsiteY154" fmla="*/ 5369 h 594022"/>
              <a:gd name="connsiteX155" fmla="*/ 608328 w 609403"/>
              <a:gd name="connsiteY155" fmla="*/ 16492 h 594022"/>
              <a:gd name="connsiteX156" fmla="*/ 608328 w 609403"/>
              <a:gd name="connsiteY156" fmla="*/ 249151 h 594022"/>
              <a:gd name="connsiteX157" fmla="*/ 593196 w 609403"/>
              <a:gd name="connsiteY157" fmla="*/ 264799 h 594022"/>
              <a:gd name="connsiteX158" fmla="*/ 306383 w 609403"/>
              <a:gd name="connsiteY158" fmla="*/ 273851 h 594022"/>
              <a:gd name="connsiteX159" fmla="*/ 290252 w 609403"/>
              <a:gd name="connsiteY159" fmla="*/ 258202 h 594022"/>
              <a:gd name="connsiteX160" fmla="*/ 290252 w 609403"/>
              <a:gd name="connsiteY160" fmla="*/ 60753 h 594022"/>
              <a:gd name="connsiteX161" fmla="*/ 303541 w 609403"/>
              <a:gd name="connsiteY161" fmla="*/ 45258 h 594022"/>
              <a:gd name="connsiteX162" fmla="*/ 590277 w 609403"/>
              <a:gd name="connsiteY162" fmla="*/ 997 h 594022"/>
              <a:gd name="connsiteX163" fmla="*/ 592707 w 609403"/>
              <a:gd name="connsiteY163" fmla="*/ 356 h 594022"/>
              <a:gd name="connsiteX164" fmla="*/ 598386 w 609403"/>
              <a:gd name="connsiteY164" fmla="*/ 2706 h 594022"/>
              <a:gd name="connsiteX165" fmla="*/ 592870 w 609403"/>
              <a:gd name="connsiteY165" fmla="*/ 900 h 594022"/>
              <a:gd name="connsiteX166" fmla="*/ 592735 w 609403"/>
              <a:gd name="connsiteY166" fmla="*/ 844 h 594022"/>
              <a:gd name="connsiteX167" fmla="*/ 592706 w 609403"/>
              <a:gd name="connsiteY167" fmla="*/ 846 h 594022"/>
              <a:gd name="connsiteX168" fmla="*/ 591535 w 609403"/>
              <a:gd name="connsiteY168" fmla="*/ 462 h 594022"/>
              <a:gd name="connsiteX169" fmla="*/ 590123 w 609403"/>
              <a:gd name="connsiteY169" fmla="*/ 0 h 594022"/>
              <a:gd name="connsiteX170" fmla="*/ 591535 w 609403"/>
              <a:gd name="connsiteY170" fmla="*/ 462 h 594022"/>
              <a:gd name="connsiteX171" fmla="*/ 590172 w 609403"/>
              <a:gd name="connsiteY171" fmla="*/ 586 h 594022"/>
              <a:gd name="connsiteX172" fmla="*/ 303344 w 609403"/>
              <a:gd name="connsiteY172" fmla="*/ 44835 h 594022"/>
              <a:gd name="connsiteX173" fmla="*/ 289671 w 609403"/>
              <a:gd name="connsiteY173" fmla="*/ 60786 h 594022"/>
              <a:gd name="connsiteX174" fmla="*/ 289671 w 609403"/>
              <a:gd name="connsiteY174" fmla="*/ 258180 h 594022"/>
              <a:gd name="connsiteX175" fmla="*/ 305879 w 609403"/>
              <a:gd name="connsiteY175" fmla="*/ 274361 h 594022"/>
              <a:gd name="connsiteX176" fmla="*/ 306340 w 609403"/>
              <a:gd name="connsiteY176" fmla="*/ 274361 h 594022"/>
              <a:gd name="connsiteX177" fmla="*/ 593168 w 609403"/>
              <a:gd name="connsiteY177" fmla="*/ 265235 h 594022"/>
              <a:gd name="connsiteX178" fmla="*/ 608838 w 609403"/>
              <a:gd name="connsiteY178" fmla="*/ 249131 h 594022"/>
              <a:gd name="connsiteX179" fmla="*/ 608838 w 609403"/>
              <a:gd name="connsiteY179" fmla="*/ 16537 h 594022"/>
              <a:gd name="connsiteX180" fmla="*/ 604056 w 609403"/>
              <a:gd name="connsiteY180" fmla="*/ 5053 h 594022"/>
              <a:gd name="connsiteX181" fmla="*/ 598386 w 609403"/>
              <a:gd name="connsiteY181" fmla="*/ 2706 h 594022"/>
              <a:gd name="connsiteX182" fmla="*/ 604410 w 609403"/>
              <a:gd name="connsiteY182" fmla="*/ 4679 h 594022"/>
              <a:gd name="connsiteX183" fmla="*/ 609403 w 609403"/>
              <a:gd name="connsiteY183" fmla="*/ 16492 h 594022"/>
              <a:gd name="connsiteX184" fmla="*/ 609403 w 609403"/>
              <a:gd name="connsiteY184" fmla="*/ 249151 h 594022"/>
              <a:gd name="connsiteX185" fmla="*/ 593196 w 609403"/>
              <a:gd name="connsiteY185" fmla="*/ 265797 h 594022"/>
              <a:gd name="connsiteX186" fmla="*/ 306460 w 609403"/>
              <a:gd name="connsiteY186" fmla="*/ 274925 h 594022"/>
              <a:gd name="connsiteX187" fmla="*/ 305922 w 609403"/>
              <a:gd name="connsiteY187" fmla="*/ 274925 h 594022"/>
              <a:gd name="connsiteX188" fmla="*/ 289177 w 609403"/>
              <a:gd name="connsiteY188" fmla="*/ 258202 h 594022"/>
              <a:gd name="connsiteX189" fmla="*/ 289177 w 609403"/>
              <a:gd name="connsiteY189" fmla="*/ 60753 h 594022"/>
              <a:gd name="connsiteX190" fmla="*/ 303310 w 609403"/>
              <a:gd name="connsiteY190" fmla="*/ 44261 h 5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09403" h="594022">
                <a:moveTo>
                  <a:pt x="334112" y="364695"/>
                </a:moveTo>
                <a:lnTo>
                  <a:pt x="334112" y="508964"/>
                </a:lnTo>
                <a:lnTo>
                  <a:pt x="564468" y="544475"/>
                </a:lnTo>
                <a:lnTo>
                  <a:pt x="564468" y="372058"/>
                </a:lnTo>
                <a:close/>
                <a:moveTo>
                  <a:pt x="333532" y="364168"/>
                </a:moveTo>
                <a:lnTo>
                  <a:pt x="564977" y="371532"/>
                </a:lnTo>
                <a:lnTo>
                  <a:pt x="564977" y="545125"/>
                </a:lnTo>
                <a:lnTo>
                  <a:pt x="333532" y="509455"/>
                </a:lnTo>
                <a:close/>
                <a:moveTo>
                  <a:pt x="333036" y="363698"/>
                </a:moveTo>
                <a:lnTo>
                  <a:pt x="333036" y="509808"/>
                </a:lnTo>
                <a:lnTo>
                  <a:pt x="564929" y="545626"/>
                </a:lnTo>
                <a:lnTo>
                  <a:pt x="565467" y="545702"/>
                </a:lnTo>
                <a:lnTo>
                  <a:pt x="565467" y="371061"/>
                </a:lnTo>
                <a:lnTo>
                  <a:pt x="333574" y="363698"/>
                </a:lnTo>
                <a:close/>
                <a:moveTo>
                  <a:pt x="44939" y="355405"/>
                </a:moveTo>
                <a:lnTo>
                  <a:pt x="44939" y="461856"/>
                </a:lnTo>
                <a:lnTo>
                  <a:pt x="216012" y="488238"/>
                </a:lnTo>
                <a:lnTo>
                  <a:pt x="216012" y="359623"/>
                </a:lnTo>
                <a:close/>
                <a:moveTo>
                  <a:pt x="44419" y="354981"/>
                </a:moveTo>
                <a:lnTo>
                  <a:pt x="216533" y="359122"/>
                </a:lnTo>
                <a:lnTo>
                  <a:pt x="216533" y="488893"/>
                </a:lnTo>
                <a:lnTo>
                  <a:pt x="44419" y="462279"/>
                </a:lnTo>
                <a:close/>
                <a:moveTo>
                  <a:pt x="43863" y="354408"/>
                </a:moveTo>
                <a:lnTo>
                  <a:pt x="43863" y="462699"/>
                </a:lnTo>
                <a:lnTo>
                  <a:pt x="216473" y="489312"/>
                </a:lnTo>
                <a:lnTo>
                  <a:pt x="217011" y="489388"/>
                </a:lnTo>
                <a:lnTo>
                  <a:pt x="217011" y="358626"/>
                </a:lnTo>
                <a:lnTo>
                  <a:pt x="44401" y="354408"/>
                </a:lnTo>
                <a:close/>
                <a:moveTo>
                  <a:pt x="305922" y="319980"/>
                </a:moveTo>
                <a:cubicBezTo>
                  <a:pt x="306075" y="319980"/>
                  <a:pt x="306229" y="319980"/>
                  <a:pt x="306383" y="319980"/>
                </a:cubicBezTo>
                <a:lnTo>
                  <a:pt x="593196" y="329107"/>
                </a:lnTo>
                <a:cubicBezTo>
                  <a:pt x="601645" y="329337"/>
                  <a:pt x="608328" y="336240"/>
                  <a:pt x="608328" y="344753"/>
                </a:cubicBezTo>
                <a:lnTo>
                  <a:pt x="608328" y="577379"/>
                </a:lnTo>
                <a:cubicBezTo>
                  <a:pt x="608328" y="585969"/>
                  <a:pt x="601338" y="593025"/>
                  <a:pt x="592735" y="593025"/>
                </a:cubicBezTo>
                <a:cubicBezTo>
                  <a:pt x="591890" y="593025"/>
                  <a:pt x="591045" y="592948"/>
                  <a:pt x="590277" y="592795"/>
                </a:cubicBezTo>
                <a:lnTo>
                  <a:pt x="303541" y="548540"/>
                </a:lnTo>
                <a:cubicBezTo>
                  <a:pt x="295783" y="547390"/>
                  <a:pt x="290252" y="540870"/>
                  <a:pt x="290252" y="533047"/>
                </a:cubicBezTo>
                <a:lnTo>
                  <a:pt x="290252" y="335626"/>
                </a:lnTo>
                <a:cubicBezTo>
                  <a:pt x="290252" y="327036"/>
                  <a:pt x="297242" y="319980"/>
                  <a:pt x="305922" y="319980"/>
                </a:cubicBezTo>
                <a:close/>
                <a:moveTo>
                  <a:pt x="305879" y="319523"/>
                </a:moveTo>
                <a:cubicBezTo>
                  <a:pt x="296968" y="319523"/>
                  <a:pt x="289671" y="326734"/>
                  <a:pt x="289671" y="335632"/>
                </a:cubicBezTo>
                <a:lnTo>
                  <a:pt x="289671" y="533081"/>
                </a:lnTo>
                <a:cubicBezTo>
                  <a:pt x="289671" y="541059"/>
                  <a:pt x="295509" y="547886"/>
                  <a:pt x="303421" y="549113"/>
                </a:cubicBezTo>
                <a:lnTo>
                  <a:pt x="590172" y="593375"/>
                </a:lnTo>
                <a:cubicBezTo>
                  <a:pt x="591017" y="593528"/>
                  <a:pt x="591862" y="593528"/>
                  <a:pt x="592707" y="593528"/>
                </a:cubicBezTo>
                <a:cubicBezTo>
                  <a:pt x="601464" y="593528"/>
                  <a:pt x="608838" y="586471"/>
                  <a:pt x="608838" y="577419"/>
                </a:cubicBezTo>
                <a:lnTo>
                  <a:pt x="608838" y="344760"/>
                </a:lnTo>
                <a:cubicBezTo>
                  <a:pt x="608838" y="336015"/>
                  <a:pt x="601925" y="328882"/>
                  <a:pt x="593168" y="328575"/>
                </a:cubicBezTo>
                <a:lnTo>
                  <a:pt x="306340" y="319523"/>
                </a:lnTo>
                <a:cubicBezTo>
                  <a:pt x="306186" y="319523"/>
                  <a:pt x="306033" y="319523"/>
                  <a:pt x="305879" y="319523"/>
                </a:cubicBezTo>
                <a:close/>
                <a:moveTo>
                  <a:pt x="306460" y="318983"/>
                </a:moveTo>
                <a:lnTo>
                  <a:pt x="593196" y="328110"/>
                </a:lnTo>
                <a:cubicBezTo>
                  <a:pt x="602260" y="328340"/>
                  <a:pt x="609403" y="335703"/>
                  <a:pt x="609403" y="344753"/>
                </a:cubicBezTo>
                <a:lnTo>
                  <a:pt x="609403" y="577379"/>
                </a:lnTo>
                <a:cubicBezTo>
                  <a:pt x="609403" y="586582"/>
                  <a:pt x="601876" y="594022"/>
                  <a:pt x="592735" y="594022"/>
                </a:cubicBezTo>
                <a:cubicBezTo>
                  <a:pt x="591813" y="594022"/>
                  <a:pt x="590968" y="593945"/>
                  <a:pt x="590123" y="593869"/>
                </a:cubicBezTo>
                <a:lnTo>
                  <a:pt x="303310" y="549537"/>
                </a:lnTo>
                <a:cubicBezTo>
                  <a:pt x="295168" y="548310"/>
                  <a:pt x="289177" y="541407"/>
                  <a:pt x="289177" y="533047"/>
                </a:cubicBezTo>
                <a:lnTo>
                  <a:pt x="289177" y="335626"/>
                </a:lnTo>
                <a:cubicBezTo>
                  <a:pt x="289177" y="326269"/>
                  <a:pt x="297012" y="318676"/>
                  <a:pt x="306460" y="318983"/>
                </a:cubicBezTo>
                <a:close/>
                <a:moveTo>
                  <a:pt x="16670" y="310923"/>
                </a:moveTo>
                <a:lnTo>
                  <a:pt x="17054" y="310923"/>
                </a:lnTo>
                <a:lnTo>
                  <a:pt x="244589" y="316522"/>
                </a:lnTo>
                <a:cubicBezTo>
                  <a:pt x="253192" y="316675"/>
                  <a:pt x="259876" y="323577"/>
                  <a:pt x="259876" y="332167"/>
                </a:cubicBezTo>
                <a:lnTo>
                  <a:pt x="259876" y="521063"/>
                </a:lnTo>
                <a:cubicBezTo>
                  <a:pt x="259876" y="529729"/>
                  <a:pt x="252885" y="536708"/>
                  <a:pt x="244281" y="536708"/>
                </a:cubicBezTo>
                <a:cubicBezTo>
                  <a:pt x="243436" y="536708"/>
                  <a:pt x="242591" y="536632"/>
                  <a:pt x="241823" y="536555"/>
                </a:cubicBezTo>
                <a:lnTo>
                  <a:pt x="14288" y="501429"/>
                </a:lnTo>
                <a:cubicBezTo>
                  <a:pt x="6606" y="500202"/>
                  <a:pt x="999" y="493760"/>
                  <a:pt x="999" y="485937"/>
                </a:cubicBezTo>
                <a:lnTo>
                  <a:pt x="999" y="326568"/>
                </a:lnTo>
                <a:cubicBezTo>
                  <a:pt x="999" y="317979"/>
                  <a:pt x="8066" y="310923"/>
                  <a:pt x="16670" y="310923"/>
                </a:cubicBezTo>
                <a:close/>
                <a:moveTo>
                  <a:pt x="16693" y="310420"/>
                </a:moveTo>
                <a:cubicBezTo>
                  <a:pt x="7784" y="310420"/>
                  <a:pt x="565" y="317706"/>
                  <a:pt x="565" y="326603"/>
                </a:cubicBezTo>
                <a:lnTo>
                  <a:pt x="565" y="485978"/>
                </a:lnTo>
                <a:cubicBezTo>
                  <a:pt x="565" y="493955"/>
                  <a:pt x="6402" y="500781"/>
                  <a:pt x="14236" y="502008"/>
                </a:cubicBezTo>
                <a:lnTo>
                  <a:pt x="241724" y="537058"/>
                </a:lnTo>
                <a:cubicBezTo>
                  <a:pt x="242569" y="537211"/>
                  <a:pt x="243414" y="537288"/>
                  <a:pt x="244259" y="537288"/>
                </a:cubicBezTo>
                <a:cubicBezTo>
                  <a:pt x="253014" y="537288"/>
                  <a:pt x="260387" y="530155"/>
                  <a:pt x="260387" y="521105"/>
                </a:cubicBezTo>
                <a:lnTo>
                  <a:pt x="260387" y="332202"/>
                </a:lnTo>
                <a:cubicBezTo>
                  <a:pt x="260387" y="323382"/>
                  <a:pt x="253398" y="316249"/>
                  <a:pt x="244566" y="316019"/>
                </a:cubicBezTo>
                <a:lnTo>
                  <a:pt x="17154" y="310497"/>
                </a:lnTo>
                <a:cubicBezTo>
                  <a:pt x="17001" y="310497"/>
                  <a:pt x="16847" y="310420"/>
                  <a:pt x="16693" y="310420"/>
                </a:cubicBezTo>
                <a:close/>
                <a:moveTo>
                  <a:pt x="16670" y="309926"/>
                </a:moveTo>
                <a:lnTo>
                  <a:pt x="17130" y="309926"/>
                </a:lnTo>
                <a:lnTo>
                  <a:pt x="244589" y="315448"/>
                </a:lnTo>
                <a:cubicBezTo>
                  <a:pt x="253730" y="315678"/>
                  <a:pt x="260951" y="323041"/>
                  <a:pt x="260951" y="332167"/>
                </a:cubicBezTo>
                <a:lnTo>
                  <a:pt x="260951" y="521063"/>
                </a:lnTo>
                <a:cubicBezTo>
                  <a:pt x="260951" y="530266"/>
                  <a:pt x="253423" y="537782"/>
                  <a:pt x="244281" y="537782"/>
                </a:cubicBezTo>
                <a:cubicBezTo>
                  <a:pt x="243360" y="537782"/>
                  <a:pt x="242515" y="537705"/>
                  <a:pt x="241670" y="537552"/>
                </a:cubicBezTo>
                <a:lnTo>
                  <a:pt x="14135" y="502426"/>
                </a:lnTo>
                <a:cubicBezTo>
                  <a:pt x="5915" y="501199"/>
                  <a:pt x="0" y="494220"/>
                  <a:pt x="0" y="485937"/>
                </a:cubicBezTo>
                <a:lnTo>
                  <a:pt x="0" y="326568"/>
                </a:lnTo>
                <a:cubicBezTo>
                  <a:pt x="0" y="317365"/>
                  <a:pt x="7528" y="309926"/>
                  <a:pt x="16670" y="309926"/>
                </a:cubicBezTo>
                <a:close/>
                <a:moveTo>
                  <a:pt x="216012" y="105646"/>
                </a:moveTo>
                <a:lnTo>
                  <a:pt x="44939" y="132028"/>
                </a:lnTo>
                <a:lnTo>
                  <a:pt x="44939" y="238402"/>
                </a:lnTo>
                <a:lnTo>
                  <a:pt x="216012" y="234261"/>
                </a:lnTo>
                <a:close/>
                <a:moveTo>
                  <a:pt x="216533" y="104993"/>
                </a:moveTo>
                <a:lnTo>
                  <a:pt x="216533" y="234690"/>
                </a:lnTo>
                <a:lnTo>
                  <a:pt x="44419" y="238908"/>
                </a:lnTo>
                <a:lnTo>
                  <a:pt x="44419" y="131530"/>
                </a:lnTo>
                <a:close/>
                <a:moveTo>
                  <a:pt x="217011" y="104419"/>
                </a:moveTo>
                <a:lnTo>
                  <a:pt x="43863" y="131185"/>
                </a:lnTo>
                <a:lnTo>
                  <a:pt x="43863" y="239476"/>
                </a:lnTo>
                <a:lnTo>
                  <a:pt x="216550" y="235258"/>
                </a:lnTo>
                <a:lnTo>
                  <a:pt x="217011" y="235258"/>
                </a:lnTo>
                <a:close/>
                <a:moveTo>
                  <a:pt x="244281" y="57099"/>
                </a:moveTo>
                <a:cubicBezTo>
                  <a:pt x="252885" y="57099"/>
                  <a:pt x="259876" y="64155"/>
                  <a:pt x="259876" y="72821"/>
                </a:cubicBezTo>
                <a:lnTo>
                  <a:pt x="259876" y="261717"/>
                </a:lnTo>
                <a:cubicBezTo>
                  <a:pt x="259876" y="270307"/>
                  <a:pt x="253192" y="277132"/>
                  <a:pt x="244589" y="277362"/>
                </a:cubicBezTo>
                <a:lnTo>
                  <a:pt x="17054" y="282884"/>
                </a:lnTo>
                <a:lnTo>
                  <a:pt x="16670" y="282884"/>
                </a:lnTo>
                <a:cubicBezTo>
                  <a:pt x="8066" y="282884"/>
                  <a:pt x="999" y="275905"/>
                  <a:pt x="999" y="267239"/>
                </a:cubicBezTo>
                <a:lnTo>
                  <a:pt x="999" y="107870"/>
                </a:lnTo>
                <a:cubicBezTo>
                  <a:pt x="999" y="100124"/>
                  <a:pt x="6606" y="93605"/>
                  <a:pt x="14288" y="92455"/>
                </a:cubicBezTo>
                <a:lnTo>
                  <a:pt x="241823" y="57329"/>
                </a:lnTo>
                <a:cubicBezTo>
                  <a:pt x="242591" y="57176"/>
                  <a:pt x="243436" y="57099"/>
                  <a:pt x="244281" y="57099"/>
                </a:cubicBezTo>
                <a:close/>
                <a:moveTo>
                  <a:pt x="244259" y="56596"/>
                </a:moveTo>
                <a:cubicBezTo>
                  <a:pt x="243414" y="56596"/>
                  <a:pt x="242569" y="56673"/>
                  <a:pt x="241724" y="56749"/>
                </a:cubicBezTo>
                <a:lnTo>
                  <a:pt x="14236" y="91877"/>
                </a:lnTo>
                <a:cubicBezTo>
                  <a:pt x="6402" y="93104"/>
                  <a:pt x="565" y="99854"/>
                  <a:pt x="565" y="107830"/>
                </a:cubicBezTo>
                <a:lnTo>
                  <a:pt x="565" y="267210"/>
                </a:lnTo>
                <a:cubicBezTo>
                  <a:pt x="565" y="276183"/>
                  <a:pt x="7784" y="283393"/>
                  <a:pt x="16693" y="283393"/>
                </a:cubicBezTo>
                <a:cubicBezTo>
                  <a:pt x="16847" y="283393"/>
                  <a:pt x="17001" y="283393"/>
                  <a:pt x="17154" y="283393"/>
                </a:cubicBezTo>
                <a:lnTo>
                  <a:pt x="244566" y="277871"/>
                </a:lnTo>
                <a:cubicBezTo>
                  <a:pt x="253398" y="277641"/>
                  <a:pt x="260387" y="270431"/>
                  <a:pt x="260387" y="261687"/>
                </a:cubicBezTo>
                <a:lnTo>
                  <a:pt x="260387" y="72779"/>
                </a:lnTo>
                <a:cubicBezTo>
                  <a:pt x="260387" y="63652"/>
                  <a:pt x="253014" y="56596"/>
                  <a:pt x="244259" y="56596"/>
                </a:cubicBezTo>
                <a:close/>
                <a:moveTo>
                  <a:pt x="244281" y="56102"/>
                </a:moveTo>
                <a:cubicBezTo>
                  <a:pt x="253423" y="56102"/>
                  <a:pt x="260951" y="63618"/>
                  <a:pt x="260951" y="72821"/>
                </a:cubicBezTo>
                <a:lnTo>
                  <a:pt x="260951" y="261717"/>
                </a:lnTo>
                <a:cubicBezTo>
                  <a:pt x="260951" y="270843"/>
                  <a:pt x="253730" y="278129"/>
                  <a:pt x="244589" y="278359"/>
                </a:cubicBezTo>
                <a:lnTo>
                  <a:pt x="17130" y="283958"/>
                </a:lnTo>
                <a:cubicBezTo>
                  <a:pt x="16977" y="283958"/>
                  <a:pt x="16823" y="283958"/>
                  <a:pt x="16670" y="283958"/>
                </a:cubicBezTo>
                <a:cubicBezTo>
                  <a:pt x="7528" y="283958"/>
                  <a:pt x="0" y="276442"/>
                  <a:pt x="0" y="267239"/>
                </a:cubicBezTo>
                <a:lnTo>
                  <a:pt x="0" y="107870"/>
                </a:lnTo>
                <a:cubicBezTo>
                  <a:pt x="0" y="99587"/>
                  <a:pt x="5915" y="92685"/>
                  <a:pt x="14135" y="91381"/>
                </a:cubicBezTo>
                <a:lnTo>
                  <a:pt x="241670" y="56332"/>
                </a:lnTo>
                <a:cubicBezTo>
                  <a:pt x="242515" y="56179"/>
                  <a:pt x="243360" y="56102"/>
                  <a:pt x="244281" y="56102"/>
                </a:cubicBezTo>
                <a:close/>
                <a:moveTo>
                  <a:pt x="564468" y="49324"/>
                </a:moveTo>
                <a:lnTo>
                  <a:pt x="334112" y="84917"/>
                </a:lnTo>
                <a:lnTo>
                  <a:pt x="334112" y="229130"/>
                </a:lnTo>
                <a:lnTo>
                  <a:pt x="564468" y="221842"/>
                </a:lnTo>
                <a:close/>
                <a:moveTo>
                  <a:pt x="564977" y="48746"/>
                </a:moveTo>
                <a:lnTo>
                  <a:pt x="564977" y="222367"/>
                </a:lnTo>
                <a:lnTo>
                  <a:pt x="333532" y="229652"/>
                </a:lnTo>
                <a:lnTo>
                  <a:pt x="333532" y="84482"/>
                </a:lnTo>
                <a:close/>
                <a:moveTo>
                  <a:pt x="565467" y="48173"/>
                </a:moveTo>
                <a:lnTo>
                  <a:pt x="333036" y="83996"/>
                </a:lnTo>
                <a:lnTo>
                  <a:pt x="333036" y="230204"/>
                </a:lnTo>
                <a:lnTo>
                  <a:pt x="565006" y="222840"/>
                </a:lnTo>
                <a:lnTo>
                  <a:pt x="565467" y="222840"/>
                </a:lnTo>
                <a:close/>
                <a:moveTo>
                  <a:pt x="592706" y="846"/>
                </a:moveTo>
                <a:lnTo>
                  <a:pt x="592870" y="900"/>
                </a:lnTo>
                <a:lnTo>
                  <a:pt x="603719" y="5369"/>
                </a:lnTo>
                <a:cubicBezTo>
                  <a:pt x="606715" y="8361"/>
                  <a:pt x="608328" y="12273"/>
                  <a:pt x="608328" y="16492"/>
                </a:cubicBezTo>
                <a:lnTo>
                  <a:pt x="608328" y="249151"/>
                </a:lnTo>
                <a:cubicBezTo>
                  <a:pt x="608328" y="257665"/>
                  <a:pt x="601645" y="264493"/>
                  <a:pt x="593196" y="264799"/>
                </a:cubicBezTo>
                <a:lnTo>
                  <a:pt x="306383" y="273851"/>
                </a:lnTo>
                <a:cubicBezTo>
                  <a:pt x="297473" y="274158"/>
                  <a:pt x="290252" y="267024"/>
                  <a:pt x="290252" y="258202"/>
                </a:cubicBezTo>
                <a:lnTo>
                  <a:pt x="290252" y="60753"/>
                </a:lnTo>
                <a:cubicBezTo>
                  <a:pt x="290252" y="53006"/>
                  <a:pt x="295783" y="46485"/>
                  <a:pt x="303541" y="45258"/>
                </a:cubicBezTo>
                <a:lnTo>
                  <a:pt x="590277" y="997"/>
                </a:lnTo>
                <a:close/>
                <a:moveTo>
                  <a:pt x="592707" y="356"/>
                </a:moveTo>
                <a:lnTo>
                  <a:pt x="598386" y="2706"/>
                </a:lnTo>
                <a:lnTo>
                  <a:pt x="592870" y="900"/>
                </a:lnTo>
                <a:lnTo>
                  <a:pt x="592735" y="844"/>
                </a:lnTo>
                <a:lnTo>
                  <a:pt x="592706" y="846"/>
                </a:lnTo>
                <a:lnTo>
                  <a:pt x="591535" y="462"/>
                </a:lnTo>
                <a:close/>
                <a:moveTo>
                  <a:pt x="590123" y="0"/>
                </a:moveTo>
                <a:lnTo>
                  <a:pt x="591535" y="462"/>
                </a:lnTo>
                <a:lnTo>
                  <a:pt x="590172" y="586"/>
                </a:lnTo>
                <a:lnTo>
                  <a:pt x="303344" y="44835"/>
                </a:lnTo>
                <a:cubicBezTo>
                  <a:pt x="295509" y="46062"/>
                  <a:pt x="289671" y="52810"/>
                  <a:pt x="289671" y="60786"/>
                </a:cubicBezTo>
                <a:lnTo>
                  <a:pt x="289671" y="258180"/>
                </a:lnTo>
                <a:cubicBezTo>
                  <a:pt x="289671" y="267152"/>
                  <a:pt x="296968" y="274361"/>
                  <a:pt x="305879" y="274361"/>
                </a:cubicBezTo>
                <a:cubicBezTo>
                  <a:pt x="306033" y="274361"/>
                  <a:pt x="306186" y="274361"/>
                  <a:pt x="306340" y="274361"/>
                </a:cubicBezTo>
                <a:lnTo>
                  <a:pt x="593168" y="265235"/>
                </a:lnTo>
                <a:cubicBezTo>
                  <a:pt x="601925" y="265005"/>
                  <a:pt x="608838" y="257796"/>
                  <a:pt x="608838" y="249131"/>
                </a:cubicBezTo>
                <a:lnTo>
                  <a:pt x="608838" y="16537"/>
                </a:lnTo>
                <a:cubicBezTo>
                  <a:pt x="608838" y="12013"/>
                  <a:pt x="606995" y="7967"/>
                  <a:pt x="604056" y="5053"/>
                </a:cubicBezTo>
                <a:lnTo>
                  <a:pt x="598386" y="2706"/>
                </a:lnTo>
                <a:lnTo>
                  <a:pt x="604410" y="4679"/>
                </a:lnTo>
                <a:cubicBezTo>
                  <a:pt x="607636" y="7824"/>
                  <a:pt x="609403" y="11966"/>
                  <a:pt x="609403" y="16492"/>
                </a:cubicBezTo>
                <a:lnTo>
                  <a:pt x="609403" y="249151"/>
                </a:lnTo>
                <a:cubicBezTo>
                  <a:pt x="609403" y="258202"/>
                  <a:pt x="602260" y="265490"/>
                  <a:pt x="593196" y="265797"/>
                </a:cubicBezTo>
                <a:lnTo>
                  <a:pt x="306460" y="274925"/>
                </a:lnTo>
                <a:cubicBezTo>
                  <a:pt x="306229" y="274925"/>
                  <a:pt x="306075" y="274925"/>
                  <a:pt x="305922" y="274925"/>
                </a:cubicBezTo>
                <a:cubicBezTo>
                  <a:pt x="296704" y="274925"/>
                  <a:pt x="289177" y="267407"/>
                  <a:pt x="289177" y="258202"/>
                </a:cubicBezTo>
                <a:lnTo>
                  <a:pt x="289177" y="60753"/>
                </a:lnTo>
                <a:cubicBezTo>
                  <a:pt x="289177" y="52469"/>
                  <a:pt x="295168" y="45565"/>
                  <a:pt x="303310" y="44261"/>
                </a:cubicBezTo>
                <a:close/>
              </a:path>
            </a:pathLst>
          </a:custGeom>
          <a:solidFill>
            <a:schemeClr val="accent1"/>
          </a:solidFill>
          <a:ln>
            <a:noFill/>
          </a:ln>
        </p:spPr>
      </p:sp>
      <p:sp>
        <p:nvSpPr>
          <p:cNvPr id="8" name="users_22569"/>
          <p:cNvSpPr>
            <a:spLocks noChangeAspect="1"/>
          </p:cNvSpPr>
          <p:nvPr/>
        </p:nvSpPr>
        <p:spPr bwMode="auto">
          <a:xfrm>
            <a:off x="1238216" y="3070121"/>
            <a:ext cx="609685" cy="603116"/>
          </a:xfrm>
          <a:custGeom>
            <a:avLst/>
            <a:gdLst>
              <a:gd name="connsiteX0" fmla="*/ 411284 w 609050"/>
              <a:gd name="connsiteY0" fmla="*/ 331166 h 602488"/>
              <a:gd name="connsiteX1" fmla="*/ 410190 w 609050"/>
              <a:gd name="connsiteY1" fmla="*/ 332259 h 602488"/>
              <a:gd name="connsiteX2" fmla="*/ 409096 w 609050"/>
              <a:gd name="connsiteY2" fmla="*/ 334006 h 602488"/>
              <a:gd name="connsiteX3" fmla="*/ 408221 w 609050"/>
              <a:gd name="connsiteY3" fmla="*/ 336191 h 602488"/>
              <a:gd name="connsiteX4" fmla="*/ 406252 w 609050"/>
              <a:gd name="connsiteY4" fmla="*/ 337720 h 602488"/>
              <a:gd name="connsiteX5" fmla="*/ 386782 w 609050"/>
              <a:gd name="connsiteY5" fmla="*/ 348424 h 602488"/>
              <a:gd name="connsiteX6" fmla="*/ 406252 w 609050"/>
              <a:gd name="connsiteY6" fmla="*/ 364153 h 602488"/>
              <a:gd name="connsiteX7" fmla="*/ 407565 w 609050"/>
              <a:gd name="connsiteY7" fmla="*/ 365464 h 602488"/>
              <a:gd name="connsiteX8" fmla="*/ 444974 w 609050"/>
              <a:gd name="connsiteY8" fmla="*/ 515761 h 602488"/>
              <a:gd name="connsiteX9" fmla="*/ 449350 w 609050"/>
              <a:gd name="connsiteY9" fmla="*/ 515980 h 602488"/>
              <a:gd name="connsiteX10" fmla="*/ 451537 w 609050"/>
              <a:gd name="connsiteY10" fmla="*/ 515980 h 602488"/>
              <a:gd name="connsiteX11" fmla="*/ 460944 w 609050"/>
              <a:gd name="connsiteY11" fmla="*/ 515761 h 602488"/>
              <a:gd name="connsiteX12" fmla="*/ 461601 w 609050"/>
              <a:gd name="connsiteY12" fmla="*/ 515761 h 602488"/>
              <a:gd name="connsiteX13" fmla="*/ 463132 w 609050"/>
              <a:gd name="connsiteY13" fmla="*/ 515980 h 602488"/>
              <a:gd name="connsiteX14" fmla="*/ 463570 w 609050"/>
              <a:gd name="connsiteY14" fmla="*/ 515980 h 602488"/>
              <a:gd name="connsiteX15" fmla="*/ 463788 w 609050"/>
              <a:gd name="connsiteY15" fmla="*/ 515980 h 602488"/>
              <a:gd name="connsiteX16" fmla="*/ 593080 w 609050"/>
              <a:gd name="connsiteY16" fmla="*/ 489110 h 602488"/>
              <a:gd name="connsiteX17" fmla="*/ 596580 w 609050"/>
              <a:gd name="connsiteY17" fmla="*/ 476002 h 602488"/>
              <a:gd name="connsiteX18" fmla="*/ 572297 w 609050"/>
              <a:gd name="connsiteY18" fmla="*/ 371581 h 602488"/>
              <a:gd name="connsiteX19" fmla="*/ 553483 w 609050"/>
              <a:gd name="connsiteY19" fmla="*/ 359347 h 602488"/>
              <a:gd name="connsiteX20" fmla="*/ 551077 w 609050"/>
              <a:gd name="connsiteY20" fmla="*/ 358692 h 602488"/>
              <a:gd name="connsiteX21" fmla="*/ 524168 w 609050"/>
              <a:gd name="connsiteY21" fmla="*/ 347988 h 602488"/>
              <a:gd name="connsiteX22" fmla="*/ 516293 w 609050"/>
              <a:gd name="connsiteY22" fmla="*/ 344929 h 602488"/>
              <a:gd name="connsiteX23" fmla="*/ 508417 w 609050"/>
              <a:gd name="connsiteY23" fmla="*/ 340779 h 602488"/>
              <a:gd name="connsiteX24" fmla="*/ 505135 w 609050"/>
              <a:gd name="connsiteY24" fmla="*/ 338594 h 602488"/>
              <a:gd name="connsiteX25" fmla="*/ 502073 w 609050"/>
              <a:gd name="connsiteY25" fmla="*/ 336191 h 602488"/>
              <a:gd name="connsiteX26" fmla="*/ 500323 w 609050"/>
              <a:gd name="connsiteY26" fmla="*/ 334225 h 602488"/>
              <a:gd name="connsiteX27" fmla="*/ 498135 w 609050"/>
              <a:gd name="connsiteY27" fmla="*/ 333133 h 602488"/>
              <a:gd name="connsiteX28" fmla="*/ 497260 w 609050"/>
              <a:gd name="connsiteY28" fmla="*/ 333788 h 602488"/>
              <a:gd name="connsiteX29" fmla="*/ 454600 w 609050"/>
              <a:gd name="connsiteY29" fmla="*/ 348424 h 602488"/>
              <a:gd name="connsiteX30" fmla="*/ 412378 w 609050"/>
              <a:gd name="connsiteY30" fmla="*/ 332259 h 602488"/>
              <a:gd name="connsiteX31" fmla="*/ 159044 w 609050"/>
              <a:gd name="connsiteY31" fmla="*/ 315438 h 602488"/>
              <a:gd name="connsiteX32" fmla="*/ 156856 w 609050"/>
              <a:gd name="connsiteY32" fmla="*/ 317404 h 602488"/>
              <a:gd name="connsiteX33" fmla="*/ 155106 w 609050"/>
              <a:gd name="connsiteY33" fmla="*/ 320244 h 602488"/>
              <a:gd name="connsiteX34" fmla="*/ 154012 w 609050"/>
              <a:gd name="connsiteY34" fmla="*/ 323084 h 602488"/>
              <a:gd name="connsiteX35" fmla="*/ 151387 w 609050"/>
              <a:gd name="connsiteY35" fmla="*/ 325268 h 602488"/>
              <a:gd name="connsiteX36" fmla="*/ 78975 w 609050"/>
              <a:gd name="connsiteY36" fmla="*/ 356944 h 602488"/>
              <a:gd name="connsiteX37" fmla="*/ 51629 w 609050"/>
              <a:gd name="connsiteY37" fmla="*/ 375294 h 602488"/>
              <a:gd name="connsiteX38" fmla="*/ 16626 w 609050"/>
              <a:gd name="connsiteY38" fmla="*/ 527558 h 602488"/>
              <a:gd name="connsiteX39" fmla="*/ 22533 w 609050"/>
              <a:gd name="connsiteY39" fmla="*/ 546782 h 602488"/>
              <a:gd name="connsiteX40" fmla="*/ 214174 w 609050"/>
              <a:gd name="connsiteY40" fmla="*/ 585885 h 602488"/>
              <a:gd name="connsiteX41" fmla="*/ 217236 w 609050"/>
              <a:gd name="connsiteY41" fmla="*/ 585885 h 602488"/>
              <a:gd name="connsiteX42" fmla="*/ 231237 w 609050"/>
              <a:gd name="connsiteY42" fmla="*/ 585230 h 602488"/>
              <a:gd name="connsiteX43" fmla="*/ 231894 w 609050"/>
              <a:gd name="connsiteY43" fmla="*/ 585230 h 602488"/>
              <a:gd name="connsiteX44" fmla="*/ 234081 w 609050"/>
              <a:gd name="connsiteY44" fmla="*/ 585448 h 602488"/>
              <a:gd name="connsiteX45" fmla="*/ 234738 w 609050"/>
              <a:gd name="connsiteY45" fmla="*/ 585667 h 602488"/>
              <a:gd name="connsiteX46" fmla="*/ 235175 w 609050"/>
              <a:gd name="connsiteY46" fmla="*/ 585667 h 602488"/>
              <a:gd name="connsiteX47" fmla="*/ 423316 w 609050"/>
              <a:gd name="connsiteY47" fmla="*/ 546563 h 602488"/>
              <a:gd name="connsiteX48" fmla="*/ 429004 w 609050"/>
              <a:gd name="connsiteY48" fmla="*/ 526902 h 602488"/>
              <a:gd name="connsiteX49" fmla="*/ 393564 w 609050"/>
              <a:gd name="connsiteY49" fmla="*/ 374639 h 602488"/>
              <a:gd name="connsiteX50" fmla="*/ 365780 w 609050"/>
              <a:gd name="connsiteY50" fmla="*/ 356726 h 602488"/>
              <a:gd name="connsiteX51" fmla="*/ 362280 w 609050"/>
              <a:gd name="connsiteY51" fmla="*/ 355633 h 602488"/>
              <a:gd name="connsiteX52" fmla="*/ 323339 w 609050"/>
              <a:gd name="connsiteY52" fmla="*/ 340123 h 602488"/>
              <a:gd name="connsiteX53" fmla="*/ 311744 w 609050"/>
              <a:gd name="connsiteY53" fmla="*/ 335754 h 602488"/>
              <a:gd name="connsiteX54" fmla="*/ 300587 w 609050"/>
              <a:gd name="connsiteY54" fmla="*/ 329637 h 602488"/>
              <a:gd name="connsiteX55" fmla="*/ 295555 w 609050"/>
              <a:gd name="connsiteY55" fmla="*/ 326579 h 602488"/>
              <a:gd name="connsiteX56" fmla="*/ 291399 w 609050"/>
              <a:gd name="connsiteY56" fmla="*/ 323084 h 602488"/>
              <a:gd name="connsiteX57" fmla="*/ 288773 w 609050"/>
              <a:gd name="connsiteY57" fmla="*/ 320244 h 602488"/>
              <a:gd name="connsiteX58" fmla="*/ 284836 w 609050"/>
              <a:gd name="connsiteY58" fmla="*/ 318496 h 602488"/>
              <a:gd name="connsiteX59" fmla="*/ 283523 w 609050"/>
              <a:gd name="connsiteY59" fmla="*/ 319588 h 602488"/>
              <a:gd name="connsiteX60" fmla="*/ 221830 w 609050"/>
              <a:gd name="connsiteY60" fmla="*/ 340779 h 602488"/>
              <a:gd name="connsiteX61" fmla="*/ 161013 w 609050"/>
              <a:gd name="connsiteY61" fmla="*/ 317404 h 602488"/>
              <a:gd name="connsiteX62" fmla="*/ 286805 w 609050"/>
              <a:gd name="connsiteY62" fmla="*/ 296869 h 602488"/>
              <a:gd name="connsiteX63" fmla="*/ 294243 w 609050"/>
              <a:gd name="connsiteY63" fmla="*/ 300146 h 602488"/>
              <a:gd name="connsiteX64" fmla="*/ 295774 w 609050"/>
              <a:gd name="connsiteY64" fmla="*/ 303641 h 602488"/>
              <a:gd name="connsiteX65" fmla="*/ 318963 w 609050"/>
              <a:gd name="connsiteY65" fmla="*/ 320462 h 602488"/>
              <a:gd name="connsiteX66" fmla="*/ 328589 w 609050"/>
              <a:gd name="connsiteY66" fmla="*/ 324394 h 602488"/>
              <a:gd name="connsiteX67" fmla="*/ 368405 w 609050"/>
              <a:gd name="connsiteY67" fmla="*/ 340123 h 602488"/>
              <a:gd name="connsiteX68" fmla="*/ 371906 w 609050"/>
              <a:gd name="connsiteY68" fmla="*/ 341215 h 602488"/>
              <a:gd name="connsiteX69" fmla="*/ 404721 w 609050"/>
              <a:gd name="connsiteY69" fmla="*/ 322210 h 602488"/>
              <a:gd name="connsiteX70" fmla="*/ 405377 w 609050"/>
              <a:gd name="connsiteY70" fmla="*/ 320681 h 602488"/>
              <a:gd name="connsiteX71" fmla="*/ 407127 w 609050"/>
              <a:gd name="connsiteY71" fmla="*/ 318059 h 602488"/>
              <a:gd name="connsiteX72" fmla="*/ 413472 w 609050"/>
              <a:gd name="connsiteY72" fmla="*/ 319588 h 602488"/>
              <a:gd name="connsiteX73" fmla="*/ 413690 w 609050"/>
              <a:gd name="connsiteY73" fmla="*/ 319807 h 602488"/>
              <a:gd name="connsiteX74" fmla="*/ 453944 w 609050"/>
              <a:gd name="connsiteY74" fmla="*/ 338157 h 602488"/>
              <a:gd name="connsiteX75" fmla="*/ 456131 w 609050"/>
              <a:gd name="connsiteY75" fmla="*/ 338376 h 602488"/>
              <a:gd name="connsiteX76" fmla="*/ 498572 w 609050"/>
              <a:gd name="connsiteY76" fmla="*/ 318059 h 602488"/>
              <a:gd name="connsiteX77" fmla="*/ 499229 w 609050"/>
              <a:gd name="connsiteY77" fmla="*/ 317404 h 602488"/>
              <a:gd name="connsiteX78" fmla="*/ 504698 w 609050"/>
              <a:gd name="connsiteY78" fmla="*/ 319807 h 602488"/>
              <a:gd name="connsiteX79" fmla="*/ 505792 w 609050"/>
              <a:gd name="connsiteY79" fmla="*/ 322210 h 602488"/>
              <a:gd name="connsiteX80" fmla="*/ 521543 w 609050"/>
              <a:gd name="connsiteY80" fmla="*/ 333788 h 602488"/>
              <a:gd name="connsiteX81" fmla="*/ 528106 w 609050"/>
              <a:gd name="connsiteY81" fmla="*/ 336409 h 602488"/>
              <a:gd name="connsiteX82" fmla="*/ 555671 w 609050"/>
              <a:gd name="connsiteY82" fmla="*/ 347114 h 602488"/>
              <a:gd name="connsiteX83" fmla="*/ 557421 w 609050"/>
              <a:gd name="connsiteY83" fmla="*/ 347769 h 602488"/>
              <a:gd name="connsiteX84" fmla="*/ 581704 w 609050"/>
              <a:gd name="connsiteY84" fmla="*/ 363716 h 602488"/>
              <a:gd name="connsiteX85" fmla="*/ 582579 w 609050"/>
              <a:gd name="connsiteY85" fmla="*/ 364809 h 602488"/>
              <a:gd name="connsiteX86" fmla="*/ 609050 w 609050"/>
              <a:gd name="connsiteY86" fmla="*/ 475784 h 602488"/>
              <a:gd name="connsiteX87" fmla="*/ 596143 w 609050"/>
              <a:gd name="connsiteY87" fmla="*/ 501125 h 602488"/>
              <a:gd name="connsiteX88" fmla="*/ 462038 w 609050"/>
              <a:gd name="connsiteY88" fmla="*/ 528432 h 602488"/>
              <a:gd name="connsiteX89" fmla="*/ 461601 w 609050"/>
              <a:gd name="connsiteY89" fmla="*/ 528432 h 602488"/>
              <a:gd name="connsiteX90" fmla="*/ 459850 w 609050"/>
              <a:gd name="connsiteY90" fmla="*/ 528213 h 602488"/>
              <a:gd name="connsiteX91" fmla="*/ 459194 w 609050"/>
              <a:gd name="connsiteY91" fmla="*/ 528213 h 602488"/>
              <a:gd name="connsiteX92" fmla="*/ 458975 w 609050"/>
              <a:gd name="connsiteY92" fmla="*/ 528213 h 602488"/>
              <a:gd name="connsiteX93" fmla="*/ 451537 w 609050"/>
              <a:gd name="connsiteY93" fmla="*/ 528432 h 602488"/>
              <a:gd name="connsiteX94" fmla="*/ 445631 w 609050"/>
              <a:gd name="connsiteY94" fmla="*/ 528213 h 602488"/>
              <a:gd name="connsiteX95" fmla="*/ 427473 w 609050"/>
              <a:gd name="connsiteY95" fmla="*/ 562948 h 602488"/>
              <a:gd name="connsiteX96" fmla="*/ 232550 w 609050"/>
              <a:gd name="connsiteY96" fmla="*/ 602488 h 602488"/>
              <a:gd name="connsiteX97" fmla="*/ 232113 w 609050"/>
              <a:gd name="connsiteY97" fmla="*/ 602488 h 602488"/>
              <a:gd name="connsiteX98" fmla="*/ 229706 w 609050"/>
              <a:gd name="connsiteY98" fmla="*/ 602270 h 602488"/>
              <a:gd name="connsiteX99" fmla="*/ 228612 w 609050"/>
              <a:gd name="connsiteY99" fmla="*/ 602051 h 602488"/>
              <a:gd name="connsiteX100" fmla="*/ 228175 w 609050"/>
              <a:gd name="connsiteY100" fmla="*/ 602051 h 602488"/>
              <a:gd name="connsiteX101" fmla="*/ 217455 w 609050"/>
              <a:gd name="connsiteY101" fmla="*/ 602488 h 602488"/>
              <a:gd name="connsiteX102" fmla="*/ 213517 w 609050"/>
              <a:gd name="connsiteY102" fmla="*/ 602270 h 602488"/>
              <a:gd name="connsiteX103" fmla="*/ 17939 w 609050"/>
              <a:gd name="connsiteY103" fmla="*/ 562948 h 602488"/>
              <a:gd name="connsiteX104" fmla="*/ 15751 w 609050"/>
              <a:gd name="connsiteY104" fmla="*/ 562074 h 602488"/>
              <a:gd name="connsiteX105" fmla="*/ 0 w 609050"/>
              <a:gd name="connsiteY105" fmla="*/ 527558 h 602488"/>
              <a:gd name="connsiteX106" fmla="*/ 38284 w 609050"/>
              <a:gd name="connsiteY106" fmla="*/ 365464 h 602488"/>
              <a:gd name="connsiteX107" fmla="*/ 73506 w 609050"/>
              <a:gd name="connsiteY107" fmla="*/ 341215 h 602488"/>
              <a:gd name="connsiteX108" fmla="*/ 149856 w 609050"/>
              <a:gd name="connsiteY108" fmla="*/ 303641 h 602488"/>
              <a:gd name="connsiteX109" fmla="*/ 150950 w 609050"/>
              <a:gd name="connsiteY109" fmla="*/ 301238 h 602488"/>
              <a:gd name="connsiteX110" fmla="*/ 153137 w 609050"/>
              <a:gd name="connsiteY110" fmla="*/ 297961 h 602488"/>
              <a:gd name="connsiteX111" fmla="*/ 161669 w 609050"/>
              <a:gd name="connsiteY111" fmla="*/ 299927 h 602488"/>
              <a:gd name="connsiteX112" fmla="*/ 161888 w 609050"/>
              <a:gd name="connsiteY112" fmla="*/ 300146 h 602488"/>
              <a:gd name="connsiteX113" fmla="*/ 220737 w 609050"/>
              <a:gd name="connsiteY113" fmla="*/ 327234 h 602488"/>
              <a:gd name="connsiteX114" fmla="*/ 286148 w 609050"/>
              <a:gd name="connsiteY114" fmla="*/ 297524 h 602488"/>
              <a:gd name="connsiteX115" fmla="*/ 455218 w 609050"/>
              <a:gd name="connsiteY115" fmla="*/ 124327 h 602488"/>
              <a:gd name="connsiteX116" fmla="*/ 372311 w 609050"/>
              <a:gd name="connsiteY116" fmla="*/ 218471 h 602488"/>
              <a:gd name="connsiteX117" fmla="*/ 400967 w 609050"/>
              <a:gd name="connsiteY117" fmla="*/ 289680 h 602488"/>
              <a:gd name="connsiteX118" fmla="*/ 412342 w 609050"/>
              <a:gd name="connsiteY118" fmla="*/ 216942 h 602488"/>
              <a:gd name="connsiteX119" fmla="*/ 416499 w 609050"/>
              <a:gd name="connsiteY119" fmla="*/ 214758 h 602488"/>
              <a:gd name="connsiteX120" fmla="*/ 473374 w 609050"/>
              <a:gd name="connsiteY120" fmla="*/ 183522 h 602488"/>
              <a:gd name="connsiteX121" fmla="*/ 478187 w 609050"/>
              <a:gd name="connsiteY121" fmla="*/ 180901 h 602488"/>
              <a:gd name="connsiteX122" fmla="*/ 478624 w 609050"/>
              <a:gd name="connsiteY122" fmla="*/ 180901 h 602488"/>
              <a:gd name="connsiteX123" fmla="*/ 483437 w 609050"/>
              <a:gd name="connsiteY123" fmla="*/ 184396 h 602488"/>
              <a:gd name="connsiteX124" fmla="*/ 501374 w 609050"/>
              <a:gd name="connsiteY124" fmla="*/ 228956 h 602488"/>
              <a:gd name="connsiteX125" fmla="*/ 507281 w 609050"/>
              <a:gd name="connsiteY125" fmla="*/ 291646 h 602488"/>
              <a:gd name="connsiteX126" fmla="*/ 537687 w 609050"/>
              <a:gd name="connsiteY126" fmla="*/ 228737 h 602488"/>
              <a:gd name="connsiteX127" fmla="*/ 538125 w 609050"/>
              <a:gd name="connsiteY127" fmla="*/ 218471 h 602488"/>
              <a:gd name="connsiteX128" fmla="*/ 455218 w 609050"/>
              <a:gd name="connsiteY128" fmla="*/ 124327 h 602488"/>
              <a:gd name="connsiteX129" fmla="*/ 455218 w 609050"/>
              <a:gd name="connsiteY129" fmla="*/ 113187 h 602488"/>
              <a:gd name="connsiteX130" fmla="*/ 549281 w 609050"/>
              <a:gd name="connsiteY130" fmla="*/ 218471 h 602488"/>
              <a:gd name="connsiteX131" fmla="*/ 548844 w 609050"/>
              <a:gd name="connsiteY131" fmla="*/ 229830 h 602488"/>
              <a:gd name="connsiteX132" fmla="*/ 498968 w 609050"/>
              <a:gd name="connsiteY132" fmla="*/ 311741 h 602488"/>
              <a:gd name="connsiteX133" fmla="*/ 492406 w 609050"/>
              <a:gd name="connsiteY133" fmla="*/ 310868 h 602488"/>
              <a:gd name="connsiteX134" fmla="*/ 491093 w 609050"/>
              <a:gd name="connsiteY134" fmla="*/ 304533 h 602488"/>
              <a:gd name="connsiteX135" fmla="*/ 491093 w 609050"/>
              <a:gd name="connsiteY135" fmla="*/ 233324 h 602488"/>
              <a:gd name="connsiteX136" fmla="*/ 476874 w 609050"/>
              <a:gd name="connsiteY136" fmla="*/ 197938 h 602488"/>
              <a:gd name="connsiteX137" fmla="*/ 419780 w 609050"/>
              <a:gd name="connsiteY137" fmla="*/ 225679 h 602488"/>
              <a:gd name="connsiteX138" fmla="*/ 422186 w 609050"/>
              <a:gd name="connsiteY138" fmla="*/ 304970 h 602488"/>
              <a:gd name="connsiteX139" fmla="*/ 423936 w 609050"/>
              <a:gd name="connsiteY139" fmla="*/ 309120 h 602488"/>
              <a:gd name="connsiteX140" fmla="*/ 422405 w 609050"/>
              <a:gd name="connsiteY140" fmla="*/ 312834 h 602488"/>
              <a:gd name="connsiteX141" fmla="*/ 418467 w 609050"/>
              <a:gd name="connsiteY141" fmla="*/ 314581 h 602488"/>
              <a:gd name="connsiteX142" fmla="*/ 418249 w 609050"/>
              <a:gd name="connsiteY142" fmla="*/ 314581 h 602488"/>
              <a:gd name="connsiteX143" fmla="*/ 415624 w 609050"/>
              <a:gd name="connsiteY143" fmla="*/ 313926 h 602488"/>
              <a:gd name="connsiteX144" fmla="*/ 361154 w 609050"/>
              <a:gd name="connsiteY144" fmla="*/ 218471 h 602488"/>
              <a:gd name="connsiteX145" fmla="*/ 455218 w 609050"/>
              <a:gd name="connsiteY145" fmla="*/ 113187 h 602488"/>
              <a:gd name="connsiteX146" fmla="*/ 222919 w 609050"/>
              <a:gd name="connsiteY146" fmla="*/ 14856 h 602488"/>
              <a:gd name="connsiteX147" fmla="*/ 101746 w 609050"/>
              <a:gd name="connsiteY147" fmla="*/ 152272 h 602488"/>
              <a:gd name="connsiteX148" fmla="*/ 145709 w 609050"/>
              <a:gd name="connsiteY148" fmla="*/ 258228 h 602488"/>
              <a:gd name="connsiteX149" fmla="*/ 160801 w 609050"/>
              <a:gd name="connsiteY149" fmla="*/ 150524 h 602488"/>
              <a:gd name="connsiteX150" fmla="*/ 166488 w 609050"/>
              <a:gd name="connsiteY150" fmla="*/ 147465 h 602488"/>
              <a:gd name="connsiteX151" fmla="*/ 249822 w 609050"/>
              <a:gd name="connsiteY151" fmla="*/ 102024 h 602488"/>
              <a:gd name="connsiteX152" fmla="*/ 256384 w 609050"/>
              <a:gd name="connsiteY152" fmla="*/ 98310 h 602488"/>
              <a:gd name="connsiteX153" fmla="*/ 256821 w 609050"/>
              <a:gd name="connsiteY153" fmla="*/ 98310 h 602488"/>
              <a:gd name="connsiteX154" fmla="*/ 263164 w 609050"/>
              <a:gd name="connsiteY154" fmla="*/ 102898 h 602488"/>
              <a:gd name="connsiteX155" fmla="*/ 289411 w 609050"/>
              <a:gd name="connsiteY155" fmla="*/ 167783 h 602488"/>
              <a:gd name="connsiteX156" fmla="*/ 297504 w 609050"/>
              <a:gd name="connsiteY156" fmla="*/ 260631 h 602488"/>
              <a:gd name="connsiteX157" fmla="*/ 343218 w 609050"/>
              <a:gd name="connsiteY157" fmla="*/ 167346 h 602488"/>
              <a:gd name="connsiteX158" fmla="*/ 343874 w 609050"/>
              <a:gd name="connsiteY158" fmla="*/ 152272 h 602488"/>
              <a:gd name="connsiteX159" fmla="*/ 222919 w 609050"/>
              <a:gd name="connsiteY159" fmla="*/ 14856 h 602488"/>
              <a:gd name="connsiteX160" fmla="*/ 222919 w 609050"/>
              <a:gd name="connsiteY160" fmla="*/ 0 h 602488"/>
              <a:gd name="connsiteX161" fmla="*/ 358966 w 609050"/>
              <a:gd name="connsiteY161" fmla="*/ 152272 h 602488"/>
              <a:gd name="connsiteX162" fmla="*/ 358310 w 609050"/>
              <a:gd name="connsiteY162" fmla="*/ 168875 h 602488"/>
              <a:gd name="connsiteX163" fmla="*/ 286130 w 609050"/>
              <a:gd name="connsiteY163" fmla="*/ 287284 h 602488"/>
              <a:gd name="connsiteX164" fmla="*/ 277163 w 609050"/>
              <a:gd name="connsiteY164" fmla="*/ 286410 h 602488"/>
              <a:gd name="connsiteX165" fmla="*/ 275632 w 609050"/>
              <a:gd name="connsiteY165" fmla="*/ 277672 h 602488"/>
              <a:gd name="connsiteX166" fmla="*/ 275413 w 609050"/>
              <a:gd name="connsiteY166" fmla="*/ 173681 h 602488"/>
              <a:gd name="connsiteX167" fmla="*/ 254415 w 609050"/>
              <a:gd name="connsiteY167" fmla="*/ 121468 h 602488"/>
              <a:gd name="connsiteX168" fmla="*/ 171081 w 609050"/>
              <a:gd name="connsiteY168" fmla="*/ 162103 h 602488"/>
              <a:gd name="connsiteX169" fmla="*/ 174362 w 609050"/>
              <a:gd name="connsiteY169" fmla="*/ 278545 h 602488"/>
              <a:gd name="connsiteX170" fmla="*/ 176768 w 609050"/>
              <a:gd name="connsiteY170" fmla="*/ 284007 h 602488"/>
              <a:gd name="connsiteX171" fmla="*/ 174800 w 609050"/>
              <a:gd name="connsiteY171" fmla="*/ 289250 h 602488"/>
              <a:gd name="connsiteX172" fmla="*/ 169550 w 609050"/>
              <a:gd name="connsiteY172" fmla="*/ 291435 h 602488"/>
              <a:gd name="connsiteX173" fmla="*/ 169332 w 609050"/>
              <a:gd name="connsiteY173" fmla="*/ 291435 h 602488"/>
              <a:gd name="connsiteX174" fmla="*/ 169113 w 609050"/>
              <a:gd name="connsiteY174" fmla="*/ 291435 h 602488"/>
              <a:gd name="connsiteX175" fmla="*/ 165613 w 609050"/>
              <a:gd name="connsiteY175" fmla="*/ 290561 h 602488"/>
              <a:gd name="connsiteX176" fmla="*/ 86654 w 609050"/>
              <a:gd name="connsiteY176" fmla="*/ 152272 h 602488"/>
              <a:gd name="connsiteX177" fmla="*/ 222919 w 609050"/>
              <a:gd name="connsiteY177" fmla="*/ 0 h 60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609050" h="602488">
                <a:moveTo>
                  <a:pt x="411284" y="331166"/>
                </a:moveTo>
                <a:lnTo>
                  <a:pt x="410190" y="332259"/>
                </a:lnTo>
                <a:cubicBezTo>
                  <a:pt x="409315" y="333133"/>
                  <a:pt x="409096" y="333569"/>
                  <a:pt x="409096" y="334006"/>
                </a:cubicBezTo>
                <a:cubicBezTo>
                  <a:pt x="409096" y="334443"/>
                  <a:pt x="409096" y="335317"/>
                  <a:pt x="408221" y="336191"/>
                </a:cubicBezTo>
                <a:cubicBezTo>
                  <a:pt x="407565" y="336628"/>
                  <a:pt x="406909" y="337283"/>
                  <a:pt x="406252" y="337720"/>
                </a:cubicBezTo>
                <a:cubicBezTo>
                  <a:pt x="401658" y="341215"/>
                  <a:pt x="395095" y="344711"/>
                  <a:pt x="386782" y="348424"/>
                </a:cubicBezTo>
                <a:cubicBezTo>
                  <a:pt x="395095" y="353012"/>
                  <a:pt x="402096" y="358692"/>
                  <a:pt x="406252" y="364153"/>
                </a:cubicBezTo>
                <a:lnTo>
                  <a:pt x="407565" y="365464"/>
                </a:lnTo>
                <a:cubicBezTo>
                  <a:pt x="434692" y="405660"/>
                  <a:pt x="442787" y="483211"/>
                  <a:pt x="444974" y="515761"/>
                </a:cubicBezTo>
                <a:cubicBezTo>
                  <a:pt x="446943" y="515980"/>
                  <a:pt x="448475" y="515980"/>
                  <a:pt x="449350" y="515980"/>
                </a:cubicBezTo>
                <a:lnTo>
                  <a:pt x="451537" y="515980"/>
                </a:lnTo>
                <a:cubicBezTo>
                  <a:pt x="454163" y="515980"/>
                  <a:pt x="457225" y="515980"/>
                  <a:pt x="460944" y="515761"/>
                </a:cubicBezTo>
                <a:lnTo>
                  <a:pt x="461601" y="515761"/>
                </a:lnTo>
                <a:cubicBezTo>
                  <a:pt x="462038" y="515761"/>
                  <a:pt x="462694" y="515761"/>
                  <a:pt x="463132" y="515980"/>
                </a:cubicBezTo>
                <a:lnTo>
                  <a:pt x="463570" y="515980"/>
                </a:lnTo>
                <a:lnTo>
                  <a:pt x="463788" y="515980"/>
                </a:lnTo>
                <a:cubicBezTo>
                  <a:pt x="477352" y="515106"/>
                  <a:pt x="546920" y="509863"/>
                  <a:pt x="593080" y="489110"/>
                </a:cubicBezTo>
                <a:cubicBezTo>
                  <a:pt x="593736" y="488673"/>
                  <a:pt x="596580" y="486051"/>
                  <a:pt x="596580" y="476002"/>
                </a:cubicBezTo>
                <a:cubicBezTo>
                  <a:pt x="596362" y="468575"/>
                  <a:pt x="593080" y="402164"/>
                  <a:pt x="572297" y="371581"/>
                </a:cubicBezTo>
                <a:cubicBezTo>
                  <a:pt x="571860" y="370925"/>
                  <a:pt x="566172" y="364153"/>
                  <a:pt x="553483" y="359347"/>
                </a:cubicBezTo>
                <a:lnTo>
                  <a:pt x="551077" y="358692"/>
                </a:lnTo>
                <a:cubicBezTo>
                  <a:pt x="537513" y="352357"/>
                  <a:pt x="525481" y="348424"/>
                  <a:pt x="524168" y="347988"/>
                </a:cubicBezTo>
                <a:cubicBezTo>
                  <a:pt x="521762" y="347114"/>
                  <a:pt x="519355" y="346240"/>
                  <a:pt x="516293" y="344929"/>
                </a:cubicBezTo>
                <a:cubicBezTo>
                  <a:pt x="513230" y="343400"/>
                  <a:pt x="510823" y="342089"/>
                  <a:pt x="508417" y="340779"/>
                </a:cubicBezTo>
                <a:lnTo>
                  <a:pt x="505135" y="338594"/>
                </a:lnTo>
                <a:cubicBezTo>
                  <a:pt x="503823" y="337939"/>
                  <a:pt x="503167" y="337065"/>
                  <a:pt x="502073" y="336191"/>
                </a:cubicBezTo>
                <a:cubicBezTo>
                  <a:pt x="501635" y="335536"/>
                  <a:pt x="501198" y="335099"/>
                  <a:pt x="500323" y="334225"/>
                </a:cubicBezTo>
                <a:lnTo>
                  <a:pt x="498135" y="333133"/>
                </a:lnTo>
                <a:lnTo>
                  <a:pt x="497260" y="333788"/>
                </a:lnTo>
                <a:cubicBezTo>
                  <a:pt x="486540" y="342963"/>
                  <a:pt x="470570" y="348424"/>
                  <a:pt x="454600" y="348424"/>
                </a:cubicBezTo>
                <a:cubicBezTo>
                  <a:pt x="442568" y="348424"/>
                  <a:pt x="425285" y="344274"/>
                  <a:pt x="412378" y="332259"/>
                </a:cubicBezTo>
                <a:close/>
                <a:moveTo>
                  <a:pt x="159044" y="315438"/>
                </a:moveTo>
                <a:lnTo>
                  <a:pt x="156856" y="317404"/>
                </a:lnTo>
                <a:cubicBezTo>
                  <a:pt x="155325" y="318933"/>
                  <a:pt x="155325" y="319588"/>
                  <a:pt x="155106" y="320244"/>
                </a:cubicBezTo>
                <a:cubicBezTo>
                  <a:pt x="155106" y="320899"/>
                  <a:pt x="155106" y="321991"/>
                  <a:pt x="154012" y="323084"/>
                </a:cubicBezTo>
                <a:cubicBezTo>
                  <a:pt x="153137" y="323739"/>
                  <a:pt x="152262" y="324831"/>
                  <a:pt x="151387" y="325268"/>
                </a:cubicBezTo>
                <a:cubicBezTo>
                  <a:pt x="131042" y="339905"/>
                  <a:pt x="93851" y="352357"/>
                  <a:pt x="78975" y="356944"/>
                </a:cubicBezTo>
                <a:cubicBezTo>
                  <a:pt x="61692" y="363498"/>
                  <a:pt x="53160" y="373328"/>
                  <a:pt x="51629" y="375294"/>
                </a:cubicBezTo>
                <a:cubicBezTo>
                  <a:pt x="20564" y="421389"/>
                  <a:pt x="16626" y="526466"/>
                  <a:pt x="16626" y="527558"/>
                </a:cubicBezTo>
                <a:cubicBezTo>
                  <a:pt x="17064" y="541539"/>
                  <a:pt x="21001" y="546345"/>
                  <a:pt x="22533" y="546782"/>
                </a:cubicBezTo>
                <a:cubicBezTo>
                  <a:pt x="92757" y="578021"/>
                  <a:pt x="201923" y="585012"/>
                  <a:pt x="214174" y="585885"/>
                </a:cubicBezTo>
                <a:lnTo>
                  <a:pt x="217236" y="585885"/>
                </a:lnTo>
                <a:cubicBezTo>
                  <a:pt x="221393" y="585885"/>
                  <a:pt x="225768" y="585667"/>
                  <a:pt x="231237" y="585230"/>
                </a:cubicBezTo>
                <a:lnTo>
                  <a:pt x="231894" y="585230"/>
                </a:lnTo>
                <a:cubicBezTo>
                  <a:pt x="232769" y="585230"/>
                  <a:pt x="233425" y="585230"/>
                  <a:pt x="234081" y="585448"/>
                </a:cubicBezTo>
                <a:lnTo>
                  <a:pt x="234738" y="585667"/>
                </a:lnTo>
                <a:lnTo>
                  <a:pt x="235175" y="585667"/>
                </a:lnTo>
                <a:cubicBezTo>
                  <a:pt x="254864" y="584356"/>
                  <a:pt x="355935" y="576710"/>
                  <a:pt x="423316" y="546563"/>
                </a:cubicBezTo>
                <a:cubicBezTo>
                  <a:pt x="424410" y="545908"/>
                  <a:pt x="428785" y="541976"/>
                  <a:pt x="429004" y="526902"/>
                </a:cubicBezTo>
                <a:cubicBezTo>
                  <a:pt x="428567" y="515980"/>
                  <a:pt x="423535" y="419204"/>
                  <a:pt x="393564" y="374639"/>
                </a:cubicBezTo>
                <a:cubicBezTo>
                  <a:pt x="393564" y="374639"/>
                  <a:pt x="385469" y="364153"/>
                  <a:pt x="365780" y="356726"/>
                </a:cubicBezTo>
                <a:lnTo>
                  <a:pt x="362280" y="355633"/>
                </a:lnTo>
                <a:cubicBezTo>
                  <a:pt x="343247" y="346895"/>
                  <a:pt x="326402" y="341215"/>
                  <a:pt x="323339" y="340123"/>
                </a:cubicBezTo>
                <a:cubicBezTo>
                  <a:pt x="319620" y="338812"/>
                  <a:pt x="316119" y="337502"/>
                  <a:pt x="311744" y="335754"/>
                </a:cubicBezTo>
                <a:cubicBezTo>
                  <a:pt x="307588" y="333569"/>
                  <a:pt x="303868" y="331603"/>
                  <a:pt x="300587" y="329637"/>
                </a:cubicBezTo>
                <a:lnTo>
                  <a:pt x="295555" y="326579"/>
                </a:lnTo>
                <a:cubicBezTo>
                  <a:pt x="293805" y="325705"/>
                  <a:pt x="292930" y="324394"/>
                  <a:pt x="291399" y="323084"/>
                </a:cubicBezTo>
                <a:cubicBezTo>
                  <a:pt x="290742" y="322210"/>
                  <a:pt x="289867" y="321336"/>
                  <a:pt x="288773" y="320244"/>
                </a:cubicBezTo>
                <a:lnTo>
                  <a:pt x="284836" y="318496"/>
                </a:lnTo>
                <a:lnTo>
                  <a:pt x="283523" y="319588"/>
                </a:lnTo>
                <a:cubicBezTo>
                  <a:pt x="267991" y="332914"/>
                  <a:pt x="245020" y="340779"/>
                  <a:pt x="221830" y="340779"/>
                </a:cubicBezTo>
                <a:cubicBezTo>
                  <a:pt x="204329" y="340779"/>
                  <a:pt x="179389" y="334662"/>
                  <a:pt x="161013" y="317404"/>
                </a:cubicBezTo>
                <a:close/>
                <a:moveTo>
                  <a:pt x="286805" y="296869"/>
                </a:moveTo>
                <a:lnTo>
                  <a:pt x="294243" y="300146"/>
                </a:lnTo>
                <a:lnTo>
                  <a:pt x="295774" y="303641"/>
                </a:lnTo>
                <a:cubicBezTo>
                  <a:pt x="296212" y="304952"/>
                  <a:pt x="298837" y="310632"/>
                  <a:pt x="318963" y="320462"/>
                </a:cubicBezTo>
                <a:cubicBezTo>
                  <a:pt x="321589" y="321773"/>
                  <a:pt x="324870" y="323084"/>
                  <a:pt x="328589" y="324394"/>
                </a:cubicBezTo>
                <a:cubicBezTo>
                  <a:pt x="333402" y="325924"/>
                  <a:pt x="350029" y="331603"/>
                  <a:pt x="368405" y="340123"/>
                </a:cubicBezTo>
                <a:lnTo>
                  <a:pt x="371906" y="341215"/>
                </a:lnTo>
                <a:cubicBezTo>
                  <a:pt x="390501" y="333788"/>
                  <a:pt x="403190" y="326579"/>
                  <a:pt x="404721" y="322210"/>
                </a:cubicBezTo>
                <a:cubicBezTo>
                  <a:pt x="404721" y="321991"/>
                  <a:pt x="404940" y="321336"/>
                  <a:pt x="405377" y="320681"/>
                </a:cubicBezTo>
                <a:lnTo>
                  <a:pt x="407127" y="318059"/>
                </a:lnTo>
                <a:lnTo>
                  <a:pt x="413472" y="319588"/>
                </a:lnTo>
                <a:lnTo>
                  <a:pt x="413690" y="319807"/>
                </a:lnTo>
                <a:cubicBezTo>
                  <a:pt x="413909" y="320025"/>
                  <a:pt x="432286" y="336628"/>
                  <a:pt x="453944" y="338157"/>
                </a:cubicBezTo>
                <a:cubicBezTo>
                  <a:pt x="454600" y="338376"/>
                  <a:pt x="455475" y="338376"/>
                  <a:pt x="456131" y="338376"/>
                </a:cubicBezTo>
                <a:cubicBezTo>
                  <a:pt x="476914" y="338376"/>
                  <a:pt x="498354" y="318059"/>
                  <a:pt x="498572" y="318059"/>
                </a:cubicBezTo>
                <a:lnTo>
                  <a:pt x="499229" y="317404"/>
                </a:lnTo>
                <a:lnTo>
                  <a:pt x="504698" y="319807"/>
                </a:lnTo>
                <a:lnTo>
                  <a:pt x="505792" y="322210"/>
                </a:lnTo>
                <a:cubicBezTo>
                  <a:pt x="506011" y="322865"/>
                  <a:pt x="507542" y="326797"/>
                  <a:pt x="521543" y="333788"/>
                </a:cubicBezTo>
                <a:cubicBezTo>
                  <a:pt x="523074" y="334443"/>
                  <a:pt x="525262" y="335317"/>
                  <a:pt x="528106" y="336409"/>
                </a:cubicBezTo>
                <a:cubicBezTo>
                  <a:pt x="529419" y="336846"/>
                  <a:pt x="541888" y="340779"/>
                  <a:pt x="555671" y="347114"/>
                </a:cubicBezTo>
                <a:lnTo>
                  <a:pt x="557421" y="347769"/>
                </a:lnTo>
                <a:cubicBezTo>
                  <a:pt x="569672" y="352357"/>
                  <a:pt x="577985" y="359129"/>
                  <a:pt x="581704" y="363716"/>
                </a:cubicBezTo>
                <a:lnTo>
                  <a:pt x="582579" y="364809"/>
                </a:lnTo>
                <a:cubicBezTo>
                  <a:pt x="605112" y="398014"/>
                  <a:pt x="608613" y="467920"/>
                  <a:pt x="609050" y="475784"/>
                </a:cubicBezTo>
                <a:cubicBezTo>
                  <a:pt x="608613" y="495663"/>
                  <a:pt x="599862" y="500251"/>
                  <a:pt x="596143" y="501125"/>
                </a:cubicBezTo>
                <a:cubicBezTo>
                  <a:pt x="546045" y="523626"/>
                  <a:pt x="465320" y="528213"/>
                  <a:pt x="462038" y="528432"/>
                </a:cubicBezTo>
                <a:lnTo>
                  <a:pt x="461601" y="528432"/>
                </a:lnTo>
                <a:cubicBezTo>
                  <a:pt x="461163" y="528432"/>
                  <a:pt x="460507" y="528432"/>
                  <a:pt x="459850" y="528213"/>
                </a:cubicBezTo>
                <a:lnTo>
                  <a:pt x="459194" y="528213"/>
                </a:lnTo>
                <a:lnTo>
                  <a:pt x="458975" y="528213"/>
                </a:lnTo>
                <a:cubicBezTo>
                  <a:pt x="456569" y="528213"/>
                  <a:pt x="453944" y="528432"/>
                  <a:pt x="451537" y="528432"/>
                </a:cubicBezTo>
                <a:lnTo>
                  <a:pt x="445631" y="528213"/>
                </a:lnTo>
                <a:cubicBezTo>
                  <a:pt x="444755" y="555302"/>
                  <a:pt x="432723" y="561418"/>
                  <a:pt x="427473" y="562948"/>
                </a:cubicBezTo>
                <a:cubicBezTo>
                  <a:pt x="354404" y="595716"/>
                  <a:pt x="237582" y="602270"/>
                  <a:pt x="232550" y="602488"/>
                </a:cubicBezTo>
                <a:lnTo>
                  <a:pt x="232113" y="602488"/>
                </a:lnTo>
                <a:cubicBezTo>
                  <a:pt x="231237" y="602488"/>
                  <a:pt x="230581" y="602488"/>
                  <a:pt x="229706" y="602270"/>
                </a:cubicBezTo>
                <a:lnTo>
                  <a:pt x="228612" y="602051"/>
                </a:lnTo>
                <a:lnTo>
                  <a:pt x="228175" y="602051"/>
                </a:lnTo>
                <a:cubicBezTo>
                  <a:pt x="224674" y="602270"/>
                  <a:pt x="221174" y="602488"/>
                  <a:pt x="217455" y="602488"/>
                </a:cubicBezTo>
                <a:lnTo>
                  <a:pt x="213517" y="602270"/>
                </a:lnTo>
                <a:cubicBezTo>
                  <a:pt x="201485" y="601833"/>
                  <a:pt x="92101" y="595279"/>
                  <a:pt x="17939" y="562948"/>
                </a:cubicBezTo>
                <a:lnTo>
                  <a:pt x="15751" y="562074"/>
                </a:lnTo>
                <a:cubicBezTo>
                  <a:pt x="13345" y="561200"/>
                  <a:pt x="437" y="555520"/>
                  <a:pt x="0" y="527558"/>
                </a:cubicBezTo>
                <a:cubicBezTo>
                  <a:pt x="219" y="522970"/>
                  <a:pt x="4375" y="415709"/>
                  <a:pt x="38284" y="365464"/>
                </a:cubicBezTo>
                <a:cubicBezTo>
                  <a:pt x="38284" y="365464"/>
                  <a:pt x="49004" y="350391"/>
                  <a:pt x="73506" y="341215"/>
                </a:cubicBezTo>
                <a:cubicBezTo>
                  <a:pt x="107634" y="330730"/>
                  <a:pt x="146356" y="313472"/>
                  <a:pt x="149856" y="303641"/>
                </a:cubicBezTo>
                <a:cubicBezTo>
                  <a:pt x="149856" y="302767"/>
                  <a:pt x="150512" y="301893"/>
                  <a:pt x="150950" y="301238"/>
                </a:cubicBezTo>
                <a:lnTo>
                  <a:pt x="153137" y="297961"/>
                </a:lnTo>
                <a:lnTo>
                  <a:pt x="161669" y="299927"/>
                </a:lnTo>
                <a:lnTo>
                  <a:pt x="161888" y="300146"/>
                </a:lnTo>
                <a:cubicBezTo>
                  <a:pt x="162326" y="300364"/>
                  <a:pt x="189015" y="324613"/>
                  <a:pt x="220737" y="327234"/>
                </a:cubicBezTo>
                <a:cubicBezTo>
                  <a:pt x="252239" y="329637"/>
                  <a:pt x="285929" y="297743"/>
                  <a:pt x="286148" y="297524"/>
                </a:cubicBezTo>
                <a:close/>
                <a:moveTo>
                  <a:pt x="455218" y="124327"/>
                </a:moveTo>
                <a:cubicBezTo>
                  <a:pt x="409499" y="124327"/>
                  <a:pt x="372311" y="166703"/>
                  <a:pt x="372311" y="218471"/>
                </a:cubicBezTo>
                <a:cubicBezTo>
                  <a:pt x="372311" y="245775"/>
                  <a:pt x="383029" y="271768"/>
                  <a:pt x="400967" y="289680"/>
                </a:cubicBezTo>
                <a:cubicBezTo>
                  <a:pt x="391561" y="264997"/>
                  <a:pt x="395280" y="240533"/>
                  <a:pt x="412342" y="216942"/>
                </a:cubicBezTo>
                <a:cubicBezTo>
                  <a:pt x="413217" y="215631"/>
                  <a:pt x="414749" y="214758"/>
                  <a:pt x="416499" y="214758"/>
                </a:cubicBezTo>
                <a:cubicBezTo>
                  <a:pt x="416936" y="214758"/>
                  <a:pt x="456749" y="212137"/>
                  <a:pt x="473374" y="183522"/>
                </a:cubicBezTo>
                <a:cubicBezTo>
                  <a:pt x="474468" y="181993"/>
                  <a:pt x="476218" y="180901"/>
                  <a:pt x="478187" y="180901"/>
                </a:cubicBezTo>
                <a:lnTo>
                  <a:pt x="478624" y="180901"/>
                </a:lnTo>
                <a:cubicBezTo>
                  <a:pt x="480812" y="181119"/>
                  <a:pt x="482562" y="182430"/>
                  <a:pt x="483437" y="184396"/>
                </a:cubicBezTo>
                <a:lnTo>
                  <a:pt x="501374" y="228956"/>
                </a:lnTo>
                <a:cubicBezTo>
                  <a:pt x="501812" y="230266"/>
                  <a:pt x="514281" y="259973"/>
                  <a:pt x="507281" y="291646"/>
                </a:cubicBezTo>
                <a:cubicBezTo>
                  <a:pt x="524343" y="276137"/>
                  <a:pt x="535281" y="253420"/>
                  <a:pt x="537687" y="228737"/>
                </a:cubicBezTo>
                <a:cubicBezTo>
                  <a:pt x="537906" y="225461"/>
                  <a:pt x="538125" y="221966"/>
                  <a:pt x="538125" y="218471"/>
                </a:cubicBezTo>
                <a:cubicBezTo>
                  <a:pt x="538125" y="166703"/>
                  <a:pt x="500937" y="124327"/>
                  <a:pt x="455218" y="124327"/>
                </a:cubicBezTo>
                <a:close/>
                <a:moveTo>
                  <a:pt x="455218" y="113187"/>
                </a:moveTo>
                <a:cubicBezTo>
                  <a:pt x="507062" y="113187"/>
                  <a:pt x="549281" y="160587"/>
                  <a:pt x="549281" y="218471"/>
                </a:cubicBezTo>
                <a:cubicBezTo>
                  <a:pt x="549281" y="222403"/>
                  <a:pt x="549062" y="226116"/>
                  <a:pt x="548844" y="229830"/>
                </a:cubicBezTo>
                <a:cubicBezTo>
                  <a:pt x="545344" y="264779"/>
                  <a:pt x="526750" y="295359"/>
                  <a:pt x="498968" y="311741"/>
                </a:cubicBezTo>
                <a:cubicBezTo>
                  <a:pt x="496999" y="312834"/>
                  <a:pt x="494156" y="312615"/>
                  <a:pt x="492406" y="310868"/>
                </a:cubicBezTo>
                <a:cubicBezTo>
                  <a:pt x="490437" y="309339"/>
                  <a:pt x="489999" y="306717"/>
                  <a:pt x="491093" y="304533"/>
                </a:cubicBezTo>
                <a:cubicBezTo>
                  <a:pt x="506843" y="271768"/>
                  <a:pt x="491749" y="234853"/>
                  <a:pt x="491093" y="233324"/>
                </a:cubicBezTo>
                <a:lnTo>
                  <a:pt x="476874" y="197938"/>
                </a:lnTo>
                <a:cubicBezTo>
                  <a:pt x="458499" y="219782"/>
                  <a:pt x="429405" y="224587"/>
                  <a:pt x="419780" y="225679"/>
                </a:cubicBezTo>
                <a:cubicBezTo>
                  <a:pt x="397905" y="257789"/>
                  <a:pt x="408842" y="286403"/>
                  <a:pt x="422186" y="304970"/>
                </a:cubicBezTo>
                <a:cubicBezTo>
                  <a:pt x="423280" y="305844"/>
                  <a:pt x="423936" y="307373"/>
                  <a:pt x="423936" y="309120"/>
                </a:cubicBezTo>
                <a:cubicBezTo>
                  <a:pt x="423936" y="310431"/>
                  <a:pt x="423499" y="311960"/>
                  <a:pt x="422405" y="312834"/>
                </a:cubicBezTo>
                <a:cubicBezTo>
                  <a:pt x="421530" y="313926"/>
                  <a:pt x="419999" y="314581"/>
                  <a:pt x="418467" y="314581"/>
                </a:cubicBezTo>
                <a:lnTo>
                  <a:pt x="418249" y="314581"/>
                </a:lnTo>
                <a:cubicBezTo>
                  <a:pt x="417374" y="314581"/>
                  <a:pt x="416499" y="314363"/>
                  <a:pt x="415624" y="313926"/>
                </a:cubicBezTo>
                <a:cubicBezTo>
                  <a:pt x="382592" y="296670"/>
                  <a:pt x="361154" y="259318"/>
                  <a:pt x="361154" y="218471"/>
                </a:cubicBezTo>
                <a:cubicBezTo>
                  <a:pt x="361154" y="160368"/>
                  <a:pt x="403373" y="113187"/>
                  <a:pt x="455218" y="113187"/>
                </a:cubicBezTo>
                <a:close/>
                <a:moveTo>
                  <a:pt x="222919" y="14856"/>
                </a:moveTo>
                <a:cubicBezTo>
                  <a:pt x="155989" y="14856"/>
                  <a:pt x="101746" y="76682"/>
                  <a:pt x="101746" y="152272"/>
                </a:cubicBezTo>
                <a:cubicBezTo>
                  <a:pt x="101746" y="193125"/>
                  <a:pt x="118150" y="232230"/>
                  <a:pt x="145709" y="258228"/>
                </a:cubicBezTo>
                <a:cubicBezTo>
                  <a:pt x="130617" y="221744"/>
                  <a:pt x="135648" y="185478"/>
                  <a:pt x="160801" y="150524"/>
                </a:cubicBezTo>
                <a:cubicBezTo>
                  <a:pt x="162114" y="148776"/>
                  <a:pt x="164301" y="147684"/>
                  <a:pt x="166488" y="147465"/>
                </a:cubicBezTo>
                <a:cubicBezTo>
                  <a:pt x="167144" y="147465"/>
                  <a:pt x="225106" y="144188"/>
                  <a:pt x="249822" y="102024"/>
                </a:cubicBezTo>
                <a:cubicBezTo>
                  <a:pt x="251135" y="99621"/>
                  <a:pt x="253541" y="98310"/>
                  <a:pt x="256384" y="98310"/>
                </a:cubicBezTo>
                <a:cubicBezTo>
                  <a:pt x="256384" y="98310"/>
                  <a:pt x="256603" y="98310"/>
                  <a:pt x="256821" y="98310"/>
                </a:cubicBezTo>
                <a:cubicBezTo>
                  <a:pt x="259665" y="98529"/>
                  <a:pt x="262290" y="100276"/>
                  <a:pt x="263164" y="102898"/>
                </a:cubicBezTo>
                <a:lnTo>
                  <a:pt x="289411" y="167783"/>
                </a:lnTo>
                <a:cubicBezTo>
                  <a:pt x="290286" y="169749"/>
                  <a:pt x="308878" y="213661"/>
                  <a:pt x="297504" y="260631"/>
                </a:cubicBezTo>
                <a:cubicBezTo>
                  <a:pt x="323095" y="237911"/>
                  <a:pt x="339718" y="204267"/>
                  <a:pt x="343218" y="167346"/>
                </a:cubicBezTo>
                <a:cubicBezTo>
                  <a:pt x="343655" y="162321"/>
                  <a:pt x="343874" y="157296"/>
                  <a:pt x="343874" y="152272"/>
                </a:cubicBezTo>
                <a:cubicBezTo>
                  <a:pt x="343874" y="76682"/>
                  <a:pt x="289630" y="14856"/>
                  <a:pt x="222919" y="14856"/>
                </a:cubicBezTo>
                <a:close/>
                <a:moveTo>
                  <a:pt x="222919" y="0"/>
                </a:moveTo>
                <a:cubicBezTo>
                  <a:pt x="297942" y="0"/>
                  <a:pt x="358966" y="68380"/>
                  <a:pt x="358966" y="152272"/>
                </a:cubicBezTo>
                <a:cubicBezTo>
                  <a:pt x="358966" y="157952"/>
                  <a:pt x="358747" y="163413"/>
                  <a:pt x="358310" y="168875"/>
                </a:cubicBezTo>
                <a:cubicBezTo>
                  <a:pt x="353279" y="219341"/>
                  <a:pt x="326376" y="263690"/>
                  <a:pt x="286130" y="287284"/>
                </a:cubicBezTo>
                <a:cubicBezTo>
                  <a:pt x="283287" y="289032"/>
                  <a:pt x="279569" y="288595"/>
                  <a:pt x="277163" y="286410"/>
                </a:cubicBezTo>
                <a:cubicBezTo>
                  <a:pt x="274757" y="284226"/>
                  <a:pt x="274101" y="280512"/>
                  <a:pt x="275632" y="277672"/>
                </a:cubicBezTo>
                <a:cubicBezTo>
                  <a:pt x="298817" y="229390"/>
                  <a:pt x="275850" y="174118"/>
                  <a:pt x="275413" y="173681"/>
                </a:cubicBezTo>
                <a:lnTo>
                  <a:pt x="254415" y="121468"/>
                </a:lnTo>
                <a:cubicBezTo>
                  <a:pt x="227731" y="153801"/>
                  <a:pt x="184861" y="160792"/>
                  <a:pt x="171081" y="162103"/>
                </a:cubicBezTo>
                <a:cubicBezTo>
                  <a:pt x="138491" y="209510"/>
                  <a:pt x="154896" y="251674"/>
                  <a:pt x="174362" y="278545"/>
                </a:cubicBezTo>
                <a:cubicBezTo>
                  <a:pt x="175893" y="279638"/>
                  <a:pt x="176768" y="281822"/>
                  <a:pt x="176768" y="284007"/>
                </a:cubicBezTo>
                <a:cubicBezTo>
                  <a:pt x="176768" y="285973"/>
                  <a:pt x="176112" y="287940"/>
                  <a:pt x="174800" y="289250"/>
                </a:cubicBezTo>
                <a:cubicBezTo>
                  <a:pt x="173487" y="290780"/>
                  <a:pt x="171519" y="291435"/>
                  <a:pt x="169550" y="291435"/>
                </a:cubicBezTo>
                <a:lnTo>
                  <a:pt x="169332" y="291435"/>
                </a:lnTo>
                <a:lnTo>
                  <a:pt x="169113" y="291435"/>
                </a:lnTo>
                <a:cubicBezTo>
                  <a:pt x="167801" y="291435"/>
                  <a:pt x="166707" y="291217"/>
                  <a:pt x="165613" y="290561"/>
                </a:cubicBezTo>
                <a:cubicBezTo>
                  <a:pt x="117713" y="265874"/>
                  <a:pt x="86654" y="211476"/>
                  <a:pt x="86654" y="152272"/>
                </a:cubicBezTo>
                <a:cubicBezTo>
                  <a:pt x="86654" y="68380"/>
                  <a:pt x="147897" y="0"/>
                  <a:pt x="222919" y="0"/>
                </a:cubicBezTo>
                <a:close/>
              </a:path>
            </a:pathLst>
          </a:custGeom>
          <a:solidFill>
            <a:schemeClr val="accent1"/>
          </a:solidFill>
          <a:ln>
            <a:noFill/>
          </a:ln>
        </p:spPr>
      </p:sp>
      <p:sp useBgFill="1">
        <p:nvSpPr>
          <p:cNvPr id="9" name="矩形 8"/>
          <p:cNvSpPr/>
          <p:nvPr/>
        </p:nvSpPr>
        <p:spPr>
          <a:xfrm>
            <a:off x="2024034" y="4083800"/>
            <a:ext cx="9072626" cy="1631216"/>
          </a:xfrm>
          <a:prstGeom prst="rect">
            <a:avLst/>
          </a:prstGeom>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9</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）紧急指针。</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只有当</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URG=1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时，该字段才有效。紧急指针是一个正的偏移量，指出本报文段中紧急数据的字节数。也就是说，紧急指针字段和序号字段中的值相加表示紧急数据最后一个字节的序号。值得注意的是，即使窗口字段为零，也可以发送紧急数据。</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user_137747"/>
          <p:cNvSpPr>
            <a:spLocks noChangeAspect="1"/>
          </p:cNvSpPr>
          <p:nvPr/>
        </p:nvSpPr>
        <p:spPr bwMode="auto">
          <a:xfrm>
            <a:off x="1238216" y="4578352"/>
            <a:ext cx="609685" cy="642112"/>
          </a:xfrm>
          <a:custGeom>
            <a:avLst/>
            <a:gdLst>
              <a:gd name="connsiteX0" fmla="*/ 427604 w 556685"/>
              <a:gd name="connsiteY0" fmla="*/ 464932 h 586292"/>
              <a:gd name="connsiteX1" fmla="*/ 374450 w 556685"/>
              <a:gd name="connsiteY1" fmla="*/ 542299 h 586292"/>
              <a:gd name="connsiteX2" fmla="*/ 374450 w 556685"/>
              <a:gd name="connsiteY2" fmla="*/ 566571 h 586292"/>
              <a:gd name="connsiteX3" fmla="*/ 495943 w 556685"/>
              <a:gd name="connsiteY3" fmla="*/ 566571 h 586292"/>
              <a:gd name="connsiteX4" fmla="*/ 495943 w 556685"/>
              <a:gd name="connsiteY4" fmla="*/ 542299 h 586292"/>
              <a:gd name="connsiteX5" fmla="*/ 443549 w 556685"/>
              <a:gd name="connsiteY5" fmla="*/ 464932 h 586292"/>
              <a:gd name="connsiteX6" fmla="*/ 374450 w 556685"/>
              <a:gd name="connsiteY6" fmla="*/ 343571 h 586292"/>
              <a:gd name="connsiteX7" fmla="*/ 374450 w 556685"/>
              <a:gd name="connsiteY7" fmla="*/ 367843 h 586292"/>
              <a:gd name="connsiteX8" fmla="*/ 427604 w 556685"/>
              <a:gd name="connsiteY8" fmla="*/ 445210 h 586292"/>
              <a:gd name="connsiteX9" fmla="*/ 443549 w 556685"/>
              <a:gd name="connsiteY9" fmla="*/ 445210 h 586292"/>
              <a:gd name="connsiteX10" fmla="*/ 495943 w 556685"/>
              <a:gd name="connsiteY10" fmla="*/ 367843 h 586292"/>
              <a:gd name="connsiteX11" fmla="*/ 495943 w 556685"/>
              <a:gd name="connsiteY11" fmla="*/ 343571 h 586292"/>
              <a:gd name="connsiteX12" fmla="*/ 344077 w 556685"/>
              <a:gd name="connsiteY12" fmla="*/ 323850 h 586292"/>
              <a:gd name="connsiteX13" fmla="*/ 354708 w 556685"/>
              <a:gd name="connsiteY13" fmla="*/ 323850 h 586292"/>
              <a:gd name="connsiteX14" fmla="*/ 364579 w 556685"/>
              <a:gd name="connsiteY14" fmla="*/ 323850 h 586292"/>
              <a:gd name="connsiteX15" fmla="*/ 506574 w 556685"/>
              <a:gd name="connsiteY15" fmla="*/ 323850 h 586292"/>
              <a:gd name="connsiteX16" fmla="*/ 516445 w 556685"/>
              <a:gd name="connsiteY16" fmla="*/ 323850 h 586292"/>
              <a:gd name="connsiteX17" fmla="*/ 526316 w 556685"/>
              <a:gd name="connsiteY17" fmla="*/ 323850 h 586292"/>
              <a:gd name="connsiteX18" fmla="*/ 536947 w 556685"/>
              <a:gd name="connsiteY18" fmla="*/ 333711 h 586292"/>
              <a:gd name="connsiteX19" fmla="*/ 526316 w 556685"/>
              <a:gd name="connsiteY19" fmla="*/ 343571 h 586292"/>
              <a:gd name="connsiteX20" fmla="*/ 516445 w 556685"/>
              <a:gd name="connsiteY20" fmla="*/ 343571 h 586292"/>
              <a:gd name="connsiteX21" fmla="*/ 516445 w 556685"/>
              <a:gd name="connsiteY21" fmla="*/ 367843 h 586292"/>
              <a:gd name="connsiteX22" fmla="*/ 467848 w 556685"/>
              <a:gd name="connsiteY22" fmla="*/ 455071 h 586292"/>
              <a:gd name="connsiteX23" fmla="*/ 516445 w 556685"/>
              <a:gd name="connsiteY23" fmla="*/ 542299 h 586292"/>
              <a:gd name="connsiteX24" fmla="*/ 516445 w 556685"/>
              <a:gd name="connsiteY24" fmla="*/ 566571 h 586292"/>
              <a:gd name="connsiteX25" fmla="*/ 526316 w 556685"/>
              <a:gd name="connsiteY25" fmla="*/ 566571 h 586292"/>
              <a:gd name="connsiteX26" fmla="*/ 536947 w 556685"/>
              <a:gd name="connsiteY26" fmla="*/ 576432 h 586292"/>
              <a:gd name="connsiteX27" fmla="*/ 526316 w 556685"/>
              <a:gd name="connsiteY27" fmla="*/ 586292 h 586292"/>
              <a:gd name="connsiteX28" fmla="*/ 516445 w 556685"/>
              <a:gd name="connsiteY28" fmla="*/ 586292 h 586292"/>
              <a:gd name="connsiteX29" fmla="*/ 495943 w 556685"/>
              <a:gd name="connsiteY29" fmla="*/ 586292 h 586292"/>
              <a:gd name="connsiteX30" fmla="*/ 354708 w 556685"/>
              <a:gd name="connsiteY30" fmla="*/ 586292 h 586292"/>
              <a:gd name="connsiteX31" fmla="*/ 344077 w 556685"/>
              <a:gd name="connsiteY31" fmla="*/ 586292 h 586292"/>
              <a:gd name="connsiteX32" fmla="*/ 334206 w 556685"/>
              <a:gd name="connsiteY32" fmla="*/ 576432 h 586292"/>
              <a:gd name="connsiteX33" fmla="*/ 344077 w 556685"/>
              <a:gd name="connsiteY33" fmla="*/ 566571 h 586292"/>
              <a:gd name="connsiteX34" fmla="*/ 354708 w 556685"/>
              <a:gd name="connsiteY34" fmla="*/ 566571 h 586292"/>
              <a:gd name="connsiteX35" fmla="*/ 354708 w 556685"/>
              <a:gd name="connsiteY35" fmla="*/ 542299 h 586292"/>
              <a:gd name="connsiteX36" fmla="*/ 403305 w 556685"/>
              <a:gd name="connsiteY36" fmla="*/ 455071 h 586292"/>
              <a:gd name="connsiteX37" fmla="*/ 354708 w 556685"/>
              <a:gd name="connsiteY37" fmla="*/ 367843 h 586292"/>
              <a:gd name="connsiteX38" fmla="*/ 354708 w 556685"/>
              <a:gd name="connsiteY38" fmla="*/ 343571 h 586292"/>
              <a:gd name="connsiteX39" fmla="*/ 344077 w 556685"/>
              <a:gd name="connsiteY39" fmla="*/ 343571 h 586292"/>
              <a:gd name="connsiteX40" fmla="*/ 334206 w 556685"/>
              <a:gd name="connsiteY40" fmla="*/ 333711 h 586292"/>
              <a:gd name="connsiteX41" fmla="*/ 344077 w 556685"/>
              <a:gd name="connsiteY41" fmla="*/ 323850 h 586292"/>
              <a:gd name="connsiteX42" fmla="*/ 278722 w 556685"/>
              <a:gd name="connsiteY42" fmla="*/ 0 h 586292"/>
              <a:gd name="connsiteX43" fmla="*/ 556685 w 556685"/>
              <a:gd name="connsiteY43" fmla="*/ 278356 h 586292"/>
              <a:gd name="connsiteX44" fmla="*/ 546812 w 556685"/>
              <a:gd name="connsiteY44" fmla="*/ 288216 h 586292"/>
              <a:gd name="connsiteX45" fmla="*/ 536939 w 556685"/>
              <a:gd name="connsiteY45" fmla="*/ 278356 h 586292"/>
              <a:gd name="connsiteX46" fmla="*/ 278722 w 556685"/>
              <a:gd name="connsiteY46" fmla="*/ 20479 h 586292"/>
              <a:gd name="connsiteX47" fmla="*/ 20505 w 556685"/>
              <a:gd name="connsiteY47" fmla="*/ 278356 h 586292"/>
              <a:gd name="connsiteX48" fmla="*/ 102527 w 556685"/>
              <a:gd name="connsiteY48" fmla="*/ 466455 h 586292"/>
              <a:gd name="connsiteX49" fmla="*/ 122273 w 556685"/>
              <a:gd name="connsiteY49" fmla="*/ 452803 h 586292"/>
              <a:gd name="connsiteX50" fmla="*/ 214928 w 556685"/>
              <a:gd name="connsiteY50" fmla="*/ 412604 h 586292"/>
              <a:gd name="connsiteX51" fmla="*/ 220244 w 556685"/>
              <a:gd name="connsiteY51" fmla="*/ 404261 h 586292"/>
              <a:gd name="connsiteX52" fmla="*/ 157968 w 556685"/>
              <a:gd name="connsiteY52" fmla="*/ 404261 h 586292"/>
              <a:gd name="connsiteX53" fmla="*/ 112400 w 556685"/>
              <a:gd name="connsiteY53" fmla="*/ 393643 h 586292"/>
              <a:gd name="connsiteX54" fmla="*/ 97970 w 556685"/>
              <a:gd name="connsiteY54" fmla="*/ 377715 h 586292"/>
              <a:gd name="connsiteX55" fmla="*/ 102527 w 556685"/>
              <a:gd name="connsiteY55" fmla="*/ 356478 h 586292"/>
              <a:gd name="connsiteX56" fmla="*/ 159487 w 556685"/>
              <a:gd name="connsiteY56" fmla="*/ 204027 h 586292"/>
              <a:gd name="connsiteX57" fmla="*/ 274925 w 556685"/>
              <a:gd name="connsiteY57" fmla="*/ 89499 h 586292"/>
              <a:gd name="connsiteX58" fmla="*/ 385047 w 556685"/>
              <a:gd name="connsiteY58" fmla="*/ 160036 h 586292"/>
              <a:gd name="connsiteX59" fmla="*/ 397958 w 556685"/>
              <a:gd name="connsiteY59" fmla="*/ 215404 h 586292"/>
              <a:gd name="connsiteX60" fmla="*/ 407831 w 556685"/>
              <a:gd name="connsiteY60" fmla="*/ 270013 h 586292"/>
              <a:gd name="connsiteX61" fmla="*/ 400995 w 556685"/>
              <a:gd name="connsiteY61" fmla="*/ 282907 h 586292"/>
              <a:gd name="connsiteX62" fmla="*/ 388844 w 556685"/>
              <a:gd name="connsiteY62" fmla="*/ 276081 h 586292"/>
              <a:gd name="connsiteX63" fmla="*/ 377452 w 556685"/>
              <a:gd name="connsiteY63" fmla="*/ 216921 h 586292"/>
              <a:gd name="connsiteX64" fmla="*/ 366820 w 556685"/>
              <a:gd name="connsiteY64" fmla="*/ 168379 h 586292"/>
              <a:gd name="connsiteX65" fmla="*/ 274925 w 556685"/>
              <a:gd name="connsiteY65" fmla="*/ 109219 h 586292"/>
              <a:gd name="connsiteX66" fmla="*/ 179992 w 556685"/>
              <a:gd name="connsiteY66" fmla="*/ 204027 h 586292"/>
              <a:gd name="connsiteX67" fmla="*/ 118476 w 556685"/>
              <a:gd name="connsiteY67" fmla="*/ 367855 h 586292"/>
              <a:gd name="connsiteX68" fmla="*/ 117716 w 556685"/>
              <a:gd name="connsiteY68" fmla="*/ 372406 h 586292"/>
              <a:gd name="connsiteX69" fmla="*/ 120754 w 556685"/>
              <a:gd name="connsiteY69" fmla="*/ 374681 h 586292"/>
              <a:gd name="connsiteX70" fmla="*/ 159487 w 556685"/>
              <a:gd name="connsiteY70" fmla="*/ 384541 h 586292"/>
              <a:gd name="connsiteX71" fmla="*/ 223282 w 556685"/>
              <a:gd name="connsiteY71" fmla="*/ 384541 h 586292"/>
              <a:gd name="connsiteX72" fmla="*/ 239230 w 556685"/>
              <a:gd name="connsiteY72" fmla="*/ 392884 h 586292"/>
              <a:gd name="connsiteX73" fmla="*/ 239990 w 556685"/>
              <a:gd name="connsiteY73" fmla="*/ 410329 h 586292"/>
              <a:gd name="connsiteX74" fmla="*/ 223282 w 556685"/>
              <a:gd name="connsiteY74" fmla="*/ 430807 h 586292"/>
              <a:gd name="connsiteX75" fmla="*/ 130627 w 556685"/>
              <a:gd name="connsiteY75" fmla="*/ 471006 h 586292"/>
              <a:gd name="connsiteX76" fmla="*/ 117716 w 556685"/>
              <a:gd name="connsiteY76" fmla="*/ 480108 h 586292"/>
              <a:gd name="connsiteX77" fmla="*/ 260495 w 556685"/>
              <a:gd name="connsiteY77" fmla="*/ 535476 h 586292"/>
              <a:gd name="connsiteX78" fmla="*/ 274925 w 556685"/>
              <a:gd name="connsiteY78" fmla="*/ 536234 h 586292"/>
              <a:gd name="connsiteX79" fmla="*/ 278722 w 556685"/>
              <a:gd name="connsiteY79" fmla="*/ 536234 h 586292"/>
              <a:gd name="connsiteX80" fmla="*/ 288595 w 556685"/>
              <a:gd name="connsiteY80" fmla="*/ 546094 h 586292"/>
              <a:gd name="connsiteX81" fmla="*/ 278722 w 556685"/>
              <a:gd name="connsiteY81" fmla="*/ 555954 h 586292"/>
              <a:gd name="connsiteX82" fmla="*/ 277203 w 556685"/>
              <a:gd name="connsiteY82" fmla="*/ 555954 h 586292"/>
              <a:gd name="connsiteX83" fmla="*/ 274925 w 556685"/>
              <a:gd name="connsiteY83" fmla="*/ 555954 h 586292"/>
              <a:gd name="connsiteX84" fmla="*/ 257457 w 556685"/>
              <a:gd name="connsiteY84" fmla="*/ 555196 h 586292"/>
              <a:gd name="connsiteX85" fmla="*/ 245306 w 556685"/>
              <a:gd name="connsiteY85" fmla="*/ 554437 h 586292"/>
              <a:gd name="connsiteX86" fmla="*/ 234673 w 556685"/>
              <a:gd name="connsiteY86" fmla="*/ 552920 h 586292"/>
              <a:gd name="connsiteX87" fmla="*/ 96452 w 556685"/>
              <a:gd name="connsiteY87" fmla="*/ 489209 h 586292"/>
              <a:gd name="connsiteX88" fmla="*/ 88857 w 556685"/>
              <a:gd name="connsiteY88" fmla="*/ 483141 h 586292"/>
              <a:gd name="connsiteX89" fmla="*/ 89616 w 556685"/>
              <a:gd name="connsiteY89" fmla="*/ 482383 h 586292"/>
              <a:gd name="connsiteX90" fmla="*/ 0 w 556685"/>
              <a:gd name="connsiteY90" fmla="*/ 278356 h 586292"/>
              <a:gd name="connsiteX91" fmla="*/ 278722 w 556685"/>
              <a:gd name="connsiteY91" fmla="*/ 0 h 58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56685" h="586292">
                <a:moveTo>
                  <a:pt x="427604" y="464932"/>
                </a:moveTo>
                <a:cubicBezTo>
                  <a:pt x="394952" y="478585"/>
                  <a:pt x="374450" y="508925"/>
                  <a:pt x="374450" y="542299"/>
                </a:cubicBezTo>
                <a:lnTo>
                  <a:pt x="374450" y="566571"/>
                </a:lnTo>
                <a:lnTo>
                  <a:pt x="495943" y="566571"/>
                </a:lnTo>
                <a:lnTo>
                  <a:pt x="495943" y="542299"/>
                </a:lnTo>
                <a:cubicBezTo>
                  <a:pt x="495943" y="508925"/>
                  <a:pt x="475441" y="478585"/>
                  <a:pt x="443549" y="464932"/>
                </a:cubicBezTo>
                <a:close/>
                <a:moveTo>
                  <a:pt x="374450" y="343571"/>
                </a:moveTo>
                <a:lnTo>
                  <a:pt x="374450" y="367843"/>
                </a:lnTo>
                <a:cubicBezTo>
                  <a:pt x="374450" y="401217"/>
                  <a:pt x="394952" y="431557"/>
                  <a:pt x="427604" y="445210"/>
                </a:cubicBezTo>
                <a:lnTo>
                  <a:pt x="443549" y="445210"/>
                </a:lnTo>
                <a:cubicBezTo>
                  <a:pt x="475441" y="431557"/>
                  <a:pt x="495943" y="401217"/>
                  <a:pt x="495943" y="367843"/>
                </a:cubicBezTo>
                <a:lnTo>
                  <a:pt x="495943" y="343571"/>
                </a:lnTo>
                <a:close/>
                <a:moveTo>
                  <a:pt x="344077" y="323850"/>
                </a:moveTo>
                <a:lnTo>
                  <a:pt x="354708" y="323850"/>
                </a:lnTo>
                <a:lnTo>
                  <a:pt x="364579" y="323850"/>
                </a:lnTo>
                <a:lnTo>
                  <a:pt x="506574" y="323850"/>
                </a:lnTo>
                <a:lnTo>
                  <a:pt x="516445" y="323850"/>
                </a:lnTo>
                <a:lnTo>
                  <a:pt x="526316" y="323850"/>
                </a:lnTo>
                <a:cubicBezTo>
                  <a:pt x="532391" y="323850"/>
                  <a:pt x="536947" y="328401"/>
                  <a:pt x="536947" y="333711"/>
                </a:cubicBezTo>
                <a:cubicBezTo>
                  <a:pt x="536947" y="339020"/>
                  <a:pt x="532391" y="343571"/>
                  <a:pt x="526316" y="343571"/>
                </a:cubicBezTo>
                <a:lnTo>
                  <a:pt x="516445" y="343571"/>
                </a:lnTo>
                <a:lnTo>
                  <a:pt x="516445" y="367843"/>
                </a:lnTo>
                <a:cubicBezTo>
                  <a:pt x="516445" y="403493"/>
                  <a:pt x="497462" y="436108"/>
                  <a:pt x="467848" y="455071"/>
                </a:cubicBezTo>
                <a:cubicBezTo>
                  <a:pt x="497462" y="474034"/>
                  <a:pt x="516445" y="506649"/>
                  <a:pt x="516445" y="542299"/>
                </a:cubicBezTo>
                <a:lnTo>
                  <a:pt x="516445" y="566571"/>
                </a:lnTo>
                <a:lnTo>
                  <a:pt x="526316" y="566571"/>
                </a:lnTo>
                <a:cubicBezTo>
                  <a:pt x="532391" y="566571"/>
                  <a:pt x="536947" y="571122"/>
                  <a:pt x="536947" y="576432"/>
                </a:cubicBezTo>
                <a:cubicBezTo>
                  <a:pt x="536947" y="581741"/>
                  <a:pt x="532391" y="586292"/>
                  <a:pt x="526316" y="586292"/>
                </a:cubicBezTo>
                <a:lnTo>
                  <a:pt x="516445" y="586292"/>
                </a:lnTo>
                <a:lnTo>
                  <a:pt x="495943" y="586292"/>
                </a:lnTo>
                <a:lnTo>
                  <a:pt x="354708" y="586292"/>
                </a:lnTo>
                <a:lnTo>
                  <a:pt x="344077" y="586292"/>
                </a:lnTo>
                <a:cubicBezTo>
                  <a:pt x="338762" y="586292"/>
                  <a:pt x="334206" y="581741"/>
                  <a:pt x="334206" y="576432"/>
                </a:cubicBezTo>
                <a:cubicBezTo>
                  <a:pt x="334206" y="571122"/>
                  <a:pt x="338762" y="566571"/>
                  <a:pt x="344077" y="566571"/>
                </a:cubicBezTo>
                <a:lnTo>
                  <a:pt x="354708" y="566571"/>
                </a:lnTo>
                <a:lnTo>
                  <a:pt x="354708" y="542299"/>
                </a:lnTo>
                <a:cubicBezTo>
                  <a:pt x="354708" y="506649"/>
                  <a:pt x="372932" y="474034"/>
                  <a:pt x="403305" y="455071"/>
                </a:cubicBezTo>
                <a:cubicBezTo>
                  <a:pt x="372932" y="436108"/>
                  <a:pt x="354708" y="403493"/>
                  <a:pt x="354708" y="367843"/>
                </a:cubicBezTo>
                <a:lnTo>
                  <a:pt x="354708" y="343571"/>
                </a:lnTo>
                <a:lnTo>
                  <a:pt x="344077" y="343571"/>
                </a:lnTo>
                <a:cubicBezTo>
                  <a:pt x="338762" y="343571"/>
                  <a:pt x="334206" y="339020"/>
                  <a:pt x="334206" y="333711"/>
                </a:cubicBezTo>
                <a:cubicBezTo>
                  <a:pt x="334206" y="328401"/>
                  <a:pt x="338762" y="323850"/>
                  <a:pt x="344077" y="323850"/>
                </a:cubicBezTo>
                <a:close/>
                <a:moveTo>
                  <a:pt x="278722" y="0"/>
                </a:moveTo>
                <a:cubicBezTo>
                  <a:pt x="432133" y="0"/>
                  <a:pt x="556685" y="124388"/>
                  <a:pt x="556685" y="278356"/>
                </a:cubicBezTo>
                <a:cubicBezTo>
                  <a:pt x="556685" y="283665"/>
                  <a:pt x="552128" y="288216"/>
                  <a:pt x="546812" y="288216"/>
                </a:cubicBezTo>
                <a:cubicBezTo>
                  <a:pt x="541496" y="288216"/>
                  <a:pt x="536939" y="283665"/>
                  <a:pt x="536939" y="278356"/>
                </a:cubicBezTo>
                <a:cubicBezTo>
                  <a:pt x="536939" y="135765"/>
                  <a:pt x="420741" y="20479"/>
                  <a:pt x="278722" y="20479"/>
                </a:cubicBezTo>
                <a:cubicBezTo>
                  <a:pt x="135944" y="20479"/>
                  <a:pt x="20505" y="135765"/>
                  <a:pt x="20505" y="278356"/>
                </a:cubicBezTo>
                <a:cubicBezTo>
                  <a:pt x="20505" y="352686"/>
                  <a:pt x="51643" y="419431"/>
                  <a:pt x="102527" y="466455"/>
                </a:cubicBezTo>
                <a:cubicBezTo>
                  <a:pt x="108603" y="461146"/>
                  <a:pt x="114679" y="455837"/>
                  <a:pt x="122273" y="452803"/>
                </a:cubicBezTo>
                <a:lnTo>
                  <a:pt x="214928" y="412604"/>
                </a:lnTo>
                <a:cubicBezTo>
                  <a:pt x="215687" y="411846"/>
                  <a:pt x="217965" y="408054"/>
                  <a:pt x="220244" y="404261"/>
                </a:cubicBezTo>
                <a:lnTo>
                  <a:pt x="157968" y="404261"/>
                </a:lnTo>
                <a:cubicBezTo>
                  <a:pt x="156449" y="404261"/>
                  <a:pt x="132146" y="401986"/>
                  <a:pt x="112400" y="393643"/>
                </a:cubicBezTo>
                <a:cubicBezTo>
                  <a:pt x="105565" y="390609"/>
                  <a:pt x="100249" y="384541"/>
                  <a:pt x="97970" y="377715"/>
                </a:cubicBezTo>
                <a:cubicBezTo>
                  <a:pt x="96452" y="370889"/>
                  <a:pt x="97970" y="362546"/>
                  <a:pt x="102527" y="356478"/>
                </a:cubicBezTo>
                <a:cubicBezTo>
                  <a:pt x="123033" y="325381"/>
                  <a:pt x="158727" y="265462"/>
                  <a:pt x="159487" y="204027"/>
                </a:cubicBezTo>
                <a:cubicBezTo>
                  <a:pt x="159487" y="202510"/>
                  <a:pt x="163284" y="90257"/>
                  <a:pt x="274925" y="89499"/>
                </a:cubicBezTo>
                <a:cubicBezTo>
                  <a:pt x="339479" y="89499"/>
                  <a:pt x="370617" y="128180"/>
                  <a:pt x="385047" y="160036"/>
                </a:cubicBezTo>
                <a:cubicBezTo>
                  <a:pt x="391882" y="175205"/>
                  <a:pt x="396439" y="193408"/>
                  <a:pt x="397958" y="215404"/>
                </a:cubicBezTo>
                <a:cubicBezTo>
                  <a:pt x="398717" y="232848"/>
                  <a:pt x="402514" y="251052"/>
                  <a:pt x="407831" y="270013"/>
                </a:cubicBezTo>
                <a:cubicBezTo>
                  <a:pt x="409350" y="275322"/>
                  <a:pt x="406312" y="281390"/>
                  <a:pt x="400995" y="282907"/>
                </a:cubicBezTo>
                <a:cubicBezTo>
                  <a:pt x="395679" y="284424"/>
                  <a:pt x="390363" y="281390"/>
                  <a:pt x="388844" y="276081"/>
                </a:cubicBezTo>
                <a:cubicBezTo>
                  <a:pt x="382009" y="255602"/>
                  <a:pt x="378971" y="235882"/>
                  <a:pt x="377452" y="216921"/>
                </a:cubicBezTo>
                <a:cubicBezTo>
                  <a:pt x="375933" y="197201"/>
                  <a:pt x="372895" y="181273"/>
                  <a:pt x="366820" y="168379"/>
                </a:cubicBezTo>
                <a:cubicBezTo>
                  <a:pt x="354668" y="141833"/>
                  <a:pt x="328847" y="109977"/>
                  <a:pt x="274925" y="109219"/>
                </a:cubicBezTo>
                <a:cubicBezTo>
                  <a:pt x="183030" y="109977"/>
                  <a:pt x="179992" y="200234"/>
                  <a:pt x="179992" y="204027"/>
                </a:cubicBezTo>
                <a:cubicBezTo>
                  <a:pt x="178473" y="271530"/>
                  <a:pt x="141260" y="335241"/>
                  <a:pt x="118476" y="367855"/>
                </a:cubicBezTo>
                <a:cubicBezTo>
                  <a:pt x="117716" y="369372"/>
                  <a:pt x="117716" y="370889"/>
                  <a:pt x="117716" y="372406"/>
                </a:cubicBezTo>
                <a:cubicBezTo>
                  <a:pt x="118476" y="373164"/>
                  <a:pt x="119235" y="374681"/>
                  <a:pt x="120754" y="374681"/>
                </a:cubicBezTo>
                <a:cubicBezTo>
                  <a:pt x="136703" y="382266"/>
                  <a:pt x="158727" y="384541"/>
                  <a:pt x="159487" y="384541"/>
                </a:cubicBezTo>
                <a:lnTo>
                  <a:pt x="223282" y="384541"/>
                </a:lnTo>
                <a:cubicBezTo>
                  <a:pt x="230117" y="384541"/>
                  <a:pt x="235433" y="387575"/>
                  <a:pt x="239230" y="392884"/>
                </a:cubicBezTo>
                <a:cubicBezTo>
                  <a:pt x="242268" y="398194"/>
                  <a:pt x="242268" y="405020"/>
                  <a:pt x="239990" y="410329"/>
                </a:cubicBezTo>
                <a:cubicBezTo>
                  <a:pt x="235433" y="418672"/>
                  <a:pt x="230876" y="427015"/>
                  <a:pt x="223282" y="430807"/>
                </a:cubicBezTo>
                <a:lnTo>
                  <a:pt x="130627" y="471006"/>
                </a:lnTo>
                <a:cubicBezTo>
                  <a:pt x="126071" y="473281"/>
                  <a:pt x="121514" y="476315"/>
                  <a:pt x="117716" y="480108"/>
                </a:cubicBezTo>
                <a:cubicBezTo>
                  <a:pt x="157968" y="511205"/>
                  <a:pt x="206573" y="531683"/>
                  <a:pt x="260495" y="535476"/>
                </a:cubicBezTo>
                <a:cubicBezTo>
                  <a:pt x="265052" y="535476"/>
                  <a:pt x="270368" y="535476"/>
                  <a:pt x="274925" y="536234"/>
                </a:cubicBezTo>
                <a:cubicBezTo>
                  <a:pt x="276444" y="536234"/>
                  <a:pt x="277203" y="536234"/>
                  <a:pt x="278722" y="536234"/>
                </a:cubicBezTo>
                <a:cubicBezTo>
                  <a:pt x="284038" y="536234"/>
                  <a:pt x="288595" y="540785"/>
                  <a:pt x="288595" y="546094"/>
                </a:cubicBezTo>
                <a:cubicBezTo>
                  <a:pt x="288595" y="551403"/>
                  <a:pt x="284038" y="555954"/>
                  <a:pt x="278722" y="555954"/>
                </a:cubicBezTo>
                <a:cubicBezTo>
                  <a:pt x="277963" y="555954"/>
                  <a:pt x="277963" y="555954"/>
                  <a:pt x="277203" y="555954"/>
                </a:cubicBezTo>
                <a:cubicBezTo>
                  <a:pt x="276444" y="555954"/>
                  <a:pt x="275684" y="555954"/>
                  <a:pt x="274925" y="555954"/>
                </a:cubicBezTo>
                <a:cubicBezTo>
                  <a:pt x="268849" y="555954"/>
                  <a:pt x="263533" y="555954"/>
                  <a:pt x="257457" y="555196"/>
                </a:cubicBezTo>
                <a:cubicBezTo>
                  <a:pt x="253660" y="555196"/>
                  <a:pt x="249863" y="554437"/>
                  <a:pt x="245306" y="554437"/>
                </a:cubicBezTo>
                <a:cubicBezTo>
                  <a:pt x="242268" y="553679"/>
                  <a:pt x="238471" y="553679"/>
                  <a:pt x="234673" y="552920"/>
                </a:cubicBezTo>
                <a:cubicBezTo>
                  <a:pt x="183790" y="544577"/>
                  <a:pt x="135944" y="523340"/>
                  <a:pt x="96452" y="489209"/>
                </a:cubicBezTo>
                <a:lnTo>
                  <a:pt x="88857" y="483141"/>
                </a:lnTo>
                <a:lnTo>
                  <a:pt x="89616" y="482383"/>
                </a:lnTo>
                <a:cubicBezTo>
                  <a:pt x="34935" y="431566"/>
                  <a:pt x="0" y="358753"/>
                  <a:pt x="0" y="278356"/>
                </a:cubicBezTo>
                <a:cubicBezTo>
                  <a:pt x="0" y="124388"/>
                  <a:pt x="124552" y="0"/>
                  <a:pt x="278722" y="0"/>
                </a:cubicBezTo>
                <a:close/>
              </a:path>
            </a:pathLst>
          </a:custGeom>
          <a:solidFill>
            <a:schemeClr val="accen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500"/>
                                        <p:tgtEl>
                                          <p:spTgt spid="3"/>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500"/>
                            </p:stCondLst>
                            <p:childTnLst>
                              <p:par>
                                <p:cTn id="19" presetID="29"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2"/>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500"/>
                                        <p:tgtEl>
                                          <p:spTgt spid="5"/>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2500"/>
                            </p:stCondLst>
                            <p:childTnLst>
                              <p:par>
                                <p:cTn id="29" presetID="29"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ppt_x</p:attrName>
                                        </p:attrNameLst>
                                      </p:cBhvr>
                                      <p:tavLst>
                                        <p:tav tm="0">
                                          <p:val>
                                            <p:strVal val="#ppt_x-.2"/>
                                          </p:val>
                                        </p:tav>
                                        <p:tav tm="100000">
                                          <p:val>
                                            <p:strVal val="#ppt_x"/>
                                          </p:val>
                                        </p:tav>
                                      </p:tavLst>
                                    </p:anim>
                                    <p:anim calcmode="lin" valueType="num">
                                      <p:cBhvr>
                                        <p:cTn id="32"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4. 3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传输控制协议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TCP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useBgFill="1">
        <p:nvSpPr>
          <p:cNvPr id="3" name="矩形 2"/>
          <p:cNvSpPr/>
          <p:nvPr/>
        </p:nvSpPr>
        <p:spPr>
          <a:xfrm>
            <a:off x="2024034" y="1501596"/>
            <a:ext cx="9144064" cy="1213024"/>
          </a:xfrm>
          <a:prstGeom prst="rect">
            <a:avLst/>
          </a:prstGeom>
        </p:spPr>
        <p:txBody>
          <a:bodyPr wrap="square">
            <a:spAutoFit/>
          </a:bodyPr>
          <a:lstStyle/>
          <a:p>
            <a:pPr algn="just">
              <a:lnSpc>
                <a:spcPct val="125000"/>
              </a:lnSpc>
            </a:pP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10</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）选项。</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选项字段长度可变，最长可达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字节。</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规定了最长报文大小，又称为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MSS</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Maximum Segment Size</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）。每个连接方通常都在通信的第一个报文段中指明这个选项，它指明本端所能接收的报文段的最大长度。</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teamwork_259513"/>
          <p:cNvSpPr>
            <a:spLocks noChangeAspect="1"/>
          </p:cNvSpPr>
          <p:nvPr/>
        </p:nvSpPr>
        <p:spPr bwMode="auto">
          <a:xfrm>
            <a:off x="1238216" y="1804218"/>
            <a:ext cx="609685" cy="607780"/>
          </a:xfrm>
          <a:custGeom>
            <a:avLst/>
            <a:gdLst>
              <a:gd name="connsiteX0" fmla="*/ 270734 w 607561"/>
              <a:gd name="connsiteY0" fmla="*/ 547628 h 605663"/>
              <a:gd name="connsiteX1" fmla="*/ 263969 w 607561"/>
              <a:gd name="connsiteY1" fmla="*/ 548250 h 605663"/>
              <a:gd name="connsiteX2" fmla="*/ 235218 w 607561"/>
              <a:gd name="connsiteY2" fmla="*/ 577134 h 605663"/>
              <a:gd name="connsiteX3" fmla="*/ 234417 w 607561"/>
              <a:gd name="connsiteY3" fmla="*/ 581489 h 605663"/>
              <a:gd name="connsiteX4" fmla="*/ 373100 w 607561"/>
              <a:gd name="connsiteY4" fmla="*/ 581489 h 605663"/>
              <a:gd name="connsiteX5" fmla="*/ 372388 w 607561"/>
              <a:gd name="connsiteY5" fmla="*/ 577134 h 605663"/>
              <a:gd name="connsiteX6" fmla="*/ 343547 w 607561"/>
              <a:gd name="connsiteY6" fmla="*/ 548250 h 605663"/>
              <a:gd name="connsiteX7" fmla="*/ 336871 w 607561"/>
              <a:gd name="connsiteY7" fmla="*/ 547628 h 605663"/>
              <a:gd name="connsiteX8" fmla="*/ 331353 w 607561"/>
              <a:gd name="connsiteY8" fmla="*/ 547628 h 605663"/>
              <a:gd name="connsiteX9" fmla="*/ 276253 w 607561"/>
              <a:gd name="connsiteY9" fmla="*/ 547628 h 605663"/>
              <a:gd name="connsiteX10" fmla="*/ 270734 w 607561"/>
              <a:gd name="connsiteY10" fmla="*/ 523454 h 605663"/>
              <a:gd name="connsiteX11" fmla="*/ 280793 w 607561"/>
              <a:gd name="connsiteY11" fmla="*/ 523454 h 605663"/>
              <a:gd name="connsiteX12" fmla="*/ 289427 w 607561"/>
              <a:gd name="connsiteY12" fmla="*/ 526920 h 605663"/>
              <a:gd name="connsiteX13" fmla="*/ 318179 w 607561"/>
              <a:gd name="connsiteY13" fmla="*/ 526920 h 605663"/>
              <a:gd name="connsiteX14" fmla="*/ 326724 w 607561"/>
              <a:gd name="connsiteY14" fmla="*/ 523454 h 605663"/>
              <a:gd name="connsiteX15" fmla="*/ 336871 w 607561"/>
              <a:gd name="connsiteY15" fmla="*/ 523454 h 605663"/>
              <a:gd name="connsiteX16" fmla="*/ 348087 w 607561"/>
              <a:gd name="connsiteY16" fmla="*/ 524432 h 605663"/>
              <a:gd name="connsiteX17" fmla="*/ 396155 w 607561"/>
              <a:gd name="connsiteY17" fmla="*/ 572868 h 605663"/>
              <a:gd name="connsiteX18" fmla="*/ 399537 w 607561"/>
              <a:gd name="connsiteY18" fmla="*/ 591354 h 605663"/>
              <a:gd name="connsiteX19" fmla="*/ 396867 w 607561"/>
              <a:gd name="connsiteY19" fmla="*/ 601308 h 605663"/>
              <a:gd name="connsiteX20" fmla="*/ 387609 w 607561"/>
              <a:gd name="connsiteY20" fmla="*/ 605663 h 605663"/>
              <a:gd name="connsiteX21" fmla="*/ 219997 w 607561"/>
              <a:gd name="connsiteY21" fmla="*/ 605663 h 605663"/>
              <a:gd name="connsiteX22" fmla="*/ 210650 w 607561"/>
              <a:gd name="connsiteY22" fmla="*/ 601308 h 605663"/>
              <a:gd name="connsiteX23" fmla="*/ 208069 w 607561"/>
              <a:gd name="connsiteY23" fmla="*/ 591443 h 605663"/>
              <a:gd name="connsiteX24" fmla="*/ 211451 w 607561"/>
              <a:gd name="connsiteY24" fmla="*/ 572868 h 605663"/>
              <a:gd name="connsiteX25" fmla="*/ 259519 w 607561"/>
              <a:gd name="connsiteY25" fmla="*/ 524432 h 605663"/>
              <a:gd name="connsiteX26" fmla="*/ 270734 w 607561"/>
              <a:gd name="connsiteY26" fmla="*/ 523454 h 605663"/>
              <a:gd name="connsiteX27" fmla="*/ 303767 w 607561"/>
              <a:gd name="connsiteY27" fmla="*/ 439249 h 605663"/>
              <a:gd name="connsiteX28" fmla="*/ 293353 w 607561"/>
              <a:gd name="connsiteY28" fmla="*/ 443783 h 605663"/>
              <a:gd name="connsiteX29" fmla="*/ 289436 w 607561"/>
              <a:gd name="connsiteY29" fmla="*/ 454541 h 605663"/>
              <a:gd name="connsiteX30" fmla="*/ 291395 w 607561"/>
              <a:gd name="connsiteY30" fmla="*/ 484235 h 605663"/>
              <a:gd name="connsiteX31" fmla="*/ 297002 w 607561"/>
              <a:gd name="connsiteY31" fmla="*/ 494193 h 605663"/>
              <a:gd name="connsiteX32" fmla="*/ 310532 w 607561"/>
              <a:gd name="connsiteY32" fmla="*/ 494193 h 605663"/>
              <a:gd name="connsiteX33" fmla="*/ 316139 w 607561"/>
              <a:gd name="connsiteY33" fmla="*/ 484235 h 605663"/>
              <a:gd name="connsiteX34" fmla="*/ 318097 w 607561"/>
              <a:gd name="connsiteY34" fmla="*/ 454541 h 605663"/>
              <a:gd name="connsiteX35" fmla="*/ 314270 w 607561"/>
              <a:gd name="connsiteY35" fmla="*/ 443783 h 605663"/>
              <a:gd name="connsiteX36" fmla="*/ 303767 w 607561"/>
              <a:gd name="connsiteY36" fmla="*/ 439249 h 605663"/>
              <a:gd name="connsiteX37" fmla="*/ 303767 w 607561"/>
              <a:gd name="connsiteY37" fmla="*/ 415066 h 605663"/>
              <a:gd name="connsiteX38" fmla="*/ 331894 w 607561"/>
              <a:gd name="connsiteY38" fmla="*/ 427246 h 605663"/>
              <a:gd name="connsiteX39" fmla="*/ 342308 w 607561"/>
              <a:gd name="connsiteY39" fmla="*/ 456052 h 605663"/>
              <a:gd name="connsiteX40" fmla="*/ 340350 w 607561"/>
              <a:gd name="connsiteY40" fmla="*/ 485747 h 605663"/>
              <a:gd name="connsiteX41" fmla="*/ 323705 w 607561"/>
              <a:gd name="connsiteY41" fmla="*/ 514552 h 605663"/>
              <a:gd name="connsiteX42" fmla="*/ 303767 w 607561"/>
              <a:gd name="connsiteY42" fmla="*/ 520420 h 605663"/>
              <a:gd name="connsiteX43" fmla="*/ 283829 w 607561"/>
              <a:gd name="connsiteY43" fmla="*/ 514552 h 605663"/>
              <a:gd name="connsiteX44" fmla="*/ 267273 w 607561"/>
              <a:gd name="connsiteY44" fmla="*/ 485747 h 605663"/>
              <a:gd name="connsiteX45" fmla="*/ 265315 w 607561"/>
              <a:gd name="connsiteY45" fmla="*/ 456052 h 605663"/>
              <a:gd name="connsiteX46" fmla="*/ 275640 w 607561"/>
              <a:gd name="connsiteY46" fmla="*/ 427246 h 605663"/>
              <a:gd name="connsiteX47" fmla="*/ 303767 w 607561"/>
              <a:gd name="connsiteY47" fmla="*/ 415066 h 605663"/>
              <a:gd name="connsiteX48" fmla="*/ 490802 w 607561"/>
              <a:gd name="connsiteY48" fmla="*/ 414596 h 605663"/>
              <a:gd name="connsiteX49" fmla="*/ 499826 w 607561"/>
              <a:gd name="connsiteY49" fmla="*/ 416717 h 605663"/>
              <a:gd name="connsiteX50" fmla="*/ 502585 w 607561"/>
              <a:gd name="connsiteY50" fmla="*/ 433509 h 605663"/>
              <a:gd name="connsiteX51" fmla="*/ 382324 w 607561"/>
              <a:gd name="connsiteY51" fmla="*/ 522621 h 605663"/>
              <a:gd name="connsiteX52" fmla="*/ 378497 w 607561"/>
              <a:gd name="connsiteY52" fmla="*/ 523243 h 605663"/>
              <a:gd name="connsiteX53" fmla="*/ 367014 w 607561"/>
              <a:gd name="connsiteY53" fmla="*/ 515069 h 605663"/>
              <a:gd name="connsiteX54" fmla="*/ 374580 w 607561"/>
              <a:gd name="connsiteY54" fmla="*/ 499699 h 605663"/>
              <a:gd name="connsiteX55" fmla="*/ 482913 w 607561"/>
              <a:gd name="connsiteY55" fmla="*/ 419472 h 605663"/>
              <a:gd name="connsiteX56" fmla="*/ 490802 w 607561"/>
              <a:gd name="connsiteY56" fmla="*/ 414596 h 605663"/>
              <a:gd name="connsiteX57" fmla="*/ 117156 w 607561"/>
              <a:gd name="connsiteY57" fmla="*/ 414585 h 605663"/>
              <a:gd name="connsiteX58" fmla="*/ 125045 w 607561"/>
              <a:gd name="connsiteY58" fmla="*/ 419472 h 605663"/>
              <a:gd name="connsiteX59" fmla="*/ 233378 w 607561"/>
              <a:gd name="connsiteY59" fmla="*/ 499699 h 605663"/>
              <a:gd name="connsiteX60" fmla="*/ 240944 w 607561"/>
              <a:gd name="connsiteY60" fmla="*/ 515069 h 605663"/>
              <a:gd name="connsiteX61" fmla="*/ 229461 w 607561"/>
              <a:gd name="connsiteY61" fmla="*/ 523243 h 605663"/>
              <a:gd name="connsiteX62" fmla="*/ 225634 w 607561"/>
              <a:gd name="connsiteY62" fmla="*/ 522621 h 605663"/>
              <a:gd name="connsiteX63" fmla="*/ 105373 w 607561"/>
              <a:gd name="connsiteY63" fmla="*/ 433509 h 605663"/>
              <a:gd name="connsiteX64" fmla="*/ 108132 w 607561"/>
              <a:gd name="connsiteY64" fmla="*/ 416628 h 605663"/>
              <a:gd name="connsiteX65" fmla="*/ 117156 w 607561"/>
              <a:gd name="connsiteY65" fmla="*/ 414585 h 605663"/>
              <a:gd name="connsiteX66" fmla="*/ 478543 w 607561"/>
              <a:gd name="connsiteY66" fmla="*/ 340025 h 605663"/>
              <a:gd name="connsiteX67" fmla="*/ 471867 w 607561"/>
              <a:gd name="connsiteY67" fmla="*/ 340647 h 605663"/>
              <a:gd name="connsiteX68" fmla="*/ 443119 w 607561"/>
              <a:gd name="connsiteY68" fmla="*/ 369620 h 605663"/>
              <a:gd name="connsiteX69" fmla="*/ 442318 w 607561"/>
              <a:gd name="connsiteY69" fmla="*/ 373886 h 605663"/>
              <a:gd name="connsiteX70" fmla="*/ 580988 w 607561"/>
              <a:gd name="connsiteY70" fmla="*/ 373886 h 605663"/>
              <a:gd name="connsiteX71" fmla="*/ 580187 w 607561"/>
              <a:gd name="connsiteY71" fmla="*/ 369620 h 605663"/>
              <a:gd name="connsiteX72" fmla="*/ 551438 w 607561"/>
              <a:gd name="connsiteY72" fmla="*/ 340647 h 605663"/>
              <a:gd name="connsiteX73" fmla="*/ 544763 w 607561"/>
              <a:gd name="connsiteY73" fmla="*/ 340025 h 605663"/>
              <a:gd name="connsiteX74" fmla="*/ 539155 w 607561"/>
              <a:gd name="connsiteY74" fmla="*/ 340025 h 605663"/>
              <a:gd name="connsiteX75" fmla="*/ 511653 w 607561"/>
              <a:gd name="connsiteY75" fmla="*/ 349534 h 605663"/>
              <a:gd name="connsiteX76" fmla="*/ 484150 w 607561"/>
              <a:gd name="connsiteY76" fmla="*/ 340025 h 605663"/>
              <a:gd name="connsiteX77" fmla="*/ 62842 w 607561"/>
              <a:gd name="connsiteY77" fmla="*/ 340025 h 605663"/>
              <a:gd name="connsiteX78" fmla="*/ 56167 w 607561"/>
              <a:gd name="connsiteY78" fmla="*/ 340647 h 605663"/>
              <a:gd name="connsiteX79" fmla="*/ 27418 w 607561"/>
              <a:gd name="connsiteY79" fmla="*/ 369620 h 605663"/>
              <a:gd name="connsiteX80" fmla="*/ 26617 w 607561"/>
              <a:gd name="connsiteY80" fmla="*/ 373886 h 605663"/>
              <a:gd name="connsiteX81" fmla="*/ 165287 w 607561"/>
              <a:gd name="connsiteY81" fmla="*/ 373886 h 605663"/>
              <a:gd name="connsiteX82" fmla="*/ 164486 w 607561"/>
              <a:gd name="connsiteY82" fmla="*/ 369620 h 605663"/>
              <a:gd name="connsiteX83" fmla="*/ 135738 w 607561"/>
              <a:gd name="connsiteY83" fmla="*/ 340647 h 605663"/>
              <a:gd name="connsiteX84" fmla="*/ 128973 w 607561"/>
              <a:gd name="connsiteY84" fmla="*/ 340025 h 605663"/>
              <a:gd name="connsiteX85" fmla="*/ 123455 w 607561"/>
              <a:gd name="connsiteY85" fmla="*/ 340025 h 605663"/>
              <a:gd name="connsiteX86" fmla="*/ 95952 w 607561"/>
              <a:gd name="connsiteY86" fmla="*/ 349534 h 605663"/>
              <a:gd name="connsiteX87" fmla="*/ 68450 w 607561"/>
              <a:gd name="connsiteY87" fmla="*/ 340025 h 605663"/>
              <a:gd name="connsiteX88" fmla="*/ 478543 w 607561"/>
              <a:gd name="connsiteY88" fmla="*/ 315851 h 605663"/>
              <a:gd name="connsiteX89" fmla="*/ 488689 w 607561"/>
              <a:gd name="connsiteY89" fmla="*/ 315851 h 605663"/>
              <a:gd name="connsiteX90" fmla="*/ 497234 w 607561"/>
              <a:gd name="connsiteY90" fmla="*/ 319406 h 605663"/>
              <a:gd name="connsiteX91" fmla="*/ 526071 w 607561"/>
              <a:gd name="connsiteY91" fmla="*/ 319406 h 605663"/>
              <a:gd name="connsiteX92" fmla="*/ 534616 w 607561"/>
              <a:gd name="connsiteY92" fmla="*/ 315851 h 605663"/>
              <a:gd name="connsiteX93" fmla="*/ 544763 w 607561"/>
              <a:gd name="connsiteY93" fmla="*/ 315851 h 605663"/>
              <a:gd name="connsiteX94" fmla="*/ 555888 w 607561"/>
              <a:gd name="connsiteY94" fmla="*/ 316917 h 605663"/>
              <a:gd name="connsiteX95" fmla="*/ 604040 w 607561"/>
              <a:gd name="connsiteY95" fmla="*/ 365265 h 605663"/>
              <a:gd name="connsiteX96" fmla="*/ 607333 w 607561"/>
              <a:gd name="connsiteY96" fmla="*/ 383840 h 605663"/>
              <a:gd name="connsiteX97" fmla="*/ 604752 w 607561"/>
              <a:gd name="connsiteY97" fmla="*/ 393705 h 605663"/>
              <a:gd name="connsiteX98" fmla="*/ 595495 w 607561"/>
              <a:gd name="connsiteY98" fmla="*/ 398060 h 605663"/>
              <a:gd name="connsiteX99" fmla="*/ 427810 w 607561"/>
              <a:gd name="connsiteY99" fmla="*/ 398060 h 605663"/>
              <a:gd name="connsiteX100" fmla="*/ 418553 w 607561"/>
              <a:gd name="connsiteY100" fmla="*/ 393705 h 605663"/>
              <a:gd name="connsiteX101" fmla="*/ 415883 w 607561"/>
              <a:gd name="connsiteY101" fmla="*/ 383840 h 605663"/>
              <a:gd name="connsiteX102" fmla="*/ 419265 w 607561"/>
              <a:gd name="connsiteY102" fmla="*/ 365265 h 605663"/>
              <a:gd name="connsiteX103" fmla="*/ 467417 w 607561"/>
              <a:gd name="connsiteY103" fmla="*/ 316917 h 605663"/>
              <a:gd name="connsiteX104" fmla="*/ 478543 w 607561"/>
              <a:gd name="connsiteY104" fmla="*/ 315851 h 605663"/>
              <a:gd name="connsiteX105" fmla="*/ 62842 w 607561"/>
              <a:gd name="connsiteY105" fmla="*/ 315851 h 605663"/>
              <a:gd name="connsiteX106" fmla="*/ 72989 w 607561"/>
              <a:gd name="connsiteY106" fmla="*/ 315851 h 605663"/>
              <a:gd name="connsiteX107" fmla="*/ 81534 w 607561"/>
              <a:gd name="connsiteY107" fmla="*/ 319406 h 605663"/>
              <a:gd name="connsiteX108" fmla="*/ 110282 w 607561"/>
              <a:gd name="connsiteY108" fmla="*/ 319406 h 605663"/>
              <a:gd name="connsiteX109" fmla="*/ 118916 w 607561"/>
              <a:gd name="connsiteY109" fmla="*/ 315851 h 605663"/>
              <a:gd name="connsiteX110" fmla="*/ 128973 w 607561"/>
              <a:gd name="connsiteY110" fmla="*/ 315851 h 605663"/>
              <a:gd name="connsiteX111" fmla="*/ 140188 w 607561"/>
              <a:gd name="connsiteY111" fmla="*/ 316917 h 605663"/>
              <a:gd name="connsiteX112" fmla="*/ 188340 w 607561"/>
              <a:gd name="connsiteY112" fmla="*/ 365265 h 605663"/>
              <a:gd name="connsiteX113" fmla="*/ 191633 w 607561"/>
              <a:gd name="connsiteY113" fmla="*/ 383840 h 605663"/>
              <a:gd name="connsiteX114" fmla="*/ 189052 w 607561"/>
              <a:gd name="connsiteY114" fmla="*/ 393705 h 605663"/>
              <a:gd name="connsiteX115" fmla="*/ 179795 w 607561"/>
              <a:gd name="connsiteY115" fmla="*/ 398060 h 605663"/>
              <a:gd name="connsiteX116" fmla="*/ 12110 w 607561"/>
              <a:gd name="connsiteY116" fmla="*/ 398060 h 605663"/>
              <a:gd name="connsiteX117" fmla="*/ 2853 w 607561"/>
              <a:gd name="connsiteY117" fmla="*/ 393705 h 605663"/>
              <a:gd name="connsiteX118" fmla="*/ 183 w 607561"/>
              <a:gd name="connsiteY118" fmla="*/ 383840 h 605663"/>
              <a:gd name="connsiteX119" fmla="*/ 3565 w 607561"/>
              <a:gd name="connsiteY119" fmla="*/ 365265 h 605663"/>
              <a:gd name="connsiteX120" fmla="*/ 51628 w 607561"/>
              <a:gd name="connsiteY120" fmla="*/ 316917 h 605663"/>
              <a:gd name="connsiteX121" fmla="*/ 62842 w 607561"/>
              <a:gd name="connsiteY121" fmla="*/ 315851 h 605663"/>
              <a:gd name="connsiteX122" fmla="*/ 511653 w 607561"/>
              <a:gd name="connsiteY122" fmla="*/ 231644 h 605663"/>
              <a:gd name="connsiteX123" fmla="*/ 501150 w 607561"/>
              <a:gd name="connsiteY123" fmla="*/ 236179 h 605663"/>
              <a:gd name="connsiteX124" fmla="*/ 497323 w 607561"/>
              <a:gd name="connsiteY124" fmla="*/ 246936 h 605663"/>
              <a:gd name="connsiteX125" fmla="*/ 499281 w 607561"/>
              <a:gd name="connsiteY125" fmla="*/ 276631 h 605663"/>
              <a:gd name="connsiteX126" fmla="*/ 504888 w 607561"/>
              <a:gd name="connsiteY126" fmla="*/ 286677 h 605663"/>
              <a:gd name="connsiteX127" fmla="*/ 518418 w 607561"/>
              <a:gd name="connsiteY127" fmla="*/ 286677 h 605663"/>
              <a:gd name="connsiteX128" fmla="*/ 524025 w 607561"/>
              <a:gd name="connsiteY128" fmla="*/ 276631 h 605663"/>
              <a:gd name="connsiteX129" fmla="*/ 525984 w 607561"/>
              <a:gd name="connsiteY129" fmla="*/ 246936 h 605663"/>
              <a:gd name="connsiteX130" fmla="*/ 522156 w 607561"/>
              <a:gd name="connsiteY130" fmla="*/ 236179 h 605663"/>
              <a:gd name="connsiteX131" fmla="*/ 511653 w 607561"/>
              <a:gd name="connsiteY131" fmla="*/ 231644 h 605663"/>
              <a:gd name="connsiteX132" fmla="*/ 95952 w 607561"/>
              <a:gd name="connsiteY132" fmla="*/ 231644 h 605663"/>
              <a:gd name="connsiteX133" fmla="*/ 85449 w 607561"/>
              <a:gd name="connsiteY133" fmla="*/ 236179 h 605663"/>
              <a:gd name="connsiteX134" fmla="*/ 81621 w 607561"/>
              <a:gd name="connsiteY134" fmla="*/ 246936 h 605663"/>
              <a:gd name="connsiteX135" fmla="*/ 83580 w 607561"/>
              <a:gd name="connsiteY135" fmla="*/ 276631 h 605663"/>
              <a:gd name="connsiteX136" fmla="*/ 89187 w 607561"/>
              <a:gd name="connsiteY136" fmla="*/ 286677 h 605663"/>
              <a:gd name="connsiteX137" fmla="*/ 102717 w 607561"/>
              <a:gd name="connsiteY137" fmla="*/ 286677 h 605663"/>
              <a:gd name="connsiteX138" fmla="*/ 108324 w 607561"/>
              <a:gd name="connsiteY138" fmla="*/ 276631 h 605663"/>
              <a:gd name="connsiteX139" fmla="*/ 110282 w 607561"/>
              <a:gd name="connsiteY139" fmla="*/ 246936 h 605663"/>
              <a:gd name="connsiteX140" fmla="*/ 106366 w 607561"/>
              <a:gd name="connsiteY140" fmla="*/ 236179 h 605663"/>
              <a:gd name="connsiteX141" fmla="*/ 95952 w 607561"/>
              <a:gd name="connsiteY141" fmla="*/ 231644 h 605663"/>
              <a:gd name="connsiteX142" fmla="*/ 511653 w 607561"/>
              <a:gd name="connsiteY142" fmla="*/ 207462 h 605663"/>
              <a:gd name="connsiteX143" fmla="*/ 539780 w 607561"/>
              <a:gd name="connsiteY143" fmla="*/ 219642 h 605663"/>
              <a:gd name="connsiteX144" fmla="*/ 550105 w 607561"/>
              <a:gd name="connsiteY144" fmla="*/ 248537 h 605663"/>
              <a:gd name="connsiteX145" fmla="*/ 548147 w 607561"/>
              <a:gd name="connsiteY145" fmla="*/ 278231 h 605663"/>
              <a:gd name="connsiteX146" fmla="*/ 531591 w 607561"/>
              <a:gd name="connsiteY146" fmla="*/ 306948 h 605663"/>
              <a:gd name="connsiteX147" fmla="*/ 511653 w 607561"/>
              <a:gd name="connsiteY147" fmla="*/ 312816 h 605663"/>
              <a:gd name="connsiteX148" fmla="*/ 491715 w 607561"/>
              <a:gd name="connsiteY148" fmla="*/ 306948 h 605663"/>
              <a:gd name="connsiteX149" fmla="*/ 475070 w 607561"/>
              <a:gd name="connsiteY149" fmla="*/ 278231 h 605663"/>
              <a:gd name="connsiteX150" fmla="*/ 473201 w 607561"/>
              <a:gd name="connsiteY150" fmla="*/ 248537 h 605663"/>
              <a:gd name="connsiteX151" fmla="*/ 483526 w 607561"/>
              <a:gd name="connsiteY151" fmla="*/ 219731 h 605663"/>
              <a:gd name="connsiteX152" fmla="*/ 511653 w 607561"/>
              <a:gd name="connsiteY152" fmla="*/ 207462 h 605663"/>
              <a:gd name="connsiteX153" fmla="*/ 95952 w 607561"/>
              <a:gd name="connsiteY153" fmla="*/ 207462 h 605663"/>
              <a:gd name="connsiteX154" fmla="*/ 124079 w 607561"/>
              <a:gd name="connsiteY154" fmla="*/ 219731 h 605663"/>
              <a:gd name="connsiteX155" fmla="*/ 134404 w 607561"/>
              <a:gd name="connsiteY155" fmla="*/ 248537 h 605663"/>
              <a:gd name="connsiteX156" fmla="*/ 132446 w 607561"/>
              <a:gd name="connsiteY156" fmla="*/ 278231 h 605663"/>
              <a:gd name="connsiteX157" fmla="*/ 115890 w 607561"/>
              <a:gd name="connsiteY157" fmla="*/ 306948 h 605663"/>
              <a:gd name="connsiteX158" fmla="*/ 95952 w 607561"/>
              <a:gd name="connsiteY158" fmla="*/ 312816 h 605663"/>
              <a:gd name="connsiteX159" fmla="*/ 76014 w 607561"/>
              <a:gd name="connsiteY159" fmla="*/ 306948 h 605663"/>
              <a:gd name="connsiteX160" fmla="*/ 59369 w 607561"/>
              <a:gd name="connsiteY160" fmla="*/ 278231 h 605663"/>
              <a:gd name="connsiteX161" fmla="*/ 57411 w 607561"/>
              <a:gd name="connsiteY161" fmla="*/ 248537 h 605663"/>
              <a:gd name="connsiteX162" fmla="*/ 67825 w 607561"/>
              <a:gd name="connsiteY162" fmla="*/ 219731 h 605663"/>
              <a:gd name="connsiteX163" fmla="*/ 95952 w 607561"/>
              <a:gd name="connsiteY163" fmla="*/ 207462 h 605663"/>
              <a:gd name="connsiteX164" fmla="*/ 270734 w 607561"/>
              <a:gd name="connsiteY164" fmla="*/ 132403 h 605663"/>
              <a:gd name="connsiteX165" fmla="*/ 263969 w 607561"/>
              <a:gd name="connsiteY165" fmla="*/ 133114 h 605663"/>
              <a:gd name="connsiteX166" fmla="*/ 235218 w 607561"/>
              <a:gd name="connsiteY166" fmla="*/ 161998 h 605663"/>
              <a:gd name="connsiteX167" fmla="*/ 234417 w 607561"/>
              <a:gd name="connsiteY167" fmla="*/ 166353 h 605663"/>
              <a:gd name="connsiteX168" fmla="*/ 373100 w 607561"/>
              <a:gd name="connsiteY168" fmla="*/ 166353 h 605663"/>
              <a:gd name="connsiteX169" fmla="*/ 372388 w 607561"/>
              <a:gd name="connsiteY169" fmla="*/ 161998 h 605663"/>
              <a:gd name="connsiteX170" fmla="*/ 343547 w 607561"/>
              <a:gd name="connsiteY170" fmla="*/ 133114 h 605663"/>
              <a:gd name="connsiteX171" fmla="*/ 336871 w 607561"/>
              <a:gd name="connsiteY171" fmla="*/ 132403 h 605663"/>
              <a:gd name="connsiteX172" fmla="*/ 331353 w 607561"/>
              <a:gd name="connsiteY172" fmla="*/ 132403 h 605663"/>
              <a:gd name="connsiteX173" fmla="*/ 303758 w 607561"/>
              <a:gd name="connsiteY173" fmla="*/ 141912 h 605663"/>
              <a:gd name="connsiteX174" fmla="*/ 276253 w 607561"/>
              <a:gd name="connsiteY174" fmla="*/ 132403 h 605663"/>
              <a:gd name="connsiteX175" fmla="*/ 270734 w 607561"/>
              <a:gd name="connsiteY175" fmla="*/ 108318 h 605663"/>
              <a:gd name="connsiteX176" fmla="*/ 280793 w 607561"/>
              <a:gd name="connsiteY176" fmla="*/ 108318 h 605663"/>
              <a:gd name="connsiteX177" fmla="*/ 289427 w 607561"/>
              <a:gd name="connsiteY177" fmla="*/ 111784 h 605663"/>
              <a:gd name="connsiteX178" fmla="*/ 303758 w 607561"/>
              <a:gd name="connsiteY178" fmla="*/ 117739 h 605663"/>
              <a:gd name="connsiteX179" fmla="*/ 318179 w 607561"/>
              <a:gd name="connsiteY179" fmla="*/ 111784 h 605663"/>
              <a:gd name="connsiteX180" fmla="*/ 326724 w 607561"/>
              <a:gd name="connsiteY180" fmla="*/ 108318 h 605663"/>
              <a:gd name="connsiteX181" fmla="*/ 336871 w 607561"/>
              <a:gd name="connsiteY181" fmla="*/ 108318 h 605663"/>
              <a:gd name="connsiteX182" fmla="*/ 348087 w 607561"/>
              <a:gd name="connsiteY182" fmla="*/ 109295 h 605663"/>
              <a:gd name="connsiteX183" fmla="*/ 396155 w 607561"/>
              <a:gd name="connsiteY183" fmla="*/ 157732 h 605663"/>
              <a:gd name="connsiteX184" fmla="*/ 399537 w 607561"/>
              <a:gd name="connsiteY184" fmla="*/ 176218 h 605663"/>
              <a:gd name="connsiteX185" fmla="*/ 396867 w 607561"/>
              <a:gd name="connsiteY185" fmla="*/ 186172 h 605663"/>
              <a:gd name="connsiteX186" fmla="*/ 387609 w 607561"/>
              <a:gd name="connsiteY186" fmla="*/ 190527 h 605663"/>
              <a:gd name="connsiteX187" fmla="*/ 219997 w 607561"/>
              <a:gd name="connsiteY187" fmla="*/ 190527 h 605663"/>
              <a:gd name="connsiteX188" fmla="*/ 210650 w 607561"/>
              <a:gd name="connsiteY188" fmla="*/ 186172 h 605663"/>
              <a:gd name="connsiteX189" fmla="*/ 208069 w 607561"/>
              <a:gd name="connsiteY189" fmla="*/ 176218 h 605663"/>
              <a:gd name="connsiteX190" fmla="*/ 211451 w 607561"/>
              <a:gd name="connsiteY190" fmla="*/ 157732 h 605663"/>
              <a:gd name="connsiteX191" fmla="*/ 259519 w 607561"/>
              <a:gd name="connsiteY191" fmla="*/ 109295 h 605663"/>
              <a:gd name="connsiteX192" fmla="*/ 270734 w 607561"/>
              <a:gd name="connsiteY192" fmla="*/ 108318 h 605663"/>
              <a:gd name="connsiteX193" fmla="*/ 413861 w 607561"/>
              <a:gd name="connsiteY193" fmla="*/ 87316 h 605663"/>
              <a:gd name="connsiteX194" fmla="*/ 423096 w 607561"/>
              <a:gd name="connsiteY194" fmla="*/ 88372 h 605663"/>
              <a:gd name="connsiteX195" fmla="*/ 502586 w 607561"/>
              <a:gd name="connsiteY195" fmla="*/ 159488 h 605663"/>
              <a:gd name="connsiteX196" fmla="*/ 499826 w 607561"/>
              <a:gd name="connsiteY196" fmla="*/ 176290 h 605663"/>
              <a:gd name="connsiteX197" fmla="*/ 492794 w 607561"/>
              <a:gd name="connsiteY197" fmla="*/ 178601 h 605663"/>
              <a:gd name="connsiteX198" fmla="*/ 482913 w 607561"/>
              <a:gd name="connsiteY198" fmla="*/ 173534 h 605663"/>
              <a:gd name="connsiteX199" fmla="*/ 411257 w 607561"/>
              <a:gd name="connsiteY199" fmla="*/ 109529 h 605663"/>
              <a:gd name="connsiteX200" fmla="*/ 406629 w 607561"/>
              <a:gd name="connsiteY200" fmla="*/ 92995 h 605663"/>
              <a:gd name="connsiteX201" fmla="*/ 413861 w 607561"/>
              <a:gd name="connsiteY201" fmla="*/ 87316 h 605663"/>
              <a:gd name="connsiteX202" fmla="*/ 382342 w 607561"/>
              <a:gd name="connsiteY202" fmla="*/ 70370 h 605663"/>
              <a:gd name="connsiteX203" fmla="*/ 388579 w 607561"/>
              <a:gd name="connsiteY203" fmla="*/ 72592 h 605663"/>
              <a:gd name="connsiteX204" fmla="*/ 395796 w 607561"/>
              <a:gd name="connsiteY204" fmla="*/ 88058 h 605663"/>
              <a:gd name="connsiteX205" fmla="*/ 384391 w 607561"/>
              <a:gd name="connsiteY205" fmla="*/ 95969 h 605663"/>
              <a:gd name="connsiteX206" fmla="*/ 380203 w 607561"/>
              <a:gd name="connsiteY206" fmla="*/ 95258 h 605663"/>
              <a:gd name="connsiteX207" fmla="*/ 374590 w 607561"/>
              <a:gd name="connsiteY207" fmla="*/ 93213 h 605663"/>
              <a:gd name="connsiteX208" fmla="*/ 367016 w 607561"/>
              <a:gd name="connsiteY208" fmla="*/ 77925 h 605663"/>
              <a:gd name="connsiteX209" fmla="*/ 382342 w 607561"/>
              <a:gd name="connsiteY209" fmla="*/ 70370 h 605663"/>
              <a:gd name="connsiteX210" fmla="*/ 225634 w 607561"/>
              <a:gd name="connsiteY210" fmla="*/ 70370 h 605663"/>
              <a:gd name="connsiteX211" fmla="*/ 240944 w 607561"/>
              <a:gd name="connsiteY211" fmla="*/ 77923 h 605663"/>
              <a:gd name="connsiteX212" fmla="*/ 233378 w 607561"/>
              <a:gd name="connsiteY212" fmla="*/ 93207 h 605663"/>
              <a:gd name="connsiteX213" fmla="*/ 125045 w 607561"/>
              <a:gd name="connsiteY213" fmla="*/ 173536 h 605663"/>
              <a:gd name="connsiteX214" fmla="*/ 115164 w 607561"/>
              <a:gd name="connsiteY214" fmla="*/ 178601 h 605663"/>
              <a:gd name="connsiteX215" fmla="*/ 108132 w 607561"/>
              <a:gd name="connsiteY215" fmla="*/ 176291 h 605663"/>
              <a:gd name="connsiteX216" fmla="*/ 105373 w 607561"/>
              <a:gd name="connsiteY216" fmla="*/ 159496 h 605663"/>
              <a:gd name="connsiteX217" fmla="*/ 225634 w 607561"/>
              <a:gd name="connsiteY217" fmla="*/ 70370 h 605663"/>
              <a:gd name="connsiteX218" fmla="*/ 303767 w 607561"/>
              <a:gd name="connsiteY218" fmla="*/ 24166 h 605663"/>
              <a:gd name="connsiteX219" fmla="*/ 293353 w 607561"/>
              <a:gd name="connsiteY219" fmla="*/ 28698 h 605663"/>
              <a:gd name="connsiteX220" fmla="*/ 289436 w 607561"/>
              <a:gd name="connsiteY220" fmla="*/ 39448 h 605663"/>
              <a:gd name="connsiteX221" fmla="*/ 291395 w 607561"/>
              <a:gd name="connsiteY221" fmla="*/ 69123 h 605663"/>
              <a:gd name="connsiteX222" fmla="*/ 297002 w 607561"/>
              <a:gd name="connsiteY222" fmla="*/ 79074 h 605663"/>
              <a:gd name="connsiteX223" fmla="*/ 310532 w 607561"/>
              <a:gd name="connsiteY223" fmla="*/ 79074 h 605663"/>
              <a:gd name="connsiteX224" fmla="*/ 316139 w 607561"/>
              <a:gd name="connsiteY224" fmla="*/ 69123 h 605663"/>
              <a:gd name="connsiteX225" fmla="*/ 318097 w 607561"/>
              <a:gd name="connsiteY225" fmla="*/ 39448 h 605663"/>
              <a:gd name="connsiteX226" fmla="*/ 314270 w 607561"/>
              <a:gd name="connsiteY226" fmla="*/ 28698 h 605663"/>
              <a:gd name="connsiteX227" fmla="*/ 303767 w 607561"/>
              <a:gd name="connsiteY227" fmla="*/ 24166 h 605663"/>
              <a:gd name="connsiteX228" fmla="*/ 303767 w 607561"/>
              <a:gd name="connsiteY228" fmla="*/ 0 h 605663"/>
              <a:gd name="connsiteX229" fmla="*/ 331894 w 607561"/>
              <a:gd name="connsiteY229" fmla="*/ 12172 h 605663"/>
              <a:gd name="connsiteX230" fmla="*/ 342308 w 607561"/>
              <a:gd name="connsiteY230" fmla="*/ 40958 h 605663"/>
              <a:gd name="connsiteX231" fmla="*/ 340350 w 607561"/>
              <a:gd name="connsiteY231" fmla="*/ 70633 h 605663"/>
              <a:gd name="connsiteX232" fmla="*/ 323705 w 607561"/>
              <a:gd name="connsiteY232" fmla="*/ 99331 h 605663"/>
              <a:gd name="connsiteX233" fmla="*/ 303767 w 607561"/>
              <a:gd name="connsiteY233" fmla="*/ 105284 h 605663"/>
              <a:gd name="connsiteX234" fmla="*/ 283829 w 607561"/>
              <a:gd name="connsiteY234" fmla="*/ 99331 h 605663"/>
              <a:gd name="connsiteX235" fmla="*/ 267273 w 607561"/>
              <a:gd name="connsiteY235" fmla="*/ 70633 h 605663"/>
              <a:gd name="connsiteX236" fmla="*/ 265315 w 607561"/>
              <a:gd name="connsiteY236" fmla="*/ 40958 h 605663"/>
              <a:gd name="connsiteX237" fmla="*/ 275640 w 607561"/>
              <a:gd name="connsiteY237" fmla="*/ 12172 h 605663"/>
              <a:gd name="connsiteX238" fmla="*/ 303767 w 607561"/>
              <a:gd name="connsiteY238" fmla="*/ 0 h 60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607561" h="605663">
                <a:moveTo>
                  <a:pt x="270734" y="547628"/>
                </a:moveTo>
                <a:cubicBezTo>
                  <a:pt x="268420" y="547628"/>
                  <a:pt x="266195" y="547806"/>
                  <a:pt x="263969" y="548250"/>
                </a:cubicBezTo>
                <a:cubicBezTo>
                  <a:pt x="249460" y="550916"/>
                  <a:pt x="237888" y="562559"/>
                  <a:pt x="235218" y="577134"/>
                </a:cubicBezTo>
                <a:lnTo>
                  <a:pt x="234417" y="581489"/>
                </a:lnTo>
                <a:lnTo>
                  <a:pt x="373100" y="581489"/>
                </a:lnTo>
                <a:lnTo>
                  <a:pt x="372388" y="577134"/>
                </a:lnTo>
                <a:cubicBezTo>
                  <a:pt x="369718" y="562559"/>
                  <a:pt x="358146" y="550916"/>
                  <a:pt x="343547" y="548250"/>
                </a:cubicBezTo>
                <a:cubicBezTo>
                  <a:pt x="341411" y="547806"/>
                  <a:pt x="339097" y="547628"/>
                  <a:pt x="336871" y="547628"/>
                </a:cubicBezTo>
                <a:lnTo>
                  <a:pt x="331353" y="547628"/>
                </a:lnTo>
                <a:cubicBezTo>
                  <a:pt x="315241" y="560248"/>
                  <a:pt x="292365" y="560248"/>
                  <a:pt x="276253" y="547628"/>
                </a:cubicBezTo>
                <a:close/>
                <a:moveTo>
                  <a:pt x="270734" y="523454"/>
                </a:moveTo>
                <a:lnTo>
                  <a:pt x="280793" y="523454"/>
                </a:lnTo>
                <a:cubicBezTo>
                  <a:pt x="283997" y="523454"/>
                  <a:pt x="287113" y="524698"/>
                  <a:pt x="289427" y="526920"/>
                </a:cubicBezTo>
                <a:cubicBezTo>
                  <a:pt x="297349" y="534919"/>
                  <a:pt x="310256" y="534919"/>
                  <a:pt x="318179" y="526920"/>
                </a:cubicBezTo>
                <a:cubicBezTo>
                  <a:pt x="320493" y="524698"/>
                  <a:pt x="323519" y="523454"/>
                  <a:pt x="326724" y="523454"/>
                </a:cubicBezTo>
                <a:lnTo>
                  <a:pt x="336871" y="523454"/>
                </a:lnTo>
                <a:cubicBezTo>
                  <a:pt x="340610" y="523454"/>
                  <a:pt x="344348" y="523810"/>
                  <a:pt x="348087" y="524432"/>
                </a:cubicBezTo>
                <a:cubicBezTo>
                  <a:pt x="372388" y="529053"/>
                  <a:pt x="391704" y="548517"/>
                  <a:pt x="396155" y="572868"/>
                </a:cubicBezTo>
                <a:lnTo>
                  <a:pt x="399537" y="591354"/>
                </a:lnTo>
                <a:cubicBezTo>
                  <a:pt x="400160" y="594909"/>
                  <a:pt x="399181" y="598553"/>
                  <a:pt x="396867" y="601308"/>
                </a:cubicBezTo>
                <a:cubicBezTo>
                  <a:pt x="394641" y="604063"/>
                  <a:pt x="391170" y="605663"/>
                  <a:pt x="387609" y="605663"/>
                </a:cubicBezTo>
                <a:lnTo>
                  <a:pt x="219997" y="605663"/>
                </a:lnTo>
                <a:cubicBezTo>
                  <a:pt x="216347" y="605663"/>
                  <a:pt x="212965" y="604063"/>
                  <a:pt x="210650" y="601308"/>
                </a:cubicBezTo>
                <a:cubicBezTo>
                  <a:pt x="208336" y="598553"/>
                  <a:pt x="207446" y="594909"/>
                  <a:pt x="208069" y="591443"/>
                </a:cubicBezTo>
                <a:lnTo>
                  <a:pt x="211451" y="572868"/>
                </a:lnTo>
                <a:cubicBezTo>
                  <a:pt x="215813" y="548517"/>
                  <a:pt x="235129" y="529053"/>
                  <a:pt x="259519" y="524432"/>
                </a:cubicBezTo>
                <a:cubicBezTo>
                  <a:pt x="263168" y="523810"/>
                  <a:pt x="266996" y="523454"/>
                  <a:pt x="270734" y="523454"/>
                </a:cubicBezTo>
                <a:close/>
                <a:moveTo>
                  <a:pt x="303767" y="439249"/>
                </a:moveTo>
                <a:cubicBezTo>
                  <a:pt x="299761" y="439249"/>
                  <a:pt x="296023" y="440849"/>
                  <a:pt x="293353" y="443783"/>
                </a:cubicBezTo>
                <a:cubicBezTo>
                  <a:pt x="290594" y="446717"/>
                  <a:pt x="289169" y="450540"/>
                  <a:pt x="289436" y="454541"/>
                </a:cubicBezTo>
                <a:lnTo>
                  <a:pt x="291395" y="484235"/>
                </a:lnTo>
                <a:cubicBezTo>
                  <a:pt x="291662" y="488414"/>
                  <a:pt x="293798" y="492148"/>
                  <a:pt x="297002" y="494193"/>
                </a:cubicBezTo>
                <a:cubicBezTo>
                  <a:pt x="301186" y="496860"/>
                  <a:pt x="306437" y="496860"/>
                  <a:pt x="310532" y="494193"/>
                </a:cubicBezTo>
                <a:cubicBezTo>
                  <a:pt x="313825" y="492148"/>
                  <a:pt x="315872" y="488414"/>
                  <a:pt x="316139" y="484235"/>
                </a:cubicBezTo>
                <a:lnTo>
                  <a:pt x="318097" y="454541"/>
                </a:lnTo>
                <a:cubicBezTo>
                  <a:pt x="318364" y="450540"/>
                  <a:pt x="317029" y="446717"/>
                  <a:pt x="314270" y="443783"/>
                </a:cubicBezTo>
                <a:cubicBezTo>
                  <a:pt x="311511" y="440849"/>
                  <a:pt x="307772" y="439249"/>
                  <a:pt x="303767" y="439249"/>
                </a:cubicBezTo>
                <a:close/>
                <a:moveTo>
                  <a:pt x="303767" y="415066"/>
                </a:moveTo>
                <a:cubicBezTo>
                  <a:pt x="314448" y="415066"/>
                  <a:pt x="324684" y="419511"/>
                  <a:pt x="331894" y="427246"/>
                </a:cubicBezTo>
                <a:cubicBezTo>
                  <a:pt x="339192" y="434981"/>
                  <a:pt x="342931" y="445472"/>
                  <a:pt x="342308" y="456052"/>
                </a:cubicBezTo>
                <a:lnTo>
                  <a:pt x="340350" y="485747"/>
                </a:lnTo>
                <a:cubicBezTo>
                  <a:pt x="339549" y="497482"/>
                  <a:pt x="333407" y="508240"/>
                  <a:pt x="323705" y="514552"/>
                </a:cubicBezTo>
                <a:cubicBezTo>
                  <a:pt x="317652" y="518464"/>
                  <a:pt x="310710" y="520420"/>
                  <a:pt x="303767" y="520420"/>
                </a:cubicBezTo>
                <a:cubicBezTo>
                  <a:pt x="296824" y="520420"/>
                  <a:pt x="289881" y="518464"/>
                  <a:pt x="283829" y="514552"/>
                </a:cubicBezTo>
                <a:cubicBezTo>
                  <a:pt x="274216" y="508240"/>
                  <a:pt x="267985" y="497482"/>
                  <a:pt x="267273" y="485747"/>
                </a:cubicBezTo>
                <a:lnTo>
                  <a:pt x="265315" y="456052"/>
                </a:lnTo>
                <a:cubicBezTo>
                  <a:pt x="264603" y="445472"/>
                  <a:pt x="268430" y="434981"/>
                  <a:pt x="275640" y="427246"/>
                </a:cubicBezTo>
                <a:cubicBezTo>
                  <a:pt x="282939" y="419511"/>
                  <a:pt x="293175" y="415066"/>
                  <a:pt x="303767" y="415066"/>
                </a:cubicBezTo>
                <a:close/>
                <a:moveTo>
                  <a:pt x="490802" y="414596"/>
                </a:moveTo>
                <a:cubicBezTo>
                  <a:pt x="493862" y="414096"/>
                  <a:pt x="497111" y="414763"/>
                  <a:pt x="499826" y="416717"/>
                </a:cubicBezTo>
                <a:cubicBezTo>
                  <a:pt x="505256" y="420538"/>
                  <a:pt x="506502" y="428090"/>
                  <a:pt x="502585" y="433509"/>
                </a:cubicBezTo>
                <a:cubicBezTo>
                  <a:pt x="472587" y="475355"/>
                  <a:pt x="431016" y="506185"/>
                  <a:pt x="382324" y="522621"/>
                </a:cubicBezTo>
                <a:cubicBezTo>
                  <a:pt x="381078" y="523065"/>
                  <a:pt x="379743" y="523243"/>
                  <a:pt x="378497" y="523243"/>
                </a:cubicBezTo>
                <a:cubicBezTo>
                  <a:pt x="373423" y="523243"/>
                  <a:pt x="368705" y="520134"/>
                  <a:pt x="367014" y="515069"/>
                </a:cubicBezTo>
                <a:cubicBezTo>
                  <a:pt x="364877" y="508761"/>
                  <a:pt x="368260" y="501831"/>
                  <a:pt x="374580" y="499699"/>
                </a:cubicBezTo>
                <a:cubicBezTo>
                  <a:pt x="417753" y="485128"/>
                  <a:pt x="456208" y="456609"/>
                  <a:pt x="482913" y="419472"/>
                </a:cubicBezTo>
                <a:cubicBezTo>
                  <a:pt x="484871" y="416762"/>
                  <a:pt x="487742" y="415096"/>
                  <a:pt x="490802" y="414596"/>
                </a:cubicBezTo>
                <a:close/>
                <a:moveTo>
                  <a:pt x="117156" y="414585"/>
                </a:moveTo>
                <a:cubicBezTo>
                  <a:pt x="120216" y="415096"/>
                  <a:pt x="123087" y="416762"/>
                  <a:pt x="125045" y="419472"/>
                </a:cubicBezTo>
                <a:cubicBezTo>
                  <a:pt x="151661" y="456609"/>
                  <a:pt x="190205" y="485128"/>
                  <a:pt x="233378" y="499699"/>
                </a:cubicBezTo>
                <a:cubicBezTo>
                  <a:pt x="239698" y="501831"/>
                  <a:pt x="243081" y="508761"/>
                  <a:pt x="240944" y="515069"/>
                </a:cubicBezTo>
                <a:cubicBezTo>
                  <a:pt x="239253" y="520045"/>
                  <a:pt x="234535" y="523243"/>
                  <a:pt x="229461" y="523243"/>
                </a:cubicBezTo>
                <a:cubicBezTo>
                  <a:pt x="228215" y="523243"/>
                  <a:pt x="226880" y="523065"/>
                  <a:pt x="225634" y="522621"/>
                </a:cubicBezTo>
                <a:cubicBezTo>
                  <a:pt x="177654" y="506451"/>
                  <a:pt x="134926" y="474822"/>
                  <a:pt x="105373" y="433509"/>
                </a:cubicBezTo>
                <a:cubicBezTo>
                  <a:pt x="101456" y="428090"/>
                  <a:pt x="102702" y="420538"/>
                  <a:pt x="108132" y="416628"/>
                </a:cubicBezTo>
                <a:cubicBezTo>
                  <a:pt x="110847" y="414718"/>
                  <a:pt x="114096" y="414074"/>
                  <a:pt x="117156" y="414585"/>
                </a:cubicBezTo>
                <a:close/>
                <a:moveTo>
                  <a:pt x="478543" y="340025"/>
                </a:moveTo>
                <a:cubicBezTo>
                  <a:pt x="476318" y="340025"/>
                  <a:pt x="474092" y="340203"/>
                  <a:pt x="471867" y="340647"/>
                </a:cubicBezTo>
                <a:cubicBezTo>
                  <a:pt x="457271" y="343402"/>
                  <a:pt x="445700" y="355045"/>
                  <a:pt x="443119" y="369620"/>
                </a:cubicBezTo>
                <a:lnTo>
                  <a:pt x="442318" y="373886"/>
                </a:lnTo>
                <a:lnTo>
                  <a:pt x="580988" y="373886"/>
                </a:lnTo>
                <a:lnTo>
                  <a:pt x="580187" y="369620"/>
                </a:lnTo>
                <a:cubicBezTo>
                  <a:pt x="577516" y="355045"/>
                  <a:pt x="565946" y="343402"/>
                  <a:pt x="551438" y="340647"/>
                </a:cubicBezTo>
                <a:cubicBezTo>
                  <a:pt x="549213" y="340203"/>
                  <a:pt x="546988" y="340025"/>
                  <a:pt x="544763" y="340025"/>
                </a:cubicBezTo>
                <a:lnTo>
                  <a:pt x="539155" y="340025"/>
                </a:lnTo>
                <a:cubicBezTo>
                  <a:pt x="531323" y="346157"/>
                  <a:pt x="521710" y="349534"/>
                  <a:pt x="511653" y="349534"/>
                </a:cubicBezTo>
                <a:cubicBezTo>
                  <a:pt x="501506" y="349534"/>
                  <a:pt x="491894" y="346157"/>
                  <a:pt x="484150" y="340025"/>
                </a:cubicBezTo>
                <a:close/>
                <a:moveTo>
                  <a:pt x="62842" y="340025"/>
                </a:moveTo>
                <a:cubicBezTo>
                  <a:pt x="60617" y="340025"/>
                  <a:pt x="58392" y="340203"/>
                  <a:pt x="56167" y="340647"/>
                </a:cubicBezTo>
                <a:cubicBezTo>
                  <a:pt x="41570" y="343402"/>
                  <a:pt x="30000" y="355045"/>
                  <a:pt x="27418" y="369620"/>
                </a:cubicBezTo>
                <a:lnTo>
                  <a:pt x="26617" y="373886"/>
                </a:lnTo>
                <a:lnTo>
                  <a:pt x="165287" y="373886"/>
                </a:lnTo>
                <a:lnTo>
                  <a:pt x="164486" y="369620"/>
                </a:lnTo>
                <a:cubicBezTo>
                  <a:pt x="161816" y="355045"/>
                  <a:pt x="150245" y="343402"/>
                  <a:pt x="135738" y="340647"/>
                </a:cubicBezTo>
                <a:cubicBezTo>
                  <a:pt x="133513" y="340203"/>
                  <a:pt x="131287" y="340025"/>
                  <a:pt x="128973" y="340025"/>
                </a:cubicBezTo>
                <a:lnTo>
                  <a:pt x="123455" y="340025"/>
                </a:lnTo>
                <a:cubicBezTo>
                  <a:pt x="115622" y="346157"/>
                  <a:pt x="106010" y="349534"/>
                  <a:pt x="95952" y="349534"/>
                </a:cubicBezTo>
                <a:cubicBezTo>
                  <a:pt x="85806" y="349534"/>
                  <a:pt x="76193" y="346157"/>
                  <a:pt x="68450" y="340025"/>
                </a:cubicBezTo>
                <a:close/>
                <a:moveTo>
                  <a:pt x="478543" y="315851"/>
                </a:moveTo>
                <a:lnTo>
                  <a:pt x="488689" y="315851"/>
                </a:lnTo>
                <a:cubicBezTo>
                  <a:pt x="491894" y="315851"/>
                  <a:pt x="495009" y="317095"/>
                  <a:pt x="497234" y="319406"/>
                </a:cubicBezTo>
                <a:cubicBezTo>
                  <a:pt x="505155" y="327316"/>
                  <a:pt x="518061" y="327316"/>
                  <a:pt x="526071" y="319406"/>
                </a:cubicBezTo>
                <a:cubicBezTo>
                  <a:pt x="528297" y="317095"/>
                  <a:pt x="531412" y="315851"/>
                  <a:pt x="534616" y="315851"/>
                </a:cubicBezTo>
                <a:lnTo>
                  <a:pt x="544763" y="315851"/>
                </a:lnTo>
                <a:cubicBezTo>
                  <a:pt x="548501" y="315851"/>
                  <a:pt x="552239" y="316206"/>
                  <a:pt x="555888" y="316917"/>
                </a:cubicBezTo>
                <a:cubicBezTo>
                  <a:pt x="580276" y="321450"/>
                  <a:pt x="599590" y="340914"/>
                  <a:pt x="604040" y="365265"/>
                </a:cubicBezTo>
                <a:lnTo>
                  <a:pt x="607333" y="383840"/>
                </a:lnTo>
                <a:cubicBezTo>
                  <a:pt x="608045" y="387395"/>
                  <a:pt x="607066" y="390950"/>
                  <a:pt x="604752" y="393705"/>
                </a:cubicBezTo>
                <a:cubicBezTo>
                  <a:pt x="602438" y="396460"/>
                  <a:pt x="599056" y="398060"/>
                  <a:pt x="595495" y="398060"/>
                </a:cubicBezTo>
                <a:lnTo>
                  <a:pt x="427810" y="398060"/>
                </a:lnTo>
                <a:cubicBezTo>
                  <a:pt x="424250" y="398060"/>
                  <a:pt x="420867" y="396460"/>
                  <a:pt x="418553" y="393705"/>
                </a:cubicBezTo>
                <a:cubicBezTo>
                  <a:pt x="416239" y="390950"/>
                  <a:pt x="415260" y="387395"/>
                  <a:pt x="415883" y="383840"/>
                </a:cubicBezTo>
                <a:lnTo>
                  <a:pt x="419265" y="365265"/>
                </a:lnTo>
                <a:cubicBezTo>
                  <a:pt x="423716" y="340914"/>
                  <a:pt x="443030" y="321450"/>
                  <a:pt x="467417" y="316917"/>
                </a:cubicBezTo>
                <a:cubicBezTo>
                  <a:pt x="471066" y="316206"/>
                  <a:pt x="474805" y="315851"/>
                  <a:pt x="478543" y="315851"/>
                </a:cubicBezTo>
                <a:close/>
                <a:moveTo>
                  <a:pt x="62842" y="315851"/>
                </a:moveTo>
                <a:lnTo>
                  <a:pt x="72989" y="315851"/>
                </a:lnTo>
                <a:cubicBezTo>
                  <a:pt x="76193" y="315851"/>
                  <a:pt x="79219" y="317095"/>
                  <a:pt x="81534" y="319406"/>
                </a:cubicBezTo>
                <a:cubicBezTo>
                  <a:pt x="89455" y="327316"/>
                  <a:pt x="102361" y="327316"/>
                  <a:pt x="110282" y="319406"/>
                </a:cubicBezTo>
                <a:cubicBezTo>
                  <a:pt x="112596" y="317095"/>
                  <a:pt x="115711" y="315851"/>
                  <a:pt x="118916" y="315851"/>
                </a:cubicBezTo>
                <a:lnTo>
                  <a:pt x="128973" y="315851"/>
                </a:lnTo>
                <a:cubicBezTo>
                  <a:pt x="132711" y="315851"/>
                  <a:pt x="136539" y="316206"/>
                  <a:pt x="140188" y="316917"/>
                </a:cubicBezTo>
                <a:cubicBezTo>
                  <a:pt x="164575" y="321450"/>
                  <a:pt x="183889" y="340914"/>
                  <a:pt x="188340" y="365265"/>
                </a:cubicBezTo>
                <a:lnTo>
                  <a:pt x="191633" y="383840"/>
                </a:lnTo>
                <a:cubicBezTo>
                  <a:pt x="192345" y="387395"/>
                  <a:pt x="191366" y="390950"/>
                  <a:pt x="189052" y="393705"/>
                </a:cubicBezTo>
                <a:cubicBezTo>
                  <a:pt x="186738" y="396460"/>
                  <a:pt x="183355" y="398060"/>
                  <a:pt x="179795" y="398060"/>
                </a:cubicBezTo>
                <a:lnTo>
                  <a:pt x="12110" y="398060"/>
                </a:lnTo>
                <a:cubicBezTo>
                  <a:pt x="8549" y="398060"/>
                  <a:pt x="5078" y="396460"/>
                  <a:pt x="2853" y="393705"/>
                </a:cubicBezTo>
                <a:cubicBezTo>
                  <a:pt x="539" y="390950"/>
                  <a:pt x="-440" y="387395"/>
                  <a:pt x="183" y="383840"/>
                </a:cubicBezTo>
                <a:lnTo>
                  <a:pt x="3565" y="365265"/>
                </a:lnTo>
                <a:cubicBezTo>
                  <a:pt x="8015" y="340914"/>
                  <a:pt x="27329" y="321450"/>
                  <a:pt x="51628" y="316917"/>
                </a:cubicBezTo>
                <a:cubicBezTo>
                  <a:pt x="55366" y="316206"/>
                  <a:pt x="59104" y="315851"/>
                  <a:pt x="62842" y="315851"/>
                </a:cubicBezTo>
                <a:close/>
                <a:moveTo>
                  <a:pt x="511653" y="231644"/>
                </a:moveTo>
                <a:cubicBezTo>
                  <a:pt x="507648" y="231644"/>
                  <a:pt x="503909" y="233334"/>
                  <a:pt x="501150" y="236179"/>
                </a:cubicBezTo>
                <a:cubicBezTo>
                  <a:pt x="498391" y="239113"/>
                  <a:pt x="497056" y="242935"/>
                  <a:pt x="497323" y="246936"/>
                </a:cubicBezTo>
                <a:lnTo>
                  <a:pt x="499281" y="276631"/>
                </a:lnTo>
                <a:cubicBezTo>
                  <a:pt x="499548" y="280810"/>
                  <a:pt x="501595" y="284544"/>
                  <a:pt x="504888" y="286677"/>
                </a:cubicBezTo>
                <a:cubicBezTo>
                  <a:pt x="508983" y="289345"/>
                  <a:pt x="514323" y="289345"/>
                  <a:pt x="518418" y="286677"/>
                </a:cubicBezTo>
                <a:cubicBezTo>
                  <a:pt x="521622" y="284544"/>
                  <a:pt x="523758" y="280810"/>
                  <a:pt x="524025" y="276631"/>
                </a:cubicBezTo>
                <a:lnTo>
                  <a:pt x="525984" y="246936"/>
                </a:lnTo>
                <a:cubicBezTo>
                  <a:pt x="526251" y="242935"/>
                  <a:pt x="524826" y="239113"/>
                  <a:pt x="522156" y="236179"/>
                </a:cubicBezTo>
                <a:cubicBezTo>
                  <a:pt x="519397" y="233334"/>
                  <a:pt x="515659" y="231644"/>
                  <a:pt x="511653" y="231644"/>
                </a:cubicBezTo>
                <a:close/>
                <a:moveTo>
                  <a:pt x="95952" y="231644"/>
                </a:moveTo>
                <a:cubicBezTo>
                  <a:pt x="91946" y="231644"/>
                  <a:pt x="88208" y="233334"/>
                  <a:pt x="85449" y="236179"/>
                </a:cubicBezTo>
                <a:cubicBezTo>
                  <a:pt x="82690" y="239113"/>
                  <a:pt x="81354" y="242935"/>
                  <a:pt x="81621" y="246936"/>
                </a:cubicBezTo>
                <a:lnTo>
                  <a:pt x="83580" y="276631"/>
                </a:lnTo>
                <a:cubicBezTo>
                  <a:pt x="83847" y="280810"/>
                  <a:pt x="85894" y="284544"/>
                  <a:pt x="89187" y="286677"/>
                </a:cubicBezTo>
                <a:cubicBezTo>
                  <a:pt x="93282" y="289345"/>
                  <a:pt x="98622" y="289345"/>
                  <a:pt x="102717" y="286677"/>
                </a:cubicBezTo>
                <a:cubicBezTo>
                  <a:pt x="105921" y="284544"/>
                  <a:pt x="108057" y="280810"/>
                  <a:pt x="108324" y="276631"/>
                </a:cubicBezTo>
                <a:lnTo>
                  <a:pt x="110282" y="246936"/>
                </a:lnTo>
                <a:cubicBezTo>
                  <a:pt x="110549" y="242935"/>
                  <a:pt x="109125" y="239113"/>
                  <a:pt x="106366" y="236179"/>
                </a:cubicBezTo>
                <a:cubicBezTo>
                  <a:pt x="103696" y="233334"/>
                  <a:pt x="99957" y="231644"/>
                  <a:pt x="95952" y="231644"/>
                </a:cubicBezTo>
                <a:close/>
                <a:moveTo>
                  <a:pt x="511653" y="207462"/>
                </a:moveTo>
                <a:cubicBezTo>
                  <a:pt x="522245" y="207462"/>
                  <a:pt x="532481" y="211907"/>
                  <a:pt x="539780" y="219642"/>
                </a:cubicBezTo>
                <a:cubicBezTo>
                  <a:pt x="547079" y="227466"/>
                  <a:pt x="550817" y="237957"/>
                  <a:pt x="550105" y="248537"/>
                </a:cubicBezTo>
                <a:lnTo>
                  <a:pt x="548147" y="278231"/>
                </a:lnTo>
                <a:cubicBezTo>
                  <a:pt x="547435" y="289967"/>
                  <a:pt x="541204" y="300725"/>
                  <a:pt x="531591" y="306948"/>
                </a:cubicBezTo>
                <a:cubicBezTo>
                  <a:pt x="525539" y="310860"/>
                  <a:pt x="518596" y="312816"/>
                  <a:pt x="511653" y="312816"/>
                </a:cubicBezTo>
                <a:cubicBezTo>
                  <a:pt x="504710" y="312816"/>
                  <a:pt x="497768" y="310860"/>
                  <a:pt x="491715" y="306948"/>
                </a:cubicBezTo>
                <a:cubicBezTo>
                  <a:pt x="482102" y="300725"/>
                  <a:pt x="475871" y="289967"/>
                  <a:pt x="475070" y="278231"/>
                </a:cubicBezTo>
                <a:lnTo>
                  <a:pt x="473201" y="248537"/>
                </a:lnTo>
                <a:cubicBezTo>
                  <a:pt x="472489" y="237957"/>
                  <a:pt x="476228" y="227466"/>
                  <a:pt x="483526" y="219731"/>
                </a:cubicBezTo>
                <a:cubicBezTo>
                  <a:pt x="490736" y="211907"/>
                  <a:pt x="501061" y="207462"/>
                  <a:pt x="511653" y="207462"/>
                </a:cubicBezTo>
                <a:close/>
                <a:moveTo>
                  <a:pt x="95952" y="207462"/>
                </a:moveTo>
                <a:cubicBezTo>
                  <a:pt x="106544" y="207462"/>
                  <a:pt x="116780" y="211907"/>
                  <a:pt x="124079" y="219731"/>
                </a:cubicBezTo>
                <a:cubicBezTo>
                  <a:pt x="131288" y="227466"/>
                  <a:pt x="135116" y="237957"/>
                  <a:pt x="134404" y="248537"/>
                </a:cubicBezTo>
                <a:lnTo>
                  <a:pt x="132446" y="278231"/>
                </a:lnTo>
                <a:cubicBezTo>
                  <a:pt x="131734" y="289967"/>
                  <a:pt x="125503" y="300725"/>
                  <a:pt x="115890" y="306948"/>
                </a:cubicBezTo>
                <a:cubicBezTo>
                  <a:pt x="109837" y="310860"/>
                  <a:pt x="102895" y="312816"/>
                  <a:pt x="95952" y="312816"/>
                </a:cubicBezTo>
                <a:cubicBezTo>
                  <a:pt x="89009" y="312816"/>
                  <a:pt x="82066" y="310860"/>
                  <a:pt x="76014" y="306948"/>
                </a:cubicBezTo>
                <a:cubicBezTo>
                  <a:pt x="66401" y="300725"/>
                  <a:pt x="60170" y="289967"/>
                  <a:pt x="59369" y="278231"/>
                </a:cubicBezTo>
                <a:lnTo>
                  <a:pt x="57411" y="248537"/>
                </a:lnTo>
                <a:cubicBezTo>
                  <a:pt x="56788" y="237957"/>
                  <a:pt x="60526" y="227466"/>
                  <a:pt x="67825" y="219731"/>
                </a:cubicBezTo>
                <a:cubicBezTo>
                  <a:pt x="75035" y="211907"/>
                  <a:pt x="85271" y="207462"/>
                  <a:pt x="95952" y="207462"/>
                </a:cubicBezTo>
                <a:close/>
                <a:moveTo>
                  <a:pt x="270734" y="132403"/>
                </a:moveTo>
                <a:cubicBezTo>
                  <a:pt x="268420" y="132403"/>
                  <a:pt x="266195" y="132670"/>
                  <a:pt x="263969" y="133114"/>
                </a:cubicBezTo>
                <a:cubicBezTo>
                  <a:pt x="249460" y="135780"/>
                  <a:pt x="237888" y="147423"/>
                  <a:pt x="235218" y="161998"/>
                </a:cubicBezTo>
                <a:lnTo>
                  <a:pt x="234417" y="166353"/>
                </a:lnTo>
                <a:lnTo>
                  <a:pt x="373100" y="166353"/>
                </a:lnTo>
                <a:lnTo>
                  <a:pt x="372388" y="161998"/>
                </a:lnTo>
                <a:cubicBezTo>
                  <a:pt x="369718" y="147423"/>
                  <a:pt x="358146" y="135780"/>
                  <a:pt x="343547" y="133114"/>
                </a:cubicBezTo>
                <a:cubicBezTo>
                  <a:pt x="341411" y="132670"/>
                  <a:pt x="339097" y="132403"/>
                  <a:pt x="336871" y="132403"/>
                </a:cubicBezTo>
                <a:lnTo>
                  <a:pt x="331353" y="132403"/>
                </a:lnTo>
                <a:cubicBezTo>
                  <a:pt x="323519" y="138624"/>
                  <a:pt x="313906" y="141912"/>
                  <a:pt x="303758" y="141912"/>
                </a:cubicBezTo>
                <a:cubicBezTo>
                  <a:pt x="293700" y="141912"/>
                  <a:pt x="284086" y="138624"/>
                  <a:pt x="276253" y="132403"/>
                </a:cubicBezTo>
                <a:close/>
                <a:moveTo>
                  <a:pt x="270734" y="108318"/>
                </a:moveTo>
                <a:lnTo>
                  <a:pt x="280793" y="108318"/>
                </a:lnTo>
                <a:cubicBezTo>
                  <a:pt x="283997" y="108318"/>
                  <a:pt x="287113" y="109562"/>
                  <a:pt x="289427" y="111784"/>
                </a:cubicBezTo>
                <a:cubicBezTo>
                  <a:pt x="293255" y="115694"/>
                  <a:pt x="298329" y="117739"/>
                  <a:pt x="303758" y="117739"/>
                </a:cubicBezTo>
                <a:cubicBezTo>
                  <a:pt x="309188" y="117739"/>
                  <a:pt x="314351" y="115694"/>
                  <a:pt x="318179" y="111784"/>
                </a:cubicBezTo>
                <a:cubicBezTo>
                  <a:pt x="320493" y="109562"/>
                  <a:pt x="323519" y="108318"/>
                  <a:pt x="326724" y="108318"/>
                </a:cubicBezTo>
                <a:lnTo>
                  <a:pt x="336871" y="108318"/>
                </a:lnTo>
                <a:cubicBezTo>
                  <a:pt x="340610" y="108318"/>
                  <a:pt x="344348" y="108584"/>
                  <a:pt x="348087" y="109295"/>
                </a:cubicBezTo>
                <a:cubicBezTo>
                  <a:pt x="372388" y="113917"/>
                  <a:pt x="391704" y="133381"/>
                  <a:pt x="396155" y="157732"/>
                </a:cubicBezTo>
                <a:lnTo>
                  <a:pt x="399537" y="176218"/>
                </a:lnTo>
                <a:cubicBezTo>
                  <a:pt x="400160" y="179773"/>
                  <a:pt x="399181" y="183417"/>
                  <a:pt x="396867" y="186172"/>
                </a:cubicBezTo>
                <a:cubicBezTo>
                  <a:pt x="394641" y="188927"/>
                  <a:pt x="391170" y="190527"/>
                  <a:pt x="387609" y="190527"/>
                </a:cubicBezTo>
                <a:lnTo>
                  <a:pt x="219997" y="190527"/>
                </a:lnTo>
                <a:cubicBezTo>
                  <a:pt x="216347" y="190527"/>
                  <a:pt x="212965" y="188927"/>
                  <a:pt x="210650" y="186172"/>
                </a:cubicBezTo>
                <a:cubicBezTo>
                  <a:pt x="208336" y="183417"/>
                  <a:pt x="207446" y="179773"/>
                  <a:pt x="208069" y="176218"/>
                </a:cubicBezTo>
                <a:lnTo>
                  <a:pt x="211451" y="157732"/>
                </a:lnTo>
                <a:cubicBezTo>
                  <a:pt x="215813" y="133381"/>
                  <a:pt x="235129" y="113917"/>
                  <a:pt x="259519" y="109295"/>
                </a:cubicBezTo>
                <a:cubicBezTo>
                  <a:pt x="263168" y="108584"/>
                  <a:pt x="266996" y="108318"/>
                  <a:pt x="270734" y="108318"/>
                </a:cubicBezTo>
                <a:close/>
                <a:moveTo>
                  <a:pt x="413861" y="87316"/>
                </a:moveTo>
                <a:cubicBezTo>
                  <a:pt x="416843" y="86483"/>
                  <a:pt x="420159" y="86772"/>
                  <a:pt x="423096" y="88372"/>
                </a:cubicBezTo>
                <a:cubicBezTo>
                  <a:pt x="454251" y="105796"/>
                  <a:pt x="481756" y="130420"/>
                  <a:pt x="502586" y="159488"/>
                </a:cubicBezTo>
                <a:cubicBezTo>
                  <a:pt x="506502" y="164911"/>
                  <a:pt x="505256" y="172467"/>
                  <a:pt x="499826" y="176290"/>
                </a:cubicBezTo>
                <a:cubicBezTo>
                  <a:pt x="497690" y="177890"/>
                  <a:pt x="495197" y="178601"/>
                  <a:pt x="492794" y="178601"/>
                </a:cubicBezTo>
                <a:cubicBezTo>
                  <a:pt x="488966" y="178601"/>
                  <a:pt x="485317" y="176823"/>
                  <a:pt x="482913" y="173534"/>
                </a:cubicBezTo>
                <a:cubicBezTo>
                  <a:pt x="464132" y="147310"/>
                  <a:pt x="439386" y="125175"/>
                  <a:pt x="411257" y="109529"/>
                </a:cubicBezTo>
                <a:cubicBezTo>
                  <a:pt x="405382" y="106240"/>
                  <a:pt x="403335" y="98862"/>
                  <a:pt x="406629" y="92995"/>
                </a:cubicBezTo>
                <a:cubicBezTo>
                  <a:pt x="408231" y="90106"/>
                  <a:pt x="410879" y="88150"/>
                  <a:pt x="413861" y="87316"/>
                </a:cubicBezTo>
                <a:close/>
                <a:moveTo>
                  <a:pt x="382342" y="70370"/>
                </a:moveTo>
                <a:cubicBezTo>
                  <a:pt x="384480" y="71081"/>
                  <a:pt x="386530" y="71792"/>
                  <a:pt x="388579" y="72592"/>
                </a:cubicBezTo>
                <a:cubicBezTo>
                  <a:pt x="394905" y="74903"/>
                  <a:pt x="398113" y="81836"/>
                  <a:pt x="395796" y="88058"/>
                </a:cubicBezTo>
                <a:cubicBezTo>
                  <a:pt x="394014" y="92947"/>
                  <a:pt x="389381" y="95969"/>
                  <a:pt x="384391" y="95969"/>
                </a:cubicBezTo>
                <a:cubicBezTo>
                  <a:pt x="383054" y="95969"/>
                  <a:pt x="381629" y="95791"/>
                  <a:pt x="380203" y="95258"/>
                </a:cubicBezTo>
                <a:cubicBezTo>
                  <a:pt x="378332" y="94547"/>
                  <a:pt x="376461" y="93925"/>
                  <a:pt x="374590" y="93213"/>
                </a:cubicBezTo>
                <a:cubicBezTo>
                  <a:pt x="368263" y="91080"/>
                  <a:pt x="364877" y="84236"/>
                  <a:pt x="367016" y="77925"/>
                </a:cubicBezTo>
                <a:cubicBezTo>
                  <a:pt x="369154" y="71614"/>
                  <a:pt x="376015" y="68237"/>
                  <a:pt x="382342" y="70370"/>
                </a:cubicBezTo>
                <a:close/>
                <a:moveTo>
                  <a:pt x="225634" y="70370"/>
                </a:moveTo>
                <a:cubicBezTo>
                  <a:pt x="231954" y="68237"/>
                  <a:pt x="238808" y="71614"/>
                  <a:pt x="240944" y="77923"/>
                </a:cubicBezTo>
                <a:cubicBezTo>
                  <a:pt x="243081" y="84232"/>
                  <a:pt x="239698" y="91074"/>
                  <a:pt x="233378" y="93207"/>
                </a:cubicBezTo>
                <a:cubicBezTo>
                  <a:pt x="190205" y="107868"/>
                  <a:pt x="151661" y="136304"/>
                  <a:pt x="125045" y="173536"/>
                </a:cubicBezTo>
                <a:cubicBezTo>
                  <a:pt x="122642" y="176824"/>
                  <a:pt x="118903" y="178601"/>
                  <a:pt x="115164" y="178601"/>
                </a:cubicBezTo>
                <a:cubicBezTo>
                  <a:pt x="112761" y="178601"/>
                  <a:pt x="110268" y="177890"/>
                  <a:pt x="108132" y="176291"/>
                </a:cubicBezTo>
                <a:cubicBezTo>
                  <a:pt x="102702" y="172470"/>
                  <a:pt x="101456" y="164916"/>
                  <a:pt x="105373" y="159496"/>
                </a:cubicBezTo>
                <a:cubicBezTo>
                  <a:pt x="134926" y="118176"/>
                  <a:pt x="177654" y="86542"/>
                  <a:pt x="225634" y="70370"/>
                </a:cubicBezTo>
                <a:close/>
                <a:moveTo>
                  <a:pt x="303767" y="24166"/>
                </a:moveTo>
                <a:cubicBezTo>
                  <a:pt x="299761" y="24166"/>
                  <a:pt x="296023" y="25766"/>
                  <a:pt x="293353" y="28698"/>
                </a:cubicBezTo>
                <a:cubicBezTo>
                  <a:pt x="290594" y="31629"/>
                  <a:pt x="289169" y="35450"/>
                  <a:pt x="289436" y="39448"/>
                </a:cubicBezTo>
                <a:lnTo>
                  <a:pt x="291395" y="69123"/>
                </a:lnTo>
                <a:cubicBezTo>
                  <a:pt x="291662" y="73210"/>
                  <a:pt x="293798" y="77030"/>
                  <a:pt x="297002" y="79074"/>
                </a:cubicBezTo>
                <a:cubicBezTo>
                  <a:pt x="301186" y="81739"/>
                  <a:pt x="306437" y="81739"/>
                  <a:pt x="310532" y="79074"/>
                </a:cubicBezTo>
                <a:cubicBezTo>
                  <a:pt x="313825" y="77030"/>
                  <a:pt x="315872" y="73210"/>
                  <a:pt x="316139" y="69123"/>
                </a:cubicBezTo>
                <a:lnTo>
                  <a:pt x="318097" y="39448"/>
                </a:lnTo>
                <a:cubicBezTo>
                  <a:pt x="318364" y="35450"/>
                  <a:pt x="317029" y="31629"/>
                  <a:pt x="314270" y="28698"/>
                </a:cubicBezTo>
                <a:cubicBezTo>
                  <a:pt x="311511" y="25766"/>
                  <a:pt x="307772" y="24166"/>
                  <a:pt x="303767" y="24166"/>
                </a:cubicBezTo>
                <a:close/>
                <a:moveTo>
                  <a:pt x="303767" y="0"/>
                </a:moveTo>
                <a:cubicBezTo>
                  <a:pt x="314448" y="0"/>
                  <a:pt x="324684" y="4442"/>
                  <a:pt x="331894" y="12172"/>
                </a:cubicBezTo>
                <a:cubicBezTo>
                  <a:pt x="339192" y="19902"/>
                  <a:pt x="342931" y="30386"/>
                  <a:pt x="342308" y="40958"/>
                </a:cubicBezTo>
                <a:lnTo>
                  <a:pt x="340350" y="70633"/>
                </a:lnTo>
                <a:cubicBezTo>
                  <a:pt x="339549" y="82361"/>
                  <a:pt x="333407" y="93112"/>
                  <a:pt x="323705" y="99331"/>
                </a:cubicBezTo>
                <a:cubicBezTo>
                  <a:pt x="317652" y="103329"/>
                  <a:pt x="310710" y="105284"/>
                  <a:pt x="303767" y="105284"/>
                </a:cubicBezTo>
                <a:cubicBezTo>
                  <a:pt x="296824" y="105284"/>
                  <a:pt x="289881" y="103329"/>
                  <a:pt x="283829" y="99331"/>
                </a:cubicBezTo>
                <a:cubicBezTo>
                  <a:pt x="274216" y="93112"/>
                  <a:pt x="267985" y="82361"/>
                  <a:pt x="267273" y="70633"/>
                </a:cubicBezTo>
                <a:lnTo>
                  <a:pt x="265315" y="40958"/>
                </a:lnTo>
                <a:cubicBezTo>
                  <a:pt x="264603" y="30386"/>
                  <a:pt x="268430" y="19902"/>
                  <a:pt x="275640" y="12172"/>
                </a:cubicBezTo>
                <a:cubicBezTo>
                  <a:pt x="282939" y="4442"/>
                  <a:pt x="293175" y="0"/>
                  <a:pt x="303767" y="0"/>
                </a:cubicBezTo>
                <a:close/>
              </a:path>
            </a:pathLst>
          </a:custGeom>
          <a:solidFill>
            <a:schemeClr val="accent1"/>
          </a:solidFill>
          <a:ln>
            <a:noFill/>
          </a:ln>
        </p:spPr>
      </p:sp>
      <p:sp>
        <p:nvSpPr>
          <p:cNvPr id="6" name="矩形 5"/>
          <p:cNvSpPr/>
          <p:nvPr/>
        </p:nvSpPr>
        <p:spPr>
          <a:xfrm>
            <a:off x="1881158" y="3071810"/>
            <a:ext cx="6929486" cy="240065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从图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4-21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中可以注意到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报文段中的数据部分是可选的，在一个连接建立和释放的过程（具体内容在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4.2.4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节中进行讲解）中，双方交换的报文段都是仅有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首部，没有数据部分的。如果一方没有数据要发送，也可以使用没有任何数据的首部来确认收到的数据。在处理超时的许多情况中，也会发送不带任何数据的报文段。</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 name="图片 6" descr="网络.jpg"/>
          <p:cNvPicPr>
            <a:picLocks noChangeAspect="1"/>
          </p:cNvPicPr>
          <p:nvPr/>
        </p:nvPicPr>
        <p:blipFill>
          <a:blip r:embed="rId1" cstate="print">
            <a:clrChange>
              <a:clrFrom>
                <a:srgbClr val="FFFFFF"/>
              </a:clrFrom>
              <a:clrTo>
                <a:srgbClr val="FFFFFF">
                  <a:alpha val="0"/>
                </a:srgbClr>
              </a:clrTo>
            </a:clrChange>
          </a:blip>
          <a:stretch>
            <a:fillRect/>
          </a:stretch>
        </p:blipFill>
        <p:spPr>
          <a:xfrm>
            <a:off x="9382148" y="3857896"/>
            <a:ext cx="2263896" cy="30001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500"/>
                                        <p:tgtEl>
                                          <p:spTgt spid="3"/>
                                        </p:tgtEl>
                                      </p:cBhvr>
                                    </p:animEffect>
                                  </p:childTnLst>
                                </p:cTn>
                              </p:par>
                            </p:childTnLst>
                          </p:cTn>
                        </p:par>
                        <p:par>
                          <p:cTn id="14" fill="hold">
                            <p:stCondLst>
                              <p:cond delay="1000"/>
                            </p:stCondLst>
                            <p:childTnLst>
                              <p:par>
                                <p:cTn id="15" presetID="29"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2"/>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9" dur="500"/>
                                        <p:tgtEl>
                                          <p:spTgt spid="6"/>
                                        </p:tgtEl>
                                      </p:cBhvr>
                                    </p:animEffect>
                                  </p:childTnLst>
                                </p:cTn>
                              </p:par>
                            </p:childTnLst>
                          </p:cTn>
                        </p:par>
                        <p:par>
                          <p:cTn id="20" fill="hold">
                            <p:stCondLst>
                              <p:cond delay="1500"/>
                            </p:stCondLst>
                            <p:childTnLst>
                              <p:par>
                                <p:cTn id="21" presetID="3" presetClass="entr" presetSubtype="1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4. 3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传输控制协议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TCP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2122114" y="1776934"/>
            <a:ext cx="4666599"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4.2.4  </a:t>
            </a:r>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连接的建立</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和释放</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3"/>
          <p:cNvGrpSpPr/>
          <p:nvPr/>
        </p:nvGrpSpPr>
        <p:grpSpPr>
          <a:xfrm>
            <a:off x="621916" y="1419744"/>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1"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230404" name="Rectangle 4"/>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20" name="矩形 19"/>
          <p:cNvSpPr/>
          <p:nvPr/>
        </p:nvSpPr>
        <p:spPr>
          <a:xfrm>
            <a:off x="1166778" y="3012230"/>
            <a:ext cx="10144196" cy="1631216"/>
          </a:xfrm>
          <a:prstGeom prst="rect">
            <a:avLst/>
          </a:prstGeom>
        </p:spPr>
        <p:txBody>
          <a:bodyPr wrap="square">
            <a:spAutoFit/>
          </a:bodyPr>
          <a:lstStyle/>
          <a:p>
            <a:pPr indent="457200" algn="just">
              <a:lnSpc>
                <a:spcPct val="125000"/>
              </a:lnSpc>
            </a:pPr>
            <a:r>
              <a:rPr lang="en-US"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是一个面向连接的协议，传输层连接的建立和释放是每一次面向连接的通信中所必不可少的过程。</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的连接和建立都采用客户</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服务器方式，主动发起连接建立的应用进程称为客户（</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client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），而被动等待连接建立的进程称为服务器（</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server</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）。下面具体来看一下</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连接的建立与释放过程。</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1" name="图片 20" descr="timg (1).jpg"/>
          <p:cNvPicPr>
            <a:picLocks noChangeAspect="1"/>
          </p:cNvPicPr>
          <p:nvPr/>
        </p:nvPicPr>
        <p:blipFill>
          <a:blip r:embed="rId2" cstate="print">
            <a:clrChange>
              <a:clrFrom>
                <a:srgbClr val="FFFFFF"/>
              </a:clrFrom>
              <a:clrTo>
                <a:srgbClr val="FFFFFF">
                  <a:alpha val="0"/>
                </a:srgbClr>
              </a:clrTo>
            </a:clrChange>
          </a:blip>
          <a:srcRect b="51588"/>
          <a:stretch>
            <a:fillRect/>
          </a:stretch>
        </p:blipFill>
        <p:spPr>
          <a:xfrm>
            <a:off x="6705600" y="4680014"/>
            <a:ext cx="5486400" cy="21779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4. 3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传输控制协议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TCP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îṣļîḑé-Rectangle 70"/>
          <p:cNvSpPr/>
          <p:nvPr/>
        </p:nvSpPr>
        <p:spPr>
          <a:xfrm>
            <a:off x="1837126" y="1543645"/>
            <a:ext cx="2445248" cy="369332"/>
          </a:xfrm>
          <a:prstGeom prst="rect">
            <a:avLst/>
          </a:prstGeom>
        </p:spPr>
        <p:txBody>
          <a:bodyPr wrap="none" lIns="144000" tIns="0" rIns="144000" bIns="0">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连接的建立</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7"/>
          <p:cNvGrpSpPr>
            <a:grpSpLocks noChangeAspect="1"/>
          </p:cNvGrpSpPr>
          <p:nvPr/>
        </p:nvGrpSpPr>
        <p:grpSpPr>
          <a:xfrm>
            <a:off x="1095340" y="1349500"/>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7" name="矩形 6"/>
          <p:cNvSpPr/>
          <p:nvPr/>
        </p:nvSpPr>
        <p:spPr>
          <a:xfrm>
            <a:off x="1809720" y="3000372"/>
            <a:ext cx="3571900" cy="201593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假设客户机上的一个进程想与服务器上另一进程通信，两者要通过“三次握手（</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three-way handshake</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）”建立</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连接，如图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示。</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4498"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pSp>
        <p:nvGrpSpPr>
          <p:cNvPr id="11" name="组合 10"/>
          <p:cNvGrpSpPr/>
          <p:nvPr/>
        </p:nvGrpSpPr>
        <p:grpSpPr>
          <a:xfrm>
            <a:off x="5881686" y="1071545"/>
            <a:ext cx="4857784" cy="5510681"/>
            <a:chOff x="5881686" y="1071545"/>
            <a:chExt cx="4857784" cy="5510681"/>
          </a:xfrm>
        </p:grpSpPr>
        <p:graphicFrame>
          <p:nvGraphicFramePr>
            <p:cNvPr id="234497" name="Object 1"/>
            <p:cNvGraphicFramePr>
              <a:graphicFrameLocks noChangeAspect="1"/>
            </p:cNvGraphicFramePr>
            <p:nvPr/>
          </p:nvGraphicFramePr>
          <p:xfrm>
            <a:off x="5881686" y="1071545"/>
            <a:ext cx="4857784" cy="5040831"/>
          </p:xfrm>
          <a:graphic>
            <a:graphicData uri="http://schemas.openxmlformats.org/presentationml/2006/ole">
              <mc:AlternateContent xmlns:mc="http://schemas.openxmlformats.org/markup-compatibility/2006">
                <mc:Choice xmlns:v="urn:schemas-microsoft-com:vml" Requires="v">
                  <p:oleObj spid="_x0000_s18435" name="" r:id="rId2" imgW="3390900" imgH="3419475" progId="Visio.Drawing.11">
                    <p:embed/>
                  </p:oleObj>
                </mc:Choice>
                <mc:Fallback>
                  <p:oleObj name="" r:id="rId2" imgW="3390900" imgH="3419475" progId="Visio.Drawing.11">
                    <p:embed/>
                    <p:pic>
                      <p:nvPicPr>
                        <p:cNvPr id="0" name="Object 1"/>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881686" y="1071545"/>
                          <a:ext cx="4857784" cy="50408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useBgFill="1">
          <p:nvSpPr>
            <p:cNvPr id="10" name="矩形 9"/>
            <p:cNvSpPr/>
            <p:nvPr/>
          </p:nvSpPr>
          <p:spPr>
            <a:xfrm>
              <a:off x="6024562" y="6143644"/>
              <a:ext cx="4143404" cy="438582"/>
            </a:xfrm>
            <a:prstGeom prst="rect">
              <a:avLst/>
            </a:prstGeom>
          </p:spPr>
          <p:txBody>
            <a:bodyPr wrap="square">
              <a:spAutoFit/>
            </a:bodyPr>
            <a:lstStyle/>
            <a:p>
              <a:pPr indent="457200" algn="ctr">
                <a:lnSpc>
                  <a:spcPct val="125000"/>
                </a:lnSpc>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4-5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三次握手建立</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连接</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Bottom)">
                                      <p:cBhvr>
                                        <p:cTn id="18" dur="500"/>
                                        <p:tgtEl>
                                          <p:spTgt spid="7"/>
                                        </p:tgtEl>
                                      </p:cBhvr>
                                    </p:animEffect>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4. 3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传输控制协议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TCP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立方体 2"/>
          <p:cNvSpPr/>
          <p:nvPr/>
        </p:nvSpPr>
        <p:spPr>
          <a:xfrm>
            <a:off x="881026" y="1214422"/>
            <a:ext cx="4714908" cy="714380"/>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）第</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次握手：客户发送连接请求。</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TextBox 3"/>
          <p:cNvSpPr txBox="1"/>
          <p:nvPr/>
        </p:nvSpPr>
        <p:spPr>
          <a:xfrm>
            <a:off x="1000132" y="2143116"/>
            <a:ext cx="10239404" cy="1246495"/>
          </a:xfrm>
          <a:prstGeom prst="rect">
            <a:avLst/>
          </a:prstGeom>
          <a:noFill/>
        </p:spPr>
        <p:txBody>
          <a:bodyPr wrap="square" rtlCol="0">
            <a:spAutoFit/>
          </a:bodyPr>
          <a:lstStyle/>
          <a:p>
            <a:pPr lvl="0"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客户发送一个特殊的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报文段给服务器，这个报文段不包含应用数据，而将段首的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SYN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标志位置</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，该报文段也因此被称为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SYN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报文段。同时，客户还为这个连接设置初始序列号</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seq</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client_isn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。该段被封装成</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数据报发送给服务器。</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立方体 4"/>
          <p:cNvSpPr/>
          <p:nvPr/>
        </p:nvSpPr>
        <p:spPr>
          <a:xfrm>
            <a:off x="881026" y="3571876"/>
            <a:ext cx="4714908" cy="714380"/>
          </a:xfrm>
          <a:prstGeom prst="cube">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）第</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次握手：服务器同意连接确认。</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TextBox 5"/>
          <p:cNvSpPr txBox="1"/>
          <p:nvPr/>
        </p:nvSpPr>
        <p:spPr>
          <a:xfrm>
            <a:off x="1000132" y="4500570"/>
            <a:ext cx="10239404" cy="1980607"/>
          </a:xfrm>
          <a:prstGeom prst="rect">
            <a:avLst/>
          </a:prstGeom>
          <a:noFill/>
        </p:spPr>
        <p:txBody>
          <a:bodyPr wrap="square" rtlCol="0">
            <a:spAutoFit/>
          </a:bodyPr>
          <a:lstStyle/>
          <a:p>
            <a:pPr lvl="0"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一旦包含</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SYN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段的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数据报到达服务器（假设正常到达），服务器从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数据报中提取出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SYN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段，并初始化</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缓存及连接变量，同时发送给客户一个同意连接的确认信息。这个确认报文段也不包含应用数据，却在段首包含三条重要的信息：</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SYN=1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ACK=1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段首的确认号</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ack</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=client_isn+1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，服务器选择连接的初始序列号</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seq</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server_isn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。这个报文段通常被称为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SYN&amp;ACK</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报文段。</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4. 3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传输控制协议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TCP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立方体 2"/>
          <p:cNvSpPr/>
          <p:nvPr/>
        </p:nvSpPr>
        <p:spPr>
          <a:xfrm>
            <a:off x="881026" y="1358720"/>
            <a:ext cx="4714908" cy="714380"/>
          </a:xfrm>
          <a:prstGeom prst="cube">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nchor="ctr">
            <a:noAutofit/>
          </a:bodyPr>
          <a:lstStyle/>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）第</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次握手：客户确认连接。</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TextBox 3"/>
          <p:cNvSpPr txBox="1"/>
          <p:nvPr/>
        </p:nvSpPr>
        <p:spPr>
          <a:xfrm>
            <a:off x="1000132" y="2287414"/>
            <a:ext cx="10239404" cy="1213024"/>
          </a:xfrm>
          <a:prstGeom prst="rect">
            <a:avLst/>
          </a:prstGeom>
          <a:noFill/>
        </p:spPr>
        <p:txBody>
          <a:bodyPr wrap="square" rtlCol="0">
            <a:spAutoFit/>
          </a:bodyPr>
          <a:lstStyle/>
          <a:p>
            <a:pPr lvl="0"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在接收到服务器同意连接的确认后，客户同样要设置连接的缓存和变量，并再向服务器发送一个确认（即对服务器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SYN&amp;ACK</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报文段的确认）。这时</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ACK=1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SYN=0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，表示连接已经建立。</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TextBox 5"/>
          <p:cNvSpPr txBox="1"/>
          <p:nvPr/>
        </p:nvSpPr>
        <p:spPr>
          <a:xfrm>
            <a:off x="1000132" y="3857628"/>
            <a:ext cx="10239404" cy="477054"/>
          </a:xfrm>
          <a:prstGeom prst="rect">
            <a:avLst/>
          </a:prstGeom>
          <a:noFill/>
        </p:spPr>
        <p:txBody>
          <a:bodyPr wrap="square" rtlCol="0">
            <a:spAutoFit/>
          </a:bodyPr>
          <a:lstStyle/>
          <a:p>
            <a:pPr lvl="0" indent="457200" algn="just">
              <a:lnSpc>
                <a:spcPct val="125000"/>
              </a:lnSpc>
            </a:pPr>
            <a:r>
              <a:rPr lang="zh-CN" altLang="en-US" sz="2000" dirty="0">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三次握手过程结束后，客户和服务器就可以相互发送数据了。</a:t>
            </a:r>
            <a:endParaRPr lang="zh-CN" altLang="en-US" sz="2000" dirty="0">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 name="图片 6" descr="21.jpg"/>
          <p:cNvPicPr>
            <a:picLocks noChangeAspect="1"/>
          </p:cNvPicPr>
          <p:nvPr/>
        </p:nvPicPr>
        <p:blipFill>
          <a:blip r:embed="rId1" cstate="print">
            <a:clrChange>
              <a:clrFrom>
                <a:srgbClr val="FFFFFF"/>
              </a:clrFrom>
              <a:clrTo>
                <a:srgbClr val="FFFFFF">
                  <a:alpha val="0"/>
                </a:srgbClr>
              </a:clrTo>
            </a:clrChange>
          </a:blip>
          <a:srcRect b="6000"/>
          <a:stretch>
            <a:fillRect/>
          </a:stretch>
        </p:blipFill>
        <p:spPr>
          <a:xfrm>
            <a:off x="7429500" y="3500426"/>
            <a:ext cx="4762500" cy="33575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4. 3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传输控制协议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TCP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îṣļîḑé-Rectangle 70"/>
          <p:cNvSpPr/>
          <p:nvPr/>
        </p:nvSpPr>
        <p:spPr>
          <a:xfrm>
            <a:off x="1837126" y="1194253"/>
            <a:ext cx="2445248" cy="369332"/>
          </a:xfrm>
          <a:prstGeom prst="rect">
            <a:avLst/>
          </a:prstGeom>
        </p:spPr>
        <p:txBody>
          <a:bodyPr wrap="none" lIns="144000" tIns="0" rIns="144000" bIns="0">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连接的释放</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7"/>
          <p:cNvGrpSpPr>
            <a:grpSpLocks noChangeAspect="1"/>
          </p:cNvGrpSpPr>
          <p:nvPr/>
        </p:nvGrpSpPr>
        <p:grpSpPr>
          <a:xfrm>
            <a:off x="1095340" y="1000108"/>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7" name="矩形 6"/>
          <p:cNvSpPr/>
          <p:nvPr/>
        </p:nvSpPr>
        <p:spPr>
          <a:xfrm>
            <a:off x="1452530" y="1936600"/>
            <a:ext cx="5929354" cy="3554819"/>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客户和服务器之间数据传输完成后，需要释放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连接。建立一个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连接需要“三次握手”，而释放一个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连接则需要经过“四次握手”。这是由</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的半关闭造成的。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连接是全双工通信的，因而每个方向必须单独进行关闭。也就是说，当任意一方完成数据发送任务后都可以发送一个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FIN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报文段来释放这个方向的连接；另一端收到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FIN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报文段后，通知应用层另一端已经终止了该方向的数据传输，也就是对</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FIN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报文段进行确认。</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4498"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240644" name="Rectangle 4"/>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pSp>
        <p:nvGrpSpPr>
          <p:cNvPr id="15" name="组合 14"/>
          <p:cNvGrpSpPr/>
          <p:nvPr/>
        </p:nvGrpSpPr>
        <p:grpSpPr>
          <a:xfrm>
            <a:off x="7374905" y="1000108"/>
            <a:ext cx="4793325" cy="5500726"/>
            <a:chOff x="7374905" y="1000108"/>
            <a:chExt cx="4793325" cy="5500726"/>
          </a:xfrm>
        </p:grpSpPr>
        <p:graphicFrame>
          <p:nvGraphicFramePr>
            <p:cNvPr id="240643" name="Object 3"/>
            <p:cNvGraphicFramePr>
              <a:graphicFrameLocks noChangeAspect="1"/>
            </p:cNvGraphicFramePr>
            <p:nvPr/>
          </p:nvGraphicFramePr>
          <p:xfrm>
            <a:off x="7374905" y="1000108"/>
            <a:ext cx="4650449" cy="4929222"/>
          </p:xfrm>
          <a:graphic>
            <a:graphicData uri="http://schemas.openxmlformats.org/presentationml/2006/ole">
              <mc:AlternateContent xmlns:mc="http://schemas.openxmlformats.org/markup-compatibility/2006">
                <mc:Choice xmlns:v="urn:schemas-microsoft-com:vml" Requires="v">
                  <p:oleObj spid="_x0000_s19459" name="" r:id="rId2" imgW="3390900" imgH="3705225" progId="Visio.Drawing.11">
                    <p:embed/>
                  </p:oleObj>
                </mc:Choice>
                <mc:Fallback>
                  <p:oleObj name="" r:id="rId2" imgW="3390900" imgH="3705225" progId="Visio.Drawing.11">
                    <p:embed/>
                    <p:pic>
                      <p:nvPicPr>
                        <p:cNvPr id="0" name="Object 3"/>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7374905" y="1000108"/>
                          <a:ext cx="4650449" cy="49292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矩形 13"/>
            <p:cNvSpPr/>
            <p:nvPr/>
          </p:nvSpPr>
          <p:spPr>
            <a:xfrm>
              <a:off x="7453322" y="6094056"/>
              <a:ext cx="4714908" cy="406778"/>
            </a:xfrm>
            <a:prstGeom prst="rect">
              <a:avLst/>
            </a:prstGeom>
            <a:noFill/>
          </p:spPr>
          <p:txBody>
            <a:bodyPr wrap="square">
              <a:spAutoFit/>
            </a:bodyPr>
            <a:lstStyle/>
            <a:p>
              <a:pPr indent="457200" algn="just">
                <a:lnSpc>
                  <a:spcPct val="125000"/>
                </a:lnSpc>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4-23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四次握手释放</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连接</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6" name="矩形 15"/>
          <p:cNvSpPr/>
          <p:nvPr/>
        </p:nvSpPr>
        <p:spPr>
          <a:xfrm>
            <a:off x="1452530" y="5446345"/>
            <a:ext cx="5929354" cy="12111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通常情况下都是客户端主动释放连接，因此以客户端主动关闭一个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连接为例讲解释放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连接的过程，如图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4-23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Bottom)">
                                      <p:cBhvr>
                                        <p:cTn id="18" dur="500"/>
                                        <p:tgtEl>
                                          <p:spTgt spid="7"/>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slide(fromBottom)">
                                      <p:cBhvr>
                                        <p:cTn id="22" dur="500"/>
                                        <p:tgtEl>
                                          <p:spTgt spid="16"/>
                                        </p:tgtEl>
                                      </p:cBhvr>
                                    </p:animEffect>
                                  </p:childTnLst>
                                </p:cTn>
                              </p:par>
                            </p:childTnLst>
                          </p:cTn>
                        </p:par>
                        <p:par>
                          <p:cTn id="23" fill="hold">
                            <p:stCondLst>
                              <p:cond delay="2000"/>
                            </p:stCondLst>
                            <p:childTnLst>
                              <p:par>
                                <p:cTn id="24" presetID="17" presetClass="entr" presetSubtype="1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4. 3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传输控制协议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TCP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立方体 2"/>
          <p:cNvSpPr/>
          <p:nvPr/>
        </p:nvSpPr>
        <p:spPr>
          <a:xfrm>
            <a:off x="881026" y="1388109"/>
            <a:ext cx="4714908" cy="714380"/>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）第</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次握手：客户请求关闭连接。</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TextBox 3"/>
          <p:cNvSpPr txBox="1"/>
          <p:nvPr/>
        </p:nvSpPr>
        <p:spPr>
          <a:xfrm>
            <a:off x="1000132" y="2316803"/>
            <a:ext cx="10239404" cy="826445"/>
          </a:xfrm>
          <a:prstGeom prst="rect">
            <a:avLst/>
          </a:prstGeom>
          <a:noFill/>
        </p:spPr>
        <p:txBody>
          <a:bodyPr wrap="square" rtlCol="0">
            <a:spAutoFit/>
          </a:bodyPr>
          <a:lstStyle/>
          <a:p>
            <a:pPr lvl="0"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客户向服务器发送一个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FIN=1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报文段，并设置初始序列号</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seq</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client_isn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。该报文段封装成</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数据报传送给服务器。</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立方体 4"/>
          <p:cNvSpPr/>
          <p:nvPr/>
        </p:nvSpPr>
        <p:spPr>
          <a:xfrm>
            <a:off x="881026" y="3571876"/>
            <a:ext cx="4714908" cy="714380"/>
          </a:xfrm>
          <a:prstGeom prst="cube">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）第</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次握手：服务器确认客户请求。</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TextBox 5"/>
          <p:cNvSpPr txBox="1"/>
          <p:nvPr/>
        </p:nvSpPr>
        <p:spPr>
          <a:xfrm>
            <a:off x="1000132" y="4500570"/>
            <a:ext cx="10239404" cy="1595886"/>
          </a:xfrm>
          <a:prstGeom prst="rect">
            <a:avLst/>
          </a:prstGeom>
          <a:noFill/>
        </p:spPr>
        <p:txBody>
          <a:bodyPr wrap="square" rtlCol="0">
            <a:spAutoFit/>
          </a:bodyPr>
          <a:lstStyle/>
          <a:p>
            <a:pPr lvl="0"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服务器收到上述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报文段后，发送一个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ACK</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报文段对这个报文进行确认。</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ACK</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报文段中，</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ACK=1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seq</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server_isn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ack</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=client_isn+1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。这时的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连接处于半关闭状态，即客户机无法向服务器发送数据，但可以接收服务器发来的数据。客户收到服务器的确认报文段后，进入终止等待状态，等待服务器发出的连接释放报文段。</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4. 3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传输控制协议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TCP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立方体 2"/>
          <p:cNvSpPr/>
          <p:nvPr/>
        </p:nvSpPr>
        <p:spPr>
          <a:xfrm>
            <a:off x="881026" y="1388109"/>
            <a:ext cx="4714908" cy="714380"/>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）第</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次握手：服务器请求关闭连接。</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TextBox 3"/>
          <p:cNvSpPr txBox="1"/>
          <p:nvPr/>
        </p:nvSpPr>
        <p:spPr>
          <a:xfrm>
            <a:off x="1000132" y="2316803"/>
            <a:ext cx="10239404" cy="828304"/>
          </a:xfrm>
          <a:prstGeom prst="rect">
            <a:avLst/>
          </a:prstGeom>
          <a:noFill/>
        </p:spPr>
        <p:txBody>
          <a:bodyPr wrap="square" rtlCol="0">
            <a:spAutoFit/>
          </a:bodyPr>
          <a:lstStyle/>
          <a:p>
            <a:pPr lvl="0"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若服务器中没有需要发送给客户的数据了，则发送自己的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FIN=1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的连接释放报文段给客户端。该报文段中，</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ACK=1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seq</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server_isn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ack</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=client_isn+1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立方体 4"/>
          <p:cNvSpPr/>
          <p:nvPr/>
        </p:nvSpPr>
        <p:spPr>
          <a:xfrm>
            <a:off x="881026" y="3571876"/>
            <a:ext cx="4714908" cy="714380"/>
          </a:xfrm>
          <a:prstGeom prst="cube">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）第</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次握手：客户确认服务器请求。</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TextBox 5"/>
          <p:cNvSpPr txBox="1"/>
          <p:nvPr/>
        </p:nvSpPr>
        <p:spPr>
          <a:xfrm>
            <a:off x="1000132" y="4500570"/>
            <a:ext cx="10239404" cy="1211165"/>
          </a:xfrm>
          <a:prstGeom prst="rect">
            <a:avLst/>
          </a:prstGeom>
          <a:noFill/>
        </p:spPr>
        <p:txBody>
          <a:bodyPr wrap="square" rtlCol="0">
            <a:spAutoFit/>
          </a:bodyPr>
          <a:lstStyle/>
          <a:p>
            <a:pPr lvl="0"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客户收到服务器的连接释放报文段后，对服务器的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FIN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报文段进行确认。在确认报文段中把</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ACK</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位置</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，确认号</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ack</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=server_isn+1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，序号</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seq</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=client_isn+1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。然后进入时间等待状态。经过时间等待计时器设置的时间</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2MSL</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后，客户才真正释放连接。</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4. 3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传输控制协议</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TCP</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 name="组合 2"/>
          <p:cNvGrpSpPr/>
          <p:nvPr/>
        </p:nvGrpSpPr>
        <p:grpSpPr>
          <a:xfrm>
            <a:off x="7953388" y="2000240"/>
            <a:ext cx="3456000" cy="2433761"/>
            <a:chOff x="7167570" y="3786191"/>
            <a:chExt cx="3456000" cy="2433761"/>
          </a:xfrm>
        </p:grpSpPr>
        <p:pic>
          <p:nvPicPr>
            <p:cNvPr id="4" name="图片 3" descr="timg (23).jpg"/>
            <p:cNvPicPr>
              <a:picLocks noChangeAspect="1"/>
            </p:cNvPicPr>
            <p:nvPr/>
          </p:nvPicPr>
          <p:blipFill>
            <a:blip r:embed="rId1" cstate="print">
              <a:clrChange>
                <a:clrFrom>
                  <a:srgbClr val="FFFFFF"/>
                </a:clrFrom>
                <a:clrTo>
                  <a:srgbClr val="FFFFFF">
                    <a:alpha val="0"/>
                  </a:srgbClr>
                </a:clrTo>
              </a:clrChange>
            </a:blip>
            <a:srcRect b="6105"/>
            <a:stretch>
              <a:fillRect/>
            </a:stretch>
          </p:blipFill>
          <p:spPr>
            <a:xfrm>
              <a:off x="7167570" y="3786191"/>
              <a:ext cx="3456000" cy="2433761"/>
            </a:xfrm>
            <a:prstGeom prst="rect">
              <a:avLst/>
            </a:prstGeom>
          </p:spPr>
        </p:pic>
        <p:sp>
          <p:nvSpPr>
            <p:cNvPr id="5" name="TextBox 4"/>
            <p:cNvSpPr txBox="1"/>
            <p:nvPr/>
          </p:nvSpPr>
          <p:spPr>
            <a:xfrm>
              <a:off x="7881950" y="5214950"/>
              <a:ext cx="1500198" cy="584775"/>
            </a:xfrm>
            <a:prstGeom prst="rect">
              <a:avLst/>
            </a:prstGeom>
            <a:noFill/>
          </p:spPr>
          <p:txBody>
            <a:bodyPr wrap="squar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提  示</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grpSp>
      <p:grpSp>
        <p:nvGrpSpPr>
          <p:cNvPr id="6" name="组合 5"/>
          <p:cNvGrpSpPr>
            <a:grpSpLocks noChangeAspect="1"/>
          </p:cNvGrpSpPr>
          <p:nvPr/>
        </p:nvGrpSpPr>
        <p:grpSpPr>
          <a:xfrm>
            <a:off x="1381092" y="1785926"/>
            <a:ext cx="5857916" cy="3682148"/>
            <a:chOff x="1077992" y="1348159"/>
            <a:chExt cx="10036017" cy="4673129"/>
          </a:xfrm>
        </p:grpSpPr>
        <p:grpSp>
          <p:nvGrpSpPr>
            <p:cNvPr id="7" name="组合 1"/>
            <p:cNvGrpSpPr/>
            <p:nvPr/>
          </p:nvGrpSpPr>
          <p:grpSpPr>
            <a:xfrm>
              <a:off x="1077992" y="1556792"/>
              <a:ext cx="10036017" cy="4464496"/>
              <a:chOff x="1077992" y="1556792"/>
              <a:chExt cx="10036017" cy="4464496"/>
            </a:xfrm>
          </p:grpSpPr>
          <p:sp>
            <p:nvSpPr>
              <p:cNvPr id="9" name="矩形 2"/>
              <p:cNvSpPr/>
              <p:nvPr/>
            </p:nvSpPr>
            <p:spPr bwMode="auto">
              <a:xfrm>
                <a:off x="1321830" y="1556792"/>
                <a:ext cx="9548340" cy="4464496"/>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grpSp>
            <p:nvGrpSpPr>
              <p:cNvPr id="10" name="组合 2"/>
              <p:cNvGrpSpPr/>
              <p:nvPr/>
            </p:nvGrpSpPr>
            <p:grpSpPr>
              <a:xfrm>
                <a:off x="1077992" y="5717702"/>
                <a:ext cx="10036017" cy="303586"/>
                <a:chOff x="1077992" y="5800118"/>
                <a:chExt cx="10036017" cy="188544"/>
              </a:xfrm>
            </p:grpSpPr>
            <p:sp>
              <p:nvSpPr>
                <p:cNvPr id="12" name="直角三角形 11"/>
                <p:cNvSpPr/>
                <p:nvPr/>
              </p:nvSpPr>
              <p:spPr>
                <a:xfrm rot="16200000" flipH="1">
                  <a:off x="1102464"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直角三角形 12"/>
                <p:cNvSpPr/>
                <p:nvPr/>
              </p:nvSpPr>
              <p:spPr>
                <a:xfrm rot="5400000">
                  <a:off x="10900993"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1" name="圆角矩形 5"/>
              <p:cNvSpPr/>
              <p:nvPr/>
            </p:nvSpPr>
            <p:spPr>
              <a:xfrm>
                <a:off x="1883528" y="2013621"/>
                <a:ext cx="8618528" cy="355434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MSL</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是最长报文段寿命（</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Maximum Segment Lifetime</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），设置这个时间是为了保证客户发送的最后一个</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ACK</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报文段能够到达服务器。</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RFC 793</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建议将</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MSL</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设为</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分钟，</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允许不同的实现根据具体情况使用更小的</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MSL</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值。</a:t>
                </a:r>
                <a:endPar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8" name="六边形 7"/>
            <p:cNvSpPr/>
            <p:nvPr/>
          </p:nvSpPr>
          <p:spPr>
            <a:xfrm>
              <a:off x="1675683" y="1348159"/>
              <a:ext cx="2520283" cy="502576"/>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60403161633"/>
  <p:tag name="MH_LIBRARY" val="CONTENTS"/>
  <p:tag name="MH_TYPE" val="ENTRY"/>
  <p:tag name="ID" val="547141"/>
  <p:tag name="MH_ORDER" val="1"/>
</p:tagLst>
</file>

<file path=ppt/tags/tag2.xml><?xml version="1.0" encoding="utf-8"?>
<p:tagLst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25364</Words>
  <Application>WPS 演示</Application>
  <PresentationFormat>宽屏</PresentationFormat>
  <Paragraphs>1306</Paragraphs>
  <Slides>101</Slides>
  <Notes>3</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20</vt:i4>
      </vt:variant>
      <vt:variant>
        <vt:lpstr>幻灯片标题</vt:lpstr>
      </vt:variant>
      <vt:variant>
        <vt:i4>101</vt:i4>
      </vt:variant>
    </vt:vector>
  </HeadingPairs>
  <TitlesOfParts>
    <vt:vector size="138" baseType="lpstr">
      <vt:lpstr>Arial</vt:lpstr>
      <vt:lpstr>宋体</vt:lpstr>
      <vt:lpstr>Wingdings</vt:lpstr>
      <vt:lpstr>等线</vt:lpstr>
      <vt:lpstr>微软雅黑</vt:lpstr>
      <vt:lpstr>Arial Unicode MS</vt:lpstr>
      <vt:lpstr>Impact</vt:lpstr>
      <vt:lpstr>Calibri</vt:lpstr>
      <vt:lpstr>Calibri</vt:lpstr>
      <vt:lpstr>Times New Roman</vt:lpstr>
      <vt:lpstr>Gill Sans</vt:lpstr>
      <vt:lpstr>Arial</vt:lpstr>
      <vt:lpstr>Arial Unicode MS</vt:lpstr>
      <vt:lpstr>Adobe Gothic Std B</vt:lpstr>
      <vt:lpstr>Yu Gothic UI Semibold</vt:lpstr>
      <vt:lpstr>Gill Sans MT</vt:lpstr>
      <vt:lpstr>Office 主题</vt:lpstr>
      <vt:lpstr>Visio.Drawing.11</vt:lpstr>
      <vt:lpstr>Visio.Drawing.11</vt:lpstr>
      <vt:lpstr>Visio.Drawing.11</vt:lpstr>
      <vt:lpstr>Visio.Drawing.11</vt:lpstr>
      <vt:lpstr>Visio.Drawing.11</vt:lpstr>
      <vt:lpstr>Visio.Drawing.11</vt:lpstr>
      <vt:lpstr>Visio.Drawing.11</vt:lpstr>
      <vt:lpstr>Visio.Drawing.11</vt:lpstr>
      <vt:lpstr>Visio.Drawing.11</vt:lpstr>
      <vt:lpstr>Visio.Drawing.11</vt:lpstr>
      <vt:lpstr>Visio.Drawing.11</vt:lpstr>
      <vt:lpstr>Visio.Drawing.11</vt:lpstr>
      <vt:lpstr>Visio.Drawing.11</vt:lpstr>
      <vt:lpstr>Visio.Drawing.11</vt:lpstr>
      <vt:lpstr>Visio.Drawing.11</vt:lpstr>
      <vt:lpstr>Visio.Drawing.11</vt:lpstr>
      <vt:lpstr>Visio.Drawing.11</vt:lpstr>
      <vt:lpstr>Visio.Drawing.11</vt:lpstr>
      <vt:lpstr>Visio.Drawing.11</vt:lpstr>
      <vt:lpstr>Visio.Drawing.11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hasee</dc:creator>
  <cp:lastModifiedBy>Administrator</cp:lastModifiedBy>
  <cp:revision>744</cp:revision>
  <dcterms:created xsi:type="dcterms:W3CDTF">2017-09-23T13:50:00Z</dcterms:created>
  <dcterms:modified xsi:type="dcterms:W3CDTF">2023-10-31T02:00:09Z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ICV">
    <vt:lpwstr>704F1D290D4146A388B4317EACAACF32_13</vt:lpwstr>
  </property>
</Properties>
</file>