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404" r:id="rId2"/>
    <p:sldId id="403" r:id="rId3"/>
    <p:sldId id="405" r:id="rId4"/>
    <p:sldId id="406" r:id="rId5"/>
    <p:sldId id="408" r:id="rId6"/>
    <p:sldId id="489" r:id="rId7"/>
    <p:sldId id="491" r:id="rId8"/>
    <p:sldId id="562" r:id="rId9"/>
    <p:sldId id="563" r:id="rId10"/>
    <p:sldId id="490" r:id="rId11"/>
    <p:sldId id="564" r:id="rId12"/>
    <p:sldId id="565" r:id="rId13"/>
    <p:sldId id="605" r:id="rId14"/>
    <p:sldId id="560" r:id="rId15"/>
    <p:sldId id="501" r:id="rId16"/>
    <p:sldId id="502" r:id="rId17"/>
    <p:sldId id="503" r:id="rId18"/>
    <p:sldId id="566" r:id="rId19"/>
    <p:sldId id="504" r:id="rId20"/>
    <p:sldId id="611" r:id="rId21"/>
    <p:sldId id="508" r:id="rId22"/>
    <p:sldId id="582" r:id="rId23"/>
    <p:sldId id="505" r:id="rId24"/>
    <p:sldId id="571" r:id="rId25"/>
    <p:sldId id="583" r:id="rId26"/>
    <p:sldId id="606" r:id="rId27"/>
    <p:sldId id="612" r:id="rId28"/>
    <p:sldId id="613" r:id="rId29"/>
    <p:sldId id="609" r:id="rId30"/>
    <p:sldId id="610" r:id="rId31"/>
    <p:sldId id="561" r:id="rId32"/>
    <p:sldId id="425" r:id="rId33"/>
    <p:sldId id="426" r:id="rId34"/>
    <p:sldId id="513" r:id="rId35"/>
    <p:sldId id="586" r:id="rId36"/>
    <p:sldId id="514" r:id="rId37"/>
    <p:sldId id="515" r:id="rId38"/>
    <p:sldId id="577" r:id="rId39"/>
    <p:sldId id="584" r:id="rId40"/>
    <p:sldId id="578" r:id="rId41"/>
    <p:sldId id="585" r:id="rId42"/>
    <p:sldId id="579" r:id="rId43"/>
    <p:sldId id="614" r:id="rId44"/>
    <p:sldId id="580" r:id="rId4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5">
          <p15:clr>
            <a:srgbClr val="A4A3A4"/>
          </p15:clr>
        </p15:guide>
        <p15:guide id="2" pos="381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D50"/>
    <a:srgbClr val="01558E"/>
    <a:srgbClr val="FED31C"/>
    <a:srgbClr val="FEE57A"/>
    <a:srgbClr val="31AAFD"/>
    <a:srgbClr val="027BCE"/>
    <a:srgbClr val="E7F5FF"/>
    <a:srgbClr val="FFE885"/>
    <a:srgbClr val="0799FD"/>
    <a:srgbClr val="0274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2" d="100"/>
          <a:sy n="72" d="100"/>
        </p:scale>
        <p:origin x="438" y="60"/>
      </p:cViewPr>
      <p:guideLst>
        <p:guide orient="horz" pos="2255"/>
        <p:guide pos="3818"/>
      </p:guideLst>
    </p:cSldViewPr>
  </p:slideViewPr>
  <p:notesTextViewPr>
    <p:cViewPr>
      <p:scale>
        <a:sx n="1" d="1"/>
        <a:sy n="1" d="1"/>
      </p:scale>
      <p:origin x="0" y="0"/>
    </p:cViewPr>
  </p:notesTextViewPr>
  <p:sorterViewPr>
    <p:cViewPr>
      <p:scale>
        <a:sx n="38" d="100"/>
        <a:sy n="3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BB3CA-3609-4056-9B23-4049BCB39C60}" type="datetimeFigureOut">
              <a:rPr lang="zh-CN" altLang="en-US" smtClean="0"/>
              <a:t>2022/10/25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25CCEA-3F45-46FD-873C-10FB1242F407}" type="slidenum">
              <a:rPr lang="zh-CN" altLang="en-US" smtClean="0"/>
              <a:t>‹#›</a:t>
            </a:fld>
            <a:endParaRPr lang="zh-CN" altLang="en-US"/>
          </a:p>
        </p:txBody>
      </p:sp>
    </p:spTree>
    <p:extLst>
      <p:ext uri="{BB962C8B-B14F-4D97-AF65-F5344CB8AC3E}">
        <p14:creationId xmlns:p14="http://schemas.microsoft.com/office/powerpoint/2010/main" val="1046236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A25CCEA-3F45-46FD-873C-10FB1242F40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t>32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t>33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43</a:t>
            </a:fld>
            <a:endParaRPr lang="zh-CN" altLang="en-US"/>
          </a:p>
        </p:txBody>
      </p:sp>
    </p:spTree>
    <p:extLst>
      <p:ext uri="{BB962C8B-B14F-4D97-AF65-F5344CB8AC3E}">
        <p14:creationId xmlns:p14="http://schemas.microsoft.com/office/powerpoint/2010/main" val="4168884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14</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t>15</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t>16</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t>21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31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5" name="矩形 4"/>
          <p:cNvSpPr/>
          <p:nvPr userDrawn="1"/>
        </p:nvSpPr>
        <p:spPr>
          <a:xfrm>
            <a:off x="0" y="0"/>
            <a:ext cx="12192000" cy="7924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792480" y="213678"/>
            <a:ext cx="10789920" cy="517842"/>
          </a:xfrm>
        </p:spPr>
        <p:txBody>
          <a:bodyPr/>
          <a:lstStyle/>
          <a:p>
            <a:r>
              <a:rPr lang="zh-CN" altLang="en-US" dirty="0"/>
              <a:t>单击此处编辑母版标题样式</a:t>
            </a:r>
          </a:p>
        </p:txBody>
      </p:sp>
      <p:sp>
        <p:nvSpPr>
          <p:cNvPr id="4" name="内容占位符 3"/>
          <p:cNvSpPr>
            <a:spLocks noGrp="1"/>
          </p:cNvSpPr>
          <p:nvPr>
            <p:ph sz="quarter" idx="10"/>
          </p:nvPr>
        </p:nvSpPr>
        <p:spPr>
          <a:xfrm>
            <a:off x="669925" y="995680"/>
            <a:ext cx="10912475" cy="5328921"/>
          </a:xfrm>
        </p:spPr>
        <p:txBody>
          <a:bodyPr/>
          <a:lstStyle>
            <a:lvl1pPr>
              <a:lnSpc>
                <a:spcPct val="130000"/>
              </a:lnSpc>
              <a:spcBef>
                <a:spcPts val="0"/>
              </a:spcBef>
              <a:defRPr/>
            </a:lvl1pPr>
          </a:lstStyle>
          <a:p>
            <a:pPr lvl="0"/>
            <a:r>
              <a:rPr lang="zh-CN" altLang="en-US" dirty="0"/>
              <a:t>单击此处编辑母版文本样式</a:t>
            </a:r>
          </a:p>
        </p:txBody>
      </p:sp>
      <p:sp>
        <p:nvSpPr>
          <p:cNvPr id="7" name="燕尾形 6"/>
          <p:cNvSpPr/>
          <p:nvPr userDrawn="1"/>
        </p:nvSpPr>
        <p:spPr>
          <a:xfrm>
            <a:off x="10958494" y="280550"/>
            <a:ext cx="308128" cy="383863"/>
          </a:xfrm>
          <a:prstGeom prst="chevron">
            <a:avLst>
              <a:gd name="adj" fmla="val 3693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燕尾形 7"/>
          <p:cNvSpPr/>
          <p:nvPr userDrawn="1"/>
        </p:nvSpPr>
        <p:spPr>
          <a:xfrm>
            <a:off x="11228998" y="280550"/>
            <a:ext cx="308128" cy="383863"/>
          </a:xfrm>
          <a:prstGeom prst="chevron">
            <a:avLst>
              <a:gd name="adj" fmla="val 369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TextBox 15"/>
          <p:cNvSpPr txBox="1"/>
          <p:nvPr userDrawn="1"/>
        </p:nvSpPr>
        <p:spPr>
          <a:xfrm>
            <a:off x="11433862" y="325859"/>
            <a:ext cx="650430"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EEF1883-7A0E-4F66-9932-E581691AD397}" type="slidenum">
              <a:rPr lang="zh-CN" altLang="en-US" sz="1600" smtClean="0">
                <a:solidFill>
                  <a:schemeClr val="accent3"/>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6" name="任意多边形 15"/>
          <p:cNvSpPr/>
          <p:nvPr userDrawn="1"/>
        </p:nvSpPr>
        <p:spPr>
          <a:xfrm>
            <a:off x="119336" y="0"/>
            <a:ext cx="740200" cy="792480"/>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 name="connsiteX0-1" fmla="*/ 0 w 3596749"/>
              <a:gd name="connsiteY0-2" fmla="*/ 0 h 1268414"/>
              <a:gd name="connsiteX1-3" fmla="*/ 299302 w 3596749"/>
              <a:gd name="connsiteY1-4" fmla="*/ 0 h 1268414"/>
              <a:gd name="connsiteX2-5" fmla="*/ 795613 w 3596749"/>
              <a:gd name="connsiteY2-6" fmla="*/ 0 h 1268414"/>
              <a:gd name="connsiteX3-7" fmla="*/ 806567 w 3596749"/>
              <a:gd name="connsiteY3-8" fmla="*/ 0 h 1268414"/>
              <a:gd name="connsiteX4-9" fmla="*/ 1105869 w 3596749"/>
              <a:gd name="connsiteY4-10" fmla="*/ 0 h 1268414"/>
              <a:gd name="connsiteX5-11" fmla="*/ 1252078 w 3596749"/>
              <a:gd name="connsiteY5-12" fmla="*/ 0 h 1268414"/>
              <a:gd name="connsiteX6-13" fmla="*/ 1602180 w 3596749"/>
              <a:gd name="connsiteY6-14" fmla="*/ 0 h 1268414"/>
              <a:gd name="connsiteX7-15" fmla="*/ 1708543 w 3596749"/>
              <a:gd name="connsiteY7-16" fmla="*/ 0 h 1268414"/>
              <a:gd name="connsiteX8-17" fmla="*/ 2042864 w 3596749"/>
              <a:gd name="connsiteY8-18" fmla="*/ 0 h 1268414"/>
              <a:gd name="connsiteX9-19" fmla="*/ 2058645 w 3596749"/>
              <a:gd name="connsiteY9-20" fmla="*/ 0 h 1268414"/>
              <a:gd name="connsiteX10-21" fmla="*/ 2515110 w 3596749"/>
              <a:gd name="connsiteY10-22" fmla="*/ 0 h 1268414"/>
              <a:gd name="connsiteX11-23" fmla="*/ 3596749 w 3596749"/>
              <a:gd name="connsiteY11-24" fmla="*/ 747318 h 1268414"/>
              <a:gd name="connsiteX12-25" fmla="*/ 3075653 w 3596749"/>
              <a:gd name="connsiteY12-26" fmla="*/ 1268414 h 1268414"/>
              <a:gd name="connsiteX13-27" fmla="*/ 2744509 w 3596749"/>
              <a:gd name="connsiteY13-28" fmla="*/ 1268414 h 1268414"/>
              <a:gd name="connsiteX14-29" fmla="*/ 2359995 w 3596749"/>
              <a:gd name="connsiteY14-30" fmla="*/ 1268414 h 1268414"/>
              <a:gd name="connsiteX15-31" fmla="*/ 2288044 w 3596749"/>
              <a:gd name="connsiteY15-32" fmla="*/ 1268414 h 1268414"/>
              <a:gd name="connsiteX16-33" fmla="*/ 2269086 w 3596749"/>
              <a:gd name="connsiteY16-34" fmla="*/ 1268414 h 1268414"/>
              <a:gd name="connsiteX17-35" fmla="*/ 2018799 w 3596749"/>
              <a:gd name="connsiteY17-36" fmla="*/ 1268414 h 1268414"/>
              <a:gd name="connsiteX18-37" fmla="*/ 1937942 w 3596749"/>
              <a:gd name="connsiteY18-38" fmla="*/ 1268414 h 1268414"/>
              <a:gd name="connsiteX19-39" fmla="*/ 1831579 w 3596749"/>
              <a:gd name="connsiteY19-40" fmla="*/ 1268414 h 1268414"/>
              <a:gd name="connsiteX20-41" fmla="*/ 1562334 w 3596749"/>
              <a:gd name="connsiteY20-42" fmla="*/ 1268414 h 1268414"/>
              <a:gd name="connsiteX21-43" fmla="*/ 1553428 w 3596749"/>
              <a:gd name="connsiteY21-44" fmla="*/ 1268414 h 1268414"/>
              <a:gd name="connsiteX22-45" fmla="*/ 1532278 w 3596749"/>
              <a:gd name="connsiteY22-46" fmla="*/ 1268414 h 1268414"/>
              <a:gd name="connsiteX23-47" fmla="*/ 1481477 w 3596749"/>
              <a:gd name="connsiteY23-48" fmla="*/ 1268414 h 1268414"/>
              <a:gd name="connsiteX24-49" fmla="*/ 1212232 w 3596749"/>
              <a:gd name="connsiteY24-50" fmla="*/ 1268414 h 1268414"/>
              <a:gd name="connsiteX25-51" fmla="*/ 1105869 w 3596749"/>
              <a:gd name="connsiteY25-52" fmla="*/ 1268414 h 1268414"/>
              <a:gd name="connsiteX26-53" fmla="*/ 1025012 w 3596749"/>
              <a:gd name="connsiteY26-54" fmla="*/ 1268414 h 1268414"/>
              <a:gd name="connsiteX27-55" fmla="*/ 806567 w 3596749"/>
              <a:gd name="connsiteY27-56" fmla="*/ 1268414 h 1268414"/>
              <a:gd name="connsiteX28-57" fmla="*/ 755767 w 3596749"/>
              <a:gd name="connsiteY28-58" fmla="*/ 1268414 h 1268414"/>
              <a:gd name="connsiteX29-59" fmla="*/ 725711 w 3596749"/>
              <a:gd name="connsiteY29-60" fmla="*/ 1268414 h 1268414"/>
              <a:gd name="connsiteX30-61" fmla="*/ 299302 w 3596749"/>
              <a:gd name="connsiteY30-62" fmla="*/ 1268414 h 1268414"/>
              <a:gd name="connsiteX31-63" fmla="*/ 0 w 3596749"/>
              <a:gd name="connsiteY31-64" fmla="*/ 1268414 h 1268414"/>
              <a:gd name="connsiteX32-65" fmla="*/ 0 w 3596749"/>
              <a:gd name="connsiteY32-66" fmla="*/ 0 h 1268414"/>
              <a:gd name="connsiteX0-67" fmla="*/ 0 w 3596749"/>
              <a:gd name="connsiteY0-68" fmla="*/ 0 h 1268414"/>
              <a:gd name="connsiteX1-69" fmla="*/ 299302 w 3596749"/>
              <a:gd name="connsiteY1-70" fmla="*/ 0 h 1268414"/>
              <a:gd name="connsiteX2-71" fmla="*/ 795613 w 3596749"/>
              <a:gd name="connsiteY2-72" fmla="*/ 0 h 1268414"/>
              <a:gd name="connsiteX3-73" fmla="*/ 806567 w 3596749"/>
              <a:gd name="connsiteY3-74" fmla="*/ 0 h 1268414"/>
              <a:gd name="connsiteX4-75" fmla="*/ 1105869 w 3596749"/>
              <a:gd name="connsiteY4-76" fmla="*/ 0 h 1268414"/>
              <a:gd name="connsiteX5-77" fmla="*/ 1252078 w 3596749"/>
              <a:gd name="connsiteY5-78" fmla="*/ 0 h 1268414"/>
              <a:gd name="connsiteX6-79" fmla="*/ 1602180 w 3596749"/>
              <a:gd name="connsiteY6-80" fmla="*/ 0 h 1268414"/>
              <a:gd name="connsiteX7-81" fmla="*/ 1708543 w 3596749"/>
              <a:gd name="connsiteY7-82" fmla="*/ 0 h 1268414"/>
              <a:gd name="connsiteX8-83" fmla="*/ 2042864 w 3596749"/>
              <a:gd name="connsiteY8-84" fmla="*/ 0 h 1268414"/>
              <a:gd name="connsiteX9-85" fmla="*/ 2058645 w 3596749"/>
              <a:gd name="connsiteY9-86" fmla="*/ 0 h 1268414"/>
              <a:gd name="connsiteX10-87" fmla="*/ 2515110 w 3596749"/>
              <a:gd name="connsiteY10-88" fmla="*/ 0 h 1268414"/>
              <a:gd name="connsiteX11-89" fmla="*/ 3596749 w 3596749"/>
              <a:gd name="connsiteY11-90" fmla="*/ 747318 h 1268414"/>
              <a:gd name="connsiteX12-91" fmla="*/ 2744509 w 3596749"/>
              <a:gd name="connsiteY12-92" fmla="*/ 1268414 h 1268414"/>
              <a:gd name="connsiteX13-93" fmla="*/ 2359995 w 3596749"/>
              <a:gd name="connsiteY13-94" fmla="*/ 1268414 h 1268414"/>
              <a:gd name="connsiteX14-95" fmla="*/ 2288044 w 3596749"/>
              <a:gd name="connsiteY14-96" fmla="*/ 1268414 h 1268414"/>
              <a:gd name="connsiteX15-97" fmla="*/ 2269086 w 3596749"/>
              <a:gd name="connsiteY15-98" fmla="*/ 1268414 h 1268414"/>
              <a:gd name="connsiteX16-99" fmla="*/ 2018799 w 3596749"/>
              <a:gd name="connsiteY16-100" fmla="*/ 1268414 h 1268414"/>
              <a:gd name="connsiteX17-101" fmla="*/ 1937942 w 3596749"/>
              <a:gd name="connsiteY17-102" fmla="*/ 1268414 h 1268414"/>
              <a:gd name="connsiteX18-103" fmla="*/ 1831579 w 3596749"/>
              <a:gd name="connsiteY18-104" fmla="*/ 1268414 h 1268414"/>
              <a:gd name="connsiteX19-105" fmla="*/ 1562334 w 3596749"/>
              <a:gd name="connsiteY19-106" fmla="*/ 1268414 h 1268414"/>
              <a:gd name="connsiteX20-107" fmla="*/ 1553428 w 3596749"/>
              <a:gd name="connsiteY20-108" fmla="*/ 1268414 h 1268414"/>
              <a:gd name="connsiteX21-109" fmla="*/ 1532278 w 3596749"/>
              <a:gd name="connsiteY21-110" fmla="*/ 1268414 h 1268414"/>
              <a:gd name="connsiteX22-111" fmla="*/ 1481477 w 3596749"/>
              <a:gd name="connsiteY22-112" fmla="*/ 1268414 h 1268414"/>
              <a:gd name="connsiteX23-113" fmla="*/ 1212232 w 3596749"/>
              <a:gd name="connsiteY23-114" fmla="*/ 1268414 h 1268414"/>
              <a:gd name="connsiteX24-115" fmla="*/ 1105869 w 3596749"/>
              <a:gd name="connsiteY24-116" fmla="*/ 1268414 h 1268414"/>
              <a:gd name="connsiteX25-117" fmla="*/ 1025012 w 3596749"/>
              <a:gd name="connsiteY25-118" fmla="*/ 1268414 h 1268414"/>
              <a:gd name="connsiteX26-119" fmla="*/ 806567 w 3596749"/>
              <a:gd name="connsiteY26-120" fmla="*/ 1268414 h 1268414"/>
              <a:gd name="connsiteX27-121" fmla="*/ 755767 w 3596749"/>
              <a:gd name="connsiteY27-122" fmla="*/ 1268414 h 1268414"/>
              <a:gd name="connsiteX28-123" fmla="*/ 725711 w 3596749"/>
              <a:gd name="connsiteY28-124" fmla="*/ 1268414 h 1268414"/>
              <a:gd name="connsiteX29-125" fmla="*/ 299302 w 3596749"/>
              <a:gd name="connsiteY29-126" fmla="*/ 1268414 h 1268414"/>
              <a:gd name="connsiteX30-127" fmla="*/ 0 w 3596749"/>
              <a:gd name="connsiteY30-128" fmla="*/ 1268414 h 1268414"/>
              <a:gd name="connsiteX31-129" fmla="*/ 0 w 3596749"/>
              <a:gd name="connsiteY31-130" fmla="*/ 0 h 1268414"/>
              <a:gd name="connsiteX0-131" fmla="*/ 0 w 3596749"/>
              <a:gd name="connsiteY0-132" fmla="*/ 0 h 1268414"/>
              <a:gd name="connsiteX1-133" fmla="*/ 299302 w 3596749"/>
              <a:gd name="connsiteY1-134" fmla="*/ 0 h 1268414"/>
              <a:gd name="connsiteX2-135" fmla="*/ 795613 w 3596749"/>
              <a:gd name="connsiteY2-136" fmla="*/ 0 h 1268414"/>
              <a:gd name="connsiteX3-137" fmla="*/ 806567 w 3596749"/>
              <a:gd name="connsiteY3-138" fmla="*/ 0 h 1268414"/>
              <a:gd name="connsiteX4-139" fmla="*/ 1105869 w 3596749"/>
              <a:gd name="connsiteY4-140" fmla="*/ 0 h 1268414"/>
              <a:gd name="connsiteX5-141" fmla="*/ 1252078 w 3596749"/>
              <a:gd name="connsiteY5-142" fmla="*/ 0 h 1268414"/>
              <a:gd name="connsiteX6-143" fmla="*/ 1602180 w 3596749"/>
              <a:gd name="connsiteY6-144" fmla="*/ 0 h 1268414"/>
              <a:gd name="connsiteX7-145" fmla="*/ 1708543 w 3596749"/>
              <a:gd name="connsiteY7-146" fmla="*/ 0 h 1268414"/>
              <a:gd name="connsiteX8-147" fmla="*/ 2042864 w 3596749"/>
              <a:gd name="connsiteY8-148" fmla="*/ 0 h 1268414"/>
              <a:gd name="connsiteX9-149" fmla="*/ 2058645 w 3596749"/>
              <a:gd name="connsiteY9-150" fmla="*/ 0 h 1268414"/>
              <a:gd name="connsiteX10-151" fmla="*/ 2515110 w 3596749"/>
              <a:gd name="connsiteY10-152" fmla="*/ 0 h 1268414"/>
              <a:gd name="connsiteX11-153" fmla="*/ 3596749 w 3596749"/>
              <a:gd name="connsiteY11-154" fmla="*/ 747318 h 1268414"/>
              <a:gd name="connsiteX12-155" fmla="*/ 2359995 w 3596749"/>
              <a:gd name="connsiteY12-156" fmla="*/ 1268414 h 1268414"/>
              <a:gd name="connsiteX13-157" fmla="*/ 2288044 w 3596749"/>
              <a:gd name="connsiteY13-158" fmla="*/ 1268414 h 1268414"/>
              <a:gd name="connsiteX14-159" fmla="*/ 2269086 w 3596749"/>
              <a:gd name="connsiteY14-160" fmla="*/ 1268414 h 1268414"/>
              <a:gd name="connsiteX15-161" fmla="*/ 2018799 w 3596749"/>
              <a:gd name="connsiteY15-162" fmla="*/ 1268414 h 1268414"/>
              <a:gd name="connsiteX16-163" fmla="*/ 1937942 w 3596749"/>
              <a:gd name="connsiteY16-164" fmla="*/ 1268414 h 1268414"/>
              <a:gd name="connsiteX17-165" fmla="*/ 1831579 w 3596749"/>
              <a:gd name="connsiteY17-166" fmla="*/ 1268414 h 1268414"/>
              <a:gd name="connsiteX18-167" fmla="*/ 1562334 w 3596749"/>
              <a:gd name="connsiteY18-168" fmla="*/ 1268414 h 1268414"/>
              <a:gd name="connsiteX19-169" fmla="*/ 1553428 w 3596749"/>
              <a:gd name="connsiteY19-170" fmla="*/ 1268414 h 1268414"/>
              <a:gd name="connsiteX20-171" fmla="*/ 1532278 w 3596749"/>
              <a:gd name="connsiteY20-172" fmla="*/ 1268414 h 1268414"/>
              <a:gd name="connsiteX21-173" fmla="*/ 1481477 w 3596749"/>
              <a:gd name="connsiteY21-174" fmla="*/ 1268414 h 1268414"/>
              <a:gd name="connsiteX22-175" fmla="*/ 1212232 w 3596749"/>
              <a:gd name="connsiteY22-176" fmla="*/ 1268414 h 1268414"/>
              <a:gd name="connsiteX23-177" fmla="*/ 1105869 w 3596749"/>
              <a:gd name="connsiteY23-178" fmla="*/ 1268414 h 1268414"/>
              <a:gd name="connsiteX24-179" fmla="*/ 1025012 w 3596749"/>
              <a:gd name="connsiteY24-180" fmla="*/ 1268414 h 1268414"/>
              <a:gd name="connsiteX25-181" fmla="*/ 806567 w 3596749"/>
              <a:gd name="connsiteY25-182" fmla="*/ 1268414 h 1268414"/>
              <a:gd name="connsiteX26-183" fmla="*/ 755767 w 3596749"/>
              <a:gd name="connsiteY26-184" fmla="*/ 1268414 h 1268414"/>
              <a:gd name="connsiteX27-185" fmla="*/ 725711 w 3596749"/>
              <a:gd name="connsiteY27-186" fmla="*/ 1268414 h 1268414"/>
              <a:gd name="connsiteX28-187" fmla="*/ 299302 w 3596749"/>
              <a:gd name="connsiteY28-188" fmla="*/ 1268414 h 1268414"/>
              <a:gd name="connsiteX29-189" fmla="*/ 0 w 3596749"/>
              <a:gd name="connsiteY29-190" fmla="*/ 1268414 h 1268414"/>
              <a:gd name="connsiteX30-191" fmla="*/ 0 w 3596749"/>
              <a:gd name="connsiteY30-192" fmla="*/ 0 h 1268414"/>
              <a:gd name="connsiteX0-193" fmla="*/ 0 w 3596749"/>
              <a:gd name="connsiteY0-194" fmla="*/ 0 h 1268414"/>
              <a:gd name="connsiteX1-195" fmla="*/ 299302 w 3596749"/>
              <a:gd name="connsiteY1-196" fmla="*/ 0 h 1268414"/>
              <a:gd name="connsiteX2-197" fmla="*/ 795613 w 3596749"/>
              <a:gd name="connsiteY2-198" fmla="*/ 0 h 1268414"/>
              <a:gd name="connsiteX3-199" fmla="*/ 806567 w 3596749"/>
              <a:gd name="connsiteY3-200" fmla="*/ 0 h 1268414"/>
              <a:gd name="connsiteX4-201" fmla="*/ 1105869 w 3596749"/>
              <a:gd name="connsiteY4-202" fmla="*/ 0 h 1268414"/>
              <a:gd name="connsiteX5-203" fmla="*/ 1252078 w 3596749"/>
              <a:gd name="connsiteY5-204" fmla="*/ 0 h 1268414"/>
              <a:gd name="connsiteX6-205" fmla="*/ 1602180 w 3596749"/>
              <a:gd name="connsiteY6-206" fmla="*/ 0 h 1268414"/>
              <a:gd name="connsiteX7-207" fmla="*/ 1708543 w 3596749"/>
              <a:gd name="connsiteY7-208" fmla="*/ 0 h 1268414"/>
              <a:gd name="connsiteX8-209" fmla="*/ 2042864 w 3596749"/>
              <a:gd name="connsiteY8-210" fmla="*/ 0 h 1268414"/>
              <a:gd name="connsiteX9-211" fmla="*/ 2058645 w 3596749"/>
              <a:gd name="connsiteY9-212" fmla="*/ 0 h 1268414"/>
              <a:gd name="connsiteX10-213" fmla="*/ 2515110 w 3596749"/>
              <a:gd name="connsiteY10-214" fmla="*/ 0 h 1268414"/>
              <a:gd name="connsiteX11-215" fmla="*/ 3596749 w 3596749"/>
              <a:gd name="connsiteY11-216" fmla="*/ 747318 h 1268414"/>
              <a:gd name="connsiteX12-217" fmla="*/ 2288044 w 3596749"/>
              <a:gd name="connsiteY12-218" fmla="*/ 1268414 h 1268414"/>
              <a:gd name="connsiteX13-219" fmla="*/ 2269086 w 3596749"/>
              <a:gd name="connsiteY13-220" fmla="*/ 1268414 h 1268414"/>
              <a:gd name="connsiteX14-221" fmla="*/ 2018799 w 3596749"/>
              <a:gd name="connsiteY14-222" fmla="*/ 1268414 h 1268414"/>
              <a:gd name="connsiteX15-223" fmla="*/ 1937942 w 3596749"/>
              <a:gd name="connsiteY15-224" fmla="*/ 1268414 h 1268414"/>
              <a:gd name="connsiteX16-225" fmla="*/ 1831579 w 3596749"/>
              <a:gd name="connsiteY16-226" fmla="*/ 1268414 h 1268414"/>
              <a:gd name="connsiteX17-227" fmla="*/ 1562334 w 3596749"/>
              <a:gd name="connsiteY17-228" fmla="*/ 1268414 h 1268414"/>
              <a:gd name="connsiteX18-229" fmla="*/ 1553428 w 3596749"/>
              <a:gd name="connsiteY18-230" fmla="*/ 1268414 h 1268414"/>
              <a:gd name="connsiteX19-231" fmla="*/ 1532278 w 3596749"/>
              <a:gd name="connsiteY19-232" fmla="*/ 1268414 h 1268414"/>
              <a:gd name="connsiteX20-233" fmla="*/ 1481477 w 3596749"/>
              <a:gd name="connsiteY20-234" fmla="*/ 1268414 h 1268414"/>
              <a:gd name="connsiteX21-235" fmla="*/ 1212232 w 3596749"/>
              <a:gd name="connsiteY21-236" fmla="*/ 1268414 h 1268414"/>
              <a:gd name="connsiteX22-237" fmla="*/ 1105869 w 3596749"/>
              <a:gd name="connsiteY22-238" fmla="*/ 1268414 h 1268414"/>
              <a:gd name="connsiteX23-239" fmla="*/ 1025012 w 3596749"/>
              <a:gd name="connsiteY23-240" fmla="*/ 1268414 h 1268414"/>
              <a:gd name="connsiteX24-241" fmla="*/ 806567 w 3596749"/>
              <a:gd name="connsiteY24-242" fmla="*/ 1268414 h 1268414"/>
              <a:gd name="connsiteX25-243" fmla="*/ 755767 w 3596749"/>
              <a:gd name="connsiteY25-244" fmla="*/ 1268414 h 1268414"/>
              <a:gd name="connsiteX26-245" fmla="*/ 725711 w 3596749"/>
              <a:gd name="connsiteY26-246" fmla="*/ 1268414 h 1268414"/>
              <a:gd name="connsiteX27-247" fmla="*/ 299302 w 3596749"/>
              <a:gd name="connsiteY27-248" fmla="*/ 1268414 h 1268414"/>
              <a:gd name="connsiteX28-249" fmla="*/ 0 w 3596749"/>
              <a:gd name="connsiteY28-250" fmla="*/ 1268414 h 1268414"/>
              <a:gd name="connsiteX29-251" fmla="*/ 0 w 3596749"/>
              <a:gd name="connsiteY29-252" fmla="*/ 0 h 1268414"/>
              <a:gd name="connsiteX0-253" fmla="*/ 0 w 3596749"/>
              <a:gd name="connsiteY0-254" fmla="*/ 0 h 1268414"/>
              <a:gd name="connsiteX1-255" fmla="*/ 299302 w 3596749"/>
              <a:gd name="connsiteY1-256" fmla="*/ 0 h 1268414"/>
              <a:gd name="connsiteX2-257" fmla="*/ 795613 w 3596749"/>
              <a:gd name="connsiteY2-258" fmla="*/ 0 h 1268414"/>
              <a:gd name="connsiteX3-259" fmla="*/ 806567 w 3596749"/>
              <a:gd name="connsiteY3-260" fmla="*/ 0 h 1268414"/>
              <a:gd name="connsiteX4-261" fmla="*/ 1105869 w 3596749"/>
              <a:gd name="connsiteY4-262" fmla="*/ 0 h 1268414"/>
              <a:gd name="connsiteX5-263" fmla="*/ 1252078 w 3596749"/>
              <a:gd name="connsiteY5-264" fmla="*/ 0 h 1268414"/>
              <a:gd name="connsiteX6-265" fmla="*/ 1602180 w 3596749"/>
              <a:gd name="connsiteY6-266" fmla="*/ 0 h 1268414"/>
              <a:gd name="connsiteX7-267" fmla="*/ 1708543 w 3596749"/>
              <a:gd name="connsiteY7-268" fmla="*/ 0 h 1268414"/>
              <a:gd name="connsiteX8-269" fmla="*/ 2042864 w 3596749"/>
              <a:gd name="connsiteY8-270" fmla="*/ 0 h 1268414"/>
              <a:gd name="connsiteX9-271" fmla="*/ 2058645 w 3596749"/>
              <a:gd name="connsiteY9-272" fmla="*/ 0 h 1268414"/>
              <a:gd name="connsiteX10-273" fmla="*/ 3596749 w 3596749"/>
              <a:gd name="connsiteY10-274" fmla="*/ 747318 h 1268414"/>
              <a:gd name="connsiteX11-275" fmla="*/ 2288044 w 3596749"/>
              <a:gd name="connsiteY11-276" fmla="*/ 1268414 h 1268414"/>
              <a:gd name="connsiteX12-277" fmla="*/ 2269086 w 3596749"/>
              <a:gd name="connsiteY12-278" fmla="*/ 1268414 h 1268414"/>
              <a:gd name="connsiteX13-279" fmla="*/ 2018799 w 3596749"/>
              <a:gd name="connsiteY13-280" fmla="*/ 1268414 h 1268414"/>
              <a:gd name="connsiteX14-281" fmla="*/ 1937942 w 3596749"/>
              <a:gd name="connsiteY14-282" fmla="*/ 1268414 h 1268414"/>
              <a:gd name="connsiteX15-283" fmla="*/ 1831579 w 3596749"/>
              <a:gd name="connsiteY15-284" fmla="*/ 1268414 h 1268414"/>
              <a:gd name="connsiteX16-285" fmla="*/ 1562334 w 3596749"/>
              <a:gd name="connsiteY16-286" fmla="*/ 1268414 h 1268414"/>
              <a:gd name="connsiteX17-287" fmla="*/ 1553428 w 3596749"/>
              <a:gd name="connsiteY17-288" fmla="*/ 1268414 h 1268414"/>
              <a:gd name="connsiteX18-289" fmla="*/ 1532278 w 3596749"/>
              <a:gd name="connsiteY18-290" fmla="*/ 1268414 h 1268414"/>
              <a:gd name="connsiteX19-291" fmla="*/ 1481477 w 3596749"/>
              <a:gd name="connsiteY19-292" fmla="*/ 1268414 h 1268414"/>
              <a:gd name="connsiteX20-293" fmla="*/ 1212232 w 3596749"/>
              <a:gd name="connsiteY20-294" fmla="*/ 1268414 h 1268414"/>
              <a:gd name="connsiteX21-295" fmla="*/ 1105869 w 3596749"/>
              <a:gd name="connsiteY21-296" fmla="*/ 1268414 h 1268414"/>
              <a:gd name="connsiteX22-297" fmla="*/ 1025012 w 3596749"/>
              <a:gd name="connsiteY22-298" fmla="*/ 1268414 h 1268414"/>
              <a:gd name="connsiteX23-299" fmla="*/ 806567 w 3596749"/>
              <a:gd name="connsiteY23-300" fmla="*/ 1268414 h 1268414"/>
              <a:gd name="connsiteX24-301" fmla="*/ 755767 w 3596749"/>
              <a:gd name="connsiteY24-302" fmla="*/ 1268414 h 1268414"/>
              <a:gd name="connsiteX25-303" fmla="*/ 725711 w 3596749"/>
              <a:gd name="connsiteY25-304" fmla="*/ 1268414 h 1268414"/>
              <a:gd name="connsiteX26-305" fmla="*/ 299302 w 3596749"/>
              <a:gd name="connsiteY26-306" fmla="*/ 1268414 h 1268414"/>
              <a:gd name="connsiteX27-307" fmla="*/ 0 w 3596749"/>
              <a:gd name="connsiteY27-308" fmla="*/ 1268414 h 1268414"/>
              <a:gd name="connsiteX28-309" fmla="*/ 0 w 3596749"/>
              <a:gd name="connsiteY28-310" fmla="*/ 0 h 1268414"/>
              <a:gd name="connsiteX0-311" fmla="*/ 0 w 3596749"/>
              <a:gd name="connsiteY0-312" fmla="*/ 0 h 1268414"/>
              <a:gd name="connsiteX1-313" fmla="*/ 299302 w 3596749"/>
              <a:gd name="connsiteY1-314" fmla="*/ 0 h 1268414"/>
              <a:gd name="connsiteX2-315" fmla="*/ 795613 w 3596749"/>
              <a:gd name="connsiteY2-316" fmla="*/ 0 h 1268414"/>
              <a:gd name="connsiteX3-317" fmla="*/ 806567 w 3596749"/>
              <a:gd name="connsiteY3-318" fmla="*/ 0 h 1268414"/>
              <a:gd name="connsiteX4-319" fmla="*/ 1105869 w 3596749"/>
              <a:gd name="connsiteY4-320" fmla="*/ 0 h 1268414"/>
              <a:gd name="connsiteX5-321" fmla="*/ 1252078 w 3596749"/>
              <a:gd name="connsiteY5-322" fmla="*/ 0 h 1268414"/>
              <a:gd name="connsiteX6-323" fmla="*/ 1602180 w 3596749"/>
              <a:gd name="connsiteY6-324" fmla="*/ 0 h 1268414"/>
              <a:gd name="connsiteX7-325" fmla="*/ 1708543 w 3596749"/>
              <a:gd name="connsiteY7-326" fmla="*/ 0 h 1268414"/>
              <a:gd name="connsiteX8-327" fmla="*/ 2042864 w 3596749"/>
              <a:gd name="connsiteY8-328" fmla="*/ 0 h 1268414"/>
              <a:gd name="connsiteX9-329" fmla="*/ 3596749 w 3596749"/>
              <a:gd name="connsiteY9-330" fmla="*/ 747318 h 1268414"/>
              <a:gd name="connsiteX10-331" fmla="*/ 2288044 w 3596749"/>
              <a:gd name="connsiteY10-332" fmla="*/ 1268414 h 1268414"/>
              <a:gd name="connsiteX11-333" fmla="*/ 2269086 w 3596749"/>
              <a:gd name="connsiteY11-334" fmla="*/ 1268414 h 1268414"/>
              <a:gd name="connsiteX12-335" fmla="*/ 2018799 w 3596749"/>
              <a:gd name="connsiteY12-336" fmla="*/ 1268414 h 1268414"/>
              <a:gd name="connsiteX13-337" fmla="*/ 1937942 w 3596749"/>
              <a:gd name="connsiteY13-338" fmla="*/ 1268414 h 1268414"/>
              <a:gd name="connsiteX14-339" fmla="*/ 1831579 w 3596749"/>
              <a:gd name="connsiteY14-340" fmla="*/ 1268414 h 1268414"/>
              <a:gd name="connsiteX15-341" fmla="*/ 1562334 w 3596749"/>
              <a:gd name="connsiteY15-342" fmla="*/ 1268414 h 1268414"/>
              <a:gd name="connsiteX16-343" fmla="*/ 1553428 w 3596749"/>
              <a:gd name="connsiteY16-344" fmla="*/ 1268414 h 1268414"/>
              <a:gd name="connsiteX17-345" fmla="*/ 1532278 w 3596749"/>
              <a:gd name="connsiteY17-346" fmla="*/ 1268414 h 1268414"/>
              <a:gd name="connsiteX18-347" fmla="*/ 1481477 w 3596749"/>
              <a:gd name="connsiteY18-348" fmla="*/ 1268414 h 1268414"/>
              <a:gd name="connsiteX19-349" fmla="*/ 1212232 w 3596749"/>
              <a:gd name="connsiteY19-350" fmla="*/ 1268414 h 1268414"/>
              <a:gd name="connsiteX20-351" fmla="*/ 1105869 w 3596749"/>
              <a:gd name="connsiteY20-352" fmla="*/ 1268414 h 1268414"/>
              <a:gd name="connsiteX21-353" fmla="*/ 1025012 w 3596749"/>
              <a:gd name="connsiteY21-354" fmla="*/ 1268414 h 1268414"/>
              <a:gd name="connsiteX22-355" fmla="*/ 806567 w 3596749"/>
              <a:gd name="connsiteY22-356" fmla="*/ 1268414 h 1268414"/>
              <a:gd name="connsiteX23-357" fmla="*/ 755767 w 3596749"/>
              <a:gd name="connsiteY23-358" fmla="*/ 1268414 h 1268414"/>
              <a:gd name="connsiteX24-359" fmla="*/ 725711 w 3596749"/>
              <a:gd name="connsiteY24-360" fmla="*/ 1268414 h 1268414"/>
              <a:gd name="connsiteX25-361" fmla="*/ 299302 w 3596749"/>
              <a:gd name="connsiteY25-362" fmla="*/ 1268414 h 1268414"/>
              <a:gd name="connsiteX26-363" fmla="*/ 0 w 3596749"/>
              <a:gd name="connsiteY26-364" fmla="*/ 1268414 h 1268414"/>
              <a:gd name="connsiteX27-365" fmla="*/ 0 w 3596749"/>
              <a:gd name="connsiteY27-366" fmla="*/ 0 h 1268414"/>
              <a:gd name="connsiteX0-367" fmla="*/ 0 w 3596749"/>
              <a:gd name="connsiteY0-368" fmla="*/ 0 h 1268414"/>
              <a:gd name="connsiteX1-369" fmla="*/ 299302 w 3596749"/>
              <a:gd name="connsiteY1-370" fmla="*/ 0 h 1268414"/>
              <a:gd name="connsiteX2-371" fmla="*/ 795613 w 3596749"/>
              <a:gd name="connsiteY2-372" fmla="*/ 0 h 1268414"/>
              <a:gd name="connsiteX3-373" fmla="*/ 806567 w 3596749"/>
              <a:gd name="connsiteY3-374" fmla="*/ 0 h 1268414"/>
              <a:gd name="connsiteX4-375" fmla="*/ 1105869 w 3596749"/>
              <a:gd name="connsiteY4-376" fmla="*/ 0 h 1268414"/>
              <a:gd name="connsiteX5-377" fmla="*/ 1252078 w 3596749"/>
              <a:gd name="connsiteY5-378" fmla="*/ 0 h 1268414"/>
              <a:gd name="connsiteX6-379" fmla="*/ 1602180 w 3596749"/>
              <a:gd name="connsiteY6-380" fmla="*/ 0 h 1268414"/>
              <a:gd name="connsiteX7-381" fmla="*/ 1708543 w 3596749"/>
              <a:gd name="connsiteY7-382" fmla="*/ 0 h 1268414"/>
              <a:gd name="connsiteX8-383" fmla="*/ 3596749 w 3596749"/>
              <a:gd name="connsiteY8-384" fmla="*/ 747318 h 1268414"/>
              <a:gd name="connsiteX9-385" fmla="*/ 2288044 w 3596749"/>
              <a:gd name="connsiteY9-386" fmla="*/ 1268414 h 1268414"/>
              <a:gd name="connsiteX10-387" fmla="*/ 2269086 w 3596749"/>
              <a:gd name="connsiteY10-388" fmla="*/ 1268414 h 1268414"/>
              <a:gd name="connsiteX11-389" fmla="*/ 2018799 w 3596749"/>
              <a:gd name="connsiteY11-390" fmla="*/ 1268414 h 1268414"/>
              <a:gd name="connsiteX12-391" fmla="*/ 1937942 w 3596749"/>
              <a:gd name="connsiteY12-392" fmla="*/ 1268414 h 1268414"/>
              <a:gd name="connsiteX13-393" fmla="*/ 1831579 w 3596749"/>
              <a:gd name="connsiteY13-394" fmla="*/ 1268414 h 1268414"/>
              <a:gd name="connsiteX14-395" fmla="*/ 1562334 w 3596749"/>
              <a:gd name="connsiteY14-396" fmla="*/ 1268414 h 1268414"/>
              <a:gd name="connsiteX15-397" fmla="*/ 1553428 w 3596749"/>
              <a:gd name="connsiteY15-398" fmla="*/ 1268414 h 1268414"/>
              <a:gd name="connsiteX16-399" fmla="*/ 1532278 w 3596749"/>
              <a:gd name="connsiteY16-400" fmla="*/ 1268414 h 1268414"/>
              <a:gd name="connsiteX17-401" fmla="*/ 1481477 w 3596749"/>
              <a:gd name="connsiteY17-402" fmla="*/ 1268414 h 1268414"/>
              <a:gd name="connsiteX18-403" fmla="*/ 1212232 w 3596749"/>
              <a:gd name="connsiteY18-404" fmla="*/ 1268414 h 1268414"/>
              <a:gd name="connsiteX19-405" fmla="*/ 1105869 w 3596749"/>
              <a:gd name="connsiteY19-406" fmla="*/ 1268414 h 1268414"/>
              <a:gd name="connsiteX20-407" fmla="*/ 1025012 w 3596749"/>
              <a:gd name="connsiteY20-408" fmla="*/ 1268414 h 1268414"/>
              <a:gd name="connsiteX21-409" fmla="*/ 806567 w 3596749"/>
              <a:gd name="connsiteY21-410" fmla="*/ 1268414 h 1268414"/>
              <a:gd name="connsiteX22-411" fmla="*/ 755767 w 3596749"/>
              <a:gd name="connsiteY22-412" fmla="*/ 1268414 h 1268414"/>
              <a:gd name="connsiteX23-413" fmla="*/ 725711 w 3596749"/>
              <a:gd name="connsiteY23-414" fmla="*/ 1268414 h 1268414"/>
              <a:gd name="connsiteX24-415" fmla="*/ 299302 w 3596749"/>
              <a:gd name="connsiteY24-416" fmla="*/ 1268414 h 1268414"/>
              <a:gd name="connsiteX25-417" fmla="*/ 0 w 3596749"/>
              <a:gd name="connsiteY25-418" fmla="*/ 1268414 h 1268414"/>
              <a:gd name="connsiteX26-419" fmla="*/ 0 w 3596749"/>
              <a:gd name="connsiteY26-420" fmla="*/ 0 h 1268414"/>
              <a:gd name="connsiteX0-421" fmla="*/ 0 w 3596749"/>
              <a:gd name="connsiteY0-422" fmla="*/ 0 h 1268414"/>
              <a:gd name="connsiteX1-423" fmla="*/ 299302 w 3596749"/>
              <a:gd name="connsiteY1-424" fmla="*/ 0 h 1268414"/>
              <a:gd name="connsiteX2-425" fmla="*/ 795613 w 3596749"/>
              <a:gd name="connsiteY2-426" fmla="*/ 0 h 1268414"/>
              <a:gd name="connsiteX3-427" fmla="*/ 806567 w 3596749"/>
              <a:gd name="connsiteY3-428" fmla="*/ 0 h 1268414"/>
              <a:gd name="connsiteX4-429" fmla="*/ 1105869 w 3596749"/>
              <a:gd name="connsiteY4-430" fmla="*/ 0 h 1268414"/>
              <a:gd name="connsiteX5-431" fmla="*/ 1252078 w 3596749"/>
              <a:gd name="connsiteY5-432" fmla="*/ 0 h 1268414"/>
              <a:gd name="connsiteX6-433" fmla="*/ 1602180 w 3596749"/>
              <a:gd name="connsiteY6-434" fmla="*/ 0 h 1268414"/>
              <a:gd name="connsiteX7-435" fmla="*/ 1708543 w 3596749"/>
              <a:gd name="connsiteY7-436" fmla="*/ 0 h 1268414"/>
              <a:gd name="connsiteX8-437" fmla="*/ 3596749 w 3596749"/>
              <a:gd name="connsiteY8-438" fmla="*/ 747318 h 1268414"/>
              <a:gd name="connsiteX9-439" fmla="*/ 2288044 w 3596749"/>
              <a:gd name="connsiteY9-440" fmla="*/ 1268414 h 1268414"/>
              <a:gd name="connsiteX10-441" fmla="*/ 2018799 w 3596749"/>
              <a:gd name="connsiteY10-442" fmla="*/ 1268414 h 1268414"/>
              <a:gd name="connsiteX11-443" fmla="*/ 1937942 w 3596749"/>
              <a:gd name="connsiteY11-444" fmla="*/ 1268414 h 1268414"/>
              <a:gd name="connsiteX12-445" fmla="*/ 1831579 w 3596749"/>
              <a:gd name="connsiteY12-446" fmla="*/ 1268414 h 1268414"/>
              <a:gd name="connsiteX13-447" fmla="*/ 1562334 w 3596749"/>
              <a:gd name="connsiteY13-448" fmla="*/ 1268414 h 1268414"/>
              <a:gd name="connsiteX14-449" fmla="*/ 1553428 w 3596749"/>
              <a:gd name="connsiteY14-450" fmla="*/ 1268414 h 1268414"/>
              <a:gd name="connsiteX15-451" fmla="*/ 1532278 w 3596749"/>
              <a:gd name="connsiteY15-452" fmla="*/ 1268414 h 1268414"/>
              <a:gd name="connsiteX16-453" fmla="*/ 1481477 w 3596749"/>
              <a:gd name="connsiteY16-454" fmla="*/ 1268414 h 1268414"/>
              <a:gd name="connsiteX17-455" fmla="*/ 1212232 w 3596749"/>
              <a:gd name="connsiteY17-456" fmla="*/ 1268414 h 1268414"/>
              <a:gd name="connsiteX18-457" fmla="*/ 1105869 w 3596749"/>
              <a:gd name="connsiteY18-458" fmla="*/ 1268414 h 1268414"/>
              <a:gd name="connsiteX19-459" fmla="*/ 1025012 w 3596749"/>
              <a:gd name="connsiteY19-460" fmla="*/ 1268414 h 1268414"/>
              <a:gd name="connsiteX20-461" fmla="*/ 806567 w 3596749"/>
              <a:gd name="connsiteY20-462" fmla="*/ 1268414 h 1268414"/>
              <a:gd name="connsiteX21-463" fmla="*/ 755767 w 3596749"/>
              <a:gd name="connsiteY21-464" fmla="*/ 1268414 h 1268414"/>
              <a:gd name="connsiteX22-465" fmla="*/ 725711 w 3596749"/>
              <a:gd name="connsiteY22-466" fmla="*/ 1268414 h 1268414"/>
              <a:gd name="connsiteX23-467" fmla="*/ 299302 w 3596749"/>
              <a:gd name="connsiteY23-468" fmla="*/ 1268414 h 1268414"/>
              <a:gd name="connsiteX24-469" fmla="*/ 0 w 3596749"/>
              <a:gd name="connsiteY24-470" fmla="*/ 1268414 h 1268414"/>
              <a:gd name="connsiteX25-471" fmla="*/ 0 w 3596749"/>
              <a:gd name="connsiteY25-472" fmla="*/ 0 h 1268414"/>
              <a:gd name="connsiteX0-473" fmla="*/ 0 w 3596749"/>
              <a:gd name="connsiteY0-474" fmla="*/ 0 h 1268414"/>
              <a:gd name="connsiteX1-475" fmla="*/ 299302 w 3596749"/>
              <a:gd name="connsiteY1-476" fmla="*/ 0 h 1268414"/>
              <a:gd name="connsiteX2-477" fmla="*/ 795613 w 3596749"/>
              <a:gd name="connsiteY2-478" fmla="*/ 0 h 1268414"/>
              <a:gd name="connsiteX3-479" fmla="*/ 806567 w 3596749"/>
              <a:gd name="connsiteY3-480" fmla="*/ 0 h 1268414"/>
              <a:gd name="connsiteX4-481" fmla="*/ 1105869 w 3596749"/>
              <a:gd name="connsiteY4-482" fmla="*/ 0 h 1268414"/>
              <a:gd name="connsiteX5-483" fmla="*/ 1252078 w 3596749"/>
              <a:gd name="connsiteY5-484" fmla="*/ 0 h 1268414"/>
              <a:gd name="connsiteX6-485" fmla="*/ 1602180 w 3596749"/>
              <a:gd name="connsiteY6-486" fmla="*/ 0 h 1268414"/>
              <a:gd name="connsiteX7-487" fmla="*/ 1708543 w 3596749"/>
              <a:gd name="connsiteY7-488" fmla="*/ 0 h 1268414"/>
              <a:gd name="connsiteX8-489" fmla="*/ 3596749 w 3596749"/>
              <a:gd name="connsiteY8-490" fmla="*/ 747318 h 1268414"/>
              <a:gd name="connsiteX9-491" fmla="*/ 2018799 w 3596749"/>
              <a:gd name="connsiteY9-492" fmla="*/ 1268414 h 1268414"/>
              <a:gd name="connsiteX10-493" fmla="*/ 1937942 w 3596749"/>
              <a:gd name="connsiteY10-494" fmla="*/ 1268414 h 1268414"/>
              <a:gd name="connsiteX11-495" fmla="*/ 1831579 w 3596749"/>
              <a:gd name="connsiteY11-496" fmla="*/ 1268414 h 1268414"/>
              <a:gd name="connsiteX12-497" fmla="*/ 1562334 w 3596749"/>
              <a:gd name="connsiteY12-498" fmla="*/ 1268414 h 1268414"/>
              <a:gd name="connsiteX13-499" fmla="*/ 1553428 w 3596749"/>
              <a:gd name="connsiteY13-500" fmla="*/ 1268414 h 1268414"/>
              <a:gd name="connsiteX14-501" fmla="*/ 1532278 w 3596749"/>
              <a:gd name="connsiteY14-502" fmla="*/ 1268414 h 1268414"/>
              <a:gd name="connsiteX15-503" fmla="*/ 1481477 w 3596749"/>
              <a:gd name="connsiteY15-504" fmla="*/ 1268414 h 1268414"/>
              <a:gd name="connsiteX16-505" fmla="*/ 1212232 w 3596749"/>
              <a:gd name="connsiteY16-506" fmla="*/ 1268414 h 1268414"/>
              <a:gd name="connsiteX17-507" fmla="*/ 1105869 w 3596749"/>
              <a:gd name="connsiteY17-508" fmla="*/ 1268414 h 1268414"/>
              <a:gd name="connsiteX18-509" fmla="*/ 1025012 w 3596749"/>
              <a:gd name="connsiteY18-510" fmla="*/ 1268414 h 1268414"/>
              <a:gd name="connsiteX19-511" fmla="*/ 806567 w 3596749"/>
              <a:gd name="connsiteY19-512" fmla="*/ 1268414 h 1268414"/>
              <a:gd name="connsiteX20-513" fmla="*/ 755767 w 3596749"/>
              <a:gd name="connsiteY20-514" fmla="*/ 1268414 h 1268414"/>
              <a:gd name="connsiteX21-515" fmla="*/ 725711 w 3596749"/>
              <a:gd name="connsiteY21-516" fmla="*/ 1268414 h 1268414"/>
              <a:gd name="connsiteX22-517" fmla="*/ 299302 w 3596749"/>
              <a:gd name="connsiteY22-518" fmla="*/ 1268414 h 1268414"/>
              <a:gd name="connsiteX23-519" fmla="*/ 0 w 3596749"/>
              <a:gd name="connsiteY23-520" fmla="*/ 1268414 h 1268414"/>
              <a:gd name="connsiteX24-521" fmla="*/ 0 w 3596749"/>
              <a:gd name="connsiteY24-522" fmla="*/ 0 h 12684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3596749" y="747318"/>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userDrawn="1"/>
        </p:nvSpPr>
        <p:spPr>
          <a:xfrm>
            <a:off x="-8680" y="0"/>
            <a:ext cx="740200" cy="792480"/>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 name="connsiteX0-1" fmla="*/ 0 w 3596749"/>
              <a:gd name="connsiteY0-2" fmla="*/ 0 h 1268414"/>
              <a:gd name="connsiteX1-3" fmla="*/ 299302 w 3596749"/>
              <a:gd name="connsiteY1-4" fmla="*/ 0 h 1268414"/>
              <a:gd name="connsiteX2-5" fmla="*/ 795613 w 3596749"/>
              <a:gd name="connsiteY2-6" fmla="*/ 0 h 1268414"/>
              <a:gd name="connsiteX3-7" fmla="*/ 806567 w 3596749"/>
              <a:gd name="connsiteY3-8" fmla="*/ 0 h 1268414"/>
              <a:gd name="connsiteX4-9" fmla="*/ 1105869 w 3596749"/>
              <a:gd name="connsiteY4-10" fmla="*/ 0 h 1268414"/>
              <a:gd name="connsiteX5-11" fmla="*/ 1252078 w 3596749"/>
              <a:gd name="connsiteY5-12" fmla="*/ 0 h 1268414"/>
              <a:gd name="connsiteX6-13" fmla="*/ 1602180 w 3596749"/>
              <a:gd name="connsiteY6-14" fmla="*/ 0 h 1268414"/>
              <a:gd name="connsiteX7-15" fmla="*/ 1708543 w 3596749"/>
              <a:gd name="connsiteY7-16" fmla="*/ 0 h 1268414"/>
              <a:gd name="connsiteX8-17" fmla="*/ 2042864 w 3596749"/>
              <a:gd name="connsiteY8-18" fmla="*/ 0 h 1268414"/>
              <a:gd name="connsiteX9-19" fmla="*/ 2058645 w 3596749"/>
              <a:gd name="connsiteY9-20" fmla="*/ 0 h 1268414"/>
              <a:gd name="connsiteX10-21" fmla="*/ 2515110 w 3596749"/>
              <a:gd name="connsiteY10-22" fmla="*/ 0 h 1268414"/>
              <a:gd name="connsiteX11-23" fmla="*/ 3596749 w 3596749"/>
              <a:gd name="connsiteY11-24" fmla="*/ 747318 h 1268414"/>
              <a:gd name="connsiteX12-25" fmla="*/ 3075653 w 3596749"/>
              <a:gd name="connsiteY12-26" fmla="*/ 1268414 h 1268414"/>
              <a:gd name="connsiteX13-27" fmla="*/ 2744509 w 3596749"/>
              <a:gd name="connsiteY13-28" fmla="*/ 1268414 h 1268414"/>
              <a:gd name="connsiteX14-29" fmla="*/ 2359995 w 3596749"/>
              <a:gd name="connsiteY14-30" fmla="*/ 1268414 h 1268414"/>
              <a:gd name="connsiteX15-31" fmla="*/ 2288044 w 3596749"/>
              <a:gd name="connsiteY15-32" fmla="*/ 1268414 h 1268414"/>
              <a:gd name="connsiteX16-33" fmla="*/ 2269086 w 3596749"/>
              <a:gd name="connsiteY16-34" fmla="*/ 1268414 h 1268414"/>
              <a:gd name="connsiteX17-35" fmla="*/ 2018799 w 3596749"/>
              <a:gd name="connsiteY17-36" fmla="*/ 1268414 h 1268414"/>
              <a:gd name="connsiteX18-37" fmla="*/ 1937942 w 3596749"/>
              <a:gd name="connsiteY18-38" fmla="*/ 1268414 h 1268414"/>
              <a:gd name="connsiteX19-39" fmla="*/ 1831579 w 3596749"/>
              <a:gd name="connsiteY19-40" fmla="*/ 1268414 h 1268414"/>
              <a:gd name="connsiteX20-41" fmla="*/ 1562334 w 3596749"/>
              <a:gd name="connsiteY20-42" fmla="*/ 1268414 h 1268414"/>
              <a:gd name="connsiteX21-43" fmla="*/ 1553428 w 3596749"/>
              <a:gd name="connsiteY21-44" fmla="*/ 1268414 h 1268414"/>
              <a:gd name="connsiteX22-45" fmla="*/ 1532278 w 3596749"/>
              <a:gd name="connsiteY22-46" fmla="*/ 1268414 h 1268414"/>
              <a:gd name="connsiteX23-47" fmla="*/ 1481477 w 3596749"/>
              <a:gd name="connsiteY23-48" fmla="*/ 1268414 h 1268414"/>
              <a:gd name="connsiteX24-49" fmla="*/ 1212232 w 3596749"/>
              <a:gd name="connsiteY24-50" fmla="*/ 1268414 h 1268414"/>
              <a:gd name="connsiteX25-51" fmla="*/ 1105869 w 3596749"/>
              <a:gd name="connsiteY25-52" fmla="*/ 1268414 h 1268414"/>
              <a:gd name="connsiteX26-53" fmla="*/ 1025012 w 3596749"/>
              <a:gd name="connsiteY26-54" fmla="*/ 1268414 h 1268414"/>
              <a:gd name="connsiteX27-55" fmla="*/ 806567 w 3596749"/>
              <a:gd name="connsiteY27-56" fmla="*/ 1268414 h 1268414"/>
              <a:gd name="connsiteX28-57" fmla="*/ 755767 w 3596749"/>
              <a:gd name="connsiteY28-58" fmla="*/ 1268414 h 1268414"/>
              <a:gd name="connsiteX29-59" fmla="*/ 725711 w 3596749"/>
              <a:gd name="connsiteY29-60" fmla="*/ 1268414 h 1268414"/>
              <a:gd name="connsiteX30-61" fmla="*/ 299302 w 3596749"/>
              <a:gd name="connsiteY30-62" fmla="*/ 1268414 h 1268414"/>
              <a:gd name="connsiteX31-63" fmla="*/ 0 w 3596749"/>
              <a:gd name="connsiteY31-64" fmla="*/ 1268414 h 1268414"/>
              <a:gd name="connsiteX32-65" fmla="*/ 0 w 3596749"/>
              <a:gd name="connsiteY32-66" fmla="*/ 0 h 1268414"/>
              <a:gd name="connsiteX0-67" fmla="*/ 0 w 3596749"/>
              <a:gd name="connsiteY0-68" fmla="*/ 0 h 1268414"/>
              <a:gd name="connsiteX1-69" fmla="*/ 299302 w 3596749"/>
              <a:gd name="connsiteY1-70" fmla="*/ 0 h 1268414"/>
              <a:gd name="connsiteX2-71" fmla="*/ 795613 w 3596749"/>
              <a:gd name="connsiteY2-72" fmla="*/ 0 h 1268414"/>
              <a:gd name="connsiteX3-73" fmla="*/ 806567 w 3596749"/>
              <a:gd name="connsiteY3-74" fmla="*/ 0 h 1268414"/>
              <a:gd name="connsiteX4-75" fmla="*/ 1105869 w 3596749"/>
              <a:gd name="connsiteY4-76" fmla="*/ 0 h 1268414"/>
              <a:gd name="connsiteX5-77" fmla="*/ 1252078 w 3596749"/>
              <a:gd name="connsiteY5-78" fmla="*/ 0 h 1268414"/>
              <a:gd name="connsiteX6-79" fmla="*/ 1602180 w 3596749"/>
              <a:gd name="connsiteY6-80" fmla="*/ 0 h 1268414"/>
              <a:gd name="connsiteX7-81" fmla="*/ 1708543 w 3596749"/>
              <a:gd name="connsiteY7-82" fmla="*/ 0 h 1268414"/>
              <a:gd name="connsiteX8-83" fmla="*/ 2042864 w 3596749"/>
              <a:gd name="connsiteY8-84" fmla="*/ 0 h 1268414"/>
              <a:gd name="connsiteX9-85" fmla="*/ 2058645 w 3596749"/>
              <a:gd name="connsiteY9-86" fmla="*/ 0 h 1268414"/>
              <a:gd name="connsiteX10-87" fmla="*/ 2515110 w 3596749"/>
              <a:gd name="connsiteY10-88" fmla="*/ 0 h 1268414"/>
              <a:gd name="connsiteX11-89" fmla="*/ 3596749 w 3596749"/>
              <a:gd name="connsiteY11-90" fmla="*/ 747318 h 1268414"/>
              <a:gd name="connsiteX12-91" fmla="*/ 2744509 w 3596749"/>
              <a:gd name="connsiteY12-92" fmla="*/ 1268414 h 1268414"/>
              <a:gd name="connsiteX13-93" fmla="*/ 2359995 w 3596749"/>
              <a:gd name="connsiteY13-94" fmla="*/ 1268414 h 1268414"/>
              <a:gd name="connsiteX14-95" fmla="*/ 2288044 w 3596749"/>
              <a:gd name="connsiteY14-96" fmla="*/ 1268414 h 1268414"/>
              <a:gd name="connsiteX15-97" fmla="*/ 2269086 w 3596749"/>
              <a:gd name="connsiteY15-98" fmla="*/ 1268414 h 1268414"/>
              <a:gd name="connsiteX16-99" fmla="*/ 2018799 w 3596749"/>
              <a:gd name="connsiteY16-100" fmla="*/ 1268414 h 1268414"/>
              <a:gd name="connsiteX17-101" fmla="*/ 1937942 w 3596749"/>
              <a:gd name="connsiteY17-102" fmla="*/ 1268414 h 1268414"/>
              <a:gd name="connsiteX18-103" fmla="*/ 1831579 w 3596749"/>
              <a:gd name="connsiteY18-104" fmla="*/ 1268414 h 1268414"/>
              <a:gd name="connsiteX19-105" fmla="*/ 1562334 w 3596749"/>
              <a:gd name="connsiteY19-106" fmla="*/ 1268414 h 1268414"/>
              <a:gd name="connsiteX20-107" fmla="*/ 1553428 w 3596749"/>
              <a:gd name="connsiteY20-108" fmla="*/ 1268414 h 1268414"/>
              <a:gd name="connsiteX21-109" fmla="*/ 1532278 w 3596749"/>
              <a:gd name="connsiteY21-110" fmla="*/ 1268414 h 1268414"/>
              <a:gd name="connsiteX22-111" fmla="*/ 1481477 w 3596749"/>
              <a:gd name="connsiteY22-112" fmla="*/ 1268414 h 1268414"/>
              <a:gd name="connsiteX23-113" fmla="*/ 1212232 w 3596749"/>
              <a:gd name="connsiteY23-114" fmla="*/ 1268414 h 1268414"/>
              <a:gd name="connsiteX24-115" fmla="*/ 1105869 w 3596749"/>
              <a:gd name="connsiteY24-116" fmla="*/ 1268414 h 1268414"/>
              <a:gd name="connsiteX25-117" fmla="*/ 1025012 w 3596749"/>
              <a:gd name="connsiteY25-118" fmla="*/ 1268414 h 1268414"/>
              <a:gd name="connsiteX26-119" fmla="*/ 806567 w 3596749"/>
              <a:gd name="connsiteY26-120" fmla="*/ 1268414 h 1268414"/>
              <a:gd name="connsiteX27-121" fmla="*/ 755767 w 3596749"/>
              <a:gd name="connsiteY27-122" fmla="*/ 1268414 h 1268414"/>
              <a:gd name="connsiteX28-123" fmla="*/ 725711 w 3596749"/>
              <a:gd name="connsiteY28-124" fmla="*/ 1268414 h 1268414"/>
              <a:gd name="connsiteX29-125" fmla="*/ 299302 w 3596749"/>
              <a:gd name="connsiteY29-126" fmla="*/ 1268414 h 1268414"/>
              <a:gd name="connsiteX30-127" fmla="*/ 0 w 3596749"/>
              <a:gd name="connsiteY30-128" fmla="*/ 1268414 h 1268414"/>
              <a:gd name="connsiteX31-129" fmla="*/ 0 w 3596749"/>
              <a:gd name="connsiteY31-130" fmla="*/ 0 h 1268414"/>
              <a:gd name="connsiteX0-131" fmla="*/ 0 w 3596749"/>
              <a:gd name="connsiteY0-132" fmla="*/ 0 h 1268414"/>
              <a:gd name="connsiteX1-133" fmla="*/ 299302 w 3596749"/>
              <a:gd name="connsiteY1-134" fmla="*/ 0 h 1268414"/>
              <a:gd name="connsiteX2-135" fmla="*/ 795613 w 3596749"/>
              <a:gd name="connsiteY2-136" fmla="*/ 0 h 1268414"/>
              <a:gd name="connsiteX3-137" fmla="*/ 806567 w 3596749"/>
              <a:gd name="connsiteY3-138" fmla="*/ 0 h 1268414"/>
              <a:gd name="connsiteX4-139" fmla="*/ 1105869 w 3596749"/>
              <a:gd name="connsiteY4-140" fmla="*/ 0 h 1268414"/>
              <a:gd name="connsiteX5-141" fmla="*/ 1252078 w 3596749"/>
              <a:gd name="connsiteY5-142" fmla="*/ 0 h 1268414"/>
              <a:gd name="connsiteX6-143" fmla="*/ 1602180 w 3596749"/>
              <a:gd name="connsiteY6-144" fmla="*/ 0 h 1268414"/>
              <a:gd name="connsiteX7-145" fmla="*/ 1708543 w 3596749"/>
              <a:gd name="connsiteY7-146" fmla="*/ 0 h 1268414"/>
              <a:gd name="connsiteX8-147" fmla="*/ 2042864 w 3596749"/>
              <a:gd name="connsiteY8-148" fmla="*/ 0 h 1268414"/>
              <a:gd name="connsiteX9-149" fmla="*/ 2058645 w 3596749"/>
              <a:gd name="connsiteY9-150" fmla="*/ 0 h 1268414"/>
              <a:gd name="connsiteX10-151" fmla="*/ 2515110 w 3596749"/>
              <a:gd name="connsiteY10-152" fmla="*/ 0 h 1268414"/>
              <a:gd name="connsiteX11-153" fmla="*/ 3596749 w 3596749"/>
              <a:gd name="connsiteY11-154" fmla="*/ 747318 h 1268414"/>
              <a:gd name="connsiteX12-155" fmla="*/ 2359995 w 3596749"/>
              <a:gd name="connsiteY12-156" fmla="*/ 1268414 h 1268414"/>
              <a:gd name="connsiteX13-157" fmla="*/ 2288044 w 3596749"/>
              <a:gd name="connsiteY13-158" fmla="*/ 1268414 h 1268414"/>
              <a:gd name="connsiteX14-159" fmla="*/ 2269086 w 3596749"/>
              <a:gd name="connsiteY14-160" fmla="*/ 1268414 h 1268414"/>
              <a:gd name="connsiteX15-161" fmla="*/ 2018799 w 3596749"/>
              <a:gd name="connsiteY15-162" fmla="*/ 1268414 h 1268414"/>
              <a:gd name="connsiteX16-163" fmla="*/ 1937942 w 3596749"/>
              <a:gd name="connsiteY16-164" fmla="*/ 1268414 h 1268414"/>
              <a:gd name="connsiteX17-165" fmla="*/ 1831579 w 3596749"/>
              <a:gd name="connsiteY17-166" fmla="*/ 1268414 h 1268414"/>
              <a:gd name="connsiteX18-167" fmla="*/ 1562334 w 3596749"/>
              <a:gd name="connsiteY18-168" fmla="*/ 1268414 h 1268414"/>
              <a:gd name="connsiteX19-169" fmla="*/ 1553428 w 3596749"/>
              <a:gd name="connsiteY19-170" fmla="*/ 1268414 h 1268414"/>
              <a:gd name="connsiteX20-171" fmla="*/ 1532278 w 3596749"/>
              <a:gd name="connsiteY20-172" fmla="*/ 1268414 h 1268414"/>
              <a:gd name="connsiteX21-173" fmla="*/ 1481477 w 3596749"/>
              <a:gd name="connsiteY21-174" fmla="*/ 1268414 h 1268414"/>
              <a:gd name="connsiteX22-175" fmla="*/ 1212232 w 3596749"/>
              <a:gd name="connsiteY22-176" fmla="*/ 1268414 h 1268414"/>
              <a:gd name="connsiteX23-177" fmla="*/ 1105869 w 3596749"/>
              <a:gd name="connsiteY23-178" fmla="*/ 1268414 h 1268414"/>
              <a:gd name="connsiteX24-179" fmla="*/ 1025012 w 3596749"/>
              <a:gd name="connsiteY24-180" fmla="*/ 1268414 h 1268414"/>
              <a:gd name="connsiteX25-181" fmla="*/ 806567 w 3596749"/>
              <a:gd name="connsiteY25-182" fmla="*/ 1268414 h 1268414"/>
              <a:gd name="connsiteX26-183" fmla="*/ 755767 w 3596749"/>
              <a:gd name="connsiteY26-184" fmla="*/ 1268414 h 1268414"/>
              <a:gd name="connsiteX27-185" fmla="*/ 725711 w 3596749"/>
              <a:gd name="connsiteY27-186" fmla="*/ 1268414 h 1268414"/>
              <a:gd name="connsiteX28-187" fmla="*/ 299302 w 3596749"/>
              <a:gd name="connsiteY28-188" fmla="*/ 1268414 h 1268414"/>
              <a:gd name="connsiteX29-189" fmla="*/ 0 w 3596749"/>
              <a:gd name="connsiteY29-190" fmla="*/ 1268414 h 1268414"/>
              <a:gd name="connsiteX30-191" fmla="*/ 0 w 3596749"/>
              <a:gd name="connsiteY30-192" fmla="*/ 0 h 1268414"/>
              <a:gd name="connsiteX0-193" fmla="*/ 0 w 3596749"/>
              <a:gd name="connsiteY0-194" fmla="*/ 0 h 1268414"/>
              <a:gd name="connsiteX1-195" fmla="*/ 299302 w 3596749"/>
              <a:gd name="connsiteY1-196" fmla="*/ 0 h 1268414"/>
              <a:gd name="connsiteX2-197" fmla="*/ 795613 w 3596749"/>
              <a:gd name="connsiteY2-198" fmla="*/ 0 h 1268414"/>
              <a:gd name="connsiteX3-199" fmla="*/ 806567 w 3596749"/>
              <a:gd name="connsiteY3-200" fmla="*/ 0 h 1268414"/>
              <a:gd name="connsiteX4-201" fmla="*/ 1105869 w 3596749"/>
              <a:gd name="connsiteY4-202" fmla="*/ 0 h 1268414"/>
              <a:gd name="connsiteX5-203" fmla="*/ 1252078 w 3596749"/>
              <a:gd name="connsiteY5-204" fmla="*/ 0 h 1268414"/>
              <a:gd name="connsiteX6-205" fmla="*/ 1602180 w 3596749"/>
              <a:gd name="connsiteY6-206" fmla="*/ 0 h 1268414"/>
              <a:gd name="connsiteX7-207" fmla="*/ 1708543 w 3596749"/>
              <a:gd name="connsiteY7-208" fmla="*/ 0 h 1268414"/>
              <a:gd name="connsiteX8-209" fmla="*/ 2042864 w 3596749"/>
              <a:gd name="connsiteY8-210" fmla="*/ 0 h 1268414"/>
              <a:gd name="connsiteX9-211" fmla="*/ 2058645 w 3596749"/>
              <a:gd name="connsiteY9-212" fmla="*/ 0 h 1268414"/>
              <a:gd name="connsiteX10-213" fmla="*/ 2515110 w 3596749"/>
              <a:gd name="connsiteY10-214" fmla="*/ 0 h 1268414"/>
              <a:gd name="connsiteX11-215" fmla="*/ 3596749 w 3596749"/>
              <a:gd name="connsiteY11-216" fmla="*/ 747318 h 1268414"/>
              <a:gd name="connsiteX12-217" fmla="*/ 2288044 w 3596749"/>
              <a:gd name="connsiteY12-218" fmla="*/ 1268414 h 1268414"/>
              <a:gd name="connsiteX13-219" fmla="*/ 2269086 w 3596749"/>
              <a:gd name="connsiteY13-220" fmla="*/ 1268414 h 1268414"/>
              <a:gd name="connsiteX14-221" fmla="*/ 2018799 w 3596749"/>
              <a:gd name="connsiteY14-222" fmla="*/ 1268414 h 1268414"/>
              <a:gd name="connsiteX15-223" fmla="*/ 1937942 w 3596749"/>
              <a:gd name="connsiteY15-224" fmla="*/ 1268414 h 1268414"/>
              <a:gd name="connsiteX16-225" fmla="*/ 1831579 w 3596749"/>
              <a:gd name="connsiteY16-226" fmla="*/ 1268414 h 1268414"/>
              <a:gd name="connsiteX17-227" fmla="*/ 1562334 w 3596749"/>
              <a:gd name="connsiteY17-228" fmla="*/ 1268414 h 1268414"/>
              <a:gd name="connsiteX18-229" fmla="*/ 1553428 w 3596749"/>
              <a:gd name="connsiteY18-230" fmla="*/ 1268414 h 1268414"/>
              <a:gd name="connsiteX19-231" fmla="*/ 1532278 w 3596749"/>
              <a:gd name="connsiteY19-232" fmla="*/ 1268414 h 1268414"/>
              <a:gd name="connsiteX20-233" fmla="*/ 1481477 w 3596749"/>
              <a:gd name="connsiteY20-234" fmla="*/ 1268414 h 1268414"/>
              <a:gd name="connsiteX21-235" fmla="*/ 1212232 w 3596749"/>
              <a:gd name="connsiteY21-236" fmla="*/ 1268414 h 1268414"/>
              <a:gd name="connsiteX22-237" fmla="*/ 1105869 w 3596749"/>
              <a:gd name="connsiteY22-238" fmla="*/ 1268414 h 1268414"/>
              <a:gd name="connsiteX23-239" fmla="*/ 1025012 w 3596749"/>
              <a:gd name="connsiteY23-240" fmla="*/ 1268414 h 1268414"/>
              <a:gd name="connsiteX24-241" fmla="*/ 806567 w 3596749"/>
              <a:gd name="connsiteY24-242" fmla="*/ 1268414 h 1268414"/>
              <a:gd name="connsiteX25-243" fmla="*/ 755767 w 3596749"/>
              <a:gd name="connsiteY25-244" fmla="*/ 1268414 h 1268414"/>
              <a:gd name="connsiteX26-245" fmla="*/ 725711 w 3596749"/>
              <a:gd name="connsiteY26-246" fmla="*/ 1268414 h 1268414"/>
              <a:gd name="connsiteX27-247" fmla="*/ 299302 w 3596749"/>
              <a:gd name="connsiteY27-248" fmla="*/ 1268414 h 1268414"/>
              <a:gd name="connsiteX28-249" fmla="*/ 0 w 3596749"/>
              <a:gd name="connsiteY28-250" fmla="*/ 1268414 h 1268414"/>
              <a:gd name="connsiteX29-251" fmla="*/ 0 w 3596749"/>
              <a:gd name="connsiteY29-252" fmla="*/ 0 h 1268414"/>
              <a:gd name="connsiteX0-253" fmla="*/ 0 w 3596749"/>
              <a:gd name="connsiteY0-254" fmla="*/ 0 h 1268414"/>
              <a:gd name="connsiteX1-255" fmla="*/ 299302 w 3596749"/>
              <a:gd name="connsiteY1-256" fmla="*/ 0 h 1268414"/>
              <a:gd name="connsiteX2-257" fmla="*/ 795613 w 3596749"/>
              <a:gd name="connsiteY2-258" fmla="*/ 0 h 1268414"/>
              <a:gd name="connsiteX3-259" fmla="*/ 806567 w 3596749"/>
              <a:gd name="connsiteY3-260" fmla="*/ 0 h 1268414"/>
              <a:gd name="connsiteX4-261" fmla="*/ 1105869 w 3596749"/>
              <a:gd name="connsiteY4-262" fmla="*/ 0 h 1268414"/>
              <a:gd name="connsiteX5-263" fmla="*/ 1252078 w 3596749"/>
              <a:gd name="connsiteY5-264" fmla="*/ 0 h 1268414"/>
              <a:gd name="connsiteX6-265" fmla="*/ 1602180 w 3596749"/>
              <a:gd name="connsiteY6-266" fmla="*/ 0 h 1268414"/>
              <a:gd name="connsiteX7-267" fmla="*/ 1708543 w 3596749"/>
              <a:gd name="connsiteY7-268" fmla="*/ 0 h 1268414"/>
              <a:gd name="connsiteX8-269" fmla="*/ 2042864 w 3596749"/>
              <a:gd name="connsiteY8-270" fmla="*/ 0 h 1268414"/>
              <a:gd name="connsiteX9-271" fmla="*/ 2058645 w 3596749"/>
              <a:gd name="connsiteY9-272" fmla="*/ 0 h 1268414"/>
              <a:gd name="connsiteX10-273" fmla="*/ 3596749 w 3596749"/>
              <a:gd name="connsiteY10-274" fmla="*/ 747318 h 1268414"/>
              <a:gd name="connsiteX11-275" fmla="*/ 2288044 w 3596749"/>
              <a:gd name="connsiteY11-276" fmla="*/ 1268414 h 1268414"/>
              <a:gd name="connsiteX12-277" fmla="*/ 2269086 w 3596749"/>
              <a:gd name="connsiteY12-278" fmla="*/ 1268414 h 1268414"/>
              <a:gd name="connsiteX13-279" fmla="*/ 2018799 w 3596749"/>
              <a:gd name="connsiteY13-280" fmla="*/ 1268414 h 1268414"/>
              <a:gd name="connsiteX14-281" fmla="*/ 1937942 w 3596749"/>
              <a:gd name="connsiteY14-282" fmla="*/ 1268414 h 1268414"/>
              <a:gd name="connsiteX15-283" fmla="*/ 1831579 w 3596749"/>
              <a:gd name="connsiteY15-284" fmla="*/ 1268414 h 1268414"/>
              <a:gd name="connsiteX16-285" fmla="*/ 1562334 w 3596749"/>
              <a:gd name="connsiteY16-286" fmla="*/ 1268414 h 1268414"/>
              <a:gd name="connsiteX17-287" fmla="*/ 1553428 w 3596749"/>
              <a:gd name="connsiteY17-288" fmla="*/ 1268414 h 1268414"/>
              <a:gd name="connsiteX18-289" fmla="*/ 1532278 w 3596749"/>
              <a:gd name="connsiteY18-290" fmla="*/ 1268414 h 1268414"/>
              <a:gd name="connsiteX19-291" fmla="*/ 1481477 w 3596749"/>
              <a:gd name="connsiteY19-292" fmla="*/ 1268414 h 1268414"/>
              <a:gd name="connsiteX20-293" fmla="*/ 1212232 w 3596749"/>
              <a:gd name="connsiteY20-294" fmla="*/ 1268414 h 1268414"/>
              <a:gd name="connsiteX21-295" fmla="*/ 1105869 w 3596749"/>
              <a:gd name="connsiteY21-296" fmla="*/ 1268414 h 1268414"/>
              <a:gd name="connsiteX22-297" fmla="*/ 1025012 w 3596749"/>
              <a:gd name="connsiteY22-298" fmla="*/ 1268414 h 1268414"/>
              <a:gd name="connsiteX23-299" fmla="*/ 806567 w 3596749"/>
              <a:gd name="connsiteY23-300" fmla="*/ 1268414 h 1268414"/>
              <a:gd name="connsiteX24-301" fmla="*/ 755767 w 3596749"/>
              <a:gd name="connsiteY24-302" fmla="*/ 1268414 h 1268414"/>
              <a:gd name="connsiteX25-303" fmla="*/ 725711 w 3596749"/>
              <a:gd name="connsiteY25-304" fmla="*/ 1268414 h 1268414"/>
              <a:gd name="connsiteX26-305" fmla="*/ 299302 w 3596749"/>
              <a:gd name="connsiteY26-306" fmla="*/ 1268414 h 1268414"/>
              <a:gd name="connsiteX27-307" fmla="*/ 0 w 3596749"/>
              <a:gd name="connsiteY27-308" fmla="*/ 1268414 h 1268414"/>
              <a:gd name="connsiteX28-309" fmla="*/ 0 w 3596749"/>
              <a:gd name="connsiteY28-310" fmla="*/ 0 h 1268414"/>
              <a:gd name="connsiteX0-311" fmla="*/ 0 w 3596749"/>
              <a:gd name="connsiteY0-312" fmla="*/ 0 h 1268414"/>
              <a:gd name="connsiteX1-313" fmla="*/ 299302 w 3596749"/>
              <a:gd name="connsiteY1-314" fmla="*/ 0 h 1268414"/>
              <a:gd name="connsiteX2-315" fmla="*/ 795613 w 3596749"/>
              <a:gd name="connsiteY2-316" fmla="*/ 0 h 1268414"/>
              <a:gd name="connsiteX3-317" fmla="*/ 806567 w 3596749"/>
              <a:gd name="connsiteY3-318" fmla="*/ 0 h 1268414"/>
              <a:gd name="connsiteX4-319" fmla="*/ 1105869 w 3596749"/>
              <a:gd name="connsiteY4-320" fmla="*/ 0 h 1268414"/>
              <a:gd name="connsiteX5-321" fmla="*/ 1252078 w 3596749"/>
              <a:gd name="connsiteY5-322" fmla="*/ 0 h 1268414"/>
              <a:gd name="connsiteX6-323" fmla="*/ 1602180 w 3596749"/>
              <a:gd name="connsiteY6-324" fmla="*/ 0 h 1268414"/>
              <a:gd name="connsiteX7-325" fmla="*/ 1708543 w 3596749"/>
              <a:gd name="connsiteY7-326" fmla="*/ 0 h 1268414"/>
              <a:gd name="connsiteX8-327" fmla="*/ 2042864 w 3596749"/>
              <a:gd name="connsiteY8-328" fmla="*/ 0 h 1268414"/>
              <a:gd name="connsiteX9-329" fmla="*/ 3596749 w 3596749"/>
              <a:gd name="connsiteY9-330" fmla="*/ 747318 h 1268414"/>
              <a:gd name="connsiteX10-331" fmla="*/ 2288044 w 3596749"/>
              <a:gd name="connsiteY10-332" fmla="*/ 1268414 h 1268414"/>
              <a:gd name="connsiteX11-333" fmla="*/ 2269086 w 3596749"/>
              <a:gd name="connsiteY11-334" fmla="*/ 1268414 h 1268414"/>
              <a:gd name="connsiteX12-335" fmla="*/ 2018799 w 3596749"/>
              <a:gd name="connsiteY12-336" fmla="*/ 1268414 h 1268414"/>
              <a:gd name="connsiteX13-337" fmla="*/ 1937942 w 3596749"/>
              <a:gd name="connsiteY13-338" fmla="*/ 1268414 h 1268414"/>
              <a:gd name="connsiteX14-339" fmla="*/ 1831579 w 3596749"/>
              <a:gd name="connsiteY14-340" fmla="*/ 1268414 h 1268414"/>
              <a:gd name="connsiteX15-341" fmla="*/ 1562334 w 3596749"/>
              <a:gd name="connsiteY15-342" fmla="*/ 1268414 h 1268414"/>
              <a:gd name="connsiteX16-343" fmla="*/ 1553428 w 3596749"/>
              <a:gd name="connsiteY16-344" fmla="*/ 1268414 h 1268414"/>
              <a:gd name="connsiteX17-345" fmla="*/ 1532278 w 3596749"/>
              <a:gd name="connsiteY17-346" fmla="*/ 1268414 h 1268414"/>
              <a:gd name="connsiteX18-347" fmla="*/ 1481477 w 3596749"/>
              <a:gd name="connsiteY18-348" fmla="*/ 1268414 h 1268414"/>
              <a:gd name="connsiteX19-349" fmla="*/ 1212232 w 3596749"/>
              <a:gd name="connsiteY19-350" fmla="*/ 1268414 h 1268414"/>
              <a:gd name="connsiteX20-351" fmla="*/ 1105869 w 3596749"/>
              <a:gd name="connsiteY20-352" fmla="*/ 1268414 h 1268414"/>
              <a:gd name="connsiteX21-353" fmla="*/ 1025012 w 3596749"/>
              <a:gd name="connsiteY21-354" fmla="*/ 1268414 h 1268414"/>
              <a:gd name="connsiteX22-355" fmla="*/ 806567 w 3596749"/>
              <a:gd name="connsiteY22-356" fmla="*/ 1268414 h 1268414"/>
              <a:gd name="connsiteX23-357" fmla="*/ 755767 w 3596749"/>
              <a:gd name="connsiteY23-358" fmla="*/ 1268414 h 1268414"/>
              <a:gd name="connsiteX24-359" fmla="*/ 725711 w 3596749"/>
              <a:gd name="connsiteY24-360" fmla="*/ 1268414 h 1268414"/>
              <a:gd name="connsiteX25-361" fmla="*/ 299302 w 3596749"/>
              <a:gd name="connsiteY25-362" fmla="*/ 1268414 h 1268414"/>
              <a:gd name="connsiteX26-363" fmla="*/ 0 w 3596749"/>
              <a:gd name="connsiteY26-364" fmla="*/ 1268414 h 1268414"/>
              <a:gd name="connsiteX27-365" fmla="*/ 0 w 3596749"/>
              <a:gd name="connsiteY27-366" fmla="*/ 0 h 1268414"/>
              <a:gd name="connsiteX0-367" fmla="*/ 0 w 3596749"/>
              <a:gd name="connsiteY0-368" fmla="*/ 0 h 1268414"/>
              <a:gd name="connsiteX1-369" fmla="*/ 299302 w 3596749"/>
              <a:gd name="connsiteY1-370" fmla="*/ 0 h 1268414"/>
              <a:gd name="connsiteX2-371" fmla="*/ 795613 w 3596749"/>
              <a:gd name="connsiteY2-372" fmla="*/ 0 h 1268414"/>
              <a:gd name="connsiteX3-373" fmla="*/ 806567 w 3596749"/>
              <a:gd name="connsiteY3-374" fmla="*/ 0 h 1268414"/>
              <a:gd name="connsiteX4-375" fmla="*/ 1105869 w 3596749"/>
              <a:gd name="connsiteY4-376" fmla="*/ 0 h 1268414"/>
              <a:gd name="connsiteX5-377" fmla="*/ 1252078 w 3596749"/>
              <a:gd name="connsiteY5-378" fmla="*/ 0 h 1268414"/>
              <a:gd name="connsiteX6-379" fmla="*/ 1602180 w 3596749"/>
              <a:gd name="connsiteY6-380" fmla="*/ 0 h 1268414"/>
              <a:gd name="connsiteX7-381" fmla="*/ 1708543 w 3596749"/>
              <a:gd name="connsiteY7-382" fmla="*/ 0 h 1268414"/>
              <a:gd name="connsiteX8-383" fmla="*/ 3596749 w 3596749"/>
              <a:gd name="connsiteY8-384" fmla="*/ 747318 h 1268414"/>
              <a:gd name="connsiteX9-385" fmla="*/ 2288044 w 3596749"/>
              <a:gd name="connsiteY9-386" fmla="*/ 1268414 h 1268414"/>
              <a:gd name="connsiteX10-387" fmla="*/ 2269086 w 3596749"/>
              <a:gd name="connsiteY10-388" fmla="*/ 1268414 h 1268414"/>
              <a:gd name="connsiteX11-389" fmla="*/ 2018799 w 3596749"/>
              <a:gd name="connsiteY11-390" fmla="*/ 1268414 h 1268414"/>
              <a:gd name="connsiteX12-391" fmla="*/ 1937942 w 3596749"/>
              <a:gd name="connsiteY12-392" fmla="*/ 1268414 h 1268414"/>
              <a:gd name="connsiteX13-393" fmla="*/ 1831579 w 3596749"/>
              <a:gd name="connsiteY13-394" fmla="*/ 1268414 h 1268414"/>
              <a:gd name="connsiteX14-395" fmla="*/ 1562334 w 3596749"/>
              <a:gd name="connsiteY14-396" fmla="*/ 1268414 h 1268414"/>
              <a:gd name="connsiteX15-397" fmla="*/ 1553428 w 3596749"/>
              <a:gd name="connsiteY15-398" fmla="*/ 1268414 h 1268414"/>
              <a:gd name="connsiteX16-399" fmla="*/ 1532278 w 3596749"/>
              <a:gd name="connsiteY16-400" fmla="*/ 1268414 h 1268414"/>
              <a:gd name="connsiteX17-401" fmla="*/ 1481477 w 3596749"/>
              <a:gd name="connsiteY17-402" fmla="*/ 1268414 h 1268414"/>
              <a:gd name="connsiteX18-403" fmla="*/ 1212232 w 3596749"/>
              <a:gd name="connsiteY18-404" fmla="*/ 1268414 h 1268414"/>
              <a:gd name="connsiteX19-405" fmla="*/ 1105869 w 3596749"/>
              <a:gd name="connsiteY19-406" fmla="*/ 1268414 h 1268414"/>
              <a:gd name="connsiteX20-407" fmla="*/ 1025012 w 3596749"/>
              <a:gd name="connsiteY20-408" fmla="*/ 1268414 h 1268414"/>
              <a:gd name="connsiteX21-409" fmla="*/ 806567 w 3596749"/>
              <a:gd name="connsiteY21-410" fmla="*/ 1268414 h 1268414"/>
              <a:gd name="connsiteX22-411" fmla="*/ 755767 w 3596749"/>
              <a:gd name="connsiteY22-412" fmla="*/ 1268414 h 1268414"/>
              <a:gd name="connsiteX23-413" fmla="*/ 725711 w 3596749"/>
              <a:gd name="connsiteY23-414" fmla="*/ 1268414 h 1268414"/>
              <a:gd name="connsiteX24-415" fmla="*/ 299302 w 3596749"/>
              <a:gd name="connsiteY24-416" fmla="*/ 1268414 h 1268414"/>
              <a:gd name="connsiteX25-417" fmla="*/ 0 w 3596749"/>
              <a:gd name="connsiteY25-418" fmla="*/ 1268414 h 1268414"/>
              <a:gd name="connsiteX26-419" fmla="*/ 0 w 3596749"/>
              <a:gd name="connsiteY26-420" fmla="*/ 0 h 1268414"/>
              <a:gd name="connsiteX0-421" fmla="*/ 0 w 3596749"/>
              <a:gd name="connsiteY0-422" fmla="*/ 0 h 1268414"/>
              <a:gd name="connsiteX1-423" fmla="*/ 299302 w 3596749"/>
              <a:gd name="connsiteY1-424" fmla="*/ 0 h 1268414"/>
              <a:gd name="connsiteX2-425" fmla="*/ 795613 w 3596749"/>
              <a:gd name="connsiteY2-426" fmla="*/ 0 h 1268414"/>
              <a:gd name="connsiteX3-427" fmla="*/ 806567 w 3596749"/>
              <a:gd name="connsiteY3-428" fmla="*/ 0 h 1268414"/>
              <a:gd name="connsiteX4-429" fmla="*/ 1105869 w 3596749"/>
              <a:gd name="connsiteY4-430" fmla="*/ 0 h 1268414"/>
              <a:gd name="connsiteX5-431" fmla="*/ 1252078 w 3596749"/>
              <a:gd name="connsiteY5-432" fmla="*/ 0 h 1268414"/>
              <a:gd name="connsiteX6-433" fmla="*/ 1602180 w 3596749"/>
              <a:gd name="connsiteY6-434" fmla="*/ 0 h 1268414"/>
              <a:gd name="connsiteX7-435" fmla="*/ 1708543 w 3596749"/>
              <a:gd name="connsiteY7-436" fmla="*/ 0 h 1268414"/>
              <a:gd name="connsiteX8-437" fmla="*/ 3596749 w 3596749"/>
              <a:gd name="connsiteY8-438" fmla="*/ 747318 h 1268414"/>
              <a:gd name="connsiteX9-439" fmla="*/ 2288044 w 3596749"/>
              <a:gd name="connsiteY9-440" fmla="*/ 1268414 h 1268414"/>
              <a:gd name="connsiteX10-441" fmla="*/ 2018799 w 3596749"/>
              <a:gd name="connsiteY10-442" fmla="*/ 1268414 h 1268414"/>
              <a:gd name="connsiteX11-443" fmla="*/ 1937942 w 3596749"/>
              <a:gd name="connsiteY11-444" fmla="*/ 1268414 h 1268414"/>
              <a:gd name="connsiteX12-445" fmla="*/ 1831579 w 3596749"/>
              <a:gd name="connsiteY12-446" fmla="*/ 1268414 h 1268414"/>
              <a:gd name="connsiteX13-447" fmla="*/ 1562334 w 3596749"/>
              <a:gd name="connsiteY13-448" fmla="*/ 1268414 h 1268414"/>
              <a:gd name="connsiteX14-449" fmla="*/ 1553428 w 3596749"/>
              <a:gd name="connsiteY14-450" fmla="*/ 1268414 h 1268414"/>
              <a:gd name="connsiteX15-451" fmla="*/ 1532278 w 3596749"/>
              <a:gd name="connsiteY15-452" fmla="*/ 1268414 h 1268414"/>
              <a:gd name="connsiteX16-453" fmla="*/ 1481477 w 3596749"/>
              <a:gd name="connsiteY16-454" fmla="*/ 1268414 h 1268414"/>
              <a:gd name="connsiteX17-455" fmla="*/ 1212232 w 3596749"/>
              <a:gd name="connsiteY17-456" fmla="*/ 1268414 h 1268414"/>
              <a:gd name="connsiteX18-457" fmla="*/ 1105869 w 3596749"/>
              <a:gd name="connsiteY18-458" fmla="*/ 1268414 h 1268414"/>
              <a:gd name="connsiteX19-459" fmla="*/ 1025012 w 3596749"/>
              <a:gd name="connsiteY19-460" fmla="*/ 1268414 h 1268414"/>
              <a:gd name="connsiteX20-461" fmla="*/ 806567 w 3596749"/>
              <a:gd name="connsiteY20-462" fmla="*/ 1268414 h 1268414"/>
              <a:gd name="connsiteX21-463" fmla="*/ 755767 w 3596749"/>
              <a:gd name="connsiteY21-464" fmla="*/ 1268414 h 1268414"/>
              <a:gd name="connsiteX22-465" fmla="*/ 725711 w 3596749"/>
              <a:gd name="connsiteY22-466" fmla="*/ 1268414 h 1268414"/>
              <a:gd name="connsiteX23-467" fmla="*/ 299302 w 3596749"/>
              <a:gd name="connsiteY23-468" fmla="*/ 1268414 h 1268414"/>
              <a:gd name="connsiteX24-469" fmla="*/ 0 w 3596749"/>
              <a:gd name="connsiteY24-470" fmla="*/ 1268414 h 1268414"/>
              <a:gd name="connsiteX25-471" fmla="*/ 0 w 3596749"/>
              <a:gd name="connsiteY25-472" fmla="*/ 0 h 1268414"/>
              <a:gd name="connsiteX0-473" fmla="*/ 0 w 3596749"/>
              <a:gd name="connsiteY0-474" fmla="*/ 0 h 1268414"/>
              <a:gd name="connsiteX1-475" fmla="*/ 299302 w 3596749"/>
              <a:gd name="connsiteY1-476" fmla="*/ 0 h 1268414"/>
              <a:gd name="connsiteX2-477" fmla="*/ 795613 w 3596749"/>
              <a:gd name="connsiteY2-478" fmla="*/ 0 h 1268414"/>
              <a:gd name="connsiteX3-479" fmla="*/ 806567 w 3596749"/>
              <a:gd name="connsiteY3-480" fmla="*/ 0 h 1268414"/>
              <a:gd name="connsiteX4-481" fmla="*/ 1105869 w 3596749"/>
              <a:gd name="connsiteY4-482" fmla="*/ 0 h 1268414"/>
              <a:gd name="connsiteX5-483" fmla="*/ 1252078 w 3596749"/>
              <a:gd name="connsiteY5-484" fmla="*/ 0 h 1268414"/>
              <a:gd name="connsiteX6-485" fmla="*/ 1602180 w 3596749"/>
              <a:gd name="connsiteY6-486" fmla="*/ 0 h 1268414"/>
              <a:gd name="connsiteX7-487" fmla="*/ 1708543 w 3596749"/>
              <a:gd name="connsiteY7-488" fmla="*/ 0 h 1268414"/>
              <a:gd name="connsiteX8-489" fmla="*/ 3596749 w 3596749"/>
              <a:gd name="connsiteY8-490" fmla="*/ 747318 h 1268414"/>
              <a:gd name="connsiteX9-491" fmla="*/ 2018799 w 3596749"/>
              <a:gd name="connsiteY9-492" fmla="*/ 1268414 h 1268414"/>
              <a:gd name="connsiteX10-493" fmla="*/ 1937942 w 3596749"/>
              <a:gd name="connsiteY10-494" fmla="*/ 1268414 h 1268414"/>
              <a:gd name="connsiteX11-495" fmla="*/ 1831579 w 3596749"/>
              <a:gd name="connsiteY11-496" fmla="*/ 1268414 h 1268414"/>
              <a:gd name="connsiteX12-497" fmla="*/ 1562334 w 3596749"/>
              <a:gd name="connsiteY12-498" fmla="*/ 1268414 h 1268414"/>
              <a:gd name="connsiteX13-499" fmla="*/ 1553428 w 3596749"/>
              <a:gd name="connsiteY13-500" fmla="*/ 1268414 h 1268414"/>
              <a:gd name="connsiteX14-501" fmla="*/ 1532278 w 3596749"/>
              <a:gd name="connsiteY14-502" fmla="*/ 1268414 h 1268414"/>
              <a:gd name="connsiteX15-503" fmla="*/ 1481477 w 3596749"/>
              <a:gd name="connsiteY15-504" fmla="*/ 1268414 h 1268414"/>
              <a:gd name="connsiteX16-505" fmla="*/ 1212232 w 3596749"/>
              <a:gd name="connsiteY16-506" fmla="*/ 1268414 h 1268414"/>
              <a:gd name="connsiteX17-507" fmla="*/ 1105869 w 3596749"/>
              <a:gd name="connsiteY17-508" fmla="*/ 1268414 h 1268414"/>
              <a:gd name="connsiteX18-509" fmla="*/ 1025012 w 3596749"/>
              <a:gd name="connsiteY18-510" fmla="*/ 1268414 h 1268414"/>
              <a:gd name="connsiteX19-511" fmla="*/ 806567 w 3596749"/>
              <a:gd name="connsiteY19-512" fmla="*/ 1268414 h 1268414"/>
              <a:gd name="connsiteX20-513" fmla="*/ 755767 w 3596749"/>
              <a:gd name="connsiteY20-514" fmla="*/ 1268414 h 1268414"/>
              <a:gd name="connsiteX21-515" fmla="*/ 725711 w 3596749"/>
              <a:gd name="connsiteY21-516" fmla="*/ 1268414 h 1268414"/>
              <a:gd name="connsiteX22-517" fmla="*/ 299302 w 3596749"/>
              <a:gd name="connsiteY22-518" fmla="*/ 1268414 h 1268414"/>
              <a:gd name="connsiteX23-519" fmla="*/ 0 w 3596749"/>
              <a:gd name="connsiteY23-520" fmla="*/ 1268414 h 1268414"/>
              <a:gd name="connsiteX24-521" fmla="*/ 0 w 3596749"/>
              <a:gd name="connsiteY24-522" fmla="*/ 0 h 12684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3596749" y="747318"/>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0"/>
            <a:ext cx="12192000" cy="5048250"/>
          </a:xfrm>
          <a:custGeom>
            <a:avLst/>
            <a:gdLst>
              <a:gd name="connsiteX0" fmla="*/ 0 w 12192000"/>
              <a:gd name="connsiteY0" fmla="*/ 0 h 5048250"/>
              <a:gd name="connsiteX1" fmla="*/ 12192000 w 12192000"/>
              <a:gd name="connsiteY1" fmla="*/ 0 h 5048250"/>
              <a:gd name="connsiteX2" fmla="*/ 12192000 w 12192000"/>
              <a:gd name="connsiteY2" fmla="*/ 5048250 h 5048250"/>
              <a:gd name="connsiteX3" fmla="*/ 0 w 12192000"/>
              <a:gd name="connsiteY3" fmla="*/ 5048250 h 5048250"/>
            </a:gdLst>
            <a:ahLst/>
            <a:cxnLst>
              <a:cxn ang="0">
                <a:pos x="connsiteX0" y="connsiteY0"/>
              </a:cxn>
              <a:cxn ang="0">
                <a:pos x="connsiteX1" y="connsiteY1"/>
              </a:cxn>
              <a:cxn ang="0">
                <a:pos x="connsiteX2" y="connsiteY2"/>
              </a:cxn>
              <a:cxn ang="0">
                <a:pos x="connsiteX3" y="connsiteY3"/>
              </a:cxn>
            </a:cxnLst>
            <a:rect l="l" t="t" r="r" b="b"/>
            <a:pathLst>
              <a:path w="12192000" h="5048250">
                <a:moveTo>
                  <a:pt x="0" y="0"/>
                </a:moveTo>
                <a:lnTo>
                  <a:pt x="12192000" y="0"/>
                </a:lnTo>
                <a:lnTo>
                  <a:pt x="12192000" y="5048250"/>
                </a:lnTo>
                <a:lnTo>
                  <a:pt x="0" y="5048250"/>
                </a:ln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7" name="图片占位符 6"/>
          <p:cNvSpPr>
            <a:spLocks noGrp="1"/>
          </p:cNvSpPr>
          <p:nvPr>
            <p:ph type="pic" sz="quarter" idx="11"/>
          </p:nvPr>
        </p:nvSpPr>
        <p:spPr>
          <a:xfrm>
            <a:off x="4252687" y="1669143"/>
            <a:ext cx="7402285" cy="3976914"/>
          </a:xfrm>
          <a:custGeom>
            <a:avLst/>
            <a:gdLst>
              <a:gd name="connsiteX0" fmla="*/ 0 w 7402285"/>
              <a:gd name="connsiteY0" fmla="*/ 0 h 3976914"/>
              <a:gd name="connsiteX1" fmla="*/ 7402285 w 7402285"/>
              <a:gd name="connsiteY1" fmla="*/ 0 h 3976914"/>
              <a:gd name="connsiteX2" fmla="*/ 7402285 w 7402285"/>
              <a:gd name="connsiteY2" fmla="*/ 3976914 h 3976914"/>
              <a:gd name="connsiteX3" fmla="*/ 0 w 7402285"/>
              <a:gd name="connsiteY3" fmla="*/ 3976914 h 3976914"/>
            </a:gdLst>
            <a:ahLst/>
            <a:cxnLst>
              <a:cxn ang="0">
                <a:pos x="connsiteX0" y="connsiteY0"/>
              </a:cxn>
              <a:cxn ang="0">
                <a:pos x="connsiteX1" y="connsiteY1"/>
              </a:cxn>
              <a:cxn ang="0">
                <a:pos x="connsiteX2" y="connsiteY2"/>
              </a:cxn>
              <a:cxn ang="0">
                <a:pos x="connsiteX3" y="connsiteY3"/>
              </a:cxn>
            </a:cxnLst>
            <a:rect l="l" t="t" r="r" b="b"/>
            <a:pathLst>
              <a:path w="7402285" h="3976914">
                <a:moveTo>
                  <a:pt x="0" y="0"/>
                </a:moveTo>
                <a:lnTo>
                  <a:pt x="7402285" y="0"/>
                </a:lnTo>
                <a:lnTo>
                  <a:pt x="7402285" y="3976914"/>
                </a:lnTo>
                <a:lnTo>
                  <a:pt x="0" y="3976914"/>
                </a:lnTo>
                <a:close/>
              </a:path>
            </a:pathLst>
          </a:custGeom>
        </p:spPr>
        <p:txBody>
          <a:bodyPr wrap="square">
            <a:noAutofit/>
          </a:bodyPr>
          <a:lstStyle/>
          <a:p>
            <a:endParaRPr lang="zh-CN" altLang="en-US"/>
          </a:p>
        </p:txBody>
      </p:sp>
      <p:sp>
        <p:nvSpPr>
          <p:cNvPr id="3" name="灯片编号占位符 2"/>
          <p:cNvSpPr>
            <a:spLocks noGrp="1"/>
          </p:cNvSpPr>
          <p:nvPr>
            <p:ph type="sldNum" sz="quarter" idx="10"/>
          </p:nvPr>
        </p:nvSpPr>
        <p:spPr/>
        <p:txBody>
          <a:bodyPr/>
          <a:lstStyle/>
          <a:p>
            <a:fld id="{55F039D9-FC67-4A8C-8444-E80ABB364C2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a:xfrm>
            <a:off x="838200" y="1209823"/>
            <a:ext cx="10781714" cy="524724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Content Placeholder 2"/>
          <p:cNvSpPr>
            <a:spLocks noGrp="1"/>
          </p:cNvSpPr>
          <p:nvPr>
            <p:ph idx="13"/>
          </p:nvPr>
        </p:nvSpPr>
        <p:spPr>
          <a:xfrm>
            <a:off x="841375" y="739180"/>
            <a:ext cx="10747058" cy="464458"/>
          </a:xfrm>
          <a:prstGeom prst="rect">
            <a:avLst/>
          </a:prstGeom>
        </p:spPr>
        <p:txBody>
          <a:bodyPr/>
          <a:lstStyle>
            <a:lvl1pPr marL="0" indent="0">
              <a:lnSpc>
                <a:spcPct val="120000"/>
              </a:lnSpc>
              <a:buSzPct val="80000"/>
              <a:buFont typeface="Wingdings" panose="05000000000000000000" pitchFamily="2" charset="2"/>
              <a:buNone/>
              <a:defRPr b="0">
                <a:solidFill>
                  <a:srgbClr val="07836E"/>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
        <p:nvSpPr>
          <p:cNvPr id="3" name="标题占位符 2"/>
          <p:cNvSpPr>
            <a:spLocks noGrp="1"/>
          </p:cNvSpPr>
          <p:nvPr>
            <p:ph type="title"/>
          </p:nvPr>
        </p:nvSpPr>
        <p:spPr>
          <a:xfrm>
            <a:off x="609600" y="274638"/>
            <a:ext cx="10972800" cy="517842"/>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4" name="文本占位符 3"/>
          <p:cNvSpPr>
            <a:spLocks noGrp="1"/>
          </p:cNvSpPr>
          <p:nvPr>
            <p:ph type="body" idx="1"/>
          </p:nvPr>
        </p:nvSpPr>
        <p:spPr>
          <a:xfrm>
            <a:off x="609600" y="1036320"/>
            <a:ext cx="10972800" cy="5089843"/>
          </a:xfrm>
          <a:prstGeom prst="rect">
            <a:avLst/>
          </a:prstGeom>
        </p:spPr>
        <p:txBody>
          <a:bodyPr vert="horz" lIns="91440" tIns="45720" rIns="91440" bIns="45720" rtlCol="0">
            <a:normAutofit/>
          </a:bodyPr>
          <a:lstStyle/>
          <a:p>
            <a:pPr lvl="0"/>
            <a:r>
              <a:rPr lang="zh-CN" altLang="en-US" dirty="0"/>
              <a:t>单击此处编辑母版文本样式</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2800" kern="1200">
          <a:solidFill>
            <a:schemeClr val="tx1"/>
          </a:solidFill>
          <a:latin typeface="+mn-ea"/>
          <a:ea typeface="+mn-ea"/>
          <a:cs typeface="+mj-cs"/>
        </a:defRPr>
      </a:lvl1pPr>
    </p:titleStyle>
    <p:bodyStyle>
      <a:lvl1pPr marL="0" indent="625475"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image" Target="../media/image1.svg"/><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image" Target="../media/image5.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image" Target="../media/image7.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slideLayout" Target="../slideLayouts/slideLayout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image" Target="../media/image2.svg"/><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image" Target="../media/image6.png"/><Relationship Id="rId30" Type="http://schemas.openxmlformats.org/officeDocument/2006/relationships/image" Target="../media/image3.svg"/></Relationships>
</file>

<file path=ppt/slides/_rels/slide8.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tags" Target="../tags/tag36.xml"/><Relationship Id="rId18" Type="http://schemas.openxmlformats.org/officeDocument/2006/relationships/slideLayout" Target="../slideLayouts/slideLayout2.xml"/><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tags" Target="../tags/tag35.xml"/><Relationship Id="rId17" Type="http://schemas.openxmlformats.org/officeDocument/2006/relationships/tags" Target="../tags/tag40.xml"/><Relationship Id="rId2" Type="http://schemas.openxmlformats.org/officeDocument/2006/relationships/tags" Target="../tags/tag25.xml"/><Relationship Id="rId16" Type="http://schemas.openxmlformats.org/officeDocument/2006/relationships/tags" Target="../tags/tag39.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5" Type="http://schemas.openxmlformats.org/officeDocument/2006/relationships/tags" Target="../tags/tag28.xml"/><Relationship Id="rId15" Type="http://schemas.openxmlformats.org/officeDocument/2006/relationships/tags" Target="../tags/tag38.xml"/><Relationship Id="rId10" Type="http://schemas.openxmlformats.org/officeDocument/2006/relationships/tags" Target="../tags/tag33.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tags" Target="../tags/tag37.xml"/></Relationships>
</file>

<file path=ppt/slides/_rels/slide9.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tags" Target="../tags/tag53.xml"/><Relationship Id="rId18" Type="http://schemas.openxmlformats.org/officeDocument/2006/relationships/slideLayout" Target="../slideLayouts/slideLayout2.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tags" Target="../tags/tag52.xml"/><Relationship Id="rId17" Type="http://schemas.openxmlformats.org/officeDocument/2006/relationships/tags" Target="../tags/tag57.xml"/><Relationship Id="rId2" Type="http://schemas.openxmlformats.org/officeDocument/2006/relationships/tags" Target="../tags/tag42.xml"/><Relationship Id="rId16" Type="http://schemas.openxmlformats.org/officeDocument/2006/relationships/tags" Target="../tags/tag56.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tags" Target="../tags/tag51.xml"/><Relationship Id="rId5" Type="http://schemas.openxmlformats.org/officeDocument/2006/relationships/tags" Target="../tags/tag45.xml"/><Relationship Id="rId15" Type="http://schemas.openxmlformats.org/officeDocument/2006/relationships/tags" Target="../tags/tag55.xml"/><Relationship Id="rId10" Type="http://schemas.openxmlformats.org/officeDocument/2006/relationships/tags" Target="../tags/tag50.xml"/><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tags" Target="../tags/tag5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矩形 16"/>
          <p:cNvSpPr/>
          <p:nvPr/>
        </p:nvSpPr>
        <p:spPr>
          <a:xfrm>
            <a:off x="7341951" y="4504609"/>
            <a:ext cx="3826336" cy="5232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6046362" y="1164201"/>
            <a:ext cx="5082926" cy="430374"/>
          </a:xfrm>
          <a:prstGeom prst="rect">
            <a:avLst/>
          </a:prstGeom>
          <a:noFill/>
        </p:spPr>
        <p:txBody>
          <a:bodyPr wrap="square" rtlCol="0">
            <a:spAutoFit/>
            <a:scene3d>
              <a:camera prst="orthographicFront"/>
              <a:lightRig rig="threePt" dir="t"/>
            </a:scene3d>
            <a:sp3d contourW="12700"/>
          </a:bodyPr>
          <a:lstStyle/>
          <a:p>
            <a:pPr lvl="0" algn="r">
              <a:lnSpc>
                <a:spcPct val="120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工业和信息化精品系列教材</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6440896" y="3544999"/>
            <a:ext cx="4891702" cy="646331"/>
          </a:xfrm>
          <a:prstGeom prst="rect">
            <a:avLst/>
          </a:prstGeom>
        </p:spPr>
        <p:txBody>
          <a:bodyPr wrap="square">
            <a:spAutoFit/>
          </a:bodyPr>
          <a:lstStyle/>
          <a:p>
            <a:pPr algn="r"/>
            <a:r>
              <a:rPr lang="zh-CN" altLang="en-US" dirty="0"/>
              <a:t>信息技术（基础模块）</a:t>
            </a:r>
          </a:p>
          <a:p>
            <a:pPr algn="r"/>
            <a:r>
              <a:rPr lang="zh-CN" altLang="en-US" dirty="0"/>
              <a:t>（</a:t>
            </a:r>
            <a:r>
              <a:rPr lang="en-US" altLang="zh-CN" dirty="0"/>
              <a:t>WPS Office</a:t>
            </a:r>
            <a:r>
              <a:rPr lang="zh-CN" altLang="en-US" dirty="0"/>
              <a:t>）（慕课版）</a:t>
            </a:r>
            <a:endParaRPr lang="zh-CN" altLang="en-US" dirty="0"/>
          </a:p>
        </p:txBody>
      </p:sp>
      <p:sp>
        <p:nvSpPr>
          <p:cNvPr id="15" name="文本框 23"/>
          <p:cNvSpPr txBox="1"/>
          <p:nvPr/>
        </p:nvSpPr>
        <p:spPr>
          <a:xfrm>
            <a:off x="5765800" y="2567226"/>
            <a:ext cx="5444513" cy="861774"/>
          </a:xfrm>
          <a:prstGeom prst="rect">
            <a:avLst/>
          </a:prstGeom>
          <a:noFill/>
        </p:spPr>
        <p:txBody>
          <a:bodyPr wrap="square" rtlCol="0">
            <a:spAutoFit/>
            <a:scene3d>
              <a:camera prst="orthographicFront"/>
              <a:lightRig rig="threePt" dir="t"/>
            </a:scene3d>
            <a:sp3d contourW="12700"/>
          </a:bodyPr>
          <a:lstStyle/>
          <a:p>
            <a:pPr lvl="0" algn="r">
              <a:defRPr/>
            </a:pPr>
            <a:r>
              <a:rPr lang="zh-CN" altLang="en-US" sz="5000" b="1" dirty="0">
                <a:solidFill>
                  <a:schemeClr val="accent3"/>
                </a:solidFill>
              </a:rPr>
              <a:t>信息检索</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5" y="0"/>
            <a:ext cx="5338394" cy="6858000"/>
          </a:xfrm>
          <a:prstGeom prst="rect">
            <a:avLst/>
          </a:prstGeom>
        </p:spPr>
      </p:pic>
      <p:sp>
        <p:nvSpPr>
          <p:cNvPr id="8" name="矩形 7"/>
          <p:cNvSpPr/>
          <p:nvPr/>
        </p:nvSpPr>
        <p:spPr>
          <a:xfrm>
            <a:off x="9358256" y="1872423"/>
            <a:ext cx="1683530" cy="5975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9503557" y="1884615"/>
            <a:ext cx="1415275" cy="584775"/>
          </a:xfrm>
          <a:prstGeom prst="rect">
            <a:avLst/>
          </a:prstGeom>
          <a:noFill/>
          <a:ln>
            <a:noFill/>
          </a:ln>
        </p:spPr>
        <p:txBody>
          <a:bodyPr wrap="square" rtlCol="0">
            <a:spAutoFit/>
          </a:bodyPr>
          <a:lstStyle/>
          <a:p>
            <a:r>
              <a:rPr lang="zh-CN" altLang="en-US" sz="3200" dirty="0">
                <a:solidFill>
                  <a:schemeClr val="accent3"/>
                </a:solidFill>
              </a:rPr>
              <a:t>模</a:t>
            </a:r>
            <a:r>
              <a:rPr lang="zh-CN" altLang="en-US" sz="3200" dirty="0" smtClean="0">
                <a:solidFill>
                  <a:schemeClr val="accent3"/>
                </a:solidFill>
              </a:rPr>
              <a:t>块四</a:t>
            </a:r>
            <a:endParaRPr lang="en-US" altLang="zh-CN" sz="3200" dirty="0">
              <a:solidFill>
                <a:schemeClr val="accent3"/>
              </a:solidFill>
            </a:endParaRPr>
          </a:p>
        </p:txBody>
      </p:sp>
      <p:cxnSp>
        <p:nvCxnSpPr>
          <p:cNvPr id="6" name="直接连接符 5"/>
          <p:cNvCxnSpPr/>
          <p:nvPr/>
        </p:nvCxnSpPr>
        <p:spPr>
          <a:xfrm flipH="1">
            <a:off x="6440896" y="4421527"/>
            <a:ext cx="4658765"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0028" y="4607295"/>
            <a:ext cx="1638608" cy="3410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（三）信息检索的发展历程</a:t>
            </a:r>
          </a:p>
        </p:txBody>
      </p:sp>
      <p:sp>
        <p:nvSpPr>
          <p:cNvPr id="26" name="矩形 25"/>
          <p:cNvSpPr/>
          <p:nvPr/>
        </p:nvSpPr>
        <p:spPr>
          <a:xfrm>
            <a:off x="1274324" y="1161593"/>
            <a:ext cx="4452708" cy="517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内容占位符 3"/>
          <p:cNvSpPr>
            <a:spLocks noGrp="1"/>
          </p:cNvSpPr>
          <p:nvPr>
            <p:ph sz="quarter" idx="10"/>
          </p:nvPr>
        </p:nvSpPr>
        <p:spPr>
          <a:xfrm>
            <a:off x="1274324" y="1186269"/>
            <a:ext cx="4067697" cy="533482"/>
          </a:xfrm>
        </p:spPr>
        <p:txBody>
          <a:bodyPr>
            <a:normAutofit lnSpcReduction="10000"/>
          </a:bodyPr>
          <a:lstStyle/>
          <a:p>
            <a:pPr indent="0"/>
            <a:r>
              <a:rPr lang="en-US" altLang="zh-CN" dirty="0" smtClean="0">
                <a:solidFill>
                  <a:schemeClr val="bg1"/>
                </a:solidFill>
              </a:rPr>
              <a:t>1</a:t>
            </a:r>
            <a:r>
              <a:rPr lang="zh-CN" altLang="en-US" dirty="0">
                <a:solidFill>
                  <a:schemeClr val="bg1"/>
                </a:solidFill>
              </a:rPr>
              <a:t>．手工检索阶段</a:t>
            </a:r>
            <a:endParaRPr lang="en-US" altLang="zh-CN" sz="1100" dirty="0"/>
          </a:p>
        </p:txBody>
      </p:sp>
      <p:grpSp>
        <p:nvGrpSpPr>
          <p:cNvPr id="28" name="组合 27"/>
          <p:cNvGrpSpPr/>
          <p:nvPr/>
        </p:nvGrpSpPr>
        <p:grpSpPr>
          <a:xfrm flipV="1">
            <a:off x="609600" y="1030803"/>
            <a:ext cx="470284" cy="670057"/>
            <a:chOff x="3173412" y="596106"/>
            <a:chExt cx="960438" cy="1368425"/>
          </a:xfrm>
        </p:grpSpPr>
        <p:sp>
          <p:nvSpPr>
            <p:cNvPr id="29" name="Freeform 9"/>
            <p:cNvSpPr/>
            <p:nvPr/>
          </p:nvSpPr>
          <p:spPr bwMode="auto">
            <a:xfrm>
              <a:off x="3586162" y="1178719"/>
              <a:ext cx="193675" cy="214313"/>
            </a:xfrm>
            <a:custGeom>
              <a:avLst/>
              <a:gdLst>
                <a:gd name="T0" fmla="*/ 61 w 72"/>
                <a:gd name="T1" fmla="*/ 23 h 80"/>
                <a:gd name="T2" fmla="*/ 22 w 72"/>
                <a:gd name="T3" fmla="*/ 6 h 80"/>
                <a:gd name="T4" fmla="*/ 22 w 72"/>
                <a:gd name="T5" fmla="*/ 6 h 80"/>
                <a:gd name="T6" fmla="*/ 6 w 72"/>
                <a:gd name="T7" fmla="*/ 45 h 80"/>
                <a:gd name="T8" fmla="*/ 11 w 72"/>
                <a:gd name="T9" fmla="*/ 58 h 80"/>
                <a:gd name="T10" fmla="*/ 50 w 72"/>
                <a:gd name="T11" fmla="*/ 74 h 80"/>
                <a:gd name="T12" fmla="*/ 50 w 72"/>
                <a:gd name="T13" fmla="*/ 74 h 80"/>
                <a:gd name="T14" fmla="*/ 66 w 72"/>
                <a:gd name="T15" fmla="*/ 35 h 80"/>
                <a:gd name="T16" fmla="*/ 61 w 72"/>
                <a:gd name="T1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61" y="23"/>
                  </a:moveTo>
                  <a:cubicBezTo>
                    <a:pt x="54" y="7"/>
                    <a:pt x="37" y="0"/>
                    <a:pt x="22" y="6"/>
                  </a:cubicBezTo>
                  <a:cubicBezTo>
                    <a:pt x="22" y="6"/>
                    <a:pt x="22" y="6"/>
                    <a:pt x="22" y="6"/>
                  </a:cubicBezTo>
                  <a:cubicBezTo>
                    <a:pt x="7" y="13"/>
                    <a:pt x="0" y="30"/>
                    <a:pt x="6" y="45"/>
                  </a:cubicBezTo>
                  <a:cubicBezTo>
                    <a:pt x="11" y="58"/>
                    <a:pt x="11" y="58"/>
                    <a:pt x="11" y="58"/>
                  </a:cubicBezTo>
                  <a:cubicBezTo>
                    <a:pt x="17" y="73"/>
                    <a:pt x="35" y="80"/>
                    <a:pt x="50" y="74"/>
                  </a:cubicBezTo>
                  <a:cubicBezTo>
                    <a:pt x="50" y="74"/>
                    <a:pt x="50" y="74"/>
                    <a:pt x="50" y="74"/>
                  </a:cubicBezTo>
                  <a:cubicBezTo>
                    <a:pt x="65" y="68"/>
                    <a:pt x="72" y="50"/>
                    <a:pt x="66" y="35"/>
                  </a:cubicBezTo>
                  <a:lnTo>
                    <a:pt x="61" y="23"/>
                  </a:lnTo>
                  <a:close/>
                </a:path>
              </a:pathLst>
            </a:custGeom>
            <a:solidFill>
              <a:srgbClr val="23A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10"/>
            <p:cNvSpPr/>
            <p:nvPr/>
          </p:nvSpPr>
          <p:spPr bwMode="auto">
            <a:xfrm>
              <a:off x="3173412" y="640556"/>
              <a:ext cx="866775" cy="838200"/>
            </a:xfrm>
            <a:custGeom>
              <a:avLst/>
              <a:gdLst>
                <a:gd name="T0" fmla="*/ 323 w 323"/>
                <a:gd name="T1" fmla="*/ 208 h 312"/>
                <a:gd name="T2" fmla="*/ 321 w 323"/>
                <a:gd name="T3" fmla="*/ 208 h 312"/>
                <a:gd name="T4" fmla="*/ 223 w 323"/>
                <a:gd name="T5" fmla="*/ 216 h 312"/>
                <a:gd name="T6" fmla="*/ 172 w 323"/>
                <a:gd name="T7" fmla="*/ 198 h 312"/>
                <a:gd name="T8" fmla="*/ 150 w 323"/>
                <a:gd name="T9" fmla="*/ 247 h 312"/>
                <a:gd name="T10" fmla="*/ 74 w 323"/>
                <a:gd name="T11" fmla="*/ 309 h 312"/>
                <a:gd name="T12" fmla="*/ 73 w 323"/>
                <a:gd name="T13" fmla="*/ 312 h 312"/>
                <a:gd name="T14" fmla="*/ 67 w 323"/>
                <a:gd name="T15" fmla="*/ 299 h 312"/>
                <a:gd name="T16" fmla="*/ 28 w 323"/>
                <a:gd name="T17" fmla="*/ 207 h 312"/>
                <a:gd name="T18" fmla="*/ 102 w 323"/>
                <a:gd name="T19" fmla="*/ 28 h 312"/>
                <a:gd name="T20" fmla="*/ 280 w 323"/>
                <a:gd name="T21" fmla="*/ 102 h 312"/>
                <a:gd name="T22" fmla="*/ 319 w 323"/>
                <a:gd name="T23" fmla="*/ 195 h 312"/>
                <a:gd name="T24" fmla="*/ 323 w 323"/>
                <a:gd name="T25"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12">
                  <a:moveTo>
                    <a:pt x="323" y="208"/>
                  </a:moveTo>
                  <a:cubicBezTo>
                    <a:pt x="322" y="208"/>
                    <a:pt x="322" y="208"/>
                    <a:pt x="321" y="208"/>
                  </a:cubicBezTo>
                  <a:cubicBezTo>
                    <a:pt x="292" y="204"/>
                    <a:pt x="258" y="207"/>
                    <a:pt x="223" y="216"/>
                  </a:cubicBezTo>
                  <a:cubicBezTo>
                    <a:pt x="214" y="198"/>
                    <a:pt x="192" y="190"/>
                    <a:pt x="172" y="198"/>
                  </a:cubicBezTo>
                  <a:cubicBezTo>
                    <a:pt x="153" y="206"/>
                    <a:pt x="143" y="227"/>
                    <a:pt x="150" y="247"/>
                  </a:cubicBezTo>
                  <a:cubicBezTo>
                    <a:pt x="118" y="265"/>
                    <a:pt x="92" y="286"/>
                    <a:pt x="74" y="309"/>
                  </a:cubicBezTo>
                  <a:cubicBezTo>
                    <a:pt x="74" y="310"/>
                    <a:pt x="73" y="311"/>
                    <a:pt x="73" y="312"/>
                  </a:cubicBezTo>
                  <a:cubicBezTo>
                    <a:pt x="70" y="308"/>
                    <a:pt x="68" y="303"/>
                    <a:pt x="67" y="299"/>
                  </a:cubicBezTo>
                  <a:cubicBezTo>
                    <a:pt x="28" y="207"/>
                    <a:pt x="28" y="207"/>
                    <a:pt x="28" y="207"/>
                  </a:cubicBezTo>
                  <a:cubicBezTo>
                    <a:pt x="0" y="137"/>
                    <a:pt x="33" y="57"/>
                    <a:pt x="102" y="28"/>
                  </a:cubicBezTo>
                  <a:cubicBezTo>
                    <a:pt x="172" y="0"/>
                    <a:pt x="252" y="33"/>
                    <a:pt x="280" y="102"/>
                  </a:cubicBezTo>
                  <a:cubicBezTo>
                    <a:pt x="319" y="195"/>
                    <a:pt x="319" y="195"/>
                    <a:pt x="319" y="195"/>
                  </a:cubicBezTo>
                  <a:cubicBezTo>
                    <a:pt x="320" y="199"/>
                    <a:pt x="322" y="204"/>
                    <a:pt x="323" y="208"/>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11"/>
            <p:cNvSpPr/>
            <p:nvPr/>
          </p:nvSpPr>
          <p:spPr bwMode="auto">
            <a:xfrm>
              <a:off x="3752850" y="1234281"/>
              <a:ext cx="325438" cy="400050"/>
            </a:xfrm>
            <a:custGeom>
              <a:avLst/>
              <a:gdLst>
                <a:gd name="T0" fmla="*/ 14 w 121"/>
                <a:gd name="T1" fmla="*/ 12 h 149"/>
                <a:gd name="T2" fmla="*/ 14 w 121"/>
                <a:gd name="T3" fmla="*/ 11 h 149"/>
                <a:gd name="T4" fmla="*/ 103 w 121"/>
                <a:gd name="T5" fmla="*/ 3 h 149"/>
                <a:gd name="T6" fmla="*/ 111 w 121"/>
                <a:gd name="T7" fmla="*/ 4 h 149"/>
                <a:gd name="T8" fmla="*/ 36 w 121"/>
                <a:gd name="T9" fmla="*/ 149 h 149"/>
                <a:gd name="T10" fmla="*/ 0 w 121"/>
                <a:gd name="T11" fmla="*/ 60 h 149"/>
                <a:gd name="T12" fmla="*/ 14 w 121"/>
                <a:gd name="T13" fmla="*/ 12 h 149"/>
              </a:gdLst>
              <a:ahLst/>
              <a:cxnLst>
                <a:cxn ang="0">
                  <a:pos x="T0" y="T1"/>
                </a:cxn>
                <a:cxn ang="0">
                  <a:pos x="T2" y="T3"/>
                </a:cxn>
                <a:cxn ang="0">
                  <a:pos x="T4" y="T5"/>
                </a:cxn>
                <a:cxn ang="0">
                  <a:pos x="T6" y="T7"/>
                </a:cxn>
                <a:cxn ang="0">
                  <a:pos x="T8" y="T9"/>
                </a:cxn>
                <a:cxn ang="0">
                  <a:pos x="T10" y="T11"/>
                </a:cxn>
                <a:cxn ang="0">
                  <a:pos x="T12" y="T13"/>
                </a:cxn>
              </a:cxnLst>
              <a:rect l="0" t="0" r="r" b="b"/>
              <a:pathLst>
                <a:path w="121" h="149">
                  <a:moveTo>
                    <a:pt x="14" y="12"/>
                  </a:moveTo>
                  <a:cubicBezTo>
                    <a:pt x="14" y="11"/>
                    <a:pt x="14" y="11"/>
                    <a:pt x="14" y="11"/>
                  </a:cubicBezTo>
                  <a:cubicBezTo>
                    <a:pt x="46" y="2"/>
                    <a:pt x="77" y="0"/>
                    <a:pt x="103" y="3"/>
                  </a:cubicBezTo>
                  <a:cubicBezTo>
                    <a:pt x="106" y="3"/>
                    <a:pt x="108" y="4"/>
                    <a:pt x="111" y="4"/>
                  </a:cubicBezTo>
                  <a:cubicBezTo>
                    <a:pt x="121" y="63"/>
                    <a:pt x="91" y="122"/>
                    <a:pt x="36" y="149"/>
                  </a:cubicBezTo>
                  <a:cubicBezTo>
                    <a:pt x="0" y="60"/>
                    <a:pt x="0" y="60"/>
                    <a:pt x="0" y="60"/>
                  </a:cubicBezTo>
                  <a:cubicBezTo>
                    <a:pt x="15" y="50"/>
                    <a:pt x="22" y="30"/>
                    <a:pt x="14" y="12"/>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12"/>
            <p:cNvSpPr/>
            <p:nvPr/>
          </p:nvSpPr>
          <p:spPr bwMode="auto">
            <a:xfrm>
              <a:off x="3392487" y="1343819"/>
              <a:ext cx="417513" cy="360363"/>
            </a:xfrm>
            <a:custGeom>
              <a:avLst/>
              <a:gdLst>
                <a:gd name="T0" fmla="*/ 74 w 155"/>
                <a:gd name="T1" fmla="*/ 0 h 134"/>
                <a:gd name="T2" fmla="*/ 74 w 155"/>
                <a:gd name="T3" fmla="*/ 2 h 134"/>
                <a:gd name="T4" fmla="*/ 119 w 155"/>
                <a:gd name="T5" fmla="*/ 26 h 134"/>
                <a:gd name="T6" fmla="*/ 155 w 155"/>
                <a:gd name="T7" fmla="*/ 114 h 134"/>
                <a:gd name="T8" fmla="*/ 0 w 155"/>
                <a:gd name="T9" fmla="*/ 65 h 134"/>
                <a:gd name="T10" fmla="*/ 5 w 155"/>
                <a:gd name="T11" fmla="*/ 58 h 134"/>
                <a:gd name="T12" fmla="*/ 74 w 15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5" h="134">
                  <a:moveTo>
                    <a:pt x="74" y="0"/>
                  </a:moveTo>
                  <a:cubicBezTo>
                    <a:pt x="74" y="2"/>
                    <a:pt x="74" y="2"/>
                    <a:pt x="74" y="2"/>
                  </a:cubicBezTo>
                  <a:cubicBezTo>
                    <a:pt x="82" y="19"/>
                    <a:pt x="100" y="29"/>
                    <a:pt x="119" y="26"/>
                  </a:cubicBezTo>
                  <a:cubicBezTo>
                    <a:pt x="155" y="114"/>
                    <a:pt x="155" y="114"/>
                    <a:pt x="155" y="114"/>
                  </a:cubicBezTo>
                  <a:cubicBezTo>
                    <a:pt x="97" y="134"/>
                    <a:pt x="35" y="113"/>
                    <a:pt x="0" y="65"/>
                  </a:cubicBezTo>
                  <a:cubicBezTo>
                    <a:pt x="2" y="62"/>
                    <a:pt x="3" y="60"/>
                    <a:pt x="5" y="58"/>
                  </a:cubicBezTo>
                  <a:cubicBezTo>
                    <a:pt x="21" y="37"/>
                    <a:pt x="45" y="17"/>
                    <a:pt x="74" y="0"/>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13"/>
            <p:cNvSpPr/>
            <p:nvPr/>
          </p:nvSpPr>
          <p:spPr bwMode="auto">
            <a:xfrm>
              <a:off x="3178175" y="1647031"/>
              <a:ext cx="784225" cy="317500"/>
            </a:xfrm>
            <a:custGeom>
              <a:avLst/>
              <a:gdLst>
                <a:gd name="T0" fmla="*/ 21 w 292"/>
                <a:gd name="T1" fmla="*/ 106 h 118"/>
                <a:gd name="T2" fmla="*/ 28 w 292"/>
                <a:gd name="T3" fmla="*/ 90 h 118"/>
                <a:gd name="T4" fmla="*/ 28 w 292"/>
                <a:gd name="T5" fmla="*/ 90 h 118"/>
                <a:gd name="T6" fmla="*/ 24 w 292"/>
                <a:gd name="T7" fmla="*/ 66 h 118"/>
                <a:gd name="T8" fmla="*/ 24 w 292"/>
                <a:gd name="T9" fmla="*/ 66 h 118"/>
                <a:gd name="T10" fmla="*/ 77 w 292"/>
                <a:gd name="T11" fmla="*/ 25 h 118"/>
                <a:gd name="T12" fmla="*/ 77 w 292"/>
                <a:gd name="T13" fmla="*/ 25 h 118"/>
                <a:gd name="T14" fmla="*/ 140 w 292"/>
                <a:gd name="T15" fmla="*/ 54 h 118"/>
                <a:gd name="T16" fmla="*/ 140 w 292"/>
                <a:gd name="T17" fmla="*/ 54 h 118"/>
                <a:gd name="T18" fmla="*/ 189 w 292"/>
                <a:gd name="T19" fmla="*/ 94 h 118"/>
                <a:gd name="T20" fmla="*/ 189 w 292"/>
                <a:gd name="T21" fmla="*/ 94 h 118"/>
                <a:gd name="T22" fmla="*/ 240 w 292"/>
                <a:gd name="T23" fmla="*/ 117 h 118"/>
                <a:gd name="T24" fmla="*/ 240 w 292"/>
                <a:gd name="T25" fmla="*/ 117 h 118"/>
                <a:gd name="T26" fmla="*/ 278 w 292"/>
                <a:gd name="T27" fmla="*/ 100 h 118"/>
                <a:gd name="T28" fmla="*/ 278 w 292"/>
                <a:gd name="T29" fmla="*/ 100 h 118"/>
                <a:gd name="T30" fmla="*/ 292 w 292"/>
                <a:gd name="T31" fmla="*/ 69 h 118"/>
                <a:gd name="T32" fmla="*/ 292 w 292"/>
                <a:gd name="T33" fmla="*/ 69 h 118"/>
                <a:gd name="T34" fmla="*/ 279 w 292"/>
                <a:gd name="T35" fmla="*/ 29 h 118"/>
                <a:gd name="T36" fmla="*/ 279 w 292"/>
                <a:gd name="T37" fmla="*/ 29 h 118"/>
                <a:gd name="T38" fmla="*/ 265 w 292"/>
                <a:gd name="T39" fmla="*/ 13 h 118"/>
                <a:gd name="T40" fmla="*/ 265 w 292"/>
                <a:gd name="T41" fmla="*/ 13 h 118"/>
                <a:gd name="T42" fmla="*/ 248 w 292"/>
                <a:gd name="T43" fmla="*/ 14 h 118"/>
                <a:gd name="T44" fmla="*/ 248 w 292"/>
                <a:gd name="T45" fmla="*/ 14 h 118"/>
                <a:gd name="T46" fmla="*/ 249 w 292"/>
                <a:gd name="T47" fmla="*/ 31 h 118"/>
                <a:gd name="T48" fmla="*/ 249 w 292"/>
                <a:gd name="T49" fmla="*/ 31 h 118"/>
                <a:gd name="T50" fmla="*/ 249 w 292"/>
                <a:gd name="T51" fmla="*/ 32 h 118"/>
                <a:gd name="T52" fmla="*/ 249 w 292"/>
                <a:gd name="T53" fmla="*/ 32 h 118"/>
                <a:gd name="T54" fmla="*/ 252 w 292"/>
                <a:gd name="T55" fmla="*/ 34 h 118"/>
                <a:gd name="T56" fmla="*/ 252 w 292"/>
                <a:gd name="T57" fmla="*/ 34 h 118"/>
                <a:gd name="T58" fmla="*/ 259 w 292"/>
                <a:gd name="T59" fmla="*/ 43 h 118"/>
                <a:gd name="T60" fmla="*/ 259 w 292"/>
                <a:gd name="T61" fmla="*/ 43 h 118"/>
                <a:gd name="T62" fmla="*/ 267 w 292"/>
                <a:gd name="T63" fmla="*/ 67 h 118"/>
                <a:gd name="T64" fmla="*/ 267 w 292"/>
                <a:gd name="T65" fmla="*/ 67 h 118"/>
                <a:gd name="T66" fmla="*/ 260 w 292"/>
                <a:gd name="T67" fmla="*/ 84 h 118"/>
                <a:gd name="T68" fmla="*/ 260 w 292"/>
                <a:gd name="T69" fmla="*/ 84 h 118"/>
                <a:gd name="T70" fmla="*/ 241 w 292"/>
                <a:gd name="T71" fmla="*/ 92 h 118"/>
                <a:gd name="T72" fmla="*/ 241 w 292"/>
                <a:gd name="T73" fmla="*/ 92 h 118"/>
                <a:gd name="T74" fmla="*/ 203 w 292"/>
                <a:gd name="T75" fmla="*/ 74 h 118"/>
                <a:gd name="T76" fmla="*/ 203 w 292"/>
                <a:gd name="T77" fmla="*/ 74 h 118"/>
                <a:gd name="T78" fmla="*/ 156 w 292"/>
                <a:gd name="T79" fmla="*/ 35 h 118"/>
                <a:gd name="T80" fmla="*/ 156 w 292"/>
                <a:gd name="T81" fmla="*/ 35 h 118"/>
                <a:gd name="T82" fmla="*/ 78 w 292"/>
                <a:gd name="T83" fmla="*/ 1 h 118"/>
                <a:gd name="T84" fmla="*/ 78 w 292"/>
                <a:gd name="T85" fmla="*/ 1 h 118"/>
                <a:gd name="T86" fmla="*/ 24 w 292"/>
                <a:gd name="T87" fmla="*/ 17 h 118"/>
                <a:gd name="T88" fmla="*/ 24 w 292"/>
                <a:gd name="T89" fmla="*/ 17 h 118"/>
                <a:gd name="T90" fmla="*/ 0 w 292"/>
                <a:gd name="T91" fmla="*/ 65 h 118"/>
                <a:gd name="T92" fmla="*/ 0 w 292"/>
                <a:gd name="T93" fmla="*/ 65 h 118"/>
                <a:gd name="T94" fmla="*/ 5 w 292"/>
                <a:gd name="T95" fmla="*/ 99 h 118"/>
                <a:gd name="T96" fmla="*/ 5 w 292"/>
                <a:gd name="T97" fmla="*/ 99 h 118"/>
                <a:gd name="T98" fmla="*/ 16 w 292"/>
                <a:gd name="T99" fmla="*/ 107 h 118"/>
                <a:gd name="T100" fmla="*/ 16 w 292"/>
                <a:gd name="T101" fmla="*/ 107 h 118"/>
                <a:gd name="T102" fmla="*/ 21 w 292"/>
                <a:gd name="T103"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18">
                  <a:moveTo>
                    <a:pt x="21" y="106"/>
                  </a:moveTo>
                  <a:cubicBezTo>
                    <a:pt x="27" y="104"/>
                    <a:pt x="31" y="97"/>
                    <a:pt x="28" y="90"/>
                  </a:cubicBezTo>
                  <a:cubicBezTo>
                    <a:pt x="28" y="90"/>
                    <a:pt x="28" y="90"/>
                    <a:pt x="28" y="90"/>
                  </a:cubicBezTo>
                  <a:cubicBezTo>
                    <a:pt x="25" y="81"/>
                    <a:pt x="24" y="73"/>
                    <a:pt x="24" y="66"/>
                  </a:cubicBezTo>
                  <a:cubicBezTo>
                    <a:pt x="24" y="66"/>
                    <a:pt x="24" y="66"/>
                    <a:pt x="24" y="66"/>
                  </a:cubicBezTo>
                  <a:cubicBezTo>
                    <a:pt x="26" y="41"/>
                    <a:pt x="46" y="24"/>
                    <a:pt x="77" y="25"/>
                  </a:cubicBezTo>
                  <a:cubicBezTo>
                    <a:pt x="77" y="25"/>
                    <a:pt x="77" y="25"/>
                    <a:pt x="77" y="25"/>
                  </a:cubicBezTo>
                  <a:cubicBezTo>
                    <a:pt x="95" y="26"/>
                    <a:pt x="117" y="34"/>
                    <a:pt x="140" y="54"/>
                  </a:cubicBezTo>
                  <a:cubicBezTo>
                    <a:pt x="140" y="54"/>
                    <a:pt x="140" y="54"/>
                    <a:pt x="140" y="54"/>
                  </a:cubicBezTo>
                  <a:cubicBezTo>
                    <a:pt x="155" y="67"/>
                    <a:pt x="172" y="82"/>
                    <a:pt x="189" y="94"/>
                  </a:cubicBezTo>
                  <a:cubicBezTo>
                    <a:pt x="189" y="94"/>
                    <a:pt x="189" y="94"/>
                    <a:pt x="189" y="94"/>
                  </a:cubicBezTo>
                  <a:cubicBezTo>
                    <a:pt x="205" y="106"/>
                    <a:pt x="222" y="116"/>
                    <a:pt x="240" y="117"/>
                  </a:cubicBezTo>
                  <a:cubicBezTo>
                    <a:pt x="240" y="117"/>
                    <a:pt x="240" y="117"/>
                    <a:pt x="240" y="117"/>
                  </a:cubicBezTo>
                  <a:cubicBezTo>
                    <a:pt x="254" y="118"/>
                    <a:pt x="268" y="112"/>
                    <a:pt x="278" y="100"/>
                  </a:cubicBezTo>
                  <a:cubicBezTo>
                    <a:pt x="278" y="100"/>
                    <a:pt x="278" y="100"/>
                    <a:pt x="278" y="100"/>
                  </a:cubicBezTo>
                  <a:cubicBezTo>
                    <a:pt x="287" y="90"/>
                    <a:pt x="291" y="79"/>
                    <a:pt x="292" y="69"/>
                  </a:cubicBezTo>
                  <a:cubicBezTo>
                    <a:pt x="292" y="69"/>
                    <a:pt x="292" y="69"/>
                    <a:pt x="292" y="69"/>
                  </a:cubicBezTo>
                  <a:cubicBezTo>
                    <a:pt x="292" y="52"/>
                    <a:pt x="285" y="39"/>
                    <a:pt x="279" y="29"/>
                  </a:cubicBezTo>
                  <a:cubicBezTo>
                    <a:pt x="279" y="29"/>
                    <a:pt x="279" y="29"/>
                    <a:pt x="279" y="29"/>
                  </a:cubicBezTo>
                  <a:cubicBezTo>
                    <a:pt x="272" y="19"/>
                    <a:pt x="265" y="13"/>
                    <a:pt x="265" y="13"/>
                  </a:cubicBezTo>
                  <a:cubicBezTo>
                    <a:pt x="265" y="13"/>
                    <a:pt x="265" y="13"/>
                    <a:pt x="265" y="13"/>
                  </a:cubicBezTo>
                  <a:cubicBezTo>
                    <a:pt x="260" y="9"/>
                    <a:pt x="252" y="9"/>
                    <a:pt x="248" y="14"/>
                  </a:cubicBezTo>
                  <a:cubicBezTo>
                    <a:pt x="248" y="14"/>
                    <a:pt x="248" y="14"/>
                    <a:pt x="248" y="14"/>
                  </a:cubicBezTo>
                  <a:cubicBezTo>
                    <a:pt x="243" y="19"/>
                    <a:pt x="244" y="27"/>
                    <a:pt x="249" y="31"/>
                  </a:cubicBezTo>
                  <a:cubicBezTo>
                    <a:pt x="249" y="31"/>
                    <a:pt x="249" y="31"/>
                    <a:pt x="249" y="31"/>
                  </a:cubicBezTo>
                  <a:cubicBezTo>
                    <a:pt x="249" y="31"/>
                    <a:pt x="249" y="31"/>
                    <a:pt x="249" y="32"/>
                  </a:cubicBezTo>
                  <a:cubicBezTo>
                    <a:pt x="249" y="32"/>
                    <a:pt x="249" y="32"/>
                    <a:pt x="249" y="32"/>
                  </a:cubicBezTo>
                  <a:cubicBezTo>
                    <a:pt x="250" y="32"/>
                    <a:pt x="251" y="33"/>
                    <a:pt x="252" y="34"/>
                  </a:cubicBezTo>
                  <a:cubicBezTo>
                    <a:pt x="252" y="34"/>
                    <a:pt x="252" y="34"/>
                    <a:pt x="252" y="34"/>
                  </a:cubicBezTo>
                  <a:cubicBezTo>
                    <a:pt x="253" y="36"/>
                    <a:pt x="256" y="39"/>
                    <a:pt x="259" y="43"/>
                  </a:cubicBezTo>
                  <a:cubicBezTo>
                    <a:pt x="259" y="43"/>
                    <a:pt x="259" y="43"/>
                    <a:pt x="259" y="43"/>
                  </a:cubicBezTo>
                  <a:cubicBezTo>
                    <a:pt x="264" y="50"/>
                    <a:pt x="268" y="59"/>
                    <a:pt x="267" y="67"/>
                  </a:cubicBezTo>
                  <a:cubicBezTo>
                    <a:pt x="267" y="67"/>
                    <a:pt x="267" y="67"/>
                    <a:pt x="267" y="67"/>
                  </a:cubicBezTo>
                  <a:cubicBezTo>
                    <a:pt x="267" y="73"/>
                    <a:pt x="265" y="78"/>
                    <a:pt x="260" y="84"/>
                  </a:cubicBezTo>
                  <a:cubicBezTo>
                    <a:pt x="260" y="84"/>
                    <a:pt x="260" y="84"/>
                    <a:pt x="260" y="84"/>
                  </a:cubicBezTo>
                  <a:cubicBezTo>
                    <a:pt x="253" y="91"/>
                    <a:pt x="248" y="92"/>
                    <a:pt x="241" y="92"/>
                  </a:cubicBezTo>
                  <a:cubicBezTo>
                    <a:pt x="241" y="92"/>
                    <a:pt x="241" y="92"/>
                    <a:pt x="241" y="92"/>
                  </a:cubicBezTo>
                  <a:cubicBezTo>
                    <a:pt x="232" y="92"/>
                    <a:pt x="218" y="85"/>
                    <a:pt x="203" y="74"/>
                  </a:cubicBezTo>
                  <a:cubicBezTo>
                    <a:pt x="203" y="74"/>
                    <a:pt x="203" y="74"/>
                    <a:pt x="203" y="74"/>
                  </a:cubicBezTo>
                  <a:cubicBezTo>
                    <a:pt x="188" y="63"/>
                    <a:pt x="172" y="49"/>
                    <a:pt x="156" y="35"/>
                  </a:cubicBezTo>
                  <a:cubicBezTo>
                    <a:pt x="156" y="35"/>
                    <a:pt x="156" y="35"/>
                    <a:pt x="156" y="35"/>
                  </a:cubicBezTo>
                  <a:cubicBezTo>
                    <a:pt x="130" y="13"/>
                    <a:pt x="103" y="2"/>
                    <a:pt x="78" y="1"/>
                  </a:cubicBezTo>
                  <a:cubicBezTo>
                    <a:pt x="78" y="1"/>
                    <a:pt x="78" y="1"/>
                    <a:pt x="78" y="1"/>
                  </a:cubicBezTo>
                  <a:cubicBezTo>
                    <a:pt x="57" y="0"/>
                    <a:pt x="38" y="5"/>
                    <a:pt x="24" y="17"/>
                  </a:cubicBezTo>
                  <a:cubicBezTo>
                    <a:pt x="24" y="17"/>
                    <a:pt x="24" y="17"/>
                    <a:pt x="24" y="17"/>
                  </a:cubicBezTo>
                  <a:cubicBezTo>
                    <a:pt x="10" y="28"/>
                    <a:pt x="1" y="45"/>
                    <a:pt x="0" y="65"/>
                  </a:cubicBezTo>
                  <a:cubicBezTo>
                    <a:pt x="0" y="65"/>
                    <a:pt x="0" y="65"/>
                    <a:pt x="0" y="65"/>
                  </a:cubicBezTo>
                  <a:cubicBezTo>
                    <a:pt x="0" y="76"/>
                    <a:pt x="1" y="87"/>
                    <a:pt x="5" y="99"/>
                  </a:cubicBezTo>
                  <a:cubicBezTo>
                    <a:pt x="5" y="99"/>
                    <a:pt x="5" y="99"/>
                    <a:pt x="5" y="99"/>
                  </a:cubicBezTo>
                  <a:cubicBezTo>
                    <a:pt x="7" y="103"/>
                    <a:pt x="11" y="106"/>
                    <a:pt x="16" y="107"/>
                  </a:cubicBezTo>
                  <a:cubicBezTo>
                    <a:pt x="16" y="107"/>
                    <a:pt x="16" y="107"/>
                    <a:pt x="16" y="107"/>
                  </a:cubicBezTo>
                  <a:cubicBezTo>
                    <a:pt x="18" y="107"/>
                    <a:pt x="19" y="107"/>
                    <a:pt x="21" y="106"/>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14"/>
            <p:cNvSpPr/>
            <p:nvPr/>
          </p:nvSpPr>
          <p:spPr bwMode="auto">
            <a:xfrm>
              <a:off x="3940175" y="748506"/>
              <a:ext cx="193675" cy="104775"/>
            </a:xfrm>
            <a:custGeom>
              <a:avLst/>
              <a:gdLst>
                <a:gd name="T0" fmla="*/ 1 w 72"/>
                <a:gd name="T1" fmla="*/ 30 h 39"/>
                <a:gd name="T2" fmla="*/ 3 w 72"/>
                <a:gd name="T3" fmla="*/ 35 h 39"/>
                <a:gd name="T4" fmla="*/ 7 w 72"/>
                <a:gd name="T5" fmla="*/ 38 h 39"/>
                <a:gd name="T6" fmla="*/ 70 w 72"/>
                <a:gd name="T7" fmla="*/ 22 h 39"/>
                <a:gd name="T8" fmla="*/ 71 w 72"/>
                <a:gd name="T9" fmla="*/ 17 h 39"/>
                <a:gd name="T10" fmla="*/ 66 w 72"/>
                <a:gd name="T11" fmla="*/ 3 h 39"/>
                <a:gd name="T12" fmla="*/ 62 w 72"/>
                <a:gd name="T13" fmla="*/ 0 h 39"/>
                <a:gd name="T14" fmla="*/ 2 w 72"/>
                <a:gd name="T15" fmla="*/ 25 h 39"/>
                <a:gd name="T16" fmla="*/ 1 w 72"/>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1" y="30"/>
                  </a:moveTo>
                  <a:cubicBezTo>
                    <a:pt x="3" y="35"/>
                    <a:pt x="3" y="35"/>
                    <a:pt x="3" y="35"/>
                  </a:cubicBezTo>
                  <a:cubicBezTo>
                    <a:pt x="4" y="37"/>
                    <a:pt x="5" y="39"/>
                    <a:pt x="7" y="38"/>
                  </a:cubicBezTo>
                  <a:cubicBezTo>
                    <a:pt x="70" y="22"/>
                    <a:pt x="70" y="22"/>
                    <a:pt x="70" y="22"/>
                  </a:cubicBezTo>
                  <a:cubicBezTo>
                    <a:pt x="71" y="21"/>
                    <a:pt x="72" y="19"/>
                    <a:pt x="71" y="17"/>
                  </a:cubicBezTo>
                  <a:cubicBezTo>
                    <a:pt x="66" y="3"/>
                    <a:pt x="66" y="3"/>
                    <a:pt x="66" y="3"/>
                  </a:cubicBezTo>
                  <a:cubicBezTo>
                    <a:pt x="65" y="1"/>
                    <a:pt x="64" y="0"/>
                    <a:pt x="62" y="0"/>
                  </a:cubicBezTo>
                  <a:cubicBezTo>
                    <a:pt x="2" y="25"/>
                    <a:pt x="2" y="25"/>
                    <a:pt x="2" y="25"/>
                  </a:cubicBezTo>
                  <a:cubicBezTo>
                    <a:pt x="1" y="26"/>
                    <a:pt x="0" y="28"/>
                    <a:pt x="1" y="3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15"/>
            <p:cNvSpPr/>
            <p:nvPr/>
          </p:nvSpPr>
          <p:spPr bwMode="auto">
            <a:xfrm>
              <a:off x="3876675" y="596106"/>
              <a:ext cx="133350" cy="182563"/>
            </a:xfrm>
            <a:custGeom>
              <a:avLst/>
              <a:gdLst>
                <a:gd name="T0" fmla="*/ 2 w 50"/>
                <a:gd name="T1" fmla="*/ 64 h 68"/>
                <a:gd name="T2" fmla="*/ 7 w 50"/>
                <a:gd name="T3" fmla="*/ 66 h 68"/>
                <a:gd name="T4" fmla="*/ 12 w 50"/>
                <a:gd name="T5" fmla="*/ 66 h 68"/>
                <a:gd name="T6" fmla="*/ 49 w 50"/>
                <a:gd name="T7" fmla="*/ 13 h 68"/>
                <a:gd name="T8" fmla="*/ 47 w 50"/>
                <a:gd name="T9" fmla="*/ 9 h 68"/>
                <a:gd name="T10" fmla="*/ 34 w 50"/>
                <a:gd name="T11" fmla="*/ 1 h 68"/>
                <a:gd name="T12" fmla="*/ 30 w 50"/>
                <a:gd name="T13" fmla="*/ 1 h 68"/>
                <a:gd name="T14" fmla="*/ 0 w 50"/>
                <a:gd name="T15" fmla="*/ 59 h 68"/>
                <a:gd name="T16" fmla="*/ 2 w 50"/>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8">
                  <a:moveTo>
                    <a:pt x="2" y="64"/>
                  </a:moveTo>
                  <a:cubicBezTo>
                    <a:pt x="7" y="66"/>
                    <a:pt x="7" y="66"/>
                    <a:pt x="7" y="66"/>
                  </a:cubicBezTo>
                  <a:cubicBezTo>
                    <a:pt x="9" y="68"/>
                    <a:pt x="11" y="68"/>
                    <a:pt x="12" y="66"/>
                  </a:cubicBezTo>
                  <a:cubicBezTo>
                    <a:pt x="49" y="13"/>
                    <a:pt x="49" y="13"/>
                    <a:pt x="49" y="13"/>
                  </a:cubicBezTo>
                  <a:cubicBezTo>
                    <a:pt x="50" y="12"/>
                    <a:pt x="49" y="10"/>
                    <a:pt x="47" y="9"/>
                  </a:cubicBezTo>
                  <a:cubicBezTo>
                    <a:pt x="34" y="1"/>
                    <a:pt x="34" y="1"/>
                    <a:pt x="34" y="1"/>
                  </a:cubicBezTo>
                  <a:cubicBezTo>
                    <a:pt x="33" y="0"/>
                    <a:pt x="30" y="0"/>
                    <a:pt x="30" y="1"/>
                  </a:cubicBezTo>
                  <a:cubicBezTo>
                    <a:pt x="0" y="59"/>
                    <a:pt x="0" y="59"/>
                    <a:pt x="0" y="59"/>
                  </a:cubicBezTo>
                  <a:cubicBezTo>
                    <a:pt x="0" y="61"/>
                    <a:pt x="1" y="63"/>
                    <a:pt x="2" y="6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6" name="内容占位符 2"/>
          <p:cNvSpPr txBox="1"/>
          <p:nvPr/>
        </p:nvSpPr>
        <p:spPr>
          <a:xfrm>
            <a:off x="611932" y="2021074"/>
            <a:ext cx="10760075" cy="994842"/>
          </a:xfrm>
          <a:prstGeom prst="rect">
            <a:avLst/>
          </a:prstGeom>
        </p:spPr>
        <p:txBody>
          <a:bodyPr vert="horz" lIns="91440" tIns="45720" rIns="91440" bIns="45720" rtlCol="0">
            <a:noAutofit/>
          </a:bodyPr>
          <a:lstStyle>
            <a:lvl1pPr marL="0" indent="625475" algn="l" defTabSz="914400" rtl="0" eaLnBrk="1" latinLnBrk="0" hangingPunct="1">
              <a:lnSpc>
                <a:spcPct val="130000"/>
              </a:lnSpc>
              <a:spcBef>
                <a:spcPts val="0"/>
              </a:spcBef>
              <a:buFont typeface="Arial" panose="020B0604020202020204" pitchFamily="34" charset="0"/>
              <a:buNone/>
              <a:defRPr sz="24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5000"/>
              </a:lnSpc>
            </a:pPr>
            <a:r>
              <a:rPr lang="zh-CN" altLang="en-US" sz="2000" dirty="0">
                <a:cs typeface="+mn-ea"/>
              </a:rPr>
              <a:t>手工检索阶段是指通过印刷型的检索工具来进行检索的阶段。在这一阶段主要存在</a:t>
            </a:r>
            <a:r>
              <a:rPr lang="zh-CN" altLang="en-US" sz="2000" dirty="0" smtClean="0">
                <a:cs typeface="+mn-ea"/>
              </a:rPr>
              <a:t>书两</a:t>
            </a:r>
            <a:r>
              <a:rPr lang="zh-CN" altLang="en-US" sz="2000" dirty="0">
                <a:cs typeface="+mn-ea"/>
              </a:rPr>
              <a:t>种检索工具类型</a:t>
            </a:r>
            <a:r>
              <a:rPr lang="zh-CN" altLang="en-US" sz="2000" dirty="0" smtClean="0">
                <a:cs typeface="+mn-ea"/>
              </a:rPr>
              <a:t>。</a:t>
            </a:r>
            <a:endParaRPr sz="2000" dirty="0">
              <a:cs typeface="+mn-ea"/>
            </a:endParaRPr>
          </a:p>
        </p:txBody>
      </p:sp>
      <p:grpSp>
        <p:nvGrpSpPr>
          <p:cNvPr id="37" name="组合 36"/>
          <p:cNvGrpSpPr/>
          <p:nvPr/>
        </p:nvGrpSpPr>
        <p:grpSpPr>
          <a:xfrm>
            <a:off x="1274324" y="3604437"/>
            <a:ext cx="9907959" cy="2213635"/>
            <a:chOff x="1275151" y="4230691"/>
            <a:chExt cx="9907959" cy="2213635"/>
          </a:xfrm>
        </p:grpSpPr>
        <p:sp>
          <p:nvSpPr>
            <p:cNvPr id="38" name="矩形 37"/>
            <p:cNvSpPr/>
            <p:nvPr/>
          </p:nvSpPr>
          <p:spPr>
            <a:xfrm>
              <a:off x="1275151" y="4230691"/>
              <a:ext cx="5194714" cy="21921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9" name="等腰三角形 30"/>
            <p:cNvSpPr/>
            <p:nvPr/>
          </p:nvSpPr>
          <p:spPr>
            <a:xfrm rot="16200000" flipH="1">
              <a:off x="8060770" y="3321986"/>
              <a:ext cx="2165682" cy="4078998"/>
            </a:xfrm>
            <a:custGeom>
              <a:avLst/>
              <a:gdLst/>
              <a:ahLst/>
              <a:cxnLst/>
              <a:rect l="l" t="t" r="r" b="b"/>
              <a:pathLst>
                <a:path w="1450218" h="1860602">
                  <a:moveTo>
                    <a:pt x="0" y="132410"/>
                  </a:moveTo>
                  <a:lnTo>
                    <a:pt x="0" y="1860602"/>
                  </a:lnTo>
                  <a:lnTo>
                    <a:pt x="1450218" y="1860602"/>
                  </a:lnTo>
                  <a:lnTo>
                    <a:pt x="1450218" y="132410"/>
                  </a:lnTo>
                  <a:lnTo>
                    <a:pt x="867461" y="132410"/>
                  </a:lnTo>
                  <a:lnTo>
                    <a:pt x="725109" y="0"/>
                  </a:lnTo>
                  <a:lnTo>
                    <a:pt x="582757" y="132410"/>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40" name="TextBox 39"/>
            <p:cNvSpPr txBox="1"/>
            <p:nvPr/>
          </p:nvSpPr>
          <p:spPr>
            <a:xfrm>
              <a:off x="7691459" y="4711215"/>
              <a:ext cx="3168352" cy="123110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000" b="1" spc="400" dirty="0">
                  <a:solidFill>
                    <a:schemeClr val="tx1">
                      <a:lumMod val="75000"/>
                      <a:lumOff val="25000"/>
                    </a:schemeClr>
                  </a:solidFill>
                </a:rPr>
                <a:t>卡片式检索工</a:t>
              </a:r>
              <a:r>
                <a:rPr lang="zh-CN" altLang="en-US" sz="2000" b="1" spc="400" dirty="0" smtClean="0">
                  <a:solidFill>
                    <a:schemeClr val="tx1">
                      <a:lumMod val="75000"/>
                      <a:lumOff val="25000"/>
                    </a:schemeClr>
                  </a:solidFill>
                </a:rPr>
                <a:t>具</a:t>
              </a:r>
              <a:r>
                <a:rPr lang="en-US" altLang="zh-CN" sz="2000" b="1" spc="400" dirty="0" smtClean="0">
                  <a:solidFill>
                    <a:schemeClr val="tx1">
                      <a:lumMod val="75000"/>
                      <a:lumOff val="25000"/>
                    </a:schemeClr>
                  </a:solidFill>
                </a:rPr>
                <a:t>:</a:t>
              </a:r>
              <a:r>
                <a:rPr lang="zh-CN" altLang="en-US" sz="2000" spc="400" dirty="0" smtClean="0">
                  <a:solidFill>
                    <a:schemeClr val="tx1">
                      <a:lumMod val="75000"/>
                      <a:lumOff val="25000"/>
                    </a:schemeClr>
                  </a:solidFill>
                </a:rPr>
                <a:t>就</a:t>
              </a:r>
              <a:r>
                <a:rPr lang="zh-CN" altLang="en-US" sz="2000" spc="400" dirty="0">
                  <a:solidFill>
                    <a:schemeClr val="tx1">
                      <a:lumMod val="75000"/>
                      <a:lumOff val="25000"/>
                    </a:schemeClr>
                  </a:solidFill>
                </a:rPr>
                <a:t>是可以帮助检索的各类卡片，如图书馆的各种卡片目</a:t>
              </a:r>
              <a:r>
                <a:rPr lang="zh-CN" altLang="en-US" sz="2000" spc="400" dirty="0" smtClean="0">
                  <a:solidFill>
                    <a:schemeClr val="tx1">
                      <a:lumMod val="75000"/>
                      <a:lumOff val="25000"/>
                    </a:schemeClr>
                  </a:solidFill>
                </a:rPr>
                <a:t>录。</a:t>
              </a:r>
              <a:endParaRPr lang="zh-CN" altLang="en-US" sz="2000" spc="400" dirty="0">
                <a:solidFill>
                  <a:schemeClr val="tx1">
                    <a:lumMod val="75000"/>
                    <a:lumOff val="25000"/>
                  </a:schemeClr>
                </a:solidFill>
              </a:endParaRPr>
            </a:p>
          </p:txBody>
        </p:sp>
        <p:sp>
          <p:nvSpPr>
            <p:cNvPr id="41" name="TextBox 40"/>
            <p:cNvSpPr txBox="1"/>
            <p:nvPr/>
          </p:nvSpPr>
          <p:spPr>
            <a:xfrm>
              <a:off x="1506070" y="4602500"/>
              <a:ext cx="4486726" cy="1330621"/>
            </a:xfrm>
            <a:prstGeom prst="rect">
              <a:avLst/>
            </a:prstGeom>
            <a:noFill/>
          </p:spPr>
          <p:txBody>
            <a:bodyPr wrap="square" lIns="0" tIns="0" rIns="0" bIns="0" rtlCol="0">
              <a:spAutoFit/>
            </a:bodyPr>
            <a:lstStyle/>
            <a:p>
              <a:pPr indent="609600" algn="ctr">
                <a:lnSpc>
                  <a:spcPct val="150000"/>
                </a:lnSpc>
              </a:pPr>
              <a:r>
                <a:rPr lang="zh-CN" altLang="en-US" sz="2000" b="1" dirty="0">
                  <a:latin typeface="+mn-ea"/>
                  <a:cs typeface="+mn-ea"/>
                  <a:sym typeface="Times New Roman" panose="02020603050405020304" pitchFamily="18" charset="0"/>
                </a:rPr>
                <a:t>书本式检索工</a:t>
              </a:r>
              <a:r>
                <a:rPr lang="zh-CN" altLang="en-US" sz="2000" b="1" dirty="0" smtClean="0">
                  <a:latin typeface="+mn-ea"/>
                  <a:cs typeface="+mn-ea"/>
                  <a:sym typeface="Times New Roman" panose="02020603050405020304" pitchFamily="18" charset="0"/>
                </a:rPr>
                <a:t>具：</a:t>
              </a:r>
              <a:r>
                <a:rPr lang="zh-CN" altLang="en-US" sz="2000" dirty="0" smtClean="0">
                  <a:latin typeface="+mn-ea"/>
                  <a:cs typeface="+mn-ea"/>
                  <a:sym typeface="Times New Roman" panose="02020603050405020304" pitchFamily="18" charset="0"/>
                </a:rPr>
                <a:t>是</a:t>
              </a:r>
              <a:r>
                <a:rPr lang="zh-CN" altLang="en-US" sz="2000" dirty="0">
                  <a:latin typeface="+mn-ea"/>
                  <a:cs typeface="+mn-ea"/>
                  <a:sym typeface="Times New Roman" panose="02020603050405020304" pitchFamily="18" charset="0"/>
                </a:rPr>
                <a:t>以图书、期刊、附录等形式出版的各种检索工具书，如各种目录、索引、百科全书、年鉴</a:t>
              </a:r>
              <a:r>
                <a:rPr lang="zh-CN" altLang="en-US" sz="2000" dirty="0" smtClean="0">
                  <a:latin typeface="+mn-ea"/>
                  <a:cs typeface="+mn-ea"/>
                  <a:sym typeface="Times New Roman" panose="02020603050405020304" pitchFamily="18" charset="0"/>
                </a:rPr>
                <a:t>等。</a:t>
              </a:r>
              <a:endParaRPr lang="zh-CN" altLang="en-US" sz="2000" dirty="0">
                <a:latin typeface="+mn-ea"/>
                <a:cs typeface="+mn-ea"/>
                <a:sym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（三）信息检索的发展历程</a:t>
            </a:r>
          </a:p>
        </p:txBody>
      </p:sp>
      <p:sp>
        <p:nvSpPr>
          <p:cNvPr id="26" name="矩形 25"/>
          <p:cNvSpPr/>
          <p:nvPr/>
        </p:nvSpPr>
        <p:spPr>
          <a:xfrm>
            <a:off x="1274324" y="1161593"/>
            <a:ext cx="3217465" cy="517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内容占位符 3"/>
          <p:cNvSpPr>
            <a:spLocks noGrp="1"/>
          </p:cNvSpPr>
          <p:nvPr>
            <p:ph sz="quarter" idx="10"/>
          </p:nvPr>
        </p:nvSpPr>
        <p:spPr>
          <a:xfrm>
            <a:off x="1274325" y="1186269"/>
            <a:ext cx="3297676" cy="533482"/>
          </a:xfrm>
        </p:spPr>
        <p:txBody>
          <a:bodyPr>
            <a:normAutofit lnSpcReduction="10000"/>
          </a:bodyPr>
          <a:lstStyle/>
          <a:p>
            <a:pPr indent="0"/>
            <a:r>
              <a:rPr lang="en-US" altLang="zh-CN" dirty="0" smtClean="0">
                <a:solidFill>
                  <a:schemeClr val="bg1"/>
                </a:solidFill>
              </a:rPr>
              <a:t>2</a:t>
            </a:r>
            <a:r>
              <a:rPr lang="zh-CN" altLang="en-US" dirty="0" smtClean="0">
                <a:solidFill>
                  <a:schemeClr val="bg1"/>
                </a:solidFill>
              </a:rPr>
              <a:t>．</a:t>
            </a:r>
            <a:r>
              <a:rPr lang="zh-CN" altLang="en-US" dirty="0">
                <a:solidFill>
                  <a:schemeClr val="bg1"/>
                </a:solidFill>
              </a:rPr>
              <a:t>计算机检索阶段</a:t>
            </a:r>
            <a:endParaRPr lang="en-US" altLang="zh-CN" sz="1100" dirty="0"/>
          </a:p>
        </p:txBody>
      </p:sp>
      <p:grpSp>
        <p:nvGrpSpPr>
          <p:cNvPr id="28" name="组合 27"/>
          <p:cNvGrpSpPr/>
          <p:nvPr/>
        </p:nvGrpSpPr>
        <p:grpSpPr>
          <a:xfrm flipV="1">
            <a:off x="609600" y="1030803"/>
            <a:ext cx="470284" cy="670057"/>
            <a:chOff x="3173412" y="596106"/>
            <a:chExt cx="960438" cy="1368425"/>
          </a:xfrm>
        </p:grpSpPr>
        <p:sp>
          <p:nvSpPr>
            <p:cNvPr id="29" name="Freeform 9"/>
            <p:cNvSpPr/>
            <p:nvPr/>
          </p:nvSpPr>
          <p:spPr bwMode="auto">
            <a:xfrm>
              <a:off x="3586162" y="1178719"/>
              <a:ext cx="193675" cy="214313"/>
            </a:xfrm>
            <a:custGeom>
              <a:avLst/>
              <a:gdLst>
                <a:gd name="T0" fmla="*/ 61 w 72"/>
                <a:gd name="T1" fmla="*/ 23 h 80"/>
                <a:gd name="T2" fmla="*/ 22 w 72"/>
                <a:gd name="T3" fmla="*/ 6 h 80"/>
                <a:gd name="T4" fmla="*/ 22 w 72"/>
                <a:gd name="T5" fmla="*/ 6 h 80"/>
                <a:gd name="T6" fmla="*/ 6 w 72"/>
                <a:gd name="T7" fmla="*/ 45 h 80"/>
                <a:gd name="T8" fmla="*/ 11 w 72"/>
                <a:gd name="T9" fmla="*/ 58 h 80"/>
                <a:gd name="T10" fmla="*/ 50 w 72"/>
                <a:gd name="T11" fmla="*/ 74 h 80"/>
                <a:gd name="T12" fmla="*/ 50 w 72"/>
                <a:gd name="T13" fmla="*/ 74 h 80"/>
                <a:gd name="T14" fmla="*/ 66 w 72"/>
                <a:gd name="T15" fmla="*/ 35 h 80"/>
                <a:gd name="T16" fmla="*/ 61 w 72"/>
                <a:gd name="T1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61" y="23"/>
                  </a:moveTo>
                  <a:cubicBezTo>
                    <a:pt x="54" y="7"/>
                    <a:pt x="37" y="0"/>
                    <a:pt x="22" y="6"/>
                  </a:cubicBezTo>
                  <a:cubicBezTo>
                    <a:pt x="22" y="6"/>
                    <a:pt x="22" y="6"/>
                    <a:pt x="22" y="6"/>
                  </a:cubicBezTo>
                  <a:cubicBezTo>
                    <a:pt x="7" y="13"/>
                    <a:pt x="0" y="30"/>
                    <a:pt x="6" y="45"/>
                  </a:cubicBezTo>
                  <a:cubicBezTo>
                    <a:pt x="11" y="58"/>
                    <a:pt x="11" y="58"/>
                    <a:pt x="11" y="58"/>
                  </a:cubicBezTo>
                  <a:cubicBezTo>
                    <a:pt x="17" y="73"/>
                    <a:pt x="35" y="80"/>
                    <a:pt x="50" y="74"/>
                  </a:cubicBezTo>
                  <a:cubicBezTo>
                    <a:pt x="50" y="74"/>
                    <a:pt x="50" y="74"/>
                    <a:pt x="50" y="74"/>
                  </a:cubicBezTo>
                  <a:cubicBezTo>
                    <a:pt x="65" y="68"/>
                    <a:pt x="72" y="50"/>
                    <a:pt x="66" y="35"/>
                  </a:cubicBezTo>
                  <a:lnTo>
                    <a:pt x="61" y="23"/>
                  </a:lnTo>
                  <a:close/>
                </a:path>
              </a:pathLst>
            </a:custGeom>
            <a:solidFill>
              <a:srgbClr val="23A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10"/>
            <p:cNvSpPr/>
            <p:nvPr/>
          </p:nvSpPr>
          <p:spPr bwMode="auto">
            <a:xfrm>
              <a:off x="3173412" y="640556"/>
              <a:ext cx="866775" cy="838200"/>
            </a:xfrm>
            <a:custGeom>
              <a:avLst/>
              <a:gdLst>
                <a:gd name="T0" fmla="*/ 323 w 323"/>
                <a:gd name="T1" fmla="*/ 208 h 312"/>
                <a:gd name="T2" fmla="*/ 321 w 323"/>
                <a:gd name="T3" fmla="*/ 208 h 312"/>
                <a:gd name="T4" fmla="*/ 223 w 323"/>
                <a:gd name="T5" fmla="*/ 216 h 312"/>
                <a:gd name="T6" fmla="*/ 172 w 323"/>
                <a:gd name="T7" fmla="*/ 198 h 312"/>
                <a:gd name="T8" fmla="*/ 150 w 323"/>
                <a:gd name="T9" fmla="*/ 247 h 312"/>
                <a:gd name="T10" fmla="*/ 74 w 323"/>
                <a:gd name="T11" fmla="*/ 309 h 312"/>
                <a:gd name="T12" fmla="*/ 73 w 323"/>
                <a:gd name="T13" fmla="*/ 312 h 312"/>
                <a:gd name="T14" fmla="*/ 67 w 323"/>
                <a:gd name="T15" fmla="*/ 299 h 312"/>
                <a:gd name="T16" fmla="*/ 28 w 323"/>
                <a:gd name="T17" fmla="*/ 207 h 312"/>
                <a:gd name="T18" fmla="*/ 102 w 323"/>
                <a:gd name="T19" fmla="*/ 28 h 312"/>
                <a:gd name="T20" fmla="*/ 280 w 323"/>
                <a:gd name="T21" fmla="*/ 102 h 312"/>
                <a:gd name="T22" fmla="*/ 319 w 323"/>
                <a:gd name="T23" fmla="*/ 195 h 312"/>
                <a:gd name="T24" fmla="*/ 323 w 323"/>
                <a:gd name="T25"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12">
                  <a:moveTo>
                    <a:pt x="323" y="208"/>
                  </a:moveTo>
                  <a:cubicBezTo>
                    <a:pt x="322" y="208"/>
                    <a:pt x="322" y="208"/>
                    <a:pt x="321" y="208"/>
                  </a:cubicBezTo>
                  <a:cubicBezTo>
                    <a:pt x="292" y="204"/>
                    <a:pt x="258" y="207"/>
                    <a:pt x="223" y="216"/>
                  </a:cubicBezTo>
                  <a:cubicBezTo>
                    <a:pt x="214" y="198"/>
                    <a:pt x="192" y="190"/>
                    <a:pt x="172" y="198"/>
                  </a:cubicBezTo>
                  <a:cubicBezTo>
                    <a:pt x="153" y="206"/>
                    <a:pt x="143" y="227"/>
                    <a:pt x="150" y="247"/>
                  </a:cubicBezTo>
                  <a:cubicBezTo>
                    <a:pt x="118" y="265"/>
                    <a:pt x="92" y="286"/>
                    <a:pt x="74" y="309"/>
                  </a:cubicBezTo>
                  <a:cubicBezTo>
                    <a:pt x="74" y="310"/>
                    <a:pt x="73" y="311"/>
                    <a:pt x="73" y="312"/>
                  </a:cubicBezTo>
                  <a:cubicBezTo>
                    <a:pt x="70" y="308"/>
                    <a:pt x="68" y="303"/>
                    <a:pt x="67" y="299"/>
                  </a:cubicBezTo>
                  <a:cubicBezTo>
                    <a:pt x="28" y="207"/>
                    <a:pt x="28" y="207"/>
                    <a:pt x="28" y="207"/>
                  </a:cubicBezTo>
                  <a:cubicBezTo>
                    <a:pt x="0" y="137"/>
                    <a:pt x="33" y="57"/>
                    <a:pt x="102" y="28"/>
                  </a:cubicBezTo>
                  <a:cubicBezTo>
                    <a:pt x="172" y="0"/>
                    <a:pt x="252" y="33"/>
                    <a:pt x="280" y="102"/>
                  </a:cubicBezTo>
                  <a:cubicBezTo>
                    <a:pt x="319" y="195"/>
                    <a:pt x="319" y="195"/>
                    <a:pt x="319" y="195"/>
                  </a:cubicBezTo>
                  <a:cubicBezTo>
                    <a:pt x="320" y="199"/>
                    <a:pt x="322" y="204"/>
                    <a:pt x="323" y="208"/>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11"/>
            <p:cNvSpPr/>
            <p:nvPr/>
          </p:nvSpPr>
          <p:spPr bwMode="auto">
            <a:xfrm>
              <a:off x="3752850" y="1234281"/>
              <a:ext cx="325438" cy="400050"/>
            </a:xfrm>
            <a:custGeom>
              <a:avLst/>
              <a:gdLst>
                <a:gd name="T0" fmla="*/ 14 w 121"/>
                <a:gd name="T1" fmla="*/ 12 h 149"/>
                <a:gd name="T2" fmla="*/ 14 w 121"/>
                <a:gd name="T3" fmla="*/ 11 h 149"/>
                <a:gd name="T4" fmla="*/ 103 w 121"/>
                <a:gd name="T5" fmla="*/ 3 h 149"/>
                <a:gd name="T6" fmla="*/ 111 w 121"/>
                <a:gd name="T7" fmla="*/ 4 h 149"/>
                <a:gd name="T8" fmla="*/ 36 w 121"/>
                <a:gd name="T9" fmla="*/ 149 h 149"/>
                <a:gd name="T10" fmla="*/ 0 w 121"/>
                <a:gd name="T11" fmla="*/ 60 h 149"/>
                <a:gd name="T12" fmla="*/ 14 w 121"/>
                <a:gd name="T13" fmla="*/ 12 h 149"/>
              </a:gdLst>
              <a:ahLst/>
              <a:cxnLst>
                <a:cxn ang="0">
                  <a:pos x="T0" y="T1"/>
                </a:cxn>
                <a:cxn ang="0">
                  <a:pos x="T2" y="T3"/>
                </a:cxn>
                <a:cxn ang="0">
                  <a:pos x="T4" y="T5"/>
                </a:cxn>
                <a:cxn ang="0">
                  <a:pos x="T6" y="T7"/>
                </a:cxn>
                <a:cxn ang="0">
                  <a:pos x="T8" y="T9"/>
                </a:cxn>
                <a:cxn ang="0">
                  <a:pos x="T10" y="T11"/>
                </a:cxn>
                <a:cxn ang="0">
                  <a:pos x="T12" y="T13"/>
                </a:cxn>
              </a:cxnLst>
              <a:rect l="0" t="0" r="r" b="b"/>
              <a:pathLst>
                <a:path w="121" h="149">
                  <a:moveTo>
                    <a:pt x="14" y="12"/>
                  </a:moveTo>
                  <a:cubicBezTo>
                    <a:pt x="14" y="11"/>
                    <a:pt x="14" y="11"/>
                    <a:pt x="14" y="11"/>
                  </a:cubicBezTo>
                  <a:cubicBezTo>
                    <a:pt x="46" y="2"/>
                    <a:pt x="77" y="0"/>
                    <a:pt x="103" y="3"/>
                  </a:cubicBezTo>
                  <a:cubicBezTo>
                    <a:pt x="106" y="3"/>
                    <a:pt x="108" y="4"/>
                    <a:pt x="111" y="4"/>
                  </a:cubicBezTo>
                  <a:cubicBezTo>
                    <a:pt x="121" y="63"/>
                    <a:pt x="91" y="122"/>
                    <a:pt x="36" y="149"/>
                  </a:cubicBezTo>
                  <a:cubicBezTo>
                    <a:pt x="0" y="60"/>
                    <a:pt x="0" y="60"/>
                    <a:pt x="0" y="60"/>
                  </a:cubicBezTo>
                  <a:cubicBezTo>
                    <a:pt x="15" y="50"/>
                    <a:pt x="22" y="30"/>
                    <a:pt x="14" y="12"/>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12"/>
            <p:cNvSpPr/>
            <p:nvPr/>
          </p:nvSpPr>
          <p:spPr bwMode="auto">
            <a:xfrm>
              <a:off x="3392487" y="1343819"/>
              <a:ext cx="417513" cy="360363"/>
            </a:xfrm>
            <a:custGeom>
              <a:avLst/>
              <a:gdLst>
                <a:gd name="T0" fmla="*/ 74 w 155"/>
                <a:gd name="T1" fmla="*/ 0 h 134"/>
                <a:gd name="T2" fmla="*/ 74 w 155"/>
                <a:gd name="T3" fmla="*/ 2 h 134"/>
                <a:gd name="T4" fmla="*/ 119 w 155"/>
                <a:gd name="T5" fmla="*/ 26 h 134"/>
                <a:gd name="T6" fmla="*/ 155 w 155"/>
                <a:gd name="T7" fmla="*/ 114 h 134"/>
                <a:gd name="T8" fmla="*/ 0 w 155"/>
                <a:gd name="T9" fmla="*/ 65 h 134"/>
                <a:gd name="T10" fmla="*/ 5 w 155"/>
                <a:gd name="T11" fmla="*/ 58 h 134"/>
                <a:gd name="T12" fmla="*/ 74 w 15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5" h="134">
                  <a:moveTo>
                    <a:pt x="74" y="0"/>
                  </a:moveTo>
                  <a:cubicBezTo>
                    <a:pt x="74" y="2"/>
                    <a:pt x="74" y="2"/>
                    <a:pt x="74" y="2"/>
                  </a:cubicBezTo>
                  <a:cubicBezTo>
                    <a:pt x="82" y="19"/>
                    <a:pt x="100" y="29"/>
                    <a:pt x="119" y="26"/>
                  </a:cubicBezTo>
                  <a:cubicBezTo>
                    <a:pt x="155" y="114"/>
                    <a:pt x="155" y="114"/>
                    <a:pt x="155" y="114"/>
                  </a:cubicBezTo>
                  <a:cubicBezTo>
                    <a:pt x="97" y="134"/>
                    <a:pt x="35" y="113"/>
                    <a:pt x="0" y="65"/>
                  </a:cubicBezTo>
                  <a:cubicBezTo>
                    <a:pt x="2" y="62"/>
                    <a:pt x="3" y="60"/>
                    <a:pt x="5" y="58"/>
                  </a:cubicBezTo>
                  <a:cubicBezTo>
                    <a:pt x="21" y="37"/>
                    <a:pt x="45" y="17"/>
                    <a:pt x="74" y="0"/>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13"/>
            <p:cNvSpPr/>
            <p:nvPr/>
          </p:nvSpPr>
          <p:spPr bwMode="auto">
            <a:xfrm>
              <a:off x="3178175" y="1647031"/>
              <a:ext cx="784225" cy="317500"/>
            </a:xfrm>
            <a:custGeom>
              <a:avLst/>
              <a:gdLst>
                <a:gd name="T0" fmla="*/ 21 w 292"/>
                <a:gd name="T1" fmla="*/ 106 h 118"/>
                <a:gd name="T2" fmla="*/ 28 w 292"/>
                <a:gd name="T3" fmla="*/ 90 h 118"/>
                <a:gd name="T4" fmla="*/ 28 w 292"/>
                <a:gd name="T5" fmla="*/ 90 h 118"/>
                <a:gd name="T6" fmla="*/ 24 w 292"/>
                <a:gd name="T7" fmla="*/ 66 h 118"/>
                <a:gd name="T8" fmla="*/ 24 w 292"/>
                <a:gd name="T9" fmla="*/ 66 h 118"/>
                <a:gd name="T10" fmla="*/ 77 w 292"/>
                <a:gd name="T11" fmla="*/ 25 h 118"/>
                <a:gd name="T12" fmla="*/ 77 w 292"/>
                <a:gd name="T13" fmla="*/ 25 h 118"/>
                <a:gd name="T14" fmla="*/ 140 w 292"/>
                <a:gd name="T15" fmla="*/ 54 h 118"/>
                <a:gd name="T16" fmla="*/ 140 w 292"/>
                <a:gd name="T17" fmla="*/ 54 h 118"/>
                <a:gd name="T18" fmla="*/ 189 w 292"/>
                <a:gd name="T19" fmla="*/ 94 h 118"/>
                <a:gd name="T20" fmla="*/ 189 w 292"/>
                <a:gd name="T21" fmla="*/ 94 h 118"/>
                <a:gd name="T22" fmla="*/ 240 w 292"/>
                <a:gd name="T23" fmla="*/ 117 h 118"/>
                <a:gd name="T24" fmla="*/ 240 w 292"/>
                <a:gd name="T25" fmla="*/ 117 h 118"/>
                <a:gd name="T26" fmla="*/ 278 w 292"/>
                <a:gd name="T27" fmla="*/ 100 h 118"/>
                <a:gd name="T28" fmla="*/ 278 w 292"/>
                <a:gd name="T29" fmla="*/ 100 h 118"/>
                <a:gd name="T30" fmla="*/ 292 w 292"/>
                <a:gd name="T31" fmla="*/ 69 h 118"/>
                <a:gd name="T32" fmla="*/ 292 w 292"/>
                <a:gd name="T33" fmla="*/ 69 h 118"/>
                <a:gd name="T34" fmla="*/ 279 w 292"/>
                <a:gd name="T35" fmla="*/ 29 h 118"/>
                <a:gd name="T36" fmla="*/ 279 w 292"/>
                <a:gd name="T37" fmla="*/ 29 h 118"/>
                <a:gd name="T38" fmla="*/ 265 w 292"/>
                <a:gd name="T39" fmla="*/ 13 h 118"/>
                <a:gd name="T40" fmla="*/ 265 w 292"/>
                <a:gd name="T41" fmla="*/ 13 h 118"/>
                <a:gd name="T42" fmla="*/ 248 w 292"/>
                <a:gd name="T43" fmla="*/ 14 h 118"/>
                <a:gd name="T44" fmla="*/ 248 w 292"/>
                <a:gd name="T45" fmla="*/ 14 h 118"/>
                <a:gd name="T46" fmla="*/ 249 w 292"/>
                <a:gd name="T47" fmla="*/ 31 h 118"/>
                <a:gd name="T48" fmla="*/ 249 w 292"/>
                <a:gd name="T49" fmla="*/ 31 h 118"/>
                <a:gd name="T50" fmla="*/ 249 w 292"/>
                <a:gd name="T51" fmla="*/ 32 h 118"/>
                <a:gd name="T52" fmla="*/ 249 w 292"/>
                <a:gd name="T53" fmla="*/ 32 h 118"/>
                <a:gd name="T54" fmla="*/ 252 w 292"/>
                <a:gd name="T55" fmla="*/ 34 h 118"/>
                <a:gd name="T56" fmla="*/ 252 w 292"/>
                <a:gd name="T57" fmla="*/ 34 h 118"/>
                <a:gd name="T58" fmla="*/ 259 w 292"/>
                <a:gd name="T59" fmla="*/ 43 h 118"/>
                <a:gd name="T60" fmla="*/ 259 w 292"/>
                <a:gd name="T61" fmla="*/ 43 h 118"/>
                <a:gd name="T62" fmla="*/ 267 w 292"/>
                <a:gd name="T63" fmla="*/ 67 h 118"/>
                <a:gd name="T64" fmla="*/ 267 w 292"/>
                <a:gd name="T65" fmla="*/ 67 h 118"/>
                <a:gd name="T66" fmla="*/ 260 w 292"/>
                <a:gd name="T67" fmla="*/ 84 h 118"/>
                <a:gd name="T68" fmla="*/ 260 w 292"/>
                <a:gd name="T69" fmla="*/ 84 h 118"/>
                <a:gd name="T70" fmla="*/ 241 w 292"/>
                <a:gd name="T71" fmla="*/ 92 h 118"/>
                <a:gd name="T72" fmla="*/ 241 w 292"/>
                <a:gd name="T73" fmla="*/ 92 h 118"/>
                <a:gd name="T74" fmla="*/ 203 w 292"/>
                <a:gd name="T75" fmla="*/ 74 h 118"/>
                <a:gd name="T76" fmla="*/ 203 w 292"/>
                <a:gd name="T77" fmla="*/ 74 h 118"/>
                <a:gd name="T78" fmla="*/ 156 w 292"/>
                <a:gd name="T79" fmla="*/ 35 h 118"/>
                <a:gd name="T80" fmla="*/ 156 w 292"/>
                <a:gd name="T81" fmla="*/ 35 h 118"/>
                <a:gd name="T82" fmla="*/ 78 w 292"/>
                <a:gd name="T83" fmla="*/ 1 h 118"/>
                <a:gd name="T84" fmla="*/ 78 w 292"/>
                <a:gd name="T85" fmla="*/ 1 h 118"/>
                <a:gd name="T86" fmla="*/ 24 w 292"/>
                <a:gd name="T87" fmla="*/ 17 h 118"/>
                <a:gd name="T88" fmla="*/ 24 w 292"/>
                <a:gd name="T89" fmla="*/ 17 h 118"/>
                <a:gd name="T90" fmla="*/ 0 w 292"/>
                <a:gd name="T91" fmla="*/ 65 h 118"/>
                <a:gd name="T92" fmla="*/ 0 w 292"/>
                <a:gd name="T93" fmla="*/ 65 h 118"/>
                <a:gd name="T94" fmla="*/ 5 w 292"/>
                <a:gd name="T95" fmla="*/ 99 h 118"/>
                <a:gd name="T96" fmla="*/ 5 w 292"/>
                <a:gd name="T97" fmla="*/ 99 h 118"/>
                <a:gd name="T98" fmla="*/ 16 w 292"/>
                <a:gd name="T99" fmla="*/ 107 h 118"/>
                <a:gd name="T100" fmla="*/ 16 w 292"/>
                <a:gd name="T101" fmla="*/ 107 h 118"/>
                <a:gd name="T102" fmla="*/ 21 w 292"/>
                <a:gd name="T103"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18">
                  <a:moveTo>
                    <a:pt x="21" y="106"/>
                  </a:moveTo>
                  <a:cubicBezTo>
                    <a:pt x="27" y="104"/>
                    <a:pt x="31" y="97"/>
                    <a:pt x="28" y="90"/>
                  </a:cubicBezTo>
                  <a:cubicBezTo>
                    <a:pt x="28" y="90"/>
                    <a:pt x="28" y="90"/>
                    <a:pt x="28" y="90"/>
                  </a:cubicBezTo>
                  <a:cubicBezTo>
                    <a:pt x="25" y="81"/>
                    <a:pt x="24" y="73"/>
                    <a:pt x="24" y="66"/>
                  </a:cubicBezTo>
                  <a:cubicBezTo>
                    <a:pt x="24" y="66"/>
                    <a:pt x="24" y="66"/>
                    <a:pt x="24" y="66"/>
                  </a:cubicBezTo>
                  <a:cubicBezTo>
                    <a:pt x="26" y="41"/>
                    <a:pt x="46" y="24"/>
                    <a:pt x="77" y="25"/>
                  </a:cubicBezTo>
                  <a:cubicBezTo>
                    <a:pt x="77" y="25"/>
                    <a:pt x="77" y="25"/>
                    <a:pt x="77" y="25"/>
                  </a:cubicBezTo>
                  <a:cubicBezTo>
                    <a:pt x="95" y="26"/>
                    <a:pt x="117" y="34"/>
                    <a:pt x="140" y="54"/>
                  </a:cubicBezTo>
                  <a:cubicBezTo>
                    <a:pt x="140" y="54"/>
                    <a:pt x="140" y="54"/>
                    <a:pt x="140" y="54"/>
                  </a:cubicBezTo>
                  <a:cubicBezTo>
                    <a:pt x="155" y="67"/>
                    <a:pt x="172" y="82"/>
                    <a:pt x="189" y="94"/>
                  </a:cubicBezTo>
                  <a:cubicBezTo>
                    <a:pt x="189" y="94"/>
                    <a:pt x="189" y="94"/>
                    <a:pt x="189" y="94"/>
                  </a:cubicBezTo>
                  <a:cubicBezTo>
                    <a:pt x="205" y="106"/>
                    <a:pt x="222" y="116"/>
                    <a:pt x="240" y="117"/>
                  </a:cubicBezTo>
                  <a:cubicBezTo>
                    <a:pt x="240" y="117"/>
                    <a:pt x="240" y="117"/>
                    <a:pt x="240" y="117"/>
                  </a:cubicBezTo>
                  <a:cubicBezTo>
                    <a:pt x="254" y="118"/>
                    <a:pt x="268" y="112"/>
                    <a:pt x="278" y="100"/>
                  </a:cubicBezTo>
                  <a:cubicBezTo>
                    <a:pt x="278" y="100"/>
                    <a:pt x="278" y="100"/>
                    <a:pt x="278" y="100"/>
                  </a:cubicBezTo>
                  <a:cubicBezTo>
                    <a:pt x="287" y="90"/>
                    <a:pt x="291" y="79"/>
                    <a:pt x="292" y="69"/>
                  </a:cubicBezTo>
                  <a:cubicBezTo>
                    <a:pt x="292" y="69"/>
                    <a:pt x="292" y="69"/>
                    <a:pt x="292" y="69"/>
                  </a:cubicBezTo>
                  <a:cubicBezTo>
                    <a:pt x="292" y="52"/>
                    <a:pt x="285" y="39"/>
                    <a:pt x="279" y="29"/>
                  </a:cubicBezTo>
                  <a:cubicBezTo>
                    <a:pt x="279" y="29"/>
                    <a:pt x="279" y="29"/>
                    <a:pt x="279" y="29"/>
                  </a:cubicBezTo>
                  <a:cubicBezTo>
                    <a:pt x="272" y="19"/>
                    <a:pt x="265" y="13"/>
                    <a:pt x="265" y="13"/>
                  </a:cubicBezTo>
                  <a:cubicBezTo>
                    <a:pt x="265" y="13"/>
                    <a:pt x="265" y="13"/>
                    <a:pt x="265" y="13"/>
                  </a:cubicBezTo>
                  <a:cubicBezTo>
                    <a:pt x="260" y="9"/>
                    <a:pt x="252" y="9"/>
                    <a:pt x="248" y="14"/>
                  </a:cubicBezTo>
                  <a:cubicBezTo>
                    <a:pt x="248" y="14"/>
                    <a:pt x="248" y="14"/>
                    <a:pt x="248" y="14"/>
                  </a:cubicBezTo>
                  <a:cubicBezTo>
                    <a:pt x="243" y="19"/>
                    <a:pt x="244" y="27"/>
                    <a:pt x="249" y="31"/>
                  </a:cubicBezTo>
                  <a:cubicBezTo>
                    <a:pt x="249" y="31"/>
                    <a:pt x="249" y="31"/>
                    <a:pt x="249" y="31"/>
                  </a:cubicBezTo>
                  <a:cubicBezTo>
                    <a:pt x="249" y="31"/>
                    <a:pt x="249" y="31"/>
                    <a:pt x="249" y="32"/>
                  </a:cubicBezTo>
                  <a:cubicBezTo>
                    <a:pt x="249" y="32"/>
                    <a:pt x="249" y="32"/>
                    <a:pt x="249" y="32"/>
                  </a:cubicBezTo>
                  <a:cubicBezTo>
                    <a:pt x="250" y="32"/>
                    <a:pt x="251" y="33"/>
                    <a:pt x="252" y="34"/>
                  </a:cubicBezTo>
                  <a:cubicBezTo>
                    <a:pt x="252" y="34"/>
                    <a:pt x="252" y="34"/>
                    <a:pt x="252" y="34"/>
                  </a:cubicBezTo>
                  <a:cubicBezTo>
                    <a:pt x="253" y="36"/>
                    <a:pt x="256" y="39"/>
                    <a:pt x="259" y="43"/>
                  </a:cubicBezTo>
                  <a:cubicBezTo>
                    <a:pt x="259" y="43"/>
                    <a:pt x="259" y="43"/>
                    <a:pt x="259" y="43"/>
                  </a:cubicBezTo>
                  <a:cubicBezTo>
                    <a:pt x="264" y="50"/>
                    <a:pt x="268" y="59"/>
                    <a:pt x="267" y="67"/>
                  </a:cubicBezTo>
                  <a:cubicBezTo>
                    <a:pt x="267" y="67"/>
                    <a:pt x="267" y="67"/>
                    <a:pt x="267" y="67"/>
                  </a:cubicBezTo>
                  <a:cubicBezTo>
                    <a:pt x="267" y="73"/>
                    <a:pt x="265" y="78"/>
                    <a:pt x="260" y="84"/>
                  </a:cubicBezTo>
                  <a:cubicBezTo>
                    <a:pt x="260" y="84"/>
                    <a:pt x="260" y="84"/>
                    <a:pt x="260" y="84"/>
                  </a:cubicBezTo>
                  <a:cubicBezTo>
                    <a:pt x="253" y="91"/>
                    <a:pt x="248" y="92"/>
                    <a:pt x="241" y="92"/>
                  </a:cubicBezTo>
                  <a:cubicBezTo>
                    <a:pt x="241" y="92"/>
                    <a:pt x="241" y="92"/>
                    <a:pt x="241" y="92"/>
                  </a:cubicBezTo>
                  <a:cubicBezTo>
                    <a:pt x="232" y="92"/>
                    <a:pt x="218" y="85"/>
                    <a:pt x="203" y="74"/>
                  </a:cubicBezTo>
                  <a:cubicBezTo>
                    <a:pt x="203" y="74"/>
                    <a:pt x="203" y="74"/>
                    <a:pt x="203" y="74"/>
                  </a:cubicBezTo>
                  <a:cubicBezTo>
                    <a:pt x="188" y="63"/>
                    <a:pt x="172" y="49"/>
                    <a:pt x="156" y="35"/>
                  </a:cubicBezTo>
                  <a:cubicBezTo>
                    <a:pt x="156" y="35"/>
                    <a:pt x="156" y="35"/>
                    <a:pt x="156" y="35"/>
                  </a:cubicBezTo>
                  <a:cubicBezTo>
                    <a:pt x="130" y="13"/>
                    <a:pt x="103" y="2"/>
                    <a:pt x="78" y="1"/>
                  </a:cubicBezTo>
                  <a:cubicBezTo>
                    <a:pt x="78" y="1"/>
                    <a:pt x="78" y="1"/>
                    <a:pt x="78" y="1"/>
                  </a:cubicBezTo>
                  <a:cubicBezTo>
                    <a:pt x="57" y="0"/>
                    <a:pt x="38" y="5"/>
                    <a:pt x="24" y="17"/>
                  </a:cubicBezTo>
                  <a:cubicBezTo>
                    <a:pt x="24" y="17"/>
                    <a:pt x="24" y="17"/>
                    <a:pt x="24" y="17"/>
                  </a:cubicBezTo>
                  <a:cubicBezTo>
                    <a:pt x="10" y="28"/>
                    <a:pt x="1" y="45"/>
                    <a:pt x="0" y="65"/>
                  </a:cubicBezTo>
                  <a:cubicBezTo>
                    <a:pt x="0" y="65"/>
                    <a:pt x="0" y="65"/>
                    <a:pt x="0" y="65"/>
                  </a:cubicBezTo>
                  <a:cubicBezTo>
                    <a:pt x="0" y="76"/>
                    <a:pt x="1" y="87"/>
                    <a:pt x="5" y="99"/>
                  </a:cubicBezTo>
                  <a:cubicBezTo>
                    <a:pt x="5" y="99"/>
                    <a:pt x="5" y="99"/>
                    <a:pt x="5" y="99"/>
                  </a:cubicBezTo>
                  <a:cubicBezTo>
                    <a:pt x="7" y="103"/>
                    <a:pt x="11" y="106"/>
                    <a:pt x="16" y="107"/>
                  </a:cubicBezTo>
                  <a:cubicBezTo>
                    <a:pt x="16" y="107"/>
                    <a:pt x="16" y="107"/>
                    <a:pt x="16" y="107"/>
                  </a:cubicBezTo>
                  <a:cubicBezTo>
                    <a:pt x="18" y="107"/>
                    <a:pt x="19" y="107"/>
                    <a:pt x="21" y="106"/>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14"/>
            <p:cNvSpPr/>
            <p:nvPr/>
          </p:nvSpPr>
          <p:spPr bwMode="auto">
            <a:xfrm>
              <a:off x="3940175" y="748506"/>
              <a:ext cx="193675" cy="104775"/>
            </a:xfrm>
            <a:custGeom>
              <a:avLst/>
              <a:gdLst>
                <a:gd name="T0" fmla="*/ 1 w 72"/>
                <a:gd name="T1" fmla="*/ 30 h 39"/>
                <a:gd name="T2" fmla="*/ 3 w 72"/>
                <a:gd name="T3" fmla="*/ 35 h 39"/>
                <a:gd name="T4" fmla="*/ 7 w 72"/>
                <a:gd name="T5" fmla="*/ 38 h 39"/>
                <a:gd name="T6" fmla="*/ 70 w 72"/>
                <a:gd name="T7" fmla="*/ 22 h 39"/>
                <a:gd name="T8" fmla="*/ 71 w 72"/>
                <a:gd name="T9" fmla="*/ 17 h 39"/>
                <a:gd name="T10" fmla="*/ 66 w 72"/>
                <a:gd name="T11" fmla="*/ 3 h 39"/>
                <a:gd name="T12" fmla="*/ 62 w 72"/>
                <a:gd name="T13" fmla="*/ 0 h 39"/>
                <a:gd name="T14" fmla="*/ 2 w 72"/>
                <a:gd name="T15" fmla="*/ 25 h 39"/>
                <a:gd name="T16" fmla="*/ 1 w 72"/>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1" y="30"/>
                  </a:moveTo>
                  <a:cubicBezTo>
                    <a:pt x="3" y="35"/>
                    <a:pt x="3" y="35"/>
                    <a:pt x="3" y="35"/>
                  </a:cubicBezTo>
                  <a:cubicBezTo>
                    <a:pt x="4" y="37"/>
                    <a:pt x="5" y="39"/>
                    <a:pt x="7" y="38"/>
                  </a:cubicBezTo>
                  <a:cubicBezTo>
                    <a:pt x="70" y="22"/>
                    <a:pt x="70" y="22"/>
                    <a:pt x="70" y="22"/>
                  </a:cubicBezTo>
                  <a:cubicBezTo>
                    <a:pt x="71" y="21"/>
                    <a:pt x="72" y="19"/>
                    <a:pt x="71" y="17"/>
                  </a:cubicBezTo>
                  <a:cubicBezTo>
                    <a:pt x="66" y="3"/>
                    <a:pt x="66" y="3"/>
                    <a:pt x="66" y="3"/>
                  </a:cubicBezTo>
                  <a:cubicBezTo>
                    <a:pt x="65" y="1"/>
                    <a:pt x="64" y="0"/>
                    <a:pt x="62" y="0"/>
                  </a:cubicBezTo>
                  <a:cubicBezTo>
                    <a:pt x="2" y="25"/>
                    <a:pt x="2" y="25"/>
                    <a:pt x="2" y="25"/>
                  </a:cubicBezTo>
                  <a:cubicBezTo>
                    <a:pt x="1" y="26"/>
                    <a:pt x="0" y="28"/>
                    <a:pt x="1" y="3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15"/>
            <p:cNvSpPr/>
            <p:nvPr/>
          </p:nvSpPr>
          <p:spPr bwMode="auto">
            <a:xfrm>
              <a:off x="3876675" y="596106"/>
              <a:ext cx="133350" cy="182563"/>
            </a:xfrm>
            <a:custGeom>
              <a:avLst/>
              <a:gdLst>
                <a:gd name="T0" fmla="*/ 2 w 50"/>
                <a:gd name="T1" fmla="*/ 64 h 68"/>
                <a:gd name="T2" fmla="*/ 7 w 50"/>
                <a:gd name="T3" fmla="*/ 66 h 68"/>
                <a:gd name="T4" fmla="*/ 12 w 50"/>
                <a:gd name="T5" fmla="*/ 66 h 68"/>
                <a:gd name="T6" fmla="*/ 49 w 50"/>
                <a:gd name="T7" fmla="*/ 13 h 68"/>
                <a:gd name="T8" fmla="*/ 47 w 50"/>
                <a:gd name="T9" fmla="*/ 9 h 68"/>
                <a:gd name="T10" fmla="*/ 34 w 50"/>
                <a:gd name="T11" fmla="*/ 1 h 68"/>
                <a:gd name="T12" fmla="*/ 30 w 50"/>
                <a:gd name="T13" fmla="*/ 1 h 68"/>
                <a:gd name="T14" fmla="*/ 0 w 50"/>
                <a:gd name="T15" fmla="*/ 59 h 68"/>
                <a:gd name="T16" fmla="*/ 2 w 50"/>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8">
                  <a:moveTo>
                    <a:pt x="2" y="64"/>
                  </a:moveTo>
                  <a:cubicBezTo>
                    <a:pt x="7" y="66"/>
                    <a:pt x="7" y="66"/>
                    <a:pt x="7" y="66"/>
                  </a:cubicBezTo>
                  <a:cubicBezTo>
                    <a:pt x="9" y="68"/>
                    <a:pt x="11" y="68"/>
                    <a:pt x="12" y="66"/>
                  </a:cubicBezTo>
                  <a:cubicBezTo>
                    <a:pt x="49" y="13"/>
                    <a:pt x="49" y="13"/>
                    <a:pt x="49" y="13"/>
                  </a:cubicBezTo>
                  <a:cubicBezTo>
                    <a:pt x="50" y="12"/>
                    <a:pt x="49" y="10"/>
                    <a:pt x="47" y="9"/>
                  </a:cubicBezTo>
                  <a:cubicBezTo>
                    <a:pt x="34" y="1"/>
                    <a:pt x="34" y="1"/>
                    <a:pt x="34" y="1"/>
                  </a:cubicBezTo>
                  <a:cubicBezTo>
                    <a:pt x="33" y="0"/>
                    <a:pt x="30" y="0"/>
                    <a:pt x="30" y="1"/>
                  </a:cubicBezTo>
                  <a:cubicBezTo>
                    <a:pt x="0" y="59"/>
                    <a:pt x="0" y="59"/>
                    <a:pt x="0" y="59"/>
                  </a:cubicBezTo>
                  <a:cubicBezTo>
                    <a:pt x="0" y="61"/>
                    <a:pt x="1" y="63"/>
                    <a:pt x="2" y="6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6" name="内容占位符 2"/>
          <p:cNvSpPr txBox="1"/>
          <p:nvPr/>
        </p:nvSpPr>
        <p:spPr>
          <a:xfrm>
            <a:off x="611932" y="2021073"/>
            <a:ext cx="10760075" cy="1540273"/>
          </a:xfrm>
          <a:prstGeom prst="rect">
            <a:avLst/>
          </a:prstGeom>
        </p:spPr>
        <p:txBody>
          <a:bodyPr vert="horz" lIns="91440" tIns="45720" rIns="91440" bIns="45720" rtlCol="0">
            <a:noAutofit/>
          </a:bodyPr>
          <a:lstStyle>
            <a:lvl1pPr marL="0" indent="625475" algn="l" defTabSz="914400" rtl="0" eaLnBrk="1" latinLnBrk="0" hangingPunct="1">
              <a:lnSpc>
                <a:spcPct val="130000"/>
              </a:lnSpc>
              <a:spcBef>
                <a:spcPts val="0"/>
              </a:spcBef>
              <a:buFont typeface="Arial" panose="020B0604020202020204" pitchFamily="34" charset="0"/>
              <a:buNone/>
              <a:defRPr sz="24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5000"/>
              </a:lnSpc>
            </a:pPr>
            <a:r>
              <a:rPr lang="zh-CN" altLang="en-US" sz="2000" dirty="0">
                <a:cs typeface="+mn-ea"/>
              </a:rPr>
              <a:t>随着社会的进步和不断发展，各种信息呈爆炸式增长，手工检索已经无法满足日益增长的信息检索需求；同时，计算机技术、网络技术及数据传输技术也在飞速发展，为计算机检索提供了技术保障，信息检索从此迈入了计算机检索阶段</a:t>
            </a:r>
            <a:r>
              <a:rPr lang="zh-CN" altLang="en-US" sz="2000" dirty="0" smtClean="0">
                <a:cs typeface="+mn-ea"/>
              </a:rPr>
              <a:t>。</a:t>
            </a:r>
            <a:r>
              <a:rPr lang="zh-CN" altLang="zh-CN" sz="2000" dirty="0"/>
              <a:t>计算机检索经历</a:t>
            </a:r>
            <a:r>
              <a:rPr lang="zh-CN" altLang="zh-CN" sz="2000" dirty="0" smtClean="0"/>
              <a:t>了</a:t>
            </a:r>
            <a:r>
              <a:rPr lang="zh-CN" altLang="en-US" sz="2000" dirty="0" smtClean="0"/>
              <a:t>以下</a:t>
            </a:r>
            <a:r>
              <a:rPr lang="en-US" altLang="zh-CN" sz="2000" dirty="0" smtClean="0"/>
              <a:t>4</a:t>
            </a:r>
            <a:r>
              <a:rPr lang="zh-CN" altLang="en-US" sz="2000" dirty="0" smtClean="0"/>
              <a:t>个阶段。</a:t>
            </a:r>
            <a:endParaRPr sz="2000" dirty="0">
              <a:cs typeface="+mn-ea"/>
            </a:endParaRPr>
          </a:p>
        </p:txBody>
      </p:sp>
      <p:grpSp>
        <p:nvGrpSpPr>
          <p:cNvPr id="7" name="组合 6"/>
          <p:cNvGrpSpPr/>
          <p:nvPr/>
        </p:nvGrpSpPr>
        <p:grpSpPr>
          <a:xfrm>
            <a:off x="1569950" y="3811306"/>
            <a:ext cx="9028341" cy="2360809"/>
            <a:chOff x="1569950" y="3811306"/>
            <a:chExt cx="9028341" cy="2360809"/>
          </a:xfrm>
        </p:grpSpPr>
        <p:grpSp>
          <p:nvGrpSpPr>
            <p:cNvPr id="21" name="组合 20"/>
            <p:cNvGrpSpPr/>
            <p:nvPr/>
          </p:nvGrpSpPr>
          <p:grpSpPr>
            <a:xfrm>
              <a:off x="1569950" y="3811306"/>
              <a:ext cx="3837033" cy="991256"/>
              <a:chOff x="998" y="3381"/>
              <a:chExt cx="3479" cy="1551"/>
            </a:xfrm>
          </p:grpSpPr>
          <p:sp>
            <p:nvSpPr>
              <p:cNvPr id="55" name="圆角矩形 54"/>
              <p:cNvSpPr/>
              <p:nvPr/>
            </p:nvSpPr>
            <p:spPr>
              <a:xfrm>
                <a:off x="998" y="3381"/>
                <a:ext cx="3479" cy="1551"/>
              </a:xfrm>
              <a:prstGeom prst="roundRect">
                <a:avLst>
                  <a:gd name="adj" fmla="val 19981"/>
                </a:avLst>
              </a:prstGeom>
              <a:solidFill>
                <a:schemeClr val="accent3">
                  <a:lumMod val="20000"/>
                  <a:lumOff val="80000"/>
                </a:schemeClr>
              </a:solidFill>
              <a:ln w="22225">
                <a:gradFill flip="none" rotWithShape="1">
                  <a:gsLst>
                    <a:gs pos="0">
                      <a:schemeClr val="bg1">
                        <a:lumMod val="85000"/>
                      </a:schemeClr>
                    </a:gs>
                    <a:gs pos="100000">
                      <a:schemeClr val="bg1"/>
                    </a:gs>
                  </a:gsLst>
                  <a:lin ang="2700000" scaled="1"/>
                  <a:tileRect/>
                </a:gradFill>
              </a:ln>
              <a:effectLst>
                <a:innerShdw blurRad="254000" dist="1270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56" name="圆角矩形 55"/>
              <p:cNvSpPr/>
              <p:nvPr/>
            </p:nvSpPr>
            <p:spPr>
              <a:xfrm>
                <a:off x="1284" y="3509"/>
                <a:ext cx="2906" cy="1295"/>
              </a:xfrm>
              <a:prstGeom prst="roundRect">
                <a:avLst>
                  <a:gd name="adj" fmla="val 19112"/>
                </a:avLst>
              </a:prstGeom>
              <a:gradFill>
                <a:gsLst>
                  <a:gs pos="100000">
                    <a:srgbClr val="E0E0E0"/>
                  </a:gs>
                  <a:gs pos="0">
                    <a:schemeClr val="bg1"/>
                  </a:gs>
                </a:gsLst>
                <a:lin ang="2700000" scaled="1"/>
              </a:gradFill>
              <a:ln w="101600">
                <a:noFill/>
              </a:ln>
              <a:effectLst>
                <a:outerShdw blurRad="177800" dist="88900" dir="2700000" algn="tl" rotWithShape="0">
                  <a:schemeClr val="accent1">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57" name="圆角矩形 56"/>
              <p:cNvSpPr/>
              <p:nvPr/>
            </p:nvSpPr>
            <p:spPr>
              <a:xfrm>
                <a:off x="1468" y="3591"/>
                <a:ext cx="2538" cy="1132"/>
              </a:xfrm>
              <a:prstGeom prst="roundRect">
                <a:avLst>
                  <a:gd name="adj" fmla="val 19981"/>
                </a:avLst>
              </a:prstGeom>
              <a:gradFill>
                <a:gsLst>
                  <a:gs pos="0">
                    <a:srgbClr val="D7D7D7"/>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58" name="文本框 278"/>
              <p:cNvSpPr txBox="1"/>
              <p:nvPr/>
            </p:nvSpPr>
            <p:spPr>
              <a:xfrm>
                <a:off x="1579" y="3838"/>
                <a:ext cx="2163" cy="637"/>
              </a:xfrm>
              <a:prstGeom prst="rect">
                <a:avLst/>
              </a:prstGeom>
              <a:noFill/>
            </p:spPr>
            <p:txBody>
              <a:bodyPr wrap="square" rtlCol="0">
                <a:spAutoFit/>
              </a:bodyPr>
              <a:lstStyle/>
              <a:p>
                <a:pPr lvl="0" algn="dist">
                  <a:defRPr/>
                </a:pPr>
                <a:r>
                  <a:rPr lang="zh-CN" altLang="en-US" sz="2000" b="1" dirty="0">
                    <a:ln w="12700">
                      <a:noFill/>
                    </a:ln>
                    <a:latin typeface="Impact" panose="020B0806030902050204" pitchFamily="34" charset="0"/>
                    <a:ea typeface="LiHei Pro" panose="020B0500000000000000" pitchFamily="34" charset="-122"/>
                  </a:rPr>
                  <a:t>脱机批处理阶段</a:t>
                </a:r>
                <a:endParaRPr kumimoji="0" lang="zh-CN" altLang="en-US" sz="2000" b="1" i="0" u="none" strike="noStrike" kern="1200" cap="none" spc="0" normalizeH="0" baseline="0" noProof="0" dirty="0">
                  <a:ln w="12700">
                    <a:noFill/>
                  </a:ln>
                  <a:solidFill>
                    <a:schemeClr val="tx1"/>
                  </a:solidFill>
                  <a:effectLst/>
                  <a:uLnTx/>
                  <a:uFillTx/>
                  <a:latin typeface="Impact" panose="020B0806030902050204" pitchFamily="34" charset="0"/>
                  <a:ea typeface="LiHei Pro" panose="020B0500000000000000" pitchFamily="34" charset="-122"/>
                  <a:cs typeface="+mn-cs"/>
                </a:endParaRPr>
              </a:p>
            </p:txBody>
          </p:sp>
        </p:grpSp>
        <p:grpSp>
          <p:nvGrpSpPr>
            <p:cNvPr id="24" name="组合 23"/>
            <p:cNvGrpSpPr/>
            <p:nvPr/>
          </p:nvGrpSpPr>
          <p:grpSpPr>
            <a:xfrm>
              <a:off x="1711199" y="5262878"/>
              <a:ext cx="3695784" cy="896165"/>
              <a:chOff x="998" y="3381"/>
              <a:chExt cx="3479" cy="1551"/>
            </a:xfrm>
          </p:grpSpPr>
          <p:sp>
            <p:nvSpPr>
              <p:cNvPr id="51" name="圆角矩形 50"/>
              <p:cNvSpPr/>
              <p:nvPr/>
            </p:nvSpPr>
            <p:spPr>
              <a:xfrm>
                <a:off x="998" y="3381"/>
                <a:ext cx="3479" cy="1551"/>
              </a:xfrm>
              <a:prstGeom prst="roundRect">
                <a:avLst>
                  <a:gd name="adj" fmla="val 19981"/>
                </a:avLst>
              </a:prstGeom>
              <a:solidFill>
                <a:schemeClr val="accent2"/>
              </a:solidFill>
              <a:ln w="22225">
                <a:gradFill flip="none" rotWithShape="1">
                  <a:gsLst>
                    <a:gs pos="0">
                      <a:schemeClr val="bg1">
                        <a:lumMod val="85000"/>
                      </a:schemeClr>
                    </a:gs>
                    <a:gs pos="100000">
                      <a:schemeClr val="bg1"/>
                    </a:gs>
                  </a:gsLst>
                  <a:lin ang="2700000" scaled="1"/>
                  <a:tileRect/>
                </a:gradFill>
              </a:ln>
              <a:effectLst>
                <a:innerShdw blurRad="254000" dist="1270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52" name="圆角矩形 51"/>
              <p:cNvSpPr/>
              <p:nvPr/>
            </p:nvSpPr>
            <p:spPr>
              <a:xfrm>
                <a:off x="1284" y="3509"/>
                <a:ext cx="2906" cy="1295"/>
              </a:xfrm>
              <a:prstGeom prst="roundRect">
                <a:avLst>
                  <a:gd name="adj" fmla="val 19112"/>
                </a:avLst>
              </a:prstGeom>
              <a:gradFill>
                <a:gsLst>
                  <a:gs pos="100000">
                    <a:srgbClr val="E0E0E0"/>
                  </a:gs>
                  <a:gs pos="0">
                    <a:schemeClr val="bg1"/>
                  </a:gs>
                </a:gsLst>
                <a:lin ang="2700000" scaled="1"/>
              </a:gradFill>
              <a:ln w="101600">
                <a:noFill/>
              </a:ln>
              <a:effectLst>
                <a:outerShdw blurRad="177800" dist="88900" dir="2700000" algn="tl" rotWithShape="0">
                  <a:schemeClr val="accent1">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53" name="圆角矩形 52"/>
              <p:cNvSpPr/>
              <p:nvPr/>
            </p:nvSpPr>
            <p:spPr>
              <a:xfrm>
                <a:off x="1468" y="3591"/>
                <a:ext cx="2538" cy="1132"/>
              </a:xfrm>
              <a:prstGeom prst="roundRect">
                <a:avLst>
                  <a:gd name="adj" fmla="val 19981"/>
                </a:avLst>
              </a:prstGeom>
              <a:gradFill>
                <a:gsLst>
                  <a:gs pos="0">
                    <a:srgbClr val="D7D7D7"/>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54" name="文本框 300"/>
              <p:cNvSpPr txBox="1"/>
              <p:nvPr/>
            </p:nvSpPr>
            <p:spPr>
              <a:xfrm>
                <a:off x="1745" y="3819"/>
                <a:ext cx="2214" cy="692"/>
              </a:xfrm>
              <a:prstGeom prst="rect">
                <a:avLst/>
              </a:prstGeom>
              <a:noFill/>
            </p:spPr>
            <p:txBody>
              <a:bodyPr wrap="square" rtlCol="0">
                <a:spAutoFit/>
              </a:bodyPr>
              <a:lstStyle/>
              <a:p>
                <a:pPr lvl="0" algn="dist">
                  <a:defRPr/>
                </a:pPr>
                <a:r>
                  <a:rPr lang="zh-CN" altLang="en-US" sz="2000" b="1" dirty="0">
                    <a:ln w="12700">
                      <a:noFill/>
                    </a:ln>
                    <a:latin typeface="Impact" panose="020B0806030902050204" pitchFamily="34" charset="0"/>
                    <a:ea typeface="LiHei Pro" panose="020B0500000000000000" pitchFamily="34" charset="-122"/>
                  </a:rPr>
                  <a:t>联机检索阶段</a:t>
                </a:r>
                <a:endParaRPr kumimoji="0" lang="zh-CN" altLang="en-US" sz="2000" b="1" i="0" u="none" strike="noStrike" kern="1200" cap="none" spc="0" normalizeH="0" baseline="0" noProof="0" dirty="0">
                  <a:ln w="12700">
                    <a:noFill/>
                  </a:ln>
                  <a:solidFill>
                    <a:schemeClr val="tx1"/>
                  </a:solidFill>
                  <a:effectLst/>
                  <a:uLnTx/>
                  <a:uFillTx/>
                  <a:latin typeface="Impact" panose="020B0806030902050204" pitchFamily="34" charset="0"/>
                  <a:ea typeface="LiHei Pro" panose="020B0500000000000000" pitchFamily="34" charset="-122"/>
                  <a:cs typeface="+mn-cs"/>
                </a:endParaRPr>
              </a:p>
            </p:txBody>
          </p:sp>
        </p:grpSp>
        <p:grpSp>
          <p:nvGrpSpPr>
            <p:cNvPr id="2" name="组合 1"/>
            <p:cNvGrpSpPr/>
            <p:nvPr/>
          </p:nvGrpSpPr>
          <p:grpSpPr>
            <a:xfrm>
              <a:off x="7320447" y="3893112"/>
              <a:ext cx="3277844" cy="884349"/>
              <a:chOff x="6635457" y="4115372"/>
              <a:chExt cx="1967311" cy="884349"/>
            </a:xfrm>
          </p:grpSpPr>
          <p:grpSp>
            <p:nvGrpSpPr>
              <p:cNvPr id="20" name="组合 19"/>
              <p:cNvGrpSpPr/>
              <p:nvPr/>
            </p:nvGrpSpPr>
            <p:grpSpPr>
              <a:xfrm>
                <a:off x="6635457" y="4115372"/>
                <a:ext cx="1967311" cy="884349"/>
                <a:chOff x="1805940" y="1198245"/>
                <a:chExt cx="2011680" cy="2011680"/>
              </a:xfrm>
            </p:grpSpPr>
            <p:sp>
              <p:nvSpPr>
                <p:cNvPr id="59" name="圆角矩形 58"/>
                <p:cNvSpPr/>
                <p:nvPr/>
              </p:nvSpPr>
              <p:spPr>
                <a:xfrm>
                  <a:off x="1805940" y="1198245"/>
                  <a:ext cx="2011680" cy="2011680"/>
                </a:xfrm>
                <a:prstGeom prst="roundRect">
                  <a:avLst>
                    <a:gd name="adj" fmla="val 19981"/>
                  </a:avLst>
                </a:prstGeom>
                <a:solidFill>
                  <a:schemeClr val="accent2"/>
                </a:solidFill>
                <a:ln w="22225">
                  <a:gradFill flip="none" rotWithShape="1">
                    <a:gsLst>
                      <a:gs pos="0">
                        <a:schemeClr val="bg1">
                          <a:lumMod val="85000"/>
                        </a:schemeClr>
                      </a:gs>
                      <a:gs pos="100000">
                        <a:schemeClr val="bg1"/>
                      </a:gs>
                    </a:gsLst>
                    <a:lin ang="2700000" scaled="1"/>
                    <a:tileRect/>
                  </a:gradFill>
                </a:ln>
                <a:effectLst>
                  <a:innerShdw blurRad="254000" dist="1270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0" name="圆角矩形 59"/>
                <p:cNvSpPr/>
                <p:nvPr/>
              </p:nvSpPr>
              <p:spPr>
                <a:xfrm>
                  <a:off x="1971639" y="1363944"/>
                  <a:ext cx="1680278" cy="1680278"/>
                </a:xfrm>
                <a:prstGeom prst="roundRect">
                  <a:avLst>
                    <a:gd name="adj" fmla="val 19112"/>
                  </a:avLst>
                </a:prstGeom>
                <a:gradFill>
                  <a:gsLst>
                    <a:gs pos="100000">
                      <a:srgbClr val="E0E0E0"/>
                    </a:gs>
                    <a:gs pos="0">
                      <a:schemeClr val="bg1"/>
                    </a:gs>
                  </a:gsLst>
                  <a:lin ang="2700000" scaled="1"/>
                </a:gradFill>
                <a:ln w="101600">
                  <a:noFill/>
                </a:ln>
                <a:effectLst>
                  <a:outerShdw blurRad="177800" dist="88900" dir="2700000" algn="tl" rotWithShape="0">
                    <a:schemeClr val="accent2">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1" name="圆角矩形 60"/>
                <p:cNvSpPr/>
                <p:nvPr/>
              </p:nvSpPr>
              <p:spPr>
                <a:xfrm>
                  <a:off x="2077721" y="1470026"/>
                  <a:ext cx="1468114" cy="1468114"/>
                </a:xfrm>
                <a:prstGeom prst="roundRect">
                  <a:avLst>
                    <a:gd name="adj" fmla="val 19981"/>
                  </a:avLst>
                </a:prstGeom>
                <a:gradFill>
                  <a:gsLst>
                    <a:gs pos="0">
                      <a:srgbClr val="D7D7D7"/>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25" name="文本框 301"/>
              <p:cNvSpPr txBox="1"/>
              <p:nvPr/>
            </p:nvSpPr>
            <p:spPr>
              <a:xfrm>
                <a:off x="7067416" y="4362268"/>
                <a:ext cx="1265075" cy="400110"/>
              </a:xfrm>
              <a:prstGeom prst="rect">
                <a:avLst/>
              </a:prstGeom>
              <a:noFill/>
            </p:spPr>
            <p:txBody>
              <a:bodyPr wrap="square" rtlCol="0">
                <a:spAutoFit/>
              </a:bodyPr>
              <a:lstStyle/>
              <a:p>
                <a:pPr lvl="0" algn="dist">
                  <a:defRPr/>
                </a:pPr>
                <a:r>
                  <a:rPr lang="zh-CN" altLang="en-US" sz="2000" b="1" dirty="0">
                    <a:ln w="12700">
                      <a:noFill/>
                    </a:ln>
                    <a:latin typeface="Impact" panose="020B0806030902050204" pitchFamily="34" charset="0"/>
                    <a:ea typeface="LiHei Pro" panose="020B0500000000000000" pitchFamily="34" charset="-122"/>
                  </a:rPr>
                  <a:t>光盘检索阶段</a:t>
                </a:r>
                <a:endParaRPr kumimoji="0" lang="zh-CN" altLang="en-US" sz="2000" b="1" i="0" u="none" strike="noStrike" kern="1200" cap="none" spc="0" normalizeH="0" baseline="0" noProof="0" dirty="0">
                  <a:ln w="12700">
                    <a:noFill/>
                  </a:ln>
                  <a:solidFill>
                    <a:schemeClr val="tx1"/>
                  </a:solidFill>
                  <a:effectLst/>
                  <a:uLnTx/>
                  <a:uFillTx/>
                  <a:latin typeface="Impact" panose="020B0806030902050204" pitchFamily="34" charset="0"/>
                  <a:ea typeface="LiHei Pro" panose="020B0500000000000000" pitchFamily="34" charset="-122"/>
                  <a:cs typeface="+mn-cs"/>
                </a:endParaRPr>
              </a:p>
            </p:txBody>
          </p:sp>
        </p:grpSp>
        <p:grpSp>
          <p:nvGrpSpPr>
            <p:cNvPr id="43" name="组合 42"/>
            <p:cNvGrpSpPr/>
            <p:nvPr/>
          </p:nvGrpSpPr>
          <p:grpSpPr>
            <a:xfrm>
              <a:off x="7294746" y="5177067"/>
              <a:ext cx="3303545" cy="995048"/>
              <a:chOff x="14603" y="7042"/>
              <a:chExt cx="3420" cy="1792"/>
            </a:xfrm>
          </p:grpSpPr>
          <p:grpSp>
            <p:nvGrpSpPr>
              <p:cNvPr id="45" name="组合 44"/>
              <p:cNvGrpSpPr/>
              <p:nvPr/>
            </p:nvGrpSpPr>
            <p:grpSpPr>
              <a:xfrm>
                <a:off x="14603" y="7042"/>
                <a:ext cx="3420" cy="1792"/>
                <a:chOff x="2968" y="3816"/>
                <a:chExt cx="3170" cy="3168"/>
              </a:xfrm>
            </p:grpSpPr>
            <p:sp>
              <p:nvSpPr>
                <p:cNvPr id="47" name="圆角矩形 46"/>
                <p:cNvSpPr/>
                <p:nvPr/>
              </p:nvSpPr>
              <p:spPr>
                <a:xfrm>
                  <a:off x="2968" y="3816"/>
                  <a:ext cx="3170" cy="3168"/>
                </a:xfrm>
                <a:prstGeom prst="roundRect">
                  <a:avLst>
                    <a:gd name="adj" fmla="val 19981"/>
                  </a:avLst>
                </a:prstGeom>
                <a:solidFill>
                  <a:schemeClr val="accent3">
                    <a:lumMod val="20000"/>
                    <a:lumOff val="80000"/>
                  </a:schemeClr>
                </a:solidFill>
                <a:ln w="22225">
                  <a:gradFill flip="none" rotWithShape="1">
                    <a:gsLst>
                      <a:gs pos="0">
                        <a:schemeClr val="bg1">
                          <a:lumMod val="85000"/>
                        </a:schemeClr>
                      </a:gs>
                      <a:gs pos="100000">
                        <a:schemeClr val="bg1"/>
                      </a:gs>
                    </a:gsLst>
                    <a:lin ang="2700000" scaled="1"/>
                    <a:tileRect/>
                  </a:gradFill>
                </a:ln>
                <a:effectLst>
                  <a:innerShdw blurRad="254000" dist="1270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48" name="圆角矩形 47"/>
                <p:cNvSpPr/>
                <p:nvPr/>
              </p:nvSpPr>
              <p:spPr>
                <a:xfrm>
                  <a:off x="3229" y="4222"/>
                  <a:ext cx="2648" cy="2447"/>
                </a:xfrm>
                <a:prstGeom prst="roundRect">
                  <a:avLst>
                    <a:gd name="adj" fmla="val 19112"/>
                  </a:avLst>
                </a:prstGeom>
                <a:gradFill>
                  <a:gsLst>
                    <a:gs pos="100000">
                      <a:srgbClr val="E0E0E0"/>
                    </a:gs>
                    <a:gs pos="0">
                      <a:schemeClr val="bg1"/>
                    </a:gs>
                  </a:gsLst>
                  <a:lin ang="2700000" scaled="1"/>
                </a:gradFill>
                <a:ln w="101600">
                  <a:noFill/>
                </a:ln>
                <a:effectLst>
                  <a:outerShdw blurRad="177800" dist="88900" dir="2700000" algn="tl" rotWithShape="0">
                    <a:schemeClr val="accent1">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49" name="圆角矩形 48"/>
                <p:cNvSpPr/>
                <p:nvPr/>
              </p:nvSpPr>
              <p:spPr>
                <a:xfrm>
                  <a:off x="3396" y="4646"/>
                  <a:ext cx="2313" cy="1560"/>
                </a:xfrm>
                <a:prstGeom prst="roundRect">
                  <a:avLst>
                    <a:gd name="adj" fmla="val 19981"/>
                  </a:avLst>
                </a:prstGeom>
                <a:gradFill>
                  <a:gsLst>
                    <a:gs pos="0">
                      <a:srgbClr val="D7D7D7"/>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50" name="文本框 288"/>
                <p:cNvSpPr txBox="1"/>
                <p:nvPr/>
              </p:nvSpPr>
              <p:spPr>
                <a:xfrm>
                  <a:off x="3855" y="4647"/>
                  <a:ext cx="1393" cy="982"/>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w="12700">
                      <a:noFill/>
                    </a:ln>
                    <a:solidFill>
                      <a:srgbClr val="FFBF53"/>
                    </a:solidFill>
                    <a:effectLst/>
                    <a:uLnTx/>
                    <a:uFillTx/>
                    <a:latin typeface="Impact" panose="020B0806030902050204" pitchFamily="34" charset="0"/>
                    <a:ea typeface="LiHei Pro" panose="020B0500000000000000" pitchFamily="34" charset="-122"/>
                    <a:cs typeface="+mn-cs"/>
                  </a:endParaRPr>
                </a:p>
              </p:txBody>
            </p:sp>
          </p:grpSp>
          <p:sp>
            <p:nvSpPr>
              <p:cNvPr id="46" name="文本框 303"/>
              <p:cNvSpPr txBox="1"/>
              <p:nvPr/>
            </p:nvSpPr>
            <p:spPr>
              <a:xfrm>
                <a:off x="15297" y="7652"/>
                <a:ext cx="2446" cy="721"/>
              </a:xfrm>
              <a:prstGeom prst="rect">
                <a:avLst/>
              </a:prstGeom>
              <a:noFill/>
            </p:spPr>
            <p:txBody>
              <a:bodyPr wrap="square" rtlCol="0">
                <a:spAutoFit/>
              </a:bodyPr>
              <a:lstStyle/>
              <a:p>
                <a:pPr lvl="0" algn="dist">
                  <a:defRPr/>
                </a:pPr>
                <a:r>
                  <a:rPr lang="zh-CN" altLang="en-US" sz="2000" b="1" dirty="0">
                    <a:ln w="12700">
                      <a:noFill/>
                    </a:ln>
                    <a:latin typeface="Impact" panose="020B0806030902050204" pitchFamily="34" charset="0"/>
                    <a:ea typeface="LiHei Pro" panose="020B0500000000000000" pitchFamily="34" charset="-122"/>
                  </a:rPr>
                  <a:t>互联网检索阶段</a:t>
                </a:r>
                <a:endParaRPr kumimoji="0" lang="zh-CN" altLang="en-US" sz="2000" b="1" i="0" u="none" strike="noStrike" kern="1200" cap="none" spc="0" normalizeH="0" baseline="0" noProof="0" dirty="0">
                  <a:ln w="12700">
                    <a:noFill/>
                  </a:ln>
                  <a:solidFill>
                    <a:schemeClr val="tx1"/>
                  </a:solidFill>
                  <a:effectLst/>
                  <a:uLnTx/>
                  <a:uFillTx/>
                  <a:latin typeface="Impact" panose="020B0806030902050204" pitchFamily="34" charset="0"/>
                  <a:ea typeface="LiHei Pro" panose="020B0500000000000000" pitchFamily="34" charset="-122"/>
                  <a:cs typeface="+mn-cs"/>
                </a:endParaRPr>
              </a:p>
            </p:txBody>
          </p:sp>
        </p:gr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（四）信息检索的流程</a:t>
            </a:r>
          </a:p>
        </p:txBody>
      </p:sp>
      <p:sp>
        <p:nvSpPr>
          <p:cNvPr id="36" name="内容占位符 2"/>
          <p:cNvSpPr txBox="1"/>
          <p:nvPr/>
        </p:nvSpPr>
        <p:spPr>
          <a:xfrm>
            <a:off x="836522" y="1106674"/>
            <a:ext cx="10760075" cy="770136"/>
          </a:xfrm>
          <a:prstGeom prst="rect">
            <a:avLst/>
          </a:prstGeom>
        </p:spPr>
        <p:txBody>
          <a:bodyPr vert="horz" lIns="91440" tIns="45720" rIns="91440" bIns="45720" rtlCol="0">
            <a:noAutofit/>
          </a:bodyPr>
          <a:lstStyle>
            <a:lvl1pPr marL="0" indent="625475" algn="l" defTabSz="914400" rtl="0" eaLnBrk="1" latinLnBrk="0" hangingPunct="1">
              <a:lnSpc>
                <a:spcPct val="130000"/>
              </a:lnSpc>
              <a:spcBef>
                <a:spcPts val="0"/>
              </a:spcBef>
              <a:buFont typeface="Arial" panose="020B0604020202020204" pitchFamily="34" charset="0"/>
              <a:buNone/>
              <a:defRPr sz="24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5000"/>
              </a:lnSpc>
            </a:pPr>
            <a:r>
              <a:rPr lang="zh-CN" altLang="en-US" sz="2000" dirty="0">
                <a:cs typeface="+mn-ea"/>
              </a:rPr>
              <a:t>信息检索是用户获取知识的一种快捷方式，一般来说，信息检索流程包</a:t>
            </a:r>
            <a:r>
              <a:rPr lang="zh-CN" altLang="en-US" sz="2000" dirty="0" smtClean="0">
                <a:cs typeface="+mn-ea"/>
              </a:rPr>
              <a:t>括以下</a:t>
            </a:r>
            <a:r>
              <a:rPr lang="en-US" altLang="zh-CN" sz="2000" dirty="0" smtClean="0">
                <a:cs typeface="+mn-ea"/>
              </a:rPr>
              <a:t>6</a:t>
            </a:r>
            <a:r>
              <a:rPr lang="zh-CN" altLang="en-US" sz="2000" dirty="0" smtClean="0">
                <a:cs typeface="+mn-ea"/>
              </a:rPr>
              <a:t>个流程</a:t>
            </a:r>
            <a:r>
              <a:rPr lang="zh-CN" altLang="en-US" sz="2000" dirty="0" smtClean="0"/>
              <a:t>。</a:t>
            </a:r>
            <a:endParaRPr sz="2000" dirty="0">
              <a:cs typeface="+mn-ea"/>
            </a:endParaRPr>
          </a:p>
        </p:txBody>
      </p:sp>
      <p:grpSp>
        <p:nvGrpSpPr>
          <p:cNvPr id="5" name="组合 4"/>
          <p:cNvGrpSpPr/>
          <p:nvPr/>
        </p:nvGrpSpPr>
        <p:grpSpPr>
          <a:xfrm>
            <a:off x="861932" y="2493215"/>
            <a:ext cx="9508913" cy="4195130"/>
            <a:chOff x="737206" y="2659252"/>
            <a:chExt cx="9508913" cy="4195130"/>
          </a:xfrm>
        </p:grpSpPr>
        <p:pic>
          <p:nvPicPr>
            <p:cNvPr id="39" name="图片占位符 72"/>
            <p:cNvPicPr>
              <a:picLocks noChangeAspect="1"/>
            </p:cNvPicPr>
            <p:nvPr/>
          </p:nvPicPr>
          <p:blipFill>
            <a:blip r:embed="rId2" cstate="print">
              <a:grayscl/>
              <a:extLst>
                <a:ext uri="{28A0092B-C50C-407E-A947-70E740481C1C}">
                  <a14:useLocalDpi xmlns:a14="http://schemas.microsoft.com/office/drawing/2010/main" val="0"/>
                </a:ext>
              </a:extLst>
            </a:blip>
            <a:srcRect l="10000" r="10000"/>
            <a:stretch>
              <a:fillRect/>
            </a:stretch>
          </p:blipFill>
          <p:spPr>
            <a:xfrm>
              <a:off x="4948634" y="3080756"/>
              <a:ext cx="1682616" cy="1682616"/>
            </a:xfrm>
            <a:prstGeom prst="rect">
              <a:avLst/>
            </a:prstGeom>
          </p:spPr>
        </p:pic>
        <p:grpSp>
          <p:nvGrpSpPr>
            <p:cNvPr id="40" name="d4147ba2-1b1f-4f02-8522-a8ed880e1d8a"/>
            <p:cNvGrpSpPr>
              <a:grpSpLocks noChangeAspect="1"/>
            </p:cNvGrpSpPr>
            <p:nvPr/>
          </p:nvGrpSpPr>
          <p:grpSpPr>
            <a:xfrm>
              <a:off x="4056176" y="2871537"/>
              <a:ext cx="3278348" cy="3982845"/>
              <a:chOff x="4394009" y="1781552"/>
              <a:chExt cx="3616590" cy="4335089"/>
            </a:xfrm>
          </p:grpSpPr>
          <p:grpSp>
            <p:nvGrpSpPr>
              <p:cNvPr id="41" name="Group 3"/>
              <p:cNvGrpSpPr/>
              <p:nvPr/>
            </p:nvGrpSpPr>
            <p:grpSpPr>
              <a:xfrm>
                <a:off x="5360999" y="2343015"/>
                <a:ext cx="1682615" cy="3773626"/>
                <a:chOff x="3860006" y="1952943"/>
                <a:chExt cx="1423988" cy="3193597"/>
              </a:xfrm>
            </p:grpSpPr>
            <p:grpSp>
              <p:nvGrpSpPr>
                <p:cNvPr id="100" name="Group 71"/>
                <p:cNvGrpSpPr/>
                <p:nvPr/>
              </p:nvGrpSpPr>
              <p:grpSpPr>
                <a:xfrm>
                  <a:off x="3860006" y="1952943"/>
                  <a:ext cx="1423988" cy="2413000"/>
                  <a:chOff x="3854451" y="1960563"/>
                  <a:chExt cx="1423988" cy="2413000"/>
                </a:xfrm>
              </p:grpSpPr>
              <p:sp>
                <p:nvSpPr>
                  <p:cNvPr id="115" name="Rectangle 72"/>
                  <p:cNvSpPr/>
                  <p:nvPr/>
                </p:nvSpPr>
                <p:spPr bwMode="auto">
                  <a:xfrm>
                    <a:off x="4465638" y="3336925"/>
                    <a:ext cx="196850" cy="201613"/>
                  </a:xfrm>
                  <a:prstGeom prst="rect">
                    <a:avLst/>
                  </a:prstGeom>
                  <a:solidFill>
                    <a:schemeClr val="tx1">
                      <a:lumMod val="65000"/>
                      <a:lumOff val="35000"/>
                    </a:schemeClr>
                  </a:solidFill>
                  <a:ln w="9525">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116" name="Rectangle 73"/>
                  <p:cNvSpPr/>
                  <p:nvPr/>
                </p:nvSpPr>
                <p:spPr bwMode="auto">
                  <a:xfrm>
                    <a:off x="4365626" y="3511550"/>
                    <a:ext cx="401638" cy="862013"/>
                  </a:xfrm>
                  <a:prstGeom prst="rect">
                    <a:avLst/>
                  </a:prstGeom>
                  <a:solidFill>
                    <a:schemeClr val="tx1">
                      <a:lumMod val="50000"/>
                      <a:lumOff val="50000"/>
                    </a:schemeClr>
                  </a:solidFill>
                  <a:ln w="9525">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117" name="Freeform: Shape 74"/>
                  <p:cNvSpPr/>
                  <p:nvPr/>
                </p:nvSpPr>
                <p:spPr bwMode="auto">
                  <a:xfrm>
                    <a:off x="3854451" y="1960563"/>
                    <a:ext cx="1423988" cy="1423988"/>
                  </a:xfrm>
                  <a:custGeom>
                    <a:avLst/>
                    <a:gdLst/>
                    <a:ahLst/>
                    <a:cxnLst>
                      <a:cxn ang="0">
                        <a:pos x="538" y="1076"/>
                      </a:cxn>
                      <a:cxn ang="0">
                        <a:pos x="0" y="538"/>
                      </a:cxn>
                      <a:cxn ang="0">
                        <a:pos x="538" y="0"/>
                      </a:cxn>
                      <a:cxn ang="0">
                        <a:pos x="1076" y="538"/>
                      </a:cxn>
                      <a:cxn ang="0">
                        <a:pos x="538" y="1076"/>
                      </a:cxn>
                      <a:cxn ang="0">
                        <a:pos x="538" y="80"/>
                      </a:cxn>
                      <a:cxn ang="0">
                        <a:pos x="80" y="538"/>
                      </a:cxn>
                      <a:cxn ang="0">
                        <a:pos x="538" y="996"/>
                      </a:cxn>
                      <a:cxn ang="0">
                        <a:pos x="996" y="538"/>
                      </a:cxn>
                      <a:cxn ang="0">
                        <a:pos x="538" y="80"/>
                      </a:cxn>
                    </a:cxnLst>
                    <a:rect l="0" t="0" r="r" b="b"/>
                    <a:pathLst>
                      <a:path w="1076" h="1076">
                        <a:moveTo>
                          <a:pt x="538" y="1076"/>
                        </a:moveTo>
                        <a:cubicBezTo>
                          <a:pt x="241" y="1076"/>
                          <a:pt x="0" y="835"/>
                          <a:pt x="0" y="538"/>
                        </a:cubicBezTo>
                        <a:cubicBezTo>
                          <a:pt x="0" y="242"/>
                          <a:pt x="241" y="0"/>
                          <a:pt x="538" y="0"/>
                        </a:cubicBezTo>
                        <a:cubicBezTo>
                          <a:pt x="835" y="0"/>
                          <a:pt x="1076" y="242"/>
                          <a:pt x="1076" y="538"/>
                        </a:cubicBezTo>
                        <a:cubicBezTo>
                          <a:pt x="1076" y="835"/>
                          <a:pt x="835" y="1076"/>
                          <a:pt x="538" y="1076"/>
                        </a:cubicBezTo>
                        <a:close/>
                        <a:moveTo>
                          <a:pt x="538" y="80"/>
                        </a:moveTo>
                        <a:cubicBezTo>
                          <a:pt x="286" y="80"/>
                          <a:pt x="80" y="286"/>
                          <a:pt x="80" y="538"/>
                        </a:cubicBezTo>
                        <a:cubicBezTo>
                          <a:pt x="80" y="791"/>
                          <a:pt x="286" y="996"/>
                          <a:pt x="538" y="996"/>
                        </a:cubicBezTo>
                        <a:cubicBezTo>
                          <a:pt x="791" y="996"/>
                          <a:pt x="996" y="791"/>
                          <a:pt x="996" y="538"/>
                        </a:cubicBezTo>
                        <a:cubicBezTo>
                          <a:pt x="996" y="286"/>
                          <a:pt x="791" y="80"/>
                          <a:pt x="538" y="80"/>
                        </a:cubicBezTo>
                        <a:close/>
                      </a:path>
                    </a:pathLst>
                  </a:custGeom>
                  <a:solidFill>
                    <a:schemeClr val="bg1">
                      <a:lumMod val="65000"/>
                    </a:schemeClr>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等线" panose="02010600030101010101" charset="-122"/>
                      <a:ea typeface="+mn-ea"/>
                      <a:cs typeface="+mn-cs"/>
                    </a:endParaRPr>
                  </a:p>
                </p:txBody>
              </p:sp>
            </p:grpSp>
            <p:grpSp>
              <p:nvGrpSpPr>
                <p:cNvPr id="101" name="Group 75"/>
                <p:cNvGrpSpPr/>
                <p:nvPr/>
              </p:nvGrpSpPr>
              <p:grpSpPr>
                <a:xfrm>
                  <a:off x="4128293" y="3495540"/>
                  <a:ext cx="987426" cy="1651000"/>
                  <a:chOff x="4122738" y="3500438"/>
                  <a:chExt cx="987426" cy="1651000"/>
                </a:xfrm>
              </p:grpSpPr>
              <p:sp>
                <p:nvSpPr>
                  <p:cNvPr id="102" name="Freeform: Shape 76"/>
                  <p:cNvSpPr/>
                  <p:nvPr/>
                </p:nvSpPr>
                <p:spPr bwMode="auto">
                  <a:xfrm>
                    <a:off x="4560888" y="4279900"/>
                    <a:ext cx="508000" cy="458788"/>
                  </a:xfrm>
                  <a:custGeom>
                    <a:avLst/>
                    <a:gdLst/>
                    <a:ahLst/>
                    <a:cxnLst>
                      <a:cxn ang="0">
                        <a:pos x="383" y="0"/>
                      </a:cxn>
                      <a:cxn ang="0">
                        <a:pos x="200" y="198"/>
                      </a:cxn>
                      <a:cxn ang="0">
                        <a:pos x="200" y="347"/>
                      </a:cxn>
                      <a:cxn ang="0">
                        <a:pos x="0" y="347"/>
                      </a:cxn>
                      <a:cxn ang="0">
                        <a:pos x="0" y="90"/>
                      </a:cxn>
                      <a:cxn ang="0">
                        <a:pos x="383" y="0"/>
                      </a:cxn>
                    </a:cxnLst>
                    <a:rect l="0" t="0" r="r" b="b"/>
                    <a:pathLst>
                      <a:path w="383" h="347">
                        <a:moveTo>
                          <a:pt x="383" y="0"/>
                        </a:moveTo>
                        <a:cubicBezTo>
                          <a:pt x="383" y="0"/>
                          <a:pt x="352" y="89"/>
                          <a:pt x="200" y="198"/>
                        </a:cubicBezTo>
                        <a:cubicBezTo>
                          <a:pt x="200" y="347"/>
                          <a:pt x="200" y="347"/>
                          <a:pt x="200" y="347"/>
                        </a:cubicBezTo>
                        <a:cubicBezTo>
                          <a:pt x="0" y="347"/>
                          <a:pt x="0" y="347"/>
                          <a:pt x="0" y="347"/>
                        </a:cubicBezTo>
                        <a:cubicBezTo>
                          <a:pt x="0" y="90"/>
                          <a:pt x="0" y="90"/>
                          <a:pt x="0" y="90"/>
                        </a:cubicBezTo>
                        <a:lnTo>
                          <a:pt x="383" y="0"/>
                        </a:lnTo>
                        <a:close/>
                      </a:path>
                    </a:pathLst>
                  </a:custGeom>
                  <a:solidFill>
                    <a:schemeClr val="bg1">
                      <a:lumMod val="75000"/>
                    </a:schemeClr>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103" name="Freeform: Shape 77"/>
                  <p:cNvSpPr/>
                  <p:nvPr/>
                </p:nvSpPr>
                <p:spPr bwMode="auto">
                  <a:xfrm>
                    <a:off x="4548188" y="3500438"/>
                    <a:ext cx="541338" cy="357188"/>
                  </a:xfrm>
                  <a:custGeom>
                    <a:avLst/>
                    <a:gdLst/>
                    <a:ahLst/>
                    <a:cxnLst>
                      <a:cxn ang="0">
                        <a:pos x="395" y="56"/>
                      </a:cxn>
                      <a:cxn ang="0">
                        <a:pos x="353" y="150"/>
                      </a:cxn>
                      <a:cxn ang="0">
                        <a:pos x="108" y="256"/>
                      </a:cxn>
                      <a:cxn ang="0">
                        <a:pos x="15" y="213"/>
                      </a:cxn>
                      <a:cxn ang="0">
                        <a:pos x="15" y="213"/>
                      </a:cxn>
                      <a:cxn ang="0">
                        <a:pos x="57" y="119"/>
                      </a:cxn>
                      <a:cxn ang="0">
                        <a:pos x="302" y="14"/>
                      </a:cxn>
                      <a:cxn ang="0">
                        <a:pos x="395" y="56"/>
                      </a:cxn>
                    </a:cxnLst>
                    <a:rect l="0" t="0" r="r" b="b"/>
                    <a:pathLst>
                      <a:path w="409" h="270">
                        <a:moveTo>
                          <a:pt x="395" y="56"/>
                        </a:moveTo>
                        <a:cubicBezTo>
                          <a:pt x="409" y="94"/>
                          <a:pt x="390" y="136"/>
                          <a:pt x="353" y="150"/>
                        </a:cubicBezTo>
                        <a:cubicBezTo>
                          <a:pt x="108" y="256"/>
                          <a:pt x="108" y="256"/>
                          <a:pt x="108" y="256"/>
                        </a:cubicBezTo>
                        <a:cubicBezTo>
                          <a:pt x="71" y="270"/>
                          <a:pt x="29" y="250"/>
                          <a:pt x="15" y="213"/>
                        </a:cubicBezTo>
                        <a:cubicBezTo>
                          <a:pt x="15" y="213"/>
                          <a:pt x="15" y="213"/>
                          <a:pt x="15" y="213"/>
                        </a:cubicBezTo>
                        <a:cubicBezTo>
                          <a:pt x="0" y="175"/>
                          <a:pt x="20" y="133"/>
                          <a:pt x="57" y="119"/>
                        </a:cubicBezTo>
                        <a:cubicBezTo>
                          <a:pt x="302" y="14"/>
                          <a:pt x="302" y="14"/>
                          <a:pt x="302" y="14"/>
                        </a:cubicBezTo>
                        <a:cubicBezTo>
                          <a:pt x="339" y="0"/>
                          <a:pt x="381" y="19"/>
                          <a:pt x="395" y="56"/>
                        </a:cubicBezTo>
                        <a:close/>
                      </a:path>
                    </a:pathLst>
                  </a:custGeom>
                  <a:solidFill>
                    <a:schemeClr val="bg1">
                      <a:lumMod val="85000"/>
                    </a:schemeClr>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104" name="Freeform: Shape 78"/>
                  <p:cNvSpPr/>
                  <p:nvPr/>
                </p:nvSpPr>
                <p:spPr bwMode="auto">
                  <a:xfrm>
                    <a:off x="4576763" y="3673475"/>
                    <a:ext cx="119063" cy="166688"/>
                  </a:xfrm>
                  <a:custGeom>
                    <a:avLst/>
                    <a:gdLst/>
                    <a:ahLst/>
                    <a:cxnLst>
                      <a:cxn ang="0">
                        <a:pos x="12" y="78"/>
                      </a:cxn>
                      <a:cxn ang="0">
                        <a:pos x="47" y="0"/>
                      </a:cxn>
                      <a:cxn ang="0">
                        <a:pos x="90" y="114"/>
                      </a:cxn>
                      <a:cxn ang="0">
                        <a:pos x="12" y="78"/>
                      </a:cxn>
                    </a:cxnLst>
                    <a:rect l="0" t="0" r="r" b="b"/>
                    <a:pathLst>
                      <a:path w="90" h="126">
                        <a:moveTo>
                          <a:pt x="12" y="78"/>
                        </a:moveTo>
                        <a:cubicBezTo>
                          <a:pt x="0" y="47"/>
                          <a:pt x="16" y="12"/>
                          <a:pt x="47" y="0"/>
                        </a:cubicBezTo>
                        <a:cubicBezTo>
                          <a:pt x="90" y="114"/>
                          <a:pt x="90" y="114"/>
                          <a:pt x="90" y="114"/>
                        </a:cubicBezTo>
                        <a:cubicBezTo>
                          <a:pt x="58" y="126"/>
                          <a:pt x="23" y="110"/>
                          <a:pt x="12" y="78"/>
                        </a:cubicBezTo>
                        <a:close/>
                      </a:path>
                    </a:pathLst>
                  </a:custGeom>
                  <a:solidFill>
                    <a:schemeClr val="bg1">
                      <a:lumMod val="75000"/>
                    </a:schemeClr>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105" name="Freeform: Shape 79"/>
                  <p:cNvSpPr/>
                  <p:nvPr/>
                </p:nvSpPr>
                <p:spPr bwMode="auto">
                  <a:xfrm>
                    <a:off x="4560888" y="3705225"/>
                    <a:ext cx="541338" cy="357188"/>
                  </a:xfrm>
                  <a:custGeom>
                    <a:avLst/>
                    <a:gdLst/>
                    <a:ahLst/>
                    <a:cxnLst>
                      <a:cxn ang="0">
                        <a:pos x="395" y="57"/>
                      </a:cxn>
                      <a:cxn ang="0">
                        <a:pos x="352" y="151"/>
                      </a:cxn>
                      <a:cxn ang="0">
                        <a:pos x="108" y="256"/>
                      </a:cxn>
                      <a:cxn ang="0">
                        <a:pos x="14" y="214"/>
                      </a:cxn>
                      <a:cxn ang="0">
                        <a:pos x="14" y="214"/>
                      </a:cxn>
                      <a:cxn ang="0">
                        <a:pos x="57" y="120"/>
                      </a:cxn>
                      <a:cxn ang="0">
                        <a:pos x="301" y="15"/>
                      </a:cxn>
                      <a:cxn ang="0">
                        <a:pos x="395" y="57"/>
                      </a:cxn>
                    </a:cxnLst>
                    <a:rect l="0" t="0" r="r" b="b"/>
                    <a:pathLst>
                      <a:path w="409" h="271">
                        <a:moveTo>
                          <a:pt x="395" y="57"/>
                        </a:moveTo>
                        <a:cubicBezTo>
                          <a:pt x="409" y="95"/>
                          <a:pt x="390" y="137"/>
                          <a:pt x="352" y="151"/>
                        </a:cubicBezTo>
                        <a:cubicBezTo>
                          <a:pt x="108" y="256"/>
                          <a:pt x="108" y="256"/>
                          <a:pt x="108" y="256"/>
                        </a:cubicBezTo>
                        <a:cubicBezTo>
                          <a:pt x="70" y="271"/>
                          <a:pt x="28" y="251"/>
                          <a:pt x="14" y="214"/>
                        </a:cubicBezTo>
                        <a:cubicBezTo>
                          <a:pt x="14" y="214"/>
                          <a:pt x="14" y="214"/>
                          <a:pt x="14" y="214"/>
                        </a:cubicBezTo>
                        <a:cubicBezTo>
                          <a:pt x="0" y="176"/>
                          <a:pt x="19" y="134"/>
                          <a:pt x="57" y="120"/>
                        </a:cubicBezTo>
                        <a:cubicBezTo>
                          <a:pt x="301" y="15"/>
                          <a:pt x="301" y="15"/>
                          <a:pt x="301" y="15"/>
                        </a:cubicBezTo>
                        <a:cubicBezTo>
                          <a:pt x="339" y="0"/>
                          <a:pt x="381" y="20"/>
                          <a:pt x="395" y="57"/>
                        </a:cubicBezTo>
                        <a:close/>
                      </a:path>
                    </a:pathLst>
                  </a:custGeom>
                  <a:solidFill>
                    <a:schemeClr val="bg1">
                      <a:lumMod val="85000"/>
                    </a:schemeClr>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106" name="Freeform: Shape 80"/>
                  <p:cNvSpPr/>
                  <p:nvPr/>
                </p:nvSpPr>
                <p:spPr bwMode="auto">
                  <a:xfrm>
                    <a:off x="4589463" y="3871913"/>
                    <a:ext cx="119063" cy="166688"/>
                  </a:xfrm>
                  <a:custGeom>
                    <a:avLst/>
                    <a:gdLst/>
                    <a:ahLst/>
                    <a:cxnLst>
                      <a:cxn ang="0">
                        <a:pos x="12" y="79"/>
                      </a:cxn>
                      <a:cxn ang="0">
                        <a:pos x="48" y="0"/>
                      </a:cxn>
                      <a:cxn ang="0">
                        <a:pos x="90" y="114"/>
                      </a:cxn>
                      <a:cxn ang="0">
                        <a:pos x="12" y="79"/>
                      </a:cxn>
                    </a:cxnLst>
                    <a:rect l="0" t="0" r="r" b="b"/>
                    <a:pathLst>
                      <a:path w="90" h="126">
                        <a:moveTo>
                          <a:pt x="12" y="79"/>
                        </a:moveTo>
                        <a:cubicBezTo>
                          <a:pt x="0" y="47"/>
                          <a:pt x="16" y="12"/>
                          <a:pt x="48" y="0"/>
                        </a:cubicBezTo>
                        <a:cubicBezTo>
                          <a:pt x="90" y="114"/>
                          <a:pt x="90" y="114"/>
                          <a:pt x="90" y="114"/>
                        </a:cubicBezTo>
                        <a:cubicBezTo>
                          <a:pt x="59" y="126"/>
                          <a:pt x="24" y="110"/>
                          <a:pt x="12" y="79"/>
                        </a:cubicBezTo>
                        <a:close/>
                      </a:path>
                    </a:pathLst>
                  </a:custGeom>
                  <a:solidFill>
                    <a:schemeClr val="bg1">
                      <a:lumMod val="75000"/>
                    </a:schemeClr>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107" name="Freeform: Shape 81"/>
                  <p:cNvSpPr/>
                  <p:nvPr/>
                </p:nvSpPr>
                <p:spPr bwMode="auto">
                  <a:xfrm>
                    <a:off x="4122738" y="3716338"/>
                    <a:ext cx="711200" cy="1022350"/>
                  </a:xfrm>
                  <a:custGeom>
                    <a:avLst/>
                    <a:gdLst/>
                    <a:ahLst/>
                    <a:cxnLst>
                      <a:cxn ang="0">
                        <a:pos x="485" y="66"/>
                      </a:cxn>
                      <a:cxn ang="0">
                        <a:pos x="357" y="9"/>
                      </a:cxn>
                      <a:cxn ang="0">
                        <a:pos x="275" y="5"/>
                      </a:cxn>
                      <a:cxn ang="0">
                        <a:pos x="140" y="5"/>
                      </a:cxn>
                      <a:cxn ang="0">
                        <a:pos x="85" y="5"/>
                      </a:cxn>
                      <a:cxn ang="0">
                        <a:pos x="0" y="80"/>
                      </a:cxn>
                      <a:cxn ang="0">
                        <a:pos x="0" y="136"/>
                      </a:cxn>
                      <a:cxn ang="0">
                        <a:pos x="0" y="540"/>
                      </a:cxn>
                      <a:cxn ang="0">
                        <a:pos x="124" y="675"/>
                      </a:cxn>
                      <a:cxn ang="0">
                        <a:pos x="124" y="773"/>
                      </a:cxn>
                      <a:cxn ang="0">
                        <a:pos x="344" y="773"/>
                      </a:cxn>
                      <a:cxn ang="0">
                        <a:pos x="344" y="596"/>
                      </a:cxn>
                      <a:cxn ang="0">
                        <a:pos x="344" y="552"/>
                      </a:cxn>
                      <a:cxn ang="0">
                        <a:pos x="188" y="148"/>
                      </a:cxn>
                      <a:cxn ang="0">
                        <a:pos x="315" y="151"/>
                      </a:cxn>
                      <a:cxn ang="0">
                        <a:pos x="424" y="198"/>
                      </a:cxn>
                      <a:cxn ang="0">
                        <a:pos x="521" y="162"/>
                      </a:cxn>
                      <a:cxn ang="0">
                        <a:pos x="485" y="66"/>
                      </a:cxn>
                    </a:cxnLst>
                    <a:rect l="0" t="0" r="r" b="b"/>
                    <a:pathLst>
                      <a:path w="538" h="773">
                        <a:moveTo>
                          <a:pt x="485" y="66"/>
                        </a:moveTo>
                        <a:cubicBezTo>
                          <a:pt x="357" y="9"/>
                          <a:pt x="357" y="9"/>
                          <a:pt x="357" y="9"/>
                        </a:cubicBezTo>
                        <a:cubicBezTo>
                          <a:pt x="338" y="0"/>
                          <a:pt x="284" y="5"/>
                          <a:pt x="275" y="5"/>
                        </a:cubicBezTo>
                        <a:cubicBezTo>
                          <a:pt x="140" y="5"/>
                          <a:pt x="140" y="5"/>
                          <a:pt x="140" y="5"/>
                        </a:cubicBezTo>
                        <a:cubicBezTo>
                          <a:pt x="85" y="5"/>
                          <a:pt x="85" y="5"/>
                          <a:pt x="85" y="5"/>
                        </a:cubicBezTo>
                        <a:cubicBezTo>
                          <a:pt x="41" y="5"/>
                          <a:pt x="0" y="35"/>
                          <a:pt x="0" y="80"/>
                        </a:cubicBezTo>
                        <a:cubicBezTo>
                          <a:pt x="0" y="136"/>
                          <a:pt x="0" y="136"/>
                          <a:pt x="0" y="136"/>
                        </a:cubicBezTo>
                        <a:cubicBezTo>
                          <a:pt x="0" y="540"/>
                          <a:pt x="0" y="540"/>
                          <a:pt x="0" y="540"/>
                        </a:cubicBezTo>
                        <a:cubicBezTo>
                          <a:pt x="0" y="610"/>
                          <a:pt x="56" y="669"/>
                          <a:pt x="124" y="675"/>
                        </a:cubicBezTo>
                        <a:cubicBezTo>
                          <a:pt x="124" y="773"/>
                          <a:pt x="124" y="773"/>
                          <a:pt x="124" y="773"/>
                        </a:cubicBezTo>
                        <a:cubicBezTo>
                          <a:pt x="344" y="773"/>
                          <a:pt x="344" y="773"/>
                          <a:pt x="344" y="773"/>
                        </a:cubicBezTo>
                        <a:cubicBezTo>
                          <a:pt x="344" y="596"/>
                          <a:pt x="344" y="596"/>
                          <a:pt x="344" y="596"/>
                        </a:cubicBezTo>
                        <a:cubicBezTo>
                          <a:pt x="344" y="552"/>
                          <a:pt x="344" y="552"/>
                          <a:pt x="344" y="552"/>
                        </a:cubicBezTo>
                        <a:cubicBezTo>
                          <a:pt x="344" y="303"/>
                          <a:pt x="188" y="148"/>
                          <a:pt x="188" y="148"/>
                        </a:cubicBezTo>
                        <a:cubicBezTo>
                          <a:pt x="188" y="148"/>
                          <a:pt x="283" y="147"/>
                          <a:pt x="315" y="151"/>
                        </a:cubicBezTo>
                        <a:cubicBezTo>
                          <a:pt x="349" y="155"/>
                          <a:pt x="424" y="198"/>
                          <a:pt x="424" y="198"/>
                        </a:cubicBezTo>
                        <a:cubicBezTo>
                          <a:pt x="461" y="215"/>
                          <a:pt x="504" y="199"/>
                          <a:pt x="521" y="162"/>
                        </a:cubicBezTo>
                        <a:cubicBezTo>
                          <a:pt x="538" y="126"/>
                          <a:pt x="522" y="83"/>
                          <a:pt x="485" y="66"/>
                        </a:cubicBezTo>
                        <a:close/>
                      </a:path>
                    </a:pathLst>
                  </a:custGeom>
                  <a:solidFill>
                    <a:schemeClr val="bg1">
                      <a:lumMod val="95000"/>
                    </a:schemeClr>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108" name="Freeform: Shape 82"/>
                  <p:cNvSpPr/>
                  <p:nvPr/>
                </p:nvSpPr>
                <p:spPr bwMode="auto">
                  <a:xfrm>
                    <a:off x="4687888" y="3816350"/>
                    <a:ext cx="122238" cy="160338"/>
                  </a:xfrm>
                  <a:custGeom>
                    <a:avLst/>
                    <a:gdLst/>
                    <a:ahLst/>
                    <a:cxnLst>
                      <a:cxn ang="0">
                        <a:pos x="78" y="79"/>
                      </a:cxn>
                      <a:cxn ang="0">
                        <a:pos x="0" y="108"/>
                      </a:cxn>
                      <a:cxn ang="0">
                        <a:pos x="49" y="0"/>
                      </a:cxn>
                      <a:cxn ang="0">
                        <a:pos x="78" y="79"/>
                      </a:cxn>
                    </a:cxnLst>
                    <a:rect l="0" t="0" r="r" b="b"/>
                    <a:pathLst>
                      <a:path w="92" h="122">
                        <a:moveTo>
                          <a:pt x="78" y="79"/>
                        </a:moveTo>
                        <a:cubicBezTo>
                          <a:pt x="65" y="109"/>
                          <a:pt x="30" y="122"/>
                          <a:pt x="0" y="108"/>
                        </a:cubicBezTo>
                        <a:cubicBezTo>
                          <a:pt x="49" y="0"/>
                          <a:pt x="49" y="0"/>
                          <a:pt x="49" y="0"/>
                        </a:cubicBezTo>
                        <a:cubicBezTo>
                          <a:pt x="79" y="14"/>
                          <a:pt x="92" y="49"/>
                          <a:pt x="78" y="79"/>
                        </a:cubicBezTo>
                        <a:close/>
                      </a:path>
                    </a:pathLst>
                  </a:custGeom>
                  <a:solidFill>
                    <a:schemeClr val="bg1">
                      <a:lumMod val="75000"/>
                    </a:schemeClr>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109" name="Rectangle 83"/>
                  <p:cNvSpPr/>
                  <p:nvPr/>
                </p:nvSpPr>
                <p:spPr bwMode="auto">
                  <a:xfrm>
                    <a:off x="4243388" y="4722813"/>
                    <a:ext cx="641350" cy="428625"/>
                  </a:xfrm>
                  <a:prstGeom prst="rect">
                    <a:avLst/>
                  </a:prstGeom>
                  <a:solidFill>
                    <a:schemeClr val="bg1">
                      <a:lumMod val="65000"/>
                    </a:schemeClr>
                  </a:solidFill>
                  <a:ln w="9525">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110" name="Rectangle 84"/>
                  <p:cNvSpPr/>
                  <p:nvPr/>
                </p:nvSpPr>
                <p:spPr bwMode="auto">
                  <a:xfrm>
                    <a:off x="4576763" y="4722813"/>
                    <a:ext cx="307975" cy="428625"/>
                  </a:xfrm>
                  <a:prstGeom prst="rect">
                    <a:avLst/>
                  </a:prstGeom>
                  <a:solidFill>
                    <a:schemeClr val="bg1">
                      <a:lumMod val="50000"/>
                    </a:schemeClr>
                  </a:solidFill>
                  <a:ln w="9525">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111" name="Freeform: Shape 85"/>
                  <p:cNvSpPr/>
                  <p:nvPr/>
                </p:nvSpPr>
                <p:spPr bwMode="auto">
                  <a:xfrm>
                    <a:off x="4568826" y="3910013"/>
                    <a:ext cx="541338" cy="357188"/>
                  </a:xfrm>
                  <a:custGeom>
                    <a:avLst/>
                    <a:gdLst/>
                    <a:ahLst/>
                    <a:cxnLst>
                      <a:cxn ang="0">
                        <a:pos x="395" y="57"/>
                      </a:cxn>
                      <a:cxn ang="0">
                        <a:pos x="352" y="151"/>
                      </a:cxn>
                      <a:cxn ang="0">
                        <a:pos x="107" y="256"/>
                      </a:cxn>
                      <a:cxn ang="0">
                        <a:pos x="14" y="214"/>
                      </a:cxn>
                      <a:cxn ang="0">
                        <a:pos x="14" y="214"/>
                      </a:cxn>
                      <a:cxn ang="0">
                        <a:pos x="56" y="120"/>
                      </a:cxn>
                      <a:cxn ang="0">
                        <a:pos x="301" y="14"/>
                      </a:cxn>
                      <a:cxn ang="0">
                        <a:pos x="395" y="57"/>
                      </a:cxn>
                    </a:cxnLst>
                    <a:rect l="0" t="0" r="r" b="b"/>
                    <a:pathLst>
                      <a:path w="409" h="270">
                        <a:moveTo>
                          <a:pt x="395" y="57"/>
                        </a:moveTo>
                        <a:cubicBezTo>
                          <a:pt x="409" y="95"/>
                          <a:pt x="389" y="137"/>
                          <a:pt x="352" y="151"/>
                        </a:cubicBezTo>
                        <a:cubicBezTo>
                          <a:pt x="107" y="256"/>
                          <a:pt x="107" y="256"/>
                          <a:pt x="107" y="256"/>
                        </a:cubicBezTo>
                        <a:cubicBezTo>
                          <a:pt x="70" y="270"/>
                          <a:pt x="28" y="251"/>
                          <a:pt x="14" y="214"/>
                        </a:cubicBezTo>
                        <a:cubicBezTo>
                          <a:pt x="14" y="214"/>
                          <a:pt x="14" y="214"/>
                          <a:pt x="14" y="214"/>
                        </a:cubicBezTo>
                        <a:cubicBezTo>
                          <a:pt x="0" y="176"/>
                          <a:pt x="19" y="134"/>
                          <a:pt x="56" y="120"/>
                        </a:cubicBezTo>
                        <a:cubicBezTo>
                          <a:pt x="301" y="14"/>
                          <a:pt x="301" y="14"/>
                          <a:pt x="301" y="14"/>
                        </a:cubicBezTo>
                        <a:cubicBezTo>
                          <a:pt x="339" y="0"/>
                          <a:pt x="380" y="19"/>
                          <a:pt x="395" y="57"/>
                        </a:cubicBezTo>
                        <a:close/>
                      </a:path>
                    </a:pathLst>
                  </a:custGeom>
                  <a:solidFill>
                    <a:schemeClr val="bg1">
                      <a:lumMod val="85000"/>
                    </a:schemeClr>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112" name="Freeform: Shape 86"/>
                  <p:cNvSpPr/>
                  <p:nvPr/>
                </p:nvSpPr>
                <p:spPr bwMode="auto">
                  <a:xfrm>
                    <a:off x="4591051" y="4083050"/>
                    <a:ext cx="114300" cy="160338"/>
                  </a:xfrm>
                  <a:custGeom>
                    <a:avLst/>
                    <a:gdLst/>
                    <a:ahLst/>
                    <a:cxnLst>
                      <a:cxn ang="0">
                        <a:pos x="12" y="76"/>
                      </a:cxn>
                      <a:cxn ang="0">
                        <a:pos x="46" y="0"/>
                      </a:cxn>
                      <a:cxn ang="0">
                        <a:pos x="87" y="110"/>
                      </a:cxn>
                      <a:cxn ang="0">
                        <a:pos x="12" y="76"/>
                      </a:cxn>
                    </a:cxnLst>
                    <a:rect l="0" t="0" r="r" b="b"/>
                    <a:pathLst>
                      <a:path w="87" h="121">
                        <a:moveTo>
                          <a:pt x="12" y="76"/>
                        </a:moveTo>
                        <a:cubicBezTo>
                          <a:pt x="0" y="45"/>
                          <a:pt x="16" y="11"/>
                          <a:pt x="46" y="0"/>
                        </a:cubicBezTo>
                        <a:cubicBezTo>
                          <a:pt x="87" y="110"/>
                          <a:pt x="87" y="110"/>
                          <a:pt x="87" y="110"/>
                        </a:cubicBezTo>
                        <a:cubicBezTo>
                          <a:pt x="57" y="121"/>
                          <a:pt x="23" y="106"/>
                          <a:pt x="12" y="76"/>
                        </a:cubicBezTo>
                        <a:close/>
                      </a:path>
                    </a:pathLst>
                  </a:custGeom>
                  <a:solidFill>
                    <a:schemeClr val="bg1">
                      <a:lumMod val="75000"/>
                    </a:schemeClr>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113" name="Freeform: Shape 87"/>
                  <p:cNvSpPr/>
                  <p:nvPr/>
                </p:nvSpPr>
                <p:spPr bwMode="auto">
                  <a:xfrm>
                    <a:off x="4560888" y="4121150"/>
                    <a:ext cx="541338" cy="357188"/>
                  </a:xfrm>
                  <a:custGeom>
                    <a:avLst/>
                    <a:gdLst/>
                    <a:ahLst/>
                    <a:cxnLst>
                      <a:cxn ang="0">
                        <a:pos x="395" y="57"/>
                      </a:cxn>
                      <a:cxn ang="0">
                        <a:pos x="352" y="150"/>
                      </a:cxn>
                      <a:cxn ang="0">
                        <a:pos x="108" y="256"/>
                      </a:cxn>
                      <a:cxn ang="0">
                        <a:pos x="14" y="213"/>
                      </a:cxn>
                      <a:cxn ang="0">
                        <a:pos x="14" y="213"/>
                      </a:cxn>
                      <a:cxn ang="0">
                        <a:pos x="57" y="120"/>
                      </a:cxn>
                      <a:cxn ang="0">
                        <a:pos x="301" y="14"/>
                      </a:cxn>
                      <a:cxn ang="0">
                        <a:pos x="395" y="57"/>
                      </a:cxn>
                    </a:cxnLst>
                    <a:rect l="0" t="0" r="r" b="b"/>
                    <a:pathLst>
                      <a:path w="409" h="270">
                        <a:moveTo>
                          <a:pt x="395" y="57"/>
                        </a:moveTo>
                        <a:cubicBezTo>
                          <a:pt x="409" y="94"/>
                          <a:pt x="390" y="136"/>
                          <a:pt x="352" y="150"/>
                        </a:cubicBezTo>
                        <a:cubicBezTo>
                          <a:pt x="108" y="256"/>
                          <a:pt x="108" y="256"/>
                          <a:pt x="108" y="256"/>
                        </a:cubicBezTo>
                        <a:cubicBezTo>
                          <a:pt x="70" y="270"/>
                          <a:pt x="28" y="251"/>
                          <a:pt x="14" y="213"/>
                        </a:cubicBezTo>
                        <a:cubicBezTo>
                          <a:pt x="14" y="213"/>
                          <a:pt x="14" y="213"/>
                          <a:pt x="14" y="213"/>
                        </a:cubicBezTo>
                        <a:cubicBezTo>
                          <a:pt x="0" y="176"/>
                          <a:pt x="19" y="134"/>
                          <a:pt x="57" y="120"/>
                        </a:cubicBezTo>
                        <a:cubicBezTo>
                          <a:pt x="301" y="14"/>
                          <a:pt x="301" y="14"/>
                          <a:pt x="301" y="14"/>
                        </a:cubicBezTo>
                        <a:cubicBezTo>
                          <a:pt x="339" y="0"/>
                          <a:pt x="381" y="19"/>
                          <a:pt x="395" y="57"/>
                        </a:cubicBezTo>
                        <a:close/>
                      </a:path>
                    </a:pathLst>
                  </a:custGeom>
                  <a:solidFill>
                    <a:schemeClr val="bg1">
                      <a:lumMod val="85000"/>
                    </a:schemeClr>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114" name="Freeform: Shape 88"/>
                  <p:cNvSpPr/>
                  <p:nvPr/>
                </p:nvSpPr>
                <p:spPr bwMode="auto">
                  <a:xfrm>
                    <a:off x="4591051" y="4294188"/>
                    <a:ext cx="114300" cy="160338"/>
                  </a:xfrm>
                  <a:custGeom>
                    <a:avLst/>
                    <a:gdLst/>
                    <a:ahLst/>
                    <a:cxnLst>
                      <a:cxn ang="0">
                        <a:pos x="12" y="75"/>
                      </a:cxn>
                      <a:cxn ang="0">
                        <a:pos x="46" y="0"/>
                      </a:cxn>
                      <a:cxn ang="0">
                        <a:pos x="87" y="110"/>
                      </a:cxn>
                      <a:cxn ang="0">
                        <a:pos x="12" y="75"/>
                      </a:cxn>
                    </a:cxnLst>
                    <a:rect l="0" t="0" r="r" b="b"/>
                    <a:pathLst>
                      <a:path w="87" h="121">
                        <a:moveTo>
                          <a:pt x="12" y="75"/>
                        </a:moveTo>
                        <a:cubicBezTo>
                          <a:pt x="0" y="45"/>
                          <a:pt x="16" y="11"/>
                          <a:pt x="46" y="0"/>
                        </a:cubicBezTo>
                        <a:cubicBezTo>
                          <a:pt x="87" y="110"/>
                          <a:pt x="87" y="110"/>
                          <a:pt x="87" y="110"/>
                        </a:cubicBezTo>
                        <a:cubicBezTo>
                          <a:pt x="57" y="121"/>
                          <a:pt x="23" y="106"/>
                          <a:pt x="12" y="75"/>
                        </a:cubicBezTo>
                        <a:close/>
                      </a:path>
                    </a:pathLst>
                  </a:custGeom>
                  <a:solidFill>
                    <a:schemeClr val="bg1">
                      <a:lumMod val="75000"/>
                    </a:schemeClr>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grpSp>
          </p:grpSp>
          <p:grpSp>
            <p:nvGrpSpPr>
              <p:cNvPr id="42" name="Group 7"/>
              <p:cNvGrpSpPr/>
              <p:nvPr/>
            </p:nvGrpSpPr>
            <p:grpSpPr>
              <a:xfrm>
                <a:off x="4780428" y="3998593"/>
                <a:ext cx="720317" cy="720317"/>
                <a:chOff x="4780428" y="3998593"/>
                <a:chExt cx="720317" cy="720317"/>
              </a:xfrm>
            </p:grpSpPr>
            <p:sp>
              <p:nvSpPr>
                <p:cNvPr id="95" name="Oval 127"/>
                <p:cNvSpPr/>
                <p:nvPr/>
              </p:nvSpPr>
              <p:spPr>
                <a:xfrm>
                  <a:off x="4780428" y="3998593"/>
                  <a:ext cx="720317" cy="7203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charset="-122"/>
                    <a:ea typeface="+mn-ea"/>
                    <a:cs typeface="+mn-cs"/>
                  </a:endParaRPr>
                </a:p>
              </p:txBody>
            </p:sp>
            <p:grpSp>
              <p:nvGrpSpPr>
                <p:cNvPr id="96" name="Group 90"/>
                <p:cNvGrpSpPr/>
                <p:nvPr/>
              </p:nvGrpSpPr>
              <p:grpSpPr>
                <a:xfrm>
                  <a:off x="4963323" y="4143978"/>
                  <a:ext cx="354533" cy="429567"/>
                  <a:chOff x="3543301" y="3363913"/>
                  <a:chExt cx="300038" cy="363538"/>
                </a:xfrm>
                <a:solidFill>
                  <a:schemeClr val="bg1"/>
                </a:solidFill>
              </p:grpSpPr>
              <p:sp>
                <p:nvSpPr>
                  <p:cNvPr id="97" name="Freeform: Shape 128"/>
                  <p:cNvSpPr/>
                  <p:nvPr/>
                </p:nvSpPr>
                <p:spPr bwMode="auto">
                  <a:xfrm>
                    <a:off x="3676651" y="3386138"/>
                    <a:ext cx="119063" cy="152400"/>
                  </a:xfrm>
                  <a:custGeom>
                    <a:avLst/>
                    <a:gdLst/>
                    <a:ahLst/>
                    <a:cxnLst>
                      <a:cxn ang="0">
                        <a:pos x="32" y="18"/>
                      </a:cxn>
                      <a:cxn ang="0">
                        <a:pos x="4" y="68"/>
                      </a:cxn>
                      <a:cxn ang="0">
                        <a:pos x="4" y="102"/>
                      </a:cxn>
                      <a:cxn ang="0">
                        <a:pos x="5" y="115"/>
                      </a:cxn>
                      <a:cxn ang="0">
                        <a:pos x="6" y="115"/>
                      </a:cxn>
                      <a:cxn ang="0">
                        <a:pos x="20" y="102"/>
                      </a:cxn>
                      <a:cxn ang="0">
                        <a:pos x="20" y="69"/>
                      </a:cxn>
                      <a:cxn ang="0">
                        <a:pos x="58" y="56"/>
                      </a:cxn>
                      <a:cxn ang="0">
                        <a:pos x="89" y="5"/>
                      </a:cxn>
                      <a:cxn ang="0">
                        <a:pos x="32" y="18"/>
                      </a:cxn>
                    </a:cxnLst>
                    <a:rect l="0" t="0" r="r" b="b"/>
                    <a:pathLst>
                      <a:path w="89" h="115">
                        <a:moveTo>
                          <a:pt x="32" y="18"/>
                        </a:moveTo>
                        <a:cubicBezTo>
                          <a:pt x="16" y="30"/>
                          <a:pt x="4" y="51"/>
                          <a:pt x="4" y="68"/>
                        </a:cubicBezTo>
                        <a:cubicBezTo>
                          <a:pt x="4" y="102"/>
                          <a:pt x="4" y="102"/>
                          <a:pt x="4" y="102"/>
                        </a:cubicBezTo>
                        <a:cubicBezTo>
                          <a:pt x="4" y="107"/>
                          <a:pt x="0" y="115"/>
                          <a:pt x="5" y="115"/>
                        </a:cubicBezTo>
                        <a:cubicBezTo>
                          <a:pt x="6" y="115"/>
                          <a:pt x="6" y="115"/>
                          <a:pt x="6" y="115"/>
                        </a:cubicBezTo>
                        <a:cubicBezTo>
                          <a:pt x="11" y="115"/>
                          <a:pt x="20" y="107"/>
                          <a:pt x="20" y="102"/>
                        </a:cubicBezTo>
                        <a:cubicBezTo>
                          <a:pt x="20" y="69"/>
                          <a:pt x="20" y="69"/>
                          <a:pt x="20" y="69"/>
                        </a:cubicBezTo>
                        <a:cubicBezTo>
                          <a:pt x="24" y="69"/>
                          <a:pt x="45" y="66"/>
                          <a:pt x="58" y="56"/>
                        </a:cubicBezTo>
                        <a:cubicBezTo>
                          <a:pt x="83" y="38"/>
                          <a:pt x="89" y="5"/>
                          <a:pt x="89" y="5"/>
                        </a:cubicBezTo>
                        <a:cubicBezTo>
                          <a:pt x="89" y="5"/>
                          <a:pt x="56" y="0"/>
                          <a:pt x="32" y="18"/>
                        </a:cubicBez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98" name="Freeform: Shape 129"/>
                  <p:cNvSpPr/>
                  <p:nvPr/>
                </p:nvSpPr>
                <p:spPr bwMode="auto">
                  <a:xfrm>
                    <a:off x="3586163" y="3363913"/>
                    <a:ext cx="117475" cy="152400"/>
                  </a:xfrm>
                  <a:custGeom>
                    <a:avLst/>
                    <a:gdLst/>
                    <a:ahLst/>
                    <a:cxnLst>
                      <a:cxn ang="0">
                        <a:pos x="56" y="18"/>
                      </a:cxn>
                      <a:cxn ang="0">
                        <a:pos x="85" y="68"/>
                      </a:cxn>
                      <a:cxn ang="0">
                        <a:pos x="85" y="102"/>
                      </a:cxn>
                      <a:cxn ang="0">
                        <a:pos x="84" y="115"/>
                      </a:cxn>
                      <a:cxn ang="0">
                        <a:pos x="82" y="115"/>
                      </a:cxn>
                      <a:cxn ang="0">
                        <a:pos x="69" y="102"/>
                      </a:cxn>
                      <a:cxn ang="0">
                        <a:pos x="69" y="69"/>
                      </a:cxn>
                      <a:cxn ang="0">
                        <a:pos x="30" y="56"/>
                      </a:cxn>
                      <a:cxn ang="0">
                        <a:pos x="0" y="5"/>
                      </a:cxn>
                      <a:cxn ang="0">
                        <a:pos x="56" y="18"/>
                      </a:cxn>
                    </a:cxnLst>
                    <a:rect l="0" t="0" r="r" b="b"/>
                    <a:pathLst>
                      <a:path w="89" h="115">
                        <a:moveTo>
                          <a:pt x="56" y="18"/>
                        </a:moveTo>
                        <a:cubicBezTo>
                          <a:pt x="73" y="30"/>
                          <a:pt x="85" y="51"/>
                          <a:pt x="85" y="68"/>
                        </a:cubicBezTo>
                        <a:cubicBezTo>
                          <a:pt x="85" y="102"/>
                          <a:pt x="85" y="102"/>
                          <a:pt x="85" y="102"/>
                        </a:cubicBezTo>
                        <a:cubicBezTo>
                          <a:pt x="85" y="107"/>
                          <a:pt x="89" y="115"/>
                          <a:pt x="84" y="115"/>
                        </a:cubicBezTo>
                        <a:cubicBezTo>
                          <a:pt x="82" y="115"/>
                          <a:pt x="82" y="115"/>
                          <a:pt x="82" y="115"/>
                        </a:cubicBezTo>
                        <a:cubicBezTo>
                          <a:pt x="77" y="115"/>
                          <a:pt x="69" y="107"/>
                          <a:pt x="69" y="102"/>
                        </a:cubicBezTo>
                        <a:cubicBezTo>
                          <a:pt x="69" y="69"/>
                          <a:pt x="69" y="69"/>
                          <a:pt x="69" y="69"/>
                        </a:cubicBezTo>
                        <a:cubicBezTo>
                          <a:pt x="65" y="69"/>
                          <a:pt x="43" y="66"/>
                          <a:pt x="30" y="56"/>
                        </a:cubicBezTo>
                        <a:cubicBezTo>
                          <a:pt x="6" y="38"/>
                          <a:pt x="0" y="5"/>
                          <a:pt x="0" y="5"/>
                        </a:cubicBezTo>
                        <a:cubicBezTo>
                          <a:pt x="0" y="5"/>
                          <a:pt x="32" y="0"/>
                          <a:pt x="56" y="18"/>
                        </a:cubicBez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99" name="Freeform: Shape 130"/>
                  <p:cNvSpPr/>
                  <p:nvPr/>
                </p:nvSpPr>
                <p:spPr bwMode="auto">
                  <a:xfrm>
                    <a:off x="3543301" y="3475038"/>
                    <a:ext cx="300038" cy="252413"/>
                  </a:xfrm>
                  <a:custGeom>
                    <a:avLst/>
                    <a:gdLst/>
                    <a:ahLst/>
                    <a:cxnLst>
                      <a:cxn ang="0">
                        <a:pos x="113" y="34"/>
                      </a:cxn>
                      <a:cxn ang="0">
                        <a:pos x="161" y="0"/>
                      </a:cxn>
                      <a:cxn ang="0">
                        <a:pos x="227" y="78"/>
                      </a:cxn>
                      <a:cxn ang="0">
                        <a:pos x="145" y="190"/>
                      </a:cxn>
                      <a:cxn ang="0">
                        <a:pos x="113" y="183"/>
                      </a:cxn>
                      <a:cxn ang="0">
                        <a:pos x="114" y="183"/>
                      </a:cxn>
                      <a:cxn ang="0">
                        <a:pos x="82" y="190"/>
                      </a:cxn>
                      <a:cxn ang="0">
                        <a:pos x="0" y="79"/>
                      </a:cxn>
                      <a:cxn ang="0">
                        <a:pos x="66" y="1"/>
                      </a:cxn>
                      <a:cxn ang="0">
                        <a:pos x="114" y="34"/>
                      </a:cxn>
                      <a:cxn ang="0">
                        <a:pos x="113" y="34"/>
                      </a:cxn>
                    </a:cxnLst>
                    <a:rect l="0" t="0" r="r" b="b"/>
                    <a:pathLst>
                      <a:path w="227" h="190">
                        <a:moveTo>
                          <a:pt x="113" y="34"/>
                        </a:moveTo>
                        <a:cubicBezTo>
                          <a:pt x="113" y="34"/>
                          <a:pt x="126" y="0"/>
                          <a:pt x="161" y="0"/>
                        </a:cubicBezTo>
                        <a:cubicBezTo>
                          <a:pt x="197" y="0"/>
                          <a:pt x="227" y="29"/>
                          <a:pt x="227" y="78"/>
                        </a:cubicBezTo>
                        <a:cubicBezTo>
                          <a:pt x="227" y="127"/>
                          <a:pt x="190" y="190"/>
                          <a:pt x="145" y="190"/>
                        </a:cubicBezTo>
                        <a:cubicBezTo>
                          <a:pt x="113" y="190"/>
                          <a:pt x="113" y="183"/>
                          <a:pt x="113" y="183"/>
                        </a:cubicBezTo>
                        <a:cubicBezTo>
                          <a:pt x="114" y="183"/>
                          <a:pt x="114" y="183"/>
                          <a:pt x="114" y="183"/>
                        </a:cubicBezTo>
                        <a:cubicBezTo>
                          <a:pt x="114" y="183"/>
                          <a:pt x="114" y="190"/>
                          <a:pt x="82" y="190"/>
                        </a:cubicBezTo>
                        <a:cubicBezTo>
                          <a:pt x="37" y="190"/>
                          <a:pt x="0" y="128"/>
                          <a:pt x="0" y="79"/>
                        </a:cubicBezTo>
                        <a:cubicBezTo>
                          <a:pt x="0" y="30"/>
                          <a:pt x="31" y="1"/>
                          <a:pt x="66" y="1"/>
                        </a:cubicBezTo>
                        <a:cubicBezTo>
                          <a:pt x="101" y="1"/>
                          <a:pt x="114" y="34"/>
                          <a:pt x="114" y="34"/>
                        </a:cubicBezTo>
                        <a:lnTo>
                          <a:pt x="113" y="34"/>
                        </a:ln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grpSp>
          </p:grpSp>
          <p:grpSp>
            <p:nvGrpSpPr>
              <p:cNvPr id="44" name="Group 6"/>
              <p:cNvGrpSpPr/>
              <p:nvPr/>
            </p:nvGrpSpPr>
            <p:grpSpPr>
              <a:xfrm>
                <a:off x="6903861" y="3998593"/>
                <a:ext cx="720317" cy="720317"/>
                <a:chOff x="6903861" y="3998593"/>
                <a:chExt cx="720317" cy="720317"/>
              </a:xfrm>
            </p:grpSpPr>
            <p:sp>
              <p:nvSpPr>
                <p:cNvPr id="86" name="Oval 133"/>
                <p:cNvSpPr/>
                <p:nvPr/>
              </p:nvSpPr>
              <p:spPr>
                <a:xfrm>
                  <a:off x="6903861" y="3998593"/>
                  <a:ext cx="720317" cy="7203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charset="-122"/>
                    <a:ea typeface="+mn-ea"/>
                    <a:cs typeface="+mn-cs"/>
                  </a:endParaRPr>
                </a:p>
              </p:txBody>
            </p:sp>
            <p:grpSp>
              <p:nvGrpSpPr>
                <p:cNvPr id="87" name="Group 132"/>
                <p:cNvGrpSpPr/>
                <p:nvPr/>
              </p:nvGrpSpPr>
              <p:grpSpPr>
                <a:xfrm>
                  <a:off x="7096533" y="4186196"/>
                  <a:ext cx="335052" cy="345154"/>
                  <a:chOff x="5281613" y="3390900"/>
                  <a:chExt cx="315913" cy="325438"/>
                </a:xfrm>
                <a:solidFill>
                  <a:schemeClr val="bg1"/>
                </a:solidFill>
              </p:grpSpPr>
              <p:sp>
                <p:nvSpPr>
                  <p:cNvPr id="88" name="Freeform: Shape 134"/>
                  <p:cNvSpPr/>
                  <p:nvPr/>
                </p:nvSpPr>
                <p:spPr bwMode="auto">
                  <a:xfrm>
                    <a:off x="5424488" y="3557588"/>
                    <a:ext cx="158750" cy="158750"/>
                  </a:xfrm>
                  <a:custGeom>
                    <a:avLst/>
                    <a:gdLst/>
                    <a:ahLst/>
                    <a:cxnLst>
                      <a:cxn ang="0">
                        <a:pos x="63" y="112"/>
                      </a:cxn>
                      <a:cxn ang="0">
                        <a:pos x="93" y="112"/>
                      </a:cxn>
                      <a:cxn ang="0">
                        <a:pos x="111" y="94"/>
                      </a:cxn>
                      <a:cxn ang="0">
                        <a:pos x="111" y="64"/>
                      </a:cxn>
                      <a:cxn ang="0">
                        <a:pos x="81" y="33"/>
                      </a:cxn>
                      <a:cxn ang="0">
                        <a:pos x="26" y="9"/>
                      </a:cxn>
                      <a:cxn ang="0">
                        <a:pos x="8" y="27"/>
                      </a:cxn>
                      <a:cxn ang="0">
                        <a:pos x="33" y="81"/>
                      </a:cxn>
                      <a:cxn ang="0">
                        <a:pos x="63" y="112"/>
                      </a:cxn>
                    </a:cxnLst>
                    <a:rect l="0" t="0" r="r" b="b"/>
                    <a:pathLst>
                      <a:path w="120" h="120">
                        <a:moveTo>
                          <a:pt x="63" y="112"/>
                        </a:moveTo>
                        <a:cubicBezTo>
                          <a:pt x="71" y="120"/>
                          <a:pt x="85" y="120"/>
                          <a:pt x="93" y="112"/>
                        </a:cubicBezTo>
                        <a:cubicBezTo>
                          <a:pt x="111" y="94"/>
                          <a:pt x="111" y="94"/>
                          <a:pt x="111" y="94"/>
                        </a:cubicBezTo>
                        <a:cubicBezTo>
                          <a:pt x="120" y="85"/>
                          <a:pt x="120" y="72"/>
                          <a:pt x="111" y="64"/>
                        </a:cubicBezTo>
                        <a:cubicBezTo>
                          <a:pt x="81" y="33"/>
                          <a:pt x="81" y="33"/>
                          <a:pt x="81" y="33"/>
                        </a:cubicBezTo>
                        <a:cubicBezTo>
                          <a:pt x="73" y="25"/>
                          <a:pt x="34" y="0"/>
                          <a:pt x="26" y="9"/>
                        </a:cubicBezTo>
                        <a:cubicBezTo>
                          <a:pt x="8" y="27"/>
                          <a:pt x="8" y="27"/>
                          <a:pt x="8" y="27"/>
                        </a:cubicBezTo>
                        <a:cubicBezTo>
                          <a:pt x="0" y="35"/>
                          <a:pt x="24" y="73"/>
                          <a:pt x="33" y="81"/>
                        </a:cubicBezTo>
                        <a:lnTo>
                          <a:pt x="63" y="112"/>
                        </a:ln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89" name="Freeform: Shape 135"/>
                  <p:cNvSpPr/>
                  <p:nvPr/>
                </p:nvSpPr>
                <p:spPr bwMode="auto">
                  <a:xfrm>
                    <a:off x="5473701" y="3608388"/>
                    <a:ext cx="87313" cy="85725"/>
                  </a:xfrm>
                  <a:custGeom>
                    <a:avLst/>
                    <a:gdLst/>
                    <a:ahLst/>
                    <a:cxnLst>
                      <a:cxn ang="0">
                        <a:pos x="14" y="54"/>
                      </a:cxn>
                      <a:cxn ang="0">
                        <a:pos x="55" y="14"/>
                      </a:cxn>
                      <a:cxn ang="0">
                        <a:pos x="41" y="0"/>
                      </a:cxn>
                      <a:cxn ang="0">
                        <a:pos x="0" y="40"/>
                      </a:cxn>
                      <a:cxn ang="0">
                        <a:pos x="14" y="54"/>
                      </a:cxn>
                    </a:cxnLst>
                    <a:rect l="0" t="0" r="r" b="b"/>
                    <a:pathLst>
                      <a:path w="55" h="54">
                        <a:moveTo>
                          <a:pt x="14" y="54"/>
                        </a:moveTo>
                        <a:lnTo>
                          <a:pt x="55" y="14"/>
                        </a:lnTo>
                        <a:lnTo>
                          <a:pt x="41" y="0"/>
                        </a:lnTo>
                        <a:lnTo>
                          <a:pt x="0" y="40"/>
                        </a:lnTo>
                        <a:lnTo>
                          <a:pt x="14" y="54"/>
                        </a:ln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90" name="Freeform: Shape 136"/>
                  <p:cNvSpPr/>
                  <p:nvPr/>
                </p:nvSpPr>
                <p:spPr bwMode="auto">
                  <a:xfrm>
                    <a:off x="5305426" y="3438525"/>
                    <a:ext cx="233363" cy="233363"/>
                  </a:xfrm>
                  <a:custGeom>
                    <a:avLst/>
                    <a:gdLst/>
                    <a:ahLst/>
                    <a:cxnLst>
                      <a:cxn ang="0">
                        <a:pos x="106" y="147"/>
                      </a:cxn>
                      <a:cxn ang="0">
                        <a:pos x="147" y="107"/>
                      </a:cxn>
                      <a:cxn ang="0">
                        <a:pos x="40" y="0"/>
                      </a:cxn>
                      <a:cxn ang="0">
                        <a:pos x="0" y="41"/>
                      </a:cxn>
                      <a:cxn ang="0">
                        <a:pos x="106" y="147"/>
                      </a:cxn>
                    </a:cxnLst>
                    <a:rect l="0" t="0" r="r" b="b"/>
                    <a:pathLst>
                      <a:path w="147" h="147">
                        <a:moveTo>
                          <a:pt x="106" y="147"/>
                        </a:moveTo>
                        <a:lnTo>
                          <a:pt x="147" y="107"/>
                        </a:lnTo>
                        <a:lnTo>
                          <a:pt x="40" y="0"/>
                        </a:lnTo>
                        <a:lnTo>
                          <a:pt x="0" y="41"/>
                        </a:lnTo>
                        <a:lnTo>
                          <a:pt x="106" y="147"/>
                        </a:ln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91" name="Freeform: Shape 137"/>
                  <p:cNvSpPr/>
                  <p:nvPr/>
                </p:nvSpPr>
                <p:spPr bwMode="auto">
                  <a:xfrm>
                    <a:off x="5281613" y="3414713"/>
                    <a:ext cx="87313" cy="87313"/>
                  </a:xfrm>
                  <a:custGeom>
                    <a:avLst/>
                    <a:gdLst/>
                    <a:ahLst/>
                    <a:cxnLst>
                      <a:cxn ang="0">
                        <a:pos x="0" y="0"/>
                      </a:cxn>
                      <a:cxn ang="0">
                        <a:pos x="7" y="28"/>
                      </a:cxn>
                      <a:cxn ang="0">
                        <a:pos x="15" y="55"/>
                      </a:cxn>
                      <a:cxn ang="0">
                        <a:pos x="35" y="35"/>
                      </a:cxn>
                      <a:cxn ang="0">
                        <a:pos x="55" y="15"/>
                      </a:cxn>
                      <a:cxn ang="0">
                        <a:pos x="27" y="8"/>
                      </a:cxn>
                      <a:cxn ang="0">
                        <a:pos x="0" y="0"/>
                      </a:cxn>
                    </a:cxnLst>
                    <a:rect l="0" t="0" r="r" b="b"/>
                    <a:pathLst>
                      <a:path w="55" h="55">
                        <a:moveTo>
                          <a:pt x="0" y="0"/>
                        </a:moveTo>
                        <a:lnTo>
                          <a:pt x="7" y="28"/>
                        </a:lnTo>
                        <a:lnTo>
                          <a:pt x="15" y="55"/>
                        </a:lnTo>
                        <a:lnTo>
                          <a:pt x="35" y="35"/>
                        </a:lnTo>
                        <a:lnTo>
                          <a:pt x="55" y="15"/>
                        </a:lnTo>
                        <a:lnTo>
                          <a:pt x="27" y="8"/>
                        </a:lnTo>
                        <a:lnTo>
                          <a:pt x="0" y="0"/>
                        </a:ln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92" name="Freeform: Shape 138"/>
                  <p:cNvSpPr/>
                  <p:nvPr/>
                </p:nvSpPr>
                <p:spPr bwMode="auto">
                  <a:xfrm>
                    <a:off x="5281613" y="3414713"/>
                    <a:ext cx="25400" cy="25400"/>
                  </a:xfrm>
                  <a:custGeom>
                    <a:avLst/>
                    <a:gdLst/>
                    <a:ahLst/>
                    <a:cxnLst>
                      <a:cxn ang="0">
                        <a:pos x="0" y="0"/>
                      </a:cxn>
                      <a:cxn ang="0">
                        <a:pos x="4" y="16"/>
                      </a:cxn>
                      <a:cxn ang="0">
                        <a:pos x="10" y="10"/>
                      </a:cxn>
                      <a:cxn ang="0">
                        <a:pos x="16" y="4"/>
                      </a:cxn>
                      <a:cxn ang="0">
                        <a:pos x="0" y="0"/>
                      </a:cxn>
                    </a:cxnLst>
                    <a:rect l="0" t="0" r="r" b="b"/>
                    <a:pathLst>
                      <a:path w="16" h="16">
                        <a:moveTo>
                          <a:pt x="0" y="0"/>
                        </a:moveTo>
                        <a:lnTo>
                          <a:pt x="4" y="16"/>
                        </a:lnTo>
                        <a:lnTo>
                          <a:pt x="10" y="10"/>
                        </a:lnTo>
                        <a:lnTo>
                          <a:pt x="16" y="4"/>
                        </a:lnTo>
                        <a:lnTo>
                          <a:pt x="0" y="0"/>
                        </a:ln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93" name="Freeform: Shape 139"/>
                  <p:cNvSpPr/>
                  <p:nvPr/>
                </p:nvSpPr>
                <p:spPr bwMode="auto">
                  <a:xfrm>
                    <a:off x="5489576" y="3390900"/>
                    <a:ext cx="107950" cy="107950"/>
                  </a:xfrm>
                  <a:custGeom>
                    <a:avLst/>
                    <a:gdLst/>
                    <a:ahLst/>
                    <a:cxnLst>
                      <a:cxn ang="0">
                        <a:pos x="53" y="64"/>
                      </a:cxn>
                      <a:cxn ang="0">
                        <a:pos x="11" y="70"/>
                      </a:cxn>
                      <a:cxn ang="0">
                        <a:pos x="17" y="29"/>
                      </a:cxn>
                      <a:cxn ang="0">
                        <a:pos x="82" y="0"/>
                      </a:cxn>
                      <a:cxn ang="0">
                        <a:pos x="53" y="64"/>
                      </a:cxn>
                    </a:cxnLst>
                    <a:rect l="0" t="0" r="r" b="b"/>
                    <a:pathLst>
                      <a:path w="82" h="81">
                        <a:moveTo>
                          <a:pt x="53" y="64"/>
                        </a:moveTo>
                        <a:cubicBezTo>
                          <a:pt x="38" y="78"/>
                          <a:pt x="22" y="81"/>
                          <a:pt x="11" y="70"/>
                        </a:cubicBezTo>
                        <a:cubicBezTo>
                          <a:pt x="0" y="59"/>
                          <a:pt x="4" y="43"/>
                          <a:pt x="17" y="29"/>
                        </a:cubicBezTo>
                        <a:cubicBezTo>
                          <a:pt x="42" y="2"/>
                          <a:pt x="82" y="0"/>
                          <a:pt x="82" y="0"/>
                        </a:cubicBezTo>
                        <a:cubicBezTo>
                          <a:pt x="82" y="0"/>
                          <a:pt x="76" y="43"/>
                          <a:pt x="53" y="64"/>
                        </a:cubicBez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94" name="Freeform: Shape 140"/>
                  <p:cNvSpPr/>
                  <p:nvPr/>
                </p:nvSpPr>
                <p:spPr bwMode="auto">
                  <a:xfrm>
                    <a:off x="5281613" y="3486150"/>
                    <a:ext cx="219075" cy="219075"/>
                  </a:xfrm>
                  <a:custGeom>
                    <a:avLst/>
                    <a:gdLst/>
                    <a:ahLst/>
                    <a:cxnLst>
                      <a:cxn ang="0">
                        <a:pos x="22" y="162"/>
                      </a:cxn>
                      <a:cxn ang="0">
                        <a:pos x="7" y="162"/>
                      </a:cxn>
                      <a:cxn ang="0">
                        <a:pos x="5" y="159"/>
                      </a:cxn>
                      <a:cxn ang="0">
                        <a:pos x="5" y="144"/>
                      </a:cxn>
                      <a:cxn ang="0">
                        <a:pos x="133" y="4"/>
                      </a:cxn>
                      <a:cxn ang="0">
                        <a:pos x="149" y="4"/>
                      </a:cxn>
                      <a:cxn ang="0">
                        <a:pos x="162" y="17"/>
                      </a:cxn>
                      <a:cxn ang="0">
                        <a:pos x="162" y="33"/>
                      </a:cxn>
                      <a:cxn ang="0">
                        <a:pos x="22" y="162"/>
                      </a:cxn>
                    </a:cxnLst>
                    <a:rect l="0" t="0" r="r" b="b"/>
                    <a:pathLst>
                      <a:path w="166" h="166">
                        <a:moveTo>
                          <a:pt x="22" y="162"/>
                        </a:moveTo>
                        <a:cubicBezTo>
                          <a:pt x="18" y="166"/>
                          <a:pt x="12" y="166"/>
                          <a:pt x="7" y="162"/>
                        </a:cubicBezTo>
                        <a:cubicBezTo>
                          <a:pt x="5" y="159"/>
                          <a:pt x="5" y="159"/>
                          <a:pt x="5" y="159"/>
                        </a:cubicBezTo>
                        <a:cubicBezTo>
                          <a:pt x="1" y="155"/>
                          <a:pt x="0" y="148"/>
                          <a:pt x="5" y="144"/>
                        </a:cubicBezTo>
                        <a:cubicBezTo>
                          <a:pt x="133" y="4"/>
                          <a:pt x="133" y="4"/>
                          <a:pt x="133" y="4"/>
                        </a:cubicBezTo>
                        <a:cubicBezTo>
                          <a:pt x="138" y="0"/>
                          <a:pt x="144" y="0"/>
                          <a:pt x="149" y="4"/>
                        </a:cubicBezTo>
                        <a:cubicBezTo>
                          <a:pt x="162" y="17"/>
                          <a:pt x="162" y="17"/>
                          <a:pt x="162" y="17"/>
                        </a:cubicBezTo>
                        <a:cubicBezTo>
                          <a:pt x="166" y="22"/>
                          <a:pt x="166" y="28"/>
                          <a:pt x="162" y="33"/>
                        </a:cubicBezTo>
                        <a:lnTo>
                          <a:pt x="22" y="162"/>
                        </a:ln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grpSp>
          </p:grpSp>
          <p:grpSp>
            <p:nvGrpSpPr>
              <p:cNvPr id="62" name="Group 5"/>
              <p:cNvGrpSpPr/>
              <p:nvPr/>
            </p:nvGrpSpPr>
            <p:grpSpPr>
              <a:xfrm>
                <a:off x="7290282" y="2890073"/>
                <a:ext cx="720317" cy="720317"/>
                <a:chOff x="7290282" y="2845833"/>
                <a:chExt cx="720317" cy="720317"/>
              </a:xfrm>
            </p:grpSpPr>
            <p:sp>
              <p:nvSpPr>
                <p:cNvPr id="82" name="Oval 149"/>
                <p:cNvSpPr/>
                <p:nvPr/>
              </p:nvSpPr>
              <p:spPr>
                <a:xfrm>
                  <a:off x="7290282" y="2845833"/>
                  <a:ext cx="720317" cy="7203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charset="-122"/>
                    <a:ea typeface="+mn-ea"/>
                    <a:cs typeface="+mn-cs"/>
                  </a:endParaRPr>
                </a:p>
              </p:txBody>
            </p:sp>
            <p:grpSp>
              <p:nvGrpSpPr>
                <p:cNvPr id="83" name="Group 193"/>
                <p:cNvGrpSpPr/>
                <p:nvPr/>
              </p:nvGrpSpPr>
              <p:grpSpPr>
                <a:xfrm>
                  <a:off x="7522886" y="3029887"/>
                  <a:ext cx="255112" cy="352208"/>
                  <a:chOff x="5011738" y="2427288"/>
                  <a:chExt cx="212725" cy="293688"/>
                </a:xfrm>
                <a:solidFill>
                  <a:schemeClr val="bg1"/>
                </a:solidFill>
              </p:grpSpPr>
              <p:sp>
                <p:nvSpPr>
                  <p:cNvPr id="84" name="Freeform: Shape 194"/>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85" name="Freeform: Shape 195"/>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grpSp>
          </p:grpSp>
          <p:grpSp>
            <p:nvGrpSpPr>
              <p:cNvPr id="63" name="Group 8"/>
              <p:cNvGrpSpPr/>
              <p:nvPr/>
            </p:nvGrpSpPr>
            <p:grpSpPr>
              <a:xfrm>
                <a:off x="4394009" y="2890073"/>
                <a:ext cx="720317" cy="720317"/>
                <a:chOff x="4394009" y="2845833"/>
                <a:chExt cx="720317" cy="720317"/>
              </a:xfrm>
            </p:grpSpPr>
            <p:sp>
              <p:nvSpPr>
                <p:cNvPr id="80" name="Oval 143"/>
                <p:cNvSpPr/>
                <p:nvPr/>
              </p:nvSpPr>
              <p:spPr>
                <a:xfrm>
                  <a:off x="4394009" y="2845833"/>
                  <a:ext cx="720317" cy="7203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charset="-122"/>
                    <a:ea typeface="+mn-ea"/>
                    <a:cs typeface="+mn-cs"/>
                  </a:endParaRPr>
                </a:p>
              </p:txBody>
            </p:sp>
            <p:sp>
              <p:nvSpPr>
                <p:cNvPr id="81" name="Freeform: Shape 198"/>
                <p:cNvSpPr/>
                <p:nvPr/>
              </p:nvSpPr>
              <p:spPr bwMode="auto">
                <a:xfrm>
                  <a:off x="4620209" y="3063516"/>
                  <a:ext cx="267916" cy="284950"/>
                </a:xfrm>
                <a:custGeom>
                  <a:avLst/>
                  <a:gdLst/>
                  <a:ahLst/>
                  <a:cxnLst>
                    <a:cxn ang="0">
                      <a:pos x="102" y="0"/>
                    </a:cxn>
                    <a:cxn ang="0">
                      <a:pos x="15" y="0"/>
                    </a:cxn>
                    <a:cxn ang="0">
                      <a:pos x="7" y="7"/>
                    </a:cxn>
                    <a:cxn ang="0">
                      <a:pos x="7" y="22"/>
                    </a:cxn>
                    <a:cxn ang="0">
                      <a:pos x="18" y="22"/>
                    </a:cxn>
                    <a:cxn ang="0">
                      <a:pos x="22" y="26"/>
                    </a:cxn>
                    <a:cxn ang="0">
                      <a:pos x="18" y="29"/>
                    </a:cxn>
                    <a:cxn ang="0">
                      <a:pos x="4" y="29"/>
                    </a:cxn>
                    <a:cxn ang="0">
                      <a:pos x="0" y="33"/>
                    </a:cxn>
                    <a:cxn ang="0">
                      <a:pos x="4" y="36"/>
                    </a:cxn>
                    <a:cxn ang="0">
                      <a:pos x="7" y="36"/>
                    </a:cxn>
                    <a:cxn ang="0">
                      <a:pos x="7" y="51"/>
                    </a:cxn>
                    <a:cxn ang="0">
                      <a:pos x="18" y="51"/>
                    </a:cxn>
                    <a:cxn ang="0">
                      <a:pos x="22" y="55"/>
                    </a:cxn>
                    <a:cxn ang="0">
                      <a:pos x="18" y="58"/>
                    </a:cxn>
                    <a:cxn ang="0">
                      <a:pos x="4" y="58"/>
                    </a:cxn>
                    <a:cxn ang="0">
                      <a:pos x="0" y="62"/>
                    </a:cxn>
                    <a:cxn ang="0">
                      <a:pos x="4" y="66"/>
                    </a:cxn>
                    <a:cxn ang="0">
                      <a:pos x="7" y="66"/>
                    </a:cxn>
                    <a:cxn ang="0">
                      <a:pos x="7" y="80"/>
                    </a:cxn>
                    <a:cxn ang="0">
                      <a:pos x="18" y="80"/>
                    </a:cxn>
                    <a:cxn ang="0">
                      <a:pos x="22" y="84"/>
                    </a:cxn>
                    <a:cxn ang="0">
                      <a:pos x="18" y="87"/>
                    </a:cxn>
                    <a:cxn ang="0">
                      <a:pos x="4" y="87"/>
                    </a:cxn>
                    <a:cxn ang="0">
                      <a:pos x="0" y="91"/>
                    </a:cxn>
                    <a:cxn ang="0">
                      <a:pos x="4" y="95"/>
                    </a:cxn>
                    <a:cxn ang="0">
                      <a:pos x="7" y="95"/>
                    </a:cxn>
                    <a:cxn ang="0">
                      <a:pos x="7" y="109"/>
                    </a:cxn>
                    <a:cxn ang="0">
                      <a:pos x="15" y="116"/>
                    </a:cxn>
                    <a:cxn ang="0">
                      <a:pos x="102" y="116"/>
                    </a:cxn>
                    <a:cxn ang="0">
                      <a:pos x="109" y="109"/>
                    </a:cxn>
                    <a:cxn ang="0">
                      <a:pos x="109" y="7"/>
                    </a:cxn>
                    <a:cxn ang="0">
                      <a:pos x="102" y="0"/>
                    </a:cxn>
                    <a:cxn ang="0">
                      <a:pos x="87" y="51"/>
                    </a:cxn>
                    <a:cxn ang="0">
                      <a:pos x="44" y="51"/>
                    </a:cxn>
                    <a:cxn ang="0">
                      <a:pos x="44" y="22"/>
                    </a:cxn>
                    <a:cxn ang="0">
                      <a:pos x="87" y="22"/>
                    </a:cxn>
                    <a:cxn ang="0">
                      <a:pos x="87" y="51"/>
                    </a:cxn>
                  </a:cxnLst>
                  <a:rect l="0" t="0" r="r" b="b"/>
                  <a:pathLst>
                    <a:path w="109" h="116">
                      <a:moveTo>
                        <a:pt x="102" y="0"/>
                      </a:moveTo>
                      <a:cubicBezTo>
                        <a:pt x="15" y="0"/>
                        <a:pt x="15" y="0"/>
                        <a:pt x="15" y="0"/>
                      </a:cubicBezTo>
                      <a:cubicBezTo>
                        <a:pt x="11" y="0"/>
                        <a:pt x="7" y="3"/>
                        <a:pt x="7" y="7"/>
                      </a:cubicBezTo>
                      <a:cubicBezTo>
                        <a:pt x="7" y="22"/>
                        <a:pt x="7" y="22"/>
                        <a:pt x="7" y="22"/>
                      </a:cubicBezTo>
                      <a:cubicBezTo>
                        <a:pt x="18" y="22"/>
                        <a:pt x="18" y="22"/>
                        <a:pt x="18" y="22"/>
                      </a:cubicBezTo>
                      <a:cubicBezTo>
                        <a:pt x="20" y="22"/>
                        <a:pt x="22" y="24"/>
                        <a:pt x="22" y="26"/>
                      </a:cubicBezTo>
                      <a:cubicBezTo>
                        <a:pt x="22" y="28"/>
                        <a:pt x="20" y="29"/>
                        <a:pt x="18" y="29"/>
                      </a:cubicBezTo>
                      <a:cubicBezTo>
                        <a:pt x="4" y="29"/>
                        <a:pt x="4" y="29"/>
                        <a:pt x="4" y="29"/>
                      </a:cubicBezTo>
                      <a:cubicBezTo>
                        <a:pt x="2" y="29"/>
                        <a:pt x="0" y="31"/>
                        <a:pt x="0" y="33"/>
                      </a:cubicBezTo>
                      <a:cubicBezTo>
                        <a:pt x="0" y="35"/>
                        <a:pt x="2" y="36"/>
                        <a:pt x="4" y="36"/>
                      </a:cubicBezTo>
                      <a:cubicBezTo>
                        <a:pt x="7" y="36"/>
                        <a:pt x="7" y="36"/>
                        <a:pt x="7" y="36"/>
                      </a:cubicBezTo>
                      <a:cubicBezTo>
                        <a:pt x="7" y="51"/>
                        <a:pt x="7" y="51"/>
                        <a:pt x="7" y="51"/>
                      </a:cubicBezTo>
                      <a:cubicBezTo>
                        <a:pt x="18" y="51"/>
                        <a:pt x="18" y="51"/>
                        <a:pt x="18" y="51"/>
                      </a:cubicBezTo>
                      <a:cubicBezTo>
                        <a:pt x="20" y="51"/>
                        <a:pt x="22" y="53"/>
                        <a:pt x="22" y="55"/>
                      </a:cubicBezTo>
                      <a:cubicBezTo>
                        <a:pt x="22" y="57"/>
                        <a:pt x="20" y="58"/>
                        <a:pt x="18" y="58"/>
                      </a:cubicBezTo>
                      <a:cubicBezTo>
                        <a:pt x="4" y="58"/>
                        <a:pt x="4" y="58"/>
                        <a:pt x="4" y="58"/>
                      </a:cubicBezTo>
                      <a:cubicBezTo>
                        <a:pt x="2" y="58"/>
                        <a:pt x="0" y="60"/>
                        <a:pt x="0" y="62"/>
                      </a:cubicBezTo>
                      <a:cubicBezTo>
                        <a:pt x="0" y="64"/>
                        <a:pt x="2" y="66"/>
                        <a:pt x="4" y="66"/>
                      </a:cubicBezTo>
                      <a:cubicBezTo>
                        <a:pt x="7" y="66"/>
                        <a:pt x="7" y="66"/>
                        <a:pt x="7" y="66"/>
                      </a:cubicBezTo>
                      <a:cubicBezTo>
                        <a:pt x="7" y="80"/>
                        <a:pt x="7" y="80"/>
                        <a:pt x="7" y="80"/>
                      </a:cubicBezTo>
                      <a:cubicBezTo>
                        <a:pt x="18" y="80"/>
                        <a:pt x="18" y="80"/>
                        <a:pt x="18" y="80"/>
                      </a:cubicBezTo>
                      <a:cubicBezTo>
                        <a:pt x="20" y="80"/>
                        <a:pt x="22" y="82"/>
                        <a:pt x="22" y="84"/>
                      </a:cubicBezTo>
                      <a:cubicBezTo>
                        <a:pt x="22" y="86"/>
                        <a:pt x="20" y="87"/>
                        <a:pt x="18" y="87"/>
                      </a:cubicBezTo>
                      <a:cubicBezTo>
                        <a:pt x="4" y="87"/>
                        <a:pt x="4" y="87"/>
                        <a:pt x="4" y="87"/>
                      </a:cubicBezTo>
                      <a:cubicBezTo>
                        <a:pt x="2" y="87"/>
                        <a:pt x="0" y="89"/>
                        <a:pt x="0" y="91"/>
                      </a:cubicBezTo>
                      <a:cubicBezTo>
                        <a:pt x="0" y="93"/>
                        <a:pt x="2" y="95"/>
                        <a:pt x="4" y="95"/>
                      </a:cubicBezTo>
                      <a:cubicBezTo>
                        <a:pt x="7" y="95"/>
                        <a:pt x="7" y="95"/>
                        <a:pt x="7" y="95"/>
                      </a:cubicBezTo>
                      <a:cubicBezTo>
                        <a:pt x="7" y="109"/>
                        <a:pt x="7" y="109"/>
                        <a:pt x="7" y="109"/>
                      </a:cubicBezTo>
                      <a:cubicBezTo>
                        <a:pt x="7" y="113"/>
                        <a:pt x="11" y="116"/>
                        <a:pt x="15" y="116"/>
                      </a:cubicBezTo>
                      <a:cubicBezTo>
                        <a:pt x="102" y="116"/>
                        <a:pt x="102" y="116"/>
                        <a:pt x="102" y="116"/>
                      </a:cubicBezTo>
                      <a:cubicBezTo>
                        <a:pt x="106" y="116"/>
                        <a:pt x="109" y="113"/>
                        <a:pt x="109" y="109"/>
                      </a:cubicBezTo>
                      <a:cubicBezTo>
                        <a:pt x="109" y="7"/>
                        <a:pt x="109" y="7"/>
                        <a:pt x="109" y="7"/>
                      </a:cubicBezTo>
                      <a:cubicBezTo>
                        <a:pt x="109" y="3"/>
                        <a:pt x="106" y="0"/>
                        <a:pt x="102" y="0"/>
                      </a:cubicBezTo>
                      <a:close/>
                      <a:moveTo>
                        <a:pt x="87" y="51"/>
                      </a:moveTo>
                      <a:cubicBezTo>
                        <a:pt x="44" y="51"/>
                        <a:pt x="44" y="51"/>
                        <a:pt x="44" y="51"/>
                      </a:cubicBezTo>
                      <a:cubicBezTo>
                        <a:pt x="44" y="22"/>
                        <a:pt x="44" y="22"/>
                        <a:pt x="44" y="22"/>
                      </a:cubicBezTo>
                      <a:cubicBezTo>
                        <a:pt x="87" y="22"/>
                        <a:pt x="87" y="22"/>
                        <a:pt x="87" y="22"/>
                      </a:cubicBezTo>
                      <a:lnTo>
                        <a:pt x="87" y="51"/>
                      </a:lnTo>
                      <a:close/>
                    </a:path>
                  </a:pathLst>
                </a:custGeom>
                <a:solidFill>
                  <a:schemeClr val="bg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grpSp>
          <p:grpSp>
            <p:nvGrpSpPr>
              <p:cNvPr id="64" name="Group 9"/>
              <p:cNvGrpSpPr/>
              <p:nvPr/>
            </p:nvGrpSpPr>
            <p:grpSpPr>
              <a:xfrm>
                <a:off x="4814194" y="1781552"/>
                <a:ext cx="720317" cy="720317"/>
                <a:chOff x="4814194" y="1781552"/>
                <a:chExt cx="720317" cy="720317"/>
              </a:xfrm>
            </p:grpSpPr>
            <p:sp>
              <p:nvSpPr>
                <p:cNvPr id="71" name="Oval 170"/>
                <p:cNvSpPr/>
                <p:nvPr/>
              </p:nvSpPr>
              <p:spPr>
                <a:xfrm>
                  <a:off x="4814194" y="1781552"/>
                  <a:ext cx="720317" cy="7203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charset="-122"/>
                    <a:ea typeface="+mn-ea"/>
                    <a:cs typeface="+mn-cs"/>
                  </a:endParaRPr>
                </a:p>
              </p:txBody>
            </p:sp>
            <p:grpSp>
              <p:nvGrpSpPr>
                <p:cNvPr id="72" name="Group 171"/>
                <p:cNvGrpSpPr/>
                <p:nvPr/>
              </p:nvGrpSpPr>
              <p:grpSpPr>
                <a:xfrm>
                  <a:off x="4968765" y="1929259"/>
                  <a:ext cx="411181" cy="424886"/>
                  <a:chOff x="3475038" y="1590675"/>
                  <a:chExt cx="428625" cy="442913"/>
                </a:xfrm>
                <a:solidFill>
                  <a:schemeClr val="bg1"/>
                </a:solidFill>
              </p:grpSpPr>
              <p:sp>
                <p:nvSpPr>
                  <p:cNvPr id="73" name="Oval 172"/>
                  <p:cNvSpPr/>
                  <p:nvPr/>
                </p:nvSpPr>
                <p:spPr bwMode="auto">
                  <a:xfrm>
                    <a:off x="3640138" y="1766888"/>
                    <a:ext cx="92075" cy="90488"/>
                  </a:xfrm>
                  <a:prstGeom prst="ellipse">
                    <a:avLst/>
                  </a:pr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74" name="Freeform: Shape 173"/>
                  <p:cNvSpPr/>
                  <p:nvPr/>
                </p:nvSpPr>
                <p:spPr bwMode="auto">
                  <a:xfrm>
                    <a:off x="3600451" y="1590675"/>
                    <a:ext cx="173038" cy="442913"/>
                  </a:xfrm>
                  <a:custGeom>
                    <a:avLst/>
                    <a:gdLst/>
                    <a:ahLst/>
                    <a:cxnLst>
                      <a:cxn ang="0">
                        <a:pos x="65" y="335"/>
                      </a:cxn>
                      <a:cxn ang="0">
                        <a:pos x="0" y="168"/>
                      </a:cxn>
                      <a:cxn ang="0">
                        <a:pos x="65" y="0"/>
                      </a:cxn>
                      <a:cxn ang="0">
                        <a:pos x="131" y="168"/>
                      </a:cxn>
                      <a:cxn ang="0">
                        <a:pos x="65" y="335"/>
                      </a:cxn>
                      <a:cxn ang="0">
                        <a:pos x="65" y="8"/>
                      </a:cxn>
                      <a:cxn ang="0">
                        <a:pos x="7" y="168"/>
                      </a:cxn>
                      <a:cxn ang="0">
                        <a:pos x="65" y="328"/>
                      </a:cxn>
                      <a:cxn ang="0">
                        <a:pos x="124" y="168"/>
                      </a:cxn>
                      <a:cxn ang="0">
                        <a:pos x="65" y="8"/>
                      </a:cxn>
                    </a:cxnLst>
                    <a:rect l="0" t="0" r="r" b="b"/>
                    <a:pathLst>
                      <a:path w="131" h="335">
                        <a:moveTo>
                          <a:pt x="65" y="335"/>
                        </a:moveTo>
                        <a:cubicBezTo>
                          <a:pt x="29" y="335"/>
                          <a:pt x="0" y="262"/>
                          <a:pt x="0" y="168"/>
                        </a:cubicBezTo>
                        <a:cubicBezTo>
                          <a:pt x="0" y="74"/>
                          <a:pt x="29" y="0"/>
                          <a:pt x="65" y="0"/>
                        </a:cubicBezTo>
                        <a:cubicBezTo>
                          <a:pt x="102" y="0"/>
                          <a:pt x="131" y="74"/>
                          <a:pt x="131" y="168"/>
                        </a:cubicBezTo>
                        <a:cubicBezTo>
                          <a:pt x="131" y="262"/>
                          <a:pt x="102" y="335"/>
                          <a:pt x="65" y="335"/>
                        </a:cubicBezTo>
                        <a:close/>
                        <a:moveTo>
                          <a:pt x="65" y="8"/>
                        </a:moveTo>
                        <a:cubicBezTo>
                          <a:pt x="34" y="8"/>
                          <a:pt x="7" y="81"/>
                          <a:pt x="7" y="168"/>
                        </a:cubicBezTo>
                        <a:cubicBezTo>
                          <a:pt x="7" y="255"/>
                          <a:pt x="34" y="328"/>
                          <a:pt x="65" y="328"/>
                        </a:cubicBezTo>
                        <a:cubicBezTo>
                          <a:pt x="97" y="328"/>
                          <a:pt x="124" y="255"/>
                          <a:pt x="124" y="168"/>
                        </a:cubicBezTo>
                        <a:cubicBezTo>
                          <a:pt x="124" y="81"/>
                          <a:pt x="97" y="8"/>
                          <a:pt x="65" y="8"/>
                        </a:cubicBezTo>
                        <a:close/>
                      </a:path>
                    </a:pathLst>
                  </a:custGeom>
                  <a:grpFill/>
                  <a:ln w="4" cap="flat">
                    <a:noFill/>
                    <a:prstDash val="solid"/>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75" name="Freeform: Shape 174"/>
                  <p:cNvSpPr/>
                  <p:nvPr/>
                </p:nvSpPr>
                <p:spPr bwMode="auto">
                  <a:xfrm>
                    <a:off x="3484563" y="1646238"/>
                    <a:ext cx="419100" cy="330200"/>
                  </a:xfrm>
                  <a:custGeom>
                    <a:avLst/>
                    <a:gdLst/>
                    <a:ahLst/>
                    <a:cxnLst>
                      <a:cxn ang="0">
                        <a:pos x="264" y="250"/>
                      </a:cxn>
                      <a:cxn ang="0">
                        <a:pos x="111" y="176"/>
                      </a:cxn>
                      <a:cxn ang="0">
                        <a:pos x="24" y="82"/>
                      </a:cxn>
                      <a:cxn ang="0">
                        <a:pos x="11" y="12"/>
                      </a:cxn>
                      <a:cxn ang="0">
                        <a:pos x="41" y="0"/>
                      </a:cxn>
                      <a:cxn ang="0">
                        <a:pos x="193" y="74"/>
                      </a:cxn>
                      <a:cxn ang="0">
                        <a:pos x="293" y="239"/>
                      </a:cxn>
                      <a:cxn ang="0">
                        <a:pos x="264" y="250"/>
                      </a:cxn>
                      <a:cxn ang="0">
                        <a:pos x="41" y="8"/>
                      </a:cxn>
                      <a:cxn ang="0">
                        <a:pos x="17" y="16"/>
                      </a:cxn>
                      <a:cxn ang="0">
                        <a:pos x="30" y="79"/>
                      </a:cxn>
                      <a:cxn ang="0">
                        <a:pos x="116" y="171"/>
                      </a:cxn>
                      <a:cxn ang="0">
                        <a:pos x="264" y="243"/>
                      </a:cxn>
                      <a:cxn ang="0">
                        <a:pos x="287" y="234"/>
                      </a:cxn>
                      <a:cxn ang="0">
                        <a:pos x="189" y="80"/>
                      </a:cxn>
                      <a:cxn ang="0">
                        <a:pos x="41" y="8"/>
                      </a:cxn>
                    </a:cxnLst>
                    <a:rect l="0" t="0" r="r" b="b"/>
                    <a:pathLst>
                      <a:path w="316" h="250">
                        <a:moveTo>
                          <a:pt x="264" y="250"/>
                        </a:moveTo>
                        <a:cubicBezTo>
                          <a:pt x="227" y="250"/>
                          <a:pt x="167" y="221"/>
                          <a:pt x="111" y="176"/>
                        </a:cubicBezTo>
                        <a:cubicBezTo>
                          <a:pt x="74" y="146"/>
                          <a:pt x="43" y="113"/>
                          <a:pt x="24" y="82"/>
                        </a:cubicBezTo>
                        <a:cubicBezTo>
                          <a:pt x="4" y="51"/>
                          <a:pt x="0" y="26"/>
                          <a:pt x="11" y="12"/>
                        </a:cubicBezTo>
                        <a:cubicBezTo>
                          <a:pt x="17" y="4"/>
                          <a:pt x="27" y="0"/>
                          <a:pt x="41" y="0"/>
                        </a:cubicBezTo>
                        <a:cubicBezTo>
                          <a:pt x="78" y="0"/>
                          <a:pt x="137" y="29"/>
                          <a:pt x="193" y="74"/>
                        </a:cubicBezTo>
                        <a:cubicBezTo>
                          <a:pt x="272" y="138"/>
                          <a:pt x="316" y="210"/>
                          <a:pt x="293" y="239"/>
                        </a:cubicBezTo>
                        <a:cubicBezTo>
                          <a:pt x="287" y="246"/>
                          <a:pt x="277" y="250"/>
                          <a:pt x="264" y="250"/>
                        </a:cubicBezTo>
                        <a:close/>
                        <a:moveTo>
                          <a:pt x="41" y="8"/>
                        </a:moveTo>
                        <a:cubicBezTo>
                          <a:pt x="29" y="8"/>
                          <a:pt x="21" y="10"/>
                          <a:pt x="17" y="16"/>
                        </a:cubicBezTo>
                        <a:cubicBezTo>
                          <a:pt x="8" y="28"/>
                          <a:pt x="12" y="50"/>
                          <a:pt x="30" y="79"/>
                        </a:cubicBezTo>
                        <a:cubicBezTo>
                          <a:pt x="49" y="108"/>
                          <a:pt x="79" y="141"/>
                          <a:pt x="116" y="171"/>
                        </a:cubicBezTo>
                        <a:cubicBezTo>
                          <a:pt x="170" y="214"/>
                          <a:pt x="228" y="243"/>
                          <a:pt x="264" y="243"/>
                        </a:cubicBezTo>
                        <a:cubicBezTo>
                          <a:pt x="275" y="243"/>
                          <a:pt x="283" y="240"/>
                          <a:pt x="287" y="234"/>
                        </a:cubicBezTo>
                        <a:cubicBezTo>
                          <a:pt x="307" y="210"/>
                          <a:pt x="262" y="139"/>
                          <a:pt x="189" y="80"/>
                        </a:cubicBezTo>
                        <a:cubicBezTo>
                          <a:pt x="134" y="36"/>
                          <a:pt x="76" y="8"/>
                          <a:pt x="41" y="8"/>
                        </a:cubicBezTo>
                        <a:close/>
                      </a:path>
                    </a:pathLst>
                  </a:custGeom>
                  <a:grpFill/>
                  <a:ln w="4" cap="flat">
                    <a:noFill/>
                    <a:prstDash val="solid"/>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76" name="Freeform: Shape 175"/>
                  <p:cNvSpPr/>
                  <p:nvPr/>
                </p:nvSpPr>
                <p:spPr bwMode="auto">
                  <a:xfrm>
                    <a:off x="3475038" y="1639888"/>
                    <a:ext cx="407988" cy="342900"/>
                  </a:xfrm>
                  <a:custGeom>
                    <a:avLst/>
                    <a:gdLst/>
                    <a:ahLst/>
                    <a:cxnLst>
                      <a:cxn ang="0">
                        <a:pos x="51" y="260"/>
                      </a:cxn>
                      <a:cxn ang="0">
                        <a:pos x="25" y="250"/>
                      </a:cxn>
                      <a:cxn ang="0">
                        <a:pos x="117" y="81"/>
                      </a:cxn>
                      <a:cxn ang="0">
                        <a:pos x="269" y="0"/>
                      </a:cxn>
                      <a:cxn ang="0">
                        <a:pos x="296" y="10"/>
                      </a:cxn>
                      <a:cxn ang="0">
                        <a:pos x="286" y="82"/>
                      </a:cxn>
                      <a:cxn ang="0">
                        <a:pos x="204" y="179"/>
                      </a:cxn>
                      <a:cxn ang="0">
                        <a:pos x="51" y="260"/>
                      </a:cxn>
                      <a:cxn ang="0">
                        <a:pos x="269" y="7"/>
                      </a:cxn>
                      <a:cxn ang="0">
                        <a:pos x="122" y="87"/>
                      </a:cxn>
                      <a:cxn ang="0">
                        <a:pos x="30" y="245"/>
                      </a:cxn>
                      <a:cxn ang="0">
                        <a:pos x="51" y="253"/>
                      </a:cxn>
                      <a:cxn ang="0">
                        <a:pos x="199" y="174"/>
                      </a:cxn>
                      <a:cxn ang="0">
                        <a:pos x="280" y="78"/>
                      </a:cxn>
                      <a:cxn ang="0">
                        <a:pos x="290" y="15"/>
                      </a:cxn>
                      <a:cxn ang="0">
                        <a:pos x="269" y="7"/>
                      </a:cxn>
                    </a:cxnLst>
                    <a:rect l="0" t="0" r="r" b="b"/>
                    <a:pathLst>
                      <a:path w="308" h="260">
                        <a:moveTo>
                          <a:pt x="51" y="260"/>
                        </a:moveTo>
                        <a:cubicBezTo>
                          <a:pt x="40" y="260"/>
                          <a:pt x="30" y="257"/>
                          <a:pt x="25" y="250"/>
                        </a:cubicBezTo>
                        <a:cubicBezTo>
                          <a:pt x="0" y="223"/>
                          <a:pt x="41" y="149"/>
                          <a:pt x="117" y="81"/>
                        </a:cubicBezTo>
                        <a:cubicBezTo>
                          <a:pt x="172" y="32"/>
                          <a:pt x="232" y="0"/>
                          <a:pt x="269" y="0"/>
                        </a:cubicBezTo>
                        <a:cubicBezTo>
                          <a:pt x="281" y="0"/>
                          <a:pt x="290" y="3"/>
                          <a:pt x="296" y="10"/>
                        </a:cubicBezTo>
                        <a:cubicBezTo>
                          <a:pt x="308" y="24"/>
                          <a:pt x="304" y="49"/>
                          <a:pt x="286" y="82"/>
                        </a:cubicBezTo>
                        <a:cubicBezTo>
                          <a:pt x="269" y="113"/>
                          <a:pt x="239" y="148"/>
                          <a:pt x="204" y="179"/>
                        </a:cubicBezTo>
                        <a:cubicBezTo>
                          <a:pt x="148" y="229"/>
                          <a:pt x="88" y="260"/>
                          <a:pt x="51" y="260"/>
                        </a:cubicBezTo>
                        <a:close/>
                        <a:moveTo>
                          <a:pt x="269" y="7"/>
                        </a:moveTo>
                        <a:cubicBezTo>
                          <a:pt x="234" y="7"/>
                          <a:pt x="175" y="39"/>
                          <a:pt x="122" y="87"/>
                        </a:cubicBezTo>
                        <a:cubicBezTo>
                          <a:pt x="51" y="149"/>
                          <a:pt x="9" y="222"/>
                          <a:pt x="30" y="245"/>
                        </a:cubicBezTo>
                        <a:cubicBezTo>
                          <a:pt x="34" y="251"/>
                          <a:pt x="42" y="253"/>
                          <a:pt x="51" y="253"/>
                        </a:cubicBezTo>
                        <a:cubicBezTo>
                          <a:pt x="86" y="253"/>
                          <a:pt x="145" y="221"/>
                          <a:pt x="199" y="174"/>
                        </a:cubicBezTo>
                        <a:cubicBezTo>
                          <a:pt x="234" y="143"/>
                          <a:pt x="263" y="109"/>
                          <a:pt x="280" y="78"/>
                        </a:cubicBezTo>
                        <a:cubicBezTo>
                          <a:pt x="296" y="49"/>
                          <a:pt x="300" y="26"/>
                          <a:pt x="290" y="15"/>
                        </a:cubicBezTo>
                        <a:cubicBezTo>
                          <a:pt x="286" y="10"/>
                          <a:pt x="279" y="7"/>
                          <a:pt x="269" y="7"/>
                        </a:cubicBezTo>
                        <a:close/>
                      </a:path>
                    </a:pathLst>
                  </a:custGeom>
                  <a:grpFill/>
                  <a:ln w="4" cap="flat">
                    <a:noFill/>
                    <a:prstDash val="solid"/>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77" name="Oval 176"/>
                  <p:cNvSpPr/>
                  <p:nvPr/>
                </p:nvSpPr>
                <p:spPr bwMode="auto">
                  <a:xfrm>
                    <a:off x="3511551" y="1828800"/>
                    <a:ext cx="52388" cy="52388"/>
                  </a:xfrm>
                  <a:prstGeom prst="ellipse">
                    <a:avLst/>
                  </a:pr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78" name="Oval 177"/>
                  <p:cNvSpPr/>
                  <p:nvPr/>
                </p:nvSpPr>
                <p:spPr bwMode="auto">
                  <a:xfrm>
                    <a:off x="3841751" y="1878013"/>
                    <a:ext cx="52388" cy="52388"/>
                  </a:xfrm>
                  <a:prstGeom prst="ellipse">
                    <a:avLst/>
                  </a:pr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79" name="Oval 178"/>
                  <p:cNvSpPr/>
                  <p:nvPr/>
                </p:nvSpPr>
                <p:spPr bwMode="auto">
                  <a:xfrm>
                    <a:off x="3622676" y="1593850"/>
                    <a:ext cx="52388" cy="53975"/>
                  </a:xfrm>
                  <a:prstGeom prst="ellipse">
                    <a:avLst/>
                  </a:pr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grpSp>
          </p:grpSp>
          <p:grpSp>
            <p:nvGrpSpPr>
              <p:cNvPr id="65" name="Group 2"/>
              <p:cNvGrpSpPr/>
              <p:nvPr/>
            </p:nvGrpSpPr>
            <p:grpSpPr>
              <a:xfrm>
                <a:off x="6870098" y="1781552"/>
                <a:ext cx="720317" cy="720317"/>
                <a:chOff x="6870098" y="1781552"/>
                <a:chExt cx="720317" cy="720317"/>
              </a:xfrm>
            </p:grpSpPr>
            <p:sp>
              <p:nvSpPr>
                <p:cNvPr id="66" name="Oval 181"/>
                <p:cNvSpPr/>
                <p:nvPr/>
              </p:nvSpPr>
              <p:spPr>
                <a:xfrm>
                  <a:off x="6870098" y="1781552"/>
                  <a:ext cx="720317" cy="7203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charset="-122"/>
                    <a:ea typeface="+mn-ea"/>
                    <a:cs typeface="+mn-cs"/>
                  </a:endParaRPr>
                </a:p>
              </p:txBody>
            </p:sp>
            <p:grpSp>
              <p:nvGrpSpPr>
                <p:cNvPr id="67" name="Group 180"/>
                <p:cNvGrpSpPr/>
                <p:nvPr/>
              </p:nvGrpSpPr>
              <p:grpSpPr>
                <a:xfrm>
                  <a:off x="7075690" y="1953265"/>
                  <a:ext cx="309136" cy="376868"/>
                  <a:chOff x="5287963" y="1638300"/>
                  <a:chExt cx="282575" cy="344488"/>
                </a:xfrm>
                <a:solidFill>
                  <a:schemeClr val="bg1"/>
                </a:solidFill>
              </p:grpSpPr>
              <p:sp>
                <p:nvSpPr>
                  <p:cNvPr id="68" name="Freeform: Shape 182"/>
                  <p:cNvSpPr/>
                  <p:nvPr/>
                </p:nvSpPr>
                <p:spPr bwMode="auto">
                  <a:xfrm>
                    <a:off x="5372101" y="1638300"/>
                    <a:ext cx="115888" cy="36513"/>
                  </a:xfrm>
                  <a:custGeom>
                    <a:avLst/>
                    <a:gdLst/>
                    <a:ahLst/>
                    <a:cxnLst>
                      <a:cxn ang="0">
                        <a:pos x="88" y="14"/>
                      </a:cxn>
                      <a:cxn ang="0">
                        <a:pos x="74" y="28"/>
                      </a:cxn>
                      <a:cxn ang="0">
                        <a:pos x="14" y="28"/>
                      </a:cxn>
                      <a:cxn ang="0">
                        <a:pos x="0" y="14"/>
                      </a:cxn>
                      <a:cxn ang="0">
                        <a:pos x="0" y="14"/>
                      </a:cxn>
                      <a:cxn ang="0">
                        <a:pos x="14" y="0"/>
                      </a:cxn>
                      <a:cxn ang="0">
                        <a:pos x="74" y="0"/>
                      </a:cxn>
                      <a:cxn ang="0">
                        <a:pos x="88" y="14"/>
                      </a:cxn>
                    </a:cxnLst>
                    <a:rect l="0" t="0" r="r" b="b"/>
                    <a:pathLst>
                      <a:path w="88" h="28">
                        <a:moveTo>
                          <a:pt x="88" y="14"/>
                        </a:moveTo>
                        <a:cubicBezTo>
                          <a:pt x="88" y="22"/>
                          <a:pt x="82" y="28"/>
                          <a:pt x="74" y="28"/>
                        </a:cubicBezTo>
                        <a:cubicBezTo>
                          <a:pt x="14" y="28"/>
                          <a:pt x="14" y="28"/>
                          <a:pt x="14" y="28"/>
                        </a:cubicBezTo>
                        <a:cubicBezTo>
                          <a:pt x="6" y="28"/>
                          <a:pt x="0" y="22"/>
                          <a:pt x="0" y="14"/>
                        </a:cubicBezTo>
                        <a:cubicBezTo>
                          <a:pt x="0" y="14"/>
                          <a:pt x="0" y="14"/>
                          <a:pt x="0" y="14"/>
                        </a:cubicBezTo>
                        <a:cubicBezTo>
                          <a:pt x="0" y="6"/>
                          <a:pt x="6" y="0"/>
                          <a:pt x="14" y="0"/>
                        </a:cubicBezTo>
                        <a:cubicBezTo>
                          <a:pt x="74" y="0"/>
                          <a:pt x="74" y="0"/>
                          <a:pt x="74" y="0"/>
                        </a:cubicBezTo>
                        <a:cubicBezTo>
                          <a:pt x="82" y="0"/>
                          <a:pt x="88" y="6"/>
                          <a:pt x="88" y="14"/>
                        </a:cubicBez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69" name="Freeform: Shape 183"/>
                  <p:cNvSpPr/>
                  <p:nvPr/>
                </p:nvSpPr>
                <p:spPr bwMode="auto">
                  <a:xfrm>
                    <a:off x="5287963" y="1665288"/>
                    <a:ext cx="282575" cy="317500"/>
                  </a:xfrm>
                  <a:custGeom>
                    <a:avLst/>
                    <a:gdLst/>
                    <a:ahLst/>
                    <a:cxnLst>
                      <a:cxn ang="0">
                        <a:pos x="135" y="73"/>
                      </a:cxn>
                      <a:cxn ang="0">
                        <a:pos x="135" y="0"/>
                      </a:cxn>
                      <a:cxn ang="0">
                        <a:pos x="79" y="0"/>
                      </a:cxn>
                      <a:cxn ang="0">
                        <a:pos x="79" y="73"/>
                      </a:cxn>
                      <a:cxn ang="0">
                        <a:pos x="0" y="214"/>
                      </a:cxn>
                      <a:cxn ang="0">
                        <a:pos x="27" y="240"/>
                      </a:cxn>
                      <a:cxn ang="0">
                        <a:pos x="190" y="240"/>
                      </a:cxn>
                      <a:cxn ang="0">
                        <a:pos x="213" y="214"/>
                      </a:cxn>
                      <a:cxn ang="0">
                        <a:pos x="135" y="73"/>
                      </a:cxn>
                    </a:cxnLst>
                    <a:rect l="0" t="0" r="r" b="b"/>
                    <a:pathLst>
                      <a:path w="213" h="240">
                        <a:moveTo>
                          <a:pt x="135" y="73"/>
                        </a:moveTo>
                        <a:cubicBezTo>
                          <a:pt x="135" y="0"/>
                          <a:pt x="135" y="0"/>
                          <a:pt x="135" y="0"/>
                        </a:cubicBezTo>
                        <a:cubicBezTo>
                          <a:pt x="79" y="0"/>
                          <a:pt x="79" y="0"/>
                          <a:pt x="79" y="0"/>
                        </a:cubicBezTo>
                        <a:cubicBezTo>
                          <a:pt x="79" y="73"/>
                          <a:pt x="79" y="73"/>
                          <a:pt x="79" y="73"/>
                        </a:cubicBezTo>
                        <a:cubicBezTo>
                          <a:pt x="71" y="81"/>
                          <a:pt x="0" y="194"/>
                          <a:pt x="0" y="214"/>
                        </a:cubicBezTo>
                        <a:cubicBezTo>
                          <a:pt x="0" y="228"/>
                          <a:pt x="13" y="240"/>
                          <a:pt x="27" y="240"/>
                        </a:cubicBezTo>
                        <a:cubicBezTo>
                          <a:pt x="190" y="240"/>
                          <a:pt x="190" y="240"/>
                          <a:pt x="190" y="240"/>
                        </a:cubicBezTo>
                        <a:cubicBezTo>
                          <a:pt x="204" y="240"/>
                          <a:pt x="213" y="228"/>
                          <a:pt x="213" y="214"/>
                        </a:cubicBezTo>
                        <a:cubicBezTo>
                          <a:pt x="213" y="192"/>
                          <a:pt x="143" y="82"/>
                          <a:pt x="135" y="73"/>
                        </a:cubicBez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70" name="Freeform: Shape 184"/>
                  <p:cNvSpPr/>
                  <p:nvPr/>
                </p:nvSpPr>
                <p:spPr bwMode="auto">
                  <a:xfrm>
                    <a:off x="5322888" y="1839913"/>
                    <a:ext cx="217488" cy="115888"/>
                  </a:xfrm>
                  <a:custGeom>
                    <a:avLst/>
                    <a:gdLst/>
                    <a:ahLst/>
                    <a:cxnLst>
                      <a:cxn ang="0">
                        <a:pos x="0" y="69"/>
                      </a:cxn>
                      <a:cxn ang="0">
                        <a:pos x="20" y="88"/>
                      </a:cxn>
                      <a:cxn ang="0">
                        <a:pos x="145" y="88"/>
                      </a:cxn>
                      <a:cxn ang="0">
                        <a:pos x="165" y="69"/>
                      </a:cxn>
                      <a:cxn ang="0">
                        <a:pos x="127" y="0"/>
                      </a:cxn>
                      <a:cxn ang="0">
                        <a:pos x="38" y="0"/>
                      </a:cxn>
                      <a:cxn ang="0">
                        <a:pos x="0" y="69"/>
                      </a:cxn>
                    </a:cxnLst>
                    <a:rect l="0" t="0" r="r" b="b"/>
                    <a:pathLst>
                      <a:path w="165" h="88">
                        <a:moveTo>
                          <a:pt x="0" y="69"/>
                        </a:moveTo>
                        <a:cubicBezTo>
                          <a:pt x="0" y="80"/>
                          <a:pt x="9" y="88"/>
                          <a:pt x="20" y="88"/>
                        </a:cubicBezTo>
                        <a:cubicBezTo>
                          <a:pt x="145" y="88"/>
                          <a:pt x="145" y="88"/>
                          <a:pt x="145" y="88"/>
                        </a:cubicBezTo>
                        <a:cubicBezTo>
                          <a:pt x="156" y="88"/>
                          <a:pt x="165" y="80"/>
                          <a:pt x="165" y="69"/>
                        </a:cubicBezTo>
                        <a:cubicBezTo>
                          <a:pt x="165" y="60"/>
                          <a:pt x="140" y="16"/>
                          <a:pt x="127" y="0"/>
                        </a:cubicBezTo>
                        <a:cubicBezTo>
                          <a:pt x="38" y="0"/>
                          <a:pt x="38" y="0"/>
                          <a:pt x="38" y="0"/>
                        </a:cubicBezTo>
                        <a:cubicBezTo>
                          <a:pt x="25" y="16"/>
                          <a:pt x="0" y="61"/>
                          <a:pt x="0" y="69"/>
                        </a:cubicBez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grpSp>
          </p:grpSp>
        </p:grpSp>
        <p:sp>
          <p:nvSpPr>
            <p:cNvPr id="118" name="矩形 117"/>
            <p:cNvSpPr/>
            <p:nvPr/>
          </p:nvSpPr>
          <p:spPr>
            <a:xfrm>
              <a:off x="737206" y="2719354"/>
              <a:ext cx="2962503"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dirty="0">
                  <a:solidFill>
                    <a:schemeClr val="tx1">
                      <a:lumMod val="95000"/>
                      <a:lumOff val="5000"/>
                    </a:schemeClr>
                  </a:solidFill>
                </a:rPr>
                <a:t>	</a:t>
              </a:r>
              <a:r>
                <a:rPr lang="zh-CN" altLang="zh-CN" sz="2400" dirty="0"/>
                <a:t>分析问题</a:t>
              </a:r>
              <a:endParaRPr lang="zh-CN" altLang="en-US" sz="2400" dirty="0">
                <a:solidFill>
                  <a:schemeClr val="tx1">
                    <a:lumMod val="95000"/>
                    <a:lumOff val="5000"/>
                  </a:schemeClr>
                </a:solidFill>
              </a:endParaRPr>
            </a:p>
          </p:txBody>
        </p:sp>
        <p:sp>
          <p:nvSpPr>
            <p:cNvPr id="119" name="矩形 118"/>
            <p:cNvSpPr/>
            <p:nvPr/>
          </p:nvSpPr>
          <p:spPr>
            <a:xfrm>
              <a:off x="7581082" y="2659252"/>
              <a:ext cx="2665037" cy="497316"/>
            </a:xfrm>
            <a:prstGeom prst="rect">
              <a:avLst/>
            </a:prstGeom>
          </p:spPr>
          <p:txBody>
            <a:bodyPr wrap="square">
              <a:spAutoFit/>
              <a:scene3d>
                <a:camera prst="orthographicFront"/>
                <a:lightRig rig="threePt" dir="t"/>
              </a:scene3d>
              <a:sp3d contourW="12700"/>
            </a:bodyPr>
            <a:lstStyle/>
            <a:p>
              <a:pPr>
                <a:lnSpc>
                  <a:spcPct val="120000"/>
                </a:lnSpc>
              </a:pPr>
              <a:r>
                <a:rPr lang="zh-CN" altLang="zh-CN" sz="2400" dirty="0"/>
                <a:t>构建检索提问式</a:t>
              </a:r>
              <a:endParaRPr lang="zh-CN" altLang="en-US" sz="2400" dirty="0">
                <a:solidFill>
                  <a:schemeClr val="tx1">
                    <a:lumMod val="95000"/>
                    <a:lumOff val="5000"/>
                  </a:schemeClr>
                </a:solidFill>
              </a:endParaRPr>
            </a:p>
          </p:txBody>
        </p:sp>
        <p:sp>
          <p:nvSpPr>
            <p:cNvPr id="120" name="矩形 119"/>
            <p:cNvSpPr/>
            <p:nvPr/>
          </p:nvSpPr>
          <p:spPr>
            <a:xfrm>
              <a:off x="737793" y="3807828"/>
              <a:ext cx="2962503"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dirty="0">
                  <a:solidFill>
                    <a:schemeClr val="tx1">
                      <a:lumMod val="95000"/>
                      <a:lumOff val="5000"/>
                    </a:schemeClr>
                  </a:solidFill>
                </a:rPr>
                <a:t>	</a:t>
              </a:r>
              <a:r>
                <a:rPr lang="zh-CN" altLang="zh-CN" sz="2400" dirty="0"/>
                <a:t>选择检索工具</a:t>
              </a:r>
              <a:endParaRPr lang="zh-CN" altLang="en-US" sz="2400" dirty="0">
                <a:solidFill>
                  <a:schemeClr val="tx1">
                    <a:lumMod val="95000"/>
                    <a:lumOff val="5000"/>
                  </a:schemeClr>
                </a:solidFill>
              </a:endParaRPr>
            </a:p>
          </p:txBody>
        </p:sp>
        <p:sp>
          <p:nvSpPr>
            <p:cNvPr id="121" name="矩形 120"/>
            <p:cNvSpPr/>
            <p:nvPr/>
          </p:nvSpPr>
          <p:spPr>
            <a:xfrm>
              <a:off x="7580746" y="3885502"/>
              <a:ext cx="2665037" cy="497316"/>
            </a:xfrm>
            <a:prstGeom prst="rect">
              <a:avLst/>
            </a:prstGeom>
          </p:spPr>
          <p:txBody>
            <a:bodyPr wrap="square">
              <a:spAutoFit/>
              <a:scene3d>
                <a:camera prst="orthographicFront"/>
                <a:lightRig rig="threePt" dir="t"/>
              </a:scene3d>
              <a:sp3d contourW="12700"/>
            </a:bodyPr>
            <a:lstStyle/>
            <a:p>
              <a:pPr>
                <a:lnSpc>
                  <a:spcPct val="120000"/>
                </a:lnSpc>
              </a:pPr>
              <a:r>
                <a:rPr lang="zh-CN" altLang="zh-CN" sz="2400" dirty="0"/>
                <a:t>调整检索策略</a:t>
              </a:r>
              <a:endParaRPr lang="zh-CN" altLang="en-US" sz="2400" dirty="0">
                <a:solidFill>
                  <a:schemeClr val="tx1">
                    <a:lumMod val="95000"/>
                    <a:lumOff val="5000"/>
                  </a:schemeClr>
                </a:solidFill>
              </a:endParaRPr>
            </a:p>
          </p:txBody>
        </p:sp>
        <p:sp>
          <p:nvSpPr>
            <p:cNvPr id="122" name="矩形 121"/>
            <p:cNvSpPr/>
            <p:nvPr/>
          </p:nvSpPr>
          <p:spPr>
            <a:xfrm>
              <a:off x="898849" y="4929526"/>
              <a:ext cx="2640488"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dirty="0">
                  <a:solidFill>
                    <a:schemeClr val="tx1">
                      <a:lumMod val="95000"/>
                      <a:lumOff val="5000"/>
                    </a:schemeClr>
                  </a:solidFill>
                </a:rPr>
                <a:t>	</a:t>
              </a:r>
              <a:r>
                <a:rPr lang="zh-CN" altLang="zh-CN" sz="2400" dirty="0"/>
                <a:t>确定检索词</a:t>
              </a:r>
              <a:endParaRPr lang="zh-CN" altLang="en-US" sz="2400" dirty="0">
                <a:solidFill>
                  <a:schemeClr val="tx1">
                    <a:lumMod val="95000"/>
                    <a:lumOff val="5000"/>
                  </a:schemeClr>
                </a:solidFill>
              </a:endParaRPr>
            </a:p>
          </p:txBody>
        </p:sp>
        <p:sp>
          <p:nvSpPr>
            <p:cNvPr id="123" name="矩形 122"/>
            <p:cNvSpPr/>
            <p:nvPr/>
          </p:nvSpPr>
          <p:spPr>
            <a:xfrm>
              <a:off x="7581236" y="5081142"/>
              <a:ext cx="2357120" cy="534035"/>
            </a:xfrm>
            <a:prstGeom prst="rect">
              <a:avLst/>
            </a:prstGeom>
          </p:spPr>
          <p:txBody>
            <a:bodyPr wrap="square">
              <a:spAutoFit/>
              <a:scene3d>
                <a:camera prst="orthographicFront"/>
                <a:lightRig rig="threePt" dir="t"/>
              </a:scene3d>
              <a:sp3d contourW="12700"/>
            </a:bodyPr>
            <a:lstStyle/>
            <a:p>
              <a:pPr>
                <a:lnSpc>
                  <a:spcPct val="120000"/>
                </a:lnSpc>
              </a:pPr>
              <a:r>
                <a:rPr lang="zh-CN" altLang="zh-CN" sz="2400" dirty="0"/>
                <a:t>输出检索结果</a:t>
              </a:r>
              <a:endParaRPr lang="zh-CN" altLang="en-US" sz="2400" dirty="0">
                <a:solidFill>
                  <a:schemeClr val="tx1">
                    <a:lumMod val="95000"/>
                    <a:lumOff val="5000"/>
                  </a:schemeClr>
                </a:solidFill>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dirty="0"/>
              <a:t> </a:t>
            </a:r>
            <a:r>
              <a:rPr lang="zh-CN" altLang="en-US" dirty="0"/>
              <a:t>任务实现</a:t>
            </a:r>
          </a:p>
        </p:txBody>
      </p:sp>
      <p:sp>
        <p:nvSpPr>
          <p:cNvPr id="36" name="内容占位符 2"/>
          <p:cNvSpPr txBox="1"/>
          <p:nvPr/>
        </p:nvSpPr>
        <p:spPr>
          <a:xfrm>
            <a:off x="836295" y="1106805"/>
            <a:ext cx="10760075" cy="1273810"/>
          </a:xfrm>
          <a:prstGeom prst="rect">
            <a:avLst/>
          </a:prstGeom>
        </p:spPr>
        <p:txBody>
          <a:bodyPr vert="horz" lIns="91440" tIns="45720" rIns="91440" bIns="45720" rtlCol="0">
            <a:noAutofit/>
          </a:bodyPr>
          <a:lstStyle>
            <a:lvl1pPr marL="0" indent="625475" algn="l" defTabSz="914400" rtl="0" eaLnBrk="1" latinLnBrk="0" hangingPunct="1">
              <a:lnSpc>
                <a:spcPct val="130000"/>
              </a:lnSpc>
              <a:spcBef>
                <a:spcPts val="0"/>
              </a:spcBef>
              <a:buFont typeface="Arial" panose="020B0604020202020204" pitchFamily="34" charset="0"/>
              <a:buNone/>
              <a:defRPr sz="24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5000"/>
              </a:lnSpc>
            </a:pPr>
            <a:r>
              <a:rPr sz="2000" dirty="0"/>
              <a:t>你在互联网上进行过信息检索操作吗？检索过哪些类型的数据？使用的是什么检索工具呢？请将具体内容填入</a:t>
            </a:r>
            <a:r>
              <a:rPr lang="zh-CN" sz="2000" dirty="0"/>
              <a:t>下</a:t>
            </a:r>
            <a:r>
              <a:rPr sz="2000" dirty="0"/>
              <a:t>表</a:t>
            </a:r>
            <a:r>
              <a:rPr lang="zh-CN" sz="2000" dirty="0"/>
              <a:t>中。</a:t>
            </a:r>
          </a:p>
        </p:txBody>
      </p:sp>
      <p:grpSp>
        <p:nvGrpSpPr>
          <p:cNvPr id="8" name="组合 7"/>
          <p:cNvGrpSpPr/>
          <p:nvPr/>
        </p:nvGrpSpPr>
        <p:grpSpPr>
          <a:xfrm>
            <a:off x="1536700" y="2380615"/>
            <a:ext cx="9118600" cy="3949700"/>
            <a:chOff x="2563" y="3324"/>
            <a:chExt cx="14360" cy="6220"/>
          </a:xfrm>
        </p:grpSpPr>
        <p:sp>
          <p:nvSpPr>
            <p:cNvPr id="22" name="矩形 42"/>
            <p:cNvSpPr>
              <a:spLocks noChangeArrowheads="1"/>
            </p:cNvSpPr>
            <p:nvPr/>
          </p:nvSpPr>
          <p:spPr bwMode="auto">
            <a:xfrm>
              <a:off x="2563" y="3324"/>
              <a:ext cx="14361" cy="6221"/>
            </a:xfrm>
            <a:prstGeom prst="rect">
              <a:avLst/>
            </a:prstGeom>
            <a:solidFill>
              <a:schemeClr val="accent2"/>
            </a:solidFill>
            <a:ln w="9525">
              <a:noFill/>
              <a:miter lim="800000"/>
            </a:ln>
          </p:spPr>
          <p:txBody>
            <a:bodyPr lIns="121909" tIns="60954" rIns="121909" bIns="60954" anchor="ctr"/>
            <a:lstStyle/>
            <a:p>
              <a:pPr algn="ctr">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3103" y="3749"/>
              <a:ext cx="13374" cy="3319"/>
            </a:xfrm>
            <a:prstGeom prst="rect">
              <a:avLst/>
            </a:prstGeom>
          </p:spPr>
        </p:pic>
      </p:grpSp>
      <p:pic>
        <p:nvPicPr>
          <p:cNvPr id="7" name="图片 6"/>
          <p:cNvPicPr>
            <a:picLocks noChangeAspect="1"/>
          </p:cNvPicPr>
          <p:nvPr/>
        </p:nvPicPr>
        <p:blipFill>
          <a:blip r:embed="rId3"/>
          <a:stretch>
            <a:fillRect/>
          </a:stretch>
        </p:blipFill>
        <p:spPr>
          <a:xfrm>
            <a:off x="1849755" y="4758055"/>
            <a:ext cx="8491855" cy="120269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8" y="2367432"/>
            <a:ext cx="3708714" cy="3924300"/>
          </a:xfrm>
          <a:custGeom>
            <a:avLst/>
            <a:gdLst>
              <a:gd name="connsiteX0" fmla="*/ 0 w 4922244"/>
              <a:gd name="connsiteY0" fmla="*/ 0 h 5048251"/>
              <a:gd name="connsiteX1" fmla="*/ 1947941 w 4922244"/>
              <a:gd name="connsiteY1" fmla="*/ 0 h 5048251"/>
              <a:gd name="connsiteX2" fmla="*/ 4922244 w 4922244"/>
              <a:gd name="connsiteY2" fmla="*/ 2974304 h 5048251"/>
              <a:gd name="connsiteX3" fmla="*/ 2848297 w 4922244"/>
              <a:gd name="connsiteY3" fmla="*/ 5048251 h 5048251"/>
              <a:gd name="connsiteX4" fmla="*/ 0 w 4922244"/>
              <a:gd name="connsiteY4" fmla="*/ 5048251 h 5048251"/>
              <a:gd name="connsiteX0-1" fmla="*/ 0 w 4922244"/>
              <a:gd name="connsiteY0-2" fmla="*/ 0 h 5048251"/>
              <a:gd name="connsiteX1-3" fmla="*/ 1947941 w 4922244"/>
              <a:gd name="connsiteY1-4" fmla="*/ 0 h 5048251"/>
              <a:gd name="connsiteX2-5" fmla="*/ 4922244 w 4922244"/>
              <a:gd name="connsiteY2-6" fmla="*/ 2899854 h 5048251"/>
              <a:gd name="connsiteX3-7" fmla="*/ 2848297 w 4922244"/>
              <a:gd name="connsiteY3-8" fmla="*/ 5048251 h 5048251"/>
              <a:gd name="connsiteX4-9" fmla="*/ 0 w 4922244"/>
              <a:gd name="connsiteY4-10" fmla="*/ 5048251 h 5048251"/>
              <a:gd name="connsiteX5" fmla="*/ 0 w 4922244"/>
              <a:gd name="connsiteY5" fmla="*/ 0 h 5048251"/>
              <a:gd name="connsiteX0-11" fmla="*/ 0 w 4922244"/>
              <a:gd name="connsiteY0-12" fmla="*/ 0 h 5048251"/>
              <a:gd name="connsiteX1-13" fmla="*/ 1947941 w 4922244"/>
              <a:gd name="connsiteY1-14" fmla="*/ 0 h 5048251"/>
              <a:gd name="connsiteX2-15" fmla="*/ 4922244 w 4922244"/>
              <a:gd name="connsiteY2-16" fmla="*/ 2899854 h 5048251"/>
              <a:gd name="connsiteX3-17" fmla="*/ 2893456 w 4922244"/>
              <a:gd name="connsiteY3-18" fmla="*/ 5033362 h 5048251"/>
              <a:gd name="connsiteX4-19" fmla="*/ 0 w 4922244"/>
              <a:gd name="connsiteY4-20" fmla="*/ 5048251 h 5048251"/>
              <a:gd name="connsiteX5-21" fmla="*/ 0 w 4922244"/>
              <a:gd name="connsiteY5-22" fmla="*/ 0 h 5048251"/>
              <a:gd name="connsiteX0-23" fmla="*/ 0 w 4823147"/>
              <a:gd name="connsiteY0-24" fmla="*/ 0 h 5048251"/>
              <a:gd name="connsiteX1-25" fmla="*/ 1947941 w 4823147"/>
              <a:gd name="connsiteY1-26" fmla="*/ 0 h 5048251"/>
              <a:gd name="connsiteX2-27" fmla="*/ 4823147 w 4823147"/>
              <a:gd name="connsiteY2-28" fmla="*/ 2997879 h 5048251"/>
              <a:gd name="connsiteX3-29" fmla="*/ 2893456 w 4823147"/>
              <a:gd name="connsiteY3-30" fmla="*/ 5033362 h 5048251"/>
              <a:gd name="connsiteX4-31" fmla="*/ 0 w 4823147"/>
              <a:gd name="connsiteY4-32" fmla="*/ 5048251 h 5048251"/>
              <a:gd name="connsiteX5-33" fmla="*/ 0 w 4823147"/>
              <a:gd name="connsiteY5-34" fmla="*/ 0 h 50482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4823147" h="5048251">
                <a:moveTo>
                  <a:pt x="0" y="0"/>
                </a:moveTo>
                <a:lnTo>
                  <a:pt x="1947941" y="0"/>
                </a:lnTo>
                <a:lnTo>
                  <a:pt x="4823147" y="2997879"/>
                </a:lnTo>
                <a:lnTo>
                  <a:pt x="2893456" y="5033362"/>
                </a:lnTo>
                <a:lnTo>
                  <a:pt x="0" y="504825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7"/>
          <p:cNvSpPr/>
          <p:nvPr/>
        </p:nvSpPr>
        <p:spPr>
          <a:xfrm>
            <a:off x="1672773" y="0"/>
            <a:ext cx="3269617" cy="4710896"/>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descr="C:\Users\Administrator\Desktop\新建文件夹\Virtual business modern technology photos part 4 (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756" t="5840" r="1551" b="1721"/>
          <a:stretch>
            <a:fillRect/>
          </a:stretch>
        </p:blipFill>
        <p:spPr bwMode="auto">
          <a:xfrm>
            <a:off x="0" y="2560109"/>
            <a:ext cx="3546499" cy="3924300"/>
          </a:xfrm>
          <a:custGeom>
            <a:avLst/>
            <a:gdLst>
              <a:gd name="connsiteX0" fmla="*/ 0 w 3546499"/>
              <a:gd name="connsiteY0" fmla="*/ 0 h 3924300"/>
              <a:gd name="connsiteX1" fmla="*/ 1403500 w 3546499"/>
              <a:gd name="connsiteY1" fmla="*/ 0 h 3924300"/>
              <a:gd name="connsiteX2" fmla="*/ 3546499 w 3546499"/>
              <a:gd name="connsiteY2" fmla="*/ 2312100 h 3924300"/>
              <a:gd name="connsiteX3" fmla="*/ 2052211 w 3546499"/>
              <a:gd name="connsiteY3" fmla="*/ 3924300 h 3924300"/>
              <a:gd name="connsiteX4" fmla="*/ 0 w 3546499"/>
              <a:gd name="connsiteY4" fmla="*/ 3924300 h 392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499" h="3924300">
                <a:moveTo>
                  <a:pt x="0" y="0"/>
                </a:moveTo>
                <a:lnTo>
                  <a:pt x="1403500" y="0"/>
                </a:lnTo>
                <a:lnTo>
                  <a:pt x="3546499" y="2312100"/>
                </a:lnTo>
                <a:lnTo>
                  <a:pt x="2052211" y="3924300"/>
                </a:lnTo>
                <a:lnTo>
                  <a:pt x="0" y="3924300"/>
                </a:lnTo>
                <a:close/>
              </a:path>
            </a:pathLst>
          </a:cu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911474" y="1255430"/>
            <a:ext cx="1723549" cy="1015663"/>
          </a:xfrm>
          <a:prstGeom prst="rect">
            <a:avLst/>
          </a:prstGeom>
          <a:noFill/>
        </p:spPr>
        <p:txBody>
          <a:bodyPr wrap="none" rtlCol="0">
            <a:spAutoFit/>
          </a:bodyPr>
          <a:lstStyle/>
          <a:p>
            <a:pPr algn="ctr"/>
            <a:r>
              <a:rPr lang="zh-CN" altLang="en-US" sz="6000" dirty="0">
                <a:solidFill>
                  <a:schemeClr val="accent3"/>
                </a:solidFill>
                <a:latin typeface="Impact" panose="020B0806030902050204" pitchFamily="34" charset="0"/>
              </a:rPr>
              <a:t>目录</a:t>
            </a:r>
          </a:p>
        </p:txBody>
      </p:sp>
      <p:grpSp>
        <p:nvGrpSpPr>
          <p:cNvPr id="13" name="组合 12"/>
          <p:cNvGrpSpPr/>
          <p:nvPr/>
        </p:nvGrpSpPr>
        <p:grpSpPr>
          <a:xfrm>
            <a:off x="5063246" y="2650262"/>
            <a:ext cx="4465765" cy="523543"/>
            <a:chOff x="5605235" y="2087540"/>
            <a:chExt cx="4465765" cy="523543"/>
          </a:xfrm>
        </p:grpSpPr>
        <p:sp>
          <p:nvSpPr>
            <p:cNvPr id="14" name="矩形 13"/>
            <p:cNvSpPr/>
            <p:nvPr/>
          </p:nvSpPr>
          <p:spPr>
            <a:xfrm>
              <a:off x="6119396" y="2087540"/>
              <a:ext cx="1294304" cy="523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7390220" y="2087843"/>
              <a:ext cx="2680780" cy="523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燕尾形 25"/>
            <p:cNvSpPr/>
            <p:nvPr/>
          </p:nvSpPr>
          <p:spPr>
            <a:xfrm>
              <a:off x="5605235" y="2157379"/>
              <a:ext cx="335280" cy="383863"/>
            </a:xfrm>
            <a:prstGeom prst="chevron">
              <a:avLst>
                <a:gd name="adj" fmla="val 369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7" name="文本框 11"/>
          <p:cNvSpPr txBox="1"/>
          <p:nvPr/>
        </p:nvSpPr>
        <p:spPr>
          <a:xfrm>
            <a:off x="7036910" y="1967623"/>
            <a:ext cx="2219385" cy="461665"/>
          </a:xfrm>
          <a:prstGeom prst="rect">
            <a:avLst/>
          </a:prstGeom>
          <a:noFill/>
        </p:spPr>
        <p:txBody>
          <a:bodyPr wrap="square" rtlCol="0">
            <a:spAutoFit/>
            <a:scene3d>
              <a:camera prst="orthographicFront"/>
              <a:lightRig rig="threePt" dir="t"/>
            </a:scene3d>
            <a:sp3d contourW="12700"/>
          </a:bodyPr>
          <a:lstStyle/>
          <a:p>
            <a:r>
              <a:rPr lang="zh-CN" altLang="en-US" sz="2400" dirty="0"/>
              <a:t>认识信息检索</a:t>
            </a:r>
          </a:p>
        </p:txBody>
      </p:sp>
      <p:sp>
        <p:nvSpPr>
          <p:cNvPr id="28" name="文本框 18"/>
          <p:cNvSpPr txBox="1"/>
          <p:nvPr/>
        </p:nvSpPr>
        <p:spPr>
          <a:xfrm>
            <a:off x="6848316" y="2712140"/>
            <a:ext cx="2407979" cy="461665"/>
          </a:xfrm>
          <a:prstGeom prst="rect">
            <a:avLst/>
          </a:prstGeom>
          <a:noFill/>
        </p:spPr>
        <p:txBody>
          <a:bodyPr wrap="square" rtlCol="0">
            <a:spAutoFit/>
            <a:scene3d>
              <a:camera prst="orthographicFront"/>
              <a:lightRig rig="threePt" dir="t"/>
            </a:scene3d>
            <a:sp3d contourW="12700"/>
          </a:bodyPr>
          <a:lstStyle/>
          <a:p>
            <a:r>
              <a:rPr lang="zh-CN" altLang="en-US" sz="2400" dirty="0">
                <a:solidFill>
                  <a:schemeClr val="bg1"/>
                </a:solidFill>
              </a:rPr>
              <a:t>搜索引擎的使用</a:t>
            </a:r>
          </a:p>
        </p:txBody>
      </p:sp>
      <p:sp>
        <p:nvSpPr>
          <p:cNvPr id="29" name="文本框 18"/>
          <p:cNvSpPr txBox="1"/>
          <p:nvPr/>
        </p:nvSpPr>
        <p:spPr>
          <a:xfrm>
            <a:off x="6945470" y="3409161"/>
            <a:ext cx="4115896" cy="461665"/>
          </a:xfrm>
          <a:prstGeom prst="rect">
            <a:avLst/>
          </a:prstGeom>
          <a:noFill/>
        </p:spPr>
        <p:txBody>
          <a:bodyPr wrap="square" rtlCol="0">
            <a:spAutoFit/>
            <a:scene3d>
              <a:camera prst="orthographicFront"/>
              <a:lightRig rig="threePt" dir="t"/>
            </a:scene3d>
            <a:sp3d contourW="12700"/>
          </a:bodyPr>
          <a:lstStyle/>
          <a:p>
            <a:r>
              <a:rPr lang="zh-CN" altLang="en-US" sz="2400" dirty="0"/>
              <a:t>专用平台的信息检索</a:t>
            </a:r>
            <a:endParaRPr lang="zh-CN" altLang="en-US" sz="2400" dirty="0">
              <a:solidFill>
                <a:schemeClr val="tx1"/>
              </a:solidFill>
            </a:endParaRPr>
          </a:p>
        </p:txBody>
      </p:sp>
      <p:sp>
        <p:nvSpPr>
          <p:cNvPr id="30" name="TextBox 3"/>
          <p:cNvSpPr txBox="1"/>
          <p:nvPr/>
        </p:nvSpPr>
        <p:spPr>
          <a:xfrm>
            <a:off x="5670216" y="1981163"/>
            <a:ext cx="1366694" cy="461665"/>
          </a:xfrm>
          <a:prstGeom prst="rect">
            <a:avLst/>
          </a:prstGeom>
          <a:noFill/>
          <a:ln>
            <a:noFill/>
          </a:ln>
        </p:spPr>
        <p:txBody>
          <a:bodyPr wrap="square" rtlCol="0">
            <a:spAutoFit/>
          </a:bodyPr>
          <a:lstStyle/>
          <a:p>
            <a:r>
              <a:rPr lang="zh-CN" altLang="en-US" sz="2400" dirty="0">
                <a:solidFill>
                  <a:schemeClr val="tx1">
                    <a:lumMod val="85000"/>
                    <a:lumOff val="15000"/>
                  </a:schemeClr>
                </a:solidFill>
              </a:rPr>
              <a:t>任务一</a:t>
            </a:r>
            <a:endParaRPr lang="en-US" altLang="zh-CN" sz="2400" dirty="0">
              <a:solidFill>
                <a:schemeClr val="tx1">
                  <a:lumMod val="85000"/>
                  <a:lumOff val="15000"/>
                </a:schemeClr>
              </a:solidFill>
            </a:endParaRPr>
          </a:p>
        </p:txBody>
      </p:sp>
      <p:sp>
        <p:nvSpPr>
          <p:cNvPr id="31" name="TextBox 21"/>
          <p:cNvSpPr txBox="1"/>
          <p:nvPr/>
        </p:nvSpPr>
        <p:spPr>
          <a:xfrm>
            <a:off x="5670216" y="2712140"/>
            <a:ext cx="1366694" cy="461665"/>
          </a:xfrm>
          <a:prstGeom prst="rect">
            <a:avLst/>
          </a:prstGeom>
          <a:noFill/>
          <a:ln>
            <a:noFill/>
          </a:ln>
        </p:spPr>
        <p:txBody>
          <a:bodyPr wrap="square" rtlCol="0">
            <a:spAutoFit/>
          </a:bodyPr>
          <a:lstStyle/>
          <a:p>
            <a:r>
              <a:rPr lang="zh-CN" altLang="en-US" sz="2400" dirty="0">
                <a:solidFill>
                  <a:schemeClr val="tx1">
                    <a:lumMod val="85000"/>
                    <a:lumOff val="15000"/>
                  </a:schemeClr>
                </a:solidFill>
              </a:rPr>
              <a:t>任务二</a:t>
            </a:r>
            <a:endParaRPr lang="en-US" altLang="zh-CN" sz="2400" dirty="0">
              <a:solidFill>
                <a:schemeClr val="tx1">
                  <a:lumMod val="85000"/>
                  <a:lumOff val="15000"/>
                </a:schemeClr>
              </a:solidFill>
            </a:endParaRPr>
          </a:p>
        </p:txBody>
      </p:sp>
      <p:sp>
        <p:nvSpPr>
          <p:cNvPr id="32" name="TextBox 22"/>
          <p:cNvSpPr txBox="1"/>
          <p:nvPr/>
        </p:nvSpPr>
        <p:spPr>
          <a:xfrm>
            <a:off x="5670216" y="3415323"/>
            <a:ext cx="1366694" cy="461665"/>
          </a:xfrm>
          <a:prstGeom prst="rect">
            <a:avLst/>
          </a:prstGeom>
          <a:noFill/>
          <a:ln>
            <a:noFill/>
          </a:ln>
        </p:spPr>
        <p:txBody>
          <a:bodyPr wrap="square" rtlCol="0">
            <a:spAutoFit/>
          </a:bodyPr>
          <a:lstStyle/>
          <a:p>
            <a:r>
              <a:rPr lang="zh-CN" altLang="en-US" sz="2400" dirty="0">
                <a:solidFill>
                  <a:schemeClr val="tx1">
                    <a:lumMod val="85000"/>
                    <a:lumOff val="15000"/>
                  </a:schemeClr>
                </a:solidFill>
              </a:rPr>
              <a:t>任务三</a:t>
            </a:r>
            <a:endParaRPr lang="en-US" altLang="zh-CN" sz="2400" dirty="0">
              <a:solidFill>
                <a:schemeClr val="tx1">
                  <a:lumMod val="85000"/>
                  <a:lumOff val="1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13099" y="2002971"/>
            <a:ext cx="10344712" cy="3868440"/>
          </a:xfrm>
          <a:prstGeom prst="rect">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887181" y="2738958"/>
            <a:ext cx="329784" cy="2234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1318772" y="2738958"/>
            <a:ext cx="1401277"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216965" y="2825874"/>
            <a:ext cx="9739793" cy="2677656"/>
          </a:xfrm>
          <a:prstGeom prst="rect">
            <a:avLst/>
          </a:prstGeom>
        </p:spPr>
        <p:txBody>
          <a:bodyPr wrap="square">
            <a:spAutoFit/>
          </a:bodyPr>
          <a:lstStyle/>
          <a:p>
            <a:pPr algn="just">
              <a:lnSpc>
                <a:spcPct val="120000"/>
              </a:lnSpc>
            </a:pPr>
            <a:r>
              <a:rPr lang="zh-CN" altLang="en-US" sz="2000" dirty="0" smtClean="0">
                <a:solidFill>
                  <a:schemeClr val="tx1">
                    <a:lumMod val="85000"/>
                    <a:lumOff val="15000"/>
                  </a:schemeClr>
                </a:solidFill>
              </a:rPr>
              <a:t>搜索引擎是信息检索技术的实际应用。通过搜索引擎，用户可以在海量信息中获取有用的信息。信息的获取更加方便了，与此同时，用户对信息的辨识能力也要加强。例</a:t>
            </a:r>
            <a:r>
              <a:rPr lang="zh-CN" altLang="en-US" sz="2000" dirty="0">
                <a:solidFill>
                  <a:schemeClr val="tx1">
                    <a:lumMod val="85000"/>
                    <a:lumOff val="15000"/>
                  </a:schemeClr>
                </a:solidFill>
              </a:rPr>
              <a:t>如，我们要学会从传统文化中检索出有意义、有价值的信息，将“仁义礼智信”这种传统文化融入日常的生活和学习中，以此来提升个人的道德素养，树立正确的世界观、人生观和价值观</a:t>
            </a:r>
            <a:r>
              <a:rPr lang="zh-CN" altLang="en-US" sz="2000" dirty="0" smtClean="0">
                <a:solidFill>
                  <a:schemeClr val="tx1">
                    <a:lumMod val="85000"/>
                    <a:lumOff val="15000"/>
                  </a:schemeClr>
                </a:solidFill>
              </a:rPr>
              <a:t>。</a:t>
            </a:r>
            <a:endParaRPr lang="en-US" altLang="zh-CN" sz="2000" dirty="0" smtClean="0">
              <a:solidFill>
                <a:schemeClr val="tx1">
                  <a:lumMod val="85000"/>
                  <a:lumOff val="15000"/>
                </a:schemeClr>
              </a:solidFill>
            </a:endParaRPr>
          </a:p>
          <a:p>
            <a:pPr algn="just">
              <a:lnSpc>
                <a:spcPct val="120000"/>
              </a:lnSpc>
            </a:pPr>
            <a:endParaRPr lang="en-US" altLang="zh-CN" sz="2000" dirty="0" smtClean="0">
              <a:solidFill>
                <a:schemeClr val="tx1">
                  <a:lumMod val="85000"/>
                  <a:lumOff val="15000"/>
                </a:schemeClr>
              </a:solidFill>
            </a:endParaRPr>
          </a:p>
          <a:p>
            <a:pPr algn="just">
              <a:lnSpc>
                <a:spcPct val="120000"/>
              </a:lnSpc>
            </a:pPr>
            <a:r>
              <a:rPr lang="zh-CN" altLang="en-US" sz="2000" dirty="0" smtClean="0">
                <a:solidFill>
                  <a:schemeClr val="tx1">
                    <a:lumMod val="85000"/>
                    <a:lumOff val="15000"/>
                  </a:schemeClr>
                </a:solidFill>
              </a:rPr>
              <a:t>下面将通过搜索引擎进行信息检索，以便读者学会使用搜索引擎检索信息的相关操作。</a:t>
            </a:r>
            <a:endParaRPr lang="zh-CN" altLang="en-US" sz="2000" dirty="0">
              <a:solidFill>
                <a:schemeClr val="tx1">
                  <a:lumMod val="85000"/>
                  <a:lumOff val="15000"/>
                </a:schemeClr>
              </a:solidFill>
            </a:endParaRPr>
          </a:p>
        </p:txBody>
      </p:sp>
      <p:sp>
        <p:nvSpPr>
          <p:cNvPr id="19" name="矩形 18"/>
          <p:cNvSpPr/>
          <p:nvPr/>
        </p:nvSpPr>
        <p:spPr>
          <a:xfrm>
            <a:off x="1216965" y="2205266"/>
            <a:ext cx="2804222" cy="497316"/>
          </a:xfrm>
          <a:prstGeom prst="rect">
            <a:avLst/>
          </a:prstGeom>
        </p:spPr>
        <p:txBody>
          <a:bodyPr wrap="square">
            <a:spAutoFit/>
          </a:bodyPr>
          <a:lstStyle/>
          <a:p>
            <a:pPr algn="just">
              <a:lnSpc>
                <a:spcPct val="120000"/>
              </a:lnSpc>
            </a:pPr>
            <a:r>
              <a:rPr lang="zh-CN" altLang="en-US" sz="2400" b="1" dirty="0">
                <a:solidFill>
                  <a:schemeClr val="tx1">
                    <a:lumMod val="65000"/>
                    <a:lumOff val="35000"/>
                  </a:schemeClr>
                </a:solidFill>
              </a:rPr>
              <a:t>任务描述</a:t>
            </a:r>
          </a:p>
        </p:txBody>
      </p:sp>
      <p:sp>
        <p:nvSpPr>
          <p:cNvPr id="9" name="矩形 8"/>
          <p:cNvSpPr/>
          <p:nvPr/>
        </p:nvSpPr>
        <p:spPr>
          <a:xfrm>
            <a:off x="2328863" y="0"/>
            <a:ext cx="9863137"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0" y="0"/>
            <a:ext cx="3596749" cy="1141756"/>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68812" y="299314"/>
            <a:ext cx="2031326" cy="646331"/>
          </a:xfrm>
          <a:prstGeom prst="rect">
            <a:avLst/>
          </a:prstGeom>
          <a:noFill/>
        </p:spPr>
        <p:txBody>
          <a:bodyPr wrap="none" rtlCol="0">
            <a:spAutoFit/>
            <a:scene3d>
              <a:camera prst="orthographicFront"/>
              <a:lightRig rig="threePt" dir="t"/>
            </a:scene3d>
            <a:sp3d contourW="12700"/>
          </a:bodyPr>
          <a:lstStyle/>
          <a:p>
            <a:pPr algn="ctr"/>
            <a:r>
              <a:rPr lang="zh-CN" altLang="en-US" sz="3600" b="1" dirty="0">
                <a:solidFill>
                  <a:schemeClr val="accent3"/>
                </a:solidFill>
                <a:latin typeface="+mn-ea"/>
                <a:cs typeface="经典综艺体简" panose="02010609000101010101" pitchFamily="49" charset="-122"/>
              </a:rPr>
              <a:t>任务描述</a:t>
            </a:r>
          </a:p>
        </p:txBody>
      </p:sp>
      <p:sp>
        <p:nvSpPr>
          <p:cNvPr id="21" name="文本框 11"/>
          <p:cNvSpPr txBox="1"/>
          <p:nvPr/>
        </p:nvSpPr>
        <p:spPr>
          <a:xfrm>
            <a:off x="5143658" y="534841"/>
            <a:ext cx="4593900" cy="523220"/>
          </a:xfrm>
          <a:prstGeom prst="rect">
            <a:avLst/>
          </a:prstGeom>
          <a:noFill/>
        </p:spPr>
        <p:txBody>
          <a:bodyPr wrap="square" rtlCol="0">
            <a:spAutoFit/>
            <a:scene3d>
              <a:camera prst="orthographicFront"/>
              <a:lightRig rig="threePt" dir="t"/>
            </a:scene3d>
            <a:sp3d contourW="12700"/>
          </a:bodyPr>
          <a:lstStyle/>
          <a:p>
            <a:r>
              <a:rPr lang="zh-CN" altLang="en-US" sz="2800" dirty="0">
                <a:solidFill>
                  <a:schemeClr val="tx1">
                    <a:lumMod val="85000"/>
                    <a:lumOff val="15000"/>
                  </a:schemeClr>
                </a:solidFill>
              </a:rPr>
              <a:t>搜索引擎的使用</a:t>
            </a:r>
          </a:p>
        </p:txBody>
      </p:sp>
      <p:sp>
        <p:nvSpPr>
          <p:cNvPr id="22" name="TextBox 21"/>
          <p:cNvSpPr txBox="1"/>
          <p:nvPr/>
        </p:nvSpPr>
        <p:spPr>
          <a:xfrm>
            <a:off x="3776964" y="535681"/>
            <a:ext cx="1366694" cy="523220"/>
          </a:xfrm>
          <a:prstGeom prst="rect">
            <a:avLst/>
          </a:prstGeom>
          <a:noFill/>
          <a:ln>
            <a:noFill/>
          </a:ln>
        </p:spPr>
        <p:txBody>
          <a:bodyPr wrap="square" rtlCol="0">
            <a:spAutoFit/>
          </a:bodyPr>
          <a:lstStyle/>
          <a:p>
            <a:r>
              <a:rPr lang="zh-CN" altLang="en-US" sz="2800" dirty="0">
                <a:solidFill>
                  <a:schemeClr val="tx1">
                    <a:lumMod val="85000"/>
                    <a:lumOff val="15000"/>
                  </a:schemeClr>
                </a:solidFill>
              </a:rPr>
              <a:t>任</a:t>
            </a:r>
            <a:r>
              <a:rPr lang="zh-CN" altLang="en-US" sz="2800" dirty="0" smtClean="0">
                <a:solidFill>
                  <a:schemeClr val="tx1">
                    <a:lumMod val="85000"/>
                    <a:lumOff val="15000"/>
                  </a:schemeClr>
                </a:solidFill>
              </a:rPr>
              <a:t>务二</a:t>
            </a:r>
            <a:endParaRPr lang="en-US" altLang="zh-CN" sz="2800" dirty="0">
              <a:solidFill>
                <a:schemeClr val="tx1">
                  <a:lumMod val="85000"/>
                  <a:lumOff val="1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13099" y="2002971"/>
            <a:ext cx="9728207" cy="3306966"/>
          </a:xfrm>
          <a:prstGeom prst="rect">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p:cNvSpPr/>
          <p:nvPr/>
        </p:nvSpPr>
        <p:spPr>
          <a:xfrm>
            <a:off x="848207" y="2738957"/>
            <a:ext cx="368758" cy="2005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1318772" y="2738958"/>
            <a:ext cx="1401277"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216965" y="2205266"/>
            <a:ext cx="1885050" cy="497316"/>
          </a:xfrm>
          <a:prstGeom prst="rect">
            <a:avLst/>
          </a:prstGeom>
        </p:spPr>
        <p:txBody>
          <a:bodyPr wrap="square">
            <a:spAutoFit/>
          </a:bodyPr>
          <a:lstStyle/>
          <a:p>
            <a:pPr algn="just">
              <a:lnSpc>
                <a:spcPct val="120000"/>
              </a:lnSpc>
            </a:pPr>
            <a:r>
              <a:rPr lang="zh-CN" altLang="en-US" sz="2400" b="1" dirty="0">
                <a:solidFill>
                  <a:schemeClr val="tx1">
                    <a:lumMod val="65000"/>
                    <a:lumOff val="35000"/>
                  </a:schemeClr>
                </a:solidFill>
              </a:rPr>
              <a:t>技术分析</a:t>
            </a:r>
          </a:p>
        </p:txBody>
      </p:sp>
      <p:sp>
        <p:nvSpPr>
          <p:cNvPr id="9" name="矩形 8"/>
          <p:cNvSpPr/>
          <p:nvPr/>
        </p:nvSpPr>
        <p:spPr>
          <a:xfrm>
            <a:off x="2328863" y="0"/>
            <a:ext cx="9863137"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0" y="0"/>
            <a:ext cx="3596749" cy="1141756"/>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68812" y="299314"/>
            <a:ext cx="2031325" cy="646331"/>
          </a:xfrm>
          <a:prstGeom prst="rect">
            <a:avLst/>
          </a:prstGeom>
          <a:noFill/>
        </p:spPr>
        <p:txBody>
          <a:bodyPr wrap="none" rtlCol="0">
            <a:spAutoFit/>
            <a:scene3d>
              <a:camera prst="orthographicFront"/>
              <a:lightRig rig="threePt" dir="t"/>
            </a:scene3d>
            <a:sp3d contourW="12700"/>
          </a:bodyPr>
          <a:lstStyle/>
          <a:p>
            <a:pPr algn="ctr"/>
            <a:r>
              <a:rPr lang="zh-CN" altLang="en-US" sz="3600" b="1" dirty="0">
                <a:solidFill>
                  <a:schemeClr val="accent3"/>
                </a:solidFill>
                <a:latin typeface="+mn-ea"/>
                <a:cs typeface="经典综艺体简" panose="02010609000101010101" pitchFamily="49" charset="-122"/>
              </a:rPr>
              <a:t>技术分</a:t>
            </a:r>
            <a:r>
              <a:rPr lang="zh-CN" altLang="en-US" sz="3600" b="1" dirty="0" smtClean="0">
                <a:solidFill>
                  <a:schemeClr val="accent3"/>
                </a:solidFill>
                <a:latin typeface="+mn-ea"/>
                <a:cs typeface="经典综艺体简" panose="02010609000101010101" pitchFamily="49" charset="-122"/>
              </a:rPr>
              <a:t>析</a:t>
            </a:r>
            <a:endParaRPr lang="zh-CN" altLang="en-US" sz="3600" b="1" dirty="0">
              <a:solidFill>
                <a:schemeClr val="accent3"/>
              </a:solidFill>
              <a:latin typeface="+mn-ea"/>
              <a:cs typeface="经典综艺体简" panose="02010609000101010101" pitchFamily="49" charset="-122"/>
            </a:endParaRPr>
          </a:p>
        </p:txBody>
      </p:sp>
      <p:sp>
        <p:nvSpPr>
          <p:cNvPr id="21" name="文本框 11"/>
          <p:cNvSpPr txBox="1"/>
          <p:nvPr/>
        </p:nvSpPr>
        <p:spPr>
          <a:xfrm>
            <a:off x="5143658" y="534841"/>
            <a:ext cx="4257016" cy="523220"/>
          </a:xfrm>
          <a:prstGeom prst="rect">
            <a:avLst/>
          </a:prstGeom>
          <a:noFill/>
        </p:spPr>
        <p:txBody>
          <a:bodyPr wrap="square" rtlCol="0">
            <a:spAutoFit/>
            <a:scene3d>
              <a:camera prst="orthographicFront"/>
              <a:lightRig rig="threePt" dir="t"/>
            </a:scene3d>
            <a:sp3d contourW="12700"/>
          </a:bodyPr>
          <a:lstStyle/>
          <a:p>
            <a:r>
              <a:rPr lang="zh-CN" altLang="en-US" sz="2800" dirty="0">
                <a:solidFill>
                  <a:schemeClr val="tx1">
                    <a:lumMod val="85000"/>
                    <a:lumOff val="15000"/>
                  </a:schemeClr>
                </a:solidFill>
              </a:rPr>
              <a:t>搜索引擎的使用</a:t>
            </a:r>
          </a:p>
        </p:txBody>
      </p:sp>
      <p:sp>
        <p:nvSpPr>
          <p:cNvPr id="22" name="TextBox 21"/>
          <p:cNvSpPr txBox="1"/>
          <p:nvPr/>
        </p:nvSpPr>
        <p:spPr>
          <a:xfrm>
            <a:off x="3776964" y="535681"/>
            <a:ext cx="1366694" cy="523220"/>
          </a:xfrm>
          <a:prstGeom prst="rect">
            <a:avLst/>
          </a:prstGeom>
          <a:noFill/>
          <a:ln>
            <a:noFill/>
          </a:ln>
        </p:spPr>
        <p:txBody>
          <a:bodyPr wrap="square" rtlCol="0">
            <a:spAutoFit/>
          </a:bodyPr>
          <a:lstStyle/>
          <a:p>
            <a:r>
              <a:rPr lang="zh-CN" altLang="en-US" sz="2800" dirty="0">
                <a:solidFill>
                  <a:schemeClr val="tx1">
                    <a:lumMod val="85000"/>
                    <a:lumOff val="15000"/>
                  </a:schemeClr>
                </a:solidFill>
              </a:rPr>
              <a:t>任</a:t>
            </a:r>
            <a:r>
              <a:rPr lang="zh-CN" altLang="en-US" sz="2800" dirty="0" smtClean="0">
                <a:solidFill>
                  <a:schemeClr val="tx1">
                    <a:lumMod val="85000"/>
                    <a:lumOff val="15000"/>
                  </a:schemeClr>
                </a:solidFill>
              </a:rPr>
              <a:t>务二</a:t>
            </a:r>
            <a:endParaRPr lang="en-US" altLang="zh-CN" sz="2800" dirty="0">
              <a:solidFill>
                <a:schemeClr val="tx1">
                  <a:lumMod val="85000"/>
                  <a:lumOff val="15000"/>
                </a:schemeClr>
              </a:solidFill>
            </a:endParaRPr>
          </a:p>
        </p:txBody>
      </p:sp>
      <p:sp>
        <p:nvSpPr>
          <p:cNvPr id="2" name="矩形 1"/>
          <p:cNvSpPr/>
          <p:nvPr/>
        </p:nvSpPr>
        <p:spPr>
          <a:xfrm>
            <a:off x="3776964" y="2811982"/>
            <a:ext cx="3262432" cy="461665"/>
          </a:xfrm>
          <a:prstGeom prst="rect">
            <a:avLst/>
          </a:prstGeom>
        </p:spPr>
        <p:txBody>
          <a:bodyPr wrap="none">
            <a:spAutoFit/>
          </a:bodyPr>
          <a:lstStyle/>
          <a:p>
            <a:r>
              <a:rPr lang="zh-CN" altLang="en-US" sz="2400" dirty="0"/>
              <a:t>（一）搜索引擎的类型</a:t>
            </a:r>
          </a:p>
        </p:txBody>
      </p:sp>
      <p:sp>
        <p:nvSpPr>
          <p:cNvPr id="20" name="矩形 19"/>
          <p:cNvSpPr/>
          <p:nvPr/>
        </p:nvSpPr>
        <p:spPr>
          <a:xfrm>
            <a:off x="3776964" y="3501008"/>
            <a:ext cx="3570208" cy="461665"/>
          </a:xfrm>
          <a:prstGeom prst="rect">
            <a:avLst/>
          </a:prstGeom>
        </p:spPr>
        <p:txBody>
          <a:bodyPr wrap="none">
            <a:spAutoFit/>
          </a:bodyPr>
          <a:lstStyle/>
          <a:p>
            <a:r>
              <a:rPr lang="zh-CN" altLang="en-US" sz="2400" dirty="0"/>
              <a:t>（二）常见</a:t>
            </a:r>
            <a:r>
              <a:rPr lang="zh-CN" altLang="en-US" sz="2400" dirty="0" smtClean="0"/>
              <a:t>搜索引擎介绍</a:t>
            </a:r>
            <a:endParaRPr lang="zh-CN" altLang="en-US" sz="2400" dirty="0"/>
          </a:p>
        </p:txBody>
      </p:sp>
      <p:sp>
        <p:nvSpPr>
          <p:cNvPr id="25" name="燕尾形 24"/>
          <p:cNvSpPr/>
          <p:nvPr/>
        </p:nvSpPr>
        <p:spPr>
          <a:xfrm>
            <a:off x="11111082" y="5118005"/>
            <a:ext cx="335280" cy="383863"/>
          </a:xfrm>
          <a:prstGeom prst="chevron">
            <a:avLst>
              <a:gd name="adj" fmla="val 3693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燕尾形 25"/>
          <p:cNvSpPr/>
          <p:nvPr/>
        </p:nvSpPr>
        <p:spPr>
          <a:xfrm>
            <a:off x="11485218" y="5118005"/>
            <a:ext cx="335280" cy="383863"/>
          </a:xfrm>
          <a:prstGeom prst="chevron">
            <a:avLst>
              <a:gd name="adj" fmla="val 36932"/>
            </a:avLst>
          </a:prstGeom>
          <a:solidFill>
            <a:srgbClr val="027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燕尾形 26"/>
          <p:cNvSpPr/>
          <p:nvPr/>
        </p:nvSpPr>
        <p:spPr>
          <a:xfrm>
            <a:off x="11845258" y="5118005"/>
            <a:ext cx="335280" cy="383863"/>
          </a:xfrm>
          <a:prstGeom prst="chevron">
            <a:avLst>
              <a:gd name="adj" fmla="val 36932"/>
            </a:avLst>
          </a:prstGeom>
          <a:solidFill>
            <a:srgbClr val="079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（一）搜索引擎的类型</a:t>
            </a:r>
          </a:p>
        </p:txBody>
      </p:sp>
      <p:sp>
        <p:nvSpPr>
          <p:cNvPr id="42" name="矩形 41"/>
          <p:cNvSpPr/>
          <p:nvPr/>
        </p:nvSpPr>
        <p:spPr>
          <a:xfrm>
            <a:off x="1274324" y="1161593"/>
            <a:ext cx="3105171" cy="517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内容占位符 3"/>
          <p:cNvSpPr>
            <a:spLocks noGrp="1"/>
          </p:cNvSpPr>
          <p:nvPr>
            <p:ph sz="quarter" idx="10"/>
          </p:nvPr>
        </p:nvSpPr>
        <p:spPr>
          <a:xfrm>
            <a:off x="1274324" y="1186269"/>
            <a:ext cx="2916223" cy="533482"/>
          </a:xfrm>
        </p:spPr>
        <p:txBody>
          <a:bodyPr>
            <a:normAutofit lnSpcReduction="10000"/>
          </a:bodyPr>
          <a:lstStyle/>
          <a:p>
            <a:pPr indent="0"/>
            <a:r>
              <a:rPr lang="en-US" altLang="zh-CN" dirty="0" smtClean="0">
                <a:solidFill>
                  <a:schemeClr val="bg1"/>
                </a:solidFill>
              </a:rPr>
              <a:t>1</a:t>
            </a:r>
            <a:r>
              <a:rPr lang="zh-CN" altLang="en-US" dirty="0">
                <a:solidFill>
                  <a:schemeClr val="bg1"/>
                </a:solidFill>
              </a:rPr>
              <a:t>．全文搜索引擎</a:t>
            </a:r>
            <a:endParaRPr lang="en-US" altLang="zh-CN" sz="1100" dirty="0"/>
          </a:p>
        </p:txBody>
      </p:sp>
      <p:grpSp>
        <p:nvGrpSpPr>
          <p:cNvPr id="44" name="组合 43"/>
          <p:cNvGrpSpPr/>
          <p:nvPr/>
        </p:nvGrpSpPr>
        <p:grpSpPr>
          <a:xfrm flipV="1">
            <a:off x="609600" y="1030803"/>
            <a:ext cx="470284" cy="670057"/>
            <a:chOff x="3173412" y="596106"/>
            <a:chExt cx="960438" cy="1368425"/>
          </a:xfrm>
        </p:grpSpPr>
        <p:sp>
          <p:nvSpPr>
            <p:cNvPr id="45" name="Freeform 9"/>
            <p:cNvSpPr/>
            <p:nvPr/>
          </p:nvSpPr>
          <p:spPr bwMode="auto">
            <a:xfrm>
              <a:off x="3586162" y="1178719"/>
              <a:ext cx="193675" cy="214313"/>
            </a:xfrm>
            <a:custGeom>
              <a:avLst/>
              <a:gdLst>
                <a:gd name="T0" fmla="*/ 61 w 72"/>
                <a:gd name="T1" fmla="*/ 23 h 80"/>
                <a:gd name="T2" fmla="*/ 22 w 72"/>
                <a:gd name="T3" fmla="*/ 6 h 80"/>
                <a:gd name="T4" fmla="*/ 22 w 72"/>
                <a:gd name="T5" fmla="*/ 6 h 80"/>
                <a:gd name="T6" fmla="*/ 6 w 72"/>
                <a:gd name="T7" fmla="*/ 45 h 80"/>
                <a:gd name="T8" fmla="*/ 11 w 72"/>
                <a:gd name="T9" fmla="*/ 58 h 80"/>
                <a:gd name="T10" fmla="*/ 50 w 72"/>
                <a:gd name="T11" fmla="*/ 74 h 80"/>
                <a:gd name="T12" fmla="*/ 50 w 72"/>
                <a:gd name="T13" fmla="*/ 74 h 80"/>
                <a:gd name="T14" fmla="*/ 66 w 72"/>
                <a:gd name="T15" fmla="*/ 35 h 80"/>
                <a:gd name="T16" fmla="*/ 61 w 72"/>
                <a:gd name="T1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61" y="23"/>
                  </a:moveTo>
                  <a:cubicBezTo>
                    <a:pt x="54" y="7"/>
                    <a:pt x="37" y="0"/>
                    <a:pt x="22" y="6"/>
                  </a:cubicBezTo>
                  <a:cubicBezTo>
                    <a:pt x="22" y="6"/>
                    <a:pt x="22" y="6"/>
                    <a:pt x="22" y="6"/>
                  </a:cubicBezTo>
                  <a:cubicBezTo>
                    <a:pt x="7" y="13"/>
                    <a:pt x="0" y="30"/>
                    <a:pt x="6" y="45"/>
                  </a:cubicBezTo>
                  <a:cubicBezTo>
                    <a:pt x="11" y="58"/>
                    <a:pt x="11" y="58"/>
                    <a:pt x="11" y="58"/>
                  </a:cubicBezTo>
                  <a:cubicBezTo>
                    <a:pt x="17" y="73"/>
                    <a:pt x="35" y="80"/>
                    <a:pt x="50" y="74"/>
                  </a:cubicBezTo>
                  <a:cubicBezTo>
                    <a:pt x="50" y="74"/>
                    <a:pt x="50" y="74"/>
                    <a:pt x="50" y="74"/>
                  </a:cubicBezTo>
                  <a:cubicBezTo>
                    <a:pt x="65" y="68"/>
                    <a:pt x="72" y="50"/>
                    <a:pt x="66" y="35"/>
                  </a:cubicBezTo>
                  <a:lnTo>
                    <a:pt x="61" y="23"/>
                  </a:lnTo>
                  <a:close/>
                </a:path>
              </a:pathLst>
            </a:custGeom>
            <a:solidFill>
              <a:srgbClr val="23A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10"/>
            <p:cNvSpPr/>
            <p:nvPr/>
          </p:nvSpPr>
          <p:spPr bwMode="auto">
            <a:xfrm>
              <a:off x="3173412" y="640556"/>
              <a:ext cx="866775" cy="838200"/>
            </a:xfrm>
            <a:custGeom>
              <a:avLst/>
              <a:gdLst>
                <a:gd name="T0" fmla="*/ 323 w 323"/>
                <a:gd name="T1" fmla="*/ 208 h 312"/>
                <a:gd name="T2" fmla="*/ 321 w 323"/>
                <a:gd name="T3" fmla="*/ 208 h 312"/>
                <a:gd name="T4" fmla="*/ 223 w 323"/>
                <a:gd name="T5" fmla="*/ 216 h 312"/>
                <a:gd name="T6" fmla="*/ 172 w 323"/>
                <a:gd name="T7" fmla="*/ 198 h 312"/>
                <a:gd name="T8" fmla="*/ 150 w 323"/>
                <a:gd name="T9" fmla="*/ 247 h 312"/>
                <a:gd name="T10" fmla="*/ 74 w 323"/>
                <a:gd name="T11" fmla="*/ 309 h 312"/>
                <a:gd name="T12" fmla="*/ 73 w 323"/>
                <a:gd name="T13" fmla="*/ 312 h 312"/>
                <a:gd name="T14" fmla="*/ 67 w 323"/>
                <a:gd name="T15" fmla="*/ 299 h 312"/>
                <a:gd name="T16" fmla="*/ 28 w 323"/>
                <a:gd name="T17" fmla="*/ 207 h 312"/>
                <a:gd name="T18" fmla="*/ 102 w 323"/>
                <a:gd name="T19" fmla="*/ 28 h 312"/>
                <a:gd name="T20" fmla="*/ 280 w 323"/>
                <a:gd name="T21" fmla="*/ 102 h 312"/>
                <a:gd name="T22" fmla="*/ 319 w 323"/>
                <a:gd name="T23" fmla="*/ 195 h 312"/>
                <a:gd name="T24" fmla="*/ 323 w 323"/>
                <a:gd name="T25"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12">
                  <a:moveTo>
                    <a:pt x="323" y="208"/>
                  </a:moveTo>
                  <a:cubicBezTo>
                    <a:pt x="322" y="208"/>
                    <a:pt x="322" y="208"/>
                    <a:pt x="321" y="208"/>
                  </a:cubicBezTo>
                  <a:cubicBezTo>
                    <a:pt x="292" y="204"/>
                    <a:pt x="258" y="207"/>
                    <a:pt x="223" y="216"/>
                  </a:cubicBezTo>
                  <a:cubicBezTo>
                    <a:pt x="214" y="198"/>
                    <a:pt x="192" y="190"/>
                    <a:pt x="172" y="198"/>
                  </a:cubicBezTo>
                  <a:cubicBezTo>
                    <a:pt x="153" y="206"/>
                    <a:pt x="143" y="227"/>
                    <a:pt x="150" y="247"/>
                  </a:cubicBezTo>
                  <a:cubicBezTo>
                    <a:pt x="118" y="265"/>
                    <a:pt x="92" y="286"/>
                    <a:pt x="74" y="309"/>
                  </a:cubicBezTo>
                  <a:cubicBezTo>
                    <a:pt x="74" y="310"/>
                    <a:pt x="73" y="311"/>
                    <a:pt x="73" y="312"/>
                  </a:cubicBezTo>
                  <a:cubicBezTo>
                    <a:pt x="70" y="308"/>
                    <a:pt x="68" y="303"/>
                    <a:pt x="67" y="299"/>
                  </a:cubicBezTo>
                  <a:cubicBezTo>
                    <a:pt x="28" y="207"/>
                    <a:pt x="28" y="207"/>
                    <a:pt x="28" y="207"/>
                  </a:cubicBezTo>
                  <a:cubicBezTo>
                    <a:pt x="0" y="137"/>
                    <a:pt x="33" y="57"/>
                    <a:pt x="102" y="28"/>
                  </a:cubicBezTo>
                  <a:cubicBezTo>
                    <a:pt x="172" y="0"/>
                    <a:pt x="252" y="33"/>
                    <a:pt x="280" y="102"/>
                  </a:cubicBezTo>
                  <a:cubicBezTo>
                    <a:pt x="319" y="195"/>
                    <a:pt x="319" y="195"/>
                    <a:pt x="319" y="195"/>
                  </a:cubicBezTo>
                  <a:cubicBezTo>
                    <a:pt x="320" y="199"/>
                    <a:pt x="322" y="204"/>
                    <a:pt x="323" y="208"/>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11"/>
            <p:cNvSpPr/>
            <p:nvPr/>
          </p:nvSpPr>
          <p:spPr bwMode="auto">
            <a:xfrm>
              <a:off x="3752850" y="1234281"/>
              <a:ext cx="325438" cy="400050"/>
            </a:xfrm>
            <a:custGeom>
              <a:avLst/>
              <a:gdLst>
                <a:gd name="T0" fmla="*/ 14 w 121"/>
                <a:gd name="T1" fmla="*/ 12 h 149"/>
                <a:gd name="T2" fmla="*/ 14 w 121"/>
                <a:gd name="T3" fmla="*/ 11 h 149"/>
                <a:gd name="T4" fmla="*/ 103 w 121"/>
                <a:gd name="T5" fmla="*/ 3 h 149"/>
                <a:gd name="T6" fmla="*/ 111 w 121"/>
                <a:gd name="T7" fmla="*/ 4 h 149"/>
                <a:gd name="T8" fmla="*/ 36 w 121"/>
                <a:gd name="T9" fmla="*/ 149 h 149"/>
                <a:gd name="T10" fmla="*/ 0 w 121"/>
                <a:gd name="T11" fmla="*/ 60 h 149"/>
                <a:gd name="T12" fmla="*/ 14 w 121"/>
                <a:gd name="T13" fmla="*/ 12 h 149"/>
              </a:gdLst>
              <a:ahLst/>
              <a:cxnLst>
                <a:cxn ang="0">
                  <a:pos x="T0" y="T1"/>
                </a:cxn>
                <a:cxn ang="0">
                  <a:pos x="T2" y="T3"/>
                </a:cxn>
                <a:cxn ang="0">
                  <a:pos x="T4" y="T5"/>
                </a:cxn>
                <a:cxn ang="0">
                  <a:pos x="T6" y="T7"/>
                </a:cxn>
                <a:cxn ang="0">
                  <a:pos x="T8" y="T9"/>
                </a:cxn>
                <a:cxn ang="0">
                  <a:pos x="T10" y="T11"/>
                </a:cxn>
                <a:cxn ang="0">
                  <a:pos x="T12" y="T13"/>
                </a:cxn>
              </a:cxnLst>
              <a:rect l="0" t="0" r="r" b="b"/>
              <a:pathLst>
                <a:path w="121" h="149">
                  <a:moveTo>
                    <a:pt x="14" y="12"/>
                  </a:moveTo>
                  <a:cubicBezTo>
                    <a:pt x="14" y="11"/>
                    <a:pt x="14" y="11"/>
                    <a:pt x="14" y="11"/>
                  </a:cubicBezTo>
                  <a:cubicBezTo>
                    <a:pt x="46" y="2"/>
                    <a:pt x="77" y="0"/>
                    <a:pt x="103" y="3"/>
                  </a:cubicBezTo>
                  <a:cubicBezTo>
                    <a:pt x="106" y="3"/>
                    <a:pt x="108" y="4"/>
                    <a:pt x="111" y="4"/>
                  </a:cubicBezTo>
                  <a:cubicBezTo>
                    <a:pt x="121" y="63"/>
                    <a:pt x="91" y="122"/>
                    <a:pt x="36" y="149"/>
                  </a:cubicBezTo>
                  <a:cubicBezTo>
                    <a:pt x="0" y="60"/>
                    <a:pt x="0" y="60"/>
                    <a:pt x="0" y="60"/>
                  </a:cubicBezTo>
                  <a:cubicBezTo>
                    <a:pt x="15" y="50"/>
                    <a:pt x="22" y="30"/>
                    <a:pt x="14" y="12"/>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12"/>
            <p:cNvSpPr/>
            <p:nvPr/>
          </p:nvSpPr>
          <p:spPr bwMode="auto">
            <a:xfrm>
              <a:off x="3392487" y="1343819"/>
              <a:ext cx="417513" cy="360363"/>
            </a:xfrm>
            <a:custGeom>
              <a:avLst/>
              <a:gdLst>
                <a:gd name="T0" fmla="*/ 74 w 155"/>
                <a:gd name="T1" fmla="*/ 0 h 134"/>
                <a:gd name="T2" fmla="*/ 74 w 155"/>
                <a:gd name="T3" fmla="*/ 2 h 134"/>
                <a:gd name="T4" fmla="*/ 119 w 155"/>
                <a:gd name="T5" fmla="*/ 26 h 134"/>
                <a:gd name="T6" fmla="*/ 155 w 155"/>
                <a:gd name="T7" fmla="*/ 114 h 134"/>
                <a:gd name="T8" fmla="*/ 0 w 155"/>
                <a:gd name="T9" fmla="*/ 65 h 134"/>
                <a:gd name="T10" fmla="*/ 5 w 155"/>
                <a:gd name="T11" fmla="*/ 58 h 134"/>
                <a:gd name="T12" fmla="*/ 74 w 15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5" h="134">
                  <a:moveTo>
                    <a:pt x="74" y="0"/>
                  </a:moveTo>
                  <a:cubicBezTo>
                    <a:pt x="74" y="2"/>
                    <a:pt x="74" y="2"/>
                    <a:pt x="74" y="2"/>
                  </a:cubicBezTo>
                  <a:cubicBezTo>
                    <a:pt x="82" y="19"/>
                    <a:pt x="100" y="29"/>
                    <a:pt x="119" y="26"/>
                  </a:cubicBezTo>
                  <a:cubicBezTo>
                    <a:pt x="155" y="114"/>
                    <a:pt x="155" y="114"/>
                    <a:pt x="155" y="114"/>
                  </a:cubicBezTo>
                  <a:cubicBezTo>
                    <a:pt x="97" y="134"/>
                    <a:pt x="35" y="113"/>
                    <a:pt x="0" y="65"/>
                  </a:cubicBezTo>
                  <a:cubicBezTo>
                    <a:pt x="2" y="62"/>
                    <a:pt x="3" y="60"/>
                    <a:pt x="5" y="58"/>
                  </a:cubicBezTo>
                  <a:cubicBezTo>
                    <a:pt x="21" y="37"/>
                    <a:pt x="45" y="17"/>
                    <a:pt x="74" y="0"/>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13"/>
            <p:cNvSpPr/>
            <p:nvPr/>
          </p:nvSpPr>
          <p:spPr bwMode="auto">
            <a:xfrm>
              <a:off x="3178175" y="1647031"/>
              <a:ext cx="784225" cy="317500"/>
            </a:xfrm>
            <a:custGeom>
              <a:avLst/>
              <a:gdLst>
                <a:gd name="T0" fmla="*/ 21 w 292"/>
                <a:gd name="T1" fmla="*/ 106 h 118"/>
                <a:gd name="T2" fmla="*/ 28 w 292"/>
                <a:gd name="T3" fmla="*/ 90 h 118"/>
                <a:gd name="T4" fmla="*/ 28 w 292"/>
                <a:gd name="T5" fmla="*/ 90 h 118"/>
                <a:gd name="T6" fmla="*/ 24 w 292"/>
                <a:gd name="T7" fmla="*/ 66 h 118"/>
                <a:gd name="T8" fmla="*/ 24 w 292"/>
                <a:gd name="T9" fmla="*/ 66 h 118"/>
                <a:gd name="T10" fmla="*/ 77 w 292"/>
                <a:gd name="T11" fmla="*/ 25 h 118"/>
                <a:gd name="T12" fmla="*/ 77 w 292"/>
                <a:gd name="T13" fmla="*/ 25 h 118"/>
                <a:gd name="T14" fmla="*/ 140 w 292"/>
                <a:gd name="T15" fmla="*/ 54 h 118"/>
                <a:gd name="T16" fmla="*/ 140 w 292"/>
                <a:gd name="T17" fmla="*/ 54 h 118"/>
                <a:gd name="T18" fmla="*/ 189 w 292"/>
                <a:gd name="T19" fmla="*/ 94 h 118"/>
                <a:gd name="T20" fmla="*/ 189 w 292"/>
                <a:gd name="T21" fmla="*/ 94 h 118"/>
                <a:gd name="T22" fmla="*/ 240 w 292"/>
                <a:gd name="T23" fmla="*/ 117 h 118"/>
                <a:gd name="T24" fmla="*/ 240 w 292"/>
                <a:gd name="T25" fmla="*/ 117 h 118"/>
                <a:gd name="T26" fmla="*/ 278 w 292"/>
                <a:gd name="T27" fmla="*/ 100 h 118"/>
                <a:gd name="T28" fmla="*/ 278 w 292"/>
                <a:gd name="T29" fmla="*/ 100 h 118"/>
                <a:gd name="T30" fmla="*/ 292 w 292"/>
                <a:gd name="T31" fmla="*/ 69 h 118"/>
                <a:gd name="T32" fmla="*/ 292 w 292"/>
                <a:gd name="T33" fmla="*/ 69 h 118"/>
                <a:gd name="T34" fmla="*/ 279 w 292"/>
                <a:gd name="T35" fmla="*/ 29 h 118"/>
                <a:gd name="T36" fmla="*/ 279 w 292"/>
                <a:gd name="T37" fmla="*/ 29 h 118"/>
                <a:gd name="T38" fmla="*/ 265 w 292"/>
                <a:gd name="T39" fmla="*/ 13 h 118"/>
                <a:gd name="T40" fmla="*/ 265 w 292"/>
                <a:gd name="T41" fmla="*/ 13 h 118"/>
                <a:gd name="T42" fmla="*/ 248 w 292"/>
                <a:gd name="T43" fmla="*/ 14 h 118"/>
                <a:gd name="T44" fmla="*/ 248 w 292"/>
                <a:gd name="T45" fmla="*/ 14 h 118"/>
                <a:gd name="T46" fmla="*/ 249 w 292"/>
                <a:gd name="T47" fmla="*/ 31 h 118"/>
                <a:gd name="T48" fmla="*/ 249 w 292"/>
                <a:gd name="T49" fmla="*/ 31 h 118"/>
                <a:gd name="T50" fmla="*/ 249 w 292"/>
                <a:gd name="T51" fmla="*/ 32 h 118"/>
                <a:gd name="T52" fmla="*/ 249 w 292"/>
                <a:gd name="T53" fmla="*/ 32 h 118"/>
                <a:gd name="T54" fmla="*/ 252 w 292"/>
                <a:gd name="T55" fmla="*/ 34 h 118"/>
                <a:gd name="T56" fmla="*/ 252 w 292"/>
                <a:gd name="T57" fmla="*/ 34 h 118"/>
                <a:gd name="T58" fmla="*/ 259 w 292"/>
                <a:gd name="T59" fmla="*/ 43 h 118"/>
                <a:gd name="T60" fmla="*/ 259 w 292"/>
                <a:gd name="T61" fmla="*/ 43 h 118"/>
                <a:gd name="T62" fmla="*/ 267 w 292"/>
                <a:gd name="T63" fmla="*/ 67 h 118"/>
                <a:gd name="T64" fmla="*/ 267 w 292"/>
                <a:gd name="T65" fmla="*/ 67 h 118"/>
                <a:gd name="T66" fmla="*/ 260 w 292"/>
                <a:gd name="T67" fmla="*/ 84 h 118"/>
                <a:gd name="T68" fmla="*/ 260 w 292"/>
                <a:gd name="T69" fmla="*/ 84 h 118"/>
                <a:gd name="T70" fmla="*/ 241 w 292"/>
                <a:gd name="T71" fmla="*/ 92 h 118"/>
                <a:gd name="T72" fmla="*/ 241 w 292"/>
                <a:gd name="T73" fmla="*/ 92 h 118"/>
                <a:gd name="T74" fmla="*/ 203 w 292"/>
                <a:gd name="T75" fmla="*/ 74 h 118"/>
                <a:gd name="T76" fmla="*/ 203 w 292"/>
                <a:gd name="T77" fmla="*/ 74 h 118"/>
                <a:gd name="T78" fmla="*/ 156 w 292"/>
                <a:gd name="T79" fmla="*/ 35 h 118"/>
                <a:gd name="T80" fmla="*/ 156 w 292"/>
                <a:gd name="T81" fmla="*/ 35 h 118"/>
                <a:gd name="T82" fmla="*/ 78 w 292"/>
                <a:gd name="T83" fmla="*/ 1 h 118"/>
                <a:gd name="T84" fmla="*/ 78 w 292"/>
                <a:gd name="T85" fmla="*/ 1 h 118"/>
                <a:gd name="T86" fmla="*/ 24 w 292"/>
                <a:gd name="T87" fmla="*/ 17 h 118"/>
                <a:gd name="T88" fmla="*/ 24 w 292"/>
                <a:gd name="T89" fmla="*/ 17 h 118"/>
                <a:gd name="T90" fmla="*/ 0 w 292"/>
                <a:gd name="T91" fmla="*/ 65 h 118"/>
                <a:gd name="T92" fmla="*/ 0 w 292"/>
                <a:gd name="T93" fmla="*/ 65 h 118"/>
                <a:gd name="T94" fmla="*/ 5 w 292"/>
                <a:gd name="T95" fmla="*/ 99 h 118"/>
                <a:gd name="T96" fmla="*/ 5 w 292"/>
                <a:gd name="T97" fmla="*/ 99 h 118"/>
                <a:gd name="T98" fmla="*/ 16 w 292"/>
                <a:gd name="T99" fmla="*/ 107 h 118"/>
                <a:gd name="T100" fmla="*/ 16 w 292"/>
                <a:gd name="T101" fmla="*/ 107 h 118"/>
                <a:gd name="T102" fmla="*/ 21 w 292"/>
                <a:gd name="T103"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18">
                  <a:moveTo>
                    <a:pt x="21" y="106"/>
                  </a:moveTo>
                  <a:cubicBezTo>
                    <a:pt x="27" y="104"/>
                    <a:pt x="31" y="97"/>
                    <a:pt x="28" y="90"/>
                  </a:cubicBezTo>
                  <a:cubicBezTo>
                    <a:pt x="28" y="90"/>
                    <a:pt x="28" y="90"/>
                    <a:pt x="28" y="90"/>
                  </a:cubicBezTo>
                  <a:cubicBezTo>
                    <a:pt x="25" y="81"/>
                    <a:pt x="24" y="73"/>
                    <a:pt x="24" y="66"/>
                  </a:cubicBezTo>
                  <a:cubicBezTo>
                    <a:pt x="24" y="66"/>
                    <a:pt x="24" y="66"/>
                    <a:pt x="24" y="66"/>
                  </a:cubicBezTo>
                  <a:cubicBezTo>
                    <a:pt x="26" y="41"/>
                    <a:pt x="46" y="24"/>
                    <a:pt x="77" y="25"/>
                  </a:cubicBezTo>
                  <a:cubicBezTo>
                    <a:pt x="77" y="25"/>
                    <a:pt x="77" y="25"/>
                    <a:pt x="77" y="25"/>
                  </a:cubicBezTo>
                  <a:cubicBezTo>
                    <a:pt x="95" y="26"/>
                    <a:pt x="117" y="34"/>
                    <a:pt x="140" y="54"/>
                  </a:cubicBezTo>
                  <a:cubicBezTo>
                    <a:pt x="140" y="54"/>
                    <a:pt x="140" y="54"/>
                    <a:pt x="140" y="54"/>
                  </a:cubicBezTo>
                  <a:cubicBezTo>
                    <a:pt x="155" y="67"/>
                    <a:pt x="172" y="82"/>
                    <a:pt x="189" y="94"/>
                  </a:cubicBezTo>
                  <a:cubicBezTo>
                    <a:pt x="189" y="94"/>
                    <a:pt x="189" y="94"/>
                    <a:pt x="189" y="94"/>
                  </a:cubicBezTo>
                  <a:cubicBezTo>
                    <a:pt x="205" y="106"/>
                    <a:pt x="222" y="116"/>
                    <a:pt x="240" y="117"/>
                  </a:cubicBezTo>
                  <a:cubicBezTo>
                    <a:pt x="240" y="117"/>
                    <a:pt x="240" y="117"/>
                    <a:pt x="240" y="117"/>
                  </a:cubicBezTo>
                  <a:cubicBezTo>
                    <a:pt x="254" y="118"/>
                    <a:pt x="268" y="112"/>
                    <a:pt x="278" y="100"/>
                  </a:cubicBezTo>
                  <a:cubicBezTo>
                    <a:pt x="278" y="100"/>
                    <a:pt x="278" y="100"/>
                    <a:pt x="278" y="100"/>
                  </a:cubicBezTo>
                  <a:cubicBezTo>
                    <a:pt x="287" y="90"/>
                    <a:pt x="291" y="79"/>
                    <a:pt x="292" y="69"/>
                  </a:cubicBezTo>
                  <a:cubicBezTo>
                    <a:pt x="292" y="69"/>
                    <a:pt x="292" y="69"/>
                    <a:pt x="292" y="69"/>
                  </a:cubicBezTo>
                  <a:cubicBezTo>
                    <a:pt x="292" y="52"/>
                    <a:pt x="285" y="39"/>
                    <a:pt x="279" y="29"/>
                  </a:cubicBezTo>
                  <a:cubicBezTo>
                    <a:pt x="279" y="29"/>
                    <a:pt x="279" y="29"/>
                    <a:pt x="279" y="29"/>
                  </a:cubicBezTo>
                  <a:cubicBezTo>
                    <a:pt x="272" y="19"/>
                    <a:pt x="265" y="13"/>
                    <a:pt x="265" y="13"/>
                  </a:cubicBezTo>
                  <a:cubicBezTo>
                    <a:pt x="265" y="13"/>
                    <a:pt x="265" y="13"/>
                    <a:pt x="265" y="13"/>
                  </a:cubicBezTo>
                  <a:cubicBezTo>
                    <a:pt x="260" y="9"/>
                    <a:pt x="252" y="9"/>
                    <a:pt x="248" y="14"/>
                  </a:cubicBezTo>
                  <a:cubicBezTo>
                    <a:pt x="248" y="14"/>
                    <a:pt x="248" y="14"/>
                    <a:pt x="248" y="14"/>
                  </a:cubicBezTo>
                  <a:cubicBezTo>
                    <a:pt x="243" y="19"/>
                    <a:pt x="244" y="27"/>
                    <a:pt x="249" y="31"/>
                  </a:cubicBezTo>
                  <a:cubicBezTo>
                    <a:pt x="249" y="31"/>
                    <a:pt x="249" y="31"/>
                    <a:pt x="249" y="31"/>
                  </a:cubicBezTo>
                  <a:cubicBezTo>
                    <a:pt x="249" y="31"/>
                    <a:pt x="249" y="31"/>
                    <a:pt x="249" y="32"/>
                  </a:cubicBezTo>
                  <a:cubicBezTo>
                    <a:pt x="249" y="32"/>
                    <a:pt x="249" y="32"/>
                    <a:pt x="249" y="32"/>
                  </a:cubicBezTo>
                  <a:cubicBezTo>
                    <a:pt x="250" y="32"/>
                    <a:pt x="251" y="33"/>
                    <a:pt x="252" y="34"/>
                  </a:cubicBezTo>
                  <a:cubicBezTo>
                    <a:pt x="252" y="34"/>
                    <a:pt x="252" y="34"/>
                    <a:pt x="252" y="34"/>
                  </a:cubicBezTo>
                  <a:cubicBezTo>
                    <a:pt x="253" y="36"/>
                    <a:pt x="256" y="39"/>
                    <a:pt x="259" y="43"/>
                  </a:cubicBezTo>
                  <a:cubicBezTo>
                    <a:pt x="259" y="43"/>
                    <a:pt x="259" y="43"/>
                    <a:pt x="259" y="43"/>
                  </a:cubicBezTo>
                  <a:cubicBezTo>
                    <a:pt x="264" y="50"/>
                    <a:pt x="268" y="59"/>
                    <a:pt x="267" y="67"/>
                  </a:cubicBezTo>
                  <a:cubicBezTo>
                    <a:pt x="267" y="67"/>
                    <a:pt x="267" y="67"/>
                    <a:pt x="267" y="67"/>
                  </a:cubicBezTo>
                  <a:cubicBezTo>
                    <a:pt x="267" y="73"/>
                    <a:pt x="265" y="78"/>
                    <a:pt x="260" y="84"/>
                  </a:cubicBezTo>
                  <a:cubicBezTo>
                    <a:pt x="260" y="84"/>
                    <a:pt x="260" y="84"/>
                    <a:pt x="260" y="84"/>
                  </a:cubicBezTo>
                  <a:cubicBezTo>
                    <a:pt x="253" y="91"/>
                    <a:pt x="248" y="92"/>
                    <a:pt x="241" y="92"/>
                  </a:cubicBezTo>
                  <a:cubicBezTo>
                    <a:pt x="241" y="92"/>
                    <a:pt x="241" y="92"/>
                    <a:pt x="241" y="92"/>
                  </a:cubicBezTo>
                  <a:cubicBezTo>
                    <a:pt x="232" y="92"/>
                    <a:pt x="218" y="85"/>
                    <a:pt x="203" y="74"/>
                  </a:cubicBezTo>
                  <a:cubicBezTo>
                    <a:pt x="203" y="74"/>
                    <a:pt x="203" y="74"/>
                    <a:pt x="203" y="74"/>
                  </a:cubicBezTo>
                  <a:cubicBezTo>
                    <a:pt x="188" y="63"/>
                    <a:pt x="172" y="49"/>
                    <a:pt x="156" y="35"/>
                  </a:cubicBezTo>
                  <a:cubicBezTo>
                    <a:pt x="156" y="35"/>
                    <a:pt x="156" y="35"/>
                    <a:pt x="156" y="35"/>
                  </a:cubicBezTo>
                  <a:cubicBezTo>
                    <a:pt x="130" y="13"/>
                    <a:pt x="103" y="2"/>
                    <a:pt x="78" y="1"/>
                  </a:cubicBezTo>
                  <a:cubicBezTo>
                    <a:pt x="78" y="1"/>
                    <a:pt x="78" y="1"/>
                    <a:pt x="78" y="1"/>
                  </a:cubicBezTo>
                  <a:cubicBezTo>
                    <a:pt x="57" y="0"/>
                    <a:pt x="38" y="5"/>
                    <a:pt x="24" y="17"/>
                  </a:cubicBezTo>
                  <a:cubicBezTo>
                    <a:pt x="24" y="17"/>
                    <a:pt x="24" y="17"/>
                    <a:pt x="24" y="17"/>
                  </a:cubicBezTo>
                  <a:cubicBezTo>
                    <a:pt x="10" y="28"/>
                    <a:pt x="1" y="45"/>
                    <a:pt x="0" y="65"/>
                  </a:cubicBezTo>
                  <a:cubicBezTo>
                    <a:pt x="0" y="65"/>
                    <a:pt x="0" y="65"/>
                    <a:pt x="0" y="65"/>
                  </a:cubicBezTo>
                  <a:cubicBezTo>
                    <a:pt x="0" y="76"/>
                    <a:pt x="1" y="87"/>
                    <a:pt x="5" y="99"/>
                  </a:cubicBezTo>
                  <a:cubicBezTo>
                    <a:pt x="5" y="99"/>
                    <a:pt x="5" y="99"/>
                    <a:pt x="5" y="99"/>
                  </a:cubicBezTo>
                  <a:cubicBezTo>
                    <a:pt x="7" y="103"/>
                    <a:pt x="11" y="106"/>
                    <a:pt x="16" y="107"/>
                  </a:cubicBezTo>
                  <a:cubicBezTo>
                    <a:pt x="16" y="107"/>
                    <a:pt x="16" y="107"/>
                    <a:pt x="16" y="107"/>
                  </a:cubicBezTo>
                  <a:cubicBezTo>
                    <a:pt x="18" y="107"/>
                    <a:pt x="19" y="107"/>
                    <a:pt x="21" y="106"/>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14"/>
            <p:cNvSpPr/>
            <p:nvPr/>
          </p:nvSpPr>
          <p:spPr bwMode="auto">
            <a:xfrm>
              <a:off x="3940175" y="748506"/>
              <a:ext cx="193675" cy="104775"/>
            </a:xfrm>
            <a:custGeom>
              <a:avLst/>
              <a:gdLst>
                <a:gd name="T0" fmla="*/ 1 w 72"/>
                <a:gd name="T1" fmla="*/ 30 h 39"/>
                <a:gd name="T2" fmla="*/ 3 w 72"/>
                <a:gd name="T3" fmla="*/ 35 h 39"/>
                <a:gd name="T4" fmla="*/ 7 w 72"/>
                <a:gd name="T5" fmla="*/ 38 h 39"/>
                <a:gd name="T6" fmla="*/ 70 w 72"/>
                <a:gd name="T7" fmla="*/ 22 h 39"/>
                <a:gd name="T8" fmla="*/ 71 w 72"/>
                <a:gd name="T9" fmla="*/ 17 h 39"/>
                <a:gd name="T10" fmla="*/ 66 w 72"/>
                <a:gd name="T11" fmla="*/ 3 h 39"/>
                <a:gd name="T12" fmla="*/ 62 w 72"/>
                <a:gd name="T13" fmla="*/ 0 h 39"/>
                <a:gd name="T14" fmla="*/ 2 w 72"/>
                <a:gd name="T15" fmla="*/ 25 h 39"/>
                <a:gd name="T16" fmla="*/ 1 w 72"/>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1" y="30"/>
                  </a:moveTo>
                  <a:cubicBezTo>
                    <a:pt x="3" y="35"/>
                    <a:pt x="3" y="35"/>
                    <a:pt x="3" y="35"/>
                  </a:cubicBezTo>
                  <a:cubicBezTo>
                    <a:pt x="4" y="37"/>
                    <a:pt x="5" y="39"/>
                    <a:pt x="7" y="38"/>
                  </a:cubicBezTo>
                  <a:cubicBezTo>
                    <a:pt x="70" y="22"/>
                    <a:pt x="70" y="22"/>
                    <a:pt x="70" y="22"/>
                  </a:cubicBezTo>
                  <a:cubicBezTo>
                    <a:pt x="71" y="21"/>
                    <a:pt x="72" y="19"/>
                    <a:pt x="71" y="17"/>
                  </a:cubicBezTo>
                  <a:cubicBezTo>
                    <a:pt x="66" y="3"/>
                    <a:pt x="66" y="3"/>
                    <a:pt x="66" y="3"/>
                  </a:cubicBezTo>
                  <a:cubicBezTo>
                    <a:pt x="65" y="1"/>
                    <a:pt x="64" y="0"/>
                    <a:pt x="62" y="0"/>
                  </a:cubicBezTo>
                  <a:cubicBezTo>
                    <a:pt x="2" y="25"/>
                    <a:pt x="2" y="25"/>
                    <a:pt x="2" y="25"/>
                  </a:cubicBezTo>
                  <a:cubicBezTo>
                    <a:pt x="1" y="26"/>
                    <a:pt x="0" y="28"/>
                    <a:pt x="1" y="3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15"/>
            <p:cNvSpPr/>
            <p:nvPr/>
          </p:nvSpPr>
          <p:spPr bwMode="auto">
            <a:xfrm>
              <a:off x="3876675" y="596106"/>
              <a:ext cx="133350" cy="182563"/>
            </a:xfrm>
            <a:custGeom>
              <a:avLst/>
              <a:gdLst>
                <a:gd name="T0" fmla="*/ 2 w 50"/>
                <a:gd name="T1" fmla="*/ 64 h 68"/>
                <a:gd name="T2" fmla="*/ 7 w 50"/>
                <a:gd name="T3" fmla="*/ 66 h 68"/>
                <a:gd name="T4" fmla="*/ 12 w 50"/>
                <a:gd name="T5" fmla="*/ 66 h 68"/>
                <a:gd name="T6" fmla="*/ 49 w 50"/>
                <a:gd name="T7" fmla="*/ 13 h 68"/>
                <a:gd name="T8" fmla="*/ 47 w 50"/>
                <a:gd name="T9" fmla="*/ 9 h 68"/>
                <a:gd name="T10" fmla="*/ 34 w 50"/>
                <a:gd name="T11" fmla="*/ 1 h 68"/>
                <a:gd name="T12" fmla="*/ 30 w 50"/>
                <a:gd name="T13" fmla="*/ 1 h 68"/>
                <a:gd name="T14" fmla="*/ 0 w 50"/>
                <a:gd name="T15" fmla="*/ 59 h 68"/>
                <a:gd name="T16" fmla="*/ 2 w 50"/>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8">
                  <a:moveTo>
                    <a:pt x="2" y="64"/>
                  </a:moveTo>
                  <a:cubicBezTo>
                    <a:pt x="7" y="66"/>
                    <a:pt x="7" y="66"/>
                    <a:pt x="7" y="66"/>
                  </a:cubicBezTo>
                  <a:cubicBezTo>
                    <a:pt x="9" y="68"/>
                    <a:pt x="11" y="68"/>
                    <a:pt x="12" y="66"/>
                  </a:cubicBezTo>
                  <a:cubicBezTo>
                    <a:pt x="49" y="13"/>
                    <a:pt x="49" y="13"/>
                    <a:pt x="49" y="13"/>
                  </a:cubicBezTo>
                  <a:cubicBezTo>
                    <a:pt x="50" y="12"/>
                    <a:pt x="49" y="10"/>
                    <a:pt x="47" y="9"/>
                  </a:cubicBezTo>
                  <a:cubicBezTo>
                    <a:pt x="34" y="1"/>
                    <a:pt x="34" y="1"/>
                    <a:pt x="34" y="1"/>
                  </a:cubicBezTo>
                  <a:cubicBezTo>
                    <a:pt x="33" y="0"/>
                    <a:pt x="30" y="0"/>
                    <a:pt x="30" y="1"/>
                  </a:cubicBezTo>
                  <a:cubicBezTo>
                    <a:pt x="0" y="59"/>
                    <a:pt x="0" y="59"/>
                    <a:pt x="0" y="59"/>
                  </a:cubicBezTo>
                  <a:cubicBezTo>
                    <a:pt x="0" y="61"/>
                    <a:pt x="1" y="63"/>
                    <a:pt x="2" y="6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62" name="TextBox 61"/>
          <p:cNvSpPr txBox="1"/>
          <p:nvPr/>
        </p:nvSpPr>
        <p:spPr>
          <a:xfrm>
            <a:off x="1274324" y="1999712"/>
            <a:ext cx="10099529" cy="1477328"/>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全文搜索引擎（</a:t>
            </a:r>
            <a:r>
              <a:rPr lang="en-US" altLang="zh-CN" sz="2000" dirty="0">
                <a:latin typeface="+mn-ea"/>
                <a:cs typeface="+mn-ea"/>
                <a:sym typeface="Times New Roman" panose="02020603050405020304" pitchFamily="18" charset="0"/>
              </a:rPr>
              <a:t>Full Text Search Engine</a:t>
            </a:r>
            <a:r>
              <a:rPr lang="zh-CN" altLang="en-US" sz="2000" dirty="0">
                <a:latin typeface="+mn-ea"/>
                <a:cs typeface="+mn-ea"/>
                <a:sym typeface="Times New Roman" panose="02020603050405020304" pitchFamily="18" charset="0"/>
              </a:rPr>
              <a:t>）是目前广泛应用的搜索引擎，国外比较有代表性的全文搜索引擎就是</a:t>
            </a:r>
            <a:r>
              <a:rPr lang="en-US" altLang="zh-CN" sz="2000" dirty="0">
                <a:latin typeface="+mn-ea"/>
                <a:cs typeface="+mn-ea"/>
                <a:sym typeface="Times New Roman" panose="02020603050405020304" pitchFamily="18" charset="0"/>
              </a:rPr>
              <a:t>Google</a:t>
            </a:r>
            <a:r>
              <a:rPr lang="zh-CN" altLang="en-US" sz="2000" dirty="0">
                <a:latin typeface="+mn-ea"/>
                <a:cs typeface="+mn-ea"/>
                <a:sym typeface="Times New Roman" panose="02020603050405020304" pitchFamily="18" charset="0"/>
              </a:rPr>
              <a:t>，国内则是百度和</a:t>
            </a:r>
            <a:r>
              <a:rPr lang="en-US" altLang="zh-CN" sz="2000" dirty="0">
                <a:latin typeface="+mn-ea"/>
                <a:cs typeface="+mn-ea"/>
                <a:sym typeface="Times New Roman" panose="02020603050405020304" pitchFamily="18" charset="0"/>
              </a:rPr>
              <a:t>360</a:t>
            </a:r>
            <a:r>
              <a:rPr lang="zh-CN" altLang="en-US" sz="2000" dirty="0">
                <a:latin typeface="+mn-ea"/>
                <a:cs typeface="+mn-ea"/>
                <a:sym typeface="Times New Roman" panose="02020603050405020304" pitchFamily="18" charset="0"/>
              </a:rPr>
              <a:t>搜索。根据搜索结果来源的不同，全文搜索引擎又可以分为两</a:t>
            </a:r>
            <a:r>
              <a:rPr lang="zh-CN" altLang="en-US" sz="2000" dirty="0" smtClean="0">
                <a:latin typeface="+mn-ea"/>
                <a:cs typeface="+mn-ea"/>
                <a:sym typeface="Times New Roman" panose="02020603050405020304" pitchFamily="18" charset="0"/>
              </a:rPr>
              <a:t>类。</a:t>
            </a:r>
            <a:endParaRPr lang="zh-CN" altLang="en-US" sz="2000" dirty="0">
              <a:latin typeface="+mn-ea"/>
              <a:cs typeface="+mn-ea"/>
              <a:sym typeface="Times New Roman" panose="02020603050405020304" pitchFamily="18" charset="0"/>
            </a:endParaRPr>
          </a:p>
        </p:txBody>
      </p:sp>
      <p:sp>
        <p:nvSpPr>
          <p:cNvPr id="90" name="Rectangle 5"/>
          <p:cNvSpPr/>
          <p:nvPr/>
        </p:nvSpPr>
        <p:spPr>
          <a:xfrm>
            <a:off x="1443789" y="3828063"/>
            <a:ext cx="4555958" cy="242835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200">
              <a:latin typeface="Times New Roman" panose="02020603050405020304" pitchFamily="18" charset="0"/>
              <a:ea typeface="微软雅黑" panose="020B0503020204020204" pitchFamily="34" charset="-122"/>
              <a:cs typeface="+mn-ea"/>
              <a:sym typeface="Times New Roman" panose="02020603050405020304" pitchFamily="18" charset="0"/>
            </a:endParaRPr>
          </a:p>
        </p:txBody>
      </p:sp>
      <p:sp>
        <p:nvSpPr>
          <p:cNvPr id="91" name="TextBox 10"/>
          <p:cNvSpPr txBox="1"/>
          <p:nvPr/>
        </p:nvSpPr>
        <p:spPr>
          <a:xfrm>
            <a:off x="1636295" y="3969873"/>
            <a:ext cx="4026568" cy="2092881"/>
          </a:xfrm>
          <a:prstGeom prst="rect">
            <a:avLst/>
          </a:prstGeom>
          <a:noFill/>
        </p:spPr>
        <p:txBody>
          <a:bodyPr wrap="square" rtlCol="0">
            <a:spAutoFit/>
          </a:bodyPr>
          <a:lstStyle/>
          <a:p>
            <a:pPr indent="609600" algn="just">
              <a:lnSpc>
                <a:spcPct val="130000"/>
              </a:lnSpc>
            </a:pPr>
            <a:r>
              <a:rPr lang="zh-CN" altLang="en-US" sz="2000" dirty="0">
                <a:latin typeface="Times New Roman" panose="02020603050405020304" pitchFamily="18" charset="0"/>
                <a:ea typeface="微软雅黑" panose="020B0503020204020204" pitchFamily="34" charset="-122"/>
                <a:cs typeface="+mn-ea"/>
                <a:sym typeface="Times New Roman" panose="02020603050405020304" pitchFamily="18" charset="0"/>
              </a:rPr>
              <a:t>一类是拥有自己的蜘蛛程序的搜索引擎，它能够建立自己的网页、自己的数据库，也能够直接从其数据库中调用搜索结果，如</a:t>
            </a:r>
            <a:r>
              <a:rPr lang="en-US" altLang="zh-CN" sz="2000" dirty="0">
                <a:latin typeface="Times New Roman" panose="02020603050405020304" pitchFamily="18" charset="0"/>
                <a:ea typeface="微软雅黑" panose="020B0503020204020204" pitchFamily="34" charset="-122"/>
                <a:cs typeface="+mn-ea"/>
                <a:sym typeface="Times New Roman" panose="02020603050405020304" pitchFamily="18" charset="0"/>
              </a:rPr>
              <a:t>Google</a:t>
            </a:r>
            <a:r>
              <a:rPr lang="zh-CN" altLang="en-US" sz="2000" dirty="0">
                <a:latin typeface="Times New Roman" panose="02020603050405020304" pitchFamily="18" charset="0"/>
                <a:ea typeface="微软雅黑" panose="020B0503020204020204" pitchFamily="34" charset="-122"/>
                <a:cs typeface="+mn-ea"/>
                <a:sym typeface="Times New Roman" panose="02020603050405020304" pitchFamily="18" charset="0"/>
              </a:rPr>
              <a:t>、百度和</a:t>
            </a:r>
            <a:r>
              <a:rPr lang="en-US" altLang="zh-CN" sz="2000" dirty="0">
                <a:latin typeface="Times New Roman" panose="02020603050405020304" pitchFamily="18" charset="0"/>
                <a:ea typeface="微软雅黑" panose="020B0503020204020204" pitchFamily="34" charset="-122"/>
                <a:cs typeface="+mn-ea"/>
                <a:sym typeface="Times New Roman" panose="02020603050405020304" pitchFamily="18" charset="0"/>
              </a:rPr>
              <a:t>360</a:t>
            </a:r>
            <a:r>
              <a:rPr lang="zh-CN" altLang="en-US" sz="2000" dirty="0">
                <a:latin typeface="Times New Roman" panose="02020603050405020304" pitchFamily="18" charset="0"/>
                <a:ea typeface="微软雅黑" panose="020B0503020204020204" pitchFamily="34" charset="-122"/>
                <a:cs typeface="+mn-ea"/>
                <a:sym typeface="Times New Roman" panose="02020603050405020304" pitchFamily="18" charset="0"/>
              </a:rPr>
              <a:t>搜</a:t>
            </a:r>
            <a:r>
              <a:rPr lang="zh-CN" altLang="en-US" sz="2000" dirty="0" smtClean="0">
                <a:latin typeface="Times New Roman" panose="02020603050405020304" pitchFamily="18" charset="0"/>
                <a:ea typeface="微软雅黑" panose="020B0503020204020204" pitchFamily="34" charset="-122"/>
                <a:cs typeface="+mn-ea"/>
                <a:sym typeface="Times New Roman" panose="02020603050405020304" pitchFamily="18" charset="0"/>
              </a:rPr>
              <a:t>索。</a:t>
            </a:r>
            <a:endParaRPr sz="2000" dirty="0">
              <a:latin typeface="Times New Roman" panose="02020603050405020304" pitchFamily="18" charset="0"/>
              <a:ea typeface="微软雅黑" panose="020B0503020204020204" pitchFamily="34" charset="-122"/>
              <a:cs typeface="+mn-ea"/>
              <a:sym typeface="Times New Roman" panose="02020603050405020304" pitchFamily="18" charset="0"/>
            </a:endParaRPr>
          </a:p>
        </p:txBody>
      </p:sp>
      <p:sp>
        <p:nvSpPr>
          <p:cNvPr id="92" name="Rectangle 5"/>
          <p:cNvSpPr/>
          <p:nvPr/>
        </p:nvSpPr>
        <p:spPr>
          <a:xfrm>
            <a:off x="6702372" y="3828063"/>
            <a:ext cx="4446905" cy="23313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200">
              <a:latin typeface="Times New Roman" panose="02020603050405020304" pitchFamily="18" charset="0"/>
              <a:ea typeface="微软雅黑" panose="020B0503020204020204" pitchFamily="34" charset="-122"/>
              <a:cs typeface="+mn-ea"/>
              <a:sym typeface="Times New Roman" panose="02020603050405020304" pitchFamily="18" charset="0"/>
            </a:endParaRPr>
          </a:p>
        </p:txBody>
      </p:sp>
      <p:sp>
        <p:nvSpPr>
          <p:cNvPr id="93" name="TextBox 10"/>
          <p:cNvSpPr txBox="1"/>
          <p:nvPr/>
        </p:nvSpPr>
        <p:spPr>
          <a:xfrm>
            <a:off x="7010400" y="4162378"/>
            <a:ext cx="3779487" cy="1692771"/>
          </a:xfrm>
          <a:prstGeom prst="rect">
            <a:avLst/>
          </a:prstGeom>
          <a:noFill/>
        </p:spPr>
        <p:txBody>
          <a:bodyPr wrap="square" rtlCol="0">
            <a:spAutoFit/>
          </a:bodyPr>
          <a:lstStyle/>
          <a:p>
            <a:pPr indent="609600">
              <a:lnSpc>
                <a:spcPct val="130000"/>
              </a:lnSpc>
            </a:pPr>
            <a:r>
              <a:rPr lang="zh-CN" altLang="en-US" sz="2000" dirty="0">
                <a:latin typeface="Times New Roman" panose="02020603050405020304" pitchFamily="18" charset="0"/>
                <a:ea typeface="微软雅黑" panose="020B0503020204020204" pitchFamily="34" charset="-122"/>
                <a:cs typeface="+mn-ea"/>
                <a:sym typeface="Times New Roman" panose="02020603050405020304" pitchFamily="18" charset="0"/>
              </a:rPr>
              <a:t>另一类则是租用其他搜索引擎的数据库，然后按照自己的规则和格式来排列和显示搜索结果的搜索引擎，如</a:t>
            </a:r>
            <a:r>
              <a:rPr lang="en-US" altLang="zh-CN" sz="2000" dirty="0">
                <a:latin typeface="Times New Roman" panose="02020603050405020304" pitchFamily="18" charset="0"/>
                <a:ea typeface="微软雅黑" panose="020B0503020204020204" pitchFamily="34" charset="-122"/>
                <a:cs typeface="+mn-ea"/>
                <a:sym typeface="Times New Roman" panose="02020603050405020304" pitchFamily="18" charset="0"/>
              </a:rPr>
              <a:t>Lycos</a:t>
            </a:r>
            <a:r>
              <a:rPr lang="zh-CN" altLang="en-US" sz="2000" dirty="0">
                <a:latin typeface="Times New Roman" panose="02020603050405020304" pitchFamily="18" charset="0"/>
                <a:ea typeface="微软雅黑" panose="020B0503020204020204" pitchFamily="34" charset="-122"/>
                <a:cs typeface="+mn-ea"/>
                <a:sym typeface="Times New Roman" panose="02020603050405020304" pitchFamily="18" charset="0"/>
              </a:rPr>
              <a:t>。</a:t>
            </a:r>
            <a:endParaRPr sz="2000" dirty="0">
              <a:latin typeface="Times New Roman" panose="02020603050405020304" pitchFamily="18" charset="0"/>
              <a:ea typeface="微软雅黑" panose="020B0503020204020204" pitchFamily="34" charset="-122"/>
              <a:cs typeface="+mn-ea"/>
              <a:sym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（一）搜索引擎的类型</a:t>
            </a:r>
          </a:p>
        </p:txBody>
      </p:sp>
      <p:sp>
        <p:nvSpPr>
          <p:cNvPr id="42" name="矩形 41"/>
          <p:cNvSpPr/>
          <p:nvPr/>
        </p:nvSpPr>
        <p:spPr>
          <a:xfrm>
            <a:off x="1274324" y="1161593"/>
            <a:ext cx="3105171" cy="517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内容占位符 3"/>
          <p:cNvSpPr>
            <a:spLocks noGrp="1"/>
          </p:cNvSpPr>
          <p:nvPr>
            <p:ph sz="quarter" idx="10"/>
          </p:nvPr>
        </p:nvSpPr>
        <p:spPr>
          <a:xfrm>
            <a:off x="1274324" y="1186269"/>
            <a:ext cx="2916223" cy="533482"/>
          </a:xfrm>
        </p:spPr>
        <p:txBody>
          <a:bodyPr>
            <a:normAutofit lnSpcReduction="10000"/>
          </a:bodyPr>
          <a:lstStyle/>
          <a:p>
            <a:pPr indent="0"/>
            <a:r>
              <a:rPr lang="en-US" altLang="zh-CN" dirty="0" smtClean="0">
                <a:solidFill>
                  <a:schemeClr val="bg1"/>
                </a:solidFill>
              </a:rPr>
              <a:t>2</a:t>
            </a:r>
            <a:r>
              <a:rPr lang="zh-CN" altLang="en-US" dirty="0" smtClean="0">
                <a:solidFill>
                  <a:schemeClr val="bg1"/>
                </a:solidFill>
              </a:rPr>
              <a:t>．</a:t>
            </a:r>
            <a:r>
              <a:rPr lang="zh-CN" altLang="en-US" dirty="0">
                <a:solidFill>
                  <a:schemeClr val="bg1"/>
                </a:solidFill>
              </a:rPr>
              <a:t>目录索引</a:t>
            </a:r>
            <a:endParaRPr lang="en-US" altLang="zh-CN" sz="1100" dirty="0"/>
          </a:p>
        </p:txBody>
      </p:sp>
      <p:grpSp>
        <p:nvGrpSpPr>
          <p:cNvPr id="44" name="组合 43"/>
          <p:cNvGrpSpPr/>
          <p:nvPr/>
        </p:nvGrpSpPr>
        <p:grpSpPr>
          <a:xfrm flipV="1">
            <a:off x="609600" y="1030803"/>
            <a:ext cx="470284" cy="670057"/>
            <a:chOff x="3173412" y="596106"/>
            <a:chExt cx="960438" cy="1368425"/>
          </a:xfrm>
        </p:grpSpPr>
        <p:sp>
          <p:nvSpPr>
            <p:cNvPr id="45" name="Freeform 9"/>
            <p:cNvSpPr/>
            <p:nvPr/>
          </p:nvSpPr>
          <p:spPr bwMode="auto">
            <a:xfrm>
              <a:off x="3586162" y="1178719"/>
              <a:ext cx="193675" cy="214313"/>
            </a:xfrm>
            <a:custGeom>
              <a:avLst/>
              <a:gdLst>
                <a:gd name="T0" fmla="*/ 61 w 72"/>
                <a:gd name="T1" fmla="*/ 23 h 80"/>
                <a:gd name="T2" fmla="*/ 22 w 72"/>
                <a:gd name="T3" fmla="*/ 6 h 80"/>
                <a:gd name="T4" fmla="*/ 22 w 72"/>
                <a:gd name="T5" fmla="*/ 6 h 80"/>
                <a:gd name="T6" fmla="*/ 6 w 72"/>
                <a:gd name="T7" fmla="*/ 45 h 80"/>
                <a:gd name="T8" fmla="*/ 11 w 72"/>
                <a:gd name="T9" fmla="*/ 58 h 80"/>
                <a:gd name="T10" fmla="*/ 50 w 72"/>
                <a:gd name="T11" fmla="*/ 74 h 80"/>
                <a:gd name="T12" fmla="*/ 50 w 72"/>
                <a:gd name="T13" fmla="*/ 74 h 80"/>
                <a:gd name="T14" fmla="*/ 66 w 72"/>
                <a:gd name="T15" fmla="*/ 35 h 80"/>
                <a:gd name="T16" fmla="*/ 61 w 72"/>
                <a:gd name="T1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61" y="23"/>
                  </a:moveTo>
                  <a:cubicBezTo>
                    <a:pt x="54" y="7"/>
                    <a:pt x="37" y="0"/>
                    <a:pt x="22" y="6"/>
                  </a:cubicBezTo>
                  <a:cubicBezTo>
                    <a:pt x="22" y="6"/>
                    <a:pt x="22" y="6"/>
                    <a:pt x="22" y="6"/>
                  </a:cubicBezTo>
                  <a:cubicBezTo>
                    <a:pt x="7" y="13"/>
                    <a:pt x="0" y="30"/>
                    <a:pt x="6" y="45"/>
                  </a:cubicBezTo>
                  <a:cubicBezTo>
                    <a:pt x="11" y="58"/>
                    <a:pt x="11" y="58"/>
                    <a:pt x="11" y="58"/>
                  </a:cubicBezTo>
                  <a:cubicBezTo>
                    <a:pt x="17" y="73"/>
                    <a:pt x="35" y="80"/>
                    <a:pt x="50" y="74"/>
                  </a:cubicBezTo>
                  <a:cubicBezTo>
                    <a:pt x="50" y="74"/>
                    <a:pt x="50" y="74"/>
                    <a:pt x="50" y="74"/>
                  </a:cubicBezTo>
                  <a:cubicBezTo>
                    <a:pt x="65" y="68"/>
                    <a:pt x="72" y="50"/>
                    <a:pt x="66" y="35"/>
                  </a:cubicBezTo>
                  <a:lnTo>
                    <a:pt x="61" y="23"/>
                  </a:lnTo>
                  <a:close/>
                </a:path>
              </a:pathLst>
            </a:custGeom>
            <a:solidFill>
              <a:srgbClr val="23A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10"/>
            <p:cNvSpPr/>
            <p:nvPr/>
          </p:nvSpPr>
          <p:spPr bwMode="auto">
            <a:xfrm>
              <a:off x="3173412" y="640556"/>
              <a:ext cx="866775" cy="838200"/>
            </a:xfrm>
            <a:custGeom>
              <a:avLst/>
              <a:gdLst>
                <a:gd name="T0" fmla="*/ 323 w 323"/>
                <a:gd name="T1" fmla="*/ 208 h 312"/>
                <a:gd name="T2" fmla="*/ 321 w 323"/>
                <a:gd name="T3" fmla="*/ 208 h 312"/>
                <a:gd name="T4" fmla="*/ 223 w 323"/>
                <a:gd name="T5" fmla="*/ 216 h 312"/>
                <a:gd name="T6" fmla="*/ 172 w 323"/>
                <a:gd name="T7" fmla="*/ 198 h 312"/>
                <a:gd name="T8" fmla="*/ 150 w 323"/>
                <a:gd name="T9" fmla="*/ 247 h 312"/>
                <a:gd name="T10" fmla="*/ 74 w 323"/>
                <a:gd name="T11" fmla="*/ 309 h 312"/>
                <a:gd name="T12" fmla="*/ 73 w 323"/>
                <a:gd name="T13" fmla="*/ 312 h 312"/>
                <a:gd name="T14" fmla="*/ 67 w 323"/>
                <a:gd name="T15" fmla="*/ 299 h 312"/>
                <a:gd name="T16" fmla="*/ 28 w 323"/>
                <a:gd name="T17" fmla="*/ 207 h 312"/>
                <a:gd name="T18" fmla="*/ 102 w 323"/>
                <a:gd name="T19" fmla="*/ 28 h 312"/>
                <a:gd name="T20" fmla="*/ 280 w 323"/>
                <a:gd name="T21" fmla="*/ 102 h 312"/>
                <a:gd name="T22" fmla="*/ 319 w 323"/>
                <a:gd name="T23" fmla="*/ 195 h 312"/>
                <a:gd name="T24" fmla="*/ 323 w 323"/>
                <a:gd name="T25"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12">
                  <a:moveTo>
                    <a:pt x="323" y="208"/>
                  </a:moveTo>
                  <a:cubicBezTo>
                    <a:pt x="322" y="208"/>
                    <a:pt x="322" y="208"/>
                    <a:pt x="321" y="208"/>
                  </a:cubicBezTo>
                  <a:cubicBezTo>
                    <a:pt x="292" y="204"/>
                    <a:pt x="258" y="207"/>
                    <a:pt x="223" y="216"/>
                  </a:cubicBezTo>
                  <a:cubicBezTo>
                    <a:pt x="214" y="198"/>
                    <a:pt x="192" y="190"/>
                    <a:pt x="172" y="198"/>
                  </a:cubicBezTo>
                  <a:cubicBezTo>
                    <a:pt x="153" y="206"/>
                    <a:pt x="143" y="227"/>
                    <a:pt x="150" y="247"/>
                  </a:cubicBezTo>
                  <a:cubicBezTo>
                    <a:pt x="118" y="265"/>
                    <a:pt x="92" y="286"/>
                    <a:pt x="74" y="309"/>
                  </a:cubicBezTo>
                  <a:cubicBezTo>
                    <a:pt x="74" y="310"/>
                    <a:pt x="73" y="311"/>
                    <a:pt x="73" y="312"/>
                  </a:cubicBezTo>
                  <a:cubicBezTo>
                    <a:pt x="70" y="308"/>
                    <a:pt x="68" y="303"/>
                    <a:pt x="67" y="299"/>
                  </a:cubicBezTo>
                  <a:cubicBezTo>
                    <a:pt x="28" y="207"/>
                    <a:pt x="28" y="207"/>
                    <a:pt x="28" y="207"/>
                  </a:cubicBezTo>
                  <a:cubicBezTo>
                    <a:pt x="0" y="137"/>
                    <a:pt x="33" y="57"/>
                    <a:pt x="102" y="28"/>
                  </a:cubicBezTo>
                  <a:cubicBezTo>
                    <a:pt x="172" y="0"/>
                    <a:pt x="252" y="33"/>
                    <a:pt x="280" y="102"/>
                  </a:cubicBezTo>
                  <a:cubicBezTo>
                    <a:pt x="319" y="195"/>
                    <a:pt x="319" y="195"/>
                    <a:pt x="319" y="195"/>
                  </a:cubicBezTo>
                  <a:cubicBezTo>
                    <a:pt x="320" y="199"/>
                    <a:pt x="322" y="204"/>
                    <a:pt x="323" y="208"/>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11"/>
            <p:cNvSpPr/>
            <p:nvPr/>
          </p:nvSpPr>
          <p:spPr bwMode="auto">
            <a:xfrm>
              <a:off x="3752850" y="1234281"/>
              <a:ext cx="325438" cy="400050"/>
            </a:xfrm>
            <a:custGeom>
              <a:avLst/>
              <a:gdLst>
                <a:gd name="T0" fmla="*/ 14 w 121"/>
                <a:gd name="T1" fmla="*/ 12 h 149"/>
                <a:gd name="T2" fmla="*/ 14 w 121"/>
                <a:gd name="T3" fmla="*/ 11 h 149"/>
                <a:gd name="T4" fmla="*/ 103 w 121"/>
                <a:gd name="T5" fmla="*/ 3 h 149"/>
                <a:gd name="T6" fmla="*/ 111 w 121"/>
                <a:gd name="T7" fmla="*/ 4 h 149"/>
                <a:gd name="T8" fmla="*/ 36 w 121"/>
                <a:gd name="T9" fmla="*/ 149 h 149"/>
                <a:gd name="T10" fmla="*/ 0 w 121"/>
                <a:gd name="T11" fmla="*/ 60 h 149"/>
                <a:gd name="T12" fmla="*/ 14 w 121"/>
                <a:gd name="T13" fmla="*/ 12 h 149"/>
              </a:gdLst>
              <a:ahLst/>
              <a:cxnLst>
                <a:cxn ang="0">
                  <a:pos x="T0" y="T1"/>
                </a:cxn>
                <a:cxn ang="0">
                  <a:pos x="T2" y="T3"/>
                </a:cxn>
                <a:cxn ang="0">
                  <a:pos x="T4" y="T5"/>
                </a:cxn>
                <a:cxn ang="0">
                  <a:pos x="T6" y="T7"/>
                </a:cxn>
                <a:cxn ang="0">
                  <a:pos x="T8" y="T9"/>
                </a:cxn>
                <a:cxn ang="0">
                  <a:pos x="T10" y="T11"/>
                </a:cxn>
                <a:cxn ang="0">
                  <a:pos x="T12" y="T13"/>
                </a:cxn>
              </a:cxnLst>
              <a:rect l="0" t="0" r="r" b="b"/>
              <a:pathLst>
                <a:path w="121" h="149">
                  <a:moveTo>
                    <a:pt x="14" y="12"/>
                  </a:moveTo>
                  <a:cubicBezTo>
                    <a:pt x="14" y="11"/>
                    <a:pt x="14" y="11"/>
                    <a:pt x="14" y="11"/>
                  </a:cubicBezTo>
                  <a:cubicBezTo>
                    <a:pt x="46" y="2"/>
                    <a:pt x="77" y="0"/>
                    <a:pt x="103" y="3"/>
                  </a:cubicBezTo>
                  <a:cubicBezTo>
                    <a:pt x="106" y="3"/>
                    <a:pt x="108" y="4"/>
                    <a:pt x="111" y="4"/>
                  </a:cubicBezTo>
                  <a:cubicBezTo>
                    <a:pt x="121" y="63"/>
                    <a:pt x="91" y="122"/>
                    <a:pt x="36" y="149"/>
                  </a:cubicBezTo>
                  <a:cubicBezTo>
                    <a:pt x="0" y="60"/>
                    <a:pt x="0" y="60"/>
                    <a:pt x="0" y="60"/>
                  </a:cubicBezTo>
                  <a:cubicBezTo>
                    <a:pt x="15" y="50"/>
                    <a:pt x="22" y="30"/>
                    <a:pt x="14" y="12"/>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12"/>
            <p:cNvSpPr/>
            <p:nvPr/>
          </p:nvSpPr>
          <p:spPr bwMode="auto">
            <a:xfrm>
              <a:off x="3392487" y="1343819"/>
              <a:ext cx="417513" cy="360363"/>
            </a:xfrm>
            <a:custGeom>
              <a:avLst/>
              <a:gdLst>
                <a:gd name="T0" fmla="*/ 74 w 155"/>
                <a:gd name="T1" fmla="*/ 0 h 134"/>
                <a:gd name="T2" fmla="*/ 74 w 155"/>
                <a:gd name="T3" fmla="*/ 2 h 134"/>
                <a:gd name="T4" fmla="*/ 119 w 155"/>
                <a:gd name="T5" fmla="*/ 26 h 134"/>
                <a:gd name="T6" fmla="*/ 155 w 155"/>
                <a:gd name="T7" fmla="*/ 114 h 134"/>
                <a:gd name="T8" fmla="*/ 0 w 155"/>
                <a:gd name="T9" fmla="*/ 65 h 134"/>
                <a:gd name="T10" fmla="*/ 5 w 155"/>
                <a:gd name="T11" fmla="*/ 58 h 134"/>
                <a:gd name="T12" fmla="*/ 74 w 15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5" h="134">
                  <a:moveTo>
                    <a:pt x="74" y="0"/>
                  </a:moveTo>
                  <a:cubicBezTo>
                    <a:pt x="74" y="2"/>
                    <a:pt x="74" y="2"/>
                    <a:pt x="74" y="2"/>
                  </a:cubicBezTo>
                  <a:cubicBezTo>
                    <a:pt x="82" y="19"/>
                    <a:pt x="100" y="29"/>
                    <a:pt x="119" y="26"/>
                  </a:cubicBezTo>
                  <a:cubicBezTo>
                    <a:pt x="155" y="114"/>
                    <a:pt x="155" y="114"/>
                    <a:pt x="155" y="114"/>
                  </a:cubicBezTo>
                  <a:cubicBezTo>
                    <a:pt x="97" y="134"/>
                    <a:pt x="35" y="113"/>
                    <a:pt x="0" y="65"/>
                  </a:cubicBezTo>
                  <a:cubicBezTo>
                    <a:pt x="2" y="62"/>
                    <a:pt x="3" y="60"/>
                    <a:pt x="5" y="58"/>
                  </a:cubicBezTo>
                  <a:cubicBezTo>
                    <a:pt x="21" y="37"/>
                    <a:pt x="45" y="17"/>
                    <a:pt x="74" y="0"/>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13"/>
            <p:cNvSpPr/>
            <p:nvPr/>
          </p:nvSpPr>
          <p:spPr bwMode="auto">
            <a:xfrm>
              <a:off x="3178175" y="1647031"/>
              <a:ext cx="784225" cy="317500"/>
            </a:xfrm>
            <a:custGeom>
              <a:avLst/>
              <a:gdLst>
                <a:gd name="T0" fmla="*/ 21 w 292"/>
                <a:gd name="T1" fmla="*/ 106 h 118"/>
                <a:gd name="T2" fmla="*/ 28 w 292"/>
                <a:gd name="T3" fmla="*/ 90 h 118"/>
                <a:gd name="T4" fmla="*/ 28 w 292"/>
                <a:gd name="T5" fmla="*/ 90 h 118"/>
                <a:gd name="T6" fmla="*/ 24 w 292"/>
                <a:gd name="T7" fmla="*/ 66 h 118"/>
                <a:gd name="T8" fmla="*/ 24 w 292"/>
                <a:gd name="T9" fmla="*/ 66 h 118"/>
                <a:gd name="T10" fmla="*/ 77 w 292"/>
                <a:gd name="T11" fmla="*/ 25 h 118"/>
                <a:gd name="T12" fmla="*/ 77 w 292"/>
                <a:gd name="T13" fmla="*/ 25 h 118"/>
                <a:gd name="T14" fmla="*/ 140 w 292"/>
                <a:gd name="T15" fmla="*/ 54 h 118"/>
                <a:gd name="T16" fmla="*/ 140 w 292"/>
                <a:gd name="T17" fmla="*/ 54 h 118"/>
                <a:gd name="T18" fmla="*/ 189 w 292"/>
                <a:gd name="T19" fmla="*/ 94 h 118"/>
                <a:gd name="T20" fmla="*/ 189 w 292"/>
                <a:gd name="T21" fmla="*/ 94 h 118"/>
                <a:gd name="T22" fmla="*/ 240 w 292"/>
                <a:gd name="T23" fmla="*/ 117 h 118"/>
                <a:gd name="T24" fmla="*/ 240 w 292"/>
                <a:gd name="T25" fmla="*/ 117 h 118"/>
                <a:gd name="T26" fmla="*/ 278 w 292"/>
                <a:gd name="T27" fmla="*/ 100 h 118"/>
                <a:gd name="T28" fmla="*/ 278 w 292"/>
                <a:gd name="T29" fmla="*/ 100 h 118"/>
                <a:gd name="T30" fmla="*/ 292 w 292"/>
                <a:gd name="T31" fmla="*/ 69 h 118"/>
                <a:gd name="T32" fmla="*/ 292 w 292"/>
                <a:gd name="T33" fmla="*/ 69 h 118"/>
                <a:gd name="T34" fmla="*/ 279 w 292"/>
                <a:gd name="T35" fmla="*/ 29 h 118"/>
                <a:gd name="T36" fmla="*/ 279 w 292"/>
                <a:gd name="T37" fmla="*/ 29 h 118"/>
                <a:gd name="T38" fmla="*/ 265 w 292"/>
                <a:gd name="T39" fmla="*/ 13 h 118"/>
                <a:gd name="T40" fmla="*/ 265 w 292"/>
                <a:gd name="T41" fmla="*/ 13 h 118"/>
                <a:gd name="T42" fmla="*/ 248 w 292"/>
                <a:gd name="T43" fmla="*/ 14 h 118"/>
                <a:gd name="T44" fmla="*/ 248 w 292"/>
                <a:gd name="T45" fmla="*/ 14 h 118"/>
                <a:gd name="T46" fmla="*/ 249 w 292"/>
                <a:gd name="T47" fmla="*/ 31 h 118"/>
                <a:gd name="T48" fmla="*/ 249 w 292"/>
                <a:gd name="T49" fmla="*/ 31 h 118"/>
                <a:gd name="T50" fmla="*/ 249 w 292"/>
                <a:gd name="T51" fmla="*/ 32 h 118"/>
                <a:gd name="T52" fmla="*/ 249 w 292"/>
                <a:gd name="T53" fmla="*/ 32 h 118"/>
                <a:gd name="T54" fmla="*/ 252 w 292"/>
                <a:gd name="T55" fmla="*/ 34 h 118"/>
                <a:gd name="T56" fmla="*/ 252 w 292"/>
                <a:gd name="T57" fmla="*/ 34 h 118"/>
                <a:gd name="T58" fmla="*/ 259 w 292"/>
                <a:gd name="T59" fmla="*/ 43 h 118"/>
                <a:gd name="T60" fmla="*/ 259 w 292"/>
                <a:gd name="T61" fmla="*/ 43 h 118"/>
                <a:gd name="T62" fmla="*/ 267 w 292"/>
                <a:gd name="T63" fmla="*/ 67 h 118"/>
                <a:gd name="T64" fmla="*/ 267 w 292"/>
                <a:gd name="T65" fmla="*/ 67 h 118"/>
                <a:gd name="T66" fmla="*/ 260 w 292"/>
                <a:gd name="T67" fmla="*/ 84 h 118"/>
                <a:gd name="T68" fmla="*/ 260 w 292"/>
                <a:gd name="T69" fmla="*/ 84 h 118"/>
                <a:gd name="T70" fmla="*/ 241 w 292"/>
                <a:gd name="T71" fmla="*/ 92 h 118"/>
                <a:gd name="T72" fmla="*/ 241 w 292"/>
                <a:gd name="T73" fmla="*/ 92 h 118"/>
                <a:gd name="T74" fmla="*/ 203 w 292"/>
                <a:gd name="T75" fmla="*/ 74 h 118"/>
                <a:gd name="T76" fmla="*/ 203 w 292"/>
                <a:gd name="T77" fmla="*/ 74 h 118"/>
                <a:gd name="T78" fmla="*/ 156 w 292"/>
                <a:gd name="T79" fmla="*/ 35 h 118"/>
                <a:gd name="T80" fmla="*/ 156 w 292"/>
                <a:gd name="T81" fmla="*/ 35 h 118"/>
                <a:gd name="T82" fmla="*/ 78 w 292"/>
                <a:gd name="T83" fmla="*/ 1 h 118"/>
                <a:gd name="T84" fmla="*/ 78 w 292"/>
                <a:gd name="T85" fmla="*/ 1 h 118"/>
                <a:gd name="T86" fmla="*/ 24 w 292"/>
                <a:gd name="T87" fmla="*/ 17 h 118"/>
                <a:gd name="T88" fmla="*/ 24 w 292"/>
                <a:gd name="T89" fmla="*/ 17 h 118"/>
                <a:gd name="T90" fmla="*/ 0 w 292"/>
                <a:gd name="T91" fmla="*/ 65 h 118"/>
                <a:gd name="T92" fmla="*/ 0 w 292"/>
                <a:gd name="T93" fmla="*/ 65 h 118"/>
                <a:gd name="T94" fmla="*/ 5 w 292"/>
                <a:gd name="T95" fmla="*/ 99 h 118"/>
                <a:gd name="T96" fmla="*/ 5 w 292"/>
                <a:gd name="T97" fmla="*/ 99 h 118"/>
                <a:gd name="T98" fmla="*/ 16 w 292"/>
                <a:gd name="T99" fmla="*/ 107 h 118"/>
                <a:gd name="T100" fmla="*/ 16 w 292"/>
                <a:gd name="T101" fmla="*/ 107 h 118"/>
                <a:gd name="T102" fmla="*/ 21 w 292"/>
                <a:gd name="T103"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18">
                  <a:moveTo>
                    <a:pt x="21" y="106"/>
                  </a:moveTo>
                  <a:cubicBezTo>
                    <a:pt x="27" y="104"/>
                    <a:pt x="31" y="97"/>
                    <a:pt x="28" y="90"/>
                  </a:cubicBezTo>
                  <a:cubicBezTo>
                    <a:pt x="28" y="90"/>
                    <a:pt x="28" y="90"/>
                    <a:pt x="28" y="90"/>
                  </a:cubicBezTo>
                  <a:cubicBezTo>
                    <a:pt x="25" y="81"/>
                    <a:pt x="24" y="73"/>
                    <a:pt x="24" y="66"/>
                  </a:cubicBezTo>
                  <a:cubicBezTo>
                    <a:pt x="24" y="66"/>
                    <a:pt x="24" y="66"/>
                    <a:pt x="24" y="66"/>
                  </a:cubicBezTo>
                  <a:cubicBezTo>
                    <a:pt x="26" y="41"/>
                    <a:pt x="46" y="24"/>
                    <a:pt x="77" y="25"/>
                  </a:cubicBezTo>
                  <a:cubicBezTo>
                    <a:pt x="77" y="25"/>
                    <a:pt x="77" y="25"/>
                    <a:pt x="77" y="25"/>
                  </a:cubicBezTo>
                  <a:cubicBezTo>
                    <a:pt x="95" y="26"/>
                    <a:pt x="117" y="34"/>
                    <a:pt x="140" y="54"/>
                  </a:cubicBezTo>
                  <a:cubicBezTo>
                    <a:pt x="140" y="54"/>
                    <a:pt x="140" y="54"/>
                    <a:pt x="140" y="54"/>
                  </a:cubicBezTo>
                  <a:cubicBezTo>
                    <a:pt x="155" y="67"/>
                    <a:pt x="172" y="82"/>
                    <a:pt x="189" y="94"/>
                  </a:cubicBezTo>
                  <a:cubicBezTo>
                    <a:pt x="189" y="94"/>
                    <a:pt x="189" y="94"/>
                    <a:pt x="189" y="94"/>
                  </a:cubicBezTo>
                  <a:cubicBezTo>
                    <a:pt x="205" y="106"/>
                    <a:pt x="222" y="116"/>
                    <a:pt x="240" y="117"/>
                  </a:cubicBezTo>
                  <a:cubicBezTo>
                    <a:pt x="240" y="117"/>
                    <a:pt x="240" y="117"/>
                    <a:pt x="240" y="117"/>
                  </a:cubicBezTo>
                  <a:cubicBezTo>
                    <a:pt x="254" y="118"/>
                    <a:pt x="268" y="112"/>
                    <a:pt x="278" y="100"/>
                  </a:cubicBezTo>
                  <a:cubicBezTo>
                    <a:pt x="278" y="100"/>
                    <a:pt x="278" y="100"/>
                    <a:pt x="278" y="100"/>
                  </a:cubicBezTo>
                  <a:cubicBezTo>
                    <a:pt x="287" y="90"/>
                    <a:pt x="291" y="79"/>
                    <a:pt x="292" y="69"/>
                  </a:cubicBezTo>
                  <a:cubicBezTo>
                    <a:pt x="292" y="69"/>
                    <a:pt x="292" y="69"/>
                    <a:pt x="292" y="69"/>
                  </a:cubicBezTo>
                  <a:cubicBezTo>
                    <a:pt x="292" y="52"/>
                    <a:pt x="285" y="39"/>
                    <a:pt x="279" y="29"/>
                  </a:cubicBezTo>
                  <a:cubicBezTo>
                    <a:pt x="279" y="29"/>
                    <a:pt x="279" y="29"/>
                    <a:pt x="279" y="29"/>
                  </a:cubicBezTo>
                  <a:cubicBezTo>
                    <a:pt x="272" y="19"/>
                    <a:pt x="265" y="13"/>
                    <a:pt x="265" y="13"/>
                  </a:cubicBezTo>
                  <a:cubicBezTo>
                    <a:pt x="265" y="13"/>
                    <a:pt x="265" y="13"/>
                    <a:pt x="265" y="13"/>
                  </a:cubicBezTo>
                  <a:cubicBezTo>
                    <a:pt x="260" y="9"/>
                    <a:pt x="252" y="9"/>
                    <a:pt x="248" y="14"/>
                  </a:cubicBezTo>
                  <a:cubicBezTo>
                    <a:pt x="248" y="14"/>
                    <a:pt x="248" y="14"/>
                    <a:pt x="248" y="14"/>
                  </a:cubicBezTo>
                  <a:cubicBezTo>
                    <a:pt x="243" y="19"/>
                    <a:pt x="244" y="27"/>
                    <a:pt x="249" y="31"/>
                  </a:cubicBezTo>
                  <a:cubicBezTo>
                    <a:pt x="249" y="31"/>
                    <a:pt x="249" y="31"/>
                    <a:pt x="249" y="31"/>
                  </a:cubicBezTo>
                  <a:cubicBezTo>
                    <a:pt x="249" y="31"/>
                    <a:pt x="249" y="31"/>
                    <a:pt x="249" y="32"/>
                  </a:cubicBezTo>
                  <a:cubicBezTo>
                    <a:pt x="249" y="32"/>
                    <a:pt x="249" y="32"/>
                    <a:pt x="249" y="32"/>
                  </a:cubicBezTo>
                  <a:cubicBezTo>
                    <a:pt x="250" y="32"/>
                    <a:pt x="251" y="33"/>
                    <a:pt x="252" y="34"/>
                  </a:cubicBezTo>
                  <a:cubicBezTo>
                    <a:pt x="252" y="34"/>
                    <a:pt x="252" y="34"/>
                    <a:pt x="252" y="34"/>
                  </a:cubicBezTo>
                  <a:cubicBezTo>
                    <a:pt x="253" y="36"/>
                    <a:pt x="256" y="39"/>
                    <a:pt x="259" y="43"/>
                  </a:cubicBezTo>
                  <a:cubicBezTo>
                    <a:pt x="259" y="43"/>
                    <a:pt x="259" y="43"/>
                    <a:pt x="259" y="43"/>
                  </a:cubicBezTo>
                  <a:cubicBezTo>
                    <a:pt x="264" y="50"/>
                    <a:pt x="268" y="59"/>
                    <a:pt x="267" y="67"/>
                  </a:cubicBezTo>
                  <a:cubicBezTo>
                    <a:pt x="267" y="67"/>
                    <a:pt x="267" y="67"/>
                    <a:pt x="267" y="67"/>
                  </a:cubicBezTo>
                  <a:cubicBezTo>
                    <a:pt x="267" y="73"/>
                    <a:pt x="265" y="78"/>
                    <a:pt x="260" y="84"/>
                  </a:cubicBezTo>
                  <a:cubicBezTo>
                    <a:pt x="260" y="84"/>
                    <a:pt x="260" y="84"/>
                    <a:pt x="260" y="84"/>
                  </a:cubicBezTo>
                  <a:cubicBezTo>
                    <a:pt x="253" y="91"/>
                    <a:pt x="248" y="92"/>
                    <a:pt x="241" y="92"/>
                  </a:cubicBezTo>
                  <a:cubicBezTo>
                    <a:pt x="241" y="92"/>
                    <a:pt x="241" y="92"/>
                    <a:pt x="241" y="92"/>
                  </a:cubicBezTo>
                  <a:cubicBezTo>
                    <a:pt x="232" y="92"/>
                    <a:pt x="218" y="85"/>
                    <a:pt x="203" y="74"/>
                  </a:cubicBezTo>
                  <a:cubicBezTo>
                    <a:pt x="203" y="74"/>
                    <a:pt x="203" y="74"/>
                    <a:pt x="203" y="74"/>
                  </a:cubicBezTo>
                  <a:cubicBezTo>
                    <a:pt x="188" y="63"/>
                    <a:pt x="172" y="49"/>
                    <a:pt x="156" y="35"/>
                  </a:cubicBezTo>
                  <a:cubicBezTo>
                    <a:pt x="156" y="35"/>
                    <a:pt x="156" y="35"/>
                    <a:pt x="156" y="35"/>
                  </a:cubicBezTo>
                  <a:cubicBezTo>
                    <a:pt x="130" y="13"/>
                    <a:pt x="103" y="2"/>
                    <a:pt x="78" y="1"/>
                  </a:cubicBezTo>
                  <a:cubicBezTo>
                    <a:pt x="78" y="1"/>
                    <a:pt x="78" y="1"/>
                    <a:pt x="78" y="1"/>
                  </a:cubicBezTo>
                  <a:cubicBezTo>
                    <a:pt x="57" y="0"/>
                    <a:pt x="38" y="5"/>
                    <a:pt x="24" y="17"/>
                  </a:cubicBezTo>
                  <a:cubicBezTo>
                    <a:pt x="24" y="17"/>
                    <a:pt x="24" y="17"/>
                    <a:pt x="24" y="17"/>
                  </a:cubicBezTo>
                  <a:cubicBezTo>
                    <a:pt x="10" y="28"/>
                    <a:pt x="1" y="45"/>
                    <a:pt x="0" y="65"/>
                  </a:cubicBezTo>
                  <a:cubicBezTo>
                    <a:pt x="0" y="65"/>
                    <a:pt x="0" y="65"/>
                    <a:pt x="0" y="65"/>
                  </a:cubicBezTo>
                  <a:cubicBezTo>
                    <a:pt x="0" y="76"/>
                    <a:pt x="1" y="87"/>
                    <a:pt x="5" y="99"/>
                  </a:cubicBezTo>
                  <a:cubicBezTo>
                    <a:pt x="5" y="99"/>
                    <a:pt x="5" y="99"/>
                    <a:pt x="5" y="99"/>
                  </a:cubicBezTo>
                  <a:cubicBezTo>
                    <a:pt x="7" y="103"/>
                    <a:pt x="11" y="106"/>
                    <a:pt x="16" y="107"/>
                  </a:cubicBezTo>
                  <a:cubicBezTo>
                    <a:pt x="16" y="107"/>
                    <a:pt x="16" y="107"/>
                    <a:pt x="16" y="107"/>
                  </a:cubicBezTo>
                  <a:cubicBezTo>
                    <a:pt x="18" y="107"/>
                    <a:pt x="19" y="107"/>
                    <a:pt x="21" y="106"/>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14"/>
            <p:cNvSpPr/>
            <p:nvPr/>
          </p:nvSpPr>
          <p:spPr bwMode="auto">
            <a:xfrm>
              <a:off x="3940175" y="748506"/>
              <a:ext cx="193675" cy="104775"/>
            </a:xfrm>
            <a:custGeom>
              <a:avLst/>
              <a:gdLst>
                <a:gd name="T0" fmla="*/ 1 w 72"/>
                <a:gd name="T1" fmla="*/ 30 h 39"/>
                <a:gd name="T2" fmla="*/ 3 w 72"/>
                <a:gd name="T3" fmla="*/ 35 h 39"/>
                <a:gd name="T4" fmla="*/ 7 w 72"/>
                <a:gd name="T5" fmla="*/ 38 h 39"/>
                <a:gd name="T6" fmla="*/ 70 w 72"/>
                <a:gd name="T7" fmla="*/ 22 h 39"/>
                <a:gd name="T8" fmla="*/ 71 w 72"/>
                <a:gd name="T9" fmla="*/ 17 h 39"/>
                <a:gd name="T10" fmla="*/ 66 w 72"/>
                <a:gd name="T11" fmla="*/ 3 h 39"/>
                <a:gd name="T12" fmla="*/ 62 w 72"/>
                <a:gd name="T13" fmla="*/ 0 h 39"/>
                <a:gd name="T14" fmla="*/ 2 w 72"/>
                <a:gd name="T15" fmla="*/ 25 h 39"/>
                <a:gd name="T16" fmla="*/ 1 w 72"/>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1" y="30"/>
                  </a:moveTo>
                  <a:cubicBezTo>
                    <a:pt x="3" y="35"/>
                    <a:pt x="3" y="35"/>
                    <a:pt x="3" y="35"/>
                  </a:cubicBezTo>
                  <a:cubicBezTo>
                    <a:pt x="4" y="37"/>
                    <a:pt x="5" y="39"/>
                    <a:pt x="7" y="38"/>
                  </a:cubicBezTo>
                  <a:cubicBezTo>
                    <a:pt x="70" y="22"/>
                    <a:pt x="70" y="22"/>
                    <a:pt x="70" y="22"/>
                  </a:cubicBezTo>
                  <a:cubicBezTo>
                    <a:pt x="71" y="21"/>
                    <a:pt x="72" y="19"/>
                    <a:pt x="71" y="17"/>
                  </a:cubicBezTo>
                  <a:cubicBezTo>
                    <a:pt x="66" y="3"/>
                    <a:pt x="66" y="3"/>
                    <a:pt x="66" y="3"/>
                  </a:cubicBezTo>
                  <a:cubicBezTo>
                    <a:pt x="65" y="1"/>
                    <a:pt x="64" y="0"/>
                    <a:pt x="62" y="0"/>
                  </a:cubicBezTo>
                  <a:cubicBezTo>
                    <a:pt x="2" y="25"/>
                    <a:pt x="2" y="25"/>
                    <a:pt x="2" y="25"/>
                  </a:cubicBezTo>
                  <a:cubicBezTo>
                    <a:pt x="1" y="26"/>
                    <a:pt x="0" y="28"/>
                    <a:pt x="1" y="3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15"/>
            <p:cNvSpPr/>
            <p:nvPr/>
          </p:nvSpPr>
          <p:spPr bwMode="auto">
            <a:xfrm>
              <a:off x="3876675" y="596106"/>
              <a:ext cx="133350" cy="182563"/>
            </a:xfrm>
            <a:custGeom>
              <a:avLst/>
              <a:gdLst>
                <a:gd name="T0" fmla="*/ 2 w 50"/>
                <a:gd name="T1" fmla="*/ 64 h 68"/>
                <a:gd name="T2" fmla="*/ 7 w 50"/>
                <a:gd name="T3" fmla="*/ 66 h 68"/>
                <a:gd name="T4" fmla="*/ 12 w 50"/>
                <a:gd name="T5" fmla="*/ 66 h 68"/>
                <a:gd name="T6" fmla="*/ 49 w 50"/>
                <a:gd name="T7" fmla="*/ 13 h 68"/>
                <a:gd name="T8" fmla="*/ 47 w 50"/>
                <a:gd name="T9" fmla="*/ 9 h 68"/>
                <a:gd name="T10" fmla="*/ 34 w 50"/>
                <a:gd name="T11" fmla="*/ 1 h 68"/>
                <a:gd name="T12" fmla="*/ 30 w 50"/>
                <a:gd name="T13" fmla="*/ 1 h 68"/>
                <a:gd name="T14" fmla="*/ 0 w 50"/>
                <a:gd name="T15" fmla="*/ 59 h 68"/>
                <a:gd name="T16" fmla="*/ 2 w 50"/>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8">
                  <a:moveTo>
                    <a:pt x="2" y="64"/>
                  </a:moveTo>
                  <a:cubicBezTo>
                    <a:pt x="7" y="66"/>
                    <a:pt x="7" y="66"/>
                    <a:pt x="7" y="66"/>
                  </a:cubicBezTo>
                  <a:cubicBezTo>
                    <a:pt x="9" y="68"/>
                    <a:pt x="11" y="68"/>
                    <a:pt x="12" y="66"/>
                  </a:cubicBezTo>
                  <a:cubicBezTo>
                    <a:pt x="49" y="13"/>
                    <a:pt x="49" y="13"/>
                    <a:pt x="49" y="13"/>
                  </a:cubicBezTo>
                  <a:cubicBezTo>
                    <a:pt x="50" y="12"/>
                    <a:pt x="49" y="10"/>
                    <a:pt x="47" y="9"/>
                  </a:cubicBezTo>
                  <a:cubicBezTo>
                    <a:pt x="34" y="1"/>
                    <a:pt x="34" y="1"/>
                    <a:pt x="34" y="1"/>
                  </a:cubicBezTo>
                  <a:cubicBezTo>
                    <a:pt x="33" y="0"/>
                    <a:pt x="30" y="0"/>
                    <a:pt x="30" y="1"/>
                  </a:cubicBezTo>
                  <a:cubicBezTo>
                    <a:pt x="0" y="59"/>
                    <a:pt x="0" y="59"/>
                    <a:pt x="0" y="59"/>
                  </a:cubicBezTo>
                  <a:cubicBezTo>
                    <a:pt x="0" y="61"/>
                    <a:pt x="1" y="63"/>
                    <a:pt x="2" y="6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62" name="TextBox 61"/>
          <p:cNvSpPr txBox="1"/>
          <p:nvPr/>
        </p:nvSpPr>
        <p:spPr>
          <a:xfrm>
            <a:off x="803932" y="2065499"/>
            <a:ext cx="4632134" cy="3785652"/>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目录索引（</a:t>
            </a:r>
            <a:r>
              <a:rPr lang="en-US" altLang="zh-CN" sz="2000" dirty="0">
                <a:latin typeface="+mn-ea"/>
                <a:cs typeface="+mn-ea"/>
                <a:sym typeface="Times New Roman" panose="02020603050405020304" pitchFamily="18" charset="0"/>
              </a:rPr>
              <a:t>Search Index/Directory</a:t>
            </a:r>
            <a:r>
              <a:rPr lang="zh-CN" altLang="en-US" sz="2000" dirty="0">
                <a:latin typeface="+mn-ea"/>
                <a:cs typeface="+mn-ea"/>
                <a:sym typeface="Times New Roman" panose="02020603050405020304" pitchFamily="18" charset="0"/>
              </a:rPr>
              <a:t>）也称为分类检索，是互联网上最早提供的网站资源查询服务。目录索引主要通过搜集和整理互联网中的资源，根据搜索到的网页内容，将其网址分配到相关分类主题目录不同层次的类目之下，形成像图书馆目录一样的分类树形结</a:t>
            </a:r>
            <a:r>
              <a:rPr lang="zh-CN" altLang="en-US" sz="2000" dirty="0" smtClean="0">
                <a:latin typeface="+mn-ea"/>
                <a:cs typeface="+mn-ea"/>
                <a:sym typeface="Times New Roman" panose="02020603050405020304" pitchFamily="18" charset="0"/>
              </a:rPr>
              <a:t>构</a:t>
            </a:r>
            <a:r>
              <a:rPr lang="zh-CN" altLang="en-US" sz="2000" dirty="0">
                <a:latin typeface="+mn-ea"/>
                <a:cs typeface="+mn-ea"/>
                <a:sym typeface="Times New Roman" panose="02020603050405020304" pitchFamily="18" charset="0"/>
              </a:rPr>
              <a:t>。</a:t>
            </a:r>
          </a:p>
        </p:txBody>
      </p:sp>
      <p:sp>
        <p:nvSpPr>
          <p:cNvPr id="33" name="矩形 32"/>
          <p:cNvSpPr/>
          <p:nvPr/>
        </p:nvSpPr>
        <p:spPr>
          <a:xfrm>
            <a:off x="7402017" y="1129097"/>
            <a:ext cx="3105171" cy="517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内容占位符 3"/>
          <p:cNvSpPr txBox="1">
            <a:spLocks/>
          </p:cNvSpPr>
          <p:nvPr/>
        </p:nvSpPr>
        <p:spPr>
          <a:xfrm>
            <a:off x="7402017" y="1153773"/>
            <a:ext cx="2916223" cy="533482"/>
          </a:xfrm>
          <a:prstGeom prst="rect">
            <a:avLst/>
          </a:prstGeom>
        </p:spPr>
        <p:txBody>
          <a:bodyPr vert="horz" lIns="91440" tIns="45720" rIns="91440" bIns="45720" rtlCol="0">
            <a:normAutofit lnSpcReduction="10000"/>
          </a:bodyPr>
          <a:lstStyle>
            <a:lvl1pPr marL="0" indent="625475" algn="l" defTabSz="914400" rtl="0" eaLnBrk="1" latinLnBrk="0" hangingPunct="1">
              <a:lnSpc>
                <a:spcPct val="130000"/>
              </a:lnSpc>
              <a:spcBef>
                <a:spcPts val="0"/>
              </a:spcBef>
              <a:buFont typeface="Arial" panose="020B0604020202020204" pitchFamily="34" charset="0"/>
              <a:buNone/>
              <a:defRPr sz="24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r>
              <a:rPr lang="en-US" altLang="zh-CN" smtClean="0">
                <a:solidFill>
                  <a:schemeClr val="bg1"/>
                </a:solidFill>
              </a:rPr>
              <a:t>3</a:t>
            </a:r>
            <a:r>
              <a:rPr lang="zh-CN" altLang="en-US" smtClean="0">
                <a:solidFill>
                  <a:schemeClr val="bg1"/>
                </a:solidFill>
              </a:rPr>
              <a:t>．元搜索引擎</a:t>
            </a:r>
            <a:endParaRPr lang="en-US" altLang="zh-CN" sz="1100" dirty="0"/>
          </a:p>
        </p:txBody>
      </p:sp>
      <p:grpSp>
        <p:nvGrpSpPr>
          <p:cNvPr id="35" name="组合 34"/>
          <p:cNvGrpSpPr/>
          <p:nvPr/>
        </p:nvGrpSpPr>
        <p:grpSpPr>
          <a:xfrm flipV="1">
            <a:off x="6737293" y="998307"/>
            <a:ext cx="470284" cy="670057"/>
            <a:chOff x="3173412" y="596106"/>
            <a:chExt cx="960438" cy="1368425"/>
          </a:xfrm>
        </p:grpSpPr>
        <p:sp>
          <p:nvSpPr>
            <p:cNvPr id="36" name="Freeform 9"/>
            <p:cNvSpPr/>
            <p:nvPr/>
          </p:nvSpPr>
          <p:spPr bwMode="auto">
            <a:xfrm>
              <a:off x="3586162" y="1178719"/>
              <a:ext cx="193675" cy="214313"/>
            </a:xfrm>
            <a:custGeom>
              <a:avLst/>
              <a:gdLst>
                <a:gd name="T0" fmla="*/ 61 w 72"/>
                <a:gd name="T1" fmla="*/ 23 h 80"/>
                <a:gd name="T2" fmla="*/ 22 w 72"/>
                <a:gd name="T3" fmla="*/ 6 h 80"/>
                <a:gd name="T4" fmla="*/ 22 w 72"/>
                <a:gd name="T5" fmla="*/ 6 h 80"/>
                <a:gd name="T6" fmla="*/ 6 w 72"/>
                <a:gd name="T7" fmla="*/ 45 h 80"/>
                <a:gd name="T8" fmla="*/ 11 w 72"/>
                <a:gd name="T9" fmla="*/ 58 h 80"/>
                <a:gd name="T10" fmla="*/ 50 w 72"/>
                <a:gd name="T11" fmla="*/ 74 h 80"/>
                <a:gd name="T12" fmla="*/ 50 w 72"/>
                <a:gd name="T13" fmla="*/ 74 h 80"/>
                <a:gd name="T14" fmla="*/ 66 w 72"/>
                <a:gd name="T15" fmla="*/ 35 h 80"/>
                <a:gd name="T16" fmla="*/ 61 w 72"/>
                <a:gd name="T1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61" y="23"/>
                  </a:moveTo>
                  <a:cubicBezTo>
                    <a:pt x="54" y="7"/>
                    <a:pt x="37" y="0"/>
                    <a:pt x="22" y="6"/>
                  </a:cubicBezTo>
                  <a:cubicBezTo>
                    <a:pt x="22" y="6"/>
                    <a:pt x="22" y="6"/>
                    <a:pt x="22" y="6"/>
                  </a:cubicBezTo>
                  <a:cubicBezTo>
                    <a:pt x="7" y="13"/>
                    <a:pt x="0" y="30"/>
                    <a:pt x="6" y="45"/>
                  </a:cubicBezTo>
                  <a:cubicBezTo>
                    <a:pt x="11" y="58"/>
                    <a:pt x="11" y="58"/>
                    <a:pt x="11" y="58"/>
                  </a:cubicBezTo>
                  <a:cubicBezTo>
                    <a:pt x="17" y="73"/>
                    <a:pt x="35" y="80"/>
                    <a:pt x="50" y="74"/>
                  </a:cubicBezTo>
                  <a:cubicBezTo>
                    <a:pt x="50" y="74"/>
                    <a:pt x="50" y="74"/>
                    <a:pt x="50" y="74"/>
                  </a:cubicBezTo>
                  <a:cubicBezTo>
                    <a:pt x="65" y="68"/>
                    <a:pt x="72" y="50"/>
                    <a:pt x="66" y="35"/>
                  </a:cubicBezTo>
                  <a:lnTo>
                    <a:pt x="61" y="23"/>
                  </a:lnTo>
                  <a:close/>
                </a:path>
              </a:pathLst>
            </a:custGeom>
            <a:solidFill>
              <a:srgbClr val="23A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10"/>
            <p:cNvSpPr/>
            <p:nvPr/>
          </p:nvSpPr>
          <p:spPr bwMode="auto">
            <a:xfrm>
              <a:off x="3173412" y="640556"/>
              <a:ext cx="866775" cy="838200"/>
            </a:xfrm>
            <a:custGeom>
              <a:avLst/>
              <a:gdLst>
                <a:gd name="T0" fmla="*/ 323 w 323"/>
                <a:gd name="T1" fmla="*/ 208 h 312"/>
                <a:gd name="T2" fmla="*/ 321 w 323"/>
                <a:gd name="T3" fmla="*/ 208 h 312"/>
                <a:gd name="T4" fmla="*/ 223 w 323"/>
                <a:gd name="T5" fmla="*/ 216 h 312"/>
                <a:gd name="T6" fmla="*/ 172 w 323"/>
                <a:gd name="T7" fmla="*/ 198 h 312"/>
                <a:gd name="T8" fmla="*/ 150 w 323"/>
                <a:gd name="T9" fmla="*/ 247 h 312"/>
                <a:gd name="T10" fmla="*/ 74 w 323"/>
                <a:gd name="T11" fmla="*/ 309 h 312"/>
                <a:gd name="T12" fmla="*/ 73 w 323"/>
                <a:gd name="T13" fmla="*/ 312 h 312"/>
                <a:gd name="T14" fmla="*/ 67 w 323"/>
                <a:gd name="T15" fmla="*/ 299 h 312"/>
                <a:gd name="T16" fmla="*/ 28 w 323"/>
                <a:gd name="T17" fmla="*/ 207 h 312"/>
                <a:gd name="T18" fmla="*/ 102 w 323"/>
                <a:gd name="T19" fmla="*/ 28 h 312"/>
                <a:gd name="T20" fmla="*/ 280 w 323"/>
                <a:gd name="T21" fmla="*/ 102 h 312"/>
                <a:gd name="T22" fmla="*/ 319 w 323"/>
                <a:gd name="T23" fmla="*/ 195 h 312"/>
                <a:gd name="T24" fmla="*/ 323 w 323"/>
                <a:gd name="T25"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12">
                  <a:moveTo>
                    <a:pt x="323" y="208"/>
                  </a:moveTo>
                  <a:cubicBezTo>
                    <a:pt x="322" y="208"/>
                    <a:pt x="322" y="208"/>
                    <a:pt x="321" y="208"/>
                  </a:cubicBezTo>
                  <a:cubicBezTo>
                    <a:pt x="292" y="204"/>
                    <a:pt x="258" y="207"/>
                    <a:pt x="223" y="216"/>
                  </a:cubicBezTo>
                  <a:cubicBezTo>
                    <a:pt x="214" y="198"/>
                    <a:pt x="192" y="190"/>
                    <a:pt x="172" y="198"/>
                  </a:cubicBezTo>
                  <a:cubicBezTo>
                    <a:pt x="153" y="206"/>
                    <a:pt x="143" y="227"/>
                    <a:pt x="150" y="247"/>
                  </a:cubicBezTo>
                  <a:cubicBezTo>
                    <a:pt x="118" y="265"/>
                    <a:pt x="92" y="286"/>
                    <a:pt x="74" y="309"/>
                  </a:cubicBezTo>
                  <a:cubicBezTo>
                    <a:pt x="74" y="310"/>
                    <a:pt x="73" y="311"/>
                    <a:pt x="73" y="312"/>
                  </a:cubicBezTo>
                  <a:cubicBezTo>
                    <a:pt x="70" y="308"/>
                    <a:pt x="68" y="303"/>
                    <a:pt x="67" y="299"/>
                  </a:cubicBezTo>
                  <a:cubicBezTo>
                    <a:pt x="28" y="207"/>
                    <a:pt x="28" y="207"/>
                    <a:pt x="28" y="207"/>
                  </a:cubicBezTo>
                  <a:cubicBezTo>
                    <a:pt x="0" y="137"/>
                    <a:pt x="33" y="57"/>
                    <a:pt x="102" y="28"/>
                  </a:cubicBezTo>
                  <a:cubicBezTo>
                    <a:pt x="172" y="0"/>
                    <a:pt x="252" y="33"/>
                    <a:pt x="280" y="102"/>
                  </a:cubicBezTo>
                  <a:cubicBezTo>
                    <a:pt x="319" y="195"/>
                    <a:pt x="319" y="195"/>
                    <a:pt x="319" y="195"/>
                  </a:cubicBezTo>
                  <a:cubicBezTo>
                    <a:pt x="320" y="199"/>
                    <a:pt x="322" y="204"/>
                    <a:pt x="323" y="208"/>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11"/>
            <p:cNvSpPr/>
            <p:nvPr/>
          </p:nvSpPr>
          <p:spPr bwMode="auto">
            <a:xfrm>
              <a:off x="3752850" y="1234281"/>
              <a:ext cx="325438" cy="400050"/>
            </a:xfrm>
            <a:custGeom>
              <a:avLst/>
              <a:gdLst>
                <a:gd name="T0" fmla="*/ 14 w 121"/>
                <a:gd name="T1" fmla="*/ 12 h 149"/>
                <a:gd name="T2" fmla="*/ 14 w 121"/>
                <a:gd name="T3" fmla="*/ 11 h 149"/>
                <a:gd name="T4" fmla="*/ 103 w 121"/>
                <a:gd name="T5" fmla="*/ 3 h 149"/>
                <a:gd name="T6" fmla="*/ 111 w 121"/>
                <a:gd name="T7" fmla="*/ 4 h 149"/>
                <a:gd name="T8" fmla="*/ 36 w 121"/>
                <a:gd name="T9" fmla="*/ 149 h 149"/>
                <a:gd name="T10" fmla="*/ 0 w 121"/>
                <a:gd name="T11" fmla="*/ 60 h 149"/>
                <a:gd name="T12" fmla="*/ 14 w 121"/>
                <a:gd name="T13" fmla="*/ 12 h 149"/>
              </a:gdLst>
              <a:ahLst/>
              <a:cxnLst>
                <a:cxn ang="0">
                  <a:pos x="T0" y="T1"/>
                </a:cxn>
                <a:cxn ang="0">
                  <a:pos x="T2" y="T3"/>
                </a:cxn>
                <a:cxn ang="0">
                  <a:pos x="T4" y="T5"/>
                </a:cxn>
                <a:cxn ang="0">
                  <a:pos x="T6" y="T7"/>
                </a:cxn>
                <a:cxn ang="0">
                  <a:pos x="T8" y="T9"/>
                </a:cxn>
                <a:cxn ang="0">
                  <a:pos x="T10" y="T11"/>
                </a:cxn>
                <a:cxn ang="0">
                  <a:pos x="T12" y="T13"/>
                </a:cxn>
              </a:cxnLst>
              <a:rect l="0" t="0" r="r" b="b"/>
              <a:pathLst>
                <a:path w="121" h="149">
                  <a:moveTo>
                    <a:pt x="14" y="12"/>
                  </a:moveTo>
                  <a:cubicBezTo>
                    <a:pt x="14" y="11"/>
                    <a:pt x="14" y="11"/>
                    <a:pt x="14" y="11"/>
                  </a:cubicBezTo>
                  <a:cubicBezTo>
                    <a:pt x="46" y="2"/>
                    <a:pt x="77" y="0"/>
                    <a:pt x="103" y="3"/>
                  </a:cubicBezTo>
                  <a:cubicBezTo>
                    <a:pt x="106" y="3"/>
                    <a:pt x="108" y="4"/>
                    <a:pt x="111" y="4"/>
                  </a:cubicBezTo>
                  <a:cubicBezTo>
                    <a:pt x="121" y="63"/>
                    <a:pt x="91" y="122"/>
                    <a:pt x="36" y="149"/>
                  </a:cubicBezTo>
                  <a:cubicBezTo>
                    <a:pt x="0" y="60"/>
                    <a:pt x="0" y="60"/>
                    <a:pt x="0" y="60"/>
                  </a:cubicBezTo>
                  <a:cubicBezTo>
                    <a:pt x="15" y="50"/>
                    <a:pt x="22" y="30"/>
                    <a:pt x="14" y="12"/>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12"/>
            <p:cNvSpPr/>
            <p:nvPr/>
          </p:nvSpPr>
          <p:spPr bwMode="auto">
            <a:xfrm>
              <a:off x="3392487" y="1343819"/>
              <a:ext cx="417513" cy="360363"/>
            </a:xfrm>
            <a:custGeom>
              <a:avLst/>
              <a:gdLst>
                <a:gd name="T0" fmla="*/ 74 w 155"/>
                <a:gd name="T1" fmla="*/ 0 h 134"/>
                <a:gd name="T2" fmla="*/ 74 w 155"/>
                <a:gd name="T3" fmla="*/ 2 h 134"/>
                <a:gd name="T4" fmla="*/ 119 w 155"/>
                <a:gd name="T5" fmla="*/ 26 h 134"/>
                <a:gd name="T6" fmla="*/ 155 w 155"/>
                <a:gd name="T7" fmla="*/ 114 h 134"/>
                <a:gd name="T8" fmla="*/ 0 w 155"/>
                <a:gd name="T9" fmla="*/ 65 h 134"/>
                <a:gd name="T10" fmla="*/ 5 w 155"/>
                <a:gd name="T11" fmla="*/ 58 h 134"/>
                <a:gd name="T12" fmla="*/ 74 w 15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5" h="134">
                  <a:moveTo>
                    <a:pt x="74" y="0"/>
                  </a:moveTo>
                  <a:cubicBezTo>
                    <a:pt x="74" y="2"/>
                    <a:pt x="74" y="2"/>
                    <a:pt x="74" y="2"/>
                  </a:cubicBezTo>
                  <a:cubicBezTo>
                    <a:pt x="82" y="19"/>
                    <a:pt x="100" y="29"/>
                    <a:pt x="119" y="26"/>
                  </a:cubicBezTo>
                  <a:cubicBezTo>
                    <a:pt x="155" y="114"/>
                    <a:pt x="155" y="114"/>
                    <a:pt x="155" y="114"/>
                  </a:cubicBezTo>
                  <a:cubicBezTo>
                    <a:pt x="97" y="134"/>
                    <a:pt x="35" y="113"/>
                    <a:pt x="0" y="65"/>
                  </a:cubicBezTo>
                  <a:cubicBezTo>
                    <a:pt x="2" y="62"/>
                    <a:pt x="3" y="60"/>
                    <a:pt x="5" y="58"/>
                  </a:cubicBezTo>
                  <a:cubicBezTo>
                    <a:pt x="21" y="37"/>
                    <a:pt x="45" y="17"/>
                    <a:pt x="74" y="0"/>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13"/>
            <p:cNvSpPr/>
            <p:nvPr/>
          </p:nvSpPr>
          <p:spPr bwMode="auto">
            <a:xfrm>
              <a:off x="3178175" y="1647031"/>
              <a:ext cx="784225" cy="317500"/>
            </a:xfrm>
            <a:custGeom>
              <a:avLst/>
              <a:gdLst>
                <a:gd name="T0" fmla="*/ 21 w 292"/>
                <a:gd name="T1" fmla="*/ 106 h 118"/>
                <a:gd name="T2" fmla="*/ 28 w 292"/>
                <a:gd name="T3" fmla="*/ 90 h 118"/>
                <a:gd name="T4" fmla="*/ 28 w 292"/>
                <a:gd name="T5" fmla="*/ 90 h 118"/>
                <a:gd name="T6" fmla="*/ 24 w 292"/>
                <a:gd name="T7" fmla="*/ 66 h 118"/>
                <a:gd name="T8" fmla="*/ 24 w 292"/>
                <a:gd name="T9" fmla="*/ 66 h 118"/>
                <a:gd name="T10" fmla="*/ 77 w 292"/>
                <a:gd name="T11" fmla="*/ 25 h 118"/>
                <a:gd name="T12" fmla="*/ 77 w 292"/>
                <a:gd name="T13" fmla="*/ 25 h 118"/>
                <a:gd name="T14" fmla="*/ 140 w 292"/>
                <a:gd name="T15" fmla="*/ 54 h 118"/>
                <a:gd name="T16" fmla="*/ 140 w 292"/>
                <a:gd name="T17" fmla="*/ 54 h 118"/>
                <a:gd name="T18" fmla="*/ 189 w 292"/>
                <a:gd name="T19" fmla="*/ 94 h 118"/>
                <a:gd name="T20" fmla="*/ 189 w 292"/>
                <a:gd name="T21" fmla="*/ 94 h 118"/>
                <a:gd name="T22" fmla="*/ 240 w 292"/>
                <a:gd name="T23" fmla="*/ 117 h 118"/>
                <a:gd name="T24" fmla="*/ 240 w 292"/>
                <a:gd name="T25" fmla="*/ 117 h 118"/>
                <a:gd name="T26" fmla="*/ 278 w 292"/>
                <a:gd name="T27" fmla="*/ 100 h 118"/>
                <a:gd name="T28" fmla="*/ 278 w 292"/>
                <a:gd name="T29" fmla="*/ 100 h 118"/>
                <a:gd name="T30" fmla="*/ 292 w 292"/>
                <a:gd name="T31" fmla="*/ 69 h 118"/>
                <a:gd name="T32" fmla="*/ 292 w 292"/>
                <a:gd name="T33" fmla="*/ 69 h 118"/>
                <a:gd name="T34" fmla="*/ 279 w 292"/>
                <a:gd name="T35" fmla="*/ 29 h 118"/>
                <a:gd name="T36" fmla="*/ 279 w 292"/>
                <a:gd name="T37" fmla="*/ 29 h 118"/>
                <a:gd name="T38" fmla="*/ 265 w 292"/>
                <a:gd name="T39" fmla="*/ 13 h 118"/>
                <a:gd name="T40" fmla="*/ 265 w 292"/>
                <a:gd name="T41" fmla="*/ 13 h 118"/>
                <a:gd name="T42" fmla="*/ 248 w 292"/>
                <a:gd name="T43" fmla="*/ 14 h 118"/>
                <a:gd name="T44" fmla="*/ 248 w 292"/>
                <a:gd name="T45" fmla="*/ 14 h 118"/>
                <a:gd name="T46" fmla="*/ 249 w 292"/>
                <a:gd name="T47" fmla="*/ 31 h 118"/>
                <a:gd name="T48" fmla="*/ 249 w 292"/>
                <a:gd name="T49" fmla="*/ 31 h 118"/>
                <a:gd name="T50" fmla="*/ 249 w 292"/>
                <a:gd name="T51" fmla="*/ 32 h 118"/>
                <a:gd name="T52" fmla="*/ 249 w 292"/>
                <a:gd name="T53" fmla="*/ 32 h 118"/>
                <a:gd name="T54" fmla="*/ 252 w 292"/>
                <a:gd name="T55" fmla="*/ 34 h 118"/>
                <a:gd name="T56" fmla="*/ 252 w 292"/>
                <a:gd name="T57" fmla="*/ 34 h 118"/>
                <a:gd name="T58" fmla="*/ 259 w 292"/>
                <a:gd name="T59" fmla="*/ 43 h 118"/>
                <a:gd name="T60" fmla="*/ 259 w 292"/>
                <a:gd name="T61" fmla="*/ 43 h 118"/>
                <a:gd name="T62" fmla="*/ 267 w 292"/>
                <a:gd name="T63" fmla="*/ 67 h 118"/>
                <a:gd name="T64" fmla="*/ 267 w 292"/>
                <a:gd name="T65" fmla="*/ 67 h 118"/>
                <a:gd name="T66" fmla="*/ 260 w 292"/>
                <a:gd name="T67" fmla="*/ 84 h 118"/>
                <a:gd name="T68" fmla="*/ 260 w 292"/>
                <a:gd name="T69" fmla="*/ 84 h 118"/>
                <a:gd name="T70" fmla="*/ 241 w 292"/>
                <a:gd name="T71" fmla="*/ 92 h 118"/>
                <a:gd name="T72" fmla="*/ 241 w 292"/>
                <a:gd name="T73" fmla="*/ 92 h 118"/>
                <a:gd name="T74" fmla="*/ 203 w 292"/>
                <a:gd name="T75" fmla="*/ 74 h 118"/>
                <a:gd name="T76" fmla="*/ 203 w 292"/>
                <a:gd name="T77" fmla="*/ 74 h 118"/>
                <a:gd name="T78" fmla="*/ 156 w 292"/>
                <a:gd name="T79" fmla="*/ 35 h 118"/>
                <a:gd name="T80" fmla="*/ 156 w 292"/>
                <a:gd name="T81" fmla="*/ 35 h 118"/>
                <a:gd name="T82" fmla="*/ 78 w 292"/>
                <a:gd name="T83" fmla="*/ 1 h 118"/>
                <a:gd name="T84" fmla="*/ 78 w 292"/>
                <a:gd name="T85" fmla="*/ 1 h 118"/>
                <a:gd name="T86" fmla="*/ 24 w 292"/>
                <a:gd name="T87" fmla="*/ 17 h 118"/>
                <a:gd name="T88" fmla="*/ 24 w 292"/>
                <a:gd name="T89" fmla="*/ 17 h 118"/>
                <a:gd name="T90" fmla="*/ 0 w 292"/>
                <a:gd name="T91" fmla="*/ 65 h 118"/>
                <a:gd name="T92" fmla="*/ 0 w 292"/>
                <a:gd name="T93" fmla="*/ 65 h 118"/>
                <a:gd name="T94" fmla="*/ 5 w 292"/>
                <a:gd name="T95" fmla="*/ 99 h 118"/>
                <a:gd name="T96" fmla="*/ 5 w 292"/>
                <a:gd name="T97" fmla="*/ 99 h 118"/>
                <a:gd name="T98" fmla="*/ 16 w 292"/>
                <a:gd name="T99" fmla="*/ 107 h 118"/>
                <a:gd name="T100" fmla="*/ 16 w 292"/>
                <a:gd name="T101" fmla="*/ 107 h 118"/>
                <a:gd name="T102" fmla="*/ 21 w 292"/>
                <a:gd name="T103"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18">
                  <a:moveTo>
                    <a:pt x="21" y="106"/>
                  </a:moveTo>
                  <a:cubicBezTo>
                    <a:pt x="27" y="104"/>
                    <a:pt x="31" y="97"/>
                    <a:pt x="28" y="90"/>
                  </a:cubicBezTo>
                  <a:cubicBezTo>
                    <a:pt x="28" y="90"/>
                    <a:pt x="28" y="90"/>
                    <a:pt x="28" y="90"/>
                  </a:cubicBezTo>
                  <a:cubicBezTo>
                    <a:pt x="25" y="81"/>
                    <a:pt x="24" y="73"/>
                    <a:pt x="24" y="66"/>
                  </a:cubicBezTo>
                  <a:cubicBezTo>
                    <a:pt x="24" y="66"/>
                    <a:pt x="24" y="66"/>
                    <a:pt x="24" y="66"/>
                  </a:cubicBezTo>
                  <a:cubicBezTo>
                    <a:pt x="26" y="41"/>
                    <a:pt x="46" y="24"/>
                    <a:pt x="77" y="25"/>
                  </a:cubicBezTo>
                  <a:cubicBezTo>
                    <a:pt x="77" y="25"/>
                    <a:pt x="77" y="25"/>
                    <a:pt x="77" y="25"/>
                  </a:cubicBezTo>
                  <a:cubicBezTo>
                    <a:pt x="95" y="26"/>
                    <a:pt x="117" y="34"/>
                    <a:pt x="140" y="54"/>
                  </a:cubicBezTo>
                  <a:cubicBezTo>
                    <a:pt x="140" y="54"/>
                    <a:pt x="140" y="54"/>
                    <a:pt x="140" y="54"/>
                  </a:cubicBezTo>
                  <a:cubicBezTo>
                    <a:pt x="155" y="67"/>
                    <a:pt x="172" y="82"/>
                    <a:pt x="189" y="94"/>
                  </a:cubicBezTo>
                  <a:cubicBezTo>
                    <a:pt x="189" y="94"/>
                    <a:pt x="189" y="94"/>
                    <a:pt x="189" y="94"/>
                  </a:cubicBezTo>
                  <a:cubicBezTo>
                    <a:pt x="205" y="106"/>
                    <a:pt x="222" y="116"/>
                    <a:pt x="240" y="117"/>
                  </a:cubicBezTo>
                  <a:cubicBezTo>
                    <a:pt x="240" y="117"/>
                    <a:pt x="240" y="117"/>
                    <a:pt x="240" y="117"/>
                  </a:cubicBezTo>
                  <a:cubicBezTo>
                    <a:pt x="254" y="118"/>
                    <a:pt x="268" y="112"/>
                    <a:pt x="278" y="100"/>
                  </a:cubicBezTo>
                  <a:cubicBezTo>
                    <a:pt x="278" y="100"/>
                    <a:pt x="278" y="100"/>
                    <a:pt x="278" y="100"/>
                  </a:cubicBezTo>
                  <a:cubicBezTo>
                    <a:pt x="287" y="90"/>
                    <a:pt x="291" y="79"/>
                    <a:pt x="292" y="69"/>
                  </a:cubicBezTo>
                  <a:cubicBezTo>
                    <a:pt x="292" y="69"/>
                    <a:pt x="292" y="69"/>
                    <a:pt x="292" y="69"/>
                  </a:cubicBezTo>
                  <a:cubicBezTo>
                    <a:pt x="292" y="52"/>
                    <a:pt x="285" y="39"/>
                    <a:pt x="279" y="29"/>
                  </a:cubicBezTo>
                  <a:cubicBezTo>
                    <a:pt x="279" y="29"/>
                    <a:pt x="279" y="29"/>
                    <a:pt x="279" y="29"/>
                  </a:cubicBezTo>
                  <a:cubicBezTo>
                    <a:pt x="272" y="19"/>
                    <a:pt x="265" y="13"/>
                    <a:pt x="265" y="13"/>
                  </a:cubicBezTo>
                  <a:cubicBezTo>
                    <a:pt x="265" y="13"/>
                    <a:pt x="265" y="13"/>
                    <a:pt x="265" y="13"/>
                  </a:cubicBezTo>
                  <a:cubicBezTo>
                    <a:pt x="260" y="9"/>
                    <a:pt x="252" y="9"/>
                    <a:pt x="248" y="14"/>
                  </a:cubicBezTo>
                  <a:cubicBezTo>
                    <a:pt x="248" y="14"/>
                    <a:pt x="248" y="14"/>
                    <a:pt x="248" y="14"/>
                  </a:cubicBezTo>
                  <a:cubicBezTo>
                    <a:pt x="243" y="19"/>
                    <a:pt x="244" y="27"/>
                    <a:pt x="249" y="31"/>
                  </a:cubicBezTo>
                  <a:cubicBezTo>
                    <a:pt x="249" y="31"/>
                    <a:pt x="249" y="31"/>
                    <a:pt x="249" y="31"/>
                  </a:cubicBezTo>
                  <a:cubicBezTo>
                    <a:pt x="249" y="31"/>
                    <a:pt x="249" y="31"/>
                    <a:pt x="249" y="32"/>
                  </a:cubicBezTo>
                  <a:cubicBezTo>
                    <a:pt x="249" y="32"/>
                    <a:pt x="249" y="32"/>
                    <a:pt x="249" y="32"/>
                  </a:cubicBezTo>
                  <a:cubicBezTo>
                    <a:pt x="250" y="32"/>
                    <a:pt x="251" y="33"/>
                    <a:pt x="252" y="34"/>
                  </a:cubicBezTo>
                  <a:cubicBezTo>
                    <a:pt x="252" y="34"/>
                    <a:pt x="252" y="34"/>
                    <a:pt x="252" y="34"/>
                  </a:cubicBezTo>
                  <a:cubicBezTo>
                    <a:pt x="253" y="36"/>
                    <a:pt x="256" y="39"/>
                    <a:pt x="259" y="43"/>
                  </a:cubicBezTo>
                  <a:cubicBezTo>
                    <a:pt x="259" y="43"/>
                    <a:pt x="259" y="43"/>
                    <a:pt x="259" y="43"/>
                  </a:cubicBezTo>
                  <a:cubicBezTo>
                    <a:pt x="264" y="50"/>
                    <a:pt x="268" y="59"/>
                    <a:pt x="267" y="67"/>
                  </a:cubicBezTo>
                  <a:cubicBezTo>
                    <a:pt x="267" y="67"/>
                    <a:pt x="267" y="67"/>
                    <a:pt x="267" y="67"/>
                  </a:cubicBezTo>
                  <a:cubicBezTo>
                    <a:pt x="267" y="73"/>
                    <a:pt x="265" y="78"/>
                    <a:pt x="260" y="84"/>
                  </a:cubicBezTo>
                  <a:cubicBezTo>
                    <a:pt x="260" y="84"/>
                    <a:pt x="260" y="84"/>
                    <a:pt x="260" y="84"/>
                  </a:cubicBezTo>
                  <a:cubicBezTo>
                    <a:pt x="253" y="91"/>
                    <a:pt x="248" y="92"/>
                    <a:pt x="241" y="92"/>
                  </a:cubicBezTo>
                  <a:cubicBezTo>
                    <a:pt x="241" y="92"/>
                    <a:pt x="241" y="92"/>
                    <a:pt x="241" y="92"/>
                  </a:cubicBezTo>
                  <a:cubicBezTo>
                    <a:pt x="232" y="92"/>
                    <a:pt x="218" y="85"/>
                    <a:pt x="203" y="74"/>
                  </a:cubicBezTo>
                  <a:cubicBezTo>
                    <a:pt x="203" y="74"/>
                    <a:pt x="203" y="74"/>
                    <a:pt x="203" y="74"/>
                  </a:cubicBezTo>
                  <a:cubicBezTo>
                    <a:pt x="188" y="63"/>
                    <a:pt x="172" y="49"/>
                    <a:pt x="156" y="35"/>
                  </a:cubicBezTo>
                  <a:cubicBezTo>
                    <a:pt x="156" y="35"/>
                    <a:pt x="156" y="35"/>
                    <a:pt x="156" y="35"/>
                  </a:cubicBezTo>
                  <a:cubicBezTo>
                    <a:pt x="130" y="13"/>
                    <a:pt x="103" y="2"/>
                    <a:pt x="78" y="1"/>
                  </a:cubicBezTo>
                  <a:cubicBezTo>
                    <a:pt x="78" y="1"/>
                    <a:pt x="78" y="1"/>
                    <a:pt x="78" y="1"/>
                  </a:cubicBezTo>
                  <a:cubicBezTo>
                    <a:pt x="57" y="0"/>
                    <a:pt x="38" y="5"/>
                    <a:pt x="24" y="17"/>
                  </a:cubicBezTo>
                  <a:cubicBezTo>
                    <a:pt x="24" y="17"/>
                    <a:pt x="24" y="17"/>
                    <a:pt x="24" y="17"/>
                  </a:cubicBezTo>
                  <a:cubicBezTo>
                    <a:pt x="10" y="28"/>
                    <a:pt x="1" y="45"/>
                    <a:pt x="0" y="65"/>
                  </a:cubicBezTo>
                  <a:cubicBezTo>
                    <a:pt x="0" y="65"/>
                    <a:pt x="0" y="65"/>
                    <a:pt x="0" y="65"/>
                  </a:cubicBezTo>
                  <a:cubicBezTo>
                    <a:pt x="0" y="76"/>
                    <a:pt x="1" y="87"/>
                    <a:pt x="5" y="99"/>
                  </a:cubicBezTo>
                  <a:cubicBezTo>
                    <a:pt x="5" y="99"/>
                    <a:pt x="5" y="99"/>
                    <a:pt x="5" y="99"/>
                  </a:cubicBezTo>
                  <a:cubicBezTo>
                    <a:pt x="7" y="103"/>
                    <a:pt x="11" y="106"/>
                    <a:pt x="16" y="107"/>
                  </a:cubicBezTo>
                  <a:cubicBezTo>
                    <a:pt x="16" y="107"/>
                    <a:pt x="16" y="107"/>
                    <a:pt x="16" y="107"/>
                  </a:cubicBezTo>
                  <a:cubicBezTo>
                    <a:pt x="18" y="107"/>
                    <a:pt x="19" y="107"/>
                    <a:pt x="21" y="106"/>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14"/>
            <p:cNvSpPr/>
            <p:nvPr/>
          </p:nvSpPr>
          <p:spPr bwMode="auto">
            <a:xfrm>
              <a:off x="3940175" y="748506"/>
              <a:ext cx="193675" cy="104775"/>
            </a:xfrm>
            <a:custGeom>
              <a:avLst/>
              <a:gdLst>
                <a:gd name="T0" fmla="*/ 1 w 72"/>
                <a:gd name="T1" fmla="*/ 30 h 39"/>
                <a:gd name="T2" fmla="*/ 3 w 72"/>
                <a:gd name="T3" fmla="*/ 35 h 39"/>
                <a:gd name="T4" fmla="*/ 7 w 72"/>
                <a:gd name="T5" fmla="*/ 38 h 39"/>
                <a:gd name="T6" fmla="*/ 70 w 72"/>
                <a:gd name="T7" fmla="*/ 22 h 39"/>
                <a:gd name="T8" fmla="*/ 71 w 72"/>
                <a:gd name="T9" fmla="*/ 17 h 39"/>
                <a:gd name="T10" fmla="*/ 66 w 72"/>
                <a:gd name="T11" fmla="*/ 3 h 39"/>
                <a:gd name="T12" fmla="*/ 62 w 72"/>
                <a:gd name="T13" fmla="*/ 0 h 39"/>
                <a:gd name="T14" fmla="*/ 2 w 72"/>
                <a:gd name="T15" fmla="*/ 25 h 39"/>
                <a:gd name="T16" fmla="*/ 1 w 72"/>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1" y="30"/>
                  </a:moveTo>
                  <a:cubicBezTo>
                    <a:pt x="3" y="35"/>
                    <a:pt x="3" y="35"/>
                    <a:pt x="3" y="35"/>
                  </a:cubicBezTo>
                  <a:cubicBezTo>
                    <a:pt x="4" y="37"/>
                    <a:pt x="5" y="39"/>
                    <a:pt x="7" y="38"/>
                  </a:cubicBezTo>
                  <a:cubicBezTo>
                    <a:pt x="70" y="22"/>
                    <a:pt x="70" y="22"/>
                    <a:pt x="70" y="22"/>
                  </a:cubicBezTo>
                  <a:cubicBezTo>
                    <a:pt x="71" y="21"/>
                    <a:pt x="72" y="19"/>
                    <a:pt x="71" y="17"/>
                  </a:cubicBezTo>
                  <a:cubicBezTo>
                    <a:pt x="66" y="3"/>
                    <a:pt x="66" y="3"/>
                    <a:pt x="66" y="3"/>
                  </a:cubicBezTo>
                  <a:cubicBezTo>
                    <a:pt x="65" y="1"/>
                    <a:pt x="64" y="0"/>
                    <a:pt x="62" y="0"/>
                  </a:cubicBezTo>
                  <a:cubicBezTo>
                    <a:pt x="2" y="25"/>
                    <a:pt x="2" y="25"/>
                    <a:pt x="2" y="25"/>
                  </a:cubicBezTo>
                  <a:cubicBezTo>
                    <a:pt x="1" y="26"/>
                    <a:pt x="0" y="28"/>
                    <a:pt x="1" y="3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15"/>
            <p:cNvSpPr/>
            <p:nvPr/>
          </p:nvSpPr>
          <p:spPr bwMode="auto">
            <a:xfrm>
              <a:off x="3876675" y="596106"/>
              <a:ext cx="133350" cy="182563"/>
            </a:xfrm>
            <a:custGeom>
              <a:avLst/>
              <a:gdLst>
                <a:gd name="T0" fmla="*/ 2 w 50"/>
                <a:gd name="T1" fmla="*/ 64 h 68"/>
                <a:gd name="T2" fmla="*/ 7 w 50"/>
                <a:gd name="T3" fmla="*/ 66 h 68"/>
                <a:gd name="T4" fmla="*/ 12 w 50"/>
                <a:gd name="T5" fmla="*/ 66 h 68"/>
                <a:gd name="T6" fmla="*/ 49 w 50"/>
                <a:gd name="T7" fmla="*/ 13 h 68"/>
                <a:gd name="T8" fmla="*/ 47 w 50"/>
                <a:gd name="T9" fmla="*/ 9 h 68"/>
                <a:gd name="T10" fmla="*/ 34 w 50"/>
                <a:gd name="T11" fmla="*/ 1 h 68"/>
                <a:gd name="T12" fmla="*/ 30 w 50"/>
                <a:gd name="T13" fmla="*/ 1 h 68"/>
                <a:gd name="T14" fmla="*/ 0 w 50"/>
                <a:gd name="T15" fmla="*/ 59 h 68"/>
                <a:gd name="T16" fmla="*/ 2 w 50"/>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8">
                  <a:moveTo>
                    <a:pt x="2" y="64"/>
                  </a:moveTo>
                  <a:cubicBezTo>
                    <a:pt x="7" y="66"/>
                    <a:pt x="7" y="66"/>
                    <a:pt x="7" y="66"/>
                  </a:cubicBezTo>
                  <a:cubicBezTo>
                    <a:pt x="9" y="68"/>
                    <a:pt x="11" y="68"/>
                    <a:pt x="12" y="66"/>
                  </a:cubicBezTo>
                  <a:cubicBezTo>
                    <a:pt x="49" y="13"/>
                    <a:pt x="49" y="13"/>
                    <a:pt x="49" y="13"/>
                  </a:cubicBezTo>
                  <a:cubicBezTo>
                    <a:pt x="50" y="12"/>
                    <a:pt x="49" y="10"/>
                    <a:pt x="47" y="9"/>
                  </a:cubicBezTo>
                  <a:cubicBezTo>
                    <a:pt x="34" y="1"/>
                    <a:pt x="34" y="1"/>
                    <a:pt x="34" y="1"/>
                  </a:cubicBezTo>
                  <a:cubicBezTo>
                    <a:pt x="33" y="0"/>
                    <a:pt x="30" y="0"/>
                    <a:pt x="30" y="1"/>
                  </a:cubicBezTo>
                  <a:cubicBezTo>
                    <a:pt x="0" y="59"/>
                    <a:pt x="0" y="59"/>
                    <a:pt x="0" y="59"/>
                  </a:cubicBezTo>
                  <a:cubicBezTo>
                    <a:pt x="0" y="61"/>
                    <a:pt x="1" y="63"/>
                    <a:pt x="2" y="6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3" name="TextBox 52"/>
          <p:cNvSpPr txBox="1"/>
          <p:nvPr/>
        </p:nvSpPr>
        <p:spPr>
          <a:xfrm>
            <a:off x="6333688" y="2066378"/>
            <a:ext cx="5158696" cy="3785652"/>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元搜索引擎（</a:t>
            </a:r>
            <a:r>
              <a:rPr lang="en-US" altLang="zh-CN" sz="2000" dirty="0">
                <a:latin typeface="+mn-ea"/>
                <a:cs typeface="+mn-ea"/>
                <a:sym typeface="Times New Roman" panose="02020603050405020304" pitchFamily="18" charset="0"/>
              </a:rPr>
              <a:t>META Search Engine</a:t>
            </a:r>
            <a:r>
              <a:rPr lang="zh-CN" altLang="en-US" sz="2000" dirty="0">
                <a:latin typeface="+mn-ea"/>
                <a:cs typeface="+mn-ea"/>
                <a:sym typeface="Times New Roman" panose="02020603050405020304" pitchFamily="18" charset="0"/>
              </a:rPr>
              <a:t>）在接受用户查询请求后会同时在多个搜索引擎上进行搜索，并将结果返回给用户。著名的元搜索引擎有</a:t>
            </a:r>
            <a:r>
              <a:rPr lang="en-US" altLang="zh-CN" sz="2000" dirty="0">
                <a:latin typeface="+mn-ea"/>
                <a:cs typeface="+mn-ea"/>
                <a:sym typeface="Times New Roman" panose="02020603050405020304" pitchFamily="18" charset="0"/>
              </a:rPr>
              <a:t>InfoSpace</a:t>
            </a:r>
            <a:r>
              <a:rPr lang="zh-CN" altLang="en-US" sz="2000" dirty="0">
                <a:latin typeface="+mn-ea"/>
                <a:cs typeface="+mn-ea"/>
                <a:sym typeface="Times New Roman" panose="02020603050405020304" pitchFamily="18" charset="0"/>
              </a:rPr>
              <a:t>、</a:t>
            </a:r>
            <a:r>
              <a:rPr lang="en-US" altLang="zh-CN" sz="2000" dirty="0">
                <a:latin typeface="+mn-ea"/>
                <a:cs typeface="+mn-ea"/>
                <a:sym typeface="Times New Roman" panose="02020603050405020304" pitchFamily="18" charset="0"/>
              </a:rPr>
              <a:t>Dogpile</a:t>
            </a:r>
            <a:r>
              <a:rPr lang="zh-CN" altLang="en-US" sz="2000" dirty="0">
                <a:latin typeface="+mn-ea"/>
                <a:cs typeface="+mn-ea"/>
                <a:sym typeface="Times New Roman" panose="02020603050405020304" pitchFamily="18" charset="0"/>
              </a:rPr>
              <a:t>、</a:t>
            </a:r>
            <a:r>
              <a:rPr lang="en-US" altLang="zh-CN" sz="2000" dirty="0">
                <a:latin typeface="+mn-ea"/>
                <a:cs typeface="+mn-ea"/>
                <a:sym typeface="Times New Roman" panose="02020603050405020304" pitchFamily="18" charset="0"/>
              </a:rPr>
              <a:t>Vivisimo</a:t>
            </a:r>
            <a:r>
              <a:rPr lang="zh-CN" altLang="en-US" sz="2000" dirty="0">
                <a:latin typeface="+mn-ea"/>
                <a:cs typeface="+mn-ea"/>
                <a:sym typeface="Times New Roman" panose="02020603050405020304" pitchFamily="18" charset="0"/>
              </a:rPr>
              <a:t>等。在搜索结果排列方面，有的元搜索引擎直接按来源排列搜索结果，如</a:t>
            </a:r>
            <a:r>
              <a:rPr lang="en-US" altLang="zh-CN" sz="2000" dirty="0">
                <a:latin typeface="+mn-ea"/>
                <a:cs typeface="+mn-ea"/>
                <a:sym typeface="Times New Roman" panose="02020603050405020304" pitchFamily="18" charset="0"/>
              </a:rPr>
              <a:t>Dogpile</a:t>
            </a:r>
            <a:r>
              <a:rPr lang="zh-CN" altLang="en-US" sz="2000" dirty="0">
                <a:latin typeface="+mn-ea"/>
                <a:cs typeface="+mn-ea"/>
                <a:sym typeface="Times New Roman" panose="02020603050405020304" pitchFamily="18" charset="0"/>
              </a:rPr>
              <a:t>；有的元搜索引擎则按自定的规则将结果重新排列组合，如</a:t>
            </a:r>
            <a:r>
              <a:rPr lang="en-US" altLang="zh-CN" sz="2000" dirty="0">
                <a:latin typeface="+mn-ea"/>
                <a:cs typeface="+mn-ea"/>
                <a:sym typeface="Times New Roman" panose="02020603050405020304" pitchFamily="18" charset="0"/>
              </a:rPr>
              <a:t>Vivisimo</a:t>
            </a:r>
            <a:r>
              <a:rPr lang="zh-CN" altLang="en-US" sz="2000" dirty="0">
                <a:latin typeface="+mn-ea"/>
                <a:cs typeface="+mn-ea"/>
                <a:sym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（二）常见</a:t>
            </a:r>
            <a:r>
              <a:rPr lang="zh-CN" altLang="en-US" dirty="0" smtClean="0"/>
              <a:t>搜索引擎介绍</a:t>
            </a:r>
            <a:endParaRPr lang="zh-CN" altLang="en-US" dirty="0"/>
          </a:p>
        </p:txBody>
      </p:sp>
      <p:sp>
        <p:nvSpPr>
          <p:cNvPr id="42" name="矩形 41"/>
          <p:cNvSpPr/>
          <p:nvPr/>
        </p:nvSpPr>
        <p:spPr>
          <a:xfrm>
            <a:off x="1274324" y="1161593"/>
            <a:ext cx="2226354" cy="517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内容占位符 3"/>
          <p:cNvSpPr>
            <a:spLocks noGrp="1"/>
          </p:cNvSpPr>
          <p:nvPr>
            <p:ph sz="quarter" idx="10"/>
          </p:nvPr>
        </p:nvSpPr>
        <p:spPr>
          <a:xfrm>
            <a:off x="1274324" y="1186269"/>
            <a:ext cx="4067697" cy="533482"/>
          </a:xfrm>
        </p:spPr>
        <p:txBody>
          <a:bodyPr>
            <a:normAutofit lnSpcReduction="10000"/>
          </a:bodyPr>
          <a:lstStyle/>
          <a:p>
            <a:pPr indent="0"/>
            <a:r>
              <a:rPr lang="en-US" altLang="zh-CN" dirty="0">
                <a:solidFill>
                  <a:schemeClr val="bg1"/>
                </a:solidFill>
              </a:rPr>
              <a:t>1</a:t>
            </a:r>
            <a:r>
              <a:rPr lang="zh-CN" altLang="en-US" dirty="0">
                <a:solidFill>
                  <a:schemeClr val="bg1"/>
                </a:solidFill>
              </a:rPr>
              <a:t>．百度</a:t>
            </a:r>
            <a:endParaRPr lang="en-US" altLang="zh-CN" sz="1100" dirty="0"/>
          </a:p>
        </p:txBody>
      </p:sp>
      <p:grpSp>
        <p:nvGrpSpPr>
          <p:cNvPr id="44" name="组合 43"/>
          <p:cNvGrpSpPr/>
          <p:nvPr/>
        </p:nvGrpSpPr>
        <p:grpSpPr>
          <a:xfrm flipV="1">
            <a:off x="609600" y="1030803"/>
            <a:ext cx="470284" cy="670057"/>
            <a:chOff x="3173412" y="596106"/>
            <a:chExt cx="960438" cy="1368425"/>
          </a:xfrm>
        </p:grpSpPr>
        <p:sp>
          <p:nvSpPr>
            <p:cNvPr id="45" name="Freeform 9"/>
            <p:cNvSpPr/>
            <p:nvPr/>
          </p:nvSpPr>
          <p:spPr bwMode="auto">
            <a:xfrm>
              <a:off x="3586162" y="1178719"/>
              <a:ext cx="193675" cy="214313"/>
            </a:xfrm>
            <a:custGeom>
              <a:avLst/>
              <a:gdLst>
                <a:gd name="T0" fmla="*/ 61 w 72"/>
                <a:gd name="T1" fmla="*/ 23 h 80"/>
                <a:gd name="T2" fmla="*/ 22 w 72"/>
                <a:gd name="T3" fmla="*/ 6 h 80"/>
                <a:gd name="T4" fmla="*/ 22 w 72"/>
                <a:gd name="T5" fmla="*/ 6 h 80"/>
                <a:gd name="T6" fmla="*/ 6 w 72"/>
                <a:gd name="T7" fmla="*/ 45 h 80"/>
                <a:gd name="T8" fmla="*/ 11 w 72"/>
                <a:gd name="T9" fmla="*/ 58 h 80"/>
                <a:gd name="T10" fmla="*/ 50 w 72"/>
                <a:gd name="T11" fmla="*/ 74 h 80"/>
                <a:gd name="T12" fmla="*/ 50 w 72"/>
                <a:gd name="T13" fmla="*/ 74 h 80"/>
                <a:gd name="T14" fmla="*/ 66 w 72"/>
                <a:gd name="T15" fmla="*/ 35 h 80"/>
                <a:gd name="T16" fmla="*/ 61 w 72"/>
                <a:gd name="T1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61" y="23"/>
                  </a:moveTo>
                  <a:cubicBezTo>
                    <a:pt x="54" y="7"/>
                    <a:pt x="37" y="0"/>
                    <a:pt x="22" y="6"/>
                  </a:cubicBezTo>
                  <a:cubicBezTo>
                    <a:pt x="22" y="6"/>
                    <a:pt x="22" y="6"/>
                    <a:pt x="22" y="6"/>
                  </a:cubicBezTo>
                  <a:cubicBezTo>
                    <a:pt x="7" y="13"/>
                    <a:pt x="0" y="30"/>
                    <a:pt x="6" y="45"/>
                  </a:cubicBezTo>
                  <a:cubicBezTo>
                    <a:pt x="11" y="58"/>
                    <a:pt x="11" y="58"/>
                    <a:pt x="11" y="58"/>
                  </a:cubicBezTo>
                  <a:cubicBezTo>
                    <a:pt x="17" y="73"/>
                    <a:pt x="35" y="80"/>
                    <a:pt x="50" y="74"/>
                  </a:cubicBezTo>
                  <a:cubicBezTo>
                    <a:pt x="50" y="74"/>
                    <a:pt x="50" y="74"/>
                    <a:pt x="50" y="74"/>
                  </a:cubicBezTo>
                  <a:cubicBezTo>
                    <a:pt x="65" y="68"/>
                    <a:pt x="72" y="50"/>
                    <a:pt x="66" y="35"/>
                  </a:cubicBezTo>
                  <a:lnTo>
                    <a:pt x="61" y="23"/>
                  </a:lnTo>
                  <a:close/>
                </a:path>
              </a:pathLst>
            </a:custGeom>
            <a:solidFill>
              <a:srgbClr val="23A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10"/>
            <p:cNvSpPr/>
            <p:nvPr/>
          </p:nvSpPr>
          <p:spPr bwMode="auto">
            <a:xfrm>
              <a:off x="3173412" y="640556"/>
              <a:ext cx="866775" cy="838200"/>
            </a:xfrm>
            <a:custGeom>
              <a:avLst/>
              <a:gdLst>
                <a:gd name="T0" fmla="*/ 323 w 323"/>
                <a:gd name="T1" fmla="*/ 208 h 312"/>
                <a:gd name="T2" fmla="*/ 321 w 323"/>
                <a:gd name="T3" fmla="*/ 208 h 312"/>
                <a:gd name="T4" fmla="*/ 223 w 323"/>
                <a:gd name="T5" fmla="*/ 216 h 312"/>
                <a:gd name="T6" fmla="*/ 172 w 323"/>
                <a:gd name="T7" fmla="*/ 198 h 312"/>
                <a:gd name="T8" fmla="*/ 150 w 323"/>
                <a:gd name="T9" fmla="*/ 247 h 312"/>
                <a:gd name="T10" fmla="*/ 74 w 323"/>
                <a:gd name="T11" fmla="*/ 309 h 312"/>
                <a:gd name="T12" fmla="*/ 73 w 323"/>
                <a:gd name="T13" fmla="*/ 312 h 312"/>
                <a:gd name="T14" fmla="*/ 67 w 323"/>
                <a:gd name="T15" fmla="*/ 299 h 312"/>
                <a:gd name="T16" fmla="*/ 28 w 323"/>
                <a:gd name="T17" fmla="*/ 207 h 312"/>
                <a:gd name="T18" fmla="*/ 102 w 323"/>
                <a:gd name="T19" fmla="*/ 28 h 312"/>
                <a:gd name="T20" fmla="*/ 280 w 323"/>
                <a:gd name="T21" fmla="*/ 102 h 312"/>
                <a:gd name="T22" fmla="*/ 319 w 323"/>
                <a:gd name="T23" fmla="*/ 195 h 312"/>
                <a:gd name="T24" fmla="*/ 323 w 323"/>
                <a:gd name="T25"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12">
                  <a:moveTo>
                    <a:pt x="323" y="208"/>
                  </a:moveTo>
                  <a:cubicBezTo>
                    <a:pt x="322" y="208"/>
                    <a:pt x="322" y="208"/>
                    <a:pt x="321" y="208"/>
                  </a:cubicBezTo>
                  <a:cubicBezTo>
                    <a:pt x="292" y="204"/>
                    <a:pt x="258" y="207"/>
                    <a:pt x="223" y="216"/>
                  </a:cubicBezTo>
                  <a:cubicBezTo>
                    <a:pt x="214" y="198"/>
                    <a:pt x="192" y="190"/>
                    <a:pt x="172" y="198"/>
                  </a:cubicBezTo>
                  <a:cubicBezTo>
                    <a:pt x="153" y="206"/>
                    <a:pt x="143" y="227"/>
                    <a:pt x="150" y="247"/>
                  </a:cubicBezTo>
                  <a:cubicBezTo>
                    <a:pt x="118" y="265"/>
                    <a:pt x="92" y="286"/>
                    <a:pt x="74" y="309"/>
                  </a:cubicBezTo>
                  <a:cubicBezTo>
                    <a:pt x="74" y="310"/>
                    <a:pt x="73" y="311"/>
                    <a:pt x="73" y="312"/>
                  </a:cubicBezTo>
                  <a:cubicBezTo>
                    <a:pt x="70" y="308"/>
                    <a:pt x="68" y="303"/>
                    <a:pt x="67" y="299"/>
                  </a:cubicBezTo>
                  <a:cubicBezTo>
                    <a:pt x="28" y="207"/>
                    <a:pt x="28" y="207"/>
                    <a:pt x="28" y="207"/>
                  </a:cubicBezTo>
                  <a:cubicBezTo>
                    <a:pt x="0" y="137"/>
                    <a:pt x="33" y="57"/>
                    <a:pt x="102" y="28"/>
                  </a:cubicBezTo>
                  <a:cubicBezTo>
                    <a:pt x="172" y="0"/>
                    <a:pt x="252" y="33"/>
                    <a:pt x="280" y="102"/>
                  </a:cubicBezTo>
                  <a:cubicBezTo>
                    <a:pt x="319" y="195"/>
                    <a:pt x="319" y="195"/>
                    <a:pt x="319" y="195"/>
                  </a:cubicBezTo>
                  <a:cubicBezTo>
                    <a:pt x="320" y="199"/>
                    <a:pt x="322" y="204"/>
                    <a:pt x="323" y="208"/>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11"/>
            <p:cNvSpPr/>
            <p:nvPr/>
          </p:nvSpPr>
          <p:spPr bwMode="auto">
            <a:xfrm>
              <a:off x="3752850" y="1234281"/>
              <a:ext cx="325438" cy="400050"/>
            </a:xfrm>
            <a:custGeom>
              <a:avLst/>
              <a:gdLst>
                <a:gd name="T0" fmla="*/ 14 w 121"/>
                <a:gd name="T1" fmla="*/ 12 h 149"/>
                <a:gd name="T2" fmla="*/ 14 w 121"/>
                <a:gd name="T3" fmla="*/ 11 h 149"/>
                <a:gd name="T4" fmla="*/ 103 w 121"/>
                <a:gd name="T5" fmla="*/ 3 h 149"/>
                <a:gd name="T6" fmla="*/ 111 w 121"/>
                <a:gd name="T7" fmla="*/ 4 h 149"/>
                <a:gd name="T8" fmla="*/ 36 w 121"/>
                <a:gd name="T9" fmla="*/ 149 h 149"/>
                <a:gd name="T10" fmla="*/ 0 w 121"/>
                <a:gd name="T11" fmla="*/ 60 h 149"/>
                <a:gd name="T12" fmla="*/ 14 w 121"/>
                <a:gd name="T13" fmla="*/ 12 h 149"/>
              </a:gdLst>
              <a:ahLst/>
              <a:cxnLst>
                <a:cxn ang="0">
                  <a:pos x="T0" y="T1"/>
                </a:cxn>
                <a:cxn ang="0">
                  <a:pos x="T2" y="T3"/>
                </a:cxn>
                <a:cxn ang="0">
                  <a:pos x="T4" y="T5"/>
                </a:cxn>
                <a:cxn ang="0">
                  <a:pos x="T6" y="T7"/>
                </a:cxn>
                <a:cxn ang="0">
                  <a:pos x="T8" y="T9"/>
                </a:cxn>
                <a:cxn ang="0">
                  <a:pos x="T10" y="T11"/>
                </a:cxn>
                <a:cxn ang="0">
                  <a:pos x="T12" y="T13"/>
                </a:cxn>
              </a:cxnLst>
              <a:rect l="0" t="0" r="r" b="b"/>
              <a:pathLst>
                <a:path w="121" h="149">
                  <a:moveTo>
                    <a:pt x="14" y="12"/>
                  </a:moveTo>
                  <a:cubicBezTo>
                    <a:pt x="14" y="11"/>
                    <a:pt x="14" y="11"/>
                    <a:pt x="14" y="11"/>
                  </a:cubicBezTo>
                  <a:cubicBezTo>
                    <a:pt x="46" y="2"/>
                    <a:pt x="77" y="0"/>
                    <a:pt x="103" y="3"/>
                  </a:cubicBezTo>
                  <a:cubicBezTo>
                    <a:pt x="106" y="3"/>
                    <a:pt x="108" y="4"/>
                    <a:pt x="111" y="4"/>
                  </a:cubicBezTo>
                  <a:cubicBezTo>
                    <a:pt x="121" y="63"/>
                    <a:pt x="91" y="122"/>
                    <a:pt x="36" y="149"/>
                  </a:cubicBezTo>
                  <a:cubicBezTo>
                    <a:pt x="0" y="60"/>
                    <a:pt x="0" y="60"/>
                    <a:pt x="0" y="60"/>
                  </a:cubicBezTo>
                  <a:cubicBezTo>
                    <a:pt x="15" y="50"/>
                    <a:pt x="22" y="30"/>
                    <a:pt x="14" y="12"/>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12"/>
            <p:cNvSpPr/>
            <p:nvPr/>
          </p:nvSpPr>
          <p:spPr bwMode="auto">
            <a:xfrm>
              <a:off x="3392487" y="1343819"/>
              <a:ext cx="417513" cy="360363"/>
            </a:xfrm>
            <a:custGeom>
              <a:avLst/>
              <a:gdLst>
                <a:gd name="T0" fmla="*/ 74 w 155"/>
                <a:gd name="T1" fmla="*/ 0 h 134"/>
                <a:gd name="T2" fmla="*/ 74 w 155"/>
                <a:gd name="T3" fmla="*/ 2 h 134"/>
                <a:gd name="T4" fmla="*/ 119 w 155"/>
                <a:gd name="T5" fmla="*/ 26 h 134"/>
                <a:gd name="T6" fmla="*/ 155 w 155"/>
                <a:gd name="T7" fmla="*/ 114 h 134"/>
                <a:gd name="T8" fmla="*/ 0 w 155"/>
                <a:gd name="T9" fmla="*/ 65 h 134"/>
                <a:gd name="T10" fmla="*/ 5 w 155"/>
                <a:gd name="T11" fmla="*/ 58 h 134"/>
                <a:gd name="T12" fmla="*/ 74 w 15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5" h="134">
                  <a:moveTo>
                    <a:pt x="74" y="0"/>
                  </a:moveTo>
                  <a:cubicBezTo>
                    <a:pt x="74" y="2"/>
                    <a:pt x="74" y="2"/>
                    <a:pt x="74" y="2"/>
                  </a:cubicBezTo>
                  <a:cubicBezTo>
                    <a:pt x="82" y="19"/>
                    <a:pt x="100" y="29"/>
                    <a:pt x="119" y="26"/>
                  </a:cubicBezTo>
                  <a:cubicBezTo>
                    <a:pt x="155" y="114"/>
                    <a:pt x="155" y="114"/>
                    <a:pt x="155" y="114"/>
                  </a:cubicBezTo>
                  <a:cubicBezTo>
                    <a:pt x="97" y="134"/>
                    <a:pt x="35" y="113"/>
                    <a:pt x="0" y="65"/>
                  </a:cubicBezTo>
                  <a:cubicBezTo>
                    <a:pt x="2" y="62"/>
                    <a:pt x="3" y="60"/>
                    <a:pt x="5" y="58"/>
                  </a:cubicBezTo>
                  <a:cubicBezTo>
                    <a:pt x="21" y="37"/>
                    <a:pt x="45" y="17"/>
                    <a:pt x="74" y="0"/>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13"/>
            <p:cNvSpPr/>
            <p:nvPr/>
          </p:nvSpPr>
          <p:spPr bwMode="auto">
            <a:xfrm>
              <a:off x="3178175" y="1647031"/>
              <a:ext cx="784225" cy="317500"/>
            </a:xfrm>
            <a:custGeom>
              <a:avLst/>
              <a:gdLst>
                <a:gd name="T0" fmla="*/ 21 w 292"/>
                <a:gd name="T1" fmla="*/ 106 h 118"/>
                <a:gd name="T2" fmla="*/ 28 w 292"/>
                <a:gd name="T3" fmla="*/ 90 h 118"/>
                <a:gd name="T4" fmla="*/ 28 w 292"/>
                <a:gd name="T5" fmla="*/ 90 h 118"/>
                <a:gd name="T6" fmla="*/ 24 w 292"/>
                <a:gd name="T7" fmla="*/ 66 h 118"/>
                <a:gd name="T8" fmla="*/ 24 w 292"/>
                <a:gd name="T9" fmla="*/ 66 h 118"/>
                <a:gd name="T10" fmla="*/ 77 w 292"/>
                <a:gd name="T11" fmla="*/ 25 h 118"/>
                <a:gd name="T12" fmla="*/ 77 w 292"/>
                <a:gd name="T13" fmla="*/ 25 h 118"/>
                <a:gd name="T14" fmla="*/ 140 w 292"/>
                <a:gd name="T15" fmla="*/ 54 h 118"/>
                <a:gd name="T16" fmla="*/ 140 w 292"/>
                <a:gd name="T17" fmla="*/ 54 h 118"/>
                <a:gd name="T18" fmla="*/ 189 w 292"/>
                <a:gd name="T19" fmla="*/ 94 h 118"/>
                <a:gd name="T20" fmla="*/ 189 w 292"/>
                <a:gd name="T21" fmla="*/ 94 h 118"/>
                <a:gd name="T22" fmla="*/ 240 w 292"/>
                <a:gd name="T23" fmla="*/ 117 h 118"/>
                <a:gd name="T24" fmla="*/ 240 w 292"/>
                <a:gd name="T25" fmla="*/ 117 h 118"/>
                <a:gd name="T26" fmla="*/ 278 w 292"/>
                <a:gd name="T27" fmla="*/ 100 h 118"/>
                <a:gd name="T28" fmla="*/ 278 w 292"/>
                <a:gd name="T29" fmla="*/ 100 h 118"/>
                <a:gd name="T30" fmla="*/ 292 w 292"/>
                <a:gd name="T31" fmla="*/ 69 h 118"/>
                <a:gd name="T32" fmla="*/ 292 w 292"/>
                <a:gd name="T33" fmla="*/ 69 h 118"/>
                <a:gd name="T34" fmla="*/ 279 w 292"/>
                <a:gd name="T35" fmla="*/ 29 h 118"/>
                <a:gd name="T36" fmla="*/ 279 w 292"/>
                <a:gd name="T37" fmla="*/ 29 h 118"/>
                <a:gd name="T38" fmla="*/ 265 w 292"/>
                <a:gd name="T39" fmla="*/ 13 h 118"/>
                <a:gd name="T40" fmla="*/ 265 w 292"/>
                <a:gd name="T41" fmla="*/ 13 h 118"/>
                <a:gd name="T42" fmla="*/ 248 w 292"/>
                <a:gd name="T43" fmla="*/ 14 h 118"/>
                <a:gd name="T44" fmla="*/ 248 w 292"/>
                <a:gd name="T45" fmla="*/ 14 h 118"/>
                <a:gd name="T46" fmla="*/ 249 w 292"/>
                <a:gd name="T47" fmla="*/ 31 h 118"/>
                <a:gd name="T48" fmla="*/ 249 w 292"/>
                <a:gd name="T49" fmla="*/ 31 h 118"/>
                <a:gd name="T50" fmla="*/ 249 w 292"/>
                <a:gd name="T51" fmla="*/ 32 h 118"/>
                <a:gd name="T52" fmla="*/ 249 w 292"/>
                <a:gd name="T53" fmla="*/ 32 h 118"/>
                <a:gd name="T54" fmla="*/ 252 w 292"/>
                <a:gd name="T55" fmla="*/ 34 h 118"/>
                <a:gd name="T56" fmla="*/ 252 w 292"/>
                <a:gd name="T57" fmla="*/ 34 h 118"/>
                <a:gd name="T58" fmla="*/ 259 w 292"/>
                <a:gd name="T59" fmla="*/ 43 h 118"/>
                <a:gd name="T60" fmla="*/ 259 w 292"/>
                <a:gd name="T61" fmla="*/ 43 h 118"/>
                <a:gd name="T62" fmla="*/ 267 w 292"/>
                <a:gd name="T63" fmla="*/ 67 h 118"/>
                <a:gd name="T64" fmla="*/ 267 w 292"/>
                <a:gd name="T65" fmla="*/ 67 h 118"/>
                <a:gd name="T66" fmla="*/ 260 w 292"/>
                <a:gd name="T67" fmla="*/ 84 h 118"/>
                <a:gd name="T68" fmla="*/ 260 w 292"/>
                <a:gd name="T69" fmla="*/ 84 h 118"/>
                <a:gd name="T70" fmla="*/ 241 w 292"/>
                <a:gd name="T71" fmla="*/ 92 h 118"/>
                <a:gd name="T72" fmla="*/ 241 w 292"/>
                <a:gd name="T73" fmla="*/ 92 h 118"/>
                <a:gd name="T74" fmla="*/ 203 w 292"/>
                <a:gd name="T75" fmla="*/ 74 h 118"/>
                <a:gd name="T76" fmla="*/ 203 w 292"/>
                <a:gd name="T77" fmla="*/ 74 h 118"/>
                <a:gd name="T78" fmla="*/ 156 w 292"/>
                <a:gd name="T79" fmla="*/ 35 h 118"/>
                <a:gd name="T80" fmla="*/ 156 w 292"/>
                <a:gd name="T81" fmla="*/ 35 h 118"/>
                <a:gd name="T82" fmla="*/ 78 w 292"/>
                <a:gd name="T83" fmla="*/ 1 h 118"/>
                <a:gd name="T84" fmla="*/ 78 w 292"/>
                <a:gd name="T85" fmla="*/ 1 h 118"/>
                <a:gd name="T86" fmla="*/ 24 w 292"/>
                <a:gd name="T87" fmla="*/ 17 h 118"/>
                <a:gd name="T88" fmla="*/ 24 w 292"/>
                <a:gd name="T89" fmla="*/ 17 h 118"/>
                <a:gd name="T90" fmla="*/ 0 w 292"/>
                <a:gd name="T91" fmla="*/ 65 h 118"/>
                <a:gd name="T92" fmla="*/ 0 w 292"/>
                <a:gd name="T93" fmla="*/ 65 h 118"/>
                <a:gd name="T94" fmla="*/ 5 w 292"/>
                <a:gd name="T95" fmla="*/ 99 h 118"/>
                <a:gd name="T96" fmla="*/ 5 w 292"/>
                <a:gd name="T97" fmla="*/ 99 h 118"/>
                <a:gd name="T98" fmla="*/ 16 w 292"/>
                <a:gd name="T99" fmla="*/ 107 h 118"/>
                <a:gd name="T100" fmla="*/ 16 w 292"/>
                <a:gd name="T101" fmla="*/ 107 h 118"/>
                <a:gd name="T102" fmla="*/ 21 w 292"/>
                <a:gd name="T103"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18">
                  <a:moveTo>
                    <a:pt x="21" y="106"/>
                  </a:moveTo>
                  <a:cubicBezTo>
                    <a:pt x="27" y="104"/>
                    <a:pt x="31" y="97"/>
                    <a:pt x="28" y="90"/>
                  </a:cubicBezTo>
                  <a:cubicBezTo>
                    <a:pt x="28" y="90"/>
                    <a:pt x="28" y="90"/>
                    <a:pt x="28" y="90"/>
                  </a:cubicBezTo>
                  <a:cubicBezTo>
                    <a:pt x="25" y="81"/>
                    <a:pt x="24" y="73"/>
                    <a:pt x="24" y="66"/>
                  </a:cubicBezTo>
                  <a:cubicBezTo>
                    <a:pt x="24" y="66"/>
                    <a:pt x="24" y="66"/>
                    <a:pt x="24" y="66"/>
                  </a:cubicBezTo>
                  <a:cubicBezTo>
                    <a:pt x="26" y="41"/>
                    <a:pt x="46" y="24"/>
                    <a:pt x="77" y="25"/>
                  </a:cubicBezTo>
                  <a:cubicBezTo>
                    <a:pt x="77" y="25"/>
                    <a:pt x="77" y="25"/>
                    <a:pt x="77" y="25"/>
                  </a:cubicBezTo>
                  <a:cubicBezTo>
                    <a:pt x="95" y="26"/>
                    <a:pt x="117" y="34"/>
                    <a:pt x="140" y="54"/>
                  </a:cubicBezTo>
                  <a:cubicBezTo>
                    <a:pt x="140" y="54"/>
                    <a:pt x="140" y="54"/>
                    <a:pt x="140" y="54"/>
                  </a:cubicBezTo>
                  <a:cubicBezTo>
                    <a:pt x="155" y="67"/>
                    <a:pt x="172" y="82"/>
                    <a:pt x="189" y="94"/>
                  </a:cubicBezTo>
                  <a:cubicBezTo>
                    <a:pt x="189" y="94"/>
                    <a:pt x="189" y="94"/>
                    <a:pt x="189" y="94"/>
                  </a:cubicBezTo>
                  <a:cubicBezTo>
                    <a:pt x="205" y="106"/>
                    <a:pt x="222" y="116"/>
                    <a:pt x="240" y="117"/>
                  </a:cubicBezTo>
                  <a:cubicBezTo>
                    <a:pt x="240" y="117"/>
                    <a:pt x="240" y="117"/>
                    <a:pt x="240" y="117"/>
                  </a:cubicBezTo>
                  <a:cubicBezTo>
                    <a:pt x="254" y="118"/>
                    <a:pt x="268" y="112"/>
                    <a:pt x="278" y="100"/>
                  </a:cubicBezTo>
                  <a:cubicBezTo>
                    <a:pt x="278" y="100"/>
                    <a:pt x="278" y="100"/>
                    <a:pt x="278" y="100"/>
                  </a:cubicBezTo>
                  <a:cubicBezTo>
                    <a:pt x="287" y="90"/>
                    <a:pt x="291" y="79"/>
                    <a:pt x="292" y="69"/>
                  </a:cubicBezTo>
                  <a:cubicBezTo>
                    <a:pt x="292" y="69"/>
                    <a:pt x="292" y="69"/>
                    <a:pt x="292" y="69"/>
                  </a:cubicBezTo>
                  <a:cubicBezTo>
                    <a:pt x="292" y="52"/>
                    <a:pt x="285" y="39"/>
                    <a:pt x="279" y="29"/>
                  </a:cubicBezTo>
                  <a:cubicBezTo>
                    <a:pt x="279" y="29"/>
                    <a:pt x="279" y="29"/>
                    <a:pt x="279" y="29"/>
                  </a:cubicBezTo>
                  <a:cubicBezTo>
                    <a:pt x="272" y="19"/>
                    <a:pt x="265" y="13"/>
                    <a:pt x="265" y="13"/>
                  </a:cubicBezTo>
                  <a:cubicBezTo>
                    <a:pt x="265" y="13"/>
                    <a:pt x="265" y="13"/>
                    <a:pt x="265" y="13"/>
                  </a:cubicBezTo>
                  <a:cubicBezTo>
                    <a:pt x="260" y="9"/>
                    <a:pt x="252" y="9"/>
                    <a:pt x="248" y="14"/>
                  </a:cubicBezTo>
                  <a:cubicBezTo>
                    <a:pt x="248" y="14"/>
                    <a:pt x="248" y="14"/>
                    <a:pt x="248" y="14"/>
                  </a:cubicBezTo>
                  <a:cubicBezTo>
                    <a:pt x="243" y="19"/>
                    <a:pt x="244" y="27"/>
                    <a:pt x="249" y="31"/>
                  </a:cubicBezTo>
                  <a:cubicBezTo>
                    <a:pt x="249" y="31"/>
                    <a:pt x="249" y="31"/>
                    <a:pt x="249" y="31"/>
                  </a:cubicBezTo>
                  <a:cubicBezTo>
                    <a:pt x="249" y="31"/>
                    <a:pt x="249" y="31"/>
                    <a:pt x="249" y="32"/>
                  </a:cubicBezTo>
                  <a:cubicBezTo>
                    <a:pt x="249" y="32"/>
                    <a:pt x="249" y="32"/>
                    <a:pt x="249" y="32"/>
                  </a:cubicBezTo>
                  <a:cubicBezTo>
                    <a:pt x="250" y="32"/>
                    <a:pt x="251" y="33"/>
                    <a:pt x="252" y="34"/>
                  </a:cubicBezTo>
                  <a:cubicBezTo>
                    <a:pt x="252" y="34"/>
                    <a:pt x="252" y="34"/>
                    <a:pt x="252" y="34"/>
                  </a:cubicBezTo>
                  <a:cubicBezTo>
                    <a:pt x="253" y="36"/>
                    <a:pt x="256" y="39"/>
                    <a:pt x="259" y="43"/>
                  </a:cubicBezTo>
                  <a:cubicBezTo>
                    <a:pt x="259" y="43"/>
                    <a:pt x="259" y="43"/>
                    <a:pt x="259" y="43"/>
                  </a:cubicBezTo>
                  <a:cubicBezTo>
                    <a:pt x="264" y="50"/>
                    <a:pt x="268" y="59"/>
                    <a:pt x="267" y="67"/>
                  </a:cubicBezTo>
                  <a:cubicBezTo>
                    <a:pt x="267" y="67"/>
                    <a:pt x="267" y="67"/>
                    <a:pt x="267" y="67"/>
                  </a:cubicBezTo>
                  <a:cubicBezTo>
                    <a:pt x="267" y="73"/>
                    <a:pt x="265" y="78"/>
                    <a:pt x="260" y="84"/>
                  </a:cubicBezTo>
                  <a:cubicBezTo>
                    <a:pt x="260" y="84"/>
                    <a:pt x="260" y="84"/>
                    <a:pt x="260" y="84"/>
                  </a:cubicBezTo>
                  <a:cubicBezTo>
                    <a:pt x="253" y="91"/>
                    <a:pt x="248" y="92"/>
                    <a:pt x="241" y="92"/>
                  </a:cubicBezTo>
                  <a:cubicBezTo>
                    <a:pt x="241" y="92"/>
                    <a:pt x="241" y="92"/>
                    <a:pt x="241" y="92"/>
                  </a:cubicBezTo>
                  <a:cubicBezTo>
                    <a:pt x="232" y="92"/>
                    <a:pt x="218" y="85"/>
                    <a:pt x="203" y="74"/>
                  </a:cubicBezTo>
                  <a:cubicBezTo>
                    <a:pt x="203" y="74"/>
                    <a:pt x="203" y="74"/>
                    <a:pt x="203" y="74"/>
                  </a:cubicBezTo>
                  <a:cubicBezTo>
                    <a:pt x="188" y="63"/>
                    <a:pt x="172" y="49"/>
                    <a:pt x="156" y="35"/>
                  </a:cubicBezTo>
                  <a:cubicBezTo>
                    <a:pt x="156" y="35"/>
                    <a:pt x="156" y="35"/>
                    <a:pt x="156" y="35"/>
                  </a:cubicBezTo>
                  <a:cubicBezTo>
                    <a:pt x="130" y="13"/>
                    <a:pt x="103" y="2"/>
                    <a:pt x="78" y="1"/>
                  </a:cubicBezTo>
                  <a:cubicBezTo>
                    <a:pt x="78" y="1"/>
                    <a:pt x="78" y="1"/>
                    <a:pt x="78" y="1"/>
                  </a:cubicBezTo>
                  <a:cubicBezTo>
                    <a:pt x="57" y="0"/>
                    <a:pt x="38" y="5"/>
                    <a:pt x="24" y="17"/>
                  </a:cubicBezTo>
                  <a:cubicBezTo>
                    <a:pt x="24" y="17"/>
                    <a:pt x="24" y="17"/>
                    <a:pt x="24" y="17"/>
                  </a:cubicBezTo>
                  <a:cubicBezTo>
                    <a:pt x="10" y="28"/>
                    <a:pt x="1" y="45"/>
                    <a:pt x="0" y="65"/>
                  </a:cubicBezTo>
                  <a:cubicBezTo>
                    <a:pt x="0" y="65"/>
                    <a:pt x="0" y="65"/>
                    <a:pt x="0" y="65"/>
                  </a:cubicBezTo>
                  <a:cubicBezTo>
                    <a:pt x="0" y="76"/>
                    <a:pt x="1" y="87"/>
                    <a:pt x="5" y="99"/>
                  </a:cubicBezTo>
                  <a:cubicBezTo>
                    <a:pt x="5" y="99"/>
                    <a:pt x="5" y="99"/>
                    <a:pt x="5" y="99"/>
                  </a:cubicBezTo>
                  <a:cubicBezTo>
                    <a:pt x="7" y="103"/>
                    <a:pt x="11" y="106"/>
                    <a:pt x="16" y="107"/>
                  </a:cubicBezTo>
                  <a:cubicBezTo>
                    <a:pt x="16" y="107"/>
                    <a:pt x="16" y="107"/>
                    <a:pt x="16" y="107"/>
                  </a:cubicBezTo>
                  <a:cubicBezTo>
                    <a:pt x="18" y="107"/>
                    <a:pt x="19" y="107"/>
                    <a:pt x="21" y="106"/>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14"/>
            <p:cNvSpPr/>
            <p:nvPr/>
          </p:nvSpPr>
          <p:spPr bwMode="auto">
            <a:xfrm>
              <a:off x="3940175" y="748506"/>
              <a:ext cx="193675" cy="104775"/>
            </a:xfrm>
            <a:custGeom>
              <a:avLst/>
              <a:gdLst>
                <a:gd name="T0" fmla="*/ 1 w 72"/>
                <a:gd name="T1" fmla="*/ 30 h 39"/>
                <a:gd name="T2" fmla="*/ 3 w 72"/>
                <a:gd name="T3" fmla="*/ 35 h 39"/>
                <a:gd name="T4" fmla="*/ 7 w 72"/>
                <a:gd name="T5" fmla="*/ 38 h 39"/>
                <a:gd name="T6" fmla="*/ 70 w 72"/>
                <a:gd name="T7" fmla="*/ 22 h 39"/>
                <a:gd name="T8" fmla="*/ 71 w 72"/>
                <a:gd name="T9" fmla="*/ 17 h 39"/>
                <a:gd name="T10" fmla="*/ 66 w 72"/>
                <a:gd name="T11" fmla="*/ 3 h 39"/>
                <a:gd name="T12" fmla="*/ 62 w 72"/>
                <a:gd name="T13" fmla="*/ 0 h 39"/>
                <a:gd name="T14" fmla="*/ 2 w 72"/>
                <a:gd name="T15" fmla="*/ 25 h 39"/>
                <a:gd name="T16" fmla="*/ 1 w 72"/>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1" y="30"/>
                  </a:moveTo>
                  <a:cubicBezTo>
                    <a:pt x="3" y="35"/>
                    <a:pt x="3" y="35"/>
                    <a:pt x="3" y="35"/>
                  </a:cubicBezTo>
                  <a:cubicBezTo>
                    <a:pt x="4" y="37"/>
                    <a:pt x="5" y="39"/>
                    <a:pt x="7" y="38"/>
                  </a:cubicBezTo>
                  <a:cubicBezTo>
                    <a:pt x="70" y="22"/>
                    <a:pt x="70" y="22"/>
                    <a:pt x="70" y="22"/>
                  </a:cubicBezTo>
                  <a:cubicBezTo>
                    <a:pt x="71" y="21"/>
                    <a:pt x="72" y="19"/>
                    <a:pt x="71" y="17"/>
                  </a:cubicBezTo>
                  <a:cubicBezTo>
                    <a:pt x="66" y="3"/>
                    <a:pt x="66" y="3"/>
                    <a:pt x="66" y="3"/>
                  </a:cubicBezTo>
                  <a:cubicBezTo>
                    <a:pt x="65" y="1"/>
                    <a:pt x="64" y="0"/>
                    <a:pt x="62" y="0"/>
                  </a:cubicBezTo>
                  <a:cubicBezTo>
                    <a:pt x="2" y="25"/>
                    <a:pt x="2" y="25"/>
                    <a:pt x="2" y="25"/>
                  </a:cubicBezTo>
                  <a:cubicBezTo>
                    <a:pt x="1" y="26"/>
                    <a:pt x="0" y="28"/>
                    <a:pt x="1" y="3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15"/>
            <p:cNvSpPr/>
            <p:nvPr/>
          </p:nvSpPr>
          <p:spPr bwMode="auto">
            <a:xfrm>
              <a:off x="3876675" y="596106"/>
              <a:ext cx="133350" cy="182563"/>
            </a:xfrm>
            <a:custGeom>
              <a:avLst/>
              <a:gdLst>
                <a:gd name="T0" fmla="*/ 2 w 50"/>
                <a:gd name="T1" fmla="*/ 64 h 68"/>
                <a:gd name="T2" fmla="*/ 7 w 50"/>
                <a:gd name="T3" fmla="*/ 66 h 68"/>
                <a:gd name="T4" fmla="*/ 12 w 50"/>
                <a:gd name="T5" fmla="*/ 66 h 68"/>
                <a:gd name="T6" fmla="*/ 49 w 50"/>
                <a:gd name="T7" fmla="*/ 13 h 68"/>
                <a:gd name="T8" fmla="*/ 47 w 50"/>
                <a:gd name="T9" fmla="*/ 9 h 68"/>
                <a:gd name="T10" fmla="*/ 34 w 50"/>
                <a:gd name="T11" fmla="*/ 1 h 68"/>
                <a:gd name="T12" fmla="*/ 30 w 50"/>
                <a:gd name="T13" fmla="*/ 1 h 68"/>
                <a:gd name="T14" fmla="*/ 0 w 50"/>
                <a:gd name="T15" fmla="*/ 59 h 68"/>
                <a:gd name="T16" fmla="*/ 2 w 50"/>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8">
                  <a:moveTo>
                    <a:pt x="2" y="64"/>
                  </a:moveTo>
                  <a:cubicBezTo>
                    <a:pt x="7" y="66"/>
                    <a:pt x="7" y="66"/>
                    <a:pt x="7" y="66"/>
                  </a:cubicBezTo>
                  <a:cubicBezTo>
                    <a:pt x="9" y="68"/>
                    <a:pt x="11" y="68"/>
                    <a:pt x="12" y="66"/>
                  </a:cubicBezTo>
                  <a:cubicBezTo>
                    <a:pt x="49" y="13"/>
                    <a:pt x="49" y="13"/>
                    <a:pt x="49" y="13"/>
                  </a:cubicBezTo>
                  <a:cubicBezTo>
                    <a:pt x="50" y="12"/>
                    <a:pt x="49" y="10"/>
                    <a:pt x="47" y="9"/>
                  </a:cubicBezTo>
                  <a:cubicBezTo>
                    <a:pt x="34" y="1"/>
                    <a:pt x="34" y="1"/>
                    <a:pt x="34" y="1"/>
                  </a:cubicBezTo>
                  <a:cubicBezTo>
                    <a:pt x="33" y="0"/>
                    <a:pt x="30" y="0"/>
                    <a:pt x="30" y="1"/>
                  </a:cubicBezTo>
                  <a:cubicBezTo>
                    <a:pt x="0" y="59"/>
                    <a:pt x="0" y="59"/>
                    <a:pt x="0" y="59"/>
                  </a:cubicBezTo>
                  <a:cubicBezTo>
                    <a:pt x="0" y="61"/>
                    <a:pt x="1" y="63"/>
                    <a:pt x="2" y="6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0" name="TextBox 29"/>
          <p:cNvSpPr txBox="1"/>
          <p:nvPr/>
        </p:nvSpPr>
        <p:spPr>
          <a:xfrm>
            <a:off x="986605" y="1974377"/>
            <a:ext cx="4908361" cy="1938992"/>
          </a:xfrm>
          <a:prstGeom prst="rect">
            <a:avLst/>
          </a:prstGeom>
          <a:noFill/>
        </p:spPr>
        <p:txBody>
          <a:bodyPr wrap="square" rtlCol="0">
            <a:spAutoFit/>
          </a:bodyPr>
          <a:lstStyle/>
          <a:p>
            <a:pPr indent="609600" algn="just">
              <a:lnSpc>
                <a:spcPct val="150000"/>
              </a:lnSpc>
            </a:pPr>
            <a:r>
              <a:rPr lang="zh-CN" altLang="en-US" sz="2000" dirty="0" smtClean="0">
                <a:latin typeface="+mn-ea"/>
                <a:cs typeface="+mn-ea"/>
                <a:sym typeface="Times New Roman" panose="02020603050405020304" pitchFamily="18" charset="0"/>
              </a:rPr>
              <a:t>百</a:t>
            </a:r>
            <a:r>
              <a:rPr lang="zh-CN" altLang="en-US" sz="2000" dirty="0">
                <a:latin typeface="+mn-ea"/>
                <a:cs typeface="+mn-ea"/>
                <a:sym typeface="Times New Roman" panose="02020603050405020304" pitchFamily="18" charset="0"/>
              </a:rPr>
              <a:t>度”二字源于我国宋朝词人辛弃疾的</a:t>
            </a:r>
            <a:r>
              <a:rPr lang="en-US" altLang="zh-CN" sz="2000" dirty="0">
                <a:latin typeface="+mn-ea"/>
                <a:cs typeface="+mn-ea"/>
                <a:sym typeface="Times New Roman" panose="02020603050405020304" pitchFamily="18" charset="0"/>
              </a:rPr>
              <a:t>《</a:t>
            </a:r>
            <a:r>
              <a:rPr lang="zh-CN" altLang="en-US" sz="2000" dirty="0">
                <a:latin typeface="+mn-ea"/>
                <a:cs typeface="+mn-ea"/>
                <a:sym typeface="Times New Roman" panose="02020603050405020304" pitchFamily="18" charset="0"/>
              </a:rPr>
              <a:t>青玉案</a:t>
            </a:r>
            <a:r>
              <a:rPr lang="en-US" altLang="zh-CN" sz="2000" dirty="0">
                <a:latin typeface="+mn-ea"/>
                <a:cs typeface="+mn-ea"/>
                <a:sym typeface="Times New Roman" panose="02020603050405020304" pitchFamily="18" charset="0"/>
              </a:rPr>
              <a:t>》</a:t>
            </a:r>
            <a:r>
              <a:rPr lang="zh-CN" altLang="en-US" sz="2000" dirty="0">
                <a:latin typeface="+mn-ea"/>
                <a:cs typeface="+mn-ea"/>
                <a:sym typeface="Times New Roman" panose="02020603050405020304" pitchFamily="18" charset="0"/>
              </a:rPr>
              <a:t>中的“众里寻他千百度”，象征着百度公司对中文信息检索技术的执着追求，其搜索界面如</a:t>
            </a:r>
            <a:r>
              <a:rPr lang="zh-CN" altLang="en-US" sz="2000" dirty="0" smtClean="0">
                <a:latin typeface="+mn-ea"/>
                <a:cs typeface="+mn-ea"/>
                <a:sym typeface="Times New Roman" panose="02020603050405020304" pitchFamily="18" charset="0"/>
              </a:rPr>
              <a:t>图所示。</a:t>
            </a:r>
            <a:endParaRPr lang="zh-CN" altLang="en-US" sz="2000" dirty="0">
              <a:latin typeface="+mn-ea"/>
              <a:cs typeface="+mn-ea"/>
              <a:sym typeface="Times New Roman" panose="02020603050405020304" pitchFamily="18" charset="0"/>
            </a:endParaRPr>
          </a:p>
        </p:txBody>
      </p:sp>
      <p:grpSp>
        <p:nvGrpSpPr>
          <p:cNvPr id="2" name="组合 1"/>
          <p:cNvGrpSpPr/>
          <p:nvPr/>
        </p:nvGrpSpPr>
        <p:grpSpPr>
          <a:xfrm>
            <a:off x="906539" y="3996733"/>
            <a:ext cx="4988427" cy="2407508"/>
            <a:chOff x="3223698" y="3696953"/>
            <a:chExt cx="6200775" cy="2848978"/>
          </a:xfrm>
        </p:grpSpPr>
        <p:sp>
          <p:nvSpPr>
            <p:cNvPr id="32" name="矩形 42"/>
            <p:cNvSpPr>
              <a:spLocks noChangeArrowheads="1"/>
            </p:cNvSpPr>
            <p:nvPr/>
          </p:nvSpPr>
          <p:spPr bwMode="auto">
            <a:xfrm>
              <a:off x="3223698" y="3696953"/>
              <a:ext cx="6200775" cy="1925052"/>
            </a:xfrm>
            <a:prstGeom prst="rect">
              <a:avLst/>
            </a:prstGeom>
            <a:solidFill>
              <a:schemeClr val="accent2">
                <a:lumMod val="40000"/>
                <a:lumOff val="60000"/>
              </a:schemeClr>
            </a:solidFill>
            <a:ln w="9525">
              <a:noFill/>
              <a:miter lim="800000"/>
            </a:ln>
          </p:spPr>
          <p:txBody>
            <a:bodyPr lIns="121909" tIns="60954" rIns="121909" bIns="60954" anchor="ctr"/>
            <a:lstStyle/>
            <a:p>
              <a:pPr algn="ctr">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3698" y="4098006"/>
              <a:ext cx="6200775"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7" name="TextBox 16"/>
          <p:cNvSpPr txBox="1"/>
          <p:nvPr/>
        </p:nvSpPr>
        <p:spPr>
          <a:xfrm>
            <a:off x="6677624" y="1974377"/>
            <a:ext cx="4816084" cy="1477328"/>
          </a:xfrm>
          <a:prstGeom prst="rect">
            <a:avLst/>
          </a:prstGeom>
          <a:noFill/>
        </p:spPr>
        <p:txBody>
          <a:bodyPr wrap="square" rtlCol="0">
            <a:spAutoFit/>
          </a:bodyPr>
          <a:lstStyle/>
          <a:p>
            <a:pPr indent="609600" algn="just">
              <a:lnSpc>
                <a:spcPct val="150000"/>
              </a:lnSpc>
            </a:pPr>
            <a:r>
              <a:rPr lang="en-US" altLang="zh-CN" sz="2000" dirty="0">
                <a:latin typeface="+mn-ea"/>
                <a:cs typeface="+mn-ea"/>
                <a:sym typeface="Times New Roman" panose="02020603050405020304" pitchFamily="18" charset="0"/>
              </a:rPr>
              <a:t>360</a:t>
            </a:r>
            <a:r>
              <a:rPr lang="zh-CN" altLang="en-US" sz="2000" dirty="0">
                <a:latin typeface="+mn-ea"/>
                <a:cs typeface="+mn-ea"/>
                <a:sym typeface="Times New Roman" panose="02020603050405020304" pitchFamily="18" charset="0"/>
              </a:rPr>
              <a:t>搜索属于全文搜索引擎，是目前被广泛应用的主流搜索引擎之一，其搜索界面如</a:t>
            </a:r>
            <a:r>
              <a:rPr lang="zh-CN" altLang="en-US" sz="2000" dirty="0" smtClean="0">
                <a:latin typeface="+mn-ea"/>
                <a:cs typeface="+mn-ea"/>
                <a:sym typeface="Times New Roman" panose="02020603050405020304" pitchFamily="18" charset="0"/>
              </a:rPr>
              <a:t>图所示。</a:t>
            </a:r>
            <a:endParaRPr lang="zh-CN" altLang="en-US" sz="2000" dirty="0">
              <a:latin typeface="+mn-ea"/>
              <a:cs typeface="+mn-ea"/>
              <a:sym typeface="Times New Roman" panose="02020603050405020304" pitchFamily="18" charset="0"/>
            </a:endParaRPr>
          </a:p>
        </p:txBody>
      </p:sp>
      <p:sp>
        <p:nvSpPr>
          <p:cNvPr id="18" name="矩形 17"/>
          <p:cNvSpPr/>
          <p:nvPr/>
        </p:nvSpPr>
        <p:spPr>
          <a:xfrm>
            <a:off x="7148016" y="1162481"/>
            <a:ext cx="2226354" cy="517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内容占位符 3"/>
          <p:cNvSpPr txBox="1">
            <a:spLocks/>
          </p:cNvSpPr>
          <p:nvPr/>
        </p:nvSpPr>
        <p:spPr>
          <a:xfrm>
            <a:off x="7148016" y="1187157"/>
            <a:ext cx="4067697" cy="533482"/>
          </a:xfrm>
          <a:prstGeom prst="rect">
            <a:avLst/>
          </a:prstGeom>
        </p:spPr>
        <p:txBody>
          <a:bodyPr vert="horz" lIns="91440" tIns="45720" rIns="91440" bIns="45720" rtlCol="0">
            <a:normAutofit lnSpcReduction="10000"/>
          </a:bodyPr>
          <a:lstStyle>
            <a:lvl1pPr marL="0" indent="625475" algn="l" defTabSz="914400" rtl="0" eaLnBrk="1" latinLnBrk="0" hangingPunct="1">
              <a:lnSpc>
                <a:spcPct val="130000"/>
              </a:lnSpc>
              <a:spcBef>
                <a:spcPts val="0"/>
              </a:spcBef>
              <a:buFont typeface="Arial" panose="020B0604020202020204" pitchFamily="34" charset="0"/>
              <a:buNone/>
              <a:defRPr sz="24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r>
              <a:rPr lang="en-US" altLang="zh-CN" smtClean="0">
                <a:solidFill>
                  <a:schemeClr val="bg1"/>
                </a:solidFill>
              </a:rPr>
              <a:t>2</a:t>
            </a:r>
            <a:r>
              <a:rPr lang="zh-CN" altLang="en-US" smtClean="0">
                <a:solidFill>
                  <a:schemeClr val="bg1"/>
                </a:solidFill>
              </a:rPr>
              <a:t>．</a:t>
            </a:r>
            <a:r>
              <a:rPr lang="en-US" altLang="zh-CN" smtClean="0">
                <a:solidFill>
                  <a:schemeClr val="bg1"/>
                </a:solidFill>
              </a:rPr>
              <a:t>360</a:t>
            </a:r>
            <a:r>
              <a:rPr lang="zh-CN" altLang="en-US" smtClean="0">
                <a:solidFill>
                  <a:schemeClr val="bg1"/>
                </a:solidFill>
              </a:rPr>
              <a:t>搜索</a:t>
            </a:r>
            <a:endParaRPr lang="en-US" altLang="zh-CN" sz="1100" dirty="0"/>
          </a:p>
        </p:txBody>
      </p:sp>
      <p:grpSp>
        <p:nvGrpSpPr>
          <p:cNvPr id="20" name="组合 19"/>
          <p:cNvGrpSpPr/>
          <p:nvPr/>
        </p:nvGrpSpPr>
        <p:grpSpPr>
          <a:xfrm flipV="1">
            <a:off x="6483292" y="1031691"/>
            <a:ext cx="470284" cy="670057"/>
            <a:chOff x="3173412" y="596106"/>
            <a:chExt cx="960438" cy="1368425"/>
          </a:xfrm>
        </p:grpSpPr>
        <p:sp>
          <p:nvSpPr>
            <p:cNvPr id="21" name="Freeform 9"/>
            <p:cNvSpPr/>
            <p:nvPr/>
          </p:nvSpPr>
          <p:spPr bwMode="auto">
            <a:xfrm>
              <a:off x="3586162" y="1178719"/>
              <a:ext cx="193675" cy="214313"/>
            </a:xfrm>
            <a:custGeom>
              <a:avLst/>
              <a:gdLst>
                <a:gd name="T0" fmla="*/ 61 w 72"/>
                <a:gd name="T1" fmla="*/ 23 h 80"/>
                <a:gd name="T2" fmla="*/ 22 w 72"/>
                <a:gd name="T3" fmla="*/ 6 h 80"/>
                <a:gd name="T4" fmla="*/ 22 w 72"/>
                <a:gd name="T5" fmla="*/ 6 h 80"/>
                <a:gd name="T6" fmla="*/ 6 w 72"/>
                <a:gd name="T7" fmla="*/ 45 h 80"/>
                <a:gd name="T8" fmla="*/ 11 w 72"/>
                <a:gd name="T9" fmla="*/ 58 h 80"/>
                <a:gd name="T10" fmla="*/ 50 w 72"/>
                <a:gd name="T11" fmla="*/ 74 h 80"/>
                <a:gd name="T12" fmla="*/ 50 w 72"/>
                <a:gd name="T13" fmla="*/ 74 h 80"/>
                <a:gd name="T14" fmla="*/ 66 w 72"/>
                <a:gd name="T15" fmla="*/ 35 h 80"/>
                <a:gd name="T16" fmla="*/ 61 w 72"/>
                <a:gd name="T1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61" y="23"/>
                  </a:moveTo>
                  <a:cubicBezTo>
                    <a:pt x="54" y="7"/>
                    <a:pt x="37" y="0"/>
                    <a:pt x="22" y="6"/>
                  </a:cubicBezTo>
                  <a:cubicBezTo>
                    <a:pt x="22" y="6"/>
                    <a:pt x="22" y="6"/>
                    <a:pt x="22" y="6"/>
                  </a:cubicBezTo>
                  <a:cubicBezTo>
                    <a:pt x="7" y="13"/>
                    <a:pt x="0" y="30"/>
                    <a:pt x="6" y="45"/>
                  </a:cubicBezTo>
                  <a:cubicBezTo>
                    <a:pt x="11" y="58"/>
                    <a:pt x="11" y="58"/>
                    <a:pt x="11" y="58"/>
                  </a:cubicBezTo>
                  <a:cubicBezTo>
                    <a:pt x="17" y="73"/>
                    <a:pt x="35" y="80"/>
                    <a:pt x="50" y="74"/>
                  </a:cubicBezTo>
                  <a:cubicBezTo>
                    <a:pt x="50" y="74"/>
                    <a:pt x="50" y="74"/>
                    <a:pt x="50" y="74"/>
                  </a:cubicBezTo>
                  <a:cubicBezTo>
                    <a:pt x="65" y="68"/>
                    <a:pt x="72" y="50"/>
                    <a:pt x="66" y="35"/>
                  </a:cubicBezTo>
                  <a:lnTo>
                    <a:pt x="61" y="23"/>
                  </a:lnTo>
                  <a:close/>
                </a:path>
              </a:pathLst>
            </a:custGeom>
            <a:solidFill>
              <a:srgbClr val="23A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10"/>
            <p:cNvSpPr/>
            <p:nvPr/>
          </p:nvSpPr>
          <p:spPr bwMode="auto">
            <a:xfrm>
              <a:off x="3173412" y="640556"/>
              <a:ext cx="866775" cy="838200"/>
            </a:xfrm>
            <a:custGeom>
              <a:avLst/>
              <a:gdLst>
                <a:gd name="T0" fmla="*/ 323 w 323"/>
                <a:gd name="T1" fmla="*/ 208 h 312"/>
                <a:gd name="T2" fmla="*/ 321 w 323"/>
                <a:gd name="T3" fmla="*/ 208 h 312"/>
                <a:gd name="T4" fmla="*/ 223 w 323"/>
                <a:gd name="T5" fmla="*/ 216 h 312"/>
                <a:gd name="T6" fmla="*/ 172 w 323"/>
                <a:gd name="T7" fmla="*/ 198 h 312"/>
                <a:gd name="T8" fmla="*/ 150 w 323"/>
                <a:gd name="T9" fmla="*/ 247 h 312"/>
                <a:gd name="T10" fmla="*/ 74 w 323"/>
                <a:gd name="T11" fmla="*/ 309 h 312"/>
                <a:gd name="T12" fmla="*/ 73 w 323"/>
                <a:gd name="T13" fmla="*/ 312 h 312"/>
                <a:gd name="T14" fmla="*/ 67 w 323"/>
                <a:gd name="T15" fmla="*/ 299 h 312"/>
                <a:gd name="T16" fmla="*/ 28 w 323"/>
                <a:gd name="T17" fmla="*/ 207 h 312"/>
                <a:gd name="T18" fmla="*/ 102 w 323"/>
                <a:gd name="T19" fmla="*/ 28 h 312"/>
                <a:gd name="T20" fmla="*/ 280 w 323"/>
                <a:gd name="T21" fmla="*/ 102 h 312"/>
                <a:gd name="T22" fmla="*/ 319 w 323"/>
                <a:gd name="T23" fmla="*/ 195 h 312"/>
                <a:gd name="T24" fmla="*/ 323 w 323"/>
                <a:gd name="T25"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12">
                  <a:moveTo>
                    <a:pt x="323" y="208"/>
                  </a:moveTo>
                  <a:cubicBezTo>
                    <a:pt x="322" y="208"/>
                    <a:pt x="322" y="208"/>
                    <a:pt x="321" y="208"/>
                  </a:cubicBezTo>
                  <a:cubicBezTo>
                    <a:pt x="292" y="204"/>
                    <a:pt x="258" y="207"/>
                    <a:pt x="223" y="216"/>
                  </a:cubicBezTo>
                  <a:cubicBezTo>
                    <a:pt x="214" y="198"/>
                    <a:pt x="192" y="190"/>
                    <a:pt x="172" y="198"/>
                  </a:cubicBezTo>
                  <a:cubicBezTo>
                    <a:pt x="153" y="206"/>
                    <a:pt x="143" y="227"/>
                    <a:pt x="150" y="247"/>
                  </a:cubicBezTo>
                  <a:cubicBezTo>
                    <a:pt x="118" y="265"/>
                    <a:pt x="92" y="286"/>
                    <a:pt x="74" y="309"/>
                  </a:cubicBezTo>
                  <a:cubicBezTo>
                    <a:pt x="74" y="310"/>
                    <a:pt x="73" y="311"/>
                    <a:pt x="73" y="312"/>
                  </a:cubicBezTo>
                  <a:cubicBezTo>
                    <a:pt x="70" y="308"/>
                    <a:pt x="68" y="303"/>
                    <a:pt x="67" y="299"/>
                  </a:cubicBezTo>
                  <a:cubicBezTo>
                    <a:pt x="28" y="207"/>
                    <a:pt x="28" y="207"/>
                    <a:pt x="28" y="207"/>
                  </a:cubicBezTo>
                  <a:cubicBezTo>
                    <a:pt x="0" y="137"/>
                    <a:pt x="33" y="57"/>
                    <a:pt x="102" y="28"/>
                  </a:cubicBezTo>
                  <a:cubicBezTo>
                    <a:pt x="172" y="0"/>
                    <a:pt x="252" y="33"/>
                    <a:pt x="280" y="102"/>
                  </a:cubicBezTo>
                  <a:cubicBezTo>
                    <a:pt x="319" y="195"/>
                    <a:pt x="319" y="195"/>
                    <a:pt x="319" y="195"/>
                  </a:cubicBezTo>
                  <a:cubicBezTo>
                    <a:pt x="320" y="199"/>
                    <a:pt x="322" y="204"/>
                    <a:pt x="323" y="208"/>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11"/>
            <p:cNvSpPr/>
            <p:nvPr/>
          </p:nvSpPr>
          <p:spPr bwMode="auto">
            <a:xfrm>
              <a:off x="3752850" y="1234281"/>
              <a:ext cx="325438" cy="400050"/>
            </a:xfrm>
            <a:custGeom>
              <a:avLst/>
              <a:gdLst>
                <a:gd name="T0" fmla="*/ 14 w 121"/>
                <a:gd name="T1" fmla="*/ 12 h 149"/>
                <a:gd name="T2" fmla="*/ 14 w 121"/>
                <a:gd name="T3" fmla="*/ 11 h 149"/>
                <a:gd name="T4" fmla="*/ 103 w 121"/>
                <a:gd name="T5" fmla="*/ 3 h 149"/>
                <a:gd name="T6" fmla="*/ 111 w 121"/>
                <a:gd name="T7" fmla="*/ 4 h 149"/>
                <a:gd name="T8" fmla="*/ 36 w 121"/>
                <a:gd name="T9" fmla="*/ 149 h 149"/>
                <a:gd name="T10" fmla="*/ 0 w 121"/>
                <a:gd name="T11" fmla="*/ 60 h 149"/>
                <a:gd name="T12" fmla="*/ 14 w 121"/>
                <a:gd name="T13" fmla="*/ 12 h 149"/>
              </a:gdLst>
              <a:ahLst/>
              <a:cxnLst>
                <a:cxn ang="0">
                  <a:pos x="T0" y="T1"/>
                </a:cxn>
                <a:cxn ang="0">
                  <a:pos x="T2" y="T3"/>
                </a:cxn>
                <a:cxn ang="0">
                  <a:pos x="T4" y="T5"/>
                </a:cxn>
                <a:cxn ang="0">
                  <a:pos x="T6" y="T7"/>
                </a:cxn>
                <a:cxn ang="0">
                  <a:pos x="T8" y="T9"/>
                </a:cxn>
                <a:cxn ang="0">
                  <a:pos x="T10" y="T11"/>
                </a:cxn>
                <a:cxn ang="0">
                  <a:pos x="T12" y="T13"/>
                </a:cxn>
              </a:cxnLst>
              <a:rect l="0" t="0" r="r" b="b"/>
              <a:pathLst>
                <a:path w="121" h="149">
                  <a:moveTo>
                    <a:pt x="14" y="12"/>
                  </a:moveTo>
                  <a:cubicBezTo>
                    <a:pt x="14" y="11"/>
                    <a:pt x="14" y="11"/>
                    <a:pt x="14" y="11"/>
                  </a:cubicBezTo>
                  <a:cubicBezTo>
                    <a:pt x="46" y="2"/>
                    <a:pt x="77" y="0"/>
                    <a:pt x="103" y="3"/>
                  </a:cubicBezTo>
                  <a:cubicBezTo>
                    <a:pt x="106" y="3"/>
                    <a:pt x="108" y="4"/>
                    <a:pt x="111" y="4"/>
                  </a:cubicBezTo>
                  <a:cubicBezTo>
                    <a:pt x="121" y="63"/>
                    <a:pt x="91" y="122"/>
                    <a:pt x="36" y="149"/>
                  </a:cubicBezTo>
                  <a:cubicBezTo>
                    <a:pt x="0" y="60"/>
                    <a:pt x="0" y="60"/>
                    <a:pt x="0" y="60"/>
                  </a:cubicBezTo>
                  <a:cubicBezTo>
                    <a:pt x="15" y="50"/>
                    <a:pt x="22" y="30"/>
                    <a:pt x="14" y="12"/>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12"/>
            <p:cNvSpPr/>
            <p:nvPr/>
          </p:nvSpPr>
          <p:spPr bwMode="auto">
            <a:xfrm>
              <a:off x="3392487" y="1343819"/>
              <a:ext cx="417513" cy="360363"/>
            </a:xfrm>
            <a:custGeom>
              <a:avLst/>
              <a:gdLst>
                <a:gd name="T0" fmla="*/ 74 w 155"/>
                <a:gd name="T1" fmla="*/ 0 h 134"/>
                <a:gd name="T2" fmla="*/ 74 w 155"/>
                <a:gd name="T3" fmla="*/ 2 h 134"/>
                <a:gd name="T4" fmla="*/ 119 w 155"/>
                <a:gd name="T5" fmla="*/ 26 h 134"/>
                <a:gd name="T6" fmla="*/ 155 w 155"/>
                <a:gd name="T7" fmla="*/ 114 h 134"/>
                <a:gd name="T8" fmla="*/ 0 w 155"/>
                <a:gd name="T9" fmla="*/ 65 h 134"/>
                <a:gd name="T10" fmla="*/ 5 w 155"/>
                <a:gd name="T11" fmla="*/ 58 h 134"/>
                <a:gd name="T12" fmla="*/ 74 w 15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5" h="134">
                  <a:moveTo>
                    <a:pt x="74" y="0"/>
                  </a:moveTo>
                  <a:cubicBezTo>
                    <a:pt x="74" y="2"/>
                    <a:pt x="74" y="2"/>
                    <a:pt x="74" y="2"/>
                  </a:cubicBezTo>
                  <a:cubicBezTo>
                    <a:pt x="82" y="19"/>
                    <a:pt x="100" y="29"/>
                    <a:pt x="119" y="26"/>
                  </a:cubicBezTo>
                  <a:cubicBezTo>
                    <a:pt x="155" y="114"/>
                    <a:pt x="155" y="114"/>
                    <a:pt x="155" y="114"/>
                  </a:cubicBezTo>
                  <a:cubicBezTo>
                    <a:pt x="97" y="134"/>
                    <a:pt x="35" y="113"/>
                    <a:pt x="0" y="65"/>
                  </a:cubicBezTo>
                  <a:cubicBezTo>
                    <a:pt x="2" y="62"/>
                    <a:pt x="3" y="60"/>
                    <a:pt x="5" y="58"/>
                  </a:cubicBezTo>
                  <a:cubicBezTo>
                    <a:pt x="21" y="37"/>
                    <a:pt x="45" y="17"/>
                    <a:pt x="74" y="0"/>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13"/>
            <p:cNvSpPr/>
            <p:nvPr/>
          </p:nvSpPr>
          <p:spPr bwMode="auto">
            <a:xfrm>
              <a:off x="3178175" y="1647031"/>
              <a:ext cx="784225" cy="317500"/>
            </a:xfrm>
            <a:custGeom>
              <a:avLst/>
              <a:gdLst>
                <a:gd name="T0" fmla="*/ 21 w 292"/>
                <a:gd name="T1" fmla="*/ 106 h 118"/>
                <a:gd name="T2" fmla="*/ 28 w 292"/>
                <a:gd name="T3" fmla="*/ 90 h 118"/>
                <a:gd name="T4" fmla="*/ 28 w 292"/>
                <a:gd name="T5" fmla="*/ 90 h 118"/>
                <a:gd name="T6" fmla="*/ 24 w 292"/>
                <a:gd name="T7" fmla="*/ 66 h 118"/>
                <a:gd name="T8" fmla="*/ 24 w 292"/>
                <a:gd name="T9" fmla="*/ 66 h 118"/>
                <a:gd name="T10" fmla="*/ 77 w 292"/>
                <a:gd name="T11" fmla="*/ 25 h 118"/>
                <a:gd name="T12" fmla="*/ 77 w 292"/>
                <a:gd name="T13" fmla="*/ 25 h 118"/>
                <a:gd name="T14" fmla="*/ 140 w 292"/>
                <a:gd name="T15" fmla="*/ 54 h 118"/>
                <a:gd name="T16" fmla="*/ 140 w 292"/>
                <a:gd name="T17" fmla="*/ 54 h 118"/>
                <a:gd name="T18" fmla="*/ 189 w 292"/>
                <a:gd name="T19" fmla="*/ 94 h 118"/>
                <a:gd name="T20" fmla="*/ 189 w 292"/>
                <a:gd name="T21" fmla="*/ 94 h 118"/>
                <a:gd name="T22" fmla="*/ 240 w 292"/>
                <a:gd name="T23" fmla="*/ 117 h 118"/>
                <a:gd name="T24" fmla="*/ 240 w 292"/>
                <a:gd name="T25" fmla="*/ 117 h 118"/>
                <a:gd name="T26" fmla="*/ 278 w 292"/>
                <a:gd name="T27" fmla="*/ 100 h 118"/>
                <a:gd name="T28" fmla="*/ 278 w 292"/>
                <a:gd name="T29" fmla="*/ 100 h 118"/>
                <a:gd name="T30" fmla="*/ 292 w 292"/>
                <a:gd name="T31" fmla="*/ 69 h 118"/>
                <a:gd name="T32" fmla="*/ 292 w 292"/>
                <a:gd name="T33" fmla="*/ 69 h 118"/>
                <a:gd name="T34" fmla="*/ 279 w 292"/>
                <a:gd name="T35" fmla="*/ 29 h 118"/>
                <a:gd name="T36" fmla="*/ 279 w 292"/>
                <a:gd name="T37" fmla="*/ 29 h 118"/>
                <a:gd name="T38" fmla="*/ 265 w 292"/>
                <a:gd name="T39" fmla="*/ 13 h 118"/>
                <a:gd name="T40" fmla="*/ 265 w 292"/>
                <a:gd name="T41" fmla="*/ 13 h 118"/>
                <a:gd name="T42" fmla="*/ 248 w 292"/>
                <a:gd name="T43" fmla="*/ 14 h 118"/>
                <a:gd name="T44" fmla="*/ 248 w 292"/>
                <a:gd name="T45" fmla="*/ 14 h 118"/>
                <a:gd name="T46" fmla="*/ 249 w 292"/>
                <a:gd name="T47" fmla="*/ 31 h 118"/>
                <a:gd name="T48" fmla="*/ 249 w 292"/>
                <a:gd name="T49" fmla="*/ 31 h 118"/>
                <a:gd name="T50" fmla="*/ 249 w 292"/>
                <a:gd name="T51" fmla="*/ 32 h 118"/>
                <a:gd name="T52" fmla="*/ 249 w 292"/>
                <a:gd name="T53" fmla="*/ 32 h 118"/>
                <a:gd name="T54" fmla="*/ 252 w 292"/>
                <a:gd name="T55" fmla="*/ 34 h 118"/>
                <a:gd name="T56" fmla="*/ 252 w 292"/>
                <a:gd name="T57" fmla="*/ 34 h 118"/>
                <a:gd name="T58" fmla="*/ 259 w 292"/>
                <a:gd name="T59" fmla="*/ 43 h 118"/>
                <a:gd name="T60" fmla="*/ 259 w 292"/>
                <a:gd name="T61" fmla="*/ 43 h 118"/>
                <a:gd name="T62" fmla="*/ 267 w 292"/>
                <a:gd name="T63" fmla="*/ 67 h 118"/>
                <a:gd name="T64" fmla="*/ 267 w 292"/>
                <a:gd name="T65" fmla="*/ 67 h 118"/>
                <a:gd name="T66" fmla="*/ 260 w 292"/>
                <a:gd name="T67" fmla="*/ 84 h 118"/>
                <a:gd name="T68" fmla="*/ 260 w 292"/>
                <a:gd name="T69" fmla="*/ 84 h 118"/>
                <a:gd name="T70" fmla="*/ 241 w 292"/>
                <a:gd name="T71" fmla="*/ 92 h 118"/>
                <a:gd name="T72" fmla="*/ 241 w 292"/>
                <a:gd name="T73" fmla="*/ 92 h 118"/>
                <a:gd name="T74" fmla="*/ 203 w 292"/>
                <a:gd name="T75" fmla="*/ 74 h 118"/>
                <a:gd name="T76" fmla="*/ 203 w 292"/>
                <a:gd name="T77" fmla="*/ 74 h 118"/>
                <a:gd name="T78" fmla="*/ 156 w 292"/>
                <a:gd name="T79" fmla="*/ 35 h 118"/>
                <a:gd name="T80" fmla="*/ 156 w 292"/>
                <a:gd name="T81" fmla="*/ 35 h 118"/>
                <a:gd name="T82" fmla="*/ 78 w 292"/>
                <a:gd name="T83" fmla="*/ 1 h 118"/>
                <a:gd name="T84" fmla="*/ 78 w 292"/>
                <a:gd name="T85" fmla="*/ 1 h 118"/>
                <a:gd name="T86" fmla="*/ 24 w 292"/>
                <a:gd name="T87" fmla="*/ 17 h 118"/>
                <a:gd name="T88" fmla="*/ 24 w 292"/>
                <a:gd name="T89" fmla="*/ 17 h 118"/>
                <a:gd name="T90" fmla="*/ 0 w 292"/>
                <a:gd name="T91" fmla="*/ 65 h 118"/>
                <a:gd name="T92" fmla="*/ 0 w 292"/>
                <a:gd name="T93" fmla="*/ 65 h 118"/>
                <a:gd name="T94" fmla="*/ 5 w 292"/>
                <a:gd name="T95" fmla="*/ 99 h 118"/>
                <a:gd name="T96" fmla="*/ 5 w 292"/>
                <a:gd name="T97" fmla="*/ 99 h 118"/>
                <a:gd name="T98" fmla="*/ 16 w 292"/>
                <a:gd name="T99" fmla="*/ 107 h 118"/>
                <a:gd name="T100" fmla="*/ 16 w 292"/>
                <a:gd name="T101" fmla="*/ 107 h 118"/>
                <a:gd name="T102" fmla="*/ 21 w 292"/>
                <a:gd name="T103"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18">
                  <a:moveTo>
                    <a:pt x="21" y="106"/>
                  </a:moveTo>
                  <a:cubicBezTo>
                    <a:pt x="27" y="104"/>
                    <a:pt x="31" y="97"/>
                    <a:pt x="28" y="90"/>
                  </a:cubicBezTo>
                  <a:cubicBezTo>
                    <a:pt x="28" y="90"/>
                    <a:pt x="28" y="90"/>
                    <a:pt x="28" y="90"/>
                  </a:cubicBezTo>
                  <a:cubicBezTo>
                    <a:pt x="25" y="81"/>
                    <a:pt x="24" y="73"/>
                    <a:pt x="24" y="66"/>
                  </a:cubicBezTo>
                  <a:cubicBezTo>
                    <a:pt x="24" y="66"/>
                    <a:pt x="24" y="66"/>
                    <a:pt x="24" y="66"/>
                  </a:cubicBezTo>
                  <a:cubicBezTo>
                    <a:pt x="26" y="41"/>
                    <a:pt x="46" y="24"/>
                    <a:pt x="77" y="25"/>
                  </a:cubicBezTo>
                  <a:cubicBezTo>
                    <a:pt x="77" y="25"/>
                    <a:pt x="77" y="25"/>
                    <a:pt x="77" y="25"/>
                  </a:cubicBezTo>
                  <a:cubicBezTo>
                    <a:pt x="95" y="26"/>
                    <a:pt x="117" y="34"/>
                    <a:pt x="140" y="54"/>
                  </a:cubicBezTo>
                  <a:cubicBezTo>
                    <a:pt x="140" y="54"/>
                    <a:pt x="140" y="54"/>
                    <a:pt x="140" y="54"/>
                  </a:cubicBezTo>
                  <a:cubicBezTo>
                    <a:pt x="155" y="67"/>
                    <a:pt x="172" y="82"/>
                    <a:pt x="189" y="94"/>
                  </a:cubicBezTo>
                  <a:cubicBezTo>
                    <a:pt x="189" y="94"/>
                    <a:pt x="189" y="94"/>
                    <a:pt x="189" y="94"/>
                  </a:cubicBezTo>
                  <a:cubicBezTo>
                    <a:pt x="205" y="106"/>
                    <a:pt x="222" y="116"/>
                    <a:pt x="240" y="117"/>
                  </a:cubicBezTo>
                  <a:cubicBezTo>
                    <a:pt x="240" y="117"/>
                    <a:pt x="240" y="117"/>
                    <a:pt x="240" y="117"/>
                  </a:cubicBezTo>
                  <a:cubicBezTo>
                    <a:pt x="254" y="118"/>
                    <a:pt x="268" y="112"/>
                    <a:pt x="278" y="100"/>
                  </a:cubicBezTo>
                  <a:cubicBezTo>
                    <a:pt x="278" y="100"/>
                    <a:pt x="278" y="100"/>
                    <a:pt x="278" y="100"/>
                  </a:cubicBezTo>
                  <a:cubicBezTo>
                    <a:pt x="287" y="90"/>
                    <a:pt x="291" y="79"/>
                    <a:pt x="292" y="69"/>
                  </a:cubicBezTo>
                  <a:cubicBezTo>
                    <a:pt x="292" y="69"/>
                    <a:pt x="292" y="69"/>
                    <a:pt x="292" y="69"/>
                  </a:cubicBezTo>
                  <a:cubicBezTo>
                    <a:pt x="292" y="52"/>
                    <a:pt x="285" y="39"/>
                    <a:pt x="279" y="29"/>
                  </a:cubicBezTo>
                  <a:cubicBezTo>
                    <a:pt x="279" y="29"/>
                    <a:pt x="279" y="29"/>
                    <a:pt x="279" y="29"/>
                  </a:cubicBezTo>
                  <a:cubicBezTo>
                    <a:pt x="272" y="19"/>
                    <a:pt x="265" y="13"/>
                    <a:pt x="265" y="13"/>
                  </a:cubicBezTo>
                  <a:cubicBezTo>
                    <a:pt x="265" y="13"/>
                    <a:pt x="265" y="13"/>
                    <a:pt x="265" y="13"/>
                  </a:cubicBezTo>
                  <a:cubicBezTo>
                    <a:pt x="260" y="9"/>
                    <a:pt x="252" y="9"/>
                    <a:pt x="248" y="14"/>
                  </a:cubicBezTo>
                  <a:cubicBezTo>
                    <a:pt x="248" y="14"/>
                    <a:pt x="248" y="14"/>
                    <a:pt x="248" y="14"/>
                  </a:cubicBezTo>
                  <a:cubicBezTo>
                    <a:pt x="243" y="19"/>
                    <a:pt x="244" y="27"/>
                    <a:pt x="249" y="31"/>
                  </a:cubicBezTo>
                  <a:cubicBezTo>
                    <a:pt x="249" y="31"/>
                    <a:pt x="249" y="31"/>
                    <a:pt x="249" y="31"/>
                  </a:cubicBezTo>
                  <a:cubicBezTo>
                    <a:pt x="249" y="31"/>
                    <a:pt x="249" y="31"/>
                    <a:pt x="249" y="32"/>
                  </a:cubicBezTo>
                  <a:cubicBezTo>
                    <a:pt x="249" y="32"/>
                    <a:pt x="249" y="32"/>
                    <a:pt x="249" y="32"/>
                  </a:cubicBezTo>
                  <a:cubicBezTo>
                    <a:pt x="250" y="32"/>
                    <a:pt x="251" y="33"/>
                    <a:pt x="252" y="34"/>
                  </a:cubicBezTo>
                  <a:cubicBezTo>
                    <a:pt x="252" y="34"/>
                    <a:pt x="252" y="34"/>
                    <a:pt x="252" y="34"/>
                  </a:cubicBezTo>
                  <a:cubicBezTo>
                    <a:pt x="253" y="36"/>
                    <a:pt x="256" y="39"/>
                    <a:pt x="259" y="43"/>
                  </a:cubicBezTo>
                  <a:cubicBezTo>
                    <a:pt x="259" y="43"/>
                    <a:pt x="259" y="43"/>
                    <a:pt x="259" y="43"/>
                  </a:cubicBezTo>
                  <a:cubicBezTo>
                    <a:pt x="264" y="50"/>
                    <a:pt x="268" y="59"/>
                    <a:pt x="267" y="67"/>
                  </a:cubicBezTo>
                  <a:cubicBezTo>
                    <a:pt x="267" y="67"/>
                    <a:pt x="267" y="67"/>
                    <a:pt x="267" y="67"/>
                  </a:cubicBezTo>
                  <a:cubicBezTo>
                    <a:pt x="267" y="73"/>
                    <a:pt x="265" y="78"/>
                    <a:pt x="260" y="84"/>
                  </a:cubicBezTo>
                  <a:cubicBezTo>
                    <a:pt x="260" y="84"/>
                    <a:pt x="260" y="84"/>
                    <a:pt x="260" y="84"/>
                  </a:cubicBezTo>
                  <a:cubicBezTo>
                    <a:pt x="253" y="91"/>
                    <a:pt x="248" y="92"/>
                    <a:pt x="241" y="92"/>
                  </a:cubicBezTo>
                  <a:cubicBezTo>
                    <a:pt x="241" y="92"/>
                    <a:pt x="241" y="92"/>
                    <a:pt x="241" y="92"/>
                  </a:cubicBezTo>
                  <a:cubicBezTo>
                    <a:pt x="232" y="92"/>
                    <a:pt x="218" y="85"/>
                    <a:pt x="203" y="74"/>
                  </a:cubicBezTo>
                  <a:cubicBezTo>
                    <a:pt x="203" y="74"/>
                    <a:pt x="203" y="74"/>
                    <a:pt x="203" y="74"/>
                  </a:cubicBezTo>
                  <a:cubicBezTo>
                    <a:pt x="188" y="63"/>
                    <a:pt x="172" y="49"/>
                    <a:pt x="156" y="35"/>
                  </a:cubicBezTo>
                  <a:cubicBezTo>
                    <a:pt x="156" y="35"/>
                    <a:pt x="156" y="35"/>
                    <a:pt x="156" y="35"/>
                  </a:cubicBezTo>
                  <a:cubicBezTo>
                    <a:pt x="130" y="13"/>
                    <a:pt x="103" y="2"/>
                    <a:pt x="78" y="1"/>
                  </a:cubicBezTo>
                  <a:cubicBezTo>
                    <a:pt x="78" y="1"/>
                    <a:pt x="78" y="1"/>
                    <a:pt x="78" y="1"/>
                  </a:cubicBezTo>
                  <a:cubicBezTo>
                    <a:pt x="57" y="0"/>
                    <a:pt x="38" y="5"/>
                    <a:pt x="24" y="17"/>
                  </a:cubicBezTo>
                  <a:cubicBezTo>
                    <a:pt x="24" y="17"/>
                    <a:pt x="24" y="17"/>
                    <a:pt x="24" y="17"/>
                  </a:cubicBezTo>
                  <a:cubicBezTo>
                    <a:pt x="10" y="28"/>
                    <a:pt x="1" y="45"/>
                    <a:pt x="0" y="65"/>
                  </a:cubicBezTo>
                  <a:cubicBezTo>
                    <a:pt x="0" y="65"/>
                    <a:pt x="0" y="65"/>
                    <a:pt x="0" y="65"/>
                  </a:cubicBezTo>
                  <a:cubicBezTo>
                    <a:pt x="0" y="76"/>
                    <a:pt x="1" y="87"/>
                    <a:pt x="5" y="99"/>
                  </a:cubicBezTo>
                  <a:cubicBezTo>
                    <a:pt x="5" y="99"/>
                    <a:pt x="5" y="99"/>
                    <a:pt x="5" y="99"/>
                  </a:cubicBezTo>
                  <a:cubicBezTo>
                    <a:pt x="7" y="103"/>
                    <a:pt x="11" y="106"/>
                    <a:pt x="16" y="107"/>
                  </a:cubicBezTo>
                  <a:cubicBezTo>
                    <a:pt x="16" y="107"/>
                    <a:pt x="16" y="107"/>
                    <a:pt x="16" y="107"/>
                  </a:cubicBezTo>
                  <a:cubicBezTo>
                    <a:pt x="18" y="107"/>
                    <a:pt x="19" y="107"/>
                    <a:pt x="21" y="106"/>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14"/>
            <p:cNvSpPr/>
            <p:nvPr/>
          </p:nvSpPr>
          <p:spPr bwMode="auto">
            <a:xfrm>
              <a:off x="3940175" y="748506"/>
              <a:ext cx="193675" cy="104775"/>
            </a:xfrm>
            <a:custGeom>
              <a:avLst/>
              <a:gdLst>
                <a:gd name="T0" fmla="*/ 1 w 72"/>
                <a:gd name="T1" fmla="*/ 30 h 39"/>
                <a:gd name="T2" fmla="*/ 3 w 72"/>
                <a:gd name="T3" fmla="*/ 35 h 39"/>
                <a:gd name="T4" fmla="*/ 7 w 72"/>
                <a:gd name="T5" fmla="*/ 38 h 39"/>
                <a:gd name="T6" fmla="*/ 70 w 72"/>
                <a:gd name="T7" fmla="*/ 22 h 39"/>
                <a:gd name="T8" fmla="*/ 71 w 72"/>
                <a:gd name="T9" fmla="*/ 17 h 39"/>
                <a:gd name="T10" fmla="*/ 66 w 72"/>
                <a:gd name="T11" fmla="*/ 3 h 39"/>
                <a:gd name="T12" fmla="*/ 62 w 72"/>
                <a:gd name="T13" fmla="*/ 0 h 39"/>
                <a:gd name="T14" fmla="*/ 2 w 72"/>
                <a:gd name="T15" fmla="*/ 25 h 39"/>
                <a:gd name="T16" fmla="*/ 1 w 72"/>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1" y="30"/>
                  </a:moveTo>
                  <a:cubicBezTo>
                    <a:pt x="3" y="35"/>
                    <a:pt x="3" y="35"/>
                    <a:pt x="3" y="35"/>
                  </a:cubicBezTo>
                  <a:cubicBezTo>
                    <a:pt x="4" y="37"/>
                    <a:pt x="5" y="39"/>
                    <a:pt x="7" y="38"/>
                  </a:cubicBezTo>
                  <a:cubicBezTo>
                    <a:pt x="70" y="22"/>
                    <a:pt x="70" y="22"/>
                    <a:pt x="70" y="22"/>
                  </a:cubicBezTo>
                  <a:cubicBezTo>
                    <a:pt x="71" y="21"/>
                    <a:pt x="72" y="19"/>
                    <a:pt x="71" y="17"/>
                  </a:cubicBezTo>
                  <a:cubicBezTo>
                    <a:pt x="66" y="3"/>
                    <a:pt x="66" y="3"/>
                    <a:pt x="66" y="3"/>
                  </a:cubicBezTo>
                  <a:cubicBezTo>
                    <a:pt x="65" y="1"/>
                    <a:pt x="64" y="0"/>
                    <a:pt x="62" y="0"/>
                  </a:cubicBezTo>
                  <a:cubicBezTo>
                    <a:pt x="2" y="25"/>
                    <a:pt x="2" y="25"/>
                    <a:pt x="2" y="25"/>
                  </a:cubicBezTo>
                  <a:cubicBezTo>
                    <a:pt x="1" y="26"/>
                    <a:pt x="0" y="28"/>
                    <a:pt x="1" y="3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15"/>
            <p:cNvSpPr/>
            <p:nvPr/>
          </p:nvSpPr>
          <p:spPr bwMode="auto">
            <a:xfrm>
              <a:off x="3876675" y="596106"/>
              <a:ext cx="133350" cy="182563"/>
            </a:xfrm>
            <a:custGeom>
              <a:avLst/>
              <a:gdLst>
                <a:gd name="T0" fmla="*/ 2 w 50"/>
                <a:gd name="T1" fmla="*/ 64 h 68"/>
                <a:gd name="T2" fmla="*/ 7 w 50"/>
                <a:gd name="T3" fmla="*/ 66 h 68"/>
                <a:gd name="T4" fmla="*/ 12 w 50"/>
                <a:gd name="T5" fmla="*/ 66 h 68"/>
                <a:gd name="T6" fmla="*/ 49 w 50"/>
                <a:gd name="T7" fmla="*/ 13 h 68"/>
                <a:gd name="T8" fmla="*/ 47 w 50"/>
                <a:gd name="T9" fmla="*/ 9 h 68"/>
                <a:gd name="T10" fmla="*/ 34 w 50"/>
                <a:gd name="T11" fmla="*/ 1 h 68"/>
                <a:gd name="T12" fmla="*/ 30 w 50"/>
                <a:gd name="T13" fmla="*/ 1 h 68"/>
                <a:gd name="T14" fmla="*/ 0 w 50"/>
                <a:gd name="T15" fmla="*/ 59 h 68"/>
                <a:gd name="T16" fmla="*/ 2 w 50"/>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8">
                  <a:moveTo>
                    <a:pt x="2" y="64"/>
                  </a:moveTo>
                  <a:cubicBezTo>
                    <a:pt x="7" y="66"/>
                    <a:pt x="7" y="66"/>
                    <a:pt x="7" y="66"/>
                  </a:cubicBezTo>
                  <a:cubicBezTo>
                    <a:pt x="9" y="68"/>
                    <a:pt x="11" y="68"/>
                    <a:pt x="12" y="66"/>
                  </a:cubicBezTo>
                  <a:cubicBezTo>
                    <a:pt x="49" y="13"/>
                    <a:pt x="49" y="13"/>
                    <a:pt x="49" y="13"/>
                  </a:cubicBezTo>
                  <a:cubicBezTo>
                    <a:pt x="50" y="12"/>
                    <a:pt x="49" y="10"/>
                    <a:pt x="47" y="9"/>
                  </a:cubicBezTo>
                  <a:cubicBezTo>
                    <a:pt x="34" y="1"/>
                    <a:pt x="34" y="1"/>
                    <a:pt x="34" y="1"/>
                  </a:cubicBezTo>
                  <a:cubicBezTo>
                    <a:pt x="33" y="0"/>
                    <a:pt x="30" y="0"/>
                    <a:pt x="30" y="1"/>
                  </a:cubicBezTo>
                  <a:cubicBezTo>
                    <a:pt x="0" y="59"/>
                    <a:pt x="0" y="59"/>
                    <a:pt x="0" y="59"/>
                  </a:cubicBezTo>
                  <a:cubicBezTo>
                    <a:pt x="0" y="61"/>
                    <a:pt x="1" y="63"/>
                    <a:pt x="2" y="6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 name="组合 3"/>
          <p:cNvGrpSpPr/>
          <p:nvPr/>
        </p:nvGrpSpPr>
        <p:grpSpPr>
          <a:xfrm>
            <a:off x="6906159" y="3913369"/>
            <a:ext cx="4634966" cy="2490872"/>
            <a:chOff x="6858742" y="3991917"/>
            <a:chExt cx="4185683" cy="2490872"/>
          </a:xfrm>
        </p:grpSpPr>
        <p:sp>
          <p:nvSpPr>
            <p:cNvPr id="29" name="矩形 42"/>
            <p:cNvSpPr>
              <a:spLocks noChangeArrowheads="1"/>
            </p:cNvSpPr>
            <p:nvPr/>
          </p:nvSpPr>
          <p:spPr bwMode="auto">
            <a:xfrm>
              <a:off x="6858742" y="3991917"/>
              <a:ext cx="4162752" cy="1724193"/>
            </a:xfrm>
            <a:prstGeom prst="rect">
              <a:avLst/>
            </a:prstGeom>
            <a:solidFill>
              <a:schemeClr val="accent2">
                <a:lumMod val="40000"/>
                <a:lumOff val="60000"/>
              </a:schemeClr>
            </a:solidFill>
            <a:ln w="9525">
              <a:noFill/>
              <a:miter lim="800000"/>
            </a:ln>
          </p:spPr>
          <p:txBody>
            <a:bodyPr lIns="121909" tIns="60954" rIns="121909" bIns="60954" anchor="ctr"/>
            <a:lstStyle/>
            <a:p>
              <a:pPr algn="ctr">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9624" y="4355940"/>
              <a:ext cx="4174801" cy="2126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8" y="2367432"/>
            <a:ext cx="3708714" cy="3924300"/>
          </a:xfrm>
          <a:custGeom>
            <a:avLst/>
            <a:gdLst>
              <a:gd name="connsiteX0" fmla="*/ 0 w 4922244"/>
              <a:gd name="connsiteY0" fmla="*/ 0 h 5048251"/>
              <a:gd name="connsiteX1" fmla="*/ 1947941 w 4922244"/>
              <a:gd name="connsiteY1" fmla="*/ 0 h 5048251"/>
              <a:gd name="connsiteX2" fmla="*/ 4922244 w 4922244"/>
              <a:gd name="connsiteY2" fmla="*/ 2974304 h 5048251"/>
              <a:gd name="connsiteX3" fmla="*/ 2848297 w 4922244"/>
              <a:gd name="connsiteY3" fmla="*/ 5048251 h 5048251"/>
              <a:gd name="connsiteX4" fmla="*/ 0 w 4922244"/>
              <a:gd name="connsiteY4" fmla="*/ 5048251 h 5048251"/>
              <a:gd name="connsiteX0-1" fmla="*/ 0 w 4922244"/>
              <a:gd name="connsiteY0-2" fmla="*/ 0 h 5048251"/>
              <a:gd name="connsiteX1-3" fmla="*/ 1947941 w 4922244"/>
              <a:gd name="connsiteY1-4" fmla="*/ 0 h 5048251"/>
              <a:gd name="connsiteX2-5" fmla="*/ 4922244 w 4922244"/>
              <a:gd name="connsiteY2-6" fmla="*/ 2899854 h 5048251"/>
              <a:gd name="connsiteX3-7" fmla="*/ 2848297 w 4922244"/>
              <a:gd name="connsiteY3-8" fmla="*/ 5048251 h 5048251"/>
              <a:gd name="connsiteX4-9" fmla="*/ 0 w 4922244"/>
              <a:gd name="connsiteY4-10" fmla="*/ 5048251 h 5048251"/>
              <a:gd name="connsiteX5" fmla="*/ 0 w 4922244"/>
              <a:gd name="connsiteY5" fmla="*/ 0 h 5048251"/>
              <a:gd name="connsiteX0-11" fmla="*/ 0 w 4922244"/>
              <a:gd name="connsiteY0-12" fmla="*/ 0 h 5048251"/>
              <a:gd name="connsiteX1-13" fmla="*/ 1947941 w 4922244"/>
              <a:gd name="connsiteY1-14" fmla="*/ 0 h 5048251"/>
              <a:gd name="connsiteX2-15" fmla="*/ 4922244 w 4922244"/>
              <a:gd name="connsiteY2-16" fmla="*/ 2899854 h 5048251"/>
              <a:gd name="connsiteX3-17" fmla="*/ 2893456 w 4922244"/>
              <a:gd name="connsiteY3-18" fmla="*/ 5033362 h 5048251"/>
              <a:gd name="connsiteX4-19" fmla="*/ 0 w 4922244"/>
              <a:gd name="connsiteY4-20" fmla="*/ 5048251 h 5048251"/>
              <a:gd name="connsiteX5-21" fmla="*/ 0 w 4922244"/>
              <a:gd name="connsiteY5-22" fmla="*/ 0 h 5048251"/>
              <a:gd name="connsiteX0-23" fmla="*/ 0 w 4823147"/>
              <a:gd name="connsiteY0-24" fmla="*/ 0 h 5048251"/>
              <a:gd name="connsiteX1-25" fmla="*/ 1947941 w 4823147"/>
              <a:gd name="connsiteY1-26" fmla="*/ 0 h 5048251"/>
              <a:gd name="connsiteX2-27" fmla="*/ 4823147 w 4823147"/>
              <a:gd name="connsiteY2-28" fmla="*/ 2997879 h 5048251"/>
              <a:gd name="connsiteX3-29" fmla="*/ 2893456 w 4823147"/>
              <a:gd name="connsiteY3-30" fmla="*/ 5033362 h 5048251"/>
              <a:gd name="connsiteX4-31" fmla="*/ 0 w 4823147"/>
              <a:gd name="connsiteY4-32" fmla="*/ 5048251 h 5048251"/>
              <a:gd name="connsiteX5-33" fmla="*/ 0 w 4823147"/>
              <a:gd name="connsiteY5-34" fmla="*/ 0 h 50482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4823147" h="5048251">
                <a:moveTo>
                  <a:pt x="0" y="0"/>
                </a:moveTo>
                <a:lnTo>
                  <a:pt x="1947941" y="0"/>
                </a:lnTo>
                <a:lnTo>
                  <a:pt x="4823147" y="2997879"/>
                </a:lnTo>
                <a:lnTo>
                  <a:pt x="2893456" y="5033362"/>
                </a:lnTo>
                <a:lnTo>
                  <a:pt x="0" y="504825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7"/>
          <p:cNvSpPr/>
          <p:nvPr/>
        </p:nvSpPr>
        <p:spPr>
          <a:xfrm>
            <a:off x="1672773" y="0"/>
            <a:ext cx="3269617" cy="4710896"/>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descr="C:\Users\Administrator\Desktop\新建文件夹\Virtual business modern technology photos part 4 (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756" t="5840" r="1551" b="1721"/>
          <a:stretch>
            <a:fillRect/>
          </a:stretch>
        </p:blipFill>
        <p:spPr bwMode="auto">
          <a:xfrm>
            <a:off x="0" y="2560109"/>
            <a:ext cx="3546499" cy="3924300"/>
          </a:xfrm>
          <a:custGeom>
            <a:avLst/>
            <a:gdLst>
              <a:gd name="connsiteX0" fmla="*/ 0 w 3546499"/>
              <a:gd name="connsiteY0" fmla="*/ 0 h 3924300"/>
              <a:gd name="connsiteX1" fmla="*/ 1403500 w 3546499"/>
              <a:gd name="connsiteY1" fmla="*/ 0 h 3924300"/>
              <a:gd name="connsiteX2" fmla="*/ 3546499 w 3546499"/>
              <a:gd name="connsiteY2" fmla="*/ 2312100 h 3924300"/>
              <a:gd name="connsiteX3" fmla="*/ 2052211 w 3546499"/>
              <a:gd name="connsiteY3" fmla="*/ 3924300 h 3924300"/>
              <a:gd name="connsiteX4" fmla="*/ 0 w 3546499"/>
              <a:gd name="connsiteY4" fmla="*/ 3924300 h 392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499" h="3924300">
                <a:moveTo>
                  <a:pt x="0" y="0"/>
                </a:moveTo>
                <a:lnTo>
                  <a:pt x="1403500" y="0"/>
                </a:lnTo>
                <a:lnTo>
                  <a:pt x="3546499" y="2312100"/>
                </a:lnTo>
                <a:lnTo>
                  <a:pt x="2052211" y="3924300"/>
                </a:lnTo>
                <a:lnTo>
                  <a:pt x="0" y="3924300"/>
                </a:lnTo>
                <a:close/>
              </a:path>
            </a:pathLst>
          </a:cu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911474" y="1255430"/>
            <a:ext cx="1723549" cy="1015663"/>
          </a:xfrm>
          <a:prstGeom prst="rect">
            <a:avLst/>
          </a:prstGeom>
          <a:noFill/>
        </p:spPr>
        <p:txBody>
          <a:bodyPr wrap="none" rtlCol="0">
            <a:spAutoFit/>
          </a:bodyPr>
          <a:lstStyle/>
          <a:p>
            <a:pPr algn="ctr"/>
            <a:r>
              <a:rPr lang="zh-CN" altLang="en-US" sz="6000" dirty="0">
                <a:solidFill>
                  <a:schemeClr val="accent3"/>
                </a:solidFill>
                <a:latin typeface="Impact" panose="020B0806030902050204" pitchFamily="34" charset="0"/>
              </a:rPr>
              <a:t>目录</a:t>
            </a:r>
          </a:p>
        </p:txBody>
      </p:sp>
      <p:grpSp>
        <p:nvGrpSpPr>
          <p:cNvPr id="13" name="组合 12"/>
          <p:cNvGrpSpPr/>
          <p:nvPr/>
        </p:nvGrpSpPr>
        <p:grpSpPr>
          <a:xfrm>
            <a:off x="5063246" y="1956520"/>
            <a:ext cx="4465765" cy="523875"/>
            <a:chOff x="5605235" y="1393798"/>
            <a:chExt cx="4465765" cy="523875"/>
          </a:xfrm>
        </p:grpSpPr>
        <p:sp>
          <p:nvSpPr>
            <p:cNvPr id="14" name="矩形 13"/>
            <p:cNvSpPr/>
            <p:nvPr/>
          </p:nvSpPr>
          <p:spPr>
            <a:xfrm>
              <a:off x="6096000" y="1393798"/>
              <a:ext cx="1294304" cy="523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7390220" y="1394433"/>
              <a:ext cx="2680780" cy="523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燕尾形 25"/>
            <p:cNvSpPr/>
            <p:nvPr/>
          </p:nvSpPr>
          <p:spPr>
            <a:xfrm>
              <a:off x="5605235" y="1464639"/>
              <a:ext cx="335280" cy="383863"/>
            </a:xfrm>
            <a:prstGeom prst="chevron">
              <a:avLst>
                <a:gd name="adj" fmla="val 369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7" name="文本框 11"/>
          <p:cNvSpPr txBox="1"/>
          <p:nvPr/>
        </p:nvSpPr>
        <p:spPr>
          <a:xfrm>
            <a:off x="7036910" y="1967623"/>
            <a:ext cx="2652522" cy="461665"/>
          </a:xfrm>
          <a:prstGeom prst="rect">
            <a:avLst/>
          </a:prstGeom>
          <a:noFill/>
        </p:spPr>
        <p:txBody>
          <a:bodyPr wrap="square" rtlCol="0">
            <a:spAutoFit/>
            <a:scene3d>
              <a:camera prst="orthographicFront"/>
              <a:lightRig rig="threePt" dir="t"/>
            </a:scene3d>
            <a:sp3d contourW="12700"/>
          </a:bodyPr>
          <a:lstStyle/>
          <a:p>
            <a:r>
              <a:rPr lang="zh-CN" altLang="en-US" sz="2400" dirty="0">
                <a:solidFill>
                  <a:schemeClr val="bg1"/>
                </a:solidFill>
              </a:rPr>
              <a:t>认识信息检索</a:t>
            </a:r>
          </a:p>
        </p:txBody>
      </p:sp>
      <p:sp>
        <p:nvSpPr>
          <p:cNvPr id="28" name="文本框 18"/>
          <p:cNvSpPr txBox="1"/>
          <p:nvPr/>
        </p:nvSpPr>
        <p:spPr>
          <a:xfrm>
            <a:off x="6848316" y="2712140"/>
            <a:ext cx="3065706" cy="461665"/>
          </a:xfrm>
          <a:prstGeom prst="rect">
            <a:avLst/>
          </a:prstGeom>
          <a:noFill/>
        </p:spPr>
        <p:txBody>
          <a:bodyPr wrap="square" rtlCol="0">
            <a:spAutoFit/>
            <a:scene3d>
              <a:camera prst="orthographicFront"/>
              <a:lightRig rig="threePt" dir="t"/>
            </a:scene3d>
            <a:sp3d contourW="12700"/>
          </a:bodyPr>
          <a:lstStyle/>
          <a:p>
            <a:r>
              <a:rPr lang="zh-CN" altLang="en-US" sz="2400" dirty="0"/>
              <a:t>搜索引擎的使用</a:t>
            </a:r>
            <a:endParaRPr lang="zh-CN" altLang="en-US" sz="2400" dirty="0">
              <a:solidFill>
                <a:schemeClr val="tx1"/>
              </a:solidFill>
            </a:endParaRPr>
          </a:p>
        </p:txBody>
      </p:sp>
      <p:sp>
        <p:nvSpPr>
          <p:cNvPr id="29" name="文本框 18"/>
          <p:cNvSpPr txBox="1"/>
          <p:nvPr/>
        </p:nvSpPr>
        <p:spPr>
          <a:xfrm>
            <a:off x="6945470" y="3409161"/>
            <a:ext cx="4115896" cy="461665"/>
          </a:xfrm>
          <a:prstGeom prst="rect">
            <a:avLst/>
          </a:prstGeom>
          <a:noFill/>
        </p:spPr>
        <p:txBody>
          <a:bodyPr wrap="square" rtlCol="0">
            <a:spAutoFit/>
            <a:scene3d>
              <a:camera prst="orthographicFront"/>
              <a:lightRig rig="threePt" dir="t"/>
            </a:scene3d>
            <a:sp3d contourW="12700"/>
          </a:bodyPr>
          <a:lstStyle/>
          <a:p>
            <a:r>
              <a:rPr lang="zh-CN" altLang="en-US" sz="2400" dirty="0"/>
              <a:t>专用平台的信息检索</a:t>
            </a:r>
            <a:endParaRPr lang="zh-CN" altLang="en-US" sz="2400" dirty="0">
              <a:solidFill>
                <a:schemeClr val="tx1"/>
              </a:solidFill>
            </a:endParaRPr>
          </a:p>
        </p:txBody>
      </p:sp>
      <p:sp>
        <p:nvSpPr>
          <p:cNvPr id="30" name="TextBox 3"/>
          <p:cNvSpPr txBox="1"/>
          <p:nvPr/>
        </p:nvSpPr>
        <p:spPr>
          <a:xfrm>
            <a:off x="5670216" y="1981163"/>
            <a:ext cx="1366694" cy="461665"/>
          </a:xfrm>
          <a:prstGeom prst="rect">
            <a:avLst/>
          </a:prstGeom>
          <a:noFill/>
          <a:ln>
            <a:noFill/>
          </a:ln>
        </p:spPr>
        <p:txBody>
          <a:bodyPr wrap="square" rtlCol="0">
            <a:spAutoFit/>
          </a:bodyPr>
          <a:lstStyle/>
          <a:p>
            <a:r>
              <a:rPr lang="zh-CN" altLang="en-US" sz="2400" dirty="0">
                <a:solidFill>
                  <a:schemeClr val="tx1">
                    <a:lumMod val="85000"/>
                    <a:lumOff val="15000"/>
                  </a:schemeClr>
                </a:solidFill>
              </a:rPr>
              <a:t>任务一</a:t>
            </a:r>
            <a:endParaRPr lang="en-US" altLang="zh-CN" sz="2400" dirty="0">
              <a:solidFill>
                <a:schemeClr val="tx1">
                  <a:lumMod val="85000"/>
                  <a:lumOff val="15000"/>
                </a:schemeClr>
              </a:solidFill>
            </a:endParaRPr>
          </a:p>
        </p:txBody>
      </p:sp>
      <p:sp>
        <p:nvSpPr>
          <p:cNvPr id="31" name="TextBox 21"/>
          <p:cNvSpPr txBox="1"/>
          <p:nvPr/>
        </p:nvSpPr>
        <p:spPr>
          <a:xfrm>
            <a:off x="5670216" y="2712140"/>
            <a:ext cx="1366694" cy="461665"/>
          </a:xfrm>
          <a:prstGeom prst="rect">
            <a:avLst/>
          </a:prstGeom>
          <a:noFill/>
          <a:ln>
            <a:noFill/>
          </a:ln>
        </p:spPr>
        <p:txBody>
          <a:bodyPr wrap="square" rtlCol="0">
            <a:spAutoFit/>
          </a:bodyPr>
          <a:lstStyle/>
          <a:p>
            <a:r>
              <a:rPr lang="zh-CN" altLang="en-US" sz="2400" dirty="0">
                <a:solidFill>
                  <a:schemeClr val="tx1">
                    <a:lumMod val="85000"/>
                    <a:lumOff val="15000"/>
                  </a:schemeClr>
                </a:solidFill>
              </a:rPr>
              <a:t>任务二</a:t>
            </a:r>
            <a:endParaRPr lang="en-US" altLang="zh-CN" sz="2400" dirty="0">
              <a:solidFill>
                <a:schemeClr val="tx1">
                  <a:lumMod val="85000"/>
                  <a:lumOff val="15000"/>
                </a:schemeClr>
              </a:solidFill>
            </a:endParaRPr>
          </a:p>
        </p:txBody>
      </p:sp>
      <p:sp>
        <p:nvSpPr>
          <p:cNvPr id="32" name="TextBox 22"/>
          <p:cNvSpPr txBox="1"/>
          <p:nvPr/>
        </p:nvSpPr>
        <p:spPr>
          <a:xfrm>
            <a:off x="5670216" y="3415323"/>
            <a:ext cx="1366694" cy="461665"/>
          </a:xfrm>
          <a:prstGeom prst="rect">
            <a:avLst/>
          </a:prstGeom>
          <a:noFill/>
          <a:ln>
            <a:noFill/>
          </a:ln>
        </p:spPr>
        <p:txBody>
          <a:bodyPr wrap="square" rtlCol="0">
            <a:spAutoFit/>
          </a:bodyPr>
          <a:lstStyle/>
          <a:p>
            <a:r>
              <a:rPr lang="zh-CN" altLang="en-US" sz="2400" dirty="0">
                <a:solidFill>
                  <a:schemeClr val="tx1">
                    <a:lumMod val="85000"/>
                    <a:lumOff val="15000"/>
                  </a:schemeClr>
                </a:solidFill>
              </a:rPr>
              <a:t>任务三</a:t>
            </a:r>
            <a:endParaRPr lang="en-US" altLang="zh-CN" sz="2400" dirty="0">
              <a:solidFill>
                <a:schemeClr val="tx1">
                  <a:lumMod val="85000"/>
                  <a:lumOff val="1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42"/>
          <p:cNvSpPr>
            <a:spLocks noChangeArrowheads="1"/>
          </p:cNvSpPr>
          <p:nvPr/>
        </p:nvSpPr>
        <p:spPr bwMode="auto">
          <a:xfrm>
            <a:off x="7110965" y="4110669"/>
            <a:ext cx="4634773" cy="1832826"/>
          </a:xfrm>
          <a:prstGeom prst="rect">
            <a:avLst/>
          </a:prstGeom>
          <a:solidFill>
            <a:schemeClr val="accent2">
              <a:lumMod val="40000"/>
              <a:lumOff val="60000"/>
            </a:schemeClr>
          </a:solidFill>
          <a:ln w="9525">
            <a:noFill/>
            <a:miter lim="800000"/>
          </a:ln>
        </p:spPr>
        <p:txBody>
          <a:bodyPr lIns="121909" tIns="60954" rIns="121909" bIns="60954" anchor="ctr"/>
          <a:lstStyle/>
          <a:p>
            <a:pPr algn="ctr">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标题 2"/>
          <p:cNvSpPr>
            <a:spLocks noGrp="1"/>
          </p:cNvSpPr>
          <p:nvPr>
            <p:ph type="title"/>
          </p:nvPr>
        </p:nvSpPr>
        <p:spPr/>
        <p:txBody>
          <a:bodyPr>
            <a:normAutofit/>
          </a:bodyPr>
          <a:lstStyle/>
          <a:p>
            <a:r>
              <a:rPr lang="zh-CN" altLang="en-US" dirty="0"/>
              <a:t>（二）常见搜索引擎推荐</a:t>
            </a:r>
          </a:p>
        </p:txBody>
      </p:sp>
      <p:sp>
        <p:nvSpPr>
          <p:cNvPr id="42" name="矩形 41"/>
          <p:cNvSpPr/>
          <p:nvPr/>
        </p:nvSpPr>
        <p:spPr>
          <a:xfrm>
            <a:off x="1274324" y="1161593"/>
            <a:ext cx="2226354" cy="517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内容占位符 3"/>
          <p:cNvSpPr>
            <a:spLocks noGrp="1"/>
          </p:cNvSpPr>
          <p:nvPr>
            <p:ph sz="quarter" idx="10"/>
          </p:nvPr>
        </p:nvSpPr>
        <p:spPr>
          <a:xfrm>
            <a:off x="1274324" y="1186269"/>
            <a:ext cx="4067697" cy="533482"/>
          </a:xfrm>
        </p:spPr>
        <p:txBody>
          <a:bodyPr>
            <a:normAutofit lnSpcReduction="10000"/>
          </a:bodyPr>
          <a:lstStyle/>
          <a:p>
            <a:pPr indent="0"/>
            <a:r>
              <a:rPr lang="en-US" altLang="zh-CN" dirty="0">
                <a:solidFill>
                  <a:schemeClr val="bg1"/>
                </a:solidFill>
              </a:rPr>
              <a:t>3</a:t>
            </a:r>
            <a:r>
              <a:rPr lang="zh-CN" altLang="en-US" dirty="0">
                <a:solidFill>
                  <a:schemeClr val="bg1"/>
                </a:solidFill>
              </a:rPr>
              <a:t>．搜狗搜索</a:t>
            </a:r>
            <a:endParaRPr lang="en-US" altLang="zh-CN" sz="1100" dirty="0"/>
          </a:p>
        </p:txBody>
      </p:sp>
      <p:grpSp>
        <p:nvGrpSpPr>
          <p:cNvPr id="44" name="组合 43"/>
          <p:cNvGrpSpPr/>
          <p:nvPr/>
        </p:nvGrpSpPr>
        <p:grpSpPr>
          <a:xfrm flipV="1">
            <a:off x="609600" y="1030803"/>
            <a:ext cx="470284" cy="670057"/>
            <a:chOff x="3173412" y="596106"/>
            <a:chExt cx="960438" cy="1368425"/>
          </a:xfrm>
        </p:grpSpPr>
        <p:sp>
          <p:nvSpPr>
            <p:cNvPr id="45" name="Freeform 9"/>
            <p:cNvSpPr/>
            <p:nvPr/>
          </p:nvSpPr>
          <p:spPr bwMode="auto">
            <a:xfrm>
              <a:off x="3586162" y="1178719"/>
              <a:ext cx="193675" cy="214313"/>
            </a:xfrm>
            <a:custGeom>
              <a:avLst/>
              <a:gdLst>
                <a:gd name="T0" fmla="*/ 61 w 72"/>
                <a:gd name="T1" fmla="*/ 23 h 80"/>
                <a:gd name="T2" fmla="*/ 22 w 72"/>
                <a:gd name="T3" fmla="*/ 6 h 80"/>
                <a:gd name="T4" fmla="*/ 22 w 72"/>
                <a:gd name="T5" fmla="*/ 6 h 80"/>
                <a:gd name="T6" fmla="*/ 6 w 72"/>
                <a:gd name="T7" fmla="*/ 45 h 80"/>
                <a:gd name="T8" fmla="*/ 11 w 72"/>
                <a:gd name="T9" fmla="*/ 58 h 80"/>
                <a:gd name="T10" fmla="*/ 50 w 72"/>
                <a:gd name="T11" fmla="*/ 74 h 80"/>
                <a:gd name="T12" fmla="*/ 50 w 72"/>
                <a:gd name="T13" fmla="*/ 74 h 80"/>
                <a:gd name="T14" fmla="*/ 66 w 72"/>
                <a:gd name="T15" fmla="*/ 35 h 80"/>
                <a:gd name="T16" fmla="*/ 61 w 72"/>
                <a:gd name="T1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61" y="23"/>
                  </a:moveTo>
                  <a:cubicBezTo>
                    <a:pt x="54" y="7"/>
                    <a:pt x="37" y="0"/>
                    <a:pt x="22" y="6"/>
                  </a:cubicBezTo>
                  <a:cubicBezTo>
                    <a:pt x="22" y="6"/>
                    <a:pt x="22" y="6"/>
                    <a:pt x="22" y="6"/>
                  </a:cubicBezTo>
                  <a:cubicBezTo>
                    <a:pt x="7" y="13"/>
                    <a:pt x="0" y="30"/>
                    <a:pt x="6" y="45"/>
                  </a:cubicBezTo>
                  <a:cubicBezTo>
                    <a:pt x="11" y="58"/>
                    <a:pt x="11" y="58"/>
                    <a:pt x="11" y="58"/>
                  </a:cubicBezTo>
                  <a:cubicBezTo>
                    <a:pt x="17" y="73"/>
                    <a:pt x="35" y="80"/>
                    <a:pt x="50" y="74"/>
                  </a:cubicBezTo>
                  <a:cubicBezTo>
                    <a:pt x="50" y="74"/>
                    <a:pt x="50" y="74"/>
                    <a:pt x="50" y="74"/>
                  </a:cubicBezTo>
                  <a:cubicBezTo>
                    <a:pt x="65" y="68"/>
                    <a:pt x="72" y="50"/>
                    <a:pt x="66" y="35"/>
                  </a:cubicBezTo>
                  <a:lnTo>
                    <a:pt x="61" y="23"/>
                  </a:lnTo>
                  <a:close/>
                </a:path>
              </a:pathLst>
            </a:custGeom>
            <a:solidFill>
              <a:srgbClr val="23A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10"/>
            <p:cNvSpPr/>
            <p:nvPr/>
          </p:nvSpPr>
          <p:spPr bwMode="auto">
            <a:xfrm>
              <a:off x="3173412" y="640556"/>
              <a:ext cx="866775" cy="838200"/>
            </a:xfrm>
            <a:custGeom>
              <a:avLst/>
              <a:gdLst>
                <a:gd name="T0" fmla="*/ 323 w 323"/>
                <a:gd name="T1" fmla="*/ 208 h 312"/>
                <a:gd name="T2" fmla="*/ 321 w 323"/>
                <a:gd name="T3" fmla="*/ 208 h 312"/>
                <a:gd name="T4" fmla="*/ 223 w 323"/>
                <a:gd name="T5" fmla="*/ 216 h 312"/>
                <a:gd name="T6" fmla="*/ 172 w 323"/>
                <a:gd name="T7" fmla="*/ 198 h 312"/>
                <a:gd name="T8" fmla="*/ 150 w 323"/>
                <a:gd name="T9" fmla="*/ 247 h 312"/>
                <a:gd name="T10" fmla="*/ 74 w 323"/>
                <a:gd name="T11" fmla="*/ 309 h 312"/>
                <a:gd name="T12" fmla="*/ 73 w 323"/>
                <a:gd name="T13" fmla="*/ 312 h 312"/>
                <a:gd name="T14" fmla="*/ 67 w 323"/>
                <a:gd name="T15" fmla="*/ 299 h 312"/>
                <a:gd name="T16" fmla="*/ 28 w 323"/>
                <a:gd name="T17" fmla="*/ 207 h 312"/>
                <a:gd name="T18" fmla="*/ 102 w 323"/>
                <a:gd name="T19" fmla="*/ 28 h 312"/>
                <a:gd name="T20" fmla="*/ 280 w 323"/>
                <a:gd name="T21" fmla="*/ 102 h 312"/>
                <a:gd name="T22" fmla="*/ 319 w 323"/>
                <a:gd name="T23" fmla="*/ 195 h 312"/>
                <a:gd name="T24" fmla="*/ 323 w 323"/>
                <a:gd name="T25"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12">
                  <a:moveTo>
                    <a:pt x="323" y="208"/>
                  </a:moveTo>
                  <a:cubicBezTo>
                    <a:pt x="322" y="208"/>
                    <a:pt x="322" y="208"/>
                    <a:pt x="321" y="208"/>
                  </a:cubicBezTo>
                  <a:cubicBezTo>
                    <a:pt x="292" y="204"/>
                    <a:pt x="258" y="207"/>
                    <a:pt x="223" y="216"/>
                  </a:cubicBezTo>
                  <a:cubicBezTo>
                    <a:pt x="214" y="198"/>
                    <a:pt x="192" y="190"/>
                    <a:pt x="172" y="198"/>
                  </a:cubicBezTo>
                  <a:cubicBezTo>
                    <a:pt x="153" y="206"/>
                    <a:pt x="143" y="227"/>
                    <a:pt x="150" y="247"/>
                  </a:cubicBezTo>
                  <a:cubicBezTo>
                    <a:pt x="118" y="265"/>
                    <a:pt x="92" y="286"/>
                    <a:pt x="74" y="309"/>
                  </a:cubicBezTo>
                  <a:cubicBezTo>
                    <a:pt x="74" y="310"/>
                    <a:pt x="73" y="311"/>
                    <a:pt x="73" y="312"/>
                  </a:cubicBezTo>
                  <a:cubicBezTo>
                    <a:pt x="70" y="308"/>
                    <a:pt x="68" y="303"/>
                    <a:pt x="67" y="299"/>
                  </a:cubicBezTo>
                  <a:cubicBezTo>
                    <a:pt x="28" y="207"/>
                    <a:pt x="28" y="207"/>
                    <a:pt x="28" y="207"/>
                  </a:cubicBezTo>
                  <a:cubicBezTo>
                    <a:pt x="0" y="137"/>
                    <a:pt x="33" y="57"/>
                    <a:pt x="102" y="28"/>
                  </a:cubicBezTo>
                  <a:cubicBezTo>
                    <a:pt x="172" y="0"/>
                    <a:pt x="252" y="33"/>
                    <a:pt x="280" y="102"/>
                  </a:cubicBezTo>
                  <a:cubicBezTo>
                    <a:pt x="319" y="195"/>
                    <a:pt x="319" y="195"/>
                    <a:pt x="319" y="195"/>
                  </a:cubicBezTo>
                  <a:cubicBezTo>
                    <a:pt x="320" y="199"/>
                    <a:pt x="322" y="204"/>
                    <a:pt x="323" y="208"/>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11"/>
            <p:cNvSpPr/>
            <p:nvPr/>
          </p:nvSpPr>
          <p:spPr bwMode="auto">
            <a:xfrm>
              <a:off x="3752850" y="1234281"/>
              <a:ext cx="325438" cy="400050"/>
            </a:xfrm>
            <a:custGeom>
              <a:avLst/>
              <a:gdLst>
                <a:gd name="T0" fmla="*/ 14 w 121"/>
                <a:gd name="T1" fmla="*/ 12 h 149"/>
                <a:gd name="T2" fmla="*/ 14 w 121"/>
                <a:gd name="T3" fmla="*/ 11 h 149"/>
                <a:gd name="T4" fmla="*/ 103 w 121"/>
                <a:gd name="T5" fmla="*/ 3 h 149"/>
                <a:gd name="T6" fmla="*/ 111 w 121"/>
                <a:gd name="T7" fmla="*/ 4 h 149"/>
                <a:gd name="T8" fmla="*/ 36 w 121"/>
                <a:gd name="T9" fmla="*/ 149 h 149"/>
                <a:gd name="T10" fmla="*/ 0 w 121"/>
                <a:gd name="T11" fmla="*/ 60 h 149"/>
                <a:gd name="T12" fmla="*/ 14 w 121"/>
                <a:gd name="T13" fmla="*/ 12 h 149"/>
              </a:gdLst>
              <a:ahLst/>
              <a:cxnLst>
                <a:cxn ang="0">
                  <a:pos x="T0" y="T1"/>
                </a:cxn>
                <a:cxn ang="0">
                  <a:pos x="T2" y="T3"/>
                </a:cxn>
                <a:cxn ang="0">
                  <a:pos x="T4" y="T5"/>
                </a:cxn>
                <a:cxn ang="0">
                  <a:pos x="T6" y="T7"/>
                </a:cxn>
                <a:cxn ang="0">
                  <a:pos x="T8" y="T9"/>
                </a:cxn>
                <a:cxn ang="0">
                  <a:pos x="T10" y="T11"/>
                </a:cxn>
                <a:cxn ang="0">
                  <a:pos x="T12" y="T13"/>
                </a:cxn>
              </a:cxnLst>
              <a:rect l="0" t="0" r="r" b="b"/>
              <a:pathLst>
                <a:path w="121" h="149">
                  <a:moveTo>
                    <a:pt x="14" y="12"/>
                  </a:moveTo>
                  <a:cubicBezTo>
                    <a:pt x="14" y="11"/>
                    <a:pt x="14" y="11"/>
                    <a:pt x="14" y="11"/>
                  </a:cubicBezTo>
                  <a:cubicBezTo>
                    <a:pt x="46" y="2"/>
                    <a:pt x="77" y="0"/>
                    <a:pt x="103" y="3"/>
                  </a:cubicBezTo>
                  <a:cubicBezTo>
                    <a:pt x="106" y="3"/>
                    <a:pt x="108" y="4"/>
                    <a:pt x="111" y="4"/>
                  </a:cubicBezTo>
                  <a:cubicBezTo>
                    <a:pt x="121" y="63"/>
                    <a:pt x="91" y="122"/>
                    <a:pt x="36" y="149"/>
                  </a:cubicBezTo>
                  <a:cubicBezTo>
                    <a:pt x="0" y="60"/>
                    <a:pt x="0" y="60"/>
                    <a:pt x="0" y="60"/>
                  </a:cubicBezTo>
                  <a:cubicBezTo>
                    <a:pt x="15" y="50"/>
                    <a:pt x="22" y="30"/>
                    <a:pt x="14" y="12"/>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12"/>
            <p:cNvSpPr/>
            <p:nvPr/>
          </p:nvSpPr>
          <p:spPr bwMode="auto">
            <a:xfrm>
              <a:off x="3392487" y="1343819"/>
              <a:ext cx="417513" cy="360363"/>
            </a:xfrm>
            <a:custGeom>
              <a:avLst/>
              <a:gdLst>
                <a:gd name="T0" fmla="*/ 74 w 155"/>
                <a:gd name="T1" fmla="*/ 0 h 134"/>
                <a:gd name="T2" fmla="*/ 74 w 155"/>
                <a:gd name="T3" fmla="*/ 2 h 134"/>
                <a:gd name="T4" fmla="*/ 119 w 155"/>
                <a:gd name="T5" fmla="*/ 26 h 134"/>
                <a:gd name="T6" fmla="*/ 155 w 155"/>
                <a:gd name="T7" fmla="*/ 114 h 134"/>
                <a:gd name="T8" fmla="*/ 0 w 155"/>
                <a:gd name="T9" fmla="*/ 65 h 134"/>
                <a:gd name="T10" fmla="*/ 5 w 155"/>
                <a:gd name="T11" fmla="*/ 58 h 134"/>
                <a:gd name="T12" fmla="*/ 74 w 15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5" h="134">
                  <a:moveTo>
                    <a:pt x="74" y="0"/>
                  </a:moveTo>
                  <a:cubicBezTo>
                    <a:pt x="74" y="2"/>
                    <a:pt x="74" y="2"/>
                    <a:pt x="74" y="2"/>
                  </a:cubicBezTo>
                  <a:cubicBezTo>
                    <a:pt x="82" y="19"/>
                    <a:pt x="100" y="29"/>
                    <a:pt x="119" y="26"/>
                  </a:cubicBezTo>
                  <a:cubicBezTo>
                    <a:pt x="155" y="114"/>
                    <a:pt x="155" y="114"/>
                    <a:pt x="155" y="114"/>
                  </a:cubicBezTo>
                  <a:cubicBezTo>
                    <a:pt x="97" y="134"/>
                    <a:pt x="35" y="113"/>
                    <a:pt x="0" y="65"/>
                  </a:cubicBezTo>
                  <a:cubicBezTo>
                    <a:pt x="2" y="62"/>
                    <a:pt x="3" y="60"/>
                    <a:pt x="5" y="58"/>
                  </a:cubicBezTo>
                  <a:cubicBezTo>
                    <a:pt x="21" y="37"/>
                    <a:pt x="45" y="17"/>
                    <a:pt x="74" y="0"/>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13"/>
            <p:cNvSpPr/>
            <p:nvPr/>
          </p:nvSpPr>
          <p:spPr bwMode="auto">
            <a:xfrm>
              <a:off x="3178175" y="1647031"/>
              <a:ext cx="784225" cy="317500"/>
            </a:xfrm>
            <a:custGeom>
              <a:avLst/>
              <a:gdLst>
                <a:gd name="T0" fmla="*/ 21 w 292"/>
                <a:gd name="T1" fmla="*/ 106 h 118"/>
                <a:gd name="T2" fmla="*/ 28 w 292"/>
                <a:gd name="T3" fmla="*/ 90 h 118"/>
                <a:gd name="T4" fmla="*/ 28 w 292"/>
                <a:gd name="T5" fmla="*/ 90 h 118"/>
                <a:gd name="T6" fmla="*/ 24 w 292"/>
                <a:gd name="T7" fmla="*/ 66 h 118"/>
                <a:gd name="T8" fmla="*/ 24 w 292"/>
                <a:gd name="T9" fmla="*/ 66 h 118"/>
                <a:gd name="T10" fmla="*/ 77 w 292"/>
                <a:gd name="T11" fmla="*/ 25 h 118"/>
                <a:gd name="T12" fmla="*/ 77 w 292"/>
                <a:gd name="T13" fmla="*/ 25 h 118"/>
                <a:gd name="T14" fmla="*/ 140 w 292"/>
                <a:gd name="T15" fmla="*/ 54 h 118"/>
                <a:gd name="T16" fmla="*/ 140 w 292"/>
                <a:gd name="T17" fmla="*/ 54 h 118"/>
                <a:gd name="T18" fmla="*/ 189 w 292"/>
                <a:gd name="T19" fmla="*/ 94 h 118"/>
                <a:gd name="T20" fmla="*/ 189 w 292"/>
                <a:gd name="T21" fmla="*/ 94 h 118"/>
                <a:gd name="T22" fmla="*/ 240 w 292"/>
                <a:gd name="T23" fmla="*/ 117 h 118"/>
                <a:gd name="T24" fmla="*/ 240 w 292"/>
                <a:gd name="T25" fmla="*/ 117 h 118"/>
                <a:gd name="T26" fmla="*/ 278 w 292"/>
                <a:gd name="T27" fmla="*/ 100 h 118"/>
                <a:gd name="T28" fmla="*/ 278 w 292"/>
                <a:gd name="T29" fmla="*/ 100 h 118"/>
                <a:gd name="T30" fmla="*/ 292 w 292"/>
                <a:gd name="T31" fmla="*/ 69 h 118"/>
                <a:gd name="T32" fmla="*/ 292 w 292"/>
                <a:gd name="T33" fmla="*/ 69 h 118"/>
                <a:gd name="T34" fmla="*/ 279 w 292"/>
                <a:gd name="T35" fmla="*/ 29 h 118"/>
                <a:gd name="T36" fmla="*/ 279 w 292"/>
                <a:gd name="T37" fmla="*/ 29 h 118"/>
                <a:gd name="T38" fmla="*/ 265 w 292"/>
                <a:gd name="T39" fmla="*/ 13 h 118"/>
                <a:gd name="T40" fmla="*/ 265 w 292"/>
                <a:gd name="T41" fmla="*/ 13 h 118"/>
                <a:gd name="T42" fmla="*/ 248 w 292"/>
                <a:gd name="T43" fmla="*/ 14 h 118"/>
                <a:gd name="T44" fmla="*/ 248 w 292"/>
                <a:gd name="T45" fmla="*/ 14 h 118"/>
                <a:gd name="T46" fmla="*/ 249 w 292"/>
                <a:gd name="T47" fmla="*/ 31 h 118"/>
                <a:gd name="T48" fmla="*/ 249 w 292"/>
                <a:gd name="T49" fmla="*/ 31 h 118"/>
                <a:gd name="T50" fmla="*/ 249 w 292"/>
                <a:gd name="T51" fmla="*/ 32 h 118"/>
                <a:gd name="T52" fmla="*/ 249 w 292"/>
                <a:gd name="T53" fmla="*/ 32 h 118"/>
                <a:gd name="T54" fmla="*/ 252 w 292"/>
                <a:gd name="T55" fmla="*/ 34 h 118"/>
                <a:gd name="T56" fmla="*/ 252 w 292"/>
                <a:gd name="T57" fmla="*/ 34 h 118"/>
                <a:gd name="T58" fmla="*/ 259 w 292"/>
                <a:gd name="T59" fmla="*/ 43 h 118"/>
                <a:gd name="T60" fmla="*/ 259 w 292"/>
                <a:gd name="T61" fmla="*/ 43 h 118"/>
                <a:gd name="T62" fmla="*/ 267 w 292"/>
                <a:gd name="T63" fmla="*/ 67 h 118"/>
                <a:gd name="T64" fmla="*/ 267 w 292"/>
                <a:gd name="T65" fmla="*/ 67 h 118"/>
                <a:gd name="T66" fmla="*/ 260 w 292"/>
                <a:gd name="T67" fmla="*/ 84 h 118"/>
                <a:gd name="T68" fmla="*/ 260 w 292"/>
                <a:gd name="T69" fmla="*/ 84 h 118"/>
                <a:gd name="T70" fmla="*/ 241 w 292"/>
                <a:gd name="T71" fmla="*/ 92 h 118"/>
                <a:gd name="T72" fmla="*/ 241 w 292"/>
                <a:gd name="T73" fmla="*/ 92 h 118"/>
                <a:gd name="T74" fmla="*/ 203 w 292"/>
                <a:gd name="T75" fmla="*/ 74 h 118"/>
                <a:gd name="T76" fmla="*/ 203 w 292"/>
                <a:gd name="T77" fmla="*/ 74 h 118"/>
                <a:gd name="T78" fmla="*/ 156 w 292"/>
                <a:gd name="T79" fmla="*/ 35 h 118"/>
                <a:gd name="T80" fmla="*/ 156 w 292"/>
                <a:gd name="T81" fmla="*/ 35 h 118"/>
                <a:gd name="T82" fmla="*/ 78 w 292"/>
                <a:gd name="T83" fmla="*/ 1 h 118"/>
                <a:gd name="T84" fmla="*/ 78 w 292"/>
                <a:gd name="T85" fmla="*/ 1 h 118"/>
                <a:gd name="T86" fmla="*/ 24 w 292"/>
                <a:gd name="T87" fmla="*/ 17 h 118"/>
                <a:gd name="T88" fmla="*/ 24 w 292"/>
                <a:gd name="T89" fmla="*/ 17 h 118"/>
                <a:gd name="T90" fmla="*/ 0 w 292"/>
                <a:gd name="T91" fmla="*/ 65 h 118"/>
                <a:gd name="T92" fmla="*/ 0 w 292"/>
                <a:gd name="T93" fmla="*/ 65 h 118"/>
                <a:gd name="T94" fmla="*/ 5 w 292"/>
                <a:gd name="T95" fmla="*/ 99 h 118"/>
                <a:gd name="T96" fmla="*/ 5 w 292"/>
                <a:gd name="T97" fmla="*/ 99 h 118"/>
                <a:gd name="T98" fmla="*/ 16 w 292"/>
                <a:gd name="T99" fmla="*/ 107 h 118"/>
                <a:gd name="T100" fmla="*/ 16 w 292"/>
                <a:gd name="T101" fmla="*/ 107 h 118"/>
                <a:gd name="T102" fmla="*/ 21 w 292"/>
                <a:gd name="T103"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18">
                  <a:moveTo>
                    <a:pt x="21" y="106"/>
                  </a:moveTo>
                  <a:cubicBezTo>
                    <a:pt x="27" y="104"/>
                    <a:pt x="31" y="97"/>
                    <a:pt x="28" y="90"/>
                  </a:cubicBezTo>
                  <a:cubicBezTo>
                    <a:pt x="28" y="90"/>
                    <a:pt x="28" y="90"/>
                    <a:pt x="28" y="90"/>
                  </a:cubicBezTo>
                  <a:cubicBezTo>
                    <a:pt x="25" y="81"/>
                    <a:pt x="24" y="73"/>
                    <a:pt x="24" y="66"/>
                  </a:cubicBezTo>
                  <a:cubicBezTo>
                    <a:pt x="24" y="66"/>
                    <a:pt x="24" y="66"/>
                    <a:pt x="24" y="66"/>
                  </a:cubicBezTo>
                  <a:cubicBezTo>
                    <a:pt x="26" y="41"/>
                    <a:pt x="46" y="24"/>
                    <a:pt x="77" y="25"/>
                  </a:cubicBezTo>
                  <a:cubicBezTo>
                    <a:pt x="77" y="25"/>
                    <a:pt x="77" y="25"/>
                    <a:pt x="77" y="25"/>
                  </a:cubicBezTo>
                  <a:cubicBezTo>
                    <a:pt x="95" y="26"/>
                    <a:pt x="117" y="34"/>
                    <a:pt x="140" y="54"/>
                  </a:cubicBezTo>
                  <a:cubicBezTo>
                    <a:pt x="140" y="54"/>
                    <a:pt x="140" y="54"/>
                    <a:pt x="140" y="54"/>
                  </a:cubicBezTo>
                  <a:cubicBezTo>
                    <a:pt x="155" y="67"/>
                    <a:pt x="172" y="82"/>
                    <a:pt x="189" y="94"/>
                  </a:cubicBezTo>
                  <a:cubicBezTo>
                    <a:pt x="189" y="94"/>
                    <a:pt x="189" y="94"/>
                    <a:pt x="189" y="94"/>
                  </a:cubicBezTo>
                  <a:cubicBezTo>
                    <a:pt x="205" y="106"/>
                    <a:pt x="222" y="116"/>
                    <a:pt x="240" y="117"/>
                  </a:cubicBezTo>
                  <a:cubicBezTo>
                    <a:pt x="240" y="117"/>
                    <a:pt x="240" y="117"/>
                    <a:pt x="240" y="117"/>
                  </a:cubicBezTo>
                  <a:cubicBezTo>
                    <a:pt x="254" y="118"/>
                    <a:pt x="268" y="112"/>
                    <a:pt x="278" y="100"/>
                  </a:cubicBezTo>
                  <a:cubicBezTo>
                    <a:pt x="278" y="100"/>
                    <a:pt x="278" y="100"/>
                    <a:pt x="278" y="100"/>
                  </a:cubicBezTo>
                  <a:cubicBezTo>
                    <a:pt x="287" y="90"/>
                    <a:pt x="291" y="79"/>
                    <a:pt x="292" y="69"/>
                  </a:cubicBezTo>
                  <a:cubicBezTo>
                    <a:pt x="292" y="69"/>
                    <a:pt x="292" y="69"/>
                    <a:pt x="292" y="69"/>
                  </a:cubicBezTo>
                  <a:cubicBezTo>
                    <a:pt x="292" y="52"/>
                    <a:pt x="285" y="39"/>
                    <a:pt x="279" y="29"/>
                  </a:cubicBezTo>
                  <a:cubicBezTo>
                    <a:pt x="279" y="29"/>
                    <a:pt x="279" y="29"/>
                    <a:pt x="279" y="29"/>
                  </a:cubicBezTo>
                  <a:cubicBezTo>
                    <a:pt x="272" y="19"/>
                    <a:pt x="265" y="13"/>
                    <a:pt x="265" y="13"/>
                  </a:cubicBezTo>
                  <a:cubicBezTo>
                    <a:pt x="265" y="13"/>
                    <a:pt x="265" y="13"/>
                    <a:pt x="265" y="13"/>
                  </a:cubicBezTo>
                  <a:cubicBezTo>
                    <a:pt x="260" y="9"/>
                    <a:pt x="252" y="9"/>
                    <a:pt x="248" y="14"/>
                  </a:cubicBezTo>
                  <a:cubicBezTo>
                    <a:pt x="248" y="14"/>
                    <a:pt x="248" y="14"/>
                    <a:pt x="248" y="14"/>
                  </a:cubicBezTo>
                  <a:cubicBezTo>
                    <a:pt x="243" y="19"/>
                    <a:pt x="244" y="27"/>
                    <a:pt x="249" y="31"/>
                  </a:cubicBezTo>
                  <a:cubicBezTo>
                    <a:pt x="249" y="31"/>
                    <a:pt x="249" y="31"/>
                    <a:pt x="249" y="31"/>
                  </a:cubicBezTo>
                  <a:cubicBezTo>
                    <a:pt x="249" y="31"/>
                    <a:pt x="249" y="31"/>
                    <a:pt x="249" y="32"/>
                  </a:cubicBezTo>
                  <a:cubicBezTo>
                    <a:pt x="249" y="32"/>
                    <a:pt x="249" y="32"/>
                    <a:pt x="249" y="32"/>
                  </a:cubicBezTo>
                  <a:cubicBezTo>
                    <a:pt x="250" y="32"/>
                    <a:pt x="251" y="33"/>
                    <a:pt x="252" y="34"/>
                  </a:cubicBezTo>
                  <a:cubicBezTo>
                    <a:pt x="252" y="34"/>
                    <a:pt x="252" y="34"/>
                    <a:pt x="252" y="34"/>
                  </a:cubicBezTo>
                  <a:cubicBezTo>
                    <a:pt x="253" y="36"/>
                    <a:pt x="256" y="39"/>
                    <a:pt x="259" y="43"/>
                  </a:cubicBezTo>
                  <a:cubicBezTo>
                    <a:pt x="259" y="43"/>
                    <a:pt x="259" y="43"/>
                    <a:pt x="259" y="43"/>
                  </a:cubicBezTo>
                  <a:cubicBezTo>
                    <a:pt x="264" y="50"/>
                    <a:pt x="268" y="59"/>
                    <a:pt x="267" y="67"/>
                  </a:cubicBezTo>
                  <a:cubicBezTo>
                    <a:pt x="267" y="67"/>
                    <a:pt x="267" y="67"/>
                    <a:pt x="267" y="67"/>
                  </a:cubicBezTo>
                  <a:cubicBezTo>
                    <a:pt x="267" y="73"/>
                    <a:pt x="265" y="78"/>
                    <a:pt x="260" y="84"/>
                  </a:cubicBezTo>
                  <a:cubicBezTo>
                    <a:pt x="260" y="84"/>
                    <a:pt x="260" y="84"/>
                    <a:pt x="260" y="84"/>
                  </a:cubicBezTo>
                  <a:cubicBezTo>
                    <a:pt x="253" y="91"/>
                    <a:pt x="248" y="92"/>
                    <a:pt x="241" y="92"/>
                  </a:cubicBezTo>
                  <a:cubicBezTo>
                    <a:pt x="241" y="92"/>
                    <a:pt x="241" y="92"/>
                    <a:pt x="241" y="92"/>
                  </a:cubicBezTo>
                  <a:cubicBezTo>
                    <a:pt x="232" y="92"/>
                    <a:pt x="218" y="85"/>
                    <a:pt x="203" y="74"/>
                  </a:cubicBezTo>
                  <a:cubicBezTo>
                    <a:pt x="203" y="74"/>
                    <a:pt x="203" y="74"/>
                    <a:pt x="203" y="74"/>
                  </a:cubicBezTo>
                  <a:cubicBezTo>
                    <a:pt x="188" y="63"/>
                    <a:pt x="172" y="49"/>
                    <a:pt x="156" y="35"/>
                  </a:cubicBezTo>
                  <a:cubicBezTo>
                    <a:pt x="156" y="35"/>
                    <a:pt x="156" y="35"/>
                    <a:pt x="156" y="35"/>
                  </a:cubicBezTo>
                  <a:cubicBezTo>
                    <a:pt x="130" y="13"/>
                    <a:pt x="103" y="2"/>
                    <a:pt x="78" y="1"/>
                  </a:cubicBezTo>
                  <a:cubicBezTo>
                    <a:pt x="78" y="1"/>
                    <a:pt x="78" y="1"/>
                    <a:pt x="78" y="1"/>
                  </a:cubicBezTo>
                  <a:cubicBezTo>
                    <a:pt x="57" y="0"/>
                    <a:pt x="38" y="5"/>
                    <a:pt x="24" y="17"/>
                  </a:cubicBezTo>
                  <a:cubicBezTo>
                    <a:pt x="24" y="17"/>
                    <a:pt x="24" y="17"/>
                    <a:pt x="24" y="17"/>
                  </a:cubicBezTo>
                  <a:cubicBezTo>
                    <a:pt x="10" y="28"/>
                    <a:pt x="1" y="45"/>
                    <a:pt x="0" y="65"/>
                  </a:cubicBezTo>
                  <a:cubicBezTo>
                    <a:pt x="0" y="65"/>
                    <a:pt x="0" y="65"/>
                    <a:pt x="0" y="65"/>
                  </a:cubicBezTo>
                  <a:cubicBezTo>
                    <a:pt x="0" y="76"/>
                    <a:pt x="1" y="87"/>
                    <a:pt x="5" y="99"/>
                  </a:cubicBezTo>
                  <a:cubicBezTo>
                    <a:pt x="5" y="99"/>
                    <a:pt x="5" y="99"/>
                    <a:pt x="5" y="99"/>
                  </a:cubicBezTo>
                  <a:cubicBezTo>
                    <a:pt x="7" y="103"/>
                    <a:pt x="11" y="106"/>
                    <a:pt x="16" y="107"/>
                  </a:cubicBezTo>
                  <a:cubicBezTo>
                    <a:pt x="16" y="107"/>
                    <a:pt x="16" y="107"/>
                    <a:pt x="16" y="107"/>
                  </a:cubicBezTo>
                  <a:cubicBezTo>
                    <a:pt x="18" y="107"/>
                    <a:pt x="19" y="107"/>
                    <a:pt x="21" y="106"/>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14"/>
            <p:cNvSpPr/>
            <p:nvPr/>
          </p:nvSpPr>
          <p:spPr bwMode="auto">
            <a:xfrm>
              <a:off x="3940175" y="748506"/>
              <a:ext cx="193675" cy="104775"/>
            </a:xfrm>
            <a:custGeom>
              <a:avLst/>
              <a:gdLst>
                <a:gd name="T0" fmla="*/ 1 w 72"/>
                <a:gd name="T1" fmla="*/ 30 h 39"/>
                <a:gd name="T2" fmla="*/ 3 w 72"/>
                <a:gd name="T3" fmla="*/ 35 h 39"/>
                <a:gd name="T4" fmla="*/ 7 w 72"/>
                <a:gd name="T5" fmla="*/ 38 h 39"/>
                <a:gd name="T6" fmla="*/ 70 w 72"/>
                <a:gd name="T7" fmla="*/ 22 h 39"/>
                <a:gd name="T8" fmla="*/ 71 w 72"/>
                <a:gd name="T9" fmla="*/ 17 h 39"/>
                <a:gd name="T10" fmla="*/ 66 w 72"/>
                <a:gd name="T11" fmla="*/ 3 h 39"/>
                <a:gd name="T12" fmla="*/ 62 w 72"/>
                <a:gd name="T13" fmla="*/ 0 h 39"/>
                <a:gd name="T14" fmla="*/ 2 w 72"/>
                <a:gd name="T15" fmla="*/ 25 h 39"/>
                <a:gd name="T16" fmla="*/ 1 w 72"/>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1" y="30"/>
                  </a:moveTo>
                  <a:cubicBezTo>
                    <a:pt x="3" y="35"/>
                    <a:pt x="3" y="35"/>
                    <a:pt x="3" y="35"/>
                  </a:cubicBezTo>
                  <a:cubicBezTo>
                    <a:pt x="4" y="37"/>
                    <a:pt x="5" y="39"/>
                    <a:pt x="7" y="38"/>
                  </a:cubicBezTo>
                  <a:cubicBezTo>
                    <a:pt x="70" y="22"/>
                    <a:pt x="70" y="22"/>
                    <a:pt x="70" y="22"/>
                  </a:cubicBezTo>
                  <a:cubicBezTo>
                    <a:pt x="71" y="21"/>
                    <a:pt x="72" y="19"/>
                    <a:pt x="71" y="17"/>
                  </a:cubicBezTo>
                  <a:cubicBezTo>
                    <a:pt x="66" y="3"/>
                    <a:pt x="66" y="3"/>
                    <a:pt x="66" y="3"/>
                  </a:cubicBezTo>
                  <a:cubicBezTo>
                    <a:pt x="65" y="1"/>
                    <a:pt x="64" y="0"/>
                    <a:pt x="62" y="0"/>
                  </a:cubicBezTo>
                  <a:cubicBezTo>
                    <a:pt x="2" y="25"/>
                    <a:pt x="2" y="25"/>
                    <a:pt x="2" y="25"/>
                  </a:cubicBezTo>
                  <a:cubicBezTo>
                    <a:pt x="1" y="26"/>
                    <a:pt x="0" y="28"/>
                    <a:pt x="1" y="3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15"/>
            <p:cNvSpPr/>
            <p:nvPr/>
          </p:nvSpPr>
          <p:spPr bwMode="auto">
            <a:xfrm>
              <a:off x="3876675" y="596106"/>
              <a:ext cx="133350" cy="182563"/>
            </a:xfrm>
            <a:custGeom>
              <a:avLst/>
              <a:gdLst>
                <a:gd name="T0" fmla="*/ 2 w 50"/>
                <a:gd name="T1" fmla="*/ 64 h 68"/>
                <a:gd name="T2" fmla="*/ 7 w 50"/>
                <a:gd name="T3" fmla="*/ 66 h 68"/>
                <a:gd name="T4" fmla="*/ 12 w 50"/>
                <a:gd name="T5" fmla="*/ 66 h 68"/>
                <a:gd name="T6" fmla="*/ 49 w 50"/>
                <a:gd name="T7" fmla="*/ 13 h 68"/>
                <a:gd name="T8" fmla="*/ 47 w 50"/>
                <a:gd name="T9" fmla="*/ 9 h 68"/>
                <a:gd name="T10" fmla="*/ 34 w 50"/>
                <a:gd name="T11" fmla="*/ 1 h 68"/>
                <a:gd name="T12" fmla="*/ 30 w 50"/>
                <a:gd name="T13" fmla="*/ 1 h 68"/>
                <a:gd name="T14" fmla="*/ 0 w 50"/>
                <a:gd name="T15" fmla="*/ 59 h 68"/>
                <a:gd name="T16" fmla="*/ 2 w 50"/>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8">
                  <a:moveTo>
                    <a:pt x="2" y="64"/>
                  </a:moveTo>
                  <a:cubicBezTo>
                    <a:pt x="7" y="66"/>
                    <a:pt x="7" y="66"/>
                    <a:pt x="7" y="66"/>
                  </a:cubicBezTo>
                  <a:cubicBezTo>
                    <a:pt x="9" y="68"/>
                    <a:pt x="11" y="68"/>
                    <a:pt x="12" y="66"/>
                  </a:cubicBezTo>
                  <a:cubicBezTo>
                    <a:pt x="49" y="13"/>
                    <a:pt x="49" y="13"/>
                    <a:pt x="49" y="13"/>
                  </a:cubicBezTo>
                  <a:cubicBezTo>
                    <a:pt x="50" y="12"/>
                    <a:pt x="49" y="10"/>
                    <a:pt x="47" y="9"/>
                  </a:cubicBezTo>
                  <a:cubicBezTo>
                    <a:pt x="34" y="1"/>
                    <a:pt x="34" y="1"/>
                    <a:pt x="34" y="1"/>
                  </a:cubicBezTo>
                  <a:cubicBezTo>
                    <a:pt x="33" y="0"/>
                    <a:pt x="30" y="0"/>
                    <a:pt x="30" y="1"/>
                  </a:cubicBezTo>
                  <a:cubicBezTo>
                    <a:pt x="0" y="59"/>
                    <a:pt x="0" y="59"/>
                    <a:pt x="0" y="59"/>
                  </a:cubicBezTo>
                  <a:cubicBezTo>
                    <a:pt x="0" y="61"/>
                    <a:pt x="1" y="63"/>
                    <a:pt x="2" y="6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0" name="TextBox 29"/>
          <p:cNvSpPr txBox="1"/>
          <p:nvPr/>
        </p:nvSpPr>
        <p:spPr>
          <a:xfrm>
            <a:off x="716871" y="1952508"/>
            <a:ext cx="5084073" cy="1631216"/>
          </a:xfrm>
          <a:prstGeom prst="rect">
            <a:avLst/>
          </a:prstGeom>
          <a:noFill/>
        </p:spPr>
        <p:txBody>
          <a:bodyPr wrap="square" rtlCol="0">
            <a:spAutoFit/>
          </a:bodyPr>
          <a:lstStyle/>
          <a:p>
            <a:pPr indent="609600" algn="just"/>
            <a:r>
              <a:rPr lang="zh-CN" altLang="en-US" sz="2000" dirty="0">
                <a:latin typeface="+mn-ea"/>
                <a:cs typeface="+mn-ea"/>
                <a:sym typeface="Times New Roman" panose="02020603050405020304" pitchFamily="18" charset="0"/>
              </a:rPr>
              <a:t>搜狗搜索是国内领先的中文搜索引擎之一，搜狗搜索致力于中文互联网信息的深度挖掘，帮助我国上亿互联网用户更加快速地获取信息，为用户创造价值。其搜索界面如</a:t>
            </a:r>
            <a:r>
              <a:rPr lang="zh-CN" altLang="en-US" sz="2000" dirty="0" smtClean="0">
                <a:latin typeface="+mn-ea"/>
                <a:cs typeface="+mn-ea"/>
                <a:sym typeface="Times New Roman" panose="02020603050405020304" pitchFamily="18" charset="0"/>
              </a:rPr>
              <a:t>图所示。</a:t>
            </a:r>
            <a:endParaRPr lang="en-US" altLang="zh-CN" sz="2000" dirty="0" smtClean="0">
              <a:latin typeface="+mn-ea"/>
              <a:cs typeface="+mn-ea"/>
              <a:sym typeface="Times New Roman" panose="02020603050405020304" pitchFamily="18" charset="0"/>
            </a:endParaRPr>
          </a:p>
        </p:txBody>
      </p:sp>
      <p:grpSp>
        <p:nvGrpSpPr>
          <p:cNvPr id="2" name="组合 1"/>
          <p:cNvGrpSpPr/>
          <p:nvPr/>
        </p:nvGrpSpPr>
        <p:grpSpPr>
          <a:xfrm>
            <a:off x="893325" y="3807610"/>
            <a:ext cx="4776200" cy="2579510"/>
            <a:chOff x="2387501" y="3284535"/>
            <a:chExt cx="7914181" cy="3162300"/>
          </a:xfrm>
        </p:grpSpPr>
        <p:sp>
          <p:nvSpPr>
            <p:cNvPr id="18" name="矩形 42"/>
            <p:cNvSpPr>
              <a:spLocks noChangeArrowheads="1"/>
            </p:cNvSpPr>
            <p:nvPr/>
          </p:nvSpPr>
          <p:spPr bwMode="auto">
            <a:xfrm>
              <a:off x="5525482" y="3284535"/>
              <a:ext cx="4776200" cy="3162300"/>
            </a:xfrm>
            <a:prstGeom prst="rect">
              <a:avLst/>
            </a:prstGeom>
            <a:solidFill>
              <a:schemeClr val="accent2">
                <a:lumMod val="40000"/>
                <a:lumOff val="60000"/>
              </a:schemeClr>
            </a:solidFill>
            <a:ln w="9525">
              <a:noFill/>
              <a:miter lim="800000"/>
            </a:ln>
          </p:spPr>
          <p:txBody>
            <a:bodyPr lIns="121909" tIns="60954" rIns="121909" bIns="60954" anchor="ctr"/>
            <a:lstStyle/>
            <a:p>
              <a:pPr algn="ctr">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501" y="3284535"/>
              <a:ext cx="7342187"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7" name="矩形 16"/>
          <p:cNvSpPr/>
          <p:nvPr/>
        </p:nvSpPr>
        <p:spPr>
          <a:xfrm>
            <a:off x="7491964" y="1142702"/>
            <a:ext cx="2226354" cy="517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内容占位符 3"/>
          <p:cNvSpPr txBox="1">
            <a:spLocks/>
          </p:cNvSpPr>
          <p:nvPr/>
        </p:nvSpPr>
        <p:spPr>
          <a:xfrm>
            <a:off x="7491964" y="1167378"/>
            <a:ext cx="4067697" cy="533482"/>
          </a:xfrm>
          <a:prstGeom prst="rect">
            <a:avLst/>
          </a:prstGeom>
        </p:spPr>
        <p:txBody>
          <a:bodyPr vert="horz" lIns="91440" tIns="45720" rIns="91440" bIns="45720" rtlCol="0">
            <a:normAutofit lnSpcReduction="10000"/>
          </a:bodyPr>
          <a:lstStyle>
            <a:lvl1pPr marL="0" indent="625475" algn="l" defTabSz="914400" rtl="0" eaLnBrk="1" latinLnBrk="0" hangingPunct="1">
              <a:lnSpc>
                <a:spcPct val="130000"/>
              </a:lnSpc>
              <a:spcBef>
                <a:spcPts val="0"/>
              </a:spcBef>
              <a:buFont typeface="Arial" panose="020B0604020202020204" pitchFamily="34" charset="0"/>
              <a:buNone/>
              <a:defRPr sz="24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r>
              <a:rPr lang="en-US" altLang="zh-CN" smtClean="0">
                <a:solidFill>
                  <a:schemeClr val="bg1"/>
                </a:solidFill>
              </a:rPr>
              <a:t>4</a:t>
            </a:r>
            <a:r>
              <a:rPr lang="zh-CN" altLang="en-US" smtClean="0">
                <a:solidFill>
                  <a:schemeClr val="bg1"/>
                </a:solidFill>
              </a:rPr>
              <a:t>．</a:t>
            </a:r>
            <a:r>
              <a:rPr lang="en-US" altLang="zh-CN" smtClean="0">
                <a:solidFill>
                  <a:schemeClr val="bg1"/>
                </a:solidFill>
              </a:rPr>
              <a:t>Bing</a:t>
            </a:r>
            <a:endParaRPr lang="en-US" altLang="zh-CN" sz="1100" dirty="0"/>
          </a:p>
        </p:txBody>
      </p:sp>
      <p:grpSp>
        <p:nvGrpSpPr>
          <p:cNvPr id="20" name="组合 19"/>
          <p:cNvGrpSpPr/>
          <p:nvPr/>
        </p:nvGrpSpPr>
        <p:grpSpPr>
          <a:xfrm flipV="1">
            <a:off x="6827240" y="1011912"/>
            <a:ext cx="470284" cy="670057"/>
            <a:chOff x="3173412" y="596106"/>
            <a:chExt cx="960438" cy="1368425"/>
          </a:xfrm>
        </p:grpSpPr>
        <p:sp>
          <p:nvSpPr>
            <p:cNvPr id="21" name="Freeform 9"/>
            <p:cNvSpPr/>
            <p:nvPr/>
          </p:nvSpPr>
          <p:spPr bwMode="auto">
            <a:xfrm>
              <a:off x="3586162" y="1178719"/>
              <a:ext cx="193675" cy="214313"/>
            </a:xfrm>
            <a:custGeom>
              <a:avLst/>
              <a:gdLst>
                <a:gd name="T0" fmla="*/ 61 w 72"/>
                <a:gd name="T1" fmla="*/ 23 h 80"/>
                <a:gd name="T2" fmla="*/ 22 w 72"/>
                <a:gd name="T3" fmla="*/ 6 h 80"/>
                <a:gd name="T4" fmla="*/ 22 w 72"/>
                <a:gd name="T5" fmla="*/ 6 h 80"/>
                <a:gd name="T6" fmla="*/ 6 w 72"/>
                <a:gd name="T7" fmla="*/ 45 h 80"/>
                <a:gd name="T8" fmla="*/ 11 w 72"/>
                <a:gd name="T9" fmla="*/ 58 h 80"/>
                <a:gd name="T10" fmla="*/ 50 w 72"/>
                <a:gd name="T11" fmla="*/ 74 h 80"/>
                <a:gd name="T12" fmla="*/ 50 w 72"/>
                <a:gd name="T13" fmla="*/ 74 h 80"/>
                <a:gd name="T14" fmla="*/ 66 w 72"/>
                <a:gd name="T15" fmla="*/ 35 h 80"/>
                <a:gd name="T16" fmla="*/ 61 w 72"/>
                <a:gd name="T1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61" y="23"/>
                  </a:moveTo>
                  <a:cubicBezTo>
                    <a:pt x="54" y="7"/>
                    <a:pt x="37" y="0"/>
                    <a:pt x="22" y="6"/>
                  </a:cubicBezTo>
                  <a:cubicBezTo>
                    <a:pt x="22" y="6"/>
                    <a:pt x="22" y="6"/>
                    <a:pt x="22" y="6"/>
                  </a:cubicBezTo>
                  <a:cubicBezTo>
                    <a:pt x="7" y="13"/>
                    <a:pt x="0" y="30"/>
                    <a:pt x="6" y="45"/>
                  </a:cubicBezTo>
                  <a:cubicBezTo>
                    <a:pt x="11" y="58"/>
                    <a:pt x="11" y="58"/>
                    <a:pt x="11" y="58"/>
                  </a:cubicBezTo>
                  <a:cubicBezTo>
                    <a:pt x="17" y="73"/>
                    <a:pt x="35" y="80"/>
                    <a:pt x="50" y="74"/>
                  </a:cubicBezTo>
                  <a:cubicBezTo>
                    <a:pt x="50" y="74"/>
                    <a:pt x="50" y="74"/>
                    <a:pt x="50" y="74"/>
                  </a:cubicBezTo>
                  <a:cubicBezTo>
                    <a:pt x="65" y="68"/>
                    <a:pt x="72" y="50"/>
                    <a:pt x="66" y="35"/>
                  </a:cubicBezTo>
                  <a:lnTo>
                    <a:pt x="61" y="23"/>
                  </a:lnTo>
                  <a:close/>
                </a:path>
              </a:pathLst>
            </a:custGeom>
            <a:solidFill>
              <a:srgbClr val="23A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10"/>
            <p:cNvSpPr/>
            <p:nvPr/>
          </p:nvSpPr>
          <p:spPr bwMode="auto">
            <a:xfrm>
              <a:off x="3173412" y="640556"/>
              <a:ext cx="866775" cy="838200"/>
            </a:xfrm>
            <a:custGeom>
              <a:avLst/>
              <a:gdLst>
                <a:gd name="T0" fmla="*/ 323 w 323"/>
                <a:gd name="T1" fmla="*/ 208 h 312"/>
                <a:gd name="T2" fmla="*/ 321 w 323"/>
                <a:gd name="T3" fmla="*/ 208 h 312"/>
                <a:gd name="T4" fmla="*/ 223 w 323"/>
                <a:gd name="T5" fmla="*/ 216 h 312"/>
                <a:gd name="T6" fmla="*/ 172 w 323"/>
                <a:gd name="T7" fmla="*/ 198 h 312"/>
                <a:gd name="T8" fmla="*/ 150 w 323"/>
                <a:gd name="T9" fmla="*/ 247 h 312"/>
                <a:gd name="T10" fmla="*/ 74 w 323"/>
                <a:gd name="T11" fmla="*/ 309 h 312"/>
                <a:gd name="T12" fmla="*/ 73 w 323"/>
                <a:gd name="T13" fmla="*/ 312 h 312"/>
                <a:gd name="T14" fmla="*/ 67 w 323"/>
                <a:gd name="T15" fmla="*/ 299 h 312"/>
                <a:gd name="T16" fmla="*/ 28 w 323"/>
                <a:gd name="T17" fmla="*/ 207 h 312"/>
                <a:gd name="T18" fmla="*/ 102 w 323"/>
                <a:gd name="T19" fmla="*/ 28 h 312"/>
                <a:gd name="T20" fmla="*/ 280 w 323"/>
                <a:gd name="T21" fmla="*/ 102 h 312"/>
                <a:gd name="T22" fmla="*/ 319 w 323"/>
                <a:gd name="T23" fmla="*/ 195 h 312"/>
                <a:gd name="T24" fmla="*/ 323 w 323"/>
                <a:gd name="T25"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12">
                  <a:moveTo>
                    <a:pt x="323" y="208"/>
                  </a:moveTo>
                  <a:cubicBezTo>
                    <a:pt x="322" y="208"/>
                    <a:pt x="322" y="208"/>
                    <a:pt x="321" y="208"/>
                  </a:cubicBezTo>
                  <a:cubicBezTo>
                    <a:pt x="292" y="204"/>
                    <a:pt x="258" y="207"/>
                    <a:pt x="223" y="216"/>
                  </a:cubicBezTo>
                  <a:cubicBezTo>
                    <a:pt x="214" y="198"/>
                    <a:pt x="192" y="190"/>
                    <a:pt x="172" y="198"/>
                  </a:cubicBezTo>
                  <a:cubicBezTo>
                    <a:pt x="153" y="206"/>
                    <a:pt x="143" y="227"/>
                    <a:pt x="150" y="247"/>
                  </a:cubicBezTo>
                  <a:cubicBezTo>
                    <a:pt x="118" y="265"/>
                    <a:pt x="92" y="286"/>
                    <a:pt x="74" y="309"/>
                  </a:cubicBezTo>
                  <a:cubicBezTo>
                    <a:pt x="74" y="310"/>
                    <a:pt x="73" y="311"/>
                    <a:pt x="73" y="312"/>
                  </a:cubicBezTo>
                  <a:cubicBezTo>
                    <a:pt x="70" y="308"/>
                    <a:pt x="68" y="303"/>
                    <a:pt x="67" y="299"/>
                  </a:cubicBezTo>
                  <a:cubicBezTo>
                    <a:pt x="28" y="207"/>
                    <a:pt x="28" y="207"/>
                    <a:pt x="28" y="207"/>
                  </a:cubicBezTo>
                  <a:cubicBezTo>
                    <a:pt x="0" y="137"/>
                    <a:pt x="33" y="57"/>
                    <a:pt x="102" y="28"/>
                  </a:cubicBezTo>
                  <a:cubicBezTo>
                    <a:pt x="172" y="0"/>
                    <a:pt x="252" y="33"/>
                    <a:pt x="280" y="102"/>
                  </a:cubicBezTo>
                  <a:cubicBezTo>
                    <a:pt x="319" y="195"/>
                    <a:pt x="319" y="195"/>
                    <a:pt x="319" y="195"/>
                  </a:cubicBezTo>
                  <a:cubicBezTo>
                    <a:pt x="320" y="199"/>
                    <a:pt x="322" y="204"/>
                    <a:pt x="323" y="208"/>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11"/>
            <p:cNvSpPr/>
            <p:nvPr/>
          </p:nvSpPr>
          <p:spPr bwMode="auto">
            <a:xfrm>
              <a:off x="3752850" y="1234281"/>
              <a:ext cx="325438" cy="400050"/>
            </a:xfrm>
            <a:custGeom>
              <a:avLst/>
              <a:gdLst>
                <a:gd name="T0" fmla="*/ 14 w 121"/>
                <a:gd name="T1" fmla="*/ 12 h 149"/>
                <a:gd name="T2" fmla="*/ 14 w 121"/>
                <a:gd name="T3" fmla="*/ 11 h 149"/>
                <a:gd name="T4" fmla="*/ 103 w 121"/>
                <a:gd name="T5" fmla="*/ 3 h 149"/>
                <a:gd name="T6" fmla="*/ 111 w 121"/>
                <a:gd name="T7" fmla="*/ 4 h 149"/>
                <a:gd name="T8" fmla="*/ 36 w 121"/>
                <a:gd name="T9" fmla="*/ 149 h 149"/>
                <a:gd name="T10" fmla="*/ 0 w 121"/>
                <a:gd name="T11" fmla="*/ 60 h 149"/>
                <a:gd name="T12" fmla="*/ 14 w 121"/>
                <a:gd name="T13" fmla="*/ 12 h 149"/>
              </a:gdLst>
              <a:ahLst/>
              <a:cxnLst>
                <a:cxn ang="0">
                  <a:pos x="T0" y="T1"/>
                </a:cxn>
                <a:cxn ang="0">
                  <a:pos x="T2" y="T3"/>
                </a:cxn>
                <a:cxn ang="0">
                  <a:pos x="T4" y="T5"/>
                </a:cxn>
                <a:cxn ang="0">
                  <a:pos x="T6" y="T7"/>
                </a:cxn>
                <a:cxn ang="0">
                  <a:pos x="T8" y="T9"/>
                </a:cxn>
                <a:cxn ang="0">
                  <a:pos x="T10" y="T11"/>
                </a:cxn>
                <a:cxn ang="0">
                  <a:pos x="T12" y="T13"/>
                </a:cxn>
              </a:cxnLst>
              <a:rect l="0" t="0" r="r" b="b"/>
              <a:pathLst>
                <a:path w="121" h="149">
                  <a:moveTo>
                    <a:pt x="14" y="12"/>
                  </a:moveTo>
                  <a:cubicBezTo>
                    <a:pt x="14" y="11"/>
                    <a:pt x="14" y="11"/>
                    <a:pt x="14" y="11"/>
                  </a:cubicBezTo>
                  <a:cubicBezTo>
                    <a:pt x="46" y="2"/>
                    <a:pt x="77" y="0"/>
                    <a:pt x="103" y="3"/>
                  </a:cubicBezTo>
                  <a:cubicBezTo>
                    <a:pt x="106" y="3"/>
                    <a:pt x="108" y="4"/>
                    <a:pt x="111" y="4"/>
                  </a:cubicBezTo>
                  <a:cubicBezTo>
                    <a:pt x="121" y="63"/>
                    <a:pt x="91" y="122"/>
                    <a:pt x="36" y="149"/>
                  </a:cubicBezTo>
                  <a:cubicBezTo>
                    <a:pt x="0" y="60"/>
                    <a:pt x="0" y="60"/>
                    <a:pt x="0" y="60"/>
                  </a:cubicBezTo>
                  <a:cubicBezTo>
                    <a:pt x="15" y="50"/>
                    <a:pt x="22" y="30"/>
                    <a:pt x="14" y="12"/>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12"/>
            <p:cNvSpPr/>
            <p:nvPr/>
          </p:nvSpPr>
          <p:spPr bwMode="auto">
            <a:xfrm>
              <a:off x="3392487" y="1343819"/>
              <a:ext cx="417513" cy="360363"/>
            </a:xfrm>
            <a:custGeom>
              <a:avLst/>
              <a:gdLst>
                <a:gd name="T0" fmla="*/ 74 w 155"/>
                <a:gd name="T1" fmla="*/ 0 h 134"/>
                <a:gd name="T2" fmla="*/ 74 w 155"/>
                <a:gd name="T3" fmla="*/ 2 h 134"/>
                <a:gd name="T4" fmla="*/ 119 w 155"/>
                <a:gd name="T5" fmla="*/ 26 h 134"/>
                <a:gd name="T6" fmla="*/ 155 w 155"/>
                <a:gd name="T7" fmla="*/ 114 h 134"/>
                <a:gd name="T8" fmla="*/ 0 w 155"/>
                <a:gd name="T9" fmla="*/ 65 h 134"/>
                <a:gd name="T10" fmla="*/ 5 w 155"/>
                <a:gd name="T11" fmla="*/ 58 h 134"/>
                <a:gd name="T12" fmla="*/ 74 w 15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5" h="134">
                  <a:moveTo>
                    <a:pt x="74" y="0"/>
                  </a:moveTo>
                  <a:cubicBezTo>
                    <a:pt x="74" y="2"/>
                    <a:pt x="74" y="2"/>
                    <a:pt x="74" y="2"/>
                  </a:cubicBezTo>
                  <a:cubicBezTo>
                    <a:pt x="82" y="19"/>
                    <a:pt x="100" y="29"/>
                    <a:pt x="119" y="26"/>
                  </a:cubicBezTo>
                  <a:cubicBezTo>
                    <a:pt x="155" y="114"/>
                    <a:pt x="155" y="114"/>
                    <a:pt x="155" y="114"/>
                  </a:cubicBezTo>
                  <a:cubicBezTo>
                    <a:pt x="97" y="134"/>
                    <a:pt x="35" y="113"/>
                    <a:pt x="0" y="65"/>
                  </a:cubicBezTo>
                  <a:cubicBezTo>
                    <a:pt x="2" y="62"/>
                    <a:pt x="3" y="60"/>
                    <a:pt x="5" y="58"/>
                  </a:cubicBezTo>
                  <a:cubicBezTo>
                    <a:pt x="21" y="37"/>
                    <a:pt x="45" y="17"/>
                    <a:pt x="74" y="0"/>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13"/>
            <p:cNvSpPr/>
            <p:nvPr/>
          </p:nvSpPr>
          <p:spPr bwMode="auto">
            <a:xfrm>
              <a:off x="3178175" y="1647031"/>
              <a:ext cx="784225" cy="317500"/>
            </a:xfrm>
            <a:custGeom>
              <a:avLst/>
              <a:gdLst>
                <a:gd name="T0" fmla="*/ 21 w 292"/>
                <a:gd name="T1" fmla="*/ 106 h 118"/>
                <a:gd name="T2" fmla="*/ 28 w 292"/>
                <a:gd name="T3" fmla="*/ 90 h 118"/>
                <a:gd name="T4" fmla="*/ 28 w 292"/>
                <a:gd name="T5" fmla="*/ 90 h 118"/>
                <a:gd name="T6" fmla="*/ 24 w 292"/>
                <a:gd name="T7" fmla="*/ 66 h 118"/>
                <a:gd name="T8" fmla="*/ 24 w 292"/>
                <a:gd name="T9" fmla="*/ 66 h 118"/>
                <a:gd name="T10" fmla="*/ 77 w 292"/>
                <a:gd name="T11" fmla="*/ 25 h 118"/>
                <a:gd name="T12" fmla="*/ 77 w 292"/>
                <a:gd name="T13" fmla="*/ 25 h 118"/>
                <a:gd name="T14" fmla="*/ 140 w 292"/>
                <a:gd name="T15" fmla="*/ 54 h 118"/>
                <a:gd name="T16" fmla="*/ 140 w 292"/>
                <a:gd name="T17" fmla="*/ 54 h 118"/>
                <a:gd name="T18" fmla="*/ 189 w 292"/>
                <a:gd name="T19" fmla="*/ 94 h 118"/>
                <a:gd name="T20" fmla="*/ 189 w 292"/>
                <a:gd name="T21" fmla="*/ 94 h 118"/>
                <a:gd name="T22" fmla="*/ 240 w 292"/>
                <a:gd name="T23" fmla="*/ 117 h 118"/>
                <a:gd name="T24" fmla="*/ 240 w 292"/>
                <a:gd name="T25" fmla="*/ 117 h 118"/>
                <a:gd name="T26" fmla="*/ 278 w 292"/>
                <a:gd name="T27" fmla="*/ 100 h 118"/>
                <a:gd name="T28" fmla="*/ 278 w 292"/>
                <a:gd name="T29" fmla="*/ 100 h 118"/>
                <a:gd name="T30" fmla="*/ 292 w 292"/>
                <a:gd name="T31" fmla="*/ 69 h 118"/>
                <a:gd name="T32" fmla="*/ 292 w 292"/>
                <a:gd name="T33" fmla="*/ 69 h 118"/>
                <a:gd name="T34" fmla="*/ 279 w 292"/>
                <a:gd name="T35" fmla="*/ 29 h 118"/>
                <a:gd name="T36" fmla="*/ 279 w 292"/>
                <a:gd name="T37" fmla="*/ 29 h 118"/>
                <a:gd name="T38" fmla="*/ 265 w 292"/>
                <a:gd name="T39" fmla="*/ 13 h 118"/>
                <a:gd name="T40" fmla="*/ 265 w 292"/>
                <a:gd name="T41" fmla="*/ 13 h 118"/>
                <a:gd name="T42" fmla="*/ 248 w 292"/>
                <a:gd name="T43" fmla="*/ 14 h 118"/>
                <a:gd name="T44" fmla="*/ 248 w 292"/>
                <a:gd name="T45" fmla="*/ 14 h 118"/>
                <a:gd name="T46" fmla="*/ 249 w 292"/>
                <a:gd name="T47" fmla="*/ 31 h 118"/>
                <a:gd name="T48" fmla="*/ 249 w 292"/>
                <a:gd name="T49" fmla="*/ 31 h 118"/>
                <a:gd name="T50" fmla="*/ 249 w 292"/>
                <a:gd name="T51" fmla="*/ 32 h 118"/>
                <a:gd name="T52" fmla="*/ 249 w 292"/>
                <a:gd name="T53" fmla="*/ 32 h 118"/>
                <a:gd name="T54" fmla="*/ 252 w 292"/>
                <a:gd name="T55" fmla="*/ 34 h 118"/>
                <a:gd name="T56" fmla="*/ 252 w 292"/>
                <a:gd name="T57" fmla="*/ 34 h 118"/>
                <a:gd name="T58" fmla="*/ 259 w 292"/>
                <a:gd name="T59" fmla="*/ 43 h 118"/>
                <a:gd name="T60" fmla="*/ 259 w 292"/>
                <a:gd name="T61" fmla="*/ 43 h 118"/>
                <a:gd name="T62" fmla="*/ 267 w 292"/>
                <a:gd name="T63" fmla="*/ 67 h 118"/>
                <a:gd name="T64" fmla="*/ 267 w 292"/>
                <a:gd name="T65" fmla="*/ 67 h 118"/>
                <a:gd name="T66" fmla="*/ 260 w 292"/>
                <a:gd name="T67" fmla="*/ 84 h 118"/>
                <a:gd name="T68" fmla="*/ 260 w 292"/>
                <a:gd name="T69" fmla="*/ 84 h 118"/>
                <a:gd name="T70" fmla="*/ 241 w 292"/>
                <a:gd name="T71" fmla="*/ 92 h 118"/>
                <a:gd name="T72" fmla="*/ 241 w 292"/>
                <a:gd name="T73" fmla="*/ 92 h 118"/>
                <a:gd name="T74" fmla="*/ 203 w 292"/>
                <a:gd name="T75" fmla="*/ 74 h 118"/>
                <a:gd name="T76" fmla="*/ 203 w 292"/>
                <a:gd name="T77" fmla="*/ 74 h 118"/>
                <a:gd name="T78" fmla="*/ 156 w 292"/>
                <a:gd name="T79" fmla="*/ 35 h 118"/>
                <a:gd name="T80" fmla="*/ 156 w 292"/>
                <a:gd name="T81" fmla="*/ 35 h 118"/>
                <a:gd name="T82" fmla="*/ 78 w 292"/>
                <a:gd name="T83" fmla="*/ 1 h 118"/>
                <a:gd name="T84" fmla="*/ 78 w 292"/>
                <a:gd name="T85" fmla="*/ 1 h 118"/>
                <a:gd name="T86" fmla="*/ 24 w 292"/>
                <a:gd name="T87" fmla="*/ 17 h 118"/>
                <a:gd name="T88" fmla="*/ 24 w 292"/>
                <a:gd name="T89" fmla="*/ 17 h 118"/>
                <a:gd name="T90" fmla="*/ 0 w 292"/>
                <a:gd name="T91" fmla="*/ 65 h 118"/>
                <a:gd name="T92" fmla="*/ 0 w 292"/>
                <a:gd name="T93" fmla="*/ 65 h 118"/>
                <a:gd name="T94" fmla="*/ 5 w 292"/>
                <a:gd name="T95" fmla="*/ 99 h 118"/>
                <a:gd name="T96" fmla="*/ 5 w 292"/>
                <a:gd name="T97" fmla="*/ 99 h 118"/>
                <a:gd name="T98" fmla="*/ 16 w 292"/>
                <a:gd name="T99" fmla="*/ 107 h 118"/>
                <a:gd name="T100" fmla="*/ 16 w 292"/>
                <a:gd name="T101" fmla="*/ 107 h 118"/>
                <a:gd name="T102" fmla="*/ 21 w 292"/>
                <a:gd name="T103"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18">
                  <a:moveTo>
                    <a:pt x="21" y="106"/>
                  </a:moveTo>
                  <a:cubicBezTo>
                    <a:pt x="27" y="104"/>
                    <a:pt x="31" y="97"/>
                    <a:pt x="28" y="90"/>
                  </a:cubicBezTo>
                  <a:cubicBezTo>
                    <a:pt x="28" y="90"/>
                    <a:pt x="28" y="90"/>
                    <a:pt x="28" y="90"/>
                  </a:cubicBezTo>
                  <a:cubicBezTo>
                    <a:pt x="25" y="81"/>
                    <a:pt x="24" y="73"/>
                    <a:pt x="24" y="66"/>
                  </a:cubicBezTo>
                  <a:cubicBezTo>
                    <a:pt x="24" y="66"/>
                    <a:pt x="24" y="66"/>
                    <a:pt x="24" y="66"/>
                  </a:cubicBezTo>
                  <a:cubicBezTo>
                    <a:pt x="26" y="41"/>
                    <a:pt x="46" y="24"/>
                    <a:pt x="77" y="25"/>
                  </a:cubicBezTo>
                  <a:cubicBezTo>
                    <a:pt x="77" y="25"/>
                    <a:pt x="77" y="25"/>
                    <a:pt x="77" y="25"/>
                  </a:cubicBezTo>
                  <a:cubicBezTo>
                    <a:pt x="95" y="26"/>
                    <a:pt x="117" y="34"/>
                    <a:pt x="140" y="54"/>
                  </a:cubicBezTo>
                  <a:cubicBezTo>
                    <a:pt x="140" y="54"/>
                    <a:pt x="140" y="54"/>
                    <a:pt x="140" y="54"/>
                  </a:cubicBezTo>
                  <a:cubicBezTo>
                    <a:pt x="155" y="67"/>
                    <a:pt x="172" y="82"/>
                    <a:pt x="189" y="94"/>
                  </a:cubicBezTo>
                  <a:cubicBezTo>
                    <a:pt x="189" y="94"/>
                    <a:pt x="189" y="94"/>
                    <a:pt x="189" y="94"/>
                  </a:cubicBezTo>
                  <a:cubicBezTo>
                    <a:pt x="205" y="106"/>
                    <a:pt x="222" y="116"/>
                    <a:pt x="240" y="117"/>
                  </a:cubicBezTo>
                  <a:cubicBezTo>
                    <a:pt x="240" y="117"/>
                    <a:pt x="240" y="117"/>
                    <a:pt x="240" y="117"/>
                  </a:cubicBezTo>
                  <a:cubicBezTo>
                    <a:pt x="254" y="118"/>
                    <a:pt x="268" y="112"/>
                    <a:pt x="278" y="100"/>
                  </a:cubicBezTo>
                  <a:cubicBezTo>
                    <a:pt x="278" y="100"/>
                    <a:pt x="278" y="100"/>
                    <a:pt x="278" y="100"/>
                  </a:cubicBezTo>
                  <a:cubicBezTo>
                    <a:pt x="287" y="90"/>
                    <a:pt x="291" y="79"/>
                    <a:pt x="292" y="69"/>
                  </a:cubicBezTo>
                  <a:cubicBezTo>
                    <a:pt x="292" y="69"/>
                    <a:pt x="292" y="69"/>
                    <a:pt x="292" y="69"/>
                  </a:cubicBezTo>
                  <a:cubicBezTo>
                    <a:pt x="292" y="52"/>
                    <a:pt x="285" y="39"/>
                    <a:pt x="279" y="29"/>
                  </a:cubicBezTo>
                  <a:cubicBezTo>
                    <a:pt x="279" y="29"/>
                    <a:pt x="279" y="29"/>
                    <a:pt x="279" y="29"/>
                  </a:cubicBezTo>
                  <a:cubicBezTo>
                    <a:pt x="272" y="19"/>
                    <a:pt x="265" y="13"/>
                    <a:pt x="265" y="13"/>
                  </a:cubicBezTo>
                  <a:cubicBezTo>
                    <a:pt x="265" y="13"/>
                    <a:pt x="265" y="13"/>
                    <a:pt x="265" y="13"/>
                  </a:cubicBezTo>
                  <a:cubicBezTo>
                    <a:pt x="260" y="9"/>
                    <a:pt x="252" y="9"/>
                    <a:pt x="248" y="14"/>
                  </a:cubicBezTo>
                  <a:cubicBezTo>
                    <a:pt x="248" y="14"/>
                    <a:pt x="248" y="14"/>
                    <a:pt x="248" y="14"/>
                  </a:cubicBezTo>
                  <a:cubicBezTo>
                    <a:pt x="243" y="19"/>
                    <a:pt x="244" y="27"/>
                    <a:pt x="249" y="31"/>
                  </a:cubicBezTo>
                  <a:cubicBezTo>
                    <a:pt x="249" y="31"/>
                    <a:pt x="249" y="31"/>
                    <a:pt x="249" y="31"/>
                  </a:cubicBezTo>
                  <a:cubicBezTo>
                    <a:pt x="249" y="31"/>
                    <a:pt x="249" y="31"/>
                    <a:pt x="249" y="32"/>
                  </a:cubicBezTo>
                  <a:cubicBezTo>
                    <a:pt x="249" y="32"/>
                    <a:pt x="249" y="32"/>
                    <a:pt x="249" y="32"/>
                  </a:cubicBezTo>
                  <a:cubicBezTo>
                    <a:pt x="250" y="32"/>
                    <a:pt x="251" y="33"/>
                    <a:pt x="252" y="34"/>
                  </a:cubicBezTo>
                  <a:cubicBezTo>
                    <a:pt x="252" y="34"/>
                    <a:pt x="252" y="34"/>
                    <a:pt x="252" y="34"/>
                  </a:cubicBezTo>
                  <a:cubicBezTo>
                    <a:pt x="253" y="36"/>
                    <a:pt x="256" y="39"/>
                    <a:pt x="259" y="43"/>
                  </a:cubicBezTo>
                  <a:cubicBezTo>
                    <a:pt x="259" y="43"/>
                    <a:pt x="259" y="43"/>
                    <a:pt x="259" y="43"/>
                  </a:cubicBezTo>
                  <a:cubicBezTo>
                    <a:pt x="264" y="50"/>
                    <a:pt x="268" y="59"/>
                    <a:pt x="267" y="67"/>
                  </a:cubicBezTo>
                  <a:cubicBezTo>
                    <a:pt x="267" y="67"/>
                    <a:pt x="267" y="67"/>
                    <a:pt x="267" y="67"/>
                  </a:cubicBezTo>
                  <a:cubicBezTo>
                    <a:pt x="267" y="73"/>
                    <a:pt x="265" y="78"/>
                    <a:pt x="260" y="84"/>
                  </a:cubicBezTo>
                  <a:cubicBezTo>
                    <a:pt x="260" y="84"/>
                    <a:pt x="260" y="84"/>
                    <a:pt x="260" y="84"/>
                  </a:cubicBezTo>
                  <a:cubicBezTo>
                    <a:pt x="253" y="91"/>
                    <a:pt x="248" y="92"/>
                    <a:pt x="241" y="92"/>
                  </a:cubicBezTo>
                  <a:cubicBezTo>
                    <a:pt x="241" y="92"/>
                    <a:pt x="241" y="92"/>
                    <a:pt x="241" y="92"/>
                  </a:cubicBezTo>
                  <a:cubicBezTo>
                    <a:pt x="232" y="92"/>
                    <a:pt x="218" y="85"/>
                    <a:pt x="203" y="74"/>
                  </a:cubicBezTo>
                  <a:cubicBezTo>
                    <a:pt x="203" y="74"/>
                    <a:pt x="203" y="74"/>
                    <a:pt x="203" y="74"/>
                  </a:cubicBezTo>
                  <a:cubicBezTo>
                    <a:pt x="188" y="63"/>
                    <a:pt x="172" y="49"/>
                    <a:pt x="156" y="35"/>
                  </a:cubicBezTo>
                  <a:cubicBezTo>
                    <a:pt x="156" y="35"/>
                    <a:pt x="156" y="35"/>
                    <a:pt x="156" y="35"/>
                  </a:cubicBezTo>
                  <a:cubicBezTo>
                    <a:pt x="130" y="13"/>
                    <a:pt x="103" y="2"/>
                    <a:pt x="78" y="1"/>
                  </a:cubicBezTo>
                  <a:cubicBezTo>
                    <a:pt x="78" y="1"/>
                    <a:pt x="78" y="1"/>
                    <a:pt x="78" y="1"/>
                  </a:cubicBezTo>
                  <a:cubicBezTo>
                    <a:pt x="57" y="0"/>
                    <a:pt x="38" y="5"/>
                    <a:pt x="24" y="17"/>
                  </a:cubicBezTo>
                  <a:cubicBezTo>
                    <a:pt x="24" y="17"/>
                    <a:pt x="24" y="17"/>
                    <a:pt x="24" y="17"/>
                  </a:cubicBezTo>
                  <a:cubicBezTo>
                    <a:pt x="10" y="28"/>
                    <a:pt x="1" y="45"/>
                    <a:pt x="0" y="65"/>
                  </a:cubicBezTo>
                  <a:cubicBezTo>
                    <a:pt x="0" y="65"/>
                    <a:pt x="0" y="65"/>
                    <a:pt x="0" y="65"/>
                  </a:cubicBezTo>
                  <a:cubicBezTo>
                    <a:pt x="0" y="76"/>
                    <a:pt x="1" y="87"/>
                    <a:pt x="5" y="99"/>
                  </a:cubicBezTo>
                  <a:cubicBezTo>
                    <a:pt x="5" y="99"/>
                    <a:pt x="5" y="99"/>
                    <a:pt x="5" y="99"/>
                  </a:cubicBezTo>
                  <a:cubicBezTo>
                    <a:pt x="7" y="103"/>
                    <a:pt x="11" y="106"/>
                    <a:pt x="16" y="107"/>
                  </a:cubicBezTo>
                  <a:cubicBezTo>
                    <a:pt x="16" y="107"/>
                    <a:pt x="16" y="107"/>
                    <a:pt x="16" y="107"/>
                  </a:cubicBezTo>
                  <a:cubicBezTo>
                    <a:pt x="18" y="107"/>
                    <a:pt x="19" y="107"/>
                    <a:pt x="21" y="106"/>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14"/>
            <p:cNvSpPr/>
            <p:nvPr/>
          </p:nvSpPr>
          <p:spPr bwMode="auto">
            <a:xfrm>
              <a:off x="3940175" y="748506"/>
              <a:ext cx="193675" cy="104775"/>
            </a:xfrm>
            <a:custGeom>
              <a:avLst/>
              <a:gdLst>
                <a:gd name="T0" fmla="*/ 1 w 72"/>
                <a:gd name="T1" fmla="*/ 30 h 39"/>
                <a:gd name="T2" fmla="*/ 3 w 72"/>
                <a:gd name="T3" fmla="*/ 35 h 39"/>
                <a:gd name="T4" fmla="*/ 7 w 72"/>
                <a:gd name="T5" fmla="*/ 38 h 39"/>
                <a:gd name="T6" fmla="*/ 70 w 72"/>
                <a:gd name="T7" fmla="*/ 22 h 39"/>
                <a:gd name="T8" fmla="*/ 71 w 72"/>
                <a:gd name="T9" fmla="*/ 17 h 39"/>
                <a:gd name="T10" fmla="*/ 66 w 72"/>
                <a:gd name="T11" fmla="*/ 3 h 39"/>
                <a:gd name="T12" fmla="*/ 62 w 72"/>
                <a:gd name="T13" fmla="*/ 0 h 39"/>
                <a:gd name="T14" fmla="*/ 2 w 72"/>
                <a:gd name="T15" fmla="*/ 25 h 39"/>
                <a:gd name="T16" fmla="*/ 1 w 72"/>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1" y="30"/>
                  </a:moveTo>
                  <a:cubicBezTo>
                    <a:pt x="3" y="35"/>
                    <a:pt x="3" y="35"/>
                    <a:pt x="3" y="35"/>
                  </a:cubicBezTo>
                  <a:cubicBezTo>
                    <a:pt x="4" y="37"/>
                    <a:pt x="5" y="39"/>
                    <a:pt x="7" y="38"/>
                  </a:cubicBezTo>
                  <a:cubicBezTo>
                    <a:pt x="70" y="22"/>
                    <a:pt x="70" y="22"/>
                    <a:pt x="70" y="22"/>
                  </a:cubicBezTo>
                  <a:cubicBezTo>
                    <a:pt x="71" y="21"/>
                    <a:pt x="72" y="19"/>
                    <a:pt x="71" y="17"/>
                  </a:cubicBezTo>
                  <a:cubicBezTo>
                    <a:pt x="66" y="3"/>
                    <a:pt x="66" y="3"/>
                    <a:pt x="66" y="3"/>
                  </a:cubicBezTo>
                  <a:cubicBezTo>
                    <a:pt x="65" y="1"/>
                    <a:pt x="64" y="0"/>
                    <a:pt x="62" y="0"/>
                  </a:cubicBezTo>
                  <a:cubicBezTo>
                    <a:pt x="2" y="25"/>
                    <a:pt x="2" y="25"/>
                    <a:pt x="2" y="25"/>
                  </a:cubicBezTo>
                  <a:cubicBezTo>
                    <a:pt x="1" y="26"/>
                    <a:pt x="0" y="28"/>
                    <a:pt x="1" y="3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15"/>
            <p:cNvSpPr/>
            <p:nvPr/>
          </p:nvSpPr>
          <p:spPr bwMode="auto">
            <a:xfrm>
              <a:off x="3876675" y="596106"/>
              <a:ext cx="133350" cy="182563"/>
            </a:xfrm>
            <a:custGeom>
              <a:avLst/>
              <a:gdLst>
                <a:gd name="T0" fmla="*/ 2 w 50"/>
                <a:gd name="T1" fmla="*/ 64 h 68"/>
                <a:gd name="T2" fmla="*/ 7 w 50"/>
                <a:gd name="T3" fmla="*/ 66 h 68"/>
                <a:gd name="T4" fmla="*/ 12 w 50"/>
                <a:gd name="T5" fmla="*/ 66 h 68"/>
                <a:gd name="T6" fmla="*/ 49 w 50"/>
                <a:gd name="T7" fmla="*/ 13 h 68"/>
                <a:gd name="T8" fmla="*/ 47 w 50"/>
                <a:gd name="T9" fmla="*/ 9 h 68"/>
                <a:gd name="T10" fmla="*/ 34 w 50"/>
                <a:gd name="T11" fmla="*/ 1 h 68"/>
                <a:gd name="T12" fmla="*/ 30 w 50"/>
                <a:gd name="T13" fmla="*/ 1 h 68"/>
                <a:gd name="T14" fmla="*/ 0 w 50"/>
                <a:gd name="T15" fmla="*/ 59 h 68"/>
                <a:gd name="T16" fmla="*/ 2 w 50"/>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8">
                  <a:moveTo>
                    <a:pt x="2" y="64"/>
                  </a:moveTo>
                  <a:cubicBezTo>
                    <a:pt x="7" y="66"/>
                    <a:pt x="7" y="66"/>
                    <a:pt x="7" y="66"/>
                  </a:cubicBezTo>
                  <a:cubicBezTo>
                    <a:pt x="9" y="68"/>
                    <a:pt x="11" y="68"/>
                    <a:pt x="12" y="66"/>
                  </a:cubicBezTo>
                  <a:cubicBezTo>
                    <a:pt x="49" y="13"/>
                    <a:pt x="49" y="13"/>
                    <a:pt x="49" y="13"/>
                  </a:cubicBezTo>
                  <a:cubicBezTo>
                    <a:pt x="50" y="12"/>
                    <a:pt x="49" y="10"/>
                    <a:pt x="47" y="9"/>
                  </a:cubicBezTo>
                  <a:cubicBezTo>
                    <a:pt x="34" y="1"/>
                    <a:pt x="34" y="1"/>
                    <a:pt x="34" y="1"/>
                  </a:cubicBezTo>
                  <a:cubicBezTo>
                    <a:pt x="33" y="0"/>
                    <a:pt x="30" y="0"/>
                    <a:pt x="30" y="1"/>
                  </a:cubicBezTo>
                  <a:cubicBezTo>
                    <a:pt x="0" y="59"/>
                    <a:pt x="0" y="59"/>
                    <a:pt x="0" y="59"/>
                  </a:cubicBezTo>
                  <a:cubicBezTo>
                    <a:pt x="0" y="61"/>
                    <a:pt x="1" y="63"/>
                    <a:pt x="2" y="6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8" name="TextBox 27"/>
          <p:cNvSpPr txBox="1"/>
          <p:nvPr/>
        </p:nvSpPr>
        <p:spPr>
          <a:xfrm>
            <a:off x="6274966" y="1868618"/>
            <a:ext cx="5536138" cy="1938992"/>
          </a:xfrm>
          <a:prstGeom prst="rect">
            <a:avLst/>
          </a:prstGeom>
          <a:noFill/>
        </p:spPr>
        <p:txBody>
          <a:bodyPr wrap="square" rtlCol="0">
            <a:spAutoFit/>
          </a:bodyPr>
          <a:lstStyle/>
          <a:p>
            <a:pPr indent="609600" algn="just"/>
            <a:r>
              <a:rPr lang="en-US" altLang="zh-CN" sz="2000" dirty="0">
                <a:latin typeface="+mn-ea"/>
                <a:cs typeface="+mn-ea"/>
                <a:sym typeface="Times New Roman" panose="02020603050405020304" pitchFamily="18" charset="0"/>
              </a:rPr>
              <a:t>Bing</a:t>
            </a:r>
            <a:r>
              <a:rPr lang="zh-CN" altLang="en-US" sz="2000" dirty="0">
                <a:latin typeface="+mn-ea"/>
                <a:cs typeface="+mn-ea"/>
                <a:sym typeface="Times New Roman" panose="02020603050405020304" pitchFamily="18" charset="0"/>
              </a:rPr>
              <a:t>（必应）是微软公司于</a:t>
            </a:r>
            <a:r>
              <a:rPr lang="en-US" altLang="zh-CN" sz="2000" dirty="0">
                <a:latin typeface="+mn-ea"/>
                <a:cs typeface="+mn-ea"/>
                <a:sym typeface="Times New Roman" panose="02020603050405020304" pitchFamily="18" charset="0"/>
              </a:rPr>
              <a:t>2009</a:t>
            </a:r>
            <a:r>
              <a:rPr lang="zh-CN" altLang="en-US" sz="2000" dirty="0">
                <a:latin typeface="+mn-ea"/>
                <a:cs typeface="+mn-ea"/>
                <a:sym typeface="Times New Roman" panose="02020603050405020304" pitchFamily="18" charset="0"/>
              </a:rPr>
              <a:t>年推出的搜索引擎，它集成了搜索首页图片设计，崭新的搜索结果导航模式，创新的分类搜索和相关搜索用户体验模式，视频搜索结果无须单击即可直接预览播放，图片搜索结果无须翻页等功能，其搜索界面如</a:t>
            </a:r>
            <a:r>
              <a:rPr lang="zh-CN" altLang="en-US" sz="2000" dirty="0" smtClean="0">
                <a:latin typeface="+mn-ea"/>
                <a:cs typeface="+mn-ea"/>
                <a:sym typeface="Times New Roman" panose="02020603050405020304" pitchFamily="18" charset="0"/>
              </a:rPr>
              <a:t>图所示。</a:t>
            </a:r>
            <a:endParaRPr lang="en-US" altLang="zh-CN" sz="2000" dirty="0" smtClean="0">
              <a:latin typeface="+mn-ea"/>
              <a:cs typeface="+mn-ea"/>
              <a:sym typeface="Times New Roman" panose="02020603050405020304" pitchFamily="18" charset="0"/>
            </a:endParaRPr>
          </a:p>
        </p:txBody>
      </p:sp>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8793" y="4110669"/>
            <a:ext cx="4637106" cy="1832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2977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rot="10800000">
            <a:off x="1013097" y="2002970"/>
            <a:ext cx="9728207" cy="3868440"/>
          </a:xfrm>
          <a:prstGeom prst="rect">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p:cNvSpPr/>
          <p:nvPr/>
        </p:nvSpPr>
        <p:spPr>
          <a:xfrm>
            <a:off x="10562781" y="2453924"/>
            <a:ext cx="329784" cy="2324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1318772" y="2738958"/>
            <a:ext cx="1401277"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216965" y="2205266"/>
            <a:ext cx="1885050" cy="497316"/>
          </a:xfrm>
          <a:prstGeom prst="rect">
            <a:avLst/>
          </a:prstGeom>
        </p:spPr>
        <p:txBody>
          <a:bodyPr wrap="square">
            <a:spAutoFit/>
          </a:bodyPr>
          <a:lstStyle/>
          <a:p>
            <a:pPr algn="just">
              <a:lnSpc>
                <a:spcPct val="120000"/>
              </a:lnSpc>
            </a:pPr>
            <a:r>
              <a:rPr lang="zh-CN" altLang="en-US" sz="2400" b="1" dirty="0">
                <a:solidFill>
                  <a:schemeClr val="tx1">
                    <a:lumMod val="65000"/>
                    <a:lumOff val="35000"/>
                  </a:schemeClr>
                </a:solidFill>
              </a:rPr>
              <a:t>任务实现</a:t>
            </a:r>
          </a:p>
        </p:txBody>
      </p:sp>
      <p:sp>
        <p:nvSpPr>
          <p:cNvPr id="9" name="矩形 8"/>
          <p:cNvSpPr/>
          <p:nvPr/>
        </p:nvSpPr>
        <p:spPr>
          <a:xfrm>
            <a:off x="2328863" y="0"/>
            <a:ext cx="9863137"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0" y="0"/>
            <a:ext cx="3596749" cy="1141756"/>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68812" y="299314"/>
            <a:ext cx="2031325" cy="646331"/>
          </a:xfrm>
          <a:prstGeom prst="rect">
            <a:avLst/>
          </a:prstGeom>
          <a:noFill/>
        </p:spPr>
        <p:txBody>
          <a:bodyPr wrap="none" rtlCol="0">
            <a:spAutoFit/>
            <a:scene3d>
              <a:camera prst="orthographicFront"/>
              <a:lightRig rig="threePt" dir="t"/>
            </a:scene3d>
            <a:sp3d contourW="12700"/>
          </a:bodyPr>
          <a:lstStyle/>
          <a:p>
            <a:pPr algn="ctr"/>
            <a:r>
              <a:rPr lang="zh-CN" altLang="en-US" sz="3600" b="1" dirty="0">
                <a:solidFill>
                  <a:schemeClr val="accent3"/>
                </a:solidFill>
                <a:latin typeface="+mn-ea"/>
                <a:cs typeface="经典综艺体简" panose="02010609000101010101" pitchFamily="49" charset="-122"/>
              </a:rPr>
              <a:t>任务实现</a:t>
            </a:r>
          </a:p>
        </p:txBody>
      </p:sp>
      <p:sp>
        <p:nvSpPr>
          <p:cNvPr id="21" name="文本框 11"/>
          <p:cNvSpPr txBox="1"/>
          <p:nvPr/>
        </p:nvSpPr>
        <p:spPr>
          <a:xfrm>
            <a:off x="5143658" y="534841"/>
            <a:ext cx="4257016" cy="523220"/>
          </a:xfrm>
          <a:prstGeom prst="rect">
            <a:avLst/>
          </a:prstGeom>
          <a:noFill/>
        </p:spPr>
        <p:txBody>
          <a:bodyPr wrap="square" rtlCol="0">
            <a:spAutoFit/>
            <a:scene3d>
              <a:camera prst="orthographicFront"/>
              <a:lightRig rig="threePt" dir="t"/>
            </a:scene3d>
            <a:sp3d contourW="12700"/>
          </a:bodyPr>
          <a:lstStyle/>
          <a:p>
            <a:r>
              <a:rPr lang="zh-CN" altLang="en-US" sz="2800" dirty="0">
                <a:solidFill>
                  <a:schemeClr val="tx1">
                    <a:lumMod val="85000"/>
                    <a:lumOff val="15000"/>
                  </a:schemeClr>
                </a:solidFill>
              </a:rPr>
              <a:t>搜索引擎的使用</a:t>
            </a:r>
          </a:p>
        </p:txBody>
      </p:sp>
      <p:sp>
        <p:nvSpPr>
          <p:cNvPr id="22" name="TextBox 21"/>
          <p:cNvSpPr txBox="1"/>
          <p:nvPr/>
        </p:nvSpPr>
        <p:spPr>
          <a:xfrm>
            <a:off x="3776964" y="535681"/>
            <a:ext cx="1366694" cy="523220"/>
          </a:xfrm>
          <a:prstGeom prst="rect">
            <a:avLst/>
          </a:prstGeom>
          <a:noFill/>
          <a:ln>
            <a:noFill/>
          </a:ln>
        </p:spPr>
        <p:txBody>
          <a:bodyPr wrap="square" rtlCol="0">
            <a:spAutoFit/>
          </a:bodyPr>
          <a:lstStyle/>
          <a:p>
            <a:r>
              <a:rPr lang="zh-CN" altLang="en-US" sz="2800" dirty="0">
                <a:solidFill>
                  <a:schemeClr val="tx1">
                    <a:lumMod val="85000"/>
                    <a:lumOff val="15000"/>
                  </a:schemeClr>
                </a:solidFill>
              </a:rPr>
              <a:t>任</a:t>
            </a:r>
            <a:r>
              <a:rPr lang="zh-CN" altLang="en-US" sz="2800" dirty="0" smtClean="0">
                <a:solidFill>
                  <a:schemeClr val="tx1">
                    <a:lumMod val="85000"/>
                    <a:lumOff val="15000"/>
                  </a:schemeClr>
                </a:solidFill>
              </a:rPr>
              <a:t>务二</a:t>
            </a:r>
            <a:endParaRPr lang="en-US" altLang="zh-CN" sz="2800" dirty="0">
              <a:solidFill>
                <a:schemeClr val="tx1">
                  <a:lumMod val="85000"/>
                  <a:lumOff val="15000"/>
                </a:schemeClr>
              </a:solidFill>
            </a:endParaRPr>
          </a:p>
        </p:txBody>
      </p:sp>
      <p:sp>
        <p:nvSpPr>
          <p:cNvPr id="2" name="矩形 1"/>
          <p:cNvSpPr/>
          <p:nvPr/>
        </p:nvSpPr>
        <p:spPr>
          <a:xfrm>
            <a:off x="3776964" y="2811982"/>
            <a:ext cx="5416868" cy="461665"/>
          </a:xfrm>
          <a:prstGeom prst="rect">
            <a:avLst/>
          </a:prstGeom>
        </p:spPr>
        <p:txBody>
          <a:bodyPr wrap="none">
            <a:spAutoFit/>
          </a:bodyPr>
          <a:lstStyle/>
          <a:p>
            <a:r>
              <a:rPr lang="zh-CN" altLang="en-US" sz="2400" dirty="0"/>
              <a:t>（一）使用搜索引擎进行基本查询操作</a:t>
            </a:r>
          </a:p>
        </p:txBody>
      </p:sp>
      <p:sp>
        <p:nvSpPr>
          <p:cNvPr id="20" name="矩形 19"/>
          <p:cNvSpPr/>
          <p:nvPr/>
        </p:nvSpPr>
        <p:spPr>
          <a:xfrm>
            <a:off x="3776964" y="3501008"/>
            <a:ext cx="4493538" cy="461665"/>
          </a:xfrm>
          <a:prstGeom prst="rect">
            <a:avLst/>
          </a:prstGeom>
        </p:spPr>
        <p:txBody>
          <a:bodyPr wrap="none">
            <a:spAutoFit/>
          </a:bodyPr>
          <a:lstStyle/>
          <a:p>
            <a:r>
              <a:rPr lang="zh-CN" altLang="en-US" sz="2400" dirty="0"/>
              <a:t>（二）搜索引擎的高级查询功能</a:t>
            </a:r>
          </a:p>
        </p:txBody>
      </p:sp>
      <p:sp>
        <p:nvSpPr>
          <p:cNvPr id="23" name="矩形 22"/>
          <p:cNvSpPr/>
          <p:nvPr/>
        </p:nvSpPr>
        <p:spPr>
          <a:xfrm>
            <a:off x="3776964" y="4149080"/>
            <a:ext cx="3570208" cy="461665"/>
          </a:xfrm>
          <a:prstGeom prst="rect">
            <a:avLst/>
          </a:prstGeom>
        </p:spPr>
        <p:txBody>
          <a:bodyPr wrap="none">
            <a:spAutoFit/>
          </a:bodyPr>
          <a:lstStyle/>
          <a:p>
            <a:r>
              <a:rPr lang="zh-CN" altLang="en-US" sz="2400" dirty="0"/>
              <a:t>（三）使用搜索引擎指令</a:t>
            </a:r>
          </a:p>
        </p:txBody>
      </p:sp>
      <p:sp>
        <p:nvSpPr>
          <p:cNvPr id="25" name="燕尾形 24"/>
          <p:cNvSpPr/>
          <p:nvPr/>
        </p:nvSpPr>
        <p:spPr>
          <a:xfrm>
            <a:off x="10892565" y="5258758"/>
            <a:ext cx="335280" cy="383863"/>
          </a:xfrm>
          <a:prstGeom prst="chevron">
            <a:avLst>
              <a:gd name="adj" fmla="val 3693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燕尾形 25"/>
          <p:cNvSpPr/>
          <p:nvPr/>
        </p:nvSpPr>
        <p:spPr>
          <a:xfrm>
            <a:off x="11266701" y="5258758"/>
            <a:ext cx="335280" cy="383863"/>
          </a:xfrm>
          <a:prstGeom prst="chevron">
            <a:avLst>
              <a:gd name="adj" fmla="val 36932"/>
            </a:avLst>
          </a:prstGeom>
          <a:solidFill>
            <a:srgbClr val="027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燕尾形 26"/>
          <p:cNvSpPr/>
          <p:nvPr/>
        </p:nvSpPr>
        <p:spPr>
          <a:xfrm>
            <a:off x="11626741" y="5258758"/>
            <a:ext cx="335280" cy="383863"/>
          </a:xfrm>
          <a:prstGeom prst="chevron">
            <a:avLst>
              <a:gd name="adj" fmla="val 36932"/>
            </a:avLst>
          </a:prstGeom>
          <a:solidFill>
            <a:srgbClr val="079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矩形 17"/>
          <p:cNvSpPr/>
          <p:nvPr/>
        </p:nvSpPr>
        <p:spPr>
          <a:xfrm>
            <a:off x="3776964" y="4797093"/>
            <a:ext cx="3877985" cy="461665"/>
          </a:xfrm>
          <a:prstGeom prst="rect">
            <a:avLst/>
          </a:prstGeom>
        </p:spPr>
        <p:txBody>
          <a:bodyPr wrap="none">
            <a:spAutoFit/>
          </a:bodyPr>
          <a:lstStyle/>
          <a:p>
            <a:r>
              <a:rPr lang="zh-CN" altLang="en-US" sz="2400" dirty="0" smtClean="0"/>
              <a:t>（四</a:t>
            </a:r>
            <a:r>
              <a:rPr lang="zh-CN" altLang="en-US" sz="2400" dirty="0"/>
              <a:t>）使用不同的检索方法</a:t>
            </a:r>
          </a:p>
        </p:txBody>
      </p:sp>
    </p:spTree>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（一）使用搜索引擎进行基本查询操作</a:t>
            </a:r>
          </a:p>
        </p:txBody>
      </p:sp>
      <p:sp>
        <p:nvSpPr>
          <p:cNvPr id="40" name="TextBox 39"/>
          <p:cNvSpPr txBox="1"/>
          <p:nvPr/>
        </p:nvSpPr>
        <p:spPr>
          <a:xfrm>
            <a:off x="1129945" y="1111772"/>
            <a:ext cx="10099529" cy="961289"/>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搜索引擎的基本查询方法就是直接在搜索框中输入搜索关键词进行查询。下面将在百度中搜索一月之内发布的包含“云计算”关键词的</a:t>
            </a:r>
            <a:r>
              <a:rPr lang="en-US" altLang="zh-CN" sz="2000" dirty="0">
                <a:latin typeface="+mn-ea"/>
                <a:cs typeface="+mn-ea"/>
                <a:sym typeface="Times New Roman" panose="02020603050405020304" pitchFamily="18" charset="0"/>
              </a:rPr>
              <a:t>Word</a:t>
            </a:r>
            <a:r>
              <a:rPr lang="zh-CN" altLang="en-US" sz="2000" dirty="0">
                <a:latin typeface="+mn-ea"/>
                <a:cs typeface="+mn-ea"/>
                <a:sym typeface="Times New Roman" panose="02020603050405020304" pitchFamily="18" charset="0"/>
              </a:rPr>
              <a:t>文档，其具体操作如下。</a:t>
            </a:r>
            <a:endParaRPr lang="en-US" altLang="zh-CN" sz="2000" dirty="0" smtClean="0">
              <a:latin typeface="+mn-ea"/>
              <a:cs typeface="+mn-ea"/>
              <a:sym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6490" y="4243914"/>
            <a:ext cx="5558394" cy="2113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044441" y="2745688"/>
            <a:ext cx="10099529" cy="1477328"/>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a:t>
            </a:r>
            <a:r>
              <a:rPr lang="en-US" altLang="zh-CN" sz="2000" dirty="0">
                <a:latin typeface="+mn-ea"/>
                <a:cs typeface="+mn-ea"/>
                <a:sym typeface="Times New Roman" panose="02020603050405020304" pitchFamily="18" charset="0"/>
              </a:rPr>
              <a:t>1</a:t>
            </a:r>
            <a:r>
              <a:rPr lang="zh-CN" altLang="en-US" sz="2000" dirty="0">
                <a:latin typeface="+mn-ea"/>
                <a:cs typeface="+mn-ea"/>
                <a:sym typeface="Times New Roman" panose="02020603050405020304" pitchFamily="18" charset="0"/>
              </a:rPr>
              <a:t>）启动浏览器，在地址栏中输入百度的网址后，按“</a:t>
            </a:r>
            <a:r>
              <a:rPr lang="en-US" altLang="zh-CN" sz="2000" dirty="0">
                <a:latin typeface="+mn-ea"/>
                <a:cs typeface="+mn-ea"/>
                <a:sym typeface="Times New Roman" panose="02020603050405020304" pitchFamily="18" charset="0"/>
              </a:rPr>
              <a:t>Enter”</a:t>
            </a:r>
            <a:r>
              <a:rPr lang="zh-CN" altLang="en-US" sz="2000" dirty="0">
                <a:latin typeface="+mn-ea"/>
                <a:cs typeface="+mn-ea"/>
                <a:sym typeface="Times New Roman" panose="02020603050405020304" pitchFamily="18" charset="0"/>
              </a:rPr>
              <a:t>键进入百度首页，然后在中间的搜索框中输入要查询的关键词“云计算”，最后按“</a:t>
            </a:r>
            <a:r>
              <a:rPr lang="en-US" altLang="zh-CN" sz="2000" dirty="0">
                <a:latin typeface="+mn-ea"/>
                <a:cs typeface="+mn-ea"/>
                <a:sym typeface="Times New Roman" panose="02020603050405020304" pitchFamily="18" charset="0"/>
              </a:rPr>
              <a:t>Enter”</a:t>
            </a:r>
            <a:r>
              <a:rPr lang="zh-CN" altLang="en-US" sz="2000" dirty="0">
                <a:latin typeface="+mn-ea"/>
                <a:cs typeface="+mn-ea"/>
                <a:sym typeface="Times New Roman" panose="02020603050405020304" pitchFamily="18" charset="0"/>
              </a:rPr>
              <a:t>键或单</a:t>
            </a:r>
            <a:r>
              <a:rPr lang="zh-CN" altLang="en-US" sz="2000" dirty="0" smtClean="0">
                <a:latin typeface="+mn-ea"/>
                <a:cs typeface="+mn-ea"/>
                <a:sym typeface="Times New Roman" panose="02020603050405020304" pitchFamily="18" charset="0"/>
              </a:rPr>
              <a:t>击“百度一下”按钮。</a:t>
            </a:r>
            <a:endParaRPr lang="en-US" altLang="zh-CN" sz="2000" dirty="0" smtClean="0">
              <a:latin typeface="+mn-ea"/>
              <a:cs typeface="+mn-ea"/>
              <a:sym typeface="Times New Roman" panose="02020603050405020304" pitchFamily="18" charset="0"/>
            </a:endParaRPr>
          </a:p>
        </p:txBody>
      </p:sp>
      <p:sp>
        <p:nvSpPr>
          <p:cNvPr id="9" name="TextBox 8"/>
          <p:cNvSpPr txBox="1"/>
          <p:nvPr/>
        </p:nvSpPr>
        <p:spPr>
          <a:xfrm>
            <a:off x="1129945" y="4309057"/>
            <a:ext cx="3828860" cy="1477328"/>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a:t>
            </a:r>
            <a:r>
              <a:rPr lang="en-US" altLang="zh-CN" sz="2000" dirty="0">
                <a:latin typeface="+mn-ea"/>
                <a:cs typeface="+mn-ea"/>
                <a:sym typeface="Times New Roman" panose="02020603050405020304" pitchFamily="18" charset="0"/>
              </a:rPr>
              <a:t>2</a:t>
            </a:r>
            <a:r>
              <a:rPr lang="zh-CN" altLang="en-US" sz="2000" dirty="0">
                <a:latin typeface="+mn-ea"/>
                <a:cs typeface="+mn-ea"/>
                <a:sym typeface="Times New Roman" panose="02020603050405020304" pitchFamily="18" charset="0"/>
              </a:rPr>
              <a:t>）打开搜索结果页面，单击搜索框下方的“搜索工具”按</a:t>
            </a:r>
            <a:r>
              <a:rPr lang="zh-CN" altLang="en-US" sz="2000" dirty="0" smtClean="0">
                <a:latin typeface="+mn-ea"/>
                <a:cs typeface="+mn-ea"/>
                <a:sym typeface="Times New Roman" panose="02020603050405020304" pitchFamily="18" charset="0"/>
              </a:rPr>
              <a:t>钮，如右图所示。</a:t>
            </a:r>
            <a:endParaRPr lang="en-US" altLang="zh-CN" sz="2000" dirty="0" smtClean="0">
              <a:latin typeface="+mn-ea"/>
              <a:cs typeface="+mn-ea"/>
              <a:sym typeface="Times New Roman" panose="02020603050405020304" pitchFamily="18" charset="0"/>
            </a:endParaRPr>
          </a:p>
        </p:txBody>
      </p:sp>
      <p:sp>
        <p:nvSpPr>
          <p:cNvPr id="10" name="矩形 9"/>
          <p:cNvSpPr/>
          <p:nvPr/>
        </p:nvSpPr>
        <p:spPr>
          <a:xfrm flipV="1">
            <a:off x="792148" y="2394134"/>
            <a:ext cx="10775121"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（一）使用搜索引擎进行基本查询操作</a:t>
            </a:r>
          </a:p>
        </p:txBody>
      </p:sp>
      <p:sp>
        <p:nvSpPr>
          <p:cNvPr id="40" name="TextBox 39"/>
          <p:cNvSpPr txBox="1"/>
          <p:nvPr/>
        </p:nvSpPr>
        <p:spPr>
          <a:xfrm>
            <a:off x="873273" y="1174499"/>
            <a:ext cx="4853759" cy="2400657"/>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a:t>
            </a:r>
            <a:r>
              <a:rPr lang="en-US" altLang="zh-CN" sz="2000" dirty="0">
                <a:latin typeface="+mn-ea"/>
                <a:cs typeface="+mn-ea"/>
                <a:sym typeface="Times New Roman" panose="02020603050405020304" pitchFamily="18" charset="0"/>
              </a:rPr>
              <a:t>3</a:t>
            </a:r>
            <a:r>
              <a:rPr lang="zh-CN" altLang="en-US" sz="2000" dirty="0">
                <a:latin typeface="+mn-ea"/>
                <a:cs typeface="+mn-ea"/>
                <a:sym typeface="Times New Roman" panose="02020603050405020304" pitchFamily="18" charset="0"/>
              </a:rPr>
              <a:t>）显示出搜索工具，单</a:t>
            </a:r>
            <a:r>
              <a:rPr lang="zh-CN" altLang="en-US" sz="2000" dirty="0" smtClean="0">
                <a:latin typeface="+mn-ea"/>
                <a:cs typeface="+mn-ea"/>
                <a:sym typeface="Times New Roman" panose="02020603050405020304" pitchFamily="18" charset="0"/>
              </a:rPr>
              <a:t>击“站点内检索”按</a:t>
            </a:r>
            <a:r>
              <a:rPr lang="zh-CN" altLang="en-US" sz="2000" dirty="0">
                <a:latin typeface="+mn-ea"/>
                <a:cs typeface="+mn-ea"/>
                <a:sym typeface="Times New Roman" panose="02020603050405020304" pitchFamily="18" charset="0"/>
              </a:rPr>
              <a:t>钮，在打开的搜索文本框中输入百度的网址，然后单</a:t>
            </a:r>
            <a:r>
              <a:rPr lang="zh-CN" altLang="en-US" sz="2000" dirty="0" smtClean="0">
                <a:latin typeface="+mn-ea"/>
                <a:cs typeface="+mn-ea"/>
                <a:sym typeface="Times New Roman" panose="02020603050405020304" pitchFamily="18" charset="0"/>
              </a:rPr>
              <a:t>击“确认”按</a:t>
            </a:r>
            <a:r>
              <a:rPr lang="zh-CN" altLang="en-US" sz="2000" dirty="0">
                <a:latin typeface="+mn-ea"/>
                <a:cs typeface="+mn-ea"/>
                <a:sym typeface="Times New Roman" panose="02020603050405020304" pitchFamily="18" charset="0"/>
              </a:rPr>
              <a:t>钮，此时将返回百度网站中的搜索结果页</a:t>
            </a:r>
            <a:r>
              <a:rPr lang="zh-CN" altLang="en-US" sz="2000" dirty="0" smtClean="0">
                <a:latin typeface="+mn-ea"/>
                <a:cs typeface="+mn-ea"/>
                <a:sym typeface="Times New Roman" panose="02020603050405020304" pitchFamily="18" charset="0"/>
              </a:rPr>
              <a:t>面，效果如下图所示。</a:t>
            </a:r>
            <a:endParaRPr lang="en-US" altLang="zh-CN" sz="2000" dirty="0" smtClean="0">
              <a:latin typeface="+mn-ea"/>
              <a:cs typeface="+mn-ea"/>
              <a:sym typeface="Times New Roman" panose="02020603050405020304" pitchFamily="18"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199" y="3631018"/>
            <a:ext cx="4881833"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785811" y="3812983"/>
            <a:ext cx="4395536" cy="2400657"/>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a:t>
            </a:r>
            <a:r>
              <a:rPr lang="en-US" altLang="zh-CN" sz="2000" dirty="0">
                <a:latin typeface="+mn-ea"/>
                <a:cs typeface="+mn-ea"/>
                <a:sym typeface="Times New Roman" panose="02020603050405020304" pitchFamily="18" charset="0"/>
              </a:rPr>
              <a:t>4</a:t>
            </a:r>
            <a:r>
              <a:rPr lang="zh-CN" altLang="en-US" sz="2000" dirty="0">
                <a:latin typeface="+mn-ea"/>
                <a:cs typeface="+mn-ea"/>
                <a:sym typeface="Times New Roman" panose="02020603050405020304" pitchFamily="18" charset="0"/>
              </a:rPr>
              <a:t>）在搜索工具中单</a:t>
            </a:r>
            <a:r>
              <a:rPr lang="zh-CN" altLang="en-US" sz="2000" dirty="0" smtClean="0">
                <a:latin typeface="+mn-ea"/>
                <a:cs typeface="+mn-ea"/>
                <a:sym typeface="Times New Roman" panose="02020603050405020304" pitchFamily="18" charset="0"/>
              </a:rPr>
              <a:t>击“所有网页和文件”按</a:t>
            </a:r>
            <a:r>
              <a:rPr lang="zh-CN" altLang="en-US" sz="2000" dirty="0">
                <a:latin typeface="+mn-ea"/>
                <a:cs typeface="+mn-ea"/>
                <a:sym typeface="Times New Roman" panose="02020603050405020304" pitchFamily="18" charset="0"/>
              </a:rPr>
              <a:t>钮，在打开的下拉列表框中选择“微软</a:t>
            </a:r>
            <a:r>
              <a:rPr lang="en-US" altLang="zh-CN" sz="2000" dirty="0">
                <a:latin typeface="+mn-ea"/>
                <a:cs typeface="+mn-ea"/>
                <a:sym typeface="Times New Roman" panose="02020603050405020304" pitchFamily="18" charset="0"/>
              </a:rPr>
              <a:t>Word(.doc)”</a:t>
            </a:r>
            <a:r>
              <a:rPr lang="zh-CN" altLang="en-US" sz="2000" dirty="0">
                <a:latin typeface="+mn-ea"/>
                <a:cs typeface="+mn-ea"/>
                <a:sym typeface="Times New Roman" panose="02020603050405020304" pitchFamily="18" charset="0"/>
              </a:rPr>
              <a:t>选项。搜索结果页面中将只显示搜索到的</a:t>
            </a:r>
            <a:r>
              <a:rPr lang="en-US" altLang="zh-CN" sz="2000" dirty="0">
                <a:latin typeface="+mn-ea"/>
                <a:cs typeface="+mn-ea"/>
                <a:sym typeface="Times New Roman" panose="02020603050405020304" pitchFamily="18" charset="0"/>
              </a:rPr>
              <a:t>Word</a:t>
            </a:r>
            <a:r>
              <a:rPr lang="zh-CN" altLang="en-US" sz="2000" dirty="0">
                <a:latin typeface="+mn-ea"/>
                <a:cs typeface="+mn-ea"/>
                <a:sym typeface="Times New Roman" panose="02020603050405020304" pitchFamily="18" charset="0"/>
              </a:rPr>
              <a:t>文件</a:t>
            </a:r>
            <a:r>
              <a:rPr lang="zh-CN" altLang="en-US" sz="2000" dirty="0" smtClean="0">
                <a:latin typeface="+mn-ea"/>
                <a:cs typeface="+mn-ea"/>
                <a:sym typeface="Times New Roman" panose="02020603050405020304" pitchFamily="18" charset="0"/>
              </a:rPr>
              <a:t>，如上图所示。</a:t>
            </a:r>
            <a:endParaRPr lang="en-US" altLang="zh-CN" sz="2000" dirty="0" smtClean="0">
              <a:latin typeface="+mn-ea"/>
              <a:cs typeface="+mn-ea"/>
              <a:sym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7053" y="1367225"/>
            <a:ext cx="4973052"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矩形 9"/>
          <p:cNvSpPr/>
          <p:nvPr/>
        </p:nvSpPr>
        <p:spPr>
          <a:xfrm flipH="1" flipV="1">
            <a:off x="6101450" y="1256083"/>
            <a:ext cx="45719" cy="49575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751" y="2804858"/>
            <a:ext cx="9670302" cy="314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标题 2"/>
          <p:cNvSpPr>
            <a:spLocks noGrp="1"/>
          </p:cNvSpPr>
          <p:nvPr>
            <p:ph type="title"/>
          </p:nvPr>
        </p:nvSpPr>
        <p:spPr/>
        <p:txBody>
          <a:bodyPr>
            <a:normAutofit/>
          </a:bodyPr>
          <a:lstStyle/>
          <a:p>
            <a:r>
              <a:rPr lang="zh-CN" altLang="en-US" dirty="0"/>
              <a:t>（一）使用搜索引擎进行基本查询操作</a:t>
            </a:r>
          </a:p>
        </p:txBody>
      </p:sp>
      <p:sp>
        <p:nvSpPr>
          <p:cNvPr id="5" name="TextBox 4"/>
          <p:cNvSpPr txBox="1"/>
          <p:nvPr/>
        </p:nvSpPr>
        <p:spPr>
          <a:xfrm>
            <a:off x="803809" y="1285856"/>
            <a:ext cx="10554002" cy="1015663"/>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a:t>
            </a:r>
            <a:r>
              <a:rPr lang="en-US" altLang="zh-CN" sz="2000" dirty="0">
                <a:latin typeface="+mn-ea"/>
                <a:cs typeface="+mn-ea"/>
                <a:sym typeface="Times New Roman" panose="02020603050405020304" pitchFamily="18" charset="0"/>
              </a:rPr>
              <a:t>5</a:t>
            </a:r>
            <a:r>
              <a:rPr lang="zh-CN" altLang="en-US" sz="2000" dirty="0">
                <a:latin typeface="+mn-ea"/>
                <a:cs typeface="+mn-ea"/>
                <a:sym typeface="Times New Roman" panose="02020603050405020304" pitchFamily="18" charset="0"/>
              </a:rPr>
              <a:t>）在搜索工具中单击 按钮，在打开的下拉列表框中选择“一月内”选项。最终搜索结果为百度网站中一月之内发布的包含“云计算”关键词的所有</a:t>
            </a:r>
            <a:r>
              <a:rPr lang="en-US" altLang="zh-CN" sz="2000" dirty="0">
                <a:latin typeface="+mn-ea"/>
                <a:cs typeface="+mn-ea"/>
                <a:sym typeface="Times New Roman" panose="02020603050405020304" pitchFamily="18" charset="0"/>
              </a:rPr>
              <a:t>Word</a:t>
            </a:r>
            <a:r>
              <a:rPr lang="zh-CN" altLang="en-US" sz="2000" dirty="0">
                <a:latin typeface="+mn-ea"/>
                <a:cs typeface="+mn-ea"/>
                <a:sym typeface="Times New Roman" panose="02020603050405020304" pitchFamily="18" charset="0"/>
              </a:rPr>
              <a:t>文</a:t>
            </a:r>
            <a:r>
              <a:rPr lang="zh-CN" altLang="en-US" sz="2000" dirty="0" smtClean="0">
                <a:latin typeface="+mn-ea"/>
                <a:cs typeface="+mn-ea"/>
                <a:sym typeface="Times New Roman" panose="02020603050405020304" pitchFamily="18" charset="0"/>
              </a:rPr>
              <a:t>档，如下图所示。</a:t>
            </a:r>
            <a:endParaRPr lang="en-US" altLang="zh-CN" sz="2000" dirty="0" smtClean="0">
              <a:latin typeface="+mn-ea"/>
              <a:cs typeface="+mn-ea"/>
              <a:sym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42"/>
          <p:cNvSpPr>
            <a:spLocks noChangeArrowheads="1"/>
          </p:cNvSpPr>
          <p:nvPr/>
        </p:nvSpPr>
        <p:spPr bwMode="auto">
          <a:xfrm>
            <a:off x="6641432" y="3272948"/>
            <a:ext cx="4588043" cy="3332626"/>
          </a:xfrm>
          <a:prstGeom prst="rect">
            <a:avLst/>
          </a:prstGeom>
          <a:solidFill>
            <a:schemeClr val="accent2">
              <a:lumMod val="40000"/>
              <a:lumOff val="60000"/>
            </a:schemeClr>
          </a:solidFill>
          <a:ln w="9525">
            <a:noFill/>
            <a:miter lim="800000"/>
          </a:ln>
        </p:spPr>
        <p:txBody>
          <a:bodyPr lIns="121909" tIns="60954" rIns="121909" bIns="60954" anchor="ctr"/>
          <a:lstStyle/>
          <a:p>
            <a:pPr algn="ctr">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标题 2"/>
          <p:cNvSpPr>
            <a:spLocks noGrp="1"/>
          </p:cNvSpPr>
          <p:nvPr>
            <p:ph type="title"/>
          </p:nvPr>
        </p:nvSpPr>
        <p:spPr/>
        <p:txBody>
          <a:bodyPr>
            <a:normAutofit/>
          </a:bodyPr>
          <a:lstStyle/>
          <a:p>
            <a:r>
              <a:rPr lang="zh-CN" altLang="en-US" dirty="0"/>
              <a:t>（二）搜索引擎的高级查询功能</a:t>
            </a:r>
          </a:p>
        </p:txBody>
      </p:sp>
      <p:sp>
        <p:nvSpPr>
          <p:cNvPr id="40" name="TextBox 39"/>
          <p:cNvSpPr txBox="1"/>
          <p:nvPr/>
        </p:nvSpPr>
        <p:spPr>
          <a:xfrm>
            <a:off x="1129945" y="1111772"/>
            <a:ext cx="10099529" cy="961289"/>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使用搜索引擎的高级查询功能可以在搜索时实现包含完整关键词、包含任意关键词或不包含某些关键词等搜索。下面将使用百度的高级查询功能进行搜索，其具体操作如</a:t>
            </a:r>
            <a:r>
              <a:rPr lang="zh-CN" altLang="en-US" sz="2000" dirty="0" smtClean="0">
                <a:latin typeface="+mn-ea"/>
                <a:cs typeface="+mn-ea"/>
                <a:sym typeface="Times New Roman" panose="02020603050405020304" pitchFamily="18" charset="0"/>
              </a:rPr>
              <a:t>下。</a:t>
            </a:r>
            <a:endParaRPr lang="en-US" altLang="zh-CN" sz="2000" dirty="0" smtClean="0">
              <a:latin typeface="+mn-ea"/>
              <a:cs typeface="+mn-ea"/>
              <a:sym typeface="Times New Roman" panose="02020603050405020304" pitchFamily="18" charset="0"/>
            </a:endParaRPr>
          </a:p>
        </p:txBody>
      </p:sp>
      <p:sp>
        <p:nvSpPr>
          <p:cNvPr id="6" name="TextBox 5"/>
          <p:cNvSpPr txBox="1"/>
          <p:nvPr/>
        </p:nvSpPr>
        <p:spPr>
          <a:xfrm>
            <a:off x="1000978" y="2257284"/>
            <a:ext cx="10307581" cy="1015663"/>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a:t>
            </a:r>
            <a:r>
              <a:rPr lang="en-US" altLang="zh-CN" sz="2000" dirty="0">
                <a:latin typeface="+mn-ea"/>
                <a:cs typeface="+mn-ea"/>
                <a:sym typeface="Times New Roman" panose="02020603050405020304" pitchFamily="18" charset="0"/>
              </a:rPr>
              <a:t>1</a:t>
            </a:r>
            <a:r>
              <a:rPr lang="zh-CN" altLang="en-US" sz="2000" dirty="0">
                <a:latin typeface="+mn-ea"/>
                <a:cs typeface="+mn-ea"/>
                <a:sym typeface="Times New Roman" panose="02020603050405020304" pitchFamily="18" charset="0"/>
              </a:rPr>
              <a:t>）打开百度首页，将鼠标指针移至右上角的“设置”超链接上，在弹出的下拉列表框中选择“高级搜索”选项</a:t>
            </a:r>
            <a:r>
              <a:rPr lang="zh-CN" altLang="en-US" sz="2000" dirty="0" smtClean="0">
                <a:latin typeface="+mn-ea"/>
                <a:cs typeface="+mn-ea"/>
                <a:sym typeface="Times New Roman" panose="02020603050405020304" pitchFamily="18" charset="0"/>
              </a:rPr>
              <a:t>。</a:t>
            </a:r>
            <a:endParaRPr lang="en-US" altLang="zh-CN" sz="2000" dirty="0" smtClean="0">
              <a:latin typeface="+mn-ea"/>
              <a:cs typeface="+mn-ea"/>
              <a:sym typeface="Times New Roman" panose="02020603050405020304" pitchFamily="18" charset="0"/>
            </a:endParaRPr>
          </a:p>
        </p:txBody>
      </p:sp>
      <p:sp>
        <p:nvSpPr>
          <p:cNvPr id="7" name="TextBox 6"/>
          <p:cNvSpPr txBox="1"/>
          <p:nvPr/>
        </p:nvSpPr>
        <p:spPr>
          <a:xfrm>
            <a:off x="1129943" y="3734612"/>
            <a:ext cx="5367109" cy="2400657"/>
          </a:xfrm>
          <a:prstGeom prst="rect">
            <a:avLst/>
          </a:prstGeom>
          <a:noFill/>
        </p:spPr>
        <p:txBody>
          <a:bodyPr wrap="square" rtlCol="0">
            <a:spAutoFit/>
          </a:bodyPr>
          <a:lstStyle/>
          <a:p>
            <a:pPr indent="609600" algn="just">
              <a:lnSpc>
                <a:spcPct val="150000"/>
              </a:lnSpc>
            </a:pPr>
            <a:r>
              <a:rPr lang="zh-CN" altLang="en-US" sz="2000" dirty="0" smtClean="0">
                <a:latin typeface="+mn-ea"/>
                <a:cs typeface="+mn-ea"/>
                <a:sym typeface="Times New Roman" panose="02020603050405020304" pitchFamily="18" charset="0"/>
              </a:rPr>
              <a:t>（</a:t>
            </a:r>
            <a:r>
              <a:rPr lang="en-US" altLang="zh-CN" sz="2000" dirty="0">
                <a:latin typeface="+mn-ea"/>
                <a:cs typeface="+mn-ea"/>
                <a:sym typeface="Times New Roman" panose="02020603050405020304" pitchFamily="18" charset="0"/>
              </a:rPr>
              <a:t>2</a:t>
            </a:r>
            <a:r>
              <a:rPr lang="zh-CN" altLang="en-US" sz="2000" dirty="0">
                <a:latin typeface="+mn-ea"/>
                <a:cs typeface="+mn-ea"/>
                <a:sym typeface="Times New Roman" panose="02020603050405020304" pitchFamily="18" charset="0"/>
              </a:rPr>
              <a:t>）打开“高级搜索”对话框，在“包含全部关键词”文本框中输入“贵阳 云南”文本，要求查询结果页面中要同时包含“贵阳”和“云南”两个关键</a:t>
            </a:r>
            <a:r>
              <a:rPr lang="zh-CN" altLang="en-US" sz="2000" dirty="0" smtClean="0">
                <a:latin typeface="+mn-ea"/>
                <a:cs typeface="+mn-ea"/>
                <a:sym typeface="Times New Roman" panose="02020603050405020304" pitchFamily="18" charset="0"/>
              </a:rPr>
              <a:t>词。</a:t>
            </a:r>
            <a:endParaRPr lang="en-US" altLang="zh-CN" sz="2000" dirty="0" smtClean="0">
              <a:latin typeface="+mn-ea"/>
              <a:cs typeface="+mn-ea"/>
              <a:sym typeface="Times New Roman" panose="02020603050405020304" pitchFamily="18" charset="0"/>
            </a:endParaRPr>
          </a:p>
          <a:p>
            <a:pPr indent="609600" algn="just">
              <a:lnSpc>
                <a:spcPct val="150000"/>
              </a:lnSpc>
            </a:pPr>
            <a:r>
              <a:rPr lang="zh-CN" altLang="en-US" sz="2000" dirty="0">
                <a:latin typeface="+mn-ea"/>
                <a:cs typeface="+mn-ea"/>
                <a:sym typeface="Times New Roman" panose="02020603050405020304" pitchFamily="18" charset="0"/>
              </a:rPr>
              <a:t>（</a:t>
            </a:r>
            <a:r>
              <a:rPr lang="en-US" altLang="zh-CN" sz="2000" dirty="0">
                <a:latin typeface="+mn-ea"/>
                <a:cs typeface="+mn-ea"/>
                <a:sym typeface="Times New Roman" panose="02020603050405020304" pitchFamily="18" charset="0"/>
              </a:rPr>
              <a:t>3</a:t>
            </a:r>
            <a:r>
              <a:rPr lang="zh-CN" altLang="en-US" sz="2000" dirty="0">
                <a:latin typeface="+mn-ea"/>
                <a:cs typeface="+mn-ea"/>
                <a:sym typeface="Times New Roman" panose="02020603050405020304" pitchFamily="18" charset="0"/>
              </a:rPr>
              <a:t>）单击高级搜索“按钮完成搜</a:t>
            </a:r>
            <a:r>
              <a:rPr lang="zh-CN" altLang="en-US" sz="2000" dirty="0" smtClean="0">
                <a:latin typeface="+mn-ea"/>
                <a:cs typeface="+mn-ea"/>
                <a:sym typeface="Times New Roman" panose="02020603050405020304" pitchFamily="18" charset="0"/>
              </a:rPr>
              <a:t>索。</a:t>
            </a:r>
            <a:endParaRPr lang="en-US" altLang="zh-CN" sz="2000" dirty="0" smtClean="0">
              <a:latin typeface="+mn-ea"/>
              <a:cs typeface="+mn-ea"/>
              <a:sym typeface="Times New Roman" panose="02020603050405020304" pitchFamily="18"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7839" y="3511029"/>
            <a:ext cx="4401178" cy="2847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（三）使用搜索引擎指令</a:t>
            </a:r>
          </a:p>
        </p:txBody>
      </p:sp>
      <p:sp>
        <p:nvSpPr>
          <p:cNvPr id="6" name="矩形 5"/>
          <p:cNvSpPr/>
          <p:nvPr/>
        </p:nvSpPr>
        <p:spPr>
          <a:xfrm>
            <a:off x="1274324" y="1161593"/>
            <a:ext cx="2226354" cy="517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内容占位符 3"/>
          <p:cNvSpPr>
            <a:spLocks noGrp="1"/>
          </p:cNvSpPr>
          <p:nvPr>
            <p:ph sz="quarter" idx="10"/>
          </p:nvPr>
        </p:nvSpPr>
        <p:spPr>
          <a:xfrm>
            <a:off x="1274324" y="1186269"/>
            <a:ext cx="4067697" cy="533482"/>
          </a:xfrm>
        </p:spPr>
        <p:txBody>
          <a:bodyPr>
            <a:normAutofit lnSpcReduction="10000"/>
          </a:bodyPr>
          <a:lstStyle/>
          <a:p>
            <a:pPr indent="0"/>
            <a:r>
              <a:rPr lang="en-US" altLang="zh-CN" dirty="0" smtClean="0">
                <a:solidFill>
                  <a:schemeClr val="bg1"/>
                </a:solidFill>
              </a:rPr>
              <a:t>1</a:t>
            </a:r>
            <a:r>
              <a:rPr lang="zh-CN" altLang="en-US" dirty="0" smtClean="0">
                <a:solidFill>
                  <a:schemeClr val="bg1"/>
                </a:solidFill>
              </a:rPr>
              <a:t>．</a:t>
            </a:r>
            <a:r>
              <a:rPr lang="en-US" altLang="zh-CN" dirty="0">
                <a:solidFill>
                  <a:schemeClr val="bg1"/>
                </a:solidFill>
              </a:rPr>
              <a:t>site</a:t>
            </a:r>
            <a:r>
              <a:rPr lang="zh-CN" altLang="en-US" dirty="0">
                <a:solidFill>
                  <a:schemeClr val="bg1"/>
                </a:solidFill>
              </a:rPr>
              <a:t>指令</a:t>
            </a:r>
            <a:endParaRPr lang="en-US" altLang="zh-CN" sz="1100" dirty="0"/>
          </a:p>
        </p:txBody>
      </p:sp>
      <p:grpSp>
        <p:nvGrpSpPr>
          <p:cNvPr id="8" name="组合 7"/>
          <p:cNvGrpSpPr/>
          <p:nvPr/>
        </p:nvGrpSpPr>
        <p:grpSpPr>
          <a:xfrm flipV="1">
            <a:off x="609600" y="1030803"/>
            <a:ext cx="470284" cy="670057"/>
            <a:chOff x="3173412" y="596106"/>
            <a:chExt cx="960438" cy="1368425"/>
          </a:xfrm>
        </p:grpSpPr>
        <p:sp>
          <p:nvSpPr>
            <p:cNvPr id="10" name="Freeform 9"/>
            <p:cNvSpPr/>
            <p:nvPr/>
          </p:nvSpPr>
          <p:spPr bwMode="auto">
            <a:xfrm>
              <a:off x="3586162" y="1178719"/>
              <a:ext cx="193675" cy="214313"/>
            </a:xfrm>
            <a:custGeom>
              <a:avLst/>
              <a:gdLst>
                <a:gd name="T0" fmla="*/ 61 w 72"/>
                <a:gd name="T1" fmla="*/ 23 h 80"/>
                <a:gd name="T2" fmla="*/ 22 w 72"/>
                <a:gd name="T3" fmla="*/ 6 h 80"/>
                <a:gd name="T4" fmla="*/ 22 w 72"/>
                <a:gd name="T5" fmla="*/ 6 h 80"/>
                <a:gd name="T6" fmla="*/ 6 w 72"/>
                <a:gd name="T7" fmla="*/ 45 h 80"/>
                <a:gd name="T8" fmla="*/ 11 w 72"/>
                <a:gd name="T9" fmla="*/ 58 h 80"/>
                <a:gd name="T10" fmla="*/ 50 w 72"/>
                <a:gd name="T11" fmla="*/ 74 h 80"/>
                <a:gd name="T12" fmla="*/ 50 w 72"/>
                <a:gd name="T13" fmla="*/ 74 h 80"/>
                <a:gd name="T14" fmla="*/ 66 w 72"/>
                <a:gd name="T15" fmla="*/ 35 h 80"/>
                <a:gd name="T16" fmla="*/ 61 w 72"/>
                <a:gd name="T1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61" y="23"/>
                  </a:moveTo>
                  <a:cubicBezTo>
                    <a:pt x="54" y="7"/>
                    <a:pt x="37" y="0"/>
                    <a:pt x="22" y="6"/>
                  </a:cubicBezTo>
                  <a:cubicBezTo>
                    <a:pt x="22" y="6"/>
                    <a:pt x="22" y="6"/>
                    <a:pt x="22" y="6"/>
                  </a:cubicBezTo>
                  <a:cubicBezTo>
                    <a:pt x="7" y="13"/>
                    <a:pt x="0" y="30"/>
                    <a:pt x="6" y="45"/>
                  </a:cubicBezTo>
                  <a:cubicBezTo>
                    <a:pt x="11" y="58"/>
                    <a:pt x="11" y="58"/>
                    <a:pt x="11" y="58"/>
                  </a:cubicBezTo>
                  <a:cubicBezTo>
                    <a:pt x="17" y="73"/>
                    <a:pt x="35" y="80"/>
                    <a:pt x="50" y="74"/>
                  </a:cubicBezTo>
                  <a:cubicBezTo>
                    <a:pt x="50" y="74"/>
                    <a:pt x="50" y="74"/>
                    <a:pt x="50" y="74"/>
                  </a:cubicBezTo>
                  <a:cubicBezTo>
                    <a:pt x="65" y="68"/>
                    <a:pt x="72" y="50"/>
                    <a:pt x="66" y="35"/>
                  </a:cubicBezTo>
                  <a:lnTo>
                    <a:pt x="61" y="23"/>
                  </a:lnTo>
                  <a:close/>
                </a:path>
              </a:pathLst>
            </a:custGeom>
            <a:solidFill>
              <a:srgbClr val="23A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Freeform 10"/>
            <p:cNvSpPr/>
            <p:nvPr/>
          </p:nvSpPr>
          <p:spPr bwMode="auto">
            <a:xfrm>
              <a:off x="3173412" y="640556"/>
              <a:ext cx="866775" cy="838200"/>
            </a:xfrm>
            <a:custGeom>
              <a:avLst/>
              <a:gdLst>
                <a:gd name="T0" fmla="*/ 323 w 323"/>
                <a:gd name="T1" fmla="*/ 208 h 312"/>
                <a:gd name="T2" fmla="*/ 321 w 323"/>
                <a:gd name="T3" fmla="*/ 208 h 312"/>
                <a:gd name="T4" fmla="*/ 223 w 323"/>
                <a:gd name="T5" fmla="*/ 216 h 312"/>
                <a:gd name="T6" fmla="*/ 172 w 323"/>
                <a:gd name="T7" fmla="*/ 198 h 312"/>
                <a:gd name="T8" fmla="*/ 150 w 323"/>
                <a:gd name="T9" fmla="*/ 247 h 312"/>
                <a:gd name="T10" fmla="*/ 74 w 323"/>
                <a:gd name="T11" fmla="*/ 309 h 312"/>
                <a:gd name="T12" fmla="*/ 73 w 323"/>
                <a:gd name="T13" fmla="*/ 312 h 312"/>
                <a:gd name="T14" fmla="*/ 67 w 323"/>
                <a:gd name="T15" fmla="*/ 299 h 312"/>
                <a:gd name="T16" fmla="*/ 28 w 323"/>
                <a:gd name="T17" fmla="*/ 207 h 312"/>
                <a:gd name="T18" fmla="*/ 102 w 323"/>
                <a:gd name="T19" fmla="*/ 28 h 312"/>
                <a:gd name="T20" fmla="*/ 280 w 323"/>
                <a:gd name="T21" fmla="*/ 102 h 312"/>
                <a:gd name="T22" fmla="*/ 319 w 323"/>
                <a:gd name="T23" fmla="*/ 195 h 312"/>
                <a:gd name="T24" fmla="*/ 323 w 323"/>
                <a:gd name="T25"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12">
                  <a:moveTo>
                    <a:pt x="323" y="208"/>
                  </a:moveTo>
                  <a:cubicBezTo>
                    <a:pt x="322" y="208"/>
                    <a:pt x="322" y="208"/>
                    <a:pt x="321" y="208"/>
                  </a:cubicBezTo>
                  <a:cubicBezTo>
                    <a:pt x="292" y="204"/>
                    <a:pt x="258" y="207"/>
                    <a:pt x="223" y="216"/>
                  </a:cubicBezTo>
                  <a:cubicBezTo>
                    <a:pt x="214" y="198"/>
                    <a:pt x="192" y="190"/>
                    <a:pt x="172" y="198"/>
                  </a:cubicBezTo>
                  <a:cubicBezTo>
                    <a:pt x="153" y="206"/>
                    <a:pt x="143" y="227"/>
                    <a:pt x="150" y="247"/>
                  </a:cubicBezTo>
                  <a:cubicBezTo>
                    <a:pt x="118" y="265"/>
                    <a:pt x="92" y="286"/>
                    <a:pt x="74" y="309"/>
                  </a:cubicBezTo>
                  <a:cubicBezTo>
                    <a:pt x="74" y="310"/>
                    <a:pt x="73" y="311"/>
                    <a:pt x="73" y="312"/>
                  </a:cubicBezTo>
                  <a:cubicBezTo>
                    <a:pt x="70" y="308"/>
                    <a:pt x="68" y="303"/>
                    <a:pt x="67" y="299"/>
                  </a:cubicBezTo>
                  <a:cubicBezTo>
                    <a:pt x="28" y="207"/>
                    <a:pt x="28" y="207"/>
                    <a:pt x="28" y="207"/>
                  </a:cubicBezTo>
                  <a:cubicBezTo>
                    <a:pt x="0" y="137"/>
                    <a:pt x="33" y="57"/>
                    <a:pt x="102" y="28"/>
                  </a:cubicBezTo>
                  <a:cubicBezTo>
                    <a:pt x="172" y="0"/>
                    <a:pt x="252" y="33"/>
                    <a:pt x="280" y="102"/>
                  </a:cubicBezTo>
                  <a:cubicBezTo>
                    <a:pt x="319" y="195"/>
                    <a:pt x="319" y="195"/>
                    <a:pt x="319" y="195"/>
                  </a:cubicBezTo>
                  <a:cubicBezTo>
                    <a:pt x="320" y="199"/>
                    <a:pt x="322" y="204"/>
                    <a:pt x="323" y="208"/>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 name="Freeform 11"/>
            <p:cNvSpPr/>
            <p:nvPr/>
          </p:nvSpPr>
          <p:spPr bwMode="auto">
            <a:xfrm>
              <a:off x="3752850" y="1234281"/>
              <a:ext cx="325438" cy="400050"/>
            </a:xfrm>
            <a:custGeom>
              <a:avLst/>
              <a:gdLst>
                <a:gd name="T0" fmla="*/ 14 w 121"/>
                <a:gd name="T1" fmla="*/ 12 h 149"/>
                <a:gd name="T2" fmla="*/ 14 w 121"/>
                <a:gd name="T3" fmla="*/ 11 h 149"/>
                <a:gd name="T4" fmla="*/ 103 w 121"/>
                <a:gd name="T5" fmla="*/ 3 h 149"/>
                <a:gd name="T6" fmla="*/ 111 w 121"/>
                <a:gd name="T7" fmla="*/ 4 h 149"/>
                <a:gd name="T8" fmla="*/ 36 w 121"/>
                <a:gd name="T9" fmla="*/ 149 h 149"/>
                <a:gd name="T10" fmla="*/ 0 w 121"/>
                <a:gd name="T11" fmla="*/ 60 h 149"/>
                <a:gd name="T12" fmla="*/ 14 w 121"/>
                <a:gd name="T13" fmla="*/ 12 h 149"/>
              </a:gdLst>
              <a:ahLst/>
              <a:cxnLst>
                <a:cxn ang="0">
                  <a:pos x="T0" y="T1"/>
                </a:cxn>
                <a:cxn ang="0">
                  <a:pos x="T2" y="T3"/>
                </a:cxn>
                <a:cxn ang="0">
                  <a:pos x="T4" y="T5"/>
                </a:cxn>
                <a:cxn ang="0">
                  <a:pos x="T6" y="T7"/>
                </a:cxn>
                <a:cxn ang="0">
                  <a:pos x="T8" y="T9"/>
                </a:cxn>
                <a:cxn ang="0">
                  <a:pos x="T10" y="T11"/>
                </a:cxn>
                <a:cxn ang="0">
                  <a:pos x="T12" y="T13"/>
                </a:cxn>
              </a:cxnLst>
              <a:rect l="0" t="0" r="r" b="b"/>
              <a:pathLst>
                <a:path w="121" h="149">
                  <a:moveTo>
                    <a:pt x="14" y="12"/>
                  </a:moveTo>
                  <a:cubicBezTo>
                    <a:pt x="14" y="11"/>
                    <a:pt x="14" y="11"/>
                    <a:pt x="14" y="11"/>
                  </a:cubicBezTo>
                  <a:cubicBezTo>
                    <a:pt x="46" y="2"/>
                    <a:pt x="77" y="0"/>
                    <a:pt x="103" y="3"/>
                  </a:cubicBezTo>
                  <a:cubicBezTo>
                    <a:pt x="106" y="3"/>
                    <a:pt x="108" y="4"/>
                    <a:pt x="111" y="4"/>
                  </a:cubicBezTo>
                  <a:cubicBezTo>
                    <a:pt x="121" y="63"/>
                    <a:pt x="91" y="122"/>
                    <a:pt x="36" y="149"/>
                  </a:cubicBezTo>
                  <a:cubicBezTo>
                    <a:pt x="0" y="60"/>
                    <a:pt x="0" y="60"/>
                    <a:pt x="0" y="60"/>
                  </a:cubicBezTo>
                  <a:cubicBezTo>
                    <a:pt x="15" y="50"/>
                    <a:pt x="22" y="30"/>
                    <a:pt x="14" y="12"/>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reeform 12"/>
            <p:cNvSpPr/>
            <p:nvPr/>
          </p:nvSpPr>
          <p:spPr bwMode="auto">
            <a:xfrm>
              <a:off x="3392487" y="1343819"/>
              <a:ext cx="417513" cy="360363"/>
            </a:xfrm>
            <a:custGeom>
              <a:avLst/>
              <a:gdLst>
                <a:gd name="T0" fmla="*/ 74 w 155"/>
                <a:gd name="T1" fmla="*/ 0 h 134"/>
                <a:gd name="T2" fmla="*/ 74 w 155"/>
                <a:gd name="T3" fmla="*/ 2 h 134"/>
                <a:gd name="T4" fmla="*/ 119 w 155"/>
                <a:gd name="T5" fmla="*/ 26 h 134"/>
                <a:gd name="T6" fmla="*/ 155 w 155"/>
                <a:gd name="T7" fmla="*/ 114 h 134"/>
                <a:gd name="T8" fmla="*/ 0 w 155"/>
                <a:gd name="T9" fmla="*/ 65 h 134"/>
                <a:gd name="T10" fmla="*/ 5 w 155"/>
                <a:gd name="T11" fmla="*/ 58 h 134"/>
                <a:gd name="T12" fmla="*/ 74 w 15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5" h="134">
                  <a:moveTo>
                    <a:pt x="74" y="0"/>
                  </a:moveTo>
                  <a:cubicBezTo>
                    <a:pt x="74" y="2"/>
                    <a:pt x="74" y="2"/>
                    <a:pt x="74" y="2"/>
                  </a:cubicBezTo>
                  <a:cubicBezTo>
                    <a:pt x="82" y="19"/>
                    <a:pt x="100" y="29"/>
                    <a:pt x="119" y="26"/>
                  </a:cubicBezTo>
                  <a:cubicBezTo>
                    <a:pt x="155" y="114"/>
                    <a:pt x="155" y="114"/>
                    <a:pt x="155" y="114"/>
                  </a:cubicBezTo>
                  <a:cubicBezTo>
                    <a:pt x="97" y="134"/>
                    <a:pt x="35" y="113"/>
                    <a:pt x="0" y="65"/>
                  </a:cubicBezTo>
                  <a:cubicBezTo>
                    <a:pt x="2" y="62"/>
                    <a:pt x="3" y="60"/>
                    <a:pt x="5" y="58"/>
                  </a:cubicBezTo>
                  <a:cubicBezTo>
                    <a:pt x="21" y="37"/>
                    <a:pt x="45" y="17"/>
                    <a:pt x="74" y="0"/>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reeform 13"/>
            <p:cNvSpPr/>
            <p:nvPr/>
          </p:nvSpPr>
          <p:spPr bwMode="auto">
            <a:xfrm>
              <a:off x="3178175" y="1647031"/>
              <a:ext cx="784225" cy="317500"/>
            </a:xfrm>
            <a:custGeom>
              <a:avLst/>
              <a:gdLst>
                <a:gd name="T0" fmla="*/ 21 w 292"/>
                <a:gd name="T1" fmla="*/ 106 h 118"/>
                <a:gd name="T2" fmla="*/ 28 w 292"/>
                <a:gd name="T3" fmla="*/ 90 h 118"/>
                <a:gd name="T4" fmla="*/ 28 w 292"/>
                <a:gd name="T5" fmla="*/ 90 h 118"/>
                <a:gd name="T6" fmla="*/ 24 w 292"/>
                <a:gd name="T7" fmla="*/ 66 h 118"/>
                <a:gd name="T8" fmla="*/ 24 w 292"/>
                <a:gd name="T9" fmla="*/ 66 h 118"/>
                <a:gd name="T10" fmla="*/ 77 w 292"/>
                <a:gd name="T11" fmla="*/ 25 h 118"/>
                <a:gd name="T12" fmla="*/ 77 w 292"/>
                <a:gd name="T13" fmla="*/ 25 h 118"/>
                <a:gd name="T14" fmla="*/ 140 w 292"/>
                <a:gd name="T15" fmla="*/ 54 h 118"/>
                <a:gd name="T16" fmla="*/ 140 w 292"/>
                <a:gd name="T17" fmla="*/ 54 h 118"/>
                <a:gd name="T18" fmla="*/ 189 w 292"/>
                <a:gd name="T19" fmla="*/ 94 h 118"/>
                <a:gd name="T20" fmla="*/ 189 w 292"/>
                <a:gd name="T21" fmla="*/ 94 h 118"/>
                <a:gd name="T22" fmla="*/ 240 w 292"/>
                <a:gd name="T23" fmla="*/ 117 h 118"/>
                <a:gd name="T24" fmla="*/ 240 w 292"/>
                <a:gd name="T25" fmla="*/ 117 h 118"/>
                <a:gd name="T26" fmla="*/ 278 w 292"/>
                <a:gd name="T27" fmla="*/ 100 h 118"/>
                <a:gd name="T28" fmla="*/ 278 w 292"/>
                <a:gd name="T29" fmla="*/ 100 h 118"/>
                <a:gd name="T30" fmla="*/ 292 w 292"/>
                <a:gd name="T31" fmla="*/ 69 h 118"/>
                <a:gd name="T32" fmla="*/ 292 w 292"/>
                <a:gd name="T33" fmla="*/ 69 h 118"/>
                <a:gd name="T34" fmla="*/ 279 w 292"/>
                <a:gd name="T35" fmla="*/ 29 h 118"/>
                <a:gd name="T36" fmla="*/ 279 w 292"/>
                <a:gd name="T37" fmla="*/ 29 h 118"/>
                <a:gd name="T38" fmla="*/ 265 w 292"/>
                <a:gd name="T39" fmla="*/ 13 h 118"/>
                <a:gd name="T40" fmla="*/ 265 w 292"/>
                <a:gd name="T41" fmla="*/ 13 h 118"/>
                <a:gd name="T42" fmla="*/ 248 w 292"/>
                <a:gd name="T43" fmla="*/ 14 h 118"/>
                <a:gd name="T44" fmla="*/ 248 w 292"/>
                <a:gd name="T45" fmla="*/ 14 h 118"/>
                <a:gd name="T46" fmla="*/ 249 w 292"/>
                <a:gd name="T47" fmla="*/ 31 h 118"/>
                <a:gd name="T48" fmla="*/ 249 w 292"/>
                <a:gd name="T49" fmla="*/ 31 h 118"/>
                <a:gd name="T50" fmla="*/ 249 w 292"/>
                <a:gd name="T51" fmla="*/ 32 h 118"/>
                <a:gd name="T52" fmla="*/ 249 w 292"/>
                <a:gd name="T53" fmla="*/ 32 h 118"/>
                <a:gd name="T54" fmla="*/ 252 w 292"/>
                <a:gd name="T55" fmla="*/ 34 h 118"/>
                <a:gd name="T56" fmla="*/ 252 w 292"/>
                <a:gd name="T57" fmla="*/ 34 h 118"/>
                <a:gd name="T58" fmla="*/ 259 w 292"/>
                <a:gd name="T59" fmla="*/ 43 h 118"/>
                <a:gd name="T60" fmla="*/ 259 w 292"/>
                <a:gd name="T61" fmla="*/ 43 h 118"/>
                <a:gd name="T62" fmla="*/ 267 w 292"/>
                <a:gd name="T63" fmla="*/ 67 h 118"/>
                <a:gd name="T64" fmla="*/ 267 w 292"/>
                <a:gd name="T65" fmla="*/ 67 h 118"/>
                <a:gd name="T66" fmla="*/ 260 w 292"/>
                <a:gd name="T67" fmla="*/ 84 h 118"/>
                <a:gd name="T68" fmla="*/ 260 w 292"/>
                <a:gd name="T69" fmla="*/ 84 h 118"/>
                <a:gd name="T70" fmla="*/ 241 w 292"/>
                <a:gd name="T71" fmla="*/ 92 h 118"/>
                <a:gd name="T72" fmla="*/ 241 w 292"/>
                <a:gd name="T73" fmla="*/ 92 h 118"/>
                <a:gd name="T74" fmla="*/ 203 w 292"/>
                <a:gd name="T75" fmla="*/ 74 h 118"/>
                <a:gd name="T76" fmla="*/ 203 w 292"/>
                <a:gd name="T77" fmla="*/ 74 h 118"/>
                <a:gd name="T78" fmla="*/ 156 w 292"/>
                <a:gd name="T79" fmla="*/ 35 h 118"/>
                <a:gd name="T80" fmla="*/ 156 w 292"/>
                <a:gd name="T81" fmla="*/ 35 h 118"/>
                <a:gd name="T82" fmla="*/ 78 w 292"/>
                <a:gd name="T83" fmla="*/ 1 h 118"/>
                <a:gd name="T84" fmla="*/ 78 w 292"/>
                <a:gd name="T85" fmla="*/ 1 h 118"/>
                <a:gd name="T86" fmla="*/ 24 w 292"/>
                <a:gd name="T87" fmla="*/ 17 h 118"/>
                <a:gd name="T88" fmla="*/ 24 w 292"/>
                <a:gd name="T89" fmla="*/ 17 h 118"/>
                <a:gd name="T90" fmla="*/ 0 w 292"/>
                <a:gd name="T91" fmla="*/ 65 h 118"/>
                <a:gd name="T92" fmla="*/ 0 w 292"/>
                <a:gd name="T93" fmla="*/ 65 h 118"/>
                <a:gd name="T94" fmla="*/ 5 w 292"/>
                <a:gd name="T95" fmla="*/ 99 h 118"/>
                <a:gd name="T96" fmla="*/ 5 w 292"/>
                <a:gd name="T97" fmla="*/ 99 h 118"/>
                <a:gd name="T98" fmla="*/ 16 w 292"/>
                <a:gd name="T99" fmla="*/ 107 h 118"/>
                <a:gd name="T100" fmla="*/ 16 w 292"/>
                <a:gd name="T101" fmla="*/ 107 h 118"/>
                <a:gd name="T102" fmla="*/ 21 w 292"/>
                <a:gd name="T103"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18">
                  <a:moveTo>
                    <a:pt x="21" y="106"/>
                  </a:moveTo>
                  <a:cubicBezTo>
                    <a:pt x="27" y="104"/>
                    <a:pt x="31" y="97"/>
                    <a:pt x="28" y="90"/>
                  </a:cubicBezTo>
                  <a:cubicBezTo>
                    <a:pt x="28" y="90"/>
                    <a:pt x="28" y="90"/>
                    <a:pt x="28" y="90"/>
                  </a:cubicBezTo>
                  <a:cubicBezTo>
                    <a:pt x="25" y="81"/>
                    <a:pt x="24" y="73"/>
                    <a:pt x="24" y="66"/>
                  </a:cubicBezTo>
                  <a:cubicBezTo>
                    <a:pt x="24" y="66"/>
                    <a:pt x="24" y="66"/>
                    <a:pt x="24" y="66"/>
                  </a:cubicBezTo>
                  <a:cubicBezTo>
                    <a:pt x="26" y="41"/>
                    <a:pt x="46" y="24"/>
                    <a:pt x="77" y="25"/>
                  </a:cubicBezTo>
                  <a:cubicBezTo>
                    <a:pt x="77" y="25"/>
                    <a:pt x="77" y="25"/>
                    <a:pt x="77" y="25"/>
                  </a:cubicBezTo>
                  <a:cubicBezTo>
                    <a:pt x="95" y="26"/>
                    <a:pt x="117" y="34"/>
                    <a:pt x="140" y="54"/>
                  </a:cubicBezTo>
                  <a:cubicBezTo>
                    <a:pt x="140" y="54"/>
                    <a:pt x="140" y="54"/>
                    <a:pt x="140" y="54"/>
                  </a:cubicBezTo>
                  <a:cubicBezTo>
                    <a:pt x="155" y="67"/>
                    <a:pt x="172" y="82"/>
                    <a:pt x="189" y="94"/>
                  </a:cubicBezTo>
                  <a:cubicBezTo>
                    <a:pt x="189" y="94"/>
                    <a:pt x="189" y="94"/>
                    <a:pt x="189" y="94"/>
                  </a:cubicBezTo>
                  <a:cubicBezTo>
                    <a:pt x="205" y="106"/>
                    <a:pt x="222" y="116"/>
                    <a:pt x="240" y="117"/>
                  </a:cubicBezTo>
                  <a:cubicBezTo>
                    <a:pt x="240" y="117"/>
                    <a:pt x="240" y="117"/>
                    <a:pt x="240" y="117"/>
                  </a:cubicBezTo>
                  <a:cubicBezTo>
                    <a:pt x="254" y="118"/>
                    <a:pt x="268" y="112"/>
                    <a:pt x="278" y="100"/>
                  </a:cubicBezTo>
                  <a:cubicBezTo>
                    <a:pt x="278" y="100"/>
                    <a:pt x="278" y="100"/>
                    <a:pt x="278" y="100"/>
                  </a:cubicBezTo>
                  <a:cubicBezTo>
                    <a:pt x="287" y="90"/>
                    <a:pt x="291" y="79"/>
                    <a:pt x="292" y="69"/>
                  </a:cubicBezTo>
                  <a:cubicBezTo>
                    <a:pt x="292" y="69"/>
                    <a:pt x="292" y="69"/>
                    <a:pt x="292" y="69"/>
                  </a:cubicBezTo>
                  <a:cubicBezTo>
                    <a:pt x="292" y="52"/>
                    <a:pt x="285" y="39"/>
                    <a:pt x="279" y="29"/>
                  </a:cubicBezTo>
                  <a:cubicBezTo>
                    <a:pt x="279" y="29"/>
                    <a:pt x="279" y="29"/>
                    <a:pt x="279" y="29"/>
                  </a:cubicBezTo>
                  <a:cubicBezTo>
                    <a:pt x="272" y="19"/>
                    <a:pt x="265" y="13"/>
                    <a:pt x="265" y="13"/>
                  </a:cubicBezTo>
                  <a:cubicBezTo>
                    <a:pt x="265" y="13"/>
                    <a:pt x="265" y="13"/>
                    <a:pt x="265" y="13"/>
                  </a:cubicBezTo>
                  <a:cubicBezTo>
                    <a:pt x="260" y="9"/>
                    <a:pt x="252" y="9"/>
                    <a:pt x="248" y="14"/>
                  </a:cubicBezTo>
                  <a:cubicBezTo>
                    <a:pt x="248" y="14"/>
                    <a:pt x="248" y="14"/>
                    <a:pt x="248" y="14"/>
                  </a:cubicBezTo>
                  <a:cubicBezTo>
                    <a:pt x="243" y="19"/>
                    <a:pt x="244" y="27"/>
                    <a:pt x="249" y="31"/>
                  </a:cubicBezTo>
                  <a:cubicBezTo>
                    <a:pt x="249" y="31"/>
                    <a:pt x="249" y="31"/>
                    <a:pt x="249" y="31"/>
                  </a:cubicBezTo>
                  <a:cubicBezTo>
                    <a:pt x="249" y="31"/>
                    <a:pt x="249" y="31"/>
                    <a:pt x="249" y="32"/>
                  </a:cubicBezTo>
                  <a:cubicBezTo>
                    <a:pt x="249" y="32"/>
                    <a:pt x="249" y="32"/>
                    <a:pt x="249" y="32"/>
                  </a:cubicBezTo>
                  <a:cubicBezTo>
                    <a:pt x="250" y="32"/>
                    <a:pt x="251" y="33"/>
                    <a:pt x="252" y="34"/>
                  </a:cubicBezTo>
                  <a:cubicBezTo>
                    <a:pt x="252" y="34"/>
                    <a:pt x="252" y="34"/>
                    <a:pt x="252" y="34"/>
                  </a:cubicBezTo>
                  <a:cubicBezTo>
                    <a:pt x="253" y="36"/>
                    <a:pt x="256" y="39"/>
                    <a:pt x="259" y="43"/>
                  </a:cubicBezTo>
                  <a:cubicBezTo>
                    <a:pt x="259" y="43"/>
                    <a:pt x="259" y="43"/>
                    <a:pt x="259" y="43"/>
                  </a:cubicBezTo>
                  <a:cubicBezTo>
                    <a:pt x="264" y="50"/>
                    <a:pt x="268" y="59"/>
                    <a:pt x="267" y="67"/>
                  </a:cubicBezTo>
                  <a:cubicBezTo>
                    <a:pt x="267" y="67"/>
                    <a:pt x="267" y="67"/>
                    <a:pt x="267" y="67"/>
                  </a:cubicBezTo>
                  <a:cubicBezTo>
                    <a:pt x="267" y="73"/>
                    <a:pt x="265" y="78"/>
                    <a:pt x="260" y="84"/>
                  </a:cubicBezTo>
                  <a:cubicBezTo>
                    <a:pt x="260" y="84"/>
                    <a:pt x="260" y="84"/>
                    <a:pt x="260" y="84"/>
                  </a:cubicBezTo>
                  <a:cubicBezTo>
                    <a:pt x="253" y="91"/>
                    <a:pt x="248" y="92"/>
                    <a:pt x="241" y="92"/>
                  </a:cubicBezTo>
                  <a:cubicBezTo>
                    <a:pt x="241" y="92"/>
                    <a:pt x="241" y="92"/>
                    <a:pt x="241" y="92"/>
                  </a:cubicBezTo>
                  <a:cubicBezTo>
                    <a:pt x="232" y="92"/>
                    <a:pt x="218" y="85"/>
                    <a:pt x="203" y="74"/>
                  </a:cubicBezTo>
                  <a:cubicBezTo>
                    <a:pt x="203" y="74"/>
                    <a:pt x="203" y="74"/>
                    <a:pt x="203" y="74"/>
                  </a:cubicBezTo>
                  <a:cubicBezTo>
                    <a:pt x="188" y="63"/>
                    <a:pt x="172" y="49"/>
                    <a:pt x="156" y="35"/>
                  </a:cubicBezTo>
                  <a:cubicBezTo>
                    <a:pt x="156" y="35"/>
                    <a:pt x="156" y="35"/>
                    <a:pt x="156" y="35"/>
                  </a:cubicBezTo>
                  <a:cubicBezTo>
                    <a:pt x="130" y="13"/>
                    <a:pt x="103" y="2"/>
                    <a:pt x="78" y="1"/>
                  </a:cubicBezTo>
                  <a:cubicBezTo>
                    <a:pt x="78" y="1"/>
                    <a:pt x="78" y="1"/>
                    <a:pt x="78" y="1"/>
                  </a:cubicBezTo>
                  <a:cubicBezTo>
                    <a:pt x="57" y="0"/>
                    <a:pt x="38" y="5"/>
                    <a:pt x="24" y="17"/>
                  </a:cubicBezTo>
                  <a:cubicBezTo>
                    <a:pt x="24" y="17"/>
                    <a:pt x="24" y="17"/>
                    <a:pt x="24" y="17"/>
                  </a:cubicBezTo>
                  <a:cubicBezTo>
                    <a:pt x="10" y="28"/>
                    <a:pt x="1" y="45"/>
                    <a:pt x="0" y="65"/>
                  </a:cubicBezTo>
                  <a:cubicBezTo>
                    <a:pt x="0" y="65"/>
                    <a:pt x="0" y="65"/>
                    <a:pt x="0" y="65"/>
                  </a:cubicBezTo>
                  <a:cubicBezTo>
                    <a:pt x="0" y="76"/>
                    <a:pt x="1" y="87"/>
                    <a:pt x="5" y="99"/>
                  </a:cubicBezTo>
                  <a:cubicBezTo>
                    <a:pt x="5" y="99"/>
                    <a:pt x="5" y="99"/>
                    <a:pt x="5" y="99"/>
                  </a:cubicBezTo>
                  <a:cubicBezTo>
                    <a:pt x="7" y="103"/>
                    <a:pt x="11" y="106"/>
                    <a:pt x="16" y="107"/>
                  </a:cubicBezTo>
                  <a:cubicBezTo>
                    <a:pt x="16" y="107"/>
                    <a:pt x="16" y="107"/>
                    <a:pt x="16" y="107"/>
                  </a:cubicBezTo>
                  <a:cubicBezTo>
                    <a:pt x="18" y="107"/>
                    <a:pt x="19" y="107"/>
                    <a:pt x="21" y="106"/>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Freeform 14"/>
            <p:cNvSpPr/>
            <p:nvPr/>
          </p:nvSpPr>
          <p:spPr bwMode="auto">
            <a:xfrm>
              <a:off x="3940175" y="748506"/>
              <a:ext cx="193675" cy="104775"/>
            </a:xfrm>
            <a:custGeom>
              <a:avLst/>
              <a:gdLst>
                <a:gd name="T0" fmla="*/ 1 w 72"/>
                <a:gd name="T1" fmla="*/ 30 h 39"/>
                <a:gd name="T2" fmla="*/ 3 w 72"/>
                <a:gd name="T3" fmla="*/ 35 h 39"/>
                <a:gd name="T4" fmla="*/ 7 w 72"/>
                <a:gd name="T5" fmla="*/ 38 h 39"/>
                <a:gd name="T6" fmla="*/ 70 w 72"/>
                <a:gd name="T7" fmla="*/ 22 h 39"/>
                <a:gd name="T8" fmla="*/ 71 w 72"/>
                <a:gd name="T9" fmla="*/ 17 h 39"/>
                <a:gd name="T10" fmla="*/ 66 w 72"/>
                <a:gd name="T11" fmla="*/ 3 h 39"/>
                <a:gd name="T12" fmla="*/ 62 w 72"/>
                <a:gd name="T13" fmla="*/ 0 h 39"/>
                <a:gd name="T14" fmla="*/ 2 w 72"/>
                <a:gd name="T15" fmla="*/ 25 h 39"/>
                <a:gd name="T16" fmla="*/ 1 w 72"/>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1" y="30"/>
                  </a:moveTo>
                  <a:cubicBezTo>
                    <a:pt x="3" y="35"/>
                    <a:pt x="3" y="35"/>
                    <a:pt x="3" y="35"/>
                  </a:cubicBezTo>
                  <a:cubicBezTo>
                    <a:pt x="4" y="37"/>
                    <a:pt x="5" y="39"/>
                    <a:pt x="7" y="38"/>
                  </a:cubicBezTo>
                  <a:cubicBezTo>
                    <a:pt x="70" y="22"/>
                    <a:pt x="70" y="22"/>
                    <a:pt x="70" y="22"/>
                  </a:cubicBezTo>
                  <a:cubicBezTo>
                    <a:pt x="71" y="21"/>
                    <a:pt x="72" y="19"/>
                    <a:pt x="71" y="17"/>
                  </a:cubicBezTo>
                  <a:cubicBezTo>
                    <a:pt x="66" y="3"/>
                    <a:pt x="66" y="3"/>
                    <a:pt x="66" y="3"/>
                  </a:cubicBezTo>
                  <a:cubicBezTo>
                    <a:pt x="65" y="1"/>
                    <a:pt x="64" y="0"/>
                    <a:pt x="62" y="0"/>
                  </a:cubicBezTo>
                  <a:cubicBezTo>
                    <a:pt x="2" y="25"/>
                    <a:pt x="2" y="25"/>
                    <a:pt x="2" y="25"/>
                  </a:cubicBezTo>
                  <a:cubicBezTo>
                    <a:pt x="1" y="26"/>
                    <a:pt x="0" y="28"/>
                    <a:pt x="1" y="3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Freeform 15"/>
            <p:cNvSpPr/>
            <p:nvPr/>
          </p:nvSpPr>
          <p:spPr bwMode="auto">
            <a:xfrm>
              <a:off x="3876675" y="596106"/>
              <a:ext cx="133350" cy="182563"/>
            </a:xfrm>
            <a:custGeom>
              <a:avLst/>
              <a:gdLst>
                <a:gd name="T0" fmla="*/ 2 w 50"/>
                <a:gd name="T1" fmla="*/ 64 h 68"/>
                <a:gd name="T2" fmla="*/ 7 w 50"/>
                <a:gd name="T3" fmla="*/ 66 h 68"/>
                <a:gd name="T4" fmla="*/ 12 w 50"/>
                <a:gd name="T5" fmla="*/ 66 h 68"/>
                <a:gd name="T6" fmla="*/ 49 w 50"/>
                <a:gd name="T7" fmla="*/ 13 h 68"/>
                <a:gd name="T8" fmla="*/ 47 w 50"/>
                <a:gd name="T9" fmla="*/ 9 h 68"/>
                <a:gd name="T10" fmla="*/ 34 w 50"/>
                <a:gd name="T11" fmla="*/ 1 h 68"/>
                <a:gd name="T12" fmla="*/ 30 w 50"/>
                <a:gd name="T13" fmla="*/ 1 h 68"/>
                <a:gd name="T14" fmla="*/ 0 w 50"/>
                <a:gd name="T15" fmla="*/ 59 h 68"/>
                <a:gd name="T16" fmla="*/ 2 w 50"/>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8">
                  <a:moveTo>
                    <a:pt x="2" y="64"/>
                  </a:moveTo>
                  <a:cubicBezTo>
                    <a:pt x="7" y="66"/>
                    <a:pt x="7" y="66"/>
                    <a:pt x="7" y="66"/>
                  </a:cubicBezTo>
                  <a:cubicBezTo>
                    <a:pt x="9" y="68"/>
                    <a:pt x="11" y="68"/>
                    <a:pt x="12" y="66"/>
                  </a:cubicBezTo>
                  <a:cubicBezTo>
                    <a:pt x="49" y="13"/>
                    <a:pt x="49" y="13"/>
                    <a:pt x="49" y="13"/>
                  </a:cubicBezTo>
                  <a:cubicBezTo>
                    <a:pt x="50" y="12"/>
                    <a:pt x="49" y="10"/>
                    <a:pt x="47" y="9"/>
                  </a:cubicBezTo>
                  <a:cubicBezTo>
                    <a:pt x="34" y="1"/>
                    <a:pt x="34" y="1"/>
                    <a:pt x="34" y="1"/>
                  </a:cubicBezTo>
                  <a:cubicBezTo>
                    <a:pt x="33" y="0"/>
                    <a:pt x="30" y="0"/>
                    <a:pt x="30" y="1"/>
                  </a:cubicBezTo>
                  <a:cubicBezTo>
                    <a:pt x="0" y="59"/>
                    <a:pt x="0" y="59"/>
                    <a:pt x="0" y="59"/>
                  </a:cubicBezTo>
                  <a:cubicBezTo>
                    <a:pt x="0" y="61"/>
                    <a:pt x="1" y="63"/>
                    <a:pt x="2" y="6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 name="组合 3"/>
          <p:cNvGrpSpPr/>
          <p:nvPr/>
        </p:nvGrpSpPr>
        <p:grpSpPr>
          <a:xfrm>
            <a:off x="8815376" y="2132748"/>
            <a:ext cx="2787113" cy="3636508"/>
            <a:chOff x="1323155" y="3078759"/>
            <a:chExt cx="7653325" cy="1386408"/>
          </a:xfrm>
        </p:grpSpPr>
        <p:sp>
          <p:nvSpPr>
            <p:cNvPr id="19" name="矩形 18"/>
            <p:cNvSpPr/>
            <p:nvPr/>
          </p:nvSpPr>
          <p:spPr>
            <a:xfrm>
              <a:off x="1323155" y="3078759"/>
              <a:ext cx="7653325" cy="1386408"/>
            </a:xfrm>
            <a:prstGeom prst="rect">
              <a:avLst/>
            </a:prstGeom>
            <a:noFill/>
            <a:ln w="38100">
              <a:solidFill>
                <a:srgbClr val="0155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1849324" y="3133934"/>
              <a:ext cx="6600985" cy="1267260"/>
            </a:xfrm>
            <a:prstGeom prst="rect">
              <a:avLst/>
            </a:prstGeom>
            <a:noFill/>
          </p:spPr>
          <p:txBody>
            <a:bodyPr wrap="square" rtlCol="0">
              <a:spAutoFit/>
            </a:bodyPr>
            <a:lstStyle/>
            <a:p>
              <a:pPr algn="just">
                <a:lnSpc>
                  <a:spcPct val="150000"/>
                </a:lnSpc>
              </a:pPr>
              <a:r>
                <a:rPr lang="zh-CN" altLang="en-US" sz="2000" dirty="0">
                  <a:latin typeface="+mn-ea"/>
                  <a:cs typeface="+mn-ea"/>
                  <a:sym typeface="Times New Roman" panose="02020603050405020304" pitchFamily="18" charset="0"/>
                </a:rPr>
                <a:t>使用</a:t>
              </a:r>
              <a:r>
                <a:rPr lang="en-US" altLang="zh-CN" sz="2000" dirty="0">
                  <a:latin typeface="+mn-ea"/>
                  <a:cs typeface="+mn-ea"/>
                  <a:sym typeface="Times New Roman" panose="02020603050405020304" pitchFamily="18" charset="0"/>
                </a:rPr>
                <a:t>site</a:t>
              </a:r>
              <a:r>
                <a:rPr lang="zh-CN" altLang="en-US" sz="2000" dirty="0">
                  <a:latin typeface="+mn-ea"/>
                  <a:cs typeface="+mn-ea"/>
                  <a:sym typeface="Times New Roman" panose="02020603050405020304" pitchFamily="18" charset="0"/>
                </a:rPr>
                <a:t>指令可以查询到某个域名被该搜索引擎收录的页面数</a:t>
              </a:r>
              <a:r>
                <a:rPr lang="zh-CN" altLang="en-US" sz="2000" dirty="0" smtClean="0">
                  <a:latin typeface="+mn-ea"/>
                  <a:cs typeface="+mn-ea"/>
                  <a:sym typeface="Times New Roman" panose="02020603050405020304" pitchFamily="18" charset="0"/>
                </a:rPr>
                <a:t>量</a:t>
              </a:r>
              <a:r>
                <a:rPr lang="zh-CN" altLang="en-US" sz="2000" dirty="0">
                  <a:latin typeface="+mn-ea"/>
                  <a:cs typeface="+mn-ea"/>
                  <a:sym typeface="Times New Roman" panose="02020603050405020304" pitchFamily="18" charset="0"/>
                </a:rPr>
                <a:t>。</a:t>
              </a:r>
              <a:endParaRPr lang="en-US" altLang="zh-CN" sz="2000" dirty="0" smtClean="0">
                <a:latin typeface="+mn-ea"/>
                <a:cs typeface="+mn-ea"/>
                <a:sym typeface="Times New Roman" panose="02020603050405020304" pitchFamily="18" charset="0"/>
              </a:endParaRPr>
            </a:p>
            <a:p>
              <a:pPr algn="just">
                <a:lnSpc>
                  <a:spcPct val="150000"/>
                </a:lnSpc>
              </a:pPr>
              <a:r>
                <a:rPr lang="zh-CN" altLang="en-US" sz="2000" dirty="0" smtClean="0">
                  <a:latin typeface="+mn-ea"/>
                  <a:cs typeface="+mn-ea"/>
                  <a:sym typeface="Times New Roman" panose="02020603050405020304" pitchFamily="18" charset="0"/>
                </a:rPr>
                <a:t>其</a:t>
              </a:r>
              <a:r>
                <a:rPr lang="zh-CN" altLang="en-US" sz="2000" dirty="0">
                  <a:latin typeface="+mn-ea"/>
                  <a:cs typeface="+mn-ea"/>
                  <a:sym typeface="Times New Roman" panose="02020603050405020304" pitchFamily="18" charset="0"/>
                </a:rPr>
                <a:t>格式为</a:t>
              </a:r>
              <a:r>
                <a:rPr lang="zh-CN" altLang="en-US" sz="2000" dirty="0" smtClean="0">
                  <a:latin typeface="+mn-ea"/>
                  <a:cs typeface="+mn-ea"/>
                  <a:sym typeface="Times New Roman" panose="02020603050405020304" pitchFamily="18" charset="0"/>
                </a:rPr>
                <a:t>：</a:t>
              </a:r>
              <a:r>
                <a:rPr lang="en-US" altLang="zh-CN" sz="2000" dirty="0"/>
                <a:t>“site”+</a:t>
              </a:r>
              <a:r>
                <a:rPr lang="zh-CN" altLang="en-US" sz="2000" dirty="0"/>
                <a:t>半角冒号“</a:t>
              </a:r>
              <a:r>
                <a:rPr lang="en-US" altLang="zh-CN" sz="2000" dirty="0"/>
                <a:t>:”+</a:t>
              </a:r>
              <a:r>
                <a:rPr lang="zh-CN" altLang="en-US" sz="2000" dirty="0"/>
                <a:t>网站域</a:t>
              </a:r>
              <a:r>
                <a:rPr lang="zh-CN" altLang="en-US" sz="2000" dirty="0" smtClean="0"/>
                <a:t>名</a:t>
              </a:r>
              <a:r>
                <a:rPr lang="zh-CN" altLang="en-US" sz="2000" dirty="0" smtClean="0">
                  <a:latin typeface="+mn-ea"/>
                  <a:cs typeface="+mn-ea"/>
                  <a:sym typeface="Times New Roman" panose="02020603050405020304" pitchFamily="18" charset="0"/>
                </a:rPr>
                <a:t>。</a:t>
              </a:r>
              <a:endParaRPr lang="zh-CN" altLang="zh-CN" sz="2000" kern="1000" dirty="0"/>
            </a:p>
          </p:txBody>
        </p:sp>
      </p:grpSp>
      <p:grpSp>
        <p:nvGrpSpPr>
          <p:cNvPr id="5" name="组合 4"/>
          <p:cNvGrpSpPr/>
          <p:nvPr/>
        </p:nvGrpSpPr>
        <p:grpSpPr>
          <a:xfrm>
            <a:off x="825547" y="2144287"/>
            <a:ext cx="7415619" cy="3766837"/>
            <a:chOff x="4186355" y="1901006"/>
            <a:chExt cx="7415619" cy="3766837"/>
          </a:xfrm>
        </p:grpSpPr>
        <p:sp>
          <p:nvSpPr>
            <p:cNvPr id="40" name="TextBox 39"/>
            <p:cNvSpPr txBox="1"/>
            <p:nvPr/>
          </p:nvSpPr>
          <p:spPr>
            <a:xfrm>
              <a:off x="4482579" y="1901006"/>
              <a:ext cx="6616056" cy="1015663"/>
            </a:xfrm>
            <a:prstGeom prst="rect">
              <a:avLst/>
            </a:prstGeom>
            <a:noFill/>
          </p:spPr>
          <p:txBody>
            <a:bodyPr wrap="square" rtlCol="0">
              <a:spAutoFit/>
            </a:bodyPr>
            <a:lstStyle/>
            <a:p>
              <a:pPr indent="609600" algn="just">
                <a:lnSpc>
                  <a:spcPct val="150000"/>
                </a:lnSpc>
              </a:pPr>
              <a:r>
                <a:rPr lang="zh-CN" altLang="en-US" sz="2000" dirty="0" smtClean="0">
                  <a:latin typeface="+mn-ea"/>
                  <a:cs typeface="+mn-ea"/>
                  <a:sym typeface="Times New Roman" panose="02020603050405020304" pitchFamily="18" charset="0"/>
                </a:rPr>
                <a:t>下面将使用</a:t>
              </a:r>
              <a:r>
                <a:rPr lang="en-US" altLang="zh-CN" sz="2000" dirty="0" smtClean="0">
                  <a:latin typeface="+mn-ea"/>
                  <a:cs typeface="+mn-ea"/>
                  <a:sym typeface="Times New Roman" panose="02020603050405020304" pitchFamily="18" charset="0"/>
                </a:rPr>
                <a:t>site</a:t>
              </a:r>
              <a:r>
                <a:rPr lang="zh-CN" altLang="en-US" sz="2000" dirty="0" smtClean="0">
                  <a:latin typeface="+mn-ea"/>
                  <a:cs typeface="+mn-ea"/>
                  <a:sym typeface="Times New Roman" panose="02020603050405020304" pitchFamily="18" charset="0"/>
                </a:rPr>
                <a:t>指令在百度中查询“人民邮电出版社”网站的收录情况。其具体操作如下。</a:t>
              </a:r>
              <a:endParaRPr lang="zh-CN" altLang="zh-CN" sz="2000" kern="1000" dirty="0"/>
            </a:p>
          </p:txBody>
        </p:sp>
        <p:grpSp>
          <p:nvGrpSpPr>
            <p:cNvPr id="35" name="组合 34"/>
            <p:cNvGrpSpPr/>
            <p:nvPr/>
          </p:nvGrpSpPr>
          <p:grpSpPr>
            <a:xfrm>
              <a:off x="4186355" y="3205973"/>
              <a:ext cx="7415619" cy="2461870"/>
              <a:chOff x="893325" y="3416268"/>
              <a:chExt cx="9733740" cy="3112870"/>
            </a:xfrm>
          </p:grpSpPr>
          <p:sp>
            <p:nvSpPr>
              <p:cNvPr id="36" name="矩形 42"/>
              <p:cNvSpPr>
                <a:spLocks noChangeArrowheads="1"/>
              </p:cNvSpPr>
              <p:nvPr/>
            </p:nvSpPr>
            <p:spPr bwMode="auto">
              <a:xfrm>
                <a:off x="893325" y="3883264"/>
                <a:ext cx="9733740" cy="2645874"/>
              </a:xfrm>
              <a:prstGeom prst="rect">
                <a:avLst/>
              </a:prstGeom>
              <a:solidFill>
                <a:schemeClr val="accent2">
                  <a:lumMod val="40000"/>
                  <a:lumOff val="60000"/>
                </a:schemeClr>
              </a:solidFill>
              <a:ln w="9525">
                <a:noFill/>
                <a:miter lim="800000"/>
              </a:ln>
            </p:spPr>
            <p:txBody>
              <a:bodyPr lIns="121909" tIns="60954" rIns="121909" bIns="60954" anchor="ctr"/>
              <a:lstStyle/>
              <a:p>
                <a:pPr algn="ctr">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324" y="3883264"/>
                <a:ext cx="4145490" cy="2645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402" y="3883264"/>
                <a:ext cx="4600574" cy="2645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矩形 38"/>
              <p:cNvSpPr/>
              <p:nvPr/>
            </p:nvSpPr>
            <p:spPr>
              <a:xfrm>
                <a:off x="1274322" y="3416268"/>
                <a:ext cx="4145490" cy="466996"/>
              </a:xfrm>
              <a:prstGeom prst="rect">
                <a:avLst/>
              </a:prstGeom>
              <a:solidFill>
                <a:schemeClr val="accent1">
                  <a:lumMod val="60000"/>
                  <a:lumOff val="40000"/>
                </a:schemeClr>
              </a:solidFill>
            </p:spPr>
            <p:txBody>
              <a:bodyPr vert="horz" wrap="square">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1 </a:t>
                </a:r>
                <a:r>
                  <a:rPr lang="zh-CN" altLang="en-US" dirty="0" smtClean="0">
                    <a:solidFill>
                      <a:schemeClr val="bg1"/>
                    </a:solidFill>
                    <a:latin typeface="微软雅黑" panose="020B0503020204020204" pitchFamily="34" charset="-122"/>
                    <a:ea typeface="微软雅黑" panose="020B0503020204020204" pitchFamily="34" charset="-122"/>
                  </a:rPr>
                  <a:t>不</a:t>
                </a:r>
                <a:r>
                  <a:rPr lang="zh-CN" altLang="en-US" dirty="0">
                    <a:solidFill>
                      <a:schemeClr val="bg1"/>
                    </a:solidFill>
                    <a:latin typeface="微软雅黑" panose="020B0503020204020204" pitchFamily="34" charset="-122"/>
                    <a:ea typeface="微软雅黑" panose="020B0503020204020204" pitchFamily="34" charset="-122"/>
                  </a:rPr>
                  <a:t>包含“</a:t>
                </a:r>
                <a:r>
                  <a:rPr lang="en-US" altLang="zh-CN" dirty="0">
                    <a:solidFill>
                      <a:schemeClr val="bg1"/>
                    </a:solidFill>
                    <a:latin typeface="微软雅黑" panose="020B0503020204020204" pitchFamily="34" charset="-122"/>
                    <a:ea typeface="微软雅黑" panose="020B0503020204020204" pitchFamily="34" charset="-122"/>
                  </a:rPr>
                  <a:t>www”</a:t>
                </a:r>
                <a:r>
                  <a:rPr lang="zh-CN" altLang="en-US" dirty="0">
                    <a:solidFill>
                      <a:schemeClr val="bg1"/>
                    </a:solidFill>
                    <a:latin typeface="微软雅黑" panose="020B0503020204020204" pitchFamily="34" charset="-122"/>
                    <a:ea typeface="微软雅黑" panose="020B0503020204020204" pitchFamily="34" charset="-122"/>
                  </a:rPr>
                  <a:t>的查询结果</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41" name="矩形 40"/>
              <p:cNvSpPr/>
              <p:nvPr/>
            </p:nvSpPr>
            <p:spPr>
              <a:xfrm>
                <a:off x="6125555" y="3416268"/>
                <a:ext cx="3948476" cy="466996"/>
              </a:xfrm>
              <a:prstGeom prst="rect">
                <a:avLst/>
              </a:prstGeom>
              <a:solidFill>
                <a:schemeClr val="accent1">
                  <a:lumMod val="60000"/>
                  <a:lumOff val="40000"/>
                </a:schemeClr>
              </a:solidFill>
            </p:spPr>
            <p:txBody>
              <a:bodyPr vert="horz" wrap="square">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2  </a:t>
                </a:r>
                <a:r>
                  <a:rPr lang="zh-CN" altLang="en-US" dirty="0" smtClean="0">
                    <a:solidFill>
                      <a:schemeClr val="bg1"/>
                    </a:solidFill>
                    <a:latin typeface="微软雅黑" panose="020B0503020204020204" pitchFamily="34" charset="-122"/>
                    <a:ea typeface="微软雅黑" panose="020B0503020204020204" pitchFamily="34" charset="-122"/>
                  </a:rPr>
                  <a:t>包</a:t>
                </a:r>
                <a:r>
                  <a:rPr lang="zh-CN" altLang="en-US" dirty="0">
                    <a:solidFill>
                      <a:schemeClr val="bg1"/>
                    </a:solidFill>
                    <a:latin typeface="微软雅黑" panose="020B0503020204020204" pitchFamily="34" charset="-122"/>
                    <a:ea typeface="微软雅黑" panose="020B0503020204020204" pitchFamily="34" charset="-122"/>
                  </a:rPr>
                  <a:t>含“</a:t>
                </a:r>
                <a:r>
                  <a:rPr lang="en-US" altLang="zh-CN" dirty="0">
                    <a:solidFill>
                      <a:schemeClr val="bg1"/>
                    </a:solidFill>
                    <a:latin typeface="微软雅黑" panose="020B0503020204020204" pitchFamily="34" charset="-122"/>
                    <a:ea typeface="微软雅黑" panose="020B0503020204020204" pitchFamily="34" charset="-122"/>
                  </a:rPr>
                  <a:t>www”</a:t>
                </a:r>
                <a:r>
                  <a:rPr lang="zh-CN" altLang="en-US" dirty="0">
                    <a:solidFill>
                      <a:schemeClr val="bg1"/>
                    </a:solidFill>
                    <a:latin typeface="微软雅黑" panose="020B0503020204020204" pitchFamily="34" charset="-122"/>
                    <a:ea typeface="微软雅黑" panose="020B0503020204020204" pitchFamily="34" charset="-122"/>
                  </a:rPr>
                  <a:t>的查询结果</a:t>
                </a:r>
                <a:endParaRPr lang="en-US" altLang="zh-CN" dirty="0">
                  <a:solidFill>
                    <a:schemeClr val="bg1"/>
                  </a:solidFill>
                  <a:latin typeface="微软雅黑" panose="020B0503020204020204" pitchFamily="34" charset="-122"/>
                  <a:ea typeface="微软雅黑" panose="020B0503020204020204" pitchFamily="34" charset="-122"/>
                </a:endParaRPr>
              </a:p>
            </p:txBody>
          </p:sp>
        </p:grpSp>
      </p:grpSp>
      <p:grpSp>
        <p:nvGrpSpPr>
          <p:cNvPr id="57" name="组合 56"/>
          <p:cNvGrpSpPr/>
          <p:nvPr/>
        </p:nvGrpSpPr>
        <p:grpSpPr>
          <a:xfrm>
            <a:off x="9850633" y="5658898"/>
            <a:ext cx="1751966" cy="252226"/>
            <a:chOff x="8091888" y="6281866"/>
            <a:chExt cx="3338112" cy="383863"/>
          </a:xfrm>
        </p:grpSpPr>
        <p:sp>
          <p:nvSpPr>
            <p:cNvPr id="58" name="燕尾形 57"/>
            <p:cNvSpPr/>
            <p:nvPr/>
          </p:nvSpPr>
          <p:spPr>
            <a:xfrm>
              <a:off x="9217544" y="6281866"/>
              <a:ext cx="335280" cy="383863"/>
            </a:xfrm>
            <a:prstGeom prst="chevron">
              <a:avLst>
                <a:gd name="adj" fmla="val 3693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 name="燕尾形 58"/>
            <p:cNvSpPr/>
            <p:nvPr/>
          </p:nvSpPr>
          <p:spPr>
            <a:xfrm>
              <a:off x="9591680" y="6281866"/>
              <a:ext cx="335280" cy="383863"/>
            </a:xfrm>
            <a:prstGeom prst="chevron">
              <a:avLst>
                <a:gd name="adj" fmla="val 36932"/>
              </a:avLst>
            </a:prstGeom>
            <a:solidFill>
              <a:srgbClr val="027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 name="燕尾形 59"/>
            <p:cNvSpPr/>
            <p:nvPr/>
          </p:nvSpPr>
          <p:spPr>
            <a:xfrm>
              <a:off x="9951720" y="6281866"/>
              <a:ext cx="335280" cy="383863"/>
            </a:xfrm>
            <a:prstGeom prst="chevron">
              <a:avLst>
                <a:gd name="adj" fmla="val 36932"/>
              </a:avLst>
            </a:prstGeom>
            <a:solidFill>
              <a:srgbClr val="079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 name="燕尾形 60"/>
            <p:cNvSpPr/>
            <p:nvPr/>
          </p:nvSpPr>
          <p:spPr>
            <a:xfrm>
              <a:off x="10360544" y="6281866"/>
              <a:ext cx="335280" cy="383863"/>
            </a:xfrm>
            <a:prstGeom prst="chevron">
              <a:avLst>
                <a:gd name="adj" fmla="val 3693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燕尾形 61"/>
            <p:cNvSpPr/>
            <p:nvPr/>
          </p:nvSpPr>
          <p:spPr>
            <a:xfrm>
              <a:off x="10734680" y="6281866"/>
              <a:ext cx="335280" cy="383863"/>
            </a:xfrm>
            <a:prstGeom prst="chevron">
              <a:avLst>
                <a:gd name="adj" fmla="val 36932"/>
              </a:avLst>
            </a:prstGeom>
            <a:solidFill>
              <a:srgbClr val="027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3" name="燕尾形 62"/>
            <p:cNvSpPr/>
            <p:nvPr/>
          </p:nvSpPr>
          <p:spPr>
            <a:xfrm>
              <a:off x="11094720" y="6281866"/>
              <a:ext cx="335280" cy="383863"/>
            </a:xfrm>
            <a:prstGeom prst="chevron">
              <a:avLst>
                <a:gd name="adj" fmla="val 36932"/>
              </a:avLst>
            </a:prstGeom>
            <a:solidFill>
              <a:srgbClr val="079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燕尾形 66"/>
            <p:cNvSpPr/>
            <p:nvPr/>
          </p:nvSpPr>
          <p:spPr>
            <a:xfrm>
              <a:off x="8091888" y="6281866"/>
              <a:ext cx="335280" cy="383863"/>
            </a:xfrm>
            <a:prstGeom prst="chevron">
              <a:avLst>
                <a:gd name="adj" fmla="val 3693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8" name="燕尾形 67"/>
            <p:cNvSpPr/>
            <p:nvPr/>
          </p:nvSpPr>
          <p:spPr>
            <a:xfrm>
              <a:off x="8466024" y="6281866"/>
              <a:ext cx="335280" cy="383863"/>
            </a:xfrm>
            <a:prstGeom prst="chevron">
              <a:avLst>
                <a:gd name="adj" fmla="val 36932"/>
              </a:avLst>
            </a:prstGeom>
            <a:solidFill>
              <a:srgbClr val="027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9" name="燕尾形 68"/>
            <p:cNvSpPr/>
            <p:nvPr/>
          </p:nvSpPr>
          <p:spPr>
            <a:xfrm>
              <a:off x="8826064" y="6281866"/>
              <a:ext cx="335280" cy="383863"/>
            </a:xfrm>
            <a:prstGeom prst="chevron">
              <a:avLst>
                <a:gd name="adj" fmla="val 36932"/>
              </a:avLst>
            </a:prstGeom>
            <a:solidFill>
              <a:srgbClr val="079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val="13110066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（三）使用搜索引擎指令</a:t>
            </a:r>
          </a:p>
        </p:txBody>
      </p:sp>
      <p:sp>
        <p:nvSpPr>
          <p:cNvPr id="6" name="矩形 5"/>
          <p:cNvSpPr/>
          <p:nvPr/>
        </p:nvSpPr>
        <p:spPr>
          <a:xfrm>
            <a:off x="1274324" y="1161593"/>
            <a:ext cx="2226354" cy="517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内容占位符 3"/>
          <p:cNvSpPr>
            <a:spLocks noGrp="1"/>
          </p:cNvSpPr>
          <p:nvPr>
            <p:ph sz="quarter" idx="10"/>
          </p:nvPr>
        </p:nvSpPr>
        <p:spPr>
          <a:xfrm>
            <a:off x="1274324" y="1186269"/>
            <a:ext cx="4067697" cy="533482"/>
          </a:xfrm>
        </p:spPr>
        <p:txBody>
          <a:bodyPr>
            <a:normAutofit lnSpcReduction="10000"/>
          </a:bodyPr>
          <a:lstStyle/>
          <a:p>
            <a:pPr indent="0"/>
            <a:r>
              <a:rPr lang="en-US" altLang="zh-CN" dirty="0">
                <a:solidFill>
                  <a:schemeClr val="bg1"/>
                </a:solidFill>
              </a:rPr>
              <a:t>2</a:t>
            </a:r>
            <a:r>
              <a:rPr lang="zh-CN" altLang="en-US" dirty="0">
                <a:solidFill>
                  <a:schemeClr val="bg1"/>
                </a:solidFill>
              </a:rPr>
              <a:t>．</a:t>
            </a:r>
            <a:r>
              <a:rPr lang="en-US" altLang="zh-CN" dirty="0">
                <a:solidFill>
                  <a:schemeClr val="bg1"/>
                </a:solidFill>
              </a:rPr>
              <a:t>inurl</a:t>
            </a:r>
            <a:r>
              <a:rPr lang="zh-CN" altLang="en-US" dirty="0">
                <a:solidFill>
                  <a:schemeClr val="bg1"/>
                </a:solidFill>
              </a:rPr>
              <a:t>指令</a:t>
            </a:r>
            <a:endParaRPr lang="en-US" altLang="zh-CN" sz="1100" dirty="0"/>
          </a:p>
        </p:txBody>
      </p:sp>
      <p:grpSp>
        <p:nvGrpSpPr>
          <p:cNvPr id="8" name="组合 7"/>
          <p:cNvGrpSpPr/>
          <p:nvPr/>
        </p:nvGrpSpPr>
        <p:grpSpPr>
          <a:xfrm flipV="1">
            <a:off x="609600" y="1030803"/>
            <a:ext cx="470284" cy="670057"/>
            <a:chOff x="3173412" y="596106"/>
            <a:chExt cx="960438" cy="1368425"/>
          </a:xfrm>
        </p:grpSpPr>
        <p:sp>
          <p:nvSpPr>
            <p:cNvPr id="10" name="Freeform 9"/>
            <p:cNvSpPr/>
            <p:nvPr/>
          </p:nvSpPr>
          <p:spPr bwMode="auto">
            <a:xfrm>
              <a:off x="3586162" y="1178719"/>
              <a:ext cx="193675" cy="214313"/>
            </a:xfrm>
            <a:custGeom>
              <a:avLst/>
              <a:gdLst>
                <a:gd name="T0" fmla="*/ 61 w 72"/>
                <a:gd name="T1" fmla="*/ 23 h 80"/>
                <a:gd name="T2" fmla="*/ 22 w 72"/>
                <a:gd name="T3" fmla="*/ 6 h 80"/>
                <a:gd name="T4" fmla="*/ 22 w 72"/>
                <a:gd name="T5" fmla="*/ 6 h 80"/>
                <a:gd name="T6" fmla="*/ 6 w 72"/>
                <a:gd name="T7" fmla="*/ 45 h 80"/>
                <a:gd name="T8" fmla="*/ 11 w 72"/>
                <a:gd name="T9" fmla="*/ 58 h 80"/>
                <a:gd name="T10" fmla="*/ 50 w 72"/>
                <a:gd name="T11" fmla="*/ 74 h 80"/>
                <a:gd name="T12" fmla="*/ 50 w 72"/>
                <a:gd name="T13" fmla="*/ 74 h 80"/>
                <a:gd name="T14" fmla="*/ 66 w 72"/>
                <a:gd name="T15" fmla="*/ 35 h 80"/>
                <a:gd name="T16" fmla="*/ 61 w 72"/>
                <a:gd name="T1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61" y="23"/>
                  </a:moveTo>
                  <a:cubicBezTo>
                    <a:pt x="54" y="7"/>
                    <a:pt x="37" y="0"/>
                    <a:pt x="22" y="6"/>
                  </a:cubicBezTo>
                  <a:cubicBezTo>
                    <a:pt x="22" y="6"/>
                    <a:pt x="22" y="6"/>
                    <a:pt x="22" y="6"/>
                  </a:cubicBezTo>
                  <a:cubicBezTo>
                    <a:pt x="7" y="13"/>
                    <a:pt x="0" y="30"/>
                    <a:pt x="6" y="45"/>
                  </a:cubicBezTo>
                  <a:cubicBezTo>
                    <a:pt x="11" y="58"/>
                    <a:pt x="11" y="58"/>
                    <a:pt x="11" y="58"/>
                  </a:cubicBezTo>
                  <a:cubicBezTo>
                    <a:pt x="17" y="73"/>
                    <a:pt x="35" y="80"/>
                    <a:pt x="50" y="74"/>
                  </a:cubicBezTo>
                  <a:cubicBezTo>
                    <a:pt x="50" y="74"/>
                    <a:pt x="50" y="74"/>
                    <a:pt x="50" y="74"/>
                  </a:cubicBezTo>
                  <a:cubicBezTo>
                    <a:pt x="65" y="68"/>
                    <a:pt x="72" y="50"/>
                    <a:pt x="66" y="35"/>
                  </a:cubicBezTo>
                  <a:lnTo>
                    <a:pt x="61" y="23"/>
                  </a:lnTo>
                  <a:close/>
                </a:path>
              </a:pathLst>
            </a:custGeom>
            <a:solidFill>
              <a:srgbClr val="23A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Freeform 10"/>
            <p:cNvSpPr/>
            <p:nvPr/>
          </p:nvSpPr>
          <p:spPr bwMode="auto">
            <a:xfrm>
              <a:off x="3173412" y="640556"/>
              <a:ext cx="866775" cy="838200"/>
            </a:xfrm>
            <a:custGeom>
              <a:avLst/>
              <a:gdLst>
                <a:gd name="T0" fmla="*/ 323 w 323"/>
                <a:gd name="T1" fmla="*/ 208 h 312"/>
                <a:gd name="T2" fmla="*/ 321 w 323"/>
                <a:gd name="T3" fmla="*/ 208 h 312"/>
                <a:gd name="T4" fmla="*/ 223 w 323"/>
                <a:gd name="T5" fmla="*/ 216 h 312"/>
                <a:gd name="T6" fmla="*/ 172 w 323"/>
                <a:gd name="T7" fmla="*/ 198 h 312"/>
                <a:gd name="T8" fmla="*/ 150 w 323"/>
                <a:gd name="T9" fmla="*/ 247 h 312"/>
                <a:gd name="T10" fmla="*/ 74 w 323"/>
                <a:gd name="T11" fmla="*/ 309 h 312"/>
                <a:gd name="T12" fmla="*/ 73 w 323"/>
                <a:gd name="T13" fmla="*/ 312 h 312"/>
                <a:gd name="T14" fmla="*/ 67 w 323"/>
                <a:gd name="T15" fmla="*/ 299 h 312"/>
                <a:gd name="T16" fmla="*/ 28 w 323"/>
                <a:gd name="T17" fmla="*/ 207 h 312"/>
                <a:gd name="T18" fmla="*/ 102 w 323"/>
                <a:gd name="T19" fmla="*/ 28 h 312"/>
                <a:gd name="T20" fmla="*/ 280 w 323"/>
                <a:gd name="T21" fmla="*/ 102 h 312"/>
                <a:gd name="T22" fmla="*/ 319 w 323"/>
                <a:gd name="T23" fmla="*/ 195 h 312"/>
                <a:gd name="T24" fmla="*/ 323 w 323"/>
                <a:gd name="T25"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12">
                  <a:moveTo>
                    <a:pt x="323" y="208"/>
                  </a:moveTo>
                  <a:cubicBezTo>
                    <a:pt x="322" y="208"/>
                    <a:pt x="322" y="208"/>
                    <a:pt x="321" y="208"/>
                  </a:cubicBezTo>
                  <a:cubicBezTo>
                    <a:pt x="292" y="204"/>
                    <a:pt x="258" y="207"/>
                    <a:pt x="223" y="216"/>
                  </a:cubicBezTo>
                  <a:cubicBezTo>
                    <a:pt x="214" y="198"/>
                    <a:pt x="192" y="190"/>
                    <a:pt x="172" y="198"/>
                  </a:cubicBezTo>
                  <a:cubicBezTo>
                    <a:pt x="153" y="206"/>
                    <a:pt x="143" y="227"/>
                    <a:pt x="150" y="247"/>
                  </a:cubicBezTo>
                  <a:cubicBezTo>
                    <a:pt x="118" y="265"/>
                    <a:pt x="92" y="286"/>
                    <a:pt x="74" y="309"/>
                  </a:cubicBezTo>
                  <a:cubicBezTo>
                    <a:pt x="74" y="310"/>
                    <a:pt x="73" y="311"/>
                    <a:pt x="73" y="312"/>
                  </a:cubicBezTo>
                  <a:cubicBezTo>
                    <a:pt x="70" y="308"/>
                    <a:pt x="68" y="303"/>
                    <a:pt x="67" y="299"/>
                  </a:cubicBezTo>
                  <a:cubicBezTo>
                    <a:pt x="28" y="207"/>
                    <a:pt x="28" y="207"/>
                    <a:pt x="28" y="207"/>
                  </a:cubicBezTo>
                  <a:cubicBezTo>
                    <a:pt x="0" y="137"/>
                    <a:pt x="33" y="57"/>
                    <a:pt x="102" y="28"/>
                  </a:cubicBezTo>
                  <a:cubicBezTo>
                    <a:pt x="172" y="0"/>
                    <a:pt x="252" y="33"/>
                    <a:pt x="280" y="102"/>
                  </a:cubicBezTo>
                  <a:cubicBezTo>
                    <a:pt x="319" y="195"/>
                    <a:pt x="319" y="195"/>
                    <a:pt x="319" y="195"/>
                  </a:cubicBezTo>
                  <a:cubicBezTo>
                    <a:pt x="320" y="199"/>
                    <a:pt x="322" y="204"/>
                    <a:pt x="323" y="208"/>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 name="Freeform 11"/>
            <p:cNvSpPr/>
            <p:nvPr/>
          </p:nvSpPr>
          <p:spPr bwMode="auto">
            <a:xfrm>
              <a:off x="3752850" y="1234281"/>
              <a:ext cx="325438" cy="400050"/>
            </a:xfrm>
            <a:custGeom>
              <a:avLst/>
              <a:gdLst>
                <a:gd name="T0" fmla="*/ 14 w 121"/>
                <a:gd name="T1" fmla="*/ 12 h 149"/>
                <a:gd name="T2" fmla="*/ 14 w 121"/>
                <a:gd name="T3" fmla="*/ 11 h 149"/>
                <a:gd name="T4" fmla="*/ 103 w 121"/>
                <a:gd name="T5" fmla="*/ 3 h 149"/>
                <a:gd name="T6" fmla="*/ 111 w 121"/>
                <a:gd name="T7" fmla="*/ 4 h 149"/>
                <a:gd name="T8" fmla="*/ 36 w 121"/>
                <a:gd name="T9" fmla="*/ 149 h 149"/>
                <a:gd name="T10" fmla="*/ 0 w 121"/>
                <a:gd name="T11" fmla="*/ 60 h 149"/>
                <a:gd name="T12" fmla="*/ 14 w 121"/>
                <a:gd name="T13" fmla="*/ 12 h 149"/>
              </a:gdLst>
              <a:ahLst/>
              <a:cxnLst>
                <a:cxn ang="0">
                  <a:pos x="T0" y="T1"/>
                </a:cxn>
                <a:cxn ang="0">
                  <a:pos x="T2" y="T3"/>
                </a:cxn>
                <a:cxn ang="0">
                  <a:pos x="T4" y="T5"/>
                </a:cxn>
                <a:cxn ang="0">
                  <a:pos x="T6" y="T7"/>
                </a:cxn>
                <a:cxn ang="0">
                  <a:pos x="T8" y="T9"/>
                </a:cxn>
                <a:cxn ang="0">
                  <a:pos x="T10" y="T11"/>
                </a:cxn>
                <a:cxn ang="0">
                  <a:pos x="T12" y="T13"/>
                </a:cxn>
              </a:cxnLst>
              <a:rect l="0" t="0" r="r" b="b"/>
              <a:pathLst>
                <a:path w="121" h="149">
                  <a:moveTo>
                    <a:pt x="14" y="12"/>
                  </a:moveTo>
                  <a:cubicBezTo>
                    <a:pt x="14" y="11"/>
                    <a:pt x="14" y="11"/>
                    <a:pt x="14" y="11"/>
                  </a:cubicBezTo>
                  <a:cubicBezTo>
                    <a:pt x="46" y="2"/>
                    <a:pt x="77" y="0"/>
                    <a:pt x="103" y="3"/>
                  </a:cubicBezTo>
                  <a:cubicBezTo>
                    <a:pt x="106" y="3"/>
                    <a:pt x="108" y="4"/>
                    <a:pt x="111" y="4"/>
                  </a:cubicBezTo>
                  <a:cubicBezTo>
                    <a:pt x="121" y="63"/>
                    <a:pt x="91" y="122"/>
                    <a:pt x="36" y="149"/>
                  </a:cubicBezTo>
                  <a:cubicBezTo>
                    <a:pt x="0" y="60"/>
                    <a:pt x="0" y="60"/>
                    <a:pt x="0" y="60"/>
                  </a:cubicBezTo>
                  <a:cubicBezTo>
                    <a:pt x="15" y="50"/>
                    <a:pt x="22" y="30"/>
                    <a:pt x="14" y="12"/>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reeform 12"/>
            <p:cNvSpPr/>
            <p:nvPr/>
          </p:nvSpPr>
          <p:spPr bwMode="auto">
            <a:xfrm>
              <a:off x="3392487" y="1343819"/>
              <a:ext cx="417513" cy="360363"/>
            </a:xfrm>
            <a:custGeom>
              <a:avLst/>
              <a:gdLst>
                <a:gd name="T0" fmla="*/ 74 w 155"/>
                <a:gd name="T1" fmla="*/ 0 h 134"/>
                <a:gd name="T2" fmla="*/ 74 w 155"/>
                <a:gd name="T3" fmla="*/ 2 h 134"/>
                <a:gd name="T4" fmla="*/ 119 w 155"/>
                <a:gd name="T5" fmla="*/ 26 h 134"/>
                <a:gd name="T6" fmla="*/ 155 w 155"/>
                <a:gd name="T7" fmla="*/ 114 h 134"/>
                <a:gd name="T8" fmla="*/ 0 w 155"/>
                <a:gd name="T9" fmla="*/ 65 h 134"/>
                <a:gd name="T10" fmla="*/ 5 w 155"/>
                <a:gd name="T11" fmla="*/ 58 h 134"/>
                <a:gd name="T12" fmla="*/ 74 w 15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5" h="134">
                  <a:moveTo>
                    <a:pt x="74" y="0"/>
                  </a:moveTo>
                  <a:cubicBezTo>
                    <a:pt x="74" y="2"/>
                    <a:pt x="74" y="2"/>
                    <a:pt x="74" y="2"/>
                  </a:cubicBezTo>
                  <a:cubicBezTo>
                    <a:pt x="82" y="19"/>
                    <a:pt x="100" y="29"/>
                    <a:pt x="119" y="26"/>
                  </a:cubicBezTo>
                  <a:cubicBezTo>
                    <a:pt x="155" y="114"/>
                    <a:pt x="155" y="114"/>
                    <a:pt x="155" y="114"/>
                  </a:cubicBezTo>
                  <a:cubicBezTo>
                    <a:pt x="97" y="134"/>
                    <a:pt x="35" y="113"/>
                    <a:pt x="0" y="65"/>
                  </a:cubicBezTo>
                  <a:cubicBezTo>
                    <a:pt x="2" y="62"/>
                    <a:pt x="3" y="60"/>
                    <a:pt x="5" y="58"/>
                  </a:cubicBezTo>
                  <a:cubicBezTo>
                    <a:pt x="21" y="37"/>
                    <a:pt x="45" y="17"/>
                    <a:pt x="74" y="0"/>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reeform 13"/>
            <p:cNvSpPr/>
            <p:nvPr/>
          </p:nvSpPr>
          <p:spPr bwMode="auto">
            <a:xfrm>
              <a:off x="3178175" y="1647031"/>
              <a:ext cx="784225" cy="317500"/>
            </a:xfrm>
            <a:custGeom>
              <a:avLst/>
              <a:gdLst>
                <a:gd name="T0" fmla="*/ 21 w 292"/>
                <a:gd name="T1" fmla="*/ 106 h 118"/>
                <a:gd name="T2" fmla="*/ 28 w 292"/>
                <a:gd name="T3" fmla="*/ 90 h 118"/>
                <a:gd name="T4" fmla="*/ 28 w 292"/>
                <a:gd name="T5" fmla="*/ 90 h 118"/>
                <a:gd name="T6" fmla="*/ 24 w 292"/>
                <a:gd name="T7" fmla="*/ 66 h 118"/>
                <a:gd name="T8" fmla="*/ 24 w 292"/>
                <a:gd name="T9" fmla="*/ 66 h 118"/>
                <a:gd name="T10" fmla="*/ 77 w 292"/>
                <a:gd name="T11" fmla="*/ 25 h 118"/>
                <a:gd name="T12" fmla="*/ 77 w 292"/>
                <a:gd name="T13" fmla="*/ 25 h 118"/>
                <a:gd name="T14" fmla="*/ 140 w 292"/>
                <a:gd name="T15" fmla="*/ 54 h 118"/>
                <a:gd name="T16" fmla="*/ 140 w 292"/>
                <a:gd name="T17" fmla="*/ 54 h 118"/>
                <a:gd name="T18" fmla="*/ 189 w 292"/>
                <a:gd name="T19" fmla="*/ 94 h 118"/>
                <a:gd name="T20" fmla="*/ 189 w 292"/>
                <a:gd name="T21" fmla="*/ 94 h 118"/>
                <a:gd name="T22" fmla="*/ 240 w 292"/>
                <a:gd name="T23" fmla="*/ 117 h 118"/>
                <a:gd name="T24" fmla="*/ 240 w 292"/>
                <a:gd name="T25" fmla="*/ 117 h 118"/>
                <a:gd name="T26" fmla="*/ 278 w 292"/>
                <a:gd name="T27" fmla="*/ 100 h 118"/>
                <a:gd name="T28" fmla="*/ 278 w 292"/>
                <a:gd name="T29" fmla="*/ 100 h 118"/>
                <a:gd name="T30" fmla="*/ 292 w 292"/>
                <a:gd name="T31" fmla="*/ 69 h 118"/>
                <a:gd name="T32" fmla="*/ 292 w 292"/>
                <a:gd name="T33" fmla="*/ 69 h 118"/>
                <a:gd name="T34" fmla="*/ 279 w 292"/>
                <a:gd name="T35" fmla="*/ 29 h 118"/>
                <a:gd name="T36" fmla="*/ 279 w 292"/>
                <a:gd name="T37" fmla="*/ 29 h 118"/>
                <a:gd name="T38" fmla="*/ 265 w 292"/>
                <a:gd name="T39" fmla="*/ 13 h 118"/>
                <a:gd name="T40" fmla="*/ 265 w 292"/>
                <a:gd name="T41" fmla="*/ 13 h 118"/>
                <a:gd name="T42" fmla="*/ 248 w 292"/>
                <a:gd name="T43" fmla="*/ 14 h 118"/>
                <a:gd name="T44" fmla="*/ 248 w 292"/>
                <a:gd name="T45" fmla="*/ 14 h 118"/>
                <a:gd name="T46" fmla="*/ 249 w 292"/>
                <a:gd name="T47" fmla="*/ 31 h 118"/>
                <a:gd name="T48" fmla="*/ 249 w 292"/>
                <a:gd name="T49" fmla="*/ 31 h 118"/>
                <a:gd name="T50" fmla="*/ 249 w 292"/>
                <a:gd name="T51" fmla="*/ 32 h 118"/>
                <a:gd name="T52" fmla="*/ 249 w 292"/>
                <a:gd name="T53" fmla="*/ 32 h 118"/>
                <a:gd name="T54" fmla="*/ 252 w 292"/>
                <a:gd name="T55" fmla="*/ 34 h 118"/>
                <a:gd name="T56" fmla="*/ 252 w 292"/>
                <a:gd name="T57" fmla="*/ 34 h 118"/>
                <a:gd name="T58" fmla="*/ 259 w 292"/>
                <a:gd name="T59" fmla="*/ 43 h 118"/>
                <a:gd name="T60" fmla="*/ 259 w 292"/>
                <a:gd name="T61" fmla="*/ 43 h 118"/>
                <a:gd name="T62" fmla="*/ 267 w 292"/>
                <a:gd name="T63" fmla="*/ 67 h 118"/>
                <a:gd name="T64" fmla="*/ 267 w 292"/>
                <a:gd name="T65" fmla="*/ 67 h 118"/>
                <a:gd name="T66" fmla="*/ 260 w 292"/>
                <a:gd name="T67" fmla="*/ 84 h 118"/>
                <a:gd name="T68" fmla="*/ 260 w 292"/>
                <a:gd name="T69" fmla="*/ 84 h 118"/>
                <a:gd name="T70" fmla="*/ 241 w 292"/>
                <a:gd name="T71" fmla="*/ 92 h 118"/>
                <a:gd name="T72" fmla="*/ 241 w 292"/>
                <a:gd name="T73" fmla="*/ 92 h 118"/>
                <a:gd name="T74" fmla="*/ 203 w 292"/>
                <a:gd name="T75" fmla="*/ 74 h 118"/>
                <a:gd name="T76" fmla="*/ 203 w 292"/>
                <a:gd name="T77" fmla="*/ 74 h 118"/>
                <a:gd name="T78" fmla="*/ 156 w 292"/>
                <a:gd name="T79" fmla="*/ 35 h 118"/>
                <a:gd name="T80" fmla="*/ 156 w 292"/>
                <a:gd name="T81" fmla="*/ 35 h 118"/>
                <a:gd name="T82" fmla="*/ 78 w 292"/>
                <a:gd name="T83" fmla="*/ 1 h 118"/>
                <a:gd name="T84" fmla="*/ 78 w 292"/>
                <a:gd name="T85" fmla="*/ 1 h 118"/>
                <a:gd name="T86" fmla="*/ 24 w 292"/>
                <a:gd name="T87" fmla="*/ 17 h 118"/>
                <a:gd name="T88" fmla="*/ 24 w 292"/>
                <a:gd name="T89" fmla="*/ 17 h 118"/>
                <a:gd name="T90" fmla="*/ 0 w 292"/>
                <a:gd name="T91" fmla="*/ 65 h 118"/>
                <a:gd name="T92" fmla="*/ 0 w 292"/>
                <a:gd name="T93" fmla="*/ 65 h 118"/>
                <a:gd name="T94" fmla="*/ 5 w 292"/>
                <a:gd name="T95" fmla="*/ 99 h 118"/>
                <a:gd name="T96" fmla="*/ 5 w 292"/>
                <a:gd name="T97" fmla="*/ 99 h 118"/>
                <a:gd name="T98" fmla="*/ 16 w 292"/>
                <a:gd name="T99" fmla="*/ 107 h 118"/>
                <a:gd name="T100" fmla="*/ 16 w 292"/>
                <a:gd name="T101" fmla="*/ 107 h 118"/>
                <a:gd name="T102" fmla="*/ 21 w 292"/>
                <a:gd name="T103"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18">
                  <a:moveTo>
                    <a:pt x="21" y="106"/>
                  </a:moveTo>
                  <a:cubicBezTo>
                    <a:pt x="27" y="104"/>
                    <a:pt x="31" y="97"/>
                    <a:pt x="28" y="90"/>
                  </a:cubicBezTo>
                  <a:cubicBezTo>
                    <a:pt x="28" y="90"/>
                    <a:pt x="28" y="90"/>
                    <a:pt x="28" y="90"/>
                  </a:cubicBezTo>
                  <a:cubicBezTo>
                    <a:pt x="25" y="81"/>
                    <a:pt x="24" y="73"/>
                    <a:pt x="24" y="66"/>
                  </a:cubicBezTo>
                  <a:cubicBezTo>
                    <a:pt x="24" y="66"/>
                    <a:pt x="24" y="66"/>
                    <a:pt x="24" y="66"/>
                  </a:cubicBezTo>
                  <a:cubicBezTo>
                    <a:pt x="26" y="41"/>
                    <a:pt x="46" y="24"/>
                    <a:pt x="77" y="25"/>
                  </a:cubicBezTo>
                  <a:cubicBezTo>
                    <a:pt x="77" y="25"/>
                    <a:pt x="77" y="25"/>
                    <a:pt x="77" y="25"/>
                  </a:cubicBezTo>
                  <a:cubicBezTo>
                    <a:pt x="95" y="26"/>
                    <a:pt x="117" y="34"/>
                    <a:pt x="140" y="54"/>
                  </a:cubicBezTo>
                  <a:cubicBezTo>
                    <a:pt x="140" y="54"/>
                    <a:pt x="140" y="54"/>
                    <a:pt x="140" y="54"/>
                  </a:cubicBezTo>
                  <a:cubicBezTo>
                    <a:pt x="155" y="67"/>
                    <a:pt x="172" y="82"/>
                    <a:pt x="189" y="94"/>
                  </a:cubicBezTo>
                  <a:cubicBezTo>
                    <a:pt x="189" y="94"/>
                    <a:pt x="189" y="94"/>
                    <a:pt x="189" y="94"/>
                  </a:cubicBezTo>
                  <a:cubicBezTo>
                    <a:pt x="205" y="106"/>
                    <a:pt x="222" y="116"/>
                    <a:pt x="240" y="117"/>
                  </a:cubicBezTo>
                  <a:cubicBezTo>
                    <a:pt x="240" y="117"/>
                    <a:pt x="240" y="117"/>
                    <a:pt x="240" y="117"/>
                  </a:cubicBezTo>
                  <a:cubicBezTo>
                    <a:pt x="254" y="118"/>
                    <a:pt x="268" y="112"/>
                    <a:pt x="278" y="100"/>
                  </a:cubicBezTo>
                  <a:cubicBezTo>
                    <a:pt x="278" y="100"/>
                    <a:pt x="278" y="100"/>
                    <a:pt x="278" y="100"/>
                  </a:cubicBezTo>
                  <a:cubicBezTo>
                    <a:pt x="287" y="90"/>
                    <a:pt x="291" y="79"/>
                    <a:pt x="292" y="69"/>
                  </a:cubicBezTo>
                  <a:cubicBezTo>
                    <a:pt x="292" y="69"/>
                    <a:pt x="292" y="69"/>
                    <a:pt x="292" y="69"/>
                  </a:cubicBezTo>
                  <a:cubicBezTo>
                    <a:pt x="292" y="52"/>
                    <a:pt x="285" y="39"/>
                    <a:pt x="279" y="29"/>
                  </a:cubicBezTo>
                  <a:cubicBezTo>
                    <a:pt x="279" y="29"/>
                    <a:pt x="279" y="29"/>
                    <a:pt x="279" y="29"/>
                  </a:cubicBezTo>
                  <a:cubicBezTo>
                    <a:pt x="272" y="19"/>
                    <a:pt x="265" y="13"/>
                    <a:pt x="265" y="13"/>
                  </a:cubicBezTo>
                  <a:cubicBezTo>
                    <a:pt x="265" y="13"/>
                    <a:pt x="265" y="13"/>
                    <a:pt x="265" y="13"/>
                  </a:cubicBezTo>
                  <a:cubicBezTo>
                    <a:pt x="260" y="9"/>
                    <a:pt x="252" y="9"/>
                    <a:pt x="248" y="14"/>
                  </a:cubicBezTo>
                  <a:cubicBezTo>
                    <a:pt x="248" y="14"/>
                    <a:pt x="248" y="14"/>
                    <a:pt x="248" y="14"/>
                  </a:cubicBezTo>
                  <a:cubicBezTo>
                    <a:pt x="243" y="19"/>
                    <a:pt x="244" y="27"/>
                    <a:pt x="249" y="31"/>
                  </a:cubicBezTo>
                  <a:cubicBezTo>
                    <a:pt x="249" y="31"/>
                    <a:pt x="249" y="31"/>
                    <a:pt x="249" y="31"/>
                  </a:cubicBezTo>
                  <a:cubicBezTo>
                    <a:pt x="249" y="31"/>
                    <a:pt x="249" y="31"/>
                    <a:pt x="249" y="32"/>
                  </a:cubicBezTo>
                  <a:cubicBezTo>
                    <a:pt x="249" y="32"/>
                    <a:pt x="249" y="32"/>
                    <a:pt x="249" y="32"/>
                  </a:cubicBezTo>
                  <a:cubicBezTo>
                    <a:pt x="250" y="32"/>
                    <a:pt x="251" y="33"/>
                    <a:pt x="252" y="34"/>
                  </a:cubicBezTo>
                  <a:cubicBezTo>
                    <a:pt x="252" y="34"/>
                    <a:pt x="252" y="34"/>
                    <a:pt x="252" y="34"/>
                  </a:cubicBezTo>
                  <a:cubicBezTo>
                    <a:pt x="253" y="36"/>
                    <a:pt x="256" y="39"/>
                    <a:pt x="259" y="43"/>
                  </a:cubicBezTo>
                  <a:cubicBezTo>
                    <a:pt x="259" y="43"/>
                    <a:pt x="259" y="43"/>
                    <a:pt x="259" y="43"/>
                  </a:cubicBezTo>
                  <a:cubicBezTo>
                    <a:pt x="264" y="50"/>
                    <a:pt x="268" y="59"/>
                    <a:pt x="267" y="67"/>
                  </a:cubicBezTo>
                  <a:cubicBezTo>
                    <a:pt x="267" y="67"/>
                    <a:pt x="267" y="67"/>
                    <a:pt x="267" y="67"/>
                  </a:cubicBezTo>
                  <a:cubicBezTo>
                    <a:pt x="267" y="73"/>
                    <a:pt x="265" y="78"/>
                    <a:pt x="260" y="84"/>
                  </a:cubicBezTo>
                  <a:cubicBezTo>
                    <a:pt x="260" y="84"/>
                    <a:pt x="260" y="84"/>
                    <a:pt x="260" y="84"/>
                  </a:cubicBezTo>
                  <a:cubicBezTo>
                    <a:pt x="253" y="91"/>
                    <a:pt x="248" y="92"/>
                    <a:pt x="241" y="92"/>
                  </a:cubicBezTo>
                  <a:cubicBezTo>
                    <a:pt x="241" y="92"/>
                    <a:pt x="241" y="92"/>
                    <a:pt x="241" y="92"/>
                  </a:cubicBezTo>
                  <a:cubicBezTo>
                    <a:pt x="232" y="92"/>
                    <a:pt x="218" y="85"/>
                    <a:pt x="203" y="74"/>
                  </a:cubicBezTo>
                  <a:cubicBezTo>
                    <a:pt x="203" y="74"/>
                    <a:pt x="203" y="74"/>
                    <a:pt x="203" y="74"/>
                  </a:cubicBezTo>
                  <a:cubicBezTo>
                    <a:pt x="188" y="63"/>
                    <a:pt x="172" y="49"/>
                    <a:pt x="156" y="35"/>
                  </a:cubicBezTo>
                  <a:cubicBezTo>
                    <a:pt x="156" y="35"/>
                    <a:pt x="156" y="35"/>
                    <a:pt x="156" y="35"/>
                  </a:cubicBezTo>
                  <a:cubicBezTo>
                    <a:pt x="130" y="13"/>
                    <a:pt x="103" y="2"/>
                    <a:pt x="78" y="1"/>
                  </a:cubicBezTo>
                  <a:cubicBezTo>
                    <a:pt x="78" y="1"/>
                    <a:pt x="78" y="1"/>
                    <a:pt x="78" y="1"/>
                  </a:cubicBezTo>
                  <a:cubicBezTo>
                    <a:pt x="57" y="0"/>
                    <a:pt x="38" y="5"/>
                    <a:pt x="24" y="17"/>
                  </a:cubicBezTo>
                  <a:cubicBezTo>
                    <a:pt x="24" y="17"/>
                    <a:pt x="24" y="17"/>
                    <a:pt x="24" y="17"/>
                  </a:cubicBezTo>
                  <a:cubicBezTo>
                    <a:pt x="10" y="28"/>
                    <a:pt x="1" y="45"/>
                    <a:pt x="0" y="65"/>
                  </a:cubicBezTo>
                  <a:cubicBezTo>
                    <a:pt x="0" y="65"/>
                    <a:pt x="0" y="65"/>
                    <a:pt x="0" y="65"/>
                  </a:cubicBezTo>
                  <a:cubicBezTo>
                    <a:pt x="0" y="76"/>
                    <a:pt x="1" y="87"/>
                    <a:pt x="5" y="99"/>
                  </a:cubicBezTo>
                  <a:cubicBezTo>
                    <a:pt x="5" y="99"/>
                    <a:pt x="5" y="99"/>
                    <a:pt x="5" y="99"/>
                  </a:cubicBezTo>
                  <a:cubicBezTo>
                    <a:pt x="7" y="103"/>
                    <a:pt x="11" y="106"/>
                    <a:pt x="16" y="107"/>
                  </a:cubicBezTo>
                  <a:cubicBezTo>
                    <a:pt x="16" y="107"/>
                    <a:pt x="16" y="107"/>
                    <a:pt x="16" y="107"/>
                  </a:cubicBezTo>
                  <a:cubicBezTo>
                    <a:pt x="18" y="107"/>
                    <a:pt x="19" y="107"/>
                    <a:pt x="21" y="106"/>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Freeform 14"/>
            <p:cNvSpPr/>
            <p:nvPr/>
          </p:nvSpPr>
          <p:spPr bwMode="auto">
            <a:xfrm>
              <a:off x="3940175" y="748506"/>
              <a:ext cx="193675" cy="104775"/>
            </a:xfrm>
            <a:custGeom>
              <a:avLst/>
              <a:gdLst>
                <a:gd name="T0" fmla="*/ 1 w 72"/>
                <a:gd name="T1" fmla="*/ 30 h 39"/>
                <a:gd name="T2" fmla="*/ 3 w 72"/>
                <a:gd name="T3" fmla="*/ 35 h 39"/>
                <a:gd name="T4" fmla="*/ 7 w 72"/>
                <a:gd name="T5" fmla="*/ 38 h 39"/>
                <a:gd name="T6" fmla="*/ 70 w 72"/>
                <a:gd name="T7" fmla="*/ 22 h 39"/>
                <a:gd name="T8" fmla="*/ 71 w 72"/>
                <a:gd name="T9" fmla="*/ 17 h 39"/>
                <a:gd name="T10" fmla="*/ 66 w 72"/>
                <a:gd name="T11" fmla="*/ 3 h 39"/>
                <a:gd name="T12" fmla="*/ 62 w 72"/>
                <a:gd name="T13" fmla="*/ 0 h 39"/>
                <a:gd name="T14" fmla="*/ 2 w 72"/>
                <a:gd name="T15" fmla="*/ 25 h 39"/>
                <a:gd name="T16" fmla="*/ 1 w 72"/>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1" y="30"/>
                  </a:moveTo>
                  <a:cubicBezTo>
                    <a:pt x="3" y="35"/>
                    <a:pt x="3" y="35"/>
                    <a:pt x="3" y="35"/>
                  </a:cubicBezTo>
                  <a:cubicBezTo>
                    <a:pt x="4" y="37"/>
                    <a:pt x="5" y="39"/>
                    <a:pt x="7" y="38"/>
                  </a:cubicBezTo>
                  <a:cubicBezTo>
                    <a:pt x="70" y="22"/>
                    <a:pt x="70" y="22"/>
                    <a:pt x="70" y="22"/>
                  </a:cubicBezTo>
                  <a:cubicBezTo>
                    <a:pt x="71" y="21"/>
                    <a:pt x="72" y="19"/>
                    <a:pt x="71" y="17"/>
                  </a:cubicBezTo>
                  <a:cubicBezTo>
                    <a:pt x="66" y="3"/>
                    <a:pt x="66" y="3"/>
                    <a:pt x="66" y="3"/>
                  </a:cubicBezTo>
                  <a:cubicBezTo>
                    <a:pt x="65" y="1"/>
                    <a:pt x="64" y="0"/>
                    <a:pt x="62" y="0"/>
                  </a:cubicBezTo>
                  <a:cubicBezTo>
                    <a:pt x="2" y="25"/>
                    <a:pt x="2" y="25"/>
                    <a:pt x="2" y="25"/>
                  </a:cubicBezTo>
                  <a:cubicBezTo>
                    <a:pt x="1" y="26"/>
                    <a:pt x="0" y="28"/>
                    <a:pt x="1" y="3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Freeform 15"/>
            <p:cNvSpPr/>
            <p:nvPr/>
          </p:nvSpPr>
          <p:spPr bwMode="auto">
            <a:xfrm>
              <a:off x="3876675" y="596106"/>
              <a:ext cx="133350" cy="182563"/>
            </a:xfrm>
            <a:custGeom>
              <a:avLst/>
              <a:gdLst>
                <a:gd name="T0" fmla="*/ 2 w 50"/>
                <a:gd name="T1" fmla="*/ 64 h 68"/>
                <a:gd name="T2" fmla="*/ 7 w 50"/>
                <a:gd name="T3" fmla="*/ 66 h 68"/>
                <a:gd name="T4" fmla="*/ 12 w 50"/>
                <a:gd name="T5" fmla="*/ 66 h 68"/>
                <a:gd name="T6" fmla="*/ 49 w 50"/>
                <a:gd name="T7" fmla="*/ 13 h 68"/>
                <a:gd name="T8" fmla="*/ 47 w 50"/>
                <a:gd name="T9" fmla="*/ 9 h 68"/>
                <a:gd name="T10" fmla="*/ 34 w 50"/>
                <a:gd name="T11" fmla="*/ 1 h 68"/>
                <a:gd name="T12" fmla="*/ 30 w 50"/>
                <a:gd name="T13" fmla="*/ 1 h 68"/>
                <a:gd name="T14" fmla="*/ 0 w 50"/>
                <a:gd name="T15" fmla="*/ 59 h 68"/>
                <a:gd name="T16" fmla="*/ 2 w 50"/>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8">
                  <a:moveTo>
                    <a:pt x="2" y="64"/>
                  </a:moveTo>
                  <a:cubicBezTo>
                    <a:pt x="7" y="66"/>
                    <a:pt x="7" y="66"/>
                    <a:pt x="7" y="66"/>
                  </a:cubicBezTo>
                  <a:cubicBezTo>
                    <a:pt x="9" y="68"/>
                    <a:pt x="11" y="68"/>
                    <a:pt x="12" y="66"/>
                  </a:cubicBezTo>
                  <a:cubicBezTo>
                    <a:pt x="49" y="13"/>
                    <a:pt x="49" y="13"/>
                    <a:pt x="49" y="13"/>
                  </a:cubicBezTo>
                  <a:cubicBezTo>
                    <a:pt x="50" y="12"/>
                    <a:pt x="49" y="10"/>
                    <a:pt x="47" y="9"/>
                  </a:cubicBezTo>
                  <a:cubicBezTo>
                    <a:pt x="34" y="1"/>
                    <a:pt x="34" y="1"/>
                    <a:pt x="34" y="1"/>
                  </a:cubicBezTo>
                  <a:cubicBezTo>
                    <a:pt x="33" y="0"/>
                    <a:pt x="30" y="0"/>
                    <a:pt x="30" y="1"/>
                  </a:cubicBezTo>
                  <a:cubicBezTo>
                    <a:pt x="0" y="59"/>
                    <a:pt x="0" y="59"/>
                    <a:pt x="0" y="59"/>
                  </a:cubicBezTo>
                  <a:cubicBezTo>
                    <a:pt x="0" y="61"/>
                    <a:pt x="1" y="63"/>
                    <a:pt x="2" y="6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7" name="TextBox 16"/>
          <p:cNvSpPr txBox="1"/>
          <p:nvPr/>
        </p:nvSpPr>
        <p:spPr>
          <a:xfrm>
            <a:off x="4857223" y="1611467"/>
            <a:ext cx="6560191" cy="1477328"/>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下面将在百度中查询所有</a:t>
            </a:r>
            <a:r>
              <a:rPr lang="en-US" altLang="zh-CN" sz="2000" dirty="0">
                <a:latin typeface="+mn-ea"/>
                <a:cs typeface="+mn-ea"/>
                <a:sym typeface="Times New Roman" panose="02020603050405020304" pitchFamily="18" charset="0"/>
              </a:rPr>
              <a:t>URL</a:t>
            </a:r>
            <a:r>
              <a:rPr lang="zh-CN" altLang="en-US" sz="2000" dirty="0">
                <a:latin typeface="+mn-ea"/>
                <a:cs typeface="+mn-ea"/>
                <a:sym typeface="Times New Roman" panose="02020603050405020304" pitchFamily="18" charset="0"/>
              </a:rPr>
              <a:t>中包含“</a:t>
            </a:r>
            <a:r>
              <a:rPr lang="en-US" altLang="zh-CN" sz="2000" dirty="0">
                <a:latin typeface="+mn-ea"/>
                <a:cs typeface="+mn-ea"/>
                <a:sym typeface="Times New Roman" panose="02020603050405020304" pitchFamily="18" charset="0"/>
              </a:rPr>
              <a:t>sports”</a:t>
            </a:r>
            <a:r>
              <a:rPr lang="zh-CN" altLang="en-US" sz="2000" dirty="0">
                <a:latin typeface="+mn-ea"/>
                <a:cs typeface="+mn-ea"/>
                <a:sym typeface="Times New Roman" panose="02020603050405020304" pitchFamily="18" charset="0"/>
              </a:rPr>
              <a:t>文本的页面；以及</a:t>
            </a:r>
            <a:r>
              <a:rPr lang="en-US" altLang="zh-CN" sz="2000" dirty="0">
                <a:latin typeface="+mn-ea"/>
                <a:cs typeface="+mn-ea"/>
                <a:sym typeface="Times New Roman" panose="02020603050405020304" pitchFamily="18" charset="0"/>
              </a:rPr>
              <a:t>URL</a:t>
            </a:r>
            <a:r>
              <a:rPr lang="zh-CN" altLang="en-US" sz="2000" dirty="0">
                <a:latin typeface="+mn-ea"/>
                <a:cs typeface="+mn-ea"/>
                <a:sym typeface="Times New Roman" panose="02020603050405020304" pitchFamily="18" charset="0"/>
              </a:rPr>
              <a:t>中包含“</a:t>
            </a:r>
            <a:r>
              <a:rPr lang="en-US" altLang="zh-CN" sz="2000" dirty="0">
                <a:latin typeface="+mn-ea"/>
                <a:cs typeface="+mn-ea"/>
                <a:sym typeface="Times New Roman" panose="02020603050405020304" pitchFamily="18" charset="0"/>
              </a:rPr>
              <a:t>sports”</a:t>
            </a:r>
            <a:r>
              <a:rPr lang="zh-CN" altLang="en-US" sz="2000" dirty="0">
                <a:latin typeface="+mn-ea"/>
                <a:cs typeface="+mn-ea"/>
                <a:sym typeface="Times New Roman" panose="02020603050405020304" pitchFamily="18" charset="0"/>
              </a:rPr>
              <a:t>文本，同时页面的关键词为“搜狐”的页面。其具体操作如</a:t>
            </a:r>
            <a:r>
              <a:rPr lang="zh-CN" altLang="en-US" sz="2000" dirty="0" smtClean="0">
                <a:latin typeface="+mn-ea"/>
                <a:cs typeface="+mn-ea"/>
                <a:sym typeface="Times New Roman" panose="02020603050405020304" pitchFamily="18" charset="0"/>
              </a:rPr>
              <a:t>下。</a:t>
            </a:r>
            <a:endParaRPr lang="zh-CN" altLang="zh-CN" sz="2000" kern="1000" dirty="0"/>
          </a:p>
        </p:txBody>
      </p:sp>
      <p:grpSp>
        <p:nvGrpSpPr>
          <p:cNvPr id="37" name="组合 36"/>
          <p:cNvGrpSpPr/>
          <p:nvPr/>
        </p:nvGrpSpPr>
        <p:grpSpPr>
          <a:xfrm>
            <a:off x="986605" y="2098446"/>
            <a:ext cx="3056889" cy="4017127"/>
            <a:chOff x="1323155" y="3078759"/>
            <a:chExt cx="9384663" cy="1531518"/>
          </a:xfrm>
        </p:grpSpPr>
        <p:sp>
          <p:nvSpPr>
            <p:cNvPr id="38" name="矩形 37"/>
            <p:cNvSpPr/>
            <p:nvPr/>
          </p:nvSpPr>
          <p:spPr>
            <a:xfrm>
              <a:off x="1323155" y="3078759"/>
              <a:ext cx="9384663" cy="1531518"/>
            </a:xfrm>
            <a:prstGeom prst="rect">
              <a:avLst/>
            </a:prstGeom>
            <a:noFill/>
            <a:ln w="38100">
              <a:solidFill>
                <a:srgbClr val="0155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1616651" y="3080020"/>
              <a:ext cx="9091167" cy="1443269"/>
            </a:xfrm>
            <a:prstGeom prst="rect">
              <a:avLst/>
            </a:prstGeom>
            <a:noFill/>
          </p:spPr>
          <p:txBody>
            <a:bodyPr wrap="square" rtlCol="0">
              <a:spAutoFit/>
            </a:bodyPr>
            <a:lstStyle/>
            <a:p>
              <a:pPr algn="just">
                <a:lnSpc>
                  <a:spcPct val="150000"/>
                </a:lnSpc>
              </a:pPr>
              <a:r>
                <a:rPr lang="zh-CN" altLang="en-US" sz="2000" dirty="0">
                  <a:latin typeface="+mn-ea"/>
                  <a:cs typeface="+mn-ea"/>
                  <a:sym typeface="Times New Roman" panose="02020603050405020304" pitchFamily="18" charset="0"/>
                </a:rPr>
                <a:t>使用</a:t>
              </a:r>
              <a:r>
                <a:rPr lang="en-US" altLang="zh-CN" sz="2000" dirty="0">
                  <a:latin typeface="+mn-ea"/>
                  <a:cs typeface="+mn-ea"/>
                  <a:sym typeface="Times New Roman" panose="02020603050405020304" pitchFamily="18" charset="0"/>
                </a:rPr>
                <a:t>inurl</a:t>
              </a:r>
              <a:r>
                <a:rPr lang="zh-CN" altLang="en-US" sz="2000" dirty="0">
                  <a:latin typeface="+mn-ea"/>
                  <a:cs typeface="+mn-ea"/>
                  <a:sym typeface="Times New Roman" panose="02020603050405020304" pitchFamily="18" charset="0"/>
                </a:rPr>
                <a:t>指令可以查询到</a:t>
              </a:r>
              <a:r>
                <a:rPr lang="en-US" altLang="zh-CN" sz="2000" dirty="0">
                  <a:latin typeface="+mn-ea"/>
                  <a:cs typeface="+mn-ea"/>
                  <a:sym typeface="Times New Roman" panose="02020603050405020304" pitchFamily="18" charset="0"/>
                </a:rPr>
                <a:t>URL</a:t>
              </a:r>
              <a:r>
                <a:rPr lang="zh-CN" altLang="en-US" sz="2000" dirty="0">
                  <a:latin typeface="+mn-ea"/>
                  <a:cs typeface="+mn-ea"/>
                  <a:sym typeface="Times New Roman" panose="02020603050405020304" pitchFamily="18" charset="0"/>
                </a:rPr>
                <a:t>中包含指定文本的页面数量。</a:t>
              </a:r>
            </a:p>
            <a:p>
              <a:pPr algn="just">
                <a:lnSpc>
                  <a:spcPct val="150000"/>
                </a:lnSpc>
              </a:pPr>
              <a:r>
                <a:rPr lang="zh-CN" altLang="en-US" sz="2000" dirty="0">
                  <a:latin typeface="+mn-ea"/>
                  <a:cs typeface="+mn-ea"/>
                  <a:sym typeface="Times New Roman" panose="02020603050405020304" pitchFamily="18" charset="0"/>
                </a:rPr>
                <a:t>其格式为：“</a:t>
              </a:r>
              <a:r>
                <a:rPr lang="en-US" altLang="zh-CN" sz="2000" dirty="0">
                  <a:latin typeface="+mn-ea"/>
                  <a:cs typeface="+mn-ea"/>
                  <a:sym typeface="Times New Roman" panose="02020603050405020304" pitchFamily="18" charset="0"/>
                </a:rPr>
                <a:t>inurl”+</a:t>
              </a:r>
              <a:r>
                <a:rPr lang="zh-CN" altLang="en-US" sz="2000" dirty="0">
                  <a:latin typeface="+mn-ea"/>
                  <a:cs typeface="+mn-ea"/>
                  <a:sym typeface="Times New Roman" panose="02020603050405020304" pitchFamily="18" charset="0"/>
                </a:rPr>
                <a:t>半角冒号“</a:t>
              </a:r>
              <a:r>
                <a:rPr lang="en-US" altLang="zh-CN" sz="2000" dirty="0">
                  <a:latin typeface="+mn-ea"/>
                  <a:cs typeface="+mn-ea"/>
                  <a:sym typeface="Times New Roman" panose="02020603050405020304" pitchFamily="18" charset="0"/>
                </a:rPr>
                <a:t>:”+</a:t>
              </a:r>
              <a:r>
                <a:rPr lang="zh-CN" altLang="en-US" sz="2000" dirty="0">
                  <a:latin typeface="+mn-ea"/>
                  <a:cs typeface="+mn-ea"/>
                  <a:sym typeface="Times New Roman" panose="02020603050405020304" pitchFamily="18" charset="0"/>
                </a:rPr>
                <a:t>指定文本</a:t>
              </a:r>
            </a:p>
            <a:p>
              <a:pPr algn="just">
                <a:lnSpc>
                  <a:spcPct val="150000"/>
                </a:lnSpc>
              </a:pPr>
              <a:r>
                <a:rPr lang="zh-CN" altLang="en-US" sz="2000" dirty="0">
                  <a:latin typeface="+mn-ea"/>
                  <a:cs typeface="+mn-ea"/>
                  <a:sym typeface="Times New Roman" panose="02020603050405020304" pitchFamily="18" charset="0"/>
                </a:rPr>
                <a:t>“</a:t>
              </a:r>
              <a:r>
                <a:rPr lang="en-US" altLang="zh-CN" sz="2000" dirty="0">
                  <a:latin typeface="+mn-ea"/>
                  <a:cs typeface="+mn-ea"/>
                  <a:sym typeface="Times New Roman" panose="02020603050405020304" pitchFamily="18" charset="0"/>
                </a:rPr>
                <a:t>inurl”+</a:t>
              </a:r>
              <a:r>
                <a:rPr lang="zh-CN" altLang="en-US" sz="2000" dirty="0">
                  <a:latin typeface="+mn-ea"/>
                  <a:cs typeface="+mn-ea"/>
                  <a:sym typeface="Times New Roman" panose="02020603050405020304" pitchFamily="18" charset="0"/>
                </a:rPr>
                <a:t>半角冒号“</a:t>
              </a:r>
              <a:r>
                <a:rPr lang="en-US" altLang="zh-CN" sz="2000" dirty="0">
                  <a:latin typeface="+mn-ea"/>
                  <a:cs typeface="+mn-ea"/>
                  <a:sym typeface="Times New Roman" panose="02020603050405020304" pitchFamily="18" charset="0"/>
                </a:rPr>
                <a:t>:”+</a:t>
              </a:r>
              <a:r>
                <a:rPr lang="zh-CN" altLang="en-US" sz="2000" dirty="0">
                  <a:latin typeface="+mn-ea"/>
                  <a:cs typeface="+mn-ea"/>
                  <a:sym typeface="Times New Roman" panose="02020603050405020304" pitchFamily="18" charset="0"/>
                </a:rPr>
                <a:t>指定文本</a:t>
              </a:r>
              <a:r>
                <a:rPr lang="en-US" altLang="zh-CN" sz="2000" dirty="0">
                  <a:latin typeface="+mn-ea"/>
                  <a:cs typeface="+mn-ea"/>
                  <a:sym typeface="Times New Roman" panose="02020603050405020304" pitchFamily="18" charset="0"/>
                </a:rPr>
                <a:t>+</a:t>
              </a:r>
              <a:r>
                <a:rPr lang="zh-CN" altLang="en-US" sz="2000" dirty="0">
                  <a:latin typeface="+mn-ea"/>
                  <a:cs typeface="+mn-ea"/>
                  <a:sym typeface="Times New Roman" panose="02020603050405020304" pitchFamily="18" charset="0"/>
                </a:rPr>
                <a:t>空格</a:t>
              </a:r>
              <a:r>
                <a:rPr lang="en-US" altLang="zh-CN" sz="2000" dirty="0">
                  <a:latin typeface="+mn-ea"/>
                  <a:cs typeface="+mn-ea"/>
                  <a:sym typeface="Times New Roman" panose="02020603050405020304" pitchFamily="18" charset="0"/>
                </a:rPr>
                <a:t>+</a:t>
              </a:r>
              <a:r>
                <a:rPr lang="zh-CN" altLang="en-US" sz="2000" dirty="0">
                  <a:latin typeface="+mn-ea"/>
                  <a:cs typeface="+mn-ea"/>
                  <a:sym typeface="Times New Roman" panose="02020603050405020304" pitchFamily="18" charset="0"/>
                </a:rPr>
                <a:t>关键</a:t>
              </a:r>
              <a:r>
                <a:rPr lang="zh-CN" altLang="en-US" sz="2000" dirty="0" smtClean="0">
                  <a:latin typeface="+mn-ea"/>
                  <a:cs typeface="+mn-ea"/>
                  <a:sym typeface="Times New Roman" panose="02020603050405020304" pitchFamily="18" charset="0"/>
                </a:rPr>
                <a:t>词。</a:t>
              </a:r>
              <a:endParaRPr lang="zh-CN" altLang="en-US" sz="2000" dirty="0">
                <a:latin typeface="+mn-ea"/>
                <a:cs typeface="+mn-ea"/>
                <a:sym typeface="Times New Roman" panose="02020603050405020304" pitchFamily="18" charset="0"/>
              </a:endParaRPr>
            </a:p>
          </p:txBody>
        </p:sp>
      </p:grpSp>
      <p:grpSp>
        <p:nvGrpSpPr>
          <p:cNvPr id="40" name="组合 39"/>
          <p:cNvGrpSpPr/>
          <p:nvPr/>
        </p:nvGrpSpPr>
        <p:grpSpPr>
          <a:xfrm>
            <a:off x="4543844" y="3362393"/>
            <a:ext cx="7186948" cy="2753180"/>
            <a:chOff x="2150067" y="2348844"/>
            <a:chExt cx="9774347" cy="3642573"/>
          </a:xfrm>
        </p:grpSpPr>
        <p:sp>
          <p:nvSpPr>
            <p:cNvPr id="41" name="矩形 42"/>
            <p:cNvSpPr>
              <a:spLocks noChangeArrowheads="1"/>
            </p:cNvSpPr>
            <p:nvPr/>
          </p:nvSpPr>
          <p:spPr bwMode="auto">
            <a:xfrm>
              <a:off x="2226647" y="2849438"/>
              <a:ext cx="9560860" cy="2619096"/>
            </a:xfrm>
            <a:prstGeom prst="rect">
              <a:avLst/>
            </a:prstGeom>
            <a:solidFill>
              <a:schemeClr val="accent2">
                <a:lumMod val="40000"/>
                <a:lumOff val="60000"/>
              </a:schemeClr>
            </a:solidFill>
            <a:ln w="9525">
              <a:noFill/>
              <a:miter lim="800000"/>
            </a:ln>
          </p:spPr>
          <p:txBody>
            <a:bodyPr lIns="121909" tIns="60954" rIns="121909" bIns="60954" anchor="ctr"/>
            <a:lstStyle/>
            <a:p>
              <a:pPr algn="ctr">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矩形 41"/>
            <p:cNvSpPr/>
            <p:nvPr/>
          </p:nvSpPr>
          <p:spPr>
            <a:xfrm>
              <a:off x="2150067" y="2348844"/>
              <a:ext cx="5096602" cy="488642"/>
            </a:xfrm>
            <a:prstGeom prst="rect">
              <a:avLst/>
            </a:prstGeom>
            <a:solidFill>
              <a:schemeClr val="accent1">
                <a:lumMod val="60000"/>
                <a:lumOff val="40000"/>
              </a:schemeClr>
            </a:solidFill>
          </p:spPr>
          <p:txBody>
            <a:bodyPr vert="horz" wrap="square">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1 </a:t>
              </a:r>
              <a:r>
                <a:rPr lang="zh-CN" altLang="en-US" dirty="0" smtClean="0">
                  <a:solidFill>
                    <a:schemeClr val="bg1"/>
                  </a:solidFill>
                  <a:latin typeface="微软雅黑" panose="020B0503020204020204" pitchFamily="34" charset="-122"/>
                  <a:ea typeface="微软雅黑" panose="020B0503020204020204" pitchFamily="34" charset="-122"/>
                </a:rPr>
                <a:t>输</a:t>
              </a:r>
              <a:r>
                <a:rPr lang="zh-CN" altLang="en-US" dirty="0">
                  <a:solidFill>
                    <a:schemeClr val="bg1"/>
                  </a:solidFill>
                  <a:latin typeface="微软雅黑" panose="020B0503020204020204" pitchFamily="34" charset="-122"/>
                  <a:ea typeface="微软雅黑" panose="020B0503020204020204" pitchFamily="34" charset="-122"/>
                </a:rPr>
                <a:t>入“</a:t>
              </a:r>
              <a:r>
                <a:rPr lang="en-US" altLang="zh-CN" dirty="0">
                  <a:solidFill>
                    <a:schemeClr val="bg1"/>
                  </a:solidFill>
                  <a:latin typeface="微软雅黑" panose="020B0503020204020204" pitchFamily="34" charset="-122"/>
                  <a:ea typeface="微软雅黑" panose="020B0503020204020204" pitchFamily="34" charset="-122"/>
                </a:rPr>
                <a:t>inurl:sports”</a:t>
              </a:r>
              <a:r>
                <a:rPr lang="zh-CN" altLang="en-US" dirty="0">
                  <a:solidFill>
                    <a:schemeClr val="bg1"/>
                  </a:solidFill>
                  <a:latin typeface="微软雅黑" panose="020B0503020204020204" pitchFamily="34" charset="-122"/>
                  <a:ea typeface="微软雅黑" panose="020B0503020204020204" pitchFamily="34" charset="-122"/>
                </a:rPr>
                <a:t>的搜索结果</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43" name="矩形 42"/>
            <p:cNvSpPr/>
            <p:nvPr/>
          </p:nvSpPr>
          <p:spPr>
            <a:xfrm>
              <a:off x="6203703" y="5502775"/>
              <a:ext cx="5720711" cy="488642"/>
            </a:xfrm>
            <a:prstGeom prst="rect">
              <a:avLst/>
            </a:prstGeom>
            <a:solidFill>
              <a:schemeClr val="accent1">
                <a:lumMod val="60000"/>
                <a:lumOff val="40000"/>
              </a:schemeClr>
            </a:solidFill>
          </p:spPr>
          <p:txBody>
            <a:bodyPr vert="horz" wrap="square">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2 </a:t>
              </a:r>
              <a:r>
                <a:rPr lang="zh-CN" altLang="en-US" dirty="0" smtClean="0">
                  <a:solidFill>
                    <a:schemeClr val="bg1"/>
                  </a:solidFill>
                  <a:latin typeface="微软雅黑" panose="020B0503020204020204" pitchFamily="34" charset="-122"/>
                  <a:ea typeface="微软雅黑" panose="020B0503020204020204" pitchFamily="34" charset="-122"/>
                </a:rPr>
                <a:t>输</a:t>
              </a:r>
              <a:r>
                <a:rPr lang="zh-CN" altLang="en-US" dirty="0">
                  <a:solidFill>
                    <a:schemeClr val="bg1"/>
                  </a:solidFill>
                  <a:latin typeface="微软雅黑" panose="020B0503020204020204" pitchFamily="34" charset="-122"/>
                  <a:ea typeface="微软雅黑" panose="020B0503020204020204" pitchFamily="34" charset="-122"/>
                </a:rPr>
                <a:t>入“</a:t>
              </a:r>
              <a:r>
                <a:rPr lang="en-US" altLang="zh-CN" dirty="0">
                  <a:solidFill>
                    <a:schemeClr val="bg1"/>
                  </a:solidFill>
                  <a:latin typeface="微软雅黑" panose="020B0503020204020204" pitchFamily="34" charset="-122"/>
                  <a:ea typeface="微软雅黑" panose="020B0503020204020204" pitchFamily="34" charset="-122"/>
                </a:rPr>
                <a:t>inurl:sports </a:t>
              </a:r>
              <a:r>
                <a:rPr lang="zh-CN" altLang="en-US" dirty="0">
                  <a:solidFill>
                    <a:schemeClr val="bg1"/>
                  </a:solidFill>
                  <a:latin typeface="微软雅黑" panose="020B0503020204020204" pitchFamily="34" charset="-122"/>
                  <a:ea typeface="微软雅黑" panose="020B0503020204020204" pitchFamily="34" charset="-122"/>
                </a:rPr>
                <a:t>搜狐”的搜索结果</a:t>
              </a:r>
              <a:endParaRPr lang="en-US" altLang="zh-CN" dirty="0">
                <a:solidFill>
                  <a:schemeClr val="bg1"/>
                </a:solidFill>
                <a:latin typeface="微软雅黑" panose="020B0503020204020204" pitchFamily="34" charset="-122"/>
                <a:ea typeface="微软雅黑" panose="020B0503020204020204" pitchFamily="34" charset="-122"/>
              </a:endParaRPr>
            </a:p>
          </p:txBody>
        </p:sp>
        <p:pic>
          <p:nvPicPr>
            <p:cNvPr id="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7541" y="2849438"/>
              <a:ext cx="4082666" cy="2619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2243" y="2849438"/>
              <a:ext cx="4381952" cy="2619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6" name="组合 45"/>
          <p:cNvGrpSpPr/>
          <p:nvPr/>
        </p:nvGrpSpPr>
        <p:grpSpPr>
          <a:xfrm>
            <a:off x="2899742" y="5989460"/>
            <a:ext cx="1161180" cy="252226"/>
            <a:chOff x="9217544" y="6281866"/>
            <a:chExt cx="2212456" cy="383863"/>
          </a:xfrm>
        </p:grpSpPr>
        <p:sp>
          <p:nvSpPr>
            <p:cNvPr id="47" name="燕尾形 46"/>
            <p:cNvSpPr/>
            <p:nvPr/>
          </p:nvSpPr>
          <p:spPr>
            <a:xfrm>
              <a:off x="9217544" y="6281866"/>
              <a:ext cx="335280" cy="383863"/>
            </a:xfrm>
            <a:prstGeom prst="chevron">
              <a:avLst>
                <a:gd name="adj" fmla="val 3693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燕尾形 47"/>
            <p:cNvSpPr/>
            <p:nvPr/>
          </p:nvSpPr>
          <p:spPr>
            <a:xfrm>
              <a:off x="9591680" y="6281866"/>
              <a:ext cx="335280" cy="383863"/>
            </a:xfrm>
            <a:prstGeom prst="chevron">
              <a:avLst>
                <a:gd name="adj" fmla="val 36932"/>
              </a:avLst>
            </a:prstGeom>
            <a:solidFill>
              <a:srgbClr val="027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燕尾形 48"/>
            <p:cNvSpPr/>
            <p:nvPr/>
          </p:nvSpPr>
          <p:spPr>
            <a:xfrm>
              <a:off x="9951720" y="6281866"/>
              <a:ext cx="335280" cy="383863"/>
            </a:xfrm>
            <a:prstGeom prst="chevron">
              <a:avLst>
                <a:gd name="adj" fmla="val 36932"/>
              </a:avLst>
            </a:prstGeom>
            <a:solidFill>
              <a:srgbClr val="079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0" name="燕尾形 49"/>
            <p:cNvSpPr/>
            <p:nvPr/>
          </p:nvSpPr>
          <p:spPr>
            <a:xfrm>
              <a:off x="10360544" y="6281866"/>
              <a:ext cx="335280" cy="383863"/>
            </a:xfrm>
            <a:prstGeom prst="chevron">
              <a:avLst>
                <a:gd name="adj" fmla="val 3693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燕尾形 50"/>
            <p:cNvSpPr/>
            <p:nvPr/>
          </p:nvSpPr>
          <p:spPr>
            <a:xfrm>
              <a:off x="10734680" y="6281866"/>
              <a:ext cx="335280" cy="383863"/>
            </a:xfrm>
            <a:prstGeom prst="chevron">
              <a:avLst>
                <a:gd name="adj" fmla="val 36932"/>
              </a:avLst>
            </a:prstGeom>
            <a:solidFill>
              <a:srgbClr val="027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2" name="燕尾形 51"/>
            <p:cNvSpPr/>
            <p:nvPr/>
          </p:nvSpPr>
          <p:spPr>
            <a:xfrm>
              <a:off x="11094720" y="6281866"/>
              <a:ext cx="335280" cy="383863"/>
            </a:xfrm>
            <a:prstGeom prst="chevron">
              <a:avLst>
                <a:gd name="adj" fmla="val 36932"/>
              </a:avLst>
            </a:prstGeom>
            <a:solidFill>
              <a:srgbClr val="079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val="24836764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（三）使用搜索引擎指令</a:t>
            </a:r>
          </a:p>
        </p:txBody>
      </p:sp>
      <p:sp>
        <p:nvSpPr>
          <p:cNvPr id="6" name="矩形 5"/>
          <p:cNvSpPr/>
          <p:nvPr/>
        </p:nvSpPr>
        <p:spPr>
          <a:xfrm>
            <a:off x="1274324" y="1161593"/>
            <a:ext cx="2226354" cy="517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内容占位符 3"/>
          <p:cNvSpPr>
            <a:spLocks noGrp="1"/>
          </p:cNvSpPr>
          <p:nvPr>
            <p:ph sz="quarter" idx="10"/>
          </p:nvPr>
        </p:nvSpPr>
        <p:spPr>
          <a:xfrm>
            <a:off x="1274324" y="1186269"/>
            <a:ext cx="4067697" cy="533482"/>
          </a:xfrm>
        </p:spPr>
        <p:txBody>
          <a:bodyPr>
            <a:normAutofit lnSpcReduction="10000"/>
          </a:bodyPr>
          <a:lstStyle/>
          <a:p>
            <a:pPr indent="0"/>
            <a:r>
              <a:rPr lang="en-US" altLang="zh-CN" dirty="0">
                <a:solidFill>
                  <a:schemeClr val="bg1"/>
                </a:solidFill>
              </a:rPr>
              <a:t>3</a:t>
            </a:r>
            <a:r>
              <a:rPr lang="zh-CN" altLang="en-US" dirty="0">
                <a:solidFill>
                  <a:schemeClr val="bg1"/>
                </a:solidFill>
              </a:rPr>
              <a:t>．</a:t>
            </a:r>
            <a:r>
              <a:rPr lang="en-US" altLang="zh-CN" dirty="0">
                <a:solidFill>
                  <a:schemeClr val="bg1"/>
                </a:solidFill>
              </a:rPr>
              <a:t>intitle</a:t>
            </a:r>
            <a:r>
              <a:rPr lang="zh-CN" altLang="en-US" dirty="0">
                <a:solidFill>
                  <a:schemeClr val="bg1"/>
                </a:solidFill>
              </a:rPr>
              <a:t>指令</a:t>
            </a:r>
            <a:endParaRPr lang="en-US" altLang="zh-CN" sz="1100" dirty="0"/>
          </a:p>
        </p:txBody>
      </p:sp>
      <p:grpSp>
        <p:nvGrpSpPr>
          <p:cNvPr id="8" name="组合 7"/>
          <p:cNvGrpSpPr/>
          <p:nvPr/>
        </p:nvGrpSpPr>
        <p:grpSpPr>
          <a:xfrm flipV="1">
            <a:off x="609600" y="1030803"/>
            <a:ext cx="470284" cy="670057"/>
            <a:chOff x="3173412" y="596106"/>
            <a:chExt cx="960438" cy="1368425"/>
          </a:xfrm>
        </p:grpSpPr>
        <p:sp>
          <p:nvSpPr>
            <p:cNvPr id="10" name="Freeform 9"/>
            <p:cNvSpPr/>
            <p:nvPr/>
          </p:nvSpPr>
          <p:spPr bwMode="auto">
            <a:xfrm>
              <a:off x="3586162" y="1178719"/>
              <a:ext cx="193675" cy="214313"/>
            </a:xfrm>
            <a:custGeom>
              <a:avLst/>
              <a:gdLst>
                <a:gd name="T0" fmla="*/ 61 w 72"/>
                <a:gd name="T1" fmla="*/ 23 h 80"/>
                <a:gd name="T2" fmla="*/ 22 w 72"/>
                <a:gd name="T3" fmla="*/ 6 h 80"/>
                <a:gd name="T4" fmla="*/ 22 w 72"/>
                <a:gd name="T5" fmla="*/ 6 h 80"/>
                <a:gd name="T6" fmla="*/ 6 w 72"/>
                <a:gd name="T7" fmla="*/ 45 h 80"/>
                <a:gd name="T8" fmla="*/ 11 w 72"/>
                <a:gd name="T9" fmla="*/ 58 h 80"/>
                <a:gd name="T10" fmla="*/ 50 w 72"/>
                <a:gd name="T11" fmla="*/ 74 h 80"/>
                <a:gd name="T12" fmla="*/ 50 w 72"/>
                <a:gd name="T13" fmla="*/ 74 h 80"/>
                <a:gd name="T14" fmla="*/ 66 w 72"/>
                <a:gd name="T15" fmla="*/ 35 h 80"/>
                <a:gd name="T16" fmla="*/ 61 w 72"/>
                <a:gd name="T1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61" y="23"/>
                  </a:moveTo>
                  <a:cubicBezTo>
                    <a:pt x="54" y="7"/>
                    <a:pt x="37" y="0"/>
                    <a:pt x="22" y="6"/>
                  </a:cubicBezTo>
                  <a:cubicBezTo>
                    <a:pt x="22" y="6"/>
                    <a:pt x="22" y="6"/>
                    <a:pt x="22" y="6"/>
                  </a:cubicBezTo>
                  <a:cubicBezTo>
                    <a:pt x="7" y="13"/>
                    <a:pt x="0" y="30"/>
                    <a:pt x="6" y="45"/>
                  </a:cubicBezTo>
                  <a:cubicBezTo>
                    <a:pt x="11" y="58"/>
                    <a:pt x="11" y="58"/>
                    <a:pt x="11" y="58"/>
                  </a:cubicBezTo>
                  <a:cubicBezTo>
                    <a:pt x="17" y="73"/>
                    <a:pt x="35" y="80"/>
                    <a:pt x="50" y="74"/>
                  </a:cubicBezTo>
                  <a:cubicBezTo>
                    <a:pt x="50" y="74"/>
                    <a:pt x="50" y="74"/>
                    <a:pt x="50" y="74"/>
                  </a:cubicBezTo>
                  <a:cubicBezTo>
                    <a:pt x="65" y="68"/>
                    <a:pt x="72" y="50"/>
                    <a:pt x="66" y="35"/>
                  </a:cubicBezTo>
                  <a:lnTo>
                    <a:pt x="61" y="23"/>
                  </a:lnTo>
                  <a:close/>
                </a:path>
              </a:pathLst>
            </a:custGeom>
            <a:solidFill>
              <a:srgbClr val="23A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Freeform 10"/>
            <p:cNvSpPr/>
            <p:nvPr/>
          </p:nvSpPr>
          <p:spPr bwMode="auto">
            <a:xfrm>
              <a:off x="3173412" y="640556"/>
              <a:ext cx="866775" cy="838200"/>
            </a:xfrm>
            <a:custGeom>
              <a:avLst/>
              <a:gdLst>
                <a:gd name="T0" fmla="*/ 323 w 323"/>
                <a:gd name="T1" fmla="*/ 208 h 312"/>
                <a:gd name="T2" fmla="*/ 321 w 323"/>
                <a:gd name="T3" fmla="*/ 208 h 312"/>
                <a:gd name="T4" fmla="*/ 223 w 323"/>
                <a:gd name="T5" fmla="*/ 216 h 312"/>
                <a:gd name="T6" fmla="*/ 172 w 323"/>
                <a:gd name="T7" fmla="*/ 198 h 312"/>
                <a:gd name="T8" fmla="*/ 150 w 323"/>
                <a:gd name="T9" fmla="*/ 247 h 312"/>
                <a:gd name="T10" fmla="*/ 74 w 323"/>
                <a:gd name="T11" fmla="*/ 309 h 312"/>
                <a:gd name="T12" fmla="*/ 73 w 323"/>
                <a:gd name="T13" fmla="*/ 312 h 312"/>
                <a:gd name="T14" fmla="*/ 67 w 323"/>
                <a:gd name="T15" fmla="*/ 299 h 312"/>
                <a:gd name="T16" fmla="*/ 28 w 323"/>
                <a:gd name="T17" fmla="*/ 207 h 312"/>
                <a:gd name="T18" fmla="*/ 102 w 323"/>
                <a:gd name="T19" fmla="*/ 28 h 312"/>
                <a:gd name="T20" fmla="*/ 280 w 323"/>
                <a:gd name="T21" fmla="*/ 102 h 312"/>
                <a:gd name="T22" fmla="*/ 319 w 323"/>
                <a:gd name="T23" fmla="*/ 195 h 312"/>
                <a:gd name="T24" fmla="*/ 323 w 323"/>
                <a:gd name="T25"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12">
                  <a:moveTo>
                    <a:pt x="323" y="208"/>
                  </a:moveTo>
                  <a:cubicBezTo>
                    <a:pt x="322" y="208"/>
                    <a:pt x="322" y="208"/>
                    <a:pt x="321" y="208"/>
                  </a:cubicBezTo>
                  <a:cubicBezTo>
                    <a:pt x="292" y="204"/>
                    <a:pt x="258" y="207"/>
                    <a:pt x="223" y="216"/>
                  </a:cubicBezTo>
                  <a:cubicBezTo>
                    <a:pt x="214" y="198"/>
                    <a:pt x="192" y="190"/>
                    <a:pt x="172" y="198"/>
                  </a:cubicBezTo>
                  <a:cubicBezTo>
                    <a:pt x="153" y="206"/>
                    <a:pt x="143" y="227"/>
                    <a:pt x="150" y="247"/>
                  </a:cubicBezTo>
                  <a:cubicBezTo>
                    <a:pt x="118" y="265"/>
                    <a:pt x="92" y="286"/>
                    <a:pt x="74" y="309"/>
                  </a:cubicBezTo>
                  <a:cubicBezTo>
                    <a:pt x="74" y="310"/>
                    <a:pt x="73" y="311"/>
                    <a:pt x="73" y="312"/>
                  </a:cubicBezTo>
                  <a:cubicBezTo>
                    <a:pt x="70" y="308"/>
                    <a:pt x="68" y="303"/>
                    <a:pt x="67" y="299"/>
                  </a:cubicBezTo>
                  <a:cubicBezTo>
                    <a:pt x="28" y="207"/>
                    <a:pt x="28" y="207"/>
                    <a:pt x="28" y="207"/>
                  </a:cubicBezTo>
                  <a:cubicBezTo>
                    <a:pt x="0" y="137"/>
                    <a:pt x="33" y="57"/>
                    <a:pt x="102" y="28"/>
                  </a:cubicBezTo>
                  <a:cubicBezTo>
                    <a:pt x="172" y="0"/>
                    <a:pt x="252" y="33"/>
                    <a:pt x="280" y="102"/>
                  </a:cubicBezTo>
                  <a:cubicBezTo>
                    <a:pt x="319" y="195"/>
                    <a:pt x="319" y="195"/>
                    <a:pt x="319" y="195"/>
                  </a:cubicBezTo>
                  <a:cubicBezTo>
                    <a:pt x="320" y="199"/>
                    <a:pt x="322" y="204"/>
                    <a:pt x="323" y="208"/>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 name="Freeform 11"/>
            <p:cNvSpPr/>
            <p:nvPr/>
          </p:nvSpPr>
          <p:spPr bwMode="auto">
            <a:xfrm>
              <a:off x="3752850" y="1234281"/>
              <a:ext cx="325438" cy="400050"/>
            </a:xfrm>
            <a:custGeom>
              <a:avLst/>
              <a:gdLst>
                <a:gd name="T0" fmla="*/ 14 w 121"/>
                <a:gd name="T1" fmla="*/ 12 h 149"/>
                <a:gd name="T2" fmla="*/ 14 w 121"/>
                <a:gd name="T3" fmla="*/ 11 h 149"/>
                <a:gd name="T4" fmla="*/ 103 w 121"/>
                <a:gd name="T5" fmla="*/ 3 h 149"/>
                <a:gd name="T6" fmla="*/ 111 w 121"/>
                <a:gd name="T7" fmla="*/ 4 h 149"/>
                <a:gd name="T8" fmla="*/ 36 w 121"/>
                <a:gd name="T9" fmla="*/ 149 h 149"/>
                <a:gd name="T10" fmla="*/ 0 w 121"/>
                <a:gd name="T11" fmla="*/ 60 h 149"/>
                <a:gd name="T12" fmla="*/ 14 w 121"/>
                <a:gd name="T13" fmla="*/ 12 h 149"/>
              </a:gdLst>
              <a:ahLst/>
              <a:cxnLst>
                <a:cxn ang="0">
                  <a:pos x="T0" y="T1"/>
                </a:cxn>
                <a:cxn ang="0">
                  <a:pos x="T2" y="T3"/>
                </a:cxn>
                <a:cxn ang="0">
                  <a:pos x="T4" y="T5"/>
                </a:cxn>
                <a:cxn ang="0">
                  <a:pos x="T6" y="T7"/>
                </a:cxn>
                <a:cxn ang="0">
                  <a:pos x="T8" y="T9"/>
                </a:cxn>
                <a:cxn ang="0">
                  <a:pos x="T10" y="T11"/>
                </a:cxn>
                <a:cxn ang="0">
                  <a:pos x="T12" y="T13"/>
                </a:cxn>
              </a:cxnLst>
              <a:rect l="0" t="0" r="r" b="b"/>
              <a:pathLst>
                <a:path w="121" h="149">
                  <a:moveTo>
                    <a:pt x="14" y="12"/>
                  </a:moveTo>
                  <a:cubicBezTo>
                    <a:pt x="14" y="11"/>
                    <a:pt x="14" y="11"/>
                    <a:pt x="14" y="11"/>
                  </a:cubicBezTo>
                  <a:cubicBezTo>
                    <a:pt x="46" y="2"/>
                    <a:pt x="77" y="0"/>
                    <a:pt x="103" y="3"/>
                  </a:cubicBezTo>
                  <a:cubicBezTo>
                    <a:pt x="106" y="3"/>
                    <a:pt x="108" y="4"/>
                    <a:pt x="111" y="4"/>
                  </a:cubicBezTo>
                  <a:cubicBezTo>
                    <a:pt x="121" y="63"/>
                    <a:pt x="91" y="122"/>
                    <a:pt x="36" y="149"/>
                  </a:cubicBezTo>
                  <a:cubicBezTo>
                    <a:pt x="0" y="60"/>
                    <a:pt x="0" y="60"/>
                    <a:pt x="0" y="60"/>
                  </a:cubicBezTo>
                  <a:cubicBezTo>
                    <a:pt x="15" y="50"/>
                    <a:pt x="22" y="30"/>
                    <a:pt x="14" y="12"/>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reeform 12"/>
            <p:cNvSpPr/>
            <p:nvPr/>
          </p:nvSpPr>
          <p:spPr bwMode="auto">
            <a:xfrm>
              <a:off x="3392487" y="1343819"/>
              <a:ext cx="417513" cy="360363"/>
            </a:xfrm>
            <a:custGeom>
              <a:avLst/>
              <a:gdLst>
                <a:gd name="T0" fmla="*/ 74 w 155"/>
                <a:gd name="T1" fmla="*/ 0 h 134"/>
                <a:gd name="T2" fmla="*/ 74 w 155"/>
                <a:gd name="T3" fmla="*/ 2 h 134"/>
                <a:gd name="T4" fmla="*/ 119 w 155"/>
                <a:gd name="T5" fmla="*/ 26 h 134"/>
                <a:gd name="T6" fmla="*/ 155 w 155"/>
                <a:gd name="T7" fmla="*/ 114 h 134"/>
                <a:gd name="T8" fmla="*/ 0 w 155"/>
                <a:gd name="T9" fmla="*/ 65 h 134"/>
                <a:gd name="T10" fmla="*/ 5 w 155"/>
                <a:gd name="T11" fmla="*/ 58 h 134"/>
                <a:gd name="T12" fmla="*/ 74 w 15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5" h="134">
                  <a:moveTo>
                    <a:pt x="74" y="0"/>
                  </a:moveTo>
                  <a:cubicBezTo>
                    <a:pt x="74" y="2"/>
                    <a:pt x="74" y="2"/>
                    <a:pt x="74" y="2"/>
                  </a:cubicBezTo>
                  <a:cubicBezTo>
                    <a:pt x="82" y="19"/>
                    <a:pt x="100" y="29"/>
                    <a:pt x="119" y="26"/>
                  </a:cubicBezTo>
                  <a:cubicBezTo>
                    <a:pt x="155" y="114"/>
                    <a:pt x="155" y="114"/>
                    <a:pt x="155" y="114"/>
                  </a:cubicBezTo>
                  <a:cubicBezTo>
                    <a:pt x="97" y="134"/>
                    <a:pt x="35" y="113"/>
                    <a:pt x="0" y="65"/>
                  </a:cubicBezTo>
                  <a:cubicBezTo>
                    <a:pt x="2" y="62"/>
                    <a:pt x="3" y="60"/>
                    <a:pt x="5" y="58"/>
                  </a:cubicBezTo>
                  <a:cubicBezTo>
                    <a:pt x="21" y="37"/>
                    <a:pt x="45" y="17"/>
                    <a:pt x="74" y="0"/>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reeform 13"/>
            <p:cNvSpPr/>
            <p:nvPr/>
          </p:nvSpPr>
          <p:spPr bwMode="auto">
            <a:xfrm>
              <a:off x="3178175" y="1647031"/>
              <a:ext cx="784225" cy="317500"/>
            </a:xfrm>
            <a:custGeom>
              <a:avLst/>
              <a:gdLst>
                <a:gd name="T0" fmla="*/ 21 w 292"/>
                <a:gd name="T1" fmla="*/ 106 h 118"/>
                <a:gd name="T2" fmla="*/ 28 w 292"/>
                <a:gd name="T3" fmla="*/ 90 h 118"/>
                <a:gd name="T4" fmla="*/ 28 w 292"/>
                <a:gd name="T5" fmla="*/ 90 h 118"/>
                <a:gd name="T6" fmla="*/ 24 w 292"/>
                <a:gd name="T7" fmla="*/ 66 h 118"/>
                <a:gd name="T8" fmla="*/ 24 w 292"/>
                <a:gd name="T9" fmla="*/ 66 h 118"/>
                <a:gd name="T10" fmla="*/ 77 w 292"/>
                <a:gd name="T11" fmla="*/ 25 h 118"/>
                <a:gd name="T12" fmla="*/ 77 w 292"/>
                <a:gd name="T13" fmla="*/ 25 h 118"/>
                <a:gd name="T14" fmla="*/ 140 w 292"/>
                <a:gd name="T15" fmla="*/ 54 h 118"/>
                <a:gd name="T16" fmla="*/ 140 w 292"/>
                <a:gd name="T17" fmla="*/ 54 h 118"/>
                <a:gd name="T18" fmla="*/ 189 w 292"/>
                <a:gd name="T19" fmla="*/ 94 h 118"/>
                <a:gd name="T20" fmla="*/ 189 w 292"/>
                <a:gd name="T21" fmla="*/ 94 h 118"/>
                <a:gd name="T22" fmla="*/ 240 w 292"/>
                <a:gd name="T23" fmla="*/ 117 h 118"/>
                <a:gd name="T24" fmla="*/ 240 w 292"/>
                <a:gd name="T25" fmla="*/ 117 h 118"/>
                <a:gd name="T26" fmla="*/ 278 w 292"/>
                <a:gd name="T27" fmla="*/ 100 h 118"/>
                <a:gd name="T28" fmla="*/ 278 w 292"/>
                <a:gd name="T29" fmla="*/ 100 h 118"/>
                <a:gd name="T30" fmla="*/ 292 w 292"/>
                <a:gd name="T31" fmla="*/ 69 h 118"/>
                <a:gd name="T32" fmla="*/ 292 w 292"/>
                <a:gd name="T33" fmla="*/ 69 h 118"/>
                <a:gd name="T34" fmla="*/ 279 w 292"/>
                <a:gd name="T35" fmla="*/ 29 h 118"/>
                <a:gd name="T36" fmla="*/ 279 w 292"/>
                <a:gd name="T37" fmla="*/ 29 h 118"/>
                <a:gd name="T38" fmla="*/ 265 w 292"/>
                <a:gd name="T39" fmla="*/ 13 h 118"/>
                <a:gd name="T40" fmla="*/ 265 w 292"/>
                <a:gd name="T41" fmla="*/ 13 h 118"/>
                <a:gd name="T42" fmla="*/ 248 w 292"/>
                <a:gd name="T43" fmla="*/ 14 h 118"/>
                <a:gd name="T44" fmla="*/ 248 w 292"/>
                <a:gd name="T45" fmla="*/ 14 h 118"/>
                <a:gd name="T46" fmla="*/ 249 w 292"/>
                <a:gd name="T47" fmla="*/ 31 h 118"/>
                <a:gd name="T48" fmla="*/ 249 w 292"/>
                <a:gd name="T49" fmla="*/ 31 h 118"/>
                <a:gd name="T50" fmla="*/ 249 w 292"/>
                <a:gd name="T51" fmla="*/ 32 h 118"/>
                <a:gd name="T52" fmla="*/ 249 w 292"/>
                <a:gd name="T53" fmla="*/ 32 h 118"/>
                <a:gd name="T54" fmla="*/ 252 w 292"/>
                <a:gd name="T55" fmla="*/ 34 h 118"/>
                <a:gd name="T56" fmla="*/ 252 w 292"/>
                <a:gd name="T57" fmla="*/ 34 h 118"/>
                <a:gd name="T58" fmla="*/ 259 w 292"/>
                <a:gd name="T59" fmla="*/ 43 h 118"/>
                <a:gd name="T60" fmla="*/ 259 w 292"/>
                <a:gd name="T61" fmla="*/ 43 h 118"/>
                <a:gd name="T62" fmla="*/ 267 w 292"/>
                <a:gd name="T63" fmla="*/ 67 h 118"/>
                <a:gd name="T64" fmla="*/ 267 w 292"/>
                <a:gd name="T65" fmla="*/ 67 h 118"/>
                <a:gd name="T66" fmla="*/ 260 w 292"/>
                <a:gd name="T67" fmla="*/ 84 h 118"/>
                <a:gd name="T68" fmla="*/ 260 w 292"/>
                <a:gd name="T69" fmla="*/ 84 h 118"/>
                <a:gd name="T70" fmla="*/ 241 w 292"/>
                <a:gd name="T71" fmla="*/ 92 h 118"/>
                <a:gd name="T72" fmla="*/ 241 w 292"/>
                <a:gd name="T73" fmla="*/ 92 h 118"/>
                <a:gd name="T74" fmla="*/ 203 w 292"/>
                <a:gd name="T75" fmla="*/ 74 h 118"/>
                <a:gd name="T76" fmla="*/ 203 w 292"/>
                <a:gd name="T77" fmla="*/ 74 h 118"/>
                <a:gd name="T78" fmla="*/ 156 w 292"/>
                <a:gd name="T79" fmla="*/ 35 h 118"/>
                <a:gd name="T80" fmla="*/ 156 w 292"/>
                <a:gd name="T81" fmla="*/ 35 h 118"/>
                <a:gd name="T82" fmla="*/ 78 w 292"/>
                <a:gd name="T83" fmla="*/ 1 h 118"/>
                <a:gd name="T84" fmla="*/ 78 w 292"/>
                <a:gd name="T85" fmla="*/ 1 h 118"/>
                <a:gd name="T86" fmla="*/ 24 w 292"/>
                <a:gd name="T87" fmla="*/ 17 h 118"/>
                <a:gd name="T88" fmla="*/ 24 w 292"/>
                <a:gd name="T89" fmla="*/ 17 h 118"/>
                <a:gd name="T90" fmla="*/ 0 w 292"/>
                <a:gd name="T91" fmla="*/ 65 h 118"/>
                <a:gd name="T92" fmla="*/ 0 w 292"/>
                <a:gd name="T93" fmla="*/ 65 h 118"/>
                <a:gd name="T94" fmla="*/ 5 w 292"/>
                <a:gd name="T95" fmla="*/ 99 h 118"/>
                <a:gd name="T96" fmla="*/ 5 w 292"/>
                <a:gd name="T97" fmla="*/ 99 h 118"/>
                <a:gd name="T98" fmla="*/ 16 w 292"/>
                <a:gd name="T99" fmla="*/ 107 h 118"/>
                <a:gd name="T100" fmla="*/ 16 w 292"/>
                <a:gd name="T101" fmla="*/ 107 h 118"/>
                <a:gd name="T102" fmla="*/ 21 w 292"/>
                <a:gd name="T103"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18">
                  <a:moveTo>
                    <a:pt x="21" y="106"/>
                  </a:moveTo>
                  <a:cubicBezTo>
                    <a:pt x="27" y="104"/>
                    <a:pt x="31" y="97"/>
                    <a:pt x="28" y="90"/>
                  </a:cubicBezTo>
                  <a:cubicBezTo>
                    <a:pt x="28" y="90"/>
                    <a:pt x="28" y="90"/>
                    <a:pt x="28" y="90"/>
                  </a:cubicBezTo>
                  <a:cubicBezTo>
                    <a:pt x="25" y="81"/>
                    <a:pt x="24" y="73"/>
                    <a:pt x="24" y="66"/>
                  </a:cubicBezTo>
                  <a:cubicBezTo>
                    <a:pt x="24" y="66"/>
                    <a:pt x="24" y="66"/>
                    <a:pt x="24" y="66"/>
                  </a:cubicBezTo>
                  <a:cubicBezTo>
                    <a:pt x="26" y="41"/>
                    <a:pt x="46" y="24"/>
                    <a:pt x="77" y="25"/>
                  </a:cubicBezTo>
                  <a:cubicBezTo>
                    <a:pt x="77" y="25"/>
                    <a:pt x="77" y="25"/>
                    <a:pt x="77" y="25"/>
                  </a:cubicBezTo>
                  <a:cubicBezTo>
                    <a:pt x="95" y="26"/>
                    <a:pt x="117" y="34"/>
                    <a:pt x="140" y="54"/>
                  </a:cubicBezTo>
                  <a:cubicBezTo>
                    <a:pt x="140" y="54"/>
                    <a:pt x="140" y="54"/>
                    <a:pt x="140" y="54"/>
                  </a:cubicBezTo>
                  <a:cubicBezTo>
                    <a:pt x="155" y="67"/>
                    <a:pt x="172" y="82"/>
                    <a:pt x="189" y="94"/>
                  </a:cubicBezTo>
                  <a:cubicBezTo>
                    <a:pt x="189" y="94"/>
                    <a:pt x="189" y="94"/>
                    <a:pt x="189" y="94"/>
                  </a:cubicBezTo>
                  <a:cubicBezTo>
                    <a:pt x="205" y="106"/>
                    <a:pt x="222" y="116"/>
                    <a:pt x="240" y="117"/>
                  </a:cubicBezTo>
                  <a:cubicBezTo>
                    <a:pt x="240" y="117"/>
                    <a:pt x="240" y="117"/>
                    <a:pt x="240" y="117"/>
                  </a:cubicBezTo>
                  <a:cubicBezTo>
                    <a:pt x="254" y="118"/>
                    <a:pt x="268" y="112"/>
                    <a:pt x="278" y="100"/>
                  </a:cubicBezTo>
                  <a:cubicBezTo>
                    <a:pt x="278" y="100"/>
                    <a:pt x="278" y="100"/>
                    <a:pt x="278" y="100"/>
                  </a:cubicBezTo>
                  <a:cubicBezTo>
                    <a:pt x="287" y="90"/>
                    <a:pt x="291" y="79"/>
                    <a:pt x="292" y="69"/>
                  </a:cubicBezTo>
                  <a:cubicBezTo>
                    <a:pt x="292" y="69"/>
                    <a:pt x="292" y="69"/>
                    <a:pt x="292" y="69"/>
                  </a:cubicBezTo>
                  <a:cubicBezTo>
                    <a:pt x="292" y="52"/>
                    <a:pt x="285" y="39"/>
                    <a:pt x="279" y="29"/>
                  </a:cubicBezTo>
                  <a:cubicBezTo>
                    <a:pt x="279" y="29"/>
                    <a:pt x="279" y="29"/>
                    <a:pt x="279" y="29"/>
                  </a:cubicBezTo>
                  <a:cubicBezTo>
                    <a:pt x="272" y="19"/>
                    <a:pt x="265" y="13"/>
                    <a:pt x="265" y="13"/>
                  </a:cubicBezTo>
                  <a:cubicBezTo>
                    <a:pt x="265" y="13"/>
                    <a:pt x="265" y="13"/>
                    <a:pt x="265" y="13"/>
                  </a:cubicBezTo>
                  <a:cubicBezTo>
                    <a:pt x="260" y="9"/>
                    <a:pt x="252" y="9"/>
                    <a:pt x="248" y="14"/>
                  </a:cubicBezTo>
                  <a:cubicBezTo>
                    <a:pt x="248" y="14"/>
                    <a:pt x="248" y="14"/>
                    <a:pt x="248" y="14"/>
                  </a:cubicBezTo>
                  <a:cubicBezTo>
                    <a:pt x="243" y="19"/>
                    <a:pt x="244" y="27"/>
                    <a:pt x="249" y="31"/>
                  </a:cubicBezTo>
                  <a:cubicBezTo>
                    <a:pt x="249" y="31"/>
                    <a:pt x="249" y="31"/>
                    <a:pt x="249" y="31"/>
                  </a:cubicBezTo>
                  <a:cubicBezTo>
                    <a:pt x="249" y="31"/>
                    <a:pt x="249" y="31"/>
                    <a:pt x="249" y="32"/>
                  </a:cubicBezTo>
                  <a:cubicBezTo>
                    <a:pt x="249" y="32"/>
                    <a:pt x="249" y="32"/>
                    <a:pt x="249" y="32"/>
                  </a:cubicBezTo>
                  <a:cubicBezTo>
                    <a:pt x="250" y="32"/>
                    <a:pt x="251" y="33"/>
                    <a:pt x="252" y="34"/>
                  </a:cubicBezTo>
                  <a:cubicBezTo>
                    <a:pt x="252" y="34"/>
                    <a:pt x="252" y="34"/>
                    <a:pt x="252" y="34"/>
                  </a:cubicBezTo>
                  <a:cubicBezTo>
                    <a:pt x="253" y="36"/>
                    <a:pt x="256" y="39"/>
                    <a:pt x="259" y="43"/>
                  </a:cubicBezTo>
                  <a:cubicBezTo>
                    <a:pt x="259" y="43"/>
                    <a:pt x="259" y="43"/>
                    <a:pt x="259" y="43"/>
                  </a:cubicBezTo>
                  <a:cubicBezTo>
                    <a:pt x="264" y="50"/>
                    <a:pt x="268" y="59"/>
                    <a:pt x="267" y="67"/>
                  </a:cubicBezTo>
                  <a:cubicBezTo>
                    <a:pt x="267" y="67"/>
                    <a:pt x="267" y="67"/>
                    <a:pt x="267" y="67"/>
                  </a:cubicBezTo>
                  <a:cubicBezTo>
                    <a:pt x="267" y="73"/>
                    <a:pt x="265" y="78"/>
                    <a:pt x="260" y="84"/>
                  </a:cubicBezTo>
                  <a:cubicBezTo>
                    <a:pt x="260" y="84"/>
                    <a:pt x="260" y="84"/>
                    <a:pt x="260" y="84"/>
                  </a:cubicBezTo>
                  <a:cubicBezTo>
                    <a:pt x="253" y="91"/>
                    <a:pt x="248" y="92"/>
                    <a:pt x="241" y="92"/>
                  </a:cubicBezTo>
                  <a:cubicBezTo>
                    <a:pt x="241" y="92"/>
                    <a:pt x="241" y="92"/>
                    <a:pt x="241" y="92"/>
                  </a:cubicBezTo>
                  <a:cubicBezTo>
                    <a:pt x="232" y="92"/>
                    <a:pt x="218" y="85"/>
                    <a:pt x="203" y="74"/>
                  </a:cubicBezTo>
                  <a:cubicBezTo>
                    <a:pt x="203" y="74"/>
                    <a:pt x="203" y="74"/>
                    <a:pt x="203" y="74"/>
                  </a:cubicBezTo>
                  <a:cubicBezTo>
                    <a:pt x="188" y="63"/>
                    <a:pt x="172" y="49"/>
                    <a:pt x="156" y="35"/>
                  </a:cubicBezTo>
                  <a:cubicBezTo>
                    <a:pt x="156" y="35"/>
                    <a:pt x="156" y="35"/>
                    <a:pt x="156" y="35"/>
                  </a:cubicBezTo>
                  <a:cubicBezTo>
                    <a:pt x="130" y="13"/>
                    <a:pt x="103" y="2"/>
                    <a:pt x="78" y="1"/>
                  </a:cubicBezTo>
                  <a:cubicBezTo>
                    <a:pt x="78" y="1"/>
                    <a:pt x="78" y="1"/>
                    <a:pt x="78" y="1"/>
                  </a:cubicBezTo>
                  <a:cubicBezTo>
                    <a:pt x="57" y="0"/>
                    <a:pt x="38" y="5"/>
                    <a:pt x="24" y="17"/>
                  </a:cubicBezTo>
                  <a:cubicBezTo>
                    <a:pt x="24" y="17"/>
                    <a:pt x="24" y="17"/>
                    <a:pt x="24" y="17"/>
                  </a:cubicBezTo>
                  <a:cubicBezTo>
                    <a:pt x="10" y="28"/>
                    <a:pt x="1" y="45"/>
                    <a:pt x="0" y="65"/>
                  </a:cubicBezTo>
                  <a:cubicBezTo>
                    <a:pt x="0" y="65"/>
                    <a:pt x="0" y="65"/>
                    <a:pt x="0" y="65"/>
                  </a:cubicBezTo>
                  <a:cubicBezTo>
                    <a:pt x="0" y="76"/>
                    <a:pt x="1" y="87"/>
                    <a:pt x="5" y="99"/>
                  </a:cubicBezTo>
                  <a:cubicBezTo>
                    <a:pt x="5" y="99"/>
                    <a:pt x="5" y="99"/>
                    <a:pt x="5" y="99"/>
                  </a:cubicBezTo>
                  <a:cubicBezTo>
                    <a:pt x="7" y="103"/>
                    <a:pt x="11" y="106"/>
                    <a:pt x="16" y="107"/>
                  </a:cubicBezTo>
                  <a:cubicBezTo>
                    <a:pt x="16" y="107"/>
                    <a:pt x="16" y="107"/>
                    <a:pt x="16" y="107"/>
                  </a:cubicBezTo>
                  <a:cubicBezTo>
                    <a:pt x="18" y="107"/>
                    <a:pt x="19" y="107"/>
                    <a:pt x="21" y="106"/>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Freeform 14"/>
            <p:cNvSpPr/>
            <p:nvPr/>
          </p:nvSpPr>
          <p:spPr bwMode="auto">
            <a:xfrm>
              <a:off x="3940175" y="748506"/>
              <a:ext cx="193675" cy="104775"/>
            </a:xfrm>
            <a:custGeom>
              <a:avLst/>
              <a:gdLst>
                <a:gd name="T0" fmla="*/ 1 w 72"/>
                <a:gd name="T1" fmla="*/ 30 h 39"/>
                <a:gd name="T2" fmla="*/ 3 w 72"/>
                <a:gd name="T3" fmla="*/ 35 h 39"/>
                <a:gd name="T4" fmla="*/ 7 w 72"/>
                <a:gd name="T5" fmla="*/ 38 h 39"/>
                <a:gd name="T6" fmla="*/ 70 w 72"/>
                <a:gd name="T7" fmla="*/ 22 h 39"/>
                <a:gd name="T8" fmla="*/ 71 w 72"/>
                <a:gd name="T9" fmla="*/ 17 h 39"/>
                <a:gd name="T10" fmla="*/ 66 w 72"/>
                <a:gd name="T11" fmla="*/ 3 h 39"/>
                <a:gd name="T12" fmla="*/ 62 w 72"/>
                <a:gd name="T13" fmla="*/ 0 h 39"/>
                <a:gd name="T14" fmla="*/ 2 w 72"/>
                <a:gd name="T15" fmla="*/ 25 h 39"/>
                <a:gd name="T16" fmla="*/ 1 w 72"/>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1" y="30"/>
                  </a:moveTo>
                  <a:cubicBezTo>
                    <a:pt x="3" y="35"/>
                    <a:pt x="3" y="35"/>
                    <a:pt x="3" y="35"/>
                  </a:cubicBezTo>
                  <a:cubicBezTo>
                    <a:pt x="4" y="37"/>
                    <a:pt x="5" y="39"/>
                    <a:pt x="7" y="38"/>
                  </a:cubicBezTo>
                  <a:cubicBezTo>
                    <a:pt x="70" y="22"/>
                    <a:pt x="70" y="22"/>
                    <a:pt x="70" y="22"/>
                  </a:cubicBezTo>
                  <a:cubicBezTo>
                    <a:pt x="71" y="21"/>
                    <a:pt x="72" y="19"/>
                    <a:pt x="71" y="17"/>
                  </a:cubicBezTo>
                  <a:cubicBezTo>
                    <a:pt x="66" y="3"/>
                    <a:pt x="66" y="3"/>
                    <a:pt x="66" y="3"/>
                  </a:cubicBezTo>
                  <a:cubicBezTo>
                    <a:pt x="65" y="1"/>
                    <a:pt x="64" y="0"/>
                    <a:pt x="62" y="0"/>
                  </a:cubicBezTo>
                  <a:cubicBezTo>
                    <a:pt x="2" y="25"/>
                    <a:pt x="2" y="25"/>
                    <a:pt x="2" y="25"/>
                  </a:cubicBezTo>
                  <a:cubicBezTo>
                    <a:pt x="1" y="26"/>
                    <a:pt x="0" y="28"/>
                    <a:pt x="1" y="3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Freeform 15"/>
            <p:cNvSpPr/>
            <p:nvPr/>
          </p:nvSpPr>
          <p:spPr bwMode="auto">
            <a:xfrm>
              <a:off x="3876675" y="596106"/>
              <a:ext cx="133350" cy="182563"/>
            </a:xfrm>
            <a:custGeom>
              <a:avLst/>
              <a:gdLst>
                <a:gd name="T0" fmla="*/ 2 w 50"/>
                <a:gd name="T1" fmla="*/ 64 h 68"/>
                <a:gd name="T2" fmla="*/ 7 w 50"/>
                <a:gd name="T3" fmla="*/ 66 h 68"/>
                <a:gd name="T4" fmla="*/ 12 w 50"/>
                <a:gd name="T5" fmla="*/ 66 h 68"/>
                <a:gd name="T6" fmla="*/ 49 w 50"/>
                <a:gd name="T7" fmla="*/ 13 h 68"/>
                <a:gd name="T8" fmla="*/ 47 w 50"/>
                <a:gd name="T9" fmla="*/ 9 h 68"/>
                <a:gd name="T10" fmla="*/ 34 w 50"/>
                <a:gd name="T11" fmla="*/ 1 h 68"/>
                <a:gd name="T12" fmla="*/ 30 w 50"/>
                <a:gd name="T13" fmla="*/ 1 h 68"/>
                <a:gd name="T14" fmla="*/ 0 w 50"/>
                <a:gd name="T15" fmla="*/ 59 h 68"/>
                <a:gd name="T16" fmla="*/ 2 w 50"/>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8">
                  <a:moveTo>
                    <a:pt x="2" y="64"/>
                  </a:moveTo>
                  <a:cubicBezTo>
                    <a:pt x="7" y="66"/>
                    <a:pt x="7" y="66"/>
                    <a:pt x="7" y="66"/>
                  </a:cubicBezTo>
                  <a:cubicBezTo>
                    <a:pt x="9" y="68"/>
                    <a:pt x="11" y="68"/>
                    <a:pt x="12" y="66"/>
                  </a:cubicBezTo>
                  <a:cubicBezTo>
                    <a:pt x="49" y="13"/>
                    <a:pt x="49" y="13"/>
                    <a:pt x="49" y="13"/>
                  </a:cubicBezTo>
                  <a:cubicBezTo>
                    <a:pt x="50" y="12"/>
                    <a:pt x="49" y="10"/>
                    <a:pt x="47" y="9"/>
                  </a:cubicBezTo>
                  <a:cubicBezTo>
                    <a:pt x="34" y="1"/>
                    <a:pt x="34" y="1"/>
                    <a:pt x="34" y="1"/>
                  </a:cubicBezTo>
                  <a:cubicBezTo>
                    <a:pt x="33" y="0"/>
                    <a:pt x="30" y="0"/>
                    <a:pt x="30" y="1"/>
                  </a:cubicBezTo>
                  <a:cubicBezTo>
                    <a:pt x="0" y="59"/>
                    <a:pt x="0" y="59"/>
                    <a:pt x="0" y="59"/>
                  </a:cubicBezTo>
                  <a:cubicBezTo>
                    <a:pt x="0" y="61"/>
                    <a:pt x="1" y="63"/>
                    <a:pt x="2" y="6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 name="组合 3"/>
          <p:cNvGrpSpPr/>
          <p:nvPr/>
        </p:nvGrpSpPr>
        <p:grpSpPr>
          <a:xfrm>
            <a:off x="8623760" y="2132748"/>
            <a:ext cx="2787113" cy="3636508"/>
            <a:chOff x="1323155" y="3078759"/>
            <a:chExt cx="7653325" cy="1386408"/>
          </a:xfrm>
        </p:grpSpPr>
        <p:sp>
          <p:nvSpPr>
            <p:cNvPr id="19" name="矩形 18"/>
            <p:cNvSpPr/>
            <p:nvPr/>
          </p:nvSpPr>
          <p:spPr>
            <a:xfrm>
              <a:off x="1323155" y="3078759"/>
              <a:ext cx="7653325" cy="1386408"/>
            </a:xfrm>
            <a:prstGeom prst="rect">
              <a:avLst/>
            </a:prstGeom>
            <a:noFill/>
            <a:ln w="38100">
              <a:solidFill>
                <a:srgbClr val="0155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1849324" y="3133934"/>
              <a:ext cx="6600985" cy="1267260"/>
            </a:xfrm>
            <a:prstGeom prst="rect">
              <a:avLst/>
            </a:prstGeom>
            <a:noFill/>
          </p:spPr>
          <p:txBody>
            <a:bodyPr wrap="square" rtlCol="0">
              <a:spAutoFit/>
            </a:bodyPr>
            <a:lstStyle/>
            <a:p>
              <a:pPr algn="just">
                <a:lnSpc>
                  <a:spcPct val="150000"/>
                </a:lnSpc>
              </a:pPr>
              <a:r>
                <a:rPr lang="zh-CN" altLang="en-US" sz="2000" dirty="0">
                  <a:latin typeface="+mn-ea"/>
                  <a:cs typeface="+mn-ea"/>
                  <a:sym typeface="Times New Roman" panose="02020603050405020304" pitchFamily="18" charset="0"/>
                </a:rPr>
                <a:t>使用</a:t>
              </a:r>
              <a:r>
                <a:rPr lang="en-US" altLang="zh-CN" sz="2000" dirty="0">
                  <a:latin typeface="+mn-ea"/>
                  <a:cs typeface="+mn-ea"/>
                  <a:sym typeface="Times New Roman" panose="02020603050405020304" pitchFamily="18" charset="0"/>
                </a:rPr>
                <a:t>intitle</a:t>
              </a:r>
              <a:r>
                <a:rPr lang="zh-CN" altLang="en-US" sz="2000" dirty="0">
                  <a:latin typeface="+mn-ea"/>
                  <a:cs typeface="+mn-ea"/>
                  <a:sym typeface="Times New Roman" panose="02020603050405020304" pitchFamily="18" charset="0"/>
                </a:rPr>
                <a:t>指令可以查询到在页面标题（</a:t>
              </a:r>
              <a:r>
                <a:rPr lang="en-US" altLang="zh-CN" sz="2000" dirty="0">
                  <a:latin typeface="+mn-ea"/>
                  <a:cs typeface="+mn-ea"/>
                  <a:sym typeface="Times New Roman" panose="02020603050405020304" pitchFamily="18" charset="0"/>
                </a:rPr>
                <a:t>title</a:t>
              </a:r>
              <a:r>
                <a:rPr lang="zh-CN" altLang="en-US" sz="2000" dirty="0">
                  <a:latin typeface="+mn-ea"/>
                  <a:cs typeface="+mn-ea"/>
                  <a:sym typeface="Times New Roman" panose="02020603050405020304" pitchFamily="18" charset="0"/>
                </a:rPr>
                <a:t>标签）中包含指定关键词的页面数量，其格式为：“</a:t>
              </a:r>
              <a:r>
                <a:rPr lang="en-US" altLang="zh-CN" sz="2000" dirty="0">
                  <a:latin typeface="+mn-ea"/>
                  <a:cs typeface="+mn-ea"/>
                  <a:sym typeface="Times New Roman" panose="02020603050405020304" pitchFamily="18" charset="0"/>
                </a:rPr>
                <a:t>intitle”+</a:t>
              </a:r>
              <a:r>
                <a:rPr lang="zh-CN" altLang="en-US" sz="2000" dirty="0">
                  <a:latin typeface="+mn-ea"/>
                  <a:cs typeface="+mn-ea"/>
                  <a:sym typeface="Times New Roman" panose="02020603050405020304" pitchFamily="18" charset="0"/>
                </a:rPr>
                <a:t>半角冒号“</a:t>
              </a:r>
              <a:r>
                <a:rPr lang="en-US" altLang="zh-CN" sz="2000" dirty="0">
                  <a:latin typeface="+mn-ea"/>
                  <a:cs typeface="+mn-ea"/>
                  <a:sym typeface="Times New Roman" panose="02020603050405020304" pitchFamily="18" charset="0"/>
                </a:rPr>
                <a:t>:”+</a:t>
              </a:r>
              <a:r>
                <a:rPr lang="zh-CN" altLang="en-US" sz="2000" dirty="0">
                  <a:latin typeface="+mn-ea"/>
                  <a:cs typeface="+mn-ea"/>
                  <a:sym typeface="Times New Roman" panose="02020603050405020304" pitchFamily="18" charset="0"/>
                </a:rPr>
                <a:t>关键</a:t>
              </a:r>
              <a:r>
                <a:rPr lang="zh-CN" altLang="en-US" sz="2000" dirty="0" smtClean="0">
                  <a:latin typeface="+mn-ea"/>
                  <a:cs typeface="+mn-ea"/>
                  <a:sym typeface="Times New Roman" panose="02020603050405020304" pitchFamily="18" charset="0"/>
                </a:rPr>
                <a:t>词。</a:t>
              </a:r>
              <a:endParaRPr lang="zh-CN" altLang="en-US" sz="2000" dirty="0">
                <a:latin typeface="+mn-ea"/>
                <a:cs typeface="+mn-ea"/>
                <a:sym typeface="Times New Roman" panose="02020603050405020304" pitchFamily="18" charset="0"/>
              </a:endParaRPr>
            </a:p>
          </p:txBody>
        </p:sp>
      </p:grpSp>
      <p:sp>
        <p:nvSpPr>
          <p:cNvPr id="24" name="TextBox 23"/>
          <p:cNvSpPr txBox="1"/>
          <p:nvPr/>
        </p:nvSpPr>
        <p:spPr>
          <a:xfrm>
            <a:off x="1140100" y="1999712"/>
            <a:ext cx="5705315" cy="1015663"/>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下面将在百度中查询标题中包含“数据可视化”关键词的所有页面。其具体操作如下。</a:t>
            </a:r>
            <a:endParaRPr lang="en-US" altLang="zh-CN" sz="2000" dirty="0" smtClean="0">
              <a:latin typeface="+mn-ea"/>
              <a:cs typeface="+mn-ea"/>
              <a:sym typeface="Times New Roman" panose="02020603050405020304" pitchFamily="18" charset="0"/>
            </a:endParaRPr>
          </a:p>
        </p:txBody>
      </p:sp>
      <p:grpSp>
        <p:nvGrpSpPr>
          <p:cNvPr id="25" name="组合 24"/>
          <p:cNvGrpSpPr/>
          <p:nvPr/>
        </p:nvGrpSpPr>
        <p:grpSpPr>
          <a:xfrm>
            <a:off x="653876" y="3273251"/>
            <a:ext cx="7483445" cy="3026944"/>
            <a:chOff x="2201432" y="3330884"/>
            <a:chExt cx="7691818" cy="3026944"/>
          </a:xfrm>
        </p:grpSpPr>
        <p:sp>
          <p:nvSpPr>
            <p:cNvPr id="26" name="矩形 42"/>
            <p:cNvSpPr>
              <a:spLocks noChangeArrowheads="1"/>
            </p:cNvSpPr>
            <p:nvPr/>
          </p:nvSpPr>
          <p:spPr bwMode="auto">
            <a:xfrm>
              <a:off x="2201432" y="3330884"/>
              <a:ext cx="7691818" cy="3026944"/>
            </a:xfrm>
            <a:prstGeom prst="rect">
              <a:avLst/>
            </a:prstGeom>
            <a:solidFill>
              <a:schemeClr val="accent2">
                <a:lumMod val="40000"/>
                <a:lumOff val="60000"/>
              </a:schemeClr>
            </a:solidFill>
            <a:ln w="9525">
              <a:noFill/>
              <a:miter lim="800000"/>
            </a:ln>
          </p:spPr>
          <p:txBody>
            <a:bodyPr lIns="121909" tIns="60954" rIns="121909" bIns="60954" anchor="ctr"/>
            <a:lstStyle/>
            <a:p>
              <a:pPr algn="ctr">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4832" y="3539431"/>
              <a:ext cx="7085013"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6" name="组合 45"/>
          <p:cNvGrpSpPr/>
          <p:nvPr/>
        </p:nvGrpSpPr>
        <p:grpSpPr>
          <a:xfrm>
            <a:off x="10849587" y="5643143"/>
            <a:ext cx="561291" cy="252226"/>
            <a:chOff x="10360544" y="6281866"/>
            <a:chExt cx="1069456" cy="383863"/>
          </a:xfrm>
        </p:grpSpPr>
        <p:sp>
          <p:nvSpPr>
            <p:cNvPr id="50" name="燕尾形 49"/>
            <p:cNvSpPr/>
            <p:nvPr/>
          </p:nvSpPr>
          <p:spPr>
            <a:xfrm>
              <a:off x="10360544" y="6281866"/>
              <a:ext cx="335280" cy="383863"/>
            </a:xfrm>
            <a:prstGeom prst="chevron">
              <a:avLst>
                <a:gd name="adj" fmla="val 3693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燕尾形 50"/>
            <p:cNvSpPr/>
            <p:nvPr/>
          </p:nvSpPr>
          <p:spPr>
            <a:xfrm>
              <a:off x="10734680" y="6281866"/>
              <a:ext cx="335280" cy="383863"/>
            </a:xfrm>
            <a:prstGeom prst="chevron">
              <a:avLst>
                <a:gd name="adj" fmla="val 36932"/>
              </a:avLst>
            </a:prstGeom>
            <a:solidFill>
              <a:srgbClr val="027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2" name="燕尾形 51"/>
            <p:cNvSpPr/>
            <p:nvPr/>
          </p:nvSpPr>
          <p:spPr>
            <a:xfrm>
              <a:off x="11094720" y="6281866"/>
              <a:ext cx="335280" cy="383863"/>
            </a:xfrm>
            <a:prstGeom prst="chevron">
              <a:avLst>
                <a:gd name="adj" fmla="val 36932"/>
              </a:avLst>
            </a:prstGeom>
            <a:solidFill>
              <a:srgbClr val="079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val="4207224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（四）使用不同的检索方法</a:t>
            </a:r>
          </a:p>
        </p:txBody>
      </p:sp>
      <p:sp>
        <p:nvSpPr>
          <p:cNvPr id="42" name="矩形 41"/>
          <p:cNvSpPr/>
          <p:nvPr/>
        </p:nvSpPr>
        <p:spPr>
          <a:xfrm>
            <a:off x="1274324" y="1161593"/>
            <a:ext cx="2623908" cy="517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内容占位符 3"/>
          <p:cNvSpPr>
            <a:spLocks noGrp="1"/>
          </p:cNvSpPr>
          <p:nvPr>
            <p:ph sz="quarter" idx="10"/>
          </p:nvPr>
        </p:nvSpPr>
        <p:spPr>
          <a:xfrm>
            <a:off x="1274324" y="1186269"/>
            <a:ext cx="2800371" cy="533482"/>
          </a:xfrm>
        </p:spPr>
        <p:txBody>
          <a:bodyPr>
            <a:normAutofit lnSpcReduction="10000"/>
          </a:bodyPr>
          <a:lstStyle/>
          <a:p>
            <a:pPr indent="0"/>
            <a:r>
              <a:rPr lang="en-US" altLang="zh-CN" dirty="0">
                <a:solidFill>
                  <a:schemeClr val="bg1"/>
                </a:solidFill>
              </a:rPr>
              <a:t>1</a:t>
            </a:r>
            <a:r>
              <a:rPr lang="zh-CN" altLang="en-US" dirty="0">
                <a:solidFill>
                  <a:schemeClr val="bg1"/>
                </a:solidFill>
              </a:rPr>
              <a:t>．截词检索</a:t>
            </a:r>
            <a:endParaRPr lang="en-US" altLang="zh-CN" sz="1100" dirty="0"/>
          </a:p>
        </p:txBody>
      </p:sp>
      <p:grpSp>
        <p:nvGrpSpPr>
          <p:cNvPr id="44" name="组合 43"/>
          <p:cNvGrpSpPr/>
          <p:nvPr/>
        </p:nvGrpSpPr>
        <p:grpSpPr>
          <a:xfrm flipV="1">
            <a:off x="609600" y="1030803"/>
            <a:ext cx="470284" cy="670057"/>
            <a:chOff x="3173412" y="596106"/>
            <a:chExt cx="960438" cy="1368425"/>
          </a:xfrm>
        </p:grpSpPr>
        <p:sp>
          <p:nvSpPr>
            <p:cNvPr id="45" name="Freeform 9"/>
            <p:cNvSpPr/>
            <p:nvPr/>
          </p:nvSpPr>
          <p:spPr bwMode="auto">
            <a:xfrm>
              <a:off x="3586162" y="1178719"/>
              <a:ext cx="193675" cy="214313"/>
            </a:xfrm>
            <a:custGeom>
              <a:avLst/>
              <a:gdLst>
                <a:gd name="T0" fmla="*/ 61 w 72"/>
                <a:gd name="T1" fmla="*/ 23 h 80"/>
                <a:gd name="T2" fmla="*/ 22 w 72"/>
                <a:gd name="T3" fmla="*/ 6 h 80"/>
                <a:gd name="T4" fmla="*/ 22 w 72"/>
                <a:gd name="T5" fmla="*/ 6 h 80"/>
                <a:gd name="T6" fmla="*/ 6 w 72"/>
                <a:gd name="T7" fmla="*/ 45 h 80"/>
                <a:gd name="T8" fmla="*/ 11 w 72"/>
                <a:gd name="T9" fmla="*/ 58 h 80"/>
                <a:gd name="T10" fmla="*/ 50 w 72"/>
                <a:gd name="T11" fmla="*/ 74 h 80"/>
                <a:gd name="T12" fmla="*/ 50 w 72"/>
                <a:gd name="T13" fmla="*/ 74 h 80"/>
                <a:gd name="T14" fmla="*/ 66 w 72"/>
                <a:gd name="T15" fmla="*/ 35 h 80"/>
                <a:gd name="T16" fmla="*/ 61 w 72"/>
                <a:gd name="T1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61" y="23"/>
                  </a:moveTo>
                  <a:cubicBezTo>
                    <a:pt x="54" y="7"/>
                    <a:pt x="37" y="0"/>
                    <a:pt x="22" y="6"/>
                  </a:cubicBezTo>
                  <a:cubicBezTo>
                    <a:pt x="22" y="6"/>
                    <a:pt x="22" y="6"/>
                    <a:pt x="22" y="6"/>
                  </a:cubicBezTo>
                  <a:cubicBezTo>
                    <a:pt x="7" y="13"/>
                    <a:pt x="0" y="30"/>
                    <a:pt x="6" y="45"/>
                  </a:cubicBezTo>
                  <a:cubicBezTo>
                    <a:pt x="11" y="58"/>
                    <a:pt x="11" y="58"/>
                    <a:pt x="11" y="58"/>
                  </a:cubicBezTo>
                  <a:cubicBezTo>
                    <a:pt x="17" y="73"/>
                    <a:pt x="35" y="80"/>
                    <a:pt x="50" y="74"/>
                  </a:cubicBezTo>
                  <a:cubicBezTo>
                    <a:pt x="50" y="74"/>
                    <a:pt x="50" y="74"/>
                    <a:pt x="50" y="74"/>
                  </a:cubicBezTo>
                  <a:cubicBezTo>
                    <a:pt x="65" y="68"/>
                    <a:pt x="72" y="50"/>
                    <a:pt x="66" y="35"/>
                  </a:cubicBezTo>
                  <a:lnTo>
                    <a:pt x="61" y="23"/>
                  </a:lnTo>
                  <a:close/>
                </a:path>
              </a:pathLst>
            </a:custGeom>
            <a:solidFill>
              <a:srgbClr val="23A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10"/>
            <p:cNvSpPr/>
            <p:nvPr/>
          </p:nvSpPr>
          <p:spPr bwMode="auto">
            <a:xfrm>
              <a:off x="3173412" y="640556"/>
              <a:ext cx="866775" cy="838200"/>
            </a:xfrm>
            <a:custGeom>
              <a:avLst/>
              <a:gdLst>
                <a:gd name="T0" fmla="*/ 323 w 323"/>
                <a:gd name="T1" fmla="*/ 208 h 312"/>
                <a:gd name="T2" fmla="*/ 321 w 323"/>
                <a:gd name="T3" fmla="*/ 208 h 312"/>
                <a:gd name="T4" fmla="*/ 223 w 323"/>
                <a:gd name="T5" fmla="*/ 216 h 312"/>
                <a:gd name="T6" fmla="*/ 172 w 323"/>
                <a:gd name="T7" fmla="*/ 198 h 312"/>
                <a:gd name="T8" fmla="*/ 150 w 323"/>
                <a:gd name="T9" fmla="*/ 247 h 312"/>
                <a:gd name="T10" fmla="*/ 74 w 323"/>
                <a:gd name="T11" fmla="*/ 309 h 312"/>
                <a:gd name="T12" fmla="*/ 73 w 323"/>
                <a:gd name="T13" fmla="*/ 312 h 312"/>
                <a:gd name="T14" fmla="*/ 67 w 323"/>
                <a:gd name="T15" fmla="*/ 299 h 312"/>
                <a:gd name="T16" fmla="*/ 28 w 323"/>
                <a:gd name="T17" fmla="*/ 207 h 312"/>
                <a:gd name="T18" fmla="*/ 102 w 323"/>
                <a:gd name="T19" fmla="*/ 28 h 312"/>
                <a:gd name="T20" fmla="*/ 280 w 323"/>
                <a:gd name="T21" fmla="*/ 102 h 312"/>
                <a:gd name="T22" fmla="*/ 319 w 323"/>
                <a:gd name="T23" fmla="*/ 195 h 312"/>
                <a:gd name="T24" fmla="*/ 323 w 323"/>
                <a:gd name="T25"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12">
                  <a:moveTo>
                    <a:pt x="323" y="208"/>
                  </a:moveTo>
                  <a:cubicBezTo>
                    <a:pt x="322" y="208"/>
                    <a:pt x="322" y="208"/>
                    <a:pt x="321" y="208"/>
                  </a:cubicBezTo>
                  <a:cubicBezTo>
                    <a:pt x="292" y="204"/>
                    <a:pt x="258" y="207"/>
                    <a:pt x="223" y="216"/>
                  </a:cubicBezTo>
                  <a:cubicBezTo>
                    <a:pt x="214" y="198"/>
                    <a:pt x="192" y="190"/>
                    <a:pt x="172" y="198"/>
                  </a:cubicBezTo>
                  <a:cubicBezTo>
                    <a:pt x="153" y="206"/>
                    <a:pt x="143" y="227"/>
                    <a:pt x="150" y="247"/>
                  </a:cubicBezTo>
                  <a:cubicBezTo>
                    <a:pt x="118" y="265"/>
                    <a:pt x="92" y="286"/>
                    <a:pt x="74" y="309"/>
                  </a:cubicBezTo>
                  <a:cubicBezTo>
                    <a:pt x="74" y="310"/>
                    <a:pt x="73" y="311"/>
                    <a:pt x="73" y="312"/>
                  </a:cubicBezTo>
                  <a:cubicBezTo>
                    <a:pt x="70" y="308"/>
                    <a:pt x="68" y="303"/>
                    <a:pt x="67" y="299"/>
                  </a:cubicBezTo>
                  <a:cubicBezTo>
                    <a:pt x="28" y="207"/>
                    <a:pt x="28" y="207"/>
                    <a:pt x="28" y="207"/>
                  </a:cubicBezTo>
                  <a:cubicBezTo>
                    <a:pt x="0" y="137"/>
                    <a:pt x="33" y="57"/>
                    <a:pt x="102" y="28"/>
                  </a:cubicBezTo>
                  <a:cubicBezTo>
                    <a:pt x="172" y="0"/>
                    <a:pt x="252" y="33"/>
                    <a:pt x="280" y="102"/>
                  </a:cubicBezTo>
                  <a:cubicBezTo>
                    <a:pt x="319" y="195"/>
                    <a:pt x="319" y="195"/>
                    <a:pt x="319" y="195"/>
                  </a:cubicBezTo>
                  <a:cubicBezTo>
                    <a:pt x="320" y="199"/>
                    <a:pt x="322" y="204"/>
                    <a:pt x="323" y="208"/>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11"/>
            <p:cNvSpPr/>
            <p:nvPr/>
          </p:nvSpPr>
          <p:spPr bwMode="auto">
            <a:xfrm>
              <a:off x="3752850" y="1234281"/>
              <a:ext cx="325438" cy="400050"/>
            </a:xfrm>
            <a:custGeom>
              <a:avLst/>
              <a:gdLst>
                <a:gd name="T0" fmla="*/ 14 w 121"/>
                <a:gd name="T1" fmla="*/ 12 h 149"/>
                <a:gd name="T2" fmla="*/ 14 w 121"/>
                <a:gd name="T3" fmla="*/ 11 h 149"/>
                <a:gd name="T4" fmla="*/ 103 w 121"/>
                <a:gd name="T5" fmla="*/ 3 h 149"/>
                <a:gd name="T6" fmla="*/ 111 w 121"/>
                <a:gd name="T7" fmla="*/ 4 h 149"/>
                <a:gd name="T8" fmla="*/ 36 w 121"/>
                <a:gd name="T9" fmla="*/ 149 h 149"/>
                <a:gd name="T10" fmla="*/ 0 w 121"/>
                <a:gd name="T11" fmla="*/ 60 h 149"/>
                <a:gd name="T12" fmla="*/ 14 w 121"/>
                <a:gd name="T13" fmla="*/ 12 h 149"/>
              </a:gdLst>
              <a:ahLst/>
              <a:cxnLst>
                <a:cxn ang="0">
                  <a:pos x="T0" y="T1"/>
                </a:cxn>
                <a:cxn ang="0">
                  <a:pos x="T2" y="T3"/>
                </a:cxn>
                <a:cxn ang="0">
                  <a:pos x="T4" y="T5"/>
                </a:cxn>
                <a:cxn ang="0">
                  <a:pos x="T6" y="T7"/>
                </a:cxn>
                <a:cxn ang="0">
                  <a:pos x="T8" y="T9"/>
                </a:cxn>
                <a:cxn ang="0">
                  <a:pos x="T10" y="T11"/>
                </a:cxn>
                <a:cxn ang="0">
                  <a:pos x="T12" y="T13"/>
                </a:cxn>
              </a:cxnLst>
              <a:rect l="0" t="0" r="r" b="b"/>
              <a:pathLst>
                <a:path w="121" h="149">
                  <a:moveTo>
                    <a:pt x="14" y="12"/>
                  </a:moveTo>
                  <a:cubicBezTo>
                    <a:pt x="14" y="11"/>
                    <a:pt x="14" y="11"/>
                    <a:pt x="14" y="11"/>
                  </a:cubicBezTo>
                  <a:cubicBezTo>
                    <a:pt x="46" y="2"/>
                    <a:pt x="77" y="0"/>
                    <a:pt x="103" y="3"/>
                  </a:cubicBezTo>
                  <a:cubicBezTo>
                    <a:pt x="106" y="3"/>
                    <a:pt x="108" y="4"/>
                    <a:pt x="111" y="4"/>
                  </a:cubicBezTo>
                  <a:cubicBezTo>
                    <a:pt x="121" y="63"/>
                    <a:pt x="91" y="122"/>
                    <a:pt x="36" y="149"/>
                  </a:cubicBezTo>
                  <a:cubicBezTo>
                    <a:pt x="0" y="60"/>
                    <a:pt x="0" y="60"/>
                    <a:pt x="0" y="60"/>
                  </a:cubicBezTo>
                  <a:cubicBezTo>
                    <a:pt x="15" y="50"/>
                    <a:pt x="22" y="30"/>
                    <a:pt x="14" y="12"/>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12"/>
            <p:cNvSpPr/>
            <p:nvPr/>
          </p:nvSpPr>
          <p:spPr bwMode="auto">
            <a:xfrm>
              <a:off x="3392487" y="1343819"/>
              <a:ext cx="417513" cy="360363"/>
            </a:xfrm>
            <a:custGeom>
              <a:avLst/>
              <a:gdLst>
                <a:gd name="T0" fmla="*/ 74 w 155"/>
                <a:gd name="T1" fmla="*/ 0 h 134"/>
                <a:gd name="T2" fmla="*/ 74 w 155"/>
                <a:gd name="T3" fmla="*/ 2 h 134"/>
                <a:gd name="T4" fmla="*/ 119 w 155"/>
                <a:gd name="T5" fmla="*/ 26 h 134"/>
                <a:gd name="T6" fmla="*/ 155 w 155"/>
                <a:gd name="T7" fmla="*/ 114 h 134"/>
                <a:gd name="T8" fmla="*/ 0 w 155"/>
                <a:gd name="T9" fmla="*/ 65 h 134"/>
                <a:gd name="T10" fmla="*/ 5 w 155"/>
                <a:gd name="T11" fmla="*/ 58 h 134"/>
                <a:gd name="T12" fmla="*/ 74 w 15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5" h="134">
                  <a:moveTo>
                    <a:pt x="74" y="0"/>
                  </a:moveTo>
                  <a:cubicBezTo>
                    <a:pt x="74" y="2"/>
                    <a:pt x="74" y="2"/>
                    <a:pt x="74" y="2"/>
                  </a:cubicBezTo>
                  <a:cubicBezTo>
                    <a:pt x="82" y="19"/>
                    <a:pt x="100" y="29"/>
                    <a:pt x="119" y="26"/>
                  </a:cubicBezTo>
                  <a:cubicBezTo>
                    <a:pt x="155" y="114"/>
                    <a:pt x="155" y="114"/>
                    <a:pt x="155" y="114"/>
                  </a:cubicBezTo>
                  <a:cubicBezTo>
                    <a:pt x="97" y="134"/>
                    <a:pt x="35" y="113"/>
                    <a:pt x="0" y="65"/>
                  </a:cubicBezTo>
                  <a:cubicBezTo>
                    <a:pt x="2" y="62"/>
                    <a:pt x="3" y="60"/>
                    <a:pt x="5" y="58"/>
                  </a:cubicBezTo>
                  <a:cubicBezTo>
                    <a:pt x="21" y="37"/>
                    <a:pt x="45" y="17"/>
                    <a:pt x="74" y="0"/>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13"/>
            <p:cNvSpPr/>
            <p:nvPr/>
          </p:nvSpPr>
          <p:spPr bwMode="auto">
            <a:xfrm>
              <a:off x="3178175" y="1647031"/>
              <a:ext cx="784225" cy="317500"/>
            </a:xfrm>
            <a:custGeom>
              <a:avLst/>
              <a:gdLst>
                <a:gd name="T0" fmla="*/ 21 w 292"/>
                <a:gd name="T1" fmla="*/ 106 h 118"/>
                <a:gd name="T2" fmla="*/ 28 w 292"/>
                <a:gd name="T3" fmla="*/ 90 h 118"/>
                <a:gd name="T4" fmla="*/ 28 w 292"/>
                <a:gd name="T5" fmla="*/ 90 h 118"/>
                <a:gd name="T6" fmla="*/ 24 w 292"/>
                <a:gd name="T7" fmla="*/ 66 h 118"/>
                <a:gd name="T8" fmla="*/ 24 w 292"/>
                <a:gd name="T9" fmla="*/ 66 h 118"/>
                <a:gd name="T10" fmla="*/ 77 w 292"/>
                <a:gd name="T11" fmla="*/ 25 h 118"/>
                <a:gd name="T12" fmla="*/ 77 w 292"/>
                <a:gd name="T13" fmla="*/ 25 h 118"/>
                <a:gd name="T14" fmla="*/ 140 w 292"/>
                <a:gd name="T15" fmla="*/ 54 h 118"/>
                <a:gd name="T16" fmla="*/ 140 w 292"/>
                <a:gd name="T17" fmla="*/ 54 h 118"/>
                <a:gd name="T18" fmla="*/ 189 w 292"/>
                <a:gd name="T19" fmla="*/ 94 h 118"/>
                <a:gd name="T20" fmla="*/ 189 w 292"/>
                <a:gd name="T21" fmla="*/ 94 h 118"/>
                <a:gd name="T22" fmla="*/ 240 w 292"/>
                <a:gd name="T23" fmla="*/ 117 h 118"/>
                <a:gd name="T24" fmla="*/ 240 w 292"/>
                <a:gd name="T25" fmla="*/ 117 h 118"/>
                <a:gd name="T26" fmla="*/ 278 w 292"/>
                <a:gd name="T27" fmla="*/ 100 h 118"/>
                <a:gd name="T28" fmla="*/ 278 w 292"/>
                <a:gd name="T29" fmla="*/ 100 h 118"/>
                <a:gd name="T30" fmla="*/ 292 w 292"/>
                <a:gd name="T31" fmla="*/ 69 h 118"/>
                <a:gd name="T32" fmla="*/ 292 w 292"/>
                <a:gd name="T33" fmla="*/ 69 h 118"/>
                <a:gd name="T34" fmla="*/ 279 w 292"/>
                <a:gd name="T35" fmla="*/ 29 h 118"/>
                <a:gd name="T36" fmla="*/ 279 w 292"/>
                <a:gd name="T37" fmla="*/ 29 h 118"/>
                <a:gd name="T38" fmla="*/ 265 w 292"/>
                <a:gd name="T39" fmla="*/ 13 h 118"/>
                <a:gd name="T40" fmla="*/ 265 w 292"/>
                <a:gd name="T41" fmla="*/ 13 h 118"/>
                <a:gd name="T42" fmla="*/ 248 w 292"/>
                <a:gd name="T43" fmla="*/ 14 h 118"/>
                <a:gd name="T44" fmla="*/ 248 w 292"/>
                <a:gd name="T45" fmla="*/ 14 h 118"/>
                <a:gd name="T46" fmla="*/ 249 w 292"/>
                <a:gd name="T47" fmla="*/ 31 h 118"/>
                <a:gd name="T48" fmla="*/ 249 w 292"/>
                <a:gd name="T49" fmla="*/ 31 h 118"/>
                <a:gd name="T50" fmla="*/ 249 w 292"/>
                <a:gd name="T51" fmla="*/ 32 h 118"/>
                <a:gd name="T52" fmla="*/ 249 w 292"/>
                <a:gd name="T53" fmla="*/ 32 h 118"/>
                <a:gd name="T54" fmla="*/ 252 w 292"/>
                <a:gd name="T55" fmla="*/ 34 h 118"/>
                <a:gd name="T56" fmla="*/ 252 w 292"/>
                <a:gd name="T57" fmla="*/ 34 h 118"/>
                <a:gd name="T58" fmla="*/ 259 w 292"/>
                <a:gd name="T59" fmla="*/ 43 h 118"/>
                <a:gd name="T60" fmla="*/ 259 w 292"/>
                <a:gd name="T61" fmla="*/ 43 h 118"/>
                <a:gd name="T62" fmla="*/ 267 w 292"/>
                <a:gd name="T63" fmla="*/ 67 h 118"/>
                <a:gd name="T64" fmla="*/ 267 w 292"/>
                <a:gd name="T65" fmla="*/ 67 h 118"/>
                <a:gd name="T66" fmla="*/ 260 w 292"/>
                <a:gd name="T67" fmla="*/ 84 h 118"/>
                <a:gd name="T68" fmla="*/ 260 w 292"/>
                <a:gd name="T69" fmla="*/ 84 h 118"/>
                <a:gd name="T70" fmla="*/ 241 w 292"/>
                <a:gd name="T71" fmla="*/ 92 h 118"/>
                <a:gd name="T72" fmla="*/ 241 w 292"/>
                <a:gd name="T73" fmla="*/ 92 h 118"/>
                <a:gd name="T74" fmla="*/ 203 w 292"/>
                <a:gd name="T75" fmla="*/ 74 h 118"/>
                <a:gd name="T76" fmla="*/ 203 w 292"/>
                <a:gd name="T77" fmla="*/ 74 h 118"/>
                <a:gd name="T78" fmla="*/ 156 w 292"/>
                <a:gd name="T79" fmla="*/ 35 h 118"/>
                <a:gd name="T80" fmla="*/ 156 w 292"/>
                <a:gd name="T81" fmla="*/ 35 h 118"/>
                <a:gd name="T82" fmla="*/ 78 w 292"/>
                <a:gd name="T83" fmla="*/ 1 h 118"/>
                <a:gd name="T84" fmla="*/ 78 w 292"/>
                <a:gd name="T85" fmla="*/ 1 h 118"/>
                <a:gd name="T86" fmla="*/ 24 w 292"/>
                <a:gd name="T87" fmla="*/ 17 h 118"/>
                <a:gd name="T88" fmla="*/ 24 w 292"/>
                <a:gd name="T89" fmla="*/ 17 h 118"/>
                <a:gd name="T90" fmla="*/ 0 w 292"/>
                <a:gd name="T91" fmla="*/ 65 h 118"/>
                <a:gd name="T92" fmla="*/ 0 w 292"/>
                <a:gd name="T93" fmla="*/ 65 h 118"/>
                <a:gd name="T94" fmla="*/ 5 w 292"/>
                <a:gd name="T95" fmla="*/ 99 h 118"/>
                <a:gd name="T96" fmla="*/ 5 w 292"/>
                <a:gd name="T97" fmla="*/ 99 h 118"/>
                <a:gd name="T98" fmla="*/ 16 w 292"/>
                <a:gd name="T99" fmla="*/ 107 h 118"/>
                <a:gd name="T100" fmla="*/ 16 w 292"/>
                <a:gd name="T101" fmla="*/ 107 h 118"/>
                <a:gd name="T102" fmla="*/ 21 w 292"/>
                <a:gd name="T103"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18">
                  <a:moveTo>
                    <a:pt x="21" y="106"/>
                  </a:moveTo>
                  <a:cubicBezTo>
                    <a:pt x="27" y="104"/>
                    <a:pt x="31" y="97"/>
                    <a:pt x="28" y="90"/>
                  </a:cubicBezTo>
                  <a:cubicBezTo>
                    <a:pt x="28" y="90"/>
                    <a:pt x="28" y="90"/>
                    <a:pt x="28" y="90"/>
                  </a:cubicBezTo>
                  <a:cubicBezTo>
                    <a:pt x="25" y="81"/>
                    <a:pt x="24" y="73"/>
                    <a:pt x="24" y="66"/>
                  </a:cubicBezTo>
                  <a:cubicBezTo>
                    <a:pt x="24" y="66"/>
                    <a:pt x="24" y="66"/>
                    <a:pt x="24" y="66"/>
                  </a:cubicBezTo>
                  <a:cubicBezTo>
                    <a:pt x="26" y="41"/>
                    <a:pt x="46" y="24"/>
                    <a:pt x="77" y="25"/>
                  </a:cubicBezTo>
                  <a:cubicBezTo>
                    <a:pt x="77" y="25"/>
                    <a:pt x="77" y="25"/>
                    <a:pt x="77" y="25"/>
                  </a:cubicBezTo>
                  <a:cubicBezTo>
                    <a:pt x="95" y="26"/>
                    <a:pt x="117" y="34"/>
                    <a:pt x="140" y="54"/>
                  </a:cubicBezTo>
                  <a:cubicBezTo>
                    <a:pt x="140" y="54"/>
                    <a:pt x="140" y="54"/>
                    <a:pt x="140" y="54"/>
                  </a:cubicBezTo>
                  <a:cubicBezTo>
                    <a:pt x="155" y="67"/>
                    <a:pt x="172" y="82"/>
                    <a:pt x="189" y="94"/>
                  </a:cubicBezTo>
                  <a:cubicBezTo>
                    <a:pt x="189" y="94"/>
                    <a:pt x="189" y="94"/>
                    <a:pt x="189" y="94"/>
                  </a:cubicBezTo>
                  <a:cubicBezTo>
                    <a:pt x="205" y="106"/>
                    <a:pt x="222" y="116"/>
                    <a:pt x="240" y="117"/>
                  </a:cubicBezTo>
                  <a:cubicBezTo>
                    <a:pt x="240" y="117"/>
                    <a:pt x="240" y="117"/>
                    <a:pt x="240" y="117"/>
                  </a:cubicBezTo>
                  <a:cubicBezTo>
                    <a:pt x="254" y="118"/>
                    <a:pt x="268" y="112"/>
                    <a:pt x="278" y="100"/>
                  </a:cubicBezTo>
                  <a:cubicBezTo>
                    <a:pt x="278" y="100"/>
                    <a:pt x="278" y="100"/>
                    <a:pt x="278" y="100"/>
                  </a:cubicBezTo>
                  <a:cubicBezTo>
                    <a:pt x="287" y="90"/>
                    <a:pt x="291" y="79"/>
                    <a:pt x="292" y="69"/>
                  </a:cubicBezTo>
                  <a:cubicBezTo>
                    <a:pt x="292" y="69"/>
                    <a:pt x="292" y="69"/>
                    <a:pt x="292" y="69"/>
                  </a:cubicBezTo>
                  <a:cubicBezTo>
                    <a:pt x="292" y="52"/>
                    <a:pt x="285" y="39"/>
                    <a:pt x="279" y="29"/>
                  </a:cubicBezTo>
                  <a:cubicBezTo>
                    <a:pt x="279" y="29"/>
                    <a:pt x="279" y="29"/>
                    <a:pt x="279" y="29"/>
                  </a:cubicBezTo>
                  <a:cubicBezTo>
                    <a:pt x="272" y="19"/>
                    <a:pt x="265" y="13"/>
                    <a:pt x="265" y="13"/>
                  </a:cubicBezTo>
                  <a:cubicBezTo>
                    <a:pt x="265" y="13"/>
                    <a:pt x="265" y="13"/>
                    <a:pt x="265" y="13"/>
                  </a:cubicBezTo>
                  <a:cubicBezTo>
                    <a:pt x="260" y="9"/>
                    <a:pt x="252" y="9"/>
                    <a:pt x="248" y="14"/>
                  </a:cubicBezTo>
                  <a:cubicBezTo>
                    <a:pt x="248" y="14"/>
                    <a:pt x="248" y="14"/>
                    <a:pt x="248" y="14"/>
                  </a:cubicBezTo>
                  <a:cubicBezTo>
                    <a:pt x="243" y="19"/>
                    <a:pt x="244" y="27"/>
                    <a:pt x="249" y="31"/>
                  </a:cubicBezTo>
                  <a:cubicBezTo>
                    <a:pt x="249" y="31"/>
                    <a:pt x="249" y="31"/>
                    <a:pt x="249" y="31"/>
                  </a:cubicBezTo>
                  <a:cubicBezTo>
                    <a:pt x="249" y="31"/>
                    <a:pt x="249" y="31"/>
                    <a:pt x="249" y="32"/>
                  </a:cubicBezTo>
                  <a:cubicBezTo>
                    <a:pt x="249" y="32"/>
                    <a:pt x="249" y="32"/>
                    <a:pt x="249" y="32"/>
                  </a:cubicBezTo>
                  <a:cubicBezTo>
                    <a:pt x="250" y="32"/>
                    <a:pt x="251" y="33"/>
                    <a:pt x="252" y="34"/>
                  </a:cubicBezTo>
                  <a:cubicBezTo>
                    <a:pt x="252" y="34"/>
                    <a:pt x="252" y="34"/>
                    <a:pt x="252" y="34"/>
                  </a:cubicBezTo>
                  <a:cubicBezTo>
                    <a:pt x="253" y="36"/>
                    <a:pt x="256" y="39"/>
                    <a:pt x="259" y="43"/>
                  </a:cubicBezTo>
                  <a:cubicBezTo>
                    <a:pt x="259" y="43"/>
                    <a:pt x="259" y="43"/>
                    <a:pt x="259" y="43"/>
                  </a:cubicBezTo>
                  <a:cubicBezTo>
                    <a:pt x="264" y="50"/>
                    <a:pt x="268" y="59"/>
                    <a:pt x="267" y="67"/>
                  </a:cubicBezTo>
                  <a:cubicBezTo>
                    <a:pt x="267" y="67"/>
                    <a:pt x="267" y="67"/>
                    <a:pt x="267" y="67"/>
                  </a:cubicBezTo>
                  <a:cubicBezTo>
                    <a:pt x="267" y="73"/>
                    <a:pt x="265" y="78"/>
                    <a:pt x="260" y="84"/>
                  </a:cubicBezTo>
                  <a:cubicBezTo>
                    <a:pt x="260" y="84"/>
                    <a:pt x="260" y="84"/>
                    <a:pt x="260" y="84"/>
                  </a:cubicBezTo>
                  <a:cubicBezTo>
                    <a:pt x="253" y="91"/>
                    <a:pt x="248" y="92"/>
                    <a:pt x="241" y="92"/>
                  </a:cubicBezTo>
                  <a:cubicBezTo>
                    <a:pt x="241" y="92"/>
                    <a:pt x="241" y="92"/>
                    <a:pt x="241" y="92"/>
                  </a:cubicBezTo>
                  <a:cubicBezTo>
                    <a:pt x="232" y="92"/>
                    <a:pt x="218" y="85"/>
                    <a:pt x="203" y="74"/>
                  </a:cubicBezTo>
                  <a:cubicBezTo>
                    <a:pt x="203" y="74"/>
                    <a:pt x="203" y="74"/>
                    <a:pt x="203" y="74"/>
                  </a:cubicBezTo>
                  <a:cubicBezTo>
                    <a:pt x="188" y="63"/>
                    <a:pt x="172" y="49"/>
                    <a:pt x="156" y="35"/>
                  </a:cubicBezTo>
                  <a:cubicBezTo>
                    <a:pt x="156" y="35"/>
                    <a:pt x="156" y="35"/>
                    <a:pt x="156" y="35"/>
                  </a:cubicBezTo>
                  <a:cubicBezTo>
                    <a:pt x="130" y="13"/>
                    <a:pt x="103" y="2"/>
                    <a:pt x="78" y="1"/>
                  </a:cubicBezTo>
                  <a:cubicBezTo>
                    <a:pt x="78" y="1"/>
                    <a:pt x="78" y="1"/>
                    <a:pt x="78" y="1"/>
                  </a:cubicBezTo>
                  <a:cubicBezTo>
                    <a:pt x="57" y="0"/>
                    <a:pt x="38" y="5"/>
                    <a:pt x="24" y="17"/>
                  </a:cubicBezTo>
                  <a:cubicBezTo>
                    <a:pt x="24" y="17"/>
                    <a:pt x="24" y="17"/>
                    <a:pt x="24" y="17"/>
                  </a:cubicBezTo>
                  <a:cubicBezTo>
                    <a:pt x="10" y="28"/>
                    <a:pt x="1" y="45"/>
                    <a:pt x="0" y="65"/>
                  </a:cubicBezTo>
                  <a:cubicBezTo>
                    <a:pt x="0" y="65"/>
                    <a:pt x="0" y="65"/>
                    <a:pt x="0" y="65"/>
                  </a:cubicBezTo>
                  <a:cubicBezTo>
                    <a:pt x="0" y="76"/>
                    <a:pt x="1" y="87"/>
                    <a:pt x="5" y="99"/>
                  </a:cubicBezTo>
                  <a:cubicBezTo>
                    <a:pt x="5" y="99"/>
                    <a:pt x="5" y="99"/>
                    <a:pt x="5" y="99"/>
                  </a:cubicBezTo>
                  <a:cubicBezTo>
                    <a:pt x="7" y="103"/>
                    <a:pt x="11" y="106"/>
                    <a:pt x="16" y="107"/>
                  </a:cubicBezTo>
                  <a:cubicBezTo>
                    <a:pt x="16" y="107"/>
                    <a:pt x="16" y="107"/>
                    <a:pt x="16" y="107"/>
                  </a:cubicBezTo>
                  <a:cubicBezTo>
                    <a:pt x="18" y="107"/>
                    <a:pt x="19" y="107"/>
                    <a:pt x="21" y="106"/>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14"/>
            <p:cNvSpPr/>
            <p:nvPr/>
          </p:nvSpPr>
          <p:spPr bwMode="auto">
            <a:xfrm>
              <a:off x="3940175" y="748506"/>
              <a:ext cx="193675" cy="104775"/>
            </a:xfrm>
            <a:custGeom>
              <a:avLst/>
              <a:gdLst>
                <a:gd name="T0" fmla="*/ 1 w 72"/>
                <a:gd name="T1" fmla="*/ 30 h 39"/>
                <a:gd name="T2" fmla="*/ 3 w 72"/>
                <a:gd name="T3" fmla="*/ 35 h 39"/>
                <a:gd name="T4" fmla="*/ 7 w 72"/>
                <a:gd name="T5" fmla="*/ 38 h 39"/>
                <a:gd name="T6" fmla="*/ 70 w 72"/>
                <a:gd name="T7" fmla="*/ 22 h 39"/>
                <a:gd name="T8" fmla="*/ 71 w 72"/>
                <a:gd name="T9" fmla="*/ 17 h 39"/>
                <a:gd name="T10" fmla="*/ 66 w 72"/>
                <a:gd name="T11" fmla="*/ 3 h 39"/>
                <a:gd name="T12" fmla="*/ 62 w 72"/>
                <a:gd name="T13" fmla="*/ 0 h 39"/>
                <a:gd name="T14" fmla="*/ 2 w 72"/>
                <a:gd name="T15" fmla="*/ 25 h 39"/>
                <a:gd name="T16" fmla="*/ 1 w 72"/>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1" y="30"/>
                  </a:moveTo>
                  <a:cubicBezTo>
                    <a:pt x="3" y="35"/>
                    <a:pt x="3" y="35"/>
                    <a:pt x="3" y="35"/>
                  </a:cubicBezTo>
                  <a:cubicBezTo>
                    <a:pt x="4" y="37"/>
                    <a:pt x="5" y="39"/>
                    <a:pt x="7" y="38"/>
                  </a:cubicBezTo>
                  <a:cubicBezTo>
                    <a:pt x="70" y="22"/>
                    <a:pt x="70" y="22"/>
                    <a:pt x="70" y="22"/>
                  </a:cubicBezTo>
                  <a:cubicBezTo>
                    <a:pt x="71" y="21"/>
                    <a:pt x="72" y="19"/>
                    <a:pt x="71" y="17"/>
                  </a:cubicBezTo>
                  <a:cubicBezTo>
                    <a:pt x="66" y="3"/>
                    <a:pt x="66" y="3"/>
                    <a:pt x="66" y="3"/>
                  </a:cubicBezTo>
                  <a:cubicBezTo>
                    <a:pt x="65" y="1"/>
                    <a:pt x="64" y="0"/>
                    <a:pt x="62" y="0"/>
                  </a:cubicBezTo>
                  <a:cubicBezTo>
                    <a:pt x="2" y="25"/>
                    <a:pt x="2" y="25"/>
                    <a:pt x="2" y="25"/>
                  </a:cubicBezTo>
                  <a:cubicBezTo>
                    <a:pt x="1" y="26"/>
                    <a:pt x="0" y="28"/>
                    <a:pt x="1" y="3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15"/>
            <p:cNvSpPr/>
            <p:nvPr/>
          </p:nvSpPr>
          <p:spPr bwMode="auto">
            <a:xfrm>
              <a:off x="3876675" y="596106"/>
              <a:ext cx="133350" cy="182563"/>
            </a:xfrm>
            <a:custGeom>
              <a:avLst/>
              <a:gdLst>
                <a:gd name="T0" fmla="*/ 2 w 50"/>
                <a:gd name="T1" fmla="*/ 64 h 68"/>
                <a:gd name="T2" fmla="*/ 7 w 50"/>
                <a:gd name="T3" fmla="*/ 66 h 68"/>
                <a:gd name="T4" fmla="*/ 12 w 50"/>
                <a:gd name="T5" fmla="*/ 66 h 68"/>
                <a:gd name="T6" fmla="*/ 49 w 50"/>
                <a:gd name="T7" fmla="*/ 13 h 68"/>
                <a:gd name="T8" fmla="*/ 47 w 50"/>
                <a:gd name="T9" fmla="*/ 9 h 68"/>
                <a:gd name="T10" fmla="*/ 34 w 50"/>
                <a:gd name="T11" fmla="*/ 1 h 68"/>
                <a:gd name="T12" fmla="*/ 30 w 50"/>
                <a:gd name="T13" fmla="*/ 1 h 68"/>
                <a:gd name="T14" fmla="*/ 0 w 50"/>
                <a:gd name="T15" fmla="*/ 59 h 68"/>
                <a:gd name="T16" fmla="*/ 2 w 50"/>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8">
                  <a:moveTo>
                    <a:pt x="2" y="64"/>
                  </a:moveTo>
                  <a:cubicBezTo>
                    <a:pt x="7" y="66"/>
                    <a:pt x="7" y="66"/>
                    <a:pt x="7" y="66"/>
                  </a:cubicBezTo>
                  <a:cubicBezTo>
                    <a:pt x="9" y="68"/>
                    <a:pt x="11" y="68"/>
                    <a:pt x="12" y="66"/>
                  </a:cubicBezTo>
                  <a:cubicBezTo>
                    <a:pt x="49" y="13"/>
                    <a:pt x="49" y="13"/>
                    <a:pt x="49" y="13"/>
                  </a:cubicBezTo>
                  <a:cubicBezTo>
                    <a:pt x="50" y="12"/>
                    <a:pt x="49" y="10"/>
                    <a:pt x="47" y="9"/>
                  </a:cubicBezTo>
                  <a:cubicBezTo>
                    <a:pt x="34" y="1"/>
                    <a:pt x="34" y="1"/>
                    <a:pt x="34" y="1"/>
                  </a:cubicBezTo>
                  <a:cubicBezTo>
                    <a:pt x="33" y="0"/>
                    <a:pt x="30" y="0"/>
                    <a:pt x="30" y="1"/>
                  </a:cubicBezTo>
                  <a:cubicBezTo>
                    <a:pt x="0" y="59"/>
                    <a:pt x="0" y="59"/>
                    <a:pt x="0" y="59"/>
                  </a:cubicBezTo>
                  <a:cubicBezTo>
                    <a:pt x="0" y="61"/>
                    <a:pt x="1" y="63"/>
                    <a:pt x="2" y="6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0" name="TextBox 19"/>
          <p:cNvSpPr txBox="1"/>
          <p:nvPr/>
        </p:nvSpPr>
        <p:spPr>
          <a:xfrm>
            <a:off x="1274324" y="1999712"/>
            <a:ext cx="10099529" cy="1477328"/>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截词检索的方式有多种，包括有限截词、无限截词和中间截词。下面将使用截词检索方式，在百度中查询英、美拼写不同的单词“</a:t>
            </a:r>
            <a:r>
              <a:rPr lang="en-US" altLang="zh-CN" sz="2000" dirty="0">
                <a:latin typeface="+mn-ea"/>
                <a:cs typeface="+mn-ea"/>
                <a:sym typeface="Times New Roman" panose="02020603050405020304" pitchFamily="18" charset="0"/>
              </a:rPr>
              <a:t>colour”</a:t>
            </a:r>
            <a:r>
              <a:rPr lang="zh-CN" altLang="en-US" sz="2000" dirty="0">
                <a:latin typeface="+mn-ea"/>
                <a:cs typeface="+mn-ea"/>
                <a:sym typeface="Times New Roman" panose="02020603050405020304" pitchFamily="18" charset="0"/>
              </a:rPr>
              <a:t>与“</a:t>
            </a:r>
            <a:r>
              <a:rPr lang="en-US" altLang="zh-CN" sz="2000" dirty="0">
                <a:latin typeface="+mn-ea"/>
                <a:cs typeface="+mn-ea"/>
                <a:sym typeface="Times New Roman" panose="02020603050405020304" pitchFamily="18" charset="0"/>
              </a:rPr>
              <a:t>color”</a:t>
            </a:r>
            <a:r>
              <a:rPr lang="zh-CN" altLang="en-US" sz="2000" dirty="0">
                <a:latin typeface="+mn-ea"/>
                <a:cs typeface="+mn-ea"/>
                <a:sym typeface="Times New Roman" panose="02020603050405020304" pitchFamily="18" charset="0"/>
              </a:rPr>
              <a:t>在网页中的记录情况。其具体操作如下。</a:t>
            </a:r>
            <a:endParaRPr lang="en-US" altLang="zh-CN" sz="2000" dirty="0" smtClean="0">
              <a:latin typeface="+mn-ea"/>
              <a:cs typeface="+mn-ea"/>
              <a:sym typeface="Times New Roman" panose="02020603050405020304"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5100" y="4126102"/>
            <a:ext cx="7837976" cy="250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矩形 15"/>
          <p:cNvSpPr/>
          <p:nvPr/>
        </p:nvSpPr>
        <p:spPr>
          <a:xfrm>
            <a:off x="3064501" y="3552789"/>
            <a:ext cx="2486068" cy="369332"/>
          </a:xfrm>
          <a:prstGeom prst="rect">
            <a:avLst/>
          </a:prstGeom>
          <a:solidFill>
            <a:schemeClr val="accent1">
              <a:lumMod val="60000"/>
              <a:lumOff val="40000"/>
            </a:schemeClr>
          </a:solidFill>
        </p:spPr>
        <p:txBody>
          <a:bodyPr vert="horz" wrap="square">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1 </a:t>
            </a:r>
            <a:r>
              <a:rPr lang="zh-CN" altLang="en-US" dirty="0" smtClean="0">
                <a:solidFill>
                  <a:schemeClr val="bg1"/>
                </a:solidFill>
                <a:latin typeface="微软雅黑" panose="020B0503020204020204" pitchFamily="34" charset="-122"/>
                <a:ea typeface="微软雅黑" panose="020B0503020204020204" pitchFamily="34" charset="-122"/>
              </a:rPr>
              <a:t>中</a:t>
            </a:r>
            <a:r>
              <a:rPr lang="zh-CN" altLang="en-US" dirty="0">
                <a:solidFill>
                  <a:schemeClr val="bg1"/>
                </a:solidFill>
                <a:latin typeface="微软雅黑" panose="020B0503020204020204" pitchFamily="34" charset="-122"/>
                <a:ea typeface="微软雅黑" panose="020B0503020204020204" pitchFamily="34" charset="-122"/>
              </a:rPr>
              <a:t>间截词的查询结果</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6810333" y="3508587"/>
            <a:ext cx="2486068" cy="369332"/>
          </a:xfrm>
          <a:prstGeom prst="rect">
            <a:avLst/>
          </a:prstGeom>
          <a:solidFill>
            <a:schemeClr val="accent1">
              <a:lumMod val="60000"/>
              <a:lumOff val="40000"/>
            </a:schemeClr>
          </a:solidFill>
        </p:spPr>
        <p:txBody>
          <a:bodyPr vert="horz" wrap="square">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2 </a:t>
            </a:r>
            <a:r>
              <a:rPr lang="zh-CN" altLang="en-US" dirty="0" smtClean="0">
                <a:solidFill>
                  <a:schemeClr val="bg1"/>
                </a:solidFill>
                <a:latin typeface="微软雅黑" panose="020B0503020204020204" pitchFamily="34" charset="-122"/>
                <a:ea typeface="微软雅黑" panose="020B0503020204020204" pitchFamily="34" charset="-122"/>
              </a:rPr>
              <a:t>无</a:t>
            </a:r>
            <a:r>
              <a:rPr lang="zh-CN" altLang="en-US" dirty="0">
                <a:solidFill>
                  <a:schemeClr val="bg1"/>
                </a:solidFill>
                <a:latin typeface="微软雅黑" panose="020B0503020204020204" pitchFamily="34" charset="-122"/>
                <a:ea typeface="微软雅黑" panose="020B0503020204020204" pitchFamily="34" charset="-122"/>
              </a:rPr>
              <a:t>限截词的查询结果</a:t>
            </a:r>
            <a:endParaRPr lang="en-US" altLang="zh-CN"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77944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13099" y="2002971"/>
            <a:ext cx="10061301" cy="3572329"/>
          </a:xfrm>
          <a:prstGeom prst="rect">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871896" y="2738958"/>
            <a:ext cx="345069" cy="2387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1318772" y="2738958"/>
            <a:ext cx="1401277"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216965" y="2825874"/>
            <a:ext cx="9527235" cy="2308324"/>
          </a:xfrm>
          <a:prstGeom prst="rect">
            <a:avLst/>
          </a:prstGeom>
        </p:spPr>
        <p:txBody>
          <a:bodyPr wrap="square">
            <a:spAutoFit/>
          </a:bodyPr>
          <a:lstStyle/>
          <a:p>
            <a:pPr algn="just">
              <a:lnSpc>
                <a:spcPct val="120000"/>
              </a:lnSpc>
            </a:pPr>
            <a:r>
              <a:rPr lang="zh-CN" altLang="en-US" sz="2000" dirty="0">
                <a:solidFill>
                  <a:schemeClr val="tx1">
                    <a:lumMod val="85000"/>
                    <a:lumOff val="15000"/>
                  </a:schemeClr>
                </a:solidFill>
              </a:rPr>
              <a:t>当今社会是一个高度信息化的社会，人们每天各项活动的顺利开展，如工作、学习、生活等都离不开大量信息的支持。由此可见，学会信息检索是保证各项活动顺利开展的重要前</a:t>
            </a:r>
            <a:r>
              <a:rPr lang="zh-CN" altLang="en-US" sz="2000" dirty="0" smtClean="0">
                <a:solidFill>
                  <a:schemeClr val="tx1">
                    <a:lumMod val="85000"/>
                    <a:lumOff val="15000"/>
                  </a:schemeClr>
                </a:solidFill>
              </a:rPr>
              <a:t>提。</a:t>
            </a:r>
            <a:endParaRPr lang="en-US" altLang="zh-CN" sz="2000" dirty="0" smtClean="0">
              <a:solidFill>
                <a:schemeClr val="tx1">
                  <a:lumMod val="85000"/>
                  <a:lumOff val="15000"/>
                </a:schemeClr>
              </a:solidFill>
            </a:endParaRPr>
          </a:p>
          <a:p>
            <a:pPr algn="just">
              <a:lnSpc>
                <a:spcPct val="120000"/>
              </a:lnSpc>
            </a:pPr>
            <a:endParaRPr lang="en-US" altLang="zh-CN" sz="2000" dirty="0" smtClean="0">
              <a:solidFill>
                <a:schemeClr val="tx1">
                  <a:lumMod val="85000"/>
                  <a:lumOff val="15000"/>
                </a:schemeClr>
              </a:solidFill>
            </a:endParaRPr>
          </a:p>
          <a:p>
            <a:pPr algn="just">
              <a:lnSpc>
                <a:spcPct val="120000"/>
              </a:lnSpc>
            </a:pPr>
            <a:r>
              <a:rPr lang="zh-CN" altLang="en-US" sz="2000" dirty="0">
                <a:solidFill>
                  <a:schemeClr val="tx1">
                    <a:lumMod val="85000"/>
                    <a:lumOff val="15000"/>
                  </a:schemeClr>
                </a:solidFill>
              </a:rPr>
              <a:t>但在学习信息检索之前，要先了解信息检索的基础知识，包括信息检索的概念、分类、发展历程等。</a:t>
            </a:r>
          </a:p>
        </p:txBody>
      </p:sp>
      <p:sp>
        <p:nvSpPr>
          <p:cNvPr id="19" name="矩形 18"/>
          <p:cNvSpPr/>
          <p:nvPr/>
        </p:nvSpPr>
        <p:spPr>
          <a:xfrm>
            <a:off x="1216965" y="2205266"/>
            <a:ext cx="2804222" cy="497316"/>
          </a:xfrm>
          <a:prstGeom prst="rect">
            <a:avLst/>
          </a:prstGeom>
        </p:spPr>
        <p:txBody>
          <a:bodyPr wrap="square">
            <a:spAutoFit/>
          </a:bodyPr>
          <a:lstStyle/>
          <a:p>
            <a:pPr algn="just">
              <a:lnSpc>
                <a:spcPct val="120000"/>
              </a:lnSpc>
            </a:pPr>
            <a:r>
              <a:rPr lang="zh-CN" altLang="en-US" sz="2400" b="1" dirty="0">
                <a:solidFill>
                  <a:schemeClr val="tx1">
                    <a:lumMod val="65000"/>
                    <a:lumOff val="35000"/>
                  </a:schemeClr>
                </a:solidFill>
              </a:rPr>
              <a:t>任务描述</a:t>
            </a:r>
          </a:p>
        </p:txBody>
      </p:sp>
      <p:sp>
        <p:nvSpPr>
          <p:cNvPr id="9" name="矩形 8"/>
          <p:cNvSpPr/>
          <p:nvPr/>
        </p:nvSpPr>
        <p:spPr>
          <a:xfrm>
            <a:off x="2328863" y="0"/>
            <a:ext cx="9863137"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0" y="0"/>
            <a:ext cx="3596749" cy="1141756"/>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68812" y="299314"/>
            <a:ext cx="2031326" cy="646331"/>
          </a:xfrm>
          <a:prstGeom prst="rect">
            <a:avLst/>
          </a:prstGeom>
          <a:noFill/>
        </p:spPr>
        <p:txBody>
          <a:bodyPr wrap="none" rtlCol="0">
            <a:spAutoFit/>
            <a:scene3d>
              <a:camera prst="orthographicFront"/>
              <a:lightRig rig="threePt" dir="t"/>
            </a:scene3d>
            <a:sp3d contourW="12700"/>
          </a:bodyPr>
          <a:lstStyle/>
          <a:p>
            <a:pPr algn="ctr"/>
            <a:r>
              <a:rPr lang="zh-CN" altLang="en-US" sz="3600" b="1" dirty="0">
                <a:solidFill>
                  <a:schemeClr val="accent3"/>
                </a:solidFill>
                <a:latin typeface="+mn-ea"/>
                <a:cs typeface="经典综艺体简" panose="02010609000101010101" pitchFamily="49" charset="-122"/>
              </a:rPr>
              <a:t>任务描述</a:t>
            </a:r>
          </a:p>
        </p:txBody>
      </p:sp>
      <p:sp>
        <p:nvSpPr>
          <p:cNvPr id="21" name="文本框 11"/>
          <p:cNvSpPr txBox="1"/>
          <p:nvPr/>
        </p:nvSpPr>
        <p:spPr>
          <a:xfrm>
            <a:off x="5143658" y="534841"/>
            <a:ext cx="4593900" cy="523220"/>
          </a:xfrm>
          <a:prstGeom prst="rect">
            <a:avLst/>
          </a:prstGeom>
          <a:noFill/>
        </p:spPr>
        <p:txBody>
          <a:bodyPr wrap="square" rtlCol="0">
            <a:spAutoFit/>
            <a:scene3d>
              <a:camera prst="orthographicFront"/>
              <a:lightRig rig="threePt" dir="t"/>
            </a:scene3d>
            <a:sp3d contourW="12700"/>
          </a:bodyPr>
          <a:lstStyle/>
          <a:p>
            <a:r>
              <a:rPr lang="zh-CN" altLang="en-US" sz="2800" dirty="0">
                <a:solidFill>
                  <a:schemeClr val="tx1">
                    <a:lumMod val="85000"/>
                    <a:lumOff val="15000"/>
                  </a:schemeClr>
                </a:solidFill>
              </a:rPr>
              <a:t>认识信息检索</a:t>
            </a:r>
          </a:p>
        </p:txBody>
      </p:sp>
      <p:sp>
        <p:nvSpPr>
          <p:cNvPr id="22" name="TextBox 21"/>
          <p:cNvSpPr txBox="1"/>
          <p:nvPr/>
        </p:nvSpPr>
        <p:spPr>
          <a:xfrm>
            <a:off x="3776964" y="535681"/>
            <a:ext cx="1366694" cy="523220"/>
          </a:xfrm>
          <a:prstGeom prst="rect">
            <a:avLst/>
          </a:prstGeom>
          <a:noFill/>
          <a:ln>
            <a:noFill/>
          </a:ln>
        </p:spPr>
        <p:txBody>
          <a:bodyPr wrap="square" rtlCol="0">
            <a:spAutoFit/>
          </a:bodyPr>
          <a:lstStyle/>
          <a:p>
            <a:r>
              <a:rPr lang="zh-CN" altLang="en-US" sz="2800" dirty="0">
                <a:solidFill>
                  <a:schemeClr val="tx1">
                    <a:lumMod val="85000"/>
                    <a:lumOff val="15000"/>
                  </a:schemeClr>
                </a:solidFill>
              </a:rPr>
              <a:t>任务一</a:t>
            </a:r>
            <a:endParaRPr lang="en-US" altLang="zh-CN" sz="2800" dirty="0">
              <a:solidFill>
                <a:schemeClr val="tx1">
                  <a:lumMod val="85000"/>
                  <a:lumOff val="1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（四）使用不同的检索方法</a:t>
            </a:r>
          </a:p>
        </p:txBody>
      </p:sp>
      <p:sp>
        <p:nvSpPr>
          <p:cNvPr id="42" name="矩形 41"/>
          <p:cNvSpPr/>
          <p:nvPr/>
        </p:nvSpPr>
        <p:spPr>
          <a:xfrm>
            <a:off x="1274324" y="1161593"/>
            <a:ext cx="2623908" cy="517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内容占位符 3"/>
          <p:cNvSpPr>
            <a:spLocks noGrp="1"/>
          </p:cNvSpPr>
          <p:nvPr>
            <p:ph sz="quarter" idx="10"/>
          </p:nvPr>
        </p:nvSpPr>
        <p:spPr>
          <a:xfrm>
            <a:off x="1274324" y="1186269"/>
            <a:ext cx="2800371" cy="533482"/>
          </a:xfrm>
        </p:spPr>
        <p:txBody>
          <a:bodyPr>
            <a:normAutofit lnSpcReduction="10000"/>
          </a:bodyPr>
          <a:lstStyle/>
          <a:p>
            <a:pPr indent="0"/>
            <a:r>
              <a:rPr lang="en-US" altLang="zh-CN" dirty="0">
                <a:solidFill>
                  <a:schemeClr val="bg1"/>
                </a:solidFill>
              </a:rPr>
              <a:t>2</a:t>
            </a:r>
            <a:r>
              <a:rPr lang="zh-CN" altLang="en-US" dirty="0">
                <a:solidFill>
                  <a:schemeClr val="bg1"/>
                </a:solidFill>
              </a:rPr>
              <a:t>．位置检索</a:t>
            </a:r>
            <a:endParaRPr lang="en-US" altLang="zh-CN" sz="1100" dirty="0"/>
          </a:p>
        </p:txBody>
      </p:sp>
      <p:grpSp>
        <p:nvGrpSpPr>
          <p:cNvPr id="44" name="组合 43"/>
          <p:cNvGrpSpPr/>
          <p:nvPr/>
        </p:nvGrpSpPr>
        <p:grpSpPr>
          <a:xfrm flipV="1">
            <a:off x="609600" y="1030803"/>
            <a:ext cx="470284" cy="670057"/>
            <a:chOff x="3173412" y="596106"/>
            <a:chExt cx="960438" cy="1368425"/>
          </a:xfrm>
        </p:grpSpPr>
        <p:sp>
          <p:nvSpPr>
            <p:cNvPr id="45" name="Freeform 9"/>
            <p:cNvSpPr/>
            <p:nvPr/>
          </p:nvSpPr>
          <p:spPr bwMode="auto">
            <a:xfrm>
              <a:off x="3586162" y="1178719"/>
              <a:ext cx="193675" cy="214313"/>
            </a:xfrm>
            <a:custGeom>
              <a:avLst/>
              <a:gdLst>
                <a:gd name="T0" fmla="*/ 61 w 72"/>
                <a:gd name="T1" fmla="*/ 23 h 80"/>
                <a:gd name="T2" fmla="*/ 22 w 72"/>
                <a:gd name="T3" fmla="*/ 6 h 80"/>
                <a:gd name="T4" fmla="*/ 22 w 72"/>
                <a:gd name="T5" fmla="*/ 6 h 80"/>
                <a:gd name="T6" fmla="*/ 6 w 72"/>
                <a:gd name="T7" fmla="*/ 45 h 80"/>
                <a:gd name="T8" fmla="*/ 11 w 72"/>
                <a:gd name="T9" fmla="*/ 58 h 80"/>
                <a:gd name="T10" fmla="*/ 50 w 72"/>
                <a:gd name="T11" fmla="*/ 74 h 80"/>
                <a:gd name="T12" fmla="*/ 50 w 72"/>
                <a:gd name="T13" fmla="*/ 74 h 80"/>
                <a:gd name="T14" fmla="*/ 66 w 72"/>
                <a:gd name="T15" fmla="*/ 35 h 80"/>
                <a:gd name="T16" fmla="*/ 61 w 72"/>
                <a:gd name="T1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61" y="23"/>
                  </a:moveTo>
                  <a:cubicBezTo>
                    <a:pt x="54" y="7"/>
                    <a:pt x="37" y="0"/>
                    <a:pt x="22" y="6"/>
                  </a:cubicBezTo>
                  <a:cubicBezTo>
                    <a:pt x="22" y="6"/>
                    <a:pt x="22" y="6"/>
                    <a:pt x="22" y="6"/>
                  </a:cubicBezTo>
                  <a:cubicBezTo>
                    <a:pt x="7" y="13"/>
                    <a:pt x="0" y="30"/>
                    <a:pt x="6" y="45"/>
                  </a:cubicBezTo>
                  <a:cubicBezTo>
                    <a:pt x="11" y="58"/>
                    <a:pt x="11" y="58"/>
                    <a:pt x="11" y="58"/>
                  </a:cubicBezTo>
                  <a:cubicBezTo>
                    <a:pt x="17" y="73"/>
                    <a:pt x="35" y="80"/>
                    <a:pt x="50" y="74"/>
                  </a:cubicBezTo>
                  <a:cubicBezTo>
                    <a:pt x="50" y="74"/>
                    <a:pt x="50" y="74"/>
                    <a:pt x="50" y="74"/>
                  </a:cubicBezTo>
                  <a:cubicBezTo>
                    <a:pt x="65" y="68"/>
                    <a:pt x="72" y="50"/>
                    <a:pt x="66" y="35"/>
                  </a:cubicBezTo>
                  <a:lnTo>
                    <a:pt x="61" y="23"/>
                  </a:lnTo>
                  <a:close/>
                </a:path>
              </a:pathLst>
            </a:custGeom>
            <a:solidFill>
              <a:srgbClr val="23A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10"/>
            <p:cNvSpPr/>
            <p:nvPr/>
          </p:nvSpPr>
          <p:spPr bwMode="auto">
            <a:xfrm>
              <a:off x="3173412" y="640556"/>
              <a:ext cx="866775" cy="838200"/>
            </a:xfrm>
            <a:custGeom>
              <a:avLst/>
              <a:gdLst>
                <a:gd name="T0" fmla="*/ 323 w 323"/>
                <a:gd name="T1" fmla="*/ 208 h 312"/>
                <a:gd name="T2" fmla="*/ 321 w 323"/>
                <a:gd name="T3" fmla="*/ 208 h 312"/>
                <a:gd name="T4" fmla="*/ 223 w 323"/>
                <a:gd name="T5" fmla="*/ 216 h 312"/>
                <a:gd name="T6" fmla="*/ 172 w 323"/>
                <a:gd name="T7" fmla="*/ 198 h 312"/>
                <a:gd name="T8" fmla="*/ 150 w 323"/>
                <a:gd name="T9" fmla="*/ 247 h 312"/>
                <a:gd name="T10" fmla="*/ 74 w 323"/>
                <a:gd name="T11" fmla="*/ 309 h 312"/>
                <a:gd name="T12" fmla="*/ 73 w 323"/>
                <a:gd name="T13" fmla="*/ 312 h 312"/>
                <a:gd name="T14" fmla="*/ 67 w 323"/>
                <a:gd name="T15" fmla="*/ 299 h 312"/>
                <a:gd name="T16" fmla="*/ 28 w 323"/>
                <a:gd name="T17" fmla="*/ 207 h 312"/>
                <a:gd name="T18" fmla="*/ 102 w 323"/>
                <a:gd name="T19" fmla="*/ 28 h 312"/>
                <a:gd name="T20" fmla="*/ 280 w 323"/>
                <a:gd name="T21" fmla="*/ 102 h 312"/>
                <a:gd name="T22" fmla="*/ 319 w 323"/>
                <a:gd name="T23" fmla="*/ 195 h 312"/>
                <a:gd name="T24" fmla="*/ 323 w 323"/>
                <a:gd name="T25"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12">
                  <a:moveTo>
                    <a:pt x="323" y="208"/>
                  </a:moveTo>
                  <a:cubicBezTo>
                    <a:pt x="322" y="208"/>
                    <a:pt x="322" y="208"/>
                    <a:pt x="321" y="208"/>
                  </a:cubicBezTo>
                  <a:cubicBezTo>
                    <a:pt x="292" y="204"/>
                    <a:pt x="258" y="207"/>
                    <a:pt x="223" y="216"/>
                  </a:cubicBezTo>
                  <a:cubicBezTo>
                    <a:pt x="214" y="198"/>
                    <a:pt x="192" y="190"/>
                    <a:pt x="172" y="198"/>
                  </a:cubicBezTo>
                  <a:cubicBezTo>
                    <a:pt x="153" y="206"/>
                    <a:pt x="143" y="227"/>
                    <a:pt x="150" y="247"/>
                  </a:cubicBezTo>
                  <a:cubicBezTo>
                    <a:pt x="118" y="265"/>
                    <a:pt x="92" y="286"/>
                    <a:pt x="74" y="309"/>
                  </a:cubicBezTo>
                  <a:cubicBezTo>
                    <a:pt x="74" y="310"/>
                    <a:pt x="73" y="311"/>
                    <a:pt x="73" y="312"/>
                  </a:cubicBezTo>
                  <a:cubicBezTo>
                    <a:pt x="70" y="308"/>
                    <a:pt x="68" y="303"/>
                    <a:pt x="67" y="299"/>
                  </a:cubicBezTo>
                  <a:cubicBezTo>
                    <a:pt x="28" y="207"/>
                    <a:pt x="28" y="207"/>
                    <a:pt x="28" y="207"/>
                  </a:cubicBezTo>
                  <a:cubicBezTo>
                    <a:pt x="0" y="137"/>
                    <a:pt x="33" y="57"/>
                    <a:pt x="102" y="28"/>
                  </a:cubicBezTo>
                  <a:cubicBezTo>
                    <a:pt x="172" y="0"/>
                    <a:pt x="252" y="33"/>
                    <a:pt x="280" y="102"/>
                  </a:cubicBezTo>
                  <a:cubicBezTo>
                    <a:pt x="319" y="195"/>
                    <a:pt x="319" y="195"/>
                    <a:pt x="319" y="195"/>
                  </a:cubicBezTo>
                  <a:cubicBezTo>
                    <a:pt x="320" y="199"/>
                    <a:pt x="322" y="204"/>
                    <a:pt x="323" y="208"/>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11"/>
            <p:cNvSpPr/>
            <p:nvPr/>
          </p:nvSpPr>
          <p:spPr bwMode="auto">
            <a:xfrm>
              <a:off x="3752850" y="1234281"/>
              <a:ext cx="325438" cy="400050"/>
            </a:xfrm>
            <a:custGeom>
              <a:avLst/>
              <a:gdLst>
                <a:gd name="T0" fmla="*/ 14 w 121"/>
                <a:gd name="T1" fmla="*/ 12 h 149"/>
                <a:gd name="T2" fmla="*/ 14 w 121"/>
                <a:gd name="T3" fmla="*/ 11 h 149"/>
                <a:gd name="T4" fmla="*/ 103 w 121"/>
                <a:gd name="T5" fmla="*/ 3 h 149"/>
                <a:gd name="T6" fmla="*/ 111 w 121"/>
                <a:gd name="T7" fmla="*/ 4 h 149"/>
                <a:gd name="T8" fmla="*/ 36 w 121"/>
                <a:gd name="T9" fmla="*/ 149 h 149"/>
                <a:gd name="T10" fmla="*/ 0 w 121"/>
                <a:gd name="T11" fmla="*/ 60 h 149"/>
                <a:gd name="T12" fmla="*/ 14 w 121"/>
                <a:gd name="T13" fmla="*/ 12 h 149"/>
              </a:gdLst>
              <a:ahLst/>
              <a:cxnLst>
                <a:cxn ang="0">
                  <a:pos x="T0" y="T1"/>
                </a:cxn>
                <a:cxn ang="0">
                  <a:pos x="T2" y="T3"/>
                </a:cxn>
                <a:cxn ang="0">
                  <a:pos x="T4" y="T5"/>
                </a:cxn>
                <a:cxn ang="0">
                  <a:pos x="T6" y="T7"/>
                </a:cxn>
                <a:cxn ang="0">
                  <a:pos x="T8" y="T9"/>
                </a:cxn>
                <a:cxn ang="0">
                  <a:pos x="T10" y="T11"/>
                </a:cxn>
                <a:cxn ang="0">
                  <a:pos x="T12" y="T13"/>
                </a:cxn>
              </a:cxnLst>
              <a:rect l="0" t="0" r="r" b="b"/>
              <a:pathLst>
                <a:path w="121" h="149">
                  <a:moveTo>
                    <a:pt x="14" y="12"/>
                  </a:moveTo>
                  <a:cubicBezTo>
                    <a:pt x="14" y="11"/>
                    <a:pt x="14" y="11"/>
                    <a:pt x="14" y="11"/>
                  </a:cubicBezTo>
                  <a:cubicBezTo>
                    <a:pt x="46" y="2"/>
                    <a:pt x="77" y="0"/>
                    <a:pt x="103" y="3"/>
                  </a:cubicBezTo>
                  <a:cubicBezTo>
                    <a:pt x="106" y="3"/>
                    <a:pt x="108" y="4"/>
                    <a:pt x="111" y="4"/>
                  </a:cubicBezTo>
                  <a:cubicBezTo>
                    <a:pt x="121" y="63"/>
                    <a:pt x="91" y="122"/>
                    <a:pt x="36" y="149"/>
                  </a:cubicBezTo>
                  <a:cubicBezTo>
                    <a:pt x="0" y="60"/>
                    <a:pt x="0" y="60"/>
                    <a:pt x="0" y="60"/>
                  </a:cubicBezTo>
                  <a:cubicBezTo>
                    <a:pt x="15" y="50"/>
                    <a:pt x="22" y="30"/>
                    <a:pt x="14" y="12"/>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12"/>
            <p:cNvSpPr/>
            <p:nvPr/>
          </p:nvSpPr>
          <p:spPr bwMode="auto">
            <a:xfrm>
              <a:off x="3392487" y="1343819"/>
              <a:ext cx="417513" cy="360363"/>
            </a:xfrm>
            <a:custGeom>
              <a:avLst/>
              <a:gdLst>
                <a:gd name="T0" fmla="*/ 74 w 155"/>
                <a:gd name="T1" fmla="*/ 0 h 134"/>
                <a:gd name="T2" fmla="*/ 74 w 155"/>
                <a:gd name="T3" fmla="*/ 2 h 134"/>
                <a:gd name="T4" fmla="*/ 119 w 155"/>
                <a:gd name="T5" fmla="*/ 26 h 134"/>
                <a:gd name="T6" fmla="*/ 155 w 155"/>
                <a:gd name="T7" fmla="*/ 114 h 134"/>
                <a:gd name="T8" fmla="*/ 0 w 155"/>
                <a:gd name="T9" fmla="*/ 65 h 134"/>
                <a:gd name="T10" fmla="*/ 5 w 155"/>
                <a:gd name="T11" fmla="*/ 58 h 134"/>
                <a:gd name="T12" fmla="*/ 74 w 15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5" h="134">
                  <a:moveTo>
                    <a:pt x="74" y="0"/>
                  </a:moveTo>
                  <a:cubicBezTo>
                    <a:pt x="74" y="2"/>
                    <a:pt x="74" y="2"/>
                    <a:pt x="74" y="2"/>
                  </a:cubicBezTo>
                  <a:cubicBezTo>
                    <a:pt x="82" y="19"/>
                    <a:pt x="100" y="29"/>
                    <a:pt x="119" y="26"/>
                  </a:cubicBezTo>
                  <a:cubicBezTo>
                    <a:pt x="155" y="114"/>
                    <a:pt x="155" y="114"/>
                    <a:pt x="155" y="114"/>
                  </a:cubicBezTo>
                  <a:cubicBezTo>
                    <a:pt x="97" y="134"/>
                    <a:pt x="35" y="113"/>
                    <a:pt x="0" y="65"/>
                  </a:cubicBezTo>
                  <a:cubicBezTo>
                    <a:pt x="2" y="62"/>
                    <a:pt x="3" y="60"/>
                    <a:pt x="5" y="58"/>
                  </a:cubicBezTo>
                  <a:cubicBezTo>
                    <a:pt x="21" y="37"/>
                    <a:pt x="45" y="17"/>
                    <a:pt x="74" y="0"/>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13"/>
            <p:cNvSpPr/>
            <p:nvPr/>
          </p:nvSpPr>
          <p:spPr bwMode="auto">
            <a:xfrm>
              <a:off x="3178175" y="1647031"/>
              <a:ext cx="784225" cy="317500"/>
            </a:xfrm>
            <a:custGeom>
              <a:avLst/>
              <a:gdLst>
                <a:gd name="T0" fmla="*/ 21 w 292"/>
                <a:gd name="T1" fmla="*/ 106 h 118"/>
                <a:gd name="T2" fmla="*/ 28 w 292"/>
                <a:gd name="T3" fmla="*/ 90 h 118"/>
                <a:gd name="T4" fmla="*/ 28 w 292"/>
                <a:gd name="T5" fmla="*/ 90 h 118"/>
                <a:gd name="T6" fmla="*/ 24 w 292"/>
                <a:gd name="T7" fmla="*/ 66 h 118"/>
                <a:gd name="T8" fmla="*/ 24 w 292"/>
                <a:gd name="T9" fmla="*/ 66 h 118"/>
                <a:gd name="T10" fmla="*/ 77 w 292"/>
                <a:gd name="T11" fmla="*/ 25 h 118"/>
                <a:gd name="T12" fmla="*/ 77 w 292"/>
                <a:gd name="T13" fmla="*/ 25 h 118"/>
                <a:gd name="T14" fmla="*/ 140 w 292"/>
                <a:gd name="T15" fmla="*/ 54 h 118"/>
                <a:gd name="T16" fmla="*/ 140 w 292"/>
                <a:gd name="T17" fmla="*/ 54 h 118"/>
                <a:gd name="T18" fmla="*/ 189 w 292"/>
                <a:gd name="T19" fmla="*/ 94 h 118"/>
                <a:gd name="T20" fmla="*/ 189 w 292"/>
                <a:gd name="T21" fmla="*/ 94 h 118"/>
                <a:gd name="T22" fmla="*/ 240 w 292"/>
                <a:gd name="T23" fmla="*/ 117 h 118"/>
                <a:gd name="T24" fmla="*/ 240 w 292"/>
                <a:gd name="T25" fmla="*/ 117 h 118"/>
                <a:gd name="T26" fmla="*/ 278 w 292"/>
                <a:gd name="T27" fmla="*/ 100 h 118"/>
                <a:gd name="T28" fmla="*/ 278 w 292"/>
                <a:gd name="T29" fmla="*/ 100 h 118"/>
                <a:gd name="T30" fmla="*/ 292 w 292"/>
                <a:gd name="T31" fmla="*/ 69 h 118"/>
                <a:gd name="T32" fmla="*/ 292 w 292"/>
                <a:gd name="T33" fmla="*/ 69 h 118"/>
                <a:gd name="T34" fmla="*/ 279 w 292"/>
                <a:gd name="T35" fmla="*/ 29 h 118"/>
                <a:gd name="T36" fmla="*/ 279 w 292"/>
                <a:gd name="T37" fmla="*/ 29 h 118"/>
                <a:gd name="T38" fmla="*/ 265 w 292"/>
                <a:gd name="T39" fmla="*/ 13 h 118"/>
                <a:gd name="T40" fmla="*/ 265 w 292"/>
                <a:gd name="T41" fmla="*/ 13 h 118"/>
                <a:gd name="T42" fmla="*/ 248 w 292"/>
                <a:gd name="T43" fmla="*/ 14 h 118"/>
                <a:gd name="T44" fmla="*/ 248 w 292"/>
                <a:gd name="T45" fmla="*/ 14 h 118"/>
                <a:gd name="T46" fmla="*/ 249 w 292"/>
                <a:gd name="T47" fmla="*/ 31 h 118"/>
                <a:gd name="T48" fmla="*/ 249 w 292"/>
                <a:gd name="T49" fmla="*/ 31 h 118"/>
                <a:gd name="T50" fmla="*/ 249 w 292"/>
                <a:gd name="T51" fmla="*/ 32 h 118"/>
                <a:gd name="T52" fmla="*/ 249 w 292"/>
                <a:gd name="T53" fmla="*/ 32 h 118"/>
                <a:gd name="T54" fmla="*/ 252 w 292"/>
                <a:gd name="T55" fmla="*/ 34 h 118"/>
                <a:gd name="T56" fmla="*/ 252 w 292"/>
                <a:gd name="T57" fmla="*/ 34 h 118"/>
                <a:gd name="T58" fmla="*/ 259 w 292"/>
                <a:gd name="T59" fmla="*/ 43 h 118"/>
                <a:gd name="T60" fmla="*/ 259 w 292"/>
                <a:gd name="T61" fmla="*/ 43 h 118"/>
                <a:gd name="T62" fmla="*/ 267 w 292"/>
                <a:gd name="T63" fmla="*/ 67 h 118"/>
                <a:gd name="T64" fmla="*/ 267 w 292"/>
                <a:gd name="T65" fmla="*/ 67 h 118"/>
                <a:gd name="T66" fmla="*/ 260 w 292"/>
                <a:gd name="T67" fmla="*/ 84 h 118"/>
                <a:gd name="T68" fmla="*/ 260 w 292"/>
                <a:gd name="T69" fmla="*/ 84 h 118"/>
                <a:gd name="T70" fmla="*/ 241 w 292"/>
                <a:gd name="T71" fmla="*/ 92 h 118"/>
                <a:gd name="T72" fmla="*/ 241 w 292"/>
                <a:gd name="T73" fmla="*/ 92 h 118"/>
                <a:gd name="T74" fmla="*/ 203 w 292"/>
                <a:gd name="T75" fmla="*/ 74 h 118"/>
                <a:gd name="T76" fmla="*/ 203 w 292"/>
                <a:gd name="T77" fmla="*/ 74 h 118"/>
                <a:gd name="T78" fmla="*/ 156 w 292"/>
                <a:gd name="T79" fmla="*/ 35 h 118"/>
                <a:gd name="T80" fmla="*/ 156 w 292"/>
                <a:gd name="T81" fmla="*/ 35 h 118"/>
                <a:gd name="T82" fmla="*/ 78 w 292"/>
                <a:gd name="T83" fmla="*/ 1 h 118"/>
                <a:gd name="T84" fmla="*/ 78 w 292"/>
                <a:gd name="T85" fmla="*/ 1 h 118"/>
                <a:gd name="T86" fmla="*/ 24 w 292"/>
                <a:gd name="T87" fmla="*/ 17 h 118"/>
                <a:gd name="T88" fmla="*/ 24 w 292"/>
                <a:gd name="T89" fmla="*/ 17 h 118"/>
                <a:gd name="T90" fmla="*/ 0 w 292"/>
                <a:gd name="T91" fmla="*/ 65 h 118"/>
                <a:gd name="T92" fmla="*/ 0 w 292"/>
                <a:gd name="T93" fmla="*/ 65 h 118"/>
                <a:gd name="T94" fmla="*/ 5 w 292"/>
                <a:gd name="T95" fmla="*/ 99 h 118"/>
                <a:gd name="T96" fmla="*/ 5 w 292"/>
                <a:gd name="T97" fmla="*/ 99 h 118"/>
                <a:gd name="T98" fmla="*/ 16 w 292"/>
                <a:gd name="T99" fmla="*/ 107 h 118"/>
                <a:gd name="T100" fmla="*/ 16 w 292"/>
                <a:gd name="T101" fmla="*/ 107 h 118"/>
                <a:gd name="T102" fmla="*/ 21 w 292"/>
                <a:gd name="T103"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18">
                  <a:moveTo>
                    <a:pt x="21" y="106"/>
                  </a:moveTo>
                  <a:cubicBezTo>
                    <a:pt x="27" y="104"/>
                    <a:pt x="31" y="97"/>
                    <a:pt x="28" y="90"/>
                  </a:cubicBezTo>
                  <a:cubicBezTo>
                    <a:pt x="28" y="90"/>
                    <a:pt x="28" y="90"/>
                    <a:pt x="28" y="90"/>
                  </a:cubicBezTo>
                  <a:cubicBezTo>
                    <a:pt x="25" y="81"/>
                    <a:pt x="24" y="73"/>
                    <a:pt x="24" y="66"/>
                  </a:cubicBezTo>
                  <a:cubicBezTo>
                    <a:pt x="24" y="66"/>
                    <a:pt x="24" y="66"/>
                    <a:pt x="24" y="66"/>
                  </a:cubicBezTo>
                  <a:cubicBezTo>
                    <a:pt x="26" y="41"/>
                    <a:pt x="46" y="24"/>
                    <a:pt x="77" y="25"/>
                  </a:cubicBezTo>
                  <a:cubicBezTo>
                    <a:pt x="77" y="25"/>
                    <a:pt x="77" y="25"/>
                    <a:pt x="77" y="25"/>
                  </a:cubicBezTo>
                  <a:cubicBezTo>
                    <a:pt x="95" y="26"/>
                    <a:pt x="117" y="34"/>
                    <a:pt x="140" y="54"/>
                  </a:cubicBezTo>
                  <a:cubicBezTo>
                    <a:pt x="140" y="54"/>
                    <a:pt x="140" y="54"/>
                    <a:pt x="140" y="54"/>
                  </a:cubicBezTo>
                  <a:cubicBezTo>
                    <a:pt x="155" y="67"/>
                    <a:pt x="172" y="82"/>
                    <a:pt x="189" y="94"/>
                  </a:cubicBezTo>
                  <a:cubicBezTo>
                    <a:pt x="189" y="94"/>
                    <a:pt x="189" y="94"/>
                    <a:pt x="189" y="94"/>
                  </a:cubicBezTo>
                  <a:cubicBezTo>
                    <a:pt x="205" y="106"/>
                    <a:pt x="222" y="116"/>
                    <a:pt x="240" y="117"/>
                  </a:cubicBezTo>
                  <a:cubicBezTo>
                    <a:pt x="240" y="117"/>
                    <a:pt x="240" y="117"/>
                    <a:pt x="240" y="117"/>
                  </a:cubicBezTo>
                  <a:cubicBezTo>
                    <a:pt x="254" y="118"/>
                    <a:pt x="268" y="112"/>
                    <a:pt x="278" y="100"/>
                  </a:cubicBezTo>
                  <a:cubicBezTo>
                    <a:pt x="278" y="100"/>
                    <a:pt x="278" y="100"/>
                    <a:pt x="278" y="100"/>
                  </a:cubicBezTo>
                  <a:cubicBezTo>
                    <a:pt x="287" y="90"/>
                    <a:pt x="291" y="79"/>
                    <a:pt x="292" y="69"/>
                  </a:cubicBezTo>
                  <a:cubicBezTo>
                    <a:pt x="292" y="69"/>
                    <a:pt x="292" y="69"/>
                    <a:pt x="292" y="69"/>
                  </a:cubicBezTo>
                  <a:cubicBezTo>
                    <a:pt x="292" y="52"/>
                    <a:pt x="285" y="39"/>
                    <a:pt x="279" y="29"/>
                  </a:cubicBezTo>
                  <a:cubicBezTo>
                    <a:pt x="279" y="29"/>
                    <a:pt x="279" y="29"/>
                    <a:pt x="279" y="29"/>
                  </a:cubicBezTo>
                  <a:cubicBezTo>
                    <a:pt x="272" y="19"/>
                    <a:pt x="265" y="13"/>
                    <a:pt x="265" y="13"/>
                  </a:cubicBezTo>
                  <a:cubicBezTo>
                    <a:pt x="265" y="13"/>
                    <a:pt x="265" y="13"/>
                    <a:pt x="265" y="13"/>
                  </a:cubicBezTo>
                  <a:cubicBezTo>
                    <a:pt x="260" y="9"/>
                    <a:pt x="252" y="9"/>
                    <a:pt x="248" y="14"/>
                  </a:cubicBezTo>
                  <a:cubicBezTo>
                    <a:pt x="248" y="14"/>
                    <a:pt x="248" y="14"/>
                    <a:pt x="248" y="14"/>
                  </a:cubicBezTo>
                  <a:cubicBezTo>
                    <a:pt x="243" y="19"/>
                    <a:pt x="244" y="27"/>
                    <a:pt x="249" y="31"/>
                  </a:cubicBezTo>
                  <a:cubicBezTo>
                    <a:pt x="249" y="31"/>
                    <a:pt x="249" y="31"/>
                    <a:pt x="249" y="31"/>
                  </a:cubicBezTo>
                  <a:cubicBezTo>
                    <a:pt x="249" y="31"/>
                    <a:pt x="249" y="31"/>
                    <a:pt x="249" y="32"/>
                  </a:cubicBezTo>
                  <a:cubicBezTo>
                    <a:pt x="249" y="32"/>
                    <a:pt x="249" y="32"/>
                    <a:pt x="249" y="32"/>
                  </a:cubicBezTo>
                  <a:cubicBezTo>
                    <a:pt x="250" y="32"/>
                    <a:pt x="251" y="33"/>
                    <a:pt x="252" y="34"/>
                  </a:cubicBezTo>
                  <a:cubicBezTo>
                    <a:pt x="252" y="34"/>
                    <a:pt x="252" y="34"/>
                    <a:pt x="252" y="34"/>
                  </a:cubicBezTo>
                  <a:cubicBezTo>
                    <a:pt x="253" y="36"/>
                    <a:pt x="256" y="39"/>
                    <a:pt x="259" y="43"/>
                  </a:cubicBezTo>
                  <a:cubicBezTo>
                    <a:pt x="259" y="43"/>
                    <a:pt x="259" y="43"/>
                    <a:pt x="259" y="43"/>
                  </a:cubicBezTo>
                  <a:cubicBezTo>
                    <a:pt x="264" y="50"/>
                    <a:pt x="268" y="59"/>
                    <a:pt x="267" y="67"/>
                  </a:cubicBezTo>
                  <a:cubicBezTo>
                    <a:pt x="267" y="67"/>
                    <a:pt x="267" y="67"/>
                    <a:pt x="267" y="67"/>
                  </a:cubicBezTo>
                  <a:cubicBezTo>
                    <a:pt x="267" y="73"/>
                    <a:pt x="265" y="78"/>
                    <a:pt x="260" y="84"/>
                  </a:cubicBezTo>
                  <a:cubicBezTo>
                    <a:pt x="260" y="84"/>
                    <a:pt x="260" y="84"/>
                    <a:pt x="260" y="84"/>
                  </a:cubicBezTo>
                  <a:cubicBezTo>
                    <a:pt x="253" y="91"/>
                    <a:pt x="248" y="92"/>
                    <a:pt x="241" y="92"/>
                  </a:cubicBezTo>
                  <a:cubicBezTo>
                    <a:pt x="241" y="92"/>
                    <a:pt x="241" y="92"/>
                    <a:pt x="241" y="92"/>
                  </a:cubicBezTo>
                  <a:cubicBezTo>
                    <a:pt x="232" y="92"/>
                    <a:pt x="218" y="85"/>
                    <a:pt x="203" y="74"/>
                  </a:cubicBezTo>
                  <a:cubicBezTo>
                    <a:pt x="203" y="74"/>
                    <a:pt x="203" y="74"/>
                    <a:pt x="203" y="74"/>
                  </a:cubicBezTo>
                  <a:cubicBezTo>
                    <a:pt x="188" y="63"/>
                    <a:pt x="172" y="49"/>
                    <a:pt x="156" y="35"/>
                  </a:cubicBezTo>
                  <a:cubicBezTo>
                    <a:pt x="156" y="35"/>
                    <a:pt x="156" y="35"/>
                    <a:pt x="156" y="35"/>
                  </a:cubicBezTo>
                  <a:cubicBezTo>
                    <a:pt x="130" y="13"/>
                    <a:pt x="103" y="2"/>
                    <a:pt x="78" y="1"/>
                  </a:cubicBezTo>
                  <a:cubicBezTo>
                    <a:pt x="78" y="1"/>
                    <a:pt x="78" y="1"/>
                    <a:pt x="78" y="1"/>
                  </a:cubicBezTo>
                  <a:cubicBezTo>
                    <a:pt x="57" y="0"/>
                    <a:pt x="38" y="5"/>
                    <a:pt x="24" y="17"/>
                  </a:cubicBezTo>
                  <a:cubicBezTo>
                    <a:pt x="24" y="17"/>
                    <a:pt x="24" y="17"/>
                    <a:pt x="24" y="17"/>
                  </a:cubicBezTo>
                  <a:cubicBezTo>
                    <a:pt x="10" y="28"/>
                    <a:pt x="1" y="45"/>
                    <a:pt x="0" y="65"/>
                  </a:cubicBezTo>
                  <a:cubicBezTo>
                    <a:pt x="0" y="65"/>
                    <a:pt x="0" y="65"/>
                    <a:pt x="0" y="65"/>
                  </a:cubicBezTo>
                  <a:cubicBezTo>
                    <a:pt x="0" y="76"/>
                    <a:pt x="1" y="87"/>
                    <a:pt x="5" y="99"/>
                  </a:cubicBezTo>
                  <a:cubicBezTo>
                    <a:pt x="5" y="99"/>
                    <a:pt x="5" y="99"/>
                    <a:pt x="5" y="99"/>
                  </a:cubicBezTo>
                  <a:cubicBezTo>
                    <a:pt x="7" y="103"/>
                    <a:pt x="11" y="106"/>
                    <a:pt x="16" y="107"/>
                  </a:cubicBezTo>
                  <a:cubicBezTo>
                    <a:pt x="16" y="107"/>
                    <a:pt x="16" y="107"/>
                    <a:pt x="16" y="107"/>
                  </a:cubicBezTo>
                  <a:cubicBezTo>
                    <a:pt x="18" y="107"/>
                    <a:pt x="19" y="107"/>
                    <a:pt x="21" y="106"/>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14"/>
            <p:cNvSpPr/>
            <p:nvPr/>
          </p:nvSpPr>
          <p:spPr bwMode="auto">
            <a:xfrm>
              <a:off x="3940175" y="748506"/>
              <a:ext cx="193675" cy="104775"/>
            </a:xfrm>
            <a:custGeom>
              <a:avLst/>
              <a:gdLst>
                <a:gd name="T0" fmla="*/ 1 w 72"/>
                <a:gd name="T1" fmla="*/ 30 h 39"/>
                <a:gd name="T2" fmla="*/ 3 w 72"/>
                <a:gd name="T3" fmla="*/ 35 h 39"/>
                <a:gd name="T4" fmla="*/ 7 w 72"/>
                <a:gd name="T5" fmla="*/ 38 h 39"/>
                <a:gd name="T6" fmla="*/ 70 w 72"/>
                <a:gd name="T7" fmla="*/ 22 h 39"/>
                <a:gd name="T8" fmla="*/ 71 w 72"/>
                <a:gd name="T9" fmla="*/ 17 h 39"/>
                <a:gd name="T10" fmla="*/ 66 w 72"/>
                <a:gd name="T11" fmla="*/ 3 h 39"/>
                <a:gd name="T12" fmla="*/ 62 w 72"/>
                <a:gd name="T13" fmla="*/ 0 h 39"/>
                <a:gd name="T14" fmla="*/ 2 w 72"/>
                <a:gd name="T15" fmla="*/ 25 h 39"/>
                <a:gd name="T16" fmla="*/ 1 w 72"/>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1" y="30"/>
                  </a:moveTo>
                  <a:cubicBezTo>
                    <a:pt x="3" y="35"/>
                    <a:pt x="3" y="35"/>
                    <a:pt x="3" y="35"/>
                  </a:cubicBezTo>
                  <a:cubicBezTo>
                    <a:pt x="4" y="37"/>
                    <a:pt x="5" y="39"/>
                    <a:pt x="7" y="38"/>
                  </a:cubicBezTo>
                  <a:cubicBezTo>
                    <a:pt x="70" y="22"/>
                    <a:pt x="70" y="22"/>
                    <a:pt x="70" y="22"/>
                  </a:cubicBezTo>
                  <a:cubicBezTo>
                    <a:pt x="71" y="21"/>
                    <a:pt x="72" y="19"/>
                    <a:pt x="71" y="17"/>
                  </a:cubicBezTo>
                  <a:cubicBezTo>
                    <a:pt x="66" y="3"/>
                    <a:pt x="66" y="3"/>
                    <a:pt x="66" y="3"/>
                  </a:cubicBezTo>
                  <a:cubicBezTo>
                    <a:pt x="65" y="1"/>
                    <a:pt x="64" y="0"/>
                    <a:pt x="62" y="0"/>
                  </a:cubicBezTo>
                  <a:cubicBezTo>
                    <a:pt x="2" y="25"/>
                    <a:pt x="2" y="25"/>
                    <a:pt x="2" y="25"/>
                  </a:cubicBezTo>
                  <a:cubicBezTo>
                    <a:pt x="1" y="26"/>
                    <a:pt x="0" y="28"/>
                    <a:pt x="1" y="3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15"/>
            <p:cNvSpPr/>
            <p:nvPr/>
          </p:nvSpPr>
          <p:spPr bwMode="auto">
            <a:xfrm>
              <a:off x="3876675" y="596106"/>
              <a:ext cx="133350" cy="182563"/>
            </a:xfrm>
            <a:custGeom>
              <a:avLst/>
              <a:gdLst>
                <a:gd name="T0" fmla="*/ 2 w 50"/>
                <a:gd name="T1" fmla="*/ 64 h 68"/>
                <a:gd name="T2" fmla="*/ 7 w 50"/>
                <a:gd name="T3" fmla="*/ 66 h 68"/>
                <a:gd name="T4" fmla="*/ 12 w 50"/>
                <a:gd name="T5" fmla="*/ 66 h 68"/>
                <a:gd name="T6" fmla="*/ 49 w 50"/>
                <a:gd name="T7" fmla="*/ 13 h 68"/>
                <a:gd name="T8" fmla="*/ 47 w 50"/>
                <a:gd name="T9" fmla="*/ 9 h 68"/>
                <a:gd name="T10" fmla="*/ 34 w 50"/>
                <a:gd name="T11" fmla="*/ 1 h 68"/>
                <a:gd name="T12" fmla="*/ 30 w 50"/>
                <a:gd name="T13" fmla="*/ 1 h 68"/>
                <a:gd name="T14" fmla="*/ 0 w 50"/>
                <a:gd name="T15" fmla="*/ 59 h 68"/>
                <a:gd name="T16" fmla="*/ 2 w 50"/>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8">
                  <a:moveTo>
                    <a:pt x="2" y="64"/>
                  </a:moveTo>
                  <a:cubicBezTo>
                    <a:pt x="7" y="66"/>
                    <a:pt x="7" y="66"/>
                    <a:pt x="7" y="66"/>
                  </a:cubicBezTo>
                  <a:cubicBezTo>
                    <a:pt x="9" y="68"/>
                    <a:pt x="11" y="68"/>
                    <a:pt x="12" y="66"/>
                  </a:cubicBezTo>
                  <a:cubicBezTo>
                    <a:pt x="49" y="13"/>
                    <a:pt x="49" y="13"/>
                    <a:pt x="49" y="13"/>
                  </a:cubicBezTo>
                  <a:cubicBezTo>
                    <a:pt x="50" y="12"/>
                    <a:pt x="49" y="10"/>
                    <a:pt x="47" y="9"/>
                  </a:cubicBezTo>
                  <a:cubicBezTo>
                    <a:pt x="34" y="1"/>
                    <a:pt x="34" y="1"/>
                    <a:pt x="34" y="1"/>
                  </a:cubicBezTo>
                  <a:cubicBezTo>
                    <a:pt x="33" y="0"/>
                    <a:pt x="30" y="0"/>
                    <a:pt x="30" y="1"/>
                  </a:cubicBezTo>
                  <a:cubicBezTo>
                    <a:pt x="0" y="59"/>
                    <a:pt x="0" y="59"/>
                    <a:pt x="0" y="59"/>
                  </a:cubicBezTo>
                  <a:cubicBezTo>
                    <a:pt x="0" y="61"/>
                    <a:pt x="1" y="63"/>
                    <a:pt x="2" y="6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0" name="TextBox 19"/>
          <p:cNvSpPr txBox="1"/>
          <p:nvPr/>
        </p:nvSpPr>
        <p:spPr>
          <a:xfrm>
            <a:off x="1178068" y="1871375"/>
            <a:ext cx="10099529" cy="1015663"/>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下面将使用位置检索方式在百度中查询新一代信息技术名词“人工智能”的英文“</a:t>
            </a:r>
            <a:r>
              <a:rPr lang="en-US" altLang="zh-CN" sz="2000" dirty="0">
                <a:latin typeface="+mn-ea"/>
                <a:cs typeface="+mn-ea"/>
                <a:sym typeface="Times New Roman" panose="02020603050405020304" pitchFamily="18" charset="0"/>
              </a:rPr>
              <a:t>Artificial Intelligence”</a:t>
            </a:r>
            <a:r>
              <a:rPr lang="zh-CN" altLang="en-US" sz="2000" dirty="0">
                <a:latin typeface="+mn-ea"/>
                <a:cs typeface="+mn-ea"/>
                <a:sym typeface="Times New Roman" panose="02020603050405020304" pitchFamily="18" charset="0"/>
              </a:rPr>
              <a:t>在网页中的记录情况。其具体操作如</a:t>
            </a:r>
            <a:r>
              <a:rPr lang="zh-CN" altLang="en-US" sz="2000" dirty="0" smtClean="0">
                <a:latin typeface="+mn-ea"/>
                <a:cs typeface="+mn-ea"/>
                <a:sym typeface="Times New Roman" panose="02020603050405020304" pitchFamily="18" charset="0"/>
              </a:rPr>
              <a:t>下。</a:t>
            </a:r>
            <a:endParaRPr lang="en-US" altLang="zh-CN" sz="2000" dirty="0" smtClean="0">
              <a:latin typeface="+mn-ea"/>
              <a:cs typeface="+mn-ea"/>
              <a:sym typeface="Times New Roman" panose="02020603050405020304" pitchFamily="18" charset="0"/>
            </a:endParaRPr>
          </a:p>
        </p:txBody>
      </p:sp>
      <p:grpSp>
        <p:nvGrpSpPr>
          <p:cNvPr id="2" name="组合 1"/>
          <p:cNvGrpSpPr/>
          <p:nvPr/>
        </p:nvGrpSpPr>
        <p:grpSpPr>
          <a:xfrm>
            <a:off x="1274322" y="3201654"/>
            <a:ext cx="9907023" cy="3045994"/>
            <a:chOff x="1274323" y="3182604"/>
            <a:chExt cx="9907023" cy="3045994"/>
          </a:xfrm>
        </p:grpSpPr>
        <p:sp>
          <p:nvSpPr>
            <p:cNvPr id="33" name="矩形 42"/>
            <p:cNvSpPr>
              <a:spLocks noChangeArrowheads="1"/>
            </p:cNvSpPr>
            <p:nvPr/>
          </p:nvSpPr>
          <p:spPr bwMode="auto">
            <a:xfrm>
              <a:off x="1274323" y="3201654"/>
              <a:ext cx="9907023" cy="3026944"/>
            </a:xfrm>
            <a:prstGeom prst="rect">
              <a:avLst/>
            </a:prstGeom>
            <a:solidFill>
              <a:schemeClr val="accent2">
                <a:lumMod val="40000"/>
                <a:lumOff val="60000"/>
              </a:schemeClr>
            </a:solidFill>
            <a:ln w="9525">
              <a:noFill/>
              <a:miter lim="800000"/>
            </a:ln>
          </p:spPr>
          <p:txBody>
            <a:bodyPr lIns="121909" tIns="60954" rIns="121909" bIns="60954" anchor="ctr"/>
            <a:lstStyle/>
            <a:p>
              <a:pPr algn="ctr">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472" y="3201654"/>
              <a:ext cx="4533900"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088" y="3182604"/>
              <a:ext cx="4505325"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矩形 33"/>
            <p:cNvSpPr/>
            <p:nvPr/>
          </p:nvSpPr>
          <p:spPr>
            <a:xfrm>
              <a:off x="2265435" y="5845913"/>
              <a:ext cx="3785937" cy="369332"/>
            </a:xfrm>
            <a:prstGeom prst="rect">
              <a:avLst/>
            </a:prstGeom>
            <a:solidFill>
              <a:schemeClr val="accent1">
                <a:lumMod val="60000"/>
                <a:lumOff val="40000"/>
              </a:schemeClr>
            </a:solidFill>
          </p:spPr>
          <p:txBody>
            <a:bodyPr vert="horz" wrap="square">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1 </a:t>
              </a:r>
              <a:r>
                <a:rPr lang="zh-CN" altLang="en-US" dirty="0" smtClean="0">
                  <a:solidFill>
                    <a:schemeClr val="bg1"/>
                  </a:solidFill>
                  <a:latin typeface="微软雅黑" panose="020B0503020204020204" pitchFamily="34" charset="-122"/>
                  <a:ea typeface="微软雅黑" panose="020B0503020204020204" pitchFamily="34" charset="-122"/>
                </a:rPr>
                <a:t>使</a:t>
              </a:r>
              <a:r>
                <a:rPr lang="zh-CN" altLang="en-US" dirty="0">
                  <a:solidFill>
                    <a:schemeClr val="bg1"/>
                  </a:solidFill>
                  <a:latin typeface="微软雅黑" panose="020B0503020204020204" pitchFamily="34" charset="-122"/>
                  <a:ea typeface="微软雅黑" panose="020B0503020204020204" pitchFamily="34" charset="-122"/>
                </a:rPr>
                <a:t>用“</a:t>
              </a:r>
              <a:r>
                <a:rPr lang="en-US" altLang="zh-CN" dirty="0">
                  <a:solidFill>
                    <a:schemeClr val="bg1"/>
                  </a:solidFill>
                  <a:latin typeface="微软雅黑" panose="020B0503020204020204" pitchFamily="34" charset="-122"/>
                  <a:ea typeface="微软雅黑" panose="020B0503020204020204" pitchFamily="34" charset="-122"/>
                </a:rPr>
                <a:t>W”</a:t>
              </a:r>
              <a:r>
                <a:rPr lang="zh-CN" altLang="en-US" dirty="0">
                  <a:solidFill>
                    <a:schemeClr val="bg1"/>
                  </a:solidFill>
                  <a:latin typeface="微软雅黑" panose="020B0503020204020204" pitchFamily="34" charset="-122"/>
                  <a:ea typeface="微软雅黑" panose="020B0503020204020204" pitchFamily="34" charset="-122"/>
                </a:rPr>
                <a:t>位置算符的查询结果</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6398522" y="5859266"/>
              <a:ext cx="4430891" cy="369332"/>
            </a:xfrm>
            <a:prstGeom prst="rect">
              <a:avLst/>
            </a:prstGeom>
            <a:solidFill>
              <a:schemeClr val="accent1">
                <a:lumMod val="60000"/>
                <a:lumOff val="40000"/>
              </a:schemeClr>
            </a:solidFill>
          </p:spPr>
          <p:txBody>
            <a:bodyPr vert="horz" wrap="square">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2 </a:t>
              </a:r>
              <a:r>
                <a:rPr lang="zh-CN" altLang="en-US" dirty="0" smtClean="0">
                  <a:solidFill>
                    <a:schemeClr val="bg1"/>
                  </a:solidFill>
                  <a:latin typeface="微软雅黑" panose="020B0503020204020204" pitchFamily="34" charset="-122"/>
                  <a:ea typeface="微软雅黑" panose="020B0503020204020204" pitchFamily="34" charset="-122"/>
                </a:rPr>
                <a:t>使</a:t>
              </a:r>
              <a:r>
                <a:rPr lang="zh-CN" altLang="en-US" dirty="0">
                  <a:solidFill>
                    <a:schemeClr val="bg1"/>
                  </a:solidFill>
                  <a:latin typeface="微软雅黑" panose="020B0503020204020204" pitchFamily="34" charset="-122"/>
                  <a:ea typeface="微软雅黑" panose="020B0503020204020204" pitchFamily="34" charset="-122"/>
                </a:rPr>
                <a:t>用“</a:t>
              </a:r>
              <a:r>
                <a:rPr lang="en-US" altLang="zh-CN" dirty="0">
                  <a:solidFill>
                    <a:schemeClr val="bg1"/>
                  </a:solidFill>
                  <a:latin typeface="微软雅黑" panose="020B0503020204020204" pitchFamily="34" charset="-122"/>
                  <a:ea typeface="微软雅黑" panose="020B0503020204020204" pitchFamily="34" charset="-122"/>
                </a:rPr>
                <a:t>W”</a:t>
              </a:r>
              <a:r>
                <a:rPr lang="zh-CN" altLang="en-US" dirty="0">
                  <a:solidFill>
                    <a:schemeClr val="bg1"/>
                  </a:solidFill>
                  <a:latin typeface="微软雅黑" panose="020B0503020204020204" pitchFamily="34" charset="-122"/>
                  <a:ea typeface="微软雅黑" panose="020B0503020204020204" pitchFamily="34" charset="-122"/>
                </a:rPr>
                <a:t>和“</a:t>
              </a:r>
              <a:r>
                <a:rPr lang="en-US" altLang="zh-CN" dirty="0">
                  <a:solidFill>
                    <a:schemeClr val="bg1"/>
                  </a:solidFill>
                  <a:latin typeface="微软雅黑" panose="020B0503020204020204" pitchFamily="34" charset="-122"/>
                  <a:ea typeface="微软雅黑" panose="020B0503020204020204" pitchFamily="34" charset="-122"/>
                </a:rPr>
                <a:t>S”</a:t>
              </a:r>
              <a:r>
                <a:rPr lang="zh-CN" altLang="en-US" dirty="0">
                  <a:solidFill>
                    <a:schemeClr val="bg1"/>
                  </a:solidFill>
                  <a:latin typeface="微软雅黑" panose="020B0503020204020204" pitchFamily="34" charset="-122"/>
                  <a:ea typeface="微软雅黑" panose="020B0503020204020204" pitchFamily="34" charset="-122"/>
                </a:rPr>
                <a:t>位置算符的查询结果</a:t>
              </a:r>
              <a:endParaRPr lang="en-US" altLang="zh-CN"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6867952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8" y="2367432"/>
            <a:ext cx="3708714" cy="3924300"/>
          </a:xfrm>
          <a:custGeom>
            <a:avLst/>
            <a:gdLst>
              <a:gd name="connsiteX0" fmla="*/ 0 w 4922244"/>
              <a:gd name="connsiteY0" fmla="*/ 0 h 5048251"/>
              <a:gd name="connsiteX1" fmla="*/ 1947941 w 4922244"/>
              <a:gd name="connsiteY1" fmla="*/ 0 h 5048251"/>
              <a:gd name="connsiteX2" fmla="*/ 4922244 w 4922244"/>
              <a:gd name="connsiteY2" fmla="*/ 2974304 h 5048251"/>
              <a:gd name="connsiteX3" fmla="*/ 2848297 w 4922244"/>
              <a:gd name="connsiteY3" fmla="*/ 5048251 h 5048251"/>
              <a:gd name="connsiteX4" fmla="*/ 0 w 4922244"/>
              <a:gd name="connsiteY4" fmla="*/ 5048251 h 5048251"/>
              <a:gd name="connsiteX0-1" fmla="*/ 0 w 4922244"/>
              <a:gd name="connsiteY0-2" fmla="*/ 0 h 5048251"/>
              <a:gd name="connsiteX1-3" fmla="*/ 1947941 w 4922244"/>
              <a:gd name="connsiteY1-4" fmla="*/ 0 h 5048251"/>
              <a:gd name="connsiteX2-5" fmla="*/ 4922244 w 4922244"/>
              <a:gd name="connsiteY2-6" fmla="*/ 2899854 h 5048251"/>
              <a:gd name="connsiteX3-7" fmla="*/ 2848297 w 4922244"/>
              <a:gd name="connsiteY3-8" fmla="*/ 5048251 h 5048251"/>
              <a:gd name="connsiteX4-9" fmla="*/ 0 w 4922244"/>
              <a:gd name="connsiteY4-10" fmla="*/ 5048251 h 5048251"/>
              <a:gd name="connsiteX5" fmla="*/ 0 w 4922244"/>
              <a:gd name="connsiteY5" fmla="*/ 0 h 5048251"/>
              <a:gd name="connsiteX0-11" fmla="*/ 0 w 4922244"/>
              <a:gd name="connsiteY0-12" fmla="*/ 0 h 5048251"/>
              <a:gd name="connsiteX1-13" fmla="*/ 1947941 w 4922244"/>
              <a:gd name="connsiteY1-14" fmla="*/ 0 h 5048251"/>
              <a:gd name="connsiteX2-15" fmla="*/ 4922244 w 4922244"/>
              <a:gd name="connsiteY2-16" fmla="*/ 2899854 h 5048251"/>
              <a:gd name="connsiteX3-17" fmla="*/ 2893456 w 4922244"/>
              <a:gd name="connsiteY3-18" fmla="*/ 5033362 h 5048251"/>
              <a:gd name="connsiteX4-19" fmla="*/ 0 w 4922244"/>
              <a:gd name="connsiteY4-20" fmla="*/ 5048251 h 5048251"/>
              <a:gd name="connsiteX5-21" fmla="*/ 0 w 4922244"/>
              <a:gd name="connsiteY5-22" fmla="*/ 0 h 5048251"/>
              <a:gd name="connsiteX0-23" fmla="*/ 0 w 4823147"/>
              <a:gd name="connsiteY0-24" fmla="*/ 0 h 5048251"/>
              <a:gd name="connsiteX1-25" fmla="*/ 1947941 w 4823147"/>
              <a:gd name="connsiteY1-26" fmla="*/ 0 h 5048251"/>
              <a:gd name="connsiteX2-27" fmla="*/ 4823147 w 4823147"/>
              <a:gd name="connsiteY2-28" fmla="*/ 2997879 h 5048251"/>
              <a:gd name="connsiteX3-29" fmla="*/ 2893456 w 4823147"/>
              <a:gd name="connsiteY3-30" fmla="*/ 5033362 h 5048251"/>
              <a:gd name="connsiteX4-31" fmla="*/ 0 w 4823147"/>
              <a:gd name="connsiteY4-32" fmla="*/ 5048251 h 5048251"/>
              <a:gd name="connsiteX5-33" fmla="*/ 0 w 4823147"/>
              <a:gd name="connsiteY5-34" fmla="*/ 0 h 50482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4823147" h="5048251">
                <a:moveTo>
                  <a:pt x="0" y="0"/>
                </a:moveTo>
                <a:lnTo>
                  <a:pt x="1947941" y="0"/>
                </a:lnTo>
                <a:lnTo>
                  <a:pt x="4823147" y="2997879"/>
                </a:lnTo>
                <a:lnTo>
                  <a:pt x="2893456" y="5033362"/>
                </a:lnTo>
                <a:lnTo>
                  <a:pt x="0" y="504825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7"/>
          <p:cNvSpPr/>
          <p:nvPr/>
        </p:nvSpPr>
        <p:spPr>
          <a:xfrm>
            <a:off x="1672773" y="0"/>
            <a:ext cx="3269617" cy="4710896"/>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descr="C:\Users\Administrator\Desktop\新建文件夹\Virtual business modern technology photos part 4 (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756" t="5840" r="1551" b="1721"/>
          <a:stretch>
            <a:fillRect/>
          </a:stretch>
        </p:blipFill>
        <p:spPr bwMode="auto">
          <a:xfrm>
            <a:off x="0" y="2560109"/>
            <a:ext cx="3546499" cy="3924300"/>
          </a:xfrm>
          <a:custGeom>
            <a:avLst/>
            <a:gdLst>
              <a:gd name="connsiteX0" fmla="*/ 0 w 3546499"/>
              <a:gd name="connsiteY0" fmla="*/ 0 h 3924300"/>
              <a:gd name="connsiteX1" fmla="*/ 1403500 w 3546499"/>
              <a:gd name="connsiteY1" fmla="*/ 0 h 3924300"/>
              <a:gd name="connsiteX2" fmla="*/ 3546499 w 3546499"/>
              <a:gd name="connsiteY2" fmla="*/ 2312100 h 3924300"/>
              <a:gd name="connsiteX3" fmla="*/ 2052211 w 3546499"/>
              <a:gd name="connsiteY3" fmla="*/ 3924300 h 3924300"/>
              <a:gd name="connsiteX4" fmla="*/ 0 w 3546499"/>
              <a:gd name="connsiteY4" fmla="*/ 3924300 h 392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499" h="3924300">
                <a:moveTo>
                  <a:pt x="0" y="0"/>
                </a:moveTo>
                <a:lnTo>
                  <a:pt x="1403500" y="0"/>
                </a:lnTo>
                <a:lnTo>
                  <a:pt x="3546499" y="2312100"/>
                </a:lnTo>
                <a:lnTo>
                  <a:pt x="2052211" y="3924300"/>
                </a:lnTo>
                <a:lnTo>
                  <a:pt x="0" y="3924300"/>
                </a:lnTo>
                <a:close/>
              </a:path>
            </a:pathLst>
          </a:cu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911474" y="1255430"/>
            <a:ext cx="1723549" cy="1015663"/>
          </a:xfrm>
          <a:prstGeom prst="rect">
            <a:avLst/>
          </a:prstGeom>
          <a:noFill/>
        </p:spPr>
        <p:txBody>
          <a:bodyPr wrap="none" rtlCol="0">
            <a:spAutoFit/>
          </a:bodyPr>
          <a:lstStyle/>
          <a:p>
            <a:pPr algn="ctr"/>
            <a:r>
              <a:rPr lang="zh-CN" altLang="en-US" sz="6000" dirty="0">
                <a:solidFill>
                  <a:schemeClr val="accent3"/>
                </a:solidFill>
                <a:latin typeface="Impact" panose="020B0806030902050204" pitchFamily="34" charset="0"/>
              </a:rPr>
              <a:t>目录</a:t>
            </a:r>
          </a:p>
        </p:txBody>
      </p:sp>
      <p:grpSp>
        <p:nvGrpSpPr>
          <p:cNvPr id="13" name="组合 12"/>
          <p:cNvGrpSpPr/>
          <p:nvPr/>
        </p:nvGrpSpPr>
        <p:grpSpPr>
          <a:xfrm>
            <a:off x="5032321" y="3354772"/>
            <a:ext cx="5074204" cy="523543"/>
            <a:chOff x="5574310" y="2792050"/>
            <a:chExt cx="5074204" cy="523543"/>
          </a:xfrm>
        </p:grpSpPr>
        <p:sp>
          <p:nvSpPr>
            <p:cNvPr id="14" name="矩形 13"/>
            <p:cNvSpPr/>
            <p:nvPr/>
          </p:nvSpPr>
          <p:spPr>
            <a:xfrm>
              <a:off x="6119396" y="2792050"/>
              <a:ext cx="1294304" cy="523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7390219" y="2792050"/>
              <a:ext cx="3258295" cy="523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燕尾形 25"/>
            <p:cNvSpPr/>
            <p:nvPr/>
          </p:nvSpPr>
          <p:spPr>
            <a:xfrm>
              <a:off x="5574310" y="2861889"/>
              <a:ext cx="335280" cy="383863"/>
            </a:xfrm>
            <a:prstGeom prst="chevron">
              <a:avLst>
                <a:gd name="adj" fmla="val 369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7" name="文本框 11"/>
          <p:cNvSpPr txBox="1"/>
          <p:nvPr/>
        </p:nvSpPr>
        <p:spPr>
          <a:xfrm>
            <a:off x="7036910" y="1967623"/>
            <a:ext cx="2219385" cy="461665"/>
          </a:xfrm>
          <a:prstGeom prst="rect">
            <a:avLst/>
          </a:prstGeom>
          <a:noFill/>
        </p:spPr>
        <p:txBody>
          <a:bodyPr wrap="square" rtlCol="0">
            <a:spAutoFit/>
            <a:scene3d>
              <a:camera prst="orthographicFront"/>
              <a:lightRig rig="threePt" dir="t"/>
            </a:scene3d>
            <a:sp3d contourW="12700"/>
          </a:bodyPr>
          <a:lstStyle/>
          <a:p>
            <a:r>
              <a:rPr lang="zh-CN" altLang="en-US" sz="2400" dirty="0"/>
              <a:t>认识信息检索</a:t>
            </a:r>
          </a:p>
        </p:txBody>
      </p:sp>
      <p:sp>
        <p:nvSpPr>
          <p:cNvPr id="28" name="文本框 18"/>
          <p:cNvSpPr txBox="1"/>
          <p:nvPr/>
        </p:nvSpPr>
        <p:spPr>
          <a:xfrm>
            <a:off x="6848316" y="2712140"/>
            <a:ext cx="2407979" cy="461665"/>
          </a:xfrm>
          <a:prstGeom prst="rect">
            <a:avLst/>
          </a:prstGeom>
          <a:noFill/>
        </p:spPr>
        <p:txBody>
          <a:bodyPr wrap="square" rtlCol="0">
            <a:spAutoFit/>
            <a:scene3d>
              <a:camera prst="orthographicFront"/>
              <a:lightRig rig="threePt" dir="t"/>
            </a:scene3d>
            <a:sp3d contourW="12700"/>
          </a:bodyPr>
          <a:lstStyle/>
          <a:p>
            <a:r>
              <a:rPr lang="zh-CN" altLang="en-US" sz="2400" dirty="0"/>
              <a:t>搜索引擎的使用</a:t>
            </a:r>
          </a:p>
        </p:txBody>
      </p:sp>
      <p:sp>
        <p:nvSpPr>
          <p:cNvPr id="29" name="文本框 18"/>
          <p:cNvSpPr txBox="1"/>
          <p:nvPr/>
        </p:nvSpPr>
        <p:spPr>
          <a:xfrm>
            <a:off x="6945470" y="3409161"/>
            <a:ext cx="3433772" cy="461665"/>
          </a:xfrm>
          <a:prstGeom prst="rect">
            <a:avLst/>
          </a:prstGeom>
          <a:noFill/>
        </p:spPr>
        <p:txBody>
          <a:bodyPr wrap="square" rtlCol="0">
            <a:spAutoFit/>
            <a:scene3d>
              <a:camera prst="orthographicFront"/>
              <a:lightRig rig="threePt" dir="t"/>
            </a:scene3d>
            <a:sp3d contourW="12700"/>
          </a:bodyPr>
          <a:lstStyle/>
          <a:p>
            <a:r>
              <a:rPr lang="zh-CN" altLang="en-US" sz="2400" dirty="0">
                <a:solidFill>
                  <a:schemeClr val="bg1"/>
                </a:solidFill>
              </a:rPr>
              <a:t>专用平台的信息检索</a:t>
            </a:r>
          </a:p>
        </p:txBody>
      </p:sp>
      <p:sp>
        <p:nvSpPr>
          <p:cNvPr id="30" name="TextBox 3"/>
          <p:cNvSpPr txBox="1"/>
          <p:nvPr/>
        </p:nvSpPr>
        <p:spPr>
          <a:xfrm>
            <a:off x="5670216" y="1981163"/>
            <a:ext cx="1366694" cy="461665"/>
          </a:xfrm>
          <a:prstGeom prst="rect">
            <a:avLst/>
          </a:prstGeom>
          <a:noFill/>
          <a:ln>
            <a:noFill/>
          </a:ln>
        </p:spPr>
        <p:txBody>
          <a:bodyPr wrap="square" rtlCol="0">
            <a:spAutoFit/>
          </a:bodyPr>
          <a:lstStyle/>
          <a:p>
            <a:r>
              <a:rPr lang="zh-CN" altLang="en-US" sz="2400" dirty="0">
                <a:solidFill>
                  <a:schemeClr val="tx1">
                    <a:lumMod val="85000"/>
                    <a:lumOff val="15000"/>
                  </a:schemeClr>
                </a:solidFill>
              </a:rPr>
              <a:t>任务一</a:t>
            </a:r>
            <a:endParaRPr lang="en-US" altLang="zh-CN" sz="2400" dirty="0">
              <a:solidFill>
                <a:schemeClr val="tx1">
                  <a:lumMod val="85000"/>
                  <a:lumOff val="15000"/>
                </a:schemeClr>
              </a:solidFill>
            </a:endParaRPr>
          </a:p>
        </p:txBody>
      </p:sp>
      <p:sp>
        <p:nvSpPr>
          <p:cNvPr id="31" name="TextBox 21"/>
          <p:cNvSpPr txBox="1"/>
          <p:nvPr/>
        </p:nvSpPr>
        <p:spPr>
          <a:xfrm>
            <a:off x="5670216" y="2712140"/>
            <a:ext cx="1366694" cy="461665"/>
          </a:xfrm>
          <a:prstGeom prst="rect">
            <a:avLst/>
          </a:prstGeom>
          <a:noFill/>
          <a:ln>
            <a:noFill/>
          </a:ln>
        </p:spPr>
        <p:txBody>
          <a:bodyPr wrap="square" rtlCol="0">
            <a:spAutoFit/>
          </a:bodyPr>
          <a:lstStyle/>
          <a:p>
            <a:r>
              <a:rPr lang="zh-CN" altLang="en-US" sz="2400" dirty="0">
                <a:solidFill>
                  <a:schemeClr val="tx1">
                    <a:lumMod val="85000"/>
                    <a:lumOff val="15000"/>
                  </a:schemeClr>
                </a:solidFill>
              </a:rPr>
              <a:t>任务二</a:t>
            </a:r>
            <a:endParaRPr lang="en-US" altLang="zh-CN" sz="2400" dirty="0">
              <a:solidFill>
                <a:schemeClr val="tx1">
                  <a:lumMod val="85000"/>
                  <a:lumOff val="15000"/>
                </a:schemeClr>
              </a:solidFill>
            </a:endParaRPr>
          </a:p>
        </p:txBody>
      </p:sp>
      <p:sp>
        <p:nvSpPr>
          <p:cNvPr id="32" name="TextBox 22"/>
          <p:cNvSpPr txBox="1"/>
          <p:nvPr/>
        </p:nvSpPr>
        <p:spPr>
          <a:xfrm>
            <a:off x="5670216" y="3415323"/>
            <a:ext cx="1366694" cy="461665"/>
          </a:xfrm>
          <a:prstGeom prst="rect">
            <a:avLst/>
          </a:prstGeom>
          <a:noFill/>
          <a:ln>
            <a:noFill/>
          </a:ln>
        </p:spPr>
        <p:txBody>
          <a:bodyPr wrap="square" rtlCol="0">
            <a:spAutoFit/>
          </a:bodyPr>
          <a:lstStyle/>
          <a:p>
            <a:r>
              <a:rPr lang="zh-CN" altLang="en-US" sz="2400" dirty="0">
                <a:solidFill>
                  <a:schemeClr val="tx1">
                    <a:lumMod val="85000"/>
                    <a:lumOff val="15000"/>
                  </a:schemeClr>
                </a:solidFill>
              </a:rPr>
              <a:t>任务三</a:t>
            </a:r>
            <a:endParaRPr lang="en-US" altLang="zh-CN" sz="2400" dirty="0">
              <a:solidFill>
                <a:schemeClr val="tx1">
                  <a:lumMod val="85000"/>
                  <a:lumOff val="1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13099" y="2002971"/>
            <a:ext cx="10061301" cy="3483429"/>
          </a:xfrm>
          <a:prstGeom prst="rect">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887181" y="2738958"/>
            <a:ext cx="329784" cy="2234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1318772" y="2738958"/>
            <a:ext cx="1401277"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216965" y="2825874"/>
            <a:ext cx="9527235" cy="1938992"/>
          </a:xfrm>
          <a:prstGeom prst="rect">
            <a:avLst/>
          </a:prstGeom>
        </p:spPr>
        <p:txBody>
          <a:bodyPr wrap="square">
            <a:spAutoFit/>
          </a:bodyPr>
          <a:lstStyle/>
          <a:p>
            <a:pPr algn="just">
              <a:lnSpc>
                <a:spcPct val="120000"/>
              </a:lnSpc>
            </a:pPr>
            <a:r>
              <a:rPr lang="zh-CN" altLang="en-US" sz="2000" dirty="0">
                <a:solidFill>
                  <a:schemeClr val="tx1">
                    <a:lumMod val="85000"/>
                    <a:lumOff val="15000"/>
                  </a:schemeClr>
                </a:solidFill>
              </a:rPr>
              <a:t>用户在互联网中除了可以利用搜索引擎检索网站中的信息，还可以通过各种专业的网站来检索各类专业信息</a:t>
            </a:r>
            <a:r>
              <a:rPr lang="zh-CN" altLang="en-US" sz="2000" dirty="0" smtClean="0">
                <a:solidFill>
                  <a:schemeClr val="tx1">
                    <a:lumMod val="85000"/>
                    <a:lumOff val="15000"/>
                  </a:schemeClr>
                </a:solidFill>
              </a:rPr>
              <a:t>。</a:t>
            </a:r>
            <a:endParaRPr lang="en-US" altLang="zh-CN" sz="2000" dirty="0" smtClean="0">
              <a:solidFill>
                <a:schemeClr val="tx1">
                  <a:lumMod val="85000"/>
                  <a:lumOff val="15000"/>
                </a:schemeClr>
              </a:solidFill>
            </a:endParaRPr>
          </a:p>
          <a:p>
            <a:pPr algn="just">
              <a:lnSpc>
                <a:spcPct val="120000"/>
              </a:lnSpc>
            </a:pPr>
            <a:endParaRPr lang="en-US" altLang="zh-CN" sz="2000" dirty="0" smtClean="0">
              <a:solidFill>
                <a:schemeClr val="tx1">
                  <a:lumMod val="85000"/>
                  <a:lumOff val="15000"/>
                </a:schemeClr>
              </a:solidFill>
            </a:endParaRPr>
          </a:p>
          <a:p>
            <a:pPr algn="just">
              <a:lnSpc>
                <a:spcPct val="120000"/>
              </a:lnSpc>
            </a:pPr>
            <a:r>
              <a:rPr lang="zh-CN" altLang="en-US" sz="2000" dirty="0">
                <a:solidFill>
                  <a:schemeClr val="tx1">
                    <a:lumMod val="85000"/>
                    <a:lumOff val="15000"/>
                  </a:schemeClr>
                </a:solidFill>
              </a:rPr>
              <a:t>本任务将使用专业平台进行信息检索操作，其中主要涉及学术信息检索、专利信息检索、期刊信息检索、商标信息检索、学位论文检索、社交媒体检索等内容。</a:t>
            </a:r>
          </a:p>
        </p:txBody>
      </p:sp>
      <p:sp>
        <p:nvSpPr>
          <p:cNvPr id="19" name="矩形 18"/>
          <p:cNvSpPr/>
          <p:nvPr/>
        </p:nvSpPr>
        <p:spPr>
          <a:xfrm>
            <a:off x="1216965" y="2205266"/>
            <a:ext cx="2804222" cy="497316"/>
          </a:xfrm>
          <a:prstGeom prst="rect">
            <a:avLst/>
          </a:prstGeom>
        </p:spPr>
        <p:txBody>
          <a:bodyPr wrap="square">
            <a:spAutoFit/>
          </a:bodyPr>
          <a:lstStyle/>
          <a:p>
            <a:pPr algn="just">
              <a:lnSpc>
                <a:spcPct val="120000"/>
              </a:lnSpc>
            </a:pPr>
            <a:r>
              <a:rPr lang="zh-CN" altLang="en-US" sz="2400" b="1" dirty="0">
                <a:solidFill>
                  <a:schemeClr val="tx1">
                    <a:lumMod val="65000"/>
                    <a:lumOff val="35000"/>
                  </a:schemeClr>
                </a:solidFill>
              </a:rPr>
              <a:t>任务描述</a:t>
            </a:r>
          </a:p>
        </p:txBody>
      </p:sp>
      <p:sp>
        <p:nvSpPr>
          <p:cNvPr id="9" name="矩形 8"/>
          <p:cNvSpPr/>
          <p:nvPr/>
        </p:nvSpPr>
        <p:spPr>
          <a:xfrm>
            <a:off x="2328863" y="0"/>
            <a:ext cx="9863137"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0" y="0"/>
            <a:ext cx="3596749" cy="1141756"/>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68812" y="299314"/>
            <a:ext cx="2031326" cy="646331"/>
          </a:xfrm>
          <a:prstGeom prst="rect">
            <a:avLst/>
          </a:prstGeom>
          <a:noFill/>
        </p:spPr>
        <p:txBody>
          <a:bodyPr wrap="none" rtlCol="0">
            <a:spAutoFit/>
            <a:scene3d>
              <a:camera prst="orthographicFront"/>
              <a:lightRig rig="threePt" dir="t"/>
            </a:scene3d>
            <a:sp3d contourW="12700"/>
          </a:bodyPr>
          <a:lstStyle/>
          <a:p>
            <a:pPr algn="ctr"/>
            <a:r>
              <a:rPr lang="zh-CN" altLang="en-US" sz="3600" b="1" dirty="0">
                <a:solidFill>
                  <a:schemeClr val="accent3"/>
                </a:solidFill>
                <a:latin typeface="+mn-ea"/>
                <a:cs typeface="经典综艺体简" panose="02010609000101010101" pitchFamily="49" charset="-122"/>
              </a:rPr>
              <a:t>任务描述</a:t>
            </a:r>
          </a:p>
        </p:txBody>
      </p:sp>
      <p:sp>
        <p:nvSpPr>
          <p:cNvPr id="21" name="文本框 11"/>
          <p:cNvSpPr txBox="1"/>
          <p:nvPr/>
        </p:nvSpPr>
        <p:spPr>
          <a:xfrm>
            <a:off x="5143658" y="534841"/>
            <a:ext cx="6438742" cy="523220"/>
          </a:xfrm>
          <a:prstGeom prst="rect">
            <a:avLst/>
          </a:prstGeom>
          <a:noFill/>
        </p:spPr>
        <p:txBody>
          <a:bodyPr wrap="square" rtlCol="0">
            <a:spAutoFit/>
            <a:scene3d>
              <a:camera prst="orthographicFront"/>
              <a:lightRig rig="threePt" dir="t"/>
            </a:scene3d>
            <a:sp3d contourW="12700"/>
          </a:bodyPr>
          <a:lstStyle/>
          <a:p>
            <a:r>
              <a:rPr lang="zh-CN" altLang="en-US" sz="2800" dirty="0">
                <a:solidFill>
                  <a:schemeClr val="tx1">
                    <a:lumMod val="85000"/>
                    <a:lumOff val="15000"/>
                  </a:schemeClr>
                </a:solidFill>
              </a:rPr>
              <a:t>专用平台的信息检索</a:t>
            </a:r>
          </a:p>
        </p:txBody>
      </p:sp>
      <p:sp>
        <p:nvSpPr>
          <p:cNvPr id="22" name="TextBox 21"/>
          <p:cNvSpPr txBox="1"/>
          <p:nvPr/>
        </p:nvSpPr>
        <p:spPr>
          <a:xfrm>
            <a:off x="3776964" y="535681"/>
            <a:ext cx="1366694" cy="523220"/>
          </a:xfrm>
          <a:prstGeom prst="rect">
            <a:avLst/>
          </a:prstGeom>
          <a:noFill/>
          <a:ln>
            <a:noFill/>
          </a:ln>
        </p:spPr>
        <p:txBody>
          <a:bodyPr wrap="square" rtlCol="0">
            <a:spAutoFit/>
          </a:bodyPr>
          <a:lstStyle/>
          <a:p>
            <a:r>
              <a:rPr lang="zh-CN" altLang="en-US" sz="2800" dirty="0">
                <a:solidFill>
                  <a:schemeClr val="tx1">
                    <a:lumMod val="85000"/>
                    <a:lumOff val="15000"/>
                  </a:schemeClr>
                </a:solidFill>
              </a:rPr>
              <a:t>任</a:t>
            </a:r>
            <a:r>
              <a:rPr lang="zh-CN" altLang="en-US" sz="2800" dirty="0" smtClean="0">
                <a:solidFill>
                  <a:schemeClr val="tx1">
                    <a:lumMod val="85000"/>
                    <a:lumOff val="15000"/>
                  </a:schemeClr>
                </a:solidFill>
              </a:rPr>
              <a:t>务三</a:t>
            </a:r>
            <a:endParaRPr lang="en-US" altLang="zh-CN" sz="2800" dirty="0">
              <a:solidFill>
                <a:schemeClr val="tx1">
                  <a:lumMod val="85000"/>
                  <a:lumOff val="1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12825" y="1604009"/>
            <a:ext cx="9728200" cy="3978643"/>
          </a:xfrm>
          <a:prstGeom prst="rect">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887095" y="2339543"/>
            <a:ext cx="329870" cy="2489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1318772" y="2339543"/>
            <a:ext cx="1401277"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216965" y="1805851"/>
            <a:ext cx="1885050" cy="497316"/>
          </a:xfrm>
          <a:prstGeom prst="rect">
            <a:avLst/>
          </a:prstGeom>
        </p:spPr>
        <p:txBody>
          <a:bodyPr wrap="square">
            <a:spAutoFit/>
          </a:bodyPr>
          <a:lstStyle/>
          <a:p>
            <a:pPr algn="just">
              <a:lnSpc>
                <a:spcPct val="120000"/>
              </a:lnSpc>
            </a:pPr>
            <a:r>
              <a:rPr lang="zh-CN" altLang="en-US" sz="2400" b="1" dirty="0">
                <a:solidFill>
                  <a:schemeClr val="tx1">
                    <a:lumMod val="65000"/>
                    <a:lumOff val="35000"/>
                  </a:schemeClr>
                </a:solidFill>
              </a:rPr>
              <a:t>任务实现</a:t>
            </a:r>
          </a:p>
        </p:txBody>
      </p:sp>
      <p:sp>
        <p:nvSpPr>
          <p:cNvPr id="9" name="矩形 8"/>
          <p:cNvSpPr/>
          <p:nvPr/>
        </p:nvSpPr>
        <p:spPr>
          <a:xfrm>
            <a:off x="2328863" y="0"/>
            <a:ext cx="9863137"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0" y="0"/>
            <a:ext cx="3596749" cy="1141756"/>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68812" y="299314"/>
            <a:ext cx="2031326" cy="646331"/>
          </a:xfrm>
          <a:prstGeom prst="rect">
            <a:avLst/>
          </a:prstGeom>
          <a:noFill/>
        </p:spPr>
        <p:txBody>
          <a:bodyPr wrap="none" rtlCol="0">
            <a:spAutoFit/>
            <a:scene3d>
              <a:camera prst="orthographicFront"/>
              <a:lightRig rig="threePt" dir="t"/>
            </a:scene3d>
            <a:sp3d contourW="12700"/>
          </a:bodyPr>
          <a:lstStyle/>
          <a:p>
            <a:pPr algn="ctr"/>
            <a:r>
              <a:rPr lang="zh-CN" altLang="en-US" sz="3600" b="1" dirty="0">
                <a:solidFill>
                  <a:schemeClr val="accent3"/>
                </a:solidFill>
                <a:latin typeface="+mn-ea"/>
                <a:cs typeface="经典综艺体简" panose="02010609000101010101" pitchFamily="49" charset="-122"/>
              </a:rPr>
              <a:t>任务实现</a:t>
            </a:r>
          </a:p>
        </p:txBody>
      </p:sp>
      <p:sp>
        <p:nvSpPr>
          <p:cNvPr id="21" name="文本框 11"/>
          <p:cNvSpPr txBox="1"/>
          <p:nvPr/>
        </p:nvSpPr>
        <p:spPr>
          <a:xfrm>
            <a:off x="5143500" y="534670"/>
            <a:ext cx="5988957" cy="523220"/>
          </a:xfrm>
          <a:prstGeom prst="rect">
            <a:avLst/>
          </a:prstGeom>
          <a:noFill/>
        </p:spPr>
        <p:txBody>
          <a:bodyPr wrap="square" rtlCol="0">
            <a:spAutoFit/>
            <a:scene3d>
              <a:camera prst="orthographicFront"/>
              <a:lightRig rig="threePt" dir="t"/>
            </a:scene3d>
            <a:sp3d contourW="12700"/>
          </a:bodyPr>
          <a:lstStyle/>
          <a:p>
            <a:r>
              <a:rPr lang="zh-CN" altLang="en-US" sz="2800" dirty="0">
                <a:solidFill>
                  <a:schemeClr val="tx1">
                    <a:lumMod val="85000"/>
                    <a:lumOff val="15000"/>
                  </a:schemeClr>
                </a:solidFill>
              </a:rPr>
              <a:t>专用平台的信息检索</a:t>
            </a:r>
          </a:p>
        </p:txBody>
      </p:sp>
      <p:sp>
        <p:nvSpPr>
          <p:cNvPr id="22" name="TextBox 21"/>
          <p:cNvSpPr txBox="1"/>
          <p:nvPr/>
        </p:nvSpPr>
        <p:spPr>
          <a:xfrm>
            <a:off x="3776964" y="535681"/>
            <a:ext cx="1366694" cy="521970"/>
          </a:xfrm>
          <a:prstGeom prst="rect">
            <a:avLst/>
          </a:prstGeom>
          <a:noFill/>
          <a:ln>
            <a:noFill/>
          </a:ln>
        </p:spPr>
        <p:txBody>
          <a:bodyPr wrap="square" rtlCol="0">
            <a:spAutoFit/>
          </a:bodyPr>
          <a:lstStyle/>
          <a:p>
            <a:r>
              <a:rPr lang="zh-CN" altLang="en-US" sz="2800" dirty="0">
                <a:solidFill>
                  <a:schemeClr val="tx1">
                    <a:lumMod val="85000"/>
                    <a:lumOff val="15000"/>
                  </a:schemeClr>
                </a:solidFill>
              </a:rPr>
              <a:t>任</a:t>
            </a:r>
            <a:r>
              <a:rPr lang="zh-CN" altLang="en-US" sz="2800" dirty="0" smtClean="0">
                <a:solidFill>
                  <a:schemeClr val="tx1">
                    <a:lumMod val="85000"/>
                    <a:lumOff val="15000"/>
                  </a:schemeClr>
                </a:solidFill>
              </a:rPr>
              <a:t>务三</a:t>
            </a:r>
            <a:endParaRPr lang="en-US" altLang="zh-CN" sz="2800" dirty="0">
              <a:solidFill>
                <a:schemeClr val="tx1">
                  <a:lumMod val="85000"/>
                  <a:lumOff val="15000"/>
                </a:schemeClr>
              </a:solidFill>
            </a:endParaRPr>
          </a:p>
        </p:txBody>
      </p:sp>
      <p:sp>
        <p:nvSpPr>
          <p:cNvPr id="2" name="矩形 1"/>
          <p:cNvSpPr/>
          <p:nvPr/>
        </p:nvSpPr>
        <p:spPr>
          <a:xfrm>
            <a:off x="2600138" y="2665692"/>
            <a:ext cx="2954655" cy="461665"/>
          </a:xfrm>
          <a:prstGeom prst="rect">
            <a:avLst/>
          </a:prstGeom>
        </p:spPr>
        <p:txBody>
          <a:bodyPr wrap="none">
            <a:spAutoFit/>
          </a:bodyPr>
          <a:lstStyle/>
          <a:p>
            <a:r>
              <a:rPr lang="zh-CN" altLang="zh-CN" sz="2400" dirty="0"/>
              <a:t>（一</a:t>
            </a:r>
            <a:r>
              <a:rPr lang="zh-CN" altLang="zh-CN" sz="2400" dirty="0" smtClean="0"/>
              <a:t>）</a:t>
            </a:r>
            <a:r>
              <a:rPr lang="zh-CN" altLang="en-US" sz="2400" dirty="0"/>
              <a:t>学术信息检索</a:t>
            </a:r>
          </a:p>
        </p:txBody>
      </p:sp>
      <p:sp>
        <p:nvSpPr>
          <p:cNvPr id="20" name="矩形 19"/>
          <p:cNvSpPr/>
          <p:nvPr/>
        </p:nvSpPr>
        <p:spPr>
          <a:xfrm>
            <a:off x="2600138" y="3354718"/>
            <a:ext cx="2954655" cy="461665"/>
          </a:xfrm>
          <a:prstGeom prst="rect">
            <a:avLst/>
          </a:prstGeom>
        </p:spPr>
        <p:txBody>
          <a:bodyPr wrap="none">
            <a:spAutoFit/>
          </a:bodyPr>
          <a:lstStyle/>
          <a:p>
            <a:r>
              <a:rPr lang="zh-CN" altLang="en-US" sz="2400" dirty="0"/>
              <a:t>（二）专利信息检索</a:t>
            </a:r>
          </a:p>
        </p:txBody>
      </p:sp>
      <p:sp>
        <p:nvSpPr>
          <p:cNvPr id="23" name="矩形 22"/>
          <p:cNvSpPr/>
          <p:nvPr/>
        </p:nvSpPr>
        <p:spPr>
          <a:xfrm>
            <a:off x="2600138" y="4002790"/>
            <a:ext cx="2954655" cy="461665"/>
          </a:xfrm>
          <a:prstGeom prst="rect">
            <a:avLst/>
          </a:prstGeom>
        </p:spPr>
        <p:txBody>
          <a:bodyPr wrap="none">
            <a:spAutoFit/>
          </a:bodyPr>
          <a:lstStyle/>
          <a:p>
            <a:r>
              <a:rPr lang="zh-CN" altLang="en-US" sz="2400" dirty="0"/>
              <a:t>（三）期刊信息检索</a:t>
            </a:r>
          </a:p>
        </p:txBody>
      </p:sp>
      <p:grpSp>
        <p:nvGrpSpPr>
          <p:cNvPr id="5" name="组合 4"/>
          <p:cNvGrpSpPr/>
          <p:nvPr/>
        </p:nvGrpSpPr>
        <p:grpSpPr>
          <a:xfrm>
            <a:off x="10982325" y="5786755"/>
            <a:ext cx="1069975" cy="383540"/>
            <a:chOff x="17295" y="8008"/>
            <a:chExt cx="1685" cy="604"/>
          </a:xfrm>
        </p:grpSpPr>
        <p:sp>
          <p:nvSpPr>
            <p:cNvPr id="25" name="燕尾形 24"/>
            <p:cNvSpPr/>
            <p:nvPr/>
          </p:nvSpPr>
          <p:spPr>
            <a:xfrm>
              <a:off x="17295" y="8008"/>
              <a:ext cx="528" cy="605"/>
            </a:xfrm>
            <a:prstGeom prst="chevron">
              <a:avLst>
                <a:gd name="adj" fmla="val 3693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燕尾形 25"/>
            <p:cNvSpPr/>
            <p:nvPr/>
          </p:nvSpPr>
          <p:spPr>
            <a:xfrm>
              <a:off x="17885" y="8008"/>
              <a:ext cx="528" cy="605"/>
            </a:xfrm>
            <a:prstGeom prst="chevron">
              <a:avLst>
                <a:gd name="adj" fmla="val 36932"/>
              </a:avLst>
            </a:prstGeom>
            <a:solidFill>
              <a:srgbClr val="027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燕尾形 26"/>
            <p:cNvSpPr/>
            <p:nvPr/>
          </p:nvSpPr>
          <p:spPr>
            <a:xfrm>
              <a:off x="18452" y="8008"/>
              <a:ext cx="528" cy="605"/>
            </a:xfrm>
            <a:prstGeom prst="chevron">
              <a:avLst>
                <a:gd name="adj" fmla="val 36932"/>
              </a:avLst>
            </a:prstGeom>
            <a:solidFill>
              <a:srgbClr val="079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8" name="矩形 17"/>
          <p:cNvSpPr/>
          <p:nvPr/>
        </p:nvSpPr>
        <p:spPr>
          <a:xfrm>
            <a:off x="6362012" y="2703181"/>
            <a:ext cx="2954655" cy="461665"/>
          </a:xfrm>
          <a:prstGeom prst="rect">
            <a:avLst/>
          </a:prstGeom>
        </p:spPr>
        <p:txBody>
          <a:bodyPr wrap="none">
            <a:spAutoFit/>
          </a:bodyPr>
          <a:lstStyle/>
          <a:p>
            <a:r>
              <a:rPr lang="zh-CN" altLang="zh-CN" sz="2400" dirty="0" smtClean="0"/>
              <a:t>（</a:t>
            </a:r>
            <a:r>
              <a:rPr lang="zh-CN" altLang="en-US" sz="2400" dirty="0" smtClean="0"/>
              <a:t>四</a:t>
            </a:r>
            <a:r>
              <a:rPr lang="zh-CN" altLang="zh-CN" sz="2400" dirty="0" smtClean="0"/>
              <a:t>）</a:t>
            </a:r>
            <a:r>
              <a:rPr lang="zh-CN" altLang="en-US" sz="2400" dirty="0"/>
              <a:t>商标信息检索</a:t>
            </a:r>
          </a:p>
        </p:txBody>
      </p:sp>
      <p:sp>
        <p:nvSpPr>
          <p:cNvPr id="24" name="矩形 23"/>
          <p:cNvSpPr/>
          <p:nvPr/>
        </p:nvSpPr>
        <p:spPr>
          <a:xfrm>
            <a:off x="6362012" y="3392207"/>
            <a:ext cx="2954655" cy="461665"/>
          </a:xfrm>
          <a:prstGeom prst="rect">
            <a:avLst/>
          </a:prstGeom>
        </p:spPr>
        <p:txBody>
          <a:bodyPr wrap="none">
            <a:spAutoFit/>
          </a:bodyPr>
          <a:lstStyle/>
          <a:p>
            <a:r>
              <a:rPr lang="zh-CN" altLang="en-US" sz="2400" dirty="0" smtClean="0"/>
              <a:t>（五）</a:t>
            </a:r>
            <a:r>
              <a:rPr lang="zh-CN" altLang="en-US" sz="2400" dirty="0"/>
              <a:t>学位论文检索</a:t>
            </a:r>
          </a:p>
        </p:txBody>
      </p:sp>
      <p:sp>
        <p:nvSpPr>
          <p:cNvPr id="28" name="矩形 27"/>
          <p:cNvSpPr/>
          <p:nvPr/>
        </p:nvSpPr>
        <p:spPr>
          <a:xfrm>
            <a:off x="6362012" y="4040279"/>
            <a:ext cx="2954655" cy="461665"/>
          </a:xfrm>
          <a:prstGeom prst="rect">
            <a:avLst/>
          </a:prstGeom>
        </p:spPr>
        <p:txBody>
          <a:bodyPr wrap="none">
            <a:spAutoFit/>
          </a:bodyPr>
          <a:lstStyle/>
          <a:p>
            <a:r>
              <a:rPr lang="zh-CN" altLang="en-US" sz="2400" dirty="0" smtClean="0"/>
              <a:t>（六）</a:t>
            </a:r>
            <a:r>
              <a:rPr lang="zh-CN" altLang="en-US" sz="2400" dirty="0"/>
              <a:t>社交媒体检索</a:t>
            </a:r>
          </a:p>
        </p:txBody>
      </p:sp>
    </p:spTree>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42"/>
          <p:cNvSpPr>
            <a:spLocks noChangeArrowheads="1"/>
          </p:cNvSpPr>
          <p:nvPr/>
        </p:nvSpPr>
        <p:spPr bwMode="auto">
          <a:xfrm>
            <a:off x="6247765" y="3909695"/>
            <a:ext cx="5186045" cy="2102227"/>
          </a:xfrm>
          <a:prstGeom prst="rect">
            <a:avLst/>
          </a:prstGeom>
          <a:solidFill>
            <a:schemeClr val="accent2">
              <a:lumMod val="40000"/>
              <a:lumOff val="60000"/>
            </a:schemeClr>
          </a:solidFill>
          <a:ln w="9525">
            <a:noFill/>
            <a:miter lim="800000"/>
          </a:ln>
        </p:spPr>
        <p:txBody>
          <a:bodyPr lIns="121909" tIns="60954" rIns="121909" bIns="60954" anchor="ctr"/>
          <a:lstStyle/>
          <a:p>
            <a:pPr algn="ctr">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标题 2"/>
          <p:cNvSpPr>
            <a:spLocks noGrp="1"/>
          </p:cNvSpPr>
          <p:nvPr>
            <p:ph type="title"/>
          </p:nvPr>
        </p:nvSpPr>
        <p:spPr/>
        <p:txBody>
          <a:bodyPr>
            <a:normAutofit/>
          </a:bodyPr>
          <a:lstStyle/>
          <a:p>
            <a:r>
              <a:rPr lang="zh-CN" altLang="en-US" dirty="0"/>
              <a:t>（一）学术信息检索</a:t>
            </a:r>
          </a:p>
        </p:txBody>
      </p:sp>
      <p:sp>
        <p:nvSpPr>
          <p:cNvPr id="58" name="TextBox 57"/>
          <p:cNvSpPr txBox="1"/>
          <p:nvPr/>
        </p:nvSpPr>
        <p:spPr>
          <a:xfrm>
            <a:off x="1330567" y="1095038"/>
            <a:ext cx="10357134" cy="1015663"/>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互联网中有很多用于检索学术信息的网站，在其中可以检索各种学术论文</a:t>
            </a:r>
            <a:r>
              <a:rPr lang="zh-CN" altLang="en-US" sz="2000" dirty="0" smtClean="0">
                <a:latin typeface="+mn-ea"/>
                <a:cs typeface="+mn-ea"/>
                <a:sym typeface="Times New Roman" panose="02020603050405020304" pitchFamily="18" charset="0"/>
              </a:rPr>
              <a:t>。下</a:t>
            </a:r>
            <a:r>
              <a:rPr lang="zh-CN" altLang="en-US" sz="2000" dirty="0">
                <a:latin typeface="+mn-ea"/>
                <a:cs typeface="+mn-ea"/>
                <a:sym typeface="Times New Roman" panose="02020603050405020304" pitchFamily="18" charset="0"/>
              </a:rPr>
              <a:t>面将在百度学术中检索有关“信息检索”的学术信息，其具体操作如下。</a:t>
            </a:r>
          </a:p>
        </p:txBody>
      </p:sp>
      <p:sp>
        <p:nvSpPr>
          <p:cNvPr id="41" name="Round Same Side Corner Rectangle 48"/>
          <p:cNvSpPr/>
          <p:nvPr/>
        </p:nvSpPr>
        <p:spPr>
          <a:xfrm rot="5400000">
            <a:off x="3329758" y="1506865"/>
            <a:ext cx="99474" cy="4906719"/>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965"/>
            <a:endParaRPr lang="bg-BG" sz="1600">
              <a:solidFill>
                <a:schemeClr val="tx1">
                  <a:lumMod val="95000"/>
                  <a:lumOff val="5000"/>
                </a:schemeClr>
              </a:solidFill>
            </a:endParaRPr>
          </a:p>
        </p:txBody>
      </p:sp>
      <p:sp>
        <p:nvSpPr>
          <p:cNvPr id="11" name="TextBox 10"/>
          <p:cNvSpPr txBox="1"/>
          <p:nvPr/>
        </p:nvSpPr>
        <p:spPr>
          <a:xfrm>
            <a:off x="807368" y="2565257"/>
            <a:ext cx="10880333" cy="1015663"/>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a:t>
            </a:r>
            <a:r>
              <a:rPr lang="en-US" altLang="zh-CN" sz="2000" dirty="0">
                <a:latin typeface="+mn-ea"/>
                <a:cs typeface="+mn-ea"/>
                <a:sym typeface="Times New Roman" panose="02020603050405020304" pitchFamily="18" charset="0"/>
              </a:rPr>
              <a:t>1</a:t>
            </a:r>
            <a:r>
              <a:rPr lang="zh-CN" altLang="en-US" sz="2000" dirty="0">
                <a:latin typeface="+mn-ea"/>
                <a:cs typeface="+mn-ea"/>
                <a:sym typeface="Times New Roman" panose="02020603050405020304" pitchFamily="18" charset="0"/>
              </a:rPr>
              <a:t>）打开“百度学术”网站首页，在首页的搜索框中输入要检索的关键词“信息检索”，然后单</a:t>
            </a:r>
            <a:r>
              <a:rPr lang="zh-CN" altLang="en-US" sz="2000" dirty="0" smtClean="0">
                <a:latin typeface="+mn-ea"/>
                <a:cs typeface="+mn-ea"/>
                <a:sym typeface="Times New Roman" panose="02020603050405020304" pitchFamily="18" charset="0"/>
              </a:rPr>
              <a:t>击“百度一下”按钮。</a:t>
            </a:r>
            <a:endParaRPr lang="zh-CN" altLang="en-US" sz="2000" dirty="0">
              <a:latin typeface="+mn-ea"/>
              <a:cs typeface="+mn-ea"/>
              <a:sym typeface="Times New Roman" panose="02020603050405020304" pitchFamily="18" charset="0"/>
            </a:endParaRPr>
          </a:p>
        </p:txBody>
      </p:sp>
      <p:sp>
        <p:nvSpPr>
          <p:cNvPr id="12" name="TextBox 11"/>
          <p:cNvSpPr txBox="1"/>
          <p:nvPr/>
        </p:nvSpPr>
        <p:spPr>
          <a:xfrm>
            <a:off x="823411" y="4365000"/>
            <a:ext cx="5112170" cy="1477328"/>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a:t>
            </a:r>
            <a:r>
              <a:rPr lang="en-US" altLang="zh-CN" sz="2000" dirty="0">
                <a:latin typeface="+mn-ea"/>
                <a:cs typeface="+mn-ea"/>
                <a:sym typeface="Times New Roman" panose="02020603050405020304" pitchFamily="18" charset="0"/>
              </a:rPr>
              <a:t>2</a:t>
            </a:r>
            <a:r>
              <a:rPr lang="zh-CN" altLang="en-US" sz="2000" dirty="0">
                <a:latin typeface="+mn-ea"/>
                <a:cs typeface="+mn-ea"/>
                <a:sym typeface="Times New Roman" panose="02020603050405020304" pitchFamily="18" charset="0"/>
              </a:rPr>
              <a:t>）在打开的页面中可以看到检索结果，同时，在每条结果中还可以看到论文的标题、简介、作者、被引量、来源等信</a:t>
            </a:r>
            <a:r>
              <a:rPr lang="zh-CN" altLang="en-US" sz="2000" dirty="0" smtClean="0">
                <a:latin typeface="+mn-ea"/>
                <a:cs typeface="+mn-ea"/>
                <a:sym typeface="Times New Roman" panose="02020603050405020304" pitchFamily="18" charset="0"/>
              </a:rPr>
              <a:t>息。</a:t>
            </a:r>
            <a:endParaRPr lang="zh-CN" altLang="en-US" sz="2000" dirty="0">
              <a:latin typeface="+mn-ea"/>
              <a:cs typeface="+mn-ea"/>
              <a:sym typeface="Times New Roman" panose="02020603050405020304"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169" y="4068822"/>
            <a:ext cx="5186112"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（一）学术信息检索</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1642" y="1279661"/>
            <a:ext cx="4488028"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9445" y="4188720"/>
            <a:ext cx="4889082" cy="2102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926135" y="1579222"/>
            <a:ext cx="4412789" cy="1477328"/>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a:t>
            </a:r>
            <a:r>
              <a:rPr lang="en-US" altLang="zh-CN" sz="2000" dirty="0">
                <a:latin typeface="+mn-ea"/>
                <a:cs typeface="+mn-ea"/>
                <a:sym typeface="Times New Roman" panose="02020603050405020304" pitchFamily="18" charset="0"/>
              </a:rPr>
              <a:t>3</a:t>
            </a:r>
            <a:r>
              <a:rPr lang="zh-CN" altLang="en-US" sz="2000" dirty="0">
                <a:latin typeface="+mn-ea"/>
                <a:cs typeface="+mn-ea"/>
                <a:sym typeface="Times New Roman" panose="02020603050405020304" pitchFamily="18" charset="0"/>
              </a:rPr>
              <a:t>）单击要查看的某个论文的标题，在打开的页面中可以查看更详细的信</a:t>
            </a:r>
            <a:r>
              <a:rPr lang="zh-CN" altLang="en-US" sz="2000" dirty="0" smtClean="0">
                <a:latin typeface="+mn-ea"/>
                <a:cs typeface="+mn-ea"/>
                <a:sym typeface="Times New Roman" panose="02020603050405020304" pitchFamily="18" charset="0"/>
              </a:rPr>
              <a:t>息。</a:t>
            </a:r>
            <a:endParaRPr lang="zh-CN" altLang="en-US" sz="2000" dirty="0">
              <a:latin typeface="+mn-ea"/>
              <a:cs typeface="+mn-ea"/>
              <a:sym typeface="Times New Roman" panose="02020603050405020304" pitchFamily="18" charset="0"/>
            </a:endParaRPr>
          </a:p>
        </p:txBody>
      </p:sp>
      <p:sp>
        <p:nvSpPr>
          <p:cNvPr id="12" name="TextBox 11"/>
          <p:cNvSpPr txBox="1"/>
          <p:nvPr/>
        </p:nvSpPr>
        <p:spPr>
          <a:xfrm>
            <a:off x="1043990" y="3949426"/>
            <a:ext cx="4465560" cy="2400657"/>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a:t>
            </a:r>
            <a:r>
              <a:rPr lang="en-US" altLang="zh-CN" sz="2000" dirty="0">
                <a:latin typeface="+mn-ea"/>
                <a:cs typeface="+mn-ea"/>
                <a:sym typeface="Times New Roman" panose="02020603050405020304" pitchFamily="18" charset="0"/>
              </a:rPr>
              <a:t>4</a:t>
            </a:r>
            <a:r>
              <a:rPr lang="zh-CN" altLang="en-US" sz="2000" dirty="0">
                <a:latin typeface="+mn-ea"/>
                <a:cs typeface="+mn-ea"/>
                <a:sym typeface="Times New Roman" panose="02020603050405020304" pitchFamily="18" charset="0"/>
              </a:rPr>
              <a:t>）如果需要在自己的作品中引用该论文的内容，可以单击页面中</a:t>
            </a:r>
            <a:r>
              <a:rPr lang="zh-CN" altLang="en-US" sz="2000" dirty="0" smtClean="0">
                <a:latin typeface="+mn-ea"/>
                <a:cs typeface="+mn-ea"/>
                <a:sym typeface="Times New Roman" panose="02020603050405020304" pitchFamily="18" charset="0"/>
              </a:rPr>
              <a:t>的“引用”按</a:t>
            </a:r>
            <a:r>
              <a:rPr lang="zh-CN" altLang="en-US" sz="2000" dirty="0">
                <a:latin typeface="+mn-ea"/>
                <a:cs typeface="+mn-ea"/>
                <a:sym typeface="Times New Roman" panose="02020603050405020304" pitchFamily="18" charset="0"/>
              </a:rPr>
              <a:t>钮，在打开的“引用”对话框中将生成几种标准的引用格式，用户根据需要进行复制即</a:t>
            </a:r>
            <a:r>
              <a:rPr lang="zh-CN" altLang="en-US" sz="2000" dirty="0" smtClean="0">
                <a:latin typeface="+mn-ea"/>
                <a:cs typeface="+mn-ea"/>
                <a:sym typeface="Times New Roman" panose="02020603050405020304" pitchFamily="18" charset="0"/>
              </a:rPr>
              <a:t>可。</a:t>
            </a:r>
            <a:endParaRPr lang="zh-CN" altLang="en-US" sz="2000" dirty="0">
              <a:latin typeface="+mn-ea"/>
              <a:cs typeface="+mn-ea"/>
              <a:sym typeface="Times New Roman" panose="02020603050405020304" pitchFamily="18" charset="0"/>
            </a:endParaRPr>
          </a:p>
        </p:txBody>
      </p:sp>
      <p:sp>
        <p:nvSpPr>
          <p:cNvPr id="13" name="Round Same Side Corner Rectangle 48"/>
          <p:cNvSpPr/>
          <p:nvPr/>
        </p:nvSpPr>
        <p:spPr>
          <a:xfrm rot="5400000">
            <a:off x="6254273" y="-1700053"/>
            <a:ext cx="66357" cy="10723245"/>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965"/>
            <a:endParaRPr lang="bg-BG" sz="160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（二）专利信息检索</a:t>
            </a:r>
          </a:p>
        </p:txBody>
      </p:sp>
      <p:sp>
        <p:nvSpPr>
          <p:cNvPr id="8" name="TextBox 7"/>
          <p:cNvSpPr txBox="1"/>
          <p:nvPr/>
        </p:nvSpPr>
        <p:spPr>
          <a:xfrm>
            <a:off x="1062287" y="1093989"/>
            <a:ext cx="10359691" cy="1015663"/>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专利即专有的权利和利益</a:t>
            </a:r>
            <a:r>
              <a:rPr lang="zh-CN" altLang="en-US" sz="2000" dirty="0" smtClean="0">
                <a:latin typeface="+mn-ea"/>
                <a:cs typeface="+mn-ea"/>
                <a:sym typeface="Times New Roman" panose="02020603050405020304" pitchFamily="18" charset="0"/>
              </a:rPr>
              <a:t>。下</a:t>
            </a:r>
            <a:r>
              <a:rPr lang="zh-CN" altLang="en-US" sz="2000" dirty="0">
                <a:latin typeface="+mn-ea"/>
                <a:cs typeface="+mn-ea"/>
                <a:sym typeface="Times New Roman" panose="02020603050405020304" pitchFamily="18" charset="0"/>
              </a:rPr>
              <a:t>面将在万方数据中搜索有关“手机”的专利信息，其具体操作如</a:t>
            </a:r>
            <a:r>
              <a:rPr lang="zh-CN" altLang="en-US" sz="2000" dirty="0" smtClean="0">
                <a:latin typeface="+mn-ea"/>
                <a:cs typeface="+mn-ea"/>
                <a:sym typeface="Times New Roman" panose="02020603050405020304" pitchFamily="18" charset="0"/>
              </a:rPr>
              <a:t>下。</a:t>
            </a:r>
            <a:endParaRPr lang="zh-CN" altLang="en-US" sz="2000" dirty="0">
              <a:latin typeface="+mn-ea"/>
              <a:cs typeface="+mn-ea"/>
              <a:sym typeface="Times New Roman" panose="02020603050405020304" pitchFamily="18"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563" y="4290422"/>
            <a:ext cx="5062132" cy="2269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758" y="4290728"/>
            <a:ext cx="4602331" cy="202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951747" y="2262052"/>
            <a:ext cx="5290385" cy="1477328"/>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a:t>
            </a:r>
            <a:r>
              <a:rPr lang="en-US" altLang="zh-CN" sz="2000" dirty="0">
                <a:latin typeface="+mn-ea"/>
                <a:cs typeface="+mn-ea"/>
                <a:sym typeface="Times New Roman" panose="02020603050405020304" pitchFamily="18" charset="0"/>
              </a:rPr>
              <a:t>1</a:t>
            </a:r>
            <a:r>
              <a:rPr lang="zh-CN" altLang="en-US" sz="2000" dirty="0">
                <a:latin typeface="+mn-ea"/>
                <a:cs typeface="+mn-ea"/>
                <a:sym typeface="Times New Roman" panose="02020603050405020304" pitchFamily="18" charset="0"/>
              </a:rPr>
              <a:t>）进入万方数据首页，单击网页上方的“专利”超链接，然后在中间的搜索框中输入关键词“手机”，最后单</a:t>
            </a:r>
            <a:r>
              <a:rPr lang="zh-CN" altLang="en-US" sz="2000" dirty="0" smtClean="0">
                <a:latin typeface="+mn-ea"/>
                <a:cs typeface="+mn-ea"/>
                <a:sym typeface="Times New Roman" panose="02020603050405020304" pitchFamily="18" charset="0"/>
              </a:rPr>
              <a:t>击检索“按钮。</a:t>
            </a:r>
            <a:endParaRPr lang="zh-CN" altLang="en-US" sz="2000" dirty="0">
              <a:latin typeface="+mn-ea"/>
              <a:cs typeface="+mn-ea"/>
              <a:sym typeface="Times New Roman" panose="02020603050405020304" pitchFamily="18" charset="0"/>
            </a:endParaRPr>
          </a:p>
        </p:txBody>
      </p:sp>
      <p:sp>
        <p:nvSpPr>
          <p:cNvPr id="12" name="TextBox 11"/>
          <p:cNvSpPr txBox="1"/>
          <p:nvPr/>
        </p:nvSpPr>
        <p:spPr>
          <a:xfrm>
            <a:off x="6874042" y="2109767"/>
            <a:ext cx="4547936" cy="1938992"/>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a:t>
            </a:r>
            <a:r>
              <a:rPr lang="en-US" altLang="zh-CN" sz="2000" dirty="0">
                <a:latin typeface="+mn-ea"/>
                <a:cs typeface="+mn-ea"/>
                <a:sym typeface="Times New Roman" panose="02020603050405020304" pitchFamily="18" charset="0"/>
              </a:rPr>
              <a:t>2</a:t>
            </a:r>
            <a:r>
              <a:rPr lang="zh-CN" altLang="en-US" sz="2000" dirty="0">
                <a:latin typeface="+mn-ea"/>
                <a:cs typeface="+mn-ea"/>
                <a:sym typeface="Times New Roman" panose="02020603050405020304" pitchFamily="18" charset="0"/>
              </a:rPr>
              <a:t>）在打开的页面中可以看到检索结果，包括每条专利的名称、专利人、摘要等信</a:t>
            </a:r>
            <a:r>
              <a:rPr lang="zh-CN" altLang="en-US" sz="2000" dirty="0" smtClean="0">
                <a:latin typeface="+mn-ea"/>
                <a:cs typeface="+mn-ea"/>
                <a:sym typeface="Times New Roman" panose="02020603050405020304" pitchFamily="18" charset="0"/>
              </a:rPr>
              <a:t>息</a:t>
            </a:r>
            <a:r>
              <a:rPr lang="en-US" altLang="zh-CN" sz="2000" dirty="0" smtClean="0">
                <a:latin typeface="+mn-ea"/>
                <a:cs typeface="+mn-ea"/>
                <a:sym typeface="Times New Roman" panose="02020603050405020304" pitchFamily="18" charset="0"/>
              </a:rPr>
              <a:t>,</a:t>
            </a:r>
            <a:r>
              <a:rPr lang="zh-CN" altLang="en-US" sz="2000" dirty="0">
                <a:latin typeface="+mn-ea"/>
                <a:cs typeface="+mn-ea"/>
                <a:sym typeface="Times New Roman" panose="02020603050405020304" pitchFamily="18" charset="0"/>
              </a:rPr>
              <a:t>单击专利名称，在打开的页面中可以看到更详细的内</a:t>
            </a:r>
            <a:r>
              <a:rPr lang="zh-CN" altLang="en-US" sz="2000" dirty="0" smtClean="0">
                <a:latin typeface="+mn-ea"/>
                <a:cs typeface="+mn-ea"/>
                <a:sym typeface="Times New Roman" panose="02020603050405020304" pitchFamily="18" charset="0"/>
              </a:rPr>
              <a:t>容。</a:t>
            </a:r>
            <a:endParaRPr lang="zh-CN" altLang="en-US" sz="2000" dirty="0">
              <a:latin typeface="+mn-ea"/>
              <a:cs typeface="+mn-ea"/>
              <a:sym typeface="Times New Roman" panose="02020603050405020304" pitchFamily="18" charset="0"/>
            </a:endParaRPr>
          </a:p>
        </p:txBody>
      </p:sp>
      <p:sp>
        <p:nvSpPr>
          <p:cNvPr id="13" name="Round Same Side Corner Rectangle 48"/>
          <p:cNvSpPr/>
          <p:nvPr/>
        </p:nvSpPr>
        <p:spPr>
          <a:xfrm rot="5400000" flipV="1">
            <a:off x="4558107" y="4299211"/>
            <a:ext cx="3990741" cy="45719"/>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965"/>
            <a:endParaRPr lang="bg-BG" sz="160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（三）期刊信息检索</a:t>
            </a:r>
          </a:p>
        </p:txBody>
      </p:sp>
      <p:sp>
        <p:nvSpPr>
          <p:cNvPr id="58" name="TextBox 57"/>
          <p:cNvSpPr txBox="1"/>
          <p:nvPr/>
        </p:nvSpPr>
        <p:spPr>
          <a:xfrm>
            <a:off x="854102" y="903190"/>
            <a:ext cx="10848938" cy="1015663"/>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期刊是指定期出版的刊物，包括周刊、旬刊、半月刊、月刊、季刊、半年刊、年刊等</a:t>
            </a:r>
            <a:r>
              <a:rPr lang="zh-CN" altLang="en-US" sz="2000" dirty="0" smtClean="0">
                <a:latin typeface="+mn-ea"/>
                <a:cs typeface="+mn-ea"/>
                <a:sym typeface="Times New Roman" panose="02020603050405020304" pitchFamily="18" charset="0"/>
              </a:rPr>
              <a:t>。</a:t>
            </a:r>
            <a:r>
              <a:rPr lang="zh-CN" altLang="en-US" sz="2000" dirty="0">
                <a:sym typeface="Times New Roman" panose="02020603050405020304" pitchFamily="18" charset="0"/>
              </a:rPr>
              <a:t>下面将在国家科技图书文献中心网站中，检索有关“中国国家地理”的期刊，其具体操作如下</a:t>
            </a:r>
            <a:r>
              <a:rPr lang="zh-CN" altLang="en-US" sz="2000" dirty="0" smtClean="0">
                <a:sym typeface="Times New Roman" panose="02020603050405020304" pitchFamily="18" charset="0"/>
              </a:rPr>
              <a:t>。</a:t>
            </a:r>
            <a:endParaRPr lang="zh-CN" altLang="en-US" sz="2000" dirty="0">
              <a:sym typeface="Times New Roman" panose="02020603050405020304" pitchFamily="18" charset="0"/>
            </a:endParaRPr>
          </a:p>
        </p:txBody>
      </p:sp>
      <p:sp>
        <p:nvSpPr>
          <p:cNvPr id="13" name="TextBox 12"/>
          <p:cNvSpPr txBox="1"/>
          <p:nvPr/>
        </p:nvSpPr>
        <p:spPr>
          <a:xfrm>
            <a:off x="854102" y="2145400"/>
            <a:ext cx="5373126" cy="1938992"/>
          </a:xfrm>
          <a:prstGeom prst="rect">
            <a:avLst/>
          </a:prstGeom>
          <a:noFill/>
        </p:spPr>
        <p:txBody>
          <a:bodyPr wrap="square" rtlCol="0">
            <a:spAutoFit/>
          </a:bodyPr>
          <a:lstStyle>
            <a:defPPr>
              <a:defRPr lang="zh-CN"/>
            </a:defPPr>
            <a:lvl1pPr indent="609600" algn="just">
              <a:lnSpc>
                <a:spcPct val="150000"/>
              </a:lnSpc>
              <a:defRPr sz="2000">
                <a:latin typeface="+mn-ea"/>
                <a:cs typeface="+mn-ea"/>
              </a:defRPr>
            </a:lvl1pPr>
          </a:lstStyle>
          <a:p>
            <a:r>
              <a:rPr lang="zh-CN" altLang="en-US" dirty="0">
                <a:sym typeface="Times New Roman" panose="02020603050405020304" pitchFamily="18" charset="0"/>
              </a:rPr>
              <a:t>（</a:t>
            </a:r>
            <a:r>
              <a:rPr lang="en-US" altLang="zh-CN" dirty="0">
                <a:sym typeface="Times New Roman" panose="02020603050405020304" pitchFamily="18" charset="0"/>
              </a:rPr>
              <a:t>1</a:t>
            </a:r>
            <a:r>
              <a:rPr lang="zh-CN" altLang="en-US" dirty="0">
                <a:sym typeface="Times New Roman" panose="02020603050405020304" pitchFamily="18" charset="0"/>
              </a:rPr>
              <a:t>）打开“国家科技图书文献中心”网站首页，撤销选中“会议”“学位论文”两个选项，然后在“文献检索”搜索框中输入关键词“中国国家地理”，最后单</a:t>
            </a:r>
            <a:r>
              <a:rPr lang="zh-CN" altLang="en-US" dirty="0" smtClean="0">
                <a:sym typeface="Times New Roman" panose="02020603050405020304" pitchFamily="18" charset="0"/>
              </a:rPr>
              <a:t>击“检索”按钮。</a:t>
            </a:r>
            <a:endParaRPr lang="zh-CN" altLang="en-US" dirty="0">
              <a:sym typeface="Times New Roman" panose="02020603050405020304"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9460" y="2134438"/>
            <a:ext cx="4696789" cy="1988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688" y="4531456"/>
            <a:ext cx="4720854" cy="2005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709464" y="4657231"/>
            <a:ext cx="4816785" cy="1938992"/>
          </a:xfrm>
          <a:prstGeom prst="rect">
            <a:avLst/>
          </a:prstGeom>
          <a:noFill/>
        </p:spPr>
        <p:txBody>
          <a:bodyPr wrap="square" rtlCol="0">
            <a:spAutoFit/>
          </a:bodyPr>
          <a:lstStyle>
            <a:defPPr>
              <a:defRPr lang="zh-CN"/>
            </a:defPPr>
            <a:lvl1pPr indent="609600" algn="just">
              <a:lnSpc>
                <a:spcPct val="150000"/>
              </a:lnSpc>
              <a:defRPr sz="2000">
                <a:latin typeface="+mn-ea"/>
                <a:cs typeface="+mn-ea"/>
              </a:defRPr>
            </a:lvl1pPr>
          </a:lstStyle>
          <a:p>
            <a:r>
              <a:rPr lang="zh-CN" altLang="en-US" dirty="0">
                <a:sym typeface="Times New Roman" panose="02020603050405020304" pitchFamily="18" charset="0"/>
              </a:rPr>
              <a:t>（</a:t>
            </a:r>
            <a:r>
              <a:rPr lang="en-US" altLang="zh-CN" dirty="0">
                <a:sym typeface="Times New Roman" panose="02020603050405020304" pitchFamily="18" charset="0"/>
              </a:rPr>
              <a:t>2</a:t>
            </a:r>
            <a:r>
              <a:rPr lang="zh-CN" altLang="en-US" dirty="0">
                <a:sym typeface="Times New Roman" panose="02020603050405020304" pitchFamily="18" charset="0"/>
              </a:rPr>
              <a:t>）在打开的页面中可以看到查询结果，但其中有些内容是不属于“中国国家地理”期刊的。此时单击网页左侧“期刊”栏中的“中国国家地理”超链</a:t>
            </a:r>
            <a:r>
              <a:rPr lang="zh-CN" altLang="en-US" dirty="0" smtClean="0">
                <a:sym typeface="Times New Roman" panose="02020603050405020304" pitchFamily="18" charset="0"/>
              </a:rPr>
              <a:t>接。</a:t>
            </a:r>
            <a:endParaRPr lang="zh-CN" altLang="en-US" dirty="0">
              <a:sym typeface="Times New Roman" panose="02020603050405020304" pitchFamily="18" charset="0"/>
            </a:endParaRPr>
          </a:p>
        </p:txBody>
      </p:sp>
      <p:sp>
        <p:nvSpPr>
          <p:cNvPr id="8" name="Round Same Side Corner Rectangle 48"/>
          <p:cNvSpPr/>
          <p:nvPr/>
        </p:nvSpPr>
        <p:spPr>
          <a:xfrm rot="5400000">
            <a:off x="6253702" y="-942901"/>
            <a:ext cx="49737" cy="10495356"/>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965"/>
            <a:endParaRPr lang="bg-BG" sz="160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（四）商标信息检索</a:t>
            </a:r>
          </a:p>
        </p:txBody>
      </p:sp>
      <p:sp>
        <p:nvSpPr>
          <p:cNvPr id="58" name="TextBox 57"/>
          <p:cNvSpPr txBox="1"/>
          <p:nvPr/>
        </p:nvSpPr>
        <p:spPr>
          <a:xfrm>
            <a:off x="893884" y="1091956"/>
            <a:ext cx="10720600" cy="1015663"/>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商标是用来区分一个经营者和其他经营者的品牌或服务不同之处的。下面将在中国商标网中查询与“清风”类似的商标，其具体操作如下</a:t>
            </a:r>
            <a:r>
              <a:rPr lang="zh-CN" altLang="en-US" sz="2000" dirty="0" smtClean="0">
                <a:latin typeface="+mn-ea"/>
                <a:cs typeface="+mn-ea"/>
                <a:sym typeface="Times New Roman" panose="02020603050405020304" pitchFamily="18" charset="0"/>
              </a:rPr>
              <a:t>。</a:t>
            </a:r>
            <a:endParaRPr lang="zh-CN" altLang="en-US" sz="2000" dirty="0">
              <a:latin typeface="+mn-ea"/>
              <a:cs typeface="+mn-ea"/>
              <a:sym typeface="Times New Roman" panose="02020603050405020304" pitchFamily="18"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949" y="2428546"/>
            <a:ext cx="3896922" cy="1866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345957" y="2623150"/>
            <a:ext cx="4367928" cy="1477328"/>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a:t>
            </a:r>
            <a:r>
              <a:rPr lang="en-US" altLang="zh-CN" sz="2000" dirty="0">
                <a:latin typeface="+mn-ea"/>
                <a:cs typeface="+mn-ea"/>
                <a:sym typeface="Times New Roman" panose="02020603050405020304" pitchFamily="18" charset="0"/>
              </a:rPr>
              <a:t>1</a:t>
            </a:r>
            <a:r>
              <a:rPr lang="zh-CN" altLang="en-US" sz="2000" dirty="0">
                <a:latin typeface="+mn-ea"/>
                <a:cs typeface="+mn-ea"/>
                <a:sym typeface="Times New Roman" panose="02020603050405020304" pitchFamily="18" charset="0"/>
              </a:rPr>
              <a:t>）打开“中国商标网”网站首页，然后单击网页中间的“商标网上查询”超链</a:t>
            </a:r>
            <a:r>
              <a:rPr lang="zh-CN" altLang="en-US" sz="2000" dirty="0" smtClean="0">
                <a:latin typeface="+mn-ea"/>
                <a:cs typeface="+mn-ea"/>
                <a:sym typeface="Times New Roman" panose="02020603050405020304" pitchFamily="18" charset="0"/>
              </a:rPr>
              <a:t>接。</a:t>
            </a:r>
            <a:endParaRPr lang="zh-CN" altLang="en-US" sz="2000" dirty="0">
              <a:latin typeface="+mn-ea"/>
              <a:cs typeface="+mn-ea"/>
              <a:sym typeface="Times New Roman" panose="02020603050405020304" pitchFamily="18" charset="0"/>
            </a:endParaRPr>
          </a:p>
        </p:txBody>
      </p:sp>
      <p:sp>
        <p:nvSpPr>
          <p:cNvPr id="11" name="TextBox 10"/>
          <p:cNvSpPr txBox="1"/>
          <p:nvPr/>
        </p:nvSpPr>
        <p:spPr>
          <a:xfrm>
            <a:off x="6254184" y="4730892"/>
            <a:ext cx="5108756" cy="1477328"/>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a:t>
            </a:r>
            <a:r>
              <a:rPr lang="en-US" altLang="zh-CN" sz="2000" dirty="0">
                <a:latin typeface="+mn-ea"/>
                <a:cs typeface="+mn-ea"/>
                <a:sym typeface="Times New Roman" panose="02020603050405020304" pitchFamily="18" charset="0"/>
              </a:rPr>
              <a:t>2</a:t>
            </a:r>
            <a:r>
              <a:rPr lang="zh-CN" altLang="en-US" sz="2000" dirty="0">
                <a:latin typeface="+mn-ea"/>
                <a:cs typeface="+mn-ea"/>
                <a:sym typeface="Times New Roman" panose="02020603050405020304" pitchFamily="18" charset="0"/>
              </a:rPr>
              <a:t>）进入商标查询页面，单</a:t>
            </a:r>
            <a:r>
              <a:rPr lang="zh-CN" altLang="en-US" sz="2000" dirty="0" smtClean="0">
                <a:latin typeface="+mn-ea"/>
                <a:cs typeface="+mn-ea"/>
                <a:sym typeface="Times New Roman" panose="02020603050405020304" pitchFamily="18" charset="0"/>
              </a:rPr>
              <a:t>击“我接受”按</a:t>
            </a:r>
            <a:r>
              <a:rPr lang="zh-CN" altLang="en-US" sz="2000" dirty="0">
                <a:latin typeface="+mn-ea"/>
                <a:cs typeface="+mn-ea"/>
                <a:sym typeface="Times New Roman" panose="02020603050405020304" pitchFamily="18" charset="0"/>
              </a:rPr>
              <a:t>钮后，打开“商标网上查询”页面，然后单击页面左侧的“商标近似查询”按</a:t>
            </a:r>
            <a:r>
              <a:rPr lang="zh-CN" altLang="en-US" sz="2000" dirty="0" smtClean="0">
                <a:latin typeface="+mn-ea"/>
                <a:cs typeface="+mn-ea"/>
                <a:sym typeface="Times New Roman" panose="02020603050405020304" pitchFamily="18" charset="0"/>
              </a:rPr>
              <a:t>钮。</a:t>
            </a:r>
            <a:endParaRPr lang="zh-CN" altLang="en-US" sz="2000" dirty="0">
              <a:latin typeface="+mn-ea"/>
              <a:cs typeface="+mn-ea"/>
              <a:sym typeface="Times New Roman" panose="0202060305040502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442" y="4730892"/>
            <a:ext cx="3913429" cy="1708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矩形 9"/>
          <p:cNvSpPr/>
          <p:nvPr/>
        </p:nvSpPr>
        <p:spPr>
          <a:xfrm flipV="1">
            <a:off x="6254115" y="4427220"/>
            <a:ext cx="5360670" cy="76200"/>
          </a:xfrm>
          <a:prstGeom prst="rect">
            <a:avLst/>
          </a:prstGeom>
          <a:solidFill>
            <a:srgbClr val="FED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（四）商标信息检索</a:t>
            </a:r>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1100" y="4763770"/>
            <a:ext cx="5252720" cy="1729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矩形 9"/>
          <p:cNvSpPr/>
          <p:nvPr/>
        </p:nvSpPr>
        <p:spPr>
          <a:xfrm flipV="1">
            <a:off x="1130935" y="3970655"/>
            <a:ext cx="4692015" cy="76200"/>
          </a:xfrm>
          <a:prstGeom prst="rect">
            <a:avLst/>
          </a:prstGeom>
          <a:solidFill>
            <a:srgbClr val="FED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1100193" y="1381465"/>
            <a:ext cx="4802164" cy="1938992"/>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a:t>
            </a:r>
            <a:r>
              <a:rPr lang="en-US" altLang="zh-CN" sz="2000" dirty="0">
                <a:latin typeface="+mn-ea"/>
                <a:cs typeface="+mn-ea"/>
                <a:sym typeface="Times New Roman" panose="02020603050405020304" pitchFamily="18" charset="0"/>
              </a:rPr>
              <a:t>3</a:t>
            </a:r>
            <a:r>
              <a:rPr lang="zh-CN" altLang="en-US" sz="2000" dirty="0">
                <a:latin typeface="+mn-ea"/>
                <a:cs typeface="+mn-ea"/>
                <a:sym typeface="Times New Roman" panose="02020603050405020304" pitchFamily="18" charset="0"/>
              </a:rPr>
              <a:t>）打开“商标近似查询”页面，在“自动查询”选项卡中设置要查询商标的“国际分类”“查询方式”“商标名称”信息，然后单</a:t>
            </a:r>
            <a:r>
              <a:rPr lang="zh-CN" altLang="en-US" sz="2000" dirty="0" smtClean="0">
                <a:latin typeface="+mn-ea"/>
                <a:cs typeface="+mn-ea"/>
                <a:sym typeface="Times New Roman" panose="02020603050405020304" pitchFamily="18" charset="0"/>
              </a:rPr>
              <a:t>击“查询”按钮。</a:t>
            </a:r>
            <a:endParaRPr lang="zh-CN" altLang="en-US" sz="2000" dirty="0">
              <a:latin typeface="+mn-ea"/>
              <a:cs typeface="+mn-ea"/>
              <a:sym typeface="Times New Roman" panose="02020603050405020304" pitchFamily="18" charset="0"/>
            </a:endParaRPr>
          </a:p>
        </p:txBody>
      </p:sp>
      <p:sp>
        <p:nvSpPr>
          <p:cNvPr id="11" name="TextBox 10"/>
          <p:cNvSpPr txBox="1"/>
          <p:nvPr/>
        </p:nvSpPr>
        <p:spPr>
          <a:xfrm>
            <a:off x="1179834" y="4277720"/>
            <a:ext cx="4642881" cy="1938992"/>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a:t>
            </a:r>
            <a:r>
              <a:rPr lang="en-US" altLang="zh-CN" sz="2000" dirty="0">
                <a:latin typeface="+mn-ea"/>
                <a:cs typeface="+mn-ea"/>
                <a:sym typeface="Times New Roman" panose="02020603050405020304" pitchFamily="18" charset="0"/>
              </a:rPr>
              <a:t>4</a:t>
            </a:r>
            <a:r>
              <a:rPr lang="zh-CN" altLang="en-US" sz="2000" dirty="0">
                <a:latin typeface="+mn-ea"/>
                <a:cs typeface="+mn-ea"/>
                <a:sym typeface="Times New Roman" panose="02020603050405020304" pitchFamily="18" charset="0"/>
              </a:rPr>
              <a:t>）在打开的页面中可以看到查询结果，包括每个商标的“申请</a:t>
            </a:r>
            <a:r>
              <a:rPr lang="en-US" altLang="zh-CN" sz="2000" dirty="0">
                <a:latin typeface="+mn-ea"/>
                <a:cs typeface="+mn-ea"/>
                <a:sym typeface="Times New Roman" panose="02020603050405020304" pitchFamily="18" charset="0"/>
              </a:rPr>
              <a:t>/</a:t>
            </a:r>
            <a:r>
              <a:rPr lang="zh-CN" altLang="en-US" sz="2000" dirty="0">
                <a:latin typeface="+mn-ea"/>
                <a:cs typeface="+mn-ea"/>
                <a:sym typeface="Times New Roman" panose="02020603050405020304" pitchFamily="18" charset="0"/>
              </a:rPr>
              <a:t>注册号”“申请日期”“商标名称”“申请人名称”等信息。</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5957" y="1155573"/>
            <a:ext cx="5082646"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13099" y="2002971"/>
            <a:ext cx="9728207" cy="4301576"/>
          </a:xfrm>
          <a:prstGeom prst="rect">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p:cNvSpPr/>
          <p:nvPr/>
        </p:nvSpPr>
        <p:spPr>
          <a:xfrm>
            <a:off x="887181" y="2702582"/>
            <a:ext cx="329784" cy="2675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1318772" y="2738958"/>
            <a:ext cx="1401277"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216965" y="2205266"/>
            <a:ext cx="1885050" cy="497316"/>
          </a:xfrm>
          <a:prstGeom prst="rect">
            <a:avLst/>
          </a:prstGeom>
        </p:spPr>
        <p:txBody>
          <a:bodyPr wrap="square">
            <a:spAutoFit/>
          </a:bodyPr>
          <a:lstStyle/>
          <a:p>
            <a:pPr algn="just">
              <a:lnSpc>
                <a:spcPct val="120000"/>
              </a:lnSpc>
            </a:pPr>
            <a:r>
              <a:rPr lang="zh-CN" altLang="en-US" sz="2400" b="1" dirty="0">
                <a:solidFill>
                  <a:schemeClr val="tx1">
                    <a:lumMod val="65000"/>
                    <a:lumOff val="35000"/>
                  </a:schemeClr>
                </a:solidFill>
              </a:rPr>
              <a:t>技术分析</a:t>
            </a:r>
          </a:p>
        </p:txBody>
      </p:sp>
      <p:sp>
        <p:nvSpPr>
          <p:cNvPr id="9" name="矩形 8"/>
          <p:cNvSpPr/>
          <p:nvPr/>
        </p:nvSpPr>
        <p:spPr>
          <a:xfrm>
            <a:off x="2328863" y="0"/>
            <a:ext cx="9863137"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0" y="0"/>
            <a:ext cx="3596749" cy="1141756"/>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68812" y="299314"/>
            <a:ext cx="2031325" cy="646331"/>
          </a:xfrm>
          <a:prstGeom prst="rect">
            <a:avLst/>
          </a:prstGeom>
          <a:noFill/>
        </p:spPr>
        <p:txBody>
          <a:bodyPr wrap="none" rtlCol="0">
            <a:spAutoFit/>
            <a:scene3d>
              <a:camera prst="orthographicFront"/>
              <a:lightRig rig="threePt" dir="t"/>
            </a:scene3d>
            <a:sp3d contourW="12700"/>
          </a:bodyPr>
          <a:lstStyle/>
          <a:p>
            <a:pPr algn="ctr"/>
            <a:r>
              <a:rPr lang="zh-CN" altLang="en-US" sz="3600" b="1" dirty="0">
                <a:solidFill>
                  <a:schemeClr val="accent3"/>
                </a:solidFill>
                <a:latin typeface="+mn-ea"/>
                <a:cs typeface="经典综艺体简" panose="02010609000101010101" pitchFamily="49" charset="-122"/>
              </a:rPr>
              <a:t>技术分</a:t>
            </a:r>
            <a:r>
              <a:rPr lang="zh-CN" altLang="en-US" sz="3600" b="1" dirty="0" smtClean="0">
                <a:solidFill>
                  <a:schemeClr val="accent3"/>
                </a:solidFill>
                <a:latin typeface="+mn-ea"/>
                <a:cs typeface="经典综艺体简" panose="02010609000101010101" pitchFamily="49" charset="-122"/>
              </a:rPr>
              <a:t>析</a:t>
            </a:r>
            <a:endParaRPr lang="zh-CN" altLang="en-US" sz="3600" b="1" dirty="0">
              <a:solidFill>
                <a:schemeClr val="accent3"/>
              </a:solidFill>
              <a:latin typeface="+mn-ea"/>
              <a:cs typeface="经典综艺体简" panose="02010609000101010101" pitchFamily="49" charset="-122"/>
            </a:endParaRPr>
          </a:p>
        </p:txBody>
      </p:sp>
      <p:sp>
        <p:nvSpPr>
          <p:cNvPr id="21" name="文本框 11"/>
          <p:cNvSpPr txBox="1"/>
          <p:nvPr/>
        </p:nvSpPr>
        <p:spPr>
          <a:xfrm>
            <a:off x="5143658" y="534841"/>
            <a:ext cx="4257016" cy="523220"/>
          </a:xfrm>
          <a:prstGeom prst="rect">
            <a:avLst/>
          </a:prstGeom>
          <a:noFill/>
        </p:spPr>
        <p:txBody>
          <a:bodyPr wrap="square" rtlCol="0">
            <a:spAutoFit/>
            <a:scene3d>
              <a:camera prst="orthographicFront"/>
              <a:lightRig rig="threePt" dir="t"/>
            </a:scene3d>
            <a:sp3d contourW="12700"/>
          </a:bodyPr>
          <a:lstStyle/>
          <a:p>
            <a:r>
              <a:rPr lang="zh-CN" altLang="en-US" sz="2800" dirty="0">
                <a:solidFill>
                  <a:schemeClr val="tx1">
                    <a:lumMod val="85000"/>
                    <a:lumOff val="15000"/>
                  </a:schemeClr>
                </a:solidFill>
              </a:rPr>
              <a:t>认识信息检索</a:t>
            </a:r>
          </a:p>
        </p:txBody>
      </p:sp>
      <p:sp>
        <p:nvSpPr>
          <p:cNvPr id="22" name="TextBox 21"/>
          <p:cNvSpPr txBox="1"/>
          <p:nvPr/>
        </p:nvSpPr>
        <p:spPr>
          <a:xfrm>
            <a:off x="3776964" y="535681"/>
            <a:ext cx="1366694" cy="523220"/>
          </a:xfrm>
          <a:prstGeom prst="rect">
            <a:avLst/>
          </a:prstGeom>
          <a:noFill/>
          <a:ln>
            <a:noFill/>
          </a:ln>
        </p:spPr>
        <p:txBody>
          <a:bodyPr wrap="square" rtlCol="0">
            <a:spAutoFit/>
          </a:bodyPr>
          <a:lstStyle/>
          <a:p>
            <a:r>
              <a:rPr lang="zh-CN" altLang="en-US" sz="2800" dirty="0">
                <a:solidFill>
                  <a:schemeClr val="tx1">
                    <a:lumMod val="85000"/>
                    <a:lumOff val="15000"/>
                  </a:schemeClr>
                </a:solidFill>
              </a:rPr>
              <a:t>任务一</a:t>
            </a:r>
            <a:endParaRPr lang="en-US" altLang="zh-CN" sz="2800" dirty="0">
              <a:solidFill>
                <a:schemeClr val="tx1">
                  <a:lumMod val="85000"/>
                  <a:lumOff val="15000"/>
                </a:schemeClr>
              </a:solidFill>
            </a:endParaRPr>
          </a:p>
        </p:txBody>
      </p:sp>
      <p:sp>
        <p:nvSpPr>
          <p:cNvPr id="2" name="矩形 1"/>
          <p:cNvSpPr/>
          <p:nvPr/>
        </p:nvSpPr>
        <p:spPr>
          <a:xfrm>
            <a:off x="3776964" y="2811982"/>
            <a:ext cx="3262432" cy="461665"/>
          </a:xfrm>
          <a:prstGeom prst="rect">
            <a:avLst/>
          </a:prstGeom>
        </p:spPr>
        <p:txBody>
          <a:bodyPr wrap="none">
            <a:spAutoFit/>
          </a:bodyPr>
          <a:lstStyle/>
          <a:p>
            <a:r>
              <a:rPr lang="zh-CN" altLang="en-US" sz="2400" dirty="0"/>
              <a:t>（一）信息检索的概念</a:t>
            </a:r>
          </a:p>
        </p:txBody>
      </p:sp>
      <p:sp>
        <p:nvSpPr>
          <p:cNvPr id="20" name="矩形 19"/>
          <p:cNvSpPr/>
          <p:nvPr/>
        </p:nvSpPr>
        <p:spPr>
          <a:xfrm>
            <a:off x="3776964" y="3501008"/>
            <a:ext cx="3262432" cy="461665"/>
          </a:xfrm>
          <a:prstGeom prst="rect">
            <a:avLst/>
          </a:prstGeom>
        </p:spPr>
        <p:txBody>
          <a:bodyPr wrap="none">
            <a:spAutoFit/>
          </a:bodyPr>
          <a:lstStyle/>
          <a:p>
            <a:r>
              <a:rPr lang="zh-CN" altLang="en-US" sz="2400" dirty="0"/>
              <a:t>（二）信息检索的分类</a:t>
            </a:r>
          </a:p>
        </p:txBody>
      </p:sp>
      <p:sp>
        <p:nvSpPr>
          <p:cNvPr id="23" name="矩形 22"/>
          <p:cNvSpPr/>
          <p:nvPr/>
        </p:nvSpPr>
        <p:spPr>
          <a:xfrm>
            <a:off x="3776964" y="4149080"/>
            <a:ext cx="3877985" cy="461665"/>
          </a:xfrm>
          <a:prstGeom prst="rect">
            <a:avLst/>
          </a:prstGeom>
        </p:spPr>
        <p:txBody>
          <a:bodyPr wrap="none">
            <a:spAutoFit/>
          </a:bodyPr>
          <a:lstStyle/>
          <a:p>
            <a:r>
              <a:rPr lang="zh-CN" altLang="en-US" sz="2400" dirty="0"/>
              <a:t>（三）信息检索的发展历程</a:t>
            </a:r>
          </a:p>
        </p:txBody>
      </p:sp>
      <p:sp>
        <p:nvSpPr>
          <p:cNvPr id="25" name="燕尾形 24"/>
          <p:cNvSpPr/>
          <p:nvPr/>
        </p:nvSpPr>
        <p:spPr>
          <a:xfrm>
            <a:off x="10957880" y="6112615"/>
            <a:ext cx="335280" cy="383863"/>
          </a:xfrm>
          <a:prstGeom prst="chevron">
            <a:avLst>
              <a:gd name="adj" fmla="val 3693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燕尾形 25"/>
          <p:cNvSpPr/>
          <p:nvPr/>
        </p:nvSpPr>
        <p:spPr>
          <a:xfrm>
            <a:off x="11332016" y="6112615"/>
            <a:ext cx="335280" cy="383863"/>
          </a:xfrm>
          <a:prstGeom prst="chevron">
            <a:avLst>
              <a:gd name="adj" fmla="val 36932"/>
            </a:avLst>
          </a:prstGeom>
          <a:solidFill>
            <a:srgbClr val="027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燕尾形 26"/>
          <p:cNvSpPr/>
          <p:nvPr/>
        </p:nvSpPr>
        <p:spPr>
          <a:xfrm>
            <a:off x="11692056" y="6112615"/>
            <a:ext cx="335280" cy="383863"/>
          </a:xfrm>
          <a:prstGeom prst="chevron">
            <a:avLst>
              <a:gd name="adj" fmla="val 36932"/>
            </a:avLst>
          </a:prstGeom>
          <a:solidFill>
            <a:srgbClr val="079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矩形 17"/>
          <p:cNvSpPr/>
          <p:nvPr/>
        </p:nvSpPr>
        <p:spPr>
          <a:xfrm>
            <a:off x="3775598" y="4763145"/>
            <a:ext cx="3262432" cy="461665"/>
          </a:xfrm>
          <a:prstGeom prst="rect">
            <a:avLst/>
          </a:prstGeom>
        </p:spPr>
        <p:txBody>
          <a:bodyPr wrap="none">
            <a:spAutoFit/>
          </a:bodyPr>
          <a:lstStyle/>
          <a:p>
            <a:r>
              <a:rPr lang="zh-CN" altLang="en-US" sz="2400" dirty="0" smtClean="0"/>
              <a:t>（四</a:t>
            </a:r>
            <a:r>
              <a:rPr lang="zh-CN" altLang="en-US" sz="2400" dirty="0"/>
              <a:t>）信息检索的流程</a:t>
            </a:r>
          </a:p>
        </p:txBody>
      </p:sp>
    </p:spTree>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（五）学位论文检索</a:t>
            </a:r>
          </a:p>
        </p:txBody>
      </p:sp>
      <p:sp>
        <p:nvSpPr>
          <p:cNvPr id="58" name="TextBox 57"/>
          <p:cNvSpPr txBox="1"/>
          <p:nvPr/>
        </p:nvSpPr>
        <p:spPr>
          <a:xfrm>
            <a:off x="919954" y="1089362"/>
            <a:ext cx="10502026" cy="1477328"/>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学位论文是作者为了获得相应的学位而撰写的论文，其中硕士论文和博士论文非常有价值，下面将在</a:t>
            </a:r>
            <a:r>
              <a:rPr lang="en-US" altLang="zh-CN" sz="2000" dirty="0">
                <a:latin typeface="+mn-ea"/>
                <a:cs typeface="+mn-ea"/>
                <a:sym typeface="Times New Roman" panose="02020603050405020304" pitchFamily="18" charset="0"/>
              </a:rPr>
              <a:t>CALIS</a:t>
            </a:r>
            <a:r>
              <a:rPr lang="zh-CN" altLang="en-US" sz="2000" dirty="0">
                <a:latin typeface="+mn-ea"/>
                <a:cs typeface="+mn-ea"/>
                <a:sym typeface="Times New Roman" panose="02020603050405020304" pitchFamily="18" charset="0"/>
              </a:rPr>
              <a:t>的学位论文中心服务系统中检索有关“工业互联网”的学位论文，其具体操作如</a:t>
            </a:r>
            <a:r>
              <a:rPr lang="zh-CN" altLang="en-US" sz="2000" dirty="0" smtClean="0">
                <a:latin typeface="+mn-ea"/>
                <a:cs typeface="+mn-ea"/>
                <a:sym typeface="Times New Roman" panose="02020603050405020304" pitchFamily="18" charset="0"/>
              </a:rPr>
              <a:t>下。</a:t>
            </a:r>
            <a:endParaRPr lang="zh-CN" altLang="en-US" sz="2000" dirty="0">
              <a:latin typeface="+mn-ea"/>
              <a:cs typeface="+mn-ea"/>
              <a:sym typeface="Times New Roman" panose="02020603050405020304" pitchFamily="18" charset="0"/>
            </a:endParaRPr>
          </a:p>
        </p:txBody>
      </p:sp>
      <p:sp>
        <p:nvSpPr>
          <p:cNvPr id="13" name="TextBox 12"/>
          <p:cNvSpPr txBox="1"/>
          <p:nvPr/>
        </p:nvSpPr>
        <p:spPr>
          <a:xfrm>
            <a:off x="6380282" y="2756371"/>
            <a:ext cx="4793043" cy="1477328"/>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a:t>
            </a:r>
            <a:r>
              <a:rPr lang="en-US" altLang="zh-CN" sz="2000" dirty="0">
                <a:latin typeface="+mn-ea"/>
                <a:cs typeface="+mn-ea"/>
                <a:sym typeface="Times New Roman" panose="02020603050405020304" pitchFamily="18" charset="0"/>
              </a:rPr>
              <a:t>1</a:t>
            </a:r>
            <a:r>
              <a:rPr lang="zh-CN" altLang="en-US" sz="2000" dirty="0">
                <a:latin typeface="+mn-ea"/>
                <a:cs typeface="+mn-ea"/>
                <a:sym typeface="Times New Roman" panose="02020603050405020304" pitchFamily="18" charset="0"/>
              </a:rPr>
              <a:t>）打开</a:t>
            </a:r>
            <a:r>
              <a:rPr lang="en-US" altLang="zh-CN" sz="2000" dirty="0">
                <a:latin typeface="+mn-ea"/>
                <a:cs typeface="+mn-ea"/>
                <a:sym typeface="Times New Roman" panose="02020603050405020304" pitchFamily="18" charset="0"/>
              </a:rPr>
              <a:t>CALIS</a:t>
            </a:r>
            <a:r>
              <a:rPr lang="zh-CN" altLang="en-US" sz="2000" dirty="0">
                <a:latin typeface="+mn-ea"/>
                <a:cs typeface="+mn-ea"/>
                <a:sym typeface="Times New Roman" panose="02020603050405020304" pitchFamily="18" charset="0"/>
              </a:rPr>
              <a:t>的学位论文中心服务系统页面，在搜索框中输入关键词“工业互联网”，然后单</a:t>
            </a:r>
            <a:r>
              <a:rPr lang="zh-CN" altLang="en-US" sz="2000" dirty="0" smtClean="0">
                <a:latin typeface="+mn-ea"/>
                <a:cs typeface="+mn-ea"/>
                <a:sym typeface="Times New Roman" panose="02020603050405020304" pitchFamily="18" charset="0"/>
              </a:rPr>
              <a:t>击</a:t>
            </a:r>
            <a:r>
              <a:rPr lang="en-US" altLang="zh-CN" sz="2000" dirty="0" smtClean="0">
                <a:latin typeface="+mn-ea"/>
                <a:cs typeface="+mn-ea"/>
                <a:sym typeface="Times New Roman" panose="02020603050405020304" pitchFamily="18" charset="0"/>
              </a:rPr>
              <a:t>”</a:t>
            </a:r>
            <a:r>
              <a:rPr lang="zh-CN" altLang="en-US" sz="2000" dirty="0" smtClean="0">
                <a:latin typeface="+mn-ea"/>
                <a:cs typeface="+mn-ea"/>
                <a:sym typeface="Times New Roman" panose="02020603050405020304" pitchFamily="18" charset="0"/>
              </a:rPr>
              <a:t>检索</a:t>
            </a:r>
            <a:r>
              <a:rPr lang="en-US" altLang="zh-CN" sz="2000" dirty="0" smtClean="0">
                <a:latin typeface="+mn-ea"/>
                <a:cs typeface="+mn-ea"/>
                <a:sym typeface="Times New Roman" panose="02020603050405020304" pitchFamily="18" charset="0"/>
              </a:rPr>
              <a:t>”</a:t>
            </a:r>
            <a:r>
              <a:rPr lang="zh-CN" altLang="en-US" sz="2000" dirty="0" smtClean="0">
                <a:latin typeface="+mn-ea"/>
                <a:cs typeface="+mn-ea"/>
                <a:sym typeface="Times New Roman" panose="02020603050405020304" pitchFamily="18" charset="0"/>
              </a:rPr>
              <a:t>按钮。</a:t>
            </a:r>
            <a:endParaRPr lang="zh-CN" altLang="en-US" sz="2000" dirty="0">
              <a:latin typeface="+mn-ea"/>
              <a:cs typeface="+mn-ea"/>
              <a:sym typeface="Times New Roman" panose="02020603050405020304" pitchFamily="18"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830" y="2661530"/>
            <a:ext cx="3836381" cy="1667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612" y="4760721"/>
            <a:ext cx="3836381" cy="1800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矩形 9"/>
          <p:cNvSpPr/>
          <p:nvPr/>
        </p:nvSpPr>
        <p:spPr>
          <a:xfrm flipV="1">
            <a:off x="646859" y="4431834"/>
            <a:ext cx="10775121"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241376" y="4649272"/>
            <a:ext cx="4793043" cy="1938992"/>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a:t>
            </a:r>
            <a:r>
              <a:rPr lang="en-US" altLang="zh-CN" sz="2000" dirty="0">
                <a:latin typeface="+mn-ea"/>
                <a:cs typeface="+mn-ea"/>
                <a:sym typeface="Times New Roman" panose="02020603050405020304" pitchFamily="18" charset="0"/>
              </a:rPr>
              <a:t>2</a:t>
            </a:r>
            <a:r>
              <a:rPr lang="zh-CN" altLang="en-US" sz="2000" dirty="0">
                <a:latin typeface="+mn-ea"/>
                <a:cs typeface="+mn-ea"/>
                <a:sym typeface="Times New Roman" panose="02020603050405020304" pitchFamily="18" charset="0"/>
              </a:rPr>
              <a:t>）在打开的页面中可以看到查询结果，包括每篇学术论文的“名称”“作者”“学位年度”“学位名称”“主题词”“摘要”等信</a:t>
            </a:r>
            <a:r>
              <a:rPr lang="zh-CN" altLang="en-US" sz="2000" dirty="0" smtClean="0">
                <a:latin typeface="+mn-ea"/>
                <a:cs typeface="+mn-ea"/>
                <a:sym typeface="Times New Roman" panose="02020603050405020304" pitchFamily="18" charset="0"/>
              </a:rPr>
              <a:t>息。</a:t>
            </a:r>
            <a:endParaRPr lang="zh-CN" altLang="en-US" sz="2000" dirty="0">
              <a:latin typeface="+mn-ea"/>
              <a:cs typeface="+mn-ea"/>
              <a:sym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42"/>
          <p:cNvSpPr>
            <a:spLocks noChangeArrowheads="1"/>
          </p:cNvSpPr>
          <p:nvPr/>
        </p:nvSpPr>
        <p:spPr bwMode="auto">
          <a:xfrm>
            <a:off x="6689558" y="3881323"/>
            <a:ext cx="4971026" cy="2581275"/>
          </a:xfrm>
          <a:prstGeom prst="rect">
            <a:avLst/>
          </a:prstGeom>
          <a:solidFill>
            <a:schemeClr val="accent2">
              <a:lumMod val="40000"/>
              <a:lumOff val="60000"/>
            </a:schemeClr>
          </a:solidFill>
          <a:ln w="9525">
            <a:noFill/>
            <a:miter lim="800000"/>
          </a:ln>
        </p:spPr>
        <p:txBody>
          <a:bodyPr lIns="121909" tIns="60954" rIns="121909" bIns="60954" anchor="ctr"/>
          <a:lstStyle/>
          <a:p>
            <a:pPr algn="ctr">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标题 2"/>
          <p:cNvSpPr>
            <a:spLocks noGrp="1"/>
          </p:cNvSpPr>
          <p:nvPr>
            <p:ph type="title"/>
          </p:nvPr>
        </p:nvSpPr>
        <p:spPr/>
        <p:txBody>
          <a:bodyPr>
            <a:normAutofit/>
          </a:bodyPr>
          <a:lstStyle/>
          <a:p>
            <a:r>
              <a:rPr lang="zh-CN" altLang="en-US" dirty="0"/>
              <a:t>（六）社交媒体检索</a:t>
            </a:r>
          </a:p>
        </p:txBody>
      </p:sp>
      <p:sp>
        <p:nvSpPr>
          <p:cNvPr id="58" name="TextBox 57"/>
          <p:cNvSpPr txBox="1"/>
          <p:nvPr/>
        </p:nvSpPr>
        <p:spPr>
          <a:xfrm>
            <a:off x="968226" y="1140742"/>
            <a:ext cx="10694385" cy="1477328"/>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社交媒体（</a:t>
            </a:r>
            <a:r>
              <a:rPr lang="en-US" altLang="zh-CN" sz="2000" dirty="0">
                <a:latin typeface="+mn-ea"/>
                <a:cs typeface="+mn-ea"/>
                <a:sym typeface="Times New Roman" panose="02020603050405020304" pitchFamily="18" charset="0"/>
              </a:rPr>
              <a:t>Social Media</a:t>
            </a:r>
            <a:r>
              <a:rPr lang="zh-CN" altLang="en-US" sz="2000" dirty="0">
                <a:latin typeface="+mn-ea"/>
                <a:cs typeface="+mn-ea"/>
                <a:sym typeface="Times New Roman" panose="02020603050405020304" pitchFamily="18" charset="0"/>
              </a:rPr>
              <a:t>）是指互联网上基于用户关系的内容生产与交换平台，其传播的信息已成为人们浏览互联网的重要内容。下面将在抖音平台中检索有关“时间管理”的内容，其具体操作如</a:t>
            </a:r>
            <a:r>
              <a:rPr lang="zh-CN" altLang="en-US" sz="2000" dirty="0" smtClean="0">
                <a:latin typeface="+mn-ea"/>
                <a:cs typeface="+mn-ea"/>
                <a:sym typeface="Times New Roman" panose="02020603050405020304" pitchFamily="18" charset="0"/>
              </a:rPr>
              <a:t>下。</a:t>
            </a:r>
            <a:endParaRPr lang="zh-CN" altLang="en-US" sz="2000" dirty="0">
              <a:latin typeface="+mn-ea"/>
              <a:cs typeface="+mn-ea"/>
              <a:sym typeface="Times New Roman" panose="02020603050405020304" pitchFamily="18" charset="0"/>
            </a:endParaRPr>
          </a:p>
        </p:txBody>
      </p:sp>
      <p:sp>
        <p:nvSpPr>
          <p:cNvPr id="8" name="TextBox 7"/>
          <p:cNvSpPr txBox="1"/>
          <p:nvPr/>
        </p:nvSpPr>
        <p:spPr>
          <a:xfrm>
            <a:off x="1096562" y="2865659"/>
            <a:ext cx="10437711" cy="1015663"/>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a:t>
            </a:r>
            <a:r>
              <a:rPr lang="en-US" altLang="zh-CN" sz="2000" dirty="0">
                <a:latin typeface="+mn-ea"/>
                <a:cs typeface="+mn-ea"/>
                <a:sym typeface="Times New Roman" panose="02020603050405020304" pitchFamily="18" charset="0"/>
              </a:rPr>
              <a:t>1</a:t>
            </a:r>
            <a:r>
              <a:rPr lang="zh-CN" altLang="en-US" sz="2000" dirty="0">
                <a:latin typeface="+mn-ea"/>
                <a:cs typeface="+mn-ea"/>
                <a:sym typeface="Times New Roman" panose="02020603050405020304" pitchFamily="18" charset="0"/>
              </a:rPr>
              <a:t>）在智能手机中下载抖音</a:t>
            </a:r>
            <a:r>
              <a:rPr lang="en-US" altLang="zh-CN" sz="2000" dirty="0">
                <a:latin typeface="+mn-ea"/>
                <a:cs typeface="+mn-ea"/>
                <a:sym typeface="Times New Roman" panose="02020603050405020304" pitchFamily="18" charset="0"/>
              </a:rPr>
              <a:t>App</a:t>
            </a:r>
            <a:r>
              <a:rPr lang="zh-CN" altLang="en-US" sz="2000" dirty="0">
                <a:latin typeface="+mn-ea"/>
                <a:cs typeface="+mn-ea"/>
                <a:sym typeface="Times New Roman" panose="02020603050405020304" pitchFamily="18" charset="0"/>
              </a:rPr>
              <a:t>，然后在手机桌面上找到抖音</a:t>
            </a:r>
            <a:r>
              <a:rPr lang="en-US" altLang="zh-CN" sz="2000" dirty="0">
                <a:latin typeface="+mn-ea"/>
                <a:cs typeface="+mn-ea"/>
                <a:sym typeface="Times New Roman" panose="02020603050405020304" pitchFamily="18" charset="0"/>
              </a:rPr>
              <a:t>App</a:t>
            </a:r>
            <a:r>
              <a:rPr lang="zh-CN" altLang="en-US" sz="2000" dirty="0">
                <a:latin typeface="+mn-ea"/>
                <a:cs typeface="+mn-ea"/>
                <a:sym typeface="Times New Roman" panose="02020603050405020304" pitchFamily="18" charset="0"/>
              </a:rPr>
              <a:t>并点击，进入抖音界面后，点击右上角的“搜索”按</a:t>
            </a:r>
            <a:r>
              <a:rPr lang="zh-CN" altLang="en-US" sz="2000" dirty="0" smtClean="0">
                <a:latin typeface="+mn-ea"/>
                <a:cs typeface="+mn-ea"/>
                <a:sym typeface="Times New Roman" panose="02020603050405020304" pitchFamily="18" charset="0"/>
              </a:rPr>
              <a:t>钮。</a:t>
            </a:r>
            <a:endParaRPr lang="zh-CN" altLang="en-US" sz="2000" dirty="0">
              <a:latin typeface="+mn-ea"/>
              <a:cs typeface="+mn-ea"/>
              <a:sym typeface="Times New Roman" panose="02020603050405020304" pitchFamily="18" charset="0"/>
            </a:endParaRPr>
          </a:p>
        </p:txBody>
      </p:sp>
      <p:sp>
        <p:nvSpPr>
          <p:cNvPr id="9" name="TextBox 8"/>
          <p:cNvSpPr txBox="1"/>
          <p:nvPr/>
        </p:nvSpPr>
        <p:spPr>
          <a:xfrm>
            <a:off x="1096562" y="4289049"/>
            <a:ext cx="4507303" cy="1938992"/>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a:t>
            </a:r>
            <a:r>
              <a:rPr lang="en-US" altLang="zh-CN" sz="2000" dirty="0">
                <a:latin typeface="+mn-ea"/>
                <a:cs typeface="+mn-ea"/>
                <a:sym typeface="Times New Roman" panose="02020603050405020304" pitchFamily="18" charset="0"/>
              </a:rPr>
              <a:t>2</a:t>
            </a:r>
            <a:r>
              <a:rPr lang="zh-CN" altLang="en-US" sz="2000" dirty="0">
                <a:latin typeface="+mn-ea"/>
                <a:cs typeface="+mn-ea"/>
                <a:sym typeface="Times New Roman" panose="02020603050405020304" pitchFamily="18" charset="0"/>
              </a:rPr>
              <a:t>）进入搜索界面，在上方的搜索框中输入关键词“时间管理”，此时，搜索框下方将自动显示与之相关的词条，这里点击第一个选</a:t>
            </a:r>
            <a:r>
              <a:rPr lang="zh-CN" altLang="en-US" sz="2000" dirty="0" smtClean="0">
                <a:latin typeface="+mn-ea"/>
                <a:cs typeface="+mn-ea"/>
                <a:sym typeface="Times New Roman" panose="02020603050405020304" pitchFamily="18" charset="0"/>
              </a:rPr>
              <a:t>项。</a:t>
            </a:r>
            <a:endParaRPr lang="zh-CN" altLang="en-US" sz="2000" dirty="0">
              <a:latin typeface="+mn-ea"/>
              <a:cs typeface="+mn-ea"/>
              <a:sym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7296" y="3881323"/>
            <a:ext cx="2495550"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（六）社交媒体检索</a:t>
            </a:r>
          </a:p>
        </p:txBody>
      </p:sp>
      <p:grpSp>
        <p:nvGrpSpPr>
          <p:cNvPr id="2" name="组合 1"/>
          <p:cNvGrpSpPr/>
          <p:nvPr/>
        </p:nvGrpSpPr>
        <p:grpSpPr>
          <a:xfrm>
            <a:off x="1053770" y="1190758"/>
            <a:ext cx="4849725" cy="5102382"/>
            <a:chOff x="6877054" y="1152658"/>
            <a:chExt cx="4849725" cy="5102382"/>
          </a:xfrm>
        </p:grpSpPr>
        <p:sp>
          <p:nvSpPr>
            <p:cNvPr id="13" name="矩形 42"/>
            <p:cNvSpPr>
              <a:spLocks noChangeArrowheads="1"/>
            </p:cNvSpPr>
            <p:nvPr/>
          </p:nvSpPr>
          <p:spPr bwMode="auto">
            <a:xfrm>
              <a:off x="6877054" y="1190758"/>
              <a:ext cx="4849725" cy="3125290"/>
            </a:xfrm>
            <a:prstGeom prst="rect">
              <a:avLst/>
            </a:prstGeom>
            <a:solidFill>
              <a:schemeClr val="accent2">
                <a:lumMod val="40000"/>
                <a:lumOff val="60000"/>
              </a:schemeClr>
            </a:solidFill>
            <a:ln w="9525">
              <a:noFill/>
              <a:miter lim="800000"/>
            </a:ln>
          </p:spPr>
          <p:txBody>
            <a:bodyPr lIns="121909" tIns="60954" rIns="121909" bIns="60954" anchor="ctr"/>
            <a:lstStyle/>
            <a:p>
              <a:pPr algn="ctr">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TextBox 57"/>
            <p:cNvSpPr txBox="1"/>
            <p:nvPr/>
          </p:nvSpPr>
          <p:spPr>
            <a:xfrm>
              <a:off x="6975809" y="4316048"/>
              <a:ext cx="4481855" cy="1938992"/>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a:t>
              </a:r>
              <a:r>
                <a:rPr lang="en-US" altLang="zh-CN" sz="2000" dirty="0">
                  <a:latin typeface="+mn-ea"/>
                  <a:cs typeface="+mn-ea"/>
                  <a:sym typeface="Times New Roman" panose="02020603050405020304" pitchFamily="18" charset="0"/>
                </a:rPr>
                <a:t>3</a:t>
              </a:r>
              <a:r>
                <a:rPr lang="zh-CN" altLang="en-US" sz="2000" dirty="0">
                  <a:latin typeface="+mn-ea"/>
                  <a:cs typeface="+mn-ea"/>
                  <a:sym typeface="Times New Roman" panose="02020603050405020304" pitchFamily="18" charset="0"/>
                </a:rPr>
                <a:t>）进入搜索结果界面，其中显示了与“时间管理”相关的所有内容，包括“演讲”“课程”“表格”“专家”等，点</a:t>
              </a:r>
              <a:r>
                <a:rPr lang="zh-CN" altLang="en-US" sz="2000" dirty="0" smtClean="0">
                  <a:latin typeface="+mn-ea"/>
                  <a:cs typeface="+mn-ea"/>
                  <a:sym typeface="Times New Roman" panose="02020603050405020304" pitchFamily="18" charset="0"/>
                </a:rPr>
                <a:t>击“课程”按钮。</a:t>
              </a:r>
              <a:endParaRPr lang="zh-CN" altLang="en-US" sz="2000" dirty="0">
                <a:latin typeface="+mn-ea"/>
                <a:cs typeface="+mn-ea"/>
                <a:sym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7175" y="1152658"/>
              <a:ext cx="2895600"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组合 3"/>
          <p:cNvGrpSpPr/>
          <p:nvPr/>
        </p:nvGrpSpPr>
        <p:grpSpPr>
          <a:xfrm>
            <a:off x="6870896" y="1344795"/>
            <a:ext cx="4616301" cy="5158627"/>
            <a:chOff x="1288802" y="1139105"/>
            <a:chExt cx="4616301" cy="5158627"/>
          </a:xfrm>
        </p:grpSpPr>
        <p:sp>
          <p:nvSpPr>
            <p:cNvPr id="9" name="TextBox 8"/>
            <p:cNvSpPr txBox="1"/>
            <p:nvPr/>
          </p:nvSpPr>
          <p:spPr>
            <a:xfrm>
              <a:off x="1288802" y="1139105"/>
              <a:ext cx="4551761" cy="1938992"/>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a:t>
              </a:r>
              <a:r>
                <a:rPr lang="en-US" altLang="zh-CN" sz="2000" dirty="0">
                  <a:latin typeface="+mn-ea"/>
                  <a:cs typeface="+mn-ea"/>
                  <a:sym typeface="Times New Roman" panose="02020603050405020304" pitchFamily="18" charset="0"/>
                </a:rPr>
                <a:t>4</a:t>
              </a:r>
              <a:r>
                <a:rPr lang="zh-CN" altLang="en-US" sz="2000" dirty="0">
                  <a:latin typeface="+mn-ea"/>
                  <a:cs typeface="+mn-ea"/>
                  <a:sym typeface="Times New Roman" panose="02020603050405020304" pitchFamily="18" charset="0"/>
                </a:rPr>
                <a:t>）继续在搜索结果界面中点击右上角</a:t>
              </a:r>
              <a:r>
                <a:rPr lang="zh-CN" altLang="en-US" sz="2000" dirty="0" smtClean="0">
                  <a:latin typeface="+mn-ea"/>
                  <a:cs typeface="+mn-ea"/>
                  <a:sym typeface="Times New Roman" panose="02020603050405020304" pitchFamily="18" charset="0"/>
                </a:rPr>
                <a:t>的</a:t>
              </a:r>
              <a:r>
                <a:rPr lang="zh-CN" altLang="en-US" sz="2000" dirty="0">
                  <a:latin typeface="+mn-ea"/>
                  <a:cs typeface="+mn-ea"/>
                  <a:sym typeface="Times New Roman" panose="02020603050405020304" pitchFamily="18" charset="0"/>
                </a:rPr>
                <a:t>“筛选”</a:t>
              </a:r>
              <a:r>
                <a:rPr lang="zh-CN" altLang="en-US" sz="2000" dirty="0" smtClean="0">
                  <a:latin typeface="+mn-ea"/>
                  <a:cs typeface="+mn-ea"/>
                  <a:sym typeface="Times New Roman" panose="02020603050405020304" pitchFamily="18" charset="0"/>
                </a:rPr>
                <a:t>按</a:t>
              </a:r>
              <a:r>
                <a:rPr lang="zh-CN" altLang="en-US" sz="2000" dirty="0">
                  <a:latin typeface="+mn-ea"/>
                  <a:cs typeface="+mn-ea"/>
                  <a:sym typeface="Times New Roman" panose="02020603050405020304" pitchFamily="18" charset="0"/>
                </a:rPr>
                <a:t>钮，在打开的列表中点</a:t>
              </a:r>
              <a:r>
                <a:rPr lang="zh-CN" altLang="en-US" sz="2000" dirty="0" smtClean="0">
                  <a:latin typeface="+mn-ea"/>
                  <a:cs typeface="+mn-ea"/>
                  <a:sym typeface="Times New Roman" panose="02020603050405020304" pitchFamily="18" charset="0"/>
                </a:rPr>
                <a:t>击“一周内”按</a:t>
              </a:r>
              <a:r>
                <a:rPr lang="zh-CN" altLang="en-US" sz="2000" dirty="0">
                  <a:latin typeface="+mn-ea"/>
                  <a:cs typeface="+mn-ea"/>
                  <a:sym typeface="Times New Roman" panose="02020603050405020304" pitchFamily="18" charset="0"/>
                </a:rPr>
                <a:t>钮，此时，平台将会自动播放满足筛选条件的视</a:t>
              </a:r>
              <a:r>
                <a:rPr lang="zh-CN" altLang="en-US" sz="2000" dirty="0" smtClean="0">
                  <a:latin typeface="+mn-ea"/>
                  <a:cs typeface="+mn-ea"/>
                  <a:sym typeface="Times New Roman" panose="02020603050405020304" pitchFamily="18" charset="0"/>
                </a:rPr>
                <a:t>频。</a:t>
              </a:r>
              <a:endParaRPr lang="zh-CN" altLang="en-US" sz="2000" dirty="0">
                <a:latin typeface="+mn-ea"/>
                <a:cs typeface="+mn-ea"/>
                <a:sym typeface="Times New Roman" panose="02020603050405020304" pitchFamily="18" charset="0"/>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8802" y="3140997"/>
              <a:ext cx="4616301" cy="3156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4292" y="-2"/>
            <a:ext cx="11933776" cy="5301295"/>
          </a:xfrm>
          <a:prstGeom prst="rect">
            <a:avLst/>
          </a:prstGeom>
          <a:solidFill>
            <a:schemeClr val="tx1">
              <a:lumMod val="95000"/>
              <a:lumOff val="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2300926" y="0"/>
            <a:ext cx="4336612" cy="5048251"/>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052873" y="3553387"/>
            <a:ext cx="6356944" cy="1200329"/>
          </a:xfrm>
          <a:prstGeom prst="rect">
            <a:avLst/>
          </a:prstGeom>
          <a:noFill/>
        </p:spPr>
        <p:txBody>
          <a:bodyPr wrap="square" rtlCol="0">
            <a:spAutoFit/>
            <a:scene3d>
              <a:camera prst="orthographicFront"/>
              <a:lightRig rig="threePt" dir="t"/>
            </a:scene3d>
            <a:sp3d contourW="12700"/>
          </a:bodyPr>
          <a:lstStyle/>
          <a:p>
            <a:pPr lvl="0" algn="r">
              <a:defRPr/>
            </a:pPr>
            <a:r>
              <a:rPr lang="zh-CN" altLang="en-US" sz="7200" b="1" dirty="0">
                <a:solidFill>
                  <a:schemeClr val="accent2"/>
                </a:solidFill>
                <a:effectLst>
                  <a:outerShdw blurRad="419100" dist="38100" dir="2700000" algn="tl">
                    <a:srgbClr val="000000">
                      <a:alpha val="43137"/>
                    </a:srgbClr>
                  </a:outerShdw>
                </a:effectLst>
                <a:latin typeface="微软雅黑" panose="020B0503020204020204" pitchFamily="34" charset="-122"/>
              </a:rPr>
              <a:t>感谢聆听</a:t>
            </a:r>
            <a:endParaRPr kumimoji="0" lang="zh-CN" altLang="en-US" sz="7200" b="1" i="0" u="none" strike="noStrike" kern="1200" cap="none" spc="0" normalizeH="0" baseline="0" noProof="0" dirty="0">
              <a:ln>
                <a:noFill/>
              </a:ln>
              <a:solidFill>
                <a:schemeClr val="accent2"/>
              </a:solidFill>
              <a:effectLst>
                <a:outerShdw blurRad="419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20" name="任意多边形 19"/>
          <p:cNvSpPr/>
          <p:nvPr/>
        </p:nvSpPr>
        <p:spPr>
          <a:xfrm>
            <a:off x="-54292" y="1809749"/>
            <a:ext cx="4922244" cy="5048251"/>
          </a:xfrm>
          <a:custGeom>
            <a:avLst/>
            <a:gdLst>
              <a:gd name="connsiteX0" fmla="*/ 0 w 4922244"/>
              <a:gd name="connsiteY0" fmla="*/ 0 h 5048251"/>
              <a:gd name="connsiteX1" fmla="*/ 1947941 w 4922244"/>
              <a:gd name="connsiteY1" fmla="*/ 0 h 5048251"/>
              <a:gd name="connsiteX2" fmla="*/ 4922244 w 4922244"/>
              <a:gd name="connsiteY2" fmla="*/ 2974304 h 5048251"/>
              <a:gd name="connsiteX3" fmla="*/ 2848297 w 4922244"/>
              <a:gd name="connsiteY3" fmla="*/ 5048251 h 5048251"/>
              <a:gd name="connsiteX4" fmla="*/ 0 w 4922244"/>
              <a:gd name="connsiteY4" fmla="*/ 5048251 h 5048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2244" h="5048251">
                <a:moveTo>
                  <a:pt x="0" y="0"/>
                </a:moveTo>
                <a:lnTo>
                  <a:pt x="1947941" y="0"/>
                </a:lnTo>
                <a:lnTo>
                  <a:pt x="4922244" y="2974304"/>
                </a:lnTo>
                <a:lnTo>
                  <a:pt x="2848297" y="5048251"/>
                </a:lnTo>
                <a:lnTo>
                  <a:pt x="0" y="504825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340703" y="5526346"/>
            <a:ext cx="3826336" cy="5232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8780" y="5629032"/>
            <a:ext cx="1638608" cy="341072"/>
          </a:xfrm>
          <a:prstGeom prst="rect">
            <a:avLst/>
          </a:prstGeom>
        </p:spPr>
      </p:pic>
      <p:sp>
        <p:nvSpPr>
          <p:cNvPr id="4" name="矩形 3"/>
          <p:cNvSpPr/>
          <p:nvPr/>
        </p:nvSpPr>
        <p:spPr>
          <a:xfrm>
            <a:off x="6637538" y="2907056"/>
            <a:ext cx="4669155" cy="646331"/>
          </a:xfrm>
          <a:prstGeom prst="rect">
            <a:avLst/>
          </a:prstGeom>
        </p:spPr>
        <p:txBody>
          <a:bodyPr wrap="square">
            <a:spAutoFit/>
          </a:bodyPr>
          <a:lstStyle/>
          <a:p>
            <a:pPr algn="r"/>
            <a:r>
              <a:rPr lang="zh-CN" altLang="en-US" dirty="0">
                <a:solidFill>
                  <a:schemeClr val="accent2"/>
                </a:solidFill>
              </a:rPr>
              <a:t>信息技术（基础模块）</a:t>
            </a:r>
          </a:p>
          <a:p>
            <a:pPr algn="r"/>
            <a:r>
              <a:rPr lang="zh-CN" altLang="en-US" dirty="0">
                <a:solidFill>
                  <a:schemeClr val="accent2"/>
                </a:solidFill>
              </a:rPr>
              <a:t>（</a:t>
            </a:r>
            <a:r>
              <a:rPr lang="en-US" altLang="zh-CN" dirty="0">
                <a:solidFill>
                  <a:schemeClr val="accent2"/>
                </a:solidFill>
              </a:rPr>
              <a:t>WPS Office</a:t>
            </a:r>
            <a:r>
              <a:rPr lang="zh-CN" altLang="en-US" dirty="0">
                <a:solidFill>
                  <a:schemeClr val="accent2"/>
                </a:solidFill>
              </a:rPr>
              <a:t>）（慕课版）</a:t>
            </a:r>
          </a:p>
        </p:txBody>
      </p:sp>
    </p:spTree>
    <p:extLst>
      <p:ext uri="{BB962C8B-B14F-4D97-AF65-F5344CB8AC3E}">
        <p14:creationId xmlns:p14="http://schemas.microsoft.com/office/powerpoint/2010/main" val="3089622855"/>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bwMode="auto">
          <a:xfrm>
            <a:off x="0" y="1538514"/>
            <a:ext cx="12192000" cy="5319486"/>
          </a:xfrm>
          <a:prstGeom prst="rect">
            <a:avLst/>
          </a:prstGeom>
          <a:solidFill>
            <a:schemeClr val="accent3">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70" name="直接连接符 69"/>
          <p:cNvCxnSpPr/>
          <p:nvPr/>
        </p:nvCxnSpPr>
        <p:spPr bwMode="auto">
          <a:xfrm flipH="1">
            <a:off x="667657" y="5524215"/>
            <a:ext cx="3790920" cy="0"/>
          </a:xfrm>
          <a:prstGeom prst="line">
            <a:avLst/>
          </a:prstGeom>
          <a:solidFill>
            <a:schemeClr val="accent1"/>
          </a:solidFill>
          <a:ln w="28575" cap="flat" cmpd="sng" algn="ctr">
            <a:solidFill>
              <a:schemeClr val="tx1">
                <a:lumMod val="50000"/>
                <a:lumOff val="50000"/>
              </a:schemeClr>
            </a:solidFill>
            <a:prstDash val="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接连接符 58"/>
          <p:cNvCxnSpPr/>
          <p:nvPr/>
        </p:nvCxnSpPr>
        <p:spPr bwMode="auto">
          <a:xfrm flipH="1">
            <a:off x="667657" y="2480962"/>
            <a:ext cx="3790920" cy="0"/>
          </a:xfrm>
          <a:prstGeom prst="line">
            <a:avLst/>
          </a:prstGeom>
          <a:solidFill>
            <a:schemeClr val="accent1"/>
          </a:solidFill>
          <a:ln w="28575" cap="flat" cmpd="sng" algn="ctr">
            <a:solidFill>
              <a:schemeClr val="tx1">
                <a:lumMod val="50000"/>
                <a:lumOff val="50000"/>
              </a:schemeClr>
            </a:solidFill>
            <a:prstDash val="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直接连接符 68"/>
          <p:cNvCxnSpPr/>
          <p:nvPr/>
        </p:nvCxnSpPr>
        <p:spPr bwMode="auto">
          <a:xfrm flipH="1">
            <a:off x="667657" y="3880938"/>
            <a:ext cx="3790920" cy="0"/>
          </a:xfrm>
          <a:prstGeom prst="line">
            <a:avLst/>
          </a:prstGeom>
          <a:solidFill>
            <a:schemeClr val="accent1"/>
          </a:solidFill>
          <a:ln w="28575" cap="flat" cmpd="sng" algn="ctr">
            <a:solidFill>
              <a:schemeClr val="tx1">
                <a:lumMod val="50000"/>
                <a:lumOff val="50000"/>
              </a:schemeClr>
            </a:solidFill>
            <a:prstDash val="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Shape 120"/>
          <p:cNvSpPr/>
          <p:nvPr/>
        </p:nvSpPr>
        <p:spPr>
          <a:xfrm rot="912886" flipH="1">
            <a:off x="4761216" y="2756016"/>
            <a:ext cx="2770127" cy="212982"/>
          </a:xfrm>
          <a:prstGeom prst="rect">
            <a:avLst/>
          </a:prstGeom>
          <a:solidFill>
            <a:srgbClr val="808785">
              <a:alpha val="60000"/>
            </a:srgbClr>
          </a:solidFill>
          <a:ln w="12700">
            <a:miter lim="400000"/>
          </a:ln>
        </p:spPr>
        <p:txBody>
          <a:bodyPr lIns="50800" tIns="50800" rIns="50800" bIns="50800" anchor="ctr"/>
          <a:lstStyle/>
          <a:p>
            <a:pPr>
              <a:defRPr>
                <a:solidFill>
                  <a:srgbClr val="FFFFFF"/>
                </a:solidFill>
              </a:defRPr>
            </a:pPr>
            <a:endParaRPr/>
          </a:p>
        </p:txBody>
      </p:sp>
      <p:sp>
        <p:nvSpPr>
          <p:cNvPr id="8" name="Shape 122"/>
          <p:cNvSpPr/>
          <p:nvPr/>
        </p:nvSpPr>
        <p:spPr>
          <a:xfrm rot="20623009">
            <a:off x="5057716" y="3476812"/>
            <a:ext cx="2156946" cy="212983"/>
          </a:xfrm>
          <a:prstGeom prst="rect">
            <a:avLst/>
          </a:prstGeom>
          <a:solidFill>
            <a:srgbClr val="808785">
              <a:alpha val="60000"/>
            </a:srgbClr>
          </a:solidFill>
          <a:ln w="12700">
            <a:miter lim="400000"/>
          </a:ln>
        </p:spPr>
        <p:txBody>
          <a:bodyPr lIns="50800" tIns="50800" rIns="50800" bIns="50800" anchor="ctr"/>
          <a:lstStyle/>
          <a:p>
            <a:pPr>
              <a:defRPr>
                <a:solidFill>
                  <a:srgbClr val="FFFFFF"/>
                </a:solidFill>
              </a:defRPr>
            </a:pPr>
            <a:endParaRPr/>
          </a:p>
        </p:txBody>
      </p:sp>
      <p:grpSp>
        <p:nvGrpSpPr>
          <p:cNvPr id="21" name="Group 138"/>
          <p:cNvGrpSpPr/>
          <p:nvPr/>
        </p:nvGrpSpPr>
        <p:grpSpPr>
          <a:xfrm>
            <a:off x="4302293" y="1869590"/>
            <a:ext cx="1067175" cy="1067174"/>
            <a:chOff x="0" y="0"/>
            <a:chExt cx="1270000" cy="1270000"/>
          </a:xfrm>
        </p:grpSpPr>
        <p:sp>
          <p:nvSpPr>
            <p:cNvPr id="22" name="Shape 135"/>
            <p:cNvSpPr/>
            <p:nvPr/>
          </p:nvSpPr>
          <p:spPr>
            <a:xfrm>
              <a:off x="0" y="0"/>
              <a:ext cx="1270000" cy="1270000"/>
            </a:xfrm>
            <a:prstGeom prst="ellipse">
              <a:avLst/>
            </a:prstGeom>
            <a:solidFill>
              <a:schemeClr val="accent1">
                <a:hueOff val="-78595"/>
                <a:satOff val="12505"/>
                <a:lumOff val="13871"/>
              </a:schemeClr>
            </a:soli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sp>
          <p:nvSpPr>
            <p:cNvPr id="23" name="Shape 136"/>
            <p:cNvSpPr/>
            <p:nvPr/>
          </p:nvSpPr>
          <p:spPr>
            <a:xfrm>
              <a:off x="202826" y="202826"/>
              <a:ext cx="864348" cy="864348"/>
            </a:xfrm>
            <a:prstGeom prst="ellipse">
              <a:avLst/>
            </a:prstGeom>
            <a:solidFill>
              <a:srgbClr val="FFFFFF"/>
            </a:solidFill>
            <a:ln w="12700" cap="flat">
              <a:noFill/>
              <a:miter lim="400000"/>
            </a:ln>
            <a:effectLst/>
          </p:spPr>
          <p:txBody>
            <a:bodyPr wrap="square" lIns="50800" tIns="50800" rIns="50800" bIns="50800" numCol="1" anchor="ctr">
              <a:noAutofit/>
            </a:bodyPr>
            <a:lstStyle/>
            <a:p>
              <a:pPr algn="r">
                <a:defRPr>
                  <a:solidFill>
                    <a:srgbClr val="FFFFFF"/>
                  </a:solidFill>
                </a:defRPr>
              </a:pPr>
              <a:endParaRPr/>
            </a:p>
          </p:txBody>
        </p:sp>
        <p:pic>
          <p:nvPicPr>
            <p:cNvPr id="24" name="pasted-image.pdf"/>
            <p:cNvPicPr>
              <a:picLocks noChangeAspect="1"/>
            </p:cNvPicPr>
            <p:nvPr/>
          </p:nvPicPr>
          <p:blipFill>
            <a:blip r:embed="rId2"/>
            <a:stretch>
              <a:fillRect/>
            </a:stretch>
          </p:blipFill>
          <p:spPr>
            <a:xfrm>
              <a:off x="400501" y="416289"/>
              <a:ext cx="468998" cy="437422"/>
            </a:xfrm>
            <a:prstGeom prst="rect">
              <a:avLst/>
            </a:prstGeom>
            <a:ln w="12700" cap="flat">
              <a:noFill/>
              <a:miter lim="400000"/>
              <a:headEnd/>
              <a:tailEnd/>
            </a:ln>
            <a:effectLst/>
          </p:spPr>
        </p:pic>
      </p:grpSp>
      <p:sp>
        <p:nvSpPr>
          <p:cNvPr id="34" name="Shape 148"/>
          <p:cNvSpPr/>
          <p:nvPr/>
        </p:nvSpPr>
        <p:spPr>
          <a:xfrm>
            <a:off x="934041" y="2043238"/>
            <a:ext cx="2154436" cy="410369"/>
          </a:xfrm>
          <a:prstGeom prst="rect">
            <a:avLst/>
          </a:prstGeom>
          <a:ln w="12700">
            <a:miter lim="400000"/>
          </a:ln>
        </p:spPr>
        <p:txBody>
          <a:bodyPr wrap="none" lIns="50800" tIns="50800" rIns="50800" bIns="50800" anchor="ctr">
            <a:spAutoFit/>
          </a:bodyPr>
          <a:lstStyle>
            <a:lvl1pPr>
              <a:defRPr sz="2000">
                <a:solidFill>
                  <a:srgbClr val="FF2600"/>
                </a:solidFill>
                <a:latin typeface="FZLTDHK-GBK1-0"/>
                <a:ea typeface="FZLTDHK-GBK1-0"/>
                <a:cs typeface="FZLTDHK-GBK1-0"/>
                <a:sym typeface="FZLTDHK-GBK1-0"/>
              </a:defRPr>
            </a:lvl1pPr>
          </a:lstStyle>
          <a:p>
            <a:r>
              <a:rPr dirty="0" err="1">
                <a:latin typeface="+mn-ea"/>
                <a:ea typeface="+mn-ea"/>
              </a:rPr>
              <a:t>海量图书方便查询</a:t>
            </a:r>
            <a:endParaRPr dirty="0">
              <a:latin typeface="+mn-ea"/>
              <a:ea typeface="+mn-ea"/>
            </a:endParaRPr>
          </a:p>
        </p:txBody>
      </p:sp>
      <p:sp>
        <p:nvSpPr>
          <p:cNvPr id="35" name="Shape 149"/>
          <p:cNvSpPr/>
          <p:nvPr/>
        </p:nvSpPr>
        <p:spPr>
          <a:xfrm>
            <a:off x="934041" y="3448869"/>
            <a:ext cx="1641475" cy="410369"/>
          </a:xfrm>
          <a:prstGeom prst="rect">
            <a:avLst/>
          </a:prstGeom>
          <a:ln w="12700">
            <a:miter lim="400000"/>
          </a:ln>
        </p:spPr>
        <p:txBody>
          <a:bodyPr wrap="none" lIns="50800" tIns="50800" rIns="50800" bIns="50800" anchor="ctr">
            <a:spAutoFit/>
          </a:bodyPr>
          <a:lstStyle>
            <a:lvl1pPr>
              <a:defRPr sz="2000">
                <a:solidFill>
                  <a:srgbClr val="FF2600"/>
                </a:solidFill>
                <a:latin typeface="FZLTDHK-GBK1-0"/>
                <a:ea typeface="FZLTDHK-GBK1-0"/>
                <a:cs typeface="FZLTDHK-GBK1-0"/>
                <a:sym typeface="FZLTDHK-GBK1-0"/>
              </a:defRPr>
            </a:lvl1pPr>
          </a:lstStyle>
          <a:p>
            <a:r>
              <a:rPr dirty="0" err="1">
                <a:latin typeface="+mn-ea"/>
                <a:ea typeface="+mn-ea"/>
              </a:rPr>
              <a:t>免费申请样书</a:t>
            </a:r>
            <a:endParaRPr dirty="0">
              <a:latin typeface="+mn-ea"/>
              <a:ea typeface="+mn-ea"/>
            </a:endParaRPr>
          </a:p>
        </p:txBody>
      </p:sp>
      <p:sp>
        <p:nvSpPr>
          <p:cNvPr id="36" name="Shape 150"/>
          <p:cNvSpPr/>
          <p:nvPr/>
        </p:nvSpPr>
        <p:spPr>
          <a:xfrm>
            <a:off x="934041" y="5095279"/>
            <a:ext cx="1641475" cy="410369"/>
          </a:xfrm>
          <a:prstGeom prst="rect">
            <a:avLst/>
          </a:prstGeom>
          <a:ln w="12700">
            <a:miter lim="400000"/>
          </a:ln>
        </p:spPr>
        <p:txBody>
          <a:bodyPr wrap="none" lIns="50800" tIns="50800" rIns="50800" bIns="50800" anchor="ctr">
            <a:spAutoFit/>
          </a:bodyPr>
          <a:lstStyle>
            <a:lvl1pPr>
              <a:defRPr sz="2000">
                <a:solidFill>
                  <a:srgbClr val="FF2600"/>
                </a:solidFill>
                <a:latin typeface="FZLTDHK-GBK1-0"/>
                <a:ea typeface="FZLTDHK-GBK1-0"/>
                <a:cs typeface="FZLTDHK-GBK1-0"/>
                <a:sym typeface="FZLTDHK-GBK1-0"/>
              </a:defRPr>
            </a:lvl1pPr>
          </a:lstStyle>
          <a:p>
            <a:r>
              <a:rPr dirty="0" err="1">
                <a:latin typeface="+mn-ea"/>
                <a:ea typeface="+mn-ea"/>
              </a:rPr>
              <a:t>下载配套资源</a:t>
            </a:r>
            <a:endParaRPr dirty="0">
              <a:latin typeface="+mn-ea"/>
              <a:ea typeface="+mn-ea"/>
            </a:endParaRPr>
          </a:p>
        </p:txBody>
      </p:sp>
      <p:sp>
        <p:nvSpPr>
          <p:cNvPr id="37" name="Shape 151"/>
          <p:cNvSpPr/>
          <p:nvPr/>
        </p:nvSpPr>
        <p:spPr>
          <a:xfrm>
            <a:off x="10071620" y="2780307"/>
            <a:ext cx="1128514" cy="410369"/>
          </a:xfrm>
          <a:prstGeom prst="rect">
            <a:avLst/>
          </a:prstGeom>
          <a:ln w="12700">
            <a:miter lim="400000"/>
          </a:ln>
        </p:spPr>
        <p:txBody>
          <a:bodyPr wrap="none" lIns="50800" tIns="50800" rIns="50800" bIns="50800" anchor="ctr">
            <a:spAutoFit/>
          </a:bodyPr>
          <a:lstStyle>
            <a:lvl1pPr>
              <a:defRPr sz="2000">
                <a:solidFill>
                  <a:srgbClr val="FF2600"/>
                </a:solidFill>
                <a:latin typeface="FZLTDHK-GBK1-0"/>
                <a:ea typeface="FZLTDHK-GBK1-0"/>
                <a:cs typeface="FZLTDHK-GBK1-0"/>
                <a:sym typeface="FZLTDHK-GBK1-0"/>
              </a:defRPr>
            </a:lvl1pPr>
          </a:lstStyle>
          <a:p>
            <a:r>
              <a:rPr dirty="0" err="1">
                <a:latin typeface="+mn-ea"/>
                <a:ea typeface="+mn-ea"/>
              </a:rPr>
              <a:t>优惠购书</a:t>
            </a:r>
            <a:endParaRPr dirty="0">
              <a:latin typeface="+mn-ea"/>
              <a:ea typeface="+mn-ea"/>
            </a:endParaRPr>
          </a:p>
        </p:txBody>
      </p:sp>
      <p:sp>
        <p:nvSpPr>
          <p:cNvPr id="38" name="Shape 152"/>
          <p:cNvSpPr/>
          <p:nvPr/>
        </p:nvSpPr>
        <p:spPr>
          <a:xfrm>
            <a:off x="10071620" y="4481714"/>
            <a:ext cx="1128514" cy="410369"/>
          </a:xfrm>
          <a:prstGeom prst="rect">
            <a:avLst/>
          </a:prstGeom>
          <a:ln w="12700">
            <a:miter lim="400000"/>
          </a:ln>
        </p:spPr>
        <p:txBody>
          <a:bodyPr wrap="none" lIns="50800" tIns="50800" rIns="50800" bIns="50800" anchor="ctr">
            <a:spAutoFit/>
          </a:bodyPr>
          <a:lstStyle>
            <a:lvl1pPr>
              <a:defRPr sz="2000">
                <a:solidFill>
                  <a:srgbClr val="FF2600"/>
                </a:solidFill>
                <a:latin typeface="FZLTDHK-GBK1-0"/>
                <a:ea typeface="FZLTDHK-GBK1-0"/>
                <a:cs typeface="FZLTDHK-GBK1-0"/>
                <a:sym typeface="FZLTDHK-GBK1-0"/>
              </a:defRPr>
            </a:lvl1pPr>
          </a:lstStyle>
          <a:p>
            <a:r>
              <a:rPr dirty="0" err="1">
                <a:latin typeface="+mn-ea"/>
                <a:ea typeface="+mn-ea"/>
              </a:rPr>
              <a:t>成为作者</a:t>
            </a:r>
            <a:endParaRPr dirty="0">
              <a:latin typeface="+mn-ea"/>
              <a:ea typeface="+mn-ea"/>
            </a:endParaRPr>
          </a:p>
        </p:txBody>
      </p:sp>
      <p:sp>
        <p:nvSpPr>
          <p:cNvPr id="48" name="Shape 162"/>
          <p:cNvSpPr/>
          <p:nvPr/>
        </p:nvSpPr>
        <p:spPr>
          <a:xfrm>
            <a:off x="9210622" y="1881006"/>
            <a:ext cx="102657" cy="318036"/>
          </a:xfrm>
          <a:prstGeom prst="rect">
            <a:avLst/>
          </a:prstGeom>
          <a:ln w="12700">
            <a:miter lim="400000"/>
          </a:ln>
        </p:spPr>
        <p:txBody>
          <a:bodyPr wrap="none" lIns="50800" tIns="50800" rIns="50800" bIns="50800" anchor="ctr">
            <a:spAutoFit/>
          </a:bodyPr>
          <a:lstStyle/>
          <a:p>
            <a:pPr algn="l">
              <a:defRPr sz="1400">
                <a:solidFill>
                  <a:srgbClr val="000000"/>
                </a:solidFill>
                <a:latin typeface="FZLTXIHJW-GB1-0"/>
                <a:ea typeface="FZLTXIHJW-GB1-0"/>
                <a:cs typeface="FZLTXIHJW-GB1-0"/>
                <a:sym typeface="FZLTXIHJW-GB1-0"/>
              </a:defRPr>
            </a:pPr>
            <a:endParaRPr dirty="0"/>
          </a:p>
        </p:txBody>
      </p:sp>
      <p:sp>
        <p:nvSpPr>
          <p:cNvPr id="49" name="Shape 163"/>
          <p:cNvSpPr/>
          <p:nvPr/>
        </p:nvSpPr>
        <p:spPr>
          <a:xfrm>
            <a:off x="10903194" y="2156658"/>
            <a:ext cx="102657" cy="318036"/>
          </a:xfrm>
          <a:prstGeom prst="rect">
            <a:avLst/>
          </a:prstGeom>
          <a:ln w="12700">
            <a:miter lim="400000"/>
          </a:ln>
        </p:spPr>
        <p:txBody>
          <a:bodyPr wrap="none" lIns="50800" tIns="50800" rIns="50800" bIns="50800" anchor="ctr">
            <a:spAutoFit/>
          </a:bodyPr>
          <a:lstStyle/>
          <a:p>
            <a:pPr algn="l">
              <a:defRPr sz="1400">
                <a:solidFill>
                  <a:srgbClr val="000000"/>
                </a:solidFill>
                <a:latin typeface="FZLTXIHJW-GB1-0"/>
                <a:ea typeface="FZLTXIHJW-GB1-0"/>
                <a:cs typeface="FZLTXIHJW-GB1-0"/>
                <a:sym typeface="FZLTXIHJW-GB1-0"/>
              </a:defRPr>
            </a:pPr>
            <a:endParaRPr dirty="0"/>
          </a:p>
        </p:txBody>
      </p:sp>
      <p:pic>
        <p:nvPicPr>
          <p:cNvPr id="50" name="pasted-image.pdf"/>
          <p:cNvPicPr>
            <a:picLocks noChangeAspect="1"/>
          </p:cNvPicPr>
          <p:nvPr/>
        </p:nvPicPr>
        <p:blipFill>
          <a:blip r:embed="rId3"/>
          <a:stretch>
            <a:fillRect/>
          </a:stretch>
        </p:blipFill>
        <p:spPr>
          <a:xfrm>
            <a:off x="484197" y="417830"/>
            <a:ext cx="3756551" cy="978939"/>
          </a:xfrm>
          <a:prstGeom prst="rect">
            <a:avLst/>
          </a:prstGeom>
          <a:ln w="12700">
            <a:miter lim="400000"/>
            <a:headEnd/>
            <a:tailEnd/>
          </a:ln>
        </p:spPr>
      </p:pic>
      <p:sp>
        <p:nvSpPr>
          <p:cNvPr id="51" name="Shape 165"/>
          <p:cNvSpPr/>
          <p:nvPr/>
        </p:nvSpPr>
        <p:spPr>
          <a:xfrm>
            <a:off x="4733105" y="378949"/>
            <a:ext cx="6419247" cy="1056700"/>
          </a:xfrm>
          <a:prstGeom prst="rect">
            <a:avLst/>
          </a:prstGeom>
          <a:ln w="12700">
            <a:miter lim="400000"/>
          </a:ln>
        </p:spPr>
        <p:txBody>
          <a:bodyPr wrap="square" lIns="50800" tIns="50800" rIns="50800" bIns="50800" anchor="ctr">
            <a:spAutoFit/>
          </a:bodyPr>
          <a:lstStyle/>
          <a:p>
            <a:pPr algn="l">
              <a:defRPr sz="1400">
                <a:solidFill>
                  <a:srgbClr val="000000"/>
                </a:solidFill>
                <a:latin typeface="FZLTXIHJW-GB1-0"/>
                <a:ea typeface="FZLTXIHJW-GB1-0"/>
                <a:cs typeface="FZLTXIHJW-GB1-0"/>
                <a:sym typeface="FZLTXIHJW-GB1-0"/>
              </a:defRPr>
            </a:pPr>
            <a:endParaRPr sz="2000" dirty="0">
              <a:latin typeface="+mn-ea"/>
              <a:ea typeface="+mn-ea"/>
            </a:endParaRPr>
          </a:p>
          <a:p>
            <a:pPr algn="l">
              <a:defRPr sz="1400">
                <a:solidFill>
                  <a:srgbClr val="000000"/>
                </a:solidFill>
                <a:latin typeface="FZLTXIHJW-GB1-0"/>
                <a:ea typeface="FZLTXIHJW-GB1-0"/>
                <a:cs typeface="FZLTXIHJW-GB1-0"/>
                <a:sym typeface="FZLTXIHJW-GB1-0"/>
              </a:defRPr>
            </a:pPr>
            <a:r>
              <a:rPr lang="zh-CN" altLang="en-US" sz="2000" dirty="0">
                <a:latin typeface="+mn-ea"/>
                <a:ea typeface="+mn-ea"/>
              </a:rPr>
              <a:t>更多</a:t>
            </a:r>
            <a:r>
              <a:rPr lang="zh-CN" altLang="en-US" sz="2000" b="1" dirty="0">
                <a:latin typeface="+mn-ea"/>
                <a:ea typeface="+mn-ea"/>
              </a:rPr>
              <a:t>样书申请和资源下载</a:t>
            </a:r>
            <a:r>
              <a:rPr lang="zh-CN" altLang="en-US" sz="2000" dirty="0">
                <a:latin typeface="+mn-ea"/>
                <a:ea typeface="+mn-ea"/>
              </a:rPr>
              <a:t>需求，请登录人邮教育社区（</a:t>
            </a:r>
            <a:r>
              <a:rPr lang="en-US" altLang="zh-CN" sz="2000" dirty="0">
                <a:latin typeface="+mn-ea"/>
                <a:ea typeface="+mn-ea"/>
              </a:rPr>
              <a:t>www.ryjiaoyu.com)</a:t>
            </a:r>
            <a:endParaRPr sz="2000" dirty="0">
              <a:latin typeface="+mn-ea"/>
              <a:ea typeface="+mn-ea"/>
            </a:endParaRPr>
          </a:p>
        </p:txBody>
      </p:sp>
      <p:grpSp>
        <p:nvGrpSpPr>
          <p:cNvPr id="55" name="组合 54"/>
          <p:cNvGrpSpPr/>
          <p:nvPr/>
        </p:nvGrpSpPr>
        <p:grpSpPr>
          <a:xfrm>
            <a:off x="6994693" y="2686562"/>
            <a:ext cx="1067175" cy="1067174"/>
            <a:chOff x="6933148" y="4374243"/>
            <a:chExt cx="1270001" cy="1270000"/>
          </a:xfrm>
        </p:grpSpPr>
        <p:sp>
          <p:nvSpPr>
            <p:cNvPr id="52" name="Shape 166"/>
            <p:cNvSpPr/>
            <p:nvPr/>
          </p:nvSpPr>
          <p:spPr>
            <a:xfrm>
              <a:off x="6933148" y="4374243"/>
              <a:ext cx="1270001" cy="1270000"/>
            </a:xfrm>
            <a:prstGeom prst="ellipse">
              <a:avLst/>
            </a:prstGeom>
            <a:solidFill>
              <a:schemeClr val="accent2">
                <a:hueOff val="50042"/>
                <a:satOff val="8963"/>
                <a:lumOff val="14616"/>
              </a:schemeClr>
            </a:solidFill>
            <a:ln w="12700">
              <a:miter lim="400000"/>
            </a:ln>
          </p:spPr>
          <p:txBody>
            <a:bodyPr lIns="50800" tIns="50800" rIns="50800" bIns="50800" anchor="ctr"/>
            <a:lstStyle/>
            <a:p>
              <a:pPr>
                <a:defRPr>
                  <a:solidFill>
                    <a:srgbClr val="FFFFFF"/>
                  </a:solidFill>
                </a:defRPr>
              </a:pPr>
              <a:endParaRPr/>
            </a:p>
          </p:txBody>
        </p:sp>
        <p:sp>
          <p:nvSpPr>
            <p:cNvPr id="53" name="Shape 167"/>
            <p:cNvSpPr/>
            <p:nvPr/>
          </p:nvSpPr>
          <p:spPr>
            <a:xfrm>
              <a:off x="7135975" y="4577069"/>
              <a:ext cx="864348" cy="864348"/>
            </a:xfrm>
            <a:prstGeom prst="ellipse">
              <a:avLst/>
            </a:prstGeom>
            <a:solidFill>
              <a:srgbClr val="FFFFFF"/>
            </a:solidFill>
            <a:ln w="12700">
              <a:miter lim="400000"/>
            </a:ln>
          </p:spPr>
          <p:txBody>
            <a:bodyPr lIns="50800" tIns="50800" rIns="50800" bIns="50800" anchor="ctr"/>
            <a:lstStyle/>
            <a:p>
              <a:pPr>
                <a:defRPr>
                  <a:solidFill>
                    <a:srgbClr val="FFFFFF"/>
                  </a:solidFill>
                </a:defRPr>
              </a:pPr>
              <a:endParaRPr/>
            </a:p>
          </p:txBody>
        </p:sp>
        <p:pic>
          <p:nvPicPr>
            <p:cNvPr id="54" name="pasted-image.pdf"/>
            <p:cNvPicPr>
              <a:picLocks noChangeAspect="1"/>
            </p:cNvPicPr>
            <p:nvPr/>
          </p:nvPicPr>
          <p:blipFill>
            <a:blip r:embed="rId4"/>
            <a:stretch>
              <a:fillRect/>
            </a:stretch>
          </p:blipFill>
          <p:spPr>
            <a:xfrm>
              <a:off x="7301327" y="4756861"/>
              <a:ext cx="533645" cy="504764"/>
            </a:xfrm>
            <a:prstGeom prst="rect">
              <a:avLst/>
            </a:prstGeom>
            <a:ln w="12700">
              <a:miter lim="400000"/>
              <a:headEnd/>
              <a:tailEnd/>
            </a:ln>
          </p:spPr>
        </p:pic>
      </p:grpSp>
      <p:sp>
        <p:nvSpPr>
          <p:cNvPr id="56" name="Shape 120"/>
          <p:cNvSpPr/>
          <p:nvPr/>
        </p:nvSpPr>
        <p:spPr>
          <a:xfrm rot="1370647" flipH="1">
            <a:off x="4744559" y="4271547"/>
            <a:ext cx="2770127" cy="212982"/>
          </a:xfrm>
          <a:prstGeom prst="rect">
            <a:avLst/>
          </a:prstGeom>
          <a:solidFill>
            <a:srgbClr val="808785">
              <a:alpha val="60000"/>
            </a:srgbClr>
          </a:solidFill>
          <a:ln w="12700">
            <a:miter lim="400000"/>
          </a:ln>
        </p:spPr>
        <p:txBody>
          <a:bodyPr lIns="50800" tIns="50800" rIns="50800" bIns="50800" anchor="ctr"/>
          <a:lstStyle/>
          <a:p>
            <a:pPr>
              <a:defRPr>
                <a:solidFill>
                  <a:srgbClr val="FFFFFF"/>
                </a:solidFill>
              </a:defRPr>
            </a:pPr>
            <a:endParaRPr/>
          </a:p>
        </p:txBody>
      </p:sp>
      <p:sp>
        <p:nvSpPr>
          <p:cNvPr id="57" name="Shape 122"/>
          <p:cNvSpPr/>
          <p:nvPr/>
        </p:nvSpPr>
        <p:spPr>
          <a:xfrm rot="21144047">
            <a:off x="5029896" y="4971735"/>
            <a:ext cx="2156946" cy="212983"/>
          </a:xfrm>
          <a:prstGeom prst="rect">
            <a:avLst/>
          </a:prstGeom>
          <a:solidFill>
            <a:srgbClr val="808785">
              <a:alpha val="60000"/>
            </a:srgbClr>
          </a:solidFill>
          <a:ln w="12700">
            <a:miter lim="400000"/>
          </a:ln>
        </p:spPr>
        <p:txBody>
          <a:bodyPr lIns="50800" tIns="50800" rIns="50800" bIns="50800" anchor="ctr"/>
          <a:lstStyle/>
          <a:p>
            <a:pPr>
              <a:defRPr>
                <a:solidFill>
                  <a:srgbClr val="FFFFFF"/>
                </a:solidFill>
              </a:defRPr>
            </a:pPr>
            <a:endParaRPr/>
          </a:p>
        </p:txBody>
      </p:sp>
      <p:grpSp>
        <p:nvGrpSpPr>
          <p:cNvPr id="9" name="Group 126"/>
          <p:cNvGrpSpPr/>
          <p:nvPr/>
        </p:nvGrpSpPr>
        <p:grpSpPr>
          <a:xfrm>
            <a:off x="4266548" y="3364528"/>
            <a:ext cx="1067175" cy="1067175"/>
            <a:chOff x="0" y="0"/>
            <a:chExt cx="1270000" cy="1270000"/>
          </a:xfrm>
        </p:grpSpPr>
        <p:sp>
          <p:nvSpPr>
            <p:cNvPr id="10" name="Shape 123"/>
            <p:cNvSpPr/>
            <p:nvPr/>
          </p:nvSpPr>
          <p:spPr>
            <a:xfrm>
              <a:off x="0" y="0"/>
              <a:ext cx="1270000" cy="1270000"/>
            </a:xfrm>
            <a:prstGeom prst="ellipse">
              <a:avLst/>
            </a:prstGeom>
            <a:solidFill>
              <a:srgbClr val="0AB79B"/>
            </a:soli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sp>
          <p:nvSpPr>
            <p:cNvPr id="11" name="Shape 124"/>
            <p:cNvSpPr/>
            <p:nvPr/>
          </p:nvSpPr>
          <p:spPr>
            <a:xfrm>
              <a:off x="202826" y="193691"/>
              <a:ext cx="864348" cy="864348"/>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sz="3700">
                  <a:solidFill>
                    <a:srgbClr val="FFFFFF"/>
                  </a:solidFill>
                </a:defRPr>
              </a:pPr>
              <a:endParaRPr/>
            </a:p>
          </p:txBody>
        </p:sp>
        <p:pic>
          <p:nvPicPr>
            <p:cNvPr id="12" name="pasted-image.pdf"/>
            <p:cNvPicPr>
              <a:picLocks noChangeAspect="1"/>
            </p:cNvPicPr>
            <p:nvPr/>
          </p:nvPicPr>
          <p:blipFill>
            <a:blip r:embed="rId5"/>
            <a:stretch>
              <a:fillRect/>
            </a:stretch>
          </p:blipFill>
          <p:spPr>
            <a:xfrm>
              <a:off x="377088" y="373483"/>
              <a:ext cx="515823" cy="504765"/>
            </a:xfrm>
            <a:prstGeom prst="rect">
              <a:avLst/>
            </a:prstGeom>
            <a:ln w="12700" cap="flat">
              <a:noFill/>
              <a:miter lim="400000"/>
              <a:headEnd/>
              <a:tailEnd/>
            </a:ln>
            <a:effectLst/>
          </p:spPr>
        </p:pic>
      </p:grpSp>
      <p:sp>
        <p:nvSpPr>
          <p:cNvPr id="60" name="TextBox 59"/>
          <p:cNvSpPr txBox="1"/>
          <p:nvPr/>
        </p:nvSpPr>
        <p:spPr>
          <a:xfrm>
            <a:off x="768791" y="2547597"/>
            <a:ext cx="3709896" cy="369332"/>
          </a:xfrm>
          <a:prstGeom prst="rect">
            <a:avLst/>
          </a:prstGeom>
          <a:noFill/>
        </p:spPr>
        <p:txBody>
          <a:bodyPr wrap="square" rtlCol="0">
            <a:spAutoFit/>
          </a:bodyPr>
          <a:lstStyle/>
          <a:p>
            <a:r>
              <a:rPr lang="zh-CN" altLang="en-US" dirty="0">
                <a:latin typeface="+mn-ea"/>
                <a:ea typeface="+mn-ea"/>
              </a:rPr>
              <a:t>囊括各大品类，您想要的应有尽有</a:t>
            </a:r>
          </a:p>
        </p:txBody>
      </p:sp>
      <p:cxnSp>
        <p:nvCxnSpPr>
          <p:cNvPr id="65" name="直接连接符 64"/>
          <p:cNvCxnSpPr/>
          <p:nvPr/>
        </p:nvCxnSpPr>
        <p:spPr bwMode="auto">
          <a:xfrm>
            <a:off x="8061868" y="3232596"/>
            <a:ext cx="3408424" cy="0"/>
          </a:xfrm>
          <a:prstGeom prst="line">
            <a:avLst/>
          </a:prstGeom>
          <a:solidFill>
            <a:schemeClr val="accent1"/>
          </a:solidFill>
          <a:ln w="28575" cap="flat" cmpd="sng" algn="ctr">
            <a:solidFill>
              <a:schemeClr val="tx1">
                <a:lumMod val="50000"/>
                <a:lumOff val="50000"/>
              </a:schemeClr>
            </a:solidFill>
            <a:prstDash val="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直接连接符 65"/>
          <p:cNvCxnSpPr/>
          <p:nvPr/>
        </p:nvCxnSpPr>
        <p:spPr bwMode="auto">
          <a:xfrm>
            <a:off x="7942728" y="4903012"/>
            <a:ext cx="3527564" cy="0"/>
          </a:xfrm>
          <a:prstGeom prst="line">
            <a:avLst/>
          </a:prstGeom>
          <a:solidFill>
            <a:schemeClr val="accent1"/>
          </a:solidFill>
          <a:ln w="28575" cap="flat" cmpd="sng" algn="ctr">
            <a:solidFill>
              <a:schemeClr val="tx1">
                <a:lumMod val="50000"/>
                <a:lumOff val="50000"/>
              </a:schemeClr>
            </a:solidFill>
            <a:prstDash val="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 name="Group 130"/>
          <p:cNvGrpSpPr/>
          <p:nvPr/>
        </p:nvGrpSpPr>
        <p:grpSpPr>
          <a:xfrm>
            <a:off x="4320809" y="4972206"/>
            <a:ext cx="1067175" cy="1067175"/>
            <a:chOff x="0" y="0"/>
            <a:chExt cx="1270000" cy="1270000"/>
          </a:xfrm>
        </p:grpSpPr>
        <p:sp>
          <p:nvSpPr>
            <p:cNvPr id="14" name="Shape 127"/>
            <p:cNvSpPr/>
            <p:nvPr/>
          </p:nvSpPr>
          <p:spPr>
            <a:xfrm>
              <a:off x="0" y="0"/>
              <a:ext cx="1270000" cy="1270000"/>
            </a:xfrm>
            <a:prstGeom prst="ellipse">
              <a:avLst/>
            </a:prstGeom>
            <a:solidFill>
              <a:schemeClr val="accent6">
                <a:hueOff val="-193447"/>
                <a:satOff val="3713"/>
                <a:lumOff val="11329"/>
                <a:alpha val="90000"/>
              </a:schemeClr>
            </a:soli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sp>
          <p:nvSpPr>
            <p:cNvPr id="15" name="Shape 128"/>
            <p:cNvSpPr/>
            <p:nvPr/>
          </p:nvSpPr>
          <p:spPr>
            <a:xfrm>
              <a:off x="202826" y="202826"/>
              <a:ext cx="864348" cy="864348"/>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pic>
          <p:nvPicPr>
            <p:cNvPr id="16" name="pasted-image.pdf"/>
            <p:cNvPicPr>
              <a:picLocks noChangeAspect="1"/>
            </p:cNvPicPr>
            <p:nvPr/>
          </p:nvPicPr>
          <p:blipFill>
            <a:blip r:embed="rId6"/>
            <a:stretch>
              <a:fillRect/>
            </a:stretch>
          </p:blipFill>
          <p:spPr>
            <a:xfrm>
              <a:off x="377088" y="376184"/>
              <a:ext cx="515823" cy="517633"/>
            </a:xfrm>
            <a:prstGeom prst="rect">
              <a:avLst/>
            </a:prstGeom>
            <a:ln w="12700" cap="flat">
              <a:noFill/>
              <a:miter lim="400000"/>
              <a:headEnd/>
              <a:tailEnd/>
            </a:ln>
            <a:effectLst/>
          </p:spPr>
        </p:pic>
      </p:grpSp>
      <p:grpSp>
        <p:nvGrpSpPr>
          <p:cNvPr id="17" name="Group 134"/>
          <p:cNvGrpSpPr/>
          <p:nvPr/>
        </p:nvGrpSpPr>
        <p:grpSpPr>
          <a:xfrm>
            <a:off x="6994693" y="4397832"/>
            <a:ext cx="1067175" cy="1067174"/>
            <a:chOff x="0" y="0"/>
            <a:chExt cx="1270000" cy="1270000"/>
          </a:xfrm>
        </p:grpSpPr>
        <p:sp>
          <p:nvSpPr>
            <p:cNvPr id="18" name="Shape 131"/>
            <p:cNvSpPr/>
            <p:nvPr/>
          </p:nvSpPr>
          <p:spPr>
            <a:xfrm>
              <a:off x="0" y="0"/>
              <a:ext cx="1270000" cy="1270000"/>
            </a:xfrm>
            <a:prstGeom prst="ellipse">
              <a:avLst/>
            </a:prstGeom>
            <a:solidFill>
              <a:srgbClr val="808785"/>
            </a:soli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sp>
          <p:nvSpPr>
            <p:cNvPr id="19" name="Shape 132"/>
            <p:cNvSpPr/>
            <p:nvPr/>
          </p:nvSpPr>
          <p:spPr>
            <a:xfrm>
              <a:off x="202826" y="202826"/>
              <a:ext cx="864348" cy="864348"/>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pic>
          <p:nvPicPr>
            <p:cNvPr id="20" name="pasted-image.pdf"/>
            <p:cNvPicPr>
              <a:picLocks noChangeAspect="1"/>
            </p:cNvPicPr>
            <p:nvPr/>
          </p:nvPicPr>
          <p:blipFill>
            <a:blip r:embed="rId7"/>
            <a:stretch>
              <a:fillRect/>
            </a:stretch>
          </p:blipFill>
          <p:spPr>
            <a:xfrm>
              <a:off x="458105" y="376184"/>
              <a:ext cx="353790" cy="517633"/>
            </a:xfrm>
            <a:prstGeom prst="rect">
              <a:avLst/>
            </a:prstGeom>
            <a:ln w="12700" cap="flat">
              <a:noFill/>
              <a:miter lim="400000"/>
              <a:headEnd/>
              <a:tailEnd/>
            </a:ln>
            <a:effectLst/>
          </p:spPr>
        </p:pic>
      </p:grpSp>
      <p:sp>
        <p:nvSpPr>
          <p:cNvPr id="71" name="TextBox 70"/>
          <p:cNvSpPr txBox="1"/>
          <p:nvPr/>
        </p:nvSpPr>
        <p:spPr>
          <a:xfrm>
            <a:off x="928936" y="3946553"/>
            <a:ext cx="3709896" cy="646331"/>
          </a:xfrm>
          <a:prstGeom prst="rect">
            <a:avLst/>
          </a:prstGeom>
          <a:noFill/>
        </p:spPr>
        <p:txBody>
          <a:bodyPr wrap="square" rtlCol="0">
            <a:spAutoFit/>
          </a:bodyPr>
          <a:lstStyle/>
          <a:p>
            <a:r>
              <a:rPr lang="zh-CN" altLang="en-US" dirty="0">
                <a:latin typeface="+mn-ea"/>
                <a:ea typeface="+mn-ea"/>
              </a:rPr>
              <a:t>教师免费申请样书，</a:t>
            </a:r>
            <a:endParaRPr lang="en-US" altLang="zh-CN" dirty="0">
              <a:latin typeface="+mn-ea"/>
              <a:ea typeface="+mn-ea"/>
            </a:endParaRPr>
          </a:p>
          <a:p>
            <a:r>
              <a:rPr lang="zh-CN" altLang="en-US" dirty="0">
                <a:latin typeface="+mn-ea"/>
                <a:ea typeface="+mn-ea"/>
              </a:rPr>
              <a:t>我们将安排快递迅速送达</a:t>
            </a:r>
          </a:p>
        </p:txBody>
      </p:sp>
      <p:sp>
        <p:nvSpPr>
          <p:cNvPr id="72" name="TextBox 71"/>
          <p:cNvSpPr txBox="1"/>
          <p:nvPr/>
        </p:nvSpPr>
        <p:spPr>
          <a:xfrm>
            <a:off x="893191" y="5577716"/>
            <a:ext cx="4123666" cy="923330"/>
          </a:xfrm>
          <a:prstGeom prst="rect">
            <a:avLst/>
          </a:prstGeom>
          <a:noFill/>
        </p:spPr>
        <p:txBody>
          <a:bodyPr wrap="square" rtlCol="0">
            <a:spAutoFit/>
          </a:bodyPr>
          <a:lstStyle/>
          <a:p>
            <a:r>
              <a:rPr lang="zh-CN" altLang="en-US" dirty="0">
                <a:latin typeface="+mn-ea"/>
                <a:ea typeface="+mn-ea"/>
              </a:rPr>
              <a:t>教学视频、</a:t>
            </a:r>
            <a:r>
              <a:rPr lang="en-US" altLang="zh-CN" dirty="0">
                <a:latin typeface="+mn-ea"/>
                <a:ea typeface="+mn-ea"/>
              </a:rPr>
              <a:t>PPT</a:t>
            </a:r>
            <a:r>
              <a:rPr lang="zh-CN" altLang="en-US" dirty="0">
                <a:latin typeface="+mn-ea"/>
                <a:ea typeface="+mn-ea"/>
              </a:rPr>
              <a:t>课件、教学案例、</a:t>
            </a:r>
            <a:endParaRPr lang="en-US" altLang="zh-CN" dirty="0">
              <a:latin typeface="+mn-ea"/>
              <a:ea typeface="+mn-ea"/>
            </a:endParaRPr>
          </a:p>
          <a:p>
            <a:r>
              <a:rPr lang="zh-CN" altLang="en-US" dirty="0">
                <a:latin typeface="+mn-ea"/>
                <a:ea typeface="+mn-ea"/>
              </a:rPr>
              <a:t>习题答案、模拟试卷等丰富资源</a:t>
            </a:r>
          </a:p>
          <a:p>
            <a:r>
              <a:rPr lang="zh-CN" altLang="en-US" dirty="0">
                <a:latin typeface="+mn-ea"/>
                <a:ea typeface="+mn-ea"/>
              </a:rPr>
              <a:t>免费下载</a:t>
            </a:r>
          </a:p>
        </p:txBody>
      </p:sp>
      <p:sp>
        <p:nvSpPr>
          <p:cNvPr id="73" name="TextBox 72"/>
          <p:cNvSpPr txBox="1"/>
          <p:nvPr/>
        </p:nvSpPr>
        <p:spPr>
          <a:xfrm>
            <a:off x="8760222" y="3244109"/>
            <a:ext cx="2626598" cy="646331"/>
          </a:xfrm>
          <a:prstGeom prst="rect">
            <a:avLst/>
          </a:prstGeom>
          <a:noFill/>
        </p:spPr>
        <p:txBody>
          <a:bodyPr wrap="square" rtlCol="0">
            <a:spAutoFit/>
          </a:bodyPr>
          <a:lstStyle/>
          <a:p>
            <a:pPr algn="r"/>
            <a:r>
              <a:rPr lang="zh-CN" altLang="en-US" dirty="0">
                <a:latin typeface="+mn-ea"/>
                <a:ea typeface="+mn-ea"/>
              </a:rPr>
              <a:t>教师可以申请最低折扣</a:t>
            </a:r>
          </a:p>
          <a:p>
            <a:pPr algn="r"/>
            <a:r>
              <a:rPr lang="zh-CN" altLang="en-US" dirty="0">
                <a:latin typeface="+mn-ea"/>
                <a:ea typeface="+mn-ea"/>
              </a:rPr>
              <a:t>学生直接优惠购买图书</a:t>
            </a:r>
          </a:p>
        </p:txBody>
      </p:sp>
      <p:sp>
        <p:nvSpPr>
          <p:cNvPr id="74" name="TextBox 73"/>
          <p:cNvSpPr txBox="1"/>
          <p:nvPr/>
        </p:nvSpPr>
        <p:spPr>
          <a:xfrm>
            <a:off x="8200571" y="4993681"/>
            <a:ext cx="3269721" cy="923330"/>
          </a:xfrm>
          <a:prstGeom prst="rect">
            <a:avLst/>
          </a:prstGeom>
          <a:noFill/>
        </p:spPr>
        <p:txBody>
          <a:bodyPr wrap="square" rtlCol="0">
            <a:spAutoFit/>
          </a:bodyPr>
          <a:lstStyle/>
          <a:p>
            <a:pPr algn="r"/>
            <a:r>
              <a:rPr lang="zh-CN" altLang="en-US" dirty="0">
                <a:latin typeface="+mn-ea"/>
                <a:ea typeface="+mn-ea"/>
              </a:rPr>
              <a:t>欢迎写文章／投稿，我们强大的编辑团队将为您提供专业和高效的编辑出版服务</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zh-CN" dirty="0"/>
              <a:t>（一</a:t>
            </a:r>
            <a:r>
              <a:rPr lang="zh-CN" altLang="zh-CN" dirty="0" smtClean="0"/>
              <a:t>）</a:t>
            </a:r>
            <a:r>
              <a:rPr lang="zh-CN" altLang="en-US" dirty="0"/>
              <a:t>信息检索的概念</a:t>
            </a:r>
          </a:p>
        </p:txBody>
      </p:sp>
      <p:sp>
        <p:nvSpPr>
          <p:cNvPr id="40" name="内容占位符 2"/>
          <p:cNvSpPr txBox="1"/>
          <p:nvPr/>
        </p:nvSpPr>
        <p:spPr>
          <a:xfrm>
            <a:off x="669922" y="1122715"/>
            <a:ext cx="10760075" cy="1315685"/>
          </a:xfrm>
          <a:prstGeom prst="rect">
            <a:avLst/>
          </a:prstGeom>
        </p:spPr>
        <p:txBody>
          <a:bodyPr vert="horz" lIns="91440" tIns="45720" rIns="91440" bIns="45720" rtlCol="0">
            <a:noAutofit/>
          </a:bodyPr>
          <a:lstStyle>
            <a:lvl1pPr marL="0" indent="625475" algn="l" defTabSz="914400" rtl="0" eaLnBrk="1" latinLnBrk="0" hangingPunct="1">
              <a:lnSpc>
                <a:spcPct val="130000"/>
              </a:lnSpc>
              <a:spcBef>
                <a:spcPts val="0"/>
              </a:spcBef>
              <a:buFont typeface="Arial" panose="020B0604020202020204" pitchFamily="34" charset="0"/>
              <a:buNone/>
              <a:defRPr sz="24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5000"/>
              </a:lnSpc>
            </a:pPr>
            <a:r>
              <a:rPr lang="zh-CN" altLang="en-US" sz="2000" dirty="0">
                <a:cs typeface="+mn-ea"/>
              </a:rPr>
              <a:t>“信息检索”一词出现于</a:t>
            </a:r>
            <a:r>
              <a:rPr lang="en-US" altLang="zh-CN" sz="2000" dirty="0">
                <a:cs typeface="+mn-ea"/>
              </a:rPr>
              <a:t>20</a:t>
            </a:r>
            <a:r>
              <a:rPr lang="zh-CN" altLang="en-US" sz="2000" dirty="0">
                <a:cs typeface="+mn-ea"/>
              </a:rPr>
              <a:t>世纪</a:t>
            </a:r>
            <a:r>
              <a:rPr lang="en-US" altLang="zh-CN" sz="2000" dirty="0">
                <a:cs typeface="+mn-ea"/>
              </a:rPr>
              <a:t>50</a:t>
            </a:r>
            <a:r>
              <a:rPr lang="zh-CN" altLang="en-US" sz="2000" dirty="0">
                <a:cs typeface="+mn-ea"/>
              </a:rPr>
              <a:t>年代</a:t>
            </a:r>
            <a:r>
              <a:rPr lang="en-US" altLang="zh-CN" sz="2000" dirty="0">
                <a:cs typeface="+mn-ea"/>
              </a:rPr>
              <a:t>﹐</a:t>
            </a:r>
            <a:r>
              <a:rPr lang="zh-CN" altLang="en-US" sz="2000" dirty="0">
                <a:cs typeface="+mn-ea"/>
              </a:rPr>
              <a:t>它是指将信息按照一定的方式组织和存储起来，并根据用户的需要找出相关信息的过</a:t>
            </a:r>
            <a:r>
              <a:rPr lang="zh-CN" altLang="en-US" sz="2000" dirty="0" smtClean="0">
                <a:cs typeface="+mn-ea"/>
              </a:rPr>
              <a:t>程</a:t>
            </a:r>
            <a:r>
              <a:rPr sz="2000" dirty="0" smtClean="0">
                <a:cs typeface="+mn-ea"/>
              </a:rPr>
              <a:t>。</a:t>
            </a:r>
            <a:endParaRPr sz="2000" dirty="0">
              <a:cs typeface="+mn-ea"/>
            </a:endParaRPr>
          </a:p>
        </p:txBody>
      </p:sp>
      <p:grpSp>
        <p:nvGrpSpPr>
          <p:cNvPr id="20" name="组合 19"/>
          <p:cNvGrpSpPr/>
          <p:nvPr/>
        </p:nvGrpSpPr>
        <p:grpSpPr>
          <a:xfrm>
            <a:off x="0" y="2582780"/>
            <a:ext cx="12192000" cy="3860566"/>
            <a:chOff x="0" y="6050"/>
            <a:chExt cx="19200" cy="4750"/>
          </a:xfrm>
        </p:grpSpPr>
        <p:sp>
          <p:nvSpPr>
            <p:cNvPr id="22" name="矩形 21"/>
            <p:cNvSpPr/>
            <p:nvPr/>
          </p:nvSpPr>
          <p:spPr>
            <a:xfrm flipV="1">
              <a:off x="0" y="6050"/>
              <a:ext cx="19200" cy="47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矩形 23"/>
            <p:cNvSpPr/>
            <p:nvPr/>
          </p:nvSpPr>
          <p:spPr>
            <a:xfrm>
              <a:off x="10998" y="7691"/>
              <a:ext cx="7002" cy="2763"/>
            </a:xfrm>
            <a:prstGeom prst="rect">
              <a:avLst/>
            </a:prstGeom>
          </p:spPr>
          <p:txBody>
            <a:bodyPr wrap="square">
              <a:spAutoFit/>
            </a:bodyPr>
            <a:lstStyle/>
            <a:p>
              <a:pPr algn="just" defTabSz="913765">
                <a:lnSpc>
                  <a:spcPct val="120000"/>
                </a:lnSpc>
                <a:defRPr/>
              </a:pPr>
              <a:r>
                <a:rPr lang="zh-CN" altLang="en-US" dirty="0">
                  <a:solidFill>
                    <a:prstClr val="black">
                      <a:lumMod val="50000"/>
                      <a:lumOff val="50000"/>
                    </a:prstClr>
                  </a:solidFill>
                  <a:latin typeface="方正黑体简体" panose="02010601030101010101" pitchFamily="2" charset="-122"/>
                  <a:ea typeface="方正黑体简体" panose="02010601030101010101" pitchFamily="2" charset="-122"/>
                  <a:cs typeface="+mn-ea"/>
                  <a:sym typeface="+mn-lt"/>
                </a:rPr>
                <a:t>广义的信息检索包括信息存储和信息获取两个过程。信息存储是指通过对大量无序信息进行选择、收集、著录、标引后，组建成各种信息检索工具或系统，使无序信息转化为有序信息集合的过</a:t>
              </a:r>
              <a:r>
                <a:rPr lang="zh-CN" altLang="en-US" dirty="0" smtClean="0">
                  <a:solidFill>
                    <a:prstClr val="black">
                      <a:lumMod val="50000"/>
                      <a:lumOff val="50000"/>
                    </a:prstClr>
                  </a:solidFill>
                  <a:latin typeface="方正黑体简体" panose="02010601030101010101" pitchFamily="2" charset="-122"/>
                  <a:ea typeface="方正黑体简体" panose="02010601030101010101" pitchFamily="2" charset="-122"/>
                  <a:cs typeface="+mn-ea"/>
                  <a:sym typeface="+mn-lt"/>
                </a:rPr>
                <a:t>程。</a:t>
              </a:r>
              <a:endParaRPr lang="zh-CN" altLang="en-US" dirty="0">
                <a:solidFill>
                  <a:prstClr val="black">
                    <a:lumMod val="50000"/>
                    <a:lumOff val="50000"/>
                  </a:prstClr>
                </a:solidFill>
                <a:latin typeface="方正黑体简体" panose="02010601030101010101" pitchFamily="2" charset="-122"/>
                <a:ea typeface="方正黑体简体" panose="02010601030101010101" pitchFamily="2" charset="-122"/>
                <a:cs typeface="+mn-ea"/>
                <a:sym typeface="+mn-lt"/>
              </a:endParaRPr>
            </a:p>
          </p:txBody>
        </p:sp>
        <p:sp>
          <p:nvSpPr>
            <p:cNvPr id="25" name="矩形 24"/>
            <p:cNvSpPr/>
            <p:nvPr/>
          </p:nvSpPr>
          <p:spPr>
            <a:xfrm>
              <a:off x="11972" y="6591"/>
              <a:ext cx="5344" cy="663"/>
            </a:xfrm>
            <a:prstGeom prst="rect">
              <a:avLst/>
            </a:prstGeom>
            <a:solidFill>
              <a:schemeClr val="accent4">
                <a:lumMod val="60000"/>
                <a:lumOff val="40000"/>
              </a:schemeClr>
            </a:solidFill>
          </p:spPr>
          <p:txBody>
            <a:bodyPr wrap="square">
              <a:spAutoFit/>
            </a:bodyPr>
            <a:lstStyle/>
            <a:p>
              <a:pPr marL="285750" indent="-285750" algn="just" defTabSz="913765">
                <a:lnSpc>
                  <a:spcPct val="120000"/>
                </a:lnSpc>
                <a:buFont typeface="Wingdings" panose="05000000000000000000" pitchFamily="2" charset="2"/>
                <a:buChar char="u"/>
                <a:defRPr/>
              </a:pPr>
              <a:r>
                <a:rPr lang="zh-CN" altLang="en-US" sz="2000" b="1" dirty="0">
                  <a:solidFill>
                    <a:schemeClr val="tx1"/>
                  </a:solidFill>
                  <a:latin typeface="方正黑体简体" panose="02010601030101010101" pitchFamily="2" charset="-122"/>
                  <a:ea typeface="方正黑体简体" panose="02010601030101010101" pitchFamily="2" charset="-122"/>
                  <a:cs typeface="+mn-ea"/>
                  <a:sym typeface="+mn-lt"/>
                </a:rPr>
                <a:t>广义的信息检索</a:t>
              </a:r>
            </a:p>
          </p:txBody>
        </p:sp>
        <p:sp>
          <p:nvSpPr>
            <p:cNvPr id="26" name="矩形 25"/>
            <p:cNvSpPr/>
            <p:nvPr/>
          </p:nvSpPr>
          <p:spPr>
            <a:xfrm>
              <a:off x="1495" y="7691"/>
              <a:ext cx="8125" cy="1750"/>
            </a:xfrm>
            <a:prstGeom prst="rect">
              <a:avLst/>
            </a:prstGeom>
          </p:spPr>
          <p:txBody>
            <a:bodyPr wrap="square">
              <a:spAutoFit/>
            </a:bodyPr>
            <a:lstStyle/>
            <a:p>
              <a:pPr algn="just" defTabSz="913765">
                <a:lnSpc>
                  <a:spcPct val="120000"/>
                </a:lnSpc>
                <a:defRPr/>
              </a:pPr>
              <a:r>
                <a:rPr lang="zh-CN" altLang="en-US" dirty="0">
                  <a:solidFill>
                    <a:prstClr val="black">
                      <a:lumMod val="50000"/>
                      <a:lumOff val="50000"/>
                    </a:prstClr>
                  </a:solidFill>
                  <a:latin typeface="方正黑体简体" panose="02010601030101010101" pitchFamily="2" charset="-122"/>
                  <a:ea typeface="方正黑体简体" panose="02010601030101010101" pitchFamily="2" charset="-122"/>
                  <a:cs typeface="+mn-ea"/>
                  <a:sym typeface="+mn-lt"/>
                </a:rPr>
                <a:t>狭义的信息检索。在互联网中，用户经常会通过搜索引擎搜索各种信息，像这种从一定的信息集合中找出所需要的信息的过程，就是狭义的信息检索，也就是我们常说的信息查</a:t>
              </a:r>
              <a:r>
                <a:rPr lang="zh-CN" altLang="en-US" dirty="0" smtClean="0">
                  <a:solidFill>
                    <a:prstClr val="black">
                      <a:lumMod val="50000"/>
                      <a:lumOff val="50000"/>
                    </a:prstClr>
                  </a:solidFill>
                  <a:latin typeface="方正黑体简体" panose="02010601030101010101" pitchFamily="2" charset="-122"/>
                  <a:ea typeface="方正黑体简体" panose="02010601030101010101" pitchFamily="2" charset="-122"/>
                  <a:cs typeface="+mn-ea"/>
                  <a:sym typeface="+mn-lt"/>
                </a:rPr>
                <a:t>询。</a:t>
              </a:r>
              <a:endParaRPr lang="zh-CN" altLang="en-US" dirty="0">
                <a:solidFill>
                  <a:prstClr val="black">
                    <a:lumMod val="50000"/>
                    <a:lumOff val="50000"/>
                  </a:prstClr>
                </a:solidFill>
                <a:latin typeface="方正黑体简体" panose="02010601030101010101" pitchFamily="2" charset="-122"/>
                <a:ea typeface="方正黑体简体" panose="02010601030101010101" pitchFamily="2" charset="-122"/>
                <a:cs typeface="+mn-ea"/>
                <a:sym typeface="+mn-lt"/>
              </a:endParaRPr>
            </a:p>
          </p:txBody>
        </p:sp>
        <p:sp>
          <p:nvSpPr>
            <p:cNvPr id="27" name="Freeform 104"/>
            <p:cNvSpPr>
              <a:spLocks noEditPoints="1"/>
            </p:cNvSpPr>
            <p:nvPr/>
          </p:nvSpPr>
          <p:spPr bwMode="auto">
            <a:xfrm>
              <a:off x="11079" y="6643"/>
              <a:ext cx="614" cy="577"/>
            </a:xfrm>
            <a:custGeom>
              <a:avLst/>
              <a:gdLst>
                <a:gd name="T0" fmla="*/ 120 w 128"/>
                <a:gd name="T1" fmla="*/ 73 h 120"/>
                <a:gd name="T2" fmla="*/ 120 w 128"/>
                <a:gd name="T3" fmla="*/ 56 h 120"/>
                <a:gd name="T4" fmla="*/ 64 w 128"/>
                <a:gd name="T5" fmla="*/ 0 h 120"/>
                <a:gd name="T6" fmla="*/ 8 w 128"/>
                <a:gd name="T7" fmla="*/ 56 h 120"/>
                <a:gd name="T8" fmla="*/ 8 w 128"/>
                <a:gd name="T9" fmla="*/ 73 h 120"/>
                <a:gd name="T10" fmla="*/ 0 w 128"/>
                <a:gd name="T11" fmla="*/ 90 h 120"/>
                <a:gd name="T12" fmla="*/ 21 w 128"/>
                <a:gd name="T13" fmla="*/ 112 h 120"/>
                <a:gd name="T14" fmla="*/ 32 w 128"/>
                <a:gd name="T15" fmla="*/ 120 h 120"/>
                <a:gd name="T16" fmla="*/ 44 w 128"/>
                <a:gd name="T17" fmla="*/ 108 h 120"/>
                <a:gd name="T18" fmla="*/ 44 w 128"/>
                <a:gd name="T19" fmla="*/ 72 h 120"/>
                <a:gd name="T20" fmla="*/ 32 w 128"/>
                <a:gd name="T21" fmla="*/ 60 h 120"/>
                <a:gd name="T22" fmla="*/ 21 w 128"/>
                <a:gd name="T23" fmla="*/ 68 h 120"/>
                <a:gd name="T24" fmla="*/ 16 w 128"/>
                <a:gd name="T25" fmla="*/ 68 h 120"/>
                <a:gd name="T26" fmla="*/ 16 w 128"/>
                <a:gd name="T27" fmla="*/ 56 h 120"/>
                <a:gd name="T28" fmla="*/ 64 w 128"/>
                <a:gd name="T29" fmla="*/ 8 h 120"/>
                <a:gd name="T30" fmla="*/ 112 w 128"/>
                <a:gd name="T31" fmla="*/ 56 h 120"/>
                <a:gd name="T32" fmla="*/ 112 w 128"/>
                <a:gd name="T33" fmla="*/ 68 h 120"/>
                <a:gd name="T34" fmla="*/ 107 w 128"/>
                <a:gd name="T35" fmla="*/ 68 h 120"/>
                <a:gd name="T36" fmla="*/ 96 w 128"/>
                <a:gd name="T37" fmla="*/ 60 h 120"/>
                <a:gd name="T38" fmla="*/ 84 w 128"/>
                <a:gd name="T39" fmla="*/ 72 h 120"/>
                <a:gd name="T40" fmla="*/ 84 w 128"/>
                <a:gd name="T41" fmla="*/ 108 h 120"/>
                <a:gd name="T42" fmla="*/ 96 w 128"/>
                <a:gd name="T43" fmla="*/ 120 h 120"/>
                <a:gd name="T44" fmla="*/ 107 w 128"/>
                <a:gd name="T45" fmla="*/ 112 h 120"/>
                <a:gd name="T46" fmla="*/ 128 w 128"/>
                <a:gd name="T47" fmla="*/ 90 h 120"/>
                <a:gd name="T48" fmla="*/ 120 w 128"/>
                <a:gd name="T49" fmla="*/ 73 h 120"/>
                <a:gd name="T50" fmla="*/ 28 w 128"/>
                <a:gd name="T51" fmla="*/ 72 h 120"/>
                <a:gd name="T52" fmla="*/ 32 w 128"/>
                <a:gd name="T53" fmla="*/ 68 h 120"/>
                <a:gd name="T54" fmla="*/ 36 w 128"/>
                <a:gd name="T55" fmla="*/ 72 h 120"/>
                <a:gd name="T56" fmla="*/ 36 w 128"/>
                <a:gd name="T57" fmla="*/ 108 h 120"/>
                <a:gd name="T58" fmla="*/ 32 w 128"/>
                <a:gd name="T59" fmla="*/ 112 h 120"/>
                <a:gd name="T60" fmla="*/ 28 w 128"/>
                <a:gd name="T61" fmla="*/ 108 h 120"/>
                <a:gd name="T62" fmla="*/ 28 w 128"/>
                <a:gd name="T63" fmla="*/ 72 h 120"/>
                <a:gd name="T64" fmla="*/ 20 w 128"/>
                <a:gd name="T65" fmla="*/ 76 h 120"/>
                <a:gd name="T66" fmla="*/ 20 w 128"/>
                <a:gd name="T67" fmla="*/ 103 h 120"/>
                <a:gd name="T68" fmla="*/ 8 w 128"/>
                <a:gd name="T69" fmla="*/ 90 h 120"/>
                <a:gd name="T70" fmla="*/ 20 w 128"/>
                <a:gd name="T71" fmla="*/ 76 h 120"/>
                <a:gd name="T72" fmla="*/ 100 w 128"/>
                <a:gd name="T73" fmla="*/ 108 h 120"/>
                <a:gd name="T74" fmla="*/ 96 w 128"/>
                <a:gd name="T75" fmla="*/ 112 h 120"/>
                <a:gd name="T76" fmla="*/ 92 w 128"/>
                <a:gd name="T77" fmla="*/ 108 h 120"/>
                <a:gd name="T78" fmla="*/ 92 w 128"/>
                <a:gd name="T79" fmla="*/ 72 h 120"/>
                <a:gd name="T80" fmla="*/ 96 w 128"/>
                <a:gd name="T81" fmla="*/ 68 h 120"/>
                <a:gd name="T82" fmla="*/ 100 w 128"/>
                <a:gd name="T83" fmla="*/ 72 h 120"/>
                <a:gd name="T84" fmla="*/ 100 w 128"/>
                <a:gd name="T85" fmla="*/ 108 h 120"/>
                <a:gd name="T86" fmla="*/ 108 w 128"/>
                <a:gd name="T87" fmla="*/ 103 h 120"/>
                <a:gd name="T88" fmla="*/ 108 w 128"/>
                <a:gd name="T89" fmla="*/ 76 h 120"/>
                <a:gd name="T90" fmla="*/ 120 w 128"/>
                <a:gd name="T91" fmla="*/ 90 h 120"/>
                <a:gd name="T92" fmla="*/ 108 w 128"/>
                <a:gd name="T93" fmla="*/ 10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20">
                  <a:moveTo>
                    <a:pt x="120" y="73"/>
                  </a:moveTo>
                  <a:cubicBezTo>
                    <a:pt x="120" y="56"/>
                    <a:pt x="120" y="56"/>
                    <a:pt x="120" y="56"/>
                  </a:cubicBezTo>
                  <a:cubicBezTo>
                    <a:pt x="120" y="25"/>
                    <a:pt x="95" y="0"/>
                    <a:pt x="64" y="0"/>
                  </a:cubicBezTo>
                  <a:cubicBezTo>
                    <a:pt x="33" y="0"/>
                    <a:pt x="8" y="25"/>
                    <a:pt x="8" y="56"/>
                  </a:cubicBezTo>
                  <a:cubicBezTo>
                    <a:pt x="8" y="73"/>
                    <a:pt x="8" y="73"/>
                    <a:pt x="8" y="73"/>
                  </a:cubicBezTo>
                  <a:cubicBezTo>
                    <a:pt x="3" y="77"/>
                    <a:pt x="0" y="83"/>
                    <a:pt x="0" y="90"/>
                  </a:cubicBezTo>
                  <a:cubicBezTo>
                    <a:pt x="0" y="102"/>
                    <a:pt x="9" y="111"/>
                    <a:pt x="21" y="112"/>
                  </a:cubicBezTo>
                  <a:cubicBezTo>
                    <a:pt x="22" y="116"/>
                    <a:pt x="27" y="120"/>
                    <a:pt x="32" y="120"/>
                  </a:cubicBezTo>
                  <a:cubicBezTo>
                    <a:pt x="39" y="120"/>
                    <a:pt x="44" y="114"/>
                    <a:pt x="44" y="108"/>
                  </a:cubicBezTo>
                  <a:cubicBezTo>
                    <a:pt x="44" y="72"/>
                    <a:pt x="44" y="72"/>
                    <a:pt x="44" y="72"/>
                  </a:cubicBezTo>
                  <a:cubicBezTo>
                    <a:pt x="44" y="65"/>
                    <a:pt x="39" y="60"/>
                    <a:pt x="32" y="60"/>
                  </a:cubicBezTo>
                  <a:cubicBezTo>
                    <a:pt x="27" y="60"/>
                    <a:pt x="22" y="63"/>
                    <a:pt x="21" y="68"/>
                  </a:cubicBezTo>
                  <a:cubicBezTo>
                    <a:pt x="19" y="68"/>
                    <a:pt x="18" y="68"/>
                    <a:pt x="16" y="68"/>
                  </a:cubicBezTo>
                  <a:cubicBezTo>
                    <a:pt x="16" y="56"/>
                    <a:pt x="16" y="56"/>
                    <a:pt x="16" y="56"/>
                  </a:cubicBezTo>
                  <a:cubicBezTo>
                    <a:pt x="16" y="29"/>
                    <a:pt x="37" y="8"/>
                    <a:pt x="64" y="8"/>
                  </a:cubicBezTo>
                  <a:cubicBezTo>
                    <a:pt x="91" y="8"/>
                    <a:pt x="112" y="29"/>
                    <a:pt x="112" y="56"/>
                  </a:cubicBezTo>
                  <a:cubicBezTo>
                    <a:pt x="112" y="68"/>
                    <a:pt x="112" y="68"/>
                    <a:pt x="112" y="68"/>
                  </a:cubicBezTo>
                  <a:cubicBezTo>
                    <a:pt x="110" y="68"/>
                    <a:pt x="109" y="68"/>
                    <a:pt x="107" y="68"/>
                  </a:cubicBezTo>
                  <a:cubicBezTo>
                    <a:pt x="106" y="63"/>
                    <a:pt x="101" y="60"/>
                    <a:pt x="96" y="60"/>
                  </a:cubicBezTo>
                  <a:cubicBezTo>
                    <a:pt x="89" y="60"/>
                    <a:pt x="84" y="65"/>
                    <a:pt x="84" y="72"/>
                  </a:cubicBezTo>
                  <a:cubicBezTo>
                    <a:pt x="84" y="108"/>
                    <a:pt x="84" y="108"/>
                    <a:pt x="84" y="108"/>
                  </a:cubicBezTo>
                  <a:cubicBezTo>
                    <a:pt x="84" y="114"/>
                    <a:pt x="89" y="120"/>
                    <a:pt x="96" y="120"/>
                  </a:cubicBezTo>
                  <a:cubicBezTo>
                    <a:pt x="101" y="120"/>
                    <a:pt x="106" y="116"/>
                    <a:pt x="107" y="112"/>
                  </a:cubicBezTo>
                  <a:cubicBezTo>
                    <a:pt x="119" y="111"/>
                    <a:pt x="128" y="102"/>
                    <a:pt x="128" y="90"/>
                  </a:cubicBezTo>
                  <a:cubicBezTo>
                    <a:pt x="128" y="83"/>
                    <a:pt x="125" y="77"/>
                    <a:pt x="120" y="73"/>
                  </a:cubicBezTo>
                  <a:close/>
                  <a:moveTo>
                    <a:pt x="28" y="72"/>
                  </a:moveTo>
                  <a:cubicBezTo>
                    <a:pt x="28" y="69"/>
                    <a:pt x="30" y="68"/>
                    <a:pt x="32" y="68"/>
                  </a:cubicBezTo>
                  <a:cubicBezTo>
                    <a:pt x="34" y="68"/>
                    <a:pt x="36" y="69"/>
                    <a:pt x="36" y="72"/>
                  </a:cubicBezTo>
                  <a:cubicBezTo>
                    <a:pt x="36" y="108"/>
                    <a:pt x="36" y="108"/>
                    <a:pt x="36" y="108"/>
                  </a:cubicBezTo>
                  <a:cubicBezTo>
                    <a:pt x="36" y="110"/>
                    <a:pt x="34" y="112"/>
                    <a:pt x="32" y="112"/>
                  </a:cubicBezTo>
                  <a:cubicBezTo>
                    <a:pt x="30" y="112"/>
                    <a:pt x="28" y="110"/>
                    <a:pt x="28" y="108"/>
                  </a:cubicBezTo>
                  <a:lnTo>
                    <a:pt x="28" y="72"/>
                  </a:lnTo>
                  <a:close/>
                  <a:moveTo>
                    <a:pt x="20" y="76"/>
                  </a:moveTo>
                  <a:cubicBezTo>
                    <a:pt x="20" y="103"/>
                    <a:pt x="20" y="103"/>
                    <a:pt x="20" y="103"/>
                  </a:cubicBezTo>
                  <a:cubicBezTo>
                    <a:pt x="13" y="102"/>
                    <a:pt x="8" y="96"/>
                    <a:pt x="8" y="90"/>
                  </a:cubicBezTo>
                  <a:cubicBezTo>
                    <a:pt x="8" y="83"/>
                    <a:pt x="13" y="77"/>
                    <a:pt x="20" y="76"/>
                  </a:cubicBezTo>
                  <a:close/>
                  <a:moveTo>
                    <a:pt x="100" y="108"/>
                  </a:moveTo>
                  <a:cubicBezTo>
                    <a:pt x="100" y="110"/>
                    <a:pt x="98" y="112"/>
                    <a:pt x="96" y="112"/>
                  </a:cubicBezTo>
                  <a:cubicBezTo>
                    <a:pt x="94" y="112"/>
                    <a:pt x="92" y="110"/>
                    <a:pt x="92" y="108"/>
                  </a:cubicBezTo>
                  <a:cubicBezTo>
                    <a:pt x="92" y="72"/>
                    <a:pt x="92" y="72"/>
                    <a:pt x="92" y="72"/>
                  </a:cubicBezTo>
                  <a:cubicBezTo>
                    <a:pt x="92" y="69"/>
                    <a:pt x="94" y="68"/>
                    <a:pt x="96" y="68"/>
                  </a:cubicBezTo>
                  <a:cubicBezTo>
                    <a:pt x="98" y="68"/>
                    <a:pt x="100" y="69"/>
                    <a:pt x="100" y="72"/>
                  </a:cubicBezTo>
                  <a:lnTo>
                    <a:pt x="100" y="108"/>
                  </a:lnTo>
                  <a:close/>
                  <a:moveTo>
                    <a:pt x="108" y="103"/>
                  </a:moveTo>
                  <a:cubicBezTo>
                    <a:pt x="108" y="76"/>
                    <a:pt x="108" y="76"/>
                    <a:pt x="108" y="76"/>
                  </a:cubicBezTo>
                  <a:cubicBezTo>
                    <a:pt x="115" y="77"/>
                    <a:pt x="120" y="83"/>
                    <a:pt x="120" y="90"/>
                  </a:cubicBezTo>
                  <a:cubicBezTo>
                    <a:pt x="120" y="96"/>
                    <a:pt x="115" y="102"/>
                    <a:pt x="108" y="103"/>
                  </a:cubicBezTo>
                  <a:close/>
                </a:path>
              </a:pathLst>
            </a:custGeom>
            <a:solidFill>
              <a:srgbClr val="E33A59"/>
            </a:solidFill>
            <a:ln>
              <a:solidFill>
                <a:schemeClr val="accent2"/>
              </a:solidFill>
            </a:ln>
          </p:spPr>
          <p:txBody>
            <a:bodyPr vert="horz" wrap="square" lIns="91387" tIns="45694" rIns="91387" bIns="45694" numCol="1" anchor="t" anchorCtr="0" compatLnSpc="1"/>
            <a:lstStyle/>
            <a:p>
              <a:endParaRPr lang="zh-CN" altLang="en-US" sz="1705" dirty="0">
                <a:latin typeface="方正黑体简体" panose="02010601030101010101" pitchFamily="2" charset="-122"/>
                <a:ea typeface="方正黑体简体" panose="02010601030101010101" pitchFamily="2" charset="-122"/>
                <a:cs typeface="+mn-ea"/>
                <a:sym typeface="+mn-lt"/>
              </a:endParaRPr>
            </a:p>
          </p:txBody>
        </p:sp>
        <p:grpSp>
          <p:nvGrpSpPr>
            <p:cNvPr id="28" name="组合 27"/>
            <p:cNvGrpSpPr/>
            <p:nvPr/>
          </p:nvGrpSpPr>
          <p:grpSpPr>
            <a:xfrm>
              <a:off x="2386" y="6591"/>
              <a:ext cx="5870" cy="663"/>
              <a:chOff x="3215" y="6667"/>
              <a:chExt cx="5870" cy="663"/>
            </a:xfrm>
          </p:grpSpPr>
          <p:sp>
            <p:nvSpPr>
              <p:cNvPr id="29" name="矩形 28"/>
              <p:cNvSpPr/>
              <p:nvPr/>
            </p:nvSpPr>
            <p:spPr>
              <a:xfrm>
                <a:off x="4013" y="6667"/>
                <a:ext cx="5072" cy="663"/>
              </a:xfrm>
              <a:prstGeom prst="rect">
                <a:avLst/>
              </a:prstGeom>
              <a:solidFill>
                <a:srgbClr val="92D050"/>
              </a:solidFill>
              <a:ln>
                <a:solidFill>
                  <a:srgbClr val="92D050"/>
                </a:solidFill>
              </a:ln>
            </p:spPr>
            <p:txBody>
              <a:bodyPr wrap="square">
                <a:spAutoFit/>
              </a:bodyPr>
              <a:lstStyle/>
              <a:p>
                <a:pPr marL="285750" indent="-285750" algn="just" defTabSz="913765">
                  <a:lnSpc>
                    <a:spcPct val="120000"/>
                  </a:lnSpc>
                  <a:buFont typeface="Wingdings" panose="05000000000000000000" pitchFamily="2" charset="2"/>
                  <a:buChar char="u"/>
                  <a:defRPr/>
                </a:pPr>
                <a:r>
                  <a:rPr lang="zh-CN" altLang="en-US" sz="2000" b="1" dirty="0">
                    <a:solidFill>
                      <a:schemeClr val="bg1"/>
                    </a:solidFill>
                    <a:latin typeface="方正黑体简体" panose="02010601030101010101" pitchFamily="2" charset="-122"/>
                    <a:ea typeface="方正黑体简体" panose="02010601030101010101" pitchFamily="2" charset="-122"/>
                    <a:cs typeface="+mn-ea"/>
                    <a:sym typeface="+mn-lt"/>
                  </a:rPr>
                  <a:t>狭义的信息检索</a:t>
                </a:r>
              </a:p>
            </p:txBody>
          </p:sp>
          <p:sp>
            <p:nvSpPr>
              <p:cNvPr id="30" name="Freeform 36"/>
              <p:cNvSpPr>
                <a:spLocks noEditPoints="1"/>
              </p:cNvSpPr>
              <p:nvPr/>
            </p:nvSpPr>
            <p:spPr bwMode="auto">
              <a:xfrm>
                <a:off x="3215" y="6719"/>
                <a:ext cx="614" cy="577"/>
              </a:xfrm>
              <a:custGeom>
                <a:avLst/>
                <a:gdLst>
                  <a:gd name="T0" fmla="*/ 116 w 128"/>
                  <a:gd name="T1" fmla="*/ 28 h 120"/>
                  <a:gd name="T2" fmla="*/ 112 w 128"/>
                  <a:gd name="T3" fmla="*/ 28 h 120"/>
                  <a:gd name="T4" fmla="*/ 112 w 128"/>
                  <a:gd name="T5" fmla="*/ 20 h 120"/>
                  <a:gd name="T6" fmla="*/ 100 w 128"/>
                  <a:gd name="T7" fmla="*/ 8 h 120"/>
                  <a:gd name="T8" fmla="*/ 56 w 128"/>
                  <a:gd name="T9" fmla="*/ 8 h 120"/>
                  <a:gd name="T10" fmla="*/ 36 w 128"/>
                  <a:gd name="T11" fmla="*/ 0 h 120"/>
                  <a:gd name="T12" fmla="*/ 12 w 128"/>
                  <a:gd name="T13" fmla="*/ 0 h 120"/>
                  <a:gd name="T14" fmla="*/ 0 w 128"/>
                  <a:gd name="T15" fmla="*/ 12 h 120"/>
                  <a:gd name="T16" fmla="*/ 0 w 128"/>
                  <a:gd name="T17" fmla="*/ 108 h 120"/>
                  <a:gd name="T18" fmla="*/ 12 w 128"/>
                  <a:gd name="T19" fmla="*/ 120 h 120"/>
                  <a:gd name="T20" fmla="*/ 20 w 128"/>
                  <a:gd name="T21" fmla="*/ 120 h 120"/>
                  <a:gd name="T22" fmla="*/ 88 w 128"/>
                  <a:gd name="T23" fmla="*/ 120 h 120"/>
                  <a:gd name="T24" fmla="*/ 116 w 128"/>
                  <a:gd name="T25" fmla="*/ 120 h 120"/>
                  <a:gd name="T26" fmla="*/ 128 w 128"/>
                  <a:gd name="T27" fmla="*/ 108 h 120"/>
                  <a:gd name="T28" fmla="*/ 128 w 128"/>
                  <a:gd name="T29" fmla="*/ 40 h 120"/>
                  <a:gd name="T30" fmla="*/ 116 w 128"/>
                  <a:gd name="T31" fmla="*/ 28 h 120"/>
                  <a:gd name="T32" fmla="*/ 16 w 128"/>
                  <a:gd name="T33" fmla="*/ 112 h 120"/>
                  <a:gd name="T34" fmla="*/ 8 w 128"/>
                  <a:gd name="T35" fmla="*/ 104 h 120"/>
                  <a:gd name="T36" fmla="*/ 8 w 128"/>
                  <a:gd name="T37" fmla="*/ 16 h 120"/>
                  <a:gd name="T38" fmla="*/ 16 w 128"/>
                  <a:gd name="T39" fmla="*/ 8 h 120"/>
                  <a:gd name="T40" fmla="*/ 36 w 128"/>
                  <a:gd name="T41" fmla="*/ 8 h 120"/>
                  <a:gd name="T42" fmla="*/ 56 w 128"/>
                  <a:gd name="T43" fmla="*/ 16 h 120"/>
                  <a:gd name="T44" fmla="*/ 96 w 128"/>
                  <a:gd name="T45" fmla="*/ 16 h 120"/>
                  <a:gd name="T46" fmla="*/ 104 w 128"/>
                  <a:gd name="T47" fmla="*/ 24 h 120"/>
                  <a:gd name="T48" fmla="*/ 104 w 128"/>
                  <a:gd name="T49" fmla="*/ 28 h 120"/>
                  <a:gd name="T50" fmla="*/ 32 w 128"/>
                  <a:gd name="T51" fmla="*/ 28 h 120"/>
                  <a:gd name="T52" fmla="*/ 20 w 128"/>
                  <a:gd name="T53" fmla="*/ 40 h 120"/>
                  <a:gd name="T54" fmla="*/ 20 w 128"/>
                  <a:gd name="T55" fmla="*/ 108 h 120"/>
                  <a:gd name="T56" fmla="*/ 20 w 128"/>
                  <a:gd name="T57" fmla="*/ 112 h 120"/>
                  <a:gd name="T58" fmla="*/ 16 w 128"/>
                  <a:gd name="T59" fmla="*/ 112 h 120"/>
                  <a:gd name="T60" fmla="*/ 120 w 128"/>
                  <a:gd name="T61" fmla="*/ 104 h 120"/>
                  <a:gd name="T62" fmla="*/ 112 w 128"/>
                  <a:gd name="T63" fmla="*/ 112 h 120"/>
                  <a:gd name="T64" fmla="*/ 88 w 128"/>
                  <a:gd name="T65" fmla="*/ 112 h 120"/>
                  <a:gd name="T66" fmla="*/ 28 w 128"/>
                  <a:gd name="T67" fmla="*/ 112 h 120"/>
                  <a:gd name="T68" fmla="*/ 28 w 128"/>
                  <a:gd name="T69" fmla="*/ 104 h 120"/>
                  <a:gd name="T70" fmla="*/ 28 w 128"/>
                  <a:gd name="T71" fmla="*/ 44 h 120"/>
                  <a:gd name="T72" fmla="*/ 36 w 128"/>
                  <a:gd name="T73" fmla="*/ 36 h 120"/>
                  <a:gd name="T74" fmla="*/ 112 w 128"/>
                  <a:gd name="T75" fmla="*/ 36 h 120"/>
                  <a:gd name="T76" fmla="*/ 120 w 128"/>
                  <a:gd name="T77" fmla="*/ 44 h 120"/>
                  <a:gd name="T78" fmla="*/ 120 w 128"/>
                  <a:gd name="T79" fmla="*/ 10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0">
                    <a:moveTo>
                      <a:pt x="116" y="28"/>
                    </a:moveTo>
                    <a:cubicBezTo>
                      <a:pt x="112" y="28"/>
                      <a:pt x="112" y="28"/>
                      <a:pt x="112" y="28"/>
                    </a:cubicBezTo>
                    <a:cubicBezTo>
                      <a:pt x="112" y="20"/>
                      <a:pt x="112" y="20"/>
                      <a:pt x="112" y="20"/>
                    </a:cubicBezTo>
                    <a:cubicBezTo>
                      <a:pt x="112" y="13"/>
                      <a:pt x="106" y="8"/>
                      <a:pt x="100" y="8"/>
                    </a:cubicBezTo>
                    <a:cubicBezTo>
                      <a:pt x="100" y="8"/>
                      <a:pt x="78" y="8"/>
                      <a:pt x="56" y="8"/>
                    </a:cubicBezTo>
                    <a:cubicBezTo>
                      <a:pt x="52" y="8"/>
                      <a:pt x="39" y="0"/>
                      <a:pt x="36" y="0"/>
                    </a:cubicBezTo>
                    <a:cubicBezTo>
                      <a:pt x="18" y="0"/>
                      <a:pt x="12" y="0"/>
                      <a:pt x="12" y="0"/>
                    </a:cubicBezTo>
                    <a:cubicBezTo>
                      <a:pt x="5" y="0"/>
                      <a:pt x="0" y="5"/>
                      <a:pt x="0" y="12"/>
                    </a:cubicBezTo>
                    <a:cubicBezTo>
                      <a:pt x="0" y="108"/>
                      <a:pt x="0" y="108"/>
                      <a:pt x="0" y="108"/>
                    </a:cubicBezTo>
                    <a:cubicBezTo>
                      <a:pt x="0" y="114"/>
                      <a:pt x="5" y="120"/>
                      <a:pt x="12" y="120"/>
                    </a:cubicBezTo>
                    <a:cubicBezTo>
                      <a:pt x="20" y="120"/>
                      <a:pt x="20" y="120"/>
                      <a:pt x="20" y="120"/>
                    </a:cubicBezTo>
                    <a:cubicBezTo>
                      <a:pt x="88" y="120"/>
                      <a:pt x="88" y="120"/>
                      <a:pt x="88" y="120"/>
                    </a:cubicBezTo>
                    <a:cubicBezTo>
                      <a:pt x="116" y="120"/>
                      <a:pt x="116" y="120"/>
                      <a:pt x="116" y="120"/>
                    </a:cubicBezTo>
                    <a:cubicBezTo>
                      <a:pt x="122" y="120"/>
                      <a:pt x="128" y="114"/>
                      <a:pt x="128" y="108"/>
                    </a:cubicBezTo>
                    <a:cubicBezTo>
                      <a:pt x="128" y="40"/>
                      <a:pt x="128" y="40"/>
                      <a:pt x="128" y="40"/>
                    </a:cubicBezTo>
                    <a:cubicBezTo>
                      <a:pt x="128" y="33"/>
                      <a:pt x="122" y="28"/>
                      <a:pt x="116" y="28"/>
                    </a:cubicBezTo>
                    <a:close/>
                    <a:moveTo>
                      <a:pt x="16" y="112"/>
                    </a:moveTo>
                    <a:cubicBezTo>
                      <a:pt x="11" y="112"/>
                      <a:pt x="8" y="108"/>
                      <a:pt x="8" y="104"/>
                    </a:cubicBezTo>
                    <a:cubicBezTo>
                      <a:pt x="8" y="16"/>
                      <a:pt x="8" y="16"/>
                      <a:pt x="8" y="16"/>
                    </a:cubicBezTo>
                    <a:cubicBezTo>
                      <a:pt x="8" y="11"/>
                      <a:pt x="11" y="8"/>
                      <a:pt x="16" y="8"/>
                    </a:cubicBezTo>
                    <a:cubicBezTo>
                      <a:pt x="16" y="8"/>
                      <a:pt x="20" y="8"/>
                      <a:pt x="36" y="8"/>
                    </a:cubicBezTo>
                    <a:cubicBezTo>
                      <a:pt x="40" y="8"/>
                      <a:pt x="52" y="16"/>
                      <a:pt x="56" y="16"/>
                    </a:cubicBezTo>
                    <a:cubicBezTo>
                      <a:pt x="76" y="16"/>
                      <a:pt x="96" y="16"/>
                      <a:pt x="96" y="16"/>
                    </a:cubicBezTo>
                    <a:cubicBezTo>
                      <a:pt x="100" y="16"/>
                      <a:pt x="104" y="19"/>
                      <a:pt x="104" y="24"/>
                    </a:cubicBezTo>
                    <a:cubicBezTo>
                      <a:pt x="104" y="28"/>
                      <a:pt x="104" y="28"/>
                      <a:pt x="104" y="28"/>
                    </a:cubicBezTo>
                    <a:cubicBezTo>
                      <a:pt x="32" y="28"/>
                      <a:pt x="32" y="28"/>
                      <a:pt x="32" y="28"/>
                    </a:cubicBezTo>
                    <a:cubicBezTo>
                      <a:pt x="25" y="28"/>
                      <a:pt x="20" y="33"/>
                      <a:pt x="20" y="40"/>
                    </a:cubicBezTo>
                    <a:cubicBezTo>
                      <a:pt x="20" y="108"/>
                      <a:pt x="20" y="108"/>
                      <a:pt x="20" y="108"/>
                    </a:cubicBezTo>
                    <a:cubicBezTo>
                      <a:pt x="20" y="112"/>
                      <a:pt x="20" y="112"/>
                      <a:pt x="20" y="112"/>
                    </a:cubicBezTo>
                    <a:lnTo>
                      <a:pt x="16" y="112"/>
                    </a:lnTo>
                    <a:close/>
                    <a:moveTo>
                      <a:pt x="120" y="104"/>
                    </a:moveTo>
                    <a:cubicBezTo>
                      <a:pt x="120" y="108"/>
                      <a:pt x="116" y="112"/>
                      <a:pt x="112" y="112"/>
                    </a:cubicBezTo>
                    <a:cubicBezTo>
                      <a:pt x="88" y="112"/>
                      <a:pt x="88" y="112"/>
                      <a:pt x="88" y="112"/>
                    </a:cubicBezTo>
                    <a:cubicBezTo>
                      <a:pt x="28" y="112"/>
                      <a:pt x="28" y="112"/>
                      <a:pt x="28" y="112"/>
                    </a:cubicBezTo>
                    <a:cubicBezTo>
                      <a:pt x="28" y="104"/>
                      <a:pt x="28" y="104"/>
                      <a:pt x="28" y="104"/>
                    </a:cubicBezTo>
                    <a:cubicBezTo>
                      <a:pt x="28" y="44"/>
                      <a:pt x="28" y="44"/>
                      <a:pt x="28" y="44"/>
                    </a:cubicBezTo>
                    <a:cubicBezTo>
                      <a:pt x="28" y="39"/>
                      <a:pt x="31" y="36"/>
                      <a:pt x="36" y="36"/>
                    </a:cubicBezTo>
                    <a:cubicBezTo>
                      <a:pt x="112" y="36"/>
                      <a:pt x="112" y="36"/>
                      <a:pt x="112" y="36"/>
                    </a:cubicBezTo>
                    <a:cubicBezTo>
                      <a:pt x="116" y="36"/>
                      <a:pt x="120" y="39"/>
                      <a:pt x="120" y="44"/>
                    </a:cubicBezTo>
                    <a:lnTo>
                      <a:pt x="120" y="104"/>
                    </a:lnTo>
                    <a:close/>
                  </a:path>
                </a:pathLst>
              </a:custGeom>
              <a:solidFill>
                <a:srgbClr val="3F506C"/>
              </a:solidFill>
              <a:ln>
                <a:solidFill>
                  <a:srgbClr val="92D050"/>
                </a:solidFill>
              </a:ln>
            </p:spPr>
            <p:txBody>
              <a:bodyPr vert="horz" wrap="square" lIns="91387" tIns="45694" rIns="91387" bIns="45694" numCol="1" anchor="t" anchorCtr="0" compatLnSpc="1"/>
              <a:lstStyle/>
              <a:p>
                <a:endParaRPr lang="zh-CN" altLang="en-US" sz="1705" dirty="0">
                  <a:solidFill>
                    <a:prstClr val="black"/>
                  </a:solidFill>
                  <a:latin typeface="方正黑体简体" panose="02010601030101010101" pitchFamily="2" charset="-122"/>
                  <a:ea typeface="方正黑体简体" panose="02010601030101010101" pitchFamily="2" charset="-122"/>
                  <a:cs typeface="+mn-ea"/>
                  <a:sym typeface="+mn-lt"/>
                </a:endParaRPr>
              </a:p>
            </p:txBody>
          </p: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（二）信息检索的分类</a:t>
            </a:r>
          </a:p>
        </p:txBody>
      </p:sp>
      <p:sp>
        <p:nvSpPr>
          <p:cNvPr id="40" name="内容占位符 2"/>
          <p:cNvSpPr txBox="1"/>
          <p:nvPr/>
        </p:nvSpPr>
        <p:spPr>
          <a:xfrm>
            <a:off x="1300146" y="2393084"/>
            <a:ext cx="3400192" cy="2506980"/>
          </a:xfrm>
          <a:prstGeom prst="rect">
            <a:avLst/>
          </a:prstGeom>
        </p:spPr>
        <p:txBody>
          <a:bodyPr vert="horz" lIns="91440" tIns="45720" rIns="91440" bIns="45720" rtlCol="0">
            <a:noAutofit/>
          </a:bodyPr>
          <a:lstStyle>
            <a:lvl1pPr marL="0" indent="625475" algn="l" defTabSz="914400" rtl="0" eaLnBrk="1" latinLnBrk="0" hangingPunct="1">
              <a:lnSpc>
                <a:spcPct val="130000"/>
              </a:lnSpc>
              <a:spcBef>
                <a:spcPts val="0"/>
              </a:spcBef>
              <a:buFont typeface="Arial" panose="020B0604020202020204" pitchFamily="34" charset="0"/>
              <a:buNone/>
              <a:defRPr sz="24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200000"/>
              </a:lnSpc>
            </a:pPr>
            <a:r>
              <a:rPr lang="zh-CN" altLang="en-US" sz="2000" dirty="0"/>
              <a:t>信息检索的划分方式有多种，通常会按检索对象、检索手段、检索途径</a:t>
            </a:r>
            <a:r>
              <a:rPr lang="en-US" altLang="zh-CN" sz="2000" dirty="0"/>
              <a:t>3</a:t>
            </a:r>
            <a:r>
              <a:rPr lang="zh-CN" altLang="en-US" sz="2000" dirty="0"/>
              <a:t>种方式来划</a:t>
            </a:r>
            <a:r>
              <a:rPr lang="zh-CN" altLang="en-US" sz="2000" dirty="0" smtClean="0"/>
              <a:t>分，如右图所示。</a:t>
            </a:r>
            <a:endParaRPr lang="en-US" altLang="zh-CN" sz="2000" dirty="0"/>
          </a:p>
        </p:txBody>
      </p:sp>
      <p:grpSp>
        <p:nvGrpSpPr>
          <p:cNvPr id="2" name="组合 1"/>
          <p:cNvGrpSpPr/>
          <p:nvPr/>
        </p:nvGrpSpPr>
        <p:grpSpPr>
          <a:xfrm>
            <a:off x="5024120" y="1545590"/>
            <a:ext cx="6134735" cy="4418965"/>
            <a:chOff x="6213809" y="1716505"/>
            <a:chExt cx="4829053" cy="3609474"/>
          </a:xfrm>
        </p:grpSpPr>
        <p:sp>
          <p:nvSpPr>
            <p:cNvPr id="22" name="矩形 42"/>
            <p:cNvSpPr>
              <a:spLocks noChangeArrowheads="1"/>
            </p:cNvSpPr>
            <p:nvPr/>
          </p:nvSpPr>
          <p:spPr bwMode="auto">
            <a:xfrm>
              <a:off x="6529138" y="1716505"/>
              <a:ext cx="4513724" cy="3609474"/>
            </a:xfrm>
            <a:prstGeom prst="rect">
              <a:avLst/>
            </a:prstGeom>
            <a:solidFill>
              <a:schemeClr val="accent2"/>
            </a:solidFill>
            <a:ln w="9525">
              <a:noFill/>
              <a:miter lim="800000"/>
            </a:ln>
          </p:spPr>
          <p:txBody>
            <a:bodyPr lIns="121909" tIns="60954" rIns="121909" bIns="60954" anchor="ctr"/>
            <a:lstStyle/>
            <a:p>
              <a:pPr algn="ctr">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3809" y="2065021"/>
              <a:ext cx="4422106" cy="301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（二）信息检索的分类</a:t>
            </a:r>
          </a:p>
        </p:txBody>
      </p:sp>
      <p:sp>
        <p:nvSpPr>
          <p:cNvPr id="42" name="矩形 41"/>
          <p:cNvSpPr/>
          <p:nvPr/>
        </p:nvSpPr>
        <p:spPr>
          <a:xfrm>
            <a:off x="1274324" y="1161593"/>
            <a:ext cx="4452708" cy="517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内容占位符 3"/>
          <p:cNvSpPr>
            <a:spLocks noGrp="1"/>
          </p:cNvSpPr>
          <p:nvPr>
            <p:ph sz="quarter" idx="10"/>
          </p:nvPr>
        </p:nvSpPr>
        <p:spPr>
          <a:xfrm>
            <a:off x="1274324" y="1186269"/>
            <a:ext cx="4067697" cy="533482"/>
          </a:xfrm>
        </p:spPr>
        <p:txBody>
          <a:bodyPr>
            <a:normAutofit lnSpcReduction="10000"/>
          </a:bodyPr>
          <a:lstStyle/>
          <a:p>
            <a:pPr indent="0"/>
            <a:r>
              <a:rPr lang="en-US" altLang="zh-CN" dirty="0" smtClean="0">
                <a:solidFill>
                  <a:schemeClr val="bg1"/>
                </a:solidFill>
              </a:rPr>
              <a:t>1</a:t>
            </a:r>
            <a:r>
              <a:rPr lang="zh-CN" altLang="en-US" dirty="0" smtClean="0">
                <a:solidFill>
                  <a:schemeClr val="bg1"/>
                </a:solidFill>
              </a:rPr>
              <a:t>．</a:t>
            </a:r>
            <a:r>
              <a:rPr lang="zh-CN" altLang="en-US" dirty="0">
                <a:solidFill>
                  <a:schemeClr val="bg1"/>
                </a:solidFill>
              </a:rPr>
              <a:t>按检索对象划分</a:t>
            </a:r>
            <a:endParaRPr lang="en-US" altLang="zh-CN" sz="1100" dirty="0"/>
          </a:p>
        </p:txBody>
      </p:sp>
      <p:grpSp>
        <p:nvGrpSpPr>
          <p:cNvPr id="44" name="组合 43"/>
          <p:cNvGrpSpPr/>
          <p:nvPr/>
        </p:nvGrpSpPr>
        <p:grpSpPr>
          <a:xfrm flipV="1">
            <a:off x="609600" y="1030803"/>
            <a:ext cx="470284" cy="670057"/>
            <a:chOff x="3173412" y="596106"/>
            <a:chExt cx="960438" cy="1368425"/>
          </a:xfrm>
        </p:grpSpPr>
        <p:sp>
          <p:nvSpPr>
            <p:cNvPr id="45" name="Freeform 9"/>
            <p:cNvSpPr/>
            <p:nvPr/>
          </p:nvSpPr>
          <p:spPr bwMode="auto">
            <a:xfrm>
              <a:off x="3586162" y="1178719"/>
              <a:ext cx="193675" cy="214313"/>
            </a:xfrm>
            <a:custGeom>
              <a:avLst/>
              <a:gdLst>
                <a:gd name="T0" fmla="*/ 61 w 72"/>
                <a:gd name="T1" fmla="*/ 23 h 80"/>
                <a:gd name="T2" fmla="*/ 22 w 72"/>
                <a:gd name="T3" fmla="*/ 6 h 80"/>
                <a:gd name="T4" fmla="*/ 22 w 72"/>
                <a:gd name="T5" fmla="*/ 6 h 80"/>
                <a:gd name="T6" fmla="*/ 6 w 72"/>
                <a:gd name="T7" fmla="*/ 45 h 80"/>
                <a:gd name="T8" fmla="*/ 11 w 72"/>
                <a:gd name="T9" fmla="*/ 58 h 80"/>
                <a:gd name="T10" fmla="*/ 50 w 72"/>
                <a:gd name="T11" fmla="*/ 74 h 80"/>
                <a:gd name="T12" fmla="*/ 50 w 72"/>
                <a:gd name="T13" fmla="*/ 74 h 80"/>
                <a:gd name="T14" fmla="*/ 66 w 72"/>
                <a:gd name="T15" fmla="*/ 35 h 80"/>
                <a:gd name="T16" fmla="*/ 61 w 72"/>
                <a:gd name="T1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61" y="23"/>
                  </a:moveTo>
                  <a:cubicBezTo>
                    <a:pt x="54" y="7"/>
                    <a:pt x="37" y="0"/>
                    <a:pt x="22" y="6"/>
                  </a:cubicBezTo>
                  <a:cubicBezTo>
                    <a:pt x="22" y="6"/>
                    <a:pt x="22" y="6"/>
                    <a:pt x="22" y="6"/>
                  </a:cubicBezTo>
                  <a:cubicBezTo>
                    <a:pt x="7" y="13"/>
                    <a:pt x="0" y="30"/>
                    <a:pt x="6" y="45"/>
                  </a:cubicBezTo>
                  <a:cubicBezTo>
                    <a:pt x="11" y="58"/>
                    <a:pt x="11" y="58"/>
                    <a:pt x="11" y="58"/>
                  </a:cubicBezTo>
                  <a:cubicBezTo>
                    <a:pt x="17" y="73"/>
                    <a:pt x="35" y="80"/>
                    <a:pt x="50" y="74"/>
                  </a:cubicBezTo>
                  <a:cubicBezTo>
                    <a:pt x="50" y="74"/>
                    <a:pt x="50" y="74"/>
                    <a:pt x="50" y="74"/>
                  </a:cubicBezTo>
                  <a:cubicBezTo>
                    <a:pt x="65" y="68"/>
                    <a:pt x="72" y="50"/>
                    <a:pt x="66" y="35"/>
                  </a:cubicBezTo>
                  <a:lnTo>
                    <a:pt x="61" y="23"/>
                  </a:lnTo>
                  <a:close/>
                </a:path>
              </a:pathLst>
            </a:custGeom>
            <a:solidFill>
              <a:srgbClr val="23A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10"/>
            <p:cNvSpPr/>
            <p:nvPr/>
          </p:nvSpPr>
          <p:spPr bwMode="auto">
            <a:xfrm>
              <a:off x="3173412" y="640556"/>
              <a:ext cx="866775" cy="838200"/>
            </a:xfrm>
            <a:custGeom>
              <a:avLst/>
              <a:gdLst>
                <a:gd name="T0" fmla="*/ 323 w 323"/>
                <a:gd name="T1" fmla="*/ 208 h 312"/>
                <a:gd name="T2" fmla="*/ 321 w 323"/>
                <a:gd name="T3" fmla="*/ 208 h 312"/>
                <a:gd name="T4" fmla="*/ 223 w 323"/>
                <a:gd name="T5" fmla="*/ 216 h 312"/>
                <a:gd name="T6" fmla="*/ 172 w 323"/>
                <a:gd name="T7" fmla="*/ 198 h 312"/>
                <a:gd name="T8" fmla="*/ 150 w 323"/>
                <a:gd name="T9" fmla="*/ 247 h 312"/>
                <a:gd name="T10" fmla="*/ 74 w 323"/>
                <a:gd name="T11" fmla="*/ 309 h 312"/>
                <a:gd name="T12" fmla="*/ 73 w 323"/>
                <a:gd name="T13" fmla="*/ 312 h 312"/>
                <a:gd name="T14" fmla="*/ 67 w 323"/>
                <a:gd name="T15" fmla="*/ 299 h 312"/>
                <a:gd name="T16" fmla="*/ 28 w 323"/>
                <a:gd name="T17" fmla="*/ 207 h 312"/>
                <a:gd name="T18" fmla="*/ 102 w 323"/>
                <a:gd name="T19" fmla="*/ 28 h 312"/>
                <a:gd name="T20" fmla="*/ 280 w 323"/>
                <a:gd name="T21" fmla="*/ 102 h 312"/>
                <a:gd name="T22" fmla="*/ 319 w 323"/>
                <a:gd name="T23" fmla="*/ 195 h 312"/>
                <a:gd name="T24" fmla="*/ 323 w 323"/>
                <a:gd name="T25"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12">
                  <a:moveTo>
                    <a:pt x="323" y="208"/>
                  </a:moveTo>
                  <a:cubicBezTo>
                    <a:pt x="322" y="208"/>
                    <a:pt x="322" y="208"/>
                    <a:pt x="321" y="208"/>
                  </a:cubicBezTo>
                  <a:cubicBezTo>
                    <a:pt x="292" y="204"/>
                    <a:pt x="258" y="207"/>
                    <a:pt x="223" y="216"/>
                  </a:cubicBezTo>
                  <a:cubicBezTo>
                    <a:pt x="214" y="198"/>
                    <a:pt x="192" y="190"/>
                    <a:pt x="172" y="198"/>
                  </a:cubicBezTo>
                  <a:cubicBezTo>
                    <a:pt x="153" y="206"/>
                    <a:pt x="143" y="227"/>
                    <a:pt x="150" y="247"/>
                  </a:cubicBezTo>
                  <a:cubicBezTo>
                    <a:pt x="118" y="265"/>
                    <a:pt x="92" y="286"/>
                    <a:pt x="74" y="309"/>
                  </a:cubicBezTo>
                  <a:cubicBezTo>
                    <a:pt x="74" y="310"/>
                    <a:pt x="73" y="311"/>
                    <a:pt x="73" y="312"/>
                  </a:cubicBezTo>
                  <a:cubicBezTo>
                    <a:pt x="70" y="308"/>
                    <a:pt x="68" y="303"/>
                    <a:pt x="67" y="299"/>
                  </a:cubicBezTo>
                  <a:cubicBezTo>
                    <a:pt x="28" y="207"/>
                    <a:pt x="28" y="207"/>
                    <a:pt x="28" y="207"/>
                  </a:cubicBezTo>
                  <a:cubicBezTo>
                    <a:pt x="0" y="137"/>
                    <a:pt x="33" y="57"/>
                    <a:pt x="102" y="28"/>
                  </a:cubicBezTo>
                  <a:cubicBezTo>
                    <a:pt x="172" y="0"/>
                    <a:pt x="252" y="33"/>
                    <a:pt x="280" y="102"/>
                  </a:cubicBezTo>
                  <a:cubicBezTo>
                    <a:pt x="319" y="195"/>
                    <a:pt x="319" y="195"/>
                    <a:pt x="319" y="195"/>
                  </a:cubicBezTo>
                  <a:cubicBezTo>
                    <a:pt x="320" y="199"/>
                    <a:pt x="322" y="204"/>
                    <a:pt x="323" y="208"/>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11"/>
            <p:cNvSpPr/>
            <p:nvPr/>
          </p:nvSpPr>
          <p:spPr bwMode="auto">
            <a:xfrm>
              <a:off x="3752850" y="1234281"/>
              <a:ext cx="325438" cy="400050"/>
            </a:xfrm>
            <a:custGeom>
              <a:avLst/>
              <a:gdLst>
                <a:gd name="T0" fmla="*/ 14 w 121"/>
                <a:gd name="T1" fmla="*/ 12 h 149"/>
                <a:gd name="T2" fmla="*/ 14 w 121"/>
                <a:gd name="T3" fmla="*/ 11 h 149"/>
                <a:gd name="T4" fmla="*/ 103 w 121"/>
                <a:gd name="T5" fmla="*/ 3 h 149"/>
                <a:gd name="T6" fmla="*/ 111 w 121"/>
                <a:gd name="T7" fmla="*/ 4 h 149"/>
                <a:gd name="T8" fmla="*/ 36 w 121"/>
                <a:gd name="T9" fmla="*/ 149 h 149"/>
                <a:gd name="T10" fmla="*/ 0 w 121"/>
                <a:gd name="T11" fmla="*/ 60 h 149"/>
                <a:gd name="T12" fmla="*/ 14 w 121"/>
                <a:gd name="T13" fmla="*/ 12 h 149"/>
              </a:gdLst>
              <a:ahLst/>
              <a:cxnLst>
                <a:cxn ang="0">
                  <a:pos x="T0" y="T1"/>
                </a:cxn>
                <a:cxn ang="0">
                  <a:pos x="T2" y="T3"/>
                </a:cxn>
                <a:cxn ang="0">
                  <a:pos x="T4" y="T5"/>
                </a:cxn>
                <a:cxn ang="0">
                  <a:pos x="T6" y="T7"/>
                </a:cxn>
                <a:cxn ang="0">
                  <a:pos x="T8" y="T9"/>
                </a:cxn>
                <a:cxn ang="0">
                  <a:pos x="T10" y="T11"/>
                </a:cxn>
                <a:cxn ang="0">
                  <a:pos x="T12" y="T13"/>
                </a:cxn>
              </a:cxnLst>
              <a:rect l="0" t="0" r="r" b="b"/>
              <a:pathLst>
                <a:path w="121" h="149">
                  <a:moveTo>
                    <a:pt x="14" y="12"/>
                  </a:moveTo>
                  <a:cubicBezTo>
                    <a:pt x="14" y="11"/>
                    <a:pt x="14" y="11"/>
                    <a:pt x="14" y="11"/>
                  </a:cubicBezTo>
                  <a:cubicBezTo>
                    <a:pt x="46" y="2"/>
                    <a:pt x="77" y="0"/>
                    <a:pt x="103" y="3"/>
                  </a:cubicBezTo>
                  <a:cubicBezTo>
                    <a:pt x="106" y="3"/>
                    <a:pt x="108" y="4"/>
                    <a:pt x="111" y="4"/>
                  </a:cubicBezTo>
                  <a:cubicBezTo>
                    <a:pt x="121" y="63"/>
                    <a:pt x="91" y="122"/>
                    <a:pt x="36" y="149"/>
                  </a:cubicBezTo>
                  <a:cubicBezTo>
                    <a:pt x="0" y="60"/>
                    <a:pt x="0" y="60"/>
                    <a:pt x="0" y="60"/>
                  </a:cubicBezTo>
                  <a:cubicBezTo>
                    <a:pt x="15" y="50"/>
                    <a:pt x="22" y="30"/>
                    <a:pt x="14" y="12"/>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12"/>
            <p:cNvSpPr/>
            <p:nvPr/>
          </p:nvSpPr>
          <p:spPr bwMode="auto">
            <a:xfrm>
              <a:off x="3392487" y="1343819"/>
              <a:ext cx="417513" cy="360363"/>
            </a:xfrm>
            <a:custGeom>
              <a:avLst/>
              <a:gdLst>
                <a:gd name="T0" fmla="*/ 74 w 155"/>
                <a:gd name="T1" fmla="*/ 0 h 134"/>
                <a:gd name="T2" fmla="*/ 74 w 155"/>
                <a:gd name="T3" fmla="*/ 2 h 134"/>
                <a:gd name="T4" fmla="*/ 119 w 155"/>
                <a:gd name="T5" fmla="*/ 26 h 134"/>
                <a:gd name="T6" fmla="*/ 155 w 155"/>
                <a:gd name="T7" fmla="*/ 114 h 134"/>
                <a:gd name="T8" fmla="*/ 0 w 155"/>
                <a:gd name="T9" fmla="*/ 65 h 134"/>
                <a:gd name="T10" fmla="*/ 5 w 155"/>
                <a:gd name="T11" fmla="*/ 58 h 134"/>
                <a:gd name="T12" fmla="*/ 74 w 15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5" h="134">
                  <a:moveTo>
                    <a:pt x="74" y="0"/>
                  </a:moveTo>
                  <a:cubicBezTo>
                    <a:pt x="74" y="2"/>
                    <a:pt x="74" y="2"/>
                    <a:pt x="74" y="2"/>
                  </a:cubicBezTo>
                  <a:cubicBezTo>
                    <a:pt x="82" y="19"/>
                    <a:pt x="100" y="29"/>
                    <a:pt x="119" y="26"/>
                  </a:cubicBezTo>
                  <a:cubicBezTo>
                    <a:pt x="155" y="114"/>
                    <a:pt x="155" y="114"/>
                    <a:pt x="155" y="114"/>
                  </a:cubicBezTo>
                  <a:cubicBezTo>
                    <a:pt x="97" y="134"/>
                    <a:pt x="35" y="113"/>
                    <a:pt x="0" y="65"/>
                  </a:cubicBezTo>
                  <a:cubicBezTo>
                    <a:pt x="2" y="62"/>
                    <a:pt x="3" y="60"/>
                    <a:pt x="5" y="58"/>
                  </a:cubicBezTo>
                  <a:cubicBezTo>
                    <a:pt x="21" y="37"/>
                    <a:pt x="45" y="17"/>
                    <a:pt x="74" y="0"/>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13"/>
            <p:cNvSpPr/>
            <p:nvPr/>
          </p:nvSpPr>
          <p:spPr bwMode="auto">
            <a:xfrm>
              <a:off x="3178175" y="1647031"/>
              <a:ext cx="784225" cy="317500"/>
            </a:xfrm>
            <a:custGeom>
              <a:avLst/>
              <a:gdLst>
                <a:gd name="T0" fmla="*/ 21 w 292"/>
                <a:gd name="T1" fmla="*/ 106 h 118"/>
                <a:gd name="T2" fmla="*/ 28 w 292"/>
                <a:gd name="T3" fmla="*/ 90 h 118"/>
                <a:gd name="T4" fmla="*/ 28 w 292"/>
                <a:gd name="T5" fmla="*/ 90 h 118"/>
                <a:gd name="T6" fmla="*/ 24 w 292"/>
                <a:gd name="T7" fmla="*/ 66 h 118"/>
                <a:gd name="T8" fmla="*/ 24 w 292"/>
                <a:gd name="T9" fmla="*/ 66 h 118"/>
                <a:gd name="T10" fmla="*/ 77 w 292"/>
                <a:gd name="T11" fmla="*/ 25 h 118"/>
                <a:gd name="T12" fmla="*/ 77 w 292"/>
                <a:gd name="T13" fmla="*/ 25 h 118"/>
                <a:gd name="T14" fmla="*/ 140 w 292"/>
                <a:gd name="T15" fmla="*/ 54 h 118"/>
                <a:gd name="T16" fmla="*/ 140 w 292"/>
                <a:gd name="T17" fmla="*/ 54 h 118"/>
                <a:gd name="T18" fmla="*/ 189 w 292"/>
                <a:gd name="T19" fmla="*/ 94 h 118"/>
                <a:gd name="T20" fmla="*/ 189 w 292"/>
                <a:gd name="T21" fmla="*/ 94 h 118"/>
                <a:gd name="T22" fmla="*/ 240 w 292"/>
                <a:gd name="T23" fmla="*/ 117 h 118"/>
                <a:gd name="T24" fmla="*/ 240 w 292"/>
                <a:gd name="T25" fmla="*/ 117 h 118"/>
                <a:gd name="T26" fmla="*/ 278 w 292"/>
                <a:gd name="T27" fmla="*/ 100 h 118"/>
                <a:gd name="T28" fmla="*/ 278 w 292"/>
                <a:gd name="T29" fmla="*/ 100 h 118"/>
                <a:gd name="T30" fmla="*/ 292 w 292"/>
                <a:gd name="T31" fmla="*/ 69 h 118"/>
                <a:gd name="T32" fmla="*/ 292 w 292"/>
                <a:gd name="T33" fmla="*/ 69 h 118"/>
                <a:gd name="T34" fmla="*/ 279 w 292"/>
                <a:gd name="T35" fmla="*/ 29 h 118"/>
                <a:gd name="T36" fmla="*/ 279 w 292"/>
                <a:gd name="T37" fmla="*/ 29 h 118"/>
                <a:gd name="T38" fmla="*/ 265 w 292"/>
                <a:gd name="T39" fmla="*/ 13 h 118"/>
                <a:gd name="T40" fmla="*/ 265 w 292"/>
                <a:gd name="T41" fmla="*/ 13 h 118"/>
                <a:gd name="T42" fmla="*/ 248 w 292"/>
                <a:gd name="T43" fmla="*/ 14 h 118"/>
                <a:gd name="T44" fmla="*/ 248 w 292"/>
                <a:gd name="T45" fmla="*/ 14 h 118"/>
                <a:gd name="T46" fmla="*/ 249 w 292"/>
                <a:gd name="T47" fmla="*/ 31 h 118"/>
                <a:gd name="T48" fmla="*/ 249 w 292"/>
                <a:gd name="T49" fmla="*/ 31 h 118"/>
                <a:gd name="T50" fmla="*/ 249 w 292"/>
                <a:gd name="T51" fmla="*/ 32 h 118"/>
                <a:gd name="T52" fmla="*/ 249 w 292"/>
                <a:gd name="T53" fmla="*/ 32 h 118"/>
                <a:gd name="T54" fmla="*/ 252 w 292"/>
                <a:gd name="T55" fmla="*/ 34 h 118"/>
                <a:gd name="T56" fmla="*/ 252 w 292"/>
                <a:gd name="T57" fmla="*/ 34 h 118"/>
                <a:gd name="T58" fmla="*/ 259 w 292"/>
                <a:gd name="T59" fmla="*/ 43 h 118"/>
                <a:gd name="T60" fmla="*/ 259 w 292"/>
                <a:gd name="T61" fmla="*/ 43 h 118"/>
                <a:gd name="T62" fmla="*/ 267 w 292"/>
                <a:gd name="T63" fmla="*/ 67 h 118"/>
                <a:gd name="T64" fmla="*/ 267 w 292"/>
                <a:gd name="T65" fmla="*/ 67 h 118"/>
                <a:gd name="T66" fmla="*/ 260 w 292"/>
                <a:gd name="T67" fmla="*/ 84 h 118"/>
                <a:gd name="T68" fmla="*/ 260 w 292"/>
                <a:gd name="T69" fmla="*/ 84 h 118"/>
                <a:gd name="T70" fmla="*/ 241 w 292"/>
                <a:gd name="T71" fmla="*/ 92 h 118"/>
                <a:gd name="T72" fmla="*/ 241 w 292"/>
                <a:gd name="T73" fmla="*/ 92 h 118"/>
                <a:gd name="T74" fmla="*/ 203 w 292"/>
                <a:gd name="T75" fmla="*/ 74 h 118"/>
                <a:gd name="T76" fmla="*/ 203 w 292"/>
                <a:gd name="T77" fmla="*/ 74 h 118"/>
                <a:gd name="T78" fmla="*/ 156 w 292"/>
                <a:gd name="T79" fmla="*/ 35 h 118"/>
                <a:gd name="T80" fmla="*/ 156 w 292"/>
                <a:gd name="T81" fmla="*/ 35 h 118"/>
                <a:gd name="T82" fmla="*/ 78 w 292"/>
                <a:gd name="T83" fmla="*/ 1 h 118"/>
                <a:gd name="T84" fmla="*/ 78 w 292"/>
                <a:gd name="T85" fmla="*/ 1 h 118"/>
                <a:gd name="T86" fmla="*/ 24 w 292"/>
                <a:gd name="T87" fmla="*/ 17 h 118"/>
                <a:gd name="T88" fmla="*/ 24 w 292"/>
                <a:gd name="T89" fmla="*/ 17 h 118"/>
                <a:gd name="T90" fmla="*/ 0 w 292"/>
                <a:gd name="T91" fmla="*/ 65 h 118"/>
                <a:gd name="T92" fmla="*/ 0 w 292"/>
                <a:gd name="T93" fmla="*/ 65 h 118"/>
                <a:gd name="T94" fmla="*/ 5 w 292"/>
                <a:gd name="T95" fmla="*/ 99 h 118"/>
                <a:gd name="T96" fmla="*/ 5 w 292"/>
                <a:gd name="T97" fmla="*/ 99 h 118"/>
                <a:gd name="T98" fmla="*/ 16 w 292"/>
                <a:gd name="T99" fmla="*/ 107 h 118"/>
                <a:gd name="T100" fmla="*/ 16 w 292"/>
                <a:gd name="T101" fmla="*/ 107 h 118"/>
                <a:gd name="T102" fmla="*/ 21 w 292"/>
                <a:gd name="T103"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18">
                  <a:moveTo>
                    <a:pt x="21" y="106"/>
                  </a:moveTo>
                  <a:cubicBezTo>
                    <a:pt x="27" y="104"/>
                    <a:pt x="31" y="97"/>
                    <a:pt x="28" y="90"/>
                  </a:cubicBezTo>
                  <a:cubicBezTo>
                    <a:pt x="28" y="90"/>
                    <a:pt x="28" y="90"/>
                    <a:pt x="28" y="90"/>
                  </a:cubicBezTo>
                  <a:cubicBezTo>
                    <a:pt x="25" y="81"/>
                    <a:pt x="24" y="73"/>
                    <a:pt x="24" y="66"/>
                  </a:cubicBezTo>
                  <a:cubicBezTo>
                    <a:pt x="24" y="66"/>
                    <a:pt x="24" y="66"/>
                    <a:pt x="24" y="66"/>
                  </a:cubicBezTo>
                  <a:cubicBezTo>
                    <a:pt x="26" y="41"/>
                    <a:pt x="46" y="24"/>
                    <a:pt x="77" y="25"/>
                  </a:cubicBezTo>
                  <a:cubicBezTo>
                    <a:pt x="77" y="25"/>
                    <a:pt x="77" y="25"/>
                    <a:pt x="77" y="25"/>
                  </a:cubicBezTo>
                  <a:cubicBezTo>
                    <a:pt x="95" y="26"/>
                    <a:pt x="117" y="34"/>
                    <a:pt x="140" y="54"/>
                  </a:cubicBezTo>
                  <a:cubicBezTo>
                    <a:pt x="140" y="54"/>
                    <a:pt x="140" y="54"/>
                    <a:pt x="140" y="54"/>
                  </a:cubicBezTo>
                  <a:cubicBezTo>
                    <a:pt x="155" y="67"/>
                    <a:pt x="172" y="82"/>
                    <a:pt x="189" y="94"/>
                  </a:cubicBezTo>
                  <a:cubicBezTo>
                    <a:pt x="189" y="94"/>
                    <a:pt x="189" y="94"/>
                    <a:pt x="189" y="94"/>
                  </a:cubicBezTo>
                  <a:cubicBezTo>
                    <a:pt x="205" y="106"/>
                    <a:pt x="222" y="116"/>
                    <a:pt x="240" y="117"/>
                  </a:cubicBezTo>
                  <a:cubicBezTo>
                    <a:pt x="240" y="117"/>
                    <a:pt x="240" y="117"/>
                    <a:pt x="240" y="117"/>
                  </a:cubicBezTo>
                  <a:cubicBezTo>
                    <a:pt x="254" y="118"/>
                    <a:pt x="268" y="112"/>
                    <a:pt x="278" y="100"/>
                  </a:cubicBezTo>
                  <a:cubicBezTo>
                    <a:pt x="278" y="100"/>
                    <a:pt x="278" y="100"/>
                    <a:pt x="278" y="100"/>
                  </a:cubicBezTo>
                  <a:cubicBezTo>
                    <a:pt x="287" y="90"/>
                    <a:pt x="291" y="79"/>
                    <a:pt x="292" y="69"/>
                  </a:cubicBezTo>
                  <a:cubicBezTo>
                    <a:pt x="292" y="69"/>
                    <a:pt x="292" y="69"/>
                    <a:pt x="292" y="69"/>
                  </a:cubicBezTo>
                  <a:cubicBezTo>
                    <a:pt x="292" y="52"/>
                    <a:pt x="285" y="39"/>
                    <a:pt x="279" y="29"/>
                  </a:cubicBezTo>
                  <a:cubicBezTo>
                    <a:pt x="279" y="29"/>
                    <a:pt x="279" y="29"/>
                    <a:pt x="279" y="29"/>
                  </a:cubicBezTo>
                  <a:cubicBezTo>
                    <a:pt x="272" y="19"/>
                    <a:pt x="265" y="13"/>
                    <a:pt x="265" y="13"/>
                  </a:cubicBezTo>
                  <a:cubicBezTo>
                    <a:pt x="265" y="13"/>
                    <a:pt x="265" y="13"/>
                    <a:pt x="265" y="13"/>
                  </a:cubicBezTo>
                  <a:cubicBezTo>
                    <a:pt x="260" y="9"/>
                    <a:pt x="252" y="9"/>
                    <a:pt x="248" y="14"/>
                  </a:cubicBezTo>
                  <a:cubicBezTo>
                    <a:pt x="248" y="14"/>
                    <a:pt x="248" y="14"/>
                    <a:pt x="248" y="14"/>
                  </a:cubicBezTo>
                  <a:cubicBezTo>
                    <a:pt x="243" y="19"/>
                    <a:pt x="244" y="27"/>
                    <a:pt x="249" y="31"/>
                  </a:cubicBezTo>
                  <a:cubicBezTo>
                    <a:pt x="249" y="31"/>
                    <a:pt x="249" y="31"/>
                    <a:pt x="249" y="31"/>
                  </a:cubicBezTo>
                  <a:cubicBezTo>
                    <a:pt x="249" y="31"/>
                    <a:pt x="249" y="31"/>
                    <a:pt x="249" y="32"/>
                  </a:cubicBezTo>
                  <a:cubicBezTo>
                    <a:pt x="249" y="32"/>
                    <a:pt x="249" y="32"/>
                    <a:pt x="249" y="32"/>
                  </a:cubicBezTo>
                  <a:cubicBezTo>
                    <a:pt x="250" y="32"/>
                    <a:pt x="251" y="33"/>
                    <a:pt x="252" y="34"/>
                  </a:cubicBezTo>
                  <a:cubicBezTo>
                    <a:pt x="252" y="34"/>
                    <a:pt x="252" y="34"/>
                    <a:pt x="252" y="34"/>
                  </a:cubicBezTo>
                  <a:cubicBezTo>
                    <a:pt x="253" y="36"/>
                    <a:pt x="256" y="39"/>
                    <a:pt x="259" y="43"/>
                  </a:cubicBezTo>
                  <a:cubicBezTo>
                    <a:pt x="259" y="43"/>
                    <a:pt x="259" y="43"/>
                    <a:pt x="259" y="43"/>
                  </a:cubicBezTo>
                  <a:cubicBezTo>
                    <a:pt x="264" y="50"/>
                    <a:pt x="268" y="59"/>
                    <a:pt x="267" y="67"/>
                  </a:cubicBezTo>
                  <a:cubicBezTo>
                    <a:pt x="267" y="67"/>
                    <a:pt x="267" y="67"/>
                    <a:pt x="267" y="67"/>
                  </a:cubicBezTo>
                  <a:cubicBezTo>
                    <a:pt x="267" y="73"/>
                    <a:pt x="265" y="78"/>
                    <a:pt x="260" y="84"/>
                  </a:cubicBezTo>
                  <a:cubicBezTo>
                    <a:pt x="260" y="84"/>
                    <a:pt x="260" y="84"/>
                    <a:pt x="260" y="84"/>
                  </a:cubicBezTo>
                  <a:cubicBezTo>
                    <a:pt x="253" y="91"/>
                    <a:pt x="248" y="92"/>
                    <a:pt x="241" y="92"/>
                  </a:cubicBezTo>
                  <a:cubicBezTo>
                    <a:pt x="241" y="92"/>
                    <a:pt x="241" y="92"/>
                    <a:pt x="241" y="92"/>
                  </a:cubicBezTo>
                  <a:cubicBezTo>
                    <a:pt x="232" y="92"/>
                    <a:pt x="218" y="85"/>
                    <a:pt x="203" y="74"/>
                  </a:cubicBezTo>
                  <a:cubicBezTo>
                    <a:pt x="203" y="74"/>
                    <a:pt x="203" y="74"/>
                    <a:pt x="203" y="74"/>
                  </a:cubicBezTo>
                  <a:cubicBezTo>
                    <a:pt x="188" y="63"/>
                    <a:pt x="172" y="49"/>
                    <a:pt x="156" y="35"/>
                  </a:cubicBezTo>
                  <a:cubicBezTo>
                    <a:pt x="156" y="35"/>
                    <a:pt x="156" y="35"/>
                    <a:pt x="156" y="35"/>
                  </a:cubicBezTo>
                  <a:cubicBezTo>
                    <a:pt x="130" y="13"/>
                    <a:pt x="103" y="2"/>
                    <a:pt x="78" y="1"/>
                  </a:cubicBezTo>
                  <a:cubicBezTo>
                    <a:pt x="78" y="1"/>
                    <a:pt x="78" y="1"/>
                    <a:pt x="78" y="1"/>
                  </a:cubicBezTo>
                  <a:cubicBezTo>
                    <a:pt x="57" y="0"/>
                    <a:pt x="38" y="5"/>
                    <a:pt x="24" y="17"/>
                  </a:cubicBezTo>
                  <a:cubicBezTo>
                    <a:pt x="24" y="17"/>
                    <a:pt x="24" y="17"/>
                    <a:pt x="24" y="17"/>
                  </a:cubicBezTo>
                  <a:cubicBezTo>
                    <a:pt x="10" y="28"/>
                    <a:pt x="1" y="45"/>
                    <a:pt x="0" y="65"/>
                  </a:cubicBezTo>
                  <a:cubicBezTo>
                    <a:pt x="0" y="65"/>
                    <a:pt x="0" y="65"/>
                    <a:pt x="0" y="65"/>
                  </a:cubicBezTo>
                  <a:cubicBezTo>
                    <a:pt x="0" y="76"/>
                    <a:pt x="1" y="87"/>
                    <a:pt x="5" y="99"/>
                  </a:cubicBezTo>
                  <a:cubicBezTo>
                    <a:pt x="5" y="99"/>
                    <a:pt x="5" y="99"/>
                    <a:pt x="5" y="99"/>
                  </a:cubicBezTo>
                  <a:cubicBezTo>
                    <a:pt x="7" y="103"/>
                    <a:pt x="11" y="106"/>
                    <a:pt x="16" y="107"/>
                  </a:cubicBezTo>
                  <a:cubicBezTo>
                    <a:pt x="16" y="107"/>
                    <a:pt x="16" y="107"/>
                    <a:pt x="16" y="107"/>
                  </a:cubicBezTo>
                  <a:cubicBezTo>
                    <a:pt x="18" y="107"/>
                    <a:pt x="19" y="107"/>
                    <a:pt x="21" y="106"/>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14"/>
            <p:cNvSpPr/>
            <p:nvPr/>
          </p:nvSpPr>
          <p:spPr bwMode="auto">
            <a:xfrm>
              <a:off x="3940175" y="748506"/>
              <a:ext cx="193675" cy="104775"/>
            </a:xfrm>
            <a:custGeom>
              <a:avLst/>
              <a:gdLst>
                <a:gd name="T0" fmla="*/ 1 w 72"/>
                <a:gd name="T1" fmla="*/ 30 h 39"/>
                <a:gd name="T2" fmla="*/ 3 w 72"/>
                <a:gd name="T3" fmla="*/ 35 h 39"/>
                <a:gd name="T4" fmla="*/ 7 w 72"/>
                <a:gd name="T5" fmla="*/ 38 h 39"/>
                <a:gd name="T6" fmla="*/ 70 w 72"/>
                <a:gd name="T7" fmla="*/ 22 h 39"/>
                <a:gd name="T8" fmla="*/ 71 w 72"/>
                <a:gd name="T9" fmla="*/ 17 h 39"/>
                <a:gd name="T10" fmla="*/ 66 w 72"/>
                <a:gd name="T11" fmla="*/ 3 h 39"/>
                <a:gd name="T12" fmla="*/ 62 w 72"/>
                <a:gd name="T13" fmla="*/ 0 h 39"/>
                <a:gd name="T14" fmla="*/ 2 w 72"/>
                <a:gd name="T15" fmla="*/ 25 h 39"/>
                <a:gd name="T16" fmla="*/ 1 w 72"/>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1" y="30"/>
                  </a:moveTo>
                  <a:cubicBezTo>
                    <a:pt x="3" y="35"/>
                    <a:pt x="3" y="35"/>
                    <a:pt x="3" y="35"/>
                  </a:cubicBezTo>
                  <a:cubicBezTo>
                    <a:pt x="4" y="37"/>
                    <a:pt x="5" y="39"/>
                    <a:pt x="7" y="38"/>
                  </a:cubicBezTo>
                  <a:cubicBezTo>
                    <a:pt x="70" y="22"/>
                    <a:pt x="70" y="22"/>
                    <a:pt x="70" y="22"/>
                  </a:cubicBezTo>
                  <a:cubicBezTo>
                    <a:pt x="71" y="21"/>
                    <a:pt x="72" y="19"/>
                    <a:pt x="71" y="17"/>
                  </a:cubicBezTo>
                  <a:cubicBezTo>
                    <a:pt x="66" y="3"/>
                    <a:pt x="66" y="3"/>
                    <a:pt x="66" y="3"/>
                  </a:cubicBezTo>
                  <a:cubicBezTo>
                    <a:pt x="65" y="1"/>
                    <a:pt x="64" y="0"/>
                    <a:pt x="62" y="0"/>
                  </a:cubicBezTo>
                  <a:cubicBezTo>
                    <a:pt x="2" y="25"/>
                    <a:pt x="2" y="25"/>
                    <a:pt x="2" y="25"/>
                  </a:cubicBezTo>
                  <a:cubicBezTo>
                    <a:pt x="1" y="26"/>
                    <a:pt x="0" y="28"/>
                    <a:pt x="1" y="3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15"/>
            <p:cNvSpPr/>
            <p:nvPr/>
          </p:nvSpPr>
          <p:spPr bwMode="auto">
            <a:xfrm>
              <a:off x="3876675" y="596106"/>
              <a:ext cx="133350" cy="182563"/>
            </a:xfrm>
            <a:custGeom>
              <a:avLst/>
              <a:gdLst>
                <a:gd name="T0" fmla="*/ 2 w 50"/>
                <a:gd name="T1" fmla="*/ 64 h 68"/>
                <a:gd name="T2" fmla="*/ 7 w 50"/>
                <a:gd name="T3" fmla="*/ 66 h 68"/>
                <a:gd name="T4" fmla="*/ 12 w 50"/>
                <a:gd name="T5" fmla="*/ 66 h 68"/>
                <a:gd name="T6" fmla="*/ 49 w 50"/>
                <a:gd name="T7" fmla="*/ 13 h 68"/>
                <a:gd name="T8" fmla="*/ 47 w 50"/>
                <a:gd name="T9" fmla="*/ 9 h 68"/>
                <a:gd name="T10" fmla="*/ 34 w 50"/>
                <a:gd name="T11" fmla="*/ 1 h 68"/>
                <a:gd name="T12" fmla="*/ 30 w 50"/>
                <a:gd name="T13" fmla="*/ 1 h 68"/>
                <a:gd name="T14" fmla="*/ 0 w 50"/>
                <a:gd name="T15" fmla="*/ 59 h 68"/>
                <a:gd name="T16" fmla="*/ 2 w 50"/>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8">
                  <a:moveTo>
                    <a:pt x="2" y="64"/>
                  </a:moveTo>
                  <a:cubicBezTo>
                    <a:pt x="7" y="66"/>
                    <a:pt x="7" y="66"/>
                    <a:pt x="7" y="66"/>
                  </a:cubicBezTo>
                  <a:cubicBezTo>
                    <a:pt x="9" y="68"/>
                    <a:pt x="11" y="68"/>
                    <a:pt x="12" y="66"/>
                  </a:cubicBezTo>
                  <a:cubicBezTo>
                    <a:pt x="49" y="13"/>
                    <a:pt x="49" y="13"/>
                    <a:pt x="49" y="13"/>
                  </a:cubicBezTo>
                  <a:cubicBezTo>
                    <a:pt x="50" y="12"/>
                    <a:pt x="49" y="10"/>
                    <a:pt x="47" y="9"/>
                  </a:cubicBezTo>
                  <a:cubicBezTo>
                    <a:pt x="34" y="1"/>
                    <a:pt x="34" y="1"/>
                    <a:pt x="34" y="1"/>
                  </a:cubicBezTo>
                  <a:cubicBezTo>
                    <a:pt x="33" y="0"/>
                    <a:pt x="30" y="0"/>
                    <a:pt x="30" y="1"/>
                  </a:cubicBezTo>
                  <a:cubicBezTo>
                    <a:pt x="0" y="59"/>
                    <a:pt x="0" y="59"/>
                    <a:pt x="0" y="59"/>
                  </a:cubicBezTo>
                  <a:cubicBezTo>
                    <a:pt x="0" y="61"/>
                    <a:pt x="1" y="63"/>
                    <a:pt x="2" y="6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8" name="内容占位符 2"/>
          <p:cNvSpPr txBox="1"/>
          <p:nvPr/>
        </p:nvSpPr>
        <p:spPr>
          <a:xfrm>
            <a:off x="611932" y="2021074"/>
            <a:ext cx="10760075" cy="657842"/>
          </a:xfrm>
          <a:prstGeom prst="rect">
            <a:avLst/>
          </a:prstGeom>
        </p:spPr>
        <p:txBody>
          <a:bodyPr vert="horz" lIns="91440" tIns="45720" rIns="91440" bIns="45720" rtlCol="0">
            <a:noAutofit/>
          </a:bodyPr>
          <a:lstStyle>
            <a:lvl1pPr marL="0" indent="625475" algn="l" defTabSz="914400" rtl="0" eaLnBrk="1" latinLnBrk="0" hangingPunct="1">
              <a:lnSpc>
                <a:spcPct val="130000"/>
              </a:lnSpc>
              <a:spcBef>
                <a:spcPts val="0"/>
              </a:spcBef>
              <a:buFont typeface="Arial" panose="020B0604020202020204" pitchFamily="34" charset="0"/>
              <a:buNone/>
              <a:defRPr sz="24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5000"/>
              </a:lnSpc>
            </a:pPr>
            <a:r>
              <a:rPr lang="zh-CN" altLang="en-US" sz="2000" dirty="0">
                <a:cs typeface="+mn-ea"/>
              </a:rPr>
              <a:t>根据检索对象的不同，信息检索可以分为以下</a:t>
            </a:r>
            <a:r>
              <a:rPr lang="en-US" altLang="zh-CN" sz="2000" dirty="0">
                <a:cs typeface="+mn-ea"/>
              </a:rPr>
              <a:t>3</a:t>
            </a:r>
            <a:r>
              <a:rPr lang="zh-CN" altLang="en-US" sz="2000" dirty="0">
                <a:cs typeface="+mn-ea"/>
              </a:rPr>
              <a:t>种类型</a:t>
            </a:r>
            <a:r>
              <a:rPr sz="2000" dirty="0" smtClean="0">
                <a:cs typeface="+mn-ea"/>
              </a:rPr>
              <a:t>。</a:t>
            </a:r>
            <a:endParaRPr sz="2000" dirty="0">
              <a:cs typeface="+mn-ea"/>
            </a:endParaRPr>
          </a:p>
        </p:txBody>
      </p:sp>
      <p:grpSp>
        <p:nvGrpSpPr>
          <p:cNvPr id="8" name="组合 7"/>
          <p:cNvGrpSpPr/>
          <p:nvPr/>
        </p:nvGrpSpPr>
        <p:grpSpPr>
          <a:xfrm>
            <a:off x="1811655" y="2948792"/>
            <a:ext cx="8160418" cy="3263814"/>
            <a:chOff x="1657350" y="2954094"/>
            <a:chExt cx="8160418" cy="3263814"/>
          </a:xfrm>
        </p:grpSpPr>
        <p:cxnSp>
          <p:nvCxnSpPr>
            <p:cNvPr id="59" name="直接连接符 58"/>
            <p:cNvCxnSpPr/>
            <p:nvPr>
              <p:custDataLst>
                <p:tags r:id="rId1"/>
              </p:custDataLst>
            </p:nvPr>
          </p:nvCxnSpPr>
          <p:spPr>
            <a:xfrm flipV="1">
              <a:off x="2509520" y="3943070"/>
              <a:ext cx="1441450" cy="2410"/>
            </a:xfrm>
            <a:prstGeom prst="line">
              <a:avLst/>
            </a:prstGeom>
            <a:ln w="19050" cap="rnd">
              <a:solidFill>
                <a:srgbClr val="8590CA">
                  <a:lumMod val="40000"/>
                  <a:lumOff val="60000"/>
                </a:srgbClr>
              </a:solidFill>
              <a:prstDash val="sysDash"/>
              <a:round/>
            </a:ln>
          </p:spPr>
          <p:style>
            <a:lnRef idx="1">
              <a:srgbClr val="8590CA"/>
            </a:lnRef>
            <a:fillRef idx="0">
              <a:srgbClr val="8590CA"/>
            </a:fillRef>
            <a:effectRef idx="0">
              <a:srgbClr val="8590CA"/>
            </a:effectRef>
            <a:fontRef idx="minor">
              <a:sysClr val="windowText" lastClr="000000"/>
            </a:fontRef>
          </p:style>
        </p:cxnSp>
        <p:sp>
          <p:nvSpPr>
            <p:cNvPr id="60" name="任意多边形 59"/>
            <p:cNvSpPr/>
            <p:nvPr>
              <p:custDataLst>
                <p:tags r:id="rId2"/>
              </p:custDataLst>
            </p:nvPr>
          </p:nvSpPr>
          <p:spPr>
            <a:xfrm>
              <a:off x="4041775" y="3681367"/>
              <a:ext cx="4873625" cy="505092"/>
            </a:xfrm>
            <a:custGeom>
              <a:avLst/>
              <a:gdLst>
                <a:gd name="connsiteX0" fmla="*/ 159983 w 2800633"/>
                <a:gd name="connsiteY0" fmla="*/ 0 h 623209"/>
                <a:gd name="connsiteX1" fmla="*/ 2800633 w 2800633"/>
                <a:gd name="connsiteY1" fmla="*/ 0 h 623209"/>
                <a:gd name="connsiteX2" fmla="*/ 2800633 w 2800633"/>
                <a:gd name="connsiteY2" fmla="*/ 623209 h 623209"/>
                <a:gd name="connsiteX3" fmla="*/ 159983 w 2800633"/>
                <a:gd name="connsiteY3" fmla="*/ 623209 h 623209"/>
                <a:gd name="connsiteX4" fmla="*/ 159983 w 2800633"/>
                <a:gd name="connsiteY4" fmla="*/ 397967 h 623209"/>
                <a:gd name="connsiteX5" fmla="*/ 0 w 2800633"/>
                <a:gd name="connsiteY5" fmla="*/ 311604 h 623209"/>
                <a:gd name="connsiteX6" fmla="*/ 159983 w 2800633"/>
                <a:gd name="connsiteY6" fmla="*/ 225240 h 6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633" h="623209">
                  <a:moveTo>
                    <a:pt x="159983" y="0"/>
                  </a:moveTo>
                  <a:lnTo>
                    <a:pt x="2800633" y="0"/>
                  </a:lnTo>
                  <a:lnTo>
                    <a:pt x="2800633" y="623209"/>
                  </a:lnTo>
                  <a:lnTo>
                    <a:pt x="159983" y="623209"/>
                  </a:lnTo>
                  <a:lnTo>
                    <a:pt x="159983" y="397967"/>
                  </a:lnTo>
                  <a:lnTo>
                    <a:pt x="0" y="311604"/>
                  </a:lnTo>
                  <a:lnTo>
                    <a:pt x="159983" y="225240"/>
                  </a:lnTo>
                  <a:close/>
                </a:path>
              </a:pathLst>
            </a:custGeom>
            <a:solidFill>
              <a:sysClr val="window" lastClr="FFFFFF">
                <a:lumMod val="95000"/>
              </a:sys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endParaRPr>
            </a:p>
          </p:txBody>
        </p:sp>
        <p:sp>
          <p:nvSpPr>
            <p:cNvPr id="61" name="文本框 657"/>
            <p:cNvSpPr txBox="1"/>
            <p:nvPr>
              <p:custDataLst>
                <p:tags r:id="rId3"/>
              </p:custDataLst>
            </p:nvPr>
          </p:nvSpPr>
          <p:spPr>
            <a:xfrm>
              <a:off x="4315460" y="3719904"/>
              <a:ext cx="4824730" cy="466725"/>
            </a:xfrm>
            <a:prstGeom prst="rect">
              <a:avLst/>
            </a:prstGeom>
            <a:noFill/>
          </p:spPr>
          <p:txBody>
            <a:bodyPr wrap="square" lIns="90000" tIns="46800" rIns="90000" bIns="46800" rtlCol="0">
              <a:noAutofit/>
            </a:bodyPr>
            <a:lstStyle/>
            <a:p>
              <a:pPr>
                <a:lnSpc>
                  <a:spcPct val="120000"/>
                </a:lnSpc>
              </a:pPr>
              <a:r>
                <a:rPr lang="zh-CN" altLang="en-US" sz="2000" b="1" spc="150" dirty="0">
                  <a:solidFill>
                    <a:sysClr val="windowText" lastClr="000000">
                      <a:lumMod val="85000"/>
                      <a:lumOff val="15000"/>
                    </a:sysClr>
                  </a:solidFill>
                  <a:latin typeface="微软雅黑" panose="020B0503020204020204" pitchFamily="34" charset="-122"/>
                  <a:ea typeface="微软雅黑" panose="020B0503020204020204" pitchFamily="34" charset="-122"/>
                  <a:cs typeface="微软雅黑" panose="020B0503020204020204" pitchFamily="34" charset="-122"/>
                </a:rPr>
                <a:t>文献检索（</a:t>
              </a:r>
              <a:r>
                <a:rPr lang="en-US" altLang="zh-CN" sz="2000" b="1" spc="150" dirty="0">
                  <a:solidFill>
                    <a:sysClr val="windowText" lastClr="000000">
                      <a:lumMod val="85000"/>
                      <a:lumOff val="15000"/>
                    </a:sysClr>
                  </a:solidFill>
                  <a:latin typeface="微软雅黑" panose="020B0503020204020204" pitchFamily="34" charset="-122"/>
                  <a:ea typeface="微软雅黑" panose="020B0503020204020204" pitchFamily="34" charset="-122"/>
                  <a:cs typeface="微软雅黑" panose="020B0503020204020204" pitchFamily="34" charset="-122"/>
                </a:rPr>
                <a:t>Document Retrieval</a:t>
              </a:r>
              <a:r>
                <a:rPr lang="zh-CN" altLang="en-US" sz="2000" b="1" spc="150" dirty="0">
                  <a:solidFill>
                    <a:sysClr val="windowText" lastClr="000000">
                      <a:lumMod val="85000"/>
                      <a:lumOff val="15000"/>
                    </a:sysClr>
                  </a:solidFill>
                  <a:latin typeface="微软雅黑" panose="020B0503020204020204" pitchFamily="34" charset="-122"/>
                  <a:ea typeface="微软雅黑" panose="020B0503020204020204" pitchFamily="34" charset="-122"/>
                  <a:cs typeface="微软雅黑" panose="020B0503020204020204" pitchFamily="34" charset="-122"/>
                </a:rPr>
                <a:t>）</a:t>
              </a:r>
            </a:p>
          </p:txBody>
        </p:sp>
        <p:grpSp>
          <p:nvGrpSpPr>
            <p:cNvPr id="66" name="组合 65"/>
            <p:cNvGrpSpPr/>
            <p:nvPr/>
          </p:nvGrpSpPr>
          <p:grpSpPr>
            <a:xfrm>
              <a:off x="9409430" y="3681367"/>
              <a:ext cx="408338" cy="2128397"/>
              <a:chOff x="11228" y="5428"/>
              <a:chExt cx="68" cy="2949"/>
            </a:xfrm>
          </p:grpSpPr>
          <p:sp>
            <p:nvSpPr>
              <p:cNvPr id="80" name="Rectangle 79"/>
              <p:cNvSpPr>
                <a:spLocks noChangeArrowheads="1"/>
              </p:cNvSpPr>
              <p:nvPr>
                <p:custDataLst>
                  <p:tags r:id="rId21"/>
                </p:custDataLst>
              </p:nvPr>
            </p:nvSpPr>
            <p:spPr bwMode="auto">
              <a:xfrm>
                <a:off x="11228" y="5428"/>
                <a:ext cx="68" cy="660"/>
              </a:xfrm>
              <a:prstGeom prst="rect">
                <a:avLst/>
              </a:prstGeom>
              <a:solidFill>
                <a:schemeClr val="accent2"/>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pitchFamily="34" charset="-122"/>
                </a:endParaRPr>
              </a:p>
            </p:txBody>
          </p:sp>
          <p:sp>
            <p:nvSpPr>
              <p:cNvPr id="81" name="Rectangle 79"/>
              <p:cNvSpPr>
                <a:spLocks noChangeArrowheads="1"/>
              </p:cNvSpPr>
              <p:nvPr>
                <p:custDataLst>
                  <p:tags r:id="rId22"/>
                </p:custDataLst>
              </p:nvPr>
            </p:nvSpPr>
            <p:spPr bwMode="auto">
              <a:xfrm>
                <a:off x="11228" y="6573"/>
                <a:ext cx="68" cy="660"/>
              </a:xfrm>
              <a:prstGeom prst="rect">
                <a:avLst/>
              </a:prstGeom>
              <a:solidFill>
                <a:schemeClr val="accent3">
                  <a:lumMod val="40000"/>
                  <a:lumOff val="60000"/>
                </a:schemeClr>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pitchFamily="34" charset="-122"/>
                </a:endParaRPr>
              </a:p>
            </p:txBody>
          </p:sp>
          <p:sp>
            <p:nvSpPr>
              <p:cNvPr id="82" name="Rectangle 79"/>
              <p:cNvSpPr>
                <a:spLocks noChangeArrowheads="1"/>
              </p:cNvSpPr>
              <p:nvPr>
                <p:custDataLst>
                  <p:tags r:id="rId23"/>
                </p:custDataLst>
              </p:nvPr>
            </p:nvSpPr>
            <p:spPr bwMode="auto">
              <a:xfrm>
                <a:off x="11228" y="7717"/>
                <a:ext cx="68" cy="660"/>
              </a:xfrm>
              <a:prstGeom prst="rect">
                <a:avLst/>
              </a:prstGeom>
              <a:solidFill>
                <a:srgbClr val="79B6D3"/>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pitchFamily="34" charset="-122"/>
                </a:endParaRPr>
              </a:p>
            </p:txBody>
          </p:sp>
        </p:grpSp>
        <p:sp>
          <p:nvSpPr>
            <p:cNvPr id="69" name="Freeform 29"/>
            <p:cNvSpPr/>
            <p:nvPr>
              <p:custDataLst>
                <p:tags r:id="rId4"/>
              </p:custDataLst>
            </p:nvPr>
          </p:nvSpPr>
          <p:spPr bwMode="auto">
            <a:xfrm>
              <a:off x="1811655" y="2957468"/>
              <a:ext cx="457200" cy="3260440"/>
            </a:xfrm>
            <a:custGeom>
              <a:avLst/>
              <a:gdLst>
                <a:gd name="T0" fmla="*/ 0 w 673"/>
                <a:gd name="T1" fmla="*/ 99 h 5847"/>
                <a:gd name="T2" fmla="*/ 336 w 673"/>
                <a:gd name="T3" fmla="*/ 0 h 5847"/>
                <a:gd name="T4" fmla="*/ 673 w 673"/>
                <a:gd name="T5" fmla="*/ 99 h 5847"/>
                <a:gd name="T6" fmla="*/ 673 w 673"/>
                <a:gd name="T7" fmla="*/ 5847 h 5847"/>
                <a:gd name="T8" fmla="*/ 0 w 673"/>
                <a:gd name="T9" fmla="*/ 5847 h 5847"/>
                <a:gd name="T10" fmla="*/ 0 w 673"/>
                <a:gd name="T11" fmla="*/ 99 h 5847"/>
              </a:gdLst>
              <a:ahLst/>
              <a:cxnLst>
                <a:cxn ang="0">
                  <a:pos x="T0" y="T1"/>
                </a:cxn>
                <a:cxn ang="0">
                  <a:pos x="T2" y="T3"/>
                </a:cxn>
                <a:cxn ang="0">
                  <a:pos x="T4" y="T5"/>
                </a:cxn>
                <a:cxn ang="0">
                  <a:pos x="T6" y="T7"/>
                </a:cxn>
                <a:cxn ang="0">
                  <a:pos x="T8" y="T9"/>
                </a:cxn>
                <a:cxn ang="0">
                  <a:pos x="T10" y="T11"/>
                </a:cxn>
              </a:cxnLst>
              <a:rect l="0" t="0" r="r" b="b"/>
              <a:pathLst>
                <a:path w="673" h="5847">
                  <a:moveTo>
                    <a:pt x="0" y="99"/>
                  </a:moveTo>
                  <a:lnTo>
                    <a:pt x="336" y="0"/>
                  </a:lnTo>
                  <a:lnTo>
                    <a:pt x="673" y="99"/>
                  </a:lnTo>
                  <a:lnTo>
                    <a:pt x="673" y="5847"/>
                  </a:lnTo>
                  <a:lnTo>
                    <a:pt x="0" y="5847"/>
                  </a:lnTo>
                  <a:lnTo>
                    <a:pt x="0" y="99"/>
                  </a:lnTo>
                  <a:close/>
                </a:path>
              </a:pathLst>
            </a:custGeom>
            <a:solidFill>
              <a:sysClr val="window" lastClr="FFFFFF">
                <a:lumMod val="95000"/>
              </a:sysClr>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pitchFamily="34" charset="-122"/>
              </a:endParaRPr>
            </a:p>
          </p:txBody>
        </p:sp>
        <p:sp>
          <p:nvSpPr>
            <p:cNvPr id="70" name="任意多边形 173"/>
            <p:cNvSpPr/>
            <p:nvPr>
              <p:custDataLst>
                <p:tags r:id="rId5"/>
              </p:custDataLst>
            </p:nvPr>
          </p:nvSpPr>
          <p:spPr bwMode="auto">
            <a:xfrm>
              <a:off x="1822450" y="2954094"/>
              <a:ext cx="222250" cy="3258512"/>
            </a:xfrm>
            <a:custGeom>
              <a:avLst/>
              <a:gdLst>
                <a:gd name="connsiteX0" fmla="*/ 333042 w 333042"/>
                <a:gd name="connsiteY0" fmla="*/ 0 h 6434447"/>
                <a:gd name="connsiteX1" fmla="*/ 333042 w 333042"/>
                <a:gd name="connsiteY1" fmla="*/ 6434447 h 6434447"/>
                <a:gd name="connsiteX2" fmla="*/ 0 w 333042"/>
                <a:gd name="connsiteY2" fmla="*/ 6434447 h 6434447"/>
                <a:gd name="connsiteX3" fmla="*/ 0 w 333042"/>
                <a:gd name="connsiteY3" fmla="*/ 106122 h 6434447"/>
              </a:gdLst>
              <a:ahLst/>
              <a:cxnLst>
                <a:cxn ang="0">
                  <a:pos x="connsiteX0" y="connsiteY0"/>
                </a:cxn>
                <a:cxn ang="0">
                  <a:pos x="connsiteX1" y="connsiteY1"/>
                </a:cxn>
                <a:cxn ang="0">
                  <a:pos x="connsiteX2" y="connsiteY2"/>
                </a:cxn>
                <a:cxn ang="0">
                  <a:pos x="connsiteX3" y="connsiteY3"/>
                </a:cxn>
              </a:cxnLst>
              <a:rect l="l" t="t" r="r" b="b"/>
              <a:pathLst>
                <a:path w="333042" h="6434447">
                  <a:moveTo>
                    <a:pt x="333042" y="0"/>
                  </a:moveTo>
                  <a:lnTo>
                    <a:pt x="333042" y="6434447"/>
                  </a:lnTo>
                  <a:lnTo>
                    <a:pt x="0" y="6434447"/>
                  </a:lnTo>
                  <a:lnTo>
                    <a:pt x="0" y="106122"/>
                  </a:lnTo>
                  <a:close/>
                </a:path>
              </a:pathLst>
            </a:custGeom>
            <a:solidFill>
              <a:sysClr val="window" lastClr="FFFFFF">
                <a:lumMod val="85000"/>
              </a:sysClr>
            </a:solidFill>
            <a:ln>
              <a:noFill/>
            </a:ln>
          </p:spPr>
          <p:txBody>
            <a:bodyPr vert="horz" wrap="square" lIns="91440" tIns="45720" rIns="91440" bIns="45720" numCol="1" anchor="t" anchorCtr="0" compatLnSpc="1">
              <a:noAutofit/>
            </a:bodyPr>
            <a:lstStyle/>
            <a:p>
              <a:pPr>
                <a:lnSpc>
                  <a:spcPct val="120000"/>
                </a:lnSpc>
              </a:pPr>
              <a:endParaRPr lang="zh-CN" altLang="en-US">
                <a:latin typeface="Arial" panose="020B0604020202020204" pitchFamily="34" charset="0"/>
                <a:ea typeface="微软雅黑" panose="020B0503020204020204" pitchFamily="34" charset="-122"/>
              </a:endParaRPr>
            </a:p>
          </p:txBody>
        </p:sp>
        <p:sp>
          <p:nvSpPr>
            <p:cNvPr id="71" name="Freeform 33"/>
            <p:cNvSpPr/>
            <p:nvPr>
              <p:custDataLst>
                <p:tags r:id="rId6"/>
              </p:custDataLst>
            </p:nvPr>
          </p:nvSpPr>
          <p:spPr bwMode="auto">
            <a:xfrm>
              <a:off x="1664335" y="3710285"/>
              <a:ext cx="755650" cy="468462"/>
            </a:xfrm>
            <a:custGeom>
              <a:avLst/>
              <a:gdLst>
                <a:gd name="T0" fmla="*/ 0 w 1113"/>
                <a:gd name="T1" fmla="*/ 742 h 908"/>
                <a:gd name="T2" fmla="*/ 556 w 1113"/>
                <a:gd name="T3" fmla="*/ 908 h 908"/>
                <a:gd name="T4" fmla="*/ 1113 w 1113"/>
                <a:gd name="T5" fmla="*/ 742 h 908"/>
                <a:gd name="T6" fmla="*/ 1113 w 1113"/>
                <a:gd name="T7" fmla="*/ 0 h 908"/>
                <a:gd name="T8" fmla="*/ 556 w 1113"/>
                <a:gd name="T9" fmla="*/ 166 h 908"/>
                <a:gd name="T10" fmla="*/ 0 w 1113"/>
                <a:gd name="T11" fmla="*/ 0 h 908"/>
                <a:gd name="T12" fmla="*/ 0 w 1113"/>
                <a:gd name="T13" fmla="*/ 742 h 908"/>
              </a:gdLst>
              <a:ahLst/>
              <a:cxnLst>
                <a:cxn ang="0">
                  <a:pos x="T0" y="T1"/>
                </a:cxn>
                <a:cxn ang="0">
                  <a:pos x="T2" y="T3"/>
                </a:cxn>
                <a:cxn ang="0">
                  <a:pos x="T4" y="T5"/>
                </a:cxn>
                <a:cxn ang="0">
                  <a:pos x="T6" y="T7"/>
                </a:cxn>
                <a:cxn ang="0">
                  <a:pos x="T8" y="T9"/>
                </a:cxn>
                <a:cxn ang="0">
                  <a:pos x="T10" y="T11"/>
                </a:cxn>
                <a:cxn ang="0">
                  <a:pos x="T12" y="T13"/>
                </a:cxn>
              </a:cxnLst>
              <a:rect l="0" t="0" r="r" b="b"/>
              <a:pathLst>
                <a:path w="1113" h="908">
                  <a:moveTo>
                    <a:pt x="0" y="742"/>
                  </a:moveTo>
                  <a:lnTo>
                    <a:pt x="556" y="908"/>
                  </a:lnTo>
                  <a:lnTo>
                    <a:pt x="1113" y="742"/>
                  </a:lnTo>
                  <a:lnTo>
                    <a:pt x="1113" y="0"/>
                  </a:lnTo>
                  <a:lnTo>
                    <a:pt x="556" y="166"/>
                  </a:lnTo>
                  <a:lnTo>
                    <a:pt x="0" y="0"/>
                  </a:lnTo>
                  <a:lnTo>
                    <a:pt x="0" y="742"/>
                  </a:lnTo>
                  <a:close/>
                </a:path>
              </a:pathLst>
            </a:custGeom>
            <a:solidFill>
              <a:schemeClr val="accent2"/>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pitchFamily="34" charset="-122"/>
              </a:endParaRPr>
            </a:p>
          </p:txBody>
        </p:sp>
        <p:pic>
          <p:nvPicPr>
            <p:cNvPr id="74" name="图形 91"/>
            <p:cNvPicPr>
              <a:picLocks noChangeAspect="1"/>
            </p:cNvPicPr>
            <p:nvPr>
              <p:custDataLst>
                <p:tags r:id="rId7"/>
              </p:custDataLst>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tretch>
              <a:fillRect/>
            </a:stretch>
          </p:blipFill>
          <p:spPr>
            <a:xfrm>
              <a:off x="1861820" y="3828364"/>
              <a:ext cx="360045" cy="273270"/>
            </a:xfrm>
            <a:prstGeom prst="rect">
              <a:avLst/>
            </a:prstGeom>
          </p:spPr>
        </p:pic>
        <p:sp>
          <p:nvSpPr>
            <p:cNvPr id="77" name="Freeform 16"/>
            <p:cNvSpPr>
              <a:spLocks noEditPoints="1"/>
            </p:cNvSpPr>
            <p:nvPr>
              <p:custDataLst>
                <p:tags r:id="rId8"/>
              </p:custDataLst>
            </p:nvPr>
          </p:nvSpPr>
          <p:spPr bwMode="auto">
            <a:xfrm>
              <a:off x="1664335" y="3681367"/>
              <a:ext cx="755650" cy="67474"/>
            </a:xfrm>
            <a:custGeom>
              <a:avLst/>
              <a:gdLst>
                <a:gd name="T0" fmla="*/ 220 w 1113"/>
                <a:gd name="T1" fmla="*/ 0 h 131"/>
                <a:gd name="T2" fmla="*/ 0 w 1113"/>
                <a:gd name="T3" fmla="*/ 64 h 131"/>
                <a:gd name="T4" fmla="*/ 220 w 1113"/>
                <a:gd name="T5" fmla="*/ 131 h 131"/>
                <a:gd name="T6" fmla="*/ 220 w 1113"/>
                <a:gd name="T7" fmla="*/ 0 h 131"/>
                <a:gd name="T8" fmla="*/ 893 w 1113"/>
                <a:gd name="T9" fmla="*/ 0 h 131"/>
                <a:gd name="T10" fmla="*/ 893 w 1113"/>
                <a:gd name="T11" fmla="*/ 131 h 131"/>
                <a:gd name="T12" fmla="*/ 1113 w 1113"/>
                <a:gd name="T13" fmla="*/ 64 h 131"/>
                <a:gd name="T14" fmla="*/ 893 w 1113"/>
                <a:gd name="T15" fmla="*/ 0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131">
                  <a:moveTo>
                    <a:pt x="220" y="0"/>
                  </a:moveTo>
                  <a:lnTo>
                    <a:pt x="0" y="64"/>
                  </a:lnTo>
                  <a:lnTo>
                    <a:pt x="220" y="131"/>
                  </a:lnTo>
                  <a:lnTo>
                    <a:pt x="220" y="0"/>
                  </a:lnTo>
                  <a:moveTo>
                    <a:pt x="893" y="0"/>
                  </a:moveTo>
                  <a:lnTo>
                    <a:pt x="893" y="131"/>
                  </a:lnTo>
                  <a:lnTo>
                    <a:pt x="1113" y="64"/>
                  </a:lnTo>
                  <a:lnTo>
                    <a:pt x="893" y="0"/>
                  </a:lnTo>
                </a:path>
              </a:pathLst>
            </a:custGeom>
            <a:solidFill>
              <a:srgbClr val="8590CA">
                <a:lumMod val="50000"/>
              </a:srgbClr>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pitchFamily="34" charset="-122"/>
              </a:endParaRPr>
            </a:p>
          </p:txBody>
        </p:sp>
        <p:grpSp>
          <p:nvGrpSpPr>
            <p:cNvPr id="7" name="组合 6"/>
            <p:cNvGrpSpPr/>
            <p:nvPr/>
          </p:nvGrpSpPr>
          <p:grpSpPr>
            <a:xfrm>
              <a:off x="1657350" y="4419726"/>
              <a:ext cx="7257415" cy="564372"/>
              <a:chOff x="1657350" y="4233208"/>
              <a:chExt cx="7257415" cy="564372"/>
            </a:xfrm>
          </p:grpSpPr>
          <p:cxnSp>
            <p:nvCxnSpPr>
              <p:cNvPr id="62" name="直接连接符 61"/>
              <p:cNvCxnSpPr/>
              <p:nvPr>
                <p:custDataLst>
                  <p:tags r:id="rId15"/>
                </p:custDataLst>
              </p:nvPr>
            </p:nvCxnSpPr>
            <p:spPr>
              <a:xfrm flipV="1">
                <a:off x="2509520" y="4494911"/>
                <a:ext cx="1441450" cy="2410"/>
              </a:xfrm>
              <a:prstGeom prst="line">
                <a:avLst/>
              </a:prstGeom>
              <a:ln w="19050" cap="rnd">
                <a:solidFill>
                  <a:srgbClr val="8EAADC">
                    <a:lumMod val="40000"/>
                    <a:lumOff val="60000"/>
                  </a:srgbClr>
                </a:solidFill>
                <a:prstDash val="sysDash"/>
                <a:round/>
              </a:ln>
            </p:spPr>
            <p:style>
              <a:lnRef idx="1">
                <a:srgbClr val="8590CA"/>
              </a:lnRef>
              <a:fillRef idx="0">
                <a:srgbClr val="8590CA"/>
              </a:fillRef>
              <a:effectRef idx="0">
                <a:srgbClr val="8590CA"/>
              </a:effectRef>
              <a:fontRef idx="minor">
                <a:sysClr val="windowText" lastClr="000000"/>
              </a:fontRef>
            </p:style>
          </p:cxnSp>
          <p:sp>
            <p:nvSpPr>
              <p:cNvPr id="63" name="任意多边形 62"/>
              <p:cNvSpPr/>
              <p:nvPr>
                <p:custDataLst>
                  <p:tags r:id="rId16"/>
                </p:custDataLst>
              </p:nvPr>
            </p:nvSpPr>
            <p:spPr>
              <a:xfrm>
                <a:off x="4041775" y="4277065"/>
                <a:ext cx="4872990" cy="520515"/>
              </a:xfrm>
              <a:custGeom>
                <a:avLst/>
                <a:gdLst>
                  <a:gd name="connsiteX0" fmla="*/ 159983 w 2800633"/>
                  <a:gd name="connsiteY0" fmla="*/ 0 h 623209"/>
                  <a:gd name="connsiteX1" fmla="*/ 2800633 w 2800633"/>
                  <a:gd name="connsiteY1" fmla="*/ 0 h 623209"/>
                  <a:gd name="connsiteX2" fmla="*/ 2800633 w 2800633"/>
                  <a:gd name="connsiteY2" fmla="*/ 623209 h 623209"/>
                  <a:gd name="connsiteX3" fmla="*/ 159983 w 2800633"/>
                  <a:gd name="connsiteY3" fmla="*/ 623209 h 623209"/>
                  <a:gd name="connsiteX4" fmla="*/ 159983 w 2800633"/>
                  <a:gd name="connsiteY4" fmla="*/ 397967 h 623209"/>
                  <a:gd name="connsiteX5" fmla="*/ 0 w 2800633"/>
                  <a:gd name="connsiteY5" fmla="*/ 311604 h 623209"/>
                  <a:gd name="connsiteX6" fmla="*/ 159983 w 2800633"/>
                  <a:gd name="connsiteY6" fmla="*/ 225240 h 6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633" h="623209">
                    <a:moveTo>
                      <a:pt x="159983" y="0"/>
                    </a:moveTo>
                    <a:lnTo>
                      <a:pt x="2800633" y="0"/>
                    </a:lnTo>
                    <a:lnTo>
                      <a:pt x="2800633" y="623209"/>
                    </a:lnTo>
                    <a:lnTo>
                      <a:pt x="159983" y="623209"/>
                    </a:lnTo>
                    <a:lnTo>
                      <a:pt x="159983" y="397967"/>
                    </a:lnTo>
                    <a:lnTo>
                      <a:pt x="0" y="311604"/>
                    </a:lnTo>
                    <a:lnTo>
                      <a:pt x="159983" y="225240"/>
                    </a:lnTo>
                    <a:close/>
                  </a:path>
                </a:pathLst>
              </a:custGeom>
              <a:solidFill>
                <a:sysClr val="window" lastClr="FFFFFF">
                  <a:lumMod val="95000"/>
                </a:sys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endParaRPr>
              </a:p>
            </p:txBody>
          </p:sp>
          <p:sp>
            <p:nvSpPr>
              <p:cNvPr id="64" name="文本框 661"/>
              <p:cNvSpPr txBox="1"/>
              <p:nvPr>
                <p:custDataLst>
                  <p:tags r:id="rId17"/>
                </p:custDataLst>
              </p:nvPr>
            </p:nvSpPr>
            <p:spPr>
              <a:xfrm>
                <a:off x="4322445" y="4333937"/>
                <a:ext cx="4318635" cy="413037"/>
              </a:xfrm>
              <a:prstGeom prst="rect">
                <a:avLst/>
              </a:prstGeom>
              <a:noFill/>
            </p:spPr>
            <p:txBody>
              <a:bodyPr wrap="square" lIns="90000" tIns="46800" rIns="90000" bIns="46800" rtlCol="0">
                <a:noAutofit/>
              </a:bodyPr>
              <a:lstStyle/>
              <a:p>
                <a:pPr lvl="0" algn="l">
                  <a:lnSpc>
                    <a:spcPct val="120000"/>
                  </a:lnSpc>
                  <a:buClrTx/>
                  <a:buSzTx/>
                  <a:buFontTx/>
                </a:pPr>
                <a:r>
                  <a:rPr lang="zh-CN" altLang="en-US" sz="2000" b="1" spc="150" dirty="0">
                    <a:solidFill>
                      <a:sysClr val="windowText" lastClr="000000">
                        <a:lumMod val="85000"/>
                        <a:lumOff val="15000"/>
                      </a:sysClr>
                    </a:solidFill>
                    <a:latin typeface="微软雅黑" panose="020B0503020204020204" pitchFamily="34" charset="-122"/>
                    <a:ea typeface="微软雅黑" panose="020B0503020204020204" pitchFamily="34" charset="-122"/>
                    <a:cs typeface="微软雅黑" panose="020B0503020204020204" pitchFamily="34" charset="-122"/>
                    <a:sym typeface="+mn-ea"/>
                  </a:rPr>
                  <a:t>数据检索（Data Retrieval）</a:t>
                </a:r>
              </a:p>
            </p:txBody>
          </p:sp>
          <p:sp>
            <p:nvSpPr>
              <p:cNvPr id="72" name="Freeform 37"/>
              <p:cNvSpPr/>
              <p:nvPr>
                <p:custDataLst>
                  <p:tags r:id="rId18"/>
                </p:custDataLst>
              </p:nvPr>
            </p:nvSpPr>
            <p:spPr bwMode="auto">
              <a:xfrm>
                <a:off x="1664335" y="4261644"/>
                <a:ext cx="755650" cy="468462"/>
              </a:xfrm>
              <a:custGeom>
                <a:avLst/>
                <a:gdLst>
                  <a:gd name="T0" fmla="*/ 0 w 1113"/>
                  <a:gd name="T1" fmla="*/ 743 h 909"/>
                  <a:gd name="T2" fmla="*/ 556 w 1113"/>
                  <a:gd name="T3" fmla="*/ 909 h 909"/>
                  <a:gd name="T4" fmla="*/ 1113 w 1113"/>
                  <a:gd name="T5" fmla="*/ 743 h 909"/>
                  <a:gd name="T6" fmla="*/ 1113 w 1113"/>
                  <a:gd name="T7" fmla="*/ 0 h 909"/>
                  <a:gd name="T8" fmla="*/ 556 w 1113"/>
                  <a:gd name="T9" fmla="*/ 166 h 909"/>
                  <a:gd name="T10" fmla="*/ 0 w 1113"/>
                  <a:gd name="T11" fmla="*/ 0 h 909"/>
                  <a:gd name="T12" fmla="*/ 0 w 1113"/>
                  <a:gd name="T13" fmla="*/ 743 h 909"/>
                </a:gdLst>
                <a:ahLst/>
                <a:cxnLst>
                  <a:cxn ang="0">
                    <a:pos x="T0" y="T1"/>
                  </a:cxn>
                  <a:cxn ang="0">
                    <a:pos x="T2" y="T3"/>
                  </a:cxn>
                  <a:cxn ang="0">
                    <a:pos x="T4" y="T5"/>
                  </a:cxn>
                  <a:cxn ang="0">
                    <a:pos x="T6" y="T7"/>
                  </a:cxn>
                  <a:cxn ang="0">
                    <a:pos x="T8" y="T9"/>
                  </a:cxn>
                  <a:cxn ang="0">
                    <a:pos x="T10" y="T11"/>
                  </a:cxn>
                  <a:cxn ang="0">
                    <a:pos x="T12" y="T13"/>
                  </a:cxn>
                </a:cxnLst>
                <a:rect l="0" t="0" r="r" b="b"/>
                <a:pathLst>
                  <a:path w="1113" h="909">
                    <a:moveTo>
                      <a:pt x="0" y="743"/>
                    </a:moveTo>
                    <a:lnTo>
                      <a:pt x="556" y="909"/>
                    </a:lnTo>
                    <a:lnTo>
                      <a:pt x="1113" y="743"/>
                    </a:lnTo>
                    <a:lnTo>
                      <a:pt x="1113" y="0"/>
                    </a:lnTo>
                    <a:lnTo>
                      <a:pt x="556" y="166"/>
                    </a:lnTo>
                    <a:lnTo>
                      <a:pt x="0" y="0"/>
                    </a:lnTo>
                    <a:lnTo>
                      <a:pt x="0" y="743"/>
                    </a:lnTo>
                    <a:close/>
                  </a:path>
                </a:pathLst>
              </a:custGeom>
              <a:solidFill>
                <a:schemeClr val="accent3">
                  <a:lumMod val="40000"/>
                  <a:lumOff val="60000"/>
                </a:schemeClr>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pitchFamily="34" charset="-122"/>
                </a:endParaRPr>
              </a:p>
            </p:txBody>
          </p:sp>
          <p:pic>
            <p:nvPicPr>
              <p:cNvPr id="75" name="图形 92"/>
              <p:cNvPicPr>
                <a:picLocks noChangeAspect="1"/>
              </p:cNvPicPr>
              <p:nvPr>
                <p:custDataLst>
                  <p:tags r:id="rId19"/>
                </p:custDataLst>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tretch>
                <a:fillRect/>
              </a:stretch>
            </p:blipFill>
            <p:spPr>
              <a:xfrm>
                <a:off x="1896745" y="4419726"/>
                <a:ext cx="300355" cy="227966"/>
              </a:xfrm>
              <a:prstGeom prst="rect">
                <a:avLst/>
              </a:prstGeom>
            </p:spPr>
          </p:pic>
          <p:sp>
            <p:nvSpPr>
              <p:cNvPr id="78" name="Freeform 18"/>
              <p:cNvSpPr>
                <a:spLocks noEditPoints="1"/>
              </p:cNvSpPr>
              <p:nvPr>
                <p:custDataLst>
                  <p:tags r:id="rId20"/>
                </p:custDataLst>
              </p:nvPr>
            </p:nvSpPr>
            <p:spPr bwMode="auto">
              <a:xfrm>
                <a:off x="1657350" y="4233208"/>
                <a:ext cx="755650" cy="66510"/>
              </a:xfrm>
              <a:custGeom>
                <a:avLst/>
                <a:gdLst>
                  <a:gd name="T0" fmla="*/ 220 w 1113"/>
                  <a:gd name="T1" fmla="*/ 0 h 129"/>
                  <a:gd name="T2" fmla="*/ 0 w 1113"/>
                  <a:gd name="T3" fmla="*/ 64 h 129"/>
                  <a:gd name="T4" fmla="*/ 220 w 1113"/>
                  <a:gd name="T5" fmla="*/ 129 h 129"/>
                  <a:gd name="T6" fmla="*/ 220 w 1113"/>
                  <a:gd name="T7" fmla="*/ 0 h 129"/>
                  <a:gd name="T8" fmla="*/ 893 w 1113"/>
                  <a:gd name="T9" fmla="*/ 0 h 129"/>
                  <a:gd name="T10" fmla="*/ 893 w 1113"/>
                  <a:gd name="T11" fmla="*/ 129 h 129"/>
                  <a:gd name="T12" fmla="*/ 1113 w 1113"/>
                  <a:gd name="T13" fmla="*/ 64 h 129"/>
                  <a:gd name="T14" fmla="*/ 893 w 1113"/>
                  <a:gd name="T15" fmla="*/ 0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129">
                    <a:moveTo>
                      <a:pt x="220" y="0"/>
                    </a:moveTo>
                    <a:lnTo>
                      <a:pt x="0" y="64"/>
                    </a:lnTo>
                    <a:lnTo>
                      <a:pt x="220" y="129"/>
                    </a:lnTo>
                    <a:lnTo>
                      <a:pt x="220" y="0"/>
                    </a:lnTo>
                    <a:moveTo>
                      <a:pt x="893" y="0"/>
                    </a:moveTo>
                    <a:lnTo>
                      <a:pt x="893" y="129"/>
                    </a:lnTo>
                    <a:lnTo>
                      <a:pt x="1113" y="64"/>
                    </a:lnTo>
                    <a:lnTo>
                      <a:pt x="893" y="0"/>
                    </a:lnTo>
                  </a:path>
                </a:pathLst>
              </a:custGeom>
              <a:solidFill>
                <a:srgbClr val="8EAADC">
                  <a:lumMod val="75000"/>
                </a:srgbClr>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pitchFamily="34" charset="-122"/>
                </a:endParaRPr>
              </a:p>
            </p:txBody>
          </p:sp>
        </p:grpSp>
        <p:grpSp>
          <p:nvGrpSpPr>
            <p:cNvPr id="6" name="组合 5"/>
            <p:cNvGrpSpPr/>
            <p:nvPr/>
          </p:nvGrpSpPr>
          <p:grpSpPr>
            <a:xfrm>
              <a:off x="1664335" y="5313830"/>
              <a:ext cx="7251065" cy="495934"/>
              <a:chOff x="1664335" y="4785049"/>
              <a:chExt cx="7251065" cy="495934"/>
            </a:xfrm>
          </p:grpSpPr>
          <p:cxnSp>
            <p:nvCxnSpPr>
              <p:cNvPr id="65" name="直接连接符 64"/>
              <p:cNvCxnSpPr/>
              <p:nvPr>
                <p:custDataLst>
                  <p:tags r:id="rId9"/>
                </p:custDataLst>
              </p:nvPr>
            </p:nvCxnSpPr>
            <p:spPr>
              <a:xfrm flipV="1">
                <a:off x="2509520" y="5046270"/>
                <a:ext cx="1441450" cy="2410"/>
              </a:xfrm>
              <a:prstGeom prst="line">
                <a:avLst/>
              </a:prstGeom>
              <a:ln w="19050" cap="rnd">
                <a:solidFill>
                  <a:srgbClr val="79B6D3">
                    <a:lumMod val="40000"/>
                    <a:lumOff val="60000"/>
                  </a:srgbClr>
                </a:solidFill>
                <a:prstDash val="sysDash"/>
                <a:round/>
              </a:ln>
            </p:spPr>
            <p:style>
              <a:lnRef idx="1">
                <a:srgbClr val="8590CA"/>
              </a:lnRef>
              <a:fillRef idx="0">
                <a:srgbClr val="8590CA"/>
              </a:fillRef>
              <a:effectRef idx="0">
                <a:srgbClr val="8590CA"/>
              </a:effectRef>
              <a:fontRef idx="minor">
                <a:sysClr val="windowText" lastClr="000000"/>
              </a:fontRef>
            </p:style>
          </p:cxnSp>
          <p:sp>
            <p:nvSpPr>
              <p:cNvPr id="67" name="任意多边形 66"/>
              <p:cNvSpPr/>
              <p:nvPr>
                <p:custDataLst>
                  <p:tags r:id="rId10"/>
                </p:custDataLst>
              </p:nvPr>
            </p:nvSpPr>
            <p:spPr>
              <a:xfrm>
                <a:off x="4041775" y="4815895"/>
                <a:ext cx="4873625" cy="465088"/>
              </a:xfrm>
              <a:custGeom>
                <a:avLst/>
                <a:gdLst>
                  <a:gd name="connsiteX0" fmla="*/ 159983 w 2800633"/>
                  <a:gd name="connsiteY0" fmla="*/ 0 h 623209"/>
                  <a:gd name="connsiteX1" fmla="*/ 2800633 w 2800633"/>
                  <a:gd name="connsiteY1" fmla="*/ 0 h 623209"/>
                  <a:gd name="connsiteX2" fmla="*/ 2800633 w 2800633"/>
                  <a:gd name="connsiteY2" fmla="*/ 623209 h 623209"/>
                  <a:gd name="connsiteX3" fmla="*/ 159983 w 2800633"/>
                  <a:gd name="connsiteY3" fmla="*/ 623209 h 623209"/>
                  <a:gd name="connsiteX4" fmla="*/ 159983 w 2800633"/>
                  <a:gd name="connsiteY4" fmla="*/ 397967 h 623209"/>
                  <a:gd name="connsiteX5" fmla="*/ 0 w 2800633"/>
                  <a:gd name="connsiteY5" fmla="*/ 311604 h 623209"/>
                  <a:gd name="connsiteX6" fmla="*/ 159983 w 2800633"/>
                  <a:gd name="connsiteY6" fmla="*/ 225240 h 6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633" h="623209">
                    <a:moveTo>
                      <a:pt x="159983" y="0"/>
                    </a:moveTo>
                    <a:lnTo>
                      <a:pt x="2800633" y="0"/>
                    </a:lnTo>
                    <a:lnTo>
                      <a:pt x="2800633" y="623209"/>
                    </a:lnTo>
                    <a:lnTo>
                      <a:pt x="159983" y="623209"/>
                    </a:lnTo>
                    <a:lnTo>
                      <a:pt x="159983" y="397967"/>
                    </a:lnTo>
                    <a:lnTo>
                      <a:pt x="0" y="311604"/>
                    </a:lnTo>
                    <a:lnTo>
                      <a:pt x="159983" y="225240"/>
                    </a:lnTo>
                    <a:close/>
                  </a:path>
                </a:pathLst>
              </a:custGeom>
              <a:solidFill>
                <a:sysClr val="window" lastClr="FFFFFF">
                  <a:lumMod val="95000"/>
                </a:sys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endParaRPr>
              </a:p>
            </p:txBody>
          </p:sp>
          <p:sp>
            <p:nvSpPr>
              <p:cNvPr id="68" name="文本框 665"/>
              <p:cNvSpPr txBox="1"/>
              <p:nvPr>
                <p:custDataLst>
                  <p:tags r:id="rId11"/>
                </p:custDataLst>
              </p:nvPr>
            </p:nvSpPr>
            <p:spPr>
              <a:xfrm>
                <a:off x="4359275" y="4884332"/>
                <a:ext cx="4281805" cy="374963"/>
              </a:xfrm>
              <a:prstGeom prst="rect">
                <a:avLst/>
              </a:prstGeom>
              <a:noFill/>
            </p:spPr>
            <p:txBody>
              <a:bodyPr wrap="square" lIns="90000" tIns="46800" rIns="90000" bIns="46800" rtlCol="0">
                <a:noAutofit/>
              </a:bodyPr>
              <a:lstStyle/>
              <a:p>
                <a:pPr lvl="0" algn="l">
                  <a:lnSpc>
                    <a:spcPct val="120000"/>
                  </a:lnSpc>
                  <a:buClrTx/>
                  <a:buSzTx/>
                  <a:buFontTx/>
                </a:pPr>
                <a:r>
                  <a:rPr lang="zh-CN" altLang="en-US" sz="2000" b="1" spc="150" dirty="0">
                    <a:solidFill>
                      <a:sysClr val="windowText" lastClr="000000">
                        <a:lumMod val="85000"/>
                        <a:lumOff val="15000"/>
                      </a:sysClr>
                    </a:solidFill>
                    <a:latin typeface="微软雅黑" panose="020B0503020204020204" pitchFamily="34" charset="-122"/>
                    <a:ea typeface="微软雅黑" panose="020B0503020204020204" pitchFamily="34" charset="-122"/>
                    <a:cs typeface="微软雅黑" panose="020B0503020204020204" pitchFamily="34" charset="-122"/>
                    <a:sym typeface="+mn-ea"/>
                  </a:rPr>
                  <a:t>事实检索（Fact Retrieval）</a:t>
                </a:r>
              </a:p>
            </p:txBody>
          </p:sp>
          <p:sp>
            <p:nvSpPr>
              <p:cNvPr id="73" name="Freeform 41"/>
              <p:cNvSpPr/>
              <p:nvPr>
                <p:custDataLst>
                  <p:tags r:id="rId12"/>
                </p:custDataLst>
              </p:nvPr>
            </p:nvSpPr>
            <p:spPr bwMode="auto">
              <a:xfrm>
                <a:off x="1664335" y="4813485"/>
                <a:ext cx="755650" cy="467498"/>
              </a:xfrm>
              <a:custGeom>
                <a:avLst/>
                <a:gdLst>
                  <a:gd name="T0" fmla="*/ 0 w 1113"/>
                  <a:gd name="T1" fmla="*/ 743 h 907"/>
                  <a:gd name="T2" fmla="*/ 556 w 1113"/>
                  <a:gd name="T3" fmla="*/ 907 h 907"/>
                  <a:gd name="T4" fmla="*/ 1113 w 1113"/>
                  <a:gd name="T5" fmla="*/ 743 h 907"/>
                  <a:gd name="T6" fmla="*/ 1113 w 1113"/>
                  <a:gd name="T7" fmla="*/ 0 h 907"/>
                  <a:gd name="T8" fmla="*/ 556 w 1113"/>
                  <a:gd name="T9" fmla="*/ 164 h 907"/>
                  <a:gd name="T10" fmla="*/ 0 w 1113"/>
                  <a:gd name="T11" fmla="*/ 0 h 907"/>
                  <a:gd name="T12" fmla="*/ 0 w 1113"/>
                  <a:gd name="T13" fmla="*/ 743 h 907"/>
                </a:gdLst>
                <a:ahLst/>
                <a:cxnLst>
                  <a:cxn ang="0">
                    <a:pos x="T0" y="T1"/>
                  </a:cxn>
                  <a:cxn ang="0">
                    <a:pos x="T2" y="T3"/>
                  </a:cxn>
                  <a:cxn ang="0">
                    <a:pos x="T4" y="T5"/>
                  </a:cxn>
                  <a:cxn ang="0">
                    <a:pos x="T6" y="T7"/>
                  </a:cxn>
                  <a:cxn ang="0">
                    <a:pos x="T8" y="T9"/>
                  </a:cxn>
                  <a:cxn ang="0">
                    <a:pos x="T10" y="T11"/>
                  </a:cxn>
                  <a:cxn ang="0">
                    <a:pos x="T12" y="T13"/>
                  </a:cxn>
                </a:cxnLst>
                <a:rect l="0" t="0" r="r" b="b"/>
                <a:pathLst>
                  <a:path w="1113" h="907">
                    <a:moveTo>
                      <a:pt x="0" y="743"/>
                    </a:moveTo>
                    <a:lnTo>
                      <a:pt x="556" y="907"/>
                    </a:lnTo>
                    <a:lnTo>
                      <a:pt x="1113" y="743"/>
                    </a:lnTo>
                    <a:lnTo>
                      <a:pt x="1113" y="0"/>
                    </a:lnTo>
                    <a:lnTo>
                      <a:pt x="556" y="164"/>
                    </a:lnTo>
                    <a:lnTo>
                      <a:pt x="0" y="0"/>
                    </a:lnTo>
                    <a:lnTo>
                      <a:pt x="0" y="743"/>
                    </a:lnTo>
                    <a:close/>
                  </a:path>
                </a:pathLst>
              </a:custGeom>
              <a:solidFill>
                <a:srgbClr val="79B6D3"/>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pitchFamily="34" charset="-122"/>
                </a:endParaRPr>
              </a:p>
            </p:txBody>
          </p:sp>
          <p:pic>
            <p:nvPicPr>
              <p:cNvPr id="76" name="图形 93"/>
              <p:cNvPicPr>
                <a:picLocks noChangeAspect="1"/>
              </p:cNvPicPr>
              <p:nvPr>
                <p:custDataLst>
                  <p:tags r:id="rId13"/>
                </p:custDataLst>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tretch>
                <a:fillRect/>
              </a:stretch>
            </p:blipFill>
            <p:spPr>
              <a:xfrm>
                <a:off x="1891665" y="4958072"/>
                <a:ext cx="300355" cy="227966"/>
              </a:xfrm>
              <a:prstGeom prst="rect">
                <a:avLst/>
              </a:prstGeom>
            </p:spPr>
          </p:pic>
          <p:sp>
            <p:nvSpPr>
              <p:cNvPr id="79" name="Freeform 20"/>
              <p:cNvSpPr>
                <a:spLocks noEditPoints="1"/>
              </p:cNvSpPr>
              <p:nvPr>
                <p:custDataLst>
                  <p:tags r:id="rId14"/>
                </p:custDataLst>
              </p:nvPr>
            </p:nvSpPr>
            <p:spPr bwMode="auto">
              <a:xfrm>
                <a:off x="1664335" y="4785049"/>
                <a:ext cx="755650" cy="66510"/>
              </a:xfrm>
              <a:custGeom>
                <a:avLst/>
                <a:gdLst>
                  <a:gd name="T0" fmla="*/ 220 w 1113"/>
                  <a:gd name="T1" fmla="*/ 0 h 129"/>
                  <a:gd name="T2" fmla="*/ 0 w 1113"/>
                  <a:gd name="T3" fmla="*/ 63 h 129"/>
                  <a:gd name="T4" fmla="*/ 220 w 1113"/>
                  <a:gd name="T5" fmla="*/ 129 h 129"/>
                  <a:gd name="T6" fmla="*/ 220 w 1113"/>
                  <a:gd name="T7" fmla="*/ 0 h 129"/>
                  <a:gd name="T8" fmla="*/ 893 w 1113"/>
                  <a:gd name="T9" fmla="*/ 0 h 129"/>
                  <a:gd name="T10" fmla="*/ 893 w 1113"/>
                  <a:gd name="T11" fmla="*/ 129 h 129"/>
                  <a:gd name="T12" fmla="*/ 1113 w 1113"/>
                  <a:gd name="T13" fmla="*/ 63 h 129"/>
                  <a:gd name="T14" fmla="*/ 893 w 1113"/>
                  <a:gd name="T15" fmla="*/ 0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129">
                    <a:moveTo>
                      <a:pt x="220" y="0"/>
                    </a:moveTo>
                    <a:lnTo>
                      <a:pt x="0" y="63"/>
                    </a:lnTo>
                    <a:lnTo>
                      <a:pt x="220" y="129"/>
                    </a:lnTo>
                    <a:lnTo>
                      <a:pt x="220" y="0"/>
                    </a:lnTo>
                    <a:moveTo>
                      <a:pt x="893" y="0"/>
                    </a:moveTo>
                    <a:lnTo>
                      <a:pt x="893" y="129"/>
                    </a:lnTo>
                    <a:lnTo>
                      <a:pt x="1113" y="63"/>
                    </a:lnTo>
                    <a:lnTo>
                      <a:pt x="893" y="0"/>
                    </a:lnTo>
                  </a:path>
                </a:pathLst>
              </a:custGeom>
              <a:solidFill>
                <a:srgbClr val="79B6D3">
                  <a:lumMod val="50000"/>
                </a:srgbClr>
              </a:solidFill>
              <a:ln>
                <a:noFill/>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pitchFamily="34" charset="-122"/>
                </a:endParaRPr>
              </a:p>
            </p:txBody>
          </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（二）信息检索的分类</a:t>
            </a:r>
          </a:p>
        </p:txBody>
      </p:sp>
      <p:sp>
        <p:nvSpPr>
          <p:cNvPr id="42" name="矩形 41"/>
          <p:cNvSpPr/>
          <p:nvPr/>
        </p:nvSpPr>
        <p:spPr>
          <a:xfrm>
            <a:off x="1274324" y="1161593"/>
            <a:ext cx="4452708" cy="517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内容占位符 3"/>
          <p:cNvSpPr>
            <a:spLocks noGrp="1"/>
          </p:cNvSpPr>
          <p:nvPr>
            <p:ph sz="quarter" idx="10"/>
          </p:nvPr>
        </p:nvSpPr>
        <p:spPr>
          <a:xfrm>
            <a:off x="1274324" y="1186269"/>
            <a:ext cx="4067697" cy="533482"/>
          </a:xfrm>
        </p:spPr>
        <p:txBody>
          <a:bodyPr>
            <a:normAutofit lnSpcReduction="10000"/>
          </a:bodyPr>
          <a:lstStyle/>
          <a:p>
            <a:pPr indent="0"/>
            <a:r>
              <a:rPr lang="en-US" altLang="zh-CN" dirty="0" smtClean="0">
                <a:solidFill>
                  <a:schemeClr val="bg1"/>
                </a:solidFill>
              </a:rPr>
              <a:t>2</a:t>
            </a:r>
            <a:r>
              <a:rPr lang="zh-CN" altLang="en-US" dirty="0" smtClean="0">
                <a:solidFill>
                  <a:schemeClr val="bg1"/>
                </a:solidFill>
              </a:rPr>
              <a:t>．</a:t>
            </a:r>
            <a:r>
              <a:rPr lang="zh-CN" altLang="en-US" dirty="0">
                <a:solidFill>
                  <a:schemeClr val="bg1"/>
                </a:solidFill>
              </a:rPr>
              <a:t>按检索手段划分</a:t>
            </a:r>
            <a:endParaRPr lang="en-US" altLang="zh-CN" sz="1100" dirty="0"/>
          </a:p>
        </p:txBody>
      </p:sp>
      <p:grpSp>
        <p:nvGrpSpPr>
          <p:cNvPr id="44" name="组合 43"/>
          <p:cNvGrpSpPr/>
          <p:nvPr/>
        </p:nvGrpSpPr>
        <p:grpSpPr>
          <a:xfrm flipV="1">
            <a:off x="609600" y="1030803"/>
            <a:ext cx="470284" cy="670057"/>
            <a:chOff x="3173412" y="596106"/>
            <a:chExt cx="960438" cy="1368425"/>
          </a:xfrm>
        </p:grpSpPr>
        <p:sp>
          <p:nvSpPr>
            <p:cNvPr id="45" name="Freeform 9"/>
            <p:cNvSpPr/>
            <p:nvPr/>
          </p:nvSpPr>
          <p:spPr bwMode="auto">
            <a:xfrm>
              <a:off x="3586162" y="1178719"/>
              <a:ext cx="193675" cy="214313"/>
            </a:xfrm>
            <a:custGeom>
              <a:avLst/>
              <a:gdLst>
                <a:gd name="T0" fmla="*/ 61 w 72"/>
                <a:gd name="T1" fmla="*/ 23 h 80"/>
                <a:gd name="T2" fmla="*/ 22 w 72"/>
                <a:gd name="T3" fmla="*/ 6 h 80"/>
                <a:gd name="T4" fmla="*/ 22 w 72"/>
                <a:gd name="T5" fmla="*/ 6 h 80"/>
                <a:gd name="T6" fmla="*/ 6 w 72"/>
                <a:gd name="T7" fmla="*/ 45 h 80"/>
                <a:gd name="T8" fmla="*/ 11 w 72"/>
                <a:gd name="T9" fmla="*/ 58 h 80"/>
                <a:gd name="T10" fmla="*/ 50 w 72"/>
                <a:gd name="T11" fmla="*/ 74 h 80"/>
                <a:gd name="T12" fmla="*/ 50 w 72"/>
                <a:gd name="T13" fmla="*/ 74 h 80"/>
                <a:gd name="T14" fmla="*/ 66 w 72"/>
                <a:gd name="T15" fmla="*/ 35 h 80"/>
                <a:gd name="T16" fmla="*/ 61 w 72"/>
                <a:gd name="T1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61" y="23"/>
                  </a:moveTo>
                  <a:cubicBezTo>
                    <a:pt x="54" y="7"/>
                    <a:pt x="37" y="0"/>
                    <a:pt x="22" y="6"/>
                  </a:cubicBezTo>
                  <a:cubicBezTo>
                    <a:pt x="22" y="6"/>
                    <a:pt x="22" y="6"/>
                    <a:pt x="22" y="6"/>
                  </a:cubicBezTo>
                  <a:cubicBezTo>
                    <a:pt x="7" y="13"/>
                    <a:pt x="0" y="30"/>
                    <a:pt x="6" y="45"/>
                  </a:cubicBezTo>
                  <a:cubicBezTo>
                    <a:pt x="11" y="58"/>
                    <a:pt x="11" y="58"/>
                    <a:pt x="11" y="58"/>
                  </a:cubicBezTo>
                  <a:cubicBezTo>
                    <a:pt x="17" y="73"/>
                    <a:pt x="35" y="80"/>
                    <a:pt x="50" y="74"/>
                  </a:cubicBezTo>
                  <a:cubicBezTo>
                    <a:pt x="50" y="74"/>
                    <a:pt x="50" y="74"/>
                    <a:pt x="50" y="74"/>
                  </a:cubicBezTo>
                  <a:cubicBezTo>
                    <a:pt x="65" y="68"/>
                    <a:pt x="72" y="50"/>
                    <a:pt x="66" y="35"/>
                  </a:cubicBezTo>
                  <a:lnTo>
                    <a:pt x="61" y="23"/>
                  </a:lnTo>
                  <a:close/>
                </a:path>
              </a:pathLst>
            </a:custGeom>
            <a:solidFill>
              <a:srgbClr val="23A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10"/>
            <p:cNvSpPr/>
            <p:nvPr/>
          </p:nvSpPr>
          <p:spPr bwMode="auto">
            <a:xfrm>
              <a:off x="3173412" y="640556"/>
              <a:ext cx="866775" cy="838200"/>
            </a:xfrm>
            <a:custGeom>
              <a:avLst/>
              <a:gdLst>
                <a:gd name="T0" fmla="*/ 323 w 323"/>
                <a:gd name="T1" fmla="*/ 208 h 312"/>
                <a:gd name="T2" fmla="*/ 321 w 323"/>
                <a:gd name="T3" fmla="*/ 208 h 312"/>
                <a:gd name="T4" fmla="*/ 223 w 323"/>
                <a:gd name="T5" fmla="*/ 216 h 312"/>
                <a:gd name="T6" fmla="*/ 172 w 323"/>
                <a:gd name="T7" fmla="*/ 198 h 312"/>
                <a:gd name="T8" fmla="*/ 150 w 323"/>
                <a:gd name="T9" fmla="*/ 247 h 312"/>
                <a:gd name="T10" fmla="*/ 74 w 323"/>
                <a:gd name="T11" fmla="*/ 309 h 312"/>
                <a:gd name="T12" fmla="*/ 73 w 323"/>
                <a:gd name="T13" fmla="*/ 312 h 312"/>
                <a:gd name="T14" fmla="*/ 67 w 323"/>
                <a:gd name="T15" fmla="*/ 299 h 312"/>
                <a:gd name="T16" fmla="*/ 28 w 323"/>
                <a:gd name="T17" fmla="*/ 207 h 312"/>
                <a:gd name="T18" fmla="*/ 102 w 323"/>
                <a:gd name="T19" fmla="*/ 28 h 312"/>
                <a:gd name="T20" fmla="*/ 280 w 323"/>
                <a:gd name="T21" fmla="*/ 102 h 312"/>
                <a:gd name="T22" fmla="*/ 319 w 323"/>
                <a:gd name="T23" fmla="*/ 195 h 312"/>
                <a:gd name="T24" fmla="*/ 323 w 323"/>
                <a:gd name="T25"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12">
                  <a:moveTo>
                    <a:pt x="323" y="208"/>
                  </a:moveTo>
                  <a:cubicBezTo>
                    <a:pt x="322" y="208"/>
                    <a:pt x="322" y="208"/>
                    <a:pt x="321" y="208"/>
                  </a:cubicBezTo>
                  <a:cubicBezTo>
                    <a:pt x="292" y="204"/>
                    <a:pt x="258" y="207"/>
                    <a:pt x="223" y="216"/>
                  </a:cubicBezTo>
                  <a:cubicBezTo>
                    <a:pt x="214" y="198"/>
                    <a:pt x="192" y="190"/>
                    <a:pt x="172" y="198"/>
                  </a:cubicBezTo>
                  <a:cubicBezTo>
                    <a:pt x="153" y="206"/>
                    <a:pt x="143" y="227"/>
                    <a:pt x="150" y="247"/>
                  </a:cubicBezTo>
                  <a:cubicBezTo>
                    <a:pt x="118" y="265"/>
                    <a:pt x="92" y="286"/>
                    <a:pt x="74" y="309"/>
                  </a:cubicBezTo>
                  <a:cubicBezTo>
                    <a:pt x="74" y="310"/>
                    <a:pt x="73" y="311"/>
                    <a:pt x="73" y="312"/>
                  </a:cubicBezTo>
                  <a:cubicBezTo>
                    <a:pt x="70" y="308"/>
                    <a:pt x="68" y="303"/>
                    <a:pt x="67" y="299"/>
                  </a:cubicBezTo>
                  <a:cubicBezTo>
                    <a:pt x="28" y="207"/>
                    <a:pt x="28" y="207"/>
                    <a:pt x="28" y="207"/>
                  </a:cubicBezTo>
                  <a:cubicBezTo>
                    <a:pt x="0" y="137"/>
                    <a:pt x="33" y="57"/>
                    <a:pt x="102" y="28"/>
                  </a:cubicBezTo>
                  <a:cubicBezTo>
                    <a:pt x="172" y="0"/>
                    <a:pt x="252" y="33"/>
                    <a:pt x="280" y="102"/>
                  </a:cubicBezTo>
                  <a:cubicBezTo>
                    <a:pt x="319" y="195"/>
                    <a:pt x="319" y="195"/>
                    <a:pt x="319" y="195"/>
                  </a:cubicBezTo>
                  <a:cubicBezTo>
                    <a:pt x="320" y="199"/>
                    <a:pt x="322" y="204"/>
                    <a:pt x="323" y="208"/>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11"/>
            <p:cNvSpPr/>
            <p:nvPr/>
          </p:nvSpPr>
          <p:spPr bwMode="auto">
            <a:xfrm>
              <a:off x="3752850" y="1234281"/>
              <a:ext cx="325438" cy="400050"/>
            </a:xfrm>
            <a:custGeom>
              <a:avLst/>
              <a:gdLst>
                <a:gd name="T0" fmla="*/ 14 w 121"/>
                <a:gd name="T1" fmla="*/ 12 h 149"/>
                <a:gd name="T2" fmla="*/ 14 w 121"/>
                <a:gd name="T3" fmla="*/ 11 h 149"/>
                <a:gd name="T4" fmla="*/ 103 w 121"/>
                <a:gd name="T5" fmla="*/ 3 h 149"/>
                <a:gd name="T6" fmla="*/ 111 w 121"/>
                <a:gd name="T7" fmla="*/ 4 h 149"/>
                <a:gd name="T8" fmla="*/ 36 w 121"/>
                <a:gd name="T9" fmla="*/ 149 h 149"/>
                <a:gd name="T10" fmla="*/ 0 w 121"/>
                <a:gd name="T11" fmla="*/ 60 h 149"/>
                <a:gd name="T12" fmla="*/ 14 w 121"/>
                <a:gd name="T13" fmla="*/ 12 h 149"/>
              </a:gdLst>
              <a:ahLst/>
              <a:cxnLst>
                <a:cxn ang="0">
                  <a:pos x="T0" y="T1"/>
                </a:cxn>
                <a:cxn ang="0">
                  <a:pos x="T2" y="T3"/>
                </a:cxn>
                <a:cxn ang="0">
                  <a:pos x="T4" y="T5"/>
                </a:cxn>
                <a:cxn ang="0">
                  <a:pos x="T6" y="T7"/>
                </a:cxn>
                <a:cxn ang="0">
                  <a:pos x="T8" y="T9"/>
                </a:cxn>
                <a:cxn ang="0">
                  <a:pos x="T10" y="T11"/>
                </a:cxn>
                <a:cxn ang="0">
                  <a:pos x="T12" y="T13"/>
                </a:cxn>
              </a:cxnLst>
              <a:rect l="0" t="0" r="r" b="b"/>
              <a:pathLst>
                <a:path w="121" h="149">
                  <a:moveTo>
                    <a:pt x="14" y="12"/>
                  </a:moveTo>
                  <a:cubicBezTo>
                    <a:pt x="14" y="11"/>
                    <a:pt x="14" y="11"/>
                    <a:pt x="14" y="11"/>
                  </a:cubicBezTo>
                  <a:cubicBezTo>
                    <a:pt x="46" y="2"/>
                    <a:pt x="77" y="0"/>
                    <a:pt x="103" y="3"/>
                  </a:cubicBezTo>
                  <a:cubicBezTo>
                    <a:pt x="106" y="3"/>
                    <a:pt x="108" y="4"/>
                    <a:pt x="111" y="4"/>
                  </a:cubicBezTo>
                  <a:cubicBezTo>
                    <a:pt x="121" y="63"/>
                    <a:pt x="91" y="122"/>
                    <a:pt x="36" y="149"/>
                  </a:cubicBezTo>
                  <a:cubicBezTo>
                    <a:pt x="0" y="60"/>
                    <a:pt x="0" y="60"/>
                    <a:pt x="0" y="60"/>
                  </a:cubicBezTo>
                  <a:cubicBezTo>
                    <a:pt x="15" y="50"/>
                    <a:pt x="22" y="30"/>
                    <a:pt x="14" y="12"/>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12"/>
            <p:cNvSpPr/>
            <p:nvPr/>
          </p:nvSpPr>
          <p:spPr bwMode="auto">
            <a:xfrm>
              <a:off x="3392487" y="1343819"/>
              <a:ext cx="417513" cy="360363"/>
            </a:xfrm>
            <a:custGeom>
              <a:avLst/>
              <a:gdLst>
                <a:gd name="T0" fmla="*/ 74 w 155"/>
                <a:gd name="T1" fmla="*/ 0 h 134"/>
                <a:gd name="T2" fmla="*/ 74 w 155"/>
                <a:gd name="T3" fmla="*/ 2 h 134"/>
                <a:gd name="T4" fmla="*/ 119 w 155"/>
                <a:gd name="T5" fmla="*/ 26 h 134"/>
                <a:gd name="T6" fmla="*/ 155 w 155"/>
                <a:gd name="T7" fmla="*/ 114 h 134"/>
                <a:gd name="T8" fmla="*/ 0 w 155"/>
                <a:gd name="T9" fmla="*/ 65 h 134"/>
                <a:gd name="T10" fmla="*/ 5 w 155"/>
                <a:gd name="T11" fmla="*/ 58 h 134"/>
                <a:gd name="T12" fmla="*/ 74 w 15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5" h="134">
                  <a:moveTo>
                    <a:pt x="74" y="0"/>
                  </a:moveTo>
                  <a:cubicBezTo>
                    <a:pt x="74" y="2"/>
                    <a:pt x="74" y="2"/>
                    <a:pt x="74" y="2"/>
                  </a:cubicBezTo>
                  <a:cubicBezTo>
                    <a:pt x="82" y="19"/>
                    <a:pt x="100" y="29"/>
                    <a:pt x="119" y="26"/>
                  </a:cubicBezTo>
                  <a:cubicBezTo>
                    <a:pt x="155" y="114"/>
                    <a:pt x="155" y="114"/>
                    <a:pt x="155" y="114"/>
                  </a:cubicBezTo>
                  <a:cubicBezTo>
                    <a:pt x="97" y="134"/>
                    <a:pt x="35" y="113"/>
                    <a:pt x="0" y="65"/>
                  </a:cubicBezTo>
                  <a:cubicBezTo>
                    <a:pt x="2" y="62"/>
                    <a:pt x="3" y="60"/>
                    <a:pt x="5" y="58"/>
                  </a:cubicBezTo>
                  <a:cubicBezTo>
                    <a:pt x="21" y="37"/>
                    <a:pt x="45" y="17"/>
                    <a:pt x="74" y="0"/>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13"/>
            <p:cNvSpPr/>
            <p:nvPr/>
          </p:nvSpPr>
          <p:spPr bwMode="auto">
            <a:xfrm>
              <a:off x="3178175" y="1647031"/>
              <a:ext cx="784225" cy="317500"/>
            </a:xfrm>
            <a:custGeom>
              <a:avLst/>
              <a:gdLst>
                <a:gd name="T0" fmla="*/ 21 w 292"/>
                <a:gd name="T1" fmla="*/ 106 h 118"/>
                <a:gd name="T2" fmla="*/ 28 w 292"/>
                <a:gd name="T3" fmla="*/ 90 h 118"/>
                <a:gd name="T4" fmla="*/ 28 w 292"/>
                <a:gd name="T5" fmla="*/ 90 h 118"/>
                <a:gd name="T6" fmla="*/ 24 w 292"/>
                <a:gd name="T7" fmla="*/ 66 h 118"/>
                <a:gd name="T8" fmla="*/ 24 w 292"/>
                <a:gd name="T9" fmla="*/ 66 h 118"/>
                <a:gd name="T10" fmla="*/ 77 w 292"/>
                <a:gd name="T11" fmla="*/ 25 h 118"/>
                <a:gd name="T12" fmla="*/ 77 w 292"/>
                <a:gd name="T13" fmla="*/ 25 h 118"/>
                <a:gd name="T14" fmla="*/ 140 w 292"/>
                <a:gd name="T15" fmla="*/ 54 h 118"/>
                <a:gd name="T16" fmla="*/ 140 w 292"/>
                <a:gd name="T17" fmla="*/ 54 h 118"/>
                <a:gd name="T18" fmla="*/ 189 w 292"/>
                <a:gd name="T19" fmla="*/ 94 h 118"/>
                <a:gd name="T20" fmla="*/ 189 w 292"/>
                <a:gd name="T21" fmla="*/ 94 h 118"/>
                <a:gd name="T22" fmla="*/ 240 w 292"/>
                <a:gd name="T23" fmla="*/ 117 h 118"/>
                <a:gd name="T24" fmla="*/ 240 w 292"/>
                <a:gd name="T25" fmla="*/ 117 h 118"/>
                <a:gd name="T26" fmla="*/ 278 w 292"/>
                <a:gd name="T27" fmla="*/ 100 h 118"/>
                <a:gd name="T28" fmla="*/ 278 w 292"/>
                <a:gd name="T29" fmla="*/ 100 h 118"/>
                <a:gd name="T30" fmla="*/ 292 w 292"/>
                <a:gd name="T31" fmla="*/ 69 h 118"/>
                <a:gd name="T32" fmla="*/ 292 w 292"/>
                <a:gd name="T33" fmla="*/ 69 h 118"/>
                <a:gd name="T34" fmla="*/ 279 w 292"/>
                <a:gd name="T35" fmla="*/ 29 h 118"/>
                <a:gd name="T36" fmla="*/ 279 w 292"/>
                <a:gd name="T37" fmla="*/ 29 h 118"/>
                <a:gd name="T38" fmla="*/ 265 w 292"/>
                <a:gd name="T39" fmla="*/ 13 h 118"/>
                <a:gd name="T40" fmla="*/ 265 w 292"/>
                <a:gd name="T41" fmla="*/ 13 h 118"/>
                <a:gd name="T42" fmla="*/ 248 w 292"/>
                <a:gd name="T43" fmla="*/ 14 h 118"/>
                <a:gd name="T44" fmla="*/ 248 w 292"/>
                <a:gd name="T45" fmla="*/ 14 h 118"/>
                <a:gd name="T46" fmla="*/ 249 w 292"/>
                <a:gd name="T47" fmla="*/ 31 h 118"/>
                <a:gd name="T48" fmla="*/ 249 w 292"/>
                <a:gd name="T49" fmla="*/ 31 h 118"/>
                <a:gd name="T50" fmla="*/ 249 w 292"/>
                <a:gd name="T51" fmla="*/ 32 h 118"/>
                <a:gd name="T52" fmla="*/ 249 w 292"/>
                <a:gd name="T53" fmla="*/ 32 h 118"/>
                <a:gd name="T54" fmla="*/ 252 w 292"/>
                <a:gd name="T55" fmla="*/ 34 h 118"/>
                <a:gd name="T56" fmla="*/ 252 w 292"/>
                <a:gd name="T57" fmla="*/ 34 h 118"/>
                <a:gd name="T58" fmla="*/ 259 w 292"/>
                <a:gd name="T59" fmla="*/ 43 h 118"/>
                <a:gd name="T60" fmla="*/ 259 w 292"/>
                <a:gd name="T61" fmla="*/ 43 h 118"/>
                <a:gd name="T62" fmla="*/ 267 w 292"/>
                <a:gd name="T63" fmla="*/ 67 h 118"/>
                <a:gd name="T64" fmla="*/ 267 w 292"/>
                <a:gd name="T65" fmla="*/ 67 h 118"/>
                <a:gd name="T66" fmla="*/ 260 w 292"/>
                <a:gd name="T67" fmla="*/ 84 h 118"/>
                <a:gd name="T68" fmla="*/ 260 w 292"/>
                <a:gd name="T69" fmla="*/ 84 h 118"/>
                <a:gd name="T70" fmla="*/ 241 w 292"/>
                <a:gd name="T71" fmla="*/ 92 h 118"/>
                <a:gd name="T72" fmla="*/ 241 w 292"/>
                <a:gd name="T73" fmla="*/ 92 h 118"/>
                <a:gd name="T74" fmla="*/ 203 w 292"/>
                <a:gd name="T75" fmla="*/ 74 h 118"/>
                <a:gd name="T76" fmla="*/ 203 w 292"/>
                <a:gd name="T77" fmla="*/ 74 h 118"/>
                <a:gd name="T78" fmla="*/ 156 w 292"/>
                <a:gd name="T79" fmla="*/ 35 h 118"/>
                <a:gd name="T80" fmla="*/ 156 w 292"/>
                <a:gd name="T81" fmla="*/ 35 h 118"/>
                <a:gd name="T82" fmla="*/ 78 w 292"/>
                <a:gd name="T83" fmla="*/ 1 h 118"/>
                <a:gd name="T84" fmla="*/ 78 w 292"/>
                <a:gd name="T85" fmla="*/ 1 h 118"/>
                <a:gd name="T86" fmla="*/ 24 w 292"/>
                <a:gd name="T87" fmla="*/ 17 h 118"/>
                <a:gd name="T88" fmla="*/ 24 w 292"/>
                <a:gd name="T89" fmla="*/ 17 h 118"/>
                <a:gd name="T90" fmla="*/ 0 w 292"/>
                <a:gd name="T91" fmla="*/ 65 h 118"/>
                <a:gd name="T92" fmla="*/ 0 w 292"/>
                <a:gd name="T93" fmla="*/ 65 h 118"/>
                <a:gd name="T94" fmla="*/ 5 w 292"/>
                <a:gd name="T95" fmla="*/ 99 h 118"/>
                <a:gd name="T96" fmla="*/ 5 w 292"/>
                <a:gd name="T97" fmla="*/ 99 h 118"/>
                <a:gd name="T98" fmla="*/ 16 w 292"/>
                <a:gd name="T99" fmla="*/ 107 h 118"/>
                <a:gd name="T100" fmla="*/ 16 w 292"/>
                <a:gd name="T101" fmla="*/ 107 h 118"/>
                <a:gd name="T102" fmla="*/ 21 w 292"/>
                <a:gd name="T103"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18">
                  <a:moveTo>
                    <a:pt x="21" y="106"/>
                  </a:moveTo>
                  <a:cubicBezTo>
                    <a:pt x="27" y="104"/>
                    <a:pt x="31" y="97"/>
                    <a:pt x="28" y="90"/>
                  </a:cubicBezTo>
                  <a:cubicBezTo>
                    <a:pt x="28" y="90"/>
                    <a:pt x="28" y="90"/>
                    <a:pt x="28" y="90"/>
                  </a:cubicBezTo>
                  <a:cubicBezTo>
                    <a:pt x="25" y="81"/>
                    <a:pt x="24" y="73"/>
                    <a:pt x="24" y="66"/>
                  </a:cubicBezTo>
                  <a:cubicBezTo>
                    <a:pt x="24" y="66"/>
                    <a:pt x="24" y="66"/>
                    <a:pt x="24" y="66"/>
                  </a:cubicBezTo>
                  <a:cubicBezTo>
                    <a:pt x="26" y="41"/>
                    <a:pt x="46" y="24"/>
                    <a:pt x="77" y="25"/>
                  </a:cubicBezTo>
                  <a:cubicBezTo>
                    <a:pt x="77" y="25"/>
                    <a:pt x="77" y="25"/>
                    <a:pt x="77" y="25"/>
                  </a:cubicBezTo>
                  <a:cubicBezTo>
                    <a:pt x="95" y="26"/>
                    <a:pt x="117" y="34"/>
                    <a:pt x="140" y="54"/>
                  </a:cubicBezTo>
                  <a:cubicBezTo>
                    <a:pt x="140" y="54"/>
                    <a:pt x="140" y="54"/>
                    <a:pt x="140" y="54"/>
                  </a:cubicBezTo>
                  <a:cubicBezTo>
                    <a:pt x="155" y="67"/>
                    <a:pt x="172" y="82"/>
                    <a:pt x="189" y="94"/>
                  </a:cubicBezTo>
                  <a:cubicBezTo>
                    <a:pt x="189" y="94"/>
                    <a:pt x="189" y="94"/>
                    <a:pt x="189" y="94"/>
                  </a:cubicBezTo>
                  <a:cubicBezTo>
                    <a:pt x="205" y="106"/>
                    <a:pt x="222" y="116"/>
                    <a:pt x="240" y="117"/>
                  </a:cubicBezTo>
                  <a:cubicBezTo>
                    <a:pt x="240" y="117"/>
                    <a:pt x="240" y="117"/>
                    <a:pt x="240" y="117"/>
                  </a:cubicBezTo>
                  <a:cubicBezTo>
                    <a:pt x="254" y="118"/>
                    <a:pt x="268" y="112"/>
                    <a:pt x="278" y="100"/>
                  </a:cubicBezTo>
                  <a:cubicBezTo>
                    <a:pt x="278" y="100"/>
                    <a:pt x="278" y="100"/>
                    <a:pt x="278" y="100"/>
                  </a:cubicBezTo>
                  <a:cubicBezTo>
                    <a:pt x="287" y="90"/>
                    <a:pt x="291" y="79"/>
                    <a:pt x="292" y="69"/>
                  </a:cubicBezTo>
                  <a:cubicBezTo>
                    <a:pt x="292" y="69"/>
                    <a:pt x="292" y="69"/>
                    <a:pt x="292" y="69"/>
                  </a:cubicBezTo>
                  <a:cubicBezTo>
                    <a:pt x="292" y="52"/>
                    <a:pt x="285" y="39"/>
                    <a:pt x="279" y="29"/>
                  </a:cubicBezTo>
                  <a:cubicBezTo>
                    <a:pt x="279" y="29"/>
                    <a:pt x="279" y="29"/>
                    <a:pt x="279" y="29"/>
                  </a:cubicBezTo>
                  <a:cubicBezTo>
                    <a:pt x="272" y="19"/>
                    <a:pt x="265" y="13"/>
                    <a:pt x="265" y="13"/>
                  </a:cubicBezTo>
                  <a:cubicBezTo>
                    <a:pt x="265" y="13"/>
                    <a:pt x="265" y="13"/>
                    <a:pt x="265" y="13"/>
                  </a:cubicBezTo>
                  <a:cubicBezTo>
                    <a:pt x="260" y="9"/>
                    <a:pt x="252" y="9"/>
                    <a:pt x="248" y="14"/>
                  </a:cubicBezTo>
                  <a:cubicBezTo>
                    <a:pt x="248" y="14"/>
                    <a:pt x="248" y="14"/>
                    <a:pt x="248" y="14"/>
                  </a:cubicBezTo>
                  <a:cubicBezTo>
                    <a:pt x="243" y="19"/>
                    <a:pt x="244" y="27"/>
                    <a:pt x="249" y="31"/>
                  </a:cubicBezTo>
                  <a:cubicBezTo>
                    <a:pt x="249" y="31"/>
                    <a:pt x="249" y="31"/>
                    <a:pt x="249" y="31"/>
                  </a:cubicBezTo>
                  <a:cubicBezTo>
                    <a:pt x="249" y="31"/>
                    <a:pt x="249" y="31"/>
                    <a:pt x="249" y="32"/>
                  </a:cubicBezTo>
                  <a:cubicBezTo>
                    <a:pt x="249" y="32"/>
                    <a:pt x="249" y="32"/>
                    <a:pt x="249" y="32"/>
                  </a:cubicBezTo>
                  <a:cubicBezTo>
                    <a:pt x="250" y="32"/>
                    <a:pt x="251" y="33"/>
                    <a:pt x="252" y="34"/>
                  </a:cubicBezTo>
                  <a:cubicBezTo>
                    <a:pt x="252" y="34"/>
                    <a:pt x="252" y="34"/>
                    <a:pt x="252" y="34"/>
                  </a:cubicBezTo>
                  <a:cubicBezTo>
                    <a:pt x="253" y="36"/>
                    <a:pt x="256" y="39"/>
                    <a:pt x="259" y="43"/>
                  </a:cubicBezTo>
                  <a:cubicBezTo>
                    <a:pt x="259" y="43"/>
                    <a:pt x="259" y="43"/>
                    <a:pt x="259" y="43"/>
                  </a:cubicBezTo>
                  <a:cubicBezTo>
                    <a:pt x="264" y="50"/>
                    <a:pt x="268" y="59"/>
                    <a:pt x="267" y="67"/>
                  </a:cubicBezTo>
                  <a:cubicBezTo>
                    <a:pt x="267" y="67"/>
                    <a:pt x="267" y="67"/>
                    <a:pt x="267" y="67"/>
                  </a:cubicBezTo>
                  <a:cubicBezTo>
                    <a:pt x="267" y="73"/>
                    <a:pt x="265" y="78"/>
                    <a:pt x="260" y="84"/>
                  </a:cubicBezTo>
                  <a:cubicBezTo>
                    <a:pt x="260" y="84"/>
                    <a:pt x="260" y="84"/>
                    <a:pt x="260" y="84"/>
                  </a:cubicBezTo>
                  <a:cubicBezTo>
                    <a:pt x="253" y="91"/>
                    <a:pt x="248" y="92"/>
                    <a:pt x="241" y="92"/>
                  </a:cubicBezTo>
                  <a:cubicBezTo>
                    <a:pt x="241" y="92"/>
                    <a:pt x="241" y="92"/>
                    <a:pt x="241" y="92"/>
                  </a:cubicBezTo>
                  <a:cubicBezTo>
                    <a:pt x="232" y="92"/>
                    <a:pt x="218" y="85"/>
                    <a:pt x="203" y="74"/>
                  </a:cubicBezTo>
                  <a:cubicBezTo>
                    <a:pt x="203" y="74"/>
                    <a:pt x="203" y="74"/>
                    <a:pt x="203" y="74"/>
                  </a:cubicBezTo>
                  <a:cubicBezTo>
                    <a:pt x="188" y="63"/>
                    <a:pt x="172" y="49"/>
                    <a:pt x="156" y="35"/>
                  </a:cubicBezTo>
                  <a:cubicBezTo>
                    <a:pt x="156" y="35"/>
                    <a:pt x="156" y="35"/>
                    <a:pt x="156" y="35"/>
                  </a:cubicBezTo>
                  <a:cubicBezTo>
                    <a:pt x="130" y="13"/>
                    <a:pt x="103" y="2"/>
                    <a:pt x="78" y="1"/>
                  </a:cubicBezTo>
                  <a:cubicBezTo>
                    <a:pt x="78" y="1"/>
                    <a:pt x="78" y="1"/>
                    <a:pt x="78" y="1"/>
                  </a:cubicBezTo>
                  <a:cubicBezTo>
                    <a:pt x="57" y="0"/>
                    <a:pt x="38" y="5"/>
                    <a:pt x="24" y="17"/>
                  </a:cubicBezTo>
                  <a:cubicBezTo>
                    <a:pt x="24" y="17"/>
                    <a:pt x="24" y="17"/>
                    <a:pt x="24" y="17"/>
                  </a:cubicBezTo>
                  <a:cubicBezTo>
                    <a:pt x="10" y="28"/>
                    <a:pt x="1" y="45"/>
                    <a:pt x="0" y="65"/>
                  </a:cubicBezTo>
                  <a:cubicBezTo>
                    <a:pt x="0" y="65"/>
                    <a:pt x="0" y="65"/>
                    <a:pt x="0" y="65"/>
                  </a:cubicBezTo>
                  <a:cubicBezTo>
                    <a:pt x="0" y="76"/>
                    <a:pt x="1" y="87"/>
                    <a:pt x="5" y="99"/>
                  </a:cubicBezTo>
                  <a:cubicBezTo>
                    <a:pt x="5" y="99"/>
                    <a:pt x="5" y="99"/>
                    <a:pt x="5" y="99"/>
                  </a:cubicBezTo>
                  <a:cubicBezTo>
                    <a:pt x="7" y="103"/>
                    <a:pt x="11" y="106"/>
                    <a:pt x="16" y="107"/>
                  </a:cubicBezTo>
                  <a:cubicBezTo>
                    <a:pt x="16" y="107"/>
                    <a:pt x="16" y="107"/>
                    <a:pt x="16" y="107"/>
                  </a:cubicBezTo>
                  <a:cubicBezTo>
                    <a:pt x="18" y="107"/>
                    <a:pt x="19" y="107"/>
                    <a:pt x="21" y="106"/>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14"/>
            <p:cNvSpPr/>
            <p:nvPr/>
          </p:nvSpPr>
          <p:spPr bwMode="auto">
            <a:xfrm>
              <a:off x="3940175" y="748506"/>
              <a:ext cx="193675" cy="104775"/>
            </a:xfrm>
            <a:custGeom>
              <a:avLst/>
              <a:gdLst>
                <a:gd name="T0" fmla="*/ 1 w 72"/>
                <a:gd name="T1" fmla="*/ 30 h 39"/>
                <a:gd name="T2" fmla="*/ 3 w 72"/>
                <a:gd name="T3" fmla="*/ 35 h 39"/>
                <a:gd name="T4" fmla="*/ 7 w 72"/>
                <a:gd name="T5" fmla="*/ 38 h 39"/>
                <a:gd name="T6" fmla="*/ 70 w 72"/>
                <a:gd name="T7" fmla="*/ 22 h 39"/>
                <a:gd name="T8" fmla="*/ 71 w 72"/>
                <a:gd name="T9" fmla="*/ 17 h 39"/>
                <a:gd name="T10" fmla="*/ 66 w 72"/>
                <a:gd name="T11" fmla="*/ 3 h 39"/>
                <a:gd name="T12" fmla="*/ 62 w 72"/>
                <a:gd name="T13" fmla="*/ 0 h 39"/>
                <a:gd name="T14" fmla="*/ 2 w 72"/>
                <a:gd name="T15" fmla="*/ 25 h 39"/>
                <a:gd name="T16" fmla="*/ 1 w 72"/>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1" y="30"/>
                  </a:moveTo>
                  <a:cubicBezTo>
                    <a:pt x="3" y="35"/>
                    <a:pt x="3" y="35"/>
                    <a:pt x="3" y="35"/>
                  </a:cubicBezTo>
                  <a:cubicBezTo>
                    <a:pt x="4" y="37"/>
                    <a:pt x="5" y="39"/>
                    <a:pt x="7" y="38"/>
                  </a:cubicBezTo>
                  <a:cubicBezTo>
                    <a:pt x="70" y="22"/>
                    <a:pt x="70" y="22"/>
                    <a:pt x="70" y="22"/>
                  </a:cubicBezTo>
                  <a:cubicBezTo>
                    <a:pt x="71" y="21"/>
                    <a:pt x="72" y="19"/>
                    <a:pt x="71" y="17"/>
                  </a:cubicBezTo>
                  <a:cubicBezTo>
                    <a:pt x="66" y="3"/>
                    <a:pt x="66" y="3"/>
                    <a:pt x="66" y="3"/>
                  </a:cubicBezTo>
                  <a:cubicBezTo>
                    <a:pt x="65" y="1"/>
                    <a:pt x="64" y="0"/>
                    <a:pt x="62" y="0"/>
                  </a:cubicBezTo>
                  <a:cubicBezTo>
                    <a:pt x="2" y="25"/>
                    <a:pt x="2" y="25"/>
                    <a:pt x="2" y="25"/>
                  </a:cubicBezTo>
                  <a:cubicBezTo>
                    <a:pt x="1" y="26"/>
                    <a:pt x="0" y="28"/>
                    <a:pt x="1" y="3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15"/>
            <p:cNvSpPr/>
            <p:nvPr/>
          </p:nvSpPr>
          <p:spPr bwMode="auto">
            <a:xfrm>
              <a:off x="3876675" y="596106"/>
              <a:ext cx="133350" cy="182563"/>
            </a:xfrm>
            <a:custGeom>
              <a:avLst/>
              <a:gdLst>
                <a:gd name="T0" fmla="*/ 2 w 50"/>
                <a:gd name="T1" fmla="*/ 64 h 68"/>
                <a:gd name="T2" fmla="*/ 7 w 50"/>
                <a:gd name="T3" fmla="*/ 66 h 68"/>
                <a:gd name="T4" fmla="*/ 12 w 50"/>
                <a:gd name="T5" fmla="*/ 66 h 68"/>
                <a:gd name="T6" fmla="*/ 49 w 50"/>
                <a:gd name="T7" fmla="*/ 13 h 68"/>
                <a:gd name="T8" fmla="*/ 47 w 50"/>
                <a:gd name="T9" fmla="*/ 9 h 68"/>
                <a:gd name="T10" fmla="*/ 34 w 50"/>
                <a:gd name="T11" fmla="*/ 1 h 68"/>
                <a:gd name="T12" fmla="*/ 30 w 50"/>
                <a:gd name="T13" fmla="*/ 1 h 68"/>
                <a:gd name="T14" fmla="*/ 0 w 50"/>
                <a:gd name="T15" fmla="*/ 59 h 68"/>
                <a:gd name="T16" fmla="*/ 2 w 50"/>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8">
                  <a:moveTo>
                    <a:pt x="2" y="64"/>
                  </a:moveTo>
                  <a:cubicBezTo>
                    <a:pt x="7" y="66"/>
                    <a:pt x="7" y="66"/>
                    <a:pt x="7" y="66"/>
                  </a:cubicBezTo>
                  <a:cubicBezTo>
                    <a:pt x="9" y="68"/>
                    <a:pt x="11" y="68"/>
                    <a:pt x="12" y="66"/>
                  </a:cubicBezTo>
                  <a:cubicBezTo>
                    <a:pt x="49" y="13"/>
                    <a:pt x="49" y="13"/>
                    <a:pt x="49" y="13"/>
                  </a:cubicBezTo>
                  <a:cubicBezTo>
                    <a:pt x="50" y="12"/>
                    <a:pt x="49" y="10"/>
                    <a:pt x="47" y="9"/>
                  </a:cubicBezTo>
                  <a:cubicBezTo>
                    <a:pt x="34" y="1"/>
                    <a:pt x="34" y="1"/>
                    <a:pt x="34" y="1"/>
                  </a:cubicBezTo>
                  <a:cubicBezTo>
                    <a:pt x="33" y="0"/>
                    <a:pt x="30" y="0"/>
                    <a:pt x="30" y="1"/>
                  </a:cubicBezTo>
                  <a:cubicBezTo>
                    <a:pt x="0" y="59"/>
                    <a:pt x="0" y="59"/>
                    <a:pt x="0" y="59"/>
                  </a:cubicBezTo>
                  <a:cubicBezTo>
                    <a:pt x="0" y="61"/>
                    <a:pt x="1" y="63"/>
                    <a:pt x="2" y="6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8" name="内容占位符 2"/>
          <p:cNvSpPr txBox="1"/>
          <p:nvPr/>
        </p:nvSpPr>
        <p:spPr>
          <a:xfrm>
            <a:off x="467553" y="2183920"/>
            <a:ext cx="10760075" cy="657842"/>
          </a:xfrm>
          <a:prstGeom prst="rect">
            <a:avLst/>
          </a:prstGeom>
        </p:spPr>
        <p:txBody>
          <a:bodyPr vert="horz" lIns="91440" tIns="45720" rIns="91440" bIns="45720" rtlCol="0">
            <a:noAutofit/>
          </a:bodyPr>
          <a:lstStyle>
            <a:lvl1pPr marL="0" indent="625475" algn="l" defTabSz="914400" rtl="0" eaLnBrk="1" latinLnBrk="0" hangingPunct="1">
              <a:lnSpc>
                <a:spcPct val="130000"/>
              </a:lnSpc>
              <a:spcBef>
                <a:spcPts val="0"/>
              </a:spcBef>
              <a:buFont typeface="Arial" panose="020B0604020202020204" pitchFamily="34" charset="0"/>
              <a:buNone/>
              <a:defRPr sz="24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5000"/>
              </a:lnSpc>
            </a:pPr>
            <a:r>
              <a:rPr lang="zh-CN" altLang="en-US" sz="2000" dirty="0">
                <a:cs typeface="+mn-ea"/>
              </a:rPr>
              <a:t>根据检索手段的不同，信息检索可以分为以下</a:t>
            </a:r>
            <a:r>
              <a:rPr lang="en-US" altLang="zh-CN" sz="2000" dirty="0">
                <a:cs typeface="+mn-ea"/>
              </a:rPr>
              <a:t>3</a:t>
            </a:r>
            <a:r>
              <a:rPr lang="zh-CN" altLang="en-US" sz="2000" dirty="0">
                <a:cs typeface="+mn-ea"/>
              </a:rPr>
              <a:t>种类</a:t>
            </a:r>
            <a:r>
              <a:rPr lang="zh-CN" altLang="en-US" sz="2000" dirty="0" smtClean="0">
                <a:cs typeface="+mn-ea"/>
              </a:rPr>
              <a:t>型。</a:t>
            </a:r>
            <a:endParaRPr sz="2000" dirty="0">
              <a:cs typeface="+mn-ea"/>
            </a:endParaRPr>
          </a:p>
        </p:txBody>
      </p:sp>
      <p:grpSp>
        <p:nvGrpSpPr>
          <p:cNvPr id="13" name="组合 12"/>
          <p:cNvGrpSpPr/>
          <p:nvPr/>
        </p:nvGrpSpPr>
        <p:grpSpPr>
          <a:xfrm>
            <a:off x="1452879" y="3361149"/>
            <a:ext cx="9285605" cy="2315488"/>
            <a:chOff x="1452880" y="2889607"/>
            <a:chExt cx="9285605" cy="2315488"/>
          </a:xfrm>
        </p:grpSpPr>
        <p:cxnSp>
          <p:nvCxnSpPr>
            <p:cNvPr id="53" name="直接连接符 52"/>
            <p:cNvCxnSpPr/>
            <p:nvPr>
              <p:custDataLst>
                <p:tags r:id="rId1"/>
              </p:custDataLst>
            </p:nvPr>
          </p:nvCxnSpPr>
          <p:spPr>
            <a:xfrm>
              <a:off x="1452880" y="4548667"/>
              <a:ext cx="9285605" cy="0"/>
            </a:xfrm>
            <a:prstGeom prst="line">
              <a:avLst/>
            </a:prstGeom>
            <a:ln w="44450">
              <a:solidFill>
                <a:srgbClr val="A7A7A7">
                  <a:lumMod val="40000"/>
                  <a:lumOff val="60000"/>
                </a:srgbClr>
              </a:solidFill>
              <a:headEnd type="oval"/>
              <a:tailEnd type="oval"/>
            </a:ln>
          </p:spPr>
          <p:style>
            <a:lnRef idx="1">
              <a:srgbClr val="207CBC"/>
            </a:lnRef>
            <a:fillRef idx="0">
              <a:srgbClr val="207CBC"/>
            </a:fillRef>
            <a:effectRef idx="0">
              <a:srgbClr val="207CBC"/>
            </a:effectRef>
            <a:fontRef idx="minor">
              <a:sysClr val="windowText" lastClr="000000"/>
            </a:fontRef>
          </p:style>
        </p:cxnSp>
        <p:sp>
          <p:nvSpPr>
            <p:cNvPr id="54" name="圆角矩形 53"/>
            <p:cNvSpPr/>
            <p:nvPr>
              <p:custDataLst>
                <p:tags r:id="rId2"/>
              </p:custDataLst>
            </p:nvPr>
          </p:nvSpPr>
          <p:spPr>
            <a:xfrm>
              <a:off x="3959125" y="3034357"/>
              <a:ext cx="362585" cy="1198882"/>
            </a:xfrm>
            <a:prstGeom prst="roundRect">
              <a:avLst>
                <a:gd name="adj" fmla="val 50000"/>
              </a:avLst>
            </a:prstGeom>
            <a:solidFill>
              <a:srgbClr val="A7A7A7">
                <a:lumMod val="20000"/>
                <a:lumOff val="80000"/>
              </a:srgbClr>
            </a:solidFill>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rmAutofit/>
            </a:bodyPr>
            <a:lstStyle/>
            <a:p>
              <a:pPr algn="ctr"/>
              <a:endParaRPr lang="zh-CN" altLang="en-US">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55" name="直接连接符 54"/>
            <p:cNvCxnSpPr/>
            <p:nvPr>
              <p:custDataLst>
                <p:tags r:id="rId3"/>
              </p:custDataLst>
            </p:nvPr>
          </p:nvCxnSpPr>
          <p:spPr>
            <a:xfrm>
              <a:off x="4140100" y="3162757"/>
              <a:ext cx="1270" cy="939197"/>
            </a:xfrm>
            <a:prstGeom prst="line">
              <a:avLst/>
            </a:prstGeom>
            <a:ln w="60325">
              <a:solidFill>
                <a:srgbClr val="A7A7A7"/>
              </a:solidFill>
              <a:headEnd type="oval"/>
              <a:tailEnd type="oval"/>
            </a:ln>
          </p:spPr>
          <p:style>
            <a:lnRef idx="1">
              <a:srgbClr val="207CBC"/>
            </a:lnRef>
            <a:fillRef idx="0">
              <a:srgbClr val="207CBC"/>
            </a:fillRef>
            <a:effectRef idx="0">
              <a:srgbClr val="207CBC"/>
            </a:effectRef>
            <a:fontRef idx="minor">
              <a:sysClr val="windowText" lastClr="000000"/>
            </a:fontRef>
          </p:style>
        </p:cxnSp>
        <p:cxnSp>
          <p:nvCxnSpPr>
            <p:cNvPr id="56" name="直接连接符 55"/>
            <p:cNvCxnSpPr/>
            <p:nvPr>
              <p:custDataLst>
                <p:tags r:id="rId4"/>
              </p:custDataLst>
            </p:nvPr>
          </p:nvCxnSpPr>
          <p:spPr>
            <a:xfrm>
              <a:off x="4141370" y="3479670"/>
              <a:ext cx="0" cy="622284"/>
            </a:xfrm>
            <a:prstGeom prst="line">
              <a:avLst/>
            </a:prstGeom>
            <a:ln w="82550" cap="rnd">
              <a:solidFill>
                <a:srgbClr val="0EA490"/>
              </a:solidFill>
              <a:headEnd type="none"/>
              <a:tailEnd type="oval" w="med" len="med"/>
            </a:ln>
          </p:spPr>
          <p:style>
            <a:lnRef idx="1">
              <a:srgbClr val="207CBC"/>
            </a:lnRef>
            <a:fillRef idx="0">
              <a:srgbClr val="207CBC"/>
            </a:fillRef>
            <a:effectRef idx="0">
              <a:srgbClr val="207CBC"/>
            </a:effectRef>
            <a:fontRef idx="minor">
              <a:sysClr val="windowText" lastClr="000000"/>
            </a:fontRef>
          </p:style>
        </p:cxnSp>
        <p:sp>
          <p:nvSpPr>
            <p:cNvPr id="57" name="圆角矩形 56"/>
            <p:cNvSpPr/>
            <p:nvPr>
              <p:custDataLst>
                <p:tags r:id="rId5"/>
              </p:custDataLst>
            </p:nvPr>
          </p:nvSpPr>
          <p:spPr>
            <a:xfrm>
              <a:off x="6035357" y="3159865"/>
              <a:ext cx="362585" cy="1070482"/>
            </a:xfrm>
            <a:prstGeom prst="roundRect">
              <a:avLst>
                <a:gd name="adj" fmla="val 50000"/>
              </a:avLst>
            </a:prstGeom>
            <a:solidFill>
              <a:srgbClr val="A7A7A7">
                <a:lumMod val="20000"/>
                <a:lumOff val="80000"/>
              </a:srgbClr>
            </a:solidFill>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rmAutofit/>
            </a:bodyPr>
            <a:lstStyle/>
            <a:p>
              <a:pPr algn="ctr"/>
              <a:endParaRPr lang="zh-CN" altLang="en-US">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58" name="直接连接符 57"/>
            <p:cNvCxnSpPr>
              <a:stCxn id="57" idx="0"/>
            </p:cNvCxnSpPr>
            <p:nvPr>
              <p:custDataLst>
                <p:tags r:id="rId6"/>
              </p:custDataLst>
            </p:nvPr>
          </p:nvCxnSpPr>
          <p:spPr>
            <a:xfrm>
              <a:off x="6216967" y="3159865"/>
              <a:ext cx="635" cy="939197"/>
            </a:xfrm>
            <a:prstGeom prst="line">
              <a:avLst/>
            </a:prstGeom>
            <a:ln w="60325">
              <a:solidFill>
                <a:srgbClr val="A7A7A7"/>
              </a:solidFill>
              <a:headEnd type="oval"/>
              <a:tailEnd type="oval"/>
            </a:ln>
          </p:spPr>
          <p:style>
            <a:lnRef idx="1">
              <a:srgbClr val="207CBC"/>
            </a:lnRef>
            <a:fillRef idx="0">
              <a:srgbClr val="207CBC"/>
            </a:fillRef>
            <a:effectRef idx="0">
              <a:srgbClr val="207CBC"/>
            </a:effectRef>
            <a:fontRef idx="minor">
              <a:sysClr val="windowText" lastClr="000000"/>
            </a:fontRef>
          </p:style>
        </p:cxnSp>
        <p:cxnSp>
          <p:nvCxnSpPr>
            <p:cNvPr id="83" name="直接连接符 82"/>
            <p:cNvCxnSpPr/>
            <p:nvPr>
              <p:custDataLst>
                <p:tags r:id="rId7"/>
              </p:custDataLst>
            </p:nvPr>
          </p:nvCxnSpPr>
          <p:spPr>
            <a:xfrm>
              <a:off x="6217602" y="3273838"/>
              <a:ext cx="0" cy="825704"/>
            </a:xfrm>
            <a:prstGeom prst="line">
              <a:avLst/>
            </a:prstGeom>
            <a:ln w="82550" cap="rnd">
              <a:solidFill>
                <a:srgbClr val="9EBD05"/>
              </a:solidFill>
              <a:headEnd type="none"/>
              <a:tailEnd type="oval" w="med" len="med"/>
            </a:ln>
          </p:spPr>
          <p:style>
            <a:lnRef idx="1">
              <a:srgbClr val="207CBC"/>
            </a:lnRef>
            <a:fillRef idx="0">
              <a:srgbClr val="207CBC"/>
            </a:fillRef>
            <a:effectRef idx="0">
              <a:srgbClr val="207CBC"/>
            </a:effectRef>
            <a:fontRef idx="minor">
              <a:sysClr val="windowText" lastClr="000000"/>
            </a:fontRef>
          </p:style>
        </p:cxnSp>
        <p:sp>
          <p:nvSpPr>
            <p:cNvPr id="84" name="圆角矩形 83"/>
            <p:cNvSpPr/>
            <p:nvPr>
              <p:custDataLst>
                <p:tags r:id="rId8"/>
              </p:custDataLst>
            </p:nvPr>
          </p:nvSpPr>
          <p:spPr>
            <a:xfrm>
              <a:off x="8097520" y="2889607"/>
              <a:ext cx="362585" cy="1343152"/>
            </a:xfrm>
            <a:prstGeom prst="roundRect">
              <a:avLst>
                <a:gd name="adj" fmla="val 50000"/>
              </a:avLst>
            </a:prstGeom>
            <a:solidFill>
              <a:srgbClr val="A7A7A7">
                <a:lumMod val="20000"/>
                <a:lumOff val="80000"/>
              </a:srgbClr>
            </a:solidFill>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rmAutofit/>
            </a:bodyPr>
            <a:lstStyle/>
            <a:p>
              <a:pPr algn="ctr"/>
              <a:endParaRPr lang="zh-CN" altLang="en-US">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85" name="直接连接符 84"/>
            <p:cNvCxnSpPr/>
            <p:nvPr>
              <p:custDataLst>
                <p:tags r:id="rId9"/>
              </p:custDataLst>
            </p:nvPr>
          </p:nvCxnSpPr>
          <p:spPr>
            <a:xfrm>
              <a:off x="8279765" y="3033877"/>
              <a:ext cx="0" cy="1067597"/>
            </a:xfrm>
            <a:prstGeom prst="line">
              <a:avLst/>
            </a:prstGeom>
            <a:ln w="60325">
              <a:solidFill>
                <a:srgbClr val="A7A7A7"/>
              </a:solidFill>
              <a:headEnd type="oval"/>
              <a:tailEnd type="oval"/>
            </a:ln>
          </p:spPr>
          <p:style>
            <a:lnRef idx="1">
              <a:srgbClr val="207CBC"/>
            </a:lnRef>
            <a:fillRef idx="0">
              <a:srgbClr val="207CBC"/>
            </a:fillRef>
            <a:effectRef idx="0">
              <a:srgbClr val="207CBC"/>
            </a:effectRef>
            <a:fontRef idx="minor">
              <a:sysClr val="windowText" lastClr="000000"/>
            </a:fontRef>
          </p:style>
        </p:cxnSp>
        <p:cxnSp>
          <p:nvCxnSpPr>
            <p:cNvPr id="86" name="直接连接符 85"/>
            <p:cNvCxnSpPr/>
            <p:nvPr>
              <p:custDataLst>
                <p:tags r:id="rId10"/>
              </p:custDataLst>
            </p:nvPr>
          </p:nvCxnSpPr>
          <p:spPr>
            <a:xfrm>
              <a:off x="8279765" y="3276250"/>
              <a:ext cx="0" cy="825704"/>
            </a:xfrm>
            <a:prstGeom prst="line">
              <a:avLst/>
            </a:prstGeom>
            <a:ln w="82550" cap="rnd">
              <a:solidFill>
                <a:srgbClr val="F49213"/>
              </a:solidFill>
              <a:headEnd type="none"/>
              <a:tailEnd type="oval" w="med" len="med"/>
            </a:ln>
          </p:spPr>
          <p:style>
            <a:lnRef idx="1">
              <a:srgbClr val="207CBC"/>
            </a:lnRef>
            <a:fillRef idx="0">
              <a:srgbClr val="207CBC"/>
            </a:fillRef>
            <a:effectRef idx="0">
              <a:srgbClr val="207CBC"/>
            </a:effectRef>
            <a:fontRef idx="minor">
              <a:sysClr val="windowText" lastClr="000000"/>
            </a:fontRef>
          </p:style>
        </p:cxnSp>
        <p:cxnSp>
          <p:nvCxnSpPr>
            <p:cNvPr id="87" name="直接连接符 86"/>
            <p:cNvCxnSpPr>
              <a:stCxn id="54" idx="2"/>
            </p:cNvCxnSpPr>
            <p:nvPr>
              <p:custDataLst>
                <p:tags r:id="rId11"/>
              </p:custDataLst>
            </p:nvPr>
          </p:nvCxnSpPr>
          <p:spPr>
            <a:xfrm>
              <a:off x="4140735" y="4233239"/>
              <a:ext cx="0" cy="285654"/>
            </a:xfrm>
            <a:prstGeom prst="line">
              <a:avLst/>
            </a:prstGeom>
            <a:ln w="44450">
              <a:solidFill>
                <a:srgbClr val="A7A7A7">
                  <a:lumMod val="40000"/>
                  <a:lumOff val="60000"/>
                </a:srgbClr>
              </a:solidFill>
              <a:tailEnd type="oval"/>
            </a:ln>
          </p:spPr>
          <p:style>
            <a:lnRef idx="1">
              <a:srgbClr val="207CBC"/>
            </a:lnRef>
            <a:fillRef idx="0">
              <a:srgbClr val="207CBC"/>
            </a:fillRef>
            <a:effectRef idx="0">
              <a:srgbClr val="207CBC"/>
            </a:effectRef>
            <a:fontRef idx="minor">
              <a:sysClr val="windowText" lastClr="000000"/>
            </a:fontRef>
          </p:style>
        </p:cxnSp>
        <p:cxnSp>
          <p:nvCxnSpPr>
            <p:cNvPr id="88" name="直接连接符 87"/>
            <p:cNvCxnSpPr/>
            <p:nvPr>
              <p:custDataLst>
                <p:tags r:id="rId12"/>
              </p:custDataLst>
            </p:nvPr>
          </p:nvCxnSpPr>
          <p:spPr>
            <a:xfrm flipH="1">
              <a:off x="6216332" y="4230347"/>
              <a:ext cx="0" cy="285654"/>
            </a:xfrm>
            <a:prstGeom prst="line">
              <a:avLst/>
            </a:prstGeom>
            <a:ln w="44450">
              <a:solidFill>
                <a:srgbClr val="A7A7A7">
                  <a:lumMod val="40000"/>
                  <a:lumOff val="60000"/>
                </a:srgbClr>
              </a:solidFill>
              <a:tailEnd type="oval"/>
            </a:ln>
          </p:spPr>
          <p:style>
            <a:lnRef idx="1">
              <a:srgbClr val="207CBC"/>
            </a:lnRef>
            <a:fillRef idx="0">
              <a:srgbClr val="207CBC"/>
            </a:fillRef>
            <a:effectRef idx="0">
              <a:srgbClr val="207CBC"/>
            </a:effectRef>
            <a:fontRef idx="minor">
              <a:sysClr val="windowText" lastClr="000000"/>
            </a:fontRef>
          </p:style>
        </p:cxnSp>
        <p:cxnSp>
          <p:nvCxnSpPr>
            <p:cNvPr id="89" name="直接连接符 88"/>
            <p:cNvCxnSpPr/>
            <p:nvPr>
              <p:custDataLst>
                <p:tags r:id="rId13"/>
              </p:custDataLst>
            </p:nvPr>
          </p:nvCxnSpPr>
          <p:spPr>
            <a:xfrm flipH="1">
              <a:off x="8278495" y="4232759"/>
              <a:ext cx="0" cy="285654"/>
            </a:xfrm>
            <a:prstGeom prst="line">
              <a:avLst/>
            </a:prstGeom>
            <a:ln w="44450">
              <a:solidFill>
                <a:srgbClr val="A7A7A7">
                  <a:lumMod val="40000"/>
                  <a:lumOff val="60000"/>
                </a:srgbClr>
              </a:solidFill>
              <a:tailEnd type="oval"/>
            </a:ln>
          </p:spPr>
          <p:style>
            <a:lnRef idx="1">
              <a:srgbClr val="207CBC"/>
            </a:lnRef>
            <a:fillRef idx="0">
              <a:srgbClr val="207CBC"/>
            </a:fillRef>
            <a:effectRef idx="0">
              <a:srgbClr val="207CBC"/>
            </a:effectRef>
            <a:fontRef idx="minor">
              <a:sysClr val="windowText" lastClr="000000"/>
            </a:fontRef>
          </p:style>
        </p:cxnSp>
        <p:sp>
          <p:nvSpPr>
            <p:cNvPr id="90" name="圆角矩形 89"/>
            <p:cNvSpPr/>
            <p:nvPr>
              <p:custDataLst>
                <p:tags r:id="rId14"/>
              </p:custDataLst>
            </p:nvPr>
          </p:nvSpPr>
          <p:spPr>
            <a:xfrm>
              <a:off x="3014980" y="4732371"/>
              <a:ext cx="1891030" cy="450603"/>
            </a:xfrm>
            <a:prstGeom prst="roundRect">
              <a:avLst/>
            </a:prstGeom>
            <a:solidFill>
              <a:srgbClr val="0EA490"/>
            </a:solidFill>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Autofit/>
            </a:bodyPr>
            <a:lstStyle/>
            <a:p>
              <a:pPr algn="ctr">
                <a:lnSpc>
                  <a:spcPct val="120000"/>
                </a:lnSpc>
              </a:pPr>
              <a:r>
                <a:rPr lang="zh-CN" altLang="en-US" sz="2000" b="1" spc="150" dirty="0">
                  <a:latin typeface="微软雅黑" panose="020B0503020204020204" pitchFamily="34" charset="-122"/>
                  <a:ea typeface="微软雅黑" panose="020B0503020204020204" pitchFamily="34" charset="-122"/>
                  <a:sym typeface="Arial" panose="020B0604020202020204" pitchFamily="34" charset="0"/>
                </a:rPr>
                <a:t>手工检索</a:t>
              </a:r>
            </a:p>
          </p:txBody>
        </p:sp>
        <p:sp>
          <p:nvSpPr>
            <p:cNvPr id="91" name="圆角矩形 90"/>
            <p:cNvSpPr/>
            <p:nvPr>
              <p:custDataLst>
                <p:tags r:id="rId15"/>
              </p:custDataLst>
            </p:nvPr>
          </p:nvSpPr>
          <p:spPr>
            <a:xfrm>
              <a:off x="5314315" y="4711692"/>
              <a:ext cx="1806575" cy="471281"/>
            </a:xfrm>
            <a:prstGeom prst="roundRect">
              <a:avLst/>
            </a:prstGeom>
            <a:solidFill>
              <a:srgbClr val="9EBD05"/>
            </a:solidFill>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Autofit/>
            </a:bodyPr>
            <a:lstStyle/>
            <a:p>
              <a:pPr algn="ctr">
                <a:lnSpc>
                  <a:spcPct val="120000"/>
                </a:lnSpc>
              </a:pPr>
              <a:r>
                <a:rPr lang="zh-CN" altLang="en-US" sz="2000" b="1" spc="150" dirty="0">
                  <a:latin typeface="微软雅黑" panose="020B0503020204020204" pitchFamily="34" charset="-122"/>
                  <a:ea typeface="微软雅黑" panose="020B0503020204020204" pitchFamily="34" charset="-122"/>
                  <a:sym typeface="Arial" panose="020B0604020202020204" pitchFamily="34" charset="0"/>
                </a:rPr>
                <a:t>机械检索</a:t>
              </a:r>
            </a:p>
          </p:txBody>
        </p:sp>
        <p:sp>
          <p:nvSpPr>
            <p:cNvPr id="92" name="圆角矩形 91"/>
            <p:cNvSpPr/>
            <p:nvPr>
              <p:custDataLst>
                <p:tags r:id="rId16"/>
              </p:custDataLst>
            </p:nvPr>
          </p:nvSpPr>
          <p:spPr>
            <a:xfrm>
              <a:off x="7529195" y="4720348"/>
              <a:ext cx="1861820" cy="462144"/>
            </a:xfrm>
            <a:prstGeom prst="roundRect">
              <a:avLst/>
            </a:prstGeom>
            <a:solidFill>
              <a:srgbClr val="F49213"/>
            </a:solidFill>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Autofit/>
            </a:bodyPr>
            <a:lstStyle/>
            <a:p>
              <a:pPr algn="ctr">
                <a:lnSpc>
                  <a:spcPct val="120000"/>
                </a:lnSpc>
              </a:pPr>
              <a:r>
                <a:rPr lang="zh-CN" altLang="en-US" sz="2000" b="1" spc="150" dirty="0">
                  <a:latin typeface="微软雅黑" panose="020B0503020204020204" pitchFamily="34" charset="-122"/>
                  <a:ea typeface="微软雅黑" panose="020B0503020204020204" pitchFamily="34" charset="-122"/>
                  <a:sym typeface="Arial" panose="020B0604020202020204" pitchFamily="34" charset="0"/>
                </a:rPr>
                <a:t>计算机检索</a:t>
              </a:r>
            </a:p>
          </p:txBody>
        </p:sp>
        <p:cxnSp>
          <p:nvCxnSpPr>
            <p:cNvPr id="93" name="直接连接符 92"/>
            <p:cNvCxnSpPr/>
            <p:nvPr>
              <p:custDataLst>
                <p:tags r:id="rId17"/>
              </p:custDataLst>
            </p:nvPr>
          </p:nvCxnSpPr>
          <p:spPr>
            <a:xfrm>
              <a:off x="1452880" y="5205095"/>
              <a:ext cx="9285605" cy="0"/>
            </a:xfrm>
            <a:prstGeom prst="line">
              <a:avLst/>
            </a:prstGeom>
            <a:ln w="44450">
              <a:solidFill>
                <a:srgbClr val="A7A7A7">
                  <a:lumMod val="40000"/>
                  <a:lumOff val="60000"/>
                </a:srgbClr>
              </a:solidFill>
              <a:headEnd type="none"/>
              <a:tailEnd type="none"/>
            </a:ln>
          </p:spPr>
          <p:style>
            <a:lnRef idx="1">
              <a:srgbClr val="207CBC"/>
            </a:lnRef>
            <a:fillRef idx="0">
              <a:srgbClr val="207CBC"/>
            </a:fillRef>
            <a:effectRef idx="0">
              <a:srgbClr val="207CBC"/>
            </a:effectRef>
            <a:fontRef idx="minor">
              <a:sysClr val="windowText" lastClr="000000"/>
            </a:fontRef>
          </p:style>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（二）信息检索的分类</a:t>
            </a:r>
          </a:p>
        </p:txBody>
      </p:sp>
      <p:sp>
        <p:nvSpPr>
          <p:cNvPr id="42" name="矩形 41"/>
          <p:cNvSpPr/>
          <p:nvPr/>
        </p:nvSpPr>
        <p:spPr>
          <a:xfrm>
            <a:off x="1274324" y="1161593"/>
            <a:ext cx="4452708" cy="517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内容占位符 3"/>
          <p:cNvSpPr>
            <a:spLocks noGrp="1"/>
          </p:cNvSpPr>
          <p:nvPr>
            <p:ph sz="quarter" idx="10"/>
          </p:nvPr>
        </p:nvSpPr>
        <p:spPr>
          <a:xfrm>
            <a:off x="1274324" y="1186269"/>
            <a:ext cx="4067697" cy="533482"/>
          </a:xfrm>
        </p:spPr>
        <p:txBody>
          <a:bodyPr>
            <a:normAutofit lnSpcReduction="10000"/>
          </a:bodyPr>
          <a:lstStyle/>
          <a:p>
            <a:pPr indent="0"/>
            <a:r>
              <a:rPr lang="en-US" altLang="zh-CN" dirty="0" smtClean="0">
                <a:solidFill>
                  <a:schemeClr val="bg1"/>
                </a:solidFill>
              </a:rPr>
              <a:t>3</a:t>
            </a:r>
            <a:r>
              <a:rPr lang="zh-CN" altLang="en-US" dirty="0" smtClean="0">
                <a:solidFill>
                  <a:schemeClr val="bg1"/>
                </a:solidFill>
              </a:rPr>
              <a:t>．</a:t>
            </a:r>
            <a:r>
              <a:rPr lang="zh-CN" altLang="en-US" dirty="0">
                <a:solidFill>
                  <a:schemeClr val="bg1"/>
                </a:solidFill>
              </a:rPr>
              <a:t>按检索途径划分</a:t>
            </a:r>
            <a:endParaRPr lang="en-US" altLang="zh-CN" sz="1100" dirty="0"/>
          </a:p>
        </p:txBody>
      </p:sp>
      <p:grpSp>
        <p:nvGrpSpPr>
          <p:cNvPr id="44" name="组合 43"/>
          <p:cNvGrpSpPr/>
          <p:nvPr/>
        </p:nvGrpSpPr>
        <p:grpSpPr>
          <a:xfrm flipV="1">
            <a:off x="609600" y="1030803"/>
            <a:ext cx="470284" cy="670057"/>
            <a:chOff x="3173412" y="596106"/>
            <a:chExt cx="960438" cy="1368425"/>
          </a:xfrm>
        </p:grpSpPr>
        <p:sp>
          <p:nvSpPr>
            <p:cNvPr id="45" name="Freeform 9"/>
            <p:cNvSpPr/>
            <p:nvPr/>
          </p:nvSpPr>
          <p:spPr bwMode="auto">
            <a:xfrm>
              <a:off x="3586162" y="1178719"/>
              <a:ext cx="193675" cy="214313"/>
            </a:xfrm>
            <a:custGeom>
              <a:avLst/>
              <a:gdLst>
                <a:gd name="T0" fmla="*/ 61 w 72"/>
                <a:gd name="T1" fmla="*/ 23 h 80"/>
                <a:gd name="T2" fmla="*/ 22 w 72"/>
                <a:gd name="T3" fmla="*/ 6 h 80"/>
                <a:gd name="T4" fmla="*/ 22 w 72"/>
                <a:gd name="T5" fmla="*/ 6 h 80"/>
                <a:gd name="T6" fmla="*/ 6 w 72"/>
                <a:gd name="T7" fmla="*/ 45 h 80"/>
                <a:gd name="T8" fmla="*/ 11 w 72"/>
                <a:gd name="T9" fmla="*/ 58 h 80"/>
                <a:gd name="T10" fmla="*/ 50 w 72"/>
                <a:gd name="T11" fmla="*/ 74 h 80"/>
                <a:gd name="T12" fmla="*/ 50 w 72"/>
                <a:gd name="T13" fmla="*/ 74 h 80"/>
                <a:gd name="T14" fmla="*/ 66 w 72"/>
                <a:gd name="T15" fmla="*/ 35 h 80"/>
                <a:gd name="T16" fmla="*/ 61 w 72"/>
                <a:gd name="T1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61" y="23"/>
                  </a:moveTo>
                  <a:cubicBezTo>
                    <a:pt x="54" y="7"/>
                    <a:pt x="37" y="0"/>
                    <a:pt x="22" y="6"/>
                  </a:cubicBezTo>
                  <a:cubicBezTo>
                    <a:pt x="22" y="6"/>
                    <a:pt x="22" y="6"/>
                    <a:pt x="22" y="6"/>
                  </a:cubicBezTo>
                  <a:cubicBezTo>
                    <a:pt x="7" y="13"/>
                    <a:pt x="0" y="30"/>
                    <a:pt x="6" y="45"/>
                  </a:cubicBezTo>
                  <a:cubicBezTo>
                    <a:pt x="11" y="58"/>
                    <a:pt x="11" y="58"/>
                    <a:pt x="11" y="58"/>
                  </a:cubicBezTo>
                  <a:cubicBezTo>
                    <a:pt x="17" y="73"/>
                    <a:pt x="35" y="80"/>
                    <a:pt x="50" y="74"/>
                  </a:cubicBezTo>
                  <a:cubicBezTo>
                    <a:pt x="50" y="74"/>
                    <a:pt x="50" y="74"/>
                    <a:pt x="50" y="74"/>
                  </a:cubicBezTo>
                  <a:cubicBezTo>
                    <a:pt x="65" y="68"/>
                    <a:pt x="72" y="50"/>
                    <a:pt x="66" y="35"/>
                  </a:cubicBezTo>
                  <a:lnTo>
                    <a:pt x="61" y="23"/>
                  </a:lnTo>
                  <a:close/>
                </a:path>
              </a:pathLst>
            </a:custGeom>
            <a:solidFill>
              <a:srgbClr val="23A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10"/>
            <p:cNvSpPr/>
            <p:nvPr/>
          </p:nvSpPr>
          <p:spPr bwMode="auto">
            <a:xfrm>
              <a:off x="3173412" y="640556"/>
              <a:ext cx="866775" cy="838200"/>
            </a:xfrm>
            <a:custGeom>
              <a:avLst/>
              <a:gdLst>
                <a:gd name="T0" fmla="*/ 323 w 323"/>
                <a:gd name="T1" fmla="*/ 208 h 312"/>
                <a:gd name="T2" fmla="*/ 321 w 323"/>
                <a:gd name="T3" fmla="*/ 208 h 312"/>
                <a:gd name="T4" fmla="*/ 223 w 323"/>
                <a:gd name="T5" fmla="*/ 216 h 312"/>
                <a:gd name="T6" fmla="*/ 172 w 323"/>
                <a:gd name="T7" fmla="*/ 198 h 312"/>
                <a:gd name="T8" fmla="*/ 150 w 323"/>
                <a:gd name="T9" fmla="*/ 247 h 312"/>
                <a:gd name="T10" fmla="*/ 74 w 323"/>
                <a:gd name="T11" fmla="*/ 309 h 312"/>
                <a:gd name="T12" fmla="*/ 73 w 323"/>
                <a:gd name="T13" fmla="*/ 312 h 312"/>
                <a:gd name="T14" fmla="*/ 67 w 323"/>
                <a:gd name="T15" fmla="*/ 299 h 312"/>
                <a:gd name="T16" fmla="*/ 28 w 323"/>
                <a:gd name="T17" fmla="*/ 207 h 312"/>
                <a:gd name="T18" fmla="*/ 102 w 323"/>
                <a:gd name="T19" fmla="*/ 28 h 312"/>
                <a:gd name="T20" fmla="*/ 280 w 323"/>
                <a:gd name="T21" fmla="*/ 102 h 312"/>
                <a:gd name="T22" fmla="*/ 319 w 323"/>
                <a:gd name="T23" fmla="*/ 195 h 312"/>
                <a:gd name="T24" fmla="*/ 323 w 323"/>
                <a:gd name="T25"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12">
                  <a:moveTo>
                    <a:pt x="323" y="208"/>
                  </a:moveTo>
                  <a:cubicBezTo>
                    <a:pt x="322" y="208"/>
                    <a:pt x="322" y="208"/>
                    <a:pt x="321" y="208"/>
                  </a:cubicBezTo>
                  <a:cubicBezTo>
                    <a:pt x="292" y="204"/>
                    <a:pt x="258" y="207"/>
                    <a:pt x="223" y="216"/>
                  </a:cubicBezTo>
                  <a:cubicBezTo>
                    <a:pt x="214" y="198"/>
                    <a:pt x="192" y="190"/>
                    <a:pt x="172" y="198"/>
                  </a:cubicBezTo>
                  <a:cubicBezTo>
                    <a:pt x="153" y="206"/>
                    <a:pt x="143" y="227"/>
                    <a:pt x="150" y="247"/>
                  </a:cubicBezTo>
                  <a:cubicBezTo>
                    <a:pt x="118" y="265"/>
                    <a:pt x="92" y="286"/>
                    <a:pt x="74" y="309"/>
                  </a:cubicBezTo>
                  <a:cubicBezTo>
                    <a:pt x="74" y="310"/>
                    <a:pt x="73" y="311"/>
                    <a:pt x="73" y="312"/>
                  </a:cubicBezTo>
                  <a:cubicBezTo>
                    <a:pt x="70" y="308"/>
                    <a:pt x="68" y="303"/>
                    <a:pt x="67" y="299"/>
                  </a:cubicBezTo>
                  <a:cubicBezTo>
                    <a:pt x="28" y="207"/>
                    <a:pt x="28" y="207"/>
                    <a:pt x="28" y="207"/>
                  </a:cubicBezTo>
                  <a:cubicBezTo>
                    <a:pt x="0" y="137"/>
                    <a:pt x="33" y="57"/>
                    <a:pt x="102" y="28"/>
                  </a:cubicBezTo>
                  <a:cubicBezTo>
                    <a:pt x="172" y="0"/>
                    <a:pt x="252" y="33"/>
                    <a:pt x="280" y="102"/>
                  </a:cubicBezTo>
                  <a:cubicBezTo>
                    <a:pt x="319" y="195"/>
                    <a:pt x="319" y="195"/>
                    <a:pt x="319" y="195"/>
                  </a:cubicBezTo>
                  <a:cubicBezTo>
                    <a:pt x="320" y="199"/>
                    <a:pt x="322" y="204"/>
                    <a:pt x="323" y="208"/>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11"/>
            <p:cNvSpPr/>
            <p:nvPr/>
          </p:nvSpPr>
          <p:spPr bwMode="auto">
            <a:xfrm>
              <a:off x="3752850" y="1234281"/>
              <a:ext cx="325438" cy="400050"/>
            </a:xfrm>
            <a:custGeom>
              <a:avLst/>
              <a:gdLst>
                <a:gd name="T0" fmla="*/ 14 w 121"/>
                <a:gd name="T1" fmla="*/ 12 h 149"/>
                <a:gd name="T2" fmla="*/ 14 w 121"/>
                <a:gd name="T3" fmla="*/ 11 h 149"/>
                <a:gd name="T4" fmla="*/ 103 w 121"/>
                <a:gd name="T5" fmla="*/ 3 h 149"/>
                <a:gd name="T6" fmla="*/ 111 w 121"/>
                <a:gd name="T7" fmla="*/ 4 h 149"/>
                <a:gd name="T8" fmla="*/ 36 w 121"/>
                <a:gd name="T9" fmla="*/ 149 h 149"/>
                <a:gd name="T10" fmla="*/ 0 w 121"/>
                <a:gd name="T11" fmla="*/ 60 h 149"/>
                <a:gd name="T12" fmla="*/ 14 w 121"/>
                <a:gd name="T13" fmla="*/ 12 h 149"/>
              </a:gdLst>
              <a:ahLst/>
              <a:cxnLst>
                <a:cxn ang="0">
                  <a:pos x="T0" y="T1"/>
                </a:cxn>
                <a:cxn ang="0">
                  <a:pos x="T2" y="T3"/>
                </a:cxn>
                <a:cxn ang="0">
                  <a:pos x="T4" y="T5"/>
                </a:cxn>
                <a:cxn ang="0">
                  <a:pos x="T6" y="T7"/>
                </a:cxn>
                <a:cxn ang="0">
                  <a:pos x="T8" y="T9"/>
                </a:cxn>
                <a:cxn ang="0">
                  <a:pos x="T10" y="T11"/>
                </a:cxn>
                <a:cxn ang="0">
                  <a:pos x="T12" y="T13"/>
                </a:cxn>
              </a:cxnLst>
              <a:rect l="0" t="0" r="r" b="b"/>
              <a:pathLst>
                <a:path w="121" h="149">
                  <a:moveTo>
                    <a:pt x="14" y="12"/>
                  </a:moveTo>
                  <a:cubicBezTo>
                    <a:pt x="14" y="11"/>
                    <a:pt x="14" y="11"/>
                    <a:pt x="14" y="11"/>
                  </a:cubicBezTo>
                  <a:cubicBezTo>
                    <a:pt x="46" y="2"/>
                    <a:pt x="77" y="0"/>
                    <a:pt x="103" y="3"/>
                  </a:cubicBezTo>
                  <a:cubicBezTo>
                    <a:pt x="106" y="3"/>
                    <a:pt x="108" y="4"/>
                    <a:pt x="111" y="4"/>
                  </a:cubicBezTo>
                  <a:cubicBezTo>
                    <a:pt x="121" y="63"/>
                    <a:pt x="91" y="122"/>
                    <a:pt x="36" y="149"/>
                  </a:cubicBezTo>
                  <a:cubicBezTo>
                    <a:pt x="0" y="60"/>
                    <a:pt x="0" y="60"/>
                    <a:pt x="0" y="60"/>
                  </a:cubicBezTo>
                  <a:cubicBezTo>
                    <a:pt x="15" y="50"/>
                    <a:pt x="22" y="30"/>
                    <a:pt x="14" y="12"/>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12"/>
            <p:cNvSpPr/>
            <p:nvPr/>
          </p:nvSpPr>
          <p:spPr bwMode="auto">
            <a:xfrm>
              <a:off x="3392487" y="1343819"/>
              <a:ext cx="417513" cy="360363"/>
            </a:xfrm>
            <a:custGeom>
              <a:avLst/>
              <a:gdLst>
                <a:gd name="T0" fmla="*/ 74 w 155"/>
                <a:gd name="T1" fmla="*/ 0 h 134"/>
                <a:gd name="T2" fmla="*/ 74 w 155"/>
                <a:gd name="T3" fmla="*/ 2 h 134"/>
                <a:gd name="T4" fmla="*/ 119 w 155"/>
                <a:gd name="T5" fmla="*/ 26 h 134"/>
                <a:gd name="T6" fmla="*/ 155 w 155"/>
                <a:gd name="T7" fmla="*/ 114 h 134"/>
                <a:gd name="T8" fmla="*/ 0 w 155"/>
                <a:gd name="T9" fmla="*/ 65 h 134"/>
                <a:gd name="T10" fmla="*/ 5 w 155"/>
                <a:gd name="T11" fmla="*/ 58 h 134"/>
                <a:gd name="T12" fmla="*/ 74 w 15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5" h="134">
                  <a:moveTo>
                    <a:pt x="74" y="0"/>
                  </a:moveTo>
                  <a:cubicBezTo>
                    <a:pt x="74" y="2"/>
                    <a:pt x="74" y="2"/>
                    <a:pt x="74" y="2"/>
                  </a:cubicBezTo>
                  <a:cubicBezTo>
                    <a:pt x="82" y="19"/>
                    <a:pt x="100" y="29"/>
                    <a:pt x="119" y="26"/>
                  </a:cubicBezTo>
                  <a:cubicBezTo>
                    <a:pt x="155" y="114"/>
                    <a:pt x="155" y="114"/>
                    <a:pt x="155" y="114"/>
                  </a:cubicBezTo>
                  <a:cubicBezTo>
                    <a:pt x="97" y="134"/>
                    <a:pt x="35" y="113"/>
                    <a:pt x="0" y="65"/>
                  </a:cubicBezTo>
                  <a:cubicBezTo>
                    <a:pt x="2" y="62"/>
                    <a:pt x="3" y="60"/>
                    <a:pt x="5" y="58"/>
                  </a:cubicBezTo>
                  <a:cubicBezTo>
                    <a:pt x="21" y="37"/>
                    <a:pt x="45" y="17"/>
                    <a:pt x="74" y="0"/>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13"/>
            <p:cNvSpPr/>
            <p:nvPr/>
          </p:nvSpPr>
          <p:spPr bwMode="auto">
            <a:xfrm>
              <a:off x="3178175" y="1647031"/>
              <a:ext cx="784225" cy="317500"/>
            </a:xfrm>
            <a:custGeom>
              <a:avLst/>
              <a:gdLst>
                <a:gd name="T0" fmla="*/ 21 w 292"/>
                <a:gd name="T1" fmla="*/ 106 h 118"/>
                <a:gd name="T2" fmla="*/ 28 w 292"/>
                <a:gd name="T3" fmla="*/ 90 h 118"/>
                <a:gd name="T4" fmla="*/ 28 w 292"/>
                <a:gd name="T5" fmla="*/ 90 h 118"/>
                <a:gd name="T6" fmla="*/ 24 w 292"/>
                <a:gd name="T7" fmla="*/ 66 h 118"/>
                <a:gd name="T8" fmla="*/ 24 w 292"/>
                <a:gd name="T9" fmla="*/ 66 h 118"/>
                <a:gd name="T10" fmla="*/ 77 w 292"/>
                <a:gd name="T11" fmla="*/ 25 h 118"/>
                <a:gd name="T12" fmla="*/ 77 w 292"/>
                <a:gd name="T13" fmla="*/ 25 h 118"/>
                <a:gd name="T14" fmla="*/ 140 w 292"/>
                <a:gd name="T15" fmla="*/ 54 h 118"/>
                <a:gd name="T16" fmla="*/ 140 w 292"/>
                <a:gd name="T17" fmla="*/ 54 h 118"/>
                <a:gd name="T18" fmla="*/ 189 w 292"/>
                <a:gd name="T19" fmla="*/ 94 h 118"/>
                <a:gd name="T20" fmla="*/ 189 w 292"/>
                <a:gd name="T21" fmla="*/ 94 h 118"/>
                <a:gd name="T22" fmla="*/ 240 w 292"/>
                <a:gd name="T23" fmla="*/ 117 h 118"/>
                <a:gd name="T24" fmla="*/ 240 w 292"/>
                <a:gd name="T25" fmla="*/ 117 h 118"/>
                <a:gd name="T26" fmla="*/ 278 w 292"/>
                <a:gd name="T27" fmla="*/ 100 h 118"/>
                <a:gd name="T28" fmla="*/ 278 w 292"/>
                <a:gd name="T29" fmla="*/ 100 h 118"/>
                <a:gd name="T30" fmla="*/ 292 w 292"/>
                <a:gd name="T31" fmla="*/ 69 h 118"/>
                <a:gd name="T32" fmla="*/ 292 w 292"/>
                <a:gd name="T33" fmla="*/ 69 h 118"/>
                <a:gd name="T34" fmla="*/ 279 w 292"/>
                <a:gd name="T35" fmla="*/ 29 h 118"/>
                <a:gd name="T36" fmla="*/ 279 w 292"/>
                <a:gd name="T37" fmla="*/ 29 h 118"/>
                <a:gd name="T38" fmla="*/ 265 w 292"/>
                <a:gd name="T39" fmla="*/ 13 h 118"/>
                <a:gd name="T40" fmla="*/ 265 w 292"/>
                <a:gd name="T41" fmla="*/ 13 h 118"/>
                <a:gd name="T42" fmla="*/ 248 w 292"/>
                <a:gd name="T43" fmla="*/ 14 h 118"/>
                <a:gd name="T44" fmla="*/ 248 w 292"/>
                <a:gd name="T45" fmla="*/ 14 h 118"/>
                <a:gd name="T46" fmla="*/ 249 w 292"/>
                <a:gd name="T47" fmla="*/ 31 h 118"/>
                <a:gd name="T48" fmla="*/ 249 w 292"/>
                <a:gd name="T49" fmla="*/ 31 h 118"/>
                <a:gd name="T50" fmla="*/ 249 w 292"/>
                <a:gd name="T51" fmla="*/ 32 h 118"/>
                <a:gd name="T52" fmla="*/ 249 w 292"/>
                <a:gd name="T53" fmla="*/ 32 h 118"/>
                <a:gd name="T54" fmla="*/ 252 w 292"/>
                <a:gd name="T55" fmla="*/ 34 h 118"/>
                <a:gd name="T56" fmla="*/ 252 w 292"/>
                <a:gd name="T57" fmla="*/ 34 h 118"/>
                <a:gd name="T58" fmla="*/ 259 w 292"/>
                <a:gd name="T59" fmla="*/ 43 h 118"/>
                <a:gd name="T60" fmla="*/ 259 w 292"/>
                <a:gd name="T61" fmla="*/ 43 h 118"/>
                <a:gd name="T62" fmla="*/ 267 w 292"/>
                <a:gd name="T63" fmla="*/ 67 h 118"/>
                <a:gd name="T64" fmla="*/ 267 w 292"/>
                <a:gd name="T65" fmla="*/ 67 h 118"/>
                <a:gd name="T66" fmla="*/ 260 w 292"/>
                <a:gd name="T67" fmla="*/ 84 h 118"/>
                <a:gd name="T68" fmla="*/ 260 w 292"/>
                <a:gd name="T69" fmla="*/ 84 h 118"/>
                <a:gd name="T70" fmla="*/ 241 w 292"/>
                <a:gd name="T71" fmla="*/ 92 h 118"/>
                <a:gd name="T72" fmla="*/ 241 w 292"/>
                <a:gd name="T73" fmla="*/ 92 h 118"/>
                <a:gd name="T74" fmla="*/ 203 w 292"/>
                <a:gd name="T75" fmla="*/ 74 h 118"/>
                <a:gd name="T76" fmla="*/ 203 w 292"/>
                <a:gd name="T77" fmla="*/ 74 h 118"/>
                <a:gd name="T78" fmla="*/ 156 w 292"/>
                <a:gd name="T79" fmla="*/ 35 h 118"/>
                <a:gd name="T80" fmla="*/ 156 w 292"/>
                <a:gd name="T81" fmla="*/ 35 h 118"/>
                <a:gd name="T82" fmla="*/ 78 w 292"/>
                <a:gd name="T83" fmla="*/ 1 h 118"/>
                <a:gd name="T84" fmla="*/ 78 w 292"/>
                <a:gd name="T85" fmla="*/ 1 h 118"/>
                <a:gd name="T86" fmla="*/ 24 w 292"/>
                <a:gd name="T87" fmla="*/ 17 h 118"/>
                <a:gd name="T88" fmla="*/ 24 w 292"/>
                <a:gd name="T89" fmla="*/ 17 h 118"/>
                <a:gd name="T90" fmla="*/ 0 w 292"/>
                <a:gd name="T91" fmla="*/ 65 h 118"/>
                <a:gd name="T92" fmla="*/ 0 w 292"/>
                <a:gd name="T93" fmla="*/ 65 h 118"/>
                <a:gd name="T94" fmla="*/ 5 w 292"/>
                <a:gd name="T95" fmla="*/ 99 h 118"/>
                <a:gd name="T96" fmla="*/ 5 w 292"/>
                <a:gd name="T97" fmla="*/ 99 h 118"/>
                <a:gd name="T98" fmla="*/ 16 w 292"/>
                <a:gd name="T99" fmla="*/ 107 h 118"/>
                <a:gd name="T100" fmla="*/ 16 w 292"/>
                <a:gd name="T101" fmla="*/ 107 h 118"/>
                <a:gd name="T102" fmla="*/ 21 w 292"/>
                <a:gd name="T103"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18">
                  <a:moveTo>
                    <a:pt x="21" y="106"/>
                  </a:moveTo>
                  <a:cubicBezTo>
                    <a:pt x="27" y="104"/>
                    <a:pt x="31" y="97"/>
                    <a:pt x="28" y="90"/>
                  </a:cubicBezTo>
                  <a:cubicBezTo>
                    <a:pt x="28" y="90"/>
                    <a:pt x="28" y="90"/>
                    <a:pt x="28" y="90"/>
                  </a:cubicBezTo>
                  <a:cubicBezTo>
                    <a:pt x="25" y="81"/>
                    <a:pt x="24" y="73"/>
                    <a:pt x="24" y="66"/>
                  </a:cubicBezTo>
                  <a:cubicBezTo>
                    <a:pt x="24" y="66"/>
                    <a:pt x="24" y="66"/>
                    <a:pt x="24" y="66"/>
                  </a:cubicBezTo>
                  <a:cubicBezTo>
                    <a:pt x="26" y="41"/>
                    <a:pt x="46" y="24"/>
                    <a:pt x="77" y="25"/>
                  </a:cubicBezTo>
                  <a:cubicBezTo>
                    <a:pt x="77" y="25"/>
                    <a:pt x="77" y="25"/>
                    <a:pt x="77" y="25"/>
                  </a:cubicBezTo>
                  <a:cubicBezTo>
                    <a:pt x="95" y="26"/>
                    <a:pt x="117" y="34"/>
                    <a:pt x="140" y="54"/>
                  </a:cubicBezTo>
                  <a:cubicBezTo>
                    <a:pt x="140" y="54"/>
                    <a:pt x="140" y="54"/>
                    <a:pt x="140" y="54"/>
                  </a:cubicBezTo>
                  <a:cubicBezTo>
                    <a:pt x="155" y="67"/>
                    <a:pt x="172" y="82"/>
                    <a:pt x="189" y="94"/>
                  </a:cubicBezTo>
                  <a:cubicBezTo>
                    <a:pt x="189" y="94"/>
                    <a:pt x="189" y="94"/>
                    <a:pt x="189" y="94"/>
                  </a:cubicBezTo>
                  <a:cubicBezTo>
                    <a:pt x="205" y="106"/>
                    <a:pt x="222" y="116"/>
                    <a:pt x="240" y="117"/>
                  </a:cubicBezTo>
                  <a:cubicBezTo>
                    <a:pt x="240" y="117"/>
                    <a:pt x="240" y="117"/>
                    <a:pt x="240" y="117"/>
                  </a:cubicBezTo>
                  <a:cubicBezTo>
                    <a:pt x="254" y="118"/>
                    <a:pt x="268" y="112"/>
                    <a:pt x="278" y="100"/>
                  </a:cubicBezTo>
                  <a:cubicBezTo>
                    <a:pt x="278" y="100"/>
                    <a:pt x="278" y="100"/>
                    <a:pt x="278" y="100"/>
                  </a:cubicBezTo>
                  <a:cubicBezTo>
                    <a:pt x="287" y="90"/>
                    <a:pt x="291" y="79"/>
                    <a:pt x="292" y="69"/>
                  </a:cubicBezTo>
                  <a:cubicBezTo>
                    <a:pt x="292" y="69"/>
                    <a:pt x="292" y="69"/>
                    <a:pt x="292" y="69"/>
                  </a:cubicBezTo>
                  <a:cubicBezTo>
                    <a:pt x="292" y="52"/>
                    <a:pt x="285" y="39"/>
                    <a:pt x="279" y="29"/>
                  </a:cubicBezTo>
                  <a:cubicBezTo>
                    <a:pt x="279" y="29"/>
                    <a:pt x="279" y="29"/>
                    <a:pt x="279" y="29"/>
                  </a:cubicBezTo>
                  <a:cubicBezTo>
                    <a:pt x="272" y="19"/>
                    <a:pt x="265" y="13"/>
                    <a:pt x="265" y="13"/>
                  </a:cubicBezTo>
                  <a:cubicBezTo>
                    <a:pt x="265" y="13"/>
                    <a:pt x="265" y="13"/>
                    <a:pt x="265" y="13"/>
                  </a:cubicBezTo>
                  <a:cubicBezTo>
                    <a:pt x="260" y="9"/>
                    <a:pt x="252" y="9"/>
                    <a:pt x="248" y="14"/>
                  </a:cubicBezTo>
                  <a:cubicBezTo>
                    <a:pt x="248" y="14"/>
                    <a:pt x="248" y="14"/>
                    <a:pt x="248" y="14"/>
                  </a:cubicBezTo>
                  <a:cubicBezTo>
                    <a:pt x="243" y="19"/>
                    <a:pt x="244" y="27"/>
                    <a:pt x="249" y="31"/>
                  </a:cubicBezTo>
                  <a:cubicBezTo>
                    <a:pt x="249" y="31"/>
                    <a:pt x="249" y="31"/>
                    <a:pt x="249" y="31"/>
                  </a:cubicBezTo>
                  <a:cubicBezTo>
                    <a:pt x="249" y="31"/>
                    <a:pt x="249" y="31"/>
                    <a:pt x="249" y="32"/>
                  </a:cubicBezTo>
                  <a:cubicBezTo>
                    <a:pt x="249" y="32"/>
                    <a:pt x="249" y="32"/>
                    <a:pt x="249" y="32"/>
                  </a:cubicBezTo>
                  <a:cubicBezTo>
                    <a:pt x="250" y="32"/>
                    <a:pt x="251" y="33"/>
                    <a:pt x="252" y="34"/>
                  </a:cubicBezTo>
                  <a:cubicBezTo>
                    <a:pt x="252" y="34"/>
                    <a:pt x="252" y="34"/>
                    <a:pt x="252" y="34"/>
                  </a:cubicBezTo>
                  <a:cubicBezTo>
                    <a:pt x="253" y="36"/>
                    <a:pt x="256" y="39"/>
                    <a:pt x="259" y="43"/>
                  </a:cubicBezTo>
                  <a:cubicBezTo>
                    <a:pt x="259" y="43"/>
                    <a:pt x="259" y="43"/>
                    <a:pt x="259" y="43"/>
                  </a:cubicBezTo>
                  <a:cubicBezTo>
                    <a:pt x="264" y="50"/>
                    <a:pt x="268" y="59"/>
                    <a:pt x="267" y="67"/>
                  </a:cubicBezTo>
                  <a:cubicBezTo>
                    <a:pt x="267" y="67"/>
                    <a:pt x="267" y="67"/>
                    <a:pt x="267" y="67"/>
                  </a:cubicBezTo>
                  <a:cubicBezTo>
                    <a:pt x="267" y="73"/>
                    <a:pt x="265" y="78"/>
                    <a:pt x="260" y="84"/>
                  </a:cubicBezTo>
                  <a:cubicBezTo>
                    <a:pt x="260" y="84"/>
                    <a:pt x="260" y="84"/>
                    <a:pt x="260" y="84"/>
                  </a:cubicBezTo>
                  <a:cubicBezTo>
                    <a:pt x="253" y="91"/>
                    <a:pt x="248" y="92"/>
                    <a:pt x="241" y="92"/>
                  </a:cubicBezTo>
                  <a:cubicBezTo>
                    <a:pt x="241" y="92"/>
                    <a:pt x="241" y="92"/>
                    <a:pt x="241" y="92"/>
                  </a:cubicBezTo>
                  <a:cubicBezTo>
                    <a:pt x="232" y="92"/>
                    <a:pt x="218" y="85"/>
                    <a:pt x="203" y="74"/>
                  </a:cubicBezTo>
                  <a:cubicBezTo>
                    <a:pt x="203" y="74"/>
                    <a:pt x="203" y="74"/>
                    <a:pt x="203" y="74"/>
                  </a:cubicBezTo>
                  <a:cubicBezTo>
                    <a:pt x="188" y="63"/>
                    <a:pt x="172" y="49"/>
                    <a:pt x="156" y="35"/>
                  </a:cubicBezTo>
                  <a:cubicBezTo>
                    <a:pt x="156" y="35"/>
                    <a:pt x="156" y="35"/>
                    <a:pt x="156" y="35"/>
                  </a:cubicBezTo>
                  <a:cubicBezTo>
                    <a:pt x="130" y="13"/>
                    <a:pt x="103" y="2"/>
                    <a:pt x="78" y="1"/>
                  </a:cubicBezTo>
                  <a:cubicBezTo>
                    <a:pt x="78" y="1"/>
                    <a:pt x="78" y="1"/>
                    <a:pt x="78" y="1"/>
                  </a:cubicBezTo>
                  <a:cubicBezTo>
                    <a:pt x="57" y="0"/>
                    <a:pt x="38" y="5"/>
                    <a:pt x="24" y="17"/>
                  </a:cubicBezTo>
                  <a:cubicBezTo>
                    <a:pt x="24" y="17"/>
                    <a:pt x="24" y="17"/>
                    <a:pt x="24" y="17"/>
                  </a:cubicBezTo>
                  <a:cubicBezTo>
                    <a:pt x="10" y="28"/>
                    <a:pt x="1" y="45"/>
                    <a:pt x="0" y="65"/>
                  </a:cubicBezTo>
                  <a:cubicBezTo>
                    <a:pt x="0" y="65"/>
                    <a:pt x="0" y="65"/>
                    <a:pt x="0" y="65"/>
                  </a:cubicBezTo>
                  <a:cubicBezTo>
                    <a:pt x="0" y="76"/>
                    <a:pt x="1" y="87"/>
                    <a:pt x="5" y="99"/>
                  </a:cubicBezTo>
                  <a:cubicBezTo>
                    <a:pt x="5" y="99"/>
                    <a:pt x="5" y="99"/>
                    <a:pt x="5" y="99"/>
                  </a:cubicBezTo>
                  <a:cubicBezTo>
                    <a:pt x="7" y="103"/>
                    <a:pt x="11" y="106"/>
                    <a:pt x="16" y="107"/>
                  </a:cubicBezTo>
                  <a:cubicBezTo>
                    <a:pt x="16" y="107"/>
                    <a:pt x="16" y="107"/>
                    <a:pt x="16" y="107"/>
                  </a:cubicBezTo>
                  <a:cubicBezTo>
                    <a:pt x="18" y="107"/>
                    <a:pt x="19" y="107"/>
                    <a:pt x="21" y="106"/>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14"/>
            <p:cNvSpPr/>
            <p:nvPr/>
          </p:nvSpPr>
          <p:spPr bwMode="auto">
            <a:xfrm>
              <a:off x="3940175" y="748506"/>
              <a:ext cx="193675" cy="104775"/>
            </a:xfrm>
            <a:custGeom>
              <a:avLst/>
              <a:gdLst>
                <a:gd name="T0" fmla="*/ 1 w 72"/>
                <a:gd name="T1" fmla="*/ 30 h 39"/>
                <a:gd name="T2" fmla="*/ 3 w 72"/>
                <a:gd name="T3" fmla="*/ 35 h 39"/>
                <a:gd name="T4" fmla="*/ 7 w 72"/>
                <a:gd name="T5" fmla="*/ 38 h 39"/>
                <a:gd name="T6" fmla="*/ 70 w 72"/>
                <a:gd name="T7" fmla="*/ 22 h 39"/>
                <a:gd name="T8" fmla="*/ 71 w 72"/>
                <a:gd name="T9" fmla="*/ 17 h 39"/>
                <a:gd name="T10" fmla="*/ 66 w 72"/>
                <a:gd name="T11" fmla="*/ 3 h 39"/>
                <a:gd name="T12" fmla="*/ 62 w 72"/>
                <a:gd name="T13" fmla="*/ 0 h 39"/>
                <a:gd name="T14" fmla="*/ 2 w 72"/>
                <a:gd name="T15" fmla="*/ 25 h 39"/>
                <a:gd name="T16" fmla="*/ 1 w 72"/>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1" y="30"/>
                  </a:moveTo>
                  <a:cubicBezTo>
                    <a:pt x="3" y="35"/>
                    <a:pt x="3" y="35"/>
                    <a:pt x="3" y="35"/>
                  </a:cubicBezTo>
                  <a:cubicBezTo>
                    <a:pt x="4" y="37"/>
                    <a:pt x="5" y="39"/>
                    <a:pt x="7" y="38"/>
                  </a:cubicBezTo>
                  <a:cubicBezTo>
                    <a:pt x="70" y="22"/>
                    <a:pt x="70" y="22"/>
                    <a:pt x="70" y="22"/>
                  </a:cubicBezTo>
                  <a:cubicBezTo>
                    <a:pt x="71" y="21"/>
                    <a:pt x="72" y="19"/>
                    <a:pt x="71" y="17"/>
                  </a:cubicBezTo>
                  <a:cubicBezTo>
                    <a:pt x="66" y="3"/>
                    <a:pt x="66" y="3"/>
                    <a:pt x="66" y="3"/>
                  </a:cubicBezTo>
                  <a:cubicBezTo>
                    <a:pt x="65" y="1"/>
                    <a:pt x="64" y="0"/>
                    <a:pt x="62" y="0"/>
                  </a:cubicBezTo>
                  <a:cubicBezTo>
                    <a:pt x="2" y="25"/>
                    <a:pt x="2" y="25"/>
                    <a:pt x="2" y="25"/>
                  </a:cubicBezTo>
                  <a:cubicBezTo>
                    <a:pt x="1" y="26"/>
                    <a:pt x="0" y="28"/>
                    <a:pt x="1" y="3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15"/>
            <p:cNvSpPr/>
            <p:nvPr/>
          </p:nvSpPr>
          <p:spPr bwMode="auto">
            <a:xfrm>
              <a:off x="3876675" y="596106"/>
              <a:ext cx="133350" cy="182563"/>
            </a:xfrm>
            <a:custGeom>
              <a:avLst/>
              <a:gdLst>
                <a:gd name="T0" fmla="*/ 2 w 50"/>
                <a:gd name="T1" fmla="*/ 64 h 68"/>
                <a:gd name="T2" fmla="*/ 7 w 50"/>
                <a:gd name="T3" fmla="*/ 66 h 68"/>
                <a:gd name="T4" fmla="*/ 12 w 50"/>
                <a:gd name="T5" fmla="*/ 66 h 68"/>
                <a:gd name="T6" fmla="*/ 49 w 50"/>
                <a:gd name="T7" fmla="*/ 13 h 68"/>
                <a:gd name="T8" fmla="*/ 47 w 50"/>
                <a:gd name="T9" fmla="*/ 9 h 68"/>
                <a:gd name="T10" fmla="*/ 34 w 50"/>
                <a:gd name="T11" fmla="*/ 1 h 68"/>
                <a:gd name="T12" fmla="*/ 30 w 50"/>
                <a:gd name="T13" fmla="*/ 1 h 68"/>
                <a:gd name="T14" fmla="*/ 0 w 50"/>
                <a:gd name="T15" fmla="*/ 59 h 68"/>
                <a:gd name="T16" fmla="*/ 2 w 50"/>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8">
                  <a:moveTo>
                    <a:pt x="2" y="64"/>
                  </a:moveTo>
                  <a:cubicBezTo>
                    <a:pt x="7" y="66"/>
                    <a:pt x="7" y="66"/>
                    <a:pt x="7" y="66"/>
                  </a:cubicBezTo>
                  <a:cubicBezTo>
                    <a:pt x="9" y="68"/>
                    <a:pt x="11" y="68"/>
                    <a:pt x="12" y="66"/>
                  </a:cubicBezTo>
                  <a:cubicBezTo>
                    <a:pt x="49" y="13"/>
                    <a:pt x="49" y="13"/>
                    <a:pt x="49" y="13"/>
                  </a:cubicBezTo>
                  <a:cubicBezTo>
                    <a:pt x="50" y="12"/>
                    <a:pt x="49" y="10"/>
                    <a:pt x="47" y="9"/>
                  </a:cubicBezTo>
                  <a:cubicBezTo>
                    <a:pt x="34" y="1"/>
                    <a:pt x="34" y="1"/>
                    <a:pt x="34" y="1"/>
                  </a:cubicBezTo>
                  <a:cubicBezTo>
                    <a:pt x="33" y="0"/>
                    <a:pt x="30" y="0"/>
                    <a:pt x="30" y="1"/>
                  </a:cubicBezTo>
                  <a:cubicBezTo>
                    <a:pt x="0" y="59"/>
                    <a:pt x="0" y="59"/>
                    <a:pt x="0" y="59"/>
                  </a:cubicBezTo>
                  <a:cubicBezTo>
                    <a:pt x="0" y="61"/>
                    <a:pt x="1" y="63"/>
                    <a:pt x="2" y="6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8" name="内容占位符 2"/>
          <p:cNvSpPr txBox="1"/>
          <p:nvPr/>
        </p:nvSpPr>
        <p:spPr>
          <a:xfrm>
            <a:off x="467553" y="2183920"/>
            <a:ext cx="10760075" cy="657842"/>
          </a:xfrm>
          <a:prstGeom prst="rect">
            <a:avLst/>
          </a:prstGeom>
        </p:spPr>
        <p:txBody>
          <a:bodyPr vert="horz" lIns="91440" tIns="45720" rIns="91440" bIns="45720" rtlCol="0">
            <a:noAutofit/>
          </a:bodyPr>
          <a:lstStyle>
            <a:lvl1pPr marL="0" indent="625475" algn="l" defTabSz="914400" rtl="0" eaLnBrk="1" latinLnBrk="0" hangingPunct="1">
              <a:lnSpc>
                <a:spcPct val="130000"/>
              </a:lnSpc>
              <a:spcBef>
                <a:spcPts val="0"/>
              </a:spcBef>
              <a:buFont typeface="Arial" panose="020B0604020202020204" pitchFamily="34" charset="0"/>
              <a:buNone/>
              <a:defRPr sz="24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5000"/>
              </a:lnSpc>
            </a:pPr>
            <a:r>
              <a:rPr lang="zh-CN" altLang="en-US" sz="2000" dirty="0">
                <a:cs typeface="+mn-ea"/>
              </a:rPr>
              <a:t>根据检索途径的不同，信息检索可以分为以下两种类型。</a:t>
            </a:r>
            <a:endParaRPr sz="2000" dirty="0">
              <a:cs typeface="+mn-ea"/>
            </a:endParaRPr>
          </a:p>
        </p:txBody>
      </p:sp>
      <p:grpSp>
        <p:nvGrpSpPr>
          <p:cNvPr id="2" name="组合 1"/>
          <p:cNvGrpSpPr/>
          <p:nvPr/>
        </p:nvGrpSpPr>
        <p:grpSpPr>
          <a:xfrm>
            <a:off x="1265555" y="3322454"/>
            <a:ext cx="9661525" cy="2513196"/>
            <a:chOff x="1265555" y="3322454"/>
            <a:chExt cx="9661525" cy="2513196"/>
          </a:xfrm>
        </p:grpSpPr>
        <p:sp>
          <p:nvSpPr>
            <p:cNvPr id="33" name="椭圆 32"/>
            <p:cNvSpPr/>
            <p:nvPr>
              <p:custDataLst>
                <p:tags r:id="rId1"/>
              </p:custDataLst>
            </p:nvPr>
          </p:nvSpPr>
          <p:spPr>
            <a:xfrm>
              <a:off x="4507865" y="3355340"/>
              <a:ext cx="528955" cy="528955"/>
            </a:xfrm>
            <a:prstGeom prst="ellipse">
              <a:avLst/>
            </a:prstGeom>
            <a:solidFill>
              <a:schemeClr val="accent2"/>
            </a:solidFill>
            <a:ln>
              <a:noFill/>
            </a:ln>
          </p:spPr>
          <p:style>
            <a:lnRef idx="2">
              <a:srgbClr val="5B9BD5">
                <a:shade val="50000"/>
              </a:srgbClr>
            </a:lnRef>
            <a:fillRef idx="1">
              <a:srgbClr val="5B9BD5"/>
            </a:fillRef>
            <a:effectRef idx="0">
              <a:srgbClr val="5B9BD5"/>
            </a:effectRef>
            <a:fontRef idx="minor">
              <a:srgbClr val="FFFFFF"/>
            </a:fontRef>
          </p:style>
          <p:txBody>
            <a:bodyPr anchor="ctr"/>
            <a:lstStyle/>
            <a:p>
              <a:pPr algn="ctr" eaLnBrk="1" fontAlgn="auto" hangingPunct="1">
                <a:spcBef>
                  <a:spcPts val="0"/>
                </a:spcBef>
                <a:spcAft>
                  <a:spcPts val="0"/>
                </a:spcAft>
                <a:defRPr/>
              </a:pPr>
              <a:endParaRPr lang="zh-CN" altLang="en-US"/>
            </a:p>
          </p:txBody>
        </p:sp>
        <p:sp>
          <p:nvSpPr>
            <p:cNvPr id="34" name="等腰三角形 33"/>
            <p:cNvSpPr/>
            <p:nvPr>
              <p:custDataLst>
                <p:tags r:id="rId2"/>
              </p:custDataLst>
            </p:nvPr>
          </p:nvSpPr>
          <p:spPr>
            <a:xfrm flipV="1">
              <a:off x="4558030" y="3618230"/>
              <a:ext cx="428625" cy="369570"/>
            </a:xfrm>
            <a:prstGeom prst="triangle">
              <a:avLst/>
            </a:prstGeom>
            <a:solidFill>
              <a:schemeClr val="accent2"/>
            </a:solidFill>
            <a:ln>
              <a:noFill/>
            </a:ln>
          </p:spPr>
          <p:style>
            <a:lnRef idx="2">
              <a:srgbClr val="5B9BD5">
                <a:shade val="50000"/>
              </a:srgbClr>
            </a:lnRef>
            <a:fillRef idx="1">
              <a:srgbClr val="5B9BD5"/>
            </a:fillRef>
            <a:effectRef idx="0">
              <a:srgbClr val="5B9BD5"/>
            </a:effectRef>
            <a:fontRef idx="minor">
              <a:srgbClr val="FFFFFF"/>
            </a:fontRef>
          </p:style>
          <p:txBody>
            <a:bodyPr anchor="ctr"/>
            <a:lstStyle/>
            <a:p>
              <a:pPr algn="ctr" eaLnBrk="1" fontAlgn="auto" hangingPunct="1">
                <a:spcBef>
                  <a:spcPts val="0"/>
                </a:spcBef>
                <a:spcAft>
                  <a:spcPts val="0"/>
                </a:spcAft>
                <a:defRPr/>
              </a:pPr>
              <a:endParaRPr lang="zh-CN" altLang="en-US"/>
            </a:p>
          </p:txBody>
        </p:sp>
        <p:sp>
          <p:nvSpPr>
            <p:cNvPr id="35" name="圆角矩形 34"/>
            <p:cNvSpPr/>
            <p:nvPr>
              <p:custDataLst>
                <p:tags r:id="rId3"/>
              </p:custDataLst>
            </p:nvPr>
          </p:nvSpPr>
          <p:spPr>
            <a:xfrm>
              <a:off x="6928802" y="3322454"/>
              <a:ext cx="709295" cy="337185"/>
            </a:xfrm>
            <a:prstGeom prst="roundRect">
              <a:avLst/>
            </a:prstGeom>
            <a:solidFill>
              <a:srgbClr val="5B9BD5"/>
            </a:solidFill>
            <a:ln>
              <a:noFill/>
            </a:ln>
          </p:spPr>
          <p:style>
            <a:lnRef idx="2">
              <a:srgbClr val="5B9BD5">
                <a:shade val="50000"/>
              </a:srgbClr>
            </a:lnRef>
            <a:fillRef idx="1">
              <a:srgbClr val="5B9BD5"/>
            </a:fillRef>
            <a:effectRef idx="0">
              <a:srgbClr val="5B9BD5"/>
            </a:effectRef>
            <a:fontRef idx="minor">
              <a:srgbClr val="FFFFFF"/>
            </a:fontRef>
          </p:style>
          <p:txBody>
            <a:bodyPr anchor="ctr"/>
            <a:lstStyle/>
            <a:p>
              <a:pPr algn="ctr" eaLnBrk="1" fontAlgn="auto" hangingPunct="1">
                <a:spcBef>
                  <a:spcPts val="0"/>
                </a:spcBef>
                <a:spcAft>
                  <a:spcPts val="0"/>
                </a:spcAft>
                <a:defRPr/>
              </a:pPr>
              <a:endParaRPr lang="zh-CN" altLang="en-US"/>
            </a:p>
          </p:txBody>
        </p:sp>
        <p:sp>
          <p:nvSpPr>
            <p:cNvPr id="36" name="等腰三角形 35"/>
            <p:cNvSpPr/>
            <p:nvPr>
              <p:custDataLst>
                <p:tags r:id="rId4"/>
              </p:custDataLst>
            </p:nvPr>
          </p:nvSpPr>
          <p:spPr>
            <a:xfrm flipV="1">
              <a:off x="7147242" y="3591694"/>
              <a:ext cx="273050" cy="200025"/>
            </a:xfrm>
            <a:prstGeom prst="triangle">
              <a:avLst/>
            </a:prstGeom>
            <a:solidFill>
              <a:srgbClr val="5B9BD5"/>
            </a:solidFill>
            <a:ln>
              <a:noFill/>
            </a:ln>
          </p:spPr>
          <p:style>
            <a:lnRef idx="2">
              <a:srgbClr val="5B9BD5">
                <a:shade val="50000"/>
              </a:srgbClr>
            </a:lnRef>
            <a:fillRef idx="1">
              <a:srgbClr val="5B9BD5"/>
            </a:fillRef>
            <a:effectRef idx="0">
              <a:srgbClr val="5B9BD5"/>
            </a:effectRef>
            <a:fontRef idx="minor">
              <a:srgbClr val="FFFFFF"/>
            </a:fontRef>
          </p:style>
          <p:txBody>
            <a:bodyPr anchor="ctr"/>
            <a:lstStyle/>
            <a:p>
              <a:pPr algn="ctr" eaLnBrk="1" fontAlgn="auto" hangingPunct="1">
                <a:spcBef>
                  <a:spcPts val="0"/>
                </a:spcBef>
                <a:spcAft>
                  <a:spcPts val="0"/>
                </a:spcAft>
                <a:defRPr/>
              </a:pPr>
              <a:endParaRPr lang="zh-CN" altLang="en-US"/>
            </a:p>
          </p:txBody>
        </p:sp>
        <p:cxnSp>
          <p:nvCxnSpPr>
            <p:cNvPr id="37" name="直接连接符 36"/>
            <p:cNvCxnSpPr/>
            <p:nvPr>
              <p:custDataLst>
                <p:tags r:id="rId5"/>
              </p:custDataLst>
            </p:nvPr>
          </p:nvCxnSpPr>
          <p:spPr>
            <a:xfrm>
              <a:off x="1409700" y="5165725"/>
              <a:ext cx="9372600" cy="0"/>
            </a:xfrm>
            <a:prstGeom prst="line">
              <a:avLst/>
            </a:prstGeom>
            <a:ln w="19050">
              <a:solidFill>
                <a:srgbClr val="5B9BD5"/>
              </a:solidFill>
              <a:prstDash val="sysDot"/>
            </a:ln>
          </p:spPr>
          <p:style>
            <a:lnRef idx="1">
              <a:srgbClr val="5B9BD5"/>
            </a:lnRef>
            <a:fillRef idx="0">
              <a:srgbClr val="5B9BD5"/>
            </a:fillRef>
            <a:effectRef idx="0">
              <a:srgbClr val="5B9BD5"/>
            </a:effectRef>
            <a:fontRef idx="minor">
              <a:srgbClr val="000000"/>
            </a:fontRef>
          </p:style>
        </p:cxnSp>
        <p:sp>
          <p:nvSpPr>
            <p:cNvPr id="38" name="椭圆 37"/>
            <p:cNvSpPr/>
            <p:nvPr>
              <p:custDataLst>
                <p:tags r:id="rId6"/>
              </p:custDataLst>
            </p:nvPr>
          </p:nvSpPr>
          <p:spPr>
            <a:xfrm flipV="1">
              <a:off x="10782300" y="5094605"/>
              <a:ext cx="144780" cy="144145"/>
            </a:xfrm>
            <a:prstGeom prst="ellipse">
              <a:avLst/>
            </a:prstGeom>
            <a:noFill/>
            <a:ln w="19050">
              <a:solidFill>
                <a:srgbClr val="5B9BD5"/>
              </a:solidFill>
            </a:ln>
          </p:spPr>
          <p:style>
            <a:lnRef idx="2">
              <a:srgbClr val="5B9BD5">
                <a:shade val="50000"/>
              </a:srgbClr>
            </a:lnRef>
            <a:fillRef idx="1">
              <a:srgbClr val="5B9BD5"/>
            </a:fillRef>
            <a:effectRef idx="0">
              <a:srgbClr val="5B9BD5"/>
            </a:effectRef>
            <a:fontRef idx="minor">
              <a:srgbClr val="FFFFFF"/>
            </a:fontRef>
          </p:style>
          <p:txBody>
            <a:bodyPr anchor="ctr"/>
            <a:lstStyle/>
            <a:p>
              <a:pPr algn="ctr" eaLnBrk="1" fontAlgn="auto" hangingPunct="1">
                <a:spcBef>
                  <a:spcPts val="0"/>
                </a:spcBef>
                <a:spcAft>
                  <a:spcPts val="0"/>
                </a:spcAft>
                <a:defRPr/>
              </a:pPr>
              <a:endParaRPr lang="zh-CN" altLang="en-US"/>
            </a:p>
          </p:txBody>
        </p:sp>
        <p:sp>
          <p:nvSpPr>
            <p:cNvPr id="39" name="椭圆 38"/>
            <p:cNvSpPr/>
            <p:nvPr>
              <p:custDataLst>
                <p:tags r:id="rId7"/>
              </p:custDataLst>
            </p:nvPr>
          </p:nvSpPr>
          <p:spPr>
            <a:xfrm flipV="1">
              <a:off x="1265555" y="5094605"/>
              <a:ext cx="144145" cy="144145"/>
            </a:xfrm>
            <a:prstGeom prst="ellipse">
              <a:avLst/>
            </a:prstGeom>
            <a:noFill/>
            <a:ln w="19050">
              <a:solidFill>
                <a:srgbClr val="5B9BD5"/>
              </a:solidFill>
            </a:ln>
          </p:spPr>
          <p:style>
            <a:lnRef idx="2">
              <a:srgbClr val="5B9BD5">
                <a:shade val="50000"/>
              </a:srgbClr>
            </a:lnRef>
            <a:fillRef idx="1">
              <a:srgbClr val="5B9BD5"/>
            </a:fillRef>
            <a:effectRef idx="0">
              <a:srgbClr val="5B9BD5"/>
            </a:effectRef>
            <a:fontRef idx="minor">
              <a:srgbClr val="FFFFFF"/>
            </a:fontRef>
          </p:style>
          <p:txBody>
            <a:bodyPr anchor="ctr"/>
            <a:lstStyle/>
            <a:p>
              <a:pPr algn="ctr" eaLnBrk="1" fontAlgn="auto" hangingPunct="1">
                <a:spcBef>
                  <a:spcPts val="0"/>
                </a:spcBef>
                <a:spcAft>
                  <a:spcPts val="0"/>
                </a:spcAft>
                <a:defRPr/>
              </a:pPr>
              <a:endParaRPr lang="zh-CN" altLang="en-US"/>
            </a:p>
          </p:txBody>
        </p:sp>
        <p:sp>
          <p:nvSpPr>
            <p:cNvPr id="40" name="圆角矩形 39"/>
            <p:cNvSpPr/>
            <p:nvPr>
              <p:custDataLst>
                <p:tags r:id="rId8"/>
              </p:custDataLst>
            </p:nvPr>
          </p:nvSpPr>
          <p:spPr>
            <a:xfrm flipV="1">
              <a:off x="4622800" y="4079875"/>
              <a:ext cx="299720" cy="1149350"/>
            </a:xfrm>
            <a:prstGeom prst="roundRect">
              <a:avLst>
                <a:gd name="adj" fmla="val 50000"/>
              </a:avLst>
            </a:prstGeom>
            <a:solidFill>
              <a:schemeClr val="accent2"/>
            </a:solidFill>
            <a:ln>
              <a:noFill/>
            </a:ln>
          </p:spPr>
          <p:style>
            <a:lnRef idx="2">
              <a:srgbClr val="5B9BD5">
                <a:shade val="50000"/>
              </a:srgbClr>
            </a:lnRef>
            <a:fillRef idx="1">
              <a:srgbClr val="5B9BD5"/>
            </a:fillRef>
            <a:effectRef idx="0">
              <a:srgbClr val="5B9BD5"/>
            </a:effectRef>
            <a:fontRef idx="minor">
              <a:srgbClr val="FFFFFF"/>
            </a:fontRef>
          </p:style>
          <p:txBody>
            <a:bodyPr anchor="ctr"/>
            <a:lstStyle/>
            <a:p>
              <a:pPr algn="ctr" eaLnBrk="1" fontAlgn="auto" hangingPunct="1">
                <a:spcBef>
                  <a:spcPts val="0"/>
                </a:spcBef>
                <a:spcAft>
                  <a:spcPts val="0"/>
                </a:spcAft>
                <a:defRPr/>
              </a:pPr>
              <a:endParaRPr lang="zh-CN" altLang="en-US"/>
            </a:p>
          </p:txBody>
        </p:sp>
        <p:sp>
          <p:nvSpPr>
            <p:cNvPr id="41" name="椭圆 40"/>
            <p:cNvSpPr/>
            <p:nvPr>
              <p:custDataLst>
                <p:tags r:id="rId9"/>
              </p:custDataLst>
            </p:nvPr>
          </p:nvSpPr>
          <p:spPr>
            <a:xfrm>
              <a:off x="4595495" y="4987925"/>
              <a:ext cx="352425" cy="352425"/>
            </a:xfrm>
            <a:prstGeom prst="ellipse">
              <a:avLst/>
            </a:prstGeom>
            <a:solidFill>
              <a:schemeClr val="accent2"/>
            </a:solidFill>
            <a:ln>
              <a:noFill/>
            </a:ln>
          </p:spPr>
          <p:style>
            <a:lnRef idx="2">
              <a:srgbClr val="5B9BD5">
                <a:shade val="50000"/>
              </a:srgbClr>
            </a:lnRef>
            <a:fillRef idx="1">
              <a:srgbClr val="5B9BD5"/>
            </a:fillRef>
            <a:effectRef idx="0">
              <a:srgbClr val="5B9BD5"/>
            </a:effectRef>
            <a:fontRef idx="minor">
              <a:srgbClr val="FFFFFF"/>
            </a:fontRef>
          </p:style>
          <p:txBody>
            <a:bodyPr anchor="ctr"/>
            <a:lstStyle/>
            <a:p>
              <a:pPr algn="ctr" eaLnBrk="1" fontAlgn="auto" hangingPunct="1">
                <a:spcBef>
                  <a:spcPts val="0"/>
                </a:spcBef>
                <a:spcAft>
                  <a:spcPts val="0"/>
                </a:spcAft>
                <a:defRPr/>
              </a:pPr>
              <a:endParaRPr lang="zh-CN" altLang="en-US"/>
            </a:p>
          </p:txBody>
        </p:sp>
        <p:sp>
          <p:nvSpPr>
            <p:cNvPr id="52" name="椭圆 51"/>
            <p:cNvSpPr>
              <a:spLocks noChangeAspect="1"/>
            </p:cNvSpPr>
            <p:nvPr>
              <p:custDataLst>
                <p:tags r:id="rId10"/>
              </p:custDataLst>
            </p:nvPr>
          </p:nvSpPr>
          <p:spPr>
            <a:xfrm flipV="1">
              <a:off x="4700270" y="5094605"/>
              <a:ext cx="144780" cy="144145"/>
            </a:xfrm>
            <a:prstGeom prst="ellipse">
              <a:avLst/>
            </a:prstGeom>
            <a:solidFill>
              <a:schemeClr val="accent2"/>
            </a:solidFill>
            <a:ln w="76200">
              <a:solidFill>
                <a:srgbClr val="FFFFFF"/>
              </a:solidFill>
            </a:ln>
          </p:spPr>
          <p:style>
            <a:lnRef idx="2">
              <a:srgbClr val="5B9BD5">
                <a:shade val="50000"/>
              </a:srgbClr>
            </a:lnRef>
            <a:fillRef idx="1">
              <a:srgbClr val="5B9BD5"/>
            </a:fillRef>
            <a:effectRef idx="0">
              <a:srgbClr val="5B9BD5"/>
            </a:effectRef>
            <a:fontRef idx="minor">
              <a:srgbClr val="FFFFFF"/>
            </a:fontRef>
          </p:style>
          <p:txBody>
            <a:bodyPr anchor="ctr"/>
            <a:lstStyle/>
            <a:p>
              <a:pPr algn="ctr" eaLnBrk="1" fontAlgn="auto" hangingPunct="1">
                <a:spcBef>
                  <a:spcPts val="0"/>
                </a:spcBef>
                <a:spcAft>
                  <a:spcPts val="0"/>
                </a:spcAft>
                <a:defRPr/>
              </a:pPr>
              <a:endParaRPr lang="zh-CN" altLang="en-US"/>
            </a:p>
          </p:txBody>
        </p:sp>
        <p:sp>
          <p:nvSpPr>
            <p:cNvPr id="59" name="KSO_Shape"/>
            <p:cNvSpPr>
              <a:spLocks noChangeAspect="1"/>
            </p:cNvSpPr>
            <p:nvPr>
              <p:custDataLst>
                <p:tags r:id="rId11"/>
              </p:custDataLst>
            </p:nvPr>
          </p:nvSpPr>
          <p:spPr>
            <a:xfrm>
              <a:off x="4646295" y="3507105"/>
              <a:ext cx="250825" cy="200025"/>
            </a:xfrm>
            <a:custGeom>
              <a:avLst/>
              <a:gdLst/>
              <a:ahLst/>
              <a:cxnLst/>
              <a:rect l="l" t="t" r="r" b="b"/>
              <a:pathLst>
                <a:path w="3438144" h="2732506">
                  <a:moveTo>
                    <a:pt x="1719072" y="1227183"/>
                  </a:moveTo>
                  <a:cubicBezTo>
                    <a:pt x="1961590" y="1227183"/>
                    <a:pt x="2158189" y="1423782"/>
                    <a:pt x="2158189" y="1666300"/>
                  </a:cubicBezTo>
                  <a:cubicBezTo>
                    <a:pt x="2158189" y="1908818"/>
                    <a:pt x="1961590" y="2105417"/>
                    <a:pt x="1719072" y="2105417"/>
                  </a:cubicBezTo>
                  <a:cubicBezTo>
                    <a:pt x="1476554" y="2105417"/>
                    <a:pt x="1279955" y="1908818"/>
                    <a:pt x="1279955" y="1666300"/>
                  </a:cubicBezTo>
                  <a:cubicBezTo>
                    <a:pt x="1279955" y="1423782"/>
                    <a:pt x="1476554" y="1227183"/>
                    <a:pt x="1719072" y="1227183"/>
                  </a:cubicBezTo>
                  <a:close/>
                  <a:moveTo>
                    <a:pt x="1719072" y="997872"/>
                  </a:moveTo>
                  <a:cubicBezTo>
                    <a:pt x="1349909" y="997872"/>
                    <a:pt x="1050644" y="1297137"/>
                    <a:pt x="1050644" y="1666300"/>
                  </a:cubicBezTo>
                  <a:cubicBezTo>
                    <a:pt x="1050644" y="2035463"/>
                    <a:pt x="1349909" y="2334728"/>
                    <a:pt x="1719072" y="2334728"/>
                  </a:cubicBezTo>
                  <a:cubicBezTo>
                    <a:pt x="2088235" y="2334728"/>
                    <a:pt x="2387500" y="2035463"/>
                    <a:pt x="2387500" y="1666300"/>
                  </a:cubicBezTo>
                  <a:cubicBezTo>
                    <a:pt x="2387500" y="1297137"/>
                    <a:pt x="2088235" y="997872"/>
                    <a:pt x="1719072" y="997872"/>
                  </a:cubicBezTo>
                  <a:close/>
                  <a:moveTo>
                    <a:pt x="575044" y="803862"/>
                  </a:moveTo>
                  <a:cubicBezTo>
                    <a:pt x="495506" y="803862"/>
                    <a:pt x="431028" y="868340"/>
                    <a:pt x="431028" y="947878"/>
                  </a:cubicBezTo>
                  <a:cubicBezTo>
                    <a:pt x="431028" y="1027416"/>
                    <a:pt x="495506" y="1091894"/>
                    <a:pt x="575044" y="1091894"/>
                  </a:cubicBezTo>
                  <a:cubicBezTo>
                    <a:pt x="654582" y="1091894"/>
                    <a:pt x="719060" y="1027416"/>
                    <a:pt x="719060" y="947878"/>
                  </a:cubicBezTo>
                  <a:cubicBezTo>
                    <a:pt x="719060" y="868340"/>
                    <a:pt x="654582" y="803862"/>
                    <a:pt x="575044" y="803862"/>
                  </a:cubicBezTo>
                  <a:close/>
                  <a:moveTo>
                    <a:pt x="1365940" y="0"/>
                  </a:moveTo>
                  <a:lnTo>
                    <a:pt x="1998164" y="0"/>
                  </a:lnTo>
                  <a:cubicBezTo>
                    <a:pt x="2213188" y="0"/>
                    <a:pt x="2387500" y="174312"/>
                    <a:pt x="2387500" y="389336"/>
                  </a:cubicBezTo>
                  <a:lnTo>
                    <a:pt x="2384456" y="419529"/>
                  </a:lnTo>
                  <a:lnTo>
                    <a:pt x="3040081" y="419529"/>
                  </a:lnTo>
                  <a:cubicBezTo>
                    <a:pt x="3259925" y="419529"/>
                    <a:pt x="3438144" y="597748"/>
                    <a:pt x="3438144" y="817592"/>
                  </a:cubicBezTo>
                  <a:lnTo>
                    <a:pt x="3438144" y="2334443"/>
                  </a:lnTo>
                  <a:cubicBezTo>
                    <a:pt x="3438144" y="2554287"/>
                    <a:pt x="3259925" y="2732506"/>
                    <a:pt x="3040081" y="2732506"/>
                  </a:cubicBezTo>
                  <a:lnTo>
                    <a:pt x="398063" y="2732506"/>
                  </a:lnTo>
                  <a:cubicBezTo>
                    <a:pt x="178219" y="2732506"/>
                    <a:pt x="0" y="2554287"/>
                    <a:pt x="0" y="2334443"/>
                  </a:cubicBezTo>
                  <a:lnTo>
                    <a:pt x="0" y="817592"/>
                  </a:lnTo>
                  <a:cubicBezTo>
                    <a:pt x="0" y="597748"/>
                    <a:pt x="178219" y="419529"/>
                    <a:pt x="398063" y="419529"/>
                  </a:cubicBezTo>
                  <a:lnTo>
                    <a:pt x="979648" y="419529"/>
                  </a:lnTo>
                  <a:cubicBezTo>
                    <a:pt x="976997" y="409663"/>
                    <a:pt x="976604" y="399545"/>
                    <a:pt x="976604" y="389336"/>
                  </a:cubicBezTo>
                  <a:cubicBezTo>
                    <a:pt x="976604" y="174312"/>
                    <a:pt x="1150916" y="0"/>
                    <a:pt x="1365940" y="0"/>
                  </a:cubicBezTo>
                  <a:close/>
                </a:path>
              </a:pathLst>
            </a:custGeom>
            <a:solidFill>
              <a:srgbClr val="FFFFFF">
                <a:lumMod val="95000"/>
              </a:srgbClr>
            </a:solidFill>
            <a:ln w="12700">
              <a:noFill/>
            </a:ln>
          </p:spPr>
          <p:style>
            <a:lnRef idx="2">
              <a:srgbClr val="5B9BD5">
                <a:shade val="50000"/>
              </a:srgbClr>
            </a:lnRef>
            <a:fillRef idx="1">
              <a:srgbClr val="5B9BD5"/>
            </a:fillRef>
            <a:effectRef idx="0">
              <a:srgbClr val="5B9BD5"/>
            </a:effectRef>
            <a:fontRef idx="minor">
              <a:srgbClr val="FFFFFF"/>
            </a:fontRef>
          </p:style>
          <p:txBody>
            <a:bodyPr anchor="ctr"/>
            <a:lstStyle/>
            <a:p>
              <a:pPr algn="ctr" eaLnBrk="1" fontAlgn="auto" hangingPunct="1">
                <a:spcBef>
                  <a:spcPts val="0"/>
                </a:spcBef>
                <a:spcAft>
                  <a:spcPts val="0"/>
                </a:spcAft>
                <a:defRPr/>
              </a:pPr>
              <a:endParaRPr lang="zh-CN" altLang="en-US"/>
            </a:p>
          </p:txBody>
        </p:sp>
        <p:sp>
          <p:nvSpPr>
            <p:cNvPr id="60" name="圆角矩形 59"/>
            <p:cNvSpPr/>
            <p:nvPr>
              <p:custDataLst>
                <p:tags r:id="rId12"/>
              </p:custDataLst>
            </p:nvPr>
          </p:nvSpPr>
          <p:spPr>
            <a:xfrm flipV="1">
              <a:off x="7172325" y="3803015"/>
              <a:ext cx="222250" cy="1426210"/>
            </a:xfrm>
            <a:prstGeom prst="roundRect">
              <a:avLst>
                <a:gd name="adj" fmla="val 50000"/>
              </a:avLst>
            </a:prstGeom>
            <a:solidFill>
              <a:srgbClr val="5B9BD5"/>
            </a:solidFill>
            <a:ln>
              <a:noFill/>
            </a:ln>
          </p:spPr>
          <p:style>
            <a:lnRef idx="2">
              <a:srgbClr val="5B9BD5">
                <a:shade val="50000"/>
              </a:srgbClr>
            </a:lnRef>
            <a:fillRef idx="1">
              <a:srgbClr val="5B9BD5"/>
            </a:fillRef>
            <a:effectRef idx="0">
              <a:srgbClr val="5B9BD5"/>
            </a:effectRef>
            <a:fontRef idx="minor">
              <a:srgbClr val="FFFFFF"/>
            </a:fontRef>
          </p:style>
          <p:txBody>
            <a:bodyPr anchor="ctr"/>
            <a:lstStyle/>
            <a:p>
              <a:pPr algn="ctr" eaLnBrk="1" fontAlgn="auto" hangingPunct="1">
                <a:spcBef>
                  <a:spcPts val="0"/>
                </a:spcBef>
                <a:spcAft>
                  <a:spcPts val="0"/>
                </a:spcAft>
                <a:defRPr/>
              </a:pPr>
              <a:endParaRPr lang="zh-CN" altLang="en-US"/>
            </a:p>
          </p:txBody>
        </p:sp>
        <p:sp>
          <p:nvSpPr>
            <p:cNvPr id="61" name="椭圆 60"/>
            <p:cNvSpPr/>
            <p:nvPr>
              <p:custDataLst>
                <p:tags r:id="rId13"/>
              </p:custDataLst>
            </p:nvPr>
          </p:nvSpPr>
          <p:spPr>
            <a:xfrm>
              <a:off x="7068820" y="4987925"/>
              <a:ext cx="351155" cy="352425"/>
            </a:xfrm>
            <a:prstGeom prst="ellipse">
              <a:avLst/>
            </a:prstGeom>
            <a:solidFill>
              <a:srgbClr val="5B9BD5"/>
            </a:solidFill>
            <a:ln>
              <a:noFill/>
            </a:ln>
          </p:spPr>
          <p:style>
            <a:lnRef idx="2">
              <a:srgbClr val="5B9BD5">
                <a:shade val="50000"/>
              </a:srgbClr>
            </a:lnRef>
            <a:fillRef idx="1">
              <a:srgbClr val="5B9BD5"/>
            </a:fillRef>
            <a:effectRef idx="0">
              <a:srgbClr val="5B9BD5"/>
            </a:effectRef>
            <a:fontRef idx="minor">
              <a:srgbClr val="FFFFFF"/>
            </a:fontRef>
          </p:style>
          <p:txBody>
            <a:bodyPr anchor="ctr"/>
            <a:lstStyle/>
            <a:p>
              <a:pPr algn="ctr" eaLnBrk="1" fontAlgn="auto" hangingPunct="1">
                <a:spcBef>
                  <a:spcPts val="0"/>
                </a:spcBef>
                <a:spcAft>
                  <a:spcPts val="0"/>
                </a:spcAft>
                <a:defRPr/>
              </a:pPr>
              <a:endParaRPr lang="zh-CN" altLang="en-US"/>
            </a:p>
          </p:txBody>
        </p:sp>
        <p:sp>
          <p:nvSpPr>
            <p:cNvPr id="62" name="椭圆 61"/>
            <p:cNvSpPr>
              <a:spLocks noChangeAspect="1"/>
            </p:cNvSpPr>
            <p:nvPr>
              <p:custDataLst>
                <p:tags r:id="rId14"/>
              </p:custDataLst>
            </p:nvPr>
          </p:nvSpPr>
          <p:spPr>
            <a:xfrm flipV="1">
              <a:off x="7172325" y="5094605"/>
              <a:ext cx="144145" cy="144145"/>
            </a:xfrm>
            <a:prstGeom prst="ellipse">
              <a:avLst/>
            </a:prstGeom>
            <a:solidFill>
              <a:srgbClr val="5B9BD5"/>
            </a:solidFill>
            <a:ln w="76200">
              <a:solidFill>
                <a:srgbClr val="FFFFFF"/>
              </a:solidFill>
            </a:ln>
          </p:spPr>
          <p:style>
            <a:lnRef idx="2">
              <a:srgbClr val="5B9BD5">
                <a:shade val="50000"/>
              </a:srgbClr>
            </a:lnRef>
            <a:fillRef idx="1">
              <a:srgbClr val="5B9BD5"/>
            </a:fillRef>
            <a:effectRef idx="0">
              <a:srgbClr val="5B9BD5"/>
            </a:effectRef>
            <a:fontRef idx="minor">
              <a:srgbClr val="FFFFFF"/>
            </a:fontRef>
          </p:style>
          <p:txBody>
            <a:bodyPr anchor="ctr"/>
            <a:lstStyle/>
            <a:p>
              <a:pPr algn="ctr" eaLnBrk="1" fontAlgn="auto" hangingPunct="1">
                <a:spcBef>
                  <a:spcPts val="0"/>
                </a:spcBef>
                <a:spcAft>
                  <a:spcPts val="0"/>
                </a:spcAft>
                <a:defRPr/>
              </a:pPr>
              <a:endParaRPr lang="zh-CN" altLang="en-US"/>
            </a:p>
          </p:txBody>
        </p:sp>
        <p:sp>
          <p:nvSpPr>
            <p:cNvPr id="63" name="KSO_Shape"/>
            <p:cNvSpPr/>
            <p:nvPr>
              <p:custDataLst>
                <p:tags r:id="rId15"/>
              </p:custDataLst>
            </p:nvPr>
          </p:nvSpPr>
          <p:spPr>
            <a:xfrm>
              <a:off x="7162482" y="3374524"/>
              <a:ext cx="243205" cy="217805"/>
            </a:xfrm>
            <a:custGeom>
              <a:avLst/>
              <a:gdLst/>
              <a:ahLst/>
              <a:cxnLst/>
              <a:rect l="l" t="t" r="r" b="b"/>
              <a:pathLst>
                <a:path w="1800200" h="1603947">
                  <a:moveTo>
                    <a:pt x="900100" y="235795"/>
                  </a:moveTo>
                  <a:lnTo>
                    <a:pt x="1656184" y="919871"/>
                  </a:lnTo>
                  <a:lnTo>
                    <a:pt x="1656184" y="1603947"/>
                  </a:lnTo>
                  <a:lnTo>
                    <a:pt x="1242138" y="1603947"/>
                  </a:lnTo>
                  <a:lnTo>
                    <a:pt x="1242138" y="919870"/>
                  </a:lnTo>
                  <a:lnTo>
                    <a:pt x="558062" y="919870"/>
                  </a:lnTo>
                  <a:lnTo>
                    <a:pt x="558062" y="1603947"/>
                  </a:lnTo>
                  <a:lnTo>
                    <a:pt x="144016" y="1603947"/>
                  </a:lnTo>
                  <a:lnTo>
                    <a:pt x="144016" y="919871"/>
                  </a:lnTo>
                  <a:close/>
                  <a:moveTo>
                    <a:pt x="900100" y="0"/>
                  </a:moveTo>
                  <a:lnTo>
                    <a:pt x="1310094" y="370947"/>
                  </a:lnTo>
                  <a:lnTo>
                    <a:pt x="1310094" y="14514"/>
                  </a:lnTo>
                  <a:lnTo>
                    <a:pt x="1428894" y="14514"/>
                  </a:lnTo>
                  <a:lnTo>
                    <a:pt x="1428894" y="478433"/>
                  </a:lnTo>
                  <a:lnTo>
                    <a:pt x="1800200" y="814377"/>
                  </a:lnTo>
                  <a:lnTo>
                    <a:pt x="1800200" y="988497"/>
                  </a:lnTo>
                  <a:lnTo>
                    <a:pt x="900100" y="174121"/>
                  </a:lnTo>
                  <a:lnTo>
                    <a:pt x="0" y="988498"/>
                  </a:lnTo>
                  <a:lnTo>
                    <a:pt x="0" y="814377"/>
                  </a:lnTo>
                  <a:close/>
                </a:path>
              </a:pathLst>
            </a:custGeom>
            <a:solidFill>
              <a:srgbClr val="FFFFFF">
                <a:lumMod val="95000"/>
              </a:srgbClr>
            </a:solidFill>
            <a:ln>
              <a:noFill/>
            </a:ln>
          </p:spPr>
          <p:style>
            <a:lnRef idx="2">
              <a:srgbClr val="5B9BD5">
                <a:shade val="50000"/>
              </a:srgbClr>
            </a:lnRef>
            <a:fillRef idx="1">
              <a:srgbClr val="5B9BD5"/>
            </a:fillRef>
            <a:effectRef idx="0">
              <a:srgbClr val="5B9BD5"/>
            </a:effectRef>
            <a:fontRef idx="minor">
              <a:srgbClr val="FFFFFF"/>
            </a:fontRef>
          </p:style>
          <p:txBody>
            <a:bodyPr anchor="ctr"/>
            <a:lstStyle/>
            <a:p>
              <a:pPr algn="ctr" eaLnBrk="1" fontAlgn="auto" hangingPunct="1">
                <a:spcBef>
                  <a:spcPts val="0"/>
                </a:spcBef>
                <a:spcAft>
                  <a:spcPts val="0"/>
                </a:spcAft>
                <a:defRPr/>
              </a:pPr>
              <a:endParaRPr lang="en-US"/>
            </a:p>
          </p:txBody>
        </p:sp>
        <p:sp>
          <p:nvSpPr>
            <p:cNvPr id="64" name="文本框 11"/>
            <p:cNvSpPr txBox="1">
              <a:spLocks noChangeArrowheads="1"/>
            </p:cNvSpPr>
            <p:nvPr>
              <p:custDataLst>
                <p:tags r:id="rId16"/>
              </p:custDataLst>
            </p:nvPr>
          </p:nvSpPr>
          <p:spPr bwMode="auto">
            <a:xfrm>
              <a:off x="3556000" y="5403850"/>
              <a:ext cx="241490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ormAutofit lnSpcReduction="10000"/>
            </a:bodyPr>
            <a:lstStyle>
              <a:lvl1pPr>
                <a:lnSpc>
                  <a:spcPct val="90000"/>
                </a:lnSpc>
                <a:spcBef>
                  <a:spcPts val="1000"/>
                </a:spcBef>
                <a:buFont typeface="Arial" panose="020B0604020202020204" pitchFamily="34" charset="0"/>
                <a:buChar char="•"/>
                <a:defRPr sz="2400">
                  <a:solidFill>
                    <a:srgbClr val="000000"/>
                  </a:solidFill>
                  <a:latin typeface="Arial" panose="020B0604020202020204" pitchFamily="34" charset="0"/>
                  <a:ea typeface="黑体" panose="02010609060101010101" charset="-122"/>
                </a:defRPr>
              </a:lvl1pPr>
              <a:lvl2pPr marL="742950" indent="-285750">
                <a:lnSpc>
                  <a:spcPct val="90000"/>
                </a:lnSpc>
                <a:spcBef>
                  <a:spcPts val="500"/>
                </a:spcBef>
                <a:buFont typeface="Arial" panose="020B0604020202020204" pitchFamily="34" charset="0"/>
                <a:buChar char="•"/>
                <a:defRPr sz="2000">
                  <a:solidFill>
                    <a:srgbClr val="000000"/>
                  </a:solidFill>
                  <a:latin typeface="Arial" panose="020B0604020202020204" pitchFamily="34" charset="0"/>
                  <a:ea typeface="黑体" panose="02010609060101010101" charset="-122"/>
                </a:defRPr>
              </a:lvl2pPr>
              <a:lvl3pPr marL="1143000" indent="-228600">
                <a:lnSpc>
                  <a:spcPct val="90000"/>
                </a:lnSpc>
                <a:spcBef>
                  <a:spcPts val="500"/>
                </a:spcBef>
                <a:buFont typeface="Arial" panose="020B0604020202020204" pitchFamily="34" charset="0"/>
                <a:buChar char="•"/>
                <a:defRPr>
                  <a:solidFill>
                    <a:srgbClr val="000000"/>
                  </a:solidFill>
                  <a:latin typeface="Arial" panose="020B0604020202020204" pitchFamily="34" charset="0"/>
                  <a:ea typeface="黑体" panose="02010609060101010101" charset="-122"/>
                </a:defRPr>
              </a:lvl3pPr>
              <a:lvl4pPr marL="1600200" indent="-228600">
                <a:lnSpc>
                  <a:spcPct val="90000"/>
                </a:lnSpc>
                <a:spcBef>
                  <a:spcPts val="500"/>
                </a:spcBef>
                <a:buFont typeface="Arial" panose="020B0604020202020204" pitchFamily="34" charset="0"/>
                <a:buChar char="•"/>
                <a:defRPr>
                  <a:solidFill>
                    <a:srgbClr val="000000"/>
                  </a:solidFill>
                  <a:latin typeface="Arial" panose="020B0604020202020204" pitchFamily="34" charset="0"/>
                  <a:ea typeface="黑体" panose="02010609060101010101" charset="-122"/>
                </a:defRPr>
              </a:lvl4pPr>
              <a:lvl5pPr marL="2057400" indent="-228600">
                <a:lnSpc>
                  <a:spcPct val="90000"/>
                </a:lnSpc>
                <a:spcBef>
                  <a:spcPts val="500"/>
                </a:spcBef>
                <a:buFont typeface="Arial" panose="020B0604020202020204" pitchFamily="34" charset="0"/>
                <a:buChar char="•"/>
                <a:defRPr>
                  <a:solidFill>
                    <a:srgbClr val="000000"/>
                  </a:solidFill>
                  <a:latin typeface="Arial" panose="020B0604020202020204" pitchFamily="34" charset="0"/>
                  <a:ea typeface="黑体" panose="02010609060101010101"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Arial" panose="020B0604020202020204" pitchFamily="34" charset="0"/>
                  <a:ea typeface="黑体" panose="02010609060101010101"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Arial" panose="020B0604020202020204" pitchFamily="34" charset="0"/>
                  <a:ea typeface="黑体" panose="02010609060101010101"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Arial" panose="020B0604020202020204" pitchFamily="34" charset="0"/>
                  <a:ea typeface="黑体" panose="02010609060101010101"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Arial" panose="020B0604020202020204" pitchFamily="34" charset="0"/>
                  <a:ea typeface="黑体" panose="02010609060101010101" charset="-122"/>
                </a:defRPr>
              </a:lvl9pPr>
            </a:lstStyle>
            <a:p>
              <a:pPr algn="ctr">
                <a:lnSpc>
                  <a:spcPct val="120000"/>
                </a:lnSpc>
                <a:spcBef>
                  <a:spcPct val="0"/>
                </a:spcBef>
                <a:buNone/>
                <a:defRPr/>
              </a:pPr>
              <a:r>
                <a:rPr lang="zh-CN" altLang="en-US" sz="2000" b="1" spc="300" dirty="0">
                  <a:solidFill>
                    <a:schemeClr val="tx1"/>
                  </a:solidFill>
                  <a:latin typeface="微软雅黑" panose="020B0503020204020204" pitchFamily="34" charset="-122"/>
                  <a:ea typeface="微软雅黑" panose="020B0503020204020204" pitchFamily="34" charset="-122"/>
                  <a:cs typeface="+mn-ea"/>
                </a:rPr>
                <a:t>直接检索</a:t>
              </a:r>
            </a:p>
          </p:txBody>
        </p:sp>
        <p:sp>
          <p:nvSpPr>
            <p:cNvPr id="66" name="文本框 11"/>
            <p:cNvSpPr txBox="1">
              <a:spLocks noChangeArrowheads="1"/>
            </p:cNvSpPr>
            <p:nvPr>
              <p:custDataLst>
                <p:tags r:id="rId17"/>
              </p:custDataLst>
            </p:nvPr>
          </p:nvSpPr>
          <p:spPr bwMode="auto">
            <a:xfrm>
              <a:off x="6208561" y="5403850"/>
              <a:ext cx="207167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ormAutofit lnSpcReduction="10000"/>
            </a:bodyPr>
            <a:lstStyle>
              <a:lvl1pPr>
                <a:lnSpc>
                  <a:spcPct val="90000"/>
                </a:lnSpc>
                <a:spcBef>
                  <a:spcPts val="1000"/>
                </a:spcBef>
                <a:buFont typeface="Arial" panose="020B0604020202020204" pitchFamily="34" charset="0"/>
                <a:buChar char="•"/>
                <a:defRPr sz="2400">
                  <a:solidFill>
                    <a:srgbClr val="000000"/>
                  </a:solidFill>
                  <a:latin typeface="Arial" panose="020B0604020202020204" pitchFamily="34" charset="0"/>
                  <a:ea typeface="黑体" panose="02010609060101010101" charset="-122"/>
                </a:defRPr>
              </a:lvl1pPr>
              <a:lvl2pPr marL="742950" indent="-285750">
                <a:lnSpc>
                  <a:spcPct val="90000"/>
                </a:lnSpc>
                <a:spcBef>
                  <a:spcPts val="500"/>
                </a:spcBef>
                <a:buFont typeface="Arial" panose="020B0604020202020204" pitchFamily="34" charset="0"/>
                <a:buChar char="•"/>
                <a:defRPr sz="2000">
                  <a:solidFill>
                    <a:srgbClr val="000000"/>
                  </a:solidFill>
                  <a:latin typeface="Arial" panose="020B0604020202020204" pitchFamily="34" charset="0"/>
                  <a:ea typeface="黑体" panose="02010609060101010101" charset="-122"/>
                </a:defRPr>
              </a:lvl2pPr>
              <a:lvl3pPr marL="1143000" indent="-228600">
                <a:lnSpc>
                  <a:spcPct val="90000"/>
                </a:lnSpc>
                <a:spcBef>
                  <a:spcPts val="500"/>
                </a:spcBef>
                <a:buFont typeface="Arial" panose="020B0604020202020204" pitchFamily="34" charset="0"/>
                <a:buChar char="•"/>
                <a:defRPr>
                  <a:solidFill>
                    <a:srgbClr val="000000"/>
                  </a:solidFill>
                  <a:latin typeface="Arial" panose="020B0604020202020204" pitchFamily="34" charset="0"/>
                  <a:ea typeface="黑体" panose="02010609060101010101" charset="-122"/>
                </a:defRPr>
              </a:lvl3pPr>
              <a:lvl4pPr marL="1600200" indent="-228600">
                <a:lnSpc>
                  <a:spcPct val="90000"/>
                </a:lnSpc>
                <a:spcBef>
                  <a:spcPts val="500"/>
                </a:spcBef>
                <a:buFont typeface="Arial" panose="020B0604020202020204" pitchFamily="34" charset="0"/>
                <a:buChar char="•"/>
                <a:defRPr>
                  <a:solidFill>
                    <a:srgbClr val="000000"/>
                  </a:solidFill>
                  <a:latin typeface="Arial" panose="020B0604020202020204" pitchFamily="34" charset="0"/>
                  <a:ea typeface="黑体" panose="02010609060101010101" charset="-122"/>
                </a:defRPr>
              </a:lvl4pPr>
              <a:lvl5pPr marL="2057400" indent="-228600">
                <a:lnSpc>
                  <a:spcPct val="90000"/>
                </a:lnSpc>
                <a:spcBef>
                  <a:spcPts val="500"/>
                </a:spcBef>
                <a:buFont typeface="Arial" panose="020B0604020202020204" pitchFamily="34" charset="0"/>
                <a:buChar char="•"/>
                <a:defRPr>
                  <a:solidFill>
                    <a:srgbClr val="000000"/>
                  </a:solidFill>
                  <a:latin typeface="Arial" panose="020B0604020202020204" pitchFamily="34" charset="0"/>
                  <a:ea typeface="黑体" panose="02010609060101010101"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Arial" panose="020B0604020202020204" pitchFamily="34" charset="0"/>
                  <a:ea typeface="黑体" panose="02010609060101010101"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Arial" panose="020B0604020202020204" pitchFamily="34" charset="0"/>
                  <a:ea typeface="黑体" panose="02010609060101010101"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Arial" panose="020B0604020202020204" pitchFamily="34" charset="0"/>
                  <a:ea typeface="黑体" panose="02010609060101010101"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Arial" panose="020B0604020202020204" pitchFamily="34" charset="0"/>
                  <a:ea typeface="黑体" panose="02010609060101010101" charset="-122"/>
                </a:defRPr>
              </a:lvl9pPr>
            </a:lstStyle>
            <a:p>
              <a:pPr algn="ctr">
                <a:lnSpc>
                  <a:spcPct val="120000"/>
                </a:lnSpc>
                <a:spcBef>
                  <a:spcPct val="0"/>
                </a:spcBef>
                <a:buNone/>
                <a:defRPr/>
              </a:pPr>
              <a:r>
                <a:rPr lang="zh-CN" altLang="en-US" sz="2000" b="1" spc="300" dirty="0">
                  <a:solidFill>
                    <a:schemeClr val="tx1"/>
                  </a:solidFill>
                  <a:latin typeface="微软雅黑" panose="020B0503020204020204" pitchFamily="34" charset="-122"/>
                  <a:ea typeface="微软雅黑" panose="020B0503020204020204" pitchFamily="34" charset="-122"/>
                  <a:cs typeface="+mn-ea"/>
                </a:rPr>
                <a:t>间接检索</a:t>
              </a:r>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82020_2*l_h_i*1_1_2"/>
  <p:tag name="KSO_WM_TEMPLATE_CATEGORY" val="diagram"/>
  <p:tag name="KSO_WM_TEMPLATE_INDEX" val="20182020"/>
  <p:tag name="KSO_WM_UNIT_LAYERLEVEL" val="1_1_1"/>
  <p:tag name="KSO_WM_TAG_VERSION" val="1.0"/>
  <p:tag name="KSO_WM_BEAUTIFY_FLAG" val="#wm#"/>
  <p:tag name="KSO_WM_UNIT_LINE_FORE_SCHEMECOLOR_INDEX" val="5"/>
  <p:tag name="KSO_WM_UNIT_LINE_FILL_TYPE" val="2"/>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182020_2*l_h_i*1_3_4"/>
  <p:tag name="KSO_WM_TEMPLATE_CATEGORY" val="diagram"/>
  <p:tag name="KSO_WM_TEMPLATE_INDEX" val="20182020"/>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82020_2*l_h_f*1_3_1"/>
  <p:tag name="KSO_WM_TEMPLATE_CATEGORY" val="diagram"/>
  <p:tag name="KSO_WM_TEMPLATE_INDEX" val="20182020"/>
  <p:tag name="KSO_WM_UNIT_LAYERLEVEL" val="1_1_1"/>
  <p:tag name="KSO_WM_TAG_VERSION" val="1.0"/>
  <p:tag name="KSO_WM_BEAUTIFY_FLAG" val="#wm#"/>
  <p:tag name="KSO_WM_UNIT_PRESET_TEXT" val="单击此处添加文本具体内容"/>
  <p:tag name="KSO_WM_UNIT_SUBTYPE" val="a"/>
  <p:tag name="KSO_WM_UNIT_TEXT_FILL_FORE_SCHEMECOLOR_INDEX" val="13"/>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82020_2*l_h_i*1_3_1"/>
  <p:tag name="KSO_WM_TEMPLATE_CATEGORY" val="diagram"/>
  <p:tag name="KSO_WM_TEMPLATE_INDEX" val="20182020"/>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182020_2*l_h_i*1_3_3"/>
  <p:tag name="KSO_WM_TEMPLATE_CATEGORY" val="diagram"/>
  <p:tag name="KSO_WM_TEMPLATE_INDEX" val="20182020"/>
  <p:tag name="KSO_WM_UNIT_LAYERLEVEL" val="1_1_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6"/>
  <p:tag name="KSO_WM_UNIT_ID" val="diagram20182020_2*l_h_i*1_3_6"/>
  <p:tag name="KSO_WM_TEMPLATE_CATEGORY" val="diagram"/>
  <p:tag name="KSO_WM_TEMPLATE_INDEX" val="20182020"/>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82020_2*l_h_i*1_2_2"/>
  <p:tag name="KSO_WM_TEMPLATE_CATEGORY" val="diagram"/>
  <p:tag name="KSO_WM_TEMPLATE_INDEX" val="20182020"/>
  <p:tag name="KSO_WM_UNIT_LAYERLEVEL" val="1_1_1"/>
  <p:tag name="KSO_WM_TAG_VERSION" val="1.0"/>
  <p:tag name="KSO_WM_BEAUTIFY_FLAG" val="#wm#"/>
  <p:tag name="KSO_WM_UNIT_LINE_FORE_SCHEMECOLOR_INDEX" val="6"/>
  <p:tag name="KSO_WM_UNIT_LINE_FILL_TYPE" val="2"/>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182020_2*l_h_i*1_2_4"/>
  <p:tag name="KSO_WM_TEMPLATE_CATEGORY" val="diagram"/>
  <p:tag name="KSO_WM_TEMPLATE_INDEX" val="20182020"/>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82020_2*l_h_f*1_2_1"/>
  <p:tag name="KSO_WM_TEMPLATE_CATEGORY" val="diagram"/>
  <p:tag name="KSO_WM_TEMPLATE_INDEX" val="20182020"/>
  <p:tag name="KSO_WM_UNIT_LAYERLEVEL" val="1_1_1"/>
  <p:tag name="KSO_WM_TAG_VERSION" val="1.0"/>
  <p:tag name="KSO_WM_BEAUTIFY_FLAG" val="#wm#"/>
  <p:tag name="KSO_WM_UNIT_PRESET_TEXT" val="单击此处添加文本具体内容"/>
  <p:tag name="KSO_WM_UNIT_SUBTYPE" val="a"/>
  <p:tag name="KSO_WM_UNIT_TEXT_FILL_FORE_SCHEMECOLOR_INDEX" val="13"/>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82020_2*l_h_i*1_2_1"/>
  <p:tag name="KSO_WM_TEMPLATE_CATEGORY" val="diagram"/>
  <p:tag name="KSO_WM_TEMPLATE_INDEX" val="20182020"/>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182020_2*l_h_i*1_2_3"/>
  <p:tag name="KSO_WM_TEMPLATE_CATEGORY" val="diagram"/>
  <p:tag name="KSO_WM_TEMPLATE_INDEX" val="20182020"/>
  <p:tag name="KSO_WM_UNIT_LAYERLEVEL" val="1_1_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182020_2*l_h_i*1_1_4"/>
  <p:tag name="KSO_WM_TEMPLATE_CATEGORY" val="diagram"/>
  <p:tag name="KSO_WM_TEMPLATE_INDEX" val="20182020"/>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6"/>
  <p:tag name="KSO_WM_UNIT_ID" val="diagram20182020_2*l_h_i*1_2_6"/>
  <p:tag name="KSO_WM_TEMPLATE_CATEGORY" val="diagram"/>
  <p:tag name="KSO_WM_TEMPLATE_INDEX" val="20182020"/>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182020_2*l_h_i*1_1_5"/>
  <p:tag name="KSO_WM_TEMPLATE_CATEGORY" val="diagram"/>
  <p:tag name="KSO_WM_TEMPLATE_INDEX" val="20182020"/>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20182020_2*l_h_i*1_2_5"/>
  <p:tag name="KSO_WM_TEMPLATE_CATEGORY" val="diagram"/>
  <p:tag name="KSO_WM_TEMPLATE_INDEX" val="20182020"/>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20182020_2*l_h_i*1_3_5"/>
  <p:tag name="KSO_WM_TEMPLATE_CATEGORY" val="diagram"/>
  <p:tag name="KSO_WM_TEMPLATE_INDEX" val="20182020"/>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DIAGRAM_GROUP_CODE" val="l1-1"/>
  <p:tag name="KSO_WM_TAG_VERSION" val="1.0"/>
  <p:tag name="KSO_WM_TEMPLATE_CATEGORY" val="diagram"/>
  <p:tag name="KSO_WM_TEMPLATE_INDEX" val="764"/>
  <p:tag name="KSO_WM_UNIT_TYPE" val="l_i"/>
  <p:tag name="KSO_WM_UNIT_INDEX" val="1_1"/>
  <p:tag name="KSO_WM_UNIT_ID" val="diagram764_2*l_i*1_1"/>
  <p:tag name="KSO_WM_UNIT_LAYERLEVEL" val="1_1"/>
  <p:tag name="KSO_WM_BEAUTIFY_FLAG" val="#wm#"/>
  <p:tag name="KSO_WM_UNIT_HIGHLIGHT" val="0"/>
  <p:tag name="KSO_WM_UNIT_COMPATIBLE" val="0"/>
  <p:tag name="KSO_WM_UNIT_DIAGRAM_ISNUMVISUAL" val="0"/>
  <p:tag name="KSO_WM_UNIT_DIAGRAM_ISREFERUNIT" val="0"/>
  <p:tag name="KSO_WM_UNIT_LINE_FORE_SCHEMECOLOR_INDEX" val="10"/>
  <p:tag name="KSO_WM_UNIT_LINE_FILL_TYPE" val="2"/>
</p:tagLst>
</file>

<file path=ppt/tags/tag25.xml><?xml version="1.0" encoding="utf-8"?>
<p:tagLst xmlns:a="http://schemas.openxmlformats.org/drawingml/2006/main" xmlns:r="http://schemas.openxmlformats.org/officeDocument/2006/relationships" xmlns:p="http://schemas.openxmlformats.org/presentationml/2006/main">
  <p:tag name="KSO_WM_DIAGRAM_GROUP_CODE" val="l1-1"/>
  <p:tag name="KSO_WM_TAG_VERSION" val="1.0"/>
  <p:tag name="KSO_WM_TEMPLATE_CATEGORY" val="diagram"/>
  <p:tag name="KSO_WM_TEMPLATE_INDEX" val="764"/>
  <p:tag name="KSO_WM_UNIT_TYPE" val="l_h_i"/>
  <p:tag name="KSO_WM_UNIT_INDEX" val="1_1_1"/>
  <p:tag name="KSO_WM_UNIT_ID" val="diagram764_2*l_h_i*1_1_1"/>
  <p:tag name="KSO_WM_UNIT_LAYERLEVEL" val="1_1_1"/>
  <p:tag name="KSO_WM_BEAUTIFY_FLAG" val="#wm#"/>
  <p:tag name="KSO_WM_UNIT_HIGHLIGHT" val="0"/>
  <p:tag name="KSO_WM_UNIT_COMPATIBLE" val="0"/>
  <p:tag name="KSO_WM_UNIT_DIAGRAM_ISNUMVISUAL" val="0"/>
  <p:tag name="KSO_WM_UNIT_DIAGRAM_ISREFERUNIT" val="0"/>
  <p:tag name="KSO_WM_UNIT_FILL_FORE_SCHEMECOLOR_INDEX" val="10"/>
  <p:tag name="KSO_WM_UNIT_FILL_TYPE" val="1"/>
  <p:tag name="KSO_WM_UNIT_TEXT_FILL_FORE_SCHEMECOLOR_INDEX" val="2"/>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DIAGRAM_GROUP_CODE" val="l1-1"/>
  <p:tag name="KSO_WM_TAG_VERSION" val="1.0"/>
  <p:tag name="KSO_WM_TEMPLATE_CATEGORY" val="diagram"/>
  <p:tag name="KSO_WM_TEMPLATE_INDEX" val="764"/>
  <p:tag name="KSO_WM_UNIT_TYPE" val="l_h_i"/>
  <p:tag name="KSO_WM_UNIT_INDEX" val="1_1_2"/>
  <p:tag name="KSO_WM_UNIT_ID" val="diagram764_2*l_h_i*1_1_2"/>
  <p:tag name="KSO_WM_UNIT_LAYERLEVEL" val="1_1_1"/>
  <p:tag name="KSO_WM_BEAUTIFY_FLAG" val="#wm#"/>
  <p:tag name="KSO_WM_UNIT_HIGHLIGHT" val="0"/>
  <p:tag name="KSO_WM_UNIT_COMPATIBLE" val="0"/>
  <p:tag name="KSO_WM_UNIT_DIAGRAM_ISNUMVISUAL" val="0"/>
  <p:tag name="KSO_WM_UNIT_DIAGRAM_ISREFERUNIT" val="0"/>
  <p:tag name="KSO_WM_UNIT_LINE_FORE_SCHEMECOLOR_INDEX" val="10"/>
  <p:tag name="KSO_WM_UNIT_LINE_FILL_TYPE" val="2"/>
</p:tagLst>
</file>

<file path=ppt/tags/tag27.xml><?xml version="1.0" encoding="utf-8"?>
<p:tagLst xmlns:a="http://schemas.openxmlformats.org/drawingml/2006/main" xmlns:r="http://schemas.openxmlformats.org/officeDocument/2006/relationships" xmlns:p="http://schemas.openxmlformats.org/presentationml/2006/main">
  <p:tag name="KSO_WM_DIAGRAM_GROUP_CODE" val="l1-1"/>
  <p:tag name="KSO_WM_TAG_VERSION" val="1.0"/>
  <p:tag name="KSO_WM_TEMPLATE_CATEGORY" val="diagram"/>
  <p:tag name="KSO_WM_TEMPLATE_INDEX" val="764"/>
  <p:tag name="KSO_WM_UNIT_TYPE" val="l_h_i"/>
  <p:tag name="KSO_WM_UNIT_INDEX" val="1_1_4"/>
  <p:tag name="KSO_WM_UNIT_ID" val="diagram764_2*l_h_i*1_1_4"/>
  <p:tag name="KSO_WM_UNIT_LAYERLEVEL" val="1_1_1"/>
  <p:tag name="KSO_WM_BEAUTIFY_FLAG" val="#wm#"/>
  <p:tag name="KSO_WM_UNIT_HIGHLIGHT" val="0"/>
  <p:tag name="KSO_WM_UNIT_COMPATIBLE" val="0"/>
  <p:tag name="KSO_WM_UNIT_DIAGRAM_ISNUMVISUAL" val="0"/>
  <p:tag name="KSO_WM_UNIT_DIAGRAM_ISREFERUNIT" val="0"/>
  <p:tag name="KSO_WM_UNIT_LINE_FORE_SCHEMECOLOR_INDEX" val="6"/>
  <p:tag name="KSO_WM_UNIT_LINE_FILL_TYPE" val="2"/>
</p:tagLst>
</file>

<file path=ppt/tags/tag28.xml><?xml version="1.0" encoding="utf-8"?>
<p:tagLst xmlns:a="http://schemas.openxmlformats.org/drawingml/2006/main" xmlns:r="http://schemas.openxmlformats.org/officeDocument/2006/relationships" xmlns:p="http://schemas.openxmlformats.org/presentationml/2006/main">
  <p:tag name="KSO_WM_DIAGRAM_GROUP_CODE" val="l1-1"/>
  <p:tag name="KSO_WM_TAG_VERSION" val="1.0"/>
  <p:tag name="KSO_WM_TEMPLATE_CATEGORY" val="diagram"/>
  <p:tag name="KSO_WM_TEMPLATE_INDEX" val="764"/>
  <p:tag name="KSO_WM_UNIT_TYPE" val="l_h_i"/>
  <p:tag name="KSO_WM_UNIT_INDEX" val="1_2_1"/>
  <p:tag name="KSO_WM_UNIT_ID" val="diagram764_2*l_h_i*1_2_1"/>
  <p:tag name="KSO_WM_UNIT_LAYERLEVEL" val="1_1_1"/>
  <p:tag name="KSO_WM_BEAUTIFY_FLAG" val="#wm#"/>
  <p:tag name="KSO_WM_UNIT_HIGHLIGHT" val="0"/>
  <p:tag name="KSO_WM_UNIT_COMPATIBLE" val="0"/>
  <p:tag name="KSO_WM_UNIT_DIAGRAM_ISNUMVISUAL" val="0"/>
  <p:tag name="KSO_WM_UNIT_DIAGRAM_ISREFERUNIT" val="0"/>
  <p:tag name="KSO_WM_UNIT_FILL_FORE_SCHEMECOLOR_INDEX" val="10"/>
  <p:tag name="KSO_WM_UNIT_FILL_TYPE" val="1"/>
  <p:tag name="KSO_WM_UNIT_TEXT_FILL_FORE_SCHEMECOLOR_INDEX" val="2"/>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DIAGRAM_GROUP_CODE" val="l1-1"/>
  <p:tag name="KSO_WM_TAG_VERSION" val="1.0"/>
  <p:tag name="KSO_WM_TEMPLATE_CATEGORY" val="diagram"/>
  <p:tag name="KSO_WM_TEMPLATE_INDEX" val="764"/>
  <p:tag name="KSO_WM_UNIT_TYPE" val="l_h_i"/>
  <p:tag name="KSO_WM_UNIT_INDEX" val="1_2_2"/>
  <p:tag name="KSO_WM_UNIT_ID" val="diagram764_2*l_h_i*1_2_2"/>
  <p:tag name="KSO_WM_UNIT_LAYERLEVEL" val="1_1_1"/>
  <p:tag name="KSO_WM_BEAUTIFY_FLAG" val="#wm#"/>
  <p:tag name="KSO_WM_UNIT_HIGHLIGHT" val="0"/>
  <p:tag name="KSO_WM_UNIT_COMPATIBLE" val="0"/>
  <p:tag name="KSO_WM_UNIT_DIAGRAM_ISNUMVISUAL" val="0"/>
  <p:tag name="KSO_WM_UNIT_DIAGRAM_ISREFERUNIT" val="0"/>
  <p:tag name="KSO_WM_UNIT_LINE_FORE_SCHEMECOLOR_INDEX" val="10"/>
  <p:tag name="KSO_WM_UNIT_LINE_FILL_TYPE" val="2"/>
</p:tagLst>
</file>

<file path=ppt/tags/tag3.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82020_2*l_h_f*1_1_1"/>
  <p:tag name="KSO_WM_TEMPLATE_CATEGORY" val="diagram"/>
  <p:tag name="KSO_WM_TEMPLATE_INDEX" val="20182020"/>
  <p:tag name="KSO_WM_UNIT_LAYERLEVEL" val="1_1_1"/>
  <p:tag name="KSO_WM_TAG_VERSION" val="1.0"/>
  <p:tag name="KSO_WM_BEAUTIFY_FLAG" val="#wm#"/>
  <p:tag name="KSO_WM_UNIT_PRESET_TEXT" val="单击此处添加文本具体内容"/>
  <p:tag name="KSO_WM_UNIT_SUBTYPE" val="a"/>
  <p:tag name="KSO_WM_UNIT_TEXT_FILL_FORE_SCHEMECOLOR_INDEX" val="13"/>
  <p:tag name="KSO_WM_UNIT_TEXT_FILL_TYPE" val="1"/>
</p:tagLst>
</file>

<file path=ppt/tags/tag30.xml><?xml version="1.0" encoding="utf-8"?>
<p:tagLst xmlns:a="http://schemas.openxmlformats.org/drawingml/2006/main" xmlns:r="http://schemas.openxmlformats.org/officeDocument/2006/relationships" xmlns:p="http://schemas.openxmlformats.org/presentationml/2006/main">
  <p:tag name="KSO_WM_DIAGRAM_GROUP_CODE" val="l1-1"/>
  <p:tag name="KSO_WM_TAG_VERSION" val="1.0"/>
  <p:tag name="KSO_WM_TEMPLATE_CATEGORY" val="diagram"/>
  <p:tag name="KSO_WM_TEMPLATE_INDEX" val="764"/>
  <p:tag name="KSO_WM_UNIT_TYPE" val="l_h_i"/>
  <p:tag name="KSO_WM_UNIT_INDEX" val="1_2_3"/>
  <p:tag name="KSO_WM_UNIT_ID" val="diagram764_2*l_h_i*1_2_3"/>
  <p:tag name="KSO_WM_UNIT_LAYERLEVEL" val="1_1_1"/>
  <p:tag name="KSO_WM_BEAUTIFY_FLAG" val="#wm#"/>
  <p:tag name="KSO_WM_UNIT_HIGHLIGHT" val="0"/>
  <p:tag name="KSO_WM_UNIT_COMPATIBLE" val="0"/>
  <p:tag name="KSO_WM_UNIT_DIAGRAM_ISNUMVISUAL" val="0"/>
  <p:tag name="KSO_WM_UNIT_DIAGRAM_ISREFERUNIT" val="0"/>
  <p:tag name="KSO_WM_UNIT_LINE_FORE_SCHEMECOLOR_INDEX" val="7"/>
  <p:tag name="KSO_WM_UNIT_LINE_FILL_TYPE" val="2"/>
</p:tagLst>
</file>

<file path=ppt/tags/tag31.xml><?xml version="1.0" encoding="utf-8"?>
<p:tagLst xmlns:a="http://schemas.openxmlformats.org/drawingml/2006/main" xmlns:r="http://schemas.openxmlformats.org/officeDocument/2006/relationships" xmlns:p="http://schemas.openxmlformats.org/presentationml/2006/main">
  <p:tag name="KSO_WM_DIAGRAM_GROUP_CODE" val="l1-1"/>
  <p:tag name="KSO_WM_TAG_VERSION" val="1.0"/>
  <p:tag name="KSO_WM_TEMPLATE_CATEGORY" val="diagram"/>
  <p:tag name="KSO_WM_TEMPLATE_INDEX" val="764"/>
  <p:tag name="KSO_WM_UNIT_TYPE" val="l_h_i"/>
  <p:tag name="KSO_WM_UNIT_INDEX" val="1_3_1"/>
  <p:tag name="KSO_WM_UNIT_ID" val="diagram764_2*l_h_i*1_3_1"/>
  <p:tag name="KSO_WM_UNIT_LAYERLEVEL" val="1_1_1"/>
  <p:tag name="KSO_WM_BEAUTIFY_FLAG" val="#wm#"/>
  <p:tag name="KSO_WM_UNIT_HIGHLIGHT" val="0"/>
  <p:tag name="KSO_WM_UNIT_COMPATIBLE" val="0"/>
  <p:tag name="KSO_WM_UNIT_DIAGRAM_ISNUMVISUAL" val="0"/>
  <p:tag name="KSO_WM_UNIT_DIAGRAM_ISREFERUNIT" val="0"/>
  <p:tag name="KSO_WM_UNIT_FILL_FORE_SCHEMECOLOR_INDEX" val="10"/>
  <p:tag name="KSO_WM_UNIT_FILL_TYPE" val="1"/>
  <p:tag name="KSO_WM_UNIT_TEXT_FILL_FORE_SCHEMECOLOR_INDEX" val="2"/>
  <p:tag name="KSO_WM_UNIT_TEXT_FILL_TYPE" val="1"/>
</p:tagLst>
</file>

<file path=ppt/tags/tag32.xml><?xml version="1.0" encoding="utf-8"?>
<p:tagLst xmlns:a="http://schemas.openxmlformats.org/drawingml/2006/main" xmlns:r="http://schemas.openxmlformats.org/officeDocument/2006/relationships" xmlns:p="http://schemas.openxmlformats.org/presentationml/2006/main">
  <p:tag name="KSO_WM_DIAGRAM_GROUP_CODE" val="l1-1"/>
  <p:tag name="KSO_WM_TAG_VERSION" val="1.0"/>
  <p:tag name="KSO_WM_TEMPLATE_CATEGORY" val="diagram"/>
  <p:tag name="KSO_WM_TEMPLATE_INDEX" val="764"/>
  <p:tag name="KSO_WM_UNIT_TYPE" val="l_h_i"/>
  <p:tag name="KSO_WM_UNIT_INDEX" val="1_3_2"/>
  <p:tag name="KSO_WM_UNIT_ID" val="diagram764_2*l_h_i*1_3_2"/>
  <p:tag name="KSO_WM_UNIT_LAYERLEVEL" val="1_1_1"/>
  <p:tag name="KSO_WM_BEAUTIFY_FLAG" val="#wm#"/>
  <p:tag name="KSO_WM_UNIT_HIGHLIGHT" val="0"/>
  <p:tag name="KSO_WM_UNIT_COMPATIBLE" val="0"/>
  <p:tag name="KSO_WM_UNIT_DIAGRAM_ISNUMVISUAL" val="0"/>
  <p:tag name="KSO_WM_UNIT_DIAGRAM_ISREFERUNIT" val="0"/>
  <p:tag name="KSO_WM_UNIT_LINE_FORE_SCHEMECOLOR_INDEX" val="10"/>
  <p:tag name="KSO_WM_UNIT_LINE_FILL_TYPE" val="2"/>
</p:tagLst>
</file>

<file path=ppt/tags/tag33.xml><?xml version="1.0" encoding="utf-8"?>
<p:tagLst xmlns:a="http://schemas.openxmlformats.org/drawingml/2006/main" xmlns:r="http://schemas.openxmlformats.org/officeDocument/2006/relationships" xmlns:p="http://schemas.openxmlformats.org/presentationml/2006/main">
  <p:tag name="KSO_WM_DIAGRAM_GROUP_CODE" val="l1-1"/>
  <p:tag name="KSO_WM_TAG_VERSION" val="1.0"/>
  <p:tag name="KSO_WM_TEMPLATE_CATEGORY" val="diagram"/>
  <p:tag name="KSO_WM_TEMPLATE_INDEX" val="764"/>
  <p:tag name="KSO_WM_UNIT_TYPE" val="l_h_i"/>
  <p:tag name="KSO_WM_UNIT_INDEX" val="1_3_3"/>
  <p:tag name="KSO_WM_UNIT_ID" val="diagram764_2*l_h_i*1_3_3"/>
  <p:tag name="KSO_WM_UNIT_LAYERLEVEL" val="1_1_1"/>
  <p:tag name="KSO_WM_BEAUTIFY_FLAG" val="#wm#"/>
  <p:tag name="KSO_WM_UNIT_HIGHLIGHT" val="0"/>
  <p:tag name="KSO_WM_UNIT_COMPATIBLE" val="0"/>
  <p:tag name="KSO_WM_UNIT_DIAGRAM_ISNUMVISUAL" val="0"/>
  <p:tag name="KSO_WM_UNIT_DIAGRAM_ISREFERUNIT" val="0"/>
  <p:tag name="KSO_WM_UNIT_LINE_FORE_SCHEMECOLOR_INDEX" val="8"/>
  <p:tag name="KSO_WM_UNIT_LINE_FILL_TYPE" val="2"/>
</p:tagLst>
</file>

<file path=ppt/tags/tag34.xml><?xml version="1.0" encoding="utf-8"?>
<p:tagLst xmlns:a="http://schemas.openxmlformats.org/drawingml/2006/main" xmlns:r="http://schemas.openxmlformats.org/officeDocument/2006/relationships" xmlns:p="http://schemas.openxmlformats.org/presentationml/2006/main">
  <p:tag name="KSO_WM_DIAGRAM_GROUP_CODE" val="l1-1"/>
  <p:tag name="KSO_WM_TAG_VERSION" val="1.0"/>
  <p:tag name="KSO_WM_TEMPLATE_CATEGORY" val="diagram"/>
  <p:tag name="KSO_WM_TEMPLATE_INDEX" val="764"/>
  <p:tag name="KSO_WM_UNIT_TYPE" val="l_h_i"/>
  <p:tag name="KSO_WM_UNIT_INDEX" val="1_1_3"/>
  <p:tag name="KSO_WM_UNIT_ID" val="diagram764_2*l_h_i*1_1_3"/>
  <p:tag name="KSO_WM_UNIT_LAYERLEVEL" val="1_1_1"/>
  <p:tag name="KSO_WM_BEAUTIFY_FLAG" val="#wm#"/>
  <p:tag name="KSO_WM_UNIT_HIGHLIGHT" val="0"/>
  <p:tag name="KSO_WM_UNIT_COMPATIBLE" val="0"/>
  <p:tag name="KSO_WM_UNIT_DIAGRAM_ISNUMVISUAL" val="0"/>
  <p:tag name="KSO_WM_UNIT_DIAGRAM_ISREFERUNIT" val="0"/>
  <p:tag name="KSO_WM_UNIT_LINE_FORE_SCHEMECOLOR_INDEX" val="10"/>
  <p:tag name="KSO_WM_UNIT_LINE_FILL_TYPE" val="2"/>
</p:tagLst>
</file>

<file path=ppt/tags/tag35.xml><?xml version="1.0" encoding="utf-8"?>
<p:tagLst xmlns:a="http://schemas.openxmlformats.org/drawingml/2006/main" xmlns:r="http://schemas.openxmlformats.org/officeDocument/2006/relationships" xmlns:p="http://schemas.openxmlformats.org/presentationml/2006/main">
  <p:tag name="KSO_WM_DIAGRAM_GROUP_CODE" val="l1-1"/>
  <p:tag name="KSO_WM_TAG_VERSION" val="1.0"/>
  <p:tag name="KSO_WM_TEMPLATE_CATEGORY" val="diagram"/>
  <p:tag name="KSO_WM_TEMPLATE_INDEX" val="764"/>
  <p:tag name="KSO_WM_UNIT_TYPE" val="l_h_i"/>
  <p:tag name="KSO_WM_UNIT_INDEX" val="1_2_4"/>
  <p:tag name="KSO_WM_UNIT_ID" val="diagram764_2*l_h_i*1_2_4"/>
  <p:tag name="KSO_WM_UNIT_LAYERLEVEL" val="1_1_1"/>
  <p:tag name="KSO_WM_BEAUTIFY_FLAG" val="#wm#"/>
  <p:tag name="KSO_WM_UNIT_HIGHLIGHT" val="0"/>
  <p:tag name="KSO_WM_UNIT_COMPATIBLE" val="0"/>
  <p:tag name="KSO_WM_UNIT_DIAGRAM_ISNUMVISUAL" val="0"/>
  <p:tag name="KSO_WM_UNIT_DIAGRAM_ISREFERUNIT" val="0"/>
  <p:tag name="KSO_WM_UNIT_LINE_FORE_SCHEMECOLOR_INDEX" val="10"/>
  <p:tag name="KSO_WM_UNIT_LINE_FILL_TYPE" val="2"/>
</p:tagLst>
</file>

<file path=ppt/tags/tag36.xml><?xml version="1.0" encoding="utf-8"?>
<p:tagLst xmlns:a="http://schemas.openxmlformats.org/drawingml/2006/main" xmlns:r="http://schemas.openxmlformats.org/officeDocument/2006/relationships" xmlns:p="http://schemas.openxmlformats.org/presentationml/2006/main">
  <p:tag name="KSO_WM_DIAGRAM_GROUP_CODE" val="l1-1"/>
  <p:tag name="KSO_WM_TAG_VERSION" val="1.0"/>
  <p:tag name="KSO_WM_TEMPLATE_CATEGORY" val="diagram"/>
  <p:tag name="KSO_WM_TEMPLATE_INDEX" val="764"/>
  <p:tag name="KSO_WM_UNIT_TYPE" val="l_h_i"/>
  <p:tag name="KSO_WM_UNIT_INDEX" val="1_3_4"/>
  <p:tag name="KSO_WM_UNIT_ID" val="diagram764_2*l_h_i*1_3_4"/>
  <p:tag name="KSO_WM_UNIT_LAYERLEVEL" val="1_1_1"/>
  <p:tag name="KSO_WM_BEAUTIFY_FLAG" val="#wm#"/>
  <p:tag name="KSO_WM_UNIT_HIGHLIGHT" val="0"/>
  <p:tag name="KSO_WM_UNIT_COMPATIBLE" val="0"/>
  <p:tag name="KSO_WM_UNIT_DIAGRAM_ISNUMVISUAL" val="0"/>
  <p:tag name="KSO_WM_UNIT_DIAGRAM_ISREFERUNIT" val="0"/>
  <p:tag name="KSO_WM_UNIT_LINE_FORE_SCHEMECOLOR_INDEX" val="10"/>
  <p:tag name="KSO_WM_UNIT_LINE_FILL_TYPE" val="2"/>
</p:tagLst>
</file>

<file path=ppt/tags/tag37.xml><?xml version="1.0" encoding="utf-8"?>
<p:tagLst xmlns:a="http://schemas.openxmlformats.org/drawingml/2006/main" xmlns:r="http://schemas.openxmlformats.org/officeDocument/2006/relationships" xmlns:p="http://schemas.openxmlformats.org/presentationml/2006/main">
  <p:tag name="KSO_WM_DIAGRAM_GROUP_CODE" val="l1-1"/>
  <p:tag name="KSO_WM_TAG_VERSION" val="1.0"/>
  <p:tag name="KSO_WM_TEMPLATE_CATEGORY" val="diagram"/>
  <p:tag name="KSO_WM_TEMPLATE_INDEX" val="764"/>
  <p:tag name="KSO_WM_UNIT_TYPE" val="l_h_f"/>
  <p:tag name="KSO_WM_UNIT_INDEX" val="1_1_1"/>
  <p:tag name="KSO_WM_UNIT_ID" val="diagram764_2*l_h_f*1_1_1"/>
  <p:tag name="KSO_WM_UNIT_LAYERLEVEL" val="1_1_1"/>
  <p:tag name="KSO_WM_UNIT_VALUE" val="4"/>
  <p:tag name="KSO_WM_UNIT_HIGHLIGHT" val="0"/>
  <p:tag name="KSO_WM_UNIT_COMPATIBLE" val="0"/>
  <p:tag name="KSO_WM_BEAUTIFY_FLAG" val="#wm#"/>
  <p:tag name="KSO_WM_UNIT_NOCLEAR" val="0"/>
  <p:tag name="KSO_WM_UNIT_DIAGRAM_ISNUMVISUAL" val="0"/>
  <p:tag name="KSO_WM_UNIT_DIAGRAM_ISREFERUNIT" val="0"/>
  <p:tag name="KSO_WM_UNIT_PRESET_TEXT" val="添加文本"/>
  <p:tag name="KSO_WM_UNIT_FILL_FORE_SCHEMECOLOR_INDEX" val="6"/>
  <p:tag name="KSO_WM_UNIT_FILL_TYPE" val="1"/>
  <p:tag name="KSO_WM_UNIT_TEXT_FILL_FORE_SCHEMECOLOR_INDEX" val="2"/>
  <p:tag name="KSO_WM_UNIT_TEXT_FILL_TYPE" val="1"/>
</p:tagLst>
</file>

<file path=ppt/tags/tag38.xml><?xml version="1.0" encoding="utf-8"?>
<p:tagLst xmlns:a="http://schemas.openxmlformats.org/drawingml/2006/main" xmlns:r="http://schemas.openxmlformats.org/officeDocument/2006/relationships" xmlns:p="http://schemas.openxmlformats.org/presentationml/2006/main">
  <p:tag name="KSO_WM_DIAGRAM_GROUP_CODE" val="l1-1"/>
  <p:tag name="KSO_WM_TAG_VERSION" val="1.0"/>
  <p:tag name="KSO_WM_TEMPLATE_CATEGORY" val="diagram"/>
  <p:tag name="KSO_WM_TEMPLATE_INDEX" val="764"/>
  <p:tag name="KSO_WM_UNIT_TYPE" val="l_h_f"/>
  <p:tag name="KSO_WM_UNIT_INDEX" val="1_2_1"/>
  <p:tag name="KSO_WM_UNIT_ID" val="diagram764_2*l_h_f*1_2_1"/>
  <p:tag name="KSO_WM_UNIT_LAYERLEVEL" val="1_1_1"/>
  <p:tag name="KSO_WM_UNIT_VALUE" val="4"/>
  <p:tag name="KSO_WM_UNIT_HIGHLIGHT" val="0"/>
  <p:tag name="KSO_WM_UNIT_COMPATIBLE" val="0"/>
  <p:tag name="KSO_WM_BEAUTIFY_FLAG" val="#wm#"/>
  <p:tag name="KSO_WM_UNIT_NOCLEAR" val="0"/>
  <p:tag name="KSO_WM_UNIT_DIAGRAM_ISNUMVISUAL" val="0"/>
  <p:tag name="KSO_WM_UNIT_DIAGRAM_ISREFERUNIT" val="0"/>
  <p:tag name="KSO_WM_UNIT_PRESET_TEXT" val="添加文本"/>
  <p:tag name="KSO_WM_UNIT_FILL_FORE_SCHEMECOLOR_INDEX" val="7"/>
  <p:tag name="KSO_WM_UNIT_FILL_TYPE" val="1"/>
  <p:tag name="KSO_WM_UNIT_TEXT_FILL_FORE_SCHEMECOLOR_INDEX" val="2"/>
  <p:tag name="KSO_WM_UNIT_TEXT_FILL_TYPE" val="1"/>
</p:tagLst>
</file>

<file path=ppt/tags/tag39.xml><?xml version="1.0" encoding="utf-8"?>
<p:tagLst xmlns:a="http://schemas.openxmlformats.org/drawingml/2006/main" xmlns:r="http://schemas.openxmlformats.org/officeDocument/2006/relationships" xmlns:p="http://schemas.openxmlformats.org/presentationml/2006/main">
  <p:tag name="KSO_WM_DIAGRAM_GROUP_CODE" val="l1-1"/>
  <p:tag name="KSO_WM_TAG_VERSION" val="1.0"/>
  <p:tag name="KSO_WM_TEMPLATE_CATEGORY" val="diagram"/>
  <p:tag name="KSO_WM_TEMPLATE_INDEX" val="764"/>
  <p:tag name="KSO_WM_UNIT_TYPE" val="l_h_f"/>
  <p:tag name="KSO_WM_UNIT_INDEX" val="1_3_1"/>
  <p:tag name="KSO_WM_UNIT_ID" val="diagram764_2*l_h_f*1_3_1"/>
  <p:tag name="KSO_WM_UNIT_LAYERLEVEL" val="1_1_1"/>
  <p:tag name="KSO_WM_UNIT_VALUE" val="4"/>
  <p:tag name="KSO_WM_UNIT_HIGHLIGHT" val="0"/>
  <p:tag name="KSO_WM_UNIT_COMPATIBLE" val="0"/>
  <p:tag name="KSO_WM_BEAUTIFY_FLAG" val="#wm#"/>
  <p:tag name="KSO_WM_UNIT_NOCLEAR" val="0"/>
  <p:tag name="KSO_WM_UNIT_DIAGRAM_ISNUMVISUAL" val="0"/>
  <p:tag name="KSO_WM_UNIT_DIAGRAM_ISREFERUNIT" val="0"/>
  <p:tag name="KSO_WM_UNIT_PRESET_TEXT" val="添加文本"/>
  <p:tag name="KSO_WM_UNIT_FILL_FORE_SCHEMECOLOR_INDEX" val="8"/>
  <p:tag name="KSO_WM_UNIT_FILL_TYPE" val="1"/>
  <p:tag name="KSO_WM_UNIT_TEXT_FILL_FORE_SCHEMECOLOR_INDEX" val="2"/>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182020_2*l_i*1_1"/>
  <p:tag name="KSO_WM_TEMPLATE_CATEGORY" val="diagram"/>
  <p:tag name="KSO_WM_TEMPLATE_INDEX" val="20182020"/>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40.xml><?xml version="1.0" encoding="utf-8"?>
<p:tagLst xmlns:a="http://schemas.openxmlformats.org/drawingml/2006/main" xmlns:r="http://schemas.openxmlformats.org/officeDocument/2006/relationships" xmlns:p="http://schemas.openxmlformats.org/presentationml/2006/main">
  <p:tag name="KSO_WM_DIAGRAM_GROUP_CODE" val="l1-1"/>
  <p:tag name="KSO_WM_TAG_VERSION" val="1.0"/>
  <p:tag name="KSO_WM_TEMPLATE_CATEGORY" val="diagram"/>
  <p:tag name="KSO_WM_TEMPLATE_INDEX" val="764"/>
  <p:tag name="KSO_WM_UNIT_TYPE" val="l_i"/>
  <p:tag name="KSO_WM_UNIT_INDEX" val="1_2"/>
  <p:tag name="KSO_WM_UNIT_ID" val="diagram764_2*l_i*1_2"/>
  <p:tag name="KSO_WM_UNIT_LAYERLEVEL" val="1_1"/>
  <p:tag name="KSO_WM_BEAUTIFY_FLAG" val="#wm#"/>
  <p:tag name="KSO_WM_UNIT_HIGHLIGHT" val="0"/>
  <p:tag name="KSO_WM_UNIT_COMPATIBLE" val="0"/>
  <p:tag name="KSO_WM_UNIT_DIAGRAM_ISNUMVISUAL" val="0"/>
  <p:tag name="KSO_WM_UNIT_DIAGRAM_ISREFERUNIT" val="0"/>
  <p:tag name="KSO_WM_UNIT_LINE_FORE_SCHEMECOLOR_INDEX" val="10"/>
  <p:tag name="KSO_WM_UNIT_LINE_FILL_TYPE" val="2"/>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70642_2*l_h_i*1_1_1"/>
  <p:tag name="KSO_WM_TEMPLATE_CATEGORY" val="diagram"/>
  <p:tag name="KSO_WM_TEMPLATE_INDEX" val="20170642"/>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70642_2*l_h_i*1_1_2"/>
  <p:tag name="KSO_WM_TEMPLATE_CATEGORY" val="diagram"/>
  <p:tag name="KSO_WM_TEMPLATE_INDEX" val="20170642"/>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70642_2*l_h_i*1_2_1"/>
  <p:tag name="KSO_WM_TEMPLATE_CATEGORY" val="diagram"/>
  <p:tag name="KSO_WM_TEMPLATE_INDEX" val="20170642"/>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70642_2*l_h_i*1_2_2"/>
  <p:tag name="KSO_WM_TEMPLATE_CATEGORY" val="diagram"/>
  <p:tag name="KSO_WM_TEMPLATE_INDEX" val="20170642"/>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170642_2*l_i*1_1"/>
  <p:tag name="KSO_WM_TEMPLATE_CATEGORY" val="diagram"/>
  <p:tag name="KSO_WM_TEMPLATE_INDEX" val="20170642"/>
  <p:tag name="KSO_WM_UNIT_LAYERLEVEL" val="1_1"/>
  <p:tag name="KSO_WM_TAG_VERSION" val="1.0"/>
  <p:tag name="KSO_WM_BEAUTIFY_FLAG" val="#wm#"/>
  <p:tag name="KSO_WM_UNIT_LINE_FORE_SCHEMECOLOR_INDEX" val="5"/>
  <p:tag name="KSO_WM_UNIT_LINE_FILL_TYPE" val="2"/>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170642_2*l_i*1_2"/>
  <p:tag name="KSO_WM_TEMPLATE_CATEGORY" val="diagram"/>
  <p:tag name="KSO_WM_TEMPLATE_INDEX" val="20170642"/>
  <p:tag name="KSO_WM_UNIT_LAYERLEVEL" val="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170642_2*l_i*1_3"/>
  <p:tag name="KSO_WM_TEMPLATE_CATEGORY" val="diagram"/>
  <p:tag name="KSO_WM_TEMPLATE_INDEX" val="20170642"/>
  <p:tag name="KSO_WM_UNIT_LAYERLEVEL" val="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170642_2*l_h_i*1_1_3"/>
  <p:tag name="KSO_WM_TEMPLATE_CATEGORY" val="diagram"/>
  <p:tag name="KSO_WM_TEMPLATE_INDEX" val="20170642"/>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170642_2*l_h_i*1_1_4"/>
  <p:tag name="KSO_WM_TEMPLATE_CATEGORY" val="diagram"/>
  <p:tag name="KSO_WM_TEMPLATE_INDEX" val="20170642"/>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182020_2*l_i*1_2"/>
  <p:tag name="KSO_WM_TEMPLATE_CATEGORY" val="diagram"/>
  <p:tag name="KSO_WM_TEMPLATE_INDEX" val="20182020"/>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170642_2*l_h_i*1_1_5"/>
  <p:tag name="KSO_WM_TEMPLATE_CATEGORY" val="diagram"/>
  <p:tag name="KSO_WM_TEMPLATE_INDEX" val="20170642"/>
  <p:tag name="KSO_WM_UNIT_LAYERLEVEL" val="1_1_1"/>
  <p:tag name="KSO_WM_TAG_VERSION" val="1.0"/>
  <p:tag name="KSO_WM_BEAUTIFY_FLAG" val="#wm#"/>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Lst>
</file>

<file path=ppt/tags/tag51.xml><?xml version="1.0" encoding="utf-8"?>
<p:tagLst xmlns:a="http://schemas.openxmlformats.org/drawingml/2006/main" xmlns:r="http://schemas.openxmlformats.org/officeDocument/2006/relationships" xmlns:p="http://schemas.openxmlformats.org/presentationml/2006/main">
  <p:tag name="KSO_WM_UNIT_VALUE" val="56*7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170642_2*l_h_x*1_1_1"/>
  <p:tag name="KSO_WM_TEMPLATE_CATEGORY" val="diagram"/>
  <p:tag name="KSO_WM_TEMPLATE_INDEX" val="20170642"/>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170642_2*l_h_i*1_2_3"/>
  <p:tag name="KSO_WM_TEMPLATE_CATEGORY" val="diagram"/>
  <p:tag name="KSO_WM_TEMPLATE_INDEX" val="20170642"/>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170642_2*l_h_i*1_2_4"/>
  <p:tag name="KSO_WM_TEMPLATE_CATEGORY" val="diagram"/>
  <p:tag name="KSO_WM_TEMPLATE_INDEX" val="20170642"/>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20170642_2*l_h_i*1_2_5"/>
  <p:tag name="KSO_WM_TEMPLATE_CATEGORY" val="diagram"/>
  <p:tag name="KSO_WM_TEMPLATE_INDEX" val="20170642"/>
  <p:tag name="KSO_WM_UNIT_LAYERLEVEL" val="1_1_1"/>
  <p:tag name="KSO_WM_TAG_VERSION" val="1.0"/>
  <p:tag name="KSO_WM_BEAUTIFY_FLAG" val="#wm#"/>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UNIT_VALUE" val="60*67"/>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170642_2*l_h_x*1_2_1"/>
  <p:tag name="KSO_WM_TEMPLATE_CATEGORY" val="diagram"/>
  <p:tag name="KSO_WM_TEMPLATE_INDEX" val="20170642"/>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70642_2*l_h_a*1_1_1"/>
  <p:tag name="KSO_WM_TEMPLATE_CATEGORY" val="diagram"/>
  <p:tag name="KSO_WM_TEMPLATE_INDEX" val="20170642"/>
  <p:tag name="KSO_WM_UNIT_LAYERLEVEL" val="1_1_1"/>
  <p:tag name="KSO_WM_TAG_VERSION" val="1.0"/>
  <p:tag name="KSO_WM_BEAUTIFY_FLAG" val="#wm#"/>
  <p:tag name="KSO_WM_UNIT_PRESET_TEXT" val="添加标题"/>
  <p:tag name="KSO_WM_UNIT_TEXT_FILL_FORE_SCHEMECOLOR_INDEX" val="5"/>
  <p:tag name="KSO_WM_UNIT_TEXT_FILL_TYPE" val="1"/>
</p:tagLst>
</file>

<file path=ppt/tags/tag57.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70642_2*l_h_a*1_2_1"/>
  <p:tag name="KSO_WM_TEMPLATE_CATEGORY" val="diagram"/>
  <p:tag name="KSO_WM_TEMPLATE_INDEX" val="20170642"/>
  <p:tag name="KSO_WM_UNIT_LAYERLEVEL" val="1_1_1"/>
  <p:tag name="KSO_WM_TAG_VERSION" val="1.0"/>
  <p:tag name="KSO_WM_BEAUTIFY_FLAG" val="#wm#"/>
  <p:tag name="KSO_WM_UNIT_PRESET_TEXT" val="添加标题"/>
  <p:tag name="KSO_WM_UNIT_TEXT_FILL_FORE_SCHEMECOLOR_INDEX" val="5"/>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82020_2*l_h_i*1_1_1"/>
  <p:tag name="KSO_WM_TEMPLATE_CATEGORY" val="diagram"/>
  <p:tag name="KSO_WM_TEMPLATE_INDEX" val="20182020"/>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182020_2*l_h_i*1_1_3"/>
  <p:tag name="KSO_WM_TEMPLATE_CATEGORY" val="diagram"/>
  <p:tag name="KSO_WM_TEMPLATE_INDEX" val="20182020"/>
  <p:tag name="KSO_WM_UNIT_LAYERLEVEL" val="1_1_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6"/>
  <p:tag name="KSO_WM_UNIT_ID" val="diagram20182020_2*l_h_i*1_1_6"/>
  <p:tag name="KSO_WM_TEMPLATE_CATEGORY" val="diagram"/>
  <p:tag name="KSO_WM_TEMPLATE_INDEX" val="20182020"/>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82020_2*l_h_i*1_3_2"/>
  <p:tag name="KSO_WM_TEMPLATE_CATEGORY" val="diagram"/>
  <p:tag name="KSO_WM_TEMPLATE_INDEX" val="20182020"/>
  <p:tag name="KSO_WM_UNIT_LAYERLEVEL" val="1_1_1"/>
  <p:tag name="KSO_WM_TAG_VERSION" val="1.0"/>
  <p:tag name="KSO_WM_BEAUTIFY_FLAG" val="#wm#"/>
  <p:tag name="KSO_WM_UNIT_LINE_FORE_SCHEMECOLOR_INDEX" val="7"/>
  <p:tag name="KSO_WM_UNIT_LINE_FILL_TYPE" val="2"/>
</p:tagLst>
</file>

<file path=ppt/theme/theme1.xml><?xml version="1.0" encoding="utf-8"?>
<a:theme xmlns:a="http://schemas.openxmlformats.org/drawingml/2006/main" name="千图网海量PPT模板www.58pic.com">
  <a:themeElements>
    <a:clrScheme name="自定义 19">
      <a:dk1>
        <a:sysClr val="windowText" lastClr="000000"/>
      </a:dk1>
      <a:lt1>
        <a:sysClr val="window" lastClr="FFFFFF"/>
      </a:lt1>
      <a:dk2>
        <a:srgbClr val="44546A"/>
      </a:dk2>
      <a:lt2>
        <a:srgbClr val="E7E6E6"/>
      </a:lt2>
      <a:accent1>
        <a:srgbClr val="01558E"/>
      </a:accent1>
      <a:accent2>
        <a:srgbClr val="FED31C"/>
      </a:accent2>
      <a:accent3>
        <a:srgbClr val="01558E"/>
      </a:accent3>
      <a:accent4>
        <a:srgbClr val="FED31C"/>
      </a:accent4>
      <a:accent5>
        <a:srgbClr val="01558E"/>
      </a:accent5>
      <a:accent6>
        <a:srgbClr val="FED31C"/>
      </a:accent6>
      <a:hlink>
        <a:srgbClr val="01558E"/>
      </a:hlink>
      <a:folHlink>
        <a:srgbClr val="FED31C"/>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95000"/>
            <a:lumOff val="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145</TotalTime>
  <Words>3276</Words>
  <Application>Microsoft Office PowerPoint</Application>
  <PresentationFormat>宽屏</PresentationFormat>
  <Paragraphs>253</Paragraphs>
  <Slides>44</Slides>
  <Notes>12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44</vt:i4>
      </vt:variant>
    </vt:vector>
  </HeadingPairs>
  <TitlesOfParts>
    <vt:vector size="59" baseType="lpstr">
      <vt:lpstr>Arial Unicode MS</vt:lpstr>
      <vt:lpstr>FZLTDHK-GBK1-0</vt:lpstr>
      <vt:lpstr>FZLTXIHJW-GB1-0</vt:lpstr>
      <vt:lpstr>LiHei Pro</vt:lpstr>
      <vt:lpstr>等线</vt:lpstr>
      <vt:lpstr>方正黑体简体</vt:lpstr>
      <vt:lpstr>经典综艺体简</vt:lpstr>
      <vt:lpstr>宋体</vt:lpstr>
      <vt:lpstr>微软雅黑</vt:lpstr>
      <vt:lpstr>Arial</vt:lpstr>
      <vt:lpstr>Calibri</vt:lpstr>
      <vt:lpstr>Impact</vt:lpstr>
      <vt:lpstr>Times New Roman</vt:lpstr>
      <vt:lpstr>Wingdings</vt:lpstr>
      <vt:lpstr>千图网海量PPT模板www.58pic.com</vt:lpstr>
      <vt:lpstr>PowerPoint 演示文稿</vt:lpstr>
      <vt:lpstr>PowerPoint 演示文稿</vt:lpstr>
      <vt:lpstr>PowerPoint 演示文稿</vt:lpstr>
      <vt:lpstr>PowerPoint 演示文稿</vt:lpstr>
      <vt:lpstr>（一）信息检索的概念</vt:lpstr>
      <vt:lpstr>（二）信息检索的分类</vt:lpstr>
      <vt:lpstr>（二）信息检索的分类</vt:lpstr>
      <vt:lpstr>（二）信息检索的分类</vt:lpstr>
      <vt:lpstr>（二）信息检索的分类</vt:lpstr>
      <vt:lpstr>（三）信息检索的发展历程</vt:lpstr>
      <vt:lpstr>（三）信息检索的发展历程</vt:lpstr>
      <vt:lpstr>（四）信息检索的流程</vt:lpstr>
      <vt:lpstr> 任务实现</vt:lpstr>
      <vt:lpstr>PowerPoint 演示文稿</vt:lpstr>
      <vt:lpstr>PowerPoint 演示文稿</vt:lpstr>
      <vt:lpstr>PowerPoint 演示文稿</vt:lpstr>
      <vt:lpstr>（一）搜索引擎的类型</vt:lpstr>
      <vt:lpstr>（一）搜索引擎的类型</vt:lpstr>
      <vt:lpstr>（二）常见搜索引擎介绍</vt:lpstr>
      <vt:lpstr>（二）常见搜索引擎推荐</vt:lpstr>
      <vt:lpstr>PowerPoint 演示文稿</vt:lpstr>
      <vt:lpstr>（一）使用搜索引擎进行基本查询操作</vt:lpstr>
      <vt:lpstr>（一）使用搜索引擎进行基本查询操作</vt:lpstr>
      <vt:lpstr>（一）使用搜索引擎进行基本查询操作</vt:lpstr>
      <vt:lpstr>（二）搜索引擎的高级查询功能</vt:lpstr>
      <vt:lpstr>（三）使用搜索引擎指令</vt:lpstr>
      <vt:lpstr>（三）使用搜索引擎指令</vt:lpstr>
      <vt:lpstr>（三）使用搜索引擎指令</vt:lpstr>
      <vt:lpstr>（四）使用不同的检索方法</vt:lpstr>
      <vt:lpstr>（四）使用不同的检索方法</vt:lpstr>
      <vt:lpstr>PowerPoint 演示文稿</vt:lpstr>
      <vt:lpstr>PowerPoint 演示文稿</vt:lpstr>
      <vt:lpstr>PowerPoint 演示文稿</vt:lpstr>
      <vt:lpstr>（一）学术信息检索</vt:lpstr>
      <vt:lpstr>（一）学术信息检索</vt:lpstr>
      <vt:lpstr>（二）专利信息检索</vt:lpstr>
      <vt:lpstr>（三）期刊信息检索</vt:lpstr>
      <vt:lpstr>（四）商标信息检索</vt:lpstr>
      <vt:lpstr>（四）商标信息检索</vt:lpstr>
      <vt:lpstr>（五）学位论文检索</vt:lpstr>
      <vt:lpstr>（六）社交媒体检索</vt:lpstr>
      <vt:lpstr>（六）社交媒体检索</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逆流的小鱼</dc:creator>
  <cp:lastModifiedBy>Administrator</cp:lastModifiedBy>
  <cp:revision>320</cp:revision>
  <dcterms:created xsi:type="dcterms:W3CDTF">2017-09-25T13:59:00Z</dcterms:created>
  <dcterms:modified xsi:type="dcterms:W3CDTF">2022-10-25T02:17:07Z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614F2AC92D4C474EB1D14590B727C367</vt:lpwstr>
  </property>
</Properties>
</file>