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0"/>
  </p:notesMasterIdLst>
  <p:sldIdLst>
    <p:sldId id="709" r:id="rId2"/>
    <p:sldId id="403" r:id="rId3"/>
    <p:sldId id="405" r:id="rId4"/>
    <p:sldId id="406" r:id="rId5"/>
    <p:sldId id="408" r:id="rId6"/>
    <p:sldId id="489" r:id="rId7"/>
    <p:sldId id="724" r:id="rId8"/>
    <p:sldId id="725" r:id="rId9"/>
    <p:sldId id="726" r:id="rId10"/>
    <p:sldId id="582" r:id="rId11"/>
    <p:sldId id="583" r:id="rId12"/>
    <p:sldId id="667" r:id="rId13"/>
    <p:sldId id="491" r:id="rId14"/>
    <p:sldId id="727" r:id="rId15"/>
    <p:sldId id="669" r:id="rId16"/>
    <p:sldId id="496" r:id="rId17"/>
    <p:sldId id="497" r:id="rId18"/>
    <p:sldId id="498" r:id="rId19"/>
    <p:sldId id="718" r:id="rId20"/>
    <p:sldId id="728" r:id="rId21"/>
    <p:sldId id="670" r:id="rId22"/>
    <p:sldId id="578" r:id="rId23"/>
    <p:sldId id="501" r:id="rId24"/>
    <p:sldId id="502" r:id="rId25"/>
    <p:sldId id="503" r:id="rId26"/>
    <p:sldId id="671" r:id="rId27"/>
    <p:sldId id="672" r:id="rId28"/>
    <p:sldId id="673" r:id="rId29"/>
    <p:sldId id="504" r:id="rId30"/>
    <p:sldId id="505" r:id="rId31"/>
    <p:sldId id="719" r:id="rId32"/>
    <p:sldId id="508" r:id="rId33"/>
    <p:sldId id="509" r:id="rId34"/>
    <p:sldId id="510" r:id="rId35"/>
    <p:sldId id="720" r:id="rId36"/>
    <p:sldId id="511" r:id="rId37"/>
    <p:sldId id="722" r:id="rId38"/>
    <p:sldId id="723" r:id="rId39"/>
    <p:sldId id="674" r:id="rId40"/>
    <p:sldId id="715" r:id="rId41"/>
    <p:sldId id="716" r:id="rId42"/>
    <p:sldId id="713" r:id="rId43"/>
    <p:sldId id="714" r:id="rId44"/>
    <p:sldId id="579" r:id="rId45"/>
    <p:sldId id="425" r:id="rId46"/>
    <p:sldId id="426" r:id="rId47"/>
    <p:sldId id="513" r:id="rId48"/>
    <p:sldId id="677" r:id="rId49"/>
    <p:sldId id="678" r:id="rId50"/>
    <p:sldId id="517" r:id="rId51"/>
    <p:sldId id="703" r:id="rId52"/>
    <p:sldId id="518" r:id="rId53"/>
    <p:sldId id="679" r:id="rId54"/>
    <p:sldId id="680" r:id="rId55"/>
    <p:sldId id="681" r:id="rId56"/>
    <p:sldId id="682" r:id="rId57"/>
    <p:sldId id="580" r:id="rId58"/>
    <p:sldId id="444" r:id="rId59"/>
    <p:sldId id="445" r:id="rId60"/>
    <p:sldId id="419" r:id="rId61"/>
    <p:sldId id="683" r:id="rId62"/>
    <p:sldId id="684" r:id="rId63"/>
    <p:sldId id="421" r:id="rId64"/>
    <p:sldId id="729" r:id="rId65"/>
    <p:sldId id="685" r:id="rId66"/>
    <p:sldId id="525" r:id="rId67"/>
    <p:sldId id="427" r:id="rId68"/>
    <p:sldId id="704" r:id="rId69"/>
    <p:sldId id="526" r:id="rId70"/>
    <p:sldId id="686" r:id="rId71"/>
    <p:sldId id="687" r:id="rId72"/>
    <p:sldId id="705" r:id="rId73"/>
    <p:sldId id="688" r:id="rId74"/>
    <p:sldId id="689" r:id="rId75"/>
    <p:sldId id="690" r:id="rId76"/>
    <p:sldId id="691" r:id="rId77"/>
    <p:sldId id="692" r:id="rId78"/>
    <p:sldId id="693" r:id="rId79"/>
    <p:sldId id="694" r:id="rId80"/>
    <p:sldId id="581" r:id="rId81"/>
    <p:sldId id="460" r:id="rId82"/>
    <p:sldId id="461" r:id="rId83"/>
    <p:sldId id="429" r:id="rId84"/>
    <p:sldId id="695" r:id="rId85"/>
    <p:sldId id="696" r:id="rId86"/>
    <p:sldId id="532" r:id="rId87"/>
    <p:sldId id="536" r:id="rId88"/>
    <p:sldId id="435" r:id="rId89"/>
    <p:sldId id="537" r:id="rId90"/>
    <p:sldId id="697" r:id="rId91"/>
    <p:sldId id="538" r:id="rId92"/>
    <p:sldId id="539" r:id="rId93"/>
    <p:sldId id="698" r:id="rId94"/>
    <p:sldId id="699" r:id="rId95"/>
    <p:sldId id="540" r:id="rId96"/>
    <p:sldId id="700" r:id="rId97"/>
    <p:sldId id="730" r:id="rId98"/>
    <p:sldId id="708" r:id="rId9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p15:clr>
            <a:srgbClr val="A4A3A4"/>
          </p15:clr>
        </p15:guide>
        <p15:guide id="2" pos="383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558E"/>
    <a:srgbClr val="0799FD"/>
    <a:srgbClr val="FED31C"/>
    <a:srgbClr val="FEE57A"/>
    <a:srgbClr val="31AAFD"/>
    <a:srgbClr val="027BCE"/>
    <a:srgbClr val="E7F5FF"/>
    <a:srgbClr val="FFE885"/>
    <a:srgbClr val="FEDD50"/>
    <a:srgbClr val="0274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72" d="100"/>
          <a:sy n="72" d="100"/>
        </p:scale>
        <p:origin x="438" y="60"/>
      </p:cViewPr>
      <p:guideLst>
        <p:guide orient="horz" pos="2208"/>
        <p:guide pos="3838"/>
      </p:guideLst>
    </p:cSldViewPr>
  </p:slideViewPr>
  <p:notesTextViewPr>
    <p:cViewPr>
      <p:scale>
        <a:sx n="1" d="1"/>
        <a:sy n="1" d="1"/>
      </p:scale>
      <p:origin x="0" y="0"/>
    </p:cViewPr>
  </p:notesTextViewPr>
  <p:sorterViewPr>
    <p:cViewPr>
      <p:scale>
        <a:sx n="38" d="100"/>
        <a:sy n="38"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FBB3CA-3609-4056-9B23-4049BCB39C60}" type="datetimeFigureOut">
              <a:rPr lang="zh-CN" altLang="en-US" smtClean="0"/>
              <a:t>2022/10/24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25CCEA-3F45-46FD-873C-10FB1242F407}" type="slidenum">
              <a:rPr lang="zh-CN" altLang="en-US" smtClean="0"/>
              <a:t>‹#›</a:t>
            </a:fld>
            <a:endParaRPr lang="zh-CN" altLang="en-US"/>
          </a:p>
        </p:txBody>
      </p:sp>
    </p:spTree>
    <p:extLst>
      <p:ext uri="{BB962C8B-B14F-4D97-AF65-F5344CB8AC3E}">
        <p14:creationId xmlns:p14="http://schemas.microsoft.com/office/powerpoint/2010/main" val="3438864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A25CCEA-3F45-46FD-873C-10FB1242F407}"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t>32</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25CCEA-3F45-46FD-873C-10FB1242F407}" type="slidenum">
              <a:rPr lang="zh-CN" altLang="en-US" smtClean="0"/>
              <a:t>44</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t>45</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t>46</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t>50</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25CCEA-3F45-46FD-873C-10FB1242F407}" type="slidenum">
              <a:rPr lang="zh-CN" altLang="en-US" smtClean="0"/>
              <a:t>57</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t>58</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t>59</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t>66</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25CCEA-3F45-46FD-873C-10FB1242F407}" type="slidenum">
              <a:rPr lang="zh-CN" altLang="en-US" smtClean="0"/>
              <a:t>80</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25CCEA-3F45-46FD-873C-10FB1242F407}"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t>81</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t>82</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t>87</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25CCEA-3F45-46FD-873C-10FB1242F407}" type="slidenum">
              <a:rPr lang="zh-CN" altLang="en-US" smtClean="0"/>
              <a:t>97</a:t>
            </a:fld>
            <a:endParaRPr lang="zh-CN" altLang="en-US"/>
          </a:p>
        </p:txBody>
      </p:sp>
    </p:spTree>
    <p:extLst>
      <p:ext uri="{BB962C8B-B14F-4D97-AF65-F5344CB8AC3E}">
        <p14:creationId xmlns:p14="http://schemas.microsoft.com/office/powerpoint/2010/main" val="302604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t>16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25CCEA-3F45-46FD-873C-10FB1242F407}" type="slidenum">
              <a:rPr lang="zh-CN" altLang="en-US" smtClean="0"/>
              <a:t>22</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t>23</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77D52DC-2AC0-40EB-AE3E-9EAE589A4496}" type="slidenum">
              <a:rPr lang="zh-CN" altLang="en-US" smtClean="0"/>
              <a:t>24</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5" name="矩形 4"/>
          <p:cNvSpPr/>
          <p:nvPr userDrawn="1"/>
        </p:nvSpPr>
        <p:spPr>
          <a:xfrm>
            <a:off x="0" y="0"/>
            <a:ext cx="12192000" cy="7924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792480" y="213678"/>
            <a:ext cx="10789920" cy="517842"/>
          </a:xfrm>
        </p:spPr>
        <p:txBody>
          <a:bodyPr/>
          <a:lstStyle/>
          <a:p>
            <a:r>
              <a:rPr lang="zh-CN" altLang="en-US" dirty="0"/>
              <a:t>单击此处编辑母版标题样式</a:t>
            </a:r>
          </a:p>
        </p:txBody>
      </p:sp>
      <p:sp>
        <p:nvSpPr>
          <p:cNvPr id="4" name="内容占位符 3"/>
          <p:cNvSpPr>
            <a:spLocks noGrp="1"/>
          </p:cNvSpPr>
          <p:nvPr>
            <p:ph sz="quarter" idx="10"/>
          </p:nvPr>
        </p:nvSpPr>
        <p:spPr>
          <a:xfrm>
            <a:off x="669925" y="995680"/>
            <a:ext cx="10912475" cy="5328921"/>
          </a:xfrm>
        </p:spPr>
        <p:txBody>
          <a:bodyPr/>
          <a:lstStyle>
            <a:lvl1pPr>
              <a:lnSpc>
                <a:spcPct val="130000"/>
              </a:lnSpc>
              <a:spcBef>
                <a:spcPts val="0"/>
              </a:spcBef>
              <a:defRPr/>
            </a:lvl1pPr>
          </a:lstStyle>
          <a:p>
            <a:pPr lvl="0"/>
            <a:r>
              <a:rPr lang="zh-CN" altLang="en-US" dirty="0"/>
              <a:t>单击此处编辑母版文本样式</a:t>
            </a:r>
          </a:p>
        </p:txBody>
      </p:sp>
      <p:sp>
        <p:nvSpPr>
          <p:cNvPr id="7" name="燕尾形 6"/>
          <p:cNvSpPr/>
          <p:nvPr userDrawn="1"/>
        </p:nvSpPr>
        <p:spPr>
          <a:xfrm>
            <a:off x="10958494" y="280550"/>
            <a:ext cx="308128" cy="383863"/>
          </a:xfrm>
          <a:prstGeom prst="chevron">
            <a:avLst>
              <a:gd name="adj" fmla="val 3693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燕尾形 7"/>
          <p:cNvSpPr/>
          <p:nvPr userDrawn="1"/>
        </p:nvSpPr>
        <p:spPr>
          <a:xfrm>
            <a:off x="11228998" y="280550"/>
            <a:ext cx="308128" cy="383863"/>
          </a:xfrm>
          <a:prstGeom prst="chevron">
            <a:avLst>
              <a:gd name="adj" fmla="val 369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TextBox 15"/>
          <p:cNvSpPr txBox="1"/>
          <p:nvPr userDrawn="1"/>
        </p:nvSpPr>
        <p:spPr>
          <a:xfrm>
            <a:off x="11433862" y="325859"/>
            <a:ext cx="650430"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EEF1883-7A0E-4F66-9932-E581691AD397}" type="slidenum">
              <a:rPr lang="zh-CN" altLang="en-US" sz="1600" smtClean="0">
                <a:solidFill>
                  <a:schemeClr val="accent3"/>
                </a:solidFill>
                <a:latin typeface="Arial Unicode MS" panose="020B0604020202020204" pitchFamily="34" charset="-122"/>
                <a:ea typeface="Arial Unicode MS" panose="020B0604020202020204" pitchFamily="34" charset="-122"/>
                <a:cs typeface="Arial Unicode MS" panose="020B0604020202020204" pitchFamily="34" charset="-122"/>
              </a:rPr>
              <a:t>‹#›</a:t>
            </a:fld>
            <a:r>
              <a:rPr lang="zh-CN" altLang="en-US" sz="16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600" b="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6" name="任意多边形 15"/>
          <p:cNvSpPr/>
          <p:nvPr userDrawn="1"/>
        </p:nvSpPr>
        <p:spPr>
          <a:xfrm>
            <a:off x="119336" y="0"/>
            <a:ext cx="740200" cy="792480"/>
          </a:xfrm>
          <a:custGeom>
            <a:avLst/>
            <a:gdLst>
              <a:gd name="connsiteX0" fmla="*/ 0 w 3596749"/>
              <a:gd name="connsiteY0" fmla="*/ 0 h 1268414"/>
              <a:gd name="connsiteX1" fmla="*/ 299302 w 3596749"/>
              <a:gd name="connsiteY1" fmla="*/ 0 h 1268414"/>
              <a:gd name="connsiteX2" fmla="*/ 795613 w 3596749"/>
              <a:gd name="connsiteY2" fmla="*/ 0 h 1268414"/>
              <a:gd name="connsiteX3" fmla="*/ 806567 w 3596749"/>
              <a:gd name="connsiteY3" fmla="*/ 0 h 1268414"/>
              <a:gd name="connsiteX4" fmla="*/ 1105869 w 3596749"/>
              <a:gd name="connsiteY4" fmla="*/ 0 h 1268414"/>
              <a:gd name="connsiteX5" fmla="*/ 1252078 w 3596749"/>
              <a:gd name="connsiteY5" fmla="*/ 0 h 1268414"/>
              <a:gd name="connsiteX6" fmla="*/ 1602180 w 3596749"/>
              <a:gd name="connsiteY6" fmla="*/ 0 h 1268414"/>
              <a:gd name="connsiteX7" fmla="*/ 1708543 w 3596749"/>
              <a:gd name="connsiteY7" fmla="*/ 0 h 1268414"/>
              <a:gd name="connsiteX8" fmla="*/ 2042864 w 3596749"/>
              <a:gd name="connsiteY8" fmla="*/ 0 h 1268414"/>
              <a:gd name="connsiteX9" fmla="*/ 2058645 w 3596749"/>
              <a:gd name="connsiteY9" fmla="*/ 0 h 1268414"/>
              <a:gd name="connsiteX10" fmla="*/ 2515110 w 3596749"/>
              <a:gd name="connsiteY10" fmla="*/ 0 h 1268414"/>
              <a:gd name="connsiteX11" fmla="*/ 2849431 w 3596749"/>
              <a:gd name="connsiteY11" fmla="*/ 0 h 1268414"/>
              <a:gd name="connsiteX12" fmla="*/ 3596749 w 3596749"/>
              <a:gd name="connsiteY12" fmla="*/ 747318 h 1268414"/>
              <a:gd name="connsiteX13" fmla="*/ 3075653 w 3596749"/>
              <a:gd name="connsiteY13" fmla="*/ 1268414 h 1268414"/>
              <a:gd name="connsiteX14" fmla="*/ 2744509 w 3596749"/>
              <a:gd name="connsiteY14" fmla="*/ 1268414 h 1268414"/>
              <a:gd name="connsiteX15" fmla="*/ 2359995 w 3596749"/>
              <a:gd name="connsiteY15" fmla="*/ 1268414 h 1268414"/>
              <a:gd name="connsiteX16" fmla="*/ 2288044 w 3596749"/>
              <a:gd name="connsiteY16" fmla="*/ 1268414 h 1268414"/>
              <a:gd name="connsiteX17" fmla="*/ 2269086 w 3596749"/>
              <a:gd name="connsiteY17" fmla="*/ 1268414 h 1268414"/>
              <a:gd name="connsiteX18" fmla="*/ 2018799 w 3596749"/>
              <a:gd name="connsiteY18" fmla="*/ 1268414 h 1268414"/>
              <a:gd name="connsiteX19" fmla="*/ 1937942 w 3596749"/>
              <a:gd name="connsiteY19" fmla="*/ 1268414 h 1268414"/>
              <a:gd name="connsiteX20" fmla="*/ 1831579 w 3596749"/>
              <a:gd name="connsiteY20" fmla="*/ 1268414 h 1268414"/>
              <a:gd name="connsiteX21" fmla="*/ 1562334 w 3596749"/>
              <a:gd name="connsiteY21" fmla="*/ 1268414 h 1268414"/>
              <a:gd name="connsiteX22" fmla="*/ 1553428 w 3596749"/>
              <a:gd name="connsiteY22" fmla="*/ 1268414 h 1268414"/>
              <a:gd name="connsiteX23" fmla="*/ 1532278 w 3596749"/>
              <a:gd name="connsiteY23" fmla="*/ 1268414 h 1268414"/>
              <a:gd name="connsiteX24" fmla="*/ 1481477 w 3596749"/>
              <a:gd name="connsiteY24" fmla="*/ 1268414 h 1268414"/>
              <a:gd name="connsiteX25" fmla="*/ 1212232 w 3596749"/>
              <a:gd name="connsiteY25" fmla="*/ 1268414 h 1268414"/>
              <a:gd name="connsiteX26" fmla="*/ 1105869 w 3596749"/>
              <a:gd name="connsiteY26" fmla="*/ 1268414 h 1268414"/>
              <a:gd name="connsiteX27" fmla="*/ 1025012 w 3596749"/>
              <a:gd name="connsiteY27" fmla="*/ 1268414 h 1268414"/>
              <a:gd name="connsiteX28" fmla="*/ 806567 w 3596749"/>
              <a:gd name="connsiteY28" fmla="*/ 1268414 h 1268414"/>
              <a:gd name="connsiteX29" fmla="*/ 755767 w 3596749"/>
              <a:gd name="connsiteY29" fmla="*/ 1268414 h 1268414"/>
              <a:gd name="connsiteX30" fmla="*/ 725711 w 3596749"/>
              <a:gd name="connsiteY30" fmla="*/ 1268414 h 1268414"/>
              <a:gd name="connsiteX31" fmla="*/ 299302 w 3596749"/>
              <a:gd name="connsiteY31" fmla="*/ 1268414 h 1268414"/>
              <a:gd name="connsiteX32" fmla="*/ 0 w 3596749"/>
              <a:gd name="connsiteY32" fmla="*/ 1268414 h 1268414"/>
              <a:gd name="connsiteX0-1" fmla="*/ 0 w 3596749"/>
              <a:gd name="connsiteY0-2" fmla="*/ 0 h 1268414"/>
              <a:gd name="connsiteX1-3" fmla="*/ 299302 w 3596749"/>
              <a:gd name="connsiteY1-4" fmla="*/ 0 h 1268414"/>
              <a:gd name="connsiteX2-5" fmla="*/ 795613 w 3596749"/>
              <a:gd name="connsiteY2-6" fmla="*/ 0 h 1268414"/>
              <a:gd name="connsiteX3-7" fmla="*/ 806567 w 3596749"/>
              <a:gd name="connsiteY3-8" fmla="*/ 0 h 1268414"/>
              <a:gd name="connsiteX4-9" fmla="*/ 1105869 w 3596749"/>
              <a:gd name="connsiteY4-10" fmla="*/ 0 h 1268414"/>
              <a:gd name="connsiteX5-11" fmla="*/ 1252078 w 3596749"/>
              <a:gd name="connsiteY5-12" fmla="*/ 0 h 1268414"/>
              <a:gd name="connsiteX6-13" fmla="*/ 1602180 w 3596749"/>
              <a:gd name="connsiteY6-14" fmla="*/ 0 h 1268414"/>
              <a:gd name="connsiteX7-15" fmla="*/ 1708543 w 3596749"/>
              <a:gd name="connsiteY7-16" fmla="*/ 0 h 1268414"/>
              <a:gd name="connsiteX8-17" fmla="*/ 2042864 w 3596749"/>
              <a:gd name="connsiteY8-18" fmla="*/ 0 h 1268414"/>
              <a:gd name="connsiteX9-19" fmla="*/ 2058645 w 3596749"/>
              <a:gd name="connsiteY9-20" fmla="*/ 0 h 1268414"/>
              <a:gd name="connsiteX10-21" fmla="*/ 2515110 w 3596749"/>
              <a:gd name="connsiteY10-22" fmla="*/ 0 h 1268414"/>
              <a:gd name="connsiteX11-23" fmla="*/ 3596749 w 3596749"/>
              <a:gd name="connsiteY11-24" fmla="*/ 747318 h 1268414"/>
              <a:gd name="connsiteX12-25" fmla="*/ 3075653 w 3596749"/>
              <a:gd name="connsiteY12-26" fmla="*/ 1268414 h 1268414"/>
              <a:gd name="connsiteX13-27" fmla="*/ 2744509 w 3596749"/>
              <a:gd name="connsiteY13-28" fmla="*/ 1268414 h 1268414"/>
              <a:gd name="connsiteX14-29" fmla="*/ 2359995 w 3596749"/>
              <a:gd name="connsiteY14-30" fmla="*/ 1268414 h 1268414"/>
              <a:gd name="connsiteX15-31" fmla="*/ 2288044 w 3596749"/>
              <a:gd name="connsiteY15-32" fmla="*/ 1268414 h 1268414"/>
              <a:gd name="connsiteX16-33" fmla="*/ 2269086 w 3596749"/>
              <a:gd name="connsiteY16-34" fmla="*/ 1268414 h 1268414"/>
              <a:gd name="connsiteX17-35" fmla="*/ 2018799 w 3596749"/>
              <a:gd name="connsiteY17-36" fmla="*/ 1268414 h 1268414"/>
              <a:gd name="connsiteX18-37" fmla="*/ 1937942 w 3596749"/>
              <a:gd name="connsiteY18-38" fmla="*/ 1268414 h 1268414"/>
              <a:gd name="connsiteX19-39" fmla="*/ 1831579 w 3596749"/>
              <a:gd name="connsiteY19-40" fmla="*/ 1268414 h 1268414"/>
              <a:gd name="connsiteX20-41" fmla="*/ 1562334 w 3596749"/>
              <a:gd name="connsiteY20-42" fmla="*/ 1268414 h 1268414"/>
              <a:gd name="connsiteX21-43" fmla="*/ 1553428 w 3596749"/>
              <a:gd name="connsiteY21-44" fmla="*/ 1268414 h 1268414"/>
              <a:gd name="connsiteX22-45" fmla="*/ 1532278 w 3596749"/>
              <a:gd name="connsiteY22-46" fmla="*/ 1268414 h 1268414"/>
              <a:gd name="connsiteX23-47" fmla="*/ 1481477 w 3596749"/>
              <a:gd name="connsiteY23-48" fmla="*/ 1268414 h 1268414"/>
              <a:gd name="connsiteX24-49" fmla="*/ 1212232 w 3596749"/>
              <a:gd name="connsiteY24-50" fmla="*/ 1268414 h 1268414"/>
              <a:gd name="connsiteX25-51" fmla="*/ 1105869 w 3596749"/>
              <a:gd name="connsiteY25-52" fmla="*/ 1268414 h 1268414"/>
              <a:gd name="connsiteX26-53" fmla="*/ 1025012 w 3596749"/>
              <a:gd name="connsiteY26-54" fmla="*/ 1268414 h 1268414"/>
              <a:gd name="connsiteX27-55" fmla="*/ 806567 w 3596749"/>
              <a:gd name="connsiteY27-56" fmla="*/ 1268414 h 1268414"/>
              <a:gd name="connsiteX28-57" fmla="*/ 755767 w 3596749"/>
              <a:gd name="connsiteY28-58" fmla="*/ 1268414 h 1268414"/>
              <a:gd name="connsiteX29-59" fmla="*/ 725711 w 3596749"/>
              <a:gd name="connsiteY29-60" fmla="*/ 1268414 h 1268414"/>
              <a:gd name="connsiteX30-61" fmla="*/ 299302 w 3596749"/>
              <a:gd name="connsiteY30-62" fmla="*/ 1268414 h 1268414"/>
              <a:gd name="connsiteX31-63" fmla="*/ 0 w 3596749"/>
              <a:gd name="connsiteY31-64" fmla="*/ 1268414 h 1268414"/>
              <a:gd name="connsiteX32-65" fmla="*/ 0 w 3596749"/>
              <a:gd name="connsiteY32-66" fmla="*/ 0 h 1268414"/>
              <a:gd name="connsiteX0-67" fmla="*/ 0 w 3596749"/>
              <a:gd name="connsiteY0-68" fmla="*/ 0 h 1268414"/>
              <a:gd name="connsiteX1-69" fmla="*/ 299302 w 3596749"/>
              <a:gd name="connsiteY1-70" fmla="*/ 0 h 1268414"/>
              <a:gd name="connsiteX2-71" fmla="*/ 795613 w 3596749"/>
              <a:gd name="connsiteY2-72" fmla="*/ 0 h 1268414"/>
              <a:gd name="connsiteX3-73" fmla="*/ 806567 w 3596749"/>
              <a:gd name="connsiteY3-74" fmla="*/ 0 h 1268414"/>
              <a:gd name="connsiteX4-75" fmla="*/ 1105869 w 3596749"/>
              <a:gd name="connsiteY4-76" fmla="*/ 0 h 1268414"/>
              <a:gd name="connsiteX5-77" fmla="*/ 1252078 w 3596749"/>
              <a:gd name="connsiteY5-78" fmla="*/ 0 h 1268414"/>
              <a:gd name="connsiteX6-79" fmla="*/ 1602180 w 3596749"/>
              <a:gd name="connsiteY6-80" fmla="*/ 0 h 1268414"/>
              <a:gd name="connsiteX7-81" fmla="*/ 1708543 w 3596749"/>
              <a:gd name="connsiteY7-82" fmla="*/ 0 h 1268414"/>
              <a:gd name="connsiteX8-83" fmla="*/ 2042864 w 3596749"/>
              <a:gd name="connsiteY8-84" fmla="*/ 0 h 1268414"/>
              <a:gd name="connsiteX9-85" fmla="*/ 2058645 w 3596749"/>
              <a:gd name="connsiteY9-86" fmla="*/ 0 h 1268414"/>
              <a:gd name="connsiteX10-87" fmla="*/ 2515110 w 3596749"/>
              <a:gd name="connsiteY10-88" fmla="*/ 0 h 1268414"/>
              <a:gd name="connsiteX11-89" fmla="*/ 3596749 w 3596749"/>
              <a:gd name="connsiteY11-90" fmla="*/ 747318 h 1268414"/>
              <a:gd name="connsiteX12-91" fmla="*/ 2744509 w 3596749"/>
              <a:gd name="connsiteY12-92" fmla="*/ 1268414 h 1268414"/>
              <a:gd name="connsiteX13-93" fmla="*/ 2359995 w 3596749"/>
              <a:gd name="connsiteY13-94" fmla="*/ 1268414 h 1268414"/>
              <a:gd name="connsiteX14-95" fmla="*/ 2288044 w 3596749"/>
              <a:gd name="connsiteY14-96" fmla="*/ 1268414 h 1268414"/>
              <a:gd name="connsiteX15-97" fmla="*/ 2269086 w 3596749"/>
              <a:gd name="connsiteY15-98" fmla="*/ 1268414 h 1268414"/>
              <a:gd name="connsiteX16-99" fmla="*/ 2018799 w 3596749"/>
              <a:gd name="connsiteY16-100" fmla="*/ 1268414 h 1268414"/>
              <a:gd name="connsiteX17-101" fmla="*/ 1937942 w 3596749"/>
              <a:gd name="connsiteY17-102" fmla="*/ 1268414 h 1268414"/>
              <a:gd name="connsiteX18-103" fmla="*/ 1831579 w 3596749"/>
              <a:gd name="connsiteY18-104" fmla="*/ 1268414 h 1268414"/>
              <a:gd name="connsiteX19-105" fmla="*/ 1562334 w 3596749"/>
              <a:gd name="connsiteY19-106" fmla="*/ 1268414 h 1268414"/>
              <a:gd name="connsiteX20-107" fmla="*/ 1553428 w 3596749"/>
              <a:gd name="connsiteY20-108" fmla="*/ 1268414 h 1268414"/>
              <a:gd name="connsiteX21-109" fmla="*/ 1532278 w 3596749"/>
              <a:gd name="connsiteY21-110" fmla="*/ 1268414 h 1268414"/>
              <a:gd name="connsiteX22-111" fmla="*/ 1481477 w 3596749"/>
              <a:gd name="connsiteY22-112" fmla="*/ 1268414 h 1268414"/>
              <a:gd name="connsiteX23-113" fmla="*/ 1212232 w 3596749"/>
              <a:gd name="connsiteY23-114" fmla="*/ 1268414 h 1268414"/>
              <a:gd name="connsiteX24-115" fmla="*/ 1105869 w 3596749"/>
              <a:gd name="connsiteY24-116" fmla="*/ 1268414 h 1268414"/>
              <a:gd name="connsiteX25-117" fmla="*/ 1025012 w 3596749"/>
              <a:gd name="connsiteY25-118" fmla="*/ 1268414 h 1268414"/>
              <a:gd name="connsiteX26-119" fmla="*/ 806567 w 3596749"/>
              <a:gd name="connsiteY26-120" fmla="*/ 1268414 h 1268414"/>
              <a:gd name="connsiteX27-121" fmla="*/ 755767 w 3596749"/>
              <a:gd name="connsiteY27-122" fmla="*/ 1268414 h 1268414"/>
              <a:gd name="connsiteX28-123" fmla="*/ 725711 w 3596749"/>
              <a:gd name="connsiteY28-124" fmla="*/ 1268414 h 1268414"/>
              <a:gd name="connsiteX29-125" fmla="*/ 299302 w 3596749"/>
              <a:gd name="connsiteY29-126" fmla="*/ 1268414 h 1268414"/>
              <a:gd name="connsiteX30-127" fmla="*/ 0 w 3596749"/>
              <a:gd name="connsiteY30-128" fmla="*/ 1268414 h 1268414"/>
              <a:gd name="connsiteX31-129" fmla="*/ 0 w 3596749"/>
              <a:gd name="connsiteY31-130" fmla="*/ 0 h 1268414"/>
              <a:gd name="connsiteX0-131" fmla="*/ 0 w 3596749"/>
              <a:gd name="connsiteY0-132" fmla="*/ 0 h 1268414"/>
              <a:gd name="connsiteX1-133" fmla="*/ 299302 w 3596749"/>
              <a:gd name="connsiteY1-134" fmla="*/ 0 h 1268414"/>
              <a:gd name="connsiteX2-135" fmla="*/ 795613 w 3596749"/>
              <a:gd name="connsiteY2-136" fmla="*/ 0 h 1268414"/>
              <a:gd name="connsiteX3-137" fmla="*/ 806567 w 3596749"/>
              <a:gd name="connsiteY3-138" fmla="*/ 0 h 1268414"/>
              <a:gd name="connsiteX4-139" fmla="*/ 1105869 w 3596749"/>
              <a:gd name="connsiteY4-140" fmla="*/ 0 h 1268414"/>
              <a:gd name="connsiteX5-141" fmla="*/ 1252078 w 3596749"/>
              <a:gd name="connsiteY5-142" fmla="*/ 0 h 1268414"/>
              <a:gd name="connsiteX6-143" fmla="*/ 1602180 w 3596749"/>
              <a:gd name="connsiteY6-144" fmla="*/ 0 h 1268414"/>
              <a:gd name="connsiteX7-145" fmla="*/ 1708543 w 3596749"/>
              <a:gd name="connsiteY7-146" fmla="*/ 0 h 1268414"/>
              <a:gd name="connsiteX8-147" fmla="*/ 2042864 w 3596749"/>
              <a:gd name="connsiteY8-148" fmla="*/ 0 h 1268414"/>
              <a:gd name="connsiteX9-149" fmla="*/ 2058645 w 3596749"/>
              <a:gd name="connsiteY9-150" fmla="*/ 0 h 1268414"/>
              <a:gd name="connsiteX10-151" fmla="*/ 2515110 w 3596749"/>
              <a:gd name="connsiteY10-152" fmla="*/ 0 h 1268414"/>
              <a:gd name="connsiteX11-153" fmla="*/ 3596749 w 3596749"/>
              <a:gd name="connsiteY11-154" fmla="*/ 747318 h 1268414"/>
              <a:gd name="connsiteX12-155" fmla="*/ 2359995 w 3596749"/>
              <a:gd name="connsiteY12-156" fmla="*/ 1268414 h 1268414"/>
              <a:gd name="connsiteX13-157" fmla="*/ 2288044 w 3596749"/>
              <a:gd name="connsiteY13-158" fmla="*/ 1268414 h 1268414"/>
              <a:gd name="connsiteX14-159" fmla="*/ 2269086 w 3596749"/>
              <a:gd name="connsiteY14-160" fmla="*/ 1268414 h 1268414"/>
              <a:gd name="connsiteX15-161" fmla="*/ 2018799 w 3596749"/>
              <a:gd name="connsiteY15-162" fmla="*/ 1268414 h 1268414"/>
              <a:gd name="connsiteX16-163" fmla="*/ 1937942 w 3596749"/>
              <a:gd name="connsiteY16-164" fmla="*/ 1268414 h 1268414"/>
              <a:gd name="connsiteX17-165" fmla="*/ 1831579 w 3596749"/>
              <a:gd name="connsiteY17-166" fmla="*/ 1268414 h 1268414"/>
              <a:gd name="connsiteX18-167" fmla="*/ 1562334 w 3596749"/>
              <a:gd name="connsiteY18-168" fmla="*/ 1268414 h 1268414"/>
              <a:gd name="connsiteX19-169" fmla="*/ 1553428 w 3596749"/>
              <a:gd name="connsiteY19-170" fmla="*/ 1268414 h 1268414"/>
              <a:gd name="connsiteX20-171" fmla="*/ 1532278 w 3596749"/>
              <a:gd name="connsiteY20-172" fmla="*/ 1268414 h 1268414"/>
              <a:gd name="connsiteX21-173" fmla="*/ 1481477 w 3596749"/>
              <a:gd name="connsiteY21-174" fmla="*/ 1268414 h 1268414"/>
              <a:gd name="connsiteX22-175" fmla="*/ 1212232 w 3596749"/>
              <a:gd name="connsiteY22-176" fmla="*/ 1268414 h 1268414"/>
              <a:gd name="connsiteX23-177" fmla="*/ 1105869 w 3596749"/>
              <a:gd name="connsiteY23-178" fmla="*/ 1268414 h 1268414"/>
              <a:gd name="connsiteX24-179" fmla="*/ 1025012 w 3596749"/>
              <a:gd name="connsiteY24-180" fmla="*/ 1268414 h 1268414"/>
              <a:gd name="connsiteX25-181" fmla="*/ 806567 w 3596749"/>
              <a:gd name="connsiteY25-182" fmla="*/ 1268414 h 1268414"/>
              <a:gd name="connsiteX26-183" fmla="*/ 755767 w 3596749"/>
              <a:gd name="connsiteY26-184" fmla="*/ 1268414 h 1268414"/>
              <a:gd name="connsiteX27-185" fmla="*/ 725711 w 3596749"/>
              <a:gd name="connsiteY27-186" fmla="*/ 1268414 h 1268414"/>
              <a:gd name="connsiteX28-187" fmla="*/ 299302 w 3596749"/>
              <a:gd name="connsiteY28-188" fmla="*/ 1268414 h 1268414"/>
              <a:gd name="connsiteX29-189" fmla="*/ 0 w 3596749"/>
              <a:gd name="connsiteY29-190" fmla="*/ 1268414 h 1268414"/>
              <a:gd name="connsiteX30-191" fmla="*/ 0 w 3596749"/>
              <a:gd name="connsiteY30-192" fmla="*/ 0 h 1268414"/>
              <a:gd name="connsiteX0-193" fmla="*/ 0 w 3596749"/>
              <a:gd name="connsiteY0-194" fmla="*/ 0 h 1268414"/>
              <a:gd name="connsiteX1-195" fmla="*/ 299302 w 3596749"/>
              <a:gd name="connsiteY1-196" fmla="*/ 0 h 1268414"/>
              <a:gd name="connsiteX2-197" fmla="*/ 795613 w 3596749"/>
              <a:gd name="connsiteY2-198" fmla="*/ 0 h 1268414"/>
              <a:gd name="connsiteX3-199" fmla="*/ 806567 w 3596749"/>
              <a:gd name="connsiteY3-200" fmla="*/ 0 h 1268414"/>
              <a:gd name="connsiteX4-201" fmla="*/ 1105869 w 3596749"/>
              <a:gd name="connsiteY4-202" fmla="*/ 0 h 1268414"/>
              <a:gd name="connsiteX5-203" fmla="*/ 1252078 w 3596749"/>
              <a:gd name="connsiteY5-204" fmla="*/ 0 h 1268414"/>
              <a:gd name="connsiteX6-205" fmla="*/ 1602180 w 3596749"/>
              <a:gd name="connsiteY6-206" fmla="*/ 0 h 1268414"/>
              <a:gd name="connsiteX7-207" fmla="*/ 1708543 w 3596749"/>
              <a:gd name="connsiteY7-208" fmla="*/ 0 h 1268414"/>
              <a:gd name="connsiteX8-209" fmla="*/ 2042864 w 3596749"/>
              <a:gd name="connsiteY8-210" fmla="*/ 0 h 1268414"/>
              <a:gd name="connsiteX9-211" fmla="*/ 2058645 w 3596749"/>
              <a:gd name="connsiteY9-212" fmla="*/ 0 h 1268414"/>
              <a:gd name="connsiteX10-213" fmla="*/ 2515110 w 3596749"/>
              <a:gd name="connsiteY10-214" fmla="*/ 0 h 1268414"/>
              <a:gd name="connsiteX11-215" fmla="*/ 3596749 w 3596749"/>
              <a:gd name="connsiteY11-216" fmla="*/ 747318 h 1268414"/>
              <a:gd name="connsiteX12-217" fmla="*/ 2288044 w 3596749"/>
              <a:gd name="connsiteY12-218" fmla="*/ 1268414 h 1268414"/>
              <a:gd name="connsiteX13-219" fmla="*/ 2269086 w 3596749"/>
              <a:gd name="connsiteY13-220" fmla="*/ 1268414 h 1268414"/>
              <a:gd name="connsiteX14-221" fmla="*/ 2018799 w 3596749"/>
              <a:gd name="connsiteY14-222" fmla="*/ 1268414 h 1268414"/>
              <a:gd name="connsiteX15-223" fmla="*/ 1937942 w 3596749"/>
              <a:gd name="connsiteY15-224" fmla="*/ 1268414 h 1268414"/>
              <a:gd name="connsiteX16-225" fmla="*/ 1831579 w 3596749"/>
              <a:gd name="connsiteY16-226" fmla="*/ 1268414 h 1268414"/>
              <a:gd name="connsiteX17-227" fmla="*/ 1562334 w 3596749"/>
              <a:gd name="connsiteY17-228" fmla="*/ 1268414 h 1268414"/>
              <a:gd name="connsiteX18-229" fmla="*/ 1553428 w 3596749"/>
              <a:gd name="connsiteY18-230" fmla="*/ 1268414 h 1268414"/>
              <a:gd name="connsiteX19-231" fmla="*/ 1532278 w 3596749"/>
              <a:gd name="connsiteY19-232" fmla="*/ 1268414 h 1268414"/>
              <a:gd name="connsiteX20-233" fmla="*/ 1481477 w 3596749"/>
              <a:gd name="connsiteY20-234" fmla="*/ 1268414 h 1268414"/>
              <a:gd name="connsiteX21-235" fmla="*/ 1212232 w 3596749"/>
              <a:gd name="connsiteY21-236" fmla="*/ 1268414 h 1268414"/>
              <a:gd name="connsiteX22-237" fmla="*/ 1105869 w 3596749"/>
              <a:gd name="connsiteY22-238" fmla="*/ 1268414 h 1268414"/>
              <a:gd name="connsiteX23-239" fmla="*/ 1025012 w 3596749"/>
              <a:gd name="connsiteY23-240" fmla="*/ 1268414 h 1268414"/>
              <a:gd name="connsiteX24-241" fmla="*/ 806567 w 3596749"/>
              <a:gd name="connsiteY24-242" fmla="*/ 1268414 h 1268414"/>
              <a:gd name="connsiteX25-243" fmla="*/ 755767 w 3596749"/>
              <a:gd name="connsiteY25-244" fmla="*/ 1268414 h 1268414"/>
              <a:gd name="connsiteX26-245" fmla="*/ 725711 w 3596749"/>
              <a:gd name="connsiteY26-246" fmla="*/ 1268414 h 1268414"/>
              <a:gd name="connsiteX27-247" fmla="*/ 299302 w 3596749"/>
              <a:gd name="connsiteY27-248" fmla="*/ 1268414 h 1268414"/>
              <a:gd name="connsiteX28-249" fmla="*/ 0 w 3596749"/>
              <a:gd name="connsiteY28-250" fmla="*/ 1268414 h 1268414"/>
              <a:gd name="connsiteX29-251" fmla="*/ 0 w 3596749"/>
              <a:gd name="connsiteY29-252" fmla="*/ 0 h 1268414"/>
              <a:gd name="connsiteX0-253" fmla="*/ 0 w 3596749"/>
              <a:gd name="connsiteY0-254" fmla="*/ 0 h 1268414"/>
              <a:gd name="connsiteX1-255" fmla="*/ 299302 w 3596749"/>
              <a:gd name="connsiteY1-256" fmla="*/ 0 h 1268414"/>
              <a:gd name="connsiteX2-257" fmla="*/ 795613 w 3596749"/>
              <a:gd name="connsiteY2-258" fmla="*/ 0 h 1268414"/>
              <a:gd name="connsiteX3-259" fmla="*/ 806567 w 3596749"/>
              <a:gd name="connsiteY3-260" fmla="*/ 0 h 1268414"/>
              <a:gd name="connsiteX4-261" fmla="*/ 1105869 w 3596749"/>
              <a:gd name="connsiteY4-262" fmla="*/ 0 h 1268414"/>
              <a:gd name="connsiteX5-263" fmla="*/ 1252078 w 3596749"/>
              <a:gd name="connsiteY5-264" fmla="*/ 0 h 1268414"/>
              <a:gd name="connsiteX6-265" fmla="*/ 1602180 w 3596749"/>
              <a:gd name="connsiteY6-266" fmla="*/ 0 h 1268414"/>
              <a:gd name="connsiteX7-267" fmla="*/ 1708543 w 3596749"/>
              <a:gd name="connsiteY7-268" fmla="*/ 0 h 1268414"/>
              <a:gd name="connsiteX8-269" fmla="*/ 2042864 w 3596749"/>
              <a:gd name="connsiteY8-270" fmla="*/ 0 h 1268414"/>
              <a:gd name="connsiteX9-271" fmla="*/ 2058645 w 3596749"/>
              <a:gd name="connsiteY9-272" fmla="*/ 0 h 1268414"/>
              <a:gd name="connsiteX10-273" fmla="*/ 3596749 w 3596749"/>
              <a:gd name="connsiteY10-274" fmla="*/ 747318 h 1268414"/>
              <a:gd name="connsiteX11-275" fmla="*/ 2288044 w 3596749"/>
              <a:gd name="connsiteY11-276" fmla="*/ 1268414 h 1268414"/>
              <a:gd name="connsiteX12-277" fmla="*/ 2269086 w 3596749"/>
              <a:gd name="connsiteY12-278" fmla="*/ 1268414 h 1268414"/>
              <a:gd name="connsiteX13-279" fmla="*/ 2018799 w 3596749"/>
              <a:gd name="connsiteY13-280" fmla="*/ 1268414 h 1268414"/>
              <a:gd name="connsiteX14-281" fmla="*/ 1937942 w 3596749"/>
              <a:gd name="connsiteY14-282" fmla="*/ 1268414 h 1268414"/>
              <a:gd name="connsiteX15-283" fmla="*/ 1831579 w 3596749"/>
              <a:gd name="connsiteY15-284" fmla="*/ 1268414 h 1268414"/>
              <a:gd name="connsiteX16-285" fmla="*/ 1562334 w 3596749"/>
              <a:gd name="connsiteY16-286" fmla="*/ 1268414 h 1268414"/>
              <a:gd name="connsiteX17-287" fmla="*/ 1553428 w 3596749"/>
              <a:gd name="connsiteY17-288" fmla="*/ 1268414 h 1268414"/>
              <a:gd name="connsiteX18-289" fmla="*/ 1532278 w 3596749"/>
              <a:gd name="connsiteY18-290" fmla="*/ 1268414 h 1268414"/>
              <a:gd name="connsiteX19-291" fmla="*/ 1481477 w 3596749"/>
              <a:gd name="connsiteY19-292" fmla="*/ 1268414 h 1268414"/>
              <a:gd name="connsiteX20-293" fmla="*/ 1212232 w 3596749"/>
              <a:gd name="connsiteY20-294" fmla="*/ 1268414 h 1268414"/>
              <a:gd name="connsiteX21-295" fmla="*/ 1105869 w 3596749"/>
              <a:gd name="connsiteY21-296" fmla="*/ 1268414 h 1268414"/>
              <a:gd name="connsiteX22-297" fmla="*/ 1025012 w 3596749"/>
              <a:gd name="connsiteY22-298" fmla="*/ 1268414 h 1268414"/>
              <a:gd name="connsiteX23-299" fmla="*/ 806567 w 3596749"/>
              <a:gd name="connsiteY23-300" fmla="*/ 1268414 h 1268414"/>
              <a:gd name="connsiteX24-301" fmla="*/ 755767 w 3596749"/>
              <a:gd name="connsiteY24-302" fmla="*/ 1268414 h 1268414"/>
              <a:gd name="connsiteX25-303" fmla="*/ 725711 w 3596749"/>
              <a:gd name="connsiteY25-304" fmla="*/ 1268414 h 1268414"/>
              <a:gd name="connsiteX26-305" fmla="*/ 299302 w 3596749"/>
              <a:gd name="connsiteY26-306" fmla="*/ 1268414 h 1268414"/>
              <a:gd name="connsiteX27-307" fmla="*/ 0 w 3596749"/>
              <a:gd name="connsiteY27-308" fmla="*/ 1268414 h 1268414"/>
              <a:gd name="connsiteX28-309" fmla="*/ 0 w 3596749"/>
              <a:gd name="connsiteY28-310" fmla="*/ 0 h 1268414"/>
              <a:gd name="connsiteX0-311" fmla="*/ 0 w 3596749"/>
              <a:gd name="connsiteY0-312" fmla="*/ 0 h 1268414"/>
              <a:gd name="connsiteX1-313" fmla="*/ 299302 w 3596749"/>
              <a:gd name="connsiteY1-314" fmla="*/ 0 h 1268414"/>
              <a:gd name="connsiteX2-315" fmla="*/ 795613 w 3596749"/>
              <a:gd name="connsiteY2-316" fmla="*/ 0 h 1268414"/>
              <a:gd name="connsiteX3-317" fmla="*/ 806567 w 3596749"/>
              <a:gd name="connsiteY3-318" fmla="*/ 0 h 1268414"/>
              <a:gd name="connsiteX4-319" fmla="*/ 1105869 w 3596749"/>
              <a:gd name="connsiteY4-320" fmla="*/ 0 h 1268414"/>
              <a:gd name="connsiteX5-321" fmla="*/ 1252078 w 3596749"/>
              <a:gd name="connsiteY5-322" fmla="*/ 0 h 1268414"/>
              <a:gd name="connsiteX6-323" fmla="*/ 1602180 w 3596749"/>
              <a:gd name="connsiteY6-324" fmla="*/ 0 h 1268414"/>
              <a:gd name="connsiteX7-325" fmla="*/ 1708543 w 3596749"/>
              <a:gd name="connsiteY7-326" fmla="*/ 0 h 1268414"/>
              <a:gd name="connsiteX8-327" fmla="*/ 2042864 w 3596749"/>
              <a:gd name="connsiteY8-328" fmla="*/ 0 h 1268414"/>
              <a:gd name="connsiteX9-329" fmla="*/ 3596749 w 3596749"/>
              <a:gd name="connsiteY9-330" fmla="*/ 747318 h 1268414"/>
              <a:gd name="connsiteX10-331" fmla="*/ 2288044 w 3596749"/>
              <a:gd name="connsiteY10-332" fmla="*/ 1268414 h 1268414"/>
              <a:gd name="connsiteX11-333" fmla="*/ 2269086 w 3596749"/>
              <a:gd name="connsiteY11-334" fmla="*/ 1268414 h 1268414"/>
              <a:gd name="connsiteX12-335" fmla="*/ 2018799 w 3596749"/>
              <a:gd name="connsiteY12-336" fmla="*/ 1268414 h 1268414"/>
              <a:gd name="connsiteX13-337" fmla="*/ 1937942 w 3596749"/>
              <a:gd name="connsiteY13-338" fmla="*/ 1268414 h 1268414"/>
              <a:gd name="connsiteX14-339" fmla="*/ 1831579 w 3596749"/>
              <a:gd name="connsiteY14-340" fmla="*/ 1268414 h 1268414"/>
              <a:gd name="connsiteX15-341" fmla="*/ 1562334 w 3596749"/>
              <a:gd name="connsiteY15-342" fmla="*/ 1268414 h 1268414"/>
              <a:gd name="connsiteX16-343" fmla="*/ 1553428 w 3596749"/>
              <a:gd name="connsiteY16-344" fmla="*/ 1268414 h 1268414"/>
              <a:gd name="connsiteX17-345" fmla="*/ 1532278 w 3596749"/>
              <a:gd name="connsiteY17-346" fmla="*/ 1268414 h 1268414"/>
              <a:gd name="connsiteX18-347" fmla="*/ 1481477 w 3596749"/>
              <a:gd name="connsiteY18-348" fmla="*/ 1268414 h 1268414"/>
              <a:gd name="connsiteX19-349" fmla="*/ 1212232 w 3596749"/>
              <a:gd name="connsiteY19-350" fmla="*/ 1268414 h 1268414"/>
              <a:gd name="connsiteX20-351" fmla="*/ 1105869 w 3596749"/>
              <a:gd name="connsiteY20-352" fmla="*/ 1268414 h 1268414"/>
              <a:gd name="connsiteX21-353" fmla="*/ 1025012 w 3596749"/>
              <a:gd name="connsiteY21-354" fmla="*/ 1268414 h 1268414"/>
              <a:gd name="connsiteX22-355" fmla="*/ 806567 w 3596749"/>
              <a:gd name="connsiteY22-356" fmla="*/ 1268414 h 1268414"/>
              <a:gd name="connsiteX23-357" fmla="*/ 755767 w 3596749"/>
              <a:gd name="connsiteY23-358" fmla="*/ 1268414 h 1268414"/>
              <a:gd name="connsiteX24-359" fmla="*/ 725711 w 3596749"/>
              <a:gd name="connsiteY24-360" fmla="*/ 1268414 h 1268414"/>
              <a:gd name="connsiteX25-361" fmla="*/ 299302 w 3596749"/>
              <a:gd name="connsiteY25-362" fmla="*/ 1268414 h 1268414"/>
              <a:gd name="connsiteX26-363" fmla="*/ 0 w 3596749"/>
              <a:gd name="connsiteY26-364" fmla="*/ 1268414 h 1268414"/>
              <a:gd name="connsiteX27-365" fmla="*/ 0 w 3596749"/>
              <a:gd name="connsiteY27-366" fmla="*/ 0 h 1268414"/>
              <a:gd name="connsiteX0-367" fmla="*/ 0 w 3596749"/>
              <a:gd name="connsiteY0-368" fmla="*/ 0 h 1268414"/>
              <a:gd name="connsiteX1-369" fmla="*/ 299302 w 3596749"/>
              <a:gd name="connsiteY1-370" fmla="*/ 0 h 1268414"/>
              <a:gd name="connsiteX2-371" fmla="*/ 795613 w 3596749"/>
              <a:gd name="connsiteY2-372" fmla="*/ 0 h 1268414"/>
              <a:gd name="connsiteX3-373" fmla="*/ 806567 w 3596749"/>
              <a:gd name="connsiteY3-374" fmla="*/ 0 h 1268414"/>
              <a:gd name="connsiteX4-375" fmla="*/ 1105869 w 3596749"/>
              <a:gd name="connsiteY4-376" fmla="*/ 0 h 1268414"/>
              <a:gd name="connsiteX5-377" fmla="*/ 1252078 w 3596749"/>
              <a:gd name="connsiteY5-378" fmla="*/ 0 h 1268414"/>
              <a:gd name="connsiteX6-379" fmla="*/ 1602180 w 3596749"/>
              <a:gd name="connsiteY6-380" fmla="*/ 0 h 1268414"/>
              <a:gd name="connsiteX7-381" fmla="*/ 1708543 w 3596749"/>
              <a:gd name="connsiteY7-382" fmla="*/ 0 h 1268414"/>
              <a:gd name="connsiteX8-383" fmla="*/ 3596749 w 3596749"/>
              <a:gd name="connsiteY8-384" fmla="*/ 747318 h 1268414"/>
              <a:gd name="connsiteX9-385" fmla="*/ 2288044 w 3596749"/>
              <a:gd name="connsiteY9-386" fmla="*/ 1268414 h 1268414"/>
              <a:gd name="connsiteX10-387" fmla="*/ 2269086 w 3596749"/>
              <a:gd name="connsiteY10-388" fmla="*/ 1268414 h 1268414"/>
              <a:gd name="connsiteX11-389" fmla="*/ 2018799 w 3596749"/>
              <a:gd name="connsiteY11-390" fmla="*/ 1268414 h 1268414"/>
              <a:gd name="connsiteX12-391" fmla="*/ 1937942 w 3596749"/>
              <a:gd name="connsiteY12-392" fmla="*/ 1268414 h 1268414"/>
              <a:gd name="connsiteX13-393" fmla="*/ 1831579 w 3596749"/>
              <a:gd name="connsiteY13-394" fmla="*/ 1268414 h 1268414"/>
              <a:gd name="connsiteX14-395" fmla="*/ 1562334 w 3596749"/>
              <a:gd name="connsiteY14-396" fmla="*/ 1268414 h 1268414"/>
              <a:gd name="connsiteX15-397" fmla="*/ 1553428 w 3596749"/>
              <a:gd name="connsiteY15-398" fmla="*/ 1268414 h 1268414"/>
              <a:gd name="connsiteX16-399" fmla="*/ 1532278 w 3596749"/>
              <a:gd name="connsiteY16-400" fmla="*/ 1268414 h 1268414"/>
              <a:gd name="connsiteX17-401" fmla="*/ 1481477 w 3596749"/>
              <a:gd name="connsiteY17-402" fmla="*/ 1268414 h 1268414"/>
              <a:gd name="connsiteX18-403" fmla="*/ 1212232 w 3596749"/>
              <a:gd name="connsiteY18-404" fmla="*/ 1268414 h 1268414"/>
              <a:gd name="connsiteX19-405" fmla="*/ 1105869 w 3596749"/>
              <a:gd name="connsiteY19-406" fmla="*/ 1268414 h 1268414"/>
              <a:gd name="connsiteX20-407" fmla="*/ 1025012 w 3596749"/>
              <a:gd name="connsiteY20-408" fmla="*/ 1268414 h 1268414"/>
              <a:gd name="connsiteX21-409" fmla="*/ 806567 w 3596749"/>
              <a:gd name="connsiteY21-410" fmla="*/ 1268414 h 1268414"/>
              <a:gd name="connsiteX22-411" fmla="*/ 755767 w 3596749"/>
              <a:gd name="connsiteY22-412" fmla="*/ 1268414 h 1268414"/>
              <a:gd name="connsiteX23-413" fmla="*/ 725711 w 3596749"/>
              <a:gd name="connsiteY23-414" fmla="*/ 1268414 h 1268414"/>
              <a:gd name="connsiteX24-415" fmla="*/ 299302 w 3596749"/>
              <a:gd name="connsiteY24-416" fmla="*/ 1268414 h 1268414"/>
              <a:gd name="connsiteX25-417" fmla="*/ 0 w 3596749"/>
              <a:gd name="connsiteY25-418" fmla="*/ 1268414 h 1268414"/>
              <a:gd name="connsiteX26-419" fmla="*/ 0 w 3596749"/>
              <a:gd name="connsiteY26-420" fmla="*/ 0 h 1268414"/>
              <a:gd name="connsiteX0-421" fmla="*/ 0 w 3596749"/>
              <a:gd name="connsiteY0-422" fmla="*/ 0 h 1268414"/>
              <a:gd name="connsiteX1-423" fmla="*/ 299302 w 3596749"/>
              <a:gd name="connsiteY1-424" fmla="*/ 0 h 1268414"/>
              <a:gd name="connsiteX2-425" fmla="*/ 795613 w 3596749"/>
              <a:gd name="connsiteY2-426" fmla="*/ 0 h 1268414"/>
              <a:gd name="connsiteX3-427" fmla="*/ 806567 w 3596749"/>
              <a:gd name="connsiteY3-428" fmla="*/ 0 h 1268414"/>
              <a:gd name="connsiteX4-429" fmla="*/ 1105869 w 3596749"/>
              <a:gd name="connsiteY4-430" fmla="*/ 0 h 1268414"/>
              <a:gd name="connsiteX5-431" fmla="*/ 1252078 w 3596749"/>
              <a:gd name="connsiteY5-432" fmla="*/ 0 h 1268414"/>
              <a:gd name="connsiteX6-433" fmla="*/ 1602180 w 3596749"/>
              <a:gd name="connsiteY6-434" fmla="*/ 0 h 1268414"/>
              <a:gd name="connsiteX7-435" fmla="*/ 1708543 w 3596749"/>
              <a:gd name="connsiteY7-436" fmla="*/ 0 h 1268414"/>
              <a:gd name="connsiteX8-437" fmla="*/ 3596749 w 3596749"/>
              <a:gd name="connsiteY8-438" fmla="*/ 747318 h 1268414"/>
              <a:gd name="connsiteX9-439" fmla="*/ 2288044 w 3596749"/>
              <a:gd name="connsiteY9-440" fmla="*/ 1268414 h 1268414"/>
              <a:gd name="connsiteX10-441" fmla="*/ 2018799 w 3596749"/>
              <a:gd name="connsiteY10-442" fmla="*/ 1268414 h 1268414"/>
              <a:gd name="connsiteX11-443" fmla="*/ 1937942 w 3596749"/>
              <a:gd name="connsiteY11-444" fmla="*/ 1268414 h 1268414"/>
              <a:gd name="connsiteX12-445" fmla="*/ 1831579 w 3596749"/>
              <a:gd name="connsiteY12-446" fmla="*/ 1268414 h 1268414"/>
              <a:gd name="connsiteX13-447" fmla="*/ 1562334 w 3596749"/>
              <a:gd name="connsiteY13-448" fmla="*/ 1268414 h 1268414"/>
              <a:gd name="connsiteX14-449" fmla="*/ 1553428 w 3596749"/>
              <a:gd name="connsiteY14-450" fmla="*/ 1268414 h 1268414"/>
              <a:gd name="connsiteX15-451" fmla="*/ 1532278 w 3596749"/>
              <a:gd name="connsiteY15-452" fmla="*/ 1268414 h 1268414"/>
              <a:gd name="connsiteX16-453" fmla="*/ 1481477 w 3596749"/>
              <a:gd name="connsiteY16-454" fmla="*/ 1268414 h 1268414"/>
              <a:gd name="connsiteX17-455" fmla="*/ 1212232 w 3596749"/>
              <a:gd name="connsiteY17-456" fmla="*/ 1268414 h 1268414"/>
              <a:gd name="connsiteX18-457" fmla="*/ 1105869 w 3596749"/>
              <a:gd name="connsiteY18-458" fmla="*/ 1268414 h 1268414"/>
              <a:gd name="connsiteX19-459" fmla="*/ 1025012 w 3596749"/>
              <a:gd name="connsiteY19-460" fmla="*/ 1268414 h 1268414"/>
              <a:gd name="connsiteX20-461" fmla="*/ 806567 w 3596749"/>
              <a:gd name="connsiteY20-462" fmla="*/ 1268414 h 1268414"/>
              <a:gd name="connsiteX21-463" fmla="*/ 755767 w 3596749"/>
              <a:gd name="connsiteY21-464" fmla="*/ 1268414 h 1268414"/>
              <a:gd name="connsiteX22-465" fmla="*/ 725711 w 3596749"/>
              <a:gd name="connsiteY22-466" fmla="*/ 1268414 h 1268414"/>
              <a:gd name="connsiteX23-467" fmla="*/ 299302 w 3596749"/>
              <a:gd name="connsiteY23-468" fmla="*/ 1268414 h 1268414"/>
              <a:gd name="connsiteX24-469" fmla="*/ 0 w 3596749"/>
              <a:gd name="connsiteY24-470" fmla="*/ 1268414 h 1268414"/>
              <a:gd name="connsiteX25-471" fmla="*/ 0 w 3596749"/>
              <a:gd name="connsiteY25-472" fmla="*/ 0 h 1268414"/>
              <a:gd name="connsiteX0-473" fmla="*/ 0 w 3596749"/>
              <a:gd name="connsiteY0-474" fmla="*/ 0 h 1268414"/>
              <a:gd name="connsiteX1-475" fmla="*/ 299302 w 3596749"/>
              <a:gd name="connsiteY1-476" fmla="*/ 0 h 1268414"/>
              <a:gd name="connsiteX2-477" fmla="*/ 795613 w 3596749"/>
              <a:gd name="connsiteY2-478" fmla="*/ 0 h 1268414"/>
              <a:gd name="connsiteX3-479" fmla="*/ 806567 w 3596749"/>
              <a:gd name="connsiteY3-480" fmla="*/ 0 h 1268414"/>
              <a:gd name="connsiteX4-481" fmla="*/ 1105869 w 3596749"/>
              <a:gd name="connsiteY4-482" fmla="*/ 0 h 1268414"/>
              <a:gd name="connsiteX5-483" fmla="*/ 1252078 w 3596749"/>
              <a:gd name="connsiteY5-484" fmla="*/ 0 h 1268414"/>
              <a:gd name="connsiteX6-485" fmla="*/ 1602180 w 3596749"/>
              <a:gd name="connsiteY6-486" fmla="*/ 0 h 1268414"/>
              <a:gd name="connsiteX7-487" fmla="*/ 1708543 w 3596749"/>
              <a:gd name="connsiteY7-488" fmla="*/ 0 h 1268414"/>
              <a:gd name="connsiteX8-489" fmla="*/ 3596749 w 3596749"/>
              <a:gd name="connsiteY8-490" fmla="*/ 747318 h 1268414"/>
              <a:gd name="connsiteX9-491" fmla="*/ 2018799 w 3596749"/>
              <a:gd name="connsiteY9-492" fmla="*/ 1268414 h 1268414"/>
              <a:gd name="connsiteX10-493" fmla="*/ 1937942 w 3596749"/>
              <a:gd name="connsiteY10-494" fmla="*/ 1268414 h 1268414"/>
              <a:gd name="connsiteX11-495" fmla="*/ 1831579 w 3596749"/>
              <a:gd name="connsiteY11-496" fmla="*/ 1268414 h 1268414"/>
              <a:gd name="connsiteX12-497" fmla="*/ 1562334 w 3596749"/>
              <a:gd name="connsiteY12-498" fmla="*/ 1268414 h 1268414"/>
              <a:gd name="connsiteX13-499" fmla="*/ 1553428 w 3596749"/>
              <a:gd name="connsiteY13-500" fmla="*/ 1268414 h 1268414"/>
              <a:gd name="connsiteX14-501" fmla="*/ 1532278 w 3596749"/>
              <a:gd name="connsiteY14-502" fmla="*/ 1268414 h 1268414"/>
              <a:gd name="connsiteX15-503" fmla="*/ 1481477 w 3596749"/>
              <a:gd name="connsiteY15-504" fmla="*/ 1268414 h 1268414"/>
              <a:gd name="connsiteX16-505" fmla="*/ 1212232 w 3596749"/>
              <a:gd name="connsiteY16-506" fmla="*/ 1268414 h 1268414"/>
              <a:gd name="connsiteX17-507" fmla="*/ 1105869 w 3596749"/>
              <a:gd name="connsiteY17-508" fmla="*/ 1268414 h 1268414"/>
              <a:gd name="connsiteX18-509" fmla="*/ 1025012 w 3596749"/>
              <a:gd name="connsiteY18-510" fmla="*/ 1268414 h 1268414"/>
              <a:gd name="connsiteX19-511" fmla="*/ 806567 w 3596749"/>
              <a:gd name="connsiteY19-512" fmla="*/ 1268414 h 1268414"/>
              <a:gd name="connsiteX20-513" fmla="*/ 755767 w 3596749"/>
              <a:gd name="connsiteY20-514" fmla="*/ 1268414 h 1268414"/>
              <a:gd name="connsiteX21-515" fmla="*/ 725711 w 3596749"/>
              <a:gd name="connsiteY21-516" fmla="*/ 1268414 h 1268414"/>
              <a:gd name="connsiteX22-517" fmla="*/ 299302 w 3596749"/>
              <a:gd name="connsiteY22-518" fmla="*/ 1268414 h 1268414"/>
              <a:gd name="connsiteX23-519" fmla="*/ 0 w 3596749"/>
              <a:gd name="connsiteY23-520" fmla="*/ 1268414 h 1268414"/>
              <a:gd name="connsiteX24-521" fmla="*/ 0 w 3596749"/>
              <a:gd name="connsiteY24-522" fmla="*/ 0 h 12684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Lst>
            <a:rect l="l" t="t" r="r" b="b"/>
            <a:pathLst>
              <a:path w="3596749" h="1268414">
                <a:moveTo>
                  <a:pt x="0" y="0"/>
                </a:moveTo>
                <a:lnTo>
                  <a:pt x="299302" y="0"/>
                </a:lnTo>
                <a:lnTo>
                  <a:pt x="795613" y="0"/>
                </a:lnTo>
                <a:lnTo>
                  <a:pt x="806567" y="0"/>
                </a:lnTo>
                <a:lnTo>
                  <a:pt x="1105869" y="0"/>
                </a:lnTo>
                <a:lnTo>
                  <a:pt x="1252078" y="0"/>
                </a:lnTo>
                <a:lnTo>
                  <a:pt x="1602180" y="0"/>
                </a:lnTo>
                <a:lnTo>
                  <a:pt x="1708543" y="0"/>
                </a:lnTo>
                <a:lnTo>
                  <a:pt x="3596749" y="747318"/>
                </a:lnTo>
                <a:lnTo>
                  <a:pt x="2018799" y="1268414"/>
                </a:lnTo>
                <a:lnTo>
                  <a:pt x="1937942" y="1268414"/>
                </a:lnTo>
                <a:lnTo>
                  <a:pt x="1831579" y="1268414"/>
                </a:lnTo>
                <a:lnTo>
                  <a:pt x="1562334" y="1268414"/>
                </a:lnTo>
                <a:lnTo>
                  <a:pt x="1553428" y="1268414"/>
                </a:lnTo>
                <a:lnTo>
                  <a:pt x="1532278" y="1268414"/>
                </a:lnTo>
                <a:lnTo>
                  <a:pt x="1481477" y="1268414"/>
                </a:lnTo>
                <a:lnTo>
                  <a:pt x="1212232" y="1268414"/>
                </a:lnTo>
                <a:lnTo>
                  <a:pt x="1105869" y="1268414"/>
                </a:lnTo>
                <a:lnTo>
                  <a:pt x="1025012" y="1268414"/>
                </a:lnTo>
                <a:lnTo>
                  <a:pt x="806567" y="1268414"/>
                </a:lnTo>
                <a:lnTo>
                  <a:pt x="755767" y="1268414"/>
                </a:lnTo>
                <a:lnTo>
                  <a:pt x="725711" y="1268414"/>
                </a:lnTo>
                <a:lnTo>
                  <a:pt x="299302" y="1268414"/>
                </a:lnTo>
                <a:lnTo>
                  <a:pt x="0" y="1268414"/>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userDrawn="1"/>
        </p:nvSpPr>
        <p:spPr>
          <a:xfrm>
            <a:off x="-8680" y="0"/>
            <a:ext cx="740200" cy="792480"/>
          </a:xfrm>
          <a:custGeom>
            <a:avLst/>
            <a:gdLst>
              <a:gd name="connsiteX0" fmla="*/ 0 w 3596749"/>
              <a:gd name="connsiteY0" fmla="*/ 0 h 1268414"/>
              <a:gd name="connsiteX1" fmla="*/ 299302 w 3596749"/>
              <a:gd name="connsiteY1" fmla="*/ 0 h 1268414"/>
              <a:gd name="connsiteX2" fmla="*/ 795613 w 3596749"/>
              <a:gd name="connsiteY2" fmla="*/ 0 h 1268414"/>
              <a:gd name="connsiteX3" fmla="*/ 806567 w 3596749"/>
              <a:gd name="connsiteY3" fmla="*/ 0 h 1268414"/>
              <a:gd name="connsiteX4" fmla="*/ 1105869 w 3596749"/>
              <a:gd name="connsiteY4" fmla="*/ 0 h 1268414"/>
              <a:gd name="connsiteX5" fmla="*/ 1252078 w 3596749"/>
              <a:gd name="connsiteY5" fmla="*/ 0 h 1268414"/>
              <a:gd name="connsiteX6" fmla="*/ 1602180 w 3596749"/>
              <a:gd name="connsiteY6" fmla="*/ 0 h 1268414"/>
              <a:gd name="connsiteX7" fmla="*/ 1708543 w 3596749"/>
              <a:gd name="connsiteY7" fmla="*/ 0 h 1268414"/>
              <a:gd name="connsiteX8" fmla="*/ 2042864 w 3596749"/>
              <a:gd name="connsiteY8" fmla="*/ 0 h 1268414"/>
              <a:gd name="connsiteX9" fmla="*/ 2058645 w 3596749"/>
              <a:gd name="connsiteY9" fmla="*/ 0 h 1268414"/>
              <a:gd name="connsiteX10" fmla="*/ 2515110 w 3596749"/>
              <a:gd name="connsiteY10" fmla="*/ 0 h 1268414"/>
              <a:gd name="connsiteX11" fmla="*/ 2849431 w 3596749"/>
              <a:gd name="connsiteY11" fmla="*/ 0 h 1268414"/>
              <a:gd name="connsiteX12" fmla="*/ 3596749 w 3596749"/>
              <a:gd name="connsiteY12" fmla="*/ 747318 h 1268414"/>
              <a:gd name="connsiteX13" fmla="*/ 3075653 w 3596749"/>
              <a:gd name="connsiteY13" fmla="*/ 1268414 h 1268414"/>
              <a:gd name="connsiteX14" fmla="*/ 2744509 w 3596749"/>
              <a:gd name="connsiteY14" fmla="*/ 1268414 h 1268414"/>
              <a:gd name="connsiteX15" fmla="*/ 2359995 w 3596749"/>
              <a:gd name="connsiteY15" fmla="*/ 1268414 h 1268414"/>
              <a:gd name="connsiteX16" fmla="*/ 2288044 w 3596749"/>
              <a:gd name="connsiteY16" fmla="*/ 1268414 h 1268414"/>
              <a:gd name="connsiteX17" fmla="*/ 2269086 w 3596749"/>
              <a:gd name="connsiteY17" fmla="*/ 1268414 h 1268414"/>
              <a:gd name="connsiteX18" fmla="*/ 2018799 w 3596749"/>
              <a:gd name="connsiteY18" fmla="*/ 1268414 h 1268414"/>
              <a:gd name="connsiteX19" fmla="*/ 1937942 w 3596749"/>
              <a:gd name="connsiteY19" fmla="*/ 1268414 h 1268414"/>
              <a:gd name="connsiteX20" fmla="*/ 1831579 w 3596749"/>
              <a:gd name="connsiteY20" fmla="*/ 1268414 h 1268414"/>
              <a:gd name="connsiteX21" fmla="*/ 1562334 w 3596749"/>
              <a:gd name="connsiteY21" fmla="*/ 1268414 h 1268414"/>
              <a:gd name="connsiteX22" fmla="*/ 1553428 w 3596749"/>
              <a:gd name="connsiteY22" fmla="*/ 1268414 h 1268414"/>
              <a:gd name="connsiteX23" fmla="*/ 1532278 w 3596749"/>
              <a:gd name="connsiteY23" fmla="*/ 1268414 h 1268414"/>
              <a:gd name="connsiteX24" fmla="*/ 1481477 w 3596749"/>
              <a:gd name="connsiteY24" fmla="*/ 1268414 h 1268414"/>
              <a:gd name="connsiteX25" fmla="*/ 1212232 w 3596749"/>
              <a:gd name="connsiteY25" fmla="*/ 1268414 h 1268414"/>
              <a:gd name="connsiteX26" fmla="*/ 1105869 w 3596749"/>
              <a:gd name="connsiteY26" fmla="*/ 1268414 h 1268414"/>
              <a:gd name="connsiteX27" fmla="*/ 1025012 w 3596749"/>
              <a:gd name="connsiteY27" fmla="*/ 1268414 h 1268414"/>
              <a:gd name="connsiteX28" fmla="*/ 806567 w 3596749"/>
              <a:gd name="connsiteY28" fmla="*/ 1268414 h 1268414"/>
              <a:gd name="connsiteX29" fmla="*/ 755767 w 3596749"/>
              <a:gd name="connsiteY29" fmla="*/ 1268414 h 1268414"/>
              <a:gd name="connsiteX30" fmla="*/ 725711 w 3596749"/>
              <a:gd name="connsiteY30" fmla="*/ 1268414 h 1268414"/>
              <a:gd name="connsiteX31" fmla="*/ 299302 w 3596749"/>
              <a:gd name="connsiteY31" fmla="*/ 1268414 h 1268414"/>
              <a:gd name="connsiteX32" fmla="*/ 0 w 3596749"/>
              <a:gd name="connsiteY32" fmla="*/ 1268414 h 1268414"/>
              <a:gd name="connsiteX0-1" fmla="*/ 0 w 3596749"/>
              <a:gd name="connsiteY0-2" fmla="*/ 0 h 1268414"/>
              <a:gd name="connsiteX1-3" fmla="*/ 299302 w 3596749"/>
              <a:gd name="connsiteY1-4" fmla="*/ 0 h 1268414"/>
              <a:gd name="connsiteX2-5" fmla="*/ 795613 w 3596749"/>
              <a:gd name="connsiteY2-6" fmla="*/ 0 h 1268414"/>
              <a:gd name="connsiteX3-7" fmla="*/ 806567 w 3596749"/>
              <a:gd name="connsiteY3-8" fmla="*/ 0 h 1268414"/>
              <a:gd name="connsiteX4-9" fmla="*/ 1105869 w 3596749"/>
              <a:gd name="connsiteY4-10" fmla="*/ 0 h 1268414"/>
              <a:gd name="connsiteX5-11" fmla="*/ 1252078 w 3596749"/>
              <a:gd name="connsiteY5-12" fmla="*/ 0 h 1268414"/>
              <a:gd name="connsiteX6-13" fmla="*/ 1602180 w 3596749"/>
              <a:gd name="connsiteY6-14" fmla="*/ 0 h 1268414"/>
              <a:gd name="connsiteX7-15" fmla="*/ 1708543 w 3596749"/>
              <a:gd name="connsiteY7-16" fmla="*/ 0 h 1268414"/>
              <a:gd name="connsiteX8-17" fmla="*/ 2042864 w 3596749"/>
              <a:gd name="connsiteY8-18" fmla="*/ 0 h 1268414"/>
              <a:gd name="connsiteX9-19" fmla="*/ 2058645 w 3596749"/>
              <a:gd name="connsiteY9-20" fmla="*/ 0 h 1268414"/>
              <a:gd name="connsiteX10-21" fmla="*/ 2515110 w 3596749"/>
              <a:gd name="connsiteY10-22" fmla="*/ 0 h 1268414"/>
              <a:gd name="connsiteX11-23" fmla="*/ 3596749 w 3596749"/>
              <a:gd name="connsiteY11-24" fmla="*/ 747318 h 1268414"/>
              <a:gd name="connsiteX12-25" fmla="*/ 3075653 w 3596749"/>
              <a:gd name="connsiteY12-26" fmla="*/ 1268414 h 1268414"/>
              <a:gd name="connsiteX13-27" fmla="*/ 2744509 w 3596749"/>
              <a:gd name="connsiteY13-28" fmla="*/ 1268414 h 1268414"/>
              <a:gd name="connsiteX14-29" fmla="*/ 2359995 w 3596749"/>
              <a:gd name="connsiteY14-30" fmla="*/ 1268414 h 1268414"/>
              <a:gd name="connsiteX15-31" fmla="*/ 2288044 w 3596749"/>
              <a:gd name="connsiteY15-32" fmla="*/ 1268414 h 1268414"/>
              <a:gd name="connsiteX16-33" fmla="*/ 2269086 w 3596749"/>
              <a:gd name="connsiteY16-34" fmla="*/ 1268414 h 1268414"/>
              <a:gd name="connsiteX17-35" fmla="*/ 2018799 w 3596749"/>
              <a:gd name="connsiteY17-36" fmla="*/ 1268414 h 1268414"/>
              <a:gd name="connsiteX18-37" fmla="*/ 1937942 w 3596749"/>
              <a:gd name="connsiteY18-38" fmla="*/ 1268414 h 1268414"/>
              <a:gd name="connsiteX19-39" fmla="*/ 1831579 w 3596749"/>
              <a:gd name="connsiteY19-40" fmla="*/ 1268414 h 1268414"/>
              <a:gd name="connsiteX20-41" fmla="*/ 1562334 w 3596749"/>
              <a:gd name="connsiteY20-42" fmla="*/ 1268414 h 1268414"/>
              <a:gd name="connsiteX21-43" fmla="*/ 1553428 w 3596749"/>
              <a:gd name="connsiteY21-44" fmla="*/ 1268414 h 1268414"/>
              <a:gd name="connsiteX22-45" fmla="*/ 1532278 w 3596749"/>
              <a:gd name="connsiteY22-46" fmla="*/ 1268414 h 1268414"/>
              <a:gd name="connsiteX23-47" fmla="*/ 1481477 w 3596749"/>
              <a:gd name="connsiteY23-48" fmla="*/ 1268414 h 1268414"/>
              <a:gd name="connsiteX24-49" fmla="*/ 1212232 w 3596749"/>
              <a:gd name="connsiteY24-50" fmla="*/ 1268414 h 1268414"/>
              <a:gd name="connsiteX25-51" fmla="*/ 1105869 w 3596749"/>
              <a:gd name="connsiteY25-52" fmla="*/ 1268414 h 1268414"/>
              <a:gd name="connsiteX26-53" fmla="*/ 1025012 w 3596749"/>
              <a:gd name="connsiteY26-54" fmla="*/ 1268414 h 1268414"/>
              <a:gd name="connsiteX27-55" fmla="*/ 806567 w 3596749"/>
              <a:gd name="connsiteY27-56" fmla="*/ 1268414 h 1268414"/>
              <a:gd name="connsiteX28-57" fmla="*/ 755767 w 3596749"/>
              <a:gd name="connsiteY28-58" fmla="*/ 1268414 h 1268414"/>
              <a:gd name="connsiteX29-59" fmla="*/ 725711 w 3596749"/>
              <a:gd name="connsiteY29-60" fmla="*/ 1268414 h 1268414"/>
              <a:gd name="connsiteX30-61" fmla="*/ 299302 w 3596749"/>
              <a:gd name="connsiteY30-62" fmla="*/ 1268414 h 1268414"/>
              <a:gd name="connsiteX31-63" fmla="*/ 0 w 3596749"/>
              <a:gd name="connsiteY31-64" fmla="*/ 1268414 h 1268414"/>
              <a:gd name="connsiteX32-65" fmla="*/ 0 w 3596749"/>
              <a:gd name="connsiteY32-66" fmla="*/ 0 h 1268414"/>
              <a:gd name="connsiteX0-67" fmla="*/ 0 w 3596749"/>
              <a:gd name="connsiteY0-68" fmla="*/ 0 h 1268414"/>
              <a:gd name="connsiteX1-69" fmla="*/ 299302 w 3596749"/>
              <a:gd name="connsiteY1-70" fmla="*/ 0 h 1268414"/>
              <a:gd name="connsiteX2-71" fmla="*/ 795613 w 3596749"/>
              <a:gd name="connsiteY2-72" fmla="*/ 0 h 1268414"/>
              <a:gd name="connsiteX3-73" fmla="*/ 806567 w 3596749"/>
              <a:gd name="connsiteY3-74" fmla="*/ 0 h 1268414"/>
              <a:gd name="connsiteX4-75" fmla="*/ 1105869 w 3596749"/>
              <a:gd name="connsiteY4-76" fmla="*/ 0 h 1268414"/>
              <a:gd name="connsiteX5-77" fmla="*/ 1252078 w 3596749"/>
              <a:gd name="connsiteY5-78" fmla="*/ 0 h 1268414"/>
              <a:gd name="connsiteX6-79" fmla="*/ 1602180 w 3596749"/>
              <a:gd name="connsiteY6-80" fmla="*/ 0 h 1268414"/>
              <a:gd name="connsiteX7-81" fmla="*/ 1708543 w 3596749"/>
              <a:gd name="connsiteY7-82" fmla="*/ 0 h 1268414"/>
              <a:gd name="connsiteX8-83" fmla="*/ 2042864 w 3596749"/>
              <a:gd name="connsiteY8-84" fmla="*/ 0 h 1268414"/>
              <a:gd name="connsiteX9-85" fmla="*/ 2058645 w 3596749"/>
              <a:gd name="connsiteY9-86" fmla="*/ 0 h 1268414"/>
              <a:gd name="connsiteX10-87" fmla="*/ 2515110 w 3596749"/>
              <a:gd name="connsiteY10-88" fmla="*/ 0 h 1268414"/>
              <a:gd name="connsiteX11-89" fmla="*/ 3596749 w 3596749"/>
              <a:gd name="connsiteY11-90" fmla="*/ 747318 h 1268414"/>
              <a:gd name="connsiteX12-91" fmla="*/ 2744509 w 3596749"/>
              <a:gd name="connsiteY12-92" fmla="*/ 1268414 h 1268414"/>
              <a:gd name="connsiteX13-93" fmla="*/ 2359995 w 3596749"/>
              <a:gd name="connsiteY13-94" fmla="*/ 1268414 h 1268414"/>
              <a:gd name="connsiteX14-95" fmla="*/ 2288044 w 3596749"/>
              <a:gd name="connsiteY14-96" fmla="*/ 1268414 h 1268414"/>
              <a:gd name="connsiteX15-97" fmla="*/ 2269086 w 3596749"/>
              <a:gd name="connsiteY15-98" fmla="*/ 1268414 h 1268414"/>
              <a:gd name="connsiteX16-99" fmla="*/ 2018799 w 3596749"/>
              <a:gd name="connsiteY16-100" fmla="*/ 1268414 h 1268414"/>
              <a:gd name="connsiteX17-101" fmla="*/ 1937942 w 3596749"/>
              <a:gd name="connsiteY17-102" fmla="*/ 1268414 h 1268414"/>
              <a:gd name="connsiteX18-103" fmla="*/ 1831579 w 3596749"/>
              <a:gd name="connsiteY18-104" fmla="*/ 1268414 h 1268414"/>
              <a:gd name="connsiteX19-105" fmla="*/ 1562334 w 3596749"/>
              <a:gd name="connsiteY19-106" fmla="*/ 1268414 h 1268414"/>
              <a:gd name="connsiteX20-107" fmla="*/ 1553428 w 3596749"/>
              <a:gd name="connsiteY20-108" fmla="*/ 1268414 h 1268414"/>
              <a:gd name="connsiteX21-109" fmla="*/ 1532278 w 3596749"/>
              <a:gd name="connsiteY21-110" fmla="*/ 1268414 h 1268414"/>
              <a:gd name="connsiteX22-111" fmla="*/ 1481477 w 3596749"/>
              <a:gd name="connsiteY22-112" fmla="*/ 1268414 h 1268414"/>
              <a:gd name="connsiteX23-113" fmla="*/ 1212232 w 3596749"/>
              <a:gd name="connsiteY23-114" fmla="*/ 1268414 h 1268414"/>
              <a:gd name="connsiteX24-115" fmla="*/ 1105869 w 3596749"/>
              <a:gd name="connsiteY24-116" fmla="*/ 1268414 h 1268414"/>
              <a:gd name="connsiteX25-117" fmla="*/ 1025012 w 3596749"/>
              <a:gd name="connsiteY25-118" fmla="*/ 1268414 h 1268414"/>
              <a:gd name="connsiteX26-119" fmla="*/ 806567 w 3596749"/>
              <a:gd name="connsiteY26-120" fmla="*/ 1268414 h 1268414"/>
              <a:gd name="connsiteX27-121" fmla="*/ 755767 w 3596749"/>
              <a:gd name="connsiteY27-122" fmla="*/ 1268414 h 1268414"/>
              <a:gd name="connsiteX28-123" fmla="*/ 725711 w 3596749"/>
              <a:gd name="connsiteY28-124" fmla="*/ 1268414 h 1268414"/>
              <a:gd name="connsiteX29-125" fmla="*/ 299302 w 3596749"/>
              <a:gd name="connsiteY29-126" fmla="*/ 1268414 h 1268414"/>
              <a:gd name="connsiteX30-127" fmla="*/ 0 w 3596749"/>
              <a:gd name="connsiteY30-128" fmla="*/ 1268414 h 1268414"/>
              <a:gd name="connsiteX31-129" fmla="*/ 0 w 3596749"/>
              <a:gd name="connsiteY31-130" fmla="*/ 0 h 1268414"/>
              <a:gd name="connsiteX0-131" fmla="*/ 0 w 3596749"/>
              <a:gd name="connsiteY0-132" fmla="*/ 0 h 1268414"/>
              <a:gd name="connsiteX1-133" fmla="*/ 299302 w 3596749"/>
              <a:gd name="connsiteY1-134" fmla="*/ 0 h 1268414"/>
              <a:gd name="connsiteX2-135" fmla="*/ 795613 w 3596749"/>
              <a:gd name="connsiteY2-136" fmla="*/ 0 h 1268414"/>
              <a:gd name="connsiteX3-137" fmla="*/ 806567 w 3596749"/>
              <a:gd name="connsiteY3-138" fmla="*/ 0 h 1268414"/>
              <a:gd name="connsiteX4-139" fmla="*/ 1105869 w 3596749"/>
              <a:gd name="connsiteY4-140" fmla="*/ 0 h 1268414"/>
              <a:gd name="connsiteX5-141" fmla="*/ 1252078 w 3596749"/>
              <a:gd name="connsiteY5-142" fmla="*/ 0 h 1268414"/>
              <a:gd name="connsiteX6-143" fmla="*/ 1602180 w 3596749"/>
              <a:gd name="connsiteY6-144" fmla="*/ 0 h 1268414"/>
              <a:gd name="connsiteX7-145" fmla="*/ 1708543 w 3596749"/>
              <a:gd name="connsiteY7-146" fmla="*/ 0 h 1268414"/>
              <a:gd name="connsiteX8-147" fmla="*/ 2042864 w 3596749"/>
              <a:gd name="connsiteY8-148" fmla="*/ 0 h 1268414"/>
              <a:gd name="connsiteX9-149" fmla="*/ 2058645 w 3596749"/>
              <a:gd name="connsiteY9-150" fmla="*/ 0 h 1268414"/>
              <a:gd name="connsiteX10-151" fmla="*/ 2515110 w 3596749"/>
              <a:gd name="connsiteY10-152" fmla="*/ 0 h 1268414"/>
              <a:gd name="connsiteX11-153" fmla="*/ 3596749 w 3596749"/>
              <a:gd name="connsiteY11-154" fmla="*/ 747318 h 1268414"/>
              <a:gd name="connsiteX12-155" fmla="*/ 2359995 w 3596749"/>
              <a:gd name="connsiteY12-156" fmla="*/ 1268414 h 1268414"/>
              <a:gd name="connsiteX13-157" fmla="*/ 2288044 w 3596749"/>
              <a:gd name="connsiteY13-158" fmla="*/ 1268414 h 1268414"/>
              <a:gd name="connsiteX14-159" fmla="*/ 2269086 w 3596749"/>
              <a:gd name="connsiteY14-160" fmla="*/ 1268414 h 1268414"/>
              <a:gd name="connsiteX15-161" fmla="*/ 2018799 w 3596749"/>
              <a:gd name="connsiteY15-162" fmla="*/ 1268414 h 1268414"/>
              <a:gd name="connsiteX16-163" fmla="*/ 1937942 w 3596749"/>
              <a:gd name="connsiteY16-164" fmla="*/ 1268414 h 1268414"/>
              <a:gd name="connsiteX17-165" fmla="*/ 1831579 w 3596749"/>
              <a:gd name="connsiteY17-166" fmla="*/ 1268414 h 1268414"/>
              <a:gd name="connsiteX18-167" fmla="*/ 1562334 w 3596749"/>
              <a:gd name="connsiteY18-168" fmla="*/ 1268414 h 1268414"/>
              <a:gd name="connsiteX19-169" fmla="*/ 1553428 w 3596749"/>
              <a:gd name="connsiteY19-170" fmla="*/ 1268414 h 1268414"/>
              <a:gd name="connsiteX20-171" fmla="*/ 1532278 w 3596749"/>
              <a:gd name="connsiteY20-172" fmla="*/ 1268414 h 1268414"/>
              <a:gd name="connsiteX21-173" fmla="*/ 1481477 w 3596749"/>
              <a:gd name="connsiteY21-174" fmla="*/ 1268414 h 1268414"/>
              <a:gd name="connsiteX22-175" fmla="*/ 1212232 w 3596749"/>
              <a:gd name="connsiteY22-176" fmla="*/ 1268414 h 1268414"/>
              <a:gd name="connsiteX23-177" fmla="*/ 1105869 w 3596749"/>
              <a:gd name="connsiteY23-178" fmla="*/ 1268414 h 1268414"/>
              <a:gd name="connsiteX24-179" fmla="*/ 1025012 w 3596749"/>
              <a:gd name="connsiteY24-180" fmla="*/ 1268414 h 1268414"/>
              <a:gd name="connsiteX25-181" fmla="*/ 806567 w 3596749"/>
              <a:gd name="connsiteY25-182" fmla="*/ 1268414 h 1268414"/>
              <a:gd name="connsiteX26-183" fmla="*/ 755767 w 3596749"/>
              <a:gd name="connsiteY26-184" fmla="*/ 1268414 h 1268414"/>
              <a:gd name="connsiteX27-185" fmla="*/ 725711 w 3596749"/>
              <a:gd name="connsiteY27-186" fmla="*/ 1268414 h 1268414"/>
              <a:gd name="connsiteX28-187" fmla="*/ 299302 w 3596749"/>
              <a:gd name="connsiteY28-188" fmla="*/ 1268414 h 1268414"/>
              <a:gd name="connsiteX29-189" fmla="*/ 0 w 3596749"/>
              <a:gd name="connsiteY29-190" fmla="*/ 1268414 h 1268414"/>
              <a:gd name="connsiteX30-191" fmla="*/ 0 w 3596749"/>
              <a:gd name="connsiteY30-192" fmla="*/ 0 h 1268414"/>
              <a:gd name="connsiteX0-193" fmla="*/ 0 w 3596749"/>
              <a:gd name="connsiteY0-194" fmla="*/ 0 h 1268414"/>
              <a:gd name="connsiteX1-195" fmla="*/ 299302 w 3596749"/>
              <a:gd name="connsiteY1-196" fmla="*/ 0 h 1268414"/>
              <a:gd name="connsiteX2-197" fmla="*/ 795613 w 3596749"/>
              <a:gd name="connsiteY2-198" fmla="*/ 0 h 1268414"/>
              <a:gd name="connsiteX3-199" fmla="*/ 806567 w 3596749"/>
              <a:gd name="connsiteY3-200" fmla="*/ 0 h 1268414"/>
              <a:gd name="connsiteX4-201" fmla="*/ 1105869 w 3596749"/>
              <a:gd name="connsiteY4-202" fmla="*/ 0 h 1268414"/>
              <a:gd name="connsiteX5-203" fmla="*/ 1252078 w 3596749"/>
              <a:gd name="connsiteY5-204" fmla="*/ 0 h 1268414"/>
              <a:gd name="connsiteX6-205" fmla="*/ 1602180 w 3596749"/>
              <a:gd name="connsiteY6-206" fmla="*/ 0 h 1268414"/>
              <a:gd name="connsiteX7-207" fmla="*/ 1708543 w 3596749"/>
              <a:gd name="connsiteY7-208" fmla="*/ 0 h 1268414"/>
              <a:gd name="connsiteX8-209" fmla="*/ 2042864 w 3596749"/>
              <a:gd name="connsiteY8-210" fmla="*/ 0 h 1268414"/>
              <a:gd name="connsiteX9-211" fmla="*/ 2058645 w 3596749"/>
              <a:gd name="connsiteY9-212" fmla="*/ 0 h 1268414"/>
              <a:gd name="connsiteX10-213" fmla="*/ 2515110 w 3596749"/>
              <a:gd name="connsiteY10-214" fmla="*/ 0 h 1268414"/>
              <a:gd name="connsiteX11-215" fmla="*/ 3596749 w 3596749"/>
              <a:gd name="connsiteY11-216" fmla="*/ 747318 h 1268414"/>
              <a:gd name="connsiteX12-217" fmla="*/ 2288044 w 3596749"/>
              <a:gd name="connsiteY12-218" fmla="*/ 1268414 h 1268414"/>
              <a:gd name="connsiteX13-219" fmla="*/ 2269086 w 3596749"/>
              <a:gd name="connsiteY13-220" fmla="*/ 1268414 h 1268414"/>
              <a:gd name="connsiteX14-221" fmla="*/ 2018799 w 3596749"/>
              <a:gd name="connsiteY14-222" fmla="*/ 1268414 h 1268414"/>
              <a:gd name="connsiteX15-223" fmla="*/ 1937942 w 3596749"/>
              <a:gd name="connsiteY15-224" fmla="*/ 1268414 h 1268414"/>
              <a:gd name="connsiteX16-225" fmla="*/ 1831579 w 3596749"/>
              <a:gd name="connsiteY16-226" fmla="*/ 1268414 h 1268414"/>
              <a:gd name="connsiteX17-227" fmla="*/ 1562334 w 3596749"/>
              <a:gd name="connsiteY17-228" fmla="*/ 1268414 h 1268414"/>
              <a:gd name="connsiteX18-229" fmla="*/ 1553428 w 3596749"/>
              <a:gd name="connsiteY18-230" fmla="*/ 1268414 h 1268414"/>
              <a:gd name="connsiteX19-231" fmla="*/ 1532278 w 3596749"/>
              <a:gd name="connsiteY19-232" fmla="*/ 1268414 h 1268414"/>
              <a:gd name="connsiteX20-233" fmla="*/ 1481477 w 3596749"/>
              <a:gd name="connsiteY20-234" fmla="*/ 1268414 h 1268414"/>
              <a:gd name="connsiteX21-235" fmla="*/ 1212232 w 3596749"/>
              <a:gd name="connsiteY21-236" fmla="*/ 1268414 h 1268414"/>
              <a:gd name="connsiteX22-237" fmla="*/ 1105869 w 3596749"/>
              <a:gd name="connsiteY22-238" fmla="*/ 1268414 h 1268414"/>
              <a:gd name="connsiteX23-239" fmla="*/ 1025012 w 3596749"/>
              <a:gd name="connsiteY23-240" fmla="*/ 1268414 h 1268414"/>
              <a:gd name="connsiteX24-241" fmla="*/ 806567 w 3596749"/>
              <a:gd name="connsiteY24-242" fmla="*/ 1268414 h 1268414"/>
              <a:gd name="connsiteX25-243" fmla="*/ 755767 w 3596749"/>
              <a:gd name="connsiteY25-244" fmla="*/ 1268414 h 1268414"/>
              <a:gd name="connsiteX26-245" fmla="*/ 725711 w 3596749"/>
              <a:gd name="connsiteY26-246" fmla="*/ 1268414 h 1268414"/>
              <a:gd name="connsiteX27-247" fmla="*/ 299302 w 3596749"/>
              <a:gd name="connsiteY27-248" fmla="*/ 1268414 h 1268414"/>
              <a:gd name="connsiteX28-249" fmla="*/ 0 w 3596749"/>
              <a:gd name="connsiteY28-250" fmla="*/ 1268414 h 1268414"/>
              <a:gd name="connsiteX29-251" fmla="*/ 0 w 3596749"/>
              <a:gd name="connsiteY29-252" fmla="*/ 0 h 1268414"/>
              <a:gd name="connsiteX0-253" fmla="*/ 0 w 3596749"/>
              <a:gd name="connsiteY0-254" fmla="*/ 0 h 1268414"/>
              <a:gd name="connsiteX1-255" fmla="*/ 299302 w 3596749"/>
              <a:gd name="connsiteY1-256" fmla="*/ 0 h 1268414"/>
              <a:gd name="connsiteX2-257" fmla="*/ 795613 w 3596749"/>
              <a:gd name="connsiteY2-258" fmla="*/ 0 h 1268414"/>
              <a:gd name="connsiteX3-259" fmla="*/ 806567 w 3596749"/>
              <a:gd name="connsiteY3-260" fmla="*/ 0 h 1268414"/>
              <a:gd name="connsiteX4-261" fmla="*/ 1105869 w 3596749"/>
              <a:gd name="connsiteY4-262" fmla="*/ 0 h 1268414"/>
              <a:gd name="connsiteX5-263" fmla="*/ 1252078 w 3596749"/>
              <a:gd name="connsiteY5-264" fmla="*/ 0 h 1268414"/>
              <a:gd name="connsiteX6-265" fmla="*/ 1602180 w 3596749"/>
              <a:gd name="connsiteY6-266" fmla="*/ 0 h 1268414"/>
              <a:gd name="connsiteX7-267" fmla="*/ 1708543 w 3596749"/>
              <a:gd name="connsiteY7-268" fmla="*/ 0 h 1268414"/>
              <a:gd name="connsiteX8-269" fmla="*/ 2042864 w 3596749"/>
              <a:gd name="connsiteY8-270" fmla="*/ 0 h 1268414"/>
              <a:gd name="connsiteX9-271" fmla="*/ 2058645 w 3596749"/>
              <a:gd name="connsiteY9-272" fmla="*/ 0 h 1268414"/>
              <a:gd name="connsiteX10-273" fmla="*/ 3596749 w 3596749"/>
              <a:gd name="connsiteY10-274" fmla="*/ 747318 h 1268414"/>
              <a:gd name="connsiteX11-275" fmla="*/ 2288044 w 3596749"/>
              <a:gd name="connsiteY11-276" fmla="*/ 1268414 h 1268414"/>
              <a:gd name="connsiteX12-277" fmla="*/ 2269086 w 3596749"/>
              <a:gd name="connsiteY12-278" fmla="*/ 1268414 h 1268414"/>
              <a:gd name="connsiteX13-279" fmla="*/ 2018799 w 3596749"/>
              <a:gd name="connsiteY13-280" fmla="*/ 1268414 h 1268414"/>
              <a:gd name="connsiteX14-281" fmla="*/ 1937942 w 3596749"/>
              <a:gd name="connsiteY14-282" fmla="*/ 1268414 h 1268414"/>
              <a:gd name="connsiteX15-283" fmla="*/ 1831579 w 3596749"/>
              <a:gd name="connsiteY15-284" fmla="*/ 1268414 h 1268414"/>
              <a:gd name="connsiteX16-285" fmla="*/ 1562334 w 3596749"/>
              <a:gd name="connsiteY16-286" fmla="*/ 1268414 h 1268414"/>
              <a:gd name="connsiteX17-287" fmla="*/ 1553428 w 3596749"/>
              <a:gd name="connsiteY17-288" fmla="*/ 1268414 h 1268414"/>
              <a:gd name="connsiteX18-289" fmla="*/ 1532278 w 3596749"/>
              <a:gd name="connsiteY18-290" fmla="*/ 1268414 h 1268414"/>
              <a:gd name="connsiteX19-291" fmla="*/ 1481477 w 3596749"/>
              <a:gd name="connsiteY19-292" fmla="*/ 1268414 h 1268414"/>
              <a:gd name="connsiteX20-293" fmla="*/ 1212232 w 3596749"/>
              <a:gd name="connsiteY20-294" fmla="*/ 1268414 h 1268414"/>
              <a:gd name="connsiteX21-295" fmla="*/ 1105869 w 3596749"/>
              <a:gd name="connsiteY21-296" fmla="*/ 1268414 h 1268414"/>
              <a:gd name="connsiteX22-297" fmla="*/ 1025012 w 3596749"/>
              <a:gd name="connsiteY22-298" fmla="*/ 1268414 h 1268414"/>
              <a:gd name="connsiteX23-299" fmla="*/ 806567 w 3596749"/>
              <a:gd name="connsiteY23-300" fmla="*/ 1268414 h 1268414"/>
              <a:gd name="connsiteX24-301" fmla="*/ 755767 w 3596749"/>
              <a:gd name="connsiteY24-302" fmla="*/ 1268414 h 1268414"/>
              <a:gd name="connsiteX25-303" fmla="*/ 725711 w 3596749"/>
              <a:gd name="connsiteY25-304" fmla="*/ 1268414 h 1268414"/>
              <a:gd name="connsiteX26-305" fmla="*/ 299302 w 3596749"/>
              <a:gd name="connsiteY26-306" fmla="*/ 1268414 h 1268414"/>
              <a:gd name="connsiteX27-307" fmla="*/ 0 w 3596749"/>
              <a:gd name="connsiteY27-308" fmla="*/ 1268414 h 1268414"/>
              <a:gd name="connsiteX28-309" fmla="*/ 0 w 3596749"/>
              <a:gd name="connsiteY28-310" fmla="*/ 0 h 1268414"/>
              <a:gd name="connsiteX0-311" fmla="*/ 0 w 3596749"/>
              <a:gd name="connsiteY0-312" fmla="*/ 0 h 1268414"/>
              <a:gd name="connsiteX1-313" fmla="*/ 299302 w 3596749"/>
              <a:gd name="connsiteY1-314" fmla="*/ 0 h 1268414"/>
              <a:gd name="connsiteX2-315" fmla="*/ 795613 w 3596749"/>
              <a:gd name="connsiteY2-316" fmla="*/ 0 h 1268414"/>
              <a:gd name="connsiteX3-317" fmla="*/ 806567 w 3596749"/>
              <a:gd name="connsiteY3-318" fmla="*/ 0 h 1268414"/>
              <a:gd name="connsiteX4-319" fmla="*/ 1105869 w 3596749"/>
              <a:gd name="connsiteY4-320" fmla="*/ 0 h 1268414"/>
              <a:gd name="connsiteX5-321" fmla="*/ 1252078 w 3596749"/>
              <a:gd name="connsiteY5-322" fmla="*/ 0 h 1268414"/>
              <a:gd name="connsiteX6-323" fmla="*/ 1602180 w 3596749"/>
              <a:gd name="connsiteY6-324" fmla="*/ 0 h 1268414"/>
              <a:gd name="connsiteX7-325" fmla="*/ 1708543 w 3596749"/>
              <a:gd name="connsiteY7-326" fmla="*/ 0 h 1268414"/>
              <a:gd name="connsiteX8-327" fmla="*/ 2042864 w 3596749"/>
              <a:gd name="connsiteY8-328" fmla="*/ 0 h 1268414"/>
              <a:gd name="connsiteX9-329" fmla="*/ 3596749 w 3596749"/>
              <a:gd name="connsiteY9-330" fmla="*/ 747318 h 1268414"/>
              <a:gd name="connsiteX10-331" fmla="*/ 2288044 w 3596749"/>
              <a:gd name="connsiteY10-332" fmla="*/ 1268414 h 1268414"/>
              <a:gd name="connsiteX11-333" fmla="*/ 2269086 w 3596749"/>
              <a:gd name="connsiteY11-334" fmla="*/ 1268414 h 1268414"/>
              <a:gd name="connsiteX12-335" fmla="*/ 2018799 w 3596749"/>
              <a:gd name="connsiteY12-336" fmla="*/ 1268414 h 1268414"/>
              <a:gd name="connsiteX13-337" fmla="*/ 1937942 w 3596749"/>
              <a:gd name="connsiteY13-338" fmla="*/ 1268414 h 1268414"/>
              <a:gd name="connsiteX14-339" fmla="*/ 1831579 w 3596749"/>
              <a:gd name="connsiteY14-340" fmla="*/ 1268414 h 1268414"/>
              <a:gd name="connsiteX15-341" fmla="*/ 1562334 w 3596749"/>
              <a:gd name="connsiteY15-342" fmla="*/ 1268414 h 1268414"/>
              <a:gd name="connsiteX16-343" fmla="*/ 1553428 w 3596749"/>
              <a:gd name="connsiteY16-344" fmla="*/ 1268414 h 1268414"/>
              <a:gd name="connsiteX17-345" fmla="*/ 1532278 w 3596749"/>
              <a:gd name="connsiteY17-346" fmla="*/ 1268414 h 1268414"/>
              <a:gd name="connsiteX18-347" fmla="*/ 1481477 w 3596749"/>
              <a:gd name="connsiteY18-348" fmla="*/ 1268414 h 1268414"/>
              <a:gd name="connsiteX19-349" fmla="*/ 1212232 w 3596749"/>
              <a:gd name="connsiteY19-350" fmla="*/ 1268414 h 1268414"/>
              <a:gd name="connsiteX20-351" fmla="*/ 1105869 w 3596749"/>
              <a:gd name="connsiteY20-352" fmla="*/ 1268414 h 1268414"/>
              <a:gd name="connsiteX21-353" fmla="*/ 1025012 w 3596749"/>
              <a:gd name="connsiteY21-354" fmla="*/ 1268414 h 1268414"/>
              <a:gd name="connsiteX22-355" fmla="*/ 806567 w 3596749"/>
              <a:gd name="connsiteY22-356" fmla="*/ 1268414 h 1268414"/>
              <a:gd name="connsiteX23-357" fmla="*/ 755767 w 3596749"/>
              <a:gd name="connsiteY23-358" fmla="*/ 1268414 h 1268414"/>
              <a:gd name="connsiteX24-359" fmla="*/ 725711 w 3596749"/>
              <a:gd name="connsiteY24-360" fmla="*/ 1268414 h 1268414"/>
              <a:gd name="connsiteX25-361" fmla="*/ 299302 w 3596749"/>
              <a:gd name="connsiteY25-362" fmla="*/ 1268414 h 1268414"/>
              <a:gd name="connsiteX26-363" fmla="*/ 0 w 3596749"/>
              <a:gd name="connsiteY26-364" fmla="*/ 1268414 h 1268414"/>
              <a:gd name="connsiteX27-365" fmla="*/ 0 w 3596749"/>
              <a:gd name="connsiteY27-366" fmla="*/ 0 h 1268414"/>
              <a:gd name="connsiteX0-367" fmla="*/ 0 w 3596749"/>
              <a:gd name="connsiteY0-368" fmla="*/ 0 h 1268414"/>
              <a:gd name="connsiteX1-369" fmla="*/ 299302 w 3596749"/>
              <a:gd name="connsiteY1-370" fmla="*/ 0 h 1268414"/>
              <a:gd name="connsiteX2-371" fmla="*/ 795613 w 3596749"/>
              <a:gd name="connsiteY2-372" fmla="*/ 0 h 1268414"/>
              <a:gd name="connsiteX3-373" fmla="*/ 806567 w 3596749"/>
              <a:gd name="connsiteY3-374" fmla="*/ 0 h 1268414"/>
              <a:gd name="connsiteX4-375" fmla="*/ 1105869 w 3596749"/>
              <a:gd name="connsiteY4-376" fmla="*/ 0 h 1268414"/>
              <a:gd name="connsiteX5-377" fmla="*/ 1252078 w 3596749"/>
              <a:gd name="connsiteY5-378" fmla="*/ 0 h 1268414"/>
              <a:gd name="connsiteX6-379" fmla="*/ 1602180 w 3596749"/>
              <a:gd name="connsiteY6-380" fmla="*/ 0 h 1268414"/>
              <a:gd name="connsiteX7-381" fmla="*/ 1708543 w 3596749"/>
              <a:gd name="connsiteY7-382" fmla="*/ 0 h 1268414"/>
              <a:gd name="connsiteX8-383" fmla="*/ 3596749 w 3596749"/>
              <a:gd name="connsiteY8-384" fmla="*/ 747318 h 1268414"/>
              <a:gd name="connsiteX9-385" fmla="*/ 2288044 w 3596749"/>
              <a:gd name="connsiteY9-386" fmla="*/ 1268414 h 1268414"/>
              <a:gd name="connsiteX10-387" fmla="*/ 2269086 w 3596749"/>
              <a:gd name="connsiteY10-388" fmla="*/ 1268414 h 1268414"/>
              <a:gd name="connsiteX11-389" fmla="*/ 2018799 w 3596749"/>
              <a:gd name="connsiteY11-390" fmla="*/ 1268414 h 1268414"/>
              <a:gd name="connsiteX12-391" fmla="*/ 1937942 w 3596749"/>
              <a:gd name="connsiteY12-392" fmla="*/ 1268414 h 1268414"/>
              <a:gd name="connsiteX13-393" fmla="*/ 1831579 w 3596749"/>
              <a:gd name="connsiteY13-394" fmla="*/ 1268414 h 1268414"/>
              <a:gd name="connsiteX14-395" fmla="*/ 1562334 w 3596749"/>
              <a:gd name="connsiteY14-396" fmla="*/ 1268414 h 1268414"/>
              <a:gd name="connsiteX15-397" fmla="*/ 1553428 w 3596749"/>
              <a:gd name="connsiteY15-398" fmla="*/ 1268414 h 1268414"/>
              <a:gd name="connsiteX16-399" fmla="*/ 1532278 w 3596749"/>
              <a:gd name="connsiteY16-400" fmla="*/ 1268414 h 1268414"/>
              <a:gd name="connsiteX17-401" fmla="*/ 1481477 w 3596749"/>
              <a:gd name="connsiteY17-402" fmla="*/ 1268414 h 1268414"/>
              <a:gd name="connsiteX18-403" fmla="*/ 1212232 w 3596749"/>
              <a:gd name="connsiteY18-404" fmla="*/ 1268414 h 1268414"/>
              <a:gd name="connsiteX19-405" fmla="*/ 1105869 w 3596749"/>
              <a:gd name="connsiteY19-406" fmla="*/ 1268414 h 1268414"/>
              <a:gd name="connsiteX20-407" fmla="*/ 1025012 w 3596749"/>
              <a:gd name="connsiteY20-408" fmla="*/ 1268414 h 1268414"/>
              <a:gd name="connsiteX21-409" fmla="*/ 806567 w 3596749"/>
              <a:gd name="connsiteY21-410" fmla="*/ 1268414 h 1268414"/>
              <a:gd name="connsiteX22-411" fmla="*/ 755767 w 3596749"/>
              <a:gd name="connsiteY22-412" fmla="*/ 1268414 h 1268414"/>
              <a:gd name="connsiteX23-413" fmla="*/ 725711 w 3596749"/>
              <a:gd name="connsiteY23-414" fmla="*/ 1268414 h 1268414"/>
              <a:gd name="connsiteX24-415" fmla="*/ 299302 w 3596749"/>
              <a:gd name="connsiteY24-416" fmla="*/ 1268414 h 1268414"/>
              <a:gd name="connsiteX25-417" fmla="*/ 0 w 3596749"/>
              <a:gd name="connsiteY25-418" fmla="*/ 1268414 h 1268414"/>
              <a:gd name="connsiteX26-419" fmla="*/ 0 w 3596749"/>
              <a:gd name="connsiteY26-420" fmla="*/ 0 h 1268414"/>
              <a:gd name="connsiteX0-421" fmla="*/ 0 w 3596749"/>
              <a:gd name="connsiteY0-422" fmla="*/ 0 h 1268414"/>
              <a:gd name="connsiteX1-423" fmla="*/ 299302 w 3596749"/>
              <a:gd name="connsiteY1-424" fmla="*/ 0 h 1268414"/>
              <a:gd name="connsiteX2-425" fmla="*/ 795613 w 3596749"/>
              <a:gd name="connsiteY2-426" fmla="*/ 0 h 1268414"/>
              <a:gd name="connsiteX3-427" fmla="*/ 806567 w 3596749"/>
              <a:gd name="connsiteY3-428" fmla="*/ 0 h 1268414"/>
              <a:gd name="connsiteX4-429" fmla="*/ 1105869 w 3596749"/>
              <a:gd name="connsiteY4-430" fmla="*/ 0 h 1268414"/>
              <a:gd name="connsiteX5-431" fmla="*/ 1252078 w 3596749"/>
              <a:gd name="connsiteY5-432" fmla="*/ 0 h 1268414"/>
              <a:gd name="connsiteX6-433" fmla="*/ 1602180 w 3596749"/>
              <a:gd name="connsiteY6-434" fmla="*/ 0 h 1268414"/>
              <a:gd name="connsiteX7-435" fmla="*/ 1708543 w 3596749"/>
              <a:gd name="connsiteY7-436" fmla="*/ 0 h 1268414"/>
              <a:gd name="connsiteX8-437" fmla="*/ 3596749 w 3596749"/>
              <a:gd name="connsiteY8-438" fmla="*/ 747318 h 1268414"/>
              <a:gd name="connsiteX9-439" fmla="*/ 2288044 w 3596749"/>
              <a:gd name="connsiteY9-440" fmla="*/ 1268414 h 1268414"/>
              <a:gd name="connsiteX10-441" fmla="*/ 2018799 w 3596749"/>
              <a:gd name="connsiteY10-442" fmla="*/ 1268414 h 1268414"/>
              <a:gd name="connsiteX11-443" fmla="*/ 1937942 w 3596749"/>
              <a:gd name="connsiteY11-444" fmla="*/ 1268414 h 1268414"/>
              <a:gd name="connsiteX12-445" fmla="*/ 1831579 w 3596749"/>
              <a:gd name="connsiteY12-446" fmla="*/ 1268414 h 1268414"/>
              <a:gd name="connsiteX13-447" fmla="*/ 1562334 w 3596749"/>
              <a:gd name="connsiteY13-448" fmla="*/ 1268414 h 1268414"/>
              <a:gd name="connsiteX14-449" fmla="*/ 1553428 w 3596749"/>
              <a:gd name="connsiteY14-450" fmla="*/ 1268414 h 1268414"/>
              <a:gd name="connsiteX15-451" fmla="*/ 1532278 w 3596749"/>
              <a:gd name="connsiteY15-452" fmla="*/ 1268414 h 1268414"/>
              <a:gd name="connsiteX16-453" fmla="*/ 1481477 w 3596749"/>
              <a:gd name="connsiteY16-454" fmla="*/ 1268414 h 1268414"/>
              <a:gd name="connsiteX17-455" fmla="*/ 1212232 w 3596749"/>
              <a:gd name="connsiteY17-456" fmla="*/ 1268414 h 1268414"/>
              <a:gd name="connsiteX18-457" fmla="*/ 1105869 w 3596749"/>
              <a:gd name="connsiteY18-458" fmla="*/ 1268414 h 1268414"/>
              <a:gd name="connsiteX19-459" fmla="*/ 1025012 w 3596749"/>
              <a:gd name="connsiteY19-460" fmla="*/ 1268414 h 1268414"/>
              <a:gd name="connsiteX20-461" fmla="*/ 806567 w 3596749"/>
              <a:gd name="connsiteY20-462" fmla="*/ 1268414 h 1268414"/>
              <a:gd name="connsiteX21-463" fmla="*/ 755767 w 3596749"/>
              <a:gd name="connsiteY21-464" fmla="*/ 1268414 h 1268414"/>
              <a:gd name="connsiteX22-465" fmla="*/ 725711 w 3596749"/>
              <a:gd name="connsiteY22-466" fmla="*/ 1268414 h 1268414"/>
              <a:gd name="connsiteX23-467" fmla="*/ 299302 w 3596749"/>
              <a:gd name="connsiteY23-468" fmla="*/ 1268414 h 1268414"/>
              <a:gd name="connsiteX24-469" fmla="*/ 0 w 3596749"/>
              <a:gd name="connsiteY24-470" fmla="*/ 1268414 h 1268414"/>
              <a:gd name="connsiteX25-471" fmla="*/ 0 w 3596749"/>
              <a:gd name="connsiteY25-472" fmla="*/ 0 h 1268414"/>
              <a:gd name="connsiteX0-473" fmla="*/ 0 w 3596749"/>
              <a:gd name="connsiteY0-474" fmla="*/ 0 h 1268414"/>
              <a:gd name="connsiteX1-475" fmla="*/ 299302 w 3596749"/>
              <a:gd name="connsiteY1-476" fmla="*/ 0 h 1268414"/>
              <a:gd name="connsiteX2-477" fmla="*/ 795613 w 3596749"/>
              <a:gd name="connsiteY2-478" fmla="*/ 0 h 1268414"/>
              <a:gd name="connsiteX3-479" fmla="*/ 806567 w 3596749"/>
              <a:gd name="connsiteY3-480" fmla="*/ 0 h 1268414"/>
              <a:gd name="connsiteX4-481" fmla="*/ 1105869 w 3596749"/>
              <a:gd name="connsiteY4-482" fmla="*/ 0 h 1268414"/>
              <a:gd name="connsiteX5-483" fmla="*/ 1252078 w 3596749"/>
              <a:gd name="connsiteY5-484" fmla="*/ 0 h 1268414"/>
              <a:gd name="connsiteX6-485" fmla="*/ 1602180 w 3596749"/>
              <a:gd name="connsiteY6-486" fmla="*/ 0 h 1268414"/>
              <a:gd name="connsiteX7-487" fmla="*/ 1708543 w 3596749"/>
              <a:gd name="connsiteY7-488" fmla="*/ 0 h 1268414"/>
              <a:gd name="connsiteX8-489" fmla="*/ 3596749 w 3596749"/>
              <a:gd name="connsiteY8-490" fmla="*/ 747318 h 1268414"/>
              <a:gd name="connsiteX9-491" fmla="*/ 2018799 w 3596749"/>
              <a:gd name="connsiteY9-492" fmla="*/ 1268414 h 1268414"/>
              <a:gd name="connsiteX10-493" fmla="*/ 1937942 w 3596749"/>
              <a:gd name="connsiteY10-494" fmla="*/ 1268414 h 1268414"/>
              <a:gd name="connsiteX11-495" fmla="*/ 1831579 w 3596749"/>
              <a:gd name="connsiteY11-496" fmla="*/ 1268414 h 1268414"/>
              <a:gd name="connsiteX12-497" fmla="*/ 1562334 w 3596749"/>
              <a:gd name="connsiteY12-498" fmla="*/ 1268414 h 1268414"/>
              <a:gd name="connsiteX13-499" fmla="*/ 1553428 w 3596749"/>
              <a:gd name="connsiteY13-500" fmla="*/ 1268414 h 1268414"/>
              <a:gd name="connsiteX14-501" fmla="*/ 1532278 w 3596749"/>
              <a:gd name="connsiteY14-502" fmla="*/ 1268414 h 1268414"/>
              <a:gd name="connsiteX15-503" fmla="*/ 1481477 w 3596749"/>
              <a:gd name="connsiteY15-504" fmla="*/ 1268414 h 1268414"/>
              <a:gd name="connsiteX16-505" fmla="*/ 1212232 w 3596749"/>
              <a:gd name="connsiteY16-506" fmla="*/ 1268414 h 1268414"/>
              <a:gd name="connsiteX17-507" fmla="*/ 1105869 w 3596749"/>
              <a:gd name="connsiteY17-508" fmla="*/ 1268414 h 1268414"/>
              <a:gd name="connsiteX18-509" fmla="*/ 1025012 w 3596749"/>
              <a:gd name="connsiteY18-510" fmla="*/ 1268414 h 1268414"/>
              <a:gd name="connsiteX19-511" fmla="*/ 806567 w 3596749"/>
              <a:gd name="connsiteY19-512" fmla="*/ 1268414 h 1268414"/>
              <a:gd name="connsiteX20-513" fmla="*/ 755767 w 3596749"/>
              <a:gd name="connsiteY20-514" fmla="*/ 1268414 h 1268414"/>
              <a:gd name="connsiteX21-515" fmla="*/ 725711 w 3596749"/>
              <a:gd name="connsiteY21-516" fmla="*/ 1268414 h 1268414"/>
              <a:gd name="connsiteX22-517" fmla="*/ 299302 w 3596749"/>
              <a:gd name="connsiteY22-518" fmla="*/ 1268414 h 1268414"/>
              <a:gd name="connsiteX23-519" fmla="*/ 0 w 3596749"/>
              <a:gd name="connsiteY23-520" fmla="*/ 1268414 h 1268414"/>
              <a:gd name="connsiteX24-521" fmla="*/ 0 w 3596749"/>
              <a:gd name="connsiteY24-522" fmla="*/ 0 h 12684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Lst>
            <a:rect l="l" t="t" r="r" b="b"/>
            <a:pathLst>
              <a:path w="3596749" h="1268414">
                <a:moveTo>
                  <a:pt x="0" y="0"/>
                </a:moveTo>
                <a:lnTo>
                  <a:pt x="299302" y="0"/>
                </a:lnTo>
                <a:lnTo>
                  <a:pt x="795613" y="0"/>
                </a:lnTo>
                <a:lnTo>
                  <a:pt x="806567" y="0"/>
                </a:lnTo>
                <a:lnTo>
                  <a:pt x="1105869" y="0"/>
                </a:lnTo>
                <a:lnTo>
                  <a:pt x="1252078" y="0"/>
                </a:lnTo>
                <a:lnTo>
                  <a:pt x="1602180" y="0"/>
                </a:lnTo>
                <a:lnTo>
                  <a:pt x="1708543" y="0"/>
                </a:lnTo>
                <a:lnTo>
                  <a:pt x="3596749" y="747318"/>
                </a:lnTo>
                <a:lnTo>
                  <a:pt x="2018799" y="1268414"/>
                </a:lnTo>
                <a:lnTo>
                  <a:pt x="1937942" y="1268414"/>
                </a:lnTo>
                <a:lnTo>
                  <a:pt x="1831579" y="1268414"/>
                </a:lnTo>
                <a:lnTo>
                  <a:pt x="1562334" y="1268414"/>
                </a:lnTo>
                <a:lnTo>
                  <a:pt x="1553428" y="1268414"/>
                </a:lnTo>
                <a:lnTo>
                  <a:pt x="1532278" y="1268414"/>
                </a:lnTo>
                <a:lnTo>
                  <a:pt x="1481477" y="1268414"/>
                </a:lnTo>
                <a:lnTo>
                  <a:pt x="1212232" y="1268414"/>
                </a:lnTo>
                <a:lnTo>
                  <a:pt x="1105869" y="1268414"/>
                </a:lnTo>
                <a:lnTo>
                  <a:pt x="1025012" y="1268414"/>
                </a:lnTo>
                <a:lnTo>
                  <a:pt x="806567" y="1268414"/>
                </a:lnTo>
                <a:lnTo>
                  <a:pt x="755767" y="1268414"/>
                </a:lnTo>
                <a:lnTo>
                  <a:pt x="725711" y="1268414"/>
                </a:lnTo>
                <a:lnTo>
                  <a:pt x="299302" y="1268414"/>
                </a:lnTo>
                <a:lnTo>
                  <a:pt x="0" y="1268414"/>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0" y="0"/>
            <a:ext cx="12192000" cy="5048250"/>
          </a:xfrm>
          <a:custGeom>
            <a:avLst/>
            <a:gdLst>
              <a:gd name="connsiteX0" fmla="*/ 0 w 12192000"/>
              <a:gd name="connsiteY0" fmla="*/ 0 h 5048250"/>
              <a:gd name="connsiteX1" fmla="*/ 12192000 w 12192000"/>
              <a:gd name="connsiteY1" fmla="*/ 0 h 5048250"/>
              <a:gd name="connsiteX2" fmla="*/ 12192000 w 12192000"/>
              <a:gd name="connsiteY2" fmla="*/ 5048250 h 5048250"/>
              <a:gd name="connsiteX3" fmla="*/ 0 w 12192000"/>
              <a:gd name="connsiteY3" fmla="*/ 5048250 h 5048250"/>
            </a:gdLst>
            <a:ahLst/>
            <a:cxnLst>
              <a:cxn ang="0">
                <a:pos x="connsiteX0" y="connsiteY0"/>
              </a:cxn>
              <a:cxn ang="0">
                <a:pos x="connsiteX1" y="connsiteY1"/>
              </a:cxn>
              <a:cxn ang="0">
                <a:pos x="connsiteX2" y="connsiteY2"/>
              </a:cxn>
              <a:cxn ang="0">
                <a:pos x="connsiteX3" y="connsiteY3"/>
              </a:cxn>
            </a:cxnLst>
            <a:rect l="l" t="t" r="r" b="b"/>
            <a:pathLst>
              <a:path w="12192000" h="5048250">
                <a:moveTo>
                  <a:pt x="0" y="0"/>
                </a:moveTo>
                <a:lnTo>
                  <a:pt x="12192000" y="0"/>
                </a:lnTo>
                <a:lnTo>
                  <a:pt x="12192000" y="5048250"/>
                </a:lnTo>
                <a:lnTo>
                  <a:pt x="0" y="5048250"/>
                </a:lnTo>
                <a:close/>
              </a:path>
            </a:pathLst>
          </a:custGeom>
        </p:spPr>
        <p:txBody>
          <a:bodyPr wrap="square">
            <a:noAutofit/>
          </a:bodyPr>
          <a:lstStyle/>
          <a:p>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7" name="图片占位符 6"/>
          <p:cNvSpPr>
            <a:spLocks noGrp="1"/>
          </p:cNvSpPr>
          <p:nvPr>
            <p:ph type="pic" sz="quarter" idx="11"/>
          </p:nvPr>
        </p:nvSpPr>
        <p:spPr>
          <a:xfrm>
            <a:off x="4252687" y="1669143"/>
            <a:ext cx="7402285" cy="3976914"/>
          </a:xfrm>
          <a:custGeom>
            <a:avLst/>
            <a:gdLst>
              <a:gd name="connsiteX0" fmla="*/ 0 w 7402285"/>
              <a:gd name="connsiteY0" fmla="*/ 0 h 3976914"/>
              <a:gd name="connsiteX1" fmla="*/ 7402285 w 7402285"/>
              <a:gd name="connsiteY1" fmla="*/ 0 h 3976914"/>
              <a:gd name="connsiteX2" fmla="*/ 7402285 w 7402285"/>
              <a:gd name="connsiteY2" fmla="*/ 3976914 h 3976914"/>
              <a:gd name="connsiteX3" fmla="*/ 0 w 7402285"/>
              <a:gd name="connsiteY3" fmla="*/ 3976914 h 3976914"/>
            </a:gdLst>
            <a:ahLst/>
            <a:cxnLst>
              <a:cxn ang="0">
                <a:pos x="connsiteX0" y="connsiteY0"/>
              </a:cxn>
              <a:cxn ang="0">
                <a:pos x="connsiteX1" y="connsiteY1"/>
              </a:cxn>
              <a:cxn ang="0">
                <a:pos x="connsiteX2" y="connsiteY2"/>
              </a:cxn>
              <a:cxn ang="0">
                <a:pos x="connsiteX3" y="connsiteY3"/>
              </a:cxn>
            </a:cxnLst>
            <a:rect l="l" t="t" r="r" b="b"/>
            <a:pathLst>
              <a:path w="7402285" h="3976914">
                <a:moveTo>
                  <a:pt x="0" y="0"/>
                </a:moveTo>
                <a:lnTo>
                  <a:pt x="7402285" y="0"/>
                </a:lnTo>
                <a:lnTo>
                  <a:pt x="7402285" y="3976914"/>
                </a:lnTo>
                <a:lnTo>
                  <a:pt x="0" y="3976914"/>
                </a:lnTo>
                <a:close/>
              </a:path>
            </a:pathLst>
          </a:custGeom>
        </p:spPr>
        <p:txBody>
          <a:bodyPr wrap="square">
            <a:noAutofit/>
          </a:bodyPr>
          <a:lstStyle/>
          <a:p>
            <a:endParaRPr lang="zh-CN" altLang="en-US"/>
          </a:p>
        </p:txBody>
      </p:sp>
      <p:sp>
        <p:nvSpPr>
          <p:cNvPr id="3" name="灯片编号占位符 2"/>
          <p:cNvSpPr>
            <a:spLocks noGrp="1"/>
          </p:cNvSpPr>
          <p:nvPr>
            <p:ph type="sldNum" sz="quarter" idx="10"/>
          </p:nvPr>
        </p:nvSpPr>
        <p:spPr/>
        <p:txBody>
          <a:bodyPr/>
          <a:lstStyle/>
          <a:p>
            <a:fld id="{55F039D9-FC67-4A8C-8444-E80ABB364C27}"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a:xfrm>
            <a:off x="838200" y="1209823"/>
            <a:ext cx="10781714" cy="524724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Content Placeholder 2"/>
          <p:cNvSpPr>
            <a:spLocks noGrp="1"/>
          </p:cNvSpPr>
          <p:nvPr>
            <p:ph idx="13"/>
          </p:nvPr>
        </p:nvSpPr>
        <p:spPr>
          <a:xfrm>
            <a:off x="841375" y="739180"/>
            <a:ext cx="10747058" cy="464458"/>
          </a:xfrm>
          <a:prstGeom prst="rect">
            <a:avLst/>
          </a:prstGeom>
        </p:spPr>
        <p:txBody>
          <a:bodyPr/>
          <a:lstStyle>
            <a:lvl1pPr marL="0" indent="0">
              <a:lnSpc>
                <a:spcPct val="120000"/>
              </a:lnSpc>
              <a:buSzPct val="80000"/>
              <a:buFont typeface="Wingdings" panose="05000000000000000000" pitchFamily="2" charset="2"/>
              <a:buNone/>
              <a:defRPr b="0">
                <a:solidFill>
                  <a:srgbClr val="07836E"/>
                </a:solidFill>
              </a:defRPr>
            </a:lvl1pPr>
          </a:lstStyle>
          <a:p>
            <a:pPr lvl="0"/>
            <a:r>
              <a:rPr lang="en-US" dirty="0"/>
              <a:t>Click to edit Master text styles</a:t>
            </a:r>
          </a:p>
        </p:txBody>
      </p:sp>
    </p:spTree>
    <p:extLst>
      <p:ext uri="{BB962C8B-B14F-4D97-AF65-F5344CB8AC3E}">
        <p14:creationId xmlns:p14="http://schemas.microsoft.com/office/powerpoint/2010/main" val="255651586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sp>
        <p:nvSpPr>
          <p:cNvPr id="3" name="标题占位符 2"/>
          <p:cNvSpPr>
            <a:spLocks noGrp="1"/>
          </p:cNvSpPr>
          <p:nvPr>
            <p:ph type="title"/>
          </p:nvPr>
        </p:nvSpPr>
        <p:spPr>
          <a:xfrm>
            <a:off x="609600" y="274638"/>
            <a:ext cx="10972800" cy="517842"/>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4" name="文本占位符 3"/>
          <p:cNvSpPr>
            <a:spLocks noGrp="1"/>
          </p:cNvSpPr>
          <p:nvPr>
            <p:ph type="body" idx="1"/>
          </p:nvPr>
        </p:nvSpPr>
        <p:spPr>
          <a:xfrm>
            <a:off x="609600" y="1036320"/>
            <a:ext cx="10972800" cy="5089843"/>
          </a:xfrm>
          <a:prstGeom prst="rect">
            <a:avLst/>
          </a:prstGeom>
        </p:spPr>
        <p:txBody>
          <a:bodyPr vert="horz" lIns="91440" tIns="45720" rIns="91440" bIns="45720" rtlCol="0">
            <a:normAutofit/>
          </a:bodyPr>
          <a:lstStyle/>
          <a:p>
            <a:pPr lvl="0"/>
            <a:r>
              <a:rPr lang="zh-CN" altLang="en-US" dirty="0"/>
              <a:t>单击此处编辑母版文本样式</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2800" kern="1200">
          <a:solidFill>
            <a:schemeClr val="tx1"/>
          </a:solidFill>
          <a:latin typeface="+mn-ea"/>
          <a:ea typeface="+mn-ea"/>
          <a:cs typeface="+mj-cs"/>
        </a:defRPr>
      </a:lvl1pPr>
    </p:titleStyle>
    <p:bodyStyle>
      <a:lvl1pPr marL="0" indent="625475"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Layout" Target="../slideLayouts/slideLayout2.xml"/><Relationship Id="rId4" Type="http://schemas.openxmlformats.org/officeDocument/2006/relationships/tags" Target="../tags/tag39.xml"/></Relationships>
</file>

<file path=ppt/slides/_rels/slide11.xml.rels><?xml version="1.0" encoding="UTF-8" standalone="yes"?>
<Relationships xmlns="http://schemas.openxmlformats.org/package/2006/relationships"><Relationship Id="rId8" Type="http://schemas.openxmlformats.org/officeDocument/2006/relationships/tags" Target="../tags/tag47.xml"/><Relationship Id="rId3" Type="http://schemas.openxmlformats.org/officeDocument/2006/relationships/tags" Target="../tags/tag42.xml"/><Relationship Id="rId7" Type="http://schemas.openxmlformats.org/officeDocument/2006/relationships/tags" Target="../tags/tag46.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5" Type="http://schemas.openxmlformats.org/officeDocument/2006/relationships/tags" Target="../tags/tag44.xml"/><Relationship Id="rId10" Type="http://schemas.openxmlformats.org/officeDocument/2006/relationships/slideLayout" Target="../slideLayouts/slideLayout2.xml"/><Relationship Id="rId4" Type="http://schemas.openxmlformats.org/officeDocument/2006/relationships/tags" Target="../tags/tag43.xml"/><Relationship Id="rId9" Type="http://schemas.openxmlformats.org/officeDocument/2006/relationships/tags" Target="../tags/tag4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tags" Target="../tags/tag56.xml"/><Relationship Id="rId13" Type="http://schemas.openxmlformats.org/officeDocument/2006/relationships/tags" Target="../tags/tag61.xml"/><Relationship Id="rId3" Type="http://schemas.openxmlformats.org/officeDocument/2006/relationships/tags" Target="../tags/tag51.xml"/><Relationship Id="rId7" Type="http://schemas.openxmlformats.org/officeDocument/2006/relationships/tags" Target="../tags/tag55.xml"/><Relationship Id="rId12" Type="http://schemas.openxmlformats.org/officeDocument/2006/relationships/tags" Target="../tags/tag60.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11" Type="http://schemas.openxmlformats.org/officeDocument/2006/relationships/tags" Target="../tags/tag59.xml"/><Relationship Id="rId5" Type="http://schemas.openxmlformats.org/officeDocument/2006/relationships/tags" Target="../tags/tag53.xml"/><Relationship Id="rId15" Type="http://schemas.openxmlformats.org/officeDocument/2006/relationships/slideLayout" Target="../slideLayouts/slideLayout2.xml"/><Relationship Id="rId10" Type="http://schemas.openxmlformats.org/officeDocument/2006/relationships/tags" Target="../tags/tag58.xml"/><Relationship Id="rId4" Type="http://schemas.openxmlformats.org/officeDocument/2006/relationships/tags" Target="../tags/tag52.xml"/><Relationship Id="rId9" Type="http://schemas.openxmlformats.org/officeDocument/2006/relationships/tags" Target="../tags/tag57.xml"/><Relationship Id="rId14" Type="http://schemas.openxmlformats.org/officeDocument/2006/relationships/tags" Target="../tags/tag6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slideLayout" Target="../slideLayouts/slideLayout2.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tags" Target="../tags/tag70.xml"/><Relationship Id="rId3" Type="http://schemas.openxmlformats.org/officeDocument/2006/relationships/tags" Target="../tags/tag65.xml"/><Relationship Id="rId7" Type="http://schemas.openxmlformats.org/officeDocument/2006/relationships/tags" Target="../tags/tag69.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11" Type="http://schemas.openxmlformats.org/officeDocument/2006/relationships/slideLayout" Target="../slideLayouts/slideLayout2.xml"/><Relationship Id="rId5" Type="http://schemas.openxmlformats.org/officeDocument/2006/relationships/tags" Target="../tags/tag67.xml"/><Relationship Id="rId10" Type="http://schemas.openxmlformats.org/officeDocument/2006/relationships/tags" Target="../tags/tag72.xml"/><Relationship Id="rId4" Type="http://schemas.openxmlformats.org/officeDocument/2006/relationships/tags" Target="../tags/tag66.xml"/><Relationship Id="rId9" Type="http://schemas.openxmlformats.org/officeDocument/2006/relationships/tags" Target="../tags/tag71.xml"/></Relationships>
</file>

<file path=ppt/slides/_rels/slide6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7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tags" Target="../tags/tag22.xml"/><Relationship Id="rId3" Type="http://schemas.openxmlformats.org/officeDocument/2006/relationships/tags" Target="../tags/tag17.xml"/><Relationship Id="rId7" Type="http://schemas.openxmlformats.org/officeDocument/2006/relationships/tags" Target="../tags/tag21.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5" Type="http://schemas.openxmlformats.org/officeDocument/2006/relationships/tags" Target="../tags/tag19.xml"/><Relationship Id="rId10" Type="http://schemas.openxmlformats.org/officeDocument/2006/relationships/slideLayout" Target="../slideLayouts/slideLayout2.xml"/><Relationship Id="rId4" Type="http://schemas.openxmlformats.org/officeDocument/2006/relationships/tags" Target="../tags/tag18.xml"/><Relationship Id="rId9" Type="http://schemas.openxmlformats.org/officeDocument/2006/relationships/tags" Target="../tags/tag23.xml"/></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tags" Target="../tags/tag31.xml"/><Relationship Id="rId13" Type="http://schemas.openxmlformats.org/officeDocument/2006/relationships/slideLayout" Target="../slideLayouts/slideLayout2.xml"/><Relationship Id="rId3" Type="http://schemas.openxmlformats.org/officeDocument/2006/relationships/tags" Target="../tags/tag26.xml"/><Relationship Id="rId7" Type="http://schemas.openxmlformats.org/officeDocument/2006/relationships/tags" Target="../tags/tag30.xml"/><Relationship Id="rId12" Type="http://schemas.openxmlformats.org/officeDocument/2006/relationships/tags" Target="../tags/tag35.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11" Type="http://schemas.openxmlformats.org/officeDocument/2006/relationships/tags" Target="../tags/tag34.xml"/><Relationship Id="rId5" Type="http://schemas.openxmlformats.org/officeDocument/2006/relationships/tags" Target="../tags/tag28.xml"/><Relationship Id="rId10" Type="http://schemas.openxmlformats.org/officeDocument/2006/relationships/tags" Target="../tags/tag33.xml"/><Relationship Id="rId4" Type="http://schemas.openxmlformats.org/officeDocument/2006/relationships/tags" Target="../tags/tag27.xml"/><Relationship Id="rId9" Type="http://schemas.openxmlformats.org/officeDocument/2006/relationships/tags" Target="../tags/tag32.xml"/></Relationships>
</file>

<file path=ppt/slides/_rels/slide9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5.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7341951" y="4504609"/>
            <a:ext cx="3826336" cy="5232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6046362" y="1164201"/>
            <a:ext cx="5082926" cy="460375"/>
          </a:xfrm>
          <a:prstGeom prst="rect">
            <a:avLst/>
          </a:prstGeom>
          <a:noFill/>
        </p:spPr>
        <p:txBody>
          <a:bodyPr wrap="square" rtlCol="0">
            <a:spAutoFit/>
            <a:scene3d>
              <a:camera prst="orthographicFront"/>
              <a:lightRig rig="threePt" dir="t"/>
            </a:scene3d>
            <a:sp3d contourW="12700"/>
          </a:bodyPr>
          <a:lstStyle/>
          <a:p>
            <a:pPr marL="0" marR="0" lvl="0" indent="0" algn="r" defTabSz="914400" rtl="0" eaLnBrk="1" fontAlgn="auto" latinLnBrk="0" hangingPunct="1">
              <a:lnSpc>
                <a:spcPct val="12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工业和信息化</a:t>
            </a:r>
            <a:r>
              <a:rPr kumimoji="0" lang="zh-CN" altLang="en-US" sz="200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精品系列</a:t>
            </a:r>
            <a:r>
              <a:rPr kumimoji="0" lang="zh-CN" altLang="en-US" sz="20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教材</a:t>
            </a:r>
            <a:endParaRPr kumimoji="0" lang="en-US" altLang="zh-CN" sz="200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sp>
        <p:nvSpPr>
          <p:cNvPr id="5" name="矩形 4"/>
          <p:cNvSpPr/>
          <p:nvPr/>
        </p:nvSpPr>
        <p:spPr>
          <a:xfrm>
            <a:off x="6440896" y="3544999"/>
            <a:ext cx="4891702" cy="646331"/>
          </a:xfrm>
          <a:prstGeom prst="rect">
            <a:avLst/>
          </a:prstGeom>
        </p:spPr>
        <p:txBody>
          <a:bodyPr wrap="square">
            <a:spAutoFit/>
          </a:bodyPr>
          <a:lstStyle/>
          <a:p>
            <a:pPr algn="r"/>
            <a:r>
              <a:rPr lang="zh-CN" altLang="en-US" dirty="0"/>
              <a:t>信息技术（基础模块）</a:t>
            </a:r>
          </a:p>
          <a:p>
            <a:pPr algn="r"/>
            <a:r>
              <a:rPr lang="zh-CN" altLang="en-US" dirty="0"/>
              <a:t>（</a:t>
            </a:r>
            <a:r>
              <a:rPr lang="en-US" altLang="zh-CN" dirty="0"/>
              <a:t>WPS Office</a:t>
            </a:r>
            <a:r>
              <a:rPr lang="zh-CN" altLang="en-US" dirty="0"/>
              <a:t>）（慕课版）</a:t>
            </a:r>
            <a:endParaRPr lang="zh-CN" altLang="en-US" dirty="0"/>
          </a:p>
        </p:txBody>
      </p:sp>
      <p:sp>
        <p:nvSpPr>
          <p:cNvPr id="15" name="文本框 23"/>
          <p:cNvSpPr txBox="1"/>
          <p:nvPr/>
        </p:nvSpPr>
        <p:spPr>
          <a:xfrm>
            <a:off x="5765800" y="2567226"/>
            <a:ext cx="5444513" cy="861774"/>
          </a:xfrm>
          <a:prstGeom prst="rect">
            <a:avLst/>
          </a:prstGeom>
          <a:noFill/>
        </p:spPr>
        <p:txBody>
          <a:bodyPr wrap="square" rtlCol="0">
            <a:spAutoFit/>
            <a:scene3d>
              <a:camera prst="orthographicFront"/>
              <a:lightRig rig="threePt" dir="t"/>
            </a:scene3d>
            <a:sp3d contourW="12700"/>
          </a:bodyPr>
          <a:lstStyle/>
          <a:p>
            <a:pPr lvl="0" algn="r">
              <a:defRPr/>
            </a:pPr>
            <a:r>
              <a:rPr lang="zh-CN" altLang="en-US" sz="5000" b="1" dirty="0">
                <a:solidFill>
                  <a:schemeClr val="accent3"/>
                </a:solidFill>
              </a:rPr>
              <a:t>电子表格处理</a:t>
            </a: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5" y="0"/>
            <a:ext cx="5338394" cy="6858000"/>
          </a:xfrm>
          <a:prstGeom prst="rect">
            <a:avLst/>
          </a:prstGeom>
        </p:spPr>
      </p:pic>
      <p:sp>
        <p:nvSpPr>
          <p:cNvPr id="8" name="矩形 7"/>
          <p:cNvSpPr/>
          <p:nvPr/>
        </p:nvSpPr>
        <p:spPr>
          <a:xfrm>
            <a:off x="9358256" y="1872423"/>
            <a:ext cx="1683530" cy="59753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p:cNvSpPr txBox="1"/>
          <p:nvPr/>
        </p:nvSpPr>
        <p:spPr>
          <a:xfrm>
            <a:off x="9503557" y="1884615"/>
            <a:ext cx="1415275" cy="584775"/>
          </a:xfrm>
          <a:prstGeom prst="rect">
            <a:avLst/>
          </a:prstGeom>
          <a:noFill/>
          <a:ln>
            <a:noFill/>
          </a:ln>
        </p:spPr>
        <p:txBody>
          <a:bodyPr wrap="square" rtlCol="0">
            <a:spAutoFit/>
          </a:bodyPr>
          <a:lstStyle/>
          <a:p>
            <a:r>
              <a:rPr lang="zh-CN" altLang="en-US" sz="3200" dirty="0">
                <a:solidFill>
                  <a:schemeClr val="accent3"/>
                </a:solidFill>
              </a:rPr>
              <a:t>模</a:t>
            </a:r>
            <a:r>
              <a:rPr lang="zh-CN" altLang="en-US" sz="3200" dirty="0" smtClean="0">
                <a:solidFill>
                  <a:schemeClr val="accent3"/>
                </a:solidFill>
              </a:rPr>
              <a:t>块二</a:t>
            </a:r>
            <a:endParaRPr lang="en-US" altLang="zh-CN" sz="3200" dirty="0">
              <a:solidFill>
                <a:schemeClr val="accent3"/>
              </a:solidFill>
            </a:endParaRPr>
          </a:p>
        </p:txBody>
      </p:sp>
      <p:cxnSp>
        <p:nvCxnSpPr>
          <p:cNvPr id="6" name="直接连接符 5"/>
          <p:cNvCxnSpPr/>
          <p:nvPr/>
        </p:nvCxnSpPr>
        <p:spPr>
          <a:xfrm flipH="1">
            <a:off x="6440896" y="4421527"/>
            <a:ext cx="4658765" cy="0"/>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0028" y="4607295"/>
            <a:ext cx="1638608" cy="341072"/>
          </a:xfrm>
          <a:prstGeom prst="rect">
            <a:avLst/>
          </a:prstGeom>
        </p:spPr>
      </p:pic>
    </p:spTree>
    <p:extLst>
      <p:ext uri="{BB962C8B-B14F-4D97-AF65-F5344CB8AC3E}">
        <p14:creationId xmlns:p14="http://schemas.microsoft.com/office/powerpoint/2010/main" val="2931364911"/>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fontScale="90000"/>
          </a:bodyPr>
          <a:lstStyle/>
          <a:p>
            <a:r>
              <a:rPr lang="zh-CN" altLang="en-US" sz="3110" dirty="0"/>
              <a:t>（三）工作簿的基本操作</a:t>
            </a:r>
          </a:p>
        </p:txBody>
      </p:sp>
      <p:sp>
        <p:nvSpPr>
          <p:cNvPr id="4" name="矩形 3"/>
          <p:cNvSpPr/>
          <p:nvPr/>
        </p:nvSpPr>
        <p:spPr>
          <a:xfrm>
            <a:off x="1274324" y="1161593"/>
            <a:ext cx="4452708" cy="5178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 name="内容占位符 3"/>
          <p:cNvSpPr>
            <a:spLocks noGrp="1"/>
          </p:cNvSpPr>
          <p:nvPr>
            <p:ph sz="quarter" idx="10"/>
          </p:nvPr>
        </p:nvSpPr>
        <p:spPr>
          <a:xfrm>
            <a:off x="1274324" y="1186269"/>
            <a:ext cx="4067697" cy="533482"/>
          </a:xfrm>
        </p:spPr>
        <p:txBody>
          <a:bodyPr>
            <a:normAutofit lnSpcReduction="10000"/>
          </a:bodyPr>
          <a:lstStyle/>
          <a:p>
            <a:pPr indent="0"/>
            <a:r>
              <a:rPr lang="en-US" altLang="zh-CN" dirty="0">
                <a:solidFill>
                  <a:schemeClr val="bg1"/>
                </a:solidFill>
              </a:rPr>
              <a:t>2</a:t>
            </a:r>
            <a:r>
              <a:rPr lang="zh-CN" altLang="en-US" dirty="0">
                <a:solidFill>
                  <a:schemeClr val="bg1"/>
                </a:solidFill>
              </a:rPr>
              <a:t>．工作簿的保存</a:t>
            </a:r>
          </a:p>
        </p:txBody>
      </p:sp>
      <p:grpSp>
        <p:nvGrpSpPr>
          <p:cNvPr id="6" name="组合 5"/>
          <p:cNvGrpSpPr/>
          <p:nvPr/>
        </p:nvGrpSpPr>
        <p:grpSpPr>
          <a:xfrm flipV="1">
            <a:off x="609600" y="1030803"/>
            <a:ext cx="470284" cy="670057"/>
            <a:chOff x="3173412" y="596106"/>
            <a:chExt cx="960438" cy="1368425"/>
          </a:xfrm>
        </p:grpSpPr>
        <p:sp>
          <p:nvSpPr>
            <p:cNvPr id="7"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9"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0"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1"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40" name="内容占位符 2"/>
          <p:cNvSpPr txBox="1"/>
          <p:nvPr/>
        </p:nvSpPr>
        <p:spPr>
          <a:xfrm>
            <a:off x="716871" y="1843936"/>
            <a:ext cx="10711180" cy="967740"/>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50000"/>
              </a:lnSpc>
            </a:pPr>
            <a:r>
              <a:rPr lang="zh-CN" altLang="en-US" sz="2000" dirty="0"/>
              <a:t>为了避免重要数据或信息丢失，用户应该随时对工作簿进行保存操作</a:t>
            </a:r>
            <a:r>
              <a:rPr sz="2000" dirty="0" smtClean="0"/>
              <a:t>。</a:t>
            </a:r>
            <a:r>
              <a:rPr lang="zh-CN" sz="2000" dirty="0"/>
              <a:t>可分为以下</a:t>
            </a:r>
            <a:r>
              <a:rPr lang="en-US" altLang="zh-CN" sz="2000" dirty="0"/>
              <a:t>2</a:t>
            </a:r>
            <a:r>
              <a:rPr lang="zh-CN" altLang="en-US" sz="2000" dirty="0"/>
              <a:t>种保存方法。</a:t>
            </a:r>
          </a:p>
        </p:txBody>
      </p:sp>
      <p:grpSp>
        <p:nvGrpSpPr>
          <p:cNvPr id="2" name="组合 1"/>
          <p:cNvGrpSpPr/>
          <p:nvPr/>
        </p:nvGrpSpPr>
        <p:grpSpPr>
          <a:xfrm>
            <a:off x="1205515" y="2996810"/>
            <a:ext cx="10222536" cy="3388342"/>
            <a:chOff x="1248911" y="3131034"/>
            <a:chExt cx="10222536" cy="3388342"/>
          </a:xfrm>
        </p:grpSpPr>
        <p:sp>
          <p:nvSpPr>
            <p:cNvPr id="1412" name="矩形 1411"/>
            <p:cNvSpPr/>
            <p:nvPr>
              <p:custDataLst>
                <p:tags r:id="rId1"/>
              </p:custDataLst>
            </p:nvPr>
          </p:nvSpPr>
          <p:spPr>
            <a:xfrm>
              <a:off x="2181091" y="3265654"/>
              <a:ext cx="2750185" cy="567690"/>
            </a:xfrm>
            <a:prstGeom prst="rect">
              <a:avLst/>
            </a:prstGeom>
            <a:solidFill>
              <a:schemeClr val="accent2"/>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lstStyle/>
            <a:p>
              <a:pPr algn="ctr">
                <a:lnSpc>
                  <a:spcPct val="120000"/>
                </a:lnSpc>
              </a:pPr>
              <a:r>
                <a:rPr lang="zh-CN" altLang="en-US" sz="2000" b="1" spc="300" dirty="0">
                  <a:solidFill>
                    <a:sysClr val="window" lastClr="FFFFFF"/>
                  </a:solidFill>
                  <a:latin typeface="Arial" panose="020B0604020202020204" pitchFamily="34" charset="0"/>
                  <a:ea typeface="微软雅黑" panose="020B0503020204020204" pitchFamily="34" charset="-122"/>
                  <a:cs typeface="+mn-ea"/>
                  <a:sym typeface="Arial" panose="020B0604020202020204" pitchFamily="34" charset="0"/>
                </a:rPr>
                <a:t>保存新建的工作簿</a:t>
              </a:r>
            </a:p>
          </p:txBody>
        </p:sp>
        <p:sp>
          <p:nvSpPr>
            <p:cNvPr id="1413" name="文本框 1412"/>
            <p:cNvSpPr txBox="1"/>
            <p:nvPr>
              <p:custDataLst>
                <p:tags r:id="rId2"/>
              </p:custDataLst>
            </p:nvPr>
          </p:nvSpPr>
          <p:spPr>
            <a:xfrm>
              <a:off x="1248911" y="3131034"/>
              <a:ext cx="898525" cy="836295"/>
            </a:xfrm>
            <a:prstGeom prst="rect">
              <a:avLst/>
            </a:prstGeom>
            <a:noFill/>
          </p:spPr>
          <p:txBody>
            <a:bodyPr wrap="square" lIns="68580" tIns="34290" rIns="68580" bIns="34290" rtlCol="0" anchor="ctr" anchorCtr="1">
              <a:normAutofit fontScale="90000" lnSpcReduction="20000"/>
            </a:bodyPr>
            <a:lstStyle/>
            <a:p>
              <a:pPr algn="ctr">
                <a:lnSpc>
                  <a:spcPct val="140000"/>
                </a:lnSpc>
              </a:pPr>
              <a:r>
                <a:rPr lang="en-US" altLang="zh-CN" sz="4480" b="1" spc="300" dirty="0">
                  <a:solidFill>
                    <a:srgbClr val="FFC000"/>
                  </a:solidFill>
                  <a:latin typeface="Arial" panose="020B0604020202020204" pitchFamily="34" charset="0"/>
                  <a:ea typeface="微软雅黑" panose="020B0503020204020204" pitchFamily="34" charset="-122"/>
                  <a:sym typeface="Arial" panose="020B0604020202020204" pitchFamily="34" charset="0"/>
                </a:rPr>
                <a:t>01</a:t>
              </a:r>
              <a:endParaRPr lang="zh-CN" altLang="en-US" sz="4480" b="1" spc="300" dirty="0">
                <a:solidFill>
                  <a:srgbClr val="FFC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421" name="矩形 1420"/>
            <p:cNvSpPr/>
            <p:nvPr>
              <p:custDataLst>
                <p:tags r:id="rId3"/>
              </p:custDataLst>
            </p:nvPr>
          </p:nvSpPr>
          <p:spPr>
            <a:xfrm>
              <a:off x="7265899" y="3274811"/>
              <a:ext cx="2069298" cy="567690"/>
            </a:xfrm>
            <a:prstGeom prst="rect">
              <a:avLst/>
            </a:prstGeom>
            <a:solidFill>
              <a:srgbClr val="69A35B"/>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lstStyle/>
            <a:p>
              <a:pPr algn="ctr">
                <a:lnSpc>
                  <a:spcPct val="120000"/>
                </a:lnSpc>
              </a:pPr>
              <a:r>
                <a:rPr lang="zh-CN" altLang="en-US" sz="2000" b="1" spc="300" dirty="0">
                  <a:solidFill>
                    <a:sysClr val="window" lastClr="FFFFFF"/>
                  </a:solidFill>
                  <a:latin typeface="Arial" panose="020B0604020202020204" pitchFamily="34" charset="0"/>
                  <a:ea typeface="微软雅黑" panose="020B0503020204020204" pitchFamily="34" charset="-122"/>
                  <a:cs typeface="+mn-ea"/>
                  <a:sym typeface="Arial" panose="020B0604020202020204" pitchFamily="34" charset="0"/>
                </a:rPr>
                <a:t>另存工作簿</a:t>
              </a:r>
            </a:p>
          </p:txBody>
        </p:sp>
        <p:sp>
          <p:nvSpPr>
            <p:cNvPr id="1422" name="文本框 1421"/>
            <p:cNvSpPr txBox="1"/>
            <p:nvPr>
              <p:custDataLst>
                <p:tags r:id="rId4"/>
              </p:custDataLst>
            </p:nvPr>
          </p:nvSpPr>
          <p:spPr>
            <a:xfrm>
              <a:off x="6333719" y="3140191"/>
              <a:ext cx="898525" cy="836295"/>
            </a:xfrm>
            <a:prstGeom prst="rect">
              <a:avLst/>
            </a:prstGeom>
            <a:noFill/>
          </p:spPr>
          <p:txBody>
            <a:bodyPr wrap="square" lIns="68580" tIns="34290" rIns="68580" bIns="34290" rtlCol="0" anchor="ctr" anchorCtr="1">
              <a:normAutofit fontScale="90000" lnSpcReduction="20000"/>
            </a:bodyPr>
            <a:lstStyle/>
            <a:p>
              <a:pPr algn="ctr">
                <a:lnSpc>
                  <a:spcPct val="140000"/>
                </a:lnSpc>
              </a:pPr>
              <a:r>
                <a:rPr lang="en-US" altLang="zh-CN" sz="4480" b="1" spc="300" dirty="0">
                  <a:solidFill>
                    <a:srgbClr val="69A35B"/>
                  </a:solidFill>
                  <a:latin typeface="Arial" panose="020B0604020202020204" pitchFamily="34" charset="0"/>
                  <a:ea typeface="微软雅黑" panose="020B0503020204020204" pitchFamily="34" charset="-122"/>
                  <a:sym typeface="Arial" panose="020B0604020202020204" pitchFamily="34" charset="0"/>
                </a:rPr>
                <a:t>02</a:t>
              </a:r>
              <a:endParaRPr lang="zh-CN" altLang="en-US" sz="4480" b="1" spc="300" dirty="0">
                <a:solidFill>
                  <a:srgbClr val="69A35B"/>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内容占位符 2"/>
            <p:cNvSpPr txBox="1"/>
            <p:nvPr/>
          </p:nvSpPr>
          <p:spPr>
            <a:xfrm>
              <a:off x="1458808" y="4228161"/>
              <a:ext cx="4083739" cy="1745450"/>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50000"/>
                </a:lnSpc>
              </a:pPr>
              <a:r>
                <a:rPr lang="zh-CN" altLang="en-US" sz="2000" dirty="0"/>
                <a:t>选择“文件”</a:t>
              </a:r>
              <a:r>
                <a:rPr lang="en-US" altLang="zh-CN" sz="2000" dirty="0"/>
                <a:t>/“</a:t>
              </a:r>
              <a:r>
                <a:rPr lang="zh-CN" altLang="en-US" sz="2000" dirty="0"/>
                <a:t>保存”命令或单击快速访问工具栏中的“保存”按钮 ，或直接按“</a:t>
              </a:r>
              <a:r>
                <a:rPr lang="en-US" sz="2000" dirty="0"/>
                <a:t>Ctrl+S”</a:t>
              </a:r>
              <a:r>
                <a:rPr lang="zh-CN" altLang="en-US" sz="2000" dirty="0"/>
                <a:t>组合</a:t>
              </a:r>
              <a:r>
                <a:rPr lang="zh-CN" altLang="en-US" sz="2000" dirty="0" smtClean="0"/>
                <a:t>键。</a:t>
              </a:r>
              <a:endParaRPr lang="zh-CN" altLang="en-US" sz="2000" dirty="0"/>
            </a:p>
          </p:txBody>
        </p:sp>
        <p:sp>
          <p:nvSpPr>
            <p:cNvPr id="20" name="内容占位符 2"/>
            <p:cNvSpPr txBox="1"/>
            <p:nvPr/>
          </p:nvSpPr>
          <p:spPr>
            <a:xfrm>
              <a:off x="6450739" y="4199553"/>
              <a:ext cx="5020708" cy="2319823"/>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50000"/>
                </a:lnSpc>
              </a:pPr>
              <a:r>
                <a:rPr lang="zh-CN" altLang="en-US" sz="2000" dirty="0"/>
                <a:t>另存工作簿是指将工作簿以不同的名称或不同的位置进行保存。选择“文件”</a:t>
              </a:r>
              <a:r>
                <a:rPr lang="en-US" altLang="zh-CN" sz="2000" dirty="0"/>
                <a:t>/“</a:t>
              </a:r>
              <a:r>
                <a:rPr lang="zh-CN" altLang="en-US" sz="2000" dirty="0"/>
                <a:t>另存为”命令，打开“另存为”界面，选择“浏览”选项后，按保存新建工作簿的方法设置保存位置和名称即可。</a:t>
              </a: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fontScale="90000"/>
          </a:bodyPr>
          <a:lstStyle/>
          <a:p>
            <a:r>
              <a:rPr lang="zh-CN" altLang="en-US" sz="3110" dirty="0"/>
              <a:t>（三）工作簿的基本操作</a:t>
            </a:r>
          </a:p>
        </p:txBody>
      </p:sp>
      <p:sp>
        <p:nvSpPr>
          <p:cNvPr id="4" name="矩形 3"/>
          <p:cNvSpPr/>
          <p:nvPr/>
        </p:nvSpPr>
        <p:spPr>
          <a:xfrm>
            <a:off x="1274324" y="1161593"/>
            <a:ext cx="4452708" cy="5178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 name="内容占位符 3"/>
          <p:cNvSpPr>
            <a:spLocks noGrp="1"/>
          </p:cNvSpPr>
          <p:nvPr>
            <p:ph sz="quarter" idx="10"/>
          </p:nvPr>
        </p:nvSpPr>
        <p:spPr>
          <a:xfrm>
            <a:off x="1274324" y="1186269"/>
            <a:ext cx="4067697" cy="533482"/>
          </a:xfrm>
        </p:spPr>
        <p:txBody>
          <a:bodyPr>
            <a:normAutofit lnSpcReduction="10000"/>
          </a:bodyPr>
          <a:lstStyle/>
          <a:p>
            <a:pPr indent="0"/>
            <a:r>
              <a:rPr lang="en-US" altLang="zh-CN" dirty="0">
                <a:solidFill>
                  <a:schemeClr val="bg1"/>
                </a:solidFill>
              </a:rPr>
              <a:t>3</a:t>
            </a:r>
            <a:r>
              <a:rPr lang="zh-CN" altLang="en-US" dirty="0">
                <a:solidFill>
                  <a:schemeClr val="bg1"/>
                </a:solidFill>
              </a:rPr>
              <a:t>．工作簿的打开</a:t>
            </a:r>
          </a:p>
        </p:txBody>
      </p:sp>
      <p:grpSp>
        <p:nvGrpSpPr>
          <p:cNvPr id="6" name="组合 5"/>
          <p:cNvGrpSpPr/>
          <p:nvPr/>
        </p:nvGrpSpPr>
        <p:grpSpPr>
          <a:xfrm flipV="1">
            <a:off x="609600" y="1030803"/>
            <a:ext cx="470284" cy="670057"/>
            <a:chOff x="3173412" y="596106"/>
            <a:chExt cx="960438" cy="1368425"/>
          </a:xfrm>
        </p:grpSpPr>
        <p:sp>
          <p:nvSpPr>
            <p:cNvPr id="7"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9"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0"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1"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40" name="内容占位符 2"/>
          <p:cNvSpPr txBox="1"/>
          <p:nvPr/>
        </p:nvSpPr>
        <p:spPr>
          <a:xfrm>
            <a:off x="859122" y="1956218"/>
            <a:ext cx="10711180" cy="720055"/>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50000"/>
              </a:lnSpc>
            </a:pPr>
            <a:r>
              <a:rPr sz="2000" dirty="0"/>
              <a:t>打开工作簿的方法主要有以下</a:t>
            </a:r>
            <a:r>
              <a:rPr lang="en-US" sz="2000" dirty="0"/>
              <a:t>3</a:t>
            </a:r>
            <a:r>
              <a:rPr sz="2000" dirty="0"/>
              <a:t>种</a:t>
            </a:r>
            <a:r>
              <a:rPr lang="zh-CN" sz="2000" dirty="0"/>
              <a:t>。</a:t>
            </a:r>
          </a:p>
        </p:txBody>
      </p:sp>
      <p:grpSp>
        <p:nvGrpSpPr>
          <p:cNvPr id="2" name="组合 1"/>
          <p:cNvGrpSpPr/>
          <p:nvPr/>
        </p:nvGrpSpPr>
        <p:grpSpPr>
          <a:xfrm>
            <a:off x="1244378" y="2729196"/>
            <a:ext cx="10325924" cy="3800241"/>
            <a:chOff x="1562993" y="2676274"/>
            <a:chExt cx="9940667" cy="3800241"/>
          </a:xfrm>
        </p:grpSpPr>
        <p:sp>
          <p:nvSpPr>
            <p:cNvPr id="28" name="矩形 27"/>
            <p:cNvSpPr/>
            <p:nvPr>
              <p:custDataLst>
                <p:tags r:id="rId1"/>
              </p:custDataLst>
            </p:nvPr>
          </p:nvSpPr>
          <p:spPr>
            <a:xfrm>
              <a:off x="2852678" y="4224187"/>
              <a:ext cx="8650982" cy="1149918"/>
            </a:xfrm>
            <a:prstGeom prst="rect">
              <a:avLst/>
            </a:prstGeom>
            <a:noFill/>
            <a:ln>
              <a:noFill/>
            </a:ln>
            <a:extLst>
              <a:ext uri="{909E8E84-426E-40DD-AFC4-6F175D3DCCD1}">
                <a14:hiddenFill xmlns:a14="http://schemas.microsoft.com/office/drawing/2010/main">
                  <a:solidFill>
                    <a:srgbClr val="1784C7"/>
                  </a:solidFill>
                </a14:hiddenFill>
              </a:ext>
            </a:extLst>
          </p:spPr>
          <p:style>
            <a:lnRef idx="2">
              <a:srgbClr val="1784C7">
                <a:shade val="50000"/>
              </a:srgbClr>
            </a:lnRef>
            <a:fillRef idx="1">
              <a:srgbClr val="1784C7"/>
            </a:fillRef>
            <a:effectRef idx="0">
              <a:srgbClr val="1784C7"/>
            </a:effectRef>
            <a:fontRef idx="minor">
              <a:srgbClr val="FFFFFF"/>
            </a:fontRef>
          </p:style>
          <p:txBody>
            <a:bodyPr rtlCol="0" anchor="ctr">
              <a:normAutofit lnSpcReduction="10000"/>
            </a:bodyPr>
            <a:lstStyle/>
            <a:p>
              <a:pPr>
                <a:lnSpc>
                  <a:spcPct val="120000"/>
                </a:lnSpc>
              </a:pPr>
              <a:r>
                <a:rPr lang="zh-CN" altLang="en-US" sz="2000" b="1" spc="150" dirty="0">
                  <a:solidFill>
                    <a:schemeClr val="tx1"/>
                  </a:solidFill>
                  <a:latin typeface="Arial" panose="020B0604020202020204" pitchFamily="34" charset="0"/>
                  <a:ea typeface="微软雅黑" panose="020B0503020204020204" pitchFamily="34" charset="-122"/>
                  <a:sym typeface="Arial" panose="020B0604020202020204" pitchFamily="34" charset="0"/>
                </a:rPr>
                <a:t>快速访问工具栏</a:t>
              </a:r>
              <a:r>
                <a:rPr lang="zh-CN" altLang="en-US" sz="2000" spc="150" dirty="0" smtClean="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rPr>
                <a:t>。按</a:t>
              </a:r>
              <a:r>
                <a:rPr lang="zh-CN" altLang="en-US" sz="2000" spc="150" dirty="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rPr>
                <a:t>“</a:t>
              </a:r>
              <a:r>
                <a:rPr lang="en-US" altLang="zh-CN" sz="2000" spc="150" dirty="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rPr>
                <a:t>Ctrl+O”</a:t>
              </a:r>
              <a:r>
                <a:rPr lang="zh-CN" altLang="en-US" sz="2000" spc="150" dirty="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rPr>
                <a:t>组合键，打开“打开”界面，选择其中的“浏览”选项后，在打开的“打开”对话框中选择要打开的工作簿，然后单</a:t>
              </a:r>
              <a:r>
                <a:rPr lang="zh-CN" altLang="en-US" sz="2000" spc="150" dirty="0" smtClean="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rPr>
                <a:t>击“打开 ”按钮。</a:t>
              </a:r>
              <a:endParaRPr lang="zh-CN" altLang="en-US" sz="2000" spc="150" dirty="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矩形 28"/>
            <p:cNvSpPr/>
            <p:nvPr>
              <p:custDataLst>
                <p:tags r:id="rId2"/>
              </p:custDataLst>
            </p:nvPr>
          </p:nvSpPr>
          <p:spPr>
            <a:xfrm>
              <a:off x="1562993" y="2923958"/>
              <a:ext cx="605790" cy="546735"/>
            </a:xfrm>
            <a:prstGeom prst="rect">
              <a:avLst/>
            </a:prstGeom>
            <a:solidFill>
              <a:srgbClr val="1784C7"/>
            </a:solidFill>
            <a:ln>
              <a:noFill/>
            </a:ln>
          </p:spPr>
          <p:style>
            <a:lnRef idx="2">
              <a:srgbClr val="1784C7">
                <a:shade val="50000"/>
              </a:srgbClr>
            </a:lnRef>
            <a:fillRef idx="1">
              <a:srgbClr val="1784C7"/>
            </a:fillRef>
            <a:effectRef idx="0">
              <a:srgbClr val="1784C7"/>
            </a:effectRef>
            <a:fontRef idx="minor">
              <a:srgbClr val="FFFFFF"/>
            </a:fontRef>
          </p:style>
          <p:txBody>
            <a:bodyPr rtlCol="0" anchor="ctr">
              <a:normAutofit/>
            </a:bodyPr>
            <a:lstStyle/>
            <a:p>
              <a:pPr algn="ctr"/>
              <a:r>
                <a:rPr lang="en-US" altLang="zh-CN">
                  <a:latin typeface="Arial" panose="020B0604020202020204" pitchFamily="34" charset="0"/>
                  <a:ea typeface="微软雅黑" panose="020B0503020204020204" pitchFamily="34" charset="-122"/>
                  <a:sym typeface="Arial" panose="020B0604020202020204" pitchFamily="34" charset="0"/>
                </a:rPr>
                <a:t>01</a:t>
              </a:r>
            </a:p>
          </p:txBody>
        </p:sp>
        <p:sp>
          <p:nvSpPr>
            <p:cNvPr id="30" name="文本框 639"/>
            <p:cNvSpPr txBox="1"/>
            <p:nvPr>
              <p:custDataLst>
                <p:tags r:id="rId3"/>
              </p:custDataLst>
            </p:nvPr>
          </p:nvSpPr>
          <p:spPr>
            <a:xfrm>
              <a:off x="2327533" y="2953803"/>
              <a:ext cx="390525" cy="486410"/>
            </a:xfrm>
            <a:prstGeom prst="rect">
              <a:avLst/>
            </a:prstGeom>
            <a:noFill/>
          </p:spPr>
          <p:txBody>
            <a:bodyPr wrap="none" rtlCol="0">
              <a:normAutofit fontScale="85000" lnSpcReduction="20000"/>
            </a:bodyPr>
            <a:lstStyle/>
            <a:p>
              <a:r>
                <a:rPr lang="en-US" altLang="zh-CN" sz="3600" b="1" dirty="0">
                  <a:solidFill>
                    <a:srgbClr val="1784C7"/>
                  </a:solidFill>
                  <a:latin typeface="Arial" panose="020B0604020202020204" pitchFamily="34" charset="0"/>
                  <a:ea typeface="微软雅黑" panose="020B0503020204020204" pitchFamily="34" charset="-122"/>
                  <a:sym typeface="Arial" panose="020B0604020202020204" pitchFamily="34" charset="0"/>
                </a:rPr>
                <a:t>&gt;</a:t>
              </a:r>
              <a:endParaRPr lang="zh-CN" altLang="en-US" sz="3600" b="1" dirty="0">
                <a:solidFill>
                  <a:srgbClr val="1784C7"/>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矩形 30"/>
            <p:cNvSpPr/>
            <p:nvPr>
              <p:custDataLst>
                <p:tags r:id="rId4"/>
              </p:custDataLst>
            </p:nvPr>
          </p:nvSpPr>
          <p:spPr>
            <a:xfrm>
              <a:off x="1562993" y="4355950"/>
              <a:ext cx="605790" cy="546735"/>
            </a:xfrm>
            <a:prstGeom prst="rect">
              <a:avLst/>
            </a:prstGeom>
            <a:solidFill>
              <a:srgbClr val="1BA8C9"/>
            </a:solidFill>
            <a:ln>
              <a:noFill/>
            </a:ln>
          </p:spPr>
          <p:style>
            <a:lnRef idx="2">
              <a:srgbClr val="1784C7">
                <a:shade val="50000"/>
              </a:srgbClr>
            </a:lnRef>
            <a:fillRef idx="1">
              <a:srgbClr val="1784C7"/>
            </a:fillRef>
            <a:effectRef idx="0">
              <a:srgbClr val="1784C7"/>
            </a:effectRef>
            <a:fontRef idx="minor">
              <a:srgbClr val="FFFFFF"/>
            </a:fontRef>
          </p:style>
          <p:txBody>
            <a:bodyPr rtlCol="0" anchor="ctr">
              <a:normAutofit/>
            </a:bodyPr>
            <a:lstStyle/>
            <a:p>
              <a:pPr algn="ctr"/>
              <a:r>
                <a:rPr lang="en-US" altLang="zh-CN">
                  <a:latin typeface="Arial" panose="020B0604020202020204" pitchFamily="34" charset="0"/>
                  <a:ea typeface="微软雅黑" panose="020B0503020204020204" pitchFamily="34" charset="-122"/>
                  <a:sym typeface="Arial" panose="020B0604020202020204" pitchFamily="34" charset="0"/>
                </a:rPr>
                <a:t>02</a:t>
              </a:r>
            </a:p>
          </p:txBody>
        </p:sp>
        <p:sp>
          <p:nvSpPr>
            <p:cNvPr id="32" name="文本框 643"/>
            <p:cNvSpPr txBox="1"/>
            <p:nvPr>
              <p:custDataLst>
                <p:tags r:id="rId5"/>
              </p:custDataLst>
            </p:nvPr>
          </p:nvSpPr>
          <p:spPr>
            <a:xfrm>
              <a:off x="2327533" y="4386430"/>
              <a:ext cx="390525" cy="486410"/>
            </a:xfrm>
            <a:prstGeom prst="rect">
              <a:avLst/>
            </a:prstGeom>
            <a:noFill/>
          </p:spPr>
          <p:txBody>
            <a:bodyPr wrap="none" rtlCol="0">
              <a:normAutofit fontScale="85000" lnSpcReduction="20000"/>
            </a:bodyPr>
            <a:lstStyle/>
            <a:p>
              <a:r>
                <a:rPr lang="en-US" altLang="zh-CN" sz="3600" b="1" dirty="0">
                  <a:solidFill>
                    <a:srgbClr val="1BA8C9"/>
                  </a:solidFill>
                  <a:latin typeface="Arial" panose="020B0604020202020204" pitchFamily="34" charset="0"/>
                  <a:ea typeface="微软雅黑" panose="020B0503020204020204" pitchFamily="34" charset="-122"/>
                  <a:sym typeface="Arial" panose="020B0604020202020204" pitchFamily="34" charset="0"/>
                </a:rPr>
                <a:t>&gt;</a:t>
              </a:r>
              <a:endParaRPr lang="zh-CN" altLang="en-US" sz="3600" b="1" dirty="0">
                <a:solidFill>
                  <a:srgbClr val="1BA8C9"/>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矩形 32"/>
            <p:cNvSpPr/>
            <p:nvPr>
              <p:custDataLst>
                <p:tags r:id="rId6"/>
              </p:custDataLst>
            </p:nvPr>
          </p:nvSpPr>
          <p:spPr>
            <a:xfrm>
              <a:off x="2852678" y="2676274"/>
              <a:ext cx="8650982" cy="1547914"/>
            </a:xfrm>
            <a:prstGeom prst="rect">
              <a:avLst/>
            </a:prstGeom>
            <a:noFill/>
            <a:ln>
              <a:noFill/>
            </a:ln>
            <a:extLst>
              <a:ext uri="{909E8E84-426E-40DD-AFC4-6F175D3DCCD1}">
                <a14:hiddenFill xmlns:a14="http://schemas.microsoft.com/office/drawing/2010/main">
                  <a:solidFill>
                    <a:srgbClr val="1784C7"/>
                  </a:solidFill>
                </a14:hiddenFill>
              </a:ext>
            </a:extLst>
          </p:spPr>
          <p:style>
            <a:lnRef idx="2">
              <a:srgbClr val="1784C7">
                <a:shade val="50000"/>
              </a:srgbClr>
            </a:lnRef>
            <a:fillRef idx="1">
              <a:srgbClr val="1784C7"/>
            </a:fillRef>
            <a:effectRef idx="0">
              <a:srgbClr val="1784C7"/>
            </a:effectRef>
            <a:fontRef idx="minor">
              <a:srgbClr val="FFFFFF"/>
            </a:fontRef>
          </p:style>
          <p:txBody>
            <a:bodyPr rtlCol="0" anchor="ctr">
              <a:normAutofit lnSpcReduction="10000"/>
            </a:bodyPr>
            <a:lstStyle/>
            <a:p>
              <a:pPr>
                <a:lnSpc>
                  <a:spcPct val="120000"/>
                </a:lnSpc>
              </a:pPr>
              <a:r>
                <a:rPr lang="zh-CN" altLang="en-US" sz="2000" b="1" spc="150" dirty="0" smtClean="0">
                  <a:solidFill>
                    <a:schemeClr val="tx1"/>
                  </a:solidFill>
                  <a:latin typeface="Arial" panose="020B0604020202020204" pitchFamily="34" charset="0"/>
                  <a:ea typeface="微软雅黑" panose="020B0503020204020204" pitchFamily="34" charset="-122"/>
                  <a:sym typeface="Arial" panose="020B0604020202020204" pitchFamily="34" charset="0"/>
                </a:rPr>
                <a:t>“文件”选项</a:t>
              </a:r>
              <a:r>
                <a:rPr lang="zh-CN" altLang="en-US" sz="2000" b="1" spc="150" dirty="0">
                  <a:solidFill>
                    <a:schemeClr val="tx1"/>
                  </a:solidFill>
                  <a:latin typeface="Arial" panose="020B0604020202020204" pitchFamily="34" charset="0"/>
                  <a:ea typeface="微软雅黑" panose="020B0503020204020204" pitchFamily="34" charset="-122"/>
                  <a:sym typeface="Arial" panose="020B0604020202020204" pitchFamily="34" charset="0"/>
                </a:rPr>
                <a:t>卡</a:t>
              </a:r>
              <a:r>
                <a:rPr lang="zh-CN" altLang="en-US" sz="2000" spc="150" dirty="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rPr>
                <a:t>。选择“文件”</a:t>
              </a:r>
              <a:r>
                <a:rPr lang="en-US" altLang="zh-CN" sz="2000" spc="150" dirty="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rPr>
                <a:t>/“</a:t>
              </a:r>
              <a:r>
                <a:rPr lang="zh-CN" altLang="en-US" sz="2000" spc="150" dirty="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rPr>
                <a:t>打开”命令，打开“打开”界面，在其中选择“浏览”选项后，打开“打开”对话框，在文件保存位置下拉列表框中选择工作簿保存的位置，在下方的列表框中选择需要打开的工作簿，然后单</a:t>
              </a:r>
              <a:r>
                <a:rPr lang="zh-CN" altLang="en-US" sz="2000" spc="150" dirty="0" smtClean="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rPr>
                <a:t>击“打开”按</a:t>
              </a:r>
              <a:r>
                <a:rPr lang="zh-CN" altLang="en-US" sz="2000" spc="150" dirty="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rPr>
                <a:t>钮。</a:t>
              </a:r>
            </a:p>
            <a:p>
              <a:pPr>
                <a:lnSpc>
                  <a:spcPct val="120000"/>
                </a:lnSpc>
              </a:pPr>
              <a:endParaRPr lang="zh-CN" altLang="en-US" sz="2000" spc="150" dirty="0" smtClean="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34" name="组合 33"/>
            <p:cNvGrpSpPr/>
            <p:nvPr/>
          </p:nvGrpSpPr>
          <p:grpSpPr>
            <a:xfrm>
              <a:off x="1562993" y="5666255"/>
              <a:ext cx="9762733" cy="810260"/>
              <a:chOff x="2126348" y="5302784"/>
              <a:chExt cx="9762733" cy="810260"/>
            </a:xfrm>
          </p:grpSpPr>
          <p:sp>
            <p:nvSpPr>
              <p:cNvPr id="35" name="矩形 34"/>
              <p:cNvSpPr/>
              <p:nvPr>
                <p:custDataLst>
                  <p:tags r:id="rId7"/>
                </p:custDataLst>
              </p:nvPr>
            </p:nvSpPr>
            <p:spPr>
              <a:xfrm>
                <a:off x="2126348" y="5446395"/>
                <a:ext cx="605790" cy="546735"/>
              </a:xfrm>
              <a:prstGeom prst="rect">
                <a:avLst/>
              </a:prstGeom>
              <a:solidFill>
                <a:srgbClr val="22C29C"/>
              </a:solidFill>
              <a:ln>
                <a:noFill/>
              </a:ln>
            </p:spPr>
            <p:style>
              <a:lnRef idx="2">
                <a:srgbClr val="1784C7">
                  <a:shade val="50000"/>
                </a:srgbClr>
              </a:lnRef>
              <a:fillRef idx="1">
                <a:srgbClr val="1784C7"/>
              </a:fillRef>
              <a:effectRef idx="0">
                <a:srgbClr val="1784C7"/>
              </a:effectRef>
              <a:fontRef idx="minor">
                <a:srgbClr val="FFFFFF"/>
              </a:fontRef>
            </p:style>
            <p:txBody>
              <a:bodyPr rtlCol="0" anchor="ctr">
                <a:normAutofit/>
              </a:bodyPr>
              <a:lstStyle/>
              <a:p>
                <a:pPr algn="ctr"/>
                <a:r>
                  <a:rPr lang="en-US" altLang="zh-CN" dirty="0">
                    <a:latin typeface="Arial" panose="020B0604020202020204" pitchFamily="34" charset="0"/>
                    <a:ea typeface="微软雅黑" panose="020B0503020204020204" pitchFamily="34" charset="-122"/>
                    <a:sym typeface="Arial" panose="020B0604020202020204" pitchFamily="34" charset="0"/>
                  </a:rPr>
                  <a:t>03</a:t>
                </a:r>
              </a:p>
            </p:txBody>
          </p:sp>
          <p:sp>
            <p:nvSpPr>
              <p:cNvPr id="36" name="文本框 647"/>
              <p:cNvSpPr txBox="1"/>
              <p:nvPr>
                <p:custDataLst>
                  <p:tags r:id="rId8"/>
                </p:custDataLst>
              </p:nvPr>
            </p:nvSpPr>
            <p:spPr>
              <a:xfrm>
                <a:off x="2890888" y="5476875"/>
                <a:ext cx="390525" cy="486410"/>
              </a:xfrm>
              <a:prstGeom prst="rect">
                <a:avLst/>
              </a:prstGeom>
              <a:noFill/>
            </p:spPr>
            <p:txBody>
              <a:bodyPr wrap="none" rtlCol="0">
                <a:normAutofit fontScale="85000" lnSpcReduction="20000"/>
              </a:bodyPr>
              <a:lstStyle/>
              <a:p>
                <a:r>
                  <a:rPr lang="en-US" altLang="zh-CN" sz="3600" b="1" dirty="0">
                    <a:solidFill>
                      <a:srgbClr val="22C29C"/>
                    </a:solidFill>
                    <a:latin typeface="Arial" panose="020B0604020202020204" pitchFamily="34" charset="0"/>
                    <a:ea typeface="微软雅黑" panose="020B0503020204020204" pitchFamily="34" charset="-122"/>
                    <a:sym typeface="Arial" panose="020B0604020202020204" pitchFamily="34" charset="0"/>
                  </a:rPr>
                  <a:t>&gt;</a:t>
                </a:r>
                <a:endParaRPr lang="zh-CN" altLang="en-US" sz="3600" b="1" dirty="0">
                  <a:solidFill>
                    <a:srgbClr val="22C29C"/>
                  </a:solidFill>
                  <a:latin typeface="Arial" panose="020B0604020202020204" pitchFamily="34" charset="0"/>
                  <a:ea typeface="微软雅黑" panose="020B0503020204020204" pitchFamily="34" charset="-122"/>
                  <a:sym typeface="Arial" panose="020B0604020202020204" pitchFamily="34" charset="0"/>
                </a:endParaRPr>
              </a:p>
            </p:txBody>
          </p:sp>
          <p:sp>
            <p:nvSpPr>
              <p:cNvPr id="37" name="矩形 36"/>
              <p:cNvSpPr/>
              <p:nvPr>
                <p:custDataLst>
                  <p:tags r:id="rId9"/>
                </p:custDataLst>
              </p:nvPr>
            </p:nvSpPr>
            <p:spPr>
              <a:xfrm>
                <a:off x="3540493" y="5302784"/>
                <a:ext cx="8348588" cy="810260"/>
              </a:xfrm>
              <a:prstGeom prst="rect">
                <a:avLst/>
              </a:prstGeom>
              <a:noFill/>
              <a:ln>
                <a:noFill/>
              </a:ln>
              <a:extLst>
                <a:ext uri="{909E8E84-426E-40DD-AFC4-6F175D3DCCD1}">
                  <a14:hiddenFill xmlns:a14="http://schemas.microsoft.com/office/drawing/2010/main">
                    <a:solidFill>
                      <a:srgbClr val="1784C7"/>
                    </a:solidFill>
                  </a14:hiddenFill>
                </a:ext>
              </a:extLst>
            </p:spPr>
            <p:style>
              <a:lnRef idx="2">
                <a:srgbClr val="1784C7">
                  <a:shade val="50000"/>
                </a:srgbClr>
              </a:lnRef>
              <a:fillRef idx="1">
                <a:srgbClr val="1784C7"/>
              </a:fillRef>
              <a:effectRef idx="0">
                <a:srgbClr val="1784C7"/>
              </a:effectRef>
              <a:fontRef idx="minor">
                <a:srgbClr val="FFFFFF"/>
              </a:fontRef>
            </p:style>
            <p:txBody>
              <a:bodyPr rtlCol="0" anchor="ctr">
                <a:normAutofit lnSpcReduction="10000"/>
              </a:bodyPr>
              <a:lstStyle/>
              <a:p>
                <a:pPr>
                  <a:lnSpc>
                    <a:spcPct val="120000"/>
                  </a:lnSpc>
                </a:pPr>
                <a:r>
                  <a:rPr lang="zh-CN" altLang="en-US" sz="2000" b="1" spc="150" dirty="0">
                    <a:solidFill>
                      <a:schemeClr val="tx1"/>
                    </a:solidFill>
                    <a:latin typeface="Arial" panose="020B0604020202020204" pitchFamily="34" charset="0"/>
                    <a:ea typeface="微软雅黑" panose="020B0503020204020204" pitchFamily="34" charset="-122"/>
                    <a:sym typeface="Arial" panose="020B0604020202020204" pitchFamily="34" charset="0"/>
                  </a:rPr>
                  <a:t>快捷键</a:t>
                </a:r>
                <a:r>
                  <a:rPr lang="zh-CN" altLang="en-US" sz="2000" spc="150" dirty="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rPr>
                  <a:t>。双击打开保存工作簿的文件夹，在其中找到并双击</a:t>
                </a:r>
                <a:r>
                  <a:rPr lang="en-US" altLang="zh-CN" sz="2000" spc="150" dirty="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rPr>
                  <a:t>Excel</a:t>
                </a:r>
                <a:r>
                  <a:rPr lang="zh-CN" altLang="en-US" sz="2000" spc="150" dirty="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rPr>
                  <a:t>文件</a:t>
                </a:r>
                <a:r>
                  <a:rPr lang="zh-CN" altLang="en-US" sz="2000" spc="150" dirty="0" smtClean="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rPr>
                  <a:t>，此</a:t>
                </a:r>
                <a:r>
                  <a:rPr lang="zh-CN" altLang="en-US" sz="2000" spc="150" dirty="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rPr>
                  <a:t>时将启动</a:t>
                </a:r>
                <a:r>
                  <a:rPr lang="en-US" altLang="zh-CN" sz="2000" spc="150" dirty="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rPr>
                  <a:t>Excel</a:t>
                </a:r>
                <a:r>
                  <a:rPr lang="zh-CN" altLang="en-US" sz="2000" spc="150" dirty="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rPr>
                  <a:t>并打开该工作</a:t>
                </a:r>
                <a:r>
                  <a:rPr lang="zh-CN" altLang="en-US" sz="2000" spc="150" dirty="0" smtClean="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rPr>
                  <a:t>簿。</a:t>
                </a:r>
                <a:endParaRPr lang="zh-CN" altLang="en-US" sz="2000" spc="150" dirty="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endParaRPr>
              </a:p>
            </p:txBody>
          </p:sp>
        </p:gr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fontScale="90000"/>
          </a:bodyPr>
          <a:lstStyle/>
          <a:p>
            <a:r>
              <a:rPr lang="zh-CN" altLang="en-US" sz="3110" dirty="0"/>
              <a:t>（三）工作簿的基本操作</a:t>
            </a:r>
          </a:p>
        </p:txBody>
      </p:sp>
      <p:sp>
        <p:nvSpPr>
          <p:cNvPr id="4" name="矩形 3"/>
          <p:cNvSpPr/>
          <p:nvPr/>
        </p:nvSpPr>
        <p:spPr>
          <a:xfrm>
            <a:off x="1274324" y="1161593"/>
            <a:ext cx="4452708" cy="5178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 name="内容占位符 3"/>
          <p:cNvSpPr>
            <a:spLocks noGrp="1"/>
          </p:cNvSpPr>
          <p:nvPr>
            <p:ph sz="quarter" idx="10"/>
          </p:nvPr>
        </p:nvSpPr>
        <p:spPr>
          <a:xfrm>
            <a:off x="1274324" y="1186269"/>
            <a:ext cx="4067697" cy="533482"/>
          </a:xfrm>
        </p:spPr>
        <p:txBody>
          <a:bodyPr>
            <a:normAutofit lnSpcReduction="10000"/>
          </a:bodyPr>
          <a:lstStyle/>
          <a:p>
            <a:pPr indent="0"/>
            <a:r>
              <a:rPr lang="en-US" altLang="zh-CN" dirty="0">
                <a:solidFill>
                  <a:schemeClr val="bg1"/>
                </a:solidFill>
              </a:rPr>
              <a:t>4</a:t>
            </a:r>
            <a:r>
              <a:rPr lang="zh-CN" altLang="en-US" dirty="0">
                <a:solidFill>
                  <a:schemeClr val="bg1"/>
                </a:solidFill>
              </a:rPr>
              <a:t>．工作簿的关闭</a:t>
            </a:r>
          </a:p>
        </p:txBody>
      </p:sp>
      <p:grpSp>
        <p:nvGrpSpPr>
          <p:cNvPr id="6" name="组合 5"/>
          <p:cNvGrpSpPr/>
          <p:nvPr/>
        </p:nvGrpSpPr>
        <p:grpSpPr>
          <a:xfrm flipV="1">
            <a:off x="609600" y="1030803"/>
            <a:ext cx="470284" cy="670057"/>
            <a:chOff x="3173412" y="596106"/>
            <a:chExt cx="960438" cy="1368425"/>
          </a:xfrm>
        </p:grpSpPr>
        <p:sp>
          <p:nvSpPr>
            <p:cNvPr id="7"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9"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0"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1"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40" name="内容占位符 2"/>
          <p:cNvSpPr txBox="1"/>
          <p:nvPr/>
        </p:nvSpPr>
        <p:spPr>
          <a:xfrm>
            <a:off x="792480" y="2014855"/>
            <a:ext cx="10711180" cy="967740"/>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50000"/>
              </a:lnSpc>
            </a:pPr>
            <a:r>
              <a:rPr sz="2000" dirty="0" err="1"/>
              <a:t>关闭工作簿是指将当前编辑的工作簿关闭，</a:t>
            </a:r>
            <a:r>
              <a:rPr sz="2000" dirty="0" err="1" smtClean="0"/>
              <a:t>但并不退出</a:t>
            </a:r>
            <a:r>
              <a:rPr lang="en-US" sz="2000" dirty="0" err="1"/>
              <a:t>WPS</a:t>
            </a:r>
            <a:r>
              <a:rPr lang="en-US" sz="2000" dirty="0"/>
              <a:t> </a:t>
            </a:r>
            <a:r>
              <a:rPr lang="en-US" sz="2000" dirty="0" err="1"/>
              <a:t>Office</a:t>
            </a:r>
            <a:r>
              <a:rPr sz="2000" dirty="0" err="1" smtClean="0"/>
              <a:t>的操作</a:t>
            </a:r>
            <a:r>
              <a:rPr sz="2000" dirty="0" err="1"/>
              <a:t>。关闭工作簿的操作主要有以下两种</a:t>
            </a:r>
            <a:r>
              <a:rPr sz="2000" dirty="0"/>
              <a:t>。</a:t>
            </a:r>
          </a:p>
        </p:txBody>
      </p:sp>
      <p:grpSp>
        <p:nvGrpSpPr>
          <p:cNvPr id="15" name="组合 14"/>
          <p:cNvGrpSpPr/>
          <p:nvPr/>
        </p:nvGrpSpPr>
        <p:grpSpPr>
          <a:xfrm>
            <a:off x="1628142" y="3306736"/>
            <a:ext cx="8069580" cy="2790759"/>
            <a:chOff x="1789430" y="3358515"/>
            <a:chExt cx="8069580" cy="2790759"/>
          </a:xfrm>
        </p:grpSpPr>
        <p:grpSp>
          <p:nvGrpSpPr>
            <p:cNvPr id="19" name="组合 18"/>
            <p:cNvGrpSpPr/>
            <p:nvPr/>
          </p:nvGrpSpPr>
          <p:grpSpPr>
            <a:xfrm>
              <a:off x="1789430" y="3358515"/>
              <a:ext cx="8069580" cy="1028065"/>
              <a:chOff x="2398" y="5480"/>
              <a:chExt cx="12708" cy="1619"/>
            </a:xfrm>
          </p:grpSpPr>
          <p:sp>
            <p:nvSpPr>
              <p:cNvPr id="17" name="Rectangle 25"/>
              <p:cNvSpPr>
                <a:spLocks noChangeArrowheads="1"/>
              </p:cNvSpPr>
              <p:nvPr/>
            </p:nvSpPr>
            <p:spPr bwMode="auto">
              <a:xfrm>
                <a:off x="2398" y="5480"/>
                <a:ext cx="852" cy="1386"/>
              </a:xfrm>
              <a:prstGeom prst="rect">
                <a:avLst/>
              </a:prstGeom>
              <a:solidFill>
                <a:srgbClr val="FF944D"/>
              </a:solidFill>
              <a:ln>
                <a:noFill/>
              </a:ln>
            </p:spPr>
            <p:txBody>
              <a:bodyPr vert="horz" wrap="square" lIns="91440" tIns="45720" rIns="91440" bIns="45720" numCol="1" anchor="t" anchorCtr="0" compatLnSpc="1"/>
              <a:lstStyle/>
              <a:p>
                <a:endParaRPr lang="zh-CN" altLang="en-US" dirty="0">
                  <a:latin typeface="微软雅黑" panose="020B0503020204020204" pitchFamily="34" charset="-122"/>
                  <a:cs typeface="+mn-ea"/>
                  <a:sym typeface="+mn-lt"/>
                </a:endParaRPr>
              </a:p>
            </p:txBody>
          </p:sp>
          <p:sp>
            <p:nvSpPr>
              <p:cNvPr id="43" name="文本框 30"/>
              <p:cNvSpPr txBox="1"/>
              <p:nvPr/>
            </p:nvSpPr>
            <p:spPr>
              <a:xfrm>
                <a:off x="3769" y="5693"/>
                <a:ext cx="11337" cy="1406"/>
              </a:xfrm>
              <a:prstGeom prst="rect">
                <a:avLst/>
              </a:prstGeom>
              <a:noFill/>
            </p:spPr>
            <p:txBody>
              <a:bodyPr wrap="square" rtlCol="0">
                <a:spAutoFit/>
              </a:bodyPr>
              <a:lstStyle/>
              <a:p>
                <a:pPr>
                  <a:lnSpc>
                    <a:spcPct val="130000"/>
                  </a:lnSpc>
                </a:pPr>
                <a:r>
                  <a:rPr lang="zh-CN" altLang="en-US" sz="2000" b="1" dirty="0">
                    <a:latin typeface="微软雅黑" panose="020B0503020204020204" pitchFamily="34" charset="-122"/>
                    <a:cs typeface="+mn-ea"/>
                    <a:sym typeface="+mn-lt"/>
                  </a:rPr>
                  <a:t>“文件”选项</a:t>
                </a:r>
                <a:r>
                  <a:rPr lang="zh-CN" altLang="en-US" sz="2000" b="1" dirty="0" smtClean="0">
                    <a:latin typeface="微软雅黑" panose="020B0503020204020204" pitchFamily="34" charset="-122"/>
                    <a:cs typeface="+mn-ea"/>
                    <a:sym typeface="+mn-lt"/>
                  </a:rPr>
                  <a:t>卡。</a:t>
                </a:r>
                <a:r>
                  <a:rPr lang="zh-CN" altLang="en-US" sz="2000" dirty="0"/>
                  <a:t>在打开的工作簿中选择“文件”</a:t>
                </a:r>
                <a:r>
                  <a:rPr lang="en-US" altLang="zh-CN" sz="2000" dirty="0"/>
                  <a:t>/“</a:t>
                </a:r>
                <a:r>
                  <a:rPr lang="zh-CN" altLang="en-US" sz="2000" dirty="0"/>
                  <a:t>关闭”命令。</a:t>
                </a:r>
              </a:p>
              <a:p>
                <a:pPr>
                  <a:lnSpc>
                    <a:spcPct val="130000"/>
                  </a:lnSpc>
                </a:pPr>
                <a:endParaRPr lang="zh-CN" altLang="en-US" sz="2000" b="1" dirty="0">
                  <a:latin typeface="微软雅黑" panose="020B0503020204020204" pitchFamily="34" charset="-122"/>
                  <a:cs typeface="+mn-ea"/>
                  <a:sym typeface="+mn-lt"/>
                </a:endParaRPr>
              </a:p>
            </p:txBody>
          </p:sp>
        </p:grpSp>
        <p:grpSp>
          <p:nvGrpSpPr>
            <p:cNvPr id="14" name="组合 13"/>
            <p:cNvGrpSpPr/>
            <p:nvPr/>
          </p:nvGrpSpPr>
          <p:grpSpPr>
            <a:xfrm>
              <a:off x="1842135" y="5062154"/>
              <a:ext cx="6741795" cy="1087120"/>
              <a:chOff x="2398" y="8079"/>
              <a:chExt cx="10617" cy="1712"/>
            </a:xfrm>
          </p:grpSpPr>
          <p:sp>
            <p:nvSpPr>
              <p:cNvPr id="42" name="文本框 30"/>
              <p:cNvSpPr txBox="1"/>
              <p:nvPr/>
            </p:nvSpPr>
            <p:spPr>
              <a:xfrm>
                <a:off x="4511" y="8385"/>
                <a:ext cx="8504" cy="1406"/>
              </a:xfrm>
              <a:prstGeom prst="rect">
                <a:avLst/>
              </a:prstGeom>
              <a:noFill/>
            </p:spPr>
            <p:txBody>
              <a:bodyPr wrap="square" rtlCol="0">
                <a:spAutoFit/>
              </a:bodyPr>
              <a:lstStyle/>
              <a:p>
                <a:pPr>
                  <a:lnSpc>
                    <a:spcPct val="130000"/>
                  </a:lnSpc>
                </a:pPr>
                <a:r>
                  <a:rPr lang="zh-CN" altLang="en-US" sz="2000" b="1" dirty="0">
                    <a:latin typeface="微软雅黑" panose="020B0503020204020204" pitchFamily="34" charset="-122"/>
                    <a:cs typeface="+mn-ea"/>
                    <a:sym typeface="+mn-lt"/>
                  </a:rPr>
                  <a:t>快捷</a:t>
                </a:r>
                <a:r>
                  <a:rPr lang="zh-CN" altLang="en-US" sz="2000" b="1" dirty="0" smtClean="0">
                    <a:latin typeface="微软雅黑" panose="020B0503020204020204" pitchFamily="34" charset="-122"/>
                    <a:cs typeface="+mn-ea"/>
                    <a:sym typeface="+mn-lt"/>
                  </a:rPr>
                  <a:t>键。</a:t>
                </a:r>
                <a:r>
                  <a:rPr lang="zh-CN" altLang="en-US" sz="2000" dirty="0"/>
                  <a:t>直接按“</a:t>
                </a:r>
                <a:r>
                  <a:rPr lang="en-US" altLang="zh-CN" sz="2000" dirty="0"/>
                  <a:t>Ctrl+W”</a:t>
                </a:r>
                <a:r>
                  <a:rPr lang="zh-CN" altLang="en-US" sz="2000" dirty="0"/>
                  <a:t>组合键。</a:t>
                </a:r>
              </a:p>
              <a:p>
                <a:pPr>
                  <a:lnSpc>
                    <a:spcPct val="130000"/>
                  </a:lnSpc>
                </a:pPr>
                <a:endParaRPr lang="zh-CN" altLang="en-US" sz="2000" b="1" dirty="0">
                  <a:latin typeface="微软雅黑" panose="020B0503020204020204" pitchFamily="34" charset="-122"/>
                  <a:cs typeface="+mn-ea"/>
                  <a:sym typeface="+mn-lt"/>
                </a:endParaRPr>
              </a:p>
            </p:txBody>
          </p:sp>
          <p:sp>
            <p:nvSpPr>
              <p:cNvPr id="2" name="Rectangle 25"/>
              <p:cNvSpPr>
                <a:spLocks noChangeArrowheads="1"/>
              </p:cNvSpPr>
              <p:nvPr/>
            </p:nvSpPr>
            <p:spPr bwMode="auto">
              <a:xfrm>
                <a:off x="2398" y="8079"/>
                <a:ext cx="852" cy="1386"/>
              </a:xfrm>
              <a:prstGeom prst="rect">
                <a:avLst/>
              </a:prstGeom>
              <a:solidFill>
                <a:schemeClr val="accent1">
                  <a:lumMod val="20000"/>
                  <a:lumOff val="80000"/>
                </a:schemeClr>
              </a:solidFill>
              <a:ln>
                <a:noFill/>
              </a:ln>
            </p:spPr>
            <p:txBody>
              <a:bodyPr vert="horz" wrap="square" lIns="91440" tIns="45720" rIns="91440" bIns="45720" numCol="1" anchor="t" anchorCtr="0" compatLnSpc="1"/>
              <a:lstStyle/>
              <a:p>
                <a:endParaRPr lang="zh-CN" altLang="en-US" dirty="0">
                  <a:latin typeface="微软雅黑" panose="020B0503020204020204" pitchFamily="34" charset="-122"/>
                  <a:cs typeface="+mn-ea"/>
                  <a:sym typeface="+mn-lt"/>
                </a:endParaRPr>
              </a:p>
            </p:txBody>
          </p:sp>
        </p:gr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fontScale="90000"/>
          </a:bodyPr>
          <a:lstStyle/>
          <a:p>
            <a:r>
              <a:rPr lang="zh-CN" altLang="en-US" sz="3110" dirty="0"/>
              <a:t>（四）工作表的基本操作</a:t>
            </a:r>
          </a:p>
        </p:txBody>
      </p:sp>
      <p:sp>
        <p:nvSpPr>
          <p:cNvPr id="42" name="矩形 41"/>
          <p:cNvSpPr/>
          <p:nvPr/>
        </p:nvSpPr>
        <p:spPr>
          <a:xfrm>
            <a:off x="1274324" y="1161593"/>
            <a:ext cx="4452708" cy="5178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内容占位符 3"/>
          <p:cNvSpPr>
            <a:spLocks noGrp="1"/>
          </p:cNvSpPr>
          <p:nvPr>
            <p:ph sz="quarter" idx="10"/>
          </p:nvPr>
        </p:nvSpPr>
        <p:spPr>
          <a:xfrm>
            <a:off x="1274324" y="1186269"/>
            <a:ext cx="4067697" cy="533482"/>
          </a:xfrm>
        </p:spPr>
        <p:txBody>
          <a:bodyPr>
            <a:normAutofit lnSpcReduction="10000"/>
          </a:bodyPr>
          <a:lstStyle/>
          <a:p>
            <a:pPr indent="0"/>
            <a:r>
              <a:rPr dirty="0">
                <a:solidFill>
                  <a:schemeClr val="bg1"/>
                </a:solidFill>
              </a:rPr>
              <a:t>1．工作表的选择</a:t>
            </a:r>
          </a:p>
        </p:txBody>
      </p:sp>
      <p:grpSp>
        <p:nvGrpSpPr>
          <p:cNvPr id="44" name="组合 43"/>
          <p:cNvGrpSpPr/>
          <p:nvPr/>
        </p:nvGrpSpPr>
        <p:grpSpPr>
          <a:xfrm flipV="1">
            <a:off x="609600" y="1030803"/>
            <a:ext cx="470284" cy="670057"/>
            <a:chOff x="3173412" y="596106"/>
            <a:chExt cx="960438" cy="1368425"/>
          </a:xfrm>
        </p:grpSpPr>
        <p:sp>
          <p:nvSpPr>
            <p:cNvPr id="45"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7"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8"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9"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0"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1"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2" name="组合 1"/>
          <p:cNvGrpSpPr/>
          <p:nvPr/>
        </p:nvGrpSpPr>
        <p:grpSpPr>
          <a:xfrm>
            <a:off x="7423944" y="1150242"/>
            <a:ext cx="3821572" cy="540544"/>
            <a:chOff x="5985380" y="5281111"/>
            <a:chExt cx="2953890" cy="540544"/>
          </a:xfrm>
        </p:grpSpPr>
        <p:sp>
          <p:nvSpPr>
            <p:cNvPr id="55" name="矩形 54"/>
            <p:cNvSpPr/>
            <p:nvPr/>
          </p:nvSpPr>
          <p:spPr>
            <a:xfrm>
              <a:off x="5985380" y="5281111"/>
              <a:ext cx="2953890" cy="5178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8" name="内容占位符 3"/>
            <p:cNvSpPr txBox="1"/>
            <p:nvPr/>
          </p:nvSpPr>
          <p:spPr>
            <a:xfrm>
              <a:off x="5985381" y="5288173"/>
              <a:ext cx="2084636" cy="533482"/>
            </a:xfrm>
            <a:prstGeom prst="rect">
              <a:avLst/>
            </a:prstGeom>
          </p:spPr>
          <p:txBody>
            <a:bodyPr vert="horz" lIns="91440" tIns="45720" rIns="91440" bIns="45720" rtlCol="0">
              <a:normAutofit lnSpcReduction="10000"/>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r>
                <a:rPr dirty="0">
                  <a:solidFill>
                    <a:schemeClr val="bg1"/>
                  </a:solidFill>
                </a:rPr>
                <a:t>2．工作表的插入</a:t>
              </a:r>
            </a:p>
          </p:txBody>
        </p:sp>
      </p:grpSp>
      <p:grpSp>
        <p:nvGrpSpPr>
          <p:cNvPr id="20" name="组合 19"/>
          <p:cNvGrpSpPr/>
          <p:nvPr/>
        </p:nvGrpSpPr>
        <p:grpSpPr>
          <a:xfrm flipV="1">
            <a:off x="6698498" y="1131824"/>
            <a:ext cx="470284" cy="670057"/>
            <a:chOff x="3173412" y="596106"/>
            <a:chExt cx="960438" cy="1368425"/>
          </a:xfrm>
        </p:grpSpPr>
        <p:sp>
          <p:nvSpPr>
            <p:cNvPr id="21"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2"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3"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4"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5"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6"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7"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96" name="组合 95"/>
          <p:cNvGrpSpPr/>
          <p:nvPr/>
        </p:nvGrpSpPr>
        <p:grpSpPr>
          <a:xfrm>
            <a:off x="1080135" y="2606675"/>
            <a:ext cx="3884930" cy="3283585"/>
            <a:chOff x="1701" y="3808"/>
            <a:chExt cx="6118" cy="5171"/>
          </a:xfrm>
        </p:grpSpPr>
        <p:sp>
          <p:nvSpPr>
            <p:cNvPr id="81" name="Rectangle 81"/>
            <p:cNvSpPr/>
            <p:nvPr/>
          </p:nvSpPr>
          <p:spPr>
            <a:xfrm>
              <a:off x="2324" y="3808"/>
              <a:ext cx="5267" cy="1023"/>
            </a:xfrm>
            <a:prstGeom prst="rect">
              <a:avLst/>
            </a:prstGeom>
          </p:spPr>
          <p:txBody>
            <a:bodyPr wrap="square" lIns="34290" tIns="17145" rIns="34290" bIns="17145">
              <a:spAutoFit/>
            </a:bodyPr>
            <a:lstStyle/>
            <a:p>
              <a:pPr indent="457200">
                <a:lnSpc>
                  <a:spcPct val="200000"/>
                </a:lnSpc>
              </a:pPr>
              <a:r>
                <a:rPr sz="2000" dirty="0"/>
                <a:t>选择单张工作表</a:t>
              </a:r>
            </a:p>
          </p:txBody>
        </p:sp>
        <p:sp>
          <p:nvSpPr>
            <p:cNvPr id="82" name="Rectangle 276"/>
            <p:cNvSpPr/>
            <p:nvPr/>
          </p:nvSpPr>
          <p:spPr>
            <a:xfrm flipH="1">
              <a:off x="1701" y="3930"/>
              <a:ext cx="623" cy="90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mn-ea"/>
                <a:sym typeface="+mn-lt"/>
              </a:endParaRPr>
            </a:p>
          </p:txBody>
        </p:sp>
        <p:sp>
          <p:nvSpPr>
            <p:cNvPr id="83" name="Rectangle 282"/>
            <p:cNvSpPr/>
            <p:nvPr/>
          </p:nvSpPr>
          <p:spPr>
            <a:xfrm>
              <a:off x="1701" y="6758"/>
              <a:ext cx="623" cy="9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mn-ea"/>
                <a:sym typeface="+mn-lt"/>
              </a:endParaRPr>
            </a:p>
          </p:txBody>
        </p:sp>
        <p:sp>
          <p:nvSpPr>
            <p:cNvPr id="84" name="Rectangle 81"/>
            <p:cNvSpPr/>
            <p:nvPr/>
          </p:nvSpPr>
          <p:spPr>
            <a:xfrm>
              <a:off x="2324" y="5151"/>
              <a:ext cx="5266" cy="877"/>
            </a:xfrm>
            <a:prstGeom prst="rect">
              <a:avLst/>
            </a:prstGeom>
          </p:spPr>
          <p:txBody>
            <a:bodyPr wrap="square" lIns="34290" tIns="17145" rIns="34290" bIns="17145">
              <a:spAutoFit/>
            </a:bodyPr>
            <a:lstStyle/>
            <a:p>
              <a:pPr indent="457200">
                <a:lnSpc>
                  <a:spcPct val="200000"/>
                </a:lnSpc>
              </a:pPr>
              <a:r>
                <a:rPr lang="zh-CN" altLang="en-US" sz="2000" dirty="0"/>
                <a:t>选择多张不相邻工作表</a:t>
              </a:r>
              <a:endParaRPr sz="2000" dirty="0"/>
            </a:p>
          </p:txBody>
        </p:sp>
        <p:sp>
          <p:nvSpPr>
            <p:cNvPr id="85" name="Rectangle 81"/>
            <p:cNvSpPr/>
            <p:nvPr/>
          </p:nvSpPr>
          <p:spPr>
            <a:xfrm>
              <a:off x="2324" y="6675"/>
              <a:ext cx="5495" cy="1023"/>
            </a:xfrm>
            <a:prstGeom prst="rect">
              <a:avLst/>
            </a:prstGeom>
          </p:spPr>
          <p:txBody>
            <a:bodyPr wrap="square" lIns="34290" tIns="17145" rIns="34290" bIns="17145">
              <a:spAutoFit/>
            </a:bodyPr>
            <a:lstStyle/>
            <a:p>
              <a:pPr indent="457200">
                <a:lnSpc>
                  <a:spcPct val="200000"/>
                </a:lnSpc>
              </a:pPr>
              <a:r>
                <a:rPr sz="2000" dirty="0"/>
                <a:t>选择连续的工作表</a:t>
              </a:r>
            </a:p>
          </p:txBody>
        </p:sp>
        <p:sp>
          <p:nvSpPr>
            <p:cNvPr id="86" name="Rectangle 276"/>
            <p:cNvSpPr/>
            <p:nvPr/>
          </p:nvSpPr>
          <p:spPr>
            <a:xfrm flipH="1">
              <a:off x="1701" y="5273"/>
              <a:ext cx="623" cy="9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mn-ea"/>
                <a:sym typeface="+mn-lt"/>
              </a:endParaRPr>
            </a:p>
          </p:txBody>
        </p:sp>
        <p:sp>
          <p:nvSpPr>
            <p:cNvPr id="94" name="Rectangle 282"/>
            <p:cNvSpPr/>
            <p:nvPr/>
          </p:nvSpPr>
          <p:spPr>
            <a:xfrm>
              <a:off x="1701" y="8077"/>
              <a:ext cx="623" cy="9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mn-ea"/>
                <a:sym typeface="+mn-lt"/>
              </a:endParaRPr>
            </a:p>
          </p:txBody>
        </p:sp>
        <p:sp>
          <p:nvSpPr>
            <p:cNvPr id="95" name="Rectangle 81"/>
            <p:cNvSpPr/>
            <p:nvPr/>
          </p:nvSpPr>
          <p:spPr>
            <a:xfrm>
              <a:off x="2324" y="7956"/>
              <a:ext cx="5266" cy="1023"/>
            </a:xfrm>
            <a:prstGeom prst="rect">
              <a:avLst/>
            </a:prstGeom>
          </p:spPr>
          <p:txBody>
            <a:bodyPr wrap="square" lIns="34290" tIns="17145" rIns="34290" bIns="17145">
              <a:spAutoFit/>
            </a:bodyPr>
            <a:lstStyle/>
            <a:p>
              <a:pPr indent="457200">
                <a:lnSpc>
                  <a:spcPct val="200000"/>
                </a:lnSpc>
              </a:pPr>
              <a:r>
                <a:rPr sz="2000" dirty="0"/>
                <a:t>选择所有工作表</a:t>
              </a:r>
            </a:p>
          </p:txBody>
        </p:sp>
      </p:grpSp>
      <p:grpSp>
        <p:nvGrpSpPr>
          <p:cNvPr id="97" name="组合 96"/>
          <p:cNvGrpSpPr/>
          <p:nvPr/>
        </p:nvGrpSpPr>
        <p:grpSpPr>
          <a:xfrm>
            <a:off x="7028180" y="2645410"/>
            <a:ext cx="3884930" cy="3282950"/>
            <a:chOff x="1701" y="3808"/>
            <a:chExt cx="6118" cy="5170"/>
          </a:xfrm>
        </p:grpSpPr>
        <p:sp>
          <p:nvSpPr>
            <p:cNvPr id="98" name="Rectangle 81"/>
            <p:cNvSpPr/>
            <p:nvPr/>
          </p:nvSpPr>
          <p:spPr>
            <a:xfrm>
              <a:off x="2324" y="3808"/>
              <a:ext cx="5267" cy="1023"/>
            </a:xfrm>
            <a:prstGeom prst="rect">
              <a:avLst/>
            </a:prstGeom>
          </p:spPr>
          <p:txBody>
            <a:bodyPr wrap="square" lIns="34290" tIns="17145" rIns="34290" bIns="17145">
              <a:spAutoFit/>
            </a:bodyPr>
            <a:lstStyle/>
            <a:p>
              <a:pPr indent="457200">
                <a:lnSpc>
                  <a:spcPct val="200000"/>
                </a:lnSpc>
              </a:pPr>
              <a:r>
                <a:rPr sz="2000" dirty="0"/>
                <a:t>工作表标签右侧的按钮</a:t>
              </a:r>
            </a:p>
          </p:txBody>
        </p:sp>
        <p:sp>
          <p:nvSpPr>
            <p:cNvPr id="99" name="Rectangle 276"/>
            <p:cNvSpPr/>
            <p:nvPr/>
          </p:nvSpPr>
          <p:spPr>
            <a:xfrm flipH="1">
              <a:off x="1701" y="3930"/>
              <a:ext cx="623" cy="90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mn-ea"/>
                <a:sym typeface="+mn-lt"/>
              </a:endParaRPr>
            </a:p>
          </p:txBody>
        </p:sp>
        <p:sp>
          <p:nvSpPr>
            <p:cNvPr id="101" name="Rectangle 282"/>
            <p:cNvSpPr/>
            <p:nvPr/>
          </p:nvSpPr>
          <p:spPr>
            <a:xfrm>
              <a:off x="1701" y="6758"/>
              <a:ext cx="623" cy="9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mn-ea"/>
                <a:sym typeface="+mn-lt"/>
              </a:endParaRPr>
            </a:p>
          </p:txBody>
        </p:sp>
        <p:sp>
          <p:nvSpPr>
            <p:cNvPr id="102" name="Rectangle 81"/>
            <p:cNvSpPr/>
            <p:nvPr/>
          </p:nvSpPr>
          <p:spPr>
            <a:xfrm>
              <a:off x="2324" y="5172"/>
              <a:ext cx="5266" cy="1023"/>
            </a:xfrm>
            <a:prstGeom prst="rect">
              <a:avLst/>
            </a:prstGeom>
          </p:spPr>
          <p:txBody>
            <a:bodyPr wrap="square" lIns="34290" tIns="17145" rIns="34290" bIns="17145">
              <a:spAutoFit/>
            </a:bodyPr>
            <a:lstStyle/>
            <a:p>
              <a:pPr indent="457200">
                <a:lnSpc>
                  <a:spcPct val="200000"/>
                </a:lnSpc>
              </a:pPr>
              <a:r>
                <a:rPr sz="2000" dirty="0"/>
                <a:t>鼠标右键</a:t>
              </a:r>
            </a:p>
          </p:txBody>
        </p:sp>
        <p:sp>
          <p:nvSpPr>
            <p:cNvPr id="103" name="Rectangle 81"/>
            <p:cNvSpPr/>
            <p:nvPr/>
          </p:nvSpPr>
          <p:spPr>
            <a:xfrm>
              <a:off x="2324" y="6615"/>
              <a:ext cx="5495" cy="1023"/>
            </a:xfrm>
            <a:prstGeom prst="rect">
              <a:avLst/>
            </a:prstGeom>
          </p:spPr>
          <p:txBody>
            <a:bodyPr wrap="square" lIns="34290" tIns="17145" rIns="34290" bIns="17145">
              <a:spAutoFit/>
            </a:bodyPr>
            <a:lstStyle/>
            <a:p>
              <a:pPr indent="457200">
                <a:lnSpc>
                  <a:spcPct val="200000"/>
                </a:lnSpc>
              </a:pPr>
              <a:r>
                <a:rPr sz="2000" dirty="0"/>
                <a:t>功能区</a:t>
              </a:r>
            </a:p>
          </p:txBody>
        </p:sp>
        <p:sp>
          <p:nvSpPr>
            <p:cNvPr id="104" name="Rectangle 276"/>
            <p:cNvSpPr/>
            <p:nvPr/>
          </p:nvSpPr>
          <p:spPr>
            <a:xfrm flipH="1">
              <a:off x="1701" y="5273"/>
              <a:ext cx="623" cy="9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mn-ea"/>
                <a:sym typeface="+mn-lt"/>
              </a:endParaRPr>
            </a:p>
          </p:txBody>
        </p:sp>
        <p:sp>
          <p:nvSpPr>
            <p:cNvPr id="105" name="Rectangle 282"/>
            <p:cNvSpPr/>
            <p:nvPr/>
          </p:nvSpPr>
          <p:spPr>
            <a:xfrm>
              <a:off x="1701" y="8077"/>
              <a:ext cx="623" cy="9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mn-ea"/>
                <a:sym typeface="+mn-lt"/>
              </a:endParaRPr>
            </a:p>
          </p:txBody>
        </p:sp>
        <p:sp>
          <p:nvSpPr>
            <p:cNvPr id="106" name="Rectangle 81"/>
            <p:cNvSpPr/>
            <p:nvPr/>
          </p:nvSpPr>
          <p:spPr>
            <a:xfrm>
              <a:off x="2324" y="7931"/>
              <a:ext cx="5266" cy="1023"/>
            </a:xfrm>
            <a:prstGeom prst="rect">
              <a:avLst/>
            </a:prstGeom>
          </p:spPr>
          <p:txBody>
            <a:bodyPr wrap="square" lIns="34290" tIns="17145" rIns="34290" bIns="17145">
              <a:spAutoFit/>
            </a:bodyPr>
            <a:lstStyle/>
            <a:p>
              <a:pPr indent="457200">
                <a:lnSpc>
                  <a:spcPct val="200000"/>
                </a:lnSpc>
              </a:pPr>
              <a:r>
                <a:rPr sz="2000" dirty="0"/>
                <a:t>快捷键</a:t>
              </a:r>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fontScale="90000"/>
          </a:bodyPr>
          <a:lstStyle/>
          <a:p>
            <a:r>
              <a:rPr lang="zh-CN" altLang="en-US" sz="3110" dirty="0"/>
              <a:t>（四）工作表的基本操作</a:t>
            </a:r>
          </a:p>
        </p:txBody>
      </p:sp>
      <p:sp>
        <p:nvSpPr>
          <p:cNvPr id="42" name="矩形 41"/>
          <p:cNvSpPr/>
          <p:nvPr/>
        </p:nvSpPr>
        <p:spPr>
          <a:xfrm>
            <a:off x="1274324" y="1161593"/>
            <a:ext cx="4452708" cy="5178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内容占位符 3"/>
          <p:cNvSpPr>
            <a:spLocks noGrp="1"/>
          </p:cNvSpPr>
          <p:nvPr>
            <p:ph sz="quarter" idx="10"/>
          </p:nvPr>
        </p:nvSpPr>
        <p:spPr>
          <a:xfrm>
            <a:off x="1274324" y="1186269"/>
            <a:ext cx="4067697" cy="533482"/>
          </a:xfrm>
        </p:spPr>
        <p:txBody>
          <a:bodyPr>
            <a:normAutofit lnSpcReduction="10000"/>
          </a:bodyPr>
          <a:lstStyle/>
          <a:p>
            <a:pPr indent="0"/>
            <a:r>
              <a:rPr lang="en-US" dirty="0">
                <a:solidFill>
                  <a:schemeClr val="bg1"/>
                </a:solidFill>
              </a:rPr>
              <a:t>3</a:t>
            </a:r>
            <a:r>
              <a:rPr dirty="0">
                <a:solidFill>
                  <a:schemeClr val="bg1"/>
                </a:solidFill>
              </a:rPr>
              <a:t>．工作表的删除</a:t>
            </a:r>
          </a:p>
        </p:txBody>
      </p:sp>
      <p:grpSp>
        <p:nvGrpSpPr>
          <p:cNvPr id="44" name="组合 43"/>
          <p:cNvGrpSpPr/>
          <p:nvPr/>
        </p:nvGrpSpPr>
        <p:grpSpPr>
          <a:xfrm flipV="1">
            <a:off x="609600" y="1030803"/>
            <a:ext cx="470284" cy="670057"/>
            <a:chOff x="3173412" y="596106"/>
            <a:chExt cx="960438" cy="1368425"/>
          </a:xfrm>
        </p:grpSpPr>
        <p:sp>
          <p:nvSpPr>
            <p:cNvPr id="45"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7"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8"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9"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0"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1"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40" name="内容占位符 2"/>
          <p:cNvSpPr txBox="1"/>
          <p:nvPr/>
        </p:nvSpPr>
        <p:spPr>
          <a:xfrm>
            <a:off x="792480" y="2014855"/>
            <a:ext cx="10711180" cy="1080135"/>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50000"/>
              </a:lnSpc>
            </a:pPr>
            <a:r>
              <a:rPr sz="2000" dirty="0"/>
              <a:t>对于不需要或无用的工作表，可及时将其从工作簿中删除，其方法有以下</a:t>
            </a:r>
            <a:r>
              <a:rPr lang="zh-CN" sz="2000" dirty="0"/>
              <a:t>功能区和鼠标右键两种方法。</a:t>
            </a:r>
          </a:p>
        </p:txBody>
      </p:sp>
      <p:grpSp>
        <p:nvGrpSpPr>
          <p:cNvPr id="28" name="组合 27"/>
          <p:cNvGrpSpPr/>
          <p:nvPr/>
        </p:nvGrpSpPr>
        <p:grpSpPr>
          <a:xfrm>
            <a:off x="921309" y="3484150"/>
            <a:ext cx="10650134" cy="2499555"/>
            <a:chOff x="802482" y="3920500"/>
            <a:chExt cx="10650134" cy="2499555"/>
          </a:xfrm>
        </p:grpSpPr>
        <p:sp>
          <p:nvSpPr>
            <p:cNvPr id="29" name="矩形 28"/>
            <p:cNvSpPr/>
            <p:nvPr/>
          </p:nvSpPr>
          <p:spPr>
            <a:xfrm>
              <a:off x="802482" y="3920500"/>
              <a:ext cx="5760796" cy="249955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30" name="等腰三角形 30"/>
            <p:cNvSpPr/>
            <p:nvPr/>
          </p:nvSpPr>
          <p:spPr>
            <a:xfrm rot="16200000" flipH="1">
              <a:off x="7959996" y="2670766"/>
              <a:ext cx="2095904" cy="4889336"/>
            </a:xfrm>
            <a:custGeom>
              <a:avLst/>
              <a:gdLst/>
              <a:ahLst/>
              <a:cxnLst/>
              <a:rect l="l" t="t" r="r" b="b"/>
              <a:pathLst>
                <a:path w="1450218" h="1860602">
                  <a:moveTo>
                    <a:pt x="0" y="132410"/>
                  </a:moveTo>
                  <a:lnTo>
                    <a:pt x="0" y="1860602"/>
                  </a:lnTo>
                  <a:lnTo>
                    <a:pt x="1450218" y="1860602"/>
                  </a:lnTo>
                  <a:lnTo>
                    <a:pt x="1450218" y="132410"/>
                  </a:lnTo>
                  <a:lnTo>
                    <a:pt x="867461" y="132410"/>
                  </a:lnTo>
                  <a:lnTo>
                    <a:pt x="725109" y="0"/>
                  </a:lnTo>
                  <a:lnTo>
                    <a:pt x="582757" y="132410"/>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31" name="TextBox 30"/>
            <p:cNvSpPr txBox="1"/>
            <p:nvPr/>
          </p:nvSpPr>
          <p:spPr>
            <a:xfrm>
              <a:off x="7233541" y="4481681"/>
              <a:ext cx="4151292" cy="1231106"/>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pitchFamily="34" charset="-122"/>
                  <a:ea typeface="微软雅黑" panose="020B0503020204020204" pitchFamily="34" charset="-122"/>
                </a:defRPr>
              </a:lvl1pPr>
            </a:lstStyle>
            <a:p>
              <a:pPr indent="457200"/>
              <a:r>
                <a:rPr lang="zh-CN" altLang="en-US" sz="1800" spc="400" dirty="0">
                  <a:solidFill>
                    <a:schemeClr val="tx1">
                      <a:lumMod val="75000"/>
                      <a:lumOff val="25000"/>
                    </a:schemeClr>
                  </a:solidFill>
                </a:rPr>
                <a:t> </a:t>
              </a:r>
              <a:r>
                <a:rPr lang="zh-CN" altLang="en-US" sz="2000" b="1" spc="400" dirty="0">
                  <a:solidFill>
                    <a:schemeClr val="accent3"/>
                  </a:solidFill>
                </a:rPr>
                <a:t>鼠标右键</a:t>
              </a:r>
              <a:r>
                <a:rPr lang="zh-CN" altLang="en-US" sz="2000" spc="400" dirty="0">
                  <a:solidFill>
                    <a:schemeClr val="tx1">
                      <a:lumMod val="75000"/>
                      <a:lumOff val="25000"/>
                    </a:schemeClr>
                  </a:solidFill>
                </a:rPr>
                <a:t>。在工作簿中需要删除的工作表标签上单击鼠标右键，在弹出的快捷菜单中选择“删除工作表”</a:t>
              </a:r>
              <a:r>
                <a:rPr lang="zh-CN" altLang="en-US" sz="2000" spc="400" dirty="0" smtClean="0">
                  <a:solidFill>
                    <a:schemeClr val="tx1">
                      <a:lumMod val="75000"/>
                      <a:lumOff val="25000"/>
                    </a:schemeClr>
                  </a:solidFill>
                </a:rPr>
                <a:t>命令。</a:t>
              </a:r>
              <a:endParaRPr lang="zh-CN" altLang="en-US" sz="1800" spc="400" dirty="0">
                <a:solidFill>
                  <a:schemeClr val="tx1">
                    <a:lumMod val="75000"/>
                    <a:lumOff val="25000"/>
                  </a:schemeClr>
                </a:solidFill>
              </a:endParaRPr>
            </a:p>
          </p:txBody>
        </p:sp>
        <p:sp>
          <p:nvSpPr>
            <p:cNvPr id="32" name="TextBox 31"/>
            <p:cNvSpPr txBox="1"/>
            <p:nvPr/>
          </p:nvSpPr>
          <p:spPr>
            <a:xfrm>
              <a:off x="1032571" y="4200441"/>
              <a:ext cx="5008694" cy="1846659"/>
            </a:xfrm>
            <a:prstGeom prst="rect">
              <a:avLst/>
            </a:prstGeom>
            <a:noFill/>
          </p:spPr>
          <p:txBody>
            <a:bodyPr wrap="square" lIns="0" tIns="0" rIns="0" bIns="0" rtlCol="0">
              <a:spAutoFit/>
            </a:bodyPr>
            <a:lstStyle/>
            <a:p>
              <a:pPr indent="609600" algn="just">
                <a:lnSpc>
                  <a:spcPct val="150000"/>
                </a:lnSpc>
              </a:pPr>
              <a:r>
                <a:rPr lang="zh-CN" altLang="en-US" sz="2000" b="1" dirty="0">
                  <a:solidFill>
                    <a:schemeClr val="accent3"/>
                  </a:solidFill>
                  <a:latin typeface="+mn-ea"/>
                  <a:cs typeface="+mn-ea"/>
                  <a:sym typeface="Times New Roman" panose="02020603050405020304" pitchFamily="18" charset="0"/>
                </a:rPr>
                <a:t>功能区</a:t>
              </a:r>
              <a:r>
                <a:rPr lang="zh-CN" altLang="en-US" sz="2000" dirty="0">
                  <a:latin typeface="+mn-ea"/>
                  <a:cs typeface="+mn-ea"/>
                  <a:sym typeface="Times New Roman" panose="02020603050405020304" pitchFamily="18" charset="0"/>
                </a:rPr>
                <a:t>。在工作簿中选择需要删除的工作表，然后在“开始”选项卡中单击“工作表”按钮 ，在打开的下拉列表框中选择“删除工作表”选项。</a:t>
              </a:r>
              <a:endParaRPr lang="zh-CN" altLang="en-US" sz="2000" dirty="0">
                <a:latin typeface="+mn-ea"/>
                <a:cs typeface="+mn-ea"/>
                <a:sym typeface="Times New Roman" panose="02020603050405020304" pitchFamily="18" charset="0"/>
              </a:endParaRPr>
            </a:p>
          </p:txBody>
        </p:sp>
      </p:grpSp>
    </p:spTree>
    <p:extLst>
      <p:ext uri="{BB962C8B-B14F-4D97-AF65-F5344CB8AC3E}">
        <p14:creationId xmlns:p14="http://schemas.microsoft.com/office/powerpoint/2010/main" val="21700935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fontScale="90000"/>
          </a:bodyPr>
          <a:lstStyle/>
          <a:p>
            <a:r>
              <a:rPr lang="zh-CN" altLang="en-US" sz="3110" dirty="0"/>
              <a:t>（四）工作表的基本操作</a:t>
            </a:r>
          </a:p>
        </p:txBody>
      </p:sp>
      <p:sp>
        <p:nvSpPr>
          <p:cNvPr id="42" name="矩形 41"/>
          <p:cNvSpPr/>
          <p:nvPr/>
        </p:nvSpPr>
        <p:spPr>
          <a:xfrm>
            <a:off x="1274324" y="1161593"/>
            <a:ext cx="4452708" cy="5178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内容占位符 3"/>
          <p:cNvSpPr>
            <a:spLocks noGrp="1"/>
          </p:cNvSpPr>
          <p:nvPr>
            <p:ph sz="quarter" idx="10"/>
          </p:nvPr>
        </p:nvSpPr>
        <p:spPr>
          <a:xfrm>
            <a:off x="1274324" y="1186269"/>
            <a:ext cx="4067697" cy="533482"/>
          </a:xfrm>
        </p:spPr>
        <p:txBody>
          <a:bodyPr>
            <a:normAutofit lnSpcReduction="10000"/>
          </a:bodyPr>
          <a:lstStyle/>
          <a:p>
            <a:pPr indent="0"/>
            <a:r>
              <a:rPr dirty="0">
                <a:solidFill>
                  <a:schemeClr val="bg1"/>
                </a:solidFill>
              </a:rPr>
              <a:t>4．工作表的移动和复制</a:t>
            </a:r>
          </a:p>
        </p:txBody>
      </p:sp>
      <p:grpSp>
        <p:nvGrpSpPr>
          <p:cNvPr id="44" name="组合 43"/>
          <p:cNvGrpSpPr/>
          <p:nvPr/>
        </p:nvGrpSpPr>
        <p:grpSpPr>
          <a:xfrm flipV="1">
            <a:off x="609600" y="1030803"/>
            <a:ext cx="470284" cy="670057"/>
            <a:chOff x="3173412" y="596106"/>
            <a:chExt cx="960438" cy="1368425"/>
          </a:xfrm>
        </p:grpSpPr>
        <p:sp>
          <p:nvSpPr>
            <p:cNvPr id="45"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7"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8"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9"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0"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1"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40" name="内容占位符 2"/>
          <p:cNvSpPr txBox="1"/>
          <p:nvPr/>
        </p:nvSpPr>
        <p:spPr>
          <a:xfrm>
            <a:off x="1033780" y="2284095"/>
            <a:ext cx="4389755" cy="3676650"/>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200000"/>
              </a:lnSpc>
            </a:pPr>
            <a:r>
              <a:rPr sz="2000" dirty="0"/>
              <a:t>工作表在工作簿中的位置并不是固定不变的，通过移动或复制工作表等操作，可以有效提高电子表格的编制效率。在工作簿中移动和复制工作表的具体操作如下。</a:t>
            </a:r>
          </a:p>
        </p:txBody>
      </p:sp>
      <p:pic>
        <p:nvPicPr>
          <p:cNvPr id="4" name="图片 3"/>
          <p:cNvPicPr>
            <a:picLocks noChangeAspect="1"/>
          </p:cNvPicPr>
          <p:nvPr/>
        </p:nvPicPr>
        <p:blipFill>
          <a:blip r:embed="rId2"/>
          <a:stretch>
            <a:fillRect/>
          </a:stretch>
        </p:blipFill>
        <p:spPr>
          <a:xfrm>
            <a:off x="7079951" y="1846229"/>
            <a:ext cx="2961905" cy="4552381"/>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rot="10800000">
            <a:off x="1013099" y="2002971"/>
            <a:ext cx="9728207" cy="4301576"/>
          </a:xfrm>
          <a:prstGeom prst="rect">
            <a:avLst/>
          </a:prstGeom>
          <a:solidFill>
            <a:schemeClr val="bg1"/>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14"/>
          <p:cNvSpPr/>
          <p:nvPr/>
        </p:nvSpPr>
        <p:spPr>
          <a:xfrm>
            <a:off x="10606327" y="2775583"/>
            <a:ext cx="329784" cy="2675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a:off x="1318772" y="2738958"/>
            <a:ext cx="1401277" cy="0"/>
          </a:xfrm>
          <a:prstGeom prst="line">
            <a:avLst/>
          </a:prstGeom>
          <a:ln w="254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216965" y="2205266"/>
            <a:ext cx="1885050" cy="497316"/>
          </a:xfrm>
          <a:prstGeom prst="rect">
            <a:avLst/>
          </a:prstGeom>
        </p:spPr>
        <p:txBody>
          <a:bodyPr wrap="square">
            <a:spAutoFit/>
          </a:bodyPr>
          <a:lstStyle/>
          <a:p>
            <a:pPr algn="just">
              <a:lnSpc>
                <a:spcPct val="120000"/>
              </a:lnSpc>
            </a:pPr>
            <a:r>
              <a:rPr lang="zh-CN" altLang="en-US" sz="2400" b="1" dirty="0">
                <a:solidFill>
                  <a:schemeClr val="tx1">
                    <a:lumMod val="65000"/>
                    <a:lumOff val="35000"/>
                  </a:schemeClr>
                </a:solidFill>
              </a:rPr>
              <a:t>任务实现</a:t>
            </a:r>
          </a:p>
        </p:txBody>
      </p:sp>
      <p:sp>
        <p:nvSpPr>
          <p:cNvPr id="9" name="矩形 8"/>
          <p:cNvSpPr/>
          <p:nvPr/>
        </p:nvSpPr>
        <p:spPr>
          <a:xfrm>
            <a:off x="2328863" y="0"/>
            <a:ext cx="9863137" cy="11417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0"/>
            <a:ext cx="3596749" cy="1141756"/>
          </a:xfrm>
          <a:custGeom>
            <a:avLst/>
            <a:gdLst>
              <a:gd name="connsiteX0" fmla="*/ 0 w 3596749"/>
              <a:gd name="connsiteY0" fmla="*/ 0 h 1268414"/>
              <a:gd name="connsiteX1" fmla="*/ 299302 w 3596749"/>
              <a:gd name="connsiteY1" fmla="*/ 0 h 1268414"/>
              <a:gd name="connsiteX2" fmla="*/ 795613 w 3596749"/>
              <a:gd name="connsiteY2" fmla="*/ 0 h 1268414"/>
              <a:gd name="connsiteX3" fmla="*/ 806567 w 3596749"/>
              <a:gd name="connsiteY3" fmla="*/ 0 h 1268414"/>
              <a:gd name="connsiteX4" fmla="*/ 1105869 w 3596749"/>
              <a:gd name="connsiteY4" fmla="*/ 0 h 1268414"/>
              <a:gd name="connsiteX5" fmla="*/ 1252078 w 3596749"/>
              <a:gd name="connsiteY5" fmla="*/ 0 h 1268414"/>
              <a:gd name="connsiteX6" fmla="*/ 1602180 w 3596749"/>
              <a:gd name="connsiteY6" fmla="*/ 0 h 1268414"/>
              <a:gd name="connsiteX7" fmla="*/ 1708543 w 3596749"/>
              <a:gd name="connsiteY7" fmla="*/ 0 h 1268414"/>
              <a:gd name="connsiteX8" fmla="*/ 2042864 w 3596749"/>
              <a:gd name="connsiteY8" fmla="*/ 0 h 1268414"/>
              <a:gd name="connsiteX9" fmla="*/ 2058645 w 3596749"/>
              <a:gd name="connsiteY9" fmla="*/ 0 h 1268414"/>
              <a:gd name="connsiteX10" fmla="*/ 2515110 w 3596749"/>
              <a:gd name="connsiteY10" fmla="*/ 0 h 1268414"/>
              <a:gd name="connsiteX11" fmla="*/ 2849431 w 3596749"/>
              <a:gd name="connsiteY11" fmla="*/ 0 h 1268414"/>
              <a:gd name="connsiteX12" fmla="*/ 3596749 w 3596749"/>
              <a:gd name="connsiteY12" fmla="*/ 747318 h 1268414"/>
              <a:gd name="connsiteX13" fmla="*/ 3075653 w 3596749"/>
              <a:gd name="connsiteY13" fmla="*/ 1268414 h 1268414"/>
              <a:gd name="connsiteX14" fmla="*/ 2744509 w 3596749"/>
              <a:gd name="connsiteY14" fmla="*/ 1268414 h 1268414"/>
              <a:gd name="connsiteX15" fmla="*/ 2359995 w 3596749"/>
              <a:gd name="connsiteY15" fmla="*/ 1268414 h 1268414"/>
              <a:gd name="connsiteX16" fmla="*/ 2288044 w 3596749"/>
              <a:gd name="connsiteY16" fmla="*/ 1268414 h 1268414"/>
              <a:gd name="connsiteX17" fmla="*/ 2269086 w 3596749"/>
              <a:gd name="connsiteY17" fmla="*/ 1268414 h 1268414"/>
              <a:gd name="connsiteX18" fmla="*/ 2018799 w 3596749"/>
              <a:gd name="connsiteY18" fmla="*/ 1268414 h 1268414"/>
              <a:gd name="connsiteX19" fmla="*/ 1937942 w 3596749"/>
              <a:gd name="connsiteY19" fmla="*/ 1268414 h 1268414"/>
              <a:gd name="connsiteX20" fmla="*/ 1831579 w 3596749"/>
              <a:gd name="connsiteY20" fmla="*/ 1268414 h 1268414"/>
              <a:gd name="connsiteX21" fmla="*/ 1562334 w 3596749"/>
              <a:gd name="connsiteY21" fmla="*/ 1268414 h 1268414"/>
              <a:gd name="connsiteX22" fmla="*/ 1553428 w 3596749"/>
              <a:gd name="connsiteY22" fmla="*/ 1268414 h 1268414"/>
              <a:gd name="connsiteX23" fmla="*/ 1532278 w 3596749"/>
              <a:gd name="connsiteY23" fmla="*/ 1268414 h 1268414"/>
              <a:gd name="connsiteX24" fmla="*/ 1481477 w 3596749"/>
              <a:gd name="connsiteY24" fmla="*/ 1268414 h 1268414"/>
              <a:gd name="connsiteX25" fmla="*/ 1212232 w 3596749"/>
              <a:gd name="connsiteY25" fmla="*/ 1268414 h 1268414"/>
              <a:gd name="connsiteX26" fmla="*/ 1105869 w 3596749"/>
              <a:gd name="connsiteY26" fmla="*/ 1268414 h 1268414"/>
              <a:gd name="connsiteX27" fmla="*/ 1025012 w 3596749"/>
              <a:gd name="connsiteY27" fmla="*/ 1268414 h 1268414"/>
              <a:gd name="connsiteX28" fmla="*/ 806567 w 3596749"/>
              <a:gd name="connsiteY28" fmla="*/ 1268414 h 1268414"/>
              <a:gd name="connsiteX29" fmla="*/ 755767 w 3596749"/>
              <a:gd name="connsiteY29" fmla="*/ 1268414 h 1268414"/>
              <a:gd name="connsiteX30" fmla="*/ 725711 w 3596749"/>
              <a:gd name="connsiteY30" fmla="*/ 1268414 h 1268414"/>
              <a:gd name="connsiteX31" fmla="*/ 299302 w 3596749"/>
              <a:gd name="connsiteY31" fmla="*/ 1268414 h 1268414"/>
              <a:gd name="connsiteX32" fmla="*/ 0 w 3596749"/>
              <a:gd name="connsiteY32" fmla="*/ 1268414 h 126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96749" h="1268414">
                <a:moveTo>
                  <a:pt x="0" y="0"/>
                </a:moveTo>
                <a:lnTo>
                  <a:pt x="299302" y="0"/>
                </a:lnTo>
                <a:lnTo>
                  <a:pt x="795613" y="0"/>
                </a:lnTo>
                <a:lnTo>
                  <a:pt x="806567" y="0"/>
                </a:lnTo>
                <a:lnTo>
                  <a:pt x="1105869" y="0"/>
                </a:lnTo>
                <a:lnTo>
                  <a:pt x="1252078" y="0"/>
                </a:lnTo>
                <a:lnTo>
                  <a:pt x="1602180" y="0"/>
                </a:lnTo>
                <a:lnTo>
                  <a:pt x="1708543" y="0"/>
                </a:lnTo>
                <a:lnTo>
                  <a:pt x="2042864" y="0"/>
                </a:lnTo>
                <a:lnTo>
                  <a:pt x="2058645" y="0"/>
                </a:lnTo>
                <a:lnTo>
                  <a:pt x="2515110" y="0"/>
                </a:lnTo>
                <a:lnTo>
                  <a:pt x="2849431" y="0"/>
                </a:lnTo>
                <a:lnTo>
                  <a:pt x="3596749" y="747318"/>
                </a:lnTo>
                <a:lnTo>
                  <a:pt x="3075653" y="1268414"/>
                </a:lnTo>
                <a:lnTo>
                  <a:pt x="2744509" y="1268414"/>
                </a:lnTo>
                <a:lnTo>
                  <a:pt x="2359995" y="1268414"/>
                </a:lnTo>
                <a:lnTo>
                  <a:pt x="2288044" y="1268414"/>
                </a:lnTo>
                <a:lnTo>
                  <a:pt x="2269086" y="1268414"/>
                </a:lnTo>
                <a:lnTo>
                  <a:pt x="2018799" y="1268414"/>
                </a:lnTo>
                <a:lnTo>
                  <a:pt x="1937942" y="1268414"/>
                </a:lnTo>
                <a:lnTo>
                  <a:pt x="1831579" y="1268414"/>
                </a:lnTo>
                <a:lnTo>
                  <a:pt x="1562334" y="1268414"/>
                </a:lnTo>
                <a:lnTo>
                  <a:pt x="1553428" y="1268414"/>
                </a:lnTo>
                <a:lnTo>
                  <a:pt x="1532278" y="1268414"/>
                </a:lnTo>
                <a:lnTo>
                  <a:pt x="1481477" y="1268414"/>
                </a:lnTo>
                <a:lnTo>
                  <a:pt x="1212232" y="1268414"/>
                </a:lnTo>
                <a:lnTo>
                  <a:pt x="1105869" y="1268414"/>
                </a:lnTo>
                <a:lnTo>
                  <a:pt x="1025012" y="1268414"/>
                </a:lnTo>
                <a:lnTo>
                  <a:pt x="806567" y="1268414"/>
                </a:lnTo>
                <a:lnTo>
                  <a:pt x="755767" y="1268414"/>
                </a:lnTo>
                <a:lnTo>
                  <a:pt x="725711" y="1268414"/>
                </a:lnTo>
                <a:lnTo>
                  <a:pt x="299302" y="1268414"/>
                </a:lnTo>
                <a:lnTo>
                  <a:pt x="0" y="126841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68812" y="299314"/>
            <a:ext cx="2031325" cy="646331"/>
          </a:xfrm>
          <a:prstGeom prst="rect">
            <a:avLst/>
          </a:prstGeom>
          <a:noFill/>
        </p:spPr>
        <p:txBody>
          <a:bodyPr wrap="none" rtlCol="0">
            <a:spAutoFit/>
            <a:scene3d>
              <a:camera prst="orthographicFront"/>
              <a:lightRig rig="threePt" dir="t"/>
            </a:scene3d>
            <a:sp3d contourW="12700"/>
          </a:bodyPr>
          <a:lstStyle/>
          <a:p>
            <a:pPr algn="ctr"/>
            <a:r>
              <a:rPr lang="zh-CN" altLang="en-US" sz="3600" b="1" dirty="0">
                <a:solidFill>
                  <a:schemeClr val="accent3"/>
                </a:solidFill>
                <a:latin typeface="+mn-ea"/>
                <a:cs typeface="经典综艺体简" panose="02010609000101010101" pitchFamily="49" charset="-122"/>
              </a:rPr>
              <a:t>任务实现</a:t>
            </a:r>
          </a:p>
        </p:txBody>
      </p:sp>
      <p:sp>
        <p:nvSpPr>
          <p:cNvPr id="21" name="文本框 11"/>
          <p:cNvSpPr txBox="1"/>
          <p:nvPr/>
        </p:nvSpPr>
        <p:spPr>
          <a:xfrm>
            <a:off x="5143658" y="534841"/>
            <a:ext cx="4257016" cy="521970"/>
          </a:xfrm>
          <a:prstGeom prst="rect">
            <a:avLst/>
          </a:prstGeom>
          <a:noFill/>
        </p:spPr>
        <p:txBody>
          <a:bodyPr wrap="square" rtlCol="0">
            <a:spAutoFit/>
            <a:scene3d>
              <a:camera prst="orthographicFront"/>
              <a:lightRig rig="threePt" dir="t"/>
            </a:scene3d>
            <a:sp3d contourW="12700"/>
          </a:bodyPr>
          <a:lstStyle/>
          <a:p>
            <a:r>
              <a:rPr lang="zh-CN" altLang="en-US" sz="2800" dirty="0">
                <a:solidFill>
                  <a:schemeClr val="tx1">
                    <a:lumMod val="85000"/>
                    <a:lumOff val="15000"/>
                  </a:schemeClr>
                </a:solidFill>
                <a:sym typeface="+mn-ea"/>
              </a:rPr>
              <a:t>创建“财务报表”工作簿</a:t>
            </a:r>
            <a:endParaRPr lang="zh-CN" altLang="en-US" sz="2800" dirty="0">
              <a:solidFill>
                <a:schemeClr val="tx1">
                  <a:lumMod val="85000"/>
                  <a:lumOff val="15000"/>
                </a:schemeClr>
              </a:solidFill>
            </a:endParaRPr>
          </a:p>
        </p:txBody>
      </p:sp>
      <p:sp>
        <p:nvSpPr>
          <p:cNvPr id="22" name="TextBox 21"/>
          <p:cNvSpPr txBox="1"/>
          <p:nvPr/>
        </p:nvSpPr>
        <p:spPr>
          <a:xfrm>
            <a:off x="3776964" y="535681"/>
            <a:ext cx="1366694" cy="523220"/>
          </a:xfrm>
          <a:prstGeom prst="rect">
            <a:avLst/>
          </a:prstGeom>
          <a:noFill/>
          <a:ln>
            <a:noFill/>
          </a:ln>
        </p:spPr>
        <p:txBody>
          <a:bodyPr wrap="square" rtlCol="0">
            <a:spAutoFit/>
          </a:bodyPr>
          <a:lstStyle/>
          <a:p>
            <a:r>
              <a:rPr lang="zh-CN" altLang="en-US" sz="2800" dirty="0">
                <a:solidFill>
                  <a:schemeClr val="tx1">
                    <a:lumMod val="85000"/>
                    <a:lumOff val="15000"/>
                  </a:schemeClr>
                </a:solidFill>
              </a:rPr>
              <a:t>任务一</a:t>
            </a:r>
            <a:endParaRPr lang="en-US" altLang="zh-CN" sz="2800" dirty="0">
              <a:solidFill>
                <a:schemeClr val="tx1">
                  <a:lumMod val="85000"/>
                  <a:lumOff val="15000"/>
                </a:schemeClr>
              </a:solidFill>
            </a:endParaRPr>
          </a:p>
        </p:txBody>
      </p:sp>
      <p:sp>
        <p:nvSpPr>
          <p:cNvPr id="2" name="矩形 1"/>
          <p:cNvSpPr/>
          <p:nvPr/>
        </p:nvSpPr>
        <p:spPr>
          <a:xfrm>
            <a:off x="3776964" y="2811982"/>
            <a:ext cx="3535680" cy="460375"/>
          </a:xfrm>
          <a:prstGeom prst="rect">
            <a:avLst/>
          </a:prstGeom>
        </p:spPr>
        <p:txBody>
          <a:bodyPr wrap="none">
            <a:spAutoFit/>
          </a:bodyPr>
          <a:lstStyle/>
          <a:p>
            <a:pPr algn="l"/>
            <a:r>
              <a:rPr lang="zh-CN" altLang="en-US" sz="2400" dirty="0"/>
              <a:t>（一）新建并保存工作簿</a:t>
            </a:r>
          </a:p>
        </p:txBody>
      </p:sp>
      <p:sp>
        <p:nvSpPr>
          <p:cNvPr id="20" name="矩形 19"/>
          <p:cNvSpPr/>
          <p:nvPr/>
        </p:nvSpPr>
        <p:spPr>
          <a:xfrm>
            <a:off x="3776964" y="3501008"/>
            <a:ext cx="3535680" cy="460375"/>
          </a:xfrm>
          <a:prstGeom prst="rect">
            <a:avLst/>
          </a:prstGeom>
        </p:spPr>
        <p:txBody>
          <a:bodyPr wrap="none">
            <a:spAutoFit/>
          </a:bodyPr>
          <a:lstStyle/>
          <a:p>
            <a:pPr algn="l"/>
            <a:r>
              <a:rPr lang="zh-CN" altLang="en-US" sz="2400" dirty="0"/>
              <a:t>（二）插入与删除工作表</a:t>
            </a:r>
          </a:p>
        </p:txBody>
      </p:sp>
      <p:sp>
        <p:nvSpPr>
          <p:cNvPr id="23" name="矩形 22"/>
          <p:cNvSpPr/>
          <p:nvPr/>
        </p:nvSpPr>
        <p:spPr>
          <a:xfrm>
            <a:off x="3776964" y="4149080"/>
            <a:ext cx="3535680" cy="460375"/>
          </a:xfrm>
          <a:prstGeom prst="rect">
            <a:avLst/>
          </a:prstGeom>
        </p:spPr>
        <p:txBody>
          <a:bodyPr wrap="none">
            <a:spAutoFit/>
          </a:bodyPr>
          <a:lstStyle/>
          <a:p>
            <a:pPr algn="l"/>
            <a:r>
              <a:rPr lang="zh-CN" altLang="en-US" sz="2400" dirty="0"/>
              <a:t>（三）移动与复制工作表</a:t>
            </a:r>
          </a:p>
        </p:txBody>
      </p:sp>
      <p:sp>
        <p:nvSpPr>
          <p:cNvPr id="25" name="燕尾形 24"/>
          <p:cNvSpPr/>
          <p:nvPr/>
        </p:nvSpPr>
        <p:spPr>
          <a:xfrm>
            <a:off x="10957880" y="6112615"/>
            <a:ext cx="335280" cy="383863"/>
          </a:xfrm>
          <a:prstGeom prst="chevron">
            <a:avLst>
              <a:gd name="adj" fmla="val 3693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燕尾形 25"/>
          <p:cNvSpPr/>
          <p:nvPr/>
        </p:nvSpPr>
        <p:spPr>
          <a:xfrm>
            <a:off x="11332016" y="6112615"/>
            <a:ext cx="335280" cy="383863"/>
          </a:xfrm>
          <a:prstGeom prst="chevron">
            <a:avLst>
              <a:gd name="adj" fmla="val 36932"/>
            </a:avLst>
          </a:prstGeom>
          <a:solidFill>
            <a:srgbClr val="0274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燕尾形 26"/>
          <p:cNvSpPr/>
          <p:nvPr/>
        </p:nvSpPr>
        <p:spPr>
          <a:xfrm>
            <a:off x="11692056" y="6112615"/>
            <a:ext cx="335280" cy="383863"/>
          </a:xfrm>
          <a:prstGeom prst="chevron">
            <a:avLst>
              <a:gd name="adj" fmla="val 36932"/>
            </a:avLst>
          </a:prstGeom>
          <a:solidFill>
            <a:srgbClr val="079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矩形 17"/>
          <p:cNvSpPr/>
          <p:nvPr/>
        </p:nvSpPr>
        <p:spPr>
          <a:xfrm>
            <a:off x="3775598" y="4763145"/>
            <a:ext cx="2926080" cy="460375"/>
          </a:xfrm>
          <a:prstGeom prst="rect">
            <a:avLst/>
          </a:prstGeom>
        </p:spPr>
        <p:txBody>
          <a:bodyPr wrap="none">
            <a:spAutoFit/>
          </a:bodyPr>
          <a:lstStyle/>
          <a:p>
            <a:pPr algn="l"/>
            <a:r>
              <a:rPr lang="zh-CN" altLang="en-US" sz="2400" dirty="0" smtClean="0"/>
              <a:t>（四</a:t>
            </a:r>
            <a:r>
              <a:rPr lang="zh-CN" altLang="en-US" sz="2400" dirty="0"/>
              <a:t>）</a:t>
            </a:r>
            <a:r>
              <a:rPr sz="2400" dirty="0"/>
              <a:t>重命名工作表</a:t>
            </a:r>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fontScale="90000"/>
          </a:bodyPr>
          <a:lstStyle/>
          <a:p>
            <a:r>
              <a:rPr lang="zh-CN" altLang="zh-CN" dirty="0"/>
              <a:t>（一</a:t>
            </a:r>
            <a:r>
              <a:rPr lang="zh-CN" altLang="zh-CN" dirty="0" smtClean="0"/>
              <a:t>）</a:t>
            </a:r>
            <a:r>
              <a:rPr lang="zh-CN" altLang="en-US" sz="3110" dirty="0"/>
              <a:t>新建并保存工作簿</a:t>
            </a:r>
          </a:p>
        </p:txBody>
      </p:sp>
      <p:sp>
        <p:nvSpPr>
          <p:cNvPr id="24" name="内容占位符 2"/>
          <p:cNvSpPr txBox="1"/>
          <p:nvPr/>
        </p:nvSpPr>
        <p:spPr>
          <a:xfrm>
            <a:off x="1036701" y="1066856"/>
            <a:ext cx="10537375" cy="1077003"/>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启动</a:t>
            </a:r>
            <a:r>
              <a:rPr lang="en-US" altLang="zh-CN" sz="2000" dirty="0"/>
              <a:t>WPS Office</a:t>
            </a:r>
            <a:r>
              <a:rPr lang="zh-CN" altLang="en-US" sz="2000" dirty="0"/>
              <a:t>，在“首页”选项卡中可以新建空白工作簿或带模板的工作簿。下面新建并保存空白工作簿，具体操作如下</a:t>
            </a:r>
            <a:r>
              <a:rPr sz="2000" dirty="0" smtClean="0"/>
              <a:t>。</a:t>
            </a:r>
            <a:endParaRPr sz="2000" dirty="0"/>
          </a:p>
        </p:txBody>
      </p:sp>
      <p:sp>
        <p:nvSpPr>
          <p:cNvPr id="4" name="内容占位符 2"/>
          <p:cNvSpPr txBox="1"/>
          <p:nvPr/>
        </p:nvSpPr>
        <p:spPr>
          <a:xfrm>
            <a:off x="842645" y="2434539"/>
            <a:ext cx="5491894" cy="1448435"/>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sz="2000" dirty="0"/>
              <a:t>（</a:t>
            </a:r>
            <a:r>
              <a:rPr lang="en-US" altLang="zh-CN" sz="2000" dirty="0"/>
              <a:t>1</a:t>
            </a:r>
            <a:r>
              <a:rPr lang="zh-CN" sz="2000" dirty="0" smtClean="0"/>
              <a:t>）</a:t>
            </a:r>
            <a:r>
              <a:rPr lang="zh-CN" altLang="en-US" sz="2000" dirty="0"/>
              <a:t>单击“首页”选项卡，单击 “新建”按钮 ，在打开的“新建”选项卡中选择“新建表格”选项，选择“新建空白表格”选项。</a:t>
            </a:r>
            <a:r>
              <a:rPr lang="zh-CN" altLang="en-US" sz="2000" dirty="0" smtClean="0"/>
              <a:t>如图所示。</a:t>
            </a:r>
            <a:endParaRPr lang="zh-CN" sz="2000" dirty="0"/>
          </a:p>
        </p:txBody>
      </p:sp>
      <p:sp>
        <p:nvSpPr>
          <p:cNvPr id="5" name="内容占位符 2"/>
          <p:cNvSpPr txBox="1"/>
          <p:nvPr/>
        </p:nvSpPr>
        <p:spPr>
          <a:xfrm>
            <a:off x="945197" y="4118580"/>
            <a:ext cx="5151120" cy="1029335"/>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sz="2000" dirty="0"/>
              <a:t>（</a:t>
            </a:r>
            <a:r>
              <a:rPr lang="en-US" altLang="zh-CN" sz="2000" dirty="0"/>
              <a:t>2</a:t>
            </a:r>
            <a:r>
              <a:rPr lang="zh-CN" sz="2000" dirty="0"/>
              <a:t>）</a:t>
            </a:r>
            <a:r>
              <a:rPr sz="2000" dirty="0"/>
              <a:t>系统将新建名为“工作簿1”的空白工作簿。</a:t>
            </a:r>
          </a:p>
        </p:txBody>
      </p:sp>
      <p:sp>
        <p:nvSpPr>
          <p:cNvPr id="6" name="内容占位符 2"/>
          <p:cNvSpPr txBox="1"/>
          <p:nvPr/>
        </p:nvSpPr>
        <p:spPr>
          <a:xfrm>
            <a:off x="1036955" y="5041900"/>
            <a:ext cx="10118725" cy="1497330"/>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sz="2000" dirty="0">
                <a:latin typeface="微软雅黑" panose="020B0503020204020204" pitchFamily="34" charset="-122"/>
                <a:ea typeface="微软雅黑" panose="020B0503020204020204" pitchFamily="34" charset="-122"/>
                <a:cs typeface="微软雅黑" panose="020B0503020204020204" pitchFamily="34" charset="-122"/>
              </a:rPr>
              <a:t>（3</a:t>
            </a:r>
            <a:r>
              <a:rPr sz="2000" dirty="0" smtClean="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选择“文件”</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保存”命令，在打开的“另存文件”对话框中设置保存位置和工作簿名称，在“文件类型”下拉列表框中选择“</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WPS</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表格文件（*</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.et</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）”选项</a:t>
            </a:r>
            <a:r>
              <a:rPr sz="2000" dirty="0" smtClean="0">
                <a:latin typeface="微软雅黑" panose="020B0503020204020204" pitchFamily="34" charset="-122"/>
                <a:ea typeface="微软雅黑" panose="020B0503020204020204" pitchFamily="34" charset="-122"/>
                <a:cs typeface="微软雅黑" panose="020B0503020204020204" pitchFamily="34" charset="-122"/>
              </a:rPr>
              <a:t>，</a:t>
            </a:r>
            <a:r>
              <a:rPr sz="2000" dirty="0">
                <a:latin typeface="微软雅黑" panose="020B0503020204020204" pitchFamily="34" charset="-122"/>
                <a:ea typeface="微软雅黑" panose="020B0503020204020204" pitchFamily="34" charset="-122"/>
                <a:cs typeface="微软雅黑" panose="020B0503020204020204" pitchFamily="34" charset="-122"/>
              </a:rPr>
              <a:t>然后单击</a:t>
            </a:r>
            <a:r>
              <a:rPr 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保存</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a:t>
            </a:r>
            <a:r>
              <a:rPr sz="2000" dirty="0">
                <a:latin typeface="微软雅黑" panose="020B0503020204020204" pitchFamily="34" charset="-122"/>
                <a:ea typeface="微软雅黑" panose="020B0503020204020204" pitchFamily="34" charset="-122"/>
                <a:cs typeface="微软雅黑" panose="020B0503020204020204" pitchFamily="34" charset="-122"/>
              </a:rPr>
              <a:t>按钮。</a:t>
            </a:r>
          </a:p>
        </p:txBody>
      </p:sp>
      <p:sp>
        <p:nvSpPr>
          <p:cNvPr id="17" name="Rectangle 25"/>
          <p:cNvSpPr>
            <a:spLocks noChangeArrowheads="1"/>
          </p:cNvSpPr>
          <p:nvPr/>
        </p:nvSpPr>
        <p:spPr bwMode="auto">
          <a:xfrm>
            <a:off x="842645" y="2283460"/>
            <a:ext cx="10925810" cy="76200"/>
          </a:xfrm>
          <a:prstGeom prst="rect">
            <a:avLst/>
          </a:prstGeom>
          <a:solidFill>
            <a:schemeClr val="accent3"/>
          </a:solidFill>
          <a:ln>
            <a:noFill/>
          </a:ln>
        </p:spPr>
        <p:txBody>
          <a:bodyPr vert="horz" wrap="square" lIns="91440" tIns="45720" rIns="91440" bIns="45720" numCol="1" anchor="t" anchorCtr="0" compatLnSpc="1"/>
          <a:lstStyle/>
          <a:p>
            <a:endParaRPr lang="zh-CN" altLang="en-US" dirty="0">
              <a:latin typeface="微软雅黑" panose="020B0503020204020204" pitchFamily="34" charset="-122"/>
              <a:cs typeface="+mn-ea"/>
              <a:sym typeface="+mn-lt"/>
            </a:endParaRPr>
          </a:p>
        </p:txBody>
      </p:sp>
      <p:pic>
        <p:nvPicPr>
          <p:cNvPr id="7" name="图片 6"/>
          <p:cNvPicPr>
            <a:picLocks noChangeAspect="1"/>
          </p:cNvPicPr>
          <p:nvPr/>
        </p:nvPicPr>
        <p:blipFill>
          <a:blip r:embed="rId3"/>
          <a:stretch>
            <a:fillRect/>
          </a:stretch>
        </p:blipFill>
        <p:spPr>
          <a:xfrm>
            <a:off x="6516659" y="2541024"/>
            <a:ext cx="4639021" cy="2319511"/>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fontScale="90000"/>
          </a:bodyPr>
          <a:lstStyle/>
          <a:p>
            <a:r>
              <a:rPr lang="zh-CN" altLang="zh-CN" sz="3110" dirty="0" smtClean="0"/>
              <a:t>（</a:t>
            </a:r>
            <a:r>
              <a:rPr lang="zh-CN" altLang="en-US" sz="3110" dirty="0"/>
              <a:t>二）插入与删除工作表</a:t>
            </a:r>
          </a:p>
        </p:txBody>
      </p:sp>
      <p:sp>
        <p:nvSpPr>
          <p:cNvPr id="24" name="内容占位符 2"/>
          <p:cNvSpPr txBox="1"/>
          <p:nvPr/>
        </p:nvSpPr>
        <p:spPr>
          <a:xfrm>
            <a:off x="947420" y="1122045"/>
            <a:ext cx="10480040" cy="1363345"/>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50000"/>
              </a:lnSpc>
            </a:pPr>
            <a:r>
              <a:rPr lang="zh-CN" altLang="en-US" sz="2000" dirty="0"/>
              <a:t>工作簿中默认的一张工作表是不能满足实际制作需求的，因此下面将插入新的工作表，并对多余的工作表进行删除，其具体操作如下。</a:t>
            </a:r>
          </a:p>
        </p:txBody>
      </p:sp>
      <p:sp>
        <p:nvSpPr>
          <p:cNvPr id="8" name="内容占位符 2"/>
          <p:cNvSpPr txBox="1"/>
          <p:nvPr/>
        </p:nvSpPr>
        <p:spPr>
          <a:xfrm>
            <a:off x="842643" y="2077745"/>
            <a:ext cx="10584815" cy="1174935"/>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a:t>
            </a:r>
            <a:r>
              <a:rPr lang="en-US" altLang="zh-CN" sz="2000" dirty="0"/>
              <a:t>1</a:t>
            </a:r>
            <a:r>
              <a:rPr lang="zh-CN" altLang="en-US" sz="2000" dirty="0"/>
              <a:t>）在“财务报表”工作簿中的“</a:t>
            </a:r>
            <a:r>
              <a:rPr lang="en-US" altLang="zh-CN" sz="2000" dirty="0"/>
              <a:t>Sheet1”</a:t>
            </a:r>
            <a:r>
              <a:rPr lang="zh-CN" altLang="en-US" sz="2000" dirty="0"/>
              <a:t>工作表标签上单击鼠标右键，在弹出的快捷菜单中选择“插入工作表”命令。</a:t>
            </a:r>
            <a:endParaRPr lang="zh-CN" altLang="en-US" sz="2000" dirty="0"/>
          </a:p>
        </p:txBody>
      </p:sp>
      <p:sp>
        <p:nvSpPr>
          <p:cNvPr id="9" name="内容占位符 2"/>
          <p:cNvSpPr txBox="1"/>
          <p:nvPr/>
        </p:nvSpPr>
        <p:spPr>
          <a:xfrm>
            <a:off x="7876674" y="3390629"/>
            <a:ext cx="3550783" cy="2873960"/>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smtClean="0"/>
              <a:t>（</a:t>
            </a:r>
            <a:r>
              <a:rPr lang="en-US" altLang="zh-CN" sz="2000" dirty="0"/>
              <a:t>2</a:t>
            </a:r>
            <a:r>
              <a:rPr lang="zh-CN" altLang="en-US" sz="2000" dirty="0"/>
              <a:t>）打开“插入工作表”对话框，插入数目和位置保持默认，</a:t>
            </a:r>
            <a:r>
              <a:rPr lang="zh-CN" altLang="en-US" sz="2000" dirty="0" smtClean="0"/>
              <a:t>单击“确定”按钮，即</a:t>
            </a:r>
            <a:r>
              <a:rPr lang="zh-CN" altLang="en-US" sz="2000" dirty="0"/>
              <a:t>可插入一张新的名为“</a:t>
            </a:r>
            <a:r>
              <a:rPr lang="en-US" altLang="zh-CN" sz="2000" dirty="0"/>
              <a:t>Sheet2”</a:t>
            </a:r>
            <a:r>
              <a:rPr lang="zh-CN" altLang="en-US" sz="2000" dirty="0"/>
              <a:t>的空白工作表。</a:t>
            </a:r>
            <a:endParaRPr lang="zh-CN" altLang="en-US" sz="2000" dirty="0"/>
          </a:p>
        </p:txBody>
      </p:sp>
      <p:grpSp>
        <p:nvGrpSpPr>
          <p:cNvPr id="2" name="组合 1"/>
          <p:cNvGrpSpPr/>
          <p:nvPr/>
        </p:nvGrpSpPr>
        <p:grpSpPr>
          <a:xfrm>
            <a:off x="778476" y="3149496"/>
            <a:ext cx="6768830" cy="3177339"/>
            <a:chOff x="778476" y="3234385"/>
            <a:chExt cx="6768830" cy="3177339"/>
          </a:xfrm>
        </p:grpSpPr>
        <p:sp>
          <p:nvSpPr>
            <p:cNvPr id="12" name="Rectangle 25"/>
            <p:cNvSpPr>
              <a:spLocks noChangeArrowheads="1"/>
            </p:cNvSpPr>
            <p:nvPr/>
          </p:nvSpPr>
          <p:spPr bwMode="auto">
            <a:xfrm flipV="1">
              <a:off x="778476" y="3234385"/>
              <a:ext cx="6704663" cy="84889"/>
            </a:xfrm>
            <a:prstGeom prst="rect">
              <a:avLst/>
            </a:prstGeom>
            <a:solidFill>
              <a:schemeClr val="accent3"/>
            </a:solidFill>
            <a:ln>
              <a:noFill/>
            </a:ln>
          </p:spPr>
          <p:txBody>
            <a:bodyPr vert="horz" wrap="square" lIns="91440" tIns="45720" rIns="91440" bIns="45720" numCol="1" anchor="t" anchorCtr="0" compatLnSpc="1"/>
            <a:lstStyle/>
            <a:p>
              <a:endParaRPr lang="zh-CN" altLang="en-US" dirty="0">
                <a:latin typeface="微软雅黑" panose="020B0503020204020204" pitchFamily="34" charset="-122"/>
                <a:cs typeface="+mn-ea"/>
                <a:sym typeface="+mn-lt"/>
              </a:endParaRPr>
            </a:p>
          </p:txBody>
        </p:sp>
        <p:sp>
          <p:nvSpPr>
            <p:cNvPr id="13" name="Rectangle 25"/>
            <p:cNvSpPr>
              <a:spLocks noChangeArrowheads="1"/>
            </p:cNvSpPr>
            <p:nvPr/>
          </p:nvSpPr>
          <p:spPr bwMode="auto">
            <a:xfrm flipV="1">
              <a:off x="842643" y="6326835"/>
              <a:ext cx="6704663" cy="84889"/>
            </a:xfrm>
            <a:prstGeom prst="rect">
              <a:avLst/>
            </a:prstGeom>
            <a:solidFill>
              <a:schemeClr val="accent3"/>
            </a:solidFill>
            <a:ln>
              <a:noFill/>
            </a:ln>
          </p:spPr>
          <p:txBody>
            <a:bodyPr vert="horz" wrap="square" lIns="91440" tIns="45720" rIns="91440" bIns="45720" numCol="1" anchor="t" anchorCtr="0" compatLnSpc="1"/>
            <a:lstStyle/>
            <a:p>
              <a:endParaRPr lang="zh-CN" altLang="en-US" dirty="0">
                <a:latin typeface="微软雅黑" panose="020B0503020204020204" pitchFamily="34" charset="-122"/>
                <a:cs typeface="+mn-ea"/>
                <a:sym typeface="+mn-lt"/>
              </a:endParaRPr>
            </a:p>
          </p:txBody>
        </p:sp>
      </p:grpSp>
      <p:pic>
        <p:nvPicPr>
          <p:cNvPr id="4" name="图片 3"/>
          <p:cNvPicPr>
            <a:picLocks noChangeAspect="1"/>
          </p:cNvPicPr>
          <p:nvPr/>
        </p:nvPicPr>
        <p:blipFill>
          <a:blip r:embed="rId2"/>
          <a:stretch>
            <a:fillRect/>
          </a:stretch>
        </p:blipFill>
        <p:spPr>
          <a:xfrm>
            <a:off x="313532" y="3441090"/>
            <a:ext cx="7563142" cy="244105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fontScale="90000"/>
          </a:bodyPr>
          <a:lstStyle/>
          <a:p>
            <a:r>
              <a:rPr lang="zh-CN" altLang="zh-CN" sz="3110" dirty="0" smtClean="0"/>
              <a:t>（</a:t>
            </a:r>
            <a:r>
              <a:rPr lang="zh-CN" altLang="en-US" sz="3110" dirty="0"/>
              <a:t>二）插入与删除工作表</a:t>
            </a:r>
          </a:p>
        </p:txBody>
      </p:sp>
      <p:sp>
        <p:nvSpPr>
          <p:cNvPr id="8" name="内容占位符 2"/>
          <p:cNvSpPr txBox="1"/>
          <p:nvPr/>
        </p:nvSpPr>
        <p:spPr>
          <a:xfrm>
            <a:off x="724318" y="1127406"/>
            <a:ext cx="10584815" cy="1920594"/>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a:t>
            </a:r>
            <a:r>
              <a:rPr lang="en-US" altLang="zh-CN" sz="2000" dirty="0"/>
              <a:t>3</a:t>
            </a:r>
            <a:r>
              <a:rPr lang="zh-CN" altLang="en-US" sz="2000" dirty="0"/>
              <a:t>）单击“</a:t>
            </a:r>
            <a:r>
              <a:rPr lang="en-US" altLang="zh-CN" sz="2000" dirty="0" smtClean="0"/>
              <a:t>Sheet2”</a:t>
            </a:r>
            <a:r>
              <a:rPr lang="zh-CN" altLang="en-US" sz="2000" dirty="0"/>
              <a:t>工作表标签右侧的“新工作表”按钮 ，继续插入一张空白工作表。按相同的操作方法，继续插入两张空白工作表</a:t>
            </a:r>
            <a:r>
              <a:rPr lang="zh-CN" altLang="en-US" sz="2000" dirty="0" smtClean="0"/>
              <a:t>。</a:t>
            </a:r>
            <a:endParaRPr lang="en-US" altLang="zh-CN" sz="2000" dirty="0" smtClean="0"/>
          </a:p>
          <a:p>
            <a:pPr>
              <a:lnSpc>
                <a:spcPct val="145000"/>
              </a:lnSpc>
            </a:pPr>
            <a:r>
              <a:rPr lang="zh-CN" altLang="en-US" sz="2000" dirty="0"/>
              <a:t>（</a:t>
            </a:r>
            <a:r>
              <a:rPr lang="en-US" altLang="zh-CN" sz="2000" dirty="0"/>
              <a:t>4</a:t>
            </a:r>
            <a:r>
              <a:rPr lang="zh-CN" altLang="en-US" sz="2000" dirty="0"/>
              <a:t>）按住“</a:t>
            </a:r>
            <a:r>
              <a:rPr lang="en-US" altLang="zh-CN" sz="2000" dirty="0"/>
              <a:t>Ctrl”</a:t>
            </a:r>
            <a:r>
              <a:rPr lang="zh-CN" altLang="en-US" sz="2000" dirty="0"/>
              <a:t>键，同时选择“</a:t>
            </a:r>
            <a:r>
              <a:rPr lang="en-US" altLang="zh-CN" sz="2000" dirty="0"/>
              <a:t>Sheet1”“Sheet3”“Sheet4”</a:t>
            </a:r>
            <a:r>
              <a:rPr lang="zh-CN" altLang="en-US" sz="2000" dirty="0"/>
              <a:t>工作表，在“开始”</a:t>
            </a:r>
            <a:r>
              <a:rPr lang="en-US" altLang="zh-CN" sz="2000" dirty="0"/>
              <a:t>/“</a:t>
            </a:r>
            <a:r>
              <a:rPr lang="zh-CN" altLang="en-US" sz="2000" dirty="0"/>
              <a:t>单元格”组中单击 按钮，在打开的下拉列表框中选择“删除工作表”选</a:t>
            </a:r>
            <a:r>
              <a:rPr lang="zh-CN" altLang="en-US" sz="2000" dirty="0" smtClean="0"/>
              <a:t>项。</a:t>
            </a:r>
            <a:endParaRPr lang="zh-CN" altLang="en-US" sz="2000" dirty="0"/>
          </a:p>
        </p:txBody>
      </p:sp>
      <p:sp>
        <p:nvSpPr>
          <p:cNvPr id="9" name="内容占位符 2"/>
          <p:cNvSpPr txBox="1"/>
          <p:nvPr/>
        </p:nvSpPr>
        <p:spPr>
          <a:xfrm>
            <a:off x="724318" y="4052883"/>
            <a:ext cx="4192086" cy="1652340"/>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a:t>
            </a:r>
            <a:r>
              <a:rPr lang="en-US" altLang="zh-CN" sz="2000" dirty="0"/>
              <a:t>5</a:t>
            </a:r>
            <a:r>
              <a:rPr lang="zh-CN" altLang="en-US" sz="2000" dirty="0"/>
              <a:t>）返回工作簿，可看到“</a:t>
            </a:r>
            <a:r>
              <a:rPr lang="en-US" altLang="zh-CN" sz="2000" dirty="0"/>
              <a:t>Sheet1”“Sheet3”“Sheet4”</a:t>
            </a:r>
            <a:r>
              <a:rPr lang="zh-CN" altLang="en-US" sz="2000" dirty="0"/>
              <a:t>工作表已被删除，效果如</a:t>
            </a:r>
            <a:r>
              <a:rPr lang="zh-CN" altLang="en-US" sz="2000" dirty="0" smtClean="0"/>
              <a:t>图所示。</a:t>
            </a:r>
            <a:endParaRPr lang="zh-CN" altLang="en-US" sz="2000" dirty="0"/>
          </a:p>
        </p:txBody>
      </p:sp>
      <p:sp>
        <p:nvSpPr>
          <p:cNvPr id="10" name="Rectangle 25"/>
          <p:cNvSpPr>
            <a:spLocks noChangeArrowheads="1"/>
          </p:cNvSpPr>
          <p:nvPr/>
        </p:nvSpPr>
        <p:spPr bwMode="auto">
          <a:xfrm flipV="1">
            <a:off x="724317" y="3268970"/>
            <a:ext cx="10584815" cy="84889"/>
          </a:xfrm>
          <a:prstGeom prst="rect">
            <a:avLst/>
          </a:prstGeom>
          <a:solidFill>
            <a:schemeClr val="accent3"/>
          </a:solidFill>
          <a:ln>
            <a:noFill/>
          </a:ln>
        </p:spPr>
        <p:txBody>
          <a:bodyPr vert="horz" wrap="square" lIns="91440" tIns="45720" rIns="91440" bIns="45720" numCol="1" anchor="t" anchorCtr="0" compatLnSpc="1"/>
          <a:lstStyle/>
          <a:p>
            <a:endParaRPr lang="zh-CN" altLang="en-US" dirty="0">
              <a:latin typeface="微软雅黑" panose="020B0503020204020204" pitchFamily="34" charset="-122"/>
              <a:cs typeface="+mn-ea"/>
              <a:sym typeface="+mn-lt"/>
            </a:endParaRPr>
          </a:p>
        </p:txBody>
      </p:sp>
      <p:pic>
        <p:nvPicPr>
          <p:cNvPr id="2" name="图片 1"/>
          <p:cNvPicPr>
            <a:picLocks noChangeAspect="1"/>
          </p:cNvPicPr>
          <p:nvPr/>
        </p:nvPicPr>
        <p:blipFill>
          <a:blip r:embed="rId2"/>
          <a:stretch>
            <a:fillRect/>
          </a:stretch>
        </p:blipFill>
        <p:spPr>
          <a:xfrm>
            <a:off x="5320387" y="3443886"/>
            <a:ext cx="5387369" cy="3337115"/>
          </a:xfrm>
          <a:prstGeom prst="rect">
            <a:avLst/>
          </a:prstGeom>
        </p:spPr>
      </p:pic>
    </p:spTree>
    <p:extLst>
      <p:ext uri="{BB962C8B-B14F-4D97-AF65-F5344CB8AC3E}">
        <p14:creationId xmlns:p14="http://schemas.microsoft.com/office/powerpoint/2010/main" val="42938040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5"/>
          <p:cNvSpPr/>
          <p:nvPr/>
        </p:nvSpPr>
        <p:spPr>
          <a:xfrm>
            <a:off x="8" y="2367432"/>
            <a:ext cx="3708714" cy="3924300"/>
          </a:xfrm>
          <a:custGeom>
            <a:avLst/>
            <a:gdLst>
              <a:gd name="connsiteX0" fmla="*/ 0 w 4922244"/>
              <a:gd name="connsiteY0" fmla="*/ 0 h 5048251"/>
              <a:gd name="connsiteX1" fmla="*/ 1947941 w 4922244"/>
              <a:gd name="connsiteY1" fmla="*/ 0 h 5048251"/>
              <a:gd name="connsiteX2" fmla="*/ 4922244 w 4922244"/>
              <a:gd name="connsiteY2" fmla="*/ 2974304 h 5048251"/>
              <a:gd name="connsiteX3" fmla="*/ 2848297 w 4922244"/>
              <a:gd name="connsiteY3" fmla="*/ 5048251 h 5048251"/>
              <a:gd name="connsiteX4" fmla="*/ 0 w 4922244"/>
              <a:gd name="connsiteY4" fmla="*/ 5048251 h 5048251"/>
              <a:gd name="connsiteX0-1" fmla="*/ 0 w 4922244"/>
              <a:gd name="connsiteY0-2" fmla="*/ 0 h 5048251"/>
              <a:gd name="connsiteX1-3" fmla="*/ 1947941 w 4922244"/>
              <a:gd name="connsiteY1-4" fmla="*/ 0 h 5048251"/>
              <a:gd name="connsiteX2-5" fmla="*/ 4922244 w 4922244"/>
              <a:gd name="connsiteY2-6" fmla="*/ 2899854 h 5048251"/>
              <a:gd name="connsiteX3-7" fmla="*/ 2848297 w 4922244"/>
              <a:gd name="connsiteY3-8" fmla="*/ 5048251 h 5048251"/>
              <a:gd name="connsiteX4-9" fmla="*/ 0 w 4922244"/>
              <a:gd name="connsiteY4-10" fmla="*/ 5048251 h 5048251"/>
              <a:gd name="connsiteX5" fmla="*/ 0 w 4922244"/>
              <a:gd name="connsiteY5" fmla="*/ 0 h 5048251"/>
              <a:gd name="connsiteX0-11" fmla="*/ 0 w 4922244"/>
              <a:gd name="connsiteY0-12" fmla="*/ 0 h 5048251"/>
              <a:gd name="connsiteX1-13" fmla="*/ 1947941 w 4922244"/>
              <a:gd name="connsiteY1-14" fmla="*/ 0 h 5048251"/>
              <a:gd name="connsiteX2-15" fmla="*/ 4922244 w 4922244"/>
              <a:gd name="connsiteY2-16" fmla="*/ 2899854 h 5048251"/>
              <a:gd name="connsiteX3-17" fmla="*/ 2893456 w 4922244"/>
              <a:gd name="connsiteY3-18" fmla="*/ 5033362 h 5048251"/>
              <a:gd name="connsiteX4-19" fmla="*/ 0 w 4922244"/>
              <a:gd name="connsiteY4-20" fmla="*/ 5048251 h 5048251"/>
              <a:gd name="connsiteX5-21" fmla="*/ 0 w 4922244"/>
              <a:gd name="connsiteY5-22" fmla="*/ 0 h 5048251"/>
              <a:gd name="connsiteX0-23" fmla="*/ 0 w 4823147"/>
              <a:gd name="connsiteY0-24" fmla="*/ 0 h 5048251"/>
              <a:gd name="connsiteX1-25" fmla="*/ 1947941 w 4823147"/>
              <a:gd name="connsiteY1-26" fmla="*/ 0 h 5048251"/>
              <a:gd name="connsiteX2-27" fmla="*/ 4823147 w 4823147"/>
              <a:gd name="connsiteY2-28" fmla="*/ 2997879 h 5048251"/>
              <a:gd name="connsiteX3-29" fmla="*/ 2893456 w 4823147"/>
              <a:gd name="connsiteY3-30" fmla="*/ 5033362 h 5048251"/>
              <a:gd name="connsiteX4-31" fmla="*/ 0 w 4823147"/>
              <a:gd name="connsiteY4-32" fmla="*/ 5048251 h 5048251"/>
              <a:gd name="connsiteX5-33" fmla="*/ 0 w 4823147"/>
              <a:gd name="connsiteY5-34" fmla="*/ 0 h 504825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4823147" h="5048251">
                <a:moveTo>
                  <a:pt x="0" y="0"/>
                </a:moveTo>
                <a:lnTo>
                  <a:pt x="1947941" y="0"/>
                </a:lnTo>
                <a:lnTo>
                  <a:pt x="4823147" y="2997879"/>
                </a:lnTo>
                <a:lnTo>
                  <a:pt x="2893456" y="5033362"/>
                </a:lnTo>
                <a:lnTo>
                  <a:pt x="0" y="504825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7"/>
          <p:cNvSpPr/>
          <p:nvPr/>
        </p:nvSpPr>
        <p:spPr>
          <a:xfrm>
            <a:off x="1672773" y="0"/>
            <a:ext cx="3269617" cy="4710896"/>
          </a:xfrm>
          <a:custGeom>
            <a:avLst/>
            <a:gdLst>
              <a:gd name="connsiteX0" fmla="*/ 0 w 4336612"/>
              <a:gd name="connsiteY0" fmla="*/ 0 h 5048251"/>
              <a:gd name="connsiteX1" fmla="*/ 1362309 w 4336612"/>
              <a:gd name="connsiteY1" fmla="*/ 0 h 5048251"/>
              <a:gd name="connsiteX2" fmla="*/ 4336612 w 4336612"/>
              <a:gd name="connsiteY2" fmla="*/ 2974304 h 5048251"/>
              <a:gd name="connsiteX3" fmla="*/ 2262665 w 4336612"/>
              <a:gd name="connsiteY3" fmla="*/ 5048251 h 5048251"/>
              <a:gd name="connsiteX4" fmla="*/ 900356 w 4336612"/>
              <a:gd name="connsiteY4" fmla="*/ 5048251 h 5048251"/>
              <a:gd name="connsiteX5" fmla="*/ 2974303 w 4336612"/>
              <a:gd name="connsiteY5" fmla="*/ 2974304 h 504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36612" h="5048251">
                <a:moveTo>
                  <a:pt x="0" y="0"/>
                </a:moveTo>
                <a:lnTo>
                  <a:pt x="1362309" y="0"/>
                </a:lnTo>
                <a:lnTo>
                  <a:pt x="4336612" y="2974304"/>
                </a:lnTo>
                <a:lnTo>
                  <a:pt x="2262665" y="5048251"/>
                </a:lnTo>
                <a:lnTo>
                  <a:pt x="900356" y="5048251"/>
                </a:lnTo>
                <a:lnTo>
                  <a:pt x="2974303" y="2974304"/>
                </a:lnTo>
                <a:close/>
              </a:path>
            </a:pathLst>
          </a:cu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descr="C:\Users\Administrator\Desktop\新建文件夹\Virtual business modern technology photos part 4 (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756" t="5840" r="1551" b="1721"/>
          <a:stretch>
            <a:fillRect/>
          </a:stretch>
        </p:blipFill>
        <p:spPr bwMode="auto">
          <a:xfrm>
            <a:off x="0" y="2560109"/>
            <a:ext cx="3546499" cy="3924300"/>
          </a:xfrm>
          <a:custGeom>
            <a:avLst/>
            <a:gdLst>
              <a:gd name="connsiteX0" fmla="*/ 0 w 3546499"/>
              <a:gd name="connsiteY0" fmla="*/ 0 h 3924300"/>
              <a:gd name="connsiteX1" fmla="*/ 1403500 w 3546499"/>
              <a:gd name="connsiteY1" fmla="*/ 0 h 3924300"/>
              <a:gd name="connsiteX2" fmla="*/ 3546499 w 3546499"/>
              <a:gd name="connsiteY2" fmla="*/ 2312100 h 3924300"/>
              <a:gd name="connsiteX3" fmla="*/ 2052211 w 3546499"/>
              <a:gd name="connsiteY3" fmla="*/ 3924300 h 3924300"/>
              <a:gd name="connsiteX4" fmla="*/ 0 w 3546499"/>
              <a:gd name="connsiteY4" fmla="*/ 3924300 h 392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6499" h="3924300">
                <a:moveTo>
                  <a:pt x="0" y="0"/>
                </a:moveTo>
                <a:lnTo>
                  <a:pt x="1403500" y="0"/>
                </a:lnTo>
                <a:lnTo>
                  <a:pt x="3546499" y="2312100"/>
                </a:lnTo>
                <a:lnTo>
                  <a:pt x="2052211" y="3924300"/>
                </a:lnTo>
                <a:lnTo>
                  <a:pt x="0" y="3924300"/>
                </a:lnTo>
                <a:close/>
              </a:path>
            </a:pathLst>
          </a:custGeom>
          <a:noFill/>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911474" y="1255430"/>
            <a:ext cx="1723549" cy="1015663"/>
          </a:xfrm>
          <a:prstGeom prst="rect">
            <a:avLst/>
          </a:prstGeom>
          <a:noFill/>
        </p:spPr>
        <p:txBody>
          <a:bodyPr wrap="none" rtlCol="0">
            <a:spAutoFit/>
          </a:bodyPr>
          <a:lstStyle/>
          <a:p>
            <a:pPr algn="ctr"/>
            <a:r>
              <a:rPr lang="zh-CN" altLang="en-US" sz="6000" dirty="0">
                <a:solidFill>
                  <a:schemeClr val="accent3"/>
                </a:solidFill>
                <a:latin typeface="Impact" panose="020B0806030902050204" pitchFamily="34" charset="0"/>
              </a:rPr>
              <a:t>目录</a:t>
            </a:r>
          </a:p>
        </p:txBody>
      </p:sp>
      <p:grpSp>
        <p:nvGrpSpPr>
          <p:cNvPr id="13" name="组合 12"/>
          <p:cNvGrpSpPr/>
          <p:nvPr/>
        </p:nvGrpSpPr>
        <p:grpSpPr>
          <a:xfrm>
            <a:off x="4941961" y="1367885"/>
            <a:ext cx="5997575" cy="523875"/>
            <a:chOff x="5605235" y="1393798"/>
            <a:chExt cx="5997575" cy="523875"/>
          </a:xfrm>
        </p:grpSpPr>
        <p:sp>
          <p:nvSpPr>
            <p:cNvPr id="14" name="矩形 13"/>
            <p:cNvSpPr/>
            <p:nvPr/>
          </p:nvSpPr>
          <p:spPr>
            <a:xfrm>
              <a:off x="6096000" y="1393798"/>
              <a:ext cx="1294304" cy="523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7390220" y="1394433"/>
              <a:ext cx="4212590" cy="5232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燕尾形 25"/>
            <p:cNvSpPr/>
            <p:nvPr/>
          </p:nvSpPr>
          <p:spPr>
            <a:xfrm>
              <a:off x="5605235" y="1464639"/>
              <a:ext cx="335280" cy="383863"/>
            </a:xfrm>
            <a:prstGeom prst="chevron">
              <a:avLst>
                <a:gd name="adj" fmla="val 369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27" name="文本框 11"/>
          <p:cNvSpPr txBox="1"/>
          <p:nvPr/>
        </p:nvSpPr>
        <p:spPr>
          <a:xfrm>
            <a:off x="6915785" y="1379220"/>
            <a:ext cx="3856990" cy="460375"/>
          </a:xfrm>
          <a:prstGeom prst="rect">
            <a:avLst/>
          </a:prstGeom>
          <a:noFill/>
        </p:spPr>
        <p:txBody>
          <a:bodyPr wrap="square" rtlCol="0">
            <a:spAutoFit/>
            <a:scene3d>
              <a:camera prst="orthographicFront"/>
              <a:lightRig rig="threePt" dir="t"/>
            </a:scene3d>
            <a:sp3d contourW="12700"/>
          </a:bodyPr>
          <a:lstStyle/>
          <a:p>
            <a:r>
              <a:rPr lang="zh-CN" altLang="en-US" sz="2400" dirty="0">
                <a:solidFill>
                  <a:schemeClr val="bg1"/>
                </a:solidFill>
              </a:rPr>
              <a:t>创建“财务报表”工作簿</a:t>
            </a:r>
          </a:p>
        </p:txBody>
      </p:sp>
      <p:sp>
        <p:nvSpPr>
          <p:cNvPr id="28" name="文本框 18"/>
          <p:cNvSpPr txBox="1"/>
          <p:nvPr/>
        </p:nvSpPr>
        <p:spPr>
          <a:xfrm>
            <a:off x="6824184" y="2110147"/>
            <a:ext cx="4332733" cy="460375"/>
          </a:xfrm>
          <a:prstGeom prst="rect">
            <a:avLst/>
          </a:prstGeom>
          <a:noFill/>
        </p:spPr>
        <p:txBody>
          <a:bodyPr wrap="square" rtlCol="0">
            <a:spAutoFit/>
            <a:scene3d>
              <a:camera prst="orthographicFront"/>
              <a:lightRig rig="threePt" dir="t"/>
            </a:scene3d>
            <a:sp3d contourW="12700"/>
          </a:bodyPr>
          <a:lstStyle/>
          <a:p>
            <a:r>
              <a:rPr lang="zh-CN" altLang="en-US" sz="2400" dirty="0"/>
              <a:t>输入并设置财务报表</a:t>
            </a:r>
          </a:p>
        </p:txBody>
      </p:sp>
      <p:sp>
        <p:nvSpPr>
          <p:cNvPr id="29" name="文本框 18"/>
          <p:cNvSpPr txBox="1"/>
          <p:nvPr/>
        </p:nvSpPr>
        <p:spPr>
          <a:xfrm>
            <a:off x="6824185" y="2820526"/>
            <a:ext cx="4115896" cy="460375"/>
          </a:xfrm>
          <a:prstGeom prst="rect">
            <a:avLst/>
          </a:prstGeom>
          <a:noFill/>
        </p:spPr>
        <p:txBody>
          <a:bodyPr wrap="square" rtlCol="0">
            <a:spAutoFit/>
            <a:scene3d>
              <a:camera prst="orthographicFront"/>
              <a:lightRig rig="threePt" dir="t"/>
            </a:scene3d>
            <a:sp3d contourW="12700"/>
          </a:bodyPr>
          <a:lstStyle/>
          <a:p>
            <a:r>
              <a:rPr lang="zh-CN" altLang="en-US" sz="2400" dirty="0"/>
              <a:t>计算财务</a:t>
            </a:r>
            <a:r>
              <a:rPr lang="zh-CN" altLang="en-US" sz="2400" dirty="0" smtClean="0"/>
              <a:t>报表数据</a:t>
            </a:r>
            <a:endParaRPr lang="zh-CN" altLang="en-US" sz="2400" dirty="0"/>
          </a:p>
        </p:txBody>
      </p:sp>
      <p:sp>
        <p:nvSpPr>
          <p:cNvPr id="30" name="TextBox 3"/>
          <p:cNvSpPr txBox="1"/>
          <p:nvPr/>
        </p:nvSpPr>
        <p:spPr>
          <a:xfrm>
            <a:off x="5548931" y="1392528"/>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任务一</a:t>
            </a:r>
            <a:endParaRPr lang="en-US" altLang="zh-CN" sz="2400" dirty="0">
              <a:solidFill>
                <a:schemeClr val="tx1">
                  <a:lumMod val="85000"/>
                  <a:lumOff val="15000"/>
                </a:schemeClr>
              </a:solidFill>
            </a:endParaRPr>
          </a:p>
        </p:txBody>
      </p:sp>
      <p:sp>
        <p:nvSpPr>
          <p:cNvPr id="31" name="TextBox 21"/>
          <p:cNvSpPr txBox="1"/>
          <p:nvPr/>
        </p:nvSpPr>
        <p:spPr>
          <a:xfrm>
            <a:off x="5548931" y="2123505"/>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任务二</a:t>
            </a:r>
            <a:endParaRPr lang="en-US" altLang="zh-CN" sz="2400" dirty="0">
              <a:solidFill>
                <a:schemeClr val="tx1">
                  <a:lumMod val="85000"/>
                  <a:lumOff val="15000"/>
                </a:schemeClr>
              </a:solidFill>
            </a:endParaRPr>
          </a:p>
        </p:txBody>
      </p:sp>
      <p:sp>
        <p:nvSpPr>
          <p:cNvPr id="32" name="TextBox 22"/>
          <p:cNvSpPr txBox="1"/>
          <p:nvPr/>
        </p:nvSpPr>
        <p:spPr>
          <a:xfrm>
            <a:off x="5548931" y="2826688"/>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任务三</a:t>
            </a:r>
            <a:endParaRPr lang="en-US" altLang="zh-CN" sz="2400" dirty="0">
              <a:solidFill>
                <a:schemeClr val="tx1">
                  <a:lumMod val="85000"/>
                  <a:lumOff val="15000"/>
                </a:schemeClr>
              </a:solidFill>
            </a:endParaRPr>
          </a:p>
        </p:txBody>
      </p:sp>
      <p:sp>
        <p:nvSpPr>
          <p:cNvPr id="37" name="文本框 18"/>
          <p:cNvSpPr txBox="1"/>
          <p:nvPr/>
        </p:nvSpPr>
        <p:spPr>
          <a:xfrm>
            <a:off x="6805135" y="3571522"/>
            <a:ext cx="4623896" cy="460375"/>
          </a:xfrm>
          <a:prstGeom prst="rect">
            <a:avLst/>
          </a:prstGeom>
          <a:noFill/>
        </p:spPr>
        <p:txBody>
          <a:bodyPr wrap="square" rtlCol="0">
            <a:spAutoFit/>
            <a:scene3d>
              <a:camera prst="orthographicFront"/>
              <a:lightRig rig="threePt" dir="t"/>
            </a:scene3d>
            <a:sp3d contourW="12700"/>
          </a:bodyPr>
          <a:lstStyle/>
          <a:p>
            <a:r>
              <a:rPr lang="zh-CN" altLang="en-US" sz="2400" dirty="0"/>
              <a:t>统计与分析财务报表</a:t>
            </a:r>
          </a:p>
        </p:txBody>
      </p:sp>
      <p:sp>
        <p:nvSpPr>
          <p:cNvPr id="38" name="文本框 18"/>
          <p:cNvSpPr txBox="1"/>
          <p:nvPr/>
        </p:nvSpPr>
        <p:spPr>
          <a:xfrm>
            <a:off x="6805135" y="4357466"/>
            <a:ext cx="4115896" cy="460375"/>
          </a:xfrm>
          <a:prstGeom prst="rect">
            <a:avLst/>
          </a:prstGeom>
          <a:noFill/>
        </p:spPr>
        <p:txBody>
          <a:bodyPr wrap="square" rtlCol="0">
            <a:spAutoFit/>
            <a:scene3d>
              <a:camera prst="orthographicFront"/>
              <a:lightRig rig="threePt" dir="t"/>
            </a:scene3d>
            <a:sp3d contourW="12700"/>
          </a:bodyPr>
          <a:lstStyle/>
          <a:p>
            <a:r>
              <a:rPr lang="zh-CN" altLang="en-US" sz="2400" dirty="0"/>
              <a:t>保护并打印财务报表</a:t>
            </a:r>
          </a:p>
        </p:txBody>
      </p:sp>
      <p:sp>
        <p:nvSpPr>
          <p:cNvPr id="39" name="TextBox 21"/>
          <p:cNvSpPr txBox="1"/>
          <p:nvPr/>
        </p:nvSpPr>
        <p:spPr>
          <a:xfrm>
            <a:off x="5529881" y="3584880"/>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任务四</a:t>
            </a:r>
            <a:endParaRPr lang="en-US" altLang="zh-CN" sz="2400" dirty="0">
              <a:solidFill>
                <a:schemeClr val="tx1">
                  <a:lumMod val="85000"/>
                  <a:lumOff val="15000"/>
                </a:schemeClr>
              </a:solidFill>
            </a:endParaRPr>
          </a:p>
        </p:txBody>
      </p:sp>
      <p:sp>
        <p:nvSpPr>
          <p:cNvPr id="40" name="TextBox 22"/>
          <p:cNvSpPr txBox="1"/>
          <p:nvPr/>
        </p:nvSpPr>
        <p:spPr>
          <a:xfrm>
            <a:off x="5529881" y="4363628"/>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任务五</a:t>
            </a:r>
            <a:endParaRPr lang="en-US" altLang="zh-CN" sz="2400" dirty="0">
              <a:solidFill>
                <a:schemeClr val="tx1">
                  <a:lumMod val="85000"/>
                  <a:lumOff val="1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fontScale="90000"/>
          </a:bodyPr>
          <a:lstStyle/>
          <a:p>
            <a:r>
              <a:rPr lang="zh-CN" altLang="zh-CN" sz="3110" dirty="0" smtClean="0"/>
              <a:t>（</a:t>
            </a:r>
            <a:r>
              <a:rPr lang="zh-CN" altLang="en-US" sz="3110" dirty="0"/>
              <a:t>三）移动与复制工作表</a:t>
            </a:r>
          </a:p>
        </p:txBody>
      </p:sp>
      <p:sp>
        <p:nvSpPr>
          <p:cNvPr id="24" name="内容占位符 2"/>
          <p:cNvSpPr txBox="1"/>
          <p:nvPr/>
        </p:nvSpPr>
        <p:spPr>
          <a:xfrm>
            <a:off x="725788" y="912261"/>
            <a:ext cx="10537190" cy="635000"/>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smtClean="0"/>
              <a:t>下</a:t>
            </a:r>
            <a:r>
              <a:rPr lang="zh-CN" altLang="en-US" sz="2000" dirty="0"/>
              <a:t>面将在“财务报表</a:t>
            </a:r>
            <a:r>
              <a:rPr lang="en-US" altLang="zh-CN" sz="2000" dirty="0"/>
              <a:t>.</a:t>
            </a:r>
            <a:r>
              <a:rPr lang="en-US" sz="2000" dirty="0"/>
              <a:t>xlsx”</a:t>
            </a:r>
            <a:r>
              <a:rPr lang="zh-CN" altLang="en-US" sz="2000" dirty="0"/>
              <a:t>工作簿中移动并复制工作表，其具体操作如</a:t>
            </a:r>
            <a:r>
              <a:rPr lang="zh-CN" altLang="en-US" sz="2000" dirty="0" smtClean="0"/>
              <a:t>下。</a:t>
            </a:r>
            <a:endParaRPr sz="2000" dirty="0"/>
          </a:p>
        </p:txBody>
      </p:sp>
      <p:sp>
        <p:nvSpPr>
          <p:cNvPr id="7" name="内容占位符 2"/>
          <p:cNvSpPr txBox="1"/>
          <p:nvPr/>
        </p:nvSpPr>
        <p:spPr>
          <a:xfrm>
            <a:off x="504189" y="1581538"/>
            <a:ext cx="10987772" cy="1063804"/>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a:t>
            </a:r>
            <a:r>
              <a:rPr lang="en-US" altLang="zh-CN" sz="2000" dirty="0"/>
              <a:t>1</a:t>
            </a:r>
            <a:r>
              <a:rPr lang="zh-CN" altLang="en-US" sz="2000" dirty="0"/>
              <a:t>）在“</a:t>
            </a:r>
            <a:r>
              <a:rPr lang="en-US" altLang="zh-CN" sz="2000" dirty="0"/>
              <a:t>Sheet5”</a:t>
            </a:r>
            <a:r>
              <a:rPr lang="zh-CN" altLang="en-US" sz="2000" dirty="0"/>
              <a:t>工作表标签上单击鼠标右键，在弹出的快捷菜单中选择“移动或复制”命</a:t>
            </a:r>
            <a:r>
              <a:rPr lang="zh-CN" altLang="en-US" sz="2000" dirty="0" smtClean="0"/>
              <a:t>令</a:t>
            </a:r>
            <a:r>
              <a:rPr lang="zh-CN" altLang="en-US" sz="2000" dirty="0"/>
              <a:t>。</a:t>
            </a:r>
            <a:endParaRPr lang="en-US" altLang="zh-CN" sz="2000" dirty="0" smtClean="0"/>
          </a:p>
        </p:txBody>
      </p:sp>
      <p:sp>
        <p:nvSpPr>
          <p:cNvPr id="9" name="内容占位符 2"/>
          <p:cNvSpPr txBox="1"/>
          <p:nvPr/>
        </p:nvSpPr>
        <p:spPr>
          <a:xfrm>
            <a:off x="500497" y="2830628"/>
            <a:ext cx="10735344" cy="1041107"/>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a:t>
            </a:r>
            <a:r>
              <a:rPr lang="en-US" altLang="zh-CN" sz="2000" dirty="0"/>
              <a:t>2</a:t>
            </a:r>
            <a:r>
              <a:rPr lang="zh-CN" altLang="en-US" sz="2000" dirty="0"/>
              <a:t>）在打开的“移动或复制工作表”对话框的“下列选定工作表之前”列表框中选择工作表移动的位置或复制工作表</a:t>
            </a:r>
            <a:r>
              <a:rPr lang="zh-CN" altLang="en-US" sz="2000" dirty="0" smtClean="0"/>
              <a:t>。如下图所示。</a:t>
            </a:r>
            <a:endParaRPr lang="zh-CN" altLang="en-US" sz="2000" dirty="0"/>
          </a:p>
        </p:txBody>
      </p:sp>
      <p:sp>
        <p:nvSpPr>
          <p:cNvPr id="12" name="Rectangle 25"/>
          <p:cNvSpPr>
            <a:spLocks noChangeArrowheads="1"/>
          </p:cNvSpPr>
          <p:nvPr/>
        </p:nvSpPr>
        <p:spPr bwMode="auto">
          <a:xfrm flipV="1">
            <a:off x="634096" y="2649377"/>
            <a:ext cx="10727959" cy="45719"/>
          </a:xfrm>
          <a:prstGeom prst="rect">
            <a:avLst/>
          </a:prstGeom>
          <a:solidFill>
            <a:schemeClr val="accent3"/>
          </a:solidFill>
          <a:ln>
            <a:noFill/>
          </a:ln>
        </p:spPr>
        <p:txBody>
          <a:bodyPr vert="horz" wrap="square" lIns="91440" tIns="45720" rIns="91440" bIns="45720" numCol="1" anchor="t" anchorCtr="0" compatLnSpc="1"/>
          <a:lstStyle/>
          <a:p>
            <a:endParaRPr lang="zh-CN" altLang="en-US" dirty="0">
              <a:latin typeface="微软雅黑" panose="020B0503020204020204" pitchFamily="34" charset="-122"/>
              <a:cs typeface="+mn-ea"/>
              <a:sym typeface="+mn-lt"/>
            </a:endParaRPr>
          </a:p>
        </p:txBody>
      </p:sp>
      <p:pic>
        <p:nvPicPr>
          <p:cNvPr id="2" name="图片 1"/>
          <p:cNvPicPr>
            <a:picLocks noChangeAspect="1"/>
          </p:cNvPicPr>
          <p:nvPr/>
        </p:nvPicPr>
        <p:blipFill>
          <a:blip r:embed="rId2"/>
          <a:stretch>
            <a:fillRect/>
          </a:stretch>
        </p:blipFill>
        <p:spPr>
          <a:xfrm>
            <a:off x="1778207" y="3871735"/>
            <a:ext cx="8432351" cy="2736666"/>
          </a:xfrm>
          <a:prstGeom prst="rect">
            <a:avLst/>
          </a:prstGeom>
        </p:spPr>
      </p:pic>
    </p:spTree>
    <p:extLst>
      <p:ext uri="{BB962C8B-B14F-4D97-AF65-F5344CB8AC3E}">
        <p14:creationId xmlns:p14="http://schemas.microsoft.com/office/powerpoint/2010/main" val="28563016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fontScale="90000"/>
          </a:bodyPr>
          <a:lstStyle/>
          <a:p>
            <a:r>
              <a:rPr lang="zh-CN" altLang="zh-CN" sz="3110" dirty="0" smtClean="0"/>
              <a:t>（</a:t>
            </a:r>
            <a:r>
              <a:rPr lang="zh-CN" altLang="en-US" sz="3110" dirty="0"/>
              <a:t>四）重命名工作表</a:t>
            </a:r>
          </a:p>
        </p:txBody>
      </p:sp>
      <p:sp>
        <p:nvSpPr>
          <p:cNvPr id="24" name="内容占位符 2"/>
          <p:cNvSpPr txBox="1"/>
          <p:nvPr/>
        </p:nvSpPr>
        <p:spPr>
          <a:xfrm>
            <a:off x="824865" y="1056640"/>
            <a:ext cx="10537190" cy="1270000"/>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sz="2000" dirty="0"/>
              <a:t>工作表的名称被默认为“Sheet1”“Sheet2”……为了便于查询，可重命名工作表。下面将介绍在“财务报表.xlsx”工作簿中重命名工作表的方法，其具体操作如下。</a:t>
            </a:r>
          </a:p>
        </p:txBody>
      </p:sp>
      <p:sp>
        <p:nvSpPr>
          <p:cNvPr id="7" name="内容占位符 2"/>
          <p:cNvSpPr txBox="1"/>
          <p:nvPr/>
        </p:nvSpPr>
        <p:spPr>
          <a:xfrm>
            <a:off x="626712" y="2174232"/>
            <a:ext cx="10987772" cy="573242"/>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a:t>
            </a:r>
            <a:r>
              <a:rPr lang="en-US" altLang="zh-CN" sz="2000" dirty="0"/>
              <a:t>1</a:t>
            </a:r>
            <a:r>
              <a:rPr lang="zh-CN" altLang="en-US" sz="2000" dirty="0"/>
              <a:t>）双击“</a:t>
            </a:r>
            <a:r>
              <a:rPr lang="en-US" altLang="zh-CN" sz="2000" dirty="0"/>
              <a:t>Sheet5 (2)”</a:t>
            </a:r>
            <a:r>
              <a:rPr lang="zh-CN" altLang="en-US" sz="2000" dirty="0"/>
              <a:t>工作表标</a:t>
            </a:r>
            <a:r>
              <a:rPr lang="zh-CN" altLang="en-US" sz="2000" dirty="0" smtClean="0"/>
              <a:t>签。</a:t>
            </a:r>
            <a:endParaRPr lang="en-US" altLang="zh-CN" sz="2000" dirty="0" smtClean="0"/>
          </a:p>
        </p:txBody>
      </p:sp>
      <p:sp>
        <p:nvSpPr>
          <p:cNvPr id="9" name="内容占位符 2"/>
          <p:cNvSpPr txBox="1"/>
          <p:nvPr/>
        </p:nvSpPr>
        <p:spPr>
          <a:xfrm>
            <a:off x="626710" y="2747474"/>
            <a:ext cx="11446020" cy="2945229"/>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smtClean="0"/>
              <a:t>（</a:t>
            </a:r>
            <a:r>
              <a:rPr lang="en-US" altLang="zh-CN" sz="2000" dirty="0"/>
              <a:t>2</a:t>
            </a:r>
            <a:r>
              <a:rPr lang="zh-CN" altLang="en-US" sz="2000" dirty="0"/>
              <a:t>）直接输入“</a:t>
            </a:r>
            <a:r>
              <a:rPr lang="en-US" altLang="zh-CN" sz="2000" dirty="0"/>
              <a:t>7</a:t>
            </a:r>
            <a:r>
              <a:rPr lang="zh-CN" altLang="en-US" sz="2000" dirty="0"/>
              <a:t>月份”文本，然后按“</a:t>
            </a:r>
            <a:r>
              <a:rPr lang="en-US" altLang="zh-CN" sz="2000" dirty="0"/>
              <a:t>Enter”</a:t>
            </a:r>
            <a:r>
              <a:rPr lang="zh-CN" altLang="en-US" sz="2000" dirty="0"/>
              <a:t>键或在工作表的任意位置单击即可退出编辑状态。</a:t>
            </a:r>
          </a:p>
          <a:p>
            <a:pPr>
              <a:lnSpc>
                <a:spcPct val="145000"/>
              </a:lnSpc>
            </a:pPr>
            <a:r>
              <a:rPr lang="zh-CN" altLang="en-US" sz="2000" dirty="0"/>
              <a:t>（</a:t>
            </a:r>
            <a:r>
              <a:rPr lang="en-US" altLang="zh-CN" sz="2000" dirty="0"/>
              <a:t>3</a:t>
            </a:r>
            <a:r>
              <a:rPr lang="zh-CN" altLang="en-US" sz="2000" dirty="0"/>
              <a:t>）使用相同的方法将“</a:t>
            </a:r>
            <a:r>
              <a:rPr lang="en-US" altLang="zh-CN" sz="2000" dirty="0"/>
              <a:t>Sheet2”</a:t>
            </a:r>
            <a:r>
              <a:rPr lang="zh-CN" altLang="en-US" sz="2000" dirty="0"/>
              <a:t>和“</a:t>
            </a:r>
            <a:r>
              <a:rPr lang="en-US" altLang="zh-CN" sz="2000" dirty="0"/>
              <a:t>Sheet5”</a:t>
            </a:r>
            <a:r>
              <a:rPr lang="zh-CN" altLang="en-US" sz="2000" dirty="0"/>
              <a:t>工作表分别重命名为“</a:t>
            </a:r>
            <a:r>
              <a:rPr lang="en-US" altLang="zh-CN" sz="2000" dirty="0"/>
              <a:t>8</a:t>
            </a:r>
            <a:r>
              <a:rPr lang="zh-CN" altLang="en-US" sz="2000" dirty="0"/>
              <a:t>月份”和“</a:t>
            </a:r>
            <a:r>
              <a:rPr lang="en-US" altLang="zh-CN" sz="2000" dirty="0"/>
              <a:t>9</a:t>
            </a:r>
            <a:r>
              <a:rPr lang="zh-CN" altLang="en-US" sz="2000" dirty="0"/>
              <a:t>月份</a:t>
            </a:r>
            <a:r>
              <a:rPr lang="zh-CN" altLang="en-US" sz="2000" dirty="0" smtClean="0"/>
              <a:t>”。</a:t>
            </a:r>
            <a:endParaRPr lang="zh-CN" altLang="en-US" sz="2000" dirty="0"/>
          </a:p>
        </p:txBody>
      </p:sp>
      <p:pic>
        <p:nvPicPr>
          <p:cNvPr id="5" name="图片 4"/>
          <p:cNvPicPr>
            <a:picLocks noChangeAspect="1"/>
          </p:cNvPicPr>
          <p:nvPr/>
        </p:nvPicPr>
        <p:blipFill>
          <a:blip r:embed="rId2"/>
          <a:stretch>
            <a:fillRect/>
          </a:stretch>
        </p:blipFill>
        <p:spPr>
          <a:xfrm>
            <a:off x="1311063" y="4480706"/>
            <a:ext cx="10077314" cy="2010713"/>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5"/>
          <p:cNvSpPr/>
          <p:nvPr/>
        </p:nvSpPr>
        <p:spPr>
          <a:xfrm>
            <a:off x="8" y="2367432"/>
            <a:ext cx="3708714" cy="3924300"/>
          </a:xfrm>
          <a:custGeom>
            <a:avLst/>
            <a:gdLst>
              <a:gd name="connsiteX0" fmla="*/ 0 w 4922244"/>
              <a:gd name="connsiteY0" fmla="*/ 0 h 5048251"/>
              <a:gd name="connsiteX1" fmla="*/ 1947941 w 4922244"/>
              <a:gd name="connsiteY1" fmla="*/ 0 h 5048251"/>
              <a:gd name="connsiteX2" fmla="*/ 4922244 w 4922244"/>
              <a:gd name="connsiteY2" fmla="*/ 2974304 h 5048251"/>
              <a:gd name="connsiteX3" fmla="*/ 2848297 w 4922244"/>
              <a:gd name="connsiteY3" fmla="*/ 5048251 h 5048251"/>
              <a:gd name="connsiteX4" fmla="*/ 0 w 4922244"/>
              <a:gd name="connsiteY4" fmla="*/ 5048251 h 5048251"/>
              <a:gd name="connsiteX0-1" fmla="*/ 0 w 4922244"/>
              <a:gd name="connsiteY0-2" fmla="*/ 0 h 5048251"/>
              <a:gd name="connsiteX1-3" fmla="*/ 1947941 w 4922244"/>
              <a:gd name="connsiteY1-4" fmla="*/ 0 h 5048251"/>
              <a:gd name="connsiteX2-5" fmla="*/ 4922244 w 4922244"/>
              <a:gd name="connsiteY2-6" fmla="*/ 2899854 h 5048251"/>
              <a:gd name="connsiteX3-7" fmla="*/ 2848297 w 4922244"/>
              <a:gd name="connsiteY3-8" fmla="*/ 5048251 h 5048251"/>
              <a:gd name="connsiteX4-9" fmla="*/ 0 w 4922244"/>
              <a:gd name="connsiteY4-10" fmla="*/ 5048251 h 5048251"/>
              <a:gd name="connsiteX5" fmla="*/ 0 w 4922244"/>
              <a:gd name="connsiteY5" fmla="*/ 0 h 5048251"/>
              <a:gd name="connsiteX0-11" fmla="*/ 0 w 4922244"/>
              <a:gd name="connsiteY0-12" fmla="*/ 0 h 5048251"/>
              <a:gd name="connsiteX1-13" fmla="*/ 1947941 w 4922244"/>
              <a:gd name="connsiteY1-14" fmla="*/ 0 h 5048251"/>
              <a:gd name="connsiteX2-15" fmla="*/ 4922244 w 4922244"/>
              <a:gd name="connsiteY2-16" fmla="*/ 2899854 h 5048251"/>
              <a:gd name="connsiteX3-17" fmla="*/ 2893456 w 4922244"/>
              <a:gd name="connsiteY3-18" fmla="*/ 5033362 h 5048251"/>
              <a:gd name="connsiteX4-19" fmla="*/ 0 w 4922244"/>
              <a:gd name="connsiteY4-20" fmla="*/ 5048251 h 5048251"/>
              <a:gd name="connsiteX5-21" fmla="*/ 0 w 4922244"/>
              <a:gd name="connsiteY5-22" fmla="*/ 0 h 5048251"/>
              <a:gd name="connsiteX0-23" fmla="*/ 0 w 4823147"/>
              <a:gd name="connsiteY0-24" fmla="*/ 0 h 5048251"/>
              <a:gd name="connsiteX1-25" fmla="*/ 1947941 w 4823147"/>
              <a:gd name="connsiteY1-26" fmla="*/ 0 h 5048251"/>
              <a:gd name="connsiteX2-27" fmla="*/ 4823147 w 4823147"/>
              <a:gd name="connsiteY2-28" fmla="*/ 2997879 h 5048251"/>
              <a:gd name="connsiteX3-29" fmla="*/ 2893456 w 4823147"/>
              <a:gd name="connsiteY3-30" fmla="*/ 5033362 h 5048251"/>
              <a:gd name="connsiteX4-31" fmla="*/ 0 w 4823147"/>
              <a:gd name="connsiteY4-32" fmla="*/ 5048251 h 5048251"/>
              <a:gd name="connsiteX5-33" fmla="*/ 0 w 4823147"/>
              <a:gd name="connsiteY5-34" fmla="*/ 0 h 504825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4823147" h="5048251">
                <a:moveTo>
                  <a:pt x="0" y="0"/>
                </a:moveTo>
                <a:lnTo>
                  <a:pt x="1947941" y="0"/>
                </a:lnTo>
                <a:lnTo>
                  <a:pt x="4823147" y="2997879"/>
                </a:lnTo>
                <a:lnTo>
                  <a:pt x="2893456" y="5033362"/>
                </a:lnTo>
                <a:lnTo>
                  <a:pt x="0" y="504825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7"/>
          <p:cNvSpPr/>
          <p:nvPr/>
        </p:nvSpPr>
        <p:spPr>
          <a:xfrm>
            <a:off x="1672773" y="0"/>
            <a:ext cx="3269617" cy="4710896"/>
          </a:xfrm>
          <a:custGeom>
            <a:avLst/>
            <a:gdLst>
              <a:gd name="connsiteX0" fmla="*/ 0 w 4336612"/>
              <a:gd name="connsiteY0" fmla="*/ 0 h 5048251"/>
              <a:gd name="connsiteX1" fmla="*/ 1362309 w 4336612"/>
              <a:gd name="connsiteY1" fmla="*/ 0 h 5048251"/>
              <a:gd name="connsiteX2" fmla="*/ 4336612 w 4336612"/>
              <a:gd name="connsiteY2" fmla="*/ 2974304 h 5048251"/>
              <a:gd name="connsiteX3" fmla="*/ 2262665 w 4336612"/>
              <a:gd name="connsiteY3" fmla="*/ 5048251 h 5048251"/>
              <a:gd name="connsiteX4" fmla="*/ 900356 w 4336612"/>
              <a:gd name="connsiteY4" fmla="*/ 5048251 h 5048251"/>
              <a:gd name="connsiteX5" fmla="*/ 2974303 w 4336612"/>
              <a:gd name="connsiteY5" fmla="*/ 2974304 h 504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36612" h="5048251">
                <a:moveTo>
                  <a:pt x="0" y="0"/>
                </a:moveTo>
                <a:lnTo>
                  <a:pt x="1362309" y="0"/>
                </a:lnTo>
                <a:lnTo>
                  <a:pt x="4336612" y="2974304"/>
                </a:lnTo>
                <a:lnTo>
                  <a:pt x="2262665" y="5048251"/>
                </a:lnTo>
                <a:lnTo>
                  <a:pt x="900356" y="5048251"/>
                </a:lnTo>
                <a:lnTo>
                  <a:pt x="2974303" y="2974304"/>
                </a:lnTo>
                <a:close/>
              </a:path>
            </a:pathLst>
          </a:cu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descr="C:\Users\Administrator\Desktop\新建文件夹\Virtual business modern technology photos part 4 (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756" t="5840" r="1551" b="1721"/>
          <a:stretch>
            <a:fillRect/>
          </a:stretch>
        </p:blipFill>
        <p:spPr bwMode="auto">
          <a:xfrm>
            <a:off x="0" y="2560109"/>
            <a:ext cx="3546499" cy="3924300"/>
          </a:xfrm>
          <a:custGeom>
            <a:avLst/>
            <a:gdLst>
              <a:gd name="connsiteX0" fmla="*/ 0 w 3546499"/>
              <a:gd name="connsiteY0" fmla="*/ 0 h 3924300"/>
              <a:gd name="connsiteX1" fmla="*/ 1403500 w 3546499"/>
              <a:gd name="connsiteY1" fmla="*/ 0 h 3924300"/>
              <a:gd name="connsiteX2" fmla="*/ 3546499 w 3546499"/>
              <a:gd name="connsiteY2" fmla="*/ 2312100 h 3924300"/>
              <a:gd name="connsiteX3" fmla="*/ 2052211 w 3546499"/>
              <a:gd name="connsiteY3" fmla="*/ 3924300 h 3924300"/>
              <a:gd name="connsiteX4" fmla="*/ 0 w 3546499"/>
              <a:gd name="connsiteY4" fmla="*/ 3924300 h 392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6499" h="3924300">
                <a:moveTo>
                  <a:pt x="0" y="0"/>
                </a:moveTo>
                <a:lnTo>
                  <a:pt x="1403500" y="0"/>
                </a:lnTo>
                <a:lnTo>
                  <a:pt x="3546499" y="2312100"/>
                </a:lnTo>
                <a:lnTo>
                  <a:pt x="2052211" y="3924300"/>
                </a:lnTo>
                <a:lnTo>
                  <a:pt x="0" y="3924300"/>
                </a:lnTo>
                <a:close/>
              </a:path>
            </a:pathLst>
          </a:custGeom>
          <a:noFill/>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911474" y="1255430"/>
            <a:ext cx="1723549" cy="1015663"/>
          </a:xfrm>
          <a:prstGeom prst="rect">
            <a:avLst/>
          </a:prstGeom>
          <a:noFill/>
        </p:spPr>
        <p:txBody>
          <a:bodyPr wrap="none" rtlCol="0">
            <a:spAutoFit/>
          </a:bodyPr>
          <a:lstStyle/>
          <a:p>
            <a:pPr algn="ctr"/>
            <a:r>
              <a:rPr lang="zh-CN" altLang="en-US" sz="6000" dirty="0">
                <a:solidFill>
                  <a:schemeClr val="accent3"/>
                </a:solidFill>
                <a:latin typeface="Impact" panose="020B0806030902050204" pitchFamily="34" charset="0"/>
              </a:rPr>
              <a:t>目录</a:t>
            </a:r>
          </a:p>
        </p:txBody>
      </p:sp>
      <p:sp>
        <p:nvSpPr>
          <p:cNvPr id="14" name="矩形 13"/>
          <p:cNvSpPr/>
          <p:nvPr/>
        </p:nvSpPr>
        <p:spPr>
          <a:xfrm>
            <a:off x="5448935" y="2007235"/>
            <a:ext cx="1294130" cy="5232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6743065" y="2007235"/>
            <a:ext cx="4212590" cy="5232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燕尾形 25"/>
          <p:cNvSpPr/>
          <p:nvPr/>
        </p:nvSpPr>
        <p:spPr>
          <a:xfrm>
            <a:off x="4957445" y="2076450"/>
            <a:ext cx="335280" cy="384175"/>
          </a:xfrm>
          <a:prstGeom prst="chevron">
            <a:avLst>
              <a:gd name="adj" fmla="val 369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文本框 11"/>
          <p:cNvSpPr txBox="1"/>
          <p:nvPr/>
        </p:nvSpPr>
        <p:spPr>
          <a:xfrm>
            <a:off x="6915785" y="1379220"/>
            <a:ext cx="3716020" cy="460375"/>
          </a:xfrm>
          <a:prstGeom prst="rect">
            <a:avLst/>
          </a:prstGeom>
          <a:noFill/>
        </p:spPr>
        <p:txBody>
          <a:bodyPr wrap="square" rtlCol="0">
            <a:spAutoFit/>
            <a:scene3d>
              <a:camera prst="orthographicFront"/>
              <a:lightRig rig="threePt" dir="t"/>
            </a:scene3d>
            <a:sp3d contourW="12700"/>
          </a:bodyPr>
          <a:lstStyle/>
          <a:p>
            <a:r>
              <a:rPr lang="zh-CN" altLang="en-US" sz="2400" dirty="0">
                <a:solidFill>
                  <a:schemeClr val="tx1"/>
                </a:solidFill>
              </a:rPr>
              <a:t>创建“财务报表”工作簿</a:t>
            </a:r>
          </a:p>
        </p:txBody>
      </p:sp>
      <p:sp>
        <p:nvSpPr>
          <p:cNvPr id="28" name="文本框 18"/>
          <p:cNvSpPr txBox="1"/>
          <p:nvPr/>
        </p:nvSpPr>
        <p:spPr>
          <a:xfrm>
            <a:off x="6824184" y="2056807"/>
            <a:ext cx="4332733" cy="460375"/>
          </a:xfrm>
          <a:prstGeom prst="rect">
            <a:avLst/>
          </a:prstGeom>
          <a:noFill/>
        </p:spPr>
        <p:txBody>
          <a:bodyPr wrap="square" rtlCol="0">
            <a:spAutoFit/>
            <a:scene3d>
              <a:camera prst="orthographicFront"/>
              <a:lightRig rig="threePt" dir="t"/>
            </a:scene3d>
            <a:sp3d contourW="12700"/>
          </a:bodyPr>
          <a:lstStyle/>
          <a:p>
            <a:r>
              <a:rPr lang="zh-CN" altLang="en-US" sz="2400" dirty="0">
                <a:solidFill>
                  <a:schemeClr val="bg1"/>
                </a:solidFill>
              </a:rPr>
              <a:t>输入并设置财务报表</a:t>
            </a:r>
          </a:p>
        </p:txBody>
      </p:sp>
      <p:sp>
        <p:nvSpPr>
          <p:cNvPr id="29" name="文本框 18"/>
          <p:cNvSpPr txBox="1"/>
          <p:nvPr/>
        </p:nvSpPr>
        <p:spPr>
          <a:xfrm>
            <a:off x="6824185" y="2820526"/>
            <a:ext cx="4115896" cy="460375"/>
          </a:xfrm>
          <a:prstGeom prst="rect">
            <a:avLst/>
          </a:prstGeom>
          <a:noFill/>
        </p:spPr>
        <p:txBody>
          <a:bodyPr wrap="square" rtlCol="0">
            <a:spAutoFit/>
            <a:scene3d>
              <a:camera prst="orthographicFront"/>
              <a:lightRig rig="threePt" dir="t"/>
            </a:scene3d>
            <a:sp3d contourW="12700"/>
          </a:bodyPr>
          <a:lstStyle/>
          <a:p>
            <a:r>
              <a:rPr lang="zh-CN" altLang="en-US" sz="2400" dirty="0"/>
              <a:t>计算财务报表</a:t>
            </a:r>
          </a:p>
        </p:txBody>
      </p:sp>
      <p:sp>
        <p:nvSpPr>
          <p:cNvPr id="30" name="TextBox 3"/>
          <p:cNvSpPr txBox="1"/>
          <p:nvPr/>
        </p:nvSpPr>
        <p:spPr>
          <a:xfrm>
            <a:off x="5548931" y="1392528"/>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任务一</a:t>
            </a:r>
            <a:endParaRPr lang="en-US" altLang="zh-CN" sz="2400" dirty="0">
              <a:solidFill>
                <a:schemeClr val="tx1">
                  <a:lumMod val="85000"/>
                  <a:lumOff val="15000"/>
                </a:schemeClr>
              </a:solidFill>
            </a:endParaRPr>
          </a:p>
        </p:txBody>
      </p:sp>
      <p:sp>
        <p:nvSpPr>
          <p:cNvPr id="31" name="TextBox 21"/>
          <p:cNvSpPr txBox="1"/>
          <p:nvPr/>
        </p:nvSpPr>
        <p:spPr>
          <a:xfrm>
            <a:off x="5530516" y="2028255"/>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任务二</a:t>
            </a:r>
            <a:endParaRPr lang="en-US" altLang="zh-CN" sz="2400" dirty="0">
              <a:solidFill>
                <a:schemeClr val="tx1">
                  <a:lumMod val="85000"/>
                  <a:lumOff val="15000"/>
                </a:schemeClr>
              </a:solidFill>
            </a:endParaRPr>
          </a:p>
        </p:txBody>
      </p:sp>
      <p:sp>
        <p:nvSpPr>
          <p:cNvPr id="32" name="TextBox 22"/>
          <p:cNvSpPr txBox="1"/>
          <p:nvPr/>
        </p:nvSpPr>
        <p:spPr>
          <a:xfrm>
            <a:off x="5548931" y="2826688"/>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任务三</a:t>
            </a:r>
            <a:endParaRPr lang="en-US" altLang="zh-CN" sz="2400" dirty="0">
              <a:solidFill>
                <a:schemeClr val="tx1">
                  <a:lumMod val="85000"/>
                  <a:lumOff val="15000"/>
                </a:schemeClr>
              </a:solidFill>
            </a:endParaRPr>
          </a:p>
        </p:txBody>
      </p:sp>
      <p:sp>
        <p:nvSpPr>
          <p:cNvPr id="37" name="文本框 18"/>
          <p:cNvSpPr txBox="1"/>
          <p:nvPr/>
        </p:nvSpPr>
        <p:spPr>
          <a:xfrm>
            <a:off x="6805135" y="3571522"/>
            <a:ext cx="4623896" cy="460375"/>
          </a:xfrm>
          <a:prstGeom prst="rect">
            <a:avLst/>
          </a:prstGeom>
          <a:noFill/>
        </p:spPr>
        <p:txBody>
          <a:bodyPr wrap="square" rtlCol="0">
            <a:spAutoFit/>
            <a:scene3d>
              <a:camera prst="orthographicFront"/>
              <a:lightRig rig="threePt" dir="t"/>
            </a:scene3d>
            <a:sp3d contourW="12700"/>
          </a:bodyPr>
          <a:lstStyle/>
          <a:p>
            <a:r>
              <a:rPr lang="zh-CN" altLang="en-US" sz="2400" dirty="0"/>
              <a:t>统计与分析财务报表</a:t>
            </a:r>
          </a:p>
        </p:txBody>
      </p:sp>
      <p:sp>
        <p:nvSpPr>
          <p:cNvPr id="38" name="文本框 18"/>
          <p:cNvSpPr txBox="1"/>
          <p:nvPr/>
        </p:nvSpPr>
        <p:spPr>
          <a:xfrm>
            <a:off x="6805135" y="4357466"/>
            <a:ext cx="4115896" cy="460375"/>
          </a:xfrm>
          <a:prstGeom prst="rect">
            <a:avLst/>
          </a:prstGeom>
          <a:noFill/>
        </p:spPr>
        <p:txBody>
          <a:bodyPr wrap="square" rtlCol="0">
            <a:spAutoFit/>
            <a:scene3d>
              <a:camera prst="orthographicFront"/>
              <a:lightRig rig="threePt" dir="t"/>
            </a:scene3d>
            <a:sp3d contourW="12700"/>
          </a:bodyPr>
          <a:lstStyle/>
          <a:p>
            <a:r>
              <a:rPr lang="zh-CN" altLang="en-US" sz="2400" dirty="0"/>
              <a:t>保护并打印财务报表</a:t>
            </a:r>
          </a:p>
        </p:txBody>
      </p:sp>
      <p:sp>
        <p:nvSpPr>
          <p:cNvPr id="39" name="TextBox 21"/>
          <p:cNvSpPr txBox="1"/>
          <p:nvPr/>
        </p:nvSpPr>
        <p:spPr>
          <a:xfrm>
            <a:off x="5529881" y="3584880"/>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任务四</a:t>
            </a:r>
            <a:endParaRPr lang="en-US" altLang="zh-CN" sz="2400" dirty="0">
              <a:solidFill>
                <a:schemeClr val="tx1">
                  <a:lumMod val="85000"/>
                  <a:lumOff val="15000"/>
                </a:schemeClr>
              </a:solidFill>
            </a:endParaRPr>
          </a:p>
        </p:txBody>
      </p:sp>
      <p:sp>
        <p:nvSpPr>
          <p:cNvPr id="40" name="TextBox 22"/>
          <p:cNvSpPr txBox="1"/>
          <p:nvPr/>
        </p:nvSpPr>
        <p:spPr>
          <a:xfrm>
            <a:off x="5529881" y="4363628"/>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任务五</a:t>
            </a:r>
            <a:endParaRPr lang="en-US" altLang="zh-CN" sz="2400" dirty="0">
              <a:solidFill>
                <a:schemeClr val="tx1">
                  <a:lumMod val="85000"/>
                  <a:lumOff val="1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013099" y="2002971"/>
            <a:ext cx="10061301" cy="3205133"/>
          </a:xfrm>
          <a:prstGeom prst="rect">
            <a:avLst/>
          </a:prstGeom>
          <a:solidFill>
            <a:schemeClr val="bg1"/>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887181" y="2702582"/>
            <a:ext cx="329784" cy="227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a:off x="1318772" y="2738958"/>
            <a:ext cx="1401277" cy="0"/>
          </a:xfrm>
          <a:prstGeom prst="line">
            <a:avLst/>
          </a:prstGeom>
          <a:ln w="254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1216965" y="2825874"/>
            <a:ext cx="9527235" cy="1907189"/>
          </a:xfrm>
          <a:prstGeom prst="rect">
            <a:avLst/>
          </a:prstGeom>
        </p:spPr>
        <p:txBody>
          <a:bodyPr wrap="square">
            <a:spAutoFit/>
          </a:bodyPr>
          <a:lstStyle/>
          <a:p>
            <a:pPr algn="just">
              <a:lnSpc>
                <a:spcPct val="120000"/>
              </a:lnSpc>
            </a:pPr>
            <a:r>
              <a:rPr lang="zh-CN" altLang="en-US" sz="2000" dirty="0">
                <a:solidFill>
                  <a:schemeClr val="tx1">
                    <a:lumMod val="85000"/>
                    <a:lumOff val="15000"/>
                  </a:schemeClr>
                </a:solidFill>
              </a:rPr>
              <a:t>财务报表中显示的数据，有利于经营管理者了解本单位各项任务指标的完成情况，评价管理人员的经营业绩，以便发现问题并及时调整经营方向。因此，财务报表数据一定要真实、准确、更新及时，这样才能有效提升会计信息的使用价值</a:t>
            </a:r>
            <a:r>
              <a:rPr lang="zh-CN" altLang="en-US" sz="2000" dirty="0" smtClean="0">
                <a:solidFill>
                  <a:schemeClr val="tx1">
                    <a:lumMod val="85000"/>
                    <a:lumOff val="15000"/>
                  </a:schemeClr>
                </a:solidFill>
              </a:rPr>
              <a:t>。</a:t>
            </a:r>
            <a:endParaRPr lang="en-US" altLang="zh-CN" sz="2000" dirty="0" smtClean="0">
              <a:solidFill>
                <a:schemeClr val="tx1">
                  <a:lumMod val="85000"/>
                  <a:lumOff val="15000"/>
                </a:schemeClr>
              </a:solidFill>
            </a:endParaRPr>
          </a:p>
          <a:p>
            <a:pPr algn="just">
              <a:lnSpc>
                <a:spcPct val="120000"/>
              </a:lnSpc>
            </a:pPr>
            <a:endParaRPr lang="en-US" altLang="zh-CN" sz="2000" dirty="0">
              <a:solidFill>
                <a:schemeClr val="tx1">
                  <a:lumMod val="85000"/>
                  <a:lumOff val="15000"/>
                </a:schemeClr>
              </a:solidFill>
            </a:endParaRPr>
          </a:p>
          <a:p>
            <a:pPr algn="just">
              <a:lnSpc>
                <a:spcPct val="120000"/>
              </a:lnSpc>
            </a:pPr>
            <a:r>
              <a:rPr lang="zh-CN" altLang="en-US" sz="2000" dirty="0" smtClean="0">
                <a:solidFill>
                  <a:schemeClr val="tx1">
                    <a:lumMod val="85000"/>
                    <a:lumOff val="15000"/>
                  </a:schemeClr>
                </a:solidFill>
              </a:rPr>
              <a:t>下面</a:t>
            </a:r>
            <a:r>
              <a:rPr lang="zh-CN" altLang="en-US" sz="2000" dirty="0">
                <a:solidFill>
                  <a:schemeClr val="tx1">
                    <a:lumMod val="85000"/>
                    <a:lumOff val="15000"/>
                  </a:schemeClr>
                </a:solidFill>
              </a:rPr>
              <a:t>在“财务报表”工作簿中输入并设置数据。</a:t>
            </a:r>
            <a:endParaRPr lang="zh-CN" altLang="en-US" sz="2000" dirty="0">
              <a:solidFill>
                <a:schemeClr val="tx1">
                  <a:lumMod val="85000"/>
                  <a:lumOff val="15000"/>
                </a:schemeClr>
              </a:solidFill>
            </a:endParaRPr>
          </a:p>
        </p:txBody>
      </p:sp>
      <p:sp>
        <p:nvSpPr>
          <p:cNvPr id="19" name="矩形 18"/>
          <p:cNvSpPr/>
          <p:nvPr/>
        </p:nvSpPr>
        <p:spPr>
          <a:xfrm>
            <a:off x="1216965" y="2205266"/>
            <a:ext cx="2804222" cy="497316"/>
          </a:xfrm>
          <a:prstGeom prst="rect">
            <a:avLst/>
          </a:prstGeom>
        </p:spPr>
        <p:txBody>
          <a:bodyPr wrap="square">
            <a:spAutoFit/>
          </a:bodyPr>
          <a:lstStyle/>
          <a:p>
            <a:pPr algn="just">
              <a:lnSpc>
                <a:spcPct val="120000"/>
              </a:lnSpc>
            </a:pPr>
            <a:r>
              <a:rPr lang="zh-CN" altLang="en-US" sz="2400" b="1" dirty="0">
                <a:solidFill>
                  <a:schemeClr val="tx1">
                    <a:lumMod val="65000"/>
                    <a:lumOff val="35000"/>
                  </a:schemeClr>
                </a:solidFill>
              </a:rPr>
              <a:t>任务描述</a:t>
            </a:r>
          </a:p>
        </p:txBody>
      </p:sp>
      <p:sp>
        <p:nvSpPr>
          <p:cNvPr id="9" name="矩形 8"/>
          <p:cNvSpPr/>
          <p:nvPr/>
        </p:nvSpPr>
        <p:spPr>
          <a:xfrm>
            <a:off x="2328863" y="0"/>
            <a:ext cx="9863137" cy="11417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0"/>
            <a:ext cx="3596749" cy="1141756"/>
          </a:xfrm>
          <a:custGeom>
            <a:avLst/>
            <a:gdLst>
              <a:gd name="connsiteX0" fmla="*/ 0 w 3596749"/>
              <a:gd name="connsiteY0" fmla="*/ 0 h 1268414"/>
              <a:gd name="connsiteX1" fmla="*/ 299302 w 3596749"/>
              <a:gd name="connsiteY1" fmla="*/ 0 h 1268414"/>
              <a:gd name="connsiteX2" fmla="*/ 795613 w 3596749"/>
              <a:gd name="connsiteY2" fmla="*/ 0 h 1268414"/>
              <a:gd name="connsiteX3" fmla="*/ 806567 w 3596749"/>
              <a:gd name="connsiteY3" fmla="*/ 0 h 1268414"/>
              <a:gd name="connsiteX4" fmla="*/ 1105869 w 3596749"/>
              <a:gd name="connsiteY4" fmla="*/ 0 h 1268414"/>
              <a:gd name="connsiteX5" fmla="*/ 1252078 w 3596749"/>
              <a:gd name="connsiteY5" fmla="*/ 0 h 1268414"/>
              <a:gd name="connsiteX6" fmla="*/ 1602180 w 3596749"/>
              <a:gd name="connsiteY6" fmla="*/ 0 h 1268414"/>
              <a:gd name="connsiteX7" fmla="*/ 1708543 w 3596749"/>
              <a:gd name="connsiteY7" fmla="*/ 0 h 1268414"/>
              <a:gd name="connsiteX8" fmla="*/ 2042864 w 3596749"/>
              <a:gd name="connsiteY8" fmla="*/ 0 h 1268414"/>
              <a:gd name="connsiteX9" fmla="*/ 2058645 w 3596749"/>
              <a:gd name="connsiteY9" fmla="*/ 0 h 1268414"/>
              <a:gd name="connsiteX10" fmla="*/ 2515110 w 3596749"/>
              <a:gd name="connsiteY10" fmla="*/ 0 h 1268414"/>
              <a:gd name="connsiteX11" fmla="*/ 2849431 w 3596749"/>
              <a:gd name="connsiteY11" fmla="*/ 0 h 1268414"/>
              <a:gd name="connsiteX12" fmla="*/ 3596749 w 3596749"/>
              <a:gd name="connsiteY12" fmla="*/ 747318 h 1268414"/>
              <a:gd name="connsiteX13" fmla="*/ 3075653 w 3596749"/>
              <a:gd name="connsiteY13" fmla="*/ 1268414 h 1268414"/>
              <a:gd name="connsiteX14" fmla="*/ 2744509 w 3596749"/>
              <a:gd name="connsiteY14" fmla="*/ 1268414 h 1268414"/>
              <a:gd name="connsiteX15" fmla="*/ 2359995 w 3596749"/>
              <a:gd name="connsiteY15" fmla="*/ 1268414 h 1268414"/>
              <a:gd name="connsiteX16" fmla="*/ 2288044 w 3596749"/>
              <a:gd name="connsiteY16" fmla="*/ 1268414 h 1268414"/>
              <a:gd name="connsiteX17" fmla="*/ 2269086 w 3596749"/>
              <a:gd name="connsiteY17" fmla="*/ 1268414 h 1268414"/>
              <a:gd name="connsiteX18" fmla="*/ 2018799 w 3596749"/>
              <a:gd name="connsiteY18" fmla="*/ 1268414 h 1268414"/>
              <a:gd name="connsiteX19" fmla="*/ 1937942 w 3596749"/>
              <a:gd name="connsiteY19" fmla="*/ 1268414 h 1268414"/>
              <a:gd name="connsiteX20" fmla="*/ 1831579 w 3596749"/>
              <a:gd name="connsiteY20" fmla="*/ 1268414 h 1268414"/>
              <a:gd name="connsiteX21" fmla="*/ 1562334 w 3596749"/>
              <a:gd name="connsiteY21" fmla="*/ 1268414 h 1268414"/>
              <a:gd name="connsiteX22" fmla="*/ 1553428 w 3596749"/>
              <a:gd name="connsiteY22" fmla="*/ 1268414 h 1268414"/>
              <a:gd name="connsiteX23" fmla="*/ 1532278 w 3596749"/>
              <a:gd name="connsiteY23" fmla="*/ 1268414 h 1268414"/>
              <a:gd name="connsiteX24" fmla="*/ 1481477 w 3596749"/>
              <a:gd name="connsiteY24" fmla="*/ 1268414 h 1268414"/>
              <a:gd name="connsiteX25" fmla="*/ 1212232 w 3596749"/>
              <a:gd name="connsiteY25" fmla="*/ 1268414 h 1268414"/>
              <a:gd name="connsiteX26" fmla="*/ 1105869 w 3596749"/>
              <a:gd name="connsiteY26" fmla="*/ 1268414 h 1268414"/>
              <a:gd name="connsiteX27" fmla="*/ 1025012 w 3596749"/>
              <a:gd name="connsiteY27" fmla="*/ 1268414 h 1268414"/>
              <a:gd name="connsiteX28" fmla="*/ 806567 w 3596749"/>
              <a:gd name="connsiteY28" fmla="*/ 1268414 h 1268414"/>
              <a:gd name="connsiteX29" fmla="*/ 755767 w 3596749"/>
              <a:gd name="connsiteY29" fmla="*/ 1268414 h 1268414"/>
              <a:gd name="connsiteX30" fmla="*/ 725711 w 3596749"/>
              <a:gd name="connsiteY30" fmla="*/ 1268414 h 1268414"/>
              <a:gd name="connsiteX31" fmla="*/ 299302 w 3596749"/>
              <a:gd name="connsiteY31" fmla="*/ 1268414 h 1268414"/>
              <a:gd name="connsiteX32" fmla="*/ 0 w 3596749"/>
              <a:gd name="connsiteY32" fmla="*/ 1268414 h 126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96749" h="1268414">
                <a:moveTo>
                  <a:pt x="0" y="0"/>
                </a:moveTo>
                <a:lnTo>
                  <a:pt x="299302" y="0"/>
                </a:lnTo>
                <a:lnTo>
                  <a:pt x="795613" y="0"/>
                </a:lnTo>
                <a:lnTo>
                  <a:pt x="806567" y="0"/>
                </a:lnTo>
                <a:lnTo>
                  <a:pt x="1105869" y="0"/>
                </a:lnTo>
                <a:lnTo>
                  <a:pt x="1252078" y="0"/>
                </a:lnTo>
                <a:lnTo>
                  <a:pt x="1602180" y="0"/>
                </a:lnTo>
                <a:lnTo>
                  <a:pt x="1708543" y="0"/>
                </a:lnTo>
                <a:lnTo>
                  <a:pt x="2042864" y="0"/>
                </a:lnTo>
                <a:lnTo>
                  <a:pt x="2058645" y="0"/>
                </a:lnTo>
                <a:lnTo>
                  <a:pt x="2515110" y="0"/>
                </a:lnTo>
                <a:lnTo>
                  <a:pt x="2849431" y="0"/>
                </a:lnTo>
                <a:lnTo>
                  <a:pt x="3596749" y="747318"/>
                </a:lnTo>
                <a:lnTo>
                  <a:pt x="3075653" y="1268414"/>
                </a:lnTo>
                <a:lnTo>
                  <a:pt x="2744509" y="1268414"/>
                </a:lnTo>
                <a:lnTo>
                  <a:pt x="2359995" y="1268414"/>
                </a:lnTo>
                <a:lnTo>
                  <a:pt x="2288044" y="1268414"/>
                </a:lnTo>
                <a:lnTo>
                  <a:pt x="2269086" y="1268414"/>
                </a:lnTo>
                <a:lnTo>
                  <a:pt x="2018799" y="1268414"/>
                </a:lnTo>
                <a:lnTo>
                  <a:pt x="1937942" y="1268414"/>
                </a:lnTo>
                <a:lnTo>
                  <a:pt x="1831579" y="1268414"/>
                </a:lnTo>
                <a:lnTo>
                  <a:pt x="1562334" y="1268414"/>
                </a:lnTo>
                <a:lnTo>
                  <a:pt x="1553428" y="1268414"/>
                </a:lnTo>
                <a:lnTo>
                  <a:pt x="1532278" y="1268414"/>
                </a:lnTo>
                <a:lnTo>
                  <a:pt x="1481477" y="1268414"/>
                </a:lnTo>
                <a:lnTo>
                  <a:pt x="1212232" y="1268414"/>
                </a:lnTo>
                <a:lnTo>
                  <a:pt x="1105869" y="1268414"/>
                </a:lnTo>
                <a:lnTo>
                  <a:pt x="1025012" y="1268414"/>
                </a:lnTo>
                <a:lnTo>
                  <a:pt x="806567" y="1268414"/>
                </a:lnTo>
                <a:lnTo>
                  <a:pt x="755767" y="1268414"/>
                </a:lnTo>
                <a:lnTo>
                  <a:pt x="725711" y="1268414"/>
                </a:lnTo>
                <a:lnTo>
                  <a:pt x="299302" y="1268414"/>
                </a:lnTo>
                <a:lnTo>
                  <a:pt x="0" y="126841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68812" y="299314"/>
            <a:ext cx="2031326" cy="646331"/>
          </a:xfrm>
          <a:prstGeom prst="rect">
            <a:avLst/>
          </a:prstGeom>
          <a:noFill/>
        </p:spPr>
        <p:txBody>
          <a:bodyPr wrap="none" rtlCol="0">
            <a:spAutoFit/>
            <a:scene3d>
              <a:camera prst="orthographicFront"/>
              <a:lightRig rig="threePt" dir="t"/>
            </a:scene3d>
            <a:sp3d contourW="12700"/>
          </a:bodyPr>
          <a:lstStyle/>
          <a:p>
            <a:pPr algn="ctr"/>
            <a:r>
              <a:rPr lang="zh-CN" altLang="en-US" sz="3600" b="1" dirty="0">
                <a:solidFill>
                  <a:schemeClr val="accent3"/>
                </a:solidFill>
                <a:latin typeface="+mn-ea"/>
                <a:cs typeface="经典综艺体简" panose="02010609000101010101" pitchFamily="49" charset="-122"/>
              </a:rPr>
              <a:t>任务描述</a:t>
            </a:r>
          </a:p>
        </p:txBody>
      </p:sp>
      <p:sp>
        <p:nvSpPr>
          <p:cNvPr id="21" name="文本框 11"/>
          <p:cNvSpPr txBox="1"/>
          <p:nvPr/>
        </p:nvSpPr>
        <p:spPr>
          <a:xfrm>
            <a:off x="5143658" y="534841"/>
            <a:ext cx="4593900" cy="521970"/>
          </a:xfrm>
          <a:prstGeom prst="rect">
            <a:avLst/>
          </a:prstGeom>
          <a:noFill/>
        </p:spPr>
        <p:txBody>
          <a:bodyPr wrap="square" rtlCol="0">
            <a:spAutoFit/>
            <a:scene3d>
              <a:camera prst="orthographicFront"/>
              <a:lightRig rig="threePt" dir="t"/>
            </a:scene3d>
            <a:sp3d contourW="12700"/>
          </a:bodyPr>
          <a:lstStyle/>
          <a:p>
            <a:r>
              <a:rPr lang="zh-CN" altLang="en-US" sz="2800" dirty="0" smtClean="0">
                <a:solidFill>
                  <a:schemeClr val="tx1">
                    <a:lumMod val="85000"/>
                    <a:lumOff val="15000"/>
                  </a:schemeClr>
                </a:solidFill>
              </a:rPr>
              <a:t> </a:t>
            </a:r>
            <a:r>
              <a:rPr lang="zh-CN" altLang="en-US" sz="2800" dirty="0">
                <a:solidFill>
                  <a:schemeClr val="tx1">
                    <a:lumMod val="85000"/>
                    <a:lumOff val="15000"/>
                  </a:schemeClr>
                </a:solidFill>
              </a:rPr>
              <a:t>输入并设置财务报表</a:t>
            </a:r>
          </a:p>
        </p:txBody>
      </p:sp>
      <p:sp>
        <p:nvSpPr>
          <p:cNvPr id="22" name="TextBox 21"/>
          <p:cNvSpPr txBox="1"/>
          <p:nvPr/>
        </p:nvSpPr>
        <p:spPr>
          <a:xfrm>
            <a:off x="3776964" y="535681"/>
            <a:ext cx="1366694" cy="523220"/>
          </a:xfrm>
          <a:prstGeom prst="rect">
            <a:avLst/>
          </a:prstGeom>
          <a:noFill/>
          <a:ln>
            <a:noFill/>
          </a:ln>
        </p:spPr>
        <p:txBody>
          <a:bodyPr wrap="square" rtlCol="0">
            <a:spAutoFit/>
          </a:bodyPr>
          <a:lstStyle/>
          <a:p>
            <a:r>
              <a:rPr lang="zh-CN" altLang="en-US" sz="2800" dirty="0">
                <a:solidFill>
                  <a:schemeClr val="tx1">
                    <a:lumMod val="85000"/>
                    <a:lumOff val="15000"/>
                  </a:schemeClr>
                </a:solidFill>
              </a:rPr>
              <a:t>任</a:t>
            </a:r>
            <a:r>
              <a:rPr lang="zh-CN" altLang="en-US" sz="2800" dirty="0" smtClean="0">
                <a:solidFill>
                  <a:schemeClr val="tx1">
                    <a:lumMod val="85000"/>
                    <a:lumOff val="15000"/>
                  </a:schemeClr>
                </a:solidFill>
              </a:rPr>
              <a:t>务二</a:t>
            </a:r>
            <a:endParaRPr lang="en-US" altLang="zh-CN" sz="2800" dirty="0">
              <a:solidFill>
                <a:schemeClr val="tx1">
                  <a:lumMod val="85000"/>
                  <a:lumOff val="1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012825" y="2002790"/>
            <a:ext cx="9728200" cy="3660073"/>
          </a:xfrm>
          <a:prstGeom prst="rect">
            <a:avLst/>
          </a:prstGeom>
          <a:solidFill>
            <a:schemeClr val="bg1"/>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14"/>
          <p:cNvSpPr/>
          <p:nvPr/>
        </p:nvSpPr>
        <p:spPr>
          <a:xfrm>
            <a:off x="887181" y="2811982"/>
            <a:ext cx="329784" cy="2161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a:off x="1318772" y="2738958"/>
            <a:ext cx="1401277" cy="0"/>
          </a:xfrm>
          <a:prstGeom prst="line">
            <a:avLst/>
          </a:prstGeom>
          <a:ln w="254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216965" y="2205266"/>
            <a:ext cx="1885050" cy="497316"/>
          </a:xfrm>
          <a:prstGeom prst="rect">
            <a:avLst/>
          </a:prstGeom>
        </p:spPr>
        <p:txBody>
          <a:bodyPr wrap="square">
            <a:spAutoFit/>
          </a:bodyPr>
          <a:lstStyle/>
          <a:p>
            <a:pPr algn="just">
              <a:lnSpc>
                <a:spcPct val="120000"/>
              </a:lnSpc>
            </a:pPr>
            <a:r>
              <a:rPr lang="zh-CN" altLang="en-US" sz="2400" b="1" dirty="0">
                <a:solidFill>
                  <a:schemeClr val="tx1">
                    <a:lumMod val="65000"/>
                    <a:lumOff val="35000"/>
                  </a:schemeClr>
                </a:solidFill>
              </a:rPr>
              <a:t>技术分析</a:t>
            </a:r>
          </a:p>
        </p:txBody>
      </p:sp>
      <p:sp>
        <p:nvSpPr>
          <p:cNvPr id="9" name="矩形 8"/>
          <p:cNvSpPr/>
          <p:nvPr/>
        </p:nvSpPr>
        <p:spPr>
          <a:xfrm>
            <a:off x="2328863" y="0"/>
            <a:ext cx="9863137" cy="11417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0"/>
            <a:ext cx="3596749" cy="1141756"/>
          </a:xfrm>
          <a:custGeom>
            <a:avLst/>
            <a:gdLst>
              <a:gd name="connsiteX0" fmla="*/ 0 w 3596749"/>
              <a:gd name="connsiteY0" fmla="*/ 0 h 1268414"/>
              <a:gd name="connsiteX1" fmla="*/ 299302 w 3596749"/>
              <a:gd name="connsiteY1" fmla="*/ 0 h 1268414"/>
              <a:gd name="connsiteX2" fmla="*/ 795613 w 3596749"/>
              <a:gd name="connsiteY2" fmla="*/ 0 h 1268414"/>
              <a:gd name="connsiteX3" fmla="*/ 806567 w 3596749"/>
              <a:gd name="connsiteY3" fmla="*/ 0 h 1268414"/>
              <a:gd name="connsiteX4" fmla="*/ 1105869 w 3596749"/>
              <a:gd name="connsiteY4" fmla="*/ 0 h 1268414"/>
              <a:gd name="connsiteX5" fmla="*/ 1252078 w 3596749"/>
              <a:gd name="connsiteY5" fmla="*/ 0 h 1268414"/>
              <a:gd name="connsiteX6" fmla="*/ 1602180 w 3596749"/>
              <a:gd name="connsiteY6" fmla="*/ 0 h 1268414"/>
              <a:gd name="connsiteX7" fmla="*/ 1708543 w 3596749"/>
              <a:gd name="connsiteY7" fmla="*/ 0 h 1268414"/>
              <a:gd name="connsiteX8" fmla="*/ 2042864 w 3596749"/>
              <a:gd name="connsiteY8" fmla="*/ 0 h 1268414"/>
              <a:gd name="connsiteX9" fmla="*/ 2058645 w 3596749"/>
              <a:gd name="connsiteY9" fmla="*/ 0 h 1268414"/>
              <a:gd name="connsiteX10" fmla="*/ 2515110 w 3596749"/>
              <a:gd name="connsiteY10" fmla="*/ 0 h 1268414"/>
              <a:gd name="connsiteX11" fmla="*/ 2849431 w 3596749"/>
              <a:gd name="connsiteY11" fmla="*/ 0 h 1268414"/>
              <a:gd name="connsiteX12" fmla="*/ 3596749 w 3596749"/>
              <a:gd name="connsiteY12" fmla="*/ 747318 h 1268414"/>
              <a:gd name="connsiteX13" fmla="*/ 3075653 w 3596749"/>
              <a:gd name="connsiteY13" fmla="*/ 1268414 h 1268414"/>
              <a:gd name="connsiteX14" fmla="*/ 2744509 w 3596749"/>
              <a:gd name="connsiteY14" fmla="*/ 1268414 h 1268414"/>
              <a:gd name="connsiteX15" fmla="*/ 2359995 w 3596749"/>
              <a:gd name="connsiteY15" fmla="*/ 1268414 h 1268414"/>
              <a:gd name="connsiteX16" fmla="*/ 2288044 w 3596749"/>
              <a:gd name="connsiteY16" fmla="*/ 1268414 h 1268414"/>
              <a:gd name="connsiteX17" fmla="*/ 2269086 w 3596749"/>
              <a:gd name="connsiteY17" fmla="*/ 1268414 h 1268414"/>
              <a:gd name="connsiteX18" fmla="*/ 2018799 w 3596749"/>
              <a:gd name="connsiteY18" fmla="*/ 1268414 h 1268414"/>
              <a:gd name="connsiteX19" fmla="*/ 1937942 w 3596749"/>
              <a:gd name="connsiteY19" fmla="*/ 1268414 h 1268414"/>
              <a:gd name="connsiteX20" fmla="*/ 1831579 w 3596749"/>
              <a:gd name="connsiteY20" fmla="*/ 1268414 h 1268414"/>
              <a:gd name="connsiteX21" fmla="*/ 1562334 w 3596749"/>
              <a:gd name="connsiteY21" fmla="*/ 1268414 h 1268414"/>
              <a:gd name="connsiteX22" fmla="*/ 1553428 w 3596749"/>
              <a:gd name="connsiteY22" fmla="*/ 1268414 h 1268414"/>
              <a:gd name="connsiteX23" fmla="*/ 1532278 w 3596749"/>
              <a:gd name="connsiteY23" fmla="*/ 1268414 h 1268414"/>
              <a:gd name="connsiteX24" fmla="*/ 1481477 w 3596749"/>
              <a:gd name="connsiteY24" fmla="*/ 1268414 h 1268414"/>
              <a:gd name="connsiteX25" fmla="*/ 1212232 w 3596749"/>
              <a:gd name="connsiteY25" fmla="*/ 1268414 h 1268414"/>
              <a:gd name="connsiteX26" fmla="*/ 1105869 w 3596749"/>
              <a:gd name="connsiteY26" fmla="*/ 1268414 h 1268414"/>
              <a:gd name="connsiteX27" fmla="*/ 1025012 w 3596749"/>
              <a:gd name="connsiteY27" fmla="*/ 1268414 h 1268414"/>
              <a:gd name="connsiteX28" fmla="*/ 806567 w 3596749"/>
              <a:gd name="connsiteY28" fmla="*/ 1268414 h 1268414"/>
              <a:gd name="connsiteX29" fmla="*/ 755767 w 3596749"/>
              <a:gd name="connsiteY29" fmla="*/ 1268414 h 1268414"/>
              <a:gd name="connsiteX30" fmla="*/ 725711 w 3596749"/>
              <a:gd name="connsiteY30" fmla="*/ 1268414 h 1268414"/>
              <a:gd name="connsiteX31" fmla="*/ 299302 w 3596749"/>
              <a:gd name="connsiteY31" fmla="*/ 1268414 h 1268414"/>
              <a:gd name="connsiteX32" fmla="*/ 0 w 3596749"/>
              <a:gd name="connsiteY32" fmla="*/ 1268414 h 126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96749" h="1268414">
                <a:moveTo>
                  <a:pt x="0" y="0"/>
                </a:moveTo>
                <a:lnTo>
                  <a:pt x="299302" y="0"/>
                </a:lnTo>
                <a:lnTo>
                  <a:pt x="795613" y="0"/>
                </a:lnTo>
                <a:lnTo>
                  <a:pt x="806567" y="0"/>
                </a:lnTo>
                <a:lnTo>
                  <a:pt x="1105869" y="0"/>
                </a:lnTo>
                <a:lnTo>
                  <a:pt x="1252078" y="0"/>
                </a:lnTo>
                <a:lnTo>
                  <a:pt x="1602180" y="0"/>
                </a:lnTo>
                <a:lnTo>
                  <a:pt x="1708543" y="0"/>
                </a:lnTo>
                <a:lnTo>
                  <a:pt x="2042864" y="0"/>
                </a:lnTo>
                <a:lnTo>
                  <a:pt x="2058645" y="0"/>
                </a:lnTo>
                <a:lnTo>
                  <a:pt x="2515110" y="0"/>
                </a:lnTo>
                <a:lnTo>
                  <a:pt x="2849431" y="0"/>
                </a:lnTo>
                <a:lnTo>
                  <a:pt x="3596749" y="747318"/>
                </a:lnTo>
                <a:lnTo>
                  <a:pt x="3075653" y="1268414"/>
                </a:lnTo>
                <a:lnTo>
                  <a:pt x="2744509" y="1268414"/>
                </a:lnTo>
                <a:lnTo>
                  <a:pt x="2359995" y="1268414"/>
                </a:lnTo>
                <a:lnTo>
                  <a:pt x="2288044" y="1268414"/>
                </a:lnTo>
                <a:lnTo>
                  <a:pt x="2269086" y="1268414"/>
                </a:lnTo>
                <a:lnTo>
                  <a:pt x="2018799" y="1268414"/>
                </a:lnTo>
                <a:lnTo>
                  <a:pt x="1937942" y="1268414"/>
                </a:lnTo>
                <a:lnTo>
                  <a:pt x="1831579" y="1268414"/>
                </a:lnTo>
                <a:lnTo>
                  <a:pt x="1562334" y="1268414"/>
                </a:lnTo>
                <a:lnTo>
                  <a:pt x="1553428" y="1268414"/>
                </a:lnTo>
                <a:lnTo>
                  <a:pt x="1532278" y="1268414"/>
                </a:lnTo>
                <a:lnTo>
                  <a:pt x="1481477" y="1268414"/>
                </a:lnTo>
                <a:lnTo>
                  <a:pt x="1212232" y="1268414"/>
                </a:lnTo>
                <a:lnTo>
                  <a:pt x="1105869" y="1268414"/>
                </a:lnTo>
                <a:lnTo>
                  <a:pt x="1025012" y="1268414"/>
                </a:lnTo>
                <a:lnTo>
                  <a:pt x="806567" y="1268414"/>
                </a:lnTo>
                <a:lnTo>
                  <a:pt x="755767" y="1268414"/>
                </a:lnTo>
                <a:lnTo>
                  <a:pt x="725711" y="1268414"/>
                </a:lnTo>
                <a:lnTo>
                  <a:pt x="299302" y="1268414"/>
                </a:lnTo>
                <a:lnTo>
                  <a:pt x="0" y="126841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68812" y="299314"/>
            <a:ext cx="2031325" cy="646331"/>
          </a:xfrm>
          <a:prstGeom prst="rect">
            <a:avLst/>
          </a:prstGeom>
          <a:noFill/>
        </p:spPr>
        <p:txBody>
          <a:bodyPr wrap="none" rtlCol="0">
            <a:spAutoFit/>
            <a:scene3d>
              <a:camera prst="orthographicFront"/>
              <a:lightRig rig="threePt" dir="t"/>
            </a:scene3d>
            <a:sp3d contourW="12700"/>
          </a:bodyPr>
          <a:lstStyle/>
          <a:p>
            <a:pPr algn="ctr"/>
            <a:r>
              <a:rPr lang="zh-CN" altLang="en-US" sz="3600" b="1" dirty="0">
                <a:solidFill>
                  <a:schemeClr val="accent3"/>
                </a:solidFill>
                <a:latin typeface="+mn-ea"/>
                <a:cs typeface="经典综艺体简" panose="02010609000101010101" pitchFamily="49" charset="-122"/>
              </a:rPr>
              <a:t>技术分</a:t>
            </a:r>
            <a:r>
              <a:rPr lang="zh-CN" altLang="en-US" sz="3600" b="1" dirty="0" smtClean="0">
                <a:solidFill>
                  <a:schemeClr val="accent3"/>
                </a:solidFill>
                <a:latin typeface="+mn-ea"/>
                <a:cs typeface="经典综艺体简" panose="02010609000101010101" pitchFamily="49" charset="-122"/>
              </a:rPr>
              <a:t>析</a:t>
            </a:r>
            <a:endParaRPr lang="zh-CN" altLang="en-US" sz="3600" b="1" dirty="0">
              <a:solidFill>
                <a:schemeClr val="accent3"/>
              </a:solidFill>
              <a:latin typeface="+mn-ea"/>
              <a:cs typeface="经典综艺体简" panose="02010609000101010101" pitchFamily="49" charset="-122"/>
            </a:endParaRPr>
          </a:p>
        </p:txBody>
      </p:sp>
      <p:sp>
        <p:nvSpPr>
          <p:cNvPr id="21" name="文本框 11"/>
          <p:cNvSpPr txBox="1"/>
          <p:nvPr/>
        </p:nvSpPr>
        <p:spPr>
          <a:xfrm>
            <a:off x="5143658" y="534841"/>
            <a:ext cx="4257016" cy="521970"/>
          </a:xfrm>
          <a:prstGeom prst="rect">
            <a:avLst/>
          </a:prstGeom>
          <a:noFill/>
        </p:spPr>
        <p:txBody>
          <a:bodyPr wrap="square" rtlCol="0">
            <a:spAutoFit/>
            <a:scene3d>
              <a:camera prst="orthographicFront"/>
              <a:lightRig rig="threePt" dir="t"/>
            </a:scene3d>
            <a:sp3d contourW="12700"/>
          </a:bodyPr>
          <a:lstStyle/>
          <a:p>
            <a:r>
              <a:rPr lang="zh-CN" altLang="en-US" sz="2800" dirty="0">
                <a:solidFill>
                  <a:schemeClr val="tx1">
                    <a:lumMod val="85000"/>
                    <a:lumOff val="15000"/>
                  </a:schemeClr>
                </a:solidFill>
                <a:sym typeface="+mn-ea"/>
              </a:rPr>
              <a:t>输入并设置财务报表</a:t>
            </a:r>
            <a:endParaRPr lang="zh-CN" altLang="en-US" sz="2800" dirty="0">
              <a:solidFill>
                <a:schemeClr val="tx1">
                  <a:lumMod val="85000"/>
                  <a:lumOff val="15000"/>
                </a:schemeClr>
              </a:solidFill>
            </a:endParaRPr>
          </a:p>
        </p:txBody>
      </p:sp>
      <p:sp>
        <p:nvSpPr>
          <p:cNvPr id="22" name="TextBox 21"/>
          <p:cNvSpPr txBox="1"/>
          <p:nvPr/>
        </p:nvSpPr>
        <p:spPr>
          <a:xfrm>
            <a:off x="3776964" y="535681"/>
            <a:ext cx="1366694" cy="523220"/>
          </a:xfrm>
          <a:prstGeom prst="rect">
            <a:avLst/>
          </a:prstGeom>
          <a:noFill/>
          <a:ln>
            <a:noFill/>
          </a:ln>
        </p:spPr>
        <p:txBody>
          <a:bodyPr wrap="square" rtlCol="0">
            <a:spAutoFit/>
          </a:bodyPr>
          <a:lstStyle/>
          <a:p>
            <a:r>
              <a:rPr lang="zh-CN" altLang="en-US" sz="2800" dirty="0">
                <a:solidFill>
                  <a:schemeClr val="tx1">
                    <a:lumMod val="85000"/>
                    <a:lumOff val="15000"/>
                  </a:schemeClr>
                </a:solidFill>
              </a:rPr>
              <a:t>任</a:t>
            </a:r>
            <a:r>
              <a:rPr lang="zh-CN" altLang="en-US" sz="2800" dirty="0" smtClean="0">
                <a:solidFill>
                  <a:schemeClr val="tx1">
                    <a:lumMod val="85000"/>
                    <a:lumOff val="15000"/>
                  </a:schemeClr>
                </a:solidFill>
              </a:rPr>
              <a:t>务二</a:t>
            </a:r>
            <a:endParaRPr lang="en-US" altLang="zh-CN" sz="2800" dirty="0">
              <a:solidFill>
                <a:schemeClr val="tx1">
                  <a:lumMod val="85000"/>
                  <a:lumOff val="15000"/>
                </a:schemeClr>
              </a:solidFill>
            </a:endParaRPr>
          </a:p>
        </p:txBody>
      </p:sp>
      <p:sp>
        <p:nvSpPr>
          <p:cNvPr id="2" name="矩形 1"/>
          <p:cNvSpPr/>
          <p:nvPr/>
        </p:nvSpPr>
        <p:spPr>
          <a:xfrm>
            <a:off x="3776964" y="2811982"/>
            <a:ext cx="3535680" cy="460375"/>
          </a:xfrm>
          <a:prstGeom prst="rect">
            <a:avLst/>
          </a:prstGeom>
        </p:spPr>
        <p:txBody>
          <a:bodyPr wrap="none">
            <a:spAutoFit/>
          </a:bodyPr>
          <a:lstStyle/>
          <a:p>
            <a:pPr algn="l"/>
            <a:r>
              <a:rPr lang="zh-CN" altLang="en-US" sz="2400" dirty="0"/>
              <a:t>（一）单元格的基本操作</a:t>
            </a:r>
          </a:p>
        </p:txBody>
      </p:sp>
      <p:sp>
        <p:nvSpPr>
          <p:cNvPr id="20" name="矩形 19"/>
          <p:cNvSpPr/>
          <p:nvPr/>
        </p:nvSpPr>
        <p:spPr>
          <a:xfrm>
            <a:off x="3776964" y="3501008"/>
            <a:ext cx="3230880" cy="460375"/>
          </a:xfrm>
          <a:prstGeom prst="rect">
            <a:avLst/>
          </a:prstGeom>
        </p:spPr>
        <p:txBody>
          <a:bodyPr wrap="none">
            <a:spAutoFit/>
          </a:bodyPr>
          <a:lstStyle/>
          <a:p>
            <a:pPr algn="l"/>
            <a:r>
              <a:rPr lang="zh-CN" altLang="en-US" sz="2400" dirty="0"/>
              <a:t>（二）数据的录入技巧</a:t>
            </a:r>
          </a:p>
        </p:txBody>
      </p:sp>
      <p:sp>
        <p:nvSpPr>
          <p:cNvPr id="25" name="燕尾形 24"/>
          <p:cNvSpPr/>
          <p:nvPr/>
        </p:nvSpPr>
        <p:spPr>
          <a:xfrm>
            <a:off x="11111082" y="5118005"/>
            <a:ext cx="335280" cy="383863"/>
          </a:xfrm>
          <a:prstGeom prst="chevron">
            <a:avLst>
              <a:gd name="adj" fmla="val 3693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燕尾形 25"/>
          <p:cNvSpPr/>
          <p:nvPr/>
        </p:nvSpPr>
        <p:spPr>
          <a:xfrm>
            <a:off x="11485218" y="5118005"/>
            <a:ext cx="335280" cy="383863"/>
          </a:xfrm>
          <a:prstGeom prst="chevron">
            <a:avLst>
              <a:gd name="adj" fmla="val 36932"/>
            </a:avLst>
          </a:prstGeom>
          <a:solidFill>
            <a:srgbClr val="0274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燕尾形 26"/>
          <p:cNvSpPr/>
          <p:nvPr/>
        </p:nvSpPr>
        <p:spPr>
          <a:xfrm>
            <a:off x="11845258" y="5118005"/>
            <a:ext cx="335280" cy="383863"/>
          </a:xfrm>
          <a:prstGeom prst="chevron">
            <a:avLst>
              <a:gd name="adj" fmla="val 36932"/>
            </a:avLst>
          </a:prstGeom>
          <a:solidFill>
            <a:srgbClr val="079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矩形 22"/>
          <p:cNvSpPr/>
          <p:nvPr/>
        </p:nvSpPr>
        <p:spPr>
          <a:xfrm>
            <a:off x="3776964" y="4149080"/>
            <a:ext cx="3570208" cy="461665"/>
          </a:xfrm>
          <a:prstGeom prst="rect">
            <a:avLst/>
          </a:prstGeom>
        </p:spPr>
        <p:txBody>
          <a:bodyPr wrap="none">
            <a:spAutoFit/>
          </a:bodyPr>
          <a:lstStyle/>
          <a:p>
            <a:pPr algn="l"/>
            <a:r>
              <a:rPr lang="zh-CN" altLang="en-US" sz="2400" dirty="0"/>
              <a:t>（三）</a:t>
            </a:r>
            <a:r>
              <a:rPr lang="zh-CN" altLang="en-US" sz="2400" dirty="0" smtClean="0"/>
              <a:t>数据有效性的</a:t>
            </a:r>
            <a:r>
              <a:rPr lang="zh-CN" altLang="en-US" sz="2400" dirty="0"/>
              <a:t>应用</a:t>
            </a:r>
          </a:p>
        </p:txBody>
      </p:sp>
      <p:sp>
        <p:nvSpPr>
          <p:cNvPr id="18" name="矩形 17"/>
          <p:cNvSpPr/>
          <p:nvPr/>
        </p:nvSpPr>
        <p:spPr>
          <a:xfrm>
            <a:off x="3775598" y="4763145"/>
            <a:ext cx="2926080" cy="460375"/>
          </a:xfrm>
          <a:prstGeom prst="rect">
            <a:avLst/>
          </a:prstGeom>
        </p:spPr>
        <p:txBody>
          <a:bodyPr wrap="none">
            <a:spAutoFit/>
          </a:bodyPr>
          <a:lstStyle/>
          <a:p>
            <a:pPr algn="l"/>
            <a:r>
              <a:rPr lang="zh-CN" altLang="en-US" sz="2400" dirty="0" smtClean="0"/>
              <a:t>（四</a:t>
            </a:r>
            <a:r>
              <a:rPr lang="zh-CN" altLang="en-US" sz="2400" dirty="0"/>
              <a:t>）</a:t>
            </a:r>
            <a:r>
              <a:rPr sz="2400" dirty="0"/>
              <a:t>认识条件格式</a:t>
            </a:r>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（一）单元格的基本操作</a:t>
            </a:r>
          </a:p>
        </p:txBody>
      </p:sp>
      <p:sp>
        <p:nvSpPr>
          <p:cNvPr id="42" name="矩形 41"/>
          <p:cNvSpPr/>
          <p:nvPr/>
        </p:nvSpPr>
        <p:spPr>
          <a:xfrm>
            <a:off x="1274324" y="1161593"/>
            <a:ext cx="4452708" cy="5178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内容占位符 3"/>
          <p:cNvSpPr>
            <a:spLocks noGrp="1"/>
          </p:cNvSpPr>
          <p:nvPr>
            <p:ph sz="quarter" idx="10"/>
          </p:nvPr>
        </p:nvSpPr>
        <p:spPr>
          <a:xfrm>
            <a:off x="1274324" y="1186269"/>
            <a:ext cx="4067697" cy="533482"/>
          </a:xfrm>
        </p:spPr>
        <p:txBody>
          <a:bodyPr>
            <a:normAutofit lnSpcReduction="10000"/>
          </a:bodyPr>
          <a:lstStyle/>
          <a:p>
            <a:pPr indent="0"/>
            <a:r>
              <a:rPr lang="en-US" altLang="zh-CN" dirty="0" smtClean="0">
                <a:solidFill>
                  <a:schemeClr val="bg1"/>
                </a:solidFill>
              </a:rPr>
              <a:t>1</a:t>
            </a:r>
            <a:r>
              <a:rPr lang="zh-CN" altLang="en-US" dirty="0">
                <a:solidFill>
                  <a:schemeClr val="bg1"/>
                </a:solidFill>
              </a:rPr>
              <a:t>．选择单元格</a:t>
            </a:r>
            <a:endParaRPr lang="en-US" altLang="zh-CN" sz="1100" dirty="0"/>
          </a:p>
        </p:txBody>
      </p:sp>
      <p:grpSp>
        <p:nvGrpSpPr>
          <p:cNvPr id="44" name="组合 43"/>
          <p:cNvGrpSpPr/>
          <p:nvPr/>
        </p:nvGrpSpPr>
        <p:grpSpPr>
          <a:xfrm flipV="1">
            <a:off x="609600" y="1030803"/>
            <a:ext cx="470284" cy="670057"/>
            <a:chOff x="3173412" y="596106"/>
            <a:chExt cx="960438" cy="1368425"/>
          </a:xfrm>
        </p:grpSpPr>
        <p:sp>
          <p:nvSpPr>
            <p:cNvPr id="45"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7"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8"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9"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0"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1"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4" name="组合 3"/>
          <p:cNvGrpSpPr/>
          <p:nvPr/>
        </p:nvGrpSpPr>
        <p:grpSpPr>
          <a:xfrm>
            <a:off x="1458942" y="2676399"/>
            <a:ext cx="8562079" cy="2731586"/>
            <a:chOff x="1456873" y="2785456"/>
            <a:chExt cx="8562079" cy="2731586"/>
          </a:xfrm>
        </p:grpSpPr>
        <p:grpSp>
          <p:nvGrpSpPr>
            <p:cNvPr id="21" name="Group 1294"/>
            <p:cNvGrpSpPr/>
            <p:nvPr/>
          </p:nvGrpSpPr>
          <p:grpSpPr>
            <a:xfrm>
              <a:off x="2754937" y="2834325"/>
              <a:ext cx="530858" cy="448776"/>
              <a:chOff x="0" y="0"/>
              <a:chExt cx="1243363" cy="1243363"/>
            </a:xfrm>
          </p:grpSpPr>
          <p:sp>
            <p:nvSpPr>
              <p:cNvPr id="86" name="Shape 1290"/>
              <p:cNvSpPr/>
              <p:nvPr/>
            </p:nvSpPr>
            <p:spPr>
              <a:xfrm>
                <a:off x="0" y="0"/>
                <a:ext cx="1243364" cy="1243364"/>
              </a:xfrm>
              <a:prstGeom prst="rect">
                <a:avLst/>
              </a:prstGeom>
              <a:solidFill>
                <a:schemeClr val="accent2"/>
              </a:solidFill>
              <a:ln w="12700" cap="flat">
                <a:noFill/>
                <a:miter lim="400000"/>
              </a:ln>
              <a:effectLst/>
            </p:spPr>
            <p:txBody>
              <a:bodyPr wrap="square" lIns="50800" tIns="50800" rIns="50800" bIns="50800" numCol="1" anchor="ctr">
                <a:noAutofit/>
              </a:bodyPr>
              <a:lstStyle/>
              <a:p>
                <a:pPr lvl="0">
                  <a:defRPr sz="3200">
                    <a:solidFill>
                      <a:srgbClr val="FFFFFF"/>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grpSp>
            <p:nvGrpSpPr>
              <p:cNvPr id="87" name="Group 1293"/>
              <p:cNvGrpSpPr/>
              <p:nvPr/>
            </p:nvGrpSpPr>
            <p:grpSpPr>
              <a:xfrm>
                <a:off x="374055" y="351222"/>
                <a:ext cx="495253" cy="540919"/>
                <a:chOff x="0" y="0"/>
                <a:chExt cx="495252" cy="540918"/>
              </a:xfrm>
            </p:grpSpPr>
            <p:sp>
              <p:nvSpPr>
                <p:cNvPr id="88" name="Shape 1291"/>
                <p:cNvSpPr/>
                <p:nvPr/>
              </p:nvSpPr>
              <p:spPr>
                <a:xfrm>
                  <a:off x="107933" y="0"/>
                  <a:ext cx="270131" cy="270131"/>
                </a:xfrm>
                <a:custGeom>
                  <a:avLst/>
                  <a:gdLst/>
                  <a:ahLst/>
                  <a:cxnLst>
                    <a:cxn ang="0">
                      <a:pos x="wd2" y="hd2"/>
                    </a:cxn>
                    <a:cxn ang="5400000">
                      <a:pos x="wd2" y="hd2"/>
                    </a:cxn>
                    <a:cxn ang="10800000">
                      <a:pos x="wd2" y="hd2"/>
                    </a:cxn>
                    <a:cxn ang="16200000">
                      <a:pos x="wd2" y="hd2"/>
                    </a:cxn>
                  </a:cxnLst>
                  <a:rect l="0" t="0" r="r" b="b"/>
                  <a:pathLst>
                    <a:path w="21600" h="21600" extrusionOk="0">
                      <a:moveTo>
                        <a:pt x="3164" y="18436"/>
                      </a:moveTo>
                      <a:cubicBezTo>
                        <a:pt x="5273" y="20546"/>
                        <a:pt x="7818" y="21600"/>
                        <a:pt x="10800" y="21600"/>
                      </a:cubicBezTo>
                      <a:cubicBezTo>
                        <a:pt x="13782" y="21600"/>
                        <a:pt x="16327" y="20546"/>
                        <a:pt x="18436" y="18436"/>
                      </a:cubicBezTo>
                      <a:cubicBezTo>
                        <a:pt x="20546" y="16327"/>
                        <a:pt x="21600" y="13782"/>
                        <a:pt x="21600" y="10800"/>
                      </a:cubicBezTo>
                      <a:cubicBezTo>
                        <a:pt x="21600" y="7818"/>
                        <a:pt x="20546" y="5273"/>
                        <a:pt x="18436" y="3164"/>
                      </a:cubicBezTo>
                      <a:cubicBezTo>
                        <a:pt x="16327" y="1054"/>
                        <a:pt x="13782" y="0"/>
                        <a:pt x="10800" y="0"/>
                      </a:cubicBezTo>
                      <a:cubicBezTo>
                        <a:pt x="7818" y="0"/>
                        <a:pt x="5273" y="1055"/>
                        <a:pt x="3164" y="3164"/>
                      </a:cubicBezTo>
                      <a:cubicBezTo>
                        <a:pt x="1055" y="5273"/>
                        <a:pt x="0" y="7818"/>
                        <a:pt x="0" y="10800"/>
                      </a:cubicBezTo>
                      <a:cubicBezTo>
                        <a:pt x="0" y="13782"/>
                        <a:pt x="1055" y="16327"/>
                        <a:pt x="3164" y="18436"/>
                      </a:cubicBezTo>
                      <a:cubicBezTo>
                        <a:pt x="3164" y="18436"/>
                        <a:pt x="3164" y="18436"/>
                        <a:pt x="3164" y="18436"/>
                      </a:cubicBezTo>
                      <a:close/>
                    </a:path>
                  </a:pathLst>
                </a:custGeom>
                <a:solidFill>
                  <a:srgbClr val="FFFFFF"/>
                </a:solidFill>
                <a:ln w="12700" cap="flat">
                  <a:noFill/>
                  <a:miter lim="400000"/>
                </a:ln>
                <a:effectLst/>
              </p:spPr>
              <p:txBody>
                <a:bodyPr wrap="square" lIns="38100" tIns="38100" rIns="38100" bIns="38100" numCol="1" anchor="ctr">
                  <a:noAutofit/>
                </a:bodyPr>
                <a:lstStyle/>
                <a:p>
                  <a:pPr lvl="0">
                    <a:defRPr sz="3200">
                      <a:solidFill>
                        <a:srgbClr val="FFFFFF"/>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89" name="Shape 1292"/>
                <p:cNvSpPr/>
                <p:nvPr/>
              </p:nvSpPr>
              <p:spPr>
                <a:xfrm>
                  <a:off x="0" y="248248"/>
                  <a:ext cx="495253" cy="292671"/>
                </a:xfrm>
                <a:custGeom>
                  <a:avLst/>
                  <a:gdLst/>
                  <a:ahLst/>
                  <a:cxnLst>
                    <a:cxn ang="0">
                      <a:pos x="wd2" y="hd2"/>
                    </a:cxn>
                    <a:cxn ang="5400000">
                      <a:pos x="wd2" y="hd2"/>
                    </a:cxn>
                    <a:cxn ang="10800000">
                      <a:pos x="wd2" y="hd2"/>
                    </a:cxn>
                    <a:cxn ang="16200000">
                      <a:pos x="wd2" y="hd2"/>
                    </a:cxn>
                  </a:cxnLst>
                  <a:rect l="0" t="0" r="r" b="b"/>
                  <a:pathLst>
                    <a:path w="21600" h="21600" extrusionOk="0">
                      <a:moveTo>
                        <a:pt x="21332" y="9360"/>
                      </a:moveTo>
                      <a:cubicBezTo>
                        <a:pt x="21225" y="8347"/>
                        <a:pt x="21089" y="7408"/>
                        <a:pt x="20925" y="6543"/>
                      </a:cubicBezTo>
                      <a:cubicBezTo>
                        <a:pt x="20761" y="5678"/>
                        <a:pt x="20542" y="4834"/>
                        <a:pt x="20266" y="4011"/>
                      </a:cubicBezTo>
                      <a:cubicBezTo>
                        <a:pt x="19989" y="3190"/>
                        <a:pt x="19673" y="2489"/>
                        <a:pt x="19314" y="1909"/>
                      </a:cubicBezTo>
                      <a:cubicBezTo>
                        <a:pt x="18957" y="1329"/>
                        <a:pt x="18519" y="867"/>
                        <a:pt x="18002" y="520"/>
                      </a:cubicBezTo>
                      <a:cubicBezTo>
                        <a:pt x="17487" y="175"/>
                        <a:pt x="16916" y="0"/>
                        <a:pt x="16292" y="0"/>
                      </a:cubicBezTo>
                      <a:cubicBezTo>
                        <a:pt x="16190" y="0"/>
                        <a:pt x="15970" y="187"/>
                        <a:pt x="15632" y="559"/>
                      </a:cubicBezTo>
                      <a:cubicBezTo>
                        <a:pt x="15295" y="931"/>
                        <a:pt x="14922" y="1348"/>
                        <a:pt x="14512" y="1805"/>
                      </a:cubicBezTo>
                      <a:cubicBezTo>
                        <a:pt x="14103" y="2264"/>
                        <a:pt x="13557" y="2680"/>
                        <a:pt x="12871" y="3051"/>
                      </a:cubicBezTo>
                      <a:cubicBezTo>
                        <a:pt x="12185" y="3423"/>
                        <a:pt x="11496" y="3610"/>
                        <a:pt x="10800" y="3610"/>
                      </a:cubicBezTo>
                      <a:cubicBezTo>
                        <a:pt x="10104" y="3610"/>
                        <a:pt x="9414" y="3423"/>
                        <a:pt x="8729" y="3051"/>
                      </a:cubicBezTo>
                      <a:cubicBezTo>
                        <a:pt x="8043" y="2680"/>
                        <a:pt x="7496" y="2264"/>
                        <a:pt x="7087" y="1805"/>
                      </a:cubicBezTo>
                      <a:cubicBezTo>
                        <a:pt x="6678" y="1348"/>
                        <a:pt x="6304" y="931"/>
                        <a:pt x="5967" y="559"/>
                      </a:cubicBezTo>
                      <a:cubicBezTo>
                        <a:pt x="5630" y="187"/>
                        <a:pt x="5410" y="0"/>
                        <a:pt x="5308" y="0"/>
                      </a:cubicBezTo>
                      <a:cubicBezTo>
                        <a:pt x="4684" y="0"/>
                        <a:pt x="4113" y="175"/>
                        <a:pt x="3597" y="520"/>
                      </a:cubicBezTo>
                      <a:cubicBezTo>
                        <a:pt x="3081" y="867"/>
                        <a:pt x="2643" y="1329"/>
                        <a:pt x="2286" y="1909"/>
                      </a:cubicBezTo>
                      <a:cubicBezTo>
                        <a:pt x="1927" y="2488"/>
                        <a:pt x="1611" y="3190"/>
                        <a:pt x="1334" y="4011"/>
                      </a:cubicBezTo>
                      <a:cubicBezTo>
                        <a:pt x="1058" y="4834"/>
                        <a:pt x="839" y="5678"/>
                        <a:pt x="675" y="6543"/>
                      </a:cubicBezTo>
                      <a:cubicBezTo>
                        <a:pt x="511" y="7408"/>
                        <a:pt x="375" y="8347"/>
                        <a:pt x="268" y="9360"/>
                      </a:cubicBezTo>
                      <a:cubicBezTo>
                        <a:pt x="161" y="10371"/>
                        <a:pt x="89" y="11314"/>
                        <a:pt x="53" y="12189"/>
                      </a:cubicBezTo>
                      <a:cubicBezTo>
                        <a:pt x="17" y="13063"/>
                        <a:pt x="0" y="13959"/>
                        <a:pt x="0" y="14877"/>
                      </a:cubicBezTo>
                      <a:cubicBezTo>
                        <a:pt x="0" y="16953"/>
                        <a:pt x="372" y="18593"/>
                        <a:pt x="1119" y="19795"/>
                      </a:cubicBezTo>
                      <a:cubicBezTo>
                        <a:pt x="1866" y="20998"/>
                        <a:pt x="2858" y="21600"/>
                        <a:pt x="4096" y="21600"/>
                      </a:cubicBezTo>
                      <a:lnTo>
                        <a:pt x="17504" y="21600"/>
                      </a:lnTo>
                      <a:cubicBezTo>
                        <a:pt x="18741" y="21600"/>
                        <a:pt x="19734" y="20998"/>
                        <a:pt x="20480" y="19795"/>
                      </a:cubicBezTo>
                      <a:cubicBezTo>
                        <a:pt x="21227" y="18593"/>
                        <a:pt x="21600" y="16953"/>
                        <a:pt x="21600" y="14877"/>
                      </a:cubicBezTo>
                      <a:cubicBezTo>
                        <a:pt x="21600" y="13959"/>
                        <a:pt x="21582" y="13063"/>
                        <a:pt x="21547" y="12189"/>
                      </a:cubicBezTo>
                      <a:cubicBezTo>
                        <a:pt x="21511" y="11314"/>
                        <a:pt x="21439" y="10371"/>
                        <a:pt x="21332" y="9360"/>
                      </a:cubicBezTo>
                      <a:cubicBezTo>
                        <a:pt x="21332" y="9360"/>
                        <a:pt x="21332" y="9360"/>
                        <a:pt x="21332" y="9360"/>
                      </a:cubicBezTo>
                      <a:close/>
                    </a:path>
                  </a:pathLst>
                </a:custGeom>
                <a:solidFill>
                  <a:srgbClr val="FFFFFF"/>
                </a:solidFill>
                <a:ln w="12700" cap="flat">
                  <a:noFill/>
                  <a:miter lim="400000"/>
                </a:ln>
                <a:effectLst/>
              </p:spPr>
              <p:txBody>
                <a:bodyPr wrap="square" lIns="38100" tIns="38100" rIns="38100" bIns="38100" numCol="1" anchor="ctr">
                  <a:noAutofit/>
                </a:bodyPr>
                <a:lstStyle/>
                <a:p>
                  <a:pPr lvl="0">
                    <a:defRPr sz="3200">
                      <a:solidFill>
                        <a:srgbClr val="FFFFFF"/>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grpSp>
        </p:grpSp>
        <p:grpSp>
          <p:nvGrpSpPr>
            <p:cNvPr id="34" name="Group 1335"/>
            <p:cNvGrpSpPr/>
            <p:nvPr/>
          </p:nvGrpSpPr>
          <p:grpSpPr>
            <a:xfrm>
              <a:off x="5389423" y="2785456"/>
              <a:ext cx="530858" cy="448776"/>
              <a:chOff x="0" y="0"/>
              <a:chExt cx="1243363" cy="1243363"/>
            </a:xfrm>
          </p:grpSpPr>
          <p:sp>
            <p:nvSpPr>
              <p:cNvPr id="82" name="Shape 1331"/>
              <p:cNvSpPr/>
              <p:nvPr/>
            </p:nvSpPr>
            <p:spPr>
              <a:xfrm>
                <a:off x="0" y="0"/>
                <a:ext cx="1243364" cy="1243364"/>
              </a:xfrm>
              <a:prstGeom prst="rect">
                <a:avLst/>
              </a:prstGeom>
              <a:solidFill>
                <a:schemeClr val="accent2"/>
              </a:solidFill>
              <a:ln w="12700" cap="flat">
                <a:noFill/>
                <a:miter lim="400000"/>
              </a:ln>
              <a:effectLst/>
            </p:spPr>
            <p:txBody>
              <a:bodyPr wrap="square" lIns="50800" tIns="50800" rIns="50800" bIns="50800" numCol="1" anchor="ctr">
                <a:noAutofit/>
              </a:bodyPr>
              <a:lstStyle/>
              <a:p>
                <a:pPr lvl="0">
                  <a:defRPr sz="3200">
                    <a:solidFill>
                      <a:srgbClr val="FFFFFF"/>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grpSp>
            <p:nvGrpSpPr>
              <p:cNvPr id="83" name="Group 1334"/>
              <p:cNvGrpSpPr/>
              <p:nvPr/>
            </p:nvGrpSpPr>
            <p:grpSpPr>
              <a:xfrm>
                <a:off x="452618" y="384509"/>
                <a:ext cx="335923" cy="474346"/>
                <a:chOff x="0" y="0"/>
                <a:chExt cx="335921" cy="474344"/>
              </a:xfrm>
            </p:grpSpPr>
            <p:sp>
              <p:nvSpPr>
                <p:cNvPr id="84" name="Shape 1332"/>
                <p:cNvSpPr/>
                <p:nvPr/>
              </p:nvSpPr>
              <p:spPr>
                <a:xfrm>
                  <a:off x="0" y="42435"/>
                  <a:ext cx="335922" cy="431910"/>
                </a:xfrm>
                <a:custGeom>
                  <a:avLst/>
                  <a:gdLst/>
                  <a:ahLst/>
                  <a:cxnLst>
                    <a:cxn ang="0">
                      <a:pos x="wd2" y="hd2"/>
                    </a:cxn>
                    <a:cxn ang="5400000">
                      <a:pos x="wd2" y="hd2"/>
                    </a:cxn>
                    <a:cxn ang="10800000">
                      <a:pos x="wd2" y="hd2"/>
                    </a:cxn>
                    <a:cxn ang="16200000">
                      <a:pos x="wd2" y="hd2"/>
                    </a:cxn>
                  </a:cxnLst>
                  <a:rect l="0" t="0" r="r" b="b"/>
                  <a:pathLst>
                    <a:path w="21600" h="21600" extrusionOk="0">
                      <a:moveTo>
                        <a:pt x="19441" y="0"/>
                      </a:moveTo>
                      <a:lnTo>
                        <a:pt x="17589" y="3600"/>
                      </a:lnTo>
                      <a:lnTo>
                        <a:pt x="4011" y="3600"/>
                      </a:lnTo>
                      <a:lnTo>
                        <a:pt x="2159" y="0"/>
                      </a:lnTo>
                      <a:cubicBezTo>
                        <a:pt x="972" y="0"/>
                        <a:pt x="0" y="756"/>
                        <a:pt x="0" y="1679"/>
                      </a:cubicBezTo>
                      <a:lnTo>
                        <a:pt x="0" y="19921"/>
                      </a:lnTo>
                      <a:cubicBezTo>
                        <a:pt x="0" y="20844"/>
                        <a:pt x="972" y="21600"/>
                        <a:pt x="2159" y="21600"/>
                      </a:cubicBezTo>
                      <a:lnTo>
                        <a:pt x="19441" y="21600"/>
                      </a:lnTo>
                      <a:cubicBezTo>
                        <a:pt x="20628" y="21600"/>
                        <a:pt x="21600" y="20844"/>
                        <a:pt x="21600" y="19921"/>
                      </a:cubicBezTo>
                      <a:lnTo>
                        <a:pt x="21600" y="1679"/>
                      </a:lnTo>
                      <a:cubicBezTo>
                        <a:pt x="21600" y="756"/>
                        <a:pt x="20628" y="0"/>
                        <a:pt x="19441" y="0"/>
                      </a:cubicBezTo>
                      <a:close/>
                    </a:path>
                  </a:pathLst>
                </a:custGeom>
                <a:solidFill>
                  <a:srgbClr val="FFFFFF"/>
                </a:solidFill>
                <a:ln w="12700" cap="flat">
                  <a:noFill/>
                  <a:miter lim="400000"/>
                </a:ln>
                <a:effectLst/>
              </p:spPr>
              <p:txBody>
                <a:bodyPr wrap="square" lIns="38100" tIns="38100" rIns="38100" bIns="38100" numCol="1" anchor="ctr">
                  <a:noAutofit/>
                </a:bodyPr>
                <a:lstStyle/>
                <a:p>
                  <a:pPr lvl="0">
                    <a:defRPr sz="3200">
                      <a:solidFill>
                        <a:srgbClr val="FFFFFF"/>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85" name="Shape 1333"/>
                <p:cNvSpPr/>
                <p:nvPr/>
              </p:nvSpPr>
              <p:spPr>
                <a:xfrm>
                  <a:off x="59175" y="0"/>
                  <a:ext cx="215954" cy="95985"/>
                </a:xfrm>
                <a:custGeom>
                  <a:avLst/>
                  <a:gdLst/>
                  <a:ahLst/>
                  <a:cxnLst>
                    <a:cxn ang="0">
                      <a:pos x="wd2" y="hd2"/>
                    </a:cxn>
                    <a:cxn ang="5400000">
                      <a:pos x="wd2" y="hd2"/>
                    </a:cxn>
                    <a:cxn ang="10800000">
                      <a:pos x="wd2" y="hd2"/>
                    </a:cxn>
                    <a:cxn ang="16200000">
                      <a:pos x="wd2" y="hd2"/>
                    </a:cxn>
                  </a:cxnLst>
                  <a:rect l="0" t="0" r="r" b="b"/>
                  <a:pathLst>
                    <a:path w="21600" h="21600" extrusionOk="0">
                      <a:moveTo>
                        <a:pt x="19441" y="21600"/>
                      </a:moveTo>
                      <a:lnTo>
                        <a:pt x="21600" y="10800"/>
                      </a:lnTo>
                      <a:lnTo>
                        <a:pt x="16369" y="10800"/>
                      </a:lnTo>
                      <a:lnTo>
                        <a:pt x="14641" y="0"/>
                      </a:lnTo>
                      <a:lnTo>
                        <a:pt x="6959" y="0"/>
                      </a:lnTo>
                      <a:lnTo>
                        <a:pt x="5231" y="10800"/>
                      </a:lnTo>
                      <a:lnTo>
                        <a:pt x="0" y="10800"/>
                      </a:lnTo>
                      <a:lnTo>
                        <a:pt x="2159" y="21600"/>
                      </a:lnTo>
                      <a:cubicBezTo>
                        <a:pt x="2159" y="21600"/>
                        <a:pt x="19441" y="21600"/>
                        <a:pt x="19441" y="21600"/>
                      </a:cubicBezTo>
                      <a:close/>
                    </a:path>
                  </a:pathLst>
                </a:custGeom>
                <a:solidFill>
                  <a:srgbClr val="FFFFFF"/>
                </a:solidFill>
                <a:ln w="12700" cap="flat">
                  <a:noFill/>
                  <a:miter lim="400000"/>
                </a:ln>
                <a:effectLst/>
              </p:spPr>
              <p:txBody>
                <a:bodyPr wrap="square" lIns="38100" tIns="38100" rIns="38100" bIns="38100" numCol="1" anchor="ctr">
                  <a:noAutofit/>
                </a:bodyPr>
                <a:lstStyle/>
                <a:p>
                  <a:pPr lvl="0">
                    <a:defRPr sz="3200">
                      <a:solidFill>
                        <a:srgbClr val="FFFFFF"/>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grpSp>
        </p:grpSp>
        <p:grpSp>
          <p:nvGrpSpPr>
            <p:cNvPr id="35" name="Group 1338"/>
            <p:cNvGrpSpPr/>
            <p:nvPr/>
          </p:nvGrpSpPr>
          <p:grpSpPr>
            <a:xfrm>
              <a:off x="8357857" y="2841983"/>
              <a:ext cx="530858" cy="448776"/>
              <a:chOff x="0" y="0"/>
              <a:chExt cx="1243363" cy="1243363"/>
            </a:xfrm>
          </p:grpSpPr>
          <p:sp>
            <p:nvSpPr>
              <p:cNvPr id="80" name="Shape 1336"/>
              <p:cNvSpPr/>
              <p:nvPr/>
            </p:nvSpPr>
            <p:spPr>
              <a:xfrm>
                <a:off x="0" y="0"/>
                <a:ext cx="1243364" cy="1243364"/>
              </a:xfrm>
              <a:prstGeom prst="rect">
                <a:avLst/>
              </a:prstGeom>
              <a:solidFill>
                <a:schemeClr val="accent2"/>
              </a:solidFill>
              <a:ln w="12700" cap="flat">
                <a:noFill/>
                <a:miter lim="400000"/>
              </a:ln>
              <a:effectLst/>
            </p:spPr>
            <p:txBody>
              <a:bodyPr wrap="square" lIns="50800" tIns="50800" rIns="50800" bIns="50800" numCol="1" anchor="ctr">
                <a:noAutofit/>
              </a:bodyPr>
              <a:lstStyle/>
              <a:p>
                <a:pPr lvl="0">
                  <a:defRPr sz="3200">
                    <a:solidFill>
                      <a:srgbClr val="FFFFFF"/>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81" name="Shape 1337"/>
              <p:cNvSpPr/>
              <p:nvPr/>
            </p:nvSpPr>
            <p:spPr>
              <a:xfrm>
                <a:off x="384508" y="384509"/>
                <a:ext cx="474347" cy="474346"/>
              </a:xfrm>
              <a:custGeom>
                <a:avLst/>
                <a:gdLst/>
                <a:ahLst/>
                <a:cxnLst>
                  <a:cxn ang="0">
                    <a:pos x="wd2" y="hd2"/>
                  </a:cxn>
                  <a:cxn ang="5400000">
                    <a:pos x="wd2" y="hd2"/>
                  </a:cxn>
                  <a:cxn ang="10800000">
                    <a:pos x="wd2" y="hd2"/>
                  </a:cxn>
                  <a:cxn ang="16200000">
                    <a:pos x="wd2" y="hd2"/>
                  </a:cxn>
                </a:cxnLst>
                <a:rect l="0" t="0" r="r" b="b"/>
                <a:pathLst>
                  <a:path w="20814" h="20814" extrusionOk="0">
                    <a:moveTo>
                      <a:pt x="16063" y="4751"/>
                    </a:moveTo>
                    <a:cubicBezTo>
                      <a:pt x="14562" y="3251"/>
                      <a:pt x="14186" y="1270"/>
                      <a:pt x="14318" y="1137"/>
                    </a:cubicBezTo>
                    <a:cubicBezTo>
                      <a:pt x="14452" y="1003"/>
                      <a:pt x="16354" y="1458"/>
                      <a:pt x="17856" y="2959"/>
                    </a:cubicBezTo>
                    <a:cubicBezTo>
                      <a:pt x="19356" y="4460"/>
                      <a:pt x="19807" y="6366"/>
                      <a:pt x="19677" y="6496"/>
                    </a:cubicBezTo>
                    <a:cubicBezTo>
                      <a:pt x="19548" y="6625"/>
                      <a:pt x="17564" y="6252"/>
                      <a:pt x="16063" y="4751"/>
                    </a:cubicBezTo>
                    <a:close/>
                    <a:moveTo>
                      <a:pt x="8257" y="11610"/>
                    </a:moveTo>
                    <a:cubicBezTo>
                      <a:pt x="7827" y="11179"/>
                      <a:pt x="7967" y="10342"/>
                      <a:pt x="8569" y="9739"/>
                    </a:cubicBezTo>
                    <a:cubicBezTo>
                      <a:pt x="9172" y="9137"/>
                      <a:pt x="10009" y="8997"/>
                      <a:pt x="10440" y="9428"/>
                    </a:cubicBezTo>
                    <a:cubicBezTo>
                      <a:pt x="10869" y="9858"/>
                      <a:pt x="10730" y="10696"/>
                      <a:pt x="10128" y="11298"/>
                    </a:cubicBezTo>
                    <a:cubicBezTo>
                      <a:pt x="9526" y="11900"/>
                      <a:pt x="8687" y="12040"/>
                      <a:pt x="8257" y="11610"/>
                    </a:cubicBezTo>
                    <a:close/>
                    <a:moveTo>
                      <a:pt x="18634" y="2180"/>
                    </a:moveTo>
                    <a:cubicBezTo>
                      <a:pt x="16698" y="243"/>
                      <a:pt x="14265" y="-466"/>
                      <a:pt x="13491" y="308"/>
                    </a:cubicBezTo>
                    <a:lnTo>
                      <a:pt x="10372" y="3426"/>
                    </a:lnTo>
                    <a:cubicBezTo>
                      <a:pt x="9900" y="3899"/>
                      <a:pt x="9488" y="5482"/>
                      <a:pt x="9676" y="7085"/>
                    </a:cubicBezTo>
                    <a:lnTo>
                      <a:pt x="240" y="16521"/>
                    </a:lnTo>
                    <a:cubicBezTo>
                      <a:pt x="-320" y="17081"/>
                      <a:pt x="134" y="18442"/>
                      <a:pt x="1253" y="19561"/>
                    </a:cubicBezTo>
                    <a:cubicBezTo>
                      <a:pt x="2373" y="20681"/>
                      <a:pt x="3733" y="21134"/>
                      <a:pt x="4293" y="20574"/>
                    </a:cubicBezTo>
                    <a:lnTo>
                      <a:pt x="13729" y="11138"/>
                    </a:lnTo>
                    <a:cubicBezTo>
                      <a:pt x="15332" y="11327"/>
                      <a:pt x="16915" y="10914"/>
                      <a:pt x="17388" y="10442"/>
                    </a:cubicBezTo>
                    <a:lnTo>
                      <a:pt x="20506" y="7324"/>
                    </a:lnTo>
                    <a:cubicBezTo>
                      <a:pt x="21280" y="6549"/>
                      <a:pt x="20573" y="4116"/>
                      <a:pt x="18634" y="2180"/>
                    </a:cubicBezTo>
                    <a:close/>
                  </a:path>
                </a:pathLst>
              </a:custGeom>
              <a:solidFill>
                <a:srgbClr val="FFFFFF"/>
              </a:solidFill>
              <a:ln w="12700" cap="flat">
                <a:noFill/>
                <a:miter lim="400000"/>
              </a:ln>
              <a:effectLst/>
            </p:spPr>
            <p:txBody>
              <a:bodyPr wrap="square" lIns="38100" tIns="38100" rIns="38100" bIns="38100" numCol="1" anchor="ctr">
                <a:noAutofit/>
              </a:bodyPr>
              <a:lstStyle/>
              <a:p>
                <a:pPr lvl="0">
                  <a:defRPr sz="3200">
                    <a:solidFill>
                      <a:srgbClr val="FFFFFF"/>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grpSp>
        <p:grpSp>
          <p:nvGrpSpPr>
            <p:cNvPr id="38" name="Group 1347"/>
            <p:cNvGrpSpPr/>
            <p:nvPr/>
          </p:nvGrpSpPr>
          <p:grpSpPr>
            <a:xfrm>
              <a:off x="8331389" y="4433692"/>
              <a:ext cx="530858" cy="448776"/>
              <a:chOff x="0" y="0"/>
              <a:chExt cx="1243363" cy="1243363"/>
            </a:xfrm>
          </p:grpSpPr>
          <p:sp>
            <p:nvSpPr>
              <p:cNvPr id="74" name="Shape 1345"/>
              <p:cNvSpPr/>
              <p:nvPr/>
            </p:nvSpPr>
            <p:spPr>
              <a:xfrm>
                <a:off x="0" y="0"/>
                <a:ext cx="1243364" cy="1243364"/>
              </a:xfrm>
              <a:prstGeom prst="rect">
                <a:avLst/>
              </a:prstGeom>
              <a:solidFill>
                <a:schemeClr val="accent2"/>
              </a:solidFill>
              <a:ln w="12700" cap="flat">
                <a:noFill/>
                <a:miter lim="400000"/>
              </a:ln>
              <a:effectLst/>
            </p:spPr>
            <p:txBody>
              <a:bodyPr wrap="square" lIns="50800" tIns="50800" rIns="50800" bIns="50800" numCol="1" anchor="ctr">
                <a:noAutofit/>
              </a:bodyPr>
              <a:lstStyle/>
              <a:p>
                <a:pPr lvl="0">
                  <a:defRPr sz="3200">
                    <a:solidFill>
                      <a:srgbClr val="FFFFFF"/>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75" name="Shape 1346"/>
              <p:cNvSpPr/>
              <p:nvPr/>
            </p:nvSpPr>
            <p:spPr>
              <a:xfrm>
                <a:off x="351222" y="372464"/>
                <a:ext cx="540919" cy="540920"/>
              </a:xfrm>
              <a:custGeom>
                <a:avLst/>
                <a:gdLst/>
                <a:ahLst/>
                <a:cxnLst>
                  <a:cxn ang="0">
                    <a:pos x="wd2" y="hd2"/>
                  </a:cxn>
                  <a:cxn ang="5400000">
                    <a:pos x="wd2" y="hd2"/>
                  </a:cxn>
                  <a:cxn ang="10800000">
                    <a:pos x="wd2" y="hd2"/>
                  </a:cxn>
                  <a:cxn ang="16200000">
                    <a:pos x="wd2" y="hd2"/>
                  </a:cxn>
                </a:cxnLst>
                <a:rect l="0" t="0" r="r" b="b"/>
                <a:pathLst>
                  <a:path w="21395" h="21474" extrusionOk="0">
                    <a:moveTo>
                      <a:pt x="2578" y="8409"/>
                    </a:moveTo>
                    <a:cubicBezTo>
                      <a:pt x="2578" y="5193"/>
                      <a:pt x="5174" y="2587"/>
                      <a:pt x="8376" y="2587"/>
                    </a:cubicBezTo>
                    <a:cubicBezTo>
                      <a:pt x="11580" y="2587"/>
                      <a:pt x="14435" y="5451"/>
                      <a:pt x="14435" y="8666"/>
                    </a:cubicBezTo>
                    <a:cubicBezTo>
                      <a:pt x="14435" y="11882"/>
                      <a:pt x="11838" y="14488"/>
                      <a:pt x="8635" y="14488"/>
                    </a:cubicBezTo>
                    <a:cubicBezTo>
                      <a:pt x="5431" y="14488"/>
                      <a:pt x="2578" y="11624"/>
                      <a:pt x="2578" y="8409"/>
                    </a:cubicBezTo>
                    <a:close/>
                    <a:moveTo>
                      <a:pt x="20914" y="18167"/>
                    </a:moveTo>
                    <a:lnTo>
                      <a:pt x="15797" y="13032"/>
                    </a:lnTo>
                    <a:cubicBezTo>
                      <a:pt x="16568" y="11759"/>
                      <a:pt x="17013" y="10265"/>
                      <a:pt x="17013" y="8666"/>
                    </a:cubicBezTo>
                    <a:cubicBezTo>
                      <a:pt x="17013" y="4023"/>
                      <a:pt x="13004" y="0"/>
                      <a:pt x="8376" y="0"/>
                    </a:cubicBezTo>
                    <a:cubicBezTo>
                      <a:pt x="3750" y="0"/>
                      <a:pt x="0" y="3765"/>
                      <a:pt x="0" y="8409"/>
                    </a:cubicBezTo>
                    <a:cubicBezTo>
                      <a:pt x="0" y="13052"/>
                      <a:pt x="4008" y="17075"/>
                      <a:pt x="8635" y="17075"/>
                    </a:cubicBezTo>
                    <a:cubicBezTo>
                      <a:pt x="10173" y="17075"/>
                      <a:pt x="11614" y="16657"/>
                      <a:pt x="12852" y="15931"/>
                    </a:cubicBezTo>
                    <a:lnTo>
                      <a:pt x="17996" y="21094"/>
                    </a:lnTo>
                    <a:cubicBezTo>
                      <a:pt x="18500" y="21600"/>
                      <a:pt x="19317" y="21600"/>
                      <a:pt x="19819" y="21094"/>
                    </a:cubicBezTo>
                    <a:lnTo>
                      <a:pt x="21096" y="19815"/>
                    </a:lnTo>
                    <a:cubicBezTo>
                      <a:pt x="21600" y="19309"/>
                      <a:pt x="21417" y="18672"/>
                      <a:pt x="20914" y="18167"/>
                    </a:cubicBezTo>
                    <a:close/>
                  </a:path>
                </a:pathLst>
              </a:custGeom>
              <a:solidFill>
                <a:srgbClr val="FFFFFF"/>
              </a:solidFill>
              <a:ln w="12700" cap="flat">
                <a:noFill/>
                <a:miter lim="400000"/>
              </a:ln>
              <a:effectLst/>
            </p:spPr>
            <p:txBody>
              <a:bodyPr wrap="square" lIns="38100" tIns="38100" rIns="38100" bIns="38100" numCol="1" anchor="ctr">
                <a:noAutofit/>
              </a:bodyPr>
              <a:lstStyle/>
              <a:p>
                <a:pPr lvl="0">
                  <a:defRPr sz="3200">
                    <a:solidFill>
                      <a:srgbClr val="FFFFFF"/>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grpSp>
        <p:grpSp>
          <p:nvGrpSpPr>
            <p:cNvPr id="39" name="Group 1350"/>
            <p:cNvGrpSpPr/>
            <p:nvPr/>
          </p:nvGrpSpPr>
          <p:grpSpPr>
            <a:xfrm>
              <a:off x="5362955" y="4537659"/>
              <a:ext cx="530858" cy="448776"/>
              <a:chOff x="0" y="0"/>
              <a:chExt cx="1243363" cy="1243363"/>
            </a:xfrm>
          </p:grpSpPr>
          <p:sp>
            <p:nvSpPr>
              <p:cNvPr id="72" name="Shape 1348"/>
              <p:cNvSpPr/>
              <p:nvPr/>
            </p:nvSpPr>
            <p:spPr>
              <a:xfrm>
                <a:off x="0" y="0"/>
                <a:ext cx="1243364" cy="1243364"/>
              </a:xfrm>
              <a:prstGeom prst="rect">
                <a:avLst/>
              </a:prstGeom>
              <a:solidFill>
                <a:schemeClr val="accent2"/>
              </a:solidFill>
              <a:ln w="12700" cap="flat">
                <a:noFill/>
                <a:miter lim="400000"/>
              </a:ln>
              <a:effectLst/>
            </p:spPr>
            <p:txBody>
              <a:bodyPr wrap="square" lIns="50800" tIns="50800" rIns="50800" bIns="50800" numCol="1" anchor="ctr">
                <a:noAutofit/>
              </a:bodyPr>
              <a:lstStyle/>
              <a:p>
                <a:pPr lvl="0">
                  <a:defRPr sz="3200">
                    <a:solidFill>
                      <a:srgbClr val="FFFFFF"/>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73" name="Shape 1349"/>
              <p:cNvSpPr/>
              <p:nvPr/>
            </p:nvSpPr>
            <p:spPr>
              <a:xfrm>
                <a:off x="351222" y="393269"/>
                <a:ext cx="540919" cy="499310"/>
              </a:xfrm>
              <a:custGeom>
                <a:avLst/>
                <a:gdLst/>
                <a:ahLst/>
                <a:cxnLst>
                  <a:cxn ang="0">
                    <a:pos x="wd2" y="hd2"/>
                  </a:cxn>
                  <a:cxn ang="5400000">
                    <a:pos x="wd2" y="hd2"/>
                  </a:cxn>
                  <a:cxn ang="10800000">
                    <a:pos x="wd2" y="hd2"/>
                  </a:cxn>
                  <a:cxn ang="16200000">
                    <a:pos x="wd2" y="hd2"/>
                  </a:cxn>
                </a:cxnLst>
                <a:rect l="0" t="0" r="r" b="b"/>
                <a:pathLst>
                  <a:path w="21600" h="21600" extrusionOk="0">
                    <a:moveTo>
                      <a:pt x="19692" y="12333"/>
                    </a:moveTo>
                    <a:cubicBezTo>
                      <a:pt x="19528" y="12511"/>
                      <a:pt x="19333" y="12600"/>
                      <a:pt x="19107" y="12600"/>
                    </a:cubicBezTo>
                    <a:cubicBezTo>
                      <a:pt x="18882" y="12600"/>
                      <a:pt x="18688" y="12511"/>
                      <a:pt x="18524" y="12333"/>
                    </a:cubicBezTo>
                    <a:cubicBezTo>
                      <a:pt x="18360" y="12155"/>
                      <a:pt x="18277" y="11944"/>
                      <a:pt x="18277" y="11700"/>
                    </a:cubicBezTo>
                    <a:cubicBezTo>
                      <a:pt x="18277" y="11456"/>
                      <a:pt x="18360" y="11245"/>
                      <a:pt x="18524" y="11067"/>
                    </a:cubicBezTo>
                    <a:cubicBezTo>
                      <a:pt x="18688" y="10889"/>
                      <a:pt x="18882" y="10800"/>
                      <a:pt x="19107" y="10800"/>
                    </a:cubicBezTo>
                    <a:cubicBezTo>
                      <a:pt x="19333" y="10800"/>
                      <a:pt x="19528" y="10889"/>
                      <a:pt x="19692" y="11067"/>
                    </a:cubicBezTo>
                    <a:cubicBezTo>
                      <a:pt x="19857" y="11245"/>
                      <a:pt x="19938" y="11456"/>
                      <a:pt x="19938" y="11700"/>
                    </a:cubicBezTo>
                    <a:cubicBezTo>
                      <a:pt x="19938" y="11944"/>
                      <a:pt x="19857" y="12155"/>
                      <a:pt x="19692" y="12333"/>
                    </a:cubicBezTo>
                    <a:cubicBezTo>
                      <a:pt x="19692" y="12333"/>
                      <a:pt x="19692" y="12333"/>
                      <a:pt x="19692" y="12333"/>
                    </a:cubicBezTo>
                    <a:close/>
                    <a:moveTo>
                      <a:pt x="16616" y="10800"/>
                    </a:moveTo>
                    <a:lnTo>
                      <a:pt x="4984" y="10800"/>
                    </a:lnTo>
                    <a:lnTo>
                      <a:pt x="4984" y="1800"/>
                    </a:lnTo>
                    <a:lnTo>
                      <a:pt x="13292" y="1800"/>
                    </a:lnTo>
                    <a:lnTo>
                      <a:pt x="13292" y="4050"/>
                    </a:lnTo>
                    <a:cubicBezTo>
                      <a:pt x="13292" y="4425"/>
                      <a:pt x="13414" y="4744"/>
                      <a:pt x="13655" y="5006"/>
                    </a:cubicBezTo>
                    <a:cubicBezTo>
                      <a:pt x="13898" y="5269"/>
                      <a:pt x="14192" y="5400"/>
                      <a:pt x="14538" y="5400"/>
                    </a:cubicBezTo>
                    <a:lnTo>
                      <a:pt x="16616" y="5400"/>
                    </a:lnTo>
                    <a:cubicBezTo>
                      <a:pt x="16616" y="5400"/>
                      <a:pt x="16616" y="10800"/>
                      <a:pt x="16616" y="10800"/>
                    </a:cubicBezTo>
                    <a:close/>
                    <a:moveTo>
                      <a:pt x="16616" y="19800"/>
                    </a:moveTo>
                    <a:lnTo>
                      <a:pt x="4984" y="19800"/>
                    </a:lnTo>
                    <a:lnTo>
                      <a:pt x="4984" y="16200"/>
                    </a:lnTo>
                    <a:lnTo>
                      <a:pt x="16616" y="16200"/>
                    </a:lnTo>
                    <a:cubicBezTo>
                      <a:pt x="16616" y="16200"/>
                      <a:pt x="16616" y="19800"/>
                      <a:pt x="16616" y="19800"/>
                    </a:cubicBezTo>
                    <a:close/>
                    <a:moveTo>
                      <a:pt x="20867" y="9795"/>
                    </a:moveTo>
                    <a:cubicBezTo>
                      <a:pt x="20378" y="9265"/>
                      <a:pt x="19791" y="9000"/>
                      <a:pt x="19107" y="9000"/>
                    </a:cubicBezTo>
                    <a:lnTo>
                      <a:pt x="18277" y="9000"/>
                    </a:lnTo>
                    <a:lnTo>
                      <a:pt x="18277" y="5400"/>
                    </a:lnTo>
                    <a:cubicBezTo>
                      <a:pt x="18277" y="5025"/>
                      <a:pt x="18190" y="4613"/>
                      <a:pt x="18018" y="4163"/>
                    </a:cubicBezTo>
                    <a:cubicBezTo>
                      <a:pt x="17844" y="3712"/>
                      <a:pt x="17637" y="3356"/>
                      <a:pt x="17394" y="3094"/>
                    </a:cubicBezTo>
                    <a:lnTo>
                      <a:pt x="15421" y="957"/>
                    </a:lnTo>
                    <a:cubicBezTo>
                      <a:pt x="15179" y="694"/>
                      <a:pt x="14850" y="469"/>
                      <a:pt x="14435" y="281"/>
                    </a:cubicBezTo>
                    <a:cubicBezTo>
                      <a:pt x="14020" y="94"/>
                      <a:pt x="13638" y="0"/>
                      <a:pt x="13292" y="0"/>
                    </a:cubicBezTo>
                    <a:lnTo>
                      <a:pt x="4569" y="0"/>
                    </a:lnTo>
                    <a:cubicBezTo>
                      <a:pt x="4223" y="0"/>
                      <a:pt x="3929" y="132"/>
                      <a:pt x="3687" y="394"/>
                    </a:cubicBezTo>
                    <a:cubicBezTo>
                      <a:pt x="3444" y="656"/>
                      <a:pt x="3323" y="975"/>
                      <a:pt x="3323" y="1350"/>
                    </a:cubicBezTo>
                    <a:lnTo>
                      <a:pt x="3323" y="9000"/>
                    </a:lnTo>
                    <a:lnTo>
                      <a:pt x="2493" y="9000"/>
                    </a:lnTo>
                    <a:cubicBezTo>
                      <a:pt x="1809" y="9000"/>
                      <a:pt x="1222" y="9265"/>
                      <a:pt x="734" y="9795"/>
                    </a:cubicBezTo>
                    <a:cubicBezTo>
                      <a:pt x="244" y="10324"/>
                      <a:pt x="0" y="10960"/>
                      <a:pt x="0" y="11700"/>
                    </a:cubicBezTo>
                    <a:lnTo>
                      <a:pt x="0" y="17550"/>
                    </a:lnTo>
                    <a:cubicBezTo>
                      <a:pt x="0" y="17673"/>
                      <a:pt x="41" y="17777"/>
                      <a:pt x="124" y="17866"/>
                    </a:cubicBezTo>
                    <a:cubicBezTo>
                      <a:pt x="205" y="17956"/>
                      <a:pt x="303" y="18000"/>
                      <a:pt x="415" y="18000"/>
                    </a:cubicBezTo>
                    <a:lnTo>
                      <a:pt x="3323" y="18000"/>
                    </a:lnTo>
                    <a:lnTo>
                      <a:pt x="3323" y="20250"/>
                    </a:lnTo>
                    <a:cubicBezTo>
                      <a:pt x="3323" y="20625"/>
                      <a:pt x="3444" y="20944"/>
                      <a:pt x="3687" y="21206"/>
                    </a:cubicBezTo>
                    <a:cubicBezTo>
                      <a:pt x="3929" y="21468"/>
                      <a:pt x="4223" y="21600"/>
                      <a:pt x="4569" y="21600"/>
                    </a:cubicBezTo>
                    <a:lnTo>
                      <a:pt x="17031" y="21600"/>
                    </a:lnTo>
                    <a:cubicBezTo>
                      <a:pt x="17377" y="21600"/>
                      <a:pt x="17671" y="21468"/>
                      <a:pt x="17913" y="21206"/>
                    </a:cubicBezTo>
                    <a:cubicBezTo>
                      <a:pt x="18156" y="20943"/>
                      <a:pt x="18277" y="20625"/>
                      <a:pt x="18277" y="20250"/>
                    </a:cubicBezTo>
                    <a:lnTo>
                      <a:pt x="18277" y="18000"/>
                    </a:lnTo>
                    <a:lnTo>
                      <a:pt x="21185" y="18000"/>
                    </a:lnTo>
                    <a:cubicBezTo>
                      <a:pt x="21297" y="18000"/>
                      <a:pt x="21395" y="17956"/>
                      <a:pt x="21476" y="17866"/>
                    </a:cubicBezTo>
                    <a:cubicBezTo>
                      <a:pt x="21559" y="17777"/>
                      <a:pt x="21600" y="17673"/>
                      <a:pt x="21600" y="17550"/>
                    </a:cubicBezTo>
                    <a:lnTo>
                      <a:pt x="21600" y="11700"/>
                    </a:lnTo>
                    <a:cubicBezTo>
                      <a:pt x="21600" y="10960"/>
                      <a:pt x="21356" y="10324"/>
                      <a:pt x="20867" y="9795"/>
                    </a:cubicBezTo>
                    <a:cubicBezTo>
                      <a:pt x="20867" y="9795"/>
                      <a:pt x="20867" y="9795"/>
                      <a:pt x="20867" y="9795"/>
                    </a:cubicBezTo>
                    <a:close/>
                  </a:path>
                </a:pathLst>
              </a:custGeom>
              <a:solidFill>
                <a:srgbClr val="FFFFFF"/>
              </a:solidFill>
              <a:ln w="12700" cap="flat">
                <a:noFill/>
                <a:miter lim="400000"/>
              </a:ln>
              <a:effectLst/>
            </p:spPr>
            <p:txBody>
              <a:bodyPr wrap="square" lIns="38100" tIns="38100" rIns="38100" bIns="38100" numCol="1" anchor="ctr">
                <a:noAutofit/>
              </a:bodyPr>
              <a:lstStyle/>
              <a:p>
                <a:pPr lvl="0">
                  <a:defRPr sz="3200">
                    <a:solidFill>
                      <a:srgbClr val="FFFFFF"/>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grpSp>
        <p:grpSp>
          <p:nvGrpSpPr>
            <p:cNvPr id="40" name="Group 1356"/>
            <p:cNvGrpSpPr/>
            <p:nvPr/>
          </p:nvGrpSpPr>
          <p:grpSpPr>
            <a:xfrm>
              <a:off x="2728469" y="4488244"/>
              <a:ext cx="530858" cy="448776"/>
              <a:chOff x="0" y="0"/>
              <a:chExt cx="1243363" cy="1243363"/>
            </a:xfrm>
          </p:grpSpPr>
          <p:sp>
            <p:nvSpPr>
              <p:cNvPr id="67" name="Shape 1351"/>
              <p:cNvSpPr/>
              <p:nvPr/>
            </p:nvSpPr>
            <p:spPr>
              <a:xfrm>
                <a:off x="0" y="0"/>
                <a:ext cx="1243364" cy="1243364"/>
              </a:xfrm>
              <a:prstGeom prst="rect">
                <a:avLst/>
              </a:prstGeom>
              <a:solidFill>
                <a:schemeClr val="accent2"/>
              </a:solidFill>
              <a:ln w="12700" cap="flat">
                <a:noFill/>
                <a:miter lim="400000"/>
              </a:ln>
              <a:effectLst/>
            </p:spPr>
            <p:txBody>
              <a:bodyPr wrap="square" lIns="50800" tIns="50800" rIns="50800" bIns="50800" numCol="1" anchor="ctr">
                <a:noAutofit/>
              </a:bodyPr>
              <a:lstStyle/>
              <a:p>
                <a:pPr lvl="0">
                  <a:defRPr sz="3200">
                    <a:solidFill>
                      <a:srgbClr val="FFFFFF"/>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grpSp>
            <p:nvGrpSpPr>
              <p:cNvPr id="68" name="Group 1355"/>
              <p:cNvGrpSpPr/>
              <p:nvPr/>
            </p:nvGrpSpPr>
            <p:grpSpPr>
              <a:xfrm>
                <a:off x="356142" y="391541"/>
                <a:ext cx="533285" cy="457201"/>
                <a:chOff x="0" y="0"/>
                <a:chExt cx="533283" cy="457200"/>
              </a:xfrm>
            </p:grpSpPr>
            <p:sp>
              <p:nvSpPr>
                <p:cNvPr id="69" name="Shape 1352"/>
                <p:cNvSpPr/>
                <p:nvPr/>
              </p:nvSpPr>
              <p:spPr>
                <a:xfrm>
                  <a:off x="0" y="76178"/>
                  <a:ext cx="85718" cy="381010"/>
                </a:xfrm>
                <a:custGeom>
                  <a:avLst/>
                  <a:gdLst/>
                  <a:ahLst/>
                  <a:cxnLst>
                    <a:cxn ang="0">
                      <a:pos x="wd2" y="hd2"/>
                    </a:cxn>
                    <a:cxn ang="5400000">
                      <a:pos x="wd2" y="hd2"/>
                    </a:cxn>
                    <a:cxn ang="10800000">
                      <a:pos x="wd2" y="hd2"/>
                    </a:cxn>
                    <a:cxn ang="16200000">
                      <a:pos x="wd2" y="hd2"/>
                    </a:cxn>
                  </a:cxnLst>
                  <a:rect l="0" t="0" r="r" b="b"/>
                  <a:pathLst>
                    <a:path w="21600" h="21600" extrusionOk="0">
                      <a:moveTo>
                        <a:pt x="4949" y="1114"/>
                      </a:moveTo>
                      <a:cubicBezTo>
                        <a:pt x="1650" y="1857"/>
                        <a:pt x="0" y="2746"/>
                        <a:pt x="0" y="3780"/>
                      </a:cubicBezTo>
                      <a:lnTo>
                        <a:pt x="0" y="17820"/>
                      </a:lnTo>
                      <a:cubicBezTo>
                        <a:pt x="0" y="18855"/>
                        <a:pt x="1650" y="19744"/>
                        <a:pt x="4949" y="20487"/>
                      </a:cubicBezTo>
                      <a:cubicBezTo>
                        <a:pt x="8249" y="21229"/>
                        <a:pt x="12200" y="21600"/>
                        <a:pt x="16803" y="21600"/>
                      </a:cubicBezTo>
                      <a:lnTo>
                        <a:pt x="21600" y="21600"/>
                      </a:lnTo>
                      <a:lnTo>
                        <a:pt x="21600" y="0"/>
                      </a:lnTo>
                      <a:lnTo>
                        <a:pt x="16803" y="0"/>
                      </a:lnTo>
                      <a:cubicBezTo>
                        <a:pt x="12200" y="0"/>
                        <a:pt x="8249" y="372"/>
                        <a:pt x="4949" y="1114"/>
                      </a:cubicBezTo>
                      <a:cubicBezTo>
                        <a:pt x="4949" y="1114"/>
                        <a:pt x="4949" y="1114"/>
                        <a:pt x="4949" y="1114"/>
                      </a:cubicBezTo>
                      <a:close/>
                    </a:path>
                  </a:pathLst>
                </a:custGeom>
                <a:solidFill>
                  <a:srgbClr val="FFFFFF"/>
                </a:solidFill>
                <a:ln w="12700" cap="flat">
                  <a:noFill/>
                  <a:miter lim="400000"/>
                </a:ln>
                <a:effectLst/>
              </p:spPr>
              <p:txBody>
                <a:bodyPr wrap="square" lIns="38100" tIns="38100" rIns="38100" bIns="38100" numCol="1" anchor="ctr">
                  <a:noAutofit/>
                </a:bodyPr>
                <a:lstStyle/>
                <a:p>
                  <a:pPr lvl="0">
                    <a:defRPr sz="3200">
                      <a:solidFill>
                        <a:srgbClr val="FFFFFF"/>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70" name="Shape 1353"/>
                <p:cNvSpPr/>
                <p:nvPr/>
              </p:nvSpPr>
              <p:spPr>
                <a:xfrm>
                  <a:off x="113393" y="0"/>
                  <a:ext cx="304819" cy="457200"/>
                </a:xfrm>
                <a:custGeom>
                  <a:avLst/>
                  <a:gdLst/>
                  <a:ahLst/>
                  <a:cxnLst>
                    <a:cxn ang="0">
                      <a:pos x="wd2" y="hd2"/>
                    </a:cxn>
                    <a:cxn ang="5400000">
                      <a:pos x="wd2" y="hd2"/>
                    </a:cxn>
                    <a:cxn ang="10800000">
                      <a:pos x="wd2" y="hd2"/>
                    </a:cxn>
                    <a:cxn ang="16200000">
                      <a:pos x="wd2" y="hd2"/>
                    </a:cxn>
                  </a:cxnLst>
                  <a:rect l="0" t="0" r="r" b="b"/>
                  <a:pathLst>
                    <a:path w="21600" h="21600" extrusionOk="0">
                      <a:moveTo>
                        <a:pt x="16200" y="3600"/>
                      </a:moveTo>
                      <a:lnTo>
                        <a:pt x="5400" y="3600"/>
                      </a:lnTo>
                      <a:lnTo>
                        <a:pt x="5400" y="1800"/>
                      </a:lnTo>
                      <a:lnTo>
                        <a:pt x="16200" y="1800"/>
                      </a:lnTo>
                      <a:cubicBezTo>
                        <a:pt x="16200" y="1800"/>
                        <a:pt x="16200" y="3600"/>
                        <a:pt x="16200" y="3600"/>
                      </a:cubicBezTo>
                      <a:close/>
                      <a:moveTo>
                        <a:pt x="18900" y="1350"/>
                      </a:moveTo>
                      <a:cubicBezTo>
                        <a:pt x="18900" y="975"/>
                        <a:pt x="18703" y="657"/>
                        <a:pt x="18308" y="394"/>
                      </a:cubicBezTo>
                      <a:cubicBezTo>
                        <a:pt x="17915" y="131"/>
                        <a:pt x="17437" y="0"/>
                        <a:pt x="16875" y="0"/>
                      </a:cubicBezTo>
                      <a:lnTo>
                        <a:pt x="4725" y="0"/>
                      </a:lnTo>
                      <a:cubicBezTo>
                        <a:pt x="4163" y="0"/>
                        <a:pt x="3685" y="131"/>
                        <a:pt x="3291" y="394"/>
                      </a:cubicBezTo>
                      <a:cubicBezTo>
                        <a:pt x="2897" y="656"/>
                        <a:pt x="2700" y="975"/>
                        <a:pt x="2700" y="1350"/>
                      </a:cubicBezTo>
                      <a:lnTo>
                        <a:pt x="2700" y="3600"/>
                      </a:lnTo>
                      <a:lnTo>
                        <a:pt x="0" y="3600"/>
                      </a:lnTo>
                      <a:lnTo>
                        <a:pt x="0" y="21600"/>
                      </a:lnTo>
                      <a:lnTo>
                        <a:pt x="21600" y="21600"/>
                      </a:lnTo>
                      <a:lnTo>
                        <a:pt x="21600" y="3600"/>
                      </a:lnTo>
                      <a:lnTo>
                        <a:pt x="18900" y="3600"/>
                      </a:lnTo>
                      <a:cubicBezTo>
                        <a:pt x="18900" y="3600"/>
                        <a:pt x="18900" y="1350"/>
                        <a:pt x="18900" y="1350"/>
                      </a:cubicBezTo>
                      <a:close/>
                    </a:path>
                  </a:pathLst>
                </a:custGeom>
                <a:solidFill>
                  <a:srgbClr val="FFFFFF"/>
                </a:solidFill>
                <a:ln w="12700" cap="flat">
                  <a:noFill/>
                  <a:miter lim="400000"/>
                </a:ln>
                <a:effectLst/>
              </p:spPr>
              <p:txBody>
                <a:bodyPr wrap="square" lIns="38100" tIns="38100" rIns="38100" bIns="38100" numCol="1" anchor="ctr">
                  <a:noAutofit/>
                </a:bodyPr>
                <a:lstStyle/>
                <a:p>
                  <a:pPr lvl="0">
                    <a:defRPr sz="3200">
                      <a:solidFill>
                        <a:srgbClr val="FFFFFF"/>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sp>
              <p:nvSpPr>
                <p:cNvPr id="71" name="Shape 1354"/>
                <p:cNvSpPr/>
                <p:nvPr/>
              </p:nvSpPr>
              <p:spPr>
                <a:xfrm>
                  <a:off x="447548" y="76178"/>
                  <a:ext cx="85736" cy="381010"/>
                </a:xfrm>
                <a:custGeom>
                  <a:avLst/>
                  <a:gdLst/>
                  <a:ahLst/>
                  <a:cxnLst>
                    <a:cxn ang="0">
                      <a:pos x="wd2" y="hd2"/>
                    </a:cxn>
                    <a:cxn ang="5400000">
                      <a:pos x="wd2" y="hd2"/>
                    </a:cxn>
                    <a:cxn ang="10800000">
                      <a:pos x="wd2" y="hd2"/>
                    </a:cxn>
                    <a:cxn ang="16200000">
                      <a:pos x="wd2" y="hd2"/>
                    </a:cxn>
                  </a:cxnLst>
                  <a:rect l="0" t="0" r="r" b="b"/>
                  <a:pathLst>
                    <a:path w="21600" h="21600" extrusionOk="0">
                      <a:moveTo>
                        <a:pt x="16652" y="1114"/>
                      </a:moveTo>
                      <a:cubicBezTo>
                        <a:pt x="13348" y="372"/>
                        <a:pt x="9402" y="0"/>
                        <a:pt x="4800" y="0"/>
                      </a:cubicBezTo>
                      <a:lnTo>
                        <a:pt x="0" y="0"/>
                      </a:lnTo>
                      <a:lnTo>
                        <a:pt x="0" y="21600"/>
                      </a:lnTo>
                      <a:lnTo>
                        <a:pt x="4800" y="21600"/>
                      </a:lnTo>
                      <a:cubicBezTo>
                        <a:pt x="9402" y="21600"/>
                        <a:pt x="13348" y="21229"/>
                        <a:pt x="16652" y="20487"/>
                      </a:cubicBezTo>
                      <a:cubicBezTo>
                        <a:pt x="19951" y="19744"/>
                        <a:pt x="21600" y="18855"/>
                        <a:pt x="21600" y="17820"/>
                      </a:cubicBezTo>
                      <a:lnTo>
                        <a:pt x="21600" y="3780"/>
                      </a:lnTo>
                      <a:cubicBezTo>
                        <a:pt x="21600" y="2746"/>
                        <a:pt x="19951" y="1857"/>
                        <a:pt x="16652" y="1114"/>
                      </a:cubicBezTo>
                      <a:cubicBezTo>
                        <a:pt x="16652" y="1114"/>
                        <a:pt x="16652" y="1114"/>
                        <a:pt x="16652" y="1114"/>
                      </a:cubicBezTo>
                      <a:close/>
                    </a:path>
                  </a:pathLst>
                </a:custGeom>
                <a:solidFill>
                  <a:srgbClr val="FFFFFF"/>
                </a:solidFill>
                <a:ln w="12700" cap="flat">
                  <a:noFill/>
                  <a:miter lim="400000"/>
                </a:ln>
                <a:effectLst/>
              </p:spPr>
              <p:txBody>
                <a:bodyPr wrap="square" lIns="38100" tIns="38100" rIns="38100" bIns="38100" numCol="1" anchor="ctr">
                  <a:noAutofit/>
                </a:bodyPr>
                <a:lstStyle/>
                <a:p>
                  <a:pPr lvl="0">
                    <a:defRPr sz="3200">
                      <a:solidFill>
                        <a:srgbClr val="FFFFFF"/>
                      </a:solidFill>
                      <a:latin typeface="+mn-lt"/>
                      <a:ea typeface="+mn-ea"/>
                      <a:cs typeface="+mn-cs"/>
                      <a:sym typeface="Helvetica Light"/>
                    </a:defRPr>
                  </a:pPr>
                  <a:endParaRPr>
                    <a:latin typeface="微软雅黑" panose="020B0503020204020204" pitchFamily="34" charset="-122"/>
                    <a:ea typeface="微软雅黑" panose="020B0503020204020204" pitchFamily="34" charset="-122"/>
                  </a:endParaRPr>
                </a:p>
              </p:txBody>
            </p:sp>
          </p:grpSp>
        </p:grpSp>
        <p:sp>
          <p:nvSpPr>
            <p:cNvPr id="52" name="Text Placeholder 4"/>
            <p:cNvSpPr txBox="1"/>
            <p:nvPr/>
          </p:nvSpPr>
          <p:spPr>
            <a:xfrm>
              <a:off x="2091273" y="3426819"/>
              <a:ext cx="2494766" cy="402759"/>
            </a:xfrm>
            <a:prstGeom prst="rect">
              <a:avLst/>
            </a:prstGeom>
          </p:spPr>
          <p:txBody>
            <a:bodyPr lIns="121917" tIns="60958" rIns="121917" bIns="60958" anchor="ctr">
              <a:noAutofit/>
            </a:bodyPr>
            <a:lstStyle>
              <a:defPPr>
                <a:defRPr lang="zh-CN"/>
              </a:defPPr>
              <a:lvl1pPr indent="0">
                <a:spcBef>
                  <a:spcPct val="20000"/>
                </a:spcBef>
                <a:buFont typeface="Arial" panose="020B0604020202020204" pitchFamily="34" charset="0"/>
                <a:buNone/>
                <a:defRPr sz="2000" b="1">
                  <a:solidFill>
                    <a:schemeClr val="tx1">
                      <a:lumMod val="75000"/>
                      <a:lumOff val="25000"/>
                    </a:schemeClr>
                  </a:solidFill>
                  <a:latin typeface="微软雅黑" panose="020B0503020204020204" pitchFamily="34" charset="-122"/>
                  <a:ea typeface="微软雅黑" panose="020B0503020204020204" pitchFamily="34" charset="-122"/>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zh-CN" altLang="en-US" dirty="0"/>
                <a:t>选择单个单元格</a:t>
              </a:r>
              <a:endParaRPr lang="en-GB" altLang="zh-CN" dirty="0"/>
            </a:p>
          </p:txBody>
        </p:sp>
        <p:sp>
          <p:nvSpPr>
            <p:cNvPr id="54" name="Text Placeholder 4"/>
            <p:cNvSpPr txBox="1"/>
            <p:nvPr/>
          </p:nvSpPr>
          <p:spPr>
            <a:xfrm>
              <a:off x="4793551" y="3369156"/>
              <a:ext cx="2168641" cy="460422"/>
            </a:xfrm>
            <a:prstGeom prst="rect">
              <a:avLst/>
            </a:prstGeom>
          </p:spPr>
          <p:txBody>
            <a:bodyPr lIns="121917" tIns="60958" rIns="121917" bIns="60958" anchor="ctr">
              <a:noAutofit/>
            </a:bodyPr>
            <a:lstStyle>
              <a:defPPr>
                <a:defRPr lang="zh-CN"/>
              </a:defPPr>
              <a:lvl1pPr indent="0">
                <a:spcBef>
                  <a:spcPct val="20000"/>
                </a:spcBef>
                <a:buFont typeface="Arial" panose="020B0604020202020204" pitchFamily="34" charset="0"/>
                <a:buNone/>
                <a:defRPr sz="2000" b="1">
                  <a:solidFill>
                    <a:schemeClr val="tx1">
                      <a:lumMod val="75000"/>
                      <a:lumOff val="25000"/>
                    </a:schemeClr>
                  </a:solidFill>
                  <a:latin typeface="微软雅黑" panose="020B0503020204020204" pitchFamily="34" charset="-122"/>
                  <a:ea typeface="微软雅黑" panose="020B0503020204020204" pitchFamily="34" charset="-122"/>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zh-CN" altLang="en-US" dirty="0"/>
                <a:t>选择所有单元格</a:t>
              </a:r>
              <a:endParaRPr lang="en-GB" altLang="zh-CN" dirty="0"/>
            </a:p>
          </p:txBody>
        </p:sp>
        <p:sp>
          <p:nvSpPr>
            <p:cNvPr id="56" name="Text Placeholder 4"/>
            <p:cNvSpPr txBox="1"/>
            <p:nvPr/>
          </p:nvSpPr>
          <p:spPr>
            <a:xfrm>
              <a:off x="5052779" y="5171946"/>
              <a:ext cx="1382155" cy="345096"/>
            </a:xfrm>
            <a:prstGeom prst="rect">
              <a:avLst/>
            </a:prstGeom>
          </p:spPr>
          <p:txBody>
            <a:bodyPr lIns="121917" tIns="60958" rIns="121917" bIns="60958" anchor="ctr">
              <a:noAutofit/>
            </a:bodyPr>
            <a:lstStyle>
              <a:defPPr>
                <a:defRPr lang="zh-CN"/>
              </a:defPPr>
              <a:lvl1pPr indent="0">
                <a:spcBef>
                  <a:spcPct val="20000"/>
                </a:spcBef>
                <a:buFont typeface="Arial" panose="020B0604020202020204" pitchFamily="34" charset="0"/>
                <a:buNone/>
                <a:defRPr sz="2000" b="1">
                  <a:solidFill>
                    <a:schemeClr val="tx1">
                      <a:lumMod val="75000"/>
                      <a:lumOff val="25000"/>
                    </a:schemeClr>
                  </a:solidFill>
                  <a:latin typeface="微软雅黑" panose="020B0503020204020204" pitchFamily="34" charset="-122"/>
                  <a:ea typeface="微软雅黑" panose="020B0503020204020204" pitchFamily="34" charset="-122"/>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zh-CN" altLang="en-US" dirty="0"/>
                <a:t>选择整行</a:t>
              </a:r>
              <a:endParaRPr lang="en-GB" altLang="zh-CN" dirty="0"/>
            </a:p>
          </p:txBody>
        </p:sp>
        <p:sp>
          <p:nvSpPr>
            <p:cNvPr id="64" name="Text Placeholder 4"/>
            <p:cNvSpPr txBox="1"/>
            <p:nvPr/>
          </p:nvSpPr>
          <p:spPr>
            <a:xfrm>
              <a:off x="1456873" y="5170487"/>
              <a:ext cx="3229469" cy="345096"/>
            </a:xfrm>
            <a:prstGeom prst="rect">
              <a:avLst/>
            </a:prstGeom>
          </p:spPr>
          <p:txBody>
            <a:bodyPr lIns="121917" tIns="60958" rIns="121917" bIns="60958" anchor="ctr">
              <a:noAutofit/>
            </a:bodyPr>
            <a:lstStyle>
              <a:defPPr>
                <a:defRPr lang="zh-CN"/>
              </a:defPPr>
              <a:lvl1pPr indent="0">
                <a:spcBef>
                  <a:spcPct val="20000"/>
                </a:spcBef>
                <a:buFont typeface="Arial" panose="020B0604020202020204" pitchFamily="34" charset="0"/>
                <a:buNone/>
                <a:defRPr sz="2000" b="1">
                  <a:solidFill>
                    <a:schemeClr val="tx1">
                      <a:lumMod val="75000"/>
                      <a:lumOff val="25000"/>
                    </a:schemeClr>
                  </a:solidFill>
                  <a:latin typeface="微软雅黑" panose="020B0503020204020204" pitchFamily="34" charset="-122"/>
                  <a:ea typeface="微软雅黑" panose="020B0503020204020204" pitchFamily="34" charset="-122"/>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zh-CN" altLang="en-US" dirty="0"/>
                <a:t>选择不相邻的多个单元格</a:t>
              </a:r>
              <a:endParaRPr lang="en-GB" altLang="zh-CN" dirty="0"/>
            </a:p>
          </p:txBody>
        </p:sp>
        <p:sp>
          <p:nvSpPr>
            <p:cNvPr id="65" name="Text Placeholder 4"/>
            <p:cNvSpPr txBox="1"/>
            <p:nvPr/>
          </p:nvSpPr>
          <p:spPr>
            <a:xfrm>
              <a:off x="7867839" y="5170487"/>
              <a:ext cx="1457956" cy="345096"/>
            </a:xfrm>
            <a:prstGeom prst="rect">
              <a:avLst/>
            </a:prstGeom>
          </p:spPr>
          <p:txBody>
            <a:bodyPr lIns="121917" tIns="60958" rIns="121917" bIns="60958" anchor="ctr">
              <a:noAutofit/>
            </a:bodyPr>
            <a:lstStyle>
              <a:defPPr>
                <a:defRPr lang="zh-CN"/>
              </a:defPPr>
              <a:lvl1pPr indent="0">
                <a:spcBef>
                  <a:spcPct val="20000"/>
                </a:spcBef>
                <a:buFont typeface="Arial" panose="020B0604020202020204" pitchFamily="34" charset="0"/>
                <a:buNone/>
                <a:defRPr sz="2000" b="1">
                  <a:solidFill>
                    <a:schemeClr val="tx1">
                      <a:lumMod val="75000"/>
                      <a:lumOff val="25000"/>
                    </a:schemeClr>
                  </a:solidFill>
                  <a:latin typeface="微软雅黑" panose="020B0503020204020204" pitchFamily="34" charset="-122"/>
                  <a:ea typeface="微软雅黑" panose="020B0503020204020204" pitchFamily="34" charset="-122"/>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zh-CN" altLang="en-US" dirty="0"/>
                <a:t>选择整列</a:t>
              </a:r>
              <a:endParaRPr lang="en-GB" altLang="zh-CN" dirty="0"/>
            </a:p>
          </p:txBody>
        </p:sp>
        <p:sp>
          <p:nvSpPr>
            <p:cNvPr id="66" name="Text Placeholder 4"/>
            <p:cNvSpPr txBox="1"/>
            <p:nvPr/>
          </p:nvSpPr>
          <p:spPr>
            <a:xfrm>
              <a:off x="7227621" y="3397986"/>
              <a:ext cx="2791331" cy="385458"/>
            </a:xfrm>
            <a:prstGeom prst="rect">
              <a:avLst/>
            </a:prstGeom>
          </p:spPr>
          <p:txBody>
            <a:bodyPr lIns="121917" tIns="60958" rIns="121917" bIns="60958"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选择相邻的多个单元格</a:t>
              </a:r>
              <a:endParaRPr lang="en-GB" altLang="zh-CN"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（一）单元格的基本操作</a:t>
            </a:r>
          </a:p>
        </p:txBody>
      </p:sp>
      <p:sp>
        <p:nvSpPr>
          <p:cNvPr id="42" name="矩形 41"/>
          <p:cNvSpPr/>
          <p:nvPr/>
        </p:nvSpPr>
        <p:spPr>
          <a:xfrm>
            <a:off x="1274324" y="1161593"/>
            <a:ext cx="4452708" cy="5178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内容占位符 3"/>
          <p:cNvSpPr>
            <a:spLocks noGrp="1"/>
          </p:cNvSpPr>
          <p:nvPr>
            <p:ph sz="quarter" idx="10"/>
          </p:nvPr>
        </p:nvSpPr>
        <p:spPr>
          <a:xfrm>
            <a:off x="1274324" y="1186269"/>
            <a:ext cx="4067697" cy="533482"/>
          </a:xfrm>
        </p:spPr>
        <p:txBody>
          <a:bodyPr>
            <a:normAutofit lnSpcReduction="10000"/>
          </a:bodyPr>
          <a:lstStyle/>
          <a:p>
            <a:pPr indent="0"/>
            <a:r>
              <a:rPr lang="en-US" altLang="zh-CN" dirty="0">
                <a:solidFill>
                  <a:schemeClr val="bg1"/>
                </a:solidFill>
              </a:rPr>
              <a:t>2</a:t>
            </a:r>
            <a:r>
              <a:rPr lang="zh-CN" altLang="en-US" dirty="0" smtClean="0">
                <a:solidFill>
                  <a:schemeClr val="bg1"/>
                </a:solidFill>
              </a:rPr>
              <a:t>．</a:t>
            </a:r>
            <a:r>
              <a:rPr lang="zh-CN" altLang="en-US" dirty="0">
                <a:solidFill>
                  <a:schemeClr val="bg1"/>
                </a:solidFill>
              </a:rPr>
              <a:t>插入单元格</a:t>
            </a:r>
            <a:endParaRPr lang="en-US" altLang="zh-CN" sz="1100" dirty="0"/>
          </a:p>
        </p:txBody>
      </p:sp>
      <p:grpSp>
        <p:nvGrpSpPr>
          <p:cNvPr id="44" name="组合 43"/>
          <p:cNvGrpSpPr/>
          <p:nvPr/>
        </p:nvGrpSpPr>
        <p:grpSpPr>
          <a:xfrm flipV="1">
            <a:off x="609600" y="1030803"/>
            <a:ext cx="470284" cy="670057"/>
            <a:chOff x="3173412" y="596106"/>
            <a:chExt cx="960438" cy="1368425"/>
          </a:xfrm>
        </p:grpSpPr>
        <p:sp>
          <p:nvSpPr>
            <p:cNvPr id="45"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7"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8"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9"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0"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1"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53" name="TextBox 52"/>
          <p:cNvSpPr txBox="1"/>
          <p:nvPr/>
        </p:nvSpPr>
        <p:spPr>
          <a:xfrm>
            <a:off x="893325" y="1870111"/>
            <a:ext cx="10444340" cy="1015663"/>
          </a:xfrm>
          <a:prstGeom prst="rect">
            <a:avLst/>
          </a:prstGeom>
          <a:noFill/>
        </p:spPr>
        <p:txBody>
          <a:bodyPr wrap="square" rtlCol="0">
            <a:spAutoFit/>
          </a:bodyPr>
          <a:lstStyle/>
          <a:p>
            <a:pPr indent="609600" algn="just">
              <a:lnSpc>
                <a:spcPct val="150000"/>
              </a:lnSpc>
            </a:pPr>
            <a:r>
              <a:rPr lang="zh-CN" altLang="en-US" sz="2000" dirty="0" smtClean="0">
                <a:latin typeface="+mn-ea"/>
                <a:cs typeface="+mn-ea"/>
                <a:sym typeface="Times New Roman" panose="02020603050405020304" pitchFamily="18" charset="0"/>
              </a:rPr>
              <a:t>在表格中可以插入单个单元格，也可以插入一行或一列单元格。插入单元格的方法有以下两种。</a:t>
            </a:r>
            <a:endParaRPr lang="zh-CN" altLang="en-US" sz="2000" dirty="0">
              <a:latin typeface="+mn-ea"/>
              <a:cs typeface="+mn-ea"/>
              <a:sym typeface="Times New Roman" panose="02020603050405020304" pitchFamily="18" charset="0"/>
            </a:endParaRPr>
          </a:p>
        </p:txBody>
      </p:sp>
      <p:grpSp>
        <p:nvGrpSpPr>
          <p:cNvPr id="55" name="组合 54"/>
          <p:cNvGrpSpPr/>
          <p:nvPr/>
        </p:nvGrpSpPr>
        <p:grpSpPr>
          <a:xfrm>
            <a:off x="803932" y="3203207"/>
            <a:ext cx="10650134" cy="2637375"/>
            <a:chOff x="802482" y="3920500"/>
            <a:chExt cx="10650134" cy="2637375"/>
          </a:xfrm>
        </p:grpSpPr>
        <p:sp>
          <p:nvSpPr>
            <p:cNvPr id="57" name="矩形 56"/>
            <p:cNvSpPr/>
            <p:nvPr/>
          </p:nvSpPr>
          <p:spPr>
            <a:xfrm>
              <a:off x="802482" y="3920500"/>
              <a:ext cx="5760796" cy="263737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58" name="等腰三角形 30"/>
            <p:cNvSpPr/>
            <p:nvPr/>
          </p:nvSpPr>
          <p:spPr>
            <a:xfrm rot="16200000" flipH="1">
              <a:off x="7762750" y="2868010"/>
              <a:ext cx="2490395" cy="4889336"/>
            </a:xfrm>
            <a:custGeom>
              <a:avLst/>
              <a:gdLst/>
              <a:ahLst/>
              <a:cxnLst/>
              <a:rect l="l" t="t" r="r" b="b"/>
              <a:pathLst>
                <a:path w="1450218" h="1860602">
                  <a:moveTo>
                    <a:pt x="0" y="132410"/>
                  </a:moveTo>
                  <a:lnTo>
                    <a:pt x="0" y="1860602"/>
                  </a:lnTo>
                  <a:lnTo>
                    <a:pt x="1450218" y="1860602"/>
                  </a:lnTo>
                  <a:lnTo>
                    <a:pt x="1450218" y="132410"/>
                  </a:lnTo>
                  <a:lnTo>
                    <a:pt x="867461" y="132410"/>
                  </a:lnTo>
                  <a:lnTo>
                    <a:pt x="725109" y="0"/>
                  </a:lnTo>
                  <a:lnTo>
                    <a:pt x="582757" y="132410"/>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59" name="TextBox 58"/>
            <p:cNvSpPr txBox="1"/>
            <p:nvPr/>
          </p:nvSpPr>
          <p:spPr>
            <a:xfrm>
              <a:off x="7233541" y="4481681"/>
              <a:ext cx="3926211" cy="1661993"/>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pitchFamily="34" charset="-122"/>
                  <a:ea typeface="微软雅黑" panose="020B0503020204020204" pitchFamily="34" charset="-122"/>
                </a:defRPr>
              </a:lvl1pPr>
            </a:lstStyle>
            <a:p>
              <a:pPr algn="ctr"/>
              <a:r>
                <a:rPr lang="zh-CN" altLang="en-US" sz="1800" spc="400" dirty="0">
                  <a:solidFill>
                    <a:schemeClr val="tx1">
                      <a:lumMod val="75000"/>
                      <a:lumOff val="25000"/>
                    </a:schemeClr>
                  </a:solidFill>
                </a:rPr>
                <a:t>选择单元格，在“开始”</a:t>
              </a:r>
              <a:r>
                <a:rPr lang="en-US" altLang="zh-CN" sz="1800" spc="400" dirty="0">
                  <a:solidFill>
                    <a:schemeClr val="tx1">
                      <a:lumMod val="75000"/>
                      <a:lumOff val="25000"/>
                    </a:schemeClr>
                  </a:solidFill>
                </a:rPr>
                <a:t>/“</a:t>
              </a:r>
              <a:r>
                <a:rPr lang="zh-CN" altLang="en-US" sz="1800" spc="400" dirty="0">
                  <a:solidFill>
                    <a:schemeClr val="tx1">
                      <a:lumMod val="75000"/>
                      <a:lumOff val="25000"/>
                    </a:schemeClr>
                  </a:solidFill>
                </a:rPr>
                <a:t>单元格”组中单击“插入”按钮 下方的下拉按钮 ，在打开的下拉列表框中选择“插入工作表行”或“插入工作表列”选项，可以插入整行或整列单元格。</a:t>
              </a:r>
            </a:p>
          </p:txBody>
        </p:sp>
        <p:sp>
          <p:nvSpPr>
            <p:cNvPr id="60" name="TextBox 59"/>
            <p:cNvSpPr txBox="1"/>
            <p:nvPr/>
          </p:nvSpPr>
          <p:spPr>
            <a:xfrm>
              <a:off x="1032571" y="4200441"/>
              <a:ext cx="5008694" cy="2077492"/>
            </a:xfrm>
            <a:prstGeom prst="rect">
              <a:avLst/>
            </a:prstGeom>
            <a:noFill/>
          </p:spPr>
          <p:txBody>
            <a:bodyPr wrap="square" lIns="0" tIns="0" rIns="0" bIns="0" rtlCol="0">
              <a:spAutoFit/>
            </a:bodyPr>
            <a:lstStyle/>
            <a:p>
              <a:pPr indent="609600" algn="just">
                <a:lnSpc>
                  <a:spcPct val="150000"/>
                </a:lnSpc>
              </a:pPr>
              <a:r>
                <a:rPr lang="zh-CN" altLang="en-US" dirty="0">
                  <a:latin typeface="+mn-ea"/>
                  <a:cs typeface="+mn-ea"/>
                  <a:sym typeface="Times New Roman" panose="02020603050405020304" pitchFamily="18" charset="0"/>
                </a:rPr>
                <a:t>单击“插入”按钮 下方的下拉按钮 ，在打开的下拉列表框中选择“插入单元格”选项，打开“插入”对话框，单击选中“活动单元格右移”或“活动单元格下移”单选项后，单</a:t>
              </a:r>
              <a:r>
                <a:rPr lang="zh-CN" altLang="en-US" dirty="0" smtClean="0">
                  <a:latin typeface="+mn-ea"/>
                  <a:cs typeface="+mn-ea"/>
                  <a:sym typeface="Times New Roman" panose="02020603050405020304" pitchFamily="18" charset="0"/>
                </a:rPr>
                <a:t>击“确定”按</a:t>
              </a:r>
              <a:r>
                <a:rPr lang="zh-CN" altLang="en-US" dirty="0">
                  <a:latin typeface="+mn-ea"/>
                  <a:cs typeface="+mn-ea"/>
                  <a:sym typeface="Times New Roman" panose="02020603050405020304" pitchFamily="18" charset="0"/>
                </a:rPr>
                <a:t>钮，将在选中单元格的左侧或上方插入单元格。</a:t>
              </a:r>
            </a:p>
          </p:txBody>
        </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（一）单元格的基本操作</a:t>
            </a:r>
          </a:p>
        </p:txBody>
      </p:sp>
      <p:sp>
        <p:nvSpPr>
          <p:cNvPr id="42" name="矩形 41"/>
          <p:cNvSpPr/>
          <p:nvPr/>
        </p:nvSpPr>
        <p:spPr>
          <a:xfrm>
            <a:off x="1274324" y="1161593"/>
            <a:ext cx="4452708" cy="5178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内容占位符 3"/>
          <p:cNvSpPr>
            <a:spLocks noGrp="1"/>
          </p:cNvSpPr>
          <p:nvPr>
            <p:ph sz="quarter" idx="10"/>
          </p:nvPr>
        </p:nvSpPr>
        <p:spPr>
          <a:xfrm>
            <a:off x="1274324" y="1186269"/>
            <a:ext cx="4067697" cy="533482"/>
          </a:xfrm>
        </p:spPr>
        <p:txBody>
          <a:bodyPr>
            <a:normAutofit lnSpcReduction="10000"/>
          </a:bodyPr>
          <a:lstStyle/>
          <a:p>
            <a:pPr indent="0"/>
            <a:r>
              <a:rPr lang="en-US" altLang="zh-CN" dirty="0" smtClean="0">
                <a:solidFill>
                  <a:schemeClr val="bg1"/>
                </a:solidFill>
              </a:rPr>
              <a:t>3</a:t>
            </a:r>
            <a:r>
              <a:rPr lang="zh-CN" altLang="en-US" dirty="0" smtClean="0">
                <a:solidFill>
                  <a:schemeClr val="bg1"/>
                </a:solidFill>
              </a:rPr>
              <a:t>．</a:t>
            </a:r>
            <a:r>
              <a:rPr lang="zh-CN" altLang="en-US" dirty="0">
                <a:solidFill>
                  <a:schemeClr val="bg1"/>
                </a:solidFill>
              </a:rPr>
              <a:t>删除单元格</a:t>
            </a:r>
            <a:endParaRPr lang="en-US" altLang="zh-CN" sz="1100" dirty="0"/>
          </a:p>
        </p:txBody>
      </p:sp>
      <p:grpSp>
        <p:nvGrpSpPr>
          <p:cNvPr id="44" name="组合 43"/>
          <p:cNvGrpSpPr/>
          <p:nvPr/>
        </p:nvGrpSpPr>
        <p:grpSpPr>
          <a:xfrm flipV="1">
            <a:off x="609600" y="1030803"/>
            <a:ext cx="470284" cy="670057"/>
            <a:chOff x="3173412" y="596106"/>
            <a:chExt cx="960438" cy="1368425"/>
          </a:xfrm>
        </p:grpSpPr>
        <p:sp>
          <p:nvSpPr>
            <p:cNvPr id="45"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7"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8"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9"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0"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1"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53" name="TextBox 52"/>
          <p:cNvSpPr txBox="1"/>
          <p:nvPr/>
        </p:nvSpPr>
        <p:spPr>
          <a:xfrm>
            <a:off x="893325" y="1870111"/>
            <a:ext cx="10444340" cy="961289"/>
          </a:xfrm>
          <a:prstGeom prst="rect">
            <a:avLst/>
          </a:prstGeom>
          <a:noFill/>
        </p:spPr>
        <p:txBody>
          <a:bodyPr wrap="square" rtlCol="0">
            <a:spAutoFit/>
          </a:bodyPr>
          <a:lstStyle/>
          <a:p>
            <a:pPr indent="609600" algn="just">
              <a:lnSpc>
                <a:spcPct val="150000"/>
              </a:lnSpc>
            </a:pPr>
            <a:r>
              <a:rPr lang="zh-CN" altLang="en-US" sz="2000" dirty="0">
                <a:latin typeface="+mn-ea"/>
                <a:cs typeface="+mn-ea"/>
                <a:sym typeface="Times New Roman" panose="02020603050405020304" pitchFamily="18" charset="0"/>
              </a:rPr>
              <a:t>在表格中可以删除单个单元格，也可以删除一行或一列单元格。删除单元格的方法有以下两种。</a:t>
            </a:r>
          </a:p>
        </p:txBody>
      </p:sp>
      <p:grpSp>
        <p:nvGrpSpPr>
          <p:cNvPr id="25" name="组合 24"/>
          <p:cNvGrpSpPr/>
          <p:nvPr/>
        </p:nvGrpSpPr>
        <p:grpSpPr>
          <a:xfrm>
            <a:off x="0" y="3427095"/>
            <a:ext cx="12192000" cy="3016250"/>
            <a:chOff x="0" y="6050"/>
            <a:chExt cx="19200" cy="4750"/>
          </a:xfrm>
        </p:grpSpPr>
        <p:sp>
          <p:nvSpPr>
            <p:cNvPr id="26" name="矩形 25"/>
            <p:cNvSpPr/>
            <p:nvPr/>
          </p:nvSpPr>
          <p:spPr>
            <a:xfrm flipV="1">
              <a:off x="0" y="6050"/>
              <a:ext cx="19200" cy="475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矩形 26"/>
            <p:cNvSpPr/>
            <p:nvPr/>
          </p:nvSpPr>
          <p:spPr>
            <a:xfrm>
              <a:off x="10689" y="7688"/>
              <a:ext cx="7542" cy="2239"/>
            </a:xfrm>
            <a:prstGeom prst="rect">
              <a:avLst/>
            </a:prstGeom>
          </p:spPr>
          <p:txBody>
            <a:bodyPr wrap="square">
              <a:spAutoFit/>
            </a:bodyPr>
            <a:lstStyle/>
            <a:p>
              <a:pPr algn="just" defTabSz="913765">
                <a:lnSpc>
                  <a:spcPct val="120000"/>
                </a:lnSpc>
                <a:defRPr/>
              </a:pPr>
              <a:r>
                <a:rPr lang="zh-CN" altLang="en-US" dirty="0">
                  <a:solidFill>
                    <a:prstClr val="black">
                      <a:lumMod val="50000"/>
                      <a:lumOff val="50000"/>
                    </a:prstClr>
                  </a:solidFill>
                  <a:latin typeface="+mn-ea"/>
                  <a:cs typeface="+mn-ea"/>
                  <a:sym typeface="+mn-lt"/>
                </a:rPr>
                <a:t>在打开的下拉列表框中选择“删除单元格”选项，打开“删除”对话框，单击选中对应单选项后，单</a:t>
              </a:r>
              <a:r>
                <a:rPr lang="zh-CN" altLang="en-US" dirty="0" smtClean="0">
                  <a:solidFill>
                    <a:prstClr val="black">
                      <a:lumMod val="50000"/>
                      <a:lumOff val="50000"/>
                    </a:prstClr>
                  </a:solidFill>
                  <a:latin typeface="+mn-ea"/>
                  <a:cs typeface="+mn-ea"/>
                  <a:sym typeface="+mn-lt"/>
                </a:rPr>
                <a:t>击“确定”按</a:t>
              </a:r>
              <a:r>
                <a:rPr lang="zh-CN" altLang="en-US" dirty="0">
                  <a:solidFill>
                    <a:prstClr val="black">
                      <a:lumMod val="50000"/>
                      <a:lumOff val="50000"/>
                    </a:prstClr>
                  </a:solidFill>
                  <a:latin typeface="+mn-ea"/>
                  <a:cs typeface="+mn-ea"/>
                  <a:sym typeface="+mn-lt"/>
                </a:rPr>
                <a:t>钮将删除所选单元格，并使不同位置的单元格代替所选单元</a:t>
              </a:r>
              <a:r>
                <a:rPr lang="zh-CN" altLang="en-US" dirty="0" smtClean="0">
                  <a:solidFill>
                    <a:prstClr val="black">
                      <a:lumMod val="50000"/>
                      <a:lumOff val="50000"/>
                    </a:prstClr>
                  </a:solidFill>
                  <a:latin typeface="+mn-ea"/>
                  <a:cs typeface="+mn-ea"/>
                  <a:sym typeface="+mn-lt"/>
                </a:rPr>
                <a:t>格。</a:t>
              </a:r>
              <a:endParaRPr lang="zh-CN" altLang="en-US" dirty="0">
                <a:solidFill>
                  <a:prstClr val="black">
                    <a:lumMod val="50000"/>
                    <a:lumOff val="50000"/>
                  </a:prstClr>
                </a:solidFill>
                <a:latin typeface="+mn-ea"/>
                <a:cs typeface="+mn-ea"/>
                <a:sym typeface="+mn-lt"/>
              </a:endParaRPr>
            </a:p>
          </p:txBody>
        </p:sp>
        <p:sp>
          <p:nvSpPr>
            <p:cNvPr id="28" name="矩形 27"/>
            <p:cNvSpPr/>
            <p:nvPr/>
          </p:nvSpPr>
          <p:spPr>
            <a:xfrm>
              <a:off x="11540" y="6521"/>
              <a:ext cx="6420" cy="669"/>
            </a:xfrm>
            <a:prstGeom prst="rect">
              <a:avLst/>
            </a:prstGeom>
            <a:solidFill>
              <a:schemeClr val="accent2"/>
            </a:solidFill>
          </p:spPr>
          <p:txBody>
            <a:bodyPr wrap="square">
              <a:spAutoFit/>
            </a:bodyPr>
            <a:lstStyle/>
            <a:p>
              <a:pPr marL="285750" indent="-285750" algn="just" defTabSz="913765">
                <a:lnSpc>
                  <a:spcPct val="120000"/>
                </a:lnSpc>
                <a:buFont typeface="Wingdings" panose="05000000000000000000" pitchFamily="2" charset="2"/>
                <a:buChar char="u"/>
                <a:defRPr/>
              </a:pPr>
              <a:r>
                <a:rPr lang="zh-CN" altLang="en-US" b="1" dirty="0">
                  <a:solidFill>
                    <a:schemeClr val="bg1"/>
                  </a:solidFill>
                  <a:latin typeface="+mn-ea"/>
                  <a:cs typeface="+mn-ea"/>
                  <a:sym typeface="+mn-lt"/>
                </a:rPr>
                <a:t>单击“删除”按钮 下方的下拉按钮</a:t>
              </a:r>
            </a:p>
          </p:txBody>
        </p:sp>
        <p:sp>
          <p:nvSpPr>
            <p:cNvPr id="29" name="矩形 28"/>
            <p:cNvSpPr/>
            <p:nvPr/>
          </p:nvSpPr>
          <p:spPr>
            <a:xfrm>
              <a:off x="1475" y="7753"/>
              <a:ext cx="8125" cy="2236"/>
            </a:xfrm>
            <a:prstGeom prst="rect">
              <a:avLst/>
            </a:prstGeom>
          </p:spPr>
          <p:txBody>
            <a:bodyPr wrap="square">
              <a:spAutoFit/>
            </a:bodyPr>
            <a:lstStyle/>
            <a:p>
              <a:pPr algn="just" defTabSz="913765">
                <a:lnSpc>
                  <a:spcPct val="120000"/>
                </a:lnSpc>
                <a:defRPr/>
              </a:pPr>
              <a:r>
                <a:rPr lang="zh-CN" altLang="en-US" dirty="0">
                  <a:solidFill>
                    <a:prstClr val="black">
                      <a:lumMod val="50000"/>
                      <a:lumOff val="50000"/>
                    </a:prstClr>
                  </a:solidFill>
                  <a:latin typeface="+mn-ea"/>
                  <a:cs typeface="+mn-ea"/>
                  <a:sym typeface="+mn-lt"/>
                </a:rPr>
                <a:t>单击“开始”</a:t>
              </a:r>
              <a:r>
                <a:rPr lang="en-US" altLang="zh-CN" dirty="0">
                  <a:solidFill>
                    <a:prstClr val="black">
                      <a:lumMod val="50000"/>
                      <a:lumOff val="50000"/>
                    </a:prstClr>
                  </a:solidFill>
                  <a:latin typeface="+mn-ea"/>
                  <a:cs typeface="+mn-ea"/>
                  <a:sym typeface="+mn-lt"/>
                </a:rPr>
                <a:t>/“</a:t>
              </a:r>
              <a:r>
                <a:rPr lang="zh-CN" altLang="en-US" dirty="0">
                  <a:solidFill>
                    <a:prstClr val="black">
                      <a:lumMod val="50000"/>
                      <a:lumOff val="50000"/>
                    </a:prstClr>
                  </a:solidFill>
                  <a:latin typeface="+mn-ea"/>
                  <a:cs typeface="+mn-ea"/>
                  <a:sym typeface="+mn-lt"/>
                </a:rPr>
                <a:t>单元格”组中的“删除”按钮 下方的下拉按钮 ，在打开的下拉列表框中选择“删除工作表行”或“删除工作表列”选项，将删除整行或整列单元格。</a:t>
              </a:r>
            </a:p>
          </p:txBody>
        </p:sp>
        <p:sp>
          <p:nvSpPr>
            <p:cNvPr id="30" name="Freeform 104"/>
            <p:cNvSpPr>
              <a:spLocks noEditPoints="1"/>
            </p:cNvSpPr>
            <p:nvPr/>
          </p:nvSpPr>
          <p:spPr bwMode="auto">
            <a:xfrm>
              <a:off x="10691" y="6567"/>
              <a:ext cx="614" cy="577"/>
            </a:xfrm>
            <a:custGeom>
              <a:avLst/>
              <a:gdLst>
                <a:gd name="T0" fmla="*/ 120 w 128"/>
                <a:gd name="T1" fmla="*/ 73 h 120"/>
                <a:gd name="T2" fmla="*/ 120 w 128"/>
                <a:gd name="T3" fmla="*/ 56 h 120"/>
                <a:gd name="T4" fmla="*/ 64 w 128"/>
                <a:gd name="T5" fmla="*/ 0 h 120"/>
                <a:gd name="T6" fmla="*/ 8 w 128"/>
                <a:gd name="T7" fmla="*/ 56 h 120"/>
                <a:gd name="T8" fmla="*/ 8 w 128"/>
                <a:gd name="T9" fmla="*/ 73 h 120"/>
                <a:gd name="T10" fmla="*/ 0 w 128"/>
                <a:gd name="T11" fmla="*/ 90 h 120"/>
                <a:gd name="T12" fmla="*/ 21 w 128"/>
                <a:gd name="T13" fmla="*/ 112 h 120"/>
                <a:gd name="T14" fmla="*/ 32 w 128"/>
                <a:gd name="T15" fmla="*/ 120 h 120"/>
                <a:gd name="T16" fmla="*/ 44 w 128"/>
                <a:gd name="T17" fmla="*/ 108 h 120"/>
                <a:gd name="T18" fmla="*/ 44 w 128"/>
                <a:gd name="T19" fmla="*/ 72 h 120"/>
                <a:gd name="T20" fmla="*/ 32 w 128"/>
                <a:gd name="T21" fmla="*/ 60 h 120"/>
                <a:gd name="T22" fmla="*/ 21 w 128"/>
                <a:gd name="T23" fmla="*/ 68 h 120"/>
                <a:gd name="T24" fmla="*/ 16 w 128"/>
                <a:gd name="T25" fmla="*/ 68 h 120"/>
                <a:gd name="T26" fmla="*/ 16 w 128"/>
                <a:gd name="T27" fmla="*/ 56 h 120"/>
                <a:gd name="T28" fmla="*/ 64 w 128"/>
                <a:gd name="T29" fmla="*/ 8 h 120"/>
                <a:gd name="T30" fmla="*/ 112 w 128"/>
                <a:gd name="T31" fmla="*/ 56 h 120"/>
                <a:gd name="T32" fmla="*/ 112 w 128"/>
                <a:gd name="T33" fmla="*/ 68 h 120"/>
                <a:gd name="T34" fmla="*/ 107 w 128"/>
                <a:gd name="T35" fmla="*/ 68 h 120"/>
                <a:gd name="T36" fmla="*/ 96 w 128"/>
                <a:gd name="T37" fmla="*/ 60 h 120"/>
                <a:gd name="T38" fmla="*/ 84 w 128"/>
                <a:gd name="T39" fmla="*/ 72 h 120"/>
                <a:gd name="T40" fmla="*/ 84 w 128"/>
                <a:gd name="T41" fmla="*/ 108 h 120"/>
                <a:gd name="T42" fmla="*/ 96 w 128"/>
                <a:gd name="T43" fmla="*/ 120 h 120"/>
                <a:gd name="T44" fmla="*/ 107 w 128"/>
                <a:gd name="T45" fmla="*/ 112 h 120"/>
                <a:gd name="T46" fmla="*/ 128 w 128"/>
                <a:gd name="T47" fmla="*/ 90 h 120"/>
                <a:gd name="T48" fmla="*/ 120 w 128"/>
                <a:gd name="T49" fmla="*/ 73 h 120"/>
                <a:gd name="T50" fmla="*/ 28 w 128"/>
                <a:gd name="T51" fmla="*/ 72 h 120"/>
                <a:gd name="T52" fmla="*/ 32 w 128"/>
                <a:gd name="T53" fmla="*/ 68 h 120"/>
                <a:gd name="T54" fmla="*/ 36 w 128"/>
                <a:gd name="T55" fmla="*/ 72 h 120"/>
                <a:gd name="T56" fmla="*/ 36 w 128"/>
                <a:gd name="T57" fmla="*/ 108 h 120"/>
                <a:gd name="T58" fmla="*/ 32 w 128"/>
                <a:gd name="T59" fmla="*/ 112 h 120"/>
                <a:gd name="T60" fmla="*/ 28 w 128"/>
                <a:gd name="T61" fmla="*/ 108 h 120"/>
                <a:gd name="T62" fmla="*/ 28 w 128"/>
                <a:gd name="T63" fmla="*/ 72 h 120"/>
                <a:gd name="T64" fmla="*/ 20 w 128"/>
                <a:gd name="T65" fmla="*/ 76 h 120"/>
                <a:gd name="T66" fmla="*/ 20 w 128"/>
                <a:gd name="T67" fmla="*/ 103 h 120"/>
                <a:gd name="T68" fmla="*/ 8 w 128"/>
                <a:gd name="T69" fmla="*/ 90 h 120"/>
                <a:gd name="T70" fmla="*/ 20 w 128"/>
                <a:gd name="T71" fmla="*/ 76 h 120"/>
                <a:gd name="T72" fmla="*/ 100 w 128"/>
                <a:gd name="T73" fmla="*/ 108 h 120"/>
                <a:gd name="T74" fmla="*/ 96 w 128"/>
                <a:gd name="T75" fmla="*/ 112 h 120"/>
                <a:gd name="T76" fmla="*/ 92 w 128"/>
                <a:gd name="T77" fmla="*/ 108 h 120"/>
                <a:gd name="T78" fmla="*/ 92 w 128"/>
                <a:gd name="T79" fmla="*/ 72 h 120"/>
                <a:gd name="T80" fmla="*/ 96 w 128"/>
                <a:gd name="T81" fmla="*/ 68 h 120"/>
                <a:gd name="T82" fmla="*/ 100 w 128"/>
                <a:gd name="T83" fmla="*/ 72 h 120"/>
                <a:gd name="T84" fmla="*/ 100 w 128"/>
                <a:gd name="T85" fmla="*/ 108 h 120"/>
                <a:gd name="T86" fmla="*/ 108 w 128"/>
                <a:gd name="T87" fmla="*/ 103 h 120"/>
                <a:gd name="T88" fmla="*/ 108 w 128"/>
                <a:gd name="T89" fmla="*/ 76 h 120"/>
                <a:gd name="T90" fmla="*/ 120 w 128"/>
                <a:gd name="T91" fmla="*/ 90 h 120"/>
                <a:gd name="T92" fmla="*/ 108 w 128"/>
                <a:gd name="T93" fmla="*/ 10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20">
                  <a:moveTo>
                    <a:pt x="120" y="73"/>
                  </a:moveTo>
                  <a:cubicBezTo>
                    <a:pt x="120" y="56"/>
                    <a:pt x="120" y="56"/>
                    <a:pt x="120" y="56"/>
                  </a:cubicBezTo>
                  <a:cubicBezTo>
                    <a:pt x="120" y="25"/>
                    <a:pt x="95" y="0"/>
                    <a:pt x="64" y="0"/>
                  </a:cubicBezTo>
                  <a:cubicBezTo>
                    <a:pt x="33" y="0"/>
                    <a:pt x="8" y="25"/>
                    <a:pt x="8" y="56"/>
                  </a:cubicBezTo>
                  <a:cubicBezTo>
                    <a:pt x="8" y="73"/>
                    <a:pt x="8" y="73"/>
                    <a:pt x="8" y="73"/>
                  </a:cubicBezTo>
                  <a:cubicBezTo>
                    <a:pt x="3" y="77"/>
                    <a:pt x="0" y="83"/>
                    <a:pt x="0" y="90"/>
                  </a:cubicBezTo>
                  <a:cubicBezTo>
                    <a:pt x="0" y="102"/>
                    <a:pt x="9" y="111"/>
                    <a:pt x="21" y="112"/>
                  </a:cubicBezTo>
                  <a:cubicBezTo>
                    <a:pt x="22" y="116"/>
                    <a:pt x="27" y="120"/>
                    <a:pt x="32" y="120"/>
                  </a:cubicBezTo>
                  <a:cubicBezTo>
                    <a:pt x="39" y="120"/>
                    <a:pt x="44" y="114"/>
                    <a:pt x="44" y="108"/>
                  </a:cubicBezTo>
                  <a:cubicBezTo>
                    <a:pt x="44" y="72"/>
                    <a:pt x="44" y="72"/>
                    <a:pt x="44" y="72"/>
                  </a:cubicBezTo>
                  <a:cubicBezTo>
                    <a:pt x="44" y="65"/>
                    <a:pt x="39" y="60"/>
                    <a:pt x="32" y="60"/>
                  </a:cubicBezTo>
                  <a:cubicBezTo>
                    <a:pt x="27" y="60"/>
                    <a:pt x="22" y="63"/>
                    <a:pt x="21" y="68"/>
                  </a:cubicBezTo>
                  <a:cubicBezTo>
                    <a:pt x="19" y="68"/>
                    <a:pt x="18" y="68"/>
                    <a:pt x="16" y="68"/>
                  </a:cubicBezTo>
                  <a:cubicBezTo>
                    <a:pt x="16" y="56"/>
                    <a:pt x="16" y="56"/>
                    <a:pt x="16" y="56"/>
                  </a:cubicBezTo>
                  <a:cubicBezTo>
                    <a:pt x="16" y="29"/>
                    <a:pt x="37" y="8"/>
                    <a:pt x="64" y="8"/>
                  </a:cubicBezTo>
                  <a:cubicBezTo>
                    <a:pt x="91" y="8"/>
                    <a:pt x="112" y="29"/>
                    <a:pt x="112" y="56"/>
                  </a:cubicBezTo>
                  <a:cubicBezTo>
                    <a:pt x="112" y="68"/>
                    <a:pt x="112" y="68"/>
                    <a:pt x="112" y="68"/>
                  </a:cubicBezTo>
                  <a:cubicBezTo>
                    <a:pt x="110" y="68"/>
                    <a:pt x="109" y="68"/>
                    <a:pt x="107" y="68"/>
                  </a:cubicBezTo>
                  <a:cubicBezTo>
                    <a:pt x="106" y="63"/>
                    <a:pt x="101" y="60"/>
                    <a:pt x="96" y="60"/>
                  </a:cubicBezTo>
                  <a:cubicBezTo>
                    <a:pt x="89" y="60"/>
                    <a:pt x="84" y="65"/>
                    <a:pt x="84" y="72"/>
                  </a:cubicBezTo>
                  <a:cubicBezTo>
                    <a:pt x="84" y="108"/>
                    <a:pt x="84" y="108"/>
                    <a:pt x="84" y="108"/>
                  </a:cubicBezTo>
                  <a:cubicBezTo>
                    <a:pt x="84" y="114"/>
                    <a:pt x="89" y="120"/>
                    <a:pt x="96" y="120"/>
                  </a:cubicBezTo>
                  <a:cubicBezTo>
                    <a:pt x="101" y="120"/>
                    <a:pt x="106" y="116"/>
                    <a:pt x="107" y="112"/>
                  </a:cubicBezTo>
                  <a:cubicBezTo>
                    <a:pt x="119" y="111"/>
                    <a:pt x="128" y="102"/>
                    <a:pt x="128" y="90"/>
                  </a:cubicBezTo>
                  <a:cubicBezTo>
                    <a:pt x="128" y="83"/>
                    <a:pt x="125" y="77"/>
                    <a:pt x="120" y="73"/>
                  </a:cubicBezTo>
                  <a:close/>
                  <a:moveTo>
                    <a:pt x="28" y="72"/>
                  </a:moveTo>
                  <a:cubicBezTo>
                    <a:pt x="28" y="69"/>
                    <a:pt x="30" y="68"/>
                    <a:pt x="32" y="68"/>
                  </a:cubicBezTo>
                  <a:cubicBezTo>
                    <a:pt x="34" y="68"/>
                    <a:pt x="36" y="69"/>
                    <a:pt x="36" y="72"/>
                  </a:cubicBezTo>
                  <a:cubicBezTo>
                    <a:pt x="36" y="108"/>
                    <a:pt x="36" y="108"/>
                    <a:pt x="36" y="108"/>
                  </a:cubicBezTo>
                  <a:cubicBezTo>
                    <a:pt x="36" y="110"/>
                    <a:pt x="34" y="112"/>
                    <a:pt x="32" y="112"/>
                  </a:cubicBezTo>
                  <a:cubicBezTo>
                    <a:pt x="30" y="112"/>
                    <a:pt x="28" y="110"/>
                    <a:pt x="28" y="108"/>
                  </a:cubicBezTo>
                  <a:lnTo>
                    <a:pt x="28" y="72"/>
                  </a:lnTo>
                  <a:close/>
                  <a:moveTo>
                    <a:pt x="20" y="76"/>
                  </a:moveTo>
                  <a:cubicBezTo>
                    <a:pt x="20" y="103"/>
                    <a:pt x="20" y="103"/>
                    <a:pt x="20" y="103"/>
                  </a:cubicBezTo>
                  <a:cubicBezTo>
                    <a:pt x="13" y="102"/>
                    <a:pt x="8" y="96"/>
                    <a:pt x="8" y="90"/>
                  </a:cubicBezTo>
                  <a:cubicBezTo>
                    <a:pt x="8" y="83"/>
                    <a:pt x="13" y="77"/>
                    <a:pt x="20" y="76"/>
                  </a:cubicBezTo>
                  <a:close/>
                  <a:moveTo>
                    <a:pt x="100" y="108"/>
                  </a:moveTo>
                  <a:cubicBezTo>
                    <a:pt x="100" y="110"/>
                    <a:pt x="98" y="112"/>
                    <a:pt x="96" y="112"/>
                  </a:cubicBezTo>
                  <a:cubicBezTo>
                    <a:pt x="94" y="112"/>
                    <a:pt x="92" y="110"/>
                    <a:pt x="92" y="108"/>
                  </a:cubicBezTo>
                  <a:cubicBezTo>
                    <a:pt x="92" y="72"/>
                    <a:pt x="92" y="72"/>
                    <a:pt x="92" y="72"/>
                  </a:cubicBezTo>
                  <a:cubicBezTo>
                    <a:pt x="92" y="69"/>
                    <a:pt x="94" y="68"/>
                    <a:pt x="96" y="68"/>
                  </a:cubicBezTo>
                  <a:cubicBezTo>
                    <a:pt x="98" y="68"/>
                    <a:pt x="100" y="69"/>
                    <a:pt x="100" y="72"/>
                  </a:cubicBezTo>
                  <a:lnTo>
                    <a:pt x="100" y="108"/>
                  </a:lnTo>
                  <a:close/>
                  <a:moveTo>
                    <a:pt x="108" y="103"/>
                  </a:moveTo>
                  <a:cubicBezTo>
                    <a:pt x="108" y="76"/>
                    <a:pt x="108" y="76"/>
                    <a:pt x="108" y="76"/>
                  </a:cubicBezTo>
                  <a:cubicBezTo>
                    <a:pt x="115" y="77"/>
                    <a:pt x="120" y="83"/>
                    <a:pt x="120" y="90"/>
                  </a:cubicBezTo>
                  <a:cubicBezTo>
                    <a:pt x="120" y="96"/>
                    <a:pt x="115" y="102"/>
                    <a:pt x="108" y="103"/>
                  </a:cubicBezTo>
                  <a:close/>
                </a:path>
              </a:pathLst>
            </a:custGeom>
            <a:solidFill>
              <a:schemeClr val="accent2"/>
            </a:solidFill>
            <a:ln>
              <a:solidFill>
                <a:schemeClr val="accent2"/>
              </a:solidFill>
            </a:ln>
          </p:spPr>
          <p:txBody>
            <a:bodyPr vert="horz" wrap="square" lIns="91387" tIns="45694" rIns="91387" bIns="45694" numCol="1" anchor="t" anchorCtr="0" compatLnSpc="1"/>
            <a:lstStyle/>
            <a:p>
              <a:endParaRPr lang="zh-CN" altLang="en-US" sz="1705" dirty="0">
                <a:latin typeface="方正黑体简体" panose="02010601030101010101" pitchFamily="2" charset="-122"/>
                <a:ea typeface="方正黑体简体" panose="02010601030101010101" pitchFamily="2" charset="-122"/>
                <a:cs typeface="+mn-ea"/>
                <a:sym typeface="+mn-lt"/>
              </a:endParaRPr>
            </a:p>
          </p:txBody>
        </p:sp>
        <p:grpSp>
          <p:nvGrpSpPr>
            <p:cNvPr id="31" name="组合 30"/>
            <p:cNvGrpSpPr/>
            <p:nvPr/>
          </p:nvGrpSpPr>
          <p:grpSpPr>
            <a:xfrm>
              <a:off x="2386" y="6591"/>
              <a:ext cx="5870" cy="663"/>
              <a:chOff x="3215" y="6667"/>
              <a:chExt cx="5870" cy="663"/>
            </a:xfrm>
          </p:grpSpPr>
          <p:sp>
            <p:nvSpPr>
              <p:cNvPr id="32" name="矩形 31"/>
              <p:cNvSpPr/>
              <p:nvPr/>
            </p:nvSpPr>
            <p:spPr>
              <a:xfrm>
                <a:off x="4013" y="6667"/>
                <a:ext cx="5072" cy="663"/>
              </a:xfrm>
              <a:prstGeom prst="rect">
                <a:avLst/>
              </a:prstGeom>
              <a:solidFill>
                <a:srgbClr val="00B0F0"/>
              </a:solidFill>
              <a:ln>
                <a:solidFill>
                  <a:srgbClr val="0799FD"/>
                </a:solidFill>
              </a:ln>
            </p:spPr>
            <p:txBody>
              <a:bodyPr wrap="square">
                <a:spAutoFit/>
              </a:bodyPr>
              <a:lstStyle/>
              <a:p>
                <a:pPr marL="285750" indent="-285750" algn="just" defTabSz="913765">
                  <a:lnSpc>
                    <a:spcPct val="120000"/>
                  </a:lnSpc>
                  <a:buFont typeface="Wingdings" panose="05000000000000000000" pitchFamily="2" charset="2"/>
                  <a:buChar char="u"/>
                  <a:defRPr/>
                </a:pPr>
                <a:r>
                  <a:rPr lang="zh-CN" altLang="en-US" b="1" dirty="0">
                    <a:solidFill>
                      <a:schemeClr val="bg1"/>
                    </a:solidFill>
                    <a:latin typeface="+mn-ea"/>
                    <a:cs typeface="+mn-ea"/>
                    <a:sym typeface="+mn-lt"/>
                  </a:rPr>
                  <a:t>选择要删除的单元格</a:t>
                </a:r>
              </a:p>
            </p:txBody>
          </p:sp>
          <p:sp>
            <p:nvSpPr>
              <p:cNvPr id="33" name="Freeform 36"/>
              <p:cNvSpPr>
                <a:spLocks noEditPoints="1"/>
              </p:cNvSpPr>
              <p:nvPr/>
            </p:nvSpPr>
            <p:spPr bwMode="auto">
              <a:xfrm>
                <a:off x="3215" y="6719"/>
                <a:ext cx="614" cy="577"/>
              </a:xfrm>
              <a:custGeom>
                <a:avLst/>
                <a:gdLst>
                  <a:gd name="T0" fmla="*/ 116 w 128"/>
                  <a:gd name="T1" fmla="*/ 28 h 120"/>
                  <a:gd name="T2" fmla="*/ 112 w 128"/>
                  <a:gd name="T3" fmla="*/ 28 h 120"/>
                  <a:gd name="T4" fmla="*/ 112 w 128"/>
                  <a:gd name="T5" fmla="*/ 20 h 120"/>
                  <a:gd name="T6" fmla="*/ 100 w 128"/>
                  <a:gd name="T7" fmla="*/ 8 h 120"/>
                  <a:gd name="T8" fmla="*/ 56 w 128"/>
                  <a:gd name="T9" fmla="*/ 8 h 120"/>
                  <a:gd name="T10" fmla="*/ 36 w 128"/>
                  <a:gd name="T11" fmla="*/ 0 h 120"/>
                  <a:gd name="T12" fmla="*/ 12 w 128"/>
                  <a:gd name="T13" fmla="*/ 0 h 120"/>
                  <a:gd name="T14" fmla="*/ 0 w 128"/>
                  <a:gd name="T15" fmla="*/ 12 h 120"/>
                  <a:gd name="T16" fmla="*/ 0 w 128"/>
                  <a:gd name="T17" fmla="*/ 108 h 120"/>
                  <a:gd name="T18" fmla="*/ 12 w 128"/>
                  <a:gd name="T19" fmla="*/ 120 h 120"/>
                  <a:gd name="T20" fmla="*/ 20 w 128"/>
                  <a:gd name="T21" fmla="*/ 120 h 120"/>
                  <a:gd name="T22" fmla="*/ 88 w 128"/>
                  <a:gd name="T23" fmla="*/ 120 h 120"/>
                  <a:gd name="T24" fmla="*/ 116 w 128"/>
                  <a:gd name="T25" fmla="*/ 120 h 120"/>
                  <a:gd name="T26" fmla="*/ 128 w 128"/>
                  <a:gd name="T27" fmla="*/ 108 h 120"/>
                  <a:gd name="T28" fmla="*/ 128 w 128"/>
                  <a:gd name="T29" fmla="*/ 40 h 120"/>
                  <a:gd name="T30" fmla="*/ 116 w 128"/>
                  <a:gd name="T31" fmla="*/ 28 h 120"/>
                  <a:gd name="T32" fmla="*/ 16 w 128"/>
                  <a:gd name="T33" fmla="*/ 112 h 120"/>
                  <a:gd name="T34" fmla="*/ 8 w 128"/>
                  <a:gd name="T35" fmla="*/ 104 h 120"/>
                  <a:gd name="T36" fmla="*/ 8 w 128"/>
                  <a:gd name="T37" fmla="*/ 16 h 120"/>
                  <a:gd name="T38" fmla="*/ 16 w 128"/>
                  <a:gd name="T39" fmla="*/ 8 h 120"/>
                  <a:gd name="T40" fmla="*/ 36 w 128"/>
                  <a:gd name="T41" fmla="*/ 8 h 120"/>
                  <a:gd name="T42" fmla="*/ 56 w 128"/>
                  <a:gd name="T43" fmla="*/ 16 h 120"/>
                  <a:gd name="T44" fmla="*/ 96 w 128"/>
                  <a:gd name="T45" fmla="*/ 16 h 120"/>
                  <a:gd name="T46" fmla="*/ 104 w 128"/>
                  <a:gd name="T47" fmla="*/ 24 h 120"/>
                  <a:gd name="T48" fmla="*/ 104 w 128"/>
                  <a:gd name="T49" fmla="*/ 28 h 120"/>
                  <a:gd name="T50" fmla="*/ 32 w 128"/>
                  <a:gd name="T51" fmla="*/ 28 h 120"/>
                  <a:gd name="T52" fmla="*/ 20 w 128"/>
                  <a:gd name="T53" fmla="*/ 40 h 120"/>
                  <a:gd name="T54" fmla="*/ 20 w 128"/>
                  <a:gd name="T55" fmla="*/ 108 h 120"/>
                  <a:gd name="T56" fmla="*/ 20 w 128"/>
                  <a:gd name="T57" fmla="*/ 112 h 120"/>
                  <a:gd name="T58" fmla="*/ 16 w 128"/>
                  <a:gd name="T59" fmla="*/ 112 h 120"/>
                  <a:gd name="T60" fmla="*/ 120 w 128"/>
                  <a:gd name="T61" fmla="*/ 104 h 120"/>
                  <a:gd name="T62" fmla="*/ 112 w 128"/>
                  <a:gd name="T63" fmla="*/ 112 h 120"/>
                  <a:gd name="T64" fmla="*/ 88 w 128"/>
                  <a:gd name="T65" fmla="*/ 112 h 120"/>
                  <a:gd name="T66" fmla="*/ 28 w 128"/>
                  <a:gd name="T67" fmla="*/ 112 h 120"/>
                  <a:gd name="T68" fmla="*/ 28 w 128"/>
                  <a:gd name="T69" fmla="*/ 104 h 120"/>
                  <a:gd name="T70" fmla="*/ 28 w 128"/>
                  <a:gd name="T71" fmla="*/ 44 h 120"/>
                  <a:gd name="T72" fmla="*/ 36 w 128"/>
                  <a:gd name="T73" fmla="*/ 36 h 120"/>
                  <a:gd name="T74" fmla="*/ 112 w 128"/>
                  <a:gd name="T75" fmla="*/ 36 h 120"/>
                  <a:gd name="T76" fmla="*/ 120 w 128"/>
                  <a:gd name="T77" fmla="*/ 44 h 120"/>
                  <a:gd name="T78" fmla="*/ 120 w 128"/>
                  <a:gd name="T79" fmla="*/ 10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8" h="120">
                    <a:moveTo>
                      <a:pt x="116" y="28"/>
                    </a:moveTo>
                    <a:cubicBezTo>
                      <a:pt x="112" y="28"/>
                      <a:pt x="112" y="28"/>
                      <a:pt x="112" y="28"/>
                    </a:cubicBezTo>
                    <a:cubicBezTo>
                      <a:pt x="112" y="20"/>
                      <a:pt x="112" y="20"/>
                      <a:pt x="112" y="20"/>
                    </a:cubicBezTo>
                    <a:cubicBezTo>
                      <a:pt x="112" y="13"/>
                      <a:pt x="106" y="8"/>
                      <a:pt x="100" y="8"/>
                    </a:cubicBezTo>
                    <a:cubicBezTo>
                      <a:pt x="100" y="8"/>
                      <a:pt x="78" y="8"/>
                      <a:pt x="56" y="8"/>
                    </a:cubicBezTo>
                    <a:cubicBezTo>
                      <a:pt x="52" y="8"/>
                      <a:pt x="39" y="0"/>
                      <a:pt x="36" y="0"/>
                    </a:cubicBezTo>
                    <a:cubicBezTo>
                      <a:pt x="18" y="0"/>
                      <a:pt x="12" y="0"/>
                      <a:pt x="12" y="0"/>
                    </a:cubicBezTo>
                    <a:cubicBezTo>
                      <a:pt x="5" y="0"/>
                      <a:pt x="0" y="5"/>
                      <a:pt x="0" y="12"/>
                    </a:cubicBezTo>
                    <a:cubicBezTo>
                      <a:pt x="0" y="108"/>
                      <a:pt x="0" y="108"/>
                      <a:pt x="0" y="108"/>
                    </a:cubicBezTo>
                    <a:cubicBezTo>
                      <a:pt x="0" y="114"/>
                      <a:pt x="5" y="120"/>
                      <a:pt x="12" y="120"/>
                    </a:cubicBezTo>
                    <a:cubicBezTo>
                      <a:pt x="20" y="120"/>
                      <a:pt x="20" y="120"/>
                      <a:pt x="20" y="120"/>
                    </a:cubicBezTo>
                    <a:cubicBezTo>
                      <a:pt x="88" y="120"/>
                      <a:pt x="88" y="120"/>
                      <a:pt x="88" y="120"/>
                    </a:cubicBezTo>
                    <a:cubicBezTo>
                      <a:pt x="116" y="120"/>
                      <a:pt x="116" y="120"/>
                      <a:pt x="116" y="120"/>
                    </a:cubicBezTo>
                    <a:cubicBezTo>
                      <a:pt x="122" y="120"/>
                      <a:pt x="128" y="114"/>
                      <a:pt x="128" y="108"/>
                    </a:cubicBezTo>
                    <a:cubicBezTo>
                      <a:pt x="128" y="40"/>
                      <a:pt x="128" y="40"/>
                      <a:pt x="128" y="40"/>
                    </a:cubicBezTo>
                    <a:cubicBezTo>
                      <a:pt x="128" y="33"/>
                      <a:pt x="122" y="28"/>
                      <a:pt x="116" y="28"/>
                    </a:cubicBezTo>
                    <a:close/>
                    <a:moveTo>
                      <a:pt x="16" y="112"/>
                    </a:moveTo>
                    <a:cubicBezTo>
                      <a:pt x="11" y="112"/>
                      <a:pt x="8" y="108"/>
                      <a:pt x="8" y="104"/>
                    </a:cubicBezTo>
                    <a:cubicBezTo>
                      <a:pt x="8" y="16"/>
                      <a:pt x="8" y="16"/>
                      <a:pt x="8" y="16"/>
                    </a:cubicBezTo>
                    <a:cubicBezTo>
                      <a:pt x="8" y="11"/>
                      <a:pt x="11" y="8"/>
                      <a:pt x="16" y="8"/>
                    </a:cubicBezTo>
                    <a:cubicBezTo>
                      <a:pt x="16" y="8"/>
                      <a:pt x="20" y="8"/>
                      <a:pt x="36" y="8"/>
                    </a:cubicBezTo>
                    <a:cubicBezTo>
                      <a:pt x="40" y="8"/>
                      <a:pt x="52" y="16"/>
                      <a:pt x="56" y="16"/>
                    </a:cubicBezTo>
                    <a:cubicBezTo>
                      <a:pt x="76" y="16"/>
                      <a:pt x="96" y="16"/>
                      <a:pt x="96" y="16"/>
                    </a:cubicBezTo>
                    <a:cubicBezTo>
                      <a:pt x="100" y="16"/>
                      <a:pt x="104" y="19"/>
                      <a:pt x="104" y="24"/>
                    </a:cubicBezTo>
                    <a:cubicBezTo>
                      <a:pt x="104" y="28"/>
                      <a:pt x="104" y="28"/>
                      <a:pt x="104" y="28"/>
                    </a:cubicBezTo>
                    <a:cubicBezTo>
                      <a:pt x="32" y="28"/>
                      <a:pt x="32" y="28"/>
                      <a:pt x="32" y="28"/>
                    </a:cubicBezTo>
                    <a:cubicBezTo>
                      <a:pt x="25" y="28"/>
                      <a:pt x="20" y="33"/>
                      <a:pt x="20" y="40"/>
                    </a:cubicBezTo>
                    <a:cubicBezTo>
                      <a:pt x="20" y="108"/>
                      <a:pt x="20" y="108"/>
                      <a:pt x="20" y="108"/>
                    </a:cubicBezTo>
                    <a:cubicBezTo>
                      <a:pt x="20" y="112"/>
                      <a:pt x="20" y="112"/>
                      <a:pt x="20" y="112"/>
                    </a:cubicBezTo>
                    <a:lnTo>
                      <a:pt x="16" y="112"/>
                    </a:lnTo>
                    <a:close/>
                    <a:moveTo>
                      <a:pt x="120" y="104"/>
                    </a:moveTo>
                    <a:cubicBezTo>
                      <a:pt x="120" y="108"/>
                      <a:pt x="116" y="112"/>
                      <a:pt x="112" y="112"/>
                    </a:cubicBezTo>
                    <a:cubicBezTo>
                      <a:pt x="88" y="112"/>
                      <a:pt x="88" y="112"/>
                      <a:pt x="88" y="112"/>
                    </a:cubicBezTo>
                    <a:cubicBezTo>
                      <a:pt x="28" y="112"/>
                      <a:pt x="28" y="112"/>
                      <a:pt x="28" y="112"/>
                    </a:cubicBezTo>
                    <a:cubicBezTo>
                      <a:pt x="28" y="104"/>
                      <a:pt x="28" y="104"/>
                      <a:pt x="28" y="104"/>
                    </a:cubicBezTo>
                    <a:cubicBezTo>
                      <a:pt x="28" y="44"/>
                      <a:pt x="28" y="44"/>
                      <a:pt x="28" y="44"/>
                    </a:cubicBezTo>
                    <a:cubicBezTo>
                      <a:pt x="28" y="39"/>
                      <a:pt x="31" y="36"/>
                      <a:pt x="36" y="36"/>
                    </a:cubicBezTo>
                    <a:cubicBezTo>
                      <a:pt x="112" y="36"/>
                      <a:pt x="112" y="36"/>
                      <a:pt x="112" y="36"/>
                    </a:cubicBezTo>
                    <a:cubicBezTo>
                      <a:pt x="116" y="36"/>
                      <a:pt x="120" y="39"/>
                      <a:pt x="120" y="44"/>
                    </a:cubicBezTo>
                    <a:lnTo>
                      <a:pt x="120" y="104"/>
                    </a:lnTo>
                    <a:close/>
                  </a:path>
                </a:pathLst>
              </a:custGeom>
              <a:solidFill>
                <a:srgbClr val="3F506C"/>
              </a:solidFill>
              <a:ln>
                <a:solidFill>
                  <a:srgbClr val="0799FD"/>
                </a:solidFill>
              </a:ln>
            </p:spPr>
            <p:txBody>
              <a:bodyPr vert="horz" wrap="square" lIns="91387" tIns="45694" rIns="91387" bIns="45694" numCol="1" anchor="t" anchorCtr="0" compatLnSpc="1"/>
              <a:lstStyle/>
              <a:p>
                <a:endParaRPr lang="zh-CN" altLang="en-US" sz="1705" dirty="0">
                  <a:solidFill>
                    <a:prstClr val="black"/>
                  </a:solidFill>
                  <a:latin typeface="方正黑体简体" panose="02010601030101010101" pitchFamily="2" charset="-122"/>
                  <a:ea typeface="方正黑体简体" panose="02010601030101010101" pitchFamily="2" charset="-122"/>
                  <a:cs typeface="+mn-ea"/>
                  <a:sym typeface="+mn-lt"/>
                </a:endParaRPr>
              </a:p>
            </p:txBody>
          </p:sp>
        </p:gr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（一）单元格的基本操作</a:t>
            </a:r>
          </a:p>
        </p:txBody>
      </p:sp>
      <p:sp>
        <p:nvSpPr>
          <p:cNvPr id="42" name="矩形 41"/>
          <p:cNvSpPr/>
          <p:nvPr/>
        </p:nvSpPr>
        <p:spPr>
          <a:xfrm>
            <a:off x="1274324" y="1161593"/>
            <a:ext cx="4452708" cy="5178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内容占位符 3"/>
          <p:cNvSpPr>
            <a:spLocks noGrp="1"/>
          </p:cNvSpPr>
          <p:nvPr>
            <p:ph sz="quarter" idx="10"/>
          </p:nvPr>
        </p:nvSpPr>
        <p:spPr>
          <a:xfrm>
            <a:off x="1274324" y="1186269"/>
            <a:ext cx="4067697" cy="533482"/>
          </a:xfrm>
        </p:spPr>
        <p:txBody>
          <a:bodyPr>
            <a:normAutofit lnSpcReduction="10000"/>
          </a:bodyPr>
          <a:lstStyle/>
          <a:p>
            <a:pPr indent="0"/>
            <a:r>
              <a:rPr lang="en-US" altLang="zh-CN" dirty="0">
                <a:solidFill>
                  <a:schemeClr val="bg1"/>
                </a:solidFill>
              </a:rPr>
              <a:t>4</a:t>
            </a:r>
            <a:r>
              <a:rPr lang="zh-CN" altLang="en-US" dirty="0">
                <a:solidFill>
                  <a:schemeClr val="bg1"/>
                </a:solidFill>
              </a:rPr>
              <a:t>．合并与拆分单元格</a:t>
            </a:r>
            <a:endParaRPr lang="en-US" altLang="zh-CN" sz="1100" dirty="0"/>
          </a:p>
        </p:txBody>
      </p:sp>
      <p:grpSp>
        <p:nvGrpSpPr>
          <p:cNvPr id="44" name="组合 43"/>
          <p:cNvGrpSpPr/>
          <p:nvPr/>
        </p:nvGrpSpPr>
        <p:grpSpPr>
          <a:xfrm flipV="1">
            <a:off x="609600" y="1030803"/>
            <a:ext cx="470284" cy="670057"/>
            <a:chOff x="3173412" y="596106"/>
            <a:chExt cx="960438" cy="1368425"/>
          </a:xfrm>
        </p:grpSpPr>
        <p:sp>
          <p:nvSpPr>
            <p:cNvPr id="45"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6"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7"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8"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9"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0"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51"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53" name="TextBox 52"/>
          <p:cNvSpPr txBox="1"/>
          <p:nvPr/>
        </p:nvSpPr>
        <p:spPr>
          <a:xfrm>
            <a:off x="893325" y="1870111"/>
            <a:ext cx="10769286" cy="553998"/>
          </a:xfrm>
          <a:prstGeom prst="rect">
            <a:avLst/>
          </a:prstGeom>
          <a:noFill/>
        </p:spPr>
        <p:txBody>
          <a:bodyPr wrap="square" rtlCol="0">
            <a:spAutoFit/>
          </a:bodyPr>
          <a:lstStyle/>
          <a:p>
            <a:pPr indent="609600" algn="just">
              <a:lnSpc>
                <a:spcPct val="150000"/>
              </a:lnSpc>
            </a:pPr>
            <a:r>
              <a:rPr lang="zh-CN" altLang="en-US" sz="2000" dirty="0">
                <a:latin typeface="+mn-ea"/>
                <a:cs typeface="+mn-ea"/>
                <a:sym typeface="Times New Roman" panose="02020603050405020304" pitchFamily="18" charset="0"/>
              </a:rPr>
              <a:t>当默认的单元格样式不能满足实际需求时，可通过合并与拆分单元格的方法来设置表</a:t>
            </a:r>
            <a:r>
              <a:rPr lang="zh-CN" altLang="en-US" sz="2000" dirty="0" smtClean="0">
                <a:latin typeface="+mn-ea"/>
                <a:cs typeface="+mn-ea"/>
                <a:sym typeface="Times New Roman" panose="02020603050405020304" pitchFamily="18" charset="0"/>
              </a:rPr>
              <a:t>格。</a:t>
            </a:r>
            <a:endParaRPr lang="zh-CN" altLang="en-US" sz="2000" dirty="0">
              <a:latin typeface="+mn-ea"/>
              <a:cs typeface="+mn-ea"/>
              <a:sym typeface="Times New Roman" panose="02020603050405020304" pitchFamily="18" charset="0"/>
            </a:endParaRPr>
          </a:p>
        </p:txBody>
      </p:sp>
      <p:grpSp>
        <p:nvGrpSpPr>
          <p:cNvPr id="23" name="组合 22"/>
          <p:cNvGrpSpPr/>
          <p:nvPr/>
        </p:nvGrpSpPr>
        <p:grpSpPr>
          <a:xfrm>
            <a:off x="1274030" y="2851474"/>
            <a:ext cx="9698990" cy="3160537"/>
            <a:chOff x="1994" y="3870"/>
            <a:chExt cx="15274" cy="4661"/>
          </a:xfrm>
        </p:grpSpPr>
        <p:grpSp>
          <p:nvGrpSpPr>
            <p:cNvPr id="24" name="组合 23"/>
            <p:cNvGrpSpPr/>
            <p:nvPr/>
          </p:nvGrpSpPr>
          <p:grpSpPr>
            <a:xfrm>
              <a:off x="2066" y="3870"/>
              <a:ext cx="15202" cy="2128"/>
              <a:chOff x="1552" y="4337"/>
              <a:chExt cx="16346" cy="2493"/>
            </a:xfrm>
          </p:grpSpPr>
          <p:sp>
            <p:nvSpPr>
              <p:cNvPr id="55" name="矩形 54"/>
              <p:cNvSpPr/>
              <p:nvPr/>
            </p:nvSpPr>
            <p:spPr>
              <a:xfrm>
                <a:off x="5332" y="4337"/>
                <a:ext cx="12566" cy="2493"/>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56" name="等腰三角形 5"/>
              <p:cNvSpPr/>
              <p:nvPr/>
            </p:nvSpPr>
            <p:spPr>
              <a:xfrm rot="5400000">
                <a:off x="2194" y="3695"/>
                <a:ext cx="2493" cy="3777"/>
              </a:xfrm>
              <a:custGeom>
                <a:avLst/>
                <a:gdLst/>
                <a:ahLst/>
                <a:cxnLst/>
                <a:rect l="l" t="t" r="r" b="b"/>
                <a:pathLst>
                  <a:path w="1450218" h="1860602">
                    <a:moveTo>
                      <a:pt x="0" y="1860602"/>
                    </a:moveTo>
                    <a:lnTo>
                      <a:pt x="0" y="132410"/>
                    </a:lnTo>
                    <a:lnTo>
                      <a:pt x="582757" y="132410"/>
                    </a:lnTo>
                    <a:lnTo>
                      <a:pt x="725109" y="0"/>
                    </a:lnTo>
                    <a:lnTo>
                      <a:pt x="867461" y="132410"/>
                    </a:lnTo>
                    <a:lnTo>
                      <a:pt x="1450218" y="132410"/>
                    </a:lnTo>
                    <a:lnTo>
                      <a:pt x="1450218" y="1860602"/>
                    </a:ln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57" name="TextBox 3"/>
              <p:cNvSpPr txBox="1"/>
              <p:nvPr/>
            </p:nvSpPr>
            <p:spPr>
              <a:xfrm>
                <a:off x="5568" y="4828"/>
                <a:ext cx="12330" cy="1510"/>
              </a:xfrm>
              <a:prstGeom prst="rect">
                <a:avLst/>
              </a:prstGeom>
              <a:solidFill>
                <a:schemeClr val="accent2">
                  <a:lumMod val="20000"/>
                  <a:lumOff val="80000"/>
                </a:schemeClr>
              </a:solidFill>
            </p:spPr>
            <p:txBody>
              <a:bodyPr wrap="square" lIns="91440" tIns="45720" rIns="91440" bIns="45720" rtlCol="0">
                <a:spAutoFit/>
              </a:bodyPr>
              <a:lstStyle/>
              <a:p>
                <a:pPr lvl="0" indent="0" algn="just" fontAlgn="auto">
                  <a:lnSpc>
                    <a:spcPct val="150000"/>
                  </a:lnSpc>
                  <a:buClrTx/>
                  <a:buSzTx/>
                  <a:buFontTx/>
                </a:pPr>
                <a:r>
                  <a:rPr lang="zh-CN" altLang="en-US" kern="100" dirty="0">
                    <a:solidFill>
                      <a:schemeClr val="dk1"/>
                    </a:solidFill>
                    <a:latin typeface="+mn-ea"/>
                    <a:cs typeface="宋体" panose="02010600030101010101" pitchFamily="2" charset="-122"/>
                    <a:sym typeface="+mn-ea"/>
                  </a:rPr>
                  <a:t>选择需要合并的多个单元格，在“开始”</a:t>
                </a:r>
                <a:r>
                  <a:rPr lang="en-US" altLang="zh-CN" kern="100" dirty="0">
                    <a:solidFill>
                      <a:schemeClr val="dk1"/>
                    </a:solidFill>
                    <a:latin typeface="+mn-ea"/>
                    <a:cs typeface="宋体" panose="02010600030101010101" pitchFamily="2" charset="-122"/>
                    <a:sym typeface="+mn-ea"/>
                  </a:rPr>
                  <a:t>/“</a:t>
                </a:r>
                <a:r>
                  <a:rPr lang="zh-CN" altLang="en-US" kern="100" dirty="0">
                    <a:solidFill>
                      <a:schemeClr val="dk1"/>
                    </a:solidFill>
                    <a:latin typeface="+mn-ea"/>
                    <a:cs typeface="宋体" panose="02010600030101010101" pitchFamily="2" charset="-122"/>
                    <a:sym typeface="+mn-ea"/>
                  </a:rPr>
                  <a:t>对齐方式”组中单击“合并后居中”按钮 ，可以合并单元格，并使其中的内容居中显示。</a:t>
                </a:r>
                <a:endParaRPr lang="zh-CN" altLang="en-US" kern="100" dirty="0" smtClean="0">
                  <a:solidFill>
                    <a:schemeClr val="dk1"/>
                  </a:solidFill>
                  <a:latin typeface="+mn-ea"/>
                  <a:cs typeface="宋体" panose="02010600030101010101" pitchFamily="2" charset="-122"/>
                  <a:sym typeface="+mn-ea"/>
                </a:endParaRPr>
              </a:p>
            </p:txBody>
          </p:sp>
          <p:sp>
            <p:nvSpPr>
              <p:cNvPr id="58" name="TextBox 4"/>
              <p:cNvSpPr txBox="1"/>
              <p:nvPr/>
            </p:nvSpPr>
            <p:spPr>
              <a:xfrm>
                <a:off x="2128" y="5347"/>
                <a:ext cx="2614" cy="531"/>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pitchFamily="34" charset="-122"/>
                    <a:ea typeface="微软雅黑" panose="020B0503020204020204" pitchFamily="34" charset="-122"/>
                  </a:defRPr>
                </a:lvl1pPr>
              </a:lstStyle>
              <a:p>
                <a:pPr algn="ctr"/>
                <a:r>
                  <a:rPr lang="zh-CN" altLang="en-US" sz="2000" b="1" spc="400" dirty="0"/>
                  <a:t>合并单元格</a:t>
                </a:r>
              </a:p>
            </p:txBody>
          </p:sp>
        </p:grpSp>
        <p:grpSp>
          <p:nvGrpSpPr>
            <p:cNvPr id="34" name="组合 33"/>
            <p:cNvGrpSpPr/>
            <p:nvPr/>
          </p:nvGrpSpPr>
          <p:grpSpPr>
            <a:xfrm>
              <a:off x="1994" y="6394"/>
              <a:ext cx="15274" cy="2137"/>
              <a:chOff x="1553" y="7321"/>
              <a:chExt cx="16473" cy="2809"/>
            </a:xfrm>
          </p:grpSpPr>
          <p:sp>
            <p:nvSpPr>
              <p:cNvPr id="41" name="矩形 40"/>
              <p:cNvSpPr/>
              <p:nvPr/>
            </p:nvSpPr>
            <p:spPr>
              <a:xfrm>
                <a:off x="1553" y="7321"/>
                <a:ext cx="11581" cy="280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52" name="等腰三角形 30"/>
              <p:cNvSpPr/>
              <p:nvPr/>
            </p:nvSpPr>
            <p:spPr>
              <a:xfrm rot="16200000" flipH="1">
                <a:off x="14098" y="6203"/>
                <a:ext cx="2809" cy="5046"/>
              </a:xfrm>
              <a:custGeom>
                <a:avLst/>
                <a:gdLst/>
                <a:ahLst/>
                <a:cxnLst/>
                <a:rect l="l" t="t" r="r" b="b"/>
                <a:pathLst>
                  <a:path w="1450218" h="1860602">
                    <a:moveTo>
                      <a:pt x="0" y="132410"/>
                    </a:moveTo>
                    <a:lnTo>
                      <a:pt x="0" y="1860602"/>
                    </a:lnTo>
                    <a:lnTo>
                      <a:pt x="1450218" y="1860602"/>
                    </a:lnTo>
                    <a:lnTo>
                      <a:pt x="1450218" y="132410"/>
                    </a:lnTo>
                    <a:lnTo>
                      <a:pt x="867461" y="132410"/>
                    </a:lnTo>
                    <a:lnTo>
                      <a:pt x="725109" y="0"/>
                    </a:lnTo>
                    <a:lnTo>
                      <a:pt x="582757" y="132410"/>
                    </a:ln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54" name="TextBox 8"/>
              <p:cNvSpPr txBox="1"/>
              <p:nvPr/>
            </p:nvSpPr>
            <p:spPr>
              <a:xfrm>
                <a:off x="1553" y="7669"/>
                <a:ext cx="10995" cy="2112"/>
              </a:xfrm>
              <a:prstGeom prst="rect">
                <a:avLst/>
              </a:prstGeom>
              <a:noFill/>
            </p:spPr>
            <p:txBody>
              <a:bodyPr wrap="square" lIns="91440" tIns="45720" rIns="91440" bIns="45720" rtlCol="0">
                <a:spAutoFit/>
              </a:bodyPr>
              <a:lstStyle/>
              <a:p>
                <a:pPr>
                  <a:lnSpc>
                    <a:spcPct val="120000"/>
                  </a:lnSpc>
                  <a:spcBef>
                    <a:spcPts val="300"/>
                  </a:spcBef>
                  <a:buFont typeface="Wingdings" panose="05000000000000000000" pitchFamily="2" charset="2"/>
                  <a:buNone/>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ea"/>
                  </a:rPr>
                  <a:t>拆分单元格的方法与合并单元格的方法完全相反，在拆分时需先选择合并后的单元格，然后单击“合并后居中”按</a:t>
                </a:r>
                <a:r>
                  <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sym typeface="+mn-ea"/>
                  </a:rPr>
                  <a:t>钮；或</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ea"/>
                  </a:rPr>
                  <a:t>按“</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sym typeface="+mn-ea"/>
                  </a:rPr>
                  <a:t>Ctrl+Shift+F”</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mn-ea"/>
                  </a:rPr>
                  <a:t>组合键，打开“设置单元格格式”对话</a:t>
                </a:r>
                <a:r>
                  <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sym typeface="+mn-ea"/>
                  </a:rPr>
                  <a:t>框。</a:t>
                </a:r>
                <a:endParaRPr lang="zh-CN" altLang="en-US" kern="100" dirty="0" smtClean="0">
                  <a:solidFill>
                    <a:schemeClr val="dk1"/>
                  </a:solidFill>
                  <a:latin typeface="+mn-ea"/>
                  <a:cs typeface="宋体" panose="02010600030101010101" pitchFamily="2" charset="-122"/>
                  <a:sym typeface="+mn-ea"/>
                </a:endParaRPr>
              </a:p>
            </p:txBody>
          </p:sp>
        </p:grpSp>
        <p:sp>
          <p:nvSpPr>
            <p:cNvPr id="38" name="TextBox 4"/>
            <p:cNvSpPr txBox="1"/>
            <p:nvPr/>
          </p:nvSpPr>
          <p:spPr>
            <a:xfrm>
              <a:off x="13107" y="7201"/>
              <a:ext cx="3948" cy="454"/>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pitchFamily="34" charset="-122"/>
                  <a:ea typeface="微软雅黑" panose="020B0503020204020204" pitchFamily="34" charset="-122"/>
                </a:defRPr>
              </a:lvl1pPr>
            </a:lstStyle>
            <a:p>
              <a:pPr algn="ctr"/>
              <a:r>
                <a:rPr lang="zh-CN" altLang="en-US" sz="2000" b="1" spc="400" dirty="0">
                  <a:solidFill>
                    <a:schemeClr val="tx1"/>
                  </a:solidFill>
                </a:rPr>
                <a:t>拆分单元格</a:t>
              </a:r>
            </a:p>
          </p:txBody>
        </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smtClean="0"/>
              <a:t>（二）</a:t>
            </a:r>
            <a:r>
              <a:rPr lang="zh-CN" altLang="en-US" dirty="0"/>
              <a:t>数据的录入技巧</a:t>
            </a:r>
          </a:p>
        </p:txBody>
      </p:sp>
      <p:grpSp>
        <p:nvGrpSpPr>
          <p:cNvPr id="31" name="组合 30"/>
          <p:cNvGrpSpPr/>
          <p:nvPr/>
        </p:nvGrpSpPr>
        <p:grpSpPr>
          <a:xfrm>
            <a:off x="1009863" y="2782868"/>
            <a:ext cx="10046643" cy="3136109"/>
            <a:chOff x="-892875" y="1742596"/>
            <a:chExt cx="15162958" cy="4243763"/>
          </a:xfrm>
        </p:grpSpPr>
        <p:grpSp>
          <p:nvGrpSpPr>
            <p:cNvPr id="32" name="组合 31"/>
            <p:cNvGrpSpPr/>
            <p:nvPr/>
          </p:nvGrpSpPr>
          <p:grpSpPr>
            <a:xfrm>
              <a:off x="-892875" y="1742596"/>
              <a:ext cx="4807376" cy="4239170"/>
              <a:chOff x="-892875" y="1742596"/>
              <a:chExt cx="4807376" cy="4239170"/>
            </a:xfrm>
          </p:grpSpPr>
          <p:sp>
            <p:nvSpPr>
              <p:cNvPr id="41" name="Rectangle: Rounded Corners 41"/>
              <p:cNvSpPr/>
              <p:nvPr/>
            </p:nvSpPr>
            <p:spPr>
              <a:xfrm>
                <a:off x="-892875" y="1742596"/>
                <a:ext cx="4807376" cy="4185608"/>
              </a:xfrm>
              <a:prstGeom prst="roundRect">
                <a:avLst>
                  <a:gd name="adj" fmla="val 5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52" name="Rectangle 15"/>
              <p:cNvSpPr/>
              <p:nvPr/>
            </p:nvSpPr>
            <p:spPr bwMode="auto">
              <a:xfrm>
                <a:off x="231793" y="5547015"/>
                <a:ext cx="2434755" cy="4347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defRPr/>
                </a:pPr>
                <a:r>
                  <a:rPr lang="en-US" altLang="zh-CN" sz="2200" dirty="0" smtClean="0">
                    <a:solidFill>
                      <a:schemeClr val="accent5"/>
                    </a:solidFill>
                  </a:rPr>
                  <a:t>01</a:t>
                </a:r>
                <a:endParaRPr lang="zh-CN" altLang="en-US" sz="2200" dirty="0">
                  <a:solidFill>
                    <a:schemeClr val="accent5"/>
                  </a:solidFill>
                </a:endParaRPr>
              </a:p>
            </p:txBody>
          </p:sp>
          <p:sp>
            <p:nvSpPr>
              <p:cNvPr id="53" name="矩形 52"/>
              <p:cNvSpPr/>
              <p:nvPr/>
            </p:nvSpPr>
            <p:spPr>
              <a:xfrm>
                <a:off x="-744381" y="2180009"/>
                <a:ext cx="4387103" cy="2124054"/>
              </a:xfrm>
              <a:prstGeom prst="rect">
                <a:avLst/>
              </a:prstGeom>
            </p:spPr>
            <p:txBody>
              <a:bodyPr wrap="square">
                <a:spAutoFit/>
              </a:bodyPr>
              <a:lstStyle/>
              <a:p>
                <a:pPr>
                  <a:lnSpc>
                    <a:spcPct val="120000"/>
                  </a:lnSpc>
                </a:pPr>
                <a:r>
                  <a:rPr lang="zh-CN" altLang="en-US" sz="2000" dirty="0">
                    <a:solidFill>
                      <a:schemeClr val="bg1"/>
                    </a:solidFill>
                  </a:rPr>
                  <a:t>单击选择需要的单元格，直接输入数据后按“</a:t>
                </a:r>
                <a:r>
                  <a:rPr lang="en-US" altLang="zh-CN" sz="2000" dirty="0">
                    <a:solidFill>
                      <a:schemeClr val="bg1"/>
                    </a:solidFill>
                  </a:rPr>
                  <a:t>Enter”</a:t>
                </a:r>
                <a:r>
                  <a:rPr lang="zh-CN" altLang="en-US" sz="2000" dirty="0">
                    <a:solidFill>
                      <a:schemeClr val="bg1"/>
                    </a:solidFill>
                  </a:rPr>
                  <a:t>键，单元格中原有的数据将被覆盖。</a:t>
                </a:r>
              </a:p>
            </p:txBody>
          </p:sp>
        </p:grpSp>
        <p:grpSp>
          <p:nvGrpSpPr>
            <p:cNvPr id="33" name="组合 32"/>
            <p:cNvGrpSpPr/>
            <p:nvPr/>
          </p:nvGrpSpPr>
          <p:grpSpPr>
            <a:xfrm>
              <a:off x="4284916" y="1742596"/>
              <a:ext cx="4807376" cy="4243763"/>
              <a:chOff x="4284916" y="1742596"/>
              <a:chExt cx="4807376" cy="4243763"/>
            </a:xfrm>
          </p:grpSpPr>
          <p:sp>
            <p:nvSpPr>
              <p:cNvPr id="38" name="Rectangle: Rounded Corners 53"/>
              <p:cNvSpPr/>
              <p:nvPr/>
            </p:nvSpPr>
            <p:spPr>
              <a:xfrm>
                <a:off x="4284916" y="1742596"/>
                <a:ext cx="4807376" cy="4185608"/>
              </a:xfrm>
              <a:prstGeom prst="roundRect">
                <a:avLst>
                  <a:gd name="adj" fmla="val 5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9" name="Rectangle 54"/>
              <p:cNvSpPr/>
              <p:nvPr/>
            </p:nvSpPr>
            <p:spPr bwMode="auto">
              <a:xfrm>
                <a:off x="5376060" y="5547015"/>
                <a:ext cx="2684065" cy="439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defRPr/>
                </a:pPr>
                <a:r>
                  <a:rPr lang="en-US" altLang="zh-CN" sz="2200" dirty="0" smtClean="0">
                    <a:solidFill>
                      <a:schemeClr val="accent5"/>
                    </a:solidFill>
                  </a:rPr>
                  <a:t>02</a:t>
                </a:r>
                <a:endParaRPr lang="zh-CN" altLang="en-US" sz="2200" dirty="0">
                  <a:solidFill>
                    <a:schemeClr val="accent5"/>
                  </a:solidFill>
                </a:endParaRPr>
              </a:p>
            </p:txBody>
          </p:sp>
          <p:sp>
            <p:nvSpPr>
              <p:cNvPr id="40" name="矩形 39"/>
              <p:cNvSpPr/>
              <p:nvPr/>
            </p:nvSpPr>
            <p:spPr>
              <a:xfrm>
                <a:off x="4452093" y="2180009"/>
                <a:ext cx="4412635" cy="2580796"/>
              </a:xfrm>
              <a:prstGeom prst="rect">
                <a:avLst/>
              </a:prstGeom>
            </p:spPr>
            <p:txBody>
              <a:bodyPr wrap="square">
                <a:spAutoFit/>
              </a:bodyPr>
              <a:lstStyle/>
              <a:p>
                <a:pPr>
                  <a:lnSpc>
                    <a:spcPct val="120000"/>
                  </a:lnSpc>
                </a:pPr>
                <a:r>
                  <a:rPr lang="zh-CN" altLang="en-US" sz="2000" dirty="0">
                    <a:solidFill>
                      <a:schemeClr val="tx1">
                        <a:lumMod val="95000"/>
                        <a:lumOff val="5000"/>
                      </a:schemeClr>
                    </a:solidFill>
                  </a:rPr>
                  <a:t>双击单元格，此时单元格中将出现插入点，按方向键可调整插入点的位置，然后直接输入数据并按“</a:t>
                </a:r>
                <a:r>
                  <a:rPr lang="en-US" altLang="zh-CN" sz="2000" dirty="0">
                    <a:solidFill>
                      <a:schemeClr val="tx1">
                        <a:lumMod val="95000"/>
                        <a:lumOff val="5000"/>
                      </a:schemeClr>
                    </a:solidFill>
                  </a:rPr>
                  <a:t>Enter”</a:t>
                </a:r>
                <a:r>
                  <a:rPr lang="zh-CN" altLang="en-US" sz="2000" dirty="0">
                    <a:solidFill>
                      <a:schemeClr val="tx1">
                        <a:lumMod val="95000"/>
                        <a:lumOff val="5000"/>
                      </a:schemeClr>
                    </a:solidFill>
                  </a:rPr>
                  <a:t>键完成录入操作。</a:t>
                </a:r>
              </a:p>
            </p:txBody>
          </p:sp>
        </p:grpSp>
        <p:grpSp>
          <p:nvGrpSpPr>
            <p:cNvPr id="34" name="组合 33"/>
            <p:cNvGrpSpPr/>
            <p:nvPr/>
          </p:nvGrpSpPr>
          <p:grpSpPr>
            <a:xfrm>
              <a:off x="9462707" y="1742596"/>
              <a:ext cx="4807376" cy="4185608"/>
              <a:chOff x="9462707" y="1742596"/>
              <a:chExt cx="4807376" cy="4185608"/>
            </a:xfrm>
          </p:grpSpPr>
          <p:sp>
            <p:nvSpPr>
              <p:cNvPr id="35" name="Rectangle: Rounded Corners 60"/>
              <p:cNvSpPr/>
              <p:nvPr/>
            </p:nvSpPr>
            <p:spPr>
              <a:xfrm>
                <a:off x="9462707" y="1742596"/>
                <a:ext cx="4807376" cy="4185608"/>
              </a:xfrm>
              <a:prstGeom prst="roundRect">
                <a:avLst>
                  <a:gd name="adj" fmla="val 5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6" name="Rectangle 61"/>
              <p:cNvSpPr/>
              <p:nvPr/>
            </p:nvSpPr>
            <p:spPr bwMode="auto">
              <a:xfrm>
                <a:off x="10752966" y="5547015"/>
                <a:ext cx="2434757" cy="381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Autofit/>
              </a:bodyPr>
              <a:lstStyle/>
              <a:p>
                <a:pPr algn="ctr">
                  <a:defRPr/>
                </a:pPr>
                <a:r>
                  <a:rPr lang="en-US" altLang="zh-CN" sz="2200" dirty="0" smtClean="0">
                    <a:solidFill>
                      <a:schemeClr val="accent5"/>
                    </a:solidFill>
                  </a:rPr>
                  <a:t>03</a:t>
                </a:r>
                <a:endParaRPr lang="zh-CN" altLang="en-US" sz="2200" dirty="0">
                  <a:solidFill>
                    <a:schemeClr val="accent5"/>
                  </a:solidFill>
                </a:endParaRPr>
              </a:p>
            </p:txBody>
          </p:sp>
          <p:sp>
            <p:nvSpPr>
              <p:cNvPr id="37" name="矩形 36"/>
              <p:cNvSpPr/>
              <p:nvPr/>
            </p:nvSpPr>
            <p:spPr>
              <a:xfrm>
                <a:off x="9749728" y="2180009"/>
                <a:ext cx="4441230" cy="2124054"/>
              </a:xfrm>
              <a:prstGeom prst="rect">
                <a:avLst/>
              </a:prstGeom>
            </p:spPr>
            <p:txBody>
              <a:bodyPr wrap="square">
                <a:spAutoFit/>
              </a:bodyPr>
              <a:lstStyle/>
              <a:p>
                <a:pPr>
                  <a:lnSpc>
                    <a:spcPct val="120000"/>
                  </a:lnSpc>
                </a:pPr>
                <a:r>
                  <a:rPr lang="zh-CN" altLang="en-US" sz="2000" dirty="0">
                    <a:solidFill>
                      <a:schemeClr val="bg1"/>
                    </a:solidFill>
                  </a:rPr>
                  <a:t>选择单元格，在编辑栏中的编辑框中单击以定位插入点，在其中输入数据后按“</a:t>
                </a:r>
                <a:r>
                  <a:rPr lang="en-US" altLang="zh-CN" sz="2000" dirty="0">
                    <a:solidFill>
                      <a:schemeClr val="bg1"/>
                    </a:solidFill>
                  </a:rPr>
                  <a:t>Enter”</a:t>
                </a:r>
                <a:r>
                  <a:rPr lang="zh-CN" altLang="en-US" sz="2000" dirty="0">
                    <a:solidFill>
                      <a:schemeClr val="bg1"/>
                    </a:solidFill>
                  </a:rPr>
                  <a:t>键。</a:t>
                </a:r>
              </a:p>
            </p:txBody>
          </p:sp>
        </p:grpSp>
      </p:grpSp>
      <p:sp>
        <p:nvSpPr>
          <p:cNvPr id="54" name="TextBox 53"/>
          <p:cNvSpPr txBox="1"/>
          <p:nvPr/>
        </p:nvSpPr>
        <p:spPr>
          <a:xfrm>
            <a:off x="990325" y="1303142"/>
            <a:ext cx="10360272" cy="1015663"/>
          </a:xfrm>
          <a:prstGeom prst="rect">
            <a:avLst/>
          </a:prstGeom>
          <a:noFill/>
        </p:spPr>
        <p:txBody>
          <a:bodyPr wrap="square" rtlCol="0">
            <a:spAutoFit/>
          </a:bodyPr>
          <a:lstStyle/>
          <a:p>
            <a:pPr indent="609600" algn="just">
              <a:lnSpc>
                <a:spcPct val="150000"/>
              </a:lnSpc>
            </a:pPr>
            <a:r>
              <a:rPr lang="zh-CN" altLang="en-US" sz="2000" dirty="0">
                <a:latin typeface="+mn-ea"/>
                <a:cs typeface="+mn-ea"/>
                <a:sym typeface="Times New Roman" panose="02020603050405020304" pitchFamily="18" charset="0"/>
              </a:rPr>
              <a:t>输入数据是制作电子表格的基础，</a:t>
            </a:r>
            <a:r>
              <a:rPr lang="en-US" altLang="zh-CN" sz="2000" dirty="0">
                <a:latin typeface="+mn-ea"/>
                <a:cs typeface="+mn-ea"/>
                <a:sym typeface="Times New Roman" panose="02020603050405020304" pitchFamily="18" charset="0"/>
              </a:rPr>
              <a:t>WPS Office</a:t>
            </a:r>
            <a:r>
              <a:rPr lang="zh-CN" altLang="en-US" sz="2000" dirty="0">
                <a:latin typeface="+mn-ea"/>
                <a:cs typeface="+mn-ea"/>
                <a:sym typeface="Times New Roman" panose="02020603050405020304" pitchFamily="18" charset="0"/>
              </a:rPr>
              <a:t>支持输入不同类型的数据，</a:t>
            </a:r>
            <a:r>
              <a:rPr lang="zh-CN" altLang="en-US" sz="2000" dirty="0">
                <a:latin typeface="+mn-ea"/>
                <a:cs typeface="+mn-ea"/>
                <a:sym typeface="Times New Roman" panose="02020603050405020304" pitchFamily="18" charset="0"/>
              </a:rPr>
              <a:t>具体输入方法有以下</a:t>
            </a:r>
            <a:r>
              <a:rPr lang="en-US" altLang="zh-CN" sz="2000" dirty="0">
                <a:latin typeface="+mn-ea"/>
                <a:cs typeface="+mn-ea"/>
                <a:sym typeface="Times New Roman" panose="02020603050405020304" pitchFamily="18" charset="0"/>
              </a:rPr>
              <a:t>3</a:t>
            </a:r>
            <a:r>
              <a:rPr lang="zh-CN" altLang="en-US" sz="2000" dirty="0">
                <a:latin typeface="+mn-ea"/>
                <a:cs typeface="+mn-ea"/>
                <a:sym typeface="Times New Roman" panose="02020603050405020304" pitchFamily="18" charset="0"/>
              </a:rPr>
              <a:t>种。</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013099" y="2002971"/>
            <a:ext cx="10312627" cy="3572329"/>
          </a:xfrm>
          <a:prstGeom prst="rect">
            <a:avLst/>
          </a:prstGeom>
          <a:solidFill>
            <a:schemeClr val="bg1"/>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887181" y="2702582"/>
            <a:ext cx="329784" cy="227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a:off x="1318772" y="2738958"/>
            <a:ext cx="1401277" cy="0"/>
          </a:xfrm>
          <a:prstGeom prst="line">
            <a:avLst/>
          </a:prstGeom>
          <a:ln w="254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1216964" y="2825874"/>
            <a:ext cx="9820003" cy="2677656"/>
          </a:xfrm>
          <a:prstGeom prst="rect">
            <a:avLst/>
          </a:prstGeom>
        </p:spPr>
        <p:txBody>
          <a:bodyPr wrap="square">
            <a:spAutoFit/>
          </a:bodyPr>
          <a:lstStyle/>
          <a:p>
            <a:pPr algn="just">
              <a:lnSpc>
                <a:spcPct val="120000"/>
              </a:lnSpc>
            </a:pPr>
            <a:r>
              <a:rPr lang="zh-CN" altLang="en-US" sz="2000" dirty="0">
                <a:solidFill>
                  <a:schemeClr val="tx1">
                    <a:lumMod val="85000"/>
                    <a:lumOff val="15000"/>
                  </a:schemeClr>
                </a:solidFill>
              </a:rPr>
              <a:t>财务报表是反映企业某一特定时期财务状况、经营成果、现金流量等会计信息的会计报表。财务报表提供的会计信息，有利于投资者、债权人和其他有关方掌握企业的财务状况、经营成果和现金流量等情况。同时，它也有利于国家经济管理部门了解国民经济的运行状况</a:t>
            </a:r>
            <a:r>
              <a:rPr lang="zh-CN" altLang="en-US" sz="2000" dirty="0" smtClean="0">
                <a:solidFill>
                  <a:schemeClr val="tx1">
                    <a:lumMod val="85000"/>
                    <a:lumOff val="15000"/>
                  </a:schemeClr>
                </a:solidFill>
              </a:rPr>
              <a:t>。</a:t>
            </a:r>
            <a:endParaRPr lang="en-US" altLang="zh-CN" sz="2000" dirty="0" smtClean="0">
              <a:solidFill>
                <a:schemeClr val="tx1">
                  <a:lumMod val="85000"/>
                  <a:lumOff val="15000"/>
                </a:schemeClr>
              </a:solidFill>
            </a:endParaRPr>
          </a:p>
          <a:p>
            <a:pPr algn="just">
              <a:lnSpc>
                <a:spcPct val="120000"/>
              </a:lnSpc>
            </a:pPr>
            <a:endParaRPr lang="en-US" altLang="zh-CN" sz="2000" dirty="0">
              <a:solidFill>
                <a:schemeClr val="tx1">
                  <a:lumMod val="85000"/>
                  <a:lumOff val="15000"/>
                </a:schemeClr>
              </a:solidFill>
            </a:endParaRPr>
          </a:p>
          <a:p>
            <a:pPr algn="just">
              <a:lnSpc>
                <a:spcPct val="120000"/>
              </a:lnSpc>
            </a:pPr>
            <a:r>
              <a:rPr lang="zh-CN" altLang="en-US" sz="2000" dirty="0" smtClean="0">
                <a:solidFill>
                  <a:schemeClr val="tx1">
                    <a:lumMod val="85000"/>
                    <a:lumOff val="15000"/>
                  </a:schemeClr>
                </a:solidFill>
              </a:rPr>
              <a:t>下面</a:t>
            </a:r>
            <a:r>
              <a:rPr lang="zh-CN" altLang="en-US" sz="2000" dirty="0">
                <a:solidFill>
                  <a:schemeClr val="tx1">
                    <a:lumMod val="85000"/>
                    <a:lumOff val="15000"/>
                  </a:schemeClr>
                </a:solidFill>
              </a:rPr>
              <a:t>通过</a:t>
            </a:r>
            <a:r>
              <a:rPr lang="en-US" altLang="zh-CN" sz="2000" dirty="0">
                <a:solidFill>
                  <a:schemeClr val="tx1">
                    <a:lumMod val="85000"/>
                    <a:lumOff val="15000"/>
                  </a:schemeClr>
                </a:solidFill>
              </a:rPr>
              <a:t>WPS Office</a:t>
            </a:r>
            <a:r>
              <a:rPr lang="zh-CN" altLang="en-US" sz="2000" dirty="0">
                <a:solidFill>
                  <a:schemeClr val="tx1">
                    <a:lumMod val="85000"/>
                    <a:lumOff val="15000"/>
                  </a:schemeClr>
                </a:solidFill>
              </a:rPr>
              <a:t>来创建“财务报表”工作簿，重点介绍用该软件处理电子表格的各种基本操作</a:t>
            </a:r>
            <a:r>
              <a:rPr sz="2000" dirty="0" smtClean="0">
                <a:solidFill>
                  <a:schemeClr val="tx1">
                    <a:lumMod val="85000"/>
                    <a:lumOff val="15000"/>
                  </a:schemeClr>
                </a:solidFill>
              </a:rPr>
              <a:t>。</a:t>
            </a:r>
            <a:endParaRPr sz="2000" dirty="0">
              <a:solidFill>
                <a:schemeClr val="tx1">
                  <a:lumMod val="85000"/>
                  <a:lumOff val="15000"/>
                </a:schemeClr>
              </a:solidFill>
            </a:endParaRPr>
          </a:p>
        </p:txBody>
      </p:sp>
      <p:sp>
        <p:nvSpPr>
          <p:cNvPr id="19" name="矩形 18"/>
          <p:cNvSpPr/>
          <p:nvPr/>
        </p:nvSpPr>
        <p:spPr>
          <a:xfrm>
            <a:off x="1216965" y="2205266"/>
            <a:ext cx="2804222" cy="497316"/>
          </a:xfrm>
          <a:prstGeom prst="rect">
            <a:avLst/>
          </a:prstGeom>
        </p:spPr>
        <p:txBody>
          <a:bodyPr wrap="square">
            <a:spAutoFit/>
          </a:bodyPr>
          <a:lstStyle/>
          <a:p>
            <a:pPr algn="just">
              <a:lnSpc>
                <a:spcPct val="120000"/>
              </a:lnSpc>
            </a:pPr>
            <a:r>
              <a:rPr lang="zh-CN" altLang="en-US" sz="2400" b="1" dirty="0">
                <a:solidFill>
                  <a:schemeClr val="tx1">
                    <a:lumMod val="65000"/>
                    <a:lumOff val="35000"/>
                  </a:schemeClr>
                </a:solidFill>
              </a:rPr>
              <a:t>任务描述</a:t>
            </a:r>
          </a:p>
        </p:txBody>
      </p:sp>
      <p:sp>
        <p:nvSpPr>
          <p:cNvPr id="9" name="矩形 8"/>
          <p:cNvSpPr/>
          <p:nvPr/>
        </p:nvSpPr>
        <p:spPr>
          <a:xfrm>
            <a:off x="2328863" y="0"/>
            <a:ext cx="9863137" cy="11417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0"/>
            <a:ext cx="3596749" cy="1141756"/>
          </a:xfrm>
          <a:custGeom>
            <a:avLst/>
            <a:gdLst>
              <a:gd name="connsiteX0" fmla="*/ 0 w 3596749"/>
              <a:gd name="connsiteY0" fmla="*/ 0 h 1268414"/>
              <a:gd name="connsiteX1" fmla="*/ 299302 w 3596749"/>
              <a:gd name="connsiteY1" fmla="*/ 0 h 1268414"/>
              <a:gd name="connsiteX2" fmla="*/ 795613 w 3596749"/>
              <a:gd name="connsiteY2" fmla="*/ 0 h 1268414"/>
              <a:gd name="connsiteX3" fmla="*/ 806567 w 3596749"/>
              <a:gd name="connsiteY3" fmla="*/ 0 h 1268414"/>
              <a:gd name="connsiteX4" fmla="*/ 1105869 w 3596749"/>
              <a:gd name="connsiteY4" fmla="*/ 0 h 1268414"/>
              <a:gd name="connsiteX5" fmla="*/ 1252078 w 3596749"/>
              <a:gd name="connsiteY5" fmla="*/ 0 h 1268414"/>
              <a:gd name="connsiteX6" fmla="*/ 1602180 w 3596749"/>
              <a:gd name="connsiteY6" fmla="*/ 0 h 1268414"/>
              <a:gd name="connsiteX7" fmla="*/ 1708543 w 3596749"/>
              <a:gd name="connsiteY7" fmla="*/ 0 h 1268414"/>
              <a:gd name="connsiteX8" fmla="*/ 2042864 w 3596749"/>
              <a:gd name="connsiteY8" fmla="*/ 0 h 1268414"/>
              <a:gd name="connsiteX9" fmla="*/ 2058645 w 3596749"/>
              <a:gd name="connsiteY9" fmla="*/ 0 h 1268414"/>
              <a:gd name="connsiteX10" fmla="*/ 2515110 w 3596749"/>
              <a:gd name="connsiteY10" fmla="*/ 0 h 1268414"/>
              <a:gd name="connsiteX11" fmla="*/ 2849431 w 3596749"/>
              <a:gd name="connsiteY11" fmla="*/ 0 h 1268414"/>
              <a:gd name="connsiteX12" fmla="*/ 3596749 w 3596749"/>
              <a:gd name="connsiteY12" fmla="*/ 747318 h 1268414"/>
              <a:gd name="connsiteX13" fmla="*/ 3075653 w 3596749"/>
              <a:gd name="connsiteY13" fmla="*/ 1268414 h 1268414"/>
              <a:gd name="connsiteX14" fmla="*/ 2744509 w 3596749"/>
              <a:gd name="connsiteY14" fmla="*/ 1268414 h 1268414"/>
              <a:gd name="connsiteX15" fmla="*/ 2359995 w 3596749"/>
              <a:gd name="connsiteY15" fmla="*/ 1268414 h 1268414"/>
              <a:gd name="connsiteX16" fmla="*/ 2288044 w 3596749"/>
              <a:gd name="connsiteY16" fmla="*/ 1268414 h 1268414"/>
              <a:gd name="connsiteX17" fmla="*/ 2269086 w 3596749"/>
              <a:gd name="connsiteY17" fmla="*/ 1268414 h 1268414"/>
              <a:gd name="connsiteX18" fmla="*/ 2018799 w 3596749"/>
              <a:gd name="connsiteY18" fmla="*/ 1268414 h 1268414"/>
              <a:gd name="connsiteX19" fmla="*/ 1937942 w 3596749"/>
              <a:gd name="connsiteY19" fmla="*/ 1268414 h 1268414"/>
              <a:gd name="connsiteX20" fmla="*/ 1831579 w 3596749"/>
              <a:gd name="connsiteY20" fmla="*/ 1268414 h 1268414"/>
              <a:gd name="connsiteX21" fmla="*/ 1562334 w 3596749"/>
              <a:gd name="connsiteY21" fmla="*/ 1268414 h 1268414"/>
              <a:gd name="connsiteX22" fmla="*/ 1553428 w 3596749"/>
              <a:gd name="connsiteY22" fmla="*/ 1268414 h 1268414"/>
              <a:gd name="connsiteX23" fmla="*/ 1532278 w 3596749"/>
              <a:gd name="connsiteY23" fmla="*/ 1268414 h 1268414"/>
              <a:gd name="connsiteX24" fmla="*/ 1481477 w 3596749"/>
              <a:gd name="connsiteY24" fmla="*/ 1268414 h 1268414"/>
              <a:gd name="connsiteX25" fmla="*/ 1212232 w 3596749"/>
              <a:gd name="connsiteY25" fmla="*/ 1268414 h 1268414"/>
              <a:gd name="connsiteX26" fmla="*/ 1105869 w 3596749"/>
              <a:gd name="connsiteY26" fmla="*/ 1268414 h 1268414"/>
              <a:gd name="connsiteX27" fmla="*/ 1025012 w 3596749"/>
              <a:gd name="connsiteY27" fmla="*/ 1268414 h 1268414"/>
              <a:gd name="connsiteX28" fmla="*/ 806567 w 3596749"/>
              <a:gd name="connsiteY28" fmla="*/ 1268414 h 1268414"/>
              <a:gd name="connsiteX29" fmla="*/ 755767 w 3596749"/>
              <a:gd name="connsiteY29" fmla="*/ 1268414 h 1268414"/>
              <a:gd name="connsiteX30" fmla="*/ 725711 w 3596749"/>
              <a:gd name="connsiteY30" fmla="*/ 1268414 h 1268414"/>
              <a:gd name="connsiteX31" fmla="*/ 299302 w 3596749"/>
              <a:gd name="connsiteY31" fmla="*/ 1268414 h 1268414"/>
              <a:gd name="connsiteX32" fmla="*/ 0 w 3596749"/>
              <a:gd name="connsiteY32" fmla="*/ 1268414 h 126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96749" h="1268414">
                <a:moveTo>
                  <a:pt x="0" y="0"/>
                </a:moveTo>
                <a:lnTo>
                  <a:pt x="299302" y="0"/>
                </a:lnTo>
                <a:lnTo>
                  <a:pt x="795613" y="0"/>
                </a:lnTo>
                <a:lnTo>
                  <a:pt x="806567" y="0"/>
                </a:lnTo>
                <a:lnTo>
                  <a:pt x="1105869" y="0"/>
                </a:lnTo>
                <a:lnTo>
                  <a:pt x="1252078" y="0"/>
                </a:lnTo>
                <a:lnTo>
                  <a:pt x="1602180" y="0"/>
                </a:lnTo>
                <a:lnTo>
                  <a:pt x="1708543" y="0"/>
                </a:lnTo>
                <a:lnTo>
                  <a:pt x="2042864" y="0"/>
                </a:lnTo>
                <a:lnTo>
                  <a:pt x="2058645" y="0"/>
                </a:lnTo>
                <a:lnTo>
                  <a:pt x="2515110" y="0"/>
                </a:lnTo>
                <a:lnTo>
                  <a:pt x="2849431" y="0"/>
                </a:lnTo>
                <a:lnTo>
                  <a:pt x="3596749" y="747318"/>
                </a:lnTo>
                <a:lnTo>
                  <a:pt x="3075653" y="1268414"/>
                </a:lnTo>
                <a:lnTo>
                  <a:pt x="2744509" y="1268414"/>
                </a:lnTo>
                <a:lnTo>
                  <a:pt x="2359995" y="1268414"/>
                </a:lnTo>
                <a:lnTo>
                  <a:pt x="2288044" y="1268414"/>
                </a:lnTo>
                <a:lnTo>
                  <a:pt x="2269086" y="1268414"/>
                </a:lnTo>
                <a:lnTo>
                  <a:pt x="2018799" y="1268414"/>
                </a:lnTo>
                <a:lnTo>
                  <a:pt x="1937942" y="1268414"/>
                </a:lnTo>
                <a:lnTo>
                  <a:pt x="1831579" y="1268414"/>
                </a:lnTo>
                <a:lnTo>
                  <a:pt x="1562334" y="1268414"/>
                </a:lnTo>
                <a:lnTo>
                  <a:pt x="1553428" y="1268414"/>
                </a:lnTo>
                <a:lnTo>
                  <a:pt x="1532278" y="1268414"/>
                </a:lnTo>
                <a:lnTo>
                  <a:pt x="1481477" y="1268414"/>
                </a:lnTo>
                <a:lnTo>
                  <a:pt x="1212232" y="1268414"/>
                </a:lnTo>
                <a:lnTo>
                  <a:pt x="1105869" y="1268414"/>
                </a:lnTo>
                <a:lnTo>
                  <a:pt x="1025012" y="1268414"/>
                </a:lnTo>
                <a:lnTo>
                  <a:pt x="806567" y="1268414"/>
                </a:lnTo>
                <a:lnTo>
                  <a:pt x="755767" y="1268414"/>
                </a:lnTo>
                <a:lnTo>
                  <a:pt x="725711" y="1268414"/>
                </a:lnTo>
                <a:lnTo>
                  <a:pt x="299302" y="1268414"/>
                </a:lnTo>
                <a:lnTo>
                  <a:pt x="0" y="126841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68812" y="299314"/>
            <a:ext cx="2031326" cy="646331"/>
          </a:xfrm>
          <a:prstGeom prst="rect">
            <a:avLst/>
          </a:prstGeom>
          <a:noFill/>
        </p:spPr>
        <p:txBody>
          <a:bodyPr wrap="none" rtlCol="0">
            <a:spAutoFit/>
            <a:scene3d>
              <a:camera prst="orthographicFront"/>
              <a:lightRig rig="threePt" dir="t"/>
            </a:scene3d>
            <a:sp3d contourW="12700"/>
          </a:bodyPr>
          <a:lstStyle/>
          <a:p>
            <a:pPr algn="ctr"/>
            <a:r>
              <a:rPr lang="zh-CN" altLang="en-US" sz="3600" b="1" dirty="0">
                <a:solidFill>
                  <a:schemeClr val="accent3"/>
                </a:solidFill>
                <a:latin typeface="+mn-ea"/>
                <a:cs typeface="经典综艺体简" panose="02010609000101010101" pitchFamily="49" charset="-122"/>
              </a:rPr>
              <a:t>任务描述</a:t>
            </a:r>
          </a:p>
        </p:txBody>
      </p:sp>
      <p:sp>
        <p:nvSpPr>
          <p:cNvPr id="21" name="文本框 11"/>
          <p:cNvSpPr txBox="1"/>
          <p:nvPr/>
        </p:nvSpPr>
        <p:spPr>
          <a:xfrm>
            <a:off x="5143658" y="534841"/>
            <a:ext cx="4593900" cy="521970"/>
          </a:xfrm>
          <a:prstGeom prst="rect">
            <a:avLst/>
          </a:prstGeom>
          <a:noFill/>
        </p:spPr>
        <p:txBody>
          <a:bodyPr wrap="square" rtlCol="0">
            <a:spAutoFit/>
            <a:scene3d>
              <a:camera prst="orthographicFront"/>
              <a:lightRig rig="threePt" dir="t"/>
            </a:scene3d>
            <a:sp3d contourW="12700"/>
          </a:bodyPr>
          <a:lstStyle/>
          <a:p>
            <a:r>
              <a:rPr lang="zh-CN" altLang="en-US" sz="2800" dirty="0">
                <a:solidFill>
                  <a:schemeClr val="tx1">
                    <a:lumMod val="85000"/>
                    <a:lumOff val="15000"/>
                  </a:schemeClr>
                </a:solidFill>
              </a:rPr>
              <a:t>创建“财务报表”工作簿</a:t>
            </a:r>
          </a:p>
        </p:txBody>
      </p:sp>
      <p:sp>
        <p:nvSpPr>
          <p:cNvPr id="22" name="TextBox 21"/>
          <p:cNvSpPr txBox="1"/>
          <p:nvPr/>
        </p:nvSpPr>
        <p:spPr>
          <a:xfrm>
            <a:off x="3776964" y="535681"/>
            <a:ext cx="1366694" cy="523220"/>
          </a:xfrm>
          <a:prstGeom prst="rect">
            <a:avLst/>
          </a:prstGeom>
          <a:noFill/>
          <a:ln>
            <a:noFill/>
          </a:ln>
        </p:spPr>
        <p:txBody>
          <a:bodyPr wrap="square" rtlCol="0">
            <a:spAutoFit/>
          </a:bodyPr>
          <a:lstStyle/>
          <a:p>
            <a:r>
              <a:rPr lang="zh-CN" altLang="en-US" sz="2800" dirty="0">
                <a:solidFill>
                  <a:schemeClr val="tx1">
                    <a:lumMod val="85000"/>
                    <a:lumOff val="15000"/>
                  </a:schemeClr>
                </a:solidFill>
              </a:rPr>
              <a:t>任务一</a:t>
            </a:r>
            <a:endParaRPr lang="en-US" altLang="zh-CN" sz="2800" dirty="0">
              <a:solidFill>
                <a:schemeClr val="tx1">
                  <a:lumMod val="85000"/>
                  <a:lumOff val="1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（三</a:t>
            </a:r>
            <a:r>
              <a:rPr lang="zh-CN" altLang="en-US" dirty="0"/>
              <a:t>）数据有效性的应用</a:t>
            </a:r>
            <a:endParaRPr lang="zh-CN" altLang="en-US" dirty="0"/>
          </a:p>
        </p:txBody>
      </p:sp>
      <p:sp>
        <p:nvSpPr>
          <p:cNvPr id="96" name="TextBox 95"/>
          <p:cNvSpPr txBox="1"/>
          <p:nvPr/>
        </p:nvSpPr>
        <p:spPr>
          <a:xfrm>
            <a:off x="1073890" y="1978551"/>
            <a:ext cx="5792131" cy="2400657"/>
          </a:xfrm>
          <a:prstGeom prst="rect">
            <a:avLst/>
          </a:prstGeom>
          <a:noFill/>
        </p:spPr>
        <p:txBody>
          <a:bodyPr wrap="square" rtlCol="0">
            <a:spAutoFit/>
          </a:bodyPr>
          <a:lstStyle/>
          <a:p>
            <a:pPr indent="609600" algn="just">
              <a:lnSpc>
                <a:spcPct val="150000"/>
              </a:lnSpc>
            </a:pPr>
            <a:r>
              <a:rPr lang="zh-CN" altLang="en-US" sz="2000" dirty="0">
                <a:latin typeface="+mn-ea"/>
                <a:cs typeface="+mn-ea"/>
                <a:sym typeface="Times New Roman" panose="02020603050405020304" pitchFamily="18" charset="0"/>
              </a:rPr>
              <a:t>数据有效性是指对单元格中录入的数据添加一定的限制条件。例如，用户可通过设置数据有效性使单元格中只能录入整数、小数、时间等类型的数据，也可以通过创建下拉列表框限制录入的数据类型和范围，</a:t>
            </a:r>
            <a:r>
              <a:rPr lang="zh-CN" altLang="zh-CN" sz="2000" dirty="0" smtClean="0"/>
              <a:t>“数据</a:t>
            </a:r>
            <a:r>
              <a:rPr lang="zh-CN" altLang="en-US" sz="2000" dirty="0" smtClean="0"/>
              <a:t>有效性</a:t>
            </a:r>
            <a:r>
              <a:rPr lang="zh-CN" altLang="zh-CN" sz="2000" dirty="0" smtClean="0"/>
              <a:t>”</a:t>
            </a:r>
            <a:r>
              <a:rPr lang="zh-CN" altLang="zh-CN" sz="2000" dirty="0"/>
              <a:t>对话</a:t>
            </a:r>
            <a:r>
              <a:rPr lang="zh-CN" altLang="zh-CN" sz="2000" dirty="0" smtClean="0"/>
              <a:t>框</a:t>
            </a:r>
            <a:r>
              <a:rPr lang="zh-CN" altLang="en-US" sz="2000" dirty="0" smtClean="0">
                <a:latin typeface="+mn-ea"/>
                <a:cs typeface="+mn-ea"/>
                <a:sym typeface="Times New Roman" panose="02020603050405020304" pitchFamily="18" charset="0"/>
              </a:rPr>
              <a:t>如右图所示。</a:t>
            </a:r>
            <a:endParaRPr lang="zh-CN" altLang="en-US" sz="2000" dirty="0">
              <a:latin typeface="+mn-ea"/>
              <a:cs typeface="+mn-ea"/>
              <a:sym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7517496" y="2146201"/>
            <a:ext cx="3200000" cy="2857143"/>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（四）认识条件格式</a:t>
            </a:r>
          </a:p>
        </p:txBody>
      </p:sp>
      <p:sp>
        <p:nvSpPr>
          <p:cNvPr id="21" name="TextBox 20"/>
          <p:cNvSpPr txBox="1"/>
          <p:nvPr/>
        </p:nvSpPr>
        <p:spPr>
          <a:xfrm>
            <a:off x="753049" y="1043254"/>
            <a:ext cx="10444340" cy="1477328"/>
          </a:xfrm>
          <a:prstGeom prst="rect">
            <a:avLst/>
          </a:prstGeom>
          <a:noFill/>
        </p:spPr>
        <p:txBody>
          <a:bodyPr wrap="square" rtlCol="0">
            <a:spAutoFit/>
          </a:bodyPr>
          <a:lstStyle/>
          <a:p>
            <a:pPr indent="609600" algn="just">
              <a:lnSpc>
                <a:spcPct val="150000"/>
              </a:lnSpc>
            </a:pPr>
            <a:r>
              <a:rPr lang="en-US" altLang="zh-CN" sz="2000" dirty="0">
                <a:latin typeface="+mn-ea"/>
                <a:cs typeface="+mn-ea"/>
                <a:sym typeface="Times New Roman" panose="02020603050405020304" pitchFamily="18" charset="0"/>
              </a:rPr>
              <a:t>WPS Office</a:t>
            </a:r>
            <a:r>
              <a:rPr lang="zh-CN" altLang="en-US" sz="2000" dirty="0">
                <a:latin typeface="+mn-ea"/>
                <a:cs typeface="+mn-ea"/>
                <a:sym typeface="Times New Roman" panose="02020603050405020304" pitchFamily="18" charset="0"/>
              </a:rPr>
              <a:t>内置了多种类型的条件格式，能够对电子表格中的内容进行指定条件的判断，并返回预先指定的格式。如果内置的条件格式不能满足制作需求，用户还可以新建条件格式规则。设置条件格式的具体操作如下。</a:t>
            </a:r>
            <a:endParaRPr lang="zh-CN" altLang="en-US" sz="2000" dirty="0">
              <a:latin typeface="+mn-ea"/>
              <a:cs typeface="+mn-ea"/>
              <a:sym typeface="Times New Roman" panose="02020603050405020304" pitchFamily="18" charset="0"/>
            </a:endParaRPr>
          </a:p>
        </p:txBody>
      </p:sp>
      <p:sp>
        <p:nvSpPr>
          <p:cNvPr id="7" name="TextBox 6"/>
          <p:cNvSpPr txBox="1"/>
          <p:nvPr/>
        </p:nvSpPr>
        <p:spPr>
          <a:xfrm>
            <a:off x="905448" y="2520582"/>
            <a:ext cx="7067478" cy="1477328"/>
          </a:xfrm>
          <a:prstGeom prst="rect">
            <a:avLst/>
          </a:prstGeom>
          <a:noFill/>
        </p:spPr>
        <p:txBody>
          <a:bodyPr wrap="square" rtlCol="0">
            <a:spAutoFit/>
          </a:bodyPr>
          <a:lstStyle/>
          <a:p>
            <a:pPr indent="609600" algn="just">
              <a:lnSpc>
                <a:spcPct val="150000"/>
              </a:lnSpc>
            </a:pPr>
            <a:r>
              <a:rPr lang="zh-CN" altLang="en-US" sz="2000" dirty="0">
                <a:latin typeface="+mn-ea"/>
                <a:cs typeface="+mn-ea"/>
                <a:sym typeface="Times New Roman" panose="02020603050405020304" pitchFamily="18" charset="0"/>
              </a:rPr>
              <a:t>（</a:t>
            </a:r>
            <a:r>
              <a:rPr lang="en-US" altLang="zh-CN" sz="2000" dirty="0">
                <a:latin typeface="+mn-ea"/>
                <a:cs typeface="+mn-ea"/>
                <a:sym typeface="Times New Roman" panose="02020603050405020304" pitchFamily="18" charset="0"/>
              </a:rPr>
              <a:t>1</a:t>
            </a:r>
            <a:r>
              <a:rPr lang="zh-CN" altLang="en-US" sz="2000" dirty="0">
                <a:latin typeface="+mn-ea"/>
                <a:cs typeface="+mn-ea"/>
                <a:sym typeface="Times New Roman" panose="02020603050405020304" pitchFamily="18" charset="0"/>
              </a:rPr>
              <a:t>）在工作表中选择需要设置条件格式的单元格区域，然后在“开始”</a:t>
            </a:r>
            <a:r>
              <a:rPr lang="en-US" altLang="zh-CN" sz="2000" dirty="0">
                <a:latin typeface="+mn-ea"/>
                <a:cs typeface="+mn-ea"/>
                <a:sym typeface="Times New Roman" panose="02020603050405020304" pitchFamily="18" charset="0"/>
              </a:rPr>
              <a:t>/“</a:t>
            </a:r>
            <a:r>
              <a:rPr lang="zh-CN" altLang="en-US" sz="2000" dirty="0">
                <a:latin typeface="+mn-ea"/>
                <a:cs typeface="+mn-ea"/>
                <a:sym typeface="Times New Roman" panose="02020603050405020304" pitchFamily="18" charset="0"/>
              </a:rPr>
              <a:t>样式”组中单击“条件格式”按钮 ，在打开的下拉列表框中提供了多种内置条件格</a:t>
            </a:r>
            <a:r>
              <a:rPr lang="zh-CN" altLang="en-US" sz="2000" dirty="0" smtClean="0">
                <a:latin typeface="+mn-ea"/>
                <a:cs typeface="+mn-ea"/>
                <a:sym typeface="Times New Roman" panose="02020603050405020304" pitchFamily="18" charset="0"/>
              </a:rPr>
              <a:t>式</a:t>
            </a:r>
            <a:r>
              <a:rPr lang="zh-CN" altLang="en-US" sz="2000" dirty="0">
                <a:latin typeface="+mn-ea"/>
                <a:cs typeface="+mn-ea"/>
                <a:sym typeface="Times New Roman" panose="02020603050405020304" pitchFamily="18" charset="0"/>
              </a:rPr>
              <a:t>，</a:t>
            </a:r>
            <a:r>
              <a:rPr lang="zh-CN" altLang="en-US" sz="2000" dirty="0" smtClean="0">
                <a:latin typeface="+mn-ea"/>
                <a:cs typeface="+mn-ea"/>
                <a:sym typeface="Times New Roman" panose="02020603050405020304" pitchFamily="18" charset="0"/>
              </a:rPr>
              <a:t>如右图所示。</a:t>
            </a:r>
            <a:endParaRPr lang="zh-CN" altLang="en-US" sz="2000" dirty="0">
              <a:latin typeface="+mn-ea"/>
              <a:cs typeface="+mn-ea"/>
              <a:sym typeface="Times New Roman" panose="02020603050405020304" pitchFamily="18" charset="0"/>
            </a:endParaRPr>
          </a:p>
        </p:txBody>
      </p:sp>
      <p:sp>
        <p:nvSpPr>
          <p:cNvPr id="9" name="TextBox 8"/>
          <p:cNvSpPr txBox="1"/>
          <p:nvPr/>
        </p:nvSpPr>
        <p:spPr>
          <a:xfrm>
            <a:off x="4558051" y="5303963"/>
            <a:ext cx="6545178" cy="1015663"/>
          </a:xfrm>
          <a:prstGeom prst="rect">
            <a:avLst/>
          </a:prstGeom>
          <a:noFill/>
        </p:spPr>
        <p:txBody>
          <a:bodyPr wrap="square" rtlCol="0">
            <a:spAutoFit/>
          </a:bodyPr>
          <a:lstStyle/>
          <a:p>
            <a:pPr indent="609600" algn="just">
              <a:lnSpc>
                <a:spcPct val="150000"/>
              </a:lnSpc>
            </a:pPr>
            <a:r>
              <a:rPr lang="zh-CN" altLang="en-US" sz="2000" dirty="0">
                <a:latin typeface="+mn-ea"/>
                <a:cs typeface="+mn-ea"/>
                <a:sym typeface="Times New Roman" panose="02020603050405020304" pitchFamily="18" charset="0"/>
              </a:rPr>
              <a:t>（</a:t>
            </a:r>
            <a:r>
              <a:rPr lang="en-US" altLang="zh-CN" sz="2000" dirty="0">
                <a:latin typeface="+mn-ea"/>
                <a:cs typeface="+mn-ea"/>
                <a:sym typeface="Times New Roman" panose="02020603050405020304" pitchFamily="18" charset="0"/>
              </a:rPr>
              <a:t>2</a:t>
            </a:r>
            <a:r>
              <a:rPr lang="zh-CN" altLang="en-US" sz="2000" dirty="0">
                <a:latin typeface="+mn-ea"/>
                <a:cs typeface="+mn-ea"/>
                <a:sym typeface="Times New Roman" panose="02020603050405020304" pitchFamily="18" charset="0"/>
              </a:rPr>
              <a:t>）在“条件格式”下拉列表框中选择“新建规则”选项，将打开“新建格式规则”对话</a:t>
            </a:r>
            <a:r>
              <a:rPr lang="zh-CN" altLang="en-US" sz="2000" dirty="0" smtClean="0">
                <a:latin typeface="+mn-ea"/>
                <a:cs typeface="+mn-ea"/>
                <a:sym typeface="Times New Roman" panose="02020603050405020304" pitchFamily="18" charset="0"/>
              </a:rPr>
              <a:t>框，如左图所示。</a:t>
            </a:r>
            <a:endParaRPr lang="zh-CN" altLang="en-US" sz="2000" dirty="0">
              <a:latin typeface="+mn-ea"/>
              <a:cs typeface="+mn-ea"/>
              <a:sym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7936441" y="2081633"/>
            <a:ext cx="3618351" cy="2881280"/>
          </a:xfrm>
          <a:prstGeom prst="rect">
            <a:avLst/>
          </a:prstGeom>
        </p:spPr>
      </p:pic>
      <p:pic>
        <p:nvPicPr>
          <p:cNvPr id="4" name="图片 3"/>
          <p:cNvPicPr>
            <a:picLocks noChangeAspect="1"/>
          </p:cNvPicPr>
          <p:nvPr/>
        </p:nvPicPr>
        <p:blipFill>
          <a:blip r:embed="rId3"/>
          <a:stretch>
            <a:fillRect/>
          </a:stretch>
        </p:blipFill>
        <p:spPr>
          <a:xfrm>
            <a:off x="1557089" y="3997910"/>
            <a:ext cx="2863856" cy="2736574"/>
          </a:xfrm>
          <a:prstGeom prst="rect">
            <a:avLst/>
          </a:prstGeom>
        </p:spPr>
      </p:pic>
    </p:spTree>
    <p:extLst>
      <p:ext uri="{BB962C8B-B14F-4D97-AF65-F5344CB8AC3E}">
        <p14:creationId xmlns:p14="http://schemas.microsoft.com/office/powerpoint/2010/main" val="37271860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rot="10800000">
            <a:off x="934720" y="1610360"/>
            <a:ext cx="9728200" cy="4892675"/>
          </a:xfrm>
          <a:prstGeom prst="rect">
            <a:avLst/>
          </a:prstGeom>
          <a:solidFill>
            <a:schemeClr val="bg1"/>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14"/>
          <p:cNvSpPr/>
          <p:nvPr/>
        </p:nvSpPr>
        <p:spPr>
          <a:xfrm>
            <a:off x="10579291" y="2316865"/>
            <a:ext cx="329784" cy="2675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a:off x="1224792" y="2345893"/>
            <a:ext cx="1401277" cy="0"/>
          </a:xfrm>
          <a:prstGeom prst="line">
            <a:avLst/>
          </a:prstGeom>
          <a:ln w="254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122985" y="1812201"/>
            <a:ext cx="1885050" cy="497316"/>
          </a:xfrm>
          <a:prstGeom prst="rect">
            <a:avLst/>
          </a:prstGeom>
        </p:spPr>
        <p:txBody>
          <a:bodyPr wrap="square">
            <a:spAutoFit/>
          </a:bodyPr>
          <a:lstStyle/>
          <a:p>
            <a:pPr algn="just">
              <a:lnSpc>
                <a:spcPct val="120000"/>
              </a:lnSpc>
            </a:pPr>
            <a:r>
              <a:rPr lang="zh-CN" altLang="en-US" sz="2400" b="1" dirty="0">
                <a:solidFill>
                  <a:schemeClr val="tx1">
                    <a:lumMod val="65000"/>
                    <a:lumOff val="35000"/>
                  </a:schemeClr>
                </a:solidFill>
              </a:rPr>
              <a:t>任务实现</a:t>
            </a:r>
          </a:p>
        </p:txBody>
      </p:sp>
      <p:sp>
        <p:nvSpPr>
          <p:cNvPr id="9" name="矩形 8"/>
          <p:cNvSpPr/>
          <p:nvPr/>
        </p:nvSpPr>
        <p:spPr>
          <a:xfrm>
            <a:off x="2328863" y="0"/>
            <a:ext cx="9863137" cy="11417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0"/>
            <a:ext cx="3596749" cy="1141756"/>
          </a:xfrm>
          <a:custGeom>
            <a:avLst/>
            <a:gdLst>
              <a:gd name="connsiteX0" fmla="*/ 0 w 3596749"/>
              <a:gd name="connsiteY0" fmla="*/ 0 h 1268414"/>
              <a:gd name="connsiteX1" fmla="*/ 299302 w 3596749"/>
              <a:gd name="connsiteY1" fmla="*/ 0 h 1268414"/>
              <a:gd name="connsiteX2" fmla="*/ 795613 w 3596749"/>
              <a:gd name="connsiteY2" fmla="*/ 0 h 1268414"/>
              <a:gd name="connsiteX3" fmla="*/ 806567 w 3596749"/>
              <a:gd name="connsiteY3" fmla="*/ 0 h 1268414"/>
              <a:gd name="connsiteX4" fmla="*/ 1105869 w 3596749"/>
              <a:gd name="connsiteY4" fmla="*/ 0 h 1268414"/>
              <a:gd name="connsiteX5" fmla="*/ 1252078 w 3596749"/>
              <a:gd name="connsiteY5" fmla="*/ 0 h 1268414"/>
              <a:gd name="connsiteX6" fmla="*/ 1602180 w 3596749"/>
              <a:gd name="connsiteY6" fmla="*/ 0 h 1268414"/>
              <a:gd name="connsiteX7" fmla="*/ 1708543 w 3596749"/>
              <a:gd name="connsiteY7" fmla="*/ 0 h 1268414"/>
              <a:gd name="connsiteX8" fmla="*/ 2042864 w 3596749"/>
              <a:gd name="connsiteY8" fmla="*/ 0 h 1268414"/>
              <a:gd name="connsiteX9" fmla="*/ 2058645 w 3596749"/>
              <a:gd name="connsiteY9" fmla="*/ 0 h 1268414"/>
              <a:gd name="connsiteX10" fmla="*/ 2515110 w 3596749"/>
              <a:gd name="connsiteY10" fmla="*/ 0 h 1268414"/>
              <a:gd name="connsiteX11" fmla="*/ 2849431 w 3596749"/>
              <a:gd name="connsiteY11" fmla="*/ 0 h 1268414"/>
              <a:gd name="connsiteX12" fmla="*/ 3596749 w 3596749"/>
              <a:gd name="connsiteY12" fmla="*/ 747318 h 1268414"/>
              <a:gd name="connsiteX13" fmla="*/ 3075653 w 3596749"/>
              <a:gd name="connsiteY13" fmla="*/ 1268414 h 1268414"/>
              <a:gd name="connsiteX14" fmla="*/ 2744509 w 3596749"/>
              <a:gd name="connsiteY14" fmla="*/ 1268414 h 1268414"/>
              <a:gd name="connsiteX15" fmla="*/ 2359995 w 3596749"/>
              <a:gd name="connsiteY15" fmla="*/ 1268414 h 1268414"/>
              <a:gd name="connsiteX16" fmla="*/ 2288044 w 3596749"/>
              <a:gd name="connsiteY16" fmla="*/ 1268414 h 1268414"/>
              <a:gd name="connsiteX17" fmla="*/ 2269086 w 3596749"/>
              <a:gd name="connsiteY17" fmla="*/ 1268414 h 1268414"/>
              <a:gd name="connsiteX18" fmla="*/ 2018799 w 3596749"/>
              <a:gd name="connsiteY18" fmla="*/ 1268414 h 1268414"/>
              <a:gd name="connsiteX19" fmla="*/ 1937942 w 3596749"/>
              <a:gd name="connsiteY19" fmla="*/ 1268414 h 1268414"/>
              <a:gd name="connsiteX20" fmla="*/ 1831579 w 3596749"/>
              <a:gd name="connsiteY20" fmla="*/ 1268414 h 1268414"/>
              <a:gd name="connsiteX21" fmla="*/ 1562334 w 3596749"/>
              <a:gd name="connsiteY21" fmla="*/ 1268414 h 1268414"/>
              <a:gd name="connsiteX22" fmla="*/ 1553428 w 3596749"/>
              <a:gd name="connsiteY22" fmla="*/ 1268414 h 1268414"/>
              <a:gd name="connsiteX23" fmla="*/ 1532278 w 3596749"/>
              <a:gd name="connsiteY23" fmla="*/ 1268414 h 1268414"/>
              <a:gd name="connsiteX24" fmla="*/ 1481477 w 3596749"/>
              <a:gd name="connsiteY24" fmla="*/ 1268414 h 1268414"/>
              <a:gd name="connsiteX25" fmla="*/ 1212232 w 3596749"/>
              <a:gd name="connsiteY25" fmla="*/ 1268414 h 1268414"/>
              <a:gd name="connsiteX26" fmla="*/ 1105869 w 3596749"/>
              <a:gd name="connsiteY26" fmla="*/ 1268414 h 1268414"/>
              <a:gd name="connsiteX27" fmla="*/ 1025012 w 3596749"/>
              <a:gd name="connsiteY27" fmla="*/ 1268414 h 1268414"/>
              <a:gd name="connsiteX28" fmla="*/ 806567 w 3596749"/>
              <a:gd name="connsiteY28" fmla="*/ 1268414 h 1268414"/>
              <a:gd name="connsiteX29" fmla="*/ 755767 w 3596749"/>
              <a:gd name="connsiteY29" fmla="*/ 1268414 h 1268414"/>
              <a:gd name="connsiteX30" fmla="*/ 725711 w 3596749"/>
              <a:gd name="connsiteY30" fmla="*/ 1268414 h 1268414"/>
              <a:gd name="connsiteX31" fmla="*/ 299302 w 3596749"/>
              <a:gd name="connsiteY31" fmla="*/ 1268414 h 1268414"/>
              <a:gd name="connsiteX32" fmla="*/ 0 w 3596749"/>
              <a:gd name="connsiteY32" fmla="*/ 1268414 h 126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96749" h="1268414">
                <a:moveTo>
                  <a:pt x="0" y="0"/>
                </a:moveTo>
                <a:lnTo>
                  <a:pt x="299302" y="0"/>
                </a:lnTo>
                <a:lnTo>
                  <a:pt x="795613" y="0"/>
                </a:lnTo>
                <a:lnTo>
                  <a:pt x="806567" y="0"/>
                </a:lnTo>
                <a:lnTo>
                  <a:pt x="1105869" y="0"/>
                </a:lnTo>
                <a:lnTo>
                  <a:pt x="1252078" y="0"/>
                </a:lnTo>
                <a:lnTo>
                  <a:pt x="1602180" y="0"/>
                </a:lnTo>
                <a:lnTo>
                  <a:pt x="1708543" y="0"/>
                </a:lnTo>
                <a:lnTo>
                  <a:pt x="2042864" y="0"/>
                </a:lnTo>
                <a:lnTo>
                  <a:pt x="2058645" y="0"/>
                </a:lnTo>
                <a:lnTo>
                  <a:pt x="2515110" y="0"/>
                </a:lnTo>
                <a:lnTo>
                  <a:pt x="2849431" y="0"/>
                </a:lnTo>
                <a:lnTo>
                  <a:pt x="3596749" y="747318"/>
                </a:lnTo>
                <a:lnTo>
                  <a:pt x="3075653" y="1268414"/>
                </a:lnTo>
                <a:lnTo>
                  <a:pt x="2744509" y="1268414"/>
                </a:lnTo>
                <a:lnTo>
                  <a:pt x="2359995" y="1268414"/>
                </a:lnTo>
                <a:lnTo>
                  <a:pt x="2288044" y="1268414"/>
                </a:lnTo>
                <a:lnTo>
                  <a:pt x="2269086" y="1268414"/>
                </a:lnTo>
                <a:lnTo>
                  <a:pt x="2018799" y="1268414"/>
                </a:lnTo>
                <a:lnTo>
                  <a:pt x="1937942" y="1268414"/>
                </a:lnTo>
                <a:lnTo>
                  <a:pt x="1831579" y="1268414"/>
                </a:lnTo>
                <a:lnTo>
                  <a:pt x="1562334" y="1268414"/>
                </a:lnTo>
                <a:lnTo>
                  <a:pt x="1553428" y="1268414"/>
                </a:lnTo>
                <a:lnTo>
                  <a:pt x="1532278" y="1268414"/>
                </a:lnTo>
                <a:lnTo>
                  <a:pt x="1481477" y="1268414"/>
                </a:lnTo>
                <a:lnTo>
                  <a:pt x="1212232" y="1268414"/>
                </a:lnTo>
                <a:lnTo>
                  <a:pt x="1105869" y="1268414"/>
                </a:lnTo>
                <a:lnTo>
                  <a:pt x="1025012" y="1268414"/>
                </a:lnTo>
                <a:lnTo>
                  <a:pt x="806567" y="1268414"/>
                </a:lnTo>
                <a:lnTo>
                  <a:pt x="755767" y="1268414"/>
                </a:lnTo>
                <a:lnTo>
                  <a:pt x="725711" y="1268414"/>
                </a:lnTo>
                <a:lnTo>
                  <a:pt x="299302" y="1268414"/>
                </a:lnTo>
                <a:lnTo>
                  <a:pt x="0" y="126841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68812" y="299314"/>
            <a:ext cx="2031325" cy="646331"/>
          </a:xfrm>
          <a:prstGeom prst="rect">
            <a:avLst/>
          </a:prstGeom>
          <a:noFill/>
        </p:spPr>
        <p:txBody>
          <a:bodyPr wrap="none" rtlCol="0">
            <a:spAutoFit/>
            <a:scene3d>
              <a:camera prst="orthographicFront"/>
              <a:lightRig rig="threePt" dir="t"/>
            </a:scene3d>
            <a:sp3d contourW="12700"/>
          </a:bodyPr>
          <a:lstStyle/>
          <a:p>
            <a:pPr algn="ctr"/>
            <a:r>
              <a:rPr lang="zh-CN" altLang="en-US" sz="3600" b="1" dirty="0">
                <a:solidFill>
                  <a:schemeClr val="accent3"/>
                </a:solidFill>
                <a:latin typeface="+mn-ea"/>
                <a:cs typeface="经典综艺体简" panose="02010609000101010101" pitchFamily="49" charset="-122"/>
              </a:rPr>
              <a:t>任务实现</a:t>
            </a:r>
          </a:p>
        </p:txBody>
      </p:sp>
      <p:sp>
        <p:nvSpPr>
          <p:cNvPr id="21" name="文本框 11"/>
          <p:cNvSpPr txBox="1"/>
          <p:nvPr/>
        </p:nvSpPr>
        <p:spPr>
          <a:xfrm>
            <a:off x="5143658" y="534841"/>
            <a:ext cx="4257016" cy="521970"/>
          </a:xfrm>
          <a:prstGeom prst="rect">
            <a:avLst/>
          </a:prstGeom>
          <a:noFill/>
        </p:spPr>
        <p:txBody>
          <a:bodyPr wrap="square" rtlCol="0">
            <a:spAutoFit/>
            <a:scene3d>
              <a:camera prst="orthographicFront"/>
              <a:lightRig rig="threePt" dir="t"/>
            </a:scene3d>
            <a:sp3d contourW="12700"/>
          </a:bodyPr>
          <a:lstStyle/>
          <a:p>
            <a:r>
              <a:rPr lang="zh-CN" altLang="en-US" sz="2800" dirty="0">
                <a:solidFill>
                  <a:schemeClr val="tx1">
                    <a:lumMod val="85000"/>
                    <a:lumOff val="15000"/>
                  </a:schemeClr>
                </a:solidFill>
                <a:sym typeface="+mn-ea"/>
              </a:rPr>
              <a:t>输入并设置财务报表</a:t>
            </a:r>
            <a:endParaRPr lang="zh-CN" altLang="en-US" sz="2800" dirty="0">
              <a:solidFill>
                <a:schemeClr val="tx1">
                  <a:lumMod val="85000"/>
                  <a:lumOff val="15000"/>
                </a:schemeClr>
              </a:solidFill>
            </a:endParaRPr>
          </a:p>
        </p:txBody>
      </p:sp>
      <p:sp>
        <p:nvSpPr>
          <p:cNvPr id="22" name="TextBox 21"/>
          <p:cNvSpPr txBox="1"/>
          <p:nvPr/>
        </p:nvSpPr>
        <p:spPr>
          <a:xfrm>
            <a:off x="3776964" y="535681"/>
            <a:ext cx="1366694" cy="523220"/>
          </a:xfrm>
          <a:prstGeom prst="rect">
            <a:avLst/>
          </a:prstGeom>
          <a:noFill/>
          <a:ln>
            <a:noFill/>
          </a:ln>
        </p:spPr>
        <p:txBody>
          <a:bodyPr wrap="square" rtlCol="0">
            <a:spAutoFit/>
          </a:bodyPr>
          <a:lstStyle/>
          <a:p>
            <a:r>
              <a:rPr lang="zh-CN" altLang="en-US" sz="2800" dirty="0">
                <a:solidFill>
                  <a:schemeClr val="tx1">
                    <a:lumMod val="85000"/>
                    <a:lumOff val="15000"/>
                  </a:schemeClr>
                </a:solidFill>
              </a:rPr>
              <a:t>任</a:t>
            </a:r>
            <a:r>
              <a:rPr lang="zh-CN" altLang="en-US" sz="2800" dirty="0" smtClean="0">
                <a:solidFill>
                  <a:schemeClr val="tx1">
                    <a:lumMod val="85000"/>
                    <a:lumOff val="15000"/>
                  </a:schemeClr>
                </a:solidFill>
              </a:rPr>
              <a:t>务二</a:t>
            </a:r>
            <a:endParaRPr lang="en-US" altLang="zh-CN" sz="2800" dirty="0">
              <a:solidFill>
                <a:schemeClr val="tx1">
                  <a:lumMod val="85000"/>
                  <a:lumOff val="15000"/>
                </a:schemeClr>
              </a:solidFill>
            </a:endParaRPr>
          </a:p>
        </p:txBody>
      </p:sp>
      <p:sp>
        <p:nvSpPr>
          <p:cNvPr id="2" name="矩形 1"/>
          <p:cNvSpPr/>
          <p:nvPr/>
        </p:nvSpPr>
        <p:spPr>
          <a:xfrm>
            <a:off x="3682984" y="2418917"/>
            <a:ext cx="2621280" cy="460375"/>
          </a:xfrm>
          <a:prstGeom prst="rect">
            <a:avLst/>
          </a:prstGeom>
        </p:spPr>
        <p:txBody>
          <a:bodyPr wrap="none">
            <a:spAutoFit/>
          </a:bodyPr>
          <a:lstStyle/>
          <a:p>
            <a:pPr algn="l"/>
            <a:r>
              <a:rPr lang="zh-CN" altLang="en-US" sz="2400" dirty="0"/>
              <a:t>（一）打开工作簿</a:t>
            </a:r>
          </a:p>
        </p:txBody>
      </p:sp>
      <p:sp>
        <p:nvSpPr>
          <p:cNvPr id="20" name="矩形 19"/>
          <p:cNvSpPr/>
          <p:nvPr/>
        </p:nvSpPr>
        <p:spPr>
          <a:xfrm>
            <a:off x="3682984" y="3107943"/>
            <a:ext cx="3230880" cy="460375"/>
          </a:xfrm>
          <a:prstGeom prst="rect">
            <a:avLst/>
          </a:prstGeom>
        </p:spPr>
        <p:txBody>
          <a:bodyPr wrap="none">
            <a:spAutoFit/>
          </a:bodyPr>
          <a:lstStyle/>
          <a:p>
            <a:pPr algn="l"/>
            <a:r>
              <a:rPr lang="zh-CN" altLang="en-US" sz="2400" dirty="0"/>
              <a:t>（二）输入工作表数据</a:t>
            </a:r>
          </a:p>
        </p:txBody>
      </p:sp>
      <p:sp>
        <p:nvSpPr>
          <p:cNvPr id="23" name="矩形 22"/>
          <p:cNvSpPr/>
          <p:nvPr/>
        </p:nvSpPr>
        <p:spPr>
          <a:xfrm>
            <a:off x="3682984" y="3756015"/>
            <a:ext cx="3262432" cy="461665"/>
          </a:xfrm>
          <a:prstGeom prst="rect">
            <a:avLst/>
          </a:prstGeom>
        </p:spPr>
        <p:txBody>
          <a:bodyPr wrap="none">
            <a:spAutoFit/>
          </a:bodyPr>
          <a:lstStyle/>
          <a:p>
            <a:pPr algn="l"/>
            <a:r>
              <a:rPr lang="zh-CN" altLang="en-US" sz="2400" dirty="0"/>
              <a:t>（三）设置</a:t>
            </a:r>
            <a:r>
              <a:rPr lang="zh-CN" altLang="en-US" sz="2400" dirty="0" smtClean="0"/>
              <a:t>数据有效性</a:t>
            </a:r>
            <a:endParaRPr lang="zh-CN" altLang="en-US" sz="2400" dirty="0"/>
          </a:p>
        </p:txBody>
      </p:sp>
      <p:grpSp>
        <p:nvGrpSpPr>
          <p:cNvPr id="5" name="组合 4"/>
          <p:cNvGrpSpPr/>
          <p:nvPr/>
        </p:nvGrpSpPr>
        <p:grpSpPr>
          <a:xfrm>
            <a:off x="10908665" y="6231890"/>
            <a:ext cx="1083310" cy="384810"/>
            <a:chOff x="17006" y="7661"/>
            <a:chExt cx="1706" cy="606"/>
          </a:xfrm>
        </p:grpSpPr>
        <p:sp>
          <p:nvSpPr>
            <p:cNvPr id="25" name="燕尾形 24"/>
            <p:cNvSpPr/>
            <p:nvPr/>
          </p:nvSpPr>
          <p:spPr>
            <a:xfrm>
              <a:off x="17006" y="7663"/>
              <a:ext cx="528" cy="605"/>
            </a:xfrm>
            <a:prstGeom prst="chevron">
              <a:avLst>
                <a:gd name="adj" fmla="val 3693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燕尾形 25"/>
            <p:cNvSpPr/>
            <p:nvPr/>
          </p:nvSpPr>
          <p:spPr>
            <a:xfrm>
              <a:off x="17595" y="7663"/>
              <a:ext cx="528" cy="605"/>
            </a:xfrm>
            <a:prstGeom prst="chevron">
              <a:avLst>
                <a:gd name="adj" fmla="val 36932"/>
              </a:avLst>
            </a:prstGeom>
            <a:solidFill>
              <a:srgbClr val="0274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燕尾形 26"/>
            <p:cNvSpPr/>
            <p:nvPr/>
          </p:nvSpPr>
          <p:spPr>
            <a:xfrm>
              <a:off x="18184" y="7661"/>
              <a:ext cx="528" cy="605"/>
            </a:xfrm>
            <a:prstGeom prst="chevron">
              <a:avLst>
                <a:gd name="adj" fmla="val 36932"/>
              </a:avLst>
            </a:prstGeom>
            <a:solidFill>
              <a:srgbClr val="079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 name="矩形 2"/>
          <p:cNvSpPr/>
          <p:nvPr/>
        </p:nvSpPr>
        <p:spPr>
          <a:xfrm>
            <a:off x="3682984" y="4404613"/>
            <a:ext cx="3230880" cy="460375"/>
          </a:xfrm>
          <a:prstGeom prst="rect">
            <a:avLst/>
          </a:prstGeom>
        </p:spPr>
        <p:txBody>
          <a:bodyPr wrap="none">
            <a:spAutoFit/>
          </a:bodyPr>
          <a:lstStyle/>
          <a:p>
            <a:pPr algn="l"/>
            <a:r>
              <a:rPr lang="zh-CN" altLang="en-US" sz="2400" dirty="0"/>
              <a:t>（四）</a:t>
            </a:r>
            <a:r>
              <a:rPr sz="2400" dirty="0"/>
              <a:t>设置单元格格式</a:t>
            </a:r>
          </a:p>
        </p:txBody>
      </p:sp>
      <p:sp>
        <p:nvSpPr>
          <p:cNvPr id="4" name="矩形 3"/>
          <p:cNvSpPr/>
          <p:nvPr/>
        </p:nvSpPr>
        <p:spPr>
          <a:xfrm>
            <a:off x="3682984" y="5052685"/>
            <a:ext cx="2926080" cy="460375"/>
          </a:xfrm>
          <a:prstGeom prst="rect">
            <a:avLst/>
          </a:prstGeom>
        </p:spPr>
        <p:txBody>
          <a:bodyPr wrap="none">
            <a:spAutoFit/>
          </a:bodyPr>
          <a:lstStyle/>
          <a:p>
            <a:pPr algn="l"/>
            <a:r>
              <a:rPr lang="zh-CN" altLang="en-US" sz="2400" dirty="0"/>
              <a:t>（五）设置条件格式</a:t>
            </a:r>
          </a:p>
        </p:txBody>
      </p:sp>
      <p:sp>
        <p:nvSpPr>
          <p:cNvPr id="18" name="矩形 17"/>
          <p:cNvSpPr/>
          <p:nvPr/>
        </p:nvSpPr>
        <p:spPr>
          <a:xfrm>
            <a:off x="3681618" y="5666750"/>
            <a:ext cx="3230880" cy="460375"/>
          </a:xfrm>
          <a:prstGeom prst="rect">
            <a:avLst/>
          </a:prstGeom>
        </p:spPr>
        <p:txBody>
          <a:bodyPr wrap="none">
            <a:spAutoFit/>
          </a:bodyPr>
          <a:lstStyle/>
          <a:p>
            <a:pPr algn="l"/>
            <a:r>
              <a:rPr lang="zh-CN" altLang="en-US" sz="2400" dirty="0" smtClean="0"/>
              <a:t>（六</a:t>
            </a:r>
            <a:r>
              <a:rPr lang="zh-CN" altLang="en-US" sz="2400" dirty="0"/>
              <a:t>）调整行高与列宽</a:t>
            </a:r>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（一）打开工作簿</a:t>
            </a:r>
          </a:p>
        </p:txBody>
      </p:sp>
      <p:sp>
        <p:nvSpPr>
          <p:cNvPr id="58" name="TextBox 57"/>
          <p:cNvSpPr txBox="1"/>
          <p:nvPr/>
        </p:nvSpPr>
        <p:spPr>
          <a:xfrm>
            <a:off x="1159991" y="1148281"/>
            <a:ext cx="10412257" cy="499624"/>
          </a:xfrm>
          <a:prstGeom prst="rect">
            <a:avLst/>
          </a:prstGeom>
          <a:noFill/>
        </p:spPr>
        <p:txBody>
          <a:bodyPr wrap="square" rtlCol="0">
            <a:spAutoFit/>
          </a:bodyPr>
          <a:lstStyle/>
          <a:p>
            <a:pPr indent="609600" algn="just">
              <a:lnSpc>
                <a:spcPct val="150000"/>
              </a:lnSpc>
            </a:pPr>
            <a:r>
              <a:rPr lang="zh-CN" altLang="en-US" sz="2000" dirty="0">
                <a:latin typeface="+mn-ea"/>
                <a:cs typeface="+mn-ea"/>
                <a:sym typeface="Times New Roman" panose="02020603050405020304" pitchFamily="18" charset="0"/>
              </a:rPr>
              <a:t>要查看或编辑保存在计算机中的工作簿，先要打开该工作簿，其具体操作如下。</a:t>
            </a:r>
          </a:p>
        </p:txBody>
      </p:sp>
      <p:sp>
        <p:nvSpPr>
          <p:cNvPr id="6" name="TextBox 5"/>
          <p:cNvSpPr txBox="1"/>
          <p:nvPr/>
        </p:nvSpPr>
        <p:spPr>
          <a:xfrm>
            <a:off x="726854" y="2010538"/>
            <a:ext cx="10604762" cy="553998"/>
          </a:xfrm>
          <a:prstGeom prst="rect">
            <a:avLst/>
          </a:prstGeom>
          <a:noFill/>
        </p:spPr>
        <p:txBody>
          <a:bodyPr wrap="square" rtlCol="0">
            <a:spAutoFit/>
          </a:bodyPr>
          <a:lstStyle/>
          <a:p>
            <a:pPr indent="457200" algn="just">
              <a:lnSpc>
                <a:spcPct val="150000"/>
              </a:lnSpc>
            </a:pPr>
            <a:r>
              <a:rPr lang="zh-CN" altLang="en-US" sz="2000" dirty="0">
                <a:latin typeface="+mn-ea"/>
                <a:cs typeface="+mn-ea"/>
                <a:sym typeface="Times New Roman" panose="02020603050405020304" pitchFamily="18" charset="0"/>
              </a:rPr>
              <a:t>（</a:t>
            </a:r>
            <a:r>
              <a:rPr lang="en-US" altLang="zh-CN" sz="2000" dirty="0">
                <a:latin typeface="+mn-ea"/>
                <a:cs typeface="+mn-ea"/>
                <a:sym typeface="Times New Roman" panose="02020603050405020304" pitchFamily="18" charset="0"/>
              </a:rPr>
              <a:t>1</a:t>
            </a:r>
            <a:r>
              <a:rPr lang="zh-CN" altLang="en-US" sz="2000" dirty="0">
                <a:latin typeface="+mn-ea"/>
                <a:cs typeface="+mn-ea"/>
                <a:sym typeface="Times New Roman" panose="02020603050405020304" pitchFamily="18" charset="0"/>
              </a:rPr>
              <a:t>）在</a:t>
            </a:r>
            <a:r>
              <a:rPr lang="en-US" altLang="zh-CN" sz="2000" dirty="0">
                <a:latin typeface="+mn-ea"/>
                <a:cs typeface="+mn-ea"/>
                <a:sym typeface="Times New Roman" panose="02020603050405020304" pitchFamily="18" charset="0"/>
              </a:rPr>
              <a:t>WPS Office</a:t>
            </a:r>
            <a:r>
              <a:rPr lang="zh-CN" altLang="en-US" sz="2000" dirty="0">
                <a:latin typeface="+mn-ea"/>
                <a:cs typeface="+mn-ea"/>
                <a:sym typeface="Times New Roman" panose="02020603050405020304" pitchFamily="18" charset="0"/>
              </a:rPr>
              <a:t>中按“</a:t>
            </a:r>
            <a:r>
              <a:rPr lang="en-US" altLang="zh-CN" sz="2000" dirty="0" err="1">
                <a:latin typeface="+mn-ea"/>
                <a:cs typeface="+mn-ea"/>
                <a:sym typeface="Times New Roman" panose="02020603050405020304" pitchFamily="18" charset="0"/>
              </a:rPr>
              <a:t>Ctrl+O</a:t>
            </a:r>
            <a:r>
              <a:rPr lang="en-US" altLang="zh-CN" sz="2000" dirty="0">
                <a:latin typeface="+mn-ea"/>
                <a:cs typeface="+mn-ea"/>
                <a:sym typeface="Times New Roman" panose="02020603050405020304" pitchFamily="18" charset="0"/>
              </a:rPr>
              <a:t>”</a:t>
            </a:r>
            <a:r>
              <a:rPr lang="zh-CN" altLang="en-US" sz="2000" dirty="0">
                <a:latin typeface="+mn-ea"/>
                <a:cs typeface="+mn-ea"/>
                <a:sym typeface="Times New Roman" panose="02020603050405020304" pitchFamily="18" charset="0"/>
              </a:rPr>
              <a:t>组合键或在“首页”选项卡中单击“打开”按钮。</a:t>
            </a:r>
            <a:endParaRPr lang="zh-CN" altLang="en-US" sz="2000" dirty="0">
              <a:latin typeface="+mn-ea"/>
              <a:cs typeface="+mn-ea"/>
              <a:sym typeface="Times New Roman" panose="02020603050405020304" pitchFamily="18" charset="0"/>
            </a:endParaRPr>
          </a:p>
        </p:txBody>
      </p:sp>
      <p:sp>
        <p:nvSpPr>
          <p:cNvPr id="7" name="TextBox 6"/>
          <p:cNvSpPr txBox="1"/>
          <p:nvPr/>
        </p:nvSpPr>
        <p:spPr>
          <a:xfrm>
            <a:off x="792480" y="3104890"/>
            <a:ext cx="4936008" cy="1477328"/>
          </a:xfrm>
          <a:prstGeom prst="rect">
            <a:avLst/>
          </a:prstGeom>
          <a:noFill/>
        </p:spPr>
        <p:txBody>
          <a:bodyPr wrap="square" rtlCol="0">
            <a:spAutoFit/>
          </a:bodyPr>
          <a:lstStyle/>
          <a:p>
            <a:pPr indent="457200" algn="just">
              <a:lnSpc>
                <a:spcPct val="150000"/>
              </a:lnSpc>
            </a:pPr>
            <a:r>
              <a:rPr lang="zh-CN" altLang="en-US" sz="2000" dirty="0">
                <a:latin typeface="+mn-ea"/>
                <a:cs typeface="+mn-ea"/>
                <a:sym typeface="Times New Roman" panose="02020603050405020304" pitchFamily="18" charset="0"/>
              </a:rPr>
              <a:t>（</a:t>
            </a:r>
            <a:r>
              <a:rPr lang="en-US" altLang="zh-CN" sz="2000" dirty="0">
                <a:latin typeface="+mn-ea"/>
                <a:cs typeface="+mn-ea"/>
                <a:sym typeface="Times New Roman" panose="02020603050405020304" pitchFamily="18" charset="0"/>
              </a:rPr>
              <a:t>2</a:t>
            </a:r>
            <a:r>
              <a:rPr lang="zh-CN" altLang="en-US" sz="2000" dirty="0">
                <a:latin typeface="+mn-ea"/>
                <a:cs typeface="+mn-ea"/>
                <a:sym typeface="Times New Roman" panose="02020603050405020304" pitchFamily="18" charset="0"/>
              </a:rPr>
              <a:t>）打开“打开文件”对话框，选择“财务报表</a:t>
            </a:r>
            <a:r>
              <a:rPr lang="en-US" altLang="zh-CN" sz="2000" dirty="0">
                <a:latin typeface="+mn-ea"/>
                <a:cs typeface="+mn-ea"/>
                <a:sym typeface="Times New Roman" panose="02020603050405020304" pitchFamily="18" charset="0"/>
              </a:rPr>
              <a:t>01.et”</a:t>
            </a:r>
            <a:r>
              <a:rPr lang="zh-CN" altLang="en-US" sz="2000" dirty="0" smtClean="0">
                <a:latin typeface="+mn-ea"/>
                <a:cs typeface="+mn-ea"/>
                <a:sym typeface="Times New Roman" panose="02020603050405020304" pitchFamily="18" charset="0"/>
              </a:rPr>
              <a:t>，</a:t>
            </a:r>
            <a:r>
              <a:rPr lang="zh-CN" altLang="en-US" sz="2000" dirty="0" smtClean="0">
                <a:latin typeface="+mn-ea"/>
                <a:cs typeface="+mn-ea"/>
                <a:sym typeface="Times New Roman" panose="02020603050405020304" pitchFamily="18" charset="0"/>
              </a:rPr>
              <a:t>单击</a:t>
            </a:r>
            <a:r>
              <a:rPr lang="en-US" altLang="zh-CN" sz="2000" dirty="0" smtClean="0">
                <a:latin typeface="+mn-ea"/>
                <a:cs typeface="+mn-ea"/>
                <a:sym typeface="Times New Roman" panose="02020603050405020304" pitchFamily="18" charset="0"/>
              </a:rPr>
              <a:t>”</a:t>
            </a:r>
            <a:r>
              <a:rPr lang="zh-CN" altLang="en-US" sz="2000" dirty="0" smtClean="0">
                <a:latin typeface="+mn-ea"/>
                <a:cs typeface="+mn-ea"/>
                <a:sym typeface="Times New Roman" panose="02020603050405020304" pitchFamily="18" charset="0"/>
              </a:rPr>
              <a:t>打开“按</a:t>
            </a:r>
            <a:r>
              <a:rPr lang="zh-CN" altLang="en-US" sz="2000" dirty="0">
                <a:latin typeface="+mn-ea"/>
                <a:cs typeface="+mn-ea"/>
                <a:sym typeface="Times New Roman" panose="02020603050405020304" pitchFamily="18" charset="0"/>
              </a:rPr>
              <a:t>钮即可打开选择的工作</a:t>
            </a:r>
            <a:r>
              <a:rPr lang="zh-CN" altLang="en-US" sz="2000" dirty="0" smtClean="0">
                <a:latin typeface="+mn-ea"/>
                <a:cs typeface="+mn-ea"/>
                <a:sym typeface="Times New Roman" panose="02020603050405020304" pitchFamily="18" charset="0"/>
              </a:rPr>
              <a:t>簿。</a:t>
            </a:r>
            <a:endParaRPr lang="zh-CN" altLang="en-US" sz="2000" dirty="0">
              <a:latin typeface="+mn-ea"/>
              <a:cs typeface="+mn-ea"/>
              <a:sym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6029234" y="2707995"/>
            <a:ext cx="5543013" cy="3805761"/>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（二）输入工作表数据</a:t>
            </a:r>
          </a:p>
        </p:txBody>
      </p:sp>
      <p:sp>
        <p:nvSpPr>
          <p:cNvPr id="14" name="TextBox 13"/>
          <p:cNvSpPr txBox="1"/>
          <p:nvPr/>
        </p:nvSpPr>
        <p:spPr>
          <a:xfrm>
            <a:off x="818615" y="1193627"/>
            <a:ext cx="10412257" cy="961289"/>
          </a:xfrm>
          <a:prstGeom prst="rect">
            <a:avLst/>
          </a:prstGeom>
          <a:noFill/>
        </p:spPr>
        <p:txBody>
          <a:bodyPr wrap="square" rtlCol="0">
            <a:spAutoFit/>
          </a:bodyPr>
          <a:lstStyle/>
          <a:p>
            <a:pPr indent="609600" algn="just">
              <a:lnSpc>
                <a:spcPct val="150000"/>
              </a:lnSpc>
            </a:pPr>
            <a:r>
              <a:rPr lang="zh-CN" altLang="en-US" sz="2000" dirty="0">
                <a:latin typeface="+mn-ea"/>
                <a:cs typeface="+mn-ea"/>
                <a:sym typeface="Times New Roman" panose="02020603050405020304" pitchFamily="18" charset="0"/>
              </a:rPr>
              <a:t>输入数据是制作表格的基础，</a:t>
            </a:r>
            <a:r>
              <a:rPr lang="en-US" altLang="zh-CN" sz="2000" dirty="0">
                <a:latin typeface="+mn-ea"/>
                <a:cs typeface="+mn-ea"/>
                <a:sym typeface="Times New Roman" panose="02020603050405020304" pitchFamily="18" charset="0"/>
              </a:rPr>
              <a:t>WPS Office</a:t>
            </a:r>
            <a:r>
              <a:rPr lang="zh-CN" altLang="en-US" sz="2000" dirty="0">
                <a:latin typeface="+mn-ea"/>
                <a:cs typeface="+mn-ea"/>
                <a:sym typeface="Times New Roman" panose="02020603050405020304" pitchFamily="18" charset="0"/>
              </a:rPr>
              <a:t>支持输入各种类型的数据，如文本和数字等，具体操作如下。</a:t>
            </a:r>
            <a:endParaRPr lang="zh-CN" altLang="en-US" sz="2000" dirty="0">
              <a:latin typeface="+mn-ea"/>
              <a:cs typeface="+mn-ea"/>
              <a:sym typeface="Times New Roman" panose="02020603050405020304" pitchFamily="18" charset="0"/>
            </a:endParaRPr>
          </a:p>
        </p:txBody>
      </p:sp>
      <p:sp>
        <p:nvSpPr>
          <p:cNvPr id="7" name="TextBox 6"/>
          <p:cNvSpPr txBox="1"/>
          <p:nvPr/>
        </p:nvSpPr>
        <p:spPr>
          <a:xfrm>
            <a:off x="653708" y="3085139"/>
            <a:ext cx="10718968" cy="1938992"/>
          </a:xfrm>
          <a:prstGeom prst="rect">
            <a:avLst/>
          </a:prstGeom>
          <a:noFill/>
        </p:spPr>
        <p:txBody>
          <a:bodyPr wrap="square" rtlCol="0">
            <a:spAutoFit/>
          </a:bodyPr>
          <a:lstStyle/>
          <a:p>
            <a:pPr indent="457200" algn="just">
              <a:lnSpc>
                <a:spcPct val="150000"/>
              </a:lnSpc>
            </a:pPr>
            <a:r>
              <a:rPr lang="zh-CN" altLang="en-US" sz="2000" dirty="0">
                <a:latin typeface="+mn-ea"/>
                <a:cs typeface="+mn-ea"/>
                <a:sym typeface="Times New Roman" panose="02020603050405020304" pitchFamily="18" charset="0"/>
              </a:rPr>
              <a:t>（</a:t>
            </a:r>
            <a:r>
              <a:rPr lang="en-US" altLang="zh-CN" sz="2000" dirty="0">
                <a:latin typeface="+mn-ea"/>
                <a:cs typeface="+mn-ea"/>
                <a:sym typeface="Times New Roman" panose="02020603050405020304" pitchFamily="18" charset="0"/>
              </a:rPr>
              <a:t>1</a:t>
            </a:r>
            <a:r>
              <a:rPr lang="zh-CN" altLang="en-US" sz="2000" dirty="0">
                <a:latin typeface="+mn-ea"/>
                <a:cs typeface="+mn-ea"/>
                <a:sym typeface="Times New Roman" panose="02020603050405020304" pitchFamily="18" charset="0"/>
              </a:rPr>
              <a:t>）选择“</a:t>
            </a:r>
            <a:r>
              <a:rPr lang="en-US" altLang="zh-CN" sz="2000" dirty="0">
                <a:latin typeface="+mn-ea"/>
                <a:cs typeface="+mn-ea"/>
                <a:sym typeface="Times New Roman" panose="02020603050405020304" pitchFamily="18" charset="0"/>
              </a:rPr>
              <a:t>7</a:t>
            </a:r>
            <a:r>
              <a:rPr lang="zh-CN" altLang="en-US" sz="2000" dirty="0">
                <a:latin typeface="+mn-ea"/>
                <a:cs typeface="+mn-ea"/>
                <a:sym typeface="Times New Roman" panose="02020603050405020304" pitchFamily="18" charset="0"/>
              </a:rPr>
              <a:t>月份”工作表，然后选择</a:t>
            </a:r>
            <a:r>
              <a:rPr lang="en-US" altLang="zh-CN" sz="2000" dirty="0">
                <a:latin typeface="+mn-ea"/>
                <a:cs typeface="+mn-ea"/>
                <a:sym typeface="Times New Roman" panose="02020603050405020304" pitchFamily="18" charset="0"/>
              </a:rPr>
              <a:t>A1</a:t>
            </a:r>
            <a:r>
              <a:rPr lang="zh-CN" altLang="en-US" sz="2000" dirty="0">
                <a:latin typeface="+mn-ea"/>
                <a:cs typeface="+mn-ea"/>
                <a:sym typeface="Times New Roman" panose="02020603050405020304" pitchFamily="18" charset="0"/>
              </a:rPr>
              <a:t>单元格，在其中输入“员工工资表”文本，然后按“</a:t>
            </a:r>
            <a:r>
              <a:rPr lang="en-US" altLang="zh-CN" sz="2000" dirty="0">
                <a:latin typeface="+mn-ea"/>
                <a:cs typeface="+mn-ea"/>
                <a:sym typeface="Times New Roman" panose="02020603050405020304" pitchFamily="18" charset="0"/>
              </a:rPr>
              <a:t>Enter”</a:t>
            </a:r>
            <a:r>
              <a:rPr lang="zh-CN" altLang="en-US" sz="2000" dirty="0">
                <a:latin typeface="+mn-ea"/>
                <a:cs typeface="+mn-ea"/>
                <a:sym typeface="Times New Roman" panose="02020603050405020304" pitchFamily="18" charset="0"/>
              </a:rPr>
              <a:t>键切换到</a:t>
            </a:r>
            <a:r>
              <a:rPr lang="en-US" altLang="zh-CN" sz="2000" dirty="0">
                <a:latin typeface="+mn-ea"/>
                <a:cs typeface="+mn-ea"/>
                <a:sym typeface="Times New Roman" panose="02020603050405020304" pitchFamily="18" charset="0"/>
              </a:rPr>
              <a:t>A2</a:t>
            </a:r>
            <a:r>
              <a:rPr lang="zh-CN" altLang="en-US" sz="2000" dirty="0">
                <a:latin typeface="+mn-ea"/>
                <a:cs typeface="+mn-ea"/>
                <a:sym typeface="Times New Roman" panose="02020603050405020304" pitchFamily="18" charset="0"/>
              </a:rPr>
              <a:t>单元格，在其中输入“员工编号”文本</a:t>
            </a:r>
            <a:r>
              <a:rPr lang="zh-CN" altLang="en-US" sz="2000" dirty="0" smtClean="0">
                <a:latin typeface="+mn-ea"/>
                <a:cs typeface="+mn-ea"/>
                <a:sym typeface="Times New Roman" panose="02020603050405020304" pitchFamily="18" charset="0"/>
              </a:rPr>
              <a:t>。</a:t>
            </a:r>
            <a:endParaRPr lang="en-US" altLang="zh-CN" sz="2000" dirty="0" smtClean="0">
              <a:latin typeface="+mn-ea"/>
              <a:cs typeface="+mn-ea"/>
              <a:sym typeface="Times New Roman" panose="02020603050405020304" pitchFamily="18" charset="0"/>
            </a:endParaRPr>
          </a:p>
          <a:p>
            <a:pPr indent="457200" algn="just">
              <a:lnSpc>
                <a:spcPct val="150000"/>
              </a:lnSpc>
            </a:pPr>
            <a:r>
              <a:rPr lang="zh-CN" altLang="en-US" sz="2000" dirty="0">
                <a:latin typeface="+mn-ea"/>
                <a:cs typeface="+mn-ea"/>
                <a:sym typeface="Times New Roman" panose="02020603050405020304" pitchFamily="18" charset="0"/>
              </a:rPr>
              <a:t>（</a:t>
            </a:r>
            <a:r>
              <a:rPr lang="en-US" altLang="zh-CN" sz="2000" dirty="0">
                <a:latin typeface="+mn-ea"/>
                <a:cs typeface="+mn-ea"/>
                <a:sym typeface="Times New Roman" panose="02020603050405020304" pitchFamily="18" charset="0"/>
              </a:rPr>
              <a:t>2</a:t>
            </a:r>
            <a:r>
              <a:rPr lang="zh-CN" altLang="en-US" sz="2000" dirty="0">
                <a:latin typeface="+mn-ea"/>
                <a:cs typeface="+mn-ea"/>
                <a:sym typeface="Times New Roman" panose="02020603050405020304" pitchFamily="18" charset="0"/>
              </a:rPr>
              <a:t>）按“</a:t>
            </a:r>
            <a:r>
              <a:rPr lang="en-US" altLang="zh-CN" sz="2000" dirty="0">
                <a:latin typeface="+mn-ea"/>
                <a:cs typeface="+mn-ea"/>
                <a:sym typeface="Times New Roman" panose="02020603050405020304" pitchFamily="18" charset="0"/>
              </a:rPr>
              <a:t>Tab”</a:t>
            </a:r>
            <a:r>
              <a:rPr lang="zh-CN" altLang="en-US" sz="2000" dirty="0">
                <a:latin typeface="+mn-ea"/>
                <a:cs typeface="+mn-ea"/>
                <a:sym typeface="Times New Roman" panose="02020603050405020304" pitchFamily="18" charset="0"/>
              </a:rPr>
              <a:t>键或“→”键切换到</a:t>
            </a:r>
            <a:r>
              <a:rPr lang="en-US" altLang="zh-CN" sz="2000" dirty="0">
                <a:latin typeface="+mn-ea"/>
                <a:cs typeface="+mn-ea"/>
                <a:sym typeface="Times New Roman" panose="02020603050405020304" pitchFamily="18" charset="0"/>
              </a:rPr>
              <a:t>B2</a:t>
            </a:r>
            <a:r>
              <a:rPr lang="zh-CN" altLang="en-US" sz="2000" dirty="0">
                <a:latin typeface="+mn-ea"/>
                <a:cs typeface="+mn-ea"/>
                <a:sym typeface="Times New Roman" panose="02020603050405020304" pitchFamily="18" charset="0"/>
              </a:rPr>
              <a:t>单元格，在其中输入“姓名”文本，再使用相同的方法依次在右侧单元格中输入“所在部门”“基本工资”等文本</a:t>
            </a:r>
            <a:r>
              <a:rPr lang="zh-CN" altLang="en-US" sz="2000" dirty="0" smtClean="0">
                <a:latin typeface="+mn-ea"/>
                <a:cs typeface="+mn-ea"/>
                <a:sym typeface="Times New Roman" panose="02020603050405020304" pitchFamily="18" charset="0"/>
              </a:rPr>
              <a:t>。</a:t>
            </a:r>
            <a:endParaRPr lang="zh-CN" altLang="en-US" sz="2000" dirty="0">
              <a:latin typeface="+mn-ea"/>
              <a:cs typeface="+mn-ea"/>
              <a:sym typeface="Times New Roman" panose="02020603050405020304" pitchFamily="18" charset="0"/>
            </a:endParaRPr>
          </a:p>
        </p:txBody>
      </p:sp>
      <p:sp>
        <p:nvSpPr>
          <p:cNvPr id="11" name="Round Same Side Corner Rectangle 48"/>
          <p:cNvSpPr/>
          <p:nvPr/>
        </p:nvSpPr>
        <p:spPr>
          <a:xfrm rot="5400000">
            <a:off x="6124056" y="-2635937"/>
            <a:ext cx="52162" cy="10663044"/>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8965"/>
            <a:endParaRPr lang="bg-BG" sz="1600">
              <a:solidFill>
                <a:schemeClr val="tx1">
                  <a:lumMod val="95000"/>
                  <a:lumOff val="5000"/>
                </a:schemeClr>
              </a:solidFill>
            </a:endParaRPr>
          </a:p>
        </p:txBody>
      </p:sp>
      <p:sp>
        <p:nvSpPr>
          <p:cNvPr id="12" name="Round Same Side Corner Rectangle 48"/>
          <p:cNvSpPr/>
          <p:nvPr/>
        </p:nvSpPr>
        <p:spPr>
          <a:xfrm rot="5400000">
            <a:off x="6116789" y="297251"/>
            <a:ext cx="66697" cy="10992860"/>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8965"/>
            <a:endParaRPr lang="bg-BG" sz="1600">
              <a:solidFill>
                <a:schemeClr val="tx1">
                  <a:lumMod val="95000"/>
                  <a:lumOff val="5000"/>
                </a:schemeClr>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flipV="1">
            <a:off x="6082748" y="1072238"/>
            <a:ext cx="5411421" cy="284166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标题 2"/>
          <p:cNvSpPr>
            <a:spLocks noGrp="1"/>
          </p:cNvSpPr>
          <p:nvPr>
            <p:ph type="title"/>
          </p:nvPr>
        </p:nvSpPr>
        <p:spPr/>
        <p:txBody>
          <a:bodyPr>
            <a:normAutofit/>
          </a:bodyPr>
          <a:lstStyle/>
          <a:p>
            <a:r>
              <a:rPr lang="zh-CN" altLang="en-US" dirty="0"/>
              <a:t>（二）输入工作表数据</a:t>
            </a:r>
          </a:p>
        </p:txBody>
      </p:sp>
      <p:sp>
        <p:nvSpPr>
          <p:cNvPr id="14" name="TextBox 13"/>
          <p:cNvSpPr txBox="1"/>
          <p:nvPr/>
        </p:nvSpPr>
        <p:spPr>
          <a:xfrm>
            <a:off x="653708" y="944252"/>
            <a:ext cx="5067585" cy="2862322"/>
          </a:xfrm>
          <a:prstGeom prst="rect">
            <a:avLst/>
          </a:prstGeom>
          <a:noFill/>
        </p:spPr>
        <p:txBody>
          <a:bodyPr wrap="square" rtlCol="0">
            <a:spAutoFit/>
          </a:bodyPr>
          <a:lstStyle/>
          <a:p>
            <a:pPr indent="609600" algn="just">
              <a:lnSpc>
                <a:spcPct val="150000"/>
              </a:lnSpc>
            </a:pPr>
            <a:r>
              <a:rPr lang="zh-CN" altLang="en-US" sz="2000" dirty="0">
                <a:latin typeface="+mn-ea"/>
                <a:cs typeface="+mn-ea"/>
                <a:sym typeface="Times New Roman" panose="02020603050405020304" pitchFamily="18" charset="0"/>
              </a:rPr>
              <a:t>（</a:t>
            </a:r>
            <a:r>
              <a:rPr lang="en-US" altLang="zh-CN" sz="2000" dirty="0">
                <a:latin typeface="+mn-ea"/>
                <a:cs typeface="+mn-ea"/>
                <a:sym typeface="Times New Roman" panose="02020603050405020304" pitchFamily="18" charset="0"/>
              </a:rPr>
              <a:t>3</a:t>
            </a:r>
            <a:r>
              <a:rPr lang="zh-CN" altLang="en-US" sz="2000" dirty="0">
                <a:latin typeface="+mn-ea"/>
                <a:cs typeface="+mn-ea"/>
                <a:sym typeface="Times New Roman" panose="02020603050405020304" pitchFamily="18" charset="0"/>
              </a:rPr>
              <a:t>）选择</a:t>
            </a:r>
            <a:r>
              <a:rPr lang="en-US" altLang="zh-CN" sz="2000" dirty="0">
                <a:latin typeface="+mn-ea"/>
                <a:cs typeface="+mn-ea"/>
                <a:sym typeface="Times New Roman" panose="02020603050405020304" pitchFamily="18" charset="0"/>
              </a:rPr>
              <a:t>A3</a:t>
            </a:r>
            <a:r>
              <a:rPr lang="zh-CN" altLang="en-US" sz="2000" dirty="0">
                <a:latin typeface="+mn-ea"/>
                <a:cs typeface="+mn-ea"/>
                <a:sym typeface="Times New Roman" panose="02020603050405020304" pitchFamily="18" charset="0"/>
              </a:rPr>
              <a:t>单元格，在其中输入“</a:t>
            </a:r>
            <a:r>
              <a:rPr lang="en-US" altLang="zh-CN" sz="2000" dirty="0" smtClean="0">
                <a:latin typeface="+mn-ea"/>
                <a:cs typeface="+mn-ea"/>
                <a:sym typeface="Times New Roman" panose="02020603050405020304" pitchFamily="18" charset="0"/>
              </a:rPr>
              <a:t>2022015</a:t>
            </a:r>
            <a:r>
              <a:rPr lang="en-US" altLang="zh-CN" sz="2000" dirty="0">
                <a:latin typeface="+mn-ea"/>
                <a:cs typeface="+mn-ea"/>
                <a:sym typeface="Times New Roman" panose="02020603050405020304" pitchFamily="18" charset="0"/>
              </a:rPr>
              <a:t>”</a:t>
            </a:r>
            <a:r>
              <a:rPr lang="zh-CN" altLang="en-US" sz="2000" dirty="0">
                <a:latin typeface="+mn-ea"/>
                <a:cs typeface="+mn-ea"/>
                <a:sym typeface="Times New Roman" panose="02020603050405020304" pitchFamily="18" charset="0"/>
              </a:rPr>
              <a:t>，将鼠标指针移动到该单元格右下角，会出现 形状的控制柄，在按住“</a:t>
            </a:r>
            <a:r>
              <a:rPr lang="en-US" altLang="zh-CN" sz="2000" dirty="0">
                <a:latin typeface="+mn-ea"/>
                <a:cs typeface="+mn-ea"/>
                <a:sym typeface="Times New Roman" panose="02020603050405020304" pitchFamily="18" charset="0"/>
              </a:rPr>
              <a:t>Ctrl”</a:t>
            </a:r>
            <a:r>
              <a:rPr lang="zh-CN" altLang="en-US" sz="2000" dirty="0">
                <a:latin typeface="+mn-ea"/>
                <a:cs typeface="+mn-ea"/>
                <a:sym typeface="Times New Roman" panose="02020603050405020304" pitchFamily="18" charset="0"/>
              </a:rPr>
              <a:t>键的同时，按住鼠标左键并拖动控制柄至</a:t>
            </a:r>
            <a:r>
              <a:rPr lang="en-US" altLang="zh-CN" sz="2000" dirty="0">
                <a:latin typeface="+mn-ea"/>
                <a:cs typeface="+mn-ea"/>
                <a:sym typeface="Times New Roman" panose="02020603050405020304" pitchFamily="18" charset="0"/>
              </a:rPr>
              <a:t>A24</a:t>
            </a:r>
            <a:r>
              <a:rPr lang="zh-CN" altLang="en-US" sz="2000" dirty="0">
                <a:latin typeface="+mn-ea"/>
                <a:cs typeface="+mn-ea"/>
                <a:sym typeface="Times New Roman" panose="02020603050405020304" pitchFamily="18" charset="0"/>
              </a:rPr>
              <a:t>单元格，此时</a:t>
            </a:r>
            <a:r>
              <a:rPr lang="en-US" altLang="zh-CN" sz="2000" dirty="0">
                <a:latin typeface="+mn-ea"/>
                <a:cs typeface="+mn-ea"/>
                <a:sym typeface="Times New Roman" panose="02020603050405020304" pitchFamily="18" charset="0"/>
              </a:rPr>
              <a:t>A4:A24</a:t>
            </a:r>
            <a:r>
              <a:rPr lang="zh-CN" altLang="en-US" sz="2000" dirty="0">
                <a:latin typeface="+mn-ea"/>
                <a:cs typeface="+mn-ea"/>
                <a:sym typeface="Times New Roman" panose="02020603050405020304" pitchFamily="18" charset="0"/>
              </a:rPr>
              <a:t>单元格区域中会自动生成序号，效果如</a:t>
            </a:r>
            <a:r>
              <a:rPr lang="zh-CN" altLang="en-US" sz="2000" dirty="0" smtClean="0">
                <a:latin typeface="+mn-ea"/>
                <a:cs typeface="+mn-ea"/>
                <a:sym typeface="Times New Roman" panose="02020603050405020304" pitchFamily="18" charset="0"/>
              </a:rPr>
              <a:t>图所示。</a:t>
            </a:r>
            <a:endParaRPr lang="zh-CN" altLang="en-US" sz="2000" dirty="0">
              <a:latin typeface="+mn-ea"/>
              <a:cs typeface="+mn-ea"/>
              <a:sym typeface="Times New Roman" panose="02020603050405020304" pitchFamily="18" charset="0"/>
            </a:endParaRPr>
          </a:p>
        </p:txBody>
      </p:sp>
      <p:sp>
        <p:nvSpPr>
          <p:cNvPr id="12" name="Round Same Side Corner Rectangle 48"/>
          <p:cNvSpPr/>
          <p:nvPr/>
        </p:nvSpPr>
        <p:spPr>
          <a:xfrm rot="5400000">
            <a:off x="6116792" y="-1303756"/>
            <a:ext cx="66697" cy="10992860"/>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8965"/>
            <a:endParaRPr lang="bg-BG" sz="1600">
              <a:solidFill>
                <a:schemeClr val="tx1">
                  <a:lumMod val="95000"/>
                  <a:lumOff val="5000"/>
                </a:schemeClr>
              </a:solidFill>
            </a:endParaRPr>
          </a:p>
        </p:txBody>
      </p:sp>
      <p:sp>
        <p:nvSpPr>
          <p:cNvPr id="8" name="TextBox 7"/>
          <p:cNvSpPr txBox="1"/>
          <p:nvPr/>
        </p:nvSpPr>
        <p:spPr>
          <a:xfrm>
            <a:off x="578206" y="4471442"/>
            <a:ext cx="10840461" cy="1477328"/>
          </a:xfrm>
          <a:prstGeom prst="rect">
            <a:avLst/>
          </a:prstGeom>
          <a:noFill/>
        </p:spPr>
        <p:txBody>
          <a:bodyPr wrap="square" rtlCol="0">
            <a:spAutoFit/>
          </a:bodyPr>
          <a:lstStyle/>
          <a:p>
            <a:pPr indent="609600" algn="just">
              <a:lnSpc>
                <a:spcPct val="150000"/>
              </a:lnSpc>
            </a:pPr>
            <a:r>
              <a:rPr lang="zh-CN" altLang="en-US" sz="2000" dirty="0">
                <a:latin typeface="+mn-ea"/>
                <a:cs typeface="+mn-ea"/>
                <a:sym typeface="Times New Roman" panose="02020603050405020304" pitchFamily="18" charset="0"/>
              </a:rPr>
              <a:t>（</a:t>
            </a:r>
            <a:r>
              <a:rPr lang="en-US" altLang="zh-CN" sz="2000" dirty="0">
                <a:latin typeface="+mn-ea"/>
                <a:cs typeface="+mn-ea"/>
                <a:sym typeface="Times New Roman" panose="02020603050405020304" pitchFamily="18" charset="0"/>
              </a:rPr>
              <a:t>4</a:t>
            </a:r>
            <a:r>
              <a:rPr lang="zh-CN" altLang="en-US" sz="2000" dirty="0">
                <a:latin typeface="+mn-ea"/>
                <a:cs typeface="+mn-ea"/>
                <a:sym typeface="Times New Roman" panose="02020603050405020304" pitchFamily="18" charset="0"/>
              </a:rPr>
              <a:t>）选择</a:t>
            </a:r>
            <a:r>
              <a:rPr lang="en-US" altLang="zh-CN" sz="2000" dirty="0">
                <a:latin typeface="+mn-ea"/>
                <a:cs typeface="+mn-ea"/>
                <a:sym typeface="Times New Roman" panose="02020603050405020304" pitchFamily="18" charset="0"/>
              </a:rPr>
              <a:t>B3</a:t>
            </a:r>
            <a:r>
              <a:rPr lang="zh-CN" altLang="en-US" sz="2000" dirty="0">
                <a:latin typeface="+mn-ea"/>
                <a:cs typeface="+mn-ea"/>
                <a:sym typeface="Times New Roman" panose="02020603050405020304" pitchFamily="18" charset="0"/>
              </a:rPr>
              <a:t>单元格，输入文本“张明丽”后按“</a:t>
            </a:r>
            <a:r>
              <a:rPr lang="en-US" altLang="zh-CN" sz="2000" dirty="0">
                <a:latin typeface="+mn-ea"/>
                <a:cs typeface="+mn-ea"/>
                <a:sym typeface="Times New Roman" panose="02020603050405020304" pitchFamily="18" charset="0"/>
              </a:rPr>
              <a:t>Enter”</a:t>
            </a:r>
            <a:r>
              <a:rPr lang="zh-CN" altLang="en-US" sz="2000" dirty="0">
                <a:latin typeface="+mn-ea"/>
                <a:cs typeface="+mn-ea"/>
                <a:sym typeface="Times New Roman" panose="02020603050405020304" pitchFamily="18" charset="0"/>
              </a:rPr>
              <a:t>键，继续输入其他员工的姓名。</a:t>
            </a:r>
          </a:p>
          <a:p>
            <a:pPr indent="609600" algn="just">
              <a:lnSpc>
                <a:spcPct val="150000"/>
              </a:lnSpc>
            </a:pPr>
            <a:r>
              <a:rPr lang="zh-CN" altLang="en-US" sz="2000" dirty="0">
                <a:latin typeface="+mn-ea"/>
                <a:cs typeface="+mn-ea"/>
                <a:sym typeface="Times New Roman" panose="02020603050405020304" pitchFamily="18" charset="0"/>
              </a:rPr>
              <a:t>（</a:t>
            </a:r>
            <a:r>
              <a:rPr lang="en-US" altLang="zh-CN" sz="2000" dirty="0">
                <a:latin typeface="+mn-ea"/>
                <a:cs typeface="+mn-ea"/>
                <a:sym typeface="Times New Roman" panose="02020603050405020304" pitchFamily="18" charset="0"/>
              </a:rPr>
              <a:t>5</a:t>
            </a:r>
            <a:r>
              <a:rPr lang="zh-CN" altLang="en-US" sz="2000" dirty="0">
                <a:latin typeface="+mn-ea"/>
                <a:cs typeface="+mn-ea"/>
                <a:sym typeface="Times New Roman" panose="02020603050405020304" pitchFamily="18" charset="0"/>
              </a:rPr>
              <a:t>）按照相同的操作方法，继续在“</a:t>
            </a:r>
            <a:r>
              <a:rPr lang="en-US" altLang="zh-CN" sz="2000" dirty="0">
                <a:latin typeface="+mn-ea"/>
                <a:cs typeface="+mn-ea"/>
                <a:sym typeface="Times New Roman" panose="02020603050405020304" pitchFamily="18" charset="0"/>
              </a:rPr>
              <a:t>7</a:t>
            </a:r>
            <a:r>
              <a:rPr lang="zh-CN" altLang="en-US" sz="2000" dirty="0">
                <a:latin typeface="+mn-ea"/>
                <a:cs typeface="+mn-ea"/>
                <a:sym typeface="Times New Roman" panose="02020603050405020304" pitchFamily="18" charset="0"/>
              </a:rPr>
              <a:t>月份”工作表中输入其他数据信息，包括“基本工资”“加班补助”“业务提成”“交通补贴”“应扣社保”“应扣考勤”等内容。</a:t>
            </a:r>
          </a:p>
        </p:txBody>
      </p:sp>
      <p:pic>
        <p:nvPicPr>
          <p:cNvPr id="2" name="图片 1"/>
          <p:cNvPicPr>
            <a:picLocks noChangeAspect="1"/>
          </p:cNvPicPr>
          <p:nvPr/>
        </p:nvPicPr>
        <p:blipFill>
          <a:blip r:embed="rId2"/>
          <a:stretch>
            <a:fillRect/>
          </a:stretch>
        </p:blipFill>
        <p:spPr>
          <a:xfrm>
            <a:off x="6622702" y="1396388"/>
            <a:ext cx="4331512" cy="2255528"/>
          </a:xfrm>
          <a:prstGeom prst="rect">
            <a:avLst/>
          </a:prstGeom>
          <a:ln>
            <a:solidFill>
              <a:schemeClr val="tx1"/>
            </a:solidFill>
          </a:ln>
        </p:spPr>
      </p:pic>
    </p:spTree>
    <p:extLst>
      <p:ext uri="{BB962C8B-B14F-4D97-AF65-F5344CB8AC3E}">
        <p14:creationId xmlns:p14="http://schemas.microsoft.com/office/powerpoint/2010/main" val="28388767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（三）设置</a:t>
            </a:r>
            <a:r>
              <a:rPr lang="zh-CN" altLang="en-US" dirty="0" smtClean="0"/>
              <a:t>数据有效性</a:t>
            </a:r>
            <a:endParaRPr lang="zh-CN" altLang="en-US" dirty="0"/>
          </a:p>
        </p:txBody>
      </p:sp>
      <p:sp>
        <p:nvSpPr>
          <p:cNvPr id="58" name="TextBox 57"/>
          <p:cNvSpPr txBox="1"/>
          <p:nvPr/>
        </p:nvSpPr>
        <p:spPr>
          <a:xfrm>
            <a:off x="737937" y="882245"/>
            <a:ext cx="10481473" cy="961289"/>
          </a:xfrm>
          <a:prstGeom prst="rect">
            <a:avLst/>
          </a:prstGeom>
          <a:noFill/>
        </p:spPr>
        <p:txBody>
          <a:bodyPr wrap="square" rtlCol="0">
            <a:spAutoFit/>
          </a:bodyPr>
          <a:lstStyle/>
          <a:p>
            <a:pPr indent="609600" algn="just">
              <a:lnSpc>
                <a:spcPct val="150000"/>
              </a:lnSpc>
            </a:pPr>
            <a:r>
              <a:rPr lang="zh-CN" altLang="en-US" sz="2000" dirty="0">
                <a:latin typeface="+mn-ea"/>
                <a:cs typeface="+mn-ea"/>
                <a:sym typeface="Times New Roman" panose="02020603050405020304" pitchFamily="18" charset="0"/>
              </a:rPr>
              <a:t>为单元格设置数据有效性后，可保证输入的数据在指定的范围内，从而降低出错率，具体操作如下。</a:t>
            </a:r>
            <a:endParaRPr lang="zh-CN" altLang="en-US" sz="2000" dirty="0">
              <a:latin typeface="+mn-ea"/>
              <a:cs typeface="+mn-ea"/>
              <a:sym typeface="Times New Roman" panose="02020603050405020304" pitchFamily="18" charset="0"/>
            </a:endParaRPr>
          </a:p>
        </p:txBody>
      </p:sp>
      <p:sp>
        <p:nvSpPr>
          <p:cNvPr id="13" name="TextBox 12"/>
          <p:cNvSpPr txBox="1"/>
          <p:nvPr/>
        </p:nvSpPr>
        <p:spPr>
          <a:xfrm>
            <a:off x="486295" y="2048251"/>
            <a:ext cx="8096232" cy="1938992"/>
          </a:xfrm>
          <a:prstGeom prst="rect">
            <a:avLst/>
          </a:prstGeom>
          <a:noFill/>
        </p:spPr>
        <p:txBody>
          <a:bodyPr wrap="square" rtlCol="0">
            <a:spAutoFit/>
          </a:bodyPr>
          <a:lstStyle/>
          <a:p>
            <a:pPr indent="609600" algn="just">
              <a:lnSpc>
                <a:spcPct val="150000"/>
              </a:lnSpc>
            </a:pPr>
            <a:r>
              <a:rPr lang="zh-CN" altLang="en-US" sz="2000" dirty="0">
                <a:latin typeface="+mn-ea"/>
                <a:cs typeface="+mn-ea"/>
                <a:sym typeface="Times New Roman" panose="02020603050405020304" pitchFamily="18" charset="0"/>
              </a:rPr>
              <a:t>（</a:t>
            </a:r>
            <a:r>
              <a:rPr lang="en-US" altLang="zh-CN" sz="2000" dirty="0">
                <a:latin typeface="+mn-ea"/>
                <a:cs typeface="+mn-ea"/>
                <a:sym typeface="Times New Roman" panose="02020603050405020304" pitchFamily="18" charset="0"/>
              </a:rPr>
              <a:t>1</a:t>
            </a:r>
            <a:r>
              <a:rPr lang="zh-CN" altLang="en-US" sz="2000" dirty="0">
                <a:latin typeface="+mn-ea"/>
                <a:cs typeface="+mn-ea"/>
                <a:sym typeface="Times New Roman" panose="02020603050405020304" pitchFamily="18" charset="0"/>
              </a:rPr>
              <a:t>）在“</a:t>
            </a:r>
            <a:r>
              <a:rPr lang="en-US" altLang="zh-CN" sz="2000" dirty="0">
                <a:latin typeface="+mn-ea"/>
                <a:cs typeface="+mn-ea"/>
                <a:sym typeface="Times New Roman" panose="02020603050405020304" pitchFamily="18" charset="0"/>
              </a:rPr>
              <a:t>7</a:t>
            </a:r>
            <a:r>
              <a:rPr lang="zh-CN" altLang="en-US" sz="2000" dirty="0">
                <a:latin typeface="+mn-ea"/>
                <a:cs typeface="+mn-ea"/>
                <a:sym typeface="Times New Roman" panose="02020603050405020304" pitchFamily="18" charset="0"/>
              </a:rPr>
              <a:t>月份”工作表中选择</a:t>
            </a:r>
            <a:r>
              <a:rPr lang="en-US" altLang="zh-CN" sz="2000" dirty="0">
                <a:latin typeface="+mn-ea"/>
                <a:cs typeface="+mn-ea"/>
                <a:sym typeface="Times New Roman" panose="02020603050405020304" pitchFamily="18" charset="0"/>
              </a:rPr>
              <a:t>C3:C24</a:t>
            </a:r>
            <a:r>
              <a:rPr lang="zh-CN" altLang="en-US" sz="2000" dirty="0">
                <a:latin typeface="+mn-ea"/>
                <a:cs typeface="+mn-ea"/>
                <a:sym typeface="Times New Roman" panose="02020603050405020304" pitchFamily="18" charset="0"/>
              </a:rPr>
              <a:t>单元格区域，然后单击“数据”选项卡中的“数据有效性”按钮 ；打开“数据有效性”对话框，在“允许”下拉列表框中选择“序列”选项，在“来源”文本框中输入“销售</a:t>
            </a:r>
            <a:r>
              <a:rPr lang="en-US" altLang="zh-CN" sz="2000" dirty="0">
                <a:latin typeface="+mn-ea"/>
                <a:cs typeface="+mn-ea"/>
                <a:sym typeface="Times New Roman" panose="02020603050405020304" pitchFamily="18" charset="0"/>
              </a:rPr>
              <a:t>,</a:t>
            </a:r>
            <a:r>
              <a:rPr lang="zh-CN" altLang="en-US" sz="2000" dirty="0">
                <a:latin typeface="+mn-ea"/>
                <a:cs typeface="+mn-ea"/>
                <a:sym typeface="Times New Roman" panose="02020603050405020304" pitchFamily="18" charset="0"/>
              </a:rPr>
              <a:t>客服</a:t>
            </a:r>
            <a:r>
              <a:rPr lang="en-US" altLang="zh-CN" sz="2000" dirty="0">
                <a:latin typeface="+mn-ea"/>
                <a:cs typeface="+mn-ea"/>
                <a:sym typeface="Times New Roman" panose="02020603050405020304" pitchFamily="18" charset="0"/>
              </a:rPr>
              <a:t>,</a:t>
            </a:r>
            <a:r>
              <a:rPr lang="zh-CN" altLang="en-US" sz="2000" dirty="0">
                <a:latin typeface="+mn-ea"/>
                <a:cs typeface="+mn-ea"/>
                <a:sym typeface="Times New Roman" panose="02020603050405020304" pitchFamily="18" charset="0"/>
              </a:rPr>
              <a:t>运营”，</a:t>
            </a:r>
            <a:r>
              <a:rPr lang="zh-CN" altLang="en-US" sz="2000" dirty="0">
                <a:latin typeface="+mn-ea"/>
                <a:cs typeface="+mn-ea"/>
                <a:sym typeface="Times New Roman" panose="02020603050405020304" pitchFamily="18" charset="0"/>
              </a:rPr>
              <a:t>然后单</a:t>
            </a:r>
            <a:r>
              <a:rPr lang="zh-CN" altLang="en-US" sz="2000" dirty="0" smtClean="0">
                <a:latin typeface="+mn-ea"/>
                <a:cs typeface="+mn-ea"/>
                <a:sym typeface="Times New Roman" panose="02020603050405020304" pitchFamily="18" charset="0"/>
              </a:rPr>
              <a:t>击“确定”按钮，如右图所示。</a:t>
            </a:r>
            <a:endParaRPr lang="en-US" altLang="zh-CN" sz="2000" dirty="0" smtClean="0">
              <a:latin typeface="+mn-ea"/>
              <a:cs typeface="+mn-ea"/>
              <a:sym typeface="Times New Roman" panose="02020603050405020304" pitchFamily="18" charset="0"/>
            </a:endParaRPr>
          </a:p>
        </p:txBody>
      </p:sp>
      <p:sp>
        <p:nvSpPr>
          <p:cNvPr id="16" name="TextBox 15"/>
          <p:cNvSpPr txBox="1"/>
          <p:nvPr/>
        </p:nvSpPr>
        <p:spPr>
          <a:xfrm>
            <a:off x="4108340" y="4353595"/>
            <a:ext cx="7111069" cy="1477328"/>
          </a:xfrm>
          <a:prstGeom prst="rect">
            <a:avLst/>
          </a:prstGeom>
          <a:noFill/>
        </p:spPr>
        <p:txBody>
          <a:bodyPr wrap="square" rtlCol="0">
            <a:spAutoFit/>
          </a:bodyPr>
          <a:lstStyle/>
          <a:p>
            <a:pPr algn="just">
              <a:lnSpc>
                <a:spcPct val="150000"/>
              </a:lnSpc>
            </a:pPr>
            <a:r>
              <a:rPr lang="zh-CN" altLang="en-US" sz="2000" dirty="0" smtClean="0">
                <a:latin typeface="+mn-ea"/>
                <a:cs typeface="+mn-ea"/>
                <a:sym typeface="Times New Roman" panose="02020603050405020304" pitchFamily="18" charset="0"/>
              </a:rPr>
              <a:t>（</a:t>
            </a:r>
            <a:r>
              <a:rPr lang="en-US" altLang="zh-CN" sz="2000" dirty="0">
                <a:latin typeface="+mn-ea"/>
                <a:cs typeface="+mn-ea"/>
                <a:sym typeface="Times New Roman" panose="02020603050405020304" pitchFamily="18" charset="0"/>
              </a:rPr>
              <a:t>2</a:t>
            </a:r>
            <a:r>
              <a:rPr lang="zh-CN" altLang="en-US" sz="2000" dirty="0">
                <a:latin typeface="+mn-ea"/>
                <a:cs typeface="+mn-ea"/>
                <a:sym typeface="Times New Roman" panose="02020603050405020304" pitchFamily="18" charset="0"/>
              </a:rPr>
              <a:t>）返回“</a:t>
            </a:r>
            <a:r>
              <a:rPr lang="en-US" altLang="zh-CN" sz="2000" dirty="0">
                <a:latin typeface="+mn-ea"/>
                <a:cs typeface="+mn-ea"/>
                <a:sym typeface="Times New Roman" panose="02020603050405020304" pitchFamily="18" charset="0"/>
              </a:rPr>
              <a:t>7</a:t>
            </a:r>
            <a:r>
              <a:rPr lang="zh-CN" altLang="en-US" sz="2000" dirty="0">
                <a:latin typeface="+mn-ea"/>
                <a:cs typeface="+mn-ea"/>
                <a:sym typeface="Times New Roman" panose="02020603050405020304" pitchFamily="18" charset="0"/>
              </a:rPr>
              <a:t>月份”工作表，此时</a:t>
            </a:r>
            <a:r>
              <a:rPr lang="en-US" altLang="zh-CN" sz="2000" dirty="0">
                <a:latin typeface="+mn-ea"/>
                <a:cs typeface="+mn-ea"/>
                <a:sym typeface="Times New Roman" panose="02020603050405020304" pitchFamily="18" charset="0"/>
              </a:rPr>
              <a:t>C3</a:t>
            </a:r>
            <a:r>
              <a:rPr lang="zh-CN" altLang="en-US" sz="2000" dirty="0">
                <a:latin typeface="+mn-ea"/>
                <a:cs typeface="+mn-ea"/>
                <a:sym typeface="Times New Roman" panose="02020603050405020304" pitchFamily="18" charset="0"/>
              </a:rPr>
              <a:t>单元格右侧将显示下拉按钮 ，单击该下拉按钮 ，在打开的下拉列表框中选择对应的部门名称，</a:t>
            </a:r>
            <a:r>
              <a:rPr lang="zh-CN" altLang="en-US" sz="2000" dirty="0" smtClean="0">
                <a:latin typeface="+mn-ea"/>
                <a:cs typeface="+mn-ea"/>
                <a:sym typeface="Times New Roman" panose="02020603050405020304" pitchFamily="18" charset="0"/>
              </a:rPr>
              <a:t>如左图所</a:t>
            </a:r>
            <a:r>
              <a:rPr lang="zh-CN" altLang="en-US" sz="2000" dirty="0">
                <a:latin typeface="+mn-ea"/>
                <a:cs typeface="+mn-ea"/>
                <a:sym typeface="Times New Roman" panose="02020603050405020304" pitchFamily="18" charset="0"/>
              </a:rPr>
              <a:t>示，即可输入数据。</a:t>
            </a:r>
          </a:p>
        </p:txBody>
      </p:sp>
      <p:sp>
        <p:nvSpPr>
          <p:cNvPr id="17" name="Round Same Side Corner Rectangle 48"/>
          <p:cNvSpPr/>
          <p:nvPr/>
        </p:nvSpPr>
        <p:spPr>
          <a:xfrm rot="5400000">
            <a:off x="5952592" y="-3310377"/>
            <a:ext cx="52162" cy="10663044"/>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8965"/>
            <a:endParaRPr lang="bg-BG" sz="1600">
              <a:solidFill>
                <a:schemeClr val="tx1">
                  <a:lumMod val="95000"/>
                  <a:lumOff val="5000"/>
                </a:schemeClr>
              </a:solidFill>
            </a:endParaRPr>
          </a:p>
        </p:txBody>
      </p:sp>
      <p:sp>
        <p:nvSpPr>
          <p:cNvPr id="20" name="TextBox 19"/>
          <p:cNvSpPr txBox="1"/>
          <p:nvPr/>
        </p:nvSpPr>
        <p:spPr>
          <a:xfrm>
            <a:off x="4108340" y="5869342"/>
            <a:ext cx="7485245" cy="553998"/>
          </a:xfrm>
          <a:prstGeom prst="rect">
            <a:avLst/>
          </a:prstGeom>
          <a:noFill/>
        </p:spPr>
        <p:txBody>
          <a:bodyPr wrap="square" rtlCol="0">
            <a:spAutoFit/>
          </a:bodyPr>
          <a:lstStyle/>
          <a:p>
            <a:pPr algn="just">
              <a:lnSpc>
                <a:spcPct val="150000"/>
              </a:lnSpc>
            </a:pPr>
            <a:r>
              <a:rPr lang="zh-CN" altLang="en-US" sz="2000" dirty="0">
                <a:latin typeface="+mn-ea"/>
                <a:cs typeface="+mn-ea"/>
                <a:sym typeface="Times New Roman" panose="02020603050405020304" pitchFamily="18" charset="0"/>
              </a:rPr>
              <a:t>（</a:t>
            </a:r>
            <a:r>
              <a:rPr lang="en-US" altLang="zh-CN" sz="2000" dirty="0">
                <a:latin typeface="+mn-ea"/>
                <a:cs typeface="+mn-ea"/>
                <a:sym typeface="Times New Roman" panose="02020603050405020304" pitchFamily="18" charset="0"/>
              </a:rPr>
              <a:t>3</a:t>
            </a:r>
            <a:r>
              <a:rPr lang="zh-CN" altLang="en-US" sz="2000" dirty="0">
                <a:latin typeface="+mn-ea"/>
                <a:cs typeface="+mn-ea"/>
                <a:sym typeface="Times New Roman" panose="02020603050405020304" pitchFamily="18" charset="0"/>
              </a:rPr>
              <a:t>）利用下拉列表框完成</a:t>
            </a:r>
            <a:r>
              <a:rPr lang="en-US" altLang="zh-CN" sz="2000" dirty="0">
                <a:latin typeface="+mn-ea"/>
                <a:cs typeface="+mn-ea"/>
                <a:sym typeface="Times New Roman" panose="02020603050405020304" pitchFamily="18" charset="0"/>
              </a:rPr>
              <a:t>C4:C24</a:t>
            </a:r>
            <a:r>
              <a:rPr lang="zh-CN" altLang="en-US" sz="2000" dirty="0">
                <a:latin typeface="+mn-ea"/>
                <a:cs typeface="+mn-ea"/>
                <a:sym typeface="Times New Roman" panose="02020603050405020304" pitchFamily="18" charset="0"/>
              </a:rPr>
              <a:t>单元格区域中数据的输入操作。</a:t>
            </a:r>
          </a:p>
        </p:txBody>
      </p:sp>
      <p:pic>
        <p:nvPicPr>
          <p:cNvPr id="4" name="图片 3"/>
          <p:cNvPicPr>
            <a:picLocks noChangeAspect="1"/>
          </p:cNvPicPr>
          <p:nvPr/>
        </p:nvPicPr>
        <p:blipFill>
          <a:blip r:embed="rId2"/>
          <a:stretch>
            <a:fillRect/>
          </a:stretch>
        </p:blipFill>
        <p:spPr>
          <a:xfrm>
            <a:off x="8722714" y="2124401"/>
            <a:ext cx="2503744" cy="2190776"/>
          </a:xfrm>
          <a:prstGeom prst="rect">
            <a:avLst/>
          </a:prstGeom>
        </p:spPr>
      </p:pic>
      <p:pic>
        <p:nvPicPr>
          <p:cNvPr id="5" name="图片 4"/>
          <p:cNvPicPr>
            <a:picLocks noChangeAspect="1"/>
          </p:cNvPicPr>
          <p:nvPr/>
        </p:nvPicPr>
        <p:blipFill>
          <a:blip r:embed="rId3"/>
          <a:stretch>
            <a:fillRect/>
          </a:stretch>
        </p:blipFill>
        <p:spPr>
          <a:xfrm>
            <a:off x="926219" y="3987243"/>
            <a:ext cx="2887598" cy="2672565"/>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（三）设置数据验证</a:t>
            </a:r>
          </a:p>
        </p:txBody>
      </p:sp>
      <p:sp>
        <p:nvSpPr>
          <p:cNvPr id="13" name="TextBox 12"/>
          <p:cNvSpPr txBox="1"/>
          <p:nvPr/>
        </p:nvSpPr>
        <p:spPr>
          <a:xfrm>
            <a:off x="579524" y="966899"/>
            <a:ext cx="7880061" cy="1938992"/>
          </a:xfrm>
          <a:prstGeom prst="rect">
            <a:avLst/>
          </a:prstGeom>
          <a:noFill/>
        </p:spPr>
        <p:txBody>
          <a:bodyPr wrap="square" rtlCol="0">
            <a:spAutoFit/>
          </a:bodyPr>
          <a:lstStyle/>
          <a:p>
            <a:pPr indent="609600" algn="just">
              <a:lnSpc>
                <a:spcPct val="150000"/>
              </a:lnSpc>
            </a:pPr>
            <a:r>
              <a:rPr lang="zh-CN" altLang="en-US" sz="2000" dirty="0">
                <a:latin typeface="+mn-ea"/>
                <a:cs typeface="+mn-ea"/>
                <a:sym typeface="Times New Roman" panose="02020603050405020304" pitchFamily="18" charset="0"/>
              </a:rPr>
              <a:t>（</a:t>
            </a:r>
            <a:r>
              <a:rPr lang="en-US" altLang="zh-CN" sz="2000" dirty="0">
                <a:latin typeface="+mn-ea"/>
                <a:cs typeface="+mn-ea"/>
                <a:sym typeface="Times New Roman" panose="02020603050405020304" pitchFamily="18" charset="0"/>
              </a:rPr>
              <a:t>4</a:t>
            </a:r>
            <a:r>
              <a:rPr lang="zh-CN" altLang="en-US" sz="2000" dirty="0">
                <a:latin typeface="+mn-ea"/>
                <a:cs typeface="+mn-ea"/>
                <a:sym typeface="Times New Roman" panose="02020603050405020304" pitchFamily="18" charset="0"/>
              </a:rPr>
              <a:t>）选择</a:t>
            </a:r>
            <a:r>
              <a:rPr lang="en-US" altLang="zh-CN" sz="2000" dirty="0">
                <a:latin typeface="+mn-ea"/>
                <a:cs typeface="+mn-ea"/>
                <a:sym typeface="Times New Roman" panose="02020603050405020304" pitchFamily="18" charset="0"/>
              </a:rPr>
              <a:t>D3:D24</a:t>
            </a:r>
            <a:r>
              <a:rPr lang="zh-CN" altLang="en-US" sz="2000" dirty="0">
                <a:latin typeface="+mn-ea"/>
                <a:cs typeface="+mn-ea"/>
                <a:sym typeface="Times New Roman" panose="02020603050405020304" pitchFamily="18" charset="0"/>
              </a:rPr>
              <a:t>单元格区域，打开“数据验证”对话框，在“设置”选项卡的“允许”下拉列表框中选择“整数”选项，在“数据”下拉列表框中选择“介于”选项，分别在“最小值”“最大值”文本框中输入“</a:t>
            </a:r>
            <a:r>
              <a:rPr lang="en-US" altLang="zh-CN" sz="2000" dirty="0">
                <a:latin typeface="+mn-ea"/>
                <a:cs typeface="+mn-ea"/>
                <a:sym typeface="Times New Roman" panose="02020603050405020304" pitchFamily="18" charset="0"/>
              </a:rPr>
              <a:t>1500”“2500”</a:t>
            </a:r>
            <a:r>
              <a:rPr lang="zh-CN" altLang="en-US" sz="2000" dirty="0">
                <a:latin typeface="+mn-ea"/>
                <a:cs typeface="+mn-ea"/>
                <a:sym typeface="Times New Roman" panose="02020603050405020304" pitchFamily="18" charset="0"/>
              </a:rPr>
              <a:t>，</a:t>
            </a:r>
            <a:r>
              <a:rPr lang="zh-CN" altLang="en-US" sz="2000" dirty="0" smtClean="0">
                <a:latin typeface="+mn-ea"/>
                <a:cs typeface="+mn-ea"/>
                <a:sym typeface="Times New Roman" panose="02020603050405020304" pitchFamily="18" charset="0"/>
              </a:rPr>
              <a:t>如右图所示。</a:t>
            </a:r>
            <a:endParaRPr lang="en-US" altLang="zh-CN" sz="2000" dirty="0" smtClean="0">
              <a:latin typeface="+mn-ea"/>
              <a:cs typeface="+mn-ea"/>
              <a:sym typeface="Times New Roman" panose="02020603050405020304" pitchFamily="18" charset="0"/>
            </a:endParaRPr>
          </a:p>
        </p:txBody>
      </p:sp>
      <p:sp>
        <p:nvSpPr>
          <p:cNvPr id="16" name="TextBox 15"/>
          <p:cNvSpPr txBox="1"/>
          <p:nvPr/>
        </p:nvSpPr>
        <p:spPr>
          <a:xfrm>
            <a:off x="4048354" y="3572318"/>
            <a:ext cx="7459577" cy="1477328"/>
          </a:xfrm>
          <a:prstGeom prst="rect">
            <a:avLst/>
          </a:prstGeom>
          <a:noFill/>
        </p:spPr>
        <p:txBody>
          <a:bodyPr wrap="square" rtlCol="0">
            <a:spAutoFit/>
          </a:bodyPr>
          <a:lstStyle/>
          <a:p>
            <a:pPr indent="609600" algn="just">
              <a:lnSpc>
                <a:spcPct val="150000"/>
              </a:lnSpc>
            </a:pPr>
            <a:r>
              <a:rPr lang="zh-CN" altLang="en-US" sz="2000" dirty="0">
                <a:latin typeface="+mn-ea"/>
                <a:cs typeface="+mn-ea"/>
                <a:sym typeface="Times New Roman" panose="02020603050405020304" pitchFamily="18" charset="0"/>
              </a:rPr>
              <a:t>（</a:t>
            </a:r>
            <a:r>
              <a:rPr lang="en-US" altLang="zh-CN" sz="2000" dirty="0">
                <a:latin typeface="+mn-ea"/>
                <a:cs typeface="+mn-ea"/>
                <a:sym typeface="Times New Roman" panose="02020603050405020304" pitchFamily="18" charset="0"/>
              </a:rPr>
              <a:t>5</a:t>
            </a:r>
            <a:r>
              <a:rPr lang="zh-CN" altLang="en-US" sz="2000" dirty="0">
                <a:latin typeface="+mn-ea"/>
                <a:cs typeface="+mn-ea"/>
                <a:sym typeface="Times New Roman" panose="02020603050405020304" pitchFamily="18" charset="0"/>
              </a:rPr>
              <a:t>）单击“输入信息”选项卡，在“标题”文本框中输入“注意”文本，在“输入信息”文本框中输入“请输入</a:t>
            </a:r>
            <a:r>
              <a:rPr lang="en-US" altLang="zh-CN" sz="2000" dirty="0">
                <a:latin typeface="+mn-ea"/>
                <a:cs typeface="+mn-ea"/>
                <a:sym typeface="Times New Roman" panose="02020603050405020304" pitchFamily="18" charset="0"/>
              </a:rPr>
              <a:t>1500—2500</a:t>
            </a:r>
            <a:r>
              <a:rPr lang="zh-CN" altLang="en-US" sz="2000" dirty="0">
                <a:latin typeface="+mn-ea"/>
                <a:cs typeface="+mn-ea"/>
                <a:sym typeface="Times New Roman" panose="02020603050405020304" pitchFamily="18" charset="0"/>
              </a:rPr>
              <a:t>的整数”文本，</a:t>
            </a:r>
            <a:r>
              <a:rPr lang="zh-CN" altLang="en-US" sz="2000" dirty="0" smtClean="0">
                <a:latin typeface="+mn-ea"/>
                <a:cs typeface="+mn-ea"/>
                <a:sym typeface="Times New Roman" panose="02020603050405020304" pitchFamily="18" charset="0"/>
              </a:rPr>
              <a:t>如左图所</a:t>
            </a:r>
            <a:r>
              <a:rPr lang="zh-CN" altLang="en-US" sz="2000" dirty="0">
                <a:latin typeface="+mn-ea"/>
                <a:cs typeface="+mn-ea"/>
                <a:sym typeface="Times New Roman" panose="02020603050405020304" pitchFamily="18" charset="0"/>
              </a:rPr>
              <a:t>示，完成后单击 </a:t>
            </a:r>
            <a:r>
              <a:rPr lang="zh-CN" altLang="en-US" sz="2000" dirty="0" smtClean="0">
                <a:latin typeface="+mn-ea"/>
                <a:cs typeface="+mn-ea"/>
                <a:sym typeface="Times New Roman" panose="02020603050405020304" pitchFamily="18" charset="0"/>
              </a:rPr>
              <a:t>“确定”按</a:t>
            </a:r>
            <a:r>
              <a:rPr lang="zh-CN" altLang="en-US" sz="2000" dirty="0">
                <a:latin typeface="+mn-ea"/>
                <a:cs typeface="+mn-ea"/>
                <a:sym typeface="Times New Roman" panose="02020603050405020304" pitchFamily="18" charset="0"/>
              </a:rPr>
              <a:t>钮。</a:t>
            </a:r>
          </a:p>
        </p:txBody>
      </p:sp>
      <p:sp>
        <p:nvSpPr>
          <p:cNvPr id="8" name="TextBox 7"/>
          <p:cNvSpPr txBox="1"/>
          <p:nvPr/>
        </p:nvSpPr>
        <p:spPr>
          <a:xfrm>
            <a:off x="579524" y="5583090"/>
            <a:ext cx="11053012" cy="1015663"/>
          </a:xfrm>
          <a:prstGeom prst="rect">
            <a:avLst/>
          </a:prstGeom>
          <a:noFill/>
        </p:spPr>
        <p:txBody>
          <a:bodyPr wrap="square" rtlCol="0">
            <a:spAutoFit/>
          </a:bodyPr>
          <a:lstStyle/>
          <a:p>
            <a:pPr indent="609600" algn="just">
              <a:lnSpc>
                <a:spcPct val="150000"/>
              </a:lnSpc>
            </a:pPr>
            <a:r>
              <a:rPr lang="zh-CN" altLang="en-US" sz="2000" dirty="0">
                <a:latin typeface="+mn-ea"/>
                <a:cs typeface="+mn-ea"/>
                <a:sym typeface="Times New Roman" panose="02020603050405020304" pitchFamily="18" charset="0"/>
              </a:rPr>
              <a:t>（</a:t>
            </a:r>
            <a:r>
              <a:rPr lang="en-US" altLang="zh-CN" sz="2000" dirty="0">
                <a:latin typeface="+mn-ea"/>
                <a:cs typeface="+mn-ea"/>
                <a:sym typeface="Times New Roman" panose="02020603050405020304" pitchFamily="18" charset="0"/>
              </a:rPr>
              <a:t>6</a:t>
            </a:r>
            <a:r>
              <a:rPr lang="zh-CN" altLang="en-US" sz="2000" dirty="0">
                <a:latin typeface="+mn-ea"/>
                <a:cs typeface="+mn-ea"/>
                <a:sym typeface="Times New Roman" panose="02020603050405020304" pitchFamily="18" charset="0"/>
              </a:rPr>
              <a:t>）返回工作表，只能在</a:t>
            </a:r>
            <a:r>
              <a:rPr lang="en-US" altLang="zh-CN" sz="2000" dirty="0">
                <a:latin typeface="+mn-ea"/>
                <a:cs typeface="+mn-ea"/>
                <a:sym typeface="Times New Roman" panose="02020603050405020304" pitchFamily="18" charset="0"/>
              </a:rPr>
              <a:t>D3:D24</a:t>
            </a:r>
            <a:r>
              <a:rPr lang="zh-CN" altLang="en-US" sz="2000" dirty="0">
                <a:latin typeface="+mn-ea"/>
                <a:cs typeface="+mn-ea"/>
                <a:sym typeface="Times New Roman" panose="02020603050405020304" pitchFamily="18" charset="0"/>
              </a:rPr>
              <a:t>单元格区域中输入数据验证范围内的数据。若输入数据不符合要求，则会弹出提示对话框，提示输入正确数</a:t>
            </a:r>
            <a:r>
              <a:rPr lang="zh-CN" altLang="en-US" sz="2000" dirty="0" smtClean="0">
                <a:latin typeface="+mn-ea"/>
                <a:cs typeface="+mn-ea"/>
                <a:sym typeface="Times New Roman" panose="02020603050405020304" pitchFamily="18" charset="0"/>
              </a:rPr>
              <a:t>据。</a:t>
            </a:r>
            <a:endParaRPr lang="zh-CN" altLang="en-US" sz="2000" dirty="0">
              <a:latin typeface="+mn-ea"/>
              <a:cs typeface="+mn-ea"/>
              <a:sym typeface="Times New Roman" panose="02020603050405020304" pitchFamily="18" charset="0"/>
            </a:endParaRPr>
          </a:p>
        </p:txBody>
      </p:sp>
      <p:sp>
        <p:nvSpPr>
          <p:cNvPr id="11" name="Round Same Side Corner Rectangle 48"/>
          <p:cNvSpPr/>
          <p:nvPr/>
        </p:nvSpPr>
        <p:spPr>
          <a:xfrm rot="5400000" flipH="1">
            <a:off x="7852821" y="1689369"/>
            <a:ext cx="45719" cy="7429484"/>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8965"/>
            <a:endParaRPr lang="bg-BG" sz="1600">
              <a:solidFill>
                <a:schemeClr val="tx1">
                  <a:lumMod val="95000"/>
                  <a:lumOff val="5000"/>
                </a:schemeClr>
              </a:solidFill>
            </a:endParaRPr>
          </a:p>
        </p:txBody>
      </p:sp>
      <p:sp>
        <p:nvSpPr>
          <p:cNvPr id="12" name="Round Same Side Corner Rectangle 48"/>
          <p:cNvSpPr/>
          <p:nvPr/>
        </p:nvSpPr>
        <p:spPr>
          <a:xfrm rot="5400000">
            <a:off x="4424977" y="-788509"/>
            <a:ext cx="45719" cy="7865531"/>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8965"/>
            <a:endParaRPr lang="bg-BG" sz="1600">
              <a:solidFill>
                <a:schemeClr val="tx1">
                  <a:lumMod val="95000"/>
                  <a:lumOff val="5000"/>
                </a:schemeClr>
              </a:solidFill>
            </a:endParaRPr>
          </a:p>
        </p:txBody>
      </p:sp>
      <p:pic>
        <p:nvPicPr>
          <p:cNvPr id="2" name="图片 1"/>
          <p:cNvPicPr>
            <a:picLocks noChangeAspect="1"/>
          </p:cNvPicPr>
          <p:nvPr/>
        </p:nvPicPr>
        <p:blipFill>
          <a:blip r:embed="rId2"/>
          <a:stretch>
            <a:fillRect/>
          </a:stretch>
        </p:blipFill>
        <p:spPr>
          <a:xfrm>
            <a:off x="8487292" y="818816"/>
            <a:ext cx="3020639" cy="2694288"/>
          </a:xfrm>
          <a:prstGeom prst="rect">
            <a:avLst/>
          </a:prstGeom>
        </p:spPr>
      </p:pic>
      <p:pic>
        <p:nvPicPr>
          <p:cNvPr id="4" name="图片 3"/>
          <p:cNvPicPr>
            <a:picLocks noChangeAspect="1"/>
          </p:cNvPicPr>
          <p:nvPr/>
        </p:nvPicPr>
        <p:blipFill>
          <a:blip r:embed="rId3"/>
          <a:stretch>
            <a:fillRect/>
          </a:stretch>
        </p:blipFill>
        <p:spPr>
          <a:xfrm>
            <a:off x="792480" y="3323236"/>
            <a:ext cx="2639833" cy="2307410"/>
          </a:xfrm>
          <a:prstGeom prst="rect">
            <a:avLst/>
          </a:prstGeom>
        </p:spPr>
      </p:pic>
    </p:spTree>
    <p:extLst>
      <p:ext uri="{BB962C8B-B14F-4D97-AF65-F5344CB8AC3E}">
        <p14:creationId xmlns:p14="http://schemas.microsoft.com/office/powerpoint/2010/main" val="42801552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（四）设置单元格格式</a:t>
            </a:r>
          </a:p>
        </p:txBody>
      </p:sp>
      <p:sp>
        <p:nvSpPr>
          <p:cNvPr id="58" name="TextBox 57"/>
          <p:cNvSpPr txBox="1"/>
          <p:nvPr/>
        </p:nvSpPr>
        <p:spPr>
          <a:xfrm>
            <a:off x="737937" y="1280034"/>
            <a:ext cx="10908632" cy="553998"/>
          </a:xfrm>
          <a:prstGeom prst="rect">
            <a:avLst/>
          </a:prstGeom>
          <a:noFill/>
        </p:spPr>
        <p:txBody>
          <a:bodyPr wrap="square" rtlCol="0">
            <a:spAutoFit/>
          </a:bodyPr>
          <a:lstStyle/>
          <a:p>
            <a:pPr indent="609600" algn="just">
              <a:lnSpc>
                <a:spcPct val="150000"/>
              </a:lnSpc>
            </a:pPr>
            <a:r>
              <a:rPr lang="zh-CN" altLang="en-US" sz="2000" dirty="0">
                <a:latin typeface="+mn-ea"/>
                <a:cs typeface="+mn-ea"/>
                <a:sym typeface="Times New Roman" panose="02020603050405020304" pitchFamily="18" charset="0"/>
              </a:rPr>
              <a:t>输入数据后通常还需要对单元格进行相关设置，以美化表格，其具体操作如</a:t>
            </a:r>
            <a:r>
              <a:rPr lang="zh-CN" altLang="en-US" sz="2000" dirty="0" smtClean="0">
                <a:latin typeface="+mn-ea"/>
                <a:cs typeface="+mn-ea"/>
                <a:sym typeface="Times New Roman" panose="02020603050405020304" pitchFamily="18" charset="0"/>
              </a:rPr>
              <a:t>下。</a:t>
            </a:r>
            <a:endParaRPr lang="zh-CN" altLang="en-US" sz="2000" dirty="0">
              <a:latin typeface="+mn-ea"/>
              <a:cs typeface="+mn-ea"/>
              <a:sym typeface="Times New Roman" panose="02020603050405020304" pitchFamily="18" charset="0"/>
            </a:endParaRPr>
          </a:p>
        </p:txBody>
      </p:sp>
      <p:sp>
        <p:nvSpPr>
          <p:cNvPr id="7" name="TextBox 6"/>
          <p:cNvSpPr txBox="1"/>
          <p:nvPr/>
        </p:nvSpPr>
        <p:spPr>
          <a:xfrm>
            <a:off x="737937" y="2764967"/>
            <a:ext cx="10908632" cy="2400657"/>
          </a:xfrm>
          <a:prstGeom prst="rect">
            <a:avLst/>
          </a:prstGeom>
          <a:noFill/>
        </p:spPr>
        <p:txBody>
          <a:bodyPr wrap="square" rtlCol="0">
            <a:spAutoFit/>
          </a:bodyPr>
          <a:lstStyle/>
          <a:p>
            <a:pPr algn="just">
              <a:lnSpc>
                <a:spcPct val="150000"/>
              </a:lnSpc>
            </a:pPr>
            <a:r>
              <a:rPr lang="zh-CN" altLang="en-US" sz="2000" dirty="0">
                <a:latin typeface="+mn-ea"/>
                <a:cs typeface="+mn-ea"/>
                <a:sym typeface="Times New Roman" panose="02020603050405020304" pitchFamily="18" charset="0"/>
              </a:rPr>
              <a:t>（</a:t>
            </a:r>
            <a:r>
              <a:rPr lang="en-US" altLang="zh-CN" sz="2000" dirty="0">
                <a:latin typeface="+mn-ea"/>
                <a:cs typeface="+mn-ea"/>
                <a:sym typeface="Times New Roman" panose="02020603050405020304" pitchFamily="18" charset="0"/>
              </a:rPr>
              <a:t>1</a:t>
            </a:r>
            <a:r>
              <a:rPr lang="zh-CN" altLang="en-US" sz="2000" dirty="0">
                <a:latin typeface="+mn-ea"/>
                <a:cs typeface="+mn-ea"/>
                <a:sym typeface="Times New Roman" panose="02020603050405020304" pitchFamily="18" charset="0"/>
              </a:rPr>
              <a:t>）选择</a:t>
            </a:r>
            <a:r>
              <a:rPr lang="en-US" altLang="zh-CN" sz="2000" dirty="0">
                <a:latin typeface="+mn-ea"/>
                <a:cs typeface="+mn-ea"/>
                <a:sym typeface="Times New Roman" panose="02020603050405020304" pitchFamily="18" charset="0"/>
              </a:rPr>
              <a:t>A1:L1</a:t>
            </a:r>
            <a:r>
              <a:rPr lang="zh-CN" altLang="en-US" sz="2000" dirty="0">
                <a:latin typeface="+mn-ea"/>
                <a:cs typeface="+mn-ea"/>
                <a:sym typeface="Times New Roman" panose="02020603050405020304" pitchFamily="18" charset="0"/>
              </a:rPr>
              <a:t>单元格区域，在“开始”</a:t>
            </a:r>
            <a:r>
              <a:rPr lang="en-US" altLang="zh-CN" sz="2000" dirty="0">
                <a:latin typeface="+mn-ea"/>
                <a:cs typeface="+mn-ea"/>
                <a:sym typeface="Times New Roman" panose="02020603050405020304" pitchFamily="18" charset="0"/>
              </a:rPr>
              <a:t>/“</a:t>
            </a:r>
            <a:r>
              <a:rPr lang="zh-CN" altLang="en-US" sz="2000" dirty="0">
                <a:latin typeface="+mn-ea"/>
                <a:cs typeface="+mn-ea"/>
                <a:sym typeface="Times New Roman" panose="02020603050405020304" pitchFamily="18" charset="0"/>
              </a:rPr>
              <a:t>对齐方式”组中单击</a:t>
            </a:r>
            <a:r>
              <a:rPr lang="zh-CN" altLang="en-US" sz="2000" dirty="0" smtClean="0">
                <a:latin typeface="+mn-ea"/>
                <a:cs typeface="+mn-ea"/>
                <a:sym typeface="Times New Roman" panose="02020603050405020304" pitchFamily="18" charset="0"/>
              </a:rPr>
              <a:t>“合并居中”</a:t>
            </a:r>
            <a:r>
              <a:rPr lang="zh-CN" altLang="en-US" sz="2000" dirty="0">
                <a:latin typeface="+mn-ea"/>
                <a:cs typeface="+mn-ea"/>
                <a:sym typeface="Times New Roman" panose="02020603050405020304" pitchFamily="18" charset="0"/>
              </a:rPr>
              <a:t>按</a:t>
            </a:r>
            <a:r>
              <a:rPr lang="zh-CN" altLang="en-US" sz="2000" dirty="0" smtClean="0">
                <a:latin typeface="+mn-ea"/>
                <a:cs typeface="+mn-ea"/>
                <a:sym typeface="Times New Roman" panose="02020603050405020304" pitchFamily="18" charset="0"/>
              </a:rPr>
              <a:t>钮或</a:t>
            </a:r>
            <a:r>
              <a:rPr lang="zh-CN" altLang="en-US" sz="2000" dirty="0">
                <a:latin typeface="+mn-ea"/>
                <a:cs typeface="+mn-ea"/>
                <a:sym typeface="Times New Roman" panose="02020603050405020304" pitchFamily="18" charset="0"/>
              </a:rPr>
              <a:t>单击该按钮右侧的下拉按钮 ，在打开的下拉列表框中选择“合并后居中”选项。</a:t>
            </a:r>
          </a:p>
          <a:p>
            <a:pPr algn="just">
              <a:lnSpc>
                <a:spcPct val="150000"/>
              </a:lnSpc>
            </a:pPr>
            <a:r>
              <a:rPr lang="zh-CN" altLang="en-US" sz="2000" dirty="0">
                <a:latin typeface="+mn-ea"/>
                <a:cs typeface="+mn-ea"/>
                <a:sym typeface="Times New Roman" panose="02020603050405020304" pitchFamily="18" charset="0"/>
              </a:rPr>
              <a:t>（</a:t>
            </a:r>
            <a:r>
              <a:rPr lang="en-US" altLang="zh-CN" sz="2000" dirty="0">
                <a:latin typeface="+mn-ea"/>
                <a:cs typeface="+mn-ea"/>
                <a:sym typeface="Times New Roman" panose="02020603050405020304" pitchFamily="18" charset="0"/>
              </a:rPr>
              <a:t>2</a:t>
            </a:r>
            <a:r>
              <a:rPr lang="zh-CN" altLang="en-US" sz="2000" dirty="0">
                <a:latin typeface="+mn-ea"/>
                <a:cs typeface="+mn-ea"/>
                <a:sym typeface="Times New Roman" panose="02020603050405020304" pitchFamily="18" charset="0"/>
              </a:rPr>
              <a:t>）返回工作表可看到选中的单元格区域已合并为一个单元格，且其中的数据自动居中显示。</a:t>
            </a:r>
          </a:p>
          <a:p>
            <a:pPr algn="just">
              <a:lnSpc>
                <a:spcPct val="150000"/>
              </a:lnSpc>
            </a:pPr>
            <a:r>
              <a:rPr lang="zh-CN" altLang="en-US" sz="2000" dirty="0">
                <a:latin typeface="+mn-ea"/>
                <a:cs typeface="+mn-ea"/>
                <a:sym typeface="Times New Roman" panose="02020603050405020304" pitchFamily="18" charset="0"/>
              </a:rPr>
              <a:t>（</a:t>
            </a:r>
            <a:r>
              <a:rPr lang="en-US" altLang="zh-CN" sz="2000" dirty="0">
                <a:latin typeface="+mn-ea"/>
                <a:cs typeface="+mn-ea"/>
                <a:sym typeface="Times New Roman" panose="02020603050405020304" pitchFamily="18" charset="0"/>
              </a:rPr>
              <a:t>3</a:t>
            </a:r>
            <a:r>
              <a:rPr lang="zh-CN" altLang="en-US" sz="2000" dirty="0">
                <a:latin typeface="+mn-ea"/>
                <a:cs typeface="+mn-ea"/>
                <a:sym typeface="Times New Roman" panose="02020603050405020304" pitchFamily="18" charset="0"/>
              </a:rPr>
              <a:t>）保持单元格处于选中状态，在“开始”</a:t>
            </a:r>
            <a:r>
              <a:rPr lang="en-US" altLang="zh-CN" sz="2000" dirty="0">
                <a:latin typeface="+mn-ea"/>
                <a:cs typeface="+mn-ea"/>
                <a:sym typeface="Times New Roman" panose="02020603050405020304" pitchFamily="18" charset="0"/>
              </a:rPr>
              <a:t>/“</a:t>
            </a:r>
            <a:r>
              <a:rPr lang="zh-CN" altLang="en-US" sz="2000" dirty="0">
                <a:latin typeface="+mn-ea"/>
                <a:cs typeface="+mn-ea"/>
                <a:sym typeface="Times New Roman" panose="02020603050405020304" pitchFamily="18" charset="0"/>
              </a:rPr>
              <a:t>字体”组的“字体”下拉列表框中选择“方正兰亭粗黑宋简体”选项，在“字号”下拉列表框中选择“</a:t>
            </a:r>
            <a:r>
              <a:rPr lang="en-US" altLang="zh-CN" sz="2000" dirty="0">
                <a:latin typeface="+mn-ea"/>
                <a:cs typeface="+mn-ea"/>
                <a:sym typeface="Times New Roman" panose="02020603050405020304" pitchFamily="18" charset="0"/>
              </a:rPr>
              <a:t>18”</a:t>
            </a:r>
            <a:r>
              <a:rPr lang="zh-CN" altLang="en-US" sz="2000" dirty="0">
                <a:latin typeface="+mn-ea"/>
                <a:cs typeface="+mn-ea"/>
                <a:sym typeface="Times New Roman" panose="02020603050405020304" pitchFamily="18" charset="0"/>
              </a:rPr>
              <a:t>选项</a:t>
            </a:r>
            <a:r>
              <a:rPr lang="zh-CN" altLang="en-US" sz="2000" dirty="0" smtClean="0">
                <a:latin typeface="+mn-ea"/>
                <a:cs typeface="+mn-ea"/>
                <a:sym typeface="Times New Roman" panose="02020603050405020304" pitchFamily="18" charset="0"/>
              </a:rPr>
              <a:t>。</a:t>
            </a:r>
            <a:endParaRPr lang="zh-CN" altLang="en-US" sz="2000" dirty="0">
              <a:latin typeface="+mn-ea"/>
              <a:cs typeface="+mn-ea"/>
              <a:sym typeface="Times New Roman" panose="02020603050405020304" pitchFamily="18" charset="0"/>
            </a:endParaRPr>
          </a:p>
        </p:txBody>
      </p:sp>
      <p:sp>
        <p:nvSpPr>
          <p:cNvPr id="8" name="Round Same Side Corner Rectangle 48"/>
          <p:cNvSpPr/>
          <p:nvPr/>
        </p:nvSpPr>
        <p:spPr>
          <a:xfrm rot="5400000">
            <a:off x="6166172" y="-3020047"/>
            <a:ext cx="52162" cy="10663044"/>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8965"/>
            <a:endParaRPr lang="bg-BG" sz="1600">
              <a:solidFill>
                <a:schemeClr val="tx1">
                  <a:lumMod val="95000"/>
                  <a:lumOff val="5000"/>
                </a:schemeClr>
              </a:solidFill>
            </a:endParaRPr>
          </a:p>
        </p:txBody>
      </p:sp>
      <p:sp>
        <p:nvSpPr>
          <p:cNvPr id="6" name="Round Same Side Corner Rectangle 48"/>
          <p:cNvSpPr/>
          <p:nvPr/>
        </p:nvSpPr>
        <p:spPr>
          <a:xfrm rot="5400000">
            <a:off x="6166172" y="340774"/>
            <a:ext cx="52162" cy="10663044"/>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8965"/>
            <a:endParaRPr lang="bg-BG" sz="1600">
              <a:solidFill>
                <a:schemeClr val="tx1">
                  <a:lumMod val="95000"/>
                  <a:lumOff val="5000"/>
                </a:schemeClr>
              </a:solidFill>
            </a:endParaRPr>
          </a:p>
        </p:txBody>
      </p:sp>
    </p:spTree>
    <p:extLst>
      <p:ext uri="{BB962C8B-B14F-4D97-AF65-F5344CB8AC3E}">
        <p14:creationId xmlns:p14="http://schemas.microsoft.com/office/powerpoint/2010/main" val="10941231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（四）设置单元格格式</a:t>
            </a:r>
          </a:p>
        </p:txBody>
      </p:sp>
      <p:sp>
        <p:nvSpPr>
          <p:cNvPr id="7" name="TextBox 6"/>
          <p:cNvSpPr txBox="1"/>
          <p:nvPr/>
        </p:nvSpPr>
        <p:spPr>
          <a:xfrm>
            <a:off x="737937" y="1266808"/>
            <a:ext cx="6015788" cy="1938992"/>
          </a:xfrm>
          <a:prstGeom prst="rect">
            <a:avLst/>
          </a:prstGeom>
          <a:noFill/>
        </p:spPr>
        <p:txBody>
          <a:bodyPr wrap="square" rtlCol="0">
            <a:spAutoFit/>
          </a:bodyPr>
          <a:lstStyle/>
          <a:p>
            <a:pPr algn="just">
              <a:lnSpc>
                <a:spcPct val="150000"/>
              </a:lnSpc>
            </a:pPr>
            <a:r>
              <a:rPr lang="zh-CN" altLang="en-US" sz="2000" dirty="0" smtClean="0">
                <a:latin typeface="+mn-ea"/>
                <a:cs typeface="+mn-ea"/>
                <a:sym typeface="Times New Roman" panose="02020603050405020304" pitchFamily="18" charset="0"/>
              </a:rPr>
              <a:t>（</a:t>
            </a:r>
            <a:r>
              <a:rPr lang="en-US" altLang="zh-CN" sz="2000" dirty="0">
                <a:latin typeface="+mn-ea"/>
                <a:cs typeface="+mn-ea"/>
                <a:sym typeface="Times New Roman" panose="02020603050405020304" pitchFamily="18" charset="0"/>
              </a:rPr>
              <a:t>4</a:t>
            </a:r>
            <a:r>
              <a:rPr lang="zh-CN" altLang="en-US" sz="2000" dirty="0">
                <a:latin typeface="+mn-ea"/>
                <a:cs typeface="+mn-ea"/>
                <a:sym typeface="Times New Roman" panose="02020603050405020304" pitchFamily="18" charset="0"/>
              </a:rPr>
              <a:t>）选择</a:t>
            </a:r>
            <a:r>
              <a:rPr lang="en-US" altLang="zh-CN" sz="2000" dirty="0">
                <a:latin typeface="+mn-ea"/>
                <a:cs typeface="+mn-ea"/>
                <a:sym typeface="Times New Roman" panose="02020603050405020304" pitchFamily="18" charset="0"/>
              </a:rPr>
              <a:t>A2:L24</a:t>
            </a:r>
            <a:r>
              <a:rPr lang="zh-CN" altLang="en-US" sz="2000" dirty="0">
                <a:latin typeface="+mn-ea"/>
                <a:cs typeface="+mn-ea"/>
                <a:sym typeface="Times New Roman" panose="02020603050405020304" pitchFamily="18" charset="0"/>
              </a:rPr>
              <a:t>单元格区域，设置其字体格式为“方正中等线简体”，字号为“</a:t>
            </a:r>
            <a:r>
              <a:rPr lang="en-US" altLang="zh-CN" sz="2000" dirty="0">
                <a:latin typeface="+mn-ea"/>
                <a:cs typeface="+mn-ea"/>
                <a:sym typeface="Times New Roman" panose="02020603050405020304" pitchFamily="18" charset="0"/>
              </a:rPr>
              <a:t>12”</a:t>
            </a:r>
            <a:r>
              <a:rPr lang="zh-CN" altLang="en-US" sz="2000" dirty="0">
                <a:latin typeface="+mn-ea"/>
                <a:cs typeface="+mn-ea"/>
                <a:sym typeface="Times New Roman" panose="02020603050405020304" pitchFamily="18" charset="0"/>
              </a:rPr>
              <a:t>，在“开始”</a:t>
            </a:r>
            <a:r>
              <a:rPr lang="en-US" altLang="zh-CN" sz="2000" dirty="0">
                <a:latin typeface="+mn-ea"/>
                <a:cs typeface="+mn-ea"/>
                <a:sym typeface="Times New Roman" panose="02020603050405020304" pitchFamily="18" charset="0"/>
              </a:rPr>
              <a:t>/“</a:t>
            </a:r>
            <a:r>
              <a:rPr lang="zh-CN" altLang="en-US" sz="2000" dirty="0">
                <a:latin typeface="+mn-ea"/>
                <a:cs typeface="+mn-ea"/>
                <a:sym typeface="Times New Roman" panose="02020603050405020304" pitchFamily="18" charset="0"/>
              </a:rPr>
              <a:t>对齐方式”组中单击“居中”按钮 </a:t>
            </a:r>
            <a:r>
              <a:rPr lang="zh-CN" altLang="en-US" sz="2000" dirty="0" smtClean="0">
                <a:latin typeface="+mn-ea"/>
                <a:cs typeface="+mn-ea"/>
                <a:sym typeface="Times New Roman" panose="02020603050405020304" pitchFamily="18" charset="0"/>
              </a:rPr>
              <a:t>。</a:t>
            </a:r>
            <a:r>
              <a:rPr lang="zh-CN" altLang="zh-CN" sz="2000" dirty="0"/>
              <a:t>效果如</a:t>
            </a:r>
            <a:r>
              <a:rPr lang="zh-CN" altLang="zh-CN" sz="2000" dirty="0" smtClean="0"/>
              <a:t>图所示</a:t>
            </a:r>
            <a:r>
              <a:rPr lang="zh-CN" altLang="en-US" sz="2000" dirty="0" smtClean="0"/>
              <a:t>。</a:t>
            </a:r>
            <a:endParaRPr lang="zh-CN" altLang="en-US" sz="2000" dirty="0">
              <a:latin typeface="+mn-ea"/>
              <a:cs typeface="+mn-ea"/>
              <a:sym typeface="Times New Roman" panose="02020603050405020304" pitchFamily="18" charset="0"/>
            </a:endParaRPr>
          </a:p>
        </p:txBody>
      </p:sp>
      <p:sp>
        <p:nvSpPr>
          <p:cNvPr id="8" name="Round Same Side Corner Rectangle 48"/>
          <p:cNvSpPr/>
          <p:nvPr/>
        </p:nvSpPr>
        <p:spPr>
          <a:xfrm rot="5400000">
            <a:off x="5893456" y="-1564251"/>
            <a:ext cx="52162" cy="10663044"/>
          </a:xfrm>
          <a:prstGeom prst="round2SameRect">
            <a:avLst>
              <a:gd name="adj1" fmla="val 50000"/>
              <a:gd name="adj2"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8965"/>
            <a:endParaRPr lang="bg-BG" sz="1600">
              <a:solidFill>
                <a:schemeClr val="tx1">
                  <a:lumMod val="95000"/>
                  <a:lumOff val="5000"/>
                </a:schemeClr>
              </a:solidFill>
            </a:endParaRPr>
          </a:p>
        </p:txBody>
      </p:sp>
      <p:sp>
        <p:nvSpPr>
          <p:cNvPr id="9" name="TextBox 8"/>
          <p:cNvSpPr txBox="1"/>
          <p:nvPr/>
        </p:nvSpPr>
        <p:spPr>
          <a:xfrm>
            <a:off x="860730" y="4040313"/>
            <a:ext cx="5892995" cy="1938992"/>
          </a:xfrm>
          <a:prstGeom prst="rect">
            <a:avLst/>
          </a:prstGeom>
          <a:noFill/>
        </p:spPr>
        <p:txBody>
          <a:bodyPr wrap="square" rtlCol="0">
            <a:spAutoFit/>
          </a:bodyPr>
          <a:lstStyle/>
          <a:p>
            <a:pPr algn="just">
              <a:lnSpc>
                <a:spcPct val="150000"/>
              </a:lnSpc>
            </a:pPr>
            <a:r>
              <a:rPr lang="zh-CN" altLang="en-US" sz="2000" dirty="0" smtClean="0">
                <a:latin typeface="+mn-ea"/>
                <a:cs typeface="+mn-ea"/>
                <a:sym typeface="Times New Roman" panose="02020603050405020304" pitchFamily="18" charset="0"/>
              </a:rPr>
              <a:t>（</a:t>
            </a:r>
            <a:r>
              <a:rPr lang="en-US" altLang="zh-CN" sz="2000" dirty="0">
                <a:latin typeface="+mn-ea"/>
                <a:cs typeface="+mn-ea"/>
                <a:sym typeface="Times New Roman" panose="02020603050405020304" pitchFamily="18" charset="0"/>
              </a:rPr>
              <a:t>5</a:t>
            </a:r>
            <a:r>
              <a:rPr lang="zh-CN" altLang="en-US" sz="2000" dirty="0">
                <a:latin typeface="+mn-ea"/>
                <a:cs typeface="+mn-ea"/>
                <a:sym typeface="Times New Roman" panose="02020603050405020304" pitchFamily="18" charset="0"/>
              </a:rPr>
              <a:t>）选择</a:t>
            </a:r>
            <a:r>
              <a:rPr lang="en-US" altLang="zh-CN" sz="2000" dirty="0">
                <a:latin typeface="+mn-ea"/>
                <a:cs typeface="+mn-ea"/>
                <a:sym typeface="Times New Roman" panose="02020603050405020304" pitchFamily="18" charset="0"/>
              </a:rPr>
              <a:t>A2:L2</a:t>
            </a:r>
            <a:r>
              <a:rPr lang="zh-CN" altLang="en-US" sz="2000" dirty="0">
                <a:latin typeface="+mn-ea"/>
                <a:cs typeface="+mn-ea"/>
                <a:sym typeface="Times New Roman" panose="02020603050405020304" pitchFamily="18" charset="0"/>
              </a:rPr>
              <a:t>单元格区域，将字体格式调整为“</a:t>
            </a:r>
            <a:r>
              <a:rPr lang="en-US" altLang="zh-CN" sz="2000" dirty="0">
                <a:latin typeface="+mn-ea"/>
                <a:cs typeface="+mn-ea"/>
                <a:sym typeface="Times New Roman" panose="02020603050405020304" pitchFamily="18" charset="0"/>
              </a:rPr>
              <a:t>13</a:t>
            </a:r>
            <a:r>
              <a:rPr lang="zh-CN" altLang="en-US" sz="2000" dirty="0">
                <a:latin typeface="+mn-ea"/>
                <a:cs typeface="+mn-ea"/>
                <a:sym typeface="Times New Roman" panose="02020603050405020304" pitchFamily="18" charset="0"/>
              </a:rPr>
              <a:t>号，加粗”；单击“填充颜色”按钮 右侧的下拉按钮 ，在打开的下拉列表框中选择“白色，背景</a:t>
            </a:r>
            <a:r>
              <a:rPr lang="en-US" altLang="zh-CN" sz="2000" dirty="0">
                <a:latin typeface="+mn-ea"/>
                <a:cs typeface="+mn-ea"/>
                <a:sym typeface="Times New Roman" panose="02020603050405020304" pitchFamily="18" charset="0"/>
              </a:rPr>
              <a:t>1</a:t>
            </a:r>
            <a:r>
              <a:rPr lang="zh-CN" altLang="en-US" sz="2000" dirty="0">
                <a:latin typeface="+mn-ea"/>
                <a:cs typeface="+mn-ea"/>
                <a:sym typeface="Times New Roman" panose="02020603050405020304" pitchFamily="18" charset="0"/>
              </a:rPr>
              <a:t>，深色</a:t>
            </a:r>
            <a:r>
              <a:rPr lang="en-US" altLang="zh-CN" sz="2000" dirty="0">
                <a:latin typeface="+mn-ea"/>
                <a:cs typeface="+mn-ea"/>
                <a:sym typeface="Times New Roman" panose="02020603050405020304" pitchFamily="18" charset="0"/>
              </a:rPr>
              <a:t>5%”</a:t>
            </a:r>
            <a:r>
              <a:rPr lang="zh-CN" altLang="en-US" sz="2000" dirty="0">
                <a:latin typeface="+mn-ea"/>
                <a:cs typeface="+mn-ea"/>
                <a:sym typeface="Times New Roman" panose="02020603050405020304" pitchFamily="18" charset="0"/>
              </a:rPr>
              <a:t>选项。</a:t>
            </a:r>
            <a:r>
              <a:rPr lang="zh-CN" altLang="en-US" sz="2000" dirty="0" smtClean="0">
                <a:latin typeface="+mn-ea"/>
                <a:cs typeface="+mn-ea"/>
                <a:sym typeface="Times New Roman" panose="02020603050405020304" pitchFamily="18" charset="0"/>
              </a:rPr>
              <a:t>完成后的效果如图所示。</a:t>
            </a:r>
            <a:endParaRPr lang="zh-CN" altLang="en-US" sz="2000" dirty="0">
              <a:latin typeface="+mn-ea"/>
              <a:cs typeface="+mn-ea"/>
              <a:sym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6880993" y="872697"/>
            <a:ext cx="4370066" cy="2693256"/>
          </a:xfrm>
          <a:prstGeom prst="rect">
            <a:avLst/>
          </a:prstGeom>
        </p:spPr>
      </p:pic>
      <p:pic>
        <p:nvPicPr>
          <p:cNvPr id="4" name="图片 3"/>
          <p:cNvPicPr>
            <a:picLocks noChangeAspect="1"/>
          </p:cNvPicPr>
          <p:nvPr/>
        </p:nvPicPr>
        <p:blipFill>
          <a:blip r:embed="rId3"/>
          <a:stretch>
            <a:fillRect/>
          </a:stretch>
        </p:blipFill>
        <p:spPr>
          <a:xfrm>
            <a:off x="6880993" y="3968590"/>
            <a:ext cx="3675736" cy="2706023"/>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013099" y="2002971"/>
            <a:ext cx="9728207" cy="3836355"/>
          </a:xfrm>
          <a:prstGeom prst="rect">
            <a:avLst/>
          </a:prstGeom>
          <a:solidFill>
            <a:schemeClr val="bg1"/>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14"/>
          <p:cNvSpPr/>
          <p:nvPr/>
        </p:nvSpPr>
        <p:spPr>
          <a:xfrm>
            <a:off x="887181" y="2738958"/>
            <a:ext cx="329784" cy="2234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a:off x="1318772" y="2738958"/>
            <a:ext cx="1401277" cy="0"/>
          </a:xfrm>
          <a:prstGeom prst="line">
            <a:avLst/>
          </a:prstGeom>
          <a:ln w="254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216965" y="2205266"/>
            <a:ext cx="1885050" cy="497316"/>
          </a:xfrm>
          <a:prstGeom prst="rect">
            <a:avLst/>
          </a:prstGeom>
        </p:spPr>
        <p:txBody>
          <a:bodyPr wrap="square">
            <a:spAutoFit/>
          </a:bodyPr>
          <a:lstStyle/>
          <a:p>
            <a:pPr algn="just">
              <a:lnSpc>
                <a:spcPct val="120000"/>
              </a:lnSpc>
            </a:pPr>
            <a:r>
              <a:rPr lang="zh-CN" altLang="en-US" sz="2400" b="1" dirty="0">
                <a:solidFill>
                  <a:schemeClr val="tx1">
                    <a:lumMod val="65000"/>
                    <a:lumOff val="35000"/>
                  </a:schemeClr>
                </a:solidFill>
              </a:rPr>
              <a:t>技术分析</a:t>
            </a:r>
          </a:p>
        </p:txBody>
      </p:sp>
      <p:sp>
        <p:nvSpPr>
          <p:cNvPr id="9" name="矩形 8"/>
          <p:cNvSpPr/>
          <p:nvPr/>
        </p:nvSpPr>
        <p:spPr>
          <a:xfrm>
            <a:off x="2328863" y="0"/>
            <a:ext cx="9863137" cy="11417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0"/>
            <a:ext cx="3596749" cy="1141756"/>
          </a:xfrm>
          <a:custGeom>
            <a:avLst/>
            <a:gdLst>
              <a:gd name="connsiteX0" fmla="*/ 0 w 3596749"/>
              <a:gd name="connsiteY0" fmla="*/ 0 h 1268414"/>
              <a:gd name="connsiteX1" fmla="*/ 299302 w 3596749"/>
              <a:gd name="connsiteY1" fmla="*/ 0 h 1268414"/>
              <a:gd name="connsiteX2" fmla="*/ 795613 w 3596749"/>
              <a:gd name="connsiteY2" fmla="*/ 0 h 1268414"/>
              <a:gd name="connsiteX3" fmla="*/ 806567 w 3596749"/>
              <a:gd name="connsiteY3" fmla="*/ 0 h 1268414"/>
              <a:gd name="connsiteX4" fmla="*/ 1105869 w 3596749"/>
              <a:gd name="connsiteY4" fmla="*/ 0 h 1268414"/>
              <a:gd name="connsiteX5" fmla="*/ 1252078 w 3596749"/>
              <a:gd name="connsiteY5" fmla="*/ 0 h 1268414"/>
              <a:gd name="connsiteX6" fmla="*/ 1602180 w 3596749"/>
              <a:gd name="connsiteY6" fmla="*/ 0 h 1268414"/>
              <a:gd name="connsiteX7" fmla="*/ 1708543 w 3596749"/>
              <a:gd name="connsiteY7" fmla="*/ 0 h 1268414"/>
              <a:gd name="connsiteX8" fmla="*/ 2042864 w 3596749"/>
              <a:gd name="connsiteY8" fmla="*/ 0 h 1268414"/>
              <a:gd name="connsiteX9" fmla="*/ 2058645 w 3596749"/>
              <a:gd name="connsiteY9" fmla="*/ 0 h 1268414"/>
              <a:gd name="connsiteX10" fmla="*/ 2515110 w 3596749"/>
              <a:gd name="connsiteY10" fmla="*/ 0 h 1268414"/>
              <a:gd name="connsiteX11" fmla="*/ 2849431 w 3596749"/>
              <a:gd name="connsiteY11" fmla="*/ 0 h 1268414"/>
              <a:gd name="connsiteX12" fmla="*/ 3596749 w 3596749"/>
              <a:gd name="connsiteY12" fmla="*/ 747318 h 1268414"/>
              <a:gd name="connsiteX13" fmla="*/ 3075653 w 3596749"/>
              <a:gd name="connsiteY13" fmla="*/ 1268414 h 1268414"/>
              <a:gd name="connsiteX14" fmla="*/ 2744509 w 3596749"/>
              <a:gd name="connsiteY14" fmla="*/ 1268414 h 1268414"/>
              <a:gd name="connsiteX15" fmla="*/ 2359995 w 3596749"/>
              <a:gd name="connsiteY15" fmla="*/ 1268414 h 1268414"/>
              <a:gd name="connsiteX16" fmla="*/ 2288044 w 3596749"/>
              <a:gd name="connsiteY16" fmla="*/ 1268414 h 1268414"/>
              <a:gd name="connsiteX17" fmla="*/ 2269086 w 3596749"/>
              <a:gd name="connsiteY17" fmla="*/ 1268414 h 1268414"/>
              <a:gd name="connsiteX18" fmla="*/ 2018799 w 3596749"/>
              <a:gd name="connsiteY18" fmla="*/ 1268414 h 1268414"/>
              <a:gd name="connsiteX19" fmla="*/ 1937942 w 3596749"/>
              <a:gd name="connsiteY19" fmla="*/ 1268414 h 1268414"/>
              <a:gd name="connsiteX20" fmla="*/ 1831579 w 3596749"/>
              <a:gd name="connsiteY20" fmla="*/ 1268414 h 1268414"/>
              <a:gd name="connsiteX21" fmla="*/ 1562334 w 3596749"/>
              <a:gd name="connsiteY21" fmla="*/ 1268414 h 1268414"/>
              <a:gd name="connsiteX22" fmla="*/ 1553428 w 3596749"/>
              <a:gd name="connsiteY22" fmla="*/ 1268414 h 1268414"/>
              <a:gd name="connsiteX23" fmla="*/ 1532278 w 3596749"/>
              <a:gd name="connsiteY23" fmla="*/ 1268414 h 1268414"/>
              <a:gd name="connsiteX24" fmla="*/ 1481477 w 3596749"/>
              <a:gd name="connsiteY24" fmla="*/ 1268414 h 1268414"/>
              <a:gd name="connsiteX25" fmla="*/ 1212232 w 3596749"/>
              <a:gd name="connsiteY25" fmla="*/ 1268414 h 1268414"/>
              <a:gd name="connsiteX26" fmla="*/ 1105869 w 3596749"/>
              <a:gd name="connsiteY26" fmla="*/ 1268414 h 1268414"/>
              <a:gd name="connsiteX27" fmla="*/ 1025012 w 3596749"/>
              <a:gd name="connsiteY27" fmla="*/ 1268414 h 1268414"/>
              <a:gd name="connsiteX28" fmla="*/ 806567 w 3596749"/>
              <a:gd name="connsiteY28" fmla="*/ 1268414 h 1268414"/>
              <a:gd name="connsiteX29" fmla="*/ 755767 w 3596749"/>
              <a:gd name="connsiteY29" fmla="*/ 1268414 h 1268414"/>
              <a:gd name="connsiteX30" fmla="*/ 725711 w 3596749"/>
              <a:gd name="connsiteY30" fmla="*/ 1268414 h 1268414"/>
              <a:gd name="connsiteX31" fmla="*/ 299302 w 3596749"/>
              <a:gd name="connsiteY31" fmla="*/ 1268414 h 1268414"/>
              <a:gd name="connsiteX32" fmla="*/ 0 w 3596749"/>
              <a:gd name="connsiteY32" fmla="*/ 1268414 h 126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96749" h="1268414">
                <a:moveTo>
                  <a:pt x="0" y="0"/>
                </a:moveTo>
                <a:lnTo>
                  <a:pt x="299302" y="0"/>
                </a:lnTo>
                <a:lnTo>
                  <a:pt x="795613" y="0"/>
                </a:lnTo>
                <a:lnTo>
                  <a:pt x="806567" y="0"/>
                </a:lnTo>
                <a:lnTo>
                  <a:pt x="1105869" y="0"/>
                </a:lnTo>
                <a:lnTo>
                  <a:pt x="1252078" y="0"/>
                </a:lnTo>
                <a:lnTo>
                  <a:pt x="1602180" y="0"/>
                </a:lnTo>
                <a:lnTo>
                  <a:pt x="1708543" y="0"/>
                </a:lnTo>
                <a:lnTo>
                  <a:pt x="2042864" y="0"/>
                </a:lnTo>
                <a:lnTo>
                  <a:pt x="2058645" y="0"/>
                </a:lnTo>
                <a:lnTo>
                  <a:pt x="2515110" y="0"/>
                </a:lnTo>
                <a:lnTo>
                  <a:pt x="2849431" y="0"/>
                </a:lnTo>
                <a:lnTo>
                  <a:pt x="3596749" y="747318"/>
                </a:lnTo>
                <a:lnTo>
                  <a:pt x="3075653" y="1268414"/>
                </a:lnTo>
                <a:lnTo>
                  <a:pt x="2744509" y="1268414"/>
                </a:lnTo>
                <a:lnTo>
                  <a:pt x="2359995" y="1268414"/>
                </a:lnTo>
                <a:lnTo>
                  <a:pt x="2288044" y="1268414"/>
                </a:lnTo>
                <a:lnTo>
                  <a:pt x="2269086" y="1268414"/>
                </a:lnTo>
                <a:lnTo>
                  <a:pt x="2018799" y="1268414"/>
                </a:lnTo>
                <a:lnTo>
                  <a:pt x="1937942" y="1268414"/>
                </a:lnTo>
                <a:lnTo>
                  <a:pt x="1831579" y="1268414"/>
                </a:lnTo>
                <a:lnTo>
                  <a:pt x="1562334" y="1268414"/>
                </a:lnTo>
                <a:lnTo>
                  <a:pt x="1553428" y="1268414"/>
                </a:lnTo>
                <a:lnTo>
                  <a:pt x="1532278" y="1268414"/>
                </a:lnTo>
                <a:lnTo>
                  <a:pt x="1481477" y="1268414"/>
                </a:lnTo>
                <a:lnTo>
                  <a:pt x="1212232" y="1268414"/>
                </a:lnTo>
                <a:lnTo>
                  <a:pt x="1105869" y="1268414"/>
                </a:lnTo>
                <a:lnTo>
                  <a:pt x="1025012" y="1268414"/>
                </a:lnTo>
                <a:lnTo>
                  <a:pt x="806567" y="1268414"/>
                </a:lnTo>
                <a:lnTo>
                  <a:pt x="755767" y="1268414"/>
                </a:lnTo>
                <a:lnTo>
                  <a:pt x="725711" y="1268414"/>
                </a:lnTo>
                <a:lnTo>
                  <a:pt x="299302" y="1268414"/>
                </a:lnTo>
                <a:lnTo>
                  <a:pt x="0" y="126841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68812" y="299314"/>
            <a:ext cx="2031325" cy="646331"/>
          </a:xfrm>
          <a:prstGeom prst="rect">
            <a:avLst/>
          </a:prstGeom>
          <a:noFill/>
        </p:spPr>
        <p:txBody>
          <a:bodyPr wrap="none" rtlCol="0">
            <a:spAutoFit/>
            <a:scene3d>
              <a:camera prst="orthographicFront"/>
              <a:lightRig rig="threePt" dir="t"/>
            </a:scene3d>
            <a:sp3d contourW="12700"/>
          </a:bodyPr>
          <a:lstStyle/>
          <a:p>
            <a:pPr algn="ctr"/>
            <a:r>
              <a:rPr lang="zh-CN" altLang="en-US" sz="3600" b="1" dirty="0">
                <a:solidFill>
                  <a:schemeClr val="accent3"/>
                </a:solidFill>
                <a:latin typeface="+mn-ea"/>
                <a:cs typeface="经典综艺体简" panose="02010609000101010101" pitchFamily="49" charset="-122"/>
              </a:rPr>
              <a:t>技术分</a:t>
            </a:r>
            <a:r>
              <a:rPr lang="zh-CN" altLang="en-US" sz="3600" b="1" dirty="0" smtClean="0">
                <a:solidFill>
                  <a:schemeClr val="accent3"/>
                </a:solidFill>
                <a:latin typeface="+mn-ea"/>
                <a:cs typeface="经典综艺体简" panose="02010609000101010101" pitchFamily="49" charset="-122"/>
              </a:rPr>
              <a:t>析</a:t>
            </a:r>
            <a:endParaRPr lang="zh-CN" altLang="en-US" sz="3600" b="1" dirty="0">
              <a:solidFill>
                <a:schemeClr val="accent3"/>
              </a:solidFill>
              <a:latin typeface="+mn-ea"/>
              <a:cs typeface="经典综艺体简" panose="02010609000101010101" pitchFamily="49" charset="-122"/>
            </a:endParaRPr>
          </a:p>
        </p:txBody>
      </p:sp>
      <p:sp>
        <p:nvSpPr>
          <p:cNvPr id="21" name="文本框 11"/>
          <p:cNvSpPr txBox="1"/>
          <p:nvPr/>
        </p:nvSpPr>
        <p:spPr>
          <a:xfrm>
            <a:off x="5143658" y="534841"/>
            <a:ext cx="4257016" cy="521970"/>
          </a:xfrm>
          <a:prstGeom prst="rect">
            <a:avLst/>
          </a:prstGeom>
          <a:noFill/>
        </p:spPr>
        <p:txBody>
          <a:bodyPr wrap="square" rtlCol="0">
            <a:spAutoFit/>
            <a:scene3d>
              <a:camera prst="orthographicFront"/>
              <a:lightRig rig="threePt" dir="t"/>
            </a:scene3d>
            <a:sp3d contourW="12700"/>
          </a:bodyPr>
          <a:lstStyle/>
          <a:p>
            <a:r>
              <a:rPr lang="zh-CN" altLang="en-US" sz="2800" dirty="0">
                <a:solidFill>
                  <a:schemeClr val="tx1">
                    <a:lumMod val="85000"/>
                    <a:lumOff val="15000"/>
                  </a:schemeClr>
                </a:solidFill>
                <a:sym typeface="+mn-ea"/>
              </a:rPr>
              <a:t>创建“财务报表”工作簿</a:t>
            </a:r>
            <a:endParaRPr lang="zh-CN" altLang="en-US" sz="2800" dirty="0">
              <a:solidFill>
                <a:schemeClr val="tx1">
                  <a:lumMod val="85000"/>
                  <a:lumOff val="15000"/>
                </a:schemeClr>
              </a:solidFill>
            </a:endParaRPr>
          </a:p>
        </p:txBody>
      </p:sp>
      <p:sp>
        <p:nvSpPr>
          <p:cNvPr id="22" name="TextBox 21"/>
          <p:cNvSpPr txBox="1"/>
          <p:nvPr/>
        </p:nvSpPr>
        <p:spPr>
          <a:xfrm>
            <a:off x="3776964" y="535681"/>
            <a:ext cx="1366694" cy="523220"/>
          </a:xfrm>
          <a:prstGeom prst="rect">
            <a:avLst/>
          </a:prstGeom>
          <a:noFill/>
          <a:ln>
            <a:noFill/>
          </a:ln>
        </p:spPr>
        <p:txBody>
          <a:bodyPr wrap="square" rtlCol="0">
            <a:spAutoFit/>
          </a:bodyPr>
          <a:lstStyle/>
          <a:p>
            <a:r>
              <a:rPr lang="zh-CN" altLang="en-US" sz="2800" dirty="0">
                <a:solidFill>
                  <a:schemeClr val="tx1">
                    <a:lumMod val="85000"/>
                    <a:lumOff val="15000"/>
                  </a:schemeClr>
                </a:solidFill>
              </a:rPr>
              <a:t>任务一</a:t>
            </a:r>
            <a:endParaRPr lang="en-US" altLang="zh-CN" sz="2800" dirty="0">
              <a:solidFill>
                <a:schemeClr val="tx1">
                  <a:lumMod val="85000"/>
                  <a:lumOff val="15000"/>
                </a:schemeClr>
              </a:solidFill>
            </a:endParaRPr>
          </a:p>
        </p:txBody>
      </p:sp>
      <p:sp>
        <p:nvSpPr>
          <p:cNvPr id="2" name="矩形 1"/>
          <p:cNvSpPr/>
          <p:nvPr/>
        </p:nvSpPr>
        <p:spPr>
          <a:xfrm>
            <a:off x="3776964" y="2811982"/>
            <a:ext cx="5059680" cy="460375"/>
          </a:xfrm>
          <a:prstGeom prst="rect">
            <a:avLst/>
          </a:prstGeom>
        </p:spPr>
        <p:txBody>
          <a:bodyPr wrap="none">
            <a:spAutoFit/>
          </a:bodyPr>
          <a:lstStyle/>
          <a:p>
            <a:pPr algn="l"/>
            <a:r>
              <a:rPr lang="zh-CN" altLang="en-US" sz="2400" dirty="0"/>
              <a:t>（一）了解电子表格处理的应用场景</a:t>
            </a:r>
          </a:p>
        </p:txBody>
      </p:sp>
      <p:sp>
        <p:nvSpPr>
          <p:cNvPr id="20" name="矩形 19"/>
          <p:cNvSpPr/>
          <p:nvPr/>
        </p:nvSpPr>
        <p:spPr>
          <a:xfrm>
            <a:off x="3776964" y="3501008"/>
            <a:ext cx="6076535" cy="461665"/>
          </a:xfrm>
          <a:prstGeom prst="rect">
            <a:avLst/>
          </a:prstGeom>
        </p:spPr>
        <p:txBody>
          <a:bodyPr wrap="none">
            <a:spAutoFit/>
          </a:bodyPr>
          <a:lstStyle/>
          <a:p>
            <a:r>
              <a:rPr lang="zh-CN" altLang="en-US" sz="2400" dirty="0"/>
              <a:t>（二）</a:t>
            </a:r>
            <a:r>
              <a:rPr sz="2400" dirty="0" err="1" smtClean="0"/>
              <a:t>熟悉</a:t>
            </a:r>
            <a:r>
              <a:rPr lang="en-US" sz="2400" dirty="0" err="1"/>
              <a:t>WPS</a:t>
            </a:r>
            <a:r>
              <a:rPr lang="en-US" sz="2400" dirty="0"/>
              <a:t> Office</a:t>
            </a:r>
            <a:r>
              <a:rPr lang="zh-CN" altLang="en-US" sz="2400" dirty="0"/>
              <a:t>的</a:t>
            </a:r>
            <a:r>
              <a:rPr lang="zh-CN" altLang="en-US" sz="2400" dirty="0" smtClean="0"/>
              <a:t>电子表格</a:t>
            </a:r>
            <a:r>
              <a:rPr sz="2400" dirty="0" err="1" smtClean="0"/>
              <a:t>操作界面</a:t>
            </a:r>
            <a:endParaRPr sz="2400" dirty="0"/>
          </a:p>
        </p:txBody>
      </p:sp>
      <p:sp>
        <p:nvSpPr>
          <p:cNvPr id="23" name="矩形 22"/>
          <p:cNvSpPr/>
          <p:nvPr/>
        </p:nvSpPr>
        <p:spPr>
          <a:xfrm>
            <a:off x="3776964" y="4149080"/>
            <a:ext cx="3535680" cy="460375"/>
          </a:xfrm>
          <a:prstGeom prst="rect">
            <a:avLst/>
          </a:prstGeom>
        </p:spPr>
        <p:txBody>
          <a:bodyPr wrap="none">
            <a:spAutoFit/>
          </a:bodyPr>
          <a:lstStyle/>
          <a:p>
            <a:pPr algn="l"/>
            <a:r>
              <a:rPr lang="zh-CN" altLang="en-US" sz="2400" dirty="0"/>
              <a:t>（三）工作簿的基本操作</a:t>
            </a:r>
          </a:p>
        </p:txBody>
      </p:sp>
      <p:sp>
        <p:nvSpPr>
          <p:cNvPr id="25" name="燕尾形 24"/>
          <p:cNvSpPr/>
          <p:nvPr/>
        </p:nvSpPr>
        <p:spPr>
          <a:xfrm>
            <a:off x="10957880" y="6112615"/>
            <a:ext cx="335280" cy="383863"/>
          </a:xfrm>
          <a:prstGeom prst="chevron">
            <a:avLst>
              <a:gd name="adj" fmla="val 3693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燕尾形 25"/>
          <p:cNvSpPr/>
          <p:nvPr/>
        </p:nvSpPr>
        <p:spPr>
          <a:xfrm>
            <a:off x="11332016" y="6112615"/>
            <a:ext cx="335280" cy="383863"/>
          </a:xfrm>
          <a:prstGeom prst="chevron">
            <a:avLst>
              <a:gd name="adj" fmla="val 36932"/>
            </a:avLst>
          </a:prstGeom>
          <a:solidFill>
            <a:srgbClr val="0274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燕尾形 26"/>
          <p:cNvSpPr/>
          <p:nvPr/>
        </p:nvSpPr>
        <p:spPr>
          <a:xfrm>
            <a:off x="11692056" y="6112615"/>
            <a:ext cx="335280" cy="383863"/>
          </a:xfrm>
          <a:prstGeom prst="chevron">
            <a:avLst>
              <a:gd name="adj" fmla="val 36932"/>
            </a:avLst>
          </a:prstGeom>
          <a:solidFill>
            <a:srgbClr val="079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矩形 17"/>
          <p:cNvSpPr/>
          <p:nvPr/>
        </p:nvSpPr>
        <p:spPr>
          <a:xfrm>
            <a:off x="3775598" y="4763145"/>
            <a:ext cx="3535680" cy="460375"/>
          </a:xfrm>
          <a:prstGeom prst="rect">
            <a:avLst/>
          </a:prstGeom>
        </p:spPr>
        <p:txBody>
          <a:bodyPr wrap="none">
            <a:spAutoFit/>
          </a:bodyPr>
          <a:lstStyle/>
          <a:p>
            <a:pPr algn="l"/>
            <a:r>
              <a:rPr lang="zh-CN" altLang="en-US" sz="2400" dirty="0" smtClean="0"/>
              <a:t>（四</a:t>
            </a:r>
            <a:r>
              <a:rPr lang="zh-CN" altLang="en-US" sz="2400" dirty="0"/>
              <a:t>）工作表的基本操作</a:t>
            </a:r>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（五）设置条件格式</a:t>
            </a:r>
          </a:p>
        </p:txBody>
      </p:sp>
      <p:sp>
        <p:nvSpPr>
          <p:cNvPr id="58" name="TextBox 57"/>
          <p:cNvSpPr txBox="1"/>
          <p:nvPr/>
        </p:nvSpPr>
        <p:spPr>
          <a:xfrm>
            <a:off x="737937" y="1042595"/>
            <a:ext cx="10908632" cy="499624"/>
          </a:xfrm>
          <a:prstGeom prst="rect">
            <a:avLst/>
          </a:prstGeom>
          <a:noFill/>
        </p:spPr>
        <p:txBody>
          <a:bodyPr wrap="square" rtlCol="0">
            <a:spAutoFit/>
          </a:bodyPr>
          <a:lstStyle/>
          <a:p>
            <a:pPr indent="609600" algn="just">
              <a:lnSpc>
                <a:spcPct val="150000"/>
              </a:lnSpc>
            </a:pPr>
            <a:r>
              <a:rPr lang="zh-CN" altLang="en-US" sz="2000" dirty="0">
                <a:latin typeface="+mn-ea"/>
                <a:cs typeface="+mn-ea"/>
                <a:sym typeface="Times New Roman" panose="02020603050405020304" pitchFamily="18" charset="0"/>
              </a:rPr>
              <a:t>设置条件格式，可以将不满足或满足条件的数据单独显示出来，其具体操作如</a:t>
            </a:r>
            <a:r>
              <a:rPr lang="zh-CN" altLang="en-US" sz="2000" dirty="0" smtClean="0">
                <a:latin typeface="+mn-ea"/>
                <a:cs typeface="+mn-ea"/>
                <a:sym typeface="Times New Roman" panose="02020603050405020304" pitchFamily="18" charset="0"/>
              </a:rPr>
              <a:t>下。</a:t>
            </a:r>
            <a:endParaRPr lang="zh-CN" altLang="en-US" sz="2000" dirty="0">
              <a:latin typeface="+mn-ea"/>
              <a:cs typeface="+mn-ea"/>
              <a:sym typeface="Times New Roman" panose="02020603050405020304" pitchFamily="18" charset="0"/>
            </a:endParaRPr>
          </a:p>
        </p:txBody>
      </p:sp>
      <p:sp>
        <p:nvSpPr>
          <p:cNvPr id="8" name="TextBox 7"/>
          <p:cNvSpPr txBox="1"/>
          <p:nvPr/>
        </p:nvSpPr>
        <p:spPr>
          <a:xfrm>
            <a:off x="890337" y="1983005"/>
            <a:ext cx="10908632" cy="961289"/>
          </a:xfrm>
          <a:prstGeom prst="rect">
            <a:avLst/>
          </a:prstGeom>
          <a:noFill/>
        </p:spPr>
        <p:txBody>
          <a:bodyPr wrap="square" rtlCol="0">
            <a:spAutoFit/>
          </a:bodyPr>
          <a:lstStyle/>
          <a:p>
            <a:pPr algn="just">
              <a:lnSpc>
                <a:spcPct val="150000"/>
              </a:lnSpc>
            </a:pPr>
            <a:r>
              <a:rPr lang="zh-CN" altLang="en-US" sz="2000" dirty="0">
                <a:latin typeface="+mn-ea"/>
                <a:cs typeface="+mn-ea"/>
                <a:sym typeface="Times New Roman" panose="02020603050405020304" pitchFamily="18" charset="0"/>
              </a:rPr>
              <a:t>（</a:t>
            </a:r>
            <a:r>
              <a:rPr lang="en-US" altLang="zh-CN" sz="2000" dirty="0">
                <a:latin typeface="+mn-ea"/>
                <a:cs typeface="+mn-ea"/>
                <a:sym typeface="Times New Roman" panose="02020603050405020304" pitchFamily="18" charset="0"/>
              </a:rPr>
              <a:t>1</a:t>
            </a:r>
            <a:r>
              <a:rPr lang="zh-CN" altLang="en-US" sz="2000" dirty="0">
                <a:latin typeface="+mn-ea"/>
                <a:cs typeface="+mn-ea"/>
                <a:sym typeface="Times New Roman" panose="02020603050405020304" pitchFamily="18" charset="0"/>
              </a:rPr>
              <a:t>）选择</a:t>
            </a:r>
            <a:r>
              <a:rPr lang="en-US" altLang="zh-CN" sz="2000" dirty="0">
                <a:latin typeface="+mn-ea"/>
                <a:cs typeface="+mn-ea"/>
                <a:sym typeface="Times New Roman" panose="02020603050405020304" pitchFamily="18" charset="0"/>
              </a:rPr>
              <a:t>I3:I24</a:t>
            </a:r>
            <a:r>
              <a:rPr lang="zh-CN" altLang="en-US" sz="2000" dirty="0">
                <a:latin typeface="+mn-ea"/>
                <a:cs typeface="+mn-ea"/>
                <a:sym typeface="Times New Roman" panose="02020603050405020304" pitchFamily="18" charset="0"/>
              </a:rPr>
              <a:t>单元格区域，在“开始”</a:t>
            </a:r>
            <a:r>
              <a:rPr lang="en-US" altLang="zh-CN" sz="2000" dirty="0">
                <a:latin typeface="+mn-ea"/>
                <a:cs typeface="+mn-ea"/>
                <a:sym typeface="Times New Roman" panose="02020603050405020304" pitchFamily="18" charset="0"/>
              </a:rPr>
              <a:t>/“</a:t>
            </a:r>
            <a:r>
              <a:rPr lang="zh-CN" altLang="en-US" sz="2000" dirty="0">
                <a:latin typeface="+mn-ea"/>
                <a:cs typeface="+mn-ea"/>
                <a:sym typeface="Times New Roman" panose="02020603050405020304" pitchFamily="18" charset="0"/>
              </a:rPr>
              <a:t>样式”组中单击“条件格式”按钮 ，在打开的下拉列表框中选择“新建规则”选项，打开“新建格式规则”对话框</a:t>
            </a:r>
            <a:r>
              <a:rPr lang="zh-CN" altLang="en-US" sz="2000" dirty="0" smtClean="0">
                <a:latin typeface="+mn-ea"/>
                <a:cs typeface="+mn-ea"/>
                <a:sym typeface="Times New Roman" panose="02020603050405020304" pitchFamily="18" charset="0"/>
              </a:rPr>
              <a:t>。</a:t>
            </a:r>
            <a:endParaRPr lang="zh-CN" altLang="en-US" sz="2000" dirty="0">
              <a:latin typeface="+mn-ea"/>
              <a:cs typeface="+mn-ea"/>
              <a:sym typeface="Times New Roman" panose="02020603050405020304" pitchFamily="18" charset="0"/>
            </a:endParaRPr>
          </a:p>
        </p:txBody>
      </p:sp>
      <p:grpSp>
        <p:nvGrpSpPr>
          <p:cNvPr id="4" name="组合 3"/>
          <p:cNvGrpSpPr/>
          <p:nvPr/>
        </p:nvGrpSpPr>
        <p:grpSpPr>
          <a:xfrm>
            <a:off x="890337" y="3525000"/>
            <a:ext cx="6112042" cy="2427036"/>
            <a:chOff x="890337" y="3735144"/>
            <a:chExt cx="6112042" cy="2427036"/>
          </a:xfrm>
        </p:grpSpPr>
        <p:sp>
          <p:nvSpPr>
            <p:cNvPr id="9" name="TextBox 8"/>
            <p:cNvSpPr txBox="1"/>
            <p:nvPr/>
          </p:nvSpPr>
          <p:spPr>
            <a:xfrm>
              <a:off x="890337" y="4223188"/>
              <a:ext cx="6112042" cy="1938992"/>
            </a:xfrm>
            <a:prstGeom prst="rect">
              <a:avLst/>
            </a:prstGeom>
            <a:noFill/>
          </p:spPr>
          <p:txBody>
            <a:bodyPr wrap="square" rtlCol="0">
              <a:spAutoFit/>
            </a:bodyPr>
            <a:lstStyle/>
            <a:p>
              <a:pPr algn="just">
                <a:lnSpc>
                  <a:spcPct val="150000"/>
                </a:lnSpc>
              </a:pPr>
              <a:r>
                <a:rPr lang="zh-CN" altLang="en-US" sz="2000" dirty="0" smtClean="0">
                  <a:latin typeface="+mn-ea"/>
                  <a:cs typeface="+mn-ea"/>
                  <a:sym typeface="Times New Roman" panose="02020603050405020304" pitchFamily="18" charset="0"/>
                </a:rPr>
                <a:t>（</a:t>
              </a:r>
              <a:r>
                <a:rPr lang="en-US" altLang="zh-CN" sz="2000" dirty="0">
                  <a:latin typeface="+mn-ea"/>
                  <a:cs typeface="+mn-ea"/>
                  <a:sym typeface="Times New Roman" panose="02020603050405020304" pitchFamily="18" charset="0"/>
                </a:rPr>
                <a:t>2</a:t>
              </a:r>
              <a:r>
                <a:rPr lang="zh-CN" altLang="en-US" sz="2000" dirty="0">
                  <a:latin typeface="+mn-ea"/>
                  <a:cs typeface="+mn-ea"/>
                  <a:sym typeface="Times New Roman" panose="02020603050405020304" pitchFamily="18" charset="0"/>
                </a:rPr>
                <a:t>）在“选择规则类型”列表框中选择“只为包含以下内容的单元格设置格式”选项，在“编辑规则说明”栏的条件格式下拉列表框中选择“大于或等于”选项，并在右侧的数值框中输入“</a:t>
              </a:r>
              <a:r>
                <a:rPr lang="en-US" altLang="zh-CN" sz="2000" dirty="0">
                  <a:latin typeface="+mn-ea"/>
                  <a:cs typeface="+mn-ea"/>
                  <a:sym typeface="Times New Roman" panose="02020603050405020304" pitchFamily="18" charset="0"/>
                </a:rPr>
                <a:t>-60</a:t>
              </a:r>
              <a:r>
                <a:rPr lang="en-US" altLang="zh-CN" sz="2000" dirty="0" smtClean="0">
                  <a:latin typeface="+mn-ea"/>
                  <a:cs typeface="+mn-ea"/>
                  <a:sym typeface="Times New Roman" panose="02020603050405020304" pitchFamily="18" charset="0"/>
                </a:rPr>
                <a:t>”</a:t>
              </a:r>
              <a:r>
                <a:rPr lang="zh-CN" altLang="en-US" sz="2000" dirty="0" smtClean="0">
                  <a:latin typeface="+mn-ea"/>
                  <a:cs typeface="+mn-ea"/>
                  <a:sym typeface="Times New Roman" panose="02020603050405020304" pitchFamily="18" charset="0"/>
                </a:rPr>
                <a:t>，如图所示。</a:t>
              </a:r>
              <a:endParaRPr lang="en-US" altLang="zh-CN" sz="2000" dirty="0" smtClean="0">
                <a:latin typeface="+mn-ea"/>
                <a:cs typeface="+mn-ea"/>
                <a:sym typeface="Times New Roman" panose="02020603050405020304" pitchFamily="18" charset="0"/>
              </a:endParaRPr>
            </a:p>
          </p:txBody>
        </p:sp>
        <p:sp>
          <p:nvSpPr>
            <p:cNvPr id="13" name="矩形 12"/>
            <p:cNvSpPr/>
            <p:nvPr/>
          </p:nvSpPr>
          <p:spPr>
            <a:xfrm flipV="1">
              <a:off x="890337" y="3735144"/>
              <a:ext cx="611204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5" name="图片 4"/>
          <p:cNvPicPr>
            <a:picLocks noChangeAspect="1"/>
          </p:cNvPicPr>
          <p:nvPr/>
        </p:nvPicPr>
        <p:blipFill>
          <a:blip r:embed="rId2"/>
          <a:stretch>
            <a:fillRect/>
          </a:stretch>
        </p:blipFill>
        <p:spPr>
          <a:xfrm>
            <a:off x="7538649" y="3010382"/>
            <a:ext cx="3434151" cy="3557428"/>
          </a:xfrm>
          <a:prstGeom prst="rect">
            <a:avLst/>
          </a:prstGeom>
        </p:spPr>
      </p:pic>
    </p:spTree>
    <p:extLst>
      <p:ext uri="{BB962C8B-B14F-4D97-AF65-F5344CB8AC3E}">
        <p14:creationId xmlns:p14="http://schemas.microsoft.com/office/powerpoint/2010/main" val="22790109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（五）设置条件格式</a:t>
            </a:r>
          </a:p>
        </p:txBody>
      </p:sp>
      <p:sp>
        <p:nvSpPr>
          <p:cNvPr id="8" name="TextBox 7"/>
          <p:cNvSpPr txBox="1"/>
          <p:nvPr/>
        </p:nvSpPr>
        <p:spPr>
          <a:xfrm>
            <a:off x="6098477" y="1903691"/>
            <a:ext cx="5085347" cy="1938992"/>
          </a:xfrm>
          <a:prstGeom prst="rect">
            <a:avLst/>
          </a:prstGeom>
          <a:noFill/>
        </p:spPr>
        <p:txBody>
          <a:bodyPr wrap="square" rtlCol="0">
            <a:spAutoFit/>
          </a:bodyPr>
          <a:lstStyle/>
          <a:p>
            <a:pPr algn="just">
              <a:lnSpc>
                <a:spcPct val="150000"/>
              </a:lnSpc>
            </a:pPr>
            <a:r>
              <a:rPr lang="zh-CN" altLang="en-US" sz="2000" dirty="0" smtClean="0">
                <a:latin typeface="+mn-ea"/>
                <a:cs typeface="+mn-ea"/>
                <a:sym typeface="Times New Roman" panose="02020603050405020304" pitchFamily="18" charset="0"/>
              </a:rPr>
              <a:t>（</a:t>
            </a:r>
            <a:r>
              <a:rPr lang="en-US" altLang="zh-CN" sz="2000" dirty="0">
                <a:latin typeface="+mn-ea"/>
                <a:cs typeface="+mn-ea"/>
                <a:sym typeface="Times New Roman" panose="02020603050405020304" pitchFamily="18" charset="0"/>
              </a:rPr>
              <a:t>3</a:t>
            </a:r>
            <a:r>
              <a:rPr lang="zh-CN" altLang="en-US" sz="2000" dirty="0">
                <a:latin typeface="+mn-ea"/>
                <a:cs typeface="+mn-ea"/>
                <a:sym typeface="Times New Roman" panose="02020603050405020304" pitchFamily="18" charset="0"/>
              </a:rPr>
              <a:t>）单</a:t>
            </a:r>
            <a:r>
              <a:rPr lang="zh-CN" altLang="en-US" sz="2000" dirty="0" smtClean="0">
                <a:latin typeface="+mn-ea"/>
                <a:cs typeface="+mn-ea"/>
                <a:sym typeface="Times New Roman" panose="02020603050405020304" pitchFamily="18" charset="0"/>
              </a:rPr>
              <a:t>击</a:t>
            </a:r>
            <a:r>
              <a:rPr lang="en-US" altLang="zh-CN" sz="2000" dirty="0" smtClean="0">
                <a:latin typeface="+mn-ea"/>
                <a:cs typeface="+mn-ea"/>
                <a:sym typeface="Times New Roman" panose="02020603050405020304" pitchFamily="18" charset="0"/>
              </a:rPr>
              <a:t>”</a:t>
            </a:r>
            <a:r>
              <a:rPr lang="zh-CN" altLang="en-US" sz="2000" dirty="0" smtClean="0">
                <a:latin typeface="+mn-ea"/>
                <a:cs typeface="+mn-ea"/>
                <a:sym typeface="Times New Roman" panose="02020603050405020304" pitchFamily="18" charset="0"/>
              </a:rPr>
              <a:t>格式</a:t>
            </a:r>
            <a:r>
              <a:rPr lang="en-US" altLang="zh-CN" sz="2000" dirty="0" smtClean="0">
                <a:latin typeface="+mn-ea"/>
                <a:cs typeface="+mn-ea"/>
                <a:sym typeface="Times New Roman" panose="02020603050405020304" pitchFamily="18" charset="0"/>
              </a:rPr>
              <a:t>”</a:t>
            </a:r>
            <a:r>
              <a:rPr lang="zh-CN" altLang="en-US" sz="2000" dirty="0" smtClean="0">
                <a:latin typeface="+mn-ea"/>
                <a:cs typeface="+mn-ea"/>
                <a:sym typeface="Times New Roman" panose="02020603050405020304" pitchFamily="18" charset="0"/>
              </a:rPr>
              <a:t>按</a:t>
            </a:r>
            <a:r>
              <a:rPr lang="zh-CN" altLang="en-US" sz="2000" dirty="0">
                <a:latin typeface="+mn-ea"/>
                <a:cs typeface="+mn-ea"/>
                <a:sym typeface="Times New Roman" panose="02020603050405020304" pitchFamily="18" charset="0"/>
              </a:rPr>
              <a:t>钮，打开“设置单元格格式”对话框，在“字体”选项卡中设置“字形”为“加粗倾斜”，将“颜色”设置为“标准色”中的“红</a:t>
            </a:r>
            <a:r>
              <a:rPr lang="zh-CN" altLang="en-US" sz="2000" dirty="0" smtClean="0">
                <a:latin typeface="+mn-ea"/>
                <a:cs typeface="+mn-ea"/>
                <a:sym typeface="Times New Roman" panose="02020603050405020304" pitchFamily="18" charset="0"/>
              </a:rPr>
              <a:t>色，如图所示。</a:t>
            </a:r>
            <a:endParaRPr lang="zh-CN" altLang="en-US" sz="2000" dirty="0">
              <a:latin typeface="+mn-ea"/>
              <a:cs typeface="+mn-ea"/>
              <a:sym typeface="Times New Roman" panose="02020603050405020304" pitchFamily="18" charset="0"/>
            </a:endParaRPr>
          </a:p>
        </p:txBody>
      </p:sp>
      <p:sp>
        <p:nvSpPr>
          <p:cNvPr id="7" name="TextBox 6"/>
          <p:cNvSpPr txBox="1"/>
          <p:nvPr/>
        </p:nvSpPr>
        <p:spPr>
          <a:xfrm>
            <a:off x="1013131" y="5231936"/>
            <a:ext cx="9387110" cy="553998"/>
          </a:xfrm>
          <a:prstGeom prst="rect">
            <a:avLst/>
          </a:prstGeom>
          <a:noFill/>
        </p:spPr>
        <p:txBody>
          <a:bodyPr wrap="square" rtlCol="0">
            <a:spAutoFit/>
          </a:bodyPr>
          <a:lstStyle/>
          <a:p>
            <a:pPr algn="just">
              <a:lnSpc>
                <a:spcPct val="150000"/>
              </a:lnSpc>
            </a:pPr>
            <a:r>
              <a:rPr lang="zh-CN" altLang="en-US" sz="2000" dirty="0" smtClean="0">
                <a:latin typeface="+mn-ea"/>
                <a:cs typeface="+mn-ea"/>
                <a:sym typeface="Times New Roman" panose="02020603050405020304" pitchFamily="18" charset="0"/>
              </a:rPr>
              <a:t>（</a:t>
            </a:r>
            <a:r>
              <a:rPr lang="en-US" altLang="zh-CN" sz="2000" dirty="0">
                <a:latin typeface="+mn-ea"/>
                <a:cs typeface="+mn-ea"/>
                <a:sym typeface="Times New Roman" panose="02020603050405020304" pitchFamily="18" charset="0"/>
              </a:rPr>
              <a:t>4</a:t>
            </a:r>
            <a:r>
              <a:rPr lang="zh-CN" altLang="en-US" sz="2000" dirty="0">
                <a:latin typeface="+mn-ea"/>
                <a:cs typeface="+mn-ea"/>
                <a:sym typeface="Times New Roman" panose="02020603050405020304" pitchFamily="18" charset="0"/>
              </a:rPr>
              <a:t>）依次单</a:t>
            </a:r>
            <a:r>
              <a:rPr lang="zh-CN" altLang="en-US" sz="2000" dirty="0" smtClean="0">
                <a:latin typeface="+mn-ea"/>
                <a:cs typeface="+mn-ea"/>
                <a:sym typeface="Times New Roman" panose="02020603050405020304" pitchFamily="18" charset="0"/>
              </a:rPr>
              <a:t>击</a:t>
            </a:r>
            <a:r>
              <a:rPr lang="en-US" altLang="zh-CN" sz="2000" dirty="0" smtClean="0">
                <a:latin typeface="+mn-ea"/>
                <a:cs typeface="+mn-ea"/>
                <a:sym typeface="Times New Roman" panose="02020603050405020304" pitchFamily="18" charset="0"/>
              </a:rPr>
              <a:t>”</a:t>
            </a:r>
            <a:r>
              <a:rPr lang="zh-CN" altLang="en-US" sz="2000" dirty="0" smtClean="0">
                <a:latin typeface="+mn-ea"/>
                <a:cs typeface="+mn-ea"/>
                <a:sym typeface="Times New Roman" panose="02020603050405020304" pitchFamily="18" charset="0"/>
              </a:rPr>
              <a:t>确定“按</a:t>
            </a:r>
            <a:r>
              <a:rPr lang="zh-CN" altLang="en-US" sz="2000" dirty="0">
                <a:latin typeface="+mn-ea"/>
                <a:cs typeface="+mn-ea"/>
                <a:sym typeface="Times New Roman" panose="02020603050405020304" pitchFamily="18" charset="0"/>
              </a:rPr>
              <a:t>钮返回操作界面，即可看到设置完条件格式的工作表</a:t>
            </a:r>
            <a:r>
              <a:rPr lang="zh-CN" altLang="en-US" sz="2000" dirty="0" smtClean="0">
                <a:latin typeface="+mn-ea"/>
                <a:cs typeface="+mn-ea"/>
                <a:sym typeface="Times New Roman" panose="02020603050405020304" pitchFamily="18" charset="0"/>
              </a:rPr>
              <a:t>。</a:t>
            </a:r>
            <a:endParaRPr lang="zh-CN" altLang="en-US" sz="2000" dirty="0">
              <a:latin typeface="+mn-ea"/>
              <a:cs typeface="+mn-ea"/>
              <a:sym typeface="Times New Roman" panose="02020603050405020304" pitchFamily="18" charset="0"/>
            </a:endParaRPr>
          </a:p>
        </p:txBody>
      </p:sp>
      <p:sp>
        <p:nvSpPr>
          <p:cNvPr id="13" name="矩形 12"/>
          <p:cNvSpPr/>
          <p:nvPr/>
        </p:nvSpPr>
        <p:spPr>
          <a:xfrm flipV="1">
            <a:off x="5823258" y="4617531"/>
            <a:ext cx="5360566"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4" name="图片 3"/>
          <p:cNvPicPr>
            <a:picLocks noChangeAspect="1"/>
          </p:cNvPicPr>
          <p:nvPr/>
        </p:nvPicPr>
        <p:blipFill>
          <a:blip r:embed="rId2"/>
          <a:stretch>
            <a:fillRect/>
          </a:stretch>
        </p:blipFill>
        <p:spPr>
          <a:xfrm>
            <a:off x="1443903" y="848394"/>
            <a:ext cx="3923809" cy="4266667"/>
          </a:xfrm>
          <a:prstGeom prst="rect">
            <a:avLst/>
          </a:prstGeom>
        </p:spPr>
      </p:pic>
    </p:spTree>
    <p:extLst>
      <p:ext uri="{BB962C8B-B14F-4D97-AF65-F5344CB8AC3E}">
        <p14:creationId xmlns:p14="http://schemas.microsoft.com/office/powerpoint/2010/main" val="22790109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flipV="1">
            <a:off x="491400" y="2584174"/>
            <a:ext cx="6125969" cy="332629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标题 2"/>
          <p:cNvSpPr>
            <a:spLocks noGrp="1"/>
          </p:cNvSpPr>
          <p:nvPr>
            <p:ph type="title"/>
          </p:nvPr>
        </p:nvSpPr>
        <p:spPr/>
        <p:txBody>
          <a:bodyPr>
            <a:normAutofit/>
          </a:bodyPr>
          <a:lstStyle/>
          <a:p>
            <a:r>
              <a:rPr lang="zh-CN" altLang="en-US" dirty="0"/>
              <a:t>（六）调整行高与列宽</a:t>
            </a:r>
          </a:p>
        </p:txBody>
      </p:sp>
      <p:sp>
        <p:nvSpPr>
          <p:cNvPr id="58" name="TextBox 57"/>
          <p:cNvSpPr txBox="1"/>
          <p:nvPr/>
        </p:nvSpPr>
        <p:spPr>
          <a:xfrm>
            <a:off x="737937" y="1019691"/>
            <a:ext cx="10908632" cy="961289"/>
          </a:xfrm>
          <a:prstGeom prst="rect">
            <a:avLst/>
          </a:prstGeom>
          <a:noFill/>
        </p:spPr>
        <p:txBody>
          <a:bodyPr wrap="square" rtlCol="0">
            <a:spAutoFit/>
          </a:bodyPr>
          <a:lstStyle/>
          <a:p>
            <a:pPr indent="609600" algn="just">
              <a:lnSpc>
                <a:spcPct val="150000"/>
              </a:lnSpc>
            </a:pPr>
            <a:r>
              <a:rPr lang="zh-CN" altLang="en-US" sz="2000" dirty="0">
                <a:latin typeface="+mn-ea"/>
                <a:cs typeface="+mn-ea"/>
                <a:sym typeface="Times New Roman" panose="02020603050405020304" pitchFamily="18" charset="0"/>
              </a:rPr>
              <a:t>在默认状态下，单元格的行高和列宽是固定不变的，但是当单元格中的数据太多而不能完全显示其内容时，需要调整单元格的行高或列宽使其符合要求，其具体操作如下。</a:t>
            </a:r>
          </a:p>
        </p:txBody>
      </p:sp>
      <p:sp>
        <p:nvSpPr>
          <p:cNvPr id="10" name="TextBox 9"/>
          <p:cNvSpPr txBox="1"/>
          <p:nvPr/>
        </p:nvSpPr>
        <p:spPr>
          <a:xfrm>
            <a:off x="6617369" y="2838151"/>
            <a:ext cx="4435641" cy="2400657"/>
          </a:xfrm>
          <a:prstGeom prst="rect">
            <a:avLst/>
          </a:prstGeom>
          <a:noFill/>
        </p:spPr>
        <p:txBody>
          <a:bodyPr wrap="square" rtlCol="0">
            <a:spAutoFit/>
          </a:bodyPr>
          <a:lstStyle/>
          <a:p>
            <a:pPr algn="just">
              <a:lnSpc>
                <a:spcPct val="150000"/>
              </a:lnSpc>
            </a:pPr>
            <a:r>
              <a:rPr lang="zh-CN" altLang="en-US" sz="2000" dirty="0">
                <a:latin typeface="+mn-ea"/>
                <a:cs typeface="+mn-ea"/>
                <a:sym typeface="Times New Roman" panose="02020603050405020304" pitchFamily="18" charset="0"/>
              </a:rPr>
              <a:t>（</a:t>
            </a:r>
            <a:r>
              <a:rPr lang="en-US" altLang="zh-CN" sz="2000" dirty="0">
                <a:latin typeface="+mn-ea"/>
                <a:cs typeface="+mn-ea"/>
                <a:sym typeface="Times New Roman" panose="02020603050405020304" pitchFamily="18" charset="0"/>
              </a:rPr>
              <a:t>1</a:t>
            </a:r>
            <a:r>
              <a:rPr lang="zh-CN" altLang="en-US" sz="2000" dirty="0">
                <a:latin typeface="+mn-ea"/>
                <a:cs typeface="+mn-ea"/>
                <a:sym typeface="Times New Roman" panose="02020603050405020304" pitchFamily="18" charset="0"/>
              </a:rPr>
              <a:t>）选择</a:t>
            </a:r>
            <a:r>
              <a:rPr lang="en-US" altLang="zh-CN" sz="2000" dirty="0">
                <a:latin typeface="+mn-ea"/>
                <a:cs typeface="+mn-ea"/>
                <a:sym typeface="Times New Roman" panose="02020603050405020304" pitchFamily="18" charset="0"/>
              </a:rPr>
              <a:t>A</a:t>
            </a:r>
            <a:r>
              <a:rPr lang="zh-CN" altLang="en-US" sz="2000" dirty="0">
                <a:latin typeface="+mn-ea"/>
                <a:cs typeface="+mn-ea"/>
                <a:sym typeface="Times New Roman" panose="02020603050405020304" pitchFamily="18" charset="0"/>
              </a:rPr>
              <a:t>～</a:t>
            </a:r>
            <a:r>
              <a:rPr lang="en-US" altLang="zh-CN" sz="2000" dirty="0">
                <a:latin typeface="+mn-ea"/>
                <a:cs typeface="+mn-ea"/>
                <a:sym typeface="Times New Roman" panose="02020603050405020304" pitchFamily="18" charset="0"/>
              </a:rPr>
              <a:t>L</a:t>
            </a:r>
            <a:r>
              <a:rPr lang="zh-CN" altLang="en-US" sz="2000" dirty="0">
                <a:latin typeface="+mn-ea"/>
                <a:cs typeface="+mn-ea"/>
                <a:sym typeface="Times New Roman" panose="02020603050405020304" pitchFamily="18" charset="0"/>
              </a:rPr>
              <a:t>列，在“开始”选项卡中单击“行和列”按钮 ，在打开的下拉列表框中选择“最适合的列宽”选项，选择的各列将根据其中的内容自动调整列宽，</a:t>
            </a:r>
            <a:r>
              <a:rPr lang="zh-CN" altLang="en-US" sz="2000" dirty="0" smtClean="0">
                <a:latin typeface="+mn-ea"/>
                <a:cs typeface="+mn-ea"/>
                <a:sym typeface="Times New Roman" panose="02020603050405020304" pitchFamily="18" charset="0"/>
              </a:rPr>
              <a:t>效果如图所示。</a:t>
            </a:r>
            <a:endParaRPr lang="zh-CN" altLang="en-US" sz="2000" dirty="0">
              <a:latin typeface="+mn-ea"/>
              <a:cs typeface="+mn-ea"/>
              <a:sym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792480" y="3028591"/>
            <a:ext cx="5523809" cy="2380952"/>
          </a:xfrm>
          <a:prstGeom prst="rect">
            <a:avLst/>
          </a:prstGeom>
          <a:ln>
            <a:solidFill>
              <a:schemeClr val="tx1"/>
            </a:solidFill>
          </a:ln>
        </p:spPr>
      </p:pic>
    </p:spTree>
    <p:extLst>
      <p:ext uri="{BB962C8B-B14F-4D97-AF65-F5344CB8AC3E}">
        <p14:creationId xmlns:p14="http://schemas.microsoft.com/office/powerpoint/2010/main" val="36726490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（六）调整行高与列宽</a:t>
            </a:r>
          </a:p>
        </p:txBody>
      </p:sp>
      <p:sp>
        <p:nvSpPr>
          <p:cNvPr id="11" name="TextBox 10"/>
          <p:cNvSpPr txBox="1"/>
          <p:nvPr/>
        </p:nvSpPr>
        <p:spPr>
          <a:xfrm>
            <a:off x="446273" y="2266264"/>
            <a:ext cx="5454316" cy="2862322"/>
          </a:xfrm>
          <a:prstGeom prst="rect">
            <a:avLst/>
          </a:prstGeom>
          <a:noFill/>
        </p:spPr>
        <p:txBody>
          <a:bodyPr wrap="square" rtlCol="0">
            <a:spAutoFit/>
          </a:bodyPr>
          <a:lstStyle/>
          <a:p>
            <a:pPr indent="457200" algn="just">
              <a:lnSpc>
                <a:spcPct val="150000"/>
              </a:lnSpc>
            </a:pPr>
            <a:r>
              <a:rPr lang="zh-CN" altLang="en-US" sz="2000" dirty="0" smtClean="0">
                <a:latin typeface="+mn-ea"/>
                <a:cs typeface="+mn-ea"/>
                <a:sym typeface="Times New Roman" panose="02020603050405020304" pitchFamily="18" charset="0"/>
              </a:rPr>
              <a:t>（</a:t>
            </a:r>
            <a:r>
              <a:rPr lang="en-US" altLang="zh-CN" sz="2000" dirty="0" smtClean="0">
                <a:latin typeface="+mn-ea"/>
                <a:cs typeface="+mn-ea"/>
                <a:sym typeface="Times New Roman" panose="02020603050405020304" pitchFamily="18" charset="0"/>
              </a:rPr>
              <a:t>2</a:t>
            </a:r>
            <a:r>
              <a:rPr lang="zh-CN" altLang="en-US" sz="2000" dirty="0" smtClean="0">
                <a:latin typeface="+mn-ea"/>
                <a:cs typeface="+mn-ea"/>
                <a:sym typeface="Times New Roman" panose="02020603050405020304" pitchFamily="18" charset="0"/>
              </a:rPr>
              <a:t>）</a:t>
            </a:r>
            <a:r>
              <a:rPr lang="zh-CN" altLang="en-US" sz="2000" dirty="0">
                <a:latin typeface="+mn-ea"/>
                <a:cs typeface="+mn-ea"/>
                <a:sym typeface="Times New Roman" panose="02020603050405020304" pitchFamily="18" charset="0"/>
              </a:rPr>
              <a:t>选择第</a:t>
            </a:r>
            <a:r>
              <a:rPr lang="en-US" altLang="zh-CN" sz="2000" dirty="0">
                <a:latin typeface="+mn-ea"/>
                <a:cs typeface="+mn-ea"/>
                <a:sym typeface="Times New Roman" panose="02020603050405020304" pitchFamily="18" charset="0"/>
              </a:rPr>
              <a:t>2</a:t>
            </a:r>
            <a:r>
              <a:rPr lang="zh-CN" altLang="en-US" sz="2000" dirty="0">
                <a:latin typeface="+mn-ea"/>
                <a:cs typeface="+mn-ea"/>
                <a:sym typeface="Times New Roman" panose="02020603050405020304" pitchFamily="18" charset="0"/>
              </a:rPr>
              <a:t>～</a:t>
            </a:r>
            <a:r>
              <a:rPr lang="en-US" altLang="zh-CN" sz="2000" dirty="0">
                <a:latin typeface="+mn-ea"/>
                <a:cs typeface="+mn-ea"/>
                <a:sym typeface="Times New Roman" panose="02020603050405020304" pitchFamily="18" charset="0"/>
              </a:rPr>
              <a:t>24</a:t>
            </a:r>
            <a:r>
              <a:rPr lang="zh-CN" altLang="en-US" sz="2000" dirty="0">
                <a:latin typeface="+mn-ea"/>
                <a:cs typeface="+mn-ea"/>
                <a:sym typeface="Times New Roman" panose="02020603050405020304" pitchFamily="18" charset="0"/>
              </a:rPr>
              <a:t>行，在“开始”选项卡中单击“行和列”按钮 ，在打开的下拉列表框中选择“行高”选项，打开“行高”对话框，在其中的文本框中输入“</a:t>
            </a:r>
            <a:r>
              <a:rPr lang="en-US" altLang="zh-CN" sz="2000" dirty="0">
                <a:latin typeface="+mn-ea"/>
                <a:cs typeface="+mn-ea"/>
                <a:sym typeface="Times New Roman" panose="02020603050405020304" pitchFamily="18" charset="0"/>
              </a:rPr>
              <a:t>20”</a:t>
            </a:r>
            <a:r>
              <a:rPr lang="zh-CN" altLang="en-US" sz="2000" dirty="0">
                <a:latin typeface="+mn-ea"/>
                <a:cs typeface="+mn-ea"/>
                <a:sym typeface="Times New Roman" panose="02020603050405020304" pitchFamily="18" charset="0"/>
              </a:rPr>
              <a:t>，</a:t>
            </a:r>
            <a:r>
              <a:rPr lang="zh-CN" altLang="en-US" sz="2000" dirty="0" smtClean="0">
                <a:latin typeface="+mn-ea"/>
                <a:cs typeface="+mn-ea"/>
                <a:sym typeface="Times New Roman" panose="02020603050405020304" pitchFamily="18" charset="0"/>
              </a:rPr>
              <a:t>单击“确定”按钮</a:t>
            </a:r>
            <a:r>
              <a:rPr lang="zh-CN" altLang="en-US" sz="2000" dirty="0">
                <a:latin typeface="+mn-ea"/>
                <a:cs typeface="+mn-ea"/>
                <a:sym typeface="Times New Roman" panose="02020603050405020304" pitchFamily="18" charset="0"/>
              </a:rPr>
              <a:t>，返回工作表中可看到第</a:t>
            </a:r>
            <a:r>
              <a:rPr lang="en-US" altLang="zh-CN" sz="2000" dirty="0">
                <a:latin typeface="+mn-ea"/>
                <a:cs typeface="+mn-ea"/>
                <a:sym typeface="Times New Roman" panose="02020603050405020304" pitchFamily="18" charset="0"/>
              </a:rPr>
              <a:t>2</a:t>
            </a:r>
            <a:r>
              <a:rPr lang="zh-CN" altLang="en-US" sz="2000" dirty="0">
                <a:latin typeface="+mn-ea"/>
                <a:cs typeface="+mn-ea"/>
                <a:sym typeface="Times New Roman" panose="02020603050405020304" pitchFamily="18" charset="0"/>
              </a:rPr>
              <a:t>～</a:t>
            </a:r>
            <a:r>
              <a:rPr lang="en-US" altLang="zh-CN" sz="2000" dirty="0">
                <a:latin typeface="+mn-ea"/>
                <a:cs typeface="+mn-ea"/>
                <a:sym typeface="Times New Roman" panose="02020603050405020304" pitchFamily="18" charset="0"/>
              </a:rPr>
              <a:t>24</a:t>
            </a:r>
            <a:r>
              <a:rPr lang="zh-CN" altLang="en-US" sz="2000" dirty="0">
                <a:latin typeface="+mn-ea"/>
                <a:cs typeface="+mn-ea"/>
                <a:sym typeface="Times New Roman" panose="02020603050405020304" pitchFamily="18" charset="0"/>
              </a:rPr>
              <a:t>行的行高增加，</a:t>
            </a:r>
            <a:r>
              <a:rPr lang="zh-CN" altLang="en-US" sz="2000" dirty="0">
                <a:latin typeface="+mn-ea"/>
                <a:cs typeface="+mn-ea"/>
                <a:sym typeface="Times New Roman" panose="02020603050405020304" pitchFamily="18" charset="0"/>
              </a:rPr>
              <a:t>效果</a:t>
            </a:r>
            <a:r>
              <a:rPr lang="zh-CN" altLang="en-US" sz="2000" dirty="0" smtClean="0">
                <a:latin typeface="+mn-ea"/>
                <a:cs typeface="+mn-ea"/>
                <a:sym typeface="Times New Roman" panose="02020603050405020304" pitchFamily="18" charset="0"/>
              </a:rPr>
              <a:t>如图所示。</a:t>
            </a:r>
            <a:endParaRPr lang="en-US" altLang="zh-CN" sz="2000" dirty="0" smtClean="0">
              <a:latin typeface="+mn-ea"/>
              <a:cs typeface="+mn-ea"/>
              <a:sym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6187440" y="2459330"/>
            <a:ext cx="5438095" cy="2476190"/>
          </a:xfrm>
          <a:prstGeom prst="rect">
            <a:avLst/>
          </a:prstGeom>
        </p:spPr>
      </p:pic>
    </p:spTree>
    <p:extLst>
      <p:ext uri="{BB962C8B-B14F-4D97-AF65-F5344CB8AC3E}">
        <p14:creationId xmlns:p14="http://schemas.microsoft.com/office/powerpoint/2010/main" val="9330639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5"/>
          <p:cNvSpPr/>
          <p:nvPr/>
        </p:nvSpPr>
        <p:spPr>
          <a:xfrm>
            <a:off x="8" y="2367432"/>
            <a:ext cx="3708714" cy="3924300"/>
          </a:xfrm>
          <a:custGeom>
            <a:avLst/>
            <a:gdLst>
              <a:gd name="connsiteX0" fmla="*/ 0 w 4922244"/>
              <a:gd name="connsiteY0" fmla="*/ 0 h 5048251"/>
              <a:gd name="connsiteX1" fmla="*/ 1947941 w 4922244"/>
              <a:gd name="connsiteY1" fmla="*/ 0 h 5048251"/>
              <a:gd name="connsiteX2" fmla="*/ 4922244 w 4922244"/>
              <a:gd name="connsiteY2" fmla="*/ 2974304 h 5048251"/>
              <a:gd name="connsiteX3" fmla="*/ 2848297 w 4922244"/>
              <a:gd name="connsiteY3" fmla="*/ 5048251 h 5048251"/>
              <a:gd name="connsiteX4" fmla="*/ 0 w 4922244"/>
              <a:gd name="connsiteY4" fmla="*/ 5048251 h 5048251"/>
              <a:gd name="connsiteX0-1" fmla="*/ 0 w 4922244"/>
              <a:gd name="connsiteY0-2" fmla="*/ 0 h 5048251"/>
              <a:gd name="connsiteX1-3" fmla="*/ 1947941 w 4922244"/>
              <a:gd name="connsiteY1-4" fmla="*/ 0 h 5048251"/>
              <a:gd name="connsiteX2-5" fmla="*/ 4922244 w 4922244"/>
              <a:gd name="connsiteY2-6" fmla="*/ 2899854 h 5048251"/>
              <a:gd name="connsiteX3-7" fmla="*/ 2848297 w 4922244"/>
              <a:gd name="connsiteY3-8" fmla="*/ 5048251 h 5048251"/>
              <a:gd name="connsiteX4-9" fmla="*/ 0 w 4922244"/>
              <a:gd name="connsiteY4-10" fmla="*/ 5048251 h 5048251"/>
              <a:gd name="connsiteX5" fmla="*/ 0 w 4922244"/>
              <a:gd name="connsiteY5" fmla="*/ 0 h 5048251"/>
              <a:gd name="connsiteX0-11" fmla="*/ 0 w 4922244"/>
              <a:gd name="connsiteY0-12" fmla="*/ 0 h 5048251"/>
              <a:gd name="connsiteX1-13" fmla="*/ 1947941 w 4922244"/>
              <a:gd name="connsiteY1-14" fmla="*/ 0 h 5048251"/>
              <a:gd name="connsiteX2-15" fmla="*/ 4922244 w 4922244"/>
              <a:gd name="connsiteY2-16" fmla="*/ 2899854 h 5048251"/>
              <a:gd name="connsiteX3-17" fmla="*/ 2893456 w 4922244"/>
              <a:gd name="connsiteY3-18" fmla="*/ 5033362 h 5048251"/>
              <a:gd name="connsiteX4-19" fmla="*/ 0 w 4922244"/>
              <a:gd name="connsiteY4-20" fmla="*/ 5048251 h 5048251"/>
              <a:gd name="connsiteX5-21" fmla="*/ 0 w 4922244"/>
              <a:gd name="connsiteY5-22" fmla="*/ 0 h 5048251"/>
              <a:gd name="connsiteX0-23" fmla="*/ 0 w 4823147"/>
              <a:gd name="connsiteY0-24" fmla="*/ 0 h 5048251"/>
              <a:gd name="connsiteX1-25" fmla="*/ 1947941 w 4823147"/>
              <a:gd name="connsiteY1-26" fmla="*/ 0 h 5048251"/>
              <a:gd name="connsiteX2-27" fmla="*/ 4823147 w 4823147"/>
              <a:gd name="connsiteY2-28" fmla="*/ 2997879 h 5048251"/>
              <a:gd name="connsiteX3-29" fmla="*/ 2893456 w 4823147"/>
              <a:gd name="connsiteY3-30" fmla="*/ 5033362 h 5048251"/>
              <a:gd name="connsiteX4-31" fmla="*/ 0 w 4823147"/>
              <a:gd name="connsiteY4-32" fmla="*/ 5048251 h 5048251"/>
              <a:gd name="connsiteX5-33" fmla="*/ 0 w 4823147"/>
              <a:gd name="connsiteY5-34" fmla="*/ 0 h 504825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4823147" h="5048251">
                <a:moveTo>
                  <a:pt x="0" y="0"/>
                </a:moveTo>
                <a:lnTo>
                  <a:pt x="1947941" y="0"/>
                </a:lnTo>
                <a:lnTo>
                  <a:pt x="4823147" y="2997879"/>
                </a:lnTo>
                <a:lnTo>
                  <a:pt x="2893456" y="5033362"/>
                </a:lnTo>
                <a:lnTo>
                  <a:pt x="0" y="504825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7"/>
          <p:cNvSpPr/>
          <p:nvPr/>
        </p:nvSpPr>
        <p:spPr>
          <a:xfrm>
            <a:off x="1672773" y="0"/>
            <a:ext cx="3269617" cy="4710896"/>
          </a:xfrm>
          <a:custGeom>
            <a:avLst/>
            <a:gdLst>
              <a:gd name="connsiteX0" fmla="*/ 0 w 4336612"/>
              <a:gd name="connsiteY0" fmla="*/ 0 h 5048251"/>
              <a:gd name="connsiteX1" fmla="*/ 1362309 w 4336612"/>
              <a:gd name="connsiteY1" fmla="*/ 0 h 5048251"/>
              <a:gd name="connsiteX2" fmla="*/ 4336612 w 4336612"/>
              <a:gd name="connsiteY2" fmla="*/ 2974304 h 5048251"/>
              <a:gd name="connsiteX3" fmla="*/ 2262665 w 4336612"/>
              <a:gd name="connsiteY3" fmla="*/ 5048251 h 5048251"/>
              <a:gd name="connsiteX4" fmla="*/ 900356 w 4336612"/>
              <a:gd name="connsiteY4" fmla="*/ 5048251 h 5048251"/>
              <a:gd name="connsiteX5" fmla="*/ 2974303 w 4336612"/>
              <a:gd name="connsiteY5" fmla="*/ 2974304 h 504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36612" h="5048251">
                <a:moveTo>
                  <a:pt x="0" y="0"/>
                </a:moveTo>
                <a:lnTo>
                  <a:pt x="1362309" y="0"/>
                </a:lnTo>
                <a:lnTo>
                  <a:pt x="4336612" y="2974304"/>
                </a:lnTo>
                <a:lnTo>
                  <a:pt x="2262665" y="5048251"/>
                </a:lnTo>
                <a:lnTo>
                  <a:pt x="900356" y="5048251"/>
                </a:lnTo>
                <a:lnTo>
                  <a:pt x="2974303" y="2974304"/>
                </a:lnTo>
                <a:close/>
              </a:path>
            </a:pathLst>
          </a:cu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descr="C:\Users\Administrator\Desktop\新建文件夹\Virtual business modern technology photos part 4 (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756" t="5840" r="1551" b="1721"/>
          <a:stretch>
            <a:fillRect/>
          </a:stretch>
        </p:blipFill>
        <p:spPr bwMode="auto">
          <a:xfrm>
            <a:off x="0" y="2560109"/>
            <a:ext cx="3546499" cy="3924300"/>
          </a:xfrm>
          <a:custGeom>
            <a:avLst/>
            <a:gdLst>
              <a:gd name="connsiteX0" fmla="*/ 0 w 3546499"/>
              <a:gd name="connsiteY0" fmla="*/ 0 h 3924300"/>
              <a:gd name="connsiteX1" fmla="*/ 1403500 w 3546499"/>
              <a:gd name="connsiteY1" fmla="*/ 0 h 3924300"/>
              <a:gd name="connsiteX2" fmla="*/ 3546499 w 3546499"/>
              <a:gd name="connsiteY2" fmla="*/ 2312100 h 3924300"/>
              <a:gd name="connsiteX3" fmla="*/ 2052211 w 3546499"/>
              <a:gd name="connsiteY3" fmla="*/ 3924300 h 3924300"/>
              <a:gd name="connsiteX4" fmla="*/ 0 w 3546499"/>
              <a:gd name="connsiteY4" fmla="*/ 3924300 h 392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6499" h="3924300">
                <a:moveTo>
                  <a:pt x="0" y="0"/>
                </a:moveTo>
                <a:lnTo>
                  <a:pt x="1403500" y="0"/>
                </a:lnTo>
                <a:lnTo>
                  <a:pt x="3546499" y="2312100"/>
                </a:lnTo>
                <a:lnTo>
                  <a:pt x="2052211" y="3924300"/>
                </a:lnTo>
                <a:lnTo>
                  <a:pt x="0" y="3924300"/>
                </a:lnTo>
                <a:close/>
              </a:path>
            </a:pathLst>
          </a:custGeom>
          <a:noFill/>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911474" y="1255430"/>
            <a:ext cx="1723549" cy="1015663"/>
          </a:xfrm>
          <a:prstGeom prst="rect">
            <a:avLst/>
          </a:prstGeom>
          <a:noFill/>
        </p:spPr>
        <p:txBody>
          <a:bodyPr wrap="none" rtlCol="0">
            <a:spAutoFit/>
          </a:bodyPr>
          <a:lstStyle/>
          <a:p>
            <a:pPr algn="ctr"/>
            <a:r>
              <a:rPr lang="zh-CN" altLang="en-US" sz="6000" dirty="0">
                <a:solidFill>
                  <a:schemeClr val="accent3"/>
                </a:solidFill>
                <a:latin typeface="Impact" panose="020B0806030902050204" pitchFamily="34" charset="0"/>
              </a:rPr>
              <a:t>目录</a:t>
            </a:r>
          </a:p>
        </p:txBody>
      </p:sp>
      <p:sp>
        <p:nvSpPr>
          <p:cNvPr id="14" name="矩形 13"/>
          <p:cNvSpPr/>
          <p:nvPr/>
        </p:nvSpPr>
        <p:spPr>
          <a:xfrm>
            <a:off x="5448935" y="2761615"/>
            <a:ext cx="1294130" cy="5232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6743065" y="2750820"/>
            <a:ext cx="4212590" cy="5232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燕尾形 25"/>
          <p:cNvSpPr/>
          <p:nvPr/>
        </p:nvSpPr>
        <p:spPr>
          <a:xfrm>
            <a:off x="4942205" y="2814320"/>
            <a:ext cx="335280" cy="384175"/>
          </a:xfrm>
          <a:prstGeom prst="chevron">
            <a:avLst>
              <a:gd name="adj" fmla="val 369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文本框 11"/>
          <p:cNvSpPr txBox="1"/>
          <p:nvPr/>
        </p:nvSpPr>
        <p:spPr>
          <a:xfrm>
            <a:off x="6915785" y="1379220"/>
            <a:ext cx="3716020" cy="460375"/>
          </a:xfrm>
          <a:prstGeom prst="rect">
            <a:avLst/>
          </a:prstGeom>
          <a:noFill/>
        </p:spPr>
        <p:txBody>
          <a:bodyPr wrap="square" rtlCol="0">
            <a:spAutoFit/>
            <a:scene3d>
              <a:camera prst="orthographicFront"/>
              <a:lightRig rig="threePt" dir="t"/>
            </a:scene3d>
            <a:sp3d contourW="12700"/>
          </a:bodyPr>
          <a:lstStyle/>
          <a:p>
            <a:r>
              <a:rPr lang="zh-CN" altLang="en-US" sz="2400" dirty="0">
                <a:solidFill>
                  <a:schemeClr val="tx1"/>
                </a:solidFill>
              </a:rPr>
              <a:t>创建“财务报表”工作簿</a:t>
            </a:r>
          </a:p>
        </p:txBody>
      </p:sp>
      <p:sp>
        <p:nvSpPr>
          <p:cNvPr id="28" name="文本框 18"/>
          <p:cNvSpPr txBox="1"/>
          <p:nvPr/>
        </p:nvSpPr>
        <p:spPr>
          <a:xfrm>
            <a:off x="6824345" y="2110105"/>
            <a:ext cx="3543300" cy="460375"/>
          </a:xfrm>
          <a:prstGeom prst="rect">
            <a:avLst/>
          </a:prstGeom>
          <a:noFill/>
        </p:spPr>
        <p:txBody>
          <a:bodyPr wrap="square" rtlCol="0">
            <a:spAutoFit/>
            <a:scene3d>
              <a:camera prst="orthographicFront"/>
              <a:lightRig rig="threePt" dir="t"/>
            </a:scene3d>
            <a:sp3d contourW="12700"/>
          </a:bodyPr>
          <a:lstStyle/>
          <a:p>
            <a:r>
              <a:rPr lang="zh-CN" altLang="en-US" sz="2400" dirty="0">
                <a:solidFill>
                  <a:schemeClr val="tx1"/>
                </a:solidFill>
              </a:rPr>
              <a:t>输入并设置财务报表</a:t>
            </a:r>
          </a:p>
        </p:txBody>
      </p:sp>
      <p:sp>
        <p:nvSpPr>
          <p:cNvPr id="29" name="文本框 18"/>
          <p:cNvSpPr txBox="1"/>
          <p:nvPr/>
        </p:nvSpPr>
        <p:spPr>
          <a:xfrm>
            <a:off x="6824185" y="2820526"/>
            <a:ext cx="4115896" cy="460375"/>
          </a:xfrm>
          <a:prstGeom prst="rect">
            <a:avLst/>
          </a:prstGeom>
          <a:noFill/>
        </p:spPr>
        <p:txBody>
          <a:bodyPr wrap="square" rtlCol="0">
            <a:spAutoFit/>
            <a:scene3d>
              <a:camera prst="orthographicFront"/>
              <a:lightRig rig="threePt" dir="t"/>
            </a:scene3d>
            <a:sp3d contourW="12700"/>
          </a:bodyPr>
          <a:lstStyle/>
          <a:p>
            <a:r>
              <a:rPr lang="zh-CN" altLang="en-US" sz="2400" dirty="0">
                <a:solidFill>
                  <a:schemeClr val="bg1"/>
                </a:solidFill>
              </a:rPr>
              <a:t>计算财务</a:t>
            </a:r>
            <a:r>
              <a:rPr lang="zh-CN" altLang="en-US" sz="2400" dirty="0" smtClean="0">
                <a:solidFill>
                  <a:schemeClr val="bg1"/>
                </a:solidFill>
              </a:rPr>
              <a:t>报表数据</a:t>
            </a:r>
            <a:endParaRPr lang="zh-CN" altLang="en-US" sz="2400" dirty="0">
              <a:solidFill>
                <a:schemeClr val="bg1"/>
              </a:solidFill>
            </a:endParaRPr>
          </a:p>
        </p:txBody>
      </p:sp>
      <p:sp>
        <p:nvSpPr>
          <p:cNvPr id="30" name="TextBox 3"/>
          <p:cNvSpPr txBox="1"/>
          <p:nvPr/>
        </p:nvSpPr>
        <p:spPr>
          <a:xfrm>
            <a:off x="5548931" y="1392528"/>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任务一</a:t>
            </a:r>
            <a:endParaRPr lang="en-US" altLang="zh-CN" sz="2400" dirty="0">
              <a:solidFill>
                <a:schemeClr val="tx1">
                  <a:lumMod val="85000"/>
                  <a:lumOff val="15000"/>
                </a:schemeClr>
              </a:solidFill>
            </a:endParaRPr>
          </a:p>
        </p:txBody>
      </p:sp>
      <p:sp>
        <p:nvSpPr>
          <p:cNvPr id="31" name="TextBox 21"/>
          <p:cNvSpPr txBox="1"/>
          <p:nvPr/>
        </p:nvSpPr>
        <p:spPr>
          <a:xfrm>
            <a:off x="5548931" y="2123505"/>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任务二</a:t>
            </a:r>
            <a:endParaRPr lang="en-US" altLang="zh-CN" sz="2400" dirty="0">
              <a:solidFill>
                <a:schemeClr val="tx1">
                  <a:lumMod val="85000"/>
                  <a:lumOff val="15000"/>
                </a:schemeClr>
              </a:solidFill>
            </a:endParaRPr>
          </a:p>
        </p:txBody>
      </p:sp>
      <p:sp>
        <p:nvSpPr>
          <p:cNvPr id="32" name="TextBox 22"/>
          <p:cNvSpPr txBox="1"/>
          <p:nvPr/>
        </p:nvSpPr>
        <p:spPr>
          <a:xfrm>
            <a:off x="5548931" y="2826688"/>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任务三</a:t>
            </a:r>
            <a:endParaRPr lang="en-US" altLang="zh-CN" sz="2400" dirty="0">
              <a:solidFill>
                <a:schemeClr val="tx1">
                  <a:lumMod val="85000"/>
                  <a:lumOff val="15000"/>
                </a:schemeClr>
              </a:solidFill>
            </a:endParaRPr>
          </a:p>
        </p:txBody>
      </p:sp>
      <p:sp>
        <p:nvSpPr>
          <p:cNvPr id="37" name="文本框 18"/>
          <p:cNvSpPr txBox="1"/>
          <p:nvPr/>
        </p:nvSpPr>
        <p:spPr>
          <a:xfrm>
            <a:off x="6805135" y="3571522"/>
            <a:ext cx="4623896" cy="460375"/>
          </a:xfrm>
          <a:prstGeom prst="rect">
            <a:avLst/>
          </a:prstGeom>
          <a:noFill/>
        </p:spPr>
        <p:txBody>
          <a:bodyPr wrap="square" rtlCol="0">
            <a:spAutoFit/>
            <a:scene3d>
              <a:camera prst="orthographicFront"/>
              <a:lightRig rig="threePt" dir="t"/>
            </a:scene3d>
            <a:sp3d contourW="12700"/>
          </a:bodyPr>
          <a:lstStyle/>
          <a:p>
            <a:r>
              <a:rPr lang="zh-CN" altLang="en-US" sz="2400" dirty="0"/>
              <a:t>统计与分析财务报表</a:t>
            </a:r>
          </a:p>
        </p:txBody>
      </p:sp>
      <p:sp>
        <p:nvSpPr>
          <p:cNvPr id="38" name="文本框 18"/>
          <p:cNvSpPr txBox="1"/>
          <p:nvPr/>
        </p:nvSpPr>
        <p:spPr>
          <a:xfrm>
            <a:off x="6805135" y="4357466"/>
            <a:ext cx="4115896" cy="460375"/>
          </a:xfrm>
          <a:prstGeom prst="rect">
            <a:avLst/>
          </a:prstGeom>
          <a:noFill/>
        </p:spPr>
        <p:txBody>
          <a:bodyPr wrap="square" rtlCol="0">
            <a:spAutoFit/>
            <a:scene3d>
              <a:camera prst="orthographicFront"/>
              <a:lightRig rig="threePt" dir="t"/>
            </a:scene3d>
            <a:sp3d contourW="12700"/>
          </a:bodyPr>
          <a:lstStyle/>
          <a:p>
            <a:r>
              <a:rPr lang="zh-CN" altLang="en-US" sz="2400" dirty="0"/>
              <a:t>保护并打印财务报表</a:t>
            </a:r>
          </a:p>
        </p:txBody>
      </p:sp>
      <p:sp>
        <p:nvSpPr>
          <p:cNvPr id="39" name="TextBox 21"/>
          <p:cNvSpPr txBox="1"/>
          <p:nvPr/>
        </p:nvSpPr>
        <p:spPr>
          <a:xfrm>
            <a:off x="5529881" y="3584880"/>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任务四</a:t>
            </a:r>
            <a:endParaRPr lang="en-US" altLang="zh-CN" sz="2400" dirty="0">
              <a:solidFill>
                <a:schemeClr val="tx1">
                  <a:lumMod val="85000"/>
                  <a:lumOff val="15000"/>
                </a:schemeClr>
              </a:solidFill>
            </a:endParaRPr>
          </a:p>
        </p:txBody>
      </p:sp>
      <p:sp>
        <p:nvSpPr>
          <p:cNvPr id="40" name="TextBox 22"/>
          <p:cNvSpPr txBox="1"/>
          <p:nvPr/>
        </p:nvSpPr>
        <p:spPr>
          <a:xfrm>
            <a:off x="5529881" y="4363628"/>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任务五</a:t>
            </a:r>
            <a:endParaRPr lang="en-US" altLang="zh-CN" sz="2400" dirty="0">
              <a:solidFill>
                <a:schemeClr val="tx1">
                  <a:lumMod val="85000"/>
                  <a:lumOff val="1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013099" y="2002971"/>
            <a:ext cx="10061301" cy="3483429"/>
          </a:xfrm>
          <a:prstGeom prst="rect">
            <a:avLst/>
          </a:prstGeom>
          <a:solidFill>
            <a:schemeClr val="bg1"/>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887181" y="2738958"/>
            <a:ext cx="329784" cy="2234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a:off x="1318772" y="2738958"/>
            <a:ext cx="1401277" cy="0"/>
          </a:xfrm>
          <a:prstGeom prst="line">
            <a:avLst/>
          </a:prstGeom>
          <a:ln w="254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1216965" y="2825874"/>
            <a:ext cx="9527235" cy="2276521"/>
          </a:xfrm>
          <a:prstGeom prst="rect">
            <a:avLst/>
          </a:prstGeom>
        </p:spPr>
        <p:txBody>
          <a:bodyPr wrap="square">
            <a:spAutoFit/>
          </a:bodyPr>
          <a:lstStyle/>
          <a:p>
            <a:pPr algn="just">
              <a:lnSpc>
                <a:spcPct val="120000"/>
              </a:lnSpc>
            </a:pPr>
            <a:r>
              <a:rPr lang="zh-CN" altLang="en-US" sz="2000" dirty="0">
                <a:solidFill>
                  <a:schemeClr val="tx1">
                    <a:lumMod val="85000"/>
                    <a:lumOff val="15000"/>
                  </a:schemeClr>
                </a:solidFill>
              </a:rPr>
              <a:t>仅将数据输入表格是不能体现其价值的，还需要对其进行进一步加工，如计算、分析等，才能从中提取出有用的数据信息。这就像我们学习知识后，要在日后的工作中加以运用，才能发挥出所学知识的力量，这也是学以致用的关键所在</a:t>
            </a:r>
            <a:r>
              <a:rPr lang="zh-CN" altLang="en-US" sz="2000" dirty="0" smtClean="0">
                <a:solidFill>
                  <a:schemeClr val="tx1">
                    <a:lumMod val="85000"/>
                    <a:lumOff val="15000"/>
                  </a:schemeClr>
                </a:solidFill>
              </a:rPr>
              <a:t>。</a:t>
            </a:r>
            <a:endParaRPr lang="en-US" altLang="zh-CN" sz="2000" dirty="0" smtClean="0">
              <a:solidFill>
                <a:schemeClr val="tx1">
                  <a:lumMod val="85000"/>
                  <a:lumOff val="15000"/>
                </a:schemeClr>
              </a:solidFill>
            </a:endParaRPr>
          </a:p>
          <a:p>
            <a:pPr algn="just">
              <a:lnSpc>
                <a:spcPct val="120000"/>
              </a:lnSpc>
            </a:pPr>
            <a:endParaRPr lang="en-US" altLang="zh-CN" sz="2000" dirty="0">
              <a:solidFill>
                <a:schemeClr val="tx1">
                  <a:lumMod val="85000"/>
                  <a:lumOff val="15000"/>
                </a:schemeClr>
              </a:solidFill>
            </a:endParaRPr>
          </a:p>
          <a:p>
            <a:pPr algn="just">
              <a:lnSpc>
                <a:spcPct val="120000"/>
              </a:lnSpc>
            </a:pPr>
            <a:r>
              <a:rPr lang="zh-CN" altLang="en-US" sz="2000" dirty="0" smtClean="0">
                <a:solidFill>
                  <a:schemeClr val="tx1">
                    <a:lumMod val="85000"/>
                    <a:lumOff val="15000"/>
                  </a:schemeClr>
                </a:solidFill>
              </a:rPr>
              <a:t>本</a:t>
            </a:r>
            <a:r>
              <a:rPr lang="zh-CN" altLang="en-US" sz="2000" dirty="0">
                <a:solidFill>
                  <a:schemeClr val="tx1">
                    <a:lumMod val="85000"/>
                    <a:lumOff val="15000"/>
                  </a:schemeClr>
                </a:solidFill>
              </a:rPr>
              <a:t>任务将对“财务报表”工作簿中的数据进行计算，其中主要涉及一些函数的使用，包括</a:t>
            </a:r>
            <a:r>
              <a:rPr lang="en-US" altLang="zh-CN" sz="2000" dirty="0">
                <a:solidFill>
                  <a:schemeClr val="tx1">
                    <a:lumMod val="85000"/>
                    <a:lumOff val="15000"/>
                  </a:schemeClr>
                </a:solidFill>
              </a:rPr>
              <a:t>SUM</a:t>
            </a:r>
            <a:r>
              <a:rPr lang="zh-CN" altLang="en-US" sz="2000" dirty="0">
                <a:solidFill>
                  <a:schemeClr val="tx1">
                    <a:lumMod val="85000"/>
                    <a:lumOff val="15000"/>
                  </a:schemeClr>
                </a:solidFill>
              </a:rPr>
              <a:t>、</a:t>
            </a:r>
            <a:r>
              <a:rPr lang="en-US" altLang="zh-CN" sz="2000" dirty="0">
                <a:solidFill>
                  <a:schemeClr val="tx1">
                    <a:lumMod val="85000"/>
                    <a:lumOff val="15000"/>
                  </a:schemeClr>
                </a:solidFill>
              </a:rPr>
              <a:t>AVERAGE</a:t>
            </a:r>
            <a:r>
              <a:rPr lang="zh-CN" altLang="en-US" sz="2000" dirty="0">
                <a:solidFill>
                  <a:schemeClr val="tx1">
                    <a:lumMod val="85000"/>
                    <a:lumOff val="15000"/>
                  </a:schemeClr>
                </a:solidFill>
              </a:rPr>
              <a:t>、</a:t>
            </a:r>
            <a:r>
              <a:rPr lang="en-US" altLang="zh-CN" sz="2000" dirty="0">
                <a:solidFill>
                  <a:schemeClr val="tx1">
                    <a:lumMod val="85000"/>
                    <a:lumOff val="15000"/>
                  </a:schemeClr>
                </a:solidFill>
              </a:rPr>
              <a:t>MAX</a:t>
            </a:r>
            <a:r>
              <a:rPr lang="zh-CN" altLang="en-US" sz="2000" dirty="0">
                <a:solidFill>
                  <a:schemeClr val="tx1">
                    <a:lumMod val="85000"/>
                    <a:lumOff val="15000"/>
                  </a:schemeClr>
                </a:solidFill>
              </a:rPr>
              <a:t>、</a:t>
            </a:r>
            <a:r>
              <a:rPr lang="en-US" altLang="zh-CN" sz="2000" dirty="0">
                <a:solidFill>
                  <a:schemeClr val="tx1">
                    <a:lumMod val="85000"/>
                    <a:lumOff val="15000"/>
                  </a:schemeClr>
                </a:solidFill>
              </a:rPr>
              <a:t>MIN</a:t>
            </a:r>
            <a:r>
              <a:rPr lang="zh-CN" altLang="en-US" sz="2000" dirty="0">
                <a:solidFill>
                  <a:schemeClr val="tx1">
                    <a:lumMod val="85000"/>
                    <a:lumOff val="15000"/>
                  </a:schemeClr>
                </a:solidFill>
              </a:rPr>
              <a:t>、</a:t>
            </a:r>
            <a:r>
              <a:rPr lang="en-US" altLang="zh-CN" sz="2000" dirty="0">
                <a:solidFill>
                  <a:schemeClr val="tx1">
                    <a:lumMod val="85000"/>
                    <a:lumOff val="15000"/>
                  </a:schemeClr>
                </a:solidFill>
              </a:rPr>
              <a:t>RANK</a:t>
            </a:r>
            <a:r>
              <a:rPr lang="zh-CN" altLang="en-US" sz="2000" dirty="0">
                <a:solidFill>
                  <a:schemeClr val="tx1">
                    <a:lumMod val="85000"/>
                    <a:lumOff val="15000"/>
                  </a:schemeClr>
                </a:solidFill>
              </a:rPr>
              <a:t>等函数。</a:t>
            </a:r>
            <a:endParaRPr lang="zh-CN" altLang="en-US" sz="2000" dirty="0">
              <a:solidFill>
                <a:schemeClr val="tx1">
                  <a:lumMod val="85000"/>
                  <a:lumOff val="15000"/>
                </a:schemeClr>
              </a:solidFill>
            </a:endParaRPr>
          </a:p>
        </p:txBody>
      </p:sp>
      <p:sp>
        <p:nvSpPr>
          <p:cNvPr id="19" name="矩形 18"/>
          <p:cNvSpPr/>
          <p:nvPr/>
        </p:nvSpPr>
        <p:spPr>
          <a:xfrm>
            <a:off x="1216965" y="2205266"/>
            <a:ext cx="2804222" cy="497316"/>
          </a:xfrm>
          <a:prstGeom prst="rect">
            <a:avLst/>
          </a:prstGeom>
        </p:spPr>
        <p:txBody>
          <a:bodyPr wrap="square">
            <a:spAutoFit/>
          </a:bodyPr>
          <a:lstStyle/>
          <a:p>
            <a:pPr algn="just">
              <a:lnSpc>
                <a:spcPct val="120000"/>
              </a:lnSpc>
            </a:pPr>
            <a:r>
              <a:rPr lang="zh-CN" altLang="en-US" sz="2400" b="1" dirty="0">
                <a:solidFill>
                  <a:schemeClr val="tx1">
                    <a:lumMod val="65000"/>
                    <a:lumOff val="35000"/>
                  </a:schemeClr>
                </a:solidFill>
              </a:rPr>
              <a:t>任务描述</a:t>
            </a:r>
          </a:p>
        </p:txBody>
      </p:sp>
      <p:sp>
        <p:nvSpPr>
          <p:cNvPr id="9" name="矩形 8"/>
          <p:cNvSpPr/>
          <p:nvPr/>
        </p:nvSpPr>
        <p:spPr>
          <a:xfrm>
            <a:off x="2328863" y="0"/>
            <a:ext cx="9863137" cy="11417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0"/>
            <a:ext cx="3596749" cy="1141756"/>
          </a:xfrm>
          <a:custGeom>
            <a:avLst/>
            <a:gdLst>
              <a:gd name="connsiteX0" fmla="*/ 0 w 3596749"/>
              <a:gd name="connsiteY0" fmla="*/ 0 h 1268414"/>
              <a:gd name="connsiteX1" fmla="*/ 299302 w 3596749"/>
              <a:gd name="connsiteY1" fmla="*/ 0 h 1268414"/>
              <a:gd name="connsiteX2" fmla="*/ 795613 w 3596749"/>
              <a:gd name="connsiteY2" fmla="*/ 0 h 1268414"/>
              <a:gd name="connsiteX3" fmla="*/ 806567 w 3596749"/>
              <a:gd name="connsiteY3" fmla="*/ 0 h 1268414"/>
              <a:gd name="connsiteX4" fmla="*/ 1105869 w 3596749"/>
              <a:gd name="connsiteY4" fmla="*/ 0 h 1268414"/>
              <a:gd name="connsiteX5" fmla="*/ 1252078 w 3596749"/>
              <a:gd name="connsiteY5" fmla="*/ 0 h 1268414"/>
              <a:gd name="connsiteX6" fmla="*/ 1602180 w 3596749"/>
              <a:gd name="connsiteY6" fmla="*/ 0 h 1268414"/>
              <a:gd name="connsiteX7" fmla="*/ 1708543 w 3596749"/>
              <a:gd name="connsiteY7" fmla="*/ 0 h 1268414"/>
              <a:gd name="connsiteX8" fmla="*/ 2042864 w 3596749"/>
              <a:gd name="connsiteY8" fmla="*/ 0 h 1268414"/>
              <a:gd name="connsiteX9" fmla="*/ 2058645 w 3596749"/>
              <a:gd name="connsiteY9" fmla="*/ 0 h 1268414"/>
              <a:gd name="connsiteX10" fmla="*/ 2515110 w 3596749"/>
              <a:gd name="connsiteY10" fmla="*/ 0 h 1268414"/>
              <a:gd name="connsiteX11" fmla="*/ 2849431 w 3596749"/>
              <a:gd name="connsiteY11" fmla="*/ 0 h 1268414"/>
              <a:gd name="connsiteX12" fmla="*/ 3596749 w 3596749"/>
              <a:gd name="connsiteY12" fmla="*/ 747318 h 1268414"/>
              <a:gd name="connsiteX13" fmla="*/ 3075653 w 3596749"/>
              <a:gd name="connsiteY13" fmla="*/ 1268414 h 1268414"/>
              <a:gd name="connsiteX14" fmla="*/ 2744509 w 3596749"/>
              <a:gd name="connsiteY14" fmla="*/ 1268414 h 1268414"/>
              <a:gd name="connsiteX15" fmla="*/ 2359995 w 3596749"/>
              <a:gd name="connsiteY15" fmla="*/ 1268414 h 1268414"/>
              <a:gd name="connsiteX16" fmla="*/ 2288044 w 3596749"/>
              <a:gd name="connsiteY16" fmla="*/ 1268414 h 1268414"/>
              <a:gd name="connsiteX17" fmla="*/ 2269086 w 3596749"/>
              <a:gd name="connsiteY17" fmla="*/ 1268414 h 1268414"/>
              <a:gd name="connsiteX18" fmla="*/ 2018799 w 3596749"/>
              <a:gd name="connsiteY18" fmla="*/ 1268414 h 1268414"/>
              <a:gd name="connsiteX19" fmla="*/ 1937942 w 3596749"/>
              <a:gd name="connsiteY19" fmla="*/ 1268414 h 1268414"/>
              <a:gd name="connsiteX20" fmla="*/ 1831579 w 3596749"/>
              <a:gd name="connsiteY20" fmla="*/ 1268414 h 1268414"/>
              <a:gd name="connsiteX21" fmla="*/ 1562334 w 3596749"/>
              <a:gd name="connsiteY21" fmla="*/ 1268414 h 1268414"/>
              <a:gd name="connsiteX22" fmla="*/ 1553428 w 3596749"/>
              <a:gd name="connsiteY22" fmla="*/ 1268414 h 1268414"/>
              <a:gd name="connsiteX23" fmla="*/ 1532278 w 3596749"/>
              <a:gd name="connsiteY23" fmla="*/ 1268414 h 1268414"/>
              <a:gd name="connsiteX24" fmla="*/ 1481477 w 3596749"/>
              <a:gd name="connsiteY24" fmla="*/ 1268414 h 1268414"/>
              <a:gd name="connsiteX25" fmla="*/ 1212232 w 3596749"/>
              <a:gd name="connsiteY25" fmla="*/ 1268414 h 1268414"/>
              <a:gd name="connsiteX26" fmla="*/ 1105869 w 3596749"/>
              <a:gd name="connsiteY26" fmla="*/ 1268414 h 1268414"/>
              <a:gd name="connsiteX27" fmla="*/ 1025012 w 3596749"/>
              <a:gd name="connsiteY27" fmla="*/ 1268414 h 1268414"/>
              <a:gd name="connsiteX28" fmla="*/ 806567 w 3596749"/>
              <a:gd name="connsiteY28" fmla="*/ 1268414 h 1268414"/>
              <a:gd name="connsiteX29" fmla="*/ 755767 w 3596749"/>
              <a:gd name="connsiteY29" fmla="*/ 1268414 h 1268414"/>
              <a:gd name="connsiteX30" fmla="*/ 725711 w 3596749"/>
              <a:gd name="connsiteY30" fmla="*/ 1268414 h 1268414"/>
              <a:gd name="connsiteX31" fmla="*/ 299302 w 3596749"/>
              <a:gd name="connsiteY31" fmla="*/ 1268414 h 1268414"/>
              <a:gd name="connsiteX32" fmla="*/ 0 w 3596749"/>
              <a:gd name="connsiteY32" fmla="*/ 1268414 h 126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96749" h="1268414">
                <a:moveTo>
                  <a:pt x="0" y="0"/>
                </a:moveTo>
                <a:lnTo>
                  <a:pt x="299302" y="0"/>
                </a:lnTo>
                <a:lnTo>
                  <a:pt x="795613" y="0"/>
                </a:lnTo>
                <a:lnTo>
                  <a:pt x="806567" y="0"/>
                </a:lnTo>
                <a:lnTo>
                  <a:pt x="1105869" y="0"/>
                </a:lnTo>
                <a:lnTo>
                  <a:pt x="1252078" y="0"/>
                </a:lnTo>
                <a:lnTo>
                  <a:pt x="1602180" y="0"/>
                </a:lnTo>
                <a:lnTo>
                  <a:pt x="1708543" y="0"/>
                </a:lnTo>
                <a:lnTo>
                  <a:pt x="2042864" y="0"/>
                </a:lnTo>
                <a:lnTo>
                  <a:pt x="2058645" y="0"/>
                </a:lnTo>
                <a:lnTo>
                  <a:pt x="2515110" y="0"/>
                </a:lnTo>
                <a:lnTo>
                  <a:pt x="2849431" y="0"/>
                </a:lnTo>
                <a:lnTo>
                  <a:pt x="3596749" y="747318"/>
                </a:lnTo>
                <a:lnTo>
                  <a:pt x="3075653" y="1268414"/>
                </a:lnTo>
                <a:lnTo>
                  <a:pt x="2744509" y="1268414"/>
                </a:lnTo>
                <a:lnTo>
                  <a:pt x="2359995" y="1268414"/>
                </a:lnTo>
                <a:lnTo>
                  <a:pt x="2288044" y="1268414"/>
                </a:lnTo>
                <a:lnTo>
                  <a:pt x="2269086" y="1268414"/>
                </a:lnTo>
                <a:lnTo>
                  <a:pt x="2018799" y="1268414"/>
                </a:lnTo>
                <a:lnTo>
                  <a:pt x="1937942" y="1268414"/>
                </a:lnTo>
                <a:lnTo>
                  <a:pt x="1831579" y="1268414"/>
                </a:lnTo>
                <a:lnTo>
                  <a:pt x="1562334" y="1268414"/>
                </a:lnTo>
                <a:lnTo>
                  <a:pt x="1553428" y="1268414"/>
                </a:lnTo>
                <a:lnTo>
                  <a:pt x="1532278" y="1268414"/>
                </a:lnTo>
                <a:lnTo>
                  <a:pt x="1481477" y="1268414"/>
                </a:lnTo>
                <a:lnTo>
                  <a:pt x="1212232" y="1268414"/>
                </a:lnTo>
                <a:lnTo>
                  <a:pt x="1105869" y="1268414"/>
                </a:lnTo>
                <a:lnTo>
                  <a:pt x="1025012" y="1268414"/>
                </a:lnTo>
                <a:lnTo>
                  <a:pt x="806567" y="1268414"/>
                </a:lnTo>
                <a:lnTo>
                  <a:pt x="755767" y="1268414"/>
                </a:lnTo>
                <a:lnTo>
                  <a:pt x="725711" y="1268414"/>
                </a:lnTo>
                <a:lnTo>
                  <a:pt x="299302" y="1268414"/>
                </a:lnTo>
                <a:lnTo>
                  <a:pt x="0" y="126841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68812" y="299314"/>
            <a:ext cx="2031326" cy="646331"/>
          </a:xfrm>
          <a:prstGeom prst="rect">
            <a:avLst/>
          </a:prstGeom>
          <a:noFill/>
        </p:spPr>
        <p:txBody>
          <a:bodyPr wrap="none" rtlCol="0">
            <a:spAutoFit/>
            <a:scene3d>
              <a:camera prst="orthographicFront"/>
              <a:lightRig rig="threePt" dir="t"/>
            </a:scene3d>
            <a:sp3d contourW="12700"/>
          </a:bodyPr>
          <a:lstStyle/>
          <a:p>
            <a:pPr algn="ctr"/>
            <a:r>
              <a:rPr lang="zh-CN" altLang="en-US" sz="3600" b="1" dirty="0">
                <a:solidFill>
                  <a:schemeClr val="accent3"/>
                </a:solidFill>
                <a:latin typeface="+mn-ea"/>
                <a:cs typeface="经典综艺体简" panose="02010609000101010101" pitchFamily="49" charset="-122"/>
              </a:rPr>
              <a:t>任务描述</a:t>
            </a:r>
          </a:p>
        </p:txBody>
      </p:sp>
      <p:sp>
        <p:nvSpPr>
          <p:cNvPr id="21" name="文本框 11"/>
          <p:cNvSpPr txBox="1"/>
          <p:nvPr/>
        </p:nvSpPr>
        <p:spPr>
          <a:xfrm>
            <a:off x="5143658" y="534841"/>
            <a:ext cx="6438742" cy="521970"/>
          </a:xfrm>
          <a:prstGeom prst="rect">
            <a:avLst/>
          </a:prstGeom>
          <a:noFill/>
        </p:spPr>
        <p:txBody>
          <a:bodyPr wrap="square" rtlCol="0">
            <a:spAutoFit/>
            <a:scene3d>
              <a:camera prst="orthographicFront"/>
              <a:lightRig rig="threePt" dir="t"/>
            </a:scene3d>
            <a:sp3d contourW="12700"/>
          </a:bodyPr>
          <a:lstStyle/>
          <a:p>
            <a:r>
              <a:rPr lang="zh-CN" altLang="en-US" sz="2800" dirty="0">
                <a:solidFill>
                  <a:schemeClr val="tx1">
                    <a:lumMod val="85000"/>
                    <a:lumOff val="15000"/>
                  </a:schemeClr>
                </a:solidFill>
              </a:rPr>
              <a:t>计算财务报表</a:t>
            </a:r>
          </a:p>
        </p:txBody>
      </p:sp>
      <p:sp>
        <p:nvSpPr>
          <p:cNvPr id="22" name="TextBox 21"/>
          <p:cNvSpPr txBox="1"/>
          <p:nvPr/>
        </p:nvSpPr>
        <p:spPr>
          <a:xfrm>
            <a:off x="3776964" y="535681"/>
            <a:ext cx="1366694" cy="523220"/>
          </a:xfrm>
          <a:prstGeom prst="rect">
            <a:avLst/>
          </a:prstGeom>
          <a:noFill/>
          <a:ln>
            <a:noFill/>
          </a:ln>
        </p:spPr>
        <p:txBody>
          <a:bodyPr wrap="square" rtlCol="0">
            <a:spAutoFit/>
          </a:bodyPr>
          <a:lstStyle/>
          <a:p>
            <a:r>
              <a:rPr lang="zh-CN" altLang="en-US" sz="2800" dirty="0">
                <a:solidFill>
                  <a:schemeClr val="tx1">
                    <a:lumMod val="85000"/>
                    <a:lumOff val="15000"/>
                  </a:schemeClr>
                </a:solidFill>
              </a:rPr>
              <a:t>任</a:t>
            </a:r>
            <a:r>
              <a:rPr lang="zh-CN" altLang="en-US" sz="2800" dirty="0" smtClean="0">
                <a:solidFill>
                  <a:schemeClr val="tx1">
                    <a:lumMod val="85000"/>
                    <a:lumOff val="15000"/>
                  </a:schemeClr>
                </a:solidFill>
              </a:rPr>
              <a:t>务三</a:t>
            </a:r>
            <a:endParaRPr lang="en-US" altLang="zh-CN" sz="2800" dirty="0">
              <a:solidFill>
                <a:schemeClr val="tx1">
                  <a:lumMod val="85000"/>
                  <a:lumOff val="1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012825" y="1604010"/>
            <a:ext cx="9728200" cy="3513422"/>
          </a:xfrm>
          <a:prstGeom prst="rect">
            <a:avLst/>
          </a:prstGeom>
          <a:solidFill>
            <a:schemeClr val="bg1"/>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887095" y="2339543"/>
            <a:ext cx="329565" cy="1943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a:off x="1318772" y="2339543"/>
            <a:ext cx="1401277" cy="0"/>
          </a:xfrm>
          <a:prstGeom prst="line">
            <a:avLst/>
          </a:prstGeom>
          <a:ln w="254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216965" y="1805851"/>
            <a:ext cx="1885050" cy="497316"/>
          </a:xfrm>
          <a:prstGeom prst="rect">
            <a:avLst/>
          </a:prstGeom>
        </p:spPr>
        <p:txBody>
          <a:bodyPr wrap="square">
            <a:spAutoFit/>
          </a:bodyPr>
          <a:lstStyle/>
          <a:p>
            <a:pPr algn="just">
              <a:lnSpc>
                <a:spcPct val="120000"/>
              </a:lnSpc>
            </a:pPr>
            <a:r>
              <a:rPr lang="zh-CN" altLang="en-US" sz="2400" b="1" dirty="0">
                <a:solidFill>
                  <a:schemeClr val="tx1">
                    <a:lumMod val="65000"/>
                    <a:lumOff val="35000"/>
                  </a:schemeClr>
                </a:solidFill>
              </a:rPr>
              <a:t>技术分析</a:t>
            </a:r>
          </a:p>
        </p:txBody>
      </p:sp>
      <p:sp>
        <p:nvSpPr>
          <p:cNvPr id="9" name="矩形 8"/>
          <p:cNvSpPr/>
          <p:nvPr/>
        </p:nvSpPr>
        <p:spPr>
          <a:xfrm>
            <a:off x="2328863" y="0"/>
            <a:ext cx="9863137" cy="11417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0"/>
            <a:ext cx="3596749" cy="1141756"/>
          </a:xfrm>
          <a:custGeom>
            <a:avLst/>
            <a:gdLst>
              <a:gd name="connsiteX0" fmla="*/ 0 w 3596749"/>
              <a:gd name="connsiteY0" fmla="*/ 0 h 1268414"/>
              <a:gd name="connsiteX1" fmla="*/ 299302 w 3596749"/>
              <a:gd name="connsiteY1" fmla="*/ 0 h 1268414"/>
              <a:gd name="connsiteX2" fmla="*/ 795613 w 3596749"/>
              <a:gd name="connsiteY2" fmla="*/ 0 h 1268414"/>
              <a:gd name="connsiteX3" fmla="*/ 806567 w 3596749"/>
              <a:gd name="connsiteY3" fmla="*/ 0 h 1268414"/>
              <a:gd name="connsiteX4" fmla="*/ 1105869 w 3596749"/>
              <a:gd name="connsiteY4" fmla="*/ 0 h 1268414"/>
              <a:gd name="connsiteX5" fmla="*/ 1252078 w 3596749"/>
              <a:gd name="connsiteY5" fmla="*/ 0 h 1268414"/>
              <a:gd name="connsiteX6" fmla="*/ 1602180 w 3596749"/>
              <a:gd name="connsiteY6" fmla="*/ 0 h 1268414"/>
              <a:gd name="connsiteX7" fmla="*/ 1708543 w 3596749"/>
              <a:gd name="connsiteY7" fmla="*/ 0 h 1268414"/>
              <a:gd name="connsiteX8" fmla="*/ 2042864 w 3596749"/>
              <a:gd name="connsiteY8" fmla="*/ 0 h 1268414"/>
              <a:gd name="connsiteX9" fmla="*/ 2058645 w 3596749"/>
              <a:gd name="connsiteY9" fmla="*/ 0 h 1268414"/>
              <a:gd name="connsiteX10" fmla="*/ 2515110 w 3596749"/>
              <a:gd name="connsiteY10" fmla="*/ 0 h 1268414"/>
              <a:gd name="connsiteX11" fmla="*/ 2849431 w 3596749"/>
              <a:gd name="connsiteY11" fmla="*/ 0 h 1268414"/>
              <a:gd name="connsiteX12" fmla="*/ 3596749 w 3596749"/>
              <a:gd name="connsiteY12" fmla="*/ 747318 h 1268414"/>
              <a:gd name="connsiteX13" fmla="*/ 3075653 w 3596749"/>
              <a:gd name="connsiteY13" fmla="*/ 1268414 h 1268414"/>
              <a:gd name="connsiteX14" fmla="*/ 2744509 w 3596749"/>
              <a:gd name="connsiteY14" fmla="*/ 1268414 h 1268414"/>
              <a:gd name="connsiteX15" fmla="*/ 2359995 w 3596749"/>
              <a:gd name="connsiteY15" fmla="*/ 1268414 h 1268414"/>
              <a:gd name="connsiteX16" fmla="*/ 2288044 w 3596749"/>
              <a:gd name="connsiteY16" fmla="*/ 1268414 h 1268414"/>
              <a:gd name="connsiteX17" fmla="*/ 2269086 w 3596749"/>
              <a:gd name="connsiteY17" fmla="*/ 1268414 h 1268414"/>
              <a:gd name="connsiteX18" fmla="*/ 2018799 w 3596749"/>
              <a:gd name="connsiteY18" fmla="*/ 1268414 h 1268414"/>
              <a:gd name="connsiteX19" fmla="*/ 1937942 w 3596749"/>
              <a:gd name="connsiteY19" fmla="*/ 1268414 h 1268414"/>
              <a:gd name="connsiteX20" fmla="*/ 1831579 w 3596749"/>
              <a:gd name="connsiteY20" fmla="*/ 1268414 h 1268414"/>
              <a:gd name="connsiteX21" fmla="*/ 1562334 w 3596749"/>
              <a:gd name="connsiteY21" fmla="*/ 1268414 h 1268414"/>
              <a:gd name="connsiteX22" fmla="*/ 1553428 w 3596749"/>
              <a:gd name="connsiteY22" fmla="*/ 1268414 h 1268414"/>
              <a:gd name="connsiteX23" fmla="*/ 1532278 w 3596749"/>
              <a:gd name="connsiteY23" fmla="*/ 1268414 h 1268414"/>
              <a:gd name="connsiteX24" fmla="*/ 1481477 w 3596749"/>
              <a:gd name="connsiteY24" fmla="*/ 1268414 h 1268414"/>
              <a:gd name="connsiteX25" fmla="*/ 1212232 w 3596749"/>
              <a:gd name="connsiteY25" fmla="*/ 1268414 h 1268414"/>
              <a:gd name="connsiteX26" fmla="*/ 1105869 w 3596749"/>
              <a:gd name="connsiteY26" fmla="*/ 1268414 h 1268414"/>
              <a:gd name="connsiteX27" fmla="*/ 1025012 w 3596749"/>
              <a:gd name="connsiteY27" fmla="*/ 1268414 h 1268414"/>
              <a:gd name="connsiteX28" fmla="*/ 806567 w 3596749"/>
              <a:gd name="connsiteY28" fmla="*/ 1268414 h 1268414"/>
              <a:gd name="connsiteX29" fmla="*/ 755767 w 3596749"/>
              <a:gd name="connsiteY29" fmla="*/ 1268414 h 1268414"/>
              <a:gd name="connsiteX30" fmla="*/ 725711 w 3596749"/>
              <a:gd name="connsiteY30" fmla="*/ 1268414 h 1268414"/>
              <a:gd name="connsiteX31" fmla="*/ 299302 w 3596749"/>
              <a:gd name="connsiteY31" fmla="*/ 1268414 h 1268414"/>
              <a:gd name="connsiteX32" fmla="*/ 0 w 3596749"/>
              <a:gd name="connsiteY32" fmla="*/ 1268414 h 126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96749" h="1268414">
                <a:moveTo>
                  <a:pt x="0" y="0"/>
                </a:moveTo>
                <a:lnTo>
                  <a:pt x="299302" y="0"/>
                </a:lnTo>
                <a:lnTo>
                  <a:pt x="795613" y="0"/>
                </a:lnTo>
                <a:lnTo>
                  <a:pt x="806567" y="0"/>
                </a:lnTo>
                <a:lnTo>
                  <a:pt x="1105869" y="0"/>
                </a:lnTo>
                <a:lnTo>
                  <a:pt x="1252078" y="0"/>
                </a:lnTo>
                <a:lnTo>
                  <a:pt x="1602180" y="0"/>
                </a:lnTo>
                <a:lnTo>
                  <a:pt x="1708543" y="0"/>
                </a:lnTo>
                <a:lnTo>
                  <a:pt x="2042864" y="0"/>
                </a:lnTo>
                <a:lnTo>
                  <a:pt x="2058645" y="0"/>
                </a:lnTo>
                <a:lnTo>
                  <a:pt x="2515110" y="0"/>
                </a:lnTo>
                <a:lnTo>
                  <a:pt x="2849431" y="0"/>
                </a:lnTo>
                <a:lnTo>
                  <a:pt x="3596749" y="747318"/>
                </a:lnTo>
                <a:lnTo>
                  <a:pt x="3075653" y="1268414"/>
                </a:lnTo>
                <a:lnTo>
                  <a:pt x="2744509" y="1268414"/>
                </a:lnTo>
                <a:lnTo>
                  <a:pt x="2359995" y="1268414"/>
                </a:lnTo>
                <a:lnTo>
                  <a:pt x="2288044" y="1268414"/>
                </a:lnTo>
                <a:lnTo>
                  <a:pt x="2269086" y="1268414"/>
                </a:lnTo>
                <a:lnTo>
                  <a:pt x="2018799" y="1268414"/>
                </a:lnTo>
                <a:lnTo>
                  <a:pt x="1937942" y="1268414"/>
                </a:lnTo>
                <a:lnTo>
                  <a:pt x="1831579" y="1268414"/>
                </a:lnTo>
                <a:lnTo>
                  <a:pt x="1562334" y="1268414"/>
                </a:lnTo>
                <a:lnTo>
                  <a:pt x="1553428" y="1268414"/>
                </a:lnTo>
                <a:lnTo>
                  <a:pt x="1532278" y="1268414"/>
                </a:lnTo>
                <a:lnTo>
                  <a:pt x="1481477" y="1268414"/>
                </a:lnTo>
                <a:lnTo>
                  <a:pt x="1212232" y="1268414"/>
                </a:lnTo>
                <a:lnTo>
                  <a:pt x="1105869" y="1268414"/>
                </a:lnTo>
                <a:lnTo>
                  <a:pt x="1025012" y="1268414"/>
                </a:lnTo>
                <a:lnTo>
                  <a:pt x="806567" y="1268414"/>
                </a:lnTo>
                <a:lnTo>
                  <a:pt x="755767" y="1268414"/>
                </a:lnTo>
                <a:lnTo>
                  <a:pt x="725711" y="1268414"/>
                </a:lnTo>
                <a:lnTo>
                  <a:pt x="299302" y="1268414"/>
                </a:lnTo>
                <a:lnTo>
                  <a:pt x="0" y="126841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68812" y="299314"/>
            <a:ext cx="2031326" cy="646331"/>
          </a:xfrm>
          <a:prstGeom prst="rect">
            <a:avLst/>
          </a:prstGeom>
          <a:noFill/>
        </p:spPr>
        <p:txBody>
          <a:bodyPr wrap="none" rtlCol="0">
            <a:spAutoFit/>
            <a:scene3d>
              <a:camera prst="orthographicFront"/>
              <a:lightRig rig="threePt" dir="t"/>
            </a:scene3d>
            <a:sp3d contourW="12700"/>
          </a:bodyPr>
          <a:lstStyle/>
          <a:p>
            <a:pPr algn="ctr"/>
            <a:r>
              <a:rPr lang="zh-CN" altLang="en-US" sz="3600" b="1" dirty="0">
                <a:solidFill>
                  <a:schemeClr val="accent3"/>
                </a:solidFill>
                <a:latin typeface="+mn-ea"/>
                <a:cs typeface="经典综艺体简" panose="02010609000101010101" pitchFamily="49" charset="-122"/>
              </a:rPr>
              <a:t>技术分析</a:t>
            </a:r>
          </a:p>
        </p:txBody>
      </p:sp>
      <p:sp>
        <p:nvSpPr>
          <p:cNvPr id="21" name="文本框 11"/>
          <p:cNvSpPr txBox="1"/>
          <p:nvPr/>
        </p:nvSpPr>
        <p:spPr>
          <a:xfrm>
            <a:off x="5143500" y="534670"/>
            <a:ext cx="5988957" cy="521970"/>
          </a:xfrm>
          <a:prstGeom prst="rect">
            <a:avLst/>
          </a:prstGeom>
          <a:noFill/>
        </p:spPr>
        <p:txBody>
          <a:bodyPr wrap="square" rtlCol="0">
            <a:spAutoFit/>
            <a:scene3d>
              <a:camera prst="orthographicFront"/>
              <a:lightRig rig="threePt" dir="t"/>
            </a:scene3d>
            <a:sp3d contourW="12700"/>
          </a:bodyPr>
          <a:lstStyle/>
          <a:p>
            <a:r>
              <a:rPr lang="zh-CN" altLang="en-US" sz="2800" dirty="0">
                <a:solidFill>
                  <a:schemeClr val="tx1">
                    <a:lumMod val="85000"/>
                    <a:lumOff val="15000"/>
                  </a:schemeClr>
                </a:solidFill>
              </a:rPr>
              <a:t>计算财务</a:t>
            </a:r>
            <a:r>
              <a:rPr lang="zh-CN" altLang="en-US" sz="2800" dirty="0" smtClean="0">
                <a:solidFill>
                  <a:schemeClr val="tx1">
                    <a:lumMod val="85000"/>
                    <a:lumOff val="15000"/>
                  </a:schemeClr>
                </a:solidFill>
              </a:rPr>
              <a:t>报表数据</a:t>
            </a:r>
            <a:endParaRPr lang="zh-CN" altLang="en-US" sz="2800" dirty="0">
              <a:solidFill>
                <a:schemeClr val="tx1">
                  <a:lumMod val="85000"/>
                  <a:lumOff val="15000"/>
                </a:schemeClr>
              </a:solidFill>
            </a:endParaRPr>
          </a:p>
        </p:txBody>
      </p:sp>
      <p:sp>
        <p:nvSpPr>
          <p:cNvPr id="22" name="TextBox 21"/>
          <p:cNvSpPr txBox="1"/>
          <p:nvPr/>
        </p:nvSpPr>
        <p:spPr>
          <a:xfrm>
            <a:off x="3776964" y="535681"/>
            <a:ext cx="1366694" cy="521970"/>
          </a:xfrm>
          <a:prstGeom prst="rect">
            <a:avLst/>
          </a:prstGeom>
          <a:noFill/>
          <a:ln>
            <a:noFill/>
          </a:ln>
        </p:spPr>
        <p:txBody>
          <a:bodyPr wrap="square" rtlCol="0">
            <a:spAutoFit/>
          </a:bodyPr>
          <a:lstStyle/>
          <a:p>
            <a:r>
              <a:rPr lang="zh-CN" altLang="en-US" sz="2800" dirty="0">
                <a:solidFill>
                  <a:schemeClr val="tx1">
                    <a:lumMod val="85000"/>
                    <a:lumOff val="15000"/>
                  </a:schemeClr>
                </a:solidFill>
              </a:rPr>
              <a:t>任</a:t>
            </a:r>
            <a:r>
              <a:rPr lang="zh-CN" altLang="en-US" sz="2800" dirty="0" smtClean="0">
                <a:solidFill>
                  <a:schemeClr val="tx1">
                    <a:lumMod val="85000"/>
                    <a:lumOff val="15000"/>
                  </a:schemeClr>
                </a:solidFill>
              </a:rPr>
              <a:t>务三</a:t>
            </a:r>
            <a:endParaRPr lang="en-US" altLang="zh-CN" sz="2800" dirty="0">
              <a:solidFill>
                <a:schemeClr val="tx1">
                  <a:lumMod val="85000"/>
                  <a:lumOff val="15000"/>
                </a:schemeClr>
              </a:solidFill>
            </a:endParaRPr>
          </a:p>
        </p:txBody>
      </p:sp>
      <p:sp>
        <p:nvSpPr>
          <p:cNvPr id="2" name="矩形 1"/>
          <p:cNvSpPr/>
          <p:nvPr/>
        </p:nvSpPr>
        <p:spPr>
          <a:xfrm>
            <a:off x="3776964" y="2412567"/>
            <a:ext cx="3535680" cy="460375"/>
          </a:xfrm>
          <a:prstGeom prst="rect">
            <a:avLst/>
          </a:prstGeom>
        </p:spPr>
        <p:txBody>
          <a:bodyPr wrap="none">
            <a:spAutoFit/>
          </a:bodyPr>
          <a:lstStyle/>
          <a:p>
            <a:pPr algn="l"/>
            <a:r>
              <a:rPr lang="zh-CN" altLang="zh-CN" sz="2400" dirty="0"/>
              <a:t>（一</a:t>
            </a:r>
            <a:r>
              <a:rPr lang="zh-CN" altLang="zh-CN" sz="2400" dirty="0" smtClean="0"/>
              <a:t>）</a:t>
            </a:r>
            <a:r>
              <a:rPr lang="zh-CN" altLang="en-US" sz="2400" dirty="0"/>
              <a:t>单元格地址与引用</a:t>
            </a:r>
          </a:p>
        </p:txBody>
      </p:sp>
      <p:sp>
        <p:nvSpPr>
          <p:cNvPr id="20" name="矩形 19"/>
          <p:cNvSpPr/>
          <p:nvPr/>
        </p:nvSpPr>
        <p:spPr>
          <a:xfrm>
            <a:off x="3776964" y="3101593"/>
            <a:ext cx="3230880" cy="460375"/>
          </a:xfrm>
          <a:prstGeom prst="rect">
            <a:avLst/>
          </a:prstGeom>
        </p:spPr>
        <p:txBody>
          <a:bodyPr wrap="none">
            <a:spAutoFit/>
          </a:bodyPr>
          <a:lstStyle/>
          <a:p>
            <a:pPr algn="l"/>
            <a:r>
              <a:rPr lang="zh-CN" altLang="en-US" sz="2400" dirty="0"/>
              <a:t>（二）认识公式与函数</a:t>
            </a:r>
          </a:p>
        </p:txBody>
      </p:sp>
      <p:grpSp>
        <p:nvGrpSpPr>
          <p:cNvPr id="5" name="组合 4"/>
          <p:cNvGrpSpPr/>
          <p:nvPr/>
        </p:nvGrpSpPr>
        <p:grpSpPr>
          <a:xfrm>
            <a:off x="10982325" y="5786755"/>
            <a:ext cx="1069975" cy="383540"/>
            <a:chOff x="17295" y="8008"/>
            <a:chExt cx="1685" cy="604"/>
          </a:xfrm>
        </p:grpSpPr>
        <p:sp>
          <p:nvSpPr>
            <p:cNvPr id="25" name="燕尾形 24"/>
            <p:cNvSpPr/>
            <p:nvPr/>
          </p:nvSpPr>
          <p:spPr>
            <a:xfrm>
              <a:off x="17295" y="8008"/>
              <a:ext cx="528" cy="605"/>
            </a:xfrm>
            <a:prstGeom prst="chevron">
              <a:avLst>
                <a:gd name="adj" fmla="val 3693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燕尾形 25"/>
            <p:cNvSpPr/>
            <p:nvPr/>
          </p:nvSpPr>
          <p:spPr>
            <a:xfrm>
              <a:off x="17885" y="8008"/>
              <a:ext cx="528" cy="605"/>
            </a:xfrm>
            <a:prstGeom prst="chevron">
              <a:avLst>
                <a:gd name="adj" fmla="val 36932"/>
              </a:avLst>
            </a:prstGeom>
            <a:solidFill>
              <a:srgbClr val="0274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燕尾形 26"/>
            <p:cNvSpPr/>
            <p:nvPr/>
          </p:nvSpPr>
          <p:spPr>
            <a:xfrm>
              <a:off x="18452" y="8008"/>
              <a:ext cx="528" cy="605"/>
            </a:xfrm>
            <a:prstGeom prst="chevron">
              <a:avLst>
                <a:gd name="adj" fmla="val 36932"/>
              </a:avLst>
            </a:prstGeom>
            <a:solidFill>
              <a:srgbClr val="079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（一）单元格地址与引用</a:t>
            </a:r>
          </a:p>
        </p:txBody>
      </p:sp>
      <p:sp>
        <p:nvSpPr>
          <p:cNvPr id="40" name="TextBox 39"/>
          <p:cNvSpPr txBox="1"/>
          <p:nvPr/>
        </p:nvSpPr>
        <p:spPr>
          <a:xfrm>
            <a:off x="737937" y="1292407"/>
            <a:ext cx="10908632" cy="1015663"/>
          </a:xfrm>
          <a:prstGeom prst="rect">
            <a:avLst/>
          </a:prstGeom>
          <a:noFill/>
        </p:spPr>
        <p:txBody>
          <a:bodyPr wrap="square" rtlCol="0">
            <a:spAutoFit/>
          </a:bodyPr>
          <a:lstStyle/>
          <a:p>
            <a:pPr indent="609600" algn="just">
              <a:lnSpc>
                <a:spcPct val="150000"/>
              </a:lnSpc>
            </a:pPr>
            <a:r>
              <a:rPr lang="zh-CN" altLang="en-US" sz="2000" dirty="0">
                <a:latin typeface="+mn-ea"/>
                <a:cs typeface="+mn-ea"/>
                <a:sym typeface="Times New Roman" panose="02020603050405020304" pitchFamily="18" charset="0"/>
              </a:rPr>
              <a:t>在计算表格中的数据时，通常会通过复制或移动公式来实现快速计算，因此会涉及不同的单元格引用方式</a:t>
            </a:r>
            <a:r>
              <a:rPr lang="zh-CN" altLang="en-US" sz="2000" dirty="0" smtClean="0">
                <a:latin typeface="+mn-ea"/>
                <a:cs typeface="+mn-ea"/>
                <a:sym typeface="Times New Roman" panose="02020603050405020304" pitchFamily="18" charset="0"/>
              </a:rPr>
              <a:t>。</a:t>
            </a:r>
            <a:r>
              <a:rPr lang="en-US" altLang="zh-CN" sz="2000" dirty="0">
                <a:latin typeface="+mn-ea"/>
                <a:cs typeface="+mn-ea"/>
                <a:sym typeface="Times New Roman" panose="02020603050405020304" pitchFamily="18" charset="0"/>
              </a:rPr>
              <a:t>WPS Office</a:t>
            </a:r>
            <a:r>
              <a:rPr lang="zh-CN" altLang="en-US" sz="2000" dirty="0" smtClean="0">
                <a:latin typeface="+mn-ea"/>
                <a:cs typeface="+mn-ea"/>
                <a:sym typeface="Times New Roman" panose="02020603050405020304" pitchFamily="18" charset="0"/>
              </a:rPr>
              <a:t>中</a:t>
            </a:r>
            <a:r>
              <a:rPr lang="zh-CN" altLang="en-US" sz="2000" dirty="0">
                <a:latin typeface="+mn-ea"/>
                <a:cs typeface="+mn-ea"/>
                <a:sym typeface="Times New Roman" panose="02020603050405020304" pitchFamily="18" charset="0"/>
              </a:rPr>
              <a:t>包</a:t>
            </a:r>
            <a:r>
              <a:rPr lang="zh-CN" altLang="en-US" sz="2000" dirty="0" smtClean="0">
                <a:latin typeface="+mn-ea"/>
                <a:cs typeface="+mn-ea"/>
                <a:sym typeface="Times New Roman" panose="02020603050405020304" pitchFamily="18" charset="0"/>
              </a:rPr>
              <a:t>括</a:t>
            </a:r>
            <a:r>
              <a:rPr lang="en-US" altLang="zh-CN" sz="2000" dirty="0" smtClean="0">
                <a:latin typeface="+mn-ea"/>
                <a:cs typeface="+mn-ea"/>
                <a:sym typeface="Times New Roman" panose="02020603050405020304" pitchFamily="18" charset="0"/>
              </a:rPr>
              <a:t>3</a:t>
            </a:r>
            <a:r>
              <a:rPr lang="zh-CN" altLang="en-US" sz="2000" dirty="0">
                <a:latin typeface="+mn-ea"/>
                <a:cs typeface="+mn-ea"/>
                <a:sym typeface="Times New Roman" panose="02020603050405020304" pitchFamily="18" charset="0"/>
              </a:rPr>
              <a:t>种引用方</a:t>
            </a:r>
            <a:r>
              <a:rPr lang="zh-CN" altLang="en-US" sz="2000" dirty="0" smtClean="0">
                <a:latin typeface="+mn-ea"/>
                <a:cs typeface="+mn-ea"/>
                <a:sym typeface="Times New Roman" panose="02020603050405020304" pitchFamily="18" charset="0"/>
              </a:rPr>
              <a:t>式。</a:t>
            </a:r>
            <a:endParaRPr lang="zh-CN" altLang="en-US" sz="2000" dirty="0">
              <a:latin typeface="+mn-ea"/>
              <a:cs typeface="+mn-ea"/>
              <a:sym typeface="Times New Roman" panose="02020603050405020304" pitchFamily="18" charset="0"/>
            </a:endParaRPr>
          </a:p>
        </p:txBody>
      </p:sp>
      <p:grpSp>
        <p:nvGrpSpPr>
          <p:cNvPr id="41" name="组合 40"/>
          <p:cNvGrpSpPr/>
          <p:nvPr/>
        </p:nvGrpSpPr>
        <p:grpSpPr>
          <a:xfrm>
            <a:off x="2540324" y="2808805"/>
            <a:ext cx="7567463" cy="3260088"/>
            <a:chOff x="1469374" y="2745600"/>
            <a:chExt cx="9184509" cy="4015440"/>
          </a:xfrm>
        </p:grpSpPr>
        <p:sp>
          <p:nvSpPr>
            <p:cNvPr id="42" name="iS1ide-TextBox 17"/>
            <p:cNvSpPr txBox="1"/>
            <p:nvPr/>
          </p:nvSpPr>
          <p:spPr>
            <a:xfrm>
              <a:off x="1469374" y="3895075"/>
              <a:ext cx="2115351" cy="502935"/>
            </a:xfrm>
            <a:prstGeom prst="rect">
              <a:avLst/>
            </a:prstGeom>
            <a:noFill/>
          </p:spPr>
          <p:txBody>
            <a:bodyPr wrap="none" lIns="360000" tIns="0" rIns="0" bIns="0" anchor="b" anchorCtr="0">
              <a:normAutofit/>
            </a:bodyPr>
            <a:lstStyle/>
            <a:p>
              <a:pPr lvl="0"/>
              <a:r>
                <a:rPr lang="zh-CN" altLang="en-US" sz="2000" b="1" dirty="0">
                  <a:latin typeface="Arial" panose="020B0604020202020204" pitchFamily="34" charset="0"/>
                  <a:ea typeface="微软雅黑" panose="020B0503020204020204" pitchFamily="34" charset="-122"/>
                  <a:sym typeface="Arial" panose="020B0604020202020204" pitchFamily="34" charset="0"/>
                </a:rPr>
                <a:t>相对引用</a:t>
              </a:r>
            </a:p>
          </p:txBody>
        </p:sp>
        <p:sp>
          <p:nvSpPr>
            <p:cNvPr id="43" name="iS1ide-TextBox 19"/>
            <p:cNvSpPr txBox="1"/>
            <p:nvPr/>
          </p:nvSpPr>
          <p:spPr>
            <a:xfrm>
              <a:off x="7718139" y="3802707"/>
              <a:ext cx="2935744" cy="595106"/>
            </a:xfrm>
            <a:prstGeom prst="rect">
              <a:avLst/>
            </a:prstGeom>
            <a:noFill/>
          </p:spPr>
          <p:txBody>
            <a:bodyPr wrap="none" lIns="360000" tIns="0" rIns="0" bIns="0" anchor="b" anchorCtr="0">
              <a:normAutofit/>
            </a:bodyPr>
            <a:lstStyle/>
            <a:p>
              <a:pPr lvl="0"/>
              <a:r>
                <a:rPr lang="zh-CN" altLang="en-US" sz="2000" b="1" dirty="0" smtClean="0">
                  <a:latin typeface="Arial" panose="020B0604020202020204" pitchFamily="34" charset="0"/>
                  <a:ea typeface="微软雅黑" panose="020B0503020204020204" pitchFamily="34" charset="-122"/>
                  <a:sym typeface="Arial" panose="020B0604020202020204" pitchFamily="34" charset="0"/>
                </a:rPr>
                <a:t>绝</a:t>
              </a:r>
              <a:r>
                <a:rPr lang="zh-CN" altLang="en-US" sz="2000" b="1" dirty="0">
                  <a:latin typeface="Arial" panose="020B0604020202020204" pitchFamily="34" charset="0"/>
                  <a:ea typeface="微软雅黑" panose="020B0503020204020204" pitchFamily="34" charset="-122"/>
                  <a:sym typeface="Arial" panose="020B0604020202020204" pitchFamily="34" charset="0"/>
                </a:rPr>
                <a:t>对引用</a:t>
              </a:r>
            </a:p>
          </p:txBody>
        </p:sp>
        <p:grpSp>
          <p:nvGrpSpPr>
            <p:cNvPr id="44" name="组合 43"/>
            <p:cNvGrpSpPr/>
            <p:nvPr/>
          </p:nvGrpSpPr>
          <p:grpSpPr>
            <a:xfrm>
              <a:off x="3987020" y="2745600"/>
              <a:ext cx="4008373" cy="3323803"/>
              <a:chOff x="3570608" y="2863746"/>
              <a:chExt cx="4951019" cy="3947176"/>
            </a:xfrm>
          </p:grpSpPr>
          <p:sp>
            <p:nvSpPr>
              <p:cNvPr id="46" name="iS1ide-Arc 12"/>
              <p:cNvSpPr/>
              <p:nvPr/>
            </p:nvSpPr>
            <p:spPr>
              <a:xfrm flipH="1" flipV="1">
                <a:off x="4168116" y="3092004"/>
                <a:ext cx="3756005" cy="3489209"/>
              </a:xfrm>
              <a:prstGeom prst="arc">
                <a:avLst>
                  <a:gd name="adj1" fmla="val 12136914"/>
                  <a:gd name="adj2" fmla="val 20239707"/>
                </a:avLst>
              </a:prstGeom>
              <a:ln w="19050">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7" name="iS1ide-Oval 8"/>
              <p:cNvSpPr/>
              <p:nvPr/>
            </p:nvSpPr>
            <p:spPr>
              <a:xfrm>
                <a:off x="4663993" y="3324402"/>
                <a:ext cx="2764251" cy="2567897"/>
              </a:xfrm>
              <a:prstGeom prst="ellipse">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bIns="360000" anchor="b" anchorCtr="1">
                <a:normAutofit/>
              </a:bodyPr>
              <a:lstStyle/>
              <a:p>
                <a:pPr algn="ctr">
                  <a:lnSpc>
                    <a:spcPct val="120000"/>
                  </a:lnSpc>
                  <a:defRPr/>
                </a:pPr>
                <a:endParaRPr lang="zh-CN" alt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8" name="iS1ide-Oval 9"/>
              <p:cNvSpPr/>
              <p:nvPr/>
            </p:nvSpPr>
            <p:spPr>
              <a:xfrm>
                <a:off x="3570608" y="3941874"/>
                <a:ext cx="1434877" cy="1332953"/>
              </a:xfrm>
              <a:prstGeom prst="ellipse">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9" name="iS1ide-Oval 10"/>
              <p:cNvSpPr/>
              <p:nvPr/>
            </p:nvSpPr>
            <p:spPr>
              <a:xfrm>
                <a:off x="7086750" y="3941874"/>
                <a:ext cx="1434877" cy="1332953"/>
              </a:xfrm>
              <a:prstGeom prst="ellipse">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50" name="iS1ide-Arc 11"/>
              <p:cNvSpPr/>
              <p:nvPr/>
            </p:nvSpPr>
            <p:spPr>
              <a:xfrm>
                <a:off x="4168116" y="2863746"/>
                <a:ext cx="3756005" cy="3489209"/>
              </a:xfrm>
              <a:prstGeom prst="arc">
                <a:avLst>
                  <a:gd name="adj1" fmla="val 12136914"/>
                  <a:gd name="adj2" fmla="val 20239707"/>
                </a:avLst>
              </a:prstGeom>
              <a:ln w="19050">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51" name="iS1ide-Freeform: Shape 15"/>
              <p:cNvSpPr/>
              <p:nvPr/>
            </p:nvSpPr>
            <p:spPr bwMode="auto">
              <a:xfrm>
                <a:off x="4005801" y="4390006"/>
                <a:ext cx="564493" cy="436690"/>
              </a:xfrm>
              <a:custGeom>
                <a:avLst/>
                <a:gdLst>
                  <a:gd name="T0" fmla="*/ 1028 w 1149"/>
                  <a:gd name="T1" fmla="*/ 541 h 955"/>
                  <a:gd name="T2" fmla="*/ 1044 w 1149"/>
                  <a:gd name="T3" fmla="*/ 661 h 955"/>
                  <a:gd name="T4" fmla="*/ 1005 w 1149"/>
                  <a:gd name="T5" fmla="*/ 753 h 955"/>
                  <a:gd name="T6" fmla="*/ 915 w 1149"/>
                  <a:gd name="T7" fmla="*/ 813 h 955"/>
                  <a:gd name="T8" fmla="*/ 862 w 1149"/>
                  <a:gd name="T9" fmla="*/ 882 h 955"/>
                  <a:gd name="T10" fmla="*/ 786 w 1149"/>
                  <a:gd name="T11" fmla="*/ 926 h 955"/>
                  <a:gd name="T12" fmla="*/ 670 w 1149"/>
                  <a:gd name="T13" fmla="*/ 944 h 955"/>
                  <a:gd name="T14" fmla="*/ 702 w 1149"/>
                  <a:gd name="T15" fmla="*/ 895 h 955"/>
                  <a:gd name="T16" fmla="*/ 752 w 1149"/>
                  <a:gd name="T17" fmla="*/ 876 h 955"/>
                  <a:gd name="T18" fmla="*/ 670 w 1149"/>
                  <a:gd name="T19" fmla="*/ 761 h 955"/>
                  <a:gd name="T20" fmla="*/ 793 w 1149"/>
                  <a:gd name="T21" fmla="*/ 816 h 955"/>
                  <a:gd name="T22" fmla="*/ 854 w 1149"/>
                  <a:gd name="T23" fmla="*/ 819 h 955"/>
                  <a:gd name="T24" fmla="*/ 754 w 1149"/>
                  <a:gd name="T25" fmla="*/ 707 h 955"/>
                  <a:gd name="T26" fmla="*/ 767 w 1149"/>
                  <a:gd name="T27" fmla="*/ 662 h 955"/>
                  <a:gd name="T28" fmla="*/ 909 w 1149"/>
                  <a:gd name="T29" fmla="*/ 755 h 955"/>
                  <a:gd name="T30" fmla="*/ 948 w 1149"/>
                  <a:gd name="T31" fmla="*/ 714 h 955"/>
                  <a:gd name="T32" fmla="*/ 813 w 1149"/>
                  <a:gd name="T33" fmla="*/ 581 h 955"/>
                  <a:gd name="T34" fmla="*/ 858 w 1149"/>
                  <a:gd name="T35" fmla="*/ 566 h 955"/>
                  <a:gd name="T36" fmla="*/ 998 w 1149"/>
                  <a:gd name="T37" fmla="*/ 628 h 955"/>
                  <a:gd name="T38" fmla="*/ 683 w 1149"/>
                  <a:gd name="T39" fmla="*/ 301 h 955"/>
                  <a:gd name="T40" fmla="*/ 730 w 1149"/>
                  <a:gd name="T41" fmla="*/ 285 h 955"/>
                  <a:gd name="T42" fmla="*/ 97 w 1149"/>
                  <a:gd name="T43" fmla="*/ 439 h 955"/>
                  <a:gd name="T44" fmla="*/ 0 w 1149"/>
                  <a:gd name="T45" fmla="*/ 254 h 955"/>
                  <a:gd name="T46" fmla="*/ 174 w 1149"/>
                  <a:gd name="T47" fmla="*/ 32 h 955"/>
                  <a:gd name="T48" fmla="*/ 260 w 1149"/>
                  <a:gd name="T49" fmla="*/ 2 h 955"/>
                  <a:gd name="T50" fmla="*/ 362 w 1149"/>
                  <a:gd name="T51" fmla="*/ 59 h 955"/>
                  <a:gd name="T52" fmla="*/ 525 w 1149"/>
                  <a:gd name="T53" fmla="*/ 40 h 955"/>
                  <a:gd name="T54" fmla="*/ 338 w 1149"/>
                  <a:gd name="T55" fmla="*/ 112 h 955"/>
                  <a:gd name="T56" fmla="*/ 233 w 1149"/>
                  <a:gd name="T57" fmla="*/ 59 h 955"/>
                  <a:gd name="T58" fmla="*/ 60 w 1149"/>
                  <a:gd name="T59" fmla="*/ 267 h 955"/>
                  <a:gd name="T60" fmla="*/ 143 w 1149"/>
                  <a:gd name="T61" fmla="*/ 367 h 955"/>
                  <a:gd name="T62" fmla="*/ 149 w 1149"/>
                  <a:gd name="T63" fmla="*/ 500 h 955"/>
                  <a:gd name="T64" fmla="*/ 538 w 1149"/>
                  <a:gd name="T65" fmla="*/ 788 h 955"/>
                  <a:gd name="T66" fmla="*/ 512 w 1149"/>
                  <a:gd name="T67" fmla="*/ 773 h 955"/>
                  <a:gd name="T68" fmla="*/ 456 w 1149"/>
                  <a:gd name="T69" fmla="*/ 707 h 955"/>
                  <a:gd name="T70" fmla="*/ 394 w 1149"/>
                  <a:gd name="T71" fmla="*/ 710 h 955"/>
                  <a:gd name="T72" fmla="*/ 370 w 1149"/>
                  <a:gd name="T73" fmla="*/ 642 h 955"/>
                  <a:gd name="T74" fmla="*/ 295 w 1149"/>
                  <a:gd name="T75" fmla="*/ 627 h 955"/>
                  <a:gd name="T76" fmla="*/ 283 w 1149"/>
                  <a:gd name="T77" fmla="*/ 546 h 955"/>
                  <a:gd name="T78" fmla="*/ 195 w 1149"/>
                  <a:gd name="T79" fmla="*/ 527 h 955"/>
                  <a:gd name="T80" fmla="*/ 135 w 1149"/>
                  <a:gd name="T81" fmla="*/ 607 h 955"/>
                  <a:gd name="T82" fmla="*/ 174 w 1149"/>
                  <a:gd name="T83" fmla="*/ 681 h 955"/>
                  <a:gd name="T84" fmla="*/ 230 w 1149"/>
                  <a:gd name="T85" fmla="*/ 692 h 955"/>
                  <a:gd name="T86" fmla="*/ 239 w 1149"/>
                  <a:gd name="T87" fmla="*/ 794 h 955"/>
                  <a:gd name="T88" fmla="*/ 341 w 1149"/>
                  <a:gd name="T89" fmla="*/ 789 h 955"/>
                  <a:gd name="T90" fmla="*/ 358 w 1149"/>
                  <a:gd name="T91" fmla="*/ 843 h 955"/>
                  <a:gd name="T92" fmla="*/ 458 w 1149"/>
                  <a:gd name="T93" fmla="*/ 862 h 955"/>
                  <a:gd name="T94" fmla="*/ 478 w 1149"/>
                  <a:gd name="T95" fmla="*/ 883 h 955"/>
                  <a:gd name="T96" fmla="*/ 540 w 1149"/>
                  <a:gd name="T97" fmla="*/ 937 h 955"/>
                  <a:gd name="T98" fmla="*/ 618 w 1149"/>
                  <a:gd name="T99" fmla="*/ 894 h 955"/>
                  <a:gd name="T100" fmla="*/ 602 w 1149"/>
                  <a:gd name="T101" fmla="*/ 804 h 955"/>
                  <a:gd name="T102" fmla="*/ 1035 w 1149"/>
                  <a:gd name="T103" fmla="*/ 442 h 955"/>
                  <a:gd name="T104" fmla="*/ 1090 w 1149"/>
                  <a:gd name="T105" fmla="*/ 313 h 955"/>
                  <a:gd name="T106" fmla="*/ 1130 w 1149"/>
                  <a:gd name="T107" fmla="*/ 172 h 955"/>
                  <a:gd name="T108" fmla="*/ 864 w 1149"/>
                  <a:gd name="T109" fmla="*/ 42 h 955"/>
                  <a:gd name="T110" fmla="*/ 685 w 1149"/>
                  <a:gd name="T111" fmla="*/ 43 h 955"/>
                  <a:gd name="T112" fmla="*/ 333 w 1149"/>
                  <a:gd name="T113" fmla="*/ 247 h 955"/>
                  <a:gd name="T114" fmla="*/ 358 w 1149"/>
                  <a:gd name="T115" fmla="*/ 338 h 955"/>
                  <a:gd name="T116" fmla="*/ 609 w 1149"/>
                  <a:gd name="T117" fmla="*/ 222 h 955"/>
                  <a:gd name="T118" fmla="*/ 713 w 1149"/>
                  <a:gd name="T119" fmla="*/ 240 h 955"/>
                  <a:gd name="T120" fmla="*/ 797 w 1149"/>
                  <a:gd name="T121" fmla="*/ 256 h 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49" h="955">
                    <a:moveTo>
                      <a:pt x="748" y="284"/>
                    </a:moveTo>
                    <a:lnTo>
                      <a:pt x="748" y="284"/>
                    </a:lnTo>
                    <a:lnTo>
                      <a:pt x="852" y="378"/>
                    </a:lnTo>
                    <a:lnTo>
                      <a:pt x="903" y="424"/>
                    </a:lnTo>
                    <a:lnTo>
                      <a:pt x="954" y="473"/>
                    </a:lnTo>
                    <a:lnTo>
                      <a:pt x="954" y="473"/>
                    </a:lnTo>
                    <a:lnTo>
                      <a:pt x="961" y="478"/>
                    </a:lnTo>
                    <a:lnTo>
                      <a:pt x="968" y="484"/>
                    </a:lnTo>
                    <a:lnTo>
                      <a:pt x="1006" y="518"/>
                    </a:lnTo>
                    <a:lnTo>
                      <a:pt x="1028" y="541"/>
                    </a:lnTo>
                    <a:lnTo>
                      <a:pt x="1028" y="541"/>
                    </a:lnTo>
                    <a:lnTo>
                      <a:pt x="1037" y="552"/>
                    </a:lnTo>
                    <a:lnTo>
                      <a:pt x="1044" y="562"/>
                    </a:lnTo>
                    <a:lnTo>
                      <a:pt x="1050" y="573"/>
                    </a:lnTo>
                    <a:lnTo>
                      <a:pt x="1054" y="585"/>
                    </a:lnTo>
                    <a:lnTo>
                      <a:pt x="1057" y="596"/>
                    </a:lnTo>
                    <a:lnTo>
                      <a:pt x="1057" y="607"/>
                    </a:lnTo>
                    <a:lnTo>
                      <a:pt x="1057" y="618"/>
                    </a:lnTo>
                    <a:lnTo>
                      <a:pt x="1056" y="630"/>
                    </a:lnTo>
                    <a:lnTo>
                      <a:pt x="1054" y="641"/>
                    </a:lnTo>
                    <a:lnTo>
                      <a:pt x="1049" y="651"/>
                    </a:lnTo>
                    <a:lnTo>
                      <a:pt x="1044" y="661"/>
                    </a:lnTo>
                    <a:lnTo>
                      <a:pt x="1038" y="671"/>
                    </a:lnTo>
                    <a:lnTo>
                      <a:pt x="1030" y="679"/>
                    </a:lnTo>
                    <a:lnTo>
                      <a:pt x="1022" y="686"/>
                    </a:lnTo>
                    <a:lnTo>
                      <a:pt x="1013" y="692"/>
                    </a:lnTo>
                    <a:lnTo>
                      <a:pt x="1003" y="697"/>
                    </a:lnTo>
                    <a:lnTo>
                      <a:pt x="1003" y="697"/>
                    </a:lnTo>
                    <a:lnTo>
                      <a:pt x="1006" y="709"/>
                    </a:lnTo>
                    <a:lnTo>
                      <a:pt x="1009" y="720"/>
                    </a:lnTo>
                    <a:lnTo>
                      <a:pt x="1009" y="731"/>
                    </a:lnTo>
                    <a:lnTo>
                      <a:pt x="1008" y="742"/>
                    </a:lnTo>
                    <a:lnTo>
                      <a:pt x="1005" y="753"/>
                    </a:lnTo>
                    <a:lnTo>
                      <a:pt x="1002" y="762"/>
                    </a:lnTo>
                    <a:lnTo>
                      <a:pt x="997" y="772"/>
                    </a:lnTo>
                    <a:lnTo>
                      <a:pt x="991" y="780"/>
                    </a:lnTo>
                    <a:lnTo>
                      <a:pt x="984" y="787"/>
                    </a:lnTo>
                    <a:lnTo>
                      <a:pt x="977" y="794"/>
                    </a:lnTo>
                    <a:lnTo>
                      <a:pt x="967" y="800"/>
                    </a:lnTo>
                    <a:lnTo>
                      <a:pt x="958" y="806"/>
                    </a:lnTo>
                    <a:lnTo>
                      <a:pt x="948" y="810"/>
                    </a:lnTo>
                    <a:lnTo>
                      <a:pt x="937" y="812"/>
                    </a:lnTo>
                    <a:lnTo>
                      <a:pt x="927" y="813"/>
                    </a:lnTo>
                    <a:lnTo>
                      <a:pt x="915" y="813"/>
                    </a:lnTo>
                    <a:lnTo>
                      <a:pt x="915" y="813"/>
                    </a:lnTo>
                    <a:lnTo>
                      <a:pt x="914" y="823"/>
                    </a:lnTo>
                    <a:lnTo>
                      <a:pt x="911" y="832"/>
                    </a:lnTo>
                    <a:lnTo>
                      <a:pt x="908" y="841"/>
                    </a:lnTo>
                    <a:lnTo>
                      <a:pt x="903" y="849"/>
                    </a:lnTo>
                    <a:lnTo>
                      <a:pt x="898" y="856"/>
                    </a:lnTo>
                    <a:lnTo>
                      <a:pt x="892" y="862"/>
                    </a:lnTo>
                    <a:lnTo>
                      <a:pt x="885" y="869"/>
                    </a:lnTo>
                    <a:lnTo>
                      <a:pt x="878" y="874"/>
                    </a:lnTo>
                    <a:lnTo>
                      <a:pt x="871" y="879"/>
                    </a:lnTo>
                    <a:lnTo>
                      <a:pt x="862" y="882"/>
                    </a:lnTo>
                    <a:lnTo>
                      <a:pt x="854" y="886"/>
                    </a:lnTo>
                    <a:lnTo>
                      <a:pt x="846" y="888"/>
                    </a:lnTo>
                    <a:lnTo>
                      <a:pt x="836" y="889"/>
                    </a:lnTo>
                    <a:lnTo>
                      <a:pt x="827" y="889"/>
                    </a:lnTo>
                    <a:lnTo>
                      <a:pt x="817" y="888"/>
                    </a:lnTo>
                    <a:lnTo>
                      <a:pt x="808" y="887"/>
                    </a:lnTo>
                    <a:lnTo>
                      <a:pt x="808" y="887"/>
                    </a:lnTo>
                    <a:lnTo>
                      <a:pt x="804" y="898"/>
                    </a:lnTo>
                    <a:lnTo>
                      <a:pt x="799" y="908"/>
                    </a:lnTo>
                    <a:lnTo>
                      <a:pt x="793" y="918"/>
                    </a:lnTo>
                    <a:lnTo>
                      <a:pt x="786" y="926"/>
                    </a:lnTo>
                    <a:lnTo>
                      <a:pt x="778" y="934"/>
                    </a:lnTo>
                    <a:lnTo>
                      <a:pt x="770" y="940"/>
                    </a:lnTo>
                    <a:lnTo>
                      <a:pt x="760" y="945"/>
                    </a:lnTo>
                    <a:lnTo>
                      <a:pt x="750" y="950"/>
                    </a:lnTo>
                    <a:lnTo>
                      <a:pt x="739" y="952"/>
                    </a:lnTo>
                    <a:lnTo>
                      <a:pt x="728" y="955"/>
                    </a:lnTo>
                    <a:lnTo>
                      <a:pt x="716" y="955"/>
                    </a:lnTo>
                    <a:lnTo>
                      <a:pt x="704" y="953"/>
                    </a:lnTo>
                    <a:lnTo>
                      <a:pt x="692" y="952"/>
                    </a:lnTo>
                    <a:lnTo>
                      <a:pt x="681" y="949"/>
                    </a:lnTo>
                    <a:lnTo>
                      <a:pt x="670" y="944"/>
                    </a:lnTo>
                    <a:lnTo>
                      <a:pt x="658" y="938"/>
                    </a:lnTo>
                    <a:lnTo>
                      <a:pt x="650" y="932"/>
                    </a:lnTo>
                    <a:lnTo>
                      <a:pt x="650" y="932"/>
                    </a:lnTo>
                    <a:lnTo>
                      <a:pt x="658" y="920"/>
                    </a:lnTo>
                    <a:lnTo>
                      <a:pt x="664" y="907"/>
                    </a:lnTo>
                    <a:lnTo>
                      <a:pt x="669" y="894"/>
                    </a:lnTo>
                    <a:lnTo>
                      <a:pt x="672" y="880"/>
                    </a:lnTo>
                    <a:lnTo>
                      <a:pt x="672" y="880"/>
                    </a:lnTo>
                    <a:lnTo>
                      <a:pt x="684" y="887"/>
                    </a:lnTo>
                    <a:lnTo>
                      <a:pt x="696" y="893"/>
                    </a:lnTo>
                    <a:lnTo>
                      <a:pt x="702" y="895"/>
                    </a:lnTo>
                    <a:lnTo>
                      <a:pt x="708" y="896"/>
                    </a:lnTo>
                    <a:lnTo>
                      <a:pt x="714" y="898"/>
                    </a:lnTo>
                    <a:lnTo>
                      <a:pt x="721" y="898"/>
                    </a:lnTo>
                    <a:lnTo>
                      <a:pt x="721" y="898"/>
                    </a:lnTo>
                    <a:lnTo>
                      <a:pt x="732" y="895"/>
                    </a:lnTo>
                    <a:lnTo>
                      <a:pt x="740" y="892"/>
                    </a:lnTo>
                    <a:lnTo>
                      <a:pt x="744" y="888"/>
                    </a:lnTo>
                    <a:lnTo>
                      <a:pt x="747" y="885"/>
                    </a:lnTo>
                    <a:lnTo>
                      <a:pt x="750" y="881"/>
                    </a:lnTo>
                    <a:lnTo>
                      <a:pt x="752" y="876"/>
                    </a:lnTo>
                    <a:lnTo>
                      <a:pt x="752" y="876"/>
                    </a:lnTo>
                    <a:lnTo>
                      <a:pt x="753" y="867"/>
                    </a:lnTo>
                    <a:lnTo>
                      <a:pt x="751" y="855"/>
                    </a:lnTo>
                    <a:lnTo>
                      <a:pt x="677" y="795"/>
                    </a:lnTo>
                    <a:lnTo>
                      <a:pt x="677" y="795"/>
                    </a:lnTo>
                    <a:lnTo>
                      <a:pt x="673" y="792"/>
                    </a:lnTo>
                    <a:lnTo>
                      <a:pt x="670" y="787"/>
                    </a:lnTo>
                    <a:lnTo>
                      <a:pt x="667" y="782"/>
                    </a:lnTo>
                    <a:lnTo>
                      <a:pt x="666" y="776"/>
                    </a:lnTo>
                    <a:lnTo>
                      <a:pt x="666" y="772"/>
                    </a:lnTo>
                    <a:lnTo>
                      <a:pt x="667" y="766"/>
                    </a:lnTo>
                    <a:lnTo>
                      <a:pt x="670" y="761"/>
                    </a:lnTo>
                    <a:lnTo>
                      <a:pt x="672" y="756"/>
                    </a:lnTo>
                    <a:lnTo>
                      <a:pt x="672" y="756"/>
                    </a:lnTo>
                    <a:lnTo>
                      <a:pt x="677" y="751"/>
                    </a:lnTo>
                    <a:lnTo>
                      <a:pt x="682" y="749"/>
                    </a:lnTo>
                    <a:lnTo>
                      <a:pt x="686" y="747"/>
                    </a:lnTo>
                    <a:lnTo>
                      <a:pt x="691" y="745"/>
                    </a:lnTo>
                    <a:lnTo>
                      <a:pt x="697" y="745"/>
                    </a:lnTo>
                    <a:lnTo>
                      <a:pt x="702" y="747"/>
                    </a:lnTo>
                    <a:lnTo>
                      <a:pt x="708" y="748"/>
                    </a:lnTo>
                    <a:lnTo>
                      <a:pt x="713" y="751"/>
                    </a:lnTo>
                    <a:lnTo>
                      <a:pt x="793" y="816"/>
                    </a:lnTo>
                    <a:lnTo>
                      <a:pt x="793" y="816"/>
                    </a:lnTo>
                    <a:lnTo>
                      <a:pt x="801" y="821"/>
                    </a:lnTo>
                    <a:lnTo>
                      <a:pt x="808" y="826"/>
                    </a:lnTo>
                    <a:lnTo>
                      <a:pt x="816" y="830"/>
                    </a:lnTo>
                    <a:lnTo>
                      <a:pt x="823" y="831"/>
                    </a:lnTo>
                    <a:lnTo>
                      <a:pt x="829" y="832"/>
                    </a:lnTo>
                    <a:lnTo>
                      <a:pt x="836" y="831"/>
                    </a:lnTo>
                    <a:lnTo>
                      <a:pt x="843" y="829"/>
                    </a:lnTo>
                    <a:lnTo>
                      <a:pt x="849" y="825"/>
                    </a:lnTo>
                    <a:lnTo>
                      <a:pt x="849" y="825"/>
                    </a:lnTo>
                    <a:lnTo>
                      <a:pt x="854" y="819"/>
                    </a:lnTo>
                    <a:lnTo>
                      <a:pt x="858" y="813"/>
                    </a:lnTo>
                    <a:lnTo>
                      <a:pt x="858" y="813"/>
                    </a:lnTo>
                    <a:lnTo>
                      <a:pt x="859" y="806"/>
                    </a:lnTo>
                    <a:lnTo>
                      <a:pt x="860" y="799"/>
                    </a:lnTo>
                    <a:lnTo>
                      <a:pt x="860" y="795"/>
                    </a:lnTo>
                    <a:lnTo>
                      <a:pt x="859" y="792"/>
                    </a:lnTo>
                    <a:lnTo>
                      <a:pt x="857" y="789"/>
                    </a:lnTo>
                    <a:lnTo>
                      <a:pt x="854" y="786"/>
                    </a:lnTo>
                    <a:lnTo>
                      <a:pt x="758" y="711"/>
                    </a:lnTo>
                    <a:lnTo>
                      <a:pt x="758" y="711"/>
                    </a:lnTo>
                    <a:lnTo>
                      <a:pt x="754" y="707"/>
                    </a:lnTo>
                    <a:lnTo>
                      <a:pt x="751" y="703"/>
                    </a:lnTo>
                    <a:lnTo>
                      <a:pt x="748" y="698"/>
                    </a:lnTo>
                    <a:lnTo>
                      <a:pt x="747" y="692"/>
                    </a:lnTo>
                    <a:lnTo>
                      <a:pt x="747" y="687"/>
                    </a:lnTo>
                    <a:lnTo>
                      <a:pt x="748" y="681"/>
                    </a:lnTo>
                    <a:lnTo>
                      <a:pt x="751" y="676"/>
                    </a:lnTo>
                    <a:lnTo>
                      <a:pt x="753" y="672"/>
                    </a:lnTo>
                    <a:lnTo>
                      <a:pt x="753" y="672"/>
                    </a:lnTo>
                    <a:lnTo>
                      <a:pt x="758" y="667"/>
                    </a:lnTo>
                    <a:lnTo>
                      <a:pt x="763" y="665"/>
                    </a:lnTo>
                    <a:lnTo>
                      <a:pt x="767" y="662"/>
                    </a:lnTo>
                    <a:lnTo>
                      <a:pt x="772" y="661"/>
                    </a:lnTo>
                    <a:lnTo>
                      <a:pt x="778" y="661"/>
                    </a:lnTo>
                    <a:lnTo>
                      <a:pt x="783" y="661"/>
                    </a:lnTo>
                    <a:lnTo>
                      <a:pt x="789" y="663"/>
                    </a:lnTo>
                    <a:lnTo>
                      <a:pt x="793" y="667"/>
                    </a:lnTo>
                    <a:lnTo>
                      <a:pt x="893" y="745"/>
                    </a:lnTo>
                    <a:lnTo>
                      <a:pt x="893" y="745"/>
                    </a:lnTo>
                    <a:lnTo>
                      <a:pt x="896" y="747"/>
                    </a:lnTo>
                    <a:lnTo>
                      <a:pt x="896" y="747"/>
                    </a:lnTo>
                    <a:lnTo>
                      <a:pt x="902" y="751"/>
                    </a:lnTo>
                    <a:lnTo>
                      <a:pt x="909" y="755"/>
                    </a:lnTo>
                    <a:lnTo>
                      <a:pt x="916" y="756"/>
                    </a:lnTo>
                    <a:lnTo>
                      <a:pt x="922" y="757"/>
                    </a:lnTo>
                    <a:lnTo>
                      <a:pt x="929" y="756"/>
                    </a:lnTo>
                    <a:lnTo>
                      <a:pt x="935" y="754"/>
                    </a:lnTo>
                    <a:lnTo>
                      <a:pt x="940" y="750"/>
                    </a:lnTo>
                    <a:lnTo>
                      <a:pt x="944" y="747"/>
                    </a:lnTo>
                    <a:lnTo>
                      <a:pt x="948" y="741"/>
                    </a:lnTo>
                    <a:lnTo>
                      <a:pt x="950" y="735"/>
                    </a:lnTo>
                    <a:lnTo>
                      <a:pt x="952" y="729"/>
                    </a:lnTo>
                    <a:lnTo>
                      <a:pt x="950" y="722"/>
                    </a:lnTo>
                    <a:lnTo>
                      <a:pt x="948" y="714"/>
                    </a:lnTo>
                    <a:lnTo>
                      <a:pt x="944" y="706"/>
                    </a:lnTo>
                    <a:lnTo>
                      <a:pt x="937" y="699"/>
                    </a:lnTo>
                    <a:lnTo>
                      <a:pt x="929" y="691"/>
                    </a:lnTo>
                    <a:lnTo>
                      <a:pt x="823" y="611"/>
                    </a:lnTo>
                    <a:lnTo>
                      <a:pt x="823" y="611"/>
                    </a:lnTo>
                    <a:lnTo>
                      <a:pt x="818" y="607"/>
                    </a:lnTo>
                    <a:lnTo>
                      <a:pt x="816" y="603"/>
                    </a:lnTo>
                    <a:lnTo>
                      <a:pt x="814" y="598"/>
                    </a:lnTo>
                    <a:lnTo>
                      <a:pt x="813" y="592"/>
                    </a:lnTo>
                    <a:lnTo>
                      <a:pt x="813" y="587"/>
                    </a:lnTo>
                    <a:lnTo>
                      <a:pt x="813" y="581"/>
                    </a:lnTo>
                    <a:lnTo>
                      <a:pt x="815" y="577"/>
                    </a:lnTo>
                    <a:lnTo>
                      <a:pt x="817" y="572"/>
                    </a:lnTo>
                    <a:lnTo>
                      <a:pt x="817" y="572"/>
                    </a:lnTo>
                    <a:lnTo>
                      <a:pt x="822" y="567"/>
                    </a:lnTo>
                    <a:lnTo>
                      <a:pt x="826" y="564"/>
                    </a:lnTo>
                    <a:lnTo>
                      <a:pt x="832" y="561"/>
                    </a:lnTo>
                    <a:lnTo>
                      <a:pt x="836" y="560"/>
                    </a:lnTo>
                    <a:lnTo>
                      <a:pt x="842" y="560"/>
                    </a:lnTo>
                    <a:lnTo>
                      <a:pt x="847" y="561"/>
                    </a:lnTo>
                    <a:lnTo>
                      <a:pt x="853" y="562"/>
                    </a:lnTo>
                    <a:lnTo>
                      <a:pt x="858" y="566"/>
                    </a:lnTo>
                    <a:lnTo>
                      <a:pt x="962" y="644"/>
                    </a:lnTo>
                    <a:lnTo>
                      <a:pt x="962" y="644"/>
                    </a:lnTo>
                    <a:lnTo>
                      <a:pt x="967" y="647"/>
                    </a:lnTo>
                    <a:lnTo>
                      <a:pt x="971" y="647"/>
                    </a:lnTo>
                    <a:lnTo>
                      <a:pt x="975" y="647"/>
                    </a:lnTo>
                    <a:lnTo>
                      <a:pt x="979" y="646"/>
                    </a:lnTo>
                    <a:lnTo>
                      <a:pt x="984" y="643"/>
                    </a:lnTo>
                    <a:lnTo>
                      <a:pt x="987" y="641"/>
                    </a:lnTo>
                    <a:lnTo>
                      <a:pt x="994" y="634"/>
                    </a:lnTo>
                    <a:lnTo>
                      <a:pt x="994" y="634"/>
                    </a:lnTo>
                    <a:lnTo>
                      <a:pt x="998" y="628"/>
                    </a:lnTo>
                    <a:lnTo>
                      <a:pt x="1000" y="621"/>
                    </a:lnTo>
                    <a:lnTo>
                      <a:pt x="1002" y="615"/>
                    </a:lnTo>
                    <a:lnTo>
                      <a:pt x="1002" y="607"/>
                    </a:lnTo>
                    <a:lnTo>
                      <a:pt x="999" y="600"/>
                    </a:lnTo>
                    <a:lnTo>
                      <a:pt x="997" y="593"/>
                    </a:lnTo>
                    <a:lnTo>
                      <a:pt x="993" y="587"/>
                    </a:lnTo>
                    <a:lnTo>
                      <a:pt x="987" y="581"/>
                    </a:lnTo>
                    <a:lnTo>
                      <a:pt x="966" y="559"/>
                    </a:lnTo>
                    <a:lnTo>
                      <a:pt x="685" y="303"/>
                    </a:lnTo>
                    <a:lnTo>
                      <a:pt x="685" y="303"/>
                    </a:lnTo>
                    <a:lnTo>
                      <a:pt x="683" y="301"/>
                    </a:lnTo>
                    <a:lnTo>
                      <a:pt x="683" y="298"/>
                    </a:lnTo>
                    <a:lnTo>
                      <a:pt x="682" y="296"/>
                    </a:lnTo>
                    <a:lnTo>
                      <a:pt x="683" y="292"/>
                    </a:lnTo>
                    <a:lnTo>
                      <a:pt x="684" y="290"/>
                    </a:lnTo>
                    <a:lnTo>
                      <a:pt x="686" y="289"/>
                    </a:lnTo>
                    <a:lnTo>
                      <a:pt x="689" y="288"/>
                    </a:lnTo>
                    <a:lnTo>
                      <a:pt x="692" y="288"/>
                    </a:lnTo>
                    <a:lnTo>
                      <a:pt x="692" y="288"/>
                    </a:lnTo>
                    <a:lnTo>
                      <a:pt x="706" y="288"/>
                    </a:lnTo>
                    <a:lnTo>
                      <a:pt x="719" y="286"/>
                    </a:lnTo>
                    <a:lnTo>
                      <a:pt x="730" y="285"/>
                    </a:lnTo>
                    <a:lnTo>
                      <a:pt x="744" y="284"/>
                    </a:lnTo>
                    <a:lnTo>
                      <a:pt x="744" y="284"/>
                    </a:lnTo>
                    <a:lnTo>
                      <a:pt x="748" y="284"/>
                    </a:lnTo>
                    <a:lnTo>
                      <a:pt x="748" y="284"/>
                    </a:lnTo>
                    <a:close/>
                    <a:moveTo>
                      <a:pt x="129" y="522"/>
                    </a:moveTo>
                    <a:lnTo>
                      <a:pt x="129" y="522"/>
                    </a:lnTo>
                    <a:lnTo>
                      <a:pt x="119" y="506"/>
                    </a:lnTo>
                    <a:lnTo>
                      <a:pt x="112" y="491"/>
                    </a:lnTo>
                    <a:lnTo>
                      <a:pt x="106" y="474"/>
                    </a:lnTo>
                    <a:lnTo>
                      <a:pt x="102" y="457"/>
                    </a:lnTo>
                    <a:lnTo>
                      <a:pt x="97" y="439"/>
                    </a:lnTo>
                    <a:lnTo>
                      <a:pt x="94" y="421"/>
                    </a:lnTo>
                    <a:lnTo>
                      <a:pt x="90" y="383"/>
                    </a:lnTo>
                    <a:lnTo>
                      <a:pt x="54" y="350"/>
                    </a:lnTo>
                    <a:lnTo>
                      <a:pt x="54" y="350"/>
                    </a:lnTo>
                    <a:lnTo>
                      <a:pt x="34" y="328"/>
                    </a:lnTo>
                    <a:lnTo>
                      <a:pt x="24" y="317"/>
                    </a:lnTo>
                    <a:lnTo>
                      <a:pt x="17" y="307"/>
                    </a:lnTo>
                    <a:lnTo>
                      <a:pt x="10" y="296"/>
                    </a:lnTo>
                    <a:lnTo>
                      <a:pt x="5" y="283"/>
                    </a:lnTo>
                    <a:lnTo>
                      <a:pt x="2" y="270"/>
                    </a:lnTo>
                    <a:lnTo>
                      <a:pt x="0" y="254"/>
                    </a:lnTo>
                    <a:lnTo>
                      <a:pt x="0" y="254"/>
                    </a:lnTo>
                    <a:lnTo>
                      <a:pt x="2" y="246"/>
                    </a:lnTo>
                    <a:lnTo>
                      <a:pt x="3" y="238"/>
                    </a:lnTo>
                    <a:lnTo>
                      <a:pt x="4" y="229"/>
                    </a:lnTo>
                    <a:lnTo>
                      <a:pt x="8" y="222"/>
                    </a:lnTo>
                    <a:lnTo>
                      <a:pt x="11" y="214"/>
                    </a:lnTo>
                    <a:lnTo>
                      <a:pt x="15" y="207"/>
                    </a:lnTo>
                    <a:lnTo>
                      <a:pt x="19" y="200"/>
                    </a:lnTo>
                    <a:lnTo>
                      <a:pt x="25" y="193"/>
                    </a:lnTo>
                    <a:lnTo>
                      <a:pt x="174" y="32"/>
                    </a:lnTo>
                    <a:lnTo>
                      <a:pt x="174" y="32"/>
                    </a:lnTo>
                    <a:lnTo>
                      <a:pt x="180" y="25"/>
                    </a:lnTo>
                    <a:lnTo>
                      <a:pt x="187" y="20"/>
                    </a:lnTo>
                    <a:lnTo>
                      <a:pt x="194" y="15"/>
                    </a:lnTo>
                    <a:lnTo>
                      <a:pt x="203" y="11"/>
                    </a:lnTo>
                    <a:lnTo>
                      <a:pt x="210" y="7"/>
                    </a:lnTo>
                    <a:lnTo>
                      <a:pt x="218" y="5"/>
                    </a:lnTo>
                    <a:lnTo>
                      <a:pt x="226" y="2"/>
                    </a:lnTo>
                    <a:lnTo>
                      <a:pt x="235" y="1"/>
                    </a:lnTo>
                    <a:lnTo>
                      <a:pt x="243" y="1"/>
                    </a:lnTo>
                    <a:lnTo>
                      <a:pt x="251" y="1"/>
                    </a:lnTo>
                    <a:lnTo>
                      <a:pt x="260" y="2"/>
                    </a:lnTo>
                    <a:lnTo>
                      <a:pt x="268" y="5"/>
                    </a:lnTo>
                    <a:lnTo>
                      <a:pt x="276" y="7"/>
                    </a:lnTo>
                    <a:lnTo>
                      <a:pt x="285" y="11"/>
                    </a:lnTo>
                    <a:lnTo>
                      <a:pt x="292" y="15"/>
                    </a:lnTo>
                    <a:lnTo>
                      <a:pt x="299" y="20"/>
                    </a:lnTo>
                    <a:lnTo>
                      <a:pt x="299" y="20"/>
                    </a:lnTo>
                    <a:lnTo>
                      <a:pt x="314" y="32"/>
                    </a:lnTo>
                    <a:lnTo>
                      <a:pt x="329" y="42"/>
                    </a:lnTo>
                    <a:lnTo>
                      <a:pt x="343" y="51"/>
                    </a:lnTo>
                    <a:lnTo>
                      <a:pt x="362" y="59"/>
                    </a:lnTo>
                    <a:lnTo>
                      <a:pt x="362" y="59"/>
                    </a:lnTo>
                    <a:lnTo>
                      <a:pt x="375" y="64"/>
                    </a:lnTo>
                    <a:lnTo>
                      <a:pt x="382" y="65"/>
                    </a:lnTo>
                    <a:lnTo>
                      <a:pt x="382" y="65"/>
                    </a:lnTo>
                    <a:lnTo>
                      <a:pt x="399" y="62"/>
                    </a:lnTo>
                    <a:lnTo>
                      <a:pt x="415" y="58"/>
                    </a:lnTo>
                    <a:lnTo>
                      <a:pt x="451" y="50"/>
                    </a:lnTo>
                    <a:lnTo>
                      <a:pt x="469" y="46"/>
                    </a:lnTo>
                    <a:lnTo>
                      <a:pt x="488" y="43"/>
                    </a:lnTo>
                    <a:lnTo>
                      <a:pt x="506" y="40"/>
                    </a:lnTo>
                    <a:lnTo>
                      <a:pt x="525" y="40"/>
                    </a:lnTo>
                    <a:lnTo>
                      <a:pt x="525" y="40"/>
                    </a:lnTo>
                    <a:lnTo>
                      <a:pt x="501" y="57"/>
                    </a:lnTo>
                    <a:lnTo>
                      <a:pt x="469" y="82"/>
                    </a:lnTo>
                    <a:lnTo>
                      <a:pt x="426" y="114"/>
                    </a:lnTo>
                    <a:lnTo>
                      <a:pt x="426" y="114"/>
                    </a:lnTo>
                    <a:lnTo>
                      <a:pt x="407" y="119"/>
                    </a:lnTo>
                    <a:lnTo>
                      <a:pt x="389" y="121"/>
                    </a:lnTo>
                    <a:lnTo>
                      <a:pt x="389" y="121"/>
                    </a:lnTo>
                    <a:lnTo>
                      <a:pt x="379" y="121"/>
                    </a:lnTo>
                    <a:lnTo>
                      <a:pt x="365" y="120"/>
                    </a:lnTo>
                    <a:lnTo>
                      <a:pt x="352" y="116"/>
                    </a:lnTo>
                    <a:lnTo>
                      <a:pt x="338" y="112"/>
                    </a:lnTo>
                    <a:lnTo>
                      <a:pt x="325" y="106"/>
                    </a:lnTo>
                    <a:lnTo>
                      <a:pt x="313" y="100"/>
                    </a:lnTo>
                    <a:lnTo>
                      <a:pt x="302" y="93"/>
                    </a:lnTo>
                    <a:lnTo>
                      <a:pt x="293" y="88"/>
                    </a:lnTo>
                    <a:lnTo>
                      <a:pt x="264" y="65"/>
                    </a:lnTo>
                    <a:lnTo>
                      <a:pt x="264" y="65"/>
                    </a:lnTo>
                    <a:lnTo>
                      <a:pt x="258" y="62"/>
                    </a:lnTo>
                    <a:lnTo>
                      <a:pt x="253" y="59"/>
                    </a:lnTo>
                    <a:lnTo>
                      <a:pt x="247" y="58"/>
                    </a:lnTo>
                    <a:lnTo>
                      <a:pt x="239" y="58"/>
                    </a:lnTo>
                    <a:lnTo>
                      <a:pt x="233" y="59"/>
                    </a:lnTo>
                    <a:lnTo>
                      <a:pt x="228" y="62"/>
                    </a:lnTo>
                    <a:lnTo>
                      <a:pt x="222" y="65"/>
                    </a:lnTo>
                    <a:lnTo>
                      <a:pt x="216" y="70"/>
                    </a:lnTo>
                    <a:lnTo>
                      <a:pt x="67" y="231"/>
                    </a:lnTo>
                    <a:lnTo>
                      <a:pt x="67" y="231"/>
                    </a:lnTo>
                    <a:lnTo>
                      <a:pt x="63" y="237"/>
                    </a:lnTo>
                    <a:lnTo>
                      <a:pt x="60" y="243"/>
                    </a:lnTo>
                    <a:lnTo>
                      <a:pt x="59" y="248"/>
                    </a:lnTo>
                    <a:lnTo>
                      <a:pt x="58" y="256"/>
                    </a:lnTo>
                    <a:lnTo>
                      <a:pt x="59" y="262"/>
                    </a:lnTo>
                    <a:lnTo>
                      <a:pt x="60" y="267"/>
                    </a:lnTo>
                    <a:lnTo>
                      <a:pt x="63" y="273"/>
                    </a:lnTo>
                    <a:lnTo>
                      <a:pt x="67" y="279"/>
                    </a:lnTo>
                    <a:lnTo>
                      <a:pt x="67" y="279"/>
                    </a:lnTo>
                    <a:lnTo>
                      <a:pt x="85" y="300"/>
                    </a:lnTo>
                    <a:lnTo>
                      <a:pt x="105" y="320"/>
                    </a:lnTo>
                    <a:lnTo>
                      <a:pt x="105" y="320"/>
                    </a:lnTo>
                    <a:lnTo>
                      <a:pt x="117" y="332"/>
                    </a:lnTo>
                    <a:lnTo>
                      <a:pt x="130" y="346"/>
                    </a:lnTo>
                    <a:lnTo>
                      <a:pt x="136" y="353"/>
                    </a:lnTo>
                    <a:lnTo>
                      <a:pt x="140" y="360"/>
                    </a:lnTo>
                    <a:lnTo>
                      <a:pt x="143" y="367"/>
                    </a:lnTo>
                    <a:lnTo>
                      <a:pt x="146" y="374"/>
                    </a:lnTo>
                    <a:lnTo>
                      <a:pt x="146" y="374"/>
                    </a:lnTo>
                    <a:lnTo>
                      <a:pt x="149" y="403"/>
                    </a:lnTo>
                    <a:lnTo>
                      <a:pt x="154" y="433"/>
                    </a:lnTo>
                    <a:lnTo>
                      <a:pt x="157" y="448"/>
                    </a:lnTo>
                    <a:lnTo>
                      <a:pt x="161" y="461"/>
                    </a:lnTo>
                    <a:lnTo>
                      <a:pt x="167" y="474"/>
                    </a:lnTo>
                    <a:lnTo>
                      <a:pt x="173" y="485"/>
                    </a:lnTo>
                    <a:lnTo>
                      <a:pt x="173" y="485"/>
                    </a:lnTo>
                    <a:lnTo>
                      <a:pt x="160" y="492"/>
                    </a:lnTo>
                    <a:lnTo>
                      <a:pt x="149" y="500"/>
                    </a:lnTo>
                    <a:lnTo>
                      <a:pt x="140" y="510"/>
                    </a:lnTo>
                    <a:lnTo>
                      <a:pt x="129" y="522"/>
                    </a:lnTo>
                    <a:lnTo>
                      <a:pt x="129" y="522"/>
                    </a:lnTo>
                    <a:close/>
                    <a:moveTo>
                      <a:pt x="602" y="804"/>
                    </a:moveTo>
                    <a:lnTo>
                      <a:pt x="602" y="804"/>
                    </a:lnTo>
                    <a:lnTo>
                      <a:pt x="593" y="797"/>
                    </a:lnTo>
                    <a:lnTo>
                      <a:pt x="582" y="792"/>
                    </a:lnTo>
                    <a:lnTo>
                      <a:pt x="571" y="788"/>
                    </a:lnTo>
                    <a:lnTo>
                      <a:pt x="560" y="786"/>
                    </a:lnTo>
                    <a:lnTo>
                      <a:pt x="549" y="786"/>
                    </a:lnTo>
                    <a:lnTo>
                      <a:pt x="538" y="788"/>
                    </a:lnTo>
                    <a:lnTo>
                      <a:pt x="527" y="791"/>
                    </a:lnTo>
                    <a:lnTo>
                      <a:pt x="518" y="797"/>
                    </a:lnTo>
                    <a:lnTo>
                      <a:pt x="518" y="797"/>
                    </a:lnTo>
                    <a:lnTo>
                      <a:pt x="514" y="797"/>
                    </a:lnTo>
                    <a:lnTo>
                      <a:pt x="512" y="795"/>
                    </a:lnTo>
                    <a:lnTo>
                      <a:pt x="512" y="795"/>
                    </a:lnTo>
                    <a:lnTo>
                      <a:pt x="511" y="794"/>
                    </a:lnTo>
                    <a:lnTo>
                      <a:pt x="511" y="791"/>
                    </a:lnTo>
                    <a:lnTo>
                      <a:pt x="511" y="791"/>
                    </a:lnTo>
                    <a:lnTo>
                      <a:pt x="512" y="782"/>
                    </a:lnTo>
                    <a:lnTo>
                      <a:pt x="512" y="773"/>
                    </a:lnTo>
                    <a:lnTo>
                      <a:pt x="509" y="763"/>
                    </a:lnTo>
                    <a:lnTo>
                      <a:pt x="507" y="754"/>
                    </a:lnTo>
                    <a:lnTo>
                      <a:pt x="503" y="745"/>
                    </a:lnTo>
                    <a:lnTo>
                      <a:pt x="499" y="737"/>
                    </a:lnTo>
                    <a:lnTo>
                      <a:pt x="493" y="729"/>
                    </a:lnTo>
                    <a:lnTo>
                      <a:pt x="487" y="723"/>
                    </a:lnTo>
                    <a:lnTo>
                      <a:pt x="487" y="723"/>
                    </a:lnTo>
                    <a:lnTo>
                      <a:pt x="487" y="723"/>
                    </a:lnTo>
                    <a:lnTo>
                      <a:pt x="477" y="716"/>
                    </a:lnTo>
                    <a:lnTo>
                      <a:pt x="467" y="710"/>
                    </a:lnTo>
                    <a:lnTo>
                      <a:pt x="456" y="707"/>
                    </a:lnTo>
                    <a:lnTo>
                      <a:pt x="444" y="705"/>
                    </a:lnTo>
                    <a:lnTo>
                      <a:pt x="433" y="705"/>
                    </a:lnTo>
                    <a:lnTo>
                      <a:pt x="423" y="706"/>
                    </a:lnTo>
                    <a:lnTo>
                      <a:pt x="412" y="710"/>
                    </a:lnTo>
                    <a:lnTo>
                      <a:pt x="401" y="716"/>
                    </a:lnTo>
                    <a:lnTo>
                      <a:pt x="401" y="716"/>
                    </a:lnTo>
                    <a:lnTo>
                      <a:pt x="399" y="716"/>
                    </a:lnTo>
                    <a:lnTo>
                      <a:pt x="396" y="714"/>
                    </a:lnTo>
                    <a:lnTo>
                      <a:pt x="396" y="714"/>
                    </a:lnTo>
                    <a:lnTo>
                      <a:pt x="394" y="713"/>
                    </a:lnTo>
                    <a:lnTo>
                      <a:pt x="394" y="710"/>
                    </a:lnTo>
                    <a:lnTo>
                      <a:pt x="394" y="710"/>
                    </a:lnTo>
                    <a:lnTo>
                      <a:pt x="395" y="700"/>
                    </a:lnTo>
                    <a:lnTo>
                      <a:pt x="395" y="692"/>
                    </a:lnTo>
                    <a:lnTo>
                      <a:pt x="394" y="682"/>
                    </a:lnTo>
                    <a:lnTo>
                      <a:pt x="392" y="673"/>
                    </a:lnTo>
                    <a:lnTo>
                      <a:pt x="388" y="665"/>
                    </a:lnTo>
                    <a:lnTo>
                      <a:pt x="383" y="656"/>
                    </a:lnTo>
                    <a:lnTo>
                      <a:pt x="377" y="648"/>
                    </a:lnTo>
                    <a:lnTo>
                      <a:pt x="370" y="642"/>
                    </a:lnTo>
                    <a:lnTo>
                      <a:pt x="370" y="642"/>
                    </a:lnTo>
                    <a:lnTo>
                      <a:pt x="370" y="642"/>
                    </a:lnTo>
                    <a:lnTo>
                      <a:pt x="363" y="636"/>
                    </a:lnTo>
                    <a:lnTo>
                      <a:pt x="355" y="631"/>
                    </a:lnTo>
                    <a:lnTo>
                      <a:pt x="345" y="628"/>
                    </a:lnTo>
                    <a:lnTo>
                      <a:pt x="337" y="625"/>
                    </a:lnTo>
                    <a:lnTo>
                      <a:pt x="327" y="624"/>
                    </a:lnTo>
                    <a:lnTo>
                      <a:pt x="318" y="624"/>
                    </a:lnTo>
                    <a:lnTo>
                      <a:pt x="308" y="625"/>
                    </a:lnTo>
                    <a:lnTo>
                      <a:pt x="300" y="628"/>
                    </a:lnTo>
                    <a:lnTo>
                      <a:pt x="300" y="628"/>
                    </a:lnTo>
                    <a:lnTo>
                      <a:pt x="298" y="628"/>
                    </a:lnTo>
                    <a:lnTo>
                      <a:pt x="295" y="627"/>
                    </a:lnTo>
                    <a:lnTo>
                      <a:pt x="295" y="627"/>
                    </a:lnTo>
                    <a:lnTo>
                      <a:pt x="294" y="624"/>
                    </a:lnTo>
                    <a:lnTo>
                      <a:pt x="294" y="622"/>
                    </a:lnTo>
                    <a:lnTo>
                      <a:pt x="294" y="622"/>
                    </a:lnTo>
                    <a:lnTo>
                      <a:pt x="298" y="610"/>
                    </a:lnTo>
                    <a:lnTo>
                      <a:pt x="300" y="599"/>
                    </a:lnTo>
                    <a:lnTo>
                      <a:pt x="300" y="587"/>
                    </a:lnTo>
                    <a:lnTo>
                      <a:pt x="299" y="577"/>
                    </a:lnTo>
                    <a:lnTo>
                      <a:pt x="295" y="566"/>
                    </a:lnTo>
                    <a:lnTo>
                      <a:pt x="291" y="555"/>
                    </a:lnTo>
                    <a:lnTo>
                      <a:pt x="283" y="546"/>
                    </a:lnTo>
                    <a:lnTo>
                      <a:pt x="275" y="537"/>
                    </a:lnTo>
                    <a:lnTo>
                      <a:pt x="275" y="537"/>
                    </a:lnTo>
                    <a:lnTo>
                      <a:pt x="275" y="537"/>
                    </a:lnTo>
                    <a:lnTo>
                      <a:pt x="269" y="533"/>
                    </a:lnTo>
                    <a:lnTo>
                      <a:pt x="263" y="529"/>
                    </a:lnTo>
                    <a:lnTo>
                      <a:pt x="256" y="525"/>
                    </a:lnTo>
                    <a:lnTo>
                      <a:pt x="250" y="523"/>
                    </a:lnTo>
                    <a:lnTo>
                      <a:pt x="236" y="520"/>
                    </a:lnTo>
                    <a:lnTo>
                      <a:pt x="222" y="520"/>
                    </a:lnTo>
                    <a:lnTo>
                      <a:pt x="209" y="522"/>
                    </a:lnTo>
                    <a:lnTo>
                      <a:pt x="195" y="527"/>
                    </a:lnTo>
                    <a:lnTo>
                      <a:pt x="190" y="530"/>
                    </a:lnTo>
                    <a:lnTo>
                      <a:pt x="184" y="535"/>
                    </a:lnTo>
                    <a:lnTo>
                      <a:pt x="178" y="540"/>
                    </a:lnTo>
                    <a:lnTo>
                      <a:pt x="173" y="544"/>
                    </a:lnTo>
                    <a:lnTo>
                      <a:pt x="151" y="568"/>
                    </a:lnTo>
                    <a:lnTo>
                      <a:pt x="151" y="568"/>
                    </a:lnTo>
                    <a:lnTo>
                      <a:pt x="147" y="574"/>
                    </a:lnTo>
                    <a:lnTo>
                      <a:pt x="143" y="581"/>
                    </a:lnTo>
                    <a:lnTo>
                      <a:pt x="140" y="587"/>
                    </a:lnTo>
                    <a:lnTo>
                      <a:pt x="137" y="594"/>
                    </a:lnTo>
                    <a:lnTo>
                      <a:pt x="135" y="607"/>
                    </a:lnTo>
                    <a:lnTo>
                      <a:pt x="134" y="622"/>
                    </a:lnTo>
                    <a:lnTo>
                      <a:pt x="136" y="635"/>
                    </a:lnTo>
                    <a:lnTo>
                      <a:pt x="142" y="648"/>
                    </a:lnTo>
                    <a:lnTo>
                      <a:pt x="146" y="655"/>
                    </a:lnTo>
                    <a:lnTo>
                      <a:pt x="149" y="661"/>
                    </a:lnTo>
                    <a:lnTo>
                      <a:pt x="154" y="666"/>
                    </a:lnTo>
                    <a:lnTo>
                      <a:pt x="159" y="672"/>
                    </a:lnTo>
                    <a:lnTo>
                      <a:pt x="159" y="672"/>
                    </a:lnTo>
                    <a:lnTo>
                      <a:pt x="159" y="672"/>
                    </a:lnTo>
                    <a:lnTo>
                      <a:pt x="166" y="676"/>
                    </a:lnTo>
                    <a:lnTo>
                      <a:pt x="174" y="681"/>
                    </a:lnTo>
                    <a:lnTo>
                      <a:pt x="182" y="685"/>
                    </a:lnTo>
                    <a:lnTo>
                      <a:pt x="191" y="687"/>
                    </a:lnTo>
                    <a:lnTo>
                      <a:pt x="199" y="688"/>
                    </a:lnTo>
                    <a:lnTo>
                      <a:pt x="207" y="688"/>
                    </a:lnTo>
                    <a:lnTo>
                      <a:pt x="216" y="688"/>
                    </a:lnTo>
                    <a:lnTo>
                      <a:pt x="224" y="687"/>
                    </a:lnTo>
                    <a:lnTo>
                      <a:pt x="224" y="687"/>
                    </a:lnTo>
                    <a:lnTo>
                      <a:pt x="228" y="687"/>
                    </a:lnTo>
                    <a:lnTo>
                      <a:pt x="230" y="688"/>
                    </a:lnTo>
                    <a:lnTo>
                      <a:pt x="230" y="688"/>
                    </a:lnTo>
                    <a:lnTo>
                      <a:pt x="230" y="692"/>
                    </a:lnTo>
                    <a:lnTo>
                      <a:pt x="229" y="694"/>
                    </a:lnTo>
                    <a:lnTo>
                      <a:pt x="229" y="694"/>
                    </a:lnTo>
                    <a:lnTo>
                      <a:pt x="222" y="706"/>
                    </a:lnTo>
                    <a:lnTo>
                      <a:pt x="217" y="719"/>
                    </a:lnTo>
                    <a:lnTo>
                      <a:pt x="214" y="732"/>
                    </a:lnTo>
                    <a:lnTo>
                      <a:pt x="214" y="745"/>
                    </a:lnTo>
                    <a:lnTo>
                      <a:pt x="217" y="758"/>
                    </a:lnTo>
                    <a:lnTo>
                      <a:pt x="222" y="772"/>
                    </a:lnTo>
                    <a:lnTo>
                      <a:pt x="229" y="783"/>
                    </a:lnTo>
                    <a:lnTo>
                      <a:pt x="239" y="794"/>
                    </a:lnTo>
                    <a:lnTo>
                      <a:pt x="239" y="794"/>
                    </a:lnTo>
                    <a:lnTo>
                      <a:pt x="239" y="794"/>
                    </a:lnTo>
                    <a:lnTo>
                      <a:pt x="250" y="801"/>
                    </a:lnTo>
                    <a:lnTo>
                      <a:pt x="263" y="807"/>
                    </a:lnTo>
                    <a:lnTo>
                      <a:pt x="276" y="811"/>
                    </a:lnTo>
                    <a:lnTo>
                      <a:pt x="289" y="811"/>
                    </a:lnTo>
                    <a:lnTo>
                      <a:pt x="302" y="810"/>
                    </a:lnTo>
                    <a:lnTo>
                      <a:pt x="316" y="805"/>
                    </a:lnTo>
                    <a:lnTo>
                      <a:pt x="327" y="799"/>
                    </a:lnTo>
                    <a:lnTo>
                      <a:pt x="338" y="791"/>
                    </a:lnTo>
                    <a:lnTo>
                      <a:pt x="338" y="791"/>
                    </a:lnTo>
                    <a:lnTo>
                      <a:pt x="341" y="789"/>
                    </a:lnTo>
                    <a:lnTo>
                      <a:pt x="343" y="789"/>
                    </a:lnTo>
                    <a:lnTo>
                      <a:pt x="343" y="789"/>
                    </a:lnTo>
                    <a:lnTo>
                      <a:pt x="345" y="792"/>
                    </a:lnTo>
                    <a:lnTo>
                      <a:pt x="345" y="794"/>
                    </a:lnTo>
                    <a:lnTo>
                      <a:pt x="345" y="794"/>
                    </a:lnTo>
                    <a:lnTo>
                      <a:pt x="345" y="802"/>
                    </a:lnTo>
                    <a:lnTo>
                      <a:pt x="346" y="811"/>
                    </a:lnTo>
                    <a:lnTo>
                      <a:pt x="348" y="820"/>
                    </a:lnTo>
                    <a:lnTo>
                      <a:pt x="350" y="827"/>
                    </a:lnTo>
                    <a:lnTo>
                      <a:pt x="354" y="836"/>
                    </a:lnTo>
                    <a:lnTo>
                      <a:pt x="358" y="843"/>
                    </a:lnTo>
                    <a:lnTo>
                      <a:pt x="364" y="850"/>
                    </a:lnTo>
                    <a:lnTo>
                      <a:pt x="370" y="857"/>
                    </a:lnTo>
                    <a:lnTo>
                      <a:pt x="370" y="857"/>
                    </a:lnTo>
                    <a:lnTo>
                      <a:pt x="370" y="857"/>
                    </a:lnTo>
                    <a:lnTo>
                      <a:pt x="382" y="864"/>
                    </a:lnTo>
                    <a:lnTo>
                      <a:pt x="394" y="870"/>
                    </a:lnTo>
                    <a:lnTo>
                      <a:pt x="407" y="874"/>
                    </a:lnTo>
                    <a:lnTo>
                      <a:pt x="420" y="874"/>
                    </a:lnTo>
                    <a:lnTo>
                      <a:pt x="433" y="873"/>
                    </a:lnTo>
                    <a:lnTo>
                      <a:pt x="446" y="868"/>
                    </a:lnTo>
                    <a:lnTo>
                      <a:pt x="458" y="862"/>
                    </a:lnTo>
                    <a:lnTo>
                      <a:pt x="469" y="854"/>
                    </a:lnTo>
                    <a:lnTo>
                      <a:pt x="469" y="854"/>
                    </a:lnTo>
                    <a:lnTo>
                      <a:pt x="471" y="852"/>
                    </a:lnTo>
                    <a:lnTo>
                      <a:pt x="474" y="852"/>
                    </a:lnTo>
                    <a:lnTo>
                      <a:pt x="474" y="852"/>
                    </a:lnTo>
                    <a:lnTo>
                      <a:pt x="476" y="855"/>
                    </a:lnTo>
                    <a:lnTo>
                      <a:pt x="477" y="857"/>
                    </a:lnTo>
                    <a:lnTo>
                      <a:pt x="477" y="857"/>
                    </a:lnTo>
                    <a:lnTo>
                      <a:pt x="476" y="865"/>
                    </a:lnTo>
                    <a:lnTo>
                      <a:pt x="477" y="874"/>
                    </a:lnTo>
                    <a:lnTo>
                      <a:pt x="478" y="883"/>
                    </a:lnTo>
                    <a:lnTo>
                      <a:pt x="482" y="890"/>
                    </a:lnTo>
                    <a:lnTo>
                      <a:pt x="486" y="899"/>
                    </a:lnTo>
                    <a:lnTo>
                      <a:pt x="489" y="906"/>
                    </a:lnTo>
                    <a:lnTo>
                      <a:pt x="495" y="913"/>
                    </a:lnTo>
                    <a:lnTo>
                      <a:pt x="502" y="920"/>
                    </a:lnTo>
                    <a:lnTo>
                      <a:pt x="502" y="920"/>
                    </a:lnTo>
                    <a:lnTo>
                      <a:pt x="507" y="924"/>
                    </a:lnTo>
                    <a:lnTo>
                      <a:pt x="514" y="928"/>
                    </a:lnTo>
                    <a:lnTo>
                      <a:pt x="520" y="931"/>
                    </a:lnTo>
                    <a:lnTo>
                      <a:pt x="527" y="933"/>
                    </a:lnTo>
                    <a:lnTo>
                      <a:pt x="540" y="937"/>
                    </a:lnTo>
                    <a:lnTo>
                      <a:pt x="555" y="937"/>
                    </a:lnTo>
                    <a:lnTo>
                      <a:pt x="569" y="934"/>
                    </a:lnTo>
                    <a:lnTo>
                      <a:pt x="582" y="930"/>
                    </a:lnTo>
                    <a:lnTo>
                      <a:pt x="588" y="926"/>
                    </a:lnTo>
                    <a:lnTo>
                      <a:pt x="594" y="923"/>
                    </a:lnTo>
                    <a:lnTo>
                      <a:pt x="599" y="918"/>
                    </a:lnTo>
                    <a:lnTo>
                      <a:pt x="604" y="912"/>
                    </a:lnTo>
                    <a:lnTo>
                      <a:pt x="609" y="906"/>
                    </a:lnTo>
                    <a:lnTo>
                      <a:pt x="609" y="906"/>
                    </a:lnTo>
                    <a:lnTo>
                      <a:pt x="614" y="900"/>
                    </a:lnTo>
                    <a:lnTo>
                      <a:pt x="618" y="894"/>
                    </a:lnTo>
                    <a:lnTo>
                      <a:pt x="621" y="887"/>
                    </a:lnTo>
                    <a:lnTo>
                      <a:pt x="623" y="881"/>
                    </a:lnTo>
                    <a:lnTo>
                      <a:pt x="627" y="867"/>
                    </a:lnTo>
                    <a:lnTo>
                      <a:pt x="627" y="854"/>
                    </a:lnTo>
                    <a:lnTo>
                      <a:pt x="625" y="839"/>
                    </a:lnTo>
                    <a:lnTo>
                      <a:pt x="620" y="826"/>
                    </a:lnTo>
                    <a:lnTo>
                      <a:pt x="616" y="820"/>
                    </a:lnTo>
                    <a:lnTo>
                      <a:pt x="612" y="814"/>
                    </a:lnTo>
                    <a:lnTo>
                      <a:pt x="607" y="808"/>
                    </a:lnTo>
                    <a:lnTo>
                      <a:pt x="602" y="804"/>
                    </a:lnTo>
                    <a:lnTo>
                      <a:pt x="602" y="804"/>
                    </a:lnTo>
                    <a:close/>
                    <a:moveTo>
                      <a:pt x="797" y="256"/>
                    </a:moveTo>
                    <a:lnTo>
                      <a:pt x="797" y="256"/>
                    </a:lnTo>
                    <a:lnTo>
                      <a:pt x="987" y="439"/>
                    </a:lnTo>
                    <a:lnTo>
                      <a:pt x="987" y="439"/>
                    </a:lnTo>
                    <a:lnTo>
                      <a:pt x="994" y="443"/>
                    </a:lnTo>
                    <a:lnTo>
                      <a:pt x="1002" y="447"/>
                    </a:lnTo>
                    <a:lnTo>
                      <a:pt x="1010" y="449"/>
                    </a:lnTo>
                    <a:lnTo>
                      <a:pt x="1019" y="448"/>
                    </a:lnTo>
                    <a:lnTo>
                      <a:pt x="1019" y="448"/>
                    </a:lnTo>
                    <a:lnTo>
                      <a:pt x="1028" y="446"/>
                    </a:lnTo>
                    <a:lnTo>
                      <a:pt x="1035" y="442"/>
                    </a:lnTo>
                    <a:lnTo>
                      <a:pt x="1042" y="436"/>
                    </a:lnTo>
                    <a:lnTo>
                      <a:pt x="1047" y="429"/>
                    </a:lnTo>
                    <a:lnTo>
                      <a:pt x="1047" y="429"/>
                    </a:lnTo>
                    <a:lnTo>
                      <a:pt x="1057" y="409"/>
                    </a:lnTo>
                    <a:lnTo>
                      <a:pt x="1066" y="388"/>
                    </a:lnTo>
                    <a:lnTo>
                      <a:pt x="1072" y="365"/>
                    </a:lnTo>
                    <a:lnTo>
                      <a:pt x="1078" y="341"/>
                    </a:lnTo>
                    <a:lnTo>
                      <a:pt x="1078" y="341"/>
                    </a:lnTo>
                    <a:lnTo>
                      <a:pt x="1080" y="330"/>
                    </a:lnTo>
                    <a:lnTo>
                      <a:pt x="1084" y="321"/>
                    </a:lnTo>
                    <a:lnTo>
                      <a:pt x="1090" y="313"/>
                    </a:lnTo>
                    <a:lnTo>
                      <a:pt x="1095" y="304"/>
                    </a:lnTo>
                    <a:lnTo>
                      <a:pt x="1129" y="269"/>
                    </a:lnTo>
                    <a:lnTo>
                      <a:pt x="1129" y="269"/>
                    </a:lnTo>
                    <a:lnTo>
                      <a:pt x="1138" y="258"/>
                    </a:lnTo>
                    <a:lnTo>
                      <a:pt x="1144" y="246"/>
                    </a:lnTo>
                    <a:lnTo>
                      <a:pt x="1148" y="233"/>
                    </a:lnTo>
                    <a:lnTo>
                      <a:pt x="1149" y="220"/>
                    </a:lnTo>
                    <a:lnTo>
                      <a:pt x="1148" y="208"/>
                    </a:lnTo>
                    <a:lnTo>
                      <a:pt x="1144" y="195"/>
                    </a:lnTo>
                    <a:lnTo>
                      <a:pt x="1138" y="183"/>
                    </a:lnTo>
                    <a:lnTo>
                      <a:pt x="1130" y="172"/>
                    </a:lnTo>
                    <a:lnTo>
                      <a:pt x="993" y="23"/>
                    </a:lnTo>
                    <a:lnTo>
                      <a:pt x="993" y="23"/>
                    </a:lnTo>
                    <a:lnTo>
                      <a:pt x="983" y="13"/>
                    </a:lnTo>
                    <a:lnTo>
                      <a:pt x="972" y="7"/>
                    </a:lnTo>
                    <a:lnTo>
                      <a:pt x="959" y="2"/>
                    </a:lnTo>
                    <a:lnTo>
                      <a:pt x="946" y="0"/>
                    </a:lnTo>
                    <a:lnTo>
                      <a:pt x="933" y="0"/>
                    </a:lnTo>
                    <a:lnTo>
                      <a:pt x="920" y="2"/>
                    </a:lnTo>
                    <a:lnTo>
                      <a:pt x="908" y="7"/>
                    </a:lnTo>
                    <a:lnTo>
                      <a:pt x="896" y="15"/>
                    </a:lnTo>
                    <a:lnTo>
                      <a:pt x="864" y="42"/>
                    </a:lnTo>
                    <a:lnTo>
                      <a:pt x="864" y="42"/>
                    </a:lnTo>
                    <a:lnTo>
                      <a:pt x="852" y="49"/>
                    </a:lnTo>
                    <a:lnTo>
                      <a:pt x="845" y="52"/>
                    </a:lnTo>
                    <a:lnTo>
                      <a:pt x="839" y="55"/>
                    </a:lnTo>
                    <a:lnTo>
                      <a:pt x="832" y="56"/>
                    </a:lnTo>
                    <a:lnTo>
                      <a:pt x="824" y="57"/>
                    </a:lnTo>
                    <a:lnTo>
                      <a:pt x="810" y="57"/>
                    </a:lnTo>
                    <a:lnTo>
                      <a:pt x="810" y="57"/>
                    </a:lnTo>
                    <a:lnTo>
                      <a:pt x="708" y="44"/>
                    </a:lnTo>
                    <a:lnTo>
                      <a:pt x="708" y="44"/>
                    </a:lnTo>
                    <a:lnTo>
                      <a:pt x="685" y="43"/>
                    </a:lnTo>
                    <a:lnTo>
                      <a:pt x="662" y="43"/>
                    </a:lnTo>
                    <a:lnTo>
                      <a:pt x="639" y="45"/>
                    </a:lnTo>
                    <a:lnTo>
                      <a:pt x="618" y="50"/>
                    </a:lnTo>
                    <a:lnTo>
                      <a:pt x="596" y="57"/>
                    </a:lnTo>
                    <a:lnTo>
                      <a:pt x="575" y="67"/>
                    </a:lnTo>
                    <a:lnTo>
                      <a:pt x="555" y="77"/>
                    </a:lnTo>
                    <a:lnTo>
                      <a:pt x="535" y="92"/>
                    </a:lnTo>
                    <a:lnTo>
                      <a:pt x="535" y="92"/>
                    </a:lnTo>
                    <a:lnTo>
                      <a:pt x="434" y="169"/>
                    </a:lnTo>
                    <a:lnTo>
                      <a:pt x="333" y="247"/>
                    </a:lnTo>
                    <a:lnTo>
                      <a:pt x="333" y="247"/>
                    </a:lnTo>
                    <a:lnTo>
                      <a:pt x="323" y="257"/>
                    </a:lnTo>
                    <a:lnTo>
                      <a:pt x="316" y="267"/>
                    </a:lnTo>
                    <a:lnTo>
                      <a:pt x="311" y="278"/>
                    </a:lnTo>
                    <a:lnTo>
                      <a:pt x="310" y="288"/>
                    </a:lnTo>
                    <a:lnTo>
                      <a:pt x="311" y="298"/>
                    </a:lnTo>
                    <a:lnTo>
                      <a:pt x="314" y="308"/>
                    </a:lnTo>
                    <a:lnTo>
                      <a:pt x="320" y="316"/>
                    </a:lnTo>
                    <a:lnTo>
                      <a:pt x="327" y="323"/>
                    </a:lnTo>
                    <a:lnTo>
                      <a:pt x="336" y="329"/>
                    </a:lnTo>
                    <a:lnTo>
                      <a:pt x="346" y="335"/>
                    </a:lnTo>
                    <a:lnTo>
                      <a:pt x="358" y="338"/>
                    </a:lnTo>
                    <a:lnTo>
                      <a:pt x="371" y="340"/>
                    </a:lnTo>
                    <a:lnTo>
                      <a:pt x="386" y="339"/>
                    </a:lnTo>
                    <a:lnTo>
                      <a:pt x="400" y="336"/>
                    </a:lnTo>
                    <a:lnTo>
                      <a:pt x="414" y="332"/>
                    </a:lnTo>
                    <a:lnTo>
                      <a:pt x="430" y="323"/>
                    </a:lnTo>
                    <a:lnTo>
                      <a:pt x="576" y="233"/>
                    </a:lnTo>
                    <a:lnTo>
                      <a:pt x="576" y="233"/>
                    </a:lnTo>
                    <a:lnTo>
                      <a:pt x="584" y="228"/>
                    </a:lnTo>
                    <a:lnTo>
                      <a:pt x="593" y="225"/>
                    </a:lnTo>
                    <a:lnTo>
                      <a:pt x="601" y="223"/>
                    </a:lnTo>
                    <a:lnTo>
                      <a:pt x="609" y="222"/>
                    </a:lnTo>
                    <a:lnTo>
                      <a:pt x="618" y="222"/>
                    </a:lnTo>
                    <a:lnTo>
                      <a:pt x="626" y="222"/>
                    </a:lnTo>
                    <a:lnTo>
                      <a:pt x="634" y="225"/>
                    </a:lnTo>
                    <a:lnTo>
                      <a:pt x="643" y="228"/>
                    </a:lnTo>
                    <a:lnTo>
                      <a:pt x="643" y="228"/>
                    </a:lnTo>
                    <a:lnTo>
                      <a:pt x="653" y="232"/>
                    </a:lnTo>
                    <a:lnTo>
                      <a:pt x="665" y="235"/>
                    </a:lnTo>
                    <a:lnTo>
                      <a:pt x="677" y="238"/>
                    </a:lnTo>
                    <a:lnTo>
                      <a:pt x="689" y="239"/>
                    </a:lnTo>
                    <a:lnTo>
                      <a:pt x="701" y="240"/>
                    </a:lnTo>
                    <a:lnTo>
                      <a:pt x="713" y="240"/>
                    </a:lnTo>
                    <a:lnTo>
                      <a:pt x="725" y="239"/>
                    </a:lnTo>
                    <a:lnTo>
                      <a:pt x="735" y="238"/>
                    </a:lnTo>
                    <a:lnTo>
                      <a:pt x="735" y="238"/>
                    </a:lnTo>
                    <a:lnTo>
                      <a:pt x="744" y="237"/>
                    </a:lnTo>
                    <a:lnTo>
                      <a:pt x="752" y="237"/>
                    </a:lnTo>
                    <a:lnTo>
                      <a:pt x="760" y="237"/>
                    </a:lnTo>
                    <a:lnTo>
                      <a:pt x="769" y="239"/>
                    </a:lnTo>
                    <a:lnTo>
                      <a:pt x="776" y="241"/>
                    </a:lnTo>
                    <a:lnTo>
                      <a:pt x="783" y="246"/>
                    </a:lnTo>
                    <a:lnTo>
                      <a:pt x="790" y="251"/>
                    </a:lnTo>
                    <a:lnTo>
                      <a:pt x="797" y="256"/>
                    </a:lnTo>
                    <a:lnTo>
                      <a:pt x="797" y="256"/>
                    </a:lnTo>
                    <a:close/>
                  </a:path>
                </a:pathLst>
              </a:custGeom>
              <a:solidFill>
                <a:schemeClr val="bg1">
                  <a:lumMod val="100000"/>
                </a:schemeClr>
              </a:solidFill>
              <a:ln>
                <a:noFill/>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52" name="iS1ide-Freeform: Shape 16"/>
              <p:cNvSpPr/>
              <p:nvPr/>
            </p:nvSpPr>
            <p:spPr bwMode="auto">
              <a:xfrm>
                <a:off x="7578981" y="4330165"/>
                <a:ext cx="450416" cy="556371"/>
              </a:xfrm>
              <a:custGeom>
                <a:avLst/>
                <a:gdLst>
                  <a:gd name="T0" fmla="*/ 560 w 915"/>
                  <a:gd name="T1" fmla="*/ 881 h 1218"/>
                  <a:gd name="T2" fmla="*/ 900 w 915"/>
                  <a:gd name="T3" fmla="*/ 652 h 1218"/>
                  <a:gd name="T4" fmla="*/ 887 w 915"/>
                  <a:gd name="T5" fmla="*/ 898 h 1218"/>
                  <a:gd name="T6" fmla="*/ 379 w 915"/>
                  <a:gd name="T7" fmla="*/ 67 h 1218"/>
                  <a:gd name="T8" fmla="*/ 380 w 915"/>
                  <a:gd name="T9" fmla="*/ 54 h 1218"/>
                  <a:gd name="T10" fmla="*/ 391 w 915"/>
                  <a:gd name="T11" fmla="*/ 30 h 1218"/>
                  <a:gd name="T12" fmla="*/ 409 w 915"/>
                  <a:gd name="T13" fmla="*/ 12 h 1218"/>
                  <a:gd name="T14" fmla="*/ 433 w 915"/>
                  <a:gd name="T15" fmla="*/ 1 h 1218"/>
                  <a:gd name="T16" fmla="*/ 446 w 915"/>
                  <a:gd name="T17" fmla="*/ 0 h 1218"/>
                  <a:gd name="T18" fmla="*/ 472 w 915"/>
                  <a:gd name="T19" fmla="*/ 5 h 1218"/>
                  <a:gd name="T20" fmla="*/ 493 w 915"/>
                  <a:gd name="T21" fmla="*/ 19 h 1218"/>
                  <a:gd name="T22" fmla="*/ 508 w 915"/>
                  <a:gd name="T23" fmla="*/ 41 h 1218"/>
                  <a:gd name="T24" fmla="*/ 512 w 915"/>
                  <a:gd name="T25" fmla="*/ 67 h 1218"/>
                  <a:gd name="T26" fmla="*/ 379 w 915"/>
                  <a:gd name="T27" fmla="*/ 161 h 1218"/>
                  <a:gd name="T28" fmla="*/ 379 w 915"/>
                  <a:gd name="T29" fmla="*/ 67 h 1218"/>
                  <a:gd name="T30" fmla="*/ 512 w 915"/>
                  <a:gd name="T31" fmla="*/ 1103 h 1218"/>
                  <a:gd name="T32" fmla="*/ 514 w 915"/>
                  <a:gd name="T33" fmla="*/ 1107 h 1218"/>
                  <a:gd name="T34" fmla="*/ 518 w 915"/>
                  <a:gd name="T35" fmla="*/ 1116 h 1218"/>
                  <a:gd name="T36" fmla="*/ 528 w 915"/>
                  <a:gd name="T37" fmla="*/ 1122 h 1218"/>
                  <a:gd name="T38" fmla="*/ 568 w 915"/>
                  <a:gd name="T39" fmla="*/ 1122 h 1218"/>
                  <a:gd name="T40" fmla="*/ 579 w 915"/>
                  <a:gd name="T41" fmla="*/ 1124 h 1218"/>
                  <a:gd name="T42" fmla="*/ 598 w 915"/>
                  <a:gd name="T43" fmla="*/ 1132 h 1218"/>
                  <a:gd name="T44" fmla="*/ 613 w 915"/>
                  <a:gd name="T45" fmla="*/ 1146 h 1218"/>
                  <a:gd name="T46" fmla="*/ 621 w 915"/>
                  <a:gd name="T47" fmla="*/ 1165 h 1218"/>
                  <a:gd name="T48" fmla="*/ 622 w 915"/>
                  <a:gd name="T49" fmla="*/ 1218 h 1218"/>
                  <a:gd name="T50" fmla="*/ 270 w 915"/>
                  <a:gd name="T51" fmla="*/ 1176 h 1218"/>
                  <a:gd name="T52" fmla="*/ 271 w 915"/>
                  <a:gd name="T53" fmla="*/ 1165 h 1218"/>
                  <a:gd name="T54" fmla="*/ 279 w 915"/>
                  <a:gd name="T55" fmla="*/ 1146 h 1218"/>
                  <a:gd name="T56" fmla="*/ 294 w 915"/>
                  <a:gd name="T57" fmla="*/ 1132 h 1218"/>
                  <a:gd name="T58" fmla="*/ 313 w 915"/>
                  <a:gd name="T59" fmla="*/ 1124 h 1218"/>
                  <a:gd name="T60" fmla="*/ 360 w 915"/>
                  <a:gd name="T61" fmla="*/ 1122 h 1218"/>
                  <a:gd name="T62" fmla="*/ 364 w 915"/>
                  <a:gd name="T63" fmla="*/ 1122 h 1218"/>
                  <a:gd name="T64" fmla="*/ 375 w 915"/>
                  <a:gd name="T65" fmla="*/ 1116 h 1218"/>
                  <a:gd name="T66" fmla="*/ 379 w 915"/>
                  <a:gd name="T67" fmla="*/ 1107 h 1218"/>
                  <a:gd name="T68" fmla="*/ 379 w 915"/>
                  <a:gd name="T69" fmla="*/ 504 h 1218"/>
                  <a:gd name="T70" fmla="*/ 512 w 915"/>
                  <a:gd name="T71" fmla="*/ 497 h 1218"/>
                  <a:gd name="T72" fmla="*/ 89 w 915"/>
                  <a:gd name="T73" fmla="*/ 856 h 1218"/>
                  <a:gd name="T74" fmla="*/ 102 w 915"/>
                  <a:gd name="T75" fmla="*/ 610 h 1218"/>
                  <a:gd name="T76" fmla="*/ 332 w 915"/>
                  <a:gd name="T77" fmla="*/ 869 h 1218"/>
                  <a:gd name="T78" fmla="*/ 15 w 915"/>
                  <a:gd name="T79" fmla="*/ 228 h 1218"/>
                  <a:gd name="T80" fmla="*/ 814 w 915"/>
                  <a:gd name="T81" fmla="*/ 186 h 1218"/>
                  <a:gd name="T82" fmla="*/ 827 w 915"/>
                  <a:gd name="T83" fmla="*/ 433 h 1218"/>
                  <a:gd name="T84" fmla="*/ 29 w 915"/>
                  <a:gd name="T85" fmla="*/ 476 h 1218"/>
                  <a:gd name="T86" fmla="*/ 15 w 915"/>
                  <a:gd name="T87" fmla="*/ 22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15" h="1218">
                    <a:moveTo>
                      <a:pt x="887" y="898"/>
                    </a:moveTo>
                    <a:lnTo>
                      <a:pt x="560" y="881"/>
                    </a:lnTo>
                    <a:lnTo>
                      <a:pt x="560" y="634"/>
                    </a:lnTo>
                    <a:lnTo>
                      <a:pt x="900" y="652"/>
                    </a:lnTo>
                    <a:lnTo>
                      <a:pt x="799" y="769"/>
                    </a:lnTo>
                    <a:lnTo>
                      <a:pt x="887" y="898"/>
                    </a:lnTo>
                    <a:lnTo>
                      <a:pt x="887" y="898"/>
                    </a:lnTo>
                    <a:close/>
                    <a:moveTo>
                      <a:pt x="379" y="67"/>
                    </a:moveTo>
                    <a:lnTo>
                      <a:pt x="379" y="67"/>
                    </a:lnTo>
                    <a:lnTo>
                      <a:pt x="380" y="54"/>
                    </a:lnTo>
                    <a:lnTo>
                      <a:pt x="385" y="41"/>
                    </a:lnTo>
                    <a:lnTo>
                      <a:pt x="391" y="30"/>
                    </a:lnTo>
                    <a:lnTo>
                      <a:pt x="399" y="19"/>
                    </a:lnTo>
                    <a:lnTo>
                      <a:pt x="409" y="12"/>
                    </a:lnTo>
                    <a:lnTo>
                      <a:pt x="420" y="5"/>
                    </a:lnTo>
                    <a:lnTo>
                      <a:pt x="433" y="1"/>
                    </a:lnTo>
                    <a:lnTo>
                      <a:pt x="446" y="0"/>
                    </a:lnTo>
                    <a:lnTo>
                      <a:pt x="446" y="0"/>
                    </a:lnTo>
                    <a:lnTo>
                      <a:pt x="460" y="1"/>
                    </a:lnTo>
                    <a:lnTo>
                      <a:pt x="472" y="5"/>
                    </a:lnTo>
                    <a:lnTo>
                      <a:pt x="484" y="12"/>
                    </a:lnTo>
                    <a:lnTo>
                      <a:pt x="493" y="19"/>
                    </a:lnTo>
                    <a:lnTo>
                      <a:pt x="502" y="30"/>
                    </a:lnTo>
                    <a:lnTo>
                      <a:pt x="508" y="41"/>
                    </a:lnTo>
                    <a:lnTo>
                      <a:pt x="511" y="54"/>
                    </a:lnTo>
                    <a:lnTo>
                      <a:pt x="512" y="67"/>
                    </a:lnTo>
                    <a:lnTo>
                      <a:pt x="512" y="155"/>
                    </a:lnTo>
                    <a:lnTo>
                      <a:pt x="379" y="161"/>
                    </a:lnTo>
                    <a:lnTo>
                      <a:pt x="379" y="67"/>
                    </a:lnTo>
                    <a:lnTo>
                      <a:pt x="379" y="67"/>
                    </a:lnTo>
                    <a:close/>
                    <a:moveTo>
                      <a:pt x="512" y="497"/>
                    </a:moveTo>
                    <a:lnTo>
                      <a:pt x="512" y="1103"/>
                    </a:lnTo>
                    <a:lnTo>
                      <a:pt x="512" y="1103"/>
                    </a:lnTo>
                    <a:lnTo>
                      <a:pt x="514" y="1107"/>
                    </a:lnTo>
                    <a:lnTo>
                      <a:pt x="515" y="1111"/>
                    </a:lnTo>
                    <a:lnTo>
                      <a:pt x="518" y="1116"/>
                    </a:lnTo>
                    <a:lnTo>
                      <a:pt x="524" y="1121"/>
                    </a:lnTo>
                    <a:lnTo>
                      <a:pt x="528" y="1122"/>
                    </a:lnTo>
                    <a:lnTo>
                      <a:pt x="531" y="1122"/>
                    </a:lnTo>
                    <a:lnTo>
                      <a:pt x="568" y="1122"/>
                    </a:lnTo>
                    <a:lnTo>
                      <a:pt x="568" y="1122"/>
                    </a:lnTo>
                    <a:lnTo>
                      <a:pt x="579" y="1124"/>
                    </a:lnTo>
                    <a:lnTo>
                      <a:pt x="590" y="1127"/>
                    </a:lnTo>
                    <a:lnTo>
                      <a:pt x="598" y="1132"/>
                    </a:lnTo>
                    <a:lnTo>
                      <a:pt x="606" y="1138"/>
                    </a:lnTo>
                    <a:lnTo>
                      <a:pt x="613" y="1146"/>
                    </a:lnTo>
                    <a:lnTo>
                      <a:pt x="618" y="1156"/>
                    </a:lnTo>
                    <a:lnTo>
                      <a:pt x="621" y="1165"/>
                    </a:lnTo>
                    <a:lnTo>
                      <a:pt x="622" y="1176"/>
                    </a:lnTo>
                    <a:lnTo>
                      <a:pt x="622" y="1218"/>
                    </a:lnTo>
                    <a:lnTo>
                      <a:pt x="270" y="1218"/>
                    </a:lnTo>
                    <a:lnTo>
                      <a:pt x="270" y="1176"/>
                    </a:lnTo>
                    <a:lnTo>
                      <a:pt x="270" y="1176"/>
                    </a:lnTo>
                    <a:lnTo>
                      <a:pt x="271" y="1165"/>
                    </a:lnTo>
                    <a:lnTo>
                      <a:pt x="275" y="1156"/>
                    </a:lnTo>
                    <a:lnTo>
                      <a:pt x="279" y="1146"/>
                    </a:lnTo>
                    <a:lnTo>
                      <a:pt x="285" y="1138"/>
                    </a:lnTo>
                    <a:lnTo>
                      <a:pt x="294" y="1132"/>
                    </a:lnTo>
                    <a:lnTo>
                      <a:pt x="303" y="1127"/>
                    </a:lnTo>
                    <a:lnTo>
                      <a:pt x="313" y="1124"/>
                    </a:lnTo>
                    <a:lnTo>
                      <a:pt x="323" y="1122"/>
                    </a:lnTo>
                    <a:lnTo>
                      <a:pt x="360" y="1122"/>
                    </a:lnTo>
                    <a:lnTo>
                      <a:pt x="360" y="1122"/>
                    </a:lnTo>
                    <a:lnTo>
                      <a:pt x="364" y="1122"/>
                    </a:lnTo>
                    <a:lnTo>
                      <a:pt x="367" y="1121"/>
                    </a:lnTo>
                    <a:lnTo>
                      <a:pt x="375" y="1116"/>
                    </a:lnTo>
                    <a:lnTo>
                      <a:pt x="378" y="1111"/>
                    </a:lnTo>
                    <a:lnTo>
                      <a:pt x="379" y="1107"/>
                    </a:lnTo>
                    <a:lnTo>
                      <a:pt x="379" y="1103"/>
                    </a:lnTo>
                    <a:lnTo>
                      <a:pt x="379" y="504"/>
                    </a:lnTo>
                    <a:lnTo>
                      <a:pt x="512" y="497"/>
                    </a:lnTo>
                    <a:lnTo>
                      <a:pt x="512" y="497"/>
                    </a:lnTo>
                    <a:close/>
                    <a:moveTo>
                      <a:pt x="332" y="869"/>
                    </a:moveTo>
                    <a:lnTo>
                      <a:pt x="89" y="856"/>
                    </a:lnTo>
                    <a:lnTo>
                      <a:pt x="0" y="728"/>
                    </a:lnTo>
                    <a:lnTo>
                      <a:pt x="102" y="610"/>
                    </a:lnTo>
                    <a:lnTo>
                      <a:pt x="332" y="622"/>
                    </a:lnTo>
                    <a:lnTo>
                      <a:pt x="332" y="869"/>
                    </a:lnTo>
                    <a:lnTo>
                      <a:pt x="332" y="869"/>
                    </a:lnTo>
                    <a:close/>
                    <a:moveTo>
                      <a:pt x="15" y="228"/>
                    </a:moveTo>
                    <a:lnTo>
                      <a:pt x="415" y="207"/>
                    </a:lnTo>
                    <a:lnTo>
                      <a:pt x="814" y="186"/>
                    </a:lnTo>
                    <a:lnTo>
                      <a:pt x="915" y="304"/>
                    </a:lnTo>
                    <a:lnTo>
                      <a:pt x="827" y="433"/>
                    </a:lnTo>
                    <a:lnTo>
                      <a:pt x="428" y="454"/>
                    </a:lnTo>
                    <a:lnTo>
                      <a:pt x="29" y="476"/>
                    </a:lnTo>
                    <a:lnTo>
                      <a:pt x="118" y="346"/>
                    </a:lnTo>
                    <a:lnTo>
                      <a:pt x="15" y="228"/>
                    </a:lnTo>
                    <a:lnTo>
                      <a:pt x="15" y="228"/>
                    </a:lnTo>
                    <a:close/>
                  </a:path>
                </a:pathLst>
              </a:custGeom>
              <a:solidFill>
                <a:schemeClr val="bg1">
                  <a:lumMod val="100000"/>
                </a:schemeClr>
              </a:solidFill>
              <a:ln>
                <a:noFill/>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53" name="iS1ide-Oval 9"/>
              <p:cNvSpPr/>
              <p:nvPr/>
            </p:nvSpPr>
            <p:spPr>
              <a:xfrm>
                <a:off x="5328679" y="5477969"/>
                <a:ext cx="1434877" cy="1332953"/>
              </a:xfrm>
              <a:prstGeom prst="ellipse">
                <a:avLst/>
              </a:prstGeom>
              <a:solidFill>
                <a:schemeClr val="accent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54" name="iS1ide-Freeform: Shape 16"/>
              <p:cNvSpPr/>
              <p:nvPr/>
            </p:nvSpPr>
            <p:spPr bwMode="auto">
              <a:xfrm>
                <a:off x="5823158" y="5880356"/>
                <a:ext cx="450416" cy="556371"/>
              </a:xfrm>
              <a:custGeom>
                <a:avLst/>
                <a:gdLst>
                  <a:gd name="T0" fmla="*/ 560 w 915"/>
                  <a:gd name="T1" fmla="*/ 881 h 1218"/>
                  <a:gd name="T2" fmla="*/ 900 w 915"/>
                  <a:gd name="T3" fmla="*/ 652 h 1218"/>
                  <a:gd name="T4" fmla="*/ 887 w 915"/>
                  <a:gd name="T5" fmla="*/ 898 h 1218"/>
                  <a:gd name="T6" fmla="*/ 379 w 915"/>
                  <a:gd name="T7" fmla="*/ 67 h 1218"/>
                  <a:gd name="T8" fmla="*/ 380 w 915"/>
                  <a:gd name="T9" fmla="*/ 54 h 1218"/>
                  <a:gd name="T10" fmla="*/ 391 w 915"/>
                  <a:gd name="T11" fmla="*/ 30 h 1218"/>
                  <a:gd name="T12" fmla="*/ 409 w 915"/>
                  <a:gd name="T13" fmla="*/ 12 h 1218"/>
                  <a:gd name="T14" fmla="*/ 433 w 915"/>
                  <a:gd name="T15" fmla="*/ 1 h 1218"/>
                  <a:gd name="T16" fmla="*/ 446 w 915"/>
                  <a:gd name="T17" fmla="*/ 0 h 1218"/>
                  <a:gd name="T18" fmla="*/ 472 w 915"/>
                  <a:gd name="T19" fmla="*/ 5 h 1218"/>
                  <a:gd name="T20" fmla="*/ 493 w 915"/>
                  <a:gd name="T21" fmla="*/ 19 h 1218"/>
                  <a:gd name="T22" fmla="*/ 508 w 915"/>
                  <a:gd name="T23" fmla="*/ 41 h 1218"/>
                  <a:gd name="T24" fmla="*/ 512 w 915"/>
                  <a:gd name="T25" fmla="*/ 67 h 1218"/>
                  <a:gd name="T26" fmla="*/ 379 w 915"/>
                  <a:gd name="T27" fmla="*/ 161 h 1218"/>
                  <a:gd name="T28" fmla="*/ 379 w 915"/>
                  <a:gd name="T29" fmla="*/ 67 h 1218"/>
                  <a:gd name="T30" fmla="*/ 512 w 915"/>
                  <a:gd name="T31" fmla="*/ 1103 h 1218"/>
                  <a:gd name="T32" fmla="*/ 514 w 915"/>
                  <a:gd name="T33" fmla="*/ 1107 h 1218"/>
                  <a:gd name="T34" fmla="*/ 518 w 915"/>
                  <a:gd name="T35" fmla="*/ 1116 h 1218"/>
                  <a:gd name="T36" fmla="*/ 528 w 915"/>
                  <a:gd name="T37" fmla="*/ 1122 h 1218"/>
                  <a:gd name="T38" fmla="*/ 568 w 915"/>
                  <a:gd name="T39" fmla="*/ 1122 h 1218"/>
                  <a:gd name="T40" fmla="*/ 579 w 915"/>
                  <a:gd name="T41" fmla="*/ 1124 h 1218"/>
                  <a:gd name="T42" fmla="*/ 598 w 915"/>
                  <a:gd name="T43" fmla="*/ 1132 h 1218"/>
                  <a:gd name="T44" fmla="*/ 613 w 915"/>
                  <a:gd name="T45" fmla="*/ 1146 h 1218"/>
                  <a:gd name="T46" fmla="*/ 621 w 915"/>
                  <a:gd name="T47" fmla="*/ 1165 h 1218"/>
                  <a:gd name="T48" fmla="*/ 622 w 915"/>
                  <a:gd name="T49" fmla="*/ 1218 h 1218"/>
                  <a:gd name="T50" fmla="*/ 270 w 915"/>
                  <a:gd name="T51" fmla="*/ 1176 h 1218"/>
                  <a:gd name="T52" fmla="*/ 271 w 915"/>
                  <a:gd name="T53" fmla="*/ 1165 h 1218"/>
                  <a:gd name="T54" fmla="*/ 279 w 915"/>
                  <a:gd name="T55" fmla="*/ 1146 h 1218"/>
                  <a:gd name="T56" fmla="*/ 294 w 915"/>
                  <a:gd name="T57" fmla="*/ 1132 h 1218"/>
                  <a:gd name="T58" fmla="*/ 313 w 915"/>
                  <a:gd name="T59" fmla="*/ 1124 h 1218"/>
                  <a:gd name="T60" fmla="*/ 360 w 915"/>
                  <a:gd name="T61" fmla="*/ 1122 h 1218"/>
                  <a:gd name="T62" fmla="*/ 364 w 915"/>
                  <a:gd name="T63" fmla="*/ 1122 h 1218"/>
                  <a:gd name="T64" fmla="*/ 375 w 915"/>
                  <a:gd name="T65" fmla="*/ 1116 h 1218"/>
                  <a:gd name="T66" fmla="*/ 379 w 915"/>
                  <a:gd name="T67" fmla="*/ 1107 h 1218"/>
                  <a:gd name="T68" fmla="*/ 379 w 915"/>
                  <a:gd name="T69" fmla="*/ 504 h 1218"/>
                  <a:gd name="T70" fmla="*/ 512 w 915"/>
                  <a:gd name="T71" fmla="*/ 497 h 1218"/>
                  <a:gd name="T72" fmla="*/ 89 w 915"/>
                  <a:gd name="T73" fmla="*/ 856 h 1218"/>
                  <a:gd name="T74" fmla="*/ 102 w 915"/>
                  <a:gd name="T75" fmla="*/ 610 h 1218"/>
                  <a:gd name="T76" fmla="*/ 332 w 915"/>
                  <a:gd name="T77" fmla="*/ 869 h 1218"/>
                  <a:gd name="T78" fmla="*/ 15 w 915"/>
                  <a:gd name="T79" fmla="*/ 228 h 1218"/>
                  <a:gd name="T80" fmla="*/ 814 w 915"/>
                  <a:gd name="T81" fmla="*/ 186 h 1218"/>
                  <a:gd name="T82" fmla="*/ 827 w 915"/>
                  <a:gd name="T83" fmla="*/ 433 h 1218"/>
                  <a:gd name="T84" fmla="*/ 29 w 915"/>
                  <a:gd name="T85" fmla="*/ 476 h 1218"/>
                  <a:gd name="T86" fmla="*/ 15 w 915"/>
                  <a:gd name="T87" fmla="*/ 22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15" h="1218">
                    <a:moveTo>
                      <a:pt x="887" y="898"/>
                    </a:moveTo>
                    <a:lnTo>
                      <a:pt x="560" y="881"/>
                    </a:lnTo>
                    <a:lnTo>
                      <a:pt x="560" y="634"/>
                    </a:lnTo>
                    <a:lnTo>
                      <a:pt x="900" y="652"/>
                    </a:lnTo>
                    <a:lnTo>
                      <a:pt x="799" y="769"/>
                    </a:lnTo>
                    <a:lnTo>
                      <a:pt x="887" y="898"/>
                    </a:lnTo>
                    <a:lnTo>
                      <a:pt x="887" y="898"/>
                    </a:lnTo>
                    <a:close/>
                    <a:moveTo>
                      <a:pt x="379" y="67"/>
                    </a:moveTo>
                    <a:lnTo>
                      <a:pt x="379" y="67"/>
                    </a:lnTo>
                    <a:lnTo>
                      <a:pt x="380" y="54"/>
                    </a:lnTo>
                    <a:lnTo>
                      <a:pt x="385" y="41"/>
                    </a:lnTo>
                    <a:lnTo>
                      <a:pt x="391" y="30"/>
                    </a:lnTo>
                    <a:lnTo>
                      <a:pt x="399" y="19"/>
                    </a:lnTo>
                    <a:lnTo>
                      <a:pt x="409" y="12"/>
                    </a:lnTo>
                    <a:lnTo>
                      <a:pt x="420" y="5"/>
                    </a:lnTo>
                    <a:lnTo>
                      <a:pt x="433" y="1"/>
                    </a:lnTo>
                    <a:lnTo>
                      <a:pt x="446" y="0"/>
                    </a:lnTo>
                    <a:lnTo>
                      <a:pt x="446" y="0"/>
                    </a:lnTo>
                    <a:lnTo>
                      <a:pt x="460" y="1"/>
                    </a:lnTo>
                    <a:lnTo>
                      <a:pt x="472" y="5"/>
                    </a:lnTo>
                    <a:lnTo>
                      <a:pt x="484" y="12"/>
                    </a:lnTo>
                    <a:lnTo>
                      <a:pt x="493" y="19"/>
                    </a:lnTo>
                    <a:lnTo>
                      <a:pt x="502" y="30"/>
                    </a:lnTo>
                    <a:lnTo>
                      <a:pt x="508" y="41"/>
                    </a:lnTo>
                    <a:lnTo>
                      <a:pt x="511" y="54"/>
                    </a:lnTo>
                    <a:lnTo>
                      <a:pt x="512" y="67"/>
                    </a:lnTo>
                    <a:lnTo>
                      <a:pt x="512" y="155"/>
                    </a:lnTo>
                    <a:lnTo>
                      <a:pt x="379" y="161"/>
                    </a:lnTo>
                    <a:lnTo>
                      <a:pt x="379" y="67"/>
                    </a:lnTo>
                    <a:lnTo>
                      <a:pt x="379" y="67"/>
                    </a:lnTo>
                    <a:close/>
                    <a:moveTo>
                      <a:pt x="512" y="497"/>
                    </a:moveTo>
                    <a:lnTo>
                      <a:pt x="512" y="1103"/>
                    </a:lnTo>
                    <a:lnTo>
                      <a:pt x="512" y="1103"/>
                    </a:lnTo>
                    <a:lnTo>
                      <a:pt x="514" y="1107"/>
                    </a:lnTo>
                    <a:lnTo>
                      <a:pt x="515" y="1111"/>
                    </a:lnTo>
                    <a:lnTo>
                      <a:pt x="518" y="1116"/>
                    </a:lnTo>
                    <a:lnTo>
                      <a:pt x="524" y="1121"/>
                    </a:lnTo>
                    <a:lnTo>
                      <a:pt x="528" y="1122"/>
                    </a:lnTo>
                    <a:lnTo>
                      <a:pt x="531" y="1122"/>
                    </a:lnTo>
                    <a:lnTo>
                      <a:pt x="568" y="1122"/>
                    </a:lnTo>
                    <a:lnTo>
                      <a:pt x="568" y="1122"/>
                    </a:lnTo>
                    <a:lnTo>
                      <a:pt x="579" y="1124"/>
                    </a:lnTo>
                    <a:lnTo>
                      <a:pt x="590" y="1127"/>
                    </a:lnTo>
                    <a:lnTo>
                      <a:pt x="598" y="1132"/>
                    </a:lnTo>
                    <a:lnTo>
                      <a:pt x="606" y="1138"/>
                    </a:lnTo>
                    <a:lnTo>
                      <a:pt x="613" y="1146"/>
                    </a:lnTo>
                    <a:lnTo>
                      <a:pt x="618" y="1156"/>
                    </a:lnTo>
                    <a:lnTo>
                      <a:pt x="621" y="1165"/>
                    </a:lnTo>
                    <a:lnTo>
                      <a:pt x="622" y="1176"/>
                    </a:lnTo>
                    <a:lnTo>
                      <a:pt x="622" y="1218"/>
                    </a:lnTo>
                    <a:lnTo>
                      <a:pt x="270" y="1218"/>
                    </a:lnTo>
                    <a:lnTo>
                      <a:pt x="270" y="1176"/>
                    </a:lnTo>
                    <a:lnTo>
                      <a:pt x="270" y="1176"/>
                    </a:lnTo>
                    <a:lnTo>
                      <a:pt x="271" y="1165"/>
                    </a:lnTo>
                    <a:lnTo>
                      <a:pt x="275" y="1156"/>
                    </a:lnTo>
                    <a:lnTo>
                      <a:pt x="279" y="1146"/>
                    </a:lnTo>
                    <a:lnTo>
                      <a:pt x="285" y="1138"/>
                    </a:lnTo>
                    <a:lnTo>
                      <a:pt x="294" y="1132"/>
                    </a:lnTo>
                    <a:lnTo>
                      <a:pt x="303" y="1127"/>
                    </a:lnTo>
                    <a:lnTo>
                      <a:pt x="313" y="1124"/>
                    </a:lnTo>
                    <a:lnTo>
                      <a:pt x="323" y="1122"/>
                    </a:lnTo>
                    <a:lnTo>
                      <a:pt x="360" y="1122"/>
                    </a:lnTo>
                    <a:lnTo>
                      <a:pt x="360" y="1122"/>
                    </a:lnTo>
                    <a:lnTo>
                      <a:pt x="364" y="1122"/>
                    </a:lnTo>
                    <a:lnTo>
                      <a:pt x="367" y="1121"/>
                    </a:lnTo>
                    <a:lnTo>
                      <a:pt x="375" y="1116"/>
                    </a:lnTo>
                    <a:lnTo>
                      <a:pt x="378" y="1111"/>
                    </a:lnTo>
                    <a:lnTo>
                      <a:pt x="379" y="1107"/>
                    </a:lnTo>
                    <a:lnTo>
                      <a:pt x="379" y="1103"/>
                    </a:lnTo>
                    <a:lnTo>
                      <a:pt x="379" y="504"/>
                    </a:lnTo>
                    <a:lnTo>
                      <a:pt x="512" y="497"/>
                    </a:lnTo>
                    <a:lnTo>
                      <a:pt x="512" y="497"/>
                    </a:lnTo>
                    <a:close/>
                    <a:moveTo>
                      <a:pt x="332" y="869"/>
                    </a:moveTo>
                    <a:lnTo>
                      <a:pt x="89" y="856"/>
                    </a:lnTo>
                    <a:lnTo>
                      <a:pt x="0" y="728"/>
                    </a:lnTo>
                    <a:lnTo>
                      <a:pt x="102" y="610"/>
                    </a:lnTo>
                    <a:lnTo>
                      <a:pt x="332" y="622"/>
                    </a:lnTo>
                    <a:lnTo>
                      <a:pt x="332" y="869"/>
                    </a:lnTo>
                    <a:lnTo>
                      <a:pt x="332" y="869"/>
                    </a:lnTo>
                    <a:close/>
                    <a:moveTo>
                      <a:pt x="15" y="228"/>
                    </a:moveTo>
                    <a:lnTo>
                      <a:pt x="415" y="207"/>
                    </a:lnTo>
                    <a:lnTo>
                      <a:pt x="814" y="186"/>
                    </a:lnTo>
                    <a:lnTo>
                      <a:pt x="915" y="304"/>
                    </a:lnTo>
                    <a:lnTo>
                      <a:pt x="827" y="433"/>
                    </a:lnTo>
                    <a:lnTo>
                      <a:pt x="428" y="454"/>
                    </a:lnTo>
                    <a:lnTo>
                      <a:pt x="29" y="476"/>
                    </a:lnTo>
                    <a:lnTo>
                      <a:pt x="118" y="346"/>
                    </a:lnTo>
                    <a:lnTo>
                      <a:pt x="15" y="228"/>
                    </a:lnTo>
                    <a:lnTo>
                      <a:pt x="15" y="228"/>
                    </a:lnTo>
                    <a:close/>
                  </a:path>
                </a:pathLst>
              </a:custGeom>
              <a:solidFill>
                <a:schemeClr val="bg1">
                  <a:lumMod val="100000"/>
                </a:schemeClr>
              </a:solidFill>
              <a:ln>
                <a:noFill/>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grpSp>
        <p:sp>
          <p:nvSpPr>
            <p:cNvPr id="45" name="iS1ide-TextBox 19"/>
            <p:cNvSpPr txBox="1"/>
            <p:nvPr/>
          </p:nvSpPr>
          <p:spPr>
            <a:xfrm>
              <a:off x="5009058" y="6307531"/>
              <a:ext cx="2332598" cy="453509"/>
            </a:xfrm>
            <a:prstGeom prst="rect">
              <a:avLst/>
            </a:prstGeom>
            <a:noFill/>
          </p:spPr>
          <p:txBody>
            <a:bodyPr wrap="none" lIns="360000" tIns="0" rIns="0" bIns="0" anchor="b" anchorCtr="0">
              <a:normAutofit/>
            </a:bodyPr>
            <a:lstStyle/>
            <a:p>
              <a:r>
                <a:rPr lang="zh-CN" altLang="en-US" sz="2000" b="1" dirty="0">
                  <a:latin typeface="Arial" panose="020B0604020202020204" pitchFamily="34" charset="0"/>
                  <a:ea typeface="微软雅黑" panose="020B0503020204020204" pitchFamily="34" charset="-122"/>
                  <a:sym typeface="Arial" panose="020B0604020202020204" pitchFamily="34" charset="0"/>
                </a:rPr>
                <a:t>混合引用</a:t>
              </a:r>
              <a:endParaRPr lang="zh-CN" altLang="en-US" sz="2000" b="1"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（二）认识公式与函数</a:t>
            </a:r>
          </a:p>
        </p:txBody>
      </p:sp>
      <p:sp>
        <p:nvSpPr>
          <p:cNvPr id="40" name="TextBox 39"/>
          <p:cNvSpPr txBox="1"/>
          <p:nvPr/>
        </p:nvSpPr>
        <p:spPr>
          <a:xfrm>
            <a:off x="737937" y="1950133"/>
            <a:ext cx="10908632" cy="1015663"/>
          </a:xfrm>
          <a:prstGeom prst="rect">
            <a:avLst/>
          </a:prstGeom>
          <a:noFill/>
        </p:spPr>
        <p:txBody>
          <a:bodyPr wrap="square" rtlCol="0">
            <a:spAutoFit/>
          </a:bodyPr>
          <a:lstStyle/>
          <a:p>
            <a:pPr indent="609600" algn="just">
              <a:lnSpc>
                <a:spcPct val="150000"/>
              </a:lnSpc>
            </a:pPr>
            <a:r>
              <a:rPr lang="en-US" altLang="zh-CN" sz="2000" dirty="0">
                <a:latin typeface="+mn-ea"/>
                <a:cs typeface="+mn-ea"/>
                <a:sym typeface="Times New Roman" panose="02020603050405020304" pitchFamily="18" charset="0"/>
              </a:rPr>
              <a:t>WPS Office</a:t>
            </a:r>
            <a:r>
              <a:rPr lang="zh-CN" altLang="en-US" sz="2000" dirty="0" smtClean="0">
                <a:latin typeface="+mn-ea"/>
                <a:cs typeface="+mn-ea"/>
                <a:sym typeface="Times New Roman" panose="02020603050405020304" pitchFamily="18" charset="0"/>
              </a:rPr>
              <a:t>中</a:t>
            </a:r>
            <a:r>
              <a:rPr lang="zh-CN" altLang="en-US" sz="2000" dirty="0">
                <a:latin typeface="+mn-ea"/>
                <a:cs typeface="+mn-ea"/>
                <a:sym typeface="Times New Roman" panose="02020603050405020304" pitchFamily="18" charset="0"/>
              </a:rPr>
              <a:t>的公式是对工作表中的数据进行计算的等式，它以“</a:t>
            </a:r>
            <a:r>
              <a:rPr lang="en-US" altLang="zh-CN" sz="2000" dirty="0">
                <a:latin typeface="+mn-ea"/>
                <a:cs typeface="+mn-ea"/>
                <a:sym typeface="Times New Roman" panose="02020603050405020304" pitchFamily="18" charset="0"/>
              </a:rPr>
              <a:t>=</a:t>
            </a:r>
            <a:r>
              <a:rPr lang="zh-CN" altLang="en-US" sz="2000" dirty="0">
                <a:latin typeface="+mn-ea"/>
                <a:cs typeface="+mn-ea"/>
                <a:sym typeface="Times New Roman" panose="02020603050405020304" pitchFamily="18" charset="0"/>
              </a:rPr>
              <a:t>（等号）”开始，其后是公式的表达式。公式的表达式可包</a:t>
            </a:r>
            <a:r>
              <a:rPr lang="zh-CN" altLang="en-US" sz="2000" dirty="0" smtClean="0">
                <a:latin typeface="+mn-ea"/>
                <a:cs typeface="+mn-ea"/>
                <a:sym typeface="Times New Roman" panose="02020603050405020304" pitchFamily="18" charset="0"/>
              </a:rPr>
              <a:t>含以下</a:t>
            </a:r>
            <a:r>
              <a:rPr lang="en-US" altLang="zh-CN" sz="2000" dirty="0" smtClean="0">
                <a:latin typeface="+mn-ea"/>
                <a:cs typeface="+mn-ea"/>
                <a:sym typeface="Times New Roman" panose="02020603050405020304" pitchFamily="18" charset="0"/>
              </a:rPr>
              <a:t>3</a:t>
            </a:r>
            <a:r>
              <a:rPr lang="zh-CN" altLang="en-US" sz="2000" dirty="0" smtClean="0">
                <a:latin typeface="+mn-ea"/>
                <a:cs typeface="+mn-ea"/>
                <a:sym typeface="Times New Roman" panose="02020603050405020304" pitchFamily="18" charset="0"/>
              </a:rPr>
              <a:t>种。</a:t>
            </a:r>
            <a:endParaRPr lang="zh-CN" altLang="en-US" sz="2000" dirty="0">
              <a:latin typeface="+mn-ea"/>
              <a:cs typeface="+mn-ea"/>
              <a:sym typeface="Times New Roman" panose="02020603050405020304" pitchFamily="18" charset="0"/>
            </a:endParaRPr>
          </a:p>
        </p:txBody>
      </p:sp>
      <p:sp>
        <p:nvSpPr>
          <p:cNvPr id="18" name="矩形 17"/>
          <p:cNvSpPr/>
          <p:nvPr/>
        </p:nvSpPr>
        <p:spPr>
          <a:xfrm>
            <a:off x="1274323" y="1161593"/>
            <a:ext cx="2399319" cy="5178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19" name="组合 18"/>
          <p:cNvGrpSpPr/>
          <p:nvPr/>
        </p:nvGrpSpPr>
        <p:grpSpPr>
          <a:xfrm flipV="1">
            <a:off x="609600" y="1030803"/>
            <a:ext cx="470284" cy="670057"/>
            <a:chOff x="3173412" y="596106"/>
            <a:chExt cx="960438" cy="1368425"/>
          </a:xfrm>
        </p:grpSpPr>
        <p:sp>
          <p:nvSpPr>
            <p:cNvPr id="20"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1"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2"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3"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4"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5"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6"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27" name="内容占位符 3"/>
          <p:cNvSpPr txBox="1"/>
          <p:nvPr/>
        </p:nvSpPr>
        <p:spPr>
          <a:xfrm>
            <a:off x="669925" y="1122681"/>
            <a:ext cx="10912475" cy="862787"/>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solidFill>
                  <a:schemeClr val="bg1"/>
                </a:solidFill>
              </a:rPr>
              <a:t>1</a:t>
            </a:r>
            <a:r>
              <a:rPr lang="zh-CN" altLang="en-US" dirty="0">
                <a:solidFill>
                  <a:schemeClr val="bg1"/>
                </a:solidFill>
              </a:rPr>
              <a:t>．公式的使用</a:t>
            </a:r>
            <a:endParaRPr lang="en-US" altLang="zh-CN" sz="1100" dirty="0"/>
          </a:p>
        </p:txBody>
      </p:sp>
      <p:grpSp>
        <p:nvGrpSpPr>
          <p:cNvPr id="2" name="组合 1"/>
          <p:cNvGrpSpPr/>
          <p:nvPr/>
        </p:nvGrpSpPr>
        <p:grpSpPr>
          <a:xfrm>
            <a:off x="1876926" y="3305696"/>
            <a:ext cx="7924801" cy="2875571"/>
            <a:chOff x="1876926" y="3305696"/>
            <a:chExt cx="7924801" cy="2875571"/>
          </a:xfrm>
        </p:grpSpPr>
        <p:sp>
          <p:nvSpPr>
            <p:cNvPr id="65" name="矩形 22"/>
            <p:cNvSpPr/>
            <p:nvPr>
              <p:custDataLst>
                <p:tags r:id="rId1"/>
              </p:custDataLst>
            </p:nvPr>
          </p:nvSpPr>
          <p:spPr>
            <a:xfrm>
              <a:off x="1876926" y="3812455"/>
              <a:ext cx="1995906" cy="395618"/>
            </a:xfrm>
            <a:prstGeom prst="rect">
              <a:avLst/>
            </a:prstGeom>
          </p:spPr>
          <p:txBody>
            <a:bodyPr wrap="square" lIns="90000" tIns="46800" rIns="90000" bIns="0" anchor="b" anchorCtr="0">
              <a:noAutofit/>
            </a:bodyPr>
            <a:lstStyle/>
            <a:p>
              <a:pPr algn="r">
                <a:lnSpc>
                  <a:spcPct val="120000"/>
                </a:lnSpc>
              </a:pPr>
              <a:r>
                <a:rPr lang="zh-CN" altLang="en-US" sz="2000" b="1" spc="300" dirty="0">
                  <a:solidFill>
                    <a:srgbClr val="803D06"/>
                  </a:solidFill>
                  <a:latin typeface="Arial" panose="020B0604020202020204" pitchFamily="34" charset="0"/>
                  <a:ea typeface="微软雅黑" panose="020B0503020204020204" pitchFamily="34" charset="-122"/>
                  <a:cs typeface="+mn-ea"/>
                  <a:sym typeface="Arial" panose="020B0604020202020204" pitchFamily="34" charset="0"/>
                </a:rPr>
                <a:t>公式的输入</a:t>
              </a:r>
            </a:p>
          </p:txBody>
        </p:sp>
        <p:sp>
          <p:nvSpPr>
            <p:cNvPr id="67" name="矩形 29"/>
            <p:cNvSpPr/>
            <p:nvPr>
              <p:custDataLst>
                <p:tags r:id="rId2"/>
              </p:custDataLst>
            </p:nvPr>
          </p:nvSpPr>
          <p:spPr>
            <a:xfrm>
              <a:off x="7817845" y="3812455"/>
              <a:ext cx="1983882" cy="395618"/>
            </a:xfrm>
            <a:prstGeom prst="rect">
              <a:avLst/>
            </a:prstGeom>
          </p:spPr>
          <p:txBody>
            <a:bodyPr wrap="square" lIns="90000" tIns="46800" rIns="90000" bIns="0" anchor="b" anchorCtr="0">
              <a:noAutofit/>
            </a:bodyPr>
            <a:lstStyle/>
            <a:p>
              <a:pPr>
                <a:lnSpc>
                  <a:spcPct val="120000"/>
                </a:lnSpc>
              </a:pPr>
              <a:r>
                <a:rPr lang="zh-CN" altLang="en-US" sz="2000" b="1" spc="300" dirty="0">
                  <a:solidFill>
                    <a:srgbClr val="FAC090"/>
                  </a:solidFill>
                  <a:latin typeface="Arial" panose="020B0604020202020204" pitchFamily="34" charset="0"/>
                  <a:ea typeface="微软雅黑" panose="020B0503020204020204" pitchFamily="34" charset="-122"/>
                  <a:cs typeface="+mn-ea"/>
                  <a:sym typeface="Arial" panose="020B0604020202020204" pitchFamily="34" charset="0"/>
                </a:rPr>
                <a:t>公式的编辑</a:t>
              </a:r>
            </a:p>
          </p:txBody>
        </p:sp>
        <p:sp>
          <p:nvSpPr>
            <p:cNvPr id="69" name="矩形 33"/>
            <p:cNvSpPr/>
            <p:nvPr>
              <p:custDataLst>
                <p:tags r:id="rId3"/>
              </p:custDataLst>
            </p:nvPr>
          </p:nvSpPr>
          <p:spPr>
            <a:xfrm>
              <a:off x="6598444" y="5785649"/>
              <a:ext cx="1855746" cy="395618"/>
            </a:xfrm>
            <a:prstGeom prst="rect">
              <a:avLst/>
            </a:prstGeom>
          </p:spPr>
          <p:txBody>
            <a:bodyPr wrap="square" lIns="90000" tIns="46800" rIns="90000" bIns="0" anchor="b" anchorCtr="0">
              <a:noAutofit/>
            </a:bodyPr>
            <a:lstStyle/>
            <a:p>
              <a:pPr>
                <a:lnSpc>
                  <a:spcPct val="120000"/>
                </a:lnSpc>
              </a:pPr>
              <a:r>
                <a:rPr lang="zh-CN" altLang="en-US" sz="2000" b="1" spc="300" dirty="0">
                  <a:solidFill>
                    <a:srgbClr val="9BBB59"/>
                  </a:solidFill>
                  <a:latin typeface="Arial" panose="020B0604020202020204" pitchFamily="34" charset="0"/>
                  <a:ea typeface="微软雅黑" panose="020B0503020204020204" pitchFamily="34" charset="-122"/>
                  <a:cs typeface="+mn-ea"/>
                  <a:sym typeface="Arial" panose="020B0604020202020204" pitchFamily="34" charset="0"/>
                </a:rPr>
                <a:t>公式的复制</a:t>
              </a:r>
            </a:p>
          </p:txBody>
        </p:sp>
        <p:grpSp>
          <p:nvGrpSpPr>
            <p:cNvPr id="70" name="组合 69"/>
            <p:cNvGrpSpPr/>
            <p:nvPr/>
          </p:nvGrpSpPr>
          <p:grpSpPr>
            <a:xfrm>
              <a:off x="4375657" y="3305696"/>
              <a:ext cx="2820670" cy="2696845"/>
              <a:chOff x="4035331" y="2514447"/>
              <a:chExt cx="3491548" cy="3428365"/>
            </a:xfrm>
          </p:grpSpPr>
          <p:sp>
            <p:nvSpPr>
              <p:cNvPr id="71" name="任意多边形: 形状 15"/>
              <p:cNvSpPr/>
              <p:nvPr>
                <p:custDataLst>
                  <p:tags r:id="rId4"/>
                </p:custDataLst>
              </p:nvPr>
            </p:nvSpPr>
            <p:spPr bwMode="auto">
              <a:xfrm>
                <a:off x="4320129" y="2514447"/>
                <a:ext cx="2758440" cy="2406015"/>
              </a:xfrm>
              <a:custGeom>
                <a:avLst/>
                <a:gdLst>
                  <a:gd name="connsiteX0" fmla="*/ 1450258 w 2900516"/>
                  <a:gd name="connsiteY0" fmla="*/ 0 h 2500445"/>
                  <a:gd name="connsiteX1" fmla="*/ 1462409 w 2900516"/>
                  <a:gd name="connsiteY1" fmla="*/ 20949 h 2500445"/>
                  <a:gd name="connsiteX2" fmla="*/ 1462116 w 2900516"/>
                  <a:gd name="connsiteY2" fmla="*/ 31519 h 2500445"/>
                  <a:gd name="connsiteX3" fmla="*/ 1907074 w 2900516"/>
                  <a:gd name="connsiteY3" fmla="*/ 1410810 h 2500445"/>
                  <a:gd name="connsiteX4" fmla="*/ 2887063 w 2900516"/>
                  <a:gd name="connsiteY4" fmla="*/ 2478543 h 2500445"/>
                  <a:gd name="connsiteX5" fmla="*/ 2888147 w 2900516"/>
                  <a:gd name="connsiteY5" fmla="*/ 2479119 h 2500445"/>
                  <a:gd name="connsiteX6" fmla="*/ 2900516 w 2900516"/>
                  <a:gd name="connsiteY6" fmla="*/ 2500445 h 2500445"/>
                  <a:gd name="connsiteX7" fmla="*/ 2887416 w 2900516"/>
                  <a:gd name="connsiteY7" fmla="*/ 2500445 h 2500445"/>
                  <a:gd name="connsiteX8" fmla="*/ 2866097 w 2900516"/>
                  <a:gd name="connsiteY8" fmla="*/ 2487227 h 2500445"/>
                  <a:gd name="connsiteX9" fmla="*/ 1450258 w 2900516"/>
                  <a:gd name="connsiteY9" fmla="*/ 2177660 h 2500445"/>
                  <a:gd name="connsiteX10" fmla="*/ 34420 w 2900516"/>
                  <a:gd name="connsiteY10" fmla="*/ 2487227 h 2500445"/>
                  <a:gd name="connsiteX11" fmla="*/ 13101 w 2900516"/>
                  <a:gd name="connsiteY11" fmla="*/ 2500445 h 2500445"/>
                  <a:gd name="connsiteX12" fmla="*/ 0 w 2900516"/>
                  <a:gd name="connsiteY12" fmla="*/ 2500445 h 2500445"/>
                  <a:gd name="connsiteX13" fmla="*/ 3549 w 2900516"/>
                  <a:gd name="connsiteY13" fmla="*/ 2494327 h 2500445"/>
                  <a:gd name="connsiteX14" fmla="*/ 14749 w 2900516"/>
                  <a:gd name="connsiteY14" fmla="*/ 2488375 h 2500445"/>
                  <a:gd name="connsiteX15" fmla="*/ 994738 w 2900516"/>
                  <a:gd name="connsiteY15" fmla="*/ 1420642 h 2500445"/>
                  <a:gd name="connsiteX16" fmla="*/ 1439696 w 2900516"/>
                  <a:gd name="connsiteY16" fmla="*/ 41351 h 2500445"/>
                  <a:gd name="connsiteX17" fmla="*/ 1439084 w 2900516"/>
                  <a:gd name="connsiteY17" fmla="*/ 19266 h 2500445"/>
                  <a:gd name="connsiteX0-1" fmla="*/ 1450258 w 2900516"/>
                  <a:gd name="connsiteY0-2" fmla="*/ 0 h 2529941"/>
                  <a:gd name="connsiteX1-3" fmla="*/ 1462409 w 2900516"/>
                  <a:gd name="connsiteY1-4" fmla="*/ 50445 h 2529941"/>
                  <a:gd name="connsiteX2-5" fmla="*/ 1462116 w 2900516"/>
                  <a:gd name="connsiteY2-6" fmla="*/ 61015 h 2529941"/>
                  <a:gd name="connsiteX3-7" fmla="*/ 1907074 w 2900516"/>
                  <a:gd name="connsiteY3-8" fmla="*/ 1440306 h 2529941"/>
                  <a:gd name="connsiteX4-9" fmla="*/ 2887063 w 2900516"/>
                  <a:gd name="connsiteY4-10" fmla="*/ 2508039 h 2529941"/>
                  <a:gd name="connsiteX5-11" fmla="*/ 2888147 w 2900516"/>
                  <a:gd name="connsiteY5-12" fmla="*/ 2508615 h 2529941"/>
                  <a:gd name="connsiteX6-13" fmla="*/ 2900516 w 2900516"/>
                  <a:gd name="connsiteY6-14" fmla="*/ 2529941 h 2529941"/>
                  <a:gd name="connsiteX7-15" fmla="*/ 2887416 w 2900516"/>
                  <a:gd name="connsiteY7-16" fmla="*/ 2529941 h 2529941"/>
                  <a:gd name="connsiteX8-17" fmla="*/ 2866097 w 2900516"/>
                  <a:gd name="connsiteY8-18" fmla="*/ 2516723 h 2529941"/>
                  <a:gd name="connsiteX9-19" fmla="*/ 1450258 w 2900516"/>
                  <a:gd name="connsiteY9-20" fmla="*/ 2207156 h 2529941"/>
                  <a:gd name="connsiteX10-21" fmla="*/ 34420 w 2900516"/>
                  <a:gd name="connsiteY10-22" fmla="*/ 2516723 h 2529941"/>
                  <a:gd name="connsiteX11-23" fmla="*/ 13101 w 2900516"/>
                  <a:gd name="connsiteY11-24" fmla="*/ 2529941 h 2529941"/>
                  <a:gd name="connsiteX12-25" fmla="*/ 0 w 2900516"/>
                  <a:gd name="connsiteY12-26" fmla="*/ 2529941 h 2529941"/>
                  <a:gd name="connsiteX13-27" fmla="*/ 3549 w 2900516"/>
                  <a:gd name="connsiteY13-28" fmla="*/ 2523823 h 2529941"/>
                  <a:gd name="connsiteX14-29" fmla="*/ 14749 w 2900516"/>
                  <a:gd name="connsiteY14-30" fmla="*/ 2517871 h 2529941"/>
                  <a:gd name="connsiteX15-31" fmla="*/ 994738 w 2900516"/>
                  <a:gd name="connsiteY15-32" fmla="*/ 1450138 h 2529941"/>
                  <a:gd name="connsiteX16-33" fmla="*/ 1439696 w 2900516"/>
                  <a:gd name="connsiteY16-34" fmla="*/ 70847 h 2529941"/>
                  <a:gd name="connsiteX17-35" fmla="*/ 1439084 w 2900516"/>
                  <a:gd name="connsiteY17-36" fmla="*/ 48762 h 2529941"/>
                  <a:gd name="connsiteX18" fmla="*/ 1450258 w 2900516"/>
                  <a:gd name="connsiteY18" fmla="*/ 0 h 2529941"/>
                  <a:gd name="connsiteX0-1-1" fmla="*/ 1450258 w 2900516"/>
                  <a:gd name="connsiteY0-2-2" fmla="*/ 0 h 2529941"/>
                  <a:gd name="connsiteX1-3-3" fmla="*/ 1462409 w 2900516"/>
                  <a:gd name="connsiteY1-4-4" fmla="*/ 50445 h 2529941"/>
                  <a:gd name="connsiteX2-5-5" fmla="*/ 1462116 w 2900516"/>
                  <a:gd name="connsiteY2-6-6" fmla="*/ 61015 h 2529941"/>
                  <a:gd name="connsiteX3-7-7" fmla="*/ 1907074 w 2900516"/>
                  <a:gd name="connsiteY3-8-8" fmla="*/ 1440306 h 2529941"/>
                  <a:gd name="connsiteX4-9-9" fmla="*/ 2887063 w 2900516"/>
                  <a:gd name="connsiteY4-10-10" fmla="*/ 2508039 h 2529941"/>
                  <a:gd name="connsiteX5-11-11" fmla="*/ 2888147 w 2900516"/>
                  <a:gd name="connsiteY5-12-12" fmla="*/ 2508615 h 2529941"/>
                  <a:gd name="connsiteX6-13-13" fmla="*/ 2900516 w 2900516"/>
                  <a:gd name="connsiteY6-14-14" fmla="*/ 2529941 h 2529941"/>
                  <a:gd name="connsiteX7-15-15" fmla="*/ 2887416 w 2900516"/>
                  <a:gd name="connsiteY7-16-16" fmla="*/ 2529941 h 2529941"/>
                  <a:gd name="connsiteX8-17-17" fmla="*/ 2866097 w 2900516"/>
                  <a:gd name="connsiteY8-18-18" fmla="*/ 2516723 h 2529941"/>
                  <a:gd name="connsiteX9-19-19" fmla="*/ 1450258 w 2900516"/>
                  <a:gd name="connsiteY9-20-20" fmla="*/ 2207156 h 2529941"/>
                  <a:gd name="connsiteX10-21-21" fmla="*/ 34420 w 2900516"/>
                  <a:gd name="connsiteY10-22-22" fmla="*/ 2516723 h 2529941"/>
                  <a:gd name="connsiteX11-23-23" fmla="*/ 13101 w 2900516"/>
                  <a:gd name="connsiteY11-24-24" fmla="*/ 2529941 h 2529941"/>
                  <a:gd name="connsiteX12-25-25" fmla="*/ 0 w 2900516"/>
                  <a:gd name="connsiteY12-26-26" fmla="*/ 2529941 h 2529941"/>
                  <a:gd name="connsiteX13-27-27" fmla="*/ 3549 w 2900516"/>
                  <a:gd name="connsiteY13-28-28" fmla="*/ 2523823 h 2529941"/>
                  <a:gd name="connsiteX14-29-29" fmla="*/ 14749 w 2900516"/>
                  <a:gd name="connsiteY14-30-30" fmla="*/ 2517871 h 2529941"/>
                  <a:gd name="connsiteX15-31-31" fmla="*/ 1086178 w 2900516"/>
                  <a:gd name="connsiteY15-32-32" fmla="*/ 1505002 h 2529941"/>
                  <a:gd name="connsiteX16-33-33" fmla="*/ 1439696 w 2900516"/>
                  <a:gd name="connsiteY16-34-34" fmla="*/ 70847 h 2529941"/>
                  <a:gd name="connsiteX17-35-35" fmla="*/ 1439084 w 2900516"/>
                  <a:gd name="connsiteY17-36-36" fmla="*/ 48762 h 2529941"/>
                  <a:gd name="connsiteX18-37" fmla="*/ 1450258 w 2900516"/>
                  <a:gd name="connsiteY18-38" fmla="*/ 0 h 2529941"/>
                  <a:gd name="connsiteX0-39" fmla="*/ 1450258 w 2900516"/>
                  <a:gd name="connsiteY0-40" fmla="*/ 0 h 2529941"/>
                  <a:gd name="connsiteX1-41" fmla="*/ 1462409 w 2900516"/>
                  <a:gd name="connsiteY1-42" fmla="*/ 50445 h 2529941"/>
                  <a:gd name="connsiteX2-43" fmla="*/ 1462116 w 2900516"/>
                  <a:gd name="connsiteY2-44" fmla="*/ 61015 h 2529941"/>
                  <a:gd name="connsiteX3-45" fmla="*/ 1833922 w 2900516"/>
                  <a:gd name="connsiteY3-46" fmla="*/ 1504314 h 2529941"/>
                  <a:gd name="connsiteX4-47" fmla="*/ 2887063 w 2900516"/>
                  <a:gd name="connsiteY4-48" fmla="*/ 2508039 h 2529941"/>
                  <a:gd name="connsiteX5-49" fmla="*/ 2888147 w 2900516"/>
                  <a:gd name="connsiteY5-50" fmla="*/ 2508615 h 2529941"/>
                  <a:gd name="connsiteX6-51" fmla="*/ 2900516 w 2900516"/>
                  <a:gd name="connsiteY6-52" fmla="*/ 2529941 h 2529941"/>
                  <a:gd name="connsiteX7-53" fmla="*/ 2887416 w 2900516"/>
                  <a:gd name="connsiteY7-54" fmla="*/ 2529941 h 2529941"/>
                  <a:gd name="connsiteX8-55" fmla="*/ 2866097 w 2900516"/>
                  <a:gd name="connsiteY8-56" fmla="*/ 2516723 h 2529941"/>
                  <a:gd name="connsiteX9-57" fmla="*/ 1450258 w 2900516"/>
                  <a:gd name="connsiteY9-58" fmla="*/ 2207156 h 2529941"/>
                  <a:gd name="connsiteX10-59" fmla="*/ 34420 w 2900516"/>
                  <a:gd name="connsiteY10-60" fmla="*/ 2516723 h 2529941"/>
                  <a:gd name="connsiteX11-61" fmla="*/ 13101 w 2900516"/>
                  <a:gd name="connsiteY11-62" fmla="*/ 2529941 h 2529941"/>
                  <a:gd name="connsiteX12-63" fmla="*/ 0 w 2900516"/>
                  <a:gd name="connsiteY12-64" fmla="*/ 2529941 h 2529941"/>
                  <a:gd name="connsiteX13-65" fmla="*/ 3549 w 2900516"/>
                  <a:gd name="connsiteY13-66" fmla="*/ 2523823 h 2529941"/>
                  <a:gd name="connsiteX14-67" fmla="*/ 14749 w 2900516"/>
                  <a:gd name="connsiteY14-68" fmla="*/ 2517871 h 2529941"/>
                  <a:gd name="connsiteX15-69" fmla="*/ 1086178 w 2900516"/>
                  <a:gd name="connsiteY15-70" fmla="*/ 1505002 h 2529941"/>
                  <a:gd name="connsiteX16-71" fmla="*/ 1439696 w 2900516"/>
                  <a:gd name="connsiteY16-72" fmla="*/ 70847 h 2529941"/>
                  <a:gd name="connsiteX17-73" fmla="*/ 1439084 w 2900516"/>
                  <a:gd name="connsiteY17-74" fmla="*/ 48762 h 2529941"/>
                  <a:gd name="connsiteX18-75" fmla="*/ 1450258 w 2900516"/>
                  <a:gd name="connsiteY18-76" fmla="*/ 0 h 2529941"/>
                  <a:gd name="connsiteX0-77" fmla="*/ 1450258 w 2900516"/>
                  <a:gd name="connsiteY0-78" fmla="*/ 0 h 2529941"/>
                  <a:gd name="connsiteX1-79" fmla="*/ 1462409 w 2900516"/>
                  <a:gd name="connsiteY1-80" fmla="*/ 50445 h 2529941"/>
                  <a:gd name="connsiteX2-81" fmla="*/ 1462116 w 2900516"/>
                  <a:gd name="connsiteY2-82" fmla="*/ 61015 h 2529941"/>
                  <a:gd name="connsiteX3-83" fmla="*/ 1833922 w 2900516"/>
                  <a:gd name="connsiteY3-84" fmla="*/ 1504314 h 2529941"/>
                  <a:gd name="connsiteX4-85" fmla="*/ 2887063 w 2900516"/>
                  <a:gd name="connsiteY4-86" fmla="*/ 2508039 h 2529941"/>
                  <a:gd name="connsiteX5-87" fmla="*/ 2888147 w 2900516"/>
                  <a:gd name="connsiteY5-88" fmla="*/ 2508615 h 2529941"/>
                  <a:gd name="connsiteX6-89" fmla="*/ 2900516 w 2900516"/>
                  <a:gd name="connsiteY6-90" fmla="*/ 2529941 h 2529941"/>
                  <a:gd name="connsiteX7-91" fmla="*/ 2887416 w 2900516"/>
                  <a:gd name="connsiteY7-92" fmla="*/ 2529941 h 2529941"/>
                  <a:gd name="connsiteX8-93" fmla="*/ 2866097 w 2900516"/>
                  <a:gd name="connsiteY8-94" fmla="*/ 2516723 h 2529941"/>
                  <a:gd name="connsiteX9-95" fmla="*/ 1431970 w 2900516"/>
                  <a:gd name="connsiteY9-96" fmla="*/ 2069996 h 2529941"/>
                  <a:gd name="connsiteX10-97" fmla="*/ 34420 w 2900516"/>
                  <a:gd name="connsiteY10-98" fmla="*/ 2516723 h 2529941"/>
                  <a:gd name="connsiteX11-99" fmla="*/ 13101 w 2900516"/>
                  <a:gd name="connsiteY11-100" fmla="*/ 2529941 h 2529941"/>
                  <a:gd name="connsiteX12-101" fmla="*/ 0 w 2900516"/>
                  <a:gd name="connsiteY12-102" fmla="*/ 2529941 h 2529941"/>
                  <a:gd name="connsiteX13-103" fmla="*/ 3549 w 2900516"/>
                  <a:gd name="connsiteY13-104" fmla="*/ 2523823 h 2529941"/>
                  <a:gd name="connsiteX14-105" fmla="*/ 14749 w 2900516"/>
                  <a:gd name="connsiteY14-106" fmla="*/ 2517871 h 2529941"/>
                  <a:gd name="connsiteX15-107" fmla="*/ 1086178 w 2900516"/>
                  <a:gd name="connsiteY15-108" fmla="*/ 1505002 h 2529941"/>
                  <a:gd name="connsiteX16-109" fmla="*/ 1439696 w 2900516"/>
                  <a:gd name="connsiteY16-110" fmla="*/ 70847 h 2529941"/>
                  <a:gd name="connsiteX17-111" fmla="*/ 1439084 w 2900516"/>
                  <a:gd name="connsiteY17-112" fmla="*/ 48762 h 2529941"/>
                  <a:gd name="connsiteX18-113" fmla="*/ 1450258 w 2900516"/>
                  <a:gd name="connsiteY18-114" fmla="*/ 0 h 2529941"/>
                </a:gdLst>
                <a:ahLst/>
                <a:cxnLst>
                  <a:cxn ang="0">
                    <a:pos x="connsiteX0-1-1" y="connsiteY0-2-2"/>
                  </a:cxn>
                  <a:cxn ang="0">
                    <a:pos x="connsiteX1-3-3" y="connsiteY1-4-4"/>
                  </a:cxn>
                  <a:cxn ang="0">
                    <a:pos x="connsiteX2-5-5" y="connsiteY2-6-6"/>
                  </a:cxn>
                  <a:cxn ang="0">
                    <a:pos x="connsiteX3-7-7" y="connsiteY3-8-8"/>
                  </a:cxn>
                  <a:cxn ang="0">
                    <a:pos x="connsiteX4-9-9" y="connsiteY4-10-10"/>
                  </a:cxn>
                  <a:cxn ang="0">
                    <a:pos x="connsiteX5-11-11" y="connsiteY5-12-12"/>
                  </a:cxn>
                  <a:cxn ang="0">
                    <a:pos x="connsiteX6-13-13" y="connsiteY6-14-14"/>
                  </a:cxn>
                  <a:cxn ang="0">
                    <a:pos x="connsiteX7-15-15" y="connsiteY7-16-16"/>
                  </a:cxn>
                  <a:cxn ang="0">
                    <a:pos x="connsiteX8-17-17" y="connsiteY8-18-18"/>
                  </a:cxn>
                  <a:cxn ang="0">
                    <a:pos x="connsiteX9-19-19" y="connsiteY9-20-20"/>
                  </a:cxn>
                  <a:cxn ang="0">
                    <a:pos x="connsiteX10-21-21" y="connsiteY10-22-22"/>
                  </a:cxn>
                  <a:cxn ang="0">
                    <a:pos x="connsiteX11-23-23" y="connsiteY11-24-24"/>
                  </a:cxn>
                  <a:cxn ang="0">
                    <a:pos x="connsiteX12-25-25" y="connsiteY12-26-26"/>
                  </a:cxn>
                  <a:cxn ang="0">
                    <a:pos x="connsiteX13-27-27" y="connsiteY13-28-28"/>
                  </a:cxn>
                  <a:cxn ang="0">
                    <a:pos x="connsiteX14-29-29" y="connsiteY14-30-30"/>
                  </a:cxn>
                  <a:cxn ang="0">
                    <a:pos x="connsiteX15-31-31" y="connsiteY15-32-32"/>
                  </a:cxn>
                  <a:cxn ang="0">
                    <a:pos x="connsiteX16-33-33" y="connsiteY16-34-34"/>
                  </a:cxn>
                  <a:cxn ang="0">
                    <a:pos x="connsiteX17-35-35" y="connsiteY17-36-36"/>
                  </a:cxn>
                  <a:cxn ang="0">
                    <a:pos x="connsiteX18-37" y="connsiteY18-38"/>
                  </a:cxn>
                </a:cxnLst>
                <a:rect l="l" t="t" r="r" b="b"/>
                <a:pathLst>
                  <a:path w="2900516" h="2529941">
                    <a:moveTo>
                      <a:pt x="1450258" y="0"/>
                    </a:moveTo>
                    <a:lnTo>
                      <a:pt x="1462409" y="50445"/>
                    </a:lnTo>
                    <a:cubicBezTo>
                      <a:pt x="1462311" y="53968"/>
                      <a:pt x="1462214" y="57492"/>
                      <a:pt x="1462116" y="61015"/>
                    </a:cubicBezTo>
                    <a:cubicBezTo>
                      <a:pt x="1468087" y="446973"/>
                      <a:pt x="1547085" y="1011737"/>
                      <a:pt x="1833922" y="1504314"/>
                    </a:cubicBezTo>
                    <a:cubicBezTo>
                      <a:pt x="2120759" y="1996892"/>
                      <a:pt x="2554335" y="2312358"/>
                      <a:pt x="2887063" y="2508039"/>
                    </a:cubicBezTo>
                    <a:lnTo>
                      <a:pt x="2888147" y="2508615"/>
                    </a:lnTo>
                    <a:lnTo>
                      <a:pt x="2900516" y="2529941"/>
                    </a:lnTo>
                    <a:lnTo>
                      <a:pt x="2887416" y="2529941"/>
                    </a:lnTo>
                    <a:lnTo>
                      <a:pt x="2866097" y="2516723"/>
                    </a:lnTo>
                    <a:cubicBezTo>
                      <a:pt x="2529563" y="2327663"/>
                      <a:pt x="2001977" y="2069996"/>
                      <a:pt x="1431970" y="2069996"/>
                    </a:cubicBezTo>
                    <a:cubicBezTo>
                      <a:pt x="861964" y="2069996"/>
                      <a:pt x="370953" y="2327663"/>
                      <a:pt x="34420" y="2516723"/>
                    </a:cubicBezTo>
                    <a:lnTo>
                      <a:pt x="13101" y="2529941"/>
                    </a:lnTo>
                    <a:lnTo>
                      <a:pt x="0" y="2529941"/>
                    </a:lnTo>
                    <a:lnTo>
                      <a:pt x="3549" y="2523823"/>
                    </a:lnTo>
                    <a:lnTo>
                      <a:pt x="14749" y="2517871"/>
                    </a:lnTo>
                    <a:cubicBezTo>
                      <a:pt x="347476" y="2322190"/>
                      <a:pt x="799341" y="1997580"/>
                      <a:pt x="1086178" y="1505002"/>
                    </a:cubicBezTo>
                    <a:cubicBezTo>
                      <a:pt x="1373014" y="1012425"/>
                      <a:pt x="1433725" y="456805"/>
                      <a:pt x="1439696" y="70847"/>
                    </a:cubicBezTo>
                    <a:lnTo>
                      <a:pt x="1439084" y="48762"/>
                    </a:lnTo>
                    <a:cubicBezTo>
                      <a:pt x="1442809" y="42340"/>
                      <a:pt x="1446533" y="6422"/>
                      <a:pt x="1450258" y="0"/>
                    </a:cubicBezTo>
                    <a:close/>
                  </a:path>
                </a:pathLst>
              </a:custGeom>
              <a:solidFill>
                <a:sysClr val="window" lastClr="FFFFFF">
                  <a:lumMod val="85000"/>
                </a:sysClr>
              </a:solidFill>
              <a:ln w="381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9pPr>
              </a:lstStyle>
              <a:p>
                <a:pPr algn="ctr">
                  <a:lnSpc>
                    <a:spcPct val="120000"/>
                  </a:lnSpc>
                </a:pPr>
                <a:endParaRPr lang="zh-CN" altLang="en-US"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72" name="泪滴形 11"/>
              <p:cNvSpPr/>
              <p:nvPr>
                <p:custDataLst>
                  <p:tags r:id="rId5"/>
                </p:custDataLst>
              </p:nvPr>
            </p:nvSpPr>
            <p:spPr>
              <a:xfrm rot="16221277">
                <a:off x="4080099" y="2866872"/>
                <a:ext cx="1313180" cy="1341755"/>
              </a:xfrm>
              <a:prstGeom prst="teardrop">
                <a:avLst/>
              </a:prstGeom>
              <a:solidFill>
                <a:schemeClr val="bg2">
                  <a:lumMod val="25000"/>
                </a:schemeClr>
              </a:solidFill>
              <a:ln w="12700" cap="flat" cmpd="sng" algn="ctr">
                <a:noFill/>
                <a:prstDash val="solid"/>
                <a:miter lim="800000"/>
              </a:ln>
              <a:effectLst/>
            </p:spPr>
            <p:txBody>
              <a:bodyPr anchor="ctr"/>
              <a:lstStyle/>
              <a:p>
                <a:pPr algn="ctr">
                  <a:lnSpc>
                    <a:spcPct val="120000"/>
                  </a:lnSpc>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73" name="泪滴形 19"/>
              <p:cNvSpPr/>
              <p:nvPr>
                <p:custDataLst>
                  <p:tags r:id="rId6"/>
                </p:custDataLst>
              </p:nvPr>
            </p:nvSpPr>
            <p:spPr>
              <a:xfrm rot="16221277">
                <a:off x="4049619" y="2827502"/>
                <a:ext cx="1313180" cy="1341755"/>
              </a:xfrm>
              <a:prstGeom prst="teardrop">
                <a:avLst/>
              </a:prstGeom>
              <a:solidFill>
                <a:srgbClr val="803D06"/>
              </a:solidFill>
              <a:ln w="12700" cap="flat" cmpd="sng" algn="ctr">
                <a:noFill/>
                <a:prstDash val="solid"/>
                <a:miter lim="800000"/>
              </a:ln>
              <a:effectLst/>
            </p:spPr>
            <p:txBody>
              <a:bodyPr anchor="ctr"/>
              <a:lstStyle/>
              <a:p>
                <a:pPr algn="ctr">
                  <a:lnSpc>
                    <a:spcPct val="120000"/>
                  </a:lnSpc>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74" name="任意多边形 13"/>
              <p:cNvSpPr/>
              <p:nvPr>
                <p:custDataLst>
                  <p:tags r:id="rId7"/>
                </p:custDataLst>
              </p:nvPr>
            </p:nvSpPr>
            <p:spPr bwMode="auto">
              <a:xfrm>
                <a:off x="4445859" y="3245967"/>
                <a:ext cx="522605" cy="504825"/>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solidFill>
                <a:sysClr val="window" lastClr="FFFFFF"/>
              </a:solidFill>
              <a:ln w="9525">
                <a:noFill/>
                <a:round/>
              </a:ln>
            </p:spPr>
            <p:txBody>
              <a:bodyPr anchor="ctr"/>
              <a:lstStyle/>
              <a:p>
                <a:pPr algn="ctr">
                  <a:lnSpc>
                    <a:spcPct val="120000"/>
                  </a:lnSpc>
                </a:pPr>
                <a:endParaRPr dirty="0">
                  <a:latin typeface="Arial" panose="020B0604020202020204" pitchFamily="34" charset="0"/>
                  <a:ea typeface="微软雅黑" panose="020B0503020204020204" pitchFamily="34" charset="-122"/>
                  <a:sym typeface="Arial" panose="020B0604020202020204" pitchFamily="34" charset="0"/>
                </a:endParaRPr>
              </a:p>
            </p:txBody>
          </p:sp>
          <p:sp>
            <p:nvSpPr>
              <p:cNvPr id="75" name="任意多边形 11"/>
              <p:cNvSpPr/>
              <p:nvPr>
                <p:custDataLst>
                  <p:tags r:id="rId8"/>
                </p:custDataLst>
              </p:nvPr>
            </p:nvSpPr>
            <p:spPr bwMode="auto">
              <a:xfrm>
                <a:off x="5389469" y="3766667"/>
                <a:ext cx="660400" cy="660400"/>
              </a:xfrm>
              <a:custGeom>
                <a:avLst/>
                <a:gdLst/>
                <a:ahLst/>
                <a:cxnLst>
                  <a:cxn ang="0">
                    <a:pos x="55" y="28"/>
                  </a:cxn>
                  <a:cxn ang="0">
                    <a:pos x="27" y="55"/>
                  </a:cxn>
                  <a:cxn ang="0">
                    <a:pos x="0" y="28"/>
                  </a:cxn>
                  <a:cxn ang="0">
                    <a:pos x="27" y="0"/>
                  </a:cxn>
                  <a:cxn ang="0">
                    <a:pos x="55" y="28"/>
                  </a:cxn>
                  <a:cxn ang="0">
                    <a:pos x="42" y="28"/>
                  </a:cxn>
                  <a:cxn ang="0">
                    <a:pos x="41" y="26"/>
                  </a:cxn>
                  <a:cxn ang="0">
                    <a:pos x="21" y="14"/>
                  </a:cxn>
                  <a:cxn ang="0">
                    <a:pos x="19" y="14"/>
                  </a:cxn>
                  <a:cxn ang="0">
                    <a:pos x="18" y="16"/>
                  </a:cxn>
                  <a:cxn ang="0">
                    <a:pos x="18" y="39"/>
                  </a:cxn>
                  <a:cxn ang="0">
                    <a:pos x="19" y="41"/>
                  </a:cxn>
                  <a:cxn ang="0">
                    <a:pos x="20" y="41"/>
                  </a:cxn>
                  <a:cxn ang="0">
                    <a:pos x="21" y="41"/>
                  </a:cxn>
                  <a:cxn ang="0">
                    <a:pos x="41" y="30"/>
                  </a:cxn>
                  <a:cxn ang="0">
                    <a:pos x="42" y="28"/>
                  </a:cxn>
                </a:cxnLst>
                <a:rect l="0" t="0" r="r" b="b"/>
                <a:pathLst>
                  <a:path w="55" h="55">
                    <a:moveTo>
                      <a:pt x="55" y="28"/>
                    </a:moveTo>
                    <a:cubicBezTo>
                      <a:pt x="55" y="43"/>
                      <a:pt x="42" y="55"/>
                      <a:pt x="27" y="55"/>
                    </a:cubicBezTo>
                    <a:cubicBezTo>
                      <a:pt x="12" y="55"/>
                      <a:pt x="0" y="43"/>
                      <a:pt x="0" y="28"/>
                    </a:cubicBezTo>
                    <a:cubicBezTo>
                      <a:pt x="0" y="13"/>
                      <a:pt x="12" y="0"/>
                      <a:pt x="27" y="0"/>
                    </a:cubicBezTo>
                    <a:cubicBezTo>
                      <a:pt x="42" y="0"/>
                      <a:pt x="55" y="13"/>
                      <a:pt x="55" y="28"/>
                    </a:cubicBezTo>
                    <a:close/>
                    <a:moveTo>
                      <a:pt x="42" y="28"/>
                    </a:moveTo>
                    <a:cubicBezTo>
                      <a:pt x="42" y="27"/>
                      <a:pt x="42" y="26"/>
                      <a:pt x="41" y="26"/>
                    </a:cubicBezTo>
                    <a:cubicBezTo>
                      <a:pt x="21" y="14"/>
                      <a:pt x="21" y="14"/>
                      <a:pt x="21" y="14"/>
                    </a:cubicBezTo>
                    <a:cubicBezTo>
                      <a:pt x="21" y="14"/>
                      <a:pt x="20" y="14"/>
                      <a:pt x="19" y="14"/>
                    </a:cubicBezTo>
                    <a:cubicBezTo>
                      <a:pt x="18" y="15"/>
                      <a:pt x="18" y="16"/>
                      <a:pt x="18" y="16"/>
                    </a:cubicBezTo>
                    <a:cubicBezTo>
                      <a:pt x="18" y="39"/>
                      <a:pt x="18" y="39"/>
                      <a:pt x="18" y="39"/>
                    </a:cubicBezTo>
                    <a:cubicBezTo>
                      <a:pt x="18" y="40"/>
                      <a:pt x="18" y="41"/>
                      <a:pt x="19" y="41"/>
                    </a:cubicBezTo>
                    <a:cubicBezTo>
                      <a:pt x="20" y="41"/>
                      <a:pt x="20" y="41"/>
                      <a:pt x="20" y="41"/>
                    </a:cubicBezTo>
                    <a:cubicBezTo>
                      <a:pt x="21" y="41"/>
                      <a:pt x="21" y="41"/>
                      <a:pt x="21" y="41"/>
                    </a:cubicBezTo>
                    <a:cubicBezTo>
                      <a:pt x="41" y="30"/>
                      <a:pt x="41" y="30"/>
                      <a:pt x="41" y="30"/>
                    </a:cubicBezTo>
                    <a:cubicBezTo>
                      <a:pt x="42" y="29"/>
                      <a:pt x="42" y="29"/>
                      <a:pt x="42" y="28"/>
                    </a:cubicBezTo>
                    <a:close/>
                  </a:path>
                </a:pathLst>
              </a:custGeom>
              <a:solidFill>
                <a:srgbClr val="000000">
                  <a:lumMod val="65000"/>
                  <a:lumOff val="35000"/>
                </a:srgbClr>
              </a:solidFill>
              <a:ln w="9525">
                <a:noFill/>
                <a:round/>
              </a:ln>
            </p:spPr>
            <p:txBody>
              <a:bodyPr anchor="ctr"/>
              <a:lstStyle/>
              <a:p>
                <a:pPr algn="ctr">
                  <a:lnSpc>
                    <a:spcPct val="120000"/>
                  </a:lnSpc>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76" name="泪滴形 25"/>
              <p:cNvSpPr/>
              <p:nvPr>
                <p:custDataLst>
                  <p:tags r:id="rId9"/>
                </p:custDataLst>
              </p:nvPr>
            </p:nvSpPr>
            <p:spPr>
              <a:xfrm rot="129116">
                <a:off x="6155914" y="2871317"/>
                <a:ext cx="1320800" cy="1320800"/>
              </a:xfrm>
              <a:prstGeom prst="teardrop">
                <a:avLst/>
              </a:prstGeom>
              <a:solidFill>
                <a:schemeClr val="accent6">
                  <a:lumMod val="75000"/>
                </a:schemeClr>
              </a:solidFill>
              <a:ln w="12700" cap="flat" cmpd="sng" algn="ctr">
                <a:noFill/>
                <a:prstDash val="solid"/>
                <a:miter lim="800000"/>
              </a:ln>
              <a:effectLst/>
            </p:spPr>
            <p:txBody>
              <a:bodyPr anchor="ctr"/>
              <a:lstStyle/>
              <a:p>
                <a:pPr algn="ctr">
                  <a:lnSpc>
                    <a:spcPct val="120000"/>
                  </a:lnSpc>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77" name="泪滴形 26"/>
              <p:cNvSpPr/>
              <p:nvPr>
                <p:custDataLst>
                  <p:tags r:id="rId10"/>
                </p:custDataLst>
              </p:nvPr>
            </p:nvSpPr>
            <p:spPr>
              <a:xfrm rot="129116">
                <a:off x="6206079" y="2844012"/>
                <a:ext cx="1320800" cy="1320800"/>
              </a:xfrm>
              <a:prstGeom prst="teardrop">
                <a:avLst/>
              </a:prstGeom>
              <a:solidFill>
                <a:srgbClr val="FAC090"/>
              </a:solidFill>
              <a:ln w="12700" cap="flat" cmpd="sng" algn="ctr">
                <a:noFill/>
                <a:prstDash val="solid"/>
                <a:miter lim="800000"/>
              </a:ln>
              <a:effectLst/>
            </p:spPr>
            <p:txBody>
              <a:bodyPr anchor="ctr"/>
              <a:lstStyle/>
              <a:p>
                <a:pPr algn="ctr">
                  <a:lnSpc>
                    <a:spcPct val="120000"/>
                  </a:lnSpc>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78" name="任意多边形 12"/>
              <p:cNvSpPr/>
              <p:nvPr>
                <p:custDataLst>
                  <p:tags r:id="rId11"/>
                </p:custDataLst>
              </p:nvPr>
            </p:nvSpPr>
            <p:spPr bwMode="auto">
              <a:xfrm>
                <a:off x="6712809" y="3216122"/>
                <a:ext cx="306705" cy="575945"/>
              </a:xfrm>
              <a:custGeom>
                <a:avLst/>
                <a:gdLst/>
                <a:ahLst/>
                <a:cxnLst>
                  <a:cxn ang="0">
                    <a:pos x="21" y="57"/>
                  </a:cxn>
                  <a:cxn ang="0">
                    <a:pos x="21" y="63"/>
                  </a:cxn>
                  <a:cxn ang="0">
                    <a:pos x="20" y="64"/>
                  </a:cxn>
                  <a:cxn ang="0">
                    <a:pos x="15" y="64"/>
                  </a:cxn>
                  <a:cxn ang="0">
                    <a:pos x="14" y="63"/>
                  </a:cxn>
                  <a:cxn ang="0">
                    <a:pos x="14" y="57"/>
                  </a:cxn>
                  <a:cxn ang="0">
                    <a:pos x="1" y="50"/>
                  </a:cxn>
                  <a:cxn ang="0">
                    <a:pos x="1" y="49"/>
                  </a:cxn>
                  <a:cxn ang="0">
                    <a:pos x="4" y="44"/>
                  </a:cxn>
                  <a:cxn ang="0">
                    <a:pos x="5" y="43"/>
                  </a:cxn>
                  <a:cxn ang="0">
                    <a:pos x="6" y="44"/>
                  </a:cxn>
                  <a:cxn ang="0">
                    <a:pos x="17" y="49"/>
                  </a:cxn>
                  <a:cxn ang="0">
                    <a:pos x="25" y="43"/>
                  </a:cxn>
                  <a:cxn ang="0">
                    <a:pos x="16" y="36"/>
                  </a:cxn>
                  <a:cxn ang="0">
                    <a:pos x="1" y="21"/>
                  </a:cxn>
                  <a:cxn ang="0">
                    <a:pos x="14" y="8"/>
                  </a:cxn>
                  <a:cxn ang="0">
                    <a:pos x="14" y="1"/>
                  </a:cxn>
                  <a:cxn ang="0">
                    <a:pos x="15" y="0"/>
                  </a:cxn>
                  <a:cxn ang="0">
                    <a:pos x="20" y="0"/>
                  </a:cxn>
                  <a:cxn ang="0">
                    <a:pos x="21" y="1"/>
                  </a:cxn>
                  <a:cxn ang="0">
                    <a:pos x="21" y="7"/>
                  </a:cxn>
                  <a:cxn ang="0">
                    <a:pos x="32" y="12"/>
                  </a:cxn>
                  <a:cxn ang="0">
                    <a:pos x="32" y="14"/>
                  </a:cxn>
                  <a:cxn ang="0">
                    <a:pos x="29" y="19"/>
                  </a:cxn>
                  <a:cxn ang="0">
                    <a:pos x="29" y="19"/>
                  </a:cxn>
                  <a:cxn ang="0">
                    <a:pos x="28" y="19"/>
                  </a:cxn>
                  <a:cxn ang="0">
                    <a:pos x="18" y="15"/>
                  </a:cxn>
                  <a:cxn ang="0">
                    <a:pos x="10" y="21"/>
                  </a:cxn>
                  <a:cxn ang="0">
                    <a:pos x="20" y="28"/>
                  </a:cxn>
                  <a:cxn ang="0">
                    <a:pos x="34" y="42"/>
                  </a:cxn>
                  <a:cxn ang="0">
                    <a:pos x="21" y="57"/>
                  </a:cxn>
                </a:cxnLst>
                <a:rect l="0" t="0" r="r" b="b"/>
                <a:pathLst>
                  <a:path w="34" h="64">
                    <a:moveTo>
                      <a:pt x="21" y="57"/>
                    </a:moveTo>
                    <a:cubicBezTo>
                      <a:pt x="21" y="63"/>
                      <a:pt x="21" y="63"/>
                      <a:pt x="21" y="63"/>
                    </a:cubicBezTo>
                    <a:cubicBezTo>
                      <a:pt x="21" y="63"/>
                      <a:pt x="20" y="64"/>
                      <a:pt x="20" y="64"/>
                    </a:cubicBezTo>
                    <a:cubicBezTo>
                      <a:pt x="15" y="64"/>
                      <a:pt x="15" y="64"/>
                      <a:pt x="15" y="64"/>
                    </a:cubicBezTo>
                    <a:cubicBezTo>
                      <a:pt x="14" y="64"/>
                      <a:pt x="14" y="63"/>
                      <a:pt x="14" y="63"/>
                    </a:cubicBezTo>
                    <a:cubicBezTo>
                      <a:pt x="14" y="57"/>
                      <a:pt x="14" y="57"/>
                      <a:pt x="14" y="57"/>
                    </a:cubicBezTo>
                    <a:cubicBezTo>
                      <a:pt x="5" y="55"/>
                      <a:pt x="1" y="50"/>
                      <a:pt x="1" y="50"/>
                    </a:cubicBezTo>
                    <a:cubicBezTo>
                      <a:pt x="0" y="50"/>
                      <a:pt x="0" y="49"/>
                      <a:pt x="1" y="49"/>
                    </a:cubicBezTo>
                    <a:cubicBezTo>
                      <a:pt x="4" y="44"/>
                      <a:pt x="4" y="44"/>
                      <a:pt x="4" y="44"/>
                    </a:cubicBezTo>
                    <a:cubicBezTo>
                      <a:pt x="4" y="44"/>
                      <a:pt x="5" y="43"/>
                      <a:pt x="5" y="43"/>
                    </a:cubicBezTo>
                    <a:cubicBezTo>
                      <a:pt x="5" y="43"/>
                      <a:pt x="6" y="44"/>
                      <a:pt x="6" y="44"/>
                    </a:cubicBezTo>
                    <a:cubicBezTo>
                      <a:pt x="6" y="44"/>
                      <a:pt x="11" y="49"/>
                      <a:pt x="17" y="49"/>
                    </a:cubicBezTo>
                    <a:cubicBezTo>
                      <a:pt x="21" y="49"/>
                      <a:pt x="25" y="47"/>
                      <a:pt x="25" y="43"/>
                    </a:cubicBezTo>
                    <a:cubicBezTo>
                      <a:pt x="25" y="39"/>
                      <a:pt x="20" y="38"/>
                      <a:pt x="16" y="36"/>
                    </a:cubicBezTo>
                    <a:cubicBezTo>
                      <a:pt x="9" y="33"/>
                      <a:pt x="1" y="30"/>
                      <a:pt x="1" y="21"/>
                    </a:cubicBezTo>
                    <a:cubicBezTo>
                      <a:pt x="1" y="14"/>
                      <a:pt x="6" y="9"/>
                      <a:pt x="14" y="8"/>
                    </a:cubicBezTo>
                    <a:cubicBezTo>
                      <a:pt x="14" y="1"/>
                      <a:pt x="14" y="1"/>
                      <a:pt x="14" y="1"/>
                    </a:cubicBezTo>
                    <a:cubicBezTo>
                      <a:pt x="14" y="0"/>
                      <a:pt x="14" y="0"/>
                      <a:pt x="15" y="0"/>
                    </a:cubicBezTo>
                    <a:cubicBezTo>
                      <a:pt x="20" y="0"/>
                      <a:pt x="20" y="0"/>
                      <a:pt x="20" y="0"/>
                    </a:cubicBezTo>
                    <a:cubicBezTo>
                      <a:pt x="20" y="0"/>
                      <a:pt x="21" y="0"/>
                      <a:pt x="21" y="1"/>
                    </a:cubicBezTo>
                    <a:cubicBezTo>
                      <a:pt x="21" y="7"/>
                      <a:pt x="21" y="7"/>
                      <a:pt x="21" y="7"/>
                    </a:cubicBezTo>
                    <a:cubicBezTo>
                      <a:pt x="28" y="8"/>
                      <a:pt x="32" y="12"/>
                      <a:pt x="32" y="12"/>
                    </a:cubicBezTo>
                    <a:cubicBezTo>
                      <a:pt x="33" y="13"/>
                      <a:pt x="33" y="13"/>
                      <a:pt x="32" y="14"/>
                    </a:cubicBezTo>
                    <a:cubicBezTo>
                      <a:pt x="29" y="19"/>
                      <a:pt x="29" y="19"/>
                      <a:pt x="29" y="19"/>
                    </a:cubicBezTo>
                    <a:cubicBezTo>
                      <a:pt x="29" y="19"/>
                      <a:pt x="29" y="19"/>
                      <a:pt x="29" y="19"/>
                    </a:cubicBezTo>
                    <a:cubicBezTo>
                      <a:pt x="28" y="19"/>
                      <a:pt x="28" y="19"/>
                      <a:pt x="28" y="19"/>
                    </a:cubicBezTo>
                    <a:cubicBezTo>
                      <a:pt x="28" y="19"/>
                      <a:pt x="23" y="15"/>
                      <a:pt x="18" y="15"/>
                    </a:cubicBezTo>
                    <a:cubicBezTo>
                      <a:pt x="13" y="15"/>
                      <a:pt x="10" y="18"/>
                      <a:pt x="10" y="21"/>
                    </a:cubicBezTo>
                    <a:cubicBezTo>
                      <a:pt x="10" y="25"/>
                      <a:pt x="15" y="26"/>
                      <a:pt x="20" y="28"/>
                    </a:cubicBezTo>
                    <a:cubicBezTo>
                      <a:pt x="26" y="31"/>
                      <a:pt x="34" y="34"/>
                      <a:pt x="34" y="42"/>
                    </a:cubicBezTo>
                    <a:cubicBezTo>
                      <a:pt x="34" y="50"/>
                      <a:pt x="28" y="55"/>
                      <a:pt x="21" y="57"/>
                    </a:cubicBezTo>
                    <a:close/>
                  </a:path>
                </a:pathLst>
              </a:custGeom>
              <a:solidFill>
                <a:sysClr val="window" lastClr="FFFFFF"/>
              </a:solidFill>
              <a:ln w="9525">
                <a:noFill/>
                <a:round/>
              </a:ln>
            </p:spPr>
            <p:txBody>
              <a:bodyPr anchor="ctr"/>
              <a:lstStyle/>
              <a:p>
                <a:pPr algn="ctr">
                  <a:lnSpc>
                    <a:spcPct val="120000"/>
                  </a:lnSpc>
                </a:pPr>
                <a:endParaRPr dirty="0">
                  <a:latin typeface="Arial" panose="020B0604020202020204" pitchFamily="34" charset="0"/>
                  <a:ea typeface="微软雅黑" panose="020B0503020204020204" pitchFamily="34" charset="-122"/>
                  <a:sym typeface="Arial" panose="020B0604020202020204" pitchFamily="34" charset="0"/>
                </a:endParaRPr>
              </a:p>
            </p:txBody>
          </p:sp>
          <p:sp>
            <p:nvSpPr>
              <p:cNvPr id="79" name="泪滴形 30"/>
              <p:cNvSpPr/>
              <p:nvPr>
                <p:custDataLst>
                  <p:tags r:id="rId12"/>
                </p:custDataLst>
              </p:nvPr>
            </p:nvSpPr>
            <p:spPr>
              <a:xfrm rot="8106743">
                <a:off x="5035139" y="4578197"/>
                <a:ext cx="1341755" cy="1322705"/>
              </a:xfrm>
              <a:prstGeom prst="teardrop">
                <a:avLst/>
              </a:prstGeom>
              <a:solidFill>
                <a:srgbClr val="9BBB59">
                  <a:lumMod val="75000"/>
                </a:srgbClr>
              </a:solidFill>
              <a:ln w="12700" cap="flat" cmpd="sng" algn="ctr">
                <a:noFill/>
                <a:prstDash val="solid"/>
                <a:miter lim="800000"/>
              </a:ln>
              <a:effectLst/>
            </p:spPr>
            <p:txBody>
              <a:bodyPr anchor="ctr"/>
              <a:lstStyle/>
              <a:p>
                <a:pPr algn="ctr">
                  <a:lnSpc>
                    <a:spcPct val="120000"/>
                  </a:lnSpc>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80" name="泪滴形 31"/>
              <p:cNvSpPr/>
              <p:nvPr>
                <p:custDataLst>
                  <p:tags r:id="rId13"/>
                </p:custDataLst>
              </p:nvPr>
            </p:nvSpPr>
            <p:spPr>
              <a:xfrm rot="8106743">
                <a:off x="5034504" y="4620107"/>
                <a:ext cx="1341755" cy="1322705"/>
              </a:xfrm>
              <a:prstGeom prst="teardrop">
                <a:avLst/>
              </a:prstGeom>
              <a:solidFill>
                <a:srgbClr val="9BBB59"/>
              </a:solidFill>
              <a:ln w="12700" cap="flat" cmpd="sng" algn="ctr">
                <a:noFill/>
                <a:prstDash val="solid"/>
                <a:miter lim="800000"/>
              </a:ln>
              <a:effectLst/>
            </p:spPr>
            <p:txBody>
              <a:bodyPr anchor="ctr"/>
              <a:lstStyle/>
              <a:p>
                <a:pPr algn="ctr">
                  <a:lnSpc>
                    <a:spcPct val="120000"/>
                  </a:lnSpc>
                </a:pPr>
                <a:endParaRPr dirty="0">
                  <a:latin typeface="Arial" panose="020B0604020202020204" pitchFamily="34" charset="0"/>
                  <a:ea typeface="微软雅黑" panose="020B0503020204020204" pitchFamily="34" charset="-122"/>
                  <a:sym typeface="Arial" panose="020B0604020202020204" pitchFamily="34" charset="0"/>
                </a:endParaRPr>
              </a:p>
            </p:txBody>
          </p:sp>
          <p:sp>
            <p:nvSpPr>
              <p:cNvPr id="81" name="PA_ImportSvg_636701175243069250"/>
              <p:cNvSpPr/>
              <p:nvPr>
                <p:custDataLst>
                  <p:tags r:id="rId14"/>
                </p:custDataLst>
              </p:nvPr>
            </p:nvSpPr>
            <p:spPr>
              <a:xfrm>
                <a:off x="5392717" y="4968833"/>
                <a:ext cx="625328" cy="625253"/>
              </a:xfrm>
              <a:custGeom>
                <a:avLst/>
                <a:gdLst/>
                <a:ahLst/>
                <a:cxnLst/>
                <a:rect l="l" t="t" r="r" b="b"/>
                <a:pathLst>
                  <a:path w="10529571" h="10528300">
                    <a:moveTo>
                      <a:pt x="10528300" y="10528300"/>
                    </a:moveTo>
                    <a:lnTo>
                      <a:pt x="0" y="10528300"/>
                    </a:lnTo>
                    <a:lnTo>
                      <a:pt x="0" y="10002520"/>
                    </a:lnTo>
                    <a:lnTo>
                      <a:pt x="877570" y="10002520"/>
                    </a:lnTo>
                    <a:lnTo>
                      <a:pt x="877570" y="2256790"/>
                    </a:lnTo>
                    <a:lnTo>
                      <a:pt x="891540" y="2278380"/>
                    </a:lnTo>
                    <a:lnTo>
                      <a:pt x="935990" y="2251710"/>
                    </a:lnTo>
                    <a:lnTo>
                      <a:pt x="922020" y="2227580"/>
                    </a:lnTo>
                    <a:lnTo>
                      <a:pt x="4251960" y="297180"/>
                    </a:lnTo>
                    <a:lnTo>
                      <a:pt x="4253230" y="298450"/>
                    </a:lnTo>
                    <a:lnTo>
                      <a:pt x="4561840" y="116840"/>
                    </a:lnTo>
                    <a:lnTo>
                      <a:pt x="4561840" y="9999980"/>
                    </a:lnTo>
                    <a:lnTo>
                      <a:pt x="5088890" y="9999980"/>
                    </a:lnTo>
                    <a:lnTo>
                      <a:pt x="5088890" y="2105660"/>
                    </a:lnTo>
                    <a:lnTo>
                      <a:pt x="7194550" y="2105660"/>
                    </a:lnTo>
                    <a:lnTo>
                      <a:pt x="7194550" y="0"/>
                    </a:lnTo>
                    <a:lnTo>
                      <a:pt x="7721600" y="0"/>
                    </a:lnTo>
                    <a:lnTo>
                      <a:pt x="7721600" y="2105660"/>
                    </a:lnTo>
                    <a:lnTo>
                      <a:pt x="9827260" y="2105660"/>
                    </a:lnTo>
                    <a:lnTo>
                      <a:pt x="9827260" y="10001250"/>
                    </a:lnTo>
                    <a:lnTo>
                      <a:pt x="10529570" y="10001250"/>
                    </a:lnTo>
                    <a:lnTo>
                      <a:pt x="10529570" y="10528300"/>
                    </a:lnTo>
                    <a:moveTo>
                      <a:pt x="4036060" y="1032510"/>
                    </a:moveTo>
                    <a:lnTo>
                      <a:pt x="1403350" y="2557780"/>
                    </a:lnTo>
                    <a:lnTo>
                      <a:pt x="1403350" y="10001250"/>
                    </a:lnTo>
                    <a:lnTo>
                      <a:pt x="4034790" y="10001250"/>
                    </a:lnTo>
                    <a:lnTo>
                      <a:pt x="4034790" y="1032510"/>
                    </a:lnTo>
                    <a:moveTo>
                      <a:pt x="9300210" y="2631440"/>
                    </a:moveTo>
                    <a:lnTo>
                      <a:pt x="5614670" y="2631440"/>
                    </a:lnTo>
                    <a:lnTo>
                      <a:pt x="5614670" y="7895590"/>
                    </a:lnTo>
                    <a:lnTo>
                      <a:pt x="6492239" y="7895590"/>
                    </a:lnTo>
                    <a:lnTo>
                      <a:pt x="6492239" y="3685540"/>
                    </a:lnTo>
                    <a:lnTo>
                      <a:pt x="7018020" y="3685540"/>
                    </a:lnTo>
                    <a:lnTo>
                      <a:pt x="7018020" y="7896861"/>
                    </a:lnTo>
                    <a:lnTo>
                      <a:pt x="7895589" y="7896861"/>
                    </a:lnTo>
                    <a:lnTo>
                      <a:pt x="7895589" y="3685540"/>
                    </a:lnTo>
                    <a:lnTo>
                      <a:pt x="8421370" y="3685540"/>
                    </a:lnTo>
                    <a:lnTo>
                      <a:pt x="8421370" y="7896861"/>
                    </a:lnTo>
                    <a:lnTo>
                      <a:pt x="9298939" y="7896861"/>
                    </a:lnTo>
                    <a:lnTo>
                      <a:pt x="9298939" y="2631440"/>
                    </a:lnTo>
                    <a:moveTo>
                      <a:pt x="9300210" y="8422640"/>
                    </a:moveTo>
                    <a:lnTo>
                      <a:pt x="5614670" y="8422640"/>
                    </a:lnTo>
                    <a:lnTo>
                      <a:pt x="5614670" y="10001250"/>
                    </a:lnTo>
                    <a:lnTo>
                      <a:pt x="9298939" y="10001250"/>
                    </a:lnTo>
                    <a:lnTo>
                      <a:pt x="9298939" y="8422640"/>
                    </a:lnTo>
                    <a:moveTo>
                      <a:pt x="3509010" y="6316980"/>
                    </a:moveTo>
                    <a:lnTo>
                      <a:pt x="1930400" y="6316980"/>
                    </a:lnTo>
                    <a:lnTo>
                      <a:pt x="1930400" y="5791200"/>
                    </a:lnTo>
                    <a:lnTo>
                      <a:pt x="3510280" y="5791200"/>
                    </a:lnTo>
                    <a:lnTo>
                      <a:pt x="3510280" y="6316980"/>
                    </a:lnTo>
                    <a:moveTo>
                      <a:pt x="3509010" y="7545070"/>
                    </a:moveTo>
                    <a:lnTo>
                      <a:pt x="1930400" y="7545070"/>
                    </a:lnTo>
                    <a:lnTo>
                      <a:pt x="1930400" y="7019290"/>
                    </a:lnTo>
                    <a:lnTo>
                      <a:pt x="3509010" y="7019290"/>
                    </a:lnTo>
                    <a:close/>
                    <a:moveTo>
                      <a:pt x="1930400" y="4561840"/>
                    </a:moveTo>
                    <a:lnTo>
                      <a:pt x="3509010" y="4561840"/>
                    </a:lnTo>
                    <a:lnTo>
                      <a:pt x="3509010" y="5087620"/>
                    </a:lnTo>
                    <a:lnTo>
                      <a:pt x="1930400" y="5087620"/>
                    </a:lnTo>
                    <a:close/>
                  </a:path>
                </a:pathLst>
              </a:custGeom>
              <a:solidFill>
                <a:sysClr val="window" lastClr="FFFF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ysClr val="window" lastClr="FFFFFF"/>
                    </a:solidFill>
                    <a:latin typeface="Arial" panose="020B0604020202020204" pitchFamily="34" charset="0"/>
                    <a:ea typeface="微软雅黑" panose="020B0503020204020204" pitchFamily="34" charset="-122"/>
                    <a:cs typeface="+mn-ea"/>
                  </a:defRPr>
                </a:lvl9pPr>
              </a:lstStyle>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（二）认识公式与函数</a:t>
            </a:r>
          </a:p>
        </p:txBody>
      </p:sp>
      <p:sp>
        <p:nvSpPr>
          <p:cNvPr id="40" name="TextBox 39"/>
          <p:cNvSpPr txBox="1"/>
          <p:nvPr/>
        </p:nvSpPr>
        <p:spPr>
          <a:xfrm>
            <a:off x="737937" y="1950133"/>
            <a:ext cx="10908632" cy="1015663"/>
          </a:xfrm>
          <a:prstGeom prst="rect">
            <a:avLst/>
          </a:prstGeom>
          <a:noFill/>
        </p:spPr>
        <p:txBody>
          <a:bodyPr wrap="square" rtlCol="0">
            <a:spAutoFit/>
          </a:bodyPr>
          <a:lstStyle/>
          <a:p>
            <a:pPr indent="609600" algn="just">
              <a:lnSpc>
                <a:spcPct val="150000"/>
              </a:lnSpc>
            </a:pPr>
            <a:r>
              <a:rPr lang="zh-CN" altLang="en-US" sz="2000" dirty="0">
                <a:latin typeface="+mn-ea"/>
                <a:cs typeface="+mn-ea"/>
                <a:sym typeface="Times New Roman" panose="02020603050405020304" pitchFamily="18" charset="0"/>
              </a:rPr>
              <a:t>函数可以理解</a:t>
            </a:r>
            <a:r>
              <a:rPr lang="zh-CN" altLang="en-US" sz="2000" dirty="0" smtClean="0">
                <a:latin typeface="+mn-ea"/>
                <a:cs typeface="+mn-ea"/>
                <a:sym typeface="Times New Roman" panose="02020603050405020304" pitchFamily="18" charset="0"/>
              </a:rPr>
              <a:t>为预定</a:t>
            </a:r>
            <a:r>
              <a:rPr lang="zh-CN" altLang="en-US" sz="2000" dirty="0">
                <a:latin typeface="+mn-ea"/>
                <a:cs typeface="+mn-ea"/>
                <a:sym typeface="Times New Roman" panose="02020603050405020304" pitchFamily="18" charset="0"/>
              </a:rPr>
              <a:t>义好了某种算法的公式，它使用指定格式的参数来完成各种数据的计算</a:t>
            </a:r>
            <a:r>
              <a:rPr lang="zh-CN" altLang="en-US" sz="2000" dirty="0" smtClean="0">
                <a:latin typeface="+mn-ea"/>
                <a:cs typeface="+mn-ea"/>
                <a:sym typeface="Times New Roman" panose="02020603050405020304" pitchFamily="18" charset="0"/>
              </a:rPr>
              <a:t>。</a:t>
            </a:r>
            <a:r>
              <a:rPr lang="zh-CN" altLang="zh-CN" sz="2000" dirty="0"/>
              <a:t>常用的函</a:t>
            </a:r>
            <a:r>
              <a:rPr lang="zh-CN" altLang="zh-CN" sz="2000" dirty="0" smtClean="0"/>
              <a:t>数</a:t>
            </a:r>
            <a:r>
              <a:rPr lang="zh-CN" altLang="en-US" sz="2000" dirty="0" smtClean="0"/>
              <a:t>有以下</a:t>
            </a:r>
            <a:r>
              <a:rPr lang="en-US" altLang="zh-CN" sz="2000" dirty="0" smtClean="0"/>
              <a:t>9</a:t>
            </a:r>
            <a:r>
              <a:rPr lang="zh-CN" altLang="en-US" sz="2000" dirty="0" smtClean="0"/>
              <a:t>种。</a:t>
            </a:r>
            <a:endParaRPr lang="zh-CN" altLang="en-US" sz="2000" dirty="0">
              <a:latin typeface="+mn-ea"/>
              <a:cs typeface="+mn-ea"/>
              <a:sym typeface="Times New Roman" panose="02020603050405020304" pitchFamily="18" charset="0"/>
            </a:endParaRPr>
          </a:p>
        </p:txBody>
      </p:sp>
      <p:sp>
        <p:nvSpPr>
          <p:cNvPr id="18" name="矩形 17"/>
          <p:cNvSpPr/>
          <p:nvPr/>
        </p:nvSpPr>
        <p:spPr>
          <a:xfrm>
            <a:off x="1274323" y="1161593"/>
            <a:ext cx="2415361" cy="5178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19" name="组合 18"/>
          <p:cNvGrpSpPr/>
          <p:nvPr/>
        </p:nvGrpSpPr>
        <p:grpSpPr>
          <a:xfrm flipV="1">
            <a:off x="609600" y="1030803"/>
            <a:ext cx="470284" cy="670057"/>
            <a:chOff x="3173412" y="596106"/>
            <a:chExt cx="960438" cy="1368425"/>
          </a:xfrm>
        </p:grpSpPr>
        <p:sp>
          <p:nvSpPr>
            <p:cNvPr id="20"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1"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2"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3"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4"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5"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6"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27" name="内容占位符 3"/>
          <p:cNvSpPr txBox="1"/>
          <p:nvPr/>
        </p:nvSpPr>
        <p:spPr>
          <a:xfrm>
            <a:off x="669925" y="1122681"/>
            <a:ext cx="10912475" cy="862787"/>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solidFill>
                  <a:schemeClr val="bg1"/>
                </a:solidFill>
              </a:rPr>
              <a:t>2</a:t>
            </a:r>
            <a:r>
              <a:rPr lang="zh-CN" altLang="en-US" dirty="0">
                <a:solidFill>
                  <a:schemeClr val="bg1"/>
                </a:solidFill>
              </a:rPr>
              <a:t>．函数的使用</a:t>
            </a:r>
            <a:endParaRPr lang="en-US" altLang="zh-CN" sz="1100" dirty="0"/>
          </a:p>
        </p:txBody>
      </p:sp>
      <p:grpSp>
        <p:nvGrpSpPr>
          <p:cNvPr id="35" name="组合 34"/>
          <p:cNvGrpSpPr/>
          <p:nvPr/>
        </p:nvGrpSpPr>
        <p:grpSpPr>
          <a:xfrm>
            <a:off x="1113708" y="3584566"/>
            <a:ext cx="10316292" cy="2051595"/>
            <a:chOff x="1054959" y="3661349"/>
            <a:chExt cx="10316292" cy="2051595"/>
          </a:xfrm>
        </p:grpSpPr>
        <p:grpSp>
          <p:nvGrpSpPr>
            <p:cNvPr id="36" name="组合 35"/>
            <p:cNvGrpSpPr/>
            <p:nvPr/>
          </p:nvGrpSpPr>
          <p:grpSpPr>
            <a:xfrm>
              <a:off x="1054959" y="3661349"/>
              <a:ext cx="3057239" cy="1983499"/>
              <a:chOff x="3169047" y="2962025"/>
              <a:chExt cx="3057239" cy="1983499"/>
            </a:xfrm>
          </p:grpSpPr>
          <p:grpSp>
            <p:nvGrpSpPr>
              <p:cNvPr id="104" name="组合 103"/>
              <p:cNvGrpSpPr/>
              <p:nvPr/>
            </p:nvGrpSpPr>
            <p:grpSpPr>
              <a:xfrm>
                <a:off x="3169047" y="3102248"/>
                <a:ext cx="615909" cy="388364"/>
                <a:chOff x="5262563" y="628650"/>
                <a:chExt cx="1714501" cy="1081088"/>
              </a:xfrm>
            </p:grpSpPr>
            <p:sp>
              <p:nvSpPr>
                <p:cNvPr id="122" name="Freeform 30"/>
                <p:cNvSpPr/>
                <p:nvPr/>
              </p:nvSpPr>
              <p:spPr bwMode="auto">
                <a:xfrm>
                  <a:off x="5538788" y="1468438"/>
                  <a:ext cx="1155700" cy="65088"/>
                </a:xfrm>
                <a:custGeom>
                  <a:avLst/>
                  <a:gdLst>
                    <a:gd name="T0" fmla="*/ 0 w 728"/>
                    <a:gd name="T1" fmla="*/ 41 h 41"/>
                    <a:gd name="T2" fmla="*/ 0 w 728"/>
                    <a:gd name="T3" fmla="*/ 0 h 41"/>
                    <a:gd name="T4" fmla="*/ 728 w 728"/>
                    <a:gd name="T5" fmla="*/ 0 h 41"/>
                    <a:gd name="T6" fmla="*/ 728 w 728"/>
                    <a:gd name="T7" fmla="*/ 41 h 41"/>
                    <a:gd name="T8" fmla="*/ 0 w 728"/>
                    <a:gd name="T9" fmla="*/ 41 h 41"/>
                    <a:gd name="T10" fmla="*/ 0 w 728"/>
                    <a:gd name="T11" fmla="*/ 41 h 41"/>
                  </a:gdLst>
                  <a:ahLst/>
                  <a:cxnLst>
                    <a:cxn ang="0">
                      <a:pos x="T0" y="T1"/>
                    </a:cxn>
                    <a:cxn ang="0">
                      <a:pos x="T2" y="T3"/>
                    </a:cxn>
                    <a:cxn ang="0">
                      <a:pos x="T4" y="T5"/>
                    </a:cxn>
                    <a:cxn ang="0">
                      <a:pos x="T6" y="T7"/>
                    </a:cxn>
                    <a:cxn ang="0">
                      <a:pos x="T8" y="T9"/>
                    </a:cxn>
                    <a:cxn ang="0">
                      <a:pos x="T10" y="T11"/>
                    </a:cxn>
                  </a:cxnLst>
                  <a:rect l="0" t="0" r="r" b="b"/>
                  <a:pathLst>
                    <a:path w="728" h="41">
                      <a:moveTo>
                        <a:pt x="0" y="41"/>
                      </a:moveTo>
                      <a:lnTo>
                        <a:pt x="0" y="0"/>
                      </a:lnTo>
                      <a:lnTo>
                        <a:pt x="728" y="0"/>
                      </a:lnTo>
                      <a:lnTo>
                        <a:pt x="728" y="41"/>
                      </a:lnTo>
                      <a:lnTo>
                        <a:pt x="0" y="41"/>
                      </a:lnTo>
                      <a:lnTo>
                        <a:pt x="0" y="41"/>
                      </a:lnTo>
                      <a:close/>
                    </a:path>
                  </a:pathLst>
                </a:custGeom>
                <a:solidFill>
                  <a:srgbClr val="A6C8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Freeform 31"/>
                <p:cNvSpPr/>
                <p:nvPr/>
              </p:nvSpPr>
              <p:spPr bwMode="auto">
                <a:xfrm>
                  <a:off x="6088063" y="901700"/>
                  <a:ext cx="65088" cy="587375"/>
                </a:xfrm>
                <a:custGeom>
                  <a:avLst/>
                  <a:gdLst>
                    <a:gd name="T0" fmla="*/ 0 w 41"/>
                    <a:gd name="T1" fmla="*/ 370 h 370"/>
                    <a:gd name="T2" fmla="*/ 0 w 41"/>
                    <a:gd name="T3" fmla="*/ 0 h 370"/>
                    <a:gd name="T4" fmla="*/ 41 w 41"/>
                    <a:gd name="T5" fmla="*/ 0 h 370"/>
                    <a:gd name="T6" fmla="*/ 41 w 41"/>
                    <a:gd name="T7" fmla="*/ 370 h 370"/>
                    <a:gd name="T8" fmla="*/ 0 w 41"/>
                    <a:gd name="T9" fmla="*/ 370 h 370"/>
                    <a:gd name="T10" fmla="*/ 0 w 41"/>
                    <a:gd name="T11" fmla="*/ 370 h 370"/>
                  </a:gdLst>
                  <a:ahLst/>
                  <a:cxnLst>
                    <a:cxn ang="0">
                      <a:pos x="T0" y="T1"/>
                    </a:cxn>
                    <a:cxn ang="0">
                      <a:pos x="T2" y="T3"/>
                    </a:cxn>
                    <a:cxn ang="0">
                      <a:pos x="T4" y="T5"/>
                    </a:cxn>
                    <a:cxn ang="0">
                      <a:pos x="T6" y="T7"/>
                    </a:cxn>
                    <a:cxn ang="0">
                      <a:pos x="T8" y="T9"/>
                    </a:cxn>
                    <a:cxn ang="0">
                      <a:pos x="T10" y="T11"/>
                    </a:cxn>
                  </a:cxnLst>
                  <a:rect l="0" t="0" r="r" b="b"/>
                  <a:pathLst>
                    <a:path w="41" h="370">
                      <a:moveTo>
                        <a:pt x="0" y="370"/>
                      </a:moveTo>
                      <a:lnTo>
                        <a:pt x="0" y="0"/>
                      </a:lnTo>
                      <a:lnTo>
                        <a:pt x="41" y="0"/>
                      </a:lnTo>
                      <a:lnTo>
                        <a:pt x="41" y="370"/>
                      </a:lnTo>
                      <a:lnTo>
                        <a:pt x="0" y="370"/>
                      </a:lnTo>
                      <a:lnTo>
                        <a:pt x="0" y="370"/>
                      </a:lnTo>
                      <a:close/>
                    </a:path>
                  </a:pathLst>
                </a:custGeom>
                <a:solidFill>
                  <a:srgbClr val="A6C8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32"/>
                <p:cNvSpPr/>
                <p:nvPr/>
              </p:nvSpPr>
              <p:spPr bwMode="auto">
                <a:xfrm>
                  <a:off x="5262563" y="1292225"/>
                  <a:ext cx="431800" cy="417513"/>
                </a:xfrm>
                <a:custGeom>
                  <a:avLst/>
                  <a:gdLst>
                    <a:gd name="T0" fmla="*/ 147 w 147"/>
                    <a:gd name="T1" fmla="*/ 120 h 142"/>
                    <a:gd name="T2" fmla="*/ 124 w 147"/>
                    <a:gd name="T3" fmla="*/ 142 h 142"/>
                    <a:gd name="T4" fmla="*/ 23 w 147"/>
                    <a:gd name="T5" fmla="*/ 142 h 142"/>
                    <a:gd name="T6" fmla="*/ 0 w 147"/>
                    <a:gd name="T7" fmla="*/ 120 h 142"/>
                    <a:gd name="T8" fmla="*/ 0 w 147"/>
                    <a:gd name="T9" fmla="*/ 22 h 142"/>
                    <a:gd name="T10" fmla="*/ 23 w 147"/>
                    <a:gd name="T11" fmla="*/ 0 h 142"/>
                    <a:gd name="T12" fmla="*/ 124 w 147"/>
                    <a:gd name="T13" fmla="*/ 0 h 142"/>
                    <a:gd name="T14" fmla="*/ 147 w 147"/>
                    <a:gd name="T15" fmla="*/ 22 h 142"/>
                    <a:gd name="T16" fmla="*/ 147 w 147"/>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142">
                      <a:moveTo>
                        <a:pt x="147" y="120"/>
                      </a:moveTo>
                      <a:cubicBezTo>
                        <a:pt x="147" y="132"/>
                        <a:pt x="137" y="142"/>
                        <a:pt x="124" y="142"/>
                      </a:cubicBezTo>
                      <a:cubicBezTo>
                        <a:pt x="23" y="142"/>
                        <a:pt x="23" y="142"/>
                        <a:pt x="23" y="142"/>
                      </a:cubicBezTo>
                      <a:cubicBezTo>
                        <a:pt x="10" y="142"/>
                        <a:pt x="0" y="132"/>
                        <a:pt x="0" y="120"/>
                      </a:cubicBezTo>
                      <a:cubicBezTo>
                        <a:pt x="0" y="22"/>
                        <a:pt x="0" y="22"/>
                        <a:pt x="0" y="22"/>
                      </a:cubicBezTo>
                      <a:cubicBezTo>
                        <a:pt x="0" y="10"/>
                        <a:pt x="10" y="0"/>
                        <a:pt x="23" y="0"/>
                      </a:cubicBezTo>
                      <a:cubicBezTo>
                        <a:pt x="124" y="0"/>
                        <a:pt x="124" y="0"/>
                        <a:pt x="124" y="0"/>
                      </a:cubicBezTo>
                      <a:cubicBezTo>
                        <a:pt x="137" y="0"/>
                        <a:pt x="147" y="10"/>
                        <a:pt x="147" y="22"/>
                      </a:cubicBezTo>
                      <a:lnTo>
                        <a:pt x="147" y="120"/>
                      </a:ln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33"/>
                <p:cNvSpPr/>
                <p:nvPr/>
              </p:nvSpPr>
              <p:spPr bwMode="auto">
                <a:xfrm>
                  <a:off x="5907088" y="1292225"/>
                  <a:ext cx="428625" cy="417513"/>
                </a:xfrm>
                <a:custGeom>
                  <a:avLst/>
                  <a:gdLst>
                    <a:gd name="T0" fmla="*/ 146 w 146"/>
                    <a:gd name="T1" fmla="*/ 120 h 142"/>
                    <a:gd name="T2" fmla="*/ 123 w 146"/>
                    <a:gd name="T3" fmla="*/ 142 h 142"/>
                    <a:gd name="T4" fmla="*/ 22 w 146"/>
                    <a:gd name="T5" fmla="*/ 142 h 142"/>
                    <a:gd name="T6" fmla="*/ 0 w 146"/>
                    <a:gd name="T7" fmla="*/ 120 h 142"/>
                    <a:gd name="T8" fmla="*/ 0 w 146"/>
                    <a:gd name="T9" fmla="*/ 22 h 142"/>
                    <a:gd name="T10" fmla="*/ 22 w 146"/>
                    <a:gd name="T11" fmla="*/ 0 h 142"/>
                    <a:gd name="T12" fmla="*/ 123 w 146"/>
                    <a:gd name="T13" fmla="*/ 0 h 142"/>
                    <a:gd name="T14" fmla="*/ 146 w 146"/>
                    <a:gd name="T15" fmla="*/ 22 h 142"/>
                    <a:gd name="T16" fmla="*/ 146 w 146"/>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142">
                      <a:moveTo>
                        <a:pt x="146" y="120"/>
                      </a:moveTo>
                      <a:cubicBezTo>
                        <a:pt x="146" y="132"/>
                        <a:pt x="136" y="142"/>
                        <a:pt x="123" y="142"/>
                      </a:cubicBezTo>
                      <a:cubicBezTo>
                        <a:pt x="22" y="142"/>
                        <a:pt x="22" y="142"/>
                        <a:pt x="22" y="142"/>
                      </a:cubicBezTo>
                      <a:cubicBezTo>
                        <a:pt x="10" y="142"/>
                        <a:pt x="0" y="132"/>
                        <a:pt x="0" y="120"/>
                      </a:cubicBezTo>
                      <a:cubicBezTo>
                        <a:pt x="0" y="22"/>
                        <a:pt x="0" y="22"/>
                        <a:pt x="0" y="22"/>
                      </a:cubicBezTo>
                      <a:cubicBezTo>
                        <a:pt x="0" y="10"/>
                        <a:pt x="10" y="0"/>
                        <a:pt x="22" y="0"/>
                      </a:cubicBezTo>
                      <a:cubicBezTo>
                        <a:pt x="123" y="0"/>
                        <a:pt x="123" y="0"/>
                        <a:pt x="123" y="0"/>
                      </a:cubicBezTo>
                      <a:cubicBezTo>
                        <a:pt x="136" y="0"/>
                        <a:pt x="146" y="10"/>
                        <a:pt x="146" y="22"/>
                      </a:cubicBezTo>
                      <a:lnTo>
                        <a:pt x="146" y="120"/>
                      </a:ln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Freeform 34"/>
                <p:cNvSpPr/>
                <p:nvPr/>
              </p:nvSpPr>
              <p:spPr bwMode="auto">
                <a:xfrm>
                  <a:off x="6546851" y="1292225"/>
                  <a:ext cx="430213" cy="417513"/>
                </a:xfrm>
                <a:custGeom>
                  <a:avLst/>
                  <a:gdLst>
                    <a:gd name="T0" fmla="*/ 146 w 146"/>
                    <a:gd name="T1" fmla="*/ 120 h 142"/>
                    <a:gd name="T2" fmla="*/ 124 w 146"/>
                    <a:gd name="T3" fmla="*/ 142 h 142"/>
                    <a:gd name="T4" fmla="*/ 22 w 146"/>
                    <a:gd name="T5" fmla="*/ 142 h 142"/>
                    <a:gd name="T6" fmla="*/ 0 w 146"/>
                    <a:gd name="T7" fmla="*/ 120 h 142"/>
                    <a:gd name="T8" fmla="*/ 0 w 146"/>
                    <a:gd name="T9" fmla="*/ 22 h 142"/>
                    <a:gd name="T10" fmla="*/ 22 w 146"/>
                    <a:gd name="T11" fmla="*/ 0 h 142"/>
                    <a:gd name="T12" fmla="*/ 124 w 146"/>
                    <a:gd name="T13" fmla="*/ 0 h 142"/>
                    <a:gd name="T14" fmla="*/ 146 w 146"/>
                    <a:gd name="T15" fmla="*/ 22 h 142"/>
                    <a:gd name="T16" fmla="*/ 146 w 146"/>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142">
                      <a:moveTo>
                        <a:pt x="146" y="120"/>
                      </a:moveTo>
                      <a:cubicBezTo>
                        <a:pt x="146" y="132"/>
                        <a:pt x="136" y="142"/>
                        <a:pt x="124" y="142"/>
                      </a:cubicBezTo>
                      <a:cubicBezTo>
                        <a:pt x="22" y="142"/>
                        <a:pt x="22" y="142"/>
                        <a:pt x="22" y="142"/>
                      </a:cubicBezTo>
                      <a:cubicBezTo>
                        <a:pt x="10" y="142"/>
                        <a:pt x="0" y="132"/>
                        <a:pt x="0" y="120"/>
                      </a:cubicBezTo>
                      <a:cubicBezTo>
                        <a:pt x="0" y="22"/>
                        <a:pt x="0" y="22"/>
                        <a:pt x="0" y="22"/>
                      </a:cubicBezTo>
                      <a:cubicBezTo>
                        <a:pt x="0" y="10"/>
                        <a:pt x="10" y="0"/>
                        <a:pt x="22" y="0"/>
                      </a:cubicBezTo>
                      <a:cubicBezTo>
                        <a:pt x="124" y="0"/>
                        <a:pt x="124" y="0"/>
                        <a:pt x="124" y="0"/>
                      </a:cubicBezTo>
                      <a:cubicBezTo>
                        <a:pt x="136" y="0"/>
                        <a:pt x="146" y="10"/>
                        <a:pt x="146" y="22"/>
                      </a:cubicBezTo>
                      <a:lnTo>
                        <a:pt x="146" y="120"/>
                      </a:ln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Freeform 35"/>
                <p:cNvSpPr/>
                <p:nvPr/>
              </p:nvSpPr>
              <p:spPr bwMode="auto">
                <a:xfrm>
                  <a:off x="5611813" y="628650"/>
                  <a:ext cx="1014413" cy="417513"/>
                </a:xfrm>
                <a:custGeom>
                  <a:avLst/>
                  <a:gdLst>
                    <a:gd name="T0" fmla="*/ 345 w 345"/>
                    <a:gd name="T1" fmla="*/ 120 h 142"/>
                    <a:gd name="T2" fmla="*/ 323 w 345"/>
                    <a:gd name="T3" fmla="*/ 142 h 142"/>
                    <a:gd name="T4" fmla="*/ 22 w 345"/>
                    <a:gd name="T5" fmla="*/ 142 h 142"/>
                    <a:gd name="T6" fmla="*/ 0 w 345"/>
                    <a:gd name="T7" fmla="*/ 120 h 142"/>
                    <a:gd name="T8" fmla="*/ 0 w 345"/>
                    <a:gd name="T9" fmla="*/ 22 h 142"/>
                    <a:gd name="T10" fmla="*/ 22 w 345"/>
                    <a:gd name="T11" fmla="*/ 0 h 142"/>
                    <a:gd name="T12" fmla="*/ 323 w 345"/>
                    <a:gd name="T13" fmla="*/ 0 h 142"/>
                    <a:gd name="T14" fmla="*/ 345 w 345"/>
                    <a:gd name="T15" fmla="*/ 22 h 142"/>
                    <a:gd name="T16" fmla="*/ 345 w 345"/>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142">
                      <a:moveTo>
                        <a:pt x="345" y="120"/>
                      </a:moveTo>
                      <a:cubicBezTo>
                        <a:pt x="345" y="132"/>
                        <a:pt x="335" y="142"/>
                        <a:pt x="323" y="142"/>
                      </a:cubicBezTo>
                      <a:cubicBezTo>
                        <a:pt x="22" y="142"/>
                        <a:pt x="22" y="142"/>
                        <a:pt x="22" y="142"/>
                      </a:cubicBezTo>
                      <a:cubicBezTo>
                        <a:pt x="10" y="142"/>
                        <a:pt x="0" y="132"/>
                        <a:pt x="0" y="120"/>
                      </a:cubicBezTo>
                      <a:cubicBezTo>
                        <a:pt x="0" y="22"/>
                        <a:pt x="0" y="22"/>
                        <a:pt x="0" y="22"/>
                      </a:cubicBezTo>
                      <a:cubicBezTo>
                        <a:pt x="0" y="10"/>
                        <a:pt x="10" y="0"/>
                        <a:pt x="22" y="0"/>
                      </a:cubicBezTo>
                      <a:cubicBezTo>
                        <a:pt x="323" y="0"/>
                        <a:pt x="323" y="0"/>
                        <a:pt x="323" y="0"/>
                      </a:cubicBezTo>
                      <a:cubicBezTo>
                        <a:pt x="335" y="0"/>
                        <a:pt x="345" y="10"/>
                        <a:pt x="345" y="22"/>
                      </a:cubicBezTo>
                      <a:lnTo>
                        <a:pt x="345" y="120"/>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05" name="组合 104"/>
              <p:cNvGrpSpPr/>
              <p:nvPr/>
            </p:nvGrpSpPr>
            <p:grpSpPr>
              <a:xfrm>
                <a:off x="3169047" y="3800245"/>
                <a:ext cx="615909" cy="388364"/>
                <a:chOff x="5262563" y="628650"/>
                <a:chExt cx="1714501" cy="1081088"/>
              </a:xfrm>
            </p:grpSpPr>
            <p:sp>
              <p:nvSpPr>
                <p:cNvPr id="116" name="Freeform 30"/>
                <p:cNvSpPr/>
                <p:nvPr/>
              </p:nvSpPr>
              <p:spPr bwMode="auto">
                <a:xfrm>
                  <a:off x="5538788" y="1468438"/>
                  <a:ext cx="1155700" cy="65088"/>
                </a:xfrm>
                <a:custGeom>
                  <a:avLst/>
                  <a:gdLst>
                    <a:gd name="T0" fmla="*/ 0 w 728"/>
                    <a:gd name="T1" fmla="*/ 41 h 41"/>
                    <a:gd name="T2" fmla="*/ 0 w 728"/>
                    <a:gd name="T3" fmla="*/ 0 h 41"/>
                    <a:gd name="T4" fmla="*/ 728 w 728"/>
                    <a:gd name="T5" fmla="*/ 0 h 41"/>
                    <a:gd name="T6" fmla="*/ 728 w 728"/>
                    <a:gd name="T7" fmla="*/ 41 h 41"/>
                    <a:gd name="T8" fmla="*/ 0 w 728"/>
                    <a:gd name="T9" fmla="*/ 41 h 41"/>
                    <a:gd name="T10" fmla="*/ 0 w 728"/>
                    <a:gd name="T11" fmla="*/ 41 h 41"/>
                  </a:gdLst>
                  <a:ahLst/>
                  <a:cxnLst>
                    <a:cxn ang="0">
                      <a:pos x="T0" y="T1"/>
                    </a:cxn>
                    <a:cxn ang="0">
                      <a:pos x="T2" y="T3"/>
                    </a:cxn>
                    <a:cxn ang="0">
                      <a:pos x="T4" y="T5"/>
                    </a:cxn>
                    <a:cxn ang="0">
                      <a:pos x="T6" y="T7"/>
                    </a:cxn>
                    <a:cxn ang="0">
                      <a:pos x="T8" y="T9"/>
                    </a:cxn>
                    <a:cxn ang="0">
                      <a:pos x="T10" y="T11"/>
                    </a:cxn>
                  </a:cxnLst>
                  <a:rect l="0" t="0" r="r" b="b"/>
                  <a:pathLst>
                    <a:path w="728" h="41">
                      <a:moveTo>
                        <a:pt x="0" y="41"/>
                      </a:moveTo>
                      <a:lnTo>
                        <a:pt x="0" y="0"/>
                      </a:lnTo>
                      <a:lnTo>
                        <a:pt x="728" y="0"/>
                      </a:lnTo>
                      <a:lnTo>
                        <a:pt x="728" y="41"/>
                      </a:lnTo>
                      <a:lnTo>
                        <a:pt x="0" y="41"/>
                      </a:lnTo>
                      <a:lnTo>
                        <a:pt x="0" y="41"/>
                      </a:lnTo>
                      <a:close/>
                    </a:path>
                  </a:pathLst>
                </a:custGeom>
                <a:solidFill>
                  <a:srgbClr val="A6C8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31"/>
                <p:cNvSpPr/>
                <p:nvPr/>
              </p:nvSpPr>
              <p:spPr bwMode="auto">
                <a:xfrm>
                  <a:off x="6088063" y="901700"/>
                  <a:ext cx="65088" cy="587375"/>
                </a:xfrm>
                <a:custGeom>
                  <a:avLst/>
                  <a:gdLst>
                    <a:gd name="T0" fmla="*/ 0 w 41"/>
                    <a:gd name="T1" fmla="*/ 370 h 370"/>
                    <a:gd name="T2" fmla="*/ 0 w 41"/>
                    <a:gd name="T3" fmla="*/ 0 h 370"/>
                    <a:gd name="T4" fmla="*/ 41 w 41"/>
                    <a:gd name="T5" fmla="*/ 0 h 370"/>
                    <a:gd name="T6" fmla="*/ 41 w 41"/>
                    <a:gd name="T7" fmla="*/ 370 h 370"/>
                    <a:gd name="T8" fmla="*/ 0 w 41"/>
                    <a:gd name="T9" fmla="*/ 370 h 370"/>
                    <a:gd name="T10" fmla="*/ 0 w 41"/>
                    <a:gd name="T11" fmla="*/ 370 h 370"/>
                  </a:gdLst>
                  <a:ahLst/>
                  <a:cxnLst>
                    <a:cxn ang="0">
                      <a:pos x="T0" y="T1"/>
                    </a:cxn>
                    <a:cxn ang="0">
                      <a:pos x="T2" y="T3"/>
                    </a:cxn>
                    <a:cxn ang="0">
                      <a:pos x="T4" y="T5"/>
                    </a:cxn>
                    <a:cxn ang="0">
                      <a:pos x="T6" y="T7"/>
                    </a:cxn>
                    <a:cxn ang="0">
                      <a:pos x="T8" y="T9"/>
                    </a:cxn>
                    <a:cxn ang="0">
                      <a:pos x="T10" y="T11"/>
                    </a:cxn>
                  </a:cxnLst>
                  <a:rect l="0" t="0" r="r" b="b"/>
                  <a:pathLst>
                    <a:path w="41" h="370">
                      <a:moveTo>
                        <a:pt x="0" y="370"/>
                      </a:moveTo>
                      <a:lnTo>
                        <a:pt x="0" y="0"/>
                      </a:lnTo>
                      <a:lnTo>
                        <a:pt x="41" y="0"/>
                      </a:lnTo>
                      <a:lnTo>
                        <a:pt x="41" y="370"/>
                      </a:lnTo>
                      <a:lnTo>
                        <a:pt x="0" y="370"/>
                      </a:lnTo>
                      <a:lnTo>
                        <a:pt x="0" y="370"/>
                      </a:lnTo>
                      <a:close/>
                    </a:path>
                  </a:pathLst>
                </a:custGeom>
                <a:solidFill>
                  <a:srgbClr val="A6C8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32"/>
                <p:cNvSpPr/>
                <p:nvPr/>
              </p:nvSpPr>
              <p:spPr bwMode="auto">
                <a:xfrm>
                  <a:off x="5262563" y="1292225"/>
                  <a:ext cx="431800" cy="417513"/>
                </a:xfrm>
                <a:custGeom>
                  <a:avLst/>
                  <a:gdLst>
                    <a:gd name="T0" fmla="*/ 147 w 147"/>
                    <a:gd name="T1" fmla="*/ 120 h 142"/>
                    <a:gd name="T2" fmla="*/ 124 w 147"/>
                    <a:gd name="T3" fmla="*/ 142 h 142"/>
                    <a:gd name="T4" fmla="*/ 23 w 147"/>
                    <a:gd name="T5" fmla="*/ 142 h 142"/>
                    <a:gd name="T6" fmla="*/ 0 w 147"/>
                    <a:gd name="T7" fmla="*/ 120 h 142"/>
                    <a:gd name="T8" fmla="*/ 0 w 147"/>
                    <a:gd name="T9" fmla="*/ 22 h 142"/>
                    <a:gd name="T10" fmla="*/ 23 w 147"/>
                    <a:gd name="T11" fmla="*/ 0 h 142"/>
                    <a:gd name="T12" fmla="*/ 124 w 147"/>
                    <a:gd name="T13" fmla="*/ 0 h 142"/>
                    <a:gd name="T14" fmla="*/ 147 w 147"/>
                    <a:gd name="T15" fmla="*/ 22 h 142"/>
                    <a:gd name="T16" fmla="*/ 147 w 147"/>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142">
                      <a:moveTo>
                        <a:pt x="147" y="120"/>
                      </a:moveTo>
                      <a:cubicBezTo>
                        <a:pt x="147" y="132"/>
                        <a:pt x="137" y="142"/>
                        <a:pt x="124" y="142"/>
                      </a:cubicBezTo>
                      <a:cubicBezTo>
                        <a:pt x="23" y="142"/>
                        <a:pt x="23" y="142"/>
                        <a:pt x="23" y="142"/>
                      </a:cubicBezTo>
                      <a:cubicBezTo>
                        <a:pt x="10" y="142"/>
                        <a:pt x="0" y="132"/>
                        <a:pt x="0" y="120"/>
                      </a:cubicBezTo>
                      <a:cubicBezTo>
                        <a:pt x="0" y="22"/>
                        <a:pt x="0" y="22"/>
                        <a:pt x="0" y="22"/>
                      </a:cubicBezTo>
                      <a:cubicBezTo>
                        <a:pt x="0" y="10"/>
                        <a:pt x="10" y="0"/>
                        <a:pt x="23" y="0"/>
                      </a:cubicBezTo>
                      <a:cubicBezTo>
                        <a:pt x="124" y="0"/>
                        <a:pt x="124" y="0"/>
                        <a:pt x="124" y="0"/>
                      </a:cubicBezTo>
                      <a:cubicBezTo>
                        <a:pt x="137" y="0"/>
                        <a:pt x="147" y="10"/>
                        <a:pt x="147" y="22"/>
                      </a:cubicBezTo>
                      <a:lnTo>
                        <a:pt x="147" y="120"/>
                      </a:ln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33"/>
                <p:cNvSpPr/>
                <p:nvPr/>
              </p:nvSpPr>
              <p:spPr bwMode="auto">
                <a:xfrm>
                  <a:off x="5907088" y="1292225"/>
                  <a:ext cx="428625" cy="417513"/>
                </a:xfrm>
                <a:custGeom>
                  <a:avLst/>
                  <a:gdLst>
                    <a:gd name="T0" fmla="*/ 146 w 146"/>
                    <a:gd name="T1" fmla="*/ 120 h 142"/>
                    <a:gd name="T2" fmla="*/ 123 w 146"/>
                    <a:gd name="T3" fmla="*/ 142 h 142"/>
                    <a:gd name="T4" fmla="*/ 22 w 146"/>
                    <a:gd name="T5" fmla="*/ 142 h 142"/>
                    <a:gd name="T6" fmla="*/ 0 w 146"/>
                    <a:gd name="T7" fmla="*/ 120 h 142"/>
                    <a:gd name="T8" fmla="*/ 0 w 146"/>
                    <a:gd name="T9" fmla="*/ 22 h 142"/>
                    <a:gd name="T10" fmla="*/ 22 w 146"/>
                    <a:gd name="T11" fmla="*/ 0 h 142"/>
                    <a:gd name="T12" fmla="*/ 123 w 146"/>
                    <a:gd name="T13" fmla="*/ 0 h 142"/>
                    <a:gd name="T14" fmla="*/ 146 w 146"/>
                    <a:gd name="T15" fmla="*/ 22 h 142"/>
                    <a:gd name="T16" fmla="*/ 146 w 146"/>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142">
                      <a:moveTo>
                        <a:pt x="146" y="120"/>
                      </a:moveTo>
                      <a:cubicBezTo>
                        <a:pt x="146" y="132"/>
                        <a:pt x="136" y="142"/>
                        <a:pt x="123" y="142"/>
                      </a:cubicBezTo>
                      <a:cubicBezTo>
                        <a:pt x="22" y="142"/>
                        <a:pt x="22" y="142"/>
                        <a:pt x="22" y="142"/>
                      </a:cubicBezTo>
                      <a:cubicBezTo>
                        <a:pt x="10" y="142"/>
                        <a:pt x="0" y="132"/>
                        <a:pt x="0" y="120"/>
                      </a:cubicBezTo>
                      <a:cubicBezTo>
                        <a:pt x="0" y="22"/>
                        <a:pt x="0" y="22"/>
                        <a:pt x="0" y="22"/>
                      </a:cubicBezTo>
                      <a:cubicBezTo>
                        <a:pt x="0" y="10"/>
                        <a:pt x="10" y="0"/>
                        <a:pt x="22" y="0"/>
                      </a:cubicBezTo>
                      <a:cubicBezTo>
                        <a:pt x="123" y="0"/>
                        <a:pt x="123" y="0"/>
                        <a:pt x="123" y="0"/>
                      </a:cubicBezTo>
                      <a:cubicBezTo>
                        <a:pt x="136" y="0"/>
                        <a:pt x="146" y="10"/>
                        <a:pt x="146" y="22"/>
                      </a:cubicBezTo>
                      <a:lnTo>
                        <a:pt x="146" y="120"/>
                      </a:ln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34"/>
                <p:cNvSpPr/>
                <p:nvPr/>
              </p:nvSpPr>
              <p:spPr bwMode="auto">
                <a:xfrm>
                  <a:off x="6546851" y="1292225"/>
                  <a:ext cx="430213" cy="417513"/>
                </a:xfrm>
                <a:custGeom>
                  <a:avLst/>
                  <a:gdLst>
                    <a:gd name="T0" fmla="*/ 146 w 146"/>
                    <a:gd name="T1" fmla="*/ 120 h 142"/>
                    <a:gd name="T2" fmla="*/ 124 w 146"/>
                    <a:gd name="T3" fmla="*/ 142 h 142"/>
                    <a:gd name="T4" fmla="*/ 22 w 146"/>
                    <a:gd name="T5" fmla="*/ 142 h 142"/>
                    <a:gd name="T6" fmla="*/ 0 w 146"/>
                    <a:gd name="T7" fmla="*/ 120 h 142"/>
                    <a:gd name="T8" fmla="*/ 0 w 146"/>
                    <a:gd name="T9" fmla="*/ 22 h 142"/>
                    <a:gd name="T10" fmla="*/ 22 w 146"/>
                    <a:gd name="T11" fmla="*/ 0 h 142"/>
                    <a:gd name="T12" fmla="*/ 124 w 146"/>
                    <a:gd name="T13" fmla="*/ 0 h 142"/>
                    <a:gd name="T14" fmla="*/ 146 w 146"/>
                    <a:gd name="T15" fmla="*/ 22 h 142"/>
                    <a:gd name="T16" fmla="*/ 146 w 146"/>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142">
                      <a:moveTo>
                        <a:pt x="146" y="120"/>
                      </a:moveTo>
                      <a:cubicBezTo>
                        <a:pt x="146" y="132"/>
                        <a:pt x="136" y="142"/>
                        <a:pt x="124" y="142"/>
                      </a:cubicBezTo>
                      <a:cubicBezTo>
                        <a:pt x="22" y="142"/>
                        <a:pt x="22" y="142"/>
                        <a:pt x="22" y="142"/>
                      </a:cubicBezTo>
                      <a:cubicBezTo>
                        <a:pt x="10" y="142"/>
                        <a:pt x="0" y="132"/>
                        <a:pt x="0" y="120"/>
                      </a:cubicBezTo>
                      <a:cubicBezTo>
                        <a:pt x="0" y="22"/>
                        <a:pt x="0" y="22"/>
                        <a:pt x="0" y="22"/>
                      </a:cubicBezTo>
                      <a:cubicBezTo>
                        <a:pt x="0" y="10"/>
                        <a:pt x="10" y="0"/>
                        <a:pt x="22" y="0"/>
                      </a:cubicBezTo>
                      <a:cubicBezTo>
                        <a:pt x="124" y="0"/>
                        <a:pt x="124" y="0"/>
                        <a:pt x="124" y="0"/>
                      </a:cubicBezTo>
                      <a:cubicBezTo>
                        <a:pt x="136" y="0"/>
                        <a:pt x="146" y="10"/>
                        <a:pt x="146" y="22"/>
                      </a:cubicBezTo>
                      <a:lnTo>
                        <a:pt x="146" y="120"/>
                      </a:ln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35"/>
                <p:cNvSpPr/>
                <p:nvPr/>
              </p:nvSpPr>
              <p:spPr bwMode="auto">
                <a:xfrm>
                  <a:off x="5611813" y="628650"/>
                  <a:ext cx="1014413" cy="417513"/>
                </a:xfrm>
                <a:custGeom>
                  <a:avLst/>
                  <a:gdLst>
                    <a:gd name="T0" fmla="*/ 345 w 345"/>
                    <a:gd name="T1" fmla="*/ 120 h 142"/>
                    <a:gd name="T2" fmla="*/ 323 w 345"/>
                    <a:gd name="T3" fmla="*/ 142 h 142"/>
                    <a:gd name="T4" fmla="*/ 22 w 345"/>
                    <a:gd name="T5" fmla="*/ 142 h 142"/>
                    <a:gd name="T6" fmla="*/ 0 w 345"/>
                    <a:gd name="T7" fmla="*/ 120 h 142"/>
                    <a:gd name="T8" fmla="*/ 0 w 345"/>
                    <a:gd name="T9" fmla="*/ 22 h 142"/>
                    <a:gd name="T10" fmla="*/ 22 w 345"/>
                    <a:gd name="T11" fmla="*/ 0 h 142"/>
                    <a:gd name="T12" fmla="*/ 323 w 345"/>
                    <a:gd name="T13" fmla="*/ 0 h 142"/>
                    <a:gd name="T14" fmla="*/ 345 w 345"/>
                    <a:gd name="T15" fmla="*/ 22 h 142"/>
                    <a:gd name="T16" fmla="*/ 345 w 345"/>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142">
                      <a:moveTo>
                        <a:pt x="345" y="120"/>
                      </a:moveTo>
                      <a:cubicBezTo>
                        <a:pt x="345" y="132"/>
                        <a:pt x="335" y="142"/>
                        <a:pt x="323" y="142"/>
                      </a:cubicBezTo>
                      <a:cubicBezTo>
                        <a:pt x="22" y="142"/>
                        <a:pt x="22" y="142"/>
                        <a:pt x="22" y="142"/>
                      </a:cubicBezTo>
                      <a:cubicBezTo>
                        <a:pt x="10" y="142"/>
                        <a:pt x="0" y="132"/>
                        <a:pt x="0" y="120"/>
                      </a:cubicBezTo>
                      <a:cubicBezTo>
                        <a:pt x="0" y="22"/>
                        <a:pt x="0" y="22"/>
                        <a:pt x="0" y="22"/>
                      </a:cubicBezTo>
                      <a:cubicBezTo>
                        <a:pt x="0" y="10"/>
                        <a:pt x="10" y="0"/>
                        <a:pt x="22" y="0"/>
                      </a:cubicBezTo>
                      <a:cubicBezTo>
                        <a:pt x="323" y="0"/>
                        <a:pt x="323" y="0"/>
                        <a:pt x="323" y="0"/>
                      </a:cubicBezTo>
                      <a:cubicBezTo>
                        <a:pt x="335" y="0"/>
                        <a:pt x="345" y="10"/>
                        <a:pt x="345" y="22"/>
                      </a:cubicBezTo>
                      <a:lnTo>
                        <a:pt x="345" y="120"/>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06" name="组合 105"/>
              <p:cNvGrpSpPr/>
              <p:nvPr/>
            </p:nvGrpSpPr>
            <p:grpSpPr>
              <a:xfrm>
                <a:off x="3169047" y="4498242"/>
                <a:ext cx="615909" cy="388364"/>
                <a:chOff x="5262563" y="628650"/>
                <a:chExt cx="1714501" cy="1081088"/>
              </a:xfrm>
            </p:grpSpPr>
            <p:sp>
              <p:nvSpPr>
                <p:cNvPr id="110" name="Freeform 30"/>
                <p:cNvSpPr/>
                <p:nvPr/>
              </p:nvSpPr>
              <p:spPr bwMode="auto">
                <a:xfrm>
                  <a:off x="5538788" y="1468438"/>
                  <a:ext cx="1155700" cy="65088"/>
                </a:xfrm>
                <a:custGeom>
                  <a:avLst/>
                  <a:gdLst>
                    <a:gd name="T0" fmla="*/ 0 w 728"/>
                    <a:gd name="T1" fmla="*/ 41 h 41"/>
                    <a:gd name="T2" fmla="*/ 0 w 728"/>
                    <a:gd name="T3" fmla="*/ 0 h 41"/>
                    <a:gd name="T4" fmla="*/ 728 w 728"/>
                    <a:gd name="T5" fmla="*/ 0 h 41"/>
                    <a:gd name="T6" fmla="*/ 728 w 728"/>
                    <a:gd name="T7" fmla="*/ 41 h 41"/>
                    <a:gd name="T8" fmla="*/ 0 w 728"/>
                    <a:gd name="T9" fmla="*/ 41 h 41"/>
                    <a:gd name="T10" fmla="*/ 0 w 728"/>
                    <a:gd name="T11" fmla="*/ 41 h 41"/>
                  </a:gdLst>
                  <a:ahLst/>
                  <a:cxnLst>
                    <a:cxn ang="0">
                      <a:pos x="T0" y="T1"/>
                    </a:cxn>
                    <a:cxn ang="0">
                      <a:pos x="T2" y="T3"/>
                    </a:cxn>
                    <a:cxn ang="0">
                      <a:pos x="T4" y="T5"/>
                    </a:cxn>
                    <a:cxn ang="0">
                      <a:pos x="T6" y="T7"/>
                    </a:cxn>
                    <a:cxn ang="0">
                      <a:pos x="T8" y="T9"/>
                    </a:cxn>
                    <a:cxn ang="0">
                      <a:pos x="T10" y="T11"/>
                    </a:cxn>
                  </a:cxnLst>
                  <a:rect l="0" t="0" r="r" b="b"/>
                  <a:pathLst>
                    <a:path w="728" h="41">
                      <a:moveTo>
                        <a:pt x="0" y="41"/>
                      </a:moveTo>
                      <a:lnTo>
                        <a:pt x="0" y="0"/>
                      </a:lnTo>
                      <a:lnTo>
                        <a:pt x="728" y="0"/>
                      </a:lnTo>
                      <a:lnTo>
                        <a:pt x="728" y="41"/>
                      </a:lnTo>
                      <a:lnTo>
                        <a:pt x="0" y="41"/>
                      </a:lnTo>
                      <a:lnTo>
                        <a:pt x="0" y="41"/>
                      </a:lnTo>
                      <a:close/>
                    </a:path>
                  </a:pathLst>
                </a:custGeom>
                <a:solidFill>
                  <a:srgbClr val="A6C8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31"/>
                <p:cNvSpPr/>
                <p:nvPr/>
              </p:nvSpPr>
              <p:spPr bwMode="auto">
                <a:xfrm>
                  <a:off x="6088063" y="901700"/>
                  <a:ext cx="65088" cy="587375"/>
                </a:xfrm>
                <a:custGeom>
                  <a:avLst/>
                  <a:gdLst>
                    <a:gd name="T0" fmla="*/ 0 w 41"/>
                    <a:gd name="T1" fmla="*/ 370 h 370"/>
                    <a:gd name="T2" fmla="*/ 0 w 41"/>
                    <a:gd name="T3" fmla="*/ 0 h 370"/>
                    <a:gd name="T4" fmla="*/ 41 w 41"/>
                    <a:gd name="T5" fmla="*/ 0 h 370"/>
                    <a:gd name="T6" fmla="*/ 41 w 41"/>
                    <a:gd name="T7" fmla="*/ 370 h 370"/>
                    <a:gd name="T8" fmla="*/ 0 w 41"/>
                    <a:gd name="T9" fmla="*/ 370 h 370"/>
                    <a:gd name="T10" fmla="*/ 0 w 41"/>
                    <a:gd name="T11" fmla="*/ 370 h 370"/>
                  </a:gdLst>
                  <a:ahLst/>
                  <a:cxnLst>
                    <a:cxn ang="0">
                      <a:pos x="T0" y="T1"/>
                    </a:cxn>
                    <a:cxn ang="0">
                      <a:pos x="T2" y="T3"/>
                    </a:cxn>
                    <a:cxn ang="0">
                      <a:pos x="T4" y="T5"/>
                    </a:cxn>
                    <a:cxn ang="0">
                      <a:pos x="T6" y="T7"/>
                    </a:cxn>
                    <a:cxn ang="0">
                      <a:pos x="T8" y="T9"/>
                    </a:cxn>
                    <a:cxn ang="0">
                      <a:pos x="T10" y="T11"/>
                    </a:cxn>
                  </a:cxnLst>
                  <a:rect l="0" t="0" r="r" b="b"/>
                  <a:pathLst>
                    <a:path w="41" h="370">
                      <a:moveTo>
                        <a:pt x="0" y="370"/>
                      </a:moveTo>
                      <a:lnTo>
                        <a:pt x="0" y="0"/>
                      </a:lnTo>
                      <a:lnTo>
                        <a:pt x="41" y="0"/>
                      </a:lnTo>
                      <a:lnTo>
                        <a:pt x="41" y="370"/>
                      </a:lnTo>
                      <a:lnTo>
                        <a:pt x="0" y="370"/>
                      </a:lnTo>
                      <a:lnTo>
                        <a:pt x="0" y="370"/>
                      </a:lnTo>
                      <a:close/>
                    </a:path>
                  </a:pathLst>
                </a:custGeom>
                <a:solidFill>
                  <a:srgbClr val="A6C8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32"/>
                <p:cNvSpPr/>
                <p:nvPr/>
              </p:nvSpPr>
              <p:spPr bwMode="auto">
                <a:xfrm>
                  <a:off x="5262563" y="1292225"/>
                  <a:ext cx="431800" cy="417513"/>
                </a:xfrm>
                <a:custGeom>
                  <a:avLst/>
                  <a:gdLst>
                    <a:gd name="T0" fmla="*/ 147 w 147"/>
                    <a:gd name="T1" fmla="*/ 120 h 142"/>
                    <a:gd name="T2" fmla="*/ 124 w 147"/>
                    <a:gd name="T3" fmla="*/ 142 h 142"/>
                    <a:gd name="T4" fmla="*/ 23 w 147"/>
                    <a:gd name="T5" fmla="*/ 142 h 142"/>
                    <a:gd name="T6" fmla="*/ 0 w 147"/>
                    <a:gd name="T7" fmla="*/ 120 h 142"/>
                    <a:gd name="T8" fmla="*/ 0 w 147"/>
                    <a:gd name="T9" fmla="*/ 22 h 142"/>
                    <a:gd name="T10" fmla="*/ 23 w 147"/>
                    <a:gd name="T11" fmla="*/ 0 h 142"/>
                    <a:gd name="T12" fmla="*/ 124 w 147"/>
                    <a:gd name="T13" fmla="*/ 0 h 142"/>
                    <a:gd name="T14" fmla="*/ 147 w 147"/>
                    <a:gd name="T15" fmla="*/ 22 h 142"/>
                    <a:gd name="T16" fmla="*/ 147 w 147"/>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142">
                      <a:moveTo>
                        <a:pt x="147" y="120"/>
                      </a:moveTo>
                      <a:cubicBezTo>
                        <a:pt x="147" y="132"/>
                        <a:pt x="137" y="142"/>
                        <a:pt x="124" y="142"/>
                      </a:cubicBezTo>
                      <a:cubicBezTo>
                        <a:pt x="23" y="142"/>
                        <a:pt x="23" y="142"/>
                        <a:pt x="23" y="142"/>
                      </a:cubicBezTo>
                      <a:cubicBezTo>
                        <a:pt x="10" y="142"/>
                        <a:pt x="0" y="132"/>
                        <a:pt x="0" y="120"/>
                      </a:cubicBezTo>
                      <a:cubicBezTo>
                        <a:pt x="0" y="22"/>
                        <a:pt x="0" y="22"/>
                        <a:pt x="0" y="22"/>
                      </a:cubicBezTo>
                      <a:cubicBezTo>
                        <a:pt x="0" y="10"/>
                        <a:pt x="10" y="0"/>
                        <a:pt x="23" y="0"/>
                      </a:cubicBezTo>
                      <a:cubicBezTo>
                        <a:pt x="124" y="0"/>
                        <a:pt x="124" y="0"/>
                        <a:pt x="124" y="0"/>
                      </a:cubicBezTo>
                      <a:cubicBezTo>
                        <a:pt x="137" y="0"/>
                        <a:pt x="147" y="10"/>
                        <a:pt x="147" y="22"/>
                      </a:cubicBezTo>
                      <a:lnTo>
                        <a:pt x="147" y="120"/>
                      </a:ln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33"/>
                <p:cNvSpPr/>
                <p:nvPr/>
              </p:nvSpPr>
              <p:spPr bwMode="auto">
                <a:xfrm>
                  <a:off x="5907088" y="1292225"/>
                  <a:ext cx="428625" cy="417513"/>
                </a:xfrm>
                <a:custGeom>
                  <a:avLst/>
                  <a:gdLst>
                    <a:gd name="T0" fmla="*/ 146 w 146"/>
                    <a:gd name="T1" fmla="*/ 120 h 142"/>
                    <a:gd name="T2" fmla="*/ 123 w 146"/>
                    <a:gd name="T3" fmla="*/ 142 h 142"/>
                    <a:gd name="T4" fmla="*/ 22 w 146"/>
                    <a:gd name="T5" fmla="*/ 142 h 142"/>
                    <a:gd name="T6" fmla="*/ 0 w 146"/>
                    <a:gd name="T7" fmla="*/ 120 h 142"/>
                    <a:gd name="T8" fmla="*/ 0 w 146"/>
                    <a:gd name="T9" fmla="*/ 22 h 142"/>
                    <a:gd name="T10" fmla="*/ 22 w 146"/>
                    <a:gd name="T11" fmla="*/ 0 h 142"/>
                    <a:gd name="T12" fmla="*/ 123 w 146"/>
                    <a:gd name="T13" fmla="*/ 0 h 142"/>
                    <a:gd name="T14" fmla="*/ 146 w 146"/>
                    <a:gd name="T15" fmla="*/ 22 h 142"/>
                    <a:gd name="T16" fmla="*/ 146 w 146"/>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142">
                      <a:moveTo>
                        <a:pt x="146" y="120"/>
                      </a:moveTo>
                      <a:cubicBezTo>
                        <a:pt x="146" y="132"/>
                        <a:pt x="136" y="142"/>
                        <a:pt x="123" y="142"/>
                      </a:cubicBezTo>
                      <a:cubicBezTo>
                        <a:pt x="22" y="142"/>
                        <a:pt x="22" y="142"/>
                        <a:pt x="22" y="142"/>
                      </a:cubicBezTo>
                      <a:cubicBezTo>
                        <a:pt x="10" y="142"/>
                        <a:pt x="0" y="132"/>
                        <a:pt x="0" y="120"/>
                      </a:cubicBezTo>
                      <a:cubicBezTo>
                        <a:pt x="0" y="22"/>
                        <a:pt x="0" y="22"/>
                        <a:pt x="0" y="22"/>
                      </a:cubicBezTo>
                      <a:cubicBezTo>
                        <a:pt x="0" y="10"/>
                        <a:pt x="10" y="0"/>
                        <a:pt x="22" y="0"/>
                      </a:cubicBezTo>
                      <a:cubicBezTo>
                        <a:pt x="123" y="0"/>
                        <a:pt x="123" y="0"/>
                        <a:pt x="123" y="0"/>
                      </a:cubicBezTo>
                      <a:cubicBezTo>
                        <a:pt x="136" y="0"/>
                        <a:pt x="146" y="10"/>
                        <a:pt x="146" y="22"/>
                      </a:cubicBezTo>
                      <a:lnTo>
                        <a:pt x="146" y="120"/>
                      </a:ln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34"/>
                <p:cNvSpPr/>
                <p:nvPr/>
              </p:nvSpPr>
              <p:spPr bwMode="auto">
                <a:xfrm>
                  <a:off x="6546851" y="1292225"/>
                  <a:ext cx="430213" cy="417513"/>
                </a:xfrm>
                <a:custGeom>
                  <a:avLst/>
                  <a:gdLst>
                    <a:gd name="T0" fmla="*/ 146 w 146"/>
                    <a:gd name="T1" fmla="*/ 120 h 142"/>
                    <a:gd name="T2" fmla="*/ 124 w 146"/>
                    <a:gd name="T3" fmla="*/ 142 h 142"/>
                    <a:gd name="T4" fmla="*/ 22 w 146"/>
                    <a:gd name="T5" fmla="*/ 142 h 142"/>
                    <a:gd name="T6" fmla="*/ 0 w 146"/>
                    <a:gd name="T7" fmla="*/ 120 h 142"/>
                    <a:gd name="T8" fmla="*/ 0 w 146"/>
                    <a:gd name="T9" fmla="*/ 22 h 142"/>
                    <a:gd name="T10" fmla="*/ 22 w 146"/>
                    <a:gd name="T11" fmla="*/ 0 h 142"/>
                    <a:gd name="T12" fmla="*/ 124 w 146"/>
                    <a:gd name="T13" fmla="*/ 0 h 142"/>
                    <a:gd name="T14" fmla="*/ 146 w 146"/>
                    <a:gd name="T15" fmla="*/ 22 h 142"/>
                    <a:gd name="T16" fmla="*/ 146 w 146"/>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142">
                      <a:moveTo>
                        <a:pt x="146" y="120"/>
                      </a:moveTo>
                      <a:cubicBezTo>
                        <a:pt x="146" y="132"/>
                        <a:pt x="136" y="142"/>
                        <a:pt x="124" y="142"/>
                      </a:cubicBezTo>
                      <a:cubicBezTo>
                        <a:pt x="22" y="142"/>
                        <a:pt x="22" y="142"/>
                        <a:pt x="22" y="142"/>
                      </a:cubicBezTo>
                      <a:cubicBezTo>
                        <a:pt x="10" y="142"/>
                        <a:pt x="0" y="132"/>
                        <a:pt x="0" y="120"/>
                      </a:cubicBezTo>
                      <a:cubicBezTo>
                        <a:pt x="0" y="22"/>
                        <a:pt x="0" y="22"/>
                        <a:pt x="0" y="22"/>
                      </a:cubicBezTo>
                      <a:cubicBezTo>
                        <a:pt x="0" y="10"/>
                        <a:pt x="10" y="0"/>
                        <a:pt x="22" y="0"/>
                      </a:cubicBezTo>
                      <a:cubicBezTo>
                        <a:pt x="124" y="0"/>
                        <a:pt x="124" y="0"/>
                        <a:pt x="124" y="0"/>
                      </a:cubicBezTo>
                      <a:cubicBezTo>
                        <a:pt x="136" y="0"/>
                        <a:pt x="146" y="10"/>
                        <a:pt x="146" y="22"/>
                      </a:cubicBezTo>
                      <a:lnTo>
                        <a:pt x="146" y="120"/>
                      </a:ln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35"/>
                <p:cNvSpPr/>
                <p:nvPr/>
              </p:nvSpPr>
              <p:spPr bwMode="auto">
                <a:xfrm>
                  <a:off x="5611813" y="628650"/>
                  <a:ext cx="1014413" cy="417513"/>
                </a:xfrm>
                <a:custGeom>
                  <a:avLst/>
                  <a:gdLst>
                    <a:gd name="T0" fmla="*/ 345 w 345"/>
                    <a:gd name="T1" fmla="*/ 120 h 142"/>
                    <a:gd name="T2" fmla="*/ 323 w 345"/>
                    <a:gd name="T3" fmla="*/ 142 h 142"/>
                    <a:gd name="T4" fmla="*/ 22 w 345"/>
                    <a:gd name="T5" fmla="*/ 142 h 142"/>
                    <a:gd name="T6" fmla="*/ 0 w 345"/>
                    <a:gd name="T7" fmla="*/ 120 h 142"/>
                    <a:gd name="T8" fmla="*/ 0 w 345"/>
                    <a:gd name="T9" fmla="*/ 22 h 142"/>
                    <a:gd name="T10" fmla="*/ 22 w 345"/>
                    <a:gd name="T11" fmla="*/ 0 h 142"/>
                    <a:gd name="T12" fmla="*/ 323 w 345"/>
                    <a:gd name="T13" fmla="*/ 0 h 142"/>
                    <a:gd name="T14" fmla="*/ 345 w 345"/>
                    <a:gd name="T15" fmla="*/ 22 h 142"/>
                    <a:gd name="T16" fmla="*/ 345 w 345"/>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142">
                      <a:moveTo>
                        <a:pt x="345" y="120"/>
                      </a:moveTo>
                      <a:cubicBezTo>
                        <a:pt x="345" y="132"/>
                        <a:pt x="335" y="142"/>
                        <a:pt x="323" y="142"/>
                      </a:cubicBezTo>
                      <a:cubicBezTo>
                        <a:pt x="22" y="142"/>
                        <a:pt x="22" y="142"/>
                        <a:pt x="22" y="142"/>
                      </a:cubicBezTo>
                      <a:cubicBezTo>
                        <a:pt x="10" y="142"/>
                        <a:pt x="0" y="132"/>
                        <a:pt x="0" y="120"/>
                      </a:cubicBezTo>
                      <a:cubicBezTo>
                        <a:pt x="0" y="22"/>
                        <a:pt x="0" y="22"/>
                        <a:pt x="0" y="22"/>
                      </a:cubicBezTo>
                      <a:cubicBezTo>
                        <a:pt x="0" y="10"/>
                        <a:pt x="10" y="0"/>
                        <a:pt x="22" y="0"/>
                      </a:cubicBezTo>
                      <a:cubicBezTo>
                        <a:pt x="323" y="0"/>
                        <a:pt x="323" y="0"/>
                        <a:pt x="323" y="0"/>
                      </a:cubicBezTo>
                      <a:cubicBezTo>
                        <a:pt x="335" y="0"/>
                        <a:pt x="345" y="10"/>
                        <a:pt x="345" y="22"/>
                      </a:cubicBezTo>
                      <a:lnTo>
                        <a:pt x="345" y="120"/>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07" name="文本框 43"/>
              <p:cNvSpPr txBox="1"/>
              <p:nvPr/>
            </p:nvSpPr>
            <p:spPr>
              <a:xfrm>
                <a:off x="4155321" y="2962025"/>
                <a:ext cx="1799733" cy="499111"/>
              </a:xfrm>
              <a:prstGeom prst="rect">
                <a:avLst/>
              </a:prstGeom>
              <a:noFill/>
            </p:spPr>
            <p:txBody>
              <a:bodyPr wrap="square" rtlCol="0">
                <a:spAutoFit/>
              </a:bodyPr>
              <a:lstStyle/>
              <a:p>
                <a:pPr algn="just">
                  <a:lnSpc>
                    <a:spcPct val="150000"/>
                  </a:lnSpc>
                </a:pPr>
                <a:r>
                  <a:rPr lang="en-US" altLang="zh-CN" sz="2000" b="1" dirty="0"/>
                  <a:t>SUM</a:t>
                </a:r>
                <a:r>
                  <a:rPr lang="zh-CN" altLang="en-US" sz="2000" b="1" dirty="0"/>
                  <a:t>函数</a:t>
                </a:r>
                <a:endParaRPr lang="en-US" altLang="zh-CN" sz="2000" b="1" dirty="0"/>
              </a:p>
            </p:txBody>
          </p:sp>
          <p:sp>
            <p:nvSpPr>
              <p:cNvPr id="108" name="文本框 43"/>
              <p:cNvSpPr txBox="1"/>
              <p:nvPr/>
            </p:nvSpPr>
            <p:spPr>
              <a:xfrm>
                <a:off x="4155321" y="3713628"/>
                <a:ext cx="2070965" cy="553998"/>
              </a:xfrm>
              <a:prstGeom prst="rect">
                <a:avLst/>
              </a:prstGeom>
              <a:noFill/>
            </p:spPr>
            <p:txBody>
              <a:bodyPr wrap="square" rtlCol="0">
                <a:spAutoFit/>
              </a:bodyPr>
              <a:lstStyle/>
              <a:p>
                <a:pPr algn="just">
                  <a:lnSpc>
                    <a:spcPct val="150000"/>
                  </a:lnSpc>
                </a:pPr>
                <a:r>
                  <a:rPr lang="en-US" altLang="zh-CN" sz="2000" b="1" dirty="0"/>
                  <a:t>AVERAGE</a:t>
                </a:r>
                <a:r>
                  <a:rPr lang="zh-CN" altLang="en-US" sz="2000" b="1" dirty="0"/>
                  <a:t>函数</a:t>
                </a:r>
                <a:endParaRPr lang="en-US" altLang="zh-CN" sz="2000" b="1" dirty="0"/>
              </a:p>
            </p:txBody>
          </p:sp>
          <p:sp>
            <p:nvSpPr>
              <p:cNvPr id="109" name="文本框 43"/>
              <p:cNvSpPr txBox="1"/>
              <p:nvPr/>
            </p:nvSpPr>
            <p:spPr>
              <a:xfrm>
                <a:off x="4155321" y="4446413"/>
                <a:ext cx="1799733" cy="499111"/>
              </a:xfrm>
              <a:prstGeom prst="rect">
                <a:avLst/>
              </a:prstGeom>
              <a:noFill/>
            </p:spPr>
            <p:txBody>
              <a:bodyPr wrap="square" rtlCol="0">
                <a:spAutoFit/>
              </a:bodyPr>
              <a:lstStyle/>
              <a:p>
                <a:pPr algn="just">
                  <a:lnSpc>
                    <a:spcPct val="150000"/>
                  </a:lnSpc>
                </a:pPr>
                <a:r>
                  <a:rPr lang="en-US" altLang="zh-CN" sz="2000" b="1" dirty="0"/>
                  <a:t>IF</a:t>
                </a:r>
                <a:r>
                  <a:rPr lang="zh-CN" altLang="en-US" sz="2000" b="1" dirty="0"/>
                  <a:t>函数</a:t>
                </a:r>
                <a:endParaRPr lang="en-US" altLang="zh-CN" sz="2000" b="1" dirty="0"/>
              </a:p>
            </p:txBody>
          </p:sp>
        </p:grpSp>
        <p:grpSp>
          <p:nvGrpSpPr>
            <p:cNvPr id="37" name="组合 36"/>
            <p:cNvGrpSpPr/>
            <p:nvPr/>
          </p:nvGrpSpPr>
          <p:grpSpPr>
            <a:xfrm>
              <a:off x="4605245" y="3710818"/>
              <a:ext cx="3020174" cy="2002126"/>
              <a:chOff x="4430959" y="3082795"/>
              <a:chExt cx="3020174" cy="2002126"/>
            </a:xfrm>
          </p:grpSpPr>
          <p:grpSp>
            <p:nvGrpSpPr>
              <p:cNvPr id="64" name="组合 63"/>
              <p:cNvGrpSpPr/>
              <p:nvPr/>
            </p:nvGrpSpPr>
            <p:grpSpPr>
              <a:xfrm>
                <a:off x="4438439" y="3100670"/>
                <a:ext cx="615909" cy="388364"/>
                <a:chOff x="5262563" y="628650"/>
                <a:chExt cx="1714501" cy="1081088"/>
              </a:xfrm>
            </p:grpSpPr>
            <p:sp>
              <p:nvSpPr>
                <p:cNvPr id="98" name="Freeform 30"/>
                <p:cNvSpPr/>
                <p:nvPr/>
              </p:nvSpPr>
              <p:spPr bwMode="auto">
                <a:xfrm>
                  <a:off x="5538788" y="1468438"/>
                  <a:ext cx="1155700" cy="65088"/>
                </a:xfrm>
                <a:custGeom>
                  <a:avLst/>
                  <a:gdLst>
                    <a:gd name="T0" fmla="*/ 0 w 728"/>
                    <a:gd name="T1" fmla="*/ 41 h 41"/>
                    <a:gd name="T2" fmla="*/ 0 w 728"/>
                    <a:gd name="T3" fmla="*/ 0 h 41"/>
                    <a:gd name="T4" fmla="*/ 728 w 728"/>
                    <a:gd name="T5" fmla="*/ 0 h 41"/>
                    <a:gd name="T6" fmla="*/ 728 w 728"/>
                    <a:gd name="T7" fmla="*/ 41 h 41"/>
                    <a:gd name="T8" fmla="*/ 0 w 728"/>
                    <a:gd name="T9" fmla="*/ 41 h 41"/>
                    <a:gd name="T10" fmla="*/ 0 w 728"/>
                    <a:gd name="T11" fmla="*/ 41 h 41"/>
                  </a:gdLst>
                  <a:ahLst/>
                  <a:cxnLst>
                    <a:cxn ang="0">
                      <a:pos x="T0" y="T1"/>
                    </a:cxn>
                    <a:cxn ang="0">
                      <a:pos x="T2" y="T3"/>
                    </a:cxn>
                    <a:cxn ang="0">
                      <a:pos x="T4" y="T5"/>
                    </a:cxn>
                    <a:cxn ang="0">
                      <a:pos x="T6" y="T7"/>
                    </a:cxn>
                    <a:cxn ang="0">
                      <a:pos x="T8" y="T9"/>
                    </a:cxn>
                    <a:cxn ang="0">
                      <a:pos x="T10" y="T11"/>
                    </a:cxn>
                  </a:cxnLst>
                  <a:rect l="0" t="0" r="r" b="b"/>
                  <a:pathLst>
                    <a:path w="728" h="41">
                      <a:moveTo>
                        <a:pt x="0" y="41"/>
                      </a:moveTo>
                      <a:lnTo>
                        <a:pt x="0" y="0"/>
                      </a:lnTo>
                      <a:lnTo>
                        <a:pt x="728" y="0"/>
                      </a:lnTo>
                      <a:lnTo>
                        <a:pt x="728" y="41"/>
                      </a:lnTo>
                      <a:lnTo>
                        <a:pt x="0" y="41"/>
                      </a:lnTo>
                      <a:lnTo>
                        <a:pt x="0" y="41"/>
                      </a:lnTo>
                      <a:close/>
                    </a:path>
                  </a:pathLst>
                </a:custGeom>
                <a:solidFill>
                  <a:srgbClr val="A6C8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31"/>
                <p:cNvSpPr/>
                <p:nvPr/>
              </p:nvSpPr>
              <p:spPr bwMode="auto">
                <a:xfrm>
                  <a:off x="6088063" y="901700"/>
                  <a:ext cx="65088" cy="587375"/>
                </a:xfrm>
                <a:custGeom>
                  <a:avLst/>
                  <a:gdLst>
                    <a:gd name="T0" fmla="*/ 0 w 41"/>
                    <a:gd name="T1" fmla="*/ 370 h 370"/>
                    <a:gd name="T2" fmla="*/ 0 w 41"/>
                    <a:gd name="T3" fmla="*/ 0 h 370"/>
                    <a:gd name="T4" fmla="*/ 41 w 41"/>
                    <a:gd name="T5" fmla="*/ 0 h 370"/>
                    <a:gd name="T6" fmla="*/ 41 w 41"/>
                    <a:gd name="T7" fmla="*/ 370 h 370"/>
                    <a:gd name="T8" fmla="*/ 0 w 41"/>
                    <a:gd name="T9" fmla="*/ 370 h 370"/>
                    <a:gd name="T10" fmla="*/ 0 w 41"/>
                    <a:gd name="T11" fmla="*/ 370 h 370"/>
                  </a:gdLst>
                  <a:ahLst/>
                  <a:cxnLst>
                    <a:cxn ang="0">
                      <a:pos x="T0" y="T1"/>
                    </a:cxn>
                    <a:cxn ang="0">
                      <a:pos x="T2" y="T3"/>
                    </a:cxn>
                    <a:cxn ang="0">
                      <a:pos x="T4" y="T5"/>
                    </a:cxn>
                    <a:cxn ang="0">
                      <a:pos x="T6" y="T7"/>
                    </a:cxn>
                    <a:cxn ang="0">
                      <a:pos x="T8" y="T9"/>
                    </a:cxn>
                    <a:cxn ang="0">
                      <a:pos x="T10" y="T11"/>
                    </a:cxn>
                  </a:cxnLst>
                  <a:rect l="0" t="0" r="r" b="b"/>
                  <a:pathLst>
                    <a:path w="41" h="370">
                      <a:moveTo>
                        <a:pt x="0" y="370"/>
                      </a:moveTo>
                      <a:lnTo>
                        <a:pt x="0" y="0"/>
                      </a:lnTo>
                      <a:lnTo>
                        <a:pt x="41" y="0"/>
                      </a:lnTo>
                      <a:lnTo>
                        <a:pt x="41" y="370"/>
                      </a:lnTo>
                      <a:lnTo>
                        <a:pt x="0" y="370"/>
                      </a:lnTo>
                      <a:lnTo>
                        <a:pt x="0" y="370"/>
                      </a:lnTo>
                      <a:close/>
                    </a:path>
                  </a:pathLst>
                </a:custGeom>
                <a:solidFill>
                  <a:srgbClr val="A6C8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32"/>
                <p:cNvSpPr/>
                <p:nvPr/>
              </p:nvSpPr>
              <p:spPr bwMode="auto">
                <a:xfrm>
                  <a:off x="5262563" y="1292225"/>
                  <a:ext cx="431800" cy="417513"/>
                </a:xfrm>
                <a:custGeom>
                  <a:avLst/>
                  <a:gdLst>
                    <a:gd name="T0" fmla="*/ 147 w 147"/>
                    <a:gd name="T1" fmla="*/ 120 h 142"/>
                    <a:gd name="T2" fmla="*/ 124 w 147"/>
                    <a:gd name="T3" fmla="*/ 142 h 142"/>
                    <a:gd name="T4" fmla="*/ 23 w 147"/>
                    <a:gd name="T5" fmla="*/ 142 h 142"/>
                    <a:gd name="T6" fmla="*/ 0 w 147"/>
                    <a:gd name="T7" fmla="*/ 120 h 142"/>
                    <a:gd name="T8" fmla="*/ 0 w 147"/>
                    <a:gd name="T9" fmla="*/ 22 h 142"/>
                    <a:gd name="T10" fmla="*/ 23 w 147"/>
                    <a:gd name="T11" fmla="*/ 0 h 142"/>
                    <a:gd name="T12" fmla="*/ 124 w 147"/>
                    <a:gd name="T13" fmla="*/ 0 h 142"/>
                    <a:gd name="T14" fmla="*/ 147 w 147"/>
                    <a:gd name="T15" fmla="*/ 22 h 142"/>
                    <a:gd name="T16" fmla="*/ 147 w 147"/>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142">
                      <a:moveTo>
                        <a:pt x="147" y="120"/>
                      </a:moveTo>
                      <a:cubicBezTo>
                        <a:pt x="147" y="132"/>
                        <a:pt x="137" y="142"/>
                        <a:pt x="124" y="142"/>
                      </a:cubicBezTo>
                      <a:cubicBezTo>
                        <a:pt x="23" y="142"/>
                        <a:pt x="23" y="142"/>
                        <a:pt x="23" y="142"/>
                      </a:cubicBezTo>
                      <a:cubicBezTo>
                        <a:pt x="10" y="142"/>
                        <a:pt x="0" y="132"/>
                        <a:pt x="0" y="120"/>
                      </a:cubicBezTo>
                      <a:cubicBezTo>
                        <a:pt x="0" y="22"/>
                        <a:pt x="0" y="22"/>
                        <a:pt x="0" y="22"/>
                      </a:cubicBezTo>
                      <a:cubicBezTo>
                        <a:pt x="0" y="10"/>
                        <a:pt x="10" y="0"/>
                        <a:pt x="23" y="0"/>
                      </a:cubicBezTo>
                      <a:cubicBezTo>
                        <a:pt x="124" y="0"/>
                        <a:pt x="124" y="0"/>
                        <a:pt x="124" y="0"/>
                      </a:cubicBezTo>
                      <a:cubicBezTo>
                        <a:pt x="137" y="0"/>
                        <a:pt x="147" y="10"/>
                        <a:pt x="147" y="22"/>
                      </a:cubicBezTo>
                      <a:lnTo>
                        <a:pt x="147" y="120"/>
                      </a:ln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33"/>
                <p:cNvSpPr/>
                <p:nvPr/>
              </p:nvSpPr>
              <p:spPr bwMode="auto">
                <a:xfrm>
                  <a:off x="5907088" y="1292225"/>
                  <a:ext cx="428625" cy="417513"/>
                </a:xfrm>
                <a:custGeom>
                  <a:avLst/>
                  <a:gdLst>
                    <a:gd name="T0" fmla="*/ 146 w 146"/>
                    <a:gd name="T1" fmla="*/ 120 h 142"/>
                    <a:gd name="T2" fmla="*/ 123 w 146"/>
                    <a:gd name="T3" fmla="*/ 142 h 142"/>
                    <a:gd name="T4" fmla="*/ 22 w 146"/>
                    <a:gd name="T5" fmla="*/ 142 h 142"/>
                    <a:gd name="T6" fmla="*/ 0 w 146"/>
                    <a:gd name="T7" fmla="*/ 120 h 142"/>
                    <a:gd name="T8" fmla="*/ 0 w 146"/>
                    <a:gd name="T9" fmla="*/ 22 h 142"/>
                    <a:gd name="T10" fmla="*/ 22 w 146"/>
                    <a:gd name="T11" fmla="*/ 0 h 142"/>
                    <a:gd name="T12" fmla="*/ 123 w 146"/>
                    <a:gd name="T13" fmla="*/ 0 h 142"/>
                    <a:gd name="T14" fmla="*/ 146 w 146"/>
                    <a:gd name="T15" fmla="*/ 22 h 142"/>
                    <a:gd name="T16" fmla="*/ 146 w 146"/>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142">
                      <a:moveTo>
                        <a:pt x="146" y="120"/>
                      </a:moveTo>
                      <a:cubicBezTo>
                        <a:pt x="146" y="132"/>
                        <a:pt x="136" y="142"/>
                        <a:pt x="123" y="142"/>
                      </a:cubicBezTo>
                      <a:cubicBezTo>
                        <a:pt x="22" y="142"/>
                        <a:pt x="22" y="142"/>
                        <a:pt x="22" y="142"/>
                      </a:cubicBezTo>
                      <a:cubicBezTo>
                        <a:pt x="10" y="142"/>
                        <a:pt x="0" y="132"/>
                        <a:pt x="0" y="120"/>
                      </a:cubicBezTo>
                      <a:cubicBezTo>
                        <a:pt x="0" y="22"/>
                        <a:pt x="0" y="22"/>
                        <a:pt x="0" y="22"/>
                      </a:cubicBezTo>
                      <a:cubicBezTo>
                        <a:pt x="0" y="10"/>
                        <a:pt x="10" y="0"/>
                        <a:pt x="22" y="0"/>
                      </a:cubicBezTo>
                      <a:cubicBezTo>
                        <a:pt x="123" y="0"/>
                        <a:pt x="123" y="0"/>
                        <a:pt x="123" y="0"/>
                      </a:cubicBezTo>
                      <a:cubicBezTo>
                        <a:pt x="136" y="0"/>
                        <a:pt x="146" y="10"/>
                        <a:pt x="146" y="22"/>
                      </a:cubicBezTo>
                      <a:lnTo>
                        <a:pt x="146" y="120"/>
                      </a:ln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34"/>
                <p:cNvSpPr/>
                <p:nvPr/>
              </p:nvSpPr>
              <p:spPr bwMode="auto">
                <a:xfrm>
                  <a:off x="6546851" y="1292225"/>
                  <a:ext cx="430213" cy="417513"/>
                </a:xfrm>
                <a:custGeom>
                  <a:avLst/>
                  <a:gdLst>
                    <a:gd name="T0" fmla="*/ 146 w 146"/>
                    <a:gd name="T1" fmla="*/ 120 h 142"/>
                    <a:gd name="T2" fmla="*/ 124 w 146"/>
                    <a:gd name="T3" fmla="*/ 142 h 142"/>
                    <a:gd name="T4" fmla="*/ 22 w 146"/>
                    <a:gd name="T5" fmla="*/ 142 h 142"/>
                    <a:gd name="T6" fmla="*/ 0 w 146"/>
                    <a:gd name="T7" fmla="*/ 120 h 142"/>
                    <a:gd name="T8" fmla="*/ 0 w 146"/>
                    <a:gd name="T9" fmla="*/ 22 h 142"/>
                    <a:gd name="T10" fmla="*/ 22 w 146"/>
                    <a:gd name="T11" fmla="*/ 0 h 142"/>
                    <a:gd name="T12" fmla="*/ 124 w 146"/>
                    <a:gd name="T13" fmla="*/ 0 h 142"/>
                    <a:gd name="T14" fmla="*/ 146 w 146"/>
                    <a:gd name="T15" fmla="*/ 22 h 142"/>
                    <a:gd name="T16" fmla="*/ 146 w 146"/>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142">
                      <a:moveTo>
                        <a:pt x="146" y="120"/>
                      </a:moveTo>
                      <a:cubicBezTo>
                        <a:pt x="146" y="132"/>
                        <a:pt x="136" y="142"/>
                        <a:pt x="124" y="142"/>
                      </a:cubicBezTo>
                      <a:cubicBezTo>
                        <a:pt x="22" y="142"/>
                        <a:pt x="22" y="142"/>
                        <a:pt x="22" y="142"/>
                      </a:cubicBezTo>
                      <a:cubicBezTo>
                        <a:pt x="10" y="142"/>
                        <a:pt x="0" y="132"/>
                        <a:pt x="0" y="120"/>
                      </a:cubicBezTo>
                      <a:cubicBezTo>
                        <a:pt x="0" y="22"/>
                        <a:pt x="0" y="22"/>
                        <a:pt x="0" y="22"/>
                      </a:cubicBezTo>
                      <a:cubicBezTo>
                        <a:pt x="0" y="10"/>
                        <a:pt x="10" y="0"/>
                        <a:pt x="22" y="0"/>
                      </a:cubicBezTo>
                      <a:cubicBezTo>
                        <a:pt x="124" y="0"/>
                        <a:pt x="124" y="0"/>
                        <a:pt x="124" y="0"/>
                      </a:cubicBezTo>
                      <a:cubicBezTo>
                        <a:pt x="136" y="0"/>
                        <a:pt x="146" y="10"/>
                        <a:pt x="146" y="22"/>
                      </a:cubicBezTo>
                      <a:lnTo>
                        <a:pt x="146" y="120"/>
                      </a:ln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35"/>
                <p:cNvSpPr/>
                <p:nvPr/>
              </p:nvSpPr>
              <p:spPr bwMode="auto">
                <a:xfrm>
                  <a:off x="5611813" y="628650"/>
                  <a:ext cx="1014413" cy="417513"/>
                </a:xfrm>
                <a:custGeom>
                  <a:avLst/>
                  <a:gdLst>
                    <a:gd name="T0" fmla="*/ 345 w 345"/>
                    <a:gd name="T1" fmla="*/ 120 h 142"/>
                    <a:gd name="T2" fmla="*/ 323 w 345"/>
                    <a:gd name="T3" fmla="*/ 142 h 142"/>
                    <a:gd name="T4" fmla="*/ 22 w 345"/>
                    <a:gd name="T5" fmla="*/ 142 h 142"/>
                    <a:gd name="T6" fmla="*/ 0 w 345"/>
                    <a:gd name="T7" fmla="*/ 120 h 142"/>
                    <a:gd name="T8" fmla="*/ 0 w 345"/>
                    <a:gd name="T9" fmla="*/ 22 h 142"/>
                    <a:gd name="T10" fmla="*/ 22 w 345"/>
                    <a:gd name="T11" fmla="*/ 0 h 142"/>
                    <a:gd name="T12" fmla="*/ 323 w 345"/>
                    <a:gd name="T13" fmla="*/ 0 h 142"/>
                    <a:gd name="T14" fmla="*/ 345 w 345"/>
                    <a:gd name="T15" fmla="*/ 22 h 142"/>
                    <a:gd name="T16" fmla="*/ 345 w 345"/>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142">
                      <a:moveTo>
                        <a:pt x="345" y="120"/>
                      </a:moveTo>
                      <a:cubicBezTo>
                        <a:pt x="345" y="132"/>
                        <a:pt x="335" y="142"/>
                        <a:pt x="323" y="142"/>
                      </a:cubicBezTo>
                      <a:cubicBezTo>
                        <a:pt x="22" y="142"/>
                        <a:pt x="22" y="142"/>
                        <a:pt x="22" y="142"/>
                      </a:cubicBezTo>
                      <a:cubicBezTo>
                        <a:pt x="10" y="142"/>
                        <a:pt x="0" y="132"/>
                        <a:pt x="0" y="120"/>
                      </a:cubicBezTo>
                      <a:cubicBezTo>
                        <a:pt x="0" y="22"/>
                        <a:pt x="0" y="22"/>
                        <a:pt x="0" y="22"/>
                      </a:cubicBezTo>
                      <a:cubicBezTo>
                        <a:pt x="0" y="10"/>
                        <a:pt x="10" y="0"/>
                        <a:pt x="22" y="0"/>
                      </a:cubicBezTo>
                      <a:cubicBezTo>
                        <a:pt x="323" y="0"/>
                        <a:pt x="323" y="0"/>
                        <a:pt x="323" y="0"/>
                      </a:cubicBezTo>
                      <a:cubicBezTo>
                        <a:pt x="335" y="0"/>
                        <a:pt x="345" y="10"/>
                        <a:pt x="345" y="22"/>
                      </a:cubicBezTo>
                      <a:lnTo>
                        <a:pt x="345" y="120"/>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66" name="组合 65"/>
              <p:cNvGrpSpPr/>
              <p:nvPr/>
            </p:nvGrpSpPr>
            <p:grpSpPr>
              <a:xfrm>
                <a:off x="4438439" y="3798667"/>
                <a:ext cx="615909" cy="388364"/>
                <a:chOff x="5262563" y="628650"/>
                <a:chExt cx="1714501" cy="1081088"/>
              </a:xfrm>
            </p:grpSpPr>
            <p:sp>
              <p:nvSpPr>
                <p:cNvPr id="92" name="Freeform 30"/>
                <p:cNvSpPr/>
                <p:nvPr/>
              </p:nvSpPr>
              <p:spPr bwMode="auto">
                <a:xfrm>
                  <a:off x="5538788" y="1468438"/>
                  <a:ext cx="1155700" cy="65088"/>
                </a:xfrm>
                <a:custGeom>
                  <a:avLst/>
                  <a:gdLst>
                    <a:gd name="T0" fmla="*/ 0 w 728"/>
                    <a:gd name="T1" fmla="*/ 41 h 41"/>
                    <a:gd name="T2" fmla="*/ 0 w 728"/>
                    <a:gd name="T3" fmla="*/ 0 h 41"/>
                    <a:gd name="T4" fmla="*/ 728 w 728"/>
                    <a:gd name="T5" fmla="*/ 0 h 41"/>
                    <a:gd name="T6" fmla="*/ 728 w 728"/>
                    <a:gd name="T7" fmla="*/ 41 h 41"/>
                    <a:gd name="T8" fmla="*/ 0 w 728"/>
                    <a:gd name="T9" fmla="*/ 41 h 41"/>
                    <a:gd name="T10" fmla="*/ 0 w 728"/>
                    <a:gd name="T11" fmla="*/ 41 h 41"/>
                  </a:gdLst>
                  <a:ahLst/>
                  <a:cxnLst>
                    <a:cxn ang="0">
                      <a:pos x="T0" y="T1"/>
                    </a:cxn>
                    <a:cxn ang="0">
                      <a:pos x="T2" y="T3"/>
                    </a:cxn>
                    <a:cxn ang="0">
                      <a:pos x="T4" y="T5"/>
                    </a:cxn>
                    <a:cxn ang="0">
                      <a:pos x="T6" y="T7"/>
                    </a:cxn>
                    <a:cxn ang="0">
                      <a:pos x="T8" y="T9"/>
                    </a:cxn>
                    <a:cxn ang="0">
                      <a:pos x="T10" y="T11"/>
                    </a:cxn>
                  </a:cxnLst>
                  <a:rect l="0" t="0" r="r" b="b"/>
                  <a:pathLst>
                    <a:path w="728" h="41">
                      <a:moveTo>
                        <a:pt x="0" y="41"/>
                      </a:moveTo>
                      <a:lnTo>
                        <a:pt x="0" y="0"/>
                      </a:lnTo>
                      <a:lnTo>
                        <a:pt x="728" y="0"/>
                      </a:lnTo>
                      <a:lnTo>
                        <a:pt x="728" y="41"/>
                      </a:lnTo>
                      <a:lnTo>
                        <a:pt x="0" y="41"/>
                      </a:lnTo>
                      <a:lnTo>
                        <a:pt x="0" y="41"/>
                      </a:lnTo>
                      <a:close/>
                    </a:path>
                  </a:pathLst>
                </a:custGeom>
                <a:solidFill>
                  <a:srgbClr val="A6C8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31"/>
                <p:cNvSpPr/>
                <p:nvPr/>
              </p:nvSpPr>
              <p:spPr bwMode="auto">
                <a:xfrm>
                  <a:off x="6088063" y="901700"/>
                  <a:ext cx="65088" cy="587375"/>
                </a:xfrm>
                <a:custGeom>
                  <a:avLst/>
                  <a:gdLst>
                    <a:gd name="T0" fmla="*/ 0 w 41"/>
                    <a:gd name="T1" fmla="*/ 370 h 370"/>
                    <a:gd name="T2" fmla="*/ 0 w 41"/>
                    <a:gd name="T3" fmla="*/ 0 h 370"/>
                    <a:gd name="T4" fmla="*/ 41 w 41"/>
                    <a:gd name="T5" fmla="*/ 0 h 370"/>
                    <a:gd name="T6" fmla="*/ 41 w 41"/>
                    <a:gd name="T7" fmla="*/ 370 h 370"/>
                    <a:gd name="T8" fmla="*/ 0 w 41"/>
                    <a:gd name="T9" fmla="*/ 370 h 370"/>
                    <a:gd name="T10" fmla="*/ 0 w 41"/>
                    <a:gd name="T11" fmla="*/ 370 h 370"/>
                  </a:gdLst>
                  <a:ahLst/>
                  <a:cxnLst>
                    <a:cxn ang="0">
                      <a:pos x="T0" y="T1"/>
                    </a:cxn>
                    <a:cxn ang="0">
                      <a:pos x="T2" y="T3"/>
                    </a:cxn>
                    <a:cxn ang="0">
                      <a:pos x="T4" y="T5"/>
                    </a:cxn>
                    <a:cxn ang="0">
                      <a:pos x="T6" y="T7"/>
                    </a:cxn>
                    <a:cxn ang="0">
                      <a:pos x="T8" y="T9"/>
                    </a:cxn>
                    <a:cxn ang="0">
                      <a:pos x="T10" y="T11"/>
                    </a:cxn>
                  </a:cxnLst>
                  <a:rect l="0" t="0" r="r" b="b"/>
                  <a:pathLst>
                    <a:path w="41" h="370">
                      <a:moveTo>
                        <a:pt x="0" y="370"/>
                      </a:moveTo>
                      <a:lnTo>
                        <a:pt x="0" y="0"/>
                      </a:lnTo>
                      <a:lnTo>
                        <a:pt x="41" y="0"/>
                      </a:lnTo>
                      <a:lnTo>
                        <a:pt x="41" y="370"/>
                      </a:lnTo>
                      <a:lnTo>
                        <a:pt x="0" y="370"/>
                      </a:lnTo>
                      <a:lnTo>
                        <a:pt x="0" y="370"/>
                      </a:lnTo>
                      <a:close/>
                    </a:path>
                  </a:pathLst>
                </a:custGeom>
                <a:solidFill>
                  <a:srgbClr val="A6C8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32"/>
                <p:cNvSpPr/>
                <p:nvPr/>
              </p:nvSpPr>
              <p:spPr bwMode="auto">
                <a:xfrm>
                  <a:off x="5262563" y="1292225"/>
                  <a:ext cx="431800" cy="417513"/>
                </a:xfrm>
                <a:custGeom>
                  <a:avLst/>
                  <a:gdLst>
                    <a:gd name="T0" fmla="*/ 147 w 147"/>
                    <a:gd name="T1" fmla="*/ 120 h 142"/>
                    <a:gd name="T2" fmla="*/ 124 w 147"/>
                    <a:gd name="T3" fmla="*/ 142 h 142"/>
                    <a:gd name="T4" fmla="*/ 23 w 147"/>
                    <a:gd name="T5" fmla="*/ 142 h 142"/>
                    <a:gd name="T6" fmla="*/ 0 w 147"/>
                    <a:gd name="T7" fmla="*/ 120 h 142"/>
                    <a:gd name="T8" fmla="*/ 0 w 147"/>
                    <a:gd name="T9" fmla="*/ 22 h 142"/>
                    <a:gd name="T10" fmla="*/ 23 w 147"/>
                    <a:gd name="T11" fmla="*/ 0 h 142"/>
                    <a:gd name="T12" fmla="*/ 124 w 147"/>
                    <a:gd name="T13" fmla="*/ 0 h 142"/>
                    <a:gd name="T14" fmla="*/ 147 w 147"/>
                    <a:gd name="T15" fmla="*/ 22 h 142"/>
                    <a:gd name="T16" fmla="*/ 147 w 147"/>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142">
                      <a:moveTo>
                        <a:pt x="147" y="120"/>
                      </a:moveTo>
                      <a:cubicBezTo>
                        <a:pt x="147" y="132"/>
                        <a:pt x="137" y="142"/>
                        <a:pt x="124" y="142"/>
                      </a:cubicBezTo>
                      <a:cubicBezTo>
                        <a:pt x="23" y="142"/>
                        <a:pt x="23" y="142"/>
                        <a:pt x="23" y="142"/>
                      </a:cubicBezTo>
                      <a:cubicBezTo>
                        <a:pt x="10" y="142"/>
                        <a:pt x="0" y="132"/>
                        <a:pt x="0" y="120"/>
                      </a:cubicBezTo>
                      <a:cubicBezTo>
                        <a:pt x="0" y="22"/>
                        <a:pt x="0" y="22"/>
                        <a:pt x="0" y="22"/>
                      </a:cubicBezTo>
                      <a:cubicBezTo>
                        <a:pt x="0" y="10"/>
                        <a:pt x="10" y="0"/>
                        <a:pt x="23" y="0"/>
                      </a:cubicBezTo>
                      <a:cubicBezTo>
                        <a:pt x="124" y="0"/>
                        <a:pt x="124" y="0"/>
                        <a:pt x="124" y="0"/>
                      </a:cubicBezTo>
                      <a:cubicBezTo>
                        <a:pt x="137" y="0"/>
                        <a:pt x="147" y="10"/>
                        <a:pt x="147" y="22"/>
                      </a:cubicBezTo>
                      <a:lnTo>
                        <a:pt x="147" y="120"/>
                      </a:ln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33"/>
                <p:cNvSpPr/>
                <p:nvPr/>
              </p:nvSpPr>
              <p:spPr bwMode="auto">
                <a:xfrm>
                  <a:off x="5907088" y="1292225"/>
                  <a:ext cx="428625" cy="417513"/>
                </a:xfrm>
                <a:custGeom>
                  <a:avLst/>
                  <a:gdLst>
                    <a:gd name="T0" fmla="*/ 146 w 146"/>
                    <a:gd name="T1" fmla="*/ 120 h 142"/>
                    <a:gd name="T2" fmla="*/ 123 w 146"/>
                    <a:gd name="T3" fmla="*/ 142 h 142"/>
                    <a:gd name="T4" fmla="*/ 22 w 146"/>
                    <a:gd name="T5" fmla="*/ 142 h 142"/>
                    <a:gd name="T6" fmla="*/ 0 w 146"/>
                    <a:gd name="T7" fmla="*/ 120 h 142"/>
                    <a:gd name="T8" fmla="*/ 0 w 146"/>
                    <a:gd name="T9" fmla="*/ 22 h 142"/>
                    <a:gd name="T10" fmla="*/ 22 w 146"/>
                    <a:gd name="T11" fmla="*/ 0 h 142"/>
                    <a:gd name="T12" fmla="*/ 123 w 146"/>
                    <a:gd name="T13" fmla="*/ 0 h 142"/>
                    <a:gd name="T14" fmla="*/ 146 w 146"/>
                    <a:gd name="T15" fmla="*/ 22 h 142"/>
                    <a:gd name="T16" fmla="*/ 146 w 146"/>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142">
                      <a:moveTo>
                        <a:pt x="146" y="120"/>
                      </a:moveTo>
                      <a:cubicBezTo>
                        <a:pt x="146" y="132"/>
                        <a:pt x="136" y="142"/>
                        <a:pt x="123" y="142"/>
                      </a:cubicBezTo>
                      <a:cubicBezTo>
                        <a:pt x="22" y="142"/>
                        <a:pt x="22" y="142"/>
                        <a:pt x="22" y="142"/>
                      </a:cubicBezTo>
                      <a:cubicBezTo>
                        <a:pt x="10" y="142"/>
                        <a:pt x="0" y="132"/>
                        <a:pt x="0" y="120"/>
                      </a:cubicBezTo>
                      <a:cubicBezTo>
                        <a:pt x="0" y="22"/>
                        <a:pt x="0" y="22"/>
                        <a:pt x="0" y="22"/>
                      </a:cubicBezTo>
                      <a:cubicBezTo>
                        <a:pt x="0" y="10"/>
                        <a:pt x="10" y="0"/>
                        <a:pt x="22" y="0"/>
                      </a:cubicBezTo>
                      <a:cubicBezTo>
                        <a:pt x="123" y="0"/>
                        <a:pt x="123" y="0"/>
                        <a:pt x="123" y="0"/>
                      </a:cubicBezTo>
                      <a:cubicBezTo>
                        <a:pt x="136" y="0"/>
                        <a:pt x="146" y="10"/>
                        <a:pt x="146" y="22"/>
                      </a:cubicBezTo>
                      <a:lnTo>
                        <a:pt x="146" y="120"/>
                      </a:ln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34"/>
                <p:cNvSpPr/>
                <p:nvPr/>
              </p:nvSpPr>
              <p:spPr bwMode="auto">
                <a:xfrm>
                  <a:off x="6546851" y="1292225"/>
                  <a:ext cx="430213" cy="417513"/>
                </a:xfrm>
                <a:custGeom>
                  <a:avLst/>
                  <a:gdLst>
                    <a:gd name="T0" fmla="*/ 146 w 146"/>
                    <a:gd name="T1" fmla="*/ 120 h 142"/>
                    <a:gd name="T2" fmla="*/ 124 w 146"/>
                    <a:gd name="T3" fmla="*/ 142 h 142"/>
                    <a:gd name="T4" fmla="*/ 22 w 146"/>
                    <a:gd name="T5" fmla="*/ 142 h 142"/>
                    <a:gd name="T6" fmla="*/ 0 w 146"/>
                    <a:gd name="T7" fmla="*/ 120 h 142"/>
                    <a:gd name="T8" fmla="*/ 0 w 146"/>
                    <a:gd name="T9" fmla="*/ 22 h 142"/>
                    <a:gd name="T10" fmla="*/ 22 w 146"/>
                    <a:gd name="T11" fmla="*/ 0 h 142"/>
                    <a:gd name="T12" fmla="*/ 124 w 146"/>
                    <a:gd name="T13" fmla="*/ 0 h 142"/>
                    <a:gd name="T14" fmla="*/ 146 w 146"/>
                    <a:gd name="T15" fmla="*/ 22 h 142"/>
                    <a:gd name="T16" fmla="*/ 146 w 146"/>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142">
                      <a:moveTo>
                        <a:pt x="146" y="120"/>
                      </a:moveTo>
                      <a:cubicBezTo>
                        <a:pt x="146" y="132"/>
                        <a:pt x="136" y="142"/>
                        <a:pt x="124" y="142"/>
                      </a:cubicBezTo>
                      <a:cubicBezTo>
                        <a:pt x="22" y="142"/>
                        <a:pt x="22" y="142"/>
                        <a:pt x="22" y="142"/>
                      </a:cubicBezTo>
                      <a:cubicBezTo>
                        <a:pt x="10" y="142"/>
                        <a:pt x="0" y="132"/>
                        <a:pt x="0" y="120"/>
                      </a:cubicBezTo>
                      <a:cubicBezTo>
                        <a:pt x="0" y="22"/>
                        <a:pt x="0" y="22"/>
                        <a:pt x="0" y="22"/>
                      </a:cubicBezTo>
                      <a:cubicBezTo>
                        <a:pt x="0" y="10"/>
                        <a:pt x="10" y="0"/>
                        <a:pt x="22" y="0"/>
                      </a:cubicBezTo>
                      <a:cubicBezTo>
                        <a:pt x="124" y="0"/>
                        <a:pt x="124" y="0"/>
                        <a:pt x="124" y="0"/>
                      </a:cubicBezTo>
                      <a:cubicBezTo>
                        <a:pt x="136" y="0"/>
                        <a:pt x="146" y="10"/>
                        <a:pt x="146" y="22"/>
                      </a:cubicBezTo>
                      <a:lnTo>
                        <a:pt x="146" y="120"/>
                      </a:ln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35"/>
                <p:cNvSpPr/>
                <p:nvPr/>
              </p:nvSpPr>
              <p:spPr bwMode="auto">
                <a:xfrm>
                  <a:off x="5611813" y="628650"/>
                  <a:ext cx="1014413" cy="417513"/>
                </a:xfrm>
                <a:custGeom>
                  <a:avLst/>
                  <a:gdLst>
                    <a:gd name="T0" fmla="*/ 345 w 345"/>
                    <a:gd name="T1" fmla="*/ 120 h 142"/>
                    <a:gd name="T2" fmla="*/ 323 w 345"/>
                    <a:gd name="T3" fmla="*/ 142 h 142"/>
                    <a:gd name="T4" fmla="*/ 22 w 345"/>
                    <a:gd name="T5" fmla="*/ 142 h 142"/>
                    <a:gd name="T6" fmla="*/ 0 w 345"/>
                    <a:gd name="T7" fmla="*/ 120 h 142"/>
                    <a:gd name="T8" fmla="*/ 0 w 345"/>
                    <a:gd name="T9" fmla="*/ 22 h 142"/>
                    <a:gd name="T10" fmla="*/ 22 w 345"/>
                    <a:gd name="T11" fmla="*/ 0 h 142"/>
                    <a:gd name="T12" fmla="*/ 323 w 345"/>
                    <a:gd name="T13" fmla="*/ 0 h 142"/>
                    <a:gd name="T14" fmla="*/ 345 w 345"/>
                    <a:gd name="T15" fmla="*/ 22 h 142"/>
                    <a:gd name="T16" fmla="*/ 345 w 345"/>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142">
                      <a:moveTo>
                        <a:pt x="345" y="120"/>
                      </a:moveTo>
                      <a:cubicBezTo>
                        <a:pt x="345" y="132"/>
                        <a:pt x="335" y="142"/>
                        <a:pt x="323" y="142"/>
                      </a:cubicBezTo>
                      <a:cubicBezTo>
                        <a:pt x="22" y="142"/>
                        <a:pt x="22" y="142"/>
                        <a:pt x="22" y="142"/>
                      </a:cubicBezTo>
                      <a:cubicBezTo>
                        <a:pt x="10" y="142"/>
                        <a:pt x="0" y="132"/>
                        <a:pt x="0" y="120"/>
                      </a:cubicBezTo>
                      <a:cubicBezTo>
                        <a:pt x="0" y="22"/>
                        <a:pt x="0" y="22"/>
                        <a:pt x="0" y="22"/>
                      </a:cubicBezTo>
                      <a:cubicBezTo>
                        <a:pt x="0" y="10"/>
                        <a:pt x="10" y="0"/>
                        <a:pt x="22" y="0"/>
                      </a:cubicBezTo>
                      <a:cubicBezTo>
                        <a:pt x="323" y="0"/>
                        <a:pt x="323" y="0"/>
                        <a:pt x="323" y="0"/>
                      </a:cubicBezTo>
                      <a:cubicBezTo>
                        <a:pt x="335" y="0"/>
                        <a:pt x="345" y="10"/>
                        <a:pt x="345" y="22"/>
                      </a:cubicBezTo>
                      <a:lnTo>
                        <a:pt x="345" y="120"/>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68" name="文本框 43"/>
              <p:cNvSpPr txBox="1"/>
              <p:nvPr/>
            </p:nvSpPr>
            <p:spPr>
              <a:xfrm>
                <a:off x="5424713" y="3082795"/>
                <a:ext cx="1799733" cy="499111"/>
              </a:xfrm>
              <a:prstGeom prst="rect">
                <a:avLst/>
              </a:prstGeom>
              <a:noFill/>
            </p:spPr>
            <p:txBody>
              <a:bodyPr wrap="square" rtlCol="0">
                <a:spAutoFit/>
              </a:bodyPr>
              <a:lstStyle/>
              <a:p>
                <a:pPr algn="just">
                  <a:lnSpc>
                    <a:spcPct val="150000"/>
                  </a:lnSpc>
                </a:pPr>
                <a:r>
                  <a:rPr lang="en-US" altLang="zh-CN" sz="2000" b="1" dirty="0"/>
                  <a:t>MAX/MIN</a:t>
                </a:r>
                <a:r>
                  <a:rPr lang="zh-CN" altLang="en-US" sz="2000" b="1" dirty="0"/>
                  <a:t>函数</a:t>
                </a:r>
                <a:endParaRPr lang="en-US" altLang="zh-CN" sz="2000" b="1" dirty="0"/>
              </a:p>
            </p:txBody>
          </p:sp>
          <p:sp>
            <p:nvSpPr>
              <p:cNvPr id="82" name="文本框 43"/>
              <p:cNvSpPr txBox="1"/>
              <p:nvPr/>
            </p:nvSpPr>
            <p:spPr>
              <a:xfrm>
                <a:off x="5424713" y="3771795"/>
                <a:ext cx="1799733" cy="499111"/>
              </a:xfrm>
              <a:prstGeom prst="rect">
                <a:avLst/>
              </a:prstGeom>
              <a:noFill/>
            </p:spPr>
            <p:txBody>
              <a:bodyPr wrap="square" rtlCol="0">
                <a:spAutoFit/>
              </a:bodyPr>
              <a:lstStyle/>
              <a:p>
                <a:pPr algn="just">
                  <a:lnSpc>
                    <a:spcPct val="150000"/>
                  </a:lnSpc>
                </a:pPr>
                <a:r>
                  <a:rPr lang="en-US" altLang="zh-CN" sz="2000" b="1" dirty="0"/>
                  <a:t>COUNT</a:t>
                </a:r>
                <a:r>
                  <a:rPr lang="zh-CN" altLang="en-US" sz="2000" b="1" dirty="0"/>
                  <a:t>函数</a:t>
                </a:r>
                <a:endParaRPr lang="en-US" altLang="zh-CN" sz="2000" b="1" dirty="0"/>
              </a:p>
            </p:txBody>
          </p:sp>
          <p:grpSp>
            <p:nvGrpSpPr>
              <p:cNvPr id="83" name="组合 82"/>
              <p:cNvGrpSpPr/>
              <p:nvPr/>
            </p:nvGrpSpPr>
            <p:grpSpPr>
              <a:xfrm>
                <a:off x="4430959" y="4530923"/>
                <a:ext cx="3020174" cy="553998"/>
                <a:chOff x="7899589" y="2962025"/>
                <a:chExt cx="3020174" cy="553998"/>
              </a:xfrm>
            </p:grpSpPr>
            <p:grpSp>
              <p:nvGrpSpPr>
                <p:cNvPr id="84" name="组合 83"/>
                <p:cNvGrpSpPr/>
                <p:nvPr/>
              </p:nvGrpSpPr>
              <p:grpSpPr>
                <a:xfrm>
                  <a:off x="7899589" y="3102248"/>
                  <a:ext cx="615909" cy="388364"/>
                  <a:chOff x="5262563" y="628650"/>
                  <a:chExt cx="1714501" cy="1081088"/>
                </a:xfrm>
              </p:grpSpPr>
              <p:sp>
                <p:nvSpPr>
                  <p:cNvPr id="86" name="Freeform 30"/>
                  <p:cNvSpPr/>
                  <p:nvPr/>
                </p:nvSpPr>
                <p:spPr bwMode="auto">
                  <a:xfrm>
                    <a:off x="5538788" y="1468438"/>
                    <a:ext cx="1155700" cy="65088"/>
                  </a:xfrm>
                  <a:custGeom>
                    <a:avLst/>
                    <a:gdLst>
                      <a:gd name="T0" fmla="*/ 0 w 728"/>
                      <a:gd name="T1" fmla="*/ 41 h 41"/>
                      <a:gd name="T2" fmla="*/ 0 w 728"/>
                      <a:gd name="T3" fmla="*/ 0 h 41"/>
                      <a:gd name="T4" fmla="*/ 728 w 728"/>
                      <a:gd name="T5" fmla="*/ 0 h 41"/>
                      <a:gd name="T6" fmla="*/ 728 w 728"/>
                      <a:gd name="T7" fmla="*/ 41 h 41"/>
                      <a:gd name="T8" fmla="*/ 0 w 728"/>
                      <a:gd name="T9" fmla="*/ 41 h 41"/>
                      <a:gd name="T10" fmla="*/ 0 w 728"/>
                      <a:gd name="T11" fmla="*/ 41 h 41"/>
                    </a:gdLst>
                    <a:ahLst/>
                    <a:cxnLst>
                      <a:cxn ang="0">
                        <a:pos x="T0" y="T1"/>
                      </a:cxn>
                      <a:cxn ang="0">
                        <a:pos x="T2" y="T3"/>
                      </a:cxn>
                      <a:cxn ang="0">
                        <a:pos x="T4" y="T5"/>
                      </a:cxn>
                      <a:cxn ang="0">
                        <a:pos x="T6" y="T7"/>
                      </a:cxn>
                      <a:cxn ang="0">
                        <a:pos x="T8" y="T9"/>
                      </a:cxn>
                      <a:cxn ang="0">
                        <a:pos x="T10" y="T11"/>
                      </a:cxn>
                    </a:cxnLst>
                    <a:rect l="0" t="0" r="r" b="b"/>
                    <a:pathLst>
                      <a:path w="728" h="41">
                        <a:moveTo>
                          <a:pt x="0" y="41"/>
                        </a:moveTo>
                        <a:lnTo>
                          <a:pt x="0" y="0"/>
                        </a:lnTo>
                        <a:lnTo>
                          <a:pt x="728" y="0"/>
                        </a:lnTo>
                        <a:lnTo>
                          <a:pt x="728" y="41"/>
                        </a:lnTo>
                        <a:lnTo>
                          <a:pt x="0" y="41"/>
                        </a:lnTo>
                        <a:lnTo>
                          <a:pt x="0" y="41"/>
                        </a:lnTo>
                        <a:close/>
                      </a:path>
                    </a:pathLst>
                  </a:custGeom>
                  <a:solidFill>
                    <a:srgbClr val="A6C8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31"/>
                  <p:cNvSpPr/>
                  <p:nvPr/>
                </p:nvSpPr>
                <p:spPr bwMode="auto">
                  <a:xfrm>
                    <a:off x="6088063" y="901700"/>
                    <a:ext cx="65088" cy="587375"/>
                  </a:xfrm>
                  <a:custGeom>
                    <a:avLst/>
                    <a:gdLst>
                      <a:gd name="T0" fmla="*/ 0 w 41"/>
                      <a:gd name="T1" fmla="*/ 370 h 370"/>
                      <a:gd name="T2" fmla="*/ 0 w 41"/>
                      <a:gd name="T3" fmla="*/ 0 h 370"/>
                      <a:gd name="T4" fmla="*/ 41 w 41"/>
                      <a:gd name="T5" fmla="*/ 0 h 370"/>
                      <a:gd name="T6" fmla="*/ 41 w 41"/>
                      <a:gd name="T7" fmla="*/ 370 h 370"/>
                      <a:gd name="T8" fmla="*/ 0 w 41"/>
                      <a:gd name="T9" fmla="*/ 370 h 370"/>
                      <a:gd name="T10" fmla="*/ 0 w 41"/>
                      <a:gd name="T11" fmla="*/ 370 h 370"/>
                    </a:gdLst>
                    <a:ahLst/>
                    <a:cxnLst>
                      <a:cxn ang="0">
                        <a:pos x="T0" y="T1"/>
                      </a:cxn>
                      <a:cxn ang="0">
                        <a:pos x="T2" y="T3"/>
                      </a:cxn>
                      <a:cxn ang="0">
                        <a:pos x="T4" y="T5"/>
                      </a:cxn>
                      <a:cxn ang="0">
                        <a:pos x="T6" y="T7"/>
                      </a:cxn>
                      <a:cxn ang="0">
                        <a:pos x="T8" y="T9"/>
                      </a:cxn>
                      <a:cxn ang="0">
                        <a:pos x="T10" y="T11"/>
                      </a:cxn>
                    </a:cxnLst>
                    <a:rect l="0" t="0" r="r" b="b"/>
                    <a:pathLst>
                      <a:path w="41" h="370">
                        <a:moveTo>
                          <a:pt x="0" y="370"/>
                        </a:moveTo>
                        <a:lnTo>
                          <a:pt x="0" y="0"/>
                        </a:lnTo>
                        <a:lnTo>
                          <a:pt x="41" y="0"/>
                        </a:lnTo>
                        <a:lnTo>
                          <a:pt x="41" y="370"/>
                        </a:lnTo>
                        <a:lnTo>
                          <a:pt x="0" y="370"/>
                        </a:lnTo>
                        <a:lnTo>
                          <a:pt x="0" y="370"/>
                        </a:lnTo>
                        <a:close/>
                      </a:path>
                    </a:pathLst>
                  </a:custGeom>
                  <a:solidFill>
                    <a:srgbClr val="A6C8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32"/>
                  <p:cNvSpPr/>
                  <p:nvPr/>
                </p:nvSpPr>
                <p:spPr bwMode="auto">
                  <a:xfrm>
                    <a:off x="5262563" y="1292225"/>
                    <a:ext cx="431800" cy="417513"/>
                  </a:xfrm>
                  <a:custGeom>
                    <a:avLst/>
                    <a:gdLst>
                      <a:gd name="T0" fmla="*/ 147 w 147"/>
                      <a:gd name="T1" fmla="*/ 120 h 142"/>
                      <a:gd name="T2" fmla="*/ 124 w 147"/>
                      <a:gd name="T3" fmla="*/ 142 h 142"/>
                      <a:gd name="T4" fmla="*/ 23 w 147"/>
                      <a:gd name="T5" fmla="*/ 142 h 142"/>
                      <a:gd name="T6" fmla="*/ 0 w 147"/>
                      <a:gd name="T7" fmla="*/ 120 h 142"/>
                      <a:gd name="T8" fmla="*/ 0 w 147"/>
                      <a:gd name="T9" fmla="*/ 22 h 142"/>
                      <a:gd name="T10" fmla="*/ 23 w 147"/>
                      <a:gd name="T11" fmla="*/ 0 h 142"/>
                      <a:gd name="T12" fmla="*/ 124 w 147"/>
                      <a:gd name="T13" fmla="*/ 0 h 142"/>
                      <a:gd name="T14" fmla="*/ 147 w 147"/>
                      <a:gd name="T15" fmla="*/ 22 h 142"/>
                      <a:gd name="T16" fmla="*/ 147 w 147"/>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142">
                        <a:moveTo>
                          <a:pt x="147" y="120"/>
                        </a:moveTo>
                        <a:cubicBezTo>
                          <a:pt x="147" y="132"/>
                          <a:pt x="137" y="142"/>
                          <a:pt x="124" y="142"/>
                        </a:cubicBezTo>
                        <a:cubicBezTo>
                          <a:pt x="23" y="142"/>
                          <a:pt x="23" y="142"/>
                          <a:pt x="23" y="142"/>
                        </a:cubicBezTo>
                        <a:cubicBezTo>
                          <a:pt x="10" y="142"/>
                          <a:pt x="0" y="132"/>
                          <a:pt x="0" y="120"/>
                        </a:cubicBezTo>
                        <a:cubicBezTo>
                          <a:pt x="0" y="22"/>
                          <a:pt x="0" y="22"/>
                          <a:pt x="0" y="22"/>
                        </a:cubicBezTo>
                        <a:cubicBezTo>
                          <a:pt x="0" y="10"/>
                          <a:pt x="10" y="0"/>
                          <a:pt x="23" y="0"/>
                        </a:cubicBezTo>
                        <a:cubicBezTo>
                          <a:pt x="124" y="0"/>
                          <a:pt x="124" y="0"/>
                          <a:pt x="124" y="0"/>
                        </a:cubicBezTo>
                        <a:cubicBezTo>
                          <a:pt x="137" y="0"/>
                          <a:pt x="147" y="10"/>
                          <a:pt x="147" y="22"/>
                        </a:cubicBezTo>
                        <a:lnTo>
                          <a:pt x="147" y="120"/>
                        </a:ln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33"/>
                  <p:cNvSpPr/>
                  <p:nvPr/>
                </p:nvSpPr>
                <p:spPr bwMode="auto">
                  <a:xfrm>
                    <a:off x="5907088" y="1292225"/>
                    <a:ext cx="428625" cy="417513"/>
                  </a:xfrm>
                  <a:custGeom>
                    <a:avLst/>
                    <a:gdLst>
                      <a:gd name="T0" fmla="*/ 146 w 146"/>
                      <a:gd name="T1" fmla="*/ 120 h 142"/>
                      <a:gd name="T2" fmla="*/ 123 w 146"/>
                      <a:gd name="T3" fmla="*/ 142 h 142"/>
                      <a:gd name="T4" fmla="*/ 22 w 146"/>
                      <a:gd name="T5" fmla="*/ 142 h 142"/>
                      <a:gd name="T6" fmla="*/ 0 w 146"/>
                      <a:gd name="T7" fmla="*/ 120 h 142"/>
                      <a:gd name="T8" fmla="*/ 0 w 146"/>
                      <a:gd name="T9" fmla="*/ 22 h 142"/>
                      <a:gd name="T10" fmla="*/ 22 w 146"/>
                      <a:gd name="T11" fmla="*/ 0 h 142"/>
                      <a:gd name="T12" fmla="*/ 123 w 146"/>
                      <a:gd name="T13" fmla="*/ 0 h 142"/>
                      <a:gd name="T14" fmla="*/ 146 w 146"/>
                      <a:gd name="T15" fmla="*/ 22 h 142"/>
                      <a:gd name="T16" fmla="*/ 146 w 146"/>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142">
                        <a:moveTo>
                          <a:pt x="146" y="120"/>
                        </a:moveTo>
                        <a:cubicBezTo>
                          <a:pt x="146" y="132"/>
                          <a:pt x="136" y="142"/>
                          <a:pt x="123" y="142"/>
                        </a:cubicBezTo>
                        <a:cubicBezTo>
                          <a:pt x="22" y="142"/>
                          <a:pt x="22" y="142"/>
                          <a:pt x="22" y="142"/>
                        </a:cubicBezTo>
                        <a:cubicBezTo>
                          <a:pt x="10" y="142"/>
                          <a:pt x="0" y="132"/>
                          <a:pt x="0" y="120"/>
                        </a:cubicBezTo>
                        <a:cubicBezTo>
                          <a:pt x="0" y="22"/>
                          <a:pt x="0" y="22"/>
                          <a:pt x="0" y="22"/>
                        </a:cubicBezTo>
                        <a:cubicBezTo>
                          <a:pt x="0" y="10"/>
                          <a:pt x="10" y="0"/>
                          <a:pt x="22" y="0"/>
                        </a:cubicBezTo>
                        <a:cubicBezTo>
                          <a:pt x="123" y="0"/>
                          <a:pt x="123" y="0"/>
                          <a:pt x="123" y="0"/>
                        </a:cubicBezTo>
                        <a:cubicBezTo>
                          <a:pt x="136" y="0"/>
                          <a:pt x="146" y="10"/>
                          <a:pt x="146" y="22"/>
                        </a:cubicBezTo>
                        <a:lnTo>
                          <a:pt x="146" y="120"/>
                        </a:ln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34"/>
                  <p:cNvSpPr/>
                  <p:nvPr/>
                </p:nvSpPr>
                <p:spPr bwMode="auto">
                  <a:xfrm>
                    <a:off x="6546851" y="1292225"/>
                    <a:ext cx="430213" cy="417513"/>
                  </a:xfrm>
                  <a:custGeom>
                    <a:avLst/>
                    <a:gdLst>
                      <a:gd name="T0" fmla="*/ 146 w 146"/>
                      <a:gd name="T1" fmla="*/ 120 h 142"/>
                      <a:gd name="T2" fmla="*/ 124 w 146"/>
                      <a:gd name="T3" fmla="*/ 142 h 142"/>
                      <a:gd name="T4" fmla="*/ 22 w 146"/>
                      <a:gd name="T5" fmla="*/ 142 h 142"/>
                      <a:gd name="T6" fmla="*/ 0 w 146"/>
                      <a:gd name="T7" fmla="*/ 120 h 142"/>
                      <a:gd name="T8" fmla="*/ 0 w 146"/>
                      <a:gd name="T9" fmla="*/ 22 h 142"/>
                      <a:gd name="T10" fmla="*/ 22 w 146"/>
                      <a:gd name="T11" fmla="*/ 0 h 142"/>
                      <a:gd name="T12" fmla="*/ 124 w 146"/>
                      <a:gd name="T13" fmla="*/ 0 h 142"/>
                      <a:gd name="T14" fmla="*/ 146 w 146"/>
                      <a:gd name="T15" fmla="*/ 22 h 142"/>
                      <a:gd name="T16" fmla="*/ 146 w 146"/>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142">
                        <a:moveTo>
                          <a:pt x="146" y="120"/>
                        </a:moveTo>
                        <a:cubicBezTo>
                          <a:pt x="146" y="132"/>
                          <a:pt x="136" y="142"/>
                          <a:pt x="124" y="142"/>
                        </a:cubicBezTo>
                        <a:cubicBezTo>
                          <a:pt x="22" y="142"/>
                          <a:pt x="22" y="142"/>
                          <a:pt x="22" y="142"/>
                        </a:cubicBezTo>
                        <a:cubicBezTo>
                          <a:pt x="10" y="142"/>
                          <a:pt x="0" y="132"/>
                          <a:pt x="0" y="120"/>
                        </a:cubicBezTo>
                        <a:cubicBezTo>
                          <a:pt x="0" y="22"/>
                          <a:pt x="0" y="22"/>
                          <a:pt x="0" y="22"/>
                        </a:cubicBezTo>
                        <a:cubicBezTo>
                          <a:pt x="0" y="10"/>
                          <a:pt x="10" y="0"/>
                          <a:pt x="22" y="0"/>
                        </a:cubicBezTo>
                        <a:cubicBezTo>
                          <a:pt x="124" y="0"/>
                          <a:pt x="124" y="0"/>
                          <a:pt x="124" y="0"/>
                        </a:cubicBezTo>
                        <a:cubicBezTo>
                          <a:pt x="136" y="0"/>
                          <a:pt x="146" y="10"/>
                          <a:pt x="146" y="22"/>
                        </a:cubicBezTo>
                        <a:lnTo>
                          <a:pt x="146" y="120"/>
                        </a:ln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35"/>
                  <p:cNvSpPr/>
                  <p:nvPr/>
                </p:nvSpPr>
                <p:spPr bwMode="auto">
                  <a:xfrm>
                    <a:off x="5611813" y="628650"/>
                    <a:ext cx="1014413" cy="417513"/>
                  </a:xfrm>
                  <a:custGeom>
                    <a:avLst/>
                    <a:gdLst>
                      <a:gd name="T0" fmla="*/ 345 w 345"/>
                      <a:gd name="T1" fmla="*/ 120 h 142"/>
                      <a:gd name="T2" fmla="*/ 323 w 345"/>
                      <a:gd name="T3" fmla="*/ 142 h 142"/>
                      <a:gd name="T4" fmla="*/ 22 w 345"/>
                      <a:gd name="T5" fmla="*/ 142 h 142"/>
                      <a:gd name="T6" fmla="*/ 0 w 345"/>
                      <a:gd name="T7" fmla="*/ 120 h 142"/>
                      <a:gd name="T8" fmla="*/ 0 w 345"/>
                      <a:gd name="T9" fmla="*/ 22 h 142"/>
                      <a:gd name="T10" fmla="*/ 22 w 345"/>
                      <a:gd name="T11" fmla="*/ 0 h 142"/>
                      <a:gd name="T12" fmla="*/ 323 w 345"/>
                      <a:gd name="T13" fmla="*/ 0 h 142"/>
                      <a:gd name="T14" fmla="*/ 345 w 345"/>
                      <a:gd name="T15" fmla="*/ 22 h 142"/>
                      <a:gd name="T16" fmla="*/ 345 w 345"/>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142">
                        <a:moveTo>
                          <a:pt x="345" y="120"/>
                        </a:moveTo>
                        <a:cubicBezTo>
                          <a:pt x="345" y="132"/>
                          <a:pt x="335" y="142"/>
                          <a:pt x="323" y="142"/>
                        </a:cubicBezTo>
                        <a:cubicBezTo>
                          <a:pt x="22" y="142"/>
                          <a:pt x="22" y="142"/>
                          <a:pt x="22" y="142"/>
                        </a:cubicBezTo>
                        <a:cubicBezTo>
                          <a:pt x="10" y="142"/>
                          <a:pt x="0" y="132"/>
                          <a:pt x="0" y="120"/>
                        </a:cubicBezTo>
                        <a:cubicBezTo>
                          <a:pt x="0" y="22"/>
                          <a:pt x="0" y="22"/>
                          <a:pt x="0" y="22"/>
                        </a:cubicBezTo>
                        <a:cubicBezTo>
                          <a:pt x="0" y="10"/>
                          <a:pt x="10" y="0"/>
                          <a:pt x="22" y="0"/>
                        </a:cubicBezTo>
                        <a:cubicBezTo>
                          <a:pt x="323" y="0"/>
                          <a:pt x="323" y="0"/>
                          <a:pt x="323" y="0"/>
                        </a:cubicBezTo>
                        <a:cubicBezTo>
                          <a:pt x="335" y="0"/>
                          <a:pt x="345" y="10"/>
                          <a:pt x="345" y="22"/>
                        </a:cubicBezTo>
                        <a:lnTo>
                          <a:pt x="345" y="120"/>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85" name="文本框 43"/>
                <p:cNvSpPr txBox="1"/>
                <p:nvPr/>
              </p:nvSpPr>
              <p:spPr>
                <a:xfrm>
                  <a:off x="8885863" y="2962025"/>
                  <a:ext cx="2033900" cy="553998"/>
                </a:xfrm>
                <a:prstGeom prst="rect">
                  <a:avLst/>
                </a:prstGeom>
                <a:noFill/>
              </p:spPr>
              <p:txBody>
                <a:bodyPr wrap="square" rtlCol="0">
                  <a:spAutoFit/>
                </a:bodyPr>
                <a:lstStyle/>
                <a:p>
                  <a:pPr algn="just">
                    <a:lnSpc>
                      <a:spcPct val="150000"/>
                    </a:lnSpc>
                  </a:pPr>
                  <a:r>
                    <a:rPr lang="en-US" altLang="zh-CN" sz="2000" b="1" dirty="0"/>
                    <a:t>RANK.EQ</a:t>
                  </a:r>
                  <a:r>
                    <a:rPr lang="zh-CN" altLang="en-US" sz="2000" b="1" dirty="0"/>
                    <a:t>函数</a:t>
                  </a:r>
                  <a:endParaRPr lang="en-US" altLang="zh-CN" sz="2000" b="1" dirty="0"/>
                </a:p>
              </p:txBody>
            </p:sp>
          </p:grpSp>
        </p:grpSp>
        <p:grpSp>
          <p:nvGrpSpPr>
            <p:cNvPr id="38" name="组合 37"/>
            <p:cNvGrpSpPr/>
            <p:nvPr/>
          </p:nvGrpSpPr>
          <p:grpSpPr>
            <a:xfrm>
              <a:off x="8285102" y="3689431"/>
              <a:ext cx="3086149" cy="1963847"/>
              <a:chOff x="7899589" y="3713628"/>
              <a:chExt cx="3086149" cy="1963847"/>
            </a:xfrm>
          </p:grpSpPr>
          <p:grpSp>
            <p:nvGrpSpPr>
              <p:cNvPr id="39" name="组合 38"/>
              <p:cNvGrpSpPr/>
              <p:nvPr/>
            </p:nvGrpSpPr>
            <p:grpSpPr>
              <a:xfrm>
                <a:off x="7899589" y="3800245"/>
                <a:ext cx="615909" cy="388364"/>
                <a:chOff x="5262563" y="628650"/>
                <a:chExt cx="1714501" cy="1081088"/>
              </a:xfrm>
            </p:grpSpPr>
            <p:sp>
              <p:nvSpPr>
                <p:cNvPr id="58" name="Freeform 30"/>
                <p:cNvSpPr/>
                <p:nvPr/>
              </p:nvSpPr>
              <p:spPr bwMode="auto">
                <a:xfrm>
                  <a:off x="5538788" y="1468438"/>
                  <a:ext cx="1155700" cy="65088"/>
                </a:xfrm>
                <a:custGeom>
                  <a:avLst/>
                  <a:gdLst>
                    <a:gd name="T0" fmla="*/ 0 w 728"/>
                    <a:gd name="T1" fmla="*/ 41 h 41"/>
                    <a:gd name="T2" fmla="*/ 0 w 728"/>
                    <a:gd name="T3" fmla="*/ 0 h 41"/>
                    <a:gd name="T4" fmla="*/ 728 w 728"/>
                    <a:gd name="T5" fmla="*/ 0 h 41"/>
                    <a:gd name="T6" fmla="*/ 728 w 728"/>
                    <a:gd name="T7" fmla="*/ 41 h 41"/>
                    <a:gd name="T8" fmla="*/ 0 w 728"/>
                    <a:gd name="T9" fmla="*/ 41 h 41"/>
                    <a:gd name="T10" fmla="*/ 0 w 728"/>
                    <a:gd name="T11" fmla="*/ 41 h 41"/>
                  </a:gdLst>
                  <a:ahLst/>
                  <a:cxnLst>
                    <a:cxn ang="0">
                      <a:pos x="T0" y="T1"/>
                    </a:cxn>
                    <a:cxn ang="0">
                      <a:pos x="T2" y="T3"/>
                    </a:cxn>
                    <a:cxn ang="0">
                      <a:pos x="T4" y="T5"/>
                    </a:cxn>
                    <a:cxn ang="0">
                      <a:pos x="T6" y="T7"/>
                    </a:cxn>
                    <a:cxn ang="0">
                      <a:pos x="T8" y="T9"/>
                    </a:cxn>
                    <a:cxn ang="0">
                      <a:pos x="T10" y="T11"/>
                    </a:cxn>
                  </a:cxnLst>
                  <a:rect l="0" t="0" r="r" b="b"/>
                  <a:pathLst>
                    <a:path w="728" h="41">
                      <a:moveTo>
                        <a:pt x="0" y="41"/>
                      </a:moveTo>
                      <a:lnTo>
                        <a:pt x="0" y="0"/>
                      </a:lnTo>
                      <a:lnTo>
                        <a:pt x="728" y="0"/>
                      </a:lnTo>
                      <a:lnTo>
                        <a:pt x="728" y="41"/>
                      </a:lnTo>
                      <a:lnTo>
                        <a:pt x="0" y="41"/>
                      </a:lnTo>
                      <a:lnTo>
                        <a:pt x="0" y="41"/>
                      </a:lnTo>
                      <a:close/>
                    </a:path>
                  </a:pathLst>
                </a:custGeom>
                <a:solidFill>
                  <a:srgbClr val="A6C8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31"/>
                <p:cNvSpPr/>
                <p:nvPr/>
              </p:nvSpPr>
              <p:spPr bwMode="auto">
                <a:xfrm>
                  <a:off x="6088063" y="901700"/>
                  <a:ext cx="65088" cy="587375"/>
                </a:xfrm>
                <a:custGeom>
                  <a:avLst/>
                  <a:gdLst>
                    <a:gd name="T0" fmla="*/ 0 w 41"/>
                    <a:gd name="T1" fmla="*/ 370 h 370"/>
                    <a:gd name="T2" fmla="*/ 0 w 41"/>
                    <a:gd name="T3" fmla="*/ 0 h 370"/>
                    <a:gd name="T4" fmla="*/ 41 w 41"/>
                    <a:gd name="T5" fmla="*/ 0 h 370"/>
                    <a:gd name="T6" fmla="*/ 41 w 41"/>
                    <a:gd name="T7" fmla="*/ 370 h 370"/>
                    <a:gd name="T8" fmla="*/ 0 w 41"/>
                    <a:gd name="T9" fmla="*/ 370 h 370"/>
                    <a:gd name="T10" fmla="*/ 0 w 41"/>
                    <a:gd name="T11" fmla="*/ 370 h 370"/>
                  </a:gdLst>
                  <a:ahLst/>
                  <a:cxnLst>
                    <a:cxn ang="0">
                      <a:pos x="T0" y="T1"/>
                    </a:cxn>
                    <a:cxn ang="0">
                      <a:pos x="T2" y="T3"/>
                    </a:cxn>
                    <a:cxn ang="0">
                      <a:pos x="T4" y="T5"/>
                    </a:cxn>
                    <a:cxn ang="0">
                      <a:pos x="T6" y="T7"/>
                    </a:cxn>
                    <a:cxn ang="0">
                      <a:pos x="T8" y="T9"/>
                    </a:cxn>
                    <a:cxn ang="0">
                      <a:pos x="T10" y="T11"/>
                    </a:cxn>
                  </a:cxnLst>
                  <a:rect l="0" t="0" r="r" b="b"/>
                  <a:pathLst>
                    <a:path w="41" h="370">
                      <a:moveTo>
                        <a:pt x="0" y="370"/>
                      </a:moveTo>
                      <a:lnTo>
                        <a:pt x="0" y="0"/>
                      </a:lnTo>
                      <a:lnTo>
                        <a:pt x="41" y="0"/>
                      </a:lnTo>
                      <a:lnTo>
                        <a:pt x="41" y="370"/>
                      </a:lnTo>
                      <a:lnTo>
                        <a:pt x="0" y="370"/>
                      </a:lnTo>
                      <a:lnTo>
                        <a:pt x="0" y="370"/>
                      </a:lnTo>
                      <a:close/>
                    </a:path>
                  </a:pathLst>
                </a:custGeom>
                <a:solidFill>
                  <a:srgbClr val="A6C8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32"/>
                <p:cNvSpPr/>
                <p:nvPr/>
              </p:nvSpPr>
              <p:spPr bwMode="auto">
                <a:xfrm>
                  <a:off x="5262563" y="1292225"/>
                  <a:ext cx="431800" cy="417513"/>
                </a:xfrm>
                <a:custGeom>
                  <a:avLst/>
                  <a:gdLst>
                    <a:gd name="T0" fmla="*/ 147 w 147"/>
                    <a:gd name="T1" fmla="*/ 120 h 142"/>
                    <a:gd name="T2" fmla="*/ 124 w 147"/>
                    <a:gd name="T3" fmla="*/ 142 h 142"/>
                    <a:gd name="T4" fmla="*/ 23 w 147"/>
                    <a:gd name="T5" fmla="*/ 142 h 142"/>
                    <a:gd name="T6" fmla="*/ 0 w 147"/>
                    <a:gd name="T7" fmla="*/ 120 h 142"/>
                    <a:gd name="T8" fmla="*/ 0 w 147"/>
                    <a:gd name="T9" fmla="*/ 22 h 142"/>
                    <a:gd name="T10" fmla="*/ 23 w 147"/>
                    <a:gd name="T11" fmla="*/ 0 h 142"/>
                    <a:gd name="T12" fmla="*/ 124 w 147"/>
                    <a:gd name="T13" fmla="*/ 0 h 142"/>
                    <a:gd name="T14" fmla="*/ 147 w 147"/>
                    <a:gd name="T15" fmla="*/ 22 h 142"/>
                    <a:gd name="T16" fmla="*/ 147 w 147"/>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142">
                      <a:moveTo>
                        <a:pt x="147" y="120"/>
                      </a:moveTo>
                      <a:cubicBezTo>
                        <a:pt x="147" y="132"/>
                        <a:pt x="137" y="142"/>
                        <a:pt x="124" y="142"/>
                      </a:cubicBezTo>
                      <a:cubicBezTo>
                        <a:pt x="23" y="142"/>
                        <a:pt x="23" y="142"/>
                        <a:pt x="23" y="142"/>
                      </a:cubicBezTo>
                      <a:cubicBezTo>
                        <a:pt x="10" y="142"/>
                        <a:pt x="0" y="132"/>
                        <a:pt x="0" y="120"/>
                      </a:cubicBezTo>
                      <a:cubicBezTo>
                        <a:pt x="0" y="22"/>
                        <a:pt x="0" y="22"/>
                        <a:pt x="0" y="22"/>
                      </a:cubicBezTo>
                      <a:cubicBezTo>
                        <a:pt x="0" y="10"/>
                        <a:pt x="10" y="0"/>
                        <a:pt x="23" y="0"/>
                      </a:cubicBezTo>
                      <a:cubicBezTo>
                        <a:pt x="124" y="0"/>
                        <a:pt x="124" y="0"/>
                        <a:pt x="124" y="0"/>
                      </a:cubicBezTo>
                      <a:cubicBezTo>
                        <a:pt x="137" y="0"/>
                        <a:pt x="147" y="10"/>
                        <a:pt x="147" y="22"/>
                      </a:cubicBezTo>
                      <a:lnTo>
                        <a:pt x="147" y="120"/>
                      </a:ln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33"/>
                <p:cNvSpPr/>
                <p:nvPr/>
              </p:nvSpPr>
              <p:spPr bwMode="auto">
                <a:xfrm>
                  <a:off x="5907088" y="1292225"/>
                  <a:ext cx="428625" cy="417513"/>
                </a:xfrm>
                <a:custGeom>
                  <a:avLst/>
                  <a:gdLst>
                    <a:gd name="T0" fmla="*/ 146 w 146"/>
                    <a:gd name="T1" fmla="*/ 120 h 142"/>
                    <a:gd name="T2" fmla="*/ 123 w 146"/>
                    <a:gd name="T3" fmla="*/ 142 h 142"/>
                    <a:gd name="T4" fmla="*/ 22 w 146"/>
                    <a:gd name="T5" fmla="*/ 142 h 142"/>
                    <a:gd name="T6" fmla="*/ 0 w 146"/>
                    <a:gd name="T7" fmla="*/ 120 h 142"/>
                    <a:gd name="T8" fmla="*/ 0 w 146"/>
                    <a:gd name="T9" fmla="*/ 22 h 142"/>
                    <a:gd name="T10" fmla="*/ 22 w 146"/>
                    <a:gd name="T11" fmla="*/ 0 h 142"/>
                    <a:gd name="T12" fmla="*/ 123 w 146"/>
                    <a:gd name="T13" fmla="*/ 0 h 142"/>
                    <a:gd name="T14" fmla="*/ 146 w 146"/>
                    <a:gd name="T15" fmla="*/ 22 h 142"/>
                    <a:gd name="T16" fmla="*/ 146 w 146"/>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142">
                      <a:moveTo>
                        <a:pt x="146" y="120"/>
                      </a:moveTo>
                      <a:cubicBezTo>
                        <a:pt x="146" y="132"/>
                        <a:pt x="136" y="142"/>
                        <a:pt x="123" y="142"/>
                      </a:cubicBezTo>
                      <a:cubicBezTo>
                        <a:pt x="22" y="142"/>
                        <a:pt x="22" y="142"/>
                        <a:pt x="22" y="142"/>
                      </a:cubicBezTo>
                      <a:cubicBezTo>
                        <a:pt x="10" y="142"/>
                        <a:pt x="0" y="132"/>
                        <a:pt x="0" y="120"/>
                      </a:cubicBezTo>
                      <a:cubicBezTo>
                        <a:pt x="0" y="22"/>
                        <a:pt x="0" y="22"/>
                        <a:pt x="0" y="22"/>
                      </a:cubicBezTo>
                      <a:cubicBezTo>
                        <a:pt x="0" y="10"/>
                        <a:pt x="10" y="0"/>
                        <a:pt x="22" y="0"/>
                      </a:cubicBezTo>
                      <a:cubicBezTo>
                        <a:pt x="123" y="0"/>
                        <a:pt x="123" y="0"/>
                        <a:pt x="123" y="0"/>
                      </a:cubicBezTo>
                      <a:cubicBezTo>
                        <a:pt x="136" y="0"/>
                        <a:pt x="146" y="10"/>
                        <a:pt x="146" y="22"/>
                      </a:cubicBezTo>
                      <a:lnTo>
                        <a:pt x="146" y="120"/>
                      </a:ln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34"/>
                <p:cNvSpPr/>
                <p:nvPr/>
              </p:nvSpPr>
              <p:spPr bwMode="auto">
                <a:xfrm>
                  <a:off x="6546851" y="1292225"/>
                  <a:ext cx="430213" cy="417513"/>
                </a:xfrm>
                <a:custGeom>
                  <a:avLst/>
                  <a:gdLst>
                    <a:gd name="T0" fmla="*/ 146 w 146"/>
                    <a:gd name="T1" fmla="*/ 120 h 142"/>
                    <a:gd name="T2" fmla="*/ 124 w 146"/>
                    <a:gd name="T3" fmla="*/ 142 h 142"/>
                    <a:gd name="T4" fmla="*/ 22 w 146"/>
                    <a:gd name="T5" fmla="*/ 142 h 142"/>
                    <a:gd name="T6" fmla="*/ 0 w 146"/>
                    <a:gd name="T7" fmla="*/ 120 h 142"/>
                    <a:gd name="T8" fmla="*/ 0 w 146"/>
                    <a:gd name="T9" fmla="*/ 22 h 142"/>
                    <a:gd name="T10" fmla="*/ 22 w 146"/>
                    <a:gd name="T11" fmla="*/ 0 h 142"/>
                    <a:gd name="T12" fmla="*/ 124 w 146"/>
                    <a:gd name="T13" fmla="*/ 0 h 142"/>
                    <a:gd name="T14" fmla="*/ 146 w 146"/>
                    <a:gd name="T15" fmla="*/ 22 h 142"/>
                    <a:gd name="T16" fmla="*/ 146 w 146"/>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142">
                      <a:moveTo>
                        <a:pt x="146" y="120"/>
                      </a:moveTo>
                      <a:cubicBezTo>
                        <a:pt x="146" y="132"/>
                        <a:pt x="136" y="142"/>
                        <a:pt x="124" y="142"/>
                      </a:cubicBezTo>
                      <a:cubicBezTo>
                        <a:pt x="22" y="142"/>
                        <a:pt x="22" y="142"/>
                        <a:pt x="22" y="142"/>
                      </a:cubicBezTo>
                      <a:cubicBezTo>
                        <a:pt x="10" y="142"/>
                        <a:pt x="0" y="132"/>
                        <a:pt x="0" y="120"/>
                      </a:cubicBezTo>
                      <a:cubicBezTo>
                        <a:pt x="0" y="22"/>
                        <a:pt x="0" y="22"/>
                        <a:pt x="0" y="22"/>
                      </a:cubicBezTo>
                      <a:cubicBezTo>
                        <a:pt x="0" y="10"/>
                        <a:pt x="10" y="0"/>
                        <a:pt x="22" y="0"/>
                      </a:cubicBezTo>
                      <a:cubicBezTo>
                        <a:pt x="124" y="0"/>
                        <a:pt x="124" y="0"/>
                        <a:pt x="124" y="0"/>
                      </a:cubicBezTo>
                      <a:cubicBezTo>
                        <a:pt x="136" y="0"/>
                        <a:pt x="146" y="10"/>
                        <a:pt x="146" y="22"/>
                      </a:cubicBezTo>
                      <a:lnTo>
                        <a:pt x="146" y="120"/>
                      </a:ln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35"/>
                <p:cNvSpPr/>
                <p:nvPr/>
              </p:nvSpPr>
              <p:spPr bwMode="auto">
                <a:xfrm>
                  <a:off x="5611813" y="628650"/>
                  <a:ext cx="1014413" cy="417513"/>
                </a:xfrm>
                <a:custGeom>
                  <a:avLst/>
                  <a:gdLst>
                    <a:gd name="T0" fmla="*/ 345 w 345"/>
                    <a:gd name="T1" fmla="*/ 120 h 142"/>
                    <a:gd name="T2" fmla="*/ 323 w 345"/>
                    <a:gd name="T3" fmla="*/ 142 h 142"/>
                    <a:gd name="T4" fmla="*/ 22 w 345"/>
                    <a:gd name="T5" fmla="*/ 142 h 142"/>
                    <a:gd name="T6" fmla="*/ 0 w 345"/>
                    <a:gd name="T7" fmla="*/ 120 h 142"/>
                    <a:gd name="T8" fmla="*/ 0 w 345"/>
                    <a:gd name="T9" fmla="*/ 22 h 142"/>
                    <a:gd name="T10" fmla="*/ 22 w 345"/>
                    <a:gd name="T11" fmla="*/ 0 h 142"/>
                    <a:gd name="T12" fmla="*/ 323 w 345"/>
                    <a:gd name="T13" fmla="*/ 0 h 142"/>
                    <a:gd name="T14" fmla="*/ 345 w 345"/>
                    <a:gd name="T15" fmla="*/ 22 h 142"/>
                    <a:gd name="T16" fmla="*/ 345 w 345"/>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142">
                      <a:moveTo>
                        <a:pt x="345" y="120"/>
                      </a:moveTo>
                      <a:cubicBezTo>
                        <a:pt x="345" y="132"/>
                        <a:pt x="335" y="142"/>
                        <a:pt x="323" y="142"/>
                      </a:cubicBezTo>
                      <a:cubicBezTo>
                        <a:pt x="22" y="142"/>
                        <a:pt x="22" y="142"/>
                        <a:pt x="22" y="142"/>
                      </a:cubicBezTo>
                      <a:cubicBezTo>
                        <a:pt x="10" y="142"/>
                        <a:pt x="0" y="132"/>
                        <a:pt x="0" y="120"/>
                      </a:cubicBezTo>
                      <a:cubicBezTo>
                        <a:pt x="0" y="22"/>
                        <a:pt x="0" y="22"/>
                        <a:pt x="0" y="22"/>
                      </a:cubicBezTo>
                      <a:cubicBezTo>
                        <a:pt x="0" y="10"/>
                        <a:pt x="10" y="0"/>
                        <a:pt x="22" y="0"/>
                      </a:cubicBezTo>
                      <a:cubicBezTo>
                        <a:pt x="323" y="0"/>
                        <a:pt x="323" y="0"/>
                        <a:pt x="323" y="0"/>
                      </a:cubicBezTo>
                      <a:cubicBezTo>
                        <a:pt x="335" y="0"/>
                        <a:pt x="345" y="10"/>
                        <a:pt x="345" y="22"/>
                      </a:cubicBezTo>
                      <a:lnTo>
                        <a:pt x="345" y="120"/>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1" name="组合 40"/>
              <p:cNvGrpSpPr/>
              <p:nvPr/>
            </p:nvGrpSpPr>
            <p:grpSpPr>
              <a:xfrm>
                <a:off x="7899589" y="4498242"/>
                <a:ext cx="615909" cy="388364"/>
                <a:chOff x="5262563" y="628650"/>
                <a:chExt cx="1714501" cy="1081088"/>
              </a:xfrm>
            </p:grpSpPr>
            <p:sp>
              <p:nvSpPr>
                <p:cNvPr id="52" name="Freeform 30"/>
                <p:cNvSpPr/>
                <p:nvPr/>
              </p:nvSpPr>
              <p:spPr bwMode="auto">
                <a:xfrm>
                  <a:off x="5538788" y="1468438"/>
                  <a:ext cx="1155700" cy="65088"/>
                </a:xfrm>
                <a:custGeom>
                  <a:avLst/>
                  <a:gdLst>
                    <a:gd name="T0" fmla="*/ 0 w 728"/>
                    <a:gd name="T1" fmla="*/ 41 h 41"/>
                    <a:gd name="T2" fmla="*/ 0 w 728"/>
                    <a:gd name="T3" fmla="*/ 0 h 41"/>
                    <a:gd name="T4" fmla="*/ 728 w 728"/>
                    <a:gd name="T5" fmla="*/ 0 h 41"/>
                    <a:gd name="T6" fmla="*/ 728 w 728"/>
                    <a:gd name="T7" fmla="*/ 41 h 41"/>
                    <a:gd name="T8" fmla="*/ 0 w 728"/>
                    <a:gd name="T9" fmla="*/ 41 h 41"/>
                    <a:gd name="T10" fmla="*/ 0 w 728"/>
                    <a:gd name="T11" fmla="*/ 41 h 41"/>
                  </a:gdLst>
                  <a:ahLst/>
                  <a:cxnLst>
                    <a:cxn ang="0">
                      <a:pos x="T0" y="T1"/>
                    </a:cxn>
                    <a:cxn ang="0">
                      <a:pos x="T2" y="T3"/>
                    </a:cxn>
                    <a:cxn ang="0">
                      <a:pos x="T4" y="T5"/>
                    </a:cxn>
                    <a:cxn ang="0">
                      <a:pos x="T6" y="T7"/>
                    </a:cxn>
                    <a:cxn ang="0">
                      <a:pos x="T8" y="T9"/>
                    </a:cxn>
                    <a:cxn ang="0">
                      <a:pos x="T10" y="T11"/>
                    </a:cxn>
                  </a:cxnLst>
                  <a:rect l="0" t="0" r="r" b="b"/>
                  <a:pathLst>
                    <a:path w="728" h="41">
                      <a:moveTo>
                        <a:pt x="0" y="41"/>
                      </a:moveTo>
                      <a:lnTo>
                        <a:pt x="0" y="0"/>
                      </a:lnTo>
                      <a:lnTo>
                        <a:pt x="728" y="0"/>
                      </a:lnTo>
                      <a:lnTo>
                        <a:pt x="728" y="41"/>
                      </a:lnTo>
                      <a:lnTo>
                        <a:pt x="0" y="41"/>
                      </a:lnTo>
                      <a:lnTo>
                        <a:pt x="0" y="41"/>
                      </a:lnTo>
                      <a:close/>
                    </a:path>
                  </a:pathLst>
                </a:custGeom>
                <a:solidFill>
                  <a:srgbClr val="A6C8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31"/>
                <p:cNvSpPr/>
                <p:nvPr/>
              </p:nvSpPr>
              <p:spPr bwMode="auto">
                <a:xfrm>
                  <a:off x="6088063" y="901700"/>
                  <a:ext cx="65088" cy="587375"/>
                </a:xfrm>
                <a:custGeom>
                  <a:avLst/>
                  <a:gdLst>
                    <a:gd name="T0" fmla="*/ 0 w 41"/>
                    <a:gd name="T1" fmla="*/ 370 h 370"/>
                    <a:gd name="T2" fmla="*/ 0 w 41"/>
                    <a:gd name="T3" fmla="*/ 0 h 370"/>
                    <a:gd name="T4" fmla="*/ 41 w 41"/>
                    <a:gd name="T5" fmla="*/ 0 h 370"/>
                    <a:gd name="T6" fmla="*/ 41 w 41"/>
                    <a:gd name="T7" fmla="*/ 370 h 370"/>
                    <a:gd name="T8" fmla="*/ 0 w 41"/>
                    <a:gd name="T9" fmla="*/ 370 h 370"/>
                    <a:gd name="T10" fmla="*/ 0 w 41"/>
                    <a:gd name="T11" fmla="*/ 370 h 370"/>
                  </a:gdLst>
                  <a:ahLst/>
                  <a:cxnLst>
                    <a:cxn ang="0">
                      <a:pos x="T0" y="T1"/>
                    </a:cxn>
                    <a:cxn ang="0">
                      <a:pos x="T2" y="T3"/>
                    </a:cxn>
                    <a:cxn ang="0">
                      <a:pos x="T4" y="T5"/>
                    </a:cxn>
                    <a:cxn ang="0">
                      <a:pos x="T6" y="T7"/>
                    </a:cxn>
                    <a:cxn ang="0">
                      <a:pos x="T8" y="T9"/>
                    </a:cxn>
                    <a:cxn ang="0">
                      <a:pos x="T10" y="T11"/>
                    </a:cxn>
                  </a:cxnLst>
                  <a:rect l="0" t="0" r="r" b="b"/>
                  <a:pathLst>
                    <a:path w="41" h="370">
                      <a:moveTo>
                        <a:pt x="0" y="370"/>
                      </a:moveTo>
                      <a:lnTo>
                        <a:pt x="0" y="0"/>
                      </a:lnTo>
                      <a:lnTo>
                        <a:pt x="41" y="0"/>
                      </a:lnTo>
                      <a:lnTo>
                        <a:pt x="41" y="370"/>
                      </a:lnTo>
                      <a:lnTo>
                        <a:pt x="0" y="370"/>
                      </a:lnTo>
                      <a:lnTo>
                        <a:pt x="0" y="370"/>
                      </a:lnTo>
                      <a:close/>
                    </a:path>
                  </a:pathLst>
                </a:custGeom>
                <a:solidFill>
                  <a:srgbClr val="A6C8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32"/>
                <p:cNvSpPr/>
                <p:nvPr/>
              </p:nvSpPr>
              <p:spPr bwMode="auto">
                <a:xfrm>
                  <a:off x="5262563" y="1292225"/>
                  <a:ext cx="431800" cy="417513"/>
                </a:xfrm>
                <a:custGeom>
                  <a:avLst/>
                  <a:gdLst>
                    <a:gd name="T0" fmla="*/ 147 w 147"/>
                    <a:gd name="T1" fmla="*/ 120 h 142"/>
                    <a:gd name="T2" fmla="*/ 124 w 147"/>
                    <a:gd name="T3" fmla="*/ 142 h 142"/>
                    <a:gd name="T4" fmla="*/ 23 w 147"/>
                    <a:gd name="T5" fmla="*/ 142 h 142"/>
                    <a:gd name="T6" fmla="*/ 0 w 147"/>
                    <a:gd name="T7" fmla="*/ 120 h 142"/>
                    <a:gd name="T8" fmla="*/ 0 w 147"/>
                    <a:gd name="T9" fmla="*/ 22 h 142"/>
                    <a:gd name="T10" fmla="*/ 23 w 147"/>
                    <a:gd name="T11" fmla="*/ 0 h 142"/>
                    <a:gd name="T12" fmla="*/ 124 w 147"/>
                    <a:gd name="T13" fmla="*/ 0 h 142"/>
                    <a:gd name="T14" fmla="*/ 147 w 147"/>
                    <a:gd name="T15" fmla="*/ 22 h 142"/>
                    <a:gd name="T16" fmla="*/ 147 w 147"/>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142">
                      <a:moveTo>
                        <a:pt x="147" y="120"/>
                      </a:moveTo>
                      <a:cubicBezTo>
                        <a:pt x="147" y="132"/>
                        <a:pt x="137" y="142"/>
                        <a:pt x="124" y="142"/>
                      </a:cubicBezTo>
                      <a:cubicBezTo>
                        <a:pt x="23" y="142"/>
                        <a:pt x="23" y="142"/>
                        <a:pt x="23" y="142"/>
                      </a:cubicBezTo>
                      <a:cubicBezTo>
                        <a:pt x="10" y="142"/>
                        <a:pt x="0" y="132"/>
                        <a:pt x="0" y="120"/>
                      </a:cubicBezTo>
                      <a:cubicBezTo>
                        <a:pt x="0" y="22"/>
                        <a:pt x="0" y="22"/>
                        <a:pt x="0" y="22"/>
                      </a:cubicBezTo>
                      <a:cubicBezTo>
                        <a:pt x="0" y="10"/>
                        <a:pt x="10" y="0"/>
                        <a:pt x="23" y="0"/>
                      </a:cubicBezTo>
                      <a:cubicBezTo>
                        <a:pt x="124" y="0"/>
                        <a:pt x="124" y="0"/>
                        <a:pt x="124" y="0"/>
                      </a:cubicBezTo>
                      <a:cubicBezTo>
                        <a:pt x="137" y="0"/>
                        <a:pt x="147" y="10"/>
                        <a:pt x="147" y="22"/>
                      </a:cubicBezTo>
                      <a:lnTo>
                        <a:pt x="147" y="120"/>
                      </a:ln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33"/>
                <p:cNvSpPr/>
                <p:nvPr/>
              </p:nvSpPr>
              <p:spPr bwMode="auto">
                <a:xfrm>
                  <a:off x="5907088" y="1292225"/>
                  <a:ext cx="428625" cy="417513"/>
                </a:xfrm>
                <a:custGeom>
                  <a:avLst/>
                  <a:gdLst>
                    <a:gd name="T0" fmla="*/ 146 w 146"/>
                    <a:gd name="T1" fmla="*/ 120 h 142"/>
                    <a:gd name="T2" fmla="*/ 123 w 146"/>
                    <a:gd name="T3" fmla="*/ 142 h 142"/>
                    <a:gd name="T4" fmla="*/ 22 w 146"/>
                    <a:gd name="T5" fmla="*/ 142 h 142"/>
                    <a:gd name="T6" fmla="*/ 0 w 146"/>
                    <a:gd name="T7" fmla="*/ 120 h 142"/>
                    <a:gd name="T8" fmla="*/ 0 w 146"/>
                    <a:gd name="T9" fmla="*/ 22 h 142"/>
                    <a:gd name="T10" fmla="*/ 22 w 146"/>
                    <a:gd name="T11" fmla="*/ 0 h 142"/>
                    <a:gd name="T12" fmla="*/ 123 w 146"/>
                    <a:gd name="T13" fmla="*/ 0 h 142"/>
                    <a:gd name="T14" fmla="*/ 146 w 146"/>
                    <a:gd name="T15" fmla="*/ 22 h 142"/>
                    <a:gd name="T16" fmla="*/ 146 w 146"/>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142">
                      <a:moveTo>
                        <a:pt x="146" y="120"/>
                      </a:moveTo>
                      <a:cubicBezTo>
                        <a:pt x="146" y="132"/>
                        <a:pt x="136" y="142"/>
                        <a:pt x="123" y="142"/>
                      </a:cubicBezTo>
                      <a:cubicBezTo>
                        <a:pt x="22" y="142"/>
                        <a:pt x="22" y="142"/>
                        <a:pt x="22" y="142"/>
                      </a:cubicBezTo>
                      <a:cubicBezTo>
                        <a:pt x="10" y="142"/>
                        <a:pt x="0" y="132"/>
                        <a:pt x="0" y="120"/>
                      </a:cubicBezTo>
                      <a:cubicBezTo>
                        <a:pt x="0" y="22"/>
                        <a:pt x="0" y="22"/>
                        <a:pt x="0" y="22"/>
                      </a:cubicBezTo>
                      <a:cubicBezTo>
                        <a:pt x="0" y="10"/>
                        <a:pt x="10" y="0"/>
                        <a:pt x="22" y="0"/>
                      </a:cubicBezTo>
                      <a:cubicBezTo>
                        <a:pt x="123" y="0"/>
                        <a:pt x="123" y="0"/>
                        <a:pt x="123" y="0"/>
                      </a:cubicBezTo>
                      <a:cubicBezTo>
                        <a:pt x="136" y="0"/>
                        <a:pt x="146" y="10"/>
                        <a:pt x="146" y="22"/>
                      </a:cubicBezTo>
                      <a:lnTo>
                        <a:pt x="146" y="120"/>
                      </a:ln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34"/>
                <p:cNvSpPr/>
                <p:nvPr/>
              </p:nvSpPr>
              <p:spPr bwMode="auto">
                <a:xfrm>
                  <a:off x="6546851" y="1292225"/>
                  <a:ext cx="430213" cy="417513"/>
                </a:xfrm>
                <a:custGeom>
                  <a:avLst/>
                  <a:gdLst>
                    <a:gd name="T0" fmla="*/ 146 w 146"/>
                    <a:gd name="T1" fmla="*/ 120 h 142"/>
                    <a:gd name="T2" fmla="*/ 124 w 146"/>
                    <a:gd name="T3" fmla="*/ 142 h 142"/>
                    <a:gd name="T4" fmla="*/ 22 w 146"/>
                    <a:gd name="T5" fmla="*/ 142 h 142"/>
                    <a:gd name="T6" fmla="*/ 0 w 146"/>
                    <a:gd name="T7" fmla="*/ 120 h 142"/>
                    <a:gd name="T8" fmla="*/ 0 w 146"/>
                    <a:gd name="T9" fmla="*/ 22 h 142"/>
                    <a:gd name="T10" fmla="*/ 22 w 146"/>
                    <a:gd name="T11" fmla="*/ 0 h 142"/>
                    <a:gd name="T12" fmla="*/ 124 w 146"/>
                    <a:gd name="T13" fmla="*/ 0 h 142"/>
                    <a:gd name="T14" fmla="*/ 146 w 146"/>
                    <a:gd name="T15" fmla="*/ 22 h 142"/>
                    <a:gd name="T16" fmla="*/ 146 w 146"/>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142">
                      <a:moveTo>
                        <a:pt x="146" y="120"/>
                      </a:moveTo>
                      <a:cubicBezTo>
                        <a:pt x="146" y="132"/>
                        <a:pt x="136" y="142"/>
                        <a:pt x="124" y="142"/>
                      </a:cubicBezTo>
                      <a:cubicBezTo>
                        <a:pt x="22" y="142"/>
                        <a:pt x="22" y="142"/>
                        <a:pt x="22" y="142"/>
                      </a:cubicBezTo>
                      <a:cubicBezTo>
                        <a:pt x="10" y="142"/>
                        <a:pt x="0" y="132"/>
                        <a:pt x="0" y="120"/>
                      </a:cubicBezTo>
                      <a:cubicBezTo>
                        <a:pt x="0" y="22"/>
                        <a:pt x="0" y="22"/>
                        <a:pt x="0" y="22"/>
                      </a:cubicBezTo>
                      <a:cubicBezTo>
                        <a:pt x="0" y="10"/>
                        <a:pt x="10" y="0"/>
                        <a:pt x="22" y="0"/>
                      </a:cubicBezTo>
                      <a:cubicBezTo>
                        <a:pt x="124" y="0"/>
                        <a:pt x="124" y="0"/>
                        <a:pt x="124" y="0"/>
                      </a:cubicBezTo>
                      <a:cubicBezTo>
                        <a:pt x="136" y="0"/>
                        <a:pt x="146" y="10"/>
                        <a:pt x="146" y="22"/>
                      </a:cubicBezTo>
                      <a:lnTo>
                        <a:pt x="146" y="120"/>
                      </a:ln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35"/>
                <p:cNvSpPr/>
                <p:nvPr/>
              </p:nvSpPr>
              <p:spPr bwMode="auto">
                <a:xfrm>
                  <a:off x="5611813" y="628650"/>
                  <a:ext cx="1014413" cy="417513"/>
                </a:xfrm>
                <a:custGeom>
                  <a:avLst/>
                  <a:gdLst>
                    <a:gd name="T0" fmla="*/ 345 w 345"/>
                    <a:gd name="T1" fmla="*/ 120 h 142"/>
                    <a:gd name="T2" fmla="*/ 323 w 345"/>
                    <a:gd name="T3" fmla="*/ 142 h 142"/>
                    <a:gd name="T4" fmla="*/ 22 w 345"/>
                    <a:gd name="T5" fmla="*/ 142 h 142"/>
                    <a:gd name="T6" fmla="*/ 0 w 345"/>
                    <a:gd name="T7" fmla="*/ 120 h 142"/>
                    <a:gd name="T8" fmla="*/ 0 w 345"/>
                    <a:gd name="T9" fmla="*/ 22 h 142"/>
                    <a:gd name="T10" fmla="*/ 22 w 345"/>
                    <a:gd name="T11" fmla="*/ 0 h 142"/>
                    <a:gd name="T12" fmla="*/ 323 w 345"/>
                    <a:gd name="T13" fmla="*/ 0 h 142"/>
                    <a:gd name="T14" fmla="*/ 345 w 345"/>
                    <a:gd name="T15" fmla="*/ 22 h 142"/>
                    <a:gd name="T16" fmla="*/ 345 w 345"/>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142">
                      <a:moveTo>
                        <a:pt x="345" y="120"/>
                      </a:moveTo>
                      <a:cubicBezTo>
                        <a:pt x="345" y="132"/>
                        <a:pt x="335" y="142"/>
                        <a:pt x="323" y="142"/>
                      </a:cubicBezTo>
                      <a:cubicBezTo>
                        <a:pt x="22" y="142"/>
                        <a:pt x="22" y="142"/>
                        <a:pt x="22" y="142"/>
                      </a:cubicBezTo>
                      <a:cubicBezTo>
                        <a:pt x="10" y="142"/>
                        <a:pt x="0" y="132"/>
                        <a:pt x="0" y="120"/>
                      </a:cubicBezTo>
                      <a:cubicBezTo>
                        <a:pt x="0" y="22"/>
                        <a:pt x="0" y="22"/>
                        <a:pt x="0" y="22"/>
                      </a:cubicBezTo>
                      <a:cubicBezTo>
                        <a:pt x="0" y="10"/>
                        <a:pt x="10" y="0"/>
                        <a:pt x="22" y="0"/>
                      </a:cubicBezTo>
                      <a:cubicBezTo>
                        <a:pt x="323" y="0"/>
                        <a:pt x="323" y="0"/>
                        <a:pt x="323" y="0"/>
                      </a:cubicBezTo>
                      <a:cubicBezTo>
                        <a:pt x="335" y="0"/>
                        <a:pt x="345" y="10"/>
                        <a:pt x="345" y="22"/>
                      </a:cubicBezTo>
                      <a:lnTo>
                        <a:pt x="345" y="120"/>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2" name="组合 41"/>
              <p:cNvGrpSpPr/>
              <p:nvPr/>
            </p:nvGrpSpPr>
            <p:grpSpPr>
              <a:xfrm>
                <a:off x="7899589" y="5196239"/>
                <a:ext cx="615909" cy="388364"/>
                <a:chOff x="5262563" y="628650"/>
                <a:chExt cx="1714501" cy="1081088"/>
              </a:xfrm>
            </p:grpSpPr>
            <p:sp>
              <p:nvSpPr>
                <p:cNvPr id="46" name="Freeform 30"/>
                <p:cNvSpPr/>
                <p:nvPr/>
              </p:nvSpPr>
              <p:spPr bwMode="auto">
                <a:xfrm>
                  <a:off x="5538788" y="1468438"/>
                  <a:ext cx="1155700" cy="65088"/>
                </a:xfrm>
                <a:custGeom>
                  <a:avLst/>
                  <a:gdLst>
                    <a:gd name="T0" fmla="*/ 0 w 728"/>
                    <a:gd name="T1" fmla="*/ 41 h 41"/>
                    <a:gd name="T2" fmla="*/ 0 w 728"/>
                    <a:gd name="T3" fmla="*/ 0 h 41"/>
                    <a:gd name="T4" fmla="*/ 728 w 728"/>
                    <a:gd name="T5" fmla="*/ 0 h 41"/>
                    <a:gd name="T6" fmla="*/ 728 w 728"/>
                    <a:gd name="T7" fmla="*/ 41 h 41"/>
                    <a:gd name="T8" fmla="*/ 0 w 728"/>
                    <a:gd name="T9" fmla="*/ 41 h 41"/>
                    <a:gd name="T10" fmla="*/ 0 w 728"/>
                    <a:gd name="T11" fmla="*/ 41 h 41"/>
                  </a:gdLst>
                  <a:ahLst/>
                  <a:cxnLst>
                    <a:cxn ang="0">
                      <a:pos x="T0" y="T1"/>
                    </a:cxn>
                    <a:cxn ang="0">
                      <a:pos x="T2" y="T3"/>
                    </a:cxn>
                    <a:cxn ang="0">
                      <a:pos x="T4" y="T5"/>
                    </a:cxn>
                    <a:cxn ang="0">
                      <a:pos x="T6" y="T7"/>
                    </a:cxn>
                    <a:cxn ang="0">
                      <a:pos x="T8" y="T9"/>
                    </a:cxn>
                    <a:cxn ang="0">
                      <a:pos x="T10" y="T11"/>
                    </a:cxn>
                  </a:cxnLst>
                  <a:rect l="0" t="0" r="r" b="b"/>
                  <a:pathLst>
                    <a:path w="728" h="41">
                      <a:moveTo>
                        <a:pt x="0" y="41"/>
                      </a:moveTo>
                      <a:lnTo>
                        <a:pt x="0" y="0"/>
                      </a:lnTo>
                      <a:lnTo>
                        <a:pt x="728" y="0"/>
                      </a:lnTo>
                      <a:lnTo>
                        <a:pt x="728" y="41"/>
                      </a:lnTo>
                      <a:lnTo>
                        <a:pt x="0" y="41"/>
                      </a:lnTo>
                      <a:lnTo>
                        <a:pt x="0" y="41"/>
                      </a:lnTo>
                      <a:close/>
                    </a:path>
                  </a:pathLst>
                </a:custGeom>
                <a:solidFill>
                  <a:srgbClr val="A6C8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31"/>
                <p:cNvSpPr/>
                <p:nvPr/>
              </p:nvSpPr>
              <p:spPr bwMode="auto">
                <a:xfrm>
                  <a:off x="6088063" y="901700"/>
                  <a:ext cx="65088" cy="587375"/>
                </a:xfrm>
                <a:custGeom>
                  <a:avLst/>
                  <a:gdLst>
                    <a:gd name="T0" fmla="*/ 0 w 41"/>
                    <a:gd name="T1" fmla="*/ 370 h 370"/>
                    <a:gd name="T2" fmla="*/ 0 w 41"/>
                    <a:gd name="T3" fmla="*/ 0 h 370"/>
                    <a:gd name="T4" fmla="*/ 41 w 41"/>
                    <a:gd name="T5" fmla="*/ 0 h 370"/>
                    <a:gd name="T6" fmla="*/ 41 w 41"/>
                    <a:gd name="T7" fmla="*/ 370 h 370"/>
                    <a:gd name="T8" fmla="*/ 0 w 41"/>
                    <a:gd name="T9" fmla="*/ 370 h 370"/>
                    <a:gd name="T10" fmla="*/ 0 w 41"/>
                    <a:gd name="T11" fmla="*/ 370 h 370"/>
                  </a:gdLst>
                  <a:ahLst/>
                  <a:cxnLst>
                    <a:cxn ang="0">
                      <a:pos x="T0" y="T1"/>
                    </a:cxn>
                    <a:cxn ang="0">
                      <a:pos x="T2" y="T3"/>
                    </a:cxn>
                    <a:cxn ang="0">
                      <a:pos x="T4" y="T5"/>
                    </a:cxn>
                    <a:cxn ang="0">
                      <a:pos x="T6" y="T7"/>
                    </a:cxn>
                    <a:cxn ang="0">
                      <a:pos x="T8" y="T9"/>
                    </a:cxn>
                    <a:cxn ang="0">
                      <a:pos x="T10" y="T11"/>
                    </a:cxn>
                  </a:cxnLst>
                  <a:rect l="0" t="0" r="r" b="b"/>
                  <a:pathLst>
                    <a:path w="41" h="370">
                      <a:moveTo>
                        <a:pt x="0" y="370"/>
                      </a:moveTo>
                      <a:lnTo>
                        <a:pt x="0" y="0"/>
                      </a:lnTo>
                      <a:lnTo>
                        <a:pt x="41" y="0"/>
                      </a:lnTo>
                      <a:lnTo>
                        <a:pt x="41" y="370"/>
                      </a:lnTo>
                      <a:lnTo>
                        <a:pt x="0" y="370"/>
                      </a:lnTo>
                      <a:lnTo>
                        <a:pt x="0" y="370"/>
                      </a:lnTo>
                      <a:close/>
                    </a:path>
                  </a:pathLst>
                </a:custGeom>
                <a:solidFill>
                  <a:srgbClr val="A6C8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32"/>
                <p:cNvSpPr/>
                <p:nvPr/>
              </p:nvSpPr>
              <p:spPr bwMode="auto">
                <a:xfrm>
                  <a:off x="5262563" y="1292225"/>
                  <a:ext cx="431800" cy="417513"/>
                </a:xfrm>
                <a:custGeom>
                  <a:avLst/>
                  <a:gdLst>
                    <a:gd name="T0" fmla="*/ 147 w 147"/>
                    <a:gd name="T1" fmla="*/ 120 h 142"/>
                    <a:gd name="T2" fmla="*/ 124 w 147"/>
                    <a:gd name="T3" fmla="*/ 142 h 142"/>
                    <a:gd name="T4" fmla="*/ 23 w 147"/>
                    <a:gd name="T5" fmla="*/ 142 h 142"/>
                    <a:gd name="T6" fmla="*/ 0 w 147"/>
                    <a:gd name="T7" fmla="*/ 120 h 142"/>
                    <a:gd name="T8" fmla="*/ 0 w 147"/>
                    <a:gd name="T9" fmla="*/ 22 h 142"/>
                    <a:gd name="T10" fmla="*/ 23 w 147"/>
                    <a:gd name="T11" fmla="*/ 0 h 142"/>
                    <a:gd name="T12" fmla="*/ 124 w 147"/>
                    <a:gd name="T13" fmla="*/ 0 h 142"/>
                    <a:gd name="T14" fmla="*/ 147 w 147"/>
                    <a:gd name="T15" fmla="*/ 22 h 142"/>
                    <a:gd name="T16" fmla="*/ 147 w 147"/>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142">
                      <a:moveTo>
                        <a:pt x="147" y="120"/>
                      </a:moveTo>
                      <a:cubicBezTo>
                        <a:pt x="147" y="132"/>
                        <a:pt x="137" y="142"/>
                        <a:pt x="124" y="142"/>
                      </a:cubicBezTo>
                      <a:cubicBezTo>
                        <a:pt x="23" y="142"/>
                        <a:pt x="23" y="142"/>
                        <a:pt x="23" y="142"/>
                      </a:cubicBezTo>
                      <a:cubicBezTo>
                        <a:pt x="10" y="142"/>
                        <a:pt x="0" y="132"/>
                        <a:pt x="0" y="120"/>
                      </a:cubicBezTo>
                      <a:cubicBezTo>
                        <a:pt x="0" y="22"/>
                        <a:pt x="0" y="22"/>
                        <a:pt x="0" y="22"/>
                      </a:cubicBezTo>
                      <a:cubicBezTo>
                        <a:pt x="0" y="10"/>
                        <a:pt x="10" y="0"/>
                        <a:pt x="23" y="0"/>
                      </a:cubicBezTo>
                      <a:cubicBezTo>
                        <a:pt x="124" y="0"/>
                        <a:pt x="124" y="0"/>
                        <a:pt x="124" y="0"/>
                      </a:cubicBezTo>
                      <a:cubicBezTo>
                        <a:pt x="137" y="0"/>
                        <a:pt x="147" y="10"/>
                        <a:pt x="147" y="22"/>
                      </a:cubicBezTo>
                      <a:lnTo>
                        <a:pt x="147" y="120"/>
                      </a:ln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33"/>
                <p:cNvSpPr/>
                <p:nvPr/>
              </p:nvSpPr>
              <p:spPr bwMode="auto">
                <a:xfrm>
                  <a:off x="5907088" y="1292225"/>
                  <a:ext cx="428625" cy="417513"/>
                </a:xfrm>
                <a:custGeom>
                  <a:avLst/>
                  <a:gdLst>
                    <a:gd name="T0" fmla="*/ 146 w 146"/>
                    <a:gd name="T1" fmla="*/ 120 h 142"/>
                    <a:gd name="T2" fmla="*/ 123 w 146"/>
                    <a:gd name="T3" fmla="*/ 142 h 142"/>
                    <a:gd name="T4" fmla="*/ 22 w 146"/>
                    <a:gd name="T5" fmla="*/ 142 h 142"/>
                    <a:gd name="T6" fmla="*/ 0 w 146"/>
                    <a:gd name="T7" fmla="*/ 120 h 142"/>
                    <a:gd name="T8" fmla="*/ 0 w 146"/>
                    <a:gd name="T9" fmla="*/ 22 h 142"/>
                    <a:gd name="T10" fmla="*/ 22 w 146"/>
                    <a:gd name="T11" fmla="*/ 0 h 142"/>
                    <a:gd name="T12" fmla="*/ 123 w 146"/>
                    <a:gd name="T13" fmla="*/ 0 h 142"/>
                    <a:gd name="T14" fmla="*/ 146 w 146"/>
                    <a:gd name="T15" fmla="*/ 22 h 142"/>
                    <a:gd name="T16" fmla="*/ 146 w 146"/>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142">
                      <a:moveTo>
                        <a:pt x="146" y="120"/>
                      </a:moveTo>
                      <a:cubicBezTo>
                        <a:pt x="146" y="132"/>
                        <a:pt x="136" y="142"/>
                        <a:pt x="123" y="142"/>
                      </a:cubicBezTo>
                      <a:cubicBezTo>
                        <a:pt x="22" y="142"/>
                        <a:pt x="22" y="142"/>
                        <a:pt x="22" y="142"/>
                      </a:cubicBezTo>
                      <a:cubicBezTo>
                        <a:pt x="10" y="142"/>
                        <a:pt x="0" y="132"/>
                        <a:pt x="0" y="120"/>
                      </a:cubicBezTo>
                      <a:cubicBezTo>
                        <a:pt x="0" y="22"/>
                        <a:pt x="0" y="22"/>
                        <a:pt x="0" y="22"/>
                      </a:cubicBezTo>
                      <a:cubicBezTo>
                        <a:pt x="0" y="10"/>
                        <a:pt x="10" y="0"/>
                        <a:pt x="22" y="0"/>
                      </a:cubicBezTo>
                      <a:cubicBezTo>
                        <a:pt x="123" y="0"/>
                        <a:pt x="123" y="0"/>
                        <a:pt x="123" y="0"/>
                      </a:cubicBezTo>
                      <a:cubicBezTo>
                        <a:pt x="136" y="0"/>
                        <a:pt x="146" y="10"/>
                        <a:pt x="146" y="22"/>
                      </a:cubicBezTo>
                      <a:lnTo>
                        <a:pt x="146" y="120"/>
                      </a:ln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34"/>
                <p:cNvSpPr/>
                <p:nvPr/>
              </p:nvSpPr>
              <p:spPr bwMode="auto">
                <a:xfrm>
                  <a:off x="6546851" y="1292225"/>
                  <a:ext cx="430213" cy="417513"/>
                </a:xfrm>
                <a:custGeom>
                  <a:avLst/>
                  <a:gdLst>
                    <a:gd name="T0" fmla="*/ 146 w 146"/>
                    <a:gd name="T1" fmla="*/ 120 h 142"/>
                    <a:gd name="T2" fmla="*/ 124 w 146"/>
                    <a:gd name="T3" fmla="*/ 142 h 142"/>
                    <a:gd name="T4" fmla="*/ 22 w 146"/>
                    <a:gd name="T5" fmla="*/ 142 h 142"/>
                    <a:gd name="T6" fmla="*/ 0 w 146"/>
                    <a:gd name="T7" fmla="*/ 120 h 142"/>
                    <a:gd name="T8" fmla="*/ 0 w 146"/>
                    <a:gd name="T9" fmla="*/ 22 h 142"/>
                    <a:gd name="T10" fmla="*/ 22 w 146"/>
                    <a:gd name="T11" fmla="*/ 0 h 142"/>
                    <a:gd name="T12" fmla="*/ 124 w 146"/>
                    <a:gd name="T13" fmla="*/ 0 h 142"/>
                    <a:gd name="T14" fmla="*/ 146 w 146"/>
                    <a:gd name="T15" fmla="*/ 22 h 142"/>
                    <a:gd name="T16" fmla="*/ 146 w 146"/>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142">
                      <a:moveTo>
                        <a:pt x="146" y="120"/>
                      </a:moveTo>
                      <a:cubicBezTo>
                        <a:pt x="146" y="132"/>
                        <a:pt x="136" y="142"/>
                        <a:pt x="124" y="142"/>
                      </a:cubicBezTo>
                      <a:cubicBezTo>
                        <a:pt x="22" y="142"/>
                        <a:pt x="22" y="142"/>
                        <a:pt x="22" y="142"/>
                      </a:cubicBezTo>
                      <a:cubicBezTo>
                        <a:pt x="10" y="142"/>
                        <a:pt x="0" y="132"/>
                        <a:pt x="0" y="120"/>
                      </a:cubicBezTo>
                      <a:cubicBezTo>
                        <a:pt x="0" y="22"/>
                        <a:pt x="0" y="22"/>
                        <a:pt x="0" y="22"/>
                      </a:cubicBezTo>
                      <a:cubicBezTo>
                        <a:pt x="0" y="10"/>
                        <a:pt x="10" y="0"/>
                        <a:pt x="22" y="0"/>
                      </a:cubicBezTo>
                      <a:cubicBezTo>
                        <a:pt x="124" y="0"/>
                        <a:pt x="124" y="0"/>
                        <a:pt x="124" y="0"/>
                      </a:cubicBezTo>
                      <a:cubicBezTo>
                        <a:pt x="136" y="0"/>
                        <a:pt x="146" y="10"/>
                        <a:pt x="146" y="22"/>
                      </a:cubicBezTo>
                      <a:lnTo>
                        <a:pt x="146" y="120"/>
                      </a:ln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35"/>
                <p:cNvSpPr/>
                <p:nvPr/>
              </p:nvSpPr>
              <p:spPr bwMode="auto">
                <a:xfrm>
                  <a:off x="5611813" y="628650"/>
                  <a:ext cx="1014413" cy="417513"/>
                </a:xfrm>
                <a:custGeom>
                  <a:avLst/>
                  <a:gdLst>
                    <a:gd name="T0" fmla="*/ 345 w 345"/>
                    <a:gd name="T1" fmla="*/ 120 h 142"/>
                    <a:gd name="T2" fmla="*/ 323 w 345"/>
                    <a:gd name="T3" fmla="*/ 142 h 142"/>
                    <a:gd name="T4" fmla="*/ 22 w 345"/>
                    <a:gd name="T5" fmla="*/ 142 h 142"/>
                    <a:gd name="T6" fmla="*/ 0 w 345"/>
                    <a:gd name="T7" fmla="*/ 120 h 142"/>
                    <a:gd name="T8" fmla="*/ 0 w 345"/>
                    <a:gd name="T9" fmla="*/ 22 h 142"/>
                    <a:gd name="T10" fmla="*/ 22 w 345"/>
                    <a:gd name="T11" fmla="*/ 0 h 142"/>
                    <a:gd name="T12" fmla="*/ 323 w 345"/>
                    <a:gd name="T13" fmla="*/ 0 h 142"/>
                    <a:gd name="T14" fmla="*/ 345 w 345"/>
                    <a:gd name="T15" fmla="*/ 22 h 142"/>
                    <a:gd name="T16" fmla="*/ 345 w 345"/>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142">
                      <a:moveTo>
                        <a:pt x="345" y="120"/>
                      </a:moveTo>
                      <a:cubicBezTo>
                        <a:pt x="345" y="132"/>
                        <a:pt x="335" y="142"/>
                        <a:pt x="323" y="142"/>
                      </a:cubicBezTo>
                      <a:cubicBezTo>
                        <a:pt x="22" y="142"/>
                        <a:pt x="22" y="142"/>
                        <a:pt x="22" y="142"/>
                      </a:cubicBezTo>
                      <a:cubicBezTo>
                        <a:pt x="10" y="142"/>
                        <a:pt x="0" y="132"/>
                        <a:pt x="0" y="120"/>
                      </a:cubicBezTo>
                      <a:cubicBezTo>
                        <a:pt x="0" y="22"/>
                        <a:pt x="0" y="22"/>
                        <a:pt x="0" y="22"/>
                      </a:cubicBezTo>
                      <a:cubicBezTo>
                        <a:pt x="0" y="10"/>
                        <a:pt x="10" y="0"/>
                        <a:pt x="22" y="0"/>
                      </a:cubicBezTo>
                      <a:cubicBezTo>
                        <a:pt x="323" y="0"/>
                        <a:pt x="323" y="0"/>
                        <a:pt x="323" y="0"/>
                      </a:cubicBezTo>
                      <a:cubicBezTo>
                        <a:pt x="335" y="0"/>
                        <a:pt x="345" y="10"/>
                        <a:pt x="345" y="22"/>
                      </a:cubicBezTo>
                      <a:lnTo>
                        <a:pt x="345" y="120"/>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43" name="文本框 43"/>
              <p:cNvSpPr txBox="1"/>
              <p:nvPr/>
            </p:nvSpPr>
            <p:spPr>
              <a:xfrm>
                <a:off x="8885863" y="3713628"/>
                <a:ext cx="2099875" cy="553998"/>
              </a:xfrm>
              <a:prstGeom prst="rect">
                <a:avLst/>
              </a:prstGeom>
              <a:noFill/>
            </p:spPr>
            <p:txBody>
              <a:bodyPr wrap="square" rtlCol="0">
                <a:spAutoFit/>
              </a:bodyPr>
              <a:lstStyle/>
              <a:p>
                <a:pPr algn="just">
                  <a:lnSpc>
                    <a:spcPct val="150000"/>
                  </a:lnSpc>
                </a:pPr>
                <a:r>
                  <a:rPr lang="en-US" altLang="zh-CN" sz="2000" b="1" dirty="0"/>
                  <a:t>RANK.AVG</a:t>
                </a:r>
                <a:r>
                  <a:rPr lang="zh-CN" altLang="en-US" sz="2000" b="1" dirty="0"/>
                  <a:t>函数</a:t>
                </a:r>
                <a:endParaRPr lang="en-US" altLang="zh-CN" sz="2000" b="1" dirty="0"/>
              </a:p>
            </p:txBody>
          </p:sp>
          <p:sp>
            <p:nvSpPr>
              <p:cNvPr id="44" name="文本框 43"/>
              <p:cNvSpPr txBox="1"/>
              <p:nvPr/>
            </p:nvSpPr>
            <p:spPr>
              <a:xfrm>
                <a:off x="8885863" y="4446413"/>
                <a:ext cx="1799733" cy="499111"/>
              </a:xfrm>
              <a:prstGeom prst="rect">
                <a:avLst/>
              </a:prstGeom>
              <a:noFill/>
            </p:spPr>
            <p:txBody>
              <a:bodyPr wrap="square" rtlCol="0">
                <a:spAutoFit/>
              </a:bodyPr>
              <a:lstStyle/>
              <a:p>
                <a:pPr algn="just">
                  <a:lnSpc>
                    <a:spcPct val="150000"/>
                  </a:lnSpc>
                </a:pPr>
                <a:r>
                  <a:rPr lang="en-US" altLang="zh-CN" sz="2000" b="1" dirty="0"/>
                  <a:t>SUMIF</a:t>
                </a:r>
                <a:r>
                  <a:rPr lang="zh-CN" altLang="en-US" sz="2000" b="1" dirty="0"/>
                  <a:t>函数</a:t>
                </a:r>
                <a:endParaRPr lang="en-US" altLang="zh-CN" sz="2000" b="1" dirty="0"/>
              </a:p>
            </p:txBody>
          </p:sp>
          <p:sp>
            <p:nvSpPr>
              <p:cNvPr id="45" name="文本框 43"/>
              <p:cNvSpPr txBox="1"/>
              <p:nvPr/>
            </p:nvSpPr>
            <p:spPr>
              <a:xfrm>
                <a:off x="8885863" y="5178364"/>
                <a:ext cx="1799733" cy="499111"/>
              </a:xfrm>
              <a:prstGeom prst="rect">
                <a:avLst/>
              </a:prstGeom>
              <a:noFill/>
            </p:spPr>
            <p:txBody>
              <a:bodyPr wrap="square" rtlCol="0">
                <a:spAutoFit/>
              </a:bodyPr>
              <a:lstStyle/>
              <a:p>
                <a:pPr algn="just">
                  <a:lnSpc>
                    <a:spcPct val="150000"/>
                  </a:lnSpc>
                </a:pPr>
                <a:r>
                  <a:rPr lang="en-US" altLang="zh-CN" sz="2000" b="1" dirty="0"/>
                  <a:t>INDEX</a:t>
                </a:r>
                <a:r>
                  <a:rPr lang="zh-CN" altLang="en-US" sz="2000" b="1" dirty="0"/>
                  <a:t>函数</a:t>
                </a:r>
                <a:endParaRPr lang="en-US" altLang="zh-CN" sz="2000" b="1" dirty="0"/>
              </a:p>
            </p:txBody>
          </p:sp>
        </p:gr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fontScale="90000"/>
          </a:bodyPr>
          <a:lstStyle/>
          <a:p>
            <a:r>
              <a:rPr lang="zh-CN" altLang="zh-CN" sz="3110" dirty="0"/>
              <a:t>（一</a:t>
            </a:r>
            <a:r>
              <a:rPr lang="zh-CN" altLang="zh-CN" sz="3110" dirty="0" smtClean="0"/>
              <a:t>）</a:t>
            </a:r>
            <a:r>
              <a:rPr lang="zh-CN" altLang="en-US" sz="3110" dirty="0"/>
              <a:t>了解电子表格处理的应用场景</a:t>
            </a:r>
          </a:p>
        </p:txBody>
      </p:sp>
      <p:sp>
        <p:nvSpPr>
          <p:cNvPr id="40" name="内容占位符 2"/>
          <p:cNvSpPr txBox="1"/>
          <p:nvPr/>
        </p:nvSpPr>
        <p:spPr>
          <a:xfrm>
            <a:off x="669923" y="994378"/>
            <a:ext cx="10760075" cy="1508192"/>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en-US" altLang="zh-CN" sz="2000" dirty="0">
                <a:cs typeface="+mn-ea"/>
              </a:rPr>
              <a:t>WPS Office</a:t>
            </a:r>
            <a:r>
              <a:rPr lang="zh-CN" altLang="en-US" sz="2000" dirty="0">
                <a:cs typeface="+mn-ea"/>
              </a:rPr>
              <a:t>的电子表格功能非常强大，其基本功能是对数据进行记录、计算与分析</a:t>
            </a:r>
            <a:r>
              <a:rPr sz="2000" dirty="0" smtClean="0">
                <a:cs typeface="+mn-ea"/>
              </a:rPr>
              <a:t>。</a:t>
            </a:r>
            <a:endParaRPr sz="2000" dirty="0">
              <a:cs typeface="+mn-ea"/>
            </a:endParaRPr>
          </a:p>
        </p:txBody>
      </p:sp>
      <p:grpSp>
        <p:nvGrpSpPr>
          <p:cNvPr id="8" name="组合 7"/>
          <p:cNvGrpSpPr/>
          <p:nvPr/>
        </p:nvGrpSpPr>
        <p:grpSpPr>
          <a:xfrm>
            <a:off x="1816278" y="3093903"/>
            <a:ext cx="8691327" cy="1715770"/>
            <a:chOff x="1493822" y="3265919"/>
            <a:chExt cx="8691327" cy="1715770"/>
          </a:xfrm>
        </p:grpSpPr>
        <p:sp>
          <p:nvSpPr>
            <p:cNvPr id="16" name="矩形 15"/>
            <p:cNvSpPr/>
            <p:nvPr>
              <p:custDataLst>
                <p:tags r:id="rId1"/>
              </p:custDataLst>
            </p:nvPr>
          </p:nvSpPr>
          <p:spPr>
            <a:xfrm>
              <a:off x="4997117" y="4370819"/>
              <a:ext cx="1741805" cy="610870"/>
            </a:xfrm>
            <a:prstGeom prst="rect">
              <a:avLst/>
            </a:prstGeom>
          </p:spPr>
          <p:txBody>
            <a:bodyPr wrap="square">
              <a:noAutofit/>
            </a:bodyPr>
            <a:lstStyle/>
            <a:p>
              <a:pPr algn="just">
                <a:lnSpc>
                  <a:spcPct val="130000"/>
                </a:lnSpc>
              </a:pP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人力资源管理</a:t>
              </a:r>
            </a:p>
          </p:txBody>
        </p:sp>
        <p:cxnSp>
          <p:nvCxnSpPr>
            <p:cNvPr id="18" name="直接连接符 17"/>
            <p:cNvCxnSpPr>
              <a:stCxn id="24" idx="6"/>
            </p:cNvCxnSpPr>
            <p:nvPr>
              <p:custDataLst>
                <p:tags r:id="rId2"/>
              </p:custDataLst>
            </p:nvPr>
          </p:nvCxnSpPr>
          <p:spPr>
            <a:xfrm>
              <a:off x="6292881" y="3733340"/>
              <a:ext cx="3892268" cy="12382"/>
            </a:xfrm>
            <a:prstGeom prst="line">
              <a:avLst/>
            </a:prstGeom>
            <a:ln w="38100">
              <a:solidFill>
                <a:schemeClr val="bg1">
                  <a:lumMod val="75000"/>
                </a:schemeClr>
              </a:solidFill>
            </a:ln>
          </p:spPr>
          <p:style>
            <a:lnRef idx="1">
              <a:srgbClr val="FFCA08"/>
            </a:lnRef>
            <a:fillRef idx="0">
              <a:srgbClr val="FFCA08"/>
            </a:fillRef>
            <a:effectRef idx="0">
              <a:srgbClr val="FFCA08"/>
            </a:effectRef>
            <a:fontRef idx="minor">
              <a:srgbClr val="5F5F5F"/>
            </a:fontRef>
          </p:style>
        </p:cxnSp>
        <p:cxnSp>
          <p:nvCxnSpPr>
            <p:cNvPr id="20" name="直接连接符 19"/>
            <p:cNvCxnSpPr>
              <a:endCxn id="24" idx="2"/>
            </p:cNvCxnSpPr>
            <p:nvPr>
              <p:custDataLst>
                <p:tags r:id="rId3"/>
              </p:custDataLst>
            </p:nvPr>
          </p:nvCxnSpPr>
          <p:spPr>
            <a:xfrm>
              <a:off x="1493822" y="3720958"/>
              <a:ext cx="3948305" cy="12382"/>
            </a:xfrm>
            <a:prstGeom prst="line">
              <a:avLst/>
            </a:prstGeom>
            <a:ln w="38100">
              <a:solidFill>
                <a:schemeClr val="bg1">
                  <a:lumMod val="75000"/>
                </a:schemeClr>
              </a:solidFill>
            </a:ln>
          </p:spPr>
          <p:style>
            <a:lnRef idx="1">
              <a:srgbClr val="FFCA08"/>
            </a:lnRef>
            <a:fillRef idx="0">
              <a:srgbClr val="FFCA08"/>
            </a:fillRef>
            <a:effectRef idx="0">
              <a:srgbClr val="FFCA08"/>
            </a:effectRef>
            <a:fontRef idx="minor">
              <a:srgbClr val="5F5F5F"/>
            </a:fontRef>
          </p:style>
        </p:cxnSp>
        <p:grpSp>
          <p:nvGrpSpPr>
            <p:cNvPr id="22" name="组合 21"/>
            <p:cNvGrpSpPr/>
            <p:nvPr>
              <p:custDataLst>
                <p:tags r:id="rId4"/>
              </p:custDataLst>
            </p:nvPr>
          </p:nvGrpSpPr>
          <p:grpSpPr>
            <a:xfrm>
              <a:off x="5442127" y="3294555"/>
              <a:ext cx="850754" cy="877570"/>
              <a:chOff x="5511165" y="2213610"/>
              <a:chExt cx="1169670" cy="1169670"/>
            </a:xfrm>
          </p:grpSpPr>
          <p:sp>
            <p:nvSpPr>
              <p:cNvPr id="24" name="椭圆 23"/>
              <p:cNvSpPr/>
              <p:nvPr>
                <p:custDataLst>
                  <p:tags r:id="rId13"/>
                </p:custDataLst>
              </p:nvPr>
            </p:nvSpPr>
            <p:spPr>
              <a:xfrm>
                <a:off x="5511165" y="2213610"/>
                <a:ext cx="1169670" cy="1169670"/>
              </a:xfrm>
              <a:prstGeom prst="ellipse">
                <a:avLst/>
              </a:prstGeom>
              <a:solidFill>
                <a:srgbClr val="FFCA08"/>
              </a:solidFill>
            </p:spPr>
            <p:txBody>
              <a:bodyPr rot="0" spcFirstLastPara="0" vertOverflow="overflow" horzOverflow="overflow" vert="horz" wrap="square" lIns="0" tIns="0" rIns="0" bIns="0" numCol="1" spcCol="0" rtlCol="0" fromWordArt="0" anchor="ctr" anchorCtr="0" forceAA="0" compatLnSpc="1">
                <a:normAutofit/>
              </a:bodyPr>
              <a:lstStyle/>
              <a:p>
                <a:pPr algn="ctr"/>
                <a:r>
                  <a:rPr lang="en-US" altLang="zh-CN" sz="1350" smtClean="0">
                    <a:solidFill>
                      <a:sysClr val="window" lastClr="FFFFFF"/>
                    </a:solidFill>
                    <a:latin typeface="Arial" panose="020B0604020202020204" pitchFamily="34" charset="0"/>
                    <a:ea typeface="黑体" panose="02010609060101010101" charset="-122"/>
                    <a:cs typeface="+mn-ea"/>
                    <a:sym typeface="Arial" panose="020B0604020202020204" pitchFamily="34" charset="0"/>
                  </a:rPr>
                  <a:t>.</a:t>
                </a:r>
              </a:p>
            </p:txBody>
          </p:sp>
          <p:sp>
            <p:nvSpPr>
              <p:cNvPr id="25" name="椭圆 24"/>
              <p:cNvSpPr/>
              <p:nvPr>
                <p:custDataLst>
                  <p:tags r:id="rId14"/>
                </p:custDataLst>
              </p:nvPr>
            </p:nvSpPr>
            <p:spPr>
              <a:xfrm>
                <a:off x="6320790" y="2213610"/>
                <a:ext cx="360045" cy="360045"/>
              </a:xfrm>
              <a:prstGeom prst="ellipse">
                <a:avLst/>
              </a:prstGeom>
              <a:solidFill>
                <a:srgbClr val="FFFFFF"/>
              </a:solidFill>
              <a:ln w="19050">
                <a:solidFill>
                  <a:srgbClr val="FFCA08">
                    <a:lumMod val="40000"/>
                    <a:lumOff val="60000"/>
                  </a:srgbClr>
                </a:solidFill>
              </a:ln>
            </p:spPr>
            <p:style>
              <a:lnRef idx="2">
                <a:srgbClr val="FFCA08">
                  <a:shade val="50000"/>
                </a:srgbClr>
              </a:lnRef>
              <a:fillRef idx="1">
                <a:srgbClr val="FFCA08"/>
              </a:fillRef>
              <a:effectRef idx="0">
                <a:srgbClr val="FFCA08"/>
              </a:effectRef>
              <a:fontRef idx="minor">
                <a:sysClr val="window" lastClr="FFFFFF"/>
              </a:fontRef>
            </p:style>
            <p:txBody>
              <a:bodyPr lIns="0" tIns="0" rIns="0" bIns="0" rtlCol="0" anchor="ctr">
                <a:normAutofit fontScale="97500" lnSpcReduction="10000"/>
              </a:bodyPr>
              <a:lstStyle/>
              <a:p>
                <a:pPr algn="ctr"/>
                <a:r>
                  <a:rPr lang="en-US" altLang="zh-CN" sz="1350" b="1" dirty="0" smtClean="0">
                    <a:solidFill>
                      <a:srgbClr val="FFCA08">
                        <a:lumMod val="75000"/>
                      </a:srgbClr>
                    </a:solidFill>
                    <a:sym typeface="Arial" panose="020B0604020202020204" pitchFamily="34" charset="0"/>
                  </a:rPr>
                  <a:t>B</a:t>
                </a:r>
                <a:endParaRPr lang="zh-CN" altLang="en-US" sz="1350" b="1" dirty="0">
                  <a:solidFill>
                    <a:srgbClr val="FFCA08">
                      <a:lumMod val="75000"/>
                    </a:srgbClr>
                  </a:solidFill>
                  <a:sym typeface="Arial" panose="020B0604020202020204" pitchFamily="34" charset="0"/>
                </a:endParaRPr>
              </a:p>
            </p:txBody>
          </p:sp>
        </p:grpSp>
        <p:grpSp>
          <p:nvGrpSpPr>
            <p:cNvPr id="26" name="组合 25"/>
            <p:cNvGrpSpPr/>
            <p:nvPr>
              <p:custDataLst>
                <p:tags r:id="rId5"/>
              </p:custDataLst>
            </p:nvPr>
          </p:nvGrpSpPr>
          <p:grpSpPr>
            <a:xfrm>
              <a:off x="8396479" y="3282173"/>
              <a:ext cx="850754" cy="877570"/>
              <a:chOff x="5511165" y="2213610"/>
              <a:chExt cx="1169670" cy="1169670"/>
            </a:xfrm>
          </p:grpSpPr>
          <p:sp>
            <p:nvSpPr>
              <p:cNvPr id="27" name="椭圆 26"/>
              <p:cNvSpPr/>
              <p:nvPr>
                <p:custDataLst>
                  <p:tags r:id="rId11"/>
                </p:custDataLst>
              </p:nvPr>
            </p:nvSpPr>
            <p:spPr>
              <a:xfrm>
                <a:off x="5511165" y="2213610"/>
                <a:ext cx="1169670" cy="1169670"/>
              </a:xfrm>
              <a:prstGeom prst="ellipse">
                <a:avLst/>
              </a:prstGeom>
              <a:solidFill>
                <a:schemeClr val="accent3">
                  <a:lumMod val="60000"/>
                  <a:lumOff val="40000"/>
                </a:schemeClr>
              </a:solidFill>
            </p:spPr>
            <p:txBody>
              <a:bodyPr rot="0" spcFirstLastPara="0" vertOverflow="overflow" horzOverflow="overflow" vert="horz" wrap="square" lIns="0" tIns="0" rIns="0" bIns="0" numCol="1" spcCol="0" rtlCol="0" fromWordArt="0" anchor="ctr" anchorCtr="0" forceAA="0" compatLnSpc="1">
                <a:normAutofit/>
              </a:bodyPr>
              <a:lstStyle/>
              <a:p>
                <a:pPr algn="ctr"/>
                <a:r>
                  <a:rPr lang="en-US" altLang="zh-CN" sz="1350" dirty="0" smtClean="0">
                    <a:solidFill>
                      <a:sysClr val="window" lastClr="FFFFFF"/>
                    </a:solidFill>
                    <a:latin typeface="Arial" panose="020B0604020202020204" pitchFamily="34" charset="0"/>
                    <a:ea typeface="黑体" panose="02010609060101010101" charset="-122"/>
                    <a:cs typeface="+mn-ea"/>
                    <a:sym typeface="Arial" panose="020B0604020202020204" pitchFamily="34" charset="0"/>
                  </a:rPr>
                  <a:t>.</a:t>
                </a:r>
              </a:p>
            </p:txBody>
          </p:sp>
          <p:sp>
            <p:nvSpPr>
              <p:cNvPr id="28" name="椭圆 27"/>
              <p:cNvSpPr/>
              <p:nvPr>
                <p:custDataLst>
                  <p:tags r:id="rId12"/>
                </p:custDataLst>
              </p:nvPr>
            </p:nvSpPr>
            <p:spPr>
              <a:xfrm>
                <a:off x="6320790" y="2213610"/>
                <a:ext cx="360045" cy="360045"/>
              </a:xfrm>
              <a:prstGeom prst="ellipse">
                <a:avLst/>
              </a:prstGeom>
              <a:solidFill>
                <a:srgbClr val="FFFFFF"/>
              </a:solidFill>
              <a:ln w="19050">
                <a:solidFill>
                  <a:schemeClr val="accent3"/>
                </a:solidFill>
              </a:ln>
            </p:spPr>
            <p:style>
              <a:lnRef idx="2">
                <a:srgbClr val="FFCA08">
                  <a:shade val="50000"/>
                </a:srgbClr>
              </a:lnRef>
              <a:fillRef idx="1">
                <a:srgbClr val="FFCA08"/>
              </a:fillRef>
              <a:effectRef idx="0">
                <a:srgbClr val="FFCA08"/>
              </a:effectRef>
              <a:fontRef idx="minor">
                <a:sysClr val="window" lastClr="FFFFFF"/>
              </a:fontRef>
            </p:style>
            <p:txBody>
              <a:bodyPr lIns="0" tIns="0" rIns="0" bIns="0" rtlCol="0" anchor="ctr">
                <a:normAutofit fontScale="97500" lnSpcReduction="10000"/>
              </a:bodyPr>
              <a:lstStyle/>
              <a:p>
                <a:pPr algn="ctr"/>
                <a:r>
                  <a:rPr lang="en-US" altLang="zh-CN" sz="1350" b="1" dirty="0" smtClean="0">
                    <a:solidFill>
                      <a:schemeClr val="accent3"/>
                    </a:solidFill>
                    <a:sym typeface="Arial" panose="020B0604020202020204" pitchFamily="34" charset="0"/>
                  </a:rPr>
                  <a:t>C</a:t>
                </a:r>
              </a:p>
            </p:txBody>
          </p:sp>
        </p:grpSp>
        <p:sp>
          <p:nvSpPr>
            <p:cNvPr id="29" name="矩形 28"/>
            <p:cNvSpPr/>
            <p:nvPr>
              <p:custDataLst>
                <p:tags r:id="rId6"/>
              </p:custDataLst>
            </p:nvPr>
          </p:nvSpPr>
          <p:spPr>
            <a:xfrm>
              <a:off x="8306447" y="4372410"/>
              <a:ext cx="1781877" cy="524863"/>
            </a:xfrm>
            <a:prstGeom prst="rect">
              <a:avLst/>
            </a:prstGeom>
          </p:spPr>
          <p:txBody>
            <a:bodyPr wrap="square">
              <a:noAutofit/>
            </a:bodyPr>
            <a:lstStyle/>
            <a:p>
              <a:pPr algn="just">
                <a:lnSpc>
                  <a:spcPct val="130000"/>
                </a:lnSpc>
              </a:pP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销售管理</a:t>
              </a:r>
            </a:p>
          </p:txBody>
        </p:sp>
        <p:grpSp>
          <p:nvGrpSpPr>
            <p:cNvPr id="30" name="组合 29"/>
            <p:cNvGrpSpPr/>
            <p:nvPr>
              <p:custDataLst>
                <p:tags r:id="rId7"/>
              </p:custDataLst>
            </p:nvPr>
          </p:nvGrpSpPr>
          <p:grpSpPr>
            <a:xfrm>
              <a:off x="2374916" y="3265919"/>
              <a:ext cx="850754" cy="877570"/>
              <a:chOff x="5511165" y="2213610"/>
              <a:chExt cx="1169670" cy="1169670"/>
            </a:xfrm>
          </p:grpSpPr>
          <p:sp>
            <p:nvSpPr>
              <p:cNvPr id="31" name="椭圆 30"/>
              <p:cNvSpPr/>
              <p:nvPr>
                <p:custDataLst>
                  <p:tags r:id="rId9"/>
                </p:custDataLst>
              </p:nvPr>
            </p:nvSpPr>
            <p:spPr>
              <a:xfrm>
                <a:off x="5511165" y="2213610"/>
                <a:ext cx="1169670" cy="1169670"/>
              </a:xfrm>
              <a:prstGeom prst="ellipse">
                <a:avLst/>
              </a:prstGeom>
              <a:solidFill>
                <a:schemeClr val="accent3">
                  <a:lumMod val="60000"/>
                  <a:lumOff val="40000"/>
                </a:schemeClr>
              </a:solidFill>
            </p:spPr>
            <p:txBody>
              <a:bodyPr rot="0" spcFirstLastPara="0" vertOverflow="overflow" horzOverflow="overflow" vert="horz" wrap="square" lIns="0" tIns="0" rIns="0" bIns="0" numCol="1" spcCol="0" rtlCol="0" fromWordArt="0" anchor="ctr" anchorCtr="0" forceAA="0" compatLnSpc="1">
                <a:normAutofit/>
              </a:bodyPr>
              <a:lstStyle/>
              <a:p>
                <a:pPr algn="ctr"/>
                <a:r>
                  <a:rPr lang="en-US" altLang="zh-CN" sz="1350" dirty="0" smtClean="0">
                    <a:solidFill>
                      <a:sysClr val="window" lastClr="FFFFFF"/>
                    </a:solidFill>
                    <a:latin typeface="Arial" panose="020B0604020202020204" pitchFamily="34" charset="0"/>
                    <a:ea typeface="黑体" panose="02010609060101010101" charset="-122"/>
                    <a:cs typeface="+mn-ea"/>
                    <a:sym typeface="Arial" panose="020B0604020202020204" pitchFamily="34" charset="0"/>
                  </a:rPr>
                  <a:t>.</a:t>
                </a:r>
              </a:p>
            </p:txBody>
          </p:sp>
          <p:sp>
            <p:nvSpPr>
              <p:cNvPr id="32" name="椭圆 31"/>
              <p:cNvSpPr/>
              <p:nvPr>
                <p:custDataLst>
                  <p:tags r:id="rId10"/>
                </p:custDataLst>
              </p:nvPr>
            </p:nvSpPr>
            <p:spPr>
              <a:xfrm>
                <a:off x="6320790" y="2213610"/>
                <a:ext cx="360045" cy="360045"/>
              </a:xfrm>
              <a:prstGeom prst="ellipse">
                <a:avLst/>
              </a:prstGeom>
              <a:solidFill>
                <a:srgbClr val="FFFFFF"/>
              </a:solidFill>
              <a:ln w="19050">
                <a:solidFill>
                  <a:schemeClr val="accent3"/>
                </a:solidFill>
              </a:ln>
            </p:spPr>
            <p:style>
              <a:lnRef idx="2">
                <a:srgbClr val="FFCA08">
                  <a:shade val="50000"/>
                </a:srgbClr>
              </a:lnRef>
              <a:fillRef idx="1">
                <a:srgbClr val="FFCA08"/>
              </a:fillRef>
              <a:effectRef idx="0">
                <a:srgbClr val="FFCA08"/>
              </a:effectRef>
              <a:fontRef idx="minor">
                <a:sysClr val="window" lastClr="FFFFFF"/>
              </a:fontRef>
            </p:style>
            <p:txBody>
              <a:bodyPr lIns="0" tIns="0" rIns="0" bIns="0" rtlCol="0" anchor="ctr">
                <a:normAutofit fontScale="97500" lnSpcReduction="10000"/>
              </a:bodyPr>
              <a:lstStyle/>
              <a:p>
                <a:pPr algn="ctr"/>
                <a:r>
                  <a:rPr lang="en-US" altLang="zh-CN" sz="1350" b="1" dirty="0" smtClean="0">
                    <a:solidFill>
                      <a:schemeClr val="accent3"/>
                    </a:solidFill>
                    <a:sym typeface="Arial" panose="020B0604020202020204" pitchFamily="34" charset="0"/>
                  </a:rPr>
                  <a:t>A</a:t>
                </a:r>
              </a:p>
            </p:txBody>
          </p:sp>
        </p:grpSp>
        <p:sp>
          <p:nvSpPr>
            <p:cNvPr id="33" name="矩形 32"/>
            <p:cNvSpPr/>
            <p:nvPr>
              <p:custDataLst>
                <p:tags r:id="rId8"/>
              </p:custDataLst>
            </p:nvPr>
          </p:nvSpPr>
          <p:spPr>
            <a:xfrm>
              <a:off x="1961152" y="4329503"/>
              <a:ext cx="2005281" cy="610870"/>
            </a:xfrm>
            <a:prstGeom prst="rect">
              <a:avLst/>
            </a:prstGeom>
          </p:spPr>
          <p:txBody>
            <a:bodyPr wrap="square">
              <a:noAutofit/>
            </a:bodyPr>
            <a:lstStyle/>
            <a:p>
              <a:pPr algn="just">
                <a:lnSpc>
                  <a:spcPct val="130000"/>
                </a:lnSpc>
              </a:pP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财务管理</a:t>
              </a:r>
            </a:p>
          </p:txBody>
        </p:sp>
      </p:gr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013099" y="2002971"/>
            <a:ext cx="9728207" cy="4301576"/>
          </a:xfrm>
          <a:prstGeom prst="rect">
            <a:avLst/>
          </a:prstGeom>
          <a:solidFill>
            <a:schemeClr val="bg1"/>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14"/>
          <p:cNvSpPr/>
          <p:nvPr/>
        </p:nvSpPr>
        <p:spPr>
          <a:xfrm>
            <a:off x="10576414" y="2819442"/>
            <a:ext cx="329784" cy="2675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a:off x="1318772" y="2738958"/>
            <a:ext cx="1401277" cy="0"/>
          </a:xfrm>
          <a:prstGeom prst="line">
            <a:avLst/>
          </a:prstGeom>
          <a:ln w="254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216965" y="2205266"/>
            <a:ext cx="1885050" cy="497316"/>
          </a:xfrm>
          <a:prstGeom prst="rect">
            <a:avLst/>
          </a:prstGeom>
        </p:spPr>
        <p:txBody>
          <a:bodyPr wrap="square">
            <a:spAutoFit/>
          </a:bodyPr>
          <a:lstStyle/>
          <a:p>
            <a:pPr algn="just">
              <a:lnSpc>
                <a:spcPct val="120000"/>
              </a:lnSpc>
            </a:pPr>
            <a:r>
              <a:rPr lang="zh-CN" altLang="en-US" sz="2400" b="1" dirty="0">
                <a:solidFill>
                  <a:schemeClr val="tx1">
                    <a:lumMod val="65000"/>
                    <a:lumOff val="35000"/>
                  </a:schemeClr>
                </a:solidFill>
              </a:rPr>
              <a:t>任务实现</a:t>
            </a:r>
          </a:p>
        </p:txBody>
      </p:sp>
      <p:sp>
        <p:nvSpPr>
          <p:cNvPr id="9" name="矩形 8"/>
          <p:cNvSpPr/>
          <p:nvPr/>
        </p:nvSpPr>
        <p:spPr>
          <a:xfrm>
            <a:off x="2328863" y="0"/>
            <a:ext cx="9863137" cy="11417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0"/>
            <a:ext cx="3596749" cy="1141756"/>
          </a:xfrm>
          <a:custGeom>
            <a:avLst/>
            <a:gdLst>
              <a:gd name="connsiteX0" fmla="*/ 0 w 3596749"/>
              <a:gd name="connsiteY0" fmla="*/ 0 h 1268414"/>
              <a:gd name="connsiteX1" fmla="*/ 299302 w 3596749"/>
              <a:gd name="connsiteY1" fmla="*/ 0 h 1268414"/>
              <a:gd name="connsiteX2" fmla="*/ 795613 w 3596749"/>
              <a:gd name="connsiteY2" fmla="*/ 0 h 1268414"/>
              <a:gd name="connsiteX3" fmla="*/ 806567 w 3596749"/>
              <a:gd name="connsiteY3" fmla="*/ 0 h 1268414"/>
              <a:gd name="connsiteX4" fmla="*/ 1105869 w 3596749"/>
              <a:gd name="connsiteY4" fmla="*/ 0 h 1268414"/>
              <a:gd name="connsiteX5" fmla="*/ 1252078 w 3596749"/>
              <a:gd name="connsiteY5" fmla="*/ 0 h 1268414"/>
              <a:gd name="connsiteX6" fmla="*/ 1602180 w 3596749"/>
              <a:gd name="connsiteY6" fmla="*/ 0 h 1268414"/>
              <a:gd name="connsiteX7" fmla="*/ 1708543 w 3596749"/>
              <a:gd name="connsiteY7" fmla="*/ 0 h 1268414"/>
              <a:gd name="connsiteX8" fmla="*/ 2042864 w 3596749"/>
              <a:gd name="connsiteY8" fmla="*/ 0 h 1268414"/>
              <a:gd name="connsiteX9" fmla="*/ 2058645 w 3596749"/>
              <a:gd name="connsiteY9" fmla="*/ 0 h 1268414"/>
              <a:gd name="connsiteX10" fmla="*/ 2515110 w 3596749"/>
              <a:gd name="connsiteY10" fmla="*/ 0 h 1268414"/>
              <a:gd name="connsiteX11" fmla="*/ 2849431 w 3596749"/>
              <a:gd name="connsiteY11" fmla="*/ 0 h 1268414"/>
              <a:gd name="connsiteX12" fmla="*/ 3596749 w 3596749"/>
              <a:gd name="connsiteY12" fmla="*/ 747318 h 1268414"/>
              <a:gd name="connsiteX13" fmla="*/ 3075653 w 3596749"/>
              <a:gd name="connsiteY13" fmla="*/ 1268414 h 1268414"/>
              <a:gd name="connsiteX14" fmla="*/ 2744509 w 3596749"/>
              <a:gd name="connsiteY14" fmla="*/ 1268414 h 1268414"/>
              <a:gd name="connsiteX15" fmla="*/ 2359995 w 3596749"/>
              <a:gd name="connsiteY15" fmla="*/ 1268414 h 1268414"/>
              <a:gd name="connsiteX16" fmla="*/ 2288044 w 3596749"/>
              <a:gd name="connsiteY16" fmla="*/ 1268414 h 1268414"/>
              <a:gd name="connsiteX17" fmla="*/ 2269086 w 3596749"/>
              <a:gd name="connsiteY17" fmla="*/ 1268414 h 1268414"/>
              <a:gd name="connsiteX18" fmla="*/ 2018799 w 3596749"/>
              <a:gd name="connsiteY18" fmla="*/ 1268414 h 1268414"/>
              <a:gd name="connsiteX19" fmla="*/ 1937942 w 3596749"/>
              <a:gd name="connsiteY19" fmla="*/ 1268414 h 1268414"/>
              <a:gd name="connsiteX20" fmla="*/ 1831579 w 3596749"/>
              <a:gd name="connsiteY20" fmla="*/ 1268414 h 1268414"/>
              <a:gd name="connsiteX21" fmla="*/ 1562334 w 3596749"/>
              <a:gd name="connsiteY21" fmla="*/ 1268414 h 1268414"/>
              <a:gd name="connsiteX22" fmla="*/ 1553428 w 3596749"/>
              <a:gd name="connsiteY22" fmla="*/ 1268414 h 1268414"/>
              <a:gd name="connsiteX23" fmla="*/ 1532278 w 3596749"/>
              <a:gd name="connsiteY23" fmla="*/ 1268414 h 1268414"/>
              <a:gd name="connsiteX24" fmla="*/ 1481477 w 3596749"/>
              <a:gd name="connsiteY24" fmla="*/ 1268414 h 1268414"/>
              <a:gd name="connsiteX25" fmla="*/ 1212232 w 3596749"/>
              <a:gd name="connsiteY25" fmla="*/ 1268414 h 1268414"/>
              <a:gd name="connsiteX26" fmla="*/ 1105869 w 3596749"/>
              <a:gd name="connsiteY26" fmla="*/ 1268414 h 1268414"/>
              <a:gd name="connsiteX27" fmla="*/ 1025012 w 3596749"/>
              <a:gd name="connsiteY27" fmla="*/ 1268414 h 1268414"/>
              <a:gd name="connsiteX28" fmla="*/ 806567 w 3596749"/>
              <a:gd name="connsiteY28" fmla="*/ 1268414 h 1268414"/>
              <a:gd name="connsiteX29" fmla="*/ 755767 w 3596749"/>
              <a:gd name="connsiteY29" fmla="*/ 1268414 h 1268414"/>
              <a:gd name="connsiteX30" fmla="*/ 725711 w 3596749"/>
              <a:gd name="connsiteY30" fmla="*/ 1268414 h 1268414"/>
              <a:gd name="connsiteX31" fmla="*/ 299302 w 3596749"/>
              <a:gd name="connsiteY31" fmla="*/ 1268414 h 1268414"/>
              <a:gd name="connsiteX32" fmla="*/ 0 w 3596749"/>
              <a:gd name="connsiteY32" fmla="*/ 1268414 h 126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96749" h="1268414">
                <a:moveTo>
                  <a:pt x="0" y="0"/>
                </a:moveTo>
                <a:lnTo>
                  <a:pt x="299302" y="0"/>
                </a:lnTo>
                <a:lnTo>
                  <a:pt x="795613" y="0"/>
                </a:lnTo>
                <a:lnTo>
                  <a:pt x="806567" y="0"/>
                </a:lnTo>
                <a:lnTo>
                  <a:pt x="1105869" y="0"/>
                </a:lnTo>
                <a:lnTo>
                  <a:pt x="1252078" y="0"/>
                </a:lnTo>
                <a:lnTo>
                  <a:pt x="1602180" y="0"/>
                </a:lnTo>
                <a:lnTo>
                  <a:pt x="1708543" y="0"/>
                </a:lnTo>
                <a:lnTo>
                  <a:pt x="2042864" y="0"/>
                </a:lnTo>
                <a:lnTo>
                  <a:pt x="2058645" y="0"/>
                </a:lnTo>
                <a:lnTo>
                  <a:pt x="2515110" y="0"/>
                </a:lnTo>
                <a:lnTo>
                  <a:pt x="2849431" y="0"/>
                </a:lnTo>
                <a:lnTo>
                  <a:pt x="3596749" y="747318"/>
                </a:lnTo>
                <a:lnTo>
                  <a:pt x="3075653" y="1268414"/>
                </a:lnTo>
                <a:lnTo>
                  <a:pt x="2744509" y="1268414"/>
                </a:lnTo>
                <a:lnTo>
                  <a:pt x="2359995" y="1268414"/>
                </a:lnTo>
                <a:lnTo>
                  <a:pt x="2288044" y="1268414"/>
                </a:lnTo>
                <a:lnTo>
                  <a:pt x="2269086" y="1268414"/>
                </a:lnTo>
                <a:lnTo>
                  <a:pt x="2018799" y="1268414"/>
                </a:lnTo>
                <a:lnTo>
                  <a:pt x="1937942" y="1268414"/>
                </a:lnTo>
                <a:lnTo>
                  <a:pt x="1831579" y="1268414"/>
                </a:lnTo>
                <a:lnTo>
                  <a:pt x="1562334" y="1268414"/>
                </a:lnTo>
                <a:lnTo>
                  <a:pt x="1553428" y="1268414"/>
                </a:lnTo>
                <a:lnTo>
                  <a:pt x="1532278" y="1268414"/>
                </a:lnTo>
                <a:lnTo>
                  <a:pt x="1481477" y="1268414"/>
                </a:lnTo>
                <a:lnTo>
                  <a:pt x="1212232" y="1268414"/>
                </a:lnTo>
                <a:lnTo>
                  <a:pt x="1105869" y="1268414"/>
                </a:lnTo>
                <a:lnTo>
                  <a:pt x="1025012" y="1268414"/>
                </a:lnTo>
                <a:lnTo>
                  <a:pt x="806567" y="1268414"/>
                </a:lnTo>
                <a:lnTo>
                  <a:pt x="755767" y="1268414"/>
                </a:lnTo>
                <a:lnTo>
                  <a:pt x="725711" y="1268414"/>
                </a:lnTo>
                <a:lnTo>
                  <a:pt x="299302" y="1268414"/>
                </a:lnTo>
                <a:lnTo>
                  <a:pt x="0" y="126841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68812" y="299314"/>
            <a:ext cx="2031325" cy="646331"/>
          </a:xfrm>
          <a:prstGeom prst="rect">
            <a:avLst/>
          </a:prstGeom>
          <a:noFill/>
        </p:spPr>
        <p:txBody>
          <a:bodyPr wrap="none" rtlCol="0">
            <a:spAutoFit/>
            <a:scene3d>
              <a:camera prst="orthographicFront"/>
              <a:lightRig rig="threePt" dir="t"/>
            </a:scene3d>
            <a:sp3d contourW="12700"/>
          </a:bodyPr>
          <a:lstStyle/>
          <a:p>
            <a:pPr algn="ctr"/>
            <a:r>
              <a:rPr lang="zh-CN" altLang="en-US" sz="3600" b="1" dirty="0">
                <a:solidFill>
                  <a:schemeClr val="accent3"/>
                </a:solidFill>
                <a:latin typeface="+mn-ea"/>
                <a:cs typeface="经典综艺体简" panose="02010609000101010101" pitchFamily="49" charset="-122"/>
              </a:rPr>
              <a:t>任务实现</a:t>
            </a:r>
          </a:p>
        </p:txBody>
      </p:sp>
      <p:sp>
        <p:nvSpPr>
          <p:cNvPr id="21" name="文本框 11"/>
          <p:cNvSpPr txBox="1"/>
          <p:nvPr/>
        </p:nvSpPr>
        <p:spPr>
          <a:xfrm>
            <a:off x="5143658" y="534841"/>
            <a:ext cx="4257016" cy="521970"/>
          </a:xfrm>
          <a:prstGeom prst="rect">
            <a:avLst/>
          </a:prstGeom>
          <a:noFill/>
        </p:spPr>
        <p:txBody>
          <a:bodyPr wrap="square" rtlCol="0">
            <a:spAutoFit/>
            <a:scene3d>
              <a:camera prst="orthographicFront"/>
              <a:lightRig rig="threePt" dir="t"/>
            </a:scene3d>
            <a:sp3d contourW="12700"/>
          </a:bodyPr>
          <a:lstStyle/>
          <a:p>
            <a:r>
              <a:rPr lang="zh-CN" altLang="en-US" sz="2800" dirty="0">
                <a:solidFill>
                  <a:schemeClr val="tx1">
                    <a:lumMod val="85000"/>
                    <a:lumOff val="15000"/>
                  </a:schemeClr>
                </a:solidFill>
              </a:rPr>
              <a:t>计算财务</a:t>
            </a:r>
            <a:r>
              <a:rPr lang="zh-CN" altLang="en-US" sz="2800" dirty="0" smtClean="0">
                <a:solidFill>
                  <a:schemeClr val="tx1">
                    <a:lumMod val="85000"/>
                    <a:lumOff val="15000"/>
                  </a:schemeClr>
                </a:solidFill>
              </a:rPr>
              <a:t>报表数据</a:t>
            </a:r>
            <a:endParaRPr lang="zh-CN" altLang="en-US" sz="2800" dirty="0">
              <a:solidFill>
                <a:schemeClr val="tx1">
                  <a:lumMod val="85000"/>
                  <a:lumOff val="15000"/>
                </a:schemeClr>
              </a:solidFill>
            </a:endParaRPr>
          </a:p>
        </p:txBody>
      </p:sp>
      <p:sp>
        <p:nvSpPr>
          <p:cNvPr id="22" name="TextBox 21"/>
          <p:cNvSpPr txBox="1"/>
          <p:nvPr/>
        </p:nvSpPr>
        <p:spPr>
          <a:xfrm>
            <a:off x="3776964" y="535681"/>
            <a:ext cx="1366694" cy="523220"/>
          </a:xfrm>
          <a:prstGeom prst="rect">
            <a:avLst/>
          </a:prstGeom>
          <a:noFill/>
          <a:ln>
            <a:noFill/>
          </a:ln>
        </p:spPr>
        <p:txBody>
          <a:bodyPr wrap="square" rtlCol="0">
            <a:spAutoFit/>
          </a:bodyPr>
          <a:lstStyle/>
          <a:p>
            <a:r>
              <a:rPr lang="zh-CN" altLang="en-US" sz="2800" dirty="0">
                <a:solidFill>
                  <a:schemeClr val="tx1">
                    <a:lumMod val="85000"/>
                    <a:lumOff val="15000"/>
                  </a:schemeClr>
                </a:solidFill>
              </a:rPr>
              <a:t>任</a:t>
            </a:r>
            <a:r>
              <a:rPr lang="zh-CN" altLang="en-US" sz="2800" dirty="0" smtClean="0">
                <a:solidFill>
                  <a:schemeClr val="tx1">
                    <a:lumMod val="85000"/>
                    <a:lumOff val="15000"/>
                  </a:schemeClr>
                </a:solidFill>
              </a:rPr>
              <a:t>务三</a:t>
            </a:r>
            <a:endParaRPr lang="en-US" altLang="zh-CN" sz="2800" dirty="0">
              <a:solidFill>
                <a:schemeClr val="tx1">
                  <a:lumMod val="85000"/>
                  <a:lumOff val="15000"/>
                </a:schemeClr>
              </a:solidFill>
            </a:endParaRPr>
          </a:p>
        </p:txBody>
      </p:sp>
      <p:sp>
        <p:nvSpPr>
          <p:cNvPr id="2" name="矩形 1"/>
          <p:cNvSpPr/>
          <p:nvPr/>
        </p:nvSpPr>
        <p:spPr>
          <a:xfrm>
            <a:off x="3776964" y="2811982"/>
            <a:ext cx="4870244" cy="461665"/>
          </a:xfrm>
          <a:prstGeom prst="rect">
            <a:avLst/>
          </a:prstGeom>
        </p:spPr>
        <p:txBody>
          <a:bodyPr wrap="none">
            <a:spAutoFit/>
          </a:bodyPr>
          <a:lstStyle/>
          <a:p>
            <a:pPr algn="l"/>
            <a:r>
              <a:rPr lang="zh-CN" altLang="en-US" sz="2400" dirty="0"/>
              <a:t>（一）使用SUM函数计算实</a:t>
            </a:r>
            <a:r>
              <a:rPr lang="zh-CN" altLang="en-US" sz="2400" dirty="0" smtClean="0"/>
              <a:t>发工资</a:t>
            </a:r>
            <a:endParaRPr lang="zh-CN" altLang="en-US" sz="2400" dirty="0"/>
          </a:p>
        </p:txBody>
      </p:sp>
      <p:sp>
        <p:nvSpPr>
          <p:cNvPr id="20" name="矩形 19"/>
          <p:cNvSpPr/>
          <p:nvPr/>
        </p:nvSpPr>
        <p:spPr>
          <a:xfrm>
            <a:off x="3776964" y="3501008"/>
            <a:ext cx="5595620" cy="460375"/>
          </a:xfrm>
          <a:prstGeom prst="rect">
            <a:avLst/>
          </a:prstGeom>
        </p:spPr>
        <p:txBody>
          <a:bodyPr wrap="none">
            <a:spAutoFit/>
          </a:bodyPr>
          <a:lstStyle/>
          <a:p>
            <a:pPr algn="l"/>
            <a:r>
              <a:rPr lang="zh-CN" altLang="en-US" sz="2400" dirty="0"/>
              <a:t>（二）使用AVERAGE函数计算平均工资</a:t>
            </a:r>
          </a:p>
        </p:txBody>
      </p:sp>
      <p:sp>
        <p:nvSpPr>
          <p:cNvPr id="23" name="矩形 22"/>
          <p:cNvSpPr/>
          <p:nvPr/>
        </p:nvSpPr>
        <p:spPr>
          <a:xfrm>
            <a:off x="3776964" y="4149080"/>
            <a:ext cx="5669280" cy="460375"/>
          </a:xfrm>
          <a:prstGeom prst="rect">
            <a:avLst/>
          </a:prstGeom>
        </p:spPr>
        <p:txBody>
          <a:bodyPr wrap="none">
            <a:spAutoFit/>
          </a:bodyPr>
          <a:lstStyle/>
          <a:p>
            <a:pPr algn="l"/>
            <a:r>
              <a:rPr lang="zh-CN" altLang="en-US" sz="2400" dirty="0"/>
              <a:t>（三）使用MAX和MIN函数查看工资极值</a:t>
            </a:r>
          </a:p>
        </p:txBody>
      </p:sp>
      <p:sp>
        <p:nvSpPr>
          <p:cNvPr id="25" name="燕尾形 24"/>
          <p:cNvSpPr/>
          <p:nvPr/>
        </p:nvSpPr>
        <p:spPr>
          <a:xfrm>
            <a:off x="10957880" y="6112615"/>
            <a:ext cx="335280" cy="383863"/>
          </a:xfrm>
          <a:prstGeom prst="chevron">
            <a:avLst>
              <a:gd name="adj" fmla="val 3693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燕尾形 25"/>
          <p:cNvSpPr/>
          <p:nvPr/>
        </p:nvSpPr>
        <p:spPr>
          <a:xfrm>
            <a:off x="11332016" y="6112615"/>
            <a:ext cx="335280" cy="383863"/>
          </a:xfrm>
          <a:prstGeom prst="chevron">
            <a:avLst>
              <a:gd name="adj" fmla="val 36932"/>
            </a:avLst>
          </a:prstGeom>
          <a:solidFill>
            <a:srgbClr val="0274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燕尾形 26"/>
          <p:cNvSpPr/>
          <p:nvPr/>
        </p:nvSpPr>
        <p:spPr>
          <a:xfrm>
            <a:off x="11692056" y="6112615"/>
            <a:ext cx="335280" cy="383863"/>
          </a:xfrm>
          <a:prstGeom prst="chevron">
            <a:avLst>
              <a:gd name="adj" fmla="val 36932"/>
            </a:avLst>
          </a:prstGeom>
          <a:solidFill>
            <a:srgbClr val="079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矩形 17"/>
          <p:cNvSpPr/>
          <p:nvPr/>
        </p:nvSpPr>
        <p:spPr>
          <a:xfrm>
            <a:off x="3775598" y="4763145"/>
            <a:ext cx="4992370" cy="460375"/>
          </a:xfrm>
          <a:prstGeom prst="rect">
            <a:avLst/>
          </a:prstGeom>
        </p:spPr>
        <p:txBody>
          <a:bodyPr wrap="none">
            <a:spAutoFit/>
          </a:bodyPr>
          <a:lstStyle/>
          <a:p>
            <a:pPr algn="l"/>
            <a:r>
              <a:rPr lang="zh-CN" altLang="en-US" sz="2400" dirty="0" smtClean="0"/>
              <a:t>（四</a:t>
            </a:r>
            <a:r>
              <a:rPr lang="zh-CN" altLang="en-US" sz="2400" dirty="0"/>
              <a:t>）使用RANK函数统计工资高低</a:t>
            </a:r>
          </a:p>
        </p:txBody>
      </p:sp>
      <p:sp>
        <p:nvSpPr>
          <p:cNvPr id="24" name="矩形 23"/>
          <p:cNvSpPr/>
          <p:nvPr/>
        </p:nvSpPr>
        <p:spPr>
          <a:xfrm>
            <a:off x="3775597" y="5440288"/>
            <a:ext cx="5838825" cy="460375"/>
          </a:xfrm>
          <a:prstGeom prst="rect">
            <a:avLst/>
          </a:prstGeom>
        </p:spPr>
        <p:txBody>
          <a:bodyPr wrap="none">
            <a:spAutoFit/>
          </a:bodyPr>
          <a:lstStyle/>
          <a:p>
            <a:pPr algn="l"/>
            <a:r>
              <a:rPr lang="zh-CN" altLang="en-US" sz="2400" dirty="0" smtClean="0"/>
              <a:t>（五</a:t>
            </a:r>
            <a:r>
              <a:rPr lang="zh-CN" altLang="en-US" sz="2400" dirty="0"/>
              <a:t>）使用COUNT函数统计实发工资人数</a:t>
            </a:r>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10347158" y="3117931"/>
            <a:ext cx="1235240" cy="28336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标题 2"/>
          <p:cNvSpPr>
            <a:spLocks noGrp="1"/>
          </p:cNvSpPr>
          <p:nvPr>
            <p:ph type="title"/>
          </p:nvPr>
        </p:nvSpPr>
        <p:spPr/>
        <p:txBody>
          <a:bodyPr>
            <a:normAutofit/>
          </a:bodyPr>
          <a:lstStyle/>
          <a:p>
            <a:r>
              <a:rPr lang="zh-CN" altLang="en-US" dirty="0"/>
              <a:t>（一）使用</a:t>
            </a:r>
            <a:r>
              <a:rPr lang="en-US" altLang="zh-CN" dirty="0"/>
              <a:t>SUM</a:t>
            </a:r>
            <a:r>
              <a:rPr lang="zh-CN" altLang="en-US" dirty="0"/>
              <a:t>函数计算实</a:t>
            </a:r>
            <a:r>
              <a:rPr lang="zh-CN" altLang="en-US" dirty="0" smtClean="0"/>
              <a:t>发工资</a:t>
            </a:r>
            <a:endParaRPr lang="zh-CN" altLang="en-US" dirty="0"/>
          </a:p>
        </p:txBody>
      </p:sp>
      <p:sp>
        <p:nvSpPr>
          <p:cNvPr id="58" name="TextBox 57"/>
          <p:cNvSpPr txBox="1"/>
          <p:nvPr/>
        </p:nvSpPr>
        <p:spPr>
          <a:xfrm>
            <a:off x="720961" y="1102116"/>
            <a:ext cx="10973733" cy="1015663"/>
          </a:xfrm>
          <a:prstGeom prst="rect">
            <a:avLst/>
          </a:prstGeom>
          <a:noFill/>
        </p:spPr>
        <p:txBody>
          <a:bodyPr wrap="square" rtlCol="0">
            <a:spAutoFit/>
          </a:bodyPr>
          <a:lstStyle/>
          <a:p>
            <a:pPr indent="609600" algn="just">
              <a:lnSpc>
                <a:spcPct val="150000"/>
              </a:lnSpc>
            </a:pPr>
            <a:r>
              <a:rPr lang="zh-CN" altLang="en-US" sz="2000" dirty="0">
                <a:latin typeface="+mn-ea"/>
                <a:cs typeface="+mn-ea"/>
                <a:sym typeface="Times New Roman" panose="02020603050405020304" pitchFamily="18" charset="0"/>
              </a:rPr>
              <a:t>求和函数主要用于计算某一单元格区域中所有数字之和。下面将使用</a:t>
            </a:r>
            <a:r>
              <a:rPr lang="en-US" altLang="zh-CN" sz="2000" dirty="0">
                <a:latin typeface="+mn-ea"/>
                <a:cs typeface="+mn-ea"/>
                <a:sym typeface="Times New Roman" panose="02020603050405020304" pitchFamily="18" charset="0"/>
              </a:rPr>
              <a:t>SUM</a:t>
            </a:r>
            <a:r>
              <a:rPr lang="zh-CN" altLang="en-US" sz="2000" dirty="0">
                <a:latin typeface="+mn-ea"/>
                <a:cs typeface="+mn-ea"/>
                <a:sym typeface="Times New Roman" panose="02020603050405020304" pitchFamily="18" charset="0"/>
              </a:rPr>
              <a:t>函数和公式计算实发工资金额，其具体操作如</a:t>
            </a:r>
            <a:r>
              <a:rPr lang="zh-CN" altLang="en-US" sz="2000" dirty="0" smtClean="0">
                <a:latin typeface="+mn-ea"/>
                <a:cs typeface="+mn-ea"/>
                <a:sym typeface="Times New Roman" panose="02020603050405020304" pitchFamily="18" charset="0"/>
              </a:rPr>
              <a:t>下。</a:t>
            </a:r>
            <a:endParaRPr lang="zh-CN" altLang="en-US" sz="2000" dirty="0">
              <a:latin typeface="+mn-ea"/>
              <a:cs typeface="+mn-ea"/>
              <a:sym typeface="Times New Roman" panose="02020603050405020304" pitchFamily="18" charset="0"/>
            </a:endParaRPr>
          </a:p>
        </p:txBody>
      </p:sp>
      <p:sp>
        <p:nvSpPr>
          <p:cNvPr id="7" name="矩形 6"/>
          <p:cNvSpPr/>
          <p:nvPr/>
        </p:nvSpPr>
        <p:spPr>
          <a:xfrm>
            <a:off x="1882696" y="2325377"/>
            <a:ext cx="1942596" cy="369332"/>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1 </a:t>
            </a:r>
            <a:r>
              <a:rPr lang="zh-CN" altLang="en-US" dirty="0" smtClean="0">
                <a:solidFill>
                  <a:schemeClr val="bg1"/>
                </a:solidFill>
                <a:latin typeface="微软雅黑" panose="020B0503020204020204" pitchFamily="34" charset="-122"/>
                <a:ea typeface="微软雅黑" panose="020B0503020204020204" pitchFamily="34" charset="-122"/>
              </a:rPr>
              <a:t>插</a:t>
            </a:r>
            <a:r>
              <a:rPr lang="zh-CN" altLang="en-US" dirty="0">
                <a:solidFill>
                  <a:schemeClr val="bg1"/>
                </a:solidFill>
                <a:latin typeface="微软雅黑" panose="020B0503020204020204" pitchFamily="34" charset="-122"/>
                <a:ea typeface="微软雅黑" panose="020B0503020204020204" pitchFamily="34" charset="-122"/>
              </a:rPr>
              <a:t>入求和函数</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10" name="矩形 9"/>
          <p:cNvSpPr/>
          <p:nvPr/>
        </p:nvSpPr>
        <p:spPr>
          <a:xfrm>
            <a:off x="6592838" y="2332670"/>
            <a:ext cx="2758960" cy="369332"/>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2 </a:t>
            </a:r>
            <a:r>
              <a:rPr lang="zh-CN" altLang="en-US" dirty="0" smtClean="0">
                <a:solidFill>
                  <a:schemeClr val="bg1"/>
                </a:solidFill>
                <a:latin typeface="微软雅黑" panose="020B0503020204020204" pitchFamily="34" charset="-122"/>
                <a:ea typeface="微软雅黑" panose="020B0503020204020204" pitchFamily="34" charset="-122"/>
              </a:rPr>
              <a:t>利</a:t>
            </a:r>
            <a:r>
              <a:rPr lang="zh-CN" altLang="en-US" dirty="0">
                <a:solidFill>
                  <a:schemeClr val="bg1"/>
                </a:solidFill>
                <a:latin typeface="微软雅黑" panose="020B0503020204020204" pitchFamily="34" charset="-122"/>
                <a:ea typeface="微软雅黑" panose="020B0503020204020204" pitchFamily="34" charset="-122"/>
              </a:rPr>
              <a:t>用函数计算应发工资</a:t>
            </a:r>
            <a:endParaRPr lang="en-US" altLang="zh-CN" dirty="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1063371" y="2803839"/>
            <a:ext cx="8951036" cy="3831881"/>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（一）使用</a:t>
            </a:r>
            <a:r>
              <a:rPr lang="en-US" altLang="zh-CN" dirty="0"/>
              <a:t>SUM</a:t>
            </a:r>
            <a:r>
              <a:rPr lang="zh-CN" altLang="en-US" dirty="0"/>
              <a:t>函数计算实</a:t>
            </a:r>
            <a:r>
              <a:rPr lang="zh-CN" altLang="en-US" dirty="0" smtClean="0"/>
              <a:t>发工资</a:t>
            </a:r>
            <a:endParaRPr lang="zh-CN" altLang="en-US" dirty="0"/>
          </a:p>
        </p:txBody>
      </p:sp>
      <p:sp>
        <p:nvSpPr>
          <p:cNvPr id="7" name="矩形 6"/>
          <p:cNvSpPr/>
          <p:nvPr/>
        </p:nvSpPr>
        <p:spPr>
          <a:xfrm>
            <a:off x="1570800" y="5221885"/>
            <a:ext cx="3170567" cy="369332"/>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3 </a:t>
            </a:r>
            <a:r>
              <a:rPr lang="zh-CN" altLang="en-US" dirty="0" smtClean="0">
                <a:solidFill>
                  <a:schemeClr val="bg1"/>
                </a:solidFill>
                <a:latin typeface="微软雅黑" panose="020B0503020204020204" pitchFamily="34" charset="-122"/>
                <a:ea typeface="微软雅黑" panose="020B0503020204020204" pitchFamily="34" charset="-122"/>
              </a:rPr>
              <a:t>利</a:t>
            </a:r>
            <a:r>
              <a:rPr lang="zh-CN" altLang="en-US" dirty="0">
                <a:solidFill>
                  <a:schemeClr val="bg1"/>
                </a:solidFill>
                <a:latin typeface="微软雅黑" panose="020B0503020204020204" pitchFamily="34" charset="-122"/>
                <a:ea typeface="微软雅黑" panose="020B0503020204020204" pitchFamily="34" charset="-122"/>
              </a:rPr>
              <a:t>用公式计算应扣款项</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12" name="矩形 11"/>
          <p:cNvSpPr/>
          <p:nvPr/>
        </p:nvSpPr>
        <p:spPr>
          <a:xfrm>
            <a:off x="7145432" y="5221885"/>
            <a:ext cx="3170567" cy="369332"/>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4 </a:t>
            </a:r>
            <a:r>
              <a:rPr lang="zh-CN" altLang="en-US" dirty="0" smtClean="0">
                <a:solidFill>
                  <a:schemeClr val="bg1"/>
                </a:solidFill>
                <a:latin typeface="微软雅黑" panose="020B0503020204020204" pitchFamily="34" charset="-122"/>
                <a:ea typeface="微软雅黑" panose="020B0503020204020204" pitchFamily="34" charset="-122"/>
              </a:rPr>
              <a:t>利</a:t>
            </a:r>
            <a:r>
              <a:rPr lang="zh-CN" altLang="en-US" dirty="0">
                <a:solidFill>
                  <a:schemeClr val="bg1"/>
                </a:solidFill>
                <a:latin typeface="微软雅黑" panose="020B0503020204020204" pitchFamily="34" charset="-122"/>
                <a:ea typeface="微软雅黑" panose="020B0503020204020204" pitchFamily="34" charset="-122"/>
              </a:rPr>
              <a:t>用公式计算实发工资</a:t>
            </a:r>
            <a:endParaRPr lang="en-US" altLang="zh-CN" dirty="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534095" y="1876619"/>
            <a:ext cx="11123809" cy="3104762"/>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（二）使用</a:t>
            </a:r>
            <a:r>
              <a:rPr lang="en-US" altLang="zh-CN" dirty="0"/>
              <a:t>AVERAGE</a:t>
            </a:r>
            <a:r>
              <a:rPr lang="zh-CN" altLang="en-US" dirty="0"/>
              <a:t>函数计算平均工资</a:t>
            </a:r>
          </a:p>
        </p:txBody>
      </p:sp>
      <p:sp>
        <p:nvSpPr>
          <p:cNvPr id="58" name="TextBox 57"/>
          <p:cNvSpPr txBox="1"/>
          <p:nvPr/>
        </p:nvSpPr>
        <p:spPr>
          <a:xfrm>
            <a:off x="720960" y="957736"/>
            <a:ext cx="10973733" cy="961289"/>
          </a:xfrm>
          <a:prstGeom prst="rect">
            <a:avLst/>
          </a:prstGeom>
          <a:noFill/>
        </p:spPr>
        <p:txBody>
          <a:bodyPr wrap="square" rtlCol="0">
            <a:spAutoFit/>
          </a:bodyPr>
          <a:lstStyle/>
          <a:p>
            <a:pPr indent="609600" algn="just">
              <a:lnSpc>
                <a:spcPct val="150000"/>
              </a:lnSpc>
            </a:pPr>
            <a:r>
              <a:rPr lang="en-US" altLang="zh-CN" sz="2000" dirty="0">
                <a:latin typeface="+mn-ea"/>
                <a:cs typeface="+mn-ea"/>
                <a:sym typeface="Times New Roman" panose="02020603050405020304" pitchFamily="18" charset="0"/>
              </a:rPr>
              <a:t>AVERAGE</a:t>
            </a:r>
            <a:r>
              <a:rPr lang="zh-CN" altLang="en-US" sz="2000" dirty="0">
                <a:latin typeface="+mn-ea"/>
                <a:cs typeface="+mn-ea"/>
                <a:sym typeface="Times New Roman" panose="02020603050405020304" pitchFamily="18" charset="0"/>
              </a:rPr>
              <a:t>函数用来计算某一单元格区域中数据的平均值，即先将单元格区域中的数据相加再除以单元格个数。下面将使用</a:t>
            </a:r>
            <a:r>
              <a:rPr lang="en-US" altLang="zh-CN" sz="2000" dirty="0">
                <a:latin typeface="+mn-ea"/>
                <a:cs typeface="+mn-ea"/>
                <a:sym typeface="Times New Roman" panose="02020603050405020304" pitchFamily="18" charset="0"/>
              </a:rPr>
              <a:t>AVERAGE</a:t>
            </a:r>
            <a:r>
              <a:rPr lang="zh-CN" altLang="en-US" sz="2000" dirty="0">
                <a:latin typeface="+mn-ea"/>
                <a:cs typeface="+mn-ea"/>
                <a:sym typeface="Times New Roman" panose="02020603050405020304" pitchFamily="18" charset="0"/>
              </a:rPr>
              <a:t>函数计算实发工资的平均值，其具体操作如下。</a:t>
            </a:r>
          </a:p>
        </p:txBody>
      </p:sp>
      <p:sp>
        <p:nvSpPr>
          <p:cNvPr id="7" name="TextBox 6"/>
          <p:cNvSpPr txBox="1"/>
          <p:nvPr/>
        </p:nvSpPr>
        <p:spPr>
          <a:xfrm>
            <a:off x="576580" y="2063404"/>
            <a:ext cx="10973733" cy="1422954"/>
          </a:xfrm>
          <a:prstGeom prst="rect">
            <a:avLst/>
          </a:prstGeom>
          <a:noFill/>
        </p:spPr>
        <p:txBody>
          <a:bodyPr wrap="square" rtlCol="0">
            <a:spAutoFit/>
          </a:bodyPr>
          <a:lstStyle/>
          <a:p>
            <a:pPr indent="609600" algn="just">
              <a:lnSpc>
                <a:spcPct val="150000"/>
              </a:lnSpc>
            </a:pPr>
            <a:r>
              <a:rPr lang="zh-CN" altLang="en-US" sz="2000" dirty="0">
                <a:latin typeface="+mn-ea"/>
                <a:cs typeface="+mn-ea"/>
                <a:sym typeface="Times New Roman" panose="02020603050405020304" pitchFamily="18" charset="0"/>
              </a:rPr>
              <a:t>（</a:t>
            </a:r>
            <a:r>
              <a:rPr lang="en-US" altLang="zh-CN" sz="2000" dirty="0">
                <a:latin typeface="+mn-ea"/>
                <a:cs typeface="+mn-ea"/>
                <a:sym typeface="Times New Roman" panose="02020603050405020304" pitchFamily="18" charset="0"/>
              </a:rPr>
              <a:t>1</a:t>
            </a:r>
            <a:r>
              <a:rPr lang="zh-CN" altLang="en-US" sz="2000" dirty="0">
                <a:latin typeface="+mn-ea"/>
                <a:cs typeface="+mn-ea"/>
                <a:sym typeface="Times New Roman" panose="02020603050405020304" pitchFamily="18" charset="0"/>
              </a:rPr>
              <a:t>）选择</a:t>
            </a:r>
            <a:r>
              <a:rPr lang="en-US" altLang="zh-CN" sz="2000" dirty="0">
                <a:latin typeface="+mn-ea"/>
                <a:cs typeface="+mn-ea"/>
                <a:sym typeface="Times New Roman" panose="02020603050405020304" pitchFamily="18" charset="0"/>
              </a:rPr>
              <a:t>A25</a:t>
            </a:r>
            <a:r>
              <a:rPr lang="zh-CN" altLang="en-US" sz="2000" dirty="0">
                <a:latin typeface="+mn-ea"/>
                <a:cs typeface="+mn-ea"/>
                <a:sym typeface="Times New Roman" panose="02020603050405020304" pitchFamily="18" charset="0"/>
              </a:rPr>
              <a:t>单元格并输入文本“平均工资”，按“</a:t>
            </a:r>
            <a:r>
              <a:rPr lang="en-US" altLang="zh-CN" sz="2000" dirty="0">
                <a:latin typeface="+mn-ea"/>
                <a:cs typeface="+mn-ea"/>
                <a:sym typeface="Times New Roman" panose="02020603050405020304" pitchFamily="18" charset="0"/>
              </a:rPr>
              <a:t>Tab”</a:t>
            </a:r>
            <a:r>
              <a:rPr lang="zh-CN" altLang="en-US" sz="2000" dirty="0">
                <a:latin typeface="+mn-ea"/>
                <a:cs typeface="+mn-ea"/>
                <a:sym typeface="Times New Roman" panose="02020603050405020304" pitchFamily="18" charset="0"/>
              </a:rPr>
              <a:t>键选择</a:t>
            </a:r>
            <a:r>
              <a:rPr lang="en-US" altLang="zh-CN" sz="2000" dirty="0">
                <a:latin typeface="+mn-ea"/>
                <a:cs typeface="+mn-ea"/>
                <a:sym typeface="Times New Roman" panose="02020603050405020304" pitchFamily="18" charset="0"/>
              </a:rPr>
              <a:t>B25</a:t>
            </a:r>
            <a:r>
              <a:rPr lang="zh-CN" altLang="en-US" sz="2000" dirty="0">
                <a:latin typeface="+mn-ea"/>
                <a:cs typeface="+mn-ea"/>
                <a:sym typeface="Times New Roman" panose="02020603050405020304" pitchFamily="18" charset="0"/>
              </a:rPr>
              <a:t>单元格，然后单击“公式”</a:t>
            </a:r>
            <a:r>
              <a:rPr lang="en-US" altLang="zh-CN" sz="2000" dirty="0">
                <a:latin typeface="+mn-ea"/>
                <a:cs typeface="+mn-ea"/>
                <a:sym typeface="Times New Roman" panose="02020603050405020304" pitchFamily="18" charset="0"/>
              </a:rPr>
              <a:t>/“</a:t>
            </a:r>
            <a:r>
              <a:rPr lang="zh-CN" altLang="en-US" sz="2000" dirty="0">
                <a:latin typeface="+mn-ea"/>
                <a:cs typeface="+mn-ea"/>
                <a:sym typeface="Times New Roman" panose="02020603050405020304" pitchFamily="18" charset="0"/>
              </a:rPr>
              <a:t>函数库”组中的“自动求和”按钮 下方的下拉按钮 ，在打开的下拉列表框中选择“平均值”选项。</a:t>
            </a:r>
          </a:p>
        </p:txBody>
      </p:sp>
      <p:sp>
        <p:nvSpPr>
          <p:cNvPr id="9" name="TextBox 8"/>
          <p:cNvSpPr txBox="1"/>
          <p:nvPr/>
        </p:nvSpPr>
        <p:spPr>
          <a:xfrm>
            <a:off x="576577" y="3557395"/>
            <a:ext cx="4572935" cy="1938992"/>
          </a:xfrm>
          <a:prstGeom prst="rect">
            <a:avLst/>
          </a:prstGeom>
          <a:noFill/>
        </p:spPr>
        <p:txBody>
          <a:bodyPr wrap="square" rtlCol="0">
            <a:spAutoFit/>
          </a:bodyPr>
          <a:lstStyle/>
          <a:p>
            <a:pPr indent="609600" algn="just">
              <a:lnSpc>
                <a:spcPct val="150000"/>
              </a:lnSpc>
            </a:pPr>
            <a:r>
              <a:rPr lang="zh-CN" altLang="en-US" sz="2000" dirty="0">
                <a:latin typeface="+mn-ea"/>
                <a:cs typeface="+mn-ea"/>
                <a:sym typeface="Times New Roman" panose="02020603050405020304" pitchFamily="18" charset="0"/>
              </a:rPr>
              <a:t>（</a:t>
            </a:r>
            <a:r>
              <a:rPr lang="en-US" altLang="zh-CN" sz="2000" dirty="0">
                <a:latin typeface="+mn-ea"/>
                <a:cs typeface="+mn-ea"/>
                <a:sym typeface="Times New Roman" panose="02020603050405020304" pitchFamily="18" charset="0"/>
              </a:rPr>
              <a:t>2</a:t>
            </a:r>
            <a:r>
              <a:rPr lang="zh-CN" altLang="en-US" sz="2000" dirty="0">
                <a:latin typeface="+mn-ea"/>
                <a:cs typeface="+mn-ea"/>
                <a:sym typeface="Times New Roman" panose="02020603050405020304" pitchFamily="18" charset="0"/>
              </a:rPr>
              <a:t>）此时，系统在</a:t>
            </a:r>
            <a:r>
              <a:rPr lang="en-US" altLang="zh-CN" sz="2000" dirty="0">
                <a:latin typeface="+mn-ea"/>
                <a:cs typeface="+mn-ea"/>
                <a:sym typeface="Times New Roman" panose="02020603050405020304" pitchFamily="18" charset="0"/>
              </a:rPr>
              <a:t>B25</a:t>
            </a:r>
            <a:r>
              <a:rPr lang="zh-CN" altLang="en-US" sz="2000" dirty="0">
                <a:latin typeface="+mn-ea"/>
                <a:cs typeface="+mn-ea"/>
                <a:sym typeface="Times New Roman" panose="02020603050405020304" pitchFamily="18" charset="0"/>
              </a:rPr>
              <a:t>单元格中插入平均值函数“</a:t>
            </a:r>
            <a:r>
              <a:rPr lang="en-US" altLang="zh-CN" sz="2000" dirty="0">
                <a:latin typeface="+mn-ea"/>
                <a:cs typeface="+mn-ea"/>
                <a:sym typeface="Times New Roman" panose="02020603050405020304" pitchFamily="18" charset="0"/>
              </a:rPr>
              <a:t>AVERAGE”</a:t>
            </a:r>
            <a:r>
              <a:rPr lang="zh-CN" altLang="en-US" sz="2000" dirty="0">
                <a:latin typeface="+mn-ea"/>
                <a:cs typeface="+mn-ea"/>
                <a:sym typeface="Times New Roman" panose="02020603050405020304" pitchFamily="18" charset="0"/>
              </a:rPr>
              <a:t>，在插入点处输入单元格区域的引用地址“</a:t>
            </a:r>
            <a:r>
              <a:rPr lang="en-US" altLang="zh-CN" sz="2000" dirty="0">
                <a:latin typeface="+mn-ea"/>
                <a:cs typeface="+mn-ea"/>
                <a:sym typeface="Times New Roman" panose="02020603050405020304" pitchFamily="18" charset="0"/>
              </a:rPr>
              <a:t>L3:L24”</a:t>
            </a:r>
            <a:r>
              <a:rPr lang="zh-CN" altLang="en-US" sz="2000" dirty="0">
                <a:latin typeface="+mn-ea"/>
                <a:cs typeface="+mn-ea"/>
                <a:sym typeface="Times New Roman" panose="02020603050405020304" pitchFamily="18" charset="0"/>
              </a:rPr>
              <a:t>，如</a:t>
            </a:r>
            <a:r>
              <a:rPr lang="zh-CN" altLang="en-US" sz="2000" dirty="0" smtClean="0">
                <a:latin typeface="+mn-ea"/>
                <a:cs typeface="+mn-ea"/>
                <a:sym typeface="Times New Roman" panose="02020603050405020304" pitchFamily="18" charset="0"/>
              </a:rPr>
              <a:t>图所</a:t>
            </a:r>
            <a:r>
              <a:rPr lang="zh-CN" altLang="en-US" sz="2000" dirty="0">
                <a:latin typeface="+mn-ea"/>
                <a:cs typeface="+mn-ea"/>
                <a:sym typeface="Times New Roman" panose="02020603050405020304" pitchFamily="18" charset="0"/>
              </a:rPr>
              <a:t>示</a:t>
            </a:r>
          </a:p>
        </p:txBody>
      </p:sp>
      <p:sp>
        <p:nvSpPr>
          <p:cNvPr id="10" name="TextBox 9"/>
          <p:cNvSpPr txBox="1"/>
          <p:nvPr/>
        </p:nvSpPr>
        <p:spPr>
          <a:xfrm>
            <a:off x="576578" y="5567424"/>
            <a:ext cx="4572934" cy="1015663"/>
          </a:xfrm>
          <a:prstGeom prst="rect">
            <a:avLst/>
          </a:prstGeom>
          <a:noFill/>
        </p:spPr>
        <p:txBody>
          <a:bodyPr wrap="square" rtlCol="0">
            <a:spAutoFit/>
          </a:bodyPr>
          <a:lstStyle/>
          <a:p>
            <a:pPr indent="609600" algn="just">
              <a:lnSpc>
                <a:spcPct val="150000"/>
              </a:lnSpc>
            </a:pPr>
            <a:r>
              <a:rPr lang="zh-CN" altLang="en-US" sz="2000" dirty="0">
                <a:latin typeface="+mn-ea"/>
                <a:cs typeface="+mn-ea"/>
                <a:sym typeface="Times New Roman" panose="02020603050405020304" pitchFamily="18" charset="0"/>
              </a:rPr>
              <a:t>（</a:t>
            </a:r>
            <a:r>
              <a:rPr lang="en-US" altLang="zh-CN" sz="2000" dirty="0">
                <a:latin typeface="+mn-ea"/>
                <a:cs typeface="+mn-ea"/>
                <a:sym typeface="Times New Roman" panose="02020603050405020304" pitchFamily="18" charset="0"/>
              </a:rPr>
              <a:t>3</a:t>
            </a:r>
            <a:r>
              <a:rPr lang="zh-CN" altLang="en-US" sz="2000" dirty="0">
                <a:latin typeface="+mn-ea"/>
                <a:cs typeface="+mn-ea"/>
                <a:sym typeface="Times New Roman" panose="02020603050405020304" pitchFamily="18" charset="0"/>
              </a:rPr>
              <a:t>）单击编辑区中的“输入”按钮 ，应用函数，得到计算结果。</a:t>
            </a:r>
          </a:p>
        </p:txBody>
      </p:sp>
      <p:pic>
        <p:nvPicPr>
          <p:cNvPr id="4" name="图片 3"/>
          <p:cNvPicPr>
            <a:picLocks noChangeAspect="1"/>
          </p:cNvPicPr>
          <p:nvPr/>
        </p:nvPicPr>
        <p:blipFill>
          <a:blip r:embed="rId2"/>
          <a:stretch>
            <a:fillRect/>
          </a:stretch>
        </p:blipFill>
        <p:spPr>
          <a:xfrm>
            <a:off x="5622847" y="3150100"/>
            <a:ext cx="5813778" cy="3116048"/>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（三）使用</a:t>
            </a:r>
            <a:r>
              <a:rPr lang="en-US" altLang="zh-CN" dirty="0"/>
              <a:t>MAX</a:t>
            </a:r>
            <a:r>
              <a:rPr lang="zh-CN" altLang="en-US" dirty="0"/>
              <a:t>和</a:t>
            </a:r>
            <a:r>
              <a:rPr lang="en-US" altLang="zh-CN" dirty="0"/>
              <a:t>MIN</a:t>
            </a:r>
            <a:r>
              <a:rPr lang="zh-CN" altLang="en-US" dirty="0"/>
              <a:t>函数查看工资极值</a:t>
            </a:r>
          </a:p>
        </p:txBody>
      </p:sp>
      <p:sp>
        <p:nvSpPr>
          <p:cNvPr id="58" name="TextBox 57"/>
          <p:cNvSpPr txBox="1"/>
          <p:nvPr/>
        </p:nvSpPr>
        <p:spPr>
          <a:xfrm>
            <a:off x="720961" y="1102116"/>
            <a:ext cx="10973733" cy="1015663"/>
          </a:xfrm>
          <a:prstGeom prst="rect">
            <a:avLst/>
          </a:prstGeom>
          <a:noFill/>
        </p:spPr>
        <p:txBody>
          <a:bodyPr wrap="square" rtlCol="0">
            <a:spAutoFit/>
          </a:bodyPr>
          <a:lstStyle/>
          <a:p>
            <a:pPr indent="609600" algn="just">
              <a:lnSpc>
                <a:spcPct val="150000"/>
              </a:lnSpc>
            </a:pPr>
            <a:r>
              <a:rPr lang="en-US" altLang="zh-CN" sz="2000" dirty="0">
                <a:latin typeface="+mn-ea"/>
                <a:cs typeface="+mn-ea"/>
                <a:sym typeface="Times New Roman" panose="02020603050405020304" pitchFamily="18" charset="0"/>
              </a:rPr>
              <a:t>MAX</a:t>
            </a:r>
            <a:r>
              <a:rPr lang="zh-CN" altLang="en-US" sz="2000" dirty="0">
                <a:latin typeface="+mn-ea"/>
                <a:cs typeface="+mn-ea"/>
                <a:sym typeface="Times New Roman" panose="02020603050405020304" pitchFamily="18" charset="0"/>
              </a:rPr>
              <a:t>函数和</a:t>
            </a:r>
            <a:r>
              <a:rPr lang="en-US" altLang="zh-CN" sz="2000" dirty="0">
                <a:latin typeface="+mn-ea"/>
                <a:cs typeface="+mn-ea"/>
                <a:sym typeface="Times New Roman" panose="02020603050405020304" pitchFamily="18" charset="0"/>
              </a:rPr>
              <a:t>MIN</a:t>
            </a:r>
            <a:r>
              <a:rPr lang="zh-CN" altLang="en-US" sz="2000" dirty="0">
                <a:latin typeface="+mn-ea"/>
                <a:cs typeface="+mn-ea"/>
                <a:sym typeface="Times New Roman" panose="02020603050405020304" pitchFamily="18" charset="0"/>
              </a:rPr>
              <a:t>函数用于显示一组数据中的最大值和最小值。下面将使用</a:t>
            </a:r>
            <a:r>
              <a:rPr lang="en-US" altLang="zh-CN" sz="2000" dirty="0">
                <a:latin typeface="+mn-ea"/>
                <a:cs typeface="+mn-ea"/>
                <a:sym typeface="Times New Roman" panose="02020603050405020304" pitchFamily="18" charset="0"/>
              </a:rPr>
              <a:t>MAX</a:t>
            </a:r>
            <a:r>
              <a:rPr lang="zh-CN" altLang="en-US" sz="2000" dirty="0">
                <a:latin typeface="+mn-ea"/>
                <a:cs typeface="+mn-ea"/>
                <a:sym typeface="Times New Roman" panose="02020603050405020304" pitchFamily="18" charset="0"/>
              </a:rPr>
              <a:t>函数计算实发工资的最大值，使用</a:t>
            </a:r>
            <a:r>
              <a:rPr lang="en-US" altLang="zh-CN" sz="2000" dirty="0">
                <a:latin typeface="+mn-ea"/>
                <a:cs typeface="+mn-ea"/>
                <a:sym typeface="Times New Roman" panose="02020603050405020304" pitchFamily="18" charset="0"/>
              </a:rPr>
              <a:t>MIN</a:t>
            </a:r>
            <a:r>
              <a:rPr lang="zh-CN" altLang="en-US" sz="2000" dirty="0">
                <a:latin typeface="+mn-ea"/>
                <a:cs typeface="+mn-ea"/>
                <a:sym typeface="Times New Roman" panose="02020603050405020304" pitchFamily="18" charset="0"/>
              </a:rPr>
              <a:t>函数计算应发工资的最小值，其具体操作如</a:t>
            </a:r>
            <a:r>
              <a:rPr lang="zh-CN" altLang="en-US" sz="2000" dirty="0" smtClean="0">
                <a:latin typeface="+mn-ea"/>
                <a:cs typeface="+mn-ea"/>
                <a:sym typeface="Times New Roman" panose="02020603050405020304" pitchFamily="18" charset="0"/>
              </a:rPr>
              <a:t>下。</a:t>
            </a:r>
            <a:endParaRPr lang="zh-CN" altLang="en-US" sz="2000" dirty="0">
              <a:latin typeface="+mn-ea"/>
              <a:cs typeface="+mn-ea"/>
              <a:sym typeface="Times New Roman" panose="02020603050405020304" pitchFamily="18" charset="0"/>
            </a:endParaRPr>
          </a:p>
        </p:txBody>
      </p:sp>
      <p:sp>
        <p:nvSpPr>
          <p:cNvPr id="7" name="矩形 6"/>
          <p:cNvSpPr/>
          <p:nvPr/>
        </p:nvSpPr>
        <p:spPr>
          <a:xfrm>
            <a:off x="529117" y="5720119"/>
            <a:ext cx="2859013" cy="369332"/>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1 </a:t>
            </a:r>
            <a:r>
              <a:rPr lang="zh-CN" altLang="en-US" dirty="0" smtClean="0">
                <a:solidFill>
                  <a:schemeClr val="bg1"/>
                </a:solidFill>
                <a:latin typeface="微软雅黑" panose="020B0503020204020204" pitchFamily="34" charset="-122"/>
                <a:ea typeface="微软雅黑" panose="020B0503020204020204" pitchFamily="34" charset="-122"/>
              </a:rPr>
              <a:t>选</a:t>
            </a:r>
            <a:r>
              <a:rPr lang="zh-CN" altLang="en-US" dirty="0">
                <a:solidFill>
                  <a:schemeClr val="bg1"/>
                </a:solidFill>
                <a:latin typeface="微软雅黑" panose="020B0503020204020204" pitchFamily="34" charset="-122"/>
                <a:ea typeface="微软雅黑" panose="020B0503020204020204" pitchFamily="34" charset="-122"/>
              </a:rPr>
              <a:t>择“最大值”选项</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8" name="矩形 7"/>
          <p:cNvSpPr/>
          <p:nvPr/>
        </p:nvSpPr>
        <p:spPr>
          <a:xfrm>
            <a:off x="3913083" y="5728112"/>
            <a:ext cx="2859013" cy="369332"/>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2 </a:t>
            </a:r>
            <a:r>
              <a:rPr lang="zh-CN" altLang="en-US" dirty="0" smtClean="0">
                <a:solidFill>
                  <a:schemeClr val="bg1"/>
                </a:solidFill>
                <a:latin typeface="微软雅黑" panose="020B0503020204020204" pitchFamily="34" charset="-122"/>
                <a:ea typeface="微软雅黑" panose="020B0503020204020204" pitchFamily="34" charset="-122"/>
              </a:rPr>
              <a:t>修</a:t>
            </a:r>
            <a:r>
              <a:rPr lang="zh-CN" altLang="en-US" dirty="0">
                <a:solidFill>
                  <a:schemeClr val="bg1"/>
                </a:solidFill>
                <a:latin typeface="微软雅黑" panose="020B0503020204020204" pitchFamily="34" charset="-122"/>
                <a:ea typeface="微软雅黑" panose="020B0503020204020204" pitchFamily="34" charset="-122"/>
              </a:rPr>
              <a:t>改</a:t>
            </a:r>
            <a:r>
              <a:rPr lang="en-US" altLang="zh-CN" dirty="0">
                <a:solidFill>
                  <a:schemeClr val="bg1"/>
                </a:solidFill>
                <a:latin typeface="微软雅黑" panose="020B0503020204020204" pitchFamily="34" charset="-122"/>
                <a:ea typeface="微软雅黑" panose="020B0503020204020204" pitchFamily="34" charset="-122"/>
              </a:rPr>
              <a:t>MAX</a:t>
            </a:r>
            <a:r>
              <a:rPr lang="zh-CN" altLang="en-US" dirty="0">
                <a:solidFill>
                  <a:schemeClr val="bg1"/>
                </a:solidFill>
                <a:latin typeface="微软雅黑" panose="020B0503020204020204" pitchFamily="34" charset="-122"/>
                <a:ea typeface="微软雅黑" panose="020B0503020204020204" pitchFamily="34" charset="-122"/>
              </a:rPr>
              <a:t>函数的参数</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7676472" y="5728112"/>
            <a:ext cx="2859013" cy="369332"/>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3 </a:t>
            </a:r>
            <a:r>
              <a:rPr lang="zh-CN" altLang="en-US" dirty="0" smtClean="0">
                <a:solidFill>
                  <a:schemeClr val="bg1"/>
                </a:solidFill>
                <a:latin typeface="微软雅黑" panose="020B0503020204020204" pitchFamily="34" charset="-122"/>
                <a:ea typeface="微软雅黑" panose="020B0503020204020204" pitchFamily="34" charset="-122"/>
              </a:rPr>
              <a:t>修</a:t>
            </a:r>
            <a:r>
              <a:rPr lang="zh-CN" altLang="en-US" dirty="0">
                <a:solidFill>
                  <a:schemeClr val="bg1"/>
                </a:solidFill>
                <a:latin typeface="微软雅黑" panose="020B0503020204020204" pitchFamily="34" charset="-122"/>
                <a:ea typeface="微软雅黑" panose="020B0503020204020204" pitchFamily="34" charset="-122"/>
              </a:rPr>
              <a:t>改</a:t>
            </a:r>
            <a:r>
              <a:rPr lang="en-US" altLang="zh-CN" dirty="0">
                <a:solidFill>
                  <a:schemeClr val="bg1"/>
                </a:solidFill>
                <a:latin typeface="微软雅黑" panose="020B0503020204020204" pitchFamily="34" charset="-122"/>
                <a:ea typeface="微软雅黑" panose="020B0503020204020204" pitchFamily="34" charset="-122"/>
              </a:rPr>
              <a:t>MIN</a:t>
            </a:r>
            <a:r>
              <a:rPr lang="zh-CN" altLang="en-US" dirty="0">
                <a:solidFill>
                  <a:schemeClr val="bg1"/>
                </a:solidFill>
                <a:latin typeface="微软雅黑" panose="020B0503020204020204" pitchFamily="34" charset="-122"/>
                <a:ea typeface="微软雅黑" panose="020B0503020204020204" pitchFamily="34" charset="-122"/>
              </a:rPr>
              <a:t>函数的参数</a:t>
            </a:r>
            <a:endParaRPr lang="en-US" altLang="zh-CN" dirty="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529117" y="2847666"/>
            <a:ext cx="3013039" cy="2511898"/>
          </a:xfrm>
          <a:prstGeom prst="rect">
            <a:avLst/>
          </a:prstGeom>
        </p:spPr>
      </p:pic>
      <p:pic>
        <p:nvPicPr>
          <p:cNvPr id="4" name="图片 3"/>
          <p:cNvPicPr>
            <a:picLocks noChangeAspect="1"/>
          </p:cNvPicPr>
          <p:nvPr/>
        </p:nvPicPr>
        <p:blipFill>
          <a:blip r:embed="rId3"/>
          <a:stretch>
            <a:fillRect/>
          </a:stretch>
        </p:blipFill>
        <p:spPr>
          <a:xfrm>
            <a:off x="3913083" y="2847666"/>
            <a:ext cx="3353322" cy="2511898"/>
          </a:xfrm>
          <a:prstGeom prst="rect">
            <a:avLst/>
          </a:prstGeom>
        </p:spPr>
      </p:pic>
      <p:pic>
        <p:nvPicPr>
          <p:cNvPr id="5" name="图片 4"/>
          <p:cNvPicPr>
            <a:picLocks noChangeAspect="1"/>
          </p:cNvPicPr>
          <p:nvPr/>
        </p:nvPicPr>
        <p:blipFill>
          <a:blip r:embed="rId4"/>
          <a:stretch>
            <a:fillRect/>
          </a:stretch>
        </p:blipFill>
        <p:spPr>
          <a:xfrm>
            <a:off x="7637333" y="2847666"/>
            <a:ext cx="4257804" cy="2511898"/>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318408" y="2105171"/>
            <a:ext cx="3590476" cy="4285714"/>
          </a:xfrm>
          <a:prstGeom prst="rect">
            <a:avLst/>
          </a:prstGeom>
        </p:spPr>
      </p:pic>
      <p:sp>
        <p:nvSpPr>
          <p:cNvPr id="9" name="矩形 8"/>
          <p:cNvSpPr/>
          <p:nvPr/>
        </p:nvSpPr>
        <p:spPr>
          <a:xfrm flipV="1">
            <a:off x="5630778" y="2063405"/>
            <a:ext cx="5342022" cy="42541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标题 2"/>
          <p:cNvSpPr>
            <a:spLocks noGrp="1"/>
          </p:cNvSpPr>
          <p:nvPr>
            <p:ph type="title"/>
          </p:nvPr>
        </p:nvSpPr>
        <p:spPr/>
        <p:txBody>
          <a:bodyPr>
            <a:normAutofit/>
          </a:bodyPr>
          <a:lstStyle/>
          <a:p>
            <a:r>
              <a:rPr lang="zh-CN" altLang="en-US" dirty="0"/>
              <a:t>（四）使用</a:t>
            </a:r>
            <a:r>
              <a:rPr lang="en-US" altLang="zh-CN" dirty="0"/>
              <a:t>RANK</a:t>
            </a:r>
            <a:r>
              <a:rPr lang="zh-CN" altLang="en-US" dirty="0"/>
              <a:t>函数统计工资高低</a:t>
            </a:r>
          </a:p>
        </p:txBody>
      </p:sp>
      <p:sp>
        <p:nvSpPr>
          <p:cNvPr id="58" name="TextBox 57"/>
          <p:cNvSpPr txBox="1"/>
          <p:nvPr/>
        </p:nvSpPr>
        <p:spPr>
          <a:xfrm>
            <a:off x="720961" y="1102116"/>
            <a:ext cx="10973733" cy="961289"/>
          </a:xfrm>
          <a:prstGeom prst="rect">
            <a:avLst/>
          </a:prstGeom>
          <a:noFill/>
        </p:spPr>
        <p:txBody>
          <a:bodyPr wrap="square" rtlCol="0">
            <a:spAutoFit/>
          </a:bodyPr>
          <a:lstStyle/>
          <a:p>
            <a:pPr indent="609600" algn="just">
              <a:lnSpc>
                <a:spcPct val="150000"/>
              </a:lnSpc>
            </a:pPr>
            <a:r>
              <a:rPr lang="en-US" altLang="zh-CN" sz="2000" dirty="0">
                <a:latin typeface="+mn-ea"/>
                <a:cs typeface="+mn-ea"/>
                <a:sym typeface="Times New Roman" panose="02020603050405020304" pitchFamily="18" charset="0"/>
              </a:rPr>
              <a:t>RANK</a:t>
            </a:r>
            <a:r>
              <a:rPr lang="zh-CN" altLang="en-US" sz="2000" dirty="0">
                <a:latin typeface="+mn-ea"/>
                <a:cs typeface="+mn-ea"/>
                <a:sym typeface="Times New Roman" panose="02020603050405020304" pitchFamily="18" charset="0"/>
              </a:rPr>
              <a:t>函数用来显示某个数字在数字列表中的排名。下面将使用</a:t>
            </a:r>
            <a:r>
              <a:rPr lang="en-US" altLang="zh-CN" sz="2000" dirty="0">
                <a:latin typeface="+mn-ea"/>
                <a:cs typeface="+mn-ea"/>
                <a:sym typeface="Times New Roman" panose="02020603050405020304" pitchFamily="18" charset="0"/>
              </a:rPr>
              <a:t>RANK</a:t>
            </a:r>
            <a:r>
              <a:rPr lang="zh-CN" altLang="en-US" sz="2000" dirty="0">
                <a:latin typeface="+mn-ea"/>
                <a:cs typeface="+mn-ea"/>
                <a:sym typeface="Times New Roman" panose="02020603050405020304" pitchFamily="18" charset="0"/>
              </a:rPr>
              <a:t>函数对员工的实发工资进行排序，其具体操作如下。</a:t>
            </a:r>
          </a:p>
        </p:txBody>
      </p:sp>
      <p:sp>
        <p:nvSpPr>
          <p:cNvPr id="6" name="矩形 5"/>
          <p:cNvSpPr/>
          <p:nvPr/>
        </p:nvSpPr>
        <p:spPr>
          <a:xfrm>
            <a:off x="2956008" y="2336121"/>
            <a:ext cx="2450182" cy="369332"/>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1 </a:t>
            </a:r>
            <a:r>
              <a:rPr lang="zh-CN" altLang="en-US" dirty="0" smtClean="0">
                <a:solidFill>
                  <a:schemeClr val="bg1"/>
                </a:solidFill>
                <a:latin typeface="微软雅黑" panose="020B0503020204020204" pitchFamily="34" charset="-122"/>
                <a:ea typeface="微软雅黑" panose="020B0503020204020204" pitchFamily="34" charset="-122"/>
              </a:rPr>
              <a:t>选</a:t>
            </a:r>
            <a:r>
              <a:rPr lang="zh-CN" altLang="en-US" dirty="0">
                <a:solidFill>
                  <a:schemeClr val="bg1"/>
                </a:solidFill>
                <a:latin typeface="微软雅黑" panose="020B0503020204020204" pitchFamily="34" charset="-122"/>
                <a:ea typeface="微软雅黑" panose="020B0503020204020204" pitchFamily="34" charset="-122"/>
              </a:rPr>
              <a:t>择</a:t>
            </a:r>
            <a:r>
              <a:rPr lang="en-US" altLang="zh-CN" dirty="0">
                <a:solidFill>
                  <a:schemeClr val="bg1"/>
                </a:solidFill>
                <a:latin typeface="微软雅黑" panose="020B0503020204020204" pitchFamily="34" charset="-122"/>
                <a:ea typeface="微软雅黑" panose="020B0503020204020204" pitchFamily="34" charset="-122"/>
              </a:rPr>
              <a:t>RANK.EQ</a:t>
            </a:r>
            <a:r>
              <a:rPr lang="zh-CN" altLang="en-US" dirty="0">
                <a:solidFill>
                  <a:schemeClr val="bg1"/>
                </a:solidFill>
                <a:latin typeface="微软雅黑" panose="020B0503020204020204" pitchFamily="34" charset="-122"/>
                <a:ea typeface="微软雅黑" panose="020B0503020204020204" pitchFamily="34" charset="-122"/>
              </a:rPr>
              <a:t>函数</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7" name="矩形 6"/>
          <p:cNvSpPr/>
          <p:nvPr/>
        </p:nvSpPr>
        <p:spPr>
          <a:xfrm>
            <a:off x="8302369" y="2336121"/>
            <a:ext cx="2006854" cy="369332"/>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2 </a:t>
            </a:r>
            <a:r>
              <a:rPr lang="zh-CN" altLang="en-US" dirty="0" smtClean="0">
                <a:solidFill>
                  <a:schemeClr val="bg1"/>
                </a:solidFill>
                <a:latin typeface="微软雅黑" panose="020B0503020204020204" pitchFamily="34" charset="-122"/>
                <a:ea typeface="微软雅黑" panose="020B0503020204020204" pitchFamily="34" charset="-122"/>
              </a:rPr>
              <a:t>设</a:t>
            </a:r>
            <a:r>
              <a:rPr lang="zh-CN" altLang="en-US" dirty="0">
                <a:solidFill>
                  <a:schemeClr val="bg1"/>
                </a:solidFill>
                <a:latin typeface="微软雅黑" panose="020B0503020204020204" pitchFamily="34" charset="-122"/>
                <a:ea typeface="微软雅黑" panose="020B0503020204020204" pitchFamily="34" charset="-122"/>
              </a:rPr>
              <a:t>置函数参数</a:t>
            </a:r>
            <a:endParaRPr lang="en-US" altLang="zh-CN" dirty="0">
              <a:solidFill>
                <a:schemeClr val="bg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3"/>
          <a:stretch>
            <a:fillRect/>
          </a:stretch>
        </p:blipFill>
        <p:spPr>
          <a:xfrm>
            <a:off x="5794162" y="3537864"/>
            <a:ext cx="4314286" cy="2485714"/>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301370" y="2190245"/>
            <a:ext cx="3717852" cy="4415963"/>
          </a:xfrm>
          <a:prstGeom prst="rect">
            <a:avLst/>
          </a:prstGeom>
        </p:spPr>
      </p:pic>
      <p:sp>
        <p:nvSpPr>
          <p:cNvPr id="3" name="标题 2"/>
          <p:cNvSpPr>
            <a:spLocks noGrp="1"/>
          </p:cNvSpPr>
          <p:nvPr>
            <p:ph type="title"/>
          </p:nvPr>
        </p:nvSpPr>
        <p:spPr/>
        <p:txBody>
          <a:bodyPr>
            <a:normAutofit/>
          </a:bodyPr>
          <a:lstStyle/>
          <a:p>
            <a:r>
              <a:rPr lang="zh-CN" altLang="en-US" dirty="0"/>
              <a:t>（五）使用</a:t>
            </a:r>
            <a:r>
              <a:rPr lang="en-US" altLang="zh-CN" dirty="0"/>
              <a:t>COUNT</a:t>
            </a:r>
            <a:r>
              <a:rPr lang="zh-CN" altLang="en-US" dirty="0"/>
              <a:t>函数统计实发工资人数</a:t>
            </a:r>
          </a:p>
        </p:txBody>
      </p:sp>
      <p:sp>
        <p:nvSpPr>
          <p:cNvPr id="58" name="TextBox 57"/>
          <p:cNvSpPr txBox="1"/>
          <p:nvPr/>
        </p:nvSpPr>
        <p:spPr>
          <a:xfrm>
            <a:off x="720961" y="1102116"/>
            <a:ext cx="10973733" cy="961289"/>
          </a:xfrm>
          <a:prstGeom prst="rect">
            <a:avLst/>
          </a:prstGeom>
          <a:noFill/>
        </p:spPr>
        <p:txBody>
          <a:bodyPr wrap="square" rtlCol="0">
            <a:spAutoFit/>
          </a:bodyPr>
          <a:lstStyle/>
          <a:p>
            <a:pPr indent="609600" algn="just">
              <a:lnSpc>
                <a:spcPct val="150000"/>
              </a:lnSpc>
            </a:pPr>
            <a:r>
              <a:rPr lang="en-US" altLang="zh-CN" sz="2000" dirty="0">
                <a:latin typeface="+mn-ea"/>
                <a:cs typeface="+mn-ea"/>
                <a:sym typeface="Times New Roman" panose="02020603050405020304" pitchFamily="18" charset="0"/>
              </a:rPr>
              <a:t>COUNT</a:t>
            </a:r>
            <a:r>
              <a:rPr lang="zh-CN" altLang="en-US" sz="2000" dirty="0">
                <a:latin typeface="+mn-ea"/>
                <a:cs typeface="+mn-ea"/>
                <a:sym typeface="Times New Roman" panose="02020603050405020304" pitchFamily="18" charset="0"/>
              </a:rPr>
              <a:t>函数用于计算单元格区域中包含数字的单元格的个数，或对象中的属性个数。下面将使用</a:t>
            </a:r>
            <a:r>
              <a:rPr lang="en-US" altLang="zh-CN" sz="2000" dirty="0">
                <a:latin typeface="+mn-ea"/>
                <a:cs typeface="+mn-ea"/>
                <a:sym typeface="Times New Roman" panose="02020603050405020304" pitchFamily="18" charset="0"/>
              </a:rPr>
              <a:t>COUNT</a:t>
            </a:r>
            <a:r>
              <a:rPr lang="zh-CN" altLang="en-US" sz="2000" dirty="0">
                <a:latin typeface="+mn-ea"/>
                <a:cs typeface="+mn-ea"/>
                <a:sym typeface="Times New Roman" panose="02020603050405020304" pitchFamily="18" charset="0"/>
              </a:rPr>
              <a:t>函数统计实发工资人数，其具体操作如下。</a:t>
            </a:r>
          </a:p>
        </p:txBody>
      </p:sp>
      <p:sp>
        <p:nvSpPr>
          <p:cNvPr id="6" name="矩形 5"/>
          <p:cNvSpPr/>
          <p:nvPr/>
        </p:nvSpPr>
        <p:spPr>
          <a:xfrm>
            <a:off x="3160296" y="2514761"/>
            <a:ext cx="2326105" cy="369332"/>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1 </a:t>
            </a:r>
            <a:r>
              <a:rPr lang="zh-CN" altLang="en-US" dirty="0" smtClean="0">
                <a:solidFill>
                  <a:schemeClr val="bg1"/>
                </a:solidFill>
                <a:latin typeface="微软雅黑" panose="020B0503020204020204" pitchFamily="34" charset="-122"/>
                <a:ea typeface="微软雅黑" panose="020B0503020204020204" pitchFamily="34" charset="-122"/>
              </a:rPr>
              <a:t>选</a:t>
            </a:r>
            <a:r>
              <a:rPr lang="zh-CN" altLang="en-US" dirty="0">
                <a:solidFill>
                  <a:schemeClr val="bg1"/>
                </a:solidFill>
                <a:latin typeface="微软雅黑" panose="020B0503020204020204" pitchFamily="34" charset="-122"/>
                <a:ea typeface="微软雅黑" panose="020B0503020204020204" pitchFamily="34" charset="-122"/>
              </a:rPr>
              <a:t>择</a:t>
            </a:r>
            <a:r>
              <a:rPr lang="en-US" altLang="zh-CN" dirty="0">
                <a:solidFill>
                  <a:schemeClr val="bg1"/>
                </a:solidFill>
                <a:latin typeface="微软雅黑" panose="020B0503020204020204" pitchFamily="34" charset="-122"/>
                <a:ea typeface="微软雅黑" panose="020B0503020204020204" pitchFamily="34" charset="-122"/>
              </a:rPr>
              <a:t>COUNT</a:t>
            </a:r>
            <a:r>
              <a:rPr lang="zh-CN" altLang="en-US" dirty="0">
                <a:solidFill>
                  <a:schemeClr val="bg1"/>
                </a:solidFill>
                <a:latin typeface="微软雅黑" panose="020B0503020204020204" pitchFamily="34" charset="-122"/>
                <a:ea typeface="微软雅黑" panose="020B0503020204020204" pitchFamily="34" charset="-122"/>
              </a:rPr>
              <a:t>函数</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7" name="矩形 6"/>
          <p:cNvSpPr/>
          <p:nvPr/>
        </p:nvSpPr>
        <p:spPr>
          <a:xfrm>
            <a:off x="6408822" y="2524619"/>
            <a:ext cx="2326105" cy="369332"/>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2 </a:t>
            </a:r>
            <a:r>
              <a:rPr lang="zh-CN" altLang="en-US" dirty="0" smtClean="0">
                <a:solidFill>
                  <a:schemeClr val="bg1"/>
                </a:solidFill>
                <a:latin typeface="微软雅黑" panose="020B0503020204020204" pitchFamily="34" charset="-122"/>
                <a:ea typeface="微软雅黑" panose="020B0503020204020204" pitchFamily="34" charset="-122"/>
              </a:rPr>
              <a:t>设</a:t>
            </a:r>
            <a:r>
              <a:rPr lang="zh-CN" altLang="en-US" dirty="0">
                <a:solidFill>
                  <a:schemeClr val="bg1"/>
                </a:solidFill>
                <a:latin typeface="微软雅黑" panose="020B0503020204020204" pitchFamily="34" charset="-122"/>
                <a:ea typeface="微软雅黑" panose="020B0503020204020204" pitchFamily="34" charset="-122"/>
              </a:rPr>
              <a:t>置函数参数</a:t>
            </a:r>
            <a:endParaRPr lang="en-US" altLang="zh-CN" dirty="0">
              <a:solidFill>
                <a:schemeClr val="bg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3"/>
          <a:stretch>
            <a:fillRect/>
          </a:stretch>
        </p:blipFill>
        <p:spPr>
          <a:xfrm>
            <a:off x="5886153" y="3658390"/>
            <a:ext cx="5190476" cy="2695238"/>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5"/>
          <p:cNvSpPr/>
          <p:nvPr/>
        </p:nvSpPr>
        <p:spPr>
          <a:xfrm>
            <a:off x="8" y="2367432"/>
            <a:ext cx="3708714" cy="3924300"/>
          </a:xfrm>
          <a:custGeom>
            <a:avLst/>
            <a:gdLst>
              <a:gd name="connsiteX0" fmla="*/ 0 w 4922244"/>
              <a:gd name="connsiteY0" fmla="*/ 0 h 5048251"/>
              <a:gd name="connsiteX1" fmla="*/ 1947941 w 4922244"/>
              <a:gd name="connsiteY1" fmla="*/ 0 h 5048251"/>
              <a:gd name="connsiteX2" fmla="*/ 4922244 w 4922244"/>
              <a:gd name="connsiteY2" fmla="*/ 2974304 h 5048251"/>
              <a:gd name="connsiteX3" fmla="*/ 2848297 w 4922244"/>
              <a:gd name="connsiteY3" fmla="*/ 5048251 h 5048251"/>
              <a:gd name="connsiteX4" fmla="*/ 0 w 4922244"/>
              <a:gd name="connsiteY4" fmla="*/ 5048251 h 5048251"/>
              <a:gd name="connsiteX0-1" fmla="*/ 0 w 4922244"/>
              <a:gd name="connsiteY0-2" fmla="*/ 0 h 5048251"/>
              <a:gd name="connsiteX1-3" fmla="*/ 1947941 w 4922244"/>
              <a:gd name="connsiteY1-4" fmla="*/ 0 h 5048251"/>
              <a:gd name="connsiteX2-5" fmla="*/ 4922244 w 4922244"/>
              <a:gd name="connsiteY2-6" fmla="*/ 2899854 h 5048251"/>
              <a:gd name="connsiteX3-7" fmla="*/ 2848297 w 4922244"/>
              <a:gd name="connsiteY3-8" fmla="*/ 5048251 h 5048251"/>
              <a:gd name="connsiteX4-9" fmla="*/ 0 w 4922244"/>
              <a:gd name="connsiteY4-10" fmla="*/ 5048251 h 5048251"/>
              <a:gd name="connsiteX5" fmla="*/ 0 w 4922244"/>
              <a:gd name="connsiteY5" fmla="*/ 0 h 5048251"/>
              <a:gd name="connsiteX0-11" fmla="*/ 0 w 4922244"/>
              <a:gd name="connsiteY0-12" fmla="*/ 0 h 5048251"/>
              <a:gd name="connsiteX1-13" fmla="*/ 1947941 w 4922244"/>
              <a:gd name="connsiteY1-14" fmla="*/ 0 h 5048251"/>
              <a:gd name="connsiteX2-15" fmla="*/ 4922244 w 4922244"/>
              <a:gd name="connsiteY2-16" fmla="*/ 2899854 h 5048251"/>
              <a:gd name="connsiteX3-17" fmla="*/ 2893456 w 4922244"/>
              <a:gd name="connsiteY3-18" fmla="*/ 5033362 h 5048251"/>
              <a:gd name="connsiteX4-19" fmla="*/ 0 w 4922244"/>
              <a:gd name="connsiteY4-20" fmla="*/ 5048251 h 5048251"/>
              <a:gd name="connsiteX5-21" fmla="*/ 0 w 4922244"/>
              <a:gd name="connsiteY5-22" fmla="*/ 0 h 5048251"/>
              <a:gd name="connsiteX0-23" fmla="*/ 0 w 4823147"/>
              <a:gd name="connsiteY0-24" fmla="*/ 0 h 5048251"/>
              <a:gd name="connsiteX1-25" fmla="*/ 1947941 w 4823147"/>
              <a:gd name="connsiteY1-26" fmla="*/ 0 h 5048251"/>
              <a:gd name="connsiteX2-27" fmla="*/ 4823147 w 4823147"/>
              <a:gd name="connsiteY2-28" fmla="*/ 2997879 h 5048251"/>
              <a:gd name="connsiteX3-29" fmla="*/ 2893456 w 4823147"/>
              <a:gd name="connsiteY3-30" fmla="*/ 5033362 h 5048251"/>
              <a:gd name="connsiteX4-31" fmla="*/ 0 w 4823147"/>
              <a:gd name="connsiteY4-32" fmla="*/ 5048251 h 5048251"/>
              <a:gd name="connsiteX5-33" fmla="*/ 0 w 4823147"/>
              <a:gd name="connsiteY5-34" fmla="*/ 0 h 504825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4823147" h="5048251">
                <a:moveTo>
                  <a:pt x="0" y="0"/>
                </a:moveTo>
                <a:lnTo>
                  <a:pt x="1947941" y="0"/>
                </a:lnTo>
                <a:lnTo>
                  <a:pt x="4823147" y="2997879"/>
                </a:lnTo>
                <a:lnTo>
                  <a:pt x="2893456" y="5033362"/>
                </a:lnTo>
                <a:lnTo>
                  <a:pt x="0" y="504825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7"/>
          <p:cNvSpPr/>
          <p:nvPr/>
        </p:nvSpPr>
        <p:spPr>
          <a:xfrm>
            <a:off x="1672773" y="0"/>
            <a:ext cx="3269617" cy="4710896"/>
          </a:xfrm>
          <a:custGeom>
            <a:avLst/>
            <a:gdLst>
              <a:gd name="connsiteX0" fmla="*/ 0 w 4336612"/>
              <a:gd name="connsiteY0" fmla="*/ 0 h 5048251"/>
              <a:gd name="connsiteX1" fmla="*/ 1362309 w 4336612"/>
              <a:gd name="connsiteY1" fmla="*/ 0 h 5048251"/>
              <a:gd name="connsiteX2" fmla="*/ 4336612 w 4336612"/>
              <a:gd name="connsiteY2" fmla="*/ 2974304 h 5048251"/>
              <a:gd name="connsiteX3" fmla="*/ 2262665 w 4336612"/>
              <a:gd name="connsiteY3" fmla="*/ 5048251 h 5048251"/>
              <a:gd name="connsiteX4" fmla="*/ 900356 w 4336612"/>
              <a:gd name="connsiteY4" fmla="*/ 5048251 h 5048251"/>
              <a:gd name="connsiteX5" fmla="*/ 2974303 w 4336612"/>
              <a:gd name="connsiteY5" fmla="*/ 2974304 h 504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36612" h="5048251">
                <a:moveTo>
                  <a:pt x="0" y="0"/>
                </a:moveTo>
                <a:lnTo>
                  <a:pt x="1362309" y="0"/>
                </a:lnTo>
                <a:lnTo>
                  <a:pt x="4336612" y="2974304"/>
                </a:lnTo>
                <a:lnTo>
                  <a:pt x="2262665" y="5048251"/>
                </a:lnTo>
                <a:lnTo>
                  <a:pt x="900356" y="5048251"/>
                </a:lnTo>
                <a:lnTo>
                  <a:pt x="2974303" y="2974304"/>
                </a:lnTo>
                <a:close/>
              </a:path>
            </a:pathLst>
          </a:cu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descr="C:\Users\Administrator\Desktop\新建文件夹\Virtual business modern technology photos part 4 (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756" t="5840" r="1551" b="1721"/>
          <a:stretch>
            <a:fillRect/>
          </a:stretch>
        </p:blipFill>
        <p:spPr bwMode="auto">
          <a:xfrm>
            <a:off x="0" y="2560109"/>
            <a:ext cx="3546499" cy="3924300"/>
          </a:xfrm>
          <a:custGeom>
            <a:avLst/>
            <a:gdLst>
              <a:gd name="connsiteX0" fmla="*/ 0 w 3546499"/>
              <a:gd name="connsiteY0" fmla="*/ 0 h 3924300"/>
              <a:gd name="connsiteX1" fmla="*/ 1403500 w 3546499"/>
              <a:gd name="connsiteY1" fmla="*/ 0 h 3924300"/>
              <a:gd name="connsiteX2" fmla="*/ 3546499 w 3546499"/>
              <a:gd name="connsiteY2" fmla="*/ 2312100 h 3924300"/>
              <a:gd name="connsiteX3" fmla="*/ 2052211 w 3546499"/>
              <a:gd name="connsiteY3" fmla="*/ 3924300 h 3924300"/>
              <a:gd name="connsiteX4" fmla="*/ 0 w 3546499"/>
              <a:gd name="connsiteY4" fmla="*/ 3924300 h 392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6499" h="3924300">
                <a:moveTo>
                  <a:pt x="0" y="0"/>
                </a:moveTo>
                <a:lnTo>
                  <a:pt x="1403500" y="0"/>
                </a:lnTo>
                <a:lnTo>
                  <a:pt x="3546499" y="2312100"/>
                </a:lnTo>
                <a:lnTo>
                  <a:pt x="2052211" y="3924300"/>
                </a:lnTo>
                <a:lnTo>
                  <a:pt x="0" y="3924300"/>
                </a:lnTo>
                <a:close/>
              </a:path>
            </a:pathLst>
          </a:custGeom>
          <a:noFill/>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911474" y="1255430"/>
            <a:ext cx="1723549" cy="1015663"/>
          </a:xfrm>
          <a:prstGeom prst="rect">
            <a:avLst/>
          </a:prstGeom>
          <a:noFill/>
        </p:spPr>
        <p:txBody>
          <a:bodyPr wrap="none" rtlCol="0">
            <a:spAutoFit/>
          </a:bodyPr>
          <a:lstStyle/>
          <a:p>
            <a:pPr algn="ctr"/>
            <a:r>
              <a:rPr lang="zh-CN" altLang="en-US" sz="6000" dirty="0">
                <a:solidFill>
                  <a:schemeClr val="accent3"/>
                </a:solidFill>
                <a:latin typeface="Impact" panose="020B0806030902050204" pitchFamily="34" charset="0"/>
              </a:rPr>
              <a:t>目录</a:t>
            </a:r>
          </a:p>
        </p:txBody>
      </p:sp>
      <p:sp>
        <p:nvSpPr>
          <p:cNvPr id="14" name="矩形 13"/>
          <p:cNvSpPr/>
          <p:nvPr/>
        </p:nvSpPr>
        <p:spPr>
          <a:xfrm>
            <a:off x="5448935" y="3564890"/>
            <a:ext cx="1294130" cy="5232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6743065" y="3564890"/>
            <a:ext cx="4212590" cy="5232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燕尾形 25"/>
          <p:cNvSpPr/>
          <p:nvPr/>
        </p:nvSpPr>
        <p:spPr>
          <a:xfrm>
            <a:off x="4977130" y="3609340"/>
            <a:ext cx="335280" cy="384175"/>
          </a:xfrm>
          <a:prstGeom prst="chevron">
            <a:avLst>
              <a:gd name="adj" fmla="val 369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文本框 11"/>
          <p:cNvSpPr txBox="1"/>
          <p:nvPr/>
        </p:nvSpPr>
        <p:spPr>
          <a:xfrm>
            <a:off x="6915785" y="1379220"/>
            <a:ext cx="3716020" cy="460375"/>
          </a:xfrm>
          <a:prstGeom prst="rect">
            <a:avLst/>
          </a:prstGeom>
          <a:noFill/>
        </p:spPr>
        <p:txBody>
          <a:bodyPr wrap="square" rtlCol="0">
            <a:spAutoFit/>
            <a:scene3d>
              <a:camera prst="orthographicFront"/>
              <a:lightRig rig="threePt" dir="t"/>
            </a:scene3d>
            <a:sp3d contourW="12700"/>
          </a:bodyPr>
          <a:lstStyle/>
          <a:p>
            <a:r>
              <a:rPr lang="zh-CN" altLang="en-US" sz="2400" dirty="0">
                <a:solidFill>
                  <a:schemeClr val="tx1"/>
                </a:solidFill>
              </a:rPr>
              <a:t>创建“财务报表”工作簿</a:t>
            </a:r>
          </a:p>
        </p:txBody>
      </p:sp>
      <p:sp>
        <p:nvSpPr>
          <p:cNvPr id="28" name="文本框 18"/>
          <p:cNvSpPr txBox="1"/>
          <p:nvPr/>
        </p:nvSpPr>
        <p:spPr>
          <a:xfrm>
            <a:off x="6824345" y="2110105"/>
            <a:ext cx="3543300" cy="460375"/>
          </a:xfrm>
          <a:prstGeom prst="rect">
            <a:avLst/>
          </a:prstGeom>
          <a:noFill/>
        </p:spPr>
        <p:txBody>
          <a:bodyPr wrap="square" rtlCol="0">
            <a:spAutoFit/>
            <a:scene3d>
              <a:camera prst="orthographicFront"/>
              <a:lightRig rig="threePt" dir="t"/>
            </a:scene3d>
            <a:sp3d contourW="12700"/>
          </a:bodyPr>
          <a:lstStyle/>
          <a:p>
            <a:r>
              <a:rPr lang="zh-CN" altLang="en-US" sz="2400" dirty="0">
                <a:solidFill>
                  <a:schemeClr val="tx1"/>
                </a:solidFill>
              </a:rPr>
              <a:t>输入并设置财务报表</a:t>
            </a:r>
          </a:p>
        </p:txBody>
      </p:sp>
      <p:sp>
        <p:nvSpPr>
          <p:cNvPr id="29" name="文本框 18"/>
          <p:cNvSpPr txBox="1"/>
          <p:nvPr/>
        </p:nvSpPr>
        <p:spPr>
          <a:xfrm>
            <a:off x="6824345" y="2820670"/>
            <a:ext cx="3060065" cy="460375"/>
          </a:xfrm>
          <a:prstGeom prst="rect">
            <a:avLst/>
          </a:prstGeom>
          <a:noFill/>
        </p:spPr>
        <p:txBody>
          <a:bodyPr wrap="square" rtlCol="0">
            <a:spAutoFit/>
            <a:scene3d>
              <a:camera prst="orthographicFront"/>
              <a:lightRig rig="threePt" dir="t"/>
            </a:scene3d>
            <a:sp3d contourW="12700"/>
          </a:bodyPr>
          <a:lstStyle/>
          <a:p>
            <a:r>
              <a:rPr lang="zh-CN" altLang="en-US" sz="2400" dirty="0">
                <a:solidFill>
                  <a:schemeClr val="tx1"/>
                </a:solidFill>
              </a:rPr>
              <a:t>计算财务</a:t>
            </a:r>
            <a:r>
              <a:rPr lang="zh-CN" altLang="en-US" sz="2400" dirty="0" smtClean="0">
                <a:solidFill>
                  <a:schemeClr val="tx1"/>
                </a:solidFill>
              </a:rPr>
              <a:t>报表数据</a:t>
            </a:r>
            <a:endParaRPr lang="zh-CN" altLang="en-US" sz="2400" dirty="0">
              <a:solidFill>
                <a:schemeClr val="tx1"/>
              </a:solidFill>
            </a:endParaRPr>
          </a:p>
        </p:txBody>
      </p:sp>
      <p:sp>
        <p:nvSpPr>
          <p:cNvPr id="30" name="TextBox 3"/>
          <p:cNvSpPr txBox="1"/>
          <p:nvPr/>
        </p:nvSpPr>
        <p:spPr>
          <a:xfrm>
            <a:off x="5548931" y="1392528"/>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任务一</a:t>
            </a:r>
            <a:endParaRPr lang="en-US" altLang="zh-CN" sz="2400" dirty="0">
              <a:solidFill>
                <a:schemeClr val="tx1">
                  <a:lumMod val="85000"/>
                  <a:lumOff val="15000"/>
                </a:schemeClr>
              </a:solidFill>
            </a:endParaRPr>
          </a:p>
        </p:txBody>
      </p:sp>
      <p:sp>
        <p:nvSpPr>
          <p:cNvPr id="31" name="TextBox 21"/>
          <p:cNvSpPr txBox="1"/>
          <p:nvPr/>
        </p:nvSpPr>
        <p:spPr>
          <a:xfrm>
            <a:off x="5548931" y="2123505"/>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任务二</a:t>
            </a:r>
            <a:endParaRPr lang="en-US" altLang="zh-CN" sz="2400" dirty="0">
              <a:solidFill>
                <a:schemeClr val="tx1">
                  <a:lumMod val="85000"/>
                  <a:lumOff val="15000"/>
                </a:schemeClr>
              </a:solidFill>
            </a:endParaRPr>
          </a:p>
        </p:txBody>
      </p:sp>
      <p:sp>
        <p:nvSpPr>
          <p:cNvPr id="32" name="TextBox 22"/>
          <p:cNvSpPr txBox="1"/>
          <p:nvPr/>
        </p:nvSpPr>
        <p:spPr>
          <a:xfrm>
            <a:off x="5548931" y="2826688"/>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任务三</a:t>
            </a:r>
            <a:endParaRPr lang="en-US" altLang="zh-CN" sz="2400" dirty="0">
              <a:solidFill>
                <a:schemeClr val="tx1">
                  <a:lumMod val="85000"/>
                  <a:lumOff val="15000"/>
                </a:schemeClr>
              </a:solidFill>
            </a:endParaRPr>
          </a:p>
        </p:txBody>
      </p:sp>
      <p:sp>
        <p:nvSpPr>
          <p:cNvPr id="37" name="文本框 18"/>
          <p:cNvSpPr txBox="1"/>
          <p:nvPr/>
        </p:nvSpPr>
        <p:spPr>
          <a:xfrm>
            <a:off x="6805135" y="3571522"/>
            <a:ext cx="4623896" cy="460375"/>
          </a:xfrm>
          <a:prstGeom prst="rect">
            <a:avLst/>
          </a:prstGeom>
          <a:noFill/>
        </p:spPr>
        <p:txBody>
          <a:bodyPr wrap="square" rtlCol="0">
            <a:spAutoFit/>
            <a:scene3d>
              <a:camera prst="orthographicFront"/>
              <a:lightRig rig="threePt" dir="t"/>
            </a:scene3d>
            <a:sp3d contourW="12700"/>
          </a:bodyPr>
          <a:lstStyle/>
          <a:p>
            <a:r>
              <a:rPr lang="zh-CN" altLang="en-US" sz="2400" dirty="0">
                <a:solidFill>
                  <a:schemeClr val="bg1"/>
                </a:solidFill>
              </a:rPr>
              <a:t>统计与分析财务报表</a:t>
            </a:r>
          </a:p>
        </p:txBody>
      </p:sp>
      <p:sp>
        <p:nvSpPr>
          <p:cNvPr id="38" name="文本框 18"/>
          <p:cNvSpPr txBox="1"/>
          <p:nvPr/>
        </p:nvSpPr>
        <p:spPr>
          <a:xfrm>
            <a:off x="6805135" y="4357466"/>
            <a:ext cx="4115896" cy="460375"/>
          </a:xfrm>
          <a:prstGeom prst="rect">
            <a:avLst/>
          </a:prstGeom>
          <a:noFill/>
        </p:spPr>
        <p:txBody>
          <a:bodyPr wrap="square" rtlCol="0">
            <a:spAutoFit/>
            <a:scene3d>
              <a:camera prst="orthographicFront"/>
              <a:lightRig rig="threePt" dir="t"/>
            </a:scene3d>
            <a:sp3d contourW="12700"/>
          </a:bodyPr>
          <a:lstStyle/>
          <a:p>
            <a:r>
              <a:rPr lang="zh-CN" altLang="en-US" sz="2400" dirty="0"/>
              <a:t>保护并打印财务报表</a:t>
            </a:r>
          </a:p>
        </p:txBody>
      </p:sp>
      <p:sp>
        <p:nvSpPr>
          <p:cNvPr id="39" name="TextBox 21"/>
          <p:cNvSpPr txBox="1"/>
          <p:nvPr/>
        </p:nvSpPr>
        <p:spPr>
          <a:xfrm>
            <a:off x="5529881" y="3584880"/>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任务四</a:t>
            </a:r>
            <a:endParaRPr lang="en-US" altLang="zh-CN" sz="2400" dirty="0">
              <a:solidFill>
                <a:schemeClr val="tx1">
                  <a:lumMod val="85000"/>
                  <a:lumOff val="15000"/>
                </a:schemeClr>
              </a:solidFill>
            </a:endParaRPr>
          </a:p>
        </p:txBody>
      </p:sp>
      <p:sp>
        <p:nvSpPr>
          <p:cNvPr id="40" name="TextBox 22"/>
          <p:cNvSpPr txBox="1"/>
          <p:nvPr/>
        </p:nvSpPr>
        <p:spPr>
          <a:xfrm>
            <a:off x="5529881" y="4363628"/>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任务五</a:t>
            </a:r>
            <a:endParaRPr lang="en-US" altLang="zh-CN" sz="2400" dirty="0">
              <a:solidFill>
                <a:schemeClr val="tx1">
                  <a:lumMod val="85000"/>
                  <a:lumOff val="1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013099" y="2002971"/>
            <a:ext cx="10061301" cy="4199046"/>
          </a:xfrm>
          <a:prstGeom prst="rect">
            <a:avLst/>
          </a:prstGeom>
          <a:solidFill>
            <a:schemeClr val="bg1"/>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887181" y="2738958"/>
            <a:ext cx="329784" cy="2234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a:off x="1318772" y="2738958"/>
            <a:ext cx="1401277" cy="0"/>
          </a:xfrm>
          <a:prstGeom prst="line">
            <a:avLst/>
          </a:prstGeom>
          <a:ln w="254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1216965" y="2825874"/>
            <a:ext cx="9527235" cy="3015184"/>
          </a:xfrm>
          <a:prstGeom prst="rect">
            <a:avLst/>
          </a:prstGeom>
        </p:spPr>
        <p:txBody>
          <a:bodyPr wrap="square">
            <a:spAutoFit/>
          </a:bodyPr>
          <a:lstStyle/>
          <a:p>
            <a:pPr algn="just">
              <a:lnSpc>
                <a:spcPct val="120000"/>
              </a:lnSpc>
            </a:pPr>
            <a:r>
              <a:rPr lang="zh-CN" altLang="en-US" sz="2000" dirty="0">
                <a:solidFill>
                  <a:schemeClr val="tx1">
                    <a:lumMod val="85000"/>
                    <a:lumOff val="15000"/>
                  </a:schemeClr>
                </a:solidFill>
              </a:rPr>
              <a:t>仅对“财务报表”工作簿中的数据进行计算是远远不够的，还需要对数据进行统计和分析，这样才能从中发现规律或得出相关结论。数据的统计与分析是一个循序渐进的过程，先要明确分析目标，清楚每个原始数据的含义；然后清洗数据；最后通过特定的方法对数据进行整理和分析。这与我们学习知识的过程非常相似，学习也是一个日积月累、循序渐进的过程，不可能一蹴而就</a:t>
            </a:r>
            <a:r>
              <a:rPr lang="zh-CN" altLang="en-US" sz="2000" dirty="0" smtClean="0">
                <a:solidFill>
                  <a:schemeClr val="tx1">
                    <a:lumMod val="85000"/>
                    <a:lumOff val="15000"/>
                  </a:schemeClr>
                </a:solidFill>
              </a:rPr>
              <a:t>。</a:t>
            </a:r>
            <a:endParaRPr lang="en-US" altLang="zh-CN" sz="2000" dirty="0" smtClean="0">
              <a:solidFill>
                <a:schemeClr val="tx1">
                  <a:lumMod val="85000"/>
                  <a:lumOff val="15000"/>
                </a:schemeClr>
              </a:solidFill>
            </a:endParaRPr>
          </a:p>
          <a:p>
            <a:pPr algn="just">
              <a:lnSpc>
                <a:spcPct val="120000"/>
              </a:lnSpc>
            </a:pPr>
            <a:endParaRPr lang="en-US" altLang="zh-CN" sz="2000" dirty="0">
              <a:solidFill>
                <a:schemeClr val="tx1">
                  <a:lumMod val="85000"/>
                  <a:lumOff val="15000"/>
                </a:schemeClr>
              </a:solidFill>
            </a:endParaRPr>
          </a:p>
          <a:p>
            <a:pPr algn="just">
              <a:lnSpc>
                <a:spcPct val="120000"/>
              </a:lnSpc>
            </a:pPr>
            <a:r>
              <a:rPr lang="zh-CN" altLang="en-US" sz="2000" dirty="0" smtClean="0">
                <a:solidFill>
                  <a:schemeClr val="tx1">
                    <a:lumMod val="85000"/>
                    <a:lumOff val="15000"/>
                  </a:schemeClr>
                </a:solidFill>
              </a:rPr>
              <a:t>下面</a:t>
            </a:r>
            <a:r>
              <a:rPr lang="zh-CN" altLang="en-US" sz="2000" dirty="0">
                <a:solidFill>
                  <a:schemeClr val="tx1">
                    <a:lumMod val="85000"/>
                    <a:lumOff val="15000"/>
                  </a:schemeClr>
                </a:solidFill>
              </a:rPr>
              <a:t>通过排序与筛选等功能来分析“财务报表”工作簿中的数据，介绍使用</a:t>
            </a:r>
            <a:r>
              <a:rPr lang="en-US" altLang="zh-CN" sz="2000" dirty="0">
                <a:solidFill>
                  <a:schemeClr val="tx1">
                    <a:lumMod val="85000"/>
                    <a:lumOff val="15000"/>
                  </a:schemeClr>
                </a:solidFill>
              </a:rPr>
              <a:t>WPS Office</a:t>
            </a:r>
            <a:r>
              <a:rPr lang="zh-CN" altLang="en-US" sz="2000" dirty="0">
                <a:solidFill>
                  <a:schemeClr val="tx1">
                    <a:lumMod val="85000"/>
                    <a:lumOff val="15000"/>
                  </a:schemeClr>
                </a:solidFill>
              </a:rPr>
              <a:t>进行数据统计与分析的一系列操作。</a:t>
            </a:r>
            <a:endParaRPr lang="zh-CN" altLang="en-US" sz="2000" dirty="0">
              <a:solidFill>
                <a:schemeClr val="tx1">
                  <a:lumMod val="85000"/>
                  <a:lumOff val="15000"/>
                </a:schemeClr>
              </a:solidFill>
            </a:endParaRPr>
          </a:p>
        </p:txBody>
      </p:sp>
      <p:sp>
        <p:nvSpPr>
          <p:cNvPr id="19" name="矩形 18"/>
          <p:cNvSpPr/>
          <p:nvPr/>
        </p:nvSpPr>
        <p:spPr>
          <a:xfrm>
            <a:off x="1216965" y="2205266"/>
            <a:ext cx="2804222" cy="497316"/>
          </a:xfrm>
          <a:prstGeom prst="rect">
            <a:avLst/>
          </a:prstGeom>
        </p:spPr>
        <p:txBody>
          <a:bodyPr wrap="square">
            <a:spAutoFit/>
          </a:bodyPr>
          <a:lstStyle/>
          <a:p>
            <a:pPr algn="just">
              <a:lnSpc>
                <a:spcPct val="120000"/>
              </a:lnSpc>
            </a:pPr>
            <a:r>
              <a:rPr lang="zh-CN" altLang="en-US" sz="2400" b="1" dirty="0">
                <a:solidFill>
                  <a:schemeClr val="tx1">
                    <a:lumMod val="65000"/>
                    <a:lumOff val="35000"/>
                  </a:schemeClr>
                </a:solidFill>
              </a:rPr>
              <a:t>任务描述</a:t>
            </a:r>
          </a:p>
        </p:txBody>
      </p:sp>
      <p:sp>
        <p:nvSpPr>
          <p:cNvPr id="9" name="矩形 8"/>
          <p:cNvSpPr/>
          <p:nvPr/>
        </p:nvSpPr>
        <p:spPr>
          <a:xfrm>
            <a:off x="2328863" y="0"/>
            <a:ext cx="9863137" cy="11417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0"/>
            <a:ext cx="3596749" cy="1141756"/>
          </a:xfrm>
          <a:custGeom>
            <a:avLst/>
            <a:gdLst>
              <a:gd name="connsiteX0" fmla="*/ 0 w 3596749"/>
              <a:gd name="connsiteY0" fmla="*/ 0 h 1268414"/>
              <a:gd name="connsiteX1" fmla="*/ 299302 w 3596749"/>
              <a:gd name="connsiteY1" fmla="*/ 0 h 1268414"/>
              <a:gd name="connsiteX2" fmla="*/ 795613 w 3596749"/>
              <a:gd name="connsiteY2" fmla="*/ 0 h 1268414"/>
              <a:gd name="connsiteX3" fmla="*/ 806567 w 3596749"/>
              <a:gd name="connsiteY3" fmla="*/ 0 h 1268414"/>
              <a:gd name="connsiteX4" fmla="*/ 1105869 w 3596749"/>
              <a:gd name="connsiteY4" fmla="*/ 0 h 1268414"/>
              <a:gd name="connsiteX5" fmla="*/ 1252078 w 3596749"/>
              <a:gd name="connsiteY5" fmla="*/ 0 h 1268414"/>
              <a:gd name="connsiteX6" fmla="*/ 1602180 w 3596749"/>
              <a:gd name="connsiteY6" fmla="*/ 0 h 1268414"/>
              <a:gd name="connsiteX7" fmla="*/ 1708543 w 3596749"/>
              <a:gd name="connsiteY7" fmla="*/ 0 h 1268414"/>
              <a:gd name="connsiteX8" fmla="*/ 2042864 w 3596749"/>
              <a:gd name="connsiteY8" fmla="*/ 0 h 1268414"/>
              <a:gd name="connsiteX9" fmla="*/ 2058645 w 3596749"/>
              <a:gd name="connsiteY9" fmla="*/ 0 h 1268414"/>
              <a:gd name="connsiteX10" fmla="*/ 2515110 w 3596749"/>
              <a:gd name="connsiteY10" fmla="*/ 0 h 1268414"/>
              <a:gd name="connsiteX11" fmla="*/ 2849431 w 3596749"/>
              <a:gd name="connsiteY11" fmla="*/ 0 h 1268414"/>
              <a:gd name="connsiteX12" fmla="*/ 3596749 w 3596749"/>
              <a:gd name="connsiteY12" fmla="*/ 747318 h 1268414"/>
              <a:gd name="connsiteX13" fmla="*/ 3075653 w 3596749"/>
              <a:gd name="connsiteY13" fmla="*/ 1268414 h 1268414"/>
              <a:gd name="connsiteX14" fmla="*/ 2744509 w 3596749"/>
              <a:gd name="connsiteY14" fmla="*/ 1268414 h 1268414"/>
              <a:gd name="connsiteX15" fmla="*/ 2359995 w 3596749"/>
              <a:gd name="connsiteY15" fmla="*/ 1268414 h 1268414"/>
              <a:gd name="connsiteX16" fmla="*/ 2288044 w 3596749"/>
              <a:gd name="connsiteY16" fmla="*/ 1268414 h 1268414"/>
              <a:gd name="connsiteX17" fmla="*/ 2269086 w 3596749"/>
              <a:gd name="connsiteY17" fmla="*/ 1268414 h 1268414"/>
              <a:gd name="connsiteX18" fmla="*/ 2018799 w 3596749"/>
              <a:gd name="connsiteY18" fmla="*/ 1268414 h 1268414"/>
              <a:gd name="connsiteX19" fmla="*/ 1937942 w 3596749"/>
              <a:gd name="connsiteY19" fmla="*/ 1268414 h 1268414"/>
              <a:gd name="connsiteX20" fmla="*/ 1831579 w 3596749"/>
              <a:gd name="connsiteY20" fmla="*/ 1268414 h 1268414"/>
              <a:gd name="connsiteX21" fmla="*/ 1562334 w 3596749"/>
              <a:gd name="connsiteY21" fmla="*/ 1268414 h 1268414"/>
              <a:gd name="connsiteX22" fmla="*/ 1553428 w 3596749"/>
              <a:gd name="connsiteY22" fmla="*/ 1268414 h 1268414"/>
              <a:gd name="connsiteX23" fmla="*/ 1532278 w 3596749"/>
              <a:gd name="connsiteY23" fmla="*/ 1268414 h 1268414"/>
              <a:gd name="connsiteX24" fmla="*/ 1481477 w 3596749"/>
              <a:gd name="connsiteY24" fmla="*/ 1268414 h 1268414"/>
              <a:gd name="connsiteX25" fmla="*/ 1212232 w 3596749"/>
              <a:gd name="connsiteY25" fmla="*/ 1268414 h 1268414"/>
              <a:gd name="connsiteX26" fmla="*/ 1105869 w 3596749"/>
              <a:gd name="connsiteY26" fmla="*/ 1268414 h 1268414"/>
              <a:gd name="connsiteX27" fmla="*/ 1025012 w 3596749"/>
              <a:gd name="connsiteY27" fmla="*/ 1268414 h 1268414"/>
              <a:gd name="connsiteX28" fmla="*/ 806567 w 3596749"/>
              <a:gd name="connsiteY28" fmla="*/ 1268414 h 1268414"/>
              <a:gd name="connsiteX29" fmla="*/ 755767 w 3596749"/>
              <a:gd name="connsiteY29" fmla="*/ 1268414 h 1268414"/>
              <a:gd name="connsiteX30" fmla="*/ 725711 w 3596749"/>
              <a:gd name="connsiteY30" fmla="*/ 1268414 h 1268414"/>
              <a:gd name="connsiteX31" fmla="*/ 299302 w 3596749"/>
              <a:gd name="connsiteY31" fmla="*/ 1268414 h 1268414"/>
              <a:gd name="connsiteX32" fmla="*/ 0 w 3596749"/>
              <a:gd name="connsiteY32" fmla="*/ 1268414 h 126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96749" h="1268414">
                <a:moveTo>
                  <a:pt x="0" y="0"/>
                </a:moveTo>
                <a:lnTo>
                  <a:pt x="299302" y="0"/>
                </a:lnTo>
                <a:lnTo>
                  <a:pt x="795613" y="0"/>
                </a:lnTo>
                <a:lnTo>
                  <a:pt x="806567" y="0"/>
                </a:lnTo>
                <a:lnTo>
                  <a:pt x="1105869" y="0"/>
                </a:lnTo>
                <a:lnTo>
                  <a:pt x="1252078" y="0"/>
                </a:lnTo>
                <a:lnTo>
                  <a:pt x="1602180" y="0"/>
                </a:lnTo>
                <a:lnTo>
                  <a:pt x="1708543" y="0"/>
                </a:lnTo>
                <a:lnTo>
                  <a:pt x="2042864" y="0"/>
                </a:lnTo>
                <a:lnTo>
                  <a:pt x="2058645" y="0"/>
                </a:lnTo>
                <a:lnTo>
                  <a:pt x="2515110" y="0"/>
                </a:lnTo>
                <a:lnTo>
                  <a:pt x="2849431" y="0"/>
                </a:lnTo>
                <a:lnTo>
                  <a:pt x="3596749" y="747318"/>
                </a:lnTo>
                <a:lnTo>
                  <a:pt x="3075653" y="1268414"/>
                </a:lnTo>
                <a:lnTo>
                  <a:pt x="2744509" y="1268414"/>
                </a:lnTo>
                <a:lnTo>
                  <a:pt x="2359995" y="1268414"/>
                </a:lnTo>
                <a:lnTo>
                  <a:pt x="2288044" y="1268414"/>
                </a:lnTo>
                <a:lnTo>
                  <a:pt x="2269086" y="1268414"/>
                </a:lnTo>
                <a:lnTo>
                  <a:pt x="2018799" y="1268414"/>
                </a:lnTo>
                <a:lnTo>
                  <a:pt x="1937942" y="1268414"/>
                </a:lnTo>
                <a:lnTo>
                  <a:pt x="1831579" y="1268414"/>
                </a:lnTo>
                <a:lnTo>
                  <a:pt x="1562334" y="1268414"/>
                </a:lnTo>
                <a:lnTo>
                  <a:pt x="1553428" y="1268414"/>
                </a:lnTo>
                <a:lnTo>
                  <a:pt x="1532278" y="1268414"/>
                </a:lnTo>
                <a:lnTo>
                  <a:pt x="1481477" y="1268414"/>
                </a:lnTo>
                <a:lnTo>
                  <a:pt x="1212232" y="1268414"/>
                </a:lnTo>
                <a:lnTo>
                  <a:pt x="1105869" y="1268414"/>
                </a:lnTo>
                <a:lnTo>
                  <a:pt x="1025012" y="1268414"/>
                </a:lnTo>
                <a:lnTo>
                  <a:pt x="806567" y="1268414"/>
                </a:lnTo>
                <a:lnTo>
                  <a:pt x="755767" y="1268414"/>
                </a:lnTo>
                <a:lnTo>
                  <a:pt x="725711" y="1268414"/>
                </a:lnTo>
                <a:lnTo>
                  <a:pt x="299302" y="1268414"/>
                </a:lnTo>
                <a:lnTo>
                  <a:pt x="0" y="126841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68812" y="299314"/>
            <a:ext cx="2031326" cy="646331"/>
          </a:xfrm>
          <a:prstGeom prst="rect">
            <a:avLst/>
          </a:prstGeom>
          <a:noFill/>
        </p:spPr>
        <p:txBody>
          <a:bodyPr wrap="none" rtlCol="0">
            <a:spAutoFit/>
            <a:scene3d>
              <a:camera prst="orthographicFront"/>
              <a:lightRig rig="threePt" dir="t"/>
            </a:scene3d>
            <a:sp3d contourW="12700"/>
          </a:bodyPr>
          <a:lstStyle/>
          <a:p>
            <a:pPr algn="ctr"/>
            <a:r>
              <a:rPr lang="zh-CN" altLang="en-US" sz="3600" b="1" dirty="0">
                <a:solidFill>
                  <a:schemeClr val="accent3"/>
                </a:solidFill>
                <a:latin typeface="+mn-ea"/>
                <a:cs typeface="经典综艺体简" panose="02010609000101010101" pitchFamily="49" charset="-122"/>
              </a:rPr>
              <a:t>任务描述</a:t>
            </a:r>
          </a:p>
        </p:txBody>
      </p:sp>
      <p:sp>
        <p:nvSpPr>
          <p:cNvPr id="21" name="文本框 11"/>
          <p:cNvSpPr txBox="1"/>
          <p:nvPr/>
        </p:nvSpPr>
        <p:spPr>
          <a:xfrm>
            <a:off x="5143658" y="534841"/>
            <a:ext cx="6438742" cy="521970"/>
          </a:xfrm>
          <a:prstGeom prst="rect">
            <a:avLst/>
          </a:prstGeom>
          <a:noFill/>
        </p:spPr>
        <p:txBody>
          <a:bodyPr wrap="square" rtlCol="0">
            <a:spAutoFit/>
            <a:scene3d>
              <a:camera prst="orthographicFront"/>
              <a:lightRig rig="threePt" dir="t"/>
            </a:scene3d>
            <a:sp3d contourW="12700"/>
          </a:bodyPr>
          <a:lstStyle/>
          <a:p>
            <a:r>
              <a:rPr lang="zh-CN" altLang="en-US" sz="2800" dirty="0">
                <a:solidFill>
                  <a:schemeClr val="tx1">
                    <a:lumMod val="85000"/>
                    <a:lumOff val="15000"/>
                  </a:schemeClr>
                </a:solidFill>
              </a:rPr>
              <a:t>统计与分析财务报表</a:t>
            </a:r>
          </a:p>
        </p:txBody>
      </p:sp>
      <p:sp>
        <p:nvSpPr>
          <p:cNvPr id="22" name="TextBox 21"/>
          <p:cNvSpPr txBox="1"/>
          <p:nvPr/>
        </p:nvSpPr>
        <p:spPr>
          <a:xfrm>
            <a:off x="3776964" y="535681"/>
            <a:ext cx="1366694" cy="521970"/>
          </a:xfrm>
          <a:prstGeom prst="rect">
            <a:avLst/>
          </a:prstGeom>
          <a:noFill/>
          <a:ln>
            <a:noFill/>
          </a:ln>
        </p:spPr>
        <p:txBody>
          <a:bodyPr wrap="square" rtlCol="0">
            <a:spAutoFit/>
          </a:bodyPr>
          <a:lstStyle/>
          <a:p>
            <a:r>
              <a:rPr lang="zh-CN" altLang="en-US" sz="2800" dirty="0">
                <a:solidFill>
                  <a:schemeClr val="tx1">
                    <a:lumMod val="85000"/>
                    <a:lumOff val="15000"/>
                  </a:schemeClr>
                </a:solidFill>
              </a:rPr>
              <a:t>任</a:t>
            </a:r>
            <a:r>
              <a:rPr lang="zh-CN" altLang="en-US" sz="2800" dirty="0" smtClean="0">
                <a:solidFill>
                  <a:schemeClr val="tx1">
                    <a:lumMod val="85000"/>
                    <a:lumOff val="15000"/>
                  </a:schemeClr>
                </a:solidFill>
              </a:rPr>
              <a:t>务四</a:t>
            </a:r>
            <a:endParaRPr lang="en-US" altLang="zh-CN" sz="2800" dirty="0">
              <a:solidFill>
                <a:schemeClr val="tx1">
                  <a:lumMod val="85000"/>
                  <a:lumOff val="1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012825" y="2133600"/>
            <a:ext cx="9728200" cy="3876040"/>
          </a:xfrm>
          <a:prstGeom prst="rect">
            <a:avLst/>
          </a:prstGeom>
          <a:solidFill>
            <a:schemeClr val="bg1"/>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887095" y="2869132"/>
            <a:ext cx="329565" cy="2030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a:off x="1318772" y="2869133"/>
            <a:ext cx="1401277" cy="0"/>
          </a:xfrm>
          <a:prstGeom prst="line">
            <a:avLst/>
          </a:prstGeom>
          <a:ln w="254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216965" y="2335441"/>
            <a:ext cx="1885050" cy="497316"/>
          </a:xfrm>
          <a:prstGeom prst="rect">
            <a:avLst/>
          </a:prstGeom>
        </p:spPr>
        <p:txBody>
          <a:bodyPr wrap="square">
            <a:spAutoFit/>
          </a:bodyPr>
          <a:lstStyle/>
          <a:p>
            <a:pPr algn="just">
              <a:lnSpc>
                <a:spcPct val="120000"/>
              </a:lnSpc>
            </a:pPr>
            <a:r>
              <a:rPr lang="zh-CN" altLang="en-US" sz="2400" b="1" dirty="0">
                <a:solidFill>
                  <a:schemeClr val="tx1">
                    <a:lumMod val="65000"/>
                    <a:lumOff val="35000"/>
                  </a:schemeClr>
                </a:solidFill>
              </a:rPr>
              <a:t>技术分析</a:t>
            </a:r>
          </a:p>
        </p:txBody>
      </p:sp>
      <p:sp>
        <p:nvSpPr>
          <p:cNvPr id="9" name="矩形 8"/>
          <p:cNvSpPr/>
          <p:nvPr/>
        </p:nvSpPr>
        <p:spPr>
          <a:xfrm>
            <a:off x="2328863" y="0"/>
            <a:ext cx="9863137" cy="11417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0"/>
            <a:ext cx="3596749" cy="1141756"/>
          </a:xfrm>
          <a:custGeom>
            <a:avLst/>
            <a:gdLst>
              <a:gd name="connsiteX0" fmla="*/ 0 w 3596749"/>
              <a:gd name="connsiteY0" fmla="*/ 0 h 1268414"/>
              <a:gd name="connsiteX1" fmla="*/ 299302 w 3596749"/>
              <a:gd name="connsiteY1" fmla="*/ 0 h 1268414"/>
              <a:gd name="connsiteX2" fmla="*/ 795613 w 3596749"/>
              <a:gd name="connsiteY2" fmla="*/ 0 h 1268414"/>
              <a:gd name="connsiteX3" fmla="*/ 806567 w 3596749"/>
              <a:gd name="connsiteY3" fmla="*/ 0 h 1268414"/>
              <a:gd name="connsiteX4" fmla="*/ 1105869 w 3596749"/>
              <a:gd name="connsiteY4" fmla="*/ 0 h 1268414"/>
              <a:gd name="connsiteX5" fmla="*/ 1252078 w 3596749"/>
              <a:gd name="connsiteY5" fmla="*/ 0 h 1268414"/>
              <a:gd name="connsiteX6" fmla="*/ 1602180 w 3596749"/>
              <a:gd name="connsiteY6" fmla="*/ 0 h 1268414"/>
              <a:gd name="connsiteX7" fmla="*/ 1708543 w 3596749"/>
              <a:gd name="connsiteY7" fmla="*/ 0 h 1268414"/>
              <a:gd name="connsiteX8" fmla="*/ 2042864 w 3596749"/>
              <a:gd name="connsiteY8" fmla="*/ 0 h 1268414"/>
              <a:gd name="connsiteX9" fmla="*/ 2058645 w 3596749"/>
              <a:gd name="connsiteY9" fmla="*/ 0 h 1268414"/>
              <a:gd name="connsiteX10" fmla="*/ 2515110 w 3596749"/>
              <a:gd name="connsiteY10" fmla="*/ 0 h 1268414"/>
              <a:gd name="connsiteX11" fmla="*/ 2849431 w 3596749"/>
              <a:gd name="connsiteY11" fmla="*/ 0 h 1268414"/>
              <a:gd name="connsiteX12" fmla="*/ 3596749 w 3596749"/>
              <a:gd name="connsiteY12" fmla="*/ 747318 h 1268414"/>
              <a:gd name="connsiteX13" fmla="*/ 3075653 w 3596749"/>
              <a:gd name="connsiteY13" fmla="*/ 1268414 h 1268414"/>
              <a:gd name="connsiteX14" fmla="*/ 2744509 w 3596749"/>
              <a:gd name="connsiteY14" fmla="*/ 1268414 h 1268414"/>
              <a:gd name="connsiteX15" fmla="*/ 2359995 w 3596749"/>
              <a:gd name="connsiteY15" fmla="*/ 1268414 h 1268414"/>
              <a:gd name="connsiteX16" fmla="*/ 2288044 w 3596749"/>
              <a:gd name="connsiteY16" fmla="*/ 1268414 h 1268414"/>
              <a:gd name="connsiteX17" fmla="*/ 2269086 w 3596749"/>
              <a:gd name="connsiteY17" fmla="*/ 1268414 h 1268414"/>
              <a:gd name="connsiteX18" fmla="*/ 2018799 w 3596749"/>
              <a:gd name="connsiteY18" fmla="*/ 1268414 h 1268414"/>
              <a:gd name="connsiteX19" fmla="*/ 1937942 w 3596749"/>
              <a:gd name="connsiteY19" fmla="*/ 1268414 h 1268414"/>
              <a:gd name="connsiteX20" fmla="*/ 1831579 w 3596749"/>
              <a:gd name="connsiteY20" fmla="*/ 1268414 h 1268414"/>
              <a:gd name="connsiteX21" fmla="*/ 1562334 w 3596749"/>
              <a:gd name="connsiteY21" fmla="*/ 1268414 h 1268414"/>
              <a:gd name="connsiteX22" fmla="*/ 1553428 w 3596749"/>
              <a:gd name="connsiteY22" fmla="*/ 1268414 h 1268414"/>
              <a:gd name="connsiteX23" fmla="*/ 1532278 w 3596749"/>
              <a:gd name="connsiteY23" fmla="*/ 1268414 h 1268414"/>
              <a:gd name="connsiteX24" fmla="*/ 1481477 w 3596749"/>
              <a:gd name="connsiteY24" fmla="*/ 1268414 h 1268414"/>
              <a:gd name="connsiteX25" fmla="*/ 1212232 w 3596749"/>
              <a:gd name="connsiteY25" fmla="*/ 1268414 h 1268414"/>
              <a:gd name="connsiteX26" fmla="*/ 1105869 w 3596749"/>
              <a:gd name="connsiteY26" fmla="*/ 1268414 h 1268414"/>
              <a:gd name="connsiteX27" fmla="*/ 1025012 w 3596749"/>
              <a:gd name="connsiteY27" fmla="*/ 1268414 h 1268414"/>
              <a:gd name="connsiteX28" fmla="*/ 806567 w 3596749"/>
              <a:gd name="connsiteY28" fmla="*/ 1268414 h 1268414"/>
              <a:gd name="connsiteX29" fmla="*/ 755767 w 3596749"/>
              <a:gd name="connsiteY29" fmla="*/ 1268414 h 1268414"/>
              <a:gd name="connsiteX30" fmla="*/ 725711 w 3596749"/>
              <a:gd name="connsiteY30" fmla="*/ 1268414 h 1268414"/>
              <a:gd name="connsiteX31" fmla="*/ 299302 w 3596749"/>
              <a:gd name="connsiteY31" fmla="*/ 1268414 h 1268414"/>
              <a:gd name="connsiteX32" fmla="*/ 0 w 3596749"/>
              <a:gd name="connsiteY32" fmla="*/ 1268414 h 126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96749" h="1268414">
                <a:moveTo>
                  <a:pt x="0" y="0"/>
                </a:moveTo>
                <a:lnTo>
                  <a:pt x="299302" y="0"/>
                </a:lnTo>
                <a:lnTo>
                  <a:pt x="795613" y="0"/>
                </a:lnTo>
                <a:lnTo>
                  <a:pt x="806567" y="0"/>
                </a:lnTo>
                <a:lnTo>
                  <a:pt x="1105869" y="0"/>
                </a:lnTo>
                <a:lnTo>
                  <a:pt x="1252078" y="0"/>
                </a:lnTo>
                <a:lnTo>
                  <a:pt x="1602180" y="0"/>
                </a:lnTo>
                <a:lnTo>
                  <a:pt x="1708543" y="0"/>
                </a:lnTo>
                <a:lnTo>
                  <a:pt x="2042864" y="0"/>
                </a:lnTo>
                <a:lnTo>
                  <a:pt x="2058645" y="0"/>
                </a:lnTo>
                <a:lnTo>
                  <a:pt x="2515110" y="0"/>
                </a:lnTo>
                <a:lnTo>
                  <a:pt x="2849431" y="0"/>
                </a:lnTo>
                <a:lnTo>
                  <a:pt x="3596749" y="747318"/>
                </a:lnTo>
                <a:lnTo>
                  <a:pt x="3075653" y="1268414"/>
                </a:lnTo>
                <a:lnTo>
                  <a:pt x="2744509" y="1268414"/>
                </a:lnTo>
                <a:lnTo>
                  <a:pt x="2359995" y="1268414"/>
                </a:lnTo>
                <a:lnTo>
                  <a:pt x="2288044" y="1268414"/>
                </a:lnTo>
                <a:lnTo>
                  <a:pt x="2269086" y="1268414"/>
                </a:lnTo>
                <a:lnTo>
                  <a:pt x="2018799" y="1268414"/>
                </a:lnTo>
                <a:lnTo>
                  <a:pt x="1937942" y="1268414"/>
                </a:lnTo>
                <a:lnTo>
                  <a:pt x="1831579" y="1268414"/>
                </a:lnTo>
                <a:lnTo>
                  <a:pt x="1562334" y="1268414"/>
                </a:lnTo>
                <a:lnTo>
                  <a:pt x="1553428" y="1268414"/>
                </a:lnTo>
                <a:lnTo>
                  <a:pt x="1532278" y="1268414"/>
                </a:lnTo>
                <a:lnTo>
                  <a:pt x="1481477" y="1268414"/>
                </a:lnTo>
                <a:lnTo>
                  <a:pt x="1212232" y="1268414"/>
                </a:lnTo>
                <a:lnTo>
                  <a:pt x="1105869" y="1268414"/>
                </a:lnTo>
                <a:lnTo>
                  <a:pt x="1025012" y="1268414"/>
                </a:lnTo>
                <a:lnTo>
                  <a:pt x="806567" y="1268414"/>
                </a:lnTo>
                <a:lnTo>
                  <a:pt x="755767" y="1268414"/>
                </a:lnTo>
                <a:lnTo>
                  <a:pt x="725711" y="1268414"/>
                </a:lnTo>
                <a:lnTo>
                  <a:pt x="299302" y="1268414"/>
                </a:lnTo>
                <a:lnTo>
                  <a:pt x="0" y="126841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68812" y="299314"/>
            <a:ext cx="2031326" cy="646331"/>
          </a:xfrm>
          <a:prstGeom prst="rect">
            <a:avLst/>
          </a:prstGeom>
          <a:noFill/>
        </p:spPr>
        <p:txBody>
          <a:bodyPr wrap="none" rtlCol="0">
            <a:spAutoFit/>
            <a:scene3d>
              <a:camera prst="orthographicFront"/>
              <a:lightRig rig="threePt" dir="t"/>
            </a:scene3d>
            <a:sp3d contourW="12700"/>
          </a:bodyPr>
          <a:lstStyle/>
          <a:p>
            <a:pPr algn="ctr"/>
            <a:r>
              <a:rPr lang="zh-CN" altLang="en-US" sz="3600" b="1" dirty="0">
                <a:solidFill>
                  <a:schemeClr val="accent3"/>
                </a:solidFill>
                <a:latin typeface="+mn-ea"/>
                <a:cs typeface="经典综艺体简" panose="02010609000101010101" pitchFamily="49" charset="-122"/>
              </a:rPr>
              <a:t>技术分析</a:t>
            </a:r>
          </a:p>
        </p:txBody>
      </p:sp>
      <p:sp>
        <p:nvSpPr>
          <p:cNvPr id="21" name="文本框 11"/>
          <p:cNvSpPr txBox="1"/>
          <p:nvPr/>
        </p:nvSpPr>
        <p:spPr>
          <a:xfrm>
            <a:off x="5143500" y="534670"/>
            <a:ext cx="5597525" cy="521970"/>
          </a:xfrm>
          <a:prstGeom prst="rect">
            <a:avLst/>
          </a:prstGeom>
          <a:noFill/>
        </p:spPr>
        <p:txBody>
          <a:bodyPr wrap="square" rtlCol="0">
            <a:spAutoFit/>
            <a:scene3d>
              <a:camera prst="orthographicFront"/>
              <a:lightRig rig="threePt" dir="t"/>
            </a:scene3d>
            <a:sp3d contourW="12700"/>
          </a:bodyPr>
          <a:lstStyle/>
          <a:p>
            <a:r>
              <a:rPr lang="zh-CN" altLang="zh-CN" sz="2800" dirty="0"/>
              <a:t>统计与分析财务报表</a:t>
            </a:r>
          </a:p>
        </p:txBody>
      </p:sp>
      <p:sp>
        <p:nvSpPr>
          <p:cNvPr id="22" name="TextBox 21"/>
          <p:cNvSpPr txBox="1"/>
          <p:nvPr/>
        </p:nvSpPr>
        <p:spPr>
          <a:xfrm>
            <a:off x="3776964" y="535681"/>
            <a:ext cx="1366694" cy="521970"/>
          </a:xfrm>
          <a:prstGeom prst="rect">
            <a:avLst/>
          </a:prstGeom>
          <a:noFill/>
          <a:ln>
            <a:noFill/>
          </a:ln>
        </p:spPr>
        <p:txBody>
          <a:bodyPr wrap="square" rtlCol="0">
            <a:spAutoFit/>
          </a:bodyPr>
          <a:lstStyle/>
          <a:p>
            <a:r>
              <a:rPr lang="zh-CN" altLang="en-US" sz="2800" dirty="0">
                <a:solidFill>
                  <a:schemeClr val="tx1">
                    <a:lumMod val="85000"/>
                    <a:lumOff val="15000"/>
                  </a:schemeClr>
                </a:solidFill>
              </a:rPr>
              <a:t>任</a:t>
            </a:r>
            <a:r>
              <a:rPr lang="zh-CN" altLang="en-US" sz="2800" dirty="0" smtClean="0">
                <a:solidFill>
                  <a:schemeClr val="tx1">
                    <a:lumMod val="85000"/>
                    <a:lumOff val="15000"/>
                  </a:schemeClr>
                </a:solidFill>
              </a:rPr>
              <a:t>务四</a:t>
            </a:r>
            <a:endParaRPr lang="en-US" altLang="zh-CN" sz="2800" dirty="0">
              <a:solidFill>
                <a:schemeClr val="tx1">
                  <a:lumMod val="85000"/>
                  <a:lumOff val="15000"/>
                </a:schemeClr>
              </a:solidFill>
            </a:endParaRPr>
          </a:p>
        </p:txBody>
      </p:sp>
      <p:sp>
        <p:nvSpPr>
          <p:cNvPr id="2" name="矩形 1"/>
          <p:cNvSpPr/>
          <p:nvPr/>
        </p:nvSpPr>
        <p:spPr>
          <a:xfrm>
            <a:off x="3776964" y="2942157"/>
            <a:ext cx="3535680" cy="460375"/>
          </a:xfrm>
          <a:prstGeom prst="rect">
            <a:avLst/>
          </a:prstGeom>
        </p:spPr>
        <p:txBody>
          <a:bodyPr wrap="none">
            <a:spAutoFit/>
          </a:bodyPr>
          <a:lstStyle/>
          <a:p>
            <a:pPr algn="l"/>
            <a:r>
              <a:rPr lang="zh-CN" altLang="zh-CN" sz="2400" dirty="0"/>
              <a:t>（一</a:t>
            </a:r>
            <a:r>
              <a:rPr lang="zh-CN" altLang="zh-CN" sz="2400" dirty="0" smtClean="0"/>
              <a:t>）</a:t>
            </a:r>
            <a:r>
              <a:rPr lang="zh-CN" altLang="en-US" sz="2400" dirty="0"/>
              <a:t>数据的排序与筛选</a:t>
            </a:r>
          </a:p>
        </p:txBody>
      </p:sp>
      <p:sp>
        <p:nvSpPr>
          <p:cNvPr id="20" name="矩形 19"/>
          <p:cNvSpPr/>
          <p:nvPr/>
        </p:nvSpPr>
        <p:spPr>
          <a:xfrm>
            <a:off x="3776964" y="3631183"/>
            <a:ext cx="3230880" cy="460375"/>
          </a:xfrm>
          <a:prstGeom prst="rect">
            <a:avLst/>
          </a:prstGeom>
        </p:spPr>
        <p:txBody>
          <a:bodyPr wrap="none">
            <a:spAutoFit/>
          </a:bodyPr>
          <a:lstStyle/>
          <a:p>
            <a:pPr algn="l"/>
            <a:r>
              <a:rPr lang="zh-CN" altLang="en-US" sz="2400" dirty="0"/>
              <a:t>（二）数据的分类汇总</a:t>
            </a:r>
          </a:p>
        </p:txBody>
      </p:sp>
      <p:sp>
        <p:nvSpPr>
          <p:cNvPr id="23" name="矩形 22"/>
          <p:cNvSpPr/>
          <p:nvPr/>
        </p:nvSpPr>
        <p:spPr>
          <a:xfrm>
            <a:off x="3776964" y="4279255"/>
            <a:ext cx="2339102" cy="461665"/>
          </a:xfrm>
          <a:prstGeom prst="rect">
            <a:avLst/>
          </a:prstGeom>
        </p:spPr>
        <p:txBody>
          <a:bodyPr wrap="none">
            <a:spAutoFit/>
          </a:bodyPr>
          <a:lstStyle/>
          <a:p>
            <a:pPr algn="l"/>
            <a:r>
              <a:rPr lang="zh-CN" altLang="en-US" sz="2400" dirty="0"/>
              <a:t>（三</a:t>
            </a:r>
            <a:r>
              <a:rPr lang="zh-CN" altLang="en-US" sz="2400" dirty="0" smtClean="0"/>
              <a:t>）认识图表</a:t>
            </a:r>
            <a:endParaRPr lang="zh-CN" altLang="en-US" sz="2400" dirty="0"/>
          </a:p>
        </p:txBody>
      </p:sp>
      <p:grpSp>
        <p:nvGrpSpPr>
          <p:cNvPr id="5" name="组合 4"/>
          <p:cNvGrpSpPr/>
          <p:nvPr/>
        </p:nvGrpSpPr>
        <p:grpSpPr>
          <a:xfrm>
            <a:off x="10949940" y="5029200"/>
            <a:ext cx="1069975" cy="383540"/>
            <a:chOff x="17295" y="8008"/>
            <a:chExt cx="1685" cy="604"/>
          </a:xfrm>
        </p:grpSpPr>
        <p:sp>
          <p:nvSpPr>
            <p:cNvPr id="25" name="燕尾形 24"/>
            <p:cNvSpPr/>
            <p:nvPr/>
          </p:nvSpPr>
          <p:spPr>
            <a:xfrm>
              <a:off x="17295" y="8008"/>
              <a:ext cx="528" cy="605"/>
            </a:xfrm>
            <a:prstGeom prst="chevron">
              <a:avLst>
                <a:gd name="adj" fmla="val 3693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燕尾形 25"/>
            <p:cNvSpPr/>
            <p:nvPr/>
          </p:nvSpPr>
          <p:spPr>
            <a:xfrm>
              <a:off x="17885" y="8008"/>
              <a:ext cx="528" cy="605"/>
            </a:xfrm>
            <a:prstGeom prst="chevron">
              <a:avLst>
                <a:gd name="adj" fmla="val 36932"/>
              </a:avLst>
            </a:prstGeom>
            <a:solidFill>
              <a:srgbClr val="0274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燕尾形 26"/>
            <p:cNvSpPr/>
            <p:nvPr/>
          </p:nvSpPr>
          <p:spPr>
            <a:xfrm>
              <a:off x="18452" y="8008"/>
              <a:ext cx="528" cy="605"/>
            </a:xfrm>
            <a:prstGeom prst="chevron">
              <a:avLst>
                <a:gd name="adj" fmla="val 36932"/>
              </a:avLst>
            </a:prstGeom>
            <a:solidFill>
              <a:srgbClr val="079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 name="矩形 2"/>
          <p:cNvSpPr/>
          <p:nvPr/>
        </p:nvSpPr>
        <p:spPr>
          <a:xfrm>
            <a:off x="3776964" y="4956165"/>
            <a:ext cx="3230880" cy="460375"/>
          </a:xfrm>
          <a:prstGeom prst="rect">
            <a:avLst/>
          </a:prstGeom>
        </p:spPr>
        <p:txBody>
          <a:bodyPr wrap="none">
            <a:spAutoFit/>
          </a:bodyPr>
          <a:lstStyle/>
          <a:p>
            <a:pPr algn="l"/>
            <a:r>
              <a:rPr lang="zh-CN" altLang="en-US" sz="2400" dirty="0"/>
              <a:t>（四）认识数据透视表</a:t>
            </a:r>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fontScale="90000"/>
          </a:bodyPr>
          <a:lstStyle/>
          <a:p>
            <a:r>
              <a:rPr lang="zh-CN" altLang="en-US" sz="3110" dirty="0"/>
              <a:t>（二</a:t>
            </a:r>
            <a:r>
              <a:rPr lang="zh-CN" altLang="en-US" sz="3110" dirty="0"/>
              <a:t>）熟悉</a:t>
            </a:r>
            <a:r>
              <a:rPr lang="en-US" sz="3110" dirty="0"/>
              <a:t>WPS Office</a:t>
            </a:r>
            <a:r>
              <a:rPr lang="zh-CN" altLang="en-US" sz="3110" dirty="0"/>
              <a:t>的电子表格操作界面 </a:t>
            </a:r>
            <a:endParaRPr sz="3110" dirty="0"/>
          </a:p>
        </p:txBody>
      </p:sp>
      <p:sp>
        <p:nvSpPr>
          <p:cNvPr id="40" name="内容占位符 2"/>
          <p:cNvSpPr txBox="1"/>
          <p:nvPr/>
        </p:nvSpPr>
        <p:spPr>
          <a:xfrm>
            <a:off x="792479" y="1036387"/>
            <a:ext cx="10711180" cy="1539240"/>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50000"/>
              </a:lnSpc>
            </a:pPr>
            <a:r>
              <a:rPr lang="en-US" altLang="zh-CN" sz="2000" dirty="0"/>
              <a:t>WPS Office</a:t>
            </a:r>
            <a:r>
              <a:rPr lang="zh-CN" altLang="en-US" sz="2000" dirty="0"/>
              <a:t>的电子表格操作界面与文档操作界面相似，由标题选项卡、功能选项卡、工作表编辑区、任务窗格、状态栏、编辑栏等部分组成</a:t>
            </a:r>
            <a:r>
              <a:rPr lang="zh-CN" sz="2000" dirty="0" smtClean="0"/>
              <a:t>。</a:t>
            </a:r>
            <a:r>
              <a:rPr lang="zh-CN" altLang="en-US" sz="2000" dirty="0" smtClean="0"/>
              <a:t>如下图所示。</a:t>
            </a:r>
            <a:endParaRPr lang="zh-CN" sz="2000" dirty="0"/>
          </a:p>
        </p:txBody>
      </p:sp>
      <p:pic>
        <p:nvPicPr>
          <p:cNvPr id="2" name="图片 1"/>
          <p:cNvPicPr>
            <a:picLocks noChangeAspect="1"/>
          </p:cNvPicPr>
          <p:nvPr/>
        </p:nvPicPr>
        <p:blipFill>
          <a:blip r:embed="rId2"/>
          <a:stretch>
            <a:fillRect/>
          </a:stretch>
        </p:blipFill>
        <p:spPr>
          <a:xfrm>
            <a:off x="2723360" y="2179054"/>
            <a:ext cx="7374796" cy="3933225"/>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（一）数据的排序与筛选</a:t>
            </a:r>
          </a:p>
        </p:txBody>
      </p:sp>
      <p:sp>
        <p:nvSpPr>
          <p:cNvPr id="79" name="TextBox 78"/>
          <p:cNvSpPr txBox="1"/>
          <p:nvPr/>
        </p:nvSpPr>
        <p:spPr>
          <a:xfrm>
            <a:off x="737937" y="1950133"/>
            <a:ext cx="10908632" cy="1015663"/>
          </a:xfrm>
          <a:prstGeom prst="rect">
            <a:avLst/>
          </a:prstGeom>
          <a:noFill/>
        </p:spPr>
        <p:txBody>
          <a:bodyPr wrap="square" rtlCol="0">
            <a:spAutoFit/>
          </a:bodyPr>
          <a:lstStyle/>
          <a:p>
            <a:pPr indent="609600" algn="just">
              <a:lnSpc>
                <a:spcPct val="150000"/>
              </a:lnSpc>
            </a:pPr>
            <a:r>
              <a:rPr lang="zh-CN" altLang="en-US" sz="2000" dirty="0">
                <a:latin typeface="+mn-ea"/>
                <a:cs typeface="+mn-ea"/>
                <a:sym typeface="Times New Roman" panose="02020603050405020304" pitchFamily="18" charset="0"/>
              </a:rPr>
              <a:t>数据排序是统计工作中的一项重要内容，</a:t>
            </a:r>
            <a:r>
              <a:rPr lang="zh-CN" altLang="en-US" sz="2000" dirty="0" smtClean="0">
                <a:latin typeface="+mn-ea"/>
                <a:cs typeface="+mn-ea"/>
                <a:sym typeface="Times New Roman" panose="02020603050405020304" pitchFamily="18" charset="0"/>
              </a:rPr>
              <a:t>在</a:t>
            </a:r>
            <a:r>
              <a:rPr lang="en-US" altLang="zh-CN" sz="2000" dirty="0">
                <a:latin typeface="+mn-ea"/>
                <a:cs typeface="+mn-ea"/>
                <a:sym typeface="Times New Roman" panose="02020603050405020304" pitchFamily="18" charset="0"/>
              </a:rPr>
              <a:t>WPS Office</a:t>
            </a:r>
            <a:r>
              <a:rPr lang="zh-CN" altLang="en-US" sz="2000" dirty="0" smtClean="0">
                <a:latin typeface="+mn-ea"/>
                <a:cs typeface="+mn-ea"/>
                <a:sym typeface="Times New Roman" panose="02020603050405020304" pitchFamily="18" charset="0"/>
              </a:rPr>
              <a:t>中</a:t>
            </a:r>
            <a:r>
              <a:rPr lang="zh-CN" altLang="en-US" sz="2000" dirty="0">
                <a:latin typeface="+mn-ea"/>
                <a:cs typeface="+mn-ea"/>
                <a:sym typeface="Times New Roman" panose="02020603050405020304" pitchFamily="18" charset="0"/>
              </a:rPr>
              <a:t>可将数据按照指定的规律进行排序。一般情况下，数据排序分为以下</a:t>
            </a:r>
            <a:r>
              <a:rPr lang="en-US" altLang="zh-CN" sz="2000" dirty="0">
                <a:latin typeface="+mn-ea"/>
                <a:cs typeface="+mn-ea"/>
                <a:sym typeface="Times New Roman" panose="02020603050405020304" pitchFamily="18" charset="0"/>
              </a:rPr>
              <a:t>3</a:t>
            </a:r>
            <a:r>
              <a:rPr lang="zh-CN" altLang="en-US" sz="2000" dirty="0">
                <a:latin typeface="+mn-ea"/>
                <a:cs typeface="+mn-ea"/>
                <a:sym typeface="Times New Roman" panose="02020603050405020304" pitchFamily="18" charset="0"/>
              </a:rPr>
              <a:t>种情</a:t>
            </a:r>
            <a:r>
              <a:rPr lang="zh-CN" altLang="en-US" sz="2000" dirty="0" smtClean="0">
                <a:latin typeface="+mn-ea"/>
                <a:cs typeface="+mn-ea"/>
                <a:sym typeface="Times New Roman" panose="02020603050405020304" pitchFamily="18" charset="0"/>
              </a:rPr>
              <a:t>况。</a:t>
            </a:r>
            <a:endParaRPr lang="zh-CN" altLang="en-US" sz="2000" dirty="0">
              <a:latin typeface="+mn-ea"/>
              <a:cs typeface="+mn-ea"/>
              <a:sym typeface="Times New Roman" panose="02020603050405020304" pitchFamily="18" charset="0"/>
            </a:endParaRPr>
          </a:p>
        </p:txBody>
      </p:sp>
      <p:sp>
        <p:nvSpPr>
          <p:cNvPr id="80" name="矩形 79"/>
          <p:cNvSpPr/>
          <p:nvPr/>
        </p:nvSpPr>
        <p:spPr>
          <a:xfrm>
            <a:off x="1274324" y="1161593"/>
            <a:ext cx="2314460" cy="5178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82" name="组合 81"/>
          <p:cNvGrpSpPr/>
          <p:nvPr/>
        </p:nvGrpSpPr>
        <p:grpSpPr>
          <a:xfrm flipV="1">
            <a:off x="609600" y="1030803"/>
            <a:ext cx="470284" cy="670057"/>
            <a:chOff x="3173412" y="596106"/>
            <a:chExt cx="960438" cy="1368425"/>
          </a:xfrm>
        </p:grpSpPr>
        <p:sp>
          <p:nvSpPr>
            <p:cNvPr id="83"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5"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6"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8"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9"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91"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92"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94" name="内容占位符 3"/>
          <p:cNvSpPr txBox="1"/>
          <p:nvPr/>
        </p:nvSpPr>
        <p:spPr>
          <a:xfrm>
            <a:off x="669925" y="1122681"/>
            <a:ext cx="10912475" cy="862787"/>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solidFill>
                  <a:schemeClr val="bg1"/>
                </a:solidFill>
              </a:rPr>
              <a:t>1</a:t>
            </a:r>
            <a:r>
              <a:rPr lang="zh-CN" altLang="en-US" dirty="0">
                <a:solidFill>
                  <a:schemeClr val="bg1"/>
                </a:solidFill>
              </a:rPr>
              <a:t>．数据排序</a:t>
            </a:r>
            <a:endParaRPr lang="en-US" altLang="zh-CN" sz="1100" dirty="0"/>
          </a:p>
        </p:txBody>
      </p:sp>
      <p:grpSp>
        <p:nvGrpSpPr>
          <p:cNvPr id="95" name="组合 94"/>
          <p:cNvGrpSpPr/>
          <p:nvPr/>
        </p:nvGrpSpPr>
        <p:grpSpPr>
          <a:xfrm>
            <a:off x="1378198" y="3348798"/>
            <a:ext cx="8813216" cy="2584861"/>
            <a:chOff x="496034" y="2076772"/>
            <a:chExt cx="10819883" cy="3657043"/>
          </a:xfrm>
        </p:grpSpPr>
        <p:grpSp>
          <p:nvGrpSpPr>
            <p:cNvPr id="97" name="组合 96"/>
            <p:cNvGrpSpPr/>
            <p:nvPr/>
          </p:nvGrpSpPr>
          <p:grpSpPr>
            <a:xfrm>
              <a:off x="3287924" y="2914442"/>
              <a:ext cx="4530695" cy="2324576"/>
              <a:chOff x="4561682" y="1971392"/>
              <a:chExt cx="5947112" cy="2974077"/>
            </a:xfrm>
          </p:grpSpPr>
          <p:sp>
            <p:nvSpPr>
              <p:cNvPr id="123" name="i$liḋe-Oval 12"/>
              <p:cNvSpPr/>
              <p:nvPr/>
            </p:nvSpPr>
            <p:spPr bwMode="auto">
              <a:xfrm>
                <a:off x="5801428" y="1971392"/>
                <a:ext cx="2284976" cy="2283619"/>
              </a:xfrm>
              <a:prstGeom prst="ellipse">
                <a:avLst/>
              </a:prstGeom>
              <a:solidFill>
                <a:schemeClr val="accent1"/>
              </a:solidFill>
              <a:ln w="50800">
                <a:solidFill>
                  <a:schemeClr val="tx1">
                    <a:alpha val="0"/>
                  </a:schemeClr>
                </a:solidFill>
                <a:miter lim="800000"/>
              </a:ln>
            </p:spPr>
            <p:txBody>
              <a:bodyPr wrap="none" lIns="0" tIns="0" rIns="0" bIns="0" anchor="ctr">
                <a:normAutofit/>
              </a:bodyPr>
              <a:lstStyle/>
              <a:p>
                <a:pPr algn="ctr"/>
                <a:endPar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24" name="i$liḋe-Oval 14"/>
              <p:cNvSpPr/>
              <p:nvPr/>
            </p:nvSpPr>
            <p:spPr bwMode="auto">
              <a:xfrm>
                <a:off x="4561682" y="3048533"/>
                <a:ext cx="326312" cy="326231"/>
              </a:xfrm>
              <a:prstGeom prst="ellipse">
                <a:avLst/>
              </a:prstGeom>
              <a:solidFill>
                <a:schemeClr val="bg1">
                  <a:lumMod val="75000"/>
                  <a:alpha val="20000"/>
                </a:schemeClr>
              </a:solidFill>
              <a:ln w="50800">
                <a:solidFill>
                  <a:schemeClr val="tx1">
                    <a:alpha val="0"/>
                  </a:schemeClr>
                </a:solidFill>
                <a:miter lim="800000"/>
              </a:ln>
            </p:spPr>
            <p:txBody>
              <a:bodyPr anchor="ctr"/>
              <a:lstStyle/>
              <a:p>
                <a:pPr algn="ctr"/>
                <a:endParaRPr sz="2400">
                  <a:latin typeface="Arial" panose="020B0604020202020204" pitchFamily="34" charset="0"/>
                  <a:ea typeface="微软雅黑" panose="020B0503020204020204" pitchFamily="34" charset="-122"/>
                  <a:sym typeface="Arial" panose="020B0604020202020204" pitchFamily="34" charset="0"/>
                </a:endParaRPr>
              </a:p>
            </p:txBody>
          </p:sp>
          <p:sp>
            <p:nvSpPr>
              <p:cNvPr id="125" name="i$liḋe-Oval 15"/>
              <p:cNvSpPr/>
              <p:nvPr/>
            </p:nvSpPr>
            <p:spPr bwMode="auto">
              <a:xfrm>
                <a:off x="5878044" y="4354252"/>
                <a:ext cx="543853" cy="543719"/>
              </a:xfrm>
              <a:prstGeom prst="ellipse">
                <a:avLst/>
              </a:prstGeom>
              <a:solidFill>
                <a:schemeClr val="bg1">
                  <a:lumMod val="75000"/>
                  <a:alpha val="20000"/>
                </a:schemeClr>
              </a:solidFill>
              <a:ln w="50800">
                <a:solidFill>
                  <a:schemeClr val="tx1">
                    <a:alpha val="0"/>
                  </a:schemeClr>
                </a:solidFill>
                <a:miter lim="800000"/>
              </a:ln>
            </p:spPr>
            <p:txBody>
              <a:bodyPr anchor="ctr"/>
              <a:lstStyle/>
              <a:p>
                <a:pPr algn="ctr"/>
                <a:endParaRPr sz="2400">
                  <a:latin typeface="Arial" panose="020B0604020202020204" pitchFamily="34" charset="0"/>
                  <a:ea typeface="微软雅黑" panose="020B0503020204020204" pitchFamily="34" charset="-122"/>
                  <a:sym typeface="Arial" panose="020B0604020202020204" pitchFamily="34" charset="0"/>
                </a:endParaRPr>
              </a:p>
            </p:txBody>
          </p:sp>
          <p:sp>
            <p:nvSpPr>
              <p:cNvPr id="126" name="i$liḋe-Oval 17"/>
              <p:cNvSpPr/>
              <p:nvPr/>
            </p:nvSpPr>
            <p:spPr bwMode="auto">
              <a:xfrm>
                <a:off x="7244421" y="4543038"/>
                <a:ext cx="402530" cy="402431"/>
              </a:xfrm>
              <a:prstGeom prst="ellipse">
                <a:avLst/>
              </a:prstGeom>
              <a:solidFill>
                <a:schemeClr val="bg1">
                  <a:lumMod val="75000"/>
                  <a:alpha val="20000"/>
                </a:schemeClr>
              </a:solidFill>
              <a:ln w="50800">
                <a:solidFill>
                  <a:schemeClr val="tx1">
                    <a:alpha val="0"/>
                  </a:schemeClr>
                </a:solidFill>
                <a:miter lim="800000"/>
              </a:ln>
            </p:spPr>
            <p:txBody>
              <a:bodyPr anchor="ctr"/>
              <a:lstStyle/>
              <a:p>
                <a:pPr algn="ctr"/>
                <a:endParaRPr sz="2400">
                  <a:latin typeface="Arial" panose="020B0604020202020204" pitchFamily="34" charset="0"/>
                  <a:ea typeface="微软雅黑" panose="020B0503020204020204" pitchFamily="34" charset="-122"/>
                  <a:sym typeface="Arial" panose="020B0604020202020204" pitchFamily="34" charset="0"/>
                </a:endParaRPr>
              </a:p>
            </p:txBody>
          </p:sp>
          <p:sp>
            <p:nvSpPr>
              <p:cNvPr id="127" name="i$liḋe-Oval 18"/>
              <p:cNvSpPr/>
              <p:nvPr/>
            </p:nvSpPr>
            <p:spPr bwMode="auto">
              <a:xfrm>
                <a:off x="7292061" y="2939789"/>
                <a:ext cx="489071" cy="489744"/>
              </a:xfrm>
              <a:prstGeom prst="ellipse">
                <a:avLst/>
              </a:prstGeom>
              <a:solidFill>
                <a:schemeClr val="bg1">
                  <a:lumMod val="75000"/>
                  <a:alpha val="20000"/>
                </a:schemeClr>
              </a:solidFill>
              <a:ln w="50800">
                <a:solidFill>
                  <a:schemeClr val="tx1">
                    <a:alpha val="0"/>
                  </a:schemeClr>
                </a:solidFill>
                <a:miter lim="800000"/>
              </a:ln>
            </p:spPr>
            <p:txBody>
              <a:bodyPr anchor="ctr"/>
              <a:lstStyle/>
              <a:p>
                <a:pPr algn="ctr"/>
                <a:endParaRPr sz="2400">
                  <a:latin typeface="Arial" panose="020B0604020202020204" pitchFamily="34" charset="0"/>
                  <a:ea typeface="微软雅黑" panose="020B0503020204020204" pitchFamily="34" charset="-122"/>
                  <a:sym typeface="Arial" panose="020B0604020202020204" pitchFamily="34" charset="0"/>
                </a:endParaRPr>
              </a:p>
            </p:txBody>
          </p:sp>
          <p:sp>
            <p:nvSpPr>
              <p:cNvPr id="128" name="îṣļîḑé-TextBox 36"/>
              <p:cNvSpPr txBox="1"/>
              <p:nvPr/>
            </p:nvSpPr>
            <p:spPr bwMode="auto">
              <a:xfrm>
                <a:off x="7741576" y="3786402"/>
                <a:ext cx="2767218" cy="837614"/>
              </a:xfrm>
              <a:prstGeom prst="rect">
                <a:avLst/>
              </a:prstGeom>
              <a:noFill/>
            </p:spPr>
            <p:txBody>
              <a:bodyPr wrap="square" lIns="90000" tIns="46800" rIns="90000" bIns="46800" anchor="ctr" anchorCtr="1">
                <a:normAutofit/>
              </a:bodyPr>
              <a:lstStyle/>
              <a:p>
                <a:pPr>
                  <a:lnSpc>
                    <a:spcPct val="120000"/>
                  </a:lnSpc>
                </a:pPr>
                <a:r>
                  <a:rPr lang="zh-CN" altLang="en-US" sz="2000"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多列数据排序</a:t>
                </a:r>
                <a:endParaRPr lang="zh-CN" altLang="en-US" sz="2000" b="0" dirty="0">
                  <a:solidFill>
                    <a:schemeClr val="tx1">
                      <a:lumMod val="85000"/>
                      <a:lumOff val="15000"/>
                    </a:schemeClr>
                  </a:solidFill>
                  <a:effectLst/>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8" name="组合 97"/>
            <p:cNvGrpSpPr/>
            <p:nvPr/>
          </p:nvGrpSpPr>
          <p:grpSpPr>
            <a:xfrm>
              <a:off x="6432372" y="2585316"/>
              <a:ext cx="2091655" cy="2357539"/>
              <a:chOff x="8787626" y="1522152"/>
              <a:chExt cx="2745562" cy="3016250"/>
            </a:xfrm>
          </p:grpSpPr>
          <p:sp>
            <p:nvSpPr>
              <p:cNvPr id="118" name="i$liḋe-Oval 22"/>
              <p:cNvSpPr/>
              <p:nvPr/>
            </p:nvSpPr>
            <p:spPr bwMode="auto">
              <a:xfrm>
                <a:off x="8787626" y="3152241"/>
                <a:ext cx="491331" cy="491330"/>
              </a:xfrm>
              <a:prstGeom prst="ellipse">
                <a:avLst/>
              </a:prstGeom>
              <a:solidFill>
                <a:schemeClr val="bg1">
                  <a:lumMod val="75000"/>
                  <a:alpha val="29803"/>
                </a:schemeClr>
              </a:solidFill>
              <a:ln w="50800">
                <a:solidFill>
                  <a:schemeClr val="tx1">
                    <a:alpha val="0"/>
                  </a:schemeClr>
                </a:solidFill>
                <a:miter lim="800000"/>
              </a:ln>
            </p:spPr>
            <p:txBody>
              <a:bodyPr anchor="ctr"/>
              <a:lstStyle/>
              <a:p>
                <a:pPr algn="ctr"/>
                <a:endParaRPr sz="2400">
                  <a:latin typeface="Arial" panose="020B0604020202020204" pitchFamily="34" charset="0"/>
                  <a:ea typeface="微软雅黑" panose="020B0503020204020204" pitchFamily="34" charset="-122"/>
                  <a:sym typeface="Arial" panose="020B0604020202020204" pitchFamily="34" charset="0"/>
                </a:endParaRPr>
              </a:p>
            </p:txBody>
          </p:sp>
          <p:sp>
            <p:nvSpPr>
              <p:cNvPr id="119" name="i$liḋe-Oval 23"/>
              <p:cNvSpPr/>
              <p:nvPr/>
            </p:nvSpPr>
            <p:spPr bwMode="auto">
              <a:xfrm>
                <a:off x="9205913" y="1522152"/>
                <a:ext cx="250825" cy="250825"/>
              </a:xfrm>
              <a:prstGeom prst="ellipse">
                <a:avLst/>
              </a:prstGeom>
              <a:solidFill>
                <a:schemeClr val="bg1">
                  <a:lumMod val="75000"/>
                  <a:alpha val="29803"/>
                </a:schemeClr>
              </a:solidFill>
              <a:ln w="50800">
                <a:solidFill>
                  <a:schemeClr val="tx1">
                    <a:alpha val="0"/>
                  </a:schemeClr>
                </a:solidFill>
                <a:miter lim="800000"/>
              </a:ln>
            </p:spPr>
            <p:txBody>
              <a:bodyPr anchor="ctr"/>
              <a:lstStyle/>
              <a:p>
                <a:pPr algn="ctr"/>
                <a:endParaRPr sz="2400">
                  <a:latin typeface="Arial" panose="020B0604020202020204" pitchFamily="34" charset="0"/>
                  <a:ea typeface="微软雅黑" panose="020B0503020204020204" pitchFamily="34" charset="-122"/>
                  <a:sym typeface="Arial" panose="020B0604020202020204" pitchFamily="34" charset="0"/>
                </a:endParaRPr>
              </a:p>
            </p:txBody>
          </p:sp>
          <p:sp>
            <p:nvSpPr>
              <p:cNvPr id="120" name="îṣļîḑé-Oval 24"/>
              <p:cNvSpPr/>
              <p:nvPr/>
            </p:nvSpPr>
            <p:spPr bwMode="auto">
              <a:xfrm>
                <a:off x="10167144" y="3915308"/>
                <a:ext cx="623094" cy="623094"/>
              </a:xfrm>
              <a:prstGeom prst="ellipse">
                <a:avLst/>
              </a:prstGeom>
              <a:solidFill>
                <a:schemeClr val="bg1">
                  <a:lumMod val="75000"/>
                  <a:alpha val="29803"/>
                </a:schemeClr>
              </a:solidFill>
              <a:ln w="50800">
                <a:solidFill>
                  <a:schemeClr val="tx1">
                    <a:alpha val="0"/>
                  </a:schemeClr>
                </a:solidFill>
                <a:miter lim="800000"/>
              </a:ln>
            </p:spPr>
            <p:txBody>
              <a:bodyPr anchor="ctr"/>
              <a:lstStyle/>
              <a:p>
                <a:pPr algn="ctr"/>
                <a:endParaRPr sz="2400">
                  <a:latin typeface="Arial" panose="020B0604020202020204" pitchFamily="34" charset="0"/>
                  <a:ea typeface="微软雅黑" panose="020B0503020204020204" pitchFamily="34" charset="-122"/>
                  <a:sym typeface="Arial" panose="020B0604020202020204" pitchFamily="34" charset="0"/>
                </a:endParaRPr>
              </a:p>
            </p:txBody>
          </p:sp>
          <p:sp>
            <p:nvSpPr>
              <p:cNvPr id="121" name="îṣļîḑé-Oval 25"/>
              <p:cNvSpPr/>
              <p:nvPr/>
            </p:nvSpPr>
            <p:spPr bwMode="auto">
              <a:xfrm>
                <a:off x="11358563" y="3477952"/>
                <a:ext cx="174625" cy="174625"/>
              </a:xfrm>
              <a:prstGeom prst="ellipse">
                <a:avLst/>
              </a:prstGeom>
              <a:solidFill>
                <a:schemeClr val="bg1">
                  <a:lumMod val="75000"/>
                  <a:alpha val="29803"/>
                </a:schemeClr>
              </a:solidFill>
              <a:ln w="50800">
                <a:solidFill>
                  <a:schemeClr val="tx1">
                    <a:alpha val="0"/>
                  </a:schemeClr>
                </a:solidFill>
                <a:miter lim="800000"/>
              </a:ln>
            </p:spPr>
            <p:txBody>
              <a:bodyPr anchor="ctr"/>
              <a:lstStyle/>
              <a:p>
                <a:pPr algn="ctr"/>
                <a:endParaRPr sz="2400">
                  <a:latin typeface="Arial" panose="020B0604020202020204" pitchFamily="34" charset="0"/>
                  <a:ea typeface="微软雅黑" panose="020B0503020204020204" pitchFamily="34" charset="-122"/>
                  <a:sym typeface="Arial" panose="020B0604020202020204" pitchFamily="34" charset="0"/>
                </a:endParaRPr>
              </a:p>
            </p:txBody>
          </p:sp>
          <p:sp>
            <p:nvSpPr>
              <p:cNvPr id="122" name="îṣļîḑé-Oval 26"/>
              <p:cNvSpPr/>
              <p:nvPr/>
            </p:nvSpPr>
            <p:spPr bwMode="auto">
              <a:xfrm>
                <a:off x="9752013" y="2035708"/>
                <a:ext cx="415131" cy="415131"/>
              </a:xfrm>
              <a:prstGeom prst="ellipse">
                <a:avLst/>
              </a:prstGeom>
              <a:solidFill>
                <a:schemeClr val="bg1">
                  <a:lumMod val="75000"/>
                  <a:alpha val="29803"/>
                </a:schemeClr>
              </a:solidFill>
              <a:ln w="50800">
                <a:solidFill>
                  <a:schemeClr val="tx1">
                    <a:alpha val="0"/>
                  </a:schemeClr>
                </a:solidFill>
                <a:miter lim="800000"/>
              </a:ln>
            </p:spPr>
            <p:txBody>
              <a:bodyPr anchor="ctr"/>
              <a:lstStyle/>
              <a:p>
                <a:pPr algn="ctr"/>
                <a:endParaRPr sz="240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9" name="组合 98"/>
            <p:cNvGrpSpPr/>
            <p:nvPr/>
          </p:nvGrpSpPr>
          <p:grpSpPr>
            <a:xfrm>
              <a:off x="496034" y="2880863"/>
              <a:ext cx="4209059" cy="2852952"/>
              <a:chOff x="755650" y="1929345"/>
              <a:chExt cx="5524923" cy="3650084"/>
            </a:xfrm>
          </p:grpSpPr>
          <p:sp>
            <p:nvSpPr>
              <p:cNvPr id="111" name="i$liḋe-Oval 4"/>
              <p:cNvSpPr/>
              <p:nvPr/>
            </p:nvSpPr>
            <p:spPr bwMode="auto">
              <a:xfrm>
                <a:off x="1576387" y="2723302"/>
                <a:ext cx="2222500" cy="2223081"/>
              </a:xfrm>
              <a:prstGeom prst="ellipse">
                <a:avLst/>
              </a:prstGeom>
              <a:solidFill>
                <a:schemeClr val="accent4"/>
              </a:solidFill>
              <a:ln w="50800" cap="flat">
                <a:solidFill>
                  <a:schemeClr val="tx1">
                    <a:alpha val="0"/>
                  </a:schemeClr>
                </a:solidFill>
                <a:prstDash val="solid"/>
                <a:miter lim="800000"/>
                <a:headEnd type="none" w="med" len="med"/>
                <a:tailEnd type="none" w="med" len="med"/>
              </a:ln>
            </p:spPr>
            <p:txBody>
              <a:bodyPr wrap="none" lIns="0" tIns="0" rIns="0" bIns="0" anchor="ctr">
                <a:normAutofit/>
              </a:bodyPr>
              <a:lstStyle/>
              <a:p>
                <a:pPr algn="ctr">
                  <a:defRPr/>
                </a:pPr>
                <a:endPar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12" name="i$liḋe-Oval 6"/>
              <p:cNvSpPr/>
              <p:nvPr/>
            </p:nvSpPr>
            <p:spPr bwMode="auto">
              <a:xfrm>
                <a:off x="3967956" y="3601420"/>
                <a:ext cx="350044" cy="349341"/>
              </a:xfrm>
              <a:prstGeom prst="ellipse">
                <a:avLst/>
              </a:prstGeom>
              <a:solidFill>
                <a:schemeClr val="bg1">
                  <a:lumMod val="75000"/>
                  <a:alpha val="39999"/>
                </a:schemeClr>
              </a:solidFill>
              <a:ln w="50800" cap="flat">
                <a:solidFill>
                  <a:schemeClr val="tx1">
                    <a:alpha val="0"/>
                  </a:schemeClr>
                </a:solidFill>
                <a:prstDash val="solid"/>
                <a:miter lim="800000"/>
                <a:headEnd type="none" w="med" len="med"/>
                <a:tailEnd type="none" w="med" len="med"/>
              </a:ln>
            </p:spPr>
            <p:txBody>
              <a:bodyPr anchor="ctr"/>
              <a:lstStyle/>
              <a:p>
                <a:pPr algn="ctr"/>
                <a:endParaRPr sz="2400">
                  <a:latin typeface="Arial" panose="020B0604020202020204" pitchFamily="34" charset="0"/>
                  <a:ea typeface="微软雅黑" panose="020B0503020204020204" pitchFamily="34" charset="-122"/>
                  <a:sym typeface="Arial" panose="020B0604020202020204" pitchFamily="34" charset="0"/>
                </a:endParaRPr>
              </a:p>
            </p:txBody>
          </p:sp>
          <p:sp>
            <p:nvSpPr>
              <p:cNvPr id="113" name="i$liḋe-Oval 7"/>
              <p:cNvSpPr/>
              <p:nvPr/>
            </p:nvSpPr>
            <p:spPr bwMode="auto">
              <a:xfrm>
                <a:off x="972344" y="4180494"/>
                <a:ext cx="349251" cy="349341"/>
              </a:xfrm>
              <a:prstGeom prst="ellipse">
                <a:avLst/>
              </a:prstGeom>
              <a:solidFill>
                <a:schemeClr val="bg1">
                  <a:lumMod val="75000"/>
                  <a:alpha val="39999"/>
                </a:schemeClr>
              </a:solidFill>
              <a:ln w="50800" cap="flat">
                <a:solidFill>
                  <a:schemeClr val="tx1">
                    <a:alpha val="0"/>
                  </a:schemeClr>
                </a:solidFill>
                <a:prstDash val="solid"/>
                <a:miter lim="800000"/>
                <a:headEnd type="none" w="med" len="med"/>
                <a:tailEnd type="none" w="med" len="med"/>
              </a:ln>
            </p:spPr>
            <p:txBody>
              <a:bodyPr anchor="ctr"/>
              <a:lstStyle/>
              <a:p>
                <a:pPr algn="ctr"/>
                <a:endParaRPr sz="2400">
                  <a:latin typeface="Arial" panose="020B0604020202020204" pitchFamily="34" charset="0"/>
                  <a:ea typeface="微软雅黑" panose="020B0503020204020204" pitchFamily="34" charset="-122"/>
                  <a:sym typeface="Arial" panose="020B0604020202020204" pitchFamily="34" charset="0"/>
                </a:endParaRPr>
              </a:p>
            </p:txBody>
          </p:sp>
          <p:sp>
            <p:nvSpPr>
              <p:cNvPr id="114" name="i$liḋe-Oval 8"/>
              <p:cNvSpPr/>
              <p:nvPr/>
            </p:nvSpPr>
            <p:spPr bwMode="auto">
              <a:xfrm>
                <a:off x="1380741" y="4961379"/>
                <a:ext cx="603250" cy="603408"/>
              </a:xfrm>
              <a:prstGeom prst="ellipse">
                <a:avLst/>
              </a:prstGeom>
              <a:solidFill>
                <a:schemeClr val="bg1">
                  <a:lumMod val="75000"/>
                  <a:alpha val="39999"/>
                </a:schemeClr>
              </a:solidFill>
              <a:ln w="50800" cap="flat">
                <a:solidFill>
                  <a:schemeClr val="tx1">
                    <a:alpha val="0"/>
                  </a:schemeClr>
                </a:solidFill>
                <a:prstDash val="solid"/>
                <a:miter lim="800000"/>
                <a:headEnd type="none" w="med" len="med"/>
                <a:tailEnd type="none" w="med" len="med"/>
              </a:ln>
            </p:spPr>
            <p:txBody>
              <a:bodyPr anchor="ctr"/>
              <a:lstStyle/>
              <a:p>
                <a:pPr algn="ctr"/>
                <a:endParaRPr sz="2400">
                  <a:latin typeface="Arial" panose="020B0604020202020204" pitchFamily="34" charset="0"/>
                  <a:ea typeface="微软雅黑" panose="020B0503020204020204" pitchFamily="34" charset="-122"/>
                  <a:sym typeface="Arial" panose="020B0604020202020204" pitchFamily="34" charset="0"/>
                </a:endParaRPr>
              </a:p>
            </p:txBody>
          </p:sp>
          <p:sp>
            <p:nvSpPr>
              <p:cNvPr id="115" name="i$liḋe-Oval 9"/>
              <p:cNvSpPr/>
              <p:nvPr/>
            </p:nvSpPr>
            <p:spPr bwMode="auto">
              <a:xfrm>
                <a:off x="2486819" y="1929345"/>
                <a:ext cx="200819" cy="200871"/>
              </a:xfrm>
              <a:prstGeom prst="ellipse">
                <a:avLst/>
              </a:prstGeom>
              <a:solidFill>
                <a:schemeClr val="bg1">
                  <a:lumMod val="75000"/>
                  <a:alpha val="39999"/>
                </a:schemeClr>
              </a:solidFill>
              <a:ln w="50800" cap="flat">
                <a:solidFill>
                  <a:schemeClr val="tx1">
                    <a:alpha val="0"/>
                  </a:schemeClr>
                </a:solidFill>
                <a:prstDash val="solid"/>
                <a:miter lim="800000"/>
                <a:headEnd type="none" w="med" len="med"/>
                <a:tailEnd type="none" w="med" len="med"/>
              </a:ln>
            </p:spPr>
            <p:txBody>
              <a:bodyPr anchor="ctr"/>
              <a:lstStyle/>
              <a:p>
                <a:pPr algn="ctr"/>
                <a:endParaRPr sz="2400">
                  <a:latin typeface="Arial" panose="020B0604020202020204" pitchFamily="34" charset="0"/>
                  <a:ea typeface="微软雅黑" panose="020B0503020204020204" pitchFamily="34" charset="-122"/>
                  <a:sym typeface="Arial" panose="020B0604020202020204" pitchFamily="34" charset="0"/>
                </a:endParaRPr>
              </a:p>
            </p:txBody>
          </p:sp>
          <p:sp>
            <p:nvSpPr>
              <p:cNvPr id="116" name="i$liḋe-Oval 10"/>
              <p:cNvSpPr/>
              <p:nvPr/>
            </p:nvSpPr>
            <p:spPr bwMode="auto">
              <a:xfrm>
                <a:off x="755650" y="3109960"/>
                <a:ext cx="433388" cy="435089"/>
              </a:xfrm>
              <a:prstGeom prst="ellipse">
                <a:avLst/>
              </a:prstGeom>
              <a:solidFill>
                <a:schemeClr val="bg1">
                  <a:lumMod val="75000"/>
                  <a:alpha val="39999"/>
                </a:schemeClr>
              </a:solidFill>
              <a:ln w="50800" cap="flat">
                <a:solidFill>
                  <a:schemeClr val="tx1">
                    <a:alpha val="0"/>
                  </a:schemeClr>
                </a:solidFill>
                <a:prstDash val="solid"/>
                <a:miter lim="800000"/>
                <a:headEnd type="none" w="med" len="med"/>
                <a:tailEnd type="none" w="med" len="med"/>
              </a:ln>
            </p:spPr>
            <p:txBody>
              <a:bodyPr anchor="ctr"/>
              <a:lstStyle/>
              <a:p>
                <a:pPr algn="ctr"/>
                <a:endParaRPr sz="2400">
                  <a:latin typeface="Arial" panose="020B0604020202020204" pitchFamily="34" charset="0"/>
                  <a:ea typeface="微软雅黑" panose="020B0503020204020204" pitchFamily="34" charset="-122"/>
                  <a:sym typeface="Arial" panose="020B0604020202020204" pitchFamily="34" charset="0"/>
                </a:endParaRPr>
              </a:p>
            </p:txBody>
          </p:sp>
          <p:sp>
            <p:nvSpPr>
              <p:cNvPr id="117" name="îṣļîḑé-TextBox 44"/>
              <p:cNvSpPr txBox="1"/>
              <p:nvPr/>
            </p:nvSpPr>
            <p:spPr bwMode="auto">
              <a:xfrm>
                <a:off x="3227100" y="4741815"/>
                <a:ext cx="3053473" cy="837614"/>
              </a:xfrm>
              <a:prstGeom prst="rect">
                <a:avLst/>
              </a:prstGeom>
              <a:noFill/>
            </p:spPr>
            <p:txBody>
              <a:bodyPr wrap="square" lIns="90000" tIns="46800" rIns="90000" bIns="46800" anchor="ctr" anchorCtr="1">
                <a:noAutofit/>
              </a:bodyPr>
              <a:lstStyle/>
              <a:p>
                <a:pPr>
                  <a:lnSpc>
                    <a:spcPct val="120000"/>
                  </a:lnSpc>
                </a:pPr>
                <a:r>
                  <a:rPr lang="zh-CN" altLang="en-US" sz="2000"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单列数据排序</a:t>
                </a:r>
                <a:endParaRPr lang="zh-CN" altLang="en-US" sz="2000" b="0" dirty="0">
                  <a:solidFill>
                    <a:schemeClr val="tx1">
                      <a:lumMod val="85000"/>
                      <a:lumOff val="15000"/>
                    </a:schemeClr>
                  </a:solidFill>
                  <a:effectLst/>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0" name="组合 99"/>
            <p:cNvGrpSpPr/>
            <p:nvPr/>
          </p:nvGrpSpPr>
          <p:grpSpPr>
            <a:xfrm>
              <a:off x="7167071" y="2076772"/>
              <a:ext cx="4148846" cy="3189096"/>
              <a:chOff x="-1127885" y="886879"/>
              <a:chExt cx="5445885" cy="4080148"/>
            </a:xfrm>
          </p:grpSpPr>
          <p:sp>
            <p:nvSpPr>
              <p:cNvPr id="104" name="i$liḋe-Oval 4"/>
              <p:cNvSpPr/>
              <p:nvPr/>
            </p:nvSpPr>
            <p:spPr bwMode="auto">
              <a:xfrm>
                <a:off x="-1127885" y="886879"/>
                <a:ext cx="2222500" cy="2223081"/>
              </a:xfrm>
              <a:prstGeom prst="ellipse">
                <a:avLst/>
              </a:prstGeom>
              <a:solidFill>
                <a:schemeClr val="accent3">
                  <a:lumMod val="75000"/>
                </a:schemeClr>
              </a:solidFill>
              <a:ln w="50800" cap="flat">
                <a:solidFill>
                  <a:schemeClr val="tx1">
                    <a:alpha val="0"/>
                  </a:schemeClr>
                </a:solidFill>
                <a:prstDash val="solid"/>
                <a:miter lim="800000"/>
                <a:headEnd type="none" w="med" len="med"/>
                <a:tailEnd type="none" w="med" len="med"/>
              </a:ln>
            </p:spPr>
            <p:txBody>
              <a:bodyPr wrap="none" lIns="0" tIns="0" rIns="0" bIns="0" anchor="ctr">
                <a:normAutofit/>
              </a:bodyPr>
              <a:lstStyle/>
              <a:p>
                <a:pPr algn="ctr">
                  <a:defRPr/>
                </a:pPr>
                <a:endPar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5" name="i$liḋe-Oval 6"/>
              <p:cNvSpPr/>
              <p:nvPr/>
            </p:nvSpPr>
            <p:spPr bwMode="auto">
              <a:xfrm>
                <a:off x="3967956" y="3601420"/>
                <a:ext cx="350044" cy="349341"/>
              </a:xfrm>
              <a:prstGeom prst="ellipse">
                <a:avLst/>
              </a:prstGeom>
              <a:solidFill>
                <a:schemeClr val="bg1">
                  <a:lumMod val="75000"/>
                  <a:alpha val="39999"/>
                </a:schemeClr>
              </a:solidFill>
              <a:ln w="50800" cap="flat">
                <a:solidFill>
                  <a:schemeClr val="tx1">
                    <a:alpha val="0"/>
                  </a:schemeClr>
                </a:solidFill>
                <a:prstDash val="solid"/>
                <a:miter lim="800000"/>
                <a:headEnd type="none" w="med" len="med"/>
                <a:tailEnd type="none" w="med" len="med"/>
              </a:ln>
            </p:spPr>
            <p:txBody>
              <a:bodyPr anchor="ctr"/>
              <a:lstStyle/>
              <a:p>
                <a:pPr algn="ctr"/>
                <a:endParaRPr sz="2400">
                  <a:latin typeface="Arial" panose="020B0604020202020204" pitchFamily="34" charset="0"/>
                  <a:ea typeface="微软雅黑" panose="020B0503020204020204" pitchFamily="34" charset="-122"/>
                  <a:sym typeface="Arial" panose="020B0604020202020204" pitchFamily="34" charset="0"/>
                </a:endParaRPr>
              </a:p>
            </p:txBody>
          </p:sp>
          <p:sp>
            <p:nvSpPr>
              <p:cNvPr id="106" name="i$liḋe-Oval 7"/>
              <p:cNvSpPr/>
              <p:nvPr/>
            </p:nvSpPr>
            <p:spPr bwMode="auto">
              <a:xfrm>
                <a:off x="1524000" y="3834843"/>
                <a:ext cx="349250" cy="349341"/>
              </a:xfrm>
              <a:prstGeom prst="ellipse">
                <a:avLst/>
              </a:prstGeom>
              <a:solidFill>
                <a:schemeClr val="bg1">
                  <a:lumMod val="75000"/>
                  <a:alpha val="39999"/>
                </a:schemeClr>
              </a:solidFill>
              <a:ln w="50800" cap="flat">
                <a:solidFill>
                  <a:schemeClr val="tx1">
                    <a:alpha val="0"/>
                  </a:schemeClr>
                </a:solidFill>
                <a:prstDash val="solid"/>
                <a:miter lim="800000"/>
                <a:headEnd type="none" w="med" len="med"/>
                <a:tailEnd type="none" w="med" len="med"/>
              </a:ln>
            </p:spPr>
            <p:txBody>
              <a:bodyPr anchor="ctr"/>
              <a:lstStyle/>
              <a:p>
                <a:pPr algn="ctr"/>
                <a:endParaRPr sz="2400">
                  <a:latin typeface="Arial" panose="020B0604020202020204" pitchFamily="34" charset="0"/>
                  <a:ea typeface="微软雅黑" panose="020B0503020204020204" pitchFamily="34" charset="-122"/>
                  <a:sym typeface="Arial" panose="020B0604020202020204" pitchFamily="34" charset="0"/>
                </a:endParaRPr>
              </a:p>
            </p:txBody>
          </p:sp>
          <p:sp>
            <p:nvSpPr>
              <p:cNvPr id="107" name="i$liḋe-Oval 8"/>
              <p:cNvSpPr/>
              <p:nvPr/>
            </p:nvSpPr>
            <p:spPr bwMode="auto">
              <a:xfrm>
                <a:off x="2010569" y="4363619"/>
                <a:ext cx="603250" cy="603408"/>
              </a:xfrm>
              <a:prstGeom prst="ellipse">
                <a:avLst/>
              </a:prstGeom>
              <a:solidFill>
                <a:schemeClr val="bg1">
                  <a:lumMod val="75000"/>
                  <a:alpha val="39999"/>
                </a:schemeClr>
              </a:solidFill>
              <a:ln w="50800" cap="flat">
                <a:solidFill>
                  <a:schemeClr val="tx1">
                    <a:alpha val="0"/>
                  </a:schemeClr>
                </a:solidFill>
                <a:prstDash val="solid"/>
                <a:miter lim="800000"/>
                <a:headEnd type="none" w="med" len="med"/>
                <a:tailEnd type="none" w="med" len="med"/>
              </a:ln>
            </p:spPr>
            <p:txBody>
              <a:bodyPr anchor="ctr"/>
              <a:lstStyle/>
              <a:p>
                <a:pPr algn="ctr"/>
                <a:endParaRPr sz="2400">
                  <a:latin typeface="Arial" panose="020B0604020202020204" pitchFamily="34" charset="0"/>
                  <a:ea typeface="微软雅黑" panose="020B0503020204020204" pitchFamily="34" charset="-122"/>
                  <a:sym typeface="Arial" panose="020B0604020202020204" pitchFamily="34" charset="0"/>
                </a:endParaRPr>
              </a:p>
            </p:txBody>
          </p:sp>
          <p:sp>
            <p:nvSpPr>
              <p:cNvPr id="108" name="i$liḋe-Oval 9"/>
              <p:cNvSpPr/>
              <p:nvPr/>
            </p:nvSpPr>
            <p:spPr bwMode="auto">
              <a:xfrm>
                <a:off x="2486819" y="1929345"/>
                <a:ext cx="200819" cy="200871"/>
              </a:xfrm>
              <a:prstGeom prst="ellipse">
                <a:avLst/>
              </a:prstGeom>
              <a:solidFill>
                <a:schemeClr val="bg1">
                  <a:lumMod val="75000"/>
                  <a:alpha val="39999"/>
                </a:schemeClr>
              </a:solidFill>
              <a:ln w="50800" cap="flat">
                <a:solidFill>
                  <a:schemeClr val="tx1">
                    <a:alpha val="0"/>
                  </a:schemeClr>
                </a:solidFill>
                <a:prstDash val="solid"/>
                <a:miter lim="800000"/>
                <a:headEnd type="none" w="med" len="med"/>
                <a:tailEnd type="none" w="med" len="med"/>
              </a:ln>
            </p:spPr>
            <p:txBody>
              <a:bodyPr anchor="ctr"/>
              <a:lstStyle/>
              <a:p>
                <a:pPr algn="ctr"/>
                <a:endParaRPr sz="2400">
                  <a:latin typeface="Arial" panose="020B0604020202020204" pitchFamily="34" charset="0"/>
                  <a:ea typeface="微软雅黑" panose="020B0503020204020204" pitchFamily="34" charset="-122"/>
                  <a:sym typeface="Arial" panose="020B0604020202020204" pitchFamily="34" charset="0"/>
                </a:endParaRPr>
              </a:p>
            </p:txBody>
          </p:sp>
          <p:sp>
            <p:nvSpPr>
              <p:cNvPr id="109" name="i$liḋe-Oval 10"/>
              <p:cNvSpPr/>
              <p:nvPr/>
            </p:nvSpPr>
            <p:spPr bwMode="auto">
              <a:xfrm>
                <a:off x="755650" y="3109960"/>
                <a:ext cx="433388" cy="435089"/>
              </a:xfrm>
              <a:prstGeom prst="ellipse">
                <a:avLst/>
              </a:prstGeom>
              <a:solidFill>
                <a:schemeClr val="bg1">
                  <a:lumMod val="75000"/>
                  <a:alpha val="39999"/>
                </a:schemeClr>
              </a:solidFill>
              <a:ln w="50800" cap="flat">
                <a:solidFill>
                  <a:schemeClr val="tx1">
                    <a:alpha val="0"/>
                  </a:schemeClr>
                </a:solidFill>
                <a:prstDash val="solid"/>
                <a:miter lim="800000"/>
                <a:headEnd type="none" w="med" len="med"/>
                <a:tailEnd type="none" w="med" len="med"/>
              </a:ln>
            </p:spPr>
            <p:txBody>
              <a:bodyPr anchor="ctr"/>
              <a:lstStyle/>
              <a:p>
                <a:pPr algn="ctr"/>
                <a:endParaRPr sz="2400">
                  <a:latin typeface="Arial" panose="020B0604020202020204" pitchFamily="34" charset="0"/>
                  <a:ea typeface="微软雅黑" panose="020B0503020204020204" pitchFamily="34" charset="-122"/>
                  <a:sym typeface="Arial" panose="020B0604020202020204" pitchFamily="34" charset="0"/>
                </a:endParaRPr>
              </a:p>
            </p:txBody>
          </p:sp>
          <p:sp>
            <p:nvSpPr>
              <p:cNvPr id="110" name="îṣļîḑé-TextBox 44"/>
              <p:cNvSpPr txBox="1"/>
              <p:nvPr/>
            </p:nvSpPr>
            <p:spPr bwMode="auto">
              <a:xfrm>
                <a:off x="1118934" y="2146509"/>
                <a:ext cx="3024042" cy="837614"/>
              </a:xfrm>
              <a:prstGeom prst="rect">
                <a:avLst/>
              </a:prstGeom>
              <a:noFill/>
            </p:spPr>
            <p:txBody>
              <a:bodyPr wrap="square" lIns="90000" tIns="46800" rIns="90000" bIns="46800" anchor="ctr" anchorCtr="1">
                <a:normAutofit/>
              </a:bodyPr>
              <a:lstStyle/>
              <a:p>
                <a:pPr>
                  <a:lnSpc>
                    <a:spcPct val="120000"/>
                  </a:lnSpc>
                </a:pPr>
                <a:r>
                  <a:rPr lang="zh-CN" altLang="en-US" sz="2000" dirty="0">
                    <a:solidFill>
                      <a:schemeClr val="tx1">
                        <a:lumMod val="85000"/>
                        <a:lumOff val="15000"/>
                      </a:schemeClr>
                    </a:solidFill>
                    <a:latin typeface="Arial" panose="020B0604020202020204" pitchFamily="34" charset="0"/>
                    <a:ea typeface="微软雅黑" panose="020B0503020204020204" pitchFamily="34" charset="-122"/>
                    <a:sym typeface="Arial" panose="020B0604020202020204" pitchFamily="34" charset="0"/>
                  </a:rPr>
                  <a:t>自定义排序</a:t>
                </a:r>
                <a:endParaRPr lang="zh-CN" altLang="en-US" sz="2000" b="0" dirty="0">
                  <a:solidFill>
                    <a:schemeClr val="tx1">
                      <a:lumMod val="85000"/>
                      <a:lumOff val="15000"/>
                    </a:schemeClr>
                  </a:solidFill>
                  <a:effectLst/>
                  <a:latin typeface="Arial" panose="020B0604020202020204" pitchFamily="34" charset="0"/>
                  <a:ea typeface="微软雅黑" panose="020B0503020204020204" pitchFamily="34" charset="-122"/>
                  <a:sym typeface="Arial" panose="020B0604020202020204" pitchFamily="34" charset="0"/>
                </a:endParaRPr>
              </a:p>
            </p:txBody>
          </p:sp>
        </p:grpSp>
        <p:sp>
          <p:nvSpPr>
            <p:cNvPr id="101" name="KSO_Shape"/>
            <p:cNvSpPr/>
            <p:nvPr/>
          </p:nvSpPr>
          <p:spPr bwMode="auto">
            <a:xfrm>
              <a:off x="1689467" y="3958198"/>
              <a:ext cx="556832" cy="683467"/>
            </a:xfrm>
            <a:custGeom>
              <a:avLst/>
              <a:gdLst>
                <a:gd name="T0" fmla="*/ 23403 w 709759"/>
                <a:gd name="T1" fmla="*/ 0 h 1280034"/>
                <a:gd name="T2" fmla="*/ 36274 w 709759"/>
                <a:gd name="T3" fmla="*/ 0 h 1280034"/>
                <a:gd name="T4" fmla="*/ 36274 w 709759"/>
                <a:gd name="T5" fmla="*/ 11590 h 1280034"/>
                <a:gd name="T6" fmla="*/ 56166 w 709759"/>
                <a:gd name="T7" fmla="*/ 15067 h 1280034"/>
                <a:gd name="T8" fmla="*/ 51486 w 709759"/>
                <a:gd name="T9" fmla="*/ 30134 h 1280034"/>
                <a:gd name="T10" fmla="*/ 32764 w 709759"/>
                <a:gd name="T11" fmla="*/ 25498 h 1280034"/>
                <a:gd name="T12" fmla="*/ 21062 w 709759"/>
                <a:gd name="T13" fmla="*/ 33611 h 1280034"/>
                <a:gd name="T14" fmla="*/ 37444 w 709759"/>
                <a:gd name="T15" fmla="*/ 44043 h 1280034"/>
                <a:gd name="T16" fmla="*/ 59677 w 709759"/>
                <a:gd name="T17" fmla="*/ 69541 h 1280034"/>
                <a:gd name="T18" fmla="*/ 36274 w 709759"/>
                <a:gd name="T19" fmla="*/ 92721 h 1280034"/>
                <a:gd name="T20" fmla="*/ 36274 w 709759"/>
                <a:gd name="T21" fmla="*/ 106630 h 1280034"/>
                <a:gd name="T22" fmla="*/ 23403 w 709759"/>
                <a:gd name="T23" fmla="*/ 106630 h 1280034"/>
                <a:gd name="T24" fmla="*/ 23403 w 709759"/>
                <a:gd name="T25" fmla="*/ 93880 h 1280034"/>
                <a:gd name="T26" fmla="*/ 0 w 709759"/>
                <a:gd name="T27" fmla="*/ 88085 h 1280034"/>
                <a:gd name="T28" fmla="*/ 4680 w 709759"/>
                <a:gd name="T29" fmla="*/ 73018 h 1280034"/>
                <a:gd name="T30" fmla="*/ 26913 w 709759"/>
                <a:gd name="T31" fmla="*/ 78813 h 1280034"/>
                <a:gd name="T32" fmla="*/ 39784 w 709759"/>
                <a:gd name="T33" fmla="*/ 70700 h 1280034"/>
                <a:gd name="T34" fmla="*/ 25743 w 709759"/>
                <a:gd name="T35" fmla="*/ 59110 h 1280034"/>
                <a:gd name="T36" fmla="*/ 1170 w 709759"/>
                <a:gd name="T37" fmla="*/ 35930 h 1280034"/>
                <a:gd name="T38" fmla="*/ 23403 w 709759"/>
                <a:gd name="T39" fmla="*/ 11590 h 1280034"/>
                <a:gd name="T40" fmla="*/ 23403 w 709759"/>
                <a:gd name="T41" fmla="*/ 0 h 12800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09759" h="1280034">
                  <a:moveTo>
                    <a:pt x="278337" y="0"/>
                  </a:moveTo>
                  <a:cubicBezTo>
                    <a:pt x="431422" y="0"/>
                    <a:pt x="431422" y="0"/>
                    <a:pt x="431422" y="0"/>
                  </a:cubicBezTo>
                  <a:cubicBezTo>
                    <a:pt x="431422" y="139134"/>
                    <a:pt x="431422" y="139134"/>
                    <a:pt x="431422" y="139134"/>
                  </a:cubicBezTo>
                  <a:cubicBezTo>
                    <a:pt x="542757" y="139134"/>
                    <a:pt x="612342" y="166961"/>
                    <a:pt x="668009" y="180875"/>
                  </a:cubicBezTo>
                  <a:cubicBezTo>
                    <a:pt x="612342" y="361749"/>
                    <a:pt x="612342" y="361749"/>
                    <a:pt x="612342" y="361749"/>
                  </a:cubicBezTo>
                  <a:cubicBezTo>
                    <a:pt x="584508" y="347835"/>
                    <a:pt x="501007" y="306095"/>
                    <a:pt x="389672" y="306095"/>
                  </a:cubicBezTo>
                  <a:cubicBezTo>
                    <a:pt x="292254" y="306095"/>
                    <a:pt x="250503" y="361749"/>
                    <a:pt x="250503" y="403489"/>
                  </a:cubicBezTo>
                  <a:cubicBezTo>
                    <a:pt x="250503" y="445229"/>
                    <a:pt x="306171" y="486970"/>
                    <a:pt x="445339" y="528710"/>
                  </a:cubicBezTo>
                  <a:cubicBezTo>
                    <a:pt x="640175" y="598277"/>
                    <a:pt x="709759" y="681757"/>
                    <a:pt x="709759" y="834805"/>
                  </a:cubicBezTo>
                  <a:cubicBezTo>
                    <a:pt x="709759" y="973939"/>
                    <a:pt x="612342" y="1085246"/>
                    <a:pt x="431422" y="1113073"/>
                  </a:cubicBezTo>
                  <a:cubicBezTo>
                    <a:pt x="431422" y="1280034"/>
                    <a:pt x="431422" y="1280034"/>
                    <a:pt x="431422" y="1280034"/>
                  </a:cubicBezTo>
                  <a:cubicBezTo>
                    <a:pt x="278337" y="1280034"/>
                    <a:pt x="278337" y="1280034"/>
                    <a:pt x="278337" y="1280034"/>
                  </a:cubicBezTo>
                  <a:cubicBezTo>
                    <a:pt x="278337" y="1126986"/>
                    <a:pt x="278337" y="1126986"/>
                    <a:pt x="278337" y="1126986"/>
                  </a:cubicBezTo>
                  <a:cubicBezTo>
                    <a:pt x="167002" y="1126986"/>
                    <a:pt x="69584" y="1099160"/>
                    <a:pt x="0" y="1057419"/>
                  </a:cubicBezTo>
                  <a:cubicBezTo>
                    <a:pt x="55667" y="876545"/>
                    <a:pt x="55667" y="876545"/>
                    <a:pt x="55667" y="876545"/>
                  </a:cubicBezTo>
                  <a:cubicBezTo>
                    <a:pt x="125252" y="918285"/>
                    <a:pt x="208753" y="946112"/>
                    <a:pt x="320088" y="946112"/>
                  </a:cubicBezTo>
                  <a:cubicBezTo>
                    <a:pt x="403589" y="946112"/>
                    <a:pt x="473173" y="918285"/>
                    <a:pt x="473173" y="848718"/>
                  </a:cubicBezTo>
                  <a:cubicBezTo>
                    <a:pt x="473173" y="793065"/>
                    <a:pt x="417506" y="751324"/>
                    <a:pt x="306171" y="709584"/>
                  </a:cubicBezTo>
                  <a:cubicBezTo>
                    <a:pt x="125252" y="653930"/>
                    <a:pt x="13917" y="584363"/>
                    <a:pt x="13917" y="431316"/>
                  </a:cubicBezTo>
                  <a:cubicBezTo>
                    <a:pt x="13917" y="292182"/>
                    <a:pt x="111335" y="180875"/>
                    <a:pt x="278337" y="139134"/>
                  </a:cubicBezTo>
                  <a:cubicBezTo>
                    <a:pt x="278337" y="0"/>
                    <a:pt x="278337" y="0"/>
                    <a:pt x="278337" y="0"/>
                  </a:cubicBezTo>
                  <a:close/>
                </a:path>
              </a:pathLst>
            </a:custGeom>
            <a:solidFill>
              <a:schemeClr val="bg1"/>
            </a:solidFill>
            <a:ln>
              <a:solidFill>
                <a:schemeClr val="bg1"/>
              </a:solidFill>
            </a:ln>
          </p:spPr>
          <p:txBody>
            <a:bodyPr anchor="ctr"/>
            <a:lstStyle/>
            <a:p>
              <a:endParaRPr lang="zh-CN" altLang="en-US"/>
            </a:p>
          </p:txBody>
        </p:sp>
        <p:sp>
          <p:nvSpPr>
            <p:cNvPr id="102" name="KSO_Shape"/>
            <p:cNvSpPr/>
            <p:nvPr/>
          </p:nvSpPr>
          <p:spPr bwMode="auto">
            <a:xfrm>
              <a:off x="4852983" y="3371479"/>
              <a:ext cx="632065" cy="689052"/>
            </a:xfrm>
            <a:custGeom>
              <a:avLst/>
              <a:gdLst>
                <a:gd name="T0" fmla="*/ 1753292 w 4636"/>
                <a:gd name="T1" fmla="*/ 1304768 h 4986"/>
                <a:gd name="T2" fmla="*/ 1683756 w 4636"/>
                <a:gd name="T3" fmla="*/ 1479374 h 4986"/>
                <a:gd name="T4" fmla="*/ 1569137 w 4636"/>
                <a:gd name="T5" fmla="*/ 1631438 h 4986"/>
                <a:gd name="T6" fmla="*/ 1415547 w 4636"/>
                <a:gd name="T7" fmla="*/ 1755611 h 4986"/>
                <a:gd name="T8" fmla="*/ 1230628 w 4636"/>
                <a:gd name="T9" fmla="*/ 1845779 h 4986"/>
                <a:gd name="T10" fmla="*/ 1020493 w 4636"/>
                <a:gd name="T11" fmla="*/ 1896594 h 4986"/>
                <a:gd name="T12" fmla="*/ 817235 w 4636"/>
                <a:gd name="T13" fmla="*/ 1902708 h 4986"/>
                <a:gd name="T14" fmla="*/ 601369 w 4636"/>
                <a:gd name="T15" fmla="*/ 1865647 h 4986"/>
                <a:gd name="T16" fmla="*/ 408426 w 4636"/>
                <a:gd name="T17" fmla="*/ 1786558 h 4986"/>
                <a:gd name="T18" fmla="*/ 244521 w 4636"/>
                <a:gd name="T19" fmla="*/ 1671937 h 4986"/>
                <a:gd name="T20" fmla="*/ 117294 w 4636"/>
                <a:gd name="T21" fmla="*/ 1527897 h 4986"/>
                <a:gd name="T22" fmla="*/ 33622 w 4636"/>
                <a:gd name="T23" fmla="*/ 1359022 h 4986"/>
                <a:gd name="T24" fmla="*/ 382 w 4636"/>
                <a:gd name="T25" fmla="*/ 1173336 h 4986"/>
                <a:gd name="T26" fmla="*/ 9170 w 4636"/>
                <a:gd name="T27" fmla="*/ 1046107 h 4986"/>
                <a:gd name="T28" fmla="*/ 44319 w 4636"/>
                <a:gd name="T29" fmla="*/ 918114 h 4986"/>
                <a:gd name="T30" fmla="*/ 104303 w 4636"/>
                <a:gd name="T31" fmla="*/ 799672 h 4986"/>
                <a:gd name="T32" fmla="*/ 224654 w 4636"/>
                <a:gd name="T33" fmla="*/ 654103 h 4986"/>
                <a:gd name="T34" fmla="*/ 458477 w 4636"/>
                <a:gd name="T35" fmla="*/ 495927 h 4986"/>
                <a:gd name="T36" fmla="*/ 1413637 w 4636"/>
                <a:gd name="T37" fmla="*/ 551327 h 4986"/>
                <a:gd name="T38" fmla="*/ 1619952 w 4636"/>
                <a:gd name="T39" fmla="*/ 733956 h 4986"/>
                <a:gd name="T40" fmla="*/ 1693690 w 4636"/>
                <a:gd name="T41" fmla="*/ 845520 h 4986"/>
                <a:gd name="T42" fmla="*/ 1744122 w 4636"/>
                <a:gd name="T43" fmla="*/ 968165 h 4986"/>
                <a:gd name="T44" fmla="*/ 1768957 w 4636"/>
                <a:gd name="T45" fmla="*/ 1099215 h 4986"/>
                <a:gd name="T46" fmla="*/ 810740 w 4636"/>
                <a:gd name="T47" fmla="*/ 1403342 h 4986"/>
                <a:gd name="T48" fmla="*/ 749610 w 4636"/>
                <a:gd name="T49" fmla="*/ 1364371 h 4986"/>
                <a:gd name="T50" fmla="*/ 721337 w 4636"/>
                <a:gd name="T51" fmla="*/ 1311646 h 4986"/>
                <a:gd name="T52" fmla="*/ 574242 w 4636"/>
                <a:gd name="T53" fmla="*/ 1220331 h 4986"/>
                <a:gd name="T54" fmla="*/ 590289 w 4636"/>
                <a:gd name="T55" fmla="*/ 1349853 h 4986"/>
                <a:gd name="T56" fmla="*/ 636519 w 4636"/>
                <a:gd name="T57" fmla="*/ 1442696 h 4986"/>
                <a:gd name="T58" fmla="*/ 705290 w 4636"/>
                <a:gd name="T59" fmla="*/ 1500770 h 4986"/>
                <a:gd name="T60" fmla="*/ 835956 w 4636"/>
                <a:gd name="T61" fmla="*/ 1679961 h 4986"/>
                <a:gd name="T62" fmla="*/ 1024696 w 4636"/>
                <a:gd name="T63" fmla="*/ 1517199 h 4986"/>
                <a:gd name="T64" fmla="*/ 1127089 w 4636"/>
                <a:gd name="T65" fmla="*/ 1453011 h 4986"/>
                <a:gd name="T66" fmla="*/ 1182488 w 4636"/>
                <a:gd name="T67" fmla="*/ 1354819 h 4986"/>
                <a:gd name="T68" fmla="*/ 1193950 w 4636"/>
                <a:gd name="T69" fmla="*/ 1246694 h 4986"/>
                <a:gd name="T70" fmla="*/ 1176375 w 4636"/>
                <a:gd name="T71" fmla="*/ 1166459 h 4986"/>
                <a:gd name="T72" fmla="*/ 1133584 w 4636"/>
                <a:gd name="T73" fmla="*/ 1100361 h 4986"/>
                <a:gd name="T74" fmla="*/ 1066341 w 4636"/>
                <a:gd name="T75" fmla="*/ 1049164 h 4986"/>
                <a:gd name="T76" fmla="*/ 943316 w 4636"/>
                <a:gd name="T77" fmla="*/ 710650 h 4986"/>
                <a:gd name="T78" fmla="*/ 992220 w 4636"/>
                <a:gd name="T79" fmla="*/ 732810 h 4986"/>
                <a:gd name="T80" fmla="*/ 1028899 w 4636"/>
                <a:gd name="T81" fmla="*/ 775984 h 4986"/>
                <a:gd name="T82" fmla="*/ 1183634 w 4636"/>
                <a:gd name="T83" fmla="*/ 862332 h 4986"/>
                <a:gd name="T84" fmla="*/ 1156126 w 4636"/>
                <a:gd name="T85" fmla="*/ 728989 h 4986"/>
                <a:gd name="T86" fmla="*/ 1112953 w 4636"/>
                <a:gd name="T87" fmla="*/ 665566 h 4986"/>
                <a:gd name="T88" fmla="*/ 1054879 w 4636"/>
                <a:gd name="T89" fmla="*/ 620481 h 4986"/>
                <a:gd name="T90" fmla="*/ 971207 w 4636"/>
                <a:gd name="T91" fmla="*/ 591062 h 4986"/>
                <a:gd name="T92" fmla="*/ 831753 w 4636"/>
                <a:gd name="T93" fmla="*/ 588005 h 4986"/>
                <a:gd name="T94" fmla="*/ 707201 w 4636"/>
                <a:gd name="T95" fmla="*/ 635382 h 4986"/>
                <a:gd name="T96" fmla="*/ 628877 w 4636"/>
                <a:gd name="T97" fmla="*/ 713324 h 4986"/>
                <a:gd name="T98" fmla="*/ 596784 w 4636"/>
                <a:gd name="T99" fmla="*/ 822978 h 4986"/>
                <a:gd name="T100" fmla="*/ 609010 w 4636"/>
                <a:gd name="T101" fmla="*/ 933779 h 4986"/>
                <a:gd name="T102" fmla="*/ 664409 w 4636"/>
                <a:gd name="T103" fmla="*/ 1020508 h 4986"/>
                <a:gd name="T104" fmla="*/ 780175 w 4636"/>
                <a:gd name="T105" fmla="*/ 1086989 h 4986"/>
                <a:gd name="T106" fmla="*/ 829461 w 4636"/>
                <a:gd name="T107" fmla="*/ 963962 h 4986"/>
                <a:gd name="T108" fmla="*/ 750374 w 4636"/>
                <a:gd name="T109" fmla="*/ 897100 h 4986"/>
                <a:gd name="T110" fmla="*/ 740440 w 4636"/>
                <a:gd name="T111" fmla="*/ 809988 h 4986"/>
                <a:gd name="T112" fmla="*/ 788198 w 4636"/>
                <a:gd name="T113" fmla="*/ 733192 h 4986"/>
                <a:gd name="T114" fmla="*/ 943316 w 4636"/>
                <a:gd name="T115" fmla="*/ 1136276 h 4986"/>
                <a:gd name="T116" fmla="*/ 1017437 w 4636"/>
                <a:gd name="T117" fmla="*/ 1185945 h 4986"/>
                <a:gd name="T118" fmla="*/ 1045709 w 4636"/>
                <a:gd name="T119" fmla="*/ 1231411 h 4986"/>
                <a:gd name="T120" fmla="*/ 1048766 w 4636"/>
                <a:gd name="T121" fmla="*/ 1299801 h 4986"/>
                <a:gd name="T122" fmla="*/ 1017819 w 4636"/>
                <a:gd name="T123" fmla="*/ 1372395 h 4986"/>
                <a:gd name="T124" fmla="*/ 965858 w 4636"/>
                <a:gd name="T125" fmla="*/ 1409838 h 49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636" h="4986">
                  <a:moveTo>
                    <a:pt x="4636" y="3019"/>
                  </a:moveTo>
                  <a:lnTo>
                    <a:pt x="4636" y="3019"/>
                  </a:lnTo>
                  <a:lnTo>
                    <a:pt x="4635" y="3071"/>
                  </a:lnTo>
                  <a:lnTo>
                    <a:pt x="4633" y="3121"/>
                  </a:lnTo>
                  <a:lnTo>
                    <a:pt x="4629" y="3171"/>
                  </a:lnTo>
                  <a:lnTo>
                    <a:pt x="4624" y="3221"/>
                  </a:lnTo>
                  <a:lnTo>
                    <a:pt x="4618" y="3270"/>
                  </a:lnTo>
                  <a:lnTo>
                    <a:pt x="4609" y="3319"/>
                  </a:lnTo>
                  <a:lnTo>
                    <a:pt x="4600" y="3367"/>
                  </a:lnTo>
                  <a:lnTo>
                    <a:pt x="4589" y="3415"/>
                  </a:lnTo>
                  <a:lnTo>
                    <a:pt x="4577" y="3464"/>
                  </a:lnTo>
                  <a:lnTo>
                    <a:pt x="4563" y="3511"/>
                  </a:lnTo>
                  <a:lnTo>
                    <a:pt x="4548" y="3557"/>
                  </a:lnTo>
                  <a:lnTo>
                    <a:pt x="4532" y="3605"/>
                  </a:lnTo>
                  <a:lnTo>
                    <a:pt x="4515" y="3650"/>
                  </a:lnTo>
                  <a:lnTo>
                    <a:pt x="4496" y="3696"/>
                  </a:lnTo>
                  <a:lnTo>
                    <a:pt x="4476" y="3740"/>
                  </a:lnTo>
                  <a:lnTo>
                    <a:pt x="4454" y="3785"/>
                  </a:lnTo>
                  <a:lnTo>
                    <a:pt x="4431" y="3829"/>
                  </a:lnTo>
                  <a:lnTo>
                    <a:pt x="4407" y="3872"/>
                  </a:lnTo>
                  <a:lnTo>
                    <a:pt x="4382" y="3915"/>
                  </a:lnTo>
                  <a:lnTo>
                    <a:pt x="4357" y="3957"/>
                  </a:lnTo>
                  <a:lnTo>
                    <a:pt x="4330" y="3999"/>
                  </a:lnTo>
                  <a:lnTo>
                    <a:pt x="4300" y="4039"/>
                  </a:lnTo>
                  <a:lnTo>
                    <a:pt x="4271" y="4080"/>
                  </a:lnTo>
                  <a:lnTo>
                    <a:pt x="4240" y="4119"/>
                  </a:lnTo>
                  <a:lnTo>
                    <a:pt x="4209" y="4157"/>
                  </a:lnTo>
                  <a:lnTo>
                    <a:pt x="4176" y="4196"/>
                  </a:lnTo>
                  <a:lnTo>
                    <a:pt x="4141" y="4233"/>
                  </a:lnTo>
                  <a:lnTo>
                    <a:pt x="4107" y="4270"/>
                  </a:lnTo>
                  <a:lnTo>
                    <a:pt x="4071" y="4307"/>
                  </a:lnTo>
                  <a:lnTo>
                    <a:pt x="4034" y="4341"/>
                  </a:lnTo>
                  <a:lnTo>
                    <a:pt x="3996" y="4376"/>
                  </a:lnTo>
                  <a:lnTo>
                    <a:pt x="3957" y="4410"/>
                  </a:lnTo>
                  <a:lnTo>
                    <a:pt x="3917" y="4443"/>
                  </a:lnTo>
                  <a:lnTo>
                    <a:pt x="3876" y="4475"/>
                  </a:lnTo>
                  <a:lnTo>
                    <a:pt x="3835" y="4506"/>
                  </a:lnTo>
                  <a:lnTo>
                    <a:pt x="3792" y="4537"/>
                  </a:lnTo>
                  <a:lnTo>
                    <a:pt x="3749" y="4566"/>
                  </a:lnTo>
                  <a:lnTo>
                    <a:pt x="3705" y="4595"/>
                  </a:lnTo>
                  <a:lnTo>
                    <a:pt x="3660" y="4623"/>
                  </a:lnTo>
                  <a:lnTo>
                    <a:pt x="3614" y="4650"/>
                  </a:lnTo>
                  <a:lnTo>
                    <a:pt x="3567" y="4676"/>
                  </a:lnTo>
                  <a:lnTo>
                    <a:pt x="3520" y="4701"/>
                  </a:lnTo>
                  <a:lnTo>
                    <a:pt x="3472" y="4725"/>
                  </a:lnTo>
                  <a:lnTo>
                    <a:pt x="3422" y="4748"/>
                  </a:lnTo>
                  <a:lnTo>
                    <a:pt x="3373" y="4770"/>
                  </a:lnTo>
                  <a:lnTo>
                    <a:pt x="3322" y="4792"/>
                  </a:lnTo>
                  <a:lnTo>
                    <a:pt x="3272" y="4812"/>
                  </a:lnTo>
                  <a:lnTo>
                    <a:pt x="3221" y="4831"/>
                  </a:lnTo>
                  <a:lnTo>
                    <a:pt x="3168" y="4849"/>
                  </a:lnTo>
                  <a:lnTo>
                    <a:pt x="3114" y="4867"/>
                  </a:lnTo>
                  <a:lnTo>
                    <a:pt x="3062" y="4883"/>
                  </a:lnTo>
                  <a:lnTo>
                    <a:pt x="3007" y="4897"/>
                  </a:lnTo>
                  <a:lnTo>
                    <a:pt x="2952" y="4911"/>
                  </a:lnTo>
                  <a:lnTo>
                    <a:pt x="2897" y="4924"/>
                  </a:lnTo>
                  <a:lnTo>
                    <a:pt x="2841" y="4935"/>
                  </a:lnTo>
                  <a:lnTo>
                    <a:pt x="2785" y="4946"/>
                  </a:lnTo>
                  <a:lnTo>
                    <a:pt x="2729" y="4955"/>
                  </a:lnTo>
                  <a:lnTo>
                    <a:pt x="2671" y="4964"/>
                  </a:lnTo>
                  <a:lnTo>
                    <a:pt x="2613" y="4970"/>
                  </a:lnTo>
                  <a:lnTo>
                    <a:pt x="2555" y="4975"/>
                  </a:lnTo>
                  <a:lnTo>
                    <a:pt x="2496" y="4980"/>
                  </a:lnTo>
                  <a:lnTo>
                    <a:pt x="2437" y="4984"/>
                  </a:lnTo>
                  <a:lnTo>
                    <a:pt x="2377" y="4986"/>
                  </a:lnTo>
                  <a:lnTo>
                    <a:pt x="2318" y="4986"/>
                  </a:lnTo>
                  <a:lnTo>
                    <a:pt x="2258" y="4986"/>
                  </a:lnTo>
                  <a:lnTo>
                    <a:pt x="2199" y="4984"/>
                  </a:lnTo>
                  <a:lnTo>
                    <a:pt x="2139" y="4980"/>
                  </a:lnTo>
                  <a:lnTo>
                    <a:pt x="2081" y="4975"/>
                  </a:lnTo>
                  <a:lnTo>
                    <a:pt x="2022" y="4970"/>
                  </a:lnTo>
                  <a:lnTo>
                    <a:pt x="1964" y="4964"/>
                  </a:lnTo>
                  <a:lnTo>
                    <a:pt x="1908" y="4955"/>
                  </a:lnTo>
                  <a:lnTo>
                    <a:pt x="1851" y="4946"/>
                  </a:lnTo>
                  <a:lnTo>
                    <a:pt x="1794" y="4935"/>
                  </a:lnTo>
                  <a:lnTo>
                    <a:pt x="1738" y="4924"/>
                  </a:lnTo>
                  <a:lnTo>
                    <a:pt x="1683" y="4911"/>
                  </a:lnTo>
                  <a:lnTo>
                    <a:pt x="1628" y="4897"/>
                  </a:lnTo>
                  <a:lnTo>
                    <a:pt x="1574" y="4883"/>
                  </a:lnTo>
                  <a:lnTo>
                    <a:pt x="1521" y="4867"/>
                  </a:lnTo>
                  <a:lnTo>
                    <a:pt x="1468" y="4849"/>
                  </a:lnTo>
                  <a:lnTo>
                    <a:pt x="1416" y="4831"/>
                  </a:lnTo>
                  <a:lnTo>
                    <a:pt x="1364" y="4812"/>
                  </a:lnTo>
                  <a:lnTo>
                    <a:pt x="1313" y="4792"/>
                  </a:lnTo>
                  <a:lnTo>
                    <a:pt x="1262" y="4770"/>
                  </a:lnTo>
                  <a:lnTo>
                    <a:pt x="1213" y="4748"/>
                  </a:lnTo>
                  <a:lnTo>
                    <a:pt x="1163" y="4725"/>
                  </a:lnTo>
                  <a:lnTo>
                    <a:pt x="1116" y="4701"/>
                  </a:lnTo>
                  <a:lnTo>
                    <a:pt x="1069" y="4676"/>
                  </a:lnTo>
                  <a:lnTo>
                    <a:pt x="1021" y="4650"/>
                  </a:lnTo>
                  <a:lnTo>
                    <a:pt x="976" y="4623"/>
                  </a:lnTo>
                  <a:lnTo>
                    <a:pt x="931" y="4595"/>
                  </a:lnTo>
                  <a:lnTo>
                    <a:pt x="887" y="4566"/>
                  </a:lnTo>
                  <a:lnTo>
                    <a:pt x="843" y="4537"/>
                  </a:lnTo>
                  <a:lnTo>
                    <a:pt x="801" y="4506"/>
                  </a:lnTo>
                  <a:lnTo>
                    <a:pt x="759" y="4475"/>
                  </a:lnTo>
                  <a:lnTo>
                    <a:pt x="719" y="4443"/>
                  </a:lnTo>
                  <a:lnTo>
                    <a:pt x="679" y="4410"/>
                  </a:lnTo>
                  <a:lnTo>
                    <a:pt x="640" y="4376"/>
                  </a:lnTo>
                  <a:lnTo>
                    <a:pt x="602" y="4341"/>
                  </a:lnTo>
                  <a:lnTo>
                    <a:pt x="565" y="4307"/>
                  </a:lnTo>
                  <a:lnTo>
                    <a:pt x="529" y="4270"/>
                  </a:lnTo>
                  <a:lnTo>
                    <a:pt x="494" y="4233"/>
                  </a:lnTo>
                  <a:lnTo>
                    <a:pt x="460" y="4196"/>
                  </a:lnTo>
                  <a:lnTo>
                    <a:pt x="428" y="4157"/>
                  </a:lnTo>
                  <a:lnTo>
                    <a:pt x="396" y="4119"/>
                  </a:lnTo>
                  <a:lnTo>
                    <a:pt x="364" y="4080"/>
                  </a:lnTo>
                  <a:lnTo>
                    <a:pt x="335" y="4039"/>
                  </a:lnTo>
                  <a:lnTo>
                    <a:pt x="307" y="3999"/>
                  </a:lnTo>
                  <a:lnTo>
                    <a:pt x="279" y="3957"/>
                  </a:lnTo>
                  <a:lnTo>
                    <a:pt x="253" y="3915"/>
                  </a:lnTo>
                  <a:lnTo>
                    <a:pt x="228" y="3872"/>
                  </a:lnTo>
                  <a:lnTo>
                    <a:pt x="205" y="3829"/>
                  </a:lnTo>
                  <a:lnTo>
                    <a:pt x="182" y="3785"/>
                  </a:lnTo>
                  <a:lnTo>
                    <a:pt x="160" y="3740"/>
                  </a:lnTo>
                  <a:lnTo>
                    <a:pt x="141" y="3696"/>
                  </a:lnTo>
                  <a:lnTo>
                    <a:pt x="122" y="3650"/>
                  </a:lnTo>
                  <a:lnTo>
                    <a:pt x="104" y="3605"/>
                  </a:lnTo>
                  <a:lnTo>
                    <a:pt x="88" y="3557"/>
                  </a:lnTo>
                  <a:lnTo>
                    <a:pt x="72" y="3511"/>
                  </a:lnTo>
                  <a:lnTo>
                    <a:pt x="59" y="3464"/>
                  </a:lnTo>
                  <a:lnTo>
                    <a:pt x="47" y="3415"/>
                  </a:lnTo>
                  <a:lnTo>
                    <a:pt x="35" y="3367"/>
                  </a:lnTo>
                  <a:lnTo>
                    <a:pt x="26" y="3319"/>
                  </a:lnTo>
                  <a:lnTo>
                    <a:pt x="19" y="3270"/>
                  </a:lnTo>
                  <a:lnTo>
                    <a:pt x="11" y="3221"/>
                  </a:lnTo>
                  <a:lnTo>
                    <a:pt x="6" y="3171"/>
                  </a:lnTo>
                  <a:lnTo>
                    <a:pt x="3" y="3121"/>
                  </a:lnTo>
                  <a:lnTo>
                    <a:pt x="1" y="3071"/>
                  </a:lnTo>
                  <a:lnTo>
                    <a:pt x="0" y="3019"/>
                  </a:lnTo>
                  <a:lnTo>
                    <a:pt x="0" y="2983"/>
                  </a:lnTo>
                  <a:lnTo>
                    <a:pt x="1" y="2948"/>
                  </a:lnTo>
                  <a:lnTo>
                    <a:pt x="3" y="2912"/>
                  </a:lnTo>
                  <a:lnTo>
                    <a:pt x="6" y="2877"/>
                  </a:lnTo>
                  <a:lnTo>
                    <a:pt x="9" y="2842"/>
                  </a:lnTo>
                  <a:lnTo>
                    <a:pt x="13" y="2807"/>
                  </a:lnTo>
                  <a:lnTo>
                    <a:pt x="18" y="2772"/>
                  </a:lnTo>
                  <a:lnTo>
                    <a:pt x="24" y="2738"/>
                  </a:lnTo>
                  <a:lnTo>
                    <a:pt x="29" y="2703"/>
                  </a:lnTo>
                  <a:lnTo>
                    <a:pt x="36" y="2669"/>
                  </a:lnTo>
                  <a:lnTo>
                    <a:pt x="44" y="2635"/>
                  </a:lnTo>
                  <a:lnTo>
                    <a:pt x="52" y="2601"/>
                  </a:lnTo>
                  <a:lnTo>
                    <a:pt x="62" y="2567"/>
                  </a:lnTo>
                  <a:lnTo>
                    <a:pt x="71" y="2534"/>
                  </a:lnTo>
                  <a:lnTo>
                    <a:pt x="82" y="2501"/>
                  </a:lnTo>
                  <a:lnTo>
                    <a:pt x="92" y="2468"/>
                  </a:lnTo>
                  <a:lnTo>
                    <a:pt x="104" y="2436"/>
                  </a:lnTo>
                  <a:lnTo>
                    <a:pt x="116" y="2403"/>
                  </a:lnTo>
                  <a:lnTo>
                    <a:pt x="129" y="2371"/>
                  </a:lnTo>
                  <a:lnTo>
                    <a:pt x="143" y="2339"/>
                  </a:lnTo>
                  <a:lnTo>
                    <a:pt x="156" y="2308"/>
                  </a:lnTo>
                  <a:lnTo>
                    <a:pt x="172" y="2276"/>
                  </a:lnTo>
                  <a:lnTo>
                    <a:pt x="187" y="2245"/>
                  </a:lnTo>
                  <a:lnTo>
                    <a:pt x="203" y="2214"/>
                  </a:lnTo>
                  <a:lnTo>
                    <a:pt x="219" y="2184"/>
                  </a:lnTo>
                  <a:lnTo>
                    <a:pt x="237" y="2153"/>
                  </a:lnTo>
                  <a:lnTo>
                    <a:pt x="255" y="2123"/>
                  </a:lnTo>
                  <a:lnTo>
                    <a:pt x="273" y="2093"/>
                  </a:lnTo>
                  <a:lnTo>
                    <a:pt x="292" y="2064"/>
                  </a:lnTo>
                  <a:lnTo>
                    <a:pt x="312" y="2034"/>
                  </a:lnTo>
                  <a:lnTo>
                    <a:pt x="332" y="2006"/>
                  </a:lnTo>
                  <a:lnTo>
                    <a:pt x="353" y="1978"/>
                  </a:lnTo>
                  <a:lnTo>
                    <a:pt x="374" y="1949"/>
                  </a:lnTo>
                  <a:lnTo>
                    <a:pt x="396" y="1922"/>
                  </a:lnTo>
                  <a:lnTo>
                    <a:pt x="440" y="1867"/>
                  </a:lnTo>
                  <a:lnTo>
                    <a:pt x="487" y="1814"/>
                  </a:lnTo>
                  <a:lnTo>
                    <a:pt x="537" y="1762"/>
                  </a:lnTo>
                  <a:lnTo>
                    <a:pt x="588" y="1712"/>
                  </a:lnTo>
                  <a:lnTo>
                    <a:pt x="642" y="1662"/>
                  </a:lnTo>
                  <a:lnTo>
                    <a:pt x="697" y="1615"/>
                  </a:lnTo>
                  <a:lnTo>
                    <a:pt x="754" y="1570"/>
                  </a:lnTo>
                  <a:lnTo>
                    <a:pt x="812" y="1526"/>
                  </a:lnTo>
                  <a:lnTo>
                    <a:pt x="873" y="1483"/>
                  </a:lnTo>
                  <a:lnTo>
                    <a:pt x="935" y="1443"/>
                  </a:lnTo>
                  <a:lnTo>
                    <a:pt x="999" y="1404"/>
                  </a:lnTo>
                  <a:lnTo>
                    <a:pt x="1065" y="1366"/>
                  </a:lnTo>
                  <a:lnTo>
                    <a:pt x="1132" y="1331"/>
                  </a:lnTo>
                  <a:lnTo>
                    <a:pt x="1200" y="1298"/>
                  </a:lnTo>
                  <a:lnTo>
                    <a:pt x="1271" y="1266"/>
                  </a:lnTo>
                  <a:lnTo>
                    <a:pt x="553" y="0"/>
                  </a:lnTo>
                  <a:lnTo>
                    <a:pt x="4082" y="0"/>
                  </a:lnTo>
                  <a:lnTo>
                    <a:pt x="3365" y="1266"/>
                  </a:lnTo>
                  <a:lnTo>
                    <a:pt x="3435" y="1298"/>
                  </a:lnTo>
                  <a:lnTo>
                    <a:pt x="3503" y="1331"/>
                  </a:lnTo>
                  <a:lnTo>
                    <a:pt x="3571" y="1366"/>
                  </a:lnTo>
                  <a:lnTo>
                    <a:pt x="3636" y="1404"/>
                  </a:lnTo>
                  <a:lnTo>
                    <a:pt x="3700" y="1443"/>
                  </a:lnTo>
                  <a:lnTo>
                    <a:pt x="3762" y="1483"/>
                  </a:lnTo>
                  <a:lnTo>
                    <a:pt x="3823" y="1526"/>
                  </a:lnTo>
                  <a:lnTo>
                    <a:pt x="3882" y="1570"/>
                  </a:lnTo>
                  <a:lnTo>
                    <a:pt x="3938" y="1615"/>
                  </a:lnTo>
                  <a:lnTo>
                    <a:pt x="3994" y="1662"/>
                  </a:lnTo>
                  <a:lnTo>
                    <a:pt x="4047" y="1712"/>
                  </a:lnTo>
                  <a:lnTo>
                    <a:pt x="4098" y="1762"/>
                  </a:lnTo>
                  <a:lnTo>
                    <a:pt x="4148" y="1814"/>
                  </a:lnTo>
                  <a:lnTo>
                    <a:pt x="4195" y="1866"/>
                  </a:lnTo>
                  <a:lnTo>
                    <a:pt x="4240" y="1921"/>
                  </a:lnTo>
                  <a:lnTo>
                    <a:pt x="4262" y="1949"/>
                  </a:lnTo>
                  <a:lnTo>
                    <a:pt x="4283" y="1978"/>
                  </a:lnTo>
                  <a:lnTo>
                    <a:pt x="4304" y="2006"/>
                  </a:lnTo>
                  <a:lnTo>
                    <a:pt x="4324" y="2034"/>
                  </a:lnTo>
                  <a:lnTo>
                    <a:pt x="4343" y="2064"/>
                  </a:lnTo>
                  <a:lnTo>
                    <a:pt x="4362" y="2093"/>
                  </a:lnTo>
                  <a:lnTo>
                    <a:pt x="4381" y="2123"/>
                  </a:lnTo>
                  <a:lnTo>
                    <a:pt x="4399" y="2153"/>
                  </a:lnTo>
                  <a:lnTo>
                    <a:pt x="4416" y="2183"/>
                  </a:lnTo>
                  <a:lnTo>
                    <a:pt x="4433" y="2213"/>
                  </a:lnTo>
                  <a:lnTo>
                    <a:pt x="4448" y="2245"/>
                  </a:lnTo>
                  <a:lnTo>
                    <a:pt x="4464" y="2275"/>
                  </a:lnTo>
                  <a:lnTo>
                    <a:pt x="4479" y="2307"/>
                  </a:lnTo>
                  <a:lnTo>
                    <a:pt x="4494" y="2338"/>
                  </a:lnTo>
                  <a:lnTo>
                    <a:pt x="4507" y="2371"/>
                  </a:lnTo>
                  <a:lnTo>
                    <a:pt x="4520" y="2402"/>
                  </a:lnTo>
                  <a:lnTo>
                    <a:pt x="4532" y="2435"/>
                  </a:lnTo>
                  <a:lnTo>
                    <a:pt x="4544" y="2467"/>
                  </a:lnTo>
                  <a:lnTo>
                    <a:pt x="4554" y="2501"/>
                  </a:lnTo>
                  <a:lnTo>
                    <a:pt x="4565" y="2534"/>
                  </a:lnTo>
                  <a:lnTo>
                    <a:pt x="4574" y="2567"/>
                  </a:lnTo>
                  <a:lnTo>
                    <a:pt x="4584" y="2601"/>
                  </a:lnTo>
                  <a:lnTo>
                    <a:pt x="4592" y="2635"/>
                  </a:lnTo>
                  <a:lnTo>
                    <a:pt x="4600" y="2669"/>
                  </a:lnTo>
                  <a:lnTo>
                    <a:pt x="4606" y="2703"/>
                  </a:lnTo>
                  <a:lnTo>
                    <a:pt x="4612" y="2738"/>
                  </a:lnTo>
                  <a:lnTo>
                    <a:pt x="4618" y="2772"/>
                  </a:lnTo>
                  <a:lnTo>
                    <a:pt x="4623" y="2807"/>
                  </a:lnTo>
                  <a:lnTo>
                    <a:pt x="4627" y="2842"/>
                  </a:lnTo>
                  <a:lnTo>
                    <a:pt x="4630" y="2877"/>
                  </a:lnTo>
                  <a:lnTo>
                    <a:pt x="4633" y="2912"/>
                  </a:lnTo>
                  <a:lnTo>
                    <a:pt x="4634" y="2948"/>
                  </a:lnTo>
                  <a:lnTo>
                    <a:pt x="4635" y="2983"/>
                  </a:lnTo>
                  <a:lnTo>
                    <a:pt x="4636" y="3019"/>
                  </a:lnTo>
                  <a:close/>
                  <a:moveTo>
                    <a:pt x="2188" y="3696"/>
                  </a:moveTo>
                  <a:lnTo>
                    <a:pt x="2188" y="3696"/>
                  </a:lnTo>
                  <a:lnTo>
                    <a:pt x="2165" y="3689"/>
                  </a:lnTo>
                  <a:lnTo>
                    <a:pt x="2143" y="3681"/>
                  </a:lnTo>
                  <a:lnTo>
                    <a:pt x="2122" y="3673"/>
                  </a:lnTo>
                  <a:lnTo>
                    <a:pt x="2101" y="3665"/>
                  </a:lnTo>
                  <a:lnTo>
                    <a:pt x="2082" y="3655"/>
                  </a:lnTo>
                  <a:lnTo>
                    <a:pt x="2064" y="3646"/>
                  </a:lnTo>
                  <a:lnTo>
                    <a:pt x="2046" y="3636"/>
                  </a:lnTo>
                  <a:lnTo>
                    <a:pt x="2030" y="3627"/>
                  </a:lnTo>
                  <a:lnTo>
                    <a:pt x="2015" y="3616"/>
                  </a:lnTo>
                  <a:lnTo>
                    <a:pt x="2000" y="3606"/>
                  </a:lnTo>
                  <a:lnTo>
                    <a:pt x="1986" y="3594"/>
                  </a:lnTo>
                  <a:lnTo>
                    <a:pt x="1974" y="3583"/>
                  </a:lnTo>
                  <a:lnTo>
                    <a:pt x="1962" y="3571"/>
                  </a:lnTo>
                  <a:lnTo>
                    <a:pt x="1952" y="3558"/>
                  </a:lnTo>
                  <a:lnTo>
                    <a:pt x="1942" y="3546"/>
                  </a:lnTo>
                  <a:lnTo>
                    <a:pt x="1934" y="3533"/>
                  </a:lnTo>
                  <a:lnTo>
                    <a:pt x="1925" y="3518"/>
                  </a:lnTo>
                  <a:lnTo>
                    <a:pt x="1917" y="3504"/>
                  </a:lnTo>
                  <a:lnTo>
                    <a:pt x="1909" y="3487"/>
                  </a:lnTo>
                  <a:lnTo>
                    <a:pt x="1901" y="3470"/>
                  </a:lnTo>
                  <a:lnTo>
                    <a:pt x="1894" y="3452"/>
                  </a:lnTo>
                  <a:lnTo>
                    <a:pt x="1888" y="3433"/>
                  </a:lnTo>
                  <a:lnTo>
                    <a:pt x="1882" y="3413"/>
                  </a:lnTo>
                  <a:lnTo>
                    <a:pt x="1877" y="3392"/>
                  </a:lnTo>
                  <a:lnTo>
                    <a:pt x="1873" y="3370"/>
                  </a:lnTo>
                  <a:lnTo>
                    <a:pt x="1869" y="3348"/>
                  </a:lnTo>
                  <a:lnTo>
                    <a:pt x="1866" y="3325"/>
                  </a:lnTo>
                  <a:lnTo>
                    <a:pt x="1862" y="3300"/>
                  </a:lnTo>
                  <a:lnTo>
                    <a:pt x="1858" y="3248"/>
                  </a:lnTo>
                  <a:lnTo>
                    <a:pt x="1856" y="3194"/>
                  </a:lnTo>
                  <a:lnTo>
                    <a:pt x="1503" y="3194"/>
                  </a:lnTo>
                  <a:lnTo>
                    <a:pt x="1505" y="3234"/>
                  </a:lnTo>
                  <a:lnTo>
                    <a:pt x="1507" y="3271"/>
                  </a:lnTo>
                  <a:lnTo>
                    <a:pt x="1509" y="3309"/>
                  </a:lnTo>
                  <a:lnTo>
                    <a:pt x="1512" y="3345"/>
                  </a:lnTo>
                  <a:lnTo>
                    <a:pt x="1517" y="3380"/>
                  </a:lnTo>
                  <a:lnTo>
                    <a:pt x="1521" y="3412"/>
                  </a:lnTo>
                  <a:lnTo>
                    <a:pt x="1526" y="3445"/>
                  </a:lnTo>
                  <a:lnTo>
                    <a:pt x="1532" y="3475"/>
                  </a:lnTo>
                  <a:lnTo>
                    <a:pt x="1538" y="3505"/>
                  </a:lnTo>
                  <a:lnTo>
                    <a:pt x="1545" y="3533"/>
                  </a:lnTo>
                  <a:lnTo>
                    <a:pt x="1552" y="3559"/>
                  </a:lnTo>
                  <a:lnTo>
                    <a:pt x="1561" y="3585"/>
                  </a:lnTo>
                  <a:lnTo>
                    <a:pt x="1569" y="3609"/>
                  </a:lnTo>
                  <a:lnTo>
                    <a:pt x="1578" y="3632"/>
                  </a:lnTo>
                  <a:lnTo>
                    <a:pt x="1588" y="3653"/>
                  </a:lnTo>
                  <a:lnTo>
                    <a:pt x="1599" y="3673"/>
                  </a:lnTo>
                  <a:lnTo>
                    <a:pt x="1618" y="3710"/>
                  </a:lnTo>
                  <a:lnTo>
                    <a:pt x="1642" y="3743"/>
                  </a:lnTo>
                  <a:lnTo>
                    <a:pt x="1666" y="3776"/>
                  </a:lnTo>
                  <a:lnTo>
                    <a:pt x="1691" y="3806"/>
                  </a:lnTo>
                  <a:lnTo>
                    <a:pt x="1705" y="3820"/>
                  </a:lnTo>
                  <a:lnTo>
                    <a:pt x="1718" y="3835"/>
                  </a:lnTo>
                  <a:lnTo>
                    <a:pt x="1733" y="3848"/>
                  </a:lnTo>
                  <a:lnTo>
                    <a:pt x="1748" y="3861"/>
                  </a:lnTo>
                  <a:lnTo>
                    <a:pt x="1763" y="3874"/>
                  </a:lnTo>
                  <a:lnTo>
                    <a:pt x="1778" y="3885"/>
                  </a:lnTo>
                  <a:lnTo>
                    <a:pt x="1795" y="3897"/>
                  </a:lnTo>
                  <a:lnTo>
                    <a:pt x="1811" y="3908"/>
                  </a:lnTo>
                  <a:lnTo>
                    <a:pt x="1846" y="3928"/>
                  </a:lnTo>
                  <a:lnTo>
                    <a:pt x="1881" y="3947"/>
                  </a:lnTo>
                  <a:lnTo>
                    <a:pt x="1918" y="3964"/>
                  </a:lnTo>
                  <a:lnTo>
                    <a:pt x="1958" y="3980"/>
                  </a:lnTo>
                  <a:lnTo>
                    <a:pt x="1998" y="3992"/>
                  </a:lnTo>
                  <a:lnTo>
                    <a:pt x="2041" y="4004"/>
                  </a:lnTo>
                  <a:lnTo>
                    <a:pt x="2085" y="4012"/>
                  </a:lnTo>
                  <a:lnTo>
                    <a:pt x="2131" y="4020"/>
                  </a:lnTo>
                  <a:lnTo>
                    <a:pt x="2188" y="4027"/>
                  </a:lnTo>
                  <a:lnTo>
                    <a:pt x="2188" y="4397"/>
                  </a:lnTo>
                  <a:lnTo>
                    <a:pt x="2469" y="4397"/>
                  </a:lnTo>
                  <a:lnTo>
                    <a:pt x="2469" y="4027"/>
                  </a:lnTo>
                  <a:lnTo>
                    <a:pt x="2504" y="4021"/>
                  </a:lnTo>
                  <a:lnTo>
                    <a:pt x="2541" y="4012"/>
                  </a:lnTo>
                  <a:lnTo>
                    <a:pt x="2578" y="4004"/>
                  </a:lnTo>
                  <a:lnTo>
                    <a:pt x="2614" y="3994"/>
                  </a:lnTo>
                  <a:lnTo>
                    <a:pt x="2649" y="3983"/>
                  </a:lnTo>
                  <a:lnTo>
                    <a:pt x="2682" y="3971"/>
                  </a:lnTo>
                  <a:lnTo>
                    <a:pt x="2715" y="3959"/>
                  </a:lnTo>
                  <a:lnTo>
                    <a:pt x="2745" y="3945"/>
                  </a:lnTo>
                  <a:lnTo>
                    <a:pt x="2776" y="3930"/>
                  </a:lnTo>
                  <a:lnTo>
                    <a:pt x="2804" y="3915"/>
                  </a:lnTo>
                  <a:lnTo>
                    <a:pt x="2832" y="3899"/>
                  </a:lnTo>
                  <a:lnTo>
                    <a:pt x="2858" y="3882"/>
                  </a:lnTo>
                  <a:lnTo>
                    <a:pt x="2882" y="3863"/>
                  </a:lnTo>
                  <a:lnTo>
                    <a:pt x="2906" y="3844"/>
                  </a:lnTo>
                  <a:lnTo>
                    <a:pt x="2928" y="3824"/>
                  </a:lnTo>
                  <a:lnTo>
                    <a:pt x="2950" y="3803"/>
                  </a:lnTo>
                  <a:lnTo>
                    <a:pt x="2970" y="3782"/>
                  </a:lnTo>
                  <a:lnTo>
                    <a:pt x="2989" y="3759"/>
                  </a:lnTo>
                  <a:lnTo>
                    <a:pt x="3006" y="3736"/>
                  </a:lnTo>
                  <a:lnTo>
                    <a:pt x="3023" y="3711"/>
                  </a:lnTo>
                  <a:lnTo>
                    <a:pt x="3038" y="3686"/>
                  </a:lnTo>
                  <a:lnTo>
                    <a:pt x="3052" y="3659"/>
                  </a:lnTo>
                  <a:lnTo>
                    <a:pt x="3065" y="3632"/>
                  </a:lnTo>
                  <a:lnTo>
                    <a:pt x="3076" y="3605"/>
                  </a:lnTo>
                  <a:lnTo>
                    <a:pt x="3087" y="3575"/>
                  </a:lnTo>
                  <a:lnTo>
                    <a:pt x="3095" y="3546"/>
                  </a:lnTo>
                  <a:lnTo>
                    <a:pt x="3104" y="3514"/>
                  </a:lnTo>
                  <a:lnTo>
                    <a:pt x="3110" y="3483"/>
                  </a:lnTo>
                  <a:lnTo>
                    <a:pt x="3115" y="3450"/>
                  </a:lnTo>
                  <a:lnTo>
                    <a:pt x="3121" y="3417"/>
                  </a:lnTo>
                  <a:lnTo>
                    <a:pt x="3123" y="3382"/>
                  </a:lnTo>
                  <a:lnTo>
                    <a:pt x="3125" y="3346"/>
                  </a:lnTo>
                  <a:lnTo>
                    <a:pt x="3126" y="3310"/>
                  </a:lnTo>
                  <a:lnTo>
                    <a:pt x="3125" y="3286"/>
                  </a:lnTo>
                  <a:lnTo>
                    <a:pt x="3125" y="3263"/>
                  </a:lnTo>
                  <a:lnTo>
                    <a:pt x="3123" y="3241"/>
                  </a:lnTo>
                  <a:lnTo>
                    <a:pt x="3121" y="3218"/>
                  </a:lnTo>
                  <a:lnTo>
                    <a:pt x="3117" y="3196"/>
                  </a:lnTo>
                  <a:lnTo>
                    <a:pt x="3114" y="3175"/>
                  </a:lnTo>
                  <a:lnTo>
                    <a:pt x="3109" y="3154"/>
                  </a:lnTo>
                  <a:lnTo>
                    <a:pt x="3105" y="3133"/>
                  </a:lnTo>
                  <a:lnTo>
                    <a:pt x="3100" y="3112"/>
                  </a:lnTo>
                  <a:lnTo>
                    <a:pt x="3093" y="3092"/>
                  </a:lnTo>
                  <a:lnTo>
                    <a:pt x="3086" y="3072"/>
                  </a:lnTo>
                  <a:lnTo>
                    <a:pt x="3079" y="3053"/>
                  </a:lnTo>
                  <a:lnTo>
                    <a:pt x="3070" y="3034"/>
                  </a:lnTo>
                  <a:lnTo>
                    <a:pt x="3062" y="3015"/>
                  </a:lnTo>
                  <a:lnTo>
                    <a:pt x="3052" y="2997"/>
                  </a:lnTo>
                  <a:lnTo>
                    <a:pt x="3042" y="2979"/>
                  </a:lnTo>
                  <a:lnTo>
                    <a:pt x="3031" y="2961"/>
                  </a:lnTo>
                  <a:lnTo>
                    <a:pt x="3020" y="2945"/>
                  </a:lnTo>
                  <a:lnTo>
                    <a:pt x="3007" y="2928"/>
                  </a:lnTo>
                  <a:lnTo>
                    <a:pt x="2995" y="2912"/>
                  </a:lnTo>
                  <a:lnTo>
                    <a:pt x="2981" y="2895"/>
                  </a:lnTo>
                  <a:lnTo>
                    <a:pt x="2967" y="2880"/>
                  </a:lnTo>
                  <a:lnTo>
                    <a:pt x="2952" y="2865"/>
                  </a:lnTo>
                  <a:lnTo>
                    <a:pt x="2937" y="2850"/>
                  </a:lnTo>
                  <a:lnTo>
                    <a:pt x="2921" y="2836"/>
                  </a:lnTo>
                  <a:lnTo>
                    <a:pt x="2904" y="2822"/>
                  </a:lnTo>
                  <a:lnTo>
                    <a:pt x="2887" y="2808"/>
                  </a:lnTo>
                  <a:lnTo>
                    <a:pt x="2869" y="2795"/>
                  </a:lnTo>
                  <a:lnTo>
                    <a:pt x="2850" y="2783"/>
                  </a:lnTo>
                  <a:lnTo>
                    <a:pt x="2832" y="2770"/>
                  </a:lnTo>
                  <a:lnTo>
                    <a:pt x="2812" y="2758"/>
                  </a:lnTo>
                  <a:lnTo>
                    <a:pt x="2791" y="2746"/>
                  </a:lnTo>
                  <a:lnTo>
                    <a:pt x="2756" y="2728"/>
                  </a:lnTo>
                  <a:lnTo>
                    <a:pt x="2720" y="2709"/>
                  </a:lnTo>
                  <a:lnTo>
                    <a:pt x="2682" y="2690"/>
                  </a:lnTo>
                  <a:lnTo>
                    <a:pt x="2642" y="2672"/>
                  </a:lnTo>
                  <a:lnTo>
                    <a:pt x="2601" y="2655"/>
                  </a:lnTo>
                  <a:lnTo>
                    <a:pt x="2559" y="2637"/>
                  </a:lnTo>
                  <a:lnTo>
                    <a:pt x="2515" y="2618"/>
                  </a:lnTo>
                  <a:lnTo>
                    <a:pt x="2469" y="2600"/>
                  </a:lnTo>
                  <a:lnTo>
                    <a:pt x="2469" y="1860"/>
                  </a:lnTo>
                  <a:lnTo>
                    <a:pt x="2486" y="1864"/>
                  </a:lnTo>
                  <a:lnTo>
                    <a:pt x="2501" y="1869"/>
                  </a:lnTo>
                  <a:lnTo>
                    <a:pt x="2516" y="1875"/>
                  </a:lnTo>
                  <a:lnTo>
                    <a:pt x="2531" y="1880"/>
                  </a:lnTo>
                  <a:lnTo>
                    <a:pt x="2545" y="1886"/>
                  </a:lnTo>
                  <a:lnTo>
                    <a:pt x="2558" y="1894"/>
                  </a:lnTo>
                  <a:lnTo>
                    <a:pt x="2572" y="1901"/>
                  </a:lnTo>
                  <a:lnTo>
                    <a:pt x="2585" y="1909"/>
                  </a:lnTo>
                  <a:lnTo>
                    <a:pt x="2597" y="1918"/>
                  </a:lnTo>
                  <a:lnTo>
                    <a:pt x="2609" y="1926"/>
                  </a:lnTo>
                  <a:lnTo>
                    <a:pt x="2620" y="1936"/>
                  </a:lnTo>
                  <a:lnTo>
                    <a:pt x="2631" y="1946"/>
                  </a:lnTo>
                  <a:lnTo>
                    <a:pt x="2641" y="1957"/>
                  </a:lnTo>
                  <a:lnTo>
                    <a:pt x="2651" y="1967"/>
                  </a:lnTo>
                  <a:lnTo>
                    <a:pt x="2660" y="1979"/>
                  </a:lnTo>
                  <a:lnTo>
                    <a:pt x="2669" y="1991"/>
                  </a:lnTo>
                  <a:lnTo>
                    <a:pt x="2677" y="2004"/>
                  </a:lnTo>
                  <a:lnTo>
                    <a:pt x="2685" y="2018"/>
                  </a:lnTo>
                  <a:lnTo>
                    <a:pt x="2693" y="2031"/>
                  </a:lnTo>
                  <a:lnTo>
                    <a:pt x="2699" y="2045"/>
                  </a:lnTo>
                  <a:lnTo>
                    <a:pt x="2705" y="2060"/>
                  </a:lnTo>
                  <a:lnTo>
                    <a:pt x="2712" y="2075"/>
                  </a:lnTo>
                  <a:lnTo>
                    <a:pt x="2722" y="2107"/>
                  </a:lnTo>
                  <a:lnTo>
                    <a:pt x="2731" y="2142"/>
                  </a:lnTo>
                  <a:lnTo>
                    <a:pt x="2737" y="2178"/>
                  </a:lnTo>
                  <a:lnTo>
                    <a:pt x="2741" y="2216"/>
                  </a:lnTo>
                  <a:lnTo>
                    <a:pt x="2744" y="2257"/>
                  </a:lnTo>
                  <a:lnTo>
                    <a:pt x="3098" y="2257"/>
                  </a:lnTo>
                  <a:lnTo>
                    <a:pt x="3095" y="2208"/>
                  </a:lnTo>
                  <a:lnTo>
                    <a:pt x="3092" y="2161"/>
                  </a:lnTo>
                  <a:lnTo>
                    <a:pt x="3087" y="2114"/>
                  </a:lnTo>
                  <a:lnTo>
                    <a:pt x="3079" y="2070"/>
                  </a:lnTo>
                  <a:lnTo>
                    <a:pt x="3069" y="2027"/>
                  </a:lnTo>
                  <a:lnTo>
                    <a:pt x="3057" y="1986"/>
                  </a:lnTo>
                  <a:lnTo>
                    <a:pt x="3050" y="1966"/>
                  </a:lnTo>
                  <a:lnTo>
                    <a:pt x="3043" y="1946"/>
                  </a:lnTo>
                  <a:lnTo>
                    <a:pt x="3034" y="1927"/>
                  </a:lnTo>
                  <a:lnTo>
                    <a:pt x="3026" y="1908"/>
                  </a:lnTo>
                  <a:lnTo>
                    <a:pt x="3017" y="1889"/>
                  </a:lnTo>
                  <a:lnTo>
                    <a:pt x="3007" y="1871"/>
                  </a:lnTo>
                  <a:lnTo>
                    <a:pt x="2998" y="1854"/>
                  </a:lnTo>
                  <a:lnTo>
                    <a:pt x="2987" y="1837"/>
                  </a:lnTo>
                  <a:lnTo>
                    <a:pt x="2976" y="1820"/>
                  </a:lnTo>
                  <a:lnTo>
                    <a:pt x="2964" y="1803"/>
                  </a:lnTo>
                  <a:lnTo>
                    <a:pt x="2952" y="1787"/>
                  </a:lnTo>
                  <a:lnTo>
                    <a:pt x="2940" y="1772"/>
                  </a:lnTo>
                  <a:lnTo>
                    <a:pt x="2926" y="1757"/>
                  </a:lnTo>
                  <a:lnTo>
                    <a:pt x="2913" y="1742"/>
                  </a:lnTo>
                  <a:lnTo>
                    <a:pt x="2898" y="1727"/>
                  </a:lnTo>
                  <a:lnTo>
                    <a:pt x="2883" y="1714"/>
                  </a:lnTo>
                  <a:lnTo>
                    <a:pt x="2868" y="1700"/>
                  </a:lnTo>
                  <a:lnTo>
                    <a:pt x="2853" y="1686"/>
                  </a:lnTo>
                  <a:lnTo>
                    <a:pt x="2836" y="1674"/>
                  </a:lnTo>
                  <a:lnTo>
                    <a:pt x="2819" y="1661"/>
                  </a:lnTo>
                  <a:lnTo>
                    <a:pt x="2800" y="1649"/>
                  </a:lnTo>
                  <a:lnTo>
                    <a:pt x="2781" y="1636"/>
                  </a:lnTo>
                  <a:lnTo>
                    <a:pt x="2761" y="1624"/>
                  </a:lnTo>
                  <a:lnTo>
                    <a:pt x="2741" y="1614"/>
                  </a:lnTo>
                  <a:lnTo>
                    <a:pt x="2720" y="1603"/>
                  </a:lnTo>
                  <a:lnTo>
                    <a:pt x="2700" y="1594"/>
                  </a:lnTo>
                  <a:lnTo>
                    <a:pt x="2678" y="1586"/>
                  </a:lnTo>
                  <a:lnTo>
                    <a:pt x="2657" y="1577"/>
                  </a:lnTo>
                  <a:lnTo>
                    <a:pt x="2635" y="1570"/>
                  </a:lnTo>
                  <a:lnTo>
                    <a:pt x="2612" y="1562"/>
                  </a:lnTo>
                  <a:lnTo>
                    <a:pt x="2590" y="1556"/>
                  </a:lnTo>
                  <a:lnTo>
                    <a:pt x="2567" y="1551"/>
                  </a:lnTo>
                  <a:lnTo>
                    <a:pt x="2542" y="1547"/>
                  </a:lnTo>
                  <a:lnTo>
                    <a:pt x="2518" y="1542"/>
                  </a:lnTo>
                  <a:lnTo>
                    <a:pt x="2494" y="1538"/>
                  </a:lnTo>
                  <a:lnTo>
                    <a:pt x="2469" y="1535"/>
                  </a:lnTo>
                  <a:lnTo>
                    <a:pt x="2469" y="1248"/>
                  </a:lnTo>
                  <a:lnTo>
                    <a:pt x="2197" y="1248"/>
                  </a:lnTo>
                  <a:lnTo>
                    <a:pt x="2197" y="1536"/>
                  </a:lnTo>
                  <a:lnTo>
                    <a:pt x="2186" y="1537"/>
                  </a:lnTo>
                  <a:lnTo>
                    <a:pt x="2177" y="1539"/>
                  </a:lnTo>
                  <a:lnTo>
                    <a:pt x="2139" y="1549"/>
                  </a:lnTo>
                  <a:lnTo>
                    <a:pt x="2102" y="1558"/>
                  </a:lnTo>
                  <a:lnTo>
                    <a:pt x="2066" y="1568"/>
                  </a:lnTo>
                  <a:lnTo>
                    <a:pt x="2032" y="1579"/>
                  </a:lnTo>
                  <a:lnTo>
                    <a:pt x="1999" y="1591"/>
                  </a:lnTo>
                  <a:lnTo>
                    <a:pt x="1966" y="1603"/>
                  </a:lnTo>
                  <a:lnTo>
                    <a:pt x="1936" y="1617"/>
                  </a:lnTo>
                  <a:lnTo>
                    <a:pt x="1907" y="1632"/>
                  </a:lnTo>
                  <a:lnTo>
                    <a:pt x="1878" y="1647"/>
                  </a:lnTo>
                  <a:lnTo>
                    <a:pt x="1851" y="1663"/>
                  </a:lnTo>
                  <a:lnTo>
                    <a:pt x="1826" y="1680"/>
                  </a:lnTo>
                  <a:lnTo>
                    <a:pt x="1800" y="1697"/>
                  </a:lnTo>
                  <a:lnTo>
                    <a:pt x="1777" y="1716"/>
                  </a:lnTo>
                  <a:lnTo>
                    <a:pt x="1755" y="1735"/>
                  </a:lnTo>
                  <a:lnTo>
                    <a:pt x="1734" y="1755"/>
                  </a:lnTo>
                  <a:lnTo>
                    <a:pt x="1714" y="1776"/>
                  </a:lnTo>
                  <a:lnTo>
                    <a:pt x="1695" y="1798"/>
                  </a:lnTo>
                  <a:lnTo>
                    <a:pt x="1677" y="1820"/>
                  </a:lnTo>
                  <a:lnTo>
                    <a:pt x="1662" y="1843"/>
                  </a:lnTo>
                  <a:lnTo>
                    <a:pt x="1646" y="1867"/>
                  </a:lnTo>
                  <a:lnTo>
                    <a:pt x="1632" y="1892"/>
                  </a:lnTo>
                  <a:lnTo>
                    <a:pt x="1620" y="1919"/>
                  </a:lnTo>
                  <a:lnTo>
                    <a:pt x="1608" y="1945"/>
                  </a:lnTo>
                  <a:lnTo>
                    <a:pt x="1599" y="1972"/>
                  </a:lnTo>
                  <a:lnTo>
                    <a:pt x="1589" y="2001"/>
                  </a:lnTo>
                  <a:lnTo>
                    <a:pt x="1582" y="2029"/>
                  </a:lnTo>
                  <a:lnTo>
                    <a:pt x="1574" y="2060"/>
                  </a:lnTo>
                  <a:lnTo>
                    <a:pt x="1569" y="2090"/>
                  </a:lnTo>
                  <a:lnTo>
                    <a:pt x="1565" y="2122"/>
                  </a:lnTo>
                  <a:lnTo>
                    <a:pt x="1562" y="2154"/>
                  </a:lnTo>
                  <a:lnTo>
                    <a:pt x="1561" y="2187"/>
                  </a:lnTo>
                  <a:lnTo>
                    <a:pt x="1560" y="2220"/>
                  </a:lnTo>
                  <a:lnTo>
                    <a:pt x="1561" y="2255"/>
                  </a:lnTo>
                  <a:lnTo>
                    <a:pt x="1563" y="2289"/>
                  </a:lnTo>
                  <a:lnTo>
                    <a:pt x="1566" y="2321"/>
                  </a:lnTo>
                  <a:lnTo>
                    <a:pt x="1571" y="2353"/>
                  </a:lnTo>
                  <a:lnTo>
                    <a:pt x="1578" y="2384"/>
                  </a:lnTo>
                  <a:lnTo>
                    <a:pt x="1585" y="2415"/>
                  </a:lnTo>
                  <a:lnTo>
                    <a:pt x="1594" y="2444"/>
                  </a:lnTo>
                  <a:lnTo>
                    <a:pt x="1605" y="2473"/>
                  </a:lnTo>
                  <a:lnTo>
                    <a:pt x="1616" y="2500"/>
                  </a:lnTo>
                  <a:lnTo>
                    <a:pt x="1630" y="2527"/>
                  </a:lnTo>
                  <a:lnTo>
                    <a:pt x="1645" y="2554"/>
                  </a:lnTo>
                  <a:lnTo>
                    <a:pt x="1661" y="2579"/>
                  </a:lnTo>
                  <a:lnTo>
                    <a:pt x="1678" y="2603"/>
                  </a:lnTo>
                  <a:lnTo>
                    <a:pt x="1697" y="2627"/>
                  </a:lnTo>
                  <a:lnTo>
                    <a:pt x="1718" y="2649"/>
                  </a:lnTo>
                  <a:lnTo>
                    <a:pt x="1739" y="2671"/>
                  </a:lnTo>
                  <a:lnTo>
                    <a:pt x="1752" y="2683"/>
                  </a:lnTo>
                  <a:lnTo>
                    <a:pt x="1767" y="2694"/>
                  </a:lnTo>
                  <a:lnTo>
                    <a:pt x="1781" y="2707"/>
                  </a:lnTo>
                  <a:lnTo>
                    <a:pt x="1798" y="2719"/>
                  </a:lnTo>
                  <a:lnTo>
                    <a:pt x="1816" y="2730"/>
                  </a:lnTo>
                  <a:lnTo>
                    <a:pt x="1836" y="2743"/>
                  </a:lnTo>
                  <a:lnTo>
                    <a:pt x="1879" y="2767"/>
                  </a:lnTo>
                  <a:lnTo>
                    <a:pt x="1928" y="2793"/>
                  </a:lnTo>
                  <a:lnTo>
                    <a:pt x="1982" y="2818"/>
                  </a:lnTo>
                  <a:lnTo>
                    <a:pt x="2042" y="2845"/>
                  </a:lnTo>
                  <a:lnTo>
                    <a:pt x="2107" y="2872"/>
                  </a:lnTo>
                  <a:lnTo>
                    <a:pt x="2148" y="2888"/>
                  </a:lnTo>
                  <a:lnTo>
                    <a:pt x="2188" y="2903"/>
                  </a:lnTo>
                  <a:lnTo>
                    <a:pt x="2188" y="3696"/>
                  </a:lnTo>
                  <a:close/>
                  <a:moveTo>
                    <a:pt x="2188" y="2533"/>
                  </a:moveTo>
                  <a:lnTo>
                    <a:pt x="2188" y="2533"/>
                  </a:lnTo>
                  <a:lnTo>
                    <a:pt x="2180" y="2528"/>
                  </a:lnTo>
                  <a:lnTo>
                    <a:pt x="2171" y="2523"/>
                  </a:lnTo>
                  <a:lnTo>
                    <a:pt x="2143" y="2508"/>
                  </a:lnTo>
                  <a:lnTo>
                    <a:pt x="2116" y="2494"/>
                  </a:lnTo>
                  <a:lnTo>
                    <a:pt x="2089" y="2479"/>
                  </a:lnTo>
                  <a:lnTo>
                    <a:pt x="2066" y="2462"/>
                  </a:lnTo>
                  <a:lnTo>
                    <a:pt x="2044" y="2445"/>
                  </a:lnTo>
                  <a:lnTo>
                    <a:pt x="2025" y="2427"/>
                  </a:lnTo>
                  <a:lnTo>
                    <a:pt x="2007" y="2409"/>
                  </a:lnTo>
                  <a:lnTo>
                    <a:pt x="1991" y="2389"/>
                  </a:lnTo>
                  <a:lnTo>
                    <a:pt x="1977" y="2369"/>
                  </a:lnTo>
                  <a:lnTo>
                    <a:pt x="1964" y="2348"/>
                  </a:lnTo>
                  <a:lnTo>
                    <a:pt x="1954" y="2326"/>
                  </a:lnTo>
                  <a:lnTo>
                    <a:pt x="1945" y="2302"/>
                  </a:lnTo>
                  <a:lnTo>
                    <a:pt x="1939" y="2279"/>
                  </a:lnTo>
                  <a:lnTo>
                    <a:pt x="1935" y="2255"/>
                  </a:lnTo>
                  <a:lnTo>
                    <a:pt x="1932" y="2230"/>
                  </a:lnTo>
                  <a:lnTo>
                    <a:pt x="1931" y="2204"/>
                  </a:lnTo>
                  <a:lnTo>
                    <a:pt x="1932" y="2174"/>
                  </a:lnTo>
                  <a:lnTo>
                    <a:pt x="1934" y="2147"/>
                  </a:lnTo>
                  <a:lnTo>
                    <a:pt x="1938" y="2120"/>
                  </a:lnTo>
                  <a:lnTo>
                    <a:pt x="1943" y="2094"/>
                  </a:lnTo>
                  <a:lnTo>
                    <a:pt x="1951" y="2070"/>
                  </a:lnTo>
                  <a:lnTo>
                    <a:pt x="1959" y="2047"/>
                  </a:lnTo>
                  <a:lnTo>
                    <a:pt x="1969" y="2025"/>
                  </a:lnTo>
                  <a:lnTo>
                    <a:pt x="1981" y="2004"/>
                  </a:lnTo>
                  <a:lnTo>
                    <a:pt x="1994" y="1985"/>
                  </a:lnTo>
                  <a:lnTo>
                    <a:pt x="2008" y="1966"/>
                  </a:lnTo>
                  <a:lnTo>
                    <a:pt x="2025" y="1949"/>
                  </a:lnTo>
                  <a:lnTo>
                    <a:pt x="2043" y="1933"/>
                  </a:lnTo>
                  <a:lnTo>
                    <a:pt x="2063" y="1919"/>
                  </a:lnTo>
                  <a:lnTo>
                    <a:pt x="2084" y="1905"/>
                  </a:lnTo>
                  <a:lnTo>
                    <a:pt x="2106" y="1892"/>
                  </a:lnTo>
                  <a:lnTo>
                    <a:pt x="2131" y="1881"/>
                  </a:lnTo>
                  <a:lnTo>
                    <a:pt x="2142" y="1877"/>
                  </a:lnTo>
                  <a:lnTo>
                    <a:pt x="2156" y="1871"/>
                  </a:lnTo>
                  <a:lnTo>
                    <a:pt x="2188" y="1861"/>
                  </a:lnTo>
                  <a:lnTo>
                    <a:pt x="2188" y="2533"/>
                  </a:lnTo>
                  <a:close/>
                  <a:moveTo>
                    <a:pt x="2469" y="2974"/>
                  </a:moveTo>
                  <a:lnTo>
                    <a:pt x="2469" y="2974"/>
                  </a:lnTo>
                  <a:lnTo>
                    <a:pt x="2485" y="2981"/>
                  </a:lnTo>
                  <a:lnTo>
                    <a:pt x="2499" y="2991"/>
                  </a:lnTo>
                  <a:lnTo>
                    <a:pt x="2544" y="3017"/>
                  </a:lnTo>
                  <a:lnTo>
                    <a:pt x="2583" y="3042"/>
                  </a:lnTo>
                  <a:lnTo>
                    <a:pt x="2602" y="3055"/>
                  </a:lnTo>
                  <a:lnTo>
                    <a:pt x="2619" y="3068"/>
                  </a:lnTo>
                  <a:lnTo>
                    <a:pt x="2635" y="3079"/>
                  </a:lnTo>
                  <a:lnTo>
                    <a:pt x="2650" y="3092"/>
                  </a:lnTo>
                  <a:lnTo>
                    <a:pt x="2663" y="3104"/>
                  </a:lnTo>
                  <a:lnTo>
                    <a:pt x="2676" y="3117"/>
                  </a:lnTo>
                  <a:lnTo>
                    <a:pt x="2688" y="3130"/>
                  </a:lnTo>
                  <a:lnTo>
                    <a:pt x="2697" y="3142"/>
                  </a:lnTo>
                  <a:lnTo>
                    <a:pt x="2706" y="3155"/>
                  </a:lnTo>
                  <a:lnTo>
                    <a:pt x="2714" y="3166"/>
                  </a:lnTo>
                  <a:lnTo>
                    <a:pt x="2721" y="3179"/>
                  </a:lnTo>
                  <a:lnTo>
                    <a:pt x="2726" y="3192"/>
                  </a:lnTo>
                  <a:lnTo>
                    <a:pt x="2732" y="3207"/>
                  </a:lnTo>
                  <a:lnTo>
                    <a:pt x="2737" y="3223"/>
                  </a:lnTo>
                  <a:lnTo>
                    <a:pt x="2741" y="3240"/>
                  </a:lnTo>
                  <a:lnTo>
                    <a:pt x="2744" y="3257"/>
                  </a:lnTo>
                  <a:lnTo>
                    <a:pt x="2746" y="3275"/>
                  </a:lnTo>
                  <a:lnTo>
                    <a:pt x="2749" y="3292"/>
                  </a:lnTo>
                  <a:lnTo>
                    <a:pt x="2750" y="3311"/>
                  </a:lnTo>
                  <a:lnTo>
                    <a:pt x="2750" y="3330"/>
                  </a:lnTo>
                  <a:lnTo>
                    <a:pt x="2750" y="3354"/>
                  </a:lnTo>
                  <a:lnTo>
                    <a:pt x="2747" y="3379"/>
                  </a:lnTo>
                  <a:lnTo>
                    <a:pt x="2745" y="3402"/>
                  </a:lnTo>
                  <a:lnTo>
                    <a:pt x="2742" y="3424"/>
                  </a:lnTo>
                  <a:lnTo>
                    <a:pt x="2737" y="3445"/>
                  </a:lnTo>
                  <a:lnTo>
                    <a:pt x="2732" y="3466"/>
                  </a:lnTo>
                  <a:lnTo>
                    <a:pt x="2725" y="3486"/>
                  </a:lnTo>
                  <a:lnTo>
                    <a:pt x="2717" y="3506"/>
                  </a:lnTo>
                  <a:lnTo>
                    <a:pt x="2709" y="3524"/>
                  </a:lnTo>
                  <a:lnTo>
                    <a:pt x="2699" y="3543"/>
                  </a:lnTo>
                  <a:lnTo>
                    <a:pt x="2689" y="3559"/>
                  </a:lnTo>
                  <a:lnTo>
                    <a:pt x="2677" y="3576"/>
                  </a:lnTo>
                  <a:lnTo>
                    <a:pt x="2664" y="3592"/>
                  </a:lnTo>
                  <a:lnTo>
                    <a:pt x="2651" y="3608"/>
                  </a:lnTo>
                  <a:lnTo>
                    <a:pt x="2636" y="3623"/>
                  </a:lnTo>
                  <a:lnTo>
                    <a:pt x="2620" y="3636"/>
                  </a:lnTo>
                  <a:lnTo>
                    <a:pt x="2605" y="3648"/>
                  </a:lnTo>
                  <a:lnTo>
                    <a:pt x="2590" y="3659"/>
                  </a:lnTo>
                  <a:lnTo>
                    <a:pt x="2574" y="3669"/>
                  </a:lnTo>
                  <a:lnTo>
                    <a:pt x="2558" y="3677"/>
                  </a:lnTo>
                  <a:lnTo>
                    <a:pt x="2544" y="3683"/>
                  </a:lnTo>
                  <a:lnTo>
                    <a:pt x="2528" y="3690"/>
                  </a:lnTo>
                  <a:lnTo>
                    <a:pt x="2512" y="3694"/>
                  </a:lnTo>
                  <a:lnTo>
                    <a:pt x="2496" y="3697"/>
                  </a:lnTo>
                  <a:lnTo>
                    <a:pt x="2469" y="3697"/>
                  </a:lnTo>
                  <a:lnTo>
                    <a:pt x="2469" y="2974"/>
                  </a:lnTo>
                  <a:close/>
                </a:path>
              </a:pathLst>
            </a:custGeom>
            <a:solidFill>
              <a:schemeClr val="bg1"/>
            </a:solidFill>
            <a:ln>
              <a:solidFill>
                <a:schemeClr val="bg1"/>
              </a:solid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
          <p:nvSpPr>
            <p:cNvPr id="103" name="KSO_Shape"/>
            <p:cNvSpPr/>
            <p:nvPr/>
          </p:nvSpPr>
          <p:spPr bwMode="auto">
            <a:xfrm>
              <a:off x="7818619" y="2539129"/>
              <a:ext cx="556832" cy="683467"/>
            </a:xfrm>
            <a:custGeom>
              <a:avLst/>
              <a:gdLst>
                <a:gd name="T0" fmla="*/ 23403 w 709759"/>
                <a:gd name="T1" fmla="*/ 0 h 1280034"/>
                <a:gd name="T2" fmla="*/ 36274 w 709759"/>
                <a:gd name="T3" fmla="*/ 0 h 1280034"/>
                <a:gd name="T4" fmla="*/ 36274 w 709759"/>
                <a:gd name="T5" fmla="*/ 11590 h 1280034"/>
                <a:gd name="T6" fmla="*/ 56166 w 709759"/>
                <a:gd name="T7" fmla="*/ 15067 h 1280034"/>
                <a:gd name="T8" fmla="*/ 51486 w 709759"/>
                <a:gd name="T9" fmla="*/ 30134 h 1280034"/>
                <a:gd name="T10" fmla="*/ 32764 w 709759"/>
                <a:gd name="T11" fmla="*/ 25498 h 1280034"/>
                <a:gd name="T12" fmla="*/ 21062 w 709759"/>
                <a:gd name="T13" fmla="*/ 33611 h 1280034"/>
                <a:gd name="T14" fmla="*/ 37444 w 709759"/>
                <a:gd name="T15" fmla="*/ 44043 h 1280034"/>
                <a:gd name="T16" fmla="*/ 59677 w 709759"/>
                <a:gd name="T17" fmla="*/ 69541 h 1280034"/>
                <a:gd name="T18" fmla="*/ 36274 w 709759"/>
                <a:gd name="T19" fmla="*/ 92721 h 1280034"/>
                <a:gd name="T20" fmla="*/ 36274 w 709759"/>
                <a:gd name="T21" fmla="*/ 106630 h 1280034"/>
                <a:gd name="T22" fmla="*/ 23403 w 709759"/>
                <a:gd name="T23" fmla="*/ 106630 h 1280034"/>
                <a:gd name="T24" fmla="*/ 23403 w 709759"/>
                <a:gd name="T25" fmla="*/ 93880 h 1280034"/>
                <a:gd name="T26" fmla="*/ 0 w 709759"/>
                <a:gd name="T27" fmla="*/ 88085 h 1280034"/>
                <a:gd name="T28" fmla="*/ 4680 w 709759"/>
                <a:gd name="T29" fmla="*/ 73018 h 1280034"/>
                <a:gd name="T30" fmla="*/ 26913 w 709759"/>
                <a:gd name="T31" fmla="*/ 78813 h 1280034"/>
                <a:gd name="T32" fmla="*/ 39784 w 709759"/>
                <a:gd name="T33" fmla="*/ 70700 h 1280034"/>
                <a:gd name="T34" fmla="*/ 25743 w 709759"/>
                <a:gd name="T35" fmla="*/ 59110 h 1280034"/>
                <a:gd name="T36" fmla="*/ 1170 w 709759"/>
                <a:gd name="T37" fmla="*/ 35930 h 1280034"/>
                <a:gd name="T38" fmla="*/ 23403 w 709759"/>
                <a:gd name="T39" fmla="*/ 11590 h 1280034"/>
                <a:gd name="T40" fmla="*/ 23403 w 709759"/>
                <a:gd name="T41" fmla="*/ 0 h 12800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09759" h="1280034">
                  <a:moveTo>
                    <a:pt x="278337" y="0"/>
                  </a:moveTo>
                  <a:cubicBezTo>
                    <a:pt x="431422" y="0"/>
                    <a:pt x="431422" y="0"/>
                    <a:pt x="431422" y="0"/>
                  </a:cubicBezTo>
                  <a:cubicBezTo>
                    <a:pt x="431422" y="139134"/>
                    <a:pt x="431422" y="139134"/>
                    <a:pt x="431422" y="139134"/>
                  </a:cubicBezTo>
                  <a:cubicBezTo>
                    <a:pt x="542757" y="139134"/>
                    <a:pt x="612342" y="166961"/>
                    <a:pt x="668009" y="180875"/>
                  </a:cubicBezTo>
                  <a:cubicBezTo>
                    <a:pt x="612342" y="361749"/>
                    <a:pt x="612342" y="361749"/>
                    <a:pt x="612342" y="361749"/>
                  </a:cubicBezTo>
                  <a:cubicBezTo>
                    <a:pt x="584508" y="347835"/>
                    <a:pt x="501007" y="306095"/>
                    <a:pt x="389672" y="306095"/>
                  </a:cubicBezTo>
                  <a:cubicBezTo>
                    <a:pt x="292254" y="306095"/>
                    <a:pt x="250503" y="361749"/>
                    <a:pt x="250503" y="403489"/>
                  </a:cubicBezTo>
                  <a:cubicBezTo>
                    <a:pt x="250503" y="445229"/>
                    <a:pt x="306171" y="486970"/>
                    <a:pt x="445339" y="528710"/>
                  </a:cubicBezTo>
                  <a:cubicBezTo>
                    <a:pt x="640175" y="598277"/>
                    <a:pt x="709759" y="681757"/>
                    <a:pt x="709759" y="834805"/>
                  </a:cubicBezTo>
                  <a:cubicBezTo>
                    <a:pt x="709759" y="973939"/>
                    <a:pt x="612342" y="1085246"/>
                    <a:pt x="431422" y="1113073"/>
                  </a:cubicBezTo>
                  <a:cubicBezTo>
                    <a:pt x="431422" y="1280034"/>
                    <a:pt x="431422" y="1280034"/>
                    <a:pt x="431422" y="1280034"/>
                  </a:cubicBezTo>
                  <a:cubicBezTo>
                    <a:pt x="278337" y="1280034"/>
                    <a:pt x="278337" y="1280034"/>
                    <a:pt x="278337" y="1280034"/>
                  </a:cubicBezTo>
                  <a:cubicBezTo>
                    <a:pt x="278337" y="1126986"/>
                    <a:pt x="278337" y="1126986"/>
                    <a:pt x="278337" y="1126986"/>
                  </a:cubicBezTo>
                  <a:cubicBezTo>
                    <a:pt x="167002" y="1126986"/>
                    <a:pt x="69584" y="1099160"/>
                    <a:pt x="0" y="1057419"/>
                  </a:cubicBezTo>
                  <a:cubicBezTo>
                    <a:pt x="55667" y="876545"/>
                    <a:pt x="55667" y="876545"/>
                    <a:pt x="55667" y="876545"/>
                  </a:cubicBezTo>
                  <a:cubicBezTo>
                    <a:pt x="125252" y="918285"/>
                    <a:pt x="208753" y="946112"/>
                    <a:pt x="320088" y="946112"/>
                  </a:cubicBezTo>
                  <a:cubicBezTo>
                    <a:pt x="403589" y="946112"/>
                    <a:pt x="473173" y="918285"/>
                    <a:pt x="473173" y="848718"/>
                  </a:cubicBezTo>
                  <a:cubicBezTo>
                    <a:pt x="473173" y="793065"/>
                    <a:pt x="417506" y="751324"/>
                    <a:pt x="306171" y="709584"/>
                  </a:cubicBezTo>
                  <a:cubicBezTo>
                    <a:pt x="125252" y="653930"/>
                    <a:pt x="13917" y="584363"/>
                    <a:pt x="13917" y="431316"/>
                  </a:cubicBezTo>
                  <a:cubicBezTo>
                    <a:pt x="13917" y="292182"/>
                    <a:pt x="111335" y="180875"/>
                    <a:pt x="278337" y="139134"/>
                  </a:cubicBezTo>
                  <a:cubicBezTo>
                    <a:pt x="278337" y="0"/>
                    <a:pt x="278337" y="0"/>
                    <a:pt x="278337" y="0"/>
                  </a:cubicBezTo>
                  <a:close/>
                </a:path>
              </a:pathLst>
            </a:custGeom>
            <a:solidFill>
              <a:schemeClr val="bg1"/>
            </a:solidFill>
            <a:ln>
              <a:solidFill>
                <a:schemeClr val="bg1"/>
              </a:solidFill>
            </a:ln>
          </p:spPr>
          <p:txBody>
            <a:bodyPr anchor="ctr"/>
            <a:lstStyle/>
            <a:p>
              <a:endParaRPr lang="zh-CN" altLang="en-US"/>
            </a:p>
          </p:txBody>
        </p:sp>
      </p:gr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（一）数据的排序与筛选</a:t>
            </a:r>
          </a:p>
        </p:txBody>
      </p:sp>
      <p:sp>
        <p:nvSpPr>
          <p:cNvPr id="79" name="TextBox 78"/>
          <p:cNvSpPr txBox="1"/>
          <p:nvPr/>
        </p:nvSpPr>
        <p:spPr>
          <a:xfrm>
            <a:off x="737937" y="1950133"/>
            <a:ext cx="10908632" cy="499624"/>
          </a:xfrm>
          <a:prstGeom prst="rect">
            <a:avLst/>
          </a:prstGeom>
          <a:noFill/>
        </p:spPr>
        <p:txBody>
          <a:bodyPr wrap="square" rtlCol="0">
            <a:spAutoFit/>
          </a:bodyPr>
          <a:lstStyle/>
          <a:p>
            <a:pPr indent="609600" algn="just">
              <a:lnSpc>
                <a:spcPct val="150000"/>
              </a:lnSpc>
            </a:pPr>
            <a:r>
              <a:rPr lang="zh-CN" altLang="en-US" sz="2000" dirty="0">
                <a:latin typeface="+mn-ea"/>
                <a:cs typeface="+mn-ea"/>
                <a:sym typeface="Times New Roman" panose="02020603050405020304" pitchFamily="18" charset="0"/>
              </a:rPr>
              <a:t>数据筛选是对数据进行分析时常用的操作之一。数据筛选分为以下</a:t>
            </a:r>
            <a:r>
              <a:rPr lang="en-US" altLang="zh-CN" sz="2000" dirty="0">
                <a:latin typeface="+mn-ea"/>
                <a:cs typeface="+mn-ea"/>
                <a:sym typeface="Times New Roman" panose="02020603050405020304" pitchFamily="18" charset="0"/>
              </a:rPr>
              <a:t>3</a:t>
            </a:r>
            <a:r>
              <a:rPr lang="zh-CN" altLang="en-US" sz="2000" dirty="0">
                <a:latin typeface="+mn-ea"/>
                <a:cs typeface="+mn-ea"/>
                <a:sym typeface="Times New Roman" panose="02020603050405020304" pitchFamily="18" charset="0"/>
              </a:rPr>
              <a:t>种情况。</a:t>
            </a:r>
          </a:p>
        </p:txBody>
      </p:sp>
      <p:sp>
        <p:nvSpPr>
          <p:cNvPr id="80" name="矩形 79"/>
          <p:cNvSpPr/>
          <p:nvPr/>
        </p:nvSpPr>
        <p:spPr>
          <a:xfrm>
            <a:off x="1274323" y="1161593"/>
            <a:ext cx="2120053" cy="5178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82" name="组合 81"/>
          <p:cNvGrpSpPr/>
          <p:nvPr/>
        </p:nvGrpSpPr>
        <p:grpSpPr>
          <a:xfrm flipV="1">
            <a:off x="609600" y="1030803"/>
            <a:ext cx="470284" cy="670057"/>
            <a:chOff x="3173412" y="596106"/>
            <a:chExt cx="960438" cy="1368425"/>
          </a:xfrm>
        </p:grpSpPr>
        <p:sp>
          <p:nvSpPr>
            <p:cNvPr id="83"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5"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6"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8"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9"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91"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92"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94" name="内容占位符 3"/>
          <p:cNvSpPr txBox="1"/>
          <p:nvPr/>
        </p:nvSpPr>
        <p:spPr>
          <a:xfrm>
            <a:off x="669925" y="1122681"/>
            <a:ext cx="10912475" cy="862787"/>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smtClean="0">
                <a:solidFill>
                  <a:schemeClr val="bg1"/>
                </a:solidFill>
              </a:rPr>
              <a:t>2</a:t>
            </a:r>
            <a:r>
              <a:rPr lang="zh-CN" altLang="en-US" dirty="0" smtClean="0">
                <a:solidFill>
                  <a:schemeClr val="bg1"/>
                </a:solidFill>
              </a:rPr>
              <a:t>．</a:t>
            </a:r>
            <a:r>
              <a:rPr lang="zh-CN" altLang="en-US" dirty="0">
                <a:solidFill>
                  <a:schemeClr val="bg1"/>
                </a:solidFill>
              </a:rPr>
              <a:t>数据筛选</a:t>
            </a:r>
            <a:endParaRPr lang="en-US" altLang="zh-CN" sz="1100" dirty="0"/>
          </a:p>
        </p:txBody>
      </p:sp>
      <p:grpSp>
        <p:nvGrpSpPr>
          <p:cNvPr id="4" name="组合 3"/>
          <p:cNvGrpSpPr/>
          <p:nvPr/>
        </p:nvGrpSpPr>
        <p:grpSpPr>
          <a:xfrm>
            <a:off x="1768806" y="3057685"/>
            <a:ext cx="8401984" cy="2523291"/>
            <a:chOff x="1768806" y="3057685"/>
            <a:chExt cx="8401984" cy="2523291"/>
          </a:xfrm>
        </p:grpSpPr>
        <p:sp>
          <p:nvSpPr>
            <p:cNvPr id="48" name="任意多边形 47"/>
            <p:cNvSpPr/>
            <p:nvPr>
              <p:custDataLst>
                <p:tags r:id="rId1"/>
              </p:custDataLst>
            </p:nvPr>
          </p:nvSpPr>
          <p:spPr bwMode="auto">
            <a:xfrm>
              <a:off x="1768806" y="5239216"/>
              <a:ext cx="2647315" cy="3417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0" anchor="ctr">
              <a:noAutofit/>
            </a:bodyPr>
            <a:lstStyle/>
            <a:p>
              <a:pPr algn="ctr">
                <a:lnSpc>
                  <a:spcPct val="130000"/>
                </a:lnSpc>
              </a:pPr>
              <a:r>
                <a:rPr lang="zh-CN" altLang="en-US" sz="2000" b="1" spc="300" dirty="0">
                  <a:solidFill>
                    <a:srgbClr val="1F74AD"/>
                  </a:solidFill>
                  <a:latin typeface="Arial" panose="020B0604020202020204" pitchFamily="34" charset="0"/>
                  <a:ea typeface="微软雅黑" panose="020B0503020204020204" pitchFamily="34" charset="-122"/>
                  <a:cs typeface="+mn-ea"/>
                  <a:sym typeface="Arial" panose="020B0604020202020204" pitchFamily="34" charset="0"/>
                </a:rPr>
                <a:t>自动筛选</a:t>
              </a:r>
            </a:p>
          </p:txBody>
        </p:sp>
        <p:sp>
          <p:nvSpPr>
            <p:cNvPr id="50" name="任意多边形 49"/>
            <p:cNvSpPr/>
            <p:nvPr>
              <p:custDataLst>
                <p:tags r:id="rId2"/>
              </p:custDataLst>
            </p:nvPr>
          </p:nvSpPr>
          <p:spPr bwMode="auto">
            <a:xfrm>
              <a:off x="7523475" y="5204485"/>
              <a:ext cx="2647315" cy="3417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0" anchor="ctr">
              <a:noAutofit/>
            </a:bodyPr>
            <a:lstStyle/>
            <a:p>
              <a:pPr algn="ctr">
                <a:lnSpc>
                  <a:spcPct val="130000"/>
                </a:lnSpc>
              </a:pPr>
              <a:r>
                <a:rPr lang="zh-CN" altLang="en-US" sz="2000" b="1" spc="300" dirty="0">
                  <a:solidFill>
                    <a:srgbClr val="1AA3AA"/>
                  </a:solidFill>
                  <a:latin typeface="Arial" panose="020B0604020202020204" pitchFamily="34" charset="0"/>
                  <a:ea typeface="微软雅黑" panose="020B0503020204020204" pitchFamily="34" charset="-122"/>
                  <a:cs typeface="+mn-ea"/>
                  <a:sym typeface="Arial" panose="020B0604020202020204" pitchFamily="34" charset="0"/>
                </a:rPr>
                <a:t>高级筛选</a:t>
              </a:r>
            </a:p>
          </p:txBody>
        </p:sp>
        <p:sp>
          <p:nvSpPr>
            <p:cNvPr id="52" name="任意多边形 51"/>
            <p:cNvSpPr/>
            <p:nvPr>
              <p:custDataLst>
                <p:tags r:id="rId3"/>
              </p:custDataLst>
            </p:nvPr>
          </p:nvSpPr>
          <p:spPr bwMode="auto">
            <a:xfrm>
              <a:off x="4511814" y="5239216"/>
              <a:ext cx="2647315" cy="3417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0" anchor="ctr">
              <a:noAutofit/>
            </a:bodyPr>
            <a:lstStyle/>
            <a:p>
              <a:pPr algn="ctr">
                <a:lnSpc>
                  <a:spcPct val="130000"/>
                </a:lnSpc>
              </a:pPr>
              <a:r>
                <a:rPr lang="zh-CN" altLang="en-US" sz="2000" b="1" spc="300" dirty="0">
                  <a:solidFill>
                    <a:srgbClr val="3498DB"/>
                  </a:solidFill>
                  <a:latin typeface="Arial" panose="020B0604020202020204" pitchFamily="34" charset="0"/>
                  <a:ea typeface="微软雅黑" panose="020B0503020204020204" pitchFamily="34" charset="-122"/>
                  <a:cs typeface="+mn-ea"/>
                  <a:sym typeface="Arial" panose="020B0604020202020204" pitchFamily="34" charset="0"/>
                </a:rPr>
                <a:t>自定义筛选</a:t>
              </a:r>
            </a:p>
          </p:txBody>
        </p:sp>
        <p:grpSp>
          <p:nvGrpSpPr>
            <p:cNvPr id="2" name="组合 1"/>
            <p:cNvGrpSpPr/>
            <p:nvPr/>
          </p:nvGrpSpPr>
          <p:grpSpPr>
            <a:xfrm>
              <a:off x="2515306" y="3057685"/>
              <a:ext cx="7014210" cy="1647714"/>
              <a:chOff x="2415908" y="2821802"/>
              <a:chExt cx="7767320" cy="2572760"/>
            </a:xfrm>
          </p:grpSpPr>
          <p:sp>
            <p:nvSpPr>
              <p:cNvPr id="54" name="任意多边形 53"/>
              <p:cNvSpPr/>
              <p:nvPr>
                <p:custDataLst>
                  <p:tags r:id="rId4"/>
                </p:custDataLst>
              </p:nvPr>
            </p:nvSpPr>
            <p:spPr bwMode="auto">
              <a:xfrm flipH="1">
                <a:off x="2720708" y="3806453"/>
                <a:ext cx="668655" cy="62914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1F74AD"/>
              </a:solidFill>
              <a:ln>
                <a:noFill/>
              </a:ln>
              <a:effectLst/>
            </p:spPr>
            <p:txBody>
              <a:bodyPr anchor="ctr"/>
              <a:lstStyle/>
              <a:p>
                <a:pPr algn="ctr">
                  <a:lnSpc>
                    <a:spcPct val="120000"/>
                  </a:lnSpc>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55" name="任意多边形 54"/>
              <p:cNvSpPr/>
              <p:nvPr>
                <p:custDataLst>
                  <p:tags r:id="rId5"/>
                </p:custDataLst>
              </p:nvPr>
            </p:nvSpPr>
            <p:spPr bwMode="auto">
              <a:xfrm>
                <a:off x="2941688" y="3992868"/>
                <a:ext cx="227330" cy="2348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600"/>
                    </a:moveTo>
                    <a:lnTo>
                      <a:pt x="15882" y="21600"/>
                    </a:lnTo>
                    <a:lnTo>
                      <a:pt x="15882" y="0"/>
                    </a:lnTo>
                    <a:lnTo>
                      <a:pt x="21600" y="0"/>
                    </a:lnTo>
                    <a:cubicBezTo>
                      <a:pt x="21600" y="0"/>
                      <a:pt x="21600" y="21600"/>
                      <a:pt x="21600" y="21600"/>
                    </a:cubicBezTo>
                    <a:close/>
                    <a:moveTo>
                      <a:pt x="13658" y="21600"/>
                    </a:moveTo>
                    <a:lnTo>
                      <a:pt x="7941" y="21600"/>
                    </a:lnTo>
                    <a:lnTo>
                      <a:pt x="7941" y="9983"/>
                    </a:lnTo>
                    <a:lnTo>
                      <a:pt x="13658" y="9983"/>
                    </a:lnTo>
                    <a:cubicBezTo>
                      <a:pt x="13658" y="9983"/>
                      <a:pt x="13658" y="21600"/>
                      <a:pt x="13658" y="21600"/>
                    </a:cubicBezTo>
                    <a:close/>
                    <a:moveTo>
                      <a:pt x="5717" y="21600"/>
                    </a:moveTo>
                    <a:lnTo>
                      <a:pt x="0" y="21600"/>
                    </a:lnTo>
                    <a:lnTo>
                      <a:pt x="0" y="5989"/>
                    </a:lnTo>
                    <a:lnTo>
                      <a:pt x="5717" y="5989"/>
                    </a:lnTo>
                    <a:cubicBezTo>
                      <a:pt x="5717" y="5989"/>
                      <a:pt x="5717" y="21600"/>
                      <a:pt x="5717" y="21600"/>
                    </a:cubicBezTo>
                    <a:close/>
                  </a:path>
                </a:pathLst>
              </a:custGeom>
              <a:solidFill>
                <a:sysClr val="window" lastClr="FFFFFF"/>
              </a:solidFill>
              <a:ln>
                <a:noFill/>
              </a:ln>
              <a:effectLst/>
            </p:spPr>
            <p:txBody>
              <a:bodyPr anchor="ctr"/>
              <a:lstStyle/>
              <a:p>
                <a:pPr algn="ctr">
                  <a:lnSpc>
                    <a:spcPct val="120000"/>
                  </a:lnSpc>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56" name="任意多边形 55"/>
              <p:cNvSpPr/>
              <p:nvPr>
                <p:custDataLst>
                  <p:tags r:id="rId6"/>
                </p:custDataLst>
              </p:nvPr>
            </p:nvSpPr>
            <p:spPr bwMode="auto">
              <a:xfrm>
                <a:off x="8748763" y="3611076"/>
                <a:ext cx="1022350" cy="96134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1AA3AA"/>
              </a:solidFill>
              <a:ln>
                <a:noFill/>
              </a:ln>
              <a:effectLst/>
            </p:spPr>
            <p:txBody>
              <a:bodyPr anchor="ctr"/>
              <a:lstStyle/>
              <a:p>
                <a:pPr algn="ctr">
                  <a:lnSpc>
                    <a:spcPct val="120000"/>
                  </a:lnSpc>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57" name="任意多边形 56"/>
              <p:cNvSpPr/>
              <p:nvPr>
                <p:custDataLst>
                  <p:tags r:id="rId7"/>
                </p:custDataLst>
              </p:nvPr>
            </p:nvSpPr>
            <p:spPr bwMode="auto">
              <a:xfrm>
                <a:off x="9092298" y="3934314"/>
                <a:ext cx="335280" cy="3154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277" y="9428"/>
                    </a:moveTo>
                    <a:lnTo>
                      <a:pt x="12277" y="0"/>
                    </a:lnTo>
                    <a:cubicBezTo>
                      <a:pt x="17448" y="0"/>
                      <a:pt x="21599" y="4151"/>
                      <a:pt x="21599" y="9322"/>
                    </a:cubicBezTo>
                    <a:cubicBezTo>
                      <a:pt x="21599" y="9357"/>
                      <a:pt x="21599" y="9392"/>
                      <a:pt x="21599" y="9428"/>
                    </a:cubicBezTo>
                    <a:cubicBezTo>
                      <a:pt x="21599" y="9428"/>
                      <a:pt x="12277" y="9428"/>
                      <a:pt x="12277" y="9428"/>
                    </a:cubicBezTo>
                    <a:close/>
                    <a:moveTo>
                      <a:pt x="18680" y="12383"/>
                    </a:moveTo>
                    <a:cubicBezTo>
                      <a:pt x="18680" y="12312"/>
                      <a:pt x="18680" y="12277"/>
                      <a:pt x="18680" y="12277"/>
                    </a:cubicBezTo>
                    <a:cubicBezTo>
                      <a:pt x="18680" y="17448"/>
                      <a:pt x="14493" y="21599"/>
                      <a:pt x="9322" y="21599"/>
                    </a:cubicBezTo>
                    <a:cubicBezTo>
                      <a:pt x="4151" y="21599"/>
                      <a:pt x="0" y="17448"/>
                      <a:pt x="0" y="12277"/>
                    </a:cubicBezTo>
                    <a:cubicBezTo>
                      <a:pt x="0" y="7106"/>
                      <a:pt x="4151" y="2919"/>
                      <a:pt x="9322" y="2919"/>
                    </a:cubicBezTo>
                    <a:lnTo>
                      <a:pt x="9322" y="12383"/>
                    </a:lnTo>
                    <a:cubicBezTo>
                      <a:pt x="9322" y="12383"/>
                      <a:pt x="18680" y="12383"/>
                      <a:pt x="18680" y="12383"/>
                    </a:cubicBezTo>
                    <a:close/>
                  </a:path>
                </a:pathLst>
              </a:custGeom>
              <a:solidFill>
                <a:sysClr val="window" lastClr="FFFFFF"/>
              </a:solidFill>
              <a:ln>
                <a:noFill/>
              </a:ln>
              <a:effectLst/>
            </p:spPr>
            <p:txBody>
              <a:bodyPr anchor="ctr"/>
              <a:lstStyle/>
              <a:p>
                <a:pPr algn="ctr">
                  <a:lnSpc>
                    <a:spcPct val="120000"/>
                  </a:lnSpc>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58" name="任意多边形 57"/>
              <p:cNvSpPr/>
              <p:nvPr>
                <p:custDataLst>
                  <p:tags r:id="rId8"/>
                </p:custDataLst>
              </p:nvPr>
            </p:nvSpPr>
            <p:spPr bwMode="auto">
              <a:xfrm>
                <a:off x="5030203" y="3335637"/>
                <a:ext cx="1608455" cy="151342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3498DB"/>
              </a:solidFill>
              <a:ln>
                <a:noFill/>
              </a:ln>
              <a:effectLst/>
            </p:spPr>
            <p:txBody>
              <a:bodyPr anchor="ctr"/>
              <a:lstStyle/>
              <a:p>
                <a:pPr algn="ctr">
                  <a:lnSpc>
                    <a:spcPct val="120000"/>
                  </a:lnSpc>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59" name="任意多边形 58"/>
              <p:cNvSpPr/>
              <p:nvPr>
                <p:custDataLst>
                  <p:tags r:id="rId9"/>
                </p:custDataLst>
              </p:nvPr>
            </p:nvSpPr>
            <p:spPr bwMode="auto">
              <a:xfrm>
                <a:off x="5575668" y="3865604"/>
                <a:ext cx="516890" cy="4528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188" y="12491"/>
                    </a:moveTo>
                    <a:lnTo>
                      <a:pt x="19188" y="9719"/>
                    </a:lnTo>
                    <a:lnTo>
                      <a:pt x="16141" y="9719"/>
                    </a:lnTo>
                    <a:lnTo>
                      <a:pt x="16141" y="12491"/>
                    </a:lnTo>
                    <a:cubicBezTo>
                      <a:pt x="16141" y="12491"/>
                      <a:pt x="19188" y="12491"/>
                      <a:pt x="19188" y="12491"/>
                    </a:cubicBezTo>
                    <a:close/>
                    <a:moveTo>
                      <a:pt x="19188" y="6551"/>
                    </a:moveTo>
                    <a:lnTo>
                      <a:pt x="16141" y="6299"/>
                    </a:lnTo>
                    <a:lnTo>
                      <a:pt x="16141" y="8891"/>
                    </a:lnTo>
                    <a:lnTo>
                      <a:pt x="19188" y="8891"/>
                    </a:lnTo>
                    <a:cubicBezTo>
                      <a:pt x="19188" y="8891"/>
                      <a:pt x="19188" y="6551"/>
                      <a:pt x="19188" y="6551"/>
                    </a:cubicBezTo>
                    <a:close/>
                    <a:moveTo>
                      <a:pt x="18217" y="16775"/>
                    </a:moveTo>
                    <a:cubicBezTo>
                      <a:pt x="17011" y="16775"/>
                      <a:pt x="16007" y="17855"/>
                      <a:pt x="16007" y="19188"/>
                    </a:cubicBezTo>
                    <a:cubicBezTo>
                      <a:pt x="16007" y="20519"/>
                      <a:pt x="17011" y="21599"/>
                      <a:pt x="18217" y="21599"/>
                    </a:cubicBezTo>
                    <a:cubicBezTo>
                      <a:pt x="19456" y="21599"/>
                      <a:pt x="20460" y="20519"/>
                      <a:pt x="20460" y="19188"/>
                    </a:cubicBezTo>
                    <a:cubicBezTo>
                      <a:pt x="20427" y="17855"/>
                      <a:pt x="19456" y="16775"/>
                      <a:pt x="18217" y="16775"/>
                    </a:cubicBezTo>
                    <a:close/>
                    <a:moveTo>
                      <a:pt x="11720" y="9719"/>
                    </a:moveTo>
                    <a:lnTo>
                      <a:pt x="11720" y="12491"/>
                    </a:lnTo>
                    <a:lnTo>
                      <a:pt x="15069" y="12491"/>
                    </a:lnTo>
                    <a:lnTo>
                      <a:pt x="15069" y="9719"/>
                    </a:lnTo>
                    <a:cubicBezTo>
                      <a:pt x="15069" y="9719"/>
                      <a:pt x="11720" y="9719"/>
                      <a:pt x="11720" y="9719"/>
                    </a:cubicBezTo>
                    <a:close/>
                    <a:moveTo>
                      <a:pt x="15069" y="8891"/>
                    </a:moveTo>
                    <a:lnTo>
                      <a:pt x="15069" y="6228"/>
                    </a:lnTo>
                    <a:lnTo>
                      <a:pt x="11720" y="5975"/>
                    </a:lnTo>
                    <a:lnTo>
                      <a:pt x="11720" y="8891"/>
                    </a:lnTo>
                    <a:cubicBezTo>
                      <a:pt x="11720" y="8891"/>
                      <a:pt x="15069" y="8891"/>
                      <a:pt x="15069" y="8891"/>
                    </a:cubicBezTo>
                    <a:close/>
                    <a:moveTo>
                      <a:pt x="8438" y="12491"/>
                    </a:moveTo>
                    <a:lnTo>
                      <a:pt x="10649" y="12491"/>
                    </a:lnTo>
                    <a:lnTo>
                      <a:pt x="10649" y="9719"/>
                    </a:lnTo>
                    <a:lnTo>
                      <a:pt x="7635" y="9719"/>
                    </a:lnTo>
                    <a:cubicBezTo>
                      <a:pt x="7635" y="9719"/>
                      <a:pt x="8438" y="12491"/>
                      <a:pt x="8438" y="12491"/>
                    </a:cubicBezTo>
                    <a:close/>
                    <a:moveTo>
                      <a:pt x="6362" y="5616"/>
                    </a:moveTo>
                    <a:lnTo>
                      <a:pt x="7367" y="8891"/>
                    </a:lnTo>
                    <a:lnTo>
                      <a:pt x="10649" y="8891"/>
                    </a:lnTo>
                    <a:lnTo>
                      <a:pt x="10649" y="5904"/>
                    </a:lnTo>
                    <a:cubicBezTo>
                      <a:pt x="10649" y="5904"/>
                      <a:pt x="6362" y="5616"/>
                      <a:pt x="6362" y="5616"/>
                    </a:cubicBezTo>
                    <a:close/>
                    <a:moveTo>
                      <a:pt x="7367" y="16775"/>
                    </a:moveTo>
                    <a:cubicBezTo>
                      <a:pt x="6127" y="16775"/>
                      <a:pt x="5124" y="17855"/>
                      <a:pt x="5124" y="19188"/>
                    </a:cubicBezTo>
                    <a:cubicBezTo>
                      <a:pt x="5124" y="20519"/>
                      <a:pt x="6127" y="21599"/>
                      <a:pt x="7367" y="21599"/>
                    </a:cubicBezTo>
                    <a:cubicBezTo>
                      <a:pt x="8606" y="21599"/>
                      <a:pt x="9610" y="20519"/>
                      <a:pt x="9610" y="19188"/>
                    </a:cubicBezTo>
                    <a:cubicBezTo>
                      <a:pt x="9610" y="17855"/>
                      <a:pt x="8606" y="16775"/>
                      <a:pt x="7367" y="16775"/>
                    </a:cubicBezTo>
                    <a:close/>
                    <a:moveTo>
                      <a:pt x="21599" y="5508"/>
                    </a:moveTo>
                    <a:lnTo>
                      <a:pt x="21599" y="13607"/>
                    </a:lnTo>
                    <a:cubicBezTo>
                      <a:pt x="21599" y="14436"/>
                      <a:pt x="20996" y="15083"/>
                      <a:pt x="20226" y="15083"/>
                    </a:cubicBezTo>
                    <a:lnTo>
                      <a:pt x="7434" y="15083"/>
                    </a:lnTo>
                    <a:cubicBezTo>
                      <a:pt x="6797" y="15083"/>
                      <a:pt x="6228" y="14543"/>
                      <a:pt x="6127" y="13860"/>
                    </a:cubicBezTo>
                    <a:lnTo>
                      <a:pt x="3750" y="4715"/>
                    </a:lnTo>
                    <a:cubicBezTo>
                      <a:pt x="3750" y="4715"/>
                      <a:pt x="3348" y="3060"/>
                      <a:pt x="2645" y="2843"/>
                    </a:cubicBezTo>
                    <a:cubicBezTo>
                      <a:pt x="1540" y="2519"/>
                      <a:pt x="0" y="3168"/>
                      <a:pt x="0" y="1259"/>
                    </a:cubicBezTo>
                    <a:cubicBezTo>
                      <a:pt x="0" y="36"/>
                      <a:pt x="1037" y="36"/>
                      <a:pt x="1037" y="36"/>
                    </a:cubicBezTo>
                    <a:cubicBezTo>
                      <a:pt x="1071" y="36"/>
                      <a:pt x="1272" y="0"/>
                      <a:pt x="1540" y="0"/>
                    </a:cubicBezTo>
                    <a:cubicBezTo>
                      <a:pt x="3147" y="0"/>
                      <a:pt x="5056" y="647"/>
                      <a:pt x="5793" y="2951"/>
                    </a:cubicBezTo>
                    <a:lnTo>
                      <a:pt x="20293" y="4068"/>
                    </a:lnTo>
                    <a:cubicBezTo>
                      <a:pt x="21030" y="4103"/>
                      <a:pt x="21599" y="4715"/>
                      <a:pt x="21599" y="5508"/>
                    </a:cubicBezTo>
                    <a:close/>
                  </a:path>
                </a:pathLst>
              </a:custGeom>
              <a:solidFill>
                <a:sysClr val="window" lastClr="FFFFFF"/>
              </a:solidFill>
              <a:ln>
                <a:noFill/>
              </a:ln>
              <a:effectLst/>
            </p:spPr>
            <p:txBody>
              <a:bodyPr anchor="ctr"/>
              <a:lstStyle/>
              <a:p>
                <a:pPr algn="ctr">
                  <a:lnSpc>
                    <a:spcPct val="120000"/>
                  </a:lnSpc>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60" name="Freeform 5"/>
              <p:cNvSpPr>
                <a:spLocks noEditPoints="1"/>
              </p:cNvSpPr>
              <p:nvPr>
                <p:custDataLst>
                  <p:tags r:id="rId10"/>
                </p:custDataLst>
              </p:nvPr>
            </p:nvSpPr>
            <p:spPr bwMode="auto">
              <a:xfrm>
                <a:off x="2415908" y="2821802"/>
                <a:ext cx="7767320" cy="2572760"/>
              </a:xfrm>
              <a:custGeom>
                <a:avLst/>
                <a:gdLst>
                  <a:gd name="T0" fmla="*/ 61 w 1494"/>
                  <a:gd name="T1" fmla="*/ 328 h 524"/>
                  <a:gd name="T2" fmla="*/ 124 w 1494"/>
                  <a:gd name="T3" fmla="*/ 174 h 524"/>
                  <a:gd name="T4" fmla="*/ 187 w 1494"/>
                  <a:gd name="T5" fmla="*/ 328 h 524"/>
                  <a:gd name="T6" fmla="*/ 1315 w 1494"/>
                  <a:gd name="T7" fmla="*/ 395 h 524"/>
                  <a:gd name="T8" fmla="*/ 1221 w 1494"/>
                  <a:gd name="T9" fmla="*/ 168 h 524"/>
                  <a:gd name="T10" fmla="*/ 1408 w 1494"/>
                  <a:gd name="T11" fmla="*/ 168 h 524"/>
                  <a:gd name="T12" fmla="*/ 1315 w 1494"/>
                  <a:gd name="T13" fmla="*/ 395 h 524"/>
                  <a:gd name="T14" fmla="*/ 516 w 1494"/>
                  <a:gd name="T15" fmla="*/ 406 h 524"/>
                  <a:gd name="T16" fmla="*/ 657 w 1494"/>
                  <a:gd name="T17" fmla="*/ 63 h 524"/>
                  <a:gd name="T18" fmla="*/ 799 w 1494"/>
                  <a:gd name="T19" fmla="*/ 406 h 524"/>
                  <a:gd name="T20" fmla="*/ 657 w 1494"/>
                  <a:gd name="T21" fmla="*/ 0 h 524"/>
                  <a:gd name="T22" fmla="*/ 473 w 1494"/>
                  <a:gd name="T23" fmla="*/ 77 h 524"/>
                  <a:gd name="T24" fmla="*/ 391 w 1494"/>
                  <a:gd name="T25" fmla="*/ 187 h 524"/>
                  <a:gd name="T26" fmla="*/ 313 w 1494"/>
                  <a:gd name="T27" fmla="*/ 224 h 524"/>
                  <a:gd name="T28" fmla="*/ 200 w 1494"/>
                  <a:gd name="T29" fmla="*/ 164 h 524"/>
                  <a:gd name="T30" fmla="*/ 36 w 1494"/>
                  <a:gd name="T31" fmla="*/ 174 h 524"/>
                  <a:gd name="T32" fmla="*/ 0 w 1494"/>
                  <a:gd name="T33" fmla="*/ 265 h 524"/>
                  <a:gd name="T34" fmla="*/ 124 w 1494"/>
                  <a:gd name="T35" fmla="*/ 386 h 524"/>
                  <a:gd name="T36" fmla="*/ 217 w 1494"/>
                  <a:gd name="T37" fmla="*/ 343 h 524"/>
                  <a:gd name="T38" fmla="*/ 309 w 1494"/>
                  <a:gd name="T39" fmla="*/ 301 h 524"/>
                  <a:gd name="T40" fmla="*/ 422 w 1494"/>
                  <a:gd name="T41" fmla="*/ 375 h 524"/>
                  <a:gd name="T42" fmla="*/ 657 w 1494"/>
                  <a:gd name="T43" fmla="*/ 524 h 524"/>
                  <a:gd name="T44" fmla="*/ 853 w 1494"/>
                  <a:gd name="T45" fmla="*/ 435 h 524"/>
                  <a:gd name="T46" fmla="*/ 1028 w 1494"/>
                  <a:gd name="T47" fmla="*/ 319 h 524"/>
                  <a:gd name="T48" fmla="*/ 1209 w 1494"/>
                  <a:gd name="T49" fmla="*/ 408 h 524"/>
                  <a:gd name="T50" fmla="*/ 1409 w 1494"/>
                  <a:gd name="T51" fmla="*/ 416 h 524"/>
                  <a:gd name="T52" fmla="*/ 1412 w 1494"/>
                  <a:gd name="T53" fmla="*/ 413 h 524"/>
                  <a:gd name="T54" fmla="*/ 1466 w 1494"/>
                  <a:gd name="T55" fmla="*/ 363 h 524"/>
                  <a:gd name="T56" fmla="*/ 1472 w 1494"/>
                  <a:gd name="T57" fmla="*/ 172 h 524"/>
                  <a:gd name="T58" fmla="*/ 1315 w 1494"/>
                  <a:gd name="T59" fmla="*/ 82 h 524"/>
                  <a:gd name="T60" fmla="*/ 1179 w 1494"/>
                  <a:gd name="T61" fmla="*/ 134 h 524"/>
                  <a:gd name="T62" fmla="*/ 1025 w 1494"/>
                  <a:gd name="T63" fmla="*/ 207 h 524"/>
                  <a:gd name="T64" fmla="*/ 856 w 1494"/>
                  <a:gd name="T65" fmla="*/ 93 h 524"/>
                  <a:gd name="T66" fmla="*/ 657 w 1494"/>
                  <a:gd name="T67" fmla="*/ 0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94" h="524">
                    <a:moveTo>
                      <a:pt x="124" y="354"/>
                    </a:moveTo>
                    <a:cubicBezTo>
                      <a:pt x="101" y="354"/>
                      <a:pt x="78" y="345"/>
                      <a:pt x="61" y="328"/>
                    </a:cubicBezTo>
                    <a:cubicBezTo>
                      <a:pt x="26" y="293"/>
                      <a:pt x="26" y="236"/>
                      <a:pt x="61" y="201"/>
                    </a:cubicBezTo>
                    <a:cubicBezTo>
                      <a:pt x="78" y="183"/>
                      <a:pt x="101" y="174"/>
                      <a:pt x="124" y="174"/>
                    </a:cubicBezTo>
                    <a:cubicBezTo>
                      <a:pt x="147" y="174"/>
                      <a:pt x="170" y="183"/>
                      <a:pt x="187" y="201"/>
                    </a:cubicBezTo>
                    <a:cubicBezTo>
                      <a:pt x="222" y="236"/>
                      <a:pt x="222" y="293"/>
                      <a:pt x="187" y="328"/>
                    </a:cubicBezTo>
                    <a:cubicBezTo>
                      <a:pt x="170" y="345"/>
                      <a:pt x="147" y="354"/>
                      <a:pt x="124" y="354"/>
                    </a:cubicBezTo>
                    <a:moveTo>
                      <a:pt x="1315" y="395"/>
                    </a:moveTo>
                    <a:cubicBezTo>
                      <a:pt x="1281" y="395"/>
                      <a:pt x="1247" y="382"/>
                      <a:pt x="1221" y="356"/>
                    </a:cubicBezTo>
                    <a:cubicBezTo>
                      <a:pt x="1169" y="304"/>
                      <a:pt x="1169" y="220"/>
                      <a:pt x="1221" y="168"/>
                    </a:cubicBezTo>
                    <a:cubicBezTo>
                      <a:pt x="1247" y="142"/>
                      <a:pt x="1281" y="129"/>
                      <a:pt x="1315" y="129"/>
                    </a:cubicBezTo>
                    <a:cubicBezTo>
                      <a:pt x="1348" y="129"/>
                      <a:pt x="1382" y="142"/>
                      <a:pt x="1408" y="168"/>
                    </a:cubicBezTo>
                    <a:cubicBezTo>
                      <a:pt x="1460" y="220"/>
                      <a:pt x="1460" y="304"/>
                      <a:pt x="1408" y="356"/>
                    </a:cubicBezTo>
                    <a:cubicBezTo>
                      <a:pt x="1382" y="382"/>
                      <a:pt x="1348" y="395"/>
                      <a:pt x="1315" y="395"/>
                    </a:cubicBezTo>
                    <a:moveTo>
                      <a:pt x="657" y="465"/>
                    </a:moveTo>
                    <a:cubicBezTo>
                      <a:pt x="606" y="465"/>
                      <a:pt x="555" y="446"/>
                      <a:pt x="516" y="406"/>
                    </a:cubicBezTo>
                    <a:cubicBezTo>
                      <a:pt x="437" y="328"/>
                      <a:pt x="437" y="201"/>
                      <a:pt x="516" y="122"/>
                    </a:cubicBezTo>
                    <a:cubicBezTo>
                      <a:pt x="555" y="83"/>
                      <a:pt x="606" y="63"/>
                      <a:pt x="657" y="63"/>
                    </a:cubicBezTo>
                    <a:cubicBezTo>
                      <a:pt x="709" y="63"/>
                      <a:pt x="760" y="83"/>
                      <a:pt x="799" y="122"/>
                    </a:cubicBezTo>
                    <a:cubicBezTo>
                      <a:pt x="877" y="201"/>
                      <a:pt x="877" y="328"/>
                      <a:pt x="799" y="406"/>
                    </a:cubicBezTo>
                    <a:cubicBezTo>
                      <a:pt x="760" y="446"/>
                      <a:pt x="709" y="465"/>
                      <a:pt x="657" y="465"/>
                    </a:cubicBezTo>
                    <a:moveTo>
                      <a:pt x="657" y="0"/>
                    </a:moveTo>
                    <a:cubicBezTo>
                      <a:pt x="657" y="0"/>
                      <a:pt x="657" y="0"/>
                      <a:pt x="657" y="0"/>
                    </a:cubicBezTo>
                    <a:cubicBezTo>
                      <a:pt x="591" y="0"/>
                      <a:pt x="524" y="26"/>
                      <a:pt x="473" y="77"/>
                    </a:cubicBezTo>
                    <a:cubicBezTo>
                      <a:pt x="460" y="90"/>
                      <a:pt x="448" y="104"/>
                      <a:pt x="439" y="119"/>
                    </a:cubicBezTo>
                    <a:cubicBezTo>
                      <a:pt x="423" y="141"/>
                      <a:pt x="407" y="166"/>
                      <a:pt x="391" y="187"/>
                    </a:cubicBezTo>
                    <a:cubicBezTo>
                      <a:pt x="378" y="203"/>
                      <a:pt x="361" y="214"/>
                      <a:pt x="341" y="220"/>
                    </a:cubicBezTo>
                    <a:cubicBezTo>
                      <a:pt x="331" y="222"/>
                      <a:pt x="322" y="224"/>
                      <a:pt x="313" y="224"/>
                    </a:cubicBezTo>
                    <a:cubicBezTo>
                      <a:pt x="294" y="224"/>
                      <a:pt x="277" y="219"/>
                      <a:pt x="261" y="209"/>
                    </a:cubicBezTo>
                    <a:cubicBezTo>
                      <a:pt x="239" y="196"/>
                      <a:pt x="222" y="175"/>
                      <a:pt x="200" y="164"/>
                    </a:cubicBezTo>
                    <a:cubicBezTo>
                      <a:pt x="178" y="147"/>
                      <a:pt x="151" y="138"/>
                      <a:pt x="124" y="138"/>
                    </a:cubicBezTo>
                    <a:cubicBezTo>
                      <a:pt x="92" y="138"/>
                      <a:pt x="61" y="150"/>
                      <a:pt x="36" y="174"/>
                    </a:cubicBezTo>
                    <a:cubicBezTo>
                      <a:pt x="13" y="197"/>
                      <a:pt x="1" y="228"/>
                      <a:pt x="0" y="258"/>
                    </a:cubicBezTo>
                    <a:cubicBezTo>
                      <a:pt x="0" y="265"/>
                      <a:pt x="0" y="265"/>
                      <a:pt x="0" y="265"/>
                    </a:cubicBezTo>
                    <a:cubicBezTo>
                      <a:pt x="1" y="296"/>
                      <a:pt x="13" y="326"/>
                      <a:pt x="36" y="350"/>
                    </a:cubicBezTo>
                    <a:cubicBezTo>
                      <a:pt x="60" y="374"/>
                      <a:pt x="92" y="386"/>
                      <a:pt x="124" y="386"/>
                    </a:cubicBezTo>
                    <a:cubicBezTo>
                      <a:pt x="156" y="386"/>
                      <a:pt x="187" y="374"/>
                      <a:pt x="211" y="350"/>
                    </a:cubicBezTo>
                    <a:cubicBezTo>
                      <a:pt x="213" y="348"/>
                      <a:pt x="215" y="346"/>
                      <a:pt x="217" y="343"/>
                    </a:cubicBezTo>
                    <a:cubicBezTo>
                      <a:pt x="221" y="341"/>
                      <a:pt x="225" y="338"/>
                      <a:pt x="229" y="335"/>
                    </a:cubicBezTo>
                    <a:cubicBezTo>
                      <a:pt x="253" y="318"/>
                      <a:pt x="279" y="301"/>
                      <a:pt x="309" y="301"/>
                    </a:cubicBezTo>
                    <a:cubicBezTo>
                      <a:pt x="310" y="300"/>
                      <a:pt x="310" y="300"/>
                      <a:pt x="311" y="300"/>
                    </a:cubicBezTo>
                    <a:cubicBezTo>
                      <a:pt x="357" y="300"/>
                      <a:pt x="392" y="338"/>
                      <a:pt x="422" y="375"/>
                    </a:cubicBezTo>
                    <a:cubicBezTo>
                      <a:pt x="434" y="401"/>
                      <a:pt x="451" y="425"/>
                      <a:pt x="472" y="447"/>
                    </a:cubicBezTo>
                    <a:cubicBezTo>
                      <a:pt x="523" y="498"/>
                      <a:pt x="590" y="524"/>
                      <a:pt x="657" y="524"/>
                    </a:cubicBezTo>
                    <a:cubicBezTo>
                      <a:pt x="724" y="524"/>
                      <a:pt x="791" y="498"/>
                      <a:pt x="842" y="447"/>
                    </a:cubicBezTo>
                    <a:cubicBezTo>
                      <a:pt x="846" y="443"/>
                      <a:pt x="850" y="439"/>
                      <a:pt x="853" y="435"/>
                    </a:cubicBezTo>
                    <a:cubicBezTo>
                      <a:pt x="901" y="401"/>
                      <a:pt x="935" y="342"/>
                      <a:pt x="993" y="324"/>
                    </a:cubicBezTo>
                    <a:cubicBezTo>
                      <a:pt x="1004" y="321"/>
                      <a:pt x="1016" y="319"/>
                      <a:pt x="1028" y="319"/>
                    </a:cubicBezTo>
                    <a:cubicBezTo>
                      <a:pt x="1074" y="319"/>
                      <a:pt x="1118" y="344"/>
                      <a:pt x="1156" y="370"/>
                    </a:cubicBezTo>
                    <a:cubicBezTo>
                      <a:pt x="1173" y="383"/>
                      <a:pt x="1191" y="396"/>
                      <a:pt x="1209" y="408"/>
                    </a:cubicBezTo>
                    <a:cubicBezTo>
                      <a:pt x="1240" y="431"/>
                      <a:pt x="1277" y="442"/>
                      <a:pt x="1315" y="442"/>
                    </a:cubicBezTo>
                    <a:cubicBezTo>
                      <a:pt x="1347" y="442"/>
                      <a:pt x="1380" y="433"/>
                      <a:pt x="1409" y="416"/>
                    </a:cubicBezTo>
                    <a:cubicBezTo>
                      <a:pt x="1409" y="417"/>
                      <a:pt x="1409" y="417"/>
                      <a:pt x="1409" y="417"/>
                    </a:cubicBezTo>
                    <a:cubicBezTo>
                      <a:pt x="1410" y="416"/>
                      <a:pt x="1411" y="414"/>
                      <a:pt x="1412" y="413"/>
                    </a:cubicBezTo>
                    <a:cubicBezTo>
                      <a:pt x="1423" y="407"/>
                      <a:pt x="1436" y="397"/>
                      <a:pt x="1445" y="388"/>
                    </a:cubicBezTo>
                    <a:cubicBezTo>
                      <a:pt x="1450" y="384"/>
                      <a:pt x="1461" y="369"/>
                      <a:pt x="1466" y="363"/>
                    </a:cubicBezTo>
                    <a:cubicBezTo>
                      <a:pt x="1466" y="363"/>
                      <a:pt x="1493" y="327"/>
                      <a:pt x="1493" y="264"/>
                    </a:cubicBezTo>
                    <a:cubicBezTo>
                      <a:pt x="1494" y="218"/>
                      <a:pt x="1472" y="172"/>
                      <a:pt x="1472" y="172"/>
                    </a:cubicBezTo>
                    <a:cubicBezTo>
                      <a:pt x="1465" y="161"/>
                      <a:pt x="1451" y="144"/>
                      <a:pt x="1442" y="134"/>
                    </a:cubicBezTo>
                    <a:cubicBezTo>
                      <a:pt x="1407" y="99"/>
                      <a:pt x="1361" y="82"/>
                      <a:pt x="1315" y="82"/>
                    </a:cubicBezTo>
                    <a:cubicBezTo>
                      <a:pt x="1274" y="82"/>
                      <a:pt x="1234" y="95"/>
                      <a:pt x="1201" y="122"/>
                    </a:cubicBezTo>
                    <a:cubicBezTo>
                      <a:pt x="1193" y="126"/>
                      <a:pt x="1186" y="130"/>
                      <a:pt x="1179" y="134"/>
                    </a:cubicBezTo>
                    <a:cubicBezTo>
                      <a:pt x="1132" y="164"/>
                      <a:pt x="1088" y="205"/>
                      <a:pt x="1029" y="207"/>
                    </a:cubicBezTo>
                    <a:cubicBezTo>
                      <a:pt x="1028" y="207"/>
                      <a:pt x="1026" y="207"/>
                      <a:pt x="1025" y="207"/>
                    </a:cubicBezTo>
                    <a:cubicBezTo>
                      <a:pt x="976" y="207"/>
                      <a:pt x="937" y="180"/>
                      <a:pt x="904" y="144"/>
                    </a:cubicBezTo>
                    <a:cubicBezTo>
                      <a:pt x="888" y="127"/>
                      <a:pt x="873" y="108"/>
                      <a:pt x="856" y="93"/>
                    </a:cubicBezTo>
                    <a:cubicBezTo>
                      <a:pt x="852" y="88"/>
                      <a:pt x="847" y="82"/>
                      <a:pt x="842" y="77"/>
                    </a:cubicBezTo>
                    <a:cubicBezTo>
                      <a:pt x="791" y="26"/>
                      <a:pt x="724" y="0"/>
                      <a:pt x="657" y="0"/>
                    </a:cubicBezTo>
                  </a:path>
                </a:pathLst>
              </a:custGeom>
              <a:solidFill>
                <a:srgbClr val="DEE0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（二）数据的分类汇总</a:t>
            </a:r>
          </a:p>
        </p:txBody>
      </p:sp>
      <p:sp>
        <p:nvSpPr>
          <p:cNvPr id="39" name="TextBox 38"/>
          <p:cNvSpPr txBox="1"/>
          <p:nvPr/>
        </p:nvSpPr>
        <p:spPr>
          <a:xfrm>
            <a:off x="1256631" y="2295672"/>
            <a:ext cx="5096043" cy="3785652"/>
          </a:xfrm>
          <a:prstGeom prst="rect">
            <a:avLst/>
          </a:prstGeom>
          <a:noFill/>
        </p:spPr>
        <p:txBody>
          <a:bodyPr wrap="square" rtlCol="0">
            <a:spAutoFit/>
          </a:bodyPr>
          <a:lstStyle/>
          <a:p>
            <a:pPr indent="609600" algn="just">
              <a:lnSpc>
                <a:spcPct val="200000"/>
              </a:lnSpc>
            </a:pPr>
            <a:r>
              <a:rPr lang="zh-CN" altLang="en-US" sz="2000" dirty="0">
                <a:latin typeface="+mn-ea"/>
                <a:cs typeface="+mn-ea"/>
                <a:sym typeface="Times New Roman" panose="02020603050405020304" pitchFamily="18" charset="0"/>
              </a:rPr>
              <a:t>数据的分类汇总就是将性质相同或相似的一类数据放到一起，使它们成为“一类”，并进一步对这类数据进行各种统计计算。这样不仅能使电子表格的数据结构更加清晰，还能有针对性地对数据进行汇总。“分类汇总”对话</a:t>
            </a:r>
            <a:r>
              <a:rPr lang="zh-CN" altLang="en-US" sz="2000" dirty="0" smtClean="0">
                <a:latin typeface="+mn-ea"/>
                <a:cs typeface="+mn-ea"/>
                <a:sym typeface="Times New Roman" panose="02020603050405020304" pitchFamily="18" charset="0"/>
              </a:rPr>
              <a:t>框如右图所示。</a:t>
            </a:r>
            <a:endParaRPr lang="zh-CN" altLang="en-US" sz="2000" dirty="0">
              <a:latin typeface="+mn-ea"/>
              <a:cs typeface="+mn-ea"/>
              <a:sym typeface="Times New Roman" panose="02020603050405020304" pitchFamily="18" charset="0"/>
            </a:endParaRPr>
          </a:p>
        </p:txBody>
      </p:sp>
      <p:sp>
        <p:nvSpPr>
          <p:cNvPr id="20" name="Round Same Side Corner Rectangle 48"/>
          <p:cNvSpPr/>
          <p:nvPr/>
        </p:nvSpPr>
        <p:spPr>
          <a:xfrm rot="5400000">
            <a:off x="3574610" y="-862534"/>
            <a:ext cx="417301" cy="5427583"/>
          </a:xfrm>
          <a:prstGeom prst="round2SameRect">
            <a:avLst>
              <a:gd name="adj1" fmla="val 50000"/>
              <a:gd name="adj2"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8965"/>
            <a:endParaRPr lang="bg-BG" sz="1600">
              <a:solidFill>
                <a:schemeClr val="tx1">
                  <a:lumMod val="95000"/>
                  <a:lumOff val="5000"/>
                </a:schemeClr>
              </a:solidFill>
            </a:endParaRPr>
          </a:p>
        </p:txBody>
      </p:sp>
      <p:pic>
        <p:nvPicPr>
          <p:cNvPr id="2" name="图片 1"/>
          <p:cNvPicPr>
            <a:picLocks noChangeAspect="1"/>
          </p:cNvPicPr>
          <p:nvPr/>
        </p:nvPicPr>
        <p:blipFill>
          <a:blip r:embed="rId2"/>
          <a:stretch>
            <a:fillRect/>
          </a:stretch>
        </p:blipFill>
        <p:spPr>
          <a:xfrm>
            <a:off x="7208562" y="2059909"/>
            <a:ext cx="3314286" cy="4361905"/>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（三</a:t>
            </a:r>
            <a:r>
              <a:rPr lang="zh-CN" altLang="en-US" dirty="0" smtClean="0"/>
              <a:t>）认识图表</a:t>
            </a:r>
            <a:endParaRPr lang="zh-CN" altLang="en-US" dirty="0"/>
          </a:p>
        </p:txBody>
      </p:sp>
      <p:sp>
        <p:nvSpPr>
          <p:cNvPr id="39" name="TextBox 38"/>
          <p:cNvSpPr txBox="1"/>
          <p:nvPr/>
        </p:nvSpPr>
        <p:spPr>
          <a:xfrm>
            <a:off x="550777" y="1268976"/>
            <a:ext cx="10962105" cy="1015663"/>
          </a:xfrm>
          <a:prstGeom prst="rect">
            <a:avLst/>
          </a:prstGeom>
          <a:noFill/>
        </p:spPr>
        <p:txBody>
          <a:bodyPr wrap="square" rtlCol="0">
            <a:spAutoFit/>
          </a:bodyPr>
          <a:lstStyle/>
          <a:p>
            <a:pPr indent="609600" algn="just">
              <a:lnSpc>
                <a:spcPct val="150000"/>
              </a:lnSpc>
            </a:pPr>
            <a:r>
              <a:rPr lang="zh-CN" altLang="en-US" sz="2000" dirty="0">
                <a:latin typeface="+mn-ea"/>
                <a:cs typeface="+mn-ea"/>
                <a:sym typeface="Times New Roman" panose="02020603050405020304" pitchFamily="18" charset="0"/>
              </a:rPr>
              <a:t>利用图表可将抽象的数据直观地表现出来，另外，将电子表格中的数据与图形联系起来，会让数据更加清楚、更容易被理解</a:t>
            </a:r>
            <a:r>
              <a:rPr lang="zh-CN" altLang="en-US" sz="2000" dirty="0" smtClean="0">
                <a:latin typeface="+mn-ea"/>
                <a:cs typeface="+mn-ea"/>
                <a:sym typeface="Times New Roman" panose="02020603050405020304" pitchFamily="18" charset="0"/>
              </a:rPr>
              <a:t>。</a:t>
            </a:r>
            <a:endParaRPr lang="zh-CN" altLang="en-US" sz="2000" dirty="0">
              <a:latin typeface="+mn-ea"/>
              <a:cs typeface="+mn-ea"/>
              <a:sym typeface="Times New Roman" panose="02020603050405020304" pitchFamily="18" charset="0"/>
            </a:endParaRPr>
          </a:p>
        </p:txBody>
      </p:sp>
      <p:grpSp>
        <p:nvGrpSpPr>
          <p:cNvPr id="4" name="组合 3"/>
          <p:cNvGrpSpPr/>
          <p:nvPr/>
        </p:nvGrpSpPr>
        <p:grpSpPr>
          <a:xfrm>
            <a:off x="1986916" y="3059563"/>
            <a:ext cx="7693253" cy="1884095"/>
            <a:chOff x="1885398" y="2639758"/>
            <a:chExt cx="7693253" cy="1884095"/>
          </a:xfrm>
        </p:grpSpPr>
        <p:grpSp>
          <p:nvGrpSpPr>
            <p:cNvPr id="20" name="组合 19"/>
            <p:cNvGrpSpPr/>
            <p:nvPr/>
          </p:nvGrpSpPr>
          <p:grpSpPr>
            <a:xfrm>
              <a:off x="1885398" y="2763698"/>
              <a:ext cx="615950" cy="380877"/>
              <a:chOff x="5262563" y="628650"/>
              <a:chExt cx="1714501" cy="1081088"/>
            </a:xfrm>
          </p:grpSpPr>
          <p:sp>
            <p:nvSpPr>
              <p:cNvPr id="90" name="Freeform 30"/>
              <p:cNvSpPr/>
              <p:nvPr/>
            </p:nvSpPr>
            <p:spPr bwMode="auto">
              <a:xfrm>
                <a:off x="5538788" y="1468438"/>
                <a:ext cx="1155700" cy="65088"/>
              </a:xfrm>
              <a:custGeom>
                <a:avLst/>
                <a:gdLst>
                  <a:gd name="T0" fmla="*/ 0 w 728"/>
                  <a:gd name="T1" fmla="*/ 41 h 41"/>
                  <a:gd name="T2" fmla="*/ 0 w 728"/>
                  <a:gd name="T3" fmla="*/ 0 h 41"/>
                  <a:gd name="T4" fmla="*/ 728 w 728"/>
                  <a:gd name="T5" fmla="*/ 0 h 41"/>
                  <a:gd name="T6" fmla="*/ 728 w 728"/>
                  <a:gd name="T7" fmla="*/ 41 h 41"/>
                  <a:gd name="T8" fmla="*/ 0 w 728"/>
                  <a:gd name="T9" fmla="*/ 41 h 41"/>
                  <a:gd name="T10" fmla="*/ 0 w 728"/>
                  <a:gd name="T11" fmla="*/ 41 h 41"/>
                </a:gdLst>
                <a:ahLst/>
                <a:cxnLst>
                  <a:cxn ang="0">
                    <a:pos x="T0" y="T1"/>
                  </a:cxn>
                  <a:cxn ang="0">
                    <a:pos x="T2" y="T3"/>
                  </a:cxn>
                  <a:cxn ang="0">
                    <a:pos x="T4" y="T5"/>
                  </a:cxn>
                  <a:cxn ang="0">
                    <a:pos x="T6" y="T7"/>
                  </a:cxn>
                  <a:cxn ang="0">
                    <a:pos x="T8" y="T9"/>
                  </a:cxn>
                  <a:cxn ang="0">
                    <a:pos x="T10" y="T11"/>
                  </a:cxn>
                </a:cxnLst>
                <a:rect l="0" t="0" r="r" b="b"/>
                <a:pathLst>
                  <a:path w="728" h="41">
                    <a:moveTo>
                      <a:pt x="0" y="41"/>
                    </a:moveTo>
                    <a:lnTo>
                      <a:pt x="0" y="0"/>
                    </a:lnTo>
                    <a:lnTo>
                      <a:pt x="728" y="0"/>
                    </a:lnTo>
                    <a:lnTo>
                      <a:pt x="728" y="41"/>
                    </a:lnTo>
                    <a:lnTo>
                      <a:pt x="0" y="41"/>
                    </a:lnTo>
                    <a:lnTo>
                      <a:pt x="0" y="41"/>
                    </a:lnTo>
                    <a:close/>
                  </a:path>
                </a:pathLst>
              </a:custGeom>
              <a:solidFill>
                <a:srgbClr val="A6C8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31"/>
              <p:cNvSpPr/>
              <p:nvPr/>
            </p:nvSpPr>
            <p:spPr bwMode="auto">
              <a:xfrm>
                <a:off x="6088063" y="901700"/>
                <a:ext cx="65088" cy="587375"/>
              </a:xfrm>
              <a:custGeom>
                <a:avLst/>
                <a:gdLst>
                  <a:gd name="T0" fmla="*/ 0 w 41"/>
                  <a:gd name="T1" fmla="*/ 370 h 370"/>
                  <a:gd name="T2" fmla="*/ 0 w 41"/>
                  <a:gd name="T3" fmla="*/ 0 h 370"/>
                  <a:gd name="T4" fmla="*/ 41 w 41"/>
                  <a:gd name="T5" fmla="*/ 0 h 370"/>
                  <a:gd name="T6" fmla="*/ 41 w 41"/>
                  <a:gd name="T7" fmla="*/ 370 h 370"/>
                  <a:gd name="T8" fmla="*/ 0 w 41"/>
                  <a:gd name="T9" fmla="*/ 370 h 370"/>
                  <a:gd name="T10" fmla="*/ 0 w 41"/>
                  <a:gd name="T11" fmla="*/ 370 h 370"/>
                </a:gdLst>
                <a:ahLst/>
                <a:cxnLst>
                  <a:cxn ang="0">
                    <a:pos x="T0" y="T1"/>
                  </a:cxn>
                  <a:cxn ang="0">
                    <a:pos x="T2" y="T3"/>
                  </a:cxn>
                  <a:cxn ang="0">
                    <a:pos x="T4" y="T5"/>
                  </a:cxn>
                  <a:cxn ang="0">
                    <a:pos x="T6" y="T7"/>
                  </a:cxn>
                  <a:cxn ang="0">
                    <a:pos x="T8" y="T9"/>
                  </a:cxn>
                  <a:cxn ang="0">
                    <a:pos x="T10" y="T11"/>
                  </a:cxn>
                </a:cxnLst>
                <a:rect l="0" t="0" r="r" b="b"/>
                <a:pathLst>
                  <a:path w="41" h="370">
                    <a:moveTo>
                      <a:pt x="0" y="370"/>
                    </a:moveTo>
                    <a:lnTo>
                      <a:pt x="0" y="0"/>
                    </a:lnTo>
                    <a:lnTo>
                      <a:pt x="41" y="0"/>
                    </a:lnTo>
                    <a:lnTo>
                      <a:pt x="41" y="370"/>
                    </a:lnTo>
                    <a:lnTo>
                      <a:pt x="0" y="370"/>
                    </a:lnTo>
                    <a:lnTo>
                      <a:pt x="0" y="370"/>
                    </a:lnTo>
                    <a:close/>
                  </a:path>
                </a:pathLst>
              </a:custGeom>
              <a:solidFill>
                <a:srgbClr val="A6C8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32"/>
              <p:cNvSpPr/>
              <p:nvPr/>
            </p:nvSpPr>
            <p:spPr bwMode="auto">
              <a:xfrm>
                <a:off x="5262563" y="1292225"/>
                <a:ext cx="431800" cy="417513"/>
              </a:xfrm>
              <a:custGeom>
                <a:avLst/>
                <a:gdLst>
                  <a:gd name="T0" fmla="*/ 147 w 147"/>
                  <a:gd name="T1" fmla="*/ 120 h 142"/>
                  <a:gd name="T2" fmla="*/ 124 w 147"/>
                  <a:gd name="T3" fmla="*/ 142 h 142"/>
                  <a:gd name="T4" fmla="*/ 23 w 147"/>
                  <a:gd name="T5" fmla="*/ 142 h 142"/>
                  <a:gd name="T6" fmla="*/ 0 w 147"/>
                  <a:gd name="T7" fmla="*/ 120 h 142"/>
                  <a:gd name="T8" fmla="*/ 0 w 147"/>
                  <a:gd name="T9" fmla="*/ 22 h 142"/>
                  <a:gd name="T10" fmla="*/ 23 w 147"/>
                  <a:gd name="T11" fmla="*/ 0 h 142"/>
                  <a:gd name="T12" fmla="*/ 124 w 147"/>
                  <a:gd name="T13" fmla="*/ 0 h 142"/>
                  <a:gd name="T14" fmla="*/ 147 w 147"/>
                  <a:gd name="T15" fmla="*/ 22 h 142"/>
                  <a:gd name="T16" fmla="*/ 147 w 147"/>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142">
                    <a:moveTo>
                      <a:pt x="147" y="120"/>
                    </a:moveTo>
                    <a:cubicBezTo>
                      <a:pt x="147" y="132"/>
                      <a:pt x="137" y="142"/>
                      <a:pt x="124" y="142"/>
                    </a:cubicBezTo>
                    <a:cubicBezTo>
                      <a:pt x="23" y="142"/>
                      <a:pt x="23" y="142"/>
                      <a:pt x="23" y="142"/>
                    </a:cubicBezTo>
                    <a:cubicBezTo>
                      <a:pt x="10" y="142"/>
                      <a:pt x="0" y="132"/>
                      <a:pt x="0" y="120"/>
                    </a:cubicBezTo>
                    <a:cubicBezTo>
                      <a:pt x="0" y="22"/>
                      <a:pt x="0" y="22"/>
                      <a:pt x="0" y="22"/>
                    </a:cubicBezTo>
                    <a:cubicBezTo>
                      <a:pt x="0" y="10"/>
                      <a:pt x="10" y="0"/>
                      <a:pt x="23" y="0"/>
                    </a:cubicBezTo>
                    <a:cubicBezTo>
                      <a:pt x="124" y="0"/>
                      <a:pt x="124" y="0"/>
                      <a:pt x="124" y="0"/>
                    </a:cubicBezTo>
                    <a:cubicBezTo>
                      <a:pt x="137" y="0"/>
                      <a:pt x="147" y="10"/>
                      <a:pt x="147" y="22"/>
                    </a:cubicBezTo>
                    <a:lnTo>
                      <a:pt x="147" y="120"/>
                    </a:ln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33"/>
              <p:cNvSpPr/>
              <p:nvPr/>
            </p:nvSpPr>
            <p:spPr bwMode="auto">
              <a:xfrm>
                <a:off x="5907088" y="1292225"/>
                <a:ext cx="428625" cy="417513"/>
              </a:xfrm>
              <a:custGeom>
                <a:avLst/>
                <a:gdLst>
                  <a:gd name="T0" fmla="*/ 146 w 146"/>
                  <a:gd name="T1" fmla="*/ 120 h 142"/>
                  <a:gd name="T2" fmla="*/ 123 w 146"/>
                  <a:gd name="T3" fmla="*/ 142 h 142"/>
                  <a:gd name="T4" fmla="*/ 22 w 146"/>
                  <a:gd name="T5" fmla="*/ 142 h 142"/>
                  <a:gd name="T6" fmla="*/ 0 w 146"/>
                  <a:gd name="T7" fmla="*/ 120 h 142"/>
                  <a:gd name="T8" fmla="*/ 0 w 146"/>
                  <a:gd name="T9" fmla="*/ 22 h 142"/>
                  <a:gd name="T10" fmla="*/ 22 w 146"/>
                  <a:gd name="T11" fmla="*/ 0 h 142"/>
                  <a:gd name="T12" fmla="*/ 123 w 146"/>
                  <a:gd name="T13" fmla="*/ 0 h 142"/>
                  <a:gd name="T14" fmla="*/ 146 w 146"/>
                  <a:gd name="T15" fmla="*/ 22 h 142"/>
                  <a:gd name="T16" fmla="*/ 146 w 146"/>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142">
                    <a:moveTo>
                      <a:pt x="146" y="120"/>
                    </a:moveTo>
                    <a:cubicBezTo>
                      <a:pt x="146" y="132"/>
                      <a:pt x="136" y="142"/>
                      <a:pt x="123" y="142"/>
                    </a:cubicBezTo>
                    <a:cubicBezTo>
                      <a:pt x="22" y="142"/>
                      <a:pt x="22" y="142"/>
                      <a:pt x="22" y="142"/>
                    </a:cubicBezTo>
                    <a:cubicBezTo>
                      <a:pt x="10" y="142"/>
                      <a:pt x="0" y="132"/>
                      <a:pt x="0" y="120"/>
                    </a:cubicBezTo>
                    <a:cubicBezTo>
                      <a:pt x="0" y="22"/>
                      <a:pt x="0" y="22"/>
                      <a:pt x="0" y="22"/>
                    </a:cubicBezTo>
                    <a:cubicBezTo>
                      <a:pt x="0" y="10"/>
                      <a:pt x="10" y="0"/>
                      <a:pt x="22" y="0"/>
                    </a:cubicBezTo>
                    <a:cubicBezTo>
                      <a:pt x="123" y="0"/>
                      <a:pt x="123" y="0"/>
                      <a:pt x="123" y="0"/>
                    </a:cubicBezTo>
                    <a:cubicBezTo>
                      <a:pt x="136" y="0"/>
                      <a:pt x="146" y="10"/>
                      <a:pt x="146" y="22"/>
                    </a:cubicBezTo>
                    <a:lnTo>
                      <a:pt x="146" y="120"/>
                    </a:ln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34"/>
              <p:cNvSpPr/>
              <p:nvPr/>
            </p:nvSpPr>
            <p:spPr bwMode="auto">
              <a:xfrm>
                <a:off x="6546851" y="1292225"/>
                <a:ext cx="430213" cy="417513"/>
              </a:xfrm>
              <a:custGeom>
                <a:avLst/>
                <a:gdLst>
                  <a:gd name="T0" fmla="*/ 146 w 146"/>
                  <a:gd name="T1" fmla="*/ 120 h 142"/>
                  <a:gd name="T2" fmla="*/ 124 w 146"/>
                  <a:gd name="T3" fmla="*/ 142 h 142"/>
                  <a:gd name="T4" fmla="*/ 22 w 146"/>
                  <a:gd name="T5" fmla="*/ 142 h 142"/>
                  <a:gd name="T6" fmla="*/ 0 w 146"/>
                  <a:gd name="T7" fmla="*/ 120 h 142"/>
                  <a:gd name="T8" fmla="*/ 0 w 146"/>
                  <a:gd name="T9" fmla="*/ 22 h 142"/>
                  <a:gd name="T10" fmla="*/ 22 w 146"/>
                  <a:gd name="T11" fmla="*/ 0 h 142"/>
                  <a:gd name="T12" fmla="*/ 124 w 146"/>
                  <a:gd name="T13" fmla="*/ 0 h 142"/>
                  <a:gd name="T14" fmla="*/ 146 w 146"/>
                  <a:gd name="T15" fmla="*/ 22 h 142"/>
                  <a:gd name="T16" fmla="*/ 146 w 146"/>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142">
                    <a:moveTo>
                      <a:pt x="146" y="120"/>
                    </a:moveTo>
                    <a:cubicBezTo>
                      <a:pt x="146" y="132"/>
                      <a:pt x="136" y="142"/>
                      <a:pt x="124" y="142"/>
                    </a:cubicBezTo>
                    <a:cubicBezTo>
                      <a:pt x="22" y="142"/>
                      <a:pt x="22" y="142"/>
                      <a:pt x="22" y="142"/>
                    </a:cubicBezTo>
                    <a:cubicBezTo>
                      <a:pt x="10" y="142"/>
                      <a:pt x="0" y="132"/>
                      <a:pt x="0" y="120"/>
                    </a:cubicBezTo>
                    <a:cubicBezTo>
                      <a:pt x="0" y="22"/>
                      <a:pt x="0" y="22"/>
                      <a:pt x="0" y="22"/>
                    </a:cubicBezTo>
                    <a:cubicBezTo>
                      <a:pt x="0" y="10"/>
                      <a:pt x="10" y="0"/>
                      <a:pt x="22" y="0"/>
                    </a:cubicBezTo>
                    <a:cubicBezTo>
                      <a:pt x="124" y="0"/>
                      <a:pt x="124" y="0"/>
                      <a:pt x="124" y="0"/>
                    </a:cubicBezTo>
                    <a:cubicBezTo>
                      <a:pt x="136" y="0"/>
                      <a:pt x="146" y="10"/>
                      <a:pt x="146" y="22"/>
                    </a:cubicBezTo>
                    <a:lnTo>
                      <a:pt x="146" y="120"/>
                    </a:ln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35"/>
              <p:cNvSpPr/>
              <p:nvPr/>
            </p:nvSpPr>
            <p:spPr bwMode="auto">
              <a:xfrm>
                <a:off x="5611813" y="628650"/>
                <a:ext cx="1014413" cy="417513"/>
              </a:xfrm>
              <a:custGeom>
                <a:avLst/>
                <a:gdLst>
                  <a:gd name="T0" fmla="*/ 345 w 345"/>
                  <a:gd name="T1" fmla="*/ 120 h 142"/>
                  <a:gd name="T2" fmla="*/ 323 w 345"/>
                  <a:gd name="T3" fmla="*/ 142 h 142"/>
                  <a:gd name="T4" fmla="*/ 22 w 345"/>
                  <a:gd name="T5" fmla="*/ 142 h 142"/>
                  <a:gd name="T6" fmla="*/ 0 w 345"/>
                  <a:gd name="T7" fmla="*/ 120 h 142"/>
                  <a:gd name="T8" fmla="*/ 0 w 345"/>
                  <a:gd name="T9" fmla="*/ 22 h 142"/>
                  <a:gd name="T10" fmla="*/ 22 w 345"/>
                  <a:gd name="T11" fmla="*/ 0 h 142"/>
                  <a:gd name="T12" fmla="*/ 323 w 345"/>
                  <a:gd name="T13" fmla="*/ 0 h 142"/>
                  <a:gd name="T14" fmla="*/ 345 w 345"/>
                  <a:gd name="T15" fmla="*/ 22 h 142"/>
                  <a:gd name="T16" fmla="*/ 345 w 345"/>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142">
                    <a:moveTo>
                      <a:pt x="345" y="120"/>
                    </a:moveTo>
                    <a:cubicBezTo>
                      <a:pt x="345" y="132"/>
                      <a:pt x="335" y="142"/>
                      <a:pt x="323" y="142"/>
                    </a:cubicBezTo>
                    <a:cubicBezTo>
                      <a:pt x="22" y="142"/>
                      <a:pt x="22" y="142"/>
                      <a:pt x="22" y="142"/>
                    </a:cubicBezTo>
                    <a:cubicBezTo>
                      <a:pt x="10" y="142"/>
                      <a:pt x="0" y="132"/>
                      <a:pt x="0" y="120"/>
                    </a:cubicBezTo>
                    <a:cubicBezTo>
                      <a:pt x="0" y="22"/>
                      <a:pt x="0" y="22"/>
                      <a:pt x="0" y="22"/>
                    </a:cubicBezTo>
                    <a:cubicBezTo>
                      <a:pt x="0" y="10"/>
                      <a:pt x="10" y="0"/>
                      <a:pt x="22" y="0"/>
                    </a:cubicBezTo>
                    <a:cubicBezTo>
                      <a:pt x="323" y="0"/>
                      <a:pt x="323" y="0"/>
                      <a:pt x="323" y="0"/>
                    </a:cubicBezTo>
                    <a:cubicBezTo>
                      <a:pt x="335" y="0"/>
                      <a:pt x="345" y="10"/>
                      <a:pt x="345" y="22"/>
                    </a:cubicBezTo>
                    <a:lnTo>
                      <a:pt x="345" y="120"/>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2" name="组合 21"/>
            <p:cNvGrpSpPr/>
            <p:nvPr/>
          </p:nvGrpSpPr>
          <p:grpSpPr>
            <a:xfrm>
              <a:off x="1885398" y="4105726"/>
              <a:ext cx="615950" cy="380877"/>
              <a:chOff x="5262563" y="628650"/>
              <a:chExt cx="1714501" cy="1081088"/>
            </a:xfrm>
          </p:grpSpPr>
          <p:sp>
            <p:nvSpPr>
              <p:cNvPr id="84" name="Freeform 30"/>
              <p:cNvSpPr/>
              <p:nvPr/>
            </p:nvSpPr>
            <p:spPr bwMode="auto">
              <a:xfrm>
                <a:off x="5538788" y="1468438"/>
                <a:ext cx="1155700" cy="65088"/>
              </a:xfrm>
              <a:custGeom>
                <a:avLst/>
                <a:gdLst>
                  <a:gd name="T0" fmla="*/ 0 w 728"/>
                  <a:gd name="T1" fmla="*/ 41 h 41"/>
                  <a:gd name="T2" fmla="*/ 0 w 728"/>
                  <a:gd name="T3" fmla="*/ 0 h 41"/>
                  <a:gd name="T4" fmla="*/ 728 w 728"/>
                  <a:gd name="T5" fmla="*/ 0 h 41"/>
                  <a:gd name="T6" fmla="*/ 728 w 728"/>
                  <a:gd name="T7" fmla="*/ 41 h 41"/>
                  <a:gd name="T8" fmla="*/ 0 w 728"/>
                  <a:gd name="T9" fmla="*/ 41 h 41"/>
                  <a:gd name="T10" fmla="*/ 0 w 728"/>
                  <a:gd name="T11" fmla="*/ 41 h 41"/>
                </a:gdLst>
                <a:ahLst/>
                <a:cxnLst>
                  <a:cxn ang="0">
                    <a:pos x="T0" y="T1"/>
                  </a:cxn>
                  <a:cxn ang="0">
                    <a:pos x="T2" y="T3"/>
                  </a:cxn>
                  <a:cxn ang="0">
                    <a:pos x="T4" y="T5"/>
                  </a:cxn>
                  <a:cxn ang="0">
                    <a:pos x="T6" y="T7"/>
                  </a:cxn>
                  <a:cxn ang="0">
                    <a:pos x="T8" y="T9"/>
                  </a:cxn>
                  <a:cxn ang="0">
                    <a:pos x="T10" y="T11"/>
                  </a:cxn>
                </a:cxnLst>
                <a:rect l="0" t="0" r="r" b="b"/>
                <a:pathLst>
                  <a:path w="728" h="41">
                    <a:moveTo>
                      <a:pt x="0" y="41"/>
                    </a:moveTo>
                    <a:lnTo>
                      <a:pt x="0" y="0"/>
                    </a:lnTo>
                    <a:lnTo>
                      <a:pt x="728" y="0"/>
                    </a:lnTo>
                    <a:lnTo>
                      <a:pt x="728" y="41"/>
                    </a:lnTo>
                    <a:lnTo>
                      <a:pt x="0" y="41"/>
                    </a:lnTo>
                    <a:lnTo>
                      <a:pt x="0" y="41"/>
                    </a:lnTo>
                    <a:close/>
                  </a:path>
                </a:pathLst>
              </a:custGeom>
              <a:solidFill>
                <a:srgbClr val="A6C8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31"/>
              <p:cNvSpPr/>
              <p:nvPr/>
            </p:nvSpPr>
            <p:spPr bwMode="auto">
              <a:xfrm>
                <a:off x="6088063" y="901700"/>
                <a:ext cx="65088" cy="587375"/>
              </a:xfrm>
              <a:custGeom>
                <a:avLst/>
                <a:gdLst>
                  <a:gd name="T0" fmla="*/ 0 w 41"/>
                  <a:gd name="T1" fmla="*/ 370 h 370"/>
                  <a:gd name="T2" fmla="*/ 0 w 41"/>
                  <a:gd name="T3" fmla="*/ 0 h 370"/>
                  <a:gd name="T4" fmla="*/ 41 w 41"/>
                  <a:gd name="T5" fmla="*/ 0 h 370"/>
                  <a:gd name="T6" fmla="*/ 41 w 41"/>
                  <a:gd name="T7" fmla="*/ 370 h 370"/>
                  <a:gd name="T8" fmla="*/ 0 w 41"/>
                  <a:gd name="T9" fmla="*/ 370 h 370"/>
                  <a:gd name="T10" fmla="*/ 0 w 41"/>
                  <a:gd name="T11" fmla="*/ 370 h 370"/>
                </a:gdLst>
                <a:ahLst/>
                <a:cxnLst>
                  <a:cxn ang="0">
                    <a:pos x="T0" y="T1"/>
                  </a:cxn>
                  <a:cxn ang="0">
                    <a:pos x="T2" y="T3"/>
                  </a:cxn>
                  <a:cxn ang="0">
                    <a:pos x="T4" y="T5"/>
                  </a:cxn>
                  <a:cxn ang="0">
                    <a:pos x="T6" y="T7"/>
                  </a:cxn>
                  <a:cxn ang="0">
                    <a:pos x="T8" y="T9"/>
                  </a:cxn>
                  <a:cxn ang="0">
                    <a:pos x="T10" y="T11"/>
                  </a:cxn>
                </a:cxnLst>
                <a:rect l="0" t="0" r="r" b="b"/>
                <a:pathLst>
                  <a:path w="41" h="370">
                    <a:moveTo>
                      <a:pt x="0" y="370"/>
                    </a:moveTo>
                    <a:lnTo>
                      <a:pt x="0" y="0"/>
                    </a:lnTo>
                    <a:lnTo>
                      <a:pt x="41" y="0"/>
                    </a:lnTo>
                    <a:lnTo>
                      <a:pt x="41" y="370"/>
                    </a:lnTo>
                    <a:lnTo>
                      <a:pt x="0" y="370"/>
                    </a:lnTo>
                    <a:lnTo>
                      <a:pt x="0" y="370"/>
                    </a:lnTo>
                    <a:close/>
                  </a:path>
                </a:pathLst>
              </a:custGeom>
              <a:solidFill>
                <a:srgbClr val="A6C8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32"/>
              <p:cNvSpPr/>
              <p:nvPr/>
            </p:nvSpPr>
            <p:spPr bwMode="auto">
              <a:xfrm>
                <a:off x="5262563" y="1292225"/>
                <a:ext cx="431800" cy="417513"/>
              </a:xfrm>
              <a:custGeom>
                <a:avLst/>
                <a:gdLst>
                  <a:gd name="T0" fmla="*/ 147 w 147"/>
                  <a:gd name="T1" fmla="*/ 120 h 142"/>
                  <a:gd name="T2" fmla="*/ 124 w 147"/>
                  <a:gd name="T3" fmla="*/ 142 h 142"/>
                  <a:gd name="T4" fmla="*/ 23 w 147"/>
                  <a:gd name="T5" fmla="*/ 142 h 142"/>
                  <a:gd name="T6" fmla="*/ 0 w 147"/>
                  <a:gd name="T7" fmla="*/ 120 h 142"/>
                  <a:gd name="T8" fmla="*/ 0 w 147"/>
                  <a:gd name="T9" fmla="*/ 22 h 142"/>
                  <a:gd name="T10" fmla="*/ 23 w 147"/>
                  <a:gd name="T11" fmla="*/ 0 h 142"/>
                  <a:gd name="T12" fmla="*/ 124 w 147"/>
                  <a:gd name="T13" fmla="*/ 0 h 142"/>
                  <a:gd name="T14" fmla="*/ 147 w 147"/>
                  <a:gd name="T15" fmla="*/ 22 h 142"/>
                  <a:gd name="T16" fmla="*/ 147 w 147"/>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142">
                    <a:moveTo>
                      <a:pt x="147" y="120"/>
                    </a:moveTo>
                    <a:cubicBezTo>
                      <a:pt x="147" y="132"/>
                      <a:pt x="137" y="142"/>
                      <a:pt x="124" y="142"/>
                    </a:cubicBezTo>
                    <a:cubicBezTo>
                      <a:pt x="23" y="142"/>
                      <a:pt x="23" y="142"/>
                      <a:pt x="23" y="142"/>
                    </a:cubicBezTo>
                    <a:cubicBezTo>
                      <a:pt x="10" y="142"/>
                      <a:pt x="0" y="132"/>
                      <a:pt x="0" y="120"/>
                    </a:cubicBezTo>
                    <a:cubicBezTo>
                      <a:pt x="0" y="22"/>
                      <a:pt x="0" y="22"/>
                      <a:pt x="0" y="22"/>
                    </a:cubicBezTo>
                    <a:cubicBezTo>
                      <a:pt x="0" y="10"/>
                      <a:pt x="10" y="0"/>
                      <a:pt x="23" y="0"/>
                    </a:cubicBezTo>
                    <a:cubicBezTo>
                      <a:pt x="124" y="0"/>
                      <a:pt x="124" y="0"/>
                      <a:pt x="124" y="0"/>
                    </a:cubicBezTo>
                    <a:cubicBezTo>
                      <a:pt x="137" y="0"/>
                      <a:pt x="147" y="10"/>
                      <a:pt x="147" y="22"/>
                    </a:cubicBezTo>
                    <a:lnTo>
                      <a:pt x="147" y="120"/>
                    </a:ln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33"/>
              <p:cNvSpPr/>
              <p:nvPr/>
            </p:nvSpPr>
            <p:spPr bwMode="auto">
              <a:xfrm>
                <a:off x="5907088" y="1292225"/>
                <a:ext cx="428625" cy="417513"/>
              </a:xfrm>
              <a:custGeom>
                <a:avLst/>
                <a:gdLst>
                  <a:gd name="T0" fmla="*/ 146 w 146"/>
                  <a:gd name="T1" fmla="*/ 120 h 142"/>
                  <a:gd name="T2" fmla="*/ 123 w 146"/>
                  <a:gd name="T3" fmla="*/ 142 h 142"/>
                  <a:gd name="T4" fmla="*/ 22 w 146"/>
                  <a:gd name="T5" fmla="*/ 142 h 142"/>
                  <a:gd name="T6" fmla="*/ 0 w 146"/>
                  <a:gd name="T7" fmla="*/ 120 h 142"/>
                  <a:gd name="T8" fmla="*/ 0 w 146"/>
                  <a:gd name="T9" fmla="*/ 22 h 142"/>
                  <a:gd name="T10" fmla="*/ 22 w 146"/>
                  <a:gd name="T11" fmla="*/ 0 h 142"/>
                  <a:gd name="T12" fmla="*/ 123 w 146"/>
                  <a:gd name="T13" fmla="*/ 0 h 142"/>
                  <a:gd name="T14" fmla="*/ 146 w 146"/>
                  <a:gd name="T15" fmla="*/ 22 h 142"/>
                  <a:gd name="T16" fmla="*/ 146 w 146"/>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142">
                    <a:moveTo>
                      <a:pt x="146" y="120"/>
                    </a:moveTo>
                    <a:cubicBezTo>
                      <a:pt x="146" y="132"/>
                      <a:pt x="136" y="142"/>
                      <a:pt x="123" y="142"/>
                    </a:cubicBezTo>
                    <a:cubicBezTo>
                      <a:pt x="22" y="142"/>
                      <a:pt x="22" y="142"/>
                      <a:pt x="22" y="142"/>
                    </a:cubicBezTo>
                    <a:cubicBezTo>
                      <a:pt x="10" y="142"/>
                      <a:pt x="0" y="132"/>
                      <a:pt x="0" y="120"/>
                    </a:cubicBezTo>
                    <a:cubicBezTo>
                      <a:pt x="0" y="22"/>
                      <a:pt x="0" y="22"/>
                      <a:pt x="0" y="22"/>
                    </a:cubicBezTo>
                    <a:cubicBezTo>
                      <a:pt x="0" y="10"/>
                      <a:pt x="10" y="0"/>
                      <a:pt x="22" y="0"/>
                    </a:cubicBezTo>
                    <a:cubicBezTo>
                      <a:pt x="123" y="0"/>
                      <a:pt x="123" y="0"/>
                      <a:pt x="123" y="0"/>
                    </a:cubicBezTo>
                    <a:cubicBezTo>
                      <a:pt x="136" y="0"/>
                      <a:pt x="146" y="10"/>
                      <a:pt x="146" y="22"/>
                    </a:cubicBezTo>
                    <a:lnTo>
                      <a:pt x="146" y="120"/>
                    </a:ln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34"/>
              <p:cNvSpPr/>
              <p:nvPr/>
            </p:nvSpPr>
            <p:spPr bwMode="auto">
              <a:xfrm>
                <a:off x="6546851" y="1292225"/>
                <a:ext cx="430213" cy="417513"/>
              </a:xfrm>
              <a:custGeom>
                <a:avLst/>
                <a:gdLst>
                  <a:gd name="T0" fmla="*/ 146 w 146"/>
                  <a:gd name="T1" fmla="*/ 120 h 142"/>
                  <a:gd name="T2" fmla="*/ 124 w 146"/>
                  <a:gd name="T3" fmla="*/ 142 h 142"/>
                  <a:gd name="T4" fmla="*/ 22 w 146"/>
                  <a:gd name="T5" fmla="*/ 142 h 142"/>
                  <a:gd name="T6" fmla="*/ 0 w 146"/>
                  <a:gd name="T7" fmla="*/ 120 h 142"/>
                  <a:gd name="T8" fmla="*/ 0 w 146"/>
                  <a:gd name="T9" fmla="*/ 22 h 142"/>
                  <a:gd name="T10" fmla="*/ 22 w 146"/>
                  <a:gd name="T11" fmla="*/ 0 h 142"/>
                  <a:gd name="T12" fmla="*/ 124 w 146"/>
                  <a:gd name="T13" fmla="*/ 0 h 142"/>
                  <a:gd name="T14" fmla="*/ 146 w 146"/>
                  <a:gd name="T15" fmla="*/ 22 h 142"/>
                  <a:gd name="T16" fmla="*/ 146 w 146"/>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142">
                    <a:moveTo>
                      <a:pt x="146" y="120"/>
                    </a:moveTo>
                    <a:cubicBezTo>
                      <a:pt x="146" y="132"/>
                      <a:pt x="136" y="142"/>
                      <a:pt x="124" y="142"/>
                    </a:cubicBezTo>
                    <a:cubicBezTo>
                      <a:pt x="22" y="142"/>
                      <a:pt x="22" y="142"/>
                      <a:pt x="22" y="142"/>
                    </a:cubicBezTo>
                    <a:cubicBezTo>
                      <a:pt x="10" y="142"/>
                      <a:pt x="0" y="132"/>
                      <a:pt x="0" y="120"/>
                    </a:cubicBezTo>
                    <a:cubicBezTo>
                      <a:pt x="0" y="22"/>
                      <a:pt x="0" y="22"/>
                      <a:pt x="0" y="22"/>
                    </a:cubicBezTo>
                    <a:cubicBezTo>
                      <a:pt x="0" y="10"/>
                      <a:pt x="10" y="0"/>
                      <a:pt x="22" y="0"/>
                    </a:cubicBezTo>
                    <a:cubicBezTo>
                      <a:pt x="124" y="0"/>
                      <a:pt x="124" y="0"/>
                      <a:pt x="124" y="0"/>
                    </a:cubicBezTo>
                    <a:cubicBezTo>
                      <a:pt x="136" y="0"/>
                      <a:pt x="146" y="10"/>
                      <a:pt x="146" y="22"/>
                    </a:cubicBezTo>
                    <a:lnTo>
                      <a:pt x="146" y="120"/>
                    </a:ln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35"/>
              <p:cNvSpPr/>
              <p:nvPr/>
            </p:nvSpPr>
            <p:spPr bwMode="auto">
              <a:xfrm>
                <a:off x="5611813" y="628650"/>
                <a:ext cx="1014413" cy="417513"/>
              </a:xfrm>
              <a:custGeom>
                <a:avLst/>
                <a:gdLst>
                  <a:gd name="T0" fmla="*/ 345 w 345"/>
                  <a:gd name="T1" fmla="*/ 120 h 142"/>
                  <a:gd name="T2" fmla="*/ 323 w 345"/>
                  <a:gd name="T3" fmla="*/ 142 h 142"/>
                  <a:gd name="T4" fmla="*/ 22 w 345"/>
                  <a:gd name="T5" fmla="*/ 142 h 142"/>
                  <a:gd name="T6" fmla="*/ 0 w 345"/>
                  <a:gd name="T7" fmla="*/ 120 h 142"/>
                  <a:gd name="T8" fmla="*/ 0 w 345"/>
                  <a:gd name="T9" fmla="*/ 22 h 142"/>
                  <a:gd name="T10" fmla="*/ 22 w 345"/>
                  <a:gd name="T11" fmla="*/ 0 h 142"/>
                  <a:gd name="T12" fmla="*/ 323 w 345"/>
                  <a:gd name="T13" fmla="*/ 0 h 142"/>
                  <a:gd name="T14" fmla="*/ 345 w 345"/>
                  <a:gd name="T15" fmla="*/ 22 h 142"/>
                  <a:gd name="T16" fmla="*/ 345 w 345"/>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142">
                    <a:moveTo>
                      <a:pt x="345" y="120"/>
                    </a:moveTo>
                    <a:cubicBezTo>
                      <a:pt x="345" y="132"/>
                      <a:pt x="335" y="142"/>
                      <a:pt x="323" y="142"/>
                    </a:cubicBezTo>
                    <a:cubicBezTo>
                      <a:pt x="22" y="142"/>
                      <a:pt x="22" y="142"/>
                      <a:pt x="22" y="142"/>
                    </a:cubicBezTo>
                    <a:cubicBezTo>
                      <a:pt x="10" y="142"/>
                      <a:pt x="0" y="132"/>
                      <a:pt x="0" y="120"/>
                    </a:cubicBezTo>
                    <a:cubicBezTo>
                      <a:pt x="0" y="22"/>
                      <a:pt x="0" y="22"/>
                      <a:pt x="0" y="22"/>
                    </a:cubicBezTo>
                    <a:cubicBezTo>
                      <a:pt x="0" y="10"/>
                      <a:pt x="10" y="0"/>
                      <a:pt x="22" y="0"/>
                    </a:cubicBezTo>
                    <a:cubicBezTo>
                      <a:pt x="323" y="0"/>
                      <a:pt x="323" y="0"/>
                      <a:pt x="323" y="0"/>
                    </a:cubicBezTo>
                    <a:cubicBezTo>
                      <a:pt x="335" y="0"/>
                      <a:pt x="345" y="10"/>
                      <a:pt x="345" y="22"/>
                    </a:cubicBezTo>
                    <a:lnTo>
                      <a:pt x="345" y="120"/>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5" name="文本框 43"/>
            <p:cNvSpPr txBox="1"/>
            <p:nvPr/>
          </p:nvSpPr>
          <p:spPr>
            <a:xfrm>
              <a:off x="3111683" y="2639758"/>
              <a:ext cx="1799590" cy="489167"/>
            </a:xfrm>
            <a:prstGeom prst="rect">
              <a:avLst/>
            </a:prstGeom>
            <a:noFill/>
          </p:spPr>
          <p:txBody>
            <a:bodyPr wrap="square" rtlCol="0">
              <a:spAutoFit/>
            </a:bodyPr>
            <a:lstStyle/>
            <a:p>
              <a:pPr algn="just">
                <a:lnSpc>
                  <a:spcPct val="150000"/>
                </a:lnSpc>
              </a:pPr>
              <a:r>
                <a:rPr lang="zh-CN" altLang="en-US" sz="2000" b="1" dirty="0"/>
                <a:t>柱形图</a:t>
              </a:r>
            </a:p>
          </p:txBody>
        </p:sp>
        <p:sp>
          <p:nvSpPr>
            <p:cNvPr id="26" name="文本框 43"/>
            <p:cNvSpPr txBox="1"/>
            <p:nvPr/>
          </p:nvSpPr>
          <p:spPr>
            <a:xfrm>
              <a:off x="3111683" y="4034686"/>
              <a:ext cx="1799590" cy="489167"/>
            </a:xfrm>
            <a:prstGeom prst="rect">
              <a:avLst/>
            </a:prstGeom>
            <a:noFill/>
          </p:spPr>
          <p:txBody>
            <a:bodyPr wrap="square" rtlCol="0">
              <a:spAutoFit/>
            </a:bodyPr>
            <a:lstStyle/>
            <a:p>
              <a:pPr algn="just">
                <a:lnSpc>
                  <a:spcPct val="150000"/>
                </a:lnSpc>
              </a:pPr>
              <a:r>
                <a:rPr lang="zh-CN" altLang="en-US" sz="2000" b="1" dirty="0"/>
                <a:t>折线图</a:t>
              </a:r>
            </a:p>
          </p:txBody>
        </p:sp>
        <p:grpSp>
          <p:nvGrpSpPr>
            <p:cNvPr id="29" name="组合 28"/>
            <p:cNvGrpSpPr/>
            <p:nvPr/>
          </p:nvGrpSpPr>
          <p:grpSpPr>
            <a:xfrm>
              <a:off x="6322371" y="2709278"/>
              <a:ext cx="615950" cy="380877"/>
              <a:chOff x="5262563" y="628650"/>
              <a:chExt cx="1714501" cy="1081088"/>
            </a:xfrm>
          </p:grpSpPr>
          <p:sp>
            <p:nvSpPr>
              <p:cNvPr id="62" name="Freeform 30"/>
              <p:cNvSpPr/>
              <p:nvPr/>
            </p:nvSpPr>
            <p:spPr bwMode="auto">
              <a:xfrm>
                <a:off x="5538788" y="1468438"/>
                <a:ext cx="1155700" cy="65088"/>
              </a:xfrm>
              <a:custGeom>
                <a:avLst/>
                <a:gdLst>
                  <a:gd name="T0" fmla="*/ 0 w 728"/>
                  <a:gd name="T1" fmla="*/ 41 h 41"/>
                  <a:gd name="T2" fmla="*/ 0 w 728"/>
                  <a:gd name="T3" fmla="*/ 0 h 41"/>
                  <a:gd name="T4" fmla="*/ 728 w 728"/>
                  <a:gd name="T5" fmla="*/ 0 h 41"/>
                  <a:gd name="T6" fmla="*/ 728 w 728"/>
                  <a:gd name="T7" fmla="*/ 41 h 41"/>
                  <a:gd name="T8" fmla="*/ 0 w 728"/>
                  <a:gd name="T9" fmla="*/ 41 h 41"/>
                  <a:gd name="T10" fmla="*/ 0 w 728"/>
                  <a:gd name="T11" fmla="*/ 41 h 41"/>
                </a:gdLst>
                <a:ahLst/>
                <a:cxnLst>
                  <a:cxn ang="0">
                    <a:pos x="T0" y="T1"/>
                  </a:cxn>
                  <a:cxn ang="0">
                    <a:pos x="T2" y="T3"/>
                  </a:cxn>
                  <a:cxn ang="0">
                    <a:pos x="T4" y="T5"/>
                  </a:cxn>
                  <a:cxn ang="0">
                    <a:pos x="T6" y="T7"/>
                  </a:cxn>
                  <a:cxn ang="0">
                    <a:pos x="T8" y="T9"/>
                  </a:cxn>
                  <a:cxn ang="0">
                    <a:pos x="T10" y="T11"/>
                  </a:cxn>
                </a:cxnLst>
                <a:rect l="0" t="0" r="r" b="b"/>
                <a:pathLst>
                  <a:path w="728" h="41">
                    <a:moveTo>
                      <a:pt x="0" y="41"/>
                    </a:moveTo>
                    <a:lnTo>
                      <a:pt x="0" y="0"/>
                    </a:lnTo>
                    <a:lnTo>
                      <a:pt x="728" y="0"/>
                    </a:lnTo>
                    <a:lnTo>
                      <a:pt x="728" y="41"/>
                    </a:lnTo>
                    <a:lnTo>
                      <a:pt x="0" y="41"/>
                    </a:lnTo>
                    <a:lnTo>
                      <a:pt x="0" y="41"/>
                    </a:lnTo>
                    <a:close/>
                  </a:path>
                </a:pathLst>
              </a:custGeom>
              <a:solidFill>
                <a:srgbClr val="A6C8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31"/>
              <p:cNvSpPr/>
              <p:nvPr/>
            </p:nvSpPr>
            <p:spPr bwMode="auto">
              <a:xfrm>
                <a:off x="6088063" y="901700"/>
                <a:ext cx="65088" cy="587375"/>
              </a:xfrm>
              <a:custGeom>
                <a:avLst/>
                <a:gdLst>
                  <a:gd name="T0" fmla="*/ 0 w 41"/>
                  <a:gd name="T1" fmla="*/ 370 h 370"/>
                  <a:gd name="T2" fmla="*/ 0 w 41"/>
                  <a:gd name="T3" fmla="*/ 0 h 370"/>
                  <a:gd name="T4" fmla="*/ 41 w 41"/>
                  <a:gd name="T5" fmla="*/ 0 h 370"/>
                  <a:gd name="T6" fmla="*/ 41 w 41"/>
                  <a:gd name="T7" fmla="*/ 370 h 370"/>
                  <a:gd name="T8" fmla="*/ 0 w 41"/>
                  <a:gd name="T9" fmla="*/ 370 h 370"/>
                  <a:gd name="T10" fmla="*/ 0 w 41"/>
                  <a:gd name="T11" fmla="*/ 370 h 370"/>
                </a:gdLst>
                <a:ahLst/>
                <a:cxnLst>
                  <a:cxn ang="0">
                    <a:pos x="T0" y="T1"/>
                  </a:cxn>
                  <a:cxn ang="0">
                    <a:pos x="T2" y="T3"/>
                  </a:cxn>
                  <a:cxn ang="0">
                    <a:pos x="T4" y="T5"/>
                  </a:cxn>
                  <a:cxn ang="0">
                    <a:pos x="T6" y="T7"/>
                  </a:cxn>
                  <a:cxn ang="0">
                    <a:pos x="T8" y="T9"/>
                  </a:cxn>
                  <a:cxn ang="0">
                    <a:pos x="T10" y="T11"/>
                  </a:cxn>
                </a:cxnLst>
                <a:rect l="0" t="0" r="r" b="b"/>
                <a:pathLst>
                  <a:path w="41" h="370">
                    <a:moveTo>
                      <a:pt x="0" y="370"/>
                    </a:moveTo>
                    <a:lnTo>
                      <a:pt x="0" y="0"/>
                    </a:lnTo>
                    <a:lnTo>
                      <a:pt x="41" y="0"/>
                    </a:lnTo>
                    <a:lnTo>
                      <a:pt x="41" y="370"/>
                    </a:lnTo>
                    <a:lnTo>
                      <a:pt x="0" y="370"/>
                    </a:lnTo>
                    <a:lnTo>
                      <a:pt x="0" y="370"/>
                    </a:lnTo>
                    <a:close/>
                  </a:path>
                </a:pathLst>
              </a:custGeom>
              <a:solidFill>
                <a:srgbClr val="A6C8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32"/>
              <p:cNvSpPr/>
              <p:nvPr/>
            </p:nvSpPr>
            <p:spPr bwMode="auto">
              <a:xfrm>
                <a:off x="5262563" y="1292225"/>
                <a:ext cx="431800" cy="417513"/>
              </a:xfrm>
              <a:custGeom>
                <a:avLst/>
                <a:gdLst>
                  <a:gd name="T0" fmla="*/ 147 w 147"/>
                  <a:gd name="T1" fmla="*/ 120 h 142"/>
                  <a:gd name="T2" fmla="*/ 124 w 147"/>
                  <a:gd name="T3" fmla="*/ 142 h 142"/>
                  <a:gd name="T4" fmla="*/ 23 w 147"/>
                  <a:gd name="T5" fmla="*/ 142 h 142"/>
                  <a:gd name="T6" fmla="*/ 0 w 147"/>
                  <a:gd name="T7" fmla="*/ 120 h 142"/>
                  <a:gd name="T8" fmla="*/ 0 w 147"/>
                  <a:gd name="T9" fmla="*/ 22 h 142"/>
                  <a:gd name="T10" fmla="*/ 23 w 147"/>
                  <a:gd name="T11" fmla="*/ 0 h 142"/>
                  <a:gd name="T12" fmla="*/ 124 w 147"/>
                  <a:gd name="T13" fmla="*/ 0 h 142"/>
                  <a:gd name="T14" fmla="*/ 147 w 147"/>
                  <a:gd name="T15" fmla="*/ 22 h 142"/>
                  <a:gd name="T16" fmla="*/ 147 w 147"/>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142">
                    <a:moveTo>
                      <a:pt x="147" y="120"/>
                    </a:moveTo>
                    <a:cubicBezTo>
                      <a:pt x="147" y="132"/>
                      <a:pt x="137" y="142"/>
                      <a:pt x="124" y="142"/>
                    </a:cubicBezTo>
                    <a:cubicBezTo>
                      <a:pt x="23" y="142"/>
                      <a:pt x="23" y="142"/>
                      <a:pt x="23" y="142"/>
                    </a:cubicBezTo>
                    <a:cubicBezTo>
                      <a:pt x="10" y="142"/>
                      <a:pt x="0" y="132"/>
                      <a:pt x="0" y="120"/>
                    </a:cubicBezTo>
                    <a:cubicBezTo>
                      <a:pt x="0" y="22"/>
                      <a:pt x="0" y="22"/>
                      <a:pt x="0" y="22"/>
                    </a:cubicBezTo>
                    <a:cubicBezTo>
                      <a:pt x="0" y="10"/>
                      <a:pt x="10" y="0"/>
                      <a:pt x="23" y="0"/>
                    </a:cubicBezTo>
                    <a:cubicBezTo>
                      <a:pt x="124" y="0"/>
                      <a:pt x="124" y="0"/>
                      <a:pt x="124" y="0"/>
                    </a:cubicBezTo>
                    <a:cubicBezTo>
                      <a:pt x="137" y="0"/>
                      <a:pt x="147" y="10"/>
                      <a:pt x="147" y="22"/>
                    </a:cubicBezTo>
                    <a:lnTo>
                      <a:pt x="147" y="120"/>
                    </a:ln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33"/>
              <p:cNvSpPr/>
              <p:nvPr/>
            </p:nvSpPr>
            <p:spPr bwMode="auto">
              <a:xfrm>
                <a:off x="5907088" y="1292225"/>
                <a:ext cx="428625" cy="417513"/>
              </a:xfrm>
              <a:custGeom>
                <a:avLst/>
                <a:gdLst>
                  <a:gd name="T0" fmla="*/ 146 w 146"/>
                  <a:gd name="T1" fmla="*/ 120 h 142"/>
                  <a:gd name="T2" fmla="*/ 123 w 146"/>
                  <a:gd name="T3" fmla="*/ 142 h 142"/>
                  <a:gd name="T4" fmla="*/ 22 w 146"/>
                  <a:gd name="T5" fmla="*/ 142 h 142"/>
                  <a:gd name="T6" fmla="*/ 0 w 146"/>
                  <a:gd name="T7" fmla="*/ 120 h 142"/>
                  <a:gd name="T8" fmla="*/ 0 w 146"/>
                  <a:gd name="T9" fmla="*/ 22 h 142"/>
                  <a:gd name="T10" fmla="*/ 22 w 146"/>
                  <a:gd name="T11" fmla="*/ 0 h 142"/>
                  <a:gd name="T12" fmla="*/ 123 w 146"/>
                  <a:gd name="T13" fmla="*/ 0 h 142"/>
                  <a:gd name="T14" fmla="*/ 146 w 146"/>
                  <a:gd name="T15" fmla="*/ 22 h 142"/>
                  <a:gd name="T16" fmla="*/ 146 w 146"/>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142">
                    <a:moveTo>
                      <a:pt x="146" y="120"/>
                    </a:moveTo>
                    <a:cubicBezTo>
                      <a:pt x="146" y="132"/>
                      <a:pt x="136" y="142"/>
                      <a:pt x="123" y="142"/>
                    </a:cubicBezTo>
                    <a:cubicBezTo>
                      <a:pt x="22" y="142"/>
                      <a:pt x="22" y="142"/>
                      <a:pt x="22" y="142"/>
                    </a:cubicBezTo>
                    <a:cubicBezTo>
                      <a:pt x="10" y="142"/>
                      <a:pt x="0" y="132"/>
                      <a:pt x="0" y="120"/>
                    </a:cubicBezTo>
                    <a:cubicBezTo>
                      <a:pt x="0" y="22"/>
                      <a:pt x="0" y="22"/>
                      <a:pt x="0" y="22"/>
                    </a:cubicBezTo>
                    <a:cubicBezTo>
                      <a:pt x="0" y="10"/>
                      <a:pt x="10" y="0"/>
                      <a:pt x="22" y="0"/>
                    </a:cubicBezTo>
                    <a:cubicBezTo>
                      <a:pt x="123" y="0"/>
                      <a:pt x="123" y="0"/>
                      <a:pt x="123" y="0"/>
                    </a:cubicBezTo>
                    <a:cubicBezTo>
                      <a:pt x="136" y="0"/>
                      <a:pt x="146" y="10"/>
                      <a:pt x="146" y="22"/>
                    </a:cubicBezTo>
                    <a:lnTo>
                      <a:pt x="146" y="120"/>
                    </a:ln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34"/>
              <p:cNvSpPr/>
              <p:nvPr/>
            </p:nvSpPr>
            <p:spPr bwMode="auto">
              <a:xfrm>
                <a:off x="6546851" y="1292225"/>
                <a:ext cx="430213" cy="417513"/>
              </a:xfrm>
              <a:custGeom>
                <a:avLst/>
                <a:gdLst>
                  <a:gd name="T0" fmla="*/ 146 w 146"/>
                  <a:gd name="T1" fmla="*/ 120 h 142"/>
                  <a:gd name="T2" fmla="*/ 124 w 146"/>
                  <a:gd name="T3" fmla="*/ 142 h 142"/>
                  <a:gd name="T4" fmla="*/ 22 w 146"/>
                  <a:gd name="T5" fmla="*/ 142 h 142"/>
                  <a:gd name="T6" fmla="*/ 0 w 146"/>
                  <a:gd name="T7" fmla="*/ 120 h 142"/>
                  <a:gd name="T8" fmla="*/ 0 w 146"/>
                  <a:gd name="T9" fmla="*/ 22 h 142"/>
                  <a:gd name="T10" fmla="*/ 22 w 146"/>
                  <a:gd name="T11" fmla="*/ 0 h 142"/>
                  <a:gd name="T12" fmla="*/ 124 w 146"/>
                  <a:gd name="T13" fmla="*/ 0 h 142"/>
                  <a:gd name="T14" fmla="*/ 146 w 146"/>
                  <a:gd name="T15" fmla="*/ 22 h 142"/>
                  <a:gd name="T16" fmla="*/ 146 w 146"/>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142">
                    <a:moveTo>
                      <a:pt x="146" y="120"/>
                    </a:moveTo>
                    <a:cubicBezTo>
                      <a:pt x="146" y="132"/>
                      <a:pt x="136" y="142"/>
                      <a:pt x="124" y="142"/>
                    </a:cubicBezTo>
                    <a:cubicBezTo>
                      <a:pt x="22" y="142"/>
                      <a:pt x="22" y="142"/>
                      <a:pt x="22" y="142"/>
                    </a:cubicBezTo>
                    <a:cubicBezTo>
                      <a:pt x="10" y="142"/>
                      <a:pt x="0" y="132"/>
                      <a:pt x="0" y="120"/>
                    </a:cubicBezTo>
                    <a:cubicBezTo>
                      <a:pt x="0" y="22"/>
                      <a:pt x="0" y="22"/>
                      <a:pt x="0" y="22"/>
                    </a:cubicBezTo>
                    <a:cubicBezTo>
                      <a:pt x="0" y="10"/>
                      <a:pt x="10" y="0"/>
                      <a:pt x="22" y="0"/>
                    </a:cubicBezTo>
                    <a:cubicBezTo>
                      <a:pt x="124" y="0"/>
                      <a:pt x="124" y="0"/>
                      <a:pt x="124" y="0"/>
                    </a:cubicBezTo>
                    <a:cubicBezTo>
                      <a:pt x="136" y="0"/>
                      <a:pt x="146" y="10"/>
                      <a:pt x="146" y="22"/>
                    </a:cubicBezTo>
                    <a:lnTo>
                      <a:pt x="146" y="120"/>
                    </a:ln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35"/>
              <p:cNvSpPr/>
              <p:nvPr/>
            </p:nvSpPr>
            <p:spPr bwMode="auto">
              <a:xfrm>
                <a:off x="5611813" y="628650"/>
                <a:ext cx="1014413" cy="417513"/>
              </a:xfrm>
              <a:custGeom>
                <a:avLst/>
                <a:gdLst>
                  <a:gd name="T0" fmla="*/ 345 w 345"/>
                  <a:gd name="T1" fmla="*/ 120 h 142"/>
                  <a:gd name="T2" fmla="*/ 323 w 345"/>
                  <a:gd name="T3" fmla="*/ 142 h 142"/>
                  <a:gd name="T4" fmla="*/ 22 w 345"/>
                  <a:gd name="T5" fmla="*/ 142 h 142"/>
                  <a:gd name="T6" fmla="*/ 0 w 345"/>
                  <a:gd name="T7" fmla="*/ 120 h 142"/>
                  <a:gd name="T8" fmla="*/ 0 w 345"/>
                  <a:gd name="T9" fmla="*/ 22 h 142"/>
                  <a:gd name="T10" fmla="*/ 22 w 345"/>
                  <a:gd name="T11" fmla="*/ 0 h 142"/>
                  <a:gd name="T12" fmla="*/ 323 w 345"/>
                  <a:gd name="T13" fmla="*/ 0 h 142"/>
                  <a:gd name="T14" fmla="*/ 345 w 345"/>
                  <a:gd name="T15" fmla="*/ 22 h 142"/>
                  <a:gd name="T16" fmla="*/ 345 w 345"/>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142">
                    <a:moveTo>
                      <a:pt x="345" y="120"/>
                    </a:moveTo>
                    <a:cubicBezTo>
                      <a:pt x="345" y="132"/>
                      <a:pt x="335" y="142"/>
                      <a:pt x="323" y="142"/>
                    </a:cubicBezTo>
                    <a:cubicBezTo>
                      <a:pt x="22" y="142"/>
                      <a:pt x="22" y="142"/>
                      <a:pt x="22" y="142"/>
                    </a:cubicBezTo>
                    <a:cubicBezTo>
                      <a:pt x="10" y="142"/>
                      <a:pt x="0" y="132"/>
                      <a:pt x="0" y="120"/>
                    </a:cubicBezTo>
                    <a:cubicBezTo>
                      <a:pt x="0" y="22"/>
                      <a:pt x="0" y="22"/>
                      <a:pt x="0" y="22"/>
                    </a:cubicBezTo>
                    <a:cubicBezTo>
                      <a:pt x="0" y="10"/>
                      <a:pt x="10" y="0"/>
                      <a:pt x="22" y="0"/>
                    </a:cubicBezTo>
                    <a:cubicBezTo>
                      <a:pt x="323" y="0"/>
                      <a:pt x="323" y="0"/>
                      <a:pt x="323" y="0"/>
                    </a:cubicBezTo>
                    <a:cubicBezTo>
                      <a:pt x="335" y="0"/>
                      <a:pt x="345" y="10"/>
                      <a:pt x="345" y="22"/>
                    </a:cubicBezTo>
                    <a:lnTo>
                      <a:pt x="345" y="120"/>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0" name="组合 29"/>
            <p:cNvGrpSpPr/>
            <p:nvPr/>
          </p:nvGrpSpPr>
          <p:grpSpPr>
            <a:xfrm>
              <a:off x="6322371" y="4051306"/>
              <a:ext cx="615950" cy="380877"/>
              <a:chOff x="5262563" y="628650"/>
              <a:chExt cx="1714501" cy="1081088"/>
            </a:xfrm>
          </p:grpSpPr>
          <p:sp>
            <p:nvSpPr>
              <p:cNvPr id="54" name="Freeform 30"/>
              <p:cNvSpPr/>
              <p:nvPr/>
            </p:nvSpPr>
            <p:spPr bwMode="auto">
              <a:xfrm>
                <a:off x="5538788" y="1468438"/>
                <a:ext cx="1155700" cy="65088"/>
              </a:xfrm>
              <a:custGeom>
                <a:avLst/>
                <a:gdLst>
                  <a:gd name="T0" fmla="*/ 0 w 728"/>
                  <a:gd name="T1" fmla="*/ 41 h 41"/>
                  <a:gd name="T2" fmla="*/ 0 w 728"/>
                  <a:gd name="T3" fmla="*/ 0 h 41"/>
                  <a:gd name="T4" fmla="*/ 728 w 728"/>
                  <a:gd name="T5" fmla="*/ 0 h 41"/>
                  <a:gd name="T6" fmla="*/ 728 w 728"/>
                  <a:gd name="T7" fmla="*/ 41 h 41"/>
                  <a:gd name="T8" fmla="*/ 0 w 728"/>
                  <a:gd name="T9" fmla="*/ 41 h 41"/>
                  <a:gd name="T10" fmla="*/ 0 w 728"/>
                  <a:gd name="T11" fmla="*/ 41 h 41"/>
                </a:gdLst>
                <a:ahLst/>
                <a:cxnLst>
                  <a:cxn ang="0">
                    <a:pos x="T0" y="T1"/>
                  </a:cxn>
                  <a:cxn ang="0">
                    <a:pos x="T2" y="T3"/>
                  </a:cxn>
                  <a:cxn ang="0">
                    <a:pos x="T4" y="T5"/>
                  </a:cxn>
                  <a:cxn ang="0">
                    <a:pos x="T6" y="T7"/>
                  </a:cxn>
                  <a:cxn ang="0">
                    <a:pos x="T8" y="T9"/>
                  </a:cxn>
                  <a:cxn ang="0">
                    <a:pos x="T10" y="T11"/>
                  </a:cxn>
                </a:cxnLst>
                <a:rect l="0" t="0" r="r" b="b"/>
                <a:pathLst>
                  <a:path w="728" h="41">
                    <a:moveTo>
                      <a:pt x="0" y="41"/>
                    </a:moveTo>
                    <a:lnTo>
                      <a:pt x="0" y="0"/>
                    </a:lnTo>
                    <a:lnTo>
                      <a:pt x="728" y="0"/>
                    </a:lnTo>
                    <a:lnTo>
                      <a:pt x="728" y="41"/>
                    </a:lnTo>
                    <a:lnTo>
                      <a:pt x="0" y="41"/>
                    </a:lnTo>
                    <a:lnTo>
                      <a:pt x="0" y="41"/>
                    </a:lnTo>
                    <a:close/>
                  </a:path>
                </a:pathLst>
              </a:custGeom>
              <a:solidFill>
                <a:srgbClr val="A6C8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31"/>
              <p:cNvSpPr/>
              <p:nvPr/>
            </p:nvSpPr>
            <p:spPr bwMode="auto">
              <a:xfrm>
                <a:off x="6088063" y="901700"/>
                <a:ext cx="65088" cy="587375"/>
              </a:xfrm>
              <a:custGeom>
                <a:avLst/>
                <a:gdLst>
                  <a:gd name="T0" fmla="*/ 0 w 41"/>
                  <a:gd name="T1" fmla="*/ 370 h 370"/>
                  <a:gd name="T2" fmla="*/ 0 w 41"/>
                  <a:gd name="T3" fmla="*/ 0 h 370"/>
                  <a:gd name="T4" fmla="*/ 41 w 41"/>
                  <a:gd name="T5" fmla="*/ 0 h 370"/>
                  <a:gd name="T6" fmla="*/ 41 w 41"/>
                  <a:gd name="T7" fmla="*/ 370 h 370"/>
                  <a:gd name="T8" fmla="*/ 0 w 41"/>
                  <a:gd name="T9" fmla="*/ 370 h 370"/>
                  <a:gd name="T10" fmla="*/ 0 w 41"/>
                  <a:gd name="T11" fmla="*/ 370 h 370"/>
                </a:gdLst>
                <a:ahLst/>
                <a:cxnLst>
                  <a:cxn ang="0">
                    <a:pos x="T0" y="T1"/>
                  </a:cxn>
                  <a:cxn ang="0">
                    <a:pos x="T2" y="T3"/>
                  </a:cxn>
                  <a:cxn ang="0">
                    <a:pos x="T4" y="T5"/>
                  </a:cxn>
                  <a:cxn ang="0">
                    <a:pos x="T6" y="T7"/>
                  </a:cxn>
                  <a:cxn ang="0">
                    <a:pos x="T8" y="T9"/>
                  </a:cxn>
                  <a:cxn ang="0">
                    <a:pos x="T10" y="T11"/>
                  </a:cxn>
                </a:cxnLst>
                <a:rect l="0" t="0" r="r" b="b"/>
                <a:pathLst>
                  <a:path w="41" h="370">
                    <a:moveTo>
                      <a:pt x="0" y="370"/>
                    </a:moveTo>
                    <a:lnTo>
                      <a:pt x="0" y="0"/>
                    </a:lnTo>
                    <a:lnTo>
                      <a:pt x="41" y="0"/>
                    </a:lnTo>
                    <a:lnTo>
                      <a:pt x="41" y="370"/>
                    </a:lnTo>
                    <a:lnTo>
                      <a:pt x="0" y="370"/>
                    </a:lnTo>
                    <a:lnTo>
                      <a:pt x="0" y="370"/>
                    </a:lnTo>
                    <a:close/>
                  </a:path>
                </a:pathLst>
              </a:custGeom>
              <a:solidFill>
                <a:srgbClr val="A6C8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32"/>
              <p:cNvSpPr/>
              <p:nvPr/>
            </p:nvSpPr>
            <p:spPr bwMode="auto">
              <a:xfrm>
                <a:off x="5262563" y="1292225"/>
                <a:ext cx="431800" cy="417513"/>
              </a:xfrm>
              <a:custGeom>
                <a:avLst/>
                <a:gdLst>
                  <a:gd name="T0" fmla="*/ 147 w 147"/>
                  <a:gd name="T1" fmla="*/ 120 h 142"/>
                  <a:gd name="T2" fmla="*/ 124 w 147"/>
                  <a:gd name="T3" fmla="*/ 142 h 142"/>
                  <a:gd name="T4" fmla="*/ 23 w 147"/>
                  <a:gd name="T5" fmla="*/ 142 h 142"/>
                  <a:gd name="T6" fmla="*/ 0 w 147"/>
                  <a:gd name="T7" fmla="*/ 120 h 142"/>
                  <a:gd name="T8" fmla="*/ 0 w 147"/>
                  <a:gd name="T9" fmla="*/ 22 h 142"/>
                  <a:gd name="T10" fmla="*/ 23 w 147"/>
                  <a:gd name="T11" fmla="*/ 0 h 142"/>
                  <a:gd name="T12" fmla="*/ 124 w 147"/>
                  <a:gd name="T13" fmla="*/ 0 h 142"/>
                  <a:gd name="T14" fmla="*/ 147 w 147"/>
                  <a:gd name="T15" fmla="*/ 22 h 142"/>
                  <a:gd name="T16" fmla="*/ 147 w 147"/>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142">
                    <a:moveTo>
                      <a:pt x="147" y="120"/>
                    </a:moveTo>
                    <a:cubicBezTo>
                      <a:pt x="147" y="132"/>
                      <a:pt x="137" y="142"/>
                      <a:pt x="124" y="142"/>
                    </a:cubicBezTo>
                    <a:cubicBezTo>
                      <a:pt x="23" y="142"/>
                      <a:pt x="23" y="142"/>
                      <a:pt x="23" y="142"/>
                    </a:cubicBezTo>
                    <a:cubicBezTo>
                      <a:pt x="10" y="142"/>
                      <a:pt x="0" y="132"/>
                      <a:pt x="0" y="120"/>
                    </a:cubicBezTo>
                    <a:cubicBezTo>
                      <a:pt x="0" y="22"/>
                      <a:pt x="0" y="22"/>
                      <a:pt x="0" y="22"/>
                    </a:cubicBezTo>
                    <a:cubicBezTo>
                      <a:pt x="0" y="10"/>
                      <a:pt x="10" y="0"/>
                      <a:pt x="23" y="0"/>
                    </a:cubicBezTo>
                    <a:cubicBezTo>
                      <a:pt x="124" y="0"/>
                      <a:pt x="124" y="0"/>
                      <a:pt x="124" y="0"/>
                    </a:cubicBezTo>
                    <a:cubicBezTo>
                      <a:pt x="137" y="0"/>
                      <a:pt x="147" y="10"/>
                      <a:pt x="147" y="22"/>
                    </a:cubicBezTo>
                    <a:lnTo>
                      <a:pt x="147" y="120"/>
                    </a:ln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33"/>
              <p:cNvSpPr/>
              <p:nvPr/>
            </p:nvSpPr>
            <p:spPr bwMode="auto">
              <a:xfrm>
                <a:off x="5907088" y="1292225"/>
                <a:ext cx="428625" cy="417513"/>
              </a:xfrm>
              <a:custGeom>
                <a:avLst/>
                <a:gdLst>
                  <a:gd name="T0" fmla="*/ 146 w 146"/>
                  <a:gd name="T1" fmla="*/ 120 h 142"/>
                  <a:gd name="T2" fmla="*/ 123 w 146"/>
                  <a:gd name="T3" fmla="*/ 142 h 142"/>
                  <a:gd name="T4" fmla="*/ 22 w 146"/>
                  <a:gd name="T5" fmla="*/ 142 h 142"/>
                  <a:gd name="T6" fmla="*/ 0 w 146"/>
                  <a:gd name="T7" fmla="*/ 120 h 142"/>
                  <a:gd name="T8" fmla="*/ 0 w 146"/>
                  <a:gd name="T9" fmla="*/ 22 h 142"/>
                  <a:gd name="T10" fmla="*/ 22 w 146"/>
                  <a:gd name="T11" fmla="*/ 0 h 142"/>
                  <a:gd name="T12" fmla="*/ 123 w 146"/>
                  <a:gd name="T13" fmla="*/ 0 h 142"/>
                  <a:gd name="T14" fmla="*/ 146 w 146"/>
                  <a:gd name="T15" fmla="*/ 22 h 142"/>
                  <a:gd name="T16" fmla="*/ 146 w 146"/>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142">
                    <a:moveTo>
                      <a:pt x="146" y="120"/>
                    </a:moveTo>
                    <a:cubicBezTo>
                      <a:pt x="146" y="132"/>
                      <a:pt x="136" y="142"/>
                      <a:pt x="123" y="142"/>
                    </a:cubicBezTo>
                    <a:cubicBezTo>
                      <a:pt x="22" y="142"/>
                      <a:pt x="22" y="142"/>
                      <a:pt x="22" y="142"/>
                    </a:cubicBezTo>
                    <a:cubicBezTo>
                      <a:pt x="10" y="142"/>
                      <a:pt x="0" y="132"/>
                      <a:pt x="0" y="120"/>
                    </a:cubicBezTo>
                    <a:cubicBezTo>
                      <a:pt x="0" y="22"/>
                      <a:pt x="0" y="22"/>
                      <a:pt x="0" y="22"/>
                    </a:cubicBezTo>
                    <a:cubicBezTo>
                      <a:pt x="0" y="10"/>
                      <a:pt x="10" y="0"/>
                      <a:pt x="22" y="0"/>
                    </a:cubicBezTo>
                    <a:cubicBezTo>
                      <a:pt x="123" y="0"/>
                      <a:pt x="123" y="0"/>
                      <a:pt x="123" y="0"/>
                    </a:cubicBezTo>
                    <a:cubicBezTo>
                      <a:pt x="136" y="0"/>
                      <a:pt x="146" y="10"/>
                      <a:pt x="146" y="22"/>
                    </a:cubicBezTo>
                    <a:lnTo>
                      <a:pt x="146" y="120"/>
                    </a:ln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34"/>
              <p:cNvSpPr/>
              <p:nvPr/>
            </p:nvSpPr>
            <p:spPr bwMode="auto">
              <a:xfrm>
                <a:off x="6546851" y="1292225"/>
                <a:ext cx="430213" cy="417513"/>
              </a:xfrm>
              <a:custGeom>
                <a:avLst/>
                <a:gdLst>
                  <a:gd name="T0" fmla="*/ 146 w 146"/>
                  <a:gd name="T1" fmla="*/ 120 h 142"/>
                  <a:gd name="T2" fmla="*/ 124 w 146"/>
                  <a:gd name="T3" fmla="*/ 142 h 142"/>
                  <a:gd name="T4" fmla="*/ 22 w 146"/>
                  <a:gd name="T5" fmla="*/ 142 h 142"/>
                  <a:gd name="T6" fmla="*/ 0 w 146"/>
                  <a:gd name="T7" fmla="*/ 120 h 142"/>
                  <a:gd name="T8" fmla="*/ 0 w 146"/>
                  <a:gd name="T9" fmla="*/ 22 h 142"/>
                  <a:gd name="T10" fmla="*/ 22 w 146"/>
                  <a:gd name="T11" fmla="*/ 0 h 142"/>
                  <a:gd name="T12" fmla="*/ 124 w 146"/>
                  <a:gd name="T13" fmla="*/ 0 h 142"/>
                  <a:gd name="T14" fmla="*/ 146 w 146"/>
                  <a:gd name="T15" fmla="*/ 22 h 142"/>
                  <a:gd name="T16" fmla="*/ 146 w 146"/>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142">
                    <a:moveTo>
                      <a:pt x="146" y="120"/>
                    </a:moveTo>
                    <a:cubicBezTo>
                      <a:pt x="146" y="132"/>
                      <a:pt x="136" y="142"/>
                      <a:pt x="124" y="142"/>
                    </a:cubicBezTo>
                    <a:cubicBezTo>
                      <a:pt x="22" y="142"/>
                      <a:pt x="22" y="142"/>
                      <a:pt x="22" y="142"/>
                    </a:cubicBezTo>
                    <a:cubicBezTo>
                      <a:pt x="10" y="142"/>
                      <a:pt x="0" y="132"/>
                      <a:pt x="0" y="120"/>
                    </a:cubicBezTo>
                    <a:cubicBezTo>
                      <a:pt x="0" y="22"/>
                      <a:pt x="0" y="22"/>
                      <a:pt x="0" y="22"/>
                    </a:cubicBezTo>
                    <a:cubicBezTo>
                      <a:pt x="0" y="10"/>
                      <a:pt x="10" y="0"/>
                      <a:pt x="22" y="0"/>
                    </a:cubicBezTo>
                    <a:cubicBezTo>
                      <a:pt x="124" y="0"/>
                      <a:pt x="124" y="0"/>
                      <a:pt x="124" y="0"/>
                    </a:cubicBezTo>
                    <a:cubicBezTo>
                      <a:pt x="136" y="0"/>
                      <a:pt x="146" y="10"/>
                      <a:pt x="146" y="22"/>
                    </a:cubicBezTo>
                    <a:lnTo>
                      <a:pt x="146" y="120"/>
                    </a:ln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35"/>
              <p:cNvSpPr/>
              <p:nvPr/>
            </p:nvSpPr>
            <p:spPr bwMode="auto">
              <a:xfrm>
                <a:off x="5611813" y="628650"/>
                <a:ext cx="1014413" cy="417513"/>
              </a:xfrm>
              <a:custGeom>
                <a:avLst/>
                <a:gdLst>
                  <a:gd name="T0" fmla="*/ 345 w 345"/>
                  <a:gd name="T1" fmla="*/ 120 h 142"/>
                  <a:gd name="T2" fmla="*/ 323 w 345"/>
                  <a:gd name="T3" fmla="*/ 142 h 142"/>
                  <a:gd name="T4" fmla="*/ 22 w 345"/>
                  <a:gd name="T5" fmla="*/ 142 h 142"/>
                  <a:gd name="T6" fmla="*/ 0 w 345"/>
                  <a:gd name="T7" fmla="*/ 120 h 142"/>
                  <a:gd name="T8" fmla="*/ 0 w 345"/>
                  <a:gd name="T9" fmla="*/ 22 h 142"/>
                  <a:gd name="T10" fmla="*/ 22 w 345"/>
                  <a:gd name="T11" fmla="*/ 0 h 142"/>
                  <a:gd name="T12" fmla="*/ 323 w 345"/>
                  <a:gd name="T13" fmla="*/ 0 h 142"/>
                  <a:gd name="T14" fmla="*/ 345 w 345"/>
                  <a:gd name="T15" fmla="*/ 22 h 142"/>
                  <a:gd name="T16" fmla="*/ 345 w 345"/>
                  <a:gd name="T1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142">
                    <a:moveTo>
                      <a:pt x="345" y="120"/>
                    </a:moveTo>
                    <a:cubicBezTo>
                      <a:pt x="345" y="132"/>
                      <a:pt x="335" y="142"/>
                      <a:pt x="323" y="142"/>
                    </a:cubicBezTo>
                    <a:cubicBezTo>
                      <a:pt x="22" y="142"/>
                      <a:pt x="22" y="142"/>
                      <a:pt x="22" y="142"/>
                    </a:cubicBezTo>
                    <a:cubicBezTo>
                      <a:pt x="10" y="142"/>
                      <a:pt x="0" y="132"/>
                      <a:pt x="0" y="120"/>
                    </a:cubicBezTo>
                    <a:cubicBezTo>
                      <a:pt x="0" y="22"/>
                      <a:pt x="0" y="22"/>
                      <a:pt x="0" y="22"/>
                    </a:cubicBezTo>
                    <a:cubicBezTo>
                      <a:pt x="0" y="10"/>
                      <a:pt x="10" y="0"/>
                      <a:pt x="22" y="0"/>
                    </a:cubicBezTo>
                    <a:cubicBezTo>
                      <a:pt x="323" y="0"/>
                      <a:pt x="323" y="0"/>
                      <a:pt x="323" y="0"/>
                    </a:cubicBezTo>
                    <a:cubicBezTo>
                      <a:pt x="335" y="0"/>
                      <a:pt x="345" y="10"/>
                      <a:pt x="345" y="22"/>
                    </a:cubicBezTo>
                    <a:lnTo>
                      <a:pt x="345" y="120"/>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5" name="文本框 43"/>
            <p:cNvSpPr txBox="1"/>
            <p:nvPr/>
          </p:nvSpPr>
          <p:spPr>
            <a:xfrm>
              <a:off x="7308526" y="4014056"/>
              <a:ext cx="2270125" cy="499111"/>
            </a:xfrm>
            <a:prstGeom prst="rect">
              <a:avLst/>
            </a:prstGeom>
            <a:noFill/>
          </p:spPr>
          <p:txBody>
            <a:bodyPr wrap="square" rtlCol="0">
              <a:spAutoFit/>
            </a:bodyPr>
            <a:lstStyle/>
            <a:p>
              <a:pPr algn="just">
                <a:lnSpc>
                  <a:spcPct val="150000"/>
                </a:lnSpc>
              </a:pPr>
              <a:r>
                <a:rPr lang="zh-CN" altLang="en-US" sz="2000" b="1" dirty="0"/>
                <a:t>饼图</a:t>
              </a:r>
            </a:p>
          </p:txBody>
        </p:sp>
        <p:sp>
          <p:nvSpPr>
            <p:cNvPr id="36" name="文本框 43"/>
            <p:cNvSpPr txBox="1"/>
            <p:nvPr/>
          </p:nvSpPr>
          <p:spPr>
            <a:xfrm>
              <a:off x="7308526" y="2672028"/>
              <a:ext cx="1799590" cy="499111"/>
            </a:xfrm>
            <a:prstGeom prst="rect">
              <a:avLst/>
            </a:prstGeom>
            <a:noFill/>
          </p:spPr>
          <p:txBody>
            <a:bodyPr wrap="square" rtlCol="0">
              <a:spAutoFit/>
            </a:bodyPr>
            <a:lstStyle/>
            <a:p>
              <a:pPr algn="just">
                <a:lnSpc>
                  <a:spcPct val="150000"/>
                </a:lnSpc>
              </a:pPr>
              <a:r>
                <a:rPr lang="zh-CN" altLang="en-US" sz="2000" b="1" dirty="0"/>
                <a:t>条形图</a:t>
              </a:r>
            </a:p>
          </p:txBody>
        </p: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（三）认识图表</a:t>
            </a:r>
            <a:endParaRPr lang="zh-CN" altLang="en-US" dirty="0"/>
          </a:p>
        </p:txBody>
      </p:sp>
      <p:sp>
        <p:nvSpPr>
          <p:cNvPr id="39" name="TextBox 38"/>
          <p:cNvSpPr txBox="1"/>
          <p:nvPr/>
        </p:nvSpPr>
        <p:spPr>
          <a:xfrm>
            <a:off x="550778" y="1028345"/>
            <a:ext cx="10962105" cy="1477328"/>
          </a:xfrm>
          <a:prstGeom prst="rect">
            <a:avLst/>
          </a:prstGeom>
          <a:noFill/>
        </p:spPr>
        <p:txBody>
          <a:bodyPr wrap="square" rtlCol="0">
            <a:spAutoFit/>
          </a:bodyPr>
          <a:lstStyle/>
          <a:p>
            <a:pPr indent="609600" algn="just">
              <a:lnSpc>
                <a:spcPct val="150000"/>
              </a:lnSpc>
            </a:pPr>
            <a:r>
              <a:rPr lang="zh-CN" altLang="en-US" sz="2000" dirty="0">
                <a:latin typeface="+mn-ea"/>
                <a:cs typeface="+mn-ea"/>
                <a:sym typeface="Times New Roman" panose="02020603050405020304" pitchFamily="18" charset="0"/>
              </a:rPr>
              <a:t>图表中包含许多元素，默认情况下只显示其中部分元素，而其他元素则可根据需要添加。图表元素主要包括图表区、图表标题、坐标轴（水平坐标轴和垂直坐标轴）、图例、绘图区、数据系列等</a:t>
            </a:r>
            <a:r>
              <a:rPr lang="zh-CN" altLang="en-US" sz="2000" dirty="0" smtClean="0">
                <a:latin typeface="+mn-ea"/>
                <a:cs typeface="+mn-ea"/>
                <a:sym typeface="Times New Roman" panose="02020603050405020304" pitchFamily="18" charset="0"/>
              </a:rPr>
              <a:t>。下图所</a:t>
            </a:r>
            <a:r>
              <a:rPr lang="zh-CN" altLang="en-US" sz="2000" dirty="0">
                <a:latin typeface="+mn-ea"/>
                <a:cs typeface="+mn-ea"/>
                <a:sym typeface="Times New Roman" panose="02020603050405020304" pitchFamily="18" charset="0"/>
              </a:rPr>
              <a:t>示为一个簇状柱形</a:t>
            </a:r>
            <a:r>
              <a:rPr lang="zh-CN" altLang="en-US" sz="2000" dirty="0" smtClean="0">
                <a:latin typeface="+mn-ea"/>
                <a:cs typeface="+mn-ea"/>
                <a:sym typeface="Times New Roman" panose="02020603050405020304" pitchFamily="18" charset="0"/>
              </a:rPr>
              <a:t>图。</a:t>
            </a:r>
            <a:endParaRPr lang="zh-CN" altLang="en-US" sz="2000" dirty="0">
              <a:latin typeface="+mn-ea"/>
              <a:cs typeface="+mn-ea"/>
              <a:sym typeface="Times New Roman" panose="02020603050405020304" pitchFamily="18" charset="0"/>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9329" y="2647698"/>
            <a:ext cx="8912029" cy="3512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54849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（四）认识数据透视表</a:t>
            </a:r>
          </a:p>
        </p:txBody>
      </p:sp>
      <p:sp>
        <p:nvSpPr>
          <p:cNvPr id="39" name="TextBox 38"/>
          <p:cNvSpPr txBox="1"/>
          <p:nvPr/>
        </p:nvSpPr>
        <p:spPr>
          <a:xfrm>
            <a:off x="550778" y="1028345"/>
            <a:ext cx="10962105" cy="1015663"/>
          </a:xfrm>
          <a:prstGeom prst="rect">
            <a:avLst/>
          </a:prstGeom>
          <a:noFill/>
        </p:spPr>
        <p:txBody>
          <a:bodyPr wrap="square" rtlCol="0">
            <a:spAutoFit/>
          </a:bodyPr>
          <a:lstStyle/>
          <a:p>
            <a:pPr indent="609600" algn="just">
              <a:lnSpc>
                <a:spcPct val="150000"/>
              </a:lnSpc>
            </a:pPr>
            <a:r>
              <a:rPr lang="zh-CN" altLang="en-US" sz="2000" dirty="0">
                <a:latin typeface="+mn-ea"/>
                <a:cs typeface="+mn-ea"/>
                <a:sym typeface="Times New Roman" panose="02020603050405020304" pitchFamily="18" charset="0"/>
              </a:rPr>
              <a:t>据透视表可以对大量数据进行快速汇总并建立交叉列表，它能够清晰地反映出电子表格中的数据信息。数据透视表由</a:t>
            </a:r>
            <a:r>
              <a:rPr lang="en-US" altLang="zh-CN" sz="2000" dirty="0">
                <a:latin typeface="+mn-ea"/>
                <a:cs typeface="+mn-ea"/>
                <a:sym typeface="Times New Roman" panose="02020603050405020304" pitchFamily="18" charset="0"/>
              </a:rPr>
              <a:t>4</a:t>
            </a:r>
            <a:r>
              <a:rPr lang="zh-CN" altLang="en-US" sz="2000" dirty="0">
                <a:latin typeface="+mn-ea"/>
                <a:cs typeface="+mn-ea"/>
                <a:sym typeface="Times New Roman" panose="02020603050405020304" pitchFamily="18" charset="0"/>
              </a:rPr>
              <a:t>部分组</a:t>
            </a:r>
            <a:r>
              <a:rPr lang="zh-CN" altLang="en-US" sz="2000" dirty="0" smtClean="0">
                <a:latin typeface="+mn-ea"/>
                <a:cs typeface="+mn-ea"/>
                <a:sym typeface="Times New Roman" panose="02020603050405020304" pitchFamily="18" charset="0"/>
              </a:rPr>
              <a:t>成。</a:t>
            </a:r>
            <a:endParaRPr lang="zh-CN" altLang="en-US" sz="2000" dirty="0">
              <a:latin typeface="+mn-ea"/>
              <a:cs typeface="+mn-ea"/>
              <a:sym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550778" y="2340833"/>
            <a:ext cx="10885398" cy="4007115"/>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028065" y="1688465"/>
            <a:ext cx="9728200" cy="4808220"/>
          </a:xfrm>
          <a:prstGeom prst="rect">
            <a:avLst/>
          </a:prstGeom>
          <a:solidFill>
            <a:schemeClr val="bg1"/>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14"/>
          <p:cNvSpPr/>
          <p:nvPr/>
        </p:nvSpPr>
        <p:spPr>
          <a:xfrm>
            <a:off x="10591654" y="2369499"/>
            <a:ext cx="329784" cy="2675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a:off x="1334012" y="2424633"/>
            <a:ext cx="1401277" cy="0"/>
          </a:xfrm>
          <a:prstGeom prst="line">
            <a:avLst/>
          </a:prstGeom>
          <a:ln w="254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232205" y="1890941"/>
            <a:ext cx="1885050" cy="497316"/>
          </a:xfrm>
          <a:prstGeom prst="rect">
            <a:avLst/>
          </a:prstGeom>
        </p:spPr>
        <p:txBody>
          <a:bodyPr wrap="square">
            <a:spAutoFit/>
          </a:bodyPr>
          <a:lstStyle/>
          <a:p>
            <a:pPr algn="just">
              <a:lnSpc>
                <a:spcPct val="120000"/>
              </a:lnSpc>
            </a:pPr>
            <a:r>
              <a:rPr lang="zh-CN" altLang="en-US" sz="2400" b="1" dirty="0">
                <a:solidFill>
                  <a:schemeClr val="tx1">
                    <a:lumMod val="65000"/>
                    <a:lumOff val="35000"/>
                  </a:schemeClr>
                </a:solidFill>
              </a:rPr>
              <a:t>任务实现</a:t>
            </a:r>
          </a:p>
        </p:txBody>
      </p:sp>
      <p:sp>
        <p:nvSpPr>
          <p:cNvPr id="9" name="矩形 8"/>
          <p:cNvSpPr/>
          <p:nvPr/>
        </p:nvSpPr>
        <p:spPr>
          <a:xfrm>
            <a:off x="2328863" y="0"/>
            <a:ext cx="9863137" cy="11417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0"/>
            <a:ext cx="3596749" cy="1141756"/>
          </a:xfrm>
          <a:custGeom>
            <a:avLst/>
            <a:gdLst>
              <a:gd name="connsiteX0" fmla="*/ 0 w 3596749"/>
              <a:gd name="connsiteY0" fmla="*/ 0 h 1268414"/>
              <a:gd name="connsiteX1" fmla="*/ 299302 w 3596749"/>
              <a:gd name="connsiteY1" fmla="*/ 0 h 1268414"/>
              <a:gd name="connsiteX2" fmla="*/ 795613 w 3596749"/>
              <a:gd name="connsiteY2" fmla="*/ 0 h 1268414"/>
              <a:gd name="connsiteX3" fmla="*/ 806567 w 3596749"/>
              <a:gd name="connsiteY3" fmla="*/ 0 h 1268414"/>
              <a:gd name="connsiteX4" fmla="*/ 1105869 w 3596749"/>
              <a:gd name="connsiteY4" fmla="*/ 0 h 1268414"/>
              <a:gd name="connsiteX5" fmla="*/ 1252078 w 3596749"/>
              <a:gd name="connsiteY5" fmla="*/ 0 h 1268414"/>
              <a:gd name="connsiteX6" fmla="*/ 1602180 w 3596749"/>
              <a:gd name="connsiteY6" fmla="*/ 0 h 1268414"/>
              <a:gd name="connsiteX7" fmla="*/ 1708543 w 3596749"/>
              <a:gd name="connsiteY7" fmla="*/ 0 h 1268414"/>
              <a:gd name="connsiteX8" fmla="*/ 2042864 w 3596749"/>
              <a:gd name="connsiteY8" fmla="*/ 0 h 1268414"/>
              <a:gd name="connsiteX9" fmla="*/ 2058645 w 3596749"/>
              <a:gd name="connsiteY9" fmla="*/ 0 h 1268414"/>
              <a:gd name="connsiteX10" fmla="*/ 2515110 w 3596749"/>
              <a:gd name="connsiteY10" fmla="*/ 0 h 1268414"/>
              <a:gd name="connsiteX11" fmla="*/ 2849431 w 3596749"/>
              <a:gd name="connsiteY11" fmla="*/ 0 h 1268414"/>
              <a:gd name="connsiteX12" fmla="*/ 3596749 w 3596749"/>
              <a:gd name="connsiteY12" fmla="*/ 747318 h 1268414"/>
              <a:gd name="connsiteX13" fmla="*/ 3075653 w 3596749"/>
              <a:gd name="connsiteY13" fmla="*/ 1268414 h 1268414"/>
              <a:gd name="connsiteX14" fmla="*/ 2744509 w 3596749"/>
              <a:gd name="connsiteY14" fmla="*/ 1268414 h 1268414"/>
              <a:gd name="connsiteX15" fmla="*/ 2359995 w 3596749"/>
              <a:gd name="connsiteY15" fmla="*/ 1268414 h 1268414"/>
              <a:gd name="connsiteX16" fmla="*/ 2288044 w 3596749"/>
              <a:gd name="connsiteY16" fmla="*/ 1268414 h 1268414"/>
              <a:gd name="connsiteX17" fmla="*/ 2269086 w 3596749"/>
              <a:gd name="connsiteY17" fmla="*/ 1268414 h 1268414"/>
              <a:gd name="connsiteX18" fmla="*/ 2018799 w 3596749"/>
              <a:gd name="connsiteY18" fmla="*/ 1268414 h 1268414"/>
              <a:gd name="connsiteX19" fmla="*/ 1937942 w 3596749"/>
              <a:gd name="connsiteY19" fmla="*/ 1268414 h 1268414"/>
              <a:gd name="connsiteX20" fmla="*/ 1831579 w 3596749"/>
              <a:gd name="connsiteY20" fmla="*/ 1268414 h 1268414"/>
              <a:gd name="connsiteX21" fmla="*/ 1562334 w 3596749"/>
              <a:gd name="connsiteY21" fmla="*/ 1268414 h 1268414"/>
              <a:gd name="connsiteX22" fmla="*/ 1553428 w 3596749"/>
              <a:gd name="connsiteY22" fmla="*/ 1268414 h 1268414"/>
              <a:gd name="connsiteX23" fmla="*/ 1532278 w 3596749"/>
              <a:gd name="connsiteY23" fmla="*/ 1268414 h 1268414"/>
              <a:gd name="connsiteX24" fmla="*/ 1481477 w 3596749"/>
              <a:gd name="connsiteY24" fmla="*/ 1268414 h 1268414"/>
              <a:gd name="connsiteX25" fmla="*/ 1212232 w 3596749"/>
              <a:gd name="connsiteY25" fmla="*/ 1268414 h 1268414"/>
              <a:gd name="connsiteX26" fmla="*/ 1105869 w 3596749"/>
              <a:gd name="connsiteY26" fmla="*/ 1268414 h 1268414"/>
              <a:gd name="connsiteX27" fmla="*/ 1025012 w 3596749"/>
              <a:gd name="connsiteY27" fmla="*/ 1268414 h 1268414"/>
              <a:gd name="connsiteX28" fmla="*/ 806567 w 3596749"/>
              <a:gd name="connsiteY28" fmla="*/ 1268414 h 1268414"/>
              <a:gd name="connsiteX29" fmla="*/ 755767 w 3596749"/>
              <a:gd name="connsiteY29" fmla="*/ 1268414 h 1268414"/>
              <a:gd name="connsiteX30" fmla="*/ 725711 w 3596749"/>
              <a:gd name="connsiteY30" fmla="*/ 1268414 h 1268414"/>
              <a:gd name="connsiteX31" fmla="*/ 299302 w 3596749"/>
              <a:gd name="connsiteY31" fmla="*/ 1268414 h 1268414"/>
              <a:gd name="connsiteX32" fmla="*/ 0 w 3596749"/>
              <a:gd name="connsiteY32" fmla="*/ 1268414 h 126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96749" h="1268414">
                <a:moveTo>
                  <a:pt x="0" y="0"/>
                </a:moveTo>
                <a:lnTo>
                  <a:pt x="299302" y="0"/>
                </a:lnTo>
                <a:lnTo>
                  <a:pt x="795613" y="0"/>
                </a:lnTo>
                <a:lnTo>
                  <a:pt x="806567" y="0"/>
                </a:lnTo>
                <a:lnTo>
                  <a:pt x="1105869" y="0"/>
                </a:lnTo>
                <a:lnTo>
                  <a:pt x="1252078" y="0"/>
                </a:lnTo>
                <a:lnTo>
                  <a:pt x="1602180" y="0"/>
                </a:lnTo>
                <a:lnTo>
                  <a:pt x="1708543" y="0"/>
                </a:lnTo>
                <a:lnTo>
                  <a:pt x="2042864" y="0"/>
                </a:lnTo>
                <a:lnTo>
                  <a:pt x="2058645" y="0"/>
                </a:lnTo>
                <a:lnTo>
                  <a:pt x="2515110" y="0"/>
                </a:lnTo>
                <a:lnTo>
                  <a:pt x="2849431" y="0"/>
                </a:lnTo>
                <a:lnTo>
                  <a:pt x="3596749" y="747318"/>
                </a:lnTo>
                <a:lnTo>
                  <a:pt x="3075653" y="1268414"/>
                </a:lnTo>
                <a:lnTo>
                  <a:pt x="2744509" y="1268414"/>
                </a:lnTo>
                <a:lnTo>
                  <a:pt x="2359995" y="1268414"/>
                </a:lnTo>
                <a:lnTo>
                  <a:pt x="2288044" y="1268414"/>
                </a:lnTo>
                <a:lnTo>
                  <a:pt x="2269086" y="1268414"/>
                </a:lnTo>
                <a:lnTo>
                  <a:pt x="2018799" y="1268414"/>
                </a:lnTo>
                <a:lnTo>
                  <a:pt x="1937942" y="1268414"/>
                </a:lnTo>
                <a:lnTo>
                  <a:pt x="1831579" y="1268414"/>
                </a:lnTo>
                <a:lnTo>
                  <a:pt x="1562334" y="1268414"/>
                </a:lnTo>
                <a:lnTo>
                  <a:pt x="1553428" y="1268414"/>
                </a:lnTo>
                <a:lnTo>
                  <a:pt x="1532278" y="1268414"/>
                </a:lnTo>
                <a:lnTo>
                  <a:pt x="1481477" y="1268414"/>
                </a:lnTo>
                <a:lnTo>
                  <a:pt x="1212232" y="1268414"/>
                </a:lnTo>
                <a:lnTo>
                  <a:pt x="1105869" y="1268414"/>
                </a:lnTo>
                <a:lnTo>
                  <a:pt x="1025012" y="1268414"/>
                </a:lnTo>
                <a:lnTo>
                  <a:pt x="806567" y="1268414"/>
                </a:lnTo>
                <a:lnTo>
                  <a:pt x="755767" y="1268414"/>
                </a:lnTo>
                <a:lnTo>
                  <a:pt x="725711" y="1268414"/>
                </a:lnTo>
                <a:lnTo>
                  <a:pt x="299302" y="1268414"/>
                </a:lnTo>
                <a:lnTo>
                  <a:pt x="0" y="126841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68812" y="299314"/>
            <a:ext cx="2031325" cy="646331"/>
          </a:xfrm>
          <a:prstGeom prst="rect">
            <a:avLst/>
          </a:prstGeom>
          <a:noFill/>
        </p:spPr>
        <p:txBody>
          <a:bodyPr wrap="none" rtlCol="0">
            <a:spAutoFit/>
            <a:scene3d>
              <a:camera prst="orthographicFront"/>
              <a:lightRig rig="threePt" dir="t"/>
            </a:scene3d>
            <a:sp3d contourW="12700"/>
          </a:bodyPr>
          <a:lstStyle/>
          <a:p>
            <a:pPr algn="ctr"/>
            <a:r>
              <a:rPr lang="zh-CN" altLang="en-US" sz="3600" b="1" dirty="0">
                <a:solidFill>
                  <a:schemeClr val="accent3"/>
                </a:solidFill>
                <a:latin typeface="+mn-ea"/>
                <a:cs typeface="经典综艺体简" panose="02010609000101010101" pitchFamily="49" charset="-122"/>
              </a:rPr>
              <a:t>任务实现</a:t>
            </a:r>
          </a:p>
        </p:txBody>
      </p:sp>
      <p:sp>
        <p:nvSpPr>
          <p:cNvPr id="21" name="文本框 11"/>
          <p:cNvSpPr txBox="1"/>
          <p:nvPr/>
        </p:nvSpPr>
        <p:spPr>
          <a:xfrm>
            <a:off x="5143658" y="534841"/>
            <a:ext cx="4257016" cy="521970"/>
          </a:xfrm>
          <a:prstGeom prst="rect">
            <a:avLst/>
          </a:prstGeom>
          <a:noFill/>
        </p:spPr>
        <p:txBody>
          <a:bodyPr wrap="square" rtlCol="0">
            <a:spAutoFit/>
            <a:scene3d>
              <a:camera prst="orthographicFront"/>
              <a:lightRig rig="threePt" dir="t"/>
            </a:scene3d>
            <a:sp3d contourW="12700"/>
          </a:bodyPr>
          <a:lstStyle/>
          <a:p>
            <a:r>
              <a:rPr lang="zh-CN" altLang="zh-CN" sz="2800" dirty="0"/>
              <a:t>统计与分析财务报表</a:t>
            </a:r>
          </a:p>
        </p:txBody>
      </p:sp>
      <p:sp>
        <p:nvSpPr>
          <p:cNvPr id="22" name="TextBox 21"/>
          <p:cNvSpPr txBox="1"/>
          <p:nvPr/>
        </p:nvSpPr>
        <p:spPr>
          <a:xfrm>
            <a:off x="3776964" y="535681"/>
            <a:ext cx="1366694" cy="523220"/>
          </a:xfrm>
          <a:prstGeom prst="rect">
            <a:avLst/>
          </a:prstGeom>
          <a:noFill/>
          <a:ln>
            <a:noFill/>
          </a:ln>
        </p:spPr>
        <p:txBody>
          <a:bodyPr wrap="square" rtlCol="0">
            <a:spAutoFit/>
          </a:bodyPr>
          <a:lstStyle/>
          <a:p>
            <a:r>
              <a:rPr lang="zh-CN" altLang="en-US" sz="2800" dirty="0">
                <a:solidFill>
                  <a:schemeClr val="tx1">
                    <a:lumMod val="85000"/>
                    <a:lumOff val="15000"/>
                  </a:schemeClr>
                </a:solidFill>
              </a:rPr>
              <a:t>任</a:t>
            </a:r>
            <a:r>
              <a:rPr lang="zh-CN" altLang="en-US" sz="2800" dirty="0" smtClean="0">
                <a:solidFill>
                  <a:schemeClr val="tx1">
                    <a:lumMod val="85000"/>
                    <a:lumOff val="15000"/>
                  </a:schemeClr>
                </a:solidFill>
              </a:rPr>
              <a:t>务四</a:t>
            </a:r>
            <a:endParaRPr lang="en-US" altLang="zh-CN" sz="2800" dirty="0">
              <a:solidFill>
                <a:schemeClr val="tx1">
                  <a:lumMod val="85000"/>
                  <a:lumOff val="15000"/>
                </a:schemeClr>
              </a:solidFill>
            </a:endParaRPr>
          </a:p>
        </p:txBody>
      </p:sp>
      <p:sp>
        <p:nvSpPr>
          <p:cNvPr id="2" name="矩形 1"/>
          <p:cNvSpPr/>
          <p:nvPr/>
        </p:nvSpPr>
        <p:spPr>
          <a:xfrm>
            <a:off x="3792204" y="2497657"/>
            <a:ext cx="2954655" cy="461665"/>
          </a:xfrm>
          <a:prstGeom prst="rect">
            <a:avLst/>
          </a:prstGeom>
        </p:spPr>
        <p:txBody>
          <a:bodyPr wrap="none">
            <a:spAutoFit/>
          </a:bodyPr>
          <a:lstStyle/>
          <a:p>
            <a:r>
              <a:rPr lang="zh-CN" altLang="en-US" sz="2400" dirty="0"/>
              <a:t>（一</a:t>
            </a:r>
            <a:r>
              <a:rPr lang="zh-CN" altLang="en-US" sz="2400" dirty="0"/>
              <a:t>）工资数据排序</a:t>
            </a:r>
            <a:endParaRPr lang="zh-CN" altLang="en-US" sz="2400" dirty="0"/>
          </a:p>
        </p:txBody>
      </p:sp>
      <p:sp>
        <p:nvSpPr>
          <p:cNvPr id="20" name="矩形 19"/>
          <p:cNvSpPr/>
          <p:nvPr/>
        </p:nvSpPr>
        <p:spPr>
          <a:xfrm>
            <a:off x="3792204" y="3186683"/>
            <a:ext cx="2926080" cy="460375"/>
          </a:xfrm>
          <a:prstGeom prst="rect">
            <a:avLst/>
          </a:prstGeom>
        </p:spPr>
        <p:txBody>
          <a:bodyPr wrap="none">
            <a:spAutoFit/>
          </a:bodyPr>
          <a:lstStyle/>
          <a:p>
            <a:pPr algn="l"/>
            <a:r>
              <a:rPr lang="zh-CN" altLang="en-US" sz="2400" dirty="0"/>
              <a:t>（二）筛选工资数据</a:t>
            </a:r>
          </a:p>
        </p:txBody>
      </p:sp>
      <p:sp>
        <p:nvSpPr>
          <p:cNvPr id="23" name="矩形 22"/>
          <p:cNvSpPr/>
          <p:nvPr/>
        </p:nvSpPr>
        <p:spPr>
          <a:xfrm>
            <a:off x="3792204" y="3834755"/>
            <a:ext cx="3840480" cy="460375"/>
          </a:xfrm>
          <a:prstGeom prst="rect">
            <a:avLst/>
          </a:prstGeom>
        </p:spPr>
        <p:txBody>
          <a:bodyPr wrap="none">
            <a:spAutoFit/>
          </a:bodyPr>
          <a:lstStyle/>
          <a:p>
            <a:pPr algn="l"/>
            <a:r>
              <a:rPr lang="zh-CN" altLang="en-US" sz="2400" dirty="0"/>
              <a:t>（三）按部门分类汇总工资</a:t>
            </a:r>
          </a:p>
        </p:txBody>
      </p:sp>
      <p:sp>
        <p:nvSpPr>
          <p:cNvPr id="25" name="燕尾形 24"/>
          <p:cNvSpPr/>
          <p:nvPr/>
        </p:nvSpPr>
        <p:spPr>
          <a:xfrm>
            <a:off x="10925495" y="6112615"/>
            <a:ext cx="335280" cy="383863"/>
          </a:xfrm>
          <a:prstGeom prst="chevron">
            <a:avLst>
              <a:gd name="adj" fmla="val 3693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燕尾形 25"/>
          <p:cNvSpPr/>
          <p:nvPr/>
        </p:nvSpPr>
        <p:spPr>
          <a:xfrm>
            <a:off x="11332016" y="6112615"/>
            <a:ext cx="335280" cy="383863"/>
          </a:xfrm>
          <a:prstGeom prst="chevron">
            <a:avLst>
              <a:gd name="adj" fmla="val 36932"/>
            </a:avLst>
          </a:prstGeom>
          <a:solidFill>
            <a:srgbClr val="0274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燕尾形 26"/>
          <p:cNvSpPr/>
          <p:nvPr/>
        </p:nvSpPr>
        <p:spPr>
          <a:xfrm>
            <a:off x="11692056" y="6112615"/>
            <a:ext cx="335280" cy="383863"/>
          </a:xfrm>
          <a:prstGeom prst="chevron">
            <a:avLst>
              <a:gd name="adj" fmla="val 36932"/>
            </a:avLst>
          </a:prstGeom>
          <a:solidFill>
            <a:srgbClr val="079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矩形 17"/>
          <p:cNvSpPr/>
          <p:nvPr/>
        </p:nvSpPr>
        <p:spPr>
          <a:xfrm>
            <a:off x="3790838" y="4448820"/>
            <a:ext cx="4754880" cy="460375"/>
          </a:xfrm>
          <a:prstGeom prst="rect">
            <a:avLst/>
          </a:prstGeom>
        </p:spPr>
        <p:txBody>
          <a:bodyPr wrap="none">
            <a:spAutoFit/>
          </a:bodyPr>
          <a:lstStyle/>
          <a:p>
            <a:pPr algn="l"/>
            <a:r>
              <a:rPr lang="zh-CN" altLang="en-US" sz="2400" dirty="0" smtClean="0"/>
              <a:t>（四</a:t>
            </a:r>
            <a:r>
              <a:rPr lang="zh-CN" altLang="en-US" sz="2400" dirty="0"/>
              <a:t>）</a:t>
            </a:r>
            <a:r>
              <a:rPr sz="2400" dirty="0"/>
              <a:t>利用图表分析部门工资占比</a:t>
            </a:r>
          </a:p>
        </p:txBody>
      </p:sp>
      <p:sp>
        <p:nvSpPr>
          <p:cNvPr id="24" name="矩形 23"/>
          <p:cNvSpPr/>
          <p:nvPr/>
        </p:nvSpPr>
        <p:spPr>
          <a:xfrm>
            <a:off x="3790837" y="5125963"/>
            <a:ext cx="4145280" cy="460375"/>
          </a:xfrm>
          <a:prstGeom prst="rect">
            <a:avLst/>
          </a:prstGeom>
        </p:spPr>
        <p:txBody>
          <a:bodyPr wrap="none">
            <a:spAutoFit/>
          </a:bodyPr>
          <a:lstStyle/>
          <a:p>
            <a:pPr algn="l"/>
            <a:r>
              <a:rPr lang="zh-CN" altLang="en-US" sz="2400" dirty="0" smtClean="0"/>
              <a:t>（五</a:t>
            </a:r>
            <a:r>
              <a:rPr lang="zh-CN" altLang="en-US" sz="2400" dirty="0"/>
              <a:t>）创建并编辑数据透视表</a:t>
            </a:r>
          </a:p>
        </p:txBody>
      </p:sp>
      <p:sp>
        <p:nvSpPr>
          <p:cNvPr id="3" name="矩形 2"/>
          <p:cNvSpPr/>
          <p:nvPr/>
        </p:nvSpPr>
        <p:spPr>
          <a:xfrm>
            <a:off x="3776867" y="5802873"/>
            <a:ext cx="3230880" cy="460375"/>
          </a:xfrm>
          <a:prstGeom prst="rect">
            <a:avLst/>
          </a:prstGeom>
        </p:spPr>
        <p:txBody>
          <a:bodyPr wrap="none">
            <a:spAutoFit/>
          </a:bodyPr>
          <a:lstStyle/>
          <a:p>
            <a:pPr algn="l"/>
            <a:r>
              <a:rPr lang="zh-CN" altLang="en-US" sz="2400" dirty="0" smtClean="0"/>
              <a:t>（六</a:t>
            </a:r>
            <a:r>
              <a:rPr lang="zh-CN" altLang="en-US" sz="2400" dirty="0"/>
              <a:t>）创建数据透视图</a:t>
            </a:r>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（一</a:t>
            </a:r>
            <a:r>
              <a:rPr lang="zh-CN" altLang="en-US" dirty="0"/>
              <a:t>）工资数据排序</a:t>
            </a:r>
            <a:endParaRPr lang="zh-CN" altLang="en-US" dirty="0"/>
          </a:p>
        </p:txBody>
      </p:sp>
      <p:sp>
        <p:nvSpPr>
          <p:cNvPr id="4" name="内容占位符 3"/>
          <p:cNvSpPr>
            <a:spLocks noGrp="1"/>
          </p:cNvSpPr>
          <p:nvPr>
            <p:ph sz="quarter" idx="10"/>
          </p:nvPr>
        </p:nvSpPr>
        <p:spPr>
          <a:xfrm>
            <a:off x="669925" y="1122681"/>
            <a:ext cx="10912475" cy="862787"/>
          </a:xfrm>
        </p:spPr>
        <p:txBody>
          <a:bodyPr>
            <a:normAutofit/>
          </a:bodyPr>
          <a:lstStyle/>
          <a:p>
            <a:r>
              <a:rPr lang="en-US" altLang="zh-CN" dirty="0">
                <a:solidFill>
                  <a:schemeClr val="bg1"/>
                </a:solidFill>
              </a:rPr>
              <a:t>2</a:t>
            </a:r>
            <a:r>
              <a:rPr lang="zh-CN" altLang="zh-CN" dirty="0">
                <a:solidFill>
                  <a:schemeClr val="bg1"/>
                </a:solidFill>
              </a:rPr>
              <a:t>．</a:t>
            </a:r>
            <a:r>
              <a:rPr lang="zh-CN" altLang="en-US" dirty="0">
                <a:solidFill>
                  <a:schemeClr val="bg1"/>
                </a:solidFill>
              </a:rPr>
              <a:t>未来新一代计算机芯片技术</a:t>
            </a:r>
            <a:endParaRPr lang="en-US" altLang="zh-CN" sz="1100" dirty="0"/>
          </a:p>
        </p:txBody>
      </p:sp>
      <p:sp>
        <p:nvSpPr>
          <p:cNvPr id="32" name="内容占位符 2"/>
          <p:cNvSpPr txBox="1"/>
          <p:nvPr/>
        </p:nvSpPr>
        <p:spPr>
          <a:xfrm>
            <a:off x="669925" y="1063312"/>
            <a:ext cx="10760075" cy="1844312"/>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使用</a:t>
            </a:r>
            <a:r>
              <a:rPr lang="en-US" altLang="zh-CN" sz="2000" dirty="0"/>
              <a:t>WPS Office</a:t>
            </a:r>
            <a:r>
              <a:rPr lang="zh-CN" altLang="en-US" sz="2000" dirty="0"/>
              <a:t>中的数据排序功能对工资数据进行排序，有助于用户快速地查找所需的数据。下面对工资数据进行简单排序和自定义排序，具体操作如下。</a:t>
            </a:r>
            <a:endParaRPr lang="zh-CN" altLang="en-US" sz="2000" dirty="0"/>
          </a:p>
        </p:txBody>
      </p:sp>
      <p:sp>
        <p:nvSpPr>
          <p:cNvPr id="7" name="矩形 6"/>
          <p:cNvSpPr/>
          <p:nvPr/>
        </p:nvSpPr>
        <p:spPr>
          <a:xfrm>
            <a:off x="2138854" y="2672438"/>
            <a:ext cx="2326105" cy="369332"/>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1 </a:t>
            </a:r>
            <a:r>
              <a:rPr lang="zh-CN" altLang="en-US" dirty="0" smtClean="0">
                <a:solidFill>
                  <a:schemeClr val="bg1"/>
                </a:solidFill>
                <a:latin typeface="微软雅黑" panose="020B0503020204020204" pitchFamily="34" charset="-122"/>
                <a:ea typeface="微软雅黑" panose="020B0503020204020204" pitchFamily="34" charset="-122"/>
              </a:rPr>
              <a:t>查</a:t>
            </a:r>
            <a:r>
              <a:rPr lang="zh-CN" altLang="en-US" dirty="0">
                <a:solidFill>
                  <a:schemeClr val="bg1"/>
                </a:solidFill>
                <a:latin typeface="微软雅黑" panose="020B0503020204020204" pitchFamily="34" charset="-122"/>
                <a:ea typeface="微软雅黑" panose="020B0503020204020204" pitchFamily="34" charset="-122"/>
              </a:rPr>
              <a:t>看降序排列效果</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13" name="矩形 12"/>
          <p:cNvSpPr/>
          <p:nvPr/>
        </p:nvSpPr>
        <p:spPr>
          <a:xfrm>
            <a:off x="7520980" y="2672438"/>
            <a:ext cx="2938473" cy="369332"/>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2 </a:t>
            </a:r>
            <a:r>
              <a:rPr lang="zh-CN" altLang="en-US" dirty="0" smtClean="0">
                <a:solidFill>
                  <a:schemeClr val="bg1"/>
                </a:solidFill>
                <a:latin typeface="微软雅黑" panose="020B0503020204020204" pitchFamily="34" charset="-122"/>
                <a:ea typeface="微软雅黑" panose="020B0503020204020204" pitchFamily="34" charset="-122"/>
              </a:rPr>
              <a:t>选</a:t>
            </a:r>
            <a:r>
              <a:rPr lang="zh-CN" altLang="en-US" dirty="0">
                <a:solidFill>
                  <a:schemeClr val="bg1"/>
                </a:solidFill>
                <a:latin typeface="微软雅黑" panose="020B0503020204020204" pitchFamily="34" charset="-122"/>
                <a:ea typeface="微软雅黑" panose="020B0503020204020204" pitchFamily="34" charset="-122"/>
              </a:rPr>
              <a:t>择“自定义序列”选项</a:t>
            </a:r>
            <a:endParaRPr lang="en-US" altLang="zh-CN" dirty="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568685" y="3181906"/>
            <a:ext cx="11114953" cy="2801628"/>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792480" y="1448308"/>
            <a:ext cx="4860207" cy="4528422"/>
          </a:xfrm>
          <a:prstGeom prst="rect">
            <a:avLst/>
          </a:prstGeom>
        </p:spPr>
      </p:pic>
      <p:pic>
        <p:nvPicPr>
          <p:cNvPr id="5" name="图片 4"/>
          <p:cNvPicPr>
            <a:picLocks noChangeAspect="1"/>
          </p:cNvPicPr>
          <p:nvPr/>
        </p:nvPicPr>
        <p:blipFill>
          <a:blip r:embed="rId3"/>
          <a:stretch>
            <a:fillRect/>
          </a:stretch>
        </p:blipFill>
        <p:spPr>
          <a:xfrm>
            <a:off x="5934781" y="2271968"/>
            <a:ext cx="5647619" cy="3704762"/>
          </a:xfrm>
          <a:prstGeom prst="rect">
            <a:avLst/>
          </a:prstGeom>
        </p:spPr>
      </p:pic>
      <p:sp>
        <p:nvSpPr>
          <p:cNvPr id="3" name="标题 2"/>
          <p:cNvSpPr>
            <a:spLocks noGrp="1"/>
          </p:cNvSpPr>
          <p:nvPr>
            <p:ph type="title"/>
          </p:nvPr>
        </p:nvSpPr>
        <p:spPr/>
        <p:txBody>
          <a:bodyPr>
            <a:normAutofit/>
          </a:bodyPr>
          <a:lstStyle/>
          <a:p>
            <a:r>
              <a:rPr lang="zh-CN" altLang="en-US" dirty="0"/>
              <a:t>（一）排序工资数据</a:t>
            </a:r>
          </a:p>
        </p:txBody>
      </p:sp>
      <p:sp>
        <p:nvSpPr>
          <p:cNvPr id="7" name="矩形 6"/>
          <p:cNvSpPr/>
          <p:nvPr/>
        </p:nvSpPr>
        <p:spPr>
          <a:xfrm>
            <a:off x="2246642" y="6117691"/>
            <a:ext cx="1951881" cy="369332"/>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3 </a:t>
            </a:r>
            <a:r>
              <a:rPr lang="zh-CN" altLang="en-US" dirty="0" smtClean="0">
                <a:solidFill>
                  <a:schemeClr val="bg1"/>
                </a:solidFill>
                <a:latin typeface="微软雅黑" panose="020B0503020204020204" pitchFamily="34" charset="-122"/>
                <a:ea typeface="微软雅黑" panose="020B0503020204020204" pitchFamily="34" charset="-122"/>
              </a:rPr>
              <a:t>输</a:t>
            </a:r>
            <a:r>
              <a:rPr lang="zh-CN" altLang="en-US" dirty="0">
                <a:solidFill>
                  <a:schemeClr val="bg1"/>
                </a:solidFill>
                <a:latin typeface="微软雅黑" panose="020B0503020204020204" pitchFamily="34" charset="-122"/>
                <a:ea typeface="微软雅黑" panose="020B0503020204020204" pitchFamily="34" charset="-122"/>
              </a:rPr>
              <a:t>入序列 </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12" name="矩形 11"/>
          <p:cNvSpPr/>
          <p:nvPr/>
        </p:nvSpPr>
        <p:spPr>
          <a:xfrm>
            <a:off x="6520528" y="6117691"/>
            <a:ext cx="3370477" cy="369332"/>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4 </a:t>
            </a:r>
            <a:r>
              <a:rPr lang="zh-CN" altLang="en-US" dirty="0" smtClean="0">
                <a:solidFill>
                  <a:schemeClr val="bg1"/>
                </a:solidFill>
                <a:latin typeface="微软雅黑" panose="020B0503020204020204" pitchFamily="34" charset="-122"/>
                <a:ea typeface="微软雅黑" panose="020B0503020204020204" pitchFamily="34" charset="-122"/>
              </a:rPr>
              <a:t>查</a:t>
            </a:r>
            <a:r>
              <a:rPr lang="zh-CN" altLang="en-US" dirty="0">
                <a:solidFill>
                  <a:schemeClr val="bg1"/>
                </a:solidFill>
                <a:latin typeface="微软雅黑" panose="020B0503020204020204" pitchFamily="34" charset="-122"/>
                <a:ea typeface="微软雅黑" panose="020B0503020204020204" pitchFamily="34" charset="-122"/>
              </a:rPr>
              <a:t>看自定义序列的排序效果</a:t>
            </a:r>
            <a:endParaRPr lang="en-US" altLang="zh-CN"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943242" y="3272589"/>
            <a:ext cx="10452141" cy="3100138"/>
          </a:xfrm>
          <a:prstGeom prst="rect">
            <a:avLst/>
          </a:prstGeom>
        </p:spPr>
      </p:pic>
      <p:sp>
        <p:nvSpPr>
          <p:cNvPr id="3" name="标题 2"/>
          <p:cNvSpPr>
            <a:spLocks noGrp="1"/>
          </p:cNvSpPr>
          <p:nvPr>
            <p:ph type="title"/>
          </p:nvPr>
        </p:nvSpPr>
        <p:spPr/>
        <p:txBody>
          <a:bodyPr>
            <a:normAutofit/>
          </a:bodyPr>
          <a:lstStyle/>
          <a:p>
            <a:r>
              <a:rPr lang="zh-CN" altLang="en-US" dirty="0"/>
              <a:t>（二）筛选工资数据</a:t>
            </a:r>
          </a:p>
        </p:txBody>
      </p:sp>
      <p:sp>
        <p:nvSpPr>
          <p:cNvPr id="4" name="内容占位符 3"/>
          <p:cNvSpPr>
            <a:spLocks noGrp="1"/>
          </p:cNvSpPr>
          <p:nvPr>
            <p:ph sz="quarter" idx="10"/>
          </p:nvPr>
        </p:nvSpPr>
        <p:spPr>
          <a:xfrm>
            <a:off x="669925" y="1122681"/>
            <a:ext cx="10912475" cy="862787"/>
          </a:xfrm>
        </p:spPr>
        <p:txBody>
          <a:bodyPr>
            <a:normAutofit/>
          </a:bodyPr>
          <a:lstStyle/>
          <a:p>
            <a:r>
              <a:rPr lang="en-US" altLang="zh-CN" dirty="0">
                <a:solidFill>
                  <a:schemeClr val="bg1"/>
                </a:solidFill>
              </a:rPr>
              <a:t>2</a:t>
            </a:r>
            <a:r>
              <a:rPr lang="zh-CN" altLang="zh-CN" dirty="0">
                <a:solidFill>
                  <a:schemeClr val="bg1"/>
                </a:solidFill>
              </a:rPr>
              <a:t>．</a:t>
            </a:r>
            <a:r>
              <a:rPr lang="zh-CN" altLang="en-US" dirty="0">
                <a:solidFill>
                  <a:schemeClr val="bg1"/>
                </a:solidFill>
              </a:rPr>
              <a:t>未来新一代计算机芯片技术</a:t>
            </a:r>
            <a:endParaRPr lang="en-US" altLang="zh-CN" sz="1100" dirty="0"/>
          </a:p>
        </p:txBody>
      </p:sp>
      <p:sp>
        <p:nvSpPr>
          <p:cNvPr id="8" name="矩形 7"/>
          <p:cNvSpPr/>
          <p:nvPr/>
        </p:nvSpPr>
        <p:spPr>
          <a:xfrm>
            <a:off x="1426723" y="1313993"/>
            <a:ext cx="2182751" cy="5178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9" name="组合 8"/>
          <p:cNvGrpSpPr/>
          <p:nvPr/>
        </p:nvGrpSpPr>
        <p:grpSpPr>
          <a:xfrm flipV="1">
            <a:off x="762000" y="1183203"/>
            <a:ext cx="470284" cy="670057"/>
            <a:chOff x="3173412" y="596106"/>
            <a:chExt cx="960438" cy="1368425"/>
          </a:xfrm>
        </p:grpSpPr>
        <p:sp>
          <p:nvSpPr>
            <p:cNvPr id="10"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1"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17" name="内容占位符 3"/>
          <p:cNvSpPr txBox="1"/>
          <p:nvPr/>
        </p:nvSpPr>
        <p:spPr>
          <a:xfrm>
            <a:off x="822325" y="1275081"/>
            <a:ext cx="10912475" cy="862787"/>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solidFill>
                  <a:schemeClr val="bg1"/>
                </a:solidFill>
              </a:rPr>
              <a:t>1</a:t>
            </a:r>
            <a:r>
              <a:rPr lang="zh-CN" altLang="en-US" dirty="0">
                <a:solidFill>
                  <a:schemeClr val="bg1"/>
                </a:solidFill>
              </a:rPr>
              <a:t>．自动筛选</a:t>
            </a:r>
            <a:endParaRPr lang="en-US" altLang="zh-CN" sz="1100" dirty="0"/>
          </a:p>
        </p:txBody>
      </p:sp>
      <p:sp>
        <p:nvSpPr>
          <p:cNvPr id="18" name="内容占位符 2"/>
          <p:cNvSpPr txBox="1"/>
          <p:nvPr/>
        </p:nvSpPr>
        <p:spPr>
          <a:xfrm>
            <a:off x="762000" y="2137868"/>
            <a:ext cx="10760075" cy="1134721"/>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使用自动筛选功能可以在工作表中快速筛选出指定字段的记录并隐藏其他记录。下面在“财务报表</a:t>
            </a:r>
            <a:r>
              <a:rPr lang="en-US" altLang="zh-CN" sz="2000" dirty="0"/>
              <a:t>03.et”</a:t>
            </a:r>
            <a:r>
              <a:rPr lang="zh-CN" altLang="en-US" sz="2000" dirty="0"/>
              <a:t>工作簿中筛选出所在部门为“客服”的数据信息，具体操作如下。</a:t>
            </a:r>
            <a:endParaRPr lang="zh-CN" altLang="en-US" sz="2000" dirty="0"/>
          </a:p>
        </p:txBody>
      </p:sp>
      <p:sp>
        <p:nvSpPr>
          <p:cNvPr id="19" name="矩形 18"/>
          <p:cNvSpPr/>
          <p:nvPr/>
        </p:nvSpPr>
        <p:spPr>
          <a:xfrm>
            <a:off x="1232284" y="6372727"/>
            <a:ext cx="2259822" cy="369332"/>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1 </a:t>
            </a:r>
            <a:r>
              <a:rPr lang="zh-CN" altLang="en-US" dirty="0" smtClean="0">
                <a:solidFill>
                  <a:schemeClr val="bg1"/>
                </a:solidFill>
                <a:latin typeface="微软雅黑" panose="020B0503020204020204" pitchFamily="34" charset="-122"/>
                <a:ea typeface="微软雅黑" panose="020B0503020204020204" pitchFamily="34" charset="-122"/>
              </a:rPr>
              <a:t>选</a:t>
            </a:r>
            <a:r>
              <a:rPr lang="zh-CN" altLang="en-US" dirty="0">
                <a:solidFill>
                  <a:schemeClr val="bg1"/>
                </a:solidFill>
                <a:latin typeface="微软雅黑" panose="020B0503020204020204" pitchFamily="34" charset="-122"/>
                <a:ea typeface="微软雅黑" panose="020B0503020204020204" pitchFamily="34" charset="-122"/>
              </a:rPr>
              <a:t>择要筛选的字段</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20" name="矩形 19"/>
          <p:cNvSpPr/>
          <p:nvPr/>
        </p:nvSpPr>
        <p:spPr>
          <a:xfrm>
            <a:off x="6445113" y="6372727"/>
            <a:ext cx="2259822" cy="369332"/>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2 </a:t>
            </a:r>
            <a:r>
              <a:rPr lang="zh-CN" altLang="en-US" dirty="0" smtClean="0">
                <a:solidFill>
                  <a:schemeClr val="bg1"/>
                </a:solidFill>
                <a:latin typeface="微软雅黑" panose="020B0503020204020204" pitchFamily="34" charset="-122"/>
                <a:ea typeface="微软雅黑" panose="020B0503020204020204" pitchFamily="34" charset="-122"/>
              </a:rPr>
              <a:t>查</a:t>
            </a:r>
            <a:r>
              <a:rPr lang="zh-CN" altLang="en-US" dirty="0">
                <a:solidFill>
                  <a:schemeClr val="bg1"/>
                </a:solidFill>
                <a:latin typeface="微软雅黑" panose="020B0503020204020204" pitchFamily="34" charset="-122"/>
                <a:ea typeface="微软雅黑" panose="020B0503020204020204" pitchFamily="34" charset="-122"/>
              </a:rPr>
              <a:t>看筛选结果</a:t>
            </a:r>
            <a:endParaRPr lang="en-US" altLang="zh-CN"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fontScale="90000"/>
          </a:bodyPr>
          <a:lstStyle/>
          <a:p>
            <a:r>
              <a:rPr lang="zh-CN" altLang="en-US" sz="3110" dirty="0"/>
              <a:t>（二）熟悉</a:t>
            </a:r>
            <a:r>
              <a:rPr lang="en-US" altLang="zh-CN" sz="3110" dirty="0"/>
              <a:t>WPS Office</a:t>
            </a:r>
            <a:r>
              <a:rPr lang="zh-CN" altLang="en-US" sz="3110" dirty="0"/>
              <a:t>的电子表格操作界面 </a:t>
            </a:r>
            <a:endParaRPr sz="3110" dirty="0"/>
          </a:p>
        </p:txBody>
      </p:sp>
      <p:sp>
        <p:nvSpPr>
          <p:cNvPr id="40" name="内容占位符 2"/>
          <p:cNvSpPr txBox="1"/>
          <p:nvPr/>
        </p:nvSpPr>
        <p:spPr>
          <a:xfrm>
            <a:off x="792479" y="2191419"/>
            <a:ext cx="10711180" cy="1081170"/>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50000"/>
              </a:lnSpc>
            </a:pPr>
            <a:r>
              <a:rPr lang="zh-CN" altLang="en-US" sz="2000" dirty="0"/>
              <a:t>编辑栏用来显示和编辑当前活动的单元格中的数据或公式。在默认情况下，编辑栏中包</a:t>
            </a:r>
            <a:r>
              <a:rPr lang="zh-CN" altLang="en-US" sz="2000" dirty="0" smtClean="0"/>
              <a:t>括以下几种。</a:t>
            </a:r>
            <a:endParaRPr lang="zh-CN" sz="2000" dirty="0"/>
          </a:p>
        </p:txBody>
      </p:sp>
      <p:sp>
        <p:nvSpPr>
          <p:cNvPr id="5" name="矩形 4"/>
          <p:cNvSpPr/>
          <p:nvPr/>
        </p:nvSpPr>
        <p:spPr>
          <a:xfrm>
            <a:off x="1274324" y="1161593"/>
            <a:ext cx="3089129" cy="5178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内容占位符 3"/>
          <p:cNvSpPr>
            <a:spLocks noGrp="1"/>
          </p:cNvSpPr>
          <p:nvPr>
            <p:ph sz="quarter" idx="10"/>
          </p:nvPr>
        </p:nvSpPr>
        <p:spPr>
          <a:xfrm>
            <a:off x="1274324" y="1186269"/>
            <a:ext cx="4067697" cy="533482"/>
          </a:xfrm>
        </p:spPr>
        <p:txBody>
          <a:bodyPr>
            <a:normAutofit lnSpcReduction="10000"/>
          </a:bodyPr>
          <a:lstStyle/>
          <a:p>
            <a:pPr indent="0"/>
            <a:r>
              <a:rPr lang="en-US" altLang="zh-CN" dirty="0">
                <a:solidFill>
                  <a:schemeClr val="bg1"/>
                </a:solidFill>
              </a:rPr>
              <a:t>1</a:t>
            </a:r>
            <a:r>
              <a:rPr lang="zh-CN" altLang="en-US" dirty="0">
                <a:solidFill>
                  <a:schemeClr val="bg1"/>
                </a:solidFill>
              </a:rPr>
              <a:t>．编辑栏</a:t>
            </a:r>
          </a:p>
        </p:txBody>
      </p:sp>
      <p:grpSp>
        <p:nvGrpSpPr>
          <p:cNvPr id="7" name="组合 6"/>
          <p:cNvGrpSpPr/>
          <p:nvPr/>
        </p:nvGrpSpPr>
        <p:grpSpPr>
          <a:xfrm flipV="1">
            <a:off x="609600" y="1030803"/>
            <a:ext cx="470284" cy="670057"/>
            <a:chOff x="3173412" y="596106"/>
            <a:chExt cx="960438" cy="1368425"/>
          </a:xfrm>
        </p:grpSpPr>
        <p:sp>
          <p:nvSpPr>
            <p:cNvPr id="8"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9"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0"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1"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4" name="组合 3"/>
          <p:cNvGrpSpPr/>
          <p:nvPr/>
        </p:nvGrpSpPr>
        <p:grpSpPr>
          <a:xfrm>
            <a:off x="821810" y="3457871"/>
            <a:ext cx="10603088" cy="2713202"/>
            <a:chOff x="821810" y="3403614"/>
            <a:chExt cx="10603088" cy="2713202"/>
          </a:xfrm>
        </p:grpSpPr>
        <p:grpSp>
          <p:nvGrpSpPr>
            <p:cNvPr id="2" name="组合 1"/>
            <p:cNvGrpSpPr/>
            <p:nvPr/>
          </p:nvGrpSpPr>
          <p:grpSpPr>
            <a:xfrm>
              <a:off x="821810" y="3403614"/>
              <a:ext cx="10603088" cy="2713202"/>
              <a:chOff x="922656" y="1617904"/>
              <a:chExt cx="10603088" cy="2713202"/>
            </a:xfrm>
          </p:grpSpPr>
          <p:sp>
            <p:nvSpPr>
              <p:cNvPr id="15" name="矩形 14"/>
              <p:cNvSpPr/>
              <p:nvPr/>
            </p:nvSpPr>
            <p:spPr>
              <a:xfrm>
                <a:off x="922656" y="3833790"/>
                <a:ext cx="2228426" cy="497316"/>
              </a:xfrm>
              <a:prstGeom prst="rect">
                <a:avLst/>
              </a:prstGeom>
            </p:spPr>
            <p:txBody>
              <a:bodyPr wrap="square">
                <a:spAutoFit/>
              </a:bodyPr>
              <a:lstStyle/>
              <a:p>
                <a:pPr algn="ctr">
                  <a:lnSpc>
                    <a:spcPct val="120000"/>
                  </a:lnSpc>
                </a:pPr>
                <a:r>
                  <a:rPr lang="zh-CN" altLang="en-US" sz="2400" dirty="0">
                    <a:solidFill>
                      <a:srgbClr val="53585F"/>
                    </a:solidFill>
                  </a:rPr>
                  <a:t>名称框</a:t>
                </a:r>
              </a:p>
            </p:txBody>
          </p:sp>
          <p:sp>
            <p:nvSpPr>
              <p:cNvPr id="16" name="矩形 15"/>
              <p:cNvSpPr/>
              <p:nvPr/>
            </p:nvSpPr>
            <p:spPr>
              <a:xfrm>
                <a:off x="5070634" y="3833790"/>
                <a:ext cx="2228426" cy="497316"/>
              </a:xfrm>
              <a:prstGeom prst="rect">
                <a:avLst/>
              </a:prstGeom>
            </p:spPr>
            <p:txBody>
              <a:bodyPr wrap="square">
                <a:spAutoFit/>
              </a:bodyPr>
              <a:lstStyle/>
              <a:p>
                <a:pPr algn="ctr">
                  <a:lnSpc>
                    <a:spcPct val="120000"/>
                  </a:lnSpc>
                </a:pPr>
                <a:r>
                  <a:rPr lang="zh-CN" altLang="en-US" sz="2400" dirty="0">
                    <a:solidFill>
                      <a:srgbClr val="53585F"/>
                    </a:solidFill>
                  </a:rPr>
                  <a:t>“输入”按钮</a:t>
                </a:r>
              </a:p>
            </p:txBody>
          </p:sp>
          <p:sp>
            <p:nvSpPr>
              <p:cNvPr id="17" name="矩形 16"/>
              <p:cNvSpPr/>
              <p:nvPr/>
            </p:nvSpPr>
            <p:spPr>
              <a:xfrm>
                <a:off x="9297318" y="3830537"/>
                <a:ext cx="2228426" cy="497316"/>
              </a:xfrm>
              <a:prstGeom prst="rect">
                <a:avLst/>
              </a:prstGeom>
            </p:spPr>
            <p:txBody>
              <a:bodyPr wrap="square">
                <a:spAutoFit/>
              </a:bodyPr>
              <a:lstStyle/>
              <a:p>
                <a:pPr algn="ctr">
                  <a:lnSpc>
                    <a:spcPct val="120000"/>
                  </a:lnSpc>
                </a:pPr>
                <a:r>
                  <a:rPr lang="zh-CN" altLang="en-US" sz="2400" dirty="0">
                    <a:solidFill>
                      <a:srgbClr val="53585F"/>
                    </a:solidFill>
                  </a:rPr>
                  <a:t>编辑框</a:t>
                </a:r>
              </a:p>
            </p:txBody>
          </p:sp>
          <p:sp>
            <p:nvSpPr>
              <p:cNvPr id="18" name="矩形 17"/>
              <p:cNvSpPr/>
              <p:nvPr/>
            </p:nvSpPr>
            <p:spPr>
              <a:xfrm>
                <a:off x="2930641" y="1656119"/>
                <a:ext cx="2228426" cy="497316"/>
              </a:xfrm>
              <a:prstGeom prst="rect">
                <a:avLst/>
              </a:prstGeom>
            </p:spPr>
            <p:txBody>
              <a:bodyPr wrap="square">
                <a:spAutoFit/>
              </a:bodyPr>
              <a:lstStyle/>
              <a:p>
                <a:pPr algn="ctr">
                  <a:lnSpc>
                    <a:spcPct val="120000"/>
                  </a:lnSpc>
                </a:pPr>
                <a:r>
                  <a:rPr lang="zh-CN" altLang="en-US" sz="2400" dirty="0">
                    <a:solidFill>
                      <a:srgbClr val="53585F"/>
                    </a:solidFill>
                  </a:rPr>
                  <a:t> “取消”按钮</a:t>
                </a:r>
              </a:p>
            </p:txBody>
          </p:sp>
          <p:sp>
            <p:nvSpPr>
              <p:cNvPr id="19" name="矩形 18"/>
              <p:cNvSpPr/>
              <p:nvPr/>
            </p:nvSpPr>
            <p:spPr>
              <a:xfrm>
                <a:off x="7022211" y="1617904"/>
                <a:ext cx="2634359" cy="535531"/>
              </a:xfrm>
              <a:prstGeom prst="rect">
                <a:avLst/>
              </a:prstGeom>
            </p:spPr>
            <p:txBody>
              <a:bodyPr wrap="square">
                <a:spAutoFit/>
              </a:bodyPr>
              <a:lstStyle/>
              <a:p>
                <a:pPr algn="ctr">
                  <a:lnSpc>
                    <a:spcPct val="120000"/>
                  </a:lnSpc>
                </a:pPr>
                <a:r>
                  <a:rPr lang="zh-CN" altLang="en-US" sz="2400" dirty="0">
                    <a:solidFill>
                      <a:srgbClr val="53585F"/>
                    </a:solidFill>
                  </a:rPr>
                  <a:t>“插入函数”按钮</a:t>
                </a:r>
              </a:p>
            </p:txBody>
          </p:sp>
        </p:grpSp>
        <p:grpSp>
          <p:nvGrpSpPr>
            <p:cNvPr id="20" name="组合 19"/>
            <p:cNvGrpSpPr/>
            <p:nvPr/>
          </p:nvGrpSpPr>
          <p:grpSpPr>
            <a:xfrm>
              <a:off x="1303301" y="4067630"/>
              <a:ext cx="9689538" cy="1364305"/>
              <a:chOff x="876862" y="3378364"/>
              <a:chExt cx="10514474" cy="1480458"/>
            </a:xfrm>
          </p:grpSpPr>
          <p:cxnSp>
            <p:nvCxnSpPr>
              <p:cNvPr id="21" name="直接连接符 20"/>
              <p:cNvCxnSpPr/>
              <p:nvPr/>
            </p:nvCxnSpPr>
            <p:spPr>
              <a:xfrm>
                <a:off x="1611737" y="4104081"/>
                <a:ext cx="890567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椭圆 21"/>
              <p:cNvSpPr/>
              <p:nvPr/>
            </p:nvSpPr>
            <p:spPr>
              <a:xfrm>
                <a:off x="876862" y="3378364"/>
                <a:ext cx="1480460" cy="148045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3135366" y="3378364"/>
                <a:ext cx="1480460" cy="148045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5393870" y="3378364"/>
                <a:ext cx="1480460" cy="148045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solidFill>
                </a:endParaRPr>
              </a:p>
            </p:txBody>
          </p:sp>
          <p:sp>
            <p:nvSpPr>
              <p:cNvPr id="25" name="椭圆 24"/>
              <p:cNvSpPr/>
              <p:nvPr/>
            </p:nvSpPr>
            <p:spPr>
              <a:xfrm>
                <a:off x="7652373" y="3378364"/>
                <a:ext cx="1480460" cy="148045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9910876" y="3378364"/>
                <a:ext cx="1480460" cy="148045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70"/>
              <p:cNvSpPr txBox="1"/>
              <p:nvPr/>
            </p:nvSpPr>
            <p:spPr>
              <a:xfrm>
                <a:off x="1233123" y="3750138"/>
                <a:ext cx="755335" cy="707886"/>
              </a:xfrm>
              <a:prstGeom prst="rect">
                <a:avLst/>
              </a:prstGeom>
              <a:noFill/>
            </p:spPr>
            <p:txBody>
              <a:bodyPr wrap="none" rtlCol="0">
                <a:spAutoFit/>
              </a:bodyPr>
              <a:lstStyle/>
              <a:p>
                <a:pPr algn="ctr"/>
                <a:r>
                  <a:rPr lang="en-US" altLang="zh-CN" sz="4000" dirty="0">
                    <a:solidFill>
                      <a:schemeClr val="bg1"/>
                    </a:solidFill>
                  </a:rPr>
                  <a:t>01</a:t>
                </a:r>
                <a:endParaRPr lang="zh-CN" altLang="en-US" sz="4000" dirty="0">
                  <a:solidFill>
                    <a:schemeClr val="bg1"/>
                  </a:solidFill>
                </a:endParaRPr>
              </a:p>
            </p:txBody>
          </p:sp>
          <p:sp>
            <p:nvSpPr>
              <p:cNvPr id="28" name="文本框 71"/>
              <p:cNvSpPr txBox="1"/>
              <p:nvPr/>
            </p:nvSpPr>
            <p:spPr>
              <a:xfrm>
                <a:off x="3497928" y="3750138"/>
                <a:ext cx="755335" cy="707886"/>
              </a:xfrm>
              <a:prstGeom prst="rect">
                <a:avLst/>
              </a:prstGeom>
              <a:noFill/>
            </p:spPr>
            <p:txBody>
              <a:bodyPr wrap="none" rtlCol="0">
                <a:spAutoFit/>
              </a:bodyPr>
              <a:lstStyle/>
              <a:p>
                <a:pPr algn="ctr"/>
                <a:r>
                  <a:rPr lang="en-US" altLang="zh-CN" sz="4000" dirty="0">
                    <a:solidFill>
                      <a:schemeClr val="bg1"/>
                    </a:solidFill>
                  </a:rPr>
                  <a:t>02</a:t>
                </a:r>
                <a:endParaRPr lang="zh-CN" altLang="en-US" sz="4000" dirty="0">
                  <a:solidFill>
                    <a:schemeClr val="bg1"/>
                  </a:solidFill>
                </a:endParaRPr>
              </a:p>
            </p:txBody>
          </p:sp>
          <p:sp>
            <p:nvSpPr>
              <p:cNvPr id="29" name="文本框 72"/>
              <p:cNvSpPr txBox="1"/>
              <p:nvPr/>
            </p:nvSpPr>
            <p:spPr>
              <a:xfrm>
                <a:off x="5756432" y="3750138"/>
                <a:ext cx="755335" cy="707886"/>
              </a:xfrm>
              <a:prstGeom prst="rect">
                <a:avLst/>
              </a:prstGeom>
              <a:noFill/>
            </p:spPr>
            <p:txBody>
              <a:bodyPr wrap="none" rtlCol="0">
                <a:spAutoFit/>
              </a:bodyPr>
              <a:lstStyle/>
              <a:p>
                <a:pPr algn="ctr"/>
                <a:r>
                  <a:rPr lang="en-US" altLang="zh-CN" sz="4000" dirty="0">
                    <a:solidFill>
                      <a:schemeClr val="bg1"/>
                    </a:solidFill>
                  </a:rPr>
                  <a:t>03</a:t>
                </a:r>
                <a:endParaRPr lang="zh-CN" altLang="en-US" sz="4000" dirty="0">
                  <a:solidFill>
                    <a:schemeClr val="bg1"/>
                  </a:solidFill>
                </a:endParaRPr>
              </a:p>
            </p:txBody>
          </p:sp>
          <p:sp>
            <p:nvSpPr>
              <p:cNvPr id="30" name="文本框 73"/>
              <p:cNvSpPr txBox="1"/>
              <p:nvPr/>
            </p:nvSpPr>
            <p:spPr>
              <a:xfrm>
                <a:off x="8014935" y="3750138"/>
                <a:ext cx="755335" cy="707886"/>
              </a:xfrm>
              <a:prstGeom prst="rect">
                <a:avLst/>
              </a:prstGeom>
              <a:noFill/>
            </p:spPr>
            <p:txBody>
              <a:bodyPr wrap="none" rtlCol="0">
                <a:spAutoFit/>
              </a:bodyPr>
              <a:lstStyle/>
              <a:p>
                <a:pPr algn="ctr"/>
                <a:r>
                  <a:rPr lang="en-US" altLang="zh-CN" sz="4000" dirty="0">
                    <a:solidFill>
                      <a:schemeClr val="bg1"/>
                    </a:solidFill>
                  </a:rPr>
                  <a:t>04</a:t>
                </a:r>
                <a:endParaRPr lang="zh-CN" altLang="en-US" sz="4000" dirty="0">
                  <a:solidFill>
                    <a:schemeClr val="bg1"/>
                  </a:solidFill>
                </a:endParaRPr>
              </a:p>
            </p:txBody>
          </p:sp>
          <p:sp>
            <p:nvSpPr>
              <p:cNvPr id="31" name="文本框 74"/>
              <p:cNvSpPr txBox="1"/>
              <p:nvPr/>
            </p:nvSpPr>
            <p:spPr>
              <a:xfrm>
                <a:off x="10273438" y="3750138"/>
                <a:ext cx="755335" cy="707886"/>
              </a:xfrm>
              <a:prstGeom prst="rect">
                <a:avLst/>
              </a:prstGeom>
              <a:noFill/>
            </p:spPr>
            <p:txBody>
              <a:bodyPr wrap="none" rtlCol="0">
                <a:spAutoFit/>
              </a:bodyPr>
              <a:lstStyle/>
              <a:p>
                <a:pPr algn="ctr"/>
                <a:r>
                  <a:rPr lang="en-US" altLang="zh-CN" sz="4000" dirty="0">
                    <a:solidFill>
                      <a:schemeClr val="bg1"/>
                    </a:solidFill>
                  </a:rPr>
                  <a:t>05</a:t>
                </a:r>
                <a:endParaRPr lang="zh-CN" altLang="en-US" sz="4000" dirty="0">
                  <a:solidFill>
                    <a:schemeClr val="bg1"/>
                  </a:solidFill>
                </a:endParaRPr>
              </a:p>
            </p:txBody>
          </p:sp>
        </p:grpSp>
      </p:grpSp>
    </p:spTree>
    <p:extLst>
      <p:ext uri="{BB962C8B-B14F-4D97-AF65-F5344CB8AC3E}">
        <p14:creationId xmlns:p14="http://schemas.microsoft.com/office/powerpoint/2010/main" val="417900127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（二）筛选工资数据</a:t>
            </a:r>
          </a:p>
        </p:txBody>
      </p:sp>
      <p:sp>
        <p:nvSpPr>
          <p:cNvPr id="8" name="矩形 7"/>
          <p:cNvSpPr/>
          <p:nvPr/>
        </p:nvSpPr>
        <p:spPr>
          <a:xfrm>
            <a:off x="1426723" y="1108437"/>
            <a:ext cx="3803003" cy="5178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9" name="组合 8"/>
          <p:cNvGrpSpPr/>
          <p:nvPr/>
        </p:nvGrpSpPr>
        <p:grpSpPr>
          <a:xfrm flipV="1">
            <a:off x="762000" y="1009787"/>
            <a:ext cx="470284" cy="670057"/>
            <a:chOff x="3173412" y="596106"/>
            <a:chExt cx="960438" cy="1368425"/>
          </a:xfrm>
        </p:grpSpPr>
        <p:sp>
          <p:nvSpPr>
            <p:cNvPr id="10"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1"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17" name="内容占位符 3"/>
          <p:cNvSpPr txBox="1"/>
          <p:nvPr/>
        </p:nvSpPr>
        <p:spPr>
          <a:xfrm>
            <a:off x="822324" y="1089608"/>
            <a:ext cx="10912475" cy="862787"/>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solidFill>
                  <a:schemeClr val="bg1"/>
                </a:solidFill>
              </a:rPr>
              <a:t>2</a:t>
            </a:r>
            <a:r>
              <a:rPr lang="zh-CN" altLang="en-US" dirty="0">
                <a:solidFill>
                  <a:schemeClr val="bg1"/>
                </a:solidFill>
              </a:rPr>
              <a:t>．自定义筛选</a:t>
            </a:r>
            <a:endParaRPr lang="en-US" altLang="zh-CN" sz="1100" dirty="0"/>
          </a:p>
        </p:txBody>
      </p:sp>
      <p:sp>
        <p:nvSpPr>
          <p:cNvPr id="18" name="内容占位符 2"/>
          <p:cNvSpPr txBox="1"/>
          <p:nvPr/>
        </p:nvSpPr>
        <p:spPr>
          <a:xfrm>
            <a:off x="761999" y="1684112"/>
            <a:ext cx="10760075" cy="1134721"/>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自定义筛选多用于筛选数值数据，设定筛选条件可以将满足指定条件的数据筛选出来，而隐藏其他数据。下面筛选出“实发工资大于</a:t>
            </a:r>
            <a:r>
              <a:rPr lang="en-US" altLang="zh-CN" sz="2000" dirty="0"/>
              <a:t>2200”</a:t>
            </a:r>
            <a:r>
              <a:rPr lang="zh-CN" altLang="en-US" sz="2000" dirty="0"/>
              <a:t>的员工信息，具体操作如下。</a:t>
            </a:r>
            <a:endParaRPr lang="zh-CN" altLang="en-US" sz="2000" dirty="0"/>
          </a:p>
        </p:txBody>
      </p:sp>
      <p:sp>
        <p:nvSpPr>
          <p:cNvPr id="19" name="内容占位符 2"/>
          <p:cNvSpPr txBox="1"/>
          <p:nvPr/>
        </p:nvSpPr>
        <p:spPr>
          <a:xfrm>
            <a:off x="964104" y="3472226"/>
            <a:ext cx="4704425" cy="3074818"/>
          </a:xfrm>
          <a:prstGeom prst="rect">
            <a:avLst/>
          </a:prstGeom>
        </p:spPr>
        <p:txBody>
          <a:bodyPr vert="horz" lIns="91440" tIns="45720" rIns="91440" bIns="45720" rtlCol="0">
            <a:normAutofit fontScale="92500" lnSpcReduction="20000"/>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ct val="145000"/>
              </a:lnSpc>
            </a:pPr>
            <a:r>
              <a:rPr lang="zh-CN" altLang="en-US" sz="2000" dirty="0" smtClean="0"/>
              <a:t>（</a:t>
            </a:r>
            <a:r>
              <a:rPr lang="en-US" altLang="zh-CN" sz="2000" dirty="0"/>
              <a:t>2</a:t>
            </a:r>
            <a:r>
              <a:rPr lang="zh-CN" altLang="en-US" sz="2000" dirty="0"/>
              <a:t>）单击“实发工资”单元格右侧的“筛选”下拉按钮 </a:t>
            </a:r>
            <a:r>
              <a:rPr lang="zh-CN" altLang="en-US" sz="2000" dirty="0"/>
              <a:t>，在打开的下拉列表框中</a:t>
            </a:r>
            <a:r>
              <a:rPr lang="zh-CN" altLang="en-US" sz="2000" dirty="0" smtClean="0"/>
              <a:t>单击“数字筛选”按钮</a:t>
            </a:r>
            <a:r>
              <a:rPr lang="zh-CN" altLang="en-US" sz="2000" dirty="0"/>
              <a:t>，在打开的子下拉列表框中选择“大于”选项。</a:t>
            </a:r>
            <a:endParaRPr lang="zh-CN" altLang="en-US" sz="2000" dirty="0"/>
          </a:p>
          <a:p>
            <a:pPr indent="0">
              <a:lnSpc>
                <a:spcPct val="145000"/>
              </a:lnSpc>
            </a:pPr>
            <a:r>
              <a:rPr lang="zh-CN" altLang="en-US" sz="2000" dirty="0"/>
              <a:t>（</a:t>
            </a:r>
            <a:r>
              <a:rPr lang="en-US" altLang="zh-CN" sz="2000" dirty="0"/>
              <a:t>3</a:t>
            </a:r>
            <a:r>
              <a:rPr lang="zh-CN" altLang="en-US" sz="2000" dirty="0"/>
              <a:t>）打开“自定义自动筛选方式”对话框</a:t>
            </a:r>
            <a:r>
              <a:rPr lang="zh-CN" altLang="en-US" sz="2000" dirty="0"/>
              <a:t>，在“大于”下拉列表框右侧的下拉列表框中输入“</a:t>
            </a:r>
            <a:r>
              <a:rPr lang="en-US" altLang="zh-CN" sz="2000" dirty="0"/>
              <a:t>2200”</a:t>
            </a:r>
            <a:r>
              <a:rPr lang="zh-CN" altLang="en-US" sz="2000" dirty="0" smtClean="0"/>
              <a:t>，</a:t>
            </a:r>
            <a:r>
              <a:rPr lang="zh-CN" altLang="en-US" sz="2000" dirty="0"/>
              <a:t>然后单</a:t>
            </a:r>
            <a:r>
              <a:rPr lang="zh-CN" altLang="en-US" sz="2000" dirty="0" smtClean="0"/>
              <a:t>击“</a:t>
            </a:r>
            <a:r>
              <a:rPr lang="zh-CN" altLang="en-US" sz="2000" dirty="0"/>
              <a:t>确</a:t>
            </a:r>
            <a:r>
              <a:rPr lang="zh-CN" altLang="en-US" sz="2000" dirty="0" smtClean="0"/>
              <a:t>定”按钮，如右图所示。</a:t>
            </a:r>
            <a:endParaRPr lang="zh-CN" altLang="en-US" sz="2000" dirty="0"/>
          </a:p>
        </p:txBody>
      </p:sp>
      <p:sp>
        <p:nvSpPr>
          <p:cNvPr id="20" name="内容占位符 2"/>
          <p:cNvSpPr txBox="1"/>
          <p:nvPr/>
        </p:nvSpPr>
        <p:spPr>
          <a:xfrm>
            <a:off x="328863" y="2818833"/>
            <a:ext cx="10679332" cy="607089"/>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a:t>
            </a:r>
            <a:r>
              <a:rPr lang="en-US" altLang="zh-CN" sz="2000" dirty="0"/>
              <a:t>1</a:t>
            </a:r>
            <a:r>
              <a:rPr lang="zh-CN" altLang="en-US" sz="2000" dirty="0"/>
              <a:t>）在“数据”</a:t>
            </a:r>
            <a:r>
              <a:rPr lang="en-US" altLang="zh-CN" sz="2000" dirty="0"/>
              <a:t>/“</a:t>
            </a:r>
            <a:r>
              <a:rPr lang="zh-CN" altLang="en-US" sz="2000" dirty="0"/>
              <a:t>排序和筛选”组中单击</a:t>
            </a:r>
            <a:r>
              <a:rPr lang="zh-CN" altLang="en-US" sz="2000" dirty="0" smtClean="0"/>
              <a:t>“全部显示”</a:t>
            </a:r>
            <a:r>
              <a:rPr lang="zh-CN" altLang="en-US" sz="2000" dirty="0"/>
              <a:t>按钮 </a:t>
            </a:r>
            <a:r>
              <a:rPr lang="zh-CN" altLang="en-US" sz="2000" dirty="0" smtClean="0"/>
              <a:t>，重新显示所有数据。</a:t>
            </a:r>
            <a:endParaRPr lang="zh-CN" altLang="en-US" sz="2000" dirty="0"/>
          </a:p>
        </p:txBody>
      </p:sp>
      <p:pic>
        <p:nvPicPr>
          <p:cNvPr id="2" name="图片 1"/>
          <p:cNvPicPr>
            <a:picLocks noChangeAspect="1"/>
          </p:cNvPicPr>
          <p:nvPr/>
        </p:nvPicPr>
        <p:blipFill>
          <a:blip r:embed="rId2"/>
          <a:stretch>
            <a:fillRect/>
          </a:stretch>
        </p:blipFill>
        <p:spPr>
          <a:xfrm>
            <a:off x="5814303" y="4472413"/>
            <a:ext cx="6066270" cy="1563324"/>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608854" y="3729789"/>
            <a:ext cx="9157171" cy="3014742"/>
          </a:xfrm>
          <a:prstGeom prst="rect">
            <a:avLst/>
          </a:prstGeom>
        </p:spPr>
      </p:pic>
      <p:sp>
        <p:nvSpPr>
          <p:cNvPr id="3" name="标题 2"/>
          <p:cNvSpPr>
            <a:spLocks noGrp="1"/>
          </p:cNvSpPr>
          <p:nvPr>
            <p:ph type="title"/>
          </p:nvPr>
        </p:nvSpPr>
        <p:spPr/>
        <p:txBody>
          <a:bodyPr>
            <a:normAutofit/>
          </a:bodyPr>
          <a:lstStyle/>
          <a:p>
            <a:r>
              <a:rPr lang="zh-CN" altLang="en-US" dirty="0"/>
              <a:t>（二）筛选工资数据</a:t>
            </a:r>
          </a:p>
        </p:txBody>
      </p:sp>
      <p:sp>
        <p:nvSpPr>
          <p:cNvPr id="4" name="内容占位符 3"/>
          <p:cNvSpPr>
            <a:spLocks noGrp="1"/>
          </p:cNvSpPr>
          <p:nvPr>
            <p:ph sz="quarter" idx="10"/>
          </p:nvPr>
        </p:nvSpPr>
        <p:spPr>
          <a:xfrm>
            <a:off x="669925" y="1122681"/>
            <a:ext cx="10912475" cy="862787"/>
          </a:xfrm>
        </p:spPr>
        <p:txBody>
          <a:bodyPr>
            <a:normAutofit/>
          </a:bodyPr>
          <a:lstStyle/>
          <a:p>
            <a:r>
              <a:rPr lang="en-US" altLang="zh-CN" dirty="0">
                <a:solidFill>
                  <a:schemeClr val="bg1"/>
                </a:solidFill>
              </a:rPr>
              <a:t>2</a:t>
            </a:r>
            <a:r>
              <a:rPr lang="zh-CN" altLang="zh-CN" dirty="0">
                <a:solidFill>
                  <a:schemeClr val="bg1"/>
                </a:solidFill>
              </a:rPr>
              <a:t>．</a:t>
            </a:r>
            <a:r>
              <a:rPr lang="zh-CN" altLang="en-US" dirty="0">
                <a:solidFill>
                  <a:schemeClr val="bg1"/>
                </a:solidFill>
              </a:rPr>
              <a:t>未来新一代计算机芯片技术</a:t>
            </a:r>
            <a:endParaRPr lang="en-US" altLang="zh-CN" sz="1100" dirty="0"/>
          </a:p>
        </p:txBody>
      </p:sp>
      <p:sp>
        <p:nvSpPr>
          <p:cNvPr id="8" name="矩形 7"/>
          <p:cNvSpPr/>
          <p:nvPr/>
        </p:nvSpPr>
        <p:spPr>
          <a:xfrm>
            <a:off x="1426724" y="1313993"/>
            <a:ext cx="2455465" cy="5178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9" name="组合 8"/>
          <p:cNvGrpSpPr/>
          <p:nvPr/>
        </p:nvGrpSpPr>
        <p:grpSpPr>
          <a:xfrm flipV="1">
            <a:off x="762000" y="1183203"/>
            <a:ext cx="470284" cy="670057"/>
            <a:chOff x="3173412" y="596106"/>
            <a:chExt cx="960438" cy="1368425"/>
          </a:xfrm>
        </p:grpSpPr>
        <p:sp>
          <p:nvSpPr>
            <p:cNvPr id="10"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1"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17" name="内容占位符 3"/>
          <p:cNvSpPr txBox="1"/>
          <p:nvPr/>
        </p:nvSpPr>
        <p:spPr>
          <a:xfrm>
            <a:off x="822325" y="1275081"/>
            <a:ext cx="10912475" cy="862787"/>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solidFill>
                  <a:schemeClr val="bg1"/>
                </a:solidFill>
              </a:rPr>
              <a:t>3</a:t>
            </a:r>
            <a:r>
              <a:rPr lang="zh-CN" altLang="en-US" dirty="0">
                <a:solidFill>
                  <a:schemeClr val="bg1"/>
                </a:solidFill>
              </a:rPr>
              <a:t>．高级筛选</a:t>
            </a:r>
            <a:endParaRPr lang="en-US" altLang="zh-CN" sz="1100" dirty="0"/>
          </a:p>
        </p:txBody>
      </p:sp>
      <p:sp>
        <p:nvSpPr>
          <p:cNvPr id="18" name="内容占位符 2"/>
          <p:cNvSpPr txBox="1"/>
          <p:nvPr/>
        </p:nvSpPr>
        <p:spPr>
          <a:xfrm>
            <a:off x="762000" y="2137868"/>
            <a:ext cx="10760075" cy="1439521"/>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用户使用高级筛选功能，可以自定义筛选条件，在不影响当前工作表的情况下显示筛选结果。下面在“财务报表</a:t>
            </a:r>
            <a:r>
              <a:rPr lang="en-US" altLang="zh-CN" sz="2000" dirty="0"/>
              <a:t>03.et”</a:t>
            </a:r>
            <a:r>
              <a:rPr lang="zh-CN" altLang="en-US" sz="2000" dirty="0"/>
              <a:t>工作簿中筛选出业务提成大于“</a:t>
            </a:r>
            <a:r>
              <a:rPr lang="en-US" altLang="zh-CN" sz="2000" dirty="0"/>
              <a:t>300”</a:t>
            </a:r>
            <a:r>
              <a:rPr lang="zh-CN" altLang="en-US" sz="2000" dirty="0"/>
              <a:t>且应发工资大于“</a:t>
            </a:r>
            <a:r>
              <a:rPr lang="en-US" altLang="zh-CN" sz="2000" dirty="0"/>
              <a:t>2 500”</a:t>
            </a:r>
            <a:r>
              <a:rPr lang="zh-CN" altLang="en-US" sz="2000" dirty="0"/>
              <a:t>的员工信息，具体操作如下。</a:t>
            </a:r>
            <a:endParaRPr lang="zh-CN" altLang="en-US" sz="2000" dirty="0"/>
          </a:p>
        </p:txBody>
      </p:sp>
      <p:sp>
        <p:nvSpPr>
          <p:cNvPr id="19" name="矩形 18"/>
          <p:cNvSpPr/>
          <p:nvPr/>
        </p:nvSpPr>
        <p:spPr>
          <a:xfrm>
            <a:off x="2752278" y="3943649"/>
            <a:ext cx="2259822" cy="369332"/>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1 </a:t>
            </a:r>
            <a:r>
              <a:rPr lang="zh-CN" altLang="en-US" dirty="0" smtClean="0">
                <a:solidFill>
                  <a:schemeClr val="bg1"/>
                </a:solidFill>
                <a:latin typeface="微软雅黑" panose="020B0503020204020204" pitchFamily="34" charset="-122"/>
                <a:ea typeface="微软雅黑" panose="020B0503020204020204" pitchFamily="34" charset="-122"/>
              </a:rPr>
              <a:t>输</a:t>
            </a:r>
            <a:r>
              <a:rPr lang="zh-CN" altLang="en-US" dirty="0">
                <a:solidFill>
                  <a:schemeClr val="bg1"/>
                </a:solidFill>
                <a:latin typeface="微软雅黑" panose="020B0503020204020204" pitchFamily="34" charset="-122"/>
                <a:ea typeface="微软雅黑" panose="020B0503020204020204" pitchFamily="34" charset="-122"/>
              </a:rPr>
              <a:t>入高级筛选条件</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20" name="矩形 19"/>
          <p:cNvSpPr/>
          <p:nvPr/>
        </p:nvSpPr>
        <p:spPr>
          <a:xfrm>
            <a:off x="8276694" y="3943467"/>
            <a:ext cx="2259822" cy="369332"/>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2 </a:t>
            </a:r>
            <a:r>
              <a:rPr lang="zh-CN" altLang="en-US" dirty="0" smtClean="0">
                <a:solidFill>
                  <a:schemeClr val="bg1"/>
                </a:solidFill>
                <a:latin typeface="微软雅黑" panose="020B0503020204020204" pitchFamily="34" charset="-122"/>
                <a:ea typeface="微软雅黑" panose="020B0503020204020204" pitchFamily="34" charset="-122"/>
              </a:rPr>
              <a:t>设</a:t>
            </a:r>
            <a:r>
              <a:rPr lang="zh-CN" altLang="en-US" dirty="0">
                <a:solidFill>
                  <a:schemeClr val="bg1"/>
                </a:solidFill>
                <a:latin typeface="微软雅黑" panose="020B0503020204020204" pitchFamily="34" charset="-122"/>
                <a:ea typeface="微软雅黑" panose="020B0503020204020204" pitchFamily="34" charset="-122"/>
              </a:rPr>
              <a:t>置高级筛选方式</a:t>
            </a:r>
            <a:endParaRPr lang="en-US" altLang="zh-CN"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（三）按部门分类汇总工资</a:t>
            </a:r>
          </a:p>
        </p:txBody>
      </p:sp>
      <p:sp>
        <p:nvSpPr>
          <p:cNvPr id="4" name="内容占位符 3"/>
          <p:cNvSpPr>
            <a:spLocks noGrp="1"/>
          </p:cNvSpPr>
          <p:nvPr>
            <p:ph sz="quarter" idx="10"/>
          </p:nvPr>
        </p:nvSpPr>
        <p:spPr>
          <a:xfrm>
            <a:off x="669925" y="1122681"/>
            <a:ext cx="10912475" cy="862787"/>
          </a:xfrm>
        </p:spPr>
        <p:txBody>
          <a:bodyPr>
            <a:normAutofit/>
          </a:bodyPr>
          <a:lstStyle/>
          <a:p>
            <a:r>
              <a:rPr lang="en-US" altLang="zh-CN" dirty="0">
                <a:solidFill>
                  <a:schemeClr val="bg1"/>
                </a:solidFill>
              </a:rPr>
              <a:t>2</a:t>
            </a:r>
            <a:r>
              <a:rPr lang="zh-CN" altLang="zh-CN" dirty="0">
                <a:solidFill>
                  <a:schemeClr val="bg1"/>
                </a:solidFill>
              </a:rPr>
              <a:t>．</a:t>
            </a:r>
            <a:r>
              <a:rPr lang="zh-CN" altLang="en-US" dirty="0">
                <a:solidFill>
                  <a:schemeClr val="bg1"/>
                </a:solidFill>
              </a:rPr>
              <a:t>未来新一代计算机芯片技术</a:t>
            </a:r>
            <a:endParaRPr lang="en-US" altLang="zh-CN" sz="1100" dirty="0"/>
          </a:p>
        </p:txBody>
      </p:sp>
      <p:sp>
        <p:nvSpPr>
          <p:cNvPr id="32" name="内容占位符 2"/>
          <p:cNvSpPr txBox="1"/>
          <p:nvPr/>
        </p:nvSpPr>
        <p:spPr>
          <a:xfrm>
            <a:off x="1025828" y="2010003"/>
            <a:ext cx="3947225" cy="2545955"/>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使用</a:t>
            </a:r>
            <a:r>
              <a:rPr lang="en-US" altLang="zh-CN" sz="2000" dirty="0"/>
              <a:t>WPS Office</a:t>
            </a:r>
            <a:r>
              <a:rPr lang="zh-CN" altLang="en-US" sz="2000" dirty="0"/>
              <a:t>的分类汇总功能可对表格中的同类数据进行统计，使工作表中的数据更加清晰、直观。下面按部门分类汇总员工工资数据，具体操作如下。</a:t>
            </a:r>
            <a:endParaRPr lang="zh-CN" altLang="en-US" sz="2000" dirty="0"/>
          </a:p>
        </p:txBody>
      </p:sp>
      <p:sp>
        <p:nvSpPr>
          <p:cNvPr id="9" name="矩形 8"/>
          <p:cNvSpPr/>
          <p:nvPr/>
        </p:nvSpPr>
        <p:spPr>
          <a:xfrm>
            <a:off x="6730718" y="5107247"/>
            <a:ext cx="3167259" cy="369332"/>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1 </a:t>
            </a:r>
            <a:r>
              <a:rPr lang="zh-CN" altLang="en-US" dirty="0" smtClean="0">
                <a:solidFill>
                  <a:schemeClr val="bg1"/>
                </a:solidFill>
                <a:latin typeface="微软雅黑" panose="020B0503020204020204" pitchFamily="34" charset="-122"/>
                <a:ea typeface="微软雅黑" panose="020B0503020204020204" pitchFamily="34" charset="-122"/>
              </a:rPr>
              <a:t>单</a:t>
            </a:r>
            <a:r>
              <a:rPr lang="zh-CN" altLang="en-US" dirty="0">
                <a:solidFill>
                  <a:schemeClr val="bg1"/>
                </a:solidFill>
                <a:latin typeface="微软雅黑" panose="020B0503020204020204" pitchFamily="34" charset="-122"/>
                <a:ea typeface="微软雅黑" panose="020B0503020204020204" pitchFamily="34" charset="-122"/>
              </a:rPr>
              <a:t>击“分类汇总”按钮</a:t>
            </a:r>
            <a:endParaRPr lang="en-US" altLang="zh-CN" dirty="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5729860" y="1122681"/>
            <a:ext cx="5367686" cy="3776613"/>
          </a:xfrm>
          <a:prstGeom prst="rect">
            <a:avLst/>
          </a:prstGeom>
          <a:ln>
            <a:solidFill>
              <a:schemeClr val="tx1"/>
            </a:solid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（三）按部门分类汇总工资</a:t>
            </a:r>
          </a:p>
        </p:txBody>
      </p:sp>
      <p:sp>
        <p:nvSpPr>
          <p:cNvPr id="4" name="内容占位符 3"/>
          <p:cNvSpPr>
            <a:spLocks noGrp="1"/>
          </p:cNvSpPr>
          <p:nvPr>
            <p:ph sz="quarter" idx="10"/>
          </p:nvPr>
        </p:nvSpPr>
        <p:spPr>
          <a:xfrm>
            <a:off x="669925" y="1122681"/>
            <a:ext cx="10912475" cy="862787"/>
          </a:xfrm>
        </p:spPr>
        <p:txBody>
          <a:bodyPr>
            <a:normAutofit/>
          </a:bodyPr>
          <a:lstStyle/>
          <a:p>
            <a:r>
              <a:rPr lang="en-US" altLang="zh-CN" dirty="0">
                <a:solidFill>
                  <a:schemeClr val="bg1"/>
                </a:solidFill>
              </a:rPr>
              <a:t>2</a:t>
            </a:r>
            <a:r>
              <a:rPr lang="zh-CN" altLang="zh-CN" dirty="0">
                <a:solidFill>
                  <a:schemeClr val="bg1"/>
                </a:solidFill>
              </a:rPr>
              <a:t>．</a:t>
            </a:r>
            <a:r>
              <a:rPr lang="zh-CN" altLang="en-US" dirty="0">
                <a:solidFill>
                  <a:schemeClr val="bg1"/>
                </a:solidFill>
              </a:rPr>
              <a:t>未来新一代计算机芯片技术</a:t>
            </a:r>
            <a:endParaRPr lang="en-US" altLang="zh-CN" sz="1100" dirty="0"/>
          </a:p>
        </p:txBody>
      </p:sp>
      <p:sp>
        <p:nvSpPr>
          <p:cNvPr id="9" name="矩形 8"/>
          <p:cNvSpPr/>
          <p:nvPr/>
        </p:nvSpPr>
        <p:spPr>
          <a:xfrm>
            <a:off x="2958824" y="2505494"/>
            <a:ext cx="410017" cy="2585323"/>
          </a:xfrm>
          <a:prstGeom prst="rect">
            <a:avLst/>
          </a:prstGeom>
          <a:solidFill>
            <a:schemeClr val="accent1">
              <a:lumMod val="60000"/>
              <a:lumOff val="40000"/>
            </a:schemeClr>
          </a:solidFill>
        </p:spPr>
        <p:txBody>
          <a:bodyPr vert="horz" wrap="square">
            <a:spAutoFit/>
          </a:bodyPr>
          <a:lstStyle/>
          <a:p>
            <a:pPr algn="ctr"/>
            <a:r>
              <a:rPr lang="en-US" altLang="zh-CN" dirty="0" smtClean="0">
                <a:solidFill>
                  <a:schemeClr val="bg1"/>
                </a:solidFill>
                <a:latin typeface="微软雅黑" panose="020B0503020204020204" pitchFamily="34" charset="-122"/>
                <a:ea typeface="微软雅黑" panose="020B0503020204020204" pitchFamily="34" charset="-122"/>
              </a:rPr>
              <a:t>2 </a:t>
            </a:r>
            <a:r>
              <a:rPr lang="zh-CN" altLang="en-US" dirty="0" smtClean="0">
                <a:solidFill>
                  <a:schemeClr val="bg1"/>
                </a:solidFill>
                <a:latin typeface="微软雅黑" panose="020B0503020204020204" pitchFamily="34" charset="-122"/>
                <a:ea typeface="微软雅黑" panose="020B0503020204020204" pitchFamily="34" charset="-122"/>
              </a:rPr>
              <a:t>设</a:t>
            </a:r>
            <a:r>
              <a:rPr lang="zh-CN" altLang="en-US" dirty="0">
                <a:solidFill>
                  <a:schemeClr val="bg1"/>
                </a:solidFill>
                <a:latin typeface="微软雅黑" panose="020B0503020204020204" pitchFamily="34" charset="-122"/>
                <a:ea typeface="微软雅黑" panose="020B0503020204020204" pitchFamily="34" charset="-122"/>
              </a:rPr>
              <a:t>置分类汇总参数</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10" name="矩形 9"/>
          <p:cNvSpPr/>
          <p:nvPr/>
        </p:nvSpPr>
        <p:spPr>
          <a:xfrm>
            <a:off x="4483160" y="5672066"/>
            <a:ext cx="2487483" cy="369332"/>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3</a:t>
            </a:r>
            <a:r>
              <a:rPr lang="zh-CN" altLang="en-US" dirty="0">
                <a:solidFill>
                  <a:schemeClr val="bg1"/>
                </a:solidFill>
                <a:latin typeface="微软雅黑" panose="020B0503020204020204" pitchFamily="34" charset="-122"/>
                <a:ea typeface="微软雅黑" panose="020B0503020204020204" pitchFamily="34" charset="-122"/>
              </a:rPr>
              <a:t>查看分类汇总结果</a:t>
            </a:r>
            <a:endParaRPr lang="en-US" altLang="zh-CN" dirty="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248448" y="1985468"/>
            <a:ext cx="2649725" cy="3459582"/>
          </a:xfrm>
          <a:prstGeom prst="rect">
            <a:avLst/>
          </a:prstGeom>
        </p:spPr>
      </p:pic>
      <p:pic>
        <p:nvPicPr>
          <p:cNvPr id="5" name="图片 4"/>
          <p:cNvPicPr>
            <a:picLocks noChangeAspect="1"/>
          </p:cNvPicPr>
          <p:nvPr/>
        </p:nvPicPr>
        <p:blipFill>
          <a:blip r:embed="rId3"/>
          <a:stretch>
            <a:fillRect/>
          </a:stretch>
        </p:blipFill>
        <p:spPr>
          <a:xfrm>
            <a:off x="4110418" y="1884505"/>
            <a:ext cx="6259737" cy="3661507"/>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（四）利用图表分析部门工资占比</a:t>
            </a:r>
          </a:p>
        </p:txBody>
      </p:sp>
      <p:sp>
        <p:nvSpPr>
          <p:cNvPr id="4" name="内容占位符 3"/>
          <p:cNvSpPr>
            <a:spLocks noGrp="1"/>
          </p:cNvSpPr>
          <p:nvPr>
            <p:ph sz="quarter" idx="10"/>
          </p:nvPr>
        </p:nvSpPr>
        <p:spPr>
          <a:xfrm>
            <a:off x="669925" y="1122681"/>
            <a:ext cx="10912475" cy="862787"/>
          </a:xfrm>
        </p:spPr>
        <p:txBody>
          <a:bodyPr>
            <a:normAutofit/>
          </a:bodyPr>
          <a:lstStyle/>
          <a:p>
            <a:r>
              <a:rPr lang="en-US" altLang="zh-CN" dirty="0">
                <a:solidFill>
                  <a:schemeClr val="bg1"/>
                </a:solidFill>
              </a:rPr>
              <a:t>2</a:t>
            </a:r>
            <a:r>
              <a:rPr lang="zh-CN" altLang="zh-CN" dirty="0">
                <a:solidFill>
                  <a:schemeClr val="bg1"/>
                </a:solidFill>
              </a:rPr>
              <a:t>．</a:t>
            </a:r>
            <a:r>
              <a:rPr lang="zh-CN" altLang="en-US" dirty="0">
                <a:solidFill>
                  <a:schemeClr val="bg1"/>
                </a:solidFill>
              </a:rPr>
              <a:t>未来新一代计算机芯片技术</a:t>
            </a:r>
            <a:endParaRPr lang="en-US" altLang="zh-CN" sz="1100" dirty="0"/>
          </a:p>
        </p:txBody>
      </p:sp>
      <p:sp>
        <p:nvSpPr>
          <p:cNvPr id="32" name="内容占位符 2"/>
          <p:cNvSpPr txBox="1"/>
          <p:nvPr/>
        </p:nvSpPr>
        <p:spPr>
          <a:xfrm>
            <a:off x="669925" y="1063312"/>
            <a:ext cx="10760075" cy="1070288"/>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图表可以将工作表中的数据以更清晰的方式展现出来。下面在“财务报表</a:t>
            </a:r>
            <a:r>
              <a:rPr lang="en-US" altLang="zh-CN" sz="2000" dirty="0"/>
              <a:t>03.et”</a:t>
            </a:r>
            <a:r>
              <a:rPr lang="zh-CN" altLang="en-US" sz="2000" dirty="0"/>
              <a:t>工作簿中用饼图分析各部门工资占比，具体操作如下。</a:t>
            </a:r>
            <a:endParaRPr lang="zh-CN" altLang="en-US" sz="2000" dirty="0"/>
          </a:p>
        </p:txBody>
      </p:sp>
      <p:sp>
        <p:nvSpPr>
          <p:cNvPr id="10" name="矩形 9"/>
          <p:cNvSpPr/>
          <p:nvPr/>
        </p:nvSpPr>
        <p:spPr>
          <a:xfrm>
            <a:off x="2049096" y="5589687"/>
            <a:ext cx="2019321" cy="369332"/>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1 </a:t>
            </a:r>
            <a:r>
              <a:rPr lang="zh-CN" altLang="en-US" dirty="0" smtClean="0">
                <a:solidFill>
                  <a:schemeClr val="bg1"/>
                </a:solidFill>
                <a:latin typeface="微软雅黑" panose="020B0503020204020204" pitchFamily="34" charset="-122"/>
                <a:ea typeface="微软雅黑" panose="020B0503020204020204" pitchFamily="34" charset="-122"/>
              </a:rPr>
              <a:t>选择图表类型</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11" name="矩形 10"/>
          <p:cNvSpPr/>
          <p:nvPr/>
        </p:nvSpPr>
        <p:spPr>
          <a:xfrm>
            <a:off x="6609169" y="5589687"/>
            <a:ext cx="1982594" cy="369332"/>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2 </a:t>
            </a:r>
            <a:r>
              <a:rPr lang="zh-CN" altLang="en-US" dirty="0" smtClean="0">
                <a:solidFill>
                  <a:schemeClr val="bg1"/>
                </a:solidFill>
                <a:latin typeface="微软雅黑" panose="020B0503020204020204" pitchFamily="34" charset="-122"/>
                <a:ea typeface="微软雅黑" panose="020B0503020204020204" pitchFamily="34" charset="-122"/>
              </a:rPr>
              <a:t>查</a:t>
            </a:r>
            <a:r>
              <a:rPr lang="zh-CN" altLang="en-US" dirty="0">
                <a:solidFill>
                  <a:schemeClr val="bg1"/>
                </a:solidFill>
                <a:latin typeface="微软雅黑" panose="020B0503020204020204" pitchFamily="34" charset="-122"/>
                <a:ea typeface="微软雅黑" panose="020B0503020204020204" pitchFamily="34" charset="-122"/>
              </a:rPr>
              <a:t>看数据系</a:t>
            </a:r>
            <a:r>
              <a:rPr lang="zh-CN" altLang="en-US" dirty="0" smtClean="0">
                <a:solidFill>
                  <a:schemeClr val="bg1"/>
                </a:solidFill>
                <a:latin typeface="微软雅黑" panose="020B0503020204020204" pitchFamily="34" charset="-122"/>
                <a:ea typeface="微软雅黑" panose="020B0503020204020204" pitchFamily="34" charset="-122"/>
              </a:rPr>
              <a:t>列</a:t>
            </a: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1298910" y="2524761"/>
            <a:ext cx="4446976" cy="2901341"/>
          </a:xfrm>
          <a:prstGeom prst="rect">
            <a:avLst/>
          </a:prstGeom>
        </p:spPr>
      </p:pic>
      <p:pic>
        <p:nvPicPr>
          <p:cNvPr id="5" name="图片 4"/>
          <p:cNvPicPr>
            <a:picLocks noChangeAspect="1"/>
          </p:cNvPicPr>
          <p:nvPr/>
        </p:nvPicPr>
        <p:blipFill>
          <a:blip r:embed="rId3"/>
          <a:stretch>
            <a:fillRect/>
          </a:stretch>
        </p:blipFill>
        <p:spPr>
          <a:xfrm>
            <a:off x="5986317" y="2524761"/>
            <a:ext cx="4733333" cy="2895238"/>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（四）利用图表分析部门工资占比</a:t>
            </a:r>
          </a:p>
        </p:txBody>
      </p:sp>
      <p:sp>
        <p:nvSpPr>
          <p:cNvPr id="12" name="矩形 11"/>
          <p:cNvSpPr/>
          <p:nvPr/>
        </p:nvSpPr>
        <p:spPr>
          <a:xfrm>
            <a:off x="1121444" y="3099953"/>
            <a:ext cx="1974682" cy="369332"/>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3 </a:t>
            </a:r>
            <a:r>
              <a:rPr lang="zh-CN" altLang="en-US" dirty="0" smtClean="0">
                <a:solidFill>
                  <a:schemeClr val="bg1"/>
                </a:solidFill>
                <a:latin typeface="微软雅黑" panose="020B0503020204020204" pitchFamily="34" charset="-122"/>
                <a:ea typeface="微软雅黑" panose="020B0503020204020204" pitchFamily="34" charset="-122"/>
              </a:rPr>
              <a:t>选</a:t>
            </a:r>
            <a:r>
              <a:rPr lang="zh-CN" altLang="en-US" dirty="0">
                <a:solidFill>
                  <a:schemeClr val="bg1"/>
                </a:solidFill>
                <a:latin typeface="微软雅黑" panose="020B0503020204020204" pitchFamily="34" charset="-122"/>
                <a:ea typeface="微软雅黑" panose="020B0503020204020204" pitchFamily="34" charset="-122"/>
              </a:rPr>
              <a:t>择图表布局</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13" name="矩形 12"/>
          <p:cNvSpPr/>
          <p:nvPr/>
        </p:nvSpPr>
        <p:spPr>
          <a:xfrm>
            <a:off x="6379644" y="3099953"/>
            <a:ext cx="1974682" cy="369332"/>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4 </a:t>
            </a:r>
            <a:r>
              <a:rPr lang="zh-CN" altLang="en-US" dirty="0" smtClean="0">
                <a:solidFill>
                  <a:schemeClr val="bg1"/>
                </a:solidFill>
                <a:latin typeface="微软雅黑" panose="020B0503020204020204" pitchFamily="34" charset="-122"/>
                <a:ea typeface="微软雅黑" panose="020B0503020204020204" pitchFamily="34" charset="-122"/>
              </a:rPr>
              <a:t>添</a:t>
            </a:r>
            <a:r>
              <a:rPr lang="zh-CN" altLang="en-US" dirty="0">
                <a:solidFill>
                  <a:schemeClr val="bg1"/>
                </a:solidFill>
                <a:latin typeface="微软雅黑" panose="020B0503020204020204" pitchFamily="34" charset="-122"/>
                <a:ea typeface="微软雅黑" panose="020B0503020204020204" pitchFamily="34" charset="-122"/>
              </a:rPr>
              <a:t>加图表标题</a:t>
            </a:r>
          </a:p>
        </p:txBody>
      </p:sp>
      <p:sp>
        <p:nvSpPr>
          <p:cNvPr id="14" name="矩形 13"/>
          <p:cNvSpPr/>
          <p:nvPr/>
        </p:nvSpPr>
        <p:spPr>
          <a:xfrm>
            <a:off x="481759" y="5700868"/>
            <a:ext cx="3096328" cy="369332"/>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5 </a:t>
            </a:r>
            <a:r>
              <a:rPr lang="zh-CN" altLang="en-US" dirty="0" smtClean="0">
                <a:solidFill>
                  <a:schemeClr val="bg1"/>
                </a:solidFill>
                <a:latin typeface="微软雅黑" panose="020B0503020204020204" pitchFamily="34" charset="-122"/>
                <a:ea typeface="微软雅黑" panose="020B0503020204020204" pitchFamily="34" charset="-122"/>
              </a:rPr>
              <a:t>设置图表标题格式与位置</a:t>
            </a: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2"/>
          <a:stretch>
            <a:fillRect/>
          </a:stretch>
        </p:blipFill>
        <p:spPr>
          <a:xfrm>
            <a:off x="996743" y="1087930"/>
            <a:ext cx="9194180" cy="1840279"/>
          </a:xfrm>
          <a:prstGeom prst="rect">
            <a:avLst/>
          </a:prstGeom>
        </p:spPr>
      </p:pic>
      <p:pic>
        <p:nvPicPr>
          <p:cNvPr id="5" name="图片 4"/>
          <p:cNvPicPr>
            <a:picLocks noChangeAspect="1"/>
          </p:cNvPicPr>
          <p:nvPr/>
        </p:nvPicPr>
        <p:blipFill>
          <a:blip r:embed="rId3"/>
          <a:stretch>
            <a:fillRect/>
          </a:stretch>
        </p:blipFill>
        <p:spPr>
          <a:xfrm>
            <a:off x="337665" y="3641029"/>
            <a:ext cx="4113842" cy="1888095"/>
          </a:xfrm>
          <a:prstGeom prst="rect">
            <a:avLst/>
          </a:prstGeom>
        </p:spPr>
      </p:pic>
      <p:pic>
        <p:nvPicPr>
          <p:cNvPr id="6" name="图片 5"/>
          <p:cNvPicPr>
            <a:picLocks noChangeAspect="1"/>
          </p:cNvPicPr>
          <p:nvPr/>
        </p:nvPicPr>
        <p:blipFill>
          <a:blip r:embed="rId4"/>
          <a:stretch>
            <a:fillRect/>
          </a:stretch>
        </p:blipFill>
        <p:spPr>
          <a:xfrm>
            <a:off x="5372497" y="3641029"/>
            <a:ext cx="4534323" cy="3031987"/>
          </a:xfrm>
          <a:prstGeom prst="rect">
            <a:avLst/>
          </a:prstGeom>
        </p:spPr>
      </p:pic>
      <p:sp>
        <p:nvSpPr>
          <p:cNvPr id="15" name="矩形 14"/>
          <p:cNvSpPr/>
          <p:nvPr/>
        </p:nvSpPr>
        <p:spPr>
          <a:xfrm>
            <a:off x="9295649" y="6070200"/>
            <a:ext cx="2286751" cy="369332"/>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6 </a:t>
            </a:r>
            <a:r>
              <a:rPr lang="zh-CN" altLang="en-US" dirty="0" smtClean="0">
                <a:solidFill>
                  <a:schemeClr val="bg1"/>
                </a:solidFill>
                <a:latin typeface="微软雅黑" panose="020B0503020204020204" pitchFamily="34" charset="-122"/>
                <a:ea typeface="微软雅黑" panose="020B0503020204020204" pitchFamily="34" charset="-122"/>
              </a:rPr>
              <a:t>查看设置效果</a:t>
            </a:r>
            <a:endParaRPr lang="zh-CN" altLang="en-US"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（五）创建并编辑数据透视表</a:t>
            </a:r>
          </a:p>
        </p:txBody>
      </p:sp>
      <p:sp>
        <p:nvSpPr>
          <p:cNvPr id="4" name="内容占位符 3"/>
          <p:cNvSpPr>
            <a:spLocks noGrp="1"/>
          </p:cNvSpPr>
          <p:nvPr>
            <p:ph sz="quarter" idx="10"/>
          </p:nvPr>
        </p:nvSpPr>
        <p:spPr>
          <a:xfrm>
            <a:off x="669925" y="1122681"/>
            <a:ext cx="10912475" cy="862787"/>
          </a:xfrm>
        </p:spPr>
        <p:txBody>
          <a:bodyPr>
            <a:normAutofit/>
          </a:bodyPr>
          <a:lstStyle/>
          <a:p>
            <a:r>
              <a:rPr lang="en-US" altLang="zh-CN" dirty="0">
                <a:solidFill>
                  <a:schemeClr val="bg1"/>
                </a:solidFill>
              </a:rPr>
              <a:t>2</a:t>
            </a:r>
            <a:r>
              <a:rPr lang="zh-CN" altLang="zh-CN" dirty="0">
                <a:solidFill>
                  <a:schemeClr val="bg1"/>
                </a:solidFill>
              </a:rPr>
              <a:t>．</a:t>
            </a:r>
            <a:r>
              <a:rPr lang="zh-CN" altLang="en-US" dirty="0">
                <a:solidFill>
                  <a:schemeClr val="bg1"/>
                </a:solidFill>
              </a:rPr>
              <a:t>未来新一代计算机芯片技术</a:t>
            </a:r>
            <a:endParaRPr lang="en-US" altLang="zh-CN" sz="1100" dirty="0"/>
          </a:p>
        </p:txBody>
      </p:sp>
      <p:sp>
        <p:nvSpPr>
          <p:cNvPr id="32" name="内容占位符 2"/>
          <p:cNvSpPr txBox="1"/>
          <p:nvPr/>
        </p:nvSpPr>
        <p:spPr>
          <a:xfrm>
            <a:off x="669925" y="1063311"/>
            <a:ext cx="10760075" cy="1439257"/>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数据透视表是一种交互式的数据报表，在其中可以快速汇总大量的数据，同时对汇总结果进行筛选，以查看源数据的不同统计结果。下面在“财务报表</a:t>
            </a:r>
            <a:r>
              <a:rPr lang="en-US" altLang="zh-CN" sz="2000" dirty="0"/>
              <a:t>03.et”</a:t>
            </a:r>
            <a:r>
              <a:rPr lang="zh-CN" altLang="en-US" sz="2000" dirty="0"/>
              <a:t>工作簿中创建并编辑数据透视表，具体操作如下。</a:t>
            </a:r>
            <a:endParaRPr lang="zh-CN" altLang="en-US" sz="2000" dirty="0"/>
          </a:p>
        </p:txBody>
      </p:sp>
      <p:sp>
        <p:nvSpPr>
          <p:cNvPr id="8" name="矩形 7"/>
          <p:cNvSpPr/>
          <p:nvPr/>
        </p:nvSpPr>
        <p:spPr>
          <a:xfrm>
            <a:off x="914400" y="6148542"/>
            <a:ext cx="3165410" cy="369332"/>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1 </a:t>
            </a:r>
            <a:r>
              <a:rPr lang="zh-CN" altLang="en-US" dirty="0" smtClean="0">
                <a:solidFill>
                  <a:schemeClr val="bg1"/>
                </a:solidFill>
                <a:latin typeface="微软雅黑" panose="020B0503020204020204" pitchFamily="34" charset="-122"/>
                <a:ea typeface="微软雅黑" panose="020B0503020204020204" pitchFamily="34" charset="-122"/>
              </a:rPr>
              <a:t>选</a:t>
            </a:r>
            <a:r>
              <a:rPr lang="zh-CN" altLang="en-US" dirty="0">
                <a:solidFill>
                  <a:schemeClr val="bg1"/>
                </a:solidFill>
                <a:latin typeface="微软雅黑" panose="020B0503020204020204" pitchFamily="34" charset="-122"/>
                <a:ea typeface="微软雅黑" panose="020B0503020204020204" pitchFamily="34" charset="-122"/>
              </a:rPr>
              <a:t>择放置数据透视表的位置</a:t>
            </a:r>
          </a:p>
        </p:txBody>
      </p:sp>
      <p:sp>
        <p:nvSpPr>
          <p:cNvPr id="9" name="矩形 8"/>
          <p:cNvSpPr/>
          <p:nvPr/>
        </p:nvSpPr>
        <p:spPr>
          <a:xfrm>
            <a:off x="4336044" y="6148542"/>
            <a:ext cx="2698475" cy="369332"/>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2 </a:t>
            </a:r>
            <a:r>
              <a:rPr lang="zh-CN" altLang="en-US" dirty="0" smtClean="0">
                <a:solidFill>
                  <a:schemeClr val="bg1"/>
                </a:solidFill>
                <a:latin typeface="微软雅黑" panose="020B0503020204020204" pitchFamily="34" charset="-122"/>
                <a:ea typeface="微软雅黑" panose="020B0503020204020204" pitchFamily="34" charset="-122"/>
              </a:rPr>
              <a:t>拖</a:t>
            </a:r>
            <a:r>
              <a:rPr lang="zh-CN" altLang="en-US" dirty="0">
                <a:solidFill>
                  <a:schemeClr val="bg1"/>
                </a:solidFill>
                <a:latin typeface="微软雅黑" panose="020B0503020204020204" pitchFamily="34" charset="-122"/>
                <a:ea typeface="微软雅黑" panose="020B0503020204020204" pitchFamily="34" charset="-122"/>
              </a:rPr>
              <a:t>动字段到指定区域</a:t>
            </a:r>
          </a:p>
        </p:txBody>
      </p:sp>
      <p:pic>
        <p:nvPicPr>
          <p:cNvPr id="5" name="图片 4"/>
          <p:cNvPicPr>
            <a:picLocks noChangeAspect="1"/>
          </p:cNvPicPr>
          <p:nvPr/>
        </p:nvPicPr>
        <p:blipFill>
          <a:blip r:embed="rId2"/>
          <a:stretch>
            <a:fillRect/>
          </a:stretch>
        </p:blipFill>
        <p:spPr>
          <a:xfrm>
            <a:off x="914400" y="2496758"/>
            <a:ext cx="9859617" cy="3613883"/>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a:fillRect/>
          </a:stretch>
        </p:blipFill>
        <p:spPr>
          <a:xfrm>
            <a:off x="1812172" y="3970428"/>
            <a:ext cx="8065587" cy="2378314"/>
          </a:xfrm>
          <a:prstGeom prst="rect">
            <a:avLst/>
          </a:prstGeom>
        </p:spPr>
      </p:pic>
      <p:sp>
        <p:nvSpPr>
          <p:cNvPr id="3" name="标题 2"/>
          <p:cNvSpPr>
            <a:spLocks noGrp="1"/>
          </p:cNvSpPr>
          <p:nvPr>
            <p:ph type="title"/>
          </p:nvPr>
        </p:nvSpPr>
        <p:spPr/>
        <p:txBody>
          <a:bodyPr>
            <a:normAutofit/>
          </a:bodyPr>
          <a:lstStyle/>
          <a:p>
            <a:r>
              <a:rPr lang="zh-CN" altLang="en-US" dirty="0"/>
              <a:t>（五）创建并编辑数据透视表</a:t>
            </a:r>
          </a:p>
        </p:txBody>
      </p:sp>
      <p:grpSp>
        <p:nvGrpSpPr>
          <p:cNvPr id="2" name="组合 1"/>
          <p:cNvGrpSpPr/>
          <p:nvPr/>
        </p:nvGrpSpPr>
        <p:grpSpPr>
          <a:xfrm>
            <a:off x="2542620" y="3504273"/>
            <a:ext cx="6302763" cy="378203"/>
            <a:chOff x="2592879" y="3619894"/>
            <a:chExt cx="6302763" cy="378203"/>
          </a:xfrm>
        </p:grpSpPr>
        <p:sp>
          <p:nvSpPr>
            <p:cNvPr id="9" name="矩形 8"/>
            <p:cNvSpPr/>
            <p:nvPr/>
          </p:nvSpPr>
          <p:spPr>
            <a:xfrm>
              <a:off x="2592879" y="3619894"/>
              <a:ext cx="1954620" cy="369332"/>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3 </a:t>
              </a:r>
              <a:r>
                <a:rPr lang="zh-CN" altLang="en-US" dirty="0" smtClean="0">
                  <a:solidFill>
                    <a:schemeClr val="bg1"/>
                  </a:solidFill>
                  <a:latin typeface="微软雅黑" panose="020B0503020204020204" pitchFamily="34" charset="-122"/>
                  <a:ea typeface="微软雅黑" panose="020B0503020204020204" pitchFamily="34" charset="-122"/>
                </a:rPr>
                <a:t>筛</a:t>
              </a:r>
              <a:r>
                <a:rPr lang="zh-CN" altLang="en-US" dirty="0">
                  <a:solidFill>
                    <a:schemeClr val="bg1"/>
                  </a:solidFill>
                  <a:latin typeface="微软雅黑" panose="020B0503020204020204" pitchFamily="34" charset="-122"/>
                  <a:ea typeface="微软雅黑" panose="020B0503020204020204" pitchFamily="34" charset="-122"/>
                </a:rPr>
                <a:t>选多项数据</a:t>
              </a:r>
            </a:p>
          </p:txBody>
        </p:sp>
        <p:sp>
          <p:nvSpPr>
            <p:cNvPr id="10" name="矩形 9"/>
            <p:cNvSpPr/>
            <p:nvPr/>
          </p:nvSpPr>
          <p:spPr>
            <a:xfrm>
              <a:off x="6714471" y="3628765"/>
              <a:ext cx="2181171" cy="369332"/>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4 </a:t>
              </a:r>
              <a:r>
                <a:rPr lang="zh-CN" altLang="en-US" dirty="0" smtClean="0">
                  <a:solidFill>
                    <a:schemeClr val="bg1"/>
                  </a:solidFill>
                  <a:latin typeface="微软雅黑" panose="020B0503020204020204" pitchFamily="34" charset="-122"/>
                  <a:ea typeface="微软雅黑" panose="020B0503020204020204" pitchFamily="34" charset="-122"/>
                </a:rPr>
                <a:t>根</a:t>
              </a:r>
              <a:r>
                <a:rPr lang="zh-CN" altLang="en-US" dirty="0">
                  <a:solidFill>
                    <a:schemeClr val="bg1"/>
                  </a:solidFill>
                  <a:latin typeface="微软雅黑" panose="020B0503020204020204" pitchFamily="34" charset="-122"/>
                  <a:ea typeface="微软雅黑" panose="020B0503020204020204" pitchFamily="34" charset="-122"/>
                </a:rPr>
                <a:t>据值筛选数据</a:t>
              </a:r>
            </a:p>
          </p:txBody>
        </p:sp>
      </p:grpSp>
      <p:sp>
        <p:nvSpPr>
          <p:cNvPr id="11" name="矩形 10"/>
          <p:cNvSpPr/>
          <p:nvPr/>
        </p:nvSpPr>
        <p:spPr>
          <a:xfrm>
            <a:off x="2542620" y="6431755"/>
            <a:ext cx="2253361" cy="369332"/>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5 </a:t>
            </a:r>
            <a:r>
              <a:rPr lang="zh-CN" altLang="en-US" dirty="0" smtClean="0">
                <a:solidFill>
                  <a:schemeClr val="bg1"/>
                </a:solidFill>
                <a:latin typeface="微软雅黑" panose="020B0503020204020204" pitchFamily="34" charset="-122"/>
                <a:ea typeface="微软雅黑" panose="020B0503020204020204" pitchFamily="34" charset="-122"/>
              </a:rPr>
              <a:t>设</a:t>
            </a:r>
            <a:r>
              <a:rPr lang="zh-CN" altLang="en-US" dirty="0">
                <a:solidFill>
                  <a:schemeClr val="bg1"/>
                </a:solidFill>
                <a:latin typeface="微软雅黑" panose="020B0503020204020204" pitchFamily="34" charset="-122"/>
                <a:ea typeface="微软雅黑" panose="020B0503020204020204" pitchFamily="34" charset="-122"/>
              </a:rPr>
              <a:t>置值筛选参数</a:t>
            </a:r>
          </a:p>
        </p:txBody>
      </p:sp>
      <p:sp>
        <p:nvSpPr>
          <p:cNvPr id="13" name="矩形 12"/>
          <p:cNvSpPr/>
          <p:nvPr/>
        </p:nvSpPr>
        <p:spPr>
          <a:xfrm>
            <a:off x="5957572" y="6436694"/>
            <a:ext cx="3109652" cy="369332"/>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6 </a:t>
            </a:r>
            <a:r>
              <a:rPr lang="zh-CN" altLang="en-US" dirty="0" smtClean="0">
                <a:solidFill>
                  <a:schemeClr val="bg1"/>
                </a:solidFill>
                <a:latin typeface="微软雅黑" panose="020B0503020204020204" pitchFamily="34" charset="-122"/>
                <a:ea typeface="微软雅黑" panose="020B0503020204020204" pitchFamily="34" charset="-122"/>
              </a:rPr>
              <a:t>为</a:t>
            </a:r>
            <a:r>
              <a:rPr lang="zh-CN" altLang="en-US" dirty="0">
                <a:solidFill>
                  <a:schemeClr val="bg1"/>
                </a:solidFill>
                <a:latin typeface="微软雅黑" panose="020B0503020204020204" pitchFamily="34" charset="-122"/>
                <a:ea typeface="微软雅黑" panose="020B0503020204020204" pitchFamily="34" charset="-122"/>
              </a:rPr>
              <a:t>数据透视表</a:t>
            </a:r>
            <a:r>
              <a:rPr lang="zh-CN" altLang="en-US" dirty="0" smtClean="0">
                <a:solidFill>
                  <a:schemeClr val="bg1"/>
                </a:solidFill>
                <a:latin typeface="微软雅黑" panose="020B0503020204020204" pitchFamily="34" charset="-122"/>
                <a:ea typeface="微软雅黑" panose="020B0503020204020204" pitchFamily="34" charset="-122"/>
              </a:rPr>
              <a:t>添加样式</a:t>
            </a: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3"/>
          <a:stretch>
            <a:fillRect/>
          </a:stretch>
        </p:blipFill>
        <p:spPr>
          <a:xfrm>
            <a:off x="1812172" y="832724"/>
            <a:ext cx="7895689" cy="2579216"/>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（五）创建并编辑数据透视表</a:t>
            </a:r>
          </a:p>
        </p:txBody>
      </p:sp>
      <p:sp>
        <p:nvSpPr>
          <p:cNvPr id="13" name="矩形 12"/>
          <p:cNvSpPr/>
          <p:nvPr/>
        </p:nvSpPr>
        <p:spPr>
          <a:xfrm>
            <a:off x="2163532" y="5732837"/>
            <a:ext cx="3109652" cy="369332"/>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7 </a:t>
            </a:r>
            <a:r>
              <a:rPr lang="zh-CN" altLang="en-US" dirty="0" smtClean="0">
                <a:solidFill>
                  <a:schemeClr val="bg1"/>
                </a:solidFill>
                <a:latin typeface="微软雅黑" panose="020B0503020204020204" pitchFamily="34" charset="-122"/>
                <a:ea typeface="微软雅黑" panose="020B0503020204020204" pitchFamily="34" charset="-122"/>
              </a:rPr>
              <a:t>选</a:t>
            </a:r>
            <a:r>
              <a:rPr lang="zh-CN" altLang="en-US" dirty="0">
                <a:solidFill>
                  <a:schemeClr val="bg1"/>
                </a:solidFill>
                <a:latin typeface="微软雅黑" panose="020B0503020204020204" pitchFamily="34" charset="-122"/>
                <a:ea typeface="微软雅黑" panose="020B0503020204020204" pitchFamily="34" charset="-122"/>
              </a:rPr>
              <a:t>择“值字段设置”选项</a:t>
            </a:r>
          </a:p>
        </p:txBody>
      </p:sp>
      <p:sp>
        <p:nvSpPr>
          <p:cNvPr id="14" name="矩形 13"/>
          <p:cNvSpPr/>
          <p:nvPr/>
        </p:nvSpPr>
        <p:spPr>
          <a:xfrm>
            <a:off x="6876505" y="5732837"/>
            <a:ext cx="3109652" cy="369332"/>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8 </a:t>
            </a:r>
            <a:r>
              <a:rPr lang="zh-CN" altLang="en-US" dirty="0" smtClean="0">
                <a:solidFill>
                  <a:schemeClr val="bg1"/>
                </a:solidFill>
                <a:latin typeface="微软雅黑" panose="020B0503020204020204" pitchFamily="34" charset="-122"/>
                <a:ea typeface="微软雅黑" panose="020B0503020204020204" pitchFamily="34" charset="-122"/>
              </a:rPr>
              <a:t>选</a:t>
            </a:r>
            <a:r>
              <a:rPr lang="zh-CN" altLang="en-US" dirty="0">
                <a:solidFill>
                  <a:schemeClr val="bg1"/>
                </a:solidFill>
                <a:latin typeface="微软雅黑" panose="020B0503020204020204" pitchFamily="34" charset="-122"/>
                <a:ea typeface="微软雅黑" panose="020B0503020204020204" pitchFamily="34" charset="-122"/>
              </a:rPr>
              <a:t>择值字段的计算类型</a:t>
            </a:r>
          </a:p>
        </p:txBody>
      </p:sp>
      <p:pic>
        <p:nvPicPr>
          <p:cNvPr id="4" name="图片 3"/>
          <p:cNvPicPr>
            <a:picLocks noChangeAspect="1"/>
          </p:cNvPicPr>
          <p:nvPr/>
        </p:nvPicPr>
        <p:blipFill>
          <a:blip r:embed="rId2"/>
          <a:stretch>
            <a:fillRect/>
          </a:stretch>
        </p:blipFill>
        <p:spPr>
          <a:xfrm>
            <a:off x="815997" y="2080591"/>
            <a:ext cx="5371443" cy="3513452"/>
          </a:xfrm>
          <a:prstGeom prst="rect">
            <a:avLst/>
          </a:prstGeom>
        </p:spPr>
      </p:pic>
      <p:pic>
        <p:nvPicPr>
          <p:cNvPr id="5" name="图片 4"/>
          <p:cNvPicPr>
            <a:picLocks noChangeAspect="1"/>
          </p:cNvPicPr>
          <p:nvPr/>
        </p:nvPicPr>
        <p:blipFill>
          <a:blip r:embed="rId3"/>
          <a:stretch>
            <a:fillRect/>
          </a:stretch>
        </p:blipFill>
        <p:spPr>
          <a:xfrm>
            <a:off x="6684936" y="1784519"/>
            <a:ext cx="3990476" cy="3809524"/>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（六）创建数据透视图</a:t>
            </a:r>
          </a:p>
        </p:txBody>
      </p:sp>
      <p:sp>
        <p:nvSpPr>
          <p:cNvPr id="32" name="内容占位符 2"/>
          <p:cNvSpPr txBox="1"/>
          <p:nvPr/>
        </p:nvSpPr>
        <p:spPr>
          <a:xfrm>
            <a:off x="942638" y="1659874"/>
            <a:ext cx="2859341" cy="3909742"/>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用数据透视表分析数据后，为了能更直观地查看数据情况，还可以根据数据透视表制作数据透视图。下面在“财务报表</a:t>
            </a:r>
            <a:r>
              <a:rPr lang="en-US" altLang="zh-CN" sz="2000" dirty="0"/>
              <a:t>03.et”</a:t>
            </a:r>
            <a:r>
              <a:rPr lang="zh-CN" altLang="en-US" sz="2000" dirty="0"/>
              <a:t>工作簿中创建数据透视图，具体操作如下。</a:t>
            </a:r>
            <a:endParaRPr lang="zh-CN" altLang="en-US" sz="2000" dirty="0"/>
          </a:p>
        </p:txBody>
      </p:sp>
      <p:sp>
        <p:nvSpPr>
          <p:cNvPr id="7" name="矩形 6"/>
          <p:cNvSpPr/>
          <p:nvPr/>
        </p:nvSpPr>
        <p:spPr>
          <a:xfrm>
            <a:off x="8107854" y="2117451"/>
            <a:ext cx="2258778" cy="405657"/>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1 </a:t>
            </a:r>
            <a:r>
              <a:rPr lang="zh-CN" altLang="en-US" dirty="0" smtClean="0">
                <a:solidFill>
                  <a:schemeClr val="bg1"/>
                </a:solidFill>
                <a:latin typeface="微软雅黑" panose="020B0503020204020204" pitchFamily="34" charset="-122"/>
                <a:ea typeface="微软雅黑" panose="020B0503020204020204" pitchFamily="34" charset="-122"/>
              </a:rPr>
              <a:t>创</a:t>
            </a:r>
            <a:r>
              <a:rPr lang="zh-CN" altLang="en-US" dirty="0">
                <a:solidFill>
                  <a:schemeClr val="bg1"/>
                </a:solidFill>
                <a:latin typeface="微软雅黑" panose="020B0503020204020204" pitchFamily="34" charset="-122"/>
                <a:ea typeface="微软雅黑" panose="020B0503020204020204" pitchFamily="34" charset="-122"/>
              </a:rPr>
              <a:t>建数据透视图</a:t>
            </a:r>
          </a:p>
        </p:txBody>
      </p:sp>
      <p:pic>
        <p:nvPicPr>
          <p:cNvPr id="4" name="图片 3"/>
          <p:cNvPicPr>
            <a:picLocks noChangeAspect="1"/>
          </p:cNvPicPr>
          <p:nvPr/>
        </p:nvPicPr>
        <p:blipFill>
          <a:blip r:embed="rId2"/>
          <a:stretch>
            <a:fillRect/>
          </a:stretch>
        </p:blipFill>
        <p:spPr>
          <a:xfrm>
            <a:off x="3801979" y="1889756"/>
            <a:ext cx="4199998" cy="3103040"/>
          </a:xfrm>
          <a:prstGeom prst="rect">
            <a:avLst/>
          </a:prstGeom>
        </p:spPr>
      </p:pic>
      <p:pic>
        <p:nvPicPr>
          <p:cNvPr id="5" name="图片 4"/>
          <p:cNvPicPr>
            <a:picLocks noChangeAspect="1"/>
          </p:cNvPicPr>
          <p:nvPr/>
        </p:nvPicPr>
        <p:blipFill>
          <a:blip r:embed="rId3"/>
          <a:stretch>
            <a:fillRect/>
          </a:stretch>
        </p:blipFill>
        <p:spPr>
          <a:xfrm>
            <a:off x="7421377" y="3562117"/>
            <a:ext cx="4281592" cy="2861357"/>
          </a:xfrm>
          <a:prstGeom prst="rect">
            <a:avLst/>
          </a:prstGeom>
        </p:spPr>
      </p:pic>
      <p:sp>
        <p:nvSpPr>
          <p:cNvPr id="9" name="矩形 8"/>
          <p:cNvSpPr/>
          <p:nvPr/>
        </p:nvSpPr>
        <p:spPr>
          <a:xfrm>
            <a:off x="4213797" y="5881014"/>
            <a:ext cx="3614902" cy="405657"/>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2 </a:t>
            </a:r>
            <a:r>
              <a:rPr lang="zh-CN" altLang="en-US" dirty="0" smtClean="0">
                <a:solidFill>
                  <a:schemeClr val="bg1"/>
                </a:solidFill>
                <a:latin typeface="微软雅黑" panose="020B0503020204020204" pitchFamily="34" charset="-122"/>
                <a:ea typeface="微软雅黑" panose="020B0503020204020204" pitchFamily="34" charset="-122"/>
              </a:rPr>
              <a:t>筛</a:t>
            </a:r>
            <a:r>
              <a:rPr lang="zh-CN" altLang="en-US" dirty="0">
                <a:solidFill>
                  <a:schemeClr val="bg1"/>
                </a:solidFill>
                <a:latin typeface="微软雅黑" panose="020B0503020204020204" pitchFamily="34" charset="-122"/>
                <a:ea typeface="微软雅黑" panose="020B0503020204020204" pitchFamily="34" charset="-122"/>
              </a:rPr>
              <a:t>选数据透视图中的姓名字段</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fontScale="90000"/>
          </a:bodyPr>
          <a:lstStyle/>
          <a:p>
            <a:r>
              <a:rPr lang="zh-CN" altLang="en-US" sz="3110" dirty="0"/>
              <a:t>（二）熟悉</a:t>
            </a:r>
            <a:r>
              <a:rPr lang="en-US" altLang="zh-CN" sz="3110" dirty="0"/>
              <a:t>WPS Office</a:t>
            </a:r>
            <a:r>
              <a:rPr lang="zh-CN" altLang="en-US" sz="3110" dirty="0"/>
              <a:t>的电子表格操作界面 </a:t>
            </a:r>
            <a:endParaRPr sz="3110" dirty="0"/>
          </a:p>
        </p:txBody>
      </p:sp>
      <p:sp>
        <p:nvSpPr>
          <p:cNvPr id="40" name="内容占位符 2"/>
          <p:cNvSpPr txBox="1"/>
          <p:nvPr/>
        </p:nvSpPr>
        <p:spPr>
          <a:xfrm>
            <a:off x="792479" y="2191419"/>
            <a:ext cx="10711180" cy="1081170"/>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50000"/>
              </a:lnSpc>
            </a:pPr>
            <a:r>
              <a:rPr lang="zh-CN" altLang="en-US" sz="2000" dirty="0"/>
              <a:t>工作表编辑</a:t>
            </a:r>
            <a:r>
              <a:rPr lang="zh-CN" altLang="en-US" sz="2000" dirty="0" smtClean="0"/>
              <a:t>区是编辑</a:t>
            </a:r>
            <a:r>
              <a:rPr lang="zh-CN" altLang="en-US" sz="2000" dirty="0"/>
              <a:t>数据的主要场所，它包括行号与列标、单元格地址和工作表标签等。</a:t>
            </a:r>
            <a:endParaRPr lang="zh-CN" sz="2000" dirty="0"/>
          </a:p>
        </p:txBody>
      </p:sp>
      <p:sp>
        <p:nvSpPr>
          <p:cNvPr id="5" name="矩形 4"/>
          <p:cNvSpPr/>
          <p:nvPr/>
        </p:nvSpPr>
        <p:spPr>
          <a:xfrm>
            <a:off x="1274324" y="1161593"/>
            <a:ext cx="3089129" cy="5178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内容占位符 3"/>
          <p:cNvSpPr>
            <a:spLocks noGrp="1"/>
          </p:cNvSpPr>
          <p:nvPr>
            <p:ph sz="quarter" idx="10"/>
          </p:nvPr>
        </p:nvSpPr>
        <p:spPr>
          <a:xfrm>
            <a:off x="1274324" y="1186269"/>
            <a:ext cx="4067697" cy="533482"/>
          </a:xfrm>
        </p:spPr>
        <p:txBody>
          <a:bodyPr>
            <a:normAutofit lnSpcReduction="10000"/>
          </a:bodyPr>
          <a:lstStyle/>
          <a:p>
            <a:pPr indent="0"/>
            <a:r>
              <a:rPr lang="en-US" altLang="zh-CN" dirty="0" smtClean="0">
                <a:solidFill>
                  <a:schemeClr val="bg1"/>
                </a:solidFill>
              </a:rPr>
              <a:t>2</a:t>
            </a:r>
            <a:r>
              <a:rPr lang="zh-CN" altLang="en-US" dirty="0" smtClean="0">
                <a:solidFill>
                  <a:schemeClr val="bg1"/>
                </a:solidFill>
              </a:rPr>
              <a:t>．</a:t>
            </a:r>
            <a:r>
              <a:rPr lang="zh-CN" altLang="en-US" dirty="0">
                <a:solidFill>
                  <a:schemeClr val="bg1"/>
                </a:solidFill>
              </a:rPr>
              <a:t>工作表编辑区</a:t>
            </a:r>
          </a:p>
        </p:txBody>
      </p:sp>
      <p:grpSp>
        <p:nvGrpSpPr>
          <p:cNvPr id="7" name="组合 6"/>
          <p:cNvGrpSpPr/>
          <p:nvPr/>
        </p:nvGrpSpPr>
        <p:grpSpPr>
          <a:xfrm flipV="1">
            <a:off x="609600" y="1030803"/>
            <a:ext cx="470284" cy="670057"/>
            <a:chOff x="3173412" y="596106"/>
            <a:chExt cx="960438" cy="1368425"/>
          </a:xfrm>
        </p:grpSpPr>
        <p:sp>
          <p:nvSpPr>
            <p:cNvPr id="8"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9"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0"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1"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33" name="组合 32"/>
          <p:cNvGrpSpPr/>
          <p:nvPr/>
        </p:nvGrpSpPr>
        <p:grpSpPr>
          <a:xfrm>
            <a:off x="2117558" y="3910472"/>
            <a:ext cx="6866021" cy="1684689"/>
            <a:chOff x="792492" y="3265919"/>
            <a:chExt cx="6866021" cy="1684689"/>
          </a:xfrm>
        </p:grpSpPr>
        <p:sp>
          <p:nvSpPr>
            <p:cNvPr id="34" name="矩形 33"/>
            <p:cNvSpPr/>
            <p:nvPr>
              <p:custDataLst>
                <p:tags r:id="rId1"/>
              </p:custDataLst>
            </p:nvPr>
          </p:nvSpPr>
          <p:spPr>
            <a:xfrm>
              <a:off x="5160101" y="4339738"/>
              <a:ext cx="1741805" cy="610870"/>
            </a:xfrm>
            <a:prstGeom prst="rect">
              <a:avLst/>
            </a:prstGeom>
          </p:spPr>
          <p:txBody>
            <a:bodyPr wrap="square">
              <a:noAutofit/>
            </a:bodyPr>
            <a:lstStyle/>
            <a:p>
              <a:pPr algn="just">
                <a:lnSpc>
                  <a:spcPct val="130000"/>
                </a:lnSpc>
              </a:pP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工作表标签</a:t>
              </a:r>
            </a:p>
          </p:txBody>
        </p:sp>
        <p:cxnSp>
          <p:nvCxnSpPr>
            <p:cNvPr id="36" name="直接连接符 35"/>
            <p:cNvCxnSpPr/>
            <p:nvPr>
              <p:custDataLst>
                <p:tags r:id="rId2"/>
              </p:custDataLst>
            </p:nvPr>
          </p:nvCxnSpPr>
          <p:spPr>
            <a:xfrm>
              <a:off x="792492" y="3704704"/>
              <a:ext cx="6866021" cy="28636"/>
            </a:xfrm>
            <a:prstGeom prst="line">
              <a:avLst/>
            </a:prstGeom>
            <a:ln w="38100">
              <a:solidFill>
                <a:schemeClr val="bg1">
                  <a:lumMod val="75000"/>
                </a:schemeClr>
              </a:solidFill>
            </a:ln>
          </p:spPr>
          <p:style>
            <a:lnRef idx="1">
              <a:srgbClr val="FFCA08"/>
            </a:lnRef>
            <a:fillRef idx="0">
              <a:srgbClr val="FFCA08"/>
            </a:fillRef>
            <a:effectRef idx="0">
              <a:srgbClr val="FFCA08"/>
            </a:effectRef>
            <a:fontRef idx="minor">
              <a:srgbClr val="5F5F5F"/>
            </a:fontRef>
          </p:style>
        </p:cxnSp>
        <p:grpSp>
          <p:nvGrpSpPr>
            <p:cNvPr id="37" name="组合 36"/>
            <p:cNvGrpSpPr/>
            <p:nvPr>
              <p:custDataLst>
                <p:tags r:id="rId3"/>
              </p:custDataLst>
            </p:nvPr>
          </p:nvGrpSpPr>
          <p:grpSpPr>
            <a:xfrm>
              <a:off x="5442127" y="3294555"/>
              <a:ext cx="850754" cy="877570"/>
              <a:chOff x="5511165" y="2213610"/>
              <a:chExt cx="1169670" cy="1169670"/>
            </a:xfrm>
          </p:grpSpPr>
          <p:sp>
            <p:nvSpPr>
              <p:cNvPr id="47" name="椭圆 46"/>
              <p:cNvSpPr/>
              <p:nvPr>
                <p:custDataLst>
                  <p:tags r:id="rId8"/>
                </p:custDataLst>
              </p:nvPr>
            </p:nvSpPr>
            <p:spPr>
              <a:xfrm>
                <a:off x="5511165" y="2213610"/>
                <a:ext cx="1169670" cy="1169670"/>
              </a:xfrm>
              <a:prstGeom prst="ellipse">
                <a:avLst/>
              </a:prstGeom>
              <a:solidFill>
                <a:srgbClr val="FFCA08"/>
              </a:solidFill>
            </p:spPr>
            <p:txBody>
              <a:bodyPr rot="0" spcFirstLastPara="0" vertOverflow="overflow" horzOverflow="overflow" vert="horz" wrap="square" lIns="0" tIns="0" rIns="0" bIns="0" numCol="1" spcCol="0" rtlCol="0" fromWordArt="0" anchor="ctr" anchorCtr="0" forceAA="0" compatLnSpc="1">
                <a:normAutofit/>
              </a:bodyPr>
              <a:lstStyle/>
              <a:p>
                <a:pPr algn="ctr"/>
                <a:r>
                  <a:rPr lang="en-US" altLang="zh-CN" sz="1350" smtClean="0">
                    <a:solidFill>
                      <a:sysClr val="window" lastClr="FFFFFF"/>
                    </a:solidFill>
                    <a:latin typeface="Arial" panose="020B0604020202020204" pitchFamily="34" charset="0"/>
                    <a:ea typeface="黑体" panose="02010609060101010101" charset="-122"/>
                    <a:cs typeface="+mn-ea"/>
                    <a:sym typeface="Arial" panose="020B0604020202020204" pitchFamily="34" charset="0"/>
                  </a:rPr>
                  <a:t>.</a:t>
                </a:r>
              </a:p>
            </p:txBody>
          </p:sp>
          <p:sp>
            <p:nvSpPr>
              <p:cNvPr id="48" name="椭圆 47"/>
              <p:cNvSpPr/>
              <p:nvPr>
                <p:custDataLst>
                  <p:tags r:id="rId9"/>
                </p:custDataLst>
              </p:nvPr>
            </p:nvSpPr>
            <p:spPr>
              <a:xfrm>
                <a:off x="6320790" y="2213610"/>
                <a:ext cx="360045" cy="360045"/>
              </a:xfrm>
              <a:prstGeom prst="ellipse">
                <a:avLst/>
              </a:prstGeom>
              <a:solidFill>
                <a:srgbClr val="FFFFFF"/>
              </a:solidFill>
              <a:ln w="19050">
                <a:solidFill>
                  <a:srgbClr val="FFCA08">
                    <a:lumMod val="40000"/>
                    <a:lumOff val="60000"/>
                  </a:srgbClr>
                </a:solidFill>
              </a:ln>
            </p:spPr>
            <p:style>
              <a:lnRef idx="2">
                <a:srgbClr val="FFCA08">
                  <a:shade val="50000"/>
                </a:srgbClr>
              </a:lnRef>
              <a:fillRef idx="1">
                <a:srgbClr val="FFCA08"/>
              </a:fillRef>
              <a:effectRef idx="0">
                <a:srgbClr val="FFCA08"/>
              </a:effectRef>
              <a:fontRef idx="minor">
                <a:sysClr val="window" lastClr="FFFFFF"/>
              </a:fontRef>
            </p:style>
            <p:txBody>
              <a:bodyPr lIns="0" tIns="0" rIns="0" bIns="0" rtlCol="0" anchor="ctr">
                <a:normAutofit fontScale="97500" lnSpcReduction="10000"/>
              </a:bodyPr>
              <a:lstStyle/>
              <a:p>
                <a:pPr algn="ctr"/>
                <a:r>
                  <a:rPr lang="en-US" altLang="zh-CN" sz="1350" b="1" dirty="0" smtClean="0">
                    <a:solidFill>
                      <a:srgbClr val="FFCA08">
                        <a:lumMod val="75000"/>
                      </a:srgbClr>
                    </a:solidFill>
                    <a:sym typeface="Arial" panose="020B0604020202020204" pitchFamily="34" charset="0"/>
                  </a:rPr>
                  <a:t>B</a:t>
                </a:r>
                <a:endParaRPr lang="zh-CN" altLang="en-US" sz="1350" b="1" dirty="0">
                  <a:solidFill>
                    <a:srgbClr val="FFCA08">
                      <a:lumMod val="75000"/>
                    </a:srgbClr>
                  </a:solidFill>
                  <a:sym typeface="Arial" panose="020B0604020202020204" pitchFamily="34" charset="0"/>
                </a:endParaRPr>
              </a:p>
            </p:txBody>
          </p:sp>
        </p:grpSp>
        <p:grpSp>
          <p:nvGrpSpPr>
            <p:cNvPr id="41" name="组合 40"/>
            <p:cNvGrpSpPr/>
            <p:nvPr>
              <p:custDataLst>
                <p:tags r:id="rId4"/>
              </p:custDataLst>
            </p:nvPr>
          </p:nvGrpSpPr>
          <p:grpSpPr>
            <a:xfrm>
              <a:off x="2374916" y="3265919"/>
              <a:ext cx="850754" cy="877570"/>
              <a:chOff x="5511165" y="2213610"/>
              <a:chExt cx="1169670" cy="1169670"/>
            </a:xfrm>
          </p:grpSpPr>
          <p:sp>
            <p:nvSpPr>
              <p:cNvPr id="43" name="椭圆 42"/>
              <p:cNvSpPr/>
              <p:nvPr>
                <p:custDataLst>
                  <p:tags r:id="rId6"/>
                </p:custDataLst>
              </p:nvPr>
            </p:nvSpPr>
            <p:spPr>
              <a:xfrm>
                <a:off x="5511165" y="2213610"/>
                <a:ext cx="1169670" cy="1169670"/>
              </a:xfrm>
              <a:prstGeom prst="ellipse">
                <a:avLst/>
              </a:prstGeom>
              <a:solidFill>
                <a:schemeClr val="accent3">
                  <a:lumMod val="60000"/>
                  <a:lumOff val="40000"/>
                </a:schemeClr>
              </a:solidFill>
            </p:spPr>
            <p:txBody>
              <a:bodyPr rot="0" spcFirstLastPara="0" vertOverflow="overflow" horzOverflow="overflow" vert="horz" wrap="square" lIns="0" tIns="0" rIns="0" bIns="0" numCol="1" spcCol="0" rtlCol="0" fromWordArt="0" anchor="ctr" anchorCtr="0" forceAA="0" compatLnSpc="1">
                <a:normAutofit/>
              </a:bodyPr>
              <a:lstStyle/>
              <a:p>
                <a:pPr algn="ctr"/>
                <a:r>
                  <a:rPr lang="en-US" altLang="zh-CN" sz="1350" dirty="0" smtClean="0">
                    <a:solidFill>
                      <a:sysClr val="window" lastClr="FFFFFF"/>
                    </a:solidFill>
                    <a:latin typeface="Arial" panose="020B0604020202020204" pitchFamily="34" charset="0"/>
                    <a:ea typeface="黑体" panose="02010609060101010101" charset="-122"/>
                    <a:cs typeface="+mn-ea"/>
                    <a:sym typeface="Arial" panose="020B0604020202020204" pitchFamily="34" charset="0"/>
                  </a:rPr>
                  <a:t>.</a:t>
                </a:r>
              </a:p>
            </p:txBody>
          </p:sp>
          <p:sp>
            <p:nvSpPr>
              <p:cNvPr id="44" name="椭圆 43"/>
              <p:cNvSpPr/>
              <p:nvPr>
                <p:custDataLst>
                  <p:tags r:id="rId7"/>
                </p:custDataLst>
              </p:nvPr>
            </p:nvSpPr>
            <p:spPr>
              <a:xfrm>
                <a:off x="6320790" y="2213610"/>
                <a:ext cx="360045" cy="360045"/>
              </a:xfrm>
              <a:prstGeom prst="ellipse">
                <a:avLst/>
              </a:prstGeom>
              <a:solidFill>
                <a:srgbClr val="FFFFFF"/>
              </a:solidFill>
              <a:ln w="19050">
                <a:solidFill>
                  <a:schemeClr val="accent3"/>
                </a:solidFill>
              </a:ln>
            </p:spPr>
            <p:style>
              <a:lnRef idx="2">
                <a:srgbClr val="FFCA08">
                  <a:shade val="50000"/>
                </a:srgbClr>
              </a:lnRef>
              <a:fillRef idx="1">
                <a:srgbClr val="FFCA08"/>
              </a:fillRef>
              <a:effectRef idx="0">
                <a:srgbClr val="FFCA08"/>
              </a:effectRef>
              <a:fontRef idx="minor">
                <a:sysClr val="window" lastClr="FFFFFF"/>
              </a:fontRef>
            </p:style>
            <p:txBody>
              <a:bodyPr lIns="0" tIns="0" rIns="0" bIns="0" rtlCol="0" anchor="ctr">
                <a:normAutofit fontScale="97500" lnSpcReduction="10000"/>
              </a:bodyPr>
              <a:lstStyle/>
              <a:p>
                <a:pPr algn="ctr"/>
                <a:r>
                  <a:rPr lang="en-US" altLang="zh-CN" sz="1350" b="1" dirty="0" smtClean="0">
                    <a:solidFill>
                      <a:schemeClr val="accent3"/>
                    </a:solidFill>
                    <a:sym typeface="Arial" panose="020B0604020202020204" pitchFamily="34" charset="0"/>
                  </a:rPr>
                  <a:t>A</a:t>
                </a:r>
              </a:p>
            </p:txBody>
          </p:sp>
        </p:grpSp>
        <p:sp>
          <p:nvSpPr>
            <p:cNvPr id="42" name="矩形 41"/>
            <p:cNvSpPr/>
            <p:nvPr>
              <p:custDataLst>
                <p:tags r:id="rId5"/>
              </p:custDataLst>
            </p:nvPr>
          </p:nvSpPr>
          <p:spPr>
            <a:xfrm>
              <a:off x="792492" y="4329503"/>
              <a:ext cx="3173941" cy="610870"/>
            </a:xfrm>
            <a:prstGeom prst="rect">
              <a:avLst/>
            </a:prstGeom>
          </p:spPr>
          <p:txBody>
            <a:bodyPr wrap="square">
              <a:noAutofit/>
            </a:bodyPr>
            <a:lstStyle/>
            <a:p>
              <a:pPr algn="just">
                <a:lnSpc>
                  <a:spcPct val="130000"/>
                </a:lnSpc>
              </a:pP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行号与列标、单元格地址</a:t>
              </a:r>
            </a:p>
          </p:txBody>
        </p:sp>
      </p:grpSp>
    </p:spTree>
    <p:extLst>
      <p:ext uri="{BB962C8B-B14F-4D97-AF65-F5344CB8AC3E}">
        <p14:creationId xmlns:p14="http://schemas.microsoft.com/office/powerpoint/2010/main" val="241268125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5"/>
          <p:cNvSpPr/>
          <p:nvPr/>
        </p:nvSpPr>
        <p:spPr>
          <a:xfrm>
            <a:off x="8" y="2367432"/>
            <a:ext cx="3708714" cy="3924300"/>
          </a:xfrm>
          <a:custGeom>
            <a:avLst/>
            <a:gdLst>
              <a:gd name="connsiteX0" fmla="*/ 0 w 4922244"/>
              <a:gd name="connsiteY0" fmla="*/ 0 h 5048251"/>
              <a:gd name="connsiteX1" fmla="*/ 1947941 w 4922244"/>
              <a:gd name="connsiteY1" fmla="*/ 0 h 5048251"/>
              <a:gd name="connsiteX2" fmla="*/ 4922244 w 4922244"/>
              <a:gd name="connsiteY2" fmla="*/ 2974304 h 5048251"/>
              <a:gd name="connsiteX3" fmla="*/ 2848297 w 4922244"/>
              <a:gd name="connsiteY3" fmla="*/ 5048251 h 5048251"/>
              <a:gd name="connsiteX4" fmla="*/ 0 w 4922244"/>
              <a:gd name="connsiteY4" fmla="*/ 5048251 h 5048251"/>
              <a:gd name="connsiteX0-1" fmla="*/ 0 w 4922244"/>
              <a:gd name="connsiteY0-2" fmla="*/ 0 h 5048251"/>
              <a:gd name="connsiteX1-3" fmla="*/ 1947941 w 4922244"/>
              <a:gd name="connsiteY1-4" fmla="*/ 0 h 5048251"/>
              <a:gd name="connsiteX2-5" fmla="*/ 4922244 w 4922244"/>
              <a:gd name="connsiteY2-6" fmla="*/ 2899854 h 5048251"/>
              <a:gd name="connsiteX3-7" fmla="*/ 2848297 w 4922244"/>
              <a:gd name="connsiteY3-8" fmla="*/ 5048251 h 5048251"/>
              <a:gd name="connsiteX4-9" fmla="*/ 0 w 4922244"/>
              <a:gd name="connsiteY4-10" fmla="*/ 5048251 h 5048251"/>
              <a:gd name="connsiteX5" fmla="*/ 0 w 4922244"/>
              <a:gd name="connsiteY5" fmla="*/ 0 h 5048251"/>
              <a:gd name="connsiteX0-11" fmla="*/ 0 w 4922244"/>
              <a:gd name="connsiteY0-12" fmla="*/ 0 h 5048251"/>
              <a:gd name="connsiteX1-13" fmla="*/ 1947941 w 4922244"/>
              <a:gd name="connsiteY1-14" fmla="*/ 0 h 5048251"/>
              <a:gd name="connsiteX2-15" fmla="*/ 4922244 w 4922244"/>
              <a:gd name="connsiteY2-16" fmla="*/ 2899854 h 5048251"/>
              <a:gd name="connsiteX3-17" fmla="*/ 2893456 w 4922244"/>
              <a:gd name="connsiteY3-18" fmla="*/ 5033362 h 5048251"/>
              <a:gd name="connsiteX4-19" fmla="*/ 0 w 4922244"/>
              <a:gd name="connsiteY4-20" fmla="*/ 5048251 h 5048251"/>
              <a:gd name="connsiteX5-21" fmla="*/ 0 w 4922244"/>
              <a:gd name="connsiteY5-22" fmla="*/ 0 h 5048251"/>
              <a:gd name="connsiteX0-23" fmla="*/ 0 w 4823147"/>
              <a:gd name="connsiteY0-24" fmla="*/ 0 h 5048251"/>
              <a:gd name="connsiteX1-25" fmla="*/ 1947941 w 4823147"/>
              <a:gd name="connsiteY1-26" fmla="*/ 0 h 5048251"/>
              <a:gd name="connsiteX2-27" fmla="*/ 4823147 w 4823147"/>
              <a:gd name="connsiteY2-28" fmla="*/ 2997879 h 5048251"/>
              <a:gd name="connsiteX3-29" fmla="*/ 2893456 w 4823147"/>
              <a:gd name="connsiteY3-30" fmla="*/ 5033362 h 5048251"/>
              <a:gd name="connsiteX4-31" fmla="*/ 0 w 4823147"/>
              <a:gd name="connsiteY4-32" fmla="*/ 5048251 h 5048251"/>
              <a:gd name="connsiteX5-33" fmla="*/ 0 w 4823147"/>
              <a:gd name="connsiteY5-34" fmla="*/ 0 h 504825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4823147" h="5048251">
                <a:moveTo>
                  <a:pt x="0" y="0"/>
                </a:moveTo>
                <a:lnTo>
                  <a:pt x="1947941" y="0"/>
                </a:lnTo>
                <a:lnTo>
                  <a:pt x="4823147" y="2997879"/>
                </a:lnTo>
                <a:lnTo>
                  <a:pt x="2893456" y="5033362"/>
                </a:lnTo>
                <a:lnTo>
                  <a:pt x="0" y="504825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7"/>
          <p:cNvSpPr/>
          <p:nvPr/>
        </p:nvSpPr>
        <p:spPr>
          <a:xfrm>
            <a:off x="1672773" y="0"/>
            <a:ext cx="3269617" cy="4710896"/>
          </a:xfrm>
          <a:custGeom>
            <a:avLst/>
            <a:gdLst>
              <a:gd name="connsiteX0" fmla="*/ 0 w 4336612"/>
              <a:gd name="connsiteY0" fmla="*/ 0 h 5048251"/>
              <a:gd name="connsiteX1" fmla="*/ 1362309 w 4336612"/>
              <a:gd name="connsiteY1" fmla="*/ 0 h 5048251"/>
              <a:gd name="connsiteX2" fmla="*/ 4336612 w 4336612"/>
              <a:gd name="connsiteY2" fmla="*/ 2974304 h 5048251"/>
              <a:gd name="connsiteX3" fmla="*/ 2262665 w 4336612"/>
              <a:gd name="connsiteY3" fmla="*/ 5048251 h 5048251"/>
              <a:gd name="connsiteX4" fmla="*/ 900356 w 4336612"/>
              <a:gd name="connsiteY4" fmla="*/ 5048251 h 5048251"/>
              <a:gd name="connsiteX5" fmla="*/ 2974303 w 4336612"/>
              <a:gd name="connsiteY5" fmla="*/ 2974304 h 504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36612" h="5048251">
                <a:moveTo>
                  <a:pt x="0" y="0"/>
                </a:moveTo>
                <a:lnTo>
                  <a:pt x="1362309" y="0"/>
                </a:lnTo>
                <a:lnTo>
                  <a:pt x="4336612" y="2974304"/>
                </a:lnTo>
                <a:lnTo>
                  <a:pt x="2262665" y="5048251"/>
                </a:lnTo>
                <a:lnTo>
                  <a:pt x="900356" y="5048251"/>
                </a:lnTo>
                <a:lnTo>
                  <a:pt x="2974303" y="2974304"/>
                </a:lnTo>
                <a:close/>
              </a:path>
            </a:pathLst>
          </a:cu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descr="C:\Users\Administrator\Desktop\新建文件夹\Virtual business modern technology photos part 4 (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756" t="5840" r="1551" b="1721"/>
          <a:stretch>
            <a:fillRect/>
          </a:stretch>
        </p:blipFill>
        <p:spPr bwMode="auto">
          <a:xfrm>
            <a:off x="0" y="2560109"/>
            <a:ext cx="3546499" cy="3924300"/>
          </a:xfrm>
          <a:custGeom>
            <a:avLst/>
            <a:gdLst>
              <a:gd name="connsiteX0" fmla="*/ 0 w 3546499"/>
              <a:gd name="connsiteY0" fmla="*/ 0 h 3924300"/>
              <a:gd name="connsiteX1" fmla="*/ 1403500 w 3546499"/>
              <a:gd name="connsiteY1" fmla="*/ 0 h 3924300"/>
              <a:gd name="connsiteX2" fmla="*/ 3546499 w 3546499"/>
              <a:gd name="connsiteY2" fmla="*/ 2312100 h 3924300"/>
              <a:gd name="connsiteX3" fmla="*/ 2052211 w 3546499"/>
              <a:gd name="connsiteY3" fmla="*/ 3924300 h 3924300"/>
              <a:gd name="connsiteX4" fmla="*/ 0 w 3546499"/>
              <a:gd name="connsiteY4" fmla="*/ 3924300 h 392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6499" h="3924300">
                <a:moveTo>
                  <a:pt x="0" y="0"/>
                </a:moveTo>
                <a:lnTo>
                  <a:pt x="1403500" y="0"/>
                </a:lnTo>
                <a:lnTo>
                  <a:pt x="3546499" y="2312100"/>
                </a:lnTo>
                <a:lnTo>
                  <a:pt x="2052211" y="3924300"/>
                </a:lnTo>
                <a:lnTo>
                  <a:pt x="0" y="3924300"/>
                </a:lnTo>
                <a:close/>
              </a:path>
            </a:pathLst>
          </a:custGeom>
          <a:noFill/>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911474" y="1255430"/>
            <a:ext cx="1723549" cy="1015663"/>
          </a:xfrm>
          <a:prstGeom prst="rect">
            <a:avLst/>
          </a:prstGeom>
          <a:noFill/>
        </p:spPr>
        <p:txBody>
          <a:bodyPr wrap="none" rtlCol="0">
            <a:spAutoFit/>
          </a:bodyPr>
          <a:lstStyle/>
          <a:p>
            <a:pPr algn="ctr"/>
            <a:r>
              <a:rPr lang="zh-CN" altLang="en-US" sz="6000" dirty="0">
                <a:solidFill>
                  <a:schemeClr val="accent3"/>
                </a:solidFill>
                <a:latin typeface="Impact" panose="020B0806030902050204" pitchFamily="34" charset="0"/>
              </a:rPr>
              <a:t>目录</a:t>
            </a:r>
          </a:p>
        </p:txBody>
      </p:sp>
      <p:sp>
        <p:nvSpPr>
          <p:cNvPr id="14" name="矩形 13"/>
          <p:cNvSpPr/>
          <p:nvPr/>
        </p:nvSpPr>
        <p:spPr>
          <a:xfrm>
            <a:off x="5414010" y="4342765"/>
            <a:ext cx="1294130" cy="5232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6708140" y="4334510"/>
            <a:ext cx="4212590" cy="5232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燕尾形 25"/>
          <p:cNvSpPr/>
          <p:nvPr/>
        </p:nvSpPr>
        <p:spPr>
          <a:xfrm>
            <a:off x="4914265" y="4395470"/>
            <a:ext cx="335280" cy="384175"/>
          </a:xfrm>
          <a:prstGeom prst="chevron">
            <a:avLst>
              <a:gd name="adj" fmla="val 3693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文本框 11"/>
          <p:cNvSpPr txBox="1"/>
          <p:nvPr/>
        </p:nvSpPr>
        <p:spPr>
          <a:xfrm>
            <a:off x="6915785" y="1379220"/>
            <a:ext cx="3716020" cy="460375"/>
          </a:xfrm>
          <a:prstGeom prst="rect">
            <a:avLst/>
          </a:prstGeom>
          <a:noFill/>
        </p:spPr>
        <p:txBody>
          <a:bodyPr wrap="square" rtlCol="0">
            <a:spAutoFit/>
            <a:scene3d>
              <a:camera prst="orthographicFront"/>
              <a:lightRig rig="threePt" dir="t"/>
            </a:scene3d>
            <a:sp3d contourW="12700"/>
          </a:bodyPr>
          <a:lstStyle/>
          <a:p>
            <a:r>
              <a:rPr lang="zh-CN" altLang="en-US" sz="2400" dirty="0">
                <a:solidFill>
                  <a:schemeClr val="tx1"/>
                </a:solidFill>
              </a:rPr>
              <a:t>创建“财务报表”工作簿</a:t>
            </a:r>
          </a:p>
        </p:txBody>
      </p:sp>
      <p:sp>
        <p:nvSpPr>
          <p:cNvPr id="28" name="文本框 18"/>
          <p:cNvSpPr txBox="1"/>
          <p:nvPr/>
        </p:nvSpPr>
        <p:spPr>
          <a:xfrm>
            <a:off x="6824345" y="2110105"/>
            <a:ext cx="3543300" cy="460375"/>
          </a:xfrm>
          <a:prstGeom prst="rect">
            <a:avLst/>
          </a:prstGeom>
          <a:noFill/>
        </p:spPr>
        <p:txBody>
          <a:bodyPr wrap="square" rtlCol="0">
            <a:spAutoFit/>
            <a:scene3d>
              <a:camera prst="orthographicFront"/>
              <a:lightRig rig="threePt" dir="t"/>
            </a:scene3d>
            <a:sp3d contourW="12700"/>
          </a:bodyPr>
          <a:lstStyle/>
          <a:p>
            <a:r>
              <a:rPr lang="zh-CN" altLang="en-US" sz="2400" dirty="0">
                <a:solidFill>
                  <a:schemeClr val="tx1"/>
                </a:solidFill>
              </a:rPr>
              <a:t>输入并设置财务报表</a:t>
            </a:r>
          </a:p>
        </p:txBody>
      </p:sp>
      <p:sp>
        <p:nvSpPr>
          <p:cNvPr id="29" name="文本框 18"/>
          <p:cNvSpPr txBox="1"/>
          <p:nvPr/>
        </p:nvSpPr>
        <p:spPr>
          <a:xfrm>
            <a:off x="6824345" y="2820670"/>
            <a:ext cx="3060065" cy="460375"/>
          </a:xfrm>
          <a:prstGeom prst="rect">
            <a:avLst/>
          </a:prstGeom>
          <a:noFill/>
        </p:spPr>
        <p:txBody>
          <a:bodyPr wrap="square" rtlCol="0">
            <a:spAutoFit/>
            <a:scene3d>
              <a:camera prst="orthographicFront"/>
              <a:lightRig rig="threePt" dir="t"/>
            </a:scene3d>
            <a:sp3d contourW="12700"/>
          </a:bodyPr>
          <a:lstStyle/>
          <a:p>
            <a:r>
              <a:rPr lang="zh-CN" altLang="en-US" sz="2400" dirty="0">
                <a:solidFill>
                  <a:schemeClr val="tx1"/>
                </a:solidFill>
              </a:rPr>
              <a:t>计算财务</a:t>
            </a:r>
            <a:r>
              <a:rPr lang="zh-CN" altLang="en-US" sz="2400" dirty="0" smtClean="0">
                <a:solidFill>
                  <a:schemeClr val="tx1"/>
                </a:solidFill>
              </a:rPr>
              <a:t>报表数据</a:t>
            </a:r>
            <a:endParaRPr lang="zh-CN" altLang="en-US" sz="2400" dirty="0">
              <a:solidFill>
                <a:schemeClr val="tx1"/>
              </a:solidFill>
            </a:endParaRPr>
          </a:p>
        </p:txBody>
      </p:sp>
      <p:sp>
        <p:nvSpPr>
          <p:cNvPr id="30" name="TextBox 3"/>
          <p:cNvSpPr txBox="1"/>
          <p:nvPr/>
        </p:nvSpPr>
        <p:spPr>
          <a:xfrm>
            <a:off x="5548931" y="1392528"/>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任务一</a:t>
            </a:r>
            <a:endParaRPr lang="en-US" altLang="zh-CN" sz="2400" dirty="0">
              <a:solidFill>
                <a:schemeClr val="tx1">
                  <a:lumMod val="85000"/>
                  <a:lumOff val="15000"/>
                </a:schemeClr>
              </a:solidFill>
            </a:endParaRPr>
          </a:p>
        </p:txBody>
      </p:sp>
      <p:sp>
        <p:nvSpPr>
          <p:cNvPr id="31" name="TextBox 21"/>
          <p:cNvSpPr txBox="1"/>
          <p:nvPr/>
        </p:nvSpPr>
        <p:spPr>
          <a:xfrm>
            <a:off x="5548931" y="2123505"/>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任务二</a:t>
            </a:r>
            <a:endParaRPr lang="en-US" altLang="zh-CN" sz="2400" dirty="0">
              <a:solidFill>
                <a:schemeClr val="tx1">
                  <a:lumMod val="85000"/>
                  <a:lumOff val="15000"/>
                </a:schemeClr>
              </a:solidFill>
            </a:endParaRPr>
          </a:p>
        </p:txBody>
      </p:sp>
      <p:sp>
        <p:nvSpPr>
          <p:cNvPr id="32" name="TextBox 22"/>
          <p:cNvSpPr txBox="1"/>
          <p:nvPr/>
        </p:nvSpPr>
        <p:spPr>
          <a:xfrm>
            <a:off x="5548931" y="2826688"/>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任务三</a:t>
            </a:r>
            <a:endParaRPr lang="en-US" altLang="zh-CN" sz="2400" dirty="0">
              <a:solidFill>
                <a:schemeClr val="tx1">
                  <a:lumMod val="85000"/>
                  <a:lumOff val="15000"/>
                </a:schemeClr>
              </a:solidFill>
            </a:endParaRPr>
          </a:p>
        </p:txBody>
      </p:sp>
      <p:sp>
        <p:nvSpPr>
          <p:cNvPr id="37" name="文本框 18"/>
          <p:cNvSpPr txBox="1"/>
          <p:nvPr/>
        </p:nvSpPr>
        <p:spPr>
          <a:xfrm>
            <a:off x="6805295" y="3571240"/>
            <a:ext cx="3665855" cy="460375"/>
          </a:xfrm>
          <a:prstGeom prst="rect">
            <a:avLst/>
          </a:prstGeom>
          <a:noFill/>
        </p:spPr>
        <p:txBody>
          <a:bodyPr wrap="square" rtlCol="0">
            <a:spAutoFit/>
            <a:scene3d>
              <a:camera prst="orthographicFront"/>
              <a:lightRig rig="threePt" dir="t"/>
            </a:scene3d>
            <a:sp3d contourW="12700"/>
          </a:bodyPr>
          <a:lstStyle/>
          <a:p>
            <a:r>
              <a:rPr lang="zh-CN" altLang="en-US" sz="2400" dirty="0">
                <a:solidFill>
                  <a:schemeClr val="tx1"/>
                </a:solidFill>
              </a:rPr>
              <a:t>统计与分析</a:t>
            </a:r>
            <a:r>
              <a:rPr lang="zh-CN" altLang="en-US" sz="2400" dirty="0" smtClean="0">
                <a:solidFill>
                  <a:schemeClr val="tx1"/>
                </a:solidFill>
              </a:rPr>
              <a:t>财务报表</a:t>
            </a:r>
            <a:endParaRPr lang="zh-CN" altLang="en-US" sz="2400" dirty="0">
              <a:solidFill>
                <a:schemeClr val="bg1"/>
              </a:solidFill>
            </a:endParaRPr>
          </a:p>
        </p:txBody>
      </p:sp>
      <p:sp>
        <p:nvSpPr>
          <p:cNvPr id="38" name="文本框 18"/>
          <p:cNvSpPr txBox="1"/>
          <p:nvPr/>
        </p:nvSpPr>
        <p:spPr>
          <a:xfrm>
            <a:off x="6805135" y="4357466"/>
            <a:ext cx="4115896" cy="460375"/>
          </a:xfrm>
          <a:prstGeom prst="rect">
            <a:avLst/>
          </a:prstGeom>
          <a:noFill/>
        </p:spPr>
        <p:txBody>
          <a:bodyPr wrap="square" rtlCol="0">
            <a:spAutoFit/>
            <a:scene3d>
              <a:camera prst="orthographicFront"/>
              <a:lightRig rig="threePt" dir="t"/>
            </a:scene3d>
            <a:sp3d contourW="12700"/>
          </a:bodyPr>
          <a:lstStyle/>
          <a:p>
            <a:r>
              <a:rPr lang="zh-CN" altLang="en-US" sz="2400" dirty="0">
                <a:solidFill>
                  <a:schemeClr val="bg1"/>
                </a:solidFill>
              </a:rPr>
              <a:t>保护并打印财务报表</a:t>
            </a:r>
          </a:p>
        </p:txBody>
      </p:sp>
      <p:sp>
        <p:nvSpPr>
          <p:cNvPr id="39" name="TextBox 21"/>
          <p:cNvSpPr txBox="1"/>
          <p:nvPr/>
        </p:nvSpPr>
        <p:spPr>
          <a:xfrm>
            <a:off x="5529881" y="3584880"/>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任务四</a:t>
            </a:r>
            <a:endParaRPr lang="en-US" altLang="zh-CN" sz="2400" dirty="0">
              <a:solidFill>
                <a:schemeClr val="tx1">
                  <a:lumMod val="85000"/>
                  <a:lumOff val="15000"/>
                </a:schemeClr>
              </a:solidFill>
            </a:endParaRPr>
          </a:p>
        </p:txBody>
      </p:sp>
      <p:sp>
        <p:nvSpPr>
          <p:cNvPr id="40" name="TextBox 22"/>
          <p:cNvSpPr txBox="1"/>
          <p:nvPr/>
        </p:nvSpPr>
        <p:spPr>
          <a:xfrm>
            <a:off x="5529881" y="4363628"/>
            <a:ext cx="1366694" cy="461665"/>
          </a:xfrm>
          <a:prstGeom prst="rect">
            <a:avLst/>
          </a:prstGeom>
          <a:noFill/>
          <a:ln>
            <a:noFill/>
          </a:ln>
        </p:spPr>
        <p:txBody>
          <a:bodyPr wrap="square" rtlCol="0">
            <a:spAutoFit/>
          </a:bodyPr>
          <a:lstStyle/>
          <a:p>
            <a:r>
              <a:rPr lang="zh-CN" altLang="en-US" sz="2400" dirty="0">
                <a:solidFill>
                  <a:schemeClr val="tx1">
                    <a:lumMod val="85000"/>
                    <a:lumOff val="15000"/>
                  </a:schemeClr>
                </a:solidFill>
              </a:rPr>
              <a:t>任务五</a:t>
            </a:r>
            <a:endParaRPr lang="en-US" altLang="zh-CN" sz="2400" dirty="0">
              <a:solidFill>
                <a:schemeClr val="tx1">
                  <a:lumMod val="85000"/>
                  <a:lumOff val="1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013099" y="2002972"/>
            <a:ext cx="10061301" cy="3125620"/>
          </a:xfrm>
          <a:prstGeom prst="rect">
            <a:avLst/>
          </a:prstGeom>
          <a:solidFill>
            <a:schemeClr val="bg1"/>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887181" y="2738958"/>
            <a:ext cx="329784" cy="2234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a:off x="1318772" y="2738958"/>
            <a:ext cx="1401277" cy="0"/>
          </a:xfrm>
          <a:prstGeom prst="line">
            <a:avLst/>
          </a:prstGeom>
          <a:ln w="254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1216965" y="2825874"/>
            <a:ext cx="9527235" cy="1907189"/>
          </a:xfrm>
          <a:prstGeom prst="rect">
            <a:avLst/>
          </a:prstGeom>
        </p:spPr>
        <p:txBody>
          <a:bodyPr wrap="square">
            <a:spAutoFit/>
          </a:bodyPr>
          <a:lstStyle/>
          <a:p>
            <a:pPr algn="just">
              <a:lnSpc>
                <a:spcPct val="120000"/>
              </a:lnSpc>
            </a:pPr>
            <a:r>
              <a:rPr lang="zh-CN" altLang="en-US" sz="2000" dirty="0">
                <a:solidFill>
                  <a:schemeClr val="tx1">
                    <a:lumMod val="85000"/>
                    <a:lumOff val="15000"/>
                  </a:schemeClr>
                </a:solidFill>
              </a:rPr>
              <a:t>一般情况下，财务报表属于机密文件，除了公司领导和相关人员外，不会轻易给别人查看。因此，为了不让别人随意查看计算机中保存的财务报表等重要文件，用户可以使用</a:t>
            </a:r>
            <a:r>
              <a:rPr lang="en-US" altLang="zh-CN" sz="2000" dirty="0">
                <a:solidFill>
                  <a:schemeClr val="tx1">
                    <a:lumMod val="85000"/>
                    <a:lumOff val="15000"/>
                  </a:schemeClr>
                </a:solidFill>
              </a:rPr>
              <a:t>WPS Office</a:t>
            </a:r>
            <a:r>
              <a:rPr lang="zh-CN" altLang="en-US" sz="2000" dirty="0">
                <a:solidFill>
                  <a:schemeClr val="tx1">
                    <a:lumMod val="85000"/>
                    <a:lumOff val="15000"/>
                  </a:schemeClr>
                </a:solidFill>
              </a:rPr>
              <a:t>提供的工作簿、工作表、单元格保护功能，对其进行加密设置</a:t>
            </a:r>
            <a:r>
              <a:rPr lang="zh-CN" altLang="en-US" sz="2000" dirty="0" smtClean="0">
                <a:solidFill>
                  <a:schemeClr val="tx1">
                    <a:lumMod val="85000"/>
                    <a:lumOff val="15000"/>
                  </a:schemeClr>
                </a:solidFill>
              </a:rPr>
              <a:t>。</a:t>
            </a:r>
            <a:endParaRPr lang="en-US" altLang="zh-CN" sz="2000" dirty="0" smtClean="0">
              <a:solidFill>
                <a:schemeClr val="tx1">
                  <a:lumMod val="85000"/>
                  <a:lumOff val="15000"/>
                </a:schemeClr>
              </a:solidFill>
            </a:endParaRPr>
          </a:p>
          <a:p>
            <a:pPr algn="just">
              <a:lnSpc>
                <a:spcPct val="120000"/>
              </a:lnSpc>
            </a:pPr>
            <a:endParaRPr lang="en-US" altLang="zh-CN" sz="2000" dirty="0">
              <a:solidFill>
                <a:schemeClr val="tx1">
                  <a:lumMod val="85000"/>
                  <a:lumOff val="15000"/>
                </a:schemeClr>
              </a:solidFill>
            </a:endParaRPr>
          </a:p>
          <a:p>
            <a:pPr algn="just">
              <a:lnSpc>
                <a:spcPct val="120000"/>
              </a:lnSpc>
            </a:pPr>
            <a:r>
              <a:rPr lang="zh-CN" altLang="en-US" sz="2000" dirty="0" smtClean="0">
                <a:solidFill>
                  <a:schemeClr val="tx1">
                    <a:lumMod val="85000"/>
                    <a:lumOff val="15000"/>
                  </a:schemeClr>
                </a:solidFill>
              </a:rPr>
              <a:t>下面</a:t>
            </a:r>
            <a:r>
              <a:rPr lang="zh-CN" altLang="en-US" sz="2000" dirty="0">
                <a:solidFill>
                  <a:schemeClr val="tx1">
                    <a:lumMod val="85000"/>
                    <a:lumOff val="15000"/>
                  </a:schemeClr>
                </a:solidFill>
              </a:rPr>
              <a:t>利用相关功能对财务报表进行加密设置，并对其进行打印设置。</a:t>
            </a:r>
            <a:endParaRPr lang="zh-CN" altLang="en-US" sz="2200" dirty="0">
              <a:solidFill>
                <a:schemeClr val="tx1">
                  <a:lumMod val="85000"/>
                  <a:lumOff val="15000"/>
                </a:schemeClr>
              </a:solidFill>
            </a:endParaRPr>
          </a:p>
        </p:txBody>
      </p:sp>
      <p:sp>
        <p:nvSpPr>
          <p:cNvPr id="19" name="矩形 18"/>
          <p:cNvSpPr/>
          <p:nvPr/>
        </p:nvSpPr>
        <p:spPr>
          <a:xfrm>
            <a:off x="1216965" y="2205266"/>
            <a:ext cx="2804222" cy="497316"/>
          </a:xfrm>
          <a:prstGeom prst="rect">
            <a:avLst/>
          </a:prstGeom>
        </p:spPr>
        <p:txBody>
          <a:bodyPr wrap="square">
            <a:spAutoFit/>
          </a:bodyPr>
          <a:lstStyle/>
          <a:p>
            <a:pPr algn="just">
              <a:lnSpc>
                <a:spcPct val="120000"/>
              </a:lnSpc>
            </a:pPr>
            <a:r>
              <a:rPr lang="zh-CN" altLang="en-US" sz="2400" b="1" dirty="0">
                <a:solidFill>
                  <a:schemeClr val="tx1">
                    <a:lumMod val="65000"/>
                    <a:lumOff val="35000"/>
                  </a:schemeClr>
                </a:solidFill>
              </a:rPr>
              <a:t>任务描述</a:t>
            </a:r>
          </a:p>
        </p:txBody>
      </p:sp>
      <p:sp>
        <p:nvSpPr>
          <p:cNvPr id="9" name="矩形 8"/>
          <p:cNvSpPr/>
          <p:nvPr/>
        </p:nvSpPr>
        <p:spPr>
          <a:xfrm>
            <a:off x="2328863" y="0"/>
            <a:ext cx="9863137" cy="11417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0"/>
            <a:ext cx="3596749" cy="1141756"/>
          </a:xfrm>
          <a:custGeom>
            <a:avLst/>
            <a:gdLst>
              <a:gd name="connsiteX0" fmla="*/ 0 w 3596749"/>
              <a:gd name="connsiteY0" fmla="*/ 0 h 1268414"/>
              <a:gd name="connsiteX1" fmla="*/ 299302 w 3596749"/>
              <a:gd name="connsiteY1" fmla="*/ 0 h 1268414"/>
              <a:gd name="connsiteX2" fmla="*/ 795613 w 3596749"/>
              <a:gd name="connsiteY2" fmla="*/ 0 h 1268414"/>
              <a:gd name="connsiteX3" fmla="*/ 806567 w 3596749"/>
              <a:gd name="connsiteY3" fmla="*/ 0 h 1268414"/>
              <a:gd name="connsiteX4" fmla="*/ 1105869 w 3596749"/>
              <a:gd name="connsiteY4" fmla="*/ 0 h 1268414"/>
              <a:gd name="connsiteX5" fmla="*/ 1252078 w 3596749"/>
              <a:gd name="connsiteY5" fmla="*/ 0 h 1268414"/>
              <a:gd name="connsiteX6" fmla="*/ 1602180 w 3596749"/>
              <a:gd name="connsiteY6" fmla="*/ 0 h 1268414"/>
              <a:gd name="connsiteX7" fmla="*/ 1708543 w 3596749"/>
              <a:gd name="connsiteY7" fmla="*/ 0 h 1268414"/>
              <a:gd name="connsiteX8" fmla="*/ 2042864 w 3596749"/>
              <a:gd name="connsiteY8" fmla="*/ 0 h 1268414"/>
              <a:gd name="connsiteX9" fmla="*/ 2058645 w 3596749"/>
              <a:gd name="connsiteY9" fmla="*/ 0 h 1268414"/>
              <a:gd name="connsiteX10" fmla="*/ 2515110 w 3596749"/>
              <a:gd name="connsiteY10" fmla="*/ 0 h 1268414"/>
              <a:gd name="connsiteX11" fmla="*/ 2849431 w 3596749"/>
              <a:gd name="connsiteY11" fmla="*/ 0 h 1268414"/>
              <a:gd name="connsiteX12" fmla="*/ 3596749 w 3596749"/>
              <a:gd name="connsiteY12" fmla="*/ 747318 h 1268414"/>
              <a:gd name="connsiteX13" fmla="*/ 3075653 w 3596749"/>
              <a:gd name="connsiteY13" fmla="*/ 1268414 h 1268414"/>
              <a:gd name="connsiteX14" fmla="*/ 2744509 w 3596749"/>
              <a:gd name="connsiteY14" fmla="*/ 1268414 h 1268414"/>
              <a:gd name="connsiteX15" fmla="*/ 2359995 w 3596749"/>
              <a:gd name="connsiteY15" fmla="*/ 1268414 h 1268414"/>
              <a:gd name="connsiteX16" fmla="*/ 2288044 w 3596749"/>
              <a:gd name="connsiteY16" fmla="*/ 1268414 h 1268414"/>
              <a:gd name="connsiteX17" fmla="*/ 2269086 w 3596749"/>
              <a:gd name="connsiteY17" fmla="*/ 1268414 h 1268414"/>
              <a:gd name="connsiteX18" fmla="*/ 2018799 w 3596749"/>
              <a:gd name="connsiteY18" fmla="*/ 1268414 h 1268414"/>
              <a:gd name="connsiteX19" fmla="*/ 1937942 w 3596749"/>
              <a:gd name="connsiteY19" fmla="*/ 1268414 h 1268414"/>
              <a:gd name="connsiteX20" fmla="*/ 1831579 w 3596749"/>
              <a:gd name="connsiteY20" fmla="*/ 1268414 h 1268414"/>
              <a:gd name="connsiteX21" fmla="*/ 1562334 w 3596749"/>
              <a:gd name="connsiteY21" fmla="*/ 1268414 h 1268414"/>
              <a:gd name="connsiteX22" fmla="*/ 1553428 w 3596749"/>
              <a:gd name="connsiteY22" fmla="*/ 1268414 h 1268414"/>
              <a:gd name="connsiteX23" fmla="*/ 1532278 w 3596749"/>
              <a:gd name="connsiteY23" fmla="*/ 1268414 h 1268414"/>
              <a:gd name="connsiteX24" fmla="*/ 1481477 w 3596749"/>
              <a:gd name="connsiteY24" fmla="*/ 1268414 h 1268414"/>
              <a:gd name="connsiteX25" fmla="*/ 1212232 w 3596749"/>
              <a:gd name="connsiteY25" fmla="*/ 1268414 h 1268414"/>
              <a:gd name="connsiteX26" fmla="*/ 1105869 w 3596749"/>
              <a:gd name="connsiteY26" fmla="*/ 1268414 h 1268414"/>
              <a:gd name="connsiteX27" fmla="*/ 1025012 w 3596749"/>
              <a:gd name="connsiteY27" fmla="*/ 1268414 h 1268414"/>
              <a:gd name="connsiteX28" fmla="*/ 806567 w 3596749"/>
              <a:gd name="connsiteY28" fmla="*/ 1268414 h 1268414"/>
              <a:gd name="connsiteX29" fmla="*/ 755767 w 3596749"/>
              <a:gd name="connsiteY29" fmla="*/ 1268414 h 1268414"/>
              <a:gd name="connsiteX30" fmla="*/ 725711 w 3596749"/>
              <a:gd name="connsiteY30" fmla="*/ 1268414 h 1268414"/>
              <a:gd name="connsiteX31" fmla="*/ 299302 w 3596749"/>
              <a:gd name="connsiteY31" fmla="*/ 1268414 h 1268414"/>
              <a:gd name="connsiteX32" fmla="*/ 0 w 3596749"/>
              <a:gd name="connsiteY32" fmla="*/ 1268414 h 126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96749" h="1268414">
                <a:moveTo>
                  <a:pt x="0" y="0"/>
                </a:moveTo>
                <a:lnTo>
                  <a:pt x="299302" y="0"/>
                </a:lnTo>
                <a:lnTo>
                  <a:pt x="795613" y="0"/>
                </a:lnTo>
                <a:lnTo>
                  <a:pt x="806567" y="0"/>
                </a:lnTo>
                <a:lnTo>
                  <a:pt x="1105869" y="0"/>
                </a:lnTo>
                <a:lnTo>
                  <a:pt x="1252078" y="0"/>
                </a:lnTo>
                <a:lnTo>
                  <a:pt x="1602180" y="0"/>
                </a:lnTo>
                <a:lnTo>
                  <a:pt x="1708543" y="0"/>
                </a:lnTo>
                <a:lnTo>
                  <a:pt x="2042864" y="0"/>
                </a:lnTo>
                <a:lnTo>
                  <a:pt x="2058645" y="0"/>
                </a:lnTo>
                <a:lnTo>
                  <a:pt x="2515110" y="0"/>
                </a:lnTo>
                <a:lnTo>
                  <a:pt x="2849431" y="0"/>
                </a:lnTo>
                <a:lnTo>
                  <a:pt x="3596749" y="747318"/>
                </a:lnTo>
                <a:lnTo>
                  <a:pt x="3075653" y="1268414"/>
                </a:lnTo>
                <a:lnTo>
                  <a:pt x="2744509" y="1268414"/>
                </a:lnTo>
                <a:lnTo>
                  <a:pt x="2359995" y="1268414"/>
                </a:lnTo>
                <a:lnTo>
                  <a:pt x="2288044" y="1268414"/>
                </a:lnTo>
                <a:lnTo>
                  <a:pt x="2269086" y="1268414"/>
                </a:lnTo>
                <a:lnTo>
                  <a:pt x="2018799" y="1268414"/>
                </a:lnTo>
                <a:lnTo>
                  <a:pt x="1937942" y="1268414"/>
                </a:lnTo>
                <a:lnTo>
                  <a:pt x="1831579" y="1268414"/>
                </a:lnTo>
                <a:lnTo>
                  <a:pt x="1562334" y="1268414"/>
                </a:lnTo>
                <a:lnTo>
                  <a:pt x="1553428" y="1268414"/>
                </a:lnTo>
                <a:lnTo>
                  <a:pt x="1532278" y="1268414"/>
                </a:lnTo>
                <a:lnTo>
                  <a:pt x="1481477" y="1268414"/>
                </a:lnTo>
                <a:lnTo>
                  <a:pt x="1212232" y="1268414"/>
                </a:lnTo>
                <a:lnTo>
                  <a:pt x="1105869" y="1268414"/>
                </a:lnTo>
                <a:lnTo>
                  <a:pt x="1025012" y="1268414"/>
                </a:lnTo>
                <a:lnTo>
                  <a:pt x="806567" y="1268414"/>
                </a:lnTo>
                <a:lnTo>
                  <a:pt x="755767" y="1268414"/>
                </a:lnTo>
                <a:lnTo>
                  <a:pt x="725711" y="1268414"/>
                </a:lnTo>
                <a:lnTo>
                  <a:pt x="299302" y="1268414"/>
                </a:lnTo>
                <a:lnTo>
                  <a:pt x="0" y="126841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68812" y="299314"/>
            <a:ext cx="2031326" cy="646331"/>
          </a:xfrm>
          <a:prstGeom prst="rect">
            <a:avLst/>
          </a:prstGeom>
          <a:noFill/>
        </p:spPr>
        <p:txBody>
          <a:bodyPr wrap="none" rtlCol="0">
            <a:spAutoFit/>
            <a:scene3d>
              <a:camera prst="orthographicFront"/>
              <a:lightRig rig="threePt" dir="t"/>
            </a:scene3d>
            <a:sp3d contourW="12700"/>
          </a:bodyPr>
          <a:lstStyle/>
          <a:p>
            <a:pPr algn="ctr"/>
            <a:r>
              <a:rPr lang="zh-CN" altLang="en-US" sz="3600" b="1" dirty="0">
                <a:solidFill>
                  <a:schemeClr val="accent3"/>
                </a:solidFill>
                <a:latin typeface="+mn-ea"/>
                <a:cs typeface="经典综艺体简" panose="02010609000101010101" pitchFamily="49" charset="-122"/>
              </a:rPr>
              <a:t>任务描述</a:t>
            </a:r>
          </a:p>
        </p:txBody>
      </p:sp>
      <p:sp>
        <p:nvSpPr>
          <p:cNvPr id="21" name="文本框 11"/>
          <p:cNvSpPr txBox="1"/>
          <p:nvPr/>
        </p:nvSpPr>
        <p:spPr>
          <a:xfrm>
            <a:off x="5143658" y="534841"/>
            <a:ext cx="6438742" cy="521970"/>
          </a:xfrm>
          <a:prstGeom prst="rect">
            <a:avLst/>
          </a:prstGeom>
          <a:noFill/>
        </p:spPr>
        <p:txBody>
          <a:bodyPr wrap="square" rtlCol="0">
            <a:spAutoFit/>
            <a:scene3d>
              <a:camera prst="orthographicFront"/>
              <a:lightRig rig="threePt" dir="t"/>
            </a:scene3d>
            <a:sp3d contourW="12700"/>
          </a:bodyPr>
          <a:lstStyle/>
          <a:p>
            <a:r>
              <a:rPr lang="zh-CN" altLang="en-US" sz="2800" dirty="0">
                <a:solidFill>
                  <a:schemeClr val="tx1">
                    <a:lumMod val="85000"/>
                    <a:lumOff val="15000"/>
                  </a:schemeClr>
                </a:solidFill>
              </a:rPr>
              <a:t>保护并打印财务报表</a:t>
            </a:r>
          </a:p>
        </p:txBody>
      </p:sp>
      <p:sp>
        <p:nvSpPr>
          <p:cNvPr id="22" name="TextBox 21"/>
          <p:cNvSpPr txBox="1"/>
          <p:nvPr/>
        </p:nvSpPr>
        <p:spPr>
          <a:xfrm>
            <a:off x="3776964" y="535681"/>
            <a:ext cx="1366694" cy="521970"/>
          </a:xfrm>
          <a:prstGeom prst="rect">
            <a:avLst/>
          </a:prstGeom>
          <a:noFill/>
          <a:ln>
            <a:noFill/>
          </a:ln>
        </p:spPr>
        <p:txBody>
          <a:bodyPr wrap="square" rtlCol="0">
            <a:spAutoFit/>
          </a:bodyPr>
          <a:lstStyle/>
          <a:p>
            <a:r>
              <a:rPr lang="zh-CN" altLang="en-US" sz="2800" dirty="0">
                <a:solidFill>
                  <a:schemeClr val="tx1">
                    <a:lumMod val="85000"/>
                    <a:lumOff val="15000"/>
                  </a:schemeClr>
                </a:solidFill>
              </a:rPr>
              <a:t>任</a:t>
            </a:r>
            <a:r>
              <a:rPr lang="zh-CN" altLang="en-US" sz="2800" dirty="0" smtClean="0">
                <a:solidFill>
                  <a:schemeClr val="tx1">
                    <a:lumMod val="85000"/>
                    <a:lumOff val="15000"/>
                  </a:schemeClr>
                </a:solidFill>
              </a:rPr>
              <a:t>务五</a:t>
            </a:r>
            <a:endParaRPr lang="en-US" altLang="zh-CN" sz="2800" dirty="0">
              <a:solidFill>
                <a:schemeClr val="tx1">
                  <a:lumMod val="85000"/>
                  <a:lumOff val="1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012825" y="2133600"/>
            <a:ext cx="9728200" cy="3279140"/>
          </a:xfrm>
          <a:prstGeom prst="rect">
            <a:avLst/>
          </a:prstGeom>
          <a:solidFill>
            <a:schemeClr val="bg1"/>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887095" y="2869132"/>
            <a:ext cx="329565" cy="2030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a:off x="1318772" y="2869133"/>
            <a:ext cx="1401277" cy="0"/>
          </a:xfrm>
          <a:prstGeom prst="line">
            <a:avLst/>
          </a:prstGeom>
          <a:ln w="254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216965" y="2335441"/>
            <a:ext cx="1885050" cy="497316"/>
          </a:xfrm>
          <a:prstGeom prst="rect">
            <a:avLst/>
          </a:prstGeom>
        </p:spPr>
        <p:txBody>
          <a:bodyPr wrap="square">
            <a:spAutoFit/>
          </a:bodyPr>
          <a:lstStyle/>
          <a:p>
            <a:pPr algn="just">
              <a:lnSpc>
                <a:spcPct val="120000"/>
              </a:lnSpc>
            </a:pPr>
            <a:r>
              <a:rPr lang="zh-CN" altLang="en-US" sz="2400" b="1" dirty="0">
                <a:solidFill>
                  <a:schemeClr val="tx1">
                    <a:lumMod val="65000"/>
                    <a:lumOff val="35000"/>
                  </a:schemeClr>
                </a:solidFill>
              </a:rPr>
              <a:t>技术分析</a:t>
            </a:r>
          </a:p>
        </p:txBody>
      </p:sp>
      <p:sp>
        <p:nvSpPr>
          <p:cNvPr id="9" name="矩形 8"/>
          <p:cNvSpPr/>
          <p:nvPr/>
        </p:nvSpPr>
        <p:spPr>
          <a:xfrm>
            <a:off x="2328863" y="0"/>
            <a:ext cx="9863137" cy="11417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0"/>
            <a:ext cx="3596749" cy="1141756"/>
          </a:xfrm>
          <a:custGeom>
            <a:avLst/>
            <a:gdLst>
              <a:gd name="connsiteX0" fmla="*/ 0 w 3596749"/>
              <a:gd name="connsiteY0" fmla="*/ 0 h 1268414"/>
              <a:gd name="connsiteX1" fmla="*/ 299302 w 3596749"/>
              <a:gd name="connsiteY1" fmla="*/ 0 h 1268414"/>
              <a:gd name="connsiteX2" fmla="*/ 795613 w 3596749"/>
              <a:gd name="connsiteY2" fmla="*/ 0 h 1268414"/>
              <a:gd name="connsiteX3" fmla="*/ 806567 w 3596749"/>
              <a:gd name="connsiteY3" fmla="*/ 0 h 1268414"/>
              <a:gd name="connsiteX4" fmla="*/ 1105869 w 3596749"/>
              <a:gd name="connsiteY4" fmla="*/ 0 h 1268414"/>
              <a:gd name="connsiteX5" fmla="*/ 1252078 w 3596749"/>
              <a:gd name="connsiteY5" fmla="*/ 0 h 1268414"/>
              <a:gd name="connsiteX6" fmla="*/ 1602180 w 3596749"/>
              <a:gd name="connsiteY6" fmla="*/ 0 h 1268414"/>
              <a:gd name="connsiteX7" fmla="*/ 1708543 w 3596749"/>
              <a:gd name="connsiteY7" fmla="*/ 0 h 1268414"/>
              <a:gd name="connsiteX8" fmla="*/ 2042864 w 3596749"/>
              <a:gd name="connsiteY8" fmla="*/ 0 h 1268414"/>
              <a:gd name="connsiteX9" fmla="*/ 2058645 w 3596749"/>
              <a:gd name="connsiteY9" fmla="*/ 0 h 1268414"/>
              <a:gd name="connsiteX10" fmla="*/ 2515110 w 3596749"/>
              <a:gd name="connsiteY10" fmla="*/ 0 h 1268414"/>
              <a:gd name="connsiteX11" fmla="*/ 2849431 w 3596749"/>
              <a:gd name="connsiteY11" fmla="*/ 0 h 1268414"/>
              <a:gd name="connsiteX12" fmla="*/ 3596749 w 3596749"/>
              <a:gd name="connsiteY12" fmla="*/ 747318 h 1268414"/>
              <a:gd name="connsiteX13" fmla="*/ 3075653 w 3596749"/>
              <a:gd name="connsiteY13" fmla="*/ 1268414 h 1268414"/>
              <a:gd name="connsiteX14" fmla="*/ 2744509 w 3596749"/>
              <a:gd name="connsiteY14" fmla="*/ 1268414 h 1268414"/>
              <a:gd name="connsiteX15" fmla="*/ 2359995 w 3596749"/>
              <a:gd name="connsiteY15" fmla="*/ 1268414 h 1268414"/>
              <a:gd name="connsiteX16" fmla="*/ 2288044 w 3596749"/>
              <a:gd name="connsiteY16" fmla="*/ 1268414 h 1268414"/>
              <a:gd name="connsiteX17" fmla="*/ 2269086 w 3596749"/>
              <a:gd name="connsiteY17" fmla="*/ 1268414 h 1268414"/>
              <a:gd name="connsiteX18" fmla="*/ 2018799 w 3596749"/>
              <a:gd name="connsiteY18" fmla="*/ 1268414 h 1268414"/>
              <a:gd name="connsiteX19" fmla="*/ 1937942 w 3596749"/>
              <a:gd name="connsiteY19" fmla="*/ 1268414 h 1268414"/>
              <a:gd name="connsiteX20" fmla="*/ 1831579 w 3596749"/>
              <a:gd name="connsiteY20" fmla="*/ 1268414 h 1268414"/>
              <a:gd name="connsiteX21" fmla="*/ 1562334 w 3596749"/>
              <a:gd name="connsiteY21" fmla="*/ 1268414 h 1268414"/>
              <a:gd name="connsiteX22" fmla="*/ 1553428 w 3596749"/>
              <a:gd name="connsiteY22" fmla="*/ 1268414 h 1268414"/>
              <a:gd name="connsiteX23" fmla="*/ 1532278 w 3596749"/>
              <a:gd name="connsiteY23" fmla="*/ 1268414 h 1268414"/>
              <a:gd name="connsiteX24" fmla="*/ 1481477 w 3596749"/>
              <a:gd name="connsiteY24" fmla="*/ 1268414 h 1268414"/>
              <a:gd name="connsiteX25" fmla="*/ 1212232 w 3596749"/>
              <a:gd name="connsiteY25" fmla="*/ 1268414 h 1268414"/>
              <a:gd name="connsiteX26" fmla="*/ 1105869 w 3596749"/>
              <a:gd name="connsiteY26" fmla="*/ 1268414 h 1268414"/>
              <a:gd name="connsiteX27" fmla="*/ 1025012 w 3596749"/>
              <a:gd name="connsiteY27" fmla="*/ 1268414 h 1268414"/>
              <a:gd name="connsiteX28" fmla="*/ 806567 w 3596749"/>
              <a:gd name="connsiteY28" fmla="*/ 1268414 h 1268414"/>
              <a:gd name="connsiteX29" fmla="*/ 755767 w 3596749"/>
              <a:gd name="connsiteY29" fmla="*/ 1268414 h 1268414"/>
              <a:gd name="connsiteX30" fmla="*/ 725711 w 3596749"/>
              <a:gd name="connsiteY30" fmla="*/ 1268414 h 1268414"/>
              <a:gd name="connsiteX31" fmla="*/ 299302 w 3596749"/>
              <a:gd name="connsiteY31" fmla="*/ 1268414 h 1268414"/>
              <a:gd name="connsiteX32" fmla="*/ 0 w 3596749"/>
              <a:gd name="connsiteY32" fmla="*/ 1268414 h 126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96749" h="1268414">
                <a:moveTo>
                  <a:pt x="0" y="0"/>
                </a:moveTo>
                <a:lnTo>
                  <a:pt x="299302" y="0"/>
                </a:lnTo>
                <a:lnTo>
                  <a:pt x="795613" y="0"/>
                </a:lnTo>
                <a:lnTo>
                  <a:pt x="806567" y="0"/>
                </a:lnTo>
                <a:lnTo>
                  <a:pt x="1105869" y="0"/>
                </a:lnTo>
                <a:lnTo>
                  <a:pt x="1252078" y="0"/>
                </a:lnTo>
                <a:lnTo>
                  <a:pt x="1602180" y="0"/>
                </a:lnTo>
                <a:lnTo>
                  <a:pt x="1708543" y="0"/>
                </a:lnTo>
                <a:lnTo>
                  <a:pt x="2042864" y="0"/>
                </a:lnTo>
                <a:lnTo>
                  <a:pt x="2058645" y="0"/>
                </a:lnTo>
                <a:lnTo>
                  <a:pt x="2515110" y="0"/>
                </a:lnTo>
                <a:lnTo>
                  <a:pt x="2849431" y="0"/>
                </a:lnTo>
                <a:lnTo>
                  <a:pt x="3596749" y="747318"/>
                </a:lnTo>
                <a:lnTo>
                  <a:pt x="3075653" y="1268414"/>
                </a:lnTo>
                <a:lnTo>
                  <a:pt x="2744509" y="1268414"/>
                </a:lnTo>
                <a:lnTo>
                  <a:pt x="2359995" y="1268414"/>
                </a:lnTo>
                <a:lnTo>
                  <a:pt x="2288044" y="1268414"/>
                </a:lnTo>
                <a:lnTo>
                  <a:pt x="2269086" y="1268414"/>
                </a:lnTo>
                <a:lnTo>
                  <a:pt x="2018799" y="1268414"/>
                </a:lnTo>
                <a:lnTo>
                  <a:pt x="1937942" y="1268414"/>
                </a:lnTo>
                <a:lnTo>
                  <a:pt x="1831579" y="1268414"/>
                </a:lnTo>
                <a:lnTo>
                  <a:pt x="1562334" y="1268414"/>
                </a:lnTo>
                <a:lnTo>
                  <a:pt x="1553428" y="1268414"/>
                </a:lnTo>
                <a:lnTo>
                  <a:pt x="1532278" y="1268414"/>
                </a:lnTo>
                <a:lnTo>
                  <a:pt x="1481477" y="1268414"/>
                </a:lnTo>
                <a:lnTo>
                  <a:pt x="1212232" y="1268414"/>
                </a:lnTo>
                <a:lnTo>
                  <a:pt x="1105869" y="1268414"/>
                </a:lnTo>
                <a:lnTo>
                  <a:pt x="1025012" y="1268414"/>
                </a:lnTo>
                <a:lnTo>
                  <a:pt x="806567" y="1268414"/>
                </a:lnTo>
                <a:lnTo>
                  <a:pt x="755767" y="1268414"/>
                </a:lnTo>
                <a:lnTo>
                  <a:pt x="725711" y="1268414"/>
                </a:lnTo>
                <a:lnTo>
                  <a:pt x="299302" y="1268414"/>
                </a:lnTo>
                <a:lnTo>
                  <a:pt x="0" y="126841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68812" y="299314"/>
            <a:ext cx="2031326" cy="646331"/>
          </a:xfrm>
          <a:prstGeom prst="rect">
            <a:avLst/>
          </a:prstGeom>
          <a:noFill/>
        </p:spPr>
        <p:txBody>
          <a:bodyPr wrap="none" rtlCol="0">
            <a:spAutoFit/>
            <a:scene3d>
              <a:camera prst="orthographicFront"/>
              <a:lightRig rig="threePt" dir="t"/>
            </a:scene3d>
            <a:sp3d contourW="12700"/>
          </a:bodyPr>
          <a:lstStyle/>
          <a:p>
            <a:pPr algn="ctr"/>
            <a:r>
              <a:rPr lang="zh-CN" altLang="en-US" sz="3600" b="1" dirty="0">
                <a:solidFill>
                  <a:schemeClr val="accent3"/>
                </a:solidFill>
                <a:latin typeface="+mn-ea"/>
                <a:cs typeface="经典综艺体简" panose="02010609000101010101" pitchFamily="49" charset="-122"/>
              </a:rPr>
              <a:t>技术分析</a:t>
            </a:r>
          </a:p>
        </p:txBody>
      </p:sp>
      <p:sp>
        <p:nvSpPr>
          <p:cNvPr id="21" name="文本框 11"/>
          <p:cNvSpPr txBox="1"/>
          <p:nvPr/>
        </p:nvSpPr>
        <p:spPr>
          <a:xfrm>
            <a:off x="5143500" y="534670"/>
            <a:ext cx="5597525" cy="521970"/>
          </a:xfrm>
          <a:prstGeom prst="rect">
            <a:avLst/>
          </a:prstGeom>
          <a:noFill/>
        </p:spPr>
        <p:txBody>
          <a:bodyPr wrap="square" rtlCol="0">
            <a:spAutoFit/>
            <a:scene3d>
              <a:camera prst="orthographicFront"/>
              <a:lightRig rig="threePt" dir="t"/>
            </a:scene3d>
            <a:sp3d contourW="12700"/>
          </a:bodyPr>
          <a:lstStyle/>
          <a:p>
            <a:r>
              <a:rPr lang="zh-CN" altLang="en-US" sz="2800" dirty="0">
                <a:solidFill>
                  <a:schemeClr val="tx1">
                    <a:lumMod val="85000"/>
                    <a:lumOff val="15000"/>
                  </a:schemeClr>
                </a:solidFill>
              </a:rPr>
              <a:t>保护并打印财务报表</a:t>
            </a:r>
          </a:p>
        </p:txBody>
      </p:sp>
      <p:sp>
        <p:nvSpPr>
          <p:cNvPr id="22" name="TextBox 21"/>
          <p:cNvSpPr txBox="1"/>
          <p:nvPr/>
        </p:nvSpPr>
        <p:spPr>
          <a:xfrm>
            <a:off x="3776964" y="535681"/>
            <a:ext cx="1366694" cy="521970"/>
          </a:xfrm>
          <a:prstGeom prst="rect">
            <a:avLst/>
          </a:prstGeom>
          <a:noFill/>
          <a:ln>
            <a:noFill/>
          </a:ln>
        </p:spPr>
        <p:txBody>
          <a:bodyPr wrap="square" rtlCol="0">
            <a:spAutoFit/>
          </a:bodyPr>
          <a:lstStyle/>
          <a:p>
            <a:r>
              <a:rPr lang="zh-CN" altLang="en-US" sz="2800" dirty="0">
                <a:solidFill>
                  <a:schemeClr val="tx1">
                    <a:lumMod val="85000"/>
                    <a:lumOff val="15000"/>
                  </a:schemeClr>
                </a:solidFill>
              </a:rPr>
              <a:t>任</a:t>
            </a:r>
            <a:r>
              <a:rPr lang="zh-CN" altLang="en-US" sz="2800" dirty="0" smtClean="0">
                <a:solidFill>
                  <a:schemeClr val="tx1">
                    <a:lumMod val="85000"/>
                    <a:lumOff val="15000"/>
                  </a:schemeClr>
                </a:solidFill>
              </a:rPr>
              <a:t>务五</a:t>
            </a:r>
            <a:endParaRPr lang="en-US" altLang="zh-CN" sz="2800" dirty="0">
              <a:solidFill>
                <a:schemeClr val="tx1">
                  <a:lumMod val="85000"/>
                  <a:lumOff val="15000"/>
                </a:schemeClr>
              </a:solidFill>
            </a:endParaRPr>
          </a:p>
        </p:txBody>
      </p:sp>
      <p:sp>
        <p:nvSpPr>
          <p:cNvPr id="2" name="矩形 1"/>
          <p:cNvSpPr/>
          <p:nvPr/>
        </p:nvSpPr>
        <p:spPr>
          <a:xfrm>
            <a:off x="3776964" y="2942157"/>
            <a:ext cx="5364480" cy="460375"/>
          </a:xfrm>
          <a:prstGeom prst="rect">
            <a:avLst/>
          </a:prstGeom>
        </p:spPr>
        <p:txBody>
          <a:bodyPr wrap="none">
            <a:spAutoFit/>
          </a:bodyPr>
          <a:lstStyle/>
          <a:p>
            <a:pPr algn="l"/>
            <a:r>
              <a:rPr lang="zh-CN" altLang="zh-CN" sz="2400" dirty="0"/>
              <a:t>（一</a:t>
            </a:r>
            <a:r>
              <a:rPr lang="zh-CN" altLang="zh-CN" sz="2400" dirty="0" smtClean="0"/>
              <a:t>）</a:t>
            </a:r>
            <a:r>
              <a:rPr lang="zh-CN" altLang="en-US" sz="2400" dirty="0"/>
              <a:t>工作簿、工作表和单元格的保护</a:t>
            </a:r>
          </a:p>
        </p:txBody>
      </p:sp>
      <p:sp>
        <p:nvSpPr>
          <p:cNvPr id="20" name="矩形 19"/>
          <p:cNvSpPr/>
          <p:nvPr/>
        </p:nvSpPr>
        <p:spPr>
          <a:xfrm>
            <a:off x="3776964" y="3631183"/>
            <a:ext cx="3535680" cy="460375"/>
          </a:xfrm>
          <a:prstGeom prst="rect">
            <a:avLst/>
          </a:prstGeom>
        </p:spPr>
        <p:txBody>
          <a:bodyPr wrap="none">
            <a:spAutoFit/>
          </a:bodyPr>
          <a:lstStyle/>
          <a:p>
            <a:pPr algn="l"/>
            <a:r>
              <a:rPr lang="zh-CN" altLang="en-US" sz="2400" dirty="0"/>
              <a:t>（二）工作表的打印设置</a:t>
            </a:r>
          </a:p>
        </p:txBody>
      </p:sp>
      <p:grpSp>
        <p:nvGrpSpPr>
          <p:cNvPr id="5" name="组合 4"/>
          <p:cNvGrpSpPr/>
          <p:nvPr/>
        </p:nvGrpSpPr>
        <p:grpSpPr>
          <a:xfrm>
            <a:off x="10949940" y="5029200"/>
            <a:ext cx="1069975" cy="383540"/>
            <a:chOff x="17295" y="8008"/>
            <a:chExt cx="1685" cy="604"/>
          </a:xfrm>
        </p:grpSpPr>
        <p:sp>
          <p:nvSpPr>
            <p:cNvPr id="25" name="燕尾形 24"/>
            <p:cNvSpPr/>
            <p:nvPr/>
          </p:nvSpPr>
          <p:spPr>
            <a:xfrm>
              <a:off x="17295" y="8008"/>
              <a:ext cx="528" cy="605"/>
            </a:xfrm>
            <a:prstGeom prst="chevron">
              <a:avLst>
                <a:gd name="adj" fmla="val 3693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燕尾形 25"/>
            <p:cNvSpPr/>
            <p:nvPr/>
          </p:nvSpPr>
          <p:spPr>
            <a:xfrm>
              <a:off x="17885" y="8008"/>
              <a:ext cx="528" cy="605"/>
            </a:xfrm>
            <a:prstGeom prst="chevron">
              <a:avLst>
                <a:gd name="adj" fmla="val 36932"/>
              </a:avLst>
            </a:prstGeom>
            <a:solidFill>
              <a:srgbClr val="0274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燕尾形 26"/>
            <p:cNvSpPr/>
            <p:nvPr/>
          </p:nvSpPr>
          <p:spPr>
            <a:xfrm>
              <a:off x="18452" y="8008"/>
              <a:ext cx="528" cy="605"/>
            </a:xfrm>
            <a:prstGeom prst="chevron">
              <a:avLst>
                <a:gd name="adj" fmla="val 36932"/>
              </a:avLst>
            </a:prstGeom>
            <a:solidFill>
              <a:srgbClr val="079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644125" y="3039643"/>
            <a:ext cx="3263711" cy="3313286"/>
          </a:xfrm>
          <a:prstGeom prst="rect">
            <a:avLst/>
          </a:prstGeom>
          <a:ln>
            <a:solidFill>
              <a:schemeClr val="tx1"/>
            </a:solidFill>
          </a:ln>
        </p:spPr>
      </p:pic>
      <p:pic>
        <p:nvPicPr>
          <p:cNvPr id="5" name="图片 4"/>
          <p:cNvPicPr>
            <a:picLocks noChangeAspect="1"/>
          </p:cNvPicPr>
          <p:nvPr/>
        </p:nvPicPr>
        <p:blipFill>
          <a:blip r:embed="rId3"/>
          <a:stretch>
            <a:fillRect/>
          </a:stretch>
        </p:blipFill>
        <p:spPr>
          <a:xfrm>
            <a:off x="6000515" y="3780285"/>
            <a:ext cx="4214538" cy="2480668"/>
          </a:xfrm>
          <a:prstGeom prst="rect">
            <a:avLst/>
          </a:prstGeom>
          <a:ln>
            <a:solidFill>
              <a:schemeClr val="tx1"/>
            </a:solidFill>
          </a:ln>
        </p:spPr>
      </p:pic>
      <p:sp>
        <p:nvSpPr>
          <p:cNvPr id="3" name="标题 2"/>
          <p:cNvSpPr>
            <a:spLocks noGrp="1"/>
          </p:cNvSpPr>
          <p:nvPr>
            <p:ph type="title"/>
          </p:nvPr>
        </p:nvSpPr>
        <p:spPr/>
        <p:txBody>
          <a:bodyPr>
            <a:normAutofit/>
          </a:bodyPr>
          <a:lstStyle/>
          <a:p>
            <a:r>
              <a:rPr lang="zh-CN" altLang="en-US" dirty="0"/>
              <a:t>（一）工作簿、工作表和单元格的保护</a:t>
            </a:r>
          </a:p>
        </p:txBody>
      </p:sp>
      <p:sp>
        <p:nvSpPr>
          <p:cNvPr id="4" name="内容占位符 3"/>
          <p:cNvSpPr>
            <a:spLocks noGrp="1"/>
          </p:cNvSpPr>
          <p:nvPr>
            <p:ph sz="quarter" idx="10"/>
          </p:nvPr>
        </p:nvSpPr>
        <p:spPr>
          <a:xfrm>
            <a:off x="669925" y="1122681"/>
            <a:ext cx="10912475" cy="862787"/>
          </a:xfrm>
        </p:spPr>
        <p:txBody>
          <a:bodyPr>
            <a:normAutofit/>
          </a:bodyPr>
          <a:lstStyle/>
          <a:p>
            <a:r>
              <a:rPr lang="en-US" altLang="zh-CN" dirty="0">
                <a:solidFill>
                  <a:schemeClr val="bg1"/>
                </a:solidFill>
              </a:rPr>
              <a:t>2</a:t>
            </a:r>
            <a:r>
              <a:rPr lang="zh-CN" altLang="zh-CN" dirty="0">
                <a:solidFill>
                  <a:schemeClr val="bg1"/>
                </a:solidFill>
              </a:rPr>
              <a:t>．</a:t>
            </a:r>
            <a:r>
              <a:rPr lang="zh-CN" altLang="en-US" dirty="0">
                <a:solidFill>
                  <a:schemeClr val="bg1"/>
                </a:solidFill>
              </a:rPr>
              <a:t>未来新一代计算机芯片技术</a:t>
            </a:r>
            <a:endParaRPr lang="en-US" altLang="zh-CN" sz="1100" dirty="0"/>
          </a:p>
        </p:txBody>
      </p:sp>
      <p:sp>
        <p:nvSpPr>
          <p:cNvPr id="32" name="内容占位符 2"/>
          <p:cNvSpPr txBox="1"/>
          <p:nvPr/>
        </p:nvSpPr>
        <p:spPr>
          <a:xfrm>
            <a:off x="1274324" y="2025238"/>
            <a:ext cx="10045524" cy="974635"/>
          </a:xfrm>
          <a:prstGeom prst="rect">
            <a:avLst/>
          </a:prstGeom>
        </p:spPr>
        <p:txBody>
          <a:bodyPr vert="horz" lIns="91440" tIns="45720" rIns="91440" bIns="45720" rtlCol="0">
            <a:normAutofit fontScale="92500" lnSpcReduction="10000"/>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200" dirty="0"/>
              <a:t>保护工作簿是指将工作簿设为保护状态，禁止别人访问、修改和查看。对工作簿进行保护设置，可防止他人随意调整工作表窗口的大小或更改工作表标签</a:t>
            </a:r>
            <a:r>
              <a:rPr lang="zh-CN" altLang="en-US" dirty="0"/>
              <a:t>。</a:t>
            </a:r>
          </a:p>
        </p:txBody>
      </p:sp>
      <p:sp>
        <p:nvSpPr>
          <p:cNvPr id="21" name="矩形 20"/>
          <p:cNvSpPr/>
          <p:nvPr/>
        </p:nvSpPr>
        <p:spPr>
          <a:xfrm>
            <a:off x="1274324" y="1161593"/>
            <a:ext cx="2511614" cy="5178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内容占位符 3"/>
          <p:cNvSpPr txBox="1"/>
          <p:nvPr/>
        </p:nvSpPr>
        <p:spPr>
          <a:xfrm>
            <a:off x="669925" y="1122681"/>
            <a:ext cx="10912475" cy="862787"/>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solidFill>
                  <a:schemeClr val="bg1"/>
                </a:solidFill>
              </a:rPr>
              <a:t>1</a:t>
            </a:r>
            <a:r>
              <a:rPr lang="zh-CN" altLang="en-US" dirty="0">
                <a:solidFill>
                  <a:schemeClr val="bg1"/>
                </a:solidFill>
              </a:rPr>
              <a:t>．保护工作簿</a:t>
            </a:r>
            <a:endParaRPr lang="en-US" altLang="zh-CN" sz="1100" dirty="0"/>
          </a:p>
        </p:txBody>
      </p:sp>
      <p:grpSp>
        <p:nvGrpSpPr>
          <p:cNvPr id="30" name="组合 29"/>
          <p:cNvGrpSpPr/>
          <p:nvPr/>
        </p:nvGrpSpPr>
        <p:grpSpPr>
          <a:xfrm flipV="1">
            <a:off x="609600" y="1030803"/>
            <a:ext cx="470284" cy="670057"/>
            <a:chOff x="3173412" y="596106"/>
            <a:chExt cx="960438" cy="1368425"/>
          </a:xfrm>
        </p:grpSpPr>
        <p:sp>
          <p:nvSpPr>
            <p:cNvPr id="34"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8"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9"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0"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16" name="矩形 15"/>
          <p:cNvSpPr/>
          <p:nvPr/>
        </p:nvSpPr>
        <p:spPr>
          <a:xfrm>
            <a:off x="3433012" y="3205413"/>
            <a:ext cx="3388896" cy="369332"/>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1 </a:t>
            </a:r>
            <a:r>
              <a:rPr lang="zh-CN" altLang="en-US" dirty="0" smtClean="0">
                <a:solidFill>
                  <a:schemeClr val="bg1"/>
                </a:solidFill>
                <a:latin typeface="微软雅黑" panose="020B0503020204020204" pitchFamily="34" charset="-122"/>
                <a:ea typeface="微软雅黑" panose="020B0503020204020204" pitchFamily="34" charset="-122"/>
              </a:rPr>
              <a:t>选</a:t>
            </a:r>
            <a:r>
              <a:rPr lang="zh-CN" altLang="en-US" dirty="0">
                <a:solidFill>
                  <a:schemeClr val="bg1"/>
                </a:solidFill>
                <a:latin typeface="微软雅黑" panose="020B0503020204020204" pitchFamily="34" charset="-122"/>
                <a:ea typeface="微软雅黑" panose="020B0503020204020204" pitchFamily="34" charset="-122"/>
              </a:rPr>
              <a:t>择“用密码进行加密”选项</a:t>
            </a:r>
          </a:p>
        </p:txBody>
      </p:sp>
      <p:sp>
        <p:nvSpPr>
          <p:cNvPr id="17" name="矩形 16"/>
          <p:cNvSpPr/>
          <p:nvPr/>
        </p:nvSpPr>
        <p:spPr>
          <a:xfrm>
            <a:off x="8237623" y="3732158"/>
            <a:ext cx="1548062" cy="369332"/>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2 </a:t>
            </a:r>
            <a:r>
              <a:rPr lang="zh-CN" altLang="en-US" dirty="0" smtClean="0">
                <a:solidFill>
                  <a:schemeClr val="bg1"/>
                </a:solidFill>
                <a:latin typeface="微软雅黑" panose="020B0503020204020204" pitchFamily="34" charset="-122"/>
                <a:ea typeface="微软雅黑" panose="020B0503020204020204" pitchFamily="34" charset="-122"/>
              </a:rPr>
              <a:t>输</a:t>
            </a:r>
            <a:r>
              <a:rPr lang="zh-CN" altLang="en-US" dirty="0">
                <a:solidFill>
                  <a:schemeClr val="bg1"/>
                </a:solidFill>
                <a:latin typeface="微软雅黑" panose="020B0503020204020204" pitchFamily="34" charset="-122"/>
                <a:ea typeface="微软雅黑" panose="020B0503020204020204" pitchFamily="34" charset="-122"/>
              </a:rPr>
              <a:t>入密码</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（一）工作簿、工作表和单元格的保护</a:t>
            </a:r>
          </a:p>
        </p:txBody>
      </p:sp>
      <p:sp>
        <p:nvSpPr>
          <p:cNvPr id="4" name="内容占位符 3"/>
          <p:cNvSpPr>
            <a:spLocks noGrp="1"/>
          </p:cNvSpPr>
          <p:nvPr>
            <p:ph sz="quarter" idx="10"/>
          </p:nvPr>
        </p:nvSpPr>
        <p:spPr>
          <a:xfrm>
            <a:off x="669925" y="1122681"/>
            <a:ext cx="10912475" cy="862787"/>
          </a:xfrm>
        </p:spPr>
        <p:txBody>
          <a:bodyPr>
            <a:normAutofit/>
          </a:bodyPr>
          <a:lstStyle/>
          <a:p>
            <a:r>
              <a:rPr lang="en-US" altLang="zh-CN" dirty="0">
                <a:solidFill>
                  <a:schemeClr val="bg1"/>
                </a:solidFill>
              </a:rPr>
              <a:t>2</a:t>
            </a:r>
            <a:r>
              <a:rPr lang="zh-CN" altLang="zh-CN" dirty="0">
                <a:solidFill>
                  <a:schemeClr val="bg1"/>
                </a:solidFill>
              </a:rPr>
              <a:t>．</a:t>
            </a:r>
            <a:r>
              <a:rPr lang="zh-CN" altLang="en-US" dirty="0">
                <a:solidFill>
                  <a:schemeClr val="bg1"/>
                </a:solidFill>
              </a:rPr>
              <a:t>未来新一代计算机芯片技术</a:t>
            </a:r>
            <a:endParaRPr lang="en-US" altLang="zh-CN" sz="1100" dirty="0"/>
          </a:p>
        </p:txBody>
      </p:sp>
      <p:sp>
        <p:nvSpPr>
          <p:cNvPr id="32" name="内容占位符 2"/>
          <p:cNvSpPr txBox="1"/>
          <p:nvPr/>
        </p:nvSpPr>
        <p:spPr>
          <a:xfrm>
            <a:off x="1274324" y="2025238"/>
            <a:ext cx="10045524" cy="974635"/>
          </a:xfrm>
          <a:prstGeom prst="rect">
            <a:avLst/>
          </a:prstGeom>
        </p:spPr>
        <p:txBody>
          <a:bodyPr vert="horz" lIns="91440" tIns="45720" rIns="91440" bIns="45720" rtlCol="0">
            <a:normAutofit fontScale="92500"/>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200" dirty="0"/>
              <a:t>保护工作表实质上就是为工作表设置一些限制条件，从而起到保护其内容的作用。</a:t>
            </a:r>
            <a:endParaRPr lang="zh-CN" altLang="en-US" dirty="0"/>
          </a:p>
        </p:txBody>
      </p:sp>
      <p:sp>
        <p:nvSpPr>
          <p:cNvPr id="21" name="矩形 20"/>
          <p:cNvSpPr/>
          <p:nvPr/>
        </p:nvSpPr>
        <p:spPr>
          <a:xfrm>
            <a:off x="1274445" y="1161415"/>
            <a:ext cx="3263265" cy="5175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内容占位符 3"/>
          <p:cNvSpPr txBox="1"/>
          <p:nvPr/>
        </p:nvSpPr>
        <p:spPr>
          <a:xfrm>
            <a:off x="716915" y="1122680"/>
            <a:ext cx="3040380" cy="862965"/>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solidFill>
                  <a:schemeClr val="bg1"/>
                </a:solidFill>
              </a:rPr>
              <a:t>2</a:t>
            </a:r>
            <a:r>
              <a:rPr lang="zh-CN" altLang="en-US" dirty="0">
                <a:solidFill>
                  <a:schemeClr val="bg1"/>
                </a:solidFill>
              </a:rPr>
              <a:t>．保护工作表</a:t>
            </a:r>
            <a:endParaRPr lang="en-US" altLang="zh-CN" sz="1100" dirty="0"/>
          </a:p>
        </p:txBody>
      </p:sp>
      <p:grpSp>
        <p:nvGrpSpPr>
          <p:cNvPr id="30" name="组合 29"/>
          <p:cNvGrpSpPr/>
          <p:nvPr/>
        </p:nvGrpSpPr>
        <p:grpSpPr>
          <a:xfrm flipV="1">
            <a:off x="609600" y="1030803"/>
            <a:ext cx="470284" cy="670057"/>
            <a:chOff x="3173412" y="596106"/>
            <a:chExt cx="960438" cy="1368425"/>
          </a:xfrm>
        </p:grpSpPr>
        <p:sp>
          <p:nvSpPr>
            <p:cNvPr id="34"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8"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9"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0"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16" name="矩形 15"/>
          <p:cNvSpPr/>
          <p:nvPr/>
        </p:nvSpPr>
        <p:spPr>
          <a:xfrm>
            <a:off x="1274324" y="5849353"/>
            <a:ext cx="3056020" cy="369332"/>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1 </a:t>
            </a:r>
            <a:r>
              <a:rPr lang="zh-CN" altLang="en-US" dirty="0" smtClean="0">
                <a:solidFill>
                  <a:schemeClr val="bg1"/>
                </a:solidFill>
                <a:latin typeface="微软雅黑" panose="020B0503020204020204" pitchFamily="34" charset="-122"/>
                <a:ea typeface="微软雅黑" panose="020B0503020204020204" pitchFamily="34" charset="-122"/>
              </a:rPr>
              <a:t>设</a:t>
            </a:r>
            <a:r>
              <a:rPr lang="zh-CN" altLang="en-US" dirty="0">
                <a:solidFill>
                  <a:schemeClr val="bg1"/>
                </a:solidFill>
                <a:latin typeface="微软雅黑" panose="020B0503020204020204" pitchFamily="34" charset="-122"/>
                <a:ea typeface="微软雅黑" panose="020B0503020204020204" pitchFamily="34" charset="-122"/>
              </a:rPr>
              <a:t>置保护密码和允许操作 </a:t>
            </a:r>
          </a:p>
        </p:txBody>
      </p:sp>
      <p:sp>
        <p:nvSpPr>
          <p:cNvPr id="17" name="矩形 16"/>
          <p:cNvSpPr/>
          <p:nvPr/>
        </p:nvSpPr>
        <p:spPr>
          <a:xfrm>
            <a:off x="5821361" y="5849353"/>
            <a:ext cx="2583802" cy="369332"/>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2 </a:t>
            </a:r>
            <a:r>
              <a:rPr lang="zh-CN" altLang="en-US" dirty="0" smtClean="0">
                <a:solidFill>
                  <a:schemeClr val="bg1"/>
                </a:solidFill>
                <a:latin typeface="微软雅黑" panose="020B0503020204020204" pitchFamily="34" charset="-122"/>
                <a:ea typeface="微软雅黑" panose="020B0503020204020204" pitchFamily="34" charset="-122"/>
              </a:rPr>
              <a:t>验</a:t>
            </a:r>
            <a:r>
              <a:rPr lang="zh-CN" altLang="en-US" dirty="0">
                <a:solidFill>
                  <a:schemeClr val="bg1"/>
                </a:solidFill>
                <a:latin typeface="微软雅黑" panose="020B0503020204020204" pitchFamily="34" charset="-122"/>
                <a:ea typeface="微软雅黑" panose="020B0503020204020204" pitchFamily="34" charset="-122"/>
              </a:rPr>
              <a:t>证工作表保护效果</a:t>
            </a:r>
          </a:p>
        </p:txBody>
      </p:sp>
      <p:pic>
        <p:nvPicPr>
          <p:cNvPr id="2" name="图片 1"/>
          <p:cNvPicPr>
            <a:picLocks noChangeAspect="1"/>
          </p:cNvPicPr>
          <p:nvPr/>
        </p:nvPicPr>
        <p:blipFill>
          <a:blip r:embed="rId2"/>
          <a:stretch>
            <a:fillRect/>
          </a:stretch>
        </p:blipFill>
        <p:spPr>
          <a:xfrm>
            <a:off x="953957" y="2820690"/>
            <a:ext cx="4173896" cy="2834328"/>
          </a:xfrm>
          <a:prstGeom prst="rect">
            <a:avLst/>
          </a:prstGeom>
        </p:spPr>
      </p:pic>
      <p:pic>
        <p:nvPicPr>
          <p:cNvPr id="5" name="图片 4"/>
          <p:cNvPicPr>
            <a:picLocks noChangeAspect="1"/>
          </p:cNvPicPr>
          <p:nvPr/>
        </p:nvPicPr>
        <p:blipFill>
          <a:blip r:embed="rId3"/>
          <a:stretch>
            <a:fillRect/>
          </a:stretch>
        </p:blipFill>
        <p:spPr>
          <a:xfrm>
            <a:off x="5516058" y="2825760"/>
            <a:ext cx="4317056" cy="2829257"/>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1504819" y="2999873"/>
            <a:ext cx="9242686" cy="3668971"/>
          </a:xfrm>
          <a:prstGeom prst="rect">
            <a:avLst/>
          </a:prstGeom>
        </p:spPr>
      </p:pic>
      <p:sp>
        <p:nvSpPr>
          <p:cNvPr id="3" name="标题 2"/>
          <p:cNvSpPr>
            <a:spLocks noGrp="1"/>
          </p:cNvSpPr>
          <p:nvPr>
            <p:ph type="title"/>
          </p:nvPr>
        </p:nvSpPr>
        <p:spPr/>
        <p:txBody>
          <a:bodyPr>
            <a:normAutofit/>
          </a:bodyPr>
          <a:lstStyle/>
          <a:p>
            <a:r>
              <a:rPr lang="zh-CN" altLang="en-US" dirty="0"/>
              <a:t>（一）工作簿、工作表和单元格的保护</a:t>
            </a:r>
          </a:p>
        </p:txBody>
      </p:sp>
      <p:sp>
        <p:nvSpPr>
          <p:cNvPr id="4" name="内容占位符 3"/>
          <p:cNvSpPr>
            <a:spLocks noGrp="1"/>
          </p:cNvSpPr>
          <p:nvPr>
            <p:ph sz="quarter" idx="10"/>
          </p:nvPr>
        </p:nvSpPr>
        <p:spPr>
          <a:xfrm>
            <a:off x="669925" y="1122681"/>
            <a:ext cx="10912475" cy="862787"/>
          </a:xfrm>
        </p:spPr>
        <p:txBody>
          <a:bodyPr>
            <a:normAutofit/>
          </a:bodyPr>
          <a:lstStyle/>
          <a:p>
            <a:r>
              <a:rPr lang="en-US" altLang="zh-CN" dirty="0">
                <a:solidFill>
                  <a:schemeClr val="bg1"/>
                </a:solidFill>
              </a:rPr>
              <a:t>2</a:t>
            </a:r>
            <a:r>
              <a:rPr lang="zh-CN" altLang="zh-CN" dirty="0">
                <a:solidFill>
                  <a:schemeClr val="bg1"/>
                </a:solidFill>
              </a:rPr>
              <a:t>．</a:t>
            </a:r>
            <a:r>
              <a:rPr lang="zh-CN" altLang="en-US" dirty="0">
                <a:solidFill>
                  <a:schemeClr val="bg1"/>
                </a:solidFill>
              </a:rPr>
              <a:t>未来新一代计算机芯片技术</a:t>
            </a:r>
            <a:endParaRPr lang="en-US" altLang="zh-CN" sz="1100" dirty="0"/>
          </a:p>
        </p:txBody>
      </p:sp>
      <p:sp>
        <p:nvSpPr>
          <p:cNvPr id="32" name="内容占位符 2"/>
          <p:cNvSpPr txBox="1"/>
          <p:nvPr/>
        </p:nvSpPr>
        <p:spPr>
          <a:xfrm>
            <a:off x="1274324" y="2025238"/>
            <a:ext cx="10045524" cy="974635"/>
          </a:xfrm>
          <a:prstGeom prst="rect">
            <a:avLst/>
          </a:prstGeom>
        </p:spPr>
        <p:txBody>
          <a:bodyPr vert="horz" lIns="91440" tIns="45720" rIns="91440" bIns="45720" rtlCol="0">
            <a:normAutofit fontScale="92500" lnSpcReduction="10000"/>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200" dirty="0" smtClean="0"/>
              <a:t>制作电子表格</a:t>
            </a:r>
            <a:r>
              <a:rPr lang="zh-CN" altLang="en-US" sz="2200" dirty="0"/>
              <a:t>时，有时需要对工作表中的个别单元格进行保护，以避免误删其中的数据。</a:t>
            </a:r>
            <a:endParaRPr lang="zh-CN" altLang="en-US" dirty="0"/>
          </a:p>
        </p:txBody>
      </p:sp>
      <p:sp>
        <p:nvSpPr>
          <p:cNvPr id="21" name="矩形 20"/>
          <p:cNvSpPr/>
          <p:nvPr/>
        </p:nvSpPr>
        <p:spPr>
          <a:xfrm>
            <a:off x="1274324" y="1161593"/>
            <a:ext cx="2591824" cy="5178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内容占位符 3"/>
          <p:cNvSpPr txBox="1"/>
          <p:nvPr/>
        </p:nvSpPr>
        <p:spPr>
          <a:xfrm>
            <a:off x="669925" y="1122681"/>
            <a:ext cx="10912475" cy="862787"/>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solidFill>
                  <a:schemeClr val="bg1"/>
                </a:solidFill>
              </a:rPr>
              <a:t>3</a:t>
            </a:r>
            <a:r>
              <a:rPr lang="zh-CN" altLang="en-US" dirty="0">
                <a:solidFill>
                  <a:schemeClr val="bg1"/>
                </a:solidFill>
              </a:rPr>
              <a:t>．保护单元格</a:t>
            </a:r>
            <a:endParaRPr lang="en-US" altLang="zh-CN" sz="1100" dirty="0"/>
          </a:p>
        </p:txBody>
      </p:sp>
      <p:grpSp>
        <p:nvGrpSpPr>
          <p:cNvPr id="30" name="组合 29"/>
          <p:cNvGrpSpPr/>
          <p:nvPr/>
        </p:nvGrpSpPr>
        <p:grpSpPr>
          <a:xfrm flipV="1">
            <a:off x="609600" y="1030803"/>
            <a:ext cx="470284" cy="670057"/>
            <a:chOff x="3173412" y="596106"/>
            <a:chExt cx="960438" cy="1368425"/>
          </a:xfrm>
        </p:grpSpPr>
        <p:sp>
          <p:nvSpPr>
            <p:cNvPr id="34"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8"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9"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0"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2" name="组合 1"/>
          <p:cNvGrpSpPr/>
          <p:nvPr/>
        </p:nvGrpSpPr>
        <p:grpSpPr>
          <a:xfrm>
            <a:off x="2309286" y="5597939"/>
            <a:ext cx="7975600" cy="431800"/>
            <a:chOff x="4973" y="4959"/>
            <a:chExt cx="12560" cy="680"/>
          </a:xfrm>
        </p:grpSpPr>
        <p:sp>
          <p:nvSpPr>
            <p:cNvPr id="16" name="矩形 15"/>
            <p:cNvSpPr/>
            <p:nvPr/>
          </p:nvSpPr>
          <p:spPr>
            <a:xfrm>
              <a:off x="4973" y="4959"/>
              <a:ext cx="4891" cy="582"/>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1 </a:t>
              </a:r>
              <a:r>
                <a:rPr lang="zh-CN" altLang="en-US" dirty="0" smtClean="0">
                  <a:solidFill>
                    <a:schemeClr val="bg1"/>
                  </a:solidFill>
                  <a:latin typeface="微软雅黑" panose="020B0503020204020204" pitchFamily="34" charset="-122"/>
                  <a:ea typeface="微软雅黑" panose="020B0503020204020204" pitchFamily="34" charset="-122"/>
                </a:rPr>
                <a:t>撤</a:t>
              </a:r>
              <a:r>
                <a:rPr lang="zh-CN" altLang="en-US" dirty="0">
                  <a:solidFill>
                    <a:schemeClr val="bg1"/>
                  </a:solidFill>
                  <a:latin typeface="微软雅黑" panose="020B0503020204020204" pitchFamily="34" charset="-122"/>
                  <a:ea typeface="微软雅黑" panose="020B0503020204020204" pitchFamily="34" charset="-122"/>
                </a:rPr>
                <a:t>销选中“锁定”复选框</a:t>
              </a:r>
            </a:p>
          </p:txBody>
        </p:sp>
        <p:sp>
          <p:nvSpPr>
            <p:cNvPr id="17" name="矩形 16"/>
            <p:cNvSpPr/>
            <p:nvPr/>
          </p:nvSpPr>
          <p:spPr>
            <a:xfrm>
              <a:off x="10658" y="5057"/>
              <a:ext cx="6875" cy="582"/>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2 </a:t>
              </a:r>
              <a:r>
                <a:rPr lang="zh-CN" altLang="en-US" dirty="0" smtClean="0">
                  <a:solidFill>
                    <a:schemeClr val="bg1"/>
                  </a:solidFill>
                  <a:latin typeface="微软雅黑" panose="020B0503020204020204" pitchFamily="34" charset="-122"/>
                  <a:ea typeface="微软雅黑" panose="020B0503020204020204" pitchFamily="34" charset="-122"/>
                </a:rPr>
                <a:t>设</a:t>
              </a:r>
              <a:r>
                <a:rPr lang="zh-CN" altLang="en-US" dirty="0">
                  <a:solidFill>
                    <a:schemeClr val="bg1"/>
                  </a:solidFill>
                  <a:latin typeface="微软雅黑" panose="020B0503020204020204" pitchFamily="34" charset="-122"/>
                  <a:ea typeface="微软雅黑" panose="020B0503020204020204" pitchFamily="34" charset="-122"/>
                </a:rPr>
                <a:t>置保护密码和允许用户进行的操作</a:t>
              </a:r>
            </a:p>
          </p:txBody>
        </p:sp>
      </p:gr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325483" y="2981839"/>
            <a:ext cx="4819048" cy="3104762"/>
          </a:xfrm>
          <a:prstGeom prst="rect">
            <a:avLst/>
          </a:prstGeom>
        </p:spPr>
      </p:pic>
      <p:pic>
        <p:nvPicPr>
          <p:cNvPr id="4" name="图片 3"/>
          <p:cNvPicPr>
            <a:picLocks noChangeAspect="1"/>
          </p:cNvPicPr>
          <p:nvPr/>
        </p:nvPicPr>
        <p:blipFill>
          <a:blip r:embed="rId3"/>
          <a:stretch>
            <a:fillRect/>
          </a:stretch>
        </p:blipFill>
        <p:spPr>
          <a:xfrm>
            <a:off x="6325383" y="2160104"/>
            <a:ext cx="5013166" cy="3926497"/>
          </a:xfrm>
          <a:prstGeom prst="rect">
            <a:avLst/>
          </a:prstGeom>
          <a:ln>
            <a:solidFill>
              <a:schemeClr val="tx1"/>
            </a:solidFill>
          </a:ln>
        </p:spPr>
      </p:pic>
      <p:sp>
        <p:nvSpPr>
          <p:cNvPr id="3" name="标题 2"/>
          <p:cNvSpPr>
            <a:spLocks noGrp="1"/>
          </p:cNvSpPr>
          <p:nvPr>
            <p:ph type="title"/>
          </p:nvPr>
        </p:nvSpPr>
        <p:spPr/>
        <p:txBody>
          <a:bodyPr>
            <a:normAutofit/>
          </a:bodyPr>
          <a:lstStyle/>
          <a:p>
            <a:r>
              <a:rPr lang="zh-CN" altLang="en-US" dirty="0"/>
              <a:t>（二）工作表的打印设置</a:t>
            </a:r>
          </a:p>
        </p:txBody>
      </p:sp>
      <p:sp>
        <p:nvSpPr>
          <p:cNvPr id="32" name="内容占位符 2"/>
          <p:cNvSpPr txBox="1"/>
          <p:nvPr/>
        </p:nvSpPr>
        <p:spPr>
          <a:xfrm>
            <a:off x="1325483" y="1095564"/>
            <a:ext cx="10055461" cy="928475"/>
          </a:xfrm>
          <a:prstGeom prst="rect">
            <a:avLst/>
          </a:prstGeom>
        </p:spPr>
        <p:txBody>
          <a:bodyPr vert="horz" lIns="91440" tIns="45720" rIns="91440" bIns="45720" rtlCol="0">
            <a:normAutofit lnSpcReduction="10000"/>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工作表制作完成后可以将其打印出来供别人使用，与此同时，在打印之前，用户还可以根据需要设置工作表的打印区</a:t>
            </a:r>
            <a:r>
              <a:rPr lang="zh-CN" altLang="en-US" sz="2000" dirty="0" smtClean="0"/>
              <a:t>域。</a:t>
            </a:r>
            <a:endParaRPr lang="zh-CN" altLang="en-US" sz="2000" dirty="0"/>
          </a:p>
        </p:txBody>
      </p:sp>
      <p:sp>
        <p:nvSpPr>
          <p:cNvPr id="6" name="矩形 5"/>
          <p:cNvSpPr/>
          <p:nvPr/>
        </p:nvSpPr>
        <p:spPr>
          <a:xfrm>
            <a:off x="1325483" y="4055277"/>
            <a:ext cx="475197" cy="2031325"/>
          </a:xfrm>
          <a:prstGeom prst="rect">
            <a:avLst/>
          </a:prstGeom>
          <a:solidFill>
            <a:schemeClr val="accent1">
              <a:lumMod val="60000"/>
              <a:lumOff val="40000"/>
            </a:schemeClr>
          </a:solidFill>
        </p:spPr>
        <p:txBody>
          <a:bodyPr vert="horz" wrap="square">
            <a:spAutoFit/>
          </a:bodyPr>
          <a:lstStyle/>
          <a:p>
            <a:pPr algn="ctr"/>
            <a:r>
              <a:rPr lang="en-US" altLang="zh-CN" dirty="0" smtClean="0">
                <a:solidFill>
                  <a:schemeClr val="bg1"/>
                </a:solidFill>
                <a:latin typeface="微软雅黑" panose="020B0503020204020204" pitchFamily="34" charset="-122"/>
                <a:ea typeface="微软雅黑" panose="020B0503020204020204" pitchFamily="34" charset="-122"/>
              </a:rPr>
              <a:t>1 </a:t>
            </a:r>
            <a:r>
              <a:rPr lang="zh-CN" altLang="en-US" dirty="0" smtClean="0">
                <a:solidFill>
                  <a:schemeClr val="bg1"/>
                </a:solidFill>
                <a:latin typeface="微软雅黑" panose="020B0503020204020204" pitchFamily="34" charset="-122"/>
                <a:ea typeface="微软雅黑" panose="020B0503020204020204" pitchFamily="34" charset="-122"/>
              </a:rPr>
              <a:t>设</a:t>
            </a:r>
            <a:r>
              <a:rPr lang="zh-CN" altLang="en-US" dirty="0">
                <a:solidFill>
                  <a:schemeClr val="bg1"/>
                </a:solidFill>
                <a:latin typeface="微软雅黑" panose="020B0503020204020204" pitchFamily="34" charset="-122"/>
                <a:ea typeface="微软雅黑" panose="020B0503020204020204" pitchFamily="34" charset="-122"/>
              </a:rPr>
              <a:t>置打印区域</a:t>
            </a:r>
          </a:p>
        </p:txBody>
      </p:sp>
      <p:sp>
        <p:nvSpPr>
          <p:cNvPr id="7" name="矩形 6"/>
          <p:cNvSpPr/>
          <p:nvPr/>
        </p:nvSpPr>
        <p:spPr>
          <a:xfrm>
            <a:off x="9737559" y="4055276"/>
            <a:ext cx="499260" cy="2031325"/>
          </a:xfrm>
          <a:prstGeom prst="rect">
            <a:avLst/>
          </a:prstGeom>
          <a:solidFill>
            <a:schemeClr val="accent1">
              <a:lumMod val="60000"/>
              <a:lumOff val="40000"/>
            </a:schemeClr>
          </a:solidFill>
        </p:spPr>
        <p:txBody>
          <a:bodyPr vert="horz" wrap="square">
            <a:spAutoFit/>
          </a:bodyPr>
          <a:lstStyle/>
          <a:p>
            <a:pPr algn="ctr"/>
            <a:r>
              <a:rPr lang="en-US" altLang="zh-CN" dirty="0" smtClean="0">
                <a:solidFill>
                  <a:schemeClr val="bg1"/>
                </a:solidFill>
                <a:latin typeface="微软雅黑" panose="020B0503020204020204" pitchFamily="34" charset="-122"/>
                <a:ea typeface="微软雅黑" panose="020B0503020204020204" pitchFamily="34" charset="-122"/>
              </a:rPr>
              <a:t>2 </a:t>
            </a:r>
            <a:r>
              <a:rPr lang="zh-CN" altLang="en-US" dirty="0" smtClean="0">
                <a:solidFill>
                  <a:schemeClr val="bg1"/>
                </a:solidFill>
                <a:latin typeface="微软雅黑" panose="020B0503020204020204" pitchFamily="34" charset="-122"/>
                <a:ea typeface="微软雅黑" panose="020B0503020204020204" pitchFamily="34" charset="-122"/>
              </a:rPr>
              <a:t>设</a:t>
            </a:r>
            <a:r>
              <a:rPr lang="zh-CN" altLang="en-US" dirty="0">
                <a:solidFill>
                  <a:schemeClr val="bg1"/>
                </a:solidFill>
                <a:latin typeface="微软雅黑" panose="020B0503020204020204" pitchFamily="34" charset="-122"/>
                <a:ea typeface="微软雅黑" panose="020B0503020204020204" pitchFamily="34" charset="-122"/>
              </a:rPr>
              <a:t>置打印参数</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013099" y="2002971"/>
            <a:ext cx="9728207" cy="4301576"/>
          </a:xfrm>
          <a:prstGeom prst="rect">
            <a:avLst/>
          </a:prstGeom>
          <a:solidFill>
            <a:schemeClr val="bg1"/>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14"/>
          <p:cNvSpPr/>
          <p:nvPr/>
        </p:nvSpPr>
        <p:spPr>
          <a:xfrm>
            <a:off x="10576414" y="2683824"/>
            <a:ext cx="329784" cy="2675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nvCxnSpPr>
        <p:spPr>
          <a:xfrm>
            <a:off x="1318772" y="2738958"/>
            <a:ext cx="1401277" cy="0"/>
          </a:xfrm>
          <a:prstGeom prst="line">
            <a:avLst/>
          </a:prstGeom>
          <a:ln w="2540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216965" y="2205266"/>
            <a:ext cx="1885050" cy="497316"/>
          </a:xfrm>
          <a:prstGeom prst="rect">
            <a:avLst/>
          </a:prstGeom>
        </p:spPr>
        <p:txBody>
          <a:bodyPr wrap="square">
            <a:spAutoFit/>
          </a:bodyPr>
          <a:lstStyle/>
          <a:p>
            <a:pPr algn="just">
              <a:lnSpc>
                <a:spcPct val="120000"/>
              </a:lnSpc>
            </a:pPr>
            <a:r>
              <a:rPr lang="zh-CN" altLang="en-US" sz="2400" b="1" dirty="0">
                <a:solidFill>
                  <a:schemeClr val="tx1">
                    <a:lumMod val="65000"/>
                    <a:lumOff val="35000"/>
                  </a:schemeClr>
                </a:solidFill>
              </a:rPr>
              <a:t>任务实现</a:t>
            </a:r>
          </a:p>
        </p:txBody>
      </p:sp>
      <p:sp>
        <p:nvSpPr>
          <p:cNvPr id="9" name="矩形 8"/>
          <p:cNvSpPr/>
          <p:nvPr/>
        </p:nvSpPr>
        <p:spPr>
          <a:xfrm>
            <a:off x="2328863" y="0"/>
            <a:ext cx="9863137" cy="11417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0"/>
            <a:ext cx="3596749" cy="1141756"/>
          </a:xfrm>
          <a:custGeom>
            <a:avLst/>
            <a:gdLst>
              <a:gd name="connsiteX0" fmla="*/ 0 w 3596749"/>
              <a:gd name="connsiteY0" fmla="*/ 0 h 1268414"/>
              <a:gd name="connsiteX1" fmla="*/ 299302 w 3596749"/>
              <a:gd name="connsiteY1" fmla="*/ 0 h 1268414"/>
              <a:gd name="connsiteX2" fmla="*/ 795613 w 3596749"/>
              <a:gd name="connsiteY2" fmla="*/ 0 h 1268414"/>
              <a:gd name="connsiteX3" fmla="*/ 806567 w 3596749"/>
              <a:gd name="connsiteY3" fmla="*/ 0 h 1268414"/>
              <a:gd name="connsiteX4" fmla="*/ 1105869 w 3596749"/>
              <a:gd name="connsiteY4" fmla="*/ 0 h 1268414"/>
              <a:gd name="connsiteX5" fmla="*/ 1252078 w 3596749"/>
              <a:gd name="connsiteY5" fmla="*/ 0 h 1268414"/>
              <a:gd name="connsiteX6" fmla="*/ 1602180 w 3596749"/>
              <a:gd name="connsiteY6" fmla="*/ 0 h 1268414"/>
              <a:gd name="connsiteX7" fmla="*/ 1708543 w 3596749"/>
              <a:gd name="connsiteY7" fmla="*/ 0 h 1268414"/>
              <a:gd name="connsiteX8" fmla="*/ 2042864 w 3596749"/>
              <a:gd name="connsiteY8" fmla="*/ 0 h 1268414"/>
              <a:gd name="connsiteX9" fmla="*/ 2058645 w 3596749"/>
              <a:gd name="connsiteY9" fmla="*/ 0 h 1268414"/>
              <a:gd name="connsiteX10" fmla="*/ 2515110 w 3596749"/>
              <a:gd name="connsiteY10" fmla="*/ 0 h 1268414"/>
              <a:gd name="connsiteX11" fmla="*/ 2849431 w 3596749"/>
              <a:gd name="connsiteY11" fmla="*/ 0 h 1268414"/>
              <a:gd name="connsiteX12" fmla="*/ 3596749 w 3596749"/>
              <a:gd name="connsiteY12" fmla="*/ 747318 h 1268414"/>
              <a:gd name="connsiteX13" fmla="*/ 3075653 w 3596749"/>
              <a:gd name="connsiteY13" fmla="*/ 1268414 h 1268414"/>
              <a:gd name="connsiteX14" fmla="*/ 2744509 w 3596749"/>
              <a:gd name="connsiteY14" fmla="*/ 1268414 h 1268414"/>
              <a:gd name="connsiteX15" fmla="*/ 2359995 w 3596749"/>
              <a:gd name="connsiteY15" fmla="*/ 1268414 h 1268414"/>
              <a:gd name="connsiteX16" fmla="*/ 2288044 w 3596749"/>
              <a:gd name="connsiteY16" fmla="*/ 1268414 h 1268414"/>
              <a:gd name="connsiteX17" fmla="*/ 2269086 w 3596749"/>
              <a:gd name="connsiteY17" fmla="*/ 1268414 h 1268414"/>
              <a:gd name="connsiteX18" fmla="*/ 2018799 w 3596749"/>
              <a:gd name="connsiteY18" fmla="*/ 1268414 h 1268414"/>
              <a:gd name="connsiteX19" fmla="*/ 1937942 w 3596749"/>
              <a:gd name="connsiteY19" fmla="*/ 1268414 h 1268414"/>
              <a:gd name="connsiteX20" fmla="*/ 1831579 w 3596749"/>
              <a:gd name="connsiteY20" fmla="*/ 1268414 h 1268414"/>
              <a:gd name="connsiteX21" fmla="*/ 1562334 w 3596749"/>
              <a:gd name="connsiteY21" fmla="*/ 1268414 h 1268414"/>
              <a:gd name="connsiteX22" fmla="*/ 1553428 w 3596749"/>
              <a:gd name="connsiteY22" fmla="*/ 1268414 h 1268414"/>
              <a:gd name="connsiteX23" fmla="*/ 1532278 w 3596749"/>
              <a:gd name="connsiteY23" fmla="*/ 1268414 h 1268414"/>
              <a:gd name="connsiteX24" fmla="*/ 1481477 w 3596749"/>
              <a:gd name="connsiteY24" fmla="*/ 1268414 h 1268414"/>
              <a:gd name="connsiteX25" fmla="*/ 1212232 w 3596749"/>
              <a:gd name="connsiteY25" fmla="*/ 1268414 h 1268414"/>
              <a:gd name="connsiteX26" fmla="*/ 1105869 w 3596749"/>
              <a:gd name="connsiteY26" fmla="*/ 1268414 h 1268414"/>
              <a:gd name="connsiteX27" fmla="*/ 1025012 w 3596749"/>
              <a:gd name="connsiteY27" fmla="*/ 1268414 h 1268414"/>
              <a:gd name="connsiteX28" fmla="*/ 806567 w 3596749"/>
              <a:gd name="connsiteY28" fmla="*/ 1268414 h 1268414"/>
              <a:gd name="connsiteX29" fmla="*/ 755767 w 3596749"/>
              <a:gd name="connsiteY29" fmla="*/ 1268414 h 1268414"/>
              <a:gd name="connsiteX30" fmla="*/ 725711 w 3596749"/>
              <a:gd name="connsiteY30" fmla="*/ 1268414 h 1268414"/>
              <a:gd name="connsiteX31" fmla="*/ 299302 w 3596749"/>
              <a:gd name="connsiteY31" fmla="*/ 1268414 h 1268414"/>
              <a:gd name="connsiteX32" fmla="*/ 0 w 3596749"/>
              <a:gd name="connsiteY32" fmla="*/ 1268414 h 126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96749" h="1268414">
                <a:moveTo>
                  <a:pt x="0" y="0"/>
                </a:moveTo>
                <a:lnTo>
                  <a:pt x="299302" y="0"/>
                </a:lnTo>
                <a:lnTo>
                  <a:pt x="795613" y="0"/>
                </a:lnTo>
                <a:lnTo>
                  <a:pt x="806567" y="0"/>
                </a:lnTo>
                <a:lnTo>
                  <a:pt x="1105869" y="0"/>
                </a:lnTo>
                <a:lnTo>
                  <a:pt x="1252078" y="0"/>
                </a:lnTo>
                <a:lnTo>
                  <a:pt x="1602180" y="0"/>
                </a:lnTo>
                <a:lnTo>
                  <a:pt x="1708543" y="0"/>
                </a:lnTo>
                <a:lnTo>
                  <a:pt x="2042864" y="0"/>
                </a:lnTo>
                <a:lnTo>
                  <a:pt x="2058645" y="0"/>
                </a:lnTo>
                <a:lnTo>
                  <a:pt x="2515110" y="0"/>
                </a:lnTo>
                <a:lnTo>
                  <a:pt x="2849431" y="0"/>
                </a:lnTo>
                <a:lnTo>
                  <a:pt x="3596749" y="747318"/>
                </a:lnTo>
                <a:lnTo>
                  <a:pt x="3075653" y="1268414"/>
                </a:lnTo>
                <a:lnTo>
                  <a:pt x="2744509" y="1268414"/>
                </a:lnTo>
                <a:lnTo>
                  <a:pt x="2359995" y="1268414"/>
                </a:lnTo>
                <a:lnTo>
                  <a:pt x="2288044" y="1268414"/>
                </a:lnTo>
                <a:lnTo>
                  <a:pt x="2269086" y="1268414"/>
                </a:lnTo>
                <a:lnTo>
                  <a:pt x="2018799" y="1268414"/>
                </a:lnTo>
                <a:lnTo>
                  <a:pt x="1937942" y="1268414"/>
                </a:lnTo>
                <a:lnTo>
                  <a:pt x="1831579" y="1268414"/>
                </a:lnTo>
                <a:lnTo>
                  <a:pt x="1562334" y="1268414"/>
                </a:lnTo>
                <a:lnTo>
                  <a:pt x="1553428" y="1268414"/>
                </a:lnTo>
                <a:lnTo>
                  <a:pt x="1532278" y="1268414"/>
                </a:lnTo>
                <a:lnTo>
                  <a:pt x="1481477" y="1268414"/>
                </a:lnTo>
                <a:lnTo>
                  <a:pt x="1212232" y="1268414"/>
                </a:lnTo>
                <a:lnTo>
                  <a:pt x="1105869" y="1268414"/>
                </a:lnTo>
                <a:lnTo>
                  <a:pt x="1025012" y="1268414"/>
                </a:lnTo>
                <a:lnTo>
                  <a:pt x="806567" y="1268414"/>
                </a:lnTo>
                <a:lnTo>
                  <a:pt x="755767" y="1268414"/>
                </a:lnTo>
                <a:lnTo>
                  <a:pt x="725711" y="1268414"/>
                </a:lnTo>
                <a:lnTo>
                  <a:pt x="299302" y="1268414"/>
                </a:lnTo>
                <a:lnTo>
                  <a:pt x="0" y="126841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68812" y="299314"/>
            <a:ext cx="2031325" cy="646331"/>
          </a:xfrm>
          <a:prstGeom prst="rect">
            <a:avLst/>
          </a:prstGeom>
          <a:noFill/>
        </p:spPr>
        <p:txBody>
          <a:bodyPr wrap="none" rtlCol="0">
            <a:spAutoFit/>
            <a:scene3d>
              <a:camera prst="orthographicFront"/>
              <a:lightRig rig="threePt" dir="t"/>
            </a:scene3d>
            <a:sp3d contourW="12700"/>
          </a:bodyPr>
          <a:lstStyle/>
          <a:p>
            <a:pPr algn="ctr"/>
            <a:r>
              <a:rPr lang="zh-CN" altLang="en-US" sz="3600" b="1" dirty="0">
                <a:solidFill>
                  <a:schemeClr val="accent3"/>
                </a:solidFill>
                <a:latin typeface="+mn-ea"/>
                <a:cs typeface="经典综艺体简" panose="02010609000101010101" pitchFamily="49" charset="-122"/>
              </a:rPr>
              <a:t>任务实现</a:t>
            </a:r>
          </a:p>
        </p:txBody>
      </p:sp>
      <p:sp>
        <p:nvSpPr>
          <p:cNvPr id="21" name="文本框 11"/>
          <p:cNvSpPr txBox="1"/>
          <p:nvPr/>
        </p:nvSpPr>
        <p:spPr>
          <a:xfrm>
            <a:off x="5143658" y="534841"/>
            <a:ext cx="4257016" cy="521970"/>
          </a:xfrm>
          <a:prstGeom prst="rect">
            <a:avLst/>
          </a:prstGeom>
          <a:noFill/>
        </p:spPr>
        <p:txBody>
          <a:bodyPr wrap="square" rtlCol="0">
            <a:spAutoFit/>
            <a:scene3d>
              <a:camera prst="orthographicFront"/>
              <a:lightRig rig="threePt" dir="t"/>
            </a:scene3d>
            <a:sp3d contourW="12700"/>
          </a:bodyPr>
          <a:lstStyle/>
          <a:p>
            <a:r>
              <a:rPr lang="zh-CN" altLang="en-US" sz="2800" dirty="0"/>
              <a:t>保护并打印财务报表</a:t>
            </a:r>
          </a:p>
        </p:txBody>
      </p:sp>
      <p:sp>
        <p:nvSpPr>
          <p:cNvPr id="22" name="TextBox 21"/>
          <p:cNvSpPr txBox="1"/>
          <p:nvPr/>
        </p:nvSpPr>
        <p:spPr>
          <a:xfrm>
            <a:off x="3776964" y="535681"/>
            <a:ext cx="1366694" cy="523220"/>
          </a:xfrm>
          <a:prstGeom prst="rect">
            <a:avLst/>
          </a:prstGeom>
          <a:noFill/>
          <a:ln>
            <a:noFill/>
          </a:ln>
        </p:spPr>
        <p:txBody>
          <a:bodyPr wrap="square" rtlCol="0">
            <a:spAutoFit/>
          </a:bodyPr>
          <a:lstStyle/>
          <a:p>
            <a:r>
              <a:rPr lang="zh-CN" altLang="en-US" sz="2800" dirty="0">
                <a:solidFill>
                  <a:schemeClr val="tx1">
                    <a:lumMod val="85000"/>
                    <a:lumOff val="15000"/>
                  </a:schemeClr>
                </a:solidFill>
              </a:rPr>
              <a:t>任</a:t>
            </a:r>
            <a:r>
              <a:rPr lang="zh-CN" altLang="en-US" sz="2800" dirty="0" smtClean="0">
                <a:solidFill>
                  <a:schemeClr val="tx1">
                    <a:lumMod val="85000"/>
                    <a:lumOff val="15000"/>
                  </a:schemeClr>
                </a:solidFill>
              </a:rPr>
              <a:t>务五</a:t>
            </a:r>
            <a:endParaRPr lang="en-US" altLang="zh-CN" sz="2800" dirty="0">
              <a:solidFill>
                <a:schemeClr val="tx1">
                  <a:lumMod val="85000"/>
                  <a:lumOff val="15000"/>
                </a:schemeClr>
              </a:solidFill>
            </a:endParaRPr>
          </a:p>
        </p:txBody>
      </p:sp>
      <p:sp>
        <p:nvSpPr>
          <p:cNvPr id="2" name="矩形 1"/>
          <p:cNvSpPr/>
          <p:nvPr/>
        </p:nvSpPr>
        <p:spPr>
          <a:xfrm>
            <a:off x="3776964" y="2811982"/>
            <a:ext cx="3230880" cy="460375"/>
          </a:xfrm>
          <a:prstGeom prst="rect">
            <a:avLst/>
          </a:prstGeom>
        </p:spPr>
        <p:txBody>
          <a:bodyPr wrap="none">
            <a:spAutoFit/>
          </a:bodyPr>
          <a:lstStyle/>
          <a:p>
            <a:pPr algn="l"/>
            <a:r>
              <a:rPr lang="zh-CN" altLang="en-US" sz="2400" dirty="0"/>
              <a:t>（一）设置工作表背景</a:t>
            </a:r>
          </a:p>
        </p:txBody>
      </p:sp>
      <p:sp>
        <p:nvSpPr>
          <p:cNvPr id="20" name="矩形 19"/>
          <p:cNvSpPr/>
          <p:nvPr/>
        </p:nvSpPr>
        <p:spPr>
          <a:xfrm>
            <a:off x="3776964" y="3501008"/>
            <a:ext cx="4145280" cy="460375"/>
          </a:xfrm>
          <a:prstGeom prst="rect">
            <a:avLst/>
          </a:prstGeom>
        </p:spPr>
        <p:txBody>
          <a:bodyPr wrap="none">
            <a:spAutoFit/>
          </a:bodyPr>
          <a:lstStyle/>
          <a:p>
            <a:pPr algn="l"/>
            <a:r>
              <a:rPr lang="zh-CN" altLang="en-US" sz="2400" dirty="0"/>
              <a:t>（二）设置工作表主题和样式</a:t>
            </a:r>
          </a:p>
        </p:txBody>
      </p:sp>
      <p:sp>
        <p:nvSpPr>
          <p:cNvPr id="23" name="矩形 22"/>
          <p:cNvSpPr/>
          <p:nvPr/>
        </p:nvSpPr>
        <p:spPr>
          <a:xfrm>
            <a:off x="3776964" y="4149080"/>
            <a:ext cx="4145280" cy="460375"/>
          </a:xfrm>
          <a:prstGeom prst="rect">
            <a:avLst/>
          </a:prstGeom>
        </p:spPr>
        <p:txBody>
          <a:bodyPr wrap="none">
            <a:spAutoFit/>
          </a:bodyPr>
          <a:lstStyle/>
          <a:p>
            <a:pPr algn="l"/>
            <a:r>
              <a:rPr lang="zh-CN" altLang="en-US" sz="2400" dirty="0"/>
              <a:t>（三）单元格与工作表的保护</a:t>
            </a:r>
          </a:p>
        </p:txBody>
      </p:sp>
      <p:sp>
        <p:nvSpPr>
          <p:cNvPr id="25" name="燕尾形 24"/>
          <p:cNvSpPr/>
          <p:nvPr/>
        </p:nvSpPr>
        <p:spPr>
          <a:xfrm>
            <a:off x="10957880" y="6112615"/>
            <a:ext cx="335280" cy="383863"/>
          </a:xfrm>
          <a:prstGeom prst="chevron">
            <a:avLst>
              <a:gd name="adj" fmla="val 3693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燕尾形 25"/>
          <p:cNvSpPr/>
          <p:nvPr/>
        </p:nvSpPr>
        <p:spPr>
          <a:xfrm>
            <a:off x="11332016" y="6112615"/>
            <a:ext cx="335280" cy="383863"/>
          </a:xfrm>
          <a:prstGeom prst="chevron">
            <a:avLst>
              <a:gd name="adj" fmla="val 36932"/>
            </a:avLst>
          </a:prstGeom>
          <a:solidFill>
            <a:srgbClr val="0274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燕尾形 26"/>
          <p:cNvSpPr/>
          <p:nvPr/>
        </p:nvSpPr>
        <p:spPr>
          <a:xfrm>
            <a:off x="11692056" y="6112615"/>
            <a:ext cx="335280" cy="383863"/>
          </a:xfrm>
          <a:prstGeom prst="chevron">
            <a:avLst>
              <a:gd name="adj" fmla="val 36932"/>
            </a:avLst>
          </a:prstGeom>
          <a:solidFill>
            <a:srgbClr val="079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矩形 17"/>
          <p:cNvSpPr/>
          <p:nvPr/>
        </p:nvSpPr>
        <p:spPr>
          <a:xfrm>
            <a:off x="3775598" y="4763145"/>
            <a:ext cx="3840480" cy="460375"/>
          </a:xfrm>
          <a:prstGeom prst="rect">
            <a:avLst/>
          </a:prstGeom>
        </p:spPr>
        <p:txBody>
          <a:bodyPr wrap="none">
            <a:spAutoFit/>
          </a:bodyPr>
          <a:lstStyle/>
          <a:p>
            <a:pPr algn="l"/>
            <a:r>
              <a:rPr lang="zh-CN" altLang="en-US" sz="2400" dirty="0" smtClean="0"/>
              <a:t>（四</a:t>
            </a:r>
            <a:r>
              <a:rPr lang="zh-CN" altLang="en-US" sz="2400" dirty="0"/>
              <a:t>）工作簿的保护与共享</a:t>
            </a:r>
          </a:p>
        </p:txBody>
      </p:sp>
      <p:sp>
        <p:nvSpPr>
          <p:cNvPr id="3" name="矩形 2"/>
          <p:cNvSpPr/>
          <p:nvPr/>
        </p:nvSpPr>
        <p:spPr>
          <a:xfrm>
            <a:off x="3776868" y="5377190"/>
            <a:ext cx="4185761" cy="461665"/>
          </a:xfrm>
          <a:prstGeom prst="rect">
            <a:avLst/>
          </a:prstGeom>
        </p:spPr>
        <p:txBody>
          <a:bodyPr wrap="none">
            <a:spAutoFit/>
          </a:bodyPr>
          <a:lstStyle/>
          <a:p>
            <a:pPr algn="l"/>
            <a:r>
              <a:rPr lang="zh-CN" altLang="en-US" sz="2400" dirty="0" smtClean="0"/>
              <a:t>（五</a:t>
            </a:r>
            <a:r>
              <a:rPr lang="zh-CN" altLang="en-US" sz="2400" dirty="0"/>
              <a:t>）工作表的</a:t>
            </a:r>
            <a:r>
              <a:rPr lang="zh-CN" altLang="en-US" sz="2400" dirty="0" smtClean="0"/>
              <a:t>打印及其设置</a:t>
            </a:r>
            <a:endParaRPr lang="zh-CN" altLang="en-US" sz="2400" dirty="0"/>
          </a:p>
        </p:txBody>
      </p:sp>
    </p:spTree>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（一）设置工作表背景</a:t>
            </a:r>
          </a:p>
        </p:txBody>
      </p:sp>
      <p:sp>
        <p:nvSpPr>
          <p:cNvPr id="41" name="内容占位符 2"/>
          <p:cNvSpPr txBox="1"/>
          <p:nvPr/>
        </p:nvSpPr>
        <p:spPr>
          <a:xfrm>
            <a:off x="1001609" y="1175008"/>
            <a:ext cx="10045524" cy="1183879"/>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默认情况下，工作表是没有背景的，为了使工作表更美观，除了为其填充颜色外，还可插入喜欢的图片作为背景。下面在工作簿中添加背景图片，具体操作如下。</a:t>
            </a:r>
            <a:endParaRPr lang="zh-CN" altLang="en-US" sz="2000" dirty="0"/>
          </a:p>
        </p:txBody>
      </p:sp>
      <p:sp>
        <p:nvSpPr>
          <p:cNvPr id="5" name="矩形 4"/>
          <p:cNvSpPr/>
          <p:nvPr/>
        </p:nvSpPr>
        <p:spPr>
          <a:xfrm>
            <a:off x="1339386" y="2216192"/>
            <a:ext cx="2066423" cy="369332"/>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1 </a:t>
            </a:r>
            <a:r>
              <a:rPr lang="zh-CN" altLang="en-US" dirty="0" smtClean="0">
                <a:solidFill>
                  <a:schemeClr val="bg1"/>
                </a:solidFill>
                <a:latin typeface="微软雅黑" panose="020B0503020204020204" pitchFamily="34" charset="-122"/>
                <a:ea typeface="微软雅黑" panose="020B0503020204020204" pitchFamily="34" charset="-122"/>
              </a:rPr>
              <a:t>选择图片背景</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6" name="矩形 5"/>
          <p:cNvSpPr/>
          <p:nvPr/>
        </p:nvSpPr>
        <p:spPr>
          <a:xfrm>
            <a:off x="6477661" y="2182989"/>
            <a:ext cx="3156669" cy="369332"/>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2 </a:t>
            </a:r>
            <a:r>
              <a:rPr lang="zh-CN" altLang="en-US" dirty="0" smtClean="0">
                <a:solidFill>
                  <a:schemeClr val="bg1"/>
                </a:solidFill>
                <a:latin typeface="微软雅黑" panose="020B0503020204020204" pitchFamily="34" charset="-122"/>
                <a:ea typeface="微软雅黑" panose="020B0503020204020204" pitchFamily="34" charset="-122"/>
              </a:rPr>
              <a:t>设置工作表背景后的效果</a:t>
            </a: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889424" y="2802375"/>
            <a:ext cx="10596032" cy="3571888"/>
          </a:xfrm>
          <a:prstGeom prst="rect">
            <a:avLst/>
          </a:prstGeom>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（二）设置工作表主题和样式</a:t>
            </a:r>
          </a:p>
        </p:txBody>
      </p:sp>
      <p:sp>
        <p:nvSpPr>
          <p:cNvPr id="41" name="内容占位符 2"/>
          <p:cNvSpPr txBox="1"/>
          <p:nvPr/>
        </p:nvSpPr>
        <p:spPr>
          <a:xfrm>
            <a:off x="1032467" y="1863295"/>
            <a:ext cx="10045524" cy="1427747"/>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在</a:t>
            </a:r>
            <a:r>
              <a:rPr lang="en-US" altLang="zh-CN" sz="2000" dirty="0"/>
              <a:t>WPS Office</a:t>
            </a:r>
            <a:r>
              <a:rPr lang="zh-CN" altLang="en-US" sz="2000" dirty="0"/>
              <a:t>中新建一个工作簿或者工作表后，显示的是默认主题效果。如果用户对该默认主题不满意，则可以选择</a:t>
            </a:r>
            <a:r>
              <a:rPr lang="en-US" altLang="zh-CN" sz="2000" dirty="0"/>
              <a:t>WPS Office</a:t>
            </a:r>
            <a:r>
              <a:rPr lang="zh-CN" altLang="en-US" sz="2000" dirty="0"/>
              <a:t>提供的其他主题，并对该主题中的字体、颜色及其他效果进行修改，具体操作如下。</a:t>
            </a:r>
            <a:endParaRPr lang="zh-CN" altLang="en-US" sz="2000" dirty="0"/>
          </a:p>
        </p:txBody>
      </p:sp>
      <p:sp>
        <p:nvSpPr>
          <p:cNvPr id="16" name="内容占位符 3"/>
          <p:cNvSpPr>
            <a:spLocks noGrp="1"/>
          </p:cNvSpPr>
          <p:nvPr>
            <p:ph sz="quarter" idx="10"/>
          </p:nvPr>
        </p:nvSpPr>
        <p:spPr>
          <a:xfrm>
            <a:off x="669925" y="1122681"/>
            <a:ext cx="10912475" cy="862787"/>
          </a:xfrm>
        </p:spPr>
        <p:txBody>
          <a:bodyPr>
            <a:normAutofit/>
          </a:bodyPr>
          <a:lstStyle/>
          <a:p>
            <a:r>
              <a:rPr lang="en-US" altLang="zh-CN" dirty="0">
                <a:solidFill>
                  <a:schemeClr val="bg1"/>
                </a:solidFill>
              </a:rPr>
              <a:t>2</a:t>
            </a:r>
            <a:r>
              <a:rPr lang="zh-CN" altLang="zh-CN" dirty="0">
                <a:solidFill>
                  <a:schemeClr val="bg1"/>
                </a:solidFill>
              </a:rPr>
              <a:t>．</a:t>
            </a:r>
            <a:r>
              <a:rPr lang="zh-CN" altLang="en-US" dirty="0">
                <a:solidFill>
                  <a:schemeClr val="bg1"/>
                </a:solidFill>
              </a:rPr>
              <a:t>未来新一代计算机芯片技术</a:t>
            </a:r>
            <a:endParaRPr lang="en-US" altLang="zh-CN" sz="1100" dirty="0"/>
          </a:p>
        </p:txBody>
      </p:sp>
      <p:sp>
        <p:nvSpPr>
          <p:cNvPr id="17" name="矩形 16"/>
          <p:cNvSpPr/>
          <p:nvPr/>
        </p:nvSpPr>
        <p:spPr>
          <a:xfrm>
            <a:off x="1274324" y="1161593"/>
            <a:ext cx="3377888" cy="5178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内容占位符 3"/>
          <p:cNvSpPr txBox="1"/>
          <p:nvPr/>
        </p:nvSpPr>
        <p:spPr>
          <a:xfrm>
            <a:off x="669925" y="1122681"/>
            <a:ext cx="10912475" cy="862787"/>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solidFill>
                  <a:schemeClr val="bg1"/>
                </a:solidFill>
              </a:rPr>
              <a:t>1</a:t>
            </a:r>
            <a:r>
              <a:rPr lang="zh-CN" altLang="en-US" dirty="0">
                <a:solidFill>
                  <a:schemeClr val="bg1"/>
                </a:solidFill>
              </a:rPr>
              <a:t>．设置工作表主题</a:t>
            </a:r>
            <a:endParaRPr lang="en-US" altLang="zh-CN" sz="1100" dirty="0"/>
          </a:p>
        </p:txBody>
      </p:sp>
      <p:grpSp>
        <p:nvGrpSpPr>
          <p:cNvPr id="19" name="组合 18"/>
          <p:cNvGrpSpPr/>
          <p:nvPr/>
        </p:nvGrpSpPr>
        <p:grpSpPr>
          <a:xfrm flipV="1">
            <a:off x="609600" y="1030803"/>
            <a:ext cx="470284" cy="670057"/>
            <a:chOff x="3173412" y="596106"/>
            <a:chExt cx="960438" cy="1368425"/>
          </a:xfrm>
        </p:grpSpPr>
        <p:sp>
          <p:nvSpPr>
            <p:cNvPr id="20"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1"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2"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3"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4"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5"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6"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27" name="矩形 26"/>
          <p:cNvSpPr/>
          <p:nvPr/>
        </p:nvSpPr>
        <p:spPr>
          <a:xfrm>
            <a:off x="1987332" y="6319437"/>
            <a:ext cx="2400249" cy="369332"/>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1 </a:t>
            </a:r>
            <a:r>
              <a:rPr lang="zh-CN" altLang="en-US" dirty="0" smtClean="0">
                <a:solidFill>
                  <a:schemeClr val="bg1"/>
                </a:solidFill>
                <a:latin typeface="微软雅黑" panose="020B0503020204020204" pitchFamily="34" charset="-122"/>
                <a:ea typeface="微软雅黑" panose="020B0503020204020204" pitchFamily="34" charset="-122"/>
              </a:rPr>
              <a:t>选择主题效果</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8" name="矩形 27"/>
          <p:cNvSpPr/>
          <p:nvPr/>
        </p:nvSpPr>
        <p:spPr>
          <a:xfrm>
            <a:off x="6434049" y="6319437"/>
            <a:ext cx="2400249" cy="369332"/>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2 </a:t>
            </a:r>
            <a:r>
              <a:rPr lang="zh-CN" altLang="en-US" dirty="0" smtClean="0">
                <a:solidFill>
                  <a:schemeClr val="bg1"/>
                </a:solidFill>
                <a:latin typeface="微软雅黑" panose="020B0503020204020204" pitchFamily="34" charset="-122"/>
                <a:ea typeface="微软雅黑" panose="020B0503020204020204" pitchFamily="34" charset="-122"/>
              </a:rPr>
              <a:t>选择主题</a:t>
            </a:r>
            <a:r>
              <a:rPr lang="zh-CN" altLang="en-US" dirty="0">
                <a:solidFill>
                  <a:schemeClr val="bg1"/>
                </a:solidFill>
                <a:latin typeface="微软雅黑" panose="020B0503020204020204" pitchFamily="34" charset="-122"/>
                <a:ea typeface="微软雅黑" panose="020B0503020204020204" pitchFamily="34" charset="-122"/>
              </a:rPr>
              <a:t>字体</a:t>
            </a:r>
          </a:p>
        </p:txBody>
      </p:sp>
      <p:pic>
        <p:nvPicPr>
          <p:cNvPr id="2" name="图片 1"/>
          <p:cNvPicPr>
            <a:picLocks noChangeAspect="1"/>
          </p:cNvPicPr>
          <p:nvPr/>
        </p:nvPicPr>
        <p:blipFill>
          <a:blip r:embed="rId2"/>
          <a:stretch>
            <a:fillRect/>
          </a:stretch>
        </p:blipFill>
        <p:spPr>
          <a:xfrm>
            <a:off x="1614854" y="3232630"/>
            <a:ext cx="4236808" cy="3035121"/>
          </a:xfrm>
          <a:prstGeom prst="rect">
            <a:avLst/>
          </a:prstGeom>
        </p:spPr>
      </p:pic>
      <p:pic>
        <p:nvPicPr>
          <p:cNvPr id="4" name="图片 3"/>
          <p:cNvPicPr>
            <a:picLocks noChangeAspect="1"/>
          </p:cNvPicPr>
          <p:nvPr/>
        </p:nvPicPr>
        <p:blipFill>
          <a:blip r:embed="rId3"/>
          <a:stretch>
            <a:fillRect/>
          </a:stretch>
        </p:blipFill>
        <p:spPr>
          <a:xfrm>
            <a:off x="6214204" y="2872880"/>
            <a:ext cx="3670310" cy="3406801"/>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fontScale="90000"/>
          </a:bodyPr>
          <a:lstStyle/>
          <a:p>
            <a:r>
              <a:rPr lang="zh-CN" altLang="en-US" sz="3110" dirty="0"/>
              <a:t>（三）工作簿的基本操作</a:t>
            </a:r>
          </a:p>
        </p:txBody>
      </p:sp>
      <p:sp>
        <p:nvSpPr>
          <p:cNvPr id="4" name="矩形 3"/>
          <p:cNvSpPr/>
          <p:nvPr/>
        </p:nvSpPr>
        <p:spPr>
          <a:xfrm>
            <a:off x="1274324" y="1161593"/>
            <a:ext cx="4452708" cy="5178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 name="内容占位符 3"/>
          <p:cNvSpPr>
            <a:spLocks noGrp="1"/>
          </p:cNvSpPr>
          <p:nvPr>
            <p:ph sz="quarter" idx="10"/>
          </p:nvPr>
        </p:nvSpPr>
        <p:spPr>
          <a:xfrm>
            <a:off x="1274324" y="1186269"/>
            <a:ext cx="4067697" cy="533482"/>
          </a:xfrm>
        </p:spPr>
        <p:txBody>
          <a:bodyPr>
            <a:normAutofit lnSpcReduction="10000"/>
          </a:bodyPr>
          <a:lstStyle/>
          <a:p>
            <a:pPr indent="0"/>
            <a:r>
              <a:rPr lang="en-US" altLang="zh-CN" dirty="0">
                <a:solidFill>
                  <a:schemeClr val="bg1"/>
                </a:solidFill>
              </a:rPr>
              <a:t>1</a:t>
            </a:r>
            <a:r>
              <a:rPr lang="zh-CN" altLang="en-US" dirty="0" smtClean="0">
                <a:solidFill>
                  <a:schemeClr val="bg1"/>
                </a:solidFill>
              </a:rPr>
              <a:t>．</a:t>
            </a:r>
            <a:r>
              <a:rPr lang="zh-CN" altLang="en-US" dirty="0">
                <a:solidFill>
                  <a:schemeClr val="bg1"/>
                </a:solidFill>
              </a:rPr>
              <a:t>工作簿的新建</a:t>
            </a:r>
          </a:p>
        </p:txBody>
      </p:sp>
      <p:grpSp>
        <p:nvGrpSpPr>
          <p:cNvPr id="6" name="组合 5"/>
          <p:cNvGrpSpPr/>
          <p:nvPr/>
        </p:nvGrpSpPr>
        <p:grpSpPr>
          <a:xfrm flipV="1">
            <a:off x="609600" y="1030803"/>
            <a:ext cx="470284" cy="670057"/>
            <a:chOff x="3173412" y="596106"/>
            <a:chExt cx="960438" cy="1368425"/>
          </a:xfrm>
        </p:grpSpPr>
        <p:sp>
          <p:nvSpPr>
            <p:cNvPr id="7"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9"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0"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1"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40" name="内容占位符 2"/>
          <p:cNvSpPr txBox="1"/>
          <p:nvPr/>
        </p:nvSpPr>
        <p:spPr>
          <a:xfrm>
            <a:off x="859122" y="1956218"/>
            <a:ext cx="10711180" cy="720055"/>
          </a:xfrm>
          <a:prstGeom prst="rect">
            <a:avLst/>
          </a:prstGeom>
        </p:spPr>
        <p:txBody>
          <a:bodyPr vert="horz" lIns="91440" tIns="45720" rIns="91440" bIns="45720" rtlCol="0">
            <a:no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50000"/>
              </a:lnSpc>
            </a:pPr>
            <a:r>
              <a:rPr lang="zh-CN" altLang="en-US" sz="2000" dirty="0"/>
              <a:t>在</a:t>
            </a:r>
            <a:r>
              <a:rPr lang="en-US" sz="2000" dirty="0"/>
              <a:t>WPS Office</a:t>
            </a:r>
            <a:r>
              <a:rPr lang="zh-CN" altLang="en-US" sz="2000" dirty="0"/>
              <a:t>中新建工作簿可采取以下</a:t>
            </a:r>
            <a:r>
              <a:rPr lang="en-US" altLang="zh-CN" sz="2000" dirty="0"/>
              <a:t>4</a:t>
            </a:r>
            <a:r>
              <a:rPr lang="zh-CN" altLang="en-US" sz="2000" dirty="0"/>
              <a:t>种方法</a:t>
            </a:r>
            <a:r>
              <a:rPr lang="zh-CN" sz="2000" dirty="0" smtClean="0"/>
              <a:t>。</a:t>
            </a:r>
            <a:endParaRPr lang="zh-CN" sz="2000" dirty="0"/>
          </a:p>
        </p:txBody>
      </p:sp>
      <p:sp>
        <p:nvSpPr>
          <p:cNvPr id="28" name="矩形 27"/>
          <p:cNvSpPr/>
          <p:nvPr>
            <p:custDataLst>
              <p:tags r:id="rId1"/>
            </p:custDataLst>
          </p:nvPr>
        </p:nvSpPr>
        <p:spPr>
          <a:xfrm>
            <a:off x="2584046" y="4641597"/>
            <a:ext cx="8986256" cy="1149918"/>
          </a:xfrm>
          <a:prstGeom prst="rect">
            <a:avLst/>
          </a:prstGeom>
          <a:noFill/>
          <a:ln>
            <a:noFill/>
          </a:ln>
          <a:extLst>
            <a:ext uri="{909E8E84-426E-40DD-AFC4-6F175D3DCCD1}">
              <a14:hiddenFill xmlns:a14="http://schemas.microsoft.com/office/drawing/2010/main">
                <a:solidFill>
                  <a:srgbClr val="1784C7"/>
                </a:solidFill>
              </a14:hiddenFill>
            </a:ext>
          </a:extLst>
        </p:spPr>
        <p:style>
          <a:lnRef idx="2">
            <a:srgbClr val="1784C7">
              <a:shade val="50000"/>
            </a:srgbClr>
          </a:lnRef>
          <a:fillRef idx="1">
            <a:srgbClr val="1784C7"/>
          </a:fillRef>
          <a:effectRef idx="0">
            <a:srgbClr val="1784C7"/>
          </a:effectRef>
          <a:fontRef idx="minor">
            <a:srgbClr val="FFFFFF"/>
          </a:fontRef>
        </p:style>
        <p:txBody>
          <a:bodyPr rtlCol="0" anchor="ctr">
            <a:normAutofit lnSpcReduction="10000"/>
          </a:bodyPr>
          <a:lstStyle/>
          <a:p>
            <a:pPr>
              <a:lnSpc>
                <a:spcPct val="120000"/>
              </a:lnSpc>
            </a:pPr>
            <a:r>
              <a:rPr lang="zh-CN" altLang="en-US" sz="2000" b="1" spc="150" dirty="0">
                <a:solidFill>
                  <a:schemeClr val="accent3"/>
                </a:solidFill>
                <a:latin typeface="Arial" panose="020B0604020202020204" pitchFamily="34" charset="0"/>
                <a:ea typeface="微软雅黑" panose="020B0503020204020204" pitchFamily="34" charset="-122"/>
                <a:sym typeface="Arial" panose="020B0604020202020204" pitchFamily="34" charset="0"/>
              </a:rPr>
              <a:t>快速访问工具栏</a:t>
            </a:r>
            <a:r>
              <a:rPr lang="zh-CN" altLang="en-US" sz="2000" spc="150" dirty="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rPr>
              <a:t>。单击快速访问工具栏右侧的“自定义快速访问工具栏”下拉按钮 ，在打开的下拉列表框中选择“新建”选项，将“新建”按钮 添加到快速访问工具栏中，此时单击该按钮将新建一个空白工作簿。</a:t>
            </a:r>
            <a:endParaRPr lang="zh-CN" altLang="en-US" sz="2000" spc="150" dirty="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矩形 30"/>
          <p:cNvSpPr/>
          <p:nvPr>
            <p:custDataLst>
              <p:tags r:id="rId2"/>
            </p:custDataLst>
          </p:nvPr>
        </p:nvSpPr>
        <p:spPr>
          <a:xfrm>
            <a:off x="1244378" y="4943189"/>
            <a:ext cx="629268" cy="546735"/>
          </a:xfrm>
          <a:prstGeom prst="rect">
            <a:avLst/>
          </a:prstGeom>
          <a:solidFill>
            <a:srgbClr val="1BA8C9"/>
          </a:solidFill>
          <a:ln>
            <a:noFill/>
          </a:ln>
        </p:spPr>
        <p:style>
          <a:lnRef idx="2">
            <a:srgbClr val="1784C7">
              <a:shade val="50000"/>
            </a:srgbClr>
          </a:lnRef>
          <a:fillRef idx="1">
            <a:srgbClr val="1784C7"/>
          </a:fillRef>
          <a:effectRef idx="0">
            <a:srgbClr val="1784C7"/>
          </a:effectRef>
          <a:fontRef idx="minor">
            <a:srgbClr val="FFFFFF"/>
          </a:fontRef>
        </p:style>
        <p:txBody>
          <a:bodyPr rtlCol="0" anchor="ctr">
            <a:normAutofit/>
          </a:bodyPr>
          <a:lstStyle/>
          <a:p>
            <a:pPr algn="ctr"/>
            <a:r>
              <a:rPr lang="en-US" altLang="zh-CN" dirty="0" smtClean="0">
                <a:latin typeface="Arial" panose="020B0604020202020204" pitchFamily="34" charset="0"/>
                <a:ea typeface="微软雅黑" panose="020B0503020204020204" pitchFamily="34" charset="-122"/>
                <a:sym typeface="Arial" panose="020B0604020202020204" pitchFamily="34" charset="0"/>
              </a:rPr>
              <a:t>03</a:t>
            </a:r>
            <a:endParaRPr lang="en-US" altLang="zh-CN" dirty="0">
              <a:latin typeface="Arial" panose="020B0604020202020204" pitchFamily="34" charset="0"/>
              <a:ea typeface="微软雅黑" panose="020B0503020204020204" pitchFamily="34" charset="-122"/>
              <a:sym typeface="Arial" panose="020B0604020202020204" pitchFamily="34" charset="0"/>
            </a:endParaRPr>
          </a:p>
        </p:txBody>
      </p:sp>
      <p:sp>
        <p:nvSpPr>
          <p:cNvPr id="32" name="文本框 643"/>
          <p:cNvSpPr txBox="1"/>
          <p:nvPr>
            <p:custDataLst>
              <p:tags r:id="rId3"/>
            </p:custDataLst>
          </p:nvPr>
        </p:nvSpPr>
        <p:spPr>
          <a:xfrm>
            <a:off x="2038548" y="4973669"/>
            <a:ext cx="405660" cy="486410"/>
          </a:xfrm>
          <a:prstGeom prst="rect">
            <a:avLst/>
          </a:prstGeom>
          <a:noFill/>
        </p:spPr>
        <p:txBody>
          <a:bodyPr wrap="none" rtlCol="0">
            <a:normAutofit fontScale="85000" lnSpcReduction="20000"/>
          </a:bodyPr>
          <a:lstStyle/>
          <a:p>
            <a:r>
              <a:rPr lang="en-US" altLang="zh-CN" sz="3600" b="1" dirty="0">
                <a:solidFill>
                  <a:srgbClr val="1BA8C9"/>
                </a:solidFill>
                <a:latin typeface="Arial" panose="020B0604020202020204" pitchFamily="34" charset="0"/>
                <a:ea typeface="微软雅黑" panose="020B0503020204020204" pitchFamily="34" charset="-122"/>
                <a:sym typeface="Arial" panose="020B0604020202020204" pitchFamily="34" charset="0"/>
              </a:rPr>
              <a:t>&gt;</a:t>
            </a:r>
            <a:endParaRPr lang="zh-CN" altLang="en-US" sz="3600" b="1" dirty="0">
              <a:solidFill>
                <a:srgbClr val="1BA8C9"/>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5" name="组合 14"/>
          <p:cNvGrpSpPr/>
          <p:nvPr/>
        </p:nvGrpSpPr>
        <p:grpSpPr>
          <a:xfrm>
            <a:off x="1256476" y="3545668"/>
            <a:ext cx="10325924" cy="1024657"/>
            <a:chOff x="1256476" y="3545668"/>
            <a:chExt cx="10325924" cy="1024657"/>
          </a:xfrm>
        </p:grpSpPr>
        <p:sp>
          <p:nvSpPr>
            <p:cNvPr id="29" name="矩形 28"/>
            <p:cNvSpPr/>
            <p:nvPr>
              <p:custDataLst>
                <p:tags r:id="rId10"/>
              </p:custDataLst>
            </p:nvPr>
          </p:nvSpPr>
          <p:spPr>
            <a:xfrm>
              <a:off x="1256476" y="3793352"/>
              <a:ext cx="629268" cy="546735"/>
            </a:xfrm>
            <a:prstGeom prst="rect">
              <a:avLst/>
            </a:prstGeom>
            <a:solidFill>
              <a:srgbClr val="FFC000"/>
            </a:solidFill>
            <a:ln>
              <a:noFill/>
            </a:ln>
          </p:spPr>
          <p:style>
            <a:lnRef idx="2">
              <a:srgbClr val="1784C7">
                <a:shade val="50000"/>
              </a:srgbClr>
            </a:lnRef>
            <a:fillRef idx="1">
              <a:srgbClr val="1784C7"/>
            </a:fillRef>
            <a:effectRef idx="0">
              <a:srgbClr val="1784C7"/>
            </a:effectRef>
            <a:fontRef idx="minor">
              <a:srgbClr val="FFFFFF"/>
            </a:fontRef>
          </p:style>
          <p:txBody>
            <a:bodyPr rtlCol="0" anchor="ctr">
              <a:normAutofit/>
            </a:bodyPr>
            <a:lstStyle/>
            <a:p>
              <a:pPr algn="ctr"/>
              <a:r>
                <a:rPr lang="en-US" altLang="zh-CN" dirty="0" smtClean="0">
                  <a:latin typeface="Arial" panose="020B0604020202020204" pitchFamily="34" charset="0"/>
                  <a:ea typeface="微软雅黑" panose="020B0503020204020204" pitchFamily="34" charset="-122"/>
                  <a:sym typeface="Arial" panose="020B0604020202020204" pitchFamily="34" charset="0"/>
                </a:rPr>
                <a:t>02</a:t>
              </a:r>
              <a:endParaRPr lang="en-US" altLang="zh-CN" dirty="0">
                <a:latin typeface="Arial" panose="020B0604020202020204" pitchFamily="34" charset="0"/>
                <a:ea typeface="微软雅黑" panose="020B0503020204020204" pitchFamily="34" charset="-122"/>
                <a:sym typeface="Arial" panose="020B0604020202020204" pitchFamily="34" charset="0"/>
              </a:endParaRPr>
            </a:p>
          </p:txBody>
        </p:sp>
        <p:sp>
          <p:nvSpPr>
            <p:cNvPr id="30" name="文本框 639"/>
            <p:cNvSpPr txBox="1"/>
            <p:nvPr>
              <p:custDataLst>
                <p:tags r:id="rId11"/>
              </p:custDataLst>
            </p:nvPr>
          </p:nvSpPr>
          <p:spPr>
            <a:xfrm>
              <a:off x="2050646" y="3823197"/>
              <a:ext cx="405660" cy="486410"/>
            </a:xfrm>
            <a:prstGeom prst="rect">
              <a:avLst/>
            </a:prstGeom>
            <a:noFill/>
          </p:spPr>
          <p:txBody>
            <a:bodyPr wrap="none" rtlCol="0">
              <a:normAutofit fontScale="85000" lnSpcReduction="20000"/>
            </a:bodyPr>
            <a:lstStyle/>
            <a:p>
              <a:r>
                <a:rPr lang="en-US" altLang="zh-CN" sz="3600" b="1" dirty="0">
                  <a:solidFill>
                    <a:srgbClr val="FFC000"/>
                  </a:solidFill>
                  <a:latin typeface="Arial" panose="020B0604020202020204" pitchFamily="34" charset="0"/>
                  <a:ea typeface="微软雅黑" panose="020B0503020204020204" pitchFamily="34" charset="-122"/>
                  <a:sym typeface="Arial" panose="020B0604020202020204" pitchFamily="34" charset="0"/>
                </a:rPr>
                <a:t>&gt;</a:t>
              </a:r>
              <a:endParaRPr lang="zh-CN" altLang="en-US" sz="3600" b="1" dirty="0">
                <a:solidFill>
                  <a:srgbClr val="FFC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矩形 32"/>
            <p:cNvSpPr/>
            <p:nvPr>
              <p:custDataLst>
                <p:tags r:id="rId12"/>
              </p:custDataLst>
            </p:nvPr>
          </p:nvSpPr>
          <p:spPr>
            <a:xfrm>
              <a:off x="2596144" y="3545668"/>
              <a:ext cx="8986256" cy="1024657"/>
            </a:xfrm>
            <a:prstGeom prst="rect">
              <a:avLst/>
            </a:prstGeom>
            <a:noFill/>
            <a:ln>
              <a:noFill/>
            </a:ln>
            <a:extLst>
              <a:ext uri="{909E8E84-426E-40DD-AFC4-6F175D3DCCD1}">
                <a14:hiddenFill xmlns:a14="http://schemas.microsoft.com/office/drawing/2010/main">
                  <a:solidFill>
                    <a:srgbClr val="1784C7"/>
                  </a:solidFill>
                </a14:hiddenFill>
              </a:ext>
            </a:extLst>
          </p:spPr>
          <p:style>
            <a:lnRef idx="2">
              <a:srgbClr val="1784C7">
                <a:shade val="50000"/>
              </a:srgbClr>
            </a:lnRef>
            <a:fillRef idx="1">
              <a:srgbClr val="1784C7"/>
            </a:fillRef>
            <a:effectRef idx="0">
              <a:srgbClr val="1784C7"/>
            </a:effectRef>
            <a:fontRef idx="minor">
              <a:srgbClr val="FFFFFF"/>
            </a:fontRef>
          </p:style>
          <p:txBody>
            <a:bodyPr rtlCol="0" anchor="ctr">
              <a:normAutofit/>
            </a:bodyPr>
            <a:lstStyle/>
            <a:p>
              <a:pPr>
                <a:lnSpc>
                  <a:spcPct val="120000"/>
                </a:lnSpc>
              </a:pPr>
              <a:r>
                <a:rPr lang="zh-CN" altLang="en-US" sz="2000" b="1" spc="150" dirty="0" smtClean="0">
                  <a:solidFill>
                    <a:srgbClr val="FFC000"/>
                  </a:solidFill>
                  <a:latin typeface="Arial" panose="020B0604020202020204" pitchFamily="34" charset="0"/>
                  <a:ea typeface="微软雅黑" panose="020B0503020204020204" pitchFamily="34" charset="-122"/>
                  <a:sym typeface="Arial" panose="020B0604020202020204" pitchFamily="34" charset="0"/>
                </a:rPr>
                <a:t>“文件”选项卡</a:t>
              </a:r>
              <a:r>
                <a:rPr lang="zh-CN" altLang="en-US" sz="2000" spc="150" dirty="0" smtClean="0">
                  <a:solidFill>
                    <a:srgbClr val="FFC000"/>
                  </a:solidFill>
                  <a:latin typeface="Arial" panose="020B0604020202020204" pitchFamily="34" charset="0"/>
                  <a:ea typeface="微软雅黑" panose="020B0503020204020204" pitchFamily="34" charset="-122"/>
                  <a:sym typeface="Arial" panose="020B0604020202020204" pitchFamily="34" charset="0"/>
                </a:rPr>
                <a:t>。</a:t>
              </a:r>
              <a:r>
                <a:rPr lang="zh-CN" altLang="en-US" sz="2000" spc="150" dirty="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rPr>
                <a:t>在电子表格工作簿中选择“文件”</a:t>
              </a:r>
              <a:r>
                <a:rPr lang="en-US" altLang="zh-CN" sz="2000" spc="150" dirty="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rPr>
                <a:t>/“</a:t>
              </a:r>
              <a:r>
                <a:rPr lang="zh-CN" altLang="en-US" sz="2000" spc="150" dirty="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rPr>
                <a:t>新建”</a:t>
              </a:r>
              <a:r>
                <a:rPr lang="en-US" altLang="zh-CN" sz="2000" spc="150" dirty="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rPr>
                <a:t>/“</a:t>
              </a:r>
              <a:r>
                <a:rPr lang="zh-CN" altLang="en-US" sz="2000" spc="150" dirty="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rPr>
                <a:t>新建”命令。</a:t>
              </a:r>
              <a:endParaRPr lang="zh-CN" altLang="en-US" sz="2000" spc="150" dirty="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4" name="组合 33"/>
          <p:cNvGrpSpPr/>
          <p:nvPr/>
        </p:nvGrpSpPr>
        <p:grpSpPr>
          <a:xfrm>
            <a:off x="1244378" y="5719177"/>
            <a:ext cx="10095521" cy="810260"/>
            <a:chOff x="2126348" y="5302784"/>
            <a:chExt cx="9718860" cy="810260"/>
          </a:xfrm>
        </p:grpSpPr>
        <p:sp>
          <p:nvSpPr>
            <p:cNvPr id="35" name="矩形 34"/>
            <p:cNvSpPr/>
            <p:nvPr>
              <p:custDataLst>
                <p:tags r:id="rId7"/>
              </p:custDataLst>
            </p:nvPr>
          </p:nvSpPr>
          <p:spPr>
            <a:xfrm>
              <a:off x="2126348" y="5446395"/>
              <a:ext cx="605790" cy="546735"/>
            </a:xfrm>
            <a:prstGeom prst="rect">
              <a:avLst/>
            </a:prstGeom>
            <a:solidFill>
              <a:srgbClr val="FFC000"/>
            </a:solidFill>
            <a:ln>
              <a:noFill/>
            </a:ln>
          </p:spPr>
          <p:style>
            <a:lnRef idx="2">
              <a:srgbClr val="1784C7">
                <a:shade val="50000"/>
              </a:srgbClr>
            </a:lnRef>
            <a:fillRef idx="1">
              <a:srgbClr val="1784C7"/>
            </a:fillRef>
            <a:effectRef idx="0">
              <a:srgbClr val="1784C7"/>
            </a:effectRef>
            <a:fontRef idx="minor">
              <a:srgbClr val="FFFFFF"/>
            </a:fontRef>
          </p:style>
          <p:txBody>
            <a:bodyPr rtlCol="0" anchor="ctr">
              <a:normAutofit/>
            </a:bodyPr>
            <a:lstStyle/>
            <a:p>
              <a:pPr algn="ctr"/>
              <a:r>
                <a:rPr lang="en-US" altLang="zh-CN" dirty="0" smtClean="0">
                  <a:latin typeface="Arial" panose="020B0604020202020204" pitchFamily="34" charset="0"/>
                  <a:ea typeface="微软雅黑" panose="020B0503020204020204" pitchFamily="34" charset="-122"/>
                  <a:sym typeface="Arial" panose="020B0604020202020204" pitchFamily="34" charset="0"/>
                </a:rPr>
                <a:t>04</a:t>
              </a:r>
              <a:endParaRPr lang="en-US" altLang="zh-CN" dirty="0">
                <a:latin typeface="Arial" panose="020B0604020202020204" pitchFamily="34" charset="0"/>
                <a:ea typeface="微软雅黑" panose="020B0503020204020204" pitchFamily="34" charset="-122"/>
                <a:sym typeface="Arial" panose="020B0604020202020204" pitchFamily="34" charset="0"/>
              </a:endParaRPr>
            </a:p>
          </p:txBody>
        </p:sp>
        <p:sp>
          <p:nvSpPr>
            <p:cNvPr id="36" name="文本框 647"/>
            <p:cNvSpPr txBox="1"/>
            <p:nvPr>
              <p:custDataLst>
                <p:tags r:id="rId8"/>
              </p:custDataLst>
            </p:nvPr>
          </p:nvSpPr>
          <p:spPr>
            <a:xfrm>
              <a:off x="2890888" y="5476875"/>
              <a:ext cx="390525" cy="486410"/>
            </a:xfrm>
            <a:prstGeom prst="rect">
              <a:avLst/>
            </a:prstGeom>
            <a:noFill/>
          </p:spPr>
          <p:txBody>
            <a:bodyPr wrap="none" rtlCol="0">
              <a:normAutofit fontScale="85000" lnSpcReduction="20000"/>
            </a:bodyPr>
            <a:lstStyle/>
            <a:p>
              <a:r>
                <a:rPr lang="en-US" altLang="zh-CN" sz="3600" b="1" dirty="0">
                  <a:solidFill>
                    <a:srgbClr val="FFC000"/>
                  </a:solidFill>
                  <a:latin typeface="Arial" panose="020B0604020202020204" pitchFamily="34" charset="0"/>
                  <a:ea typeface="微软雅黑" panose="020B0503020204020204" pitchFamily="34" charset="-122"/>
                  <a:sym typeface="Arial" panose="020B0604020202020204" pitchFamily="34" charset="0"/>
                </a:rPr>
                <a:t>&gt;</a:t>
              </a:r>
              <a:endParaRPr lang="zh-CN" altLang="en-US" sz="3600" b="1" dirty="0">
                <a:solidFill>
                  <a:srgbClr val="FFC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37" name="矩形 36"/>
            <p:cNvSpPr/>
            <p:nvPr>
              <p:custDataLst>
                <p:tags r:id="rId9"/>
              </p:custDataLst>
            </p:nvPr>
          </p:nvSpPr>
          <p:spPr>
            <a:xfrm>
              <a:off x="3496620" y="5302784"/>
              <a:ext cx="8348588" cy="810260"/>
            </a:xfrm>
            <a:prstGeom prst="rect">
              <a:avLst/>
            </a:prstGeom>
            <a:noFill/>
            <a:ln>
              <a:noFill/>
            </a:ln>
            <a:extLst>
              <a:ext uri="{909E8E84-426E-40DD-AFC4-6F175D3DCCD1}">
                <a14:hiddenFill xmlns:a14="http://schemas.microsoft.com/office/drawing/2010/main">
                  <a:solidFill>
                    <a:srgbClr val="1784C7"/>
                  </a:solidFill>
                </a14:hiddenFill>
              </a:ext>
            </a:extLst>
          </p:spPr>
          <p:style>
            <a:lnRef idx="2">
              <a:srgbClr val="1784C7">
                <a:shade val="50000"/>
              </a:srgbClr>
            </a:lnRef>
            <a:fillRef idx="1">
              <a:srgbClr val="1784C7"/>
            </a:fillRef>
            <a:effectRef idx="0">
              <a:srgbClr val="1784C7"/>
            </a:effectRef>
            <a:fontRef idx="minor">
              <a:srgbClr val="FFFFFF"/>
            </a:fontRef>
          </p:style>
          <p:txBody>
            <a:bodyPr rtlCol="0" anchor="ctr">
              <a:normAutofit/>
            </a:bodyPr>
            <a:lstStyle/>
            <a:p>
              <a:pPr>
                <a:lnSpc>
                  <a:spcPct val="120000"/>
                </a:lnSpc>
              </a:pPr>
              <a:r>
                <a:rPr lang="zh-CN" altLang="en-US" sz="2000" b="1" spc="150" dirty="0">
                  <a:solidFill>
                    <a:srgbClr val="FFC000"/>
                  </a:solidFill>
                  <a:latin typeface="Arial" panose="020B0604020202020204" pitchFamily="34" charset="0"/>
                  <a:ea typeface="微软雅黑" panose="020B0503020204020204" pitchFamily="34" charset="-122"/>
                  <a:sym typeface="Arial" panose="020B0604020202020204" pitchFamily="34" charset="0"/>
                </a:rPr>
                <a:t>快捷键</a:t>
              </a:r>
              <a:r>
                <a:rPr lang="zh-CN" altLang="en-US" sz="2000" spc="150" dirty="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rPr>
                <a:t>。直接按“</a:t>
              </a:r>
              <a:r>
                <a:rPr lang="en-US" altLang="zh-CN" sz="2000" spc="150" dirty="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rPr>
                <a:t>Ctrl+N”</a:t>
              </a:r>
              <a:r>
                <a:rPr lang="zh-CN" altLang="en-US" sz="2000" spc="150" dirty="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rPr>
                <a:t>组合键也可快速新建一个空白工作簿。</a:t>
              </a:r>
            </a:p>
          </p:txBody>
        </p:sp>
      </p:grpSp>
      <p:grpSp>
        <p:nvGrpSpPr>
          <p:cNvPr id="14" name="组合 13"/>
          <p:cNvGrpSpPr/>
          <p:nvPr/>
        </p:nvGrpSpPr>
        <p:grpSpPr>
          <a:xfrm>
            <a:off x="1279402" y="2464940"/>
            <a:ext cx="10325924" cy="1149918"/>
            <a:chOff x="4196793" y="840622"/>
            <a:chExt cx="10325924" cy="1149918"/>
          </a:xfrm>
        </p:grpSpPr>
        <p:sp>
          <p:nvSpPr>
            <p:cNvPr id="25" name="矩形 24"/>
            <p:cNvSpPr/>
            <p:nvPr>
              <p:custDataLst>
                <p:tags r:id="rId4"/>
              </p:custDataLst>
            </p:nvPr>
          </p:nvSpPr>
          <p:spPr>
            <a:xfrm>
              <a:off x="5536461" y="840622"/>
              <a:ext cx="8986256" cy="1149918"/>
            </a:xfrm>
            <a:prstGeom prst="rect">
              <a:avLst/>
            </a:prstGeom>
            <a:noFill/>
            <a:ln>
              <a:noFill/>
            </a:ln>
            <a:extLst>
              <a:ext uri="{909E8E84-426E-40DD-AFC4-6F175D3DCCD1}">
                <a14:hiddenFill xmlns:a14="http://schemas.microsoft.com/office/drawing/2010/main">
                  <a:solidFill>
                    <a:srgbClr val="1784C7"/>
                  </a:solidFill>
                </a14:hiddenFill>
              </a:ext>
            </a:extLst>
          </p:spPr>
          <p:style>
            <a:lnRef idx="2">
              <a:srgbClr val="1784C7">
                <a:shade val="50000"/>
              </a:srgbClr>
            </a:lnRef>
            <a:fillRef idx="1">
              <a:srgbClr val="1784C7"/>
            </a:fillRef>
            <a:effectRef idx="0">
              <a:srgbClr val="1784C7"/>
            </a:effectRef>
            <a:fontRef idx="minor">
              <a:srgbClr val="FFFFFF"/>
            </a:fontRef>
          </p:style>
          <p:txBody>
            <a:bodyPr rtlCol="0" anchor="ctr">
              <a:normAutofit lnSpcReduction="10000"/>
            </a:bodyPr>
            <a:lstStyle/>
            <a:p>
              <a:pPr>
                <a:lnSpc>
                  <a:spcPct val="120000"/>
                </a:lnSpc>
              </a:pPr>
              <a:r>
                <a:rPr lang="zh-CN" altLang="en-US" sz="2000" b="1" spc="150" dirty="0">
                  <a:solidFill>
                    <a:schemeClr val="accent3"/>
                  </a:solidFill>
                  <a:latin typeface="Arial" panose="020B0604020202020204" pitchFamily="34" charset="0"/>
                  <a:ea typeface="微软雅黑" panose="020B0503020204020204" pitchFamily="34" charset="-122"/>
                  <a:sym typeface="Arial" panose="020B0604020202020204" pitchFamily="34" charset="0"/>
                </a:rPr>
                <a:t>“首页”选项卡</a:t>
              </a:r>
              <a:r>
                <a:rPr lang="zh-CN" altLang="en-US" sz="2000" spc="150" dirty="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rPr>
                <a:t>。单击“首页”选项卡，单击 “新建”按钮 ，在打开的“新建”选项卡中选择“新建表格”选项，然后选择“新建空白表格”选项。</a:t>
              </a:r>
              <a:endParaRPr lang="zh-CN" altLang="en-US" sz="2000" spc="150" dirty="0">
                <a:solidFill>
                  <a:srgbClr val="000000">
                    <a:lumMod val="85000"/>
                    <a:lumOff val="15000"/>
                  </a:srgb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矩形 25"/>
            <p:cNvSpPr/>
            <p:nvPr>
              <p:custDataLst>
                <p:tags r:id="rId5"/>
              </p:custDataLst>
            </p:nvPr>
          </p:nvSpPr>
          <p:spPr>
            <a:xfrm>
              <a:off x="4196793" y="1142214"/>
              <a:ext cx="629268" cy="546735"/>
            </a:xfrm>
            <a:prstGeom prst="rect">
              <a:avLst/>
            </a:prstGeom>
            <a:solidFill>
              <a:srgbClr val="1BA8C9"/>
            </a:solidFill>
            <a:ln>
              <a:noFill/>
            </a:ln>
          </p:spPr>
          <p:style>
            <a:lnRef idx="2">
              <a:srgbClr val="1784C7">
                <a:shade val="50000"/>
              </a:srgbClr>
            </a:lnRef>
            <a:fillRef idx="1">
              <a:srgbClr val="1784C7"/>
            </a:fillRef>
            <a:effectRef idx="0">
              <a:srgbClr val="1784C7"/>
            </a:effectRef>
            <a:fontRef idx="minor">
              <a:srgbClr val="FFFFFF"/>
            </a:fontRef>
          </p:style>
          <p:txBody>
            <a:bodyPr rtlCol="0" anchor="ctr">
              <a:normAutofit/>
            </a:bodyPr>
            <a:lstStyle/>
            <a:p>
              <a:pPr algn="ctr"/>
              <a:r>
                <a:rPr lang="en-US" altLang="zh-CN" dirty="0" smtClean="0">
                  <a:latin typeface="Arial" panose="020B0604020202020204" pitchFamily="34" charset="0"/>
                  <a:ea typeface="微软雅黑" panose="020B0503020204020204" pitchFamily="34" charset="-122"/>
                  <a:sym typeface="Arial" panose="020B0604020202020204" pitchFamily="34" charset="0"/>
                </a:rPr>
                <a:t>01</a:t>
              </a:r>
              <a:endParaRPr lang="en-US" altLang="zh-CN" dirty="0">
                <a:latin typeface="Arial" panose="020B0604020202020204" pitchFamily="34" charset="0"/>
                <a:ea typeface="微软雅黑" panose="020B0503020204020204" pitchFamily="34" charset="-122"/>
                <a:sym typeface="Arial" panose="020B0604020202020204" pitchFamily="34" charset="0"/>
              </a:endParaRPr>
            </a:p>
          </p:txBody>
        </p:sp>
        <p:sp>
          <p:nvSpPr>
            <p:cNvPr id="27" name="文本框 643"/>
            <p:cNvSpPr txBox="1"/>
            <p:nvPr>
              <p:custDataLst>
                <p:tags r:id="rId6"/>
              </p:custDataLst>
            </p:nvPr>
          </p:nvSpPr>
          <p:spPr>
            <a:xfrm>
              <a:off x="4990963" y="1172694"/>
              <a:ext cx="405660" cy="486410"/>
            </a:xfrm>
            <a:prstGeom prst="rect">
              <a:avLst/>
            </a:prstGeom>
            <a:noFill/>
          </p:spPr>
          <p:txBody>
            <a:bodyPr wrap="none" rtlCol="0">
              <a:normAutofit fontScale="85000" lnSpcReduction="20000"/>
            </a:bodyPr>
            <a:lstStyle/>
            <a:p>
              <a:r>
                <a:rPr lang="en-US" altLang="zh-CN" sz="3600" b="1" dirty="0">
                  <a:solidFill>
                    <a:srgbClr val="1BA8C9"/>
                  </a:solidFill>
                  <a:latin typeface="Arial" panose="020B0604020202020204" pitchFamily="34" charset="0"/>
                  <a:ea typeface="微软雅黑" panose="020B0503020204020204" pitchFamily="34" charset="-122"/>
                  <a:sym typeface="Arial" panose="020B0604020202020204" pitchFamily="34" charset="0"/>
                </a:rPr>
                <a:t>&gt;</a:t>
              </a:r>
              <a:endParaRPr lang="zh-CN" altLang="en-US" sz="3600" b="1" dirty="0">
                <a:solidFill>
                  <a:srgbClr val="1BA8C9"/>
                </a:solidFill>
                <a:latin typeface="Arial" panose="020B0604020202020204" pitchFamily="34" charset="0"/>
                <a:ea typeface="微软雅黑" panose="020B0503020204020204" pitchFamily="34" charset="-122"/>
                <a:sym typeface="Arial" panose="020B0604020202020204" pitchFamily="34" charset="0"/>
              </a:endParaRPr>
            </a:p>
          </p:txBody>
        </p:sp>
      </p:grpSp>
    </p:spTree>
    <p:extLst>
      <p:ext uri="{BB962C8B-B14F-4D97-AF65-F5344CB8AC3E}">
        <p14:creationId xmlns:p14="http://schemas.microsoft.com/office/powerpoint/2010/main" val="68955151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（二）设置工作表主题和样式</a:t>
            </a:r>
          </a:p>
        </p:txBody>
      </p:sp>
      <p:sp>
        <p:nvSpPr>
          <p:cNvPr id="41" name="内容占位符 2"/>
          <p:cNvSpPr txBox="1"/>
          <p:nvPr/>
        </p:nvSpPr>
        <p:spPr>
          <a:xfrm>
            <a:off x="1019253" y="2017552"/>
            <a:ext cx="10045524" cy="1427747"/>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如果用户希望工作表更美观，但又不想花费太多的时间设置工作表格式，就可直接套用系统中已设置好的表格样式或单元格样式，具体操作如下。</a:t>
            </a:r>
            <a:endParaRPr lang="zh-CN" altLang="en-US" sz="2000" dirty="0"/>
          </a:p>
        </p:txBody>
      </p:sp>
      <p:sp>
        <p:nvSpPr>
          <p:cNvPr id="16" name="内容占位符 3"/>
          <p:cNvSpPr>
            <a:spLocks noGrp="1"/>
          </p:cNvSpPr>
          <p:nvPr>
            <p:ph sz="quarter" idx="10"/>
          </p:nvPr>
        </p:nvSpPr>
        <p:spPr>
          <a:xfrm>
            <a:off x="669925" y="1122681"/>
            <a:ext cx="10912475" cy="862787"/>
          </a:xfrm>
        </p:spPr>
        <p:txBody>
          <a:bodyPr>
            <a:normAutofit/>
          </a:bodyPr>
          <a:lstStyle/>
          <a:p>
            <a:r>
              <a:rPr lang="en-US" altLang="zh-CN" dirty="0">
                <a:solidFill>
                  <a:schemeClr val="bg1"/>
                </a:solidFill>
              </a:rPr>
              <a:t>2</a:t>
            </a:r>
            <a:r>
              <a:rPr lang="zh-CN" altLang="zh-CN" dirty="0">
                <a:solidFill>
                  <a:schemeClr val="bg1"/>
                </a:solidFill>
              </a:rPr>
              <a:t>．</a:t>
            </a:r>
            <a:r>
              <a:rPr lang="zh-CN" altLang="en-US" dirty="0">
                <a:solidFill>
                  <a:schemeClr val="bg1"/>
                </a:solidFill>
              </a:rPr>
              <a:t>未来新一代计算机芯片技术</a:t>
            </a:r>
            <a:endParaRPr lang="en-US" altLang="zh-CN" sz="1100" dirty="0"/>
          </a:p>
        </p:txBody>
      </p:sp>
      <p:sp>
        <p:nvSpPr>
          <p:cNvPr id="17" name="矩形 16"/>
          <p:cNvSpPr/>
          <p:nvPr/>
        </p:nvSpPr>
        <p:spPr>
          <a:xfrm>
            <a:off x="1274323" y="1161593"/>
            <a:ext cx="4851839" cy="5178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内容占位符 3"/>
          <p:cNvSpPr txBox="1"/>
          <p:nvPr/>
        </p:nvSpPr>
        <p:spPr>
          <a:xfrm>
            <a:off x="669925" y="1122681"/>
            <a:ext cx="10912475" cy="862787"/>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solidFill>
                  <a:schemeClr val="bg1"/>
                </a:solidFill>
              </a:rPr>
              <a:t>2</a:t>
            </a:r>
            <a:r>
              <a:rPr lang="zh-CN" altLang="en-US" dirty="0">
                <a:solidFill>
                  <a:schemeClr val="bg1"/>
                </a:solidFill>
              </a:rPr>
              <a:t>．套用表格样式或单元格样式</a:t>
            </a:r>
            <a:endParaRPr lang="en-US" altLang="zh-CN" sz="1100" dirty="0"/>
          </a:p>
        </p:txBody>
      </p:sp>
      <p:grpSp>
        <p:nvGrpSpPr>
          <p:cNvPr id="19" name="组合 18"/>
          <p:cNvGrpSpPr/>
          <p:nvPr/>
        </p:nvGrpSpPr>
        <p:grpSpPr>
          <a:xfrm flipV="1">
            <a:off x="609600" y="1030803"/>
            <a:ext cx="470284" cy="670057"/>
            <a:chOff x="3173412" y="596106"/>
            <a:chExt cx="960438" cy="1368425"/>
          </a:xfrm>
        </p:grpSpPr>
        <p:sp>
          <p:nvSpPr>
            <p:cNvPr id="20"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1"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2"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3"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4"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5"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6"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27" name="矩形 26"/>
          <p:cNvSpPr/>
          <p:nvPr/>
        </p:nvSpPr>
        <p:spPr>
          <a:xfrm>
            <a:off x="1492687" y="6040803"/>
            <a:ext cx="1895555" cy="369332"/>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1 </a:t>
            </a:r>
            <a:r>
              <a:rPr lang="zh-CN" altLang="en-US" dirty="0" smtClean="0">
                <a:solidFill>
                  <a:schemeClr val="bg1"/>
                </a:solidFill>
                <a:latin typeface="微软雅黑" panose="020B0503020204020204" pitchFamily="34" charset="-122"/>
                <a:ea typeface="微软雅黑" panose="020B0503020204020204" pitchFamily="34" charset="-122"/>
              </a:rPr>
              <a:t>选</a:t>
            </a:r>
            <a:r>
              <a:rPr lang="zh-CN" altLang="en-US" dirty="0">
                <a:solidFill>
                  <a:schemeClr val="bg1"/>
                </a:solidFill>
                <a:latin typeface="微软雅黑" panose="020B0503020204020204" pitchFamily="34" charset="-122"/>
                <a:ea typeface="微软雅黑" panose="020B0503020204020204" pitchFamily="34" charset="-122"/>
              </a:rPr>
              <a:t>择表格格式</a:t>
            </a:r>
          </a:p>
        </p:txBody>
      </p:sp>
      <p:sp>
        <p:nvSpPr>
          <p:cNvPr id="28" name="矩形 27"/>
          <p:cNvSpPr/>
          <p:nvPr/>
        </p:nvSpPr>
        <p:spPr>
          <a:xfrm>
            <a:off x="6497223" y="6040803"/>
            <a:ext cx="2288968" cy="369332"/>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2 </a:t>
            </a:r>
            <a:r>
              <a:rPr lang="zh-CN" altLang="en-US" dirty="0" smtClean="0">
                <a:solidFill>
                  <a:schemeClr val="bg1"/>
                </a:solidFill>
                <a:latin typeface="微软雅黑" panose="020B0503020204020204" pitchFamily="34" charset="-122"/>
                <a:ea typeface="微软雅黑" panose="020B0503020204020204" pitchFamily="34" charset="-122"/>
              </a:rPr>
              <a:t>应用单元格样式</a:t>
            </a: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1408989" y="3148233"/>
            <a:ext cx="9266052" cy="2669879"/>
          </a:xfrm>
          <a:prstGeom prst="rect">
            <a:avLst/>
          </a:prstGeom>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（三）单元格与工作表的保护</a:t>
            </a:r>
          </a:p>
        </p:txBody>
      </p:sp>
      <p:sp>
        <p:nvSpPr>
          <p:cNvPr id="41" name="内容占位符 2"/>
          <p:cNvSpPr txBox="1"/>
          <p:nvPr/>
        </p:nvSpPr>
        <p:spPr>
          <a:xfrm>
            <a:off x="1001609" y="1175007"/>
            <a:ext cx="10404328" cy="1744655"/>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为防止他人更改单元格中的数据，可锁定一些重要的单元格，或隐藏单元格中的计算公式。锁定单元格或隐藏公式后，还需进行保护工作表操作。下面对“财务报表</a:t>
            </a:r>
            <a:r>
              <a:rPr lang="en-US" altLang="zh-CN" sz="2000" dirty="0"/>
              <a:t>04.et”</a:t>
            </a:r>
            <a:r>
              <a:rPr lang="zh-CN" altLang="en-US" sz="2000" dirty="0"/>
              <a:t>工作簿中的“分类汇总”工作表的</a:t>
            </a:r>
            <a:r>
              <a:rPr lang="en-US" altLang="zh-CN" sz="2000" dirty="0"/>
              <a:t>A2:D13</a:t>
            </a:r>
            <a:r>
              <a:rPr lang="zh-CN" altLang="en-US" sz="2000" dirty="0"/>
              <a:t>单元格区域进行保护，具体操作如下。</a:t>
            </a:r>
            <a:endParaRPr lang="zh-CN" altLang="en-US" sz="2000" dirty="0"/>
          </a:p>
        </p:txBody>
      </p:sp>
      <p:grpSp>
        <p:nvGrpSpPr>
          <p:cNvPr id="2" name="组合 1"/>
          <p:cNvGrpSpPr/>
          <p:nvPr/>
        </p:nvGrpSpPr>
        <p:grpSpPr>
          <a:xfrm>
            <a:off x="2548108" y="2919662"/>
            <a:ext cx="7478208" cy="383133"/>
            <a:chOff x="2548108" y="3182117"/>
            <a:chExt cx="7478208" cy="383133"/>
          </a:xfrm>
        </p:grpSpPr>
        <p:sp>
          <p:nvSpPr>
            <p:cNvPr id="5" name="矩形 4"/>
            <p:cNvSpPr/>
            <p:nvPr/>
          </p:nvSpPr>
          <p:spPr>
            <a:xfrm>
              <a:off x="2548108" y="3182117"/>
              <a:ext cx="2328692" cy="369332"/>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1 </a:t>
              </a:r>
              <a:r>
                <a:rPr lang="zh-CN" altLang="en-US" dirty="0" smtClean="0">
                  <a:solidFill>
                    <a:schemeClr val="bg1"/>
                  </a:solidFill>
                  <a:latin typeface="微软雅黑" panose="020B0503020204020204" pitchFamily="34" charset="-122"/>
                  <a:ea typeface="微软雅黑" panose="020B0503020204020204" pitchFamily="34" charset="-122"/>
                </a:rPr>
                <a:t>锁</a:t>
              </a:r>
              <a:r>
                <a:rPr lang="zh-CN" altLang="en-US" dirty="0">
                  <a:solidFill>
                    <a:schemeClr val="bg1"/>
                  </a:solidFill>
                  <a:latin typeface="微软雅黑" panose="020B0503020204020204" pitchFamily="34" charset="-122"/>
                  <a:ea typeface="微软雅黑" panose="020B0503020204020204" pitchFamily="34" charset="-122"/>
                </a:rPr>
                <a:t>定目标单元格</a:t>
              </a:r>
            </a:p>
          </p:txBody>
        </p:sp>
        <p:sp>
          <p:nvSpPr>
            <p:cNvPr id="6" name="矩形 5"/>
            <p:cNvSpPr/>
            <p:nvPr/>
          </p:nvSpPr>
          <p:spPr>
            <a:xfrm>
              <a:off x="6662908" y="3195918"/>
              <a:ext cx="3363408" cy="369332"/>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2 </a:t>
              </a:r>
              <a:r>
                <a:rPr lang="zh-CN" altLang="en-US" dirty="0" smtClean="0">
                  <a:solidFill>
                    <a:schemeClr val="bg1"/>
                  </a:solidFill>
                  <a:latin typeface="微软雅黑" panose="020B0503020204020204" pitchFamily="34" charset="-122"/>
                  <a:ea typeface="微软雅黑" panose="020B0503020204020204" pitchFamily="34" charset="-122"/>
                </a:rPr>
                <a:t>输</a:t>
              </a:r>
              <a:r>
                <a:rPr lang="zh-CN" altLang="en-US" dirty="0">
                  <a:solidFill>
                    <a:schemeClr val="bg1"/>
                  </a:solidFill>
                  <a:latin typeface="微软雅黑" panose="020B0503020204020204" pitchFamily="34" charset="-122"/>
                  <a:ea typeface="微软雅黑" panose="020B0503020204020204" pitchFamily="34" charset="-122"/>
                </a:rPr>
                <a:t>入密码并设置允许用户操作</a:t>
              </a:r>
            </a:p>
          </p:txBody>
        </p:sp>
      </p:grpSp>
      <p:pic>
        <p:nvPicPr>
          <p:cNvPr id="4" name="图片 3"/>
          <p:cNvPicPr>
            <a:picLocks noChangeAspect="1"/>
          </p:cNvPicPr>
          <p:nvPr/>
        </p:nvPicPr>
        <p:blipFill>
          <a:blip r:embed="rId2"/>
          <a:stretch>
            <a:fillRect/>
          </a:stretch>
        </p:blipFill>
        <p:spPr>
          <a:xfrm>
            <a:off x="1270016" y="3502141"/>
            <a:ext cx="9411236" cy="3063016"/>
          </a:xfrm>
          <a:prstGeom prst="rect">
            <a:avLst/>
          </a:prstGeom>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（四）工作簿的保护与共享</a:t>
            </a:r>
          </a:p>
        </p:txBody>
      </p:sp>
      <p:sp>
        <p:nvSpPr>
          <p:cNvPr id="22" name="内容占位符 3"/>
          <p:cNvSpPr>
            <a:spLocks noGrp="1"/>
          </p:cNvSpPr>
          <p:nvPr>
            <p:ph sz="quarter" idx="10"/>
          </p:nvPr>
        </p:nvSpPr>
        <p:spPr>
          <a:xfrm>
            <a:off x="669925" y="1122681"/>
            <a:ext cx="10912475" cy="862787"/>
          </a:xfrm>
        </p:spPr>
        <p:txBody>
          <a:bodyPr>
            <a:normAutofit/>
          </a:bodyPr>
          <a:lstStyle/>
          <a:p>
            <a:r>
              <a:rPr lang="en-US" altLang="zh-CN" dirty="0">
                <a:solidFill>
                  <a:schemeClr val="bg1"/>
                </a:solidFill>
              </a:rPr>
              <a:t>2</a:t>
            </a:r>
            <a:r>
              <a:rPr lang="zh-CN" altLang="zh-CN" dirty="0">
                <a:solidFill>
                  <a:schemeClr val="bg1"/>
                </a:solidFill>
              </a:rPr>
              <a:t>．</a:t>
            </a:r>
            <a:r>
              <a:rPr lang="zh-CN" altLang="en-US" dirty="0">
                <a:solidFill>
                  <a:schemeClr val="bg1"/>
                </a:solidFill>
              </a:rPr>
              <a:t>未来新一代计算机芯片技术</a:t>
            </a:r>
            <a:endParaRPr lang="en-US" altLang="zh-CN" sz="1100" dirty="0"/>
          </a:p>
        </p:txBody>
      </p:sp>
      <p:sp>
        <p:nvSpPr>
          <p:cNvPr id="23" name="矩形 22"/>
          <p:cNvSpPr/>
          <p:nvPr/>
        </p:nvSpPr>
        <p:spPr>
          <a:xfrm>
            <a:off x="1274324" y="1161593"/>
            <a:ext cx="2880582" cy="5178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内容占位符 3"/>
          <p:cNvSpPr txBox="1"/>
          <p:nvPr/>
        </p:nvSpPr>
        <p:spPr>
          <a:xfrm>
            <a:off x="669925" y="1122681"/>
            <a:ext cx="10912475" cy="862787"/>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solidFill>
                  <a:schemeClr val="bg1"/>
                </a:solidFill>
              </a:rPr>
              <a:t>1</a:t>
            </a:r>
            <a:r>
              <a:rPr lang="zh-CN" altLang="en-US" dirty="0">
                <a:solidFill>
                  <a:schemeClr val="bg1"/>
                </a:solidFill>
              </a:rPr>
              <a:t>．工作簿的保护</a:t>
            </a:r>
            <a:endParaRPr lang="en-US" altLang="zh-CN" sz="1100" dirty="0"/>
          </a:p>
        </p:txBody>
      </p:sp>
      <p:grpSp>
        <p:nvGrpSpPr>
          <p:cNvPr id="25" name="组合 24"/>
          <p:cNvGrpSpPr/>
          <p:nvPr/>
        </p:nvGrpSpPr>
        <p:grpSpPr>
          <a:xfrm flipV="1">
            <a:off x="609600" y="1030803"/>
            <a:ext cx="470284" cy="670057"/>
            <a:chOff x="3173412" y="596106"/>
            <a:chExt cx="960438" cy="1368425"/>
          </a:xfrm>
        </p:grpSpPr>
        <p:sp>
          <p:nvSpPr>
            <p:cNvPr id="26"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7"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8"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9"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0"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1"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2"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33" name="内容占位符 2"/>
          <p:cNvSpPr txBox="1"/>
          <p:nvPr/>
        </p:nvSpPr>
        <p:spPr>
          <a:xfrm>
            <a:off x="973001" y="2005444"/>
            <a:ext cx="10404328" cy="1151097"/>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若不希望工作簿中的重要数据被他人查看或使用，可使用工作簿的保护功能保证工作簿的结构和窗口不被他人修改，其具体操作如下。</a:t>
            </a:r>
          </a:p>
        </p:txBody>
      </p:sp>
      <p:sp>
        <p:nvSpPr>
          <p:cNvPr id="16" name="矩形 15"/>
          <p:cNvSpPr/>
          <p:nvPr/>
        </p:nvSpPr>
        <p:spPr>
          <a:xfrm>
            <a:off x="2012397" y="2994179"/>
            <a:ext cx="3387471" cy="369332"/>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1 </a:t>
            </a:r>
            <a:r>
              <a:rPr lang="zh-CN" altLang="en-US" dirty="0">
                <a:solidFill>
                  <a:schemeClr val="bg1"/>
                </a:solidFill>
                <a:latin typeface="微软雅黑" panose="020B0503020204020204" pitchFamily="34" charset="-122"/>
                <a:ea typeface="微软雅黑" panose="020B0503020204020204" pitchFamily="34" charset="-122"/>
              </a:rPr>
              <a:t>单击</a:t>
            </a:r>
            <a:r>
              <a:rPr lang="zh-CN" altLang="en-US" dirty="0" smtClean="0">
                <a:solidFill>
                  <a:schemeClr val="bg1"/>
                </a:solidFill>
                <a:latin typeface="微软雅黑" panose="020B0503020204020204" pitchFamily="34" charset="-122"/>
                <a:ea typeface="微软雅黑" panose="020B0503020204020204" pitchFamily="34" charset="-122"/>
              </a:rPr>
              <a:t>“保护工作簿”按钮</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7" name="矩形 16"/>
          <p:cNvSpPr/>
          <p:nvPr/>
        </p:nvSpPr>
        <p:spPr>
          <a:xfrm>
            <a:off x="6439264" y="2994179"/>
            <a:ext cx="2006555" cy="369332"/>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2 </a:t>
            </a:r>
            <a:r>
              <a:rPr lang="zh-CN" altLang="en-US" dirty="0" smtClean="0">
                <a:solidFill>
                  <a:schemeClr val="bg1"/>
                </a:solidFill>
                <a:latin typeface="微软雅黑" panose="020B0503020204020204" pitchFamily="34" charset="-122"/>
                <a:ea typeface="微软雅黑" panose="020B0503020204020204" pitchFamily="34" charset="-122"/>
              </a:rPr>
              <a:t>输</a:t>
            </a:r>
            <a:r>
              <a:rPr lang="zh-CN" altLang="en-US" dirty="0">
                <a:solidFill>
                  <a:schemeClr val="bg1"/>
                </a:solidFill>
                <a:latin typeface="微软雅黑" panose="020B0503020204020204" pitchFamily="34" charset="-122"/>
                <a:ea typeface="微软雅黑" panose="020B0503020204020204" pitchFamily="34" charset="-122"/>
              </a:rPr>
              <a:t>入保护密码</a:t>
            </a:r>
          </a:p>
        </p:txBody>
      </p:sp>
      <p:pic>
        <p:nvPicPr>
          <p:cNvPr id="2" name="图片 1"/>
          <p:cNvPicPr>
            <a:picLocks noChangeAspect="1"/>
          </p:cNvPicPr>
          <p:nvPr/>
        </p:nvPicPr>
        <p:blipFill>
          <a:blip r:embed="rId2"/>
          <a:stretch>
            <a:fillRect/>
          </a:stretch>
        </p:blipFill>
        <p:spPr>
          <a:xfrm>
            <a:off x="1783945" y="3525873"/>
            <a:ext cx="8579255" cy="3166839"/>
          </a:xfrm>
          <a:prstGeom prst="rect">
            <a:avLst/>
          </a:prstGeom>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（四）工作簿的保护与共享</a:t>
            </a:r>
          </a:p>
        </p:txBody>
      </p:sp>
      <p:sp>
        <p:nvSpPr>
          <p:cNvPr id="22" name="内容占位符 3"/>
          <p:cNvSpPr>
            <a:spLocks noGrp="1"/>
          </p:cNvSpPr>
          <p:nvPr>
            <p:ph sz="quarter" idx="10"/>
          </p:nvPr>
        </p:nvSpPr>
        <p:spPr>
          <a:xfrm>
            <a:off x="669925" y="1122681"/>
            <a:ext cx="10912475" cy="862787"/>
          </a:xfrm>
        </p:spPr>
        <p:txBody>
          <a:bodyPr>
            <a:normAutofit/>
          </a:bodyPr>
          <a:lstStyle/>
          <a:p>
            <a:r>
              <a:rPr lang="en-US" altLang="zh-CN" dirty="0">
                <a:solidFill>
                  <a:schemeClr val="bg1"/>
                </a:solidFill>
              </a:rPr>
              <a:t>2</a:t>
            </a:r>
            <a:r>
              <a:rPr lang="zh-CN" altLang="zh-CN" dirty="0">
                <a:solidFill>
                  <a:schemeClr val="bg1"/>
                </a:solidFill>
              </a:rPr>
              <a:t>．</a:t>
            </a:r>
            <a:r>
              <a:rPr lang="zh-CN" altLang="en-US" dirty="0">
                <a:solidFill>
                  <a:schemeClr val="bg1"/>
                </a:solidFill>
              </a:rPr>
              <a:t>未来新一代计算机芯片技术</a:t>
            </a:r>
            <a:endParaRPr lang="en-US" altLang="zh-CN" sz="1100" dirty="0"/>
          </a:p>
        </p:txBody>
      </p:sp>
      <p:sp>
        <p:nvSpPr>
          <p:cNvPr id="23" name="矩形 22"/>
          <p:cNvSpPr/>
          <p:nvPr/>
        </p:nvSpPr>
        <p:spPr>
          <a:xfrm>
            <a:off x="1274324" y="1192487"/>
            <a:ext cx="2848498" cy="486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内容占位符 3"/>
          <p:cNvSpPr txBox="1"/>
          <p:nvPr/>
        </p:nvSpPr>
        <p:spPr>
          <a:xfrm>
            <a:off x="669925" y="1122681"/>
            <a:ext cx="10912475" cy="862787"/>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smtClean="0">
                <a:solidFill>
                  <a:schemeClr val="bg1"/>
                </a:solidFill>
              </a:rPr>
              <a:t>2</a:t>
            </a:r>
            <a:r>
              <a:rPr lang="zh-CN" altLang="en-US" dirty="0" smtClean="0">
                <a:solidFill>
                  <a:schemeClr val="bg1"/>
                </a:solidFill>
              </a:rPr>
              <a:t>．</a:t>
            </a:r>
            <a:r>
              <a:rPr lang="zh-CN" altLang="en-US" dirty="0">
                <a:solidFill>
                  <a:schemeClr val="bg1"/>
                </a:solidFill>
              </a:rPr>
              <a:t>工作簿的共享</a:t>
            </a:r>
            <a:endParaRPr lang="en-US" altLang="zh-CN" sz="1100" dirty="0"/>
          </a:p>
        </p:txBody>
      </p:sp>
      <p:grpSp>
        <p:nvGrpSpPr>
          <p:cNvPr id="25" name="组合 24"/>
          <p:cNvGrpSpPr/>
          <p:nvPr/>
        </p:nvGrpSpPr>
        <p:grpSpPr>
          <a:xfrm flipV="1">
            <a:off x="609600" y="1030803"/>
            <a:ext cx="470284" cy="670057"/>
            <a:chOff x="3173412" y="596106"/>
            <a:chExt cx="960438" cy="1368425"/>
          </a:xfrm>
        </p:grpSpPr>
        <p:sp>
          <p:nvSpPr>
            <p:cNvPr id="26"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7"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8"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9"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0"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1"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2"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33" name="内容占位符 2"/>
          <p:cNvSpPr txBox="1"/>
          <p:nvPr/>
        </p:nvSpPr>
        <p:spPr>
          <a:xfrm>
            <a:off x="973001" y="2005444"/>
            <a:ext cx="10404328" cy="1587988"/>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如果将电子表格共享到网络，那么可以实现多人在线同时编辑一个电子表格的操作。下面将“财务报表</a:t>
            </a:r>
            <a:r>
              <a:rPr lang="en-US" altLang="zh-CN" sz="2000" dirty="0"/>
              <a:t>04.et”</a:t>
            </a:r>
            <a:r>
              <a:rPr lang="zh-CN" altLang="en-US" sz="2000" dirty="0"/>
              <a:t>工作簿以链接的形式分享给其他用户，让其他用户通过单击链接的方式加入协作，具体操作如下。</a:t>
            </a:r>
            <a:endParaRPr lang="zh-CN" altLang="en-US" sz="2000" dirty="0"/>
          </a:p>
        </p:txBody>
      </p:sp>
      <p:sp>
        <p:nvSpPr>
          <p:cNvPr id="19" name="矩形 18"/>
          <p:cNvSpPr/>
          <p:nvPr/>
        </p:nvSpPr>
        <p:spPr>
          <a:xfrm>
            <a:off x="1268592" y="6132337"/>
            <a:ext cx="3359157" cy="369332"/>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1</a:t>
            </a:r>
            <a:r>
              <a:rPr lang="zh-CN" altLang="en-US" dirty="0">
                <a:solidFill>
                  <a:schemeClr val="bg1"/>
                </a:solidFill>
                <a:latin typeface="微软雅黑" panose="020B0503020204020204" pitchFamily="34" charset="-122"/>
                <a:ea typeface="微软雅黑" panose="020B0503020204020204" pitchFamily="34" charset="-122"/>
              </a:rPr>
              <a:t>设置工作簿的名称和上传位置</a:t>
            </a: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2"/>
          <a:stretch>
            <a:fillRect/>
          </a:stretch>
        </p:blipFill>
        <p:spPr>
          <a:xfrm>
            <a:off x="1178569" y="3467499"/>
            <a:ext cx="3539205" cy="2468281"/>
          </a:xfrm>
          <a:prstGeom prst="rect">
            <a:avLst/>
          </a:prstGeom>
        </p:spPr>
      </p:pic>
      <p:pic>
        <p:nvPicPr>
          <p:cNvPr id="5" name="图片 4"/>
          <p:cNvPicPr>
            <a:picLocks noChangeAspect="1"/>
          </p:cNvPicPr>
          <p:nvPr/>
        </p:nvPicPr>
        <p:blipFill>
          <a:blip r:embed="rId3"/>
          <a:stretch>
            <a:fillRect/>
          </a:stretch>
        </p:blipFill>
        <p:spPr>
          <a:xfrm>
            <a:off x="5429759" y="3020241"/>
            <a:ext cx="3621475" cy="3615144"/>
          </a:xfrm>
          <a:prstGeom prst="rect">
            <a:avLst/>
          </a:prstGeom>
        </p:spPr>
      </p:pic>
      <p:sp>
        <p:nvSpPr>
          <p:cNvPr id="20" name="矩形 19"/>
          <p:cNvSpPr/>
          <p:nvPr/>
        </p:nvSpPr>
        <p:spPr>
          <a:xfrm>
            <a:off x="7726242" y="6133369"/>
            <a:ext cx="2036977" cy="368300"/>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2 </a:t>
            </a:r>
            <a:r>
              <a:rPr lang="zh-CN" altLang="en-US" dirty="0" smtClean="0">
                <a:solidFill>
                  <a:schemeClr val="bg1"/>
                </a:solidFill>
                <a:latin typeface="微软雅黑" panose="020B0503020204020204" pitchFamily="34" charset="-122"/>
                <a:ea typeface="微软雅黑" panose="020B0503020204020204" pitchFamily="34" charset="-122"/>
              </a:rPr>
              <a:t>发给联系人</a:t>
            </a:r>
            <a:endParaRPr lang="zh-CN" altLang="en-US"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（四）工作簿的保护与共享</a:t>
            </a:r>
          </a:p>
        </p:txBody>
      </p:sp>
      <p:sp>
        <p:nvSpPr>
          <p:cNvPr id="22" name="内容占位符 3"/>
          <p:cNvSpPr>
            <a:spLocks noGrp="1"/>
          </p:cNvSpPr>
          <p:nvPr>
            <p:ph sz="quarter" idx="10"/>
          </p:nvPr>
        </p:nvSpPr>
        <p:spPr>
          <a:xfrm>
            <a:off x="669925" y="1122681"/>
            <a:ext cx="10912475" cy="862787"/>
          </a:xfrm>
        </p:spPr>
        <p:txBody>
          <a:bodyPr>
            <a:normAutofit/>
          </a:bodyPr>
          <a:lstStyle/>
          <a:p>
            <a:r>
              <a:rPr lang="en-US" altLang="zh-CN" dirty="0">
                <a:solidFill>
                  <a:schemeClr val="bg1"/>
                </a:solidFill>
              </a:rPr>
              <a:t>2</a:t>
            </a:r>
            <a:r>
              <a:rPr lang="zh-CN" altLang="zh-CN" dirty="0">
                <a:solidFill>
                  <a:schemeClr val="bg1"/>
                </a:solidFill>
              </a:rPr>
              <a:t>．</a:t>
            </a:r>
            <a:r>
              <a:rPr lang="zh-CN" altLang="en-US" dirty="0">
                <a:solidFill>
                  <a:schemeClr val="bg1"/>
                </a:solidFill>
              </a:rPr>
              <a:t>未来新一代计算机芯片技术</a:t>
            </a:r>
            <a:endParaRPr lang="en-US" altLang="zh-CN" sz="1100" dirty="0"/>
          </a:p>
        </p:txBody>
      </p:sp>
      <p:sp>
        <p:nvSpPr>
          <p:cNvPr id="23" name="矩形 22"/>
          <p:cNvSpPr/>
          <p:nvPr/>
        </p:nvSpPr>
        <p:spPr>
          <a:xfrm>
            <a:off x="1274324" y="1192487"/>
            <a:ext cx="2784330" cy="486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内容占位符 3"/>
          <p:cNvSpPr txBox="1"/>
          <p:nvPr/>
        </p:nvSpPr>
        <p:spPr>
          <a:xfrm>
            <a:off x="669925" y="1122681"/>
            <a:ext cx="10912475" cy="862787"/>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smtClean="0">
                <a:solidFill>
                  <a:schemeClr val="bg1"/>
                </a:solidFill>
              </a:rPr>
              <a:t>2</a:t>
            </a:r>
            <a:r>
              <a:rPr lang="zh-CN" altLang="en-US" dirty="0" smtClean="0">
                <a:solidFill>
                  <a:schemeClr val="bg1"/>
                </a:solidFill>
              </a:rPr>
              <a:t>．</a:t>
            </a:r>
            <a:r>
              <a:rPr lang="zh-CN" altLang="en-US" dirty="0">
                <a:solidFill>
                  <a:schemeClr val="bg1"/>
                </a:solidFill>
              </a:rPr>
              <a:t>工作簿的共享</a:t>
            </a:r>
            <a:endParaRPr lang="en-US" altLang="zh-CN" sz="1100" dirty="0"/>
          </a:p>
        </p:txBody>
      </p:sp>
      <p:grpSp>
        <p:nvGrpSpPr>
          <p:cNvPr id="25" name="组合 24"/>
          <p:cNvGrpSpPr/>
          <p:nvPr/>
        </p:nvGrpSpPr>
        <p:grpSpPr>
          <a:xfrm flipV="1">
            <a:off x="609600" y="1030803"/>
            <a:ext cx="470284" cy="670057"/>
            <a:chOff x="3173412" y="596106"/>
            <a:chExt cx="960438" cy="1368425"/>
          </a:xfrm>
        </p:grpSpPr>
        <p:sp>
          <p:nvSpPr>
            <p:cNvPr id="26"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7"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8"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9"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0"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1"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2"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20" name="矩形 19"/>
          <p:cNvSpPr/>
          <p:nvPr/>
        </p:nvSpPr>
        <p:spPr>
          <a:xfrm>
            <a:off x="6126162" y="2548344"/>
            <a:ext cx="2953669" cy="368300"/>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4</a:t>
            </a:r>
            <a:r>
              <a:rPr lang="zh-CN" altLang="en-US" dirty="0">
                <a:solidFill>
                  <a:schemeClr val="bg1"/>
                </a:solidFill>
                <a:latin typeface="微软雅黑" panose="020B0503020204020204" pitchFamily="34" charset="-122"/>
                <a:ea typeface="微软雅黑" panose="020B0503020204020204" pitchFamily="34" charset="-122"/>
              </a:rPr>
              <a:t>正在访问工作簿的用户</a:t>
            </a: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819090" y="2016462"/>
            <a:ext cx="4542938" cy="4550866"/>
          </a:xfrm>
          <a:prstGeom prst="rect">
            <a:avLst/>
          </a:prstGeom>
        </p:spPr>
      </p:pic>
      <p:pic>
        <p:nvPicPr>
          <p:cNvPr id="4" name="图片 3"/>
          <p:cNvPicPr>
            <a:picLocks noChangeAspect="1"/>
          </p:cNvPicPr>
          <p:nvPr/>
        </p:nvPicPr>
        <p:blipFill>
          <a:blip r:embed="rId3"/>
          <a:stretch>
            <a:fillRect/>
          </a:stretch>
        </p:blipFill>
        <p:spPr>
          <a:xfrm>
            <a:off x="6001524" y="3061252"/>
            <a:ext cx="5798853" cy="3506076"/>
          </a:xfrm>
          <a:prstGeom prst="rect">
            <a:avLst/>
          </a:prstGeom>
        </p:spPr>
      </p:pic>
      <p:sp>
        <p:nvSpPr>
          <p:cNvPr id="19" name="矩形 18"/>
          <p:cNvSpPr/>
          <p:nvPr/>
        </p:nvSpPr>
        <p:spPr>
          <a:xfrm>
            <a:off x="921309" y="1778665"/>
            <a:ext cx="1994169" cy="368300"/>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3 </a:t>
            </a:r>
            <a:r>
              <a:rPr lang="zh-CN" altLang="en-US" dirty="0" smtClean="0">
                <a:solidFill>
                  <a:schemeClr val="bg1"/>
                </a:solidFill>
                <a:latin typeface="微软雅黑" panose="020B0503020204020204" pitchFamily="34" charset="-122"/>
                <a:ea typeface="微软雅黑" panose="020B0503020204020204" pitchFamily="34" charset="-122"/>
              </a:rPr>
              <a:t>复制链接</a:t>
            </a:r>
            <a:endParaRPr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6506210" y="2835965"/>
            <a:ext cx="3893556" cy="3564832"/>
          </a:xfrm>
          <a:prstGeom prst="rect">
            <a:avLst/>
          </a:prstGeom>
          <a:ln>
            <a:solidFill>
              <a:schemeClr val="tx1"/>
            </a:solidFill>
          </a:ln>
        </p:spPr>
      </p:pic>
      <p:sp>
        <p:nvSpPr>
          <p:cNvPr id="3" name="标题 2"/>
          <p:cNvSpPr>
            <a:spLocks noGrp="1"/>
          </p:cNvSpPr>
          <p:nvPr>
            <p:ph type="title"/>
          </p:nvPr>
        </p:nvSpPr>
        <p:spPr/>
        <p:txBody>
          <a:bodyPr>
            <a:normAutofit/>
          </a:bodyPr>
          <a:lstStyle/>
          <a:p>
            <a:r>
              <a:rPr lang="zh-CN" altLang="en-US" dirty="0"/>
              <a:t>（五）工作表的</a:t>
            </a:r>
            <a:r>
              <a:rPr lang="zh-CN" altLang="en-US" dirty="0" smtClean="0"/>
              <a:t>打印及其设置</a:t>
            </a:r>
            <a:endParaRPr lang="zh-CN" altLang="en-US" dirty="0"/>
          </a:p>
        </p:txBody>
      </p:sp>
      <p:sp>
        <p:nvSpPr>
          <p:cNvPr id="41" name="内容占位符 2"/>
          <p:cNvSpPr txBox="1"/>
          <p:nvPr/>
        </p:nvSpPr>
        <p:spPr>
          <a:xfrm>
            <a:off x="995932" y="1753178"/>
            <a:ext cx="10045524" cy="1359644"/>
          </a:xfrm>
          <a:prstGeom prst="rect">
            <a:avLst/>
          </a:prstGeom>
        </p:spPr>
        <p:txBody>
          <a:bodyPr vert="horz" lIns="91440" tIns="45720" rIns="91440" bIns="45720" rtlCol="0">
            <a:normAutofit lnSpcReduction="10000"/>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选择需打印的工作表，预览其打印效果后，若对表格的内容和页面设置不满意，可重新设置，如设置纸张方向和页边距等，直至满意后再打印。下面对工作簿进行预览并打印，具体操作如下。</a:t>
            </a:r>
            <a:endParaRPr lang="zh-CN" altLang="en-US" sz="2000" dirty="0"/>
          </a:p>
        </p:txBody>
      </p:sp>
      <p:sp>
        <p:nvSpPr>
          <p:cNvPr id="13" name="内容占位符 3"/>
          <p:cNvSpPr>
            <a:spLocks noGrp="1"/>
          </p:cNvSpPr>
          <p:nvPr>
            <p:ph sz="quarter" idx="10"/>
          </p:nvPr>
        </p:nvSpPr>
        <p:spPr>
          <a:xfrm>
            <a:off x="669925" y="1122681"/>
            <a:ext cx="10912475" cy="862787"/>
          </a:xfrm>
        </p:spPr>
        <p:txBody>
          <a:bodyPr>
            <a:normAutofit/>
          </a:bodyPr>
          <a:lstStyle/>
          <a:p>
            <a:r>
              <a:rPr lang="en-US" altLang="zh-CN" dirty="0">
                <a:solidFill>
                  <a:schemeClr val="bg1"/>
                </a:solidFill>
              </a:rPr>
              <a:t>2</a:t>
            </a:r>
            <a:r>
              <a:rPr lang="zh-CN" altLang="zh-CN" dirty="0">
                <a:solidFill>
                  <a:schemeClr val="bg1"/>
                </a:solidFill>
              </a:rPr>
              <a:t>．</a:t>
            </a:r>
            <a:r>
              <a:rPr lang="zh-CN" altLang="en-US" dirty="0">
                <a:solidFill>
                  <a:schemeClr val="bg1"/>
                </a:solidFill>
              </a:rPr>
              <a:t>未来新一代计算机芯片技术</a:t>
            </a:r>
            <a:endParaRPr lang="en-US" altLang="zh-CN" sz="1100" dirty="0"/>
          </a:p>
        </p:txBody>
      </p:sp>
      <p:sp>
        <p:nvSpPr>
          <p:cNvPr id="14" name="矩形 13"/>
          <p:cNvSpPr/>
          <p:nvPr/>
        </p:nvSpPr>
        <p:spPr>
          <a:xfrm>
            <a:off x="1274323" y="1158284"/>
            <a:ext cx="2976835" cy="52115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内容占位符 3"/>
          <p:cNvSpPr txBox="1"/>
          <p:nvPr/>
        </p:nvSpPr>
        <p:spPr>
          <a:xfrm>
            <a:off x="669925" y="1122681"/>
            <a:ext cx="10912475" cy="862787"/>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solidFill>
                  <a:schemeClr val="bg1"/>
                </a:solidFill>
              </a:rPr>
              <a:t>1</a:t>
            </a:r>
            <a:r>
              <a:rPr lang="zh-CN" altLang="en-US" dirty="0">
                <a:solidFill>
                  <a:schemeClr val="bg1"/>
                </a:solidFill>
              </a:rPr>
              <a:t>．设置打印参数</a:t>
            </a:r>
            <a:endParaRPr lang="en-US" altLang="zh-CN" sz="1100" dirty="0"/>
          </a:p>
        </p:txBody>
      </p:sp>
      <p:grpSp>
        <p:nvGrpSpPr>
          <p:cNvPr id="19" name="组合 18"/>
          <p:cNvGrpSpPr/>
          <p:nvPr/>
        </p:nvGrpSpPr>
        <p:grpSpPr>
          <a:xfrm flipV="1">
            <a:off x="609600" y="1030803"/>
            <a:ext cx="470284" cy="670057"/>
            <a:chOff x="3173412" y="596106"/>
            <a:chExt cx="960438" cy="1368425"/>
          </a:xfrm>
        </p:grpSpPr>
        <p:sp>
          <p:nvSpPr>
            <p:cNvPr id="20"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1"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2"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3"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4"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5"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6"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16" name="矩形 15"/>
          <p:cNvSpPr/>
          <p:nvPr/>
        </p:nvSpPr>
        <p:spPr>
          <a:xfrm>
            <a:off x="893325" y="3530488"/>
            <a:ext cx="3572224" cy="369332"/>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1 </a:t>
            </a:r>
            <a:r>
              <a:rPr lang="zh-CN" altLang="en-US" dirty="0" smtClean="0">
                <a:solidFill>
                  <a:schemeClr val="bg1"/>
                </a:solidFill>
                <a:latin typeface="微软雅黑" panose="020B0503020204020204" pitchFamily="34" charset="-122"/>
                <a:ea typeface="微软雅黑" panose="020B0503020204020204" pitchFamily="34" charset="-122"/>
              </a:rPr>
              <a:t>预</a:t>
            </a:r>
            <a:r>
              <a:rPr lang="zh-CN" altLang="en-US" dirty="0">
                <a:solidFill>
                  <a:schemeClr val="bg1"/>
                </a:solidFill>
                <a:latin typeface="微软雅黑" panose="020B0503020204020204" pitchFamily="34" charset="-122"/>
                <a:ea typeface="微软雅黑" panose="020B0503020204020204" pitchFamily="34" charset="-122"/>
              </a:rPr>
              <a:t>览打印效果并设置纸张方向</a:t>
            </a:r>
          </a:p>
        </p:txBody>
      </p:sp>
      <p:sp>
        <p:nvSpPr>
          <p:cNvPr id="17" name="矩形 16"/>
          <p:cNvSpPr/>
          <p:nvPr/>
        </p:nvSpPr>
        <p:spPr>
          <a:xfrm>
            <a:off x="8368541" y="3493024"/>
            <a:ext cx="1786112" cy="369332"/>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2 </a:t>
            </a:r>
            <a:r>
              <a:rPr lang="zh-CN" altLang="en-US" dirty="0" smtClean="0">
                <a:solidFill>
                  <a:schemeClr val="bg1"/>
                </a:solidFill>
                <a:latin typeface="微软雅黑" panose="020B0503020204020204" pitchFamily="34" charset="-122"/>
                <a:ea typeface="微软雅黑" panose="020B0503020204020204" pitchFamily="34" charset="-122"/>
              </a:rPr>
              <a:t>设</a:t>
            </a:r>
            <a:r>
              <a:rPr lang="zh-CN" altLang="en-US" dirty="0">
                <a:solidFill>
                  <a:schemeClr val="bg1"/>
                </a:solidFill>
                <a:latin typeface="微软雅黑" panose="020B0503020204020204" pitchFamily="34" charset="-122"/>
                <a:ea typeface="微软雅黑" panose="020B0503020204020204" pitchFamily="34" charset="-122"/>
              </a:rPr>
              <a:t>置居中方式</a:t>
            </a:r>
          </a:p>
        </p:txBody>
      </p:sp>
      <p:pic>
        <p:nvPicPr>
          <p:cNvPr id="2" name="图片 1"/>
          <p:cNvPicPr>
            <a:picLocks noChangeAspect="1"/>
          </p:cNvPicPr>
          <p:nvPr/>
        </p:nvPicPr>
        <p:blipFill>
          <a:blip r:embed="rId3"/>
          <a:stretch>
            <a:fillRect/>
          </a:stretch>
        </p:blipFill>
        <p:spPr>
          <a:xfrm>
            <a:off x="811705" y="3999762"/>
            <a:ext cx="5380383" cy="2405989"/>
          </a:xfrm>
          <a:prstGeom prst="rect">
            <a:avLst/>
          </a:prstGeom>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a:bodyPr>
          <a:lstStyle/>
          <a:p>
            <a:r>
              <a:rPr lang="zh-CN" altLang="en-US" dirty="0"/>
              <a:t>（五）工作表的打印与设置</a:t>
            </a:r>
          </a:p>
        </p:txBody>
      </p:sp>
      <p:sp>
        <p:nvSpPr>
          <p:cNvPr id="41" name="内容占位符 2"/>
          <p:cNvSpPr txBox="1"/>
          <p:nvPr/>
        </p:nvSpPr>
        <p:spPr>
          <a:xfrm>
            <a:off x="1001609" y="1912945"/>
            <a:ext cx="10045524" cy="1359644"/>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pPr>
            <a:r>
              <a:rPr lang="zh-CN" altLang="en-US" sz="2000" dirty="0"/>
              <a:t>当只需打印表格中的部分区域时，可先设置工作表的打印区域再进行打印。下面在“财务报表</a:t>
            </a:r>
            <a:r>
              <a:rPr lang="en-US" altLang="zh-CN" sz="2000" dirty="0"/>
              <a:t>04.et”</a:t>
            </a:r>
            <a:r>
              <a:rPr lang="zh-CN" altLang="en-US" sz="2000" dirty="0"/>
              <a:t>工作簿中设置打印区域，具体操作如下。</a:t>
            </a:r>
            <a:endParaRPr lang="zh-CN" altLang="en-US" sz="2000" dirty="0"/>
          </a:p>
        </p:txBody>
      </p:sp>
      <p:sp>
        <p:nvSpPr>
          <p:cNvPr id="13" name="内容占位符 3"/>
          <p:cNvSpPr>
            <a:spLocks noGrp="1"/>
          </p:cNvSpPr>
          <p:nvPr>
            <p:ph sz="quarter" idx="10"/>
          </p:nvPr>
        </p:nvSpPr>
        <p:spPr>
          <a:xfrm>
            <a:off x="669925" y="1122681"/>
            <a:ext cx="10912475" cy="862787"/>
          </a:xfrm>
        </p:spPr>
        <p:txBody>
          <a:bodyPr>
            <a:normAutofit/>
          </a:bodyPr>
          <a:lstStyle/>
          <a:p>
            <a:r>
              <a:rPr lang="en-US" altLang="zh-CN" dirty="0">
                <a:solidFill>
                  <a:schemeClr val="bg1"/>
                </a:solidFill>
              </a:rPr>
              <a:t>2</a:t>
            </a:r>
            <a:r>
              <a:rPr lang="zh-CN" altLang="zh-CN" dirty="0">
                <a:solidFill>
                  <a:schemeClr val="bg1"/>
                </a:solidFill>
              </a:rPr>
              <a:t>．</a:t>
            </a:r>
            <a:r>
              <a:rPr lang="zh-CN" altLang="en-US" dirty="0">
                <a:solidFill>
                  <a:schemeClr val="bg1"/>
                </a:solidFill>
              </a:rPr>
              <a:t>未来新一代计算机芯片技术</a:t>
            </a:r>
            <a:endParaRPr lang="en-US" altLang="zh-CN" sz="1100" dirty="0"/>
          </a:p>
        </p:txBody>
      </p:sp>
      <p:sp>
        <p:nvSpPr>
          <p:cNvPr id="14" name="矩形 13"/>
          <p:cNvSpPr/>
          <p:nvPr/>
        </p:nvSpPr>
        <p:spPr>
          <a:xfrm>
            <a:off x="1274324" y="1122681"/>
            <a:ext cx="2833850" cy="55675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内容占位符 3"/>
          <p:cNvSpPr txBox="1"/>
          <p:nvPr/>
        </p:nvSpPr>
        <p:spPr>
          <a:xfrm>
            <a:off x="669925" y="1122681"/>
            <a:ext cx="10912475" cy="862787"/>
          </a:xfrm>
          <a:prstGeom prst="rect">
            <a:avLst/>
          </a:prstGeom>
        </p:spPr>
        <p:txBody>
          <a:bodyPr vert="horz" lIns="91440" tIns="45720" rIns="91440" bIns="45720" rtlCol="0">
            <a:normAutofit/>
          </a:bodyPr>
          <a:lstStyle>
            <a:lvl1pPr marL="0" indent="625475" algn="l" defTabSz="914400" rtl="0" eaLnBrk="1" latinLnBrk="0" hangingPunct="1">
              <a:lnSpc>
                <a:spcPct val="130000"/>
              </a:lnSpc>
              <a:spcBef>
                <a:spcPts val="0"/>
              </a:spcBef>
              <a:buFont typeface="Arial" panose="020B0604020202020204" pitchFamily="34" charset="0"/>
              <a:buNone/>
              <a:defRPr sz="2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solidFill>
                  <a:schemeClr val="bg1"/>
                </a:solidFill>
              </a:rPr>
              <a:t>2</a:t>
            </a:r>
            <a:r>
              <a:rPr lang="zh-CN" altLang="en-US" dirty="0" smtClean="0">
                <a:solidFill>
                  <a:schemeClr val="bg1"/>
                </a:solidFill>
              </a:rPr>
              <a:t>．打印</a:t>
            </a:r>
            <a:r>
              <a:rPr lang="zh-CN" altLang="en-US" dirty="0">
                <a:solidFill>
                  <a:schemeClr val="bg1"/>
                </a:solidFill>
              </a:rPr>
              <a:t>部分区域</a:t>
            </a:r>
            <a:endParaRPr lang="en-US" altLang="zh-CN" sz="1100" dirty="0"/>
          </a:p>
        </p:txBody>
      </p:sp>
      <p:grpSp>
        <p:nvGrpSpPr>
          <p:cNvPr id="19" name="组合 18"/>
          <p:cNvGrpSpPr/>
          <p:nvPr/>
        </p:nvGrpSpPr>
        <p:grpSpPr>
          <a:xfrm flipV="1">
            <a:off x="609600" y="1030803"/>
            <a:ext cx="470284" cy="670057"/>
            <a:chOff x="3173412" y="596106"/>
            <a:chExt cx="960438" cy="1368425"/>
          </a:xfrm>
        </p:grpSpPr>
        <p:sp>
          <p:nvSpPr>
            <p:cNvPr id="20" name="Freeform 9"/>
            <p:cNvSpPr/>
            <p:nvPr/>
          </p:nvSpPr>
          <p:spPr bwMode="auto">
            <a:xfrm>
              <a:off x="3586162" y="1178719"/>
              <a:ext cx="193675" cy="214313"/>
            </a:xfrm>
            <a:custGeom>
              <a:avLst/>
              <a:gdLst>
                <a:gd name="T0" fmla="*/ 61 w 72"/>
                <a:gd name="T1" fmla="*/ 23 h 80"/>
                <a:gd name="T2" fmla="*/ 22 w 72"/>
                <a:gd name="T3" fmla="*/ 6 h 80"/>
                <a:gd name="T4" fmla="*/ 22 w 72"/>
                <a:gd name="T5" fmla="*/ 6 h 80"/>
                <a:gd name="T6" fmla="*/ 6 w 72"/>
                <a:gd name="T7" fmla="*/ 45 h 80"/>
                <a:gd name="T8" fmla="*/ 11 w 72"/>
                <a:gd name="T9" fmla="*/ 58 h 80"/>
                <a:gd name="T10" fmla="*/ 50 w 72"/>
                <a:gd name="T11" fmla="*/ 74 h 80"/>
                <a:gd name="T12" fmla="*/ 50 w 72"/>
                <a:gd name="T13" fmla="*/ 74 h 80"/>
                <a:gd name="T14" fmla="*/ 66 w 72"/>
                <a:gd name="T15" fmla="*/ 35 h 80"/>
                <a:gd name="T16" fmla="*/ 61 w 72"/>
                <a:gd name="T17" fmla="*/ 2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80">
                  <a:moveTo>
                    <a:pt x="61" y="23"/>
                  </a:moveTo>
                  <a:cubicBezTo>
                    <a:pt x="54" y="7"/>
                    <a:pt x="37" y="0"/>
                    <a:pt x="22" y="6"/>
                  </a:cubicBezTo>
                  <a:cubicBezTo>
                    <a:pt x="22" y="6"/>
                    <a:pt x="22" y="6"/>
                    <a:pt x="22" y="6"/>
                  </a:cubicBezTo>
                  <a:cubicBezTo>
                    <a:pt x="7" y="13"/>
                    <a:pt x="0" y="30"/>
                    <a:pt x="6" y="45"/>
                  </a:cubicBezTo>
                  <a:cubicBezTo>
                    <a:pt x="11" y="58"/>
                    <a:pt x="11" y="58"/>
                    <a:pt x="11" y="58"/>
                  </a:cubicBezTo>
                  <a:cubicBezTo>
                    <a:pt x="17" y="73"/>
                    <a:pt x="35" y="80"/>
                    <a:pt x="50" y="74"/>
                  </a:cubicBezTo>
                  <a:cubicBezTo>
                    <a:pt x="50" y="74"/>
                    <a:pt x="50" y="74"/>
                    <a:pt x="50" y="74"/>
                  </a:cubicBezTo>
                  <a:cubicBezTo>
                    <a:pt x="65" y="68"/>
                    <a:pt x="72" y="50"/>
                    <a:pt x="66" y="35"/>
                  </a:cubicBezTo>
                  <a:lnTo>
                    <a:pt x="61" y="23"/>
                  </a:lnTo>
                  <a:close/>
                </a:path>
              </a:pathLst>
            </a:custGeom>
            <a:solidFill>
              <a:srgbClr val="23A3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1" name="Freeform 10"/>
            <p:cNvSpPr/>
            <p:nvPr/>
          </p:nvSpPr>
          <p:spPr bwMode="auto">
            <a:xfrm>
              <a:off x="3173412" y="640556"/>
              <a:ext cx="866775" cy="838200"/>
            </a:xfrm>
            <a:custGeom>
              <a:avLst/>
              <a:gdLst>
                <a:gd name="T0" fmla="*/ 323 w 323"/>
                <a:gd name="T1" fmla="*/ 208 h 312"/>
                <a:gd name="T2" fmla="*/ 321 w 323"/>
                <a:gd name="T3" fmla="*/ 208 h 312"/>
                <a:gd name="T4" fmla="*/ 223 w 323"/>
                <a:gd name="T5" fmla="*/ 216 h 312"/>
                <a:gd name="T6" fmla="*/ 172 w 323"/>
                <a:gd name="T7" fmla="*/ 198 h 312"/>
                <a:gd name="T8" fmla="*/ 150 w 323"/>
                <a:gd name="T9" fmla="*/ 247 h 312"/>
                <a:gd name="T10" fmla="*/ 74 w 323"/>
                <a:gd name="T11" fmla="*/ 309 h 312"/>
                <a:gd name="T12" fmla="*/ 73 w 323"/>
                <a:gd name="T13" fmla="*/ 312 h 312"/>
                <a:gd name="T14" fmla="*/ 67 w 323"/>
                <a:gd name="T15" fmla="*/ 299 h 312"/>
                <a:gd name="T16" fmla="*/ 28 w 323"/>
                <a:gd name="T17" fmla="*/ 207 h 312"/>
                <a:gd name="T18" fmla="*/ 102 w 323"/>
                <a:gd name="T19" fmla="*/ 28 h 312"/>
                <a:gd name="T20" fmla="*/ 280 w 323"/>
                <a:gd name="T21" fmla="*/ 102 h 312"/>
                <a:gd name="T22" fmla="*/ 319 w 323"/>
                <a:gd name="T23" fmla="*/ 195 h 312"/>
                <a:gd name="T24" fmla="*/ 323 w 323"/>
                <a:gd name="T25" fmla="*/ 20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312">
                  <a:moveTo>
                    <a:pt x="323" y="208"/>
                  </a:moveTo>
                  <a:cubicBezTo>
                    <a:pt x="322" y="208"/>
                    <a:pt x="322" y="208"/>
                    <a:pt x="321" y="208"/>
                  </a:cubicBezTo>
                  <a:cubicBezTo>
                    <a:pt x="292" y="204"/>
                    <a:pt x="258" y="207"/>
                    <a:pt x="223" y="216"/>
                  </a:cubicBezTo>
                  <a:cubicBezTo>
                    <a:pt x="214" y="198"/>
                    <a:pt x="192" y="190"/>
                    <a:pt x="172" y="198"/>
                  </a:cubicBezTo>
                  <a:cubicBezTo>
                    <a:pt x="153" y="206"/>
                    <a:pt x="143" y="227"/>
                    <a:pt x="150" y="247"/>
                  </a:cubicBezTo>
                  <a:cubicBezTo>
                    <a:pt x="118" y="265"/>
                    <a:pt x="92" y="286"/>
                    <a:pt x="74" y="309"/>
                  </a:cubicBezTo>
                  <a:cubicBezTo>
                    <a:pt x="74" y="310"/>
                    <a:pt x="73" y="311"/>
                    <a:pt x="73" y="312"/>
                  </a:cubicBezTo>
                  <a:cubicBezTo>
                    <a:pt x="70" y="308"/>
                    <a:pt x="68" y="303"/>
                    <a:pt x="67" y="299"/>
                  </a:cubicBezTo>
                  <a:cubicBezTo>
                    <a:pt x="28" y="207"/>
                    <a:pt x="28" y="207"/>
                    <a:pt x="28" y="207"/>
                  </a:cubicBezTo>
                  <a:cubicBezTo>
                    <a:pt x="0" y="137"/>
                    <a:pt x="33" y="57"/>
                    <a:pt x="102" y="28"/>
                  </a:cubicBezTo>
                  <a:cubicBezTo>
                    <a:pt x="172" y="0"/>
                    <a:pt x="252" y="33"/>
                    <a:pt x="280" y="102"/>
                  </a:cubicBezTo>
                  <a:cubicBezTo>
                    <a:pt x="319" y="195"/>
                    <a:pt x="319" y="195"/>
                    <a:pt x="319" y="195"/>
                  </a:cubicBezTo>
                  <a:cubicBezTo>
                    <a:pt x="320" y="199"/>
                    <a:pt x="322" y="204"/>
                    <a:pt x="323" y="208"/>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2" name="Freeform 11"/>
            <p:cNvSpPr/>
            <p:nvPr/>
          </p:nvSpPr>
          <p:spPr bwMode="auto">
            <a:xfrm>
              <a:off x="3752850" y="1234281"/>
              <a:ext cx="325438" cy="400050"/>
            </a:xfrm>
            <a:custGeom>
              <a:avLst/>
              <a:gdLst>
                <a:gd name="T0" fmla="*/ 14 w 121"/>
                <a:gd name="T1" fmla="*/ 12 h 149"/>
                <a:gd name="T2" fmla="*/ 14 w 121"/>
                <a:gd name="T3" fmla="*/ 11 h 149"/>
                <a:gd name="T4" fmla="*/ 103 w 121"/>
                <a:gd name="T5" fmla="*/ 3 h 149"/>
                <a:gd name="T6" fmla="*/ 111 w 121"/>
                <a:gd name="T7" fmla="*/ 4 h 149"/>
                <a:gd name="T8" fmla="*/ 36 w 121"/>
                <a:gd name="T9" fmla="*/ 149 h 149"/>
                <a:gd name="T10" fmla="*/ 0 w 121"/>
                <a:gd name="T11" fmla="*/ 60 h 149"/>
                <a:gd name="T12" fmla="*/ 14 w 121"/>
                <a:gd name="T13" fmla="*/ 12 h 149"/>
              </a:gdLst>
              <a:ahLst/>
              <a:cxnLst>
                <a:cxn ang="0">
                  <a:pos x="T0" y="T1"/>
                </a:cxn>
                <a:cxn ang="0">
                  <a:pos x="T2" y="T3"/>
                </a:cxn>
                <a:cxn ang="0">
                  <a:pos x="T4" y="T5"/>
                </a:cxn>
                <a:cxn ang="0">
                  <a:pos x="T6" y="T7"/>
                </a:cxn>
                <a:cxn ang="0">
                  <a:pos x="T8" y="T9"/>
                </a:cxn>
                <a:cxn ang="0">
                  <a:pos x="T10" y="T11"/>
                </a:cxn>
                <a:cxn ang="0">
                  <a:pos x="T12" y="T13"/>
                </a:cxn>
              </a:cxnLst>
              <a:rect l="0" t="0" r="r" b="b"/>
              <a:pathLst>
                <a:path w="121" h="149">
                  <a:moveTo>
                    <a:pt x="14" y="12"/>
                  </a:moveTo>
                  <a:cubicBezTo>
                    <a:pt x="14" y="11"/>
                    <a:pt x="14" y="11"/>
                    <a:pt x="14" y="11"/>
                  </a:cubicBezTo>
                  <a:cubicBezTo>
                    <a:pt x="46" y="2"/>
                    <a:pt x="77" y="0"/>
                    <a:pt x="103" y="3"/>
                  </a:cubicBezTo>
                  <a:cubicBezTo>
                    <a:pt x="106" y="3"/>
                    <a:pt x="108" y="4"/>
                    <a:pt x="111" y="4"/>
                  </a:cubicBezTo>
                  <a:cubicBezTo>
                    <a:pt x="121" y="63"/>
                    <a:pt x="91" y="122"/>
                    <a:pt x="36" y="149"/>
                  </a:cubicBezTo>
                  <a:cubicBezTo>
                    <a:pt x="0" y="60"/>
                    <a:pt x="0" y="60"/>
                    <a:pt x="0" y="60"/>
                  </a:cubicBezTo>
                  <a:cubicBezTo>
                    <a:pt x="15" y="50"/>
                    <a:pt x="22" y="30"/>
                    <a:pt x="14" y="12"/>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3" name="Freeform 12"/>
            <p:cNvSpPr/>
            <p:nvPr/>
          </p:nvSpPr>
          <p:spPr bwMode="auto">
            <a:xfrm>
              <a:off x="3392487" y="1343819"/>
              <a:ext cx="417513" cy="360363"/>
            </a:xfrm>
            <a:custGeom>
              <a:avLst/>
              <a:gdLst>
                <a:gd name="T0" fmla="*/ 74 w 155"/>
                <a:gd name="T1" fmla="*/ 0 h 134"/>
                <a:gd name="T2" fmla="*/ 74 w 155"/>
                <a:gd name="T3" fmla="*/ 2 h 134"/>
                <a:gd name="T4" fmla="*/ 119 w 155"/>
                <a:gd name="T5" fmla="*/ 26 h 134"/>
                <a:gd name="T6" fmla="*/ 155 w 155"/>
                <a:gd name="T7" fmla="*/ 114 h 134"/>
                <a:gd name="T8" fmla="*/ 0 w 155"/>
                <a:gd name="T9" fmla="*/ 65 h 134"/>
                <a:gd name="T10" fmla="*/ 5 w 155"/>
                <a:gd name="T11" fmla="*/ 58 h 134"/>
                <a:gd name="T12" fmla="*/ 74 w 155"/>
                <a:gd name="T13" fmla="*/ 0 h 134"/>
              </a:gdLst>
              <a:ahLst/>
              <a:cxnLst>
                <a:cxn ang="0">
                  <a:pos x="T0" y="T1"/>
                </a:cxn>
                <a:cxn ang="0">
                  <a:pos x="T2" y="T3"/>
                </a:cxn>
                <a:cxn ang="0">
                  <a:pos x="T4" y="T5"/>
                </a:cxn>
                <a:cxn ang="0">
                  <a:pos x="T6" y="T7"/>
                </a:cxn>
                <a:cxn ang="0">
                  <a:pos x="T8" y="T9"/>
                </a:cxn>
                <a:cxn ang="0">
                  <a:pos x="T10" y="T11"/>
                </a:cxn>
                <a:cxn ang="0">
                  <a:pos x="T12" y="T13"/>
                </a:cxn>
              </a:cxnLst>
              <a:rect l="0" t="0" r="r" b="b"/>
              <a:pathLst>
                <a:path w="155" h="134">
                  <a:moveTo>
                    <a:pt x="74" y="0"/>
                  </a:moveTo>
                  <a:cubicBezTo>
                    <a:pt x="74" y="2"/>
                    <a:pt x="74" y="2"/>
                    <a:pt x="74" y="2"/>
                  </a:cubicBezTo>
                  <a:cubicBezTo>
                    <a:pt x="82" y="19"/>
                    <a:pt x="100" y="29"/>
                    <a:pt x="119" y="26"/>
                  </a:cubicBezTo>
                  <a:cubicBezTo>
                    <a:pt x="155" y="114"/>
                    <a:pt x="155" y="114"/>
                    <a:pt x="155" y="114"/>
                  </a:cubicBezTo>
                  <a:cubicBezTo>
                    <a:pt x="97" y="134"/>
                    <a:pt x="35" y="113"/>
                    <a:pt x="0" y="65"/>
                  </a:cubicBezTo>
                  <a:cubicBezTo>
                    <a:pt x="2" y="62"/>
                    <a:pt x="3" y="60"/>
                    <a:pt x="5" y="58"/>
                  </a:cubicBezTo>
                  <a:cubicBezTo>
                    <a:pt x="21" y="37"/>
                    <a:pt x="45" y="17"/>
                    <a:pt x="74" y="0"/>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4" name="Freeform 13"/>
            <p:cNvSpPr/>
            <p:nvPr/>
          </p:nvSpPr>
          <p:spPr bwMode="auto">
            <a:xfrm>
              <a:off x="3178175" y="1647031"/>
              <a:ext cx="784225" cy="317500"/>
            </a:xfrm>
            <a:custGeom>
              <a:avLst/>
              <a:gdLst>
                <a:gd name="T0" fmla="*/ 21 w 292"/>
                <a:gd name="T1" fmla="*/ 106 h 118"/>
                <a:gd name="T2" fmla="*/ 28 w 292"/>
                <a:gd name="T3" fmla="*/ 90 h 118"/>
                <a:gd name="T4" fmla="*/ 28 w 292"/>
                <a:gd name="T5" fmla="*/ 90 h 118"/>
                <a:gd name="T6" fmla="*/ 24 w 292"/>
                <a:gd name="T7" fmla="*/ 66 h 118"/>
                <a:gd name="T8" fmla="*/ 24 w 292"/>
                <a:gd name="T9" fmla="*/ 66 h 118"/>
                <a:gd name="T10" fmla="*/ 77 w 292"/>
                <a:gd name="T11" fmla="*/ 25 h 118"/>
                <a:gd name="T12" fmla="*/ 77 w 292"/>
                <a:gd name="T13" fmla="*/ 25 h 118"/>
                <a:gd name="T14" fmla="*/ 140 w 292"/>
                <a:gd name="T15" fmla="*/ 54 h 118"/>
                <a:gd name="T16" fmla="*/ 140 w 292"/>
                <a:gd name="T17" fmla="*/ 54 h 118"/>
                <a:gd name="T18" fmla="*/ 189 w 292"/>
                <a:gd name="T19" fmla="*/ 94 h 118"/>
                <a:gd name="T20" fmla="*/ 189 w 292"/>
                <a:gd name="T21" fmla="*/ 94 h 118"/>
                <a:gd name="T22" fmla="*/ 240 w 292"/>
                <a:gd name="T23" fmla="*/ 117 h 118"/>
                <a:gd name="T24" fmla="*/ 240 w 292"/>
                <a:gd name="T25" fmla="*/ 117 h 118"/>
                <a:gd name="T26" fmla="*/ 278 w 292"/>
                <a:gd name="T27" fmla="*/ 100 h 118"/>
                <a:gd name="T28" fmla="*/ 278 w 292"/>
                <a:gd name="T29" fmla="*/ 100 h 118"/>
                <a:gd name="T30" fmla="*/ 292 w 292"/>
                <a:gd name="T31" fmla="*/ 69 h 118"/>
                <a:gd name="T32" fmla="*/ 292 w 292"/>
                <a:gd name="T33" fmla="*/ 69 h 118"/>
                <a:gd name="T34" fmla="*/ 279 w 292"/>
                <a:gd name="T35" fmla="*/ 29 h 118"/>
                <a:gd name="T36" fmla="*/ 279 w 292"/>
                <a:gd name="T37" fmla="*/ 29 h 118"/>
                <a:gd name="T38" fmla="*/ 265 w 292"/>
                <a:gd name="T39" fmla="*/ 13 h 118"/>
                <a:gd name="T40" fmla="*/ 265 w 292"/>
                <a:gd name="T41" fmla="*/ 13 h 118"/>
                <a:gd name="T42" fmla="*/ 248 w 292"/>
                <a:gd name="T43" fmla="*/ 14 h 118"/>
                <a:gd name="T44" fmla="*/ 248 w 292"/>
                <a:gd name="T45" fmla="*/ 14 h 118"/>
                <a:gd name="T46" fmla="*/ 249 w 292"/>
                <a:gd name="T47" fmla="*/ 31 h 118"/>
                <a:gd name="T48" fmla="*/ 249 w 292"/>
                <a:gd name="T49" fmla="*/ 31 h 118"/>
                <a:gd name="T50" fmla="*/ 249 w 292"/>
                <a:gd name="T51" fmla="*/ 32 h 118"/>
                <a:gd name="T52" fmla="*/ 249 w 292"/>
                <a:gd name="T53" fmla="*/ 32 h 118"/>
                <a:gd name="T54" fmla="*/ 252 w 292"/>
                <a:gd name="T55" fmla="*/ 34 h 118"/>
                <a:gd name="T56" fmla="*/ 252 w 292"/>
                <a:gd name="T57" fmla="*/ 34 h 118"/>
                <a:gd name="T58" fmla="*/ 259 w 292"/>
                <a:gd name="T59" fmla="*/ 43 h 118"/>
                <a:gd name="T60" fmla="*/ 259 w 292"/>
                <a:gd name="T61" fmla="*/ 43 h 118"/>
                <a:gd name="T62" fmla="*/ 267 w 292"/>
                <a:gd name="T63" fmla="*/ 67 h 118"/>
                <a:gd name="T64" fmla="*/ 267 w 292"/>
                <a:gd name="T65" fmla="*/ 67 h 118"/>
                <a:gd name="T66" fmla="*/ 260 w 292"/>
                <a:gd name="T67" fmla="*/ 84 h 118"/>
                <a:gd name="T68" fmla="*/ 260 w 292"/>
                <a:gd name="T69" fmla="*/ 84 h 118"/>
                <a:gd name="T70" fmla="*/ 241 w 292"/>
                <a:gd name="T71" fmla="*/ 92 h 118"/>
                <a:gd name="T72" fmla="*/ 241 w 292"/>
                <a:gd name="T73" fmla="*/ 92 h 118"/>
                <a:gd name="T74" fmla="*/ 203 w 292"/>
                <a:gd name="T75" fmla="*/ 74 h 118"/>
                <a:gd name="T76" fmla="*/ 203 w 292"/>
                <a:gd name="T77" fmla="*/ 74 h 118"/>
                <a:gd name="T78" fmla="*/ 156 w 292"/>
                <a:gd name="T79" fmla="*/ 35 h 118"/>
                <a:gd name="T80" fmla="*/ 156 w 292"/>
                <a:gd name="T81" fmla="*/ 35 h 118"/>
                <a:gd name="T82" fmla="*/ 78 w 292"/>
                <a:gd name="T83" fmla="*/ 1 h 118"/>
                <a:gd name="T84" fmla="*/ 78 w 292"/>
                <a:gd name="T85" fmla="*/ 1 h 118"/>
                <a:gd name="T86" fmla="*/ 24 w 292"/>
                <a:gd name="T87" fmla="*/ 17 h 118"/>
                <a:gd name="T88" fmla="*/ 24 w 292"/>
                <a:gd name="T89" fmla="*/ 17 h 118"/>
                <a:gd name="T90" fmla="*/ 0 w 292"/>
                <a:gd name="T91" fmla="*/ 65 h 118"/>
                <a:gd name="T92" fmla="*/ 0 w 292"/>
                <a:gd name="T93" fmla="*/ 65 h 118"/>
                <a:gd name="T94" fmla="*/ 5 w 292"/>
                <a:gd name="T95" fmla="*/ 99 h 118"/>
                <a:gd name="T96" fmla="*/ 5 w 292"/>
                <a:gd name="T97" fmla="*/ 99 h 118"/>
                <a:gd name="T98" fmla="*/ 16 w 292"/>
                <a:gd name="T99" fmla="*/ 107 h 118"/>
                <a:gd name="T100" fmla="*/ 16 w 292"/>
                <a:gd name="T101" fmla="*/ 107 h 118"/>
                <a:gd name="T102" fmla="*/ 21 w 292"/>
                <a:gd name="T103"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2" h="118">
                  <a:moveTo>
                    <a:pt x="21" y="106"/>
                  </a:moveTo>
                  <a:cubicBezTo>
                    <a:pt x="27" y="104"/>
                    <a:pt x="31" y="97"/>
                    <a:pt x="28" y="90"/>
                  </a:cubicBezTo>
                  <a:cubicBezTo>
                    <a:pt x="28" y="90"/>
                    <a:pt x="28" y="90"/>
                    <a:pt x="28" y="90"/>
                  </a:cubicBezTo>
                  <a:cubicBezTo>
                    <a:pt x="25" y="81"/>
                    <a:pt x="24" y="73"/>
                    <a:pt x="24" y="66"/>
                  </a:cubicBezTo>
                  <a:cubicBezTo>
                    <a:pt x="24" y="66"/>
                    <a:pt x="24" y="66"/>
                    <a:pt x="24" y="66"/>
                  </a:cubicBezTo>
                  <a:cubicBezTo>
                    <a:pt x="26" y="41"/>
                    <a:pt x="46" y="24"/>
                    <a:pt x="77" y="25"/>
                  </a:cubicBezTo>
                  <a:cubicBezTo>
                    <a:pt x="77" y="25"/>
                    <a:pt x="77" y="25"/>
                    <a:pt x="77" y="25"/>
                  </a:cubicBezTo>
                  <a:cubicBezTo>
                    <a:pt x="95" y="26"/>
                    <a:pt x="117" y="34"/>
                    <a:pt x="140" y="54"/>
                  </a:cubicBezTo>
                  <a:cubicBezTo>
                    <a:pt x="140" y="54"/>
                    <a:pt x="140" y="54"/>
                    <a:pt x="140" y="54"/>
                  </a:cubicBezTo>
                  <a:cubicBezTo>
                    <a:pt x="155" y="67"/>
                    <a:pt x="172" y="82"/>
                    <a:pt x="189" y="94"/>
                  </a:cubicBezTo>
                  <a:cubicBezTo>
                    <a:pt x="189" y="94"/>
                    <a:pt x="189" y="94"/>
                    <a:pt x="189" y="94"/>
                  </a:cubicBezTo>
                  <a:cubicBezTo>
                    <a:pt x="205" y="106"/>
                    <a:pt x="222" y="116"/>
                    <a:pt x="240" y="117"/>
                  </a:cubicBezTo>
                  <a:cubicBezTo>
                    <a:pt x="240" y="117"/>
                    <a:pt x="240" y="117"/>
                    <a:pt x="240" y="117"/>
                  </a:cubicBezTo>
                  <a:cubicBezTo>
                    <a:pt x="254" y="118"/>
                    <a:pt x="268" y="112"/>
                    <a:pt x="278" y="100"/>
                  </a:cubicBezTo>
                  <a:cubicBezTo>
                    <a:pt x="278" y="100"/>
                    <a:pt x="278" y="100"/>
                    <a:pt x="278" y="100"/>
                  </a:cubicBezTo>
                  <a:cubicBezTo>
                    <a:pt x="287" y="90"/>
                    <a:pt x="291" y="79"/>
                    <a:pt x="292" y="69"/>
                  </a:cubicBezTo>
                  <a:cubicBezTo>
                    <a:pt x="292" y="69"/>
                    <a:pt x="292" y="69"/>
                    <a:pt x="292" y="69"/>
                  </a:cubicBezTo>
                  <a:cubicBezTo>
                    <a:pt x="292" y="52"/>
                    <a:pt x="285" y="39"/>
                    <a:pt x="279" y="29"/>
                  </a:cubicBezTo>
                  <a:cubicBezTo>
                    <a:pt x="279" y="29"/>
                    <a:pt x="279" y="29"/>
                    <a:pt x="279" y="29"/>
                  </a:cubicBezTo>
                  <a:cubicBezTo>
                    <a:pt x="272" y="19"/>
                    <a:pt x="265" y="13"/>
                    <a:pt x="265" y="13"/>
                  </a:cubicBezTo>
                  <a:cubicBezTo>
                    <a:pt x="265" y="13"/>
                    <a:pt x="265" y="13"/>
                    <a:pt x="265" y="13"/>
                  </a:cubicBezTo>
                  <a:cubicBezTo>
                    <a:pt x="260" y="9"/>
                    <a:pt x="252" y="9"/>
                    <a:pt x="248" y="14"/>
                  </a:cubicBezTo>
                  <a:cubicBezTo>
                    <a:pt x="248" y="14"/>
                    <a:pt x="248" y="14"/>
                    <a:pt x="248" y="14"/>
                  </a:cubicBezTo>
                  <a:cubicBezTo>
                    <a:pt x="243" y="19"/>
                    <a:pt x="244" y="27"/>
                    <a:pt x="249" y="31"/>
                  </a:cubicBezTo>
                  <a:cubicBezTo>
                    <a:pt x="249" y="31"/>
                    <a:pt x="249" y="31"/>
                    <a:pt x="249" y="31"/>
                  </a:cubicBezTo>
                  <a:cubicBezTo>
                    <a:pt x="249" y="31"/>
                    <a:pt x="249" y="31"/>
                    <a:pt x="249" y="32"/>
                  </a:cubicBezTo>
                  <a:cubicBezTo>
                    <a:pt x="249" y="32"/>
                    <a:pt x="249" y="32"/>
                    <a:pt x="249" y="32"/>
                  </a:cubicBezTo>
                  <a:cubicBezTo>
                    <a:pt x="250" y="32"/>
                    <a:pt x="251" y="33"/>
                    <a:pt x="252" y="34"/>
                  </a:cubicBezTo>
                  <a:cubicBezTo>
                    <a:pt x="252" y="34"/>
                    <a:pt x="252" y="34"/>
                    <a:pt x="252" y="34"/>
                  </a:cubicBezTo>
                  <a:cubicBezTo>
                    <a:pt x="253" y="36"/>
                    <a:pt x="256" y="39"/>
                    <a:pt x="259" y="43"/>
                  </a:cubicBezTo>
                  <a:cubicBezTo>
                    <a:pt x="259" y="43"/>
                    <a:pt x="259" y="43"/>
                    <a:pt x="259" y="43"/>
                  </a:cubicBezTo>
                  <a:cubicBezTo>
                    <a:pt x="264" y="50"/>
                    <a:pt x="268" y="59"/>
                    <a:pt x="267" y="67"/>
                  </a:cubicBezTo>
                  <a:cubicBezTo>
                    <a:pt x="267" y="67"/>
                    <a:pt x="267" y="67"/>
                    <a:pt x="267" y="67"/>
                  </a:cubicBezTo>
                  <a:cubicBezTo>
                    <a:pt x="267" y="73"/>
                    <a:pt x="265" y="78"/>
                    <a:pt x="260" y="84"/>
                  </a:cubicBezTo>
                  <a:cubicBezTo>
                    <a:pt x="260" y="84"/>
                    <a:pt x="260" y="84"/>
                    <a:pt x="260" y="84"/>
                  </a:cubicBezTo>
                  <a:cubicBezTo>
                    <a:pt x="253" y="91"/>
                    <a:pt x="248" y="92"/>
                    <a:pt x="241" y="92"/>
                  </a:cubicBezTo>
                  <a:cubicBezTo>
                    <a:pt x="241" y="92"/>
                    <a:pt x="241" y="92"/>
                    <a:pt x="241" y="92"/>
                  </a:cubicBezTo>
                  <a:cubicBezTo>
                    <a:pt x="232" y="92"/>
                    <a:pt x="218" y="85"/>
                    <a:pt x="203" y="74"/>
                  </a:cubicBezTo>
                  <a:cubicBezTo>
                    <a:pt x="203" y="74"/>
                    <a:pt x="203" y="74"/>
                    <a:pt x="203" y="74"/>
                  </a:cubicBezTo>
                  <a:cubicBezTo>
                    <a:pt x="188" y="63"/>
                    <a:pt x="172" y="49"/>
                    <a:pt x="156" y="35"/>
                  </a:cubicBezTo>
                  <a:cubicBezTo>
                    <a:pt x="156" y="35"/>
                    <a:pt x="156" y="35"/>
                    <a:pt x="156" y="35"/>
                  </a:cubicBezTo>
                  <a:cubicBezTo>
                    <a:pt x="130" y="13"/>
                    <a:pt x="103" y="2"/>
                    <a:pt x="78" y="1"/>
                  </a:cubicBezTo>
                  <a:cubicBezTo>
                    <a:pt x="78" y="1"/>
                    <a:pt x="78" y="1"/>
                    <a:pt x="78" y="1"/>
                  </a:cubicBezTo>
                  <a:cubicBezTo>
                    <a:pt x="57" y="0"/>
                    <a:pt x="38" y="5"/>
                    <a:pt x="24" y="17"/>
                  </a:cubicBezTo>
                  <a:cubicBezTo>
                    <a:pt x="24" y="17"/>
                    <a:pt x="24" y="17"/>
                    <a:pt x="24" y="17"/>
                  </a:cubicBezTo>
                  <a:cubicBezTo>
                    <a:pt x="10" y="28"/>
                    <a:pt x="1" y="45"/>
                    <a:pt x="0" y="65"/>
                  </a:cubicBezTo>
                  <a:cubicBezTo>
                    <a:pt x="0" y="65"/>
                    <a:pt x="0" y="65"/>
                    <a:pt x="0" y="65"/>
                  </a:cubicBezTo>
                  <a:cubicBezTo>
                    <a:pt x="0" y="76"/>
                    <a:pt x="1" y="87"/>
                    <a:pt x="5" y="99"/>
                  </a:cubicBezTo>
                  <a:cubicBezTo>
                    <a:pt x="5" y="99"/>
                    <a:pt x="5" y="99"/>
                    <a:pt x="5" y="99"/>
                  </a:cubicBezTo>
                  <a:cubicBezTo>
                    <a:pt x="7" y="103"/>
                    <a:pt x="11" y="106"/>
                    <a:pt x="16" y="107"/>
                  </a:cubicBezTo>
                  <a:cubicBezTo>
                    <a:pt x="16" y="107"/>
                    <a:pt x="16" y="107"/>
                    <a:pt x="16" y="107"/>
                  </a:cubicBezTo>
                  <a:cubicBezTo>
                    <a:pt x="18" y="107"/>
                    <a:pt x="19" y="107"/>
                    <a:pt x="21" y="106"/>
                  </a:cubicBezTo>
                  <a:close/>
                </a:path>
              </a:pathLst>
            </a:custGeom>
            <a:solidFill>
              <a:srgbClr val="3B44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5" name="Freeform 14"/>
            <p:cNvSpPr/>
            <p:nvPr/>
          </p:nvSpPr>
          <p:spPr bwMode="auto">
            <a:xfrm>
              <a:off x="3940175" y="748506"/>
              <a:ext cx="193675" cy="104775"/>
            </a:xfrm>
            <a:custGeom>
              <a:avLst/>
              <a:gdLst>
                <a:gd name="T0" fmla="*/ 1 w 72"/>
                <a:gd name="T1" fmla="*/ 30 h 39"/>
                <a:gd name="T2" fmla="*/ 3 w 72"/>
                <a:gd name="T3" fmla="*/ 35 h 39"/>
                <a:gd name="T4" fmla="*/ 7 w 72"/>
                <a:gd name="T5" fmla="*/ 38 h 39"/>
                <a:gd name="T6" fmla="*/ 70 w 72"/>
                <a:gd name="T7" fmla="*/ 22 h 39"/>
                <a:gd name="T8" fmla="*/ 71 w 72"/>
                <a:gd name="T9" fmla="*/ 17 h 39"/>
                <a:gd name="T10" fmla="*/ 66 w 72"/>
                <a:gd name="T11" fmla="*/ 3 h 39"/>
                <a:gd name="T12" fmla="*/ 62 w 72"/>
                <a:gd name="T13" fmla="*/ 0 h 39"/>
                <a:gd name="T14" fmla="*/ 2 w 72"/>
                <a:gd name="T15" fmla="*/ 25 h 39"/>
                <a:gd name="T16" fmla="*/ 1 w 7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39">
                  <a:moveTo>
                    <a:pt x="1" y="30"/>
                  </a:moveTo>
                  <a:cubicBezTo>
                    <a:pt x="3" y="35"/>
                    <a:pt x="3" y="35"/>
                    <a:pt x="3" y="35"/>
                  </a:cubicBezTo>
                  <a:cubicBezTo>
                    <a:pt x="4" y="37"/>
                    <a:pt x="5" y="39"/>
                    <a:pt x="7" y="38"/>
                  </a:cubicBezTo>
                  <a:cubicBezTo>
                    <a:pt x="70" y="22"/>
                    <a:pt x="70" y="22"/>
                    <a:pt x="70" y="22"/>
                  </a:cubicBezTo>
                  <a:cubicBezTo>
                    <a:pt x="71" y="21"/>
                    <a:pt x="72" y="19"/>
                    <a:pt x="71" y="17"/>
                  </a:cubicBezTo>
                  <a:cubicBezTo>
                    <a:pt x="66" y="3"/>
                    <a:pt x="66" y="3"/>
                    <a:pt x="66" y="3"/>
                  </a:cubicBezTo>
                  <a:cubicBezTo>
                    <a:pt x="65" y="1"/>
                    <a:pt x="64" y="0"/>
                    <a:pt x="62" y="0"/>
                  </a:cubicBezTo>
                  <a:cubicBezTo>
                    <a:pt x="2" y="25"/>
                    <a:pt x="2" y="25"/>
                    <a:pt x="2" y="25"/>
                  </a:cubicBezTo>
                  <a:cubicBezTo>
                    <a:pt x="1" y="26"/>
                    <a:pt x="0" y="28"/>
                    <a:pt x="1" y="3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6" name="Freeform 15"/>
            <p:cNvSpPr/>
            <p:nvPr/>
          </p:nvSpPr>
          <p:spPr bwMode="auto">
            <a:xfrm>
              <a:off x="3876675" y="596106"/>
              <a:ext cx="133350" cy="182563"/>
            </a:xfrm>
            <a:custGeom>
              <a:avLst/>
              <a:gdLst>
                <a:gd name="T0" fmla="*/ 2 w 50"/>
                <a:gd name="T1" fmla="*/ 64 h 68"/>
                <a:gd name="T2" fmla="*/ 7 w 50"/>
                <a:gd name="T3" fmla="*/ 66 h 68"/>
                <a:gd name="T4" fmla="*/ 12 w 50"/>
                <a:gd name="T5" fmla="*/ 66 h 68"/>
                <a:gd name="T6" fmla="*/ 49 w 50"/>
                <a:gd name="T7" fmla="*/ 13 h 68"/>
                <a:gd name="T8" fmla="*/ 47 w 50"/>
                <a:gd name="T9" fmla="*/ 9 h 68"/>
                <a:gd name="T10" fmla="*/ 34 w 50"/>
                <a:gd name="T11" fmla="*/ 1 h 68"/>
                <a:gd name="T12" fmla="*/ 30 w 50"/>
                <a:gd name="T13" fmla="*/ 1 h 68"/>
                <a:gd name="T14" fmla="*/ 0 w 50"/>
                <a:gd name="T15" fmla="*/ 59 h 68"/>
                <a:gd name="T16" fmla="*/ 2 w 50"/>
                <a:gd name="T17"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8">
                  <a:moveTo>
                    <a:pt x="2" y="64"/>
                  </a:moveTo>
                  <a:cubicBezTo>
                    <a:pt x="7" y="66"/>
                    <a:pt x="7" y="66"/>
                    <a:pt x="7" y="66"/>
                  </a:cubicBezTo>
                  <a:cubicBezTo>
                    <a:pt x="9" y="68"/>
                    <a:pt x="11" y="68"/>
                    <a:pt x="12" y="66"/>
                  </a:cubicBezTo>
                  <a:cubicBezTo>
                    <a:pt x="49" y="13"/>
                    <a:pt x="49" y="13"/>
                    <a:pt x="49" y="13"/>
                  </a:cubicBezTo>
                  <a:cubicBezTo>
                    <a:pt x="50" y="12"/>
                    <a:pt x="49" y="10"/>
                    <a:pt x="47" y="9"/>
                  </a:cubicBezTo>
                  <a:cubicBezTo>
                    <a:pt x="34" y="1"/>
                    <a:pt x="34" y="1"/>
                    <a:pt x="34" y="1"/>
                  </a:cubicBezTo>
                  <a:cubicBezTo>
                    <a:pt x="33" y="0"/>
                    <a:pt x="30" y="0"/>
                    <a:pt x="30" y="1"/>
                  </a:cubicBezTo>
                  <a:cubicBezTo>
                    <a:pt x="0" y="59"/>
                    <a:pt x="0" y="59"/>
                    <a:pt x="0" y="59"/>
                  </a:cubicBezTo>
                  <a:cubicBezTo>
                    <a:pt x="0" y="61"/>
                    <a:pt x="1" y="63"/>
                    <a:pt x="2" y="64"/>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16" name="矩形 15"/>
          <p:cNvSpPr/>
          <p:nvPr/>
        </p:nvSpPr>
        <p:spPr>
          <a:xfrm>
            <a:off x="2530610" y="6340679"/>
            <a:ext cx="1786112" cy="369332"/>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1 </a:t>
            </a:r>
            <a:r>
              <a:rPr lang="zh-CN" altLang="en-US" dirty="0" smtClean="0">
                <a:solidFill>
                  <a:schemeClr val="bg1"/>
                </a:solidFill>
                <a:latin typeface="微软雅黑" panose="020B0503020204020204" pitchFamily="34" charset="-122"/>
                <a:ea typeface="微软雅黑" panose="020B0503020204020204" pitchFamily="34" charset="-122"/>
              </a:rPr>
              <a:t>设</a:t>
            </a:r>
            <a:r>
              <a:rPr lang="zh-CN" altLang="en-US" dirty="0">
                <a:solidFill>
                  <a:schemeClr val="bg1"/>
                </a:solidFill>
                <a:latin typeface="微软雅黑" panose="020B0503020204020204" pitchFamily="34" charset="-122"/>
                <a:ea typeface="微软雅黑" panose="020B0503020204020204" pitchFamily="34" charset="-122"/>
              </a:rPr>
              <a:t>置打印区域</a:t>
            </a:r>
          </a:p>
        </p:txBody>
      </p:sp>
      <p:sp>
        <p:nvSpPr>
          <p:cNvPr id="17" name="矩形 16"/>
          <p:cNvSpPr/>
          <p:nvPr/>
        </p:nvSpPr>
        <p:spPr>
          <a:xfrm>
            <a:off x="6962415" y="6340679"/>
            <a:ext cx="2360385" cy="369332"/>
          </a:xfrm>
          <a:prstGeom prst="rect">
            <a:avLst/>
          </a:prstGeom>
          <a:solidFill>
            <a:schemeClr val="accent1">
              <a:lumMod val="60000"/>
              <a:lumOff val="40000"/>
            </a:schemeClr>
          </a:solidFill>
        </p:spPr>
        <p:txBody>
          <a:bodyPr vert="horz"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2 </a:t>
            </a:r>
            <a:r>
              <a:rPr lang="zh-CN" altLang="en-US" dirty="0" smtClean="0">
                <a:solidFill>
                  <a:schemeClr val="bg1"/>
                </a:solidFill>
                <a:latin typeface="微软雅黑" panose="020B0503020204020204" pitchFamily="34" charset="-122"/>
                <a:ea typeface="微软雅黑" panose="020B0503020204020204" pitchFamily="34" charset="-122"/>
              </a:rPr>
              <a:t>确认打印</a:t>
            </a: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2228122" y="2941682"/>
            <a:ext cx="7247182" cy="3214331"/>
          </a:xfrm>
          <a:prstGeom prst="rect">
            <a:avLst/>
          </a:prstGeom>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54292" y="-2"/>
            <a:ext cx="11933776" cy="5301295"/>
          </a:xfrm>
          <a:prstGeom prst="rect">
            <a:avLst/>
          </a:prstGeom>
          <a:solidFill>
            <a:schemeClr val="tx1">
              <a:lumMod val="95000"/>
              <a:lumOff val="5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15"/>
          <p:cNvSpPr/>
          <p:nvPr/>
        </p:nvSpPr>
        <p:spPr>
          <a:xfrm>
            <a:off x="2300926" y="0"/>
            <a:ext cx="4336612" cy="5048251"/>
          </a:xfrm>
          <a:custGeom>
            <a:avLst/>
            <a:gdLst>
              <a:gd name="connsiteX0" fmla="*/ 0 w 4336612"/>
              <a:gd name="connsiteY0" fmla="*/ 0 h 5048251"/>
              <a:gd name="connsiteX1" fmla="*/ 1362309 w 4336612"/>
              <a:gd name="connsiteY1" fmla="*/ 0 h 5048251"/>
              <a:gd name="connsiteX2" fmla="*/ 4336612 w 4336612"/>
              <a:gd name="connsiteY2" fmla="*/ 2974304 h 5048251"/>
              <a:gd name="connsiteX3" fmla="*/ 2262665 w 4336612"/>
              <a:gd name="connsiteY3" fmla="*/ 5048251 h 5048251"/>
              <a:gd name="connsiteX4" fmla="*/ 900356 w 4336612"/>
              <a:gd name="connsiteY4" fmla="*/ 5048251 h 5048251"/>
              <a:gd name="connsiteX5" fmla="*/ 2974303 w 4336612"/>
              <a:gd name="connsiteY5" fmla="*/ 2974304 h 504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36612" h="5048251">
                <a:moveTo>
                  <a:pt x="0" y="0"/>
                </a:moveTo>
                <a:lnTo>
                  <a:pt x="1362309" y="0"/>
                </a:lnTo>
                <a:lnTo>
                  <a:pt x="4336612" y="2974304"/>
                </a:lnTo>
                <a:lnTo>
                  <a:pt x="2262665" y="5048251"/>
                </a:lnTo>
                <a:lnTo>
                  <a:pt x="900356" y="5048251"/>
                </a:lnTo>
                <a:lnTo>
                  <a:pt x="2974303" y="297430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5052873" y="3553387"/>
            <a:ext cx="6356944" cy="1200329"/>
          </a:xfrm>
          <a:prstGeom prst="rect">
            <a:avLst/>
          </a:prstGeom>
          <a:noFill/>
        </p:spPr>
        <p:txBody>
          <a:bodyPr wrap="square" rtlCol="0">
            <a:spAutoFit/>
            <a:scene3d>
              <a:camera prst="orthographicFront"/>
              <a:lightRig rig="threePt" dir="t"/>
            </a:scene3d>
            <a:sp3d contourW="12700"/>
          </a:bodyPr>
          <a:lstStyle/>
          <a:p>
            <a:pPr lvl="0" algn="r">
              <a:defRPr/>
            </a:pPr>
            <a:r>
              <a:rPr lang="zh-CN" altLang="en-US" sz="7200" b="1" dirty="0">
                <a:solidFill>
                  <a:schemeClr val="accent2"/>
                </a:solidFill>
                <a:effectLst>
                  <a:outerShdw blurRad="419100" dist="38100" dir="2700000" algn="tl">
                    <a:srgbClr val="000000">
                      <a:alpha val="43137"/>
                    </a:srgbClr>
                  </a:outerShdw>
                </a:effectLst>
                <a:latin typeface="微软雅黑" panose="020B0503020204020204" pitchFamily="34" charset="-122"/>
              </a:rPr>
              <a:t>感谢聆听</a:t>
            </a:r>
            <a:endParaRPr kumimoji="0" lang="zh-CN" altLang="en-US" sz="7200" b="1" i="0" u="none" strike="noStrike" kern="1200" cap="none" spc="0" normalizeH="0" baseline="0" noProof="0" dirty="0">
              <a:ln>
                <a:noFill/>
              </a:ln>
              <a:solidFill>
                <a:schemeClr val="accent2"/>
              </a:solidFill>
              <a:effectLst>
                <a:outerShdw blurRad="419100" dist="38100" dir="2700000" algn="tl">
                  <a:srgbClr val="000000">
                    <a:alpha val="43137"/>
                  </a:srgbClr>
                </a:outerShdw>
              </a:effectLst>
              <a:uLnTx/>
              <a:uFillTx/>
              <a:latin typeface="微软雅黑" panose="020B0503020204020204" pitchFamily="34" charset="-122"/>
              <a:ea typeface="微软雅黑" panose="020B0503020204020204" pitchFamily="34" charset="-122"/>
            </a:endParaRPr>
          </a:p>
        </p:txBody>
      </p:sp>
      <p:sp>
        <p:nvSpPr>
          <p:cNvPr id="20" name="任意多边形 19"/>
          <p:cNvSpPr/>
          <p:nvPr/>
        </p:nvSpPr>
        <p:spPr>
          <a:xfrm>
            <a:off x="-54292" y="1809749"/>
            <a:ext cx="4922244" cy="5048251"/>
          </a:xfrm>
          <a:custGeom>
            <a:avLst/>
            <a:gdLst>
              <a:gd name="connsiteX0" fmla="*/ 0 w 4922244"/>
              <a:gd name="connsiteY0" fmla="*/ 0 h 5048251"/>
              <a:gd name="connsiteX1" fmla="*/ 1947941 w 4922244"/>
              <a:gd name="connsiteY1" fmla="*/ 0 h 5048251"/>
              <a:gd name="connsiteX2" fmla="*/ 4922244 w 4922244"/>
              <a:gd name="connsiteY2" fmla="*/ 2974304 h 5048251"/>
              <a:gd name="connsiteX3" fmla="*/ 2848297 w 4922244"/>
              <a:gd name="connsiteY3" fmla="*/ 5048251 h 5048251"/>
              <a:gd name="connsiteX4" fmla="*/ 0 w 4922244"/>
              <a:gd name="connsiteY4" fmla="*/ 5048251 h 5048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2244" h="5048251">
                <a:moveTo>
                  <a:pt x="0" y="0"/>
                </a:moveTo>
                <a:lnTo>
                  <a:pt x="1947941" y="0"/>
                </a:lnTo>
                <a:lnTo>
                  <a:pt x="4922244" y="2974304"/>
                </a:lnTo>
                <a:lnTo>
                  <a:pt x="2848297" y="5048251"/>
                </a:lnTo>
                <a:lnTo>
                  <a:pt x="0" y="5048251"/>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7340703" y="5526346"/>
            <a:ext cx="3826336" cy="5232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78780" y="5629032"/>
            <a:ext cx="1638608" cy="341072"/>
          </a:xfrm>
          <a:prstGeom prst="rect">
            <a:avLst/>
          </a:prstGeom>
        </p:spPr>
      </p:pic>
      <p:sp>
        <p:nvSpPr>
          <p:cNvPr id="4" name="矩形 3"/>
          <p:cNvSpPr/>
          <p:nvPr/>
        </p:nvSpPr>
        <p:spPr>
          <a:xfrm>
            <a:off x="6637538" y="2907056"/>
            <a:ext cx="4669155" cy="646331"/>
          </a:xfrm>
          <a:prstGeom prst="rect">
            <a:avLst/>
          </a:prstGeom>
        </p:spPr>
        <p:txBody>
          <a:bodyPr wrap="square">
            <a:spAutoFit/>
          </a:bodyPr>
          <a:lstStyle/>
          <a:p>
            <a:pPr algn="r"/>
            <a:r>
              <a:rPr lang="zh-CN" altLang="en-US" dirty="0">
                <a:solidFill>
                  <a:schemeClr val="accent2"/>
                </a:solidFill>
              </a:rPr>
              <a:t>信息技术（基础模块）</a:t>
            </a:r>
          </a:p>
          <a:p>
            <a:pPr algn="r"/>
            <a:r>
              <a:rPr lang="zh-CN" altLang="en-US" dirty="0">
                <a:solidFill>
                  <a:schemeClr val="accent2"/>
                </a:solidFill>
              </a:rPr>
              <a:t>（</a:t>
            </a:r>
            <a:r>
              <a:rPr lang="en-US" altLang="zh-CN" dirty="0">
                <a:solidFill>
                  <a:schemeClr val="accent2"/>
                </a:solidFill>
              </a:rPr>
              <a:t>WPS Office</a:t>
            </a:r>
            <a:r>
              <a:rPr lang="zh-CN" altLang="en-US" dirty="0">
                <a:solidFill>
                  <a:schemeClr val="accent2"/>
                </a:solidFill>
              </a:rPr>
              <a:t>）（慕课版）</a:t>
            </a:r>
          </a:p>
        </p:txBody>
      </p:sp>
    </p:spTree>
    <p:extLst>
      <p:ext uri="{BB962C8B-B14F-4D97-AF65-F5344CB8AC3E}">
        <p14:creationId xmlns:p14="http://schemas.microsoft.com/office/powerpoint/2010/main" val="3980882530"/>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矩形 74"/>
          <p:cNvSpPr/>
          <p:nvPr/>
        </p:nvSpPr>
        <p:spPr bwMode="auto">
          <a:xfrm>
            <a:off x="0" y="1538514"/>
            <a:ext cx="12192000" cy="5319486"/>
          </a:xfrm>
          <a:prstGeom prst="rect">
            <a:avLst/>
          </a:prstGeom>
          <a:solidFill>
            <a:schemeClr val="accent3">
              <a:alpha val="2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cxnSp>
        <p:nvCxnSpPr>
          <p:cNvPr id="70" name="直接连接符 69"/>
          <p:cNvCxnSpPr/>
          <p:nvPr/>
        </p:nvCxnSpPr>
        <p:spPr bwMode="auto">
          <a:xfrm flipH="1">
            <a:off x="667657" y="5524215"/>
            <a:ext cx="3790920" cy="0"/>
          </a:xfrm>
          <a:prstGeom prst="line">
            <a:avLst/>
          </a:prstGeom>
          <a:solidFill>
            <a:schemeClr val="accent1"/>
          </a:solidFill>
          <a:ln w="28575" cap="flat" cmpd="sng" algn="ctr">
            <a:solidFill>
              <a:schemeClr val="tx1">
                <a:lumMod val="50000"/>
                <a:lumOff val="50000"/>
              </a:schemeClr>
            </a:solidFill>
            <a:prstDash val="dash"/>
            <a:round/>
            <a:headEnd type="none" w="med" len="med"/>
            <a:tailEnd type="oval"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直接连接符 58"/>
          <p:cNvCxnSpPr/>
          <p:nvPr/>
        </p:nvCxnSpPr>
        <p:spPr bwMode="auto">
          <a:xfrm flipH="1">
            <a:off x="667657" y="2480962"/>
            <a:ext cx="3790920" cy="0"/>
          </a:xfrm>
          <a:prstGeom prst="line">
            <a:avLst/>
          </a:prstGeom>
          <a:solidFill>
            <a:schemeClr val="accent1"/>
          </a:solidFill>
          <a:ln w="28575" cap="flat" cmpd="sng" algn="ctr">
            <a:solidFill>
              <a:schemeClr val="tx1">
                <a:lumMod val="50000"/>
                <a:lumOff val="50000"/>
              </a:schemeClr>
            </a:solidFill>
            <a:prstDash val="dash"/>
            <a:round/>
            <a:headEnd type="none" w="med" len="med"/>
            <a:tailEnd type="oval"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直接连接符 68"/>
          <p:cNvCxnSpPr/>
          <p:nvPr/>
        </p:nvCxnSpPr>
        <p:spPr bwMode="auto">
          <a:xfrm flipH="1">
            <a:off x="667657" y="3880938"/>
            <a:ext cx="3790920" cy="0"/>
          </a:xfrm>
          <a:prstGeom prst="line">
            <a:avLst/>
          </a:prstGeom>
          <a:solidFill>
            <a:schemeClr val="accent1"/>
          </a:solidFill>
          <a:ln w="28575" cap="flat" cmpd="sng" algn="ctr">
            <a:solidFill>
              <a:schemeClr val="tx1">
                <a:lumMod val="50000"/>
                <a:lumOff val="50000"/>
              </a:schemeClr>
            </a:solidFill>
            <a:prstDash val="dash"/>
            <a:round/>
            <a:headEnd type="none" w="med" len="med"/>
            <a:tailEnd type="oval"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Shape 120"/>
          <p:cNvSpPr/>
          <p:nvPr/>
        </p:nvSpPr>
        <p:spPr>
          <a:xfrm rot="912886" flipH="1">
            <a:off x="4761216" y="2756016"/>
            <a:ext cx="2770127" cy="212982"/>
          </a:xfrm>
          <a:prstGeom prst="rect">
            <a:avLst/>
          </a:prstGeom>
          <a:solidFill>
            <a:srgbClr val="808785">
              <a:alpha val="60000"/>
            </a:srgbClr>
          </a:solidFill>
          <a:ln w="12700">
            <a:miter lim="400000"/>
          </a:ln>
        </p:spPr>
        <p:txBody>
          <a:bodyPr lIns="50800" tIns="50800" rIns="50800" bIns="50800" anchor="ctr"/>
          <a:lstStyle/>
          <a:p>
            <a:pPr>
              <a:defRPr>
                <a:solidFill>
                  <a:srgbClr val="FFFFFF"/>
                </a:solidFill>
              </a:defRPr>
            </a:pPr>
            <a:endParaRPr/>
          </a:p>
        </p:txBody>
      </p:sp>
      <p:sp>
        <p:nvSpPr>
          <p:cNvPr id="8" name="Shape 122"/>
          <p:cNvSpPr/>
          <p:nvPr/>
        </p:nvSpPr>
        <p:spPr>
          <a:xfrm rot="20623009">
            <a:off x="5057716" y="3476812"/>
            <a:ext cx="2156946" cy="212983"/>
          </a:xfrm>
          <a:prstGeom prst="rect">
            <a:avLst/>
          </a:prstGeom>
          <a:solidFill>
            <a:srgbClr val="808785">
              <a:alpha val="60000"/>
            </a:srgbClr>
          </a:solidFill>
          <a:ln w="12700">
            <a:miter lim="400000"/>
          </a:ln>
        </p:spPr>
        <p:txBody>
          <a:bodyPr lIns="50800" tIns="50800" rIns="50800" bIns="50800" anchor="ctr"/>
          <a:lstStyle/>
          <a:p>
            <a:pPr>
              <a:defRPr>
                <a:solidFill>
                  <a:srgbClr val="FFFFFF"/>
                </a:solidFill>
              </a:defRPr>
            </a:pPr>
            <a:endParaRPr/>
          </a:p>
        </p:txBody>
      </p:sp>
      <p:grpSp>
        <p:nvGrpSpPr>
          <p:cNvPr id="21" name="Group 138"/>
          <p:cNvGrpSpPr/>
          <p:nvPr/>
        </p:nvGrpSpPr>
        <p:grpSpPr>
          <a:xfrm>
            <a:off x="4302293" y="1869590"/>
            <a:ext cx="1067175" cy="1067174"/>
            <a:chOff x="0" y="0"/>
            <a:chExt cx="1270000" cy="1270000"/>
          </a:xfrm>
        </p:grpSpPr>
        <p:sp>
          <p:nvSpPr>
            <p:cNvPr id="22" name="Shape 135"/>
            <p:cNvSpPr/>
            <p:nvPr/>
          </p:nvSpPr>
          <p:spPr>
            <a:xfrm>
              <a:off x="0" y="0"/>
              <a:ext cx="1270000" cy="1270000"/>
            </a:xfrm>
            <a:prstGeom prst="ellipse">
              <a:avLst/>
            </a:prstGeom>
            <a:solidFill>
              <a:schemeClr val="accent1">
                <a:hueOff val="-78595"/>
                <a:satOff val="12505"/>
                <a:lumOff val="13871"/>
              </a:schemeClr>
            </a:solidFill>
            <a:ln w="12700" cap="flat">
              <a:noFill/>
              <a:miter lim="400000"/>
            </a:ln>
            <a:effectLst/>
          </p:spPr>
          <p:txBody>
            <a:bodyPr wrap="square" lIns="50800" tIns="50800" rIns="50800" bIns="50800" numCol="1" anchor="ctr">
              <a:noAutofit/>
            </a:bodyPr>
            <a:lstStyle/>
            <a:p>
              <a:pPr>
                <a:defRPr>
                  <a:solidFill>
                    <a:srgbClr val="FFFFFF"/>
                  </a:solidFill>
                </a:defRPr>
              </a:pPr>
              <a:endParaRPr/>
            </a:p>
          </p:txBody>
        </p:sp>
        <p:sp>
          <p:nvSpPr>
            <p:cNvPr id="23" name="Shape 136"/>
            <p:cNvSpPr/>
            <p:nvPr/>
          </p:nvSpPr>
          <p:spPr>
            <a:xfrm>
              <a:off x="202826" y="202826"/>
              <a:ext cx="864348" cy="864348"/>
            </a:xfrm>
            <a:prstGeom prst="ellipse">
              <a:avLst/>
            </a:prstGeom>
            <a:solidFill>
              <a:srgbClr val="FFFFFF"/>
            </a:solidFill>
            <a:ln w="12700" cap="flat">
              <a:noFill/>
              <a:miter lim="400000"/>
            </a:ln>
            <a:effectLst/>
          </p:spPr>
          <p:txBody>
            <a:bodyPr wrap="square" lIns="50800" tIns="50800" rIns="50800" bIns="50800" numCol="1" anchor="ctr">
              <a:noAutofit/>
            </a:bodyPr>
            <a:lstStyle/>
            <a:p>
              <a:pPr algn="r">
                <a:defRPr>
                  <a:solidFill>
                    <a:srgbClr val="FFFFFF"/>
                  </a:solidFill>
                </a:defRPr>
              </a:pPr>
              <a:endParaRPr/>
            </a:p>
          </p:txBody>
        </p:sp>
        <p:pic>
          <p:nvPicPr>
            <p:cNvPr id="24" name="pasted-image.pdf"/>
            <p:cNvPicPr>
              <a:picLocks noChangeAspect="1"/>
            </p:cNvPicPr>
            <p:nvPr/>
          </p:nvPicPr>
          <p:blipFill>
            <a:blip r:embed="rId2"/>
            <a:stretch>
              <a:fillRect/>
            </a:stretch>
          </p:blipFill>
          <p:spPr>
            <a:xfrm>
              <a:off x="400501" y="416289"/>
              <a:ext cx="468998" cy="437422"/>
            </a:xfrm>
            <a:prstGeom prst="rect">
              <a:avLst/>
            </a:prstGeom>
            <a:ln w="12700" cap="flat">
              <a:noFill/>
              <a:miter lim="400000"/>
              <a:headEnd/>
              <a:tailEnd/>
            </a:ln>
            <a:effectLst/>
          </p:spPr>
        </p:pic>
      </p:grpSp>
      <p:sp>
        <p:nvSpPr>
          <p:cNvPr id="34" name="Shape 148"/>
          <p:cNvSpPr/>
          <p:nvPr/>
        </p:nvSpPr>
        <p:spPr>
          <a:xfrm>
            <a:off x="934041" y="2043238"/>
            <a:ext cx="2154436" cy="410369"/>
          </a:xfrm>
          <a:prstGeom prst="rect">
            <a:avLst/>
          </a:prstGeom>
          <a:ln w="12700">
            <a:miter lim="400000"/>
          </a:ln>
        </p:spPr>
        <p:txBody>
          <a:bodyPr wrap="none" lIns="50800" tIns="50800" rIns="50800" bIns="50800" anchor="ctr">
            <a:spAutoFit/>
          </a:bodyPr>
          <a:lstStyle>
            <a:lvl1pPr>
              <a:defRPr sz="2000">
                <a:solidFill>
                  <a:srgbClr val="FF2600"/>
                </a:solidFill>
                <a:latin typeface="FZLTDHK-GBK1-0"/>
                <a:ea typeface="FZLTDHK-GBK1-0"/>
                <a:cs typeface="FZLTDHK-GBK1-0"/>
                <a:sym typeface="FZLTDHK-GBK1-0"/>
              </a:defRPr>
            </a:lvl1pPr>
          </a:lstStyle>
          <a:p>
            <a:r>
              <a:rPr dirty="0" err="1">
                <a:latin typeface="+mn-ea"/>
                <a:ea typeface="+mn-ea"/>
              </a:rPr>
              <a:t>海量图书方便查询</a:t>
            </a:r>
            <a:endParaRPr dirty="0">
              <a:latin typeface="+mn-ea"/>
              <a:ea typeface="+mn-ea"/>
            </a:endParaRPr>
          </a:p>
        </p:txBody>
      </p:sp>
      <p:sp>
        <p:nvSpPr>
          <p:cNvPr id="35" name="Shape 149"/>
          <p:cNvSpPr/>
          <p:nvPr/>
        </p:nvSpPr>
        <p:spPr>
          <a:xfrm>
            <a:off x="934041" y="3448869"/>
            <a:ext cx="1641475" cy="410369"/>
          </a:xfrm>
          <a:prstGeom prst="rect">
            <a:avLst/>
          </a:prstGeom>
          <a:ln w="12700">
            <a:miter lim="400000"/>
          </a:ln>
        </p:spPr>
        <p:txBody>
          <a:bodyPr wrap="none" lIns="50800" tIns="50800" rIns="50800" bIns="50800" anchor="ctr">
            <a:spAutoFit/>
          </a:bodyPr>
          <a:lstStyle>
            <a:lvl1pPr>
              <a:defRPr sz="2000">
                <a:solidFill>
                  <a:srgbClr val="FF2600"/>
                </a:solidFill>
                <a:latin typeface="FZLTDHK-GBK1-0"/>
                <a:ea typeface="FZLTDHK-GBK1-0"/>
                <a:cs typeface="FZLTDHK-GBK1-0"/>
                <a:sym typeface="FZLTDHK-GBK1-0"/>
              </a:defRPr>
            </a:lvl1pPr>
          </a:lstStyle>
          <a:p>
            <a:r>
              <a:rPr dirty="0" err="1">
                <a:latin typeface="+mn-ea"/>
                <a:ea typeface="+mn-ea"/>
              </a:rPr>
              <a:t>免费申请样书</a:t>
            </a:r>
            <a:endParaRPr dirty="0">
              <a:latin typeface="+mn-ea"/>
              <a:ea typeface="+mn-ea"/>
            </a:endParaRPr>
          </a:p>
        </p:txBody>
      </p:sp>
      <p:sp>
        <p:nvSpPr>
          <p:cNvPr id="36" name="Shape 150"/>
          <p:cNvSpPr/>
          <p:nvPr/>
        </p:nvSpPr>
        <p:spPr>
          <a:xfrm>
            <a:off x="934041" y="5095279"/>
            <a:ext cx="1641475" cy="410369"/>
          </a:xfrm>
          <a:prstGeom prst="rect">
            <a:avLst/>
          </a:prstGeom>
          <a:ln w="12700">
            <a:miter lim="400000"/>
          </a:ln>
        </p:spPr>
        <p:txBody>
          <a:bodyPr wrap="none" lIns="50800" tIns="50800" rIns="50800" bIns="50800" anchor="ctr">
            <a:spAutoFit/>
          </a:bodyPr>
          <a:lstStyle>
            <a:lvl1pPr>
              <a:defRPr sz="2000">
                <a:solidFill>
                  <a:srgbClr val="FF2600"/>
                </a:solidFill>
                <a:latin typeface="FZLTDHK-GBK1-0"/>
                <a:ea typeface="FZLTDHK-GBK1-0"/>
                <a:cs typeface="FZLTDHK-GBK1-0"/>
                <a:sym typeface="FZLTDHK-GBK1-0"/>
              </a:defRPr>
            </a:lvl1pPr>
          </a:lstStyle>
          <a:p>
            <a:r>
              <a:rPr dirty="0" err="1">
                <a:latin typeface="+mn-ea"/>
                <a:ea typeface="+mn-ea"/>
              </a:rPr>
              <a:t>下载配套资源</a:t>
            </a:r>
            <a:endParaRPr dirty="0">
              <a:latin typeface="+mn-ea"/>
              <a:ea typeface="+mn-ea"/>
            </a:endParaRPr>
          </a:p>
        </p:txBody>
      </p:sp>
      <p:sp>
        <p:nvSpPr>
          <p:cNvPr id="37" name="Shape 151"/>
          <p:cNvSpPr/>
          <p:nvPr/>
        </p:nvSpPr>
        <p:spPr>
          <a:xfrm>
            <a:off x="10071620" y="2780307"/>
            <a:ext cx="1128514" cy="410369"/>
          </a:xfrm>
          <a:prstGeom prst="rect">
            <a:avLst/>
          </a:prstGeom>
          <a:ln w="12700">
            <a:miter lim="400000"/>
          </a:ln>
        </p:spPr>
        <p:txBody>
          <a:bodyPr wrap="none" lIns="50800" tIns="50800" rIns="50800" bIns="50800" anchor="ctr">
            <a:spAutoFit/>
          </a:bodyPr>
          <a:lstStyle>
            <a:lvl1pPr>
              <a:defRPr sz="2000">
                <a:solidFill>
                  <a:srgbClr val="FF2600"/>
                </a:solidFill>
                <a:latin typeface="FZLTDHK-GBK1-0"/>
                <a:ea typeface="FZLTDHK-GBK1-0"/>
                <a:cs typeface="FZLTDHK-GBK1-0"/>
                <a:sym typeface="FZLTDHK-GBK1-0"/>
              </a:defRPr>
            </a:lvl1pPr>
          </a:lstStyle>
          <a:p>
            <a:r>
              <a:rPr dirty="0" err="1">
                <a:latin typeface="+mn-ea"/>
                <a:ea typeface="+mn-ea"/>
              </a:rPr>
              <a:t>优惠购书</a:t>
            </a:r>
            <a:endParaRPr dirty="0">
              <a:latin typeface="+mn-ea"/>
              <a:ea typeface="+mn-ea"/>
            </a:endParaRPr>
          </a:p>
        </p:txBody>
      </p:sp>
      <p:sp>
        <p:nvSpPr>
          <p:cNvPr id="38" name="Shape 152"/>
          <p:cNvSpPr/>
          <p:nvPr/>
        </p:nvSpPr>
        <p:spPr>
          <a:xfrm>
            <a:off x="10071620" y="4481714"/>
            <a:ext cx="1128514" cy="410369"/>
          </a:xfrm>
          <a:prstGeom prst="rect">
            <a:avLst/>
          </a:prstGeom>
          <a:ln w="12700">
            <a:miter lim="400000"/>
          </a:ln>
        </p:spPr>
        <p:txBody>
          <a:bodyPr wrap="none" lIns="50800" tIns="50800" rIns="50800" bIns="50800" anchor="ctr">
            <a:spAutoFit/>
          </a:bodyPr>
          <a:lstStyle>
            <a:lvl1pPr>
              <a:defRPr sz="2000">
                <a:solidFill>
                  <a:srgbClr val="FF2600"/>
                </a:solidFill>
                <a:latin typeface="FZLTDHK-GBK1-0"/>
                <a:ea typeface="FZLTDHK-GBK1-0"/>
                <a:cs typeface="FZLTDHK-GBK1-0"/>
                <a:sym typeface="FZLTDHK-GBK1-0"/>
              </a:defRPr>
            </a:lvl1pPr>
          </a:lstStyle>
          <a:p>
            <a:r>
              <a:rPr dirty="0" err="1">
                <a:latin typeface="+mn-ea"/>
                <a:ea typeface="+mn-ea"/>
              </a:rPr>
              <a:t>成为作者</a:t>
            </a:r>
            <a:endParaRPr dirty="0">
              <a:latin typeface="+mn-ea"/>
              <a:ea typeface="+mn-ea"/>
            </a:endParaRPr>
          </a:p>
        </p:txBody>
      </p:sp>
      <p:sp>
        <p:nvSpPr>
          <p:cNvPr id="48" name="Shape 162"/>
          <p:cNvSpPr/>
          <p:nvPr/>
        </p:nvSpPr>
        <p:spPr>
          <a:xfrm>
            <a:off x="9210622" y="1881006"/>
            <a:ext cx="102657" cy="318036"/>
          </a:xfrm>
          <a:prstGeom prst="rect">
            <a:avLst/>
          </a:prstGeom>
          <a:ln w="12700">
            <a:miter lim="400000"/>
          </a:ln>
        </p:spPr>
        <p:txBody>
          <a:bodyPr wrap="none" lIns="50800" tIns="50800" rIns="50800" bIns="50800" anchor="ctr">
            <a:spAutoFit/>
          </a:bodyPr>
          <a:lstStyle/>
          <a:p>
            <a:pPr algn="l">
              <a:defRPr sz="1400">
                <a:solidFill>
                  <a:srgbClr val="000000"/>
                </a:solidFill>
                <a:latin typeface="FZLTXIHJW-GB1-0"/>
                <a:ea typeface="FZLTXIHJW-GB1-0"/>
                <a:cs typeface="FZLTXIHJW-GB1-0"/>
                <a:sym typeface="FZLTXIHJW-GB1-0"/>
              </a:defRPr>
            </a:pPr>
            <a:endParaRPr dirty="0"/>
          </a:p>
        </p:txBody>
      </p:sp>
      <p:sp>
        <p:nvSpPr>
          <p:cNvPr id="49" name="Shape 163"/>
          <p:cNvSpPr/>
          <p:nvPr/>
        </p:nvSpPr>
        <p:spPr>
          <a:xfrm>
            <a:off x="10903194" y="2156658"/>
            <a:ext cx="102657" cy="318036"/>
          </a:xfrm>
          <a:prstGeom prst="rect">
            <a:avLst/>
          </a:prstGeom>
          <a:ln w="12700">
            <a:miter lim="400000"/>
          </a:ln>
        </p:spPr>
        <p:txBody>
          <a:bodyPr wrap="none" lIns="50800" tIns="50800" rIns="50800" bIns="50800" anchor="ctr">
            <a:spAutoFit/>
          </a:bodyPr>
          <a:lstStyle/>
          <a:p>
            <a:pPr algn="l">
              <a:defRPr sz="1400">
                <a:solidFill>
                  <a:srgbClr val="000000"/>
                </a:solidFill>
                <a:latin typeface="FZLTXIHJW-GB1-0"/>
                <a:ea typeface="FZLTXIHJW-GB1-0"/>
                <a:cs typeface="FZLTXIHJW-GB1-0"/>
                <a:sym typeface="FZLTXIHJW-GB1-0"/>
              </a:defRPr>
            </a:pPr>
            <a:endParaRPr dirty="0"/>
          </a:p>
        </p:txBody>
      </p:sp>
      <p:pic>
        <p:nvPicPr>
          <p:cNvPr id="50" name="pasted-image.pdf"/>
          <p:cNvPicPr>
            <a:picLocks noChangeAspect="1"/>
          </p:cNvPicPr>
          <p:nvPr/>
        </p:nvPicPr>
        <p:blipFill>
          <a:blip r:embed="rId3"/>
          <a:stretch>
            <a:fillRect/>
          </a:stretch>
        </p:blipFill>
        <p:spPr>
          <a:xfrm>
            <a:off x="484197" y="417830"/>
            <a:ext cx="3756551" cy="978939"/>
          </a:xfrm>
          <a:prstGeom prst="rect">
            <a:avLst/>
          </a:prstGeom>
          <a:ln w="12700">
            <a:miter lim="400000"/>
            <a:headEnd/>
            <a:tailEnd/>
          </a:ln>
        </p:spPr>
      </p:pic>
      <p:sp>
        <p:nvSpPr>
          <p:cNvPr id="51" name="Shape 165"/>
          <p:cNvSpPr/>
          <p:nvPr/>
        </p:nvSpPr>
        <p:spPr>
          <a:xfrm>
            <a:off x="4733105" y="378949"/>
            <a:ext cx="6419247" cy="1056700"/>
          </a:xfrm>
          <a:prstGeom prst="rect">
            <a:avLst/>
          </a:prstGeom>
          <a:ln w="12700">
            <a:miter lim="400000"/>
          </a:ln>
        </p:spPr>
        <p:txBody>
          <a:bodyPr wrap="square" lIns="50800" tIns="50800" rIns="50800" bIns="50800" anchor="ctr">
            <a:spAutoFit/>
          </a:bodyPr>
          <a:lstStyle/>
          <a:p>
            <a:pPr algn="l">
              <a:defRPr sz="1400">
                <a:solidFill>
                  <a:srgbClr val="000000"/>
                </a:solidFill>
                <a:latin typeface="FZLTXIHJW-GB1-0"/>
                <a:ea typeface="FZLTXIHJW-GB1-0"/>
                <a:cs typeface="FZLTXIHJW-GB1-0"/>
                <a:sym typeface="FZLTXIHJW-GB1-0"/>
              </a:defRPr>
            </a:pPr>
            <a:endParaRPr sz="2000" dirty="0">
              <a:latin typeface="+mn-ea"/>
              <a:ea typeface="+mn-ea"/>
            </a:endParaRPr>
          </a:p>
          <a:p>
            <a:pPr algn="l">
              <a:defRPr sz="1400">
                <a:solidFill>
                  <a:srgbClr val="000000"/>
                </a:solidFill>
                <a:latin typeface="FZLTXIHJW-GB1-0"/>
                <a:ea typeface="FZLTXIHJW-GB1-0"/>
                <a:cs typeface="FZLTXIHJW-GB1-0"/>
                <a:sym typeface="FZLTXIHJW-GB1-0"/>
              </a:defRPr>
            </a:pPr>
            <a:r>
              <a:rPr lang="zh-CN" altLang="en-US" sz="2000" dirty="0">
                <a:latin typeface="+mn-ea"/>
                <a:ea typeface="+mn-ea"/>
              </a:rPr>
              <a:t>更多</a:t>
            </a:r>
            <a:r>
              <a:rPr lang="zh-CN" altLang="en-US" sz="2000" b="1" dirty="0">
                <a:latin typeface="+mn-ea"/>
                <a:ea typeface="+mn-ea"/>
              </a:rPr>
              <a:t>样书申请和资源下载</a:t>
            </a:r>
            <a:r>
              <a:rPr lang="zh-CN" altLang="en-US" sz="2000" dirty="0">
                <a:latin typeface="+mn-ea"/>
                <a:ea typeface="+mn-ea"/>
              </a:rPr>
              <a:t>需求，请登录人邮教育社区（</a:t>
            </a:r>
            <a:r>
              <a:rPr lang="en-US" altLang="zh-CN" sz="2000" dirty="0">
                <a:latin typeface="+mn-ea"/>
                <a:ea typeface="+mn-ea"/>
              </a:rPr>
              <a:t>www.ryjiaoyu.com)</a:t>
            </a:r>
            <a:endParaRPr sz="2000" dirty="0">
              <a:latin typeface="+mn-ea"/>
              <a:ea typeface="+mn-ea"/>
            </a:endParaRPr>
          </a:p>
        </p:txBody>
      </p:sp>
      <p:grpSp>
        <p:nvGrpSpPr>
          <p:cNvPr id="55" name="组合 54"/>
          <p:cNvGrpSpPr/>
          <p:nvPr/>
        </p:nvGrpSpPr>
        <p:grpSpPr>
          <a:xfrm>
            <a:off x="6994693" y="2686562"/>
            <a:ext cx="1067175" cy="1067174"/>
            <a:chOff x="6933148" y="4374243"/>
            <a:chExt cx="1270001" cy="1270000"/>
          </a:xfrm>
        </p:grpSpPr>
        <p:sp>
          <p:nvSpPr>
            <p:cNvPr id="52" name="Shape 166"/>
            <p:cNvSpPr/>
            <p:nvPr/>
          </p:nvSpPr>
          <p:spPr>
            <a:xfrm>
              <a:off x="6933148" y="4374243"/>
              <a:ext cx="1270001" cy="1270000"/>
            </a:xfrm>
            <a:prstGeom prst="ellipse">
              <a:avLst/>
            </a:prstGeom>
            <a:solidFill>
              <a:schemeClr val="accent2">
                <a:hueOff val="50042"/>
                <a:satOff val="8963"/>
                <a:lumOff val="14616"/>
              </a:schemeClr>
            </a:solidFill>
            <a:ln w="12700">
              <a:miter lim="400000"/>
            </a:ln>
          </p:spPr>
          <p:txBody>
            <a:bodyPr lIns="50800" tIns="50800" rIns="50800" bIns="50800" anchor="ctr"/>
            <a:lstStyle/>
            <a:p>
              <a:pPr>
                <a:defRPr>
                  <a:solidFill>
                    <a:srgbClr val="FFFFFF"/>
                  </a:solidFill>
                </a:defRPr>
              </a:pPr>
              <a:endParaRPr/>
            </a:p>
          </p:txBody>
        </p:sp>
        <p:sp>
          <p:nvSpPr>
            <p:cNvPr id="53" name="Shape 167"/>
            <p:cNvSpPr/>
            <p:nvPr/>
          </p:nvSpPr>
          <p:spPr>
            <a:xfrm>
              <a:off x="7135975" y="4577069"/>
              <a:ext cx="864348" cy="864348"/>
            </a:xfrm>
            <a:prstGeom prst="ellipse">
              <a:avLst/>
            </a:prstGeom>
            <a:solidFill>
              <a:srgbClr val="FFFFFF"/>
            </a:solidFill>
            <a:ln w="12700">
              <a:miter lim="400000"/>
            </a:ln>
          </p:spPr>
          <p:txBody>
            <a:bodyPr lIns="50800" tIns="50800" rIns="50800" bIns="50800" anchor="ctr"/>
            <a:lstStyle/>
            <a:p>
              <a:pPr>
                <a:defRPr>
                  <a:solidFill>
                    <a:srgbClr val="FFFFFF"/>
                  </a:solidFill>
                </a:defRPr>
              </a:pPr>
              <a:endParaRPr/>
            </a:p>
          </p:txBody>
        </p:sp>
        <p:pic>
          <p:nvPicPr>
            <p:cNvPr id="54" name="pasted-image.pdf"/>
            <p:cNvPicPr>
              <a:picLocks noChangeAspect="1"/>
            </p:cNvPicPr>
            <p:nvPr/>
          </p:nvPicPr>
          <p:blipFill>
            <a:blip r:embed="rId4"/>
            <a:stretch>
              <a:fillRect/>
            </a:stretch>
          </p:blipFill>
          <p:spPr>
            <a:xfrm>
              <a:off x="7301327" y="4756861"/>
              <a:ext cx="533645" cy="504764"/>
            </a:xfrm>
            <a:prstGeom prst="rect">
              <a:avLst/>
            </a:prstGeom>
            <a:ln w="12700">
              <a:miter lim="400000"/>
              <a:headEnd/>
              <a:tailEnd/>
            </a:ln>
          </p:spPr>
        </p:pic>
      </p:grpSp>
      <p:sp>
        <p:nvSpPr>
          <p:cNvPr id="56" name="Shape 120"/>
          <p:cNvSpPr/>
          <p:nvPr/>
        </p:nvSpPr>
        <p:spPr>
          <a:xfrm rot="1370647" flipH="1">
            <a:off x="4744559" y="4271547"/>
            <a:ext cx="2770127" cy="212982"/>
          </a:xfrm>
          <a:prstGeom prst="rect">
            <a:avLst/>
          </a:prstGeom>
          <a:solidFill>
            <a:srgbClr val="808785">
              <a:alpha val="60000"/>
            </a:srgbClr>
          </a:solidFill>
          <a:ln w="12700">
            <a:miter lim="400000"/>
          </a:ln>
        </p:spPr>
        <p:txBody>
          <a:bodyPr lIns="50800" tIns="50800" rIns="50800" bIns="50800" anchor="ctr"/>
          <a:lstStyle/>
          <a:p>
            <a:pPr>
              <a:defRPr>
                <a:solidFill>
                  <a:srgbClr val="FFFFFF"/>
                </a:solidFill>
              </a:defRPr>
            </a:pPr>
            <a:endParaRPr/>
          </a:p>
        </p:txBody>
      </p:sp>
      <p:sp>
        <p:nvSpPr>
          <p:cNvPr id="57" name="Shape 122"/>
          <p:cNvSpPr/>
          <p:nvPr/>
        </p:nvSpPr>
        <p:spPr>
          <a:xfrm rot="21144047">
            <a:off x="5029896" y="4971735"/>
            <a:ext cx="2156946" cy="212983"/>
          </a:xfrm>
          <a:prstGeom prst="rect">
            <a:avLst/>
          </a:prstGeom>
          <a:solidFill>
            <a:srgbClr val="808785">
              <a:alpha val="60000"/>
            </a:srgbClr>
          </a:solidFill>
          <a:ln w="12700">
            <a:miter lim="400000"/>
          </a:ln>
        </p:spPr>
        <p:txBody>
          <a:bodyPr lIns="50800" tIns="50800" rIns="50800" bIns="50800" anchor="ctr"/>
          <a:lstStyle/>
          <a:p>
            <a:pPr>
              <a:defRPr>
                <a:solidFill>
                  <a:srgbClr val="FFFFFF"/>
                </a:solidFill>
              </a:defRPr>
            </a:pPr>
            <a:endParaRPr/>
          </a:p>
        </p:txBody>
      </p:sp>
      <p:grpSp>
        <p:nvGrpSpPr>
          <p:cNvPr id="9" name="Group 126"/>
          <p:cNvGrpSpPr/>
          <p:nvPr/>
        </p:nvGrpSpPr>
        <p:grpSpPr>
          <a:xfrm>
            <a:off x="4266548" y="3364528"/>
            <a:ext cx="1067175" cy="1067175"/>
            <a:chOff x="0" y="0"/>
            <a:chExt cx="1270000" cy="1270000"/>
          </a:xfrm>
        </p:grpSpPr>
        <p:sp>
          <p:nvSpPr>
            <p:cNvPr id="10" name="Shape 123"/>
            <p:cNvSpPr/>
            <p:nvPr/>
          </p:nvSpPr>
          <p:spPr>
            <a:xfrm>
              <a:off x="0" y="0"/>
              <a:ext cx="1270000" cy="1270000"/>
            </a:xfrm>
            <a:prstGeom prst="ellipse">
              <a:avLst/>
            </a:prstGeom>
            <a:solidFill>
              <a:srgbClr val="0AB79B"/>
            </a:solidFill>
            <a:ln w="12700" cap="flat">
              <a:noFill/>
              <a:miter lim="400000"/>
            </a:ln>
            <a:effectLst/>
          </p:spPr>
          <p:txBody>
            <a:bodyPr wrap="square" lIns="50800" tIns="50800" rIns="50800" bIns="50800" numCol="1" anchor="ctr">
              <a:noAutofit/>
            </a:bodyPr>
            <a:lstStyle/>
            <a:p>
              <a:pPr>
                <a:defRPr>
                  <a:solidFill>
                    <a:srgbClr val="FFFFFF"/>
                  </a:solidFill>
                </a:defRPr>
              </a:pPr>
              <a:endParaRPr/>
            </a:p>
          </p:txBody>
        </p:sp>
        <p:sp>
          <p:nvSpPr>
            <p:cNvPr id="11" name="Shape 124"/>
            <p:cNvSpPr/>
            <p:nvPr/>
          </p:nvSpPr>
          <p:spPr>
            <a:xfrm>
              <a:off x="202826" y="193691"/>
              <a:ext cx="864348" cy="864348"/>
            </a:xfrm>
            <a:prstGeom prst="ellipse">
              <a:avLst/>
            </a:prstGeom>
            <a:solidFill>
              <a:srgbClr val="FFFFFF"/>
            </a:solidFill>
            <a:ln w="12700" cap="flat">
              <a:noFill/>
              <a:miter lim="400000"/>
            </a:ln>
            <a:effectLst/>
          </p:spPr>
          <p:txBody>
            <a:bodyPr wrap="square" lIns="50800" tIns="50800" rIns="50800" bIns="50800" numCol="1" anchor="ctr">
              <a:noAutofit/>
            </a:bodyPr>
            <a:lstStyle/>
            <a:p>
              <a:pPr>
                <a:defRPr sz="3700">
                  <a:solidFill>
                    <a:srgbClr val="FFFFFF"/>
                  </a:solidFill>
                </a:defRPr>
              </a:pPr>
              <a:endParaRPr/>
            </a:p>
          </p:txBody>
        </p:sp>
        <p:pic>
          <p:nvPicPr>
            <p:cNvPr id="12" name="pasted-image.pdf"/>
            <p:cNvPicPr>
              <a:picLocks noChangeAspect="1"/>
            </p:cNvPicPr>
            <p:nvPr/>
          </p:nvPicPr>
          <p:blipFill>
            <a:blip r:embed="rId5"/>
            <a:stretch>
              <a:fillRect/>
            </a:stretch>
          </p:blipFill>
          <p:spPr>
            <a:xfrm>
              <a:off x="377088" y="373483"/>
              <a:ext cx="515823" cy="504765"/>
            </a:xfrm>
            <a:prstGeom prst="rect">
              <a:avLst/>
            </a:prstGeom>
            <a:ln w="12700" cap="flat">
              <a:noFill/>
              <a:miter lim="400000"/>
              <a:headEnd/>
              <a:tailEnd/>
            </a:ln>
            <a:effectLst/>
          </p:spPr>
        </p:pic>
      </p:grpSp>
      <p:sp>
        <p:nvSpPr>
          <p:cNvPr id="60" name="TextBox 59"/>
          <p:cNvSpPr txBox="1"/>
          <p:nvPr/>
        </p:nvSpPr>
        <p:spPr>
          <a:xfrm>
            <a:off x="768791" y="2547597"/>
            <a:ext cx="3709896" cy="369332"/>
          </a:xfrm>
          <a:prstGeom prst="rect">
            <a:avLst/>
          </a:prstGeom>
          <a:noFill/>
        </p:spPr>
        <p:txBody>
          <a:bodyPr wrap="square" rtlCol="0">
            <a:spAutoFit/>
          </a:bodyPr>
          <a:lstStyle/>
          <a:p>
            <a:r>
              <a:rPr lang="zh-CN" altLang="en-US" dirty="0">
                <a:latin typeface="+mn-ea"/>
                <a:ea typeface="+mn-ea"/>
              </a:rPr>
              <a:t>囊括各大品类，您想要的应有尽有</a:t>
            </a:r>
          </a:p>
        </p:txBody>
      </p:sp>
      <p:cxnSp>
        <p:nvCxnSpPr>
          <p:cNvPr id="65" name="直接连接符 64"/>
          <p:cNvCxnSpPr/>
          <p:nvPr/>
        </p:nvCxnSpPr>
        <p:spPr bwMode="auto">
          <a:xfrm>
            <a:off x="8061868" y="3232596"/>
            <a:ext cx="3408424" cy="0"/>
          </a:xfrm>
          <a:prstGeom prst="line">
            <a:avLst/>
          </a:prstGeom>
          <a:solidFill>
            <a:schemeClr val="accent1"/>
          </a:solidFill>
          <a:ln w="28575" cap="flat" cmpd="sng" algn="ctr">
            <a:solidFill>
              <a:schemeClr val="tx1">
                <a:lumMod val="50000"/>
                <a:lumOff val="50000"/>
              </a:schemeClr>
            </a:solidFill>
            <a:prstDash val="dash"/>
            <a:round/>
            <a:headEnd type="none" w="med" len="med"/>
            <a:tailEnd type="oval"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直接连接符 65"/>
          <p:cNvCxnSpPr/>
          <p:nvPr/>
        </p:nvCxnSpPr>
        <p:spPr bwMode="auto">
          <a:xfrm>
            <a:off x="7942728" y="4903012"/>
            <a:ext cx="3527564" cy="0"/>
          </a:xfrm>
          <a:prstGeom prst="line">
            <a:avLst/>
          </a:prstGeom>
          <a:solidFill>
            <a:schemeClr val="accent1"/>
          </a:solidFill>
          <a:ln w="28575" cap="flat" cmpd="sng" algn="ctr">
            <a:solidFill>
              <a:schemeClr val="tx1">
                <a:lumMod val="50000"/>
                <a:lumOff val="50000"/>
              </a:schemeClr>
            </a:solidFill>
            <a:prstDash val="dash"/>
            <a:round/>
            <a:headEnd type="none" w="med" len="med"/>
            <a:tailEnd type="oval"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3" name="Group 130"/>
          <p:cNvGrpSpPr/>
          <p:nvPr/>
        </p:nvGrpSpPr>
        <p:grpSpPr>
          <a:xfrm>
            <a:off x="4320809" y="4972206"/>
            <a:ext cx="1067175" cy="1067175"/>
            <a:chOff x="0" y="0"/>
            <a:chExt cx="1270000" cy="1270000"/>
          </a:xfrm>
        </p:grpSpPr>
        <p:sp>
          <p:nvSpPr>
            <p:cNvPr id="14" name="Shape 127"/>
            <p:cNvSpPr/>
            <p:nvPr/>
          </p:nvSpPr>
          <p:spPr>
            <a:xfrm>
              <a:off x="0" y="0"/>
              <a:ext cx="1270000" cy="1270000"/>
            </a:xfrm>
            <a:prstGeom prst="ellipse">
              <a:avLst/>
            </a:prstGeom>
            <a:solidFill>
              <a:schemeClr val="accent6">
                <a:hueOff val="-193447"/>
                <a:satOff val="3713"/>
                <a:lumOff val="11329"/>
                <a:alpha val="90000"/>
              </a:schemeClr>
            </a:solidFill>
            <a:ln w="12700" cap="flat">
              <a:noFill/>
              <a:miter lim="400000"/>
            </a:ln>
            <a:effectLst/>
          </p:spPr>
          <p:txBody>
            <a:bodyPr wrap="square" lIns="50800" tIns="50800" rIns="50800" bIns="50800" numCol="1" anchor="ctr">
              <a:noAutofit/>
            </a:bodyPr>
            <a:lstStyle/>
            <a:p>
              <a:pPr>
                <a:defRPr>
                  <a:solidFill>
                    <a:srgbClr val="FFFFFF"/>
                  </a:solidFill>
                </a:defRPr>
              </a:pPr>
              <a:endParaRPr/>
            </a:p>
          </p:txBody>
        </p:sp>
        <p:sp>
          <p:nvSpPr>
            <p:cNvPr id="15" name="Shape 128"/>
            <p:cNvSpPr/>
            <p:nvPr/>
          </p:nvSpPr>
          <p:spPr>
            <a:xfrm>
              <a:off x="202826" y="202826"/>
              <a:ext cx="864348" cy="864348"/>
            </a:xfrm>
            <a:prstGeom prst="ellipse">
              <a:avLst/>
            </a:prstGeom>
            <a:solidFill>
              <a:srgbClr val="FFFFFF"/>
            </a:solidFill>
            <a:ln w="12700" cap="flat">
              <a:noFill/>
              <a:miter lim="400000"/>
            </a:ln>
            <a:effectLst/>
          </p:spPr>
          <p:txBody>
            <a:bodyPr wrap="square" lIns="50800" tIns="50800" rIns="50800" bIns="50800" numCol="1" anchor="ctr">
              <a:noAutofit/>
            </a:bodyPr>
            <a:lstStyle/>
            <a:p>
              <a:pPr>
                <a:defRPr>
                  <a:solidFill>
                    <a:srgbClr val="FFFFFF"/>
                  </a:solidFill>
                </a:defRPr>
              </a:pPr>
              <a:endParaRPr/>
            </a:p>
          </p:txBody>
        </p:sp>
        <p:pic>
          <p:nvPicPr>
            <p:cNvPr id="16" name="pasted-image.pdf"/>
            <p:cNvPicPr>
              <a:picLocks noChangeAspect="1"/>
            </p:cNvPicPr>
            <p:nvPr/>
          </p:nvPicPr>
          <p:blipFill>
            <a:blip r:embed="rId6"/>
            <a:stretch>
              <a:fillRect/>
            </a:stretch>
          </p:blipFill>
          <p:spPr>
            <a:xfrm>
              <a:off x="377088" y="376184"/>
              <a:ext cx="515823" cy="517633"/>
            </a:xfrm>
            <a:prstGeom prst="rect">
              <a:avLst/>
            </a:prstGeom>
            <a:ln w="12700" cap="flat">
              <a:noFill/>
              <a:miter lim="400000"/>
              <a:headEnd/>
              <a:tailEnd/>
            </a:ln>
            <a:effectLst/>
          </p:spPr>
        </p:pic>
      </p:grpSp>
      <p:grpSp>
        <p:nvGrpSpPr>
          <p:cNvPr id="17" name="Group 134"/>
          <p:cNvGrpSpPr/>
          <p:nvPr/>
        </p:nvGrpSpPr>
        <p:grpSpPr>
          <a:xfrm>
            <a:off x="6994693" y="4397832"/>
            <a:ext cx="1067175" cy="1067174"/>
            <a:chOff x="0" y="0"/>
            <a:chExt cx="1270000" cy="1270000"/>
          </a:xfrm>
        </p:grpSpPr>
        <p:sp>
          <p:nvSpPr>
            <p:cNvPr id="18" name="Shape 131"/>
            <p:cNvSpPr/>
            <p:nvPr/>
          </p:nvSpPr>
          <p:spPr>
            <a:xfrm>
              <a:off x="0" y="0"/>
              <a:ext cx="1270000" cy="1270000"/>
            </a:xfrm>
            <a:prstGeom prst="ellipse">
              <a:avLst/>
            </a:prstGeom>
            <a:solidFill>
              <a:srgbClr val="808785"/>
            </a:solidFill>
            <a:ln w="12700" cap="flat">
              <a:noFill/>
              <a:miter lim="400000"/>
            </a:ln>
            <a:effectLst/>
          </p:spPr>
          <p:txBody>
            <a:bodyPr wrap="square" lIns="50800" tIns="50800" rIns="50800" bIns="50800" numCol="1" anchor="ctr">
              <a:noAutofit/>
            </a:bodyPr>
            <a:lstStyle/>
            <a:p>
              <a:pPr>
                <a:defRPr>
                  <a:solidFill>
                    <a:srgbClr val="FFFFFF"/>
                  </a:solidFill>
                </a:defRPr>
              </a:pPr>
              <a:endParaRPr/>
            </a:p>
          </p:txBody>
        </p:sp>
        <p:sp>
          <p:nvSpPr>
            <p:cNvPr id="19" name="Shape 132"/>
            <p:cNvSpPr/>
            <p:nvPr/>
          </p:nvSpPr>
          <p:spPr>
            <a:xfrm>
              <a:off x="202826" y="202826"/>
              <a:ext cx="864348" cy="864348"/>
            </a:xfrm>
            <a:prstGeom prst="ellipse">
              <a:avLst/>
            </a:prstGeom>
            <a:solidFill>
              <a:srgbClr val="FFFFFF"/>
            </a:solidFill>
            <a:ln w="12700" cap="flat">
              <a:noFill/>
              <a:miter lim="400000"/>
            </a:ln>
            <a:effectLst/>
          </p:spPr>
          <p:txBody>
            <a:bodyPr wrap="square" lIns="50800" tIns="50800" rIns="50800" bIns="50800" numCol="1" anchor="ctr">
              <a:noAutofit/>
            </a:bodyPr>
            <a:lstStyle/>
            <a:p>
              <a:pPr>
                <a:defRPr>
                  <a:solidFill>
                    <a:srgbClr val="FFFFFF"/>
                  </a:solidFill>
                </a:defRPr>
              </a:pPr>
              <a:endParaRPr/>
            </a:p>
          </p:txBody>
        </p:sp>
        <p:pic>
          <p:nvPicPr>
            <p:cNvPr id="20" name="pasted-image.pdf"/>
            <p:cNvPicPr>
              <a:picLocks noChangeAspect="1"/>
            </p:cNvPicPr>
            <p:nvPr/>
          </p:nvPicPr>
          <p:blipFill>
            <a:blip r:embed="rId7"/>
            <a:stretch>
              <a:fillRect/>
            </a:stretch>
          </p:blipFill>
          <p:spPr>
            <a:xfrm>
              <a:off x="458105" y="376184"/>
              <a:ext cx="353790" cy="517633"/>
            </a:xfrm>
            <a:prstGeom prst="rect">
              <a:avLst/>
            </a:prstGeom>
            <a:ln w="12700" cap="flat">
              <a:noFill/>
              <a:miter lim="400000"/>
              <a:headEnd/>
              <a:tailEnd/>
            </a:ln>
            <a:effectLst/>
          </p:spPr>
        </p:pic>
      </p:grpSp>
      <p:sp>
        <p:nvSpPr>
          <p:cNvPr id="71" name="TextBox 70"/>
          <p:cNvSpPr txBox="1"/>
          <p:nvPr/>
        </p:nvSpPr>
        <p:spPr>
          <a:xfrm>
            <a:off x="928936" y="3946553"/>
            <a:ext cx="3709896" cy="646331"/>
          </a:xfrm>
          <a:prstGeom prst="rect">
            <a:avLst/>
          </a:prstGeom>
          <a:noFill/>
        </p:spPr>
        <p:txBody>
          <a:bodyPr wrap="square" rtlCol="0">
            <a:spAutoFit/>
          </a:bodyPr>
          <a:lstStyle/>
          <a:p>
            <a:r>
              <a:rPr lang="zh-CN" altLang="en-US" dirty="0">
                <a:latin typeface="+mn-ea"/>
                <a:ea typeface="+mn-ea"/>
              </a:rPr>
              <a:t>教师免费申请样书，</a:t>
            </a:r>
            <a:endParaRPr lang="en-US" altLang="zh-CN" dirty="0">
              <a:latin typeface="+mn-ea"/>
              <a:ea typeface="+mn-ea"/>
            </a:endParaRPr>
          </a:p>
          <a:p>
            <a:r>
              <a:rPr lang="zh-CN" altLang="en-US" dirty="0">
                <a:latin typeface="+mn-ea"/>
                <a:ea typeface="+mn-ea"/>
              </a:rPr>
              <a:t>我们将安排快递迅速送达</a:t>
            </a:r>
          </a:p>
        </p:txBody>
      </p:sp>
      <p:sp>
        <p:nvSpPr>
          <p:cNvPr id="72" name="TextBox 71"/>
          <p:cNvSpPr txBox="1"/>
          <p:nvPr/>
        </p:nvSpPr>
        <p:spPr>
          <a:xfrm>
            <a:off x="893191" y="5577716"/>
            <a:ext cx="4123666" cy="923330"/>
          </a:xfrm>
          <a:prstGeom prst="rect">
            <a:avLst/>
          </a:prstGeom>
          <a:noFill/>
        </p:spPr>
        <p:txBody>
          <a:bodyPr wrap="square" rtlCol="0">
            <a:spAutoFit/>
          </a:bodyPr>
          <a:lstStyle/>
          <a:p>
            <a:r>
              <a:rPr lang="zh-CN" altLang="en-US" dirty="0">
                <a:latin typeface="+mn-ea"/>
                <a:ea typeface="+mn-ea"/>
              </a:rPr>
              <a:t>教学视频、</a:t>
            </a:r>
            <a:r>
              <a:rPr lang="en-US" altLang="zh-CN" dirty="0">
                <a:latin typeface="+mn-ea"/>
                <a:ea typeface="+mn-ea"/>
              </a:rPr>
              <a:t>PPT</a:t>
            </a:r>
            <a:r>
              <a:rPr lang="zh-CN" altLang="en-US" dirty="0">
                <a:latin typeface="+mn-ea"/>
                <a:ea typeface="+mn-ea"/>
              </a:rPr>
              <a:t>课件、教学案例、</a:t>
            </a:r>
            <a:endParaRPr lang="en-US" altLang="zh-CN" dirty="0">
              <a:latin typeface="+mn-ea"/>
              <a:ea typeface="+mn-ea"/>
            </a:endParaRPr>
          </a:p>
          <a:p>
            <a:r>
              <a:rPr lang="zh-CN" altLang="en-US" dirty="0">
                <a:latin typeface="+mn-ea"/>
                <a:ea typeface="+mn-ea"/>
              </a:rPr>
              <a:t>习题答案、模拟试卷等丰富资源</a:t>
            </a:r>
          </a:p>
          <a:p>
            <a:r>
              <a:rPr lang="zh-CN" altLang="en-US" dirty="0">
                <a:latin typeface="+mn-ea"/>
                <a:ea typeface="+mn-ea"/>
              </a:rPr>
              <a:t>免费下载</a:t>
            </a:r>
          </a:p>
        </p:txBody>
      </p:sp>
      <p:sp>
        <p:nvSpPr>
          <p:cNvPr id="73" name="TextBox 72"/>
          <p:cNvSpPr txBox="1"/>
          <p:nvPr/>
        </p:nvSpPr>
        <p:spPr>
          <a:xfrm>
            <a:off x="8760222" y="3244109"/>
            <a:ext cx="2626598" cy="646331"/>
          </a:xfrm>
          <a:prstGeom prst="rect">
            <a:avLst/>
          </a:prstGeom>
          <a:noFill/>
        </p:spPr>
        <p:txBody>
          <a:bodyPr wrap="square" rtlCol="0">
            <a:spAutoFit/>
          </a:bodyPr>
          <a:lstStyle/>
          <a:p>
            <a:pPr algn="r"/>
            <a:r>
              <a:rPr lang="zh-CN" altLang="en-US" dirty="0">
                <a:latin typeface="+mn-ea"/>
                <a:ea typeface="+mn-ea"/>
              </a:rPr>
              <a:t>教师可以申请最低折扣</a:t>
            </a:r>
          </a:p>
          <a:p>
            <a:pPr algn="r"/>
            <a:r>
              <a:rPr lang="zh-CN" altLang="en-US" dirty="0">
                <a:latin typeface="+mn-ea"/>
                <a:ea typeface="+mn-ea"/>
              </a:rPr>
              <a:t>学生直接优惠购买图书</a:t>
            </a:r>
          </a:p>
        </p:txBody>
      </p:sp>
      <p:sp>
        <p:nvSpPr>
          <p:cNvPr id="74" name="TextBox 73"/>
          <p:cNvSpPr txBox="1"/>
          <p:nvPr/>
        </p:nvSpPr>
        <p:spPr>
          <a:xfrm>
            <a:off x="8200571" y="4993681"/>
            <a:ext cx="3269721" cy="923330"/>
          </a:xfrm>
          <a:prstGeom prst="rect">
            <a:avLst/>
          </a:prstGeom>
          <a:noFill/>
        </p:spPr>
        <p:txBody>
          <a:bodyPr wrap="square" rtlCol="0">
            <a:spAutoFit/>
          </a:bodyPr>
          <a:lstStyle/>
          <a:p>
            <a:pPr algn="r"/>
            <a:r>
              <a:rPr lang="zh-CN" altLang="en-US" dirty="0">
                <a:latin typeface="+mn-ea"/>
                <a:ea typeface="+mn-ea"/>
              </a:rPr>
              <a:t>欢迎写文章／投稿，我们强大的编辑团队将为您提供专业和高效的编辑出版服务</a:t>
            </a:r>
          </a:p>
        </p:txBody>
      </p:sp>
    </p:spTree>
    <p:extLst>
      <p:ext uri="{BB962C8B-B14F-4D97-AF65-F5344CB8AC3E}">
        <p14:creationId xmlns:p14="http://schemas.microsoft.com/office/powerpoint/2010/main" val="12311928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685"/>
  <p:tag name="KSO_WM_UNIT_TYPE" val="m_h_f"/>
  <p:tag name="KSO_WM_UNIT_INDEX" val="1_1_1"/>
  <p:tag name="KSO_WM_UNIT_ID" val="diagram685_6*m_h_f*1_1_1"/>
  <p:tag name="KSO_WM_UNIT_CLEAR" val="1"/>
  <p:tag name="KSO_WM_UNIT_LAYERLEVEL" val="1_1_1"/>
  <p:tag name="KSO_WM_UNIT_VALUE" val="36"/>
  <p:tag name="KSO_WM_UNIT_HIGHLIGHT" val="0"/>
  <p:tag name="KSO_WM_UNIT_COMPATIBLE" val="0"/>
  <p:tag name="KSO_WM_UNIT_PRESET_TEXT_INDEX" val="4"/>
  <p:tag name="KSO_WM_UNIT_PRESET_TEXT_LEN" val="78"/>
  <p:tag name="KSO_WM_DIAGRAM_GROUP_CODE" val="m1-1"/>
  <p:tag name="KSO_WM_UNIT_TEXT_FILL_FORE_SCHEMECOLOR_INDEX" val="13"/>
  <p:tag name="KSO_WM_UNIT_TEXT_FILL_TYPE" val="1"/>
</p:tagLst>
</file>

<file path=ppt/tags/tag1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685"/>
  <p:tag name="KSO_WM_UNIT_TYPE" val="m_i"/>
  <p:tag name="KSO_WM_UNIT_INDEX" val="1_3"/>
  <p:tag name="KSO_WM_UNIT_ID" val="diagram685_6*m_i*1_3"/>
  <p:tag name="KSO_WM_UNIT_CLEAR" val="1"/>
  <p:tag name="KSO_WM_UNIT_LAYERLEVEL" val="1_1"/>
  <p:tag name="KSO_WM_DIAGRAM_GROUP_CODE" val="m1-1"/>
  <p:tag name="KSO_WM_UNIT_LINE_FORE_SCHEMECOLOR_INDEX" val="5"/>
  <p:tag name="KSO_WM_UNIT_LINE_FILL_TYPE" val="2"/>
  <p:tag name="KSO_WM_UNIT_TEXT_FILL_FORE_SCHEMECOLOR_INDEX" val="5"/>
  <p:tag name="KSO_WM_UNIT_TEXT_FILL_TYPE" val="1"/>
</p:tagLst>
</file>

<file path=ppt/tags/tag1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685"/>
  <p:tag name="KSO_WM_UNIT_TYPE" val="m_h_a"/>
  <p:tag name="KSO_WM_UNIT_INDEX" val="1_1_1"/>
  <p:tag name="KSO_WM_UNIT_ID" val="diagram685_6*m_h_a*1_1_1"/>
  <p:tag name="KSO_WM_UNIT_CLEAR" val="1"/>
  <p:tag name="KSO_WM_UNIT_LAYERLEVEL" val="1_1_1"/>
  <p:tag name="KSO_WM_UNIT_VALUE" val="20"/>
  <p:tag name="KSO_WM_UNIT_HIGHLIGHT" val="0"/>
  <p:tag name="KSO_WM_UNIT_COMPATIBLE" val="0"/>
  <p:tag name="KSO_WM_DIAGRAM_GROUP_CODE" val="m1-1"/>
  <p:tag name="KSO_WM_UNIT_PRESET_TEXT" val="LOREM"/>
  <p:tag name="KSO_WM_UNIT_FILL_FORE_SCHEMECOLOR_INDEX" val="5"/>
  <p:tag name="KSO_WM_UNIT_FILL_TYPE" val="1"/>
  <p:tag name="KSO_WM_UNIT_TEXT_FILL_FORE_SCHEMECOLOR_INDEX" val="14"/>
  <p:tag name="KSO_WM_UNIT_TEXT_FILL_TYPE" val="1"/>
</p:tagLst>
</file>

<file path=ppt/tags/tag1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685"/>
  <p:tag name="KSO_WM_UNIT_TYPE" val="m_i"/>
  <p:tag name="KSO_WM_UNIT_INDEX" val="1_3"/>
  <p:tag name="KSO_WM_UNIT_ID" val="diagram685_6*m_i*1_3"/>
  <p:tag name="KSO_WM_UNIT_CLEAR" val="1"/>
  <p:tag name="KSO_WM_UNIT_LAYERLEVEL" val="1_1"/>
  <p:tag name="KSO_WM_DIAGRAM_GROUP_CODE" val="m1-1"/>
  <p:tag name="KSO_WM_UNIT_LINE_FORE_SCHEMECOLOR_INDEX" val="5"/>
  <p:tag name="KSO_WM_UNIT_LINE_FILL_TYPE" val="2"/>
  <p:tag name="KSO_WM_UNIT_TEXT_FILL_FORE_SCHEMECOLOR_INDEX" val="5"/>
  <p:tag name="KSO_WM_UNIT_TEXT_FILL_TYPE" val="1"/>
</p:tagLst>
</file>

<file path=ppt/tags/tag1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685"/>
  <p:tag name="KSO_WM_UNIT_TYPE" val="m_h_a"/>
  <p:tag name="KSO_WM_UNIT_INDEX" val="1_1_1"/>
  <p:tag name="KSO_WM_UNIT_ID" val="diagram685_6*m_h_a*1_1_1"/>
  <p:tag name="KSO_WM_UNIT_CLEAR" val="1"/>
  <p:tag name="KSO_WM_UNIT_LAYERLEVEL" val="1_1_1"/>
  <p:tag name="KSO_WM_UNIT_VALUE" val="20"/>
  <p:tag name="KSO_WM_UNIT_HIGHLIGHT" val="0"/>
  <p:tag name="KSO_WM_UNIT_COMPATIBLE" val="0"/>
  <p:tag name="KSO_WM_DIAGRAM_GROUP_CODE" val="m1-1"/>
  <p:tag name="KSO_WM_UNIT_PRESET_TEXT" val="LOREM"/>
  <p:tag name="KSO_WM_UNIT_FILL_FORE_SCHEMECOLOR_INDEX" val="5"/>
  <p:tag name="KSO_WM_UNIT_FILL_TYPE" val="1"/>
  <p:tag name="KSO_WM_UNIT_TEXT_FILL_FORE_SCHEMECOLOR_INDEX" val="14"/>
  <p:tag name="KSO_WM_UNIT_TEXT_FILL_TYPE" val="1"/>
</p:tagLst>
</file>

<file path=ppt/tags/tag1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685"/>
  <p:tag name="KSO_WM_UNIT_TYPE" val="m_i"/>
  <p:tag name="KSO_WM_UNIT_INDEX" val="1_3"/>
  <p:tag name="KSO_WM_UNIT_ID" val="diagram685_6*m_i*1_3"/>
  <p:tag name="KSO_WM_UNIT_CLEAR" val="1"/>
  <p:tag name="KSO_WM_UNIT_LAYERLEVEL" val="1_1"/>
  <p:tag name="KSO_WM_DIAGRAM_GROUP_CODE" val="m1-1"/>
  <p:tag name="KSO_WM_UNIT_LINE_FORE_SCHEMECOLOR_INDEX" val="5"/>
  <p:tag name="KSO_WM_UNIT_LINE_FILL_TYPE" val="2"/>
  <p:tag name="KSO_WM_UNIT_TEXT_FILL_FORE_SCHEMECOLOR_INDEX" val="5"/>
  <p:tag name="KSO_WM_UNIT_TEXT_FILL_TYPE" val="1"/>
</p:tagLst>
</file>

<file path=ppt/tags/tag1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685"/>
  <p:tag name="KSO_WM_UNIT_TYPE" val="m_h_f"/>
  <p:tag name="KSO_WM_UNIT_INDEX" val="1_1_1"/>
  <p:tag name="KSO_WM_UNIT_ID" val="diagram685_6*m_h_f*1_1_1"/>
  <p:tag name="KSO_WM_UNIT_CLEAR" val="1"/>
  <p:tag name="KSO_WM_UNIT_LAYERLEVEL" val="1_1_1"/>
  <p:tag name="KSO_WM_UNIT_VALUE" val="36"/>
  <p:tag name="KSO_WM_UNIT_HIGHLIGHT" val="0"/>
  <p:tag name="KSO_WM_UNIT_COMPATIBLE" val="0"/>
  <p:tag name="KSO_WM_UNIT_PRESET_TEXT_INDEX" val="4"/>
  <p:tag name="KSO_WM_UNIT_PRESET_TEXT_LEN" val="78"/>
  <p:tag name="KSO_WM_DIAGRAM_GROUP_CODE" val="m1-1"/>
  <p:tag name="KSO_WM_UNIT_TEXT_FILL_FORE_SCHEMECOLOR_INDEX" val="13"/>
  <p:tag name="KSO_WM_UNIT_TEXT_FILL_TYPE" val="1"/>
</p:tagLst>
</file>

<file path=ppt/tags/tag1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685"/>
  <p:tag name="KSO_WM_UNIT_TYPE" val="m_i"/>
  <p:tag name="KSO_WM_UNIT_INDEX" val="1_2"/>
  <p:tag name="KSO_WM_UNIT_ID" val="diagram685_6*m_i*1_2"/>
  <p:tag name="KSO_WM_UNIT_CLEAR" val="1"/>
  <p:tag name="KSO_WM_UNIT_LAYERLEVEL" val="1_1"/>
  <p:tag name="KSO_WM_DIAGRAM_GROUP_CODE" val="m1-1"/>
</p:tagLst>
</file>

<file path=ppt/tags/tag1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685_6*i*3"/>
  <p:tag name="KSO_WM_TEMPLATE_CATEGORY" val="diagram"/>
  <p:tag name="KSO_WM_TEMPLATE_INDEX" val="685"/>
  <p:tag name="KSO_WM_UNIT_INDEX" val="3"/>
</p:tagLst>
</file>

<file path=ppt/tags/tag1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685_6*i*3"/>
  <p:tag name="KSO_WM_TEMPLATE_CATEGORY" val="diagram"/>
  <p:tag name="KSO_WM_TEMPLATE_INDEX" val="685"/>
  <p:tag name="KSO_WM_UNIT_INDEX" val="3"/>
</p:tagLst>
</file>

<file path=ppt/tags/tag1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685"/>
  <p:tag name="KSO_WM_UNIT_TYPE" val="m_h_f"/>
  <p:tag name="KSO_WM_UNIT_INDEX" val="1_1_1"/>
  <p:tag name="KSO_WM_UNIT_ID" val="diagram685_6*m_h_f*1_1_1"/>
  <p:tag name="KSO_WM_UNIT_CLEAR" val="1"/>
  <p:tag name="KSO_WM_UNIT_LAYERLEVEL" val="1_1_1"/>
  <p:tag name="KSO_WM_UNIT_VALUE" val="36"/>
  <p:tag name="KSO_WM_UNIT_HIGHLIGHT" val="0"/>
  <p:tag name="KSO_WM_UNIT_COMPATIBLE" val="0"/>
  <p:tag name="KSO_WM_UNIT_PRESET_TEXT_INDEX" val="4"/>
  <p:tag name="KSO_WM_UNIT_PRESET_TEXT_LEN" val="78"/>
  <p:tag name="KSO_WM_DIAGRAM_GROUP_CODE" val="m1-1"/>
  <p:tag name="KSO_WM_UNIT_TEXT_FILL_FORE_SCHEMECOLOR_INDEX" val="13"/>
  <p:tag name="KSO_WM_UNIT_TEXT_FILL_TYPE" val="1"/>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685"/>
  <p:tag name="KSO_WM_UNIT_TYPE" val="m_i"/>
  <p:tag name="KSO_WM_UNIT_INDEX" val="1_1"/>
  <p:tag name="KSO_WM_UNIT_ID" val="diagram685_6*m_i*1_1"/>
  <p:tag name="KSO_WM_UNIT_CLEAR" val="1"/>
  <p:tag name="KSO_WM_UNIT_LAYERLEVEL" val="1_1"/>
  <p:tag name="KSO_WM_DIAGRAM_GROUP_CODE" val="m1-1"/>
</p:tagLst>
</file>

<file path=ppt/tags/tag2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685"/>
  <p:tag name="KSO_WM_UNIT_TYPE" val="m_h_a"/>
  <p:tag name="KSO_WM_UNIT_INDEX" val="1_1_1"/>
  <p:tag name="KSO_WM_UNIT_ID" val="diagram685_6*m_h_a*1_1_1"/>
  <p:tag name="KSO_WM_UNIT_CLEAR" val="1"/>
  <p:tag name="KSO_WM_UNIT_LAYERLEVEL" val="1_1_1"/>
  <p:tag name="KSO_WM_UNIT_VALUE" val="20"/>
  <p:tag name="KSO_WM_UNIT_HIGHLIGHT" val="0"/>
  <p:tag name="KSO_WM_UNIT_COMPATIBLE" val="0"/>
  <p:tag name="KSO_WM_DIAGRAM_GROUP_CODE" val="m1-1"/>
  <p:tag name="KSO_WM_UNIT_PRESET_TEXT" val="LOREM"/>
  <p:tag name="KSO_WM_UNIT_FILL_FORE_SCHEMECOLOR_INDEX" val="5"/>
  <p:tag name="KSO_WM_UNIT_FILL_TYPE" val="1"/>
  <p:tag name="KSO_WM_UNIT_TEXT_FILL_FORE_SCHEMECOLOR_INDEX" val="14"/>
  <p:tag name="KSO_WM_UNIT_TEXT_FILL_TYPE" val="1"/>
</p:tagLst>
</file>

<file path=ppt/tags/tag2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685"/>
  <p:tag name="KSO_WM_UNIT_TYPE" val="m_i"/>
  <p:tag name="KSO_WM_UNIT_INDEX" val="1_3"/>
  <p:tag name="KSO_WM_UNIT_ID" val="diagram685_6*m_i*1_3"/>
  <p:tag name="KSO_WM_UNIT_CLEAR" val="1"/>
  <p:tag name="KSO_WM_UNIT_LAYERLEVEL" val="1_1"/>
  <p:tag name="KSO_WM_DIAGRAM_GROUP_CODE" val="m1-1"/>
  <p:tag name="KSO_WM_UNIT_LINE_FORE_SCHEMECOLOR_INDEX" val="5"/>
  <p:tag name="KSO_WM_UNIT_LINE_FILL_TYPE" val="2"/>
  <p:tag name="KSO_WM_UNIT_TEXT_FILL_FORE_SCHEMECOLOR_INDEX" val="5"/>
  <p:tag name="KSO_WM_UNIT_TEXT_FILL_TYPE" val="1"/>
</p:tagLst>
</file>

<file path=ppt/tags/tag2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685"/>
  <p:tag name="KSO_WM_UNIT_TYPE" val="m_h_a"/>
  <p:tag name="KSO_WM_UNIT_INDEX" val="1_1_1"/>
  <p:tag name="KSO_WM_UNIT_ID" val="diagram685_6*m_h_a*1_1_1"/>
  <p:tag name="KSO_WM_UNIT_CLEAR" val="1"/>
  <p:tag name="KSO_WM_UNIT_LAYERLEVEL" val="1_1_1"/>
  <p:tag name="KSO_WM_UNIT_VALUE" val="20"/>
  <p:tag name="KSO_WM_UNIT_HIGHLIGHT" val="0"/>
  <p:tag name="KSO_WM_UNIT_COMPATIBLE" val="0"/>
  <p:tag name="KSO_WM_DIAGRAM_GROUP_CODE" val="m1-1"/>
  <p:tag name="KSO_WM_UNIT_PRESET_TEXT" val="LOREM"/>
  <p:tag name="KSO_WM_UNIT_FILL_FORE_SCHEMECOLOR_INDEX" val="5"/>
  <p:tag name="KSO_WM_UNIT_FILL_TYPE" val="1"/>
  <p:tag name="KSO_WM_UNIT_TEXT_FILL_FORE_SCHEMECOLOR_INDEX" val="14"/>
  <p:tag name="KSO_WM_UNIT_TEXT_FILL_TYPE" val="1"/>
</p:tagLst>
</file>

<file path=ppt/tags/tag2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685"/>
  <p:tag name="KSO_WM_UNIT_TYPE" val="m_i"/>
  <p:tag name="KSO_WM_UNIT_INDEX" val="1_3"/>
  <p:tag name="KSO_WM_UNIT_ID" val="diagram685_6*m_i*1_3"/>
  <p:tag name="KSO_WM_UNIT_CLEAR" val="1"/>
  <p:tag name="KSO_WM_UNIT_LAYERLEVEL" val="1_1"/>
  <p:tag name="KSO_WM_DIAGRAM_GROUP_CODE" val="m1-1"/>
  <p:tag name="KSO_WM_UNIT_LINE_FORE_SCHEMECOLOR_INDEX" val="5"/>
  <p:tag name="KSO_WM_UNIT_LINE_FILL_TYPE" val="2"/>
  <p:tag name="KSO_WM_UNIT_TEXT_FILL_FORE_SCHEMECOLOR_INDEX" val="5"/>
  <p:tag name="KSO_WM_UNIT_TEXT_FILL_TYPE" val="1"/>
</p:tagLst>
</file>

<file path=ppt/tags/tag24.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5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640_3*l_h_f*1_1_1"/>
  <p:tag name="KSO_WM_TEMPLATE_CATEGORY" val="diagram"/>
  <p:tag name="KSO_WM_TEMPLATE_INDEX" val="640"/>
  <p:tag name="KSO_WM_UNIT_LAYERLEVEL" val="1_1_1"/>
  <p:tag name="KSO_WM_TAG_VERSION" val="1.0"/>
  <p:tag name="KSO_WM_BEAUTIFY_FLAG" val="#wm#"/>
  <p:tag name="KSO_WM_UNIT_PRESET_TEXT" val="点击此处添加正文，文字是您思想的提炼，为了演示发布的良好效果，请言简意赅的阐述您的观点。"/>
  <p:tag name="KSO_WM_UNIT_TEXT_FILL_FORE_SCHEMECOLOR_INDEX" val="13"/>
  <p:tag name="KSO_WM_UNIT_TEXT_FILL_TYPE" val="1"/>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640_3*l_h_i*1_2_2"/>
  <p:tag name="KSO_WM_TEMPLATE_CATEGORY" val="diagram"/>
  <p:tag name="KSO_WM_TEMPLATE_INDEX" val="640"/>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640_3*l_h_i*1_2_1"/>
  <p:tag name="KSO_WM_TEMPLATE_CATEGORY" val="diagram"/>
  <p:tag name="KSO_WM_TEMPLATE_INDEX" val="640"/>
  <p:tag name="KSO_WM_UNIT_LAYERLEVEL" val="1_1_1"/>
  <p:tag name="KSO_WM_TAG_VERSION" val="1.0"/>
  <p:tag name="KSO_WM_BEAUTIFY_FLAG" val="#wm#"/>
  <p:tag name="KSO_WM_UNIT_TEXT_FILL_FORE_SCHEMECOLOR_INDEX" val="6"/>
  <p:tag name="KSO_WM_UNIT_TEXT_FILL_TYPE" val="1"/>
</p:tagLst>
</file>

<file path=ppt/tags/tag27.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5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640_3*l_h_f*1_1_1"/>
  <p:tag name="KSO_WM_TEMPLATE_CATEGORY" val="diagram"/>
  <p:tag name="KSO_WM_TEMPLATE_INDEX" val="640"/>
  <p:tag name="KSO_WM_UNIT_LAYERLEVEL" val="1_1_1"/>
  <p:tag name="KSO_WM_TAG_VERSION" val="1.0"/>
  <p:tag name="KSO_WM_BEAUTIFY_FLAG" val="#wm#"/>
  <p:tag name="KSO_WM_UNIT_PRESET_TEXT" val="点击此处添加正文，文字是您思想的提炼，为了演示发布的良好效果，请言简意赅的阐述您的观点。"/>
  <p:tag name="KSO_WM_UNIT_TEXT_FILL_FORE_SCHEMECOLOR_INDEX" val="13"/>
  <p:tag name="KSO_WM_UNIT_TEXT_FILL_TYPE" val="1"/>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640_3*l_h_i*1_2_2"/>
  <p:tag name="KSO_WM_TEMPLATE_CATEGORY" val="diagram"/>
  <p:tag name="KSO_WM_TEMPLATE_INDEX" val="640"/>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640_3*l_h_i*1_2_1"/>
  <p:tag name="KSO_WM_TEMPLATE_CATEGORY" val="diagram"/>
  <p:tag name="KSO_WM_TEMPLATE_INDEX" val="640"/>
  <p:tag name="KSO_WM_UNIT_LAYERLEVEL" val="1_1_1"/>
  <p:tag name="KSO_WM_TAG_VERSION" val="1.0"/>
  <p:tag name="KSO_WM_BEAUTIFY_FLAG" val="#wm#"/>
  <p:tag name="KSO_WM_UNIT_TEXT_FILL_FORE_SCHEMECOLOR_INDEX" val="6"/>
  <p:tag name="KSO_WM_UNIT_TEXT_FILL_TYPE" val="1"/>
</p:tagLst>
</file>

<file path=ppt/tags/tag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685"/>
  <p:tag name="KSO_WM_UNIT_TYPE" val="m_i"/>
  <p:tag name="KSO_WM_UNIT_INDEX" val="1_2"/>
  <p:tag name="KSO_WM_UNIT_ID" val="diagram685_6*m_i*1_2"/>
  <p:tag name="KSO_WM_UNIT_CLEAR" val="1"/>
  <p:tag name="KSO_WM_UNIT_LAYERLEVEL" val="1_1"/>
  <p:tag name="KSO_WM_DIAGRAM_GROUP_CODE" val="m1-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640_3*l_h_i*1_3_2"/>
  <p:tag name="KSO_WM_TEMPLATE_CATEGORY" val="diagram"/>
  <p:tag name="KSO_WM_TEMPLATE_INDEX" val="640"/>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640_3*l_h_i*1_3_1"/>
  <p:tag name="KSO_WM_TEMPLATE_CATEGORY" val="diagram"/>
  <p:tag name="KSO_WM_TEMPLATE_INDEX" val="640"/>
  <p:tag name="KSO_WM_UNIT_LAYERLEVEL" val="1_1_1"/>
  <p:tag name="KSO_WM_TAG_VERSION" val="1.0"/>
  <p:tag name="KSO_WM_BEAUTIFY_FLAG" val="#wm#"/>
  <p:tag name="KSO_WM_UNIT_TEXT_FILL_FORE_SCHEMECOLOR_INDEX" val="7"/>
  <p:tag name="KSO_WM_UNIT_TEXT_FILL_TYPE" val="1"/>
</p:tagLst>
</file>

<file path=ppt/tags/tag32.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5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640_3*l_h_f*1_1_1"/>
  <p:tag name="KSO_WM_TEMPLATE_CATEGORY" val="diagram"/>
  <p:tag name="KSO_WM_TEMPLATE_INDEX" val="640"/>
  <p:tag name="KSO_WM_UNIT_LAYERLEVEL" val="1_1_1"/>
  <p:tag name="KSO_WM_TAG_VERSION" val="1.0"/>
  <p:tag name="KSO_WM_BEAUTIFY_FLAG" val="#wm#"/>
  <p:tag name="KSO_WM_UNIT_PRESET_TEXT" val="点击此处添加正文，文字是您思想的提炼，为了演示发布的良好效果，请言简意赅的阐述您的观点。"/>
  <p:tag name="KSO_WM_UNIT_TEXT_FILL_FORE_SCHEMECOLOR_INDEX" val="13"/>
  <p:tag name="KSO_WM_UNIT_TEXT_FILL_TYPE" val="1"/>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640_3*l_h_i*1_1_2"/>
  <p:tag name="KSO_WM_TEMPLATE_CATEGORY" val="diagram"/>
  <p:tag name="KSO_WM_TEMPLATE_INDEX" val="640"/>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640_3*l_h_i*1_1_1"/>
  <p:tag name="KSO_WM_TEMPLATE_CATEGORY" val="diagram"/>
  <p:tag name="KSO_WM_TEMPLATE_INDEX" val="640"/>
  <p:tag name="KSO_WM_UNIT_LAYERLEVEL" val="1_1_1"/>
  <p:tag name="KSO_WM_TAG_VERSION" val="1.0"/>
  <p:tag name="KSO_WM_BEAUTIFY_FLAG" val="#wm#"/>
  <p:tag name="KSO_WM_UNIT_TEXT_FILL_FORE_SCHEMECOLOR_INDEX" val="5"/>
  <p:tag name="KSO_WM_UNIT_TEXT_FILL_TYPE" val="1"/>
</p:tagLst>
</file>

<file path=ppt/tags/tag35.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5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640_3*l_h_f*1_1_1"/>
  <p:tag name="KSO_WM_TEMPLATE_CATEGORY" val="diagram"/>
  <p:tag name="KSO_WM_TEMPLATE_INDEX" val="640"/>
  <p:tag name="KSO_WM_UNIT_LAYERLEVEL" val="1_1_1"/>
  <p:tag name="KSO_WM_TAG_VERSION" val="1.0"/>
  <p:tag name="KSO_WM_BEAUTIFY_FLAG" val="#wm#"/>
  <p:tag name="KSO_WM_UNIT_PRESET_TEXT" val="点击此处添加正文，文字是您思想的提炼，为了演示发布的良好效果，请言简意赅的阐述您的观点。"/>
  <p:tag name="KSO_WM_UNIT_TEXT_FILL_FORE_SCHEMECOLOR_INDEX" val="13"/>
  <p:tag name="KSO_WM_UNIT_TEXT_FILL_TYPE" val="1"/>
</p:tagLst>
</file>

<file path=ppt/tags/tag3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4"/>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634_6*l_h_a*1_1_1"/>
  <p:tag name="KSO_WM_TEMPLATE_CATEGORY" val="diagram"/>
  <p:tag name="KSO_WM_TEMPLATE_INDEX" val="634"/>
  <p:tag name="KSO_WM_UNIT_LAYERLEVEL" val="1_1_1"/>
  <p:tag name="KSO_WM_TAG_VERSION" val="1.0"/>
  <p:tag name="KSO_WM_BEAUTIFY_FLAG" val="#wm#"/>
  <p:tag name="KSO_WM_UNIT_PRESET_TEXT" val="添加标题"/>
  <p:tag name="KSO_WM_UNIT_FILL_FORE_SCHEMECOLOR_INDEX" val="5"/>
  <p:tag name="KSO_WM_UNIT_FILL_TYPE" val="1"/>
  <p:tag name="KSO_WM_UNIT_TEXT_FILL_FORE_SCHEMECOLOR_INDEX" val="14"/>
  <p:tag name="KSO_WM_UNIT_TEXT_FILL_TYPE" val="1"/>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634_6*l_h_i*1_1_1"/>
  <p:tag name="KSO_WM_TEMPLATE_CATEGORY" val="diagram"/>
  <p:tag name="KSO_WM_TEMPLATE_INDEX" val="634"/>
  <p:tag name="KSO_WM_UNIT_LAYERLEVEL" val="1_1_1"/>
  <p:tag name="KSO_WM_TAG_VERSION" val="1.0"/>
  <p:tag name="KSO_WM_BEAUTIFY_FLAG" val="#wm#"/>
  <p:tag name="KSO_WM_UNIT_TEXT_FILL_FORE_SCHEMECOLOR_INDEX" val="5"/>
  <p:tag name="KSO_WM_UNIT_TEXT_FILL_TYPE" val="1"/>
</p:tagLst>
</file>

<file path=ppt/tags/tag3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4"/>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634_6*l_h_a*1_4_1"/>
  <p:tag name="KSO_WM_TEMPLATE_CATEGORY" val="diagram"/>
  <p:tag name="KSO_WM_TEMPLATE_INDEX" val="634"/>
  <p:tag name="KSO_WM_UNIT_LAYERLEVEL" val="1_1_1"/>
  <p:tag name="KSO_WM_TAG_VERSION" val="1.0"/>
  <p:tag name="KSO_WM_BEAUTIFY_FLAG" val="#wm#"/>
  <p:tag name="KSO_WM_UNIT_PRESET_TEXT" val="添加标题"/>
  <p:tag name="KSO_WM_UNIT_FILL_FORE_SCHEMECOLOR_INDEX" val="8"/>
  <p:tag name="KSO_WM_UNIT_FILL_TYPE" val="1"/>
  <p:tag name="KSO_WM_UNIT_TEXT_FILL_FORE_SCHEMECOLOR_INDEX" val="14"/>
  <p:tag name="KSO_WM_UNIT_TEXT_FILL_TYPE" val="1"/>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634_6*l_h_i*1_4_1"/>
  <p:tag name="KSO_WM_TEMPLATE_CATEGORY" val="diagram"/>
  <p:tag name="KSO_WM_TEMPLATE_INDEX" val="634"/>
  <p:tag name="KSO_WM_UNIT_LAYERLEVEL" val="1_1_1"/>
  <p:tag name="KSO_WM_TAG_VERSION" val="1.0"/>
  <p:tag name="KSO_WM_BEAUTIFY_FLAG" val="#wm#"/>
  <p:tag name="KSO_WM_UNIT_TEXT_FILL_FORE_SCHEMECOLOR_INDEX" val="8"/>
  <p:tag name="KSO_WM_UNIT_TEXT_FILL_TYPE" val="1"/>
</p:tagLst>
</file>

<file path=ppt/tags/tag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685_6*i*3"/>
  <p:tag name="KSO_WM_TEMPLATE_CATEGORY" val="diagram"/>
  <p:tag name="KSO_WM_TEMPLATE_INDEX" val="685"/>
  <p:tag name="KSO_WM_UNIT_INDEX" val="3"/>
</p:tagLst>
</file>

<file path=ppt/tags/tag40.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5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640_3*l_h_f*1_1_1"/>
  <p:tag name="KSO_WM_TEMPLATE_CATEGORY" val="diagram"/>
  <p:tag name="KSO_WM_TEMPLATE_INDEX" val="640"/>
  <p:tag name="KSO_WM_UNIT_LAYERLEVEL" val="1_1_1"/>
  <p:tag name="KSO_WM_TAG_VERSION" val="1.0"/>
  <p:tag name="KSO_WM_BEAUTIFY_FLAG" val="#wm#"/>
  <p:tag name="KSO_WM_UNIT_PRESET_TEXT" val="点击此处添加正文，文字是您思想的提炼，为了演示发布的良好效果，请言简意赅的阐述您的观点。"/>
  <p:tag name="KSO_WM_UNIT_TEXT_FILL_FORE_SCHEMECOLOR_INDEX" val="13"/>
  <p:tag name="KSO_WM_UNIT_TEXT_FILL_TYPE" val="1"/>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640_3*l_h_i*1_1_2"/>
  <p:tag name="KSO_WM_TEMPLATE_CATEGORY" val="diagram"/>
  <p:tag name="KSO_WM_TEMPLATE_INDEX" val="640"/>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640_3*l_h_i*1_1_1"/>
  <p:tag name="KSO_WM_TEMPLATE_CATEGORY" val="diagram"/>
  <p:tag name="KSO_WM_TEMPLATE_INDEX" val="640"/>
  <p:tag name="KSO_WM_UNIT_LAYERLEVEL" val="1_1_1"/>
  <p:tag name="KSO_WM_TAG_VERSION" val="1.0"/>
  <p:tag name="KSO_WM_BEAUTIFY_FLAG" val="#wm#"/>
  <p:tag name="KSO_WM_UNIT_TEXT_FILL_FORE_SCHEMECOLOR_INDEX" val="5"/>
  <p:tag name="KSO_WM_UNIT_TEXT_FILL_TYPE" val="1"/>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640_3*l_h_i*1_2_2"/>
  <p:tag name="KSO_WM_TEMPLATE_CATEGORY" val="diagram"/>
  <p:tag name="KSO_WM_TEMPLATE_INDEX" val="640"/>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640_3*l_h_i*1_2_1"/>
  <p:tag name="KSO_WM_TEMPLATE_CATEGORY" val="diagram"/>
  <p:tag name="KSO_WM_TEMPLATE_INDEX" val="640"/>
  <p:tag name="KSO_WM_UNIT_LAYERLEVEL" val="1_1_1"/>
  <p:tag name="KSO_WM_TAG_VERSION" val="1.0"/>
  <p:tag name="KSO_WM_BEAUTIFY_FLAG" val="#wm#"/>
  <p:tag name="KSO_WM_UNIT_TEXT_FILL_FORE_SCHEMECOLOR_INDEX" val="6"/>
  <p:tag name="KSO_WM_UNIT_TEXT_FILL_TYPE" val="1"/>
</p:tagLst>
</file>

<file path=ppt/tags/tag45.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5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640_3*l_h_f*1_1_1"/>
  <p:tag name="KSO_WM_TEMPLATE_CATEGORY" val="diagram"/>
  <p:tag name="KSO_WM_TEMPLATE_INDEX" val="640"/>
  <p:tag name="KSO_WM_UNIT_LAYERLEVEL" val="1_1_1"/>
  <p:tag name="KSO_WM_TAG_VERSION" val="1.0"/>
  <p:tag name="KSO_WM_BEAUTIFY_FLAG" val="#wm#"/>
  <p:tag name="KSO_WM_UNIT_PRESET_TEXT" val="点击此处添加正文，文字是您思想的提炼，为了演示发布的良好效果，请言简意赅的阐述您的观点。"/>
  <p:tag name="KSO_WM_UNIT_TEXT_FILL_FORE_SCHEMECOLOR_INDEX" val="13"/>
  <p:tag name="KSO_WM_UNIT_TEXT_FILL_TYPE" val="1"/>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640_3*l_h_i*1_3_2"/>
  <p:tag name="KSO_WM_TEMPLATE_CATEGORY" val="diagram"/>
  <p:tag name="KSO_WM_TEMPLATE_INDEX" val="640"/>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640_3*l_h_i*1_3_1"/>
  <p:tag name="KSO_WM_TEMPLATE_CATEGORY" val="diagram"/>
  <p:tag name="KSO_WM_TEMPLATE_INDEX" val="640"/>
  <p:tag name="KSO_WM_UNIT_LAYERLEVEL" val="1_1_1"/>
  <p:tag name="KSO_WM_TAG_VERSION" val="1.0"/>
  <p:tag name="KSO_WM_BEAUTIFY_FLAG" val="#wm#"/>
  <p:tag name="KSO_WM_UNIT_TEXT_FILL_FORE_SCHEMECOLOR_INDEX" val="7"/>
  <p:tag name="KSO_WM_UNIT_TEXT_FILL_TYPE" val="1"/>
</p:tagLst>
</file>

<file path=ppt/tags/tag48.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5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640_3*l_h_f*1_1_1"/>
  <p:tag name="KSO_WM_TEMPLATE_CATEGORY" val="diagram"/>
  <p:tag name="KSO_WM_TEMPLATE_INDEX" val="640"/>
  <p:tag name="KSO_WM_UNIT_LAYERLEVEL" val="1_1_1"/>
  <p:tag name="KSO_WM_TAG_VERSION" val="1.0"/>
  <p:tag name="KSO_WM_BEAUTIFY_FLAG" val="#wm#"/>
  <p:tag name="KSO_WM_UNIT_PRESET_TEXT" val="点击此处添加正文，文字是您思想的提炼，为了演示发布的良好效果，请言简意赅的阐述您的观点。"/>
  <p:tag name="KSO_WM_UNIT_TEXT_FILL_FORE_SCHEMECOLOR_INDEX" val="13"/>
  <p:tag name="KSO_WM_UNIT_TEXT_FILL_TYPE" val="1"/>
</p:tagLst>
</file>

<file path=ppt/tags/tag49.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87487_1*l_h_a*1_1_1"/>
  <p:tag name="KSO_WM_TEMPLATE_CATEGORY" val="diagram"/>
  <p:tag name="KSO_WM_TEMPLATE_INDEX" val="20187487"/>
  <p:tag name="KSO_WM_UNIT_LAYERLEVEL" val="1_1_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685_6*i*3"/>
  <p:tag name="KSO_WM_TEMPLATE_CATEGORY" val="diagram"/>
  <p:tag name="KSO_WM_TEMPLATE_INDEX" val="685"/>
  <p:tag name="KSO_WM_UNIT_INDEX" val="3"/>
</p:tagLst>
</file>

<file path=ppt/tags/tag50.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87487_1*l_h_a*1_2_1"/>
  <p:tag name="KSO_WM_TEMPLATE_CATEGORY" val="diagram"/>
  <p:tag name="KSO_WM_TEMPLATE_INDEX" val="20187487"/>
  <p:tag name="KSO_WM_UNIT_LAYERLEVEL" val="1_1_1"/>
  <p:tag name="KSO_WM_TAG_VERSION" val="1.0"/>
  <p:tag name="KSO_WM_BEAUTIFY_FLAG" val="#wm#"/>
  <p:tag name="KSO_WM_UNIT_PRESET_TEXT" val="单击此处添加标题"/>
  <p:tag name="KSO_WM_UNIT_TEXT_FILL_FORE_SCHEMECOLOR_INDEX" val="6"/>
  <p:tag name="KSO_WM_UNIT_TEXT_FILL_TYPE" val="1"/>
  <p:tag name="KSO_WM_UNIT_USESOURCEFORMAT_APPLY" val="1"/>
</p:tagLst>
</file>

<file path=ppt/tags/tag51.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87487_1*l_h_a*1_3_1"/>
  <p:tag name="KSO_WM_TEMPLATE_CATEGORY" val="diagram"/>
  <p:tag name="KSO_WM_TEMPLATE_INDEX" val="20187487"/>
  <p:tag name="KSO_WM_UNIT_LAYERLEVEL" val="1_1_1"/>
  <p:tag name="KSO_WM_TAG_VERSION" val="1.0"/>
  <p:tag name="KSO_WM_BEAUTIFY_FLAG" val="#wm#"/>
  <p:tag name="KSO_WM_UNIT_PRESET_TEXT" val="单击此处添加标题"/>
  <p:tag name="KSO_WM_UNIT_TEXT_FILL_FORE_SCHEMECOLOR_INDEX" val="9"/>
  <p:tag name="KSO_WM_UNIT_TEXT_FILL_TYPE" val="1"/>
  <p:tag name="KSO_WM_UNIT_USESOURCEFORMAT_APPLY" val="1"/>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2"/>
  <p:tag name="KSO_WM_UNIT_ID" val="diagram20187487_1*l_i*1_2"/>
  <p:tag name="KSO_WM_TEMPLATE_CATEGORY" val="diagram"/>
  <p:tag name="KSO_WM_TEMPLATE_INDEX" val="20187487"/>
  <p:tag name="KSO_WM_UNIT_LAYERLEVEL" val="1_1"/>
  <p:tag name="KSO_WM_TAG_VERSION" val="1.0"/>
  <p:tag name="KSO_WM_BEAUTIFY_FLAG" val="#wm#"/>
  <p:tag name="KSO_WM_UNIT_FILL_FORE_SCHEMECOLOR_INDEX" val="14"/>
  <p:tag name="KSO_WM_UNIT_FILL_TYPE" val="1"/>
  <p:tag name="KSO_WM_UNIT_TEXT_FILL_FORE_SCHEMECOLOR_INDEX" val="1"/>
  <p:tag name="KSO_WM_UNIT_TEXT_FILL_TYPE" val="1"/>
  <p:tag name="KSO_WM_UNIT_USESOURCEFORMAT_APPLY" val="1"/>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187487_1*l_h_i*1_1_3"/>
  <p:tag name="KSO_WM_TEMPLATE_CATEGORY" val="diagram"/>
  <p:tag name="KSO_WM_TEMPLATE_INDEX" val="20187487"/>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87487_1*l_h_i*1_1_2"/>
  <p:tag name="KSO_WM_TEMPLATE_CATEGORY" val="diagram"/>
  <p:tag name="KSO_WM_TEMPLATE_INDEX" val="20187487"/>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55.xml><?xml version="1.0" encoding="utf-8"?>
<p:tagLst xmlns:a="http://schemas.openxmlformats.org/drawingml/2006/main" xmlns:r="http://schemas.openxmlformats.org/officeDocument/2006/relationships" xmlns:p="http://schemas.openxmlformats.org/presentationml/2006/main">
  <p:tag name="KSO_WM_UNIT_VALUE" val="140*145"/>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187487_1*l_h_x*1_1_1"/>
  <p:tag name="KSO_WM_TEMPLATE_CATEGORY" val="diagram"/>
  <p:tag name="KSO_WM_TEMPLATE_INDEX" val="20187487"/>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1"/>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187487_1*l_i*1_1"/>
  <p:tag name="KSO_WM_TEMPLATE_CATEGORY" val="diagram"/>
  <p:tag name="KSO_WM_TEMPLATE_INDEX" val="20187487"/>
  <p:tag name="KSO_WM_UNIT_LAYERLEVEL" val="1_1"/>
  <p:tag name="KSO_WM_TAG_VERSION" val="1.0"/>
  <p:tag name="KSO_WM_BEAUTIFY_FLAG" val="#wm#"/>
  <p:tag name="KSO_WM_UNIT_FILL_FORE_SCHEMECOLOR_INDEX" val="13"/>
  <p:tag name="KSO_WM_UNIT_FILL_TYPE" val="1"/>
  <p:tag name="KSO_WM_UNIT_TEXT_FILL_FORE_SCHEMECOLOR_INDEX" val="13"/>
  <p:tag name="KSO_WM_UNIT_TEXT_FILL_TYPE" val="1"/>
  <p:tag name="KSO_WM_UNIT_USESOURCEFORMAT_APPLY" val="1"/>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187487_1*l_h_i*1_2_3"/>
  <p:tag name="KSO_WM_TEMPLATE_CATEGORY" val="diagram"/>
  <p:tag name="KSO_WM_TEMPLATE_INDEX" val="20187487"/>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 name="KSO_WM_UNIT_USESOURCEFORMAT_APPLY" val="1"/>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87487_1*l_h_i*1_2_2"/>
  <p:tag name="KSO_WM_TEMPLATE_CATEGORY" val="diagram"/>
  <p:tag name="KSO_WM_TEMPLATE_INDEX" val="20187487"/>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 name="KSO_WM_UNIT_USESOURCEFORMAT_APPLY" val="1"/>
</p:tagLst>
</file>

<file path=ppt/tags/tag59.xml><?xml version="1.0" encoding="utf-8"?>
<p:tagLst xmlns:a="http://schemas.openxmlformats.org/drawingml/2006/main" xmlns:r="http://schemas.openxmlformats.org/officeDocument/2006/relationships" xmlns:p="http://schemas.openxmlformats.org/presentationml/2006/main">
  <p:tag name="KSO_WM_UNIT_VALUE" val="160*85"/>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187487_1*l_h_x*1_2_1"/>
  <p:tag name="KSO_WM_TEMPLATE_CATEGORY" val="diagram"/>
  <p:tag name="KSO_WM_TEMPLATE_INDEX" val="20187487"/>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1"/>
</p:tagLst>
</file>

<file path=ppt/tags/tag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685"/>
  <p:tag name="KSO_WM_UNIT_TYPE" val="m_h_f"/>
  <p:tag name="KSO_WM_UNIT_INDEX" val="1_1_1"/>
  <p:tag name="KSO_WM_UNIT_ID" val="diagram685_6*m_h_f*1_1_1"/>
  <p:tag name="KSO_WM_UNIT_CLEAR" val="1"/>
  <p:tag name="KSO_WM_UNIT_LAYERLEVEL" val="1_1_1"/>
  <p:tag name="KSO_WM_UNIT_VALUE" val="36"/>
  <p:tag name="KSO_WM_UNIT_HIGHLIGHT" val="0"/>
  <p:tag name="KSO_WM_UNIT_COMPATIBLE" val="0"/>
  <p:tag name="KSO_WM_UNIT_PRESET_TEXT_INDEX" val="4"/>
  <p:tag name="KSO_WM_UNIT_PRESET_TEXT_LEN" val="78"/>
  <p:tag name="KSO_WM_DIAGRAM_GROUP_CODE" val="m1-1"/>
  <p:tag name="KSO_WM_UNIT_TEXT_FILL_FORE_SCHEMECOLOR_INDEX" val="13"/>
  <p:tag name="KSO_WM_UNIT_TEXT_FILL_TYPE" val="1"/>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187487_1*l_h_i*1_3_3"/>
  <p:tag name="KSO_WM_TEMPLATE_CATEGORY" val="diagram"/>
  <p:tag name="KSO_WM_TEMPLATE_INDEX" val="20187487"/>
  <p:tag name="KSO_WM_UNIT_LAYERLEVEL" val="1_1_1"/>
  <p:tag name="KSO_WM_TAG_VERSION" val="1.0"/>
  <p:tag name="KSO_WM_BEAUTIFY_FLAG" val="#wm#"/>
  <p:tag name="KSO_WM_UNIT_FILL_FORE_SCHEMECOLOR_INDEX" val="9"/>
  <p:tag name="KSO_WM_UNIT_FILL_TYPE" val="1"/>
  <p:tag name="KSO_WM_UNIT_TEXT_FILL_FORE_SCHEMECOLOR_INDEX" val="2"/>
  <p:tag name="KSO_WM_UNIT_TEXT_FILL_TYPE" val="1"/>
  <p:tag name="KSO_WM_UNIT_USESOURCEFORMAT_APPLY" val="1"/>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187487_1*l_h_i*1_3_2"/>
  <p:tag name="KSO_WM_TEMPLATE_CATEGORY" val="diagram"/>
  <p:tag name="KSO_WM_TEMPLATE_INDEX" val="20187487"/>
  <p:tag name="KSO_WM_UNIT_LAYERLEVEL" val="1_1_1"/>
  <p:tag name="KSO_WM_TAG_VERSION" val="1.0"/>
  <p:tag name="KSO_WM_BEAUTIFY_FLAG" val="#wm#"/>
  <p:tag name="KSO_WM_UNIT_FILL_FORE_SCHEMECOLOR_INDEX" val="9"/>
  <p:tag name="KSO_WM_UNIT_FILL_TYPE" val="1"/>
  <p:tag name="KSO_WM_UNIT_TEXT_FILL_FORE_SCHEMECOLOR_INDEX" val="2"/>
  <p:tag name="KSO_WM_UNIT_TEXT_FILL_TYPE" val="1"/>
  <p:tag name="KSO_WM_UNIT_USESOURCEFORMAT_APPLY" val="1"/>
</p:tagLst>
</file>

<file path=ppt/tags/tag62.xml><?xml version="1.0" encoding="utf-8"?>
<p:tagLst xmlns:a="http://schemas.openxmlformats.org/drawingml/2006/main" xmlns:r="http://schemas.openxmlformats.org/officeDocument/2006/relationships" xmlns:p="http://schemas.openxmlformats.org/presentationml/2006/main">
  <p:tag name="KSO_WM_UNIT_VALUE" val="174*174"/>
  <p:tag name="KSO_WM_UNIT_HIGHLIGHT" val="0"/>
  <p:tag name="KSO_WM_UNIT_COMPATIBLE" val="0"/>
  <p:tag name="KSO_WM_UNIT_DIAGRAM_ISNUMVISUAL" val="0"/>
  <p:tag name="KSO_WM_UNIT_DIAGRAM_ISREFERUNIT" val="0"/>
  <p:tag name="KSO_WM_DIAGRAM_GROUP_CODE" val="l1-1"/>
  <p:tag name="KSO_WM_UNIT_TYPE" val="l_h_x"/>
  <p:tag name="KSO_WM_UNIT_INDEX" val="1_3_1"/>
  <p:tag name="KSO_WM_UNIT_ID" val="diagram20187487_1*l_h_x*1_3_1"/>
  <p:tag name="KSO_WM_TEMPLATE_CATEGORY" val="diagram"/>
  <p:tag name="KSO_WM_TEMPLATE_INDEX" val="20187487"/>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 name="KSO_WM_UNIT_USESOURCEFORMAT_APPLY" val="1"/>
</p:tagLst>
</file>

<file path=ppt/tags/tag63.xml><?xml version="1.0" encoding="utf-8"?>
<p:tagLst xmlns:a="http://schemas.openxmlformats.org/drawingml/2006/main" xmlns:r="http://schemas.openxmlformats.org/officeDocument/2006/relationships" xmlns:p="http://schemas.openxmlformats.org/presentationml/2006/main">
  <p:tag name="KSO_WM_UNIT_COLOR_SCHEME_SHAPE_ID" val="8"/>
  <p:tag name="KSO_WM_UNIT_COLOR_SCHEME_PARENT_PAGE" val="0_3"/>
  <p:tag name="KSO_WM_UNIT_ISCONTENTS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87575_3*l_h_a*1_1_1"/>
  <p:tag name="KSO_WM_TEMPLATE_CATEGORY" val="diagram"/>
  <p:tag name="KSO_WM_TEMPLATE_INDEX" val="20187575"/>
  <p:tag name="KSO_WM_UNIT_LAYERLEVEL" val="1_1_1"/>
  <p:tag name="KSO_WM_TAG_VERSION" val="1.0"/>
  <p:tag name="KSO_WM_BEAUTIFY_FLAG" val="#wm#"/>
  <p:tag name="KSO_WM_UNIT_PRESET_TEXT" val="单击此处添加标题"/>
  <p:tag name="KSO_WM_UNIT_ISNUMDGMTITLE" val="0"/>
  <p:tag name="KSO_WM_UNIT_TEXT_FILL_FORE_SCHEMECOLOR_INDEX" val="5"/>
  <p:tag name="KSO_WM_UNIT_TEXT_FILL_TYPE" val="1"/>
</p:tagLst>
</file>

<file path=ppt/tags/tag64.xml><?xml version="1.0" encoding="utf-8"?>
<p:tagLst xmlns:a="http://schemas.openxmlformats.org/drawingml/2006/main" xmlns:r="http://schemas.openxmlformats.org/officeDocument/2006/relationships" xmlns:p="http://schemas.openxmlformats.org/presentationml/2006/main">
  <p:tag name="KSO_WM_UNIT_COLOR_SCHEME_SHAPE_ID" val="10"/>
  <p:tag name="KSO_WM_UNIT_COLOR_SCHEME_PARENT_PAGE" val="0_3"/>
  <p:tag name="KSO_WM_UNIT_ISCONTENTS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87575_3*l_h_a*1_3_1"/>
  <p:tag name="KSO_WM_TEMPLATE_CATEGORY" val="diagram"/>
  <p:tag name="KSO_WM_TEMPLATE_INDEX" val="20187575"/>
  <p:tag name="KSO_WM_UNIT_LAYERLEVEL" val="1_1_1"/>
  <p:tag name="KSO_WM_TAG_VERSION" val="1.0"/>
  <p:tag name="KSO_WM_BEAUTIFY_FLAG" val="#wm#"/>
  <p:tag name="KSO_WM_UNIT_PRESET_TEXT" val="单击此处添加标题"/>
  <p:tag name="KSO_WM_UNIT_ISNUMDGMTITLE" val="0"/>
  <p:tag name="KSO_WM_UNIT_TEXT_FILL_FORE_SCHEMECOLOR_INDEX" val="7"/>
  <p:tag name="KSO_WM_UNIT_TEXT_FILL_TYPE" val="1"/>
</p:tagLst>
</file>

<file path=ppt/tags/tag65.xml><?xml version="1.0" encoding="utf-8"?>
<p:tagLst xmlns:a="http://schemas.openxmlformats.org/drawingml/2006/main" xmlns:r="http://schemas.openxmlformats.org/officeDocument/2006/relationships" xmlns:p="http://schemas.openxmlformats.org/presentationml/2006/main">
  <p:tag name="KSO_WM_UNIT_COLOR_SCHEME_SHAPE_ID" val="14"/>
  <p:tag name="KSO_WM_UNIT_COLOR_SCHEME_PARENT_PAGE" val="0_3"/>
  <p:tag name="KSO_WM_UNIT_ISCONTENTS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87575_3*l_h_a*1_2_1"/>
  <p:tag name="KSO_WM_TEMPLATE_CATEGORY" val="diagram"/>
  <p:tag name="KSO_WM_TEMPLATE_INDEX" val="20187575"/>
  <p:tag name="KSO_WM_UNIT_LAYERLEVEL" val="1_1_1"/>
  <p:tag name="KSO_WM_TAG_VERSION" val="1.0"/>
  <p:tag name="KSO_WM_BEAUTIFY_FLAG" val="#wm#"/>
  <p:tag name="KSO_WM_UNIT_PRESET_TEXT" val="单击此处添加标题"/>
  <p:tag name="KSO_WM_UNIT_ISNUMDGMTITLE" val="0"/>
  <p:tag name="KSO_WM_UNIT_TEXT_FILL_FORE_SCHEMECOLOR_INDEX" val="6"/>
  <p:tag name="KSO_WM_UNIT_TEXT_FILL_TYPE" val="1"/>
</p:tagLst>
</file>

<file path=ppt/tags/tag66.xml><?xml version="1.0" encoding="utf-8"?>
<p:tagLst xmlns:a="http://schemas.openxmlformats.org/drawingml/2006/main" xmlns:r="http://schemas.openxmlformats.org/officeDocument/2006/relationships" xmlns:p="http://schemas.openxmlformats.org/presentationml/2006/main">
  <p:tag name="KSO_WM_UNIT_COLOR_SCHEME_SHAPE_ID" val="4"/>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87575_3*l_h_i*1_1_2"/>
  <p:tag name="KSO_WM_TEMPLATE_CATEGORY" val="diagram"/>
  <p:tag name="KSO_WM_TEMPLATE_INDEX" val="20187575"/>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67.xml><?xml version="1.0" encoding="utf-8"?>
<p:tagLst xmlns:a="http://schemas.openxmlformats.org/drawingml/2006/main" xmlns:r="http://schemas.openxmlformats.org/officeDocument/2006/relationships" xmlns:p="http://schemas.openxmlformats.org/presentationml/2006/main">
  <p:tag name="KSO_WM_UNIT_COLOR_SCHEME_SHAPE_ID" val="16"/>
  <p:tag name="KSO_WM_UNIT_COLOR_SCHEME_PARENT_PAGE" val="0_3"/>
  <p:tag name="KSO_WM_UNIT_VALUE" val="69*63"/>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187575_3*l_h_x*1_1_1"/>
  <p:tag name="KSO_WM_TEMPLATE_CATEGORY" val="diagram"/>
  <p:tag name="KSO_WM_TEMPLATE_INDEX" val="20187575"/>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68.xml><?xml version="1.0" encoding="utf-8"?>
<p:tagLst xmlns:a="http://schemas.openxmlformats.org/drawingml/2006/main" xmlns:r="http://schemas.openxmlformats.org/officeDocument/2006/relationships" xmlns:p="http://schemas.openxmlformats.org/presentationml/2006/main">
  <p:tag name="KSO_WM_UNIT_COLOR_SCHEME_SHAPE_ID" val="6"/>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187575_3*l_h_i*1_3_2"/>
  <p:tag name="KSO_WM_TEMPLATE_CATEGORY" val="diagram"/>
  <p:tag name="KSO_WM_TEMPLATE_INDEX" val="20187575"/>
  <p:tag name="KSO_WM_UNIT_LAYERLEVEL" val="1_1_1"/>
  <p:tag name="KSO_WM_TAG_VERSION" val="1.0"/>
  <p:tag name="KSO_WM_BEAUTIFY_FLAG" val="#wm#"/>
  <p:tag name="KSO_WM_UNIT_FILL_FORE_SCHEMECOLOR_INDEX" val="7"/>
  <p:tag name="KSO_WM_UNIT_FILL_TYPE" val="1"/>
  <p:tag name="KSO_WM_UNIT_TEXT_FILL_FORE_SCHEMECOLOR_INDEX" val="13"/>
  <p:tag name="KSO_WM_UNIT_TEXT_FILL_TYPE" val="1"/>
</p:tagLst>
</file>

<file path=ppt/tags/tag69.xml><?xml version="1.0" encoding="utf-8"?>
<p:tagLst xmlns:a="http://schemas.openxmlformats.org/drawingml/2006/main" xmlns:r="http://schemas.openxmlformats.org/officeDocument/2006/relationships" xmlns:p="http://schemas.openxmlformats.org/presentationml/2006/main">
  <p:tag name="KSO_WM_UNIT_COLOR_SCHEME_SHAPE_ID" val="17"/>
  <p:tag name="KSO_WM_UNIT_COLOR_SCHEME_PARENT_PAGE" val="0_3"/>
  <p:tag name="KSO_WM_UNIT_VALUE" val="93*93"/>
  <p:tag name="KSO_WM_UNIT_HIGHLIGHT" val="0"/>
  <p:tag name="KSO_WM_UNIT_COMPATIBLE" val="0"/>
  <p:tag name="KSO_WM_UNIT_DIAGRAM_ISNUMVISUAL" val="0"/>
  <p:tag name="KSO_WM_UNIT_DIAGRAM_ISREFERUNIT" val="0"/>
  <p:tag name="KSO_WM_DIAGRAM_GROUP_CODE" val="l1-1"/>
  <p:tag name="KSO_WM_UNIT_TYPE" val="l_h_x"/>
  <p:tag name="KSO_WM_UNIT_INDEX" val="1_3_1"/>
  <p:tag name="KSO_WM_UNIT_ID" val="diagram20187575_3*l_h_x*1_3_1"/>
  <p:tag name="KSO_WM_TEMPLATE_CATEGORY" val="diagram"/>
  <p:tag name="KSO_WM_TEMPLATE_INDEX" val="20187575"/>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685_6*i*3"/>
  <p:tag name="KSO_WM_TEMPLATE_CATEGORY" val="diagram"/>
  <p:tag name="KSO_WM_TEMPLATE_INDEX" val="685"/>
  <p:tag name="KSO_WM_UNIT_INDEX" val="3"/>
</p:tagLst>
</file>

<file path=ppt/tags/tag70.xml><?xml version="1.0" encoding="utf-8"?>
<p:tagLst xmlns:a="http://schemas.openxmlformats.org/drawingml/2006/main" xmlns:r="http://schemas.openxmlformats.org/officeDocument/2006/relationships" xmlns:p="http://schemas.openxmlformats.org/presentationml/2006/main">
  <p:tag name="KSO_WM_UNIT_COLOR_SCHEME_SHAPE_ID" val="5"/>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87575_3*l_h_i*1_2_2"/>
  <p:tag name="KSO_WM_TEMPLATE_CATEGORY" val="diagram"/>
  <p:tag name="KSO_WM_TEMPLATE_INDEX" val="20187575"/>
  <p:tag name="KSO_WM_UNIT_LAYERLEVEL" val="1_1_1"/>
  <p:tag name="KSO_WM_TAG_VERSION" val="1.0"/>
  <p:tag name="KSO_WM_BEAUTIFY_FLAG" val="#wm#"/>
  <p:tag name="KSO_WM_UNIT_FILL_FORE_SCHEMECOLOR_INDEX" val="6"/>
  <p:tag name="KSO_WM_UNIT_FILL_TYPE" val="1"/>
  <p:tag name="KSO_WM_UNIT_TEXT_FILL_FORE_SCHEMECOLOR_INDEX" val="13"/>
  <p:tag name="KSO_WM_UNIT_TEXT_FILL_TYPE" val="1"/>
</p:tagLst>
</file>

<file path=ppt/tags/tag71.xml><?xml version="1.0" encoding="utf-8"?>
<p:tagLst xmlns:a="http://schemas.openxmlformats.org/drawingml/2006/main" xmlns:r="http://schemas.openxmlformats.org/officeDocument/2006/relationships" xmlns:p="http://schemas.openxmlformats.org/presentationml/2006/main">
  <p:tag name="KSO_WM_UNIT_COLOR_SCHEME_SHAPE_ID" val="18"/>
  <p:tag name="KSO_WM_UNIT_COLOR_SCHEME_PARENT_PAGE" val="0_3"/>
  <p:tag name="KSO_WM_UNIT_VALUE" val="134*143"/>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187575_3*l_h_x*1_2_1"/>
  <p:tag name="KSO_WM_TEMPLATE_CATEGORY" val="diagram"/>
  <p:tag name="KSO_WM_TEMPLATE_INDEX" val="20187575"/>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72.xml><?xml version="1.0" encoding="utf-8"?>
<p:tagLst xmlns:a="http://schemas.openxmlformats.org/drawingml/2006/main" xmlns:r="http://schemas.openxmlformats.org/officeDocument/2006/relationships" xmlns:p="http://schemas.openxmlformats.org/presentationml/2006/main">
  <p:tag name="KSO_WM_UNIT_COLOR_SCHEME_SHAPE_ID" val="13"/>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187575_3*l_i*1_1"/>
  <p:tag name="KSO_WM_TEMPLATE_CATEGORY" val="diagram"/>
  <p:tag name="KSO_WM_TEMPLATE_INDEX" val="20187575"/>
  <p:tag name="KSO_WM_UNIT_LAYERLEVEL" val="1_1"/>
  <p:tag name="KSO_WM_TAG_VERSION" val="1.0"/>
  <p:tag name="KSO_WM_BEAUTIFY_FLAG" val="#wm#"/>
  <p:tag name="KSO_WM_UNIT_TEXT_FILL_FORE_SCHEMECOLOR_INDEX" val="13"/>
  <p:tag name="KSO_WM_UNIT_TEXT_FILL_TYPE" val="1"/>
</p:tagLst>
</file>

<file path=ppt/tags/tag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685"/>
  <p:tag name="KSO_WM_UNIT_TYPE" val="m_h_f"/>
  <p:tag name="KSO_WM_UNIT_INDEX" val="1_1_1"/>
  <p:tag name="KSO_WM_UNIT_ID" val="diagram685_6*m_h_f*1_1_1"/>
  <p:tag name="KSO_WM_UNIT_CLEAR" val="1"/>
  <p:tag name="KSO_WM_UNIT_LAYERLEVEL" val="1_1_1"/>
  <p:tag name="KSO_WM_UNIT_VALUE" val="36"/>
  <p:tag name="KSO_WM_UNIT_HIGHLIGHT" val="0"/>
  <p:tag name="KSO_WM_UNIT_COMPATIBLE" val="0"/>
  <p:tag name="KSO_WM_UNIT_PRESET_TEXT_INDEX" val="4"/>
  <p:tag name="KSO_WM_UNIT_PRESET_TEXT_LEN" val="78"/>
  <p:tag name="KSO_WM_DIAGRAM_GROUP_CODE" val="m1-1"/>
  <p:tag name="KSO_WM_UNIT_TEXT_FILL_FORE_SCHEMECOLOR_INDEX" val="13"/>
  <p:tag name="KSO_WM_UNIT_TEXT_FILL_TYPE" val="1"/>
</p:tagLst>
</file>

<file path=ppt/tags/tag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685"/>
  <p:tag name="KSO_WM_UNIT_TYPE" val="m_h_a"/>
  <p:tag name="KSO_WM_UNIT_INDEX" val="1_1_1"/>
  <p:tag name="KSO_WM_UNIT_ID" val="diagram685_6*m_h_a*1_1_1"/>
  <p:tag name="KSO_WM_UNIT_CLEAR" val="1"/>
  <p:tag name="KSO_WM_UNIT_LAYERLEVEL" val="1_1_1"/>
  <p:tag name="KSO_WM_UNIT_VALUE" val="20"/>
  <p:tag name="KSO_WM_UNIT_HIGHLIGHT" val="0"/>
  <p:tag name="KSO_WM_UNIT_COMPATIBLE" val="0"/>
  <p:tag name="KSO_WM_DIAGRAM_GROUP_CODE" val="m1-1"/>
  <p:tag name="KSO_WM_UNIT_PRESET_TEXT" val="LOREM"/>
  <p:tag name="KSO_WM_UNIT_FILL_FORE_SCHEMECOLOR_INDEX" val="5"/>
  <p:tag name="KSO_WM_UNIT_FILL_TYPE" val="1"/>
  <p:tag name="KSO_WM_UNIT_TEXT_FILL_FORE_SCHEMECOLOR_INDEX" val="14"/>
  <p:tag name="KSO_WM_UNIT_TEXT_FILL_TYPE" val="1"/>
</p:tagLst>
</file>

<file path=ppt/theme/theme1.xml><?xml version="1.0" encoding="utf-8"?>
<a:theme xmlns:a="http://schemas.openxmlformats.org/drawingml/2006/main" name="千图网海量PPT模板www.58pic.com">
  <a:themeElements>
    <a:clrScheme name="自定义 19">
      <a:dk1>
        <a:sysClr val="windowText" lastClr="000000"/>
      </a:dk1>
      <a:lt1>
        <a:sysClr val="window" lastClr="FFFFFF"/>
      </a:lt1>
      <a:dk2>
        <a:srgbClr val="44546A"/>
      </a:dk2>
      <a:lt2>
        <a:srgbClr val="E7E6E6"/>
      </a:lt2>
      <a:accent1>
        <a:srgbClr val="01558E"/>
      </a:accent1>
      <a:accent2>
        <a:srgbClr val="FED31C"/>
      </a:accent2>
      <a:accent3>
        <a:srgbClr val="01558E"/>
      </a:accent3>
      <a:accent4>
        <a:srgbClr val="FED31C"/>
      </a:accent4>
      <a:accent5>
        <a:srgbClr val="01558E"/>
      </a:accent5>
      <a:accent6>
        <a:srgbClr val="FED31C"/>
      </a:accent6>
      <a:hlink>
        <a:srgbClr val="01558E"/>
      </a:hlink>
      <a:folHlink>
        <a:srgbClr val="FED31C"/>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95000"/>
            <a:lumOff val="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486</TotalTime>
  <Words>7063</Words>
  <Application>Microsoft Office PowerPoint</Application>
  <PresentationFormat>宽屏</PresentationFormat>
  <Paragraphs>621</Paragraphs>
  <Slides>98</Slides>
  <Notes>23</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98</vt:i4>
      </vt:variant>
    </vt:vector>
  </HeadingPairs>
  <TitlesOfParts>
    <vt:vector size="114" baseType="lpstr">
      <vt:lpstr>Arial Unicode MS</vt:lpstr>
      <vt:lpstr>FZLTDHK-GBK1-0</vt:lpstr>
      <vt:lpstr>FZLTXIHJW-GB1-0</vt:lpstr>
      <vt:lpstr>Helvetica Light</vt:lpstr>
      <vt:lpstr>等线</vt:lpstr>
      <vt:lpstr>方正黑体简体</vt:lpstr>
      <vt:lpstr>黑体</vt:lpstr>
      <vt:lpstr>经典综艺体简</vt:lpstr>
      <vt:lpstr>宋体</vt:lpstr>
      <vt:lpstr>微软雅黑</vt:lpstr>
      <vt:lpstr>Arial</vt:lpstr>
      <vt:lpstr>Calibri</vt:lpstr>
      <vt:lpstr>Impact</vt:lpstr>
      <vt:lpstr>Times New Roman</vt:lpstr>
      <vt:lpstr>Wingdings</vt:lpstr>
      <vt:lpstr>千图网海量PPT模板www.58pic.com</vt:lpstr>
      <vt:lpstr>PowerPoint 演示文稿</vt:lpstr>
      <vt:lpstr>PowerPoint 演示文稿</vt:lpstr>
      <vt:lpstr>PowerPoint 演示文稿</vt:lpstr>
      <vt:lpstr>PowerPoint 演示文稿</vt:lpstr>
      <vt:lpstr>（一）了解电子表格处理的应用场景</vt:lpstr>
      <vt:lpstr>（二）熟悉WPS Office的电子表格操作界面 </vt:lpstr>
      <vt:lpstr>（二）熟悉WPS Office的电子表格操作界面 </vt:lpstr>
      <vt:lpstr>（二）熟悉WPS Office的电子表格操作界面 </vt:lpstr>
      <vt:lpstr>（三）工作簿的基本操作</vt:lpstr>
      <vt:lpstr>（三）工作簿的基本操作</vt:lpstr>
      <vt:lpstr>（三）工作簿的基本操作</vt:lpstr>
      <vt:lpstr>（三）工作簿的基本操作</vt:lpstr>
      <vt:lpstr>（四）工作表的基本操作</vt:lpstr>
      <vt:lpstr>（四）工作表的基本操作</vt:lpstr>
      <vt:lpstr>（四）工作表的基本操作</vt:lpstr>
      <vt:lpstr>PowerPoint 演示文稿</vt:lpstr>
      <vt:lpstr>（一）新建并保存工作簿</vt:lpstr>
      <vt:lpstr>（二）插入与删除工作表</vt:lpstr>
      <vt:lpstr>（二）插入与删除工作表</vt:lpstr>
      <vt:lpstr>（三）移动与复制工作表</vt:lpstr>
      <vt:lpstr>（四）重命名工作表</vt:lpstr>
      <vt:lpstr>PowerPoint 演示文稿</vt:lpstr>
      <vt:lpstr>PowerPoint 演示文稿</vt:lpstr>
      <vt:lpstr>PowerPoint 演示文稿</vt:lpstr>
      <vt:lpstr>（一）单元格的基本操作</vt:lpstr>
      <vt:lpstr>（一）单元格的基本操作</vt:lpstr>
      <vt:lpstr>（一）单元格的基本操作</vt:lpstr>
      <vt:lpstr>（一）单元格的基本操作</vt:lpstr>
      <vt:lpstr>（二）数据的录入技巧</vt:lpstr>
      <vt:lpstr>（三）数据有效性的应用</vt:lpstr>
      <vt:lpstr>（四）认识条件格式</vt:lpstr>
      <vt:lpstr>PowerPoint 演示文稿</vt:lpstr>
      <vt:lpstr>（一）打开工作簿</vt:lpstr>
      <vt:lpstr>（二）输入工作表数据</vt:lpstr>
      <vt:lpstr>（二）输入工作表数据</vt:lpstr>
      <vt:lpstr>（三）设置数据有效性</vt:lpstr>
      <vt:lpstr>（三）设置数据验证</vt:lpstr>
      <vt:lpstr>（四）设置单元格格式</vt:lpstr>
      <vt:lpstr>（四）设置单元格格式</vt:lpstr>
      <vt:lpstr>（五）设置条件格式</vt:lpstr>
      <vt:lpstr>（五）设置条件格式</vt:lpstr>
      <vt:lpstr>（六）调整行高与列宽</vt:lpstr>
      <vt:lpstr>（六）调整行高与列宽</vt:lpstr>
      <vt:lpstr>PowerPoint 演示文稿</vt:lpstr>
      <vt:lpstr>PowerPoint 演示文稿</vt:lpstr>
      <vt:lpstr>PowerPoint 演示文稿</vt:lpstr>
      <vt:lpstr>（一）单元格地址与引用</vt:lpstr>
      <vt:lpstr>（二）认识公式与函数</vt:lpstr>
      <vt:lpstr>（二）认识公式与函数</vt:lpstr>
      <vt:lpstr>PowerPoint 演示文稿</vt:lpstr>
      <vt:lpstr>（一）使用SUM函数计算实发工资</vt:lpstr>
      <vt:lpstr>（一）使用SUM函数计算实发工资</vt:lpstr>
      <vt:lpstr>（二）使用AVERAGE函数计算平均工资</vt:lpstr>
      <vt:lpstr>（三）使用MAX和MIN函数查看工资极值</vt:lpstr>
      <vt:lpstr>（四）使用RANK函数统计工资高低</vt:lpstr>
      <vt:lpstr>（五）使用COUNT函数统计实发工资人数</vt:lpstr>
      <vt:lpstr>PowerPoint 演示文稿</vt:lpstr>
      <vt:lpstr>PowerPoint 演示文稿</vt:lpstr>
      <vt:lpstr>PowerPoint 演示文稿</vt:lpstr>
      <vt:lpstr>（一）数据的排序与筛选</vt:lpstr>
      <vt:lpstr>（一）数据的排序与筛选</vt:lpstr>
      <vt:lpstr>（二）数据的分类汇总</vt:lpstr>
      <vt:lpstr>（三）认识图表</vt:lpstr>
      <vt:lpstr>（三）认识图表</vt:lpstr>
      <vt:lpstr>（四）认识数据透视表</vt:lpstr>
      <vt:lpstr>PowerPoint 演示文稿</vt:lpstr>
      <vt:lpstr>（一）工资数据排序</vt:lpstr>
      <vt:lpstr>（一）排序工资数据</vt:lpstr>
      <vt:lpstr>（二）筛选工资数据</vt:lpstr>
      <vt:lpstr>（二）筛选工资数据</vt:lpstr>
      <vt:lpstr>（二）筛选工资数据</vt:lpstr>
      <vt:lpstr>（三）按部门分类汇总工资</vt:lpstr>
      <vt:lpstr>（三）按部门分类汇总工资</vt:lpstr>
      <vt:lpstr>（四）利用图表分析部门工资占比</vt:lpstr>
      <vt:lpstr>（四）利用图表分析部门工资占比</vt:lpstr>
      <vt:lpstr>（五）创建并编辑数据透视表</vt:lpstr>
      <vt:lpstr>（五）创建并编辑数据透视表</vt:lpstr>
      <vt:lpstr>（五）创建并编辑数据透视表</vt:lpstr>
      <vt:lpstr>（六）创建数据透视图</vt:lpstr>
      <vt:lpstr>PowerPoint 演示文稿</vt:lpstr>
      <vt:lpstr>PowerPoint 演示文稿</vt:lpstr>
      <vt:lpstr>PowerPoint 演示文稿</vt:lpstr>
      <vt:lpstr>（一）工作簿、工作表和单元格的保护</vt:lpstr>
      <vt:lpstr>（一）工作簿、工作表和单元格的保护</vt:lpstr>
      <vt:lpstr>（一）工作簿、工作表和单元格的保护</vt:lpstr>
      <vt:lpstr>（二）工作表的打印设置</vt:lpstr>
      <vt:lpstr>PowerPoint 演示文稿</vt:lpstr>
      <vt:lpstr>（一）设置工作表背景</vt:lpstr>
      <vt:lpstr>（二）设置工作表主题和样式</vt:lpstr>
      <vt:lpstr>（二）设置工作表主题和样式</vt:lpstr>
      <vt:lpstr>（三）单元格与工作表的保护</vt:lpstr>
      <vt:lpstr>（四）工作簿的保护与共享</vt:lpstr>
      <vt:lpstr>（四）工作簿的保护与共享</vt:lpstr>
      <vt:lpstr>（四）工作簿的保护与共享</vt:lpstr>
      <vt:lpstr>（五）工作表的打印及其设置</vt:lpstr>
      <vt:lpstr>（五）工作表的打印与设置</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逆流的小鱼</dc:creator>
  <cp:lastModifiedBy>Administrator</cp:lastModifiedBy>
  <cp:revision>366</cp:revision>
  <dcterms:created xsi:type="dcterms:W3CDTF">2017-09-25T13:59:00Z</dcterms:created>
  <dcterms:modified xsi:type="dcterms:W3CDTF">2022-10-24T06:48:02Z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2052-11.1.0.11045</vt:lpwstr>
  </property>
  <property fmtid="{D5CDD505-2E9C-101B-9397-08002B2CF9AE}" pid="3" name="ICV">
    <vt:lpwstr>614F2AC92D4C474EB1D14590B727C367</vt:lpwstr>
  </property>
</Properties>
</file>