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404" r:id="rId2"/>
    <p:sldId id="403" r:id="rId3"/>
    <p:sldId id="405" r:id="rId4"/>
    <p:sldId id="406" r:id="rId5"/>
    <p:sldId id="408" r:id="rId6"/>
    <p:sldId id="489" r:id="rId7"/>
    <p:sldId id="582" r:id="rId8"/>
    <p:sldId id="632" r:id="rId9"/>
    <p:sldId id="580" r:id="rId10"/>
    <p:sldId id="501" r:id="rId11"/>
    <p:sldId id="502" r:id="rId12"/>
    <p:sldId id="503" r:id="rId13"/>
    <p:sldId id="567" r:id="rId14"/>
    <p:sldId id="504" r:id="rId15"/>
    <p:sldId id="583" r:id="rId16"/>
    <p:sldId id="584" r:id="rId17"/>
    <p:sldId id="568" r:id="rId18"/>
    <p:sldId id="586" r:id="rId19"/>
    <p:sldId id="633" r:id="rId20"/>
    <p:sldId id="569" r:id="rId21"/>
    <p:sldId id="590" r:id="rId22"/>
    <p:sldId id="601" r:id="rId23"/>
    <p:sldId id="592" r:id="rId24"/>
    <p:sldId id="593" r:id="rId25"/>
    <p:sldId id="594" r:id="rId26"/>
    <p:sldId id="631" r:id="rId27"/>
    <p:sldId id="581" r:id="rId28"/>
    <p:sldId id="425" r:id="rId29"/>
    <p:sldId id="426" r:id="rId30"/>
    <p:sldId id="513" r:id="rId31"/>
    <p:sldId id="595" r:id="rId32"/>
    <p:sldId id="596" r:id="rId33"/>
    <p:sldId id="591" r:id="rId34"/>
    <p:sldId id="598" r:id="rId35"/>
    <p:sldId id="634" r:id="rId36"/>
    <p:sldId id="603"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9">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AAFD"/>
    <a:srgbClr val="FEDD50"/>
    <a:srgbClr val="01558E"/>
    <a:srgbClr val="FED31C"/>
    <a:srgbClr val="FEE57A"/>
    <a:srgbClr val="027BCE"/>
    <a:srgbClr val="E7F5FF"/>
    <a:srgbClr val="FFE885"/>
    <a:srgbClr val="0799FD"/>
    <a:srgbClr val="027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438" y="60"/>
      </p:cViewPr>
      <p:guideLst>
        <p:guide orient="horz" pos="2229"/>
        <p:guide pos="3838"/>
      </p:guideLst>
    </p:cSldViewPr>
  </p:slideViewPr>
  <p:notesTextViewPr>
    <p:cViewPr>
      <p:scale>
        <a:sx n="1" d="1"/>
        <a:sy n="1" d="1"/>
      </p:scale>
      <p:origin x="0" y="0"/>
    </p:cViewPr>
  </p:notesTextViewPr>
  <p:sorterViewPr>
    <p:cViewPr>
      <p:scale>
        <a:sx n="38" d="100"/>
        <a:sy n="3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B3CA-3609-4056-9B23-4049BCB39C60}" type="datetimeFigureOut">
              <a:rPr lang="zh-CN" altLang="en-US" smtClean="0"/>
              <a:t>2022/10/25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5CCEA-3F45-46FD-873C-10FB1242F407}" type="slidenum">
              <a:rPr lang="zh-CN" altLang="en-US" smtClean="0"/>
              <a:t>‹#›</a:t>
            </a:fld>
            <a:endParaRPr lang="zh-CN" altLang="en-US"/>
          </a:p>
        </p:txBody>
      </p:sp>
    </p:spTree>
    <p:extLst>
      <p:ext uri="{BB962C8B-B14F-4D97-AF65-F5344CB8AC3E}">
        <p14:creationId xmlns:p14="http://schemas.microsoft.com/office/powerpoint/2010/main" val="43661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25CCEA-3F45-46FD-873C-10FB1242F40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29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35</a:t>
            </a:fld>
            <a:endParaRPr lang="zh-CN" altLang="en-US"/>
          </a:p>
        </p:txBody>
      </p:sp>
    </p:spTree>
    <p:extLst>
      <p:ext uri="{BB962C8B-B14F-4D97-AF65-F5344CB8AC3E}">
        <p14:creationId xmlns:p14="http://schemas.microsoft.com/office/powerpoint/2010/main" val="86206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矩形 4"/>
          <p:cNvSpPr/>
          <p:nvPr userDrawn="1"/>
        </p:nvSpPr>
        <p:spPr>
          <a:xfrm>
            <a:off x="0" y="0"/>
            <a:ext cx="12192000" cy="792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92480" y="213678"/>
            <a:ext cx="10789920" cy="517842"/>
          </a:xfrm>
        </p:spPr>
        <p:txBody>
          <a:bodyPr/>
          <a:lstStyle/>
          <a:p>
            <a:r>
              <a:rPr lang="zh-CN" altLang="en-US" dirty="0"/>
              <a:t>单击此处编辑母版标题样式</a:t>
            </a:r>
          </a:p>
        </p:txBody>
      </p:sp>
      <p:sp>
        <p:nvSpPr>
          <p:cNvPr id="4" name="内容占位符 3"/>
          <p:cNvSpPr>
            <a:spLocks noGrp="1"/>
          </p:cNvSpPr>
          <p:nvPr>
            <p:ph sz="quarter" idx="10"/>
          </p:nvPr>
        </p:nvSpPr>
        <p:spPr>
          <a:xfrm>
            <a:off x="669925" y="995680"/>
            <a:ext cx="10912475" cy="5328921"/>
          </a:xfrm>
        </p:spPr>
        <p:txBody>
          <a:bodyPr/>
          <a:lstStyle>
            <a:lvl1pPr>
              <a:lnSpc>
                <a:spcPct val="130000"/>
              </a:lnSpc>
              <a:spcBef>
                <a:spcPts val="0"/>
              </a:spcBef>
              <a:defRPr/>
            </a:lvl1pPr>
          </a:lstStyle>
          <a:p>
            <a:pPr lvl="0"/>
            <a:r>
              <a:rPr lang="zh-CN" altLang="en-US" dirty="0"/>
              <a:t>单击此处编辑母版文本样式</a:t>
            </a:r>
          </a:p>
        </p:txBody>
      </p:sp>
      <p:sp>
        <p:nvSpPr>
          <p:cNvPr id="7" name="燕尾形 6"/>
          <p:cNvSpPr/>
          <p:nvPr userDrawn="1"/>
        </p:nvSpPr>
        <p:spPr>
          <a:xfrm>
            <a:off x="10958494" y="280550"/>
            <a:ext cx="308128"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userDrawn="1"/>
        </p:nvSpPr>
        <p:spPr>
          <a:xfrm>
            <a:off x="11228998" y="280550"/>
            <a:ext cx="308128" cy="383863"/>
          </a:xfrm>
          <a:prstGeom prst="chevron">
            <a:avLst>
              <a:gd name="adj" fmla="val 36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TextBox 15"/>
          <p:cNvSpPr txBox="1"/>
          <p:nvPr userDrawn="1"/>
        </p:nvSpPr>
        <p:spPr>
          <a:xfrm>
            <a:off x="11433862" y="325859"/>
            <a:ext cx="65043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EEF1883-7A0E-4F66-9932-E581691AD397}" type="slidenum">
              <a:rPr lang="zh-CN" altLang="en-US" sz="160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任意多边形 15"/>
          <p:cNvSpPr/>
          <p:nvPr userDrawn="1"/>
        </p:nvSpPr>
        <p:spPr>
          <a:xfrm>
            <a:off x="119336" y="0"/>
            <a:ext cx="740200" cy="792480"/>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 name="connsiteX0-1" fmla="*/ 0 w 3596749"/>
              <a:gd name="connsiteY0-2" fmla="*/ 0 h 1268414"/>
              <a:gd name="connsiteX1-3" fmla="*/ 299302 w 3596749"/>
              <a:gd name="connsiteY1-4" fmla="*/ 0 h 1268414"/>
              <a:gd name="connsiteX2-5" fmla="*/ 795613 w 3596749"/>
              <a:gd name="connsiteY2-6" fmla="*/ 0 h 1268414"/>
              <a:gd name="connsiteX3-7" fmla="*/ 806567 w 3596749"/>
              <a:gd name="connsiteY3-8" fmla="*/ 0 h 1268414"/>
              <a:gd name="connsiteX4-9" fmla="*/ 1105869 w 3596749"/>
              <a:gd name="connsiteY4-10" fmla="*/ 0 h 1268414"/>
              <a:gd name="connsiteX5-11" fmla="*/ 1252078 w 3596749"/>
              <a:gd name="connsiteY5-12" fmla="*/ 0 h 1268414"/>
              <a:gd name="connsiteX6-13" fmla="*/ 1602180 w 3596749"/>
              <a:gd name="connsiteY6-14" fmla="*/ 0 h 1268414"/>
              <a:gd name="connsiteX7-15" fmla="*/ 1708543 w 3596749"/>
              <a:gd name="connsiteY7-16" fmla="*/ 0 h 1268414"/>
              <a:gd name="connsiteX8-17" fmla="*/ 2042864 w 3596749"/>
              <a:gd name="connsiteY8-18" fmla="*/ 0 h 1268414"/>
              <a:gd name="connsiteX9-19" fmla="*/ 2058645 w 3596749"/>
              <a:gd name="connsiteY9-20" fmla="*/ 0 h 1268414"/>
              <a:gd name="connsiteX10-21" fmla="*/ 2515110 w 3596749"/>
              <a:gd name="connsiteY10-22" fmla="*/ 0 h 1268414"/>
              <a:gd name="connsiteX11-23" fmla="*/ 3596749 w 3596749"/>
              <a:gd name="connsiteY11-24" fmla="*/ 747318 h 1268414"/>
              <a:gd name="connsiteX12-25" fmla="*/ 3075653 w 3596749"/>
              <a:gd name="connsiteY12-26" fmla="*/ 1268414 h 1268414"/>
              <a:gd name="connsiteX13-27" fmla="*/ 2744509 w 3596749"/>
              <a:gd name="connsiteY13-28" fmla="*/ 1268414 h 1268414"/>
              <a:gd name="connsiteX14-29" fmla="*/ 2359995 w 3596749"/>
              <a:gd name="connsiteY14-30" fmla="*/ 1268414 h 1268414"/>
              <a:gd name="connsiteX15-31" fmla="*/ 2288044 w 3596749"/>
              <a:gd name="connsiteY15-32" fmla="*/ 1268414 h 1268414"/>
              <a:gd name="connsiteX16-33" fmla="*/ 2269086 w 3596749"/>
              <a:gd name="connsiteY16-34" fmla="*/ 1268414 h 1268414"/>
              <a:gd name="connsiteX17-35" fmla="*/ 2018799 w 3596749"/>
              <a:gd name="connsiteY17-36" fmla="*/ 1268414 h 1268414"/>
              <a:gd name="connsiteX18-37" fmla="*/ 1937942 w 3596749"/>
              <a:gd name="connsiteY18-38" fmla="*/ 1268414 h 1268414"/>
              <a:gd name="connsiteX19-39" fmla="*/ 1831579 w 3596749"/>
              <a:gd name="connsiteY19-40" fmla="*/ 1268414 h 1268414"/>
              <a:gd name="connsiteX20-41" fmla="*/ 1562334 w 3596749"/>
              <a:gd name="connsiteY20-42" fmla="*/ 1268414 h 1268414"/>
              <a:gd name="connsiteX21-43" fmla="*/ 1553428 w 3596749"/>
              <a:gd name="connsiteY21-44" fmla="*/ 1268414 h 1268414"/>
              <a:gd name="connsiteX22-45" fmla="*/ 1532278 w 3596749"/>
              <a:gd name="connsiteY22-46" fmla="*/ 1268414 h 1268414"/>
              <a:gd name="connsiteX23-47" fmla="*/ 1481477 w 3596749"/>
              <a:gd name="connsiteY23-48" fmla="*/ 1268414 h 1268414"/>
              <a:gd name="connsiteX24-49" fmla="*/ 1212232 w 3596749"/>
              <a:gd name="connsiteY24-50" fmla="*/ 1268414 h 1268414"/>
              <a:gd name="connsiteX25-51" fmla="*/ 1105869 w 3596749"/>
              <a:gd name="connsiteY25-52" fmla="*/ 1268414 h 1268414"/>
              <a:gd name="connsiteX26-53" fmla="*/ 1025012 w 3596749"/>
              <a:gd name="connsiteY26-54" fmla="*/ 1268414 h 1268414"/>
              <a:gd name="connsiteX27-55" fmla="*/ 806567 w 3596749"/>
              <a:gd name="connsiteY27-56" fmla="*/ 1268414 h 1268414"/>
              <a:gd name="connsiteX28-57" fmla="*/ 755767 w 3596749"/>
              <a:gd name="connsiteY28-58" fmla="*/ 1268414 h 1268414"/>
              <a:gd name="connsiteX29-59" fmla="*/ 725711 w 3596749"/>
              <a:gd name="connsiteY29-60" fmla="*/ 1268414 h 1268414"/>
              <a:gd name="connsiteX30-61" fmla="*/ 299302 w 3596749"/>
              <a:gd name="connsiteY30-62" fmla="*/ 1268414 h 1268414"/>
              <a:gd name="connsiteX31-63" fmla="*/ 0 w 3596749"/>
              <a:gd name="connsiteY31-64" fmla="*/ 1268414 h 1268414"/>
              <a:gd name="connsiteX32-65" fmla="*/ 0 w 3596749"/>
              <a:gd name="connsiteY32-66" fmla="*/ 0 h 1268414"/>
              <a:gd name="connsiteX0-67" fmla="*/ 0 w 3596749"/>
              <a:gd name="connsiteY0-68" fmla="*/ 0 h 1268414"/>
              <a:gd name="connsiteX1-69" fmla="*/ 299302 w 3596749"/>
              <a:gd name="connsiteY1-70" fmla="*/ 0 h 1268414"/>
              <a:gd name="connsiteX2-71" fmla="*/ 795613 w 3596749"/>
              <a:gd name="connsiteY2-72" fmla="*/ 0 h 1268414"/>
              <a:gd name="connsiteX3-73" fmla="*/ 806567 w 3596749"/>
              <a:gd name="connsiteY3-74" fmla="*/ 0 h 1268414"/>
              <a:gd name="connsiteX4-75" fmla="*/ 1105869 w 3596749"/>
              <a:gd name="connsiteY4-76" fmla="*/ 0 h 1268414"/>
              <a:gd name="connsiteX5-77" fmla="*/ 1252078 w 3596749"/>
              <a:gd name="connsiteY5-78" fmla="*/ 0 h 1268414"/>
              <a:gd name="connsiteX6-79" fmla="*/ 1602180 w 3596749"/>
              <a:gd name="connsiteY6-80" fmla="*/ 0 h 1268414"/>
              <a:gd name="connsiteX7-81" fmla="*/ 1708543 w 3596749"/>
              <a:gd name="connsiteY7-82" fmla="*/ 0 h 1268414"/>
              <a:gd name="connsiteX8-83" fmla="*/ 2042864 w 3596749"/>
              <a:gd name="connsiteY8-84" fmla="*/ 0 h 1268414"/>
              <a:gd name="connsiteX9-85" fmla="*/ 2058645 w 3596749"/>
              <a:gd name="connsiteY9-86" fmla="*/ 0 h 1268414"/>
              <a:gd name="connsiteX10-87" fmla="*/ 2515110 w 3596749"/>
              <a:gd name="connsiteY10-88" fmla="*/ 0 h 1268414"/>
              <a:gd name="connsiteX11-89" fmla="*/ 3596749 w 3596749"/>
              <a:gd name="connsiteY11-90" fmla="*/ 747318 h 1268414"/>
              <a:gd name="connsiteX12-91" fmla="*/ 2744509 w 3596749"/>
              <a:gd name="connsiteY12-92" fmla="*/ 1268414 h 1268414"/>
              <a:gd name="connsiteX13-93" fmla="*/ 2359995 w 3596749"/>
              <a:gd name="connsiteY13-94" fmla="*/ 1268414 h 1268414"/>
              <a:gd name="connsiteX14-95" fmla="*/ 2288044 w 3596749"/>
              <a:gd name="connsiteY14-96" fmla="*/ 1268414 h 1268414"/>
              <a:gd name="connsiteX15-97" fmla="*/ 2269086 w 3596749"/>
              <a:gd name="connsiteY15-98" fmla="*/ 1268414 h 1268414"/>
              <a:gd name="connsiteX16-99" fmla="*/ 2018799 w 3596749"/>
              <a:gd name="connsiteY16-100" fmla="*/ 1268414 h 1268414"/>
              <a:gd name="connsiteX17-101" fmla="*/ 1937942 w 3596749"/>
              <a:gd name="connsiteY17-102" fmla="*/ 1268414 h 1268414"/>
              <a:gd name="connsiteX18-103" fmla="*/ 1831579 w 3596749"/>
              <a:gd name="connsiteY18-104" fmla="*/ 1268414 h 1268414"/>
              <a:gd name="connsiteX19-105" fmla="*/ 1562334 w 3596749"/>
              <a:gd name="connsiteY19-106" fmla="*/ 1268414 h 1268414"/>
              <a:gd name="connsiteX20-107" fmla="*/ 1553428 w 3596749"/>
              <a:gd name="connsiteY20-108" fmla="*/ 1268414 h 1268414"/>
              <a:gd name="connsiteX21-109" fmla="*/ 1532278 w 3596749"/>
              <a:gd name="connsiteY21-110" fmla="*/ 1268414 h 1268414"/>
              <a:gd name="connsiteX22-111" fmla="*/ 1481477 w 3596749"/>
              <a:gd name="connsiteY22-112" fmla="*/ 1268414 h 1268414"/>
              <a:gd name="connsiteX23-113" fmla="*/ 1212232 w 3596749"/>
              <a:gd name="connsiteY23-114" fmla="*/ 1268414 h 1268414"/>
              <a:gd name="connsiteX24-115" fmla="*/ 1105869 w 3596749"/>
              <a:gd name="connsiteY24-116" fmla="*/ 1268414 h 1268414"/>
              <a:gd name="connsiteX25-117" fmla="*/ 1025012 w 3596749"/>
              <a:gd name="connsiteY25-118" fmla="*/ 1268414 h 1268414"/>
              <a:gd name="connsiteX26-119" fmla="*/ 806567 w 3596749"/>
              <a:gd name="connsiteY26-120" fmla="*/ 1268414 h 1268414"/>
              <a:gd name="connsiteX27-121" fmla="*/ 755767 w 3596749"/>
              <a:gd name="connsiteY27-122" fmla="*/ 1268414 h 1268414"/>
              <a:gd name="connsiteX28-123" fmla="*/ 725711 w 3596749"/>
              <a:gd name="connsiteY28-124" fmla="*/ 1268414 h 1268414"/>
              <a:gd name="connsiteX29-125" fmla="*/ 299302 w 3596749"/>
              <a:gd name="connsiteY29-126" fmla="*/ 1268414 h 1268414"/>
              <a:gd name="connsiteX30-127" fmla="*/ 0 w 3596749"/>
              <a:gd name="connsiteY30-128" fmla="*/ 1268414 h 1268414"/>
              <a:gd name="connsiteX31-129" fmla="*/ 0 w 3596749"/>
              <a:gd name="connsiteY31-130" fmla="*/ 0 h 1268414"/>
              <a:gd name="connsiteX0-131" fmla="*/ 0 w 3596749"/>
              <a:gd name="connsiteY0-132" fmla="*/ 0 h 1268414"/>
              <a:gd name="connsiteX1-133" fmla="*/ 299302 w 3596749"/>
              <a:gd name="connsiteY1-134" fmla="*/ 0 h 1268414"/>
              <a:gd name="connsiteX2-135" fmla="*/ 795613 w 3596749"/>
              <a:gd name="connsiteY2-136" fmla="*/ 0 h 1268414"/>
              <a:gd name="connsiteX3-137" fmla="*/ 806567 w 3596749"/>
              <a:gd name="connsiteY3-138" fmla="*/ 0 h 1268414"/>
              <a:gd name="connsiteX4-139" fmla="*/ 1105869 w 3596749"/>
              <a:gd name="connsiteY4-140" fmla="*/ 0 h 1268414"/>
              <a:gd name="connsiteX5-141" fmla="*/ 1252078 w 3596749"/>
              <a:gd name="connsiteY5-142" fmla="*/ 0 h 1268414"/>
              <a:gd name="connsiteX6-143" fmla="*/ 1602180 w 3596749"/>
              <a:gd name="connsiteY6-144" fmla="*/ 0 h 1268414"/>
              <a:gd name="connsiteX7-145" fmla="*/ 1708543 w 3596749"/>
              <a:gd name="connsiteY7-146" fmla="*/ 0 h 1268414"/>
              <a:gd name="connsiteX8-147" fmla="*/ 2042864 w 3596749"/>
              <a:gd name="connsiteY8-148" fmla="*/ 0 h 1268414"/>
              <a:gd name="connsiteX9-149" fmla="*/ 2058645 w 3596749"/>
              <a:gd name="connsiteY9-150" fmla="*/ 0 h 1268414"/>
              <a:gd name="connsiteX10-151" fmla="*/ 2515110 w 3596749"/>
              <a:gd name="connsiteY10-152" fmla="*/ 0 h 1268414"/>
              <a:gd name="connsiteX11-153" fmla="*/ 3596749 w 3596749"/>
              <a:gd name="connsiteY11-154" fmla="*/ 747318 h 1268414"/>
              <a:gd name="connsiteX12-155" fmla="*/ 2359995 w 3596749"/>
              <a:gd name="connsiteY12-156" fmla="*/ 1268414 h 1268414"/>
              <a:gd name="connsiteX13-157" fmla="*/ 2288044 w 3596749"/>
              <a:gd name="connsiteY13-158" fmla="*/ 1268414 h 1268414"/>
              <a:gd name="connsiteX14-159" fmla="*/ 2269086 w 3596749"/>
              <a:gd name="connsiteY14-160" fmla="*/ 1268414 h 1268414"/>
              <a:gd name="connsiteX15-161" fmla="*/ 2018799 w 3596749"/>
              <a:gd name="connsiteY15-162" fmla="*/ 1268414 h 1268414"/>
              <a:gd name="connsiteX16-163" fmla="*/ 1937942 w 3596749"/>
              <a:gd name="connsiteY16-164" fmla="*/ 1268414 h 1268414"/>
              <a:gd name="connsiteX17-165" fmla="*/ 1831579 w 3596749"/>
              <a:gd name="connsiteY17-166" fmla="*/ 1268414 h 1268414"/>
              <a:gd name="connsiteX18-167" fmla="*/ 1562334 w 3596749"/>
              <a:gd name="connsiteY18-168" fmla="*/ 1268414 h 1268414"/>
              <a:gd name="connsiteX19-169" fmla="*/ 1553428 w 3596749"/>
              <a:gd name="connsiteY19-170" fmla="*/ 1268414 h 1268414"/>
              <a:gd name="connsiteX20-171" fmla="*/ 1532278 w 3596749"/>
              <a:gd name="connsiteY20-172" fmla="*/ 1268414 h 1268414"/>
              <a:gd name="connsiteX21-173" fmla="*/ 1481477 w 3596749"/>
              <a:gd name="connsiteY21-174" fmla="*/ 1268414 h 1268414"/>
              <a:gd name="connsiteX22-175" fmla="*/ 1212232 w 3596749"/>
              <a:gd name="connsiteY22-176" fmla="*/ 1268414 h 1268414"/>
              <a:gd name="connsiteX23-177" fmla="*/ 1105869 w 3596749"/>
              <a:gd name="connsiteY23-178" fmla="*/ 1268414 h 1268414"/>
              <a:gd name="connsiteX24-179" fmla="*/ 1025012 w 3596749"/>
              <a:gd name="connsiteY24-180" fmla="*/ 1268414 h 1268414"/>
              <a:gd name="connsiteX25-181" fmla="*/ 806567 w 3596749"/>
              <a:gd name="connsiteY25-182" fmla="*/ 1268414 h 1268414"/>
              <a:gd name="connsiteX26-183" fmla="*/ 755767 w 3596749"/>
              <a:gd name="connsiteY26-184" fmla="*/ 1268414 h 1268414"/>
              <a:gd name="connsiteX27-185" fmla="*/ 725711 w 3596749"/>
              <a:gd name="connsiteY27-186" fmla="*/ 1268414 h 1268414"/>
              <a:gd name="connsiteX28-187" fmla="*/ 299302 w 3596749"/>
              <a:gd name="connsiteY28-188" fmla="*/ 1268414 h 1268414"/>
              <a:gd name="connsiteX29-189" fmla="*/ 0 w 3596749"/>
              <a:gd name="connsiteY29-190" fmla="*/ 1268414 h 1268414"/>
              <a:gd name="connsiteX30-191" fmla="*/ 0 w 3596749"/>
              <a:gd name="connsiteY30-192" fmla="*/ 0 h 1268414"/>
              <a:gd name="connsiteX0-193" fmla="*/ 0 w 3596749"/>
              <a:gd name="connsiteY0-194" fmla="*/ 0 h 1268414"/>
              <a:gd name="connsiteX1-195" fmla="*/ 299302 w 3596749"/>
              <a:gd name="connsiteY1-196" fmla="*/ 0 h 1268414"/>
              <a:gd name="connsiteX2-197" fmla="*/ 795613 w 3596749"/>
              <a:gd name="connsiteY2-198" fmla="*/ 0 h 1268414"/>
              <a:gd name="connsiteX3-199" fmla="*/ 806567 w 3596749"/>
              <a:gd name="connsiteY3-200" fmla="*/ 0 h 1268414"/>
              <a:gd name="connsiteX4-201" fmla="*/ 1105869 w 3596749"/>
              <a:gd name="connsiteY4-202" fmla="*/ 0 h 1268414"/>
              <a:gd name="connsiteX5-203" fmla="*/ 1252078 w 3596749"/>
              <a:gd name="connsiteY5-204" fmla="*/ 0 h 1268414"/>
              <a:gd name="connsiteX6-205" fmla="*/ 1602180 w 3596749"/>
              <a:gd name="connsiteY6-206" fmla="*/ 0 h 1268414"/>
              <a:gd name="connsiteX7-207" fmla="*/ 1708543 w 3596749"/>
              <a:gd name="connsiteY7-208" fmla="*/ 0 h 1268414"/>
              <a:gd name="connsiteX8-209" fmla="*/ 2042864 w 3596749"/>
              <a:gd name="connsiteY8-210" fmla="*/ 0 h 1268414"/>
              <a:gd name="connsiteX9-211" fmla="*/ 2058645 w 3596749"/>
              <a:gd name="connsiteY9-212" fmla="*/ 0 h 1268414"/>
              <a:gd name="connsiteX10-213" fmla="*/ 2515110 w 3596749"/>
              <a:gd name="connsiteY10-214" fmla="*/ 0 h 1268414"/>
              <a:gd name="connsiteX11-215" fmla="*/ 3596749 w 3596749"/>
              <a:gd name="connsiteY11-216" fmla="*/ 747318 h 1268414"/>
              <a:gd name="connsiteX12-217" fmla="*/ 2288044 w 3596749"/>
              <a:gd name="connsiteY12-218" fmla="*/ 1268414 h 1268414"/>
              <a:gd name="connsiteX13-219" fmla="*/ 2269086 w 3596749"/>
              <a:gd name="connsiteY13-220" fmla="*/ 1268414 h 1268414"/>
              <a:gd name="connsiteX14-221" fmla="*/ 2018799 w 3596749"/>
              <a:gd name="connsiteY14-222" fmla="*/ 1268414 h 1268414"/>
              <a:gd name="connsiteX15-223" fmla="*/ 1937942 w 3596749"/>
              <a:gd name="connsiteY15-224" fmla="*/ 1268414 h 1268414"/>
              <a:gd name="connsiteX16-225" fmla="*/ 1831579 w 3596749"/>
              <a:gd name="connsiteY16-226" fmla="*/ 1268414 h 1268414"/>
              <a:gd name="connsiteX17-227" fmla="*/ 1562334 w 3596749"/>
              <a:gd name="connsiteY17-228" fmla="*/ 1268414 h 1268414"/>
              <a:gd name="connsiteX18-229" fmla="*/ 1553428 w 3596749"/>
              <a:gd name="connsiteY18-230" fmla="*/ 1268414 h 1268414"/>
              <a:gd name="connsiteX19-231" fmla="*/ 1532278 w 3596749"/>
              <a:gd name="connsiteY19-232" fmla="*/ 1268414 h 1268414"/>
              <a:gd name="connsiteX20-233" fmla="*/ 1481477 w 3596749"/>
              <a:gd name="connsiteY20-234" fmla="*/ 1268414 h 1268414"/>
              <a:gd name="connsiteX21-235" fmla="*/ 1212232 w 3596749"/>
              <a:gd name="connsiteY21-236" fmla="*/ 1268414 h 1268414"/>
              <a:gd name="connsiteX22-237" fmla="*/ 1105869 w 3596749"/>
              <a:gd name="connsiteY22-238" fmla="*/ 1268414 h 1268414"/>
              <a:gd name="connsiteX23-239" fmla="*/ 1025012 w 3596749"/>
              <a:gd name="connsiteY23-240" fmla="*/ 1268414 h 1268414"/>
              <a:gd name="connsiteX24-241" fmla="*/ 806567 w 3596749"/>
              <a:gd name="connsiteY24-242" fmla="*/ 1268414 h 1268414"/>
              <a:gd name="connsiteX25-243" fmla="*/ 755767 w 3596749"/>
              <a:gd name="connsiteY25-244" fmla="*/ 1268414 h 1268414"/>
              <a:gd name="connsiteX26-245" fmla="*/ 725711 w 3596749"/>
              <a:gd name="connsiteY26-246" fmla="*/ 1268414 h 1268414"/>
              <a:gd name="connsiteX27-247" fmla="*/ 299302 w 3596749"/>
              <a:gd name="connsiteY27-248" fmla="*/ 1268414 h 1268414"/>
              <a:gd name="connsiteX28-249" fmla="*/ 0 w 3596749"/>
              <a:gd name="connsiteY28-250" fmla="*/ 1268414 h 1268414"/>
              <a:gd name="connsiteX29-251" fmla="*/ 0 w 3596749"/>
              <a:gd name="connsiteY29-252" fmla="*/ 0 h 1268414"/>
              <a:gd name="connsiteX0-253" fmla="*/ 0 w 3596749"/>
              <a:gd name="connsiteY0-254" fmla="*/ 0 h 1268414"/>
              <a:gd name="connsiteX1-255" fmla="*/ 299302 w 3596749"/>
              <a:gd name="connsiteY1-256" fmla="*/ 0 h 1268414"/>
              <a:gd name="connsiteX2-257" fmla="*/ 795613 w 3596749"/>
              <a:gd name="connsiteY2-258" fmla="*/ 0 h 1268414"/>
              <a:gd name="connsiteX3-259" fmla="*/ 806567 w 3596749"/>
              <a:gd name="connsiteY3-260" fmla="*/ 0 h 1268414"/>
              <a:gd name="connsiteX4-261" fmla="*/ 1105869 w 3596749"/>
              <a:gd name="connsiteY4-262" fmla="*/ 0 h 1268414"/>
              <a:gd name="connsiteX5-263" fmla="*/ 1252078 w 3596749"/>
              <a:gd name="connsiteY5-264" fmla="*/ 0 h 1268414"/>
              <a:gd name="connsiteX6-265" fmla="*/ 1602180 w 3596749"/>
              <a:gd name="connsiteY6-266" fmla="*/ 0 h 1268414"/>
              <a:gd name="connsiteX7-267" fmla="*/ 1708543 w 3596749"/>
              <a:gd name="connsiteY7-268" fmla="*/ 0 h 1268414"/>
              <a:gd name="connsiteX8-269" fmla="*/ 2042864 w 3596749"/>
              <a:gd name="connsiteY8-270" fmla="*/ 0 h 1268414"/>
              <a:gd name="connsiteX9-271" fmla="*/ 2058645 w 3596749"/>
              <a:gd name="connsiteY9-272" fmla="*/ 0 h 1268414"/>
              <a:gd name="connsiteX10-273" fmla="*/ 3596749 w 3596749"/>
              <a:gd name="connsiteY10-274" fmla="*/ 747318 h 1268414"/>
              <a:gd name="connsiteX11-275" fmla="*/ 2288044 w 3596749"/>
              <a:gd name="connsiteY11-276" fmla="*/ 1268414 h 1268414"/>
              <a:gd name="connsiteX12-277" fmla="*/ 2269086 w 3596749"/>
              <a:gd name="connsiteY12-278" fmla="*/ 1268414 h 1268414"/>
              <a:gd name="connsiteX13-279" fmla="*/ 2018799 w 3596749"/>
              <a:gd name="connsiteY13-280" fmla="*/ 1268414 h 1268414"/>
              <a:gd name="connsiteX14-281" fmla="*/ 1937942 w 3596749"/>
              <a:gd name="connsiteY14-282" fmla="*/ 1268414 h 1268414"/>
              <a:gd name="connsiteX15-283" fmla="*/ 1831579 w 3596749"/>
              <a:gd name="connsiteY15-284" fmla="*/ 1268414 h 1268414"/>
              <a:gd name="connsiteX16-285" fmla="*/ 1562334 w 3596749"/>
              <a:gd name="connsiteY16-286" fmla="*/ 1268414 h 1268414"/>
              <a:gd name="connsiteX17-287" fmla="*/ 1553428 w 3596749"/>
              <a:gd name="connsiteY17-288" fmla="*/ 1268414 h 1268414"/>
              <a:gd name="connsiteX18-289" fmla="*/ 1532278 w 3596749"/>
              <a:gd name="connsiteY18-290" fmla="*/ 1268414 h 1268414"/>
              <a:gd name="connsiteX19-291" fmla="*/ 1481477 w 3596749"/>
              <a:gd name="connsiteY19-292" fmla="*/ 1268414 h 1268414"/>
              <a:gd name="connsiteX20-293" fmla="*/ 1212232 w 3596749"/>
              <a:gd name="connsiteY20-294" fmla="*/ 1268414 h 1268414"/>
              <a:gd name="connsiteX21-295" fmla="*/ 1105869 w 3596749"/>
              <a:gd name="connsiteY21-296" fmla="*/ 1268414 h 1268414"/>
              <a:gd name="connsiteX22-297" fmla="*/ 1025012 w 3596749"/>
              <a:gd name="connsiteY22-298" fmla="*/ 1268414 h 1268414"/>
              <a:gd name="connsiteX23-299" fmla="*/ 806567 w 3596749"/>
              <a:gd name="connsiteY23-300" fmla="*/ 1268414 h 1268414"/>
              <a:gd name="connsiteX24-301" fmla="*/ 755767 w 3596749"/>
              <a:gd name="connsiteY24-302" fmla="*/ 1268414 h 1268414"/>
              <a:gd name="connsiteX25-303" fmla="*/ 725711 w 3596749"/>
              <a:gd name="connsiteY25-304" fmla="*/ 1268414 h 1268414"/>
              <a:gd name="connsiteX26-305" fmla="*/ 299302 w 3596749"/>
              <a:gd name="connsiteY26-306" fmla="*/ 1268414 h 1268414"/>
              <a:gd name="connsiteX27-307" fmla="*/ 0 w 3596749"/>
              <a:gd name="connsiteY27-308" fmla="*/ 1268414 h 1268414"/>
              <a:gd name="connsiteX28-309" fmla="*/ 0 w 3596749"/>
              <a:gd name="connsiteY28-310" fmla="*/ 0 h 1268414"/>
              <a:gd name="connsiteX0-311" fmla="*/ 0 w 3596749"/>
              <a:gd name="connsiteY0-312" fmla="*/ 0 h 1268414"/>
              <a:gd name="connsiteX1-313" fmla="*/ 299302 w 3596749"/>
              <a:gd name="connsiteY1-314" fmla="*/ 0 h 1268414"/>
              <a:gd name="connsiteX2-315" fmla="*/ 795613 w 3596749"/>
              <a:gd name="connsiteY2-316" fmla="*/ 0 h 1268414"/>
              <a:gd name="connsiteX3-317" fmla="*/ 806567 w 3596749"/>
              <a:gd name="connsiteY3-318" fmla="*/ 0 h 1268414"/>
              <a:gd name="connsiteX4-319" fmla="*/ 1105869 w 3596749"/>
              <a:gd name="connsiteY4-320" fmla="*/ 0 h 1268414"/>
              <a:gd name="connsiteX5-321" fmla="*/ 1252078 w 3596749"/>
              <a:gd name="connsiteY5-322" fmla="*/ 0 h 1268414"/>
              <a:gd name="connsiteX6-323" fmla="*/ 1602180 w 3596749"/>
              <a:gd name="connsiteY6-324" fmla="*/ 0 h 1268414"/>
              <a:gd name="connsiteX7-325" fmla="*/ 1708543 w 3596749"/>
              <a:gd name="connsiteY7-326" fmla="*/ 0 h 1268414"/>
              <a:gd name="connsiteX8-327" fmla="*/ 2042864 w 3596749"/>
              <a:gd name="connsiteY8-328" fmla="*/ 0 h 1268414"/>
              <a:gd name="connsiteX9-329" fmla="*/ 3596749 w 3596749"/>
              <a:gd name="connsiteY9-330" fmla="*/ 747318 h 1268414"/>
              <a:gd name="connsiteX10-331" fmla="*/ 2288044 w 3596749"/>
              <a:gd name="connsiteY10-332" fmla="*/ 1268414 h 1268414"/>
              <a:gd name="connsiteX11-333" fmla="*/ 2269086 w 3596749"/>
              <a:gd name="connsiteY11-334" fmla="*/ 1268414 h 1268414"/>
              <a:gd name="connsiteX12-335" fmla="*/ 2018799 w 3596749"/>
              <a:gd name="connsiteY12-336" fmla="*/ 1268414 h 1268414"/>
              <a:gd name="connsiteX13-337" fmla="*/ 1937942 w 3596749"/>
              <a:gd name="connsiteY13-338" fmla="*/ 1268414 h 1268414"/>
              <a:gd name="connsiteX14-339" fmla="*/ 1831579 w 3596749"/>
              <a:gd name="connsiteY14-340" fmla="*/ 1268414 h 1268414"/>
              <a:gd name="connsiteX15-341" fmla="*/ 1562334 w 3596749"/>
              <a:gd name="connsiteY15-342" fmla="*/ 1268414 h 1268414"/>
              <a:gd name="connsiteX16-343" fmla="*/ 1553428 w 3596749"/>
              <a:gd name="connsiteY16-344" fmla="*/ 1268414 h 1268414"/>
              <a:gd name="connsiteX17-345" fmla="*/ 1532278 w 3596749"/>
              <a:gd name="connsiteY17-346" fmla="*/ 1268414 h 1268414"/>
              <a:gd name="connsiteX18-347" fmla="*/ 1481477 w 3596749"/>
              <a:gd name="connsiteY18-348" fmla="*/ 1268414 h 1268414"/>
              <a:gd name="connsiteX19-349" fmla="*/ 1212232 w 3596749"/>
              <a:gd name="connsiteY19-350" fmla="*/ 1268414 h 1268414"/>
              <a:gd name="connsiteX20-351" fmla="*/ 1105869 w 3596749"/>
              <a:gd name="connsiteY20-352" fmla="*/ 1268414 h 1268414"/>
              <a:gd name="connsiteX21-353" fmla="*/ 1025012 w 3596749"/>
              <a:gd name="connsiteY21-354" fmla="*/ 1268414 h 1268414"/>
              <a:gd name="connsiteX22-355" fmla="*/ 806567 w 3596749"/>
              <a:gd name="connsiteY22-356" fmla="*/ 1268414 h 1268414"/>
              <a:gd name="connsiteX23-357" fmla="*/ 755767 w 3596749"/>
              <a:gd name="connsiteY23-358" fmla="*/ 1268414 h 1268414"/>
              <a:gd name="connsiteX24-359" fmla="*/ 725711 w 3596749"/>
              <a:gd name="connsiteY24-360" fmla="*/ 1268414 h 1268414"/>
              <a:gd name="connsiteX25-361" fmla="*/ 299302 w 3596749"/>
              <a:gd name="connsiteY25-362" fmla="*/ 1268414 h 1268414"/>
              <a:gd name="connsiteX26-363" fmla="*/ 0 w 3596749"/>
              <a:gd name="connsiteY26-364" fmla="*/ 1268414 h 1268414"/>
              <a:gd name="connsiteX27-365" fmla="*/ 0 w 3596749"/>
              <a:gd name="connsiteY27-366" fmla="*/ 0 h 1268414"/>
              <a:gd name="connsiteX0-367" fmla="*/ 0 w 3596749"/>
              <a:gd name="connsiteY0-368" fmla="*/ 0 h 1268414"/>
              <a:gd name="connsiteX1-369" fmla="*/ 299302 w 3596749"/>
              <a:gd name="connsiteY1-370" fmla="*/ 0 h 1268414"/>
              <a:gd name="connsiteX2-371" fmla="*/ 795613 w 3596749"/>
              <a:gd name="connsiteY2-372" fmla="*/ 0 h 1268414"/>
              <a:gd name="connsiteX3-373" fmla="*/ 806567 w 3596749"/>
              <a:gd name="connsiteY3-374" fmla="*/ 0 h 1268414"/>
              <a:gd name="connsiteX4-375" fmla="*/ 1105869 w 3596749"/>
              <a:gd name="connsiteY4-376" fmla="*/ 0 h 1268414"/>
              <a:gd name="connsiteX5-377" fmla="*/ 1252078 w 3596749"/>
              <a:gd name="connsiteY5-378" fmla="*/ 0 h 1268414"/>
              <a:gd name="connsiteX6-379" fmla="*/ 1602180 w 3596749"/>
              <a:gd name="connsiteY6-380" fmla="*/ 0 h 1268414"/>
              <a:gd name="connsiteX7-381" fmla="*/ 1708543 w 3596749"/>
              <a:gd name="connsiteY7-382" fmla="*/ 0 h 1268414"/>
              <a:gd name="connsiteX8-383" fmla="*/ 3596749 w 3596749"/>
              <a:gd name="connsiteY8-384" fmla="*/ 747318 h 1268414"/>
              <a:gd name="connsiteX9-385" fmla="*/ 2288044 w 3596749"/>
              <a:gd name="connsiteY9-386" fmla="*/ 1268414 h 1268414"/>
              <a:gd name="connsiteX10-387" fmla="*/ 2269086 w 3596749"/>
              <a:gd name="connsiteY10-388" fmla="*/ 1268414 h 1268414"/>
              <a:gd name="connsiteX11-389" fmla="*/ 2018799 w 3596749"/>
              <a:gd name="connsiteY11-390" fmla="*/ 1268414 h 1268414"/>
              <a:gd name="connsiteX12-391" fmla="*/ 1937942 w 3596749"/>
              <a:gd name="connsiteY12-392" fmla="*/ 1268414 h 1268414"/>
              <a:gd name="connsiteX13-393" fmla="*/ 1831579 w 3596749"/>
              <a:gd name="connsiteY13-394" fmla="*/ 1268414 h 1268414"/>
              <a:gd name="connsiteX14-395" fmla="*/ 1562334 w 3596749"/>
              <a:gd name="connsiteY14-396" fmla="*/ 1268414 h 1268414"/>
              <a:gd name="connsiteX15-397" fmla="*/ 1553428 w 3596749"/>
              <a:gd name="connsiteY15-398" fmla="*/ 1268414 h 1268414"/>
              <a:gd name="connsiteX16-399" fmla="*/ 1532278 w 3596749"/>
              <a:gd name="connsiteY16-400" fmla="*/ 1268414 h 1268414"/>
              <a:gd name="connsiteX17-401" fmla="*/ 1481477 w 3596749"/>
              <a:gd name="connsiteY17-402" fmla="*/ 1268414 h 1268414"/>
              <a:gd name="connsiteX18-403" fmla="*/ 1212232 w 3596749"/>
              <a:gd name="connsiteY18-404" fmla="*/ 1268414 h 1268414"/>
              <a:gd name="connsiteX19-405" fmla="*/ 1105869 w 3596749"/>
              <a:gd name="connsiteY19-406" fmla="*/ 1268414 h 1268414"/>
              <a:gd name="connsiteX20-407" fmla="*/ 1025012 w 3596749"/>
              <a:gd name="connsiteY20-408" fmla="*/ 1268414 h 1268414"/>
              <a:gd name="connsiteX21-409" fmla="*/ 806567 w 3596749"/>
              <a:gd name="connsiteY21-410" fmla="*/ 1268414 h 1268414"/>
              <a:gd name="connsiteX22-411" fmla="*/ 755767 w 3596749"/>
              <a:gd name="connsiteY22-412" fmla="*/ 1268414 h 1268414"/>
              <a:gd name="connsiteX23-413" fmla="*/ 725711 w 3596749"/>
              <a:gd name="connsiteY23-414" fmla="*/ 1268414 h 1268414"/>
              <a:gd name="connsiteX24-415" fmla="*/ 299302 w 3596749"/>
              <a:gd name="connsiteY24-416" fmla="*/ 1268414 h 1268414"/>
              <a:gd name="connsiteX25-417" fmla="*/ 0 w 3596749"/>
              <a:gd name="connsiteY25-418" fmla="*/ 1268414 h 1268414"/>
              <a:gd name="connsiteX26-419" fmla="*/ 0 w 3596749"/>
              <a:gd name="connsiteY26-420" fmla="*/ 0 h 1268414"/>
              <a:gd name="connsiteX0-421" fmla="*/ 0 w 3596749"/>
              <a:gd name="connsiteY0-422" fmla="*/ 0 h 1268414"/>
              <a:gd name="connsiteX1-423" fmla="*/ 299302 w 3596749"/>
              <a:gd name="connsiteY1-424" fmla="*/ 0 h 1268414"/>
              <a:gd name="connsiteX2-425" fmla="*/ 795613 w 3596749"/>
              <a:gd name="connsiteY2-426" fmla="*/ 0 h 1268414"/>
              <a:gd name="connsiteX3-427" fmla="*/ 806567 w 3596749"/>
              <a:gd name="connsiteY3-428" fmla="*/ 0 h 1268414"/>
              <a:gd name="connsiteX4-429" fmla="*/ 1105869 w 3596749"/>
              <a:gd name="connsiteY4-430" fmla="*/ 0 h 1268414"/>
              <a:gd name="connsiteX5-431" fmla="*/ 1252078 w 3596749"/>
              <a:gd name="connsiteY5-432" fmla="*/ 0 h 1268414"/>
              <a:gd name="connsiteX6-433" fmla="*/ 1602180 w 3596749"/>
              <a:gd name="connsiteY6-434" fmla="*/ 0 h 1268414"/>
              <a:gd name="connsiteX7-435" fmla="*/ 1708543 w 3596749"/>
              <a:gd name="connsiteY7-436" fmla="*/ 0 h 1268414"/>
              <a:gd name="connsiteX8-437" fmla="*/ 3596749 w 3596749"/>
              <a:gd name="connsiteY8-438" fmla="*/ 747318 h 1268414"/>
              <a:gd name="connsiteX9-439" fmla="*/ 2288044 w 3596749"/>
              <a:gd name="connsiteY9-440" fmla="*/ 1268414 h 1268414"/>
              <a:gd name="connsiteX10-441" fmla="*/ 2018799 w 3596749"/>
              <a:gd name="connsiteY10-442" fmla="*/ 1268414 h 1268414"/>
              <a:gd name="connsiteX11-443" fmla="*/ 1937942 w 3596749"/>
              <a:gd name="connsiteY11-444" fmla="*/ 1268414 h 1268414"/>
              <a:gd name="connsiteX12-445" fmla="*/ 1831579 w 3596749"/>
              <a:gd name="connsiteY12-446" fmla="*/ 1268414 h 1268414"/>
              <a:gd name="connsiteX13-447" fmla="*/ 1562334 w 3596749"/>
              <a:gd name="connsiteY13-448" fmla="*/ 1268414 h 1268414"/>
              <a:gd name="connsiteX14-449" fmla="*/ 1553428 w 3596749"/>
              <a:gd name="connsiteY14-450" fmla="*/ 1268414 h 1268414"/>
              <a:gd name="connsiteX15-451" fmla="*/ 1532278 w 3596749"/>
              <a:gd name="connsiteY15-452" fmla="*/ 1268414 h 1268414"/>
              <a:gd name="connsiteX16-453" fmla="*/ 1481477 w 3596749"/>
              <a:gd name="connsiteY16-454" fmla="*/ 1268414 h 1268414"/>
              <a:gd name="connsiteX17-455" fmla="*/ 1212232 w 3596749"/>
              <a:gd name="connsiteY17-456" fmla="*/ 1268414 h 1268414"/>
              <a:gd name="connsiteX18-457" fmla="*/ 1105869 w 3596749"/>
              <a:gd name="connsiteY18-458" fmla="*/ 1268414 h 1268414"/>
              <a:gd name="connsiteX19-459" fmla="*/ 1025012 w 3596749"/>
              <a:gd name="connsiteY19-460" fmla="*/ 1268414 h 1268414"/>
              <a:gd name="connsiteX20-461" fmla="*/ 806567 w 3596749"/>
              <a:gd name="connsiteY20-462" fmla="*/ 1268414 h 1268414"/>
              <a:gd name="connsiteX21-463" fmla="*/ 755767 w 3596749"/>
              <a:gd name="connsiteY21-464" fmla="*/ 1268414 h 1268414"/>
              <a:gd name="connsiteX22-465" fmla="*/ 725711 w 3596749"/>
              <a:gd name="connsiteY22-466" fmla="*/ 1268414 h 1268414"/>
              <a:gd name="connsiteX23-467" fmla="*/ 299302 w 3596749"/>
              <a:gd name="connsiteY23-468" fmla="*/ 1268414 h 1268414"/>
              <a:gd name="connsiteX24-469" fmla="*/ 0 w 3596749"/>
              <a:gd name="connsiteY24-470" fmla="*/ 1268414 h 1268414"/>
              <a:gd name="connsiteX25-471" fmla="*/ 0 w 3596749"/>
              <a:gd name="connsiteY25-472" fmla="*/ 0 h 1268414"/>
              <a:gd name="connsiteX0-473" fmla="*/ 0 w 3596749"/>
              <a:gd name="connsiteY0-474" fmla="*/ 0 h 1268414"/>
              <a:gd name="connsiteX1-475" fmla="*/ 299302 w 3596749"/>
              <a:gd name="connsiteY1-476" fmla="*/ 0 h 1268414"/>
              <a:gd name="connsiteX2-477" fmla="*/ 795613 w 3596749"/>
              <a:gd name="connsiteY2-478" fmla="*/ 0 h 1268414"/>
              <a:gd name="connsiteX3-479" fmla="*/ 806567 w 3596749"/>
              <a:gd name="connsiteY3-480" fmla="*/ 0 h 1268414"/>
              <a:gd name="connsiteX4-481" fmla="*/ 1105869 w 3596749"/>
              <a:gd name="connsiteY4-482" fmla="*/ 0 h 1268414"/>
              <a:gd name="connsiteX5-483" fmla="*/ 1252078 w 3596749"/>
              <a:gd name="connsiteY5-484" fmla="*/ 0 h 1268414"/>
              <a:gd name="connsiteX6-485" fmla="*/ 1602180 w 3596749"/>
              <a:gd name="connsiteY6-486" fmla="*/ 0 h 1268414"/>
              <a:gd name="connsiteX7-487" fmla="*/ 1708543 w 3596749"/>
              <a:gd name="connsiteY7-488" fmla="*/ 0 h 1268414"/>
              <a:gd name="connsiteX8-489" fmla="*/ 3596749 w 3596749"/>
              <a:gd name="connsiteY8-490" fmla="*/ 747318 h 1268414"/>
              <a:gd name="connsiteX9-491" fmla="*/ 2018799 w 3596749"/>
              <a:gd name="connsiteY9-492" fmla="*/ 1268414 h 1268414"/>
              <a:gd name="connsiteX10-493" fmla="*/ 1937942 w 3596749"/>
              <a:gd name="connsiteY10-494" fmla="*/ 1268414 h 1268414"/>
              <a:gd name="connsiteX11-495" fmla="*/ 1831579 w 3596749"/>
              <a:gd name="connsiteY11-496" fmla="*/ 1268414 h 1268414"/>
              <a:gd name="connsiteX12-497" fmla="*/ 1562334 w 3596749"/>
              <a:gd name="connsiteY12-498" fmla="*/ 1268414 h 1268414"/>
              <a:gd name="connsiteX13-499" fmla="*/ 1553428 w 3596749"/>
              <a:gd name="connsiteY13-500" fmla="*/ 1268414 h 1268414"/>
              <a:gd name="connsiteX14-501" fmla="*/ 1532278 w 3596749"/>
              <a:gd name="connsiteY14-502" fmla="*/ 1268414 h 1268414"/>
              <a:gd name="connsiteX15-503" fmla="*/ 1481477 w 3596749"/>
              <a:gd name="connsiteY15-504" fmla="*/ 1268414 h 1268414"/>
              <a:gd name="connsiteX16-505" fmla="*/ 1212232 w 3596749"/>
              <a:gd name="connsiteY16-506" fmla="*/ 1268414 h 1268414"/>
              <a:gd name="connsiteX17-507" fmla="*/ 1105869 w 3596749"/>
              <a:gd name="connsiteY17-508" fmla="*/ 1268414 h 1268414"/>
              <a:gd name="connsiteX18-509" fmla="*/ 1025012 w 3596749"/>
              <a:gd name="connsiteY18-510" fmla="*/ 1268414 h 1268414"/>
              <a:gd name="connsiteX19-511" fmla="*/ 806567 w 3596749"/>
              <a:gd name="connsiteY19-512" fmla="*/ 1268414 h 1268414"/>
              <a:gd name="connsiteX20-513" fmla="*/ 755767 w 3596749"/>
              <a:gd name="connsiteY20-514" fmla="*/ 1268414 h 1268414"/>
              <a:gd name="connsiteX21-515" fmla="*/ 725711 w 3596749"/>
              <a:gd name="connsiteY21-516" fmla="*/ 1268414 h 1268414"/>
              <a:gd name="connsiteX22-517" fmla="*/ 299302 w 3596749"/>
              <a:gd name="connsiteY22-518" fmla="*/ 1268414 h 1268414"/>
              <a:gd name="connsiteX23-519" fmla="*/ 0 w 3596749"/>
              <a:gd name="connsiteY23-520" fmla="*/ 1268414 h 1268414"/>
              <a:gd name="connsiteX24-521" fmla="*/ 0 w 3596749"/>
              <a:gd name="connsiteY24-522" fmla="*/ 0 h 12684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3596749" y="747318"/>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a:off x="-8680" y="0"/>
            <a:ext cx="740200" cy="792480"/>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 name="connsiteX0-1" fmla="*/ 0 w 3596749"/>
              <a:gd name="connsiteY0-2" fmla="*/ 0 h 1268414"/>
              <a:gd name="connsiteX1-3" fmla="*/ 299302 w 3596749"/>
              <a:gd name="connsiteY1-4" fmla="*/ 0 h 1268414"/>
              <a:gd name="connsiteX2-5" fmla="*/ 795613 w 3596749"/>
              <a:gd name="connsiteY2-6" fmla="*/ 0 h 1268414"/>
              <a:gd name="connsiteX3-7" fmla="*/ 806567 w 3596749"/>
              <a:gd name="connsiteY3-8" fmla="*/ 0 h 1268414"/>
              <a:gd name="connsiteX4-9" fmla="*/ 1105869 w 3596749"/>
              <a:gd name="connsiteY4-10" fmla="*/ 0 h 1268414"/>
              <a:gd name="connsiteX5-11" fmla="*/ 1252078 w 3596749"/>
              <a:gd name="connsiteY5-12" fmla="*/ 0 h 1268414"/>
              <a:gd name="connsiteX6-13" fmla="*/ 1602180 w 3596749"/>
              <a:gd name="connsiteY6-14" fmla="*/ 0 h 1268414"/>
              <a:gd name="connsiteX7-15" fmla="*/ 1708543 w 3596749"/>
              <a:gd name="connsiteY7-16" fmla="*/ 0 h 1268414"/>
              <a:gd name="connsiteX8-17" fmla="*/ 2042864 w 3596749"/>
              <a:gd name="connsiteY8-18" fmla="*/ 0 h 1268414"/>
              <a:gd name="connsiteX9-19" fmla="*/ 2058645 w 3596749"/>
              <a:gd name="connsiteY9-20" fmla="*/ 0 h 1268414"/>
              <a:gd name="connsiteX10-21" fmla="*/ 2515110 w 3596749"/>
              <a:gd name="connsiteY10-22" fmla="*/ 0 h 1268414"/>
              <a:gd name="connsiteX11-23" fmla="*/ 3596749 w 3596749"/>
              <a:gd name="connsiteY11-24" fmla="*/ 747318 h 1268414"/>
              <a:gd name="connsiteX12-25" fmla="*/ 3075653 w 3596749"/>
              <a:gd name="connsiteY12-26" fmla="*/ 1268414 h 1268414"/>
              <a:gd name="connsiteX13-27" fmla="*/ 2744509 w 3596749"/>
              <a:gd name="connsiteY13-28" fmla="*/ 1268414 h 1268414"/>
              <a:gd name="connsiteX14-29" fmla="*/ 2359995 w 3596749"/>
              <a:gd name="connsiteY14-30" fmla="*/ 1268414 h 1268414"/>
              <a:gd name="connsiteX15-31" fmla="*/ 2288044 w 3596749"/>
              <a:gd name="connsiteY15-32" fmla="*/ 1268414 h 1268414"/>
              <a:gd name="connsiteX16-33" fmla="*/ 2269086 w 3596749"/>
              <a:gd name="connsiteY16-34" fmla="*/ 1268414 h 1268414"/>
              <a:gd name="connsiteX17-35" fmla="*/ 2018799 w 3596749"/>
              <a:gd name="connsiteY17-36" fmla="*/ 1268414 h 1268414"/>
              <a:gd name="connsiteX18-37" fmla="*/ 1937942 w 3596749"/>
              <a:gd name="connsiteY18-38" fmla="*/ 1268414 h 1268414"/>
              <a:gd name="connsiteX19-39" fmla="*/ 1831579 w 3596749"/>
              <a:gd name="connsiteY19-40" fmla="*/ 1268414 h 1268414"/>
              <a:gd name="connsiteX20-41" fmla="*/ 1562334 w 3596749"/>
              <a:gd name="connsiteY20-42" fmla="*/ 1268414 h 1268414"/>
              <a:gd name="connsiteX21-43" fmla="*/ 1553428 w 3596749"/>
              <a:gd name="connsiteY21-44" fmla="*/ 1268414 h 1268414"/>
              <a:gd name="connsiteX22-45" fmla="*/ 1532278 w 3596749"/>
              <a:gd name="connsiteY22-46" fmla="*/ 1268414 h 1268414"/>
              <a:gd name="connsiteX23-47" fmla="*/ 1481477 w 3596749"/>
              <a:gd name="connsiteY23-48" fmla="*/ 1268414 h 1268414"/>
              <a:gd name="connsiteX24-49" fmla="*/ 1212232 w 3596749"/>
              <a:gd name="connsiteY24-50" fmla="*/ 1268414 h 1268414"/>
              <a:gd name="connsiteX25-51" fmla="*/ 1105869 w 3596749"/>
              <a:gd name="connsiteY25-52" fmla="*/ 1268414 h 1268414"/>
              <a:gd name="connsiteX26-53" fmla="*/ 1025012 w 3596749"/>
              <a:gd name="connsiteY26-54" fmla="*/ 1268414 h 1268414"/>
              <a:gd name="connsiteX27-55" fmla="*/ 806567 w 3596749"/>
              <a:gd name="connsiteY27-56" fmla="*/ 1268414 h 1268414"/>
              <a:gd name="connsiteX28-57" fmla="*/ 755767 w 3596749"/>
              <a:gd name="connsiteY28-58" fmla="*/ 1268414 h 1268414"/>
              <a:gd name="connsiteX29-59" fmla="*/ 725711 w 3596749"/>
              <a:gd name="connsiteY29-60" fmla="*/ 1268414 h 1268414"/>
              <a:gd name="connsiteX30-61" fmla="*/ 299302 w 3596749"/>
              <a:gd name="connsiteY30-62" fmla="*/ 1268414 h 1268414"/>
              <a:gd name="connsiteX31-63" fmla="*/ 0 w 3596749"/>
              <a:gd name="connsiteY31-64" fmla="*/ 1268414 h 1268414"/>
              <a:gd name="connsiteX32-65" fmla="*/ 0 w 3596749"/>
              <a:gd name="connsiteY32-66" fmla="*/ 0 h 1268414"/>
              <a:gd name="connsiteX0-67" fmla="*/ 0 w 3596749"/>
              <a:gd name="connsiteY0-68" fmla="*/ 0 h 1268414"/>
              <a:gd name="connsiteX1-69" fmla="*/ 299302 w 3596749"/>
              <a:gd name="connsiteY1-70" fmla="*/ 0 h 1268414"/>
              <a:gd name="connsiteX2-71" fmla="*/ 795613 w 3596749"/>
              <a:gd name="connsiteY2-72" fmla="*/ 0 h 1268414"/>
              <a:gd name="connsiteX3-73" fmla="*/ 806567 w 3596749"/>
              <a:gd name="connsiteY3-74" fmla="*/ 0 h 1268414"/>
              <a:gd name="connsiteX4-75" fmla="*/ 1105869 w 3596749"/>
              <a:gd name="connsiteY4-76" fmla="*/ 0 h 1268414"/>
              <a:gd name="connsiteX5-77" fmla="*/ 1252078 w 3596749"/>
              <a:gd name="connsiteY5-78" fmla="*/ 0 h 1268414"/>
              <a:gd name="connsiteX6-79" fmla="*/ 1602180 w 3596749"/>
              <a:gd name="connsiteY6-80" fmla="*/ 0 h 1268414"/>
              <a:gd name="connsiteX7-81" fmla="*/ 1708543 w 3596749"/>
              <a:gd name="connsiteY7-82" fmla="*/ 0 h 1268414"/>
              <a:gd name="connsiteX8-83" fmla="*/ 2042864 w 3596749"/>
              <a:gd name="connsiteY8-84" fmla="*/ 0 h 1268414"/>
              <a:gd name="connsiteX9-85" fmla="*/ 2058645 w 3596749"/>
              <a:gd name="connsiteY9-86" fmla="*/ 0 h 1268414"/>
              <a:gd name="connsiteX10-87" fmla="*/ 2515110 w 3596749"/>
              <a:gd name="connsiteY10-88" fmla="*/ 0 h 1268414"/>
              <a:gd name="connsiteX11-89" fmla="*/ 3596749 w 3596749"/>
              <a:gd name="connsiteY11-90" fmla="*/ 747318 h 1268414"/>
              <a:gd name="connsiteX12-91" fmla="*/ 2744509 w 3596749"/>
              <a:gd name="connsiteY12-92" fmla="*/ 1268414 h 1268414"/>
              <a:gd name="connsiteX13-93" fmla="*/ 2359995 w 3596749"/>
              <a:gd name="connsiteY13-94" fmla="*/ 1268414 h 1268414"/>
              <a:gd name="connsiteX14-95" fmla="*/ 2288044 w 3596749"/>
              <a:gd name="connsiteY14-96" fmla="*/ 1268414 h 1268414"/>
              <a:gd name="connsiteX15-97" fmla="*/ 2269086 w 3596749"/>
              <a:gd name="connsiteY15-98" fmla="*/ 1268414 h 1268414"/>
              <a:gd name="connsiteX16-99" fmla="*/ 2018799 w 3596749"/>
              <a:gd name="connsiteY16-100" fmla="*/ 1268414 h 1268414"/>
              <a:gd name="connsiteX17-101" fmla="*/ 1937942 w 3596749"/>
              <a:gd name="connsiteY17-102" fmla="*/ 1268414 h 1268414"/>
              <a:gd name="connsiteX18-103" fmla="*/ 1831579 w 3596749"/>
              <a:gd name="connsiteY18-104" fmla="*/ 1268414 h 1268414"/>
              <a:gd name="connsiteX19-105" fmla="*/ 1562334 w 3596749"/>
              <a:gd name="connsiteY19-106" fmla="*/ 1268414 h 1268414"/>
              <a:gd name="connsiteX20-107" fmla="*/ 1553428 w 3596749"/>
              <a:gd name="connsiteY20-108" fmla="*/ 1268414 h 1268414"/>
              <a:gd name="connsiteX21-109" fmla="*/ 1532278 w 3596749"/>
              <a:gd name="connsiteY21-110" fmla="*/ 1268414 h 1268414"/>
              <a:gd name="connsiteX22-111" fmla="*/ 1481477 w 3596749"/>
              <a:gd name="connsiteY22-112" fmla="*/ 1268414 h 1268414"/>
              <a:gd name="connsiteX23-113" fmla="*/ 1212232 w 3596749"/>
              <a:gd name="connsiteY23-114" fmla="*/ 1268414 h 1268414"/>
              <a:gd name="connsiteX24-115" fmla="*/ 1105869 w 3596749"/>
              <a:gd name="connsiteY24-116" fmla="*/ 1268414 h 1268414"/>
              <a:gd name="connsiteX25-117" fmla="*/ 1025012 w 3596749"/>
              <a:gd name="connsiteY25-118" fmla="*/ 1268414 h 1268414"/>
              <a:gd name="connsiteX26-119" fmla="*/ 806567 w 3596749"/>
              <a:gd name="connsiteY26-120" fmla="*/ 1268414 h 1268414"/>
              <a:gd name="connsiteX27-121" fmla="*/ 755767 w 3596749"/>
              <a:gd name="connsiteY27-122" fmla="*/ 1268414 h 1268414"/>
              <a:gd name="connsiteX28-123" fmla="*/ 725711 w 3596749"/>
              <a:gd name="connsiteY28-124" fmla="*/ 1268414 h 1268414"/>
              <a:gd name="connsiteX29-125" fmla="*/ 299302 w 3596749"/>
              <a:gd name="connsiteY29-126" fmla="*/ 1268414 h 1268414"/>
              <a:gd name="connsiteX30-127" fmla="*/ 0 w 3596749"/>
              <a:gd name="connsiteY30-128" fmla="*/ 1268414 h 1268414"/>
              <a:gd name="connsiteX31-129" fmla="*/ 0 w 3596749"/>
              <a:gd name="connsiteY31-130" fmla="*/ 0 h 1268414"/>
              <a:gd name="connsiteX0-131" fmla="*/ 0 w 3596749"/>
              <a:gd name="connsiteY0-132" fmla="*/ 0 h 1268414"/>
              <a:gd name="connsiteX1-133" fmla="*/ 299302 w 3596749"/>
              <a:gd name="connsiteY1-134" fmla="*/ 0 h 1268414"/>
              <a:gd name="connsiteX2-135" fmla="*/ 795613 w 3596749"/>
              <a:gd name="connsiteY2-136" fmla="*/ 0 h 1268414"/>
              <a:gd name="connsiteX3-137" fmla="*/ 806567 w 3596749"/>
              <a:gd name="connsiteY3-138" fmla="*/ 0 h 1268414"/>
              <a:gd name="connsiteX4-139" fmla="*/ 1105869 w 3596749"/>
              <a:gd name="connsiteY4-140" fmla="*/ 0 h 1268414"/>
              <a:gd name="connsiteX5-141" fmla="*/ 1252078 w 3596749"/>
              <a:gd name="connsiteY5-142" fmla="*/ 0 h 1268414"/>
              <a:gd name="connsiteX6-143" fmla="*/ 1602180 w 3596749"/>
              <a:gd name="connsiteY6-144" fmla="*/ 0 h 1268414"/>
              <a:gd name="connsiteX7-145" fmla="*/ 1708543 w 3596749"/>
              <a:gd name="connsiteY7-146" fmla="*/ 0 h 1268414"/>
              <a:gd name="connsiteX8-147" fmla="*/ 2042864 w 3596749"/>
              <a:gd name="connsiteY8-148" fmla="*/ 0 h 1268414"/>
              <a:gd name="connsiteX9-149" fmla="*/ 2058645 w 3596749"/>
              <a:gd name="connsiteY9-150" fmla="*/ 0 h 1268414"/>
              <a:gd name="connsiteX10-151" fmla="*/ 2515110 w 3596749"/>
              <a:gd name="connsiteY10-152" fmla="*/ 0 h 1268414"/>
              <a:gd name="connsiteX11-153" fmla="*/ 3596749 w 3596749"/>
              <a:gd name="connsiteY11-154" fmla="*/ 747318 h 1268414"/>
              <a:gd name="connsiteX12-155" fmla="*/ 2359995 w 3596749"/>
              <a:gd name="connsiteY12-156" fmla="*/ 1268414 h 1268414"/>
              <a:gd name="connsiteX13-157" fmla="*/ 2288044 w 3596749"/>
              <a:gd name="connsiteY13-158" fmla="*/ 1268414 h 1268414"/>
              <a:gd name="connsiteX14-159" fmla="*/ 2269086 w 3596749"/>
              <a:gd name="connsiteY14-160" fmla="*/ 1268414 h 1268414"/>
              <a:gd name="connsiteX15-161" fmla="*/ 2018799 w 3596749"/>
              <a:gd name="connsiteY15-162" fmla="*/ 1268414 h 1268414"/>
              <a:gd name="connsiteX16-163" fmla="*/ 1937942 w 3596749"/>
              <a:gd name="connsiteY16-164" fmla="*/ 1268414 h 1268414"/>
              <a:gd name="connsiteX17-165" fmla="*/ 1831579 w 3596749"/>
              <a:gd name="connsiteY17-166" fmla="*/ 1268414 h 1268414"/>
              <a:gd name="connsiteX18-167" fmla="*/ 1562334 w 3596749"/>
              <a:gd name="connsiteY18-168" fmla="*/ 1268414 h 1268414"/>
              <a:gd name="connsiteX19-169" fmla="*/ 1553428 w 3596749"/>
              <a:gd name="connsiteY19-170" fmla="*/ 1268414 h 1268414"/>
              <a:gd name="connsiteX20-171" fmla="*/ 1532278 w 3596749"/>
              <a:gd name="connsiteY20-172" fmla="*/ 1268414 h 1268414"/>
              <a:gd name="connsiteX21-173" fmla="*/ 1481477 w 3596749"/>
              <a:gd name="connsiteY21-174" fmla="*/ 1268414 h 1268414"/>
              <a:gd name="connsiteX22-175" fmla="*/ 1212232 w 3596749"/>
              <a:gd name="connsiteY22-176" fmla="*/ 1268414 h 1268414"/>
              <a:gd name="connsiteX23-177" fmla="*/ 1105869 w 3596749"/>
              <a:gd name="connsiteY23-178" fmla="*/ 1268414 h 1268414"/>
              <a:gd name="connsiteX24-179" fmla="*/ 1025012 w 3596749"/>
              <a:gd name="connsiteY24-180" fmla="*/ 1268414 h 1268414"/>
              <a:gd name="connsiteX25-181" fmla="*/ 806567 w 3596749"/>
              <a:gd name="connsiteY25-182" fmla="*/ 1268414 h 1268414"/>
              <a:gd name="connsiteX26-183" fmla="*/ 755767 w 3596749"/>
              <a:gd name="connsiteY26-184" fmla="*/ 1268414 h 1268414"/>
              <a:gd name="connsiteX27-185" fmla="*/ 725711 w 3596749"/>
              <a:gd name="connsiteY27-186" fmla="*/ 1268414 h 1268414"/>
              <a:gd name="connsiteX28-187" fmla="*/ 299302 w 3596749"/>
              <a:gd name="connsiteY28-188" fmla="*/ 1268414 h 1268414"/>
              <a:gd name="connsiteX29-189" fmla="*/ 0 w 3596749"/>
              <a:gd name="connsiteY29-190" fmla="*/ 1268414 h 1268414"/>
              <a:gd name="connsiteX30-191" fmla="*/ 0 w 3596749"/>
              <a:gd name="connsiteY30-192" fmla="*/ 0 h 1268414"/>
              <a:gd name="connsiteX0-193" fmla="*/ 0 w 3596749"/>
              <a:gd name="connsiteY0-194" fmla="*/ 0 h 1268414"/>
              <a:gd name="connsiteX1-195" fmla="*/ 299302 w 3596749"/>
              <a:gd name="connsiteY1-196" fmla="*/ 0 h 1268414"/>
              <a:gd name="connsiteX2-197" fmla="*/ 795613 w 3596749"/>
              <a:gd name="connsiteY2-198" fmla="*/ 0 h 1268414"/>
              <a:gd name="connsiteX3-199" fmla="*/ 806567 w 3596749"/>
              <a:gd name="connsiteY3-200" fmla="*/ 0 h 1268414"/>
              <a:gd name="connsiteX4-201" fmla="*/ 1105869 w 3596749"/>
              <a:gd name="connsiteY4-202" fmla="*/ 0 h 1268414"/>
              <a:gd name="connsiteX5-203" fmla="*/ 1252078 w 3596749"/>
              <a:gd name="connsiteY5-204" fmla="*/ 0 h 1268414"/>
              <a:gd name="connsiteX6-205" fmla="*/ 1602180 w 3596749"/>
              <a:gd name="connsiteY6-206" fmla="*/ 0 h 1268414"/>
              <a:gd name="connsiteX7-207" fmla="*/ 1708543 w 3596749"/>
              <a:gd name="connsiteY7-208" fmla="*/ 0 h 1268414"/>
              <a:gd name="connsiteX8-209" fmla="*/ 2042864 w 3596749"/>
              <a:gd name="connsiteY8-210" fmla="*/ 0 h 1268414"/>
              <a:gd name="connsiteX9-211" fmla="*/ 2058645 w 3596749"/>
              <a:gd name="connsiteY9-212" fmla="*/ 0 h 1268414"/>
              <a:gd name="connsiteX10-213" fmla="*/ 2515110 w 3596749"/>
              <a:gd name="connsiteY10-214" fmla="*/ 0 h 1268414"/>
              <a:gd name="connsiteX11-215" fmla="*/ 3596749 w 3596749"/>
              <a:gd name="connsiteY11-216" fmla="*/ 747318 h 1268414"/>
              <a:gd name="connsiteX12-217" fmla="*/ 2288044 w 3596749"/>
              <a:gd name="connsiteY12-218" fmla="*/ 1268414 h 1268414"/>
              <a:gd name="connsiteX13-219" fmla="*/ 2269086 w 3596749"/>
              <a:gd name="connsiteY13-220" fmla="*/ 1268414 h 1268414"/>
              <a:gd name="connsiteX14-221" fmla="*/ 2018799 w 3596749"/>
              <a:gd name="connsiteY14-222" fmla="*/ 1268414 h 1268414"/>
              <a:gd name="connsiteX15-223" fmla="*/ 1937942 w 3596749"/>
              <a:gd name="connsiteY15-224" fmla="*/ 1268414 h 1268414"/>
              <a:gd name="connsiteX16-225" fmla="*/ 1831579 w 3596749"/>
              <a:gd name="connsiteY16-226" fmla="*/ 1268414 h 1268414"/>
              <a:gd name="connsiteX17-227" fmla="*/ 1562334 w 3596749"/>
              <a:gd name="connsiteY17-228" fmla="*/ 1268414 h 1268414"/>
              <a:gd name="connsiteX18-229" fmla="*/ 1553428 w 3596749"/>
              <a:gd name="connsiteY18-230" fmla="*/ 1268414 h 1268414"/>
              <a:gd name="connsiteX19-231" fmla="*/ 1532278 w 3596749"/>
              <a:gd name="connsiteY19-232" fmla="*/ 1268414 h 1268414"/>
              <a:gd name="connsiteX20-233" fmla="*/ 1481477 w 3596749"/>
              <a:gd name="connsiteY20-234" fmla="*/ 1268414 h 1268414"/>
              <a:gd name="connsiteX21-235" fmla="*/ 1212232 w 3596749"/>
              <a:gd name="connsiteY21-236" fmla="*/ 1268414 h 1268414"/>
              <a:gd name="connsiteX22-237" fmla="*/ 1105869 w 3596749"/>
              <a:gd name="connsiteY22-238" fmla="*/ 1268414 h 1268414"/>
              <a:gd name="connsiteX23-239" fmla="*/ 1025012 w 3596749"/>
              <a:gd name="connsiteY23-240" fmla="*/ 1268414 h 1268414"/>
              <a:gd name="connsiteX24-241" fmla="*/ 806567 w 3596749"/>
              <a:gd name="connsiteY24-242" fmla="*/ 1268414 h 1268414"/>
              <a:gd name="connsiteX25-243" fmla="*/ 755767 w 3596749"/>
              <a:gd name="connsiteY25-244" fmla="*/ 1268414 h 1268414"/>
              <a:gd name="connsiteX26-245" fmla="*/ 725711 w 3596749"/>
              <a:gd name="connsiteY26-246" fmla="*/ 1268414 h 1268414"/>
              <a:gd name="connsiteX27-247" fmla="*/ 299302 w 3596749"/>
              <a:gd name="connsiteY27-248" fmla="*/ 1268414 h 1268414"/>
              <a:gd name="connsiteX28-249" fmla="*/ 0 w 3596749"/>
              <a:gd name="connsiteY28-250" fmla="*/ 1268414 h 1268414"/>
              <a:gd name="connsiteX29-251" fmla="*/ 0 w 3596749"/>
              <a:gd name="connsiteY29-252" fmla="*/ 0 h 1268414"/>
              <a:gd name="connsiteX0-253" fmla="*/ 0 w 3596749"/>
              <a:gd name="connsiteY0-254" fmla="*/ 0 h 1268414"/>
              <a:gd name="connsiteX1-255" fmla="*/ 299302 w 3596749"/>
              <a:gd name="connsiteY1-256" fmla="*/ 0 h 1268414"/>
              <a:gd name="connsiteX2-257" fmla="*/ 795613 w 3596749"/>
              <a:gd name="connsiteY2-258" fmla="*/ 0 h 1268414"/>
              <a:gd name="connsiteX3-259" fmla="*/ 806567 w 3596749"/>
              <a:gd name="connsiteY3-260" fmla="*/ 0 h 1268414"/>
              <a:gd name="connsiteX4-261" fmla="*/ 1105869 w 3596749"/>
              <a:gd name="connsiteY4-262" fmla="*/ 0 h 1268414"/>
              <a:gd name="connsiteX5-263" fmla="*/ 1252078 w 3596749"/>
              <a:gd name="connsiteY5-264" fmla="*/ 0 h 1268414"/>
              <a:gd name="connsiteX6-265" fmla="*/ 1602180 w 3596749"/>
              <a:gd name="connsiteY6-266" fmla="*/ 0 h 1268414"/>
              <a:gd name="connsiteX7-267" fmla="*/ 1708543 w 3596749"/>
              <a:gd name="connsiteY7-268" fmla="*/ 0 h 1268414"/>
              <a:gd name="connsiteX8-269" fmla="*/ 2042864 w 3596749"/>
              <a:gd name="connsiteY8-270" fmla="*/ 0 h 1268414"/>
              <a:gd name="connsiteX9-271" fmla="*/ 2058645 w 3596749"/>
              <a:gd name="connsiteY9-272" fmla="*/ 0 h 1268414"/>
              <a:gd name="connsiteX10-273" fmla="*/ 3596749 w 3596749"/>
              <a:gd name="connsiteY10-274" fmla="*/ 747318 h 1268414"/>
              <a:gd name="connsiteX11-275" fmla="*/ 2288044 w 3596749"/>
              <a:gd name="connsiteY11-276" fmla="*/ 1268414 h 1268414"/>
              <a:gd name="connsiteX12-277" fmla="*/ 2269086 w 3596749"/>
              <a:gd name="connsiteY12-278" fmla="*/ 1268414 h 1268414"/>
              <a:gd name="connsiteX13-279" fmla="*/ 2018799 w 3596749"/>
              <a:gd name="connsiteY13-280" fmla="*/ 1268414 h 1268414"/>
              <a:gd name="connsiteX14-281" fmla="*/ 1937942 w 3596749"/>
              <a:gd name="connsiteY14-282" fmla="*/ 1268414 h 1268414"/>
              <a:gd name="connsiteX15-283" fmla="*/ 1831579 w 3596749"/>
              <a:gd name="connsiteY15-284" fmla="*/ 1268414 h 1268414"/>
              <a:gd name="connsiteX16-285" fmla="*/ 1562334 w 3596749"/>
              <a:gd name="connsiteY16-286" fmla="*/ 1268414 h 1268414"/>
              <a:gd name="connsiteX17-287" fmla="*/ 1553428 w 3596749"/>
              <a:gd name="connsiteY17-288" fmla="*/ 1268414 h 1268414"/>
              <a:gd name="connsiteX18-289" fmla="*/ 1532278 w 3596749"/>
              <a:gd name="connsiteY18-290" fmla="*/ 1268414 h 1268414"/>
              <a:gd name="connsiteX19-291" fmla="*/ 1481477 w 3596749"/>
              <a:gd name="connsiteY19-292" fmla="*/ 1268414 h 1268414"/>
              <a:gd name="connsiteX20-293" fmla="*/ 1212232 w 3596749"/>
              <a:gd name="connsiteY20-294" fmla="*/ 1268414 h 1268414"/>
              <a:gd name="connsiteX21-295" fmla="*/ 1105869 w 3596749"/>
              <a:gd name="connsiteY21-296" fmla="*/ 1268414 h 1268414"/>
              <a:gd name="connsiteX22-297" fmla="*/ 1025012 w 3596749"/>
              <a:gd name="connsiteY22-298" fmla="*/ 1268414 h 1268414"/>
              <a:gd name="connsiteX23-299" fmla="*/ 806567 w 3596749"/>
              <a:gd name="connsiteY23-300" fmla="*/ 1268414 h 1268414"/>
              <a:gd name="connsiteX24-301" fmla="*/ 755767 w 3596749"/>
              <a:gd name="connsiteY24-302" fmla="*/ 1268414 h 1268414"/>
              <a:gd name="connsiteX25-303" fmla="*/ 725711 w 3596749"/>
              <a:gd name="connsiteY25-304" fmla="*/ 1268414 h 1268414"/>
              <a:gd name="connsiteX26-305" fmla="*/ 299302 w 3596749"/>
              <a:gd name="connsiteY26-306" fmla="*/ 1268414 h 1268414"/>
              <a:gd name="connsiteX27-307" fmla="*/ 0 w 3596749"/>
              <a:gd name="connsiteY27-308" fmla="*/ 1268414 h 1268414"/>
              <a:gd name="connsiteX28-309" fmla="*/ 0 w 3596749"/>
              <a:gd name="connsiteY28-310" fmla="*/ 0 h 1268414"/>
              <a:gd name="connsiteX0-311" fmla="*/ 0 w 3596749"/>
              <a:gd name="connsiteY0-312" fmla="*/ 0 h 1268414"/>
              <a:gd name="connsiteX1-313" fmla="*/ 299302 w 3596749"/>
              <a:gd name="connsiteY1-314" fmla="*/ 0 h 1268414"/>
              <a:gd name="connsiteX2-315" fmla="*/ 795613 w 3596749"/>
              <a:gd name="connsiteY2-316" fmla="*/ 0 h 1268414"/>
              <a:gd name="connsiteX3-317" fmla="*/ 806567 w 3596749"/>
              <a:gd name="connsiteY3-318" fmla="*/ 0 h 1268414"/>
              <a:gd name="connsiteX4-319" fmla="*/ 1105869 w 3596749"/>
              <a:gd name="connsiteY4-320" fmla="*/ 0 h 1268414"/>
              <a:gd name="connsiteX5-321" fmla="*/ 1252078 w 3596749"/>
              <a:gd name="connsiteY5-322" fmla="*/ 0 h 1268414"/>
              <a:gd name="connsiteX6-323" fmla="*/ 1602180 w 3596749"/>
              <a:gd name="connsiteY6-324" fmla="*/ 0 h 1268414"/>
              <a:gd name="connsiteX7-325" fmla="*/ 1708543 w 3596749"/>
              <a:gd name="connsiteY7-326" fmla="*/ 0 h 1268414"/>
              <a:gd name="connsiteX8-327" fmla="*/ 2042864 w 3596749"/>
              <a:gd name="connsiteY8-328" fmla="*/ 0 h 1268414"/>
              <a:gd name="connsiteX9-329" fmla="*/ 3596749 w 3596749"/>
              <a:gd name="connsiteY9-330" fmla="*/ 747318 h 1268414"/>
              <a:gd name="connsiteX10-331" fmla="*/ 2288044 w 3596749"/>
              <a:gd name="connsiteY10-332" fmla="*/ 1268414 h 1268414"/>
              <a:gd name="connsiteX11-333" fmla="*/ 2269086 w 3596749"/>
              <a:gd name="connsiteY11-334" fmla="*/ 1268414 h 1268414"/>
              <a:gd name="connsiteX12-335" fmla="*/ 2018799 w 3596749"/>
              <a:gd name="connsiteY12-336" fmla="*/ 1268414 h 1268414"/>
              <a:gd name="connsiteX13-337" fmla="*/ 1937942 w 3596749"/>
              <a:gd name="connsiteY13-338" fmla="*/ 1268414 h 1268414"/>
              <a:gd name="connsiteX14-339" fmla="*/ 1831579 w 3596749"/>
              <a:gd name="connsiteY14-340" fmla="*/ 1268414 h 1268414"/>
              <a:gd name="connsiteX15-341" fmla="*/ 1562334 w 3596749"/>
              <a:gd name="connsiteY15-342" fmla="*/ 1268414 h 1268414"/>
              <a:gd name="connsiteX16-343" fmla="*/ 1553428 w 3596749"/>
              <a:gd name="connsiteY16-344" fmla="*/ 1268414 h 1268414"/>
              <a:gd name="connsiteX17-345" fmla="*/ 1532278 w 3596749"/>
              <a:gd name="connsiteY17-346" fmla="*/ 1268414 h 1268414"/>
              <a:gd name="connsiteX18-347" fmla="*/ 1481477 w 3596749"/>
              <a:gd name="connsiteY18-348" fmla="*/ 1268414 h 1268414"/>
              <a:gd name="connsiteX19-349" fmla="*/ 1212232 w 3596749"/>
              <a:gd name="connsiteY19-350" fmla="*/ 1268414 h 1268414"/>
              <a:gd name="connsiteX20-351" fmla="*/ 1105869 w 3596749"/>
              <a:gd name="connsiteY20-352" fmla="*/ 1268414 h 1268414"/>
              <a:gd name="connsiteX21-353" fmla="*/ 1025012 w 3596749"/>
              <a:gd name="connsiteY21-354" fmla="*/ 1268414 h 1268414"/>
              <a:gd name="connsiteX22-355" fmla="*/ 806567 w 3596749"/>
              <a:gd name="connsiteY22-356" fmla="*/ 1268414 h 1268414"/>
              <a:gd name="connsiteX23-357" fmla="*/ 755767 w 3596749"/>
              <a:gd name="connsiteY23-358" fmla="*/ 1268414 h 1268414"/>
              <a:gd name="connsiteX24-359" fmla="*/ 725711 w 3596749"/>
              <a:gd name="connsiteY24-360" fmla="*/ 1268414 h 1268414"/>
              <a:gd name="connsiteX25-361" fmla="*/ 299302 w 3596749"/>
              <a:gd name="connsiteY25-362" fmla="*/ 1268414 h 1268414"/>
              <a:gd name="connsiteX26-363" fmla="*/ 0 w 3596749"/>
              <a:gd name="connsiteY26-364" fmla="*/ 1268414 h 1268414"/>
              <a:gd name="connsiteX27-365" fmla="*/ 0 w 3596749"/>
              <a:gd name="connsiteY27-366" fmla="*/ 0 h 1268414"/>
              <a:gd name="connsiteX0-367" fmla="*/ 0 w 3596749"/>
              <a:gd name="connsiteY0-368" fmla="*/ 0 h 1268414"/>
              <a:gd name="connsiteX1-369" fmla="*/ 299302 w 3596749"/>
              <a:gd name="connsiteY1-370" fmla="*/ 0 h 1268414"/>
              <a:gd name="connsiteX2-371" fmla="*/ 795613 w 3596749"/>
              <a:gd name="connsiteY2-372" fmla="*/ 0 h 1268414"/>
              <a:gd name="connsiteX3-373" fmla="*/ 806567 w 3596749"/>
              <a:gd name="connsiteY3-374" fmla="*/ 0 h 1268414"/>
              <a:gd name="connsiteX4-375" fmla="*/ 1105869 w 3596749"/>
              <a:gd name="connsiteY4-376" fmla="*/ 0 h 1268414"/>
              <a:gd name="connsiteX5-377" fmla="*/ 1252078 w 3596749"/>
              <a:gd name="connsiteY5-378" fmla="*/ 0 h 1268414"/>
              <a:gd name="connsiteX6-379" fmla="*/ 1602180 w 3596749"/>
              <a:gd name="connsiteY6-380" fmla="*/ 0 h 1268414"/>
              <a:gd name="connsiteX7-381" fmla="*/ 1708543 w 3596749"/>
              <a:gd name="connsiteY7-382" fmla="*/ 0 h 1268414"/>
              <a:gd name="connsiteX8-383" fmla="*/ 3596749 w 3596749"/>
              <a:gd name="connsiteY8-384" fmla="*/ 747318 h 1268414"/>
              <a:gd name="connsiteX9-385" fmla="*/ 2288044 w 3596749"/>
              <a:gd name="connsiteY9-386" fmla="*/ 1268414 h 1268414"/>
              <a:gd name="connsiteX10-387" fmla="*/ 2269086 w 3596749"/>
              <a:gd name="connsiteY10-388" fmla="*/ 1268414 h 1268414"/>
              <a:gd name="connsiteX11-389" fmla="*/ 2018799 w 3596749"/>
              <a:gd name="connsiteY11-390" fmla="*/ 1268414 h 1268414"/>
              <a:gd name="connsiteX12-391" fmla="*/ 1937942 w 3596749"/>
              <a:gd name="connsiteY12-392" fmla="*/ 1268414 h 1268414"/>
              <a:gd name="connsiteX13-393" fmla="*/ 1831579 w 3596749"/>
              <a:gd name="connsiteY13-394" fmla="*/ 1268414 h 1268414"/>
              <a:gd name="connsiteX14-395" fmla="*/ 1562334 w 3596749"/>
              <a:gd name="connsiteY14-396" fmla="*/ 1268414 h 1268414"/>
              <a:gd name="connsiteX15-397" fmla="*/ 1553428 w 3596749"/>
              <a:gd name="connsiteY15-398" fmla="*/ 1268414 h 1268414"/>
              <a:gd name="connsiteX16-399" fmla="*/ 1532278 w 3596749"/>
              <a:gd name="connsiteY16-400" fmla="*/ 1268414 h 1268414"/>
              <a:gd name="connsiteX17-401" fmla="*/ 1481477 w 3596749"/>
              <a:gd name="connsiteY17-402" fmla="*/ 1268414 h 1268414"/>
              <a:gd name="connsiteX18-403" fmla="*/ 1212232 w 3596749"/>
              <a:gd name="connsiteY18-404" fmla="*/ 1268414 h 1268414"/>
              <a:gd name="connsiteX19-405" fmla="*/ 1105869 w 3596749"/>
              <a:gd name="connsiteY19-406" fmla="*/ 1268414 h 1268414"/>
              <a:gd name="connsiteX20-407" fmla="*/ 1025012 w 3596749"/>
              <a:gd name="connsiteY20-408" fmla="*/ 1268414 h 1268414"/>
              <a:gd name="connsiteX21-409" fmla="*/ 806567 w 3596749"/>
              <a:gd name="connsiteY21-410" fmla="*/ 1268414 h 1268414"/>
              <a:gd name="connsiteX22-411" fmla="*/ 755767 w 3596749"/>
              <a:gd name="connsiteY22-412" fmla="*/ 1268414 h 1268414"/>
              <a:gd name="connsiteX23-413" fmla="*/ 725711 w 3596749"/>
              <a:gd name="connsiteY23-414" fmla="*/ 1268414 h 1268414"/>
              <a:gd name="connsiteX24-415" fmla="*/ 299302 w 3596749"/>
              <a:gd name="connsiteY24-416" fmla="*/ 1268414 h 1268414"/>
              <a:gd name="connsiteX25-417" fmla="*/ 0 w 3596749"/>
              <a:gd name="connsiteY25-418" fmla="*/ 1268414 h 1268414"/>
              <a:gd name="connsiteX26-419" fmla="*/ 0 w 3596749"/>
              <a:gd name="connsiteY26-420" fmla="*/ 0 h 1268414"/>
              <a:gd name="connsiteX0-421" fmla="*/ 0 w 3596749"/>
              <a:gd name="connsiteY0-422" fmla="*/ 0 h 1268414"/>
              <a:gd name="connsiteX1-423" fmla="*/ 299302 w 3596749"/>
              <a:gd name="connsiteY1-424" fmla="*/ 0 h 1268414"/>
              <a:gd name="connsiteX2-425" fmla="*/ 795613 w 3596749"/>
              <a:gd name="connsiteY2-426" fmla="*/ 0 h 1268414"/>
              <a:gd name="connsiteX3-427" fmla="*/ 806567 w 3596749"/>
              <a:gd name="connsiteY3-428" fmla="*/ 0 h 1268414"/>
              <a:gd name="connsiteX4-429" fmla="*/ 1105869 w 3596749"/>
              <a:gd name="connsiteY4-430" fmla="*/ 0 h 1268414"/>
              <a:gd name="connsiteX5-431" fmla="*/ 1252078 w 3596749"/>
              <a:gd name="connsiteY5-432" fmla="*/ 0 h 1268414"/>
              <a:gd name="connsiteX6-433" fmla="*/ 1602180 w 3596749"/>
              <a:gd name="connsiteY6-434" fmla="*/ 0 h 1268414"/>
              <a:gd name="connsiteX7-435" fmla="*/ 1708543 w 3596749"/>
              <a:gd name="connsiteY7-436" fmla="*/ 0 h 1268414"/>
              <a:gd name="connsiteX8-437" fmla="*/ 3596749 w 3596749"/>
              <a:gd name="connsiteY8-438" fmla="*/ 747318 h 1268414"/>
              <a:gd name="connsiteX9-439" fmla="*/ 2288044 w 3596749"/>
              <a:gd name="connsiteY9-440" fmla="*/ 1268414 h 1268414"/>
              <a:gd name="connsiteX10-441" fmla="*/ 2018799 w 3596749"/>
              <a:gd name="connsiteY10-442" fmla="*/ 1268414 h 1268414"/>
              <a:gd name="connsiteX11-443" fmla="*/ 1937942 w 3596749"/>
              <a:gd name="connsiteY11-444" fmla="*/ 1268414 h 1268414"/>
              <a:gd name="connsiteX12-445" fmla="*/ 1831579 w 3596749"/>
              <a:gd name="connsiteY12-446" fmla="*/ 1268414 h 1268414"/>
              <a:gd name="connsiteX13-447" fmla="*/ 1562334 w 3596749"/>
              <a:gd name="connsiteY13-448" fmla="*/ 1268414 h 1268414"/>
              <a:gd name="connsiteX14-449" fmla="*/ 1553428 w 3596749"/>
              <a:gd name="connsiteY14-450" fmla="*/ 1268414 h 1268414"/>
              <a:gd name="connsiteX15-451" fmla="*/ 1532278 w 3596749"/>
              <a:gd name="connsiteY15-452" fmla="*/ 1268414 h 1268414"/>
              <a:gd name="connsiteX16-453" fmla="*/ 1481477 w 3596749"/>
              <a:gd name="connsiteY16-454" fmla="*/ 1268414 h 1268414"/>
              <a:gd name="connsiteX17-455" fmla="*/ 1212232 w 3596749"/>
              <a:gd name="connsiteY17-456" fmla="*/ 1268414 h 1268414"/>
              <a:gd name="connsiteX18-457" fmla="*/ 1105869 w 3596749"/>
              <a:gd name="connsiteY18-458" fmla="*/ 1268414 h 1268414"/>
              <a:gd name="connsiteX19-459" fmla="*/ 1025012 w 3596749"/>
              <a:gd name="connsiteY19-460" fmla="*/ 1268414 h 1268414"/>
              <a:gd name="connsiteX20-461" fmla="*/ 806567 w 3596749"/>
              <a:gd name="connsiteY20-462" fmla="*/ 1268414 h 1268414"/>
              <a:gd name="connsiteX21-463" fmla="*/ 755767 w 3596749"/>
              <a:gd name="connsiteY21-464" fmla="*/ 1268414 h 1268414"/>
              <a:gd name="connsiteX22-465" fmla="*/ 725711 w 3596749"/>
              <a:gd name="connsiteY22-466" fmla="*/ 1268414 h 1268414"/>
              <a:gd name="connsiteX23-467" fmla="*/ 299302 w 3596749"/>
              <a:gd name="connsiteY23-468" fmla="*/ 1268414 h 1268414"/>
              <a:gd name="connsiteX24-469" fmla="*/ 0 w 3596749"/>
              <a:gd name="connsiteY24-470" fmla="*/ 1268414 h 1268414"/>
              <a:gd name="connsiteX25-471" fmla="*/ 0 w 3596749"/>
              <a:gd name="connsiteY25-472" fmla="*/ 0 h 1268414"/>
              <a:gd name="connsiteX0-473" fmla="*/ 0 w 3596749"/>
              <a:gd name="connsiteY0-474" fmla="*/ 0 h 1268414"/>
              <a:gd name="connsiteX1-475" fmla="*/ 299302 w 3596749"/>
              <a:gd name="connsiteY1-476" fmla="*/ 0 h 1268414"/>
              <a:gd name="connsiteX2-477" fmla="*/ 795613 w 3596749"/>
              <a:gd name="connsiteY2-478" fmla="*/ 0 h 1268414"/>
              <a:gd name="connsiteX3-479" fmla="*/ 806567 w 3596749"/>
              <a:gd name="connsiteY3-480" fmla="*/ 0 h 1268414"/>
              <a:gd name="connsiteX4-481" fmla="*/ 1105869 w 3596749"/>
              <a:gd name="connsiteY4-482" fmla="*/ 0 h 1268414"/>
              <a:gd name="connsiteX5-483" fmla="*/ 1252078 w 3596749"/>
              <a:gd name="connsiteY5-484" fmla="*/ 0 h 1268414"/>
              <a:gd name="connsiteX6-485" fmla="*/ 1602180 w 3596749"/>
              <a:gd name="connsiteY6-486" fmla="*/ 0 h 1268414"/>
              <a:gd name="connsiteX7-487" fmla="*/ 1708543 w 3596749"/>
              <a:gd name="connsiteY7-488" fmla="*/ 0 h 1268414"/>
              <a:gd name="connsiteX8-489" fmla="*/ 3596749 w 3596749"/>
              <a:gd name="connsiteY8-490" fmla="*/ 747318 h 1268414"/>
              <a:gd name="connsiteX9-491" fmla="*/ 2018799 w 3596749"/>
              <a:gd name="connsiteY9-492" fmla="*/ 1268414 h 1268414"/>
              <a:gd name="connsiteX10-493" fmla="*/ 1937942 w 3596749"/>
              <a:gd name="connsiteY10-494" fmla="*/ 1268414 h 1268414"/>
              <a:gd name="connsiteX11-495" fmla="*/ 1831579 w 3596749"/>
              <a:gd name="connsiteY11-496" fmla="*/ 1268414 h 1268414"/>
              <a:gd name="connsiteX12-497" fmla="*/ 1562334 w 3596749"/>
              <a:gd name="connsiteY12-498" fmla="*/ 1268414 h 1268414"/>
              <a:gd name="connsiteX13-499" fmla="*/ 1553428 w 3596749"/>
              <a:gd name="connsiteY13-500" fmla="*/ 1268414 h 1268414"/>
              <a:gd name="connsiteX14-501" fmla="*/ 1532278 w 3596749"/>
              <a:gd name="connsiteY14-502" fmla="*/ 1268414 h 1268414"/>
              <a:gd name="connsiteX15-503" fmla="*/ 1481477 w 3596749"/>
              <a:gd name="connsiteY15-504" fmla="*/ 1268414 h 1268414"/>
              <a:gd name="connsiteX16-505" fmla="*/ 1212232 w 3596749"/>
              <a:gd name="connsiteY16-506" fmla="*/ 1268414 h 1268414"/>
              <a:gd name="connsiteX17-507" fmla="*/ 1105869 w 3596749"/>
              <a:gd name="connsiteY17-508" fmla="*/ 1268414 h 1268414"/>
              <a:gd name="connsiteX18-509" fmla="*/ 1025012 w 3596749"/>
              <a:gd name="connsiteY18-510" fmla="*/ 1268414 h 1268414"/>
              <a:gd name="connsiteX19-511" fmla="*/ 806567 w 3596749"/>
              <a:gd name="connsiteY19-512" fmla="*/ 1268414 h 1268414"/>
              <a:gd name="connsiteX20-513" fmla="*/ 755767 w 3596749"/>
              <a:gd name="connsiteY20-514" fmla="*/ 1268414 h 1268414"/>
              <a:gd name="connsiteX21-515" fmla="*/ 725711 w 3596749"/>
              <a:gd name="connsiteY21-516" fmla="*/ 1268414 h 1268414"/>
              <a:gd name="connsiteX22-517" fmla="*/ 299302 w 3596749"/>
              <a:gd name="connsiteY22-518" fmla="*/ 1268414 h 1268414"/>
              <a:gd name="connsiteX23-519" fmla="*/ 0 w 3596749"/>
              <a:gd name="connsiteY23-520" fmla="*/ 1268414 h 1268414"/>
              <a:gd name="connsiteX24-521" fmla="*/ 0 w 3596749"/>
              <a:gd name="connsiteY24-522" fmla="*/ 0 h 12684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3596749" y="747318"/>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12192000" cy="5048250"/>
          </a:xfrm>
          <a:custGeom>
            <a:avLst/>
            <a:gdLst>
              <a:gd name="connsiteX0" fmla="*/ 0 w 12192000"/>
              <a:gd name="connsiteY0" fmla="*/ 0 h 5048250"/>
              <a:gd name="connsiteX1" fmla="*/ 12192000 w 12192000"/>
              <a:gd name="connsiteY1" fmla="*/ 0 h 5048250"/>
              <a:gd name="connsiteX2" fmla="*/ 12192000 w 12192000"/>
              <a:gd name="connsiteY2" fmla="*/ 5048250 h 5048250"/>
              <a:gd name="connsiteX3" fmla="*/ 0 w 12192000"/>
              <a:gd name="connsiteY3" fmla="*/ 5048250 h 5048250"/>
            </a:gdLst>
            <a:ahLst/>
            <a:cxnLst>
              <a:cxn ang="0">
                <a:pos x="connsiteX0" y="connsiteY0"/>
              </a:cxn>
              <a:cxn ang="0">
                <a:pos x="connsiteX1" y="connsiteY1"/>
              </a:cxn>
              <a:cxn ang="0">
                <a:pos x="connsiteX2" y="connsiteY2"/>
              </a:cxn>
              <a:cxn ang="0">
                <a:pos x="connsiteX3" y="connsiteY3"/>
              </a:cxn>
            </a:cxnLst>
            <a:rect l="l" t="t" r="r" b="b"/>
            <a:pathLst>
              <a:path w="12192000" h="5048250">
                <a:moveTo>
                  <a:pt x="0" y="0"/>
                </a:moveTo>
                <a:lnTo>
                  <a:pt x="12192000" y="0"/>
                </a:lnTo>
                <a:lnTo>
                  <a:pt x="12192000" y="5048250"/>
                </a:lnTo>
                <a:lnTo>
                  <a:pt x="0" y="504825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4252687" y="1669143"/>
            <a:ext cx="7402285" cy="3976914"/>
          </a:xfrm>
          <a:custGeom>
            <a:avLst/>
            <a:gdLst>
              <a:gd name="connsiteX0" fmla="*/ 0 w 7402285"/>
              <a:gd name="connsiteY0" fmla="*/ 0 h 3976914"/>
              <a:gd name="connsiteX1" fmla="*/ 7402285 w 7402285"/>
              <a:gd name="connsiteY1" fmla="*/ 0 h 3976914"/>
              <a:gd name="connsiteX2" fmla="*/ 7402285 w 7402285"/>
              <a:gd name="connsiteY2" fmla="*/ 3976914 h 3976914"/>
              <a:gd name="connsiteX3" fmla="*/ 0 w 7402285"/>
              <a:gd name="connsiteY3" fmla="*/ 3976914 h 3976914"/>
            </a:gdLst>
            <a:ahLst/>
            <a:cxnLst>
              <a:cxn ang="0">
                <a:pos x="connsiteX0" y="connsiteY0"/>
              </a:cxn>
              <a:cxn ang="0">
                <a:pos x="connsiteX1" y="connsiteY1"/>
              </a:cxn>
              <a:cxn ang="0">
                <a:pos x="connsiteX2" y="connsiteY2"/>
              </a:cxn>
              <a:cxn ang="0">
                <a:pos x="connsiteX3" y="connsiteY3"/>
              </a:cxn>
            </a:cxnLst>
            <a:rect l="l" t="t" r="r" b="b"/>
            <a:pathLst>
              <a:path w="7402285" h="3976914">
                <a:moveTo>
                  <a:pt x="0" y="0"/>
                </a:moveTo>
                <a:lnTo>
                  <a:pt x="7402285" y="0"/>
                </a:lnTo>
                <a:lnTo>
                  <a:pt x="7402285" y="3976914"/>
                </a:lnTo>
                <a:lnTo>
                  <a:pt x="0" y="3976914"/>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55F039D9-FC67-4A8C-8444-E80ABB364C2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209823"/>
            <a:ext cx="10781714" cy="524724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Content Placeholder 2"/>
          <p:cNvSpPr>
            <a:spLocks noGrp="1"/>
          </p:cNvSpPr>
          <p:nvPr>
            <p:ph idx="13"/>
          </p:nvPr>
        </p:nvSpPr>
        <p:spPr>
          <a:xfrm>
            <a:off x="841375" y="739180"/>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rgbClr val="07836E"/>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标题占位符 2"/>
          <p:cNvSpPr>
            <a:spLocks noGrp="1"/>
          </p:cNvSpPr>
          <p:nvPr>
            <p:ph type="title"/>
          </p:nvPr>
        </p:nvSpPr>
        <p:spPr>
          <a:xfrm>
            <a:off x="609600" y="274638"/>
            <a:ext cx="10972800" cy="51784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4" name="文本占位符 3"/>
          <p:cNvSpPr>
            <a:spLocks noGrp="1"/>
          </p:cNvSpPr>
          <p:nvPr>
            <p:ph type="body" idx="1"/>
          </p:nvPr>
        </p:nvSpPr>
        <p:spPr>
          <a:xfrm>
            <a:off x="609600" y="1036320"/>
            <a:ext cx="10972800" cy="5089843"/>
          </a:xfrm>
          <a:prstGeom prst="rect">
            <a:avLst/>
          </a:prstGeom>
        </p:spPr>
        <p:txBody>
          <a:bodyPr vert="horz" lIns="91440" tIns="45720" rIns="91440" bIns="45720" rtlCol="0">
            <a:normAutofit/>
          </a:bodyPr>
          <a:lstStyle/>
          <a:p>
            <a:pPr lvl="0"/>
            <a:r>
              <a:rPr lang="zh-CN" altLang="en-US" dirty="0"/>
              <a:t>单击此处编辑母版文本样式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2800" kern="1200">
          <a:solidFill>
            <a:schemeClr val="tx1"/>
          </a:solidFill>
          <a:latin typeface="+mn-ea"/>
          <a:ea typeface="+mn-ea"/>
          <a:cs typeface="+mj-cs"/>
        </a:defRPr>
      </a:lvl1pPr>
    </p:titleStyle>
    <p:bodyStyle>
      <a:lvl1pPr marL="0" indent="625475"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slideLayout" Target="../slideLayouts/slideLayout2.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s/_rels/slide22.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slideLayout" Target="../slideLayouts/slideLayout2.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tags" Target="../tags/tag59.xml"/><Relationship Id="rId16" Type="http://schemas.openxmlformats.org/officeDocument/2006/relationships/tags" Target="../tags/tag73.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10" Type="http://schemas.openxmlformats.org/officeDocument/2006/relationships/slideLayout" Target="../slideLayouts/slideLayout2.xml"/><Relationship Id="rId4" Type="http://schemas.openxmlformats.org/officeDocument/2006/relationships/tags" Target="../tags/tag78.xml"/><Relationship Id="rId9" Type="http://schemas.openxmlformats.org/officeDocument/2006/relationships/tags" Target="../tags/tag8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slideLayout" Target="../slideLayouts/slideLayout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s>
</file>

<file path=ppt/slides/_rels/slide31.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slideLayout" Target="../slideLayouts/slideLayout2.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slideLayout" Target="../slideLayouts/slideLayout2.xml"/><Relationship Id="rId4" Type="http://schemas.openxmlformats.org/officeDocument/2006/relationships/tags" Target="../tags/tag112.xml"/><Relationship Id="rId9" Type="http://schemas.openxmlformats.org/officeDocument/2006/relationships/tags" Target="../tags/tag1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矩形 16"/>
          <p:cNvSpPr/>
          <p:nvPr/>
        </p:nvSpPr>
        <p:spPr>
          <a:xfrm>
            <a:off x="7341951" y="4504609"/>
            <a:ext cx="3826336" cy="5232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046362" y="1164201"/>
            <a:ext cx="5082926" cy="430374"/>
          </a:xfrm>
          <a:prstGeom prst="rect">
            <a:avLst/>
          </a:prstGeom>
          <a:noFill/>
        </p:spPr>
        <p:txBody>
          <a:bodyPr wrap="square" rtlCol="0">
            <a:spAutoFit/>
            <a:scene3d>
              <a:camera prst="orthographicFront"/>
              <a:lightRig rig="threePt" dir="t"/>
            </a:scene3d>
            <a:sp3d contourW="12700"/>
          </a:bodyPr>
          <a:lstStyle/>
          <a:p>
            <a:pPr lvl="0" algn="r">
              <a:lnSpc>
                <a:spcPct val="12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工业和信息化精品系列教材</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6440896" y="3544999"/>
            <a:ext cx="4891702" cy="646331"/>
          </a:xfrm>
          <a:prstGeom prst="rect">
            <a:avLst/>
          </a:prstGeom>
        </p:spPr>
        <p:txBody>
          <a:bodyPr wrap="square">
            <a:spAutoFit/>
          </a:bodyPr>
          <a:lstStyle/>
          <a:p>
            <a:pPr algn="r"/>
            <a:r>
              <a:rPr lang="zh-CN" altLang="en-US" dirty="0"/>
              <a:t>信息技术（基础模块）</a:t>
            </a:r>
          </a:p>
          <a:p>
            <a:pPr algn="r"/>
            <a:r>
              <a:rPr lang="zh-CN" altLang="en-US" dirty="0"/>
              <a:t>（</a:t>
            </a:r>
            <a:r>
              <a:rPr lang="en-US" altLang="zh-CN" dirty="0"/>
              <a:t>WPS Office</a:t>
            </a:r>
            <a:r>
              <a:rPr lang="zh-CN" altLang="en-US" dirty="0"/>
              <a:t>）（慕课版）</a:t>
            </a:r>
            <a:endParaRPr lang="zh-CN" altLang="en-US" dirty="0"/>
          </a:p>
        </p:txBody>
      </p:sp>
      <p:sp>
        <p:nvSpPr>
          <p:cNvPr id="15" name="文本框 23"/>
          <p:cNvSpPr txBox="1"/>
          <p:nvPr/>
        </p:nvSpPr>
        <p:spPr>
          <a:xfrm>
            <a:off x="5765800" y="2683225"/>
            <a:ext cx="6121400" cy="861774"/>
          </a:xfrm>
          <a:prstGeom prst="rect">
            <a:avLst/>
          </a:prstGeom>
          <a:noFill/>
        </p:spPr>
        <p:txBody>
          <a:bodyPr wrap="square" rtlCol="0">
            <a:spAutoFit/>
            <a:scene3d>
              <a:camera prst="orthographicFront"/>
              <a:lightRig rig="threePt" dir="t"/>
            </a:scene3d>
            <a:sp3d contourW="12700"/>
          </a:bodyPr>
          <a:lstStyle/>
          <a:p>
            <a:pPr lvl="0" algn="r">
              <a:defRPr/>
            </a:pPr>
            <a:r>
              <a:rPr lang="zh-CN" altLang="en-US" sz="5000" b="1" dirty="0">
                <a:solidFill>
                  <a:schemeClr val="accent3"/>
                </a:solidFill>
              </a:rPr>
              <a:t>新一代信息技术概述</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 y="0"/>
            <a:ext cx="5338394" cy="6858000"/>
          </a:xfrm>
          <a:prstGeom prst="rect">
            <a:avLst/>
          </a:prstGeom>
        </p:spPr>
      </p:pic>
      <p:sp>
        <p:nvSpPr>
          <p:cNvPr id="8" name="矩形 7"/>
          <p:cNvSpPr/>
          <p:nvPr/>
        </p:nvSpPr>
        <p:spPr>
          <a:xfrm>
            <a:off x="9358256" y="1872423"/>
            <a:ext cx="1683530" cy="5975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9503557" y="1884615"/>
            <a:ext cx="1415275" cy="584775"/>
          </a:xfrm>
          <a:prstGeom prst="rect">
            <a:avLst/>
          </a:prstGeom>
          <a:noFill/>
          <a:ln>
            <a:noFill/>
          </a:ln>
        </p:spPr>
        <p:txBody>
          <a:bodyPr wrap="square" rtlCol="0">
            <a:spAutoFit/>
          </a:bodyPr>
          <a:lstStyle/>
          <a:p>
            <a:r>
              <a:rPr lang="zh-CN" altLang="en-US" sz="3200" dirty="0">
                <a:solidFill>
                  <a:schemeClr val="accent3"/>
                </a:solidFill>
              </a:rPr>
              <a:t>模</a:t>
            </a:r>
            <a:r>
              <a:rPr lang="zh-CN" altLang="en-US" sz="3200" dirty="0" smtClean="0">
                <a:solidFill>
                  <a:schemeClr val="accent3"/>
                </a:solidFill>
              </a:rPr>
              <a:t>块五</a:t>
            </a:r>
            <a:endParaRPr lang="en-US" altLang="zh-CN" sz="3200" dirty="0">
              <a:solidFill>
                <a:schemeClr val="accent3"/>
              </a:solidFill>
            </a:endParaRPr>
          </a:p>
        </p:txBody>
      </p:sp>
      <p:cxnSp>
        <p:nvCxnSpPr>
          <p:cNvPr id="6" name="直接连接符 5"/>
          <p:cNvCxnSpPr/>
          <p:nvPr/>
        </p:nvCxnSpPr>
        <p:spPr>
          <a:xfrm flipH="1">
            <a:off x="6440896" y="4421527"/>
            <a:ext cx="465876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0028" y="4607295"/>
            <a:ext cx="1638608" cy="341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3099" y="2002971"/>
            <a:ext cx="10344712" cy="3868440"/>
          </a:xfrm>
          <a:prstGeom prst="rect">
            <a:avLst/>
          </a:prstGeom>
          <a:solidFill>
            <a:schemeClr val="bg1"/>
          </a:solid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87181" y="2738958"/>
            <a:ext cx="329784" cy="2234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chemeClr val="accent5">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16965" y="2825874"/>
            <a:ext cx="9739793" cy="2308324"/>
          </a:xfrm>
          <a:prstGeom prst="rect">
            <a:avLst/>
          </a:prstGeom>
        </p:spPr>
        <p:txBody>
          <a:bodyPr wrap="square">
            <a:spAutoFit/>
          </a:bodyPr>
          <a:lstStyle/>
          <a:p>
            <a:pPr algn="just">
              <a:lnSpc>
                <a:spcPct val="120000"/>
              </a:lnSpc>
            </a:pPr>
            <a:r>
              <a:rPr lang="zh-CN" altLang="en-US" sz="2000" dirty="0">
                <a:solidFill>
                  <a:schemeClr val="tx1">
                    <a:lumMod val="85000"/>
                    <a:lumOff val="15000"/>
                  </a:schemeClr>
                </a:solidFill>
              </a:rPr>
              <a:t>新一代信息技术创新异常活跃，技术融合步伐不断加快，催生出一系列新产品、新应用和新模式，如大数据、物联网、人工智能、云计算、区块链等。而新一代信息技术的应用场景也变得多种多样</a:t>
            </a:r>
            <a:r>
              <a:rPr lang="zh-CN" altLang="en-US" sz="2000" dirty="0" smtClean="0">
                <a:solidFill>
                  <a:schemeClr val="tx1">
                    <a:lumMod val="85000"/>
                    <a:lumOff val="15000"/>
                  </a:schemeClr>
                </a:solidFill>
              </a:rPr>
              <a:t>。</a:t>
            </a:r>
            <a:endParaRPr lang="en-US" altLang="zh-CN" sz="2000" dirty="0" smtClean="0">
              <a:solidFill>
                <a:schemeClr val="tx1">
                  <a:lumMod val="85000"/>
                  <a:lumOff val="15000"/>
                </a:schemeClr>
              </a:solidFill>
            </a:endParaRPr>
          </a:p>
          <a:p>
            <a:pPr algn="just">
              <a:lnSpc>
                <a:spcPct val="120000"/>
              </a:lnSpc>
            </a:pPr>
            <a:endParaRPr lang="en-US" altLang="zh-CN" sz="2000" dirty="0" smtClean="0">
              <a:solidFill>
                <a:schemeClr val="tx1">
                  <a:lumMod val="85000"/>
                  <a:lumOff val="15000"/>
                </a:schemeClr>
              </a:solidFill>
            </a:endParaRPr>
          </a:p>
          <a:p>
            <a:pPr algn="just">
              <a:lnSpc>
                <a:spcPct val="120000"/>
              </a:lnSpc>
            </a:pPr>
            <a:r>
              <a:rPr lang="zh-CN" altLang="en-US" sz="2000" dirty="0">
                <a:solidFill>
                  <a:schemeClr val="tx1">
                    <a:lumMod val="85000"/>
                    <a:lumOff val="15000"/>
                  </a:schemeClr>
                </a:solidFill>
              </a:rPr>
              <a:t>同学们，请想一想，生活中还有哪些新一代信息技术的典型应用场景，并分析其相关技术特点。</a:t>
            </a:r>
          </a:p>
        </p:txBody>
      </p:sp>
      <p:sp>
        <p:nvSpPr>
          <p:cNvPr id="19" name="矩形 18"/>
          <p:cNvSpPr/>
          <p:nvPr/>
        </p:nvSpPr>
        <p:spPr>
          <a:xfrm>
            <a:off x="1216965" y="2205266"/>
            <a:ext cx="2804222"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任务描述</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6"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任务描述</a:t>
            </a:r>
          </a:p>
        </p:txBody>
      </p:sp>
      <p:sp>
        <p:nvSpPr>
          <p:cNvPr id="21" name="文本框 11"/>
          <p:cNvSpPr txBox="1"/>
          <p:nvPr/>
        </p:nvSpPr>
        <p:spPr>
          <a:xfrm>
            <a:off x="5143657" y="534841"/>
            <a:ext cx="6358531"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新一代信息技术的技术特点与典</a:t>
            </a:r>
            <a:r>
              <a:rPr lang="zh-CN" altLang="en-US" sz="2800" dirty="0" smtClean="0">
                <a:solidFill>
                  <a:schemeClr val="tx1">
                    <a:lumMod val="85000"/>
                    <a:lumOff val="15000"/>
                  </a:schemeClr>
                </a:solidFill>
              </a:rPr>
              <a:t>型应</a:t>
            </a:r>
            <a:r>
              <a:rPr lang="zh-CN" altLang="en-US" sz="2800" dirty="0">
                <a:solidFill>
                  <a:schemeClr val="tx1">
                    <a:lumMod val="85000"/>
                    <a:lumOff val="15000"/>
                  </a:schemeClr>
                </a:solidFill>
              </a:rPr>
              <a:t>用</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a:t>
            </a:r>
            <a:r>
              <a:rPr lang="zh-CN" altLang="en-US" sz="2800" dirty="0" smtClean="0">
                <a:solidFill>
                  <a:schemeClr val="tx1">
                    <a:lumMod val="85000"/>
                    <a:lumOff val="15000"/>
                  </a:schemeClr>
                </a:solidFill>
              </a:rPr>
              <a:t>务二</a:t>
            </a:r>
            <a:endParaRPr lang="en-US" altLang="zh-CN" sz="28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58476" y="2002970"/>
            <a:ext cx="9728207" cy="3772187"/>
          </a:xfrm>
          <a:prstGeom prst="rect">
            <a:avLst/>
          </a:prstGeom>
          <a:solidFill>
            <a:schemeClr val="bg1"/>
          </a:solidFill>
          <a:ln w="25400">
            <a:solidFill>
              <a:srgbClr val="31AA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848207" y="2738957"/>
            <a:ext cx="368758" cy="200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rgbClr val="31AAFD"/>
            </a:solidFill>
            <a:roun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16965" y="2205266"/>
            <a:ext cx="1885050"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技术分析</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技术分</a:t>
            </a:r>
            <a:r>
              <a:rPr lang="zh-CN" altLang="en-US" sz="3600" b="1" dirty="0" smtClean="0">
                <a:solidFill>
                  <a:schemeClr val="accent3"/>
                </a:solidFill>
                <a:latin typeface="+mn-ea"/>
                <a:cs typeface="经典综艺体简" panose="02010609000101010101" pitchFamily="49" charset="-122"/>
              </a:rPr>
              <a:t>析</a:t>
            </a:r>
            <a:endParaRPr lang="zh-CN" altLang="en-US" sz="3600" b="1" dirty="0">
              <a:solidFill>
                <a:schemeClr val="accent3"/>
              </a:solidFill>
              <a:latin typeface="+mn-ea"/>
              <a:cs typeface="经典综艺体简" panose="02010609000101010101" pitchFamily="49" charset="-122"/>
            </a:endParaRPr>
          </a:p>
        </p:txBody>
      </p:sp>
      <p:sp>
        <p:nvSpPr>
          <p:cNvPr id="21" name="文本框 11"/>
          <p:cNvSpPr txBox="1"/>
          <p:nvPr/>
        </p:nvSpPr>
        <p:spPr>
          <a:xfrm>
            <a:off x="5143658" y="534841"/>
            <a:ext cx="6509200"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新一代信息技术的技术特点与典型应用</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a:t>
            </a:r>
            <a:r>
              <a:rPr lang="zh-CN" altLang="en-US" sz="2800" dirty="0" smtClean="0">
                <a:solidFill>
                  <a:schemeClr val="tx1">
                    <a:lumMod val="85000"/>
                    <a:lumOff val="15000"/>
                  </a:schemeClr>
                </a:solidFill>
              </a:rPr>
              <a:t>务二</a:t>
            </a:r>
            <a:endParaRPr lang="en-US" altLang="zh-CN" sz="2800" dirty="0">
              <a:solidFill>
                <a:schemeClr val="tx1">
                  <a:lumMod val="85000"/>
                  <a:lumOff val="15000"/>
                </a:schemeClr>
              </a:solidFill>
            </a:endParaRPr>
          </a:p>
        </p:txBody>
      </p:sp>
      <p:sp>
        <p:nvSpPr>
          <p:cNvPr id="2" name="矩形 1"/>
          <p:cNvSpPr/>
          <p:nvPr/>
        </p:nvSpPr>
        <p:spPr>
          <a:xfrm>
            <a:off x="2600137" y="2966318"/>
            <a:ext cx="2031325" cy="461665"/>
          </a:xfrm>
          <a:prstGeom prst="rect">
            <a:avLst/>
          </a:prstGeom>
        </p:spPr>
        <p:txBody>
          <a:bodyPr wrap="none">
            <a:spAutoFit/>
          </a:bodyPr>
          <a:lstStyle/>
          <a:p>
            <a:r>
              <a:rPr lang="zh-CN" altLang="en-US" sz="2400" dirty="0"/>
              <a:t>（一）大数据</a:t>
            </a:r>
          </a:p>
        </p:txBody>
      </p:sp>
      <p:sp>
        <p:nvSpPr>
          <p:cNvPr id="20" name="矩形 19"/>
          <p:cNvSpPr/>
          <p:nvPr/>
        </p:nvSpPr>
        <p:spPr>
          <a:xfrm>
            <a:off x="2600137" y="3655344"/>
            <a:ext cx="2031325" cy="461665"/>
          </a:xfrm>
          <a:prstGeom prst="rect">
            <a:avLst/>
          </a:prstGeom>
        </p:spPr>
        <p:txBody>
          <a:bodyPr wrap="none">
            <a:spAutoFit/>
          </a:bodyPr>
          <a:lstStyle/>
          <a:p>
            <a:r>
              <a:rPr lang="zh-CN" altLang="en-US" sz="2400" dirty="0"/>
              <a:t>（二）物联网</a:t>
            </a:r>
          </a:p>
        </p:txBody>
      </p:sp>
      <p:sp>
        <p:nvSpPr>
          <p:cNvPr id="25" name="燕尾形 24"/>
          <p:cNvSpPr/>
          <p:nvPr/>
        </p:nvSpPr>
        <p:spPr>
          <a:xfrm>
            <a:off x="11111082" y="5118005"/>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a:off x="11485218" y="5118005"/>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a:off x="11845258" y="5118005"/>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2600138" y="4260360"/>
            <a:ext cx="2339102" cy="461665"/>
          </a:xfrm>
          <a:prstGeom prst="rect">
            <a:avLst/>
          </a:prstGeom>
        </p:spPr>
        <p:txBody>
          <a:bodyPr wrap="none">
            <a:spAutoFit/>
          </a:bodyPr>
          <a:lstStyle/>
          <a:p>
            <a:r>
              <a:rPr lang="zh-CN" altLang="en-US" sz="2400" dirty="0" smtClean="0"/>
              <a:t>（三）</a:t>
            </a:r>
            <a:r>
              <a:rPr lang="zh-CN" altLang="en-US" sz="2400" dirty="0"/>
              <a:t>人工智能</a:t>
            </a:r>
          </a:p>
        </p:txBody>
      </p:sp>
      <p:sp>
        <p:nvSpPr>
          <p:cNvPr id="18" name="矩形 17"/>
          <p:cNvSpPr/>
          <p:nvPr/>
        </p:nvSpPr>
        <p:spPr>
          <a:xfrm>
            <a:off x="2600138" y="4949386"/>
            <a:ext cx="2646878" cy="461665"/>
          </a:xfrm>
          <a:prstGeom prst="rect">
            <a:avLst/>
          </a:prstGeom>
        </p:spPr>
        <p:txBody>
          <a:bodyPr wrap="none">
            <a:spAutoFit/>
          </a:bodyPr>
          <a:lstStyle/>
          <a:p>
            <a:r>
              <a:rPr lang="zh-CN" altLang="en-US" sz="2400" dirty="0" smtClean="0"/>
              <a:t>（四）</a:t>
            </a:r>
            <a:r>
              <a:rPr lang="zh-CN" altLang="en-US" sz="2400" dirty="0"/>
              <a:t>工业互联网</a:t>
            </a:r>
          </a:p>
        </p:txBody>
      </p:sp>
      <p:sp>
        <p:nvSpPr>
          <p:cNvPr id="23" name="矩形 22"/>
          <p:cNvSpPr/>
          <p:nvPr/>
        </p:nvSpPr>
        <p:spPr>
          <a:xfrm>
            <a:off x="6244768" y="2966317"/>
            <a:ext cx="3262432" cy="461665"/>
          </a:xfrm>
          <a:prstGeom prst="rect">
            <a:avLst/>
          </a:prstGeom>
        </p:spPr>
        <p:txBody>
          <a:bodyPr wrap="none">
            <a:spAutoFit/>
          </a:bodyPr>
          <a:lstStyle/>
          <a:p>
            <a:r>
              <a:rPr lang="zh-CN" altLang="en-US" sz="2400" dirty="0" smtClean="0"/>
              <a:t>（五）</a:t>
            </a:r>
            <a:r>
              <a:rPr lang="zh-CN" altLang="en-US" sz="2400" dirty="0"/>
              <a:t>高性能集成电路</a:t>
            </a:r>
          </a:p>
        </p:txBody>
      </p:sp>
      <p:sp>
        <p:nvSpPr>
          <p:cNvPr id="24" name="矩形 23"/>
          <p:cNvSpPr/>
          <p:nvPr/>
        </p:nvSpPr>
        <p:spPr>
          <a:xfrm>
            <a:off x="6244768" y="3655343"/>
            <a:ext cx="2031325" cy="461665"/>
          </a:xfrm>
          <a:prstGeom prst="rect">
            <a:avLst/>
          </a:prstGeom>
        </p:spPr>
        <p:txBody>
          <a:bodyPr wrap="none">
            <a:spAutoFit/>
          </a:bodyPr>
          <a:lstStyle/>
          <a:p>
            <a:r>
              <a:rPr lang="zh-CN" altLang="en-US" sz="2400" dirty="0" smtClean="0"/>
              <a:t>（六）</a:t>
            </a:r>
            <a:r>
              <a:rPr lang="zh-CN" altLang="en-US" sz="2400" dirty="0"/>
              <a:t>云计算</a:t>
            </a:r>
          </a:p>
        </p:txBody>
      </p:sp>
      <p:sp>
        <p:nvSpPr>
          <p:cNvPr id="28" name="矩形 27"/>
          <p:cNvSpPr/>
          <p:nvPr/>
        </p:nvSpPr>
        <p:spPr>
          <a:xfrm>
            <a:off x="6244769" y="4260359"/>
            <a:ext cx="2031325" cy="461665"/>
          </a:xfrm>
          <a:prstGeom prst="rect">
            <a:avLst/>
          </a:prstGeom>
        </p:spPr>
        <p:txBody>
          <a:bodyPr wrap="none">
            <a:spAutoFit/>
          </a:bodyPr>
          <a:lstStyle/>
          <a:p>
            <a:r>
              <a:rPr lang="zh-CN" altLang="en-US" sz="2400" dirty="0" smtClean="0"/>
              <a:t>（七）</a:t>
            </a:r>
            <a:r>
              <a:rPr lang="zh-CN" altLang="en-US" sz="2400" dirty="0"/>
              <a:t>区块链</a:t>
            </a: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（一）大数据</a:t>
            </a:r>
          </a:p>
        </p:txBody>
      </p:sp>
      <p:sp>
        <p:nvSpPr>
          <p:cNvPr id="42" name="矩形 41"/>
          <p:cNvSpPr/>
          <p:nvPr/>
        </p:nvSpPr>
        <p:spPr>
          <a:xfrm>
            <a:off x="1274324" y="1161593"/>
            <a:ext cx="3105171"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2916223" cy="533482"/>
          </a:xfrm>
        </p:spPr>
        <p:txBody>
          <a:bodyPr>
            <a:normAutofit lnSpcReduction="10000"/>
          </a:bodyPr>
          <a:lstStyle/>
          <a:p>
            <a:pPr indent="0"/>
            <a:r>
              <a:rPr lang="en-US" altLang="zh-CN" dirty="0" smtClean="0">
                <a:solidFill>
                  <a:schemeClr val="bg1"/>
                </a:solidFill>
              </a:rPr>
              <a:t>1</a:t>
            </a:r>
            <a:r>
              <a:rPr lang="zh-CN" altLang="en-US" dirty="0">
                <a:solidFill>
                  <a:schemeClr val="bg1"/>
                </a:solidFill>
              </a:rPr>
              <a:t>．高能物理</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2" name="TextBox 61"/>
          <p:cNvSpPr txBox="1"/>
          <p:nvPr/>
        </p:nvSpPr>
        <p:spPr>
          <a:xfrm>
            <a:off x="660376" y="2395788"/>
            <a:ext cx="4853760" cy="286232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高能物理是一个与大数据联系十分紧密的学科。科学家往往要从大量的数据中发现一些小概率的粒子事件，如比较典型的离线处理方式，由探测器组负责在实验时获取数据，而最新的</a:t>
            </a:r>
            <a:r>
              <a:rPr lang="en-US" altLang="zh-CN" sz="2000" dirty="0">
                <a:latin typeface="+mn-ea"/>
                <a:cs typeface="+mn-ea"/>
                <a:sym typeface="Times New Roman" panose="02020603050405020304" pitchFamily="18" charset="0"/>
              </a:rPr>
              <a:t>LHC</a:t>
            </a:r>
            <a:r>
              <a:rPr lang="zh-CN" altLang="en-US" sz="2000" dirty="0">
                <a:latin typeface="+mn-ea"/>
                <a:cs typeface="+mn-ea"/>
                <a:sym typeface="Times New Roman" panose="02020603050405020304" pitchFamily="18" charset="0"/>
              </a:rPr>
              <a:t>（大型强子对撞机）实验每年采集的数据高达</a:t>
            </a:r>
            <a:r>
              <a:rPr lang="en-US" altLang="zh-CN" sz="2000" dirty="0">
                <a:latin typeface="+mn-ea"/>
                <a:cs typeface="+mn-ea"/>
                <a:sym typeface="Times New Roman" panose="02020603050405020304" pitchFamily="18" charset="0"/>
              </a:rPr>
              <a:t>15PB</a:t>
            </a:r>
            <a:r>
              <a:rPr lang="zh-CN" altLang="en-US" sz="2000" dirty="0">
                <a:latin typeface="+mn-ea"/>
                <a:cs typeface="+mn-ea"/>
                <a:sym typeface="Times New Roman" panose="02020603050405020304" pitchFamily="18" charset="0"/>
              </a:rPr>
              <a:t>。</a:t>
            </a:r>
          </a:p>
        </p:txBody>
      </p:sp>
      <p:sp>
        <p:nvSpPr>
          <p:cNvPr id="141" name="矩形 140"/>
          <p:cNvSpPr/>
          <p:nvPr/>
        </p:nvSpPr>
        <p:spPr>
          <a:xfrm>
            <a:off x="6960687" y="1142702"/>
            <a:ext cx="3105171"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2" name="内容占位符 3"/>
          <p:cNvSpPr txBox="1">
            <a:spLocks/>
          </p:cNvSpPr>
          <p:nvPr/>
        </p:nvSpPr>
        <p:spPr>
          <a:xfrm>
            <a:off x="6960687" y="1167378"/>
            <a:ext cx="2916223" cy="533482"/>
          </a:xfrm>
          <a:prstGeom prst="rect">
            <a:avLst/>
          </a:prstGeom>
        </p:spPr>
        <p:txBody>
          <a:bodyPr vert="horz" lIns="91440" tIns="45720" rIns="91440" bIns="45720" rtlCol="0">
            <a:normAutofit lnSpcReduction="10000"/>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altLang="zh-CN" smtClean="0">
                <a:solidFill>
                  <a:schemeClr val="bg1"/>
                </a:solidFill>
              </a:rPr>
              <a:t>2</a:t>
            </a:r>
            <a:r>
              <a:rPr lang="zh-CN" altLang="en-US" smtClean="0">
                <a:solidFill>
                  <a:schemeClr val="bg1"/>
                </a:solidFill>
              </a:rPr>
              <a:t>．推荐系统</a:t>
            </a:r>
            <a:endParaRPr lang="en-US" altLang="zh-CN" sz="1100" dirty="0"/>
          </a:p>
        </p:txBody>
      </p:sp>
      <p:grpSp>
        <p:nvGrpSpPr>
          <p:cNvPr id="143" name="组合 142"/>
          <p:cNvGrpSpPr/>
          <p:nvPr/>
        </p:nvGrpSpPr>
        <p:grpSpPr>
          <a:xfrm flipV="1">
            <a:off x="6295963" y="1011912"/>
            <a:ext cx="470284" cy="670057"/>
            <a:chOff x="3173412" y="596106"/>
            <a:chExt cx="960438" cy="1368425"/>
          </a:xfrm>
        </p:grpSpPr>
        <p:sp>
          <p:nvSpPr>
            <p:cNvPr id="144"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1" name="TextBox 150"/>
          <p:cNvSpPr txBox="1"/>
          <p:nvPr/>
        </p:nvSpPr>
        <p:spPr>
          <a:xfrm>
            <a:off x="6295963" y="2417492"/>
            <a:ext cx="5310837" cy="286232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推荐系统可以通过电子商务网站向用户提供商品信息和建议，如商品推荐、新闻推荐、视频推荐等。而实现推荐过程则需要依赖大数据技术，用户在访问网站时，网站会记录和分析用户的行为并建立模型，将该模型与数据库中的产品进行匹配后，才能完成推荐过程。</a:t>
            </a:r>
          </a:p>
        </p:txBody>
      </p:sp>
      <p:grpSp>
        <p:nvGrpSpPr>
          <p:cNvPr id="152" name="组合 151"/>
          <p:cNvGrpSpPr/>
          <p:nvPr/>
        </p:nvGrpSpPr>
        <p:grpSpPr>
          <a:xfrm rot="10800000">
            <a:off x="716870" y="5951621"/>
            <a:ext cx="10865529" cy="652981"/>
            <a:chOff x="685352" y="5871814"/>
            <a:chExt cx="11376792" cy="383863"/>
          </a:xfrm>
        </p:grpSpPr>
        <p:sp>
          <p:nvSpPr>
            <p:cNvPr id="153" name="矩形 152"/>
            <p:cNvSpPr/>
            <p:nvPr/>
          </p:nvSpPr>
          <p:spPr>
            <a:xfrm>
              <a:off x="685352" y="6053565"/>
              <a:ext cx="1018696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燕尾形 153"/>
            <p:cNvSpPr/>
            <p:nvPr/>
          </p:nvSpPr>
          <p:spPr>
            <a:xfrm>
              <a:off x="10992688" y="5871814"/>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5" name="燕尾形 154"/>
            <p:cNvSpPr/>
            <p:nvPr/>
          </p:nvSpPr>
          <p:spPr>
            <a:xfrm>
              <a:off x="11366824" y="5871814"/>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燕尾形 155"/>
            <p:cNvSpPr/>
            <p:nvPr/>
          </p:nvSpPr>
          <p:spPr>
            <a:xfrm>
              <a:off x="11726864" y="5871814"/>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（一）大数据</a:t>
            </a:r>
          </a:p>
        </p:txBody>
      </p:sp>
      <p:sp>
        <p:nvSpPr>
          <p:cNvPr id="42" name="矩形 41"/>
          <p:cNvSpPr/>
          <p:nvPr/>
        </p:nvSpPr>
        <p:spPr>
          <a:xfrm>
            <a:off x="1274324" y="1161593"/>
            <a:ext cx="3105171"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2916223" cy="533482"/>
          </a:xfrm>
        </p:spPr>
        <p:txBody>
          <a:bodyPr>
            <a:normAutofit lnSpcReduction="10000"/>
          </a:bodyPr>
          <a:lstStyle/>
          <a:p>
            <a:pPr indent="0"/>
            <a:r>
              <a:rPr lang="en-US" altLang="zh-CN" dirty="0">
                <a:solidFill>
                  <a:schemeClr val="bg1"/>
                </a:solidFill>
              </a:rPr>
              <a:t>3</a:t>
            </a:r>
            <a:r>
              <a:rPr lang="zh-CN" altLang="en-US" dirty="0">
                <a:solidFill>
                  <a:schemeClr val="bg1"/>
                </a:solidFill>
              </a:rPr>
              <a:t>．搜索引擎系统</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2" name="TextBox 61"/>
          <p:cNvSpPr txBox="1"/>
          <p:nvPr/>
        </p:nvSpPr>
        <p:spPr>
          <a:xfrm>
            <a:off x="1079884" y="2757376"/>
            <a:ext cx="5896498" cy="2461700"/>
          </a:xfrm>
          <a:prstGeom prst="rect">
            <a:avLst/>
          </a:prstGeom>
          <a:noFill/>
        </p:spPr>
        <p:txBody>
          <a:bodyPr wrap="square" rtlCol="0">
            <a:spAutoFit/>
          </a:bodyPr>
          <a:lstStyle/>
          <a:p>
            <a:pPr indent="609600" algn="just">
              <a:lnSpc>
                <a:spcPct val="200000"/>
              </a:lnSpc>
            </a:pPr>
            <a:r>
              <a:rPr lang="zh-CN" altLang="en-US" sz="2000" dirty="0">
                <a:latin typeface="+mn-ea"/>
                <a:cs typeface="+mn-ea"/>
                <a:sym typeface="Times New Roman" panose="02020603050405020304" pitchFamily="18" charset="0"/>
              </a:rPr>
              <a:t>搜索引擎是常见的大数据系统，为了有效地完成互联网上数量巨多的信息的收集、分类和处理工作，搜索引擎系统大多基于集群架构。搜索引擎的发展历程为大数据的研究积累了宝贵的经验</a:t>
            </a:r>
            <a:r>
              <a:rPr lang="zh-CN" altLang="en-US" sz="2000" dirty="0" smtClean="0">
                <a:latin typeface="+mn-ea"/>
                <a:cs typeface="+mn-ea"/>
                <a:sym typeface="Times New Roman" panose="02020603050405020304" pitchFamily="18" charset="0"/>
              </a:rPr>
              <a:t>。</a:t>
            </a:r>
            <a:endParaRPr lang="zh-CN" altLang="en-US" sz="2000" dirty="0">
              <a:latin typeface="+mn-ea"/>
              <a:cs typeface="+mn-ea"/>
              <a:sym typeface="Times New Roman" panose="02020603050405020304" pitchFamily="18" charset="0"/>
            </a:endParaRPr>
          </a:p>
        </p:txBody>
      </p:sp>
      <p:grpSp>
        <p:nvGrpSpPr>
          <p:cNvPr id="164" name="组合 163"/>
          <p:cNvGrpSpPr/>
          <p:nvPr/>
        </p:nvGrpSpPr>
        <p:grpSpPr>
          <a:xfrm>
            <a:off x="7987332" y="2480784"/>
            <a:ext cx="2820001" cy="2813071"/>
            <a:chOff x="3266440" y="3221990"/>
            <a:chExt cx="1997075" cy="1875155"/>
          </a:xfrm>
        </p:grpSpPr>
        <p:sp>
          <p:nvSpPr>
            <p:cNvPr id="165" name="Freeform 9"/>
            <p:cNvSpPr>
              <a:spLocks noEditPoints="1"/>
            </p:cNvSpPr>
            <p:nvPr>
              <p:custDataLst>
                <p:tags r:id="rId1"/>
              </p:custDataLst>
            </p:nvPr>
          </p:nvSpPr>
          <p:spPr bwMode="auto">
            <a:xfrm>
              <a:off x="3266440" y="3871595"/>
              <a:ext cx="1654175" cy="1128395"/>
            </a:xfrm>
            <a:custGeom>
              <a:avLst/>
              <a:gdLst>
                <a:gd name="T0" fmla="*/ 76 w 1196"/>
                <a:gd name="T1" fmla="*/ 644 h 816"/>
                <a:gd name="T2" fmla="*/ 1118 w 1196"/>
                <a:gd name="T3" fmla="*/ 644 h 816"/>
                <a:gd name="T4" fmla="*/ 598 w 1196"/>
                <a:gd name="T5" fmla="*/ 718 h 816"/>
                <a:gd name="T6" fmla="*/ 616 w 1196"/>
                <a:gd name="T7" fmla="*/ 722 h 816"/>
                <a:gd name="T8" fmla="*/ 634 w 1196"/>
                <a:gd name="T9" fmla="*/ 738 h 816"/>
                <a:gd name="T10" fmla="*/ 642 w 1196"/>
                <a:gd name="T11" fmla="*/ 762 h 816"/>
                <a:gd name="T12" fmla="*/ 638 w 1196"/>
                <a:gd name="T13" fmla="*/ 780 h 816"/>
                <a:gd name="T14" fmla="*/ 622 w 1196"/>
                <a:gd name="T15" fmla="*/ 800 h 816"/>
                <a:gd name="T16" fmla="*/ 598 w 1196"/>
                <a:gd name="T17" fmla="*/ 806 h 816"/>
                <a:gd name="T18" fmla="*/ 580 w 1196"/>
                <a:gd name="T19" fmla="*/ 804 h 816"/>
                <a:gd name="T20" fmla="*/ 560 w 1196"/>
                <a:gd name="T21" fmla="*/ 788 h 816"/>
                <a:gd name="T22" fmla="*/ 554 w 1196"/>
                <a:gd name="T23" fmla="*/ 762 h 816"/>
                <a:gd name="T24" fmla="*/ 556 w 1196"/>
                <a:gd name="T25" fmla="*/ 744 h 816"/>
                <a:gd name="T26" fmla="*/ 572 w 1196"/>
                <a:gd name="T27" fmla="*/ 726 h 816"/>
                <a:gd name="T28" fmla="*/ 598 w 1196"/>
                <a:gd name="T29" fmla="*/ 718 h 816"/>
                <a:gd name="T30" fmla="*/ 456 w 1196"/>
                <a:gd name="T31" fmla="*/ 36 h 816"/>
                <a:gd name="T32" fmla="*/ 448 w 1196"/>
                <a:gd name="T33" fmla="*/ 30 h 816"/>
                <a:gd name="T34" fmla="*/ 456 w 1196"/>
                <a:gd name="T35" fmla="*/ 22 h 816"/>
                <a:gd name="T36" fmla="*/ 564 w 1196"/>
                <a:gd name="T37" fmla="*/ 24 h 816"/>
                <a:gd name="T38" fmla="*/ 564 w 1196"/>
                <a:gd name="T39" fmla="*/ 34 h 816"/>
                <a:gd name="T40" fmla="*/ 1134 w 1196"/>
                <a:gd name="T41" fmla="*/ 0 h 816"/>
                <a:gd name="T42" fmla="*/ 48 w 1196"/>
                <a:gd name="T43" fmla="*/ 2 h 816"/>
                <a:gd name="T44" fmla="*/ 18 w 1196"/>
                <a:gd name="T45" fmla="*/ 18 h 816"/>
                <a:gd name="T46" fmla="*/ 2 w 1196"/>
                <a:gd name="T47" fmla="*/ 48 h 816"/>
                <a:gd name="T48" fmla="*/ 0 w 1196"/>
                <a:gd name="T49" fmla="*/ 756 h 816"/>
                <a:gd name="T50" fmla="*/ 10 w 1196"/>
                <a:gd name="T51" fmla="*/ 790 h 816"/>
                <a:gd name="T52" fmla="*/ 38 w 1196"/>
                <a:gd name="T53" fmla="*/ 812 h 816"/>
                <a:gd name="T54" fmla="*/ 1134 w 1196"/>
                <a:gd name="T55" fmla="*/ 816 h 816"/>
                <a:gd name="T56" fmla="*/ 1158 w 1196"/>
                <a:gd name="T57" fmla="*/ 812 h 816"/>
                <a:gd name="T58" fmla="*/ 1184 w 1196"/>
                <a:gd name="T59" fmla="*/ 790 h 816"/>
                <a:gd name="T60" fmla="*/ 1196 w 1196"/>
                <a:gd name="T61" fmla="*/ 756 h 816"/>
                <a:gd name="T62" fmla="*/ 1194 w 1196"/>
                <a:gd name="T63" fmla="*/ 48 h 816"/>
                <a:gd name="T64" fmla="*/ 1178 w 1196"/>
                <a:gd name="T65" fmla="*/ 18 h 816"/>
                <a:gd name="T66" fmla="*/ 1146 w 1196"/>
                <a:gd name="T67" fmla="*/ 2 h 816"/>
                <a:gd name="T68" fmla="*/ 740 w 1196"/>
                <a:gd name="T69" fmla="*/ 36 h 816"/>
                <a:gd name="T70" fmla="*/ 632 w 1196"/>
                <a:gd name="T71" fmla="*/ 34 h 816"/>
                <a:gd name="T72" fmla="*/ 632 w 1196"/>
                <a:gd name="T73" fmla="*/ 24 h 816"/>
                <a:gd name="T74" fmla="*/ 740 w 1196"/>
                <a:gd name="T75" fmla="*/ 22 h 816"/>
                <a:gd name="T76" fmla="*/ 746 w 1196"/>
                <a:gd name="T77" fmla="*/ 30 h 816"/>
                <a:gd name="T78" fmla="*/ 740 w 1196"/>
                <a:gd name="T79" fmla="*/ 36 h 816"/>
                <a:gd name="T80" fmla="*/ 612 w 1196"/>
                <a:gd name="T81" fmla="*/ 36 h 816"/>
                <a:gd name="T82" fmla="*/ 598 w 1196"/>
                <a:gd name="T83" fmla="*/ 44 h 816"/>
                <a:gd name="T84" fmla="*/ 588 w 1196"/>
                <a:gd name="T85" fmla="*/ 40 h 816"/>
                <a:gd name="T86" fmla="*/ 582 w 1196"/>
                <a:gd name="T87" fmla="*/ 30 h 816"/>
                <a:gd name="T88" fmla="*/ 592 w 1196"/>
                <a:gd name="T89" fmla="*/ 16 h 816"/>
                <a:gd name="T90" fmla="*/ 604 w 1196"/>
                <a:gd name="T91" fmla="*/ 16 h 816"/>
                <a:gd name="T92" fmla="*/ 612 w 1196"/>
                <a:gd name="T93" fmla="*/ 3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6" h="816">
                  <a:moveTo>
                    <a:pt x="1118" y="706"/>
                  </a:moveTo>
                  <a:lnTo>
                    <a:pt x="76" y="706"/>
                  </a:lnTo>
                  <a:lnTo>
                    <a:pt x="76" y="644"/>
                  </a:lnTo>
                  <a:lnTo>
                    <a:pt x="76" y="58"/>
                  </a:lnTo>
                  <a:lnTo>
                    <a:pt x="1118" y="58"/>
                  </a:lnTo>
                  <a:lnTo>
                    <a:pt x="1118" y="644"/>
                  </a:lnTo>
                  <a:lnTo>
                    <a:pt x="1118" y="706"/>
                  </a:lnTo>
                  <a:lnTo>
                    <a:pt x="1118" y="706"/>
                  </a:lnTo>
                  <a:close/>
                  <a:moveTo>
                    <a:pt x="598" y="718"/>
                  </a:moveTo>
                  <a:lnTo>
                    <a:pt x="598" y="718"/>
                  </a:lnTo>
                  <a:lnTo>
                    <a:pt x="606" y="718"/>
                  </a:lnTo>
                  <a:lnTo>
                    <a:pt x="616" y="722"/>
                  </a:lnTo>
                  <a:lnTo>
                    <a:pt x="622" y="726"/>
                  </a:lnTo>
                  <a:lnTo>
                    <a:pt x="630" y="730"/>
                  </a:lnTo>
                  <a:lnTo>
                    <a:pt x="634" y="738"/>
                  </a:lnTo>
                  <a:lnTo>
                    <a:pt x="638" y="744"/>
                  </a:lnTo>
                  <a:lnTo>
                    <a:pt x="642" y="754"/>
                  </a:lnTo>
                  <a:lnTo>
                    <a:pt x="642" y="762"/>
                  </a:lnTo>
                  <a:lnTo>
                    <a:pt x="642" y="762"/>
                  </a:lnTo>
                  <a:lnTo>
                    <a:pt x="642" y="772"/>
                  </a:lnTo>
                  <a:lnTo>
                    <a:pt x="638" y="780"/>
                  </a:lnTo>
                  <a:lnTo>
                    <a:pt x="634" y="788"/>
                  </a:lnTo>
                  <a:lnTo>
                    <a:pt x="630" y="794"/>
                  </a:lnTo>
                  <a:lnTo>
                    <a:pt x="622" y="800"/>
                  </a:lnTo>
                  <a:lnTo>
                    <a:pt x="616" y="804"/>
                  </a:lnTo>
                  <a:lnTo>
                    <a:pt x="606" y="806"/>
                  </a:lnTo>
                  <a:lnTo>
                    <a:pt x="598" y="806"/>
                  </a:lnTo>
                  <a:lnTo>
                    <a:pt x="598" y="806"/>
                  </a:lnTo>
                  <a:lnTo>
                    <a:pt x="588" y="806"/>
                  </a:lnTo>
                  <a:lnTo>
                    <a:pt x="580" y="804"/>
                  </a:lnTo>
                  <a:lnTo>
                    <a:pt x="572" y="800"/>
                  </a:lnTo>
                  <a:lnTo>
                    <a:pt x="566" y="794"/>
                  </a:lnTo>
                  <a:lnTo>
                    <a:pt x="560" y="788"/>
                  </a:lnTo>
                  <a:lnTo>
                    <a:pt x="556" y="780"/>
                  </a:lnTo>
                  <a:lnTo>
                    <a:pt x="554" y="772"/>
                  </a:lnTo>
                  <a:lnTo>
                    <a:pt x="554" y="762"/>
                  </a:lnTo>
                  <a:lnTo>
                    <a:pt x="554" y="762"/>
                  </a:lnTo>
                  <a:lnTo>
                    <a:pt x="554" y="754"/>
                  </a:lnTo>
                  <a:lnTo>
                    <a:pt x="556" y="744"/>
                  </a:lnTo>
                  <a:lnTo>
                    <a:pt x="560" y="738"/>
                  </a:lnTo>
                  <a:lnTo>
                    <a:pt x="566" y="730"/>
                  </a:lnTo>
                  <a:lnTo>
                    <a:pt x="572" y="726"/>
                  </a:lnTo>
                  <a:lnTo>
                    <a:pt x="580" y="722"/>
                  </a:lnTo>
                  <a:lnTo>
                    <a:pt x="588" y="718"/>
                  </a:lnTo>
                  <a:lnTo>
                    <a:pt x="598" y="718"/>
                  </a:lnTo>
                  <a:lnTo>
                    <a:pt x="598" y="718"/>
                  </a:lnTo>
                  <a:close/>
                  <a:moveTo>
                    <a:pt x="560" y="36"/>
                  </a:moveTo>
                  <a:lnTo>
                    <a:pt x="456" y="36"/>
                  </a:lnTo>
                  <a:lnTo>
                    <a:pt x="456" y="36"/>
                  </a:lnTo>
                  <a:lnTo>
                    <a:pt x="450" y="34"/>
                  </a:lnTo>
                  <a:lnTo>
                    <a:pt x="448" y="30"/>
                  </a:lnTo>
                  <a:lnTo>
                    <a:pt x="448" y="30"/>
                  </a:lnTo>
                  <a:lnTo>
                    <a:pt x="450" y="24"/>
                  </a:lnTo>
                  <a:lnTo>
                    <a:pt x="456" y="22"/>
                  </a:lnTo>
                  <a:lnTo>
                    <a:pt x="560" y="22"/>
                  </a:lnTo>
                  <a:lnTo>
                    <a:pt x="560" y="22"/>
                  </a:lnTo>
                  <a:lnTo>
                    <a:pt x="564" y="24"/>
                  </a:lnTo>
                  <a:lnTo>
                    <a:pt x="566" y="30"/>
                  </a:lnTo>
                  <a:lnTo>
                    <a:pt x="566" y="30"/>
                  </a:lnTo>
                  <a:lnTo>
                    <a:pt x="564" y="34"/>
                  </a:lnTo>
                  <a:lnTo>
                    <a:pt x="560" y="36"/>
                  </a:lnTo>
                  <a:lnTo>
                    <a:pt x="560" y="36"/>
                  </a:lnTo>
                  <a:close/>
                  <a:moveTo>
                    <a:pt x="1134" y="0"/>
                  </a:moveTo>
                  <a:lnTo>
                    <a:pt x="62" y="0"/>
                  </a:lnTo>
                  <a:lnTo>
                    <a:pt x="62" y="0"/>
                  </a:lnTo>
                  <a:lnTo>
                    <a:pt x="48" y="2"/>
                  </a:lnTo>
                  <a:lnTo>
                    <a:pt x="38" y="4"/>
                  </a:lnTo>
                  <a:lnTo>
                    <a:pt x="28" y="10"/>
                  </a:lnTo>
                  <a:lnTo>
                    <a:pt x="18" y="18"/>
                  </a:lnTo>
                  <a:lnTo>
                    <a:pt x="10" y="28"/>
                  </a:lnTo>
                  <a:lnTo>
                    <a:pt x="4" y="38"/>
                  </a:lnTo>
                  <a:lnTo>
                    <a:pt x="2" y="48"/>
                  </a:lnTo>
                  <a:lnTo>
                    <a:pt x="0" y="62"/>
                  </a:lnTo>
                  <a:lnTo>
                    <a:pt x="0" y="756"/>
                  </a:lnTo>
                  <a:lnTo>
                    <a:pt x="0" y="756"/>
                  </a:lnTo>
                  <a:lnTo>
                    <a:pt x="2" y="768"/>
                  </a:lnTo>
                  <a:lnTo>
                    <a:pt x="4" y="780"/>
                  </a:lnTo>
                  <a:lnTo>
                    <a:pt x="10" y="790"/>
                  </a:lnTo>
                  <a:lnTo>
                    <a:pt x="18" y="798"/>
                  </a:lnTo>
                  <a:lnTo>
                    <a:pt x="28" y="806"/>
                  </a:lnTo>
                  <a:lnTo>
                    <a:pt x="38" y="812"/>
                  </a:lnTo>
                  <a:lnTo>
                    <a:pt x="48" y="816"/>
                  </a:lnTo>
                  <a:lnTo>
                    <a:pt x="62" y="816"/>
                  </a:lnTo>
                  <a:lnTo>
                    <a:pt x="1134" y="816"/>
                  </a:lnTo>
                  <a:lnTo>
                    <a:pt x="1134" y="816"/>
                  </a:lnTo>
                  <a:lnTo>
                    <a:pt x="1146" y="816"/>
                  </a:lnTo>
                  <a:lnTo>
                    <a:pt x="1158" y="812"/>
                  </a:lnTo>
                  <a:lnTo>
                    <a:pt x="1168" y="806"/>
                  </a:lnTo>
                  <a:lnTo>
                    <a:pt x="1178" y="798"/>
                  </a:lnTo>
                  <a:lnTo>
                    <a:pt x="1184" y="790"/>
                  </a:lnTo>
                  <a:lnTo>
                    <a:pt x="1190" y="780"/>
                  </a:lnTo>
                  <a:lnTo>
                    <a:pt x="1194" y="768"/>
                  </a:lnTo>
                  <a:lnTo>
                    <a:pt x="1196" y="756"/>
                  </a:lnTo>
                  <a:lnTo>
                    <a:pt x="1196" y="62"/>
                  </a:lnTo>
                  <a:lnTo>
                    <a:pt x="1196" y="62"/>
                  </a:lnTo>
                  <a:lnTo>
                    <a:pt x="1194" y="48"/>
                  </a:lnTo>
                  <a:lnTo>
                    <a:pt x="1190" y="38"/>
                  </a:lnTo>
                  <a:lnTo>
                    <a:pt x="1184" y="28"/>
                  </a:lnTo>
                  <a:lnTo>
                    <a:pt x="1178" y="18"/>
                  </a:lnTo>
                  <a:lnTo>
                    <a:pt x="1168" y="10"/>
                  </a:lnTo>
                  <a:lnTo>
                    <a:pt x="1158" y="4"/>
                  </a:lnTo>
                  <a:lnTo>
                    <a:pt x="1146" y="2"/>
                  </a:lnTo>
                  <a:lnTo>
                    <a:pt x="1134" y="0"/>
                  </a:lnTo>
                  <a:lnTo>
                    <a:pt x="1134" y="0"/>
                  </a:lnTo>
                  <a:close/>
                  <a:moveTo>
                    <a:pt x="740" y="36"/>
                  </a:moveTo>
                  <a:lnTo>
                    <a:pt x="636" y="36"/>
                  </a:lnTo>
                  <a:lnTo>
                    <a:pt x="636" y="36"/>
                  </a:lnTo>
                  <a:lnTo>
                    <a:pt x="632" y="34"/>
                  </a:lnTo>
                  <a:lnTo>
                    <a:pt x="630" y="30"/>
                  </a:lnTo>
                  <a:lnTo>
                    <a:pt x="630" y="30"/>
                  </a:lnTo>
                  <a:lnTo>
                    <a:pt x="632" y="24"/>
                  </a:lnTo>
                  <a:lnTo>
                    <a:pt x="636" y="22"/>
                  </a:lnTo>
                  <a:lnTo>
                    <a:pt x="740" y="22"/>
                  </a:lnTo>
                  <a:lnTo>
                    <a:pt x="740" y="22"/>
                  </a:lnTo>
                  <a:lnTo>
                    <a:pt x="744" y="24"/>
                  </a:lnTo>
                  <a:lnTo>
                    <a:pt x="746" y="30"/>
                  </a:lnTo>
                  <a:lnTo>
                    <a:pt x="746" y="30"/>
                  </a:lnTo>
                  <a:lnTo>
                    <a:pt x="744" y="34"/>
                  </a:lnTo>
                  <a:lnTo>
                    <a:pt x="740" y="36"/>
                  </a:lnTo>
                  <a:lnTo>
                    <a:pt x="740" y="36"/>
                  </a:lnTo>
                  <a:close/>
                  <a:moveTo>
                    <a:pt x="612" y="30"/>
                  </a:moveTo>
                  <a:lnTo>
                    <a:pt x="612" y="30"/>
                  </a:lnTo>
                  <a:lnTo>
                    <a:pt x="612" y="36"/>
                  </a:lnTo>
                  <a:lnTo>
                    <a:pt x="608" y="40"/>
                  </a:lnTo>
                  <a:lnTo>
                    <a:pt x="604" y="44"/>
                  </a:lnTo>
                  <a:lnTo>
                    <a:pt x="598" y="44"/>
                  </a:lnTo>
                  <a:lnTo>
                    <a:pt x="598" y="44"/>
                  </a:lnTo>
                  <a:lnTo>
                    <a:pt x="592" y="44"/>
                  </a:lnTo>
                  <a:lnTo>
                    <a:pt x="588" y="40"/>
                  </a:lnTo>
                  <a:lnTo>
                    <a:pt x="584" y="36"/>
                  </a:lnTo>
                  <a:lnTo>
                    <a:pt x="582" y="30"/>
                  </a:lnTo>
                  <a:lnTo>
                    <a:pt x="582" y="30"/>
                  </a:lnTo>
                  <a:lnTo>
                    <a:pt x="584" y="24"/>
                  </a:lnTo>
                  <a:lnTo>
                    <a:pt x="588" y="18"/>
                  </a:lnTo>
                  <a:lnTo>
                    <a:pt x="592" y="16"/>
                  </a:lnTo>
                  <a:lnTo>
                    <a:pt x="598" y="14"/>
                  </a:lnTo>
                  <a:lnTo>
                    <a:pt x="598" y="14"/>
                  </a:lnTo>
                  <a:lnTo>
                    <a:pt x="604" y="16"/>
                  </a:lnTo>
                  <a:lnTo>
                    <a:pt x="608" y="18"/>
                  </a:lnTo>
                  <a:lnTo>
                    <a:pt x="612" y="24"/>
                  </a:lnTo>
                  <a:lnTo>
                    <a:pt x="612" y="30"/>
                  </a:lnTo>
                  <a:lnTo>
                    <a:pt x="612" y="30"/>
                  </a:lnTo>
                  <a:close/>
                </a:path>
              </a:pathLst>
            </a:custGeom>
            <a:solidFill>
              <a:srgbClr val="19191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6" name="Freeform 10"/>
            <p:cNvSpPr/>
            <p:nvPr>
              <p:custDataLst>
                <p:tags r:id="rId2"/>
              </p:custDataLst>
            </p:nvPr>
          </p:nvSpPr>
          <p:spPr bwMode="auto">
            <a:xfrm>
              <a:off x="4032885" y="4864735"/>
              <a:ext cx="121920" cy="121920"/>
            </a:xfrm>
            <a:custGeom>
              <a:avLst/>
              <a:gdLst>
                <a:gd name="T0" fmla="*/ 88 w 88"/>
                <a:gd name="T1" fmla="*/ 44 h 88"/>
                <a:gd name="T2" fmla="*/ 88 w 88"/>
                <a:gd name="T3" fmla="*/ 44 h 88"/>
                <a:gd name="T4" fmla="*/ 88 w 88"/>
                <a:gd name="T5" fmla="*/ 36 h 88"/>
                <a:gd name="T6" fmla="*/ 84 w 88"/>
                <a:gd name="T7" fmla="*/ 26 h 88"/>
                <a:gd name="T8" fmla="*/ 80 w 88"/>
                <a:gd name="T9" fmla="*/ 20 h 88"/>
                <a:gd name="T10" fmla="*/ 76 w 88"/>
                <a:gd name="T11" fmla="*/ 12 h 88"/>
                <a:gd name="T12" fmla="*/ 68 w 88"/>
                <a:gd name="T13" fmla="*/ 8 h 88"/>
                <a:gd name="T14" fmla="*/ 62 w 88"/>
                <a:gd name="T15" fmla="*/ 4 h 88"/>
                <a:gd name="T16" fmla="*/ 52 w 88"/>
                <a:gd name="T17" fmla="*/ 0 h 88"/>
                <a:gd name="T18" fmla="*/ 44 w 88"/>
                <a:gd name="T19" fmla="*/ 0 h 88"/>
                <a:gd name="T20" fmla="*/ 44 w 88"/>
                <a:gd name="T21" fmla="*/ 0 h 88"/>
                <a:gd name="T22" fmla="*/ 34 w 88"/>
                <a:gd name="T23" fmla="*/ 0 h 88"/>
                <a:gd name="T24" fmla="*/ 26 w 88"/>
                <a:gd name="T25" fmla="*/ 4 h 88"/>
                <a:gd name="T26" fmla="*/ 18 w 88"/>
                <a:gd name="T27" fmla="*/ 8 h 88"/>
                <a:gd name="T28" fmla="*/ 12 w 88"/>
                <a:gd name="T29" fmla="*/ 12 h 88"/>
                <a:gd name="T30" fmla="*/ 6 w 88"/>
                <a:gd name="T31" fmla="*/ 20 h 88"/>
                <a:gd name="T32" fmla="*/ 2 w 88"/>
                <a:gd name="T33" fmla="*/ 26 h 88"/>
                <a:gd name="T34" fmla="*/ 0 w 88"/>
                <a:gd name="T35" fmla="*/ 36 h 88"/>
                <a:gd name="T36" fmla="*/ 0 w 88"/>
                <a:gd name="T37" fmla="*/ 44 h 88"/>
                <a:gd name="T38" fmla="*/ 0 w 88"/>
                <a:gd name="T39" fmla="*/ 44 h 88"/>
                <a:gd name="T40" fmla="*/ 0 w 88"/>
                <a:gd name="T41" fmla="*/ 54 h 88"/>
                <a:gd name="T42" fmla="*/ 2 w 88"/>
                <a:gd name="T43" fmla="*/ 62 h 88"/>
                <a:gd name="T44" fmla="*/ 6 w 88"/>
                <a:gd name="T45" fmla="*/ 70 h 88"/>
                <a:gd name="T46" fmla="*/ 12 w 88"/>
                <a:gd name="T47" fmla="*/ 76 h 88"/>
                <a:gd name="T48" fmla="*/ 18 w 88"/>
                <a:gd name="T49" fmla="*/ 82 h 88"/>
                <a:gd name="T50" fmla="*/ 26 w 88"/>
                <a:gd name="T51" fmla="*/ 86 h 88"/>
                <a:gd name="T52" fmla="*/ 34 w 88"/>
                <a:gd name="T53" fmla="*/ 88 h 88"/>
                <a:gd name="T54" fmla="*/ 44 w 88"/>
                <a:gd name="T55" fmla="*/ 88 h 88"/>
                <a:gd name="T56" fmla="*/ 44 w 88"/>
                <a:gd name="T57" fmla="*/ 88 h 88"/>
                <a:gd name="T58" fmla="*/ 52 w 88"/>
                <a:gd name="T59" fmla="*/ 88 h 88"/>
                <a:gd name="T60" fmla="*/ 62 w 88"/>
                <a:gd name="T61" fmla="*/ 86 h 88"/>
                <a:gd name="T62" fmla="*/ 68 w 88"/>
                <a:gd name="T63" fmla="*/ 82 h 88"/>
                <a:gd name="T64" fmla="*/ 76 w 88"/>
                <a:gd name="T65" fmla="*/ 76 h 88"/>
                <a:gd name="T66" fmla="*/ 80 w 88"/>
                <a:gd name="T67" fmla="*/ 70 h 88"/>
                <a:gd name="T68" fmla="*/ 84 w 88"/>
                <a:gd name="T69" fmla="*/ 62 h 88"/>
                <a:gd name="T70" fmla="*/ 88 w 88"/>
                <a:gd name="T71" fmla="*/ 54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8" y="36"/>
                  </a:lnTo>
                  <a:lnTo>
                    <a:pt x="84" y="26"/>
                  </a:lnTo>
                  <a:lnTo>
                    <a:pt x="80" y="20"/>
                  </a:lnTo>
                  <a:lnTo>
                    <a:pt x="76" y="12"/>
                  </a:lnTo>
                  <a:lnTo>
                    <a:pt x="68" y="8"/>
                  </a:lnTo>
                  <a:lnTo>
                    <a:pt x="62" y="4"/>
                  </a:lnTo>
                  <a:lnTo>
                    <a:pt x="52" y="0"/>
                  </a:lnTo>
                  <a:lnTo>
                    <a:pt x="44" y="0"/>
                  </a:lnTo>
                  <a:lnTo>
                    <a:pt x="44" y="0"/>
                  </a:lnTo>
                  <a:lnTo>
                    <a:pt x="34" y="0"/>
                  </a:lnTo>
                  <a:lnTo>
                    <a:pt x="26" y="4"/>
                  </a:lnTo>
                  <a:lnTo>
                    <a:pt x="18" y="8"/>
                  </a:lnTo>
                  <a:lnTo>
                    <a:pt x="12" y="12"/>
                  </a:lnTo>
                  <a:lnTo>
                    <a:pt x="6" y="20"/>
                  </a:lnTo>
                  <a:lnTo>
                    <a:pt x="2" y="26"/>
                  </a:lnTo>
                  <a:lnTo>
                    <a:pt x="0" y="36"/>
                  </a:lnTo>
                  <a:lnTo>
                    <a:pt x="0" y="44"/>
                  </a:lnTo>
                  <a:lnTo>
                    <a:pt x="0" y="44"/>
                  </a:lnTo>
                  <a:lnTo>
                    <a:pt x="0" y="54"/>
                  </a:lnTo>
                  <a:lnTo>
                    <a:pt x="2" y="62"/>
                  </a:lnTo>
                  <a:lnTo>
                    <a:pt x="6" y="70"/>
                  </a:lnTo>
                  <a:lnTo>
                    <a:pt x="12" y="76"/>
                  </a:lnTo>
                  <a:lnTo>
                    <a:pt x="18" y="82"/>
                  </a:lnTo>
                  <a:lnTo>
                    <a:pt x="26" y="86"/>
                  </a:lnTo>
                  <a:lnTo>
                    <a:pt x="34" y="88"/>
                  </a:lnTo>
                  <a:lnTo>
                    <a:pt x="44" y="88"/>
                  </a:lnTo>
                  <a:lnTo>
                    <a:pt x="44" y="88"/>
                  </a:lnTo>
                  <a:lnTo>
                    <a:pt x="52" y="88"/>
                  </a:lnTo>
                  <a:lnTo>
                    <a:pt x="62" y="86"/>
                  </a:lnTo>
                  <a:lnTo>
                    <a:pt x="68" y="82"/>
                  </a:lnTo>
                  <a:lnTo>
                    <a:pt x="76" y="76"/>
                  </a:lnTo>
                  <a:lnTo>
                    <a:pt x="80" y="70"/>
                  </a:lnTo>
                  <a:lnTo>
                    <a:pt x="84" y="62"/>
                  </a:lnTo>
                  <a:lnTo>
                    <a:pt x="88" y="54"/>
                  </a:lnTo>
                  <a:lnTo>
                    <a:pt x="88" y="44"/>
                  </a:lnTo>
                  <a:lnTo>
                    <a:pt x="88" y="44"/>
                  </a:lnTo>
                  <a:close/>
                </a:path>
              </a:pathLst>
            </a:custGeom>
            <a:solidFill>
              <a:srgbClr val="87828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7" name="Rectangle 11"/>
            <p:cNvSpPr>
              <a:spLocks noChangeArrowheads="1"/>
            </p:cNvSpPr>
            <p:nvPr>
              <p:custDataLst>
                <p:tags r:id="rId3"/>
              </p:custDataLst>
            </p:nvPr>
          </p:nvSpPr>
          <p:spPr bwMode="auto">
            <a:xfrm>
              <a:off x="3371850" y="4762500"/>
              <a:ext cx="1440815" cy="85725"/>
            </a:xfrm>
            <a:prstGeom prst="rect">
              <a:avLst/>
            </a:prstGeom>
            <a:solidFill>
              <a:srgbClr val="87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68" name="Rectangle 12"/>
            <p:cNvSpPr>
              <a:spLocks noChangeArrowheads="1"/>
            </p:cNvSpPr>
            <p:nvPr>
              <p:custDataLst>
                <p:tags r:id="rId4"/>
              </p:custDataLst>
            </p:nvPr>
          </p:nvSpPr>
          <p:spPr bwMode="auto">
            <a:xfrm>
              <a:off x="3371850" y="3951605"/>
              <a:ext cx="1440815" cy="810260"/>
            </a:xfrm>
            <a:prstGeom prst="rect">
              <a:avLst/>
            </a:prstGeom>
            <a:solidFill>
              <a:srgbClr val="6BA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69" name="Freeform 13"/>
            <p:cNvSpPr/>
            <p:nvPr>
              <p:custDataLst>
                <p:tags r:id="rId5"/>
              </p:custDataLst>
            </p:nvPr>
          </p:nvSpPr>
          <p:spPr bwMode="auto">
            <a:xfrm>
              <a:off x="3886200" y="3902075"/>
              <a:ext cx="163195" cy="19050"/>
            </a:xfrm>
            <a:custGeom>
              <a:avLst/>
              <a:gdLst>
                <a:gd name="T0" fmla="*/ 8 w 118"/>
                <a:gd name="T1" fmla="*/ 14 h 14"/>
                <a:gd name="T2" fmla="*/ 112 w 118"/>
                <a:gd name="T3" fmla="*/ 14 h 14"/>
                <a:gd name="T4" fmla="*/ 112 w 118"/>
                <a:gd name="T5" fmla="*/ 14 h 14"/>
                <a:gd name="T6" fmla="*/ 116 w 118"/>
                <a:gd name="T7" fmla="*/ 12 h 14"/>
                <a:gd name="T8" fmla="*/ 118 w 118"/>
                <a:gd name="T9" fmla="*/ 8 h 14"/>
                <a:gd name="T10" fmla="*/ 118 w 118"/>
                <a:gd name="T11" fmla="*/ 8 h 14"/>
                <a:gd name="T12" fmla="*/ 116 w 118"/>
                <a:gd name="T13" fmla="*/ 2 h 14"/>
                <a:gd name="T14" fmla="*/ 112 w 118"/>
                <a:gd name="T15" fmla="*/ 0 h 14"/>
                <a:gd name="T16" fmla="*/ 8 w 118"/>
                <a:gd name="T17" fmla="*/ 0 h 14"/>
                <a:gd name="T18" fmla="*/ 8 w 118"/>
                <a:gd name="T19" fmla="*/ 0 h 14"/>
                <a:gd name="T20" fmla="*/ 2 w 118"/>
                <a:gd name="T21" fmla="*/ 2 h 14"/>
                <a:gd name="T22" fmla="*/ 0 w 118"/>
                <a:gd name="T23" fmla="*/ 8 h 14"/>
                <a:gd name="T24" fmla="*/ 0 w 118"/>
                <a:gd name="T25" fmla="*/ 8 h 14"/>
                <a:gd name="T26" fmla="*/ 2 w 118"/>
                <a:gd name="T27" fmla="*/ 12 h 14"/>
                <a:gd name="T28" fmla="*/ 8 w 118"/>
                <a:gd name="T29" fmla="*/ 14 h 14"/>
                <a:gd name="T30" fmla="*/ 8 w 118"/>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4">
                  <a:moveTo>
                    <a:pt x="8" y="14"/>
                  </a:moveTo>
                  <a:lnTo>
                    <a:pt x="112" y="14"/>
                  </a:lnTo>
                  <a:lnTo>
                    <a:pt x="112" y="14"/>
                  </a:lnTo>
                  <a:lnTo>
                    <a:pt x="116" y="12"/>
                  </a:lnTo>
                  <a:lnTo>
                    <a:pt x="118" y="8"/>
                  </a:lnTo>
                  <a:lnTo>
                    <a:pt x="118" y="8"/>
                  </a:lnTo>
                  <a:lnTo>
                    <a:pt x="116" y="2"/>
                  </a:lnTo>
                  <a:lnTo>
                    <a:pt x="112" y="0"/>
                  </a:lnTo>
                  <a:lnTo>
                    <a:pt x="8" y="0"/>
                  </a:lnTo>
                  <a:lnTo>
                    <a:pt x="8" y="0"/>
                  </a:lnTo>
                  <a:lnTo>
                    <a:pt x="2" y="2"/>
                  </a:lnTo>
                  <a:lnTo>
                    <a:pt x="0" y="8"/>
                  </a:lnTo>
                  <a:lnTo>
                    <a:pt x="0" y="8"/>
                  </a:lnTo>
                  <a:lnTo>
                    <a:pt x="2" y="12"/>
                  </a:lnTo>
                  <a:lnTo>
                    <a:pt x="8" y="14"/>
                  </a:lnTo>
                  <a:lnTo>
                    <a:pt x="8" y="14"/>
                  </a:lnTo>
                  <a:close/>
                </a:path>
              </a:pathLst>
            </a:custGeom>
            <a:solidFill>
              <a:srgbClr val="87828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0" name="Freeform 14"/>
            <p:cNvSpPr/>
            <p:nvPr>
              <p:custDataLst>
                <p:tags r:id="rId6"/>
              </p:custDataLst>
            </p:nvPr>
          </p:nvSpPr>
          <p:spPr bwMode="auto">
            <a:xfrm>
              <a:off x="4071620" y="3891280"/>
              <a:ext cx="41275" cy="41275"/>
            </a:xfrm>
            <a:custGeom>
              <a:avLst/>
              <a:gdLst>
                <a:gd name="T0" fmla="*/ 0 w 30"/>
                <a:gd name="T1" fmla="*/ 16 h 30"/>
                <a:gd name="T2" fmla="*/ 0 w 30"/>
                <a:gd name="T3" fmla="*/ 16 h 30"/>
                <a:gd name="T4" fmla="*/ 2 w 30"/>
                <a:gd name="T5" fmla="*/ 22 h 30"/>
                <a:gd name="T6" fmla="*/ 6 w 30"/>
                <a:gd name="T7" fmla="*/ 26 h 30"/>
                <a:gd name="T8" fmla="*/ 10 w 30"/>
                <a:gd name="T9" fmla="*/ 30 h 30"/>
                <a:gd name="T10" fmla="*/ 16 w 30"/>
                <a:gd name="T11" fmla="*/ 30 h 30"/>
                <a:gd name="T12" fmla="*/ 16 w 30"/>
                <a:gd name="T13" fmla="*/ 30 h 30"/>
                <a:gd name="T14" fmla="*/ 22 w 30"/>
                <a:gd name="T15" fmla="*/ 30 h 30"/>
                <a:gd name="T16" fmla="*/ 26 w 30"/>
                <a:gd name="T17" fmla="*/ 26 h 30"/>
                <a:gd name="T18" fmla="*/ 30 w 30"/>
                <a:gd name="T19" fmla="*/ 22 h 30"/>
                <a:gd name="T20" fmla="*/ 30 w 30"/>
                <a:gd name="T21" fmla="*/ 16 h 30"/>
                <a:gd name="T22" fmla="*/ 30 w 30"/>
                <a:gd name="T23" fmla="*/ 16 h 30"/>
                <a:gd name="T24" fmla="*/ 30 w 30"/>
                <a:gd name="T25" fmla="*/ 10 h 30"/>
                <a:gd name="T26" fmla="*/ 26 w 30"/>
                <a:gd name="T27" fmla="*/ 4 h 30"/>
                <a:gd name="T28" fmla="*/ 22 w 30"/>
                <a:gd name="T29" fmla="*/ 2 h 30"/>
                <a:gd name="T30" fmla="*/ 16 w 30"/>
                <a:gd name="T31" fmla="*/ 0 h 30"/>
                <a:gd name="T32" fmla="*/ 16 w 30"/>
                <a:gd name="T33" fmla="*/ 0 h 30"/>
                <a:gd name="T34" fmla="*/ 10 w 30"/>
                <a:gd name="T35" fmla="*/ 2 h 30"/>
                <a:gd name="T36" fmla="*/ 6 w 30"/>
                <a:gd name="T37" fmla="*/ 4 h 30"/>
                <a:gd name="T38" fmla="*/ 2 w 30"/>
                <a:gd name="T39" fmla="*/ 10 h 30"/>
                <a:gd name="T40" fmla="*/ 0 w 30"/>
                <a:gd name="T41" fmla="*/ 16 h 30"/>
                <a:gd name="T42" fmla="*/ 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0" y="16"/>
                  </a:moveTo>
                  <a:lnTo>
                    <a:pt x="0" y="16"/>
                  </a:lnTo>
                  <a:lnTo>
                    <a:pt x="2" y="22"/>
                  </a:lnTo>
                  <a:lnTo>
                    <a:pt x="6" y="26"/>
                  </a:lnTo>
                  <a:lnTo>
                    <a:pt x="10" y="30"/>
                  </a:lnTo>
                  <a:lnTo>
                    <a:pt x="16" y="30"/>
                  </a:lnTo>
                  <a:lnTo>
                    <a:pt x="16" y="30"/>
                  </a:lnTo>
                  <a:lnTo>
                    <a:pt x="22" y="30"/>
                  </a:lnTo>
                  <a:lnTo>
                    <a:pt x="26" y="26"/>
                  </a:lnTo>
                  <a:lnTo>
                    <a:pt x="30" y="22"/>
                  </a:lnTo>
                  <a:lnTo>
                    <a:pt x="30" y="16"/>
                  </a:lnTo>
                  <a:lnTo>
                    <a:pt x="30" y="16"/>
                  </a:lnTo>
                  <a:lnTo>
                    <a:pt x="30" y="10"/>
                  </a:lnTo>
                  <a:lnTo>
                    <a:pt x="26" y="4"/>
                  </a:lnTo>
                  <a:lnTo>
                    <a:pt x="22" y="2"/>
                  </a:lnTo>
                  <a:lnTo>
                    <a:pt x="16" y="0"/>
                  </a:lnTo>
                  <a:lnTo>
                    <a:pt x="16" y="0"/>
                  </a:lnTo>
                  <a:lnTo>
                    <a:pt x="10" y="2"/>
                  </a:lnTo>
                  <a:lnTo>
                    <a:pt x="6" y="4"/>
                  </a:lnTo>
                  <a:lnTo>
                    <a:pt x="2" y="10"/>
                  </a:lnTo>
                  <a:lnTo>
                    <a:pt x="0" y="16"/>
                  </a:lnTo>
                  <a:lnTo>
                    <a:pt x="0" y="16"/>
                  </a:lnTo>
                  <a:close/>
                </a:path>
              </a:pathLst>
            </a:custGeom>
            <a:solidFill>
              <a:srgbClr val="FF66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1" name="Freeform 15"/>
            <p:cNvSpPr/>
            <p:nvPr>
              <p:custDataLst>
                <p:tags r:id="rId7"/>
              </p:custDataLst>
            </p:nvPr>
          </p:nvSpPr>
          <p:spPr bwMode="auto">
            <a:xfrm>
              <a:off x="4137660" y="3902075"/>
              <a:ext cx="160655" cy="19050"/>
            </a:xfrm>
            <a:custGeom>
              <a:avLst/>
              <a:gdLst>
                <a:gd name="T0" fmla="*/ 0 w 116"/>
                <a:gd name="T1" fmla="*/ 8 h 14"/>
                <a:gd name="T2" fmla="*/ 0 w 116"/>
                <a:gd name="T3" fmla="*/ 8 h 14"/>
                <a:gd name="T4" fmla="*/ 2 w 116"/>
                <a:gd name="T5" fmla="*/ 12 h 14"/>
                <a:gd name="T6" fmla="*/ 6 w 116"/>
                <a:gd name="T7" fmla="*/ 14 h 14"/>
                <a:gd name="T8" fmla="*/ 110 w 116"/>
                <a:gd name="T9" fmla="*/ 14 h 14"/>
                <a:gd name="T10" fmla="*/ 110 w 116"/>
                <a:gd name="T11" fmla="*/ 14 h 14"/>
                <a:gd name="T12" fmla="*/ 114 w 116"/>
                <a:gd name="T13" fmla="*/ 12 h 14"/>
                <a:gd name="T14" fmla="*/ 116 w 116"/>
                <a:gd name="T15" fmla="*/ 8 h 14"/>
                <a:gd name="T16" fmla="*/ 116 w 116"/>
                <a:gd name="T17" fmla="*/ 8 h 14"/>
                <a:gd name="T18" fmla="*/ 114 w 116"/>
                <a:gd name="T19" fmla="*/ 2 h 14"/>
                <a:gd name="T20" fmla="*/ 110 w 116"/>
                <a:gd name="T21" fmla="*/ 0 h 14"/>
                <a:gd name="T22" fmla="*/ 6 w 116"/>
                <a:gd name="T23" fmla="*/ 0 h 14"/>
                <a:gd name="T24" fmla="*/ 6 w 116"/>
                <a:gd name="T25" fmla="*/ 0 h 14"/>
                <a:gd name="T26" fmla="*/ 2 w 116"/>
                <a:gd name="T27" fmla="*/ 2 h 14"/>
                <a:gd name="T28" fmla="*/ 0 w 116"/>
                <a:gd name="T29" fmla="*/ 8 h 14"/>
                <a:gd name="T30" fmla="*/ 0 w 116"/>
                <a:gd name="T3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4">
                  <a:moveTo>
                    <a:pt x="0" y="8"/>
                  </a:moveTo>
                  <a:lnTo>
                    <a:pt x="0" y="8"/>
                  </a:lnTo>
                  <a:lnTo>
                    <a:pt x="2" y="12"/>
                  </a:lnTo>
                  <a:lnTo>
                    <a:pt x="6" y="14"/>
                  </a:lnTo>
                  <a:lnTo>
                    <a:pt x="110" y="14"/>
                  </a:lnTo>
                  <a:lnTo>
                    <a:pt x="110" y="14"/>
                  </a:lnTo>
                  <a:lnTo>
                    <a:pt x="114" y="12"/>
                  </a:lnTo>
                  <a:lnTo>
                    <a:pt x="116" y="8"/>
                  </a:lnTo>
                  <a:lnTo>
                    <a:pt x="116" y="8"/>
                  </a:lnTo>
                  <a:lnTo>
                    <a:pt x="114" y="2"/>
                  </a:lnTo>
                  <a:lnTo>
                    <a:pt x="110" y="0"/>
                  </a:lnTo>
                  <a:lnTo>
                    <a:pt x="6" y="0"/>
                  </a:lnTo>
                  <a:lnTo>
                    <a:pt x="6" y="0"/>
                  </a:lnTo>
                  <a:lnTo>
                    <a:pt x="2" y="2"/>
                  </a:lnTo>
                  <a:lnTo>
                    <a:pt x="0" y="8"/>
                  </a:lnTo>
                  <a:lnTo>
                    <a:pt x="0" y="8"/>
                  </a:lnTo>
                  <a:close/>
                </a:path>
              </a:pathLst>
            </a:custGeom>
            <a:solidFill>
              <a:srgbClr val="87828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2" name="Freeform 16"/>
            <p:cNvSpPr/>
            <p:nvPr>
              <p:custDataLst>
                <p:tags r:id="rId8"/>
              </p:custDataLst>
            </p:nvPr>
          </p:nvSpPr>
          <p:spPr bwMode="auto">
            <a:xfrm>
              <a:off x="4417060" y="4745990"/>
              <a:ext cx="83185" cy="99695"/>
            </a:xfrm>
            <a:custGeom>
              <a:avLst/>
              <a:gdLst>
                <a:gd name="T0" fmla="*/ 28 w 60"/>
                <a:gd name="T1" fmla="*/ 64 h 72"/>
                <a:gd name="T2" fmla="*/ 28 w 60"/>
                <a:gd name="T3" fmla="*/ 64 h 72"/>
                <a:gd name="T4" fmla="*/ 22 w 60"/>
                <a:gd name="T5" fmla="*/ 52 h 72"/>
                <a:gd name="T6" fmla="*/ 14 w 60"/>
                <a:gd name="T7" fmla="*/ 42 h 72"/>
                <a:gd name="T8" fmla="*/ 4 w 60"/>
                <a:gd name="T9" fmla="*/ 26 h 72"/>
                <a:gd name="T10" fmla="*/ 0 w 60"/>
                <a:gd name="T11" fmla="*/ 18 h 72"/>
                <a:gd name="T12" fmla="*/ 2 w 60"/>
                <a:gd name="T13" fmla="*/ 12 h 72"/>
                <a:gd name="T14" fmla="*/ 8 w 60"/>
                <a:gd name="T15" fmla="*/ 8 h 72"/>
                <a:gd name="T16" fmla="*/ 18 w 60"/>
                <a:gd name="T17" fmla="*/ 4 h 72"/>
                <a:gd name="T18" fmla="*/ 18 w 60"/>
                <a:gd name="T19" fmla="*/ 4 h 72"/>
                <a:gd name="T20" fmla="*/ 30 w 60"/>
                <a:gd name="T21" fmla="*/ 0 h 72"/>
                <a:gd name="T22" fmla="*/ 40 w 60"/>
                <a:gd name="T23" fmla="*/ 2 h 72"/>
                <a:gd name="T24" fmla="*/ 48 w 60"/>
                <a:gd name="T25" fmla="*/ 4 h 72"/>
                <a:gd name="T26" fmla="*/ 54 w 60"/>
                <a:gd name="T27" fmla="*/ 10 h 72"/>
                <a:gd name="T28" fmla="*/ 58 w 60"/>
                <a:gd name="T29" fmla="*/ 16 h 72"/>
                <a:gd name="T30" fmla="*/ 60 w 60"/>
                <a:gd name="T31" fmla="*/ 24 h 72"/>
                <a:gd name="T32" fmla="*/ 60 w 60"/>
                <a:gd name="T33" fmla="*/ 32 h 72"/>
                <a:gd name="T34" fmla="*/ 60 w 60"/>
                <a:gd name="T35" fmla="*/ 42 h 72"/>
                <a:gd name="T36" fmla="*/ 54 w 60"/>
                <a:gd name="T37" fmla="*/ 58 h 72"/>
                <a:gd name="T38" fmla="*/ 50 w 60"/>
                <a:gd name="T39" fmla="*/ 64 h 72"/>
                <a:gd name="T40" fmla="*/ 46 w 60"/>
                <a:gd name="T41" fmla="*/ 70 h 72"/>
                <a:gd name="T42" fmla="*/ 42 w 60"/>
                <a:gd name="T43" fmla="*/ 72 h 72"/>
                <a:gd name="T44" fmla="*/ 38 w 60"/>
                <a:gd name="T45" fmla="*/ 72 h 72"/>
                <a:gd name="T46" fmla="*/ 32 w 60"/>
                <a:gd name="T47" fmla="*/ 70 h 72"/>
                <a:gd name="T48" fmla="*/ 28 w 60"/>
                <a:gd name="T49" fmla="*/ 64 h 72"/>
                <a:gd name="T50" fmla="*/ 28 w 60"/>
                <a:gd name="T51"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72">
                  <a:moveTo>
                    <a:pt x="28" y="64"/>
                  </a:moveTo>
                  <a:lnTo>
                    <a:pt x="28" y="64"/>
                  </a:lnTo>
                  <a:lnTo>
                    <a:pt x="22" y="52"/>
                  </a:lnTo>
                  <a:lnTo>
                    <a:pt x="14" y="42"/>
                  </a:lnTo>
                  <a:lnTo>
                    <a:pt x="4" y="26"/>
                  </a:lnTo>
                  <a:lnTo>
                    <a:pt x="0" y="18"/>
                  </a:lnTo>
                  <a:lnTo>
                    <a:pt x="2" y="12"/>
                  </a:lnTo>
                  <a:lnTo>
                    <a:pt x="8" y="8"/>
                  </a:lnTo>
                  <a:lnTo>
                    <a:pt x="18" y="4"/>
                  </a:lnTo>
                  <a:lnTo>
                    <a:pt x="18" y="4"/>
                  </a:lnTo>
                  <a:lnTo>
                    <a:pt x="30" y="0"/>
                  </a:lnTo>
                  <a:lnTo>
                    <a:pt x="40" y="2"/>
                  </a:lnTo>
                  <a:lnTo>
                    <a:pt x="48" y="4"/>
                  </a:lnTo>
                  <a:lnTo>
                    <a:pt x="54" y="10"/>
                  </a:lnTo>
                  <a:lnTo>
                    <a:pt x="58" y="16"/>
                  </a:lnTo>
                  <a:lnTo>
                    <a:pt x="60" y="24"/>
                  </a:lnTo>
                  <a:lnTo>
                    <a:pt x="60" y="32"/>
                  </a:lnTo>
                  <a:lnTo>
                    <a:pt x="60" y="42"/>
                  </a:lnTo>
                  <a:lnTo>
                    <a:pt x="54" y="58"/>
                  </a:lnTo>
                  <a:lnTo>
                    <a:pt x="50" y="64"/>
                  </a:lnTo>
                  <a:lnTo>
                    <a:pt x="46" y="70"/>
                  </a:lnTo>
                  <a:lnTo>
                    <a:pt x="42" y="72"/>
                  </a:lnTo>
                  <a:lnTo>
                    <a:pt x="38" y="72"/>
                  </a:lnTo>
                  <a:lnTo>
                    <a:pt x="32" y="70"/>
                  </a:lnTo>
                  <a:lnTo>
                    <a:pt x="28" y="64"/>
                  </a:lnTo>
                  <a:lnTo>
                    <a:pt x="28" y="64"/>
                  </a:lnTo>
                  <a:close/>
                </a:path>
              </a:pathLst>
            </a:custGeom>
            <a:solidFill>
              <a:srgbClr val="F6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3" name="Freeform 18"/>
            <p:cNvSpPr/>
            <p:nvPr>
              <p:custDataLst>
                <p:tags r:id="rId9"/>
              </p:custDataLst>
            </p:nvPr>
          </p:nvSpPr>
          <p:spPr bwMode="auto">
            <a:xfrm>
              <a:off x="3371850" y="4300220"/>
              <a:ext cx="1440815" cy="461645"/>
            </a:xfrm>
            <a:custGeom>
              <a:avLst/>
              <a:gdLst>
                <a:gd name="T0" fmla="*/ 626 w 1042"/>
                <a:gd name="T1" fmla="*/ 196 h 334"/>
                <a:gd name="T2" fmla="*/ 640 w 1042"/>
                <a:gd name="T3" fmla="*/ 162 h 334"/>
                <a:gd name="T4" fmla="*/ 646 w 1042"/>
                <a:gd name="T5" fmla="*/ 128 h 334"/>
                <a:gd name="T6" fmla="*/ 644 w 1042"/>
                <a:gd name="T7" fmla="*/ 96 h 334"/>
                <a:gd name="T8" fmla="*/ 634 w 1042"/>
                <a:gd name="T9" fmla="*/ 66 h 334"/>
                <a:gd name="T10" fmla="*/ 618 w 1042"/>
                <a:gd name="T11" fmla="*/ 42 h 334"/>
                <a:gd name="T12" fmla="*/ 592 w 1042"/>
                <a:gd name="T13" fmla="*/ 22 h 334"/>
                <a:gd name="T14" fmla="*/ 560 w 1042"/>
                <a:gd name="T15" fmla="*/ 8 h 334"/>
                <a:gd name="T16" fmla="*/ 522 w 1042"/>
                <a:gd name="T17" fmla="*/ 0 h 334"/>
                <a:gd name="T18" fmla="*/ 502 w 1042"/>
                <a:gd name="T19" fmla="*/ 2 h 334"/>
                <a:gd name="T20" fmla="*/ 466 w 1042"/>
                <a:gd name="T21" fmla="*/ 14 h 334"/>
                <a:gd name="T22" fmla="*/ 438 w 1042"/>
                <a:gd name="T23" fmla="*/ 32 h 334"/>
                <a:gd name="T24" fmla="*/ 416 w 1042"/>
                <a:gd name="T25" fmla="*/ 54 h 334"/>
                <a:gd name="T26" fmla="*/ 402 w 1042"/>
                <a:gd name="T27" fmla="*/ 80 h 334"/>
                <a:gd name="T28" fmla="*/ 396 w 1042"/>
                <a:gd name="T29" fmla="*/ 112 h 334"/>
                <a:gd name="T30" fmla="*/ 398 w 1042"/>
                <a:gd name="T31" fmla="*/ 144 h 334"/>
                <a:gd name="T32" fmla="*/ 408 w 1042"/>
                <a:gd name="T33" fmla="*/ 178 h 334"/>
                <a:gd name="T34" fmla="*/ 416 w 1042"/>
                <a:gd name="T35" fmla="*/ 196 h 334"/>
                <a:gd name="T36" fmla="*/ 386 w 1042"/>
                <a:gd name="T37" fmla="*/ 210 h 334"/>
                <a:gd name="T38" fmla="*/ 364 w 1042"/>
                <a:gd name="T39" fmla="*/ 228 h 334"/>
                <a:gd name="T40" fmla="*/ 350 w 1042"/>
                <a:gd name="T41" fmla="*/ 252 h 334"/>
                <a:gd name="T42" fmla="*/ 344 w 1042"/>
                <a:gd name="T43" fmla="*/ 282 h 334"/>
                <a:gd name="T44" fmla="*/ 322 w 1042"/>
                <a:gd name="T45" fmla="*/ 276 h 334"/>
                <a:gd name="T46" fmla="*/ 282 w 1042"/>
                <a:gd name="T47" fmla="*/ 278 h 334"/>
                <a:gd name="T48" fmla="*/ 260 w 1042"/>
                <a:gd name="T49" fmla="*/ 286 h 334"/>
                <a:gd name="T50" fmla="*/ 232 w 1042"/>
                <a:gd name="T51" fmla="*/ 258 h 334"/>
                <a:gd name="T52" fmla="*/ 198 w 1042"/>
                <a:gd name="T53" fmla="*/ 238 h 334"/>
                <a:gd name="T54" fmla="*/ 162 w 1042"/>
                <a:gd name="T55" fmla="*/ 228 h 334"/>
                <a:gd name="T56" fmla="*/ 124 w 1042"/>
                <a:gd name="T57" fmla="*/ 226 h 334"/>
                <a:gd name="T58" fmla="*/ 88 w 1042"/>
                <a:gd name="T59" fmla="*/ 234 h 334"/>
                <a:gd name="T60" fmla="*/ 54 w 1042"/>
                <a:gd name="T61" fmla="*/ 248 h 334"/>
                <a:gd name="T62" fmla="*/ 24 w 1042"/>
                <a:gd name="T63" fmla="*/ 268 h 334"/>
                <a:gd name="T64" fmla="*/ 0 w 1042"/>
                <a:gd name="T65" fmla="*/ 296 h 334"/>
                <a:gd name="T66" fmla="*/ 1042 w 1042"/>
                <a:gd name="T67" fmla="*/ 334 h 334"/>
                <a:gd name="T68" fmla="*/ 1042 w 1042"/>
                <a:gd name="T69" fmla="*/ 296 h 334"/>
                <a:gd name="T70" fmla="*/ 1018 w 1042"/>
                <a:gd name="T71" fmla="*/ 268 h 334"/>
                <a:gd name="T72" fmla="*/ 988 w 1042"/>
                <a:gd name="T73" fmla="*/ 248 h 334"/>
                <a:gd name="T74" fmla="*/ 956 w 1042"/>
                <a:gd name="T75" fmla="*/ 234 h 334"/>
                <a:gd name="T76" fmla="*/ 920 w 1042"/>
                <a:gd name="T77" fmla="*/ 226 h 334"/>
                <a:gd name="T78" fmla="*/ 882 w 1042"/>
                <a:gd name="T79" fmla="*/ 228 h 334"/>
                <a:gd name="T80" fmla="*/ 846 w 1042"/>
                <a:gd name="T81" fmla="*/ 238 h 334"/>
                <a:gd name="T82" fmla="*/ 812 w 1042"/>
                <a:gd name="T83" fmla="*/ 258 h 334"/>
                <a:gd name="T84" fmla="*/ 782 w 1042"/>
                <a:gd name="T85" fmla="*/ 286 h 334"/>
                <a:gd name="T86" fmla="*/ 760 w 1042"/>
                <a:gd name="T87" fmla="*/ 278 h 334"/>
                <a:gd name="T88" fmla="*/ 722 w 1042"/>
                <a:gd name="T89" fmla="*/ 276 h 334"/>
                <a:gd name="T90" fmla="*/ 700 w 1042"/>
                <a:gd name="T91" fmla="*/ 282 h 334"/>
                <a:gd name="T92" fmla="*/ 694 w 1042"/>
                <a:gd name="T93" fmla="*/ 252 h 334"/>
                <a:gd name="T94" fmla="*/ 680 w 1042"/>
                <a:gd name="T95" fmla="*/ 228 h 334"/>
                <a:gd name="T96" fmla="*/ 658 w 1042"/>
                <a:gd name="T97" fmla="*/ 210 h 334"/>
                <a:gd name="T98" fmla="*/ 626 w 1042"/>
                <a:gd name="T99" fmla="*/ 19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2" h="334">
                  <a:moveTo>
                    <a:pt x="626" y="196"/>
                  </a:moveTo>
                  <a:lnTo>
                    <a:pt x="626" y="196"/>
                  </a:lnTo>
                  <a:lnTo>
                    <a:pt x="634" y="178"/>
                  </a:lnTo>
                  <a:lnTo>
                    <a:pt x="640" y="162"/>
                  </a:lnTo>
                  <a:lnTo>
                    <a:pt x="644" y="144"/>
                  </a:lnTo>
                  <a:lnTo>
                    <a:pt x="646" y="128"/>
                  </a:lnTo>
                  <a:lnTo>
                    <a:pt x="646" y="112"/>
                  </a:lnTo>
                  <a:lnTo>
                    <a:pt x="644" y="96"/>
                  </a:lnTo>
                  <a:lnTo>
                    <a:pt x="640" y="80"/>
                  </a:lnTo>
                  <a:lnTo>
                    <a:pt x="634" y="66"/>
                  </a:lnTo>
                  <a:lnTo>
                    <a:pt x="628" y="54"/>
                  </a:lnTo>
                  <a:lnTo>
                    <a:pt x="618" y="42"/>
                  </a:lnTo>
                  <a:lnTo>
                    <a:pt x="606" y="32"/>
                  </a:lnTo>
                  <a:lnTo>
                    <a:pt x="592" y="22"/>
                  </a:lnTo>
                  <a:lnTo>
                    <a:pt x="578" y="14"/>
                  </a:lnTo>
                  <a:lnTo>
                    <a:pt x="560" y="8"/>
                  </a:lnTo>
                  <a:lnTo>
                    <a:pt x="542" y="2"/>
                  </a:lnTo>
                  <a:lnTo>
                    <a:pt x="522" y="0"/>
                  </a:lnTo>
                  <a:lnTo>
                    <a:pt x="522" y="0"/>
                  </a:lnTo>
                  <a:lnTo>
                    <a:pt x="502" y="2"/>
                  </a:lnTo>
                  <a:lnTo>
                    <a:pt x="482" y="8"/>
                  </a:lnTo>
                  <a:lnTo>
                    <a:pt x="466" y="14"/>
                  </a:lnTo>
                  <a:lnTo>
                    <a:pt x="450" y="22"/>
                  </a:lnTo>
                  <a:lnTo>
                    <a:pt x="438" y="32"/>
                  </a:lnTo>
                  <a:lnTo>
                    <a:pt x="426" y="42"/>
                  </a:lnTo>
                  <a:lnTo>
                    <a:pt x="416" y="54"/>
                  </a:lnTo>
                  <a:lnTo>
                    <a:pt x="408" y="66"/>
                  </a:lnTo>
                  <a:lnTo>
                    <a:pt x="402" y="80"/>
                  </a:lnTo>
                  <a:lnTo>
                    <a:pt x="398" y="96"/>
                  </a:lnTo>
                  <a:lnTo>
                    <a:pt x="396" y="112"/>
                  </a:lnTo>
                  <a:lnTo>
                    <a:pt x="396" y="128"/>
                  </a:lnTo>
                  <a:lnTo>
                    <a:pt x="398" y="144"/>
                  </a:lnTo>
                  <a:lnTo>
                    <a:pt x="402" y="162"/>
                  </a:lnTo>
                  <a:lnTo>
                    <a:pt x="408" y="178"/>
                  </a:lnTo>
                  <a:lnTo>
                    <a:pt x="416" y="196"/>
                  </a:lnTo>
                  <a:lnTo>
                    <a:pt x="416" y="196"/>
                  </a:lnTo>
                  <a:lnTo>
                    <a:pt x="400" y="202"/>
                  </a:lnTo>
                  <a:lnTo>
                    <a:pt x="386" y="210"/>
                  </a:lnTo>
                  <a:lnTo>
                    <a:pt x="374" y="218"/>
                  </a:lnTo>
                  <a:lnTo>
                    <a:pt x="364" y="228"/>
                  </a:lnTo>
                  <a:lnTo>
                    <a:pt x="356" y="240"/>
                  </a:lnTo>
                  <a:lnTo>
                    <a:pt x="350" y="252"/>
                  </a:lnTo>
                  <a:lnTo>
                    <a:pt x="346" y="266"/>
                  </a:lnTo>
                  <a:lnTo>
                    <a:pt x="344" y="282"/>
                  </a:lnTo>
                  <a:lnTo>
                    <a:pt x="344" y="282"/>
                  </a:lnTo>
                  <a:lnTo>
                    <a:pt x="322" y="276"/>
                  </a:lnTo>
                  <a:lnTo>
                    <a:pt x="302" y="276"/>
                  </a:lnTo>
                  <a:lnTo>
                    <a:pt x="282" y="278"/>
                  </a:lnTo>
                  <a:lnTo>
                    <a:pt x="260" y="286"/>
                  </a:lnTo>
                  <a:lnTo>
                    <a:pt x="260" y="286"/>
                  </a:lnTo>
                  <a:lnTo>
                    <a:pt x="246" y="270"/>
                  </a:lnTo>
                  <a:lnTo>
                    <a:pt x="232" y="258"/>
                  </a:lnTo>
                  <a:lnTo>
                    <a:pt x="214" y="246"/>
                  </a:lnTo>
                  <a:lnTo>
                    <a:pt x="198" y="238"/>
                  </a:lnTo>
                  <a:lnTo>
                    <a:pt x="180" y="232"/>
                  </a:lnTo>
                  <a:lnTo>
                    <a:pt x="162" y="228"/>
                  </a:lnTo>
                  <a:lnTo>
                    <a:pt x="142" y="226"/>
                  </a:lnTo>
                  <a:lnTo>
                    <a:pt x="124" y="226"/>
                  </a:lnTo>
                  <a:lnTo>
                    <a:pt x="106" y="230"/>
                  </a:lnTo>
                  <a:lnTo>
                    <a:pt x="88" y="234"/>
                  </a:lnTo>
                  <a:lnTo>
                    <a:pt x="70" y="240"/>
                  </a:lnTo>
                  <a:lnTo>
                    <a:pt x="54" y="248"/>
                  </a:lnTo>
                  <a:lnTo>
                    <a:pt x="40" y="256"/>
                  </a:lnTo>
                  <a:lnTo>
                    <a:pt x="24" y="268"/>
                  </a:lnTo>
                  <a:lnTo>
                    <a:pt x="12" y="282"/>
                  </a:lnTo>
                  <a:lnTo>
                    <a:pt x="0" y="296"/>
                  </a:lnTo>
                  <a:lnTo>
                    <a:pt x="0" y="334"/>
                  </a:lnTo>
                  <a:lnTo>
                    <a:pt x="1042" y="334"/>
                  </a:lnTo>
                  <a:lnTo>
                    <a:pt x="1042" y="296"/>
                  </a:lnTo>
                  <a:lnTo>
                    <a:pt x="1042" y="296"/>
                  </a:lnTo>
                  <a:lnTo>
                    <a:pt x="1032" y="282"/>
                  </a:lnTo>
                  <a:lnTo>
                    <a:pt x="1018" y="268"/>
                  </a:lnTo>
                  <a:lnTo>
                    <a:pt x="1004" y="256"/>
                  </a:lnTo>
                  <a:lnTo>
                    <a:pt x="988" y="248"/>
                  </a:lnTo>
                  <a:lnTo>
                    <a:pt x="972" y="240"/>
                  </a:lnTo>
                  <a:lnTo>
                    <a:pt x="956" y="234"/>
                  </a:lnTo>
                  <a:lnTo>
                    <a:pt x="938" y="230"/>
                  </a:lnTo>
                  <a:lnTo>
                    <a:pt x="920" y="226"/>
                  </a:lnTo>
                  <a:lnTo>
                    <a:pt x="900" y="226"/>
                  </a:lnTo>
                  <a:lnTo>
                    <a:pt x="882" y="228"/>
                  </a:lnTo>
                  <a:lnTo>
                    <a:pt x="864" y="232"/>
                  </a:lnTo>
                  <a:lnTo>
                    <a:pt x="846" y="238"/>
                  </a:lnTo>
                  <a:lnTo>
                    <a:pt x="828" y="246"/>
                  </a:lnTo>
                  <a:lnTo>
                    <a:pt x="812" y="258"/>
                  </a:lnTo>
                  <a:lnTo>
                    <a:pt x="796" y="270"/>
                  </a:lnTo>
                  <a:lnTo>
                    <a:pt x="782" y="286"/>
                  </a:lnTo>
                  <a:lnTo>
                    <a:pt x="782" y="286"/>
                  </a:lnTo>
                  <a:lnTo>
                    <a:pt x="760" y="278"/>
                  </a:lnTo>
                  <a:lnTo>
                    <a:pt x="742" y="276"/>
                  </a:lnTo>
                  <a:lnTo>
                    <a:pt x="722" y="276"/>
                  </a:lnTo>
                  <a:lnTo>
                    <a:pt x="700" y="282"/>
                  </a:lnTo>
                  <a:lnTo>
                    <a:pt x="700" y="282"/>
                  </a:lnTo>
                  <a:lnTo>
                    <a:pt x="698" y="266"/>
                  </a:lnTo>
                  <a:lnTo>
                    <a:pt x="694" y="252"/>
                  </a:lnTo>
                  <a:lnTo>
                    <a:pt x="688" y="240"/>
                  </a:lnTo>
                  <a:lnTo>
                    <a:pt x="680" y="228"/>
                  </a:lnTo>
                  <a:lnTo>
                    <a:pt x="670" y="218"/>
                  </a:lnTo>
                  <a:lnTo>
                    <a:pt x="658" y="210"/>
                  </a:lnTo>
                  <a:lnTo>
                    <a:pt x="642" y="202"/>
                  </a:lnTo>
                  <a:lnTo>
                    <a:pt x="626" y="196"/>
                  </a:lnTo>
                  <a:lnTo>
                    <a:pt x="626" y="196"/>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4" name="Freeform 19"/>
            <p:cNvSpPr/>
            <p:nvPr>
              <p:custDataLst>
                <p:tags r:id="rId10"/>
              </p:custDataLst>
            </p:nvPr>
          </p:nvSpPr>
          <p:spPr bwMode="auto">
            <a:xfrm>
              <a:off x="3371850" y="4170680"/>
              <a:ext cx="1440815" cy="539115"/>
            </a:xfrm>
            <a:custGeom>
              <a:avLst/>
              <a:gdLst>
                <a:gd name="T0" fmla="*/ 560 w 1042"/>
                <a:gd name="T1" fmla="*/ 102 h 390"/>
                <a:gd name="T2" fmla="*/ 618 w 1042"/>
                <a:gd name="T3" fmla="*/ 136 h 390"/>
                <a:gd name="T4" fmla="*/ 644 w 1042"/>
                <a:gd name="T5" fmla="*/ 190 h 390"/>
                <a:gd name="T6" fmla="*/ 640 w 1042"/>
                <a:gd name="T7" fmla="*/ 256 h 390"/>
                <a:gd name="T8" fmla="*/ 642 w 1042"/>
                <a:gd name="T9" fmla="*/ 296 h 390"/>
                <a:gd name="T10" fmla="*/ 688 w 1042"/>
                <a:gd name="T11" fmla="*/ 334 h 390"/>
                <a:gd name="T12" fmla="*/ 700 w 1042"/>
                <a:gd name="T13" fmla="*/ 376 h 390"/>
                <a:gd name="T14" fmla="*/ 782 w 1042"/>
                <a:gd name="T15" fmla="*/ 380 h 390"/>
                <a:gd name="T16" fmla="*/ 828 w 1042"/>
                <a:gd name="T17" fmla="*/ 340 h 390"/>
                <a:gd name="T18" fmla="*/ 900 w 1042"/>
                <a:gd name="T19" fmla="*/ 320 h 390"/>
                <a:gd name="T20" fmla="*/ 972 w 1042"/>
                <a:gd name="T21" fmla="*/ 334 h 390"/>
                <a:gd name="T22" fmla="*/ 1032 w 1042"/>
                <a:gd name="T23" fmla="*/ 376 h 390"/>
                <a:gd name="T24" fmla="*/ 1032 w 1042"/>
                <a:gd name="T25" fmla="*/ 314 h 390"/>
                <a:gd name="T26" fmla="*/ 978 w 1042"/>
                <a:gd name="T27" fmla="*/ 268 h 390"/>
                <a:gd name="T28" fmla="*/ 910 w 1042"/>
                <a:gd name="T29" fmla="*/ 254 h 390"/>
                <a:gd name="T30" fmla="*/ 844 w 1042"/>
                <a:gd name="T31" fmla="*/ 276 h 390"/>
                <a:gd name="T32" fmla="*/ 800 w 1042"/>
                <a:gd name="T33" fmla="*/ 318 h 390"/>
                <a:gd name="T34" fmla="*/ 724 w 1042"/>
                <a:gd name="T35" fmla="*/ 314 h 390"/>
                <a:gd name="T36" fmla="*/ 712 w 1042"/>
                <a:gd name="T37" fmla="*/ 268 h 390"/>
                <a:gd name="T38" fmla="*/ 670 w 1042"/>
                <a:gd name="T39" fmla="*/ 226 h 390"/>
                <a:gd name="T40" fmla="*/ 668 w 1042"/>
                <a:gd name="T41" fmla="*/ 182 h 390"/>
                <a:gd name="T42" fmla="*/ 664 w 1042"/>
                <a:gd name="T43" fmla="*/ 108 h 390"/>
                <a:gd name="T44" fmla="*/ 628 w 1042"/>
                <a:gd name="T45" fmla="*/ 46 h 390"/>
                <a:gd name="T46" fmla="*/ 564 w 1042"/>
                <a:gd name="T47" fmla="*/ 8 h 390"/>
                <a:gd name="T48" fmla="*/ 500 w 1042"/>
                <a:gd name="T49" fmla="*/ 2 h 390"/>
                <a:gd name="T50" fmla="*/ 430 w 1042"/>
                <a:gd name="T51" fmla="*/ 34 h 390"/>
                <a:gd name="T52" fmla="*/ 386 w 1042"/>
                <a:gd name="T53" fmla="*/ 90 h 390"/>
                <a:gd name="T54" fmla="*/ 374 w 1042"/>
                <a:gd name="T55" fmla="*/ 162 h 390"/>
                <a:gd name="T56" fmla="*/ 388 w 1042"/>
                <a:gd name="T57" fmla="*/ 220 h 390"/>
                <a:gd name="T58" fmla="*/ 338 w 1042"/>
                <a:gd name="T59" fmla="*/ 256 h 390"/>
                <a:gd name="T60" fmla="*/ 320 w 1042"/>
                <a:gd name="T61" fmla="*/ 314 h 390"/>
                <a:gd name="T62" fmla="*/ 264 w 1042"/>
                <a:gd name="T63" fmla="*/ 310 h 390"/>
                <a:gd name="T64" fmla="*/ 216 w 1042"/>
                <a:gd name="T65" fmla="*/ 286 h 390"/>
                <a:gd name="T66" fmla="*/ 150 w 1042"/>
                <a:gd name="T67" fmla="*/ 256 h 390"/>
                <a:gd name="T68" fmla="*/ 82 w 1042"/>
                <a:gd name="T69" fmla="*/ 260 h 390"/>
                <a:gd name="T70" fmla="*/ 24 w 1042"/>
                <a:gd name="T71" fmla="*/ 298 h 390"/>
                <a:gd name="T72" fmla="*/ 0 w 1042"/>
                <a:gd name="T73" fmla="*/ 390 h 390"/>
                <a:gd name="T74" fmla="*/ 54 w 1042"/>
                <a:gd name="T75" fmla="*/ 342 h 390"/>
                <a:gd name="T76" fmla="*/ 124 w 1042"/>
                <a:gd name="T77" fmla="*/ 320 h 390"/>
                <a:gd name="T78" fmla="*/ 198 w 1042"/>
                <a:gd name="T79" fmla="*/ 332 h 390"/>
                <a:gd name="T80" fmla="*/ 260 w 1042"/>
                <a:gd name="T81" fmla="*/ 380 h 390"/>
                <a:gd name="T82" fmla="*/ 322 w 1042"/>
                <a:gd name="T83" fmla="*/ 370 h 390"/>
                <a:gd name="T84" fmla="*/ 350 w 1042"/>
                <a:gd name="T85" fmla="*/ 346 h 390"/>
                <a:gd name="T86" fmla="*/ 386 w 1042"/>
                <a:gd name="T87" fmla="*/ 304 h 390"/>
                <a:gd name="T88" fmla="*/ 408 w 1042"/>
                <a:gd name="T89" fmla="*/ 272 h 390"/>
                <a:gd name="T90" fmla="*/ 396 w 1042"/>
                <a:gd name="T91" fmla="*/ 206 h 390"/>
                <a:gd name="T92" fmla="*/ 416 w 1042"/>
                <a:gd name="T93" fmla="*/ 148 h 390"/>
                <a:gd name="T94" fmla="*/ 466 w 1042"/>
                <a:gd name="T95" fmla="*/ 108 h 390"/>
                <a:gd name="T96" fmla="*/ 522 w 1042"/>
                <a:gd name="T97" fmla="*/ 9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2" h="390">
                  <a:moveTo>
                    <a:pt x="522" y="94"/>
                  </a:moveTo>
                  <a:lnTo>
                    <a:pt x="522" y="94"/>
                  </a:lnTo>
                  <a:lnTo>
                    <a:pt x="542" y="96"/>
                  </a:lnTo>
                  <a:lnTo>
                    <a:pt x="560" y="102"/>
                  </a:lnTo>
                  <a:lnTo>
                    <a:pt x="578" y="108"/>
                  </a:lnTo>
                  <a:lnTo>
                    <a:pt x="592" y="116"/>
                  </a:lnTo>
                  <a:lnTo>
                    <a:pt x="606" y="126"/>
                  </a:lnTo>
                  <a:lnTo>
                    <a:pt x="618" y="136"/>
                  </a:lnTo>
                  <a:lnTo>
                    <a:pt x="628" y="148"/>
                  </a:lnTo>
                  <a:lnTo>
                    <a:pt x="634" y="160"/>
                  </a:lnTo>
                  <a:lnTo>
                    <a:pt x="640" y="174"/>
                  </a:lnTo>
                  <a:lnTo>
                    <a:pt x="644" y="190"/>
                  </a:lnTo>
                  <a:lnTo>
                    <a:pt x="646" y="206"/>
                  </a:lnTo>
                  <a:lnTo>
                    <a:pt x="646" y="222"/>
                  </a:lnTo>
                  <a:lnTo>
                    <a:pt x="644" y="238"/>
                  </a:lnTo>
                  <a:lnTo>
                    <a:pt x="640" y="256"/>
                  </a:lnTo>
                  <a:lnTo>
                    <a:pt x="634" y="272"/>
                  </a:lnTo>
                  <a:lnTo>
                    <a:pt x="626" y="290"/>
                  </a:lnTo>
                  <a:lnTo>
                    <a:pt x="626" y="290"/>
                  </a:lnTo>
                  <a:lnTo>
                    <a:pt x="642" y="296"/>
                  </a:lnTo>
                  <a:lnTo>
                    <a:pt x="658" y="304"/>
                  </a:lnTo>
                  <a:lnTo>
                    <a:pt x="670" y="312"/>
                  </a:lnTo>
                  <a:lnTo>
                    <a:pt x="680" y="322"/>
                  </a:lnTo>
                  <a:lnTo>
                    <a:pt x="688" y="334"/>
                  </a:lnTo>
                  <a:lnTo>
                    <a:pt x="694" y="346"/>
                  </a:lnTo>
                  <a:lnTo>
                    <a:pt x="698" y="360"/>
                  </a:lnTo>
                  <a:lnTo>
                    <a:pt x="700" y="376"/>
                  </a:lnTo>
                  <a:lnTo>
                    <a:pt x="700" y="376"/>
                  </a:lnTo>
                  <a:lnTo>
                    <a:pt x="722" y="370"/>
                  </a:lnTo>
                  <a:lnTo>
                    <a:pt x="742" y="370"/>
                  </a:lnTo>
                  <a:lnTo>
                    <a:pt x="760" y="372"/>
                  </a:lnTo>
                  <a:lnTo>
                    <a:pt x="782" y="380"/>
                  </a:lnTo>
                  <a:lnTo>
                    <a:pt x="782" y="380"/>
                  </a:lnTo>
                  <a:lnTo>
                    <a:pt x="796" y="364"/>
                  </a:lnTo>
                  <a:lnTo>
                    <a:pt x="812" y="352"/>
                  </a:lnTo>
                  <a:lnTo>
                    <a:pt x="828" y="340"/>
                  </a:lnTo>
                  <a:lnTo>
                    <a:pt x="846" y="332"/>
                  </a:lnTo>
                  <a:lnTo>
                    <a:pt x="864" y="326"/>
                  </a:lnTo>
                  <a:lnTo>
                    <a:pt x="882" y="322"/>
                  </a:lnTo>
                  <a:lnTo>
                    <a:pt x="900" y="320"/>
                  </a:lnTo>
                  <a:lnTo>
                    <a:pt x="920" y="320"/>
                  </a:lnTo>
                  <a:lnTo>
                    <a:pt x="938" y="324"/>
                  </a:lnTo>
                  <a:lnTo>
                    <a:pt x="956" y="328"/>
                  </a:lnTo>
                  <a:lnTo>
                    <a:pt x="972" y="334"/>
                  </a:lnTo>
                  <a:lnTo>
                    <a:pt x="988" y="342"/>
                  </a:lnTo>
                  <a:lnTo>
                    <a:pt x="1004" y="350"/>
                  </a:lnTo>
                  <a:lnTo>
                    <a:pt x="1018" y="362"/>
                  </a:lnTo>
                  <a:lnTo>
                    <a:pt x="1032" y="376"/>
                  </a:lnTo>
                  <a:lnTo>
                    <a:pt x="1042" y="390"/>
                  </a:lnTo>
                  <a:lnTo>
                    <a:pt x="1042" y="330"/>
                  </a:lnTo>
                  <a:lnTo>
                    <a:pt x="1042" y="330"/>
                  </a:lnTo>
                  <a:lnTo>
                    <a:pt x="1032" y="314"/>
                  </a:lnTo>
                  <a:lnTo>
                    <a:pt x="1020" y="298"/>
                  </a:lnTo>
                  <a:lnTo>
                    <a:pt x="1008" y="286"/>
                  </a:lnTo>
                  <a:lnTo>
                    <a:pt x="992" y="276"/>
                  </a:lnTo>
                  <a:lnTo>
                    <a:pt x="978" y="268"/>
                  </a:lnTo>
                  <a:lnTo>
                    <a:pt x="962" y="260"/>
                  </a:lnTo>
                  <a:lnTo>
                    <a:pt x="944" y="256"/>
                  </a:lnTo>
                  <a:lnTo>
                    <a:pt x="928" y="254"/>
                  </a:lnTo>
                  <a:lnTo>
                    <a:pt x="910" y="254"/>
                  </a:lnTo>
                  <a:lnTo>
                    <a:pt x="894" y="256"/>
                  </a:lnTo>
                  <a:lnTo>
                    <a:pt x="876" y="260"/>
                  </a:lnTo>
                  <a:lnTo>
                    <a:pt x="860" y="266"/>
                  </a:lnTo>
                  <a:lnTo>
                    <a:pt x="844" y="276"/>
                  </a:lnTo>
                  <a:lnTo>
                    <a:pt x="828" y="286"/>
                  </a:lnTo>
                  <a:lnTo>
                    <a:pt x="814" y="300"/>
                  </a:lnTo>
                  <a:lnTo>
                    <a:pt x="800" y="318"/>
                  </a:lnTo>
                  <a:lnTo>
                    <a:pt x="800" y="318"/>
                  </a:lnTo>
                  <a:lnTo>
                    <a:pt x="780" y="310"/>
                  </a:lnTo>
                  <a:lnTo>
                    <a:pt x="762" y="306"/>
                  </a:lnTo>
                  <a:lnTo>
                    <a:pt x="744" y="308"/>
                  </a:lnTo>
                  <a:lnTo>
                    <a:pt x="724" y="314"/>
                  </a:lnTo>
                  <a:lnTo>
                    <a:pt x="724" y="314"/>
                  </a:lnTo>
                  <a:lnTo>
                    <a:pt x="722" y="298"/>
                  </a:lnTo>
                  <a:lnTo>
                    <a:pt x="718" y="282"/>
                  </a:lnTo>
                  <a:lnTo>
                    <a:pt x="712" y="268"/>
                  </a:lnTo>
                  <a:lnTo>
                    <a:pt x="704" y="256"/>
                  </a:lnTo>
                  <a:lnTo>
                    <a:pt x="696" y="244"/>
                  </a:lnTo>
                  <a:lnTo>
                    <a:pt x="684" y="234"/>
                  </a:lnTo>
                  <a:lnTo>
                    <a:pt x="670" y="226"/>
                  </a:lnTo>
                  <a:lnTo>
                    <a:pt x="656" y="220"/>
                  </a:lnTo>
                  <a:lnTo>
                    <a:pt x="656" y="220"/>
                  </a:lnTo>
                  <a:lnTo>
                    <a:pt x="662" y="200"/>
                  </a:lnTo>
                  <a:lnTo>
                    <a:pt x="668" y="182"/>
                  </a:lnTo>
                  <a:lnTo>
                    <a:pt x="670" y="162"/>
                  </a:lnTo>
                  <a:lnTo>
                    <a:pt x="670" y="144"/>
                  </a:lnTo>
                  <a:lnTo>
                    <a:pt x="668" y="124"/>
                  </a:lnTo>
                  <a:lnTo>
                    <a:pt x="664" y="108"/>
                  </a:lnTo>
                  <a:lnTo>
                    <a:pt x="658" y="90"/>
                  </a:lnTo>
                  <a:lnTo>
                    <a:pt x="650" y="74"/>
                  </a:lnTo>
                  <a:lnTo>
                    <a:pt x="640" y="60"/>
                  </a:lnTo>
                  <a:lnTo>
                    <a:pt x="628" y="46"/>
                  </a:lnTo>
                  <a:lnTo>
                    <a:pt x="614" y="34"/>
                  </a:lnTo>
                  <a:lnTo>
                    <a:pt x="598" y="22"/>
                  </a:lnTo>
                  <a:lnTo>
                    <a:pt x="582" y="14"/>
                  </a:lnTo>
                  <a:lnTo>
                    <a:pt x="564" y="8"/>
                  </a:lnTo>
                  <a:lnTo>
                    <a:pt x="544" y="2"/>
                  </a:lnTo>
                  <a:lnTo>
                    <a:pt x="522" y="0"/>
                  </a:lnTo>
                  <a:lnTo>
                    <a:pt x="522" y="0"/>
                  </a:lnTo>
                  <a:lnTo>
                    <a:pt x="500" y="2"/>
                  </a:lnTo>
                  <a:lnTo>
                    <a:pt x="480" y="8"/>
                  </a:lnTo>
                  <a:lnTo>
                    <a:pt x="462" y="14"/>
                  </a:lnTo>
                  <a:lnTo>
                    <a:pt x="444" y="22"/>
                  </a:lnTo>
                  <a:lnTo>
                    <a:pt x="430" y="34"/>
                  </a:lnTo>
                  <a:lnTo>
                    <a:pt x="416" y="46"/>
                  </a:lnTo>
                  <a:lnTo>
                    <a:pt x="404" y="60"/>
                  </a:lnTo>
                  <a:lnTo>
                    <a:pt x="394" y="74"/>
                  </a:lnTo>
                  <a:lnTo>
                    <a:pt x="386" y="90"/>
                  </a:lnTo>
                  <a:lnTo>
                    <a:pt x="380" y="108"/>
                  </a:lnTo>
                  <a:lnTo>
                    <a:pt x="376" y="124"/>
                  </a:lnTo>
                  <a:lnTo>
                    <a:pt x="374" y="144"/>
                  </a:lnTo>
                  <a:lnTo>
                    <a:pt x="374" y="162"/>
                  </a:lnTo>
                  <a:lnTo>
                    <a:pt x="376" y="182"/>
                  </a:lnTo>
                  <a:lnTo>
                    <a:pt x="380" y="200"/>
                  </a:lnTo>
                  <a:lnTo>
                    <a:pt x="388" y="220"/>
                  </a:lnTo>
                  <a:lnTo>
                    <a:pt x="388" y="220"/>
                  </a:lnTo>
                  <a:lnTo>
                    <a:pt x="372" y="226"/>
                  </a:lnTo>
                  <a:lnTo>
                    <a:pt x="360" y="234"/>
                  </a:lnTo>
                  <a:lnTo>
                    <a:pt x="348" y="244"/>
                  </a:lnTo>
                  <a:lnTo>
                    <a:pt x="338" y="256"/>
                  </a:lnTo>
                  <a:lnTo>
                    <a:pt x="332" y="268"/>
                  </a:lnTo>
                  <a:lnTo>
                    <a:pt x="326" y="282"/>
                  </a:lnTo>
                  <a:lnTo>
                    <a:pt x="322" y="298"/>
                  </a:lnTo>
                  <a:lnTo>
                    <a:pt x="320" y="314"/>
                  </a:lnTo>
                  <a:lnTo>
                    <a:pt x="320" y="314"/>
                  </a:lnTo>
                  <a:lnTo>
                    <a:pt x="300" y="308"/>
                  </a:lnTo>
                  <a:lnTo>
                    <a:pt x="282" y="306"/>
                  </a:lnTo>
                  <a:lnTo>
                    <a:pt x="264" y="310"/>
                  </a:lnTo>
                  <a:lnTo>
                    <a:pt x="242" y="318"/>
                  </a:lnTo>
                  <a:lnTo>
                    <a:pt x="242" y="318"/>
                  </a:lnTo>
                  <a:lnTo>
                    <a:pt x="230" y="300"/>
                  </a:lnTo>
                  <a:lnTo>
                    <a:pt x="216" y="286"/>
                  </a:lnTo>
                  <a:lnTo>
                    <a:pt x="200" y="276"/>
                  </a:lnTo>
                  <a:lnTo>
                    <a:pt x="184" y="266"/>
                  </a:lnTo>
                  <a:lnTo>
                    <a:pt x="168" y="260"/>
                  </a:lnTo>
                  <a:lnTo>
                    <a:pt x="150" y="256"/>
                  </a:lnTo>
                  <a:lnTo>
                    <a:pt x="132" y="254"/>
                  </a:lnTo>
                  <a:lnTo>
                    <a:pt x="116" y="254"/>
                  </a:lnTo>
                  <a:lnTo>
                    <a:pt x="98" y="256"/>
                  </a:lnTo>
                  <a:lnTo>
                    <a:pt x="82" y="260"/>
                  </a:lnTo>
                  <a:lnTo>
                    <a:pt x="66" y="268"/>
                  </a:lnTo>
                  <a:lnTo>
                    <a:pt x="50" y="276"/>
                  </a:lnTo>
                  <a:lnTo>
                    <a:pt x="36" y="286"/>
                  </a:lnTo>
                  <a:lnTo>
                    <a:pt x="24" y="298"/>
                  </a:lnTo>
                  <a:lnTo>
                    <a:pt x="12" y="314"/>
                  </a:lnTo>
                  <a:lnTo>
                    <a:pt x="0" y="330"/>
                  </a:lnTo>
                  <a:lnTo>
                    <a:pt x="0" y="390"/>
                  </a:lnTo>
                  <a:lnTo>
                    <a:pt x="0" y="390"/>
                  </a:lnTo>
                  <a:lnTo>
                    <a:pt x="12" y="376"/>
                  </a:lnTo>
                  <a:lnTo>
                    <a:pt x="24" y="362"/>
                  </a:lnTo>
                  <a:lnTo>
                    <a:pt x="40" y="350"/>
                  </a:lnTo>
                  <a:lnTo>
                    <a:pt x="54" y="342"/>
                  </a:lnTo>
                  <a:lnTo>
                    <a:pt x="70" y="334"/>
                  </a:lnTo>
                  <a:lnTo>
                    <a:pt x="88" y="328"/>
                  </a:lnTo>
                  <a:lnTo>
                    <a:pt x="106" y="324"/>
                  </a:lnTo>
                  <a:lnTo>
                    <a:pt x="124" y="320"/>
                  </a:lnTo>
                  <a:lnTo>
                    <a:pt x="142" y="320"/>
                  </a:lnTo>
                  <a:lnTo>
                    <a:pt x="162" y="322"/>
                  </a:lnTo>
                  <a:lnTo>
                    <a:pt x="180" y="326"/>
                  </a:lnTo>
                  <a:lnTo>
                    <a:pt x="198" y="332"/>
                  </a:lnTo>
                  <a:lnTo>
                    <a:pt x="214" y="340"/>
                  </a:lnTo>
                  <a:lnTo>
                    <a:pt x="232" y="352"/>
                  </a:lnTo>
                  <a:lnTo>
                    <a:pt x="246" y="364"/>
                  </a:lnTo>
                  <a:lnTo>
                    <a:pt x="260" y="380"/>
                  </a:lnTo>
                  <a:lnTo>
                    <a:pt x="260" y="380"/>
                  </a:lnTo>
                  <a:lnTo>
                    <a:pt x="282" y="372"/>
                  </a:lnTo>
                  <a:lnTo>
                    <a:pt x="302" y="370"/>
                  </a:lnTo>
                  <a:lnTo>
                    <a:pt x="322" y="370"/>
                  </a:lnTo>
                  <a:lnTo>
                    <a:pt x="344" y="376"/>
                  </a:lnTo>
                  <a:lnTo>
                    <a:pt x="344" y="376"/>
                  </a:lnTo>
                  <a:lnTo>
                    <a:pt x="346" y="360"/>
                  </a:lnTo>
                  <a:lnTo>
                    <a:pt x="350" y="346"/>
                  </a:lnTo>
                  <a:lnTo>
                    <a:pt x="356" y="334"/>
                  </a:lnTo>
                  <a:lnTo>
                    <a:pt x="364" y="322"/>
                  </a:lnTo>
                  <a:lnTo>
                    <a:pt x="374" y="312"/>
                  </a:lnTo>
                  <a:lnTo>
                    <a:pt x="386" y="304"/>
                  </a:lnTo>
                  <a:lnTo>
                    <a:pt x="400" y="296"/>
                  </a:lnTo>
                  <a:lnTo>
                    <a:pt x="416" y="290"/>
                  </a:lnTo>
                  <a:lnTo>
                    <a:pt x="416" y="290"/>
                  </a:lnTo>
                  <a:lnTo>
                    <a:pt x="408" y="272"/>
                  </a:lnTo>
                  <a:lnTo>
                    <a:pt x="402" y="256"/>
                  </a:lnTo>
                  <a:lnTo>
                    <a:pt x="398" y="238"/>
                  </a:lnTo>
                  <a:lnTo>
                    <a:pt x="396" y="222"/>
                  </a:lnTo>
                  <a:lnTo>
                    <a:pt x="396" y="206"/>
                  </a:lnTo>
                  <a:lnTo>
                    <a:pt x="398" y="190"/>
                  </a:lnTo>
                  <a:lnTo>
                    <a:pt x="402" y="174"/>
                  </a:lnTo>
                  <a:lnTo>
                    <a:pt x="408" y="160"/>
                  </a:lnTo>
                  <a:lnTo>
                    <a:pt x="416" y="148"/>
                  </a:lnTo>
                  <a:lnTo>
                    <a:pt x="426" y="136"/>
                  </a:lnTo>
                  <a:lnTo>
                    <a:pt x="438" y="126"/>
                  </a:lnTo>
                  <a:lnTo>
                    <a:pt x="450" y="116"/>
                  </a:lnTo>
                  <a:lnTo>
                    <a:pt x="466" y="108"/>
                  </a:lnTo>
                  <a:lnTo>
                    <a:pt x="482" y="102"/>
                  </a:lnTo>
                  <a:lnTo>
                    <a:pt x="502" y="96"/>
                  </a:lnTo>
                  <a:lnTo>
                    <a:pt x="522" y="94"/>
                  </a:lnTo>
                  <a:lnTo>
                    <a:pt x="522" y="94"/>
                  </a:lnTo>
                  <a:close/>
                </a:path>
              </a:pathLst>
            </a:custGeom>
            <a:solidFill>
              <a:srgbClr val="59909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5" name="Freeform 20"/>
            <p:cNvSpPr/>
            <p:nvPr>
              <p:custDataLst>
                <p:tags r:id="rId11"/>
              </p:custDataLst>
            </p:nvPr>
          </p:nvSpPr>
          <p:spPr bwMode="auto">
            <a:xfrm>
              <a:off x="3949700" y="3221990"/>
              <a:ext cx="287655" cy="201930"/>
            </a:xfrm>
            <a:custGeom>
              <a:avLst/>
              <a:gdLst>
                <a:gd name="T0" fmla="*/ 104 w 208"/>
                <a:gd name="T1" fmla="*/ 146 h 146"/>
                <a:gd name="T2" fmla="*/ 208 w 208"/>
                <a:gd name="T3" fmla="*/ 146 h 146"/>
                <a:gd name="T4" fmla="*/ 208 w 208"/>
                <a:gd name="T5" fmla="*/ 146 h 146"/>
                <a:gd name="T6" fmla="*/ 200 w 208"/>
                <a:gd name="T7" fmla="*/ 126 h 146"/>
                <a:gd name="T8" fmla="*/ 190 w 208"/>
                <a:gd name="T9" fmla="*/ 106 h 146"/>
                <a:gd name="T10" fmla="*/ 180 w 208"/>
                <a:gd name="T11" fmla="*/ 86 h 146"/>
                <a:gd name="T12" fmla="*/ 168 w 208"/>
                <a:gd name="T13" fmla="*/ 68 h 146"/>
                <a:gd name="T14" fmla="*/ 154 w 208"/>
                <a:gd name="T15" fmla="*/ 50 h 146"/>
                <a:gd name="T16" fmla="*/ 140 w 208"/>
                <a:gd name="T17" fmla="*/ 32 h 146"/>
                <a:gd name="T18" fmla="*/ 122 w 208"/>
                <a:gd name="T19" fmla="*/ 16 h 146"/>
                <a:gd name="T20" fmla="*/ 104 w 208"/>
                <a:gd name="T21" fmla="*/ 0 h 146"/>
                <a:gd name="T22" fmla="*/ 104 w 208"/>
                <a:gd name="T23" fmla="*/ 0 h 146"/>
                <a:gd name="T24" fmla="*/ 86 w 208"/>
                <a:gd name="T25" fmla="*/ 16 h 146"/>
                <a:gd name="T26" fmla="*/ 68 w 208"/>
                <a:gd name="T27" fmla="*/ 32 h 146"/>
                <a:gd name="T28" fmla="*/ 54 w 208"/>
                <a:gd name="T29" fmla="*/ 50 h 146"/>
                <a:gd name="T30" fmla="*/ 40 w 208"/>
                <a:gd name="T31" fmla="*/ 68 h 146"/>
                <a:gd name="T32" fmla="*/ 28 w 208"/>
                <a:gd name="T33" fmla="*/ 86 h 146"/>
                <a:gd name="T34" fmla="*/ 16 w 208"/>
                <a:gd name="T35" fmla="*/ 106 h 146"/>
                <a:gd name="T36" fmla="*/ 8 w 208"/>
                <a:gd name="T37" fmla="*/ 126 h 146"/>
                <a:gd name="T38" fmla="*/ 0 w 208"/>
                <a:gd name="T39" fmla="*/ 146 h 146"/>
                <a:gd name="T40" fmla="*/ 104 w 208"/>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146">
                  <a:moveTo>
                    <a:pt x="104" y="146"/>
                  </a:moveTo>
                  <a:lnTo>
                    <a:pt x="208" y="146"/>
                  </a:lnTo>
                  <a:lnTo>
                    <a:pt x="208" y="146"/>
                  </a:lnTo>
                  <a:lnTo>
                    <a:pt x="200" y="126"/>
                  </a:lnTo>
                  <a:lnTo>
                    <a:pt x="190" y="106"/>
                  </a:lnTo>
                  <a:lnTo>
                    <a:pt x="180" y="86"/>
                  </a:lnTo>
                  <a:lnTo>
                    <a:pt x="168" y="68"/>
                  </a:lnTo>
                  <a:lnTo>
                    <a:pt x="154" y="50"/>
                  </a:lnTo>
                  <a:lnTo>
                    <a:pt x="140" y="32"/>
                  </a:lnTo>
                  <a:lnTo>
                    <a:pt x="122" y="16"/>
                  </a:lnTo>
                  <a:lnTo>
                    <a:pt x="104" y="0"/>
                  </a:lnTo>
                  <a:lnTo>
                    <a:pt x="104" y="0"/>
                  </a:lnTo>
                  <a:lnTo>
                    <a:pt x="86" y="16"/>
                  </a:lnTo>
                  <a:lnTo>
                    <a:pt x="68" y="32"/>
                  </a:lnTo>
                  <a:lnTo>
                    <a:pt x="54" y="50"/>
                  </a:lnTo>
                  <a:lnTo>
                    <a:pt x="40" y="68"/>
                  </a:lnTo>
                  <a:lnTo>
                    <a:pt x="28" y="86"/>
                  </a:lnTo>
                  <a:lnTo>
                    <a:pt x="16" y="106"/>
                  </a:lnTo>
                  <a:lnTo>
                    <a:pt x="8" y="126"/>
                  </a:lnTo>
                  <a:lnTo>
                    <a:pt x="0" y="146"/>
                  </a:lnTo>
                  <a:lnTo>
                    <a:pt x="104" y="146"/>
                  </a:lnTo>
                  <a:close/>
                </a:path>
              </a:pathLst>
            </a:custGeom>
            <a:solidFill>
              <a:srgbClr val="D9D9D9"/>
            </a:solidFill>
            <a:ln>
              <a:noFill/>
            </a:ln>
          </p:spPr>
          <p:txBody>
            <a:bodyPr vert="horz" wrap="square" lIns="68580" tIns="34290" rIns="68580" bIns="34290" numCol="1" anchor="t" anchorCtr="0" compatLnSpc="1"/>
            <a:lstStyle/>
            <a:p>
              <a:endParaRPr lang="zh-CN" altLang="en-US" sz="1350"/>
            </a:p>
          </p:txBody>
        </p:sp>
        <p:sp>
          <p:nvSpPr>
            <p:cNvPr id="176" name="Freeform 21"/>
            <p:cNvSpPr/>
            <p:nvPr>
              <p:custDataLst>
                <p:tags r:id="rId12"/>
              </p:custDataLst>
            </p:nvPr>
          </p:nvSpPr>
          <p:spPr bwMode="auto">
            <a:xfrm>
              <a:off x="3924935" y="3423285"/>
              <a:ext cx="334645" cy="83185"/>
            </a:xfrm>
            <a:custGeom>
              <a:avLst/>
              <a:gdLst>
                <a:gd name="T0" fmla="*/ 226 w 242"/>
                <a:gd name="T1" fmla="*/ 0 h 60"/>
                <a:gd name="T2" fmla="*/ 122 w 242"/>
                <a:gd name="T3" fmla="*/ 0 h 60"/>
                <a:gd name="T4" fmla="*/ 18 w 242"/>
                <a:gd name="T5" fmla="*/ 0 h 60"/>
                <a:gd name="T6" fmla="*/ 18 w 242"/>
                <a:gd name="T7" fmla="*/ 0 h 60"/>
                <a:gd name="T8" fmla="*/ 8 w 242"/>
                <a:gd name="T9" fmla="*/ 30 h 60"/>
                <a:gd name="T10" fmla="*/ 0 w 242"/>
                <a:gd name="T11" fmla="*/ 60 h 60"/>
                <a:gd name="T12" fmla="*/ 122 w 242"/>
                <a:gd name="T13" fmla="*/ 60 h 60"/>
                <a:gd name="T14" fmla="*/ 242 w 242"/>
                <a:gd name="T15" fmla="*/ 60 h 60"/>
                <a:gd name="T16" fmla="*/ 242 w 242"/>
                <a:gd name="T17" fmla="*/ 60 h 60"/>
                <a:gd name="T18" fmla="*/ 236 w 242"/>
                <a:gd name="T19" fmla="*/ 30 h 60"/>
                <a:gd name="T20" fmla="*/ 226 w 242"/>
                <a:gd name="T21" fmla="*/ 0 h 60"/>
                <a:gd name="T22" fmla="*/ 226 w 242"/>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60">
                  <a:moveTo>
                    <a:pt x="226" y="0"/>
                  </a:moveTo>
                  <a:lnTo>
                    <a:pt x="122" y="0"/>
                  </a:lnTo>
                  <a:lnTo>
                    <a:pt x="18" y="0"/>
                  </a:lnTo>
                  <a:lnTo>
                    <a:pt x="18" y="0"/>
                  </a:lnTo>
                  <a:lnTo>
                    <a:pt x="8" y="30"/>
                  </a:lnTo>
                  <a:lnTo>
                    <a:pt x="0" y="60"/>
                  </a:lnTo>
                  <a:lnTo>
                    <a:pt x="122" y="60"/>
                  </a:lnTo>
                  <a:lnTo>
                    <a:pt x="242" y="60"/>
                  </a:lnTo>
                  <a:lnTo>
                    <a:pt x="242" y="60"/>
                  </a:lnTo>
                  <a:lnTo>
                    <a:pt x="236" y="30"/>
                  </a:lnTo>
                  <a:lnTo>
                    <a:pt x="226" y="0"/>
                  </a:lnTo>
                  <a:lnTo>
                    <a:pt x="226" y="0"/>
                  </a:lnTo>
                  <a:close/>
                </a:path>
              </a:pathLst>
            </a:custGeom>
            <a:solidFill>
              <a:srgbClr val="AC0E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7" name="Freeform 22"/>
            <p:cNvSpPr>
              <a:spLocks noEditPoints="1"/>
            </p:cNvSpPr>
            <p:nvPr>
              <p:custDataLst>
                <p:tags r:id="rId13"/>
              </p:custDataLst>
            </p:nvPr>
          </p:nvSpPr>
          <p:spPr bwMode="auto">
            <a:xfrm>
              <a:off x="3914140" y="3506470"/>
              <a:ext cx="356870" cy="760730"/>
            </a:xfrm>
            <a:custGeom>
              <a:avLst/>
              <a:gdLst>
                <a:gd name="T0" fmla="*/ 130 w 258"/>
                <a:gd name="T1" fmla="*/ 0 h 550"/>
                <a:gd name="T2" fmla="*/ 8 w 258"/>
                <a:gd name="T3" fmla="*/ 0 h 550"/>
                <a:gd name="T4" fmla="*/ 0 w 258"/>
                <a:gd name="T5" fmla="*/ 86 h 550"/>
                <a:gd name="T6" fmla="*/ 8 w 258"/>
                <a:gd name="T7" fmla="*/ 176 h 550"/>
                <a:gd name="T8" fmla="*/ 26 w 258"/>
                <a:gd name="T9" fmla="*/ 264 h 550"/>
                <a:gd name="T10" fmla="*/ 50 w 258"/>
                <a:gd name="T11" fmla="*/ 350 h 550"/>
                <a:gd name="T12" fmla="*/ 94 w 258"/>
                <a:gd name="T13" fmla="*/ 506 h 550"/>
                <a:gd name="T14" fmla="*/ 116 w 258"/>
                <a:gd name="T15" fmla="*/ 550 h 550"/>
                <a:gd name="T16" fmla="*/ 112 w 258"/>
                <a:gd name="T17" fmla="*/ 500 h 550"/>
                <a:gd name="T18" fmla="*/ 112 w 258"/>
                <a:gd name="T19" fmla="*/ 452 h 550"/>
                <a:gd name="T20" fmla="*/ 118 w 258"/>
                <a:gd name="T21" fmla="*/ 404 h 550"/>
                <a:gd name="T22" fmla="*/ 130 w 258"/>
                <a:gd name="T23" fmla="*/ 350 h 550"/>
                <a:gd name="T24" fmla="*/ 138 w 258"/>
                <a:gd name="T25" fmla="*/ 378 h 550"/>
                <a:gd name="T26" fmla="*/ 146 w 258"/>
                <a:gd name="T27" fmla="*/ 428 h 550"/>
                <a:gd name="T28" fmla="*/ 148 w 258"/>
                <a:gd name="T29" fmla="*/ 476 h 550"/>
                <a:gd name="T30" fmla="*/ 144 w 258"/>
                <a:gd name="T31" fmla="*/ 550 h 550"/>
                <a:gd name="T32" fmla="*/ 166 w 258"/>
                <a:gd name="T33" fmla="*/ 506 h 550"/>
                <a:gd name="T34" fmla="*/ 208 w 258"/>
                <a:gd name="T35" fmla="*/ 350 h 550"/>
                <a:gd name="T36" fmla="*/ 222 w 258"/>
                <a:gd name="T37" fmla="*/ 308 h 550"/>
                <a:gd name="T38" fmla="*/ 244 w 258"/>
                <a:gd name="T39" fmla="*/ 220 h 550"/>
                <a:gd name="T40" fmla="*/ 256 w 258"/>
                <a:gd name="T41" fmla="*/ 132 h 550"/>
                <a:gd name="T42" fmla="*/ 256 w 258"/>
                <a:gd name="T43" fmla="*/ 42 h 550"/>
                <a:gd name="T44" fmla="*/ 250 w 258"/>
                <a:gd name="T45" fmla="*/ 0 h 550"/>
                <a:gd name="T46" fmla="*/ 130 w 258"/>
                <a:gd name="T47" fmla="*/ 52 h 550"/>
                <a:gd name="T48" fmla="*/ 168 w 258"/>
                <a:gd name="T49" fmla="*/ 60 h 550"/>
                <a:gd name="T50" fmla="*/ 200 w 258"/>
                <a:gd name="T51" fmla="*/ 80 h 550"/>
                <a:gd name="T52" fmla="*/ 222 w 258"/>
                <a:gd name="T53" fmla="*/ 112 h 550"/>
                <a:gd name="T54" fmla="*/ 230 w 258"/>
                <a:gd name="T55" fmla="*/ 152 h 550"/>
                <a:gd name="T56" fmla="*/ 228 w 258"/>
                <a:gd name="T57" fmla="*/ 172 h 550"/>
                <a:gd name="T58" fmla="*/ 212 w 258"/>
                <a:gd name="T59" fmla="*/ 208 h 550"/>
                <a:gd name="T60" fmla="*/ 186 w 258"/>
                <a:gd name="T61" fmla="*/ 236 h 550"/>
                <a:gd name="T62" fmla="*/ 150 w 258"/>
                <a:gd name="T63" fmla="*/ 250 h 550"/>
                <a:gd name="T64" fmla="*/ 130 w 258"/>
                <a:gd name="T65" fmla="*/ 252 h 550"/>
                <a:gd name="T66" fmla="*/ 90 w 258"/>
                <a:gd name="T67" fmla="*/ 244 h 550"/>
                <a:gd name="T68" fmla="*/ 58 w 258"/>
                <a:gd name="T69" fmla="*/ 224 h 550"/>
                <a:gd name="T70" fmla="*/ 38 w 258"/>
                <a:gd name="T71" fmla="*/ 192 h 550"/>
                <a:gd name="T72" fmla="*/ 30 w 258"/>
                <a:gd name="T73" fmla="*/ 152 h 550"/>
                <a:gd name="T74" fmla="*/ 32 w 258"/>
                <a:gd name="T75" fmla="*/ 132 h 550"/>
                <a:gd name="T76" fmla="*/ 46 w 258"/>
                <a:gd name="T77" fmla="*/ 96 h 550"/>
                <a:gd name="T78" fmla="*/ 74 w 258"/>
                <a:gd name="T79" fmla="*/ 68 h 550"/>
                <a:gd name="T80" fmla="*/ 110 w 258"/>
                <a:gd name="T81" fmla="*/ 54 h 550"/>
                <a:gd name="T82" fmla="*/ 130 w 258"/>
                <a:gd name="T83" fmla="*/ 5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 h="550">
                  <a:moveTo>
                    <a:pt x="250" y="0"/>
                  </a:moveTo>
                  <a:lnTo>
                    <a:pt x="130" y="0"/>
                  </a:lnTo>
                  <a:lnTo>
                    <a:pt x="8" y="0"/>
                  </a:lnTo>
                  <a:lnTo>
                    <a:pt x="8" y="0"/>
                  </a:lnTo>
                  <a:lnTo>
                    <a:pt x="2" y="42"/>
                  </a:lnTo>
                  <a:lnTo>
                    <a:pt x="0" y="86"/>
                  </a:lnTo>
                  <a:lnTo>
                    <a:pt x="2" y="132"/>
                  </a:lnTo>
                  <a:lnTo>
                    <a:pt x="8" y="176"/>
                  </a:lnTo>
                  <a:lnTo>
                    <a:pt x="16" y="220"/>
                  </a:lnTo>
                  <a:lnTo>
                    <a:pt x="26" y="264"/>
                  </a:lnTo>
                  <a:lnTo>
                    <a:pt x="38" y="308"/>
                  </a:lnTo>
                  <a:lnTo>
                    <a:pt x="50" y="350"/>
                  </a:lnTo>
                  <a:lnTo>
                    <a:pt x="112" y="506"/>
                  </a:lnTo>
                  <a:lnTo>
                    <a:pt x="94" y="506"/>
                  </a:lnTo>
                  <a:lnTo>
                    <a:pt x="106" y="550"/>
                  </a:lnTo>
                  <a:lnTo>
                    <a:pt x="116" y="550"/>
                  </a:lnTo>
                  <a:lnTo>
                    <a:pt x="116" y="550"/>
                  </a:lnTo>
                  <a:lnTo>
                    <a:pt x="112" y="500"/>
                  </a:lnTo>
                  <a:lnTo>
                    <a:pt x="112" y="476"/>
                  </a:lnTo>
                  <a:lnTo>
                    <a:pt x="112" y="452"/>
                  </a:lnTo>
                  <a:lnTo>
                    <a:pt x="114" y="428"/>
                  </a:lnTo>
                  <a:lnTo>
                    <a:pt x="118" y="404"/>
                  </a:lnTo>
                  <a:lnTo>
                    <a:pt x="122" y="378"/>
                  </a:lnTo>
                  <a:lnTo>
                    <a:pt x="130" y="350"/>
                  </a:lnTo>
                  <a:lnTo>
                    <a:pt x="130" y="350"/>
                  </a:lnTo>
                  <a:lnTo>
                    <a:pt x="138" y="378"/>
                  </a:lnTo>
                  <a:lnTo>
                    <a:pt x="142" y="404"/>
                  </a:lnTo>
                  <a:lnTo>
                    <a:pt x="146" y="428"/>
                  </a:lnTo>
                  <a:lnTo>
                    <a:pt x="148" y="452"/>
                  </a:lnTo>
                  <a:lnTo>
                    <a:pt x="148" y="476"/>
                  </a:lnTo>
                  <a:lnTo>
                    <a:pt x="148" y="500"/>
                  </a:lnTo>
                  <a:lnTo>
                    <a:pt x="144" y="550"/>
                  </a:lnTo>
                  <a:lnTo>
                    <a:pt x="154" y="550"/>
                  </a:lnTo>
                  <a:lnTo>
                    <a:pt x="166" y="506"/>
                  </a:lnTo>
                  <a:lnTo>
                    <a:pt x="148" y="506"/>
                  </a:lnTo>
                  <a:lnTo>
                    <a:pt x="208" y="350"/>
                  </a:lnTo>
                  <a:lnTo>
                    <a:pt x="208" y="350"/>
                  </a:lnTo>
                  <a:lnTo>
                    <a:pt x="222" y="308"/>
                  </a:lnTo>
                  <a:lnTo>
                    <a:pt x="234" y="264"/>
                  </a:lnTo>
                  <a:lnTo>
                    <a:pt x="244" y="220"/>
                  </a:lnTo>
                  <a:lnTo>
                    <a:pt x="252" y="176"/>
                  </a:lnTo>
                  <a:lnTo>
                    <a:pt x="256" y="132"/>
                  </a:lnTo>
                  <a:lnTo>
                    <a:pt x="258" y="86"/>
                  </a:lnTo>
                  <a:lnTo>
                    <a:pt x="256" y="42"/>
                  </a:lnTo>
                  <a:lnTo>
                    <a:pt x="250" y="0"/>
                  </a:lnTo>
                  <a:lnTo>
                    <a:pt x="250" y="0"/>
                  </a:lnTo>
                  <a:close/>
                  <a:moveTo>
                    <a:pt x="130" y="52"/>
                  </a:moveTo>
                  <a:lnTo>
                    <a:pt x="130" y="52"/>
                  </a:lnTo>
                  <a:lnTo>
                    <a:pt x="150" y="54"/>
                  </a:lnTo>
                  <a:lnTo>
                    <a:pt x="168" y="60"/>
                  </a:lnTo>
                  <a:lnTo>
                    <a:pt x="186" y="68"/>
                  </a:lnTo>
                  <a:lnTo>
                    <a:pt x="200" y="80"/>
                  </a:lnTo>
                  <a:lnTo>
                    <a:pt x="212" y="96"/>
                  </a:lnTo>
                  <a:lnTo>
                    <a:pt x="222" y="112"/>
                  </a:lnTo>
                  <a:lnTo>
                    <a:pt x="228" y="132"/>
                  </a:lnTo>
                  <a:lnTo>
                    <a:pt x="230" y="152"/>
                  </a:lnTo>
                  <a:lnTo>
                    <a:pt x="230" y="152"/>
                  </a:lnTo>
                  <a:lnTo>
                    <a:pt x="228" y="172"/>
                  </a:lnTo>
                  <a:lnTo>
                    <a:pt x="222" y="192"/>
                  </a:lnTo>
                  <a:lnTo>
                    <a:pt x="212" y="208"/>
                  </a:lnTo>
                  <a:lnTo>
                    <a:pt x="200" y="224"/>
                  </a:lnTo>
                  <a:lnTo>
                    <a:pt x="186" y="236"/>
                  </a:lnTo>
                  <a:lnTo>
                    <a:pt x="168" y="244"/>
                  </a:lnTo>
                  <a:lnTo>
                    <a:pt x="150" y="250"/>
                  </a:lnTo>
                  <a:lnTo>
                    <a:pt x="130" y="252"/>
                  </a:lnTo>
                  <a:lnTo>
                    <a:pt x="130" y="252"/>
                  </a:lnTo>
                  <a:lnTo>
                    <a:pt x="110" y="250"/>
                  </a:lnTo>
                  <a:lnTo>
                    <a:pt x="90" y="244"/>
                  </a:lnTo>
                  <a:lnTo>
                    <a:pt x="74" y="236"/>
                  </a:lnTo>
                  <a:lnTo>
                    <a:pt x="58" y="224"/>
                  </a:lnTo>
                  <a:lnTo>
                    <a:pt x="46" y="208"/>
                  </a:lnTo>
                  <a:lnTo>
                    <a:pt x="38" y="192"/>
                  </a:lnTo>
                  <a:lnTo>
                    <a:pt x="32" y="172"/>
                  </a:lnTo>
                  <a:lnTo>
                    <a:pt x="30" y="152"/>
                  </a:lnTo>
                  <a:lnTo>
                    <a:pt x="30" y="152"/>
                  </a:lnTo>
                  <a:lnTo>
                    <a:pt x="32" y="132"/>
                  </a:lnTo>
                  <a:lnTo>
                    <a:pt x="38" y="112"/>
                  </a:lnTo>
                  <a:lnTo>
                    <a:pt x="46" y="96"/>
                  </a:lnTo>
                  <a:lnTo>
                    <a:pt x="58" y="80"/>
                  </a:lnTo>
                  <a:lnTo>
                    <a:pt x="74" y="68"/>
                  </a:lnTo>
                  <a:lnTo>
                    <a:pt x="90" y="60"/>
                  </a:lnTo>
                  <a:lnTo>
                    <a:pt x="110" y="54"/>
                  </a:lnTo>
                  <a:lnTo>
                    <a:pt x="130" y="52"/>
                  </a:lnTo>
                  <a:lnTo>
                    <a:pt x="130" y="52"/>
                  </a:lnTo>
                  <a:close/>
                </a:path>
              </a:pathLst>
            </a:custGeom>
            <a:solidFill>
              <a:srgbClr val="D9D9D9"/>
            </a:solidFill>
            <a:ln>
              <a:noFill/>
            </a:ln>
          </p:spPr>
          <p:txBody>
            <a:bodyPr vert="horz" wrap="square" lIns="68580" tIns="34290" rIns="68580" bIns="34290" numCol="1" anchor="t" anchorCtr="0" compatLnSpc="1"/>
            <a:lstStyle/>
            <a:p>
              <a:endParaRPr lang="zh-CN" altLang="en-US" sz="1350"/>
            </a:p>
          </p:txBody>
        </p:sp>
        <p:sp>
          <p:nvSpPr>
            <p:cNvPr id="178" name="Freeform 23"/>
            <p:cNvSpPr>
              <a:spLocks noEditPoints="1"/>
            </p:cNvSpPr>
            <p:nvPr>
              <p:custDataLst>
                <p:tags r:id="rId14"/>
              </p:custDataLst>
            </p:nvPr>
          </p:nvSpPr>
          <p:spPr bwMode="auto">
            <a:xfrm>
              <a:off x="3955415" y="3578225"/>
              <a:ext cx="276860" cy="276860"/>
            </a:xfrm>
            <a:custGeom>
              <a:avLst/>
              <a:gdLst>
                <a:gd name="T0" fmla="*/ 200 w 200"/>
                <a:gd name="T1" fmla="*/ 100 h 200"/>
                <a:gd name="T2" fmla="*/ 192 w 200"/>
                <a:gd name="T3" fmla="*/ 60 h 200"/>
                <a:gd name="T4" fmla="*/ 170 w 200"/>
                <a:gd name="T5" fmla="*/ 28 h 200"/>
                <a:gd name="T6" fmla="*/ 138 w 200"/>
                <a:gd name="T7" fmla="*/ 8 h 200"/>
                <a:gd name="T8" fmla="*/ 100 w 200"/>
                <a:gd name="T9" fmla="*/ 0 h 200"/>
                <a:gd name="T10" fmla="*/ 80 w 200"/>
                <a:gd name="T11" fmla="*/ 2 h 200"/>
                <a:gd name="T12" fmla="*/ 44 w 200"/>
                <a:gd name="T13" fmla="*/ 16 h 200"/>
                <a:gd name="T14" fmla="*/ 16 w 200"/>
                <a:gd name="T15" fmla="*/ 44 h 200"/>
                <a:gd name="T16" fmla="*/ 2 w 200"/>
                <a:gd name="T17" fmla="*/ 80 h 200"/>
                <a:gd name="T18" fmla="*/ 0 w 200"/>
                <a:gd name="T19" fmla="*/ 100 h 200"/>
                <a:gd name="T20" fmla="*/ 8 w 200"/>
                <a:gd name="T21" fmla="*/ 140 h 200"/>
                <a:gd name="T22" fmla="*/ 28 w 200"/>
                <a:gd name="T23" fmla="*/ 172 h 200"/>
                <a:gd name="T24" fmla="*/ 60 w 200"/>
                <a:gd name="T25" fmla="*/ 192 h 200"/>
                <a:gd name="T26" fmla="*/ 100 w 200"/>
                <a:gd name="T27" fmla="*/ 200 h 200"/>
                <a:gd name="T28" fmla="*/ 120 w 200"/>
                <a:gd name="T29" fmla="*/ 198 h 200"/>
                <a:gd name="T30" fmla="*/ 156 w 200"/>
                <a:gd name="T31" fmla="*/ 184 h 200"/>
                <a:gd name="T32" fmla="*/ 182 w 200"/>
                <a:gd name="T33" fmla="*/ 156 h 200"/>
                <a:gd name="T34" fmla="*/ 198 w 200"/>
                <a:gd name="T35" fmla="*/ 120 h 200"/>
                <a:gd name="T36" fmla="*/ 200 w 200"/>
                <a:gd name="T37" fmla="*/ 100 h 200"/>
                <a:gd name="T38" fmla="*/ 100 w 200"/>
                <a:gd name="T39" fmla="*/ 26 h 200"/>
                <a:gd name="T40" fmla="*/ 128 w 200"/>
                <a:gd name="T41" fmla="*/ 32 h 200"/>
                <a:gd name="T42" fmla="*/ 152 w 200"/>
                <a:gd name="T43" fmla="*/ 48 h 200"/>
                <a:gd name="T44" fmla="*/ 166 w 200"/>
                <a:gd name="T45" fmla="*/ 72 h 200"/>
                <a:gd name="T46" fmla="*/ 172 w 200"/>
                <a:gd name="T47" fmla="*/ 100 h 200"/>
                <a:gd name="T48" fmla="*/ 170 w 200"/>
                <a:gd name="T49" fmla="*/ 114 h 200"/>
                <a:gd name="T50" fmla="*/ 160 w 200"/>
                <a:gd name="T51" fmla="*/ 140 h 200"/>
                <a:gd name="T52" fmla="*/ 140 w 200"/>
                <a:gd name="T53" fmla="*/ 160 h 200"/>
                <a:gd name="T54" fmla="*/ 114 w 200"/>
                <a:gd name="T55" fmla="*/ 172 h 200"/>
                <a:gd name="T56" fmla="*/ 100 w 200"/>
                <a:gd name="T57" fmla="*/ 174 h 200"/>
                <a:gd name="T58" fmla="*/ 72 w 200"/>
                <a:gd name="T59" fmla="*/ 168 h 200"/>
                <a:gd name="T60" fmla="*/ 48 w 200"/>
                <a:gd name="T61" fmla="*/ 152 h 200"/>
                <a:gd name="T62" fmla="*/ 32 w 200"/>
                <a:gd name="T63" fmla="*/ 128 h 200"/>
                <a:gd name="T64" fmla="*/ 28 w 200"/>
                <a:gd name="T65" fmla="*/ 100 h 200"/>
                <a:gd name="T66" fmla="*/ 28 w 200"/>
                <a:gd name="T67" fmla="*/ 86 h 200"/>
                <a:gd name="T68" fmla="*/ 40 w 200"/>
                <a:gd name="T69" fmla="*/ 58 h 200"/>
                <a:gd name="T70" fmla="*/ 60 w 200"/>
                <a:gd name="T71" fmla="*/ 40 h 200"/>
                <a:gd name="T72" fmla="*/ 86 w 200"/>
                <a:gd name="T73" fmla="*/ 28 h 200"/>
                <a:gd name="T74" fmla="*/ 100 w 200"/>
                <a:gd name="T75" fmla="*/ 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0">
                  <a:moveTo>
                    <a:pt x="200" y="100"/>
                  </a:moveTo>
                  <a:lnTo>
                    <a:pt x="200" y="100"/>
                  </a:lnTo>
                  <a:lnTo>
                    <a:pt x="198" y="80"/>
                  </a:lnTo>
                  <a:lnTo>
                    <a:pt x="192" y="60"/>
                  </a:lnTo>
                  <a:lnTo>
                    <a:pt x="182" y="44"/>
                  </a:lnTo>
                  <a:lnTo>
                    <a:pt x="170" y="28"/>
                  </a:lnTo>
                  <a:lnTo>
                    <a:pt x="156" y="16"/>
                  </a:lnTo>
                  <a:lnTo>
                    <a:pt x="138" y="8"/>
                  </a:lnTo>
                  <a:lnTo>
                    <a:pt x="120" y="2"/>
                  </a:lnTo>
                  <a:lnTo>
                    <a:pt x="100" y="0"/>
                  </a:lnTo>
                  <a:lnTo>
                    <a:pt x="100" y="0"/>
                  </a:lnTo>
                  <a:lnTo>
                    <a:pt x="80" y="2"/>
                  </a:lnTo>
                  <a:lnTo>
                    <a:pt x="60" y="8"/>
                  </a:lnTo>
                  <a:lnTo>
                    <a:pt x="44" y="16"/>
                  </a:lnTo>
                  <a:lnTo>
                    <a:pt x="28" y="28"/>
                  </a:lnTo>
                  <a:lnTo>
                    <a:pt x="16" y="44"/>
                  </a:lnTo>
                  <a:lnTo>
                    <a:pt x="8" y="60"/>
                  </a:lnTo>
                  <a:lnTo>
                    <a:pt x="2" y="80"/>
                  </a:lnTo>
                  <a:lnTo>
                    <a:pt x="0" y="100"/>
                  </a:lnTo>
                  <a:lnTo>
                    <a:pt x="0" y="100"/>
                  </a:lnTo>
                  <a:lnTo>
                    <a:pt x="2" y="120"/>
                  </a:lnTo>
                  <a:lnTo>
                    <a:pt x="8" y="140"/>
                  </a:lnTo>
                  <a:lnTo>
                    <a:pt x="16" y="156"/>
                  </a:lnTo>
                  <a:lnTo>
                    <a:pt x="28" y="172"/>
                  </a:lnTo>
                  <a:lnTo>
                    <a:pt x="44" y="184"/>
                  </a:lnTo>
                  <a:lnTo>
                    <a:pt x="60" y="192"/>
                  </a:lnTo>
                  <a:lnTo>
                    <a:pt x="80" y="198"/>
                  </a:lnTo>
                  <a:lnTo>
                    <a:pt x="100" y="200"/>
                  </a:lnTo>
                  <a:lnTo>
                    <a:pt x="100" y="200"/>
                  </a:lnTo>
                  <a:lnTo>
                    <a:pt x="120" y="198"/>
                  </a:lnTo>
                  <a:lnTo>
                    <a:pt x="138" y="192"/>
                  </a:lnTo>
                  <a:lnTo>
                    <a:pt x="156" y="184"/>
                  </a:lnTo>
                  <a:lnTo>
                    <a:pt x="170" y="172"/>
                  </a:lnTo>
                  <a:lnTo>
                    <a:pt x="182" y="156"/>
                  </a:lnTo>
                  <a:lnTo>
                    <a:pt x="192" y="140"/>
                  </a:lnTo>
                  <a:lnTo>
                    <a:pt x="198" y="120"/>
                  </a:lnTo>
                  <a:lnTo>
                    <a:pt x="200" y="100"/>
                  </a:lnTo>
                  <a:lnTo>
                    <a:pt x="200" y="100"/>
                  </a:lnTo>
                  <a:close/>
                  <a:moveTo>
                    <a:pt x="100" y="26"/>
                  </a:moveTo>
                  <a:lnTo>
                    <a:pt x="100" y="26"/>
                  </a:lnTo>
                  <a:lnTo>
                    <a:pt x="114" y="28"/>
                  </a:lnTo>
                  <a:lnTo>
                    <a:pt x="128" y="32"/>
                  </a:lnTo>
                  <a:lnTo>
                    <a:pt x="140" y="40"/>
                  </a:lnTo>
                  <a:lnTo>
                    <a:pt x="152" y="48"/>
                  </a:lnTo>
                  <a:lnTo>
                    <a:pt x="160" y="58"/>
                  </a:lnTo>
                  <a:lnTo>
                    <a:pt x="166" y="72"/>
                  </a:lnTo>
                  <a:lnTo>
                    <a:pt x="170" y="86"/>
                  </a:lnTo>
                  <a:lnTo>
                    <a:pt x="172" y="100"/>
                  </a:lnTo>
                  <a:lnTo>
                    <a:pt x="172" y="100"/>
                  </a:lnTo>
                  <a:lnTo>
                    <a:pt x="170" y="114"/>
                  </a:lnTo>
                  <a:lnTo>
                    <a:pt x="166" y="128"/>
                  </a:lnTo>
                  <a:lnTo>
                    <a:pt x="160" y="140"/>
                  </a:lnTo>
                  <a:lnTo>
                    <a:pt x="152" y="152"/>
                  </a:lnTo>
                  <a:lnTo>
                    <a:pt x="140" y="160"/>
                  </a:lnTo>
                  <a:lnTo>
                    <a:pt x="128" y="168"/>
                  </a:lnTo>
                  <a:lnTo>
                    <a:pt x="114" y="172"/>
                  </a:lnTo>
                  <a:lnTo>
                    <a:pt x="100" y="174"/>
                  </a:lnTo>
                  <a:lnTo>
                    <a:pt x="100" y="174"/>
                  </a:lnTo>
                  <a:lnTo>
                    <a:pt x="86" y="172"/>
                  </a:lnTo>
                  <a:lnTo>
                    <a:pt x="72" y="168"/>
                  </a:lnTo>
                  <a:lnTo>
                    <a:pt x="60" y="160"/>
                  </a:lnTo>
                  <a:lnTo>
                    <a:pt x="48" y="152"/>
                  </a:lnTo>
                  <a:lnTo>
                    <a:pt x="40" y="140"/>
                  </a:lnTo>
                  <a:lnTo>
                    <a:pt x="32" y="128"/>
                  </a:lnTo>
                  <a:lnTo>
                    <a:pt x="28" y="114"/>
                  </a:lnTo>
                  <a:lnTo>
                    <a:pt x="28" y="100"/>
                  </a:lnTo>
                  <a:lnTo>
                    <a:pt x="28" y="100"/>
                  </a:lnTo>
                  <a:lnTo>
                    <a:pt x="28" y="86"/>
                  </a:lnTo>
                  <a:lnTo>
                    <a:pt x="32" y="72"/>
                  </a:lnTo>
                  <a:lnTo>
                    <a:pt x="40" y="58"/>
                  </a:lnTo>
                  <a:lnTo>
                    <a:pt x="48" y="48"/>
                  </a:lnTo>
                  <a:lnTo>
                    <a:pt x="60" y="40"/>
                  </a:lnTo>
                  <a:lnTo>
                    <a:pt x="72" y="32"/>
                  </a:lnTo>
                  <a:lnTo>
                    <a:pt x="86" y="28"/>
                  </a:lnTo>
                  <a:lnTo>
                    <a:pt x="100" y="26"/>
                  </a:lnTo>
                  <a:lnTo>
                    <a:pt x="100" y="26"/>
                  </a:lnTo>
                  <a:close/>
                </a:path>
              </a:pathLst>
            </a:custGeom>
            <a:solidFill>
              <a:srgbClr val="AC0E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9" name="Freeform 24"/>
            <p:cNvSpPr/>
            <p:nvPr>
              <p:custDataLst>
                <p:tags r:id="rId15"/>
              </p:custDataLst>
            </p:nvPr>
          </p:nvSpPr>
          <p:spPr bwMode="auto">
            <a:xfrm>
              <a:off x="3994150" y="3614420"/>
              <a:ext cx="199390" cy="204470"/>
            </a:xfrm>
            <a:custGeom>
              <a:avLst/>
              <a:gdLst>
                <a:gd name="T0" fmla="*/ 144 w 144"/>
                <a:gd name="T1" fmla="*/ 74 h 148"/>
                <a:gd name="T2" fmla="*/ 144 w 144"/>
                <a:gd name="T3" fmla="*/ 74 h 148"/>
                <a:gd name="T4" fmla="*/ 142 w 144"/>
                <a:gd name="T5" fmla="*/ 60 h 148"/>
                <a:gd name="T6" fmla="*/ 138 w 144"/>
                <a:gd name="T7" fmla="*/ 46 h 148"/>
                <a:gd name="T8" fmla="*/ 132 w 144"/>
                <a:gd name="T9" fmla="*/ 32 h 148"/>
                <a:gd name="T10" fmla="*/ 124 w 144"/>
                <a:gd name="T11" fmla="*/ 22 h 148"/>
                <a:gd name="T12" fmla="*/ 112 w 144"/>
                <a:gd name="T13" fmla="*/ 14 h 148"/>
                <a:gd name="T14" fmla="*/ 100 w 144"/>
                <a:gd name="T15" fmla="*/ 6 h 148"/>
                <a:gd name="T16" fmla="*/ 86 w 144"/>
                <a:gd name="T17" fmla="*/ 2 h 148"/>
                <a:gd name="T18" fmla="*/ 72 w 144"/>
                <a:gd name="T19" fmla="*/ 0 h 148"/>
                <a:gd name="T20" fmla="*/ 72 w 144"/>
                <a:gd name="T21" fmla="*/ 0 h 148"/>
                <a:gd name="T22" fmla="*/ 58 w 144"/>
                <a:gd name="T23" fmla="*/ 2 h 148"/>
                <a:gd name="T24" fmla="*/ 44 w 144"/>
                <a:gd name="T25" fmla="*/ 6 h 148"/>
                <a:gd name="T26" fmla="*/ 32 w 144"/>
                <a:gd name="T27" fmla="*/ 14 h 148"/>
                <a:gd name="T28" fmla="*/ 20 w 144"/>
                <a:gd name="T29" fmla="*/ 22 h 148"/>
                <a:gd name="T30" fmla="*/ 12 w 144"/>
                <a:gd name="T31" fmla="*/ 32 h 148"/>
                <a:gd name="T32" fmla="*/ 4 w 144"/>
                <a:gd name="T33" fmla="*/ 46 h 148"/>
                <a:gd name="T34" fmla="*/ 0 w 144"/>
                <a:gd name="T35" fmla="*/ 60 h 148"/>
                <a:gd name="T36" fmla="*/ 0 w 144"/>
                <a:gd name="T37" fmla="*/ 74 h 148"/>
                <a:gd name="T38" fmla="*/ 0 w 144"/>
                <a:gd name="T39" fmla="*/ 74 h 148"/>
                <a:gd name="T40" fmla="*/ 0 w 144"/>
                <a:gd name="T41" fmla="*/ 88 h 148"/>
                <a:gd name="T42" fmla="*/ 4 w 144"/>
                <a:gd name="T43" fmla="*/ 102 h 148"/>
                <a:gd name="T44" fmla="*/ 12 w 144"/>
                <a:gd name="T45" fmla="*/ 114 h 148"/>
                <a:gd name="T46" fmla="*/ 20 w 144"/>
                <a:gd name="T47" fmla="*/ 126 h 148"/>
                <a:gd name="T48" fmla="*/ 32 w 144"/>
                <a:gd name="T49" fmla="*/ 134 h 148"/>
                <a:gd name="T50" fmla="*/ 44 w 144"/>
                <a:gd name="T51" fmla="*/ 142 h 148"/>
                <a:gd name="T52" fmla="*/ 58 w 144"/>
                <a:gd name="T53" fmla="*/ 146 h 148"/>
                <a:gd name="T54" fmla="*/ 72 w 144"/>
                <a:gd name="T55" fmla="*/ 148 h 148"/>
                <a:gd name="T56" fmla="*/ 72 w 144"/>
                <a:gd name="T57" fmla="*/ 148 h 148"/>
                <a:gd name="T58" fmla="*/ 86 w 144"/>
                <a:gd name="T59" fmla="*/ 146 h 148"/>
                <a:gd name="T60" fmla="*/ 100 w 144"/>
                <a:gd name="T61" fmla="*/ 142 h 148"/>
                <a:gd name="T62" fmla="*/ 112 w 144"/>
                <a:gd name="T63" fmla="*/ 134 h 148"/>
                <a:gd name="T64" fmla="*/ 124 w 144"/>
                <a:gd name="T65" fmla="*/ 126 h 148"/>
                <a:gd name="T66" fmla="*/ 132 w 144"/>
                <a:gd name="T67" fmla="*/ 114 h 148"/>
                <a:gd name="T68" fmla="*/ 138 w 144"/>
                <a:gd name="T69" fmla="*/ 102 h 148"/>
                <a:gd name="T70" fmla="*/ 142 w 144"/>
                <a:gd name="T71" fmla="*/ 88 h 148"/>
                <a:gd name="T72" fmla="*/ 144 w 144"/>
                <a:gd name="T73" fmla="*/ 74 h 148"/>
                <a:gd name="T74" fmla="*/ 144 w 144"/>
                <a:gd name="T75"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48">
                  <a:moveTo>
                    <a:pt x="144" y="74"/>
                  </a:moveTo>
                  <a:lnTo>
                    <a:pt x="144" y="74"/>
                  </a:lnTo>
                  <a:lnTo>
                    <a:pt x="142" y="60"/>
                  </a:lnTo>
                  <a:lnTo>
                    <a:pt x="138" y="46"/>
                  </a:lnTo>
                  <a:lnTo>
                    <a:pt x="132" y="32"/>
                  </a:lnTo>
                  <a:lnTo>
                    <a:pt x="124" y="22"/>
                  </a:lnTo>
                  <a:lnTo>
                    <a:pt x="112" y="14"/>
                  </a:lnTo>
                  <a:lnTo>
                    <a:pt x="100" y="6"/>
                  </a:lnTo>
                  <a:lnTo>
                    <a:pt x="86" y="2"/>
                  </a:lnTo>
                  <a:lnTo>
                    <a:pt x="72" y="0"/>
                  </a:lnTo>
                  <a:lnTo>
                    <a:pt x="72" y="0"/>
                  </a:lnTo>
                  <a:lnTo>
                    <a:pt x="58" y="2"/>
                  </a:lnTo>
                  <a:lnTo>
                    <a:pt x="44" y="6"/>
                  </a:lnTo>
                  <a:lnTo>
                    <a:pt x="32" y="14"/>
                  </a:lnTo>
                  <a:lnTo>
                    <a:pt x="20" y="22"/>
                  </a:lnTo>
                  <a:lnTo>
                    <a:pt x="12" y="32"/>
                  </a:lnTo>
                  <a:lnTo>
                    <a:pt x="4" y="46"/>
                  </a:lnTo>
                  <a:lnTo>
                    <a:pt x="0" y="60"/>
                  </a:lnTo>
                  <a:lnTo>
                    <a:pt x="0" y="74"/>
                  </a:lnTo>
                  <a:lnTo>
                    <a:pt x="0" y="74"/>
                  </a:lnTo>
                  <a:lnTo>
                    <a:pt x="0" y="88"/>
                  </a:lnTo>
                  <a:lnTo>
                    <a:pt x="4" y="102"/>
                  </a:lnTo>
                  <a:lnTo>
                    <a:pt x="12" y="114"/>
                  </a:lnTo>
                  <a:lnTo>
                    <a:pt x="20" y="126"/>
                  </a:lnTo>
                  <a:lnTo>
                    <a:pt x="32" y="134"/>
                  </a:lnTo>
                  <a:lnTo>
                    <a:pt x="44" y="142"/>
                  </a:lnTo>
                  <a:lnTo>
                    <a:pt x="58" y="146"/>
                  </a:lnTo>
                  <a:lnTo>
                    <a:pt x="72" y="148"/>
                  </a:lnTo>
                  <a:lnTo>
                    <a:pt x="72" y="148"/>
                  </a:lnTo>
                  <a:lnTo>
                    <a:pt x="86" y="146"/>
                  </a:lnTo>
                  <a:lnTo>
                    <a:pt x="100" y="142"/>
                  </a:lnTo>
                  <a:lnTo>
                    <a:pt x="112" y="134"/>
                  </a:lnTo>
                  <a:lnTo>
                    <a:pt x="124" y="126"/>
                  </a:lnTo>
                  <a:lnTo>
                    <a:pt x="132" y="114"/>
                  </a:lnTo>
                  <a:lnTo>
                    <a:pt x="138" y="102"/>
                  </a:lnTo>
                  <a:lnTo>
                    <a:pt x="142" y="88"/>
                  </a:lnTo>
                  <a:lnTo>
                    <a:pt x="144" y="74"/>
                  </a:lnTo>
                  <a:lnTo>
                    <a:pt x="144" y="74"/>
                  </a:lnTo>
                  <a:close/>
                </a:path>
              </a:pathLst>
            </a:custGeom>
            <a:solidFill>
              <a:srgbClr val="BBDB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0" name="Freeform 25"/>
            <p:cNvSpPr/>
            <p:nvPr>
              <p:custDataLst>
                <p:tags r:id="rId16"/>
              </p:custDataLst>
            </p:nvPr>
          </p:nvSpPr>
          <p:spPr bwMode="auto">
            <a:xfrm>
              <a:off x="4068445" y="3990340"/>
              <a:ext cx="49530" cy="450850"/>
            </a:xfrm>
            <a:custGeom>
              <a:avLst/>
              <a:gdLst>
                <a:gd name="T0" fmla="*/ 32 w 36"/>
                <a:gd name="T1" fmla="*/ 200 h 326"/>
                <a:gd name="T2" fmla="*/ 32 w 36"/>
                <a:gd name="T3" fmla="*/ 200 h 326"/>
                <a:gd name="T4" fmla="*/ 36 w 36"/>
                <a:gd name="T5" fmla="*/ 150 h 326"/>
                <a:gd name="T6" fmla="*/ 36 w 36"/>
                <a:gd name="T7" fmla="*/ 126 h 326"/>
                <a:gd name="T8" fmla="*/ 36 w 36"/>
                <a:gd name="T9" fmla="*/ 102 h 326"/>
                <a:gd name="T10" fmla="*/ 34 w 36"/>
                <a:gd name="T11" fmla="*/ 78 h 326"/>
                <a:gd name="T12" fmla="*/ 30 w 36"/>
                <a:gd name="T13" fmla="*/ 54 h 326"/>
                <a:gd name="T14" fmla="*/ 26 w 36"/>
                <a:gd name="T15" fmla="*/ 28 h 326"/>
                <a:gd name="T16" fmla="*/ 18 w 36"/>
                <a:gd name="T17" fmla="*/ 0 h 326"/>
                <a:gd name="T18" fmla="*/ 18 w 36"/>
                <a:gd name="T19" fmla="*/ 0 h 326"/>
                <a:gd name="T20" fmla="*/ 10 w 36"/>
                <a:gd name="T21" fmla="*/ 28 h 326"/>
                <a:gd name="T22" fmla="*/ 6 w 36"/>
                <a:gd name="T23" fmla="*/ 54 h 326"/>
                <a:gd name="T24" fmla="*/ 2 w 36"/>
                <a:gd name="T25" fmla="*/ 78 h 326"/>
                <a:gd name="T26" fmla="*/ 0 w 36"/>
                <a:gd name="T27" fmla="*/ 102 h 326"/>
                <a:gd name="T28" fmla="*/ 0 w 36"/>
                <a:gd name="T29" fmla="*/ 126 h 326"/>
                <a:gd name="T30" fmla="*/ 0 w 36"/>
                <a:gd name="T31" fmla="*/ 150 h 326"/>
                <a:gd name="T32" fmla="*/ 4 w 36"/>
                <a:gd name="T33" fmla="*/ 200 h 326"/>
                <a:gd name="T34" fmla="*/ 4 w 36"/>
                <a:gd name="T35" fmla="*/ 200 h 326"/>
                <a:gd name="T36" fmla="*/ 8 w 36"/>
                <a:gd name="T37" fmla="*/ 232 h 326"/>
                <a:gd name="T38" fmla="*/ 8 w 36"/>
                <a:gd name="T39" fmla="*/ 232 h 326"/>
                <a:gd name="T40" fmla="*/ 18 w 36"/>
                <a:gd name="T41" fmla="*/ 326 h 326"/>
                <a:gd name="T42" fmla="*/ 18 w 36"/>
                <a:gd name="T43" fmla="*/ 326 h 326"/>
                <a:gd name="T44" fmla="*/ 28 w 36"/>
                <a:gd name="T45" fmla="*/ 232 h 326"/>
                <a:gd name="T46" fmla="*/ 28 w 36"/>
                <a:gd name="T47" fmla="*/ 232 h 326"/>
                <a:gd name="T48" fmla="*/ 32 w 36"/>
                <a:gd name="T49" fmla="*/ 200 h 326"/>
                <a:gd name="T50" fmla="*/ 32 w 36"/>
                <a:gd name="T51" fmla="*/ 20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26">
                  <a:moveTo>
                    <a:pt x="32" y="200"/>
                  </a:moveTo>
                  <a:lnTo>
                    <a:pt x="32" y="200"/>
                  </a:lnTo>
                  <a:lnTo>
                    <a:pt x="36" y="150"/>
                  </a:lnTo>
                  <a:lnTo>
                    <a:pt x="36" y="126"/>
                  </a:lnTo>
                  <a:lnTo>
                    <a:pt x="36" y="102"/>
                  </a:lnTo>
                  <a:lnTo>
                    <a:pt x="34" y="78"/>
                  </a:lnTo>
                  <a:lnTo>
                    <a:pt x="30" y="54"/>
                  </a:lnTo>
                  <a:lnTo>
                    <a:pt x="26" y="28"/>
                  </a:lnTo>
                  <a:lnTo>
                    <a:pt x="18" y="0"/>
                  </a:lnTo>
                  <a:lnTo>
                    <a:pt x="18" y="0"/>
                  </a:lnTo>
                  <a:lnTo>
                    <a:pt x="10" y="28"/>
                  </a:lnTo>
                  <a:lnTo>
                    <a:pt x="6" y="54"/>
                  </a:lnTo>
                  <a:lnTo>
                    <a:pt x="2" y="78"/>
                  </a:lnTo>
                  <a:lnTo>
                    <a:pt x="0" y="102"/>
                  </a:lnTo>
                  <a:lnTo>
                    <a:pt x="0" y="126"/>
                  </a:lnTo>
                  <a:lnTo>
                    <a:pt x="0" y="150"/>
                  </a:lnTo>
                  <a:lnTo>
                    <a:pt x="4" y="200"/>
                  </a:lnTo>
                  <a:lnTo>
                    <a:pt x="4" y="200"/>
                  </a:lnTo>
                  <a:lnTo>
                    <a:pt x="8" y="232"/>
                  </a:lnTo>
                  <a:lnTo>
                    <a:pt x="8" y="232"/>
                  </a:lnTo>
                  <a:lnTo>
                    <a:pt x="18" y="326"/>
                  </a:lnTo>
                  <a:lnTo>
                    <a:pt x="18" y="326"/>
                  </a:lnTo>
                  <a:lnTo>
                    <a:pt x="28" y="232"/>
                  </a:lnTo>
                  <a:lnTo>
                    <a:pt x="28" y="232"/>
                  </a:lnTo>
                  <a:lnTo>
                    <a:pt x="32" y="200"/>
                  </a:lnTo>
                  <a:lnTo>
                    <a:pt x="32" y="200"/>
                  </a:lnTo>
                  <a:close/>
                </a:path>
              </a:pathLst>
            </a:custGeom>
            <a:solidFill>
              <a:srgbClr val="AC0E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1" name="Freeform 26"/>
            <p:cNvSpPr/>
            <p:nvPr>
              <p:custDataLst>
                <p:tags r:id="rId17"/>
              </p:custDataLst>
            </p:nvPr>
          </p:nvSpPr>
          <p:spPr bwMode="auto">
            <a:xfrm>
              <a:off x="4060190" y="4267200"/>
              <a:ext cx="19050" cy="44450"/>
            </a:xfrm>
            <a:custGeom>
              <a:avLst/>
              <a:gdLst>
                <a:gd name="T0" fmla="*/ 14 w 14"/>
                <a:gd name="T1" fmla="*/ 32 h 32"/>
                <a:gd name="T2" fmla="*/ 14 w 14"/>
                <a:gd name="T3" fmla="*/ 32 h 32"/>
                <a:gd name="T4" fmla="*/ 10 w 14"/>
                <a:gd name="T5" fmla="*/ 0 h 32"/>
                <a:gd name="T6" fmla="*/ 0 w 14"/>
                <a:gd name="T7" fmla="*/ 0 h 32"/>
                <a:gd name="T8" fmla="*/ 8 w 14"/>
                <a:gd name="T9" fmla="*/ 32 h 32"/>
                <a:gd name="T10" fmla="*/ 14 w 14"/>
                <a:gd name="T11" fmla="*/ 32 h 32"/>
              </a:gdLst>
              <a:ahLst/>
              <a:cxnLst>
                <a:cxn ang="0">
                  <a:pos x="T0" y="T1"/>
                </a:cxn>
                <a:cxn ang="0">
                  <a:pos x="T2" y="T3"/>
                </a:cxn>
                <a:cxn ang="0">
                  <a:pos x="T4" y="T5"/>
                </a:cxn>
                <a:cxn ang="0">
                  <a:pos x="T6" y="T7"/>
                </a:cxn>
                <a:cxn ang="0">
                  <a:pos x="T8" y="T9"/>
                </a:cxn>
                <a:cxn ang="0">
                  <a:pos x="T10" y="T11"/>
                </a:cxn>
              </a:cxnLst>
              <a:rect l="0" t="0" r="r" b="b"/>
              <a:pathLst>
                <a:path w="14" h="32">
                  <a:moveTo>
                    <a:pt x="14" y="32"/>
                  </a:moveTo>
                  <a:lnTo>
                    <a:pt x="14" y="32"/>
                  </a:lnTo>
                  <a:lnTo>
                    <a:pt x="10" y="0"/>
                  </a:lnTo>
                  <a:lnTo>
                    <a:pt x="0" y="0"/>
                  </a:lnTo>
                  <a:lnTo>
                    <a:pt x="8" y="32"/>
                  </a:lnTo>
                  <a:lnTo>
                    <a:pt x="14" y="32"/>
                  </a:lnTo>
                  <a:close/>
                </a:path>
              </a:pathLst>
            </a:custGeom>
            <a:solidFill>
              <a:srgbClr val="AC0E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2" name="Freeform 27"/>
            <p:cNvSpPr/>
            <p:nvPr>
              <p:custDataLst>
                <p:tags r:id="rId18"/>
              </p:custDataLst>
            </p:nvPr>
          </p:nvSpPr>
          <p:spPr bwMode="auto">
            <a:xfrm>
              <a:off x="4107180" y="4267200"/>
              <a:ext cx="19050" cy="44450"/>
            </a:xfrm>
            <a:custGeom>
              <a:avLst/>
              <a:gdLst>
                <a:gd name="T0" fmla="*/ 4 w 14"/>
                <a:gd name="T1" fmla="*/ 0 h 32"/>
                <a:gd name="T2" fmla="*/ 4 w 14"/>
                <a:gd name="T3" fmla="*/ 0 h 32"/>
                <a:gd name="T4" fmla="*/ 0 w 14"/>
                <a:gd name="T5" fmla="*/ 32 h 32"/>
                <a:gd name="T6" fmla="*/ 6 w 14"/>
                <a:gd name="T7" fmla="*/ 32 h 32"/>
                <a:gd name="T8" fmla="*/ 14 w 14"/>
                <a:gd name="T9" fmla="*/ 0 h 32"/>
                <a:gd name="T10" fmla="*/ 4 w 14"/>
                <a:gd name="T11" fmla="*/ 0 h 32"/>
              </a:gdLst>
              <a:ahLst/>
              <a:cxnLst>
                <a:cxn ang="0">
                  <a:pos x="T0" y="T1"/>
                </a:cxn>
                <a:cxn ang="0">
                  <a:pos x="T2" y="T3"/>
                </a:cxn>
                <a:cxn ang="0">
                  <a:pos x="T4" y="T5"/>
                </a:cxn>
                <a:cxn ang="0">
                  <a:pos x="T6" y="T7"/>
                </a:cxn>
                <a:cxn ang="0">
                  <a:pos x="T8" y="T9"/>
                </a:cxn>
                <a:cxn ang="0">
                  <a:pos x="T10" y="T11"/>
                </a:cxn>
              </a:cxnLst>
              <a:rect l="0" t="0" r="r" b="b"/>
              <a:pathLst>
                <a:path w="14" h="32">
                  <a:moveTo>
                    <a:pt x="4" y="0"/>
                  </a:moveTo>
                  <a:lnTo>
                    <a:pt x="4" y="0"/>
                  </a:lnTo>
                  <a:lnTo>
                    <a:pt x="0" y="32"/>
                  </a:lnTo>
                  <a:lnTo>
                    <a:pt x="6" y="32"/>
                  </a:lnTo>
                  <a:lnTo>
                    <a:pt x="14" y="0"/>
                  </a:lnTo>
                  <a:lnTo>
                    <a:pt x="4" y="0"/>
                  </a:lnTo>
                  <a:close/>
                </a:path>
              </a:pathLst>
            </a:custGeom>
            <a:solidFill>
              <a:srgbClr val="AC0E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3" name="Freeform 28"/>
            <p:cNvSpPr/>
            <p:nvPr>
              <p:custDataLst>
                <p:tags r:id="rId19"/>
              </p:custDataLst>
            </p:nvPr>
          </p:nvSpPr>
          <p:spPr bwMode="auto">
            <a:xfrm>
              <a:off x="4118610" y="3990340"/>
              <a:ext cx="193675" cy="450850"/>
            </a:xfrm>
            <a:custGeom>
              <a:avLst/>
              <a:gdLst>
                <a:gd name="T0" fmla="*/ 18 w 140"/>
                <a:gd name="T1" fmla="*/ 156 h 326"/>
                <a:gd name="T2" fmla="*/ 18 w 140"/>
                <a:gd name="T3" fmla="*/ 156 h 326"/>
                <a:gd name="T4" fmla="*/ 36 w 140"/>
                <a:gd name="T5" fmla="*/ 158 h 326"/>
                <a:gd name="T6" fmla="*/ 50 w 140"/>
                <a:gd name="T7" fmla="*/ 162 h 326"/>
                <a:gd name="T8" fmla="*/ 64 w 140"/>
                <a:gd name="T9" fmla="*/ 168 h 326"/>
                <a:gd name="T10" fmla="*/ 74 w 140"/>
                <a:gd name="T11" fmla="*/ 178 h 326"/>
                <a:gd name="T12" fmla="*/ 82 w 140"/>
                <a:gd name="T13" fmla="*/ 188 h 326"/>
                <a:gd name="T14" fmla="*/ 88 w 140"/>
                <a:gd name="T15" fmla="*/ 200 h 326"/>
                <a:gd name="T16" fmla="*/ 92 w 140"/>
                <a:gd name="T17" fmla="*/ 212 h 326"/>
                <a:gd name="T18" fmla="*/ 96 w 140"/>
                <a:gd name="T19" fmla="*/ 226 h 326"/>
                <a:gd name="T20" fmla="*/ 98 w 140"/>
                <a:gd name="T21" fmla="*/ 254 h 326"/>
                <a:gd name="T22" fmla="*/ 98 w 140"/>
                <a:gd name="T23" fmla="*/ 282 h 326"/>
                <a:gd name="T24" fmla="*/ 96 w 140"/>
                <a:gd name="T25" fmla="*/ 326 h 326"/>
                <a:gd name="T26" fmla="*/ 96 w 140"/>
                <a:gd name="T27" fmla="*/ 326 h 326"/>
                <a:gd name="T28" fmla="*/ 104 w 140"/>
                <a:gd name="T29" fmla="*/ 306 h 326"/>
                <a:gd name="T30" fmla="*/ 112 w 140"/>
                <a:gd name="T31" fmla="*/ 284 h 326"/>
                <a:gd name="T32" fmla="*/ 120 w 140"/>
                <a:gd name="T33" fmla="*/ 260 h 326"/>
                <a:gd name="T34" fmla="*/ 128 w 140"/>
                <a:gd name="T35" fmla="*/ 236 h 326"/>
                <a:gd name="T36" fmla="*/ 132 w 140"/>
                <a:gd name="T37" fmla="*/ 210 h 326"/>
                <a:gd name="T38" fmla="*/ 136 w 140"/>
                <a:gd name="T39" fmla="*/ 184 h 326"/>
                <a:gd name="T40" fmla="*/ 140 w 140"/>
                <a:gd name="T41" fmla="*/ 160 h 326"/>
                <a:gd name="T42" fmla="*/ 140 w 140"/>
                <a:gd name="T43" fmla="*/ 134 h 326"/>
                <a:gd name="T44" fmla="*/ 140 w 140"/>
                <a:gd name="T45" fmla="*/ 110 h 326"/>
                <a:gd name="T46" fmla="*/ 136 w 140"/>
                <a:gd name="T47" fmla="*/ 88 h 326"/>
                <a:gd name="T48" fmla="*/ 130 w 140"/>
                <a:gd name="T49" fmla="*/ 66 h 326"/>
                <a:gd name="T50" fmla="*/ 122 w 140"/>
                <a:gd name="T51" fmla="*/ 48 h 326"/>
                <a:gd name="T52" fmla="*/ 112 w 140"/>
                <a:gd name="T53" fmla="*/ 30 h 326"/>
                <a:gd name="T54" fmla="*/ 98 w 140"/>
                <a:gd name="T55" fmla="*/ 16 h 326"/>
                <a:gd name="T56" fmla="*/ 80 w 140"/>
                <a:gd name="T57" fmla="*/ 6 h 326"/>
                <a:gd name="T58" fmla="*/ 72 w 140"/>
                <a:gd name="T59" fmla="*/ 2 h 326"/>
                <a:gd name="T60" fmla="*/ 60 w 140"/>
                <a:gd name="T61" fmla="*/ 0 h 326"/>
                <a:gd name="T62" fmla="*/ 0 w 140"/>
                <a:gd name="T63" fmla="*/ 156 h 326"/>
                <a:gd name="T64" fmla="*/ 18 w 140"/>
                <a:gd name="T65" fmla="*/ 15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326">
                  <a:moveTo>
                    <a:pt x="18" y="156"/>
                  </a:moveTo>
                  <a:lnTo>
                    <a:pt x="18" y="156"/>
                  </a:lnTo>
                  <a:lnTo>
                    <a:pt x="36" y="158"/>
                  </a:lnTo>
                  <a:lnTo>
                    <a:pt x="50" y="162"/>
                  </a:lnTo>
                  <a:lnTo>
                    <a:pt x="64" y="168"/>
                  </a:lnTo>
                  <a:lnTo>
                    <a:pt x="74" y="178"/>
                  </a:lnTo>
                  <a:lnTo>
                    <a:pt x="82" y="188"/>
                  </a:lnTo>
                  <a:lnTo>
                    <a:pt x="88" y="200"/>
                  </a:lnTo>
                  <a:lnTo>
                    <a:pt x="92" y="212"/>
                  </a:lnTo>
                  <a:lnTo>
                    <a:pt x="96" y="226"/>
                  </a:lnTo>
                  <a:lnTo>
                    <a:pt x="98" y="254"/>
                  </a:lnTo>
                  <a:lnTo>
                    <a:pt x="98" y="282"/>
                  </a:lnTo>
                  <a:lnTo>
                    <a:pt x="96" y="326"/>
                  </a:lnTo>
                  <a:lnTo>
                    <a:pt x="96" y="326"/>
                  </a:lnTo>
                  <a:lnTo>
                    <a:pt x="104" y="306"/>
                  </a:lnTo>
                  <a:lnTo>
                    <a:pt x="112" y="284"/>
                  </a:lnTo>
                  <a:lnTo>
                    <a:pt x="120" y="260"/>
                  </a:lnTo>
                  <a:lnTo>
                    <a:pt x="128" y="236"/>
                  </a:lnTo>
                  <a:lnTo>
                    <a:pt x="132" y="210"/>
                  </a:lnTo>
                  <a:lnTo>
                    <a:pt x="136" y="184"/>
                  </a:lnTo>
                  <a:lnTo>
                    <a:pt x="140" y="160"/>
                  </a:lnTo>
                  <a:lnTo>
                    <a:pt x="140" y="134"/>
                  </a:lnTo>
                  <a:lnTo>
                    <a:pt x="140" y="110"/>
                  </a:lnTo>
                  <a:lnTo>
                    <a:pt x="136" y="88"/>
                  </a:lnTo>
                  <a:lnTo>
                    <a:pt x="130" y="66"/>
                  </a:lnTo>
                  <a:lnTo>
                    <a:pt x="122" y="48"/>
                  </a:lnTo>
                  <a:lnTo>
                    <a:pt x="112" y="30"/>
                  </a:lnTo>
                  <a:lnTo>
                    <a:pt x="98" y="16"/>
                  </a:lnTo>
                  <a:lnTo>
                    <a:pt x="80" y="6"/>
                  </a:lnTo>
                  <a:lnTo>
                    <a:pt x="72" y="2"/>
                  </a:lnTo>
                  <a:lnTo>
                    <a:pt x="60" y="0"/>
                  </a:lnTo>
                  <a:lnTo>
                    <a:pt x="0" y="156"/>
                  </a:lnTo>
                  <a:lnTo>
                    <a:pt x="18" y="156"/>
                  </a:lnTo>
                  <a:close/>
                </a:path>
              </a:pathLst>
            </a:custGeom>
            <a:solidFill>
              <a:srgbClr val="AC0E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4" name="Freeform 29"/>
            <p:cNvSpPr/>
            <p:nvPr>
              <p:custDataLst>
                <p:tags r:id="rId20"/>
              </p:custDataLst>
            </p:nvPr>
          </p:nvSpPr>
          <p:spPr bwMode="auto">
            <a:xfrm>
              <a:off x="3875405" y="3990340"/>
              <a:ext cx="193675" cy="450850"/>
            </a:xfrm>
            <a:custGeom>
              <a:avLst/>
              <a:gdLst>
                <a:gd name="T0" fmla="*/ 140 w 140"/>
                <a:gd name="T1" fmla="*/ 156 h 326"/>
                <a:gd name="T2" fmla="*/ 78 w 140"/>
                <a:gd name="T3" fmla="*/ 0 h 326"/>
                <a:gd name="T4" fmla="*/ 78 w 140"/>
                <a:gd name="T5" fmla="*/ 0 h 326"/>
                <a:gd name="T6" fmla="*/ 68 w 140"/>
                <a:gd name="T7" fmla="*/ 2 h 326"/>
                <a:gd name="T8" fmla="*/ 58 w 140"/>
                <a:gd name="T9" fmla="*/ 6 h 326"/>
                <a:gd name="T10" fmla="*/ 42 w 140"/>
                <a:gd name="T11" fmla="*/ 16 h 326"/>
                <a:gd name="T12" fmla="*/ 28 w 140"/>
                <a:gd name="T13" fmla="*/ 30 h 326"/>
                <a:gd name="T14" fmla="*/ 18 w 140"/>
                <a:gd name="T15" fmla="*/ 48 h 326"/>
                <a:gd name="T16" fmla="*/ 10 w 140"/>
                <a:gd name="T17" fmla="*/ 66 h 326"/>
                <a:gd name="T18" fmla="*/ 4 w 140"/>
                <a:gd name="T19" fmla="*/ 88 h 326"/>
                <a:gd name="T20" fmla="*/ 0 w 140"/>
                <a:gd name="T21" fmla="*/ 110 h 326"/>
                <a:gd name="T22" fmla="*/ 0 w 140"/>
                <a:gd name="T23" fmla="*/ 134 h 326"/>
                <a:gd name="T24" fmla="*/ 0 w 140"/>
                <a:gd name="T25" fmla="*/ 160 h 326"/>
                <a:gd name="T26" fmla="*/ 2 w 140"/>
                <a:gd name="T27" fmla="*/ 184 h 326"/>
                <a:gd name="T28" fmla="*/ 6 w 140"/>
                <a:gd name="T29" fmla="*/ 210 h 326"/>
                <a:gd name="T30" fmla="*/ 12 w 140"/>
                <a:gd name="T31" fmla="*/ 236 h 326"/>
                <a:gd name="T32" fmla="*/ 18 w 140"/>
                <a:gd name="T33" fmla="*/ 260 h 326"/>
                <a:gd name="T34" fmla="*/ 26 w 140"/>
                <a:gd name="T35" fmla="*/ 284 h 326"/>
                <a:gd name="T36" fmla="*/ 34 w 140"/>
                <a:gd name="T37" fmla="*/ 306 h 326"/>
                <a:gd name="T38" fmla="*/ 44 w 140"/>
                <a:gd name="T39" fmla="*/ 326 h 326"/>
                <a:gd name="T40" fmla="*/ 44 w 140"/>
                <a:gd name="T41" fmla="*/ 326 h 326"/>
                <a:gd name="T42" fmla="*/ 40 w 140"/>
                <a:gd name="T43" fmla="*/ 282 h 326"/>
                <a:gd name="T44" fmla="*/ 40 w 140"/>
                <a:gd name="T45" fmla="*/ 254 h 326"/>
                <a:gd name="T46" fmla="*/ 44 w 140"/>
                <a:gd name="T47" fmla="*/ 226 h 326"/>
                <a:gd name="T48" fmla="*/ 46 w 140"/>
                <a:gd name="T49" fmla="*/ 212 h 326"/>
                <a:gd name="T50" fmla="*/ 52 w 140"/>
                <a:gd name="T51" fmla="*/ 200 h 326"/>
                <a:gd name="T52" fmla="*/ 58 w 140"/>
                <a:gd name="T53" fmla="*/ 188 h 326"/>
                <a:gd name="T54" fmla="*/ 66 w 140"/>
                <a:gd name="T55" fmla="*/ 178 h 326"/>
                <a:gd name="T56" fmla="*/ 76 w 140"/>
                <a:gd name="T57" fmla="*/ 168 h 326"/>
                <a:gd name="T58" fmla="*/ 88 w 140"/>
                <a:gd name="T59" fmla="*/ 162 h 326"/>
                <a:gd name="T60" fmla="*/ 104 w 140"/>
                <a:gd name="T61" fmla="*/ 158 h 326"/>
                <a:gd name="T62" fmla="*/ 122 w 140"/>
                <a:gd name="T63" fmla="*/ 156 h 326"/>
                <a:gd name="T64" fmla="*/ 140 w 140"/>
                <a:gd name="T65" fmla="*/ 15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326">
                  <a:moveTo>
                    <a:pt x="140" y="156"/>
                  </a:moveTo>
                  <a:lnTo>
                    <a:pt x="78" y="0"/>
                  </a:lnTo>
                  <a:lnTo>
                    <a:pt x="78" y="0"/>
                  </a:lnTo>
                  <a:lnTo>
                    <a:pt x="68" y="2"/>
                  </a:lnTo>
                  <a:lnTo>
                    <a:pt x="58" y="6"/>
                  </a:lnTo>
                  <a:lnTo>
                    <a:pt x="42" y="16"/>
                  </a:lnTo>
                  <a:lnTo>
                    <a:pt x="28" y="30"/>
                  </a:lnTo>
                  <a:lnTo>
                    <a:pt x="18" y="48"/>
                  </a:lnTo>
                  <a:lnTo>
                    <a:pt x="10" y="66"/>
                  </a:lnTo>
                  <a:lnTo>
                    <a:pt x="4" y="88"/>
                  </a:lnTo>
                  <a:lnTo>
                    <a:pt x="0" y="110"/>
                  </a:lnTo>
                  <a:lnTo>
                    <a:pt x="0" y="134"/>
                  </a:lnTo>
                  <a:lnTo>
                    <a:pt x="0" y="160"/>
                  </a:lnTo>
                  <a:lnTo>
                    <a:pt x="2" y="184"/>
                  </a:lnTo>
                  <a:lnTo>
                    <a:pt x="6" y="210"/>
                  </a:lnTo>
                  <a:lnTo>
                    <a:pt x="12" y="236"/>
                  </a:lnTo>
                  <a:lnTo>
                    <a:pt x="18" y="260"/>
                  </a:lnTo>
                  <a:lnTo>
                    <a:pt x="26" y="284"/>
                  </a:lnTo>
                  <a:lnTo>
                    <a:pt x="34" y="306"/>
                  </a:lnTo>
                  <a:lnTo>
                    <a:pt x="44" y="326"/>
                  </a:lnTo>
                  <a:lnTo>
                    <a:pt x="44" y="326"/>
                  </a:lnTo>
                  <a:lnTo>
                    <a:pt x="40" y="282"/>
                  </a:lnTo>
                  <a:lnTo>
                    <a:pt x="40" y="254"/>
                  </a:lnTo>
                  <a:lnTo>
                    <a:pt x="44" y="226"/>
                  </a:lnTo>
                  <a:lnTo>
                    <a:pt x="46" y="212"/>
                  </a:lnTo>
                  <a:lnTo>
                    <a:pt x="52" y="200"/>
                  </a:lnTo>
                  <a:lnTo>
                    <a:pt x="58" y="188"/>
                  </a:lnTo>
                  <a:lnTo>
                    <a:pt x="66" y="178"/>
                  </a:lnTo>
                  <a:lnTo>
                    <a:pt x="76" y="168"/>
                  </a:lnTo>
                  <a:lnTo>
                    <a:pt x="88" y="162"/>
                  </a:lnTo>
                  <a:lnTo>
                    <a:pt x="104" y="158"/>
                  </a:lnTo>
                  <a:lnTo>
                    <a:pt x="122" y="156"/>
                  </a:lnTo>
                  <a:lnTo>
                    <a:pt x="140" y="156"/>
                  </a:lnTo>
                  <a:close/>
                </a:path>
              </a:pathLst>
            </a:custGeom>
            <a:solidFill>
              <a:srgbClr val="AC0E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5" name="Freeform 30"/>
            <p:cNvSpPr/>
            <p:nvPr>
              <p:custDataLst>
                <p:tags r:id="rId21"/>
              </p:custDataLst>
            </p:nvPr>
          </p:nvSpPr>
          <p:spPr bwMode="auto">
            <a:xfrm>
              <a:off x="4961890" y="4281170"/>
              <a:ext cx="301625" cy="287655"/>
            </a:xfrm>
            <a:custGeom>
              <a:avLst/>
              <a:gdLst>
                <a:gd name="T0" fmla="*/ 134 w 218"/>
                <a:gd name="T1" fmla="*/ 80 h 208"/>
                <a:gd name="T2" fmla="*/ 108 w 218"/>
                <a:gd name="T3" fmla="*/ 0 h 208"/>
                <a:gd name="T4" fmla="*/ 84 w 218"/>
                <a:gd name="T5" fmla="*/ 80 h 208"/>
                <a:gd name="T6" fmla="*/ 0 w 218"/>
                <a:gd name="T7" fmla="*/ 80 h 208"/>
                <a:gd name="T8" fmla="*/ 68 w 218"/>
                <a:gd name="T9" fmla="*/ 128 h 208"/>
                <a:gd name="T10" fmla="*/ 42 w 218"/>
                <a:gd name="T11" fmla="*/ 208 h 208"/>
                <a:gd name="T12" fmla="*/ 108 w 218"/>
                <a:gd name="T13" fmla="*/ 158 h 208"/>
                <a:gd name="T14" fmla="*/ 176 w 218"/>
                <a:gd name="T15" fmla="*/ 208 h 208"/>
                <a:gd name="T16" fmla="*/ 150 w 218"/>
                <a:gd name="T17" fmla="*/ 128 h 208"/>
                <a:gd name="T18" fmla="*/ 218 w 218"/>
                <a:gd name="T19" fmla="*/ 80 h 208"/>
                <a:gd name="T20" fmla="*/ 134 w 218"/>
                <a:gd name="T21" fmla="*/ 8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08">
                  <a:moveTo>
                    <a:pt x="134" y="80"/>
                  </a:moveTo>
                  <a:lnTo>
                    <a:pt x="108" y="0"/>
                  </a:lnTo>
                  <a:lnTo>
                    <a:pt x="84" y="80"/>
                  </a:lnTo>
                  <a:lnTo>
                    <a:pt x="0" y="80"/>
                  </a:lnTo>
                  <a:lnTo>
                    <a:pt x="68" y="128"/>
                  </a:lnTo>
                  <a:lnTo>
                    <a:pt x="42" y="208"/>
                  </a:lnTo>
                  <a:lnTo>
                    <a:pt x="108" y="158"/>
                  </a:lnTo>
                  <a:lnTo>
                    <a:pt x="176" y="208"/>
                  </a:lnTo>
                  <a:lnTo>
                    <a:pt x="150" y="128"/>
                  </a:lnTo>
                  <a:lnTo>
                    <a:pt x="218" y="80"/>
                  </a:lnTo>
                  <a:lnTo>
                    <a:pt x="134" y="80"/>
                  </a:lnTo>
                  <a:close/>
                </a:path>
              </a:pathLst>
            </a:custGeom>
            <a:solidFill>
              <a:srgbClr val="D9D9D9"/>
            </a:solidFill>
            <a:ln>
              <a:noFill/>
            </a:ln>
          </p:spPr>
          <p:txBody>
            <a:bodyPr vert="horz" wrap="square" lIns="68580" tIns="34290" rIns="68580" bIns="34290" numCol="1" anchor="t" anchorCtr="0" compatLnSpc="1"/>
            <a:lstStyle/>
            <a:p>
              <a:endParaRPr lang="zh-CN" altLang="en-US" sz="1350"/>
            </a:p>
          </p:txBody>
        </p:sp>
        <p:sp>
          <p:nvSpPr>
            <p:cNvPr id="186" name="Freeform 33"/>
            <p:cNvSpPr/>
            <p:nvPr>
              <p:custDataLst>
                <p:tags r:id="rId22"/>
              </p:custDataLst>
            </p:nvPr>
          </p:nvSpPr>
          <p:spPr bwMode="auto">
            <a:xfrm>
              <a:off x="4361815" y="4040505"/>
              <a:ext cx="187960" cy="177165"/>
            </a:xfrm>
            <a:custGeom>
              <a:avLst/>
              <a:gdLst>
                <a:gd name="T0" fmla="*/ 84 w 136"/>
                <a:gd name="T1" fmla="*/ 48 h 128"/>
                <a:gd name="T2" fmla="*/ 68 w 136"/>
                <a:gd name="T3" fmla="*/ 0 h 128"/>
                <a:gd name="T4" fmla="*/ 52 w 136"/>
                <a:gd name="T5" fmla="*/ 48 h 128"/>
                <a:gd name="T6" fmla="*/ 0 w 136"/>
                <a:gd name="T7" fmla="*/ 48 h 128"/>
                <a:gd name="T8" fmla="*/ 42 w 136"/>
                <a:gd name="T9" fmla="*/ 78 h 128"/>
                <a:gd name="T10" fmla="*/ 26 w 136"/>
                <a:gd name="T11" fmla="*/ 128 h 128"/>
                <a:gd name="T12" fmla="*/ 68 w 136"/>
                <a:gd name="T13" fmla="*/ 96 h 128"/>
                <a:gd name="T14" fmla="*/ 110 w 136"/>
                <a:gd name="T15" fmla="*/ 128 h 128"/>
                <a:gd name="T16" fmla="*/ 94 w 136"/>
                <a:gd name="T17" fmla="*/ 78 h 128"/>
                <a:gd name="T18" fmla="*/ 136 w 136"/>
                <a:gd name="T19" fmla="*/ 48 h 128"/>
                <a:gd name="T20" fmla="*/ 84 w 136"/>
                <a:gd name="T21"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28">
                  <a:moveTo>
                    <a:pt x="84" y="48"/>
                  </a:moveTo>
                  <a:lnTo>
                    <a:pt x="68" y="0"/>
                  </a:lnTo>
                  <a:lnTo>
                    <a:pt x="52" y="48"/>
                  </a:lnTo>
                  <a:lnTo>
                    <a:pt x="0" y="48"/>
                  </a:lnTo>
                  <a:lnTo>
                    <a:pt x="42" y="78"/>
                  </a:lnTo>
                  <a:lnTo>
                    <a:pt x="26" y="128"/>
                  </a:lnTo>
                  <a:lnTo>
                    <a:pt x="68" y="96"/>
                  </a:lnTo>
                  <a:lnTo>
                    <a:pt x="110" y="128"/>
                  </a:lnTo>
                  <a:lnTo>
                    <a:pt x="94" y="78"/>
                  </a:lnTo>
                  <a:lnTo>
                    <a:pt x="136" y="48"/>
                  </a:lnTo>
                  <a:lnTo>
                    <a:pt x="84" y="48"/>
                  </a:lnTo>
                  <a:close/>
                </a:path>
              </a:pathLst>
            </a:custGeom>
            <a:solidFill>
              <a:srgbClr val="FFFFCC">
                <a:lumMod val="75000"/>
              </a:srgbClr>
            </a:solidFill>
            <a:ln>
              <a:noFill/>
            </a:ln>
          </p:spPr>
          <p:txBody>
            <a:bodyPr vert="horz" wrap="square" lIns="68580" tIns="34290" rIns="68580" bIns="34290" numCol="1" anchor="t" anchorCtr="0" compatLnSpc="1"/>
            <a:lstStyle/>
            <a:p>
              <a:endParaRPr lang="zh-CN" altLang="en-US" sz="1350"/>
            </a:p>
          </p:txBody>
        </p:sp>
        <p:sp>
          <p:nvSpPr>
            <p:cNvPr id="187" name="Freeform 34"/>
            <p:cNvSpPr/>
            <p:nvPr>
              <p:custDataLst>
                <p:tags r:id="rId23"/>
              </p:custDataLst>
            </p:nvPr>
          </p:nvSpPr>
          <p:spPr bwMode="auto">
            <a:xfrm>
              <a:off x="3568065" y="4305935"/>
              <a:ext cx="113665" cy="107950"/>
            </a:xfrm>
            <a:custGeom>
              <a:avLst/>
              <a:gdLst>
                <a:gd name="T0" fmla="*/ 50 w 82"/>
                <a:gd name="T1" fmla="*/ 30 h 78"/>
                <a:gd name="T2" fmla="*/ 40 w 82"/>
                <a:gd name="T3" fmla="*/ 0 h 78"/>
                <a:gd name="T4" fmla="*/ 32 w 82"/>
                <a:gd name="T5" fmla="*/ 30 h 78"/>
                <a:gd name="T6" fmla="*/ 0 w 82"/>
                <a:gd name="T7" fmla="*/ 30 h 78"/>
                <a:gd name="T8" fmla="*/ 26 w 82"/>
                <a:gd name="T9" fmla="*/ 48 h 78"/>
                <a:gd name="T10" fmla="*/ 16 w 82"/>
                <a:gd name="T11" fmla="*/ 78 h 78"/>
                <a:gd name="T12" fmla="*/ 40 w 82"/>
                <a:gd name="T13" fmla="*/ 60 h 78"/>
                <a:gd name="T14" fmla="*/ 66 w 82"/>
                <a:gd name="T15" fmla="*/ 78 h 78"/>
                <a:gd name="T16" fmla="*/ 56 w 82"/>
                <a:gd name="T17" fmla="*/ 48 h 78"/>
                <a:gd name="T18" fmla="*/ 82 w 82"/>
                <a:gd name="T19" fmla="*/ 30 h 78"/>
                <a:gd name="T20" fmla="*/ 50 w 82"/>
                <a:gd name="T21"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0" y="30"/>
                  </a:moveTo>
                  <a:lnTo>
                    <a:pt x="40" y="0"/>
                  </a:lnTo>
                  <a:lnTo>
                    <a:pt x="32" y="30"/>
                  </a:lnTo>
                  <a:lnTo>
                    <a:pt x="0" y="30"/>
                  </a:lnTo>
                  <a:lnTo>
                    <a:pt x="26" y="48"/>
                  </a:lnTo>
                  <a:lnTo>
                    <a:pt x="16" y="78"/>
                  </a:lnTo>
                  <a:lnTo>
                    <a:pt x="40" y="60"/>
                  </a:lnTo>
                  <a:lnTo>
                    <a:pt x="66" y="78"/>
                  </a:lnTo>
                  <a:lnTo>
                    <a:pt x="56" y="48"/>
                  </a:lnTo>
                  <a:lnTo>
                    <a:pt x="82" y="30"/>
                  </a:lnTo>
                  <a:lnTo>
                    <a:pt x="50" y="30"/>
                  </a:lnTo>
                  <a:close/>
                </a:path>
              </a:pathLst>
            </a:custGeom>
            <a:solidFill>
              <a:srgbClr val="FFFFCC">
                <a:lumMod val="75000"/>
              </a:srgbClr>
            </a:solidFill>
            <a:ln>
              <a:noFill/>
            </a:ln>
          </p:spPr>
          <p:txBody>
            <a:bodyPr vert="horz" wrap="square" lIns="68580" tIns="34290" rIns="68580" bIns="34290" numCol="1" anchor="t" anchorCtr="0" compatLnSpc="1"/>
            <a:lstStyle/>
            <a:p>
              <a:endParaRPr lang="zh-CN" altLang="en-US" sz="1350"/>
            </a:p>
          </p:txBody>
        </p:sp>
        <p:sp>
          <p:nvSpPr>
            <p:cNvPr id="188" name="Freeform 35"/>
            <p:cNvSpPr/>
            <p:nvPr>
              <p:custDataLst>
                <p:tags r:id="rId24"/>
              </p:custDataLst>
            </p:nvPr>
          </p:nvSpPr>
          <p:spPr bwMode="auto">
            <a:xfrm>
              <a:off x="4635500" y="4355465"/>
              <a:ext cx="116205" cy="110490"/>
            </a:xfrm>
            <a:custGeom>
              <a:avLst/>
              <a:gdLst>
                <a:gd name="T0" fmla="*/ 52 w 84"/>
                <a:gd name="T1" fmla="*/ 30 h 80"/>
                <a:gd name="T2" fmla="*/ 42 w 84"/>
                <a:gd name="T3" fmla="*/ 0 h 80"/>
                <a:gd name="T4" fmla="*/ 32 w 84"/>
                <a:gd name="T5" fmla="*/ 30 h 80"/>
                <a:gd name="T6" fmla="*/ 0 w 84"/>
                <a:gd name="T7" fmla="*/ 30 h 80"/>
                <a:gd name="T8" fmla="*/ 26 w 84"/>
                <a:gd name="T9" fmla="*/ 48 h 80"/>
                <a:gd name="T10" fmla="*/ 16 w 84"/>
                <a:gd name="T11" fmla="*/ 80 h 80"/>
                <a:gd name="T12" fmla="*/ 42 w 84"/>
                <a:gd name="T13" fmla="*/ 60 h 80"/>
                <a:gd name="T14" fmla="*/ 68 w 84"/>
                <a:gd name="T15" fmla="*/ 80 h 80"/>
                <a:gd name="T16" fmla="*/ 58 w 84"/>
                <a:gd name="T17" fmla="*/ 48 h 80"/>
                <a:gd name="T18" fmla="*/ 84 w 84"/>
                <a:gd name="T19" fmla="*/ 30 h 80"/>
                <a:gd name="T20" fmla="*/ 52 w 84"/>
                <a:gd name="T21"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0">
                  <a:moveTo>
                    <a:pt x="52" y="30"/>
                  </a:moveTo>
                  <a:lnTo>
                    <a:pt x="42" y="0"/>
                  </a:lnTo>
                  <a:lnTo>
                    <a:pt x="32" y="30"/>
                  </a:lnTo>
                  <a:lnTo>
                    <a:pt x="0" y="30"/>
                  </a:lnTo>
                  <a:lnTo>
                    <a:pt x="26" y="48"/>
                  </a:lnTo>
                  <a:lnTo>
                    <a:pt x="16" y="80"/>
                  </a:lnTo>
                  <a:lnTo>
                    <a:pt x="42" y="60"/>
                  </a:lnTo>
                  <a:lnTo>
                    <a:pt x="68" y="80"/>
                  </a:lnTo>
                  <a:lnTo>
                    <a:pt x="58" y="48"/>
                  </a:lnTo>
                  <a:lnTo>
                    <a:pt x="84" y="30"/>
                  </a:lnTo>
                  <a:lnTo>
                    <a:pt x="52" y="30"/>
                  </a:lnTo>
                  <a:close/>
                </a:path>
              </a:pathLst>
            </a:custGeom>
            <a:solidFill>
              <a:srgbClr val="FFFFCC">
                <a:lumMod val="75000"/>
              </a:srgbClr>
            </a:solidFill>
            <a:ln>
              <a:noFill/>
            </a:ln>
          </p:spPr>
          <p:txBody>
            <a:bodyPr vert="horz" wrap="square" lIns="68580" tIns="34290" rIns="68580" bIns="34290" numCol="1" anchor="t" anchorCtr="0" compatLnSpc="1"/>
            <a:lstStyle/>
            <a:p>
              <a:endParaRPr lang="zh-CN" altLang="en-US" sz="1350"/>
            </a:p>
          </p:txBody>
        </p:sp>
        <p:sp>
          <p:nvSpPr>
            <p:cNvPr id="189" name="Freeform 37"/>
            <p:cNvSpPr/>
            <p:nvPr>
              <p:custDataLst>
                <p:tags r:id="rId25"/>
              </p:custDataLst>
            </p:nvPr>
          </p:nvSpPr>
          <p:spPr bwMode="auto">
            <a:xfrm>
              <a:off x="4461510" y="3279775"/>
              <a:ext cx="207645" cy="199390"/>
            </a:xfrm>
            <a:custGeom>
              <a:avLst/>
              <a:gdLst>
                <a:gd name="T0" fmla="*/ 92 w 150"/>
                <a:gd name="T1" fmla="*/ 56 h 144"/>
                <a:gd name="T2" fmla="*/ 74 w 150"/>
                <a:gd name="T3" fmla="*/ 0 h 144"/>
                <a:gd name="T4" fmla="*/ 56 w 150"/>
                <a:gd name="T5" fmla="*/ 56 h 144"/>
                <a:gd name="T6" fmla="*/ 0 w 150"/>
                <a:gd name="T7" fmla="*/ 56 h 144"/>
                <a:gd name="T8" fmla="*/ 46 w 150"/>
                <a:gd name="T9" fmla="*/ 88 h 144"/>
                <a:gd name="T10" fmla="*/ 28 w 150"/>
                <a:gd name="T11" fmla="*/ 144 h 144"/>
                <a:gd name="T12" fmla="*/ 74 w 150"/>
                <a:gd name="T13" fmla="*/ 110 h 144"/>
                <a:gd name="T14" fmla="*/ 122 w 150"/>
                <a:gd name="T15" fmla="*/ 144 h 144"/>
                <a:gd name="T16" fmla="*/ 104 w 150"/>
                <a:gd name="T17" fmla="*/ 88 h 144"/>
                <a:gd name="T18" fmla="*/ 150 w 150"/>
                <a:gd name="T19" fmla="*/ 56 h 144"/>
                <a:gd name="T20" fmla="*/ 92 w 150"/>
                <a:gd name="T21"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4">
                  <a:moveTo>
                    <a:pt x="92" y="56"/>
                  </a:moveTo>
                  <a:lnTo>
                    <a:pt x="74" y="0"/>
                  </a:lnTo>
                  <a:lnTo>
                    <a:pt x="56" y="56"/>
                  </a:lnTo>
                  <a:lnTo>
                    <a:pt x="0" y="56"/>
                  </a:lnTo>
                  <a:lnTo>
                    <a:pt x="46" y="88"/>
                  </a:lnTo>
                  <a:lnTo>
                    <a:pt x="28" y="144"/>
                  </a:lnTo>
                  <a:lnTo>
                    <a:pt x="74" y="110"/>
                  </a:lnTo>
                  <a:lnTo>
                    <a:pt x="122" y="144"/>
                  </a:lnTo>
                  <a:lnTo>
                    <a:pt x="104" y="88"/>
                  </a:lnTo>
                  <a:lnTo>
                    <a:pt x="150" y="56"/>
                  </a:lnTo>
                  <a:lnTo>
                    <a:pt x="92" y="56"/>
                  </a:lnTo>
                  <a:close/>
                </a:path>
              </a:pathLst>
            </a:custGeom>
            <a:solidFill>
              <a:srgbClr val="D9D9D9"/>
            </a:solidFill>
            <a:ln>
              <a:noFill/>
            </a:ln>
          </p:spPr>
          <p:txBody>
            <a:bodyPr vert="horz" wrap="square" lIns="68580" tIns="34290" rIns="68580" bIns="34290" numCol="1" anchor="t" anchorCtr="0" compatLnSpc="1"/>
            <a:lstStyle/>
            <a:p>
              <a:endParaRPr lang="zh-CN" altLang="en-US" sz="1350"/>
            </a:p>
          </p:txBody>
        </p:sp>
        <p:sp>
          <p:nvSpPr>
            <p:cNvPr id="190" name="Freeform 39"/>
            <p:cNvSpPr/>
            <p:nvPr>
              <p:custDataLst>
                <p:tags r:id="rId26"/>
              </p:custDataLst>
            </p:nvPr>
          </p:nvSpPr>
          <p:spPr bwMode="auto">
            <a:xfrm>
              <a:off x="3410585" y="3509645"/>
              <a:ext cx="177165" cy="168910"/>
            </a:xfrm>
            <a:custGeom>
              <a:avLst/>
              <a:gdLst>
                <a:gd name="T0" fmla="*/ 78 w 128"/>
                <a:gd name="T1" fmla="*/ 46 h 122"/>
                <a:gd name="T2" fmla="*/ 64 w 128"/>
                <a:gd name="T3" fmla="*/ 0 h 122"/>
                <a:gd name="T4" fmla="*/ 48 w 128"/>
                <a:gd name="T5" fmla="*/ 46 h 122"/>
                <a:gd name="T6" fmla="*/ 0 w 128"/>
                <a:gd name="T7" fmla="*/ 46 h 122"/>
                <a:gd name="T8" fmla="*/ 38 w 128"/>
                <a:gd name="T9" fmla="*/ 74 h 122"/>
                <a:gd name="T10" fmla="*/ 24 w 128"/>
                <a:gd name="T11" fmla="*/ 122 h 122"/>
                <a:gd name="T12" fmla="*/ 64 w 128"/>
                <a:gd name="T13" fmla="*/ 92 h 122"/>
                <a:gd name="T14" fmla="*/ 102 w 128"/>
                <a:gd name="T15" fmla="*/ 122 h 122"/>
                <a:gd name="T16" fmla="*/ 88 w 128"/>
                <a:gd name="T17" fmla="*/ 74 h 122"/>
                <a:gd name="T18" fmla="*/ 128 w 128"/>
                <a:gd name="T19" fmla="*/ 46 h 122"/>
                <a:gd name="T20" fmla="*/ 78 w 128"/>
                <a:gd name="T21" fmla="*/ 4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22">
                  <a:moveTo>
                    <a:pt x="78" y="46"/>
                  </a:moveTo>
                  <a:lnTo>
                    <a:pt x="64" y="0"/>
                  </a:lnTo>
                  <a:lnTo>
                    <a:pt x="48" y="46"/>
                  </a:lnTo>
                  <a:lnTo>
                    <a:pt x="0" y="46"/>
                  </a:lnTo>
                  <a:lnTo>
                    <a:pt x="38" y="74"/>
                  </a:lnTo>
                  <a:lnTo>
                    <a:pt x="24" y="122"/>
                  </a:lnTo>
                  <a:lnTo>
                    <a:pt x="64" y="92"/>
                  </a:lnTo>
                  <a:lnTo>
                    <a:pt x="102" y="122"/>
                  </a:lnTo>
                  <a:lnTo>
                    <a:pt x="88" y="74"/>
                  </a:lnTo>
                  <a:lnTo>
                    <a:pt x="128" y="46"/>
                  </a:lnTo>
                  <a:lnTo>
                    <a:pt x="78" y="46"/>
                  </a:lnTo>
                  <a:close/>
                </a:path>
              </a:pathLst>
            </a:custGeom>
            <a:solidFill>
              <a:srgbClr val="D9D9D9"/>
            </a:solidFill>
            <a:ln>
              <a:noFill/>
            </a:ln>
          </p:spPr>
          <p:txBody>
            <a:bodyPr vert="horz" wrap="square" lIns="68580" tIns="34290" rIns="68580" bIns="34290" numCol="1" anchor="t" anchorCtr="0" compatLnSpc="1"/>
            <a:lstStyle/>
            <a:p>
              <a:endParaRPr lang="zh-CN" altLang="en-US" sz="1350"/>
            </a:p>
          </p:txBody>
        </p:sp>
        <p:sp>
          <p:nvSpPr>
            <p:cNvPr id="191" name="Freeform 54"/>
            <p:cNvSpPr/>
            <p:nvPr>
              <p:custDataLst>
                <p:tags r:id="rId27"/>
              </p:custDataLst>
            </p:nvPr>
          </p:nvSpPr>
          <p:spPr bwMode="auto">
            <a:xfrm>
              <a:off x="5059045" y="4928235"/>
              <a:ext cx="177165" cy="168910"/>
            </a:xfrm>
            <a:custGeom>
              <a:avLst/>
              <a:gdLst>
                <a:gd name="T0" fmla="*/ 80 w 128"/>
                <a:gd name="T1" fmla="*/ 46 h 122"/>
                <a:gd name="T2" fmla="*/ 64 w 128"/>
                <a:gd name="T3" fmla="*/ 0 h 122"/>
                <a:gd name="T4" fmla="*/ 50 w 128"/>
                <a:gd name="T5" fmla="*/ 46 h 122"/>
                <a:gd name="T6" fmla="*/ 0 w 128"/>
                <a:gd name="T7" fmla="*/ 46 h 122"/>
                <a:gd name="T8" fmla="*/ 40 w 128"/>
                <a:gd name="T9" fmla="*/ 74 h 122"/>
                <a:gd name="T10" fmla="*/ 24 w 128"/>
                <a:gd name="T11" fmla="*/ 122 h 122"/>
                <a:gd name="T12" fmla="*/ 64 w 128"/>
                <a:gd name="T13" fmla="*/ 92 h 122"/>
                <a:gd name="T14" fmla="*/ 104 w 128"/>
                <a:gd name="T15" fmla="*/ 122 h 122"/>
                <a:gd name="T16" fmla="*/ 88 w 128"/>
                <a:gd name="T17" fmla="*/ 74 h 122"/>
                <a:gd name="T18" fmla="*/ 128 w 128"/>
                <a:gd name="T19" fmla="*/ 46 h 122"/>
                <a:gd name="T20" fmla="*/ 80 w 128"/>
                <a:gd name="T21" fmla="*/ 4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22">
                  <a:moveTo>
                    <a:pt x="80" y="46"/>
                  </a:moveTo>
                  <a:lnTo>
                    <a:pt x="64" y="0"/>
                  </a:lnTo>
                  <a:lnTo>
                    <a:pt x="50" y="46"/>
                  </a:lnTo>
                  <a:lnTo>
                    <a:pt x="0" y="46"/>
                  </a:lnTo>
                  <a:lnTo>
                    <a:pt x="40" y="74"/>
                  </a:lnTo>
                  <a:lnTo>
                    <a:pt x="24" y="122"/>
                  </a:lnTo>
                  <a:lnTo>
                    <a:pt x="64" y="92"/>
                  </a:lnTo>
                  <a:lnTo>
                    <a:pt x="104" y="122"/>
                  </a:lnTo>
                  <a:lnTo>
                    <a:pt x="88" y="74"/>
                  </a:lnTo>
                  <a:lnTo>
                    <a:pt x="128" y="46"/>
                  </a:lnTo>
                  <a:lnTo>
                    <a:pt x="80" y="46"/>
                  </a:lnTo>
                  <a:close/>
                </a:path>
              </a:pathLst>
            </a:custGeom>
            <a:solidFill>
              <a:srgbClr val="D9D9D9"/>
            </a:solidFill>
            <a:ln>
              <a:noFill/>
            </a:ln>
          </p:spPr>
          <p:txBody>
            <a:bodyPr vert="horz" wrap="square" lIns="68580" tIns="34290" rIns="68580" bIns="34290" numCol="1" anchor="t" anchorCtr="0" compatLnSpc="1"/>
            <a:lstStyle/>
            <a:p>
              <a:endParaRPr lang="zh-CN" altLang="en-US" sz="135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（二）物联网</a:t>
            </a:r>
          </a:p>
        </p:txBody>
      </p:sp>
      <p:sp>
        <p:nvSpPr>
          <p:cNvPr id="42" name="矩形 41"/>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a:solidFill>
                  <a:schemeClr val="bg1"/>
                </a:solidFill>
              </a:rPr>
              <a:t>1</a:t>
            </a:r>
            <a:r>
              <a:rPr lang="zh-CN" altLang="en-US" dirty="0">
                <a:solidFill>
                  <a:schemeClr val="bg1"/>
                </a:solidFill>
              </a:rPr>
              <a:t>．智慧物流</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TextBox 29"/>
          <p:cNvSpPr txBox="1"/>
          <p:nvPr/>
        </p:nvSpPr>
        <p:spPr>
          <a:xfrm>
            <a:off x="7225945" y="2869297"/>
            <a:ext cx="3907276" cy="2400657"/>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智慧物流以物联网、人工智能、大数据等信息技术为支撑，在物流的运输、仓储、配送等各个环节实现系统感知、全面分析和处理等功能。</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678" y="2428264"/>
            <a:ext cx="5519534" cy="328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（二）物联网</a:t>
            </a:r>
          </a:p>
        </p:txBody>
      </p:sp>
      <p:sp>
        <p:nvSpPr>
          <p:cNvPr id="42" name="矩形 41"/>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a:solidFill>
                  <a:schemeClr val="bg1"/>
                </a:solidFill>
              </a:rPr>
              <a:t>2</a:t>
            </a:r>
            <a:r>
              <a:rPr lang="zh-CN" altLang="en-US" dirty="0" smtClean="0">
                <a:solidFill>
                  <a:schemeClr val="bg1"/>
                </a:solidFill>
              </a:rPr>
              <a:t>．</a:t>
            </a:r>
            <a:r>
              <a:rPr lang="zh-CN" altLang="en-US" dirty="0">
                <a:solidFill>
                  <a:schemeClr val="bg1"/>
                </a:solidFill>
              </a:rPr>
              <a:t>智能交通</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 name="TextBox 14"/>
          <p:cNvSpPr txBox="1"/>
          <p:nvPr/>
        </p:nvSpPr>
        <p:spPr>
          <a:xfrm>
            <a:off x="1274324" y="1999712"/>
            <a:ext cx="10099529" cy="1422954"/>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智能交通是物联网的一种重要体现形式，它利用信息技术将人、车和路紧密地结合起来，可改善交通运输环境、保障交通安全并提高资源利用率。物联网技术在智能交通领域的应</a:t>
            </a:r>
            <a:r>
              <a:rPr lang="zh-CN" altLang="en-US" sz="2000" dirty="0" smtClean="0">
                <a:latin typeface="+mn-ea"/>
                <a:cs typeface="+mn-ea"/>
                <a:sym typeface="Times New Roman" panose="02020603050405020304" pitchFamily="18" charset="0"/>
              </a:rPr>
              <a:t>用包括以下</a:t>
            </a:r>
            <a:r>
              <a:rPr lang="en-US" altLang="zh-CN" sz="2000" dirty="0" smtClean="0">
                <a:latin typeface="+mn-ea"/>
                <a:cs typeface="+mn-ea"/>
                <a:sym typeface="Times New Roman" panose="02020603050405020304" pitchFamily="18" charset="0"/>
              </a:rPr>
              <a:t>6</a:t>
            </a:r>
            <a:r>
              <a:rPr lang="zh-CN" altLang="en-US" sz="2000" dirty="0" smtClean="0">
                <a:latin typeface="+mn-ea"/>
                <a:cs typeface="+mn-ea"/>
                <a:sym typeface="Times New Roman" panose="02020603050405020304" pitchFamily="18" charset="0"/>
              </a:rPr>
              <a:t>种。</a:t>
            </a:r>
            <a:endParaRPr lang="en-US" altLang="zh-CN" sz="2000" dirty="0" smtClean="0">
              <a:latin typeface="+mn-ea"/>
              <a:cs typeface="+mn-ea"/>
              <a:sym typeface="Times New Roman" panose="02020603050405020304" pitchFamily="18" charset="0"/>
            </a:endParaRPr>
          </a:p>
        </p:txBody>
      </p:sp>
      <p:grpSp>
        <p:nvGrpSpPr>
          <p:cNvPr id="16" name="组合 15"/>
          <p:cNvGrpSpPr/>
          <p:nvPr/>
        </p:nvGrpSpPr>
        <p:grpSpPr>
          <a:xfrm>
            <a:off x="2060270" y="4049996"/>
            <a:ext cx="7844356" cy="2075882"/>
            <a:chOff x="2652" y="4613"/>
            <a:chExt cx="9095" cy="1574"/>
          </a:xfrm>
        </p:grpSpPr>
        <p:sp>
          <p:nvSpPr>
            <p:cNvPr id="17" name="矩形 16"/>
            <p:cNvSpPr/>
            <p:nvPr>
              <p:custDataLst>
                <p:tags r:id="rId1"/>
              </p:custDataLst>
            </p:nvPr>
          </p:nvSpPr>
          <p:spPr>
            <a:xfrm>
              <a:off x="2652" y="4613"/>
              <a:ext cx="315" cy="315"/>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18" name="文本框 1166"/>
            <p:cNvSpPr txBox="1"/>
            <p:nvPr>
              <p:custDataLst>
                <p:tags r:id="rId2"/>
              </p:custDataLst>
            </p:nvPr>
          </p:nvSpPr>
          <p:spPr>
            <a:xfrm>
              <a:off x="2764" y="4704"/>
              <a:ext cx="467" cy="436"/>
            </a:xfrm>
            <a:prstGeom prst="rect">
              <a:avLst/>
            </a:prstGeom>
            <a:noFill/>
          </p:spPr>
          <p:txBody>
            <a:bodyPr wrap="square" lIns="0" tIns="0" rIns="0" bIns="0" anchor="ctr">
              <a:normAutofit fontScale="97500"/>
            </a:bodyPr>
            <a:lstStyle/>
            <a:p>
              <a:pPr algn="ctr"/>
              <a:r>
                <a:rPr lang="en-US" altLang="zh-CN" sz="1650" b="1" spc="300" dirty="0">
                  <a:solidFill>
                    <a:srgbClr val="1D6DC2"/>
                  </a:solidFill>
                  <a:latin typeface="Arial" panose="020B0604020202020204" pitchFamily="34" charset="0"/>
                  <a:ea typeface="微软雅黑" panose="020B0503020204020204" pitchFamily="34" charset="-122"/>
                </a:rPr>
                <a:t>01</a:t>
              </a:r>
            </a:p>
          </p:txBody>
        </p:sp>
        <p:sp>
          <p:nvSpPr>
            <p:cNvPr id="19" name="文本框 61"/>
            <p:cNvSpPr txBox="1"/>
            <p:nvPr>
              <p:custDataLst>
                <p:tags r:id="rId3"/>
              </p:custDataLst>
            </p:nvPr>
          </p:nvSpPr>
          <p:spPr>
            <a:xfrm flipH="1">
              <a:off x="3242" y="4679"/>
              <a:ext cx="2189" cy="488"/>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30000"/>
                </a:lnSpc>
              </a:pPr>
              <a:r>
                <a:rPr lang="zh-CN" altLang="en-US" sz="2100" b="1" spc="300" dirty="0">
                  <a:solidFill>
                    <a:srgbClr val="000000">
                      <a:lumMod val="65000"/>
                      <a:lumOff val="35000"/>
                    </a:srgbClr>
                  </a:solidFill>
                </a:rPr>
                <a:t>智能</a:t>
              </a:r>
              <a:r>
                <a:rPr lang="zh-CN" altLang="en-US" sz="2100" b="1" spc="300" dirty="0" smtClean="0">
                  <a:solidFill>
                    <a:srgbClr val="000000">
                      <a:lumMod val="65000"/>
                      <a:lumOff val="35000"/>
                    </a:srgbClr>
                  </a:solidFill>
                </a:rPr>
                <a:t>公交车</a:t>
              </a:r>
              <a:endParaRPr lang="zh-CN" altLang="en-US" sz="2100" b="1" spc="300" dirty="0">
                <a:solidFill>
                  <a:srgbClr val="000000">
                    <a:lumMod val="65000"/>
                    <a:lumOff val="35000"/>
                  </a:srgbClr>
                </a:solidFill>
              </a:endParaRPr>
            </a:p>
          </p:txBody>
        </p:sp>
        <p:sp>
          <p:nvSpPr>
            <p:cNvPr id="20" name="矩形 19"/>
            <p:cNvSpPr/>
            <p:nvPr>
              <p:custDataLst>
                <p:tags r:id="rId4"/>
              </p:custDataLst>
            </p:nvPr>
          </p:nvSpPr>
          <p:spPr>
            <a:xfrm>
              <a:off x="2967" y="4926"/>
              <a:ext cx="241" cy="241"/>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21" name="矩形 20"/>
            <p:cNvSpPr/>
            <p:nvPr>
              <p:custDataLst>
                <p:tags r:id="rId5"/>
              </p:custDataLst>
            </p:nvPr>
          </p:nvSpPr>
          <p:spPr>
            <a:xfrm>
              <a:off x="5810" y="4613"/>
              <a:ext cx="315" cy="315"/>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22" name="文本框 1170"/>
            <p:cNvSpPr txBox="1"/>
            <p:nvPr>
              <p:custDataLst>
                <p:tags r:id="rId6"/>
              </p:custDataLst>
            </p:nvPr>
          </p:nvSpPr>
          <p:spPr>
            <a:xfrm>
              <a:off x="5923" y="4704"/>
              <a:ext cx="467" cy="436"/>
            </a:xfrm>
            <a:prstGeom prst="rect">
              <a:avLst/>
            </a:prstGeom>
            <a:noFill/>
          </p:spPr>
          <p:txBody>
            <a:bodyPr wrap="square" lIns="0" tIns="0" rIns="0" bIns="0" anchor="ctr">
              <a:normAutofit fontScale="97500"/>
            </a:bodyPr>
            <a:lstStyle/>
            <a:p>
              <a:pPr algn="ctr"/>
              <a:r>
                <a:rPr lang="en-US" altLang="zh-CN" sz="1650" b="1" spc="300" dirty="0">
                  <a:solidFill>
                    <a:srgbClr val="1D6DC2"/>
                  </a:solidFill>
                  <a:latin typeface="Arial" panose="020B0604020202020204" pitchFamily="34" charset="0"/>
                  <a:ea typeface="微软雅黑" panose="020B0503020204020204" pitchFamily="34" charset="-122"/>
                </a:rPr>
                <a:t>02</a:t>
              </a:r>
            </a:p>
          </p:txBody>
        </p:sp>
        <p:sp>
          <p:nvSpPr>
            <p:cNvPr id="23" name="文本框 61"/>
            <p:cNvSpPr txBox="1"/>
            <p:nvPr>
              <p:custDataLst>
                <p:tags r:id="rId7"/>
              </p:custDataLst>
            </p:nvPr>
          </p:nvSpPr>
          <p:spPr>
            <a:xfrm flipH="1">
              <a:off x="6401" y="4679"/>
              <a:ext cx="2189" cy="488"/>
            </a:xfrm>
            <a:prstGeom prst="rect">
              <a:avLst/>
            </a:prstGeom>
            <a:noFill/>
          </p:spPr>
          <p:txBody>
            <a:bodyPr wrap="square" rtlCol="0">
              <a:normAutofit fontScale="97500"/>
            </a:bodyPr>
            <a:lstStyle>
              <a:defPPr>
                <a:defRPr lang="zh-CN"/>
              </a:defPPr>
              <a:lvl1pPr>
                <a:lnSpc>
                  <a:spcPct val="130000"/>
                </a:lnSpc>
                <a:defRPr sz="2100" b="1" spc="300">
                  <a:solidFill>
                    <a:srgbClr val="000000">
                      <a:lumMod val="65000"/>
                      <a:lumOff val="35000"/>
                    </a:srgbClr>
                  </a:solidFill>
                  <a:latin typeface="Arial" panose="020B0604020202020204" pitchFamily="34" charset="0"/>
                  <a:ea typeface="微软雅黑" panose="020B0503020204020204" pitchFamily="34" charset="-122"/>
                  <a:cs typeface="+mn-ea"/>
                </a:defRPr>
              </a:lvl1pPr>
              <a:lvl2pPr>
                <a:defRPr>
                  <a:solidFill>
                    <a:srgbClr val="000000"/>
                  </a:solidFill>
                  <a:latin typeface="Arial" panose="020B0604020202020204" pitchFamily="34" charset="0"/>
                  <a:ea typeface="微软雅黑" panose="020B0503020204020204" pitchFamily="34" charset="-122"/>
                  <a:cs typeface="+mn-ea"/>
                </a:defRPr>
              </a:lvl2pPr>
              <a:lvl3pPr>
                <a:defRPr>
                  <a:solidFill>
                    <a:srgbClr val="000000"/>
                  </a:solidFill>
                  <a:latin typeface="Arial" panose="020B0604020202020204" pitchFamily="34" charset="0"/>
                  <a:ea typeface="微软雅黑" panose="020B0503020204020204" pitchFamily="34" charset="-122"/>
                  <a:cs typeface="+mn-ea"/>
                </a:defRPr>
              </a:lvl3pPr>
              <a:lvl4pPr>
                <a:defRPr>
                  <a:solidFill>
                    <a:srgbClr val="000000"/>
                  </a:solidFill>
                  <a:latin typeface="Arial" panose="020B0604020202020204" pitchFamily="34" charset="0"/>
                  <a:ea typeface="微软雅黑" panose="020B0503020204020204" pitchFamily="34" charset="-122"/>
                  <a:cs typeface="+mn-ea"/>
                </a:defRPr>
              </a:lvl4pPr>
              <a:lvl5pPr>
                <a:defRPr>
                  <a:solidFill>
                    <a:srgbClr val="000000"/>
                  </a:solidFill>
                  <a:latin typeface="Arial" panose="020B0604020202020204" pitchFamily="34" charset="0"/>
                  <a:ea typeface="微软雅黑" panose="020B0503020204020204" pitchFamily="34" charset="-122"/>
                  <a:cs typeface="+mn-ea"/>
                </a:defRPr>
              </a:lvl5pPr>
              <a:lvl6pPr>
                <a:defRPr>
                  <a:solidFill>
                    <a:srgbClr val="000000"/>
                  </a:solidFill>
                  <a:latin typeface="Arial" panose="020B0604020202020204" pitchFamily="34" charset="0"/>
                  <a:ea typeface="微软雅黑" panose="020B0503020204020204" pitchFamily="34" charset="-122"/>
                  <a:cs typeface="+mn-ea"/>
                </a:defRPr>
              </a:lvl6pPr>
              <a:lvl7pPr>
                <a:defRPr>
                  <a:solidFill>
                    <a:srgbClr val="000000"/>
                  </a:solidFill>
                  <a:latin typeface="Arial" panose="020B0604020202020204" pitchFamily="34" charset="0"/>
                  <a:ea typeface="微软雅黑" panose="020B0503020204020204" pitchFamily="34" charset="-122"/>
                  <a:cs typeface="+mn-ea"/>
                </a:defRPr>
              </a:lvl7pPr>
              <a:lvl8pPr>
                <a:defRPr>
                  <a:solidFill>
                    <a:srgbClr val="000000"/>
                  </a:solidFill>
                  <a:latin typeface="Arial" panose="020B0604020202020204" pitchFamily="34" charset="0"/>
                  <a:ea typeface="微软雅黑" panose="020B0503020204020204" pitchFamily="34" charset="-122"/>
                  <a:cs typeface="+mn-ea"/>
                </a:defRPr>
              </a:lvl8pPr>
              <a:lvl9pPr>
                <a:defRPr>
                  <a:solidFill>
                    <a:srgbClr val="000000"/>
                  </a:solidFill>
                  <a:latin typeface="Arial" panose="020B0604020202020204" pitchFamily="34" charset="0"/>
                  <a:ea typeface="微软雅黑" panose="020B0503020204020204" pitchFamily="34" charset="-122"/>
                  <a:cs typeface="+mn-ea"/>
                </a:defRPr>
              </a:lvl9pPr>
            </a:lstStyle>
            <a:p>
              <a:r>
                <a:rPr lang="zh-CN" altLang="en-US" dirty="0"/>
                <a:t>智慧停车</a:t>
              </a:r>
            </a:p>
          </p:txBody>
        </p:sp>
        <p:sp>
          <p:nvSpPr>
            <p:cNvPr id="24" name="矩形 23"/>
            <p:cNvSpPr/>
            <p:nvPr>
              <p:custDataLst>
                <p:tags r:id="rId8"/>
              </p:custDataLst>
            </p:nvPr>
          </p:nvSpPr>
          <p:spPr>
            <a:xfrm>
              <a:off x="6125" y="4926"/>
              <a:ext cx="241" cy="241"/>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25" name="矩形 24"/>
            <p:cNvSpPr/>
            <p:nvPr>
              <p:custDataLst>
                <p:tags r:id="rId9"/>
              </p:custDataLst>
            </p:nvPr>
          </p:nvSpPr>
          <p:spPr>
            <a:xfrm>
              <a:off x="8969" y="4613"/>
              <a:ext cx="315" cy="315"/>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26" name="文本框 1174"/>
            <p:cNvSpPr txBox="1"/>
            <p:nvPr>
              <p:custDataLst>
                <p:tags r:id="rId10"/>
              </p:custDataLst>
            </p:nvPr>
          </p:nvSpPr>
          <p:spPr>
            <a:xfrm>
              <a:off x="9081" y="4704"/>
              <a:ext cx="467" cy="436"/>
            </a:xfrm>
            <a:prstGeom prst="rect">
              <a:avLst/>
            </a:prstGeom>
            <a:noFill/>
          </p:spPr>
          <p:txBody>
            <a:bodyPr wrap="square" lIns="0" tIns="0" rIns="0" bIns="0" anchor="ctr">
              <a:normAutofit fontScale="97500"/>
            </a:bodyPr>
            <a:lstStyle/>
            <a:p>
              <a:pPr algn="ctr"/>
              <a:r>
                <a:rPr lang="en-US" altLang="zh-CN" sz="1650" b="1" spc="300" dirty="0">
                  <a:solidFill>
                    <a:srgbClr val="1D6DC2"/>
                  </a:solidFill>
                  <a:latin typeface="Arial" panose="020B0604020202020204" pitchFamily="34" charset="0"/>
                  <a:ea typeface="微软雅黑" panose="020B0503020204020204" pitchFamily="34" charset="-122"/>
                </a:rPr>
                <a:t>03</a:t>
              </a:r>
            </a:p>
          </p:txBody>
        </p:sp>
        <p:sp>
          <p:nvSpPr>
            <p:cNvPr id="27" name="文本框 61"/>
            <p:cNvSpPr txBox="1"/>
            <p:nvPr>
              <p:custDataLst>
                <p:tags r:id="rId11"/>
              </p:custDataLst>
            </p:nvPr>
          </p:nvSpPr>
          <p:spPr>
            <a:xfrm flipH="1">
              <a:off x="9559" y="4679"/>
              <a:ext cx="2189" cy="488"/>
            </a:xfrm>
            <a:prstGeom prst="rect">
              <a:avLst/>
            </a:prstGeom>
            <a:noFill/>
          </p:spPr>
          <p:txBody>
            <a:bodyPr wrap="square" rtlCol="0">
              <a:normAutofit fontScale="97500"/>
            </a:bodyPr>
            <a:lstStyle>
              <a:defPPr>
                <a:defRPr lang="zh-CN"/>
              </a:defPPr>
              <a:lvl1pPr>
                <a:lnSpc>
                  <a:spcPct val="130000"/>
                </a:lnSpc>
                <a:defRPr sz="2100" b="1" spc="300">
                  <a:solidFill>
                    <a:srgbClr val="000000">
                      <a:lumMod val="65000"/>
                      <a:lumOff val="35000"/>
                    </a:srgbClr>
                  </a:solidFill>
                  <a:latin typeface="Arial" panose="020B0604020202020204" pitchFamily="34" charset="0"/>
                  <a:ea typeface="微软雅黑" panose="020B0503020204020204" pitchFamily="34" charset="-122"/>
                  <a:cs typeface="+mn-ea"/>
                </a:defRPr>
              </a:lvl1pPr>
              <a:lvl2pPr>
                <a:defRPr>
                  <a:solidFill>
                    <a:srgbClr val="000000"/>
                  </a:solidFill>
                  <a:latin typeface="Arial" panose="020B0604020202020204" pitchFamily="34" charset="0"/>
                  <a:ea typeface="微软雅黑" panose="020B0503020204020204" pitchFamily="34" charset="-122"/>
                  <a:cs typeface="+mn-ea"/>
                </a:defRPr>
              </a:lvl2pPr>
              <a:lvl3pPr>
                <a:defRPr>
                  <a:solidFill>
                    <a:srgbClr val="000000"/>
                  </a:solidFill>
                  <a:latin typeface="Arial" panose="020B0604020202020204" pitchFamily="34" charset="0"/>
                  <a:ea typeface="微软雅黑" panose="020B0503020204020204" pitchFamily="34" charset="-122"/>
                  <a:cs typeface="+mn-ea"/>
                </a:defRPr>
              </a:lvl3pPr>
              <a:lvl4pPr>
                <a:defRPr>
                  <a:solidFill>
                    <a:srgbClr val="000000"/>
                  </a:solidFill>
                  <a:latin typeface="Arial" panose="020B0604020202020204" pitchFamily="34" charset="0"/>
                  <a:ea typeface="微软雅黑" panose="020B0503020204020204" pitchFamily="34" charset="-122"/>
                  <a:cs typeface="+mn-ea"/>
                </a:defRPr>
              </a:lvl4pPr>
              <a:lvl5pPr>
                <a:defRPr>
                  <a:solidFill>
                    <a:srgbClr val="000000"/>
                  </a:solidFill>
                  <a:latin typeface="Arial" panose="020B0604020202020204" pitchFamily="34" charset="0"/>
                  <a:ea typeface="微软雅黑" panose="020B0503020204020204" pitchFamily="34" charset="-122"/>
                  <a:cs typeface="+mn-ea"/>
                </a:defRPr>
              </a:lvl5pPr>
              <a:lvl6pPr>
                <a:defRPr>
                  <a:solidFill>
                    <a:srgbClr val="000000"/>
                  </a:solidFill>
                  <a:latin typeface="Arial" panose="020B0604020202020204" pitchFamily="34" charset="0"/>
                  <a:ea typeface="微软雅黑" panose="020B0503020204020204" pitchFamily="34" charset="-122"/>
                  <a:cs typeface="+mn-ea"/>
                </a:defRPr>
              </a:lvl6pPr>
              <a:lvl7pPr>
                <a:defRPr>
                  <a:solidFill>
                    <a:srgbClr val="000000"/>
                  </a:solidFill>
                  <a:latin typeface="Arial" panose="020B0604020202020204" pitchFamily="34" charset="0"/>
                  <a:ea typeface="微软雅黑" panose="020B0503020204020204" pitchFamily="34" charset="-122"/>
                  <a:cs typeface="+mn-ea"/>
                </a:defRPr>
              </a:lvl7pPr>
              <a:lvl8pPr>
                <a:defRPr>
                  <a:solidFill>
                    <a:srgbClr val="000000"/>
                  </a:solidFill>
                  <a:latin typeface="Arial" panose="020B0604020202020204" pitchFamily="34" charset="0"/>
                  <a:ea typeface="微软雅黑" panose="020B0503020204020204" pitchFamily="34" charset="-122"/>
                  <a:cs typeface="+mn-ea"/>
                </a:defRPr>
              </a:lvl8pPr>
              <a:lvl9pPr>
                <a:defRPr>
                  <a:solidFill>
                    <a:srgbClr val="000000"/>
                  </a:solidFill>
                  <a:latin typeface="Arial" panose="020B0604020202020204" pitchFamily="34" charset="0"/>
                  <a:ea typeface="微软雅黑" panose="020B0503020204020204" pitchFamily="34" charset="-122"/>
                  <a:cs typeface="+mn-ea"/>
                </a:defRPr>
              </a:lvl9pPr>
            </a:lstStyle>
            <a:p>
              <a:r>
                <a:rPr lang="zh-CN" altLang="en-US" dirty="0"/>
                <a:t>共享单车</a:t>
              </a:r>
            </a:p>
          </p:txBody>
        </p:sp>
        <p:sp>
          <p:nvSpPr>
            <p:cNvPr id="28" name="矩形 27"/>
            <p:cNvSpPr/>
            <p:nvPr>
              <p:custDataLst>
                <p:tags r:id="rId12"/>
              </p:custDataLst>
            </p:nvPr>
          </p:nvSpPr>
          <p:spPr>
            <a:xfrm>
              <a:off x="9284" y="4926"/>
              <a:ext cx="241" cy="241"/>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29" name="矩形 28"/>
            <p:cNvSpPr/>
            <p:nvPr>
              <p:custDataLst>
                <p:tags r:id="rId13"/>
              </p:custDataLst>
            </p:nvPr>
          </p:nvSpPr>
          <p:spPr>
            <a:xfrm>
              <a:off x="2652" y="5633"/>
              <a:ext cx="315" cy="315"/>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31" name="文本框 1178"/>
            <p:cNvSpPr txBox="1"/>
            <p:nvPr>
              <p:custDataLst>
                <p:tags r:id="rId14"/>
              </p:custDataLst>
            </p:nvPr>
          </p:nvSpPr>
          <p:spPr>
            <a:xfrm>
              <a:off x="2764" y="5725"/>
              <a:ext cx="467" cy="436"/>
            </a:xfrm>
            <a:prstGeom prst="rect">
              <a:avLst/>
            </a:prstGeom>
            <a:noFill/>
          </p:spPr>
          <p:txBody>
            <a:bodyPr wrap="square" lIns="0" tIns="0" rIns="0" bIns="0" anchor="ctr">
              <a:normAutofit fontScale="97500"/>
            </a:bodyPr>
            <a:lstStyle/>
            <a:p>
              <a:pPr algn="ctr"/>
              <a:r>
                <a:rPr lang="en-US" altLang="zh-CN" sz="1650" b="1" spc="300" dirty="0">
                  <a:solidFill>
                    <a:srgbClr val="1D6DC2"/>
                  </a:solidFill>
                  <a:latin typeface="Arial" panose="020B0604020202020204" pitchFamily="34" charset="0"/>
                  <a:ea typeface="微软雅黑" panose="020B0503020204020204" pitchFamily="34" charset="-122"/>
                </a:rPr>
                <a:t>04</a:t>
              </a:r>
            </a:p>
          </p:txBody>
        </p:sp>
        <p:sp>
          <p:nvSpPr>
            <p:cNvPr id="32" name="文本框 61"/>
            <p:cNvSpPr txBox="1"/>
            <p:nvPr>
              <p:custDataLst>
                <p:tags r:id="rId15"/>
              </p:custDataLst>
            </p:nvPr>
          </p:nvSpPr>
          <p:spPr>
            <a:xfrm flipH="1">
              <a:off x="3242" y="5699"/>
              <a:ext cx="2189" cy="488"/>
            </a:xfrm>
            <a:prstGeom prst="rect">
              <a:avLst/>
            </a:prstGeom>
            <a:noFill/>
          </p:spPr>
          <p:txBody>
            <a:bodyPr wrap="square" rtlCol="0">
              <a:normAutofit fontScale="97500"/>
            </a:bodyPr>
            <a:lstStyle>
              <a:defPPr>
                <a:defRPr lang="zh-CN"/>
              </a:defPPr>
              <a:lvl1pPr>
                <a:lnSpc>
                  <a:spcPct val="130000"/>
                </a:lnSpc>
                <a:defRPr sz="2100" b="1" spc="300">
                  <a:solidFill>
                    <a:srgbClr val="000000">
                      <a:lumMod val="65000"/>
                      <a:lumOff val="35000"/>
                    </a:srgbClr>
                  </a:solidFill>
                  <a:latin typeface="Arial" panose="020B0604020202020204" pitchFamily="34" charset="0"/>
                  <a:ea typeface="微软雅黑" panose="020B0503020204020204" pitchFamily="34" charset="-122"/>
                  <a:cs typeface="+mn-ea"/>
                </a:defRPr>
              </a:lvl1pPr>
              <a:lvl2pPr>
                <a:defRPr>
                  <a:solidFill>
                    <a:srgbClr val="000000"/>
                  </a:solidFill>
                  <a:latin typeface="Arial" panose="020B0604020202020204" pitchFamily="34" charset="0"/>
                  <a:ea typeface="微软雅黑" panose="020B0503020204020204" pitchFamily="34" charset="-122"/>
                  <a:cs typeface="+mn-ea"/>
                </a:defRPr>
              </a:lvl2pPr>
              <a:lvl3pPr>
                <a:defRPr>
                  <a:solidFill>
                    <a:srgbClr val="000000"/>
                  </a:solidFill>
                  <a:latin typeface="Arial" panose="020B0604020202020204" pitchFamily="34" charset="0"/>
                  <a:ea typeface="微软雅黑" panose="020B0503020204020204" pitchFamily="34" charset="-122"/>
                  <a:cs typeface="+mn-ea"/>
                </a:defRPr>
              </a:lvl3pPr>
              <a:lvl4pPr>
                <a:defRPr>
                  <a:solidFill>
                    <a:srgbClr val="000000"/>
                  </a:solidFill>
                  <a:latin typeface="Arial" panose="020B0604020202020204" pitchFamily="34" charset="0"/>
                  <a:ea typeface="微软雅黑" panose="020B0503020204020204" pitchFamily="34" charset="-122"/>
                  <a:cs typeface="+mn-ea"/>
                </a:defRPr>
              </a:lvl4pPr>
              <a:lvl5pPr>
                <a:defRPr>
                  <a:solidFill>
                    <a:srgbClr val="000000"/>
                  </a:solidFill>
                  <a:latin typeface="Arial" panose="020B0604020202020204" pitchFamily="34" charset="0"/>
                  <a:ea typeface="微软雅黑" panose="020B0503020204020204" pitchFamily="34" charset="-122"/>
                  <a:cs typeface="+mn-ea"/>
                </a:defRPr>
              </a:lvl5pPr>
              <a:lvl6pPr>
                <a:defRPr>
                  <a:solidFill>
                    <a:srgbClr val="000000"/>
                  </a:solidFill>
                  <a:latin typeface="Arial" panose="020B0604020202020204" pitchFamily="34" charset="0"/>
                  <a:ea typeface="微软雅黑" panose="020B0503020204020204" pitchFamily="34" charset="-122"/>
                  <a:cs typeface="+mn-ea"/>
                </a:defRPr>
              </a:lvl6pPr>
              <a:lvl7pPr>
                <a:defRPr>
                  <a:solidFill>
                    <a:srgbClr val="000000"/>
                  </a:solidFill>
                  <a:latin typeface="Arial" panose="020B0604020202020204" pitchFamily="34" charset="0"/>
                  <a:ea typeface="微软雅黑" panose="020B0503020204020204" pitchFamily="34" charset="-122"/>
                  <a:cs typeface="+mn-ea"/>
                </a:defRPr>
              </a:lvl7pPr>
              <a:lvl8pPr>
                <a:defRPr>
                  <a:solidFill>
                    <a:srgbClr val="000000"/>
                  </a:solidFill>
                  <a:latin typeface="Arial" panose="020B0604020202020204" pitchFamily="34" charset="0"/>
                  <a:ea typeface="微软雅黑" panose="020B0503020204020204" pitchFamily="34" charset="-122"/>
                  <a:cs typeface="+mn-ea"/>
                </a:defRPr>
              </a:lvl8pPr>
              <a:lvl9pPr>
                <a:defRPr>
                  <a:solidFill>
                    <a:srgbClr val="000000"/>
                  </a:solidFill>
                  <a:latin typeface="Arial" panose="020B0604020202020204" pitchFamily="34" charset="0"/>
                  <a:ea typeface="微软雅黑" panose="020B0503020204020204" pitchFamily="34" charset="-122"/>
                  <a:cs typeface="+mn-ea"/>
                </a:defRPr>
              </a:lvl9pPr>
            </a:lstStyle>
            <a:p>
              <a:r>
                <a:rPr lang="zh-CN" altLang="en-US" dirty="0"/>
                <a:t>车联网</a:t>
              </a:r>
            </a:p>
          </p:txBody>
        </p:sp>
        <p:sp>
          <p:nvSpPr>
            <p:cNvPr id="33" name="矩形 32"/>
            <p:cNvSpPr/>
            <p:nvPr>
              <p:custDataLst>
                <p:tags r:id="rId16"/>
              </p:custDataLst>
            </p:nvPr>
          </p:nvSpPr>
          <p:spPr>
            <a:xfrm>
              <a:off x="2967" y="5947"/>
              <a:ext cx="241" cy="241"/>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34" name="矩形 33"/>
            <p:cNvSpPr/>
            <p:nvPr>
              <p:custDataLst>
                <p:tags r:id="rId17"/>
              </p:custDataLst>
            </p:nvPr>
          </p:nvSpPr>
          <p:spPr>
            <a:xfrm>
              <a:off x="5810" y="5633"/>
              <a:ext cx="315" cy="315"/>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35" name="文本框 1182"/>
            <p:cNvSpPr txBox="1"/>
            <p:nvPr>
              <p:custDataLst>
                <p:tags r:id="rId18"/>
              </p:custDataLst>
            </p:nvPr>
          </p:nvSpPr>
          <p:spPr>
            <a:xfrm>
              <a:off x="5923" y="5725"/>
              <a:ext cx="467" cy="436"/>
            </a:xfrm>
            <a:prstGeom prst="rect">
              <a:avLst/>
            </a:prstGeom>
            <a:noFill/>
          </p:spPr>
          <p:txBody>
            <a:bodyPr wrap="square" lIns="0" tIns="0" rIns="0" bIns="0" anchor="ctr">
              <a:normAutofit fontScale="97500"/>
            </a:bodyPr>
            <a:lstStyle/>
            <a:p>
              <a:pPr algn="ctr"/>
              <a:r>
                <a:rPr lang="en-US" altLang="zh-CN" sz="1650" b="1" spc="300" dirty="0">
                  <a:solidFill>
                    <a:srgbClr val="1D6DC2"/>
                  </a:solidFill>
                  <a:latin typeface="Arial" panose="020B0604020202020204" pitchFamily="34" charset="0"/>
                  <a:ea typeface="微软雅黑" panose="020B0503020204020204" pitchFamily="34" charset="-122"/>
                </a:rPr>
                <a:t>05</a:t>
              </a:r>
            </a:p>
          </p:txBody>
        </p:sp>
        <p:sp>
          <p:nvSpPr>
            <p:cNvPr id="36" name="文本框 61"/>
            <p:cNvSpPr txBox="1"/>
            <p:nvPr>
              <p:custDataLst>
                <p:tags r:id="rId19"/>
              </p:custDataLst>
            </p:nvPr>
          </p:nvSpPr>
          <p:spPr>
            <a:xfrm flipH="1">
              <a:off x="6400" y="5699"/>
              <a:ext cx="2189" cy="488"/>
            </a:xfrm>
            <a:prstGeom prst="rect">
              <a:avLst/>
            </a:prstGeom>
            <a:noFill/>
          </p:spPr>
          <p:txBody>
            <a:bodyPr wrap="square" rtlCol="0">
              <a:normAutofit fontScale="97500"/>
            </a:bodyPr>
            <a:lstStyle>
              <a:defPPr>
                <a:defRPr lang="zh-CN"/>
              </a:defPPr>
              <a:lvl1pPr>
                <a:lnSpc>
                  <a:spcPct val="130000"/>
                </a:lnSpc>
                <a:defRPr sz="2100" b="1" spc="300">
                  <a:solidFill>
                    <a:srgbClr val="000000">
                      <a:lumMod val="65000"/>
                      <a:lumOff val="35000"/>
                    </a:srgbClr>
                  </a:solidFill>
                  <a:latin typeface="Arial" panose="020B0604020202020204" pitchFamily="34" charset="0"/>
                  <a:ea typeface="微软雅黑" panose="020B0503020204020204" pitchFamily="34" charset="-122"/>
                  <a:cs typeface="+mn-ea"/>
                </a:defRPr>
              </a:lvl1pPr>
              <a:lvl2pPr>
                <a:defRPr>
                  <a:solidFill>
                    <a:srgbClr val="000000"/>
                  </a:solidFill>
                  <a:latin typeface="Arial" panose="020B0604020202020204" pitchFamily="34" charset="0"/>
                  <a:ea typeface="微软雅黑" panose="020B0503020204020204" pitchFamily="34" charset="-122"/>
                  <a:cs typeface="+mn-ea"/>
                </a:defRPr>
              </a:lvl2pPr>
              <a:lvl3pPr>
                <a:defRPr>
                  <a:solidFill>
                    <a:srgbClr val="000000"/>
                  </a:solidFill>
                  <a:latin typeface="Arial" panose="020B0604020202020204" pitchFamily="34" charset="0"/>
                  <a:ea typeface="微软雅黑" panose="020B0503020204020204" pitchFamily="34" charset="-122"/>
                  <a:cs typeface="+mn-ea"/>
                </a:defRPr>
              </a:lvl3pPr>
              <a:lvl4pPr>
                <a:defRPr>
                  <a:solidFill>
                    <a:srgbClr val="000000"/>
                  </a:solidFill>
                  <a:latin typeface="Arial" panose="020B0604020202020204" pitchFamily="34" charset="0"/>
                  <a:ea typeface="微软雅黑" panose="020B0503020204020204" pitchFamily="34" charset="-122"/>
                  <a:cs typeface="+mn-ea"/>
                </a:defRPr>
              </a:lvl4pPr>
              <a:lvl5pPr>
                <a:defRPr>
                  <a:solidFill>
                    <a:srgbClr val="000000"/>
                  </a:solidFill>
                  <a:latin typeface="Arial" panose="020B0604020202020204" pitchFamily="34" charset="0"/>
                  <a:ea typeface="微软雅黑" panose="020B0503020204020204" pitchFamily="34" charset="-122"/>
                  <a:cs typeface="+mn-ea"/>
                </a:defRPr>
              </a:lvl5pPr>
              <a:lvl6pPr>
                <a:defRPr>
                  <a:solidFill>
                    <a:srgbClr val="000000"/>
                  </a:solidFill>
                  <a:latin typeface="Arial" panose="020B0604020202020204" pitchFamily="34" charset="0"/>
                  <a:ea typeface="微软雅黑" panose="020B0503020204020204" pitchFamily="34" charset="-122"/>
                  <a:cs typeface="+mn-ea"/>
                </a:defRPr>
              </a:lvl6pPr>
              <a:lvl7pPr>
                <a:defRPr>
                  <a:solidFill>
                    <a:srgbClr val="000000"/>
                  </a:solidFill>
                  <a:latin typeface="Arial" panose="020B0604020202020204" pitchFamily="34" charset="0"/>
                  <a:ea typeface="微软雅黑" panose="020B0503020204020204" pitchFamily="34" charset="-122"/>
                  <a:cs typeface="+mn-ea"/>
                </a:defRPr>
              </a:lvl7pPr>
              <a:lvl8pPr>
                <a:defRPr>
                  <a:solidFill>
                    <a:srgbClr val="000000"/>
                  </a:solidFill>
                  <a:latin typeface="Arial" panose="020B0604020202020204" pitchFamily="34" charset="0"/>
                  <a:ea typeface="微软雅黑" panose="020B0503020204020204" pitchFamily="34" charset="-122"/>
                  <a:cs typeface="+mn-ea"/>
                </a:defRPr>
              </a:lvl8pPr>
              <a:lvl9pPr>
                <a:defRPr>
                  <a:solidFill>
                    <a:srgbClr val="000000"/>
                  </a:solidFill>
                  <a:latin typeface="Arial" panose="020B0604020202020204" pitchFamily="34" charset="0"/>
                  <a:ea typeface="微软雅黑" panose="020B0503020204020204" pitchFamily="34" charset="-122"/>
                  <a:cs typeface="+mn-ea"/>
                </a:defRPr>
              </a:lvl9pPr>
            </a:lstStyle>
            <a:p>
              <a:r>
                <a:rPr lang="zh-CN" altLang="en-US" dirty="0"/>
                <a:t>充电桩监测</a:t>
              </a:r>
            </a:p>
          </p:txBody>
        </p:sp>
        <p:sp>
          <p:nvSpPr>
            <p:cNvPr id="37" name="矩形 36"/>
            <p:cNvSpPr/>
            <p:nvPr>
              <p:custDataLst>
                <p:tags r:id="rId20"/>
              </p:custDataLst>
            </p:nvPr>
          </p:nvSpPr>
          <p:spPr>
            <a:xfrm>
              <a:off x="6125" y="5947"/>
              <a:ext cx="241" cy="241"/>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38" name="矩形 37"/>
            <p:cNvSpPr/>
            <p:nvPr>
              <p:custDataLst>
                <p:tags r:id="rId21"/>
              </p:custDataLst>
            </p:nvPr>
          </p:nvSpPr>
          <p:spPr>
            <a:xfrm>
              <a:off x="8969" y="5633"/>
              <a:ext cx="315" cy="315"/>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sp>
          <p:nvSpPr>
            <p:cNvPr id="39" name="文本框 1186"/>
            <p:cNvSpPr txBox="1"/>
            <p:nvPr>
              <p:custDataLst>
                <p:tags r:id="rId22"/>
              </p:custDataLst>
            </p:nvPr>
          </p:nvSpPr>
          <p:spPr>
            <a:xfrm>
              <a:off x="9081" y="5725"/>
              <a:ext cx="467" cy="436"/>
            </a:xfrm>
            <a:prstGeom prst="rect">
              <a:avLst/>
            </a:prstGeom>
            <a:noFill/>
          </p:spPr>
          <p:txBody>
            <a:bodyPr wrap="square" lIns="0" tIns="0" rIns="0" bIns="0" anchor="ctr">
              <a:normAutofit fontScale="97500"/>
            </a:bodyPr>
            <a:lstStyle/>
            <a:p>
              <a:pPr algn="ctr"/>
              <a:r>
                <a:rPr lang="en-US" altLang="zh-CN" sz="1650" b="1" spc="300" dirty="0">
                  <a:solidFill>
                    <a:srgbClr val="1D6DC2"/>
                  </a:solidFill>
                  <a:latin typeface="Arial" panose="020B0604020202020204" pitchFamily="34" charset="0"/>
                  <a:ea typeface="微软雅黑" panose="020B0503020204020204" pitchFamily="34" charset="-122"/>
                </a:rPr>
                <a:t>06</a:t>
              </a:r>
            </a:p>
          </p:txBody>
        </p:sp>
        <p:sp>
          <p:nvSpPr>
            <p:cNvPr id="40" name="文本框 61"/>
            <p:cNvSpPr txBox="1"/>
            <p:nvPr>
              <p:custDataLst>
                <p:tags r:id="rId23"/>
              </p:custDataLst>
            </p:nvPr>
          </p:nvSpPr>
          <p:spPr>
            <a:xfrm flipH="1">
              <a:off x="9559" y="5699"/>
              <a:ext cx="2189" cy="488"/>
            </a:xfrm>
            <a:prstGeom prst="rect">
              <a:avLst/>
            </a:prstGeom>
            <a:noFill/>
          </p:spPr>
          <p:txBody>
            <a:bodyPr wrap="square" rtlCol="0">
              <a:normAutofit fontScale="97500"/>
            </a:bodyPr>
            <a:lstStyle>
              <a:defPPr>
                <a:defRPr lang="zh-CN"/>
              </a:defPPr>
              <a:lvl1pPr>
                <a:lnSpc>
                  <a:spcPct val="130000"/>
                </a:lnSpc>
                <a:defRPr sz="2100" b="1" spc="300">
                  <a:solidFill>
                    <a:srgbClr val="000000">
                      <a:lumMod val="65000"/>
                      <a:lumOff val="35000"/>
                    </a:srgbClr>
                  </a:solidFill>
                  <a:latin typeface="Arial" panose="020B0604020202020204" pitchFamily="34" charset="0"/>
                  <a:ea typeface="微软雅黑" panose="020B0503020204020204" pitchFamily="34" charset="-122"/>
                  <a:cs typeface="+mn-ea"/>
                </a:defRPr>
              </a:lvl1pPr>
              <a:lvl2pPr>
                <a:defRPr>
                  <a:solidFill>
                    <a:srgbClr val="000000"/>
                  </a:solidFill>
                  <a:latin typeface="Arial" panose="020B0604020202020204" pitchFamily="34" charset="0"/>
                  <a:ea typeface="微软雅黑" panose="020B0503020204020204" pitchFamily="34" charset="-122"/>
                  <a:cs typeface="+mn-ea"/>
                </a:defRPr>
              </a:lvl2pPr>
              <a:lvl3pPr>
                <a:defRPr>
                  <a:solidFill>
                    <a:srgbClr val="000000"/>
                  </a:solidFill>
                  <a:latin typeface="Arial" panose="020B0604020202020204" pitchFamily="34" charset="0"/>
                  <a:ea typeface="微软雅黑" panose="020B0503020204020204" pitchFamily="34" charset="-122"/>
                  <a:cs typeface="+mn-ea"/>
                </a:defRPr>
              </a:lvl3pPr>
              <a:lvl4pPr>
                <a:defRPr>
                  <a:solidFill>
                    <a:srgbClr val="000000"/>
                  </a:solidFill>
                  <a:latin typeface="Arial" panose="020B0604020202020204" pitchFamily="34" charset="0"/>
                  <a:ea typeface="微软雅黑" panose="020B0503020204020204" pitchFamily="34" charset="-122"/>
                  <a:cs typeface="+mn-ea"/>
                </a:defRPr>
              </a:lvl4pPr>
              <a:lvl5pPr>
                <a:defRPr>
                  <a:solidFill>
                    <a:srgbClr val="000000"/>
                  </a:solidFill>
                  <a:latin typeface="Arial" panose="020B0604020202020204" pitchFamily="34" charset="0"/>
                  <a:ea typeface="微软雅黑" panose="020B0503020204020204" pitchFamily="34" charset="-122"/>
                  <a:cs typeface="+mn-ea"/>
                </a:defRPr>
              </a:lvl5pPr>
              <a:lvl6pPr>
                <a:defRPr>
                  <a:solidFill>
                    <a:srgbClr val="000000"/>
                  </a:solidFill>
                  <a:latin typeface="Arial" panose="020B0604020202020204" pitchFamily="34" charset="0"/>
                  <a:ea typeface="微软雅黑" panose="020B0503020204020204" pitchFamily="34" charset="-122"/>
                  <a:cs typeface="+mn-ea"/>
                </a:defRPr>
              </a:lvl6pPr>
              <a:lvl7pPr>
                <a:defRPr>
                  <a:solidFill>
                    <a:srgbClr val="000000"/>
                  </a:solidFill>
                  <a:latin typeface="Arial" panose="020B0604020202020204" pitchFamily="34" charset="0"/>
                  <a:ea typeface="微软雅黑" panose="020B0503020204020204" pitchFamily="34" charset="-122"/>
                  <a:cs typeface="+mn-ea"/>
                </a:defRPr>
              </a:lvl7pPr>
              <a:lvl8pPr>
                <a:defRPr>
                  <a:solidFill>
                    <a:srgbClr val="000000"/>
                  </a:solidFill>
                  <a:latin typeface="Arial" panose="020B0604020202020204" pitchFamily="34" charset="0"/>
                  <a:ea typeface="微软雅黑" panose="020B0503020204020204" pitchFamily="34" charset="-122"/>
                  <a:cs typeface="+mn-ea"/>
                </a:defRPr>
              </a:lvl8pPr>
              <a:lvl9pPr>
                <a:defRPr>
                  <a:solidFill>
                    <a:srgbClr val="000000"/>
                  </a:solidFill>
                  <a:latin typeface="Arial" panose="020B0604020202020204" pitchFamily="34" charset="0"/>
                  <a:ea typeface="微软雅黑" panose="020B0503020204020204" pitchFamily="34" charset="-122"/>
                  <a:cs typeface="+mn-ea"/>
                </a:defRPr>
              </a:lvl9pPr>
            </a:lstStyle>
            <a:p>
              <a:r>
                <a:rPr lang="zh-CN" altLang="en-US" dirty="0"/>
                <a:t>智能红绿灯</a:t>
              </a:r>
            </a:p>
          </p:txBody>
        </p:sp>
        <p:sp>
          <p:nvSpPr>
            <p:cNvPr id="41" name="矩形 40"/>
            <p:cNvSpPr/>
            <p:nvPr>
              <p:custDataLst>
                <p:tags r:id="rId24"/>
              </p:custDataLst>
            </p:nvPr>
          </p:nvSpPr>
          <p:spPr>
            <a:xfrm>
              <a:off x="9284" y="5947"/>
              <a:ext cx="241" cy="241"/>
            </a:xfrm>
            <a:prstGeom prst="rect">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sz="135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（二）物联网</a:t>
            </a:r>
          </a:p>
        </p:txBody>
      </p:sp>
      <p:sp>
        <p:nvSpPr>
          <p:cNvPr id="42" name="矩形 41"/>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a:solidFill>
                  <a:schemeClr val="bg1"/>
                </a:solidFill>
              </a:rPr>
              <a:t>3</a:t>
            </a:r>
            <a:r>
              <a:rPr lang="zh-CN" altLang="en-US" dirty="0">
                <a:solidFill>
                  <a:schemeClr val="bg1"/>
                </a:solidFill>
              </a:rPr>
              <a:t>．智能医疗</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4"/>
          <p:cNvGrpSpPr/>
          <p:nvPr/>
        </p:nvGrpSpPr>
        <p:grpSpPr>
          <a:xfrm>
            <a:off x="716870" y="5951621"/>
            <a:ext cx="10865529" cy="652981"/>
            <a:chOff x="685352" y="5871814"/>
            <a:chExt cx="11376792" cy="383863"/>
          </a:xfrm>
        </p:grpSpPr>
        <p:sp>
          <p:nvSpPr>
            <p:cNvPr id="16" name="矩形 15"/>
            <p:cNvSpPr/>
            <p:nvPr/>
          </p:nvSpPr>
          <p:spPr>
            <a:xfrm>
              <a:off x="685352" y="6053565"/>
              <a:ext cx="1018696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燕尾形 16"/>
            <p:cNvSpPr/>
            <p:nvPr/>
          </p:nvSpPr>
          <p:spPr>
            <a:xfrm>
              <a:off x="10992688" y="5871814"/>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燕尾形 17"/>
            <p:cNvSpPr/>
            <p:nvPr/>
          </p:nvSpPr>
          <p:spPr>
            <a:xfrm>
              <a:off x="11366824" y="5871814"/>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a:off x="11726864" y="5871814"/>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矩形 19"/>
          <p:cNvSpPr/>
          <p:nvPr/>
        </p:nvSpPr>
        <p:spPr>
          <a:xfrm>
            <a:off x="7550688" y="1170817"/>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1" name="组合 20"/>
          <p:cNvGrpSpPr/>
          <p:nvPr/>
        </p:nvGrpSpPr>
        <p:grpSpPr>
          <a:xfrm flipV="1">
            <a:off x="6885964" y="1040027"/>
            <a:ext cx="470284" cy="670057"/>
            <a:chOff x="3173412" y="596106"/>
            <a:chExt cx="960438" cy="1368425"/>
          </a:xfrm>
        </p:grpSpPr>
        <p:sp>
          <p:nvSpPr>
            <p:cNvPr id="22"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9" name="内容占位符 3"/>
          <p:cNvSpPr txBox="1">
            <a:spLocks/>
          </p:cNvSpPr>
          <p:nvPr/>
        </p:nvSpPr>
        <p:spPr>
          <a:xfrm>
            <a:off x="7550689" y="1162997"/>
            <a:ext cx="2033848" cy="533482"/>
          </a:xfrm>
          <a:prstGeom prst="rect">
            <a:avLst/>
          </a:prstGeom>
        </p:spPr>
        <p:txBody>
          <a:bodyPr vert="horz" lIns="91440" tIns="45720" rIns="91440" bIns="45720" rtlCol="0">
            <a:normAutofit lnSpcReduction="10000"/>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altLang="zh-CN" smtClean="0">
                <a:solidFill>
                  <a:schemeClr val="bg1"/>
                </a:solidFill>
              </a:rPr>
              <a:t>4</a:t>
            </a:r>
            <a:r>
              <a:rPr lang="zh-CN" altLang="en-US" smtClean="0">
                <a:solidFill>
                  <a:schemeClr val="bg1"/>
                </a:solidFill>
              </a:rPr>
              <a:t>．智慧零售</a:t>
            </a:r>
            <a:endParaRPr lang="en-US" altLang="zh-CN" sz="1100" dirty="0"/>
          </a:p>
        </p:txBody>
      </p:sp>
      <p:sp>
        <p:nvSpPr>
          <p:cNvPr id="31" name="TextBox 30"/>
          <p:cNvSpPr txBox="1"/>
          <p:nvPr/>
        </p:nvSpPr>
        <p:spPr>
          <a:xfrm>
            <a:off x="6980766" y="2284073"/>
            <a:ext cx="4395964" cy="286232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行业内将零售按照距离分为了远场零售、中场零售、近场零售</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种，三者分别以电商、超市和自动（无人）售货机为代表。物联网技术可以用于近场和中场零售，且主要应用于近场零售，即无人便利店和自动售货机</a:t>
            </a:r>
            <a:r>
              <a:rPr lang="zh-CN" altLang="en-US" sz="2000" dirty="0" smtClean="0">
                <a:latin typeface="+mn-ea"/>
                <a:cs typeface="+mn-ea"/>
                <a:sym typeface="Times New Roman" panose="02020603050405020304" pitchFamily="18" charset="0"/>
              </a:rPr>
              <a:t>。</a:t>
            </a:r>
            <a:endParaRPr lang="zh-CN" altLang="en-US" sz="2000" dirty="0">
              <a:latin typeface="+mn-ea"/>
              <a:cs typeface="+mn-ea"/>
              <a:sym typeface="Times New Roman" panose="02020603050405020304" pitchFamily="18" charset="0"/>
            </a:endParaRPr>
          </a:p>
        </p:txBody>
      </p:sp>
      <p:grpSp>
        <p:nvGrpSpPr>
          <p:cNvPr id="2" name="组合 1"/>
          <p:cNvGrpSpPr/>
          <p:nvPr/>
        </p:nvGrpSpPr>
        <p:grpSpPr>
          <a:xfrm>
            <a:off x="921309" y="2317684"/>
            <a:ext cx="5197082" cy="2862322"/>
            <a:chOff x="893325" y="1990513"/>
            <a:chExt cx="5197082" cy="2862322"/>
          </a:xfrm>
        </p:grpSpPr>
        <p:sp>
          <p:nvSpPr>
            <p:cNvPr id="30" name="TextBox 29"/>
            <p:cNvSpPr txBox="1"/>
            <p:nvPr/>
          </p:nvSpPr>
          <p:spPr>
            <a:xfrm>
              <a:off x="893325" y="1990513"/>
              <a:ext cx="5197082" cy="286232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在智能医疗领域，新技术的应用必须以人为中心</a:t>
              </a:r>
              <a:r>
                <a:rPr lang="zh-CN" altLang="en-US" sz="2000" dirty="0" smtClean="0">
                  <a:latin typeface="+mn-ea"/>
                  <a:cs typeface="+mn-ea"/>
                  <a:sym typeface="Times New Roman" panose="02020603050405020304" pitchFamily="18" charset="0"/>
                </a:rPr>
                <a:t>。</a:t>
              </a:r>
              <a:endParaRPr lang="en-US" altLang="zh-CN" sz="2000" dirty="0" smtClean="0">
                <a:latin typeface="+mn-ea"/>
                <a:cs typeface="+mn-ea"/>
                <a:sym typeface="Times New Roman" panose="02020603050405020304" pitchFamily="18" charset="0"/>
              </a:endParaRPr>
            </a:p>
            <a:p>
              <a:pPr indent="609600" algn="just">
                <a:lnSpc>
                  <a:spcPct val="150000"/>
                </a:lnSpc>
              </a:pPr>
              <a:r>
                <a:rPr lang="zh-CN" altLang="en-US" sz="2000" dirty="0" smtClean="0">
                  <a:latin typeface="+mn-ea"/>
                  <a:cs typeface="+mn-ea"/>
                  <a:sym typeface="Times New Roman" panose="02020603050405020304" pitchFamily="18" charset="0"/>
                </a:rPr>
                <a:t>对</a:t>
              </a:r>
              <a:r>
                <a:rPr lang="zh-CN" altLang="en-US" sz="2000" dirty="0">
                  <a:latin typeface="+mn-ea"/>
                  <a:cs typeface="+mn-ea"/>
                  <a:sym typeface="Times New Roman" panose="02020603050405020304" pitchFamily="18" charset="0"/>
                </a:rPr>
                <a:t>人的智能化管理指的是通过传感器对人的生理状</a:t>
              </a:r>
              <a:r>
                <a:rPr lang="zh-CN" altLang="en-US" sz="2000" dirty="0" smtClean="0">
                  <a:latin typeface="+mn-ea"/>
                  <a:cs typeface="+mn-ea"/>
                  <a:sym typeface="Times New Roman" panose="02020603050405020304" pitchFamily="18" charset="0"/>
                </a:rPr>
                <a:t>态进</a:t>
              </a:r>
              <a:r>
                <a:rPr lang="zh-CN" altLang="en-US" sz="2000" dirty="0">
                  <a:latin typeface="+mn-ea"/>
                  <a:cs typeface="+mn-ea"/>
                  <a:sym typeface="Times New Roman" panose="02020603050405020304" pitchFamily="18" charset="0"/>
                </a:rPr>
                <a:t>行</a:t>
              </a:r>
              <a:r>
                <a:rPr lang="zh-CN" altLang="en-US" sz="2000" dirty="0" smtClean="0">
                  <a:latin typeface="+mn-ea"/>
                  <a:cs typeface="+mn-ea"/>
                  <a:sym typeface="Times New Roman" panose="02020603050405020304" pitchFamily="18" charset="0"/>
                </a:rPr>
                <a:t>监测。</a:t>
              </a:r>
              <a:endParaRPr lang="en-US" altLang="zh-CN" sz="2000" dirty="0" smtClean="0">
                <a:latin typeface="+mn-ea"/>
                <a:cs typeface="+mn-ea"/>
                <a:sym typeface="Times New Roman" panose="02020603050405020304" pitchFamily="18" charset="0"/>
              </a:endParaRPr>
            </a:p>
            <a:p>
              <a:pPr indent="609600" algn="just">
                <a:lnSpc>
                  <a:spcPct val="150000"/>
                </a:lnSpc>
              </a:pPr>
              <a:r>
                <a:rPr lang="zh-CN" altLang="en-US" sz="2000" dirty="0" smtClean="0">
                  <a:latin typeface="+mn-ea"/>
                  <a:cs typeface="+mn-ea"/>
                  <a:sym typeface="Times New Roman" panose="02020603050405020304" pitchFamily="18" charset="0"/>
                </a:rPr>
                <a:t>对</a:t>
              </a:r>
              <a:r>
                <a:rPr lang="zh-CN" altLang="en-US" sz="2000" dirty="0">
                  <a:latin typeface="+mn-ea"/>
                  <a:cs typeface="+mn-ea"/>
                  <a:sym typeface="Times New Roman" panose="02020603050405020304" pitchFamily="18" charset="0"/>
                </a:rPr>
                <a:t>物的智能化管理指的是通过射频识</a:t>
              </a:r>
              <a:r>
                <a:rPr lang="zh-CN" altLang="en-US" sz="2000" dirty="0" smtClean="0">
                  <a:latin typeface="+mn-ea"/>
                  <a:cs typeface="+mn-ea"/>
                  <a:sym typeface="Times New Roman" panose="02020603050405020304" pitchFamily="18" charset="0"/>
                </a:rPr>
                <a:t>别技</a:t>
              </a:r>
              <a:r>
                <a:rPr lang="zh-CN" altLang="en-US" sz="2000" dirty="0">
                  <a:latin typeface="+mn-ea"/>
                  <a:cs typeface="+mn-ea"/>
                  <a:sym typeface="Times New Roman" panose="02020603050405020304" pitchFamily="18" charset="0"/>
                </a:rPr>
                <a:t>术对医疗设备、物品进行监控与管</a:t>
              </a:r>
              <a:r>
                <a:rPr lang="zh-CN" altLang="en-US" sz="2000" dirty="0" smtClean="0">
                  <a:latin typeface="+mn-ea"/>
                  <a:cs typeface="+mn-ea"/>
                  <a:sym typeface="Times New Roman" panose="02020603050405020304" pitchFamily="18" charset="0"/>
                </a:rPr>
                <a:t>理。</a:t>
              </a:r>
              <a:endParaRPr lang="zh-CN" altLang="en-US" sz="2000" dirty="0">
                <a:latin typeface="+mn-ea"/>
                <a:cs typeface="+mn-ea"/>
                <a:sym typeface="Times New Roman" panose="02020603050405020304" pitchFamily="18" charset="0"/>
              </a:endParaRPr>
            </a:p>
          </p:txBody>
        </p:sp>
        <p:sp>
          <p:nvSpPr>
            <p:cNvPr id="32" name="燕尾形 31"/>
            <p:cNvSpPr/>
            <p:nvPr/>
          </p:nvSpPr>
          <p:spPr>
            <a:xfrm>
              <a:off x="1079884" y="3929129"/>
              <a:ext cx="243193" cy="326491"/>
            </a:xfrm>
            <a:prstGeom prst="chevron">
              <a:avLst>
                <a:gd name="adj" fmla="val 36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a:off x="1152727" y="3061572"/>
              <a:ext cx="243193" cy="326491"/>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（三）人工智能</a:t>
            </a:r>
          </a:p>
        </p:txBody>
      </p:sp>
      <p:sp>
        <p:nvSpPr>
          <p:cNvPr id="42" name="矩形 41"/>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a:solidFill>
                  <a:schemeClr val="bg1"/>
                </a:solidFill>
              </a:rPr>
              <a:t>1</a:t>
            </a:r>
            <a:r>
              <a:rPr lang="zh-CN" altLang="en-US" dirty="0" smtClean="0">
                <a:solidFill>
                  <a:schemeClr val="bg1"/>
                </a:solidFill>
              </a:rPr>
              <a:t>．</a:t>
            </a:r>
            <a:r>
              <a:rPr lang="zh-CN" altLang="en-US" dirty="0">
                <a:solidFill>
                  <a:schemeClr val="bg1"/>
                </a:solidFill>
              </a:rPr>
              <a:t>在线客服</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TextBox 29"/>
          <p:cNvSpPr txBox="1"/>
          <p:nvPr/>
        </p:nvSpPr>
        <p:spPr>
          <a:xfrm>
            <a:off x="995932" y="2553706"/>
            <a:ext cx="4083739" cy="286232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在线客服是一种以网站为媒介即时进行沟通的通信技术，主要以聊天机器人的形式自动与消费者沟通，并及时解决消费者的一些问题。聊天机器人一定要善于理解自然语言，懂得语言所传达的意义。</a:t>
            </a:r>
          </a:p>
        </p:txBody>
      </p:sp>
      <p:grpSp>
        <p:nvGrpSpPr>
          <p:cNvPr id="2" name="组合 1"/>
          <p:cNvGrpSpPr/>
          <p:nvPr/>
        </p:nvGrpSpPr>
        <p:grpSpPr>
          <a:xfrm>
            <a:off x="5573607" y="2572759"/>
            <a:ext cx="5655865" cy="3054788"/>
            <a:chOff x="5573607" y="2350749"/>
            <a:chExt cx="5655865" cy="3054788"/>
          </a:xfrm>
        </p:grpSpPr>
        <p:sp>
          <p:nvSpPr>
            <p:cNvPr id="16" name="矩形 42"/>
            <p:cNvSpPr>
              <a:spLocks noChangeArrowheads="1"/>
            </p:cNvSpPr>
            <p:nvPr/>
          </p:nvSpPr>
          <p:spPr bwMode="auto">
            <a:xfrm>
              <a:off x="5573607" y="2350749"/>
              <a:ext cx="5655865" cy="3054788"/>
            </a:xfrm>
            <a:prstGeom prst="rect">
              <a:avLst/>
            </a:prstGeom>
            <a:solidFill>
              <a:schemeClr val="accent3">
                <a:lumMod val="20000"/>
                <a:lumOff val="8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384" y="2718331"/>
              <a:ext cx="5136310" cy="231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（三）人工智能</a:t>
            </a:r>
          </a:p>
        </p:txBody>
      </p:sp>
      <p:sp>
        <p:nvSpPr>
          <p:cNvPr id="42" name="矩形 41"/>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a:solidFill>
                  <a:schemeClr val="bg1"/>
                </a:solidFill>
              </a:rPr>
              <a:t>2</a:t>
            </a:r>
            <a:r>
              <a:rPr lang="zh-CN" altLang="en-US" dirty="0">
                <a:solidFill>
                  <a:schemeClr val="bg1"/>
                </a:solidFill>
              </a:rPr>
              <a:t>．自动驾驶</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TextBox 29"/>
          <p:cNvSpPr txBox="1"/>
          <p:nvPr/>
        </p:nvSpPr>
        <p:spPr>
          <a:xfrm>
            <a:off x="953957" y="1988416"/>
            <a:ext cx="10634594" cy="55399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自动驾驶是现在逐渐发展成熟的一项智能应用。自动驾驶一旦实现，将会有如下改变。</a:t>
            </a:r>
          </a:p>
        </p:txBody>
      </p:sp>
      <p:grpSp>
        <p:nvGrpSpPr>
          <p:cNvPr id="17" name="组合 16"/>
          <p:cNvGrpSpPr/>
          <p:nvPr/>
        </p:nvGrpSpPr>
        <p:grpSpPr>
          <a:xfrm>
            <a:off x="778510" y="3138720"/>
            <a:ext cx="465455" cy="251460"/>
            <a:chOff x="1226" y="4820"/>
            <a:chExt cx="733" cy="396"/>
          </a:xfrm>
        </p:grpSpPr>
        <p:sp>
          <p:nvSpPr>
            <p:cNvPr id="18" name="燕尾形 17"/>
            <p:cNvSpPr/>
            <p:nvPr/>
          </p:nvSpPr>
          <p:spPr>
            <a:xfrm>
              <a:off x="1226" y="4820"/>
              <a:ext cx="347" cy="397"/>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a:off x="1613" y="4820"/>
              <a:ext cx="347" cy="397"/>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 name="组合 19"/>
          <p:cNvGrpSpPr/>
          <p:nvPr/>
        </p:nvGrpSpPr>
        <p:grpSpPr>
          <a:xfrm>
            <a:off x="824547" y="4258514"/>
            <a:ext cx="465455" cy="251460"/>
            <a:chOff x="1226" y="4820"/>
            <a:chExt cx="733" cy="396"/>
          </a:xfrm>
          <a:solidFill>
            <a:srgbClr val="FED31C"/>
          </a:solidFill>
        </p:grpSpPr>
        <p:sp>
          <p:nvSpPr>
            <p:cNvPr id="21" name="燕尾形 20"/>
            <p:cNvSpPr/>
            <p:nvPr/>
          </p:nvSpPr>
          <p:spPr>
            <a:xfrm>
              <a:off x="1226" y="4820"/>
              <a:ext cx="347" cy="397"/>
            </a:xfrm>
            <a:prstGeom prst="chevron">
              <a:avLst>
                <a:gd name="adj" fmla="val 3693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燕尾形 21"/>
            <p:cNvSpPr/>
            <p:nvPr/>
          </p:nvSpPr>
          <p:spPr>
            <a:xfrm>
              <a:off x="1613" y="4820"/>
              <a:ext cx="347" cy="397"/>
            </a:xfrm>
            <a:prstGeom prst="chevron">
              <a:avLst>
                <a:gd name="adj" fmla="val 369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3" name="组合 22"/>
          <p:cNvGrpSpPr/>
          <p:nvPr/>
        </p:nvGrpSpPr>
        <p:grpSpPr>
          <a:xfrm>
            <a:off x="811530" y="5477478"/>
            <a:ext cx="465455" cy="251460"/>
            <a:chOff x="1226" y="4820"/>
            <a:chExt cx="733" cy="396"/>
          </a:xfrm>
        </p:grpSpPr>
        <p:sp>
          <p:nvSpPr>
            <p:cNvPr id="24" name="燕尾形 23"/>
            <p:cNvSpPr/>
            <p:nvPr/>
          </p:nvSpPr>
          <p:spPr>
            <a:xfrm>
              <a:off x="1226" y="4820"/>
              <a:ext cx="347" cy="397"/>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a:off x="1613" y="4820"/>
              <a:ext cx="347" cy="397"/>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6" name="矩形 25"/>
          <p:cNvSpPr/>
          <p:nvPr/>
        </p:nvSpPr>
        <p:spPr>
          <a:xfrm>
            <a:off x="1551305" y="3030770"/>
            <a:ext cx="9878695" cy="830997"/>
          </a:xfrm>
          <a:prstGeom prst="rect">
            <a:avLst/>
          </a:prstGeom>
        </p:spPr>
        <p:txBody>
          <a:bodyPr wrap="square">
            <a:spAutoFit/>
          </a:bodyPr>
          <a:lstStyle/>
          <a:p>
            <a:pPr lvl="0">
              <a:lnSpc>
                <a:spcPct val="120000"/>
              </a:lnSpc>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汽车本身的形态会发生变化。自动驾驶的汽车不需要司机和方向盘，其形态可能会发生较大的变化。</a:t>
            </a:r>
          </a:p>
        </p:txBody>
      </p:sp>
      <p:sp>
        <p:nvSpPr>
          <p:cNvPr id="27" name="矩形 26"/>
          <p:cNvSpPr/>
          <p:nvPr/>
        </p:nvSpPr>
        <p:spPr>
          <a:xfrm>
            <a:off x="1551304" y="4110756"/>
            <a:ext cx="9878695" cy="799706"/>
          </a:xfrm>
          <a:prstGeom prst="rect">
            <a:avLst/>
          </a:prstGeom>
        </p:spPr>
        <p:txBody>
          <a:bodyPr wrap="square">
            <a:spAutoFit/>
          </a:bodyPr>
          <a:lstStyle/>
          <a:p>
            <a:pPr>
              <a:lnSpc>
                <a:spcPct val="120000"/>
              </a:lnSpc>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未来的道路将发生改变。未来道路会按照自动驾驶汽车的要求重新进行设计，专用于自动驾驶的车道可能变得更窄，交通信号可以更容易被自动驾驶汽车识别。</a:t>
            </a:r>
          </a:p>
        </p:txBody>
      </p:sp>
      <p:sp>
        <p:nvSpPr>
          <p:cNvPr id="28" name="矩形 27"/>
          <p:cNvSpPr/>
          <p:nvPr/>
        </p:nvSpPr>
        <p:spPr>
          <a:xfrm>
            <a:off x="1551305" y="5401913"/>
            <a:ext cx="10207558" cy="461665"/>
          </a:xfrm>
          <a:prstGeom prst="rect">
            <a:avLst/>
          </a:prstGeom>
        </p:spPr>
        <p:txBody>
          <a:bodyPr wrap="square">
            <a:spAutoFit/>
          </a:bodyPr>
          <a:lstStyle/>
          <a:p>
            <a:pPr>
              <a:lnSpc>
                <a:spcPct val="120000"/>
              </a:lnSpc>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完全意义上的共享汽车将成为现实。大多数的汽车可以用共享经济的模式，实现随叫随到。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（三）人工智能</a:t>
            </a:r>
          </a:p>
        </p:txBody>
      </p:sp>
      <p:sp>
        <p:nvSpPr>
          <p:cNvPr id="42" name="矩形 41"/>
          <p:cNvSpPr/>
          <p:nvPr/>
        </p:nvSpPr>
        <p:spPr>
          <a:xfrm>
            <a:off x="1274324" y="1161593"/>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内容占位符 3"/>
          <p:cNvSpPr>
            <a:spLocks noGrp="1"/>
          </p:cNvSpPr>
          <p:nvPr>
            <p:ph sz="quarter" idx="10"/>
          </p:nvPr>
        </p:nvSpPr>
        <p:spPr>
          <a:xfrm>
            <a:off x="1274324" y="1186269"/>
            <a:ext cx="4067697" cy="533482"/>
          </a:xfrm>
        </p:spPr>
        <p:txBody>
          <a:bodyPr>
            <a:normAutofit lnSpcReduction="10000"/>
          </a:bodyPr>
          <a:lstStyle/>
          <a:p>
            <a:pPr indent="0"/>
            <a:r>
              <a:rPr lang="en-US" altLang="zh-CN" dirty="0">
                <a:solidFill>
                  <a:schemeClr val="bg1"/>
                </a:solidFill>
              </a:rPr>
              <a:t>3</a:t>
            </a:r>
            <a:r>
              <a:rPr lang="zh-CN" altLang="en-US" dirty="0">
                <a:solidFill>
                  <a:schemeClr val="bg1"/>
                </a:solidFill>
              </a:rPr>
              <a:t>．智慧生活</a:t>
            </a:r>
            <a:endParaRPr lang="en-US" altLang="zh-CN" sz="1100" dirty="0"/>
          </a:p>
        </p:txBody>
      </p:sp>
      <p:grpSp>
        <p:nvGrpSpPr>
          <p:cNvPr id="44" name="组合 43"/>
          <p:cNvGrpSpPr/>
          <p:nvPr/>
        </p:nvGrpSpPr>
        <p:grpSpPr>
          <a:xfrm flipV="1">
            <a:off x="609600" y="1030803"/>
            <a:ext cx="470284" cy="670057"/>
            <a:chOff x="3173412" y="596106"/>
            <a:chExt cx="960438" cy="1368425"/>
          </a:xfrm>
        </p:grpSpPr>
        <p:sp>
          <p:nvSpPr>
            <p:cNvPr id="45"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TextBox 29"/>
          <p:cNvSpPr txBox="1"/>
          <p:nvPr/>
        </p:nvSpPr>
        <p:spPr>
          <a:xfrm>
            <a:off x="921310" y="2012726"/>
            <a:ext cx="10428996"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目前的机器翻译已经可以达到基本表达原文语意的水平，不影响理解与沟通。但假以时日，不断提高翻译准确度的人工智能系统很有可能悄然越过业余译员和职业译员之间的技术鸿沟，一跃成为翻译“专家”。</a:t>
            </a:r>
          </a:p>
        </p:txBody>
      </p:sp>
      <p:sp>
        <p:nvSpPr>
          <p:cNvPr id="15" name="矩形 14"/>
          <p:cNvSpPr/>
          <p:nvPr/>
        </p:nvSpPr>
        <p:spPr>
          <a:xfrm>
            <a:off x="1276656" y="3847468"/>
            <a:ext cx="2226354"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内容占位符 3"/>
          <p:cNvSpPr txBox="1">
            <a:spLocks/>
          </p:cNvSpPr>
          <p:nvPr/>
        </p:nvSpPr>
        <p:spPr>
          <a:xfrm>
            <a:off x="1274324" y="3893013"/>
            <a:ext cx="4067697" cy="533482"/>
          </a:xfrm>
          <a:prstGeom prst="rect">
            <a:avLst/>
          </a:prstGeom>
        </p:spPr>
        <p:txBody>
          <a:bodyPr vert="horz" lIns="91440" tIns="45720" rIns="91440" bIns="45720" rtlCol="0">
            <a:normAutofit lnSpcReduction="10000"/>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altLang="zh-CN" dirty="0" smtClean="0">
                <a:solidFill>
                  <a:schemeClr val="bg1"/>
                </a:solidFill>
              </a:rPr>
              <a:t>4</a:t>
            </a:r>
            <a:r>
              <a:rPr lang="zh-CN" altLang="en-US" dirty="0" smtClean="0">
                <a:solidFill>
                  <a:schemeClr val="bg1"/>
                </a:solidFill>
              </a:rPr>
              <a:t>．智慧医疗</a:t>
            </a:r>
            <a:endParaRPr lang="en-US" altLang="zh-CN" sz="1100" dirty="0"/>
          </a:p>
        </p:txBody>
      </p:sp>
      <p:grpSp>
        <p:nvGrpSpPr>
          <p:cNvPr id="17" name="组合 16"/>
          <p:cNvGrpSpPr/>
          <p:nvPr/>
        </p:nvGrpSpPr>
        <p:grpSpPr>
          <a:xfrm flipV="1">
            <a:off x="611932" y="3716678"/>
            <a:ext cx="470284" cy="670057"/>
            <a:chOff x="3173412" y="596106"/>
            <a:chExt cx="960438" cy="1368425"/>
          </a:xfrm>
        </p:grpSpPr>
        <p:sp>
          <p:nvSpPr>
            <p:cNvPr id="18"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5" name="TextBox 24"/>
          <p:cNvSpPr txBox="1"/>
          <p:nvPr/>
        </p:nvSpPr>
        <p:spPr>
          <a:xfrm>
            <a:off x="861454" y="4667544"/>
            <a:ext cx="10488852"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智慧医疗（</a:t>
            </a:r>
            <a:r>
              <a:rPr lang="en-US" altLang="zh-CN" sz="2000" dirty="0">
                <a:latin typeface="+mn-ea"/>
                <a:cs typeface="+mn-ea"/>
                <a:sym typeface="Times New Roman" panose="02020603050405020304" pitchFamily="18" charset="0"/>
              </a:rPr>
              <a:t>Wise Information Technology of 120</a:t>
            </a: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WIT120</a:t>
            </a:r>
            <a:r>
              <a:rPr lang="zh-CN" altLang="en-US" sz="2000" dirty="0">
                <a:latin typeface="+mn-ea"/>
                <a:cs typeface="+mn-ea"/>
                <a:sym typeface="Times New Roman" panose="02020603050405020304" pitchFamily="18" charset="0"/>
              </a:rPr>
              <a:t>）是最近兴起的专有医疗名词，它通过打造健康档案区域医疗信息平台，利用先进的物联网技术，实现患者与医务人员、医疗机构、医疗设备之间的互动，从而逐步实现信息化。</a:t>
            </a:r>
          </a:p>
        </p:txBody>
      </p:sp>
    </p:spTree>
    <p:extLst>
      <p:ext uri="{BB962C8B-B14F-4D97-AF65-F5344CB8AC3E}">
        <p14:creationId xmlns:p14="http://schemas.microsoft.com/office/powerpoint/2010/main" val="2232912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8" y="2367432"/>
            <a:ext cx="3708714" cy="3924300"/>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 name="connsiteX0-1" fmla="*/ 0 w 4922244"/>
              <a:gd name="connsiteY0-2" fmla="*/ 0 h 5048251"/>
              <a:gd name="connsiteX1-3" fmla="*/ 1947941 w 4922244"/>
              <a:gd name="connsiteY1-4" fmla="*/ 0 h 5048251"/>
              <a:gd name="connsiteX2-5" fmla="*/ 4922244 w 4922244"/>
              <a:gd name="connsiteY2-6" fmla="*/ 2899854 h 5048251"/>
              <a:gd name="connsiteX3-7" fmla="*/ 2848297 w 4922244"/>
              <a:gd name="connsiteY3-8" fmla="*/ 5048251 h 5048251"/>
              <a:gd name="connsiteX4-9" fmla="*/ 0 w 4922244"/>
              <a:gd name="connsiteY4-10" fmla="*/ 5048251 h 5048251"/>
              <a:gd name="connsiteX5" fmla="*/ 0 w 4922244"/>
              <a:gd name="connsiteY5" fmla="*/ 0 h 5048251"/>
              <a:gd name="connsiteX0-11" fmla="*/ 0 w 4922244"/>
              <a:gd name="connsiteY0-12" fmla="*/ 0 h 5048251"/>
              <a:gd name="connsiteX1-13" fmla="*/ 1947941 w 4922244"/>
              <a:gd name="connsiteY1-14" fmla="*/ 0 h 5048251"/>
              <a:gd name="connsiteX2-15" fmla="*/ 4922244 w 4922244"/>
              <a:gd name="connsiteY2-16" fmla="*/ 2899854 h 5048251"/>
              <a:gd name="connsiteX3-17" fmla="*/ 2893456 w 4922244"/>
              <a:gd name="connsiteY3-18" fmla="*/ 5033362 h 5048251"/>
              <a:gd name="connsiteX4-19" fmla="*/ 0 w 4922244"/>
              <a:gd name="connsiteY4-20" fmla="*/ 5048251 h 5048251"/>
              <a:gd name="connsiteX5-21" fmla="*/ 0 w 4922244"/>
              <a:gd name="connsiteY5-22" fmla="*/ 0 h 5048251"/>
              <a:gd name="connsiteX0-23" fmla="*/ 0 w 4823147"/>
              <a:gd name="connsiteY0-24" fmla="*/ 0 h 5048251"/>
              <a:gd name="connsiteX1-25" fmla="*/ 1947941 w 4823147"/>
              <a:gd name="connsiteY1-26" fmla="*/ 0 h 5048251"/>
              <a:gd name="connsiteX2-27" fmla="*/ 4823147 w 4823147"/>
              <a:gd name="connsiteY2-28" fmla="*/ 2997879 h 5048251"/>
              <a:gd name="connsiteX3-29" fmla="*/ 2893456 w 4823147"/>
              <a:gd name="connsiteY3-30" fmla="*/ 5033362 h 5048251"/>
              <a:gd name="connsiteX4-31" fmla="*/ 0 w 4823147"/>
              <a:gd name="connsiteY4-32" fmla="*/ 5048251 h 5048251"/>
              <a:gd name="connsiteX5-33" fmla="*/ 0 w 4823147"/>
              <a:gd name="connsiteY5-34" fmla="*/ 0 h 50482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823147" h="5048251">
                <a:moveTo>
                  <a:pt x="0" y="0"/>
                </a:moveTo>
                <a:lnTo>
                  <a:pt x="1947941" y="0"/>
                </a:lnTo>
                <a:lnTo>
                  <a:pt x="4823147" y="2997879"/>
                </a:lnTo>
                <a:lnTo>
                  <a:pt x="2893456" y="5033362"/>
                </a:lnTo>
                <a:lnTo>
                  <a:pt x="0" y="50482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7"/>
          <p:cNvSpPr/>
          <p:nvPr/>
        </p:nvSpPr>
        <p:spPr>
          <a:xfrm>
            <a:off x="1672773" y="0"/>
            <a:ext cx="3269617" cy="4710896"/>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C:\Users\Administrator\Desktop\新建文件夹\Virtual business modern technology photos part 4 (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756" t="5840" r="1551" b="1721"/>
          <a:stretch>
            <a:fillRect/>
          </a:stretch>
        </p:blipFill>
        <p:spPr bwMode="auto">
          <a:xfrm>
            <a:off x="0" y="2560109"/>
            <a:ext cx="3546499" cy="3924300"/>
          </a:xfrm>
          <a:custGeom>
            <a:avLst/>
            <a:gdLst>
              <a:gd name="connsiteX0" fmla="*/ 0 w 3546499"/>
              <a:gd name="connsiteY0" fmla="*/ 0 h 3924300"/>
              <a:gd name="connsiteX1" fmla="*/ 1403500 w 3546499"/>
              <a:gd name="connsiteY1" fmla="*/ 0 h 3924300"/>
              <a:gd name="connsiteX2" fmla="*/ 3546499 w 3546499"/>
              <a:gd name="connsiteY2" fmla="*/ 2312100 h 3924300"/>
              <a:gd name="connsiteX3" fmla="*/ 2052211 w 3546499"/>
              <a:gd name="connsiteY3" fmla="*/ 3924300 h 3924300"/>
              <a:gd name="connsiteX4" fmla="*/ 0 w 3546499"/>
              <a:gd name="connsiteY4" fmla="*/ 3924300 h 392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499" h="3924300">
                <a:moveTo>
                  <a:pt x="0" y="0"/>
                </a:moveTo>
                <a:lnTo>
                  <a:pt x="1403500" y="0"/>
                </a:lnTo>
                <a:lnTo>
                  <a:pt x="3546499" y="2312100"/>
                </a:lnTo>
                <a:lnTo>
                  <a:pt x="2052211" y="3924300"/>
                </a:lnTo>
                <a:lnTo>
                  <a:pt x="0" y="3924300"/>
                </a:lnTo>
                <a:close/>
              </a:path>
            </a:pathLst>
          </a:cu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911474" y="1255430"/>
            <a:ext cx="1723549" cy="1015663"/>
          </a:xfrm>
          <a:prstGeom prst="rect">
            <a:avLst/>
          </a:prstGeom>
          <a:noFill/>
        </p:spPr>
        <p:txBody>
          <a:bodyPr wrap="none" rtlCol="0">
            <a:spAutoFit/>
          </a:bodyPr>
          <a:lstStyle/>
          <a:p>
            <a:pPr algn="ctr"/>
            <a:r>
              <a:rPr lang="zh-CN" altLang="en-US" sz="6000" dirty="0">
                <a:solidFill>
                  <a:schemeClr val="accent3"/>
                </a:solidFill>
                <a:latin typeface="Impact" panose="020B0806030902050204" pitchFamily="34" charset="0"/>
              </a:rPr>
              <a:t>目录</a:t>
            </a:r>
          </a:p>
        </p:txBody>
      </p:sp>
      <p:grpSp>
        <p:nvGrpSpPr>
          <p:cNvPr id="13" name="组合 12"/>
          <p:cNvGrpSpPr/>
          <p:nvPr/>
        </p:nvGrpSpPr>
        <p:grpSpPr>
          <a:xfrm>
            <a:off x="4790530" y="1887349"/>
            <a:ext cx="5998119" cy="523875"/>
            <a:chOff x="5605235" y="1393798"/>
            <a:chExt cx="5998119" cy="523875"/>
          </a:xfrm>
        </p:grpSpPr>
        <p:sp>
          <p:nvSpPr>
            <p:cNvPr id="14" name="矩形 13"/>
            <p:cNvSpPr/>
            <p:nvPr/>
          </p:nvSpPr>
          <p:spPr>
            <a:xfrm>
              <a:off x="6096000" y="1393798"/>
              <a:ext cx="1294304" cy="523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390219" y="1394433"/>
              <a:ext cx="4213135" cy="52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燕尾形 25"/>
            <p:cNvSpPr/>
            <p:nvPr/>
          </p:nvSpPr>
          <p:spPr>
            <a:xfrm>
              <a:off x="5605235" y="1464639"/>
              <a:ext cx="335280" cy="383863"/>
            </a:xfrm>
            <a:prstGeom prst="chevron">
              <a:avLst>
                <a:gd name="adj" fmla="val 36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7" name="文本框 11"/>
          <p:cNvSpPr txBox="1"/>
          <p:nvPr/>
        </p:nvSpPr>
        <p:spPr>
          <a:xfrm>
            <a:off x="6764193" y="1898452"/>
            <a:ext cx="3855679" cy="461665"/>
          </a:xfrm>
          <a:prstGeom prst="rect">
            <a:avLst/>
          </a:prstGeom>
          <a:noFill/>
        </p:spPr>
        <p:txBody>
          <a:bodyPr wrap="square" rtlCol="0">
            <a:spAutoFit/>
            <a:scene3d>
              <a:camera prst="orthographicFront"/>
              <a:lightRig rig="threePt" dir="t"/>
            </a:scene3d>
            <a:sp3d contourW="12700"/>
          </a:bodyPr>
          <a:lstStyle/>
          <a:p>
            <a:r>
              <a:rPr lang="zh-CN" altLang="en-US" sz="2400" dirty="0">
                <a:solidFill>
                  <a:schemeClr val="bg1"/>
                </a:solidFill>
              </a:rPr>
              <a:t>新一代信息技术的基本概念</a:t>
            </a:r>
          </a:p>
        </p:txBody>
      </p:sp>
      <p:sp>
        <p:nvSpPr>
          <p:cNvPr id="28" name="文本框 18"/>
          <p:cNvSpPr txBox="1"/>
          <p:nvPr/>
        </p:nvSpPr>
        <p:spPr>
          <a:xfrm>
            <a:off x="6575599" y="2642969"/>
            <a:ext cx="5616401" cy="461665"/>
          </a:xfrm>
          <a:prstGeom prst="rect">
            <a:avLst/>
          </a:prstGeom>
          <a:noFill/>
        </p:spPr>
        <p:txBody>
          <a:bodyPr wrap="square" rtlCol="0">
            <a:spAutoFit/>
            <a:scene3d>
              <a:camera prst="orthographicFront"/>
              <a:lightRig rig="threePt" dir="t"/>
            </a:scene3d>
            <a:sp3d contourW="12700"/>
          </a:bodyPr>
          <a:lstStyle/>
          <a:p>
            <a:r>
              <a:rPr lang="zh-CN" altLang="en-US" sz="2400" dirty="0"/>
              <a:t>新一代信息技术的技术特点与典</a:t>
            </a:r>
            <a:r>
              <a:rPr lang="zh-CN" altLang="en-US" sz="2400" dirty="0" smtClean="0"/>
              <a:t>型应用</a:t>
            </a:r>
            <a:endParaRPr lang="zh-CN" altLang="en-US" sz="2400" dirty="0">
              <a:solidFill>
                <a:schemeClr val="tx1"/>
              </a:solidFill>
            </a:endParaRPr>
          </a:p>
        </p:txBody>
      </p:sp>
      <p:sp>
        <p:nvSpPr>
          <p:cNvPr id="29" name="文本框 18"/>
          <p:cNvSpPr txBox="1"/>
          <p:nvPr/>
        </p:nvSpPr>
        <p:spPr>
          <a:xfrm>
            <a:off x="6672754" y="3339990"/>
            <a:ext cx="4652972" cy="461665"/>
          </a:xfrm>
          <a:prstGeom prst="rect">
            <a:avLst/>
          </a:prstGeom>
          <a:noFill/>
        </p:spPr>
        <p:txBody>
          <a:bodyPr wrap="square" rtlCol="0">
            <a:spAutoFit/>
            <a:scene3d>
              <a:camera prst="orthographicFront"/>
              <a:lightRig rig="threePt" dir="t"/>
            </a:scene3d>
            <a:sp3d contourW="12700"/>
          </a:bodyPr>
          <a:lstStyle/>
          <a:p>
            <a:r>
              <a:rPr lang="zh-CN" altLang="en-US" sz="2400" dirty="0"/>
              <a:t>新一代信息技术与其他产业融合</a:t>
            </a:r>
            <a:endParaRPr lang="zh-CN" altLang="en-US" sz="2400" dirty="0">
              <a:solidFill>
                <a:schemeClr val="tx1"/>
              </a:solidFill>
            </a:endParaRPr>
          </a:p>
        </p:txBody>
      </p:sp>
      <p:sp>
        <p:nvSpPr>
          <p:cNvPr id="30" name="TextBox 3"/>
          <p:cNvSpPr txBox="1"/>
          <p:nvPr/>
        </p:nvSpPr>
        <p:spPr>
          <a:xfrm>
            <a:off x="5397500" y="1911992"/>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任务一</a:t>
            </a:r>
            <a:endParaRPr lang="en-US" altLang="zh-CN" sz="2400" dirty="0">
              <a:solidFill>
                <a:schemeClr val="tx1">
                  <a:lumMod val="85000"/>
                  <a:lumOff val="15000"/>
                </a:schemeClr>
              </a:solidFill>
            </a:endParaRPr>
          </a:p>
        </p:txBody>
      </p:sp>
      <p:sp>
        <p:nvSpPr>
          <p:cNvPr id="31" name="TextBox 21"/>
          <p:cNvSpPr txBox="1"/>
          <p:nvPr/>
        </p:nvSpPr>
        <p:spPr>
          <a:xfrm>
            <a:off x="5397500" y="2642969"/>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任务二</a:t>
            </a:r>
            <a:endParaRPr lang="en-US" altLang="zh-CN" sz="2400" dirty="0">
              <a:solidFill>
                <a:schemeClr val="tx1">
                  <a:lumMod val="85000"/>
                  <a:lumOff val="15000"/>
                </a:schemeClr>
              </a:solidFill>
            </a:endParaRPr>
          </a:p>
        </p:txBody>
      </p:sp>
      <p:sp>
        <p:nvSpPr>
          <p:cNvPr id="32" name="TextBox 22"/>
          <p:cNvSpPr txBox="1"/>
          <p:nvPr/>
        </p:nvSpPr>
        <p:spPr>
          <a:xfrm>
            <a:off x="5397500" y="3346152"/>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任务三</a:t>
            </a:r>
            <a:endParaRPr lang="en-US" altLang="zh-CN" sz="24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42"/>
          <p:cNvSpPr>
            <a:spLocks noChangeArrowheads="1"/>
          </p:cNvSpPr>
          <p:nvPr/>
        </p:nvSpPr>
        <p:spPr bwMode="auto">
          <a:xfrm>
            <a:off x="1113902" y="5753601"/>
            <a:ext cx="9914020" cy="395539"/>
          </a:xfrm>
          <a:prstGeom prst="rect">
            <a:avLst/>
          </a:prstGeom>
          <a:solidFill>
            <a:schemeClr val="accent1">
              <a:lumMod val="20000"/>
              <a:lumOff val="8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dirty="0"/>
              <a:t>（四）工业互联网</a:t>
            </a:r>
          </a:p>
        </p:txBody>
      </p:sp>
      <p:sp>
        <p:nvSpPr>
          <p:cNvPr id="30" name="TextBox 29"/>
          <p:cNvSpPr txBox="1"/>
          <p:nvPr/>
        </p:nvSpPr>
        <p:spPr>
          <a:xfrm>
            <a:off x="1021148" y="1572411"/>
            <a:ext cx="10099529" cy="3785652"/>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工业互联网的核心三要素是人、机器、数据分析软件</a:t>
            </a:r>
            <a:r>
              <a:rPr lang="zh-CN" altLang="en-US" sz="2000" dirty="0" smtClean="0">
                <a:latin typeface="+mn-ea"/>
                <a:cs typeface="+mn-ea"/>
                <a:sym typeface="Times New Roman" panose="02020603050405020304" pitchFamily="18" charset="0"/>
              </a:rPr>
              <a:t>。</a:t>
            </a:r>
            <a:endParaRPr lang="en-US" altLang="zh-CN" sz="2000" dirty="0" smtClean="0">
              <a:latin typeface="+mn-ea"/>
              <a:cs typeface="+mn-ea"/>
              <a:sym typeface="Times New Roman" panose="02020603050405020304" pitchFamily="18" charset="0"/>
            </a:endParaRPr>
          </a:p>
          <a:p>
            <a:pPr indent="609600" algn="just">
              <a:lnSpc>
                <a:spcPct val="150000"/>
              </a:lnSpc>
            </a:pPr>
            <a:endParaRPr lang="en-US" altLang="zh-CN" sz="2000" dirty="0">
              <a:latin typeface="+mn-ea"/>
              <a:cs typeface="+mn-ea"/>
              <a:sym typeface="Times New Roman" panose="02020603050405020304" pitchFamily="18" charset="0"/>
            </a:endParaRPr>
          </a:p>
          <a:p>
            <a:pPr indent="609600" algn="just">
              <a:lnSpc>
                <a:spcPct val="150000"/>
              </a:lnSpc>
            </a:pPr>
            <a:endParaRPr lang="en-US" altLang="zh-CN" sz="2000" dirty="0" smtClean="0">
              <a:latin typeface="+mn-ea"/>
              <a:cs typeface="+mn-ea"/>
              <a:sym typeface="Times New Roman" panose="02020603050405020304" pitchFamily="18" charset="0"/>
            </a:endParaRPr>
          </a:p>
          <a:p>
            <a:pPr indent="609600" algn="just">
              <a:lnSpc>
                <a:spcPct val="150000"/>
              </a:lnSpc>
            </a:pPr>
            <a:endParaRPr lang="en-US" altLang="zh-CN" sz="2000" dirty="0">
              <a:latin typeface="+mn-ea"/>
              <a:cs typeface="+mn-ea"/>
              <a:sym typeface="Times New Roman" panose="02020603050405020304" pitchFamily="18" charset="0"/>
            </a:endParaRPr>
          </a:p>
          <a:p>
            <a:pPr indent="609600" algn="just">
              <a:lnSpc>
                <a:spcPct val="150000"/>
              </a:lnSpc>
            </a:pPr>
            <a:r>
              <a:rPr lang="zh-CN" altLang="en-US" sz="2000" dirty="0" smtClean="0">
                <a:latin typeface="+mn-ea"/>
                <a:cs typeface="+mn-ea"/>
                <a:sym typeface="Times New Roman" panose="02020603050405020304" pitchFamily="18" charset="0"/>
              </a:rPr>
              <a:t>工</a:t>
            </a:r>
            <a:r>
              <a:rPr lang="zh-CN" altLang="en-US" sz="2000" dirty="0">
                <a:latin typeface="+mn-ea"/>
                <a:cs typeface="+mn-ea"/>
                <a:sym typeface="Times New Roman" panose="02020603050405020304" pitchFamily="18" charset="0"/>
              </a:rPr>
              <a:t>业互联网将带有内置感应器的机器和复杂的软件与其他机器、人员连接起来，如将飞机发动机连接到工业互联网中，当机器感应到满足了触发条件和接收到通信信号的时候，就能从中提取数据并进行分析，从而成为有理解能力的工具，能更有效地发挥出该机器的潜</a:t>
            </a:r>
            <a:r>
              <a:rPr lang="zh-CN" altLang="en-US" sz="2000" dirty="0" smtClean="0">
                <a:latin typeface="+mn-ea"/>
                <a:cs typeface="+mn-ea"/>
                <a:sym typeface="Times New Roman" panose="02020603050405020304" pitchFamily="18" charset="0"/>
              </a:rPr>
              <a:t>能。</a:t>
            </a:r>
            <a:endParaRPr lang="en-US" altLang="zh-CN" sz="2000" dirty="0" smtClean="0">
              <a:latin typeface="+mn-ea"/>
              <a:cs typeface="+mn-ea"/>
              <a:sym typeface="Times New Roman" panose="02020603050405020304" pitchFamily="18" charset="0"/>
            </a:endParaRPr>
          </a:p>
        </p:txBody>
      </p:sp>
      <p:sp>
        <p:nvSpPr>
          <p:cNvPr id="17" name="矩形 42"/>
          <p:cNvSpPr>
            <a:spLocks noChangeArrowheads="1"/>
          </p:cNvSpPr>
          <p:nvPr/>
        </p:nvSpPr>
        <p:spPr bwMode="auto">
          <a:xfrm>
            <a:off x="1226198" y="2495417"/>
            <a:ext cx="9505970" cy="247783"/>
          </a:xfrm>
          <a:prstGeom prst="rect">
            <a:avLst/>
          </a:prstGeom>
          <a:solidFill>
            <a:schemeClr val="accent1">
              <a:lumMod val="20000"/>
              <a:lumOff val="8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（五）高性能集成电路</a:t>
            </a:r>
          </a:p>
        </p:txBody>
      </p:sp>
      <p:sp>
        <p:nvSpPr>
          <p:cNvPr id="30" name="TextBox 29"/>
          <p:cNvSpPr txBox="1"/>
          <p:nvPr/>
        </p:nvSpPr>
        <p:spPr>
          <a:xfrm>
            <a:off x="1021147" y="1108093"/>
            <a:ext cx="10099529" cy="961289"/>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目前，我国集成电路产业处于全球市场竞争力较弱，对外依赖度较高的局面。因此，我国正积极发展集成电路产业链，其发展重点体现在以下几个方面</a:t>
            </a:r>
            <a:r>
              <a:rPr lang="zh-CN" altLang="en-US" sz="2000" dirty="0" smtClean="0">
                <a:latin typeface="+mn-ea"/>
                <a:cs typeface="+mn-ea"/>
                <a:sym typeface="Times New Roman" panose="02020603050405020304" pitchFamily="18" charset="0"/>
              </a:rPr>
              <a:t>。</a:t>
            </a:r>
            <a:endParaRPr lang="en-US" altLang="zh-CN" sz="2000" dirty="0">
              <a:latin typeface="+mn-ea"/>
              <a:cs typeface="+mn-ea"/>
              <a:sym typeface="Times New Roman" panose="02020603050405020304" pitchFamily="18" charset="0"/>
            </a:endParaRPr>
          </a:p>
        </p:txBody>
      </p:sp>
      <p:grpSp>
        <p:nvGrpSpPr>
          <p:cNvPr id="6" name="组合 5"/>
          <p:cNvGrpSpPr/>
          <p:nvPr/>
        </p:nvGrpSpPr>
        <p:grpSpPr>
          <a:xfrm>
            <a:off x="1568761" y="3032125"/>
            <a:ext cx="9004300" cy="1871345"/>
            <a:chOff x="2412" y="3849"/>
            <a:chExt cx="14180" cy="2947"/>
          </a:xfrm>
        </p:grpSpPr>
        <p:sp>
          <p:nvSpPr>
            <p:cNvPr id="7" name="矩形 8"/>
            <p:cNvSpPr/>
            <p:nvPr>
              <p:custDataLst>
                <p:tags r:id="rId1"/>
              </p:custDataLst>
            </p:nvPr>
          </p:nvSpPr>
          <p:spPr>
            <a:xfrm>
              <a:off x="2412" y="4032"/>
              <a:ext cx="913" cy="743"/>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lstStyle/>
            <a:p>
              <a:pPr algn="ctr"/>
              <a:endParaRPr lang="zh-CN" altLang="en-US" sz="2400" b="1" dirty="0">
                <a:solidFill>
                  <a:srgbClr val="549E39"/>
                </a:solidFill>
                <a:sym typeface="Arial" panose="020B0604020202020204" pitchFamily="34" charset="0"/>
              </a:endParaRPr>
            </a:p>
          </p:txBody>
        </p:sp>
        <p:sp>
          <p:nvSpPr>
            <p:cNvPr id="8" name="矩形 8"/>
            <p:cNvSpPr/>
            <p:nvPr>
              <p:custDataLst>
                <p:tags r:id="rId2"/>
              </p:custDataLst>
            </p:nvPr>
          </p:nvSpPr>
          <p:spPr>
            <a:xfrm>
              <a:off x="10304" y="4032"/>
              <a:ext cx="913" cy="743"/>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DC9F0C"/>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lstStyle/>
            <a:p>
              <a:pPr algn="ctr"/>
              <a:endParaRPr lang="zh-CN" altLang="en-US" sz="2400" b="1" dirty="0">
                <a:solidFill>
                  <a:srgbClr val="DC9F0C"/>
                </a:solidFill>
                <a:sym typeface="Arial" panose="020B0604020202020204" pitchFamily="34" charset="0"/>
              </a:endParaRPr>
            </a:p>
          </p:txBody>
        </p:sp>
        <p:sp>
          <p:nvSpPr>
            <p:cNvPr id="9" name="文本框 55"/>
            <p:cNvSpPr txBox="1"/>
            <p:nvPr>
              <p:custDataLst>
                <p:tags r:id="rId3"/>
              </p:custDataLst>
            </p:nvPr>
          </p:nvSpPr>
          <p:spPr>
            <a:xfrm>
              <a:off x="2444" y="4040"/>
              <a:ext cx="843" cy="727"/>
            </a:xfrm>
            <a:prstGeom prst="rect">
              <a:avLst/>
            </a:prstGeom>
            <a:noFill/>
          </p:spPr>
          <p:txBody>
            <a:bodyPr wrap="square" rtlCol="0">
              <a:normAutofit/>
            </a:bodyPr>
            <a:lstStyle/>
            <a:p>
              <a:r>
                <a:rPr lang="en-US" altLang="zh-CN" sz="2400" b="1" dirty="0" smtClean="0">
                  <a:solidFill>
                    <a:srgbClr val="549E39"/>
                  </a:solidFill>
                </a:rPr>
                <a:t>02</a:t>
              </a:r>
              <a:endParaRPr lang="zh-CN" altLang="en-US" sz="2400" b="1" dirty="0">
                <a:solidFill>
                  <a:srgbClr val="549E39"/>
                </a:solidFill>
              </a:endParaRPr>
            </a:p>
          </p:txBody>
        </p:sp>
        <p:sp>
          <p:nvSpPr>
            <p:cNvPr id="10" name="矩形 8"/>
            <p:cNvSpPr/>
            <p:nvPr>
              <p:custDataLst>
                <p:tags r:id="rId4"/>
              </p:custDataLst>
            </p:nvPr>
          </p:nvSpPr>
          <p:spPr>
            <a:xfrm>
              <a:off x="6358" y="6024"/>
              <a:ext cx="913" cy="743"/>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549E39"/>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lstStyle/>
            <a:p>
              <a:pPr algn="ctr"/>
              <a:endParaRPr lang="zh-CN" altLang="en-US" sz="2400" b="1" dirty="0">
                <a:solidFill>
                  <a:srgbClr val="549E39"/>
                </a:solidFill>
                <a:sym typeface="Arial" panose="020B0604020202020204" pitchFamily="34" charset="0"/>
              </a:endParaRPr>
            </a:p>
          </p:txBody>
        </p:sp>
        <p:sp>
          <p:nvSpPr>
            <p:cNvPr id="11" name="文本框 58"/>
            <p:cNvSpPr txBox="1"/>
            <p:nvPr>
              <p:custDataLst>
                <p:tags r:id="rId5"/>
              </p:custDataLst>
            </p:nvPr>
          </p:nvSpPr>
          <p:spPr>
            <a:xfrm>
              <a:off x="6358" y="6019"/>
              <a:ext cx="843" cy="727"/>
            </a:xfrm>
            <a:prstGeom prst="rect">
              <a:avLst/>
            </a:prstGeom>
            <a:noFill/>
          </p:spPr>
          <p:txBody>
            <a:bodyPr wrap="square" rtlCol="0">
              <a:normAutofit/>
            </a:bodyPr>
            <a:lstStyle/>
            <a:p>
              <a:r>
                <a:rPr lang="en-US" altLang="zh-CN" sz="2400" b="1" dirty="0" smtClean="0">
                  <a:solidFill>
                    <a:srgbClr val="549E39"/>
                  </a:solidFill>
                </a:rPr>
                <a:t>01</a:t>
              </a:r>
              <a:endParaRPr lang="zh-CN" altLang="en-US" sz="2400" b="1" dirty="0">
                <a:solidFill>
                  <a:srgbClr val="549E39"/>
                </a:solidFill>
              </a:endParaRPr>
            </a:p>
          </p:txBody>
        </p:sp>
        <p:sp>
          <p:nvSpPr>
            <p:cNvPr id="12" name="文本框 59"/>
            <p:cNvSpPr txBox="1"/>
            <p:nvPr>
              <p:custDataLst>
                <p:tags r:id="rId6"/>
              </p:custDataLst>
            </p:nvPr>
          </p:nvSpPr>
          <p:spPr>
            <a:xfrm>
              <a:off x="10339" y="4042"/>
              <a:ext cx="843" cy="727"/>
            </a:xfrm>
            <a:prstGeom prst="rect">
              <a:avLst/>
            </a:prstGeom>
            <a:noFill/>
          </p:spPr>
          <p:txBody>
            <a:bodyPr wrap="square" rtlCol="0">
              <a:normAutofit/>
            </a:bodyPr>
            <a:lstStyle/>
            <a:p>
              <a:r>
                <a:rPr lang="en-US" altLang="zh-CN" sz="2400" b="1" dirty="0" smtClean="0">
                  <a:solidFill>
                    <a:srgbClr val="DC9F0C"/>
                  </a:solidFill>
                </a:rPr>
                <a:t>03</a:t>
              </a:r>
              <a:endParaRPr lang="zh-CN" altLang="en-US" sz="2400" b="1" dirty="0">
                <a:solidFill>
                  <a:srgbClr val="DC9F0C"/>
                </a:solidFill>
              </a:endParaRPr>
            </a:p>
          </p:txBody>
        </p:sp>
        <p:sp>
          <p:nvSpPr>
            <p:cNvPr id="13" name="文本框 60"/>
            <p:cNvSpPr txBox="1"/>
            <p:nvPr/>
          </p:nvSpPr>
          <p:spPr>
            <a:xfrm>
              <a:off x="3582" y="3849"/>
              <a:ext cx="4770" cy="630"/>
            </a:xfrm>
            <a:prstGeom prst="rect">
              <a:avLst/>
            </a:prstGeom>
            <a:noFill/>
          </p:spPr>
          <p:txBody>
            <a:bodyPr wrap="square" rtlCol="0">
              <a:spAutoFit/>
            </a:bodyPr>
            <a:lstStyle/>
            <a:p>
              <a:pPr indent="0">
                <a:buFont typeface="Wingdings" panose="05000000000000000000" charset="0"/>
                <a:buNone/>
              </a:pPr>
              <a:r>
                <a:rPr lang="zh-CN" altLang="en-US" sz="2000" dirty="0"/>
                <a:t>壮大芯片制造业规模</a:t>
              </a:r>
              <a:endParaRPr lang="en-US" altLang="zh-CN" sz="2000" dirty="0"/>
            </a:p>
          </p:txBody>
        </p:sp>
        <p:sp>
          <p:nvSpPr>
            <p:cNvPr id="14" name="文本框 61"/>
            <p:cNvSpPr txBox="1"/>
            <p:nvPr/>
          </p:nvSpPr>
          <p:spPr>
            <a:xfrm>
              <a:off x="7739" y="6166"/>
              <a:ext cx="5744" cy="630"/>
            </a:xfrm>
            <a:prstGeom prst="rect">
              <a:avLst/>
            </a:prstGeom>
            <a:noFill/>
          </p:spPr>
          <p:txBody>
            <a:bodyPr wrap="square" rtlCol="0">
              <a:spAutoFit/>
            </a:bodyPr>
            <a:lstStyle/>
            <a:p>
              <a:pPr indent="0">
                <a:buFont typeface="Wingdings" panose="05000000000000000000" charset="0"/>
                <a:buNone/>
              </a:pPr>
              <a:r>
                <a:rPr lang="zh-CN" altLang="en-US" sz="2000" dirty="0"/>
                <a:t>着力开发高性能集成电路产品</a:t>
              </a:r>
              <a:endParaRPr lang="en-US" altLang="zh-CN" sz="2000" dirty="0"/>
            </a:p>
          </p:txBody>
        </p:sp>
        <p:sp>
          <p:nvSpPr>
            <p:cNvPr id="15" name="文本框 62"/>
            <p:cNvSpPr txBox="1"/>
            <p:nvPr/>
          </p:nvSpPr>
          <p:spPr>
            <a:xfrm>
              <a:off x="11822" y="4116"/>
              <a:ext cx="4770" cy="630"/>
            </a:xfrm>
            <a:prstGeom prst="rect">
              <a:avLst/>
            </a:prstGeom>
            <a:noFill/>
          </p:spPr>
          <p:txBody>
            <a:bodyPr wrap="square" rtlCol="0">
              <a:spAutoFit/>
            </a:bodyPr>
            <a:lstStyle/>
            <a:p>
              <a:pPr indent="0">
                <a:buFont typeface="Wingdings" panose="05000000000000000000" charset="0"/>
                <a:buNone/>
              </a:pPr>
              <a:r>
                <a:rPr lang="zh-CN" altLang="en-US" sz="2000" dirty="0"/>
                <a:t>完善产业链</a:t>
              </a:r>
              <a:endParaRPr lang="en-US" altLang="zh-CN" sz="20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（六）云计算</a:t>
            </a:r>
          </a:p>
        </p:txBody>
      </p:sp>
      <p:sp>
        <p:nvSpPr>
          <p:cNvPr id="30" name="TextBox 29"/>
          <p:cNvSpPr txBox="1"/>
          <p:nvPr/>
        </p:nvSpPr>
        <p:spPr>
          <a:xfrm>
            <a:off x="1021146" y="1942283"/>
            <a:ext cx="10099529" cy="499624"/>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与传统的资源提供方式相比，云计算主要具有以下特点。</a:t>
            </a:r>
            <a:endParaRPr lang="en-US" altLang="zh-CN" sz="2000" dirty="0">
              <a:latin typeface="+mn-ea"/>
              <a:cs typeface="+mn-ea"/>
              <a:sym typeface="Times New Roman" panose="02020603050405020304" pitchFamily="18" charset="0"/>
            </a:endParaRPr>
          </a:p>
        </p:txBody>
      </p:sp>
      <p:sp>
        <p:nvSpPr>
          <p:cNvPr id="16" name="矩形 15"/>
          <p:cNvSpPr/>
          <p:nvPr/>
        </p:nvSpPr>
        <p:spPr>
          <a:xfrm>
            <a:off x="1274323" y="1161593"/>
            <a:ext cx="3490181"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内容占位符 3"/>
          <p:cNvSpPr>
            <a:spLocks noGrp="1"/>
          </p:cNvSpPr>
          <p:nvPr>
            <p:ph sz="quarter" idx="10"/>
          </p:nvPr>
        </p:nvSpPr>
        <p:spPr>
          <a:xfrm>
            <a:off x="1274323" y="1153773"/>
            <a:ext cx="4067697" cy="533482"/>
          </a:xfrm>
        </p:spPr>
        <p:txBody>
          <a:bodyPr>
            <a:normAutofit lnSpcReduction="10000"/>
          </a:bodyPr>
          <a:lstStyle/>
          <a:p>
            <a:pPr indent="0"/>
            <a:r>
              <a:rPr lang="en-US" altLang="zh-CN" dirty="0">
                <a:solidFill>
                  <a:schemeClr val="bg1"/>
                </a:solidFill>
              </a:rPr>
              <a:t>1</a:t>
            </a:r>
            <a:r>
              <a:rPr lang="zh-CN" altLang="en-US" dirty="0">
                <a:solidFill>
                  <a:schemeClr val="bg1"/>
                </a:solidFill>
              </a:rPr>
              <a:t>．云计算的特点</a:t>
            </a:r>
            <a:endParaRPr lang="en-US" altLang="zh-CN" sz="1100" dirty="0"/>
          </a:p>
        </p:txBody>
      </p:sp>
      <p:grpSp>
        <p:nvGrpSpPr>
          <p:cNvPr id="18" name="组合 17"/>
          <p:cNvGrpSpPr/>
          <p:nvPr/>
        </p:nvGrpSpPr>
        <p:grpSpPr>
          <a:xfrm flipV="1">
            <a:off x="609600" y="1030803"/>
            <a:ext cx="470284" cy="670057"/>
            <a:chOff x="3173412" y="596106"/>
            <a:chExt cx="960438" cy="1368425"/>
          </a:xfrm>
        </p:grpSpPr>
        <p:sp>
          <p:nvSpPr>
            <p:cNvPr id="19"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 name="组合 27"/>
          <p:cNvGrpSpPr/>
          <p:nvPr/>
        </p:nvGrpSpPr>
        <p:grpSpPr>
          <a:xfrm>
            <a:off x="0" y="2791326"/>
            <a:ext cx="11838940" cy="2431657"/>
            <a:chOff x="265" y="3682"/>
            <a:chExt cx="18644" cy="3013"/>
          </a:xfrm>
        </p:grpSpPr>
        <p:cxnSp>
          <p:nvCxnSpPr>
            <p:cNvPr id="29" name="直接连接符 28"/>
            <p:cNvCxnSpPr/>
            <p:nvPr>
              <p:custDataLst>
                <p:tags r:id="rId1"/>
              </p:custDataLst>
            </p:nvPr>
          </p:nvCxnSpPr>
          <p:spPr>
            <a:xfrm>
              <a:off x="265" y="4291"/>
              <a:ext cx="18644" cy="0"/>
            </a:xfrm>
            <a:prstGeom prst="line">
              <a:avLst/>
            </a:prstGeom>
            <a:noFill/>
            <a:ln w="19050" cap="flat" cmpd="sng" algn="ctr">
              <a:solidFill>
                <a:srgbClr val="7F7F7F"/>
              </a:solidFill>
              <a:prstDash val="solid"/>
              <a:miter lim="800000"/>
              <a:headEnd type="none"/>
              <a:tailEnd type="triangle"/>
            </a:ln>
            <a:effectLst/>
          </p:spPr>
        </p:cxnSp>
        <p:sp>
          <p:nvSpPr>
            <p:cNvPr id="31" name="Freeform 6"/>
            <p:cNvSpPr/>
            <p:nvPr>
              <p:custDataLst>
                <p:tags r:id="rId2"/>
              </p:custDataLst>
            </p:nvPr>
          </p:nvSpPr>
          <p:spPr bwMode="auto">
            <a:xfrm>
              <a:off x="3779" y="3682"/>
              <a:ext cx="425" cy="609"/>
            </a:xfrm>
            <a:custGeom>
              <a:avLst/>
              <a:gdLst>
                <a:gd name="T0" fmla="*/ 148 w 148"/>
                <a:gd name="T1" fmla="*/ 185 h 212"/>
                <a:gd name="T2" fmla="*/ 148 w 148"/>
                <a:gd name="T3" fmla="*/ 212 h 212"/>
                <a:gd name="T4" fmla="*/ 0 w 148"/>
                <a:gd name="T5" fmla="*/ 212 h 212"/>
                <a:gd name="T6" fmla="*/ 0 w 148"/>
                <a:gd name="T7" fmla="*/ 212 h 212"/>
                <a:gd name="T8" fmla="*/ 0 w 148"/>
                <a:gd name="T9" fmla="*/ 185 h 212"/>
                <a:gd name="T10" fmla="*/ 0 w 148"/>
                <a:gd name="T11" fmla="*/ 185 h 212"/>
                <a:gd name="T12" fmla="*/ 74 w 148"/>
                <a:gd name="T13" fmla="*/ 0 h 212"/>
                <a:gd name="T14" fmla="*/ 148 w 148"/>
                <a:gd name="T15" fmla="*/ 185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12">
                  <a:moveTo>
                    <a:pt x="148" y="185"/>
                  </a:moveTo>
                  <a:cubicBezTo>
                    <a:pt x="148" y="212"/>
                    <a:pt x="148" y="212"/>
                    <a:pt x="148" y="212"/>
                  </a:cubicBezTo>
                  <a:cubicBezTo>
                    <a:pt x="0" y="212"/>
                    <a:pt x="0" y="212"/>
                    <a:pt x="0" y="212"/>
                  </a:cubicBezTo>
                  <a:cubicBezTo>
                    <a:pt x="0" y="212"/>
                    <a:pt x="0" y="212"/>
                    <a:pt x="0" y="212"/>
                  </a:cubicBezTo>
                  <a:cubicBezTo>
                    <a:pt x="0" y="185"/>
                    <a:pt x="0" y="185"/>
                    <a:pt x="0" y="185"/>
                  </a:cubicBezTo>
                  <a:cubicBezTo>
                    <a:pt x="0" y="185"/>
                    <a:pt x="0" y="185"/>
                    <a:pt x="0" y="185"/>
                  </a:cubicBezTo>
                  <a:cubicBezTo>
                    <a:pt x="1" y="83"/>
                    <a:pt x="34" y="0"/>
                    <a:pt x="74" y="0"/>
                  </a:cubicBezTo>
                  <a:cubicBezTo>
                    <a:pt x="115" y="0"/>
                    <a:pt x="148" y="83"/>
                    <a:pt x="148" y="185"/>
                  </a:cubicBezTo>
                  <a:close/>
                </a:path>
              </a:pathLst>
            </a:custGeom>
            <a:solidFill>
              <a:srgbClr val="B29249"/>
            </a:solidFill>
            <a:ln>
              <a:noFill/>
            </a:ln>
          </p:spPr>
          <p:txBody>
            <a:bodyPr vert="horz" wrap="square" lIns="91440" tIns="45720" rIns="91440" bIns="45720" numCol="1" anchor="t" anchorCtr="0" compatLnSpc="1"/>
            <a:lstStyle/>
            <a:p>
              <a:endParaRPr lang="zh-CN" altLang="en-US"/>
            </a:p>
          </p:txBody>
        </p:sp>
        <p:sp>
          <p:nvSpPr>
            <p:cNvPr id="32" name="Freeform 6"/>
            <p:cNvSpPr/>
            <p:nvPr>
              <p:custDataLst>
                <p:tags r:id="rId3"/>
              </p:custDataLst>
            </p:nvPr>
          </p:nvSpPr>
          <p:spPr bwMode="auto">
            <a:xfrm>
              <a:off x="7584" y="3682"/>
              <a:ext cx="425" cy="609"/>
            </a:xfrm>
            <a:custGeom>
              <a:avLst/>
              <a:gdLst>
                <a:gd name="T0" fmla="*/ 148 w 148"/>
                <a:gd name="T1" fmla="*/ 185 h 212"/>
                <a:gd name="T2" fmla="*/ 148 w 148"/>
                <a:gd name="T3" fmla="*/ 212 h 212"/>
                <a:gd name="T4" fmla="*/ 0 w 148"/>
                <a:gd name="T5" fmla="*/ 212 h 212"/>
                <a:gd name="T6" fmla="*/ 0 w 148"/>
                <a:gd name="T7" fmla="*/ 212 h 212"/>
                <a:gd name="T8" fmla="*/ 0 w 148"/>
                <a:gd name="T9" fmla="*/ 185 h 212"/>
                <a:gd name="T10" fmla="*/ 0 w 148"/>
                <a:gd name="T11" fmla="*/ 185 h 212"/>
                <a:gd name="T12" fmla="*/ 74 w 148"/>
                <a:gd name="T13" fmla="*/ 0 h 212"/>
                <a:gd name="T14" fmla="*/ 148 w 148"/>
                <a:gd name="T15" fmla="*/ 185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12">
                  <a:moveTo>
                    <a:pt x="148" y="185"/>
                  </a:moveTo>
                  <a:cubicBezTo>
                    <a:pt x="148" y="212"/>
                    <a:pt x="148" y="212"/>
                    <a:pt x="148" y="212"/>
                  </a:cubicBezTo>
                  <a:cubicBezTo>
                    <a:pt x="0" y="212"/>
                    <a:pt x="0" y="212"/>
                    <a:pt x="0" y="212"/>
                  </a:cubicBezTo>
                  <a:cubicBezTo>
                    <a:pt x="0" y="212"/>
                    <a:pt x="0" y="212"/>
                    <a:pt x="0" y="212"/>
                  </a:cubicBezTo>
                  <a:cubicBezTo>
                    <a:pt x="0" y="185"/>
                    <a:pt x="0" y="185"/>
                    <a:pt x="0" y="185"/>
                  </a:cubicBezTo>
                  <a:cubicBezTo>
                    <a:pt x="0" y="185"/>
                    <a:pt x="0" y="185"/>
                    <a:pt x="0" y="185"/>
                  </a:cubicBezTo>
                  <a:cubicBezTo>
                    <a:pt x="1" y="83"/>
                    <a:pt x="34" y="0"/>
                    <a:pt x="74" y="0"/>
                  </a:cubicBezTo>
                  <a:cubicBezTo>
                    <a:pt x="115" y="0"/>
                    <a:pt x="148" y="83"/>
                    <a:pt x="148" y="185"/>
                  </a:cubicBezTo>
                  <a:close/>
                </a:path>
              </a:pathLst>
            </a:custGeom>
            <a:solidFill>
              <a:srgbClr val="2F9671"/>
            </a:solidFill>
            <a:ln>
              <a:noFill/>
            </a:ln>
          </p:spPr>
          <p:txBody>
            <a:bodyPr vert="horz" wrap="square" lIns="91440" tIns="45720" rIns="91440" bIns="45720" numCol="1" anchor="t" anchorCtr="0" compatLnSpc="1"/>
            <a:lstStyle/>
            <a:p>
              <a:endParaRPr lang="zh-CN" altLang="en-US"/>
            </a:p>
          </p:txBody>
        </p:sp>
        <p:sp>
          <p:nvSpPr>
            <p:cNvPr id="33" name="Freeform 6"/>
            <p:cNvSpPr/>
            <p:nvPr>
              <p:custDataLst>
                <p:tags r:id="rId4"/>
              </p:custDataLst>
            </p:nvPr>
          </p:nvSpPr>
          <p:spPr bwMode="auto">
            <a:xfrm>
              <a:off x="11825" y="3682"/>
              <a:ext cx="425" cy="609"/>
            </a:xfrm>
            <a:custGeom>
              <a:avLst/>
              <a:gdLst>
                <a:gd name="T0" fmla="*/ 148 w 148"/>
                <a:gd name="T1" fmla="*/ 185 h 212"/>
                <a:gd name="T2" fmla="*/ 148 w 148"/>
                <a:gd name="T3" fmla="*/ 212 h 212"/>
                <a:gd name="T4" fmla="*/ 0 w 148"/>
                <a:gd name="T5" fmla="*/ 212 h 212"/>
                <a:gd name="T6" fmla="*/ 0 w 148"/>
                <a:gd name="T7" fmla="*/ 212 h 212"/>
                <a:gd name="T8" fmla="*/ 0 w 148"/>
                <a:gd name="T9" fmla="*/ 185 h 212"/>
                <a:gd name="T10" fmla="*/ 0 w 148"/>
                <a:gd name="T11" fmla="*/ 185 h 212"/>
                <a:gd name="T12" fmla="*/ 74 w 148"/>
                <a:gd name="T13" fmla="*/ 0 h 212"/>
                <a:gd name="T14" fmla="*/ 148 w 148"/>
                <a:gd name="T15" fmla="*/ 185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12">
                  <a:moveTo>
                    <a:pt x="148" y="185"/>
                  </a:moveTo>
                  <a:cubicBezTo>
                    <a:pt x="148" y="212"/>
                    <a:pt x="148" y="212"/>
                    <a:pt x="148" y="212"/>
                  </a:cubicBezTo>
                  <a:cubicBezTo>
                    <a:pt x="0" y="212"/>
                    <a:pt x="0" y="212"/>
                    <a:pt x="0" y="212"/>
                  </a:cubicBezTo>
                  <a:cubicBezTo>
                    <a:pt x="0" y="212"/>
                    <a:pt x="0" y="212"/>
                    <a:pt x="0" y="212"/>
                  </a:cubicBezTo>
                  <a:cubicBezTo>
                    <a:pt x="0" y="185"/>
                    <a:pt x="0" y="185"/>
                    <a:pt x="0" y="185"/>
                  </a:cubicBezTo>
                  <a:cubicBezTo>
                    <a:pt x="0" y="185"/>
                    <a:pt x="0" y="185"/>
                    <a:pt x="0" y="185"/>
                  </a:cubicBezTo>
                  <a:cubicBezTo>
                    <a:pt x="1" y="83"/>
                    <a:pt x="34" y="0"/>
                    <a:pt x="74" y="0"/>
                  </a:cubicBezTo>
                  <a:cubicBezTo>
                    <a:pt x="115" y="0"/>
                    <a:pt x="148" y="83"/>
                    <a:pt x="148" y="185"/>
                  </a:cubicBezTo>
                  <a:close/>
                </a:path>
              </a:pathLst>
            </a:custGeom>
            <a:solidFill>
              <a:srgbClr val="0F88B1"/>
            </a:solidFill>
            <a:ln>
              <a:noFill/>
            </a:ln>
          </p:spPr>
          <p:txBody>
            <a:bodyPr vert="horz" wrap="square" lIns="91440" tIns="45720" rIns="91440" bIns="45720" numCol="1" anchor="t" anchorCtr="0" compatLnSpc="1"/>
            <a:lstStyle/>
            <a:p>
              <a:endParaRPr lang="zh-CN" altLang="en-US"/>
            </a:p>
          </p:txBody>
        </p:sp>
        <p:sp>
          <p:nvSpPr>
            <p:cNvPr id="34" name="Freeform 6"/>
            <p:cNvSpPr/>
            <p:nvPr>
              <p:custDataLst>
                <p:tags r:id="rId5"/>
              </p:custDataLst>
            </p:nvPr>
          </p:nvSpPr>
          <p:spPr bwMode="auto">
            <a:xfrm>
              <a:off x="16136" y="3682"/>
              <a:ext cx="425" cy="609"/>
            </a:xfrm>
            <a:custGeom>
              <a:avLst/>
              <a:gdLst>
                <a:gd name="T0" fmla="*/ 148 w 148"/>
                <a:gd name="T1" fmla="*/ 185 h 212"/>
                <a:gd name="T2" fmla="*/ 148 w 148"/>
                <a:gd name="T3" fmla="*/ 212 h 212"/>
                <a:gd name="T4" fmla="*/ 0 w 148"/>
                <a:gd name="T5" fmla="*/ 212 h 212"/>
                <a:gd name="T6" fmla="*/ 0 w 148"/>
                <a:gd name="T7" fmla="*/ 212 h 212"/>
                <a:gd name="T8" fmla="*/ 0 w 148"/>
                <a:gd name="T9" fmla="*/ 185 h 212"/>
                <a:gd name="T10" fmla="*/ 0 w 148"/>
                <a:gd name="T11" fmla="*/ 185 h 212"/>
                <a:gd name="T12" fmla="*/ 74 w 148"/>
                <a:gd name="T13" fmla="*/ 0 h 212"/>
                <a:gd name="T14" fmla="*/ 148 w 148"/>
                <a:gd name="T15" fmla="*/ 185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12">
                  <a:moveTo>
                    <a:pt x="148" y="185"/>
                  </a:moveTo>
                  <a:cubicBezTo>
                    <a:pt x="148" y="212"/>
                    <a:pt x="148" y="212"/>
                    <a:pt x="148" y="212"/>
                  </a:cubicBezTo>
                  <a:cubicBezTo>
                    <a:pt x="0" y="212"/>
                    <a:pt x="0" y="212"/>
                    <a:pt x="0" y="212"/>
                  </a:cubicBezTo>
                  <a:cubicBezTo>
                    <a:pt x="0" y="212"/>
                    <a:pt x="0" y="212"/>
                    <a:pt x="0" y="212"/>
                  </a:cubicBezTo>
                  <a:cubicBezTo>
                    <a:pt x="0" y="185"/>
                    <a:pt x="0" y="185"/>
                    <a:pt x="0" y="185"/>
                  </a:cubicBezTo>
                  <a:cubicBezTo>
                    <a:pt x="0" y="185"/>
                    <a:pt x="0" y="185"/>
                    <a:pt x="0" y="185"/>
                  </a:cubicBezTo>
                  <a:cubicBezTo>
                    <a:pt x="1" y="83"/>
                    <a:pt x="34" y="0"/>
                    <a:pt x="74" y="0"/>
                  </a:cubicBezTo>
                  <a:cubicBezTo>
                    <a:pt x="115" y="0"/>
                    <a:pt x="148" y="83"/>
                    <a:pt x="148" y="185"/>
                  </a:cubicBezTo>
                  <a:close/>
                </a:path>
              </a:pathLst>
            </a:custGeom>
            <a:solidFill>
              <a:srgbClr val="0E6A83"/>
            </a:solidFill>
            <a:ln>
              <a:noFill/>
            </a:ln>
          </p:spPr>
          <p:txBody>
            <a:bodyPr vert="horz" wrap="square" lIns="91440" tIns="45720" rIns="91440" bIns="45720" numCol="1" anchor="t" anchorCtr="0" compatLnSpc="1"/>
            <a:lstStyle/>
            <a:p>
              <a:endParaRPr lang="zh-CN" altLang="en-US"/>
            </a:p>
          </p:txBody>
        </p:sp>
        <p:sp>
          <p:nvSpPr>
            <p:cNvPr id="35" name="文本框 259"/>
            <p:cNvSpPr txBox="1"/>
            <p:nvPr>
              <p:custDataLst>
                <p:tags r:id="rId6"/>
              </p:custDataLst>
            </p:nvPr>
          </p:nvSpPr>
          <p:spPr>
            <a:xfrm>
              <a:off x="1869" y="6050"/>
              <a:ext cx="2805" cy="619"/>
            </a:xfrm>
            <a:prstGeom prst="rect">
              <a:avLst/>
            </a:prstGeom>
            <a:noFill/>
          </p:spPr>
          <p:txBody>
            <a:bodyPr wrap="square" rtlCol="0">
              <a:spAutoFit/>
            </a:bodyPr>
            <a:lstStyle/>
            <a:p>
              <a:pPr>
                <a:lnSpc>
                  <a:spcPct val="150000"/>
                </a:lnSpc>
              </a:pPr>
              <a:r>
                <a:rPr lang="zh-CN" altLang="en-US" sz="2000" b="1" dirty="0">
                  <a:solidFill>
                    <a:srgbClr val="5A5B5D"/>
                  </a:solidFill>
                  <a:latin typeface="微软雅黑" panose="020B0503020204020204" pitchFamily="34" charset="-122"/>
                  <a:ea typeface="微软雅黑" panose="020B0503020204020204" pitchFamily="34" charset="-122"/>
                  <a:cs typeface="+mn-ea"/>
                </a:rPr>
                <a:t>超大规模</a:t>
              </a:r>
              <a:endParaRPr lang="en-US" altLang="zh-CN" sz="2000" b="1" dirty="0">
                <a:solidFill>
                  <a:srgbClr val="5A5B5D"/>
                </a:solidFill>
                <a:latin typeface="微软雅黑" panose="020B0503020204020204" pitchFamily="34" charset="-122"/>
                <a:ea typeface="微软雅黑" panose="020B0503020204020204" pitchFamily="34" charset="-122"/>
                <a:cs typeface="+mn-ea"/>
              </a:endParaRPr>
            </a:p>
          </p:txBody>
        </p:sp>
        <p:sp>
          <p:nvSpPr>
            <p:cNvPr id="36" name="文本框 260"/>
            <p:cNvSpPr txBox="1"/>
            <p:nvPr>
              <p:custDataLst>
                <p:tags r:id="rId7"/>
              </p:custDataLst>
            </p:nvPr>
          </p:nvSpPr>
          <p:spPr>
            <a:xfrm>
              <a:off x="5715" y="6009"/>
              <a:ext cx="2836" cy="686"/>
            </a:xfrm>
            <a:prstGeom prst="rect">
              <a:avLst/>
            </a:prstGeom>
            <a:noFill/>
          </p:spPr>
          <p:txBody>
            <a:bodyPr wrap="square" rtlCol="0">
              <a:spAutoFit/>
            </a:bodyPr>
            <a:lstStyle>
              <a:defPPr>
                <a:defRPr lang="en-US"/>
              </a:defPPr>
              <a:lvl1pPr>
                <a:lnSpc>
                  <a:spcPct val="150000"/>
                </a:lnSpc>
                <a:defRPr sz="2000" b="1">
                  <a:solidFill>
                    <a:srgbClr val="5A5B5D"/>
                  </a:solidFill>
                  <a:latin typeface="微软雅黑" panose="020B0503020204020204" pitchFamily="34" charset="-122"/>
                  <a:ea typeface="微软雅黑" panose="020B0503020204020204" pitchFamily="34" charset="-122"/>
                  <a:cs typeface="+mn-ea"/>
                </a:defRPr>
              </a:lvl1pPr>
            </a:lstStyle>
            <a:p>
              <a:r>
                <a:rPr lang="zh-CN" altLang="en-US" dirty="0"/>
                <a:t>高可扩展性</a:t>
              </a:r>
              <a:endParaRPr lang="en-US" altLang="zh-CN" dirty="0"/>
            </a:p>
          </p:txBody>
        </p:sp>
        <p:sp>
          <p:nvSpPr>
            <p:cNvPr id="37" name="文本框 261"/>
            <p:cNvSpPr txBox="1"/>
            <p:nvPr>
              <p:custDataLst>
                <p:tags r:id="rId8"/>
              </p:custDataLst>
            </p:nvPr>
          </p:nvSpPr>
          <p:spPr>
            <a:xfrm>
              <a:off x="10359" y="5984"/>
              <a:ext cx="2355" cy="619"/>
            </a:xfrm>
            <a:prstGeom prst="rect">
              <a:avLst/>
            </a:prstGeom>
            <a:noFill/>
          </p:spPr>
          <p:txBody>
            <a:bodyPr wrap="square" rtlCol="0">
              <a:spAutoFit/>
            </a:bodyPr>
            <a:lstStyle>
              <a:defPPr>
                <a:defRPr lang="en-US"/>
              </a:defPPr>
              <a:lvl1pPr>
                <a:lnSpc>
                  <a:spcPct val="150000"/>
                </a:lnSpc>
                <a:defRPr sz="2000" b="1">
                  <a:solidFill>
                    <a:srgbClr val="5A5B5D"/>
                  </a:solidFill>
                  <a:latin typeface="微软雅黑" panose="020B0503020204020204" pitchFamily="34" charset="-122"/>
                  <a:ea typeface="微软雅黑" panose="020B0503020204020204" pitchFamily="34" charset="-122"/>
                  <a:cs typeface="+mn-ea"/>
                </a:defRPr>
              </a:lvl1pPr>
            </a:lstStyle>
            <a:p>
              <a:r>
                <a:rPr lang="zh-CN" altLang="en-US" dirty="0"/>
                <a:t>按需服务</a:t>
              </a:r>
              <a:endParaRPr lang="en-US" altLang="zh-CN" dirty="0"/>
            </a:p>
          </p:txBody>
        </p:sp>
        <p:sp>
          <p:nvSpPr>
            <p:cNvPr id="38" name="文本框 262"/>
            <p:cNvSpPr txBox="1"/>
            <p:nvPr>
              <p:custDataLst>
                <p:tags r:id="rId9"/>
              </p:custDataLst>
            </p:nvPr>
          </p:nvSpPr>
          <p:spPr>
            <a:xfrm>
              <a:off x="14271" y="6009"/>
              <a:ext cx="2677" cy="619"/>
            </a:xfrm>
            <a:prstGeom prst="rect">
              <a:avLst/>
            </a:prstGeom>
            <a:noFill/>
          </p:spPr>
          <p:txBody>
            <a:bodyPr wrap="square" rtlCol="0">
              <a:spAutoFit/>
            </a:bodyPr>
            <a:lstStyle>
              <a:defPPr>
                <a:defRPr lang="en-US"/>
              </a:defPPr>
              <a:lvl1pPr>
                <a:lnSpc>
                  <a:spcPct val="150000"/>
                </a:lnSpc>
                <a:defRPr sz="2000" b="1">
                  <a:solidFill>
                    <a:srgbClr val="5A5B5D"/>
                  </a:solidFill>
                  <a:latin typeface="微软雅黑" panose="020B0503020204020204" pitchFamily="34" charset="-122"/>
                  <a:ea typeface="微软雅黑" panose="020B0503020204020204" pitchFamily="34" charset="-122"/>
                  <a:cs typeface="+mn-ea"/>
                </a:defRPr>
              </a:lvl1pPr>
            </a:lstStyle>
            <a:p>
              <a:r>
                <a:rPr lang="zh-CN" altLang="en-US" dirty="0"/>
                <a:t>虚拟化</a:t>
              </a:r>
              <a:endParaRPr lang="en-US" altLang="zh-CN" dirty="0"/>
            </a:p>
          </p:txBody>
        </p:sp>
        <p:sp>
          <p:nvSpPr>
            <p:cNvPr id="39" name="Freeform 5"/>
            <p:cNvSpPr/>
            <p:nvPr>
              <p:custDataLst>
                <p:tags r:id="rId10"/>
              </p:custDataLst>
            </p:nvPr>
          </p:nvSpPr>
          <p:spPr bwMode="auto">
            <a:xfrm>
              <a:off x="2433" y="3682"/>
              <a:ext cx="1639" cy="1742"/>
            </a:xfrm>
            <a:custGeom>
              <a:avLst/>
              <a:gdLst>
                <a:gd name="T0" fmla="*/ 60 w 442"/>
                <a:gd name="T1" fmla="*/ 0 h 417"/>
                <a:gd name="T2" fmla="*/ 0 w 442"/>
                <a:gd name="T3" fmla="*/ 61 h 417"/>
                <a:gd name="T4" fmla="*/ 0 w 442"/>
                <a:gd name="T5" fmla="*/ 417 h 417"/>
                <a:gd name="T6" fmla="*/ 363 w 442"/>
                <a:gd name="T7" fmla="*/ 417 h 417"/>
                <a:gd name="T8" fmla="*/ 365 w 442"/>
                <a:gd name="T9" fmla="*/ 152 h 417"/>
                <a:gd name="T10" fmla="*/ 368 w 442"/>
                <a:gd name="T11" fmla="*/ 124 h 417"/>
                <a:gd name="T12" fmla="*/ 369 w 442"/>
                <a:gd name="T13" fmla="*/ 116 h 417"/>
                <a:gd name="T14" fmla="*/ 372 w 442"/>
                <a:gd name="T15" fmla="*/ 99 h 417"/>
                <a:gd name="T16" fmla="*/ 374 w 442"/>
                <a:gd name="T17" fmla="*/ 91 h 417"/>
                <a:gd name="T18" fmla="*/ 377 w 442"/>
                <a:gd name="T19" fmla="*/ 80 h 417"/>
                <a:gd name="T20" fmla="*/ 381 w 442"/>
                <a:gd name="T21" fmla="*/ 64 h 417"/>
                <a:gd name="T22" fmla="*/ 382 w 442"/>
                <a:gd name="T23" fmla="*/ 62 h 417"/>
                <a:gd name="T24" fmla="*/ 389 w 442"/>
                <a:gd name="T25" fmla="*/ 44 h 417"/>
                <a:gd name="T26" fmla="*/ 394 w 442"/>
                <a:gd name="T27" fmla="*/ 34 h 417"/>
                <a:gd name="T28" fmla="*/ 399 w 442"/>
                <a:gd name="T29" fmla="*/ 27 h 417"/>
                <a:gd name="T30" fmla="*/ 405 w 442"/>
                <a:gd name="T31" fmla="*/ 19 h 417"/>
                <a:gd name="T32" fmla="*/ 410 w 442"/>
                <a:gd name="T33" fmla="*/ 13 h 417"/>
                <a:gd name="T34" fmla="*/ 416 w 442"/>
                <a:gd name="T35" fmla="*/ 8 h 417"/>
                <a:gd name="T36" fmla="*/ 422 w 442"/>
                <a:gd name="T37" fmla="*/ 4 h 417"/>
                <a:gd name="T38" fmla="*/ 429 w 442"/>
                <a:gd name="T39" fmla="*/ 1 h 417"/>
                <a:gd name="T40" fmla="*/ 442 w 442"/>
                <a:gd name="T4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417">
                  <a:moveTo>
                    <a:pt x="60" y="0"/>
                  </a:moveTo>
                  <a:cubicBezTo>
                    <a:pt x="27" y="0"/>
                    <a:pt x="0" y="27"/>
                    <a:pt x="0" y="61"/>
                  </a:cubicBezTo>
                  <a:cubicBezTo>
                    <a:pt x="0" y="417"/>
                    <a:pt x="0" y="417"/>
                    <a:pt x="0" y="417"/>
                  </a:cubicBezTo>
                  <a:cubicBezTo>
                    <a:pt x="363" y="417"/>
                    <a:pt x="363" y="417"/>
                    <a:pt x="363" y="417"/>
                  </a:cubicBezTo>
                  <a:cubicBezTo>
                    <a:pt x="365" y="152"/>
                    <a:pt x="365" y="152"/>
                    <a:pt x="365" y="152"/>
                  </a:cubicBezTo>
                  <a:cubicBezTo>
                    <a:pt x="368" y="124"/>
                    <a:pt x="368" y="124"/>
                    <a:pt x="368" y="124"/>
                  </a:cubicBezTo>
                  <a:cubicBezTo>
                    <a:pt x="369" y="116"/>
                    <a:pt x="369" y="116"/>
                    <a:pt x="369" y="116"/>
                  </a:cubicBezTo>
                  <a:cubicBezTo>
                    <a:pt x="372" y="99"/>
                    <a:pt x="372" y="99"/>
                    <a:pt x="372" y="99"/>
                  </a:cubicBezTo>
                  <a:cubicBezTo>
                    <a:pt x="374" y="91"/>
                    <a:pt x="374" y="91"/>
                    <a:pt x="374" y="91"/>
                  </a:cubicBezTo>
                  <a:cubicBezTo>
                    <a:pt x="377" y="80"/>
                    <a:pt x="377" y="80"/>
                    <a:pt x="377" y="80"/>
                  </a:cubicBezTo>
                  <a:cubicBezTo>
                    <a:pt x="381" y="64"/>
                    <a:pt x="381" y="64"/>
                    <a:pt x="381" y="64"/>
                  </a:cubicBezTo>
                  <a:cubicBezTo>
                    <a:pt x="382" y="62"/>
                    <a:pt x="382" y="62"/>
                    <a:pt x="382" y="62"/>
                  </a:cubicBezTo>
                  <a:cubicBezTo>
                    <a:pt x="389" y="44"/>
                    <a:pt x="389" y="44"/>
                    <a:pt x="389" y="44"/>
                  </a:cubicBezTo>
                  <a:cubicBezTo>
                    <a:pt x="394" y="34"/>
                    <a:pt x="394" y="34"/>
                    <a:pt x="394" y="34"/>
                  </a:cubicBezTo>
                  <a:cubicBezTo>
                    <a:pt x="399" y="27"/>
                    <a:pt x="399" y="27"/>
                    <a:pt x="399" y="27"/>
                  </a:cubicBezTo>
                  <a:cubicBezTo>
                    <a:pt x="405" y="19"/>
                    <a:pt x="405" y="19"/>
                    <a:pt x="405" y="19"/>
                  </a:cubicBezTo>
                  <a:cubicBezTo>
                    <a:pt x="410" y="13"/>
                    <a:pt x="410" y="13"/>
                    <a:pt x="410" y="13"/>
                  </a:cubicBezTo>
                  <a:cubicBezTo>
                    <a:pt x="416" y="8"/>
                    <a:pt x="416" y="8"/>
                    <a:pt x="416" y="8"/>
                  </a:cubicBezTo>
                  <a:cubicBezTo>
                    <a:pt x="422" y="4"/>
                    <a:pt x="422" y="4"/>
                    <a:pt x="422" y="4"/>
                  </a:cubicBezTo>
                  <a:cubicBezTo>
                    <a:pt x="429" y="1"/>
                    <a:pt x="429" y="1"/>
                    <a:pt x="429" y="1"/>
                  </a:cubicBezTo>
                  <a:cubicBezTo>
                    <a:pt x="442" y="0"/>
                    <a:pt x="442" y="0"/>
                    <a:pt x="442" y="0"/>
                  </a:cubicBezTo>
                </a:path>
              </a:pathLst>
            </a:custGeom>
            <a:solidFill>
              <a:srgbClr val="B29249">
                <a:lumMod val="55000"/>
                <a:lumOff val="45000"/>
              </a:srgbClr>
            </a:solidFill>
            <a:ln>
              <a:noFill/>
            </a:ln>
          </p:spPr>
          <p:txBody>
            <a:bodyPr vert="horz" wrap="square" lIns="0" tIns="108000" rIns="216000" bIns="45720" numCol="1" anchor="t" anchorCtr="0" compatLnSpc="1"/>
            <a:lstStyle/>
            <a:p>
              <a:pPr algn="ctr"/>
              <a:endParaRPr lang="en-US" altLang="zh-CN" dirty="0">
                <a:solidFill>
                  <a:srgbClr val="FFFFFF"/>
                </a:solidFill>
              </a:endParaRPr>
            </a:p>
          </p:txBody>
        </p:sp>
        <p:sp>
          <p:nvSpPr>
            <p:cNvPr id="40" name="Freeform 5"/>
            <p:cNvSpPr/>
            <p:nvPr>
              <p:custDataLst>
                <p:tags r:id="rId11"/>
              </p:custDataLst>
            </p:nvPr>
          </p:nvSpPr>
          <p:spPr bwMode="auto">
            <a:xfrm>
              <a:off x="6238" y="3682"/>
              <a:ext cx="1639" cy="1742"/>
            </a:xfrm>
            <a:custGeom>
              <a:avLst/>
              <a:gdLst>
                <a:gd name="T0" fmla="*/ 60 w 442"/>
                <a:gd name="T1" fmla="*/ 0 h 417"/>
                <a:gd name="T2" fmla="*/ 0 w 442"/>
                <a:gd name="T3" fmla="*/ 61 h 417"/>
                <a:gd name="T4" fmla="*/ 0 w 442"/>
                <a:gd name="T5" fmla="*/ 417 h 417"/>
                <a:gd name="T6" fmla="*/ 363 w 442"/>
                <a:gd name="T7" fmla="*/ 417 h 417"/>
                <a:gd name="T8" fmla="*/ 365 w 442"/>
                <a:gd name="T9" fmla="*/ 152 h 417"/>
                <a:gd name="T10" fmla="*/ 368 w 442"/>
                <a:gd name="T11" fmla="*/ 124 h 417"/>
                <a:gd name="T12" fmla="*/ 369 w 442"/>
                <a:gd name="T13" fmla="*/ 116 h 417"/>
                <a:gd name="T14" fmla="*/ 372 w 442"/>
                <a:gd name="T15" fmla="*/ 99 h 417"/>
                <a:gd name="T16" fmla="*/ 374 w 442"/>
                <a:gd name="T17" fmla="*/ 91 h 417"/>
                <a:gd name="T18" fmla="*/ 377 w 442"/>
                <a:gd name="T19" fmla="*/ 80 h 417"/>
                <a:gd name="T20" fmla="*/ 381 w 442"/>
                <a:gd name="T21" fmla="*/ 64 h 417"/>
                <a:gd name="T22" fmla="*/ 382 w 442"/>
                <a:gd name="T23" fmla="*/ 62 h 417"/>
                <a:gd name="T24" fmla="*/ 389 w 442"/>
                <a:gd name="T25" fmla="*/ 44 h 417"/>
                <a:gd name="T26" fmla="*/ 394 w 442"/>
                <a:gd name="T27" fmla="*/ 34 h 417"/>
                <a:gd name="T28" fmla="*/ 399 w 442"/>
                <a:gd name="T29" fmla="*/ 27 h 417"/>
                <a:gd name="T30" fmla="*/ 405 w 442"/>
                <a:gd name="T31" fmla="*/ 19 h 417"/>
                <a:gd name="T32" fmla="*/ 410 w 442"/>
                <a:gd name="T33" fmla="*/ 13 h 417"/>
                <a:gd name="T34" fmla="*/ 416 w 442"/>
                <a:gd name="T35" fmla="*/ 8 h 417"/>
                <a:gd name="T36" fmla="*/ 422 w 442"/>
                <a:gd name="T37" fmla="*/ 4 h 417"/>
                <a:gd name="T38" fmla="*/ 429 w 442"/>
                <a:gd name="T39" fmla="*/ 1 h 417"/>
                <a:gd name="T40" fmla="*/ 442 w 442"/>
                <a:gd name="T4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417">
                  <a:moveTo>
                    <a:pt x="60" y="0"/>
                  </a:moveTo>
                  <a:cubicBezTo>
                    <a:pt x="27" y="0"/>
                    <a:pt x="0" y="27"/>
                    <a:pt x="0" y="61"/>
                  </a:cubicBezTo>
                  <a:cubicBezTo>
                    <a:pt x="0" y="417"/>
                    <a:pt x="0" y="417"/>
                    <a:pt x="0" y="417"/>
                  </a:cubicBezTo>
                  <a:cubicBezTo>
                    <a:pt x="363" y="417"/>
                    <a:pt x="363" y="417"/>
                    <a:pt x="363" y="417"/>
                  </a:cubicBezTo>
                  <a:cubicBezTo>
                    <a:pt x="365" y="152"/>
                    <a:pt x="365" y="152"/>
                    <a:pt x="365" y="152"/>
                  </a:cubicBezTo>
                  <a:cubicBezTo>
                    <a:pt x="368" y="124"/>
                    <a:pt x="368" y="124"/>
                    <a:pt x="368" y="124"/>
                  </a:cubicBezTo>
                  <a:cubicBezTo>
                    <a:pt x="369" y="116"/>
                    <a:pt x="369" y="116"/>
                    <a:pt x="369" y="116"/>
                  </a:cubicBezTo>
                  <a:cubicBezTo>
                    <a:pt x="372" y="99"/>
                    <a:pt x="372" y="99"/>
                    <a:pt x="372" y="99"/>
                  </a:cubicBezTo>
                  <a:cubicBezTo>
                    <a:pt x="374" y="91"/>
                    <a:pt x="374" y="91"/>
                    <a:pt x="374" y="91"/>
                  </a:cubicBezTo>
                  <a:cubicBezTo>
                    <a:pt x="377" y="80"/>
                    <a:pt x="377" y="80"/>
                    <a:pt x="377" y="80"/>
                  </a:cubicBezTo>
                  <a:cubicBezTo>
                    <a:pt x="381" y="64"/>
                    <a:pt x="381" y="64"/>
                    <a:pt x="381" y="64"/>
                  </a:cubicBezTo>
                  <a:cubicBezTo>
                    <a:pt x="382" y="62"/>
                    <a:pt x="382" y="62"/>
                    <a:pt x="382" y="62"/>
                  </a:cubicBezTo>
                  <a:cubicBezTo>
                    <a:pt x="389" y="44"/>
                    <a:pt x="389" y="44"/>
                    <a:pt x="389" y="44"/>
                  </a:cubicBezTo>
                  <a:cubicBezTo>
                    <a:pt x="394" y="34"/>
                    <a:pt x="394" y="34"/>
                    <a:pt x="394" y="34"/>
                  </a:cubicBezTo>
                  <a:cubicBezTo>
                    <a:pt x="399" y="27"/>
                    <a:pt x="399" y="27"/>
                    <a:pt x="399" y="27"/>
                  </a:cubicBezTo>
                  <a:cubicBezTo>
                    <a:pt x="405" y="19"/>
                    <a:pt x="405" y="19"/>
                    <a:pt x="405" y="19"/>
                  </a:cubicBezTo>
                  <a:cubicBezTo>
                    <a:pt x="410" y="13"/>
                    <a:pt x="410" y="13"/>
                    <a:pt x="410" y="13"/>
                  </a:cubicBezTo>
                  <a:cubicBezTo>
                    <a:pt x="416" y="8"/>
                    <a:pt x="416" y="8"/>
                    <a:pt x="416" y="8"/>
                  </a:cubicBezTo>
                  <a:cubicBezTo>
                    <a:pt x="422" y="4"/>
                    <a:pt x="422" y="4"/>
                    <a:pt x="422" y="4"/>
                  </a:cubicBezTo>
                  <a:cubicBezTo>
                    <a:pt x="429" y="1"/>
                    <a:pt x="429" y="1"/>
                    <a:pt x="429" y="1"/>
                  </a:cubicBezTo>
                  <a:cubicBezTo>
                    <a:pt x="442" y="0"/>
                    <a:pt x="442" y="0"/>
                    <a:pt x="442" y="0"/>
                  </a:cubicBezTo>
                </a:path>
              </a:pathLst>
            </a:custGeom>
            <a:solidFill>
              <a:srgbClr val="2F9671">
                <a:lumMod val="50000"/>
                <a:lumOff val="50000"/>
              </a:srgbClr>
            </a:solidFill>
            <a:ln>
              <a:noFill/>
            </a:ln>
          </p:spPr>
          <p:txBody>
            <a:bodyPr vert="horz" wrap="square" lIns="91440" tIns="108000" rIns="216000" bIns="45720" numCol="1" anchor="t" anchorCtr="0" compatLnSpc="1"/>
            <a:lstStyle/>
            <a:p>
              <a:pPr algn="ctr"/>
              <a:endParaRPr lang="zh-CN" altLang="en-US" dirty="0">
                <a:solidFill>
                  <a:srgbClr val="FFFFFF"/>
                </a:solidFill>
              </a:endParaRPr>
            </a:p>
          </p:txBody>
        </p:sp>
        <p:sp>
          <p:nvSpPr>
            <p:cNvPr id="55" name="Freeform 5"/>
            <p:cNvSpPr/>
            <p:nvPr>
              <p:custDataLst>
                <p:tags r:id="rId12"/>
              </p:custDataLst>
            </p:nvPr>
          </p:nvSpPr>
          <p:spPr bwMode="auto">
            <a:xfrm>
              <a:off x="10479" y="3682"/>
              <a:ext cx="1639" cy="1742"/>
            </a:xfrm>
            <a:custGeom>
              <a:avLst/>
              <a:gdLst>
                <a:gd name="T0" fmla="*/ 60 w 442"/>
                <a:gd name="T1" fmla="*/ 0 h 417"/>
                <a:gd name="T2" fmla="*/ 0 w 442"/>
                <a:gd name="T3" fmla="*/ 61 h 417"/>
                <a:gd name="T4" fmla="*/ 0 w 442"/>
                <a:gd name="T5" fmla="*/ 417 h 417"/>
                <a:gd name="T6" fmla="*/ 363 w 442"/>
                <a:gd name="T7" fmla="*/ 417 h 417"/>
                <a:gd name="T8" fmla="*/ 365 w 442"/>
                <a:gd name="T9" fmla="*/ 152 h 417"/>
                <a:gd name="T10" fmla="*/ 368 w 442"/>
                <a:gd name="T11" fmla="*/ 124 h 417"/>
                <a:gd name="T12" fmla="*/ 369 w 442"/>
                <a:gd name="T13" fmla="*/ 116 h 417"/>
                <a:gd name="T14" fmla="*/ 372 w 442"/>
                <a:gd name="T15" fmla="*/ 99 h 417"/>
                <a:gd name="T16" fmla="*/ 374 w 442"/>
                <a:gd name="T17" fmla="*/ 91 h 417"/>
                <a:gd name="T18" fmla="*/ 377 w 442"/>
                <a:gd name="T19" fmla="*/ 80 h 417"/>
                <a:gd name="T20" fmla="*/ 381 w 442"/>
                <a:gd name="T21" fmla="*/ 64 h 417"/>
                <a:gd name="T22" fmla="*/ 382 w 442"/>
                <a:gd name="T23" fmla="*/ 62 h 417"/>
                <a:gd name="T24" fmla="*/ 389 w 442"/>
                <a:gd name="T25" fmla="*/ 44 h 417"/>
                <a:gd name="T26" fmla="*/ 394 w 442"/>
                <a:gd name="T27" fmla="*/ 34 h 417"/>
                <a:gd name="T28" fmla="*/ 399 w 442"/>
                <a:gd name="T29" fmla="*/ 27 h 417"/>
                <a:gd name="T30" fmla="*/ 405 w 442"/>
                <a:gd name="T31" fmla="*/ 19 h 417"/>
                <a:gd name="T32" fmla="*/ 410 w 442"/>
                <a:gd name="T33" fmla="*/ 13 h 417"/>
                <a:gd name="T34" fmla="*/ 416 w 442"/>
                <a:gd name="T35" fmla="*/ 8 h 417"/>
                <a:gd name="T36" fmla="*/ 422 w 442"/>
                <a:gd name="T37" fmla="*/ 4 h 417"/>
                <a:gd name="T38" fmla="*/ 429 w 442"/>
                <a:gd name="T39" fmla="*/ 1 h 417"/>
                <a:gd name="T40" fmla="*/ 442 w 442"/>
                <a:gd name="T4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417">
                  <a:moveTo>
                    <a:pt x="60" y="0"/>
                  </a:moveTo>
                  <a:cubicBezTo>
                    <a:pt x="27" y="0"/>
                    <a:pt x="0" y="27"/>
                    <a:pt x="0" y="61"/>
                  </a:cubicBezTo>
                  <a:cubicBezTo>
                    <a:pt x="0" y="417"/>
                    <a:pt x="0" y="417"/>
                    <a:pt x="0" y="417"/>
                  </a:cubicBezTo>
                  <a:cubicBezTo>
                    <a:pt x="363" y="417"/>
                    <a:pt x="363" y="417"/>
                    <a:pt x="363" y="417"/>
                  </a:cubicBezTo>
                  <a:cubicBezTo>
                    <a:pt x="365" y="152"/>
                    <a:pt x="365" y="152"/>
                    <a:pt x="365" y="152"/>
                  </a:cubicBezTo>
                  <a:cubicBezTo>
                    <a:pt x="368" y="124"/>
                    <a:pt x="368" y="124"/>
                    <a:pt x="368" y="124"/>
                  </a:cubicBezTo>
                  <a:cubicBezTo>
                    <a:pt x="369" y="116"/>
                    <a:pt x="369" y="116"/>
                    <a:pt x="369" y="116"/>
                  </a:cubicBezTo>
                  <a:cubicBezTo>
                    <a:pt x="372" y="99"/>
                    <a:pt x="372" y="99"/>
                    <a:pt x="372" y="99"/>
                  </a:cubicBezTo>
                  <a:cubicBezTo>
                    <a:pt x="374" y="91"/>
                    <a:pt x="374" y="91"/>
                    <a:pt x="374" y="91"/>
                  </a:cubicBezTo>
                  <a:cubicBezTo>
                    <a:pt x="377" y="80"/>
                    <a:pt x="377" y="80"/>
                    <a:pt x="377" y="80"/>
                  </a:cubicBezTo>
                  <a:cubicBezTo>
                    <a:pt x="381" y="64"/>
                    <a:pt x="381" y="64"/>
                    <a:pt x="381" y="64"/>
                  </a:cubicBezTo>
                  <a:cubicBezTo>
                    <a:pt x="382" y="62"/>
                    <a:pt x="382" y="62"/>
                    <a:pt x="382" y="62"/>
                  </a:cubicBezTo>
                  <a:cubicBezTo>
                    <a:pt x="389" y="44"/>
                    <a:pt x="389" y="44"/>
                    <a:pt x="389" y="44"/>
                  </a:cubicBezTo>
                  <a:cubicBezTo>
                    <a:pt x="394" y="34"/>
                    <a:pt x="394" y="34"/>
                    <a:pt x="394" y="34"/>
                  </a:cubicBezTo>
                  <a:cubicBezTo>
                    <a:pt x="399" y="27"/>
                    <a:pt x="399" y="27"/>
                    <a:pt x="399" y="27"/>
                  </a:cubicBezTo>
                  <a:cubicBezTo>
                    <a:pt x="405" y="19"/>
                    <a:pt x="405" y="19"/>
                    <a:pt x="405" y="19"/>
                  </a:cubicBezTo>
                  <a:cubicBezTo>
                    <a:pt x="410" y="13"/>
                    <a:pt x="410" y="13"/>
                    <a:pt x="410" y="13"/>
                  </a:cubicBezTo>
                  <a:cubicBezTo>
                    <a:pt x="416" y="8"/>
                    <a:pt x="416" y="8"/>
                    <a:pt x="416" y="8"/>
                  </a:cubicBezTo>
                  <a:cubicBezTo>
                    <a:pt x="422" y="4"/>
                    <a:pt x="422" y="4"/>
                    <a:pt x="422" y="4"/>
                  </a:cubicBezTo>
                  <a:cubicBezTo>
                    <a:pt x="429" y="1"/>
                    <a:pt x="429" y="1"/>
                    <a:pt x="429" y="1"/>
                  </a:cubicBezTo>
                  <a:cubicBezTo>
                    <a:pt x="442" y="0"/>
                    <a:pt x="442" y="0"/>
                    <a:pt x="442" y="0"/>
                  </a:cubicBezTo>
                </a:path>
              </a:pathLst>
            </a:custGeom>
            <a:solidFill>
              <a:srgbClr val="0F88B1">
                <a:lumMod val="60000"/>
                <a:lumOff val="40000"/>
              </a:srgbClr>
            </a:solidFill>
            <a:ln>
              <a:noFill/>
            </a:ln>
          </p:spPr>
          <p:txBody>
            <a:bodyPr vert="horz" wrap="square" lIns="91440" tIns="108000" rIns="216000" bIns="45720" numCol="1" anchor="t" anchorCtr="0" compatLnSpc="1"/>
            <a:lstStyle/>
            <a:p>
              <a:pPr algn="ctr"/>
              <a:endParaRPr lang="zh-CN" altLang="en-US" dirty="0">
                <a:solidFill>
                  <a:srgbClr val="FFFFFF"/>
                </a:solidFill>
              </a:endParaRPr>
            </a:p>
          </p:txBody>
        </p:sp>
        <p:sp>
          <p:nvSpPr>
            <p:cNvPr id="56" name="Freeform 5"/>
            <p:cNvSpPr/>
            <p:nvPr>
              <p:custDataLst>
                <p:tags r:id="rId13"/>
              </p:custDataLst>
            </p:nvPr>
          </p:nvSpPr>
          <p:spPr bwMode="auto">
            <a:xfrm>
              <a:off x="14790" y="3682"/>
              <a:ext cx="1639" cy="1742"/>
            </a:xfrm>
            <a:custGeom>
              <a:avLst/>
              <a:gdLst>
                <a:gd name="T0" fmla="*/ 60 w 442"/>
                <a:gd name="T1" fmla="*/ 0 h 417"/>
                <a:gd name="T2" fmla="*/ 0 w 442"/>
                <a:gd name="T3" fmla="*/ 61 h 417"/>
                <a:gd name="T4" fmla="*/ 0 w 442"/>
                <a:gd name="T5" fmla="*/ 417 h 417"/>
                <a:gd name="T6" fmla="*/ 363 w 442"/>
                <a:gd name="T7" fmla="*/ 417 h 417"/>
                <a:gd name="T8" fmla="*/ 365 w 442"/>
                <a:gd name="T9" fmla="*/ 152 h 417"/>
                <a:gd name="T10" fmla="*/ 368 w 442"/>
                <a:gd name="T11" fmla="*/ 124 h 417"/>
                <a:gd name="T12" fmla="*/ 369 w 442"/>
                <a:gd name="T13" fmla="*/ 116 h 417"/>
                <a:gd name="T14" fmla="*/ 372 w 442"/>
                <a:gd name="T15" fmla="*/ 99 h 417"/>
                <a:gd name="T16" fmla="*/ 374 w 442"/>
                <a:gd name="T17" fmla="*/ 91 h 417"/>
                <a:gd name="T18" fmla="*/ 377 w 442"/>
                <a:gd name="T19" fmla="*/ 80 h 417"/>
                <a:gd name="T20" fmla="*/ 381 w 442"/>
                <a:gd name="T21" fmla="*/ 64 h 417"/>
                <a:gd name="T22" fmla="*/ 382 w 442"/>
                <a:gd name="T23" fmla="*/ 62 h 417"/>
                <a:gd name="T24" fmla="*/ 389 w 442"/>
                <a:gd name="T25" fmla="*/ 44 h 417"/>
                <a:gd name="T26" fmla="*/ 394 w 442"/>
                <a:gd name="T27" fmla="*/ 34 h 417"/>
                <a:gd name="T28" fmla="*/ 399 w 442"/>
                <a:gd name="T29" fmla="*/ 27 h 417"/>
                <a:gd name="T30" fmla="*/ 405 w 442"/>
                <a:gd name="T31" fmla="*/ 19 h 417"/>
                <a:gd name="T32" fmla="*/ 410 w 442"/>
                <a:gd name="T33" fmla="*/ 13 h 417"/>
                <a:gd name="T34" fmla="*/ 416 w 442"/>
                <a:gd name="T35" fmla="*/ 8 h 417"/>
                <a:gd name="T36" fmla="*/ 422 w 442"/>
                <a:gd name="T37" fmla="*/ 4 h 417"/>
                <a:gd name="T38" fmla="*/ 429 w 442"/>
                <a:gd name="T39" fmla="*/ 1 h 417"/>
                <a:gd name="T40" fmla="*/ 442 w 442"/>
                <a:gd name="T4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417">
                  <a:moveTo>
                    <a:pt x="60" y="0"/>
                  </a:moveTo>
                  <a:cubicBezTo>
                    <a:pt x="27" y="0"/>
                    <a:pt x="0" y="27"/>
                    <a:pt x="0" y="61"/>
                  </a:cubicBezTo>
                  <a:cubicBezTo>
                    <a:pt x="0" y="417"/>
                    <a:pt x="0" y="417"/>
                    <a:pt x="0" y="417"/>
                  </a:cubicBezTo>
                  <a:cubicBezTo>
                    <a:pt x="363" y="417"/>
                    <a:pt x="363" y="417"/>
                    <a:pt x="363" y="417"/>
                  </a:cubicBezTo>
                  <a:cubicBezTo>
                    <a:pt x="365" y="152"/>
                    <a:pt x="365" y="152"/>
                    <a:pt x="365" y="152"/>
                  </a:cubicBezTo>
                  <a:cubicBezTo>
                    <a:pt x="368" y="124"/>
                    <a:pt x="368" y="124"/>
                    <a:pt x="368" y="124"/>
                  </a:cubicBezTo>
                  <a:cubicBezTo>
                    <a:pt x="369" y="116"/>
                    <a:pt x="369" y="116"/>
                    <a:pt x="369" y="116"/>
                  </a:cubicBezTo>
                  <a:cubicBezTo>
                    <a:pt x="372" y="99"/>
                    <a:pt x="372" y="99"/>
                    <a:pt x="372" y="99"/>
                  </a:cubicBezTo>
                  <a:cubicBezTo>
                    <a:pt x="374" y="91"/>
                    <a:pt x="374" y="91"/>
                    <a:pt x="374" y="91"/>
                  </a:cubicBezTo>
                  <a:cubicBezTo>
                    <a:pt x="377" y="80"/>
                    <a:pt x="377" y="80"/>
                    <a:pt x="377" y="80"/>
                  </a:cubicBezTo>
                  <a:cubicBezTo>
                    <a:pt x="381" y="64"/>
                    <a:pt x="381" y="64"/>
                    <a:pt x="381" y="64"/>
                  </a:cubicBezTo>
                  <a:cubicBezTo>
                    <a:pt x="382" y="62"/>
                    <a:pt x="382" y="62"/>
                    <a:pt x="382" y="62"/>
                  </a:cubicBezTo>
                  <a:cubicBezTo>
                    <a:pt x="389" y="44"/>
                    <a:pt x="389" y="44"/>
                    <a:pt x="389" y="44"/>
                  </a:cubicBezTo>
                  <a:cubicBezTo>
                    <a:pt x="394" y="34"/>
                    <a:pt x="394" y="34"/>
                    <a:pt x="394" y="34"/>
                  </a:cubicBezTo>
                  <a:cubicBezTo>
                    <a:pt x="399" y="27"/>
                    <a:pt x="399" y="27"/>
                    <a:pt x="399" y="27"/>
                  </a:cubicBezTo>
                  <a:cubicBezTo>
                    <a:pt x="405" y="19"/>
                    <a:pt x="405" y="19"/>
                    <a:pt x="405" y="19"/>
                  </a:cubicBezTo>
                  <a:cubicBezTo>
                    <a:pt x="410" y="13"/>
                    <a:pt x="410" y="13"/>
                    <a:pt x="410" y="13"/>
                  </a:cubicBezTo>
                  <a:cubicBezTo>
                    <a:pt x="416" y="8"/>
                    <a:pt x="416" y="8"/>
                    <a:pt x="416" y="8"/>
                  </a:cubicBezTo>
                  <a:cubicBezTo>
                    <a:pt x="422" y="4"/>
                    <a:pt x="422" y="4"/>
                    <a:pt x="422" y="4"/>
                  </a:cubicBezTo>
                  <a:cubicBezTo>
                    <a:pt x="429" y="1"/>
                    <a:pt x="429" y="1"/>
                    <a:pt x="429" y="1"/>
                  </a:cubicBezTo>
                  <a:cubicBezTo>
                    <a:pt x="442" y="0"/>
                    <a:pt x="442" y="0"/>
                    <a:pt x="442" y="0"/>
                  </a:cubicBezTo>
                </a:path>
              </a:pathLst>
            </a:custGeom>
            <a:solidFill>
              <a:srgbClr val="0E6A83">
                <a:lumMod val="55000"/>
                <a:lumOff val="45000"/>
              </a:srgbClr>
            </a:solidFill>
            <a:ln>
              <a:noFill/>
            </a:ln>
          </p:spPr>
          <p:txBody>
            <a:bodyPr vert="horz" wrap="square" lIns="91440" tIns="108000" rIns="216000" bIns="45720" numCol="1" anchor="t" anchorCtr="0" compatLnSpc="1"/>
            <a:lstStyle/>
            <a:p>
              <a:pPr algn="ctr"/>
              <a:endParaRPr lang="zh-CN" altLang="en-US" dirty="0">
                <a:solidFill>
                  <a:srgbClr val="FFFFFF"/>
                </a:solidFill>
              </a:endParaRPr>
            </a:p>
          </p:txBody>
        </p:sp>
        <p:sp>
          <p:nvSpPr>
            <p:cNvPr id="57" name="文本框 267"/>
            <p:cNvSpPr txBox="1"/>
            <p:nvPr>
              <p:custDataLst>
                <p:tags r:id="rId14"/>
              </p:custDataLst>
            </p:nvPr>
          </p:nvSpPr>
          <p:spPr>
            <a:xfrm>
              <a:off x="2596" y="4033"/>
              <a:ext cx="1052" cy="919"/>
            </a:xfrm>
            <a:prstGeom prst="rect">
              <a:avLst/>
            </a:prstGeom>
            <a:noFill/>
          </p:spPr>
          <p:txBody>
            <a:bodyPr wrap="square" rtlCol="0">
              <a:spAutoFit/>
            </a:bodyPr>
            <a:lstStyle/>
            <a:p>
              <a:r>
                <a:rPr lang="en-US" altLang="zh-CN" sz="3200" dirty="0" smtClean="0">
                  <a:solidFill>
                    <a:srgbClr val="FFFFFF"/>
                  </a:solidFill>
                </a:rPr>
                <a:t>01</a:t>
              </a:r>
              <a:endParaRPr lang="zh-CN" altLang="en-US" sz="3200" dirty="0">
                <a:solidFill>
                  <a:srgbClr val="FFFFFF"/>
                </a:solidFill>
              </a:endParaRPr>
            </a:p>
          </p:txBody>
        </p:sp>
        <p:sp>
          <p:nvSpPr>
            <p:cNvPr id="58" name="文本框 268"/>
            <p:cNvSpPr txBox="1"/>
            <p:nvPr>
              <p:custDataLst>
                <p:tags r:id="rId15"/>
              </p:custDataLst>
            </p:nvPr>
          </p:nvSpPr>
          <p:spPr>
            <a:xfrm>
              <a:off x="6382" y="4055"/>
              <a:ext cx="1052" cy="919"/>
            </a:xfrm>
            <a:prstGeom prst="rect">
              <a:avLst/>
            </a:prstGeom>
            <a:noFill/>
          </p:spPr>
          <p:txBody>
            <a:bodyPr wrap="square" rtlCol="0">
              <a:spAutoFit/>
            </a:bodyPr>
            <a:lstStyle/>
            <a:p>
              <a:r>
                <a:rPr lang="en-US" altLang="zh-CN" sz="3200" dirty="0" smtClean="0">
                  <a:solidFill>
                    <a:srgbClr val="FFFFFF"/>
                  </a:solidFill>
                </a:rPr>
                <a:t>02</a:t>
              </a:r>
              <a:endParaRPr lang="zh-CN" altLang="en-US" sz="3200" dirty="0">
                <a:solidFill>
                  <a:srgbClr val="FFFFFF"/>
                </a:solidFill>
              </a:endParaRPr>
            </a:p>
          </p:txBody>
        </p:sp>
        <p:sp>
          <p:nvSpPr>
            <p:cNvPr id="59" name="文本框 269"/>
            <p:cNvSpPr txBox="1"/>
            <p:nvPr>
              <p:custDataLst>
                <p:tags r:id="rId16"/>
              </p:custDataLst>
            </p:nvPr>
          </p:nvSpPr>
          <p:spPr>
            <a:xfrm>
              <a:off x="14912" y="4136"/>
              <a:ext cx="1052" cy="919"/>
            </a:xfrm>
            <a:prstGeom prst="rect">
              <a:avLst/>
            </a:prstGeom>
            <a:noFill/>
          </p:spPr>
          <p:txBody>
            <a:bodyPr wrap="square" rtlCol="0">
              <a:spAutoFit/>
            </a:bodyPr>
            <a:lstStyle/>
            <a:p>
              <a:r>
                <a:rPr lang="en-US" altLang="zh-CN" sz="3200" dirty="0" smtClean="0">
                  <a:solidFill>
                    <a:srgbClr val="FFFFFF"/>
                  </a:solidFill>
                </a:rPr>
                <a:t>04</a:t>
              </a:r>
              <a:endParaRPr lang="zh-CN" altLang="en-US" sz="3200" dirty="0">
                <a:solidFill>
                  <a:srgbClr val="FFFFFF"/>
                </a:solidFill>
              </a:endParaRPr>
            </a:p>
          </p:txBody>
        </p:sp>
        <p:sp>
          <p:nvSpPr>
            <p:cNvPr id="60" name="文本框 270"/>
            <p:cNvSpPr txBox="1"/>
            <p:nvPr>
              <p:custDataLst>
                <p:tags r:id="rId17"/>
              </p:custDataLst>
            </p:nvPr>
          </p:nvSpPr>
          <p:spPr>
            <a:xfrm>
              <a:off x="10601" y="4136"/>
              <a:ext cx="1052" cy="919"/>
            </a:xfrm>
            <a:prstGeom prst="rect">
              <a:avLst/>
            </a:prstGeom>
            <a:noFill/>
          </p:spPr>
          <p:txBody>
            <a:bodyPr wrap="square" rtlCol="0">
              <a:spAutoFit/>
            </a:bodyPr>
            <a:lstStyle/>
            <a:p>
              <a:r>
                <a:rPr lang="en-US" altLang="zh-CN" sz="3200" dirty="0" smtClean="0">
                  <a:solidFill>
                    <a:srgbClr val="FFFFFF"/>
                  </a:solidFill>
                </a:rPr>
                <a:t>03</a:t>
              </a:r>
              <a:endParaRPr lang="zh-CN" altLang="en-US" sz="3200" dirty="0">
                <a:solidFill>
                  <a:srgbClr val="FFFFFF"/>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（六）云计算</a:t>
            </a:r>
          </a:p>
        </p:txBody>
      </p:sp>
      <p:sp>
        <p:nvSpPr>
          <p:cNvPr id="30" name="TextBox 29"/>
          <p:cNvSpPr txBox="1"/>
          <p:nvPr/>
        </p:nvSpPr>
        <p:spPr>
          <a:xfrm>
            <a:off x="1021146" y="1942283"/>
            <a:ext cx="10099529" cy="961289"/>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随着云计算技术产品、解决方案的不断成熟，云计算技术的应用领域也在不断扩大，衍生出了云安全、云存储、云游戏等各种功能。</a:t>
            </a:r>
            <a:endParaRPr lang="en-US" altLang="zh-CN" sz="2000" dirty="0">
              <a:latin typeface="+mn-ea"/>
              <a:cs typeface="+mn-ea"/>
              <a:sym typeface="Times New Roman" panose="02020603050405020304" pitchFamily="18" charset="0"/>
            </a:endParaRPr>
          </a:p>
        </p:txBody>
      </p:sp>
      <p:sp>
        <p:nvSpPr>
          <p:cNvPr id="16" name="矩形 15"/>
          <p:cNvSpPr/>
          <p:nvPr/>
        </p:nvSpPr>
        <p:spPr>
          <a:xfrm>
            <a:off x="1274323" y="1161593"/>
            <a:ext cx="3490181" cy="517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内容占位符 3"/>
          <p:cNvSpPr>
            <a:spLocks noGrp="1"/>
          </p:cNvSpPr>
          <p:nvPr>
            <p:ph sz="quarter" idx="10"/>
          </p:nvPr>
        </p:nvSpPr>
        <p:spPr>
          <a:xfrm>
            <a:off x="1274323" y="1153773"/>
            <a:ext cx="4067697" cy="533482"/>
          </a:xfrm>
        </p:spPr>
        <p:txBody>
          <a:bodyPr>
            <a:normAutofit lnSpcReduction="10000"/>
          </a:bodyPr>
          <a:lstStyle/>
          <a:p>
            <a:pPr indent="0"/>
            <a:r>
              <a:rPr lang="en-US" altLang="zh-CN" dirty="0">
                <a:solidFill>
                  <a:schemeClr val="bg1"/>
                </a:solidFill>
              </a:rPr>
              <a:t>2</a:t>
            </a:r>
            <a:r>
              <a:rPr lang="zh-CN" altLang="en-US" dirty="0">
                <a:solidFill>
                  <a:schemeClr val="bg1"/>
                </a:solidFill>
              </a:rPr>
              <a:t>．云计算的应用</a:t>
            </a:r>
            <a:endParaRPr lang="en-US" altLang="zh-CN" sz="1100" dirty="0"/>
          </a:p>
        </p:txBody>
      </p:sp>
      <p:grpSp>
        <p:nvGrpSpPr>
          <p:cNvPr id="18" name="组合 17"/>
          <p:cNvGrpSpPr/>
          <p:nvPr/>
        </p:nvGrpSpPr>
        <p:grpSpPr>
          <a:xfrm flipV="1">
            <a:off x="609600" y="1030803"/>
            <a:ext cx="470284" cy="670057"/>
            <a:chOff x="3173412" y="596106"/>
            <a:chExt cx="960438" cy="1368425"/>
          </a:xfrm>
        </p:grpSpPr>
        <p:sp>
          <p:nvSpPr>
            <p:cNvPr id="19" name="Freeform 9"/>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0"/>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1"/>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2"/>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3"/>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4"/>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5"/>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 name="组合 1"/>
          <p:cNvGrpSpPr/>
          <p:nvPr/>
        </p:nvGrpSpPr>
        <p:grpSpPr>
          <a:xfrm>
            <a:off x="973001" y="3170801"/>
            <a:ext cx="10497178" cy="3268984"/>
            <a:chOff x="623497" y="3170801"/>
            <a:chExt cx="10497178" cy="3268984"/>
          </a:xfrm>
        </p:grpSpPr>
        <p:sp>
          <p:nvSpPr>
            <p:cNvPr id="42" name="矩形 41"/>
            <p:cNvSpPr/>
            <p:nvPr/>
          </p:nvSpPr>
          <p:spPr>
            <a:xfrm>
              <a:off x="623497" y="3170801"/>
              <a:ext cx="10497178" cy="690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846250" y="3279063"/>
              <a:ext cx="470281" cy="4453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591303" y="3311716"/>
              <a:ext cx="8529795" cy="429861"/>
            </a:xfrm>
            <a:prstGeom prst="rect">
              <a:avLst/>
            </a:prstGeom>
          </p:spPr>
          <p:txBody>
            <a:bodyPr wrap="square">
              <a:spAutoFit/>
            </a:bodyPr>
            <a:lstStyle/>
            <a:p>
              <a:pPr>
                <a:lnSpc>
                  <a:spcPct val="120000"/>
                </a:lnSpc>
              </a:pPr>
              <a:r>
                <a:rPr lang="zh-CN" altLang="en-US" sz="2000" dirty="0"/>
                <a:t>云安全是云计算技术的重要分支，在反病毒领域得到了广泛应用。</a:t>
              </a:r>
              <a:endParaRPr lang="zh-CN" altLang="en-US" sz="2000" dirty="0">
                <a:solidFill>
                  <a:schemeClr val="tx1"/>
                </a:solidFill>
              </a:endParaRPr>
            </a:p>
          </p:txBody>
        </p:sp>
        <p:sp>
          <p:nvSpPr>
            <p:cNvPr id="45" name="椭圆 70"/>
            <p:cNvSpPr/>
            <p:nvPr/>
          </p:nvSpPr>
          <p:spPr>
            <a:xfrm>
              <a:off x="928894" y="3396638"/>
              <a:ext cx="304994" cy="210178"/>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矩形 48"/>
            <p:cNvSpPr/>
            <p:nvPr/>
          </p:nvSpPr>
          <p:spPr>
            <a:xfrm>
              <a:off x="662714" y="4311318"/>
              <a:ext cx="10457961" cy="7891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93325" y="4450551"/>
              <a:ext cx="420100" cy="4453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591303" y="4443448"/>
              <a:ext cx="8721352" cy="461665"/>
            </a:xfrm>
            <a:prstGeom prst="rect">
              <a:avLst/>
            </a:prstGeom>
          </p:spPr>
          <p:txBody>
            <a:bodyPr wrap="square">
              <a:spAutoFit/>
            </a:bodyPr>
            <a:lstStyle/>
            <a:p>
              <a:pPr>
                <a:lnSpc>
                  <a:spcPct val="120000"/>
                </a:lnSpc>
              </a:pPr>
              <a:r>
                <a:rPr lang="zh-CN" altLang="en-US" sz="2000" dirty="0"/>
                <a:t>云存储是一种新兴的网络存储技术，可将资源存储到“云”上供用户存</a:t>
              </a:r>
              <a:r>
                <a:rPr lang="zh-CN" altLang="en-US" sz="2000" dirty="0" smtClean="0"/>
                <a:t>取。</a:t>
              </a:r>
              <a:endParaRPr lang="zh-CN" altLang="en-US" sz="2000" dirty="0">
                <a:solidFill>
                  <a:schemeClr val="tx1"/>
                </a:solidFill>
              </a:endParaRPr>
            </a:p>
          </p:txBody>
        </p:sp>
        <p:sp>
          <p:nvSpPr>
            <p:cNvPr id="52" name="椭圆 71"/>
            <p:cNvSpPr/>
            <p:nvPr/>
          </p:nvSpPr>
          <p:spPr>
            <a:xfrm flipH="1">
              <a:off x="982321" y="4592937"/>
              <a:ext cx="226026" cy="206661"/>
            </a:xfrm>
            <a:custGeom>
              <a:avLst/>
              <a:gdLst>
                <a:gd name="connsiteX0" fmla="*/ 126399 w 261072"/>
                <a:gd name="connsiteY0" fmla="*/ 143933 h 330200"/>
                <a:gd name="connsiteX1" fmla="*/ 114493 w 261072"/>
                <a:gd name="connsiteY1" fmla="*/ 165100 h 330200"/>
                <a:gd name="connsiteX2" fmla="*/ 135660 w 261072"/>
                <a:gd name="connsiteY2" fmla="*/ 179652 h 330200"/>
                <a:gd name="connsiteX3" fmla="*/ 148889 w 261072"/>
                <a:gd name="connsiteY3" fmla="*/ 157162 h 330200"/>
                <a:gd name="connsiteX4" fmla="*/ 126399 w 261072"/>
                <a:gd name="connsiteY4" fmla="*/ 143933 h 330200"/>
                <a:gd name="connsiteX5" fmla="*/ 62158 w 261072"/>
                <a:gd name="connsiteY5" fmla="*/ 142587 h 330200"/>
                <a:gd name="connsiteX6" fmla="*/ 59301 w 261072"/>
                <a:gd name="connsiteY6" fmla="*/ 149803 h 330200"/>
                <a:gd name="connsiteX7" fmla="*/ 67873 w 261072"/>
                <a:gd name="connsiteY7" fmla="*/ 154132 h 330200"/>
                <a:gd name="connsiteX8" fmla="*/ 70731 w 261072"/>
                <a:gd name="connsiteY8" fmla="*/ 145473 h 330200"/>
                <a:gd name="connsiteX9" fmla="*/ 62158 w 261072"/>
                <a:gd name="connsiteY9" fmla="*/ 142587 h 330200"/>
                <a:gd name="connsiteX10" fmla="*/ 60253 w 261072"/>
                <a:gd name="connsiteY10" fmla="*/ 111601 h 330200"/>
                <a:gd name="connsiteX11" fmla="*/ 50887 w 261072"/>
                <a:gd name="connsiteY11" fmla="*/ 112077 h 330200"/>
                <a:gd name="connsiteX12" fmla="*/ 41997 w 261072"/>
                <a:gd name="connsiteY12" fmla="*/ 118427 h 330200"/>
                <a:gd name="connsiteX13" fmla="*/ 47077 w 261072"/>
                <a:gd name="connsiteY13" fmla="*/ 124777 h 330200"/>
                <a:gd name="connsiteX14" fmla="*/ 52157 w 261072"/>
                <a:gd name="connsiteY14" fmla="*/ 119697 h 330200"/>
                <a:gd name="connsiteX15" fmla="*/ 57237 w 261072"/>
                <a:gd name="connsiteY15" fmla="*/ 122237 h 330200"/>
                <a:gd name="connsiteX16" fmla="*/ 57237 w 261072"/>
                <a:gd name="connsiteY16" fmla="*/ 128587 h 330200"/>
                <a:gd name="connsiteX17" fmla="*/ 57237 w 261072"/>
                <a:gd name="connsiteY17" fmla="*/ 140017 h 330200"/>
                <a:gd name="connsiteX18" fmla="*/ 58507 w 261072"/>
                <a:gd name="connsiteY18" fmla="*/ 141287 h 330200"/>
                <a:gd name="connsiteX19" fmla="*/ 66127 w 261072"/>
                <a:gd name="connsiteY19" fmla="*/ 137477 h 330200"/>
                <a:gd name="connsiteX20" fmla="*/ 64857 w 261072"/>
                <a:gd name="connsiteY20" fmla="*/ 136207 h 330200"/>
                <a:gd name="connsiteX21" fmla="*/ 64857 w 261072"/>
                <a:gd name="connsiteY21" fmla="*/ 128587 h 330200"/>
                <a:gd name="connsiteX22" fmla="*/ 64857 w 261072"/>
                <a:gd name="connsiteY22" fmla="*/ 115887 h 330200"/>
                <a:gd name="connsiteX23" fmla="*/ 60253 w 261072"/>
                <a:gd name="connsiteY23" fmla="*/ 111601 h 330200"/>
                <a:gd name="connsiteX24" fmla="*/ 182967 w 261072"/>
                <a:gd name="connsiteY24" fmla="*/ 102870 h 330200"/>
                <a:gd name="connsiteX25" fmla="*/ 170584 w 261072"/>
                <a:gd name="connsiteY25" fmla="*/ 109220 h 330200"/>
                <a:gd name="connsiteX26" fmla="*/ 178839 w 261072"/>
                <a:gd name="connsiteY26" fmla="*/ 119380 h 330200"/>
                <a:gd name="connsiteX27" fmla="*/ 189846 w 261072"/>
                <a:gd name="connsiteY27" fmla="*/ 113030 h 330200"/>
                <a:gd name="connsiteX28" fmla="*/ 182967 w 261072"/>
                <a:gd name="connsiteY28" fmla="*/ 102870 h 330200"/>
                <a:gd name="connsiteX29" fmla="*/ 176934 w 261072"/>
                <a:gd name="connsiteY29" fmla="*/ 50542 h 330200"/>
                <a:gd name="connsiteX30" fmla="*/ 178287 w 261072"/>
                <a:gd name="connsiteY30" fmla="*/ 62513 h 330200"/>
                <a:gd name="connsiteX31" fmla="*/ 189105 w 261072"/>
                <a:gd name="connsiteY31" fmla="*/ 62513 h 330200"/>
                <a:gd name="connsiteX32" fmla="*/ 194515 w 261072"/>
                <a:gd name="connsiteY32" fmla="*/ 69163 h 330200"/>
                <a:gd name="connsiteX33" fmla="*/ 186401 w 261072"/>
                <a:gd name="connsiteY33" fmla="*/ 78474 h 330200"/>
                <a:gd name="connsiteX34" fmla="*/ 176934 w 261072"/>
                <a:gd name="connsiteY34" fmla="*/ 93105 h 330200"/>
                <a:gd name="connsiteX35" fmla="*/ 176934 w 261072"/>
                <a:gd name="connsiteY35" fmla="*/ 95765 h 330200"/>
                <a:gd name="connsiteX36" fmla="*/ 190458 w 261072"/>
                <a:gd name="connsiteY36" fmla="*/ 98425 h 330200"/>
                <a:gd name="connsiteX37" fmla="*/ 190458 w 261072"/>
                <a:gd name="connsiteY37" fmla="*/ 97095 h 330200"/>
                <a:gd name="connsiteX38" fmla="*/ 198572 w 261072"/>
                <a:gd name="connsiteY38" fmla="*/ 85124 h 330200"/>
                <a:gd name="connsiteX39" fmla="*/ 210743 w 261072"/>
                <a:gd name="connsiteY39" fmla="*/ 70494 h 330200"/>
                <a:gd name="connsiteX40" fmla="*/ 194515 w 261072"/>
                <a:gd name="connsiteY40" fmla="*/ 50542 h 330200"/>
                <a:gd name="connsiteX41" fmla="*/ 176934 w 261072"/>
                <a:gd name="connsiteY41" fmla="*/ 50542 h 330200"/>
                <a:gd name="connsiteX42" fmla="*/ 104071 w 261072"/>
                <a:gd name="connsiteY42" fmla="*/ 44936 h 330200"/>
                <a:gd name="connsiteX43" fmla="*/ 73747 w 261072"/>
                <a:gd name="connsiteY43" fmla="*/ 60685 h 330200"/>
                <a:gd name="connsiteX44" fmla="*/ 85613 w 261072"/>
                <a:gd name="connsiteY44" fmla="*/ 80370 h 330200"/>
                <a:gd name="connsiteX45" fmla="*/ 102752 w 261072"/>
                <a:gd name="connsiteY45" fmla="*/ 69871 h 330200"/>
                <a:gd name="connsiteX46" fmla="*/ 119892 w 261072"/>
                <a:gd name="connsiteY46" fmla="*/ 77745 h 330200"/>
                <a:gd name="connsiteX47" fmla="*/ 113300 w 261072"/>
                <a:gd name="connsiteY47" fmla="*/ 101367 h 330200"/>
                <a:gd name="connsiteX48" fmla="*/ 109345 w 261072"/>
                <a:gd name="connsiteY48" fmla="*/ 134175 h 330200"/>
                <a:gd name="connsiteX49" fmla="*/ 110663 w 261072"/>
                <a:gd name="connsiteY49" fmla="*/ 138112 h 330200"/>
                <a:gd name="connsiteX50" fmla="*/ 137032 w 261072"/>
                <a:gd name="connsiteY50" fmla="*/ 132863 h 330200"/>
                <a:gd name="connsiteX51" fmla="*/ 135713 w 261072"/>
                <a:gd name="connsiteY51" fmla="*/ 128926 h 330200"/>
                <a:gd name="connsiteX52" fmla="*/ 139669 w 261072"/>
                <a:gd name="connsiteY52" fmla="*/ 102679 h 330200"/>
                <a:gd name="connsiteX53" fmla="*/ 148898 w 261072"/>
                <a:gd name="connsiteY53" fmla="*/ 65934 h 330200"/>
                <a:gd name="connsiteX54" fmla="*/ 104071 w 261072"/>
                <a:gd name="connsiteY54" fmla="*/ 44936 h 330200"/>
                <a:gd name="connsiteX55" fmla="*/ 134819 w 261072"/>
                <a:gd name="connsiteY55" fmla="*/ 0 h 330200"/>
                <a:gd name="connsiteX56" fmla="*/ 221618 w 261072"/>
                <a:gd name="connsiteY56" fmla="*/ 35519 h 330200"/>
                <a:gd name="connsiteX57" fmla="*/ 247921 w 261072"/>
                <a:gd name="connsiteY57" fmla="*/ 113137 h 330200"/>
                <a:gd name="connsiteX58" fmla="*/ 243975 w 261072"/>
                <a:gd name="connsiteY58" fmla="*/ 144709 h 330200"/>
                <a:gd name="connsiteX59" fmla="*/ 261072 w 261072"/>
                <a:gd name="connsiteY59" fmla="*/ 180229 h 330200"/>
                <a:gd name="connsiteX60" fmla="*/ 246606 w 261072"/>
                <a:gd name="connsiteY60" fmla="*/ 190753 h 330200"/>
                <a:gd name="connsiteX61" fmla="*/ 243975 w 261072"/>
                <a:gd name="connsiteY61" fmla="*/ 198646 h 330200"/>
                <a:gd name="connsiteX62" fmla="*/ 243975 w 261072"/>
                <a:gd name="connsiteY62" fmla="*/ 210486 h 330200"/>
                <a:gd name="connsiteX63" fmla="*/ 237400 w 261072"/>
                <a:gd name="connsiteY63" fmla="*/ 215748 h 330200"/>
                <a:gd name="connsiteX64" fmla="*/ 237400 w 261072"/>
                <a:gd name="connsiteY64" fmla="*/ 219695 h 330200"/>
                <a:gd name="connsiteX65" fmla="*/ 236085 w 261072"/>
                <a:gd name="connsiteY65" fmla="*/ 230219 h 330200"/>
                <a:gd name="connsiteX66" fmla="*/ 232139 w 261072"/>
                <a:gd name="connsiteY66" fmla="*/ 244690 h 330200"/>
                <a:gd name="connsiteX67" fmla="*/ 229509 w 261072"/>
                <a:gd name="connsiteY67" fmla="*/ 263108 h 330200"/>
                <a:gd name="connsiteX68" fmla="*/ 196631 w 261072"/>
                <a:gd name="connsiteY68" fmla="*/ 267054 h 330200"/>
                <a:gd name="connsiteX69" fmla="*/ 161121 w 261072"/>
                <a:gd name="connsiteY69" fmla="*/ 273632 h 330200"/>
                <a:gd name="connsiteX70" fmla="*/ 136134 w 261072"/>
                <a:gd name="connsiteY70" fmla="*/ 330200 h 330200"/>
                <a:gd name="connsiteX71" fmla="*/ 45389 w 261072"/>
                <a:gd name="connsiteY71" fmla="*/ 246006 h 330200"/>
                <a:gd name="connsiteX72" fmla="*/ 32238 w 261072"/>
                <a:gd name="connsiteY72" fmla="*/ 184176 h 330200"/>
                <a:gd name="connsiteX73" fmla="*/ 675 w 261072"/>
                <a:gd name="connsiteY73" fmla="*/ 121030 h 330200"/>
                <a:gd name="connsiteX74" fmla="*/ 30923 w 261072"/>
                <a:gd name="connsiteY74" fmla="*/ 40781 h 330200"/>
                <a:gd name="connsiteX75" fmla="*/ 134819 w 261072"/>
                <a:gd name="connsiteY75"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1072" h="330200">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矩形 55"/>
            <p:cNvSpPr/>
            <p:nvPr/>
          </p:nvSpPr>
          <p:spPr>
            <a:xfrm>
              <a:off x="630707" y="5464714"/>
              <a:ext cx="10489968" cy="975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906539" y="5625124"/>
              <a:ext cx="474854" cy="4453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656205" y="5501183"/>
              <a:ext cx="9316593" cy="829945"/>
            </a:xfrm>
            <a:prstGeom prst="rect">
              <a:avLst/>
            </a:prstGeom>
          </p:spPr>
          <p:txBody>
            <a:bodyPr wrap="square">
              <a:spAutoFit/>
            </a:bodyPr>
            <a:lstStyle/>
            <a:p>
              <a:pPr>
                <a:lnSpc>
                  <a:spcPct val="120000"/>
                </a:lnSpc>
              </a:pPr>
              <a:r>
                <a:rPr lang="zh-CN" altLang="en-US" sz="2000" dirty="0"/>
                <a:t>云游戏是一种以云计算技术为基础的在线游戏技术，云游戏模式中的所有游戏都在服务器端运行，并通过网络将渲染后的游戏画面压缩传送给用户。</a:t>
              </a:r>
              <a:endParaRPr lang="zh-CN" altLang="en-US" sz="2000" dirty="0">
                <a:solidFill>
                  <a:schemeClr val="tx1"/>
                </a:solidFill>
              </a:endParaRPr>
            </a:p>
          </p:txBody>
        </p:sp>
        <p:sp>
          <p:nvSpPr>
            <p:cNvPr id="59" name="椭圆 72"/>
            <p:cNvSpPr/>
            <p:nvPr/>
          </p:nvSpPr>
          <p:spPr>
            <a:xfrm>
              <a:off x="965318" y="5704190"/>
              <a:ext cx="307129" cy="212492"/>
            </a:xfrm>
            <a:custGeom>
              <a:avLst/>
              <a:gdLst>
                <a:gd name="connsiteX0" fmla="*/ 288132 w 338138"/>
                <a:gd name="connsiteY0" fmla="*/ 223343 h 313831"/>
                <a:gd name="connsiteX1" fmla="*/ 279400 w 338138"/>
                <a:gd name="connsiteY1" fmla="*/ 231281 h 313831"/>
                <a:gd name="connsiteX2" fmla="*/ 288132 w 338138"/>
                <a:gd name="connsiteY2" fmla="*/ 239219 h 313831"/>
                <a:gd name="connsiteX3" fmla="*/ 296864 w 338138"/>
                <a:gd name="connsiteY3" fmla="*/ 231281 h 313831"/>
                <a:gd name="connsiteX4" fmla="*/ 288132 w 338138"/>
                <a:gd name="connsiteY4" fmla="*/ 223343 h 313831"/>
                <a:gd name="connsiteX5" fmla="*/ 261938 w 338138"/>
                <a:gd name="connsiteY5" fmla="*/ 223343 h 313831"/>
                <a:gd name="connsiteX6" fmla="*/ 254000 w 338138"/>
                <a:gd name="connsiteY6" fmla="*/ 231281 h 313831"/>
                <a:gd name="connsiteX7" fmla="*/ 261938 w 338138"/>
                <a:gd name="connsiteY7" fmla="*/ 239219 h 313831"/>
                <a:gd name="connsiteX8" fmla="*/ 269876 w 338138"/>
                <a:gd name="connsiteY8" fmla="*/ 231281 h 313831"/>
                <a:gd name="connsiteX9" fmla="*/ 261938 w 338138"/>
                <a:gd name="connsiteY9" fmla="*/ 223343 h 313831"/>
                <a:gd name="connsiteX10" fmla="*/ 116535 w 338138"/>
                <a:gd name="connsiteY10" fmla="*/ 45543 h 313831"/>
                <a:gd name="connsiteX11" fmla="*/ 141773 w 338138"/>
                <a:gd name="connsiteY11" fmla="*/ 88073 h 313831"/>
                <a:gd name="connsiteX12" fmla="*/ 108565 w 338138"/>
                <a:gd name="connsiteY12" fmla="*/ 102693 h 313831"/>
                <a:gd name="connsiteX13" fmla="*/ 87312 w 338138"/>
                <a:gd name="connsiteY13" fmla="*/ 74783 h 313831"/>
                <a:gd name="connsiteX14" fmla="*/ 116535 w 338138"/>
                <a:gd name="connsiteY14" fmla="*/ 45543 h 313831"/>
                <a:gd name="connsiteX15" fmla="*/ 254349 w 338138"/>
                <a:gd name="connsiteY15" fmla="*/ 30428 h 313831"/>
                <a:gd name="connsiteX16" fmla="*/ 275361 w 338138"/>
                <a:gd name="connsiteY16" fmla="*/ 48787 h 313831"/>
                <a:gd name="connsiteX17" fmla="*/ 255662 w 338138"/>
                <a:gd name="connsiteY17" fmla="*/ 85507 h 313831"/>
                <a:gd name="connsiteX18" fmla="*/ 266168 w 338138"/>
                <a:gd name="connsiteY18" fmla="*/ 89441 h 313831"/>
                <a:gd name="connsiteX19" fmla="*/ 289806 w 338138"/>
                <a:gd name="connsiteY19" fmla="*/ 80261 h 313831"/>
                <a:gd name="connsiteX20" fmla="*/ 287180 w 338138"/>
                <a:gd name="connsiteY20" fmla="*/ 109113 h 313831"/>
                <a:gd name="connsiteX21" fmla="*/ 225458 w 338138"/>
                <a:gd name="connsiteY21" fmla="*/ 111735 h 313831"/>
                <a:gd name="connsiteX22" fmla="*/ 92823 w 338138"/>
                <a:gd name="connsiteY22" fmla="*/ 166815 h 313831"/>
                <a:gd name="connsiteX23" fmla="*/ 75751 w 338138"/>
                <a:gd name="connsiteY23" fmla="*/ 127472 h 313831"/>
                <a:gd name="connsiteX24" fmla="*/ 208386 w 338138"/>
                <a:gd name="connsiteY24" fmla="*/ 72393 h 313831"/>
                <a:gd name="connsiteX25" fmla="*/ 242530 w 338138"/>
                <a:gd name="connsiteY25" fmla="*/ 33050 h 313831"/>
                <a:gd name="connsiteX26" fmla="*/ 254349 w 338138"/>
                <a:gd name="connsiteY26" fmla="*/ 30428 h 313831"/>
                <a:gd name="connsiteX27" fmla="*/ 186871 w 338138"/>
                <a:gd name="connsiteY27" fmla="*/ 24906 h 313831"/>
                <a:gd name="connsiteX28" fmla="*/ 231775 w 338138"/>
                <a:gd name="connsiteY28" fmla="*/ 24906 h 313831"/>
                <a:gd name="connsiteX29" fmla="*/ 207282 w 338138"/>
                <a:gd name="connsiteY29" fmla="*/ 48190 h 313831"/>
                <a:gd name="connsiteX30" fmla="*/ 201839 w 338138"/>
                <a:gd name="connsiteY30" fmla="*/ 59831 h 313831"/>
                <a:gd name="connsiteX31" fmla="*/ 184150 w 338138"/>
                <a:gd name="connsiteY31" fmla="*/ 45603 h 313831"/>
                <a:gd name="connsiteX32" fmla="*/ 186871 w 338138"/>
                <a:gd name="connsiteY32" fmla="*/ 24906 h 313831"/>
                <a:gd name="connsiteX33" fmla="*/ 18492 w 338138"/>
                <a:gd name="connsiteY33" fmla="*/ 24906 h 313831"/>
                <a:gd name="connsiteX34" fmla="*/ 43588 w 338138"/>
                <a:gd name="connsiteY34" fmla="*/ 24906 h 313831"/>
                <a:gd name="connsiteX35" fmla="*/ 46230 w 338138"/>
                <a:gd name="connsiteY35" fmla="*/ 46015 h 313831"/>
                <a:gd name="connsiteX36" fmla="*/ 29059 w 338138"/>
                <a:gd name="connsiteY36" fmla="*/ 63166 h 313831"/>
                <a:gd name="connsiteX37" fmla="*/ 31700 w 338138"/>
                <a:gd name="connsiteY37" fmla="*/ 96148 h 313831"/>
                <a:gd name="connsiteX38" fmla="*/ 31700 w 338138"/>
                <a:gd name="connsiteY38" fmla="*/ 206969 h 313831"/>
                <a:gd name="connsiteX39" fmla="*/ 39626 w 338138"/>
                <a:gd name="connsiteY39" fmla="*/ 214884 h 313831"/>
                <a:gd name="connsiteX40" fmla="*/ 298512 w 338138"/>
                <a:gd name="connsiteY40" fmla="*/ 214884 h 313831"/>
                <a:gd name="connsiteX41" fmla="*/ 306438 w 338138"/>
                <a:gd name="connsiteY41" fmla="*/ 206969 h 313831"/>
                <a:gd name="connsiteX42" fmla="*/ 306438 w 338138"/>
                <a:gd name="connsiteY42" fmla="*/ 104064 h 313831"/>
                <a:gd name="connsiteX43" fmla="*/ 306438 w 338138"/>
                <a:gd name="connsiteY43" fmla="*/ 77678 h 313831"/>
                <a:gd name="connsiteX44" fmla="*/ 274737 w 338138"/>
                <a:gd name="connsiteY44" fmla="*/ 61846 h 313831"/>
                <a:gd name="connsiteX45" fmla="*/ 281341 w 338138"/>
                <a:gd name="connsiteY45" fmla="*/ 59208 h 313831"/>
                <a:gd name="connsiteX46" fmla="*/ 280021 w 338138"/>
                <a:gd name="connsiteY46" fmla="*/ 24906 h 313831"/>
                <a:gd name="connsiteX47" fmla="*/ 319646 w 338138"/>
                <a:gd name="connsiteY47" fmla="*/ 24906 h 313831"/>
                <a:gd name="connsiteX48" fmla="*/ 338138 w 338138"/>
                <a:gd name="connsiteY48" fmla="*/ 43376 h 313831"/>
                <a:gd name="connsiteX49" fmla="*/ 338138 w 338138"/>
                <a:gd name="connsiteY49" fmla="*/ 234674 h 313831"/>
                <a:gd name="connsiteX50" fmla="*/ 319646 w 338138"/>
                <a:gd name="connsiteY50" fmla="*/ 251825 h 313831"/>
                <a:gd name="connsiteX51" fmla="*/ 200769 w 338138"/>
                <a:gd name="connsiteY51" fmla="*/ 251825 h 313831"/>
                <a:gd name="connsiteX52" fmla="*/ 216620 w 338138"/>
                <a:gd name="connsiteY52" fmla="*/ 290084 h 313831"/>
                <a:gd name="connsiteX53" fmla="*/ 224545 w 338138"/>
                <a:gd name="connsiteY53" fmla="*/ 290084 h 313831"/>
                <a:gd name="connsiteX54" fmla="*/ 235112 w 338138"/>
                <a:gd name="connsiteY54" fmla="*/ 301958 h 313831"/>
                <a:gd name="connsiteX55" fmla="*/ 224545 w 338138"/>
                <a:gd name="connsiteY55" fmla="*/ 313831 h 313831"/>
                <a:gd name="connsiteX56" fmla="*/ 113593 w 338138"/>
                <a:gd name="connsiteY56" fmla="*/ 313831 h 313831"/>
                <a:gd name="connsiteX57" fmla="*/ 103026 w 338138"/>
                <a:gd name="connsiteY57" fmla="*/ 301958 h 313831"/>
                <a:gd name="connsiteX58" fmla="*/ 113593 w 338138"/>
                <a:gd name="connsiteY58" fmla="*/ 290084 h 313831"/>
                <a:gd name="connsiteX59" fmla="*/ 121518 w 338138"/>
                <a:gd name="connsiteY59" fmla="*/ 290084 h 313831"/>
                <a:gd name="connsiteX60" fmla="*/ 137369 w 338138"/>
                <a:gd name="connsiteY60" fmla="*/ 251825 h 313831"/>
                <a:gd name="connsiteX61" fmla="*/ 18492 w 338138"/>
                <a:gd name="connsiteY61" fmla="*/ 251825 h 313831"/>
                <a:gd name="connsiteX62" fmla="*/ 0 w 338138"/>
                <a:gd name="connsiteY62" fmla="*/ 234674 h 313831"/>
                <a:gd name="connsiteX63" fmla="*/ 0 w 338138"/>
                <a:gd name="connsiteY63" fmla="*/ 43376 h 313831"/>
                <a:gd name="connsiteX64" fmla="*/ 18492 w 338138"/>
                <a:gd name="connsiteY64" fmla="*/ 24906 h 313831"/>
                <a:gd name="connsiteX65" fmla="*/ 109666 w 338138"/>
                <a:gd name="connsiteY65" fmla="*/ 1 h 313831"/>
                <a:gd name="connsiteX66" fmla="*/ 126932 w 338138"/>
                <a:gd name="connsiteY66" fmla="*/ 267 h 313831"/>
                <a:gd name="connsiteX67" fmla="*/ 133580 w 338138"/>
                <a:gd name="connsiteY67" fmla="*/ 18637 h 313831"/>
                <a:gd name="connsiteX68" fmla="*/ 144218 w 338138"/>
                <a:gd name="connsiteY68" fmla="*/ 22573 h 313831"/>
                <a:gd name="connsiteX69" fmla="*/ 177460 w 338138"/>
                <a:gd name="connsiteY69" fmla="*/ 29134 h 313831"/>
                <a:gd name="connsiteX70" fmla="*/ 168152 w 338138"/>
                <a:gd name="connsiteY70" fmla="*/ 47504 h 313831"/>
                <a:gd name="connsiteX71" fmla="*/ 173471 w 338138"/>
                <a:gd name="connsiteY71" fmla="*/ 58001 h 313831"/>
                <a:gd name="connsiteX72" fmla="*/ 192087 w 338138"/>
                <a:gd name="connsiteY72" fmla="*/ 67186 h 313831"/>
                <a:gd name="connsiteX73" fmla="*/ 154855 w 338138"/>
                <a:gd name="connsiteY73" fmla="*/ 82931 h 313831"/>
                <a:gd name="connsiteX74" fmla="*/ 116294 w 338138"/>
                <a:gd name="connsiteY74" fmla="*/ 35695 h 313831"/>
                <a:gd name="connsiteX75" fmla="*/ 76403 w 338138"/>
                <a:gd name="connsiteY75" fmla="*/ 75059 h 313831"/>
                <a:gd name="connsiteX76" fmla="*/ 93689 w 338138"/>
                <a:gd name="connsiteY76" fmla="*/ 107862 h 313831"/>
                <a:gd name="connsiteX77" fmla="*/ 59117 w 338138"/>
                <a:gd name="connsiteY77" fmla="*/ 124919 h 313831"/>
                <a:gd name="connsiteX78" fmla="*/ 63106 w 338138"/>
                <a:gd name="connsiteY78" fmla="*/ 102613 h 313831"/>
                <a:gd name="connsiteX79" fmla="*/ 59117 w 338138"/>
                <a:gd name="connsiteY79" fmla="*/ 92116 h 313831"/>
                <a:gd name="connsiteX80" fmla="*/ 40501 w 338138"/>
                <a:gd name="connsiteY80" fmla="*/ 63249 h 313831"/>
                <a:gd name="connsiteX81" fmla="*/ 59117 w 338138"/>
                <a:gd name="connsiteY81" fmla="*/ 58001 h 313831"/>
                <a:gd name="connsiteX82" fmla="*/ 63106 w 338138"/>
                <a:gd name="connsiteY82" fmla="*/ 47504 h 313831"/>
                <a:gd name="connsiteX83" fmla="*/ 69755 w 338138"/>
                <a:gd name="connsiteY83" fmla="*/ 14700 h 313831"/>
                <a:gd name="connsiteX84" fmla="*/ 88370 w 338138"/>
                <a:gd name="connsiteY84" fmla="*/ 22573 h 313831"/>
                <a:gd name="connsiteX85" fmla="*/ 99008 w 338138"/>
                <a:gd name="connsiteY85" fmla="*/ 18637 h 313831"/>
                <a:gd name="connsiteX86" fmla="*/ 109666 w 338138"/>
                <a:gd name="connsiteY86" fmla="*/ 1 h 31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8138" h="313831">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（七）区块链</a:t>
            </a:r>
          </a:p>
        </p:txBody>
      </p:sp>
      <p:sp>
        <p:nvSpPr>
          <p:cNvPr id="30" name="TextBox 29"/>
          <p:cNvSpPr txBox="1"/>
          <p:nvPr/>
        </p:nvSpPr>
        <p:spPr>
          <a:xfrm>
            <a:off x="1021146" y="1543037"/>
            <a:ext cx="10099529" cy="961289"/>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区块链（</a:t>
            </a:r>
            <a:r>
              <a:rPr lang="en-US" altLang="zh-CN" sz="2000" dirty="0">
                <a:latin typeface="+mn-ea"/>
                <a:cs typeface="+mn-ea"/>
                <a:sym typeface="Times New Roman" panose="02020603050405020304" pitchFamily="18" charset="0"/>
              </a:rPr>
              <a:t>Blockchain</a:t>
            </a:r>
            <a:r>
              <a:rPr lang="zh-CN" altLang="en-US" sz="2000" dirty="0">
                <a:latin typeface="+mn-ea"/>
                <a:cs typeface="+mn-ea"/>
                <a:sym typeface="Times New Roman" panose="02020603050405020304" pitchFamily="18" charset="0"/>
              </a:rPr>
              <a:t>）是分布式数据存储、加密算法、点对点传输、共识机制等计算机技术的全新应用方式，它具有数据块链式、不可伪造和防篡改、高可靠性等关键特征。</a:t>
            </a:r>
            <a:endParaRPr lang="en-US" altLang="zh-CN" sz="2000" dirty="0">
              <a:latin typeface="+mn-ea"/>
              <a:cs typeface="+mn-ea"/>
              <a:sym typeface="Times New Roman" panose="02020603050405020304" pitchFamily="18" charset="0"/>
            </a:endParaRPr>
          </a:p>
        </p:txBody>
      </p:sp>
      <p:grpSp>
        <p:nvGrpSpPr>
          <p:cNvPr id="27" name="组合 26"/>
          <p:cNvGrpSpPr/>
          <p:nvPr/>
        </p:nvGrpSpPr>
        <p:grpSpPr>
          <a:xfrm>
            <a:off x="1910769" y="3620954"/>
            <a:ext cx="7969885" cy="2622753"/>
            <a:chOff x="1511935" y="3453243"/>
            <a:chExt cx="7969885" cy="2622753"/>
          </a:xfrm>
        </p:grpSpPr>
        <p:sp>
          <p:nvSpPr>
            <p:cNvPr id="28" name="矩形 27"/>
            <p:cNvSpPr/>
            <p:nvPr>
              <p:custDataLst>
                <p:tags r:id="rId1"/>
              </p:custDataLst>
            </p:nvPr>
          </p:nvSpPr>
          <p:spPr>
            <a:xfrm>
              <a:off x="1651762" y="3592182"/>
              <a:ext cx="730488" cy="725372"/>
            </a:xfrm>
            <a:prstGeom prst="rect">
              <a:avLst/>
            </a:prstGeom>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endParaRPr lang="zh-CN" altLang="en-US" sz="3200" spc="1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28"/>
            <p:cNvSpPr/>
            <p:nvPr>
              <p:custDataLst>
                <p:tags r:id="rId2"/>
              </p:custDataLst>
            </p:nvPr>
          </p:nvSpPr>
          <p:spPr>
            <a:xfrm>
              <a:off x="1511935" y="3453243"/>
              <a:ext cx="1010142" cy="1002649"/>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9C78A">
                <a:alpha val="71000"/>
              </a:srgbClr>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96"/>
            <p:cNvSpPr txBox="1"/>
            <p:nvPr>
              <p:custDataLst>
                <p:tags r:id="rId3"/>
              </p:custDataLst>
            </p:nvPr>
          </p:nvSpPr>
          <p:spPr>
            <a:xfrm>
              <a:off x="2690120" y="3765406"/>
              <a:ext cx="2761431" cy="433058"/>
            </a:xfrm>
            <a:prstGeom prst="rect">
              <a:avLst/>
            </a:prstGeom>
            <a:noFill/>
          </p:spPr>
          <p:txBody>
            <a:bodyPr wrap="square" lIns="91440" tIns="45720" rIns="91440" bIns="45720" rtlCol="0" anchor="ctr" anchorCtr="0">
              <a:normAutofit lnSpcReduction="10000"/>
            </a:bodyPr>
            <a:lstStyle/>
            <a:p>
              <a:pPr>
                <a:lnSpc>
                  <a:spcPct val="120000"/>
                </a:lnSpc>
              </a:pPr>
              <a:r>
                <a:rPr lang="zh-CN" altLang="en-US" sz="2000" b="1" spc="300" dirty="0">
                  <a:solidFill>
                    <a:srgbClr val="59C78A">
                      <a:lumMod val="75000"/>
                    </a:srgbClr>
                  </a:solidFill>
                  <a:latin typeface="微软雅黑" panose="020B0503020204020204" pitchFamily="34" charset="-122"/>
                  <a:ea typeface="微软雅黑" panose="020B0503020204020204" pitchFamily="34" charset="-122"/>
                  <a:cs typeface="+mn-ea"/>
                  <a:sym typeface="Arial" panose="020B0604020202020204" pitchFamily="34" charset="0"/>
                </a:rPr>
                <a:t>数字货币</a:t>
              </a:r>
            </a:p>
          </p:txBody>
        </p:sp>
        <p:sp>
          <p:nvSpPr>
            <p:cNvPr id="32" name="矩形 31"/>
            <p:cNvSpPr/>
            <p:nvPr>
              <p:custDataLst>
                <p:tags r:id="rId4"/>
              </p:custDataLst>
            </p:nvPr>
          </p:nvSpPr>
          <p:spPr>
            <a:xfrm>
              <a:off x="6625975" y="3592182"/>
              <a:ext cx="730488" cy="725372"/>
            </a:xfrm>
            <a:prstGeom prst="rect">
              <a:avLst/>
            </a:prstGeom>
            <a:solidFill>
              <a:srgbClr val="49BEAA"/>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endParaRPr lang="zh-CN" altLang="en-US" sz="3200" spc="1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32"/>
            <p:cNvSpPr/>
            <p:nvPr>
              <p:custDataLst>
                <p:tags r:id="rId5"/>
              </p:custDataLst>
            </p:nvPr>
          </p:nvSpPr>
          <p:spPr>
            <a:xfrm>
              <a:off x="6486147" y="3453243"/>
              <a:ext cx="1010142" cy="1002649"/>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49BEAA">
                <a:alpha val="71000"/>
              </a:srgbClr>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100"/>
            <p:cNvSpPr txBox="1"/>
            <p:nvPr>
              <p:custDataLst>
                <p:tags r:id="rId6"/>
              </p:custDataLst>
            </p:nvPr>
          </p:nvSpPr>
          <p:spPr>
            <a:xfrm>
              <a:off x="7664333" y="3554891"/>
              <a:ext cx="1817487" cy="691088"/>
            </a:xfrm>
            <a:prstGeom prst="rect">
              <a:avLst/>
            </a:prstGeom>
            <a:noFill/>
          </p:spPr>
          <p:txBody>
            <a:bodyPr wrap="square" lIns="91440" tIns="45720" rIns="91440" bIns="45720" rtlCol="0" anchor="ctr" anchorCtr="0">
              <a:noAutofit/>
            </a:bodyPr>
            <a:lstStyle/>
            <a:p>
              <a:pPr>
                <a:lnSpc>
                  <a:spcPct val="120000"/>
                </a:lnSpc>
              </a:pPr>
              <a:r>
                <a:rPr lang="zh-CN" altLang="en-US" sz="2000" b="1" spc="300" dirty="0">
                  <a:solidFill>
                    <a:srgbClr val="49BEAA">
                      <a:lumMod val="75000"/>
                    </a:srgbClr>
                  </a:solidFill>
                  <a:latin typeface="Arial" panose="020B0604020202020204" pitchFamily="34" charset="0"/>
                  <a:ea typeface="微软雅黑" panose="020B0503020204020204" pitchFamily="34" charset="-122"/>
                  <a:sym typeface="Arial" panose="020B0604020202020204" pitchFamily="34" charset="0"/>
                </a:rPr>
                <a:t>存证防</a:t>
              </a:r>
              <a:r>
                <a:rPr lang="zh-CN" altLang="en-US" sz="2000" b="1" spc="300" dirty="0" smtClean="0">
                  <a:solidFill>
                    <a:srgbClr val="49BEAA">
                      <a:lumMod val="75000"/>
                    </a:srgbClr>
                  </a:solidFill>
                  <a:latin typeface="Arial" panose="020B0604020202020204" pitchFamily="34" charset="0"/>
                  <a:ea typeface="微软雅黑" panose="020B0503020204020204" pitchFamily="34" charset="-122"/>
                  <a:sym typeface="Arial" panose="020B0604020202020204" pitchFamily="34" charset="0"/>
                </a:rPr>
                <a:t>伪</a:t>
              </a:r>
              <a:endParaRPr lang="zh-CN" altLang="en-US" sz="2000" b="1" spc="300" dirty="0">
                <a:solidFill>
                  <a:srgbClr val="49BEAA">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custDataLst>
                <p:tags r:id="rId7"/>
              </p:custDataLst>
            </p:nvPr>
          </p:nvSpPr>
          <p:spPr>
            <a:xfrm>
              <a:off x="4206901" y="5291079"/>
              <a:ext cx="730488" cy="659210"/>
            </a:xfrm>
            <a:prstGeom prst="rect">
              <a:avLst/>
            </a:prstGeom>
            <a:solidFill>
              <a:srgbClr val="48AAC1"/>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lnSpcReduction="10000"/>
            </a:bodyPr>
            <a:lstStyle/>
            <a:p>
              <a:pPr algn="ctr">
                <a:lnSpc>
                  <a:spcPct val="120000"/>
                </a:lnSpc>
              </a:pPr>
              <a:endParaRPr lang="zh-CN" altLang="en-US" sz="3200" spc="1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35"/>
            <p:cNvSpPr/>
            <p:nvPr>
              <p:custDataLst>
                <p:tags r:id="rId8"/>
              </p:custDataLst>
            </p:nvPr>
          </p:nvSpPr>
          <p:spPr>
            <a:xfrm>
              <a:off x="4067074" y="5164770"/>
              <a:ext cx="1010142" cy="911226"/>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48AAC1"/>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104"/>
            <p:cNvSpPr txBox="1"/>
            <p:nvPr>
              <p:custDataLst>
                <p:tags r:id="rId9"/>
              </p:custDataLst>
            </p:nvPr>
          </p:nvSpPr>
          <p:spPr>
            <a:xfrm>
              <a:off x="5245259" y="5342203"/>
              <a:ext cx="1797843" cy="393361"/>
            </a:xfrm>
            <a:prstGeom prst="rect">
              <a:avLst/>
            </a:prstGeom>
            <a:noFill/>
          </p:spPr>
          <p:txBody>
            <a:bodyPr wrap="square" lIns="91440" tIns="45720" rIns="91440" bIns="45720" rtlCol="0" anchor="ctr" anchorCtr="0">
              <a:noAutofit/>
            </a:bodyPr>
            <a:lstStyle/>
            <a:p>
              <a:pPr>
                <a:lnSpc>
                  <a:spcPct val="120000"/>
                </a:lnSpc>
              </a:pPr>
              <a:r>
                <a:rPr lang="zh-CN" altLang="en-US" sz="2000" b="1" spc="300" dirty="0" smtClean="0">
                  <a:solidFill>
                    <a:srgbClr val="48AAC1">
                      <a:lumMod val="75000"/>
                    </a:srgbClr>
                  </a:solidFill>
                  <a:latin typeface="微软雅黑" panose="020B0503020204020204" pitchFamily="34" charset="-122"/>
                  <a:ea typeface="微软雅黑" panose="020B0503020204020204" pitchFamily="34" charset="-122"/>
                  <a:sym typeface="Arial" panose="020B0604020202020204" pitchFamily="34" charset="0"/>
                </a:rPr>
                <a:t>数</a:t>
              </a:r>
              <a:r>
                <a:rPr lang="zh-CN" altLang="en-US" sz="2000" b="1" spc="300" dirty="0">
                  <a:solidFill>
                    <a:srgbClr val="48AAC1">
                      <a:lumMod val="75000"/>
                    </a:srgbClr>
                  </a:solidFill>
                  <a:latin typeface="微软雅黑" panose="020B0503020204020204" pitchFamily="34" charset="-122"/>
                  <a:ea typeface="微软雅黑" panose="020B0503020204020204" pitchFamily="34" charset="-122"/>
                  <a:sym typeface="Arial" panose="020B0604020202020204" pitchFamily="34" charset="0"/>
                </a:rPr>
                <a:t>据服务</a:t>
              </a:r>
            </a:p>
          </p:txBody>
        </p:sp>
        <p:sp>
          <p:nvSpPr>
            <p:cNvPr id="38" name="任意多边形 37"/>
            <p:cNvSpPr/>
            <p:nvPr/>
          </p:nvSpPr>
          <p:spPr>
            <a:xfrm>
              <a:off x="1751330" y="3655695"/>
              <a:ext cx="530860" cy="596900"/>
            </a:xfrm>
            <a:custGeom>
              <a:avLst/>
              <a:gdLst>
                <a:gd name="connsiteX0" fmla="*/ 99863 w 537790"/>
                <a:gd name="connsiteY0" fmla="*/ 197762 h 629959"/>
                <a:gd name="connsiteX1" fmla="*/ 440382 w 537790"/>
                <a:gd name="connsiteY1" fmla="*/ 197762 h 629959"/>
                <a:gd name="connsiteX2" fmla="*/ 440382 w 537790"/>
                <a:gd name="connsiteY2" fmla="*/ 475252 h 629959"/>
                <a:gd name="connsiteX3" fmla="*/ 431378 w 537790"/>
                <a:gd name="connsiteY3" fmla="*/ 496535 h 629959"/>
                <a:gd name="connsiteX4" fmla="*/ 410095 w 537790"/>
                <a:gd name="connsiteY4" fmla="*/ 505539 h 629959"/>
                <a:gd name="connsiteX5" fmla="*/ 376535 w 537790"/>
                <a:gd name="connsiteY5" fmla="*/ 505539 h 629959"/>
                <a:gd name="connsiteX6" fmla="*/ 376535 w 537790"/>
                <a:gd name="connsiteY6" fmla="*/ 591487 h 629959"/>
                <a:gd name="connsiteX7" fmla="*/ 365075 w 537790"/>
                <a:gd name="connsiteY7" fmla="*/ 618500 h 629959"/>
                <a:gd name="connsiteX8" fmla="*/ 338063 w 537790"/>
                <a:gd name="connsiteY8" fmla="*/ 629959 h 629959"/>
                <a:gd name="connsiteX9" fmla="*/ 311050 w 537790"/>
                <a:gd name="connsiteY9" fmla="*/ 618500 h 629959"/>
                <a:gd name="connsiteX10" fmla="*/ 299591 w 537790"/>
                <a:gd name="connsiteY10" fmla="*/ 591487 h 629959"/>
                <a:gd name="connsiteX11" fmla="*/ 299591 w 537790"/>
                <a:gd name="connsiteY11" fmla="*/ 505539 h 629959"/>
                <a:gd name="connsiteX12" fmla="*/ 239836 w 537790"/>
                <a:gd name="connsiteY12" fmla="*/ 505539 h 629959"/>
                <a:gd name="connsiteX13" fmla="*/ 239836 w 537790"/>
                <a:gd name="connsiteY13" fmla="*/ 591487 h 629959"/>
                <a:gd name="connsiteX14" fmla="*/ 228786 w 537790"/>
                <a:gd name="connsiteY14" fmla="*/ 618909 h 629959"/>
                <a:gd name="connsiteX15" fmla="*/ 202183 w 537790"/>
                <a:gd name="connsiteY15" fmla="*/ 629959 h 629959"/>
                <a:gd name="connsiteX16" fmla="*/ 174761 w 537790"/>
                <a:gd name="connsiteY16" fmla="*/ 618909 h 629959"/>
                <a:gd name="connsiteX17" fmla="*/ 163711 w 537790"/>
                <a:gd name="connsiteY17" fmla="*/ 591487 h 629959"/>
                <a:gd name="connsiteX18" fmla="*/ 163711 w 537790"/>
                <a:gd name="connsiteY18" fmla="*/ 505539 h 629959"/>
                <a:gd name="connsiteX19" fmla="*/ 129331 w 537790"/>
                <a:gd name="connsiteY19" fmla="*/ 505539 h 629959"/>
                <a:gd name="connsiteX20" fmla="*/ 108867 w 537790"/>
                <a:gd name="connsiteY20" fmla="*/ 496535 h 629959"/>
                <a:gd name="connsiteX21" fmla="*/ 99863 w 537790"/>
                <a:gd name="connsiteY21" fmla="*/ 475252 h 629959"/>
                <a:gd name="connsiteX22" fmla="*/ 499317 w 537790"/>
                <a:gd name="connsiteY22" fmla="*/ 196943 h 629959"/>
                <a:gd name="connsiteX23" fmla="*/ 526330 w 537790"/>
                <a:gd name="connsiteY23" fmla="*/ 208403 h 629959"/>
                <a:gd name="connsiteX24" fmla="*/ 537790 w 537790"/>
                <a:gd name="connsiteY24" fmla="*/ 236233 h 629959"/>
                <a:gd name="connsiteX25" fmla="*/ 537790 w 537790"/>
                <a:gd name="connsiteY25" fmla="*/ 387666 h 629959"/>
                <a:gd name="connsiteX26" fmla="*/ 526739 w 537790"/>
                <a:gd name="connsiteY26" fmla="*/ 415497 h 629959"/>
                <a:gd name="connsiteX27" fmla="*/ 499317 w 537790"/>
                <a:gd name="connsiteY27" fmla="*/ 426957 h 629959"/>
                <a:gd name="connsiteX28" fmla="*/ 471896 w 537790"/>
                <a:gd name="connsiteY28" fmla="*/ 415497 h 629959"/>
                <a:gd name="connsiteX29" fmla="*/ 460845 w 537790"/>
                <a:gd name="connsiteY29" fmla="*/ 387666 h 629959"/>
                <a:gd name="connsiteX30" fmla="*/ 460845 w 537790"/>
                <a:gd name="connsiteY30" fmla="*/ 236233 h 629959"/>
                <a:gd name="connsiteX31" fmla="*/ 472305 w 537790"/>
                <a:gd name="connsiteY31" fmla="*/ 208403 h 629959"/>
                <a:gd name="connsiteX32" fmla="*/ 499317 w 537790"/>
                <a:gd name="connsiteY32" fmla="*/ 196943 h 629959"/>
                <a:gd name="connsiteX33" fmla="*/ 38471 w 537790"/>
                <a:gd name="connsiteY33" fmla="*/ 196943 h 629959"/>
                <a:gd name="connsiteX34" fmla="*/ 65075 w 537790"/>
                <a:gd name="connsiteY34" fmla="*/ 208403 h 629959"/>
                <a:gd name="connsiteX35" fmla="*/ 76125 w 537790"/>
                <a:gd name="connsiteY35" fmla="*/ 236233 h 629959"/>
                <a:gd name="connsiteX36" fmla="*/ 76125 w 537790"/>
                <a:gd name="connsiteY36" fmla="*/ 387666 h 629959"/>
                <a:gd name="connsiteX37" fmla="*/ 65075 w 537790"/>
                <a:gd name="connsiteY37" fmla="*/ 415497 h 629959"/>
                <a:gd name="connsiteX38" fmla="*/ 38471 w 537790"/>
                <a:gd name="connsiteY38" fmla="*/ 426957 h 629959"/>
                <a:gd name="connsiteX39" fmla="*/ 11050 w 537790"/>
                <a:gd name="connsiteY39" fmla="*/ 415497 h 629959"/>
                <a:gd name="connsiteX40" fmla="*/ 0 w 537790"/>
                <a:gd name="connsiteY40" fmla="*/ 387666 h 629959"/>
                <a:gd name="connsiteX41" fmla="*/ 0 w 537790"/>
                <a:gd name="connsiteY41" fmla="*/ 236233 h 629959"/>
                <a:gd name="connsiteX42" fmla="*/ 11050 w 537790"/>
                <a:gd name="connsiteY42" fmla="*/ 208403 h 629959"/>
                <a:gd name="connsiteX43" fmla="*/ 38471 w 537790"/>
                <a:gd name="connsiteY43" fmla="*/ 196943 h 629959"/>
                <a:gd name="connsiteX44" fmla="*/ 342972 w 537790"/>
                <a:gd name="connsiteY44" fmla="*/ 88894 h 629959"/>
                <a:gd name="connsiteX45" fmla="*/ 329876 w 537790"/>
                <a:gd name="connsiteY45" fmla="*/ 94624 h 629959"/>
                <a:gd name="connsiteX46" fmla="*/ 324146 w 537790"/>
                <a:gd name="connsiteY46" fmla="*/ 107720 h 629959"/>
                <a:gd name="connsiteX47" fmla="*/ 329876 w 537790"/>
                <a:gd name="connsiteY47" fmla="*/ 121227 h 629959"/>
                <a:gd name="connsiteX48" fmla="*/ 342972 w 537790"/>
                <a:gd name="connsiteY48" fmla="*/ 126547 h 629959"/>
                <a:gd name="connsiteX49" fmla="*/ 356479 w 537790"/>
                <a:gd name="connsiteY49" fmla="*/ 121227 h 629959"/>
                <a:gd name="connsiteX50" fmla="*/ 361799 w 537790"/>
                <a:gd name="connsiteY50" fmla="*/ 107720 h 629959"/>
                <a:gd name="connsiteX51" fmla="*/ 356479 w 537790"/>
                <a:gd name="connsiteY51" fmla="*/ 94624 h 629959"/>
                <a:gd name="connsiteX52" fmla="*/ 342972 w 537790"/>
                <a:gd name="connsiteY52" fmla="*/ 88894 h 629959"/>
                <a:gd name="connsiteX53" fmla="*/ 197270 w 537790"/>
                <a:gd name="connsiteY53" fmla="*/ 88894 h 629959"/>
                <a:gd name="connsiteX54" fmla="*/ 184173 w 537790"/>
                <a:gd name="connsiteY54" fmla="*/ 94624 h 629959"/>
                <a:gd name="connsiteX55" fmla="*/ 178443 w 537790"/>
                <a:gd name="connsiteY55" fmla="*/ 107720 h 629959"/>
                <a:gd name="connsiteX56" fmla="*/ 184173 w 537790"/>
                <a:gd name="connsiteY56" fmla="*/ 121227 h 629959"/>
                <a:gd name="connsiteX57" fmla="*/ 197270 w 537790"/>
                <a:gd name="connsiteY57" fmla="*/ 126547 h 629959"/>
                <a:gd name="connsiteX58" fmla="*/ 210776 w 537790"/>
                <a:gd name="connsiteY58" fmla="*/ 121227 h 629959"/>
                <a:gd name="connsiteX59" fmla="*/ 216097 w 537790"/>
                <a:gd name="connsiteY59" fmla="*/ 107720 h 629959"/>
                <a:gd name="connsiteX60" fmla="*/ 210776 w 537790"/>
                <a:gd name="connsiteY60" fmla="*/ 94624 h 629959"/>
                <a:gd name="connsiteX61" fmla="*/ 197270 w 537790"/>
                <a:gd name="connsiteY61" fmla="*/ 88894 h 629959"/>
                <a:gd name="connsiteX62" fmla="*/ 375920 w 537790"/>
                <a:gd name="connsiteY62" fmla="*/ 81 h 629959"/>
                <a:gd name="connsiteX63" fmla="*/ 379807 w 537790"/>
                <a:gd name="connsiteY63" fmla="*/ 1308 h 629959"/>
                <a:gd name="connsiteX64" fmla="*/ 381445 w 537790"/>
                <a:gd name="connsiteY64" fmla="*/ 9494 h 629959"/>
                <a:gd name="connsiteX65" fmla="*/ 349521 w 537790"/>
                <a:gd name="connsiteY65" fmla="*/ 54514 h 629959"/>
                <a:gd name="connsiteX66" fmla="*/ 412141 w 537790"/>
                <a:gd name="connsiteY66" fmla="*/ 104446 h 629959"/>
                <a:gd name="connsiteX67" fmla="*/ 439562 w 537790"/>
                <a:gd name="connsiteY67" fmla="*/ 174023 h 629959"/>
                <a:gd name="connsiteX68" fmla="*/ 99044 w 537790"/>
                <a:gd name="connsiteY68" fmla="*/ 174023 h 629959"/>
                <a:gd name="connsiteX69" fmla="*/ 126056 w 537790"/>
                <a:gd name="connsiteY69" fmla="*/ 104037 h 629959"/>
                <a:gd name="connsiteX70" fmla="*/ 188266 w 537790"/>
                <a:gd name="connsiteY70" fmla="*/ 54514 h 629959"/>
                <a:gd name="connsiteX71" fmla="*/ 156343 w 537790"/>
                <a:gd name="connsiteY71" fmla="*/ 9494 h 629959"/>
                <a:gd name="connsiteX72" fmla="*/ 157979 w 537790"/>
                <a:gd name="connsiteY72" fmla="*/ 1308 h 629959"/>
                <a:gd name="connsiteX73" fmla="*/ 166165 w 537790"/>
                <a:gd name="connsiteY73" fmla="*/ 2946 h 629959"/>
                <a:gd name="connsiteX74" fmla="*/ 198907 w 537790"/>
                <a:gd name="connsiteY74" fmla="*/ 50422 h 629959"/>
                <a:gd name="connsiteX75" fmla="*/ 269303 w 537790"/>
                <a:gd name="connsiteY75" fmla="*/ 37325 h 629959"/>
                <a:gd name="connsiteX76" fmla="*/ 339699 w 537790"/>
                <a:gd name="connsiteY76" fmla="*/ 50422 h 629959"/>
                <a:gd name="connsiteX77" fmla="*/ 372441 w 537790"/>
                <a:gd name="connsiteY77" fmla="*/ 2946 h 629959"/>
                <a:gd name="connsiteX78" fmla="*/ 375920 w 537790"/>
                <a:gd name="connsiteY78" fmla="*/ 81 h 62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7790" h="629959">
                  <a:moveTo>
                    <a:pt x="99863" y="197762"/>
                  </a:moveTo>
                  <a:lnTo>
                    <a:pt x="440382" y="197762"/>
                  </a:lnTo>
                  <a:lnTo>
                    <a:pt x="440382" y="475252"/>
                  </a:lnTo>
                  <a:cubicBezTo>
                    <a:pt x="440382" y="483438"/>
                    <a:pt x="437380" y="490532"/>
                    <a:pt x="431378" y="496535"/>
                  </a:cubicBezTo>
                  <a:cubicBezTo>
                    <a:pt x="425375" y="502538"/>
                    <a:pt x="418281" y="505539"/>
                    <a:pt x="410095" y="505539"/>
                  </a:cubicBezTo>
                  <a:lnTo>
                    <a:pt x="376535" y="505539"/>
                  </a:lnTo>
                  <a:lnTo>
                    <a:pt x="376535" y="591487"/>
                  </a:lnTo>
                  <a:cubicBezTo>
                    <a:pt x="376535" y="601856"/>
                    <a:pt x="372715" y="610860"/>
                    <a:pt x="365075" y="618500"/>
                  </a:cubicBezTo>
                  <a:cubicBezTo>
                    <a:pt x="357435" y="626139"/>
                    <a:pt x="348431" y="629959"/>
                    <a:pt x="338063" y="629959"/>
                  </a:cubicBezTo>
                  <a:cubicBezTo>
                    <a:pt x="327694" y="629959"/>
                    <a:pt x="318690" y="626139"/>
                    <a:pt x="311050" y="618500"/>
                  </a:cubicBezTo>
                  <a:cubicBezTo>
                    <a:pt x="303410" y="610860"/>
                    <a:pt x="299591" y="601856"/>
                    <a:pt x="299591" y="591487"/>
                  </a:cubicBezTo>
                  <a:lnTo>
                    <a:pt x="299591" y="505539"/>
                  </a:lnTo>
                  <a:lnTo>
                    <a:pt x="239836" y="505539"/>
                  </a:lnTo>
                  <a:lnTo>
                    <a:pt x="239836" y="591487"/>
                  </a:lnTo>
                  <a:cubicBezTo>
                    <a:pt x="239836" y="602401"/>
                    <a:pt x="236153" y="611542"/>
                    <a:pt x="228786" y="618909"/>
                  </a:cubicBezTo>
                  <a:cubicBezTo>
                    <a:pt x="221419" y="626276"/>
                    <a:pt x="212551" y="629959"/>
                    <a:pt x="202183" y="629959"/>
                  </a:cubicBezTo>
                  <a:cubicBezTo>
                    <a:pt x="191268" y="629959"/>
                    <a:pt x="182128" y="626276"/>
                    <a:pt x="174761" y="618909"/>
                  </a:cubicBezTo>
                  <a:cubicBezTo>
                    <a:pt x="167393" y="611542"/>
                    <a:pt x="163711" y="602401"/>
                    <a:pt x="163711" y="591487"/>
                  </a:cubicBezTo>
                  <a:lnTo>
                    <a:pt x="163711" y="505539"/>
                  </a:lnTo>
                  <a:lnTo>
                    <a:pt x="129331" y="505539"/>
                  </a:lnTo>
                  <a:cubicBezTo>
                    <a:pt x="121691" y="505539"/>
                    <a:pt x="114870" y="502538"/>
                    <a:pt x="108867" y="496535"/>
                  </a:cubicBezTo>
                  <a:cubicBezTo>
                    <a:pt x="102864" y="490532"/>
                    <a:pt x="99863" y="483438"/>
                    <a:pt x="99863" y="475252"/>
                  </a:cubicBezTo>
                  <a:close/>
                  <a:moveTo>
                    <a:pt x="499317" y="196943"/>
                  </a:moveTo>
                  <a:cubicBezTo>
                    <a:pt x="509686" y="196943"/>
                    <a:pt x="518690" y="200763"/>
                    <a:pt x="526330" y="208403"/>
                  </a:cubicBezTo>
                  <a:cubicBezTo>
                    <a:pt x="533970" y="216043"/>
                    <a:pt x="537790" y="225320"/>
                    <a:pt x="537790" y="236233"/>
                  </a:cubicBezTo>
                  <a:lnTo>
                    <a:pt x="537790" y="387666"/>
                  </a:lnTo>
                  <a:cubicBezTo>
                    <a:pt x="537790" y="398580"/>
                    <a:pt x="534106" y="407857"/>
                    <a:pt x="526739" y="415497"/>
                  </a:cubicBezTo>
                  <a:cubicBezTo>
                    <a:pt x="519373" y="423137"/>
                    <a:pt x="510232" y="426957"/>
                    <a:pt x="499317" y="426957"/>
                  </a:cubicBezTo>
                  <a:cubicBezTo>
                    <a:pt x="488404" y="426957"/>
                    <a:pt x="479263" y="423137"/>
                    <a:pt x="471896" y="415497"/>
                  </a:cubicBezTo>
                  <a:cubicBezTo>
                    <a:pt x="464529" y="407857"/>
                    <a:pt x="460845" y="398580"/>
                    <a:pt x="460845" y="387666"/>
                  </a:cubicBezTo>
                  <a:lnTo>
                    <a:pt x="460845" y="236233"/>
                  </a:lnTo>
                  <a:cubicBezTo>
                    <a:pt x="460845" y="225320"/>
                    <a:pt x="464665" y="216043"/>
                    <a:pt x="472305" y="208403"/>
                  </a:cubicBezTo>
                  <a:cubicBezTo>
                    <a:pt x="479945" y="200763"/>
                    <a:pt x="488949" y="196943"/>
                    <a:pt x="499317" y="196943"/>
                  </a:cubicBezTo>
                  <a:close/>
                  <a:moveTo>
                    <a:pt x="38471" y="196943"/>
                  </a:moveTo>
                  <a:cubicBezTo>
                    <a:pt x="48840" y="196943"/>
                    <a:pt x="57707" y="200763"/>
                    <a:pt x="65075" y="208403"/>
                  </a:cubicBezTo>
                  <a:cubicBezTo>
                    <a:pt x="72442" y="216043"/>
                    <a:pt x="76125" y="225320"/>
                    <a:pt x="76125" y="236233"/>
                  </a:cubicBezTo>
                  <a:lnTo>
                    <a:pt x="76125" y="387666"/>
                  </a:lnTo>
                  <a:cubicBezTo>
                    <a:pt x="76125" y="398580"/>
                    <a:pt x="72442" y="407857"/>
                    <a:pt x="65075" y="415497"/>
                  </a:cubicBezTo>
                  <a:cubicBezTo>
                    <a:pt x="57707" y="423137"/>
                    <a:pt x="48840" y="426957"/>
                    <a:pt x="38471" y="426957"/>
                  </a:cubicBezTo>
                  <a:cubicBezTo>
                    <a:pt x="27557" y="426957"/>
                    <a:pt x="18417" y="423137"/>
                    <a:pt x="11050" y="415497"/>
                  </a:cubicBezTo>
                  <a:cubicBezTo>
                    <a:pt x="3683" y="407857"/>
                    <a:pt x="0" y="398580"/>
                    <a:pt x="0" y="387666"/>
                  </a:cubicBezTo>
                  <a:lnTo>
                    <a:pt x="0" y="236233"/>
                  </a:lnTo>
                  <a:cubicBezTo>
                    <a:pt x="0" y="225320"/>
                    <a:pt x="3683" y="216043"/>
                    <a:pt x="11050" y="208403"/>
                  </a:cubicBezTo>
                  <a:cubicBezTo>
                    <a:pt x="18417" y="200763"/>
                    <a:pt x="27557" y="196943"/>
                    <a:pt x="38471" y="196943"/>
                  </a:cubicBezTo>
                  <a:close/>
                  <a:moveTo>
                    <a:pt x="342972" y="88894"/>
                  </a:moveTo>
                  <a:cubicBezTo>
                    <a:pt x="338062" y="88894"/>
                    <a:pt x="333696" y="90804"/>
                    <a:pt x="329876" y="94624"/>
                  </a:cubicBezTo>
                  <a:cubicBezTo>
                    <a:pt x="326056" y="98444"/>
                    <a:pt x="324146" y="102809"/>
                    <a:pt x="324146" y="107720"/>
                  </a:cubicBezTo>
                  <a:cubicBezTo>
                    <a:pt x="324146" y="113178"/>
                    <a:pt x="326056" y="117680"/>
                    <a:pt x="329876" y="121227"/>
                  </a:cubicBezTo>
                  <a:cubicBezTo>
                    <a:pt x="333696" y="124774"/>
                    <a:pt x="338062" y="126547"/>
                    <a:pt x="342972" y="126547"/>
                  </a:cubicBezTo>
                  <a:cubicBezTo>
                    <a:pt x="348430" y="126547"/>
                    <a:pt x="352932" y="124774"/>
                    <a:pt x="356479" y="121227"/>
                  </a:cubicBezTo>
                  <a:cubicBezTo>
                    <a:pt x="360026" y="117680"/>
                    <a:pt x="361799" y="113178"/>
                    <a:pt x="361799" y="107720"/>
                  </a:cubicBezTo>
                  <a:cubicBezTo>
                    <a:pt x="361799" y="102809"/>
                    <a:pt x="360026" y="98444"/>
                    <a:pt x="356479" y="94624"/>
                  </a:cubicBezTo>
                  <a:cubicBezTo>
                    <a:pt x="352932" y="90804"/>
                    <a:pt x="348430" y="88894"/>
                    <a:pt x="342972" y="88894"/>
                  </a:cubicBezTo>
                  <a:close/>
                  <a:moveTo>
                    <a:pt x="197270" y="88894"/>
                  </a:moveTo>
                  <a:cubicBezTo>
                    <a:pt x="192359" y="88894"/>
                    <a:pt x="187993" y="90804"/>
                    <a:pt x="184173" y="94624"/>
                  </a:cubicBezTo>
                  <a:cubicBezTo>
                    <a:pt x="180353" y="98444"/>
                    <a:pt x="178443" y="102809"/>
                    <a:pt x="178443" y="107720"/>
                  </a:cubicBezTo>
                  <a:cubicBezTo>
                    <a:pt x="178443" y="113178"/>
                    <a:pt x="180353" y="117680"/>
                    <a:pt x="184173" y="121227"/>
                  </a:cubicBezTo>
                  <a:cubicBezTo>
                    <a:pt x="187993" y="124774"/>
                    <a:pt x="192359" y="126547"/>
                    <a:pt x="197270" y="126547"/>
                  </a:cubicBezTo>
                  <a:cubicBezTo>
                    <a:pt x="202727" y="126547"/>
                    <a:pt x="207229" y="124774"/>
                    <a:pt x="210776" y="121227"/>
                  </a:cubicBezTo>
                  <a:cubicBezTo>
                    <a:pt x="214323" y="117680"/>
                    <a:pt x="216097" y="113178"/>
                    <a:pt x="216097" y="107720"/>
                  </a:cubicBezTo>
                  <a:cubicBezTo>
                    <a:pt x="216097" y="102809"/>
                    <a:pt x="214323" y="98444"/>
                    <a:pt x="210776" y="94624"/>
                  </a:cubicBezTo>
                  <a:cubicBezTo>
                    <a:pt x="207229" y="90804"/>
                    <a:pt x="202727" y="88894"/>
                    <a:pt x="197270" y="88894"/>
                  </a:cubicBezTo>
                  <a:close/>
                  <a:moveTo>
                    <a:pt x="375920" y="81"/>
                  </a:moveTo>
                  <a:cubicBezTo>
                    <a:pt x="377148" y="-192"/>
                    <a:pt x="378444" y="217"/>
                    <a:pt x="379807" y="1308"/>
                  </a:cubicBezTo>
                  <a:cubicBezTo>
                    <a:pt x="382536" y="3491"/>
                    <a:pt x="383082" y="6220"/>
                    <a:pt x="381445" y="9494"/>
                  </a:cubicBezTo>
                  <a:lnTo>
                    <a:pt x="349521" y="54514"/>
                  </a:lnTo>
                  <a:cubicBezTo>
                    <a:pt x="375169" y="66520"/>
                    <a:pt x="396042" y="83164"/>
                    <a:pt x="412141" y="104446"/>
                  </a:cubicBezTo>
                  <a:cubicBezTo>
                    <a:pt x="428239" y="125729"/>
                    <a:pt x="437379" y="148921"/>
                    <a:pt x="439562" y="174023"/>
                  </a:cubicBezTo>
                  <a:lnTo>
                    <a:pt x="99044" y="174023"/>
                  </a:lnTo>
                  <a:cubicBezTo>
                    <a:pt x="101226" y="148375"/>
                    <a:pt x="110230" y="125047"/>
                    <a:pt x="126056" y="104037"/>
                  </a:cubicBezTo>
                  <a:cubicBezTo>
                    <a:pt x="141881" y="83027"/>
                    <a:pt x="162618" y="66520"/>
                    <a:pt x="188266" y="54514"/>
                  </a:cubicBezTo>
                  <a:lnTo>
                    <a:pt x="156343" y="9494"/>
                  </a:lnTo>
                  <a:cubicBezTo>
                    <a:pt x="154705" y="6220"/>
                    <a:pt x="155251" y="3491"/>
                    <a:pt x="157979" y="1308"/>
                  </a:cubicBezTo>
                  <a:cubicBezTo>
                    <a:pt x="160708" y="-329"/>
                    <a:pt x="163436" y="217"/>
                    <a:pt x="166165" y="2946"/>
                  </a:cubicBezTo>
                  <a:lnTo>
                    <a:pt x="198907" y="50422"/>
                  </a:lnTo>
                  <a:cubicBezTo>
                    <a:pt x="221826" y="41690"/>
                    <a:pt x="245292" y="37325"/>
                    <a:pt x="269303" y="37325"/>
                  </a:cubicBezTo>
                  <a:cubicBezTo>
                    <a:pt x="292768" y="37325"/>
                    <a:pt x="316233" y="41690"/>
                    <a:pt x="339699" y="50422"/>
                  </a:cubicBezTo>
                  <a:lnTo>
                    <a:pt x="372441" y="2946"/>
                  </a:lnTo>
                  <a:cubicBezTo>
                    <a:pt x="373532" y="1308"/>
                    <a:pt x="374692" y="353"/>
                    <a:pt x="375920" y="8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任意多边形 38"/>
            <p:cNvSpPr/>
            <p:nvPr/>
          </p:nvSpPr>
          <p:spPr>
            <a:xfrm>
              <a:off x="6729730" y="3710305"/>
              <a:ext cx="626745" cy="488315"/>
            </a:xfrm>
            <a:custGeom>
              <a:avLst/>
              <a:gdLst/>
              <a:ahLst/>
              <a:cxnLst/>
              <a:rect l="l" t="t" r="r" b="b"/>
              <a:pathLst>
                <a:path w="737167" h="598714">
                  <a:moveTo>
                    <a:pt x="510310" y="0"/>
                  </a:moveTo>
                  <a:cubicBezTo>
                    <a:pt x="553966" y="0"/>
                    <a:pt x="590762" y="15903"/>
                    <a:pt x="620698" y="47710"/>
                  </a:cubicBezTo>
                  <a:cubicBezTo>
                    <a:pt x="654687" y="41161"/>
                    <a:pt x="686650" y="29000"/>
                    <a:pt x="716586" y="11226"/>
                  </a:cubicBezTo>
                  <a:cubicBezTo>
                    <a:pt x="705048" y="47086"/>
                    <a:pt x="682908" y="74839"/>
                    <a:pt x="650166" y="94484"/>
                  </a:cubicBezTo>
                  <a:cubicBezTo>
                    <a:pt x="679166" y="91366"/>
                    <a:pt x="708166" y="83570"/>
                    <a:pt x="737167" y="71097"/>
                  </a:cubicBezTo>
                  <a:cubicBezTo>
                    <a:pt x="716274" y="101657"/>
                    <a:pt x="691015" y="127695"/>
                    <a:pt x="661392" y="149211"/>
                  </a:cubicBezTo>
                  <a:cubicBezTo>
                    <a:pt x="661704" y="153576"/>
                    <a:pt x="661860" y="160125"/>
                    <a:pt x="661860" y="168856"/>
                  </a:cubicBezTo>
                  <a:cubicBezTo>
                    <a:pt x="661860" y="209394"/>
                    <a:pt x="655935" y="249854"/>
                    <a:pt x="644085" y="290236"/>
                  </a:cubicBezTo>
                  <a:cubicBezTo>
                    <a:pt x="632236" y="330618"/>
                    <a:pt x="614227" y="369363"/>
                    <a:pt x="590061" y="406471"/>
                  </a:cubicBezTo>
                  <a:cubicBezTo>
                    <a:pt x="565894" y="443578"/>
                    <a:pt x="537128" y="476399"/>
                    <a:pt x="503762" y="504931"/>
                  </a:cubicBezTo>
                  <a:cubicBezTo>
                    <a:pt x="470396" y="533464"/>
                    <a:pt x="430169" y="556227"/>
                    <a:pt x="383083" y="573222"/>
                  </a:cubicBezTo>
                  <a:cubicBezTo>
                    <a:pt x="335997" y="590217"/>
                    <a:pt x="285636" y="598714"/>
                    <a:pt x="232002" y="598714"/>
                  </a:cubicBezTo>
                  <a:cubicBezTo>
                    <a:pt x="147495" y="598714"/>
                    <a:pt x="70161" y="576106"/>
                    <a:pt x="0" y="530891"/>
                  </a:cubicBezTo>
                  <a:cubicBezTo>
                    <a:pt x="10913" y="532138"/>
                    <a:pt x="23075" y="532762"/>
                    <a:pt x="36483" y="532762"/>
                  </a:cubicBezTo>
                  <a:cubicBezTo>
                    <a:pt x="106645" y="532762"/>
                    <a:pt x="169167" y="511246"/>
                    <a:pt x="224050" y="468213"/>
                  </a:cubicBezTo>
                  <a:cubicBezTo>
                    <a:pt x="191308" y="467589"/>
                    <a:pt x="161996" y="457533"/>
                    <a:pt x="136113" y="438044"/>
                  </a:cubicBezTo>
                  <a:cubicBezTo>
                    <a:pt x="110231" y="418554"/>
                    <a:pt x="92457" y="393686"/>
                    <a:pt x="82790" y="363438"/>
                  </a:cubicBezTo>
                  <a:cubicBezTo>
                    <a:pt x="93081" y="364997"/>
                    <a:pt x="102592" y="365777"/>
                    <a:pt x="111323" y="365777"/>
                  </a:cubicBezTo>
                  <a:cubicBezTo>
                    <a:pt x="124732" y="365777"/>
                    <a:pt x="137985" y="364062"/>
                    <a:pt x="151082" y="360632"/>
                  </a:cubicBezTo>
                  <a:cubicBezTo>
                    <a:pt x="116156" y="353460"/>
                    <a:pt x="87234" y="336075"/>
                    <a:pt x="64314" y="308478"/>
                  </a:cubicBezTo>
                  <a:cubicBezTo>
                    <a:pt x="41395" y="280881"/>
                    <a:pt x="29935" y="248841"/>
                    <a:pt x="29935" y="212356"/>
                  </a:cubicBezTo>
                  <a:lnTo>
                    <a:pt x="29935" y="210485"/>
                  </a:lnTo>
                  <a:cubicBezTo>
                    <a:pt x="51140" y="222335"/>
                    <a:pt x="73903" y="228727"/>
                    <a:pt x="98226" y="229663"/>
                  </a:cubicBezTo>
                  <a:cubicBezTo>
                    <a:pt x="77645" y="215942"/>
                    <a:pt x="61274" y="198012"/>
                    <a:pt x="49113" y="175872"/>
                  </a:cubicBezTo>
                  <a:cubicBezTo>
                    <a:pt x="36952" y="153732"/>
                    <a:pt x="30870" y="129721"/>
                    <a:pt x="30870" y="103839"/>
                  </a:cubicBezTo>
                  <a:cubicBezTo>
                    <a:pt x="30870" y="76398"/>
                    <a:pt x="37731" y="50984"/>
                    <a:pt x="51451" y="27597"/>
                  </a:cubicBezTo>
                  <a:cubicBezTo>
                    <a:pt x="89183" y="74060"/>
                    <a:pt x="135100" y="111245"/>
                    <a:pt x="189203" y="139154"/>
                  </a:cubicBezTo>
                  <a:cubicBezTo>
                    <a:pt x="243305" y="167063"/>
                    <a:pt x="301228" y="182577"/>
                    <a:pt x="362970" y="185695"/>
                  </a:cubicBezTo>
                  <a:cubicBezTo>
                    <a:pt x="360476" y="173845"/>
                    <a:pt x="359228" y="162308"/>
                    <a:pt x="359228" y="151082"/>
                  </a:cubicBezTo>
                  <a:cubicBezTo>
                    <a:pt x="359228" y="109296"/>
                    <a:pt x="373962" y="73670"/>
                    <a:pt x="403430" y="44202"/>
                  </a:cubicBezTo>
                  <a:cubicBezTo>
                    <a:pt x="432898" y="14734"/>
                    <a:pt x="468525" y="0"/>
                    <a:pt x="510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4329196" y="5342025"/>
              <a:ext cx="485775" cy="555625"/>
            </a:xfrm>
            <a:custGeom>
              <a:avLst/>
              <a:gdLst>
                <a:gd name="connsiteX0" fmla="*/ 362619 w 491951"/>
                <a:gd name="connsiteY0" fmla="*/ 133424 h 586903"/>
                <a:gd name="connsiteX1" fmla="*/ 438745 w 491951"/>
                <a:gd name="connsiteY1" fmla="*/ 156344 h 586903"/>
                <a:gd name="connsiteX2" fmla="*/ 456753 w 491951"/>
                <a:gd name="connsiteY2" fmla="*/ 171078 h 586903"/>
                <a:gd name="connsiteX3" fmla="*/ 474761 w 491951"/>
                <a:gd name="connsiteY3" fmla="*/ 191541 h 586903"/>
                <a:gd name="connsiteX4" fmla="*/ 433834 w 491951"/>
                <a:gd name="connsiteY4" fmla="*/ 233288 h 586903"/>
                <a:gd name="connsiteX5" fmla="*/ 411733 w 491951"/>
                <a:gd name="connsiteY5" fmla="*/ 306139 h 586903"/>
                <a:gd name="connsiteX6" fmla="*/ 435471 w 491951"/>
                <a:gd name="connsiteY6" fmla="*/ 384720 h 586903"/>
                <a:gd name="connsiteX7" fmla="*/ 491951 w 491951"/>
                <a:gd name="connsiteY7" fmla="*/ 429741 h 586903"/>
                <a:gd name="connsiteX8" fmla="*/ 474761 w 491951"/>
                <a:gd name="connsiteY8" fmla="*/ 472306 h 586903"/>
                <a:gd name="connsiteX9" fmla="*/ 448568 w 491951"/>
                <a:gd name="connsiteY9" fmla="*/ 517326 h 586903"/>
                <a:gd name="connsiteX10" fmla="*/ 357708 w 491951"/>
                <a:gd name="connsiteY10" fmla="*/ 585266 h 586903"/>
                <a:gd name="connsiteX11" fmla="*/ 307777 w 491951"/>
                <a:gd name="connsiteY11" fmla="*/ 574625 h 586903"/>
                <a:gd name="connsiteX12" fmla="*/ 254571 w 491951"/>
                <a:gd name="connsiteY12" fmla="*/ 563984 h 586903"/>
                <a:gd name="connsiteX13" fmla="*/ 204639 w 491951"/>
                <a:gd name="connsiteY13" fmla="*/ 575444 h 586903"/>
                <a:gd name="connsiteX14" fmla="*/ 157981 w 491951"/>
                <a:gd name="connsiteY14" fmla="*/ 586903 h 586903"/>
                <a:gd name="connsiteX15" fmla="*/ 51569 w 491951"/>
                <a:gd name="connsiteY15" fmla="*/ 496862 h 586903"/>
                <a:gd name="connsiteX16" fmla="*/ 0 w 491951"/>
                <a:gd name="connsiteY16" fmla="*/ 319236 h 586903"/>
                <a:gd name="connsiteX17" fmla="*/ 39291 w 491951"/>
                <a:gd name="connsiteY17" fmla="*/ 187449 h 586903"/>
                <a:gd name="connsiteX18" fmla="*/ 139973 w 491951"/>
                <a:gd name="connsiteY18" fmla="*/ 135880 h 586903"/>
                <a:gd name="connsiteX19" fmla="*/ 203001 w 491951"/>
                <a:gd name="connsiteY19" fmla="*/ 147339 h 586903"/>
                <a:gd name="connsiteX20" fmla="*/ 251296 w 491951"/>
                <a:gd name="connsiteY20" fmla="*/ 157162 h 586903"/>
                <a:gd name="connsiteX21" fmla="*/ 302047 w 491951"/>
                <a:gd name="connsiteY21" fmla="*/ 145702 h 586903"/>
                <a:gd name="connsiteX22" fmla="*/ 362619 w 491951"/>
                <a:gd name="connsiteY22" fmla="*/ 133424 h 586903"/>
                <a:gd name="connsiteX23" fmla="*/ 356888 w 491951"/>
                <a:gd name="connsiteY23" fmla="*/ 0 h 586903"/>
                <a:gd name="connsiteX24" fmla="*/ 358526 w 491951"/>
                <a:gd name="connsiteY24" fmla="*/ 9004 h 586903"/>
                <a:gd name="connsiteX25" fmla="*/ 358935 w 491951"/>
                <a:gd name="connsiteY25" fmla="*/ 12278 h 586903"/>
                <a:gd name="connsiteX26" fmla="*/ 359344 w 491951"/>
                <a:gd name="connsiteY26" fmla="*/ 15552 h 586903"/>
                <a:gd name="connsiteX27" fmla="*/ 348703 w 491951"/>
                <a:gd name="connsiteY27" fmla="*/ 63847 h 586903"/>
                <a:gd name="connsiteX28" fmla="*/ 315961 w 491951"/>
                <a:gd name="connsiteY28" fmla="*/ 112960 h 586903"/>
                <a:gd name="connsiteX29" fmla="*/ 277489 w 491951"/>
                <a:gd name="connsiteY29" fmla="*/ 137517 h 586903"/>
                <a:gd name="connsiteX30" fmla="*/ 241472 w 491951"/>
                <a:gd name="connsiteY30" fmla="*/ 144065 h 586903"/>
                <a:gd name="connsiteX31" fmla="*/ 269304 w 491951"/>
                <a:gd name="connsiteY31" fmla="*/ 53206 h 586903"/>
                <a:gd name="connsiteX32" fmla="*/ 356888 w 491951"/>
                <a:gd name="connsiteY32" fmla="*/ 0 h 58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1951" h="586903">
                  <a:moveTo>
                    <a:pt x="362619" y="133424"/>
                  </a:moveTo>
                  <a:cubicBezTo>
                    <a:pt x="389359" y="133424"/>
                    <a:pt x="414735" y="141064"/>
                    <a:pt x="438745" y="156344"/>
                  </a:cubicBezTo>
                  <a:cubicBezTo>
                    <a:pt x="443111" y="159618"/>
                    <a:pt x="449114" y="164529"/>
                    <a:pt x="456753" y="171078"/>
                  </a:cubicBezTo>
                  <a:cubicBezTo>
                    <a:pt x="463302" y="177080"/>
                    <a:pt x="469305" y="183902"/>
                    <a:pt x="474761" y="191541"/>
                  </a:cubicBezTo>
                  <a:cubicBezTo>
                    <a:pt x="457845" y="206275"/>
                    <a:pt x="444202" y="220191"/>
                    <a:pt x="433834" y="233288"/>
                  </a:cubicBezTo>
                  <a:cubicBezTo>
                    <a:pt x="419100" y="255662"/>
                    <a:pt x="411733" y="279945"/>
                    <a:pt x="411733" y="306139"/>
                  </a:cubicBezTo>
                  <a:cubicBezTo>
                    <a:pt x="411733" y="334516"/>
                    <a:pt x="419645" y="360710"/>
                    <a:pt x="435471" y="384720"/>
                  </a:cubicBezTo>
                  <a:cubicBezTo>
                    <a:pt x="451297" y="408186"/>
                    <a:pt x="470123" y="423192"/>
                    <a:pt x="491951" y="429741"/>
                  </a:cubicBezTo>
                  <a:cubicBezTo>
                    <a:pt x="486494" y="446112"/>
                    <a:pt x="480765" y="460300"/>
                    <a:pt x="474761" y="472306"/>
                  </a:cubicBezTo>
                  <a:cubicBezTo>
                    <a:pt x="467122" y="487586"/>
                    <a:pt x="458390" y="502592"/>
                    <a:pt x="448568" y="517326"/>
                  </a:cubicBezTo>
                  <a:cubicBezTo>
                    <a:pt x="418009" y="562620"/>
                    <a:pt x="387722" y="585266"/>
                    <a:pt x="357708" y="585266"/>
                  </a:cubicBezTo>
                  <a:cubicBezTo>
                    <a:pt x="345157" y="585266"/>
                    <a:pt x="328513" y="581719"/>
                    <a:pt x="307777" y="574625"/>
                  </a:cubicBezTo>
                  <a:cubicBezTo>
                    <a:pt x="288131" y="567531"/>
                    <a:pt x="270396" y="563984"/>
                    <a:pt x="254571" y="563984"/>
                  </a:cubicBezTo>
                  <a:cubicBezTo>
                    <a:pt x="240928" y="563984"/>
                    <a:pt x="224284" y="567804"/>
                    <a:pt x="204639" y="575444"/>
                  </a:cubicBezTo>
                  <a:cubicBezTo>
                    <a:pt x="183356" y="583083"/>
                    <a:pt x="167803" y="586903"/>
                    <a:pt x="157981" y="586903"/>
                  </a:cubicBezTo>
                  <a:cubicBezTo>
                    <a:pt x="121965" y="586903"/>
                    <a:pt x="86494" y="556890"/>
                    <a:pt x="51569" y="496862"/>
                  </a:cubicBezTo>
                  <a:cubicBezTo>
                    <a:pt x="17189" y="436289"/>
                    <a:pt x="0" y="377081"/>
                    <a:pt x="0" y="319236"/>
                  </a:cubicBezTo>
                  <a:cubicBezTo>
                    <a:pt x="0" y="265757"/>
                    <a:pt x="13097" y="221828"/>
                    <a:pt x="39291" y="187449"/>
                  </a:cubicBezTo>
                  <a:cubicBezTo>
                    <a:pt x="66576" y="153069"/>
                    <a:pt x="100137" y="135880"/>
                    <a:pt x="139973" y="135880"/>
                  </a:cubicBezTo>
                  <a:cubicBezTo>
                    <a:pt x="156343" y="135880"/>
                    <a:pt x="177353" y="139700"/>
                    <a:pt x="203001" y="147339"/>
                  </a:cubicBezTo>
                  <a:cubicBezTo>
                    <a:pt x="228104" y="153888"/>
                    <a:pt x="244203" y="157162"/>
                    <a:pt x="251296" y="157162"/>
                  </a:cubicBezTo>
                  <a:cubicBezTo>
                    <a:pt x="262211" y="157162"/>
                    <a:pt x="279127" y="153342"/>
                    <a:pt x="302047" y="145702"/>
                  </a:cubicBezTo>
                  <a:cubicBezTo>
                    <a:pt x="328240" y="137517"/>
                    <a:pt x="348431" y="133424"/>
                    <a:pt x="362619" y="133424"/>
                  </a:cubicBezTo>
                  <a:close/>
                  <a:moveTo>
                    <a:pt x="356888" y="0"/>
                  </a:moveTo>
                  <a:cubicBezTo>
                    <a:pt x="357980" y="4365"/>
                    <a:pt x="358526" y="7367"/>
                    <a:pt x="358526" y="9004"/>
                  </a:cubicBezTo>
                  <a:cubicBezTo>
                    <a:pt x="358526" y="9550"/>
                    <a:pt x="358662" y="10641"/>
                    <a:pt x="358935" y="12278"/>
                  </a:cubicBezTo>
                  <a:cubicBezTo>
                    <a:pt x="359208" y="13915"/>
                    <a:pt x="359344" y="15007"/>
                    <a:pt x="359344" y="15552"/>
                  </a:cubicBezTo>
                  <a:cubicBezTo>
                    <a:pt x="359344" y="28103"/>
                    <a:pt x="355798" y="44202"/>
                    <a:pt x="348703" y="63847"/>
                  </a:cubicBezTo>
                  <a:cubicBezTo>
                    <a:pt x="341610" y="81855"/>
                    <a:pt x="330695" y="98226"/>
                    <a:pt x="315961" y="112960"/>
                  </a:cubicBezTo>
                  <a:cubicBezTo>
                    <a:pt x="302864" y="124966"/>
                    <a:pt x="290040" y="133151"/>
                    <a:pt x="277489" y="137517"/>
                  </a:cubicBezTo>
                  <a:cubicBezTo>
                    <a:pt x="267121" y="140245"/>
                    <a:pt x="255115" y="142428"/>
                    <a:pt x="241472" y="144065"/>
                  </a:cubicBezTo>
                  <a:cubicBezTo>
                    <a:pt x="242564" y="108595"/>
                    <a:pt x="251841" y="78308"/>
                    <a:pt x="269304" y="53206"/>
                  </a:cubicBezTo>
                  <a:cubicBezTo>
                    <a:pt x="287858" y="26466"/>
                    <a:pt x="317052" y="8731"/>
                    <a:pt x="356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2"/>
          <p:cNvSpPr>
            <a:spLocks noChangeArrowheads="1"/>
          </p:cNvSpPr>
          <p:nvPr/>
        </p:nvSpPr>
        <p:spPr bwMode="auto">
          <a:xfrm>
            <a:off x="6962273" y="2374233"/>
            <a:ext cx="4299285" cy="3089806"/>
          </a:xfrm>
          <a:prstGeom prst="rect">
            <a:avLst/>
          </a:prstGeom>
          <a:solidFill>
            <a:schemeClr val="accent1">
              <a:lumMod val="20000"/>
              <a:lumOff val="8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dirty="0"/>
              <a:t>任务实现</a:t>
            </a:r>
          </a:p>
        </p:txBody>
      </p:sp>
      <p:sp>
        <p:nvSpPr>
          <p:cNvPr id="30" name="TextBox 29"/>
          <p:cNvSpPr txBox="1"/>
          <p:nvPr/>
        </p:nvSpPr>
        <p:spPr>
          <a:xfrm>
            <a:off x="1165526" y="1942282"/>
            <a:ext cx="5363612" cy="3323987"/>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人工智能、区块链、大数据等新一代信息技术正在经济社会的各领域快速渗透与应用，成为驱动行业技术创新和产业变革的重要力量。其中，人工智能在我们的生活中的应用尤其普遍，所示的航拍无人机便是利用人工智能、物联网、大数据技术等使得定位更加准确，图像分析结果更加精确。</a:t>
            </a:r>
            <a:endParaRPr lang="en-US" altLang="zh-CN" sz="2000" dirty="0">
              <a:latin typeface="+mn-ea"/>
              <a:cs typeface="+mn-ea"/>
              <a:sym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741" y="2967352"/>
            <a:ext cx="35623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2"/>
          <p:cNvSpPr>
            <a:spLocks noChangeArrowheads="1"/>
          </p:cNvSpPr>
          <p:nvPr/>
        </p:nvSpPr>
        <p:spPr bwMode="auto">
          <a:xfrm>
            <a:off x="792480" y="2725420"/>
            <a:ext cx="10336530" cy="3525520"/>
          </a:xfrm>
          <a:prstGeom prst="rect">
            <a:avLst/>
          </a:prstGeom>
          <a:solidFill>
            <a:schemeClr val="accent1">
              <a:lumMod val="20000"/>
              <a:lumOff val="8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dirty="0"/>
              <a:t>任务实现</a:t>
            </a:r>
          </a:p>
        </p:txBody>
      </p:sp>
      <p:sp>
        <p:nvSpPr>
          <p:cNvPr id="30" name="TextBox 29"/>
          <p:cNvSpPr txBox="1"/>
          <p:nvPr/>
        </p:nvSpPr>
        <p:spPr>
          <a:xfrm>
            <a:off x="552450" y="1221105"/>
            <a:ext cx="11029950" cy="1014730"/>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除此之外，请同学们思考还有哪些典型应用场景或产品并将其填入下表中，分析该典型应用场景和产品都应用了哪些新一代信息技术。下图所示为 新一代信息技术典型应用场景与产品分析。</a:t>
            </a:r>
          </a:p>
        </p:txBody>
      </p:sp>
      <p:pic>
        <p:nvPicPr>
          <p:cNvPr id="2" name="图片 1"/>
          <p:cNvPicPr>
            <a:picLocks noChangeAspect="1"/>
          </p:cNvPicPr>
          <p:nvPr>
            <p:custDataLst>
              <p:tags r:id="rId1"/>
            </p:custDataLst>
          </p:nvPr>
        </p:nvPicPr>
        <p:blipFill>
          <a:blip r:embed="rId3"/>
          <a:stretch>
            <a:fillRect/>
          </a:stretch>
        </p:blipFill>
        <p:spPr>
          <a:xfrm>
            <a:off x="1165225" y="2985135"/>
            <a:ext cx="9591675" cy="300609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575599" y="3339990"/>
            <a:ext cx="4750127" cy="52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8" y="2367432"/>
            <a:ext cx="3708714" cy="3924300"/>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 name="connsiteX0-1" fmla="*/ 0 w 4922244"/>
              <a:gd name="connsiteY0-2" fmla="*/ 0 h 5048251"/>
              <a:gd name="connsiteX1-3" fmla="*/ 1947941 w 4922244"/>
              <a:gd name="connsiteY1-4" fmla="*/ 0 h 5048251"/>
              <a:gd name="connsiteX2-5" fmla="*/ 4922244 w 4922244"/>
              <a:gd name="connsiteY2-6" fmla="*/ 2899854 h 5048251"/>
              <a:gd name="connsiteX3-7" fmla="*/ 2848297 w 4922244"/>
              <a:gd name="connsiteY3-8" fmla="*/ 5048251 h 5048251"/>
              <a:gd name="connsiteX4-9" fmla="*/ 0 w 4922244"/>
              <a:gd name="connsiteY4-10" fmla="*/ 5048251 h 5048251"/>
              <a:gd name="connsiteX5" fmla="*/ 0 w 4922244"/>
              <a:gd name="connsiteY5" fmla="*/ 0 h 5048251"/>
              <a:gd name="connsiteX0-11" fmla="*/ 0 w 4922244"/>
              <a:gd name="connsiteY0-12" fmla="*/ 0 h 5048251"/>
              <a:gd name="connsiteX1-13" fmla="*/ 1947941 w 4922244"/>
              <a:gd name="connsiteY1-14" fmla="*/ 0 h 5048251"/>
              <a:gd name="connsiteX2-15" fmla="*/ 4922244 w 4922244"/>
              <a:gd name="connsiteY2-16" fmla="*/ 2899854 h 5048251"/>
              <a:gd name="connsiteX3-17" fmla="*/ 2893456 w 4922244"/>
              <a:gd name="connsiteY3-18" fmla="*/ 5033362 h 5048251"/>
              <a:gd name="connsiteX4-19" fmla="*/ 0 w 4922244"/>
              <a:gd name="connsiteY4-20" fmla="*/ 5048251 h 5048251"/>
              <a:gd name="connsiteX5-21" fmla="*/ 0 w 4922244"/>
              <a:gd name="connsiteY5-22" fmla="*/ 0 h 5048251"/>
              <a:gd name="connsiteX0-23" fmla="*/ 0 w 4823147"/>
              <a:gd name="connsiteY0-24" fmla="*/ 0 h 5048251"/>
              <a:gd name="connsiteX1-25" fmla="*/ 1947941 w 4823147"/>
              <a:gd name="connsiteY1-26" fmla="*/ 0 h 5048251"/>
              <a:gd name="connsiteX2-27" fmla="*/ 4823147 w 4823147"/>
              <a:gd name="connsiteY2-28" fmla="*/ 2997879 h 5048251"/>
              <a:gd name="connsiteX3-29" fmla="*/ 2893456 w 4823147"/>
              <a:gd name="connsiteY3-30" fmla="*/ 5033362 h 5048251"/>
              <a:gd name="connsiteX4-31" fmla="*/ 0 w 4823147"/>
              <a:gd name="connsiteY4-32" fmla="*/ 5048251 h 5048251"/>
              <a:gd name="connsiteX5-33" fmla="*/ 0 w 4823147"/>
              <a:gd name="connsiteY5-34" fmla="*/ 0 h 50482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823147" h="5048251">
                <a:moveTo>
                  <a:pt x="0" y="0"/>
                </a:moveTo>
                <a:lnTo>
                  <a:pt x="1947941" y="0"/>
                </a:lnTo>
                <a:lnTo>
                  <a:pt x="4823147" y="2997879"/>
                </a:lnTo>
                <a:lnTo>
                  <a:pt x="2893456" y="5033362"/>
                </a:lnTo>
                <a:lnTo>
                  <a:pt x="0" y="50482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7"/>
          <p:cNvSpPr/>
          <p:nvPr/>
        </p:nvSpPr>
        <p:spPr>
          <a:xfrm>
            <a:off x="1672773" y="0"/>
            <a:ext cx="3269617" cy="4710896"/>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C:\Users\Administrator\Desktop\新建文件夹\Virtual business modern technology photos part 4 (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756" t="5840" r="1551" b="1721"/>
          <a:stretch>
            <a:fillRect/>
          </a:stretch>
        </p:blipFill>
        <p:spPr bwMode="auto">
          <a:xfrm>
            <a:off x="0" y="2560109"/>
            <a:ext cx="3546499" cy="3924300"/>
          </a:xfrm>
          <a:custGeom>
            <a:avLst/>
            <a:gdLst>
              <a:gd name="connsiteX0" fmla="*/ 0 w 3546499"/>
              <a:gd name="connsiteY0" fmla="*/ 0 h 3924300"/>
              <a:gd name="connsiteX1" fmla="*/ 1403500 w 3546499"/>
              <a:gd name="connsiteY1" fmla="*/ 0 h 3924300"/>
              <a:gd name="connsiteX2" fmla="*/ 3546499 w 3546499"/>
              <a:gd name="connsiteY2" fmla="*/ 2312100 h 3924300"/>
              <a:gd name="connsiteX3" fmla="*/ 2052211 w 3546499"/>
              <a:gd name="connsiteY3" fmla="*/ 3924300 h 3924300"/>
              <a:gd name="connsiteX4" fmla="*/ 0 w 3546499"/>
              <a:gd name="connsiteY4" fmla="*/ 3924300 h 392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499" h="3924300">
                <a:moveTo>
                  <a:pt x="0" y="0"/>
                </a:moveTo>
                <a:lnTo>
                  <a:pt x="1403500" y="0"/>
                </a:lnTo>
                <a:lnTo>
                  <a:pt x="3546499" y="2312100"/>
                </a:lnTo>
                <a:lnTo>
                  <a:pt x="2052211" y="3924300"/>
                </a:lnTo>
                <a:lnTo>
                  <a:pt x="0" y="3924300"/>
                </a:lnTo>
                <a:close/>
              </a:path>
            </a:pathLst>
          </a:cu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911474" y="1255430"/>
            <a:ext cx="1723549" cy="1015663"/>
          </a:xfrm>
          <a:prstGeom prst="rect">
            <a:avLst/>
          </a:prstGeom>
          <a:noFill/>
        </p:spPr>
        <p:txBody>
          <a:bodyPr wrap="none" rtlCol="0">
            <a:spAutoFit/>
          </a:bodyPr>
          <a:lstStyle/>
          <a:p>
            <a:pPr algn="ctr"/>
            <a:r>
              <a:rPr lang="zh-CN" altLang="en-US" sz="6000" dirty="0">
                <a:solidFill>
                  <a:schemeClr val="accent3"/>
                </a:solidFill>
                <a:latin typeface="Impact" panose="020B0806030902050204" pitchFamily="34" charset="0"/>
              </a:rPr>
              <a:t>目录</a:t>
            </a:r>
          </a:p>
        </p:txBody>
      </p:sp>
      <p:grpSp>
        <p:nvGrpSpPr>
          <p:cNvPr id="13" name="组合 12"/>
          <p:cNvGrpSpPr/>
          <p:nvPr/>
        </p:nvGrpSpPr>
        <p:grpSpPr>
          <a:xfrm>
            <a:off x="4857096" y="3346152"/>
            <a:ext cx="1718503" cy="523543"/>
            <a:chOff x="5671801" y="2852601"/>
            <a:chExt cx="1718503" cy="523543"/>
          </a:xfrm>
        </p:grpSpPr>
        <p:sp>
          <p:nvSpPr>
            <p:cNvPr id="14" name="矩形 13"/>
            <p:cNvSpPr/>
            <p:nvPr/>
          </p:nvSpPr>
          <p:spPr>
            <a:xfrm>
              <a:off x="6096000" y="2852601"/>
              <a:ext cx="1294304" cy="523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燕尾形 25"/>
            <p:cNvSpPr/>
            <p:nvPr/>
          </p:nvSpPr>
          <p:spPr>
            <a:xfrm>
              <a:off x="5671801" y="2891501"/>
              <a:ext cx="335280" cy="383863"/>
            </a:xfrm>
            <a:prstGeom prst="chevron">
              <a:avLst>
                <a:gd name="adj" fmla="val 36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7" name="文本框 11"/>
          <p:cNvSpPr txBox="1"/>
          <p:nvPr/>
        </p:nvSpPr>
        <p:spPr>
          <a:xfrm>
            <a:off x="6575599" y="1898452"/>
            <a:ext cx="3855679" cy="461665"/>
          </a:xfrm>
          <a:prstGeom prst="rect">
            <a:avLst/>
          </a:prstGeom>
          <a:noFill/>
        </p:spPr>
        <p:txBody>
          <a:bodyPr wrap="square" rtlCol="0">
            <a:spAutoFit/>
            <a:scene3d>
              <a:camera prst="orthographicFront"/>
              <a:lightRig rig="threePt" dir="t"/>
            </a:scene3d>
            <a:sp3d contourW="12700"/>
          </a:bodyPr>
          <a:lstStyle/>
          <a:p>
            <a:r>
              <a:rPr lang="zh-CN" altLang="en-US" sz="2400" dirty="0"/>
              <a:t>新一代信息技术的基本概念</a:t>
            </a:r>
          </a:p>
        </p:txBody>
      </p:sp>
      <p:sp>
        <p:nvSpPr>
          <p:cNvPr id="28" name="文本框 18"/>
          <p:cNvSpPr txBox="1"/>
          <p:nvPr/>
        </p:nvSpPr>
        <p:spPr>
          <a:xfrm>
            <a:off x="6575599" y="2642969"/>
            <a:ext cx="5616401" cy="461665"/>
          </a:xfrm>
          <a:prstGeom prst="rect">
            <a:avLst/>
          </a:prstGeom>
          <a:noFill/>
        </p:spPr>
        <p:txBody>
          <a:bodyPr wrap="square" rtlCol="0">
            <a:spAutoFit/>
            <a:scene3d>
              <a:camera prst="orthographicFront"/>
              <a:lightRig rig="threePt" dir="t"/>
            </a:scene3d>
            <a:sp3d contourW="12700"/>
          </a:bodyPr>
          <a:lstStyle/>
          <a:p>
            <a:r>
              <a:rPr lang="zh-CN" altLang="en-US" sz="2400" dirty="0"/>
              <a:t>新一代信息技术的技术特点与典</a:t>
            </a:r>
            <a:r>
              <a:rPr lang="zh-CN" altLang="en-US" sz="2400" dirty="0" smtClean="0"/>
              <a:t>型应用</a:t>
            </a:r>
            <a:endParaRPr lang="zh-CN" altLang="en-US" sz="2400" dirty="0"/>
          </a:p>
        </p:txBody>
      </p:sp>
      <p:sp>
        <p:nvSpPr>
          <p:cNvPr id="29" name="文本框 18"/>
          <p:cNvSpPr txBox="1"/>
          <p:nvPr/>
        </p:nvSpPr>
        <p:spPr>
          <a:xfrm>
            <a:off x="6672754" y="3339990"/>
            <a:ext cx="4652972" cy="461665"/>
          </a:xfrm>
          <a:prstGeom prst="rect">
            <a:avLst/>
          </a:prstGeom>
          <a:noFill/>
        </p:spPr>
        <p:txBody>
          <a:bodyPr wrap="square" rtlCol="0">
            <a:spAutoFit/>
            <a:scene3d>
              <a:camera prst="orthographicFront"/>
              <a:lightRig rig="threePt" dir="t"/>
            </a:scene3d>
            <a:sp3d contourW="12700"/>
          </a:bodyPr>
          <a:lstStyle/>
          <a:p>
            <a:r>
              <a:rPr lang="zh-CN" altLang="en-US" sz="2400" dirty="0">
                <a:solidFill>
                  <a:schemeClr val="bg1"/>
                </a:solidFill>
              </a:rPr>
              <a:t>新一代信息技术与其他产业融合</a:t>
            </a:r>
          </a:p>
        </p:txBody>
      </p:sp>
      <p:sp>
        <p:nvSpPr>
          <p:cNvPr id="30" name="TextBox 3"/>
          <p:cNvSpPr txBox="1"/>
          <p:nvPr/>
        </p:nvSpPr>
        <p:spPr>
          <a:xfrm>
            <a:off x="5397500" y="1911992"/>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任务一</a:t>
            </a:r>
            <a:endParaRPr lang="en-US" altLang="zh-CN" sz="2400" dirty="0">
              <a:solidFill>
                <a:schemeClr val="tx1">
                  <a:lumMod val="85000"/>
                  <a:lumOff val="15000"/>
                </a:schemeClr>
              </a:solidFill>
            </a:endParaRPr>
          </a:p>
        </p:txBody>
      </p:sp>
      <p:sp>
        <p:nvSpPr>
          <p:cNvPr id="31" name="TextBox 21"/>
          <p:cNvSpPr txBox="1"/>
          <p:nvPr/>
        </p:nvSpPr>
        <p:spPr>
          <a:xfrm>
            <a:off x="5397500" y="2642969"/>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任务二</a:t>
            </a:r>
            <a:endParaRPr lang="en-US" altLang="zh-CN" sz="2400" dirty="0">
              <a:solidFill>
                <a:schemeClr val="tx1">
                  <a:lumMod val="85000"/>
                  <a:lumOff val="15000"/>
                </a:schemeClr>
              </a:solidFill>
            </a:endParaRPr>
          </a:p>
        </p:txBody>
      </p:sp>
      <p:sp>
        <p:nvSpPr>
          <p:cNvPr id="32" name="TextBox 22"/>
          <p:cNvSpPr txBox="1"/>
          <p:nvPr/>
        </p:nvSpPr>
        <p:spPr>
          <a:xfrm>
            <a:off x="5397500" y="3346152"/>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任务三</a:t>
            </a:r>
            <a:endParaRPr lang="en-US" altLang="zh-CN" sz="24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3099" y="2002971"/>
            <a:ext cx="10061301" cy="3483429"/>
          </a:xfrm>
          <a:prstGeom prst="rect">
            <a:avLst/>
          </a:prstGeom>
          <a:solidFill>
            <a:schemeClr val="bg1"/>
          </a:solidFill>
          <a:ln w="25400">
            <a:solidFill>
              <a:srgbClr val="31AA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87181" y="2738958"/>
            <a:ext cx="329784" cy="2234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rgbClr val="31AAFD"/>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16965" y="2825874"/>
            <a:ext cx="9527235" cy="2308324"/>
          </a:xfrm>
          <a:prstGeom prst="rect">
            <a:avLst/>
          </a:prstGeom>
        </p:spPr>
        <p:txBody>
          <a:bodyPr wrap="square">
            <a:spAutoFit/>
          </a:bodyPr>
          <a:lstStyle/>
          <a:p>
            <a:pPr algn="just">
              <a:lnSpc>
                <a:spcPct val="120000"/>
              </a:lnSpc>
            </a:pPr>
            <a:r>
              <a:rPr lang="zh-CN" altLang="en-US" sz="2000" dirty="0">
                <a:solidFill>
                  <a:schemeClr val="tx1">
                    <a:lumMod val="85000"/>
                    <a:lumOff val="15000"/>
                  </a:schemeClr>
                </a:solidFill>
              </a:rPr>
              <a:t>新一代信息产业的市场规模正在逐渐扩大，快速发展的信息技术也与其他产业进行了高度融合，如工业互联网就是新一代信息技术与制造业深度融合的新兴产物。除此之外，新一代信息技术也与生物医疗产业、汽车产业等进行了深度融合</a:t>
            </a:r>
            <a:r>
              <a:rPr lang="zh-CN" altLang="en-US" sz="2000" dirty="0" smtClean="0">
                <a:solidFill>
                  <a:schemeClr val="tx1">
                    <a:lumMod val="85000"/>
                    <a:lumOff val="15000"/>
                  </a:schemeClr>
                </a:solidFill>
              </a:rPr>
              <a:t>。</a:t>
            </a:r>
            <a:endParaRPr lang="en-US" altLang="zh-CN" sz="2000" dirty="0" smtClean="0">
              <a:solidFill>
                <a:schemeClr val="tx1">
                  <a:lumMod val="85000"/>
                  <a:lumOff val="15000"/>
                </a:schemeClr>
              </a:solidFill>
            </a:endParaRPr>
          </a:p>
          <a:p>
            <a:pPr algn="just">
              <a:lnSpc>
                <a:spcPct val="120000"/>
              </a:lnSpc>
            </a:pPr>
            <a:endParaRPr lang="en-US" altLang="zh-CN" sz="2000" dirty="0" smtClean="0">
              <a:solidFill>
                <a:schemeClr val="tx1">
                  <a:lumMod val="85000"/>
                  <a:lumOff val="15000"/>
                </a:schemeClr>
              </a:solidFill>
            </a:endParaRPr>
          </a:p>
          <a:p>
            <a:pPr algn="just">
              <a:lnSpc>
                <a:spcPct val="120000"/>
              </a:lnSpc>
            </a:pPr>
            <a:r>
              <a:rPr lang="zh-CN" altLang="en-US" sz="2000" dirty="0">
                <a:solidFill>
                  <a:schemeClr val="tx1">
                    <a:lumMod val="85000"/>
                    <a:lumOff val="15000"/>
                  </a:schemeClr>
                </a:solidFill>
              </a:rPr>
              <a:t>请同学们在网上搜索新一代信息技术与其他产业融合的相关视频资料，通过视频进一步了解新一代信息技术产业发展的趋势</a:t>
            </a:r>
            <a:r>
              <a:rPr lang="zh-CN" altLang="en-US" sz="2000" dirty="0" smtClean="0">
                <a:solidFill>
                  <a:schemeClr val="tx1">
                    <a:lumMod val="85000"/>
                    <a:lumOff val="15000"/>
                  </a:schemeClr>
                </a:solidFill>
              </a:rPr>
              <a:t>。</a:t>
            </a:r>
            <a:endParaRPr lang="zh-CN" altLang="en-US" sz="2000" dirty="0">
              <a:solidFill>
                <a:schemeClr val="tx1">
                  <a:lumMod val="85000"/>
                  <a:lumOff val="15000"/>
                </a:schemeClr>
              </a:solidFill>
            </a:endParaRPr>
          </a:p>
        </p:txBody>
      </p:sp>
      <p:sp>
        <p:nvSpPr>
          <p:cNvPr id="19" name="矩形 18"/>
          <p:cNvSpPr/>
          <p:nvPr/>
        </p:nvSpPr>
        <p:spPr>
          <a:xfrm>
            <a:off x="1216965" y="2205266"/>
            <a:ext cx="2804222"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任务描述</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6"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任务描述</a:t>
            </a:r>
          </a:p>
        </p:txBody>
      </p:sp>
      <p:sp>
        <p:nvSpPr>
          <p:cNvPr id="21" name="文本框 11"/>
          <p:cNvSpPr txBox="1"/>
          <p:nvPr/>
        </p:nvSpPr>
        <p:spPr>
          <a:xfrm>
            <a:off x="5143658" y="534841"/>
            <a:ext cx="6438742"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新一代信息技术与其他产业融合</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a:t>
            </a:r>
            <a:r>
              <a:rPr lang="zh-CN" altLang="en-US" sz="2800" dirty="0" smtClean="0">
                <a:solidFill>
                  <a:schemeClr val="tx1">
                    <a:lumMod val="85000"/>
                    <a:lumOff val="15000"/>
                  </a:schemeClr>
                </a:solidFill>
              </a:rPr>
              <a:t>务三</a:t>
            </a:r>
            <a:endParaRPr lang="en-US" altLang="zh-CN" sz="28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2825" y="1604009"/>
            <a:ext cx="9728200" cy="3978643"/>
          </a:xfrm>
          <a:prstGeom prst="rect">
            <a:avLst/>
          </a:prstGeom>
          <a:solidFill>
            <a:schemeClr val="bg1"/>
          </a:solidFill>
          <a:ln w="25400">
            <a:solidFill>
              <a:srgbClr val="31AA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87095" y="2339543"/>
            <a:ext cx="329870" cy="2489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339543"/>
            <a:ext cx="1401277" cy="0"/>
          </a:xfrm>
          <a:prstGeom prst="line">
            <a:avLst/>
          </a:prstGeom>
          <a:ln w="25400" cap="rnd">
            <a:solidFill>
              <a:srgbClr val="31AAFD"/>
            </a:solidFill>
            <a:roun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16965" y="1805851"/>
            <a:ext cx="1885050"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技术分析</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6"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技术分析</a:t>
            </a:r>
          </a:p>
        </p:txBody>
      </p:sp>
      <p:sp>
        <p:nvSpPr>
          <p:cNvPr id="21" name="文本框 11"/>
          <p:cNvSpPr txBox="1"/>
          <p:nvPr/>
        </p:nvSpPr>
        <p:spPr>
          <a:xfrm>
            <a:off x="5143500" y="534670"/>
            <a:ext cx="5988957"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新一代信息技术与其他产业融合</a:t>
            </a:r>
          </a:p>
        </p:txBody>
      </p:sp>
      <p:sp>
        <p:nvSpPr>
          <p:cNvPr id="22" name="TextBox 21"/>
          <p:cNvSpPr txBox="1"/>
          <p:nvPr/>
        </p:nvSpPr>
        <p:spPr>
          <a:xfrm>
            <a:off x="3776964" y="535681"/>
            <a:ext cx="1366694" cy="521970"/>
          </a:xfrm>
          <a:prstGeom prst="rect">
            <a:avLst/>
          </a:prstGeom>
          <a:noFill/>
          <a:ln>
            <a:noFill/>
          </a:ln>
        </p:spPr>
        <p:txBody>
          <a:bodyPr wrap="square" rtlCol="0">
            <a:spAutoFit/>
          </a:bodyPr>
          <a:lstStyle/>
          <a:p>
            <a:r>
              <a:rPr lang="zh-CN" altLang="en-US" sz="2800" dirty="0">
                <a:solidFill>
                  <a:schemeClr val="tx1">
                    <a:lumMod val="85000"/>
                    <a:lumOff val="15000"/>
                  </a:schemeClr>
                </a:solidFill>
              </a:rPr>
              <a:t>任</a:t>
            </a:r>
            <a:r>
              <a:rPr lang="zh-CN" altLang="en-US" sz="2800" dirty="0" smtClean="0">
                <a:solidFill>
                  <a:schemeClr val="tx1">
                    <a:lumMod val="85000"/>
                    <a:lumOff val="15000"/>
                  </a:schemeClr>
                </a:solidFill>
              </a:rPr>
              <a:t>务三</a:t>
            </a:r>
            <a:endParaRPr lang="en-US" altLang="zh-CN" sz="2800" dirty="0">
              <a:solidFill>
                <a:schemeClr val="tx1">
                  <a:lumMod val="85000"/>
                  <a:lumOff val="15000"/>
                </a:schemeClr>
              </a:solidFill>
            </a:endParaRPr>
          </a:p>
        </p:txBody>
      </p:sp>
      <p:sp>
        <p:nvSpPr>
          <p:cNvPr id="2" name="矩形 1"/>
          <p:cNvSpPr/>
          <p:nvPr/>
        </p:nvSpPr>
        <p:spPr>
          <a:xfrm>
            <a:off x="2600138" y="2665692"/>
            <a:ext cx="2339102" cy="461665"/>
          </a:xfrm>
          <a:prstGeom prst="rect">
            <a:avLst/>
          </a:prstGeom>
        </p:spPr>
        <p:txBody>
          <a:bodyPr wrap="none">
            <a:spAutoFit/>
          </a:bodyPr>
          <a:lstStyle/>
          <a:p>
            <a:r>
              <a:rPr lang="zh-CN" altLang="zh-CN" sz="2400" dirty="0"/>
              <a:t>（一</a:t>
            </a:r>
            <a:r>
              <a:rPr lang="zh-CN" altLang="zh-CN" sz="2400" dirty="0" smtClean="0"/>
              <a:t>）</a:t>
            </a:r>
            <a:r>
              <a:rPr lang="zh-CN" altLang="en-US" sz="2400" dirty="0"/>
              <a:t>三网融合</a:t>
            </a:r>
          </a:p>
        </p:txBody>
      </p:sp>
      <p:sp>
        <p:nvSpPr>
          <p:cNvPr id="20" name="矩形 19"/>
          <p:cNvSpPr/>
          <p:nvPr/>
        </p:nvSpPr>
        <p:spPr>
          <a:xfrm>
            <a:off x="2600138" y="3354718"/>
            <a:ext cx="5109091" cy="461665"/>
          </a:xfrm>
          <a:prstGeom prst="rect">
            <a:avLst/>
          </a:prstGeom>
        </p:spPr>
        <p:txBody>
          <a:bodyPr wrap="none">
            <a:spAutoFit/>
          </a:bodyPr>
          <a:lstStyle/>
          <a:p>
            <a:r>
              <a:rPr lang="zh-CN" altLang="en-US" sz="2400" dirty="0"/>
              <a:t>（二）新一代信息技术与制造业融合</a:t>
            </a:r>
          </a:p>
        </p:txBody>
      </p:sp>
      <p:sp>
        <p:nvSpPr>
          <p:cNvPr id="23" name="矩形 22"/>
          <p:cNvSpPr/>
          <p:nvPr/>
        </p:nvSpPr>
        <p:spPr>
          <a:xfrm>
            <a:off x="2600138" y="4002790"/>
            <a:ext cx="6032421" cy="461665"/>
          </a:xfrm>
          <a:prstGeom prst="rect">
            <a:avLst/>
          </a:prstGeom>
        </p:spPr>
        <p:txBody>
          <a:bodyPr wrap="none">
            <a:spAutoFit/>
          </a:bodyPr>
          <a:lstStyle/>
          <a:p>
            <a:r>
              <a:rPr lang="zh-CN" altLang="en-US" sz="2400" dirty="0"/>
              <a:t>（三）新一代信息技术与生物医药产</a:t>
            </a:r>
            <a:r>
              <a:rPr lang="zh-CN" altLang="en-US" sz="2400" dirty="0" smtClean="0"/>
              <a:t>业融合</a:t>
            </a:r>
            <a:endParaRPr lang="zh-CN" altLang="en-US" sz="2400" dirty="0"/>
          </a:p>
        </p:txBody>
      </p:sp>
      <p:grpSp>
        <p:nvGrpSpPr>
          <p:cNvPr id="5" name="组合 4"/>
          <p:cNvGrpSpPr/>
          <p:nvPr/>
        </p:nvGrpSpPr>
        <p:grpSpPr>
          <a:xfrm>
            <a:off x="10982325" y="5786755"/>
            <a:ext cx="1069975" cy="383540"/>
            <a:chOff x="17295" y="8008"/>
            <a:chExt cx="1685" cy="604"/>
          </a:xfrm>
        </p:grpSpPr>
        <p:sp>
          <p:nvSpPr>
            <p:cNvPr id="25" name="燕尾形 24"/>
            <p:cNvSpPr/>
            <p:nvPr/>
          </p:nvSpPr>
          <p:spPr>
            <a:xfrm>
              <a:off x="17295" y="8008"/>
              <a:ext cx="528" cy="605"/>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a:off x="17885" y="8008"/>
              <a:ext cx="528" cy="605"/>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a:off x="18452" y="8008"/>
              <a:ext cx="528" cy="605"/>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矩形 17"/>
          <p:cNvSpPr/>
          <p:nvPr/>
        </p:nvSpPr>
        <p:spPr>
          <a:xfrm>
            <a:off x="2600137" y="4597840"/>
            <a:ext cx="5416868" cy="461665"/>
          </a:xfrm>
          <a:prstGeom prst="rect">
            <a:avLst/>
          </a:prstGeom>
        </p:spPr>
        <p:txBody>
          <a:bodyPr wrap="none">
            <a:spAutoFit/>
          </a:bodyPr>
          <a:lstStyle/>
          <a:p>
            <a:r>
              <a:rPr lang="zh-CN" altLang="zh-CN" sz="2400" dirty="0" smtClean="0"/>
              <a:t>（</a:t>
            </a:r>
            <a:r>
              <a:rPr lang="zh-CN" altLang="en-US" sz="2400" dirty="0" smtClean="0"/>
              <a:t>四</a:t>
            </a:r>
            <a:r>
              <a:rPr lang="zh-CN" altLang="zh-CN" sz="2400" dirty="0" smtClean="0"/>
              <a:t>）</a:t>
            </a:r>
            <a:r>
              <a:rPr lang="zh-CN" altLang="en-US" sz="2400" dirty="0"/>
              <a:t>新一代信息技术与汽车产业融合</a:t>
            </a: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3099" y="2002971"/>
            <a:ext cx="10061301" cy="3869891"/>
          </a:xfrm>
          <a:prstGeom prst="rect">
            <a:avLst/>
          </a:prstGeom>
          <a:solidFill>
            <a:schemeClr val="bg1"/>
          </a:solid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71896" y="2738958"/>
            <a:ext cx="345069" cy="238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chemeClr val="accent5">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16965" y="2825874"/>
            <a:ext cx="9527235" cy="2308324"/>
          </a:xfrm>
          <a:prstGeom prst="rect">
            <a:avLst/>
          </a:prstGeom>
        </p:spPr>
        <p:txBody>
          <a:bodyPr wrap="square">
            <a:spAutoFit/>
          </a:bodyPr>
          <a:lstStyle/>
          <a:p>
            <a:pPr algn="just">
              <a:lnSpc>
                <a:spcPct val="120000"/>
              </a:lnSpc>
            </a:pPr>
            <a:r>
              <a:rPr lang="zh-CN" altLang="en-US" sz="2000" dirty="0">
                <a:solidFill>
                  <a:schemeClr val="tx1">
                    <a:lumMod val="85000"/>
                    <a:lumOff val="15000"/>
                  </a:schemeClr>
                </a:solidFill>
              </a:rPr>
              <a:t>在农业经济时代，社会基础设施主要包括道路、运河、码头、驿站等，而市场、客栈、衙门、娱乐场所等均构筑于这些社会基础设施之上，并行使各自的职能，满足人类多样化需求；工业经济时代也同样如此</a:t>
            </a:r>
            <a:r>
              <a:rPr lang="zh-CN" altLang="en-US" sz="2000" dirty="0" smtClean="0">
                <a:solidFill>
                  <a:schemeClr val="tx1">
                    <a:lumMod val="85000"/>
                    <a:lumOff val="15000"/>
                  </a:schemeClr>
                </a:solidFill>
              </a:rPr>
              <a:t>。</a:t>
            </a:r>
            <a:endParaRPr lang="en-US" altLang="zh-CN" sz="2000" dirty="0" smtClean="0">
              <a:solidFill>
                <a:schemeClr val="tx1">
                  <a:lumMod val="85000"/>
                  <a:lumOff val="15000"/>
                </a:schemeClr>
              </a:solidFill>
            </a:endParaRPr>
          </a:p>
          <a:p>
            <a:pPr algn="just">
              <a:lnSpc>
                <a:spcPct val="120000"/>
              </a:lnSpc>
            </a:pPr>
            <a:endParaRPr lang="en-US" altLang="zh-CN" sz="2000" dirty="0" smtClean="0">
              <a:solidFill>
                <a:schemeClr val="tx1">
                  <a:lumMod val="85000"/>
                  <a:lumOff val="15000"/>
                </a:schemeClr>
              </a:solidFill>
            </a:endParaRPr>
          </a:p>
          <a:p>
            <a:pPr algn="just">
              <a:lnSpc>
                <a:spcPct val="120000"/>
              </a:lnSpc>
            </a:pPr>
            <a:r>
              <a:rPr lang="zh-CN" altLang="en-US" sz="2000" dirty="0">
                <a:solidFill>
                  <a:schemeClr val="tx1">
                    <a:lumMod val="85000"/>
                    <a:lumOff val="15000"/>
                  </a:schemeClr>
                </a:solidFill>
              </a:rPr>
              <a:t>下面将通过百度搜索引擎来了解新一代信息技术产业的范围，并通过网络资料了解我国华为公司的主要业务，请读者试着分析这些业务与新一代信息技术的关系。</a:t>
            </a:r>
          </a:p>
        </p:txBody>
      </p:sp>
      <p:sp>
        <p:nvSpPr>
          <p:cNvPr id="19" name="矩形 18"/>
          <p:cNvSpPr/>
          <p:nvPr/>
        </p:nvSpPr>
        <p:spPr>
          <a:xfrm>
            <a:off x="1216965" y="2205266"/>
            <a:ext cx="2804222"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任务描述</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6"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任务描述</a:t>
            </a:r>
          </a:p>
        </p:txBody>
      </p:sp>
      <p:sp>
        <p:nvSpPr>
          <p:cNvPr id="21" name="文本框 11"/>
          <p:cNvSpPr txBox="1"/>
          <p:nvPr/>
        </p:nvSpPr>
        <p:spPr>
          <a:xfrm>
            <a:off x="5143658" y="534841"/>
            <a:ext cx="4593900"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新一代信息技术的基本概念</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任务一</a:t>
            </a:r>
            <a:endParaRPr lang="en-US" altLang="zh-CN" sz="28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（一）三网融合</a:t>
            </a:r>
          </a:p>
        </p:txBody>
      </p:sp>
      <p:sp>
        <p:nvSpPr>
          <p:cNvPr id="7" name="TextBox 6"/>
          <p:cNvSpPr txBox="1"/>
          <p:nvPr/>
        </p:nvSpPr>
        <p:spPr>
          <a:xfrm>
            <a:off x="1021145" y="1188304"/>
            <a:ext cx="10099529"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三网指现代信息产业中的</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个不同行业，即电信业、计算机业和有线电视业。三网融合的特点主要表现在以下</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个方面。</a:t>
            </a:r>
            <a:endParaRPr lang="en-US" altLang="zh-CN" sz="2000" dirty="0">
              <a:latin typeface="+mn-ea"/>
              <a:cs typeface="+mn-ea"/>
              <a:sym typeface="Times New Roman" panose="02020603050405020304" pitchFamily="18" charset="0"/>
            </a:endParaRPr>
          </a:p>
        </p:txBody>
      </p:sp>
      <p:grpSp>
        <p:nvGrpSpPr>
          <p:cNvPr id="2" name="组合 1"/>
          <p:cNvGrpSpPr/>
          <p:nvPr/>
        </p:nvGrpSpPr>
        <p:grpSpPr>
          <a:xfrm>
            <a:off x="3002129" y="2946701"/>
            <a:ext cx="6137560" cy="2760980"/>
            <a:chOff x="1787240" y="2843196"/>
            <a:chExt cx="6137560" cy="2760980"/>
          </a:xfrm>
        </p:grpSpPr>
        <p:sp>
          <p:nvSpPr>
            <p:cNvPr id="8" name="矩形 7"/>
            <p:cNvSpPr/>
            <p:nvPr>
              <p:custDataLst>
                <p:tags r:id="rId1"/>
              </p:custDataLst>
            </p:nvPr>
          </p:nvSpPr>
          <p:spPr>
            <a:xfrm>
              <a:off x="3076925" y="3772836"/>
              <a:ext cx="4847875" cy="810260"/>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nSpc>
                  <a:spcPct val="120000"/>
                </a:lnSpc>
              </a:pPr>
              <a:r>
                <a:rPr lang="zh-CN" altLang="en-US" sz="2000" b="1" spc="150" dirty="0">
                  <a:solidFill>
                    <a:srgbClr val="000000">
                      <a:lumMod val="85000"/>
                      <a:lumOff val="15000"/>
                    </a:srgbClr>
                  </a:solidFill>
                  <a:latin typeface="Arial" panose="020B0604020202020204" pitchFamily="34" charset="0"/>
                  <a:ea typeface="微软雅黑" panose="020B0503020204020204" pitchFamily="34" charset="-122"/>
                  <a:sym typeface="Arial" panose="020B0604020202020204" pitchFamily="34" charset="0"/>
                </a:rPr>
                <a:t>强调中国特色</a:t>
              </a:r>
            </a:p>
          </p:txBody>
        </p:sp>
        <p:sp>
          <p:nvSpPr>
            <p:cNvPr id="9" name="矩形 8"/>
            <p:cNvSpPr/>
            <p:nvPr>
              <p:custDataLst>
                <p:tags r:id="rId2"/>
              </p:custDataLst>
            </p:nvPr>
          </p:nvSpPr>
          <p:spPr>
            <a:xfrm>
              <a:off x="1787240" y="3062906"/>
              <a:ext cx="605790" cy="546735"/>
            </a:xfrm>
            <a:prstGeom prst="rect">
              <a:avLst/>
            </a:prstGeom>
            <a:solidFill>
              <a:srgbClr val="1784C7"/>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639"/>
            <p:cNvSpPr txBox="1"/>
            <p:nvPr>
              <p:custDataLst>
                <p:tags r:id="rId3"/>
              </p:custDataLst>
            </p:nvPr>
          </p:nvSpPr>
          <p:spPr>
            <a:xfrm>
              <a:off x="2551780" y="3092751"/>
              <a:ext cx="390525" cy="486410"/>
            </a:xfrm>
            <a:prstGeom prst="rect">
              <a:avLst/>
            </a:prstGeom>
            <a:noFill/>
          </p:spPr>
          <p:txBody>
            <a:bodyPr wrap="none" rtlCol="0">
              <a:normAutofit fontScale="82500" lnSpcReduction="20000"/>
            </a:bodyPr>
            <a:lstStyle/>
            <a:p>
              <a:r>
                <a:rPr lang="en-US" altLang="zh-CN" sz="3600" b="1" dirty="0">
                  <a:solidFill>
                    <a:srgbClr val="1784C7"/>
                  </a:solidFill>
                  <a:latin typeface="Arial" panose="020B0604020202020204" pitchFamily="34" charset="0"/>
                  <a:ea typeface="微软雅黑" panose="020B0503020204020204" pitchFamily="34" charset="-122"/>
                  <a:sym typeface="Arial" panose="020B0604020202020204" pitchFamily="34" charset="0"/>
                </a:rPr>
                <a:t>&gt;</a:t>
              </a:r>
              <a:endParaRPr lang="zh-CN" altLang="en-US" sz="3600" b="1" dirty="0">
                <a:solidFill>
                  <a:srgbClr val="1784C7"/>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KSO_Shape"/>
            <p:cNvSpPr/>
            <p:nvPr>
              <p:custDataLst>
                <p:tags r:id="rId4"/>
              </p:custDataLst>
            </p:nvPr>
          </p:nvSpPr>
          <p:spPr bwMode="auto">
            <a:xfrm>
              <a:off x="1909795" y="3170221"/>
              <a:ext cx="359410" cy="332740"/>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rgbClr val="FFFFFF"/>
            </a:solidFill>
            <a:ln>
              <a:noFill/>
            </a:ln>
          </p:spPr>
          <p:txBody>
            <a:bodyPr anchor="ctr">
              <a:normAutofit fontScale="92500" lnSpcReduction="10000"/>
              <a:scene3d>
                <a:camera prst="orthographicFront"/>
                <a:lightRig rig="threePt" dir="t"/>
              </a:scene3d>
              <a:sp3d>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custDataLst>
                <p:tags r:id="rId5"/>
              </p:custDataLst>
            </p:nvPr>
          </p:nvSpPr>
          <p:spPr>
            <a:xfrm>
              <a:off x="1787240" y="4053506"/>
              <a:ext cx="605790" cy="546735"/>
            </a:xfrm>
            <a:prstGeom prst="rect">
              <a:avLst/>
            </a:prstGeom>
            <a:solidFill>
              <a:srgbClr val="1BA8C9"/>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643"/>
            <p:cNvSpPr txBox="1"/>
            <p:nvPr>
              <p:custDataLst>
                <p:tags r:id="rId6"/>
              </p:custDataLst>
            </p:nvPr>
          </p:nvSpPr>
          <p:spPr>
            <a:xfrm>
              <a:off x="2551780" y="4083986"/>
              <a:ext cx="390525" cy="486410"/>
            </a:xfrm>
            <a:prstGeom prst="rect">
              <a:avLst/>
            </a:prstGeom>
            <a:noFill/>
          </p:spPr>
          <p:txBody>
            <a:bodyPr wrap="none" rtlCol="0">
              <a:normAutofit fontScale="82500" lnSpcReduction="20000"/>
            </a:bodyPr>
            <a:lstStyle/>
            <a:p>
              <a:r>
                <a:rPr lang="en-US" altLang="zh-CN" sz="3600" b="1" dirty="0">
                  <a:solidFill>
                    <a:srgbClr val="1BA8C9"/>
                  </a:solidFill>
                  <a:latin typeface="Arial" panose="020B0604020202020204" pitchFamily="34" charset="0"/>
                  <a:ea typeface="微软雅黑" panose="020B0503020204020204" pitchFamily="34" charset="-122"/>
                  <a:sym typeface="Arial" panose="020B0604020202020204" pitchFamily="34" charset="0"/>
                </a:rPr>
                <a:t>&gt;</a:t>
              </a:r>
              <a:endParaRPr lang="zh-CN" altLang="en-US" sz="3600" b="1" dirty="0">
                <a:solidFill>
                  <a:srgbClr val="1BA8C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KSO_Shape"/>
            <p:cNvSpPr>
              <a:spLocks noChangeAspect="1"/>
            </p:cNvSpPr>
            <p:nvPr>
              <p:custDataLst>
                <p:tags r:id="rId7"/>
              </p:custDataLst>
            </p:nvPr>
          </p:nvSpPr>
          <p:spPr bwMode="auto">
            <a:xfrm>
              <a:off x="1905350" y="4186856"/>
              <a:ext cx="368300" cy="280670"/>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FFFF"/>
            </a:solidFill>
            <a:ln>
              <a:noFill/>
            </a:ln>
          </p:spPr>
          <p:txBody>
            <a:bodyPr anchor="ctr">
              <a:normAutofit fontScale="80000" lnSpcReduction="20000"/>
              <a:scene3d>
                <a:camera prst="orthographicFront"/>
                <a:lightRig rig="threePt" dir="t"/>
              </a:scene3d>
              <a:sp3d>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custDataLst>
                <p:tags r:id="rId8"/>
              </p:custDataLst>
            </p:nvPr>
          </p:nvSpPr>
          <p:spPr>
            <a:xfrm>
              <a:off x="1787240" y="5044106"/>
              <a:ext cx="605790" cy="546735"/>
            </a:xfrm>
            <a:prstGeom prst="rect">
              <a:avLst/>
            </a:prstGeom>
            <a:solidFill>
              <a:srgbClr val="22C29C"/>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647"/>
            <p:cNvSpPr txBox="1"/>
            <p:nvPr>
              <p:custDataLst>
                <p:tags r:id="rId9"/>
              </p:custDataLst>
            </p:nvPr>
          </p:nvSpPr>
          <p:spPr>
            <a:xfrm>
              <a:off x="2551780" y="5074586"/>
              <a:ext cx="390525" cy="486410"/>
            </a:xfrm>
            <a:prstGeom prst="rect">
              <a:avLst/>
            </a:prstGeom>
            <a:noFill/>
          </p:spPr>
          <p:txBody>
            <a:bodyPr wrap="none" rtlCol="0">
              <a:normAutofit fontScale="82500" lnSpcReduction="20000"/>
            </a:bodyPr>
            <a:lstStyle/>
            <a:p>
              <a:r>
                <a:rPr lang="en-US" altLang="zh-CN" sz="3600" b="1" dirty="0">
                  <a:solidFill>
                    <a:srgbClr val="22C29C"/>
                  </a:solidFill>
                  <a:latin typeface="Arial" panose="020B0604020202020204" pitchFamily="34" charset="0"/>
                  <a:ea typeface="微软雅黑" panose="020B0503020204020204" pitchFamily="34" charset="-122"/>
                  <a:sym typeface="Arial" panose="020B0604020202020204" pitchFamily="34" charset="0"/>
                </a:rPr>
                <a:t>&gt;</a:t>
              </a:r>
              <a:endParaRPr lang="zh-CN" altLang="en-US" sz="3600" b="1" dirty="0">
                <a:solidFill>
                  <a:srgbClr val="22C29C"/>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KSO_Shape"/>
            <p:cNvSpPr>
              <a:spLocks noChangeAspect="1"/>
            </p:cNvSpPr>
            <p:nvPr>
              <p:custDataLst>
                <p:tags r:id="rId10"/>
              </p:custDataLst>
            </p:nvPr>
          </p:nvSpPr>
          <p:spPr bwMode="auto">
            <a:xfrm>
              <a:off x="1905350" y="5199046"/>
              <a:ext cx="368300" cy="236855"/>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FFFFFF"/>
            </a:solidFill>
            <a:ln>
              <a:noFill/>
            </a:ln>
          </p:spPr>
          <p:txBody>
            <a:bodyPr anchor="ctr">
              <a:normAutofit fontScale="57500" lnSpcReduction="20000"/>
              <a:scene3d>
                <a:camera prst="orthographicFront"/>
                <a:lightRig rig="threePt" dir="t"/>
              </a:scene3d>
              <a:sp3d>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11"/>
              </p:custDataLst>
            </p:nvPr>
          </p:nvSpPr>
          <p:spPr>
            <a:xfrm>
              <a:off x="3076925" y="2843196"/>
              <a:ext cx="3179496" cy="799465"/>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nSpc>
                  <a:spcPct val="120000"/>
                </a:lnSpc>
              </a:pPr>
              <a:r>
                <a:rPr lang="zh-CN" altLang="en-US" sz="2000" b="1" spc="150" dirty="0">
                  <a:solidFill>
                    <a:srgbClr val="000000">
                      <a:lumMod val="85000"/>
                      <a:lumOff val="15000"/>
                    </a:srgbClr>
                  </a:solidFill>
                  <a:latin typeface="Arial" panose="020B0604020202020204" pitchFamily="34" charset="0"/>
                  <a:ea typeface="微软雅黑" panose="020B0503020204020204" pitchFamily="34" charset="-122"/>
                  <a:sym typeface="Arial" panose="020B0604020202020204" pitchFamily="34" charset="0"/>
                </a:rPr>
                <a:t>强调业务融合</a:t>
              </a:r>
            </a:p>
          </p:txBody>
        </p:sp>
        <p:sp>
          <p:nvSpPr>
            <p:cNvPr id="19" name="矩形 18"/>
            <p:cNvSpPr/>
            <p:nvPr>
              <p:custDataLst>
                <p:tags r:id="rId12"/>
              </p:custDataLst>
            </p:nvPr>
          </p:nvSpPr>
          <p:spPr>
            <a:xfrm>
              <a:off x="3201385" y="4793916"/>
              <a:ext cx="4723415" cy="810260"/>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normAutofit/>
            </a:bodyPr>
            <a:lstStyle/>
            <a:p>
              <a:pPr>
                <a:lnSpc>
                  <a:spcPct val="120000"/>
                </a:lnSpc>
              </a:pPr>
              <a:r>
                <a:rPr lang="zh-CN" altLang="en-US" sz="2000" b="1" spc="150" dirty="0">
                  <a:solidFill>
                    <a:srgbClr val="000000">
                      <a:lumMod val="85000"/>
                      <a:lumOff val="15000"/>
                    </a:srgbClr>
                  </a:solidFill>
                  <a:latin typeface="Arial" panose="020B0604020202020204" pitchFamily="34" charset="0"/>
                  <a:ea typeface="微软雅黑" panose="020B0503020204020204" pitchFamily="34" charset="-122"/>
                  <a:sym typeface="Arial" panose="020B0604020202020204" pitchFamily="34" charset="0"/>
                </a:rPr>
                <a:t>明确广电和电信有限度的双向接入</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（二）新一代信息技术与制造业融合</a:t>
            </a:r>
          </a:p>
        </p:txBody>
      </p:sp>
      <p:sp>
        <p:nvSpPr>
          <p:cNvPr id="7" name="TextBox 6"/>
          <p:cNvSpPr txBox="1"/>
          <p:nvPr/>
        </p:nvSpPr>
        <p:spPr>
          <a:xfrm>
            <a:off x="1021144" y="1188304"/>
            <a:ext cx="10099529"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新一代信息技术与制造业深度融合是推动制造业转型升级的重要举措，是抢占全球新一轮产业竞争制高点的必然选择。目前，我国新一代信息技术与制造业融合发展成效显著，主要体现在以下</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个方面。</a:t>
            </a:r>
            <a:endParaRPr lang="en-US" altLang="zh-CN" sz="2000" dirty="0">
              <a:latin typeface="+mn-ea"/>
              <a:cs typeface="+mn-ea"/>
              <a:sym typeface="Times New Roman" panose="02020603050405020304" pitchFamily="18" charset="0"/>
            </a:endParaRPr>
          </a:p>
        </p:txBody>
      </p:sp>
      <p:grpSp>
        <p:nvGrpSpPr>
          <p:cNvPr id="20" name="组合 19"/>
          <p:cNvGrpSpPr/>
          <p:nvPr/>
        </p:nvGrpSpPr>
        <p:grpSpPr>
          <a:xfrm>
            <a:off x="1257780" y="3070534"/>
            <a:ext cx="9650095" cy="3283585"/>
            <a:chOff x="2362" y="2245"/>
            <a:chExt cx="15197" cy="5171"/>
          </a:xfrm>
        </p:grpSpPr>
        <p:sp>
          <p:nvSpPr>
            <p:cNvPr id="21" name="任意多边形 20"/>
            <p:cNvSpPr/>
            <p:nvPr>
              <p:custDataLst>
                <p:tags r:id="rId1"/>
              </p:custDataLst>
            </p:nvPr>
          </p:nvSpPr>
          <p:spPr>
            <a:xfrm rot="19800000">
              <a:off x="6177" y="5652"/>
              <a:ext cx="1619" cy="994"/>
            </a:xfrm>
            <a:custGeom>
              <a:avLst/>
              <a:gdLst>
                <a:gd name="connsiteX0" fmla="*/ 444500 w 889000"/>
                <a:gd name="connsiteY0" fmla="*/ 0 h 546100"/>
                <a:gd name="connsiteX1" fmla="*/ 889000 w 889000"/>
                <a:gd name="connsiteY1" fmla="*/ 444500 h 546100"/>
                <a:gd name="connsiteX2" fmla="*/ 879969 w 889000"/>
                <a:gd name="connsiteY2" fmla="*/ 534082 h 546100"/>
                <a:gd name="connsiteX3" fmla="*/ 876239 w 889000"/>
                <a:gd name="connsiteY3" fmla="*/ 546100 h 546100"/>
                <a:gd name="connsiteX4" fmla="*/ 12761 w 889000"/>
                <a:gd name="connsiteY4" fmla="*/ 546100 h 546100"/>
                <a:gd name="connsiteX5" fmla="*/ 9031 w 889000"/>
                <a:gd name="connsiteY5" fmla="*/ 534082 h 546100"/>
                <a:gd name="connsiteX6" fmla="*/ 0 w 889000"/>
                <a:gd name="connsiteY6" fmla="*/ 444500 h 546100"/>
                <a:gd name="connsiteX7" fmla="*/ 444500 w 8890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 h="546100">
                  <a:moveTo>
                    <a:pt x="444500" y="0"/>
                  </a:moveTo>
                  <a:cubicBezTo>
                    <a:pt x="689991" y="0"/>
                    <a:pt x="889000" y="199009"/>
                    <a:pt x="889000" y="444500"/>
                  </a:cubicBezTo>
                  <a:cubicBezTo>
                    <a:pt x="889000" y="475186"/>
                    <a:pt x="885891" y="505147"/>
                    <a:pt x="879969" y="534082"/>
                  </a:cubicBezTo>
                  <a:lnTo>
                    <a:pt x="876239" y="546100"/>
                  </a:lnTo>
                  <a:lnTo>
                    <a:pt x="12761" y="546100"/>
                  </a:lnTo>
                  <a:lnTo>
                    <a:pt x="9031" y="534082"/>
                  </a:lnTo>
                  <a:cubicBezTo>
                    <a:pt x="3110" y="505147"/>
                    <a:pt x="0" y="475186"/>
                    <a:pt x="0" y="444500"/>
                  </a:cubicBezTo>
                  <a:cubicBezTo>
                    <a:pt x="0" y="199009"/>
                    <a:pt x="199009" y="0"/>
                    <a:pt x="444500" y="0"/>
                  </a:cubicBezTo>
                  <a:close/>
                </a:path>
              </a:pathLst>
            </a:custGeom>
            <a:solidFill>
              <a:srgbClr val="70BDAF"/>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sz="2400" b="1" spc="150" dirty="0" err="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2" name="图片 21"/>
            <p:cNvPicPr>
              <a:picLocks noChangeAspect="1"/>
            </p:cNvPicPr>
            <p:nvPr>
              <p:custDataLst>
                <p:tags r:id="rId2"/>
              </p:custDataLst>
            </p:nvPr>
          </p:nvPicPr>
          <p:blipFill>
            <a:blip r:embed="rId14"/>
            <a:srcRect/>
            <a:stretch>
              <a:fillRect/>
            </a:stretch>
          </p:blipFill>
          <p:spPr>
            <a:xfrm rot="14400000" flipV="1">
              <a:off x="7151" y="5548"/>
              <a:ext cx="112" cy="1967"/>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23" name="矩形 22"/>
            <p:cNvSpPr/>
            <p:nvPr>
              <p:custDataLst>
                <p:tags r:id="rId3"/>
              </p:custDataLst>
            </p:nvPr>
          </p:nvSpPr>
          <p:spPr>
            <a:xfrm>
              <a:off x="8086" y="6278"/>
              <a:ext cx="7932" cy="1138"/>
            </a:xfrm>
            <a:prstGeom prst="rect">
              <a:avLst/>
            </a:prstGeom>
          </p:spPr>
          <p:txBody>
            <a:bodyPr wrap="square" anchor="t" anchorCtr="0">
              <a:noAutofit/>
            </a:bodyPr>
            <a:lstStyle/>
            <a:p>
              <a:pPr>
                <a:lnSpc>
                  <a:spcPct val="120000"/>
                </a:lnSpc>
              </a:pPr>
              <a:r>
                <a:rPr lang="zh-CN" altLang="en-US" sz="2000" b="1" kern="0" spc="150" dirty="0">
                  <a:latin typeface="Arial" panose="020B0604020202020204" pitchFamily="34" charset="0"/>
                  <a:ea typeface="微软雅黑" panose="020B0503020204020204" pitchFamily="34" charset="-122"/>
                  <a:sym typeface="Arial" panose="020B0604020202020204" pitchFamily="34" charset="0"/>
                </a:rPr>
                <a:t>企业创新能力不断增强</a:t>
              </a:r>
            </a:p>
          </p:txBody>
        </p:sp>
        <p:sp>
          <p:nvSpPr>
            <p:cNvPr id="24" name="任意多边形 23"/>
            <p:cNvSpPr/>
            <p:nvPr>
              <p:custDataLst>
                <p:tags r:id="rId4"/>
              </p:custDataLst>
            </p:nvPr>
          </p:nvSpPr>
          <p:spPr>
            <a:xfrm rot="19800000">
              <a:off x="2362" y="2245"/>
              <a:ext cx="1619" cy="994"/>
            </a:xfrm>
            <a:custGeom>
              <a:avLst/>
              <a:gdLst>
                <a:gd name="connsiteX0" fmla="*/ 444500 w 889000"/>
                <a:gd name="connsiteY0" fmla="*/ 0 h 546100"/>
                <a:gd name="connsiteX1" fmla="*/ 889000 w 889000"/>
                <a:gd name="connsiteY1" fmla="*/ 444500 h 546100"/>
                <a:gd name="connsiteX2" fmla="*/ 879969 w 889000"/>
                <a:gd name="connsiteY2" fmla="*/ 534082 h 546100"/>
                <a:gd name="connsiteX3" fmla="*/ 876239 w 889000"/>
                <a:gd name="connsiteY3" fmla="*/ 546100 h 546100"/>
                <a:gd name="connsiteX4" fmla="*/ 12761 w 889000"/>
                <a:gd name="connsiteY4" fmla="*/ 546100 h 546100"/>
                <a:gd name="connsiteX5" fmla="*/ 9031 w 889000"/>
                <a:gd name="connsiteY5" fmla="*/ 534082 h 546100"/>
                <a:gd name="connsiteX6" fmla="*/ 0 w 889000"/>
                <a:gd name="connsiteY6" fmla="*/ 444500 h 546100"/>
                <a:gd name="connsiteX7" fmla="*/ 444500 w 8890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 h="546100">
                  <a:moveTo>
                    <a:pt x="444500" y="0"/>
                  </a:moveTo>
                  <a:cubicBezTo>
                    <a:pt x="689991" y="0"/>
                    <a:pt x="889000" y="199009"/>
                    <a:pt x="889000" y="444500"/>
                  </a:cubicBezTo>
                  <a:cubicBezTo>
                    <a:pt x="889000" y="475186"/>
                    <a:pt x="885891" y="505147"/>
                    <a:pt x="879969" y="534082"/>
                  </a:cubicBezTo>
                  <a:lnTo>
                    <a:pt x="876239" y="546100"/>
                  </a:lnTo>
                  <a:lnTo>
                    <a:pt x="12761" y="546100"/>
                  </a:lnTo>
                  <a:lnTo>
                    <a:pt x="9031" y="534082"/>
                  </a:lnTo>
                  <a:cubicBezTo>
                    <a:pt x="3110" y="505147"/>
                    <a:pt x="0" y="475186"/>
                    <a:pt x="0" y="444500"/>
                  </a:cubicBezTo>
                  <a:cubicBezTo>
                    <a:pt x="0" y="199009"/>
                    <a:pt x="199009" y="0"/>
                    <a:pt x="444500" y="0"/>
                  </a:cubicBezTo>
                  <a:close/>
                </a:path>
              </a:pathLst>
            </a:custGeom>
            <a:solidFill>
              <a:srgbClr val="6AA8DD"/>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sz="2400" b="1" spc="150" dirty="0" err="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5" name="图片 24"/>
            <p:cNvPicPr>
              <a:picLocks noChangeAspect="1"/>
            </p:cNvPicPr>
            <p:nvPr>
              <p:custDataLst>
                <p:tags r:id="rId5"/>
              </p:custDataLst>
            </p:nvPr>
          </p:nvPicPr>
          <p:blipFill>
            <a:blip r:embed="rId14"/>
            <a:srcRect/>
            <a:stretch>
              <a:fillRect/>
            </a:stretch>
          </p:blipFill>
          <p:spPr>
            <a:xfrm rot="14400000" flipV="1">
              <a:off x="3336" y="2141"/>
              <a:ext cx="112" cy="1967"/>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26" name="矩形 25"/>
            <p:cNvSpPr/>
            <p:nvPr>
              <p:custDataLst>
                <p:tags r:id="rId6"/>
              </p:custDataLst>
            </p:nvPr>
          </p:nvSpPr>
          <p:spPr>
            <a:xfrm>
              <a:off x="4271" y="2871"/>
              <a:ext cx="5581" cy="794"/>
            </a:xfrm>
            <a:prstGeom prst="rect">
              <a:avLst/>
            </a:prstGeom>
          </p:spPr>
          <p:txBody>
            <a:bodyPr wrap="square" anchor="t" anchorCtr="0">
              <a:noAutofit/>
            </a:bodyPr>
            <a:lstStyle/>
            <a:p>
              <a:pPr>
                <a:lnSpc>
                  <a:spcPct val="120000"/>
                </a:lnSpc>
              </a:pPr>
              <a:r>
                <a:rPr lang="zh-CN" altLang="en-US" sz="2000" b="1" kern="0" spc="150" dirty="0">
                  <a:latin typeface="Arial" panose="020B0604020202020204" pitchFamily="34" charset="0"/>
                  <a:ea typeface="微软雅黑" panose="020B0503020204020204" pitchFamily="34" charset="-122"/>
                  <a:sym typeface="Arial" panose="020B0604020202020204" pitchFamily="34" charset="0"/>
                </a:rPr>
                <a:t>产业数字化基础不断夯实</a:t>
              </a:r>
            </a:p>
          </p:txBody>
        </p:sp>
        <p:sp>
          <p:nvSpPr>
            <p:cNvPr id="27" name="任意多边形 26"/>
            <p:cNvSpPr/>
            <p:nvPr>
              <p:custDataLst>
                <p:tags r:id="rId7"/>
              </p:custDataLst>
            </p:nvPr>
          </p:nvSpPr>
          <p:spPr>
            <a:xfrm rot="19800000">
              <a:off x="9992" y="2245"/>
              <a:ext cx="1619" cy="994"/>
            </a:xfrm>
            <a:custGeom>
              <a:avLst/>
              <a:gdLst>
                <a:gd name="connsiteX0" fmla="*/ 444500 w 889000"/>
                <a:gd name="connsiteY0" fmla="*/ 0 h 546100"/>
                <a:gd name="connsiteX1" fmla="*/ 889000 w 889000"/>
                <a:gd name="connsiteY1" fmla="*/ 444500 h 546100"/>
                <a:gd name="connsiteX2" fmla="*/ 879969 w 889000"/>
                <a:gd name="connsiteY2" fmla="*/ 534082 h 546100"/>
                <a:gd name="connsiteX3" fmla="*/ 876239 w 889000"/>
                <a:gd name="connsiteY3" fmla="*/ 546100 h 546100"/>
                <a:gd name="connsiteX4" fmla="*/ 12761 w 889000"/>
                <a:gd name="connsiteY4" fmla="*/ 546100 h 546100"/>
                <a:gd name="connsiteX5" fmla="*/ 9031 w 889000"/>
                <a:gd name="connsiteY5" fmla="*/ 534082 h 546100"/>
                <a:gd name="connsiteX6" fmla="*/ 0 w 889000"/>
                <a:gd name="connsiteY6" fmla="*/ 444500 h 546100"/>
                <a:gd name="connsiteX7" fmla="*/ 444500 w 8890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 h="546100">
                  <a:moveTo>
                    <a:pt x="444500" y="0"/>
                  </a:moveTo>
                  <a:cubicBezTo>
                    <a:pt x="689991" y="0"/>
                    <a:pt x="889000" y="199009"/>
                    <a:pt x="889000" y="444500"/>
                  </a:cubicBezTo>
                  <a:cubicBezTo>
                    <a:pt x="889000" y="475186"/>
                    <a:pt x="885891" y="505147"/>
                    <a:pt x="879969" y="534082"/>
                  </a:cubicBezTo>
                  <a:lnTo>
                    <a:pt x="876239" y="546100"/>
                  </a:lnTo>
                  <a:lnTo>
                    <a:pt x="12761" y="546100"/>
                  </a:lnTo>
                  <a:lnTo>
                    <a:pt x="9031" y="534082"/>
                  </a:lnTo>
                  <a:cubicBezTo>
                    <a:pt x="3110" y="505147"/>
                    <a:pt x="0" y="475186"/>
                    <a:pt x="0" y="444500"/>
                  </a:cubicBezTo>
                  <a:cubicBezTo>
                    <a:pt x="0" y="199009"/>
                    <a:pt x="199009" y="0"/>
                    <a:pt x="444500" y="0"/>
                  </a:cubicBezTo>
                  <a:close/>
                </a:path>
              </a:pathLst>
            </a:custGeom>
            <a:solidFill>
              <a:srgbClr val="6DB3C6"/>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sz="2400" b="1" spc="150" dirty="0" err="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8" name="图片 27"/>
            <p:cNvPicPr>
              <a:picLocks noChangeAspect="1"/>
            </p:cNvPicPr>
            <p:nvPr>
              <p:custDataLst>
                <p:tags r:id="rId8"/>
              </p:custDataLst>
            </p:nvPr>
          </p:nvPicPr>
          <p:blipFill>
            <a:blip r:embed="rId14"/>
            <a:srcRect/>
            <a:stretch>
              <a:fillRect/>
            </a:stretch>
          </p:blipFill>
          <p:spPr>
            <a:xfrm rot="14400000" flipV="1">
              <a:off x="10966" y="2141"/>
              <a:ext cx="112" cy="1967"/>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29" name="矩形 28"/>
            <p:cNvSpPr/>
            <p:nvPr>
              <p:custDataLst>
                <p:tags r:id="rId9"/>
              </p:custDataLst>
            </p:nvPr>
          </p:nvSpPr>
          <p:spPr>
            <a:xfrm>
              <a:off x="11902" y="2871"/>
              <a:ext cx="5657" cy="1138"/>
            </a:xfrm>
            <a:prstGeom prst="rect">
              <a:avLst/>
            </a:prstGeom>
          </p:spPr>
          <p:txBody>
            <a:bodyPr wrap="square" anchor="t" anchorCtr="0">
              <a:noAutofit/>
            </a:bodyPr>
            <a:lstStyle/>
            <a:p>
              <a:pPr>
                <a:lnSpc>
                  <a:spcPct val="120000"/>
                </a:lnSpc>
              </a:pPr>
              <a:r>
                <a:rPr lang="zh-CN" altLang="en-US" sz="2000" b="1" kern="0" spc="150" dirty="0">
                  <a:latin typeface="Arial" panose="020B0604020202020204" pitchFamily="34" charset="0"/>
                  <a:ea typeface="微软雅黑" panose="020B0503020204020204" pitchFamily="34" charset="-122"/>
                  <a:sym typeface="Arial" panose="020B0604020202020204" pitchFamily="34" charset="0"/>
                </a:rPr>
                <a:t>加快企业数字化转型步伐</a:t>
              </a:r>
            </a:p>
          </p:txBody>
        </p:sp>
        <p:sp>
          <p:nvSpPr>
            <p:cNvPr id="30" name="矩形 29"/>
            <p:cNvSpPr/>
            <p:nvPr>
              <p:custDataLst>
                <p:tags r:id="rId10"/>
              </p:custDataLst>
            </p:nvPr>
          </p:nvSpPr>
          <p:spPr>
            <a:xfrm rot="19800000">
              <a:off x="2725" y="2352"/>
              <a:ext cx="892" cy="779"/>
            </a:xfrm>
            <a:prstGeom prst="rect">
              <a:avLst/>
            </a:prstGeom>
          </p:spPr>
          <p:txBody>
            <a:bodyPr wrap="square">
              <a:normAutofit lnSpcReduction="10000"/>
            </a:bodyPr>
            <a:lstStyle/>
            <a:p>
              <a:pPr algn="ctr">
                <a:lnSpc>
                  <a:spcPct val="120000"/>
                </a:lnSpc>
              </a:pPr>
              <a:r>
                <a:rPr lang="en-US" altLang="zh-CN"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b="1" spc="150" dirty="0" err="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custDataLst>
                <p:tags r:id="rId11"/>
              </p:custDataLst>
            </p:nvPr>
          </p:nvSpPr>
          <p:spPr>
            <a:xfrm rot="19800000">
              <a:off x="10356" y="2352"/>
              <a:ext cx="892" cy="779"/>
            </a:xfrm>
            <a:prstGeom prst="rect">
              <a:avLst/>
            </a:prstGeom>
          </p:spPr>
          <p:txBody>
            <a:bodyPr wrap="square">
              <a:normAutofit lnSpcReduction="10000"/>
            </a:bodyPr>
            <a:lstStyle/>
            <a:p>
              <a:pPr algn="ctr">
                <a:lnSpc>
                  <a:spcPct val="120000"/>
                </a:lnSpc>
              </a:pPr>
              <a:r>
                <a:rPr lang="en-US" altLang="zh-CN"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b="1" spc="150" dirty="0" err="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custDataLst>
                <p:tags r:id="rId12"/>
              </p:custDataLst>
            </p:nvPr>
          </p:nvSpPr>
          <p:spPr>
            <a:xfrm rot="19800000">
              <a:off x="6540" y="5759"/>
              <a:ext cx="892" cy="779"/>
            </a:xfrm>
            <a:prstGeom prst="rect">
              <a:avLst/>
            </a:prstGeom>
          </p:spPr>
          <p:txBody>
            <a:bodyPr wrap="square">
              <a:normAutofit lnSpcReduction="10000"/>
            </a:bodyPr>
            <a:lstStyle/>
            <a:p>
              <a:pPr algn="ctr">
                <a:lnSpc>
                  <a:spcPct val="120000"/>
                </a:lnSpc>
              </a:pPr>
              <a:r>
                <a:rPr lang="en-US" altLang="zh-CN"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b="1" spc="150" dirty="0" err="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（三）新一代信息技术与生物医药产业融合</a:t>
            </a:r>
          </a:p>
        </p:txBody>
      </p:sp>
      <p:sp>
        <p:nvSpPr>
          <p:cNvPr id="7" name="TextBox 6"/>
          <p:cNvSpPr txBox="1"/>
          <p:nvPr/>
        </p:nvSpPr>
        <p:spPr>
          <a:xfrm>
            <a:off x="1021144" y="1188304"/>
            <a:ext cx="10099529" cy="1015663"/>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近年来、以云计算、智能终端等为代表的新一代信息技术在生物医药产业得到了越来越广泛的应用</a:t>
            </a:r>
            <a:r>
              <a:rPr lang="zh-CN" altLang="en-US" sz="2000" dirty="0" smtClean="0">
                <a:latin typeface="+mn-ea"/>
                <a:cs typeface="+mn-ea"/>
                <a:sym typeface="Times New Roman" panose="02020603050405020304" pitchFamily="18" charset="0"/>
              </a:rPr>
              <a:t>。主</a:t>
            </a:r>
            <a:r>
              <a:rPr lang="zh-CN" altLang="en-US" sz="2000" dirty="0">
                <a:latin typeface="+mn-ea"/>
                <a:cs typeface="+mn-ea"/>
                <a:sym typeface="Times New Roman" panose="02020603050405020304" pitchFamily="18" charset="0"/>
              </a:rPr>
              <a:t>要体现在以下</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个方面。</a:t>
            </a:r>
            <a:endParaRPr lang="en-US" altLang="zh-CN" sz="2000" dirty="0">
              <a:latin typeface="+mn-ea"/>
              <a:cs typeface="+mn-ea"/>
              <a:sym typeface="Times New Roman" panose="02020603050405020304" pitchFamily="18" charset="0"/>
            </a:endParaRPr>
          </a:p>
        </p:txBody>
      </p:sp>
      <p:grpSp>
        <p:nvGrpSpPr>
          <p:cNvPr id="17" name="组合 16"/>
          <p:cNvGrpSpPr/>
          <p:nvPr/>
        </p:nvGrpSpPr>
        <p:grpSpPr>
          <a:xfrm>
            <a:off x="1785392" y="3321430"/>
            <a:ext cx="8675715" cy="1614369"/>
            <a:chOff x="2839" y="3342"/>
            <a:chExt cx="15162" cy="3012"/>
          </a:xfrm>
        </p:grpSpPr>
        <p:sp>
          <p:nvSpPr>
            <p:cNvPr id="18" name="文本框 743"/>
            <p:cNvSpPr txBox="1"/>
            <p:nvPr>
              <p:custDataLst>
                <p:tags r:id="rId1"/>
              </p:custDataLst>
            </p:nvPr>
          </p:nvSpPr>
          <p:spPr>
            <a:xfrm>
              <a:off x="2872" y="5530"/>
              <a:ext cx="2540" cy="824"/>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r>
                <a:rPr lang="zh-CN" altLang="en-US" sz="2000" b="1" spc="300" dirty="0">
                  <a:solidFill>
                    <a:srgbClr val="000000">
                      <a:lumMod val="65000"/>
                      <a:lumOff val="35000"/>
                    </a:srgbClr>
                  </a:solidFill>
                  <a:sym typeface="Arial" panose="020B0604020202020204" pitchFamily="34" charset="0"/>
                </a:rPr>
                <a:t>研发环节</a:t>
              </a:r>
            </a:p>
          </p:txBody>
        </p:sp>
        <p:sp>
          <p:nvSpPr>
            <p:cNvPr id="33" name="文本框 745"/>
            <p:cNvSpPr txBox="1"/>
            <p:nvPr>
              <p:custDataLst>
                <p:tags r:id="rId2"/>
              </p:custDataLst>
            </p:nvPr>
          </p:nvSpPr>
          <p:spPr>
            <a:xfrm>
              <a:off x="7661" y="5487"/>
              <a:ext cx="4163" cy="824"/>
            </a:xfrm>
            <a:prstGeom prst="rect">
              <a:avLst/>
            </a:prstGeom>
            <a:noFill/>
          </p:spPr>
          <p:txBody>
            <a:bodyPr wrap="square" lIns="90000" tIns="46800" rIns="90000" bIns="46800" anchor="ctr" anchorCtr="0">
              <a:noAutofit/>
            </a:bodyPr>
            <a:lstStyle>
              <a:defPPr>
                <a:defRPr lang="zh-CN"/>
              </a:defPPr>
              <a:lvl1pPr algn="ctr" defTabSz="913765">
                <a:lnSpc>
                  <a:spcPct val="120000"/>
                </a:lnSpc>
                <a:defRPr sz="2000" b="1" spc="300">
                  <a:solidFill>
                    <a:srgbClr val="000000">
                      <a:lumMod val="65000"/>
                      <a:lumOff val="35000"/>
                    </a:srgbClr>
                  </a:solidFill>
                  <a:latin typeface="Arial" panose="020B0604020202020204" pitchFamily="34" charset="0"/>
                  <a:ea typeface="微软雅黑" panose="020B0503020204020204" pitchFamily="34" charset="-122"/>
                  <a:cs typeface="+mn-ea"/>
                </a:defRPr>
              </a:lvl1pPr>
              <a:lvl2pPr defTabSz="913765">
                <a:defRPr>
                  <a:solidFill>
                    <a:srgbClr val="000000"/>
                  </a:solidFill>
                  <a:latin typeface="Arial" panose="020B0604020202020204" pitchFamily="34" charset="0"/>
                  <a:ea typeface="微软雅黑" panose="020B0503020204020204" pitchFamily="34" charset="-122"/>
                  <a:cs typeface="+mn-ea"/>
                </a:defRPr>
              </a:lvl2pPr>
              <a:lvl3pPr defTabSz="913765">
                <a:defRPr>
                  <a:solidFill>
                    <a:srgbClr val="000000"/>
                  </a:solidFill>
                  <a:latin typeface="Arial" panose="020B0604020202020204" pitchFamily="34" charset="0"/>
                  <a:ea typeface="微软雅黑" panose="020B0503020204020204" pitchFamily="34" charset="-122"/>
                  <a:cs typeface="+mn-ea"/>
                </a:defRPr>
              </a:lvl3pPr>
              <a:lvl4pPr defTabSz="913765">
                <a:defRPr>
                  <a:solidFill>
                    <a:srgbClr val="000000"/>
                  </a:solidFill>
                  <a:latin typeface="Arial" panose="020B0604020202020204" pitchFamily="34" charset="0"/>
                  <a:ea typeface="微软雅黑" panose="020B0503020204020204" pitchFamily="34" charset="-122"/>
                  <a:cs typeface="+mn-ea"/>
                </a:defRPr>
              </a:lvl4pPr>
              <a:lvl5pPr defTabSz="913765">
                <a:defRPr>
                  <a:solidFill>
                    <a:srgbClr val="000000"/>
                  </a:solidFill>
                  <a:latin typeface="Arial" panose="020B0604020202020204" pitchFamily="34" charset="0"/>
                  <a:ea typeface="微软雅黑" panose="020B0503020204020204" pitchFamily="34" charset="-122"/>
                  <a:cs typeface="+mn-ea"/>
                </a:defRPr>
              </a:lvl5pPr>
              <a:lvl6pPr defTabSz="913765">
                <a:defRPr>
                  <a:solidFill>
                    <a:srgbClr val="000000"/>
                  </a:solidFill>
                  <a:latin typeface="Arial" panose="020B0604020202020204" pitchFamily="34" charset="0"/>
                  <a:ea typeface="微软雅黑" panose="020B0503020204020204" pitchFamily="34" charset="-122"/>
                  <a:cs typeface="+mn-ea"/>
                </a:defRPr>
              </a:lvl6pPr>
              <a:lvl7pPr defTabSz="913765">
                <a:defRPr>
                  <a:solidFill>
                    <a:srgbClr val="000000"/>
                  </a:solidFill>
                  <a:latin typeface="Arial" panose="020B0604020202020204" pitchFamily="34" charset="0"/>
                  <a:ea typeface="微软雅黑" panose="020B0503020204020204" pitchFamily="34" charset="-122"/>
                  <a:cs typeface="+mn-ea"/>
                </a:defRPr>
              </a:lvl7pPr>
              <a:lvl8pPr defTabSz="913765">
                <a:defRPr>
                  <a:solidFill>
                    <a:srgbClr val="000000"/>
                  </a:solidFill>
                  <a:latin typeface="Arial" panose="020B0604020202020204" pitchFamily="34" charset="0"/>
                  <a:ea typeface="微软雅黑" panose="020B0503020204020204" pitchFamily="34" charset="-122"/>
                  <a:cs typeface="+mn-ea"/>
                </a:defRPr>
              </a:lvl8pPr>
              <a:lvl9pPr defTabSz="913765">
                <a:defRPr>
                  <a:solidFill>
                    <a:srgbClr val="000000"/>
                  </a:solidFill>
                  <a:latin typeface="Arial" panose="020B0604020202020204" pitchFamily="34" charset="0"/>
                  <a:ea typeface="微软雅黑" panose="020B0503020204020204" pitchFamily="34" charset="-122"/>
                  <a:cs typeface="+mn-ea"/>
                </a:defRPr>
              </a:lvl9pPr>
            </a:lstStyle>
            <a:p>
              <a:r>
                <a:rPr lang="zh-CN" altLang="en-US" dirty="0">
                  <a:sym typeface="Arial" panose="020B0604020202020204" pitchFamily="34" charset="0"/>
                </a:rPr>
                <a:t>生产流通环节</a:t>
              </a:r>
            </a:p>
          </p:txBody>
        </p:sp>
        <p:sp>
          <p:nvSpPr>
            <p:cNvPr id="35" name="文本框 747"/>
            <p:cNvSpPr txBox="1"/>
            <p:nvPr>
              <p:custDataLst>
                <p:tags r:id="rId3"/>
              </p:custDataLst>
            </p:nvPr>
          </p:nvSpPr>
          <p:spPr>
            <a:xfrm>
              <a:off x="13944" y="5435"/>
              <a:ext cx="4057" cy="824"/>
            </a:xfrm>
            <a:prstGeom prst="rect">
              <a:avLst/>
            </a:prstGeom>
            <a:noFill/>
          </p:spPr>
          <p:txBody>
            <a:bodyPr wrap="square" lIns="90000" tIns="46800" rIns="90000" bIns="46800" anchor="ctr" anchorCtr="0">
              <a:noAutofit/>
            </a:bodyPr>
            <a:lstStyle>
              <a:defPPr>
                <a:defRPr lang="zh-CN"/>
              </a:defPPr>
              <a:lvl1pPr algn="ctr" defTabSz="913765">
                <a:lnSpc>
                  <a:spcPct val="120000"/>
                </a:lnSpc>
                <a:defRPr sz="2000" b="1" spc="300">
                  <a:solidFill>
                    <a:srgbClr val="000000">
                      <a:lumMod val="65000"/>
                      <a:lumOff val="35000"/>
                    </a:srgbClr>
                  </a:solidFill>
                  <a:latin typeface="Arial" panose="020B0604020202020204" pitchFamily="34" charset="0"/>
                  <a:ea typeface="微软雅黑" panose="020B0503020204020204" pitchFamily="34" charset="-122"/>
                  <a:cs typeface="+mn-ea"/>
                </a:defRPr>
              </a:lvl1pPr>
              <a:lvl2pPr defTabSz="913765">
                <a:defRPr>
                  <a:solidFill>
                    <a:srgbClr val="000000"/>
                  </a:solidFill>
                  <a:latin typeface="Arial" panose="020B0604020202020204" pitchFamily="34" charset="0"/>
                  <a:ea typeface="微软雅黑" panose="020B0503020204020204" pitchFamily="34" charset="-122"/>
                  <a:cs typeface="+mn-ea"/>
                </a:defRPr>
              </a:lvl2pPr>
              <a:lvl3pPr defTabSz="913765">
                <a:defRPr>
                  <a:solidFill>
                    <a:srgbClr val="000000"/>
                  </a:solidFill>
                  <a:latin typeface="Arial" panose="020B0604020202020204" pitchFamily="34" charset="0"/>
                  <a:ea typeface="微软雅黑" panose="020B0503020204020204" pitchFamily="34" charset="-122"/>
                  <a:cs typeface="+mn-ea"/>
                </a:defRPr>
              </a:lvl3pPr>
              <a:lvl4pPr defTabSz="913765">
                <a:defRPr>
                  <a:solidFill>
                    <a:srgbClr val="000000"/>
                  </a:solidFill>
                  <a:latin typeface="Arial" panose="020B0604020202020204" pitchFamily="34" charset="0"/>
                  <a:ea typeface="微软雅黑" panose="020B0503020204020204" pitchFamily="34" charset="-122"/>
                  <a:cs typeface="+mn-ea"/>
                </a:defRPr>
              </a:lvl4pPr>
              <a:lvl5pPr defTabSz="913765">
                <a:defRPr>
                  <a:solidFill>
                    <a:srgbClr val="000000"/>
                  </a:solidFill>
                  <a:latin typeface="Arial" panose="020B0604020202020204" pitchFamily="34" charset="0"/>
                  <a:ea typeface="微软雅黑" panose="020B0503020204020204" pitchFamily="34" charset="-122"/>
                  <a:cs typeface="+mn-ea"/>
                </a:defRPr>
              </a:lvl5pPr>
              <a:lvl6pPr defTabSz="913765">
                <a:defRPr>
                  <a:solidFill>
                    <a:srgbClr val="000000"/>
                  </a:solidFill>
                  <a:latin typeface="Arial" panose="020B0604020202020204" pitchFamily="34" charset="0"/>
                  <a:ea typeface="微软雅黑" panose="020B0503020204020204" pitchFamily="34" charset="-122"/>
                  <a:cs typeface="+mn-ea"/>
                </a:defRPr>
              </a:lvl6pPr>
              <a:lvl7pPr defTabSz="913765">
                <a:defRPr>
                  <a:solidFill>
                    <a:srgbClr val="000000"/>
                  </a:solidFill>
                  <a:latin typeface="Arial" panose="020B0604020202020204" pitchFamily="34" charset="0"/>
                  <a:ea typeface="微软雅黑" panose="020B0503020204020204" pitchFamily="34" charset="-122"/>
                  <a:cs typeface="+mn-ea"/>
                </a:defRPr>
              </a:lvl7pPr>
              <a:lvl8pPr defTabSz="913765">
                <a:defRPr>
                  <a:solidFill>
                    <a:srgbClr val="000000"/>
                  </a:solidFill>
                  <a:latin typeface="Arial" panose="020B0604020202020204" pitchFamily="34" charset="0"/>
                  <a:ea typeface="微软雅黑" panose="020B0503020204020204" pitchFamily="34" charset="-122"/>
                  <a:cs typeface="+mn-ea"/>
                </a:defRPr>
              </a:lvl8pPr>
              <a:lvl9pPr defTabSz="913765">
                <a:defRPr>
                  <a:solidFill>
                    <a:srgbClr val="000000"/>
                  </a:solidFill>
                  <a:latin typeface="Arial" panose="020B0604020202020204" pitchFamily="34" charset="0"/>
                  <a:ea typeface="微软雅黑" panose="020B0503020204020204" pitchFamily="34" charset="-122"/>
                  <a:cs typeface="+mn-ea"/>
                </a:defRPr>
              </a:lvl9pPr>
            </a:lstStyle>
            <a:p>
              <a:r>
                <a:rPr lang="zh-CN" altLang="en-US" dirty="0">
                  <a:sym typeface="Arial" panose="020B0604020202020204" pitchFamily="34" charset="0"/>
                </a:rPr>
                <a:t>医疗服务环节</a:t>
              </a:r>
            </a:p>
          </p:txBody>
        </p:sp>
        <p:sp>
          <p:nvSpPr>
            <p:cNvPr id="36" name="任意形状 26" descr="A0"/>
            <p:cNvSpPr/>
            <p:nvPr>
              <p:custDataLst>
                <p:tags r:id="rId4"/>
              </p:custDataLst>
            </p:nvPr>
          </p:nvSpPr>
          <p:spPr>
            <a:xfrm>
              <a:off x="2839" y="3347"/>
              <a:ext cx="1146" cy="1239"/>
            </a:xfrm>
            <a:custGeom>
              <a:avLst/>
              <a:gdLst>
                <a:gd name="connsiteX0" fmla="*/ 364766 w 727856"/>
                <a:gd name="connsiteY0" fmla="*/ 0 h 786840"/>
                <a:gd name="connsiteX1" fmla="*/ 727856 w 727856"/>
                <a:gd name="connsiteY1" fmla="*/ 356361 h 786840"/>
                <a:gd name="connsiteX2" fmla="*/ 727856 w 727856"/>
                <a:gd name="connsiteY2" fmla="*/ 786840 h 786840"/>
                <a:gd name="connsiteX3" fmla="*/ 509329 w 727856"/>
                <a:gd name="connsiteY3" fmla="*/ 786840 h 786840"/>
                <a:gd name="connsiteX4" fmla="*/ 509329 w 727856"/>
                <a:gd name="connsiteY4" fmla="*/ 359739 h 786840"/>
                <a:gd name="connsiteX5" fmla="*/ 364766 w 727856"/>
                <a:gd name="connsiteY5" fmla="*/ 196675 h 786840"/>
                <a:gd name="connsiteX6" fmla="*/ 218527 w 727856"/>
                <a:gd name="connsiteY6" fmla="*/ 359726 h 786840"/>
                <a:gd name="connsiteX7" fmla="*/ 218527 w 727856"/>
                <a:gd name="connsiteY7" fmla="*/ 786840 h 786840"/>
                <a:gd name="connsiteX8" fmla="*/ 0 w 727856"/>
                <a:gd name="connsiteY8" fmla="*/ 786840 h 786840"/>
                <a:gd name="connsiteX9" fmla="*/ 0 w 727856"/>
                <a:gd name="connsiteY9" fmla="*/ 356361 h 786840"/>
                <a:gd name="connsiteX10" fmla="*/ 364766 w 727856"/>
                <a:gd name="connsiteY10" fmla="*/ 0 h 7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786840">
                  <a:moveTo>
                    <a:pt x="364766" y="0"/>
                  </a:moveTo>
                  <a:cubicBezTo>
                    <a:pt x="559751" y="0"/>
                    <a:pt x="727856" y="127751"/>
                    <a:pt x="727856" y="356361"/>
                  </a:cubicBezTo>
                  <a:lnTo>
                    <a:pt x="727856" y="786840"/>
                  </a:lnTo>
                  <a:lnTo>
                    <a:pt x="509329" y="786840"/>
                  </a:lnTo>
                  <a:lnTo>
                    <a:pt x="509329" y="359739"/>
                  </a:lnTo>
                  <a:cubicBezTo>
                    <a:pt x="509329" y="258868"/>
                    <a:pt x="450501" y="196675"/>
                    <a:pt x="364766" y="196675"/>
                  </a:cubicBezTo>
                  <a:cubicBezTo>
                    <a:pt x="279044" y="196675"/>
                    <a:pt x="218527" y="258868"/>
                    <a:pt x="218527" y="359726"/>
                  </a:cubicBezTo>
                  <a:lnTo>
                    <a:pt x="218527" y="786840"/>
                  </a:lnTo>
                  <a:lnTo>
                    <a:pt x="0" y="786840"/>
                  </a:lnTo>
                  <a:lnTo>
                    <a:pt x="0" y="356361"/>
                  </a:lnTo>
                  <a:cubicBezTo>
                    <a:pt x="0" y="127751"/>
                    <a:pt x="169781" y="0"/>
                    <a:pt x="364766" y="0"/>
                  </a:cubicBezTo>
                  <a:close/>
                </a:path>
              </a:pathLst>
            </a:custGeom>
            <a:solidFill>
              <a:srgbClr val="1F74AD"/>
            </a:solidFill>
            <a:ln w="1191" cap="flat">
              <a:noFill/>
              <a:prstDash val="solid"/>
              <a:miter/>
            </a:ln>
          </p:spPr>
          <p:txBody>
            <a:bodyPr rtlCol="0" anchor="ctr"/>
            <a:lstStyle/>
            <a:p>
              <a:endParaRPr lang="zh-CN" altLang="en-US"/>
            </a:p>
          </p:txBody>
        </p:sp>
        <p:sp>
          <p:nvSpPr>
            <p:cNvPr id="37" name="任意形状 28" descr="A1"/>
            <p:cNvSpPr/>
            <p:nvPr>
              <p:custDataLst>
                <p:tags r:id="rId5"/>
              </p:custDataLst>
            </p:nvPr>
          </p:nvSpPr>
          <p:spPr>
            <a:xfrm>
              <a:off x="4481" y="3342"/>
              <a:ext cx="744" cy="1244"/>
            </a:xfrm>
            <a:custGeom>
              <a:avLst/>
              <a:gdLst>
                <a:gd name="connsiteX0" fmla="*/ 249135 w 472518"/>
                <a:gd name="connsiteY0" fmla="*/ 0 h 790054"/>
                <a:gd name="connsiteX1" fmla="*/ 472518 w 472518"/>
                <a:gd name="connsiteY1" fmla="*/ 0 h 790054"/>
                <a:gd name="connsiteX2" fmla="*/ 472518 w 472518"/>
                <a:gd name="connsiteY2" fmla="*/ 790054 h 790054"/>
                <a:gd name="connsiteX3" fmla="*/ 249161 w 472518"/>
                <a:gd name="connsiteY3" fmla="*/ 790054 h 790054"/>
                <a:gd name="connsiteX4" fmla="*/ 249161 w 472518"/>
                <a:gd name="connsiteY4" fmla="*/ 240582 h 790054"/>
                <a:gd name="connsiteX5" fmla="*/ 0 w 472518"/>
                <a:gd name="connsiteY5" fmla="*/ 457075 h 790054"/>
                <a:gd name="connsiteX6" fmla="*/ 0 w 472518"/>
                <a:gd name="connsiteY6" fmla="*/ 216518 h 79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518" h="790054">
                  <a:moveTo>
                    <a:pt x="249135" y="0"/>
                  </a:moveTo>
                  <a:lnTo>
                    <a:pt x="472518" y="0"/>
                  </a:lnTo>
                  <a:lnTo>
                    <a:pt x="472518" y="790054"/>
                  </a:lnTo>
                  <a:lnTo>
                    <a:pt x="249161" y="790054"/>
                  </a:lnTo>
                  <a:lnTo>
                    <a:pt x="249161" y="240582"/>
                  </a:lnTo>
                  <a:lnTo>
                    <a:pt x="0" y="457075"/>
                  </a:lnTo>
                  <a:lnTo>
                    <a:pt x="0" y="216518"/>
                  </a:lnTo>
                  <a:close/>
                </a:path>
              </a:pathLst>
            </a:custGeom>
            <a:solidFill>
              <a:srgbClr val="1F74AD"/>
            </a:solidFill>
            <a:ln w="1191" cap="flat">
              <a:noFill/>
              <a:prstDash val="solid"/>
              <a:miter/>
            </a:ln>
          </p:spPr>
          <p:txBody>
            <a:bodyPr rtlCol="0" anchor="ctr"/>
            <a:lstStyle/>
            <a:p>
              <a:endParaRPr lang="zh-CN" altLang="en-US"/>
            </a:p>
          </p:txBody>
        </p:sp>
        <p:sp>
          <p:nvSpPr>
            <p:cNvPr id="38" name="任意形状 29" descr="A0"/>
            <p:cNvSpPr/>
            <p:nvPr>
              <p:custDataLst>
                <p:tags r:id="rId6"/>
              </p:custDataLst>
            </p:nvPr>
          </p:nvSpPr>
          <p:spPr>
            <a:xfrm>
              <a:off x="8308" y="3346"/>
              <a:ext cx="1146" cy="1240"/>
            </a:xfrm>
            <a:custGeom>
              <a:avLst/>
              <a:gdLst>
                <a:gd name="connsiteX0" fmla="*/ 364766 w 727856"/>
                <a:gd name="connsiteY0" fmla="*/ 0 h 787475"/>
                <a:gd name="connsiteX1" fmla="*/ 727856 w 727856"/>
                <a:gd name="connsiteY1" fmla="*/ 356361 h 787475"/>
                <a:gd name="connsiteX2" fmla="*/ 727856 w 727856"/>
                <a:gd name="connsiteY2" fmla="*/ 787475 h 787475"/>
                <a:gd name="connsiteX3" fmla="*/ 509329 w 727856"/>
                <a:gd name="connsiteY3" fmla="*/ 787475 h 787475"/>
                <a:gd name="connsiteX4" fmla="*/ 509329 w 727856"/>
                <a:gd name="connsiteY4" fmla="*/ 359739 h 787475"/>
                <a:gd name="connsiteX5" fmla="*/ 364766 w 727856"/>
                <a:gd name="connsiteY5" fmla="*/ 196675 h 787475"/>
                <a:gd name="connsiteX6" fmla="*/ 218527 w 727856"/>
                <a:gd name="connsiteY6" fmla="*/ 359726 h 787475"/>
                <a:gd name="connsiteX7" fmla="*/ 218527 w 727856"/>
                <a:gd name="connsiteY7" fmla="*/ 787475 h 787475"/>
                <a:gd name="connsiteX8" fmla="*/ 0 w 727856"/>
                <a:gd name="connsiteY8" fmla="*/ 787475 h 787475"/>
                <a:gd name="connsiteX9" fmla="*/ 0 w 727856"/>
                <a:gd name="connsiteY9" fmla="*/ 356361 h 787475"/>
                <a:gd name="connsiteX10" fmla="*/ 364766 w 727856"/>
                <a:gd name="connsiteY10" fmla="*/ 0 h 7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787475">
                  <a:moveTo>
                    <a:pt x="364766" y="0"/>
                  </a:moveTo>
                  <a:cubicBezTo>
                    <a:pt x="559751" y="0"/>
                    <a:pt x="727856" y="127751"/>
                    <a:pt x="727856" y="356361"/>
                  </a:cubicBezTo>
                  <a:lnTo>
                    <a:pt x="727856" y="787475"/>
                  </a:lnTo>
                  <a:lnTo>
                    <a:pt x="509329" y="787475"/>
                  </a:lnTo>
                  <a:lnTo>
                    <a:pt x="509329" y="359739"/>
                  </a:lnTo>
                  <a:cubicBezTo>
                    <a:pt x="509329" y="258868"/>
                    <a:pt x="450501" y="196675"/>
                    <a:pt x="364766" y="196675"/>
                  </a:cubicBezTo>
                  <a:cubicBezTo>
                    <a:pt x="279044" y="196675"/>
                    <a:pt x="218527" y="258868"/>
                    <a:pt x="218527" y="359726"/>
                  </a:cubicBezTo>
                  <a:lnTo>
                    <a:pt x="218527" y="787475"/>
                  </a:lnTo>
                  <a:lnTo>
                    <a:pt x="0" y="787475"/>
                  </a:lnTo>
                  <a:lnTo>
                    <a:pt x="0" y="356361"/>
                  </a:lnTo>
                  <a:cubicBezTo>
                    <a:pt x="0" y="127751"/>
                    <a:pt x="169781" y="0"/>
                    <a:pt x="364766" y="0"/>
                  </a:cubicBezTo>
                  <a:close/>
                </a:path>
              </a:pathLst>
            </a:custGeom>
            <a:solidFill>
              <a:srgbClr val="3498DB"/>
            </a:solidFill>
            <a:ln w="1191" cap="flat">
              <a:noFill/>
              <a:prstDash val="solid"/>
              <a:miter/>
            </a:ln>
          </p:spPr>
          <p:txBody>
            <a:bodyPr rtlCol="0" anchor="ctr"/>
            <a:lstStyle/>
            <a:p>
              <a:endParaRPr lang="zh-CN" altLang="en-US"/>
            </a:p>
          </p:txBody>
        </p:sp>
        <p:sp>
          <p:nvSpPr>
            <p:cNvPr id="39" name="任意形状 33" descr="A2"/>
            <p:cNvSpPr/>
            <p:nvPr>
              <p:custDataLst>
                <p:tags r:id="rId7"/>
              </p:custDataLst>
            </p:nvPr>
          </p:nvSpPr>
          <p:spPr>
            <a:xfrm>
              <a:off x="9743" y="3357"/>
              <a:ext cx="1158" cy="1259"/>
            </a:xfrm>
            <a:custGeom>
              <a:avLst/>
              <a:gdLst>
                <a:gd name="connsiteX0" fmla="*/ 368584 w 735473"/>
                <a:gd name="connsiteY0" fmla="*/ 0 h 799321"/>
                <a:gd name="connsiteX1" fmla="*/ 735473 w 735473"/>
                <a:gd name="connsiteY1" fmla="*/ 351621 h 799321"/>
                <a:gd name="connsiteX2" fmla="*/ 606386 w 735473"/>
                <a:gd name="connsiteY2" fmla="*/ 628479 h 799321"/>
                <a:gd name="connsiteX3" fmla="*/ 459209 w 735473"/>
                <a:gd name="connsiteY3" fmla="*/ 799321 h 799321"/>
                <a:gd name="connsiteX4" fmla="*/ 190692 w 735473"/>
                <a:gd name="connsiteY4" fmla="*/ 799321 h 799321"/>
                <a:gd name="connsiteX5" fmla="*/ 451816 w 735473"/>
                <a:gd name="connsiteY5" fmla="*/ 495990 h 799321"/>
                <a:gd name="connsiteX6" fmla="*/ 514673 w 735473"/>
                <a:gd name="connsiteY6" fmla="*/ 349914 h 799321"/>
                <a:gd name="connsiteX7" fmla="*/ 368584 w 735473"/>
                <a:gd name="connsiteY7" fmla="*/ 198745 h 799321"/>
                <a:gd name="connsiteX8" fmla="*/ 220815 w 735473"/>
                <a:gd name="connsiteY8" fmla="*/ 353314 h 799321"/>
                <a:gd name="connsiteX9" fmla="*/ 0 w 735473"/>
                <a:gd name="connsiteY9" fmla="*/ 353314 h 799321"/>
                <a:gd name="connsiteX10" fmla="*/ 368584 w 735473"/>
                <a:gd name="connsiteY10" fmla="*/ 0 h 7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473" h="799321">
                  <a:moveTo>
                    <a:pt x="368584" y="0"/>
                  </a:moveTo>
                  <a:cubicBezTo>
                    <a:pt x="582611" y="0"/>
                    <a:pt x="735473" y="134181"/>
                    <a:pt x="735473" y="351621"/>
                  </a:cubicBezTo>
                  <a:cubicBezTo>
                    <a:pt x="735473" y="468815"/>
                    <a:pt x="689617" y="531659"/>
                    <a:pt x="606386" y="628479"/>
                  </a:cubicBezTo>
                  <a:lnTo>
                    <a:pt x="459209" y="799321"/>
                  </a:lnTo>
                  <a:lnTo>
                    <a:pt x="190692" y="799321"/>
                  </a:lnTo>
                  <a:lnTo>
                    <a:pt x="451816" y="495990"/>
                  </a:lnTo>
                  <a:cubicBezTo>
                    <a:pt x="495978" y="443334"/>
                    <a:pt x="514673" y="405957"/>
                    <a:pt x="514673" y="349914"/>
                  </a:cubicBezTo>
                  <a:cubicBezTo>
                    <a:pt x="514673" y="259895"/>
                    <a:pt x="462003" y="198745"/>
                    <a:pt x="368584" y="198745"/>
                  </a:cubicBezTo>
                  <a:cubicBezTo>
                    <a:pt x="295539" y="198745"/>
                    <a:pt x="220815" y="236121"/>
                    <a:pt x="220815" y="353314"/>
                  </a:cubicBezTo>
                  <a:lnTo>
                    <a:pt x="0" y="353314"/>
                  </a:lnTo>
                  <a:cubicBezTo>
                    <a:pt x="0" y="132502"/>
                    <a:pt x="161370" y="13"/>
                    <a:pt x="368584" y="0"/>
                  </a:cubicBezTo>
                  <a:close/>
                </a:path>
              </a:pathLst>
            </a:custGeom>
            <a:solidFill>
              <a:srgbClr val="3498DB"/>
            </a:solidFill>
            <a:ln w="1191" cap="flat">
              <a:noFill/>
              <a:prstDash val="solid"/>
              <a:miter/>
            </a:ln>
          </p:spPr>
          <p:txBody>
            <a:bodyPr rtlCol="0" anchor="ctr"/>
            <a:lstStyle/>
            <a:p>
              <a:endParaRPr lang="zh-CN" altLang="en-US"/>
            </a:p>
          </p:txBody>
        </p:sp>
        <p:sp>
          <p:nvSpPr>
            <p:cNvPr id="40" name="任意形状 34" descr="A0"/>
            <p:cNvSpPr/>
            <p:nvPr>
              <p:custDataLst>
                <p:tags r:id="rId8"/>
              </p:custDataLst>
            </p:nvPr>
          </p:nvSpPr>
          <p:spPr>
            <a:xfrm>
              <a:off x="13783" y="3346"/>
              <a:ext cx="1146" cy="1270"/>
            </a:xfrm>
            <a:custGeom>
              <a:avLst/>
              <a:gdLst>
                <a:gd name="connsiteX0" fmla="*/ 364766 w 727856"/>
                <a:gd name="connsiteY0" fmla="*/ 0 h 806330"/>
                <a:gd name="connsiteX1" fmla="*/ 727856 w 727856"/>
                <a:gd name="connsiteY1" fmla="*/ 356361 h 806330"/>
                <a:gd name="connsiteX2" fmla="*/ 727856 w 727856"/>
                <a:gd name="connsiteY2" fmla="*/ 806330 h 806330"/>
                <a:gd name="connsiteX3" fmla="*/ 509329 w 727856"/>
                <a:gd name="connsiteY3" fmla="*/ 806330 h 806330"/>
                <a:gd name="connsiteX4" fmla="*/ 509329 w 727856"/>
                <a:gd name="connsiteY4" fmla="*/ 359739 h 806330"/>
                <a:gd name="connsiteX5" fmla="*/ 364766 w 727856"/>
                <a:gd name="connsiteY5" fmla="*/ 196675 h 806330"/>
                <a:gd name="connsiteX6" fmla="*/ 218527 w 727856"/>
                <a:gd name="connsiteY6" fmla="*/ 359726 h 806330"/>
                <a:gd name="connsiteX7" fmla="*/ 218527 w 727856"/>
                <a:gd name="connsiteY7" fmla="*/ 806330 h 806330"/>
                <a:gd name="connsiteX8" fmla="*/ 0 w 727856"/>
                <a:gd name="connsiteY8" fmla="*/ 806330 h 806330"/>
                <a:gd name="connsiteX9" fmla="*/ 0 w 727856"/>
                <a:gd name="connsiteY9" fmla="*/ 356361 h 806330"/>
                <a:gd name="connsiteX10" fmla="*/ 364766 w 727856"/>
                <a:gd name="connsiteY10" fmla="*/ 0 h 8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806330">
                  <a:moveTo>
                    <a:pt x="364766" y="0"/>
                  </a:moveTo>
                  <a:cubicBezTo>
                    <a:pt x="559751" y="0"/>
                    <a:pt x="727856" y="127751"/>
                    <a:pt x="727856" y="356361"/>
                  </a:cubicBezTo>
                  <a:lnTo>
                    <a:pt x="727856" y="806330"/>
                  </a:lnTo>
                  <a:lnTo>
                    <a:pt x="509329" y="806330"/>
                  </a:lnTo>
                  <a:lnTo>
                    <a:pt x="509329" y="359739"/>
                  </a:lnTo>
                  <a:cubicBezTo>
                    <a:pt x="509329" y="258868"/>
                    <a:pt x="450501" y="196675"/>
                    <a:pt x="364766" y="196675"/>
                  </a:cubicBezTo>
                  <a:cubicBezTo>
                    <a:pt x="279044" y="196675"/>
                    <a:pt x="218527" y="258868"/>
                    <a:pt x="218527" y="359726"/>
                  </a:cubicBezTo>
                  <a:lnTo>
                    <a:pt x="218527" y="806330"/>
                  </a:lnTo>
                  <a:lnTo>
                    <a:pt x="0" y="806330"/>
                  </a:lnTo>
                  <a:lnTo>
                    <a:pt x="0" y="356361"/>
                  </a:lnTo>
                  <a:cubicBezTo>
                    <a:pt x="0" y="127751"/>
                    <a:pt x="169781" y="0"/>
                    <a:pt x="364766" y="0"/>
                  </a:cubicBezTo>
                  <a:close/>
                </a:path>
              </a:pathLst>
            </a:custGeom>
            <a:solidFill>
              <a:srgbClr val="1AA3AA"/>
            </a:solidFill>
            <a:ln w="1191" cap="flat">
              <a:noFill/>
              <a:prstDash val="solid"/>
              <a:miter/>
            </a:ln>
          </p:spPr>
          <p:txBody>
            <a:bodyPr rtlCol="0" anchor="ctr"/>
            <a:lstStyle/>
            <a:p>
              <a:endParaRPr lang="zh-CN" altLang="en-US"/>
            </a:p>
          </p:txBody>
        </p:sp>
        <p:sp>
          <p:nvSpPr>
            <p:cNvPr id="41" name="任意形状 35" descr="A3"/>
            <p:cNvSpPr/>
            <p:nvPr>
              <p:custDataLst>
                <p:tags r:id="rId9"/>
              </p:custDataLst>
            </p:nvPr>
          </p:nvSpPr>
          <p:spPr>
            <a:xfrm>
              <a:off x="15214" y="3357"/>
              <a:ext cx="1161" cy="1223"/>
            </a:xfrm>
            <a:custGeom>
              <a:avLst/>
              <a:gdLst>
                <a:gd name="connsiteX0" fmla="*/ 366251 w 737198"/>
                <a:gd name="connsiteY0" fmla="*/ 0 h 776492"/>
                <a:gd name="connsiteX1" fmla="*/ 730827 w 737198"/>
                <a:gd name="connsiteY1" fmla="*/ 342734 h 776492"/>
                <a:gd name="connsiteX2" fmla="*/ 593067 w 737198"/>
                <a:gd name="connsiteY2" fmla="*/ 588028 h 776492"/>
                <a:gd name="connsiteX3" fmla="*/ 735529 w 737198"/>
                <a:gd name="connsiteY3" fmla="*/ 763096 h 776492"/>
                <a:gd name="connsiteX4" fmla="*/ 737198 w 737198"/>
                <a:gd name="connsiteY4" fmla="*/ 776492 h 776492"/>
                <a:gd name="connsiteX5" fmla="*/ 512179 w 737198"/>
                <a:gd name="connsiteY5" fmla="*/ 776492 h 776492"/>
                <a:gd name="connsiteX6" fmla="*/ 485544 w 737198"/>
                <a:gd name="connsiteY6" fmla="*/ 733986 h 776492"/>
                <a:gd name="connsiteX7" fmla="*/ 361200 w 737198"/>
                <a:gd name="connsiteY7" fmla="*/ 688833 h 776492"/>
                <a:gd name="connsiteX8" fmla="*/ 329296 w 737198"/>
                <a:gd name="connsiteY8" fmla="*/ 688833 h 776492"/>
                <a:gd name="connsiteX9" fmla="*/ 329296 w 737198"/>
                <a:gd name="connsiteY9" fmla="*/ 498988 h 776492"/>
                <a:gd name="connsiteX10" fmla="*/ 361213 w 737198"/>
                <a:gd name="connsiteY10" fmla="*/ 498988 h 776492"/>
                <a:gd name="connsiteX11" fmla="*/ 512414 w 737198"/>
                <a:gd name="connsiteY11" fmla="*/ 349447 h 776492"/>
                <a:gd name="connsiteX12" fmla="*/ 366251 w 737198"/>
                <a:gd name="connsiteY12" fmla="*/ 196571 h 776492"/>
                <a:gd name="connsiteX13" fmla="*/ 218414 w 737198"/>
                <a:gd name="connsiteY13" fmla="*/ 341059 h 776492"/>
                <a:gd name="connsiteX14" fmla="*/ 0 w 737198"/>
                <a:gd name="connsiteY14" fmla="*/ 341059 h 776492"/>
                <a:gd name="connsiteX15" fmla="*/ 366251 w 737198"/>
                <a:gd name="connsiteY15" fmla="*/ 0 h 77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198" h="776492">
                  <a:moveTo>
                    <a:pt x="366251" y="0"/>
                  </a:moveTo>
                  <a:cubicBezTo>
                    <a:pt x="577951" y="0"/>
                    <a:pt x="730827" y="141124"/>
                    <a:pt x="730827" y="342734"/>
                  </a:cubicBezTo>
                  <a:cubicBezTo>
                    <a:pt x="730827" y="472108"/>
                    <a:pt x="672030" y="546020"/>
                    <a:pt x="593067" y="588028"/>
                  </a:cubicBezTo>
                  <a:cubicBezTo>
                    <a:pt x="657324" y="622045"/>
                    <a:pt x="712138" y="676859"/>
                    <a:pt x="735529" y="763096"/>
                  </a:cubicBezTo>
                  <a:lnTo>
                    <a:pt x="737198" y="776492"/>
                  </a:lnTo>
                  <a:lnTo>
                    <a:pt x="512179" y="776492"/>
                  </a:lnTo>
                  <a:lnTo>
                    <a:pt x="485544" y="733986"/>
                  </a:lnTo>
                  <a:cubicBezTo>
                    <a:pt x="456980" y="705214"/>
                    <a:pt x="414973" y="688833"/>
                    <a:pt x="361200" y="688833"/>
                  </a:cubicBezTo>
                  <a:lnTo>
                    <a:pt x="329296" y="688833"/>
                  </a:lnTo>
                  <a:lnTo>
                    <a:pt x="329296" y="498988"/>
                  </a:lnTo>
                  <a:lnTo>
                    <a:pt x="361213" y="498988"/>
                  </a:lnTo>
                  <a:cubicBezTo>
                    <a:pt x="467056" y="498988"/>
                    <a:pt x="512414" y="433463"/>
                    <a:pt x="512414" y="349447"/>
                  </a:cubicBezTo>
                  <a:cubicBezTo>
                    <a:pt x="512414" y="248656"/>
                    <a:pt x="445215" y="196571"/>
                    <a:pt x="366251" y="196571"/>
                  </a:cubicBezTo>
                  <a:cubicBezTo>
                    <a:pt x="283924" y="196571"/>
                    <a:pt x="223451" y="250331"/>
                    <a:pt x="218414" y="341059"/>
                  </a:cubicBezTo>
                  <a:lnTo>
                    <a:pt x="0" y="341059"/>
                  </a:lnTo>
                  <a:cubicBezTo>
                    <a:pt x="5038" y="127684"/>
                    <a:pt x="164641" y="0"/>
                    <a:pt x="366251" y="0"/>
                  </a:cubicBezTo>
                  <a:close/>
                </a:path>
              </a:pathLst>
            </a:custGeom>
            <a:solidFill>
              <a:srgbClr val="1AA3AA"/>
            </a:solidFill>
            <a:ln w="1191" cap="flat">
              <a:noFill/>
              <a:prstDash val="solid"/>
              <a:miter/>
            </a:ln>
          </p:spPr>
          <p:txBody>
            <a:bodyPr rtlCol="0" anchor="ctr"/>
            <a:lstStyle/>
            <a:p>
              <a:endParaRPr lang="zh-CN" alt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（四）新一代信息技术与汽车产业融合</a:t>
            </a:r>
          </a:p>
        </p:txBody>
      </p:sp>
      <p:sp>
        <p:nvSpPr>
          <p:cNvPr id="30" name="TextBox 29"/>
          <p:cNvSpPr txBox="1"/>
          <p:nvPr/>
        </p:nvSpPr>
        <p:spPr>
          <a:xfrm>
            <a:off x="973596" y="1169944"/>
            <a:ext cx="10099529" cy="1422954"/>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当汽车保有量接近饱和时，汽车产业曾经一度被误认为是夕阳产业，但实际上全球汽车产业的发展从未止步。尤其是在新一代信息技术与汽车产业深度融合之后，汽车产业焕发新生。新一代信息技术与汽车产业的深度融合呈现出以下</a:t>
            </a:r>
            <a:r>
              <a:rPr lang="en-US" altLang="zh-CN" sz="2000" dirty="0">
                <a:latin typeface="+mn-ea"/>
                <a:cs typeface="+mn-ea"/>
                <a:sym typeface="Times New Roman" panose="02020603050405020304" pitchFamily="18" charset="0"/>
              </a:rPr>
              <a:t>3</a:t>
            </a:r>
            <a:r>
              <a:rPr lang="zh-CN" altLang="en-US" sz="2000" dirty="0">
                <a:latin typeface="+mn-ea"/>
                <a:cs typeface="+mn-ea"/>
                <a:sym typeface="Times New Roman" panose="02020603050405020304" pitchFamily="18" charset="0"/>
              </a:rPr>
              <a:t>个新特征。</a:t>
            </a:r>
            <a:endParaRPr lang="en-US" altLang="zh-CN" sz="2000" dirty="0">
              <a:latin typeface="+mn-ea"/>
              <a:cs typeface="+mn-ea"/>
              <a:sym typeface="Times New Roman" panose="02020603050405020304" pitchFamily="18" charset="0"/>
            </a:endParaRPr>
          </a:p>
        </p:txBody>
      </p:sp>
      <p:grpSp>
        <p:nvGrpSpPr>
          <p:cNvPr id="41" name="组合 40"/>
          <p:cNvGrpSpPr/>
          <p:nvPr/>
        </p:nvGrpSpPr>
        <p:grpSpPr>
          <a:xfrm>
            <a:off x="1052678" y="3045307"/>
            <a:ext cx="9691682" cy="3212414"/>
            <a:chOff x="623392" y="2825017"/>
            <a:chExt cx="9691682" cy="3358731"/>
          </a:xfrm>
        </p:grpSpPr>
        <p:grpSp>
          <p:nvGrpSpPr>
            <p:cNvPr id="42" name="组合 41"/>
            <p:cNvGrpSpPr/>
            <p:nvPr/>
          </p:nvGrpSpPr>
          <p:grpSpPr>
            <a:xfrm>
              <a:off x="623392" y="2825017"/>
              <a:ext cx="9691682" cy="3358731"/>
              <a:chOff x="623392" y="2825017"/>
              <a:chExt cx="9691682" cy="3358731"/>
            </a:xfrm>
          </p:grpSpPr>
          <p:sp>
            <p:nvSpPr>
              <p:cNvPr id="46" name="圆角矩形 45"/>
              <p:cNvSpPr/>
              <p:nvPr/>
            </p:nvSpPr>
            <p:spPr>
              <a:xfrm>
                <a:off x="2279576" y="5224466"/>
                <a:ext cx="8035498" cy="86683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2201108" y="4031187"/>
                <a:ext cx="8113966" cy="10517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2199816" y="2825017"/>
                <a:ext cx="7970880" cy="1038186"/>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56"/>
              <p:cNvSpPr txBox="1"/>
              <p:nvPr/>
            </p:nvSpPr>
            <p:spPr>
              <a:xfrm>
                <a:off x="2188528" y="3035300"/>
                <a:ext cx="6811094" cy="553998"/>
              </a:xfrm>
              <a:prstGeom prst="rect">
                <a:avLst/>
              </a:prstGeom>
              <a:noFill/>
            </p:spPr>
            <p:txBody>
              <a:bodyPr wrap="square" rtlCol="0">
                <a:spAutoFit/>
              </a:bodyPr>
              <a:lstStyle/>
              <a:p>
                <a:pPr lvl="0">
                  <a:lnSpc>
                    <a:spcPct val="150000"/>
                  </a:lnSpc>
                  <a:buClr>
                    <a:srgbClr val="00CC00"/>
                  </a:buClr>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从</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产品形态来看，汽车不只是交通工具还是智能终</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端。</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0" name="文本框 57"/>
              <p:cNvSpPr txBox="1"/>
              <p:nvPr/>
            </p:nvSpPr>
            <p:spPr>
              <a:xfrm>
                <a:off x="2163762" y="4188793"/>
                <a:ext cx="7862554" cy="553998"/>
              </a:xfrm>
              <a:prstGeom prst="rect">
                <a:avLst/>
              </a:prstGeom>
              <a:noFill/>
            </p:spPr>
            <p:txBody>
              <a:bodyPr wrap="square" rtlCol="0">
                <a:spAutoFit/>
              </a:bodyPr>
              <a:lstStyle/>
              <a:p>
                <a:pPr lvl="0">
                  <a:lnSpc>
                    <a:spcPct val="150000"/>
                  </a:lnSpc>
                  <a:buClr>
                    <a:srgbClr val="00CC00"/>
                  </a:buCl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从技术层面来看，汽车从单一的硬件制造走向软硬一体化。</a:t>
                </a:r>
              </a:p>
            </p:txBody>
          </p:sp>
          <p:sp>
            <p:nvSpPr>
              <p:cNvPr id="51" name="文本框 58"/>
              <p:cNvSpPr txBox="1"/>
              <p:nvPr/>
            </p:nvSpPr>
            <p:spPr>
              <a:xfrm>
                <a:off x="2259258" y="5325984"/>
                <a:ext cx="7622679" cy="553998"/>
              </a:xfrm>
              <a:prstGeom prst="rect">
                <a:avLst/>
              </a:prstGeom>
              <a:noFill/>
            </p:spPr>
            <p:txBody>
              <a:bodyPr wrap="square" rtlCol="0">
                <a:spAutoFit/>
              </a:bodyPr>
              <a:lstStyle/>
              <a:p>
                <a:pPr lvl="0">
                  <a:lnSpc>
                    <a:spcPct val="150000"/>
                  </a:lnSpc>
                  <a:buClr>
                    <a:srgbClr val="00CC00"/>
                  </a:buCl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从制造方式来看，由大规模同质化生产逐步转向为个性化定制。</a:t>
                </a:r>
              </a:p>
            </p:txBody>
          </p:sp>
          <p:sp>
            <p:nvSpPr>
              <p:cNvPr id="52" name="椭圆 51"/>
              <p:cNvSpPr/>
              <p:nvPr/>
            </p:nvSpPr>
            <p:spPr>
              <a:xfrm>
                <a:off x="1188048" y="2898990"/>
                <a:ext cx="936104" cy="890240"/>
              </a:xfrm>
              <a:prstGeom prst="ellipse">
                <a:avLst/>
              </a:prstGeom>
              <a:solidFill>
                <a:srgbClr val="92D050"/>
              </a:solidFill>
              <a:ln>
                <a:gradFill flip="none" rotWithShape="1">
                  <a:gsLst>
                    <a:gs pos="0">
                      <a:srgbClr val="D9D9D9"/>
                    </a:gs>
                    <a:gs pos="100000">
                      <a:schemeClr val="bg1"/>
                    </a:gs>
                  </a:gsLst>
                  <a:lin ang="5400000" scaled="1"/>
                  <a:tileRect/>
                </a:gradFill>
              </a:ln>
              <a:effectLst>
                <a:innerShdw blurRad="342900" dist="50800" dir="16200000">
                  <a:srgbClr val="00717A">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623392" y="3981323"/>
                <a:ext cx="1129313" cy="1051734"/>
              </a:xfrm>
              <a:prstGeom prst="ellipse">
                <a:avLst/>
              </a:prstGeom>
              <a:solidFill>
                <a:srgbClr val="FFC000"/>
              </a:solidFill>
              <a:ln>
                <a:gradFill flip="none" rotWithShape="1">
                  <a:gsLst>
                    <a:gs pos="0">
                      <a:srgbClr val="D9D9D9"/>
                    </a:gs>
                    <a:gs pos="100000">
                      <a:schemeClr val="bg1"/>
                    </a:gs>
                  </a:gsLst>
                  <a:lin ang="5400000" scaled="1"/>
                  <a:tileRect/>
                </a:gradFill>
              </a:ln>
              <a:effectLst>
                <a:innerShdw blurRad="342900" dist="50800" dir="16200000">
                  <a:schemeClr val="accent4">
                    <a:lumMod val="5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1070502" y="5132014"/>
                <a:ext cx="1129313" cy="1051734"/>
              </a:xfrm>
              <a:prstGeom prst="ellipse">
                <a:avLst/>
              </a:prstGeom>
              <a:solidFill>
                <a:srgbClr val="019EAF"/>
              </a:solidFill>
              <a:ln>
                <a:gradFill flip="none" rotWithShape="1">
                  <a:gsLst>
                    <a:gs pos="0">
                      <a:srgbClr val="D9D9D9"/>
                    </a:gs>
                    <a:gs pos="100000">
                      <a:schemeClr val="bg1"/>
                    </a:gs>
                  </a:gsLst>
                  <a:lin ang="5400000" scaled="1"/>
                  <a:tileRect/>
                </a:gradFill>
              </a:ln>
              <a:effectLst>
                <a:innerShdw blurRad="342900" dist="50800" dir="16200000">
                  <a:srgbClr val="7A4C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43" name="文本框 711"/>
            <p:cNvSpPr txBox="1"/>
            <p:nvPr/>
          </p:nvSpPr>
          <p:spPr>
            <a:xfrm>
              <a:off x="1347052" y="3052854"/>
              <a:ext cx="1018661" cy="535531"/>
            </a:xfrm>
            <a:prstGeom prst="rect">
              <a:avLst/>
            </a:prstGeom>
            <a:noFill/>
          </p:spPr>
          <p:txBody>
            <a:bodyPr wrap="square" rtlCol="0">
              <a:spAutoFit/>
            </a:bodyPr>
            <a:lstStyle/>
            <a:p>
              <a:pPr>
                <a:lnSpc>
                  <a:spcPct val="120000"/>
                </a:lnSpc>
              </a:pPr>
              <a:r>
                <a:rPr lang="en-US" altLang="zh-CN" sz="2400" dirty="0" smtClean="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4" name="文本框 711"/>
            <p:cNvSpPr txBox="1"/>
            <p:nvPr/>
          </p:nvSpPr>
          <p:spPr>
            <a:xfrm>
              <a:off x="837721" y="4216814"/>
              <a:ext cx="1018661" cy="497957"/>
            </a:xfrm>
            <a:prstGeom prst="rect">
              <a:avLst/>
            </a:prstGeom>
            <a:noFill/>
          </p:spPr>
          <p:txBody>
            <a:bodyPr wrap="square" rtlCol="0">
              <a:spAutoFit/>
            </a:bodyPr>
            <a:lstStyle/>
            <a:p>
              <a:pPr>
                <a:lnSpc>
                  <a:spcPct val="120000"/>
                </a:lnSpc>
              </a:pPr>
              <a:r>
                <a:rPr lang="en-US" altLang="zh-CN" sz="2400" dirty="0" smtClean="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5" name="文本框 711"/>
            <p:cNvSpPr txBox="1"/>
            <p:nvPr/>
          </p:nvSpPr>
          <p:spPr>
            <a:xfrm>
              <a:off x="1370311" y="5408902"/>
              <a:ext cx="830797" cy="535531"/>
            </a:xfrm>
            <a:prstGeom prst="rect">
              <a:avLst/>
            </a:prstGeom>
            <a:noFill/>
          </p:spPr>
          <p:txBody>
            <a:bodyPr wrap="square" rtlCol="0">
              <a:spAutoFit/>
            </a:bodyPr>
            <a:lstStyle/>
            <a:p>
              <a:pPr>
                <a:lnSpc>
                  <a:spcPct val="120000"/>
                </a:lnSpc>
              </a:pPr>
              <a:r>
                <a:rPr lang="en-US" altLang="zh-CN" sz="2400" dirty="0" smtClean="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任务实现</a:t>
            </a:r>
          </a:p>
        </p:txBody>
      </p:sp>
      <p:sp>
        <p:nvSpPr>
          <p:cNvPr id="30" name="TextBox 29"/>
          <p:cNvSpPr txBox="1"/>
          <p:nvPr/>
        </p:nvSpPr>
        <p:spPr>
          <a:xfrm>
            <a:off x="5656523" y="1520772"/>
            <a:ext cx="5347569"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先进的信息技术对各行各业的发展产生了巨大的影响</a:t>
            </a:r>
            <a:r>
              <a:rPr lang="zh-CN" altLang="en-US" sz="2000" dirty="0" smtClean="0">
                <a:latin typeface="+mn-ea"/>
                <a:cs typeface="+mn-ea"/>
                <a:sym typeface="Times New Roman" panose="02020603050405020304" pitchFamily="18" charset="0"/>
              </a:rPr>
              <a:t>。打</a:t>
            </a:r>
            <a:r>
              <a:rPr lang="zh-CN" altLang="en-US" sz="2000" dirty="0">
                <a:latin typeface="+mn-ea"/>
                <a:cs typeface="+mn-ea"/>
                <a:sym typeface="Times New Roman" panose="02020603050405020304" pitchFamily="18" charset="0"/>
              </a:rPr>
              <a:t>开央视网，搜索以“新一代信息技术”为主题的相关视频</a:t>
            </a:r>
            <a:r>
              <a:rPr lang="zh-CN" altLang="en-US" sz="2000" dirty="0" smtClean="0">
                <a:latin typeface="+mn-ea"/>
                <a:cs typeface="+mn-ea"/>
                <a:sym typeface="Times New Roman" panose="02020603050405020304" pitchFamily="18" charset="0"/>
              </a:rPr>
              <a:t>，如左图所示。</a:t>
            </a:r>
            <a:endParaRPr lang="en-US" altLang="zh-CN" sz="2000" dirty="0">
              <a:latin typeface="+mn-ea"/>
              <a:cs typeface="+mn-ea"/>
              <a:sym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431" y="1188925"/>
            <a:ext cx="3589002" cy="2141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079" y="4539916"/>
            <a:ext cx="708501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6712" y="3458493"/>
            <a:ext cx="10721675" cy="1477328"/>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在搜索结果中观看新一代信息技术与其他产业融合的相关视频，如“河北：推动新一代信息技术与制造业深度融合 助力工业转型升级”“走进雄安（三）新一代信息技术打造智慧之城”等视</a:t>
            </a:r>
            <a:r>
              <a:rPr lang="zh-CN" altLang="en-US" sz="2000" dirty="0" smtClean="0">
                <a:latin typeface="+mn-ea"/>
                <a:cs typeface="+mn-ea"/>
                <a:sym typeface="Times New Roman" panose="02020603050405020304" pitchFamily="18" charset="0"/>
              </a:rPr>
              <a:t>频，如下图所示。</a:t>
            </a:r>
            <a:endParaRPr lang="en-US" altLang="zh-CN" sz="2000" dirty="0">
              <a:latin typeface="+mn-ea"/>
              <a:cs typeface="+mn-ea"/>
              <a:sym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292" y="-2"/>
            <a:ext cx="11933776" cy="5301295"/>
          </a:xfrm>
          <a:prstGeom prst="rect">
            <a:avLst/>
          </a:prstGeom>
          <a:solidFill>
            <a:schemeClr val="tx1">
              <a:lumMod val="95000"/>
              <a:lumOff val="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2300926" y="0"/>
            <a:ext cx="4336612" cy="5048251"/>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052873" y="3553387"/>
            <a:ext cx="6356944" cy="1200329"/>
          </a:xfrm>
          <a:prstGeom prst="rect">
            <a:avLst/>
          </a:prstGeom>
          <a:noFill/>
        </p:spPr>
        <p:txBody>
          <a:bodyPr wrap="square" rtlCol="0">
            <a:spAutoFit/>
            <a:scene3d>
              <a:camera prst="orthographicFront"/>
              <a:lightRig rig="threePt" dir="t"/>
            </a:scene3d>
            <a:sp3d contourW="12700"/>
          </a:bodyPr>
          <a:lstStyle/>
          <a:p>
            <a:pPr lvl="0" algn="r">
              <a:defRPr/>
            </a:pPr>
            <a:r>
              <a:rPr lang="zh-CN" altLang="en-US" sz="7200" b="1" dirty="0">
                <a:solidFill>
                  <a:schemeClr val="accent2"/>
                </a:solidFill>
                <a:effectLst>
                  <a:outerShdw blurRad="419100" dist="38100" dir="2700000" algn="tl">
                    <a:srgbClr val="000000">
                      <a:alpha val="43137"/>
                    </a:srgbClr>
                  </a:outerShdw>
                </a:effectLst>
                <a:latin typeface="微软雅黑" panose="020B0503020204020204" pitchFamily="34" charset="-122"/>
              </a:rPr>
              <a:t>感谢聆听</a:t>
            </a:r>
            <a:endParaRPr kumimoji="0" lang="zh-CN" altLang="en-US" sz="7200" b="1" i="0" u="none" strike="noStrike" kern="1200" cap="none" spc="0" normalizeH="0" baseline="0" noProof="0" dirty="0">
              <a:ln>
                <a:noFill/>
              </a:ln>
              <a:solidFill>
                <a:schemeClr val="accent2"/>
              </a:solidFill>
              <a:effectLst>
                <a:outerShdw blurRad="419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0" name="任意多边形 19"/>
          <p:cNvSpPr/>
          <p:nvPr/>
        </p:nvSpPr>
        <p:spPr>
          <a:xfrm>
            <a:off x="-54292" y="1809749"/>
            <a:ext cx="4922244" cy="5048251"/>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244" h="5048251">
                <a:moveTo>
                  <a:pt x="0" y="0"/>
                </a:moveTo>
                <a:lnTo>
                  <a:pt x="1947941" y="0"/>
                </a:lnTo>
                <a:lnTo>
                  <a:pt x="4922244" y="2974304"/>
                </a:lnTo>
                <a:lnTo>
                  <a:pt x="2848297" y="5048251"/>
                </a:lnTo>
                <a:lnTo>
                  <a:pt x="0" y="50482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40703" y="5526346"/>
            <a:ext cx="3826336" cy="5232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8780" y="5629032"/>
            <a:ext cx="1638608" cy="341072"/>
          </a:xfrm>
          <a:prstGeom prst="rect">
            <a:avLst/>
          </a:prstGeom>
        </p:spPr>
      </p:pic>
      <p:sp>
        <p:nvSpPr>
          <p:cNvPr id="4" name="矩形 3"/>
          <p:cNvSpPr/>
          <p:nvPr/>
        </p:nvSpPr>
        <p:spPr>
          <a:xfrm>
            <a:off x="6637538" y="2907056"/>
            <a:ext cx="4669155" cy="646331"/>
          </a:xfrm>
          <a:prstGeom prst="rect">
            <a:avLst/>
          </a:prstGeom>
        </p:spPr>
        <p:txBody>
          <a:bodyPr wrap="square">
            <a:spAutoFit/>
          </a:bodyPr>
          <a:lstStyle/>
          <a:p>
            <a:pPr algn="r"/>
            <a:r>
              <a:rPr lang="zh-CN" altLang="en-US" dirty="0">
                <a:solidFill>
                  <a:schemeClr val="accent2"/>
                </a:solidFill>
              </a:rPr>
              <a:t>信息技术（基础模块）</a:t>
            </a:r>
          </a:p>
          <a:p>
            <a:pPr algn="r"/>
            <a:r>
              <a:rPr lang="zh-CN" altLang="en-US" dirty="0">
                <a:solidFill>
                  <a:schemeClr val="accent2"/>
                </a:solidFill>
              </a:rPr>
              <a:t>（</a:t>
            </a:r>
            <a:r>
              <a:rPr lang="en-US" altLang="zh-CN" dirty="0">
                <a:solidFill>
                  <a:schemeClr val="accent2"/>
                </a:solidFill>
              </a:rPr>
              <a:t>WPS Office</a:t>
            </a:r>
            <a:r>
              <a:rPr lang="zh-CN" altLang="en-US" dirty="0">
                <a:solidFill>
                  <a:schemeClr val="accent2"/>
                </a:solidFill>
              </a:rPr>
              <a:t>）（慕课版）</a:t>
            </a:r>
          </a:p>
        </p:txBody>
      </p:sp>
    </p:spTree>
    <p:extLst>
      <p:ext uri="{BB962C8B-B14F-4D97-AF65-F5344CB8AC3E}">
        <p14:creationId xmlns:p14="http://schemas.microsoft.com/office/powerpoint/2010/main" val="740650104"/>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bwMode="auto">
          <a:xfrm>
            <a:off x="0" y="1538514"/>
            <a:ext cx="12192000" cy="5319486"/>
          </a:xfrm>
          <a:prstGeom prst="rect">
            <a:avLst/>
          </a:prstGeom>
          <a:solidFill>
            <a:schemeClr val="accent3">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70" name="直接连接符 69"/>
          <p:cNvCxnSpPr/>
          <p:nvPr/>
        </p:nvCxnSpPr>
        <p:spPr bwMode="auto">
          <a:xfrm flipH="1">
            <a:off x="667657" y="5524215"/>
            <a:ext cx="3790920"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flipH="1">
            <a:off x="667657" y="2480962"/>
            <a:ext cx="3790920"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flipH="1">
            <a:off x="667657" y="3880938"/>
            <a:ext cx="3790920"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Shape 120"/>
          <p:cNvSpPr/>
          <p:nvPr/>
        </p:nvSpPr>
        <p:spPr>
          <a:xfrm rot="912886" flipH="1">
            <a:off x="4761216" y="2756016"/>
            <a:ext cx="2770127" cy="21298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p>
        </p:txBody>
      </p:sp>
      <p:sp>
        <p:nvSpPr>
          <p:cNvPr id="8" name="Shape 122"/>
          <p:cNvSpPr/>
          <p:nvPr/>
        </p:nvSpPr>
        <p:spPr>
          <a:xfrm rot="20623009">
            <a:off x="5057716" y="3476812"/>
            <a:ext cx="2156946" cy="212983"/>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p>
        </p:txBody>
      </p:sp>
      <p:grpSp>
        <p:nvGrpSpPr>
          <p:cNvPr id="21" name="Group 138"/>
          <p:cNvGrpSpPr/>
          <p:nvPr/>
        </p:nvGrpSpPr>
        <p:grpSpPr>
          <a:xfrm>
            <a:off x="4302293" y="1869590"/>
            <a:ext cx="1067175" cy="1067174"/>
            <a:chOff x="0" y="0"/>
            <a:chExt cx="1270000" cy="1270000"/>
          </a:xfrm>
        </p:grpSpPr>
        <p:sp>
          <p:nvSpPr>
            <p:cNvPr id="22" name="Shape 135"/>
            <p:cNvSpPr/>
            <p:nvPr/>
          </p:nvSpPr>
          <p:spPr>
            <a:xfrm>
              <a:off x="0" y="0"/>
              <a:ext cx="1270000" cy="1270000"/>
            </a:xfrm>
            <a:prstGeom prst="ellipse">
              <a:avLst/>
            </a:prstGeom>
            <a:solidFill>
              <a:schemeClr val="accent1">
                <a:hueOff val="-78595"/>
                <a:satOff val="12505"/>
                <a:lumOff val="13871"/>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23" name="Shape 136"/>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lgn="r">
                <a:defRPr>
                  <a:solidFill>
                    <a:srgbClr val="FFFFFF"/>
                  </a:solidFill>
                </a:defRPr>
              </a:pPr>
              <a:endParaRPr/>
            </a:p>
          </p:txBody>
        </p:sp>
        <p:pic>
          <p:nvPicPr>
            <p:cNvPr id="24" name="pasted-image.pdf"/>
            <p:cNvPicPr>
              <a:picLocks noChangeAspect="1"/>
            </p:cNvPicPr>
            <p:nvPr/>
          </p:nvPicPr>
          <p:blipFill>
            <a:blip r:embed="rId2"/>
            <a:stretch>
              <a:fillRect/>
            </a:stretch>
          </p:blipFill>
          <p:spPr>
            <a:xfrm>
              <a:off x="400501" y="416289"/>
              <a:ext cx="468998" cy="437422"/>
            </a:xfrm>
            <a:prstGeom prst="rect">
              <a:avLst/>
            </a:prstGeom>
            <a:ln w="12700" cap="flat">
              <a:noFill/>
              <a:miter lim="400000"/>
              <a:headEnd/>
              <a:tailEnd/>
            </a:ln>
            <a:effectLst/>
          </p:spPr>
        </p:pic>
      </p:grpSp>
      <p:sp>
        <p:nvSpPr>
          <p:cNvPr id="34" name="Shape 148"/>
          <p:cNvSpPr/>
          <p:nvPr/>
        </p:nvSpPr>
        <p:spPr>
          <a:xfrm>
            <a:off x="934041" y="2043238"/>
            <a:ext cx="2154436" cy="410369"/>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ea"/>
                <a:ea typeface="+mn-ea"/>
              </a:rPr>
              <a:t>海量图书方便查询</a:t>
            </a:r>
            <a:endParaRPr dirty="0">
              <a:latin typeface="+mn-ea"/>
              <a:ea typeface="+mn-ea"/>
            </a:endParaRPr>
          </a:p>
        </p:txBody>
      </p:sp>
      <p:sp>
        <p:nvSpPr>
          <p:cNvPr id="35" name="Shape 149"/>
          <p:cNvSpPr/>
          <p:nvPr/>
        </p:nvSpPr>
        <p:spPr>
          <a:xfrm>
            <a:off x="934041" y="3448869"/>
            <a:ext cx="1641475" cy="410369"/>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ea"/>
                <a:ea typeface="+mn-ea"/>
              </a:rPr>
              <a:t>免费申请样书</a:t>
            </a:r>
            <a:endParaRPr dirty="0">
              <a:latin typeface="+mn-ea"/>
              <a:ea typeface="+mn-ea"/>
            </a:endParaRPr>
          </a:p>
        </p:txBody>
      </p:sp>
      <p:sp>
        <p:nvSpPr>
          <p:cNvPr id="36" name="Shape 150"/>
          <p:cNvSpPr/>
          <p:nvPr/>
        </p:nvSpPr>
        <p:spPr>
          <a:xfrm>
            <a:off x="934041" y="5095279"/>
            <a:ext cx="1641475" cy="410369"/>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ea"/>
                <a:ea typeface="+mn-ea"/>
              </a:rPr>
              <a:t>下载配套资源</a:t>
            </a:r>
            <a:endParaRPr dirty="0">
              <a:latin typeface="+mn-ea"/>
              <a:ea typeface="+mn-ea"/>
            </a:endParaRPr>
          </a:p>
        </p:txBody>
      </p:sp>
      <p:sp>
        <p:nvSpPr>
          <p:cNvPr id="37" name="Shape 151"/>
          <p:cNvSpPr/>
          <p:nvPr/>
        </p:nvSpPr>
        <p:spPr>
          <a:xfrm>
            <a:off x="10071620" y="2780307"/>
            <a:ext cx="1128514" cy="410369"/>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ea"/>
                <a:ea typeface="+mn-ea"/>
              </a:rPr>
              <a:t>优惠购书</a:t>
            </a:r>
            <a:endParaRPr dirty="0">
              <a:latin typeface="+mn-ea"/>
              <a:ea typeface="+mn-ea"/>
            </a:endParaRPr>
          </a:p>
        </p:txBody>
      </p:sp>
      <p:sp>
        <p:nvSpPr>
          <p:cNvPr id="38" name="Shape 152"/>
          <p:cNvSpPr/>
          <p:nvPr/>
        </p:nvSpPr>
        <p:spPr>
          <a:xfrm>
            <a:off x="10071620" y="4481714"/>
            <a:ext cx="1128514" cy="410369"/>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ea"/>
                <a:ea typeface="+mn-ea"/>
              </a:rPr>
              <a:t>成为作者</a:t>
            </a:r>
            <a:endParaRPr dirty="0">
              <a:latin typeface="+mn-ea"/>
              <a:ea typeface="+mn-ea"/>
            </a:endParaRPr>
          </a:p>
        </p:txBody>
      </p:sp>
      <p:sp>
        <p:nvSpPr>
          <p:cNvPr id="48" name="Shape 162"/>
          <p:cNvSpPr/>
          <p:nvPr/>
        </p:nvSpPr>
        <p:spPr>
          <a:xfrm>
            <a:off x="9210622" y="1881006"/>
            <a:ext cx="102657" cy="318036"/>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p>
        </p:txBody>
      </p:sp>
      <p:sp>
        <p:nvSpPr>
          <p:cNvPr id="49" name="Shape 163"/>
          <p:cNvSpPr/>
          <p:nvPr/>
        </p:nvSpPr>
        <p:spPr>
          <a:xfrm>
            <a:off x="10903194" y="2156658"/>
            <a:ext cx="102657" cy="318036"/>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p>
        </p:txBody>
      </p:sp>
      <p:pic>
        <p:nvPicPr>
          <p:cNvPr id="50" name="pasted-image.pdf"/>
          <p:cNvPicPr>
            <a:picLocks noChangeAspect="1"/>
          </p:cNvPicPr>
          <p:nvPr/>
        </p:nvPicPr>
        <p:blipFill>
          <a:blip r:embed="rId3"/>
          <a:stretch>
            <a:fillRect/>
          </a:stretch>
        </p:blipFill>
        <p:spPr>
          <a:xfrm>
            <a:off x="484197" y="417830"/>
            <a:ext cx="3756551" cy="978939"/>
          </a:xfrm>
          <a:prstGeom prst="rect">
            <a:avLst/>
          </a:prstGeom>
          <a:ln w="12700">
            <a:miter lim="400000"/>
            <a:headEnd/>
            <a:tailEnd/>
          </a:ln>
        </p:spPr>
      </p:pic>
      <p:sp>
        <p:nvSpPr>
          <p:cNvPr id="51" name="Shape 165"/>
          <p:cNvSpPr/>
          <p:nvPr/>
        </p:nvSpPr>
        <p:spPr>
          <a:xfrm>
            <a:off x="4733105" y="378949"/>
            <a:ext cx="6419247" cy="1056700"/>
          </a:xfrm>
          <a:prstGeom prst="rect">
            <a:avLst/>
          </a:prstGeom>
          <a:ln w="12700">
            <a:miter lim="400000"/>
          </a:ln>
        </p:spPr>
        <p:txBody>
          <a:bodyPr wrap="squar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sz="2000" dirty="0">
              <a:latin typeface="+mn-ea"/>
              <a:ea typeface="+mn-ea"/>
            </a:endParaRPr>
          </a:p>
          <a:p>
            <a:pPr algn="l">
              <a:defRPr sz="1400">
                <a:solidFill>
                  <a:srgbClr val="000000"/>
                </a:solidFill>
                <a:latin typeface="FZLTXIHJW-GB1-0"/>
                <a:ea typeface="FZLTXIHJW-GB1-0"/>
                <a:cs typeface="FZLTXIHJW-GB1-0"/>
                <a:sym typeface="FZLTXIHJW-GB1-0"/>
              </a:defRPr>
            </a:pPr>
            <a:r>
              <a:rPr lang="zh-CN" altLang="en-US" sz="2000" dirty="0">
                <a:latin typeface="+mn-ea"/>
                <a:ea typeface="+mn-ea"/>
              </a:rPr>
              <a:t>更多</a:t>
            </a:r>
            <a:r>
              <a:rPr lang="zh-CN" altLang="en-US" sz="2000" b="1" dirty="0">
                <a:latin typeface="+mn-ea"/>
                <a:ea typeface="+mn-ea"/>
              </a:rPr>
              <a:t>样书申请和资源下载</a:t>
            </a:r>
            <a:r>
              <a:rPr lang="zh-CN" altLang="en-US" sz="2000" dirty="0">
                <a:latin typeface="+mn-ea"/>
                <a:ea typeface="+mn-ea"/>
              </a:rPr>
              <a:t>需求，请登录人邮教育社区（</a:t>
            </a:r>
            <a:r>
              <a:rPr lang="en-US" altLang="zh-CN" sz="2000" dirty="0">
                <a:latin typeface="+mn-ea"/>
                <a:ea typeface="+mn-ea"/>
              </a:rPr>
              <a:t>www.ryjiaoyu.com)</a:t>
            </a:r>
            <a:endParaRPr sz="2000" dirty="0">
              <a:latin typeface="+mn-ea"/>
              <a:ea typeface="+mn-ea"/>
            </a:endParaRPr>
          </a:p>
        </p:txBody>
      </p:sp>
      <p:grpSp>
        <p:nvGrpSpPr>
          <p:cNvPr id="55" name="组合 54"/>
          <p:cNvGrpSpPr/>
          <p:nvPr/>
        </p:nvGrpSpPr>
        <p:grpSpPr>
          <a:xfrm>
            <a:off x="6994693" y="2686562"/>
            <a:ext cx="1067175" cy="1067174"/>
            <a:chOff x="6933148" y="4374243"/>
            <a:chExt cx="1270001" cy="1270000"/>
          </a:xfrm>
        </p:grpSpPr>
        <p:sp>
          <p:nvSpPr>
            <p:cNvPr id="52" name="Shape 166"/>
            <p:cNvSpPr/>
            <p:nvPr/>
          </p:nvSpPr>
          <p:spPr>
            <a:xfrm>
              <a:off x="6933148" y="4374243"/>
              <a:ext cx="1270001" cy="1270000"/>
            </a:xfrm>
            <a:prstGeom prst="ellipse">
              <a:avLst/>
            </a:prstGeom>
            <a:solidFill>
              <a:schemeClr val="accent2">
                <a:hueOff val="50042"/>
                <a:satOff val="8963"/>
                <a:lumOff val="14616"/>
              </a:schemeClr>
            </a:solidFill>
            <a:ln w="12700">
              <a:miter lim="400000"/>
            </a:ln>
          </p:spPr>
          <p:txBody>
            <a:bodyPr lIns="50800" tIns="50800" rIns="50800" bIns="50800" anchor="ctr"/>
            <a:lstStyle/>
            <a:p>
              <a:pPr>
                <a:defRPr>
                  <a:solidFill>
                    <a:srgbClr val="FFFFFF"/>
                  </a:solidFill>
                </a:defRPr>
              </a:pPr>
              <a:endParaRPr/>
            </a:p>
          </p:txBody>
        </p:sp>
        <p:sp>
          <p:nvSpPr>
            <p:cNvPr id="53" name="Shape 167"/>
            <p:cNvSpPr/>
            <p:nvPr/>
          </p:nvSpPr>
          <p:spPr>
            <a:xfrm>
              <a:off x="7135975" y="4577069"/>
              <a:ext cx="864348" cy="864348"/>
            </a:xfrm>
            <a:prstGeom prst="ellipse">
              <a:avLst/>
            </a:prstGeom>
            <a:solidFill>
              <a:srgbClr val="FFFFFF"/>
            </a:solidFill>
            <a:ln w="12700">
              <a:miter lim="400000"/>
            </a:ln>
          </p:spPr>
          <p:txBody>
            <a:bodyPr lIns="50800" tIns="50800" rIns="50800" bIns="50800" anchor="ctr"/>
            <a:lstStyle/>
            <a:p>
              <a:pPr>
                <a:defRPr>
                  <a:solidFill>
                    <a:srgbClr val="FFFFFF"/>
                  </a:solidFill>
                </a:defRPr>
              </a:pPr>
              <a:endParaRPr/>
            </a:p>
          </p:txBody>
        </p:sp>
        <p:pic>
          <p:nvPicPr>
            <p:cNvPr id="54" name="pasted-image.pdf"/>
            <p:cNvPicPr>
              <a:picLocks noChangeAspect="1"/>
            </p:cNvPicPr>
            <p:nvPr/>
          </p:nvPicPr>
          <p:blipFill>
            <a:blip r:embed="rId4"/>
            <a:stretch>
              <a:fillRect/>
            </a:stretch>
          </p:blipFill>
          <p:spPr>
            <a:xfrm>
              <a:off x="7301327" y="4756861"/>
              <a:ext cx="533645" cy="504764"/>
            </a:xfrm>
            <a:prstGeom prst="rect">
              <a:avLst/>
            </a:prstGeom>
            <a:ln w="12700">
              <a:miter lim="400000"/>
              <a:headEnd/>
              <a:tailEnd/>
            </a:ln>
          </p:spPr>
        </p:pic>
      </p:grpSp>
      <p:sp>
        <p:nvSpPr>
          <p:cNvPr id="56" name="Shape 120"/>
          <p:cNvSpPr/>
          <p:nvPr/>
        </p:nvSpPr>
        <p:spPr>
          <a:xfrm rot="1370647" flipH="1">
            <a:off x="4744559" y="4271547"/>
            <a:ext cx="2770127" cy="21298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p>
        </p:txBody>
      </p:sp>
      <p:sp>
        <p:nvSpPr>
          <p:cNvPr id="57" name="Shape 122"/>
          <p:cNvSpPr/>
          <p:nvPr/>
        </p:nvSpPr>
        <p:spPr>
          <a:xfrm rot="21144047">
            <a:off x="5029896" y="4971735"/>
            <a:ext cx="2156946" cy="212983"/>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p>
        </p:txBody>
      </p:sp>
      <p:grpSp>
        <p:nvGrpSpPr>
          <p:cNvPr id="9" name="Group 126"/>
          <p:cNvGrpSpPr/>
          <p:nvPr/>
        </p:nvGrpSpPr>
        <p:grpSpPr>
          <a:xfrm>
            <a:off x="4266548" y="3364528"/>
            <a:ext cx="1067175" cy="1067175"/>
            <a:chOff x="0" y="0"/>
            <a:chExt cx="1270000" cy="1270000"/>
          </a:xfrm>
        </p:grpSpPr>
        <p:sp>
          <p:nvSpPr>
            <p:cNvPr id="10" name="Shape 123"/>
            <p:cNvSpPr/>
            <p:nvPr/>
          </p:nvSpPr>
          <p:spPr>
            <a:xfrm>
              <a:off x="0" y="0"/>
              <a:ext cx="1270000" cy="1270000"/>
            </a:xfrm>
            <a:prstGeom prst="ellipse">
              <a:avLst/>
            </a:prstGeom>
            <a:solidFill>
              <a:srgbClr val="0AB79B"/>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 name="Shape 124"/>
            <p:cNvSpPr/>
            <p:nvPr/>
          </p:nvSpPr>
          <p:spPr>
            <a:xfrm>
              <a:off x="202826" y="193691"/>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700">
                  <a:solidFill>
                    <a:srgbClr val="FFFFFF"/>
                  </a:solidFill>
                </a:defRPr>
              </a:pPr>
              <a:endParaRPr/>
            </a:p>
          </p:txBody>
        </p:sp>
        <p:pic>
          <p:nvPicPr>
            <p:cNvPr id="12" name="pasted-image.pdf"/>
            <p:cNvPicPr>
              <a:picLocks noChangeAspect="1"/>
            </p:cNvPicPr>
            <p:nvPr/>
          </p:nvPicPr>
          <p:blipFill>
            <a:blip r:embed="rId5"/>
            <a:stretch>
              <a:fillRect/>
            </a:stretch>
          </p:blipFill>
          <p:spPr>
            <a:xfrm>
              <a:off x="377088" y="373483"/>
              <a:ext cx="515823" cy="504765"/>
            </a:xfrm>
            <a:prstGeom prst="rect">
              <a:avLst/>
            </a:prstGeom>
            <a:ln w="12700" cap="flat">
              <a:noFill/>
              <a:miter lim="400000"/>
              <a:headEnd/>
              <a:tailEnd/>
            </a:ln>
            <a:effectLst/>
          </p:spPr>
        </p:pic>
      </p:grpSp>
      <p:sp>
        <p:nvSpPr>
          <p:cNvPr id="60" name="TextBox 59"/>
          <p:cNvSpPr txBox="1"/>
          <p:nvPr/>
        </p:nvSpPr>
        <p:spPr>
          <a:xfrm>
            <a:off x="768791" y="2547597"/>
            <a:ext cx="3709896" cy="369332"/>
          </a:xfrm>
          <a:prstGeom prst="rect">
            <a:avLst/>
          </a:prstGeom>
          <a:noFill/>
        </p:spPr>
        <p:txBody>
          <a:bodyPr wrap="square" rtlCol="0">
            <a:spAutoFit/>
          </a:bodyPr>
          <a:lstStyle/>
          <a:p>
            <a:r>
              <a:rPr lang="zh-CN" altLang="en-US" dirty="0">
                <a:latin typeface="+mn-ea"/>
                <a:ea typeface="+mn-ea"/>
              </a:rPr>
              <a:t>囊括各大品类，您想要的应有尽有</a:t>
            </a:r>
          </a:p>
        </p:txBody>
      </p:sp>
      <p:cxnSp>
        <p:nvCxnSpPr>
          <p:cNvPr id="65" name="直接连接符 64"/>
          <p:cNvCxnSpPr/>
          <p:nvPr/>
        </p:nvCxnSpPr>
        <p:spPr bwMode="auto">
          <a:xfrm>
            <a:off x="8061868" y="3232596"/>
            <a:ext cx="3408424"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连接符 65"/>
          <p:cNvCxnSpPr/>
          <p:nvPr/>
        </p:nvCxnSpPr>
        <p:spPr bwMode="auto">
          <a:xfrm>
            <a:off x="7942728" y="4903012"/>
            <a:ext cx="3527564"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30"/>
          <p:cNvGrpSpPr/>
          <p:nvPr/>
        </p:nvGrpSpPr>
        <p:grpSpPr>
          <a:xfrm>
            <a:off x="4320809" y="4972206"/>
            <a:ext cx="1067175" cy="1067175"/>
            <a:chOff x="0" y="0"/>
            <a:chExt cx="1270000" cy="1270000"/>
          </a:xfrm>
        </p:grpSpPr>
        <p:sp>
          <p:nvSpPr>
            <p:cNvPr id="14" name="Shape 127"/>
            <p:cNvSpPr/>
            <p:nvPr/>
          </p:nvSpPr>
          <p:spPr>
            <a:xfrm>
              <a:off x="0" y="0"/>
              <a:ext cx="1270000" cy="1270000"/>
            </a:xfrm>
            <a:prstGeom prst="ellipse">
              <a:avLst/>
            </a:prstGeom>
            <a:solidFill>
              <a:schemeClr val="accent6">
                <a:hueOff val="-193447"/>
                <a:satOff val="3713"/>
                <a:lumOff val="11329"/>
                <a:alpha val="90000"/>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5" name="Shape 128"/>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pic>
          <p:nvPicPr>
            <p:cNvPr id="16" name="pasted-image.pdf"/>
            <p:cNvPicPr>
              <a:picLocks noChangeAspect="1"/>
            </p:cNvPicPr>
            <p:nvPr/>
          </p:nvPicPr>
          <p:blipFill>
            <a:blip r:embed="rId6"/>
            <a:stretch>
              <a:fillRect/>
            </a:stretch>
          </p:blipFill>
          <p:spPr>
            <a:xfrm>
              <a:off x="377088" y="376184"/>
              <a:ext cx="515823" cy="517633"/>
            </a:xfrm>
            <a:prstGeom prst="rect">
              <a:avLst/>
            </a:prstGeom>
            <a:ln w="12700" cap="flat">
              <a:noFill/>
              <a:miter lim="400000"/>
              <a:headEnd/>
              <a:tailEnd/>
            </a:ln>
            <a:effectLst/>
          </p:spPr>
        </p:pic>
      </p:grpSp>
      <p:grpSp>
        <p:nvGrpSpPr>
          <p:cNvPr id="17" name="Group 134"/>
          <p:cNvGrpSpPr/>
          <p:nvPr/>
        </p:nvGrpSpPr>
        <p:grpSpPr>
          <a:xfrm>
            <a:off x="6994693" y="4397832"/>
            <a:ext cx="1067175" cy="1067174"/>
            <a:chOff x="0" y="0"/>
            <a:chExt cx="1270000" cy="1270000"/>
          </a:xfrm>
        </p:grpSpPr>
        <p:sp>
          <p:nvSpPr>
            <p:cNvPr id="18" name="Shape 131"/>
            <p:cNvSpPr/>
            <p:nvPr/>
          </p:nvSpPr>
          <p:spPr>
            <a:xfrm>
              <a:off x="0" y="0"/>
              <a:ext cx="1270000" cy="1270000"/>
            </a:xfrm>
            <a:prstGeom prst="ellipse">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9" name="Shape 132"/>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pic>
          <p:nvPicPr>
            <p:cNvPr id="20" name="pasted-image.pdf"/>
            <p:cNvPicPr>
              <a:picLocks noChangeAspect="1"/>
            </p:cNvPicPr>
            <p:nvPr/>
          </p:nvPicPr>
          <p:blipFill>
            <a:blip r:embed="rId7"/>
            <a:stretch>
              <a:fillRect/>
            </a:stretch>
          </p:blipFill>
          <p:spPr>
            <a:xfrm>
              <a:off x="458105" y="376184"/>
              <a:ext cx="353790" cy="517633"/>
            </a:xfrm>
            <a:prstGeom prst="rect">
              <a:avLst/>
            </a:prstGeom>
            <a:ln w="12700" cap="flat">
              <a:noFill/>
              <a:miter lim="400000"/>
              <a:headEnd/>
              <a:tailEnd/>
            </a:ln>
            <a:effectLst/>
          </p:spPr>
        </p:pic>
      </p:grpSp>
      <p:sp>
        <p:nvSpPr>
          <p:cNvPr id="71" name="TextBox 70"/>
          <p:cNvSpPr txBox="1"/>
          <p:nvPr/>
        </p:nvSpPr>
        <p:spPr>
          <a:xfrm>
            <a:off x="928936" y="3946553"/>
            <a:ext cx="3709896" cy="646331"/>
          </a:xfrm>
          <a:prstGeom prst="rect">
            <a:avLst/>
          </a:prstGeom>
          <a:noFill/>
        </p:spPr>
        <p:txBody>
          <a:bodyPr wrap="square" rtlCol="0">
            <a:spAutoFit/>
          </a:bodyPr>
          <a:lstStyle/>
          <a:p>
            <a:r>
              <a:rPr lang="zh-CN" altLang="en-US" dirty="0">
                <a:latin typeface="+mn-ea"/>
                <a:ea typeface="+mn-ea"/>
              </a:rPr>
              <a:t>教师免费申请样书，</a:t>
            </a:r>
            <a:endParaRPr lang="en-US" altLang="zh-CN" dirty="0">
              <a:latin typeface="+mn-ea"/>
              <a:ea typeface="+mn-ea"/>
            </a:endParaRPr>
          </a:p>
          <a:p>
            <a:r>
              <a:rPr lang="zh-CN" altLang="en-US" dirty="0">
                <a:latin typeface="+mn-ea"/>
                <a:ea typeface="+mn-ea"/>
              </a:rPr>
              <a:t>我们将安排快递迅速送达</a:t>
            </a:r>
          </a:p>
        </p:txBody>
      </p:sp>
      <p:sp>
        <p:nvSpPr>
          <p:cNvPr id="72" name="TextBox 71"/>
          <p:cNvSpPr txBox="1"/>
          <p:nvPr/>
        </p:nvSpPr>
        <p:spPr>
          <a:xfrm>
            <a:off x="893191" y="5577716"/>
            <a:ext cx="4123666" cy="923330"/>
          </a:xfrm>
          <a:prstGeom prst="rect">
            <a:avLst/>
          </a:prstGeom>
          <a:noFill/>
        </p:spPr>
        <p:txBody>
          <a:bodyPr wrap="square" rtlCol="0">
            <a:spAutoFit/>
          </a:bodyPr>
          <a:lstStyle/>
          <a:p>
            <a:r>
              <a:rPr lang="zh-CN" altLang="en-US" dirty="0">
                <a:latin typeface="+mn-ea"/>
                <a:ea typeface="+mn-ea"/>
              </a:rPr>
              <a:t>教学视频、</a:t>
            </a:r>
            <a:r>
              <a:rPr lang="en-US" altLang="zh-CN" dirty="0">
                <a:latin typeface="+mn-ea"/>
                <a:ea typeface="+mn-ea"/>
              </a:rPr>
              <a:t>PPT</a:t>
            </a:r>
            <a:r>
              <a:rPr lang="zh-CN" altLang="en-US" dirty="0">
                <a:latin typeface="+mn-ea"/>
                <a:ea typeface="+mn-ea"/>
              </a:rPr>
              <a:t>课件、教学案例、</a:t>
            </a:r>
            <a:endParaRPr lang="en-US" altLang="zh-CN" dirty="0">
              <a:latin typeface="+mn-ea"/>
              <a:ea typeface="+mn-ea"/>
            </a:endParaRPr>
          </a:p>
          <a:p>
            <a:r>
              <a:rPr lang="zh-CN" altLang="en-US" dirty="0">
                <a:latin typeface="+mn-ea"/>
                <a:ea typeface="+mn-ea"/>
              </a:rPr>
              <a:t>习题答案、模拟试卷等丰富资源</a:t>
            </a:r>
          </a:p>
          <a:p>
            <a:r>
              <a:rPr lang="zh-CN" altLang="en-US" dirty="0">
                <a:latin typeface="+mn-ea"/>
                <a:ea typeface="+mn-ea"/>
              </a:rPr>
              <a:t>免费下载</a:t>
            </a:r>
          </a:p>
        </p:txBody>
      </p:sp>
      <p:sp>
        <p:nvSpPr>
          <p:cNvPr id="73" name="TextBox 72"/>
          <p:cNvSpPr txBox="1"/>
          <p:nvPr/>
        </p:nvSpPr>
        <p:spPr>
          <a:xfrm>
            <a:off x="8760222" y="3244109"/>
            <a:ext cx="2626598" cy="646331"/>
          </a:xfrm>
          <a:prstGeom prst="rect">
            <a:avLst/>
          </a:prstGeom>
          <a:noFill/>
        </p:spPr>
        <p:txBody>
          <a:bodyPr wrap="square" rtlCol="0">
            <a:spAutoFit/>
          </a:bodyPr>
          <a:lstStyle/>
          <a:p>
            <a:pPr algn="r"/>
            <a:r>
              <a:rPr lang="zh-CN" altLang="en-US" dirty="0">
                <a:latin typeface="+mn-ea"/>
                <a:ea typeface="+mn-ea"/>
              </a:rPr>
              <a:t>教师可以申请最低折扣</a:t>
            </a:r>
          </a:p>
          <a:p>
            <a:pPr algn="r"/>
            <a:r>
              <a:rPr lang="zh-CN" altLang="en-US" dirty="0">
                <a:latin typeface="+mn-ea"/>
                <a:ea typeface="+mn-ea"/>
              </a:rPr>
              <a:t>学生直接优惠购买图书</a:t>
            </a:r>
          </a:p>
        </p:txBody>
      </p:sp>
      <p:sp>
        <p:nvSpPr>
          <p:cNvPr id="74" name="TextBox 73"/>
          <p:cNvSpPr txBox="1"/>
          <p:nvPr/>
        </p:nvSpPr>
        <p:spPr>
          <a:xfrm>
            <a:off x="8200571" y="4993681"/>
            <a:ext cx="3269721" cy="923330"/>
          </a:xfrm>
          <a:prstGeom prst="rect">
            <a:avLst/>
          </a:prstGeom>
          <a:noFill/>
        </p:spPr>
        <p:txBody>
          <a:bodyPr wrap="square" rtlCol="0">
            <a:spAutoFit/>
          </a:bodyPr>
          <a:lstStyle/>
          <a:p>
            <a:pPr algn="r"/>
            <a:r>
              <a:rPr lang="zh-CN" altLang="en-US" dirty="0">
                <a:latin typeface="+mn-ea"/>
                <a:ea typeface="+mn-ea"/>
              </a:rPr>
              <a:t>欢迎写文章／投稿，我们强大的编辑团队将为您提供专业和高效的编辑出版服务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13099" y="2002971"/>
            <a:ext cx="9728207" cy="3374718"/>
          </a:xfrm>
          <a:prstGeom prst="rect">
            <a:avLst/>
          </a:prstGeom>
          <a:solidFill>
            <a:schemeClr val="bg1"/>
          </a:solid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887181" y="2702582"/>
            <a:ext cx="329784" cy="2675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318772" y="2738958"/>
            <a:ext cx="1401277" cy="0"/>
          </a:xfrm>
          <a:prstGeom prst="line">
            <a:avLst/>
          </a:prstGeom>
          <a:ln w="25400" cap="rnd">
            <a:solidFill>
              <a:schemeClr val="accent5">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16965" y="2205266"/>
            <a:ext cx="1885050" cy="497316"/>
          </a:xfrm>
          <a:prstGeom prst="rect">
            <a:avLst/>
          </a:prstGeom>
        </p:spPr>
        <p:txBody>
          <a:bodyPr wrap="square">
            <a:spAutoFit/>
          </a:bodyPr>
          <a:lstStyle/>
          <a:p>
            <a:pPr algn="just">
              <a:lnSpc>
                <a:spcPct val="120000"/>
              </a:lnSpc>
            </a:pPr>
            <a:r>
              <a:rPr lang="zh-CN" altLang="en-US" sz="2400" b="1" dirty="0">
                <a:solidFill>
                  <a:schemeClr val="tx1">
                    <a:lumMod val="65000"/>
                    <a:lumOff val="35000"/>
                  </a:schemeClr>
                </a:solidFill>
              </a:rPr>
              <a:t>技术分析</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0" y="0"/>
            <a:ext cx="3596749" cy="1141756"/>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8812" y="299314"/>
            <a:ext cx="203132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chemeClr val="accent3"/>
                </a:solidFill>
                <a:latin typeface="+mn-ea"/>
                <a:cs typeface="经典综艺体简" panose="02010609000101010101" pitchFamily="49" charset="-122"/>
              </a:rPr>
              <a:t>技术分</a:t>
            </a:r>
            <a:r>
              <a:rPr lang="zh-CN" altLang="en-US" sz="3600" b="1" dirty="0" smtClean="0">
                <a:solidFill>
                  <a:schemeClr val="accent3"/>
                </a:solidFill>
                <a:latin typeface="+mn-ea"/>
                <a:cs typeface="经典综艺体简" panose="02010609000101010101" pitchFamily="49" charset="-122"/>
              </a:rPr>
              <a:t>析</a:t>
            </a:r>
            <a:endParaRPr lang="zh-CN" altLang="en-US" sz="3600" b="1" dirty="0">
              <a:solidFill>
                <a:schemeClr val="accent3"/>
              </a:solidFill>
              <a:latin typeface="+mn-ea"/>
              <a:cs typeface="经典综艺体简" panose="02010609000101010101" pitchFamily="49" charset="-122"/>
            </a:endParaRPr>
          </a:p>
        </p:txBody>
      </p:sp>
      <p:sp>
        <p:nvSpPr>
          <p:cNvPr id="21" name="文本框 11"/>
          <p:cNvSpPr txBox="1"/>
          <p:nvPr/>
        </p:nvSpPr>
        <p:spPr>
          <a:xfrm>
            <a:off x="5143657" y="534841"/>
            <a:ext cx="5299753"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chemeClr val="tx1">
                    <a:lumMod val="85000"/>
                    <a:lumOff val="15000"/>
                  </a:schemeClr>
                </a:solidFill>
              </a:rPr>
              <a:t>新一代信息技术的基本概念</a:t>
            </a:r>
          </a:p>
        </p:txBody>
      </p:sp>
      <p:sp>
        <p:nvSpPr>
          <p:cNvPr id="22" name="TextBox 21"/>
          <p:cNvSpPr txBox="1"/>
          <p:nvPr/>
        </p:nvSpPr>
        <p:spPr>
          <a:xfrm>
            <a:off x="3776964" y="535681"/>
            <a:ext cx="1366694" cy="523220"/>
          </a:xfrm>
          <a:prstGeom prst="rect">
            <a:avLst/>
          </a:prstGeom>
          <a:noFill/>
          <a:ln>
            <a:noFill/>
          </a:ln>
        </p:spPr>
        <p:txBody>
          <a:bodyPr wrap="square" rtlCol="0">
            <a:spAutoFit/>
          </a:bodyPr>
          <a:lstStyle/>
          <a:p>
            <a:r>
              <a:rPr lang="zh-CN" altLang="en-US" sz="2800" dirty="0">
                <a:solidFill>
                  <a:schemeClr val="tx1">
                    <a:lumMod val="85000"/>
                    <a:lumOff val="15000"/>
                  </a:schemeClr>
                </a:solidFill>
              </a:rPr>
              <a:t>任务一</a:t>
            </a:r>
            <a:endParaRPr lang="en-US" altLang="zh-CN" sz="2800" dirty="0">
              <a:solidFill>
                <a:schemeClr val="tx1">
                  <a:lumMod val="85000"/>
                  <a:lumOff val="15000"/>
                </a:schemeClr>
              </a:solidFill>
            </a:endParaRPr>
          </a:p>
        </p:txBody>
      </p:sp>
      <p:sp>
        <p:nvSpPr>
          <p:cNvPr id="2" name="矩形 1"/>
          <p:cNvSpPr/>
          <p:nvPr/>
        </p:nvSpPr>
        <p:spPr>
          <a:xfrm>
            <a:off x="3776964" y="2811982"/>
            <a:ext cx="4801314" cy="461665"/>
          </a:xfrm>
          <a:prstGeom prst="rect">
            <a:avLst/>
          </a:prstGeom>
        </p:spPr>
        <p:txBody>
          <a:bodyPr wrap="none">
            <a:spAutoFit/>
          </a:bodyPr>
          <a:lstStyle/>
          <a:p>
            <a:r>
              <a:rPr lang="zh-CN" altLang="en-US" sz="2400" dirty="0"/>
              <a:t>（一）认识主要的新一代信息技术</a:t>
            </a:r>
          </a:p>
        </p:txBody>
      </p:sp>
      <p:sp>
        <p:nvSpPr>
          <p:cNvPr id="20" name="矩形 19"/>
          <p:cNvSpPr/>
          <p:nvPr/>
        </p:nvSpPr>
        <p:spPr>
          <a:xfrm>
            <a:off x="3776964" y="3501008"/>
            <a:ext cx="4801314" cy="461665"/>
          </a:xfrm>
          <a:prstGeom prst="rect">
            <a:avLst/>
          </a:prstGeom>
        </p:spPr>
        <p:txBody>
          <a:bodyPr wrap="none">
            <a:spAutoFit/>
          </a:bodyPr>
          <a:lstStyle/>
          <a:p>
            <a:r>
              <a:rPr lang="zh-CN" altLang="en-US" sz="2400" dirty="0"/>
              <a:t>（二）新一代信息技术产生的原因</a:t>
            </a:r>
          </a:p>
        </p:txBody>
      </p:sp>
      <p:sp>
        <p:nvSpPr>
          <p:cNvPr id="23" name="矩形 22"/>
          <p:cNvSpPr/>
          <p:nvPr/>
        </p:nvSpPr>
        <p:spPr>
          <a:xfrm>
            <a:off x="3776964" y="4149080"/>
            <a:ext cx="4185761" cy="461665"/>
          </a:xfrm>
          <a:prstGeom prst="rect">
            <a:avLst/>
          </a:prstGeom>
        </p:spPr>
        <p:txBody>
          <a:bodyPr wrap="none">
            <a:spAutoFit/>
          </a:bodyPr>
          <a:lstStyle/>
          <a:p>
            <a:r>
              <a:rPr lang="zh-CN" altLang="en-US" sz="2400" dirty="0"/>
              <a:t>（三）新一代信息技术的发展</a:t>
            </a:r>
          </a:p>
        </p:txBody>
      </p:sp>
      <p:sp>
        <p:nvSpPr>
          <p:cNvPr id="25" name="燕尾形 24"/>
          <p:cNvSpPr/>
          <p:nvPr/>
        </p:nvSpPr>
        <p:spPr>
          <a:xfrm>
            <a:off x="10957880" y="5185757"/>
            <a:ext cx="335280" cy="383863"/>
          </a:xfrm>
          <a:prstGeom prst="chevron">
            <a:avLst>
              <a:gd name="adj" fmla="val 369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a:off x="11332016" y="5185757"/>
            <a:ext cx="335280" cy="383863"/>
          </a:xfrm>
          <a:prstGeom prst="chevron">
            <a:avLst>
              <a:gd name="adj" fmla="val 36932"/>
            </a:avLst>
          </a:prstGeom>
          <a:solidFill>
            <a:srgbClr val="027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a:off x="11692056" y="5185757"/>
            <a:ext cx="335280" cy="383863"/>
          </a:xfrm>
          <a:prstGeom prst="chevron">
            <a:avLst>
              <a:gd name="adj" fmla="val 36932"/>
            </a:avLst>
          </a:prstGeom>
          <a:solidFill>
            <a:srgbClr val="079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zh-CN" dirty="0"/>
              <a:t>（一</a:t>
            </a:r>
            <a:r>
              <a:rPr lang="zh-CN" altLang="zh-CN" dirty="0" smtClean="0"/>
              <a:t>）</a:t>
            </a:r>
            <a:r>
              <a:rPr lang="zh-CN" altLang="en-US" dirty="0"/>
              <a:t>认识主要的新一代信息技术</a:t>
            </a:r>
          </a:p>
        </p:txBody>
      </p:sp>
      <p:sp>
        <p:nvSpPr>
          <p:cNvPr id="40" name="内容占位符 2"/>
          <p:cNvSpPr txBox="1"/>
          <p:nvPr/>
        </p:nvSpPr>
        <p:spPr>
          <a:xfrm>
            <a:off x="879613" y="1122715"/>
            <a:ext cx="10462155" cy="1315685"/>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pPr>
            <a:r>
              <a:rPr lang="zh-CN" altLang="en-US" sz="2000" dirty="0">
                <a:cs typeface="+mn-ea"/>
              </a:rPr>
              <a:t>新一代信息技术是对传统计算机、集成电路与无线通信的升级，且以人工智能、量子信息、物联网、区块链等为代表的新兴技术。新一代信息技术主要包含以下几个方面。</a:t>
            </a:r>
            <a:endParaRPr sz="2000" dirty="0">
              <a:cs typeface="+mn-ea"/>
            </a:endParaRPr>
          </a:p>
        </p:txBody>
      </p:sp>
      <p:grpSp>
        <p:nvGrpSpPr>
          <p:cNvPr id="4" name="组合 3"/>
          <p:cNvGrpSpPr/>
          <p:nvPr/>
        </p:nvGrpSpPr>
        <p:grpSpPr>
          <a:xfrm>
            <a:off x="739922" y="2849004"/>
            <a:ext cx="11150910" cy="3307364"/>
            <a:chOff x="576270" y="2351688"/>
            <a:chExt cx="11150910" cy="3307364"/>
          </a:xfrm>
        </p:grpSpPr>
        <p:cxnSp>
          <p:nvCxnSpPr>
            <p:cNvPr id="14" name="直接连接符 13"/>
            <p:cNvCxnSpPr/>
            <p:nvPr/>
          </p:nvCxnSpPr>
          <p:spPr>
            <a:xfrm>
              <a:off x="1573637" y="4178460"/>
              <a:ext cx="89056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838762" y="3452743"/>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097266" y="3452743"/>
              <a:ext cx="1480460" cy="1480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355770" y="3452743"/>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18" name="椭圆 17"/>
            <p:cNvSpPr/>
            <p:nvPr/>
          </p:nvSpPr>
          <p:spPr>
            <a:xfrm>
              <a:off x="7614273" y="3452743"/>
              <a:ext cx="1480460" cy="1480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872776" y="3452743"/>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76270" y="4990354"/>
              <a:ext cx="2883558" cy="535531"/>
            </a:xfrm>
            <a:prstGeom prst="rect">
              <a:avLst/>
            </a:prstGeom>
          </p:spPr>
          <p:txBody>
            <a:bodyPr wrap="square">
              <a:spAutoFit/>
            </a:bodyPr>
            <a:lstStyle/>
            <a:p>
              <a:pPr>
                <a:lnSpc>
                  <a:spcPct val="120000"/>
                </a:lnSpc>
              </a:pPr>
              <a:r>
                <a:rPr lang="zh-CN" altLang="en-US" sz="2400" dirty="0" smtClean="0">
                  <a:solidFill>
                    <a:schemeClr val="tx1">
                      <a:lumMod val="85000"/>
                      <a:lumOff val="15000"/>
                    </a:schemeClr>
                  </a:solidFill>
                </a:rPr>
                <a:t>下一代</a:t>
              </a:r>
              <a:r>
                <a:rPr lang="zh-CN" altLang="en-US" sz="2400" dirty="0">
                  <a:solidFill>
                    <a:schemeClr val="tx1">
                      <a:lumMod val="85000"/>
                      <a:lumOff val="15000"/>
                    </a:schemeClr>
                  </a:solidFill>
                </a:rPr>
                <a:t>通信网络</a:t>
              </a:r>
            </a:p>
          </p:txBody>
        </p:sp>
        <p:sp>
          <p:nvSpPr>
            <p:cNvPr id="23" name="矩形 22"/>
            <p:cNvSpPr/>
            <p:nvPr/>
          </p:nvSpPr>
          <p:spPr>
            <a:xfrm>
              <a:off x="4628532" y="5124596"/>
              <a:ext cx="2995260" cy="497316"/>
            </a:xfrm>
            <a:prstGeom prst="rect">
              <a:avLst/>
            </a:prstGeom>
          </p:spPr>
          <p:txBody>
            <a:bodyPr wrap="square">
              <a:spAutoFit/>
            </a:bodyPr>
            <a:lstStyle/>
            <a:p>
              <a:pPr algn="ctr">
                <a:lnSpc>
                  <a:spcPct val="120000"/>
                </a:lnSpc>
              </a:pPr>
              <a:r>
                <a:rPr lang="zh-CN" altLang="en-US" sz="2400" dirty="0">
                  <a:solidFill>
                    <a:schemeClr val="tx1">
                      <a:lumMod val="85000"/>
                      <a:lumOff val="15000"/>
                    </a:schemeClr>
                  </a:solidFill>
                </a:rPr>
                <a:t>三网融合</a:t>
              </a:r>
            </a:p>
          </p:txBody>
        </p:sp>
        <p:sp>
          <p:nvSpPr>
            <p:cNvPr id="31" name="矩形 30"/>
            <p:cNvSpPr/>
            <p:nvPr/>
          </p:nvSpPr>
          <p:spPr>
            <a:xfrm>
              <a:off x="9498965" y="5123521"/>
              <a:ext cx="2228215" cy="535531"/>
            </a:xfrm>
            <a:prstGeom prst="rect">
              <a:avLst/>
            </a:prstGeom>
          </p:spPr>
          <p:txBody>
            <a:bodyPr wrap="square">
              <a:spAutoFit/>
            </a:bodyPr>
            <a:lstStyle/>
            <a:p>
              <a:pPr algn="ctr">
                <a:lnSpc>
                  <a:spcPct val="120000"/>
                </a:lnSpc>
              </a:pPr>
              <a:r>
                <a:rPr lang="zh-CN" altLang="en-US" sz="2400" dirty="0" smtClean="0">
                  <a:solidFill>
                    <a:schemeClr val="tx1">
                      <a:lumMod val="85000"/>
                      <a:lumOff val="15000"/>
                    </a:schemeClr>
                  </a:solidFill>
                </a:rPr>
                <a:t>云</a:t>
              </a:r>
              <a:r>
                <a:rPr lang="zh-CN" altLang="en-US" sz="2400" dirty="0">
                  <a:solidFill>
                    <a:schemeClr val="tx1">
                      <a:lumMod val="85000"/>
                      <a:lumOff val="15000"/>
                    </a:schemeClr>
                  </a:solidFill>
                </a:rPr>
                <a:t>计算</a:t>
              </a:r>
            </a:p>
          </p:txBody>
        </p:sp>
        <p:sp>
          <p:nvSpPr>
            <p:cNvPr id="32" name="矩形 31"/>
            <p:cNvSpPr/>
            <p:nvPr/>
          </p:nvSpPr>
          <p:spPr>
            <a:xfrm>
              <a:off x="2460312" y="2370796"/>
              <a:ext cx="3129280" cy="497316"/>
            </a:xfrm>
            <a:prstGeom prst="rect">
              <a:avLst/>
            </a:prstGeom>
          </p:spPr>
          <p:txBody>
            <a:bodyPr wrap="square">
              <a:spAutoFit/>
            </a:bodyPr>
            <a:lstStyle/>
            <a:p>
              <a:pPr algn="ctr">
                <a:lnSpc>
                  <a:spcPct val="120000"/>
                </a:lnSpc>
              </a:pPr>
              <a:r>
                <a:rPr lang="zh-CN" altLang="en-US" sz="2400" dirty="0">
                  <a:solidFill>
                    <a:schemeClr val="tx1">
                      <a:lumMod val="85000"/>
                      <a:lumOff val="15000"/>
                    </a:schemeClr>
                  </a:solidFill>
                </a:rPr>
                <a:t>物联网</a:t>
              </a:r>
            </a:p>
          </p:txBody>
        </p:sp>
        <p:sp>
          <p:nvSpPr>
            <p:cNvPr id="33" name="矩形 32"/>
            <p:cNvSpPr/>
            <p:nvPr/>
          </p:nvSpPr>
          <p:spPr>
            <a:xfrm>
              <a:off x="6188509" y="2351688"/>
              <a:ext cx="3399108" cy="535531"/>
            </a:xfrm>
            <a:prstGeom prst="rect">
              <a:avLst/>
            </a:prstGeom>
          </p:spPr>
          <p:txBody>
            <a:bodyPr wrap="square">
              <a:spAutoFit/>
            </a:bodyPr>
            <a:lstStyle/>
            <a:p>
              <a:pPr algn="ctr">
                <a:lnSpc>
                  <a:spcPct val="120000"/>
                </a:lnSpc>
              </a:pPr>
              <a:r>
                <a:rPr lang="zh-CN" altLang="en-US" sz="2400" dirty="0">
                  <a:solidFill>
                    <a:schemeClr val="tx1">
                      <a:lumMod val="85000"/>
                      <a:lumOff val="15000"/>
                    </a:schemeClr>
                  </a:solidFill>
                </a:rPr>
                <a:t>	高性能集成电路</a:t>
              </a:r>
            </a:p>
          </p:txBody>
        </p:sp>
        <p:sp>
          <p:nvSpPr>
            <p:cNvPr id="34" name="文本框 40"/>
            <p:cNvSpPr txBox="1"/>
            <p:nvPr/>
          </p:nvSpPr>
          <p:spPr>
            <a:xfrm>
              <a:off x="1195023" y="3824517"/>
              <a:ext cx="755335" cy="707886"/>
            </a:xfrm>
            <a:prstGeom prst="rect">
              <a:avLst/>
            </a:prstGeom>
            <a:noFill/>
          </p:spPr>
          <p:txBody>
            <a:bodyPr wrap="none" rtlCol="0">
              <a:spAutoFit/>
            </a:bodyPr>
            <a:lstStyle/>
            <a:p>
              <a:pPr algn="ctr"/>
              <a:r>
                <a:rPr lang="en-US" altLang="zh-CN" sz="4000" dirty="0">
                  <a:solidFill>
                    <a:schemeClr val="bg1"/>
                  </a:solidFill>
                </a:rPr>
                <a:t>01</a:t>
              </a:r>
              <a:endParaRPr lang="zh-CN" altLang="en-US" sz="4000" dirty="0">
                <a:solidFill>
                  <a:schemeClr val="bg1"/>
                </a:solidFill>
              </a:endParaRPr>
            </a:p>
          </p:txBody>
        </p:sp>
        <p:sp>
          <p:nvSpPr>
            <p:cNvPr id="35" name="文本框 41"/>
            <p:cNvSpPr txBox="1"/>
            <p:nvPr/>
          </p:nvSpPr>
          <p:spPr>
            <a:xfrm>
              <a:off x="3459828" y="3824517"/>
              <a:ext cx="755335" cy="707886"/>
            </a:xfrm>
            <a:prstGeom prst="rect">
              <a:avLst/>
            </a:prstGeom>
            <a:noFill/>
          </p:spPr>
          <p:txBody>
            <a:bodyPr wrap="none" rtlCol="0">
              <a:spAutoFit/>
            </a:bodyPr>
            <a:lstStyle/>
            <a:p>
              <a:pPr algn="ctr"/>
              <a:r>
                <a:rPr lang="en-US" altLang="zh-CN" sz="4000" dirty="0">
                  <a:solidFill>
                    <a:schemeClr val="bg1"/>
                  </a:solidFill>
                </a:rPr>
                <a:t>02</a:t>
              </a:r>
              <a:endParaRPr lang="zh-CN" altLang="en-US" sz="4000" dirty="0">
                <a:solidFill>
                  <a:schemeClr val="bg1"/>
                </a:solidFill>
              </a:endParaRPr>
            </a:p>
          </p:txBody>
        </p:sp>
        <p:sp>
          <p:nvSpPr>
            <p:cNvPr id="36" name="文本框 42"/>
            <p:cNvSpPr txBox="1"/>
            <p:nvPr/>
          </p:nvSpPr>
          <p:spPr>
            <a:xfrm>
              <a:off x="5718332" y="3824517"/>
              <a:ext cx="755335" cy="707886"/>
            </a:xfrm>
            <a:prstGeom prst="rect">
              <a:avLst/>
            </a:prstGeom>
            <a:noFill/>
          </p:spPr>
          <p:txBody>
            <a:bodyPr wrap="none" rtlCol="0">
              <a:spAutoFit/>
            </a:bodyPr>
            <a:lstStyle/>
            <a:p>
              <a:pPr algn="ctr"/>
              <a:r>
                <a:rPr lang="en-US" altLang="zh-CN" sz="4000" dirty="0">
                  <a:solidFill>
                    <a:schemeClr val="bg1"/>
                  </a:solidFill>
                </a:rPr>
                <a:t>03</a:t>
              </a:r>
              <a:endParaRPr lang="zh-CN" altLang="en-US" sz="4000" dirty="0">
                <a:solidFill>
                  <a:schemeClr val="bg1"/>
                </a:solidFill>
              </a:endParaRPr>
            </a:p>
          </p:txBody>
        </p:sp>
        <p:sp>
          <p:nvSpPr>
            <p:cNvPr id="37" name="文本框 43"/>
            <p:cNvSpPr txBox="1"/>
            <p:nvPr/>
          </p:nvSpPr>
          <p:spPr>
            <a:xfrm>
              <a:off x="7976835" y="3824517"/>
              <a:ext cx="755335" cy="707886"/>
            </a:xfrm>
            <a:prstGeom prst="rect">
              <a:avLst/>
            </a:prstGeom>
            <a:noFill/>
          </p:spPr>
          <p:txBody>
            <a:bodyPr wrap="none" rtlCol="0">
              <a:spAutoFit/>
            </a:bodyPr>
            <a:lstStyle/>
            <a:p>
              <a:pPr algn="ctr"/>
              <a:r>
                <a:rPr lang="en-US" altLang="zh-CN" sz="4000" dirty="0">
                  <a:solidFill>
                    <a:schemeClr val="bg1"/>
                  </a:solidFill>
                </a:rPr>
                <a:t>04</a:t>
              </a:r>
              <a:endParaRPr lang="zh-CN" altLang="en-US" sz="4000" dirty="0">
                <a:solidFill>
                  <a:schemeClr val="bg1"/>
                </a:solidFill>
              </a:endParaRPr>
            </a:p>
          </p:txBody>
        </p:sp>
        <p:sp>
          <p:nvSpPr>
            <p:cNvPr id="38" name="文本框 44"/>
            <p:cNvSpPr txBox="1"/>
            <p:nvPr/>
          </p:nvSpPr>
          <p:spPr>
            <a:xfrm>
              <a:off x="10235338" y="3824517"/>
              <a:ext cx="755335" cy="707886"/>
            </a:xfrm>
            <a:prstGeom prst="rect">
              <a:avLst/>
            </a:prstGeom>
            <a:noFill/>
          </p:spPr>
          <p:txBody>
            <a:bodyPr wrap="none" rtlCol="0">
              <a:spAutoFit/>
            </a:bodyPr>
            <a:lstStyle/>
            <a:p>
              <a:pPr algn="ctr"/>
              <a:r>
                <a:rPr lang="en-US" altLang="zh-CN" sz="4000" dirty="0">
                  <a:solidFill>
                    <a:schemeClr val="bg1"/>
                  </a:solidFill>
                </a:rPr>
                <a:t>05</a:t>
              </a:r>
              <a:endParaRPr lang="zh-CN" altLang="en-US" sz="4000" dirty="0">
                <a:solidFill>
                  <a:schemeClr val="bg1"/>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（二）新一代信息技术产生的原因</a:t>
            </a:r>
          </a:p>
        </p:txBody>
      </p:sp>
      <p:sp>
        <p:nvSpPr>
          <p:cNvPr id="40" name="内容占位符 2"/>
          <p:cNvSpPr txBox="1"/>
          <p:nvPr/>
        </p:nvSpPr>
        <p:spPr>
          <a:xfrm>
            <a:off x="792480" y="1694815"/>
            <a:ext cx="6533515" cy="4438015"/>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200000"/>
              </a:lnSpc>
            </a:pPr>
            <a:r>
              <a:rPr lang="zh-CN" altLang="en-US" sz="2000" dirty="0"/>
              <a:t>在国际新一轮产业竞争的背景下，各国纷纷制定新兴产业发展战略，从而抢占经济和科技的制高点。我国大力推进战略性新兴产业政策的出台，也必将推动和扶持我国新兴产业的崛起</a:t>
            </a:r>
            <a:r>
              <a:rPr lang="zh-CN" altLang="en-US" sz="2000" dirty="0" smtClean="0"/>
              <a:t>。其中，新一代信息技术战略的实施对于促进产业机构的优化升级，加速信息化和工业化深度融合的步伐，加快社会整体信息化进程将起到关键性作用。</a:t>
            </a:r>
          </a:p>
        </p:txBody>
      </p:sp>
      <p:grpSp>
        <p:nvGrpSpPr>
          <p:cNvPr id="7" name="组合 6"/>
          <p:cNvGrpSpPr/>
          <p:nvPr/>
        </p:nvGrpSpPr>
        <p:grpSpPr>
          <a:xfrm>
            <a:off x="8227149" y="2293611"/>
            <a:ext cx="2970056" cy="2839635"/>
            <a:chOff x="7918467" y="311761"/>
            <a:chExt cx="1781714" cy="1653139"/>
          </a:xfrm>
        </p:grpSpPr>
        <p:sp>
          <p:nvSpPr>
            <p:cNvPr id="8" name="Freeform 411"/>
            <p:cNvSpPr/>
            <p:nvPr/>
          </p:nvSpPr>
          <p:spPr bwMode="auto">
            <a:xfrm>
              <a:off x="7918467" y="1153637"/>
              <a:ext cx="896981" cy="811263"/>
            </a:xfrm>
            <a:custGeom>
              <a:avLst/>
              <a:gdLst>
                <a:gd name="T0" fmla="*/ 0 w 293"/>
                <a:gd name="T1" fmla="*/ 162 h 265"/>
                <a:gd name="T2" fmla="*/ 77 w 293"/>
                <a:gd name="T3" fmla="*/ 0 h 265"/>
                <a:gd name="T4" fmla="*/ 293 w 293"/>
                <a:gd name="T5" fmla="*/ 103 h 265"/>
                <a:gd name="T6" fmla="*/ 216 w 293"/>
                <a:gd name="T7" fmla="*/ 265 h 265"/>
                <a:gd name="T8" fmla="*/ 0 w 293"/>
                <a:gd name="T9" fmla="*/ 162 h 265"/>
              </a:gdLst>
              <a:ahLst/>
              <a:cxnLst>
                <a:cxn ang="0">
                  <a:pos x="T0" y="T1"/>
                </a:cxn>
                <a:cxn ang="0">
                  <a:pos x="T2" y="T3"/>
                </a:cxn>
                <a:cxn ang="0">
                  <a:pos x="T4" y="T5"/>
                </a:cxn>
                <a:cxn ang="0">
                  <a:pos x="T6" y="T7"/>
                </a:cxn>
                <a:cxn ang="0">
                  <a:pos x="T8" y="T9"/>
                </a:cxn>
              </a:cxnLst>
              <a:rect l="0" t="0" r="r" b="b"/>
              <a:pathLst>
                <a:path w="293" h="265">
                  <a:moveTo>
                    <a:pt x="0" y="162"/>
                  </a:moveTo>
                  <a:lnTo>
                    <a:pt x="77" y="0"/>
                  </a:lnTo>
                  <a:lnTo>
                    <a:pt x="293" y="103"/>
                  </a:lnTo>
                  <a:lnTo>
                    <a:pt x="216" y="265"/>
                  </a:lnTo>
                  <a:lnTo>
                    <a:pt x="0" y="162"/>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12"/>
            <p:cNvSpPr/>
            <p:nvPr/>
          </p:nvSpPr>
          <p:spPr bwMode="auto">
            <a:xfrm>
              <a:off x="7976632" y="1211802"/>
              <a:ext cx="783709" cy="697991"/>
            </a:xfrm>
            <a:custGeom>
              <a:avLst/>
              <a:gdLst>
                <a:gd name="T0" fmla="*/ 0 w 256"/>
                <a:gd name="T1" fmla="*/ 137 h 228"/>
                <a:gd name="T2" fmla="*/ 65 w 256"/>
                <a:gd name="T3" fmla="*/ 0 h 228"/>
                <a:gd name="T4" fmla="*/ 256 w 256"/>
                <a:gd name="T5" fmla="*/ 91 h 228"/>
                <a:gd name="T6" fmla="*/ 191 w 256"/>
                <a:gd name="T7" fmla="*/ 228 h 228"/>
                <a:gd name="T8" fmla="*/ 0 w 256"/>
                <a:gd name="T9" fmla="*/ 137 h 228"/>
              </a:gdLst>
              <a:ahLst/>
              <a:cxnLst>
                <a:cxn ang="0">
                  <a:pos x="T0" y="T1"/>
                </a:cxn>
                <a:cxn ang="0">
                  <a:pos x="T2" y="T3"/>
                </a:cxn>
                <a:cxn ang="0">
                  <a:pos x="T4" y="T5"/>
                </a:cxn>
                <a:cxn ang="0">
                  <a:pos x="T6" y="T7"/>
                </a:cxn>
                <a:cxn ang="0">
                  <a:pos x="T8" y="T9"/>
                </a:cxn>
              </a:cxnLst>
              <a:rect l="0" t="0" r="r" b="b"/>
              <a:pathLst>
                <a:path w="256" h="228">
                  <a:moveTo>
                    <a:pt x="0" y="137"/>
                  </a:moveTo>
                  <a:lnTo>
                    <a:pt x="65" y="0"/>
                  </a:lnTo>
                  <a:lnTo>
                    <a:pt x="256" y="91"/>
                  </a:lnTo>
                  <a:lnTo>
                    <a:pt x="191" y="228"/>
                  </a:lnTo>
                  <a:lnTo>
                    <a:pt x="0" y="137"/>
                  </a:ln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13"/>
            <p:cNvSpPr/>
            <p:nvPr/>
          </p:nvSpPr>
          <p:spPr bwMode="auto">
            <a:xfrm>
              <a:off x="7976632" y="1490387"/>
              <a:ext cx="783709" cy="419408"/>
            </a:xfrm>
            <a:custGeom>
              <a:avLst/>
              <a:gdLst>
                <a:gd name="T0" fmla="*/ 0 w 256"/>
                <a:gd name="T1" fmla="*/ 46 h 137"/>
                <a:gd name="T2" fmla="*/ 256 w 256"/>
                <a:gd name="T3" fmla="*/ 0 h 137"/>
                <a:gd name="T4" fmla="*/ 191 w 256"/>
                <a:gd name="T5" fmla="*/ 137 h 137"/>
                <a:gd name="T6" fmla="*/ 0 w 256"/>
                <a:gd name="T7" fmla="*/ 46 h 137"/>
              </a:gdLst>
              <a:ahLst/>
              <a:cxnLst>
                <a:cxn ang="0">
                  <a:pos x="T0" y="T1"/>
                </a:cxn>
                <a:cxn ang="0">
                  <a:pos x="T2" y="T3"/>
                </a:cxn>
                <a:cxn ang="0">
                  <a:pos x="T4" y="T5"/>
                </a:cxn>
                <a:cxn ang="0">
                  <a:pos x="T6" y="T7"/>
                </a:cxn>
              </a:cxnLst>
              <a:rect l="0" t="0" r="r" b="b"/>
              <a:pathLst>
                <a:path w="256" h="137">
                  <a:moveTo>
                    <a:pt x="0" y="46"/>
                  </a:moveTo>
                  <a:lnTo>
                    <a:pt x="256" y="0"/>
                  </a:lnTo>
                  <a:lnTo>
                    <a:pt x="191" y="137"/>
                  </a:lnTo>
                  <a:lnTo>
                    <a:pt x="0" y="46"/>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14"/>
            <p:cNvSpPr/>
            <p:nvPr/>
          </p:nvSpPr>
          <p:spPr bwMode="auto">
            <a:xfrm>
              <a:off x="8916472" y="976078"/>
              <a:ext cx="783709" cy="612273"/>
            </a:xfrm>
            <a:custGeom>
              <a:avLst/>
              <a:gdLst>
                <a:gd name="T0" fmla="*/ 0 w 256"/>
                <a:gd name="T1" fmla="*/ 179 h 200"/>
                <a:gd name="T2" fmla="*/ 17 w 256"/>
                <a:gd name="T3" fmla="*/ 0 h 200"/>
                <a:gd name="T4" fmla="*/ 256 w 256"/>
                <a:gd name="T5" fmla="*/ 21 h 200"/>
                <a:gd name="T6" fmla="*/ 240 w 256"/>
                <a:gd name="T7" fmla="*/ 200 h 200"/>
                <a:gd name="T8" fmla="*/ 0 w 256"/>
                <a:gd name="T9" fmla="*/ 179 h 200"/>
              </a:gdLst>
              <a:ahLst/>
              <a:cxnLst>
                <a:cxn ang="0">
                  <a:pos x="T0" y="T1"/>
                </a:cxn>
                <a:cxn ang="0">
                  <a:pos x="T2" y="T3"/>
                </a:cxn>
                <a:cxn ang="0">
                  <a:pos x="T4" y="T5"/>
                </a:cxn>
                <a:cxn ang="0">
                  <a:pos x="T6" y="T7"/>
                </a:cxn>
                <a:cxn ang="0">
                  <a:pos x="T8" y="T9"/>
                </a:cxn>
              </a:cxnLst>
              <a:rect l="0" t="0" r="r" b="b"/>
              <a:pathLst>
                <a:path w="256" h="200">
                  <a:moveTo>
                    <a:pt x="0" y="179"/>
                  </a:moveTo>
                  <a:lnTo>
                    <a:pt x="17" y="0"/>
                  </a:lnTo>
                  <a:lnTo>
                    <a:pt x="256" y="21"/>
                  </a:lnTo>
                  <a:lnTo>
                    <a:pt x="240" y="200"/>
                  </a:lnTo>
                  <a:lnTo>
                    <a:pt x="0" y="1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15"/>
            <p:cNvSpPr/>
            <p:nvPr/>
          </p:nvSpPr>
          <p:spPr bwMode="auto">
            <a:xfrm>
              <a:off x="8965454" y="1025060"/>
              <a:ext cx="685746" cy="517372"/>
            </a:xfrm>
            <a:custGeom>
              <a:avLst/>
              <a:gdLst>
                <a:gd name="T0" fmla="*/ 0 w 224"/>
                <a:gd name="T1" fmla="*/ 150 h 169"/>
                <a:gd name="T2" fmla="*/ 14 w 224"/>
                <a:gd name="T3" fmla="*/ 0 h 169"/>
                <a:gd name="T4" fmla="*/ 224 w 224"/>
                <a:gd name="T5" fmla="*/ 18 h 169"/>
                <a:gd name="T6" fmla="*/ 210 w 224"/>
                <a:gd name="T7" fmla="*/ 169 h 169"/>
                <a:gd name="T8" fmla="*/ 0 w 224"/>
                <a:gd name="T9" fmla="*/ 150 h 169"/>
              </a:gdLst>
              <a:ahLst/>
              <a:cxnLst>
                <a:cxn ang="0">
                  <a:pos x="T0" y="T1"/>
                </a:cxn>
                <a:cxn ang="0">
                  <a:pos x="T2" y="T3"/>
                </a:cxn>
                <a:cxn ang="0">
                  <a:pos x="T4" y="T5"/>
                </a:cxn>
                <a:cxn ang="0">
                  <a:pos x="T6" y="T7"/>
                </a:cxn>
                <a:cxn ang="0">
                  <a:pos x="T8" y="T9"/>
                </a:cxn>
              </a:cxnLst>
              <a:rect l="0" t="0" r="r" b="b"/>
              <a:pathLst>
                <a:path w="224" h="169">
                  <a:moveTo>
                    <a:pt x="0" y="150"/>
                  </a:moveTo>
                  <a:lnTo>
                    <a:pt x="14" y="0"/>
                  </a:lnTo>
                  <a:lnTo>
                    <a:pt x="224" y="18"/>
                  </a:lnTo>
                  <a:lnTo>
                    <a:pt x="210" y="169"/>
                  </a:lnTo>
                  <a:lnTo>
                    <a:pt x="0" y="150"/>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6"/>
            <p:cNvSpPr/>
            <p:nvPr/>
          </p:nvSpPr>
          <p:spPr bwMode="auto">
            <a:xfrm>
              <a:off x="8965454" y="1080164"/>
              <a:ext cx="685746" cy="462267"/>
            </a:xfrm>
            <a:custGeom>
              <a:avLst/>
              <a:gdLst>
                <a:gd name="T0" fmla="*/ 0 w 224"/>
                <a:gd name="T1" fmla="*/ 132 h 151"/>
                <a:gd name="T2" fmla="*/ 224 w 224"/>
                <a:gd name="T3" fmla="*/ 0 h 151"/>
                <a:gd name="T4" fmla="*/ 210 w 224"/>
                <a:gd name="T5" fmla="*/ 151 h 151"/>
                <a:gd name="T6" fmla="*/ 0 w 224"/>
                <a:gd name="T7" fmla="*/ 132 h 151"/>
              </a:gdLst>
              <a:ahLst/>
              <a:cxnLst>
                <a:cxn ang="0">
                  <a:pos x="T0" y="T1"/>
                </a:cxn>
                <a:cxn ang="0">
                  <a:pos x="T2" y="T3"/>
                </a:cxn>
                <a:cxn ang="0">
                  <a:pos x="T4" y="T5"/>
                </a:cxn>
                <a:cxn ang="0">
                  <a:pos x="T6" y="T7"/>
                </a:cxn>
              </a:cxnLst>
              <a:rect l="0" t="0" r="r" b="b"/>
              <a:pathLst>
                <a:path w="224" h="151">
                  <a:moveTo>
                    <a:pt x="0" y="132"/>
                  </a:moveTo>
                  <a:lnTo>
                    <a:pt x="224" y="0"/>
                  </a:lnTo>
                  <a:lnTo>
                    <a:pt x="210" y="151"/>
                  </a:lnTo>
                  <a:lnTo>
                    <a:pt x="0" y="132"/>
                  </a:ln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17"/>
            <p:cNvSpPr/>
            <p:nvPr/>
          </p:nvSpPr>
          <p:spPr bwMode="auto">
            <a:xfrm>
              <a:off x="7955203" y="731169"/>
              <a:ext cx="783709" cy="618396"/>
            </a:xfrm>
            <a:custGeom>
              <a:avLst/>
              <a:gdLst>
                <a:gd name="T0" fmla="*/ 0 w 256"/>
                <a:gd name="T1" fmla="*/ 179 h 202"/>
                <a:gd name="T2" fmla="*/ 17 w 256"/>
                <a:gd name="T3" fmla="*/ 0 h 202"/>
                <a:gd name="T4" fmla="*/ 256 w 256"/>
                <a:gd name="T5" fmla="*/ 23 h 202"/>
                <a:gd name="T6" fmla="*/ 238 w 256"/>
                <a:gd name="T7" fmla="*/ 202 h 202"/>
                <a:gd name="T8" fmla="*/ 0 w 256"/>
                <a:gd name="T9" fmla="*/ 179 h 202"/>
              </a:gdLst>
              <a:ahLst/>
              <a:cxnLst>
                <a:cxn ang="0">
                  <a:pos x="T0" y="T1"/>
                </a:cxn>
                <a:cxn ang="0">
                  <a:pos x="T2" y="T3"/>
                </a:cxn>
                <a:cxn ang="0">
                  <a:pos x="T4" y="T5"/>
                </a:cxn>
                <a:cxn ang="0">
                  <a:pos x="T6" y="T7"/>
                </a:cxn>
                <a:cxn ang="0">
                  <a:pos x="T8" y="T9"/>
                </a:cxn>
              </a:cxnLst>
              <a:rect l="0" t="0" r="r" b="b"/>
              <a:pathLst>
                <a:path w="256" h="202">
                  <a:moveTo>
                    <a:pt x="0" y="179"/>
                  </a:moveTo>
                  <a:lnTo>
                    <a:pt x="17" y="0"/>
                  </a:lnTo>
                  <a:lnTo>
                    <a:pt x="256" y="23"/>
                  </a:lnTo>
                  <a:lnTo>
                    <a:pt x="238" y="202"/>
                  </a:lnTo>
                  <a:lnTo>
                    <a:pt x="0" y="1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8"/>
            <p:cNvSpPr/>
            <p:nvPr/>
          </p:nvSpPr>
          <p:spPr bwMode="auto">
            <a:xfrm>
              <a:off x="8001123" y="780151"/>
              <a:ext cx="688808" cy="523494"/>
            </a:xfrm>
            <a:custGeom>
              <a:avLst/>
              <a:gdLst>
                <a:gd name="T0" fmla="*/ 0 w 225"/>
                <a:gd name="T1" fmla="*/ 150 h 171"/>
                <a:gd name="T2" fmla="*/ 15 w 225"/>
                <a:gd name="T3" fmla="*/ 0 h 171"/>
                <a:gd name="T4" fmla="*/ 225 w 225"/>
                <a:gd name="T5" fmla="*/ 20 h 171"/>
                <a:gd name="T6" fmla="*/ 210 w 225"/>
                <a:gd name="T7" fmla="*/ 171 h 171"/>
                <a:gd name="T8" fmla="*/ 0 w 225"/>
                <a:gd name="T9" fmla="*/ 150 h 171"/>
              </a:gdLst>
              <a:ahLst/>
              <a:cxnLst>
                <a:cxn ang="0">
                  <a:pos x="T0" y="T1"/>
                </a:cxn>
                <a:cxn ang="0">
                  <a:pos x="T2" y="T3"/>
                </a:cxn>
                <a:cxn ang="0">
                  <a:pos x="T4" y="T5"/>
                </a:cxn>
                <a:cxn ang="0">
                  <a:pos x="T6" y="T7"/>
                </a:cxn>
                <a:cxn ang="0">
                  <a:pos x="T8" y="T9"/>
                </a:cxn>
              </a:cxnLst>
              <a:rect l="0" t="0" r="r" b="b"/>
              <a:pathLst>
                <a:path w="225" h="171">
                  <a:moveTo>
                    <a:pt x="0" y="150"/>
                  </a:moveTo>
                  <a:lnTo>
                    <a:pt x="15" y="0"/>
                  </a:lnTo>
                  <a:lnTo>
                    <a:pt x="225" y="20"/>
                  </a:lnTo>
                  <a:lnTo>
                    <a:pt x="210" y="171"/>
                  </a:lnTo>
                  <a:lnTo>
                    <a:pt x="0" y="150"/>
                  </a:lnTo>
                  <a:close/>
                </a:path>
              </a:pathLst>
            </a:custGeom>
            <a:solidFill>
              <a:srgbClr val="96D5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9"/>
            <p:cNvSpPr/>
            <p:nvPr/>
          </p:nvSpPr>
          <p:spPr bwMode="auto">
            <a:xfrm>
              <a:off x="8001123" y="841378"/>
              <a:ext cx="688808" cy="462267"/>
            </a:xfrm>
            <a:custGeom>
              <a:avLst/>
              <a:gdLst>
                <a:gd name="T0" fmla="*/ 0 w 225"/>
                <a:gd name="T1" fmla="*/ 130 h 151"/>
                <a:gd name="T2" fmla="*/ 225 w 225"/>
                <a:gd name="T3" fmla="*/ 0 h 151"/>
                <a:gd name="T4" fmla="*/ 210 w 225"/>
                <a:gd name="T5" fmla="*/ 151 h 151"/>
                <a:gd name="T6" fmla="*/ 0 w 225"/>
                <a:gd name="T7" fmla="*/ 130 h 151"/>
              </a:gdLst>
              <a:ahLst/>
              <a:cxnLst>
                <a:cxn ang="0">
                  <a:pos x="T0" y="T1"/>
                </a:cxn>
                <a:cxn ang="0">
                  <a:pos x="T2" y="T3"/>
                </a:cxn>
                <a:cxn ang="0">
                  <a:pos x="T4" y="T5"/>
                </a:cxn>
                <a:cxn ang="0">
                  <a:pos x="T6" y="T7"/>
                </a:cxn>
              </a:cxnLst>
              <a:rect l="0" t="0" r="r" b="b"/>
              <a:pathLst>
                <a:path w="225" h="151">
                  <a:moveTo>
                    <a:pt x="0" y="130"/>
                  </a:moveTo>
                  <a:lnTo>
                    <a:pt x="225" y="0"/>
                  </a:lnTo>
                  <a:lnTo>
                    <a:pt x="210" y="151"/>
                  </a:lnTo>
                  <a:lnTo>
                    <a:pt x="0" y="130"/>
                  </a:ln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23"/>
            <p:cNvSpPr/>
            <p:nvPr/>
          </p:nvSpPr>
          <p:spPr bwMode="auto">
            <a:xfrm>
              <a:off x="8163376" y="645451"/>
              <a:ext cx="1224546" cy="1059232"/>
            </a:xfrm>
            <a:custGeom>
              <a:avLst/>
              <a:gdLst>
                <a:gd name="T0" fmla="*/ 344 w 436"/>
                <a:gd name="T1" fmla="*/ 25 h 377"/>
                <a:gd name="T2" fmla="*/ 312 w 436"/>
                <a:gd name="T3" fmla="*/ 34 h 377"/>
                <a:gd name="T4" fmla="*/ 266 w 436"/>
                <a:gd name="T5" fmla="*/ 0 h 377"/>
                <a:gd name="T6" fmla="*/ 157 w 436"/>
                <a:gd name="T7" fmla="*/ 30 h 377"/>
                <a:gd name="T8" fmla="*/ 134 w 436"/>
                <a:gd name="T9" fmla="*/ 83 h 377"/>
                <a:gd name="T10" fmla="*/ 21 w 436"/>
                <a:gd name="T11" fmla="*/ 114 h 377"/>
                <a:gd name="T12" fmla="*/ 4 w 436"/>
                <a:gd name="T13" fmla="*/ 145 h 377"/>
                <a:gd name="T14" fmla="*/ 62 w 436"/>
                <a:gd name="T15" fmla="*/ 356 h 377"/>
                <a:gd name="T16" fmla="*/ 93 w 436"/>
                <a:gd name="T17" fmla="*/ 374 h 377"/>
                <a:gd name="T18" fmla="*/ 415 w 436"/>
                <a:gd name="T19" fmla="*/ 284 h 377"/>
                <a:gd name="T20" fmla="*/ 433 w 436"/>
                <a:gd name="T21" fmla="*/ 254 h 377"/>
                <a:gd name="T22" fmla="*/ 374 w 436"/>
                <a:gd name="T23" fmla="*/ 43 h 377"/>
                <a:gd name="T24" fmla="*/ 344 w 436"/>
                <a:gd name="T25" fmla="*/ 2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77">
                  <a:moveTo>
                    <a:pt x="344" y="25"/>
                  </a:moveTo>
                  <a:cubicBezTo>
                    <a:pt x="312" y="34"/>
                    <a:pt x="312" y="34"/>
                    <a:pt x="312" y="34"/>
                  </a:cubicBezTo>
                  <a:cubicBezTo>
                    <a:pt x="266" y="0"/>
                    <a:pt x="266" y="0"/>
                    <a:pt x="266" y="0"/>
                  </a:cubicBezTo>
                  <a:cubicBezTo>
                    <a:pt x="157" y="30"/>
                    <a:pt x="157" y="30"/>
                    <a:pt x="157" y="30"/>
                  </a:cubicBezTo>
                  <a:cubicBezTo>
                    <a:pt x="134" y="83"/>
                    <a:pt x="134" y="83"/>
                    <a:pt x="134" y="83"/>
                  </a:cubicBezTo>
                  <a:cubicBezTo>
                    <a:pt x="21" y="114"/>
                    <a:pt x="21" y="114"/>
                    <a:pt x="21" y="114"/>
                  </a:cubicBezTo>
                  <a:cubicBezTo>
                    <a:pt x="8" y="118"/>
                    <a:pt x="0" y="132"/>
                    <a:pt x="4" y="145"/>
                  </a:cubicBezTo>
                  <a:cubicBezTo>
                    <a:pt x="62" y="356"/>
                    <a:pt x="62" y="356"/>
                    <a:pt x="62" y="356"/>
                  </a:cubicBezTo>
                  <a:cubicBezTo>
                    <a:pt x="66" y="370"/>
                    <a:pt x="79" y="377"/>
                    <a:pt x="93" y="374"/>
                  </a:cubicBezTo>
                  <a:cubicBezTo>
                    <a:pt x="415" y="284"/>
                    <a:pt x="415" y="284"/>
                    <a:pt x="415" y="284"/>
                  </a:cubicBezTo>
                  <a:cubicBezTo>
                    <a:pt x="429" y="281"/>
                    <a:pt x="436" y="267"/>
                    <a:pt x="433" y="254"/>
                  </a:cubicBezTo>
                  <a:cubicBezTo>
                    <a:pt x="374" y="43"/>
                    <a:pt x="374" y="43"/>
                    <a:pt x="374" y="43"/>
                  </a:cubicBezTo>
                  <a:cubicBezTo>
                    <a:pt x="371" y="29"/>
                    <a:pt x="357" y="22"/>
                    <a:pt x="344" y="25"/>
                  </a:cubicBezTo>
                  <a:close/>
                </a:path>
              </a:pathLst>
            </a:cu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24"/>
            <p:cNvSpPr/>
            <p:nvPr/>
          </p:nvSpPr>
          <p:spPr bwMode="auto">
            <a:xfrm>
              <a:off x="8610335" y="896483"/>
              <a:ext cx="560231" cy="557168"/>
            </a:xfrm>
            <a:custGeom>
              <a:avLst/>
              <a:gdLst>
                <a:gd name="T0" fmla="*/ 185 w 199"/>
                <a:gd name="T1" fmla="*/ 75 h 199"/>
                <a:gd name="T2" fmla="*/ 123 w 199"/>
                <a:gd name="T3" fmla="*/ 185 h 199"/>
                <a:gd name="T4" fmla="*/ 13 w 199"/>
                <a:gd name="T5" fmla="*/ 123 h 199"/>
                <a:gd name="T6" fmla="*/ 75 w 199"/>
                <a:gd name="T7" fmla="*/ 13 h 199"/>
                <a:gd name="T8" fmla="*/ 185 w 199"/>
                <a:gd name="T9" fmla="*/ 75 h 199"/>
              </a:gdLst>
              <a:ahLst/>
              <a:cxnLst>
                <a:cxn ang="0">
                  <a:pos x="T0" y="T1"/>
                </a:cxn>
                <a:cxn ang="0">
                  <a:pos x="T2" y="T3"/>
                </a:cxn>
                <a:cxn ang="0">
                  <a:pos x="T4" y="T5"/>
                </a:cxn>
                <a:cxn ang="0">
                  <a:pos x="T6" y="T7"/>
                </a:cxn>
                <a:cxn ang="0">
                  <a:pos x="T8" y="T9"/>
                </a:cxn>
              </a:cxnLst>
              <a:rect l="0" t="0" r="r" b="b"/>
              <a:pathLst>
                <a:path w="199" h="199">
                  <a:moveTo>
                    <a:pt x="185" y="75"/>
                  </a:moveTo>
                  <a:cubicBezTo>
                    <a:pt x="199" y="123"/>
                    <a:pt x="171" y="172"/>
                    <a:pt x="123" y="185"/>
                  </a:cubicBezTo>
                  <a:cubicBezTo>
                    <a:pt x="75" y="199"/>
                    <a:pt x="26" y="171"/>
                    <a:pt x="13" y="123"/>
                  </a:cubicBezTo>
                  <a:cubicBezTo>
                    <a:pt x="0" y="75"/>
                    <a:pt x="28" y="26"/>
                    <a:pt x="75" y="13"/>
                  </a:cubicBezTo>
                  <a:cubicBezTo>
                    <a:pt x="123" y="0"/>
                    <a:pt x="172" y="28"/>
                    <a:pt x="185" y="75"/>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25"/>
            <p:cNvSpPr/>
            <p:nvPr/>
          </p:nvSpPr>
          <p:spPr bwMode="auto">
            <a:xfrm>
              <a:off x="8647072" y="930157"/>
              <a:ext cx="483696" cy="483696"/>
            </a:xfrm>
            <a:custGeom>
              <a:avLst/>
              <a:gdLst>
                <a:gd name="T0" fmla="*/ 161 w 172"/>
                <a:gd name="T1" fmla="*/ 65 h 172"/>
                <a:gd name="T2" fmla="*/ 107 w 172"/>
                <a:gd name="T3" fmla="*/ 161 h 172"/>
                <a:gd name="T4" fmla="*/ 11 w 172"/>
                <a:gd name="T5" fmla="*/ 107 h 172"/>
                <a:gd name="T6" fmla="*/ 66 w 172"/>
                <a:gd name="T7" fmla="*/ 11 h 172"/>
                <a:gd name="T8" fmla="*/ 161 w 172"/>
                <a:gd name="T9" fmla="*/ 65 h 172"/>
              </a:gdLst>
              <a:ahLst/>
              <a:cxnLst>
                <a:cxn ang="0">
                  <a:pos x="T0" y="T1"/>
                </a:cxn>
                <a:cxn ang="0">
                  <a:pos x="T2" y="T3"/>
                </a:cxn>
                <a:cxn ang="0">
                  <a:pos x="T4" y="T5"/>
                </a:cxn>
                <a:cxn ang="0">
                  <a:pos x="T6" y="T7"/>
                </a:cxn>
                <a:cxn ang="0">
                  <a:pos x="T8" y="T9"/>
                </a:cxn>
              </a:cxnLst>
              <a:rect l="0" t="0" r="r" b="b"/>
              <a:pathLst>
                <a:path w="172" h="172">
                  <a:moveTo>
                    <a:pt x="161" y="65"/>
                  </a:moveTo>
                  <a:cubicBezTo>
                    <a:pt x="172" y="107"/>
                    <a:pt x="148" y="149"/>
                    <a:pt x="107" y="161"/>
                  </a:cubicBezTo>
                  <a:cubicBezTo>
                    <a:pt x="66" y="172"/>
                    <a:pt x="23" y="148"/>
                    <a:pt x="11" y="107"/>
                  </a:cubicBezTo>
                  <a:cubicBezTo>
                    <a:pt x="0" y="65"/>
                    <a:pt x="24" y="23"/>
                    <a:pt x="66" y="11"/>
                  </a:cubicBezTo>
                  <a:cubicBezTo>
                    <a:pt x="107" y="0"/>
                    <a:pt x="149" y="24"/>
                    <a:pt x="161" y="65"/>
                  </a:cubicBezTo>
                  <a:close/>
                </a:path>
              </a:pathLst>
            </a:cu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6"/>
            <p:cNvSpPr/>
            <p:nvPr/>
          </p:nvSpPr>
          <p:spPr bwMode="auto">
            <a:xfrm>
              <a:off x="8711359" y="994446"/>
              <a:ext cx="358181" cy="358181"/>
            </a:xfrm>
            <a:custGeom>
              <a:avLst/>
              <a:gdLst>
                <a:gd name="T0" fmla="*/ 120 w 128"/>
                <a:gd name="T1" fmla="*/ 49 h 128"/>
                <a:gd name="T2" fmla="*/ 79 w 128"/>
                <a:gd name="T3" fmla="*/ 120 h 128"/>
                <a:gd name="T4" fmla="*/ 9 w 128"/>
                <a:gd name="T5" fmla="*/ 79 h 128"/>
                <a:gd name="T6" fmla="*/ 49 w 128"/>
                <a:gd name="T7" fmla="*/ 9 h 128"/>
                <a:gd name="T8" fmla="*/ 120 w 128"/>
                <a:gd name="T9" fmla="*/ 49 h 128"/>
              </a:gdLst>
              <a:ahLst/>
              <a:cxnLst>
                <a:cxn ang="0">
                  <a:pos x="T0" y="T1"/>
                </a:cxn>
                <a:cxn ang="0">
                  <a:pos x="T2" y="T3"/>
                </a:cxn>
                <a:cxn ang="0">
                  <a:pos x="T4" y="T5"/>
                </a:cxn>
                <a:cxn ang="0">
                  <a:pos x="T6" y="T7"/>
                </a:cxn>
                <a:cxn ang="0">
                  <a:pos x="T8" y="T9"/>
                </a:cxn>
              </a:cxnLst>
              <a:rect l="0" t="0" r="r" b="b"/>
              <a:pathLst>
                <a:path w="128" h="128">
                  <a:moveTo>
                    <a:pt x="120" y="49"/>
                  </a:moveTo>
                  <a:cubicBezTo>
                    <a:pt x="128" y="79"/>
                    <a:pt x="110" y="111"/>
                    <a:pt x="79" y="120"/>
                  </a:cubicBezTo>
                  <a:cubicBezTo>
                    <a:pt x="49" y="128"/>
                    <a:pt x="17" y="110"/>
                    <a:pt x="9" y="79"/>
                  </a:cubicBezTo>
                  <a:cubicBezTo>
                    <a:pt x="0" y="49"/>
                    <a:pt x="18" y="17"/>
                    <a:pt x="49" y="9"/>
                  </a:cubicBezTo>
                  <a:cubicBezTo>
                    <a:pt x="79" y="0"/>
                    <a:pt x="111" y="18"/>
                    <a:pt x="120" y="49"/>
                  </a:cubicBez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7"/>
            <p:cNvSpPr/>
            <p:nvPr/>
          </p:nvSpPr>
          <p:spPr bwMode="auto">
            <a:xfrm>
              <a:off x="8760341" y="1058734"/>
              <a:ext cx="128577" cy="128577"/>
            </a:xfrm>
            <a:custGeom>
              <a:avLst/>
              <a:gdLst>
                <a:gd name="T0" fmla="*/ 43 w 46"/>
                <a:gd name="T1" fmla="*/ 18 h 46"/>
                <a:gd name="T2" fmla="*/ 28 w 46"/>
                <a:gd name="T3" fmla="*/ 43 h 46"/>
                <a:gd name="T4" fmla="*/ 3 w 46"/>
                <a:gd name="T5" fmla="*/ 29 h 46"/>
                <a:gd name="T6" fmla="*/ 18 w 46"/>
                <a:gd name="T7" fmla="*/ 3 h 46"/>
                <a:gd name="T8" fmla="*/ 43 w 46"/>
                <a:gd name="T9" fmla="*/ 18 h 46"/>
              </a:gdLst>
              <a:ahLst/>
              <a:cxnLst>
                <a:cxn ang="0">
                  <a:pos x="T0" y="T1"/>
                </a:cxn>
                <a:cxn ang="0">
                  <a:pos x="T2" y="T3"/>
                </a:cxn>
                <a:cxn ang="0">
                  <a:pos x="T4" y="T5"/>
                </a:cxn>
                <a:cxn ang="0">
                  <a:pos x="T6" y="T7"/>
                </a:cxn>
                <a:cxn ang="0">
                  <a:pos x="T8" y="T9"/>
                </a:cxn>
              </a:cxnLst>
              <a:rect l="0" t="0" r="r" b="b"/>
              <a:pathLst>
                <a:path w="46" h="46">
                  <a:moveTo>
                    <a:pt x="43" y="18"/>
                  </a:moveTo>
                  <a:cubicBezTo>
                    <a:pt x="46" y="29"/>
                    <a:pt x="39" y="40"/>
                    <a:pt x="28" y="43"/>
                  </a:cubicBezTo>
                  <a:cubicBezTo>
                    <a:pt x="18" y="46"/>
                    <a:pt x="6" y="39"/>
                    <a:pt x="3" y="29"/>
                  </a:cubicBezTo>
                  <a:cubicBezTo>
                    <a:pt x="0" y="18"/>
                    <a:pt x="7" y="6"/>
                    <a:pt x="18" y="3"/>
                  </a:cubicBezTo>
                  <a:cubicBezTo>
                    <a:pt x="28" y="0"/>
                    <a:pt x="40" y="7"/>
                    <a:pt x="4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8"/>
            <p:cNvSpPr/>
            <p:nvPr/>
          </p:nvSpPr>
          <p:spPr bwMode="auto">
            <a:xfrm>
              <a:off x="8757281" y="1190374"/>
              <a:ext cx="70412" cy="70412"/>
            </a:xfrm>
            <a:custGeom>
              <a:avLst/>
              <a:gdLst>
                <a:gd name="T0" fmla="*/ 23 w 25"/>
                <a:gd name="T1" fmla="*/ 9 h 25"/>
                <a:gd name="T2" fmla="*/ 15 w 25"/>
                <a:gd name="T3" fmla="*/ 23 h 25"/>
                <a:gd name="T4" fmla="*/ 1 w 25"/>
                <a:gd name="T5" fmla="*/ 15 h 25"/>
                <a:gd name="T6" fmla="*/ 9 w 25"/>
                <a:gd name="T7" fmla="*/ 1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5" y="15"/>
                    <a:pt x="22" y="22"/>
                    <a:pt x="15" y="23"/>
                  </a:cubicBezTo>
                  <a:cubicBezTo>
                    <a:pt x="9" y="25"/>
                    <a:pt x="3" y="21"/>
                    <a:pt x="1" y="15"/>
                  </a:cubicBezTo>
                  <a:cubicBezTo>
                    <a:pt x="0" y="9"/>
                    <a:pt x="3" y="3"/>
                    <a:pt x="9" y="1"/>
                  </a:cubicBezTo>
                  <a:cubicBezTo>
                    <a:pt x="15" y="0"/>
                    <a:pt x="22" y="3"/>
                    <a:pt x="2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9"/>
            <p:cNvSpPr/>
            <p:nvPr/>
          </p:nvSpPr>
          <p:spPr bwMode="auto">
            <a:xfrm>
              <a:off x="8166437" y="960770"/>
              <a:ext cx="443899" cy="743913"/>
            </a:xfrm>
            <a:custGeom>
              <a:avLst/>
              <a:gdLst>
                <a:gd name="T0" fmla="*/ 33 w 159"/>
                <a:gd name="T1" fmla="*/ 16 h 265"/>
                <a:gd name="T2" fmla="*/ 8 w 159"/>
                <a:gd name="T3" fmla="*/ 9 h 265"/>
                <a:gd name="T4" fmla="*/ 3 w 159"/>
                <a:gd name="T5" fmla="*/ 33 h 265"/>
                <a:gd name="T6" fmla="*/ 61 w 159"/>
                <a:gd name="T7" fmla="*/ 244 h 265"/>
                <a:gd name="T8" fmla="*/ 92 w 159"/>
                <a:gd name="T9" fmla="*/ 262 h 265"/>
                <a:gd name="T10" fmla="*/ 159 w 159"/>
                <a:gd name="T11" fmla="*/ 243 h 265"/>
                <a:gd name="T12" fmla="*/ 92 w 159"/>
                <a:gd name="T13" fmla="*/ 0 h 265"/>
                <a:gd name="T14" fmla="*/ 33 w 159"/>
                <a:gd name="T15" fmla="*/ 16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265">
                  <a:moveTo>
                    <a:pt x="33" y="16"/>
                  </a:moveTo>
                  <a:cubicBezTo>
                    <a:pt x="24" y="19"/>
                    <a:pt x="15" y="16"/>
                    <a:pt x="8" y="9"/>
                  </a:cubicBezTo>
                  <a:cubicBezTo>
                    <a:pt x="3" y="16"/>
                    <a:pt x="0" y="25"/>
                    <a:pt x="3" y="33"/>
                  </a:cubicBezTo>
                  <a:cubicBezTo>
                    <a:pt x="61" y="244"/>
                    <a:pt x="61" y="244"/>
                    <a:pt x="61" y="244"/>
                  </a:cubicBezTo>
                  <a:cubicBezTo>
                    <a:pt x="65" y="258"/>
                    <a:pt x="78" y="265"/>
                    <a:pt x="92" y="262"/>
                  </a:cubicBezTo>
                  <a:cubicBezTo>
                    <a:pt x="159" y="243"/>
                    <a:pt x="159" y="243"/>
                    <a:pt x="159" y="243"/>
                  </a:cubicBezTo>
                  <a:cubicBezTo>
                    <a:pt x="92" y="0"/>
                    <a:pt x="92" y="0"/>
                    <a:pt x="92" y="0"/>
                  </a:cubicBezTo>
                  <a:lnTo>
                    <a:pt x="33" y="16"/>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30"/>
            <p:cNvSpPr/>
            <p:nvPr/>
          </p:nvSpPr>
          <p:spPr bwMode="auto">
            <a:xfrm>
              <a:off x="8233787" y="887298"/>
              <a:ext cx="180621" cy="88781"/>
            </a:xfrm>
            <a:custGeom>
              <a:avLst/>
              <a:gdLst>
                <a:gd name="T0" fmla="*/ 63 w 65"/>
                <a:gd name="T1" fmla="*/ 9 h 32"/>
                <a:gd name="T2" fmla="*/ 58 w 65"/>
                <a:gd name="T3" fmla="*/ 18 h 32"/>
                <a:gd name="T4" fmla="*/ 11 w 65"/>
                <a:gd name="T5" fmla="*/ 31 h 32"/>
                <a:gd name="T6" fmla="*/ 2 w 65"/>
                <a:gd name="T7" fmla="*/ 26 h 32"/>
                <a:gd name="T8" fmla="*/ 1 w 65"/>
                <a:gd name="T9" fmla="*/ 23 h 32"/>
                <a:gd name="T10" fmla="*/ 6 w 65"/>
                <a:gd name="T11" fmla="*/ 14 h 32"/>
                <a:gd name="T12" fmla="*/ 54 w 65"/>
                <a:gd name="T13" fmla="*/ 1 h 32"/>
                <a:gd name="T14" fmla="*/ 62 w 65"/>
                <a:gd name="T15" fmla="*/ 6 h 32"/>
                <a:gd name="T16" fmla="*/ 63 w 65"/>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2">
                  <a:moveTo>
                    <a:pt x="63" y="9"/>
                  </a:moveTo>
                  <a:cubicBezTo>
                    <a:pt x="65" y="13"/>
                    <a:pt x="62" y="17"/>
                    <a:pt x="58" y="18"/>
                  </a:cubicBezTo>
                  <a:cubicBezTo>
                    <a:pt x="11" y="31"/>
                    <a:pt x="11" y="31"/>
                    <a:pt x="11" y="31"/>
                  </a:cubicBezTo>
                  <a:cubicBezTo>
                    <a:pt x="7" y="32"/>
                    <a:pt x="3" y="30"/>
                    <a:pt x="2" y="26"/>
                  </a:cubicBezTo>
                  <a:cubicBezTo>
                    <a:pt x="1" y="23"/>
                    <a:pt x="1" y="23"/>
                    <a:pt x="1" y="23"/>
                  </a:cubicBezTo>
                  <a:cubicBezTo>
                    <a:pt x="0" y="19"/>
                    <a:pt x="3" y="15"/>
                    <a:pt x="6" y="14"/>
                  </a:cubicBezTo>
                  <a:cubicBezTo>
                    <a:pt x="54" y="1"/>
                    <a:pt x="54" y="1"/>
                    <a:pt x="54" y="1"/>
                  </a:cubicBezTo>
                  <a:cubicBezTo>
                    <a:pt x="57" y="0"/>
                    <a:pt x="61" y="2"/>
                    <a:pt x="62" y="6"/>
                  </a:cubicBezTo>
                  <a:lnTo>
                    <a:pt x="63" y="9"/>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31"/>
            <p:cNvSpPr/>
            <p:nvPr/>
          </p:nvSpPr>
          <p:spPr bwMode="auto">
            <a:xfrm>
              <a:off x="8613396" y="673002"/>
              <a:ext cx="312259" cy="156131"/>
            </a:xfrm>
            <a:custGeom>
              <a:avLst/>
              <a:gdLst>
                <a:gd name="T0" fmla="*/ 110 w 111"/>
                <a:gd name="T1" fmla="*/ 21 h 56"/>
                <a:gd name="T2" fmla="*/ 105 w 111"/>
                <a:gd name="T3" fmla="*/ 30 h 56"/>
                <a:gd name="T4" fmla="*/ 15 w 111"/>
                <a:gd name="T5" fmla="*/ 55 h 56"/>
                <a:gd name="T6" fmla="*/ 5 w 111"/>
                <a:gd name="T7" fmla="*/ 50 h 56"/>
                <a:gd name="T8" fmla="*/ 1 w 111"/>
                <a:gd name="T9" fmla="*/ 35 h 56"/>
                <a:gd name="T10" fmla="*/ 7 w 111"/>
                <a:gd name="T11" fmla="*/ 26 h 56"/>
                <a:gd name="T12" fmla="*/ 97 w 111"/>
                <a:gd name="T13" fmla="*/ 1 h 56"/>
                <a:gd name="T14" fmla="*/ 106 w 111"/>
                <a:gd name="T15" fmla="*/ 6 h 56"/>
                <a:gd name="T16" fmla="*/ 110 w 111"/>
                <a:gd name="T17"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56">
                  <a:moveTo>
                    <a:pt x="110" y="21"/>
                  </a:moveTo>
                  <a:cubicBezTo>
                    <a:pt x="111" y="25"/>
                    <a:pt x="109" y="29"/>
                    <a:pt x="105" y="30"/>
                  </a:cubicBezTo>
                  <a:cubicBezTo>
                    <a:pt x="15" y="55"/>
                    <a:pt x="15" y="55"/>
                    <a:pt x="15" y="55"/>
                  </a:cubicBezTo>
                  <a:cubicBezTo>
                    <a:pt x="11" y="56"/>
                    <a:pt x="6" y="54"/>
                    <a:pt x="5" y="50"/>
                  </a:cubicBezTo>
                  <a:cubicBezTo>
                    <a:pt x="1" y="35"/>
                    <a:pt x="1" y="35"/>
                    <a:pt x="1" y="35"/>
                  </a:cubicBezTo>
                  <a:cubicBezTo>
                    <a:pt x="0" y="31"/>
                    <a:pt x="3" y="27"/>
                    <a:pt x="7" y="26"/>
                  </a:cubicBezTo>
                  <a:cubicBezTo>
                    <a:pt x="97" y="1"/>
                    <a:pt x="97" y="1"/>
                    <a:pt x="97" y="1"/>
                  </a:cubicBezTo>
                  <a:cubicBezTo>
                    <a:pt x="101" y="0"/>
                    <a:pt x="105" y="2"/>
                    <a:pt x="106" y="6"/>
                  </a:cubicBezTo>
                  <a:lnTo>
                    <a:pt x="11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32"/>
            <p:cNvSpPr/>
            <p:nvPr/>
          </p:nvSpPr>
          <p:spPr bwMode="auto">
            <a:xfrm>
              <a:off x="8888919" y="418910"/>
              <a:ext cx="229603" cy="229603"/>
            </a:xfrm>
            <a:custGeom>
              <a:avLst/>
              <a:gdLst>
                <a:gd name="T0" fmla="*/ 28 w 75"/>
                <a:gd name="T1" fmla="*/ 0 h 75"/>
                <a:gd name="T2" fmla="*/ 31 w 75"/>
                <a:gd name="T3" fmla="*/ 34 h 75"/>
                <a:gd name="T4" fmla="*/ 0 w 75"/>
                <a:gd name="T5" fmla="*/ 48 h 75"/>
                <a:gd name="T6" fmla="*/ 34 w 75"/>
                <a:gd name="T7" fmla="*/ 45 h 75"/>
                <a:gd name="T8" fmla="*/ 48 w 75"/>
                <a:gd name="T9" fmla="*/ 75 h 75"/>
                <a:gd name="T10" fmla="*/ 44 w 75"/>
                <a:gd name="T11" fmla="*/ 41 h 75"/>
                <a:gd name="T12" fmla="*/ 75 w 75"/>
                <a:gd name="T13" fmla="*/ 27 h 75"/>
                <a:gd name="T14" fmla="*/ 42 w 75"/>
                <a:gd name="T15" fmla="*/ 31 h 75"/>
                <a:gd name="T16" fmla="*/ 28 w 75"/>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5">
                  <a:moveTo>
                    <a:pt x="28" y="0"/>
                  </a:moveTo>
                  <a:lnTo>
                    <a:pt x="31" y="34"/>
                  </a:lnTo>
                  <a:lnTo>
                    <a:pt x="0" y="48"/>
                  </a:lnTo>
                  <a:lnTo>
                    <a:pt x="34" y="45"/>
                  </a:lnTo>
                  <a:lnTo>
                    <a:pt x="48" y="75"/>
                  </a:lnTo>
                  <a:lnTo>
                    <a:pt x="44" y="41"/>
                  </a:lnTo>
                  <a:lnTo>
                    <a:pt x="75" y="27"/>
                  </a:lnTo>
                  <a:lnTo>
                    <a:pt x="42" y="31"/>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33"/>
            <p:cNvSpPr/>
            <p:nvPr/>
          </p:nvSpPr>
          <p:spPr bwMode="auto">
            <a:xfrm>
              <a:off x="8760341" y="418910"/>
              <a:ext cx="119394" cy="119394"/>
            </a:xfrm>
            <a:custGeom>
              <a:avLst/>
              <a:gdLst>
                <a:gd name="T0" fmla="*/ 14 w 39"/>
                <a:gd name="T1" fmla="*/ 0 h 39"/>
                <a:gd name="T2" fmla="*/ 17 w 39"/>
                <a:gd name="T3" fmla="*/ 18 h 39"/>
                <a:gd name="T4" fmla="*/ 0 w 39"/>
                <a:gd name="T5" fmla="*/ 25 h 39"/>
                <a:gd name="T6" fmla="*/ 18 w 39"/>
                <a:gd name="T7" fmla="*/ 23 h 39"/>
                <a:gd name="T8" fmla="*/ 25 w 39"/>
                <a:gd name="T9" fmla="*/ 39 h 39"/>
                <a:gd name="T10" fmla="*/ 23 w 39"/>
                <a:gd name="T11" fmla="*/ 22 h 39"/>
                <a:gd name="T12" fmla="*/ 39 w 39"/>
                <a:gd name="T13" fmla="*/ 14 h 39"/>
                <a:gd name="T14" fmla="*/ 21 w 39"/>
                <a:gd name="T15" fmla="*/ 16 h 39"/>
                <a:gd name="T16" fmla="*/ 14 w 3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14" y="0"/>
                  </a:moveTo>
                  <a:lnTo>
                    <a:pt x="17" y="18"/>
                  </a:lnTo>
                  <a:lnTo>
                    <a:pt x="0" y="25"/>
                  </a:lnTo>
                  <a:lnTo>
                    <a:pt x="18" y="23"/>
                  </a:lnTo>
                  <a:lnTo>
                    <a:pt x="25" y="39"/>
                  </a:lnTo>
                  <a:lnTo>
                    <a:pt x="23" y="22"/>
                  </a:lnTo>
                  <a:lnTo>
                    <a:pt x="39" y="14"/>
                  </a:lnTo>
                  <a:lnTo>
                    <a:pt x="21" y="1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34"/>
            <p:cNvSpPr/>
            <p:nvPr/>
          </p:nvSpPr>
          <p:spPr bwMode="auto">
            <a:xfrm>
              <a:off x="8157253" y="311761"/>
              <a:ext cx="465327" cy="324505"/>
            </a:xfrm>
            <a:custGeom>
              <a:avLst/>
              <a:gdLst>
                <a:gd name="T0" fmla="*/ 83 w 166"/>
                <a:gd name="T1" fmla="*/ 0 h 116"/>
                <a:gd name="T2" fmla="*/ 0 w 166"/>
                <a:gd name="T3" fmla="*/ 58 h 116"/>
                <a:gd name="T4" fmla="*/ 83 w 166"/>
                <a:gd name="T5" fmla="*/ 116 h 116"/>
                <a:gd name="T6" fmla="*/ 166 w 166"/>
                <a:gd name="T7" fmla="*/ 58 h 116"/>
                <a:gd name="T8" fmla="*/ 83 w 166"/>
                <a:gd name="T9" fmla="*/ 0 h 116"/>
              </a:gdLst>
              <a:ahLst/>
              <a:cxnLst>
                <a:cxn ang="0">
                  <a:pos x="T0" y="T1"/>
                </a:cxn>
                <a:cxn ang="0">
                  <a:pos x="T2" y="T3"/>
                </a:cxn>
                <a:cxn ang="0">
                  <a:pos x="T4" y="T5"/>
                </a:cxn>
                <a:cxn ang="0">
                  <a:pos x="T6" y="T7"/>
                </a:cxn>
                <a:cxn ang="0">
                  <a:pos x="T8" y="T9"/>
                </a:cxn>
              </a:cxnLst>
              <a:rect l="0" t="0" r="r" b="b"/>
              <a:pathLst>
                <a:path w="166" h="116">
                  <a:moveTo>
                    <a:pt x="83" y="0"/>
                  </a:moveTo>
                  <a:cubicBezTo>
                    <a:pt x="48" y="0"/>
                    <a:pt x="17" y="23"/>
                    <a:pt x="0" y="58"/>
                  </a:cubicBezTo>
                  <a:cubicBezTo>
                    <a:pt x="17" y="93"/>
                    <a:pt x="48" y="116"/>
                    <a:pt x="83" y="116"/>
                  </a:cubicBezTo>
                  <a:cubicBezTo>
                    <a:pt x="118" y="116"/>
                    <a:pt x="149" y="93"/>
                    <a:pt x="166" y="58"/>
                  </a:cubicBezTo>
                  <a:cubicBezTo>
                    <a:pt x="149" y="23"/>
                    <a:pt x="118" y="0"/>
                    <a:pt x="83" y="0"/>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35"/>
            <p:cNvSpPr/>
            <p:nvPr/>
          </p:nvSpPr>
          <p:spPr bwMode="auto">
            <a:xfrm>
              <a:off x="8157253" y="385234"/>
              <a:ext cx="465327" cy="177559"/>
            </a:xfrm>
            <a:custGeom>
              <a:avLst/>
              <a:gdLst>
                <a:gd name="T0" fmla="*/ 83 w 166"/>
                <a:gd name="T1" fmla="*/ 0 h 64"/>
                <a:gd name="T2" fmla="*/ 0 w 166"/>
                <a:gd name="T3" fmla="*/ 32 h 64"/>
                <a:gd name="T4" fmla="*/ 83 w 166"/>
                <a:gd name="T5" fmla="*/ 64 h 64"/>
                <a:gd name="T6" fmla="*/ 166 w 166"/>
                <a:gd name="T7" fmla="*/ 32 h 64"/>
                <a:gd name="T8" fmla="*/ 83 w 166"/>
                <a:gd name="T9" fmla="*/ 0 h 64"/>
              </a:gdLst>
              <a:ahLst/>
              <a:cxnLst>
                <a:cxn ang="0">
                  <a:pos x="T0" y="T1"/>
                </a:cxn>
                <a:cxn ang="0">
                  <a:pos x="T2" y="T3"/>
                </a:cxn>
                <a:cxn ang="0">
                  <a:pos x="T4" y="T5"/>
                </a:cxn>
                <a:cxn ang="0">
                  <a:pos x="T6" y="T7"/>
                </a:cxn>
                <a:cxn ang="0">
                  <a:pos x="T8" y="T9"/>
                </a:cxn>
              </a:cxnLst>
              <a:rect l="0" t="0" r="r" b="b"/>
              <a:pathLst>
                <a:path w="166" h="64">
                  <a:moveTo>
                    <a:pt x="83" y="0"/>
                  </a:moveTo>
                  <a:cubicBezTo>
                    <a:pt x="48" y="0"/>
                    <a:pt x="17" y="13"/>
                    <a:pt x="0" y="32"/>
                  </a:cubicBezTo>
                  <a:cubicBezTo>
                    <a:pt x="17" y="51"/>
                    <a:pt x="48" y="64"/>
                    <a:pt x="83" y="64"/>
                  </a:cubicBezTo>
                  <a:cubicBezTo>
                    <a:pt x="118" y="64"/>
                    <a:pt x="149" y="51"/>
                    <a:pt x="166" y="32"/>
                  </a:cubicBezTo>
                  <a:cubicBezTo>
                    <a:pt x="149" y="13"/>
                    <a:pt x="118" y="0"/>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436"/>
            <p:cNvSpPr>
              <a:spLocks noChangeArrowheads="1"/>
            </p:cNvSpPr>
            <p:nvPr/>
          </p:nvSpPr>
          <p:spPr bwMode="auto">
            <a:xfrm>
              <a:off x="8239909" y="324006"/>
              <a:ext cx="300014" cy="300014"/>
            </a:xfrm>
            <a:prstGeom prst="ellipse">
              <a:avLst/>
            </a:pr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437"/>
            <p:cNvSpPr>
              <a:spLocks noChangeArrowheads="1"/>
            </p:cNvSpPr>
            <p:nvPr/>
          </p:nvSpPr>
          <p:spPr bwMode="auto">
            <a:xfrm>
              <a:off x="8304199" y="385234"/>
              <a:ext cx="171436" cy="174499"/>
            </a:xfrm>
            <a:prstGeom prst="ellipse">
              <a:avLst/>
            </a:pr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38"/>
            <p:cNvSpPr/>
            <p:nvPr/>
          </p:nvSpPr>
          <p:spPr bwMode="auto">
            <a:xfrm>
              <a:off x="8438899" y="400542"/>
              <a:ext cx="70412" cy="73473"/>
            </a:xfrm>
            <a:custGeom>
              <a:avLst/>
              <a:gdLst>
                <a:gd name="T0" fmla="*/ 22 w 26"/>
                <a:gd name="T1" fmla="*/ 20 h 26"/>
                <a:gd name="T2" fmla="*/ 6 w 26"/>
                <a:gd name="T3" fmla="*/ 22 h 26"/>
                <a:gd name="T4" fmla="*/ 4 w 26"/>
                <a:gd name="T5" fmla="*/ 6 h 26"/>
                <a:gd name="T6" fmla="*/ 20 w 26"/>
                <a:gd name="T7" fmla="*/ 4 h 26"/>
                <a:gd name="T8" fmla="*/ 22 w 26"/>
                <a:gd name="T9" fmla="*/ 20 h 26"/>
              </a:gdLst>
              <a:ahLst/>
              <a:cxnLst>
                <a:cxn ang="0">
                  <a:pos x="T0" y="T1"/>
                </a:cxn>
                <a:cxn ang="0">
                  <a:pos x="T2" y="T3"/>
                </a:cxn>
                <a:cxn ang="0">
                  <a:pos x="T4" y="T5"/>
                </a:cxn>
                <a:cxn ang="0">
                  <a:pos x="T6" y="T7"/>
                </a:cxn>
                <a:cxn ang="0">
                  <a:pos x="T8" y="T9"/>
                </a:cxn>
              </a:cxnLst>
              <a:rect l="0" t="0" r="r" b="b"/>
              <a:pathLst>
                <a:path w="26" h="26">
                  <a:moveTo>
                    <a:pt x="22" y="20"/>
                  </a:moveTo>
                  <a:cubicBezTo>
                    <a:pt x="18" y="25"/>
                    <a:pt x="11" y="26"/>
                    <a:pt x="6" y="22"/>
                  </a:cubicBezTo>
                  <a:cubicBezTo>
                    <a:pt x="1" y="18"/>
                    <a:pt x="0" y="11"/>
                    <a:pt x="4" y="6"/>
                  </a:cubicBezTo>
                  <a:cubicBezTo>
                    <a:pt x="7" y="1"/>
                    <a:pt x="15" y="0"/>
                    <a:pt x="20" y="4"/>
                  </a:cubicBezTo>
                  <a:cubicBezTo>
                    <a:pt x="25" y="8"/>
                    <a:pt x="26" y="15"/>
                    <a:pt x="2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39"/>
            <p:cNvSpPr/>
            <p:nvPr/>
          </p:nvSpPr>
          <p:spPr bwMode="auto">
            <a:xfrm>
              <a:off x="8441959" y="486260"/>
              <a:ext cx="33676" cy="33676"/>
            </a:xfrm>
            <a:custGeom>
              <a:avLst/>
              <a:gdLst>
                <a:gd name="T0" fmla="*/ 10 w 12"/>
                <a:gd name="T1" fmla="*/ 9 h 12"/>
                <a:gd name="T2" fmla="*/ 3 w 12"/>
                <a:gd name="T3" fmla="*/ 10 h 12"/>
                <a:gd name="T4" fmla="*/ 2 w 12"/>
                <a:gd name="T5" fmla="*/ 2 h 12"/>
                <a:gd name="T6" fmla="*/ 9 w 12"/>
                <a:gd name="T7" fmla="*/ 1 h 12"/>
                <a:gd name="T8" fmla="*/ 10 w 12"/>
                <a:gd name="T9" fmla="*/ 9 h 12"/>
              </a:gdLst>
              <a:ahLst/>
              <a:cxnLst>
                <a:cxn ang="0">
                  <a:pos x="T0" y="T1"/>
                </a:cxn>
                <a:cxn ang="0">
                  <a:pos x="T2" y="T3"/>
                </a:cxn>
                <a:cxn ang="0">
                  <a:pos x="T4" y="T5"/>
                </a:cxn>
                <a:cxn ang="0">
                  <a:pos x="T6" y="T7"/>
                </a:cxn>
                <a:cxn ang="0">
                  <a:pos x="T8" y="T9"/>
                </a:cxn>
              </a:cxnLst>
              <a:rect l="0" t="0" r="r" b="b"/>
              <a:pathLst>
                <a:path w="12" h="12">
                  <a:moveTo>
                    <a:pt x="10" y="9"/>
                  </a:moveTo>
                  <a:cubicBezTo>
                    <a:pt x="9" y="11"/>
                    <a:pt x="5" y="12"/>
                    <a:pt x="3" y="10"/>
                  </a:cubicBezTo>
                  <a:cubicBezTo>
                    <a:pt x="1" y="8"/>
                    <a:pt x="0" y="5"/>
                    <a:pt x="2" y="2"/>
                  </a:cubicBezTo>
                  <a:cubicBezTo>
                    <a:pt x="4" y="0"/>
                    <a:pt x="7" y="0"/>
                    <a:pt x="9" y="1"/>
                  </a:cubicBezTo>
                  <a:cubicBezTo>
                    <a:pt x="12" y="3"/>
                    <a:pt x="12" y="6"/>
                    <a:pt x="1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（三）新一代信息技术的发展</a:t>
            </a:r>
          </a:p>
        </p:txBody>
      </p:sp>
      <p:sp>
        <p:nvSpPr>
          <p:cNvPr id="40" name="内容占位符 2"/>
          <p:cNvSpPr txBox="1"/>
          <p:nvPr/>
        </p:nvSpPr>
        <p:spPr>
          <a:xfrm>
            <a:off x="6144860" y="2085083"/>
            <a:ext cx="5261077" cy="3690075"/>
          </a:xfrm>
          <a:prstGeom prst="rect">
            <a:avLst/>
          </a:prstGeom>
        </p:spPr>
        <p:txBody>
          <a:bodyPr vert="horz" lIns="91440" tIns="45720" rIns="91440" bIns="45720" rtlCol="0">
            <a:noAutofit/>
          </a:bodyPr>
          <a:lstStyle>
            <a:lvl1pPr marL="0" indent="625475" algn="l" defTabSz="914400" rtl="0" eaLnBrk="1" latinLnBrk="0" hangingPunct="1">
              <a:lnSpc>
                <a:spcPct val="130000"/>
              </a:lnSpc>
              <a:spcBef>
                <a:spcPts val="0"/>
              </a:spcBef>
              <a:buFont typeface="Arial" panose="020B0604020202020204" pitchFamily="34" charset="0"/>
              <a:buNone/>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200000"/>
              </a:lnSpc>
            </a:pPr>
            <a:r>
              <a:rPr lang="zh-CN" altLang="en-US" sz="2000" dirty="0"/>
              <a:t>从</a:t>
            </a:r>
            <a:r>
              <a:rPr lang="en-US" altLang="zh-CN" sz="2000" dirty="0"/>
              <a:t>20</a:t>
            </a:r>
            <a:r>
              <a:rPr lang="zh-CN" altLang="en-US" sz="2000" dirty="0"/>
              <a:t>世纪</a:t>
            </a:r>
            <a:r>
              <a:rPr lang="en-US" altLang="zh-CN" sz="2000" dirty="0"/>
              <a:t>80</a:t>
            </a:r>
            <a:r>
              <a:rPr lang="zh-CN" altLang="en-US" sz="2000" dirty="0"/>
              <a:t>年代中期到</a:t>
            </a:r>
            <a:r>
              <a:rPr lang="en-US" altLang="zh-CN" sz="2000" dirty="0"/>
              <a:t>21</a:t>
            </a:r>
            <a:r>
              <a:rPr lang="zh-CN" altLang="en-US" sz="2000" dirty="0"/>
              <a:t>世纪初，广泛流行的是个人计算机和通过互联网连接的分散的服务器，它们被认为是第一代信息技术平台。近年来，以移动互联网、云计算、大数据为特征的第三代信息技术架构蓬勃发展，催生了新一代信息技术的诞生。</a:t>
            </a:r>
            <a:endParaRPr lang="en-US" altLang="zh-CN" sz="2000" dirty="0"/>
          </a:p>
        </p:txBody>
      </p:sp>
      <p:grpSp>
        <p:nvGrpSpPr>
          <p:cNvPr id="35" name="组合 34"/>
          <p:cNvGrpSpPr/>
          <p:nvPr/>
        </p:nvGrpSpPr>
        <p:grpSpPr>
          <a:xfrm>
            <a:off x="1133885" y="2629437"/>
            <a:ext cx="3584709" cy="2513697"/>
            <a:chOff x="9534526" y="2896752"/>
            <a:chExt cx="2657474" cy="1909174"/>
          </a:xfrm>
        </p:grpSpPr>
        <p:sp>
          <p:nvSpPr>
            <p:cNvPr id="36" name="Freeform 837"/>
            <p:cNvSpPr/>
            <p:nvPr/>
          </p:nvSpPr>
          <p:spPr bwMode="auto">
            <a:xfrm>
              <a:off x="10541695" y="3232477"/>
              <a:ext cx="687626" cy="1375252"/>
            </a:xfrm>
            <a:custGeom>
              <a:avLst/>
              <a:gdLst>
                <a:gd name="T0" fmla="*/ 0 w 185"/>
                <a:gd name="T1" fmla="*/ 370 h 370"/>
                <a:gd name="T2" fmla="*/ 185 w 185"/>
                <a:gd name="T3" fmla="*/ 185 h 370"/>
                <a:gd name="T4" fmla="*/ 0 w 185"/>
                <a:gd name="T5" fmla="*/ 0 h 370"/>
                <a:gd name="T6" fmla="*/ 0 w 185"/>
                <a:gd name="T7" fmla="*/ 370 h 370"/>
              </a:gdLst>
              <a:ahLst/>
              <a:cxnLst>
                <a:cxn ang="0">
                  <a:pos x="T0" y="T1"/>
                </a:cxn>
                <a:cxn ang="0">
                  <a:pos x="T2" y="T3"/>
                </a:cxn>
                <a:cxn ang="0">
                  <a:pos x="T4" y="T5"/>
                </a:cxn>
                <a:cxn ang="0">
                  <a:pos x="T6" y="T7"/>
                </a:cxn>
              </a:cxnLst>
              <a:rect l="0" t="0" r="r" b="b"/>
              <a:pathLst>
                <a:path w="185" h="370">
                  <a:moveTo>
                    <a:pt x="0" y="370"/>
                  </a:moveTo>
                  <a:cubicBezTo>
                    <a:pt x="102" y="370"/>
                    <a:pt x="185" y="287"/>
                    <a:pt x="185" y="185"/>
                  </a:cubicBezTo>
                  <a:cubicBezTo>
                    <a:pt x="185" y="83"/>
                    <a:pt x="102" y="0"/>
                    <a:pt x="0" y="0"/>
                  </a:cubicBezTo>
                  <a:lnTo>
                    <a:pt x="0" y="370"/>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38"/>
            <p:cNvSpPr/>
            <p:nvPr/>
          </p:nvSpPr>
          <p:spPr bwMode="auto">
            <a:xfrm>
              <a:off x="9854069" y="3232477"/>
              <a:ext cx="687626" cy="1375252"/>
            </a:xfrm>
            <a:custGeom>
              <a:avLst/>
              <a:gdLst>
                <a:gd name="T0" fmla="*/ 185 w 185"/>
                <a:gd name="T1" fmla="*/ 0 h 370"/>
                <a:gd name="T2" fmla="*/ 0 w 185"/>
                <a:gd name="T3" fmla="*/ 185 h 370"/>
                <a:gd name="T4" fmla="*/ 185 w 185"/>
                <a:gd name="T5" fmla="*/ 370 h 370"/>
                <a:gd name="T6" fmla="*/ 185 w 185"/>
                <a:gd name="T7" fmla="*/ 0 h 370"/>
              </a:gdLst>
              <a:ahLst/>
              <a:cxnLst>
                <a:cxn ang="0">
                  <a:pos x="T0" y="T1"/>
                </a:cxn>
                <a:cxn ang="0">
                  <a:pos x="T2" y="T3"/>
                </a:cxn>
                <a:cxn ang="0">
                  <a:pos x="T4" y="T5"/>
                </a:cxn>
                <a:cxn ang="0">
                  <a:pos x="T6" y="T7"/>
                </a:cxn>
              </a:cxnLst>
              <a:rect l="0" t="0" r="r" b="b"/>
              <a:pathLst>
                <a:path w="185" h="370">
                  <a:moveTo>
                    <a:pt x="185" y="0"/>
                  </a:moveTo>
                  <a:cubicBezTo>
                    <a:pt x="83" y="0"/>
                    <a:pt x="0" y="83"/>
                    <a:pt x="0" y="185"/>
                  </a:cubicBezTo>
                  <a:cubicBezTo>
                    <a:pt x="0" y="287"/>
                    <a:pt x="83" y="370"/>
                    <a:pt x="185" y="370"/>
                  </a:cubicBezTo>
                  <a:lnTo>
                    <a:pt x="185" y="0"/>
                  </a:lnTo>
                  <a:close/>
                </a:path>
              </a:pathLst>
            </a:custGeom>
            <a:solidFill>
              <a:srgbClr val="F6F2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39"/>
            <p:cNvSpPr/>
            <p:nvPr/>
          </p:nvSpPr>
          <p:spPr bwMode="auto">
            <a:xfrm>
              <a:off x="11083706" y="4106166"/>
              <a:ext cx="121346" cy="173930"/>
            </a:xfrm>
            <a:custGeom>
              <a:avLst/>
              <a:gdLst>
                <a:gd name="T0" fmla="*/ 31 w 32"/>
                <a:gd name="T1" fmla="*/ 0 h 47"/>
                <a:gd name="T2" fmla="*/ 26 w 32"/>
                <a:gd name="T3" fmla="*/ 2 h 47"/>
                <a:gd name="T4" fmla="*/ 21 w 32"/>
                <a:gd name="T5" fmla="*/ 5 h 47"/>
                <a:gd name="T6" fmla="*/ 17 w 32"/>
                <a:gd name="T7" fmla="*/ 10 h 47"/>
                <a:gd name="T8" fmla="*/ 13 w 32"/>
                <a:gd name="T9" fmla="*/ 11 h 47"/>
                <a:gd name="T10" fmla="*/ 10 w 32"/>
                <a:gd name="T11" fmla="*/ 14 h 47"/>
                <a:gd name="T12" fmla="*/ 9 w 32"/>
                <a:gd name="T13" fmla="*/ 14 h 47"/>
                <a:gd name="T14" fmla="*/ 7 w 32"/>
                <a:gd name="T15" fmla="*/ 15 h 47"/>
                <a:gd name="T16" fmla="*/ 6 w 32"/>
                <a:gd name="T17" fmla="*/ 17 h 47"/>
                <a:gd name="T18" fmla="*/ 1 w 32"/>
                <a:gd name="T19" fmla="*/ 24 h 47"/>
                <a:gd name="T20" fmla="*/ 0 w 32"/>
                <a:gd name="T21" fmla="*/ 31 h 47"/>
                <a:gd name="T22" fmla="*/ 1 w 32"/>
                <a:gd name="T23" fmla="*/ 37 h 47"/>
                <a:gd name="T24" fmla="*/ 2 w 32"/>
                <a:gd name="T25" fmla="*/ 38 h 47"/>
                <a:gd name="T26" fmla="*/ 2 w 32"/>
                <a:gd name="T27" fmla="*/ 42 h 47"/>
                <a:gd name="T28" fmla="*/ 4 w 32"/>
                <a:gd name="T29" fmla="*/ 47 h 47"/>
                <a:gd name="T30" fmla="*/ 11 w 32"/>
                <a:gd name="T31" fmla="*/ 45 h 47"/>
                <a:gd name="T32" fmla="*/ 13 w 32"/>
                <a:gd name="T33" fmla="*/ 44 h 47"/>
                <a:gd name="T34" fmla="*/ 32 w 32"/>
                <a:gd name="T35" fmla="*/ 0 h 47"/>
                <a:gd name="T36" fmla="*/ 31 w 32"/>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7">
                  <a:moveTo>
                    <a:pt x="31" y="0"/>
                  </a:moveTo>
                  <a:cubicBezTo>
                    <a:pt x="29" y="0"/>
                    <a:pt x="26" y="1"/>
                    <a:pt x="26" y="2"/>
                  </a:cubicBezTo>
                  <a:cubicBezTo>
                    <a:pt x="26" y="3"/>
                    <a:pt x="22" y="4"/>
                    <a:pt x="21" y="5"/>
                  </a:cubicBezTo>
                  <a:cubicBezTo>
                    <a:pt x="20" y="5"/>
                    <a:pt x="18" y="9"/>
                    <a:pt x="17" y="10"/>
                  </a:cubicBezTo>
                  <a:cubicBezTo>
                    <a:pt x="17" y="11"/>
                    <a:pt x="14" y="11"/>
                    <a:pt x="13" y="11"/>
                  </a:cubicBezTo>
                  <a:cubicBezTo>
                    <a:pt x="12" y="12"/>
                    <a:pt x="10" y="13"/>
                    <a:pt x="10" y="14"/>
                  </a:cubicBezTo>
                  <a:cubicBezTo>
                    <a:pt x="10" y="15"/>
                    <a:pt x="10" y="15"/>
                    <a:pt x="9" y="14"/>
                  </a:cubicBezTo>
                  <a:cubicBezTo>
                    <a:pt x="9" y="14"/>
                    <a:pt x="9" y="14"/>
                    <a:pt x="7" y="15"/>
                  </a:cubicBezTo>
                  <a:cubicBezTo>
                    <a:pt x="6" y="17"/>
                    <a:pt x="6" y="17"/>
                    <a:pt x="6" y="17"/>
                  </a:cubicBezTo>
                  <a:cubicBezTo>
                    <a:pt x="5" y="20"/>
                    <a:pt x="2" y="24"/>
                    <a:pt x="1" y="24"/>
                  </a:cubicBezTo>
                  <a:cubicBezTo>
                    <a:pt x="0" y="24"/>
                    <a:pt x="0" y="29"/>
                    <a:pt x="0" y="31"/>
                  </a:cubicBezTo>
                  <a:cubicBezTo>
                    <a:pt x="0" y="33"/>
                    <a:pt x="1" y="36"/>
                    <a:pt x="1" y="37"/>
                  </a:cubicBezTo>
                  <a:cubicBezTo>
                    <a:pt x="1" y="37"/>
                    <a:pt x="1" y="37"/>
                    <a:pt x="2" y="38"/>
                  </a:cubicBezTo>
                  <a:cubicBezTo>
                    <a:pt x="2" y="42"/>
                    <a:pt x="2" y="42"/>
                    <a:pt x="2" y="42"/>
                  </a:cubicBezTo>
                  <a:cubicBezTo>
                    <a:pt x="1" y="44"/>
                    <a:pt x="3" y="46"/>
                    <a:pt x="4" y="47"/>
                  </a:cubicBezTo>
                  <a:cubicBezTo>
                    <a:pt x="4" y="47"/>
                    <a:pt x="9" y="46"/>
                    <a:pt x="11" y="45"/>
                  </a:cubicBezTo>
                  <a:cubicBezTo>
                    <a:pt x="12" y="45"/>
                    <a:pt x="12" y="45"/>
                    <a:pt x="13" y="44"/>
                  </a:cubicBezTo>
                  <a:cubicBezTo>
                    <a:pt x="21" y="31"/>
                    <a:pt x="28" y="16"/>
                    <a:pt x="32" y="0"/>
                  </a:cubicBezTo>
                  <a:lnTo>
                    <a:pt x="31" y="0"/>
                  </a:ln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40"/>
            <p:cNvSpPr/>
            <p:nvPr/>
          </p:nvSpPr>
          <p:spPr bwMode="auto">
            <a:xfrm>
              <a:off x="9858115" y="3422584"/>
              <a:ext cx="444935" cy="1019305"/>
            </a:xfrm>
            <a:custGeom>
              <a:avLst/>
              <a:gdLst>
                <a:gd name="T0" fmla="*/ 65 w 119"/>
                <a:gd name="T1" fmla="*/ 202 h 274"/>
                <a:gd name="T2" fmla="*/ 65 w 119"/>
                <a:gd name="T3" fmla="*/ 219 h 274"/>
                <a:gd name="T4" fmla="*/ 64 w 119"/>
                <a:gd name="T5" fmla="*/ 243 h 274"/>
                <a:gd name="T6" fmla="*/ 64 w 119"/>
                <a:gd name="T7" fmla="*/ 260 h 274"/>
                <a:gd name="T8" fmla="*/ 69 w 119"/>
                <a:gd name="T9" fmla="*/ 273 h 274"/>
                <a:gd name="T10" fmla="*/ 77 w 119"/>
                <a:gd name="T11" fmla="*/ 272 h 274"/>
                <a:gd name="T12" fmla="*/ 78 w 119"/>
                <a:gd name="T13" fmla="*/ 259 h 274"/>
                <a:gd name="T14" fmla="*/ 81 w 119"/>
                <a:gd name="T15" fmla="*/ 242 h 274"/>
                <a:gd name="T16" fmla="*/ 91 w 119"/>
                <a:gd name="T17" fmla="*/ 229 h 274"/>
                <a:gd name="T18" fmla="*/ 98 w 119"/>
                <a:gd name="T19" fmla="*/ 220 h 274"/>
                <a:gd name="T20" fmla="*/ 108 w 119"/>
                <a:gd name="T21" fmla="*/ 208 h 274"/>
                <a:gd name="T22" fmla="*/ 114 w 119"/>
                <a:gd name="T23" fmla="*/ 190 h 274"/>
                <a:gd name="T24" fmla="*/ 119 w 119"/>
                <a:gd name="T25" fmla="*/ 178 h 274"/>
                <a:gd name="T26" fmla="*/ 116 w 119"/>
                <a:gd name="T27" fmla="*/ 170 h 274"/>
                <a:gd name="T28" fmla="*/ 101 w 119"/>
                <a:gd name="T29" fmla="*/ 164 h 274"/>
                <a:gd name="T30" fmla="*/ 84 w 119"/>
                <a:gd name="T31" fmla="*/ 149 h 274"/>
                <a:gd name="T32" fmla="*/ 69 w 119"/>
                <a:gd name="T33" fmla="*/ 140 h 274"/>
                <a:gd name="T34" fmla="*/ 60 w 119"/>
                <a:gd name="T35" fmla="*/ 139 h 274"/>
                <a:gd name="T36" fmla="*/ 48 w 119"/>
                <a:gd name="T37" fmla="*/ 144 h 274"/>
                <a:gd name="T38" fmla="*/ 40 w 119"/>
                <a:gd name="T39" fmla="*/ 125 h 274"/>
                <a:gd name="T40" fmla="*/ 24 w 119"/>
                <a:gd name="T41" fmla="*/ 119 h 274"/>
                <a:gd name="T42" fmla="*/ 40 w 119"/>
                <a:gd name="T43" fmla="*/ 108 h 274"/>
                <a:gd name="T44" fmla="*/ 52 w 119"/>
                <a:gd name="T45" fmla="*/ 111 h 274"/>
                <a:gd name="T46" fmla="*/ 59 w 119"/>
                <a:gd name="T47" fmla="*/ 94 h 274"/>
                <a:gd name="T48" fmla="*/ 68 w 119"/>
                <a:gd name="T49" fmla="*/ 83 h 274"/>
                <a:gd name="T50" fmla="*/ 77 w 119"/>
                <a:gd name="T51" fmla="*/ 76 h 274"/>
                <a:gd name="T52" fmla="*/ 81 w 119"/>
                <a:gd name="T53" fmla="*/ 67 h 274"/>
                <a:gd name="T54" fmla="*/ 88 w 119"/>
                <a:gd name="T55" fmla="*/ 67 h 274"/>
                <a:gd name="T56" fmla="*/ 94 w 119"/>
                <a:gd name="T57" fmla="*/ 71 h 274"/>
                <a:gd name="T58" fmla="*/ 92 w 119"/>
                <a:gd name="T59" fmla="*/ 57 h 274"/>
                <a:gd name="T60" fmla="*/ 86 w 119"/>
                <a:gd name="T61" fmla="*/ 46 h 274"/>
                <a:gd name="T62" fmla="*/ 77 w 119"/>
                <a:gd name="T63" fmla="*/ 41 h 274"/>
                <a:gd name="T64" fmla="*/ 68 w 119"/>
                <a:gd name="T65" fmla="*/ 33 h 274"/>
                <a:gd name="T66" fmla="*/ 60 w 119"/>
                <a:gd name="T67" fmla="*/ 48 h 274"/>
                <a:gd name="T68" fmla="*/ 56 w 119"/>
                <a:gd name="T69" fmla="*/ 53 h 274"/>
                <a:gd name="T70" fmla="*/ 46 w 119"/>
                <a:gd name="T71" fmla="*/ 46 h 274"/>
                <a:gd name="T72" fmla="*/ 47 w 119"/>
                <a:gd name="T73" fmla="*/ 35 h 274"/>
                <a:gd name="T74" fmla="*/ 60 w 119"/>
                <a:gd name="T75" fmla="*/ 23 h 274"/>
                <a:gd name="T76" fmla="*/ 65 w 119"/>
                <a:gd name="T77" fmla="*/ 13 h 274"/>
                <a:gd name="T78" fmla="*/ 74 w 119"/>
                <a:gd name="T79" fmla="*/ 19 h 274"/>
                <a:gd name="T80" fmla="*/ 80 w 119"/>
                <a:gd name="T81" fmla="*/ 33 h 274"/>
                <a:gd name="T82" fmla="*/ 86 w 119"/>
                <a:gd name="T83" fmla="*/ 25 h 274"/>
                <a:gd name="T84" fmla="*/ 88 w 119"/>
                <a:gd name="T85" fmla="*/ 19 h 274"/>
                <a:gd name="T86" fmla="*/ 82 w 119"/>
                <a:gd name="T87" fmla="*/ 9 h 274"/>
                <a:gd name="T88" fmla="*/ 69 w 119"/>
                <a:gd name="T89" fmla="*/ 4 h 274"/>
                <a:gd name="T90" fmla="*/ 55 w 119"/>
                <a:gd name="T91" fmla="*/ 8 h 274"/>
                <a:gd name="T92" fmla="*/ 55 w 119"/>
                <a:gd name="T93" fmla="*/ 16 h 274"/>
                <a:gd name="T94" fmla="*/ 46 w 119"/>
                <a:gd name="T95" fmla="*/ 11 h 274"/>
                <a:gd name="T96" fmla="*/ 42 w 119"/>
                <a:gd name="T97" fmla="*/ 15 h 274"/>
                <a:gd name="T98" fmla="*/ 6 w 119"/>
                <a:gd name="T99" fmla="*/ 118 h 274"/>
                <a:gd name="T100" fmla="*/ 11 w 119"/>
                <a:gd name="T101" fmla="*/ 118 h 274"/>
                <a:gd name="T102" fmla="*/ 32 w 119"/>
                <a:gd name="T103" fmla="*/ 137 h 274"/>
                <a:gd name="T104" fmla="*/ 41 w 119"/>
                <a:gd name="T105" fmla="*/ 145 h 274"/>
                <a:gd name="T106" fmla="*/ 52 w 119"/>
                <a:gd name="T107" fmla="*/ 152 h 274"/>
                <a:gd name="T108" fmla="*/ 48 w 119"/>
                <a:gd name="T109" fmla="*/ 171 h 274"/>
                <a:gd name="T110" fmla="*/ 53 w 119"/>
                <a:gd name="T111" fmla="*/ 18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274">
                  <a:moveTo>
                    <a:pt x="56" y="189"/>
                  </a:moveTo>
                  <a:cubicBezTo>
                    <a:pt x="55" y="189"/>
                    <a:pt x="59" y="193"/>
                    <a:pt x="60" y="194"/>
                  </a:cubicBezTo>
                  <a:cubicBezTo>
                    <a:pt x="61" y="195"/>
                    <a:pt x="64" y="201"/>
                    <a:pt x="65" y="202"/>
                  </a:cubicBezTo>
                  <a:cubicBezTo>
                    <a:pt x="65" y="204"/>
                    <a:pt x="65" y="207"/>
                    <a:pt x="65" y="208"/>
                  </a:cubicBezTo>
                  <a:cubicBezTo>
                    <a:pt x="64" y="209"/>
                    <a:pt x="65" y="210"/>
                    <a:pt x="65" y="211"/>
                  </a:cubicBezTo>
                  <a:cubicBezTo>
                    <a:pt x="65" y="211"/>
                    <a:pt x="64" y="217"/>
                    <a:pt x="65" y="219"/>
                  </a:cubicBezTo>
                  <a:cubicBezTo>
                    <a:pt x="65" y="221"/>
                    <a:pt x="62" y="228"/>
                    <a:pt x="62" y="232"/>
                  </a:cubicBezTo>
                  <a:cubicBezTo>
                    <a:pt x="62" y="235"/>
                    <a:pt x="64" y="239"/>
                    <a:pt x="64" y="239"/>
                  </a:cubicBezTo>
                  <a:cubicBezTo>
                    <a:pt x="65" y="239"/>
                    <a:pt x="65" y="242"/>
                    <a:pt x="64" y="243"/>
                  </a:cubicBezTo>
                  <a:cubicBezTo>
                    <a:pt x="63" y="243"/>
                    <a:pt x="62" y="246"/>
                    <a:pt x="63" y="246"/>
                  </a:cubicBezTo>
                  <a:cubicBezTo>
                    <a:pt x="63" y="246"/>
                    <a:pt x="62" y="249"/>
                    <a:pt x="63" y="250"/>
                  </a:cubicBezTo>
                  <a:cubicBezTo>
                    <a:pt x="63" y="251"/>
                    <a:pt x="64" y="258"/>
                    <a:pt x="64" y="260"/>
                  </a:cubicBezTo>
                  <a:cubicBezTo>
                    <a:pt x="64" y="261"/>
                    <a:pt x="67" y="266"/>
                    <a:pt x="67" y="267"/>
                  </a:cubicBezTo>
                  <a:cubicBezTo>
                    <a:pt x="68" y="268"/>
                    <a:pt x="68" y="271"/>
                    <a:pt x="68" y="272"/>
                  </a:cubicBezTo>
                  <a:cubicBezTo>
                    <a:pt x="69" y="272"/>
                    <a:pt x="69" y="272"/>
                    <a:pt x="69" y="273"/>
                  </a:cubicBezTo>
                  <a:cubicBezTo>
                    <a:pt x="69" y="273"/>
                    <a:pt x="71" y="273"/>
                    <a:pt x="72" y="274"/>
                  </a:cubicBezTo>
                  <a:cubicBezTo>
                    <a:pt x="72" y="274"/>
                    <a:pt x="76" y="274"/>
                    <a:pt x="77" y="274"/>
                  </a:cubicBezTo>
                  <a:cubicBezTo>
                    <a:pt x="79" y="273"/>
                    <a:pt x="77" y="272"/>
                    <a:pt x="77" y="272"/>
                  </a:cubicBezTo>
                  <a:cubicBezTo>
                    <a:pt x="76" y="271"/>
                    <a:pt x="76" y="268"/>
                    <a:pt x="75" y="267"/>
                  </a:cubicBezTo>
                  <a:cubicBezTo>
                    <a:pt x="74" y="267"/>
                    <a:pt x="74" y="263"/>
                    <a:pt x="75" y="262"/>
                  </a:cubicBezTo>
                  <a:cubicBezTo>
                    <a:pt x="75" y="261"/>
                    <a:pt x="78" y="260"/>
                    <a:pt x="78" y="259"/>
                  </a:cubicBezTo>
                  <a:cubicBezTo>
                    <a:pt x="78" y="258"/>
                    <a:pt x="78" y="255"/>
                    <a:pt x="78" y="255"/>
                  </a:cubicBezTo>
                  <a:cubicBezTo>
                    <a:pt x="77" y="254"/>
                    <a:pt x="78" y="250"/>
                    <a:pt x="77" y="248"/>
                  </a:cubicBezTo>
                  <a:cubicBezTo>
                    <a:pt x="77" y="246"/>
                    <a:pt x="81" y="244"/>
                    <a:pt x="81" y="242"/>
                  </a:cubicBezTo>
                  <a:cubicBezTo>
                    <a:pt x="82" y="240"/>
                    <a:pt x="86" y="239"/>
                    <a:pt x="87" y="238"/>
                  </a:cubicBezTo>
                  <a:cubicBezTo>
                    <a:pt x="88" y="237"/>
                    <a:pt x="89" y="232"/>
                    <a:pt x="88" y="231"/>
                  </a:cubicBezTo>
                  <a:cubicBezTo>
                    <a:pt x="88" y="230"/>
                    <a:pt x="90" y="229"/>
                    <a:pt x="91" y="229"/>
                  </a:cubicBezTo>
                  <a:cubicBezTo>
                    <a:pt x="92" y="229"/>
                    <a:pt x="93" y="229"/>
                    <a:pt x="93" y="229"/>
                  </a:cubicBezTo>
                  <a:cubicBezTo>
                    <a:pt x="94" y="229"/>
                    <a:pt x="95" y="227"/>
                    <a:pt x="95" y="226"/>
                  </a:cubicBezTo>
                  <a:cubicBezTo>
                    <a:pt x="96" y="226"/>
                    <a:pt x="97" y="221"/>
                    <a:pt x="98" y="220"/>
                  </a:cubicBezTo>
                  <a:cubicBezTo>
                    <a:pt x="100" y="219"/>
                    <a:pt x="100" y="216"/>
                    <a:pt x="100" y="215"/>
                  </a:cubicBezTo>
                  <a:cubicBezTo>
                    <a:pt x="100" y="214"/>
                    <a:pt x="102" y="211"/>
                    <a:pt x="103" y="211"/>
                  </a:cubicBezTo>
                  <a:cubicBezTo>
                    <a:pt x="103" y="210"/>
                    <a:pt x="107" y="208"/>
                    <a:pt x="108" y="208"/>
                  </a:cubicBezTo>
                  <a:cubicBezTo>
                    <a:pt x="109" y="207"/>
                    <a:pt x="110" y="201"/>
                    <a:pt x="110" y="198"/>
                  </a:cubicBezTo>
                  <a:cubicBezTo>
                    <a:pt x="111" y="196"/>
                    <a:pt x="112" y="193"/>
                    <a:pt x="112" y="192"/>
                  </a:cubicBezTo>
                  <a:cubicBezTo>
                    <a:pt x="112" y="191"/>
                    <a:pt x="113" y="190"/>
                    <a:pt x="114" y="190"/>
                  </a:cubicBezTo>
                  <a:cubicBezTo>
                    <a:pt x="114" y="190"/>
                    <a:pt x="115" y="187"/>
                    <a:pt x="115" y="186"/>
                  </a:cubicBezTo>
                  <a:cubicBezTo>
                    <a:pt x="116" y="185"/>
                    <a:pt x="118" y="183"/>
                    <a:pt x="118" y="182"/>
                  </a:cubicBezTo>
                  <a:cubicBezTo>
                    <a:pt x="119" y="181"/>
                    <a:pt x="119" y="180"/>
                    <a:pt x="119" y="178"/>
                  </a:cubicBezTo>
                  <a:cubicBezTo>
                    <a:pt x="119" y="178"/>
                    <a:pt x="119" y="178"/>
                    <a:pt x="119" y="177"/>
                  </a:cubicBezTo>
                  <a:cubicBezTo>
                    <a:pt x="119" y="174"/>
                    <a:pt x="119" y="174"/>
                    <a:pt x="119" y="174"/>
                  </a:cubicBezTo>
                  <a:cubicBezTo>
                    <a:pt x="119" y="172"/>
                    <a:pt x="116" y="169"/>
                    <a:pt x="116" y="170"/>
                  </a:cubicBezTo>
                  <a:cubicBezTo>
                    <a:pt x="115" y="171"/>
                    <a:pt x="113" y="168"/>
                    <a:pt x="111" y="168"/>
                  </a:cubicBezTo>
                  <a:cubicBezTo>
                    <a:pt x="110" y="167"/>
                    <a:pt x="107" y="167"/>
                    <a:pt x="106" y="167"/>
                  </a:cubicBezTo>
                  <a:cubicBezTo>
                    <a:pt x="105" y="167"/>
                    <a:pt x="102" y="164"/>
                    <a:pt x="101" y="164"/>
                  </a:cubicBezTo>
                  <a:cubicBezTo>
                    <a:pt x="100" y="164"/>
                    <a:pt x="96" y="163"/>
                    <a:pt x="96" y="163"/>
                  </a:cubicBezTo>
                  <a:cubicBezTo>
                    <a:pt x="95" y="162"/>
                    <a:pt x="94" y="157"/>
                    <a:pt x="92" y="156"/>
                  </a:cubicBezTo>
                  <a:cubicBezTo>
                    <a:pt x="89" y="154"/>
                    <a:pt x="84" y="151"/>
                    <a:pt x="84" y="149"/>
                  </a:cubicBezTo>
                  <a:cubicBezTo>
                    <a:pt x="83" y="148"/>
                    <a:pt x="78" y="145"/>
                    <a:pt x="77" y="144"/>
                  </a:cubicBezTo>
                  <a:cubicBezTo>
                    <a:pt x="75" y="143"/>
                    <a:pt x="73" y="143"/>
                    <a:pt x="73" y="143"/>
                  </a:cubicBezTo>
                  <a:cubicBezTo>
                    <a:pt x="72" y="144"/>
                    <a:pt x="70" y="141"/>
                    <a:pt x="69" y="140"/>
                  </a:cubicBezTo>
                  <a:cubicBezTo>
                    <a:pt x="68" y="139"/>
                    <a:pt x="65" y="138"/>
                    <a:pt x="65" y="139"/>
                  </a:cubicBezTo>
                  <a:cubicBezTo>
                    <a:pt x="65" y="140"/>
                    <a:pt x="63" y="139"/>
                    <a:pt x="63" y="139"/>
                  </a:cubicBezTo>
                  <a:cubicBezTo>
                    <a:pt x="62" y="138"/>
                    <a:pt x="60" y="139"/>
                    <a:pt x="60" y="139"/>
                  </a:cubicBezTo>
                  <a:cubicBezTo>
                    <a:pt x="59" y="140"/>
                    <a:pt x="56" y="143"/>
                    <a:pt x="55" y="144"/>
                  </a:cubicBezTo>
                  <a:cubicBezTo>
                    <a:pt x="54" y="145"/>
                    <a:pt x="53" y="143"/>
                    <a:pt x="52" y="143"/>
                  </a:cubicBezTo>
                  <a:cubicBezTo>
                    <a:pt x="51" y="143"/>
                    <a:pt x="48" y="144"/>
                    <a:pt x="48" y="144"/>
                  </a:cubicBezTo>
                  <a:cubicBezTo>
                    <a:pt x="47" y="145"/>
                    <a:pt x="45" y="140"/>
                    <a:pt x="45" y="138"/>
                  </a:cubicBezTo>
                  <a:cubicBezTo>
                    <a:pt x="46" y="136"/>
                    <a:pt x="43" y="132"/>
                    <a:pt x="42" y="132"/>
                  </a:cubicBezTo>
                  <a:cubicBezTo>
                    <a:pt x="40" y="131"/>
                    <a:pt x="39" y="127"/>
                    <a:pt x="40" y="125"/>
                  </a:cubicBezTo>
                  <a:cubicBezTo>
                    <a:pt x="40" y="124"/>
                    <a:pt x="36" y="123"/>
                    <a:pt x="36" y="123"/>
                  </a:cubicBezTo>
                  <a:cubicBezTo>
                    <a:pt x="35" y="122"/>
                    <a:pt x="32" y="125"/>
                    <a:pt x="32" y="126"/>
                  </a:cubicBezTo>
                  <a:cubicBezTo>
                    <a:pt x="32" y="127"/>
                    <a:pt x="23" y="124"/>
                    <a:pt x="24" y="119"/>
                  </a:cubicBezTo>
                  <a:cubicBezTo>
                    <a:pt x="25" y="115"/>
                    <a:pt x="29" y="109"/>
                    <a:pt x="30" y="109"/>
                  </a:cubicBezTo>
                  <a:cubicBezTo>
                    <a:pt x="31" y="108"/>
                    <a:pt x="36" y="108"/>
                    <a:pt x="38" y="109"/>
                  </a:cubicBezTo>
                  <a:cubicBezTo>
                    <a:pt x="39" y="109"/>
                    <a:pt x="40" y="109"/>
                    <a:pt x="40" y="108"/>
                  </a:cubicBezTo>
                  <a:cubicBezTo>
                    <a:pt x="40" y="108"/>
                    <a:pt x="44" y="108"/>
                    <a:pt x="46" y="109"/>
                  </a:cubicBezTo>
                  <a:cubicBezTo>
                    <a:pt x="47" y="109"/>
                    <a:pt x="49" y="114"/>
                    <a:pt x="50" y="115"/>
                  </a:cubicBezTo>
                  <a:cubicBezTo>
                    <a:pt x="52" y="116"/>
                    <a:pt x="52" y="112"/>
                    <a:pt x="52" y="111"/>
                  </a:cubicBezTo>
                  <a:cubicBezTo>
                    <a:pt x="52" y="110"/>
                    <a:pt x="52" y="108"/>
                    <a:pt x="51" y="107"/>
                  </a:cubicBezTo>
                  <a:cubicBezTo>
                    <a:pt x="51" y="106"/>
                    <a:pt x="53" y="100"/>
                    <a:pt x="55" y="99"/>
                  </a:cubicBezTo>
                  <a:cubicBezTo>
                    <a:pt x="57" y="98"/>
                    <a:pt x="60" y="95"/>
                    <a:pt x="59" y="94"/>
                  </a:cubicBezTo>
                  <a:cubicBezTo>
                    <a:pt x="59" y="94"/>
                    <a:pt x="61" y="93"/>
                    <a:pt x="61" y="93"/>
                  </a:cubicBezTo>
                  <a:cubicBezTo>
                    <a:pt x="62" y="93"/>
                    <a:pt x="61" y="88"/>
                    <a:pt x="62" y="87"/>
                  </a:cubicBezTo>
                  <a:cubicBezTo>
                    <a:pt x="63" y="86"/>
                    <a:pt x="67" y="83"/>
                    <a:pt x="68" y="83"/>
                  </a:cubicBezTo>
                  <a:cubicBezTo>
                    <a:pt x="69" y="82"/>
                    <a:pt x="70" y="79"/>
                    <a:pt x="70" y="79"/>
                  </a:cubicBezTo>
                  <a:cubicBezTo>
                    <a:pt x="69" y="78"/>
                    <a:pt x="73" y="75"/>
                    <a:pt x="74" y="75"/>
                  </a:cubicBezTo>
                  <a:cubicBezTo>
                    <a:pt x="76" y="74"/>
                    <a:pt x="78" y="76"/>
                    <a:pt x="77" y="76"/>
                  </a:cubicBezTo>
                  <a:cubicBezTo>
                    <a:pt x="78" y="76"/>
                    <a:pt x="80" y="75"/>
                    <a:pt x="81" y="74"/>
                  </a:cubicBezTo>
                  <a:cubicBezTo>
                    <a:pt x="83" y="73"/>
                    <a:pt x="81" y="71"/>
                    <a:pt x="81" y="70"/>
                  </a:cubicBezTo>
                  <a:cubicBezTo>
                    <a:pt x="80" y="69"/>
                    <a:pt x="80" y="67"/>
                    <a:pt x="81" y="67"/>
                  </a:cubicBezTo>
                  <a:cubicBezTo>
                    <a:pt x="82" y="66"/>
                    <a:pt x="83" y="64"/>
                    <a:pt x="83" y="64"/>
                  </a:cubicBezTo>
                  <a:cubicBezTo>
                    <a:pt x="83" y="63"/>
                    <a:pt x="87" y="64"/>
                    <a:pt x="88" y="63"/>
                  </a:cubicBezTo>
                  <a:cubicBezTo>
                    <a:pt x="90" y="61"/>
                    <a:pt x="89" y="66"/>
                    <a:pt x="88" y="67"/>
                  </a:cubicBezTo>
                  <a:cubicBezTo>
                    <a:pt x="87" y="69"/>
                    <a:pt x="89" y="70"/>
                    <a:pt x="89" y="70"/>
                  </a:cubicBezTo>
                  <a:cubicBezTo>
                    <a:pt x="90" y="70"/>
                    <a:pt x="91" y="71"/>
                    <a:pt x="91" y="71"/>
                  </a:cubicBezTo>
                  <a:cubicBezTo>
                    <a:pt x="91" y="72"/>
                    <a:pt x="93" y="71"/>
                    <a:pt x="94" y="71"/>
                  </a:cubicBezTo>
                  <a:cubicBezTo>
                    <a:pt x="95" y="72"/>
                    <a:pt x="96" y="70"/>
                    <a:pt x="96" y="69"/>
                  </a:cubicBezTo>
                  <a:cubicBezTo>
                    <a:pt x="96" y="68"/>
                    <a:pt x="93" y="66"/>
                    <a:pt x="93" y="65"/>
                  </a:cubicBezTo>
                  <a:cubicBezTo>
                    <a:pt x="92" y="64"/>
                    <a:pt x="92" y="58"/>
                    <a:pt x="92" y="57"/>
                  </a:cubicBezTo>
                  <a:cubicBezTo>
                    <a:pt x="92" y="55"/>
                    <a:pt x="90" y="53"/>
                    <a:pt x="90" y="54"/>
                  </a:cubicBezTo>
                  <a:cubicBezTo>
                    <a:pt x="89" y="54"/>
                    <a:pt x="88" y="50"/>
                    <a:pt x="87" y="49"/>
                  </a:cubicBezTo>
                  <a:cubicBezTo>
                    <a:pt x="86" y="49"/>
                    <a:pt x="86" y="47"/>
                    <a:pt x="86" y="46"/>
                  </a:cubicBezTo>
                  <a:cubicBezTo>
                    <a:pt x="86" y="46"/>
                    <a:pt x="83" y="43"/>
                    <a:pt x="82" y="41"/>
                  </a:cubicBezTo>
                  <a:cubicBezTo>
                    <a:pt x="82" y="40"/>
                    <a:pt x="81" y="40"/>
                    <a:pt x="81" y="41"/>
                  </a:cubicBezTo>
                  <a:cubicBezTo>
                    <a:pt x="80" y="41"/>
                    <a:pt x="78" y="41"/>
                    <a:pt x="77" y="41"/>
                  </a:cubicBezTo>
                  <a:cubicBezTo>
                    <a:pt x="77" y="41"/>
                    <a:pt x="76" y="38"/>
                    <a:pt x="76" y="36"/>
                  </a:cubicBezTo>
                  <a:cubicBezTo>
                    <a:pt x="76" y="35"/>
                    <a:pt x="72" y="35"/>
                    <a:pt x="71" y="34"/>
                  </a:cubicBezTo>
                  <a:cubicBezTo>
                    <a:pt x="71" y="33"/>
                    <a:pt x="68" y="33"/>
                    <a:pt x="68" y="33"/>
                  </a:cubicBezTo>
                  <a:cubicBezTo>
                    <a:pt x="67" y="32"/>
                    <a:pt x="65" y="31"/>
                    <a:pt x="64" y="32"/>
                  </a:cubicBezTo>
                  <a:cubicBezTo>
                    <a:pt x="64" y="32"/>
                    <a:pt x="64" y="41"/>
                    <a:pt x="64" y="44"/>
                  </a:cubicBezTo>
                  <a:cubicBezTo>
                    <a:pt x="63" y="46"/>
                    <a:pt x="61" y="48"/>
                    <a:pt x="60" y="48"/>
                  </a:cubicBezTo>
                  <a:cubicBezTo>
                    <a:pt x="60" y="48"/>
                    <a:pt x="60" y="50"/>
                    <a:pt x="61" y="50"/>
                  </a:cubicBezTo>
                  <a:cubicBezTo>
                    <a:pt x="61" y="50"/>
                    <a:pt x="59" y="52"/>
                    <a:pt x="59" y="54"/>
                  </a:cubicBezTo>
                  <a:cubicBezTo>
                    <a:pt x="59" y="56"/>
                    <a:pt x="57" y="54"/>
                    <a:pt x="56" y="53"/>
                  </a:cubicBezTo>
                  <a:cubicBezTo>
                    <a:pt x="56" y="51"/>
                    <a:pt x="54" y="48"/>
                    <a:pt x="54" y="49"/>
                  </a:cubicBezTo>
                  <a:cubicBezTo>
                    <a:pt x="54" y="50"/>
                    <a:pt x="52" y="48"/>
                    <a:pt x="52" y="49"/>
                  </a:cubicBezTo>
                  <a:cubicBezTo>
                    <a:pt x="51" y="49"/>
                    <a:pt x="48" y="47"/>
                    <a:pt x="46" y="46"/>
                  </a:cubicBezTo>
                  <a:cubicBezTo>
                    <a:pt x="45" y="45"/>
                    <a:pt x="44" y="41"/>
                    <a:pt x="43" y="40"/>
                  </a:cubicBezTo>
                  <a:cubicBezTo>
                    <a:pt x="42" y="40"/>
                    <a:pt x="43" y="39"/>
                    <a:pt x="43" y="39"/>
                  </a:cubicBezTo>
                  <a:cubicBezTo>
                    <a:pt x="43" y="38"/>
                    <a:pt x="46" y="36"/>
                    <a:pt x="47" y="35"/>
                  </a:cubicBezTo>
                  <a:cubicBezTo>
                    <a:pt x="47" y="34"/>
                    <a:pt x="50" y="30"/>
                    <a:pt x="52" y="29"/>
                  </a:cubicBezTo>
                  <a:cubicBezTo>
                    <a:pt x="53" y="28"/>
                    <a:pt x="54" y="26"/>
                    <a:pt x="54" y="25"/>
                  </a:cubicBezTo>
                  <a:cubicBezTo>
                    <a:pt x="53" y="25"/>
                    <a:pt x="59" y="23"/>
                    <a:pt x="60" y="23"/>
                  </a:cubicBezTo>
                  <a:cubicBezTo>
                    <a:pt x="62" y="22"/>
                    <a:pt x="63" y="18"/>
                    <a:pt x="63" y="17"/>
                  </a:cubicBezTo>
                  <a:cubicBezTo>
                    <a:pt x="63" y="16"/>
                    <a:pt x="62" y="13"/>
                    <a:pt x="62" y="13"/>
                  </a:cubicBezTo>
                  <a:cubicBezTo>
                    <a:pt x="61" y="13"/>
                    <a:pt x="64" y="13"/>
                    <a:pt x="65" y="13"/>
                  </a:cubicBezTo>
                  <a:cubicBezTo>
                    <a:pt x="65" y="14"/>
                    <a:pt x="68" y="12"/>
                    <a:pt x="69" y="13"/>
                  </a:cubicBezTo>
                  <a:cubicBezTo>
                    <a:pt x="70" y="14"/>
                    <a:pt x="73" y="15"/>
                    <a:pt x="74" y="16"/>
                  </a:cubicBezTo>
                  <a:cubicBezTo>
                    <a:pt x="74" y="16"/>
                    <a:pt x="74" y="16"/>
                    <a:pt x="74" y="19"/>
                  </a:cubicBezTo>
                  <a:cubicBezTo>
                    <a:pt x="73" y="24"/>
                    <a:pt x="73" y="24"/>
                    <a:pt x="73" y="24"/>
                  </a:cubicBezTo>
                  <a:cubicBezTo>
                    <a:pt x="69" y="26"/>
                    <a:pt x="68" y="29"/>
                    <a:pt x="69" y="29"/>
                  </a:cubicBezTo>
                  <a:cubicBezTo>
                    <a:pt x="71" y="29"/>
                    <a:pt x="78" y="32"/>
                    <a:pt x="80" y="33"/>
                  </a:cubicBezTo>
                  <a:cubicBezTo>
                    <a:pt x="81" y="34"/>
                    <a:pt x="82" y="31"/>
                    <a:pt x="83" y="30"/>
                  </a:cubicBezTo>
                  <a:cubicBezTo>
                    <a:pt x="83" y="29"/>
                    <a:pt x="83" y="26"/>
                    <a:pt x="83" y="25"/>
                  </a:cubicBezTo>
                  <a:cubicBezTo>
                    <a:pt x="82" y="24"/>
                    <a:pt x="85" y="24"/>
                    <a:pt x="86" y="25"/>
                  </a:cubicBezTo>
                  <a:cubicBezTo>
                    <a:pt x="86" y="26"/>
                    <a:pt x="87" y="24"/>
                    <a:pt x="88" y="24"/>
                  </a:cubicBezTo>
                  <a:cubicBezTo>
                    <a:pt x="88" y="24"/>
                    <a:pt x="89" y="21"/>
                    <a:pt x="89" y="21"/>
                  </a:cubicBezTo>
                  <a:cubicBezTo>
                    <a:pt x="89" y="20"/>
                    <a:pt x="88" y="19"/>
                    <a:pt x="88" y="19"/>
                  </a:cubicBezTo>
                  <a:cubicBezTo>
                    <a:pt x="88" y="18"/>
                    <a:pt x="84" y="17"/>
                    <a:pt x="84" y="16"/>
                  </a:cubicBezTo>
                  <a:cubicBezTo>
                    <a:pt x="82" y="16"/>
                    <a:pt x="82" y="14"/>
                    <a:pt x="83" y="13"/>
                  </a:cubicBezTo>
                  <a:cubicBezTo>
                    <a:pt x="83" y="13"/>
                    <a:pt x="82" y="10"/>
                    <a:pt x="82" y="9"/>
                  </a:cubicBezTo>
                  <a:cubicBezTo>
                    <a:pt x="81" y="8"/>
                    <a:pt x="78" y="8"/>
                    <a:pt x="77" y="8"/>
                  </a:cubicBezTo>
                  <a:cubicBezTo>
                    <a:pt x="76" y="8"/>
                    <a:pt x="75" y="5"/>
                    <a:pt x="74" y="5"/>
                  </a:cubicBezTo>
                  <a:cubicBezTo>
                    <a:pt x="74" y="5"/>
                    <a:pt x="70" y="4"/>
                    <a:pt x="69" y="4"/>
                  </a:cubicBezTo>
                  <a:cubicBezTo>
                    <a:pt x="68" y="5"/>
                    <a:pt x="66" y="1"/>
                    <a:pt x="64" y="2"/>
                  </a:cubicBezTo>
                  <a:cubicBezTo>
                    <a:pt x="62" y="3"/>
                    <a:pt x="61" y="1"/>
                    <a:pt x="60" y="1"/>
                  </a:cubicBezTo>
                  <a:cubicBezTo>
                    <a:pt x="59" y="0"/>
                    <a:pt x="55" y="5"/>
                    <a:pt x="55" y="8"/>
                  </a:cubicBezTo>
                  <a:cubicBezTo>
                    <a:pt x="55" y="11"/>
                    <a:pt x="57" y="14"/>
                    <a:pt x="57" y="14"/>
                  </a:cubicBezTo>
                  <a:cubicBezTo>
                    <a:pt x="58" y="14"/>
                    <a:pt x="57" y="17"/>
                    <a:pt x="56" y="17"/>
                  </a:cubicBezTo>
                  <a:cubicBezTo>
                    <a:pt x="56" y="18"/>
                    <a:pt x="54" y="17"/>
                    <a:pt x="55" y="16"/>
                  </a:cubicBezTo>
                  <a:cubicBezTo>
                    <a:pt x="55" y="15"/>
                    <a:pt x="53" y="12"/>
                    <a:pt x="52" y="11"/>
                  </a:cubicBezTo>
                  <a:cubicBezTo>
                    <a:pt x="52" y="10"/>
                    <a:pt x="49" y="9"/>
                    <a:pt x="48" y="8"/>
                  </a:cubicBezTo>
                  <a:cubicBezTo>
                    <a:pt x="47" y="9"/>
                    <a:pt x="46" y="10"/>
                    <a:pt x="46" y="11"/>
                  </a:cubicBezTo>
                  <a:cubicBezTo>
                    <a:pt x="46" y="12"/>
                    <a:pt x="46" y="14"/>
                    <a:pt x="46" y="15"/>
                  </a:cubicBezTo>
                  <a:cubicBezTo>
                    <a:pt x="45" y="17"/>
                    <a:pt x="44" y="17"/>
                    <a:pt x="44" y="16"/>
                  </a:cubicBezTo>
                  <a:cubicBezTo>
                    <a:pt x="44" y="16"/>
                    <a:pt x="43" y="15"/>
                    <a:pt x="42" y="15"/>
                  </a:cubicBezTo>
                  <a:cubicBezTo>
                    <a:pt x="20" y="42"/>
                    <a:pt x="5" y="76"/>
                    <a:pt x="0" y="112"/>
                  </a:cubicBezTo>
                  <a:cubicBezTo>
                    <a:pt x="1" y="113"/>
                    <a:pt x="2" y="114"/>
                    <a:pt x="3" y="115"/>
                  </a:cubicBezTo>
                  <a:cubicBezTo>
                    <a:pt x="3" y="117"/>
                    <a:pt x="6" y="118"/>
                    <a:pt x="6" y="118"/>
                  </a:cubicBezTo>
                  <a:cubicBezTo>
                    <a:pt x="7" y="119"/>
                    <a:pt x="7" y="115"/>
                    <a:pt x="7" y="114"/>
                  </a:cubicBezTo>
                  <a:cubicBezTo>
                    <a:pt x="6" y="113"/>
                    <a:pt x="7" y="113"/>
                    <a:pt x="7" y="113"/>
                  </a:cubicBezTo>
                  <a:cubicBezTo>
                    <a:pt x="7" y="114"/>
                    <a:pt x="10" y="117"/>
                    <a:pt x="11" y="118"/>
                  </a:cubicBezTo>
                  <a:cubicBezTo>
                    <a:pt x="12" y="119"/>
                    <a:pt x="13" y="126"/>
                    <a:pt x="14" y="128"/>
                  </a:cubicBezTo>
                  <a:cubicBezTo>
                    <a:pt x="14" y="129"/>
                    <a:pt x="23" y="133"/>
                    <a:pt x="25" y="133"/>
                  </a:cubicBezTo>
                  <a:cubicBezTo>
                    <a:pt x="28" y="134"/>
                    <a:pt x="31" y="137"/>
                    <a:pt x="32" y="137"/>
                  </a:cubicBezTo>
                  <a:cubicBezTo>
                    <a:pt x="32" y="138"/>
                    <a:pt x="36" y="139"/>
                    <a:pt x="36" y="139"/>
                  </a:cubicBezTo>
                  <a:cubicBezTo>
                    <a:pt x="37" y="139"/>
                    <a:pt x="39" y="142"/>
                    <a:pt x="40" y="142"/>
                  </a:cubicBezTo>
                  <a:cubicBezTo>
                    <a:pt x="40" y="143"/>
                    <a:pt x="41" y="144"/>
                    <a:pt x="41" y="145"/>
                  </a:cubicBezTo>
                  <a:cubicBezTo>
                    <a:pt x="41" y="145"/>
                    <a:pt x="46" y="147"/>
                    <a:pt x="47" y="148"/>
                  </a:cubicBezTo>
                  <a:cubicBezTo>
                    <a:pt x="48" y="149"/>
                    <a:pt x="50" y="149"/>
                    <a:pt x="50" y="148"/>
                  </a:cubicBezTo>
                  <a:cubicBezTo>
                    <a:pt x="50" y="148"/>
                    <a:pt x="51" y="151"/>
                    <a:pt x="52" y="152"/>
                  </a:cubicBezTo>
                  <a:cubicBezTo>
                    <a:pt x="52" y="153"/>
                    <a:pt x="52" y="155"/>
                    <a:pt x="52" y="156"/>
                  </a:cubicBezTo>
                  <a:cubicBezTo>
                    <a:pt x="52" y="156"/>
                    <a:pt x="51" y="161"/>
                    <a:pt x="50" y="162"/>
                  </a:cubicBezTo>
                  <a:cubicBezTo>
                    <a:pt x="49" y="163"/>
                    <a:pt x="48" y="169"/>
                    <a:pt x="48" y="171"/>
                  </a:cubicBezTo>
                  <a:cubicBezTo>
                    <a:pt x="48" y="172"/>
                    <a:pt x="51" y="175"/>
                    <a:pt x="52" y="175"/>
                  </a:cubicBezTo>
                  <a:cubicBezTo>
                    <a:pt x="52" y="176"/>
                    <a:pt x="52" y="177"/>
                    <a:pt x="51" y="177"/>
                  </a:cubicBezTo>
                  <a:cubicBezTo>
                    <a:pt x="51" y="177"/>
                    <a:pt x="51" y="184"/>
                    <a:pt x="53" y="185"/>
                  </a:cubicBezTo>
                  <a:cubicBezTo>
                    <a:pt x="54" y="185"/>
                    <a:pt x="56" y="188"/>
                    <a:pt x="56" y="189"/>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41"/>
            <p:cNvSpPr/>
            <p:nvPr/>
          </p:nvSpPr>
          <p:spPr bwMode="auto">
            <a:xfrm>
              <a:off x="10145299" y="370572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42"/>
            <p:cNvSpPr/>
            <p:nvPr/>
          </p:nvSpPr>
          <p:spPr bwMode="auto">
            <a:xfrm>
              <a:off x="10076537" y="3317417"/>
              <a:ext cx="137525" cy="101123"/>
            </a:xfrm>
            <a:custGeom>
              <a:avLst/>
              <a:gdLst>
                <a:gd name="T0" fmla="*/ 7 w 38"/>
                <a:gd name="T1" fmla="*/ 26 h 27"/>
                <a:gd name="T2" fmla="*/ 13 w 38"/>
                <a:gd name="T3" fmla="*/ 24 h 27"/>
                <a:gd name="T4" fmla="*/ 13 w 38"/>
                <a:gd name="T5" fmla="*/ 22 h 27"/>
                <a:gd name="T6" fmla="*/ 14 w 38"/>
                <a:gd name="T7" fmla="*/ 22 h 27"/>
                <a:gd name="T8" fmla="*/ 17 w 38"/>
                <a:gd name="T9" fmla="*/ 16 h 27"/>
                <a:gd name="T10" fmla="*/ 24 w 38"/>
                <a:gd name="T11" fmla="*/ 13 h 27"/>
                <a:gd name="T12" fmla="*/ 29 w 38"/>
                <a:gd name="T13" fmla="*/ 9 h 27"/>
                <a:gd name="T14" fmla="*/ 31 w 38"/>
                <a:gd name="T15" fmla="*/ 6 h 27"/>
                <a:gd name="T16" fmla="*/ 36 w 38"/>
                <a:gd name="T17" fmla="*/ 3 h 27"/>
                <a:gd name="T18" fmla="*/ 38 w 38"/>
                <a:gd name="T19" fmla="*/ 0 h 27"/>
                <a:gd name="T20" fmla="*/ 22 w 38"/>
                <a:gd name="T21" fmla="*/ 8 h 27"/>
                <a:gd name="T22" fmla="*/ 0 w 38"/>
                <a:gd name="T23" fmla="*/ 27 h 27"/>
                <a:gd name="T24" fmla="*/ 7 w 38"/>
                <a:gd name="T2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7" y="26"/>
                  </a:moveTo>
                  <a:cubicBezTo>
                    <a:pt x="9" y="26"/>
                    <a:pt x="13" y="25"/>
                    <a:pt x="13" y="24"/>
                  </a:cubicBezTo>
                  <a:cubicBezTo>
                    <a:pt x="13" y="24"/>
                    <a:pt x="13" y="22"/>
                    <a:pt x="13" y="22"/>
                  </a:cubicBezTo>
                  <a:cubicBezTo>
                    <a:pt x="14" y="22"/>
                    <a:pt x="14" y="22"/>
                    <a:pt x="14" y="22"/>
                  </a:cubicBezTo>
                  <a:cubicBezTo>
                    <a:pt x="15" y="22"/>
                    <a:pt x="16" y="17"/>
                    <a:pt x="17" y="16"/>
                  </a:cubicBezTo>
                  <a:cubicBezTo>
                    <a:pt x="18" y="15"/>
                    <a:pt x="23" y="13"/>
                    <a:pt x="24" y="13"/>
                  </a:cubicBezTo>
                  <a:cubicBezTo>
                    <a:pt x="25" y="12"/>
                    <a:pt x="28" y="9"/>
                    <a:pt x="29" y="9"/>
                  </a:cubicBezTo>
                  <a:cubicBezTo>
                    <a:pt x="30" y="9"/>
                    <a:pt x="31" y="6"/>
                    <a:pt x="31" y="6"/>
                  </a:cubicBezTo>
                  <a:cubicBezTo>
                    <a:pt x="31" y="6"/>
                    <a:pt x="35" y="3"/>
                    <a:pt x="36" y="3"/>
                  </a:cubicBezTo>
                  <a:cubicBezTo>
                    <a:pt x="37" y="2"/>
                    <a:pt x="38" y="1"/>
                    <a:pt x="38" y="0"/>
                  </a:cubicBezTo>
                  <a:cubicBezTo>
                    <a:pt x="37" y="0"/>
                    <a:pt x="30" y="4"/>
                    <a:pt x="22" y="8"/>
                  </a:cubicBezTo>
                  <a:cubicBezTo>
                    <a:pt x="14" y="14"/>
                    <a:pt x="7" y="20"/>
                    <a:pt x="0" y="27"/>
                  </a:cubicBezTo>
                  <a:cubicBezTo>
                    <a:pt x="2" y="27"/>
                    <a:pt x="5" y="26"/>
                    <a:pt x="7" y="26"/>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43"/>
            <p:cNvSpPr/>
            <p:nvPr/>
          </p:nvSpPr>
          <p:spPr bwMode="auto">
            <a:xfrm>
              <a:off x="10359677" y="3382135"/>
              <a:ext cx="833241" cy="893915"/>
            </a:xfrm>
            <a:custGeom>
              <a:avLst/>
              <a:gdLst>
                <a:gd name="T0" fmla="*/ 77 w 224"/>
                <a:gd name="T1" fmla="*/ 221 h 241"/>
                <a:gd name="T2" fmla="*/ 92 w 224"/>
                <a:gd name="T3" fmla="*/ 174 h 241"/>
                <a:gd name="T4" fmla="*/ 93 w 224"/>
                <a:gd name="T5" fmla="*/ 153 h 241"/>
                <a:gd name="T6" fmla="*/ 79 w 224"/>
                <a:gd name="T7" fmla="*/ 127 h 241"/>
                <a:gd name="T8" fmla="*/ 102 w 224"/>
                <a:gd name="T9" fmla="*/ 147 h 241"/>
                <a:gd name="T10" fmla="*/ 113 w 224"/>
                <a:gd name="T11" fmla="*/ 129 h 241"/>
                <a:gd name="T12" fmla="*/ 103 w 224"/>
                <a:gd name="T13" fmla="*/ 117 h 241"/>
                <a:gd name="T14" fmla="*/ 121 w 224"/>
                <a:gd name="T15" fmla="*/ 129 h 241"/>
                <a:gd name="T16" fmla="*/ 132 w 224"/>
                <a:gd name="T17" fmla="*/ 135 h 241"/>
                <a:gd name="T18" fmla="*/ 141 w 224"/>
                <a:gd name="T19" fmla="*/ 157 h 241"/>
                <a:gd name="T20" fmla="*/ 151 w 224"/>
                <a:gd name="T21" fmla="*/ 144 h 241"/>
                <a:gd name="T22" fmla="*/ 166 w 224"/>
                <a:gd name="T23" fmla="*/ 137 h 241"/>
                <a:gd name="T24" fmla="*/ 175 w 224"/>
                <a:gd name="T25" fmla="*/ 152 h 241"/>
                <a:gd name="T26" fmla="*/ 184 w 224"/>
                <a:gd name="T27" fmla="*/ 164 h 241"/>
                <a:gd name="T28" fmla="*/ 184 w 224"/>
                <a:gd name="T29" fmla="*/ 157 h 241"/>
                <a:gd name="T30" fmla="*/ 195 w 224"/>
                <a:gd name="T31" fmla="*/ 135 h 241"/>
                <a:gd name="T32" fmla="*/ 207 w 224"/>
                <a:gd name="T33" fmla="*/ 111 h 241"/>
                <a:gd name="T34" fmla="*/ 208 w 224"/>
                <a:gd name="T35" fmla="*/ 99 h 241"/>
                <a:gd name="T36" fmla="*/ 220 w 224"/>
                <a:gd name="T37" fmla="*/ 90 h 241"/>
                <a:gd name="T38" fmla="*/ 176 w 224"/>
                <a:gd name="T39" fmla="*/ 12 h 241"/>
                <a:gd name="T40" fmla="*/ 165 w 224"/>
                <a:gd name="T41" fmla="*/ 3 h 241"/>
                <a:gd name="T42" fmla="*/ 149 w 224"/>
                <a:gd name="T43" fmla="*/ 6 h 241"/>
                <a:gd name="T44" fmla="*/ 133 w 224"/>
                <a:gd name="T45" fmla="*/ 14 h 241"/>
                <a:gd name="T46" fmla="*/ 126 w 224"/>
                <a:gd name="T47" fmla="*/ 18 h 241"/>
                <a:gd name="T48" fmla="*/ 106 w 224"/>
                <a:gd name="T49" fmla="*/ 22 h 241"/>
                <a:gd name="T50" fmla="*/ 89 w 224"/>
                <a:gd name="T51" fmla="*/ 28 h 241"/>
                <a:gd name="T52" fmla="*/ 70 w 224"/>
                <a:gd name="T53" fmla="*/ 23 h 241"/>
                <a:gd name="T54" fmla="*/ 53 w 224"/>
                <a:gd name="T55" fmla="*/ 22 h 241"/>
                <a:gd name="T56" fmla="*/ 38 w 224"/>
                <a:gd name="T57" fmla="*/ 39 h 241"/>
                <a:gd name="T58" fmla="*/ 37 w 224"/>
                <a:gd name="T59" fmla="*/ 60 h 241"/>
                <a:gd name="T60" fmla="*/ 27 w 224"/>
                <a:gd name="T61" fmla="*/ 70 h 241"/>
                <a:gd name="T62" fmla="*/ 22 w 224"/>
                <a:gd name="T63" fmla="*/ 54 h 241"/>
                <a:gd name="T64" fmla="*/ 20 w 224"/>
                <a:gd name="T65" fmla="*/ 62 h 241"/>
                <a:gd name="T66" fmla="*/ 22 w 224"/>
                <a:gd name="T67" fmla="*/ 73 h 241"/>
                <a:gd name="T68" fmla="*/ 20 w 224"/>
                <a:gd name="T69" fmla="*/ 81 h 241"/>
                <a:gd name="T70" fmla="*/ 11 w 224"/>
                <a:gd name="T71" fmla="*/ 94 h 241"/>
                <a:gd name="T72" fmla="*/ 26 w 224"/>
                <a:gd name="T73" fmla="*/ 98 h 241"/>
                <a:gd name="T74" fmla="*/ 42 w 224"/>
                <a:gd name="T75" fmla="*/ 95 h 241"/>
                <a:gd name="T76" fmla="*/ 47 w 224"/>
                <a:gd name="T77" fmla="*/ 102 h 241"/>
                <a:gd name="T78" fmla="*/ 49 w 224"/>
                <a:gd name="T79" fmla="*/ 89 h 241"/>
                <a:gd name="T80" fmla="*/ 56 w 224"/>
                <a:gd name="T81" fmla="*/ 97 h 241"/>
                <a:gd name="T82" fmla="*/ 62 w 224"/>
                <a:gd name="T83" fmla="*/ 107 h 241"/>
                <a:gd name="T84" fmla="*/ 63 w 224"/>
                <a:gd name="T85" fmla="*/ 100 h 241"/>
                <a:gd name="T86" fmla="*/ 75 w 224"/>
                <a:gd name="T87" fmla="*/ 106 h 241"/>
                <a:gd name="T88" fmla="*/ 64 w 224"/>
                <a:gd name="T89" fmla="*/ 112 h 241"/>
                <a:gd name="T90" fmla="*/ 43 w 224"/>
                <a:gd name="T91" fmla="*/ 103 h 241"/>
                <a:gd name="T92" fmla="*/ 14 w 224"/>
                <a:gd name="T93" fmla="*/ 108 h 241"/>
                <a:gd name="T94" fmla="*/ 2 w 224"/>
                <a:gd name="T95" fmla="*/ 132 h 241"/>
                <a:gd name="T96" fmla="*/ 20 w 224"/>
                <a:gd name="T97" fmla="*/ 167 h 241"/>
                <a:gd name="T98" fmla="*/ 33 w 224"/>
                <a:gd name="T99" fmla="*/ 166 h 241"/>
                <a:gd name="T100" fmla="*/ 44 w 224"/>
                <a:gd name="T101" fmla="*/ 196 h 241"/>
                <a:gd name="T102" fmla="*/ 52 w 224"/>
                <a:gd name="T103" fmla="*/ 23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241">
                  <a:moveTo>
                    <a:pt x="64" y="239"/>
                  </a:moveTo>
                  <a:cubicBezTo>
                    <a:pt x="66" y="238"/>
                    <a:pt x="70" y="232"/>
                    <a:pt x="71" y="231"/>
                  </a:cubicBezTo>
                  <a:cubicBezTo>
                    <a:pt x="73" y="230"/>
                    <a:pt x="74" y="225"/>
                    <a:pt x="74" y="224"/>
                  </a:cubicBezTo>
                  <a:cubicBezTo>
                    <a:pt x="74" y="223"/>
                    <a:pt x="76" y="221"/>
                    <a:pt x="77" y="221"/>
                  </a:cubicBezTo>
                  <a:cubicBezTo>
                    <a:pt x="78" y="221"/>
                    <a:pt x="80" y="211"/>
                    <a:pt x="82" y="209"/>
                  </a:cubicBezTo>
                  <a:cubicBezTo>
                    <a:pt x="84" y="207"/>
                    <a:pt x="87" y="196"/>
                    <a:pt x="87" y="192"/>
                  </a:cubicBezTo>
                  <a:cubicBezTo>
                    <a:pt x="86" y="189"/>
                    <a:pt x="88" y="181"/>
                    <a:pt x="88" y="180"/>
                  </a:cubicBezTo>
                  <a:cubicBezTo>
                    <a:pt x="89" y="178"/>
                    <a:pt x="92" y="175"/>
                    <a:pt x="92" y="174"/>
                  </a:cubicBezTo>
                  <a:cubicBezTo>
                    <a:pt x="93" y="173"/>
                    <a:pt x="98" y="166"/>
                    <a:pt x="100" y="163"/>
                  </a:cubicBezTo>
                  <a:cubicBezTo>
                    <a:pt x="102" y="161"/>
                    <a:pt x="103" y="155"/>
                    <a:pt x="103" y="153"/>
                  </a:cubicBezTo>
                  <a:cubicBezTo>
                    <a:pt x="103" y="152"/>
                    <a:pt x="99" y="151"/>
                    <a:pt x="98" y="152"/>
                  </a:cubicBezTo>
                  <a:cubicBezTo>
                    <a:pt x="98" y="152"/>
                    <a:pt x="94" y="153"/>
                    <a:pt x="93" y="153"/>
                  </a:cubicBezTo>
                  <a:cubicBezTo>
                    <a:pt x="92" y="153"/>
                    <a:pt x="90" y="147"/>
                    <a:pt x="88" y="146"/>
                  </a:cubicBezTo>
                  <a:cubicBezTo>
                    <a:pt x="87" y="145"/>
                    <a:pt x="85" y="138"/>
                    <a:pt x="84" y="137"/>
                  </a:cubicBezTo>
                  <a:cubicBezTo>
                    <a:pt x="84" y="136"/>
                    <a:pt x="81" y="133"/>
                    <a:pt x="80" y="132"/>
                  </a:cubicBezTo>
                  <a:cubicBezTo>
                    <a:pt x="80" y="131"/>
                    <a:pt x="79" y="128"/>
                    <a:pt x="79" y="127"/>
                  </a:cubicBezTo>
                  <a:cubicBezTo>
                    <a:pt x="79" y="126"/>
                    <a:pt x="81" y="127"/>
                    <a:pt x="81" y="129"/>
                  </a:cubicBezTo>
                  <a:cubicBezTo>
                    <a:pt x="81" y="130"/>
                    <a:pt x="85" y="136"/>
                    <a:pt x="86" y="138"/>
                  </a:cubicBezTo>
                  <a:cubicBezTo>
                    <a:pt x="88" y="139"/>
                    <a:pt x="91" y="145"/>
                    <a:pt x="92" y="147"/>
                  </a:cubicBezTo>
                  <a:cubicBezTo>
                    <a:pt x="93" y="149"/>
                    <a:pt x="100" y="148"/>
                    <a:pt x="102" y="147"/>
                  </a:cubicBezTo>
                  <a:cubicBezTo>
                    <a:pt x="104" y="146"/>
                    <a:pt x="107" y="144"/>
                    <a:pt x="107" y="144"/>
                  </a:cubicBezTo>
                  <a:cubicBezTo>
                    <a:pt x="107" y="143"/>
                    <a:pt x="111" y="141"/>
                    <a:pt x="112" y="140"/>
                  </a:cubicBezTo>
                  <a:cubicBezTo>
                    <a:pt x="113" y="140"/>
                    <a:pt x="114" y="135"/>
                    <a:pt x="115" y="135"/>
                  </a:cubicBezTo>
                  <a:cubicBezTo>
                    <a:pt x="115" y="134"/>
                    <a:pt x="114" y="130"/>
                    <a:pt x="113" y="129"/>
                  </a:cubicBezTo>
                  <a:cubicBezTo>
                    <a:pt x="113" y="127"/>
                    <a:pt x="109" y="126"/>
                    <a:pt x="108" y="127"/>
                  </a:cubicBezTo>
                  <a:cubicBezTo>
                    <a:pt x="107" y="127"/>
                    <a:pt x="106" y="124"/>
                    <a:pt x="105" y="123"/>
                  </a:cubicBezTo>
                  <a:cubicBezTo>
                    <a:pt x="105" y="122"/>
                    <a:pt x="102" y="120"/>
                    <a:pt x="102" y="120"/>
                  </a:cubicBezTo>
                  <a:cubicBezTo>
                    <a:pt x="101" y="119"/>
                    <a:pt x="102" y="117"/>
                    <a:pt x="103" y="117"/>
                  </a:cubicBezTo>
                  <a:cubicBezTo>
                    <a:pt x="103" y="117"/>
                    <a:pt x="108" y="121"/>
                    <a:pt x="110" y="122"/>
                  </a:cubicBezTo>
                  <a:cubicBezTo>
                    <a:pt x="111" y="124"/>
                    <a:pt x="113" y="128"/>
                    <a:pt x="113" y="128"/>
                  </a:cubicBezTo>
                  <a:cubicBezTo>
                    <a:pt x="114" y="129"/>
                    <a:pt x="118" y="129"/>
                    <a:pt x="119" y="128"/>
                  </a:cubicBezTo>
                  <a:cubicBezTo>
                    <a:pt x="120" y="128"/>
                    <a:pt x="121" y="128"/>
                    <a:pt x="121" y="129"/>
                  </a:cubicBezTo>
                  <a:cubicBezTo>
                    <a:pt x="121" y="129"/>
                    <a:pt x="121" y="129"/>
                    <a:pt x="122" y="128"/>
                  </a:cubicBezTo>
                  <a:cubicBezTo>
                    <a:pt x="127" y="128"/>
                    <a:pt x="127" y="128"/>
                    <a:pt x="127" y="128"/>
                  </a:cubicBezTo>
                  <a:cubicBezTo>
                    <a:pt x="129" y="130"/>
                    <a:pt x="130" y="132"/>
                    <a:pt x="130" y="133"/>
                  </a:cubicBezTo>
                  <a:cubicBezTo>
                    <a:pt x="129" y="133"/>
                    <a:pt x="131" y="135"/>
                    <a:pt x="132" y="135"/>
                  </a:cubicBezTo>
                  <a:cubicBezTo>
                    <a:pt x="133" y="135"/>
                    <a:pt x="133" y="138"/>
                    <a:pt x="133" y="139"/>
                  </a:cubicBezTo>
                  <a:cubicBezTo>
                    <a:pt x="134" y="140"/>
                    <a:pt x="136" y="144"/>
                    <a:pt x="137" y="146"/>
                  </a:cubicBezTo>
                  <a:cubicBezTo>
                    <a:pt x="137" y="148"/>
                    <a:pt x="140" y="151"/>
                    <a:pt x="140" y="152"/>
                  </a:cubicBezTo>
                  <a:cubicBezTo>
                    <a:pt x="141" y="153"/>
                    <a:pt x="141" y="156"/>
                    <a:pt x="141" y="157"/>
                  </a:cubicBezTo>
                  <a:cubicBezTo>
                    <a:pt x="141" y="158"/>
                    <a:pt x="143" y="159"/>
                    <a:pt x="144" y="159"/>
                  </a:cubicBezTo>
                  <a:cubicBezTo>
                    <a:pt x="145" y="159"/>
                    <a:pt x="147" y="153"/>
                    <a:pt x="147" y="150"/>
                  </a:cubicBezTo>
                  <a:cubicBezTo>
                    <a:pt x="148" y="148"/>
                    <a:pt x="149" y="146"/>
                    <a:pt x="150" y="146"/>
                  </a:cubicBezTo>
                  <a:cubicBezTo>
                    <a:pt x="150" y="146"/>
                    <a:pt x="151" y="145"/>
                    <a:pt x="151" y="144"/>
                  </a:cubicBezTo>
                  <a:cubicBezTo>
                    <a:pt x="151" y="144"/>
                    <a:pt x="153" y="144"/>
                    <a:pt x="154" y="143"/>
                  </a:cubicBezTo>
                  <a:cubicBezTo>
                    <a:pt x="154" y="142"/>
                    <a:pt x="155" y="138"/>
                    <a:pt x="156" y="137"/>
                  </a:cubicBezTo>
                  <a:cubicBezTo>
                    <a:pt x="156" y="137"/>
                    <a:pt x="160" y="135"/>
                    <a:pt x="161" y="134"/>
                  </a:cubicBezTo>
                  <a:cubicBezTo>
                    <a:pt x="162" y="134"/>
                    <a:pt x="165" y="136"/>
                    <a:pt x="166" y="137"/>
                  </a:cubicBezTo>
                  <a:cubicBezTo>
                    <a:pt x="166" y="139"/>
                    <a:pt x="167" y="142"/>
                    <a:pt x="167" y="142"/>
                  </a:cubicBezTo>
                  <a:cubicBezTo>
                    <a:pt x="166" y="143"/>
                    <a:pt x="168" y="145"/>
                    <a:pt x="170" y="145"/>
                  </a:cubicBezTo>
                  <a:cubicBezTo>
                    <a:pt x="171" y="145"/>
                    <a:pt x="172" y="147"/>
                    <a:pt x="172" y="148"/>
                  </a:cubicBezTo>
                  <a:cubicBezTo>
                    <a:pt x="172" y="149"/>
                    <a:pt x="174" y="151"/>
                    <a:pt x="175" y="152"/>
                  </a:cubicBezTo>
                  <a:cubicBezTo>
                    <a:pt x="175" y="153"/>
                    <a:pt x="175" y="155"/>
                    <a:pt x="175" y="156"/>
                  </a:cubicBezTo>
                  <a:cubicBezTo>
                    <a:pt x="174" y="156"/>
                    <a:pt x="174" y="160"/>
                    <a:pt x="175" y="161"/>
                  </a:cubicBezTo>
                  <a:cubicBezTo>
                    <a:pt x="175" y="162"/>
                    <a:pt x="180" y="167"/>
                    <a:pt x="182" y="168"/>
                  </a:cubicBezTo>
                  <a:cubicBezTo>
                    <a:pt x="184" y="170"/>
                    <a:pt x="184" y="165"/>
                    <a:pt x="184" y="164"/>
                  </a:cubicBezTo>
                  <a:cubicBezTo>
                    <a:pt x="183" y="162"/>
                    <a:pt x="179" y="159"/>
                    <a:pt x="179" y="158"/>
                  </a:cubicBezTo>
                  <a:cubicBezTo>
                    <a:pt x="178" y="157"/>
                    <a:pt x="178" y="153"/>
                    <a:pt x="178" y="152"/>
                  </a:cubicBezTo>
                  <a:cubicBezTo>
                    <a:pt x="178" y="151"/>
                    <a:pt x="181" y="153"/>
                    <a:pt x="182" y="153"/>
                  </a:cubicBezTo>
                  <a:cubicBezTo>
                    <a:pt x="183" y="154"/>
                    <a:pt x="184" y="156"/>
                    <a:pt x="184" y="157"/>
                  </a:cubicBezTo>
                  <a:cubicBezTo>
                    <a:pt x="184" y="157"/>
                    <a:pt x="191" y="154"/>
                    <a:pt x="191" y="150"/>
                  </a:cubicBezTo>
                  <a:cubicBezTo>
                    <a:pt x="191" y="146"/>
                    <a:pt x="193" y="141"/>
                    <a:pt x="194" y="140"/>
                  </a:cubicBezTo>
                  <a:cubicBezTo>
                    <a:pt x="194" y="139"/>
                    <a:pt x="193" y="138"/>
                    <a:pt x="193" y="138"/>
                  </a:cubicBezTo>
                  <a:cubicBezTo>
                    <a:pt x="192" y="138"/>
                    <a:pt x="193" y="135"/>
                    <a:pt x="195" y="135"/>
                  </a:cubicBezTo>
                  <a:cubicBezTo>
                    <a:pt x="197" y="135"/>
                    <a:pt x="202" y="130"/>
                    <a:pt x="203" y="128"/>
                  </a:cubicBezTo>
                  <a:cubicBezTo>
                    <a:pt x="204" y="126"/>
                    <a:pt x="206" y="124"/>
                    <a:pt x="206" y="124"/>
                  </a:cubicBezTo>
                  <a:cubicBezTo>
                    <a:pt x="206" y="124"/>
                    <a:pt x="208" y="119"/>
                    <a:pt x="208" y="117"/>
                  </a:cubicBezTo>
                  <a:cubicBezTo>
                    <a:pt x="208" y="115"/>
                    <a:pt x="207" y="112"/>
                    <a:pt x="207" y="111"/>
                  </a:cubicBezTo>
                  <a:cubicBezTo>
                    <a:pt x="207" y="111"/>
                    <a:pt x="205" y="108"/>
                    <a:pt x="205" y="108"/>
                  </a:cubicBezTo>
                  <a:cubicBezTo>
                    <a:pt x="204" y="107"/>
                    <a:pt x="204" y="104"/>
                    <a:pt x="204" y="104"/>
                  </a:cubicBezTo>
                  <a:cubicBezTo>
                    <a:pt x="204" y="103"/>
                    <a:pt x="206" y="103"/>
                    <a:pt x="206" y="102"/>
                  </a:cubicBezTo>
                  <a:cubicBezTo>
                    <a:pt x="206" y="102"/>
                    <a:pt x="208" y="100"/>
                    <a:pt x="208" y="99"/>
                  </a:cubicBezTo>
                  <a:cubicBezTo>
                    <a:pt x="208" y="98"/>
                    <a:pt x="209" y="100"/>
                    <a:pt x="210" y="101"/>
                  </a:cubicBezTo>
                  <a:cubicBezTo>
                    <a:pt x="211" y="101"/>
                    <a:pt x="212" y="106"/>
                    <a:pt x="213" y="107"/>
                  </a:cubicBezTo>
                  <a:cubicBezTo>
                    <a:pt x="214" y="107"/>
                    <a:pt x="218" y="102"/>
                    <a:pt x="218" y="98"/>
                  </a:cubicBezTo>
                  <a:cubicBezTo>
                    <a:pt x="217" y="95"/>
                    <a:pt x="219" y="90"/>
                    <a:pt x="220" y="90"/>
                  </a:cubicBezTo>
                  <a:cubicBezTo>
                    <a:pt x="221" y="89"/>
                    <a:pt x="223" y="86"/>
                    <a:pt x="224" y="84"/>
                  </a:cubicBezTo>
                  <a:cubicBezTo>
                    <a:pt x="215" y="57"/>
                    <a:pt x="199" y="32"/>
                    <a:pt x="179" y="12"/>
                  </a:cubicBezTo>
                  <a:cubicBezTo>
                    <a:pt x="178" y="12"/>
                    <a:pt x="178" y="12"/>
                    <a:pt x="178" y="12"/>
                  </a:cubicBezTo>
                  <a:cubicBezTo>
                    <a:pt x="176" y="12"/>
                    <a:pt x="176" y="12"/>
                    <a:pt x="176" y="12"/>
                  </a:cubicBezTo>
                  <a:cubicBezTo>
                    <a:pt x="174" y="12"/>
                    <a:pt x="172" y="9"/>
                    <a:pt x="173" y="8"/>
                  </a:cubicBezTo>
                  <a:cubicBezTo>
                    <a:pt x="173" y="8"/>
                    <a:pt x="173" y="7"/>
                    <a:pt x="173" y="7"/>
                  </a:cubicBezTo>
                  <a:cubicBezTo>
                    <a:pt x="171" y="5"/>
                    <a:pt x="170" y="4"/>
                    <a:pt x="168" y="3"/>
                  </a:cubicBezTo>
                  <a:cubicBezTo>
                    <a:pt x="167" y="3"/>
                    <a:pt x="165" y="3"/>
                    <a:pt x="165" y="3"/>
                  </a:cubicBezTo>
                  <a:cubicBezTo>
                    <a:pt x="163" y="3"/>
                    <a:pt x="160" y="2"/>
                    <a:pt x="159" y="1"/>
                  </a:cubicBezTo>
                  <a:cubicBezTo>
                    <a:pt x="158" y="0"/>
                    <a:pt x="156" y="2"/>
                    <a:pt x="156" y="3"/>
                  </a:cubicBezTo>
                  <a:cubicBezTo>
                    <a:pt x="156" y="4"/>
                    <a:pt x="152" y="4"/>
                    <a:pt x="152" y="5"/>
                  </a:cubicBezTo>
                  <a:cubicBezTo>
                    <a:pt x="152" y="6"/>
                    <a:pt x="150" y="6"/>
                    <a:pt x="149" y="6"/>
                  </a:cubicBezTo>
                  <a:cubicBezTo>
                    <a:pt x="149" y="5"/>
                    <a:pt x="146" y="7"/>
                    <a:pt x="144" y="7"/>
                  </a:cubicBezTo>
                  <a:cubicBezTo>
                    <a:pt x="142" y="7"/>
                    <a:pt x="139" y="9"/>
                    <a:pt x="139" y="9"/>
                  </a:cubicBezTo>
                  <a:cubicBezTo>
                    <a:pt x="138" y="9"/>
                    <a:pt x="136" y="11"/>
                    <a:pt x="136" y="12"/>
                  </a:cubicBezTo>
                  <a:cubicBezTo>
                    <a:pt x="135" y="13"/>
                    <a:pt x="133" y="14"/>
                    <a:pt x="133" y="14"/>
                  </a:cubicBezTo>
                  <a:cubicBezTo>
                    <a:pt x="132" y="14"/>
                    <a:pt x="132" y="17"/>
                    <a:pt x="133" y="18"/>
                  </a:cubicBezTo>
                  <a:cubicBezTo>
                    <a:pt x="134" y="18"/>
                    <a:pt x="131" y="18"/>
                    <a:pt x="130" y="17"/>
                  </a:cubicBezTo>
                  <a:cubicBezTo>
                    <a:pt x="129" y="16"/>
                    <a:pt x="128" y="18"/>
                    <a:pt x="127" y="19"/>
                  </a:cubicBezTo>
                  <a:cubicBezTo>
                    <a:pt x="127" y="20"/>
                    <a:pt x="126" y="19"/>
                    <a:pt x="126" y="18"/>
                  </a:cubicBezTo>
                  <a:cubicBezTo>
                    <a:pt x="126" y="17"/>
                    <a:pt x="123" y="16"/>
                    <a:pt x="123" y="17"/>
                  </a:cubicBezTo>
                  <a:cubicBezTo>
                    <a:pt x="123" y="17"/>
                    <a:pt x="121" y="16"/>
                    <a:pt x="120" y="16"/>
                  </a:cubicBezTo>
                  <a:cubicBezTo>
                    <a:pt x="119" y="16"/>
                    <a:pt x="116" y="19"/>
                    <a:pt x="114" y="21"/>
                  </a:cubicBezTo>
                  <a:cubicBezTo>
                    <a:pt x="113" y="22"/>
                    <a:pt x="107" y="23"/>
                    <a:pt x="106" y="22"/>
                  </a:cubicBezTo>
                  <a:cubicBezTo>
                    <a:pt x="105" y="22"/>
                    <a:pt x="103" y="25"/>
                    <a:pt x="104" y="25"/>
                  </a:cubicBezTo>
                  <a:cubicBezTo>
                    <a:pt x="105" y="25"/>
                    <a:pt x="102" y="25"/>
                    <a:pt x="100" y="25"/>
                  </a:cubicBezTo>
                  <a:cubicBezTo>
                    <a:pt x="98" y="26"/>
                    <a:pt x="92" y="28"/>
                    <a:pt x="91" y="29"/>
                  </a:cubicBezTo>
                  <a:cubicBezTo>
                    <a:pt x="90" y="30"/>
                    <a:pt x="89" y="29"/>
                    <a:pt x="89" y="28"/>
                  </a:cubicBezTo>
                  <a:cubicBezTo>
                    <a:pt x="89" y="27"/>
                    <a:pt x="87" y="26"/>
                    <a:pt x="86" y="26"/>
                  </a:cubicBezTo>
                  <a:cubicBezTo>
                    <a:pt x="85" y="26"/>
                    <a:pt x="84" y="30"/>
                    <a:pt x="83" y="31"/>
                  </a:cubicBezTo>
                  <a:cubicBezTo>
                    <a:pt x="82" y="32"/>
                    <a:pt x="81" y="28"/>
                    <a:pt x="78" y="27"/>
                  </a:cubicBezTo>
                  <a:cubicBezTo>
                    <a:pt x="75" y="26"/>
                    <a:pt x="71" y="24"/>
                    <a:pt x="70" y="23"/>
                  </a:cubicBezTo>
                  <a:cubicBezTo>
                    <a:pt x="69" y="23"/>
                    <a:pt x="67" y="21"/>
                    <a:pt x="66" y="20"/>
                  </a:cubicBezTo>
                  <a:cubicBezTo>
                    <a:pt x="65" y="19"/>
                    <a:pt x="62" y="19"/>
                    <a:pt x="61" y="19"/>
                  </a:cubicBezTo>
                  <a:cubicBezTo>
                    <a:pt x="60" y="19"/>
                    <a:pt x="56" y="21"/>
                    <a:pt x="55" y="21"/>
                  </a:cubicBezTo>
                  <a:cubicBezTo>
                    <a:pt x="55" y="22"/>
                    <a:pt x="53" y="22"/>
                    <a:pt x="53" y="22"/>
                  </a:cubicBezTo>
                  <a:cubicBezTo>
                    <a:pt x="52" y="23"/>
                    <a:pt x="48" y="26"/>
                    <a:pt x="47" y="28"/>
                  </a:cubicBezTo>
                  <a:cubicBezTo>
                    <a:pt x="45" y="29"/>
                    <a:pt x="43" y="34"/>
                    <a:pt x="42" y="35"/>
                  </a:cubicBezTo>
                  <a:cubicBezTo>
                    <a:pt x="41" y="36"/>
                    <a:pt x="40" y="37"/>
                    <a:pt x="39" y="37"/>
                  </a:cubicBezTo>
                  <a:cubicBezTo>
                    <a:pt x="39" y="37"/>
                    <a:pt x="38" y="38"/>
                    <a:pt x="38" y="39"/>
                  </a:cubicBezTo>
                  <a:cubicBezTo>
                    <a:pt x="38" y="39"/>
                    <a:pt x="34" y="41"/>
                    <a:pt x="33" y="44"/>
                  </a:cubicBezTo>
                  <a:cubicBezTo>
                    <a:pt x="33" y="46"/>
                    <a:pt x="34" y="50"/>
                    <a:pt x="34" y="52"/>
                  </a:cubicBezTo>
                  <a:cubicBezTo>
                    <a:pt x="34" y="53"/>
                    <a:pt x="35" y="57"/>
                    <a:pt x="37" y="57"/>
                  </a:cubicBezTo>
                  <a:cubicBezTo>
                    <a:pt x="38" y="57"/>
                    <a:pt x="37" y="60"/>
                    <a:pt x="37" y="60"/>
                  </a:cubicBezTo>
                  <a:cubicBezTo>
                    <a:pt x="37" y="61"/>
                    <a:pt x="38" y="62"/>
                    <a:pt x="38" y="63"/>
                  </a:cubicBezTo>
                  <a:cubicBezTo>
                    <a:pt x="38" y="63"/>
                    <a:pt x="35" y="64"/>
                    <a:pt x="34" y="65"/>
                  </a:cubicBezTo>
                  <a:cubicBezTo>
                    <a:pt x="33" y="65"/>
                    <a:pt x="31" y="67"/>
                    <a:pt x="31" y="68"/>
                  </a:cubicBezTo>
                  <a:cubicBezTo>
                    <a:pt x="31" y="69"/>
                    <a:pt x="28" y="69"/>
                    <a:pt x="27" y="70"/>
                  </a:cubicBezTo>
                  <a:cubicBezTo>
                    <a:pt x="27" y="69"/>
                    <a:pt x="27" y="68"/>
                    <a:pt x="28" y="68"/>
                  </a:cubicBezTo>
                  <a:cubicBezTo>
                    <a:pt x="28" y="67"/>
                    <a:pt x="27" y="65"/>
                    <a:pt x="27" y="65"/>
                  </a:cubicBezTo>
                  <a:cubicBezTo>
                    <a:pt x="26" y="64"/>
                    <a:pt x="26" y="59"/>
                    <a:pt x="25" y="58"/>
                  </a:cubicBezTo>
                  <a:cubicBezTo>
                    <a:pt x="25" y="56"/>
                    <a:pt x="23" y="55"/>
                    <a:pt x="22" y="54"/>
                  </a:cubicBezTo>
                  <a:cubicBezTo>
                    <a:pt x="22" y="54"/>
                    <a:pt x="23" y="52"/>
                    <a:pt x="23" y="52"/>
                  </a:cubicBezTo>
                  <a:cubicBezTo>
                    <a:pt x="23" y="51"/>
                    <a:pt x="20" y="51"/>
                    <a:pt x="20" y="51"/>
                  </a:cubicBezTo>
                  <a:cubicBezTo>
                    <a:pt x="19" y="52"/>
                    <a:pt x="18" y="57"/>
                    <a:pt x="18" y="58"/>
                  </a:cubicBezTo>
                  <a:cubicBezTo>
                    <a:pt x="18" y="60"/>
                    <a:pt x="19" y="62"/>
                    <a:pt x="20" y="62"/>
                  </a:cubicBezTo>
                  <a:cubicBezTo>
                    <a:pt x="20" y="62"/>
                    <a:pt x="20" y="65"/>
                    <a:pt x="19" y="65"/>
                  </a:cubicBezTo>
                  <a:cubicBezTo>
                    <a:pt x="18" y="65"/>
                    <a:pt x="17" y="69"/>
                    <a:pt x="18" y="70"/>
                  </a:cubicBezTo>
                  <a:cubicBezTo>
                    <a:pt x="18" y="71"/>
                    <a:pt x="17" y="72"/>
                    <a:pt x="17" y="73"/>
                  </a:cubicBezTo>
                  <a:cubicBezTo>
                    <a:pt x="16" y="73"/>
                    <a:pt x="20" y="73"/>
                    <a:pt x="22" y="73"/>
                  </a:cubicBezTo>
                  <a:cubicBezTo>
                    <a:pt x="24" y="73"/>
                    <a:pt x="26" y="74"/>
                    <a:pt x="26" y="74"/>
                  </a:cubicBezTo>
                  <a:cubicBezTo>
                    <a:pt x="25" y="74"/>
                    <a:pt x="22" y="75"/>
                    <a:pt x="21" y="76"/>
                  </a:cubicBezTo>
                  <a:cubicBezTo>
                    <a:pt x="21" y="76"/>
                    <a:pt x="18" y="78"/>
                    <a:pt x="18" y="79"/>
                  </a:cubicBezTo>
                  <a:cubicBezTo>
                    <a:pt x="17" y="79"/>
                    <a:pt x="19" y="81"/>
                    <a:pt x="20" y="81"/>
                  </a:cubicBezTo>
                  <a:cubicBezTo>
                    <a:pt x="21" y="81"/>
                    <a:pt x="22" y="84"/>
                    <a:pt x="23" y="85"/>
                  </a:cubicBezTo>
                  <a:cubicBezTo>
                    <a:pt x="23" y="86"/>
                    <a:pt x="23" y="87"/>
                    <a:pt x="23" y="88"/>
                  </a:cubicBezTo>
                  <a:cubicBezTo>
                    <a:pt x="22" y="88"/>
                    <a:pt x="18" y="88"/>
                    <a:pt x="16" y="88"/>
                  </a:cubicBezTo>
                  <a:cubicBezTo>
                    <a:pt x="14" y="89"/>
                    <a:pt x="12" y="92"/>
                    <a:pt x="11" y="94"/>
                  </a:cubicBezTo>
                  <a:cubicBezTo>
                    <a:pt x="11" y="95"/>
                    <a:pt x="12" y="100"/>
                    <a:pt x="12" y="101"/>
                  </a:cubicBezTo>
                  <a:cubicBezTo>
                    <a:pt x="12" y="102"/>
                    <a:pt x="16" y="103"/>
                    <a:pt x="17" y="103"/>
                  </a:cubicBezTo>
                  <a:cubicBezTo>
                    <a:pt x="18" y="104"/>
                    <a:pt x="21" y="103"/>
                    <a:pt x="22" y="104"/>
                  </a:cubicBezTo>
                  <a:cubicBezTo>
                    <a:pt x="23" y="104"/>
                    <a:pt x="25" y="100"/>
                    <a:pt x="26" y="98"/>
                  </a:cubicBezTo>
                  <a:cubicBezTo>
                    <a:pt x="26" y="96"/>
                    <a:pt x="30" y="93"/>
                    <a:pt x="31" y="91"/>
                  </a:cubicBezTo>
                  <a:cubicBezTo>
                    <a:pt x="32" y="90"/>
                    <a:pt x="36" y="90"/>
                    <a:pt x="37" y="89"/>
                  </a:cubicBezTo>
                  <a:cubicBezTo>
                    <a:pt x="38" y="89"/>
                    <a:pt x="37" y="93"/>
                    <a:pt x="38" y="95"/>
                  </a:cubicBezTo>
                  <a:cubicBezTo>
                    <a:pt x="38" y="97"/>
                    <a:pt x="43" y="97"/>
                    <a:pt x="42" y="95"/>
                  </a:cubicBezTo>
                  <a:cubicBezTo>
                    <a:pt x="41" y="93"/>
                    <a:pt x="42" y="92"/>
                    <a:pt x="42" y="92"/>
                  </a:cubicBezTo>
                  <a:cubicBezTo>
                    <a:pt x="43" y="93"/>
                    <a:pt x="47" y="95"/>
                    <a:pt x="47" y="96"/>
                  </a:cubicBezTo>
                  <a:cubicBezTo>
                    <a:pt x="48" y="97"/>
                    <a:pt x="48" y="99"/>
                    <a:pt x="47" y="99"/>
                  </a:cubicBezTo>
                  <a:cubicBezTo>
                    <a:pt x="46" y="99"/>
                    <a:pt x="46" y="102"/>
                    <a:pt x="47" y="102"/>
                  </a:cubicBezTo>
                  <a:cubicBezTo>
                    <a:pt x="48" y="103"/>
                    <a:pt x="49" y="99"/>
                    <a:pt x="50" y="99"/>
                  </a:cubicBezTo>
                  <a:cubicBezTo>
                    <a:pt x="51" y="98"/>
                    <a:pt x="52" y="96"/>
                    <a:pt x="51" y="96"/>
                  </a:cubicBezTo>
                  <a:cubicBezTo>
                    <a:pt x="51" y="96"/>
                    <a:pt x="52" y="94"/>
                    <a:pt x="53" y="95"/>
                  </a:cubicBezTo>
                  <a:cubicBezTo>
                    <a:pt x="53" y="95"/>
                    <a:pt x="51" y="91"/>
                    <a:pt x="49" y="89"/>
                  </a:cubicBezTo>
                  <a:cubicBezTo>
                    <a:pt x="47" y="87"/>
                    <a:pt x="49" y="88"/>
                    <a:pt x="52" y="91"/>
                  </a:cubicBezTo>
                  <a:cubicBezTo>
                    <a:pt x="52" y="91"/>
                    <a:pt x="52" y="91"/>
                    <a:pt x="54" y="94"/>
                  </a:cubicBezTo>
                  <a:cubicBezTo>
                    <a:pt x="54" y="94"/>
                    <a:pt x="55" y="96"/>
                    <a:pt x="55" y="97"/>
                  </a:cubicBezTo>
                  <a:cubicBezTo>
                    <a:pt x="56" y="97"/>
                    <a:pt x="56" y="97"/>
                    <a:pt x="56" y="97"/>
                  </a:cubicBezTo>
                  <a:cubicBezTo>
                    <a:pt x="56" y="98"/>
                    <a:pt x="56" y="101"/>
                    <a:pt x="56" y="102"/>
                  </a:cubicBezTo>
                  <a:cubicBezTo>
                    <a:pt x="56" y="103"/>
                    <a:pt x="58" y="104"/>
                    <a:pt x="59" y="104"/>
                  </a:cubicBezTo>
                  <a:cubicBezTo>
                    <a:pt x="60" y="104"/>
                    <a:pt x="61" y="105"/>
                    <a:pt x="61" y="105"/>
                  </a:cubicBezTo>
                  <a:cubicBezTo>
                    <a:pt x="60" y="105"/>
                    <a:pt x="61" y="107"/>
                    <a:pt x="62" y="107"/>
                  </a:cubicBezTo>
                  <a:cubicBezTo>
                    <a:pt x="63" y="107"/>
                    <a:pt x="64" y="104"/>
                    <a:pt x="63" y="104"/>
                  </a:cubicBezTo>
                  <a:cubicBezTo>
                    <a:pt x="62" y="104"/>
                    <a:pt x="62" y="100"/>
                    <a:pt x="62" y="99"/>
                  </a:cubicBezTo>
                  <a:cubicBezTo>
                    <a:pt x="62" y="97"/>
                    <a:pt x="62" y="96"/>
                    <a:pt x="63" y="96"/>
                  </a:cubicBezTo>
                  <a:cubicBezTo>
                    <a:pt x="63" y="96"/>
                    <a:pt x="63" y="99"/>
                    <a:pt x="63" y="100"/>
                  </a:cubicBezTo>
                  <a:cubicBezTo>
                    <a:pt x="63" y="101"/>
                    <a:pt x="63" y="102"/>
                    <a:pt x="64" y="103"/>
                  </a:cubicBezTo>
                  <a:cubicBezTo>
                    <a:pt x="64" y="103"/>
                    <a:pt x="64" y="103"/>
                    <a:pt x="65" y="104"/>
                  </a:cubicBezTo>
                  <a:cubicBezTo>
                    <a:pt x="67" y="106"/>
                    <a:pt x="67" y="106"/>
                    <a:pt x="67" y="106"/>
                  </a:cubicBezTo>
                  <a:cubicBezTo>
                    <a:pt x="70" y="105"/>
                    <a:pt x="75" y="106"/>
                    <a:pt x="75" y="106"/>
                  </a:cubicBezTo>
                  <a:cubicBezTo>
                    <a:pt x="75" y="107"/>
                    <a:pt x="77" y="107"/>
                    <a:pt x="77" y="106"/>
                  </a:cubicBezTo>
                  <a:cubicBezTo>
                    <a:pt x="78" y="105"/>
                    <a:pt x="78" y="106"/>
                    <a:pt x="78" y="107"/>
                  </a:cubicBezTo>
                  <a:cubicBezTo>
                    <a:pt x="78" y="108"/>
                    <a:pt x="76" y="111"/>
                    <a:pt x="75" y="112"/>
                  </a:cubicBezTo>
                  <a:cubicBezTo>
                    <a:pt x="75" y="113"/>
                    <a:pt x="67" y="113"/>
                    <a:pt x="64" y="112"/>
                  </a:cubicBezTo>
                  <a:cubicBezTo>
                    <a:pt x="60" y="112"/>
                    <a:pt x="55" y="113"/>
                    <a:pt x="55" y="114"/>
                  </a:cubicBezTo>
                  <a:cubicBezTo>
                    <a:pt x="55" y="115"/>
                    <a:pt x="50" y="112"/>
                    <a:pt x="47" y="111"/>
                  </a:cubicBezTo>
                  <a:cubicBezTo>
                    <a:pt x="45" y="110"/>
                    <a:pt x="43" y="106"/>
                    <a:pt x="42" y="106"/>
                  </a:cubicBezTo>
                  <a:cubicBezTo>
                    <a:pt x="42" y="105"/>
                    <a:pt x="43" y="104"/>
                    <a:pt x="43" y="103"/>
                  </a:cubicBezTo>
                  <a:cubicBezTo>
                    <a:pt x="42" y="103"/>
                    <a:pt x="37" y="103"/>
                    <a:pt x="35" y="103"/>
                  </a:cubicBezTo>
                  <a:cubicBezTo>
                    <a:pt x="34" y="104"/>
                    <a:pt x="26" y="105"/>
                    <a:pt x="24" y="105"/>
                  </a:cubicBezTo>
                  <a:cubicBezTo>
                    <a:pt x="22" y="106"/>
                    <a:pt x="19" y="105"/>
                    <a:pt x="18" y="105"/>
                  </a:cubicBezTo>
                  <a:cubicBezTo>
                    <a:pt x="17" y="105"/>
                    <a:pt x="15" y="108"/>
                    <a:pt x="14" y="108"/>
                  </a:cubicBezTo>
                  <a:cubicBezTo>
                    <a:pt x="13" y="109"/>
                    <a:pt x="11" y="112"/>
                    <a:pt x="11" y="117"/>
                  </a:cubicBezTo>
                  <a:cubicBezTo>
                    <a:pt x="11" y="117"/>
                    <a:pt x="11" y="117"/>
                    <a:pt x="9" y="119"/>
                  </a:cubicBezTo>
                  <a:cubicBezTo>
                    <a:pt x="8" y="121"/>
                    <a:pt x="8" y="121"/>
                    <a:pt x="8" y="121"/>
                  </a:cubicBezTo>
                  <a:cubicBezTo>
                    <a:pt x="6" y="123"/>
                    <a:pt x="3" y="130"/>
                    <a:pt x="2" y="132"/>
                  </a:cubicBezTo>
                  <a:cubicBezTo>
                    <a:pt x="1" y="133"/>
                    <a:pt x="0" y="143"/>
                    <a:pt x="0" y="146"/>
                  </a:cubicBezTo>
                  <a:cubicBezTo>
                    <a:pt x="0" y="149"/>
                    <a:pt x="3" y="156"/>
                    <a:pt x="4" y="158"/>
                  </a:cubicBezTo>
                  <a:cubicBezTo>
                    <a:pt x="5" y="160"/>
                    <a:pt x="10" y="165"/>
                    <a:pt x="11" y="166"/>
                  </a:cubicBezTo>
                  <a:cubicBezTo>
                    <a:pt x="13" y="167"/>
                    <a:pt x="18" y="167"/>
                    <a:pt x="20" y="167"/>
                  </a:cubicBezTo>
                  <a:cubicBezTo>
                    <a:pt x="22" y="167"/>
                    <a:pt x="24" y="165"/>
                    <a:pt x="25" y="163"/>
                  </a:cubicBezTo>
                  <a:cubicBezTo>
                    <a:pt x="25" y="163"/>
                    <a:pt x="25" y="163"/>
                    <a:pt x="27" y="163"/>
                  </a:cubicBezTo>
                  <a:cubicBezTo>
                    <a:pt x="28" y="163"/>
                    <a:pt x="28" y="163"/>
                    <a:pt x="28" y="163"/>
                  </a:cubicBezTo>
                  <a:cubicBezTo>
                    <a:pt x="29" y="165"/>
                    <a:pt x="32" y="166"/>
                    <a:pt x="33" y="166"/>
                  </a:cubicBezTo>
                  <a:cubicBezTo>
                    <a:pt x="34" y="167"/>
                    <a:pt x="37" y="167"/>
                    <a:pt x="38" y="166"/>
                  </a:cubicBezTo>
                  <a:cubicBezTo>
                    <a:pt x="38" y="166"/>
                    <a:pt x="39" y="173"/>
                    <a:pt x="39" y="175"/>
                  </a:cubicBezTo>
                  <a:cubicBezTo>
                    <a:pt x="38" y="177"/>
                    <a:pt x="40" y="184"/>
                    <a:pt x="40" y="186"/>
                  </a:cubicBezTo>
                  <a:cubicBezTo>
                    <a:pt x="41" y="188"/>
                    <a:pt x="43" y="194"/>
                    <a:pt x="44" y="196"/>
                  </a:cubicBezTo>
                  <a:cubicBezTo>
                    <a:pt x="44" y="198"/>
                    <a:pt x="42" y="204"/>
                    <a:pt x="42" y="207"/>
                  </a:cubicBezTo>
                  <a:cubicBezTo>
                    <a:pt x="42" y="209"/>
                    <a:pt x="45" y="216"/>
                    <a:pt x="46" y="218"/>
                  </a:cubicBezTo>
                  <a:cubicBezTo>
                    <a:pt x="47" y="220"/>
                    <a:pt x="47" y="225"/>
                    <a:pt x="47" y="226"/>
                  </a:cubicBezTo>
                  <a:cubicBezTo>
                    <a:pt x="47" y="228"/>
                    <a:pt x="51" y="234"/>
                    <a:pt x="52" y="237"/>
                  </a:cubicBezTo>
                  <a:cubicBezTo>
                    <a:pt x="52" y="240"/>
                    <a:pt x="61" y="241"/>
                    <a:pt x="64" y="239"/>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44"/>
            <p:cNvSpPr/>
            <p:nvPr/>
          </p:nvSpPr>
          <p:spPr bwMode="auto">
            <a:xfrm>
              <a:off x="11152470" y="3924146"/>
              <a:ext cx="32359" cy="36405"/>
            </a:xfrm>
            <a:custGeom>
              <a:avLst/>
              <a:gdLst>
                <a:gd name="T0" fmla="*/ 3 w 9"/>
                <a:gd name="T1" fmla="*/ 9 h 10"/>
                <a:gd name="T2" fmla="*/ 7 w 9"/>
                <a:gd name="T3" fmla="*/ 8 h 10"/>
                <a:gd name="T4" fmla="*/ 8 w 9"/>
                <a:gd name="T5" fmla="*/ 4 h 10"/>
                <a:gd name="T6" fmla="*/ 5 w 9"/>
                <a:gd name="T7" fmla="*/ 0 h 10"/>
                <a:gd name="T8" fmla="*/ 3 w 9"/>
                <a:gd name="T9" fmla="*/ 3 h 10"/>
                <a:gd name="T10" fmla="*/ 0 w 9"/>
                <a:gd name="T11" fmla="*/ 5 h 10"/>
                <a:gd name="T12" fmla="*/ 0 w 9"/>
                <a:gd name="T13" fmla="*/ 7 h 10"/>
                <a:gd name="T14" fmla="*/ 3 w 9"/>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9"/>
                  </a:moveTo>
                  <a:cubicBezTo>
                    <a:pt x="4" y="10"/>
                    <a:pt x="6" y="8"/>
                    <a:pt x="7" y="8"/>
                  </a:cubicBezTo>
                  <a:cubicBezTo>
                    <a:pt x="8" y="8"/>
                    <a:pt x="9" y="4"/>
                    <a:pt x="8" y="4"/>
                  </a:cubicBezTo>
                  <a:cubicBezTo>
                    <a:pt x="7" y="4"/>
                    <a:pt x="6" y="1"/>
                    <a:pt x="5" y="0"/>
                  </a:cubicBezTo>
                  <a:cubicBezTo>
                    <a:pt x="4" y="0"/>
                    <a:pt x="3" y="2"/>
                    <a:pt x="3" y="3"/>
                  </a:cubicBezTo>
                  <a:cubicBezTo>
                    <a:pt x="3" y="4"/>
                    <a:pt x="1" y="4"/>
                    <a:pt x="0" y="5"/>
                  </a:cubicBezTo>
                  <a:cubicBezTo>
                    <a:pt x="0" y="6"/>
                    <a:pt x="0" y="7"/>
                    <a:pt x="0" y="7"/>
                  </a:cubicBezTo>
                  <a:cubicBezTo>
                    <a:pt x="1" y="7"/>
                    <a:pt x="3" y="9"/>
                    <a:pt x="3" y="9"/>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45"/>
            <p:cNvSpPr/>
            <p:nvPr/>
          </p:nvSpPr>
          <p:spPr bwMode="auto">
            <a:xfrm>
              <a:off x="11128201" y="4013133"/>
              <a:ext cx="28315" cy="40449"/>
            </a:xfrm>
            <a:custGeom>
              <a:avLst/>
              <a:gdLst>
                <a:gd name="T0" fmla="*/ 7 w 7"/>
                <a:gd name="T1" fmla="*/ 5 h 11"/>
                <a:gd name="T2" fmla="*/ 5 w 7"/>
                <a:gd name="T3" fmla="*/ 1 h 11"/>
                <a:gd name="T4" fmla="*/ 1 w 7"/>
                <a:gd name="T5" fmla="*/ 8 h 11"/>
                <a:gd name="T6" fmla="*/ 3 w 7"/>
                <a:gd name="T7" fmla="*/ 10 h 11"/>
                <a:gd name="T8" fmla="*/ 6 w 7"/>
                <a:gd name="T9" fmla="*/ 11 h 11"/>
                <a:gd name="T10" fmla="*/ 6 w 7"/>
                <a:gd name="T11" fmla="*/ 9 h 11"/>
                <a:gd name="T12" fmla="*/ 7 w 7"/>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7" y="5"/>
                  </a:moveTo>
                  <a:cubicBezTo>
                    <a:pt x="7" y="5"/>
                    <a:pt x="7" y="1"/>
                    <a:pt x="5" y="1"/>
                  </a:cubicBezTo>
                  <a:cubicBezTo>
                    <a:pt x="4" y="0"/>
                    <a:pt x="0" y="5"/>
                    <a:pt x="1" y="8"/>
                  </a:cubicBezTo>
                  <a:cubicBezTo>
                    <a:pt x="1" y="11"/>
                    <a:pt x="2" y="11"/>
                    <a:pt x="3" y="10"/>
                  </a:cubicBezTo>
                  <a:cubicBezTo>
                    <a:pt x="3" y="10"/>
                    <a:pt x="5" y="11"/>
                    <a:pt x="6" y="11"/>
                  </a:cubicBezTo>
                  <a:cubicBezTo>
                    <a:pt x="7" y="11"/>
                    <a:pt x="7" y="10"/>
                    <a:pt x="6" y="9"/>
                  </a:cubicBezTo>
                  <a:cubicBezTo>
                    <a:pt x="5" y="8"/>
                    <a:pt x="6" y="5"/>
                    <a:pt x="7" y="5"/>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46"/>
            <p:cNvSpPr/>
            <p:nvPr/>
          </p:nvSpPr>
          <p:spPr bwMode="auto">
            <a:xfrm>
              <a:off x="11071573" y="3980775"/>
              <a:ext cx="56628" cy="76854"/>
            </a:xfrm>
            <a:custGeom>
              <a:avLst/>
              <a:gdLst>
                <a:gd name="T0" fmla="*/ 14 w 15"/>
                <a:gd name="T1" fmla="*/ 10 h 21"/>
                <a:gd name="T2" fmla="*/ 15 w 15"/>
                <a:gd name="T3" fmla="*/ 4 h 21"/>
                <a:gd name="T4" fmla="*/ 11 w 15"/>
                <a:gd name="T5" fmla="*/ 1 h 21"/>
                <a:gd name="T6" fmla="*/ 4 w 15"/>
                <a:gd name="T7" fmla="*/ 10 h 21"/>
                <a:gd name="T8" fmla="*/ 1 w 15"/>
                <a:gd name="T9" fmla="*/ 18 h 21"/>
                <a:gd name="T10" fmla="*/ 8 w 15"/>
                <a:gd name="T11" fmla="*/ 20 h 21"/>
                <a:gd name="T12" fmla="*/ 11 w 15"/>
                <a:gd name="T13" fmla="*/ 20 h 21"/>
                <a:gd name="T14" fmla="*/ 11 w 15"/>
                <a:gd name="T15" fmla="*/ 19 h 21"/>
                <a:gd name="T16" fmla="*/ 13 w 15"/>
                <a:gd name="T17" fmla="*/ 15 h 21"/>
                <a:gd name="T18" fmla="*/ 14 w 15"/>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1">
                  <a:moveTo>
                    <a:pt x="14" y="10"/>
                  </a:moveTo>
                  <a:cubicBezTo>
                    <a:pt x="14" y="9"/>
                    <a:pt x="14" y="5"/>
                    <a:pt x="15" y="4"/>
                  </a:cubicBezTo>
                  <a:cubicBezTo>
                    <a:pt x="15" y="4"/>
                    <a:pt x="12" y="1"/>
                    <a:pt x="11" y="1"/>
                  </a:cubicBezTo>
                  <a:cubicBezTo>
                    <a:pt x="10" y="0"/>
                    <a:pt x="6" y="9"/>
                    <a:pt x="4" y="10"/>
                  </a:cubicBezTo>
                  <a:cubicBezTo>
                    <a:pt x="1" y="11"/>
                    <a:pt x="0" y="16"/>
                    <a:pt x="1" y="18"/>
                  </a:cubicBezTo>
                  <a:cubicBezTo>
                    <a:pt x="2" y="19"/>
                    <a:pt x="7" y="19"/>
                    <a:pt x="8" y="20"/>
                  </a:cubicBezTo>
                  <a:cubicBezTo>
                    <a:pt x="9" y="21"/>
                    <a:pt x="10" y="20"/>
                    <a:pt x="11" y="20"/>
                  </a:cubicBezTo>
                  <a:cubicBezTo>
                    <a:pt x="11" y="20"/>
                    <a:pt x="11" y="19"/>
                    <a:pt x="11" y="19"/>
                  </a:cubicBezTo>
                  <a:cubicBezTo>
                    <a:pt x="11" y="19"/>
                    <a:pt x="13" y="17"/>
                    <a:pt x="13" y="15"/>
                  </a:cubicBezTo>
                  <a:cubicBezTo>
                    <a:pt x="13" y="14"/>
                    <a:pt x="14" y="12"/>
                    <a:pt x="14" y="10"/>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47"/>
            <p:cNvSpPr/>
            <p:nvPr/>
          </p:nvSpPr>
          <p:spPr bwMode="auto">
            <a:xfrm>
              <a:off x="11051347" y="4065718"/>
              <a:ext cx="56628" cy="20226"/>
            </a:xfrm>
            <a:custGeom>
              <a:avLst/>
              <a:gdLst>
                <a:gd name="T0" fmla="*/ 5 w 15"/>
                <a:gd name="T1" fmla="*/ 1 h 6"/>
                <a:gd name="T2" fmla="*/ 0 w 15"/>
                <a:gd name="T3" fmla="*/ 2 h 6"/>
                <a:gd name="T4" fmla="*/ 11 w 15"/>
                <a:gd name="T5" fmla="*/ 5 h 6"/>
                <a:gd name="T6" fmla="*/ 15 w 15"/>
                <a:gd name="T7" fmla="*/ 5 h 6"/>
                <a:gd name="T8" fmla="*/ 5 w 15"/>
                <a:gd name="T9" fmla="*/ 1 h 6"/>
              </a:gdLst>
              <a:ahLst/>
              <a:cxnLst>
                <a:cxn ang="0">
                  <a:pos x="T0" y="T1"/>
                </a:cxn>
                <a:cxn ang="0">
                  <a:pos x="T2" y="T3"/>
                </a:cxn>
                <a:cxn ang="0">
                  <a:pos x="T4" y="T5"/>
                </a:cxn>
                <a:cxn ang="0">
                  <a:pos x="T6" y="T7"/>
                </a:cxn>
                <a:cxn ang="0">
                  <a:pos x="T8" y="T9"/>
                </a:cxn>
              </a:cxnLst>
              <a:rect l="0" t="0" r="r" b="b"/>
              <a:pathLst>
                <a:path w="15" h="6">
                  <a:moveTo>
                    <a:pt x="5" y="1"/>
                  </a:moveTo>
                  <a:cubicBezTo>
                    <a:pt x="3" y="0"/>
                    <a:pt x="0" y="1"/>
                    <a:pt x="0" y="2"/>
                  </a:cubicBezTo>
                  <a:cubicBezTo>
                    <a:pt x="0" y="3"/>
                    <a:pt x="8" y="4"/>
                    <a:pt x="11" y="5"/>
                  </a:cubicBezTo>
                  <a:cubicBezTo>
                    <a:pt x="14" y="6"/>
                    <a:pt x="15" y="6"/>
                    <a:pt x="15" y="5"/>
                  </a:cubicBezTo>
                  <a:cubicBezTo>
                    <a:pt x="14" y="5"/>
                    <a:pt x="7" y="2"/>
                    <a:pt x="5" y="1"/>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48"/>
            <p:cNvSpPr/>
            <p:nvPr/>
          </p:nvSpPr>
          <p:spPr bwMode="auto">
            <a:xfrm>
              <a:off x="11120111" y="3851339"/>
              <a:ext cx="12136" cy="20226"/>
            </a:xfrm>
            <a:custGeom>
              <a:avLst/>
              <a:gdLst>
                <a:gd name="T0" fmla="*/ 3 w 3"/>
                <a:gd name="T1" fmla="*/ 5 h 6"/>
                <a:gd name="T2" fmla="*/ 1 w 3"/>
                <a:gd name="T3" fmla="*/ 1 h 6"/>
                <a:gd name="T4" fmla="*/ 1 w 3"/>
                <a:gd name="T5" fmla="*/ 5 h 6"/>
                <a:gd name="T6" fmla="*/ 3 w 3"/>
                <a:gd name="T7" fmla="*/ 5 h 6"/>
              </a:gdLst>
              <a:ahLst/>
              <a:cxnLst>
                <a:cxn ang="0">
                  <a:pos x="T0" y="T1"/>
                </a:cxn>
                <a:cxn ang="0">
                  <a:pos x="T2" y="T3"/>
                </a:cxn>
                <a:cxn ang="0">
                  <a:pos x="T4" y="T5"/>
                </a:cxn>
                <a:cxn ang="0">
                  <a:pos x="T6" y="T7"/>
                </a:cxn>
              </a:cxnLst>
              <a:rect l="0" t="0" r="r" b="b"/>
              <a:pathLst>
                <a:path w="3" h="6">
                  <a:moveTo>
                    <a:pt x="3" y="5"/>
                  </a:moveTo>
                  <a:cubicBezTo>
                    <a:pt x="3" y="4"/>
                    <a:pt x="2" y="0"/>
                    <a:pt x="1" y="1"/>
                  </a:cubicBezTo>
                  <a:cubicBezTo>
                    <a:pt x="0" y="2"/>
                    <a:pt x="1" y="4"/>
                    <a:pt x="1" y="5"/>
                  </a:cubicBezTo>
                  <a:cubicBezTo>
                    <a:pt x="1" y="6"/>
                    <a:pt x="2" y="6"/>
                    <a:pt x="3" y="5"/>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49"/>
            <p:cNvSpPr/>
            <p:nvPr/>
          </p:nvSpPr>
          <p:spPr bwMode="auto">
            <a:xfrm>
              <a:off x="11132244" y="3891788"/>
              <a:ext cx="20226" cy="24269"/>
            </a:xfrm>
            <a:custGeom>
              <a:avLst/>
              <a:gdLst>
                <a:gd name="T0" fmla="*/ 5 w 5"/>
                <a:gd name="T1" fmla="*/ 3 h 7"/>
                <a:gd name="T2" fmla="*/ 2 w 5"/>
                <a:gd name="T3" fmla="*/ 1 h 7"/>
                <a:gd name="T4" fmla="*/ 1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4" y="1"/>
                    <a:pt x="2" y="1"/>
                  </a:cubicBezTo>
                  <a:cubicBezTo>
                    <a:pt x="0" y="0"/>
                    <a:pt x="1" y="6"/>
                    <a:pt x="1" y="6"/>
                  </a:cubicBezTo>
                  <a:cubicBezTo>
                    <a:pt x="2" y="7"/>
                    <a:pt x="4" y="4"/>
                    <a:pt x="5" y="3"/>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50"/>
            <p:cNvSpPr/>
            <p:nvPr/>
          </p:nvSpPr>
          <p:spPr bwMode="auto">
            <a:xfrm>
              <a:off x="11184829" y="4013133"/>
              <a:ext cx="24269" cy="20226"/>
            </a:xfrm>
            <a:custGeom>
              <a:avLst/>
              <a:gdLst>
                <a:gd name="T0" fmla="*/ 0 w 7"/>
                <a:gd name="T1" fmla="*/ 4 h 5"/>
                <a:gd name="T2" fmla="*/ 7 w 7"/>
                <a:gd name="T3" fmla="*/ 2 h 5"/>
                <a:gd name="T4" fmla="*/ 0 w 7"/>
                <a:gd name="T5" fmla="*/ 4 h 5"/>
              </a:gdLst>
              <a:ahLst/>
              <a:cxnLst>
                <a:cxn ang="0">
                  <a:pos x="T0" y="T1"/>
                </a:cxn>
                <a:cxn ang="0">
                  <a:pos x="T2" y="T3"/>
                </a:cxn>
                <a:cxn ang="0">
                  <a:pos x="T4" y="T5"/>
                </a:cxn>
              </a:cxnLst>
              <a:rect l="0" t="0" r="r" b="b"/>
              <a:pathLst>
                <a:path w="7" h="5">
                  <a:moveTo>
                    <a:pt x="0" y="4"/>
                  </a:moveTo>
                  <a:cubicBezTo>
                    <a:pt x="2" y="5"/>
                    <a:pt x="7" y="4"/>
                    <a:pt x="7" y="2"/>
                  </a:cubicBezTo>
                  <a:cubicBezTo>
                    <a:pt x="5" y="0"/>
                    <a:pt x="0" y="0"/>
                    <a:pt x="0" y="4"/>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851"/>
            <p:cNvSpPr/>
            <p:nvPr/>
          </p:nvSpPr>
          <p:spPr bwMode="auto">
            <a:xfrm>
              <a:off x="11172693" y="3762352"/>
              <a:ext cx="44495" cy="44495"/>
            </a:xfrm>
            <a:custGeom>
              <a:avLst/>
              <a:gdLst>
                <a:gd name="T0" fmla="*/ 2 w 12"/>
                <a:gd name="T1" fmla="*/ 6 h 12"/>
                <a:gd name="T2" fmla="*/ 1 w 12"/>
                <a:gd name="T3" fmla="*/ 8 h 12"/>
                <a:gd name="T4" fmla="*/ 0 w 12"/>
                <a:gd name="T5" fmla="*/ 8 h 12"/>
                <a:gd name="T6" fmla="*/ 0 w 12"/>
                <a:gd name="T7" fmla="*/ 12 h 12"/>
                <a:gd name="T8" fmla="*/ 4 w 12"/>
                <a:gd name="T9" fmla="*/ 9 h 12"/>
                <a:gd name="T10" fmla="*/ 7 w 12"/>
                <a:gd name="T11" fmla="*/ 8 h 12"/>
                <a:gd name="T12" fmla="*/ 11 w 12"/>
                <a:gd name="T13" fmla="*/ 7 h 12"/>
                <a:gd name="T14" fmla="*/ 12 w 12"/>
                <a:gd name="T15" fmla="*/ 6 h 12"/>
                <a:gd name="T16" fmla="*/ 10 w 12"/>
                <a:gd name="T17" fmla="*/ 0 h 12"/>
                <a:gd name="T18" fmla="*/ 8 w 12"/>
                <a:gd name="T19" fmla="*/ 1 h 12"/>
                <a:gd name="T20" fmla="*/ 2 w 12"/>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2" y="6"/>
                  </a:moveTo>
                  <a:cubicBezTo>
                    <a:pt x="1" y="6"/>
                    <a:pt x="0" y="8"/>
                    <a:pt x="1" y="8"/>
                  </a:cubicBezTo>
                  <a:cubicBezTo>
                    <a:pt x="0" y="8"/>
                    <a:pt x="0" y="8"/>
                    <a:pt x="0" y="8"/>
                  </a:cubicBezTo>
                  <a:cubicBezTo>
                    <a:pt x="0" y="8"/>
                    <a:pt x="0" y="11"/>
                    <a:pt x="0" y="12"/>
                  </a:cubicBezTo>
                  <a:cubicBezTo>
                    <a:pt x="1" y="12"/>
                    <a:pt x="3" y="10"/>
                    <a:pt x="4" y="9"/>
                  </a:cubicBezTo>
                  <a:cubicBezTo>
                    <a:pt x="5" y="8"/>
                    <a:pt x="7" y="8"/>
                    <a:pt x="7" y="8"/>
                  </a:cubicBezTo>
                  <a:cubicBezTo>
                    <a:pt x="7" y="8"/>
                    <a:pt x="9" y="8"/>
                    <a:pt x="11" y="7"/>
                  </a:cubicBezTo>
                  <a:cubicBezTo>
                    <a:pt x="11" y="7"/>
                    <a:pt x="11" y="6"/>
                    <a:pt x="12" y="6"/>
                  </a:cubicBezTo>
                  <a:cubicBezTo>
                    <a:pt x="11" y="4"/>
                    <a:pt x="11" y="2"/>
                    <a:pt x="10" y="0"/>
                  </a:cubicBezTo>
                  <a:cubicBezTo>
                    <a:pt x="9" y="0"/>
                    <a:pt x="8" y="1"/>
                    <a:pt x="8" y="1"/>
                  </a:cubicBezTo>
                  <a:cubicBezTo>
                    <a:pt x="7" y="2"/>
                    <a:pt x="3" y="5"/>
                    <a:pt x="2" y="6"/>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852"/>
            <p:cNvSpPr/>
            <p:nvPr/>
          </p:nvSpPr>
          <p:spPr bwMode="auto">
            <a:xfrm>
              <a:off x="10994719" y="3992910"/>
              <a:ext cx="4046"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853"/>
            <p:cNvSpPr/>
            <p:nvPr/>
          </p:nvSpPr>
          <p:spPr bwMode="auto">
            <a:xfrm>
              <a:off x="10998765" y="3988864"/>
              <a:ext cx="52584" cy="68764"/>
            </a:xfrm>
            <a:custGeom>
              <a:avLst/>
              <a:gdLst>
                <a:gd name="T0" fmla="*/ 13 w 14"/>
                <a:gd name="T1" fmla="*/ 14 h 19"/>
                <a:gd name="T2" fmla="*/ 7 w 14"/>
                <a:gd name="T3" fmla="*/ 7 h 19"/>
                <a:gd name="T4" fmla="*/ 7 w 14"/>
                <a:gd name="T5" fmla="*/ 6 h 19"/>
                <a:gd name="T6" fmla="*/ 6 w 14"/>
                <a:gd name="T7" fmla="*/ 4 h 19"/>
                <a:gd name="T8" fmla="*/ 2 w 14"/>
                <a:gd name="T9" fmla="*/ 0 h 19"/>
                <a:gd name="T10" fmla="*/ 0 w 14"/>
                <a:gd name="T11" fmla="*/ 1 h 19"/>
                <a:gd name="T12" fmla="*/ 3 w 14"/>
                <a:gd name="T13" fmla="*/ 3 h 19"/>
                <a:gd name="T14" fmla="*/ 11 w 14"/>
                <a:gd name="T15" fmla="*/ 18 h 19"/>
                <a:gd name="T16" fmla="*/ 13 w 14"/>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13" y="14"/>
                  </a:moveTo>
                  <a:cubicBezTo>
                    <a:pt x="12" y="12"/>
                    <a:pt x="10" y="9"/>
                    <a:pt x="7" y="7"/>
                  </a:cubicBezTo>
                  <a:cubicBezTo>
                    <a:pt x="7" y="7"/>
                    <a:pt x="7" y="7"/>
                    <a:pt x="7" y="6"/>
                  </a:cubicBezTo>
                  <a:cubicBezTo>
                    <a:pt x="6" y="4"/>
                    <a:pt x="6" y="4"/>
                    <a:pt x="6" y="4"/>
                  </a:cubicBezTo>
                  <a:cubicBezTo>
                    <a:pt x="5" y="2"/>
                    <a:pt x="2" y="1"/>
                    <a:pt x="2" y="0"/>
                  </a:cubicBezTo>
                  <a:cubicBezTo>
                    <a:pt x="2" y="0"/>
                    <a:pt x="1" y="2"/>
                    <a:pt x="0" y="1"/>
                  </a:cubicBezTo>
                  <a:cubicBezTo>
                    <a:pt x="0" y="2"/>
                    <a:pt x="1" y="2"/>
                    <a:pt x="3" y="3"/>
                  </a:cubicBezTo>
                  <a:cubicBezTo>
                    <a:pt x="5" y="5"/>
                    <a:pt x="10" y="17"/>
                    <a:pt x="11" y="18"/>
                  </a:cubicBezTo>
                  <a:cubicBezTo>
                    <a:pt x="12" y="19"/>
                    <a:pt x="14" y="16"/>
                    <a:pt x="13" y="14"/>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854"/>
            <p:cNvSpPr/>
            <p:nvPr/>
          </p:nvSpPr>
          <p:spPr bwMode="auto">
            <a:xfrm>
              <a:off x="10901689" y="3956505"/>
              <a:ext cx="20226" cy="28315"/>
            </a:xfrm>
            <a:custGeom>
              <a:avLst/>
              <a:gdLst>
                <a:gd name="T0" fmla="*/ 1 w 5"/>
                <a:gd name="T1" fmla="*/ 2 h 7"/>
                <a:gd name="T2" fmla="*/ 5 w 5"/>
                <a:gd name="T3" fmla="*/ 6 h 7"/>
                <a:gd name="T4" fmla="*/ 4 w 5"/>
                <a:gd name="T5" fmla="*/ 1 h 7"/>
                <a:gd name="T6" fmla="*/ 1 w 5"/>
                <a:gd name="T7" fmla="*/ 2 h 7"/>
              </a:gdLst>
              <a:ahLst/>
              <a:cxnLst>
                <a:cxn ang="0">
                  <a:pos x="T0" y="T1"/>
                </a:cxn>
                <a:cxn ang="0">
                  <a:pos x="T2" y="T3"/>
                </a:cxn>
                <a:cxn ang="0">
                  <a:pos x="T4" y="T5"/>
                </a:cxn>
                <a:cxn ang="0">
                  <a:pos x="T6" y="T7"/>
                </a:cxn>
              </a:cxnLst>
              <a:rect l="0" t="0" r="r" b="b"/>
              <a:pathLst>
                <a:path w="5" h="7">
                  <a:moveTo>
                    <a:pt x="1" y="2"/>
                  </a:moveTo>
                  <a:cubicBezTo>
                    <a:pt x="0" y="4"/>
                    <a:pt x="4" y="7"/>
                    <a:pt x="5" y="6"/>
                  </a:cubicBezTo>
                  <a:cubicBezTo>
                    <a:pt x="5" y="5"/>
                    <a:pt x="4" y="2"/>
                    <a:pt x="4" y="1"/>
                  </a:cubicBezTo>
                  <a:cubicBezTo>
                    <a:pt x="3" y="0"/>
                    <a:pt x="2" y="1"/>
                    <a:pt x="1" y="2"/>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55"/>
            <p:cNvSpPr/>
            <p:nvPr/>
          </p:nvSpPr>
          <p:spPr bwMode="auto">
            <a:xfrm>
              <a:off x="10695399" y="4110210"/>
              <a:ext cx="40449" cy="105166"/>
            </a:xfrm>
            <a:custGeom>
              <a:avLst/>
              <a:gdLst>
                <a:gd name="T0" fmla="*/ 1 w 11"/>
                <a:gd name="T1" fmla="*/ 26 h 28"/>
                <a:gd name="T2" fmla="*/ 5 w 11"/>
                <a:gd name="T3" fmla="*/ 28 h 28"/>
                <a:gd name="T4" fmla="*/ 8 w 11"/>
                <a:gd name="T5" fmla="*/ 22 h 28"/>
                <a:gd name="T6" fmla="*/ 9 w 11"/>
                <a:gd name="T7" fmla="*/ 18 h 28"/>
                <a:gd name="T8" fmla="*/ 10 w 11"/>
                <a:gd name="T9" fmla="*/ 15 h 28"/>
                <a:gd name="T10" fmla="*/ 11 w 11"/>
                <a:gd name="T11" fmla="*/ 12 h 28"/>
                <a:gd name="T12" fmla="*/ 9 w 11"/>
                <a:gd name="T13" fmla="*/ 2 h 28"/>
                <a:gd name="T14" fmla="*/ 7 w 11"/>
                <a:gd name="T15" fmla="*/ 4 h 28"/>
                <a:gd name="T16" fmla="*/ 2 w 11"/>
                <a:gd name="T17" fmla="*/ 9 h 28"/>
                <a:gd name="T18" fmla="*/ 1 w 11"/>
                <a:gd name="T19" fmla="*/ 15 h 28"/>
                <a:gd name="T20" fmla="*/ 0 w 11"/>
                <a:gd name="T21" fmla="*/ 19 h 28"/>
                <a:gd name="T22" fmla="*/ 1 w 11"/>
                <a:gd name="T2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8">
                  <a:moveTo>
                    <a:pt x="1" y="26"/>
                  </a:moveTo>
                  <a:cubicBezTo>
                    <a:pt x="1" y="27"/>
                    <a:pt x="4" y="28"/>
                    <a:pt x="5" y="28"/>
                  </a:cubicBezTo>
                  <a:cubicBezTo>
                    <a:pt x="6" y="28"/>
                    <a:pt x="8" y="24"/>
                    <a:pt x="8" y="22"/>
                  </a:cubicBezTo>
                  <a:cubicBezTo>
                    <a:pt x="9" y="21"/>
                    <a:pt x="9" y="18"/>
                    <a:pt x="9" y="18"/>
                  </a:cubicBezTo>
                  <a:cubicBezTo>
                    <a:pt x="9" y="17"/>
                    <a:pt x="9" y="16"/>
                    <a:pt x="10" y="15"/>
                  </a:cubicBezTo>
                  <a:cubicBezTo>
                    <a:pt x="10" y="15"/>
                    <a:pt x="11" y="14"/>
                    <a:pt x="11" y="12"/>
                  </a:cubicBezTo>
                  <a:cubicBezTo>
                    <a:pt x="11" y="11"/>
                    <a:pt x="9" y="3"/>
                    <a:pt x="9" y="2"/>
                  </a:cubicBezTo>
                  <a:cubicBezTo>
                    <a:pt x="9" y="0"/>
                    <a:pt x="8" y="2"/>
                    <a:pt x="7" y="4"/>
                  </a:cubicBezTo>
                  <a:cubicBezTo>
                    <a:pt x="7" y="5"/>
                    <a:pt x="3" y="8"/>
                    <a:pt x="2" y="9"/>
                  </a:cubicBezTo>
                  <a:cubicBezTo>
                    <a:pt x="1" y="10"/>
                    <a:pt x="0" y="14"/>
                    <a:pt x="1" y="15"/>
                  </a:cubicBezTo>
                  <a:cubicBezTo>
                    <a:pt x="1" y="15"/>
                    <a:pt x="0" y="18"/>
                    <a:pt x="0" y="19"/>
                  </a:cubicBezTo>
                  <a:cubicBezTo>
                    <a:pt x="0" y="19"/>
                    <a:pt x="1" y="24"/>
                    <a:pt x="1" y="26"/>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856"/>
            <p:cNvSpPr/>
            <p:nvPr/>
          </p:nvSpPr>
          <p:spPr bwMode="auto">
            <a:xfrm>
              <a:off x="10189793" y="4393350"/>
              <a:ext cx="12136" cy="8090"/>
            </a:xfrm>
            <a:custGeom>
              <a:avLst/>
              <a:gdLst>
                <a:gd name="T0" fmla="*/ 0 w 3"/>
                <a:gd name="T1" fmla="*/ 2 h 2"/>
                <a:gd name="T2" fmla="*/ 3 w 3"/>
                <a:gd name="T3" fmla="*/ 2 h 2"/>
                <a:gd name="T4" fmla="*/ 0 w 3"/>
                <a:gd name="T5" fmla="*/ 2 h 2"/>
              </a:gdLst>
              <a:ahLst/>
              <a:cxnLst>
                <a:cxn ang="0">
                  <a:pos x="T0" y="T1"/>
                </a:cxn>
                <a:cxn ang="0">
                  <a:pos x="T2" y="T3"/>
                </a:cxn>
                <a:cxn ang="0">
                  <a:pos x="T4" y="T5"/>
                </a:cxn>
              </a:cxnLst>
              <a:rect l="0" t="0" r="r" b="b"/>
              <a:pathLst>
                <a:path w="3" h="2">
                  <a:moveTo>
                    <a:pt x="0" y="2"/>
                  </a:moveTo>
                  <a:cubicBezTo>
                    <a:pt x="1" y="2"/>
                    <a:pt x="2" y="2"/>
                    <a:pt x="3" y="2"/>
                  </a:cubicBezTo>
                  <a:cubicBezTo>
                    <a:pt x="3" y="0"/>
                    <a:pt x="0" y="0"/>
                    <a:pt x="0" y="2"/>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857"/>
            <p:cNvSpPr/>
            <p:nvPr/>
          </p:nvSpPr>
          <p:spPr bwMode="auto">
            <a:xfrm>
              <a:off x="10157434" y="3305284"/>
              <a:ext cx="287186" cy="266961"/>
            </a:xfrm>
            <a:custGeom>
              <a:avLst/>
              <a:gdLst>
                <a:gd name="T0" fmla="*/ 77 w 78"/>
                <a:gd name="T1" fmla="*/ 9 h 72"/>
                <a:gd name="T2" fmla="*/ 73 w 78"/>
                <a:gd name="T3" fmla="*/ 8 h 72"/>
                <a:gd name="T4" fmla="*/ 67 w 78"/>
                <a:gd name="T5" fmla="*/ 8 h 72"/>
                <a:gd name="T6" fmla="*/ 69 w 78"/>
                <a:gd name="T7" fmla="*/ 4 h 72"/>
                <a:gd name="T8" fmla="*/ 67 w 78"/>
                <a:gd name="T9" fmla="*/ 2 h 72"/>
                <a:gd name="T10" fmla="*/ 60 w 78"/>
                <a:gd name="T11" fmla="*/ 1 h 72"/>
                <a:gd name="T12" fmla="*/ 56 w 78"/>
                <a:gd name="T13" fmla="*/ 0 h 72"/>
                <a:gd name="T14" fmla="*/ 48 w 78"/>
                <a:gd name="T15" fmla="*/ 2 h 72"/>
                <a:gd name="T16" fmla="*/ 38 w 78"/>
                <a:gd name="T17" fmla="*/ 2 h 72"/>
                <a:gd name="T18" fmla="*/ 36 w 78"/>
                <a:gd name="T19" fmla="*/ 6 h 72"/>
                <a:gd name="T20" fmla="*/ 28 w 78"/>
                <a:gd name="T21" fmla="*/ 7 h 72"/>
                <a:gd name="T22" fmla="*/ 13 w 78"/>
                <a:gd name="T23" fmla="*/ 11 h 72"/>
                <a:gd name="T24" fmla="*/ 9 w 78"/>
                <a:gd name="T25" fmla="*/ 16 h 72"/>
                <a:gd name="T26" fmla="*/ 6 w 78"/>
                <a:gd name="T27" fmla="*/ 19 h 72"/>
                <a:gd name="T28" fmla="*/ 1 w 78"/>
                <a:gd name="T29" fmla="*/ 20 h 72"/>
                <a:gd name="T30" fmla="*/ 2 w 78"/>
                <a:gd name="T31" fmla="*/ 22 h 72"/>
                <a:gd name="T32" fmla="*/ 4 w 78"/>
                <a:gd name="T33" fmla="*/ 22 h 72"/>
                <a:gd name="T34" fmla="*/ 9 w 78"/>
                <a:gd name="T35" fmla="*/ 23 h 72"/>
                <a:gd name="T36" fmla="*/ 5 w 78"/>
                <a:gd name="T37" fmla="*/ 24 h 72"/>
                <a:gd name="T38" fmla="*/ 5 w 78"/>
                <a:gd name="T39" fmla="*/ 28 h 72"/>
                <a:gd name="T40" fmla="*/ 9 w 78"/>
                <a:gd name="T41" fmla="*/ 28 h 72"/>
                <a:gd name="T42" fmla="*/ 15 w 78"/>
                <a:gd name="T43" fmla="*/ 29 h 72"/>
                <a:gd name="T44" fmla="*/ 18 w 78"/>
                <a:gd name="T45" fmla="*/ 34 h 72"/>
                <a:gd name="T46" fmla="*/ 19 w 78"/>
                <a:gd name="T47" fmla="*/ 39 h 72"/>
                <a:gd name="T48" fmla="*/ 22 w 78"/>
                <a:gd name="T49" fmla="*/ 41 h 72"/>
                <a:gd name="T50" fmla="*/ 21 w 78"/>
                <a:gd name="T51" fmla="*/ 42 h 72"/>
                <a:gd name="T52" fmla="*/ 22 w 78"/>
                <a:gd name="T53" fmla="*/ 46 h 72"/>
                <a:gd name="T54" fmla="*/ 22 w 78"/>
                <a:gd name="T55" fmla="*/ 49 h 72"/>
                <a:gd name="T56" fmla="*/ 21 w 78"/>
                <a:gd name="T57" fmla="*/ 52 h 72"/>
                <a:gd name="T58" fmla="*/ 24 w 78"/>
                <a:gd name="T59" fmla="*/ 63 h 72"/>
                <a:gd name="T60" fmla="*/ 27 w 78"/>
                <a:gd name="T61" fmla="*/ 70 h 72"/>
                <a:gd name="T62" fmla="*/ 31 w 78"/>
                <a:gd name="T63" fmla="*/ 71 h 72"/>
                <a:gd name="T64" fmla="*/ 33 w 78"/>
                <a:gd name="T65" fmla="*/ 70 h 72"/>
                <a:gd name="T66" fmla="*/ 36 w 78"/>
                <a:gd name="T67" fmla="*/ 66 h 72"/>
                <a:gd name="T68" fmla="*/ 39 w 78"/>
                <a:gd name="T69" fmla="*/ 57 h 72"/>
                <a:gd name="T70" fmla="*/ 43 w 78"/>
                <a:gd name="T71" fmla="*/ 56 h 72"/>
                <a:gd name="T72" fmla="*/ 47 w 78"/>
                <a:gd name="T73" fmla="*/ 54 h 72"/>
                <a:gd name="T74" fmla="*/ 53 w 78"/>
                <a:gd name="T75" fmla="*/ 50 h 72"/>
                <a:gd name="T76" fmla="*/ 57 w 78"/>
                <a:gd name="T77" fmla="*/ 45 h 72"/>
                <a:gd name="T78" fmla="*/ 56 w 78"/>
                <a:gd name="T79" fmla="*/ 43 h 72"/>
                <a:gd name="T80" fmla="*/ 55 w 78"/>
                <a:gd name="T81" fmla="*/ 41 h 72"/>
                <a:gd name="T82" fmla="*/ 61 w 78"/>
                <a:gd name="T83" fmla="*/ 42 h 72"/>
                <a:gd name="T84" fmla="*/ 64 w 78"/>
                <a:gd name="T85" fmla="*/ 40 h 72"/>
                <a:gd name="T86" fmla="*/ 64 w 78"/>
                <a:gd name="T87" fmla="*/ 40 h 72"/>
                <a:gd name="T88" fmla="*/ 64 w 78"/>
                <a:gd name="T89" fmla="*/ 37 h 72"/>
                <a:gd name="T90" fmla="*/ 67 w 78"/>
                <a:gd name="T91" fmla="*/ 31 h 72"/>
                <a:gd name="T92" fmla="*/ 69 w 78"/>
                <a:gd name="T93" fmla="*/ 24 h 72"/>
                <a:gd name="T94" fmla="*/ 69 w 78"/>
                <a:gd name="T95" fmla="*/ 21 h 72"/>
                <a:gd name="T96" fmla="*/ 69 w 78"/>
                <a:gd name="T97" fmla="*/ 20 h 72"/>
                <a:gd name="T98" fmla="*/ 70 w 78"/>
                <a:gd name="T99" fmla="*/ 16 h 72"/>
                <a:gd name="T100" fmla="*/ 73 w 78"/>
                <a:gd name="T101" fmla="*/ 14 h 72"/>
                <a:gd name="T102" fmla="*/ 77 w 78"/>
                <a:gd name="T103" fmla="*/ 12 h 72"/>
                <a:gd name="T104" fmla="*/ 77 w 78"/>
                <a:gd name="T105"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72">
                  <a:moveTo>
                    <a:pt x="77" y="9"/>
                  </a:moveTo>
                  <a:cubicBezTo>
                    <a:pt x="76" y="9"/>
                    <a:pt x="74" y="9"/>
                    <a:pt x="73" y="8"/>
                  </a:cubicBezTo>
                  <a:cubicBezTo>
                    <a:pt x="73" y="7"/>
                    <a:pt x="68" y="7"/>
                    <a:pt x="67" y="8"/>
                  </a:cubicBezTo>
                  <a:cubicBezTo>
                    <a:pt x="66" y="8"/>
                    <a:pt x="67" y="5"/>
                    <a:pt x="69" y="4"/>
                  </a:cubicBezTo>
                  <a:cubicBezTo>
                    <a:pt x="70" y="4"/>
                    <a:pt x="69" y="2"/>
                    <a:pt x="67" y="2"/>
                  </a:cubicBezTo>
                  <a:cubicBezTo>
                    <a:pt x="65" y="2"/>
                    <a:pt x="61" y="1"/>
                    <a:pt x="60" y="1"/>
                  </a:cubicBezTo>
                  <a:cubicBezTo>
                    <a:pt x="59" y="1"/>
                    <a:pt x="57" y="0"/>
                    <a:pt x="56" y="0"/>
                  </a:cubicBezTo>
                  <a:cubicBezTo>
                    <a:pt x="55" y="0"/>
                    <a:pt x="50" y="2"/>
                    <a:pt x="48" y="2"/>
                  </a:cubicBezTo>
                  <a:cubicBezTo>
                    <a:pt x="45" y="2"/>
                    <a:pt x="39" y="2"/>
                    <a:pt x="38" y="2"/>
                  </a:cubicBezTo>
                  <a:cubicBezTo>
                    <a:pt x="36" y="3"/>
                    <a:pt x="35" y="5"/>
                    <a:pt x="36" y="6"/>
                  </a:cubicBezTo>
                  <a:cubicBezTo>
                    <a:pt x="36" y="7"/>
                    <a:pt x="30" y="7"/>
                    <a:pt x="28" y="7"/>
                  </a:cubicBezTo>
                  <a:cubicBezTo>
                    <a:pt x="26" y="7"/>
                    <a:pt x="16" y="9"/>
                    <a:pt x="13" y="11"/>
                  </a:cubicBezTo>
                  <a:cubicBezTo>
                    <a:pt x="10" y="12"/>
                    <a:pt x="8" y="16"/>
                    <a:pt x="9" y="16"/>
                  </a:cubicBezTo>
                  <a:cubicBezTo>
                    <a:pt x="10" y="16"/>
                    <a:pt x="8" y="18"/>
                    <a:pt x="6" y="19"/>
                  </a:cubicBezTo>
                  <a:cubicBezTo>
                    <a:pt x="5" y="19"/>
                    <a:pt x="1" y="19"/>
                    <a:pt x="1" y="20"/>
                  </a:cubicBezTo>
                  <a:cubicBezTo>
                    <a:pt x="0" y="21"/>
                    <a:pt x="1" y="22"/>
                    <a:pt x="2" y="22"/>
                  </a:cubicBezTo>
                  <a:cubicBezTo>
                    <a:pt x="2" y="23"/>
                    <a:pt x="3" y="22"/>
                    <a:pt x="4" y="22"/>
                  </a:cubicBezTo>
                  <a:cubicBezTo>
                    <a:pt x="5" y="23"/>
                    <a:pt x="8" y="23"/>
                    <a:pt x="9" y="23"/>
                  </a:cubicBezTo>
                  <a:cubicBezTo>
                    <a:pt x="9" y="23"/>
                    <a:pt x="6" y="24"/>
                    <a:pt x="5" y="24"/>
                  </a:cubicBezTo>
                  <a:cubicBezTo>
                    <a:pt x="3" y="24"/>
                    <a:pt x="3" y="27"/>
                    <a:pt x="5" y="28"/>
                  </a:cubicBezTo>
                  <a:cubicBezTo>
                    <a:pt x="6" y="28"/>
                    <a:pt x="9" y="29"/>
                    <a:pt x="9" y="28"/>
                  </a:cubicBezTo>
                  <a:cubicBezTo>
                    <a:pt x="10" y="28"/>
                    <a:pt x="13" y="29"/>
                    <a:pt x="15" y="29"/>
                  </a:cubicBezTo>
                  <a:cubicBezTo>
                    <a:pt x="17" y="29"/>
                    <a:pt x="18" y="33"/>
                    <a:pt x="18" y="34"/>
                  </a:cubicBezTo>
                  <a:cubicBezTo>
                    <a:pt x="19" y="35"/>
                    <a:pt x="19" y="38"/>
                    <a:pt x="19" y="39"/>
                  </a:cubicBezTo>
                  <a:cubicBezTo>
                    <a:pt x="19" y="40"/>
                    <a:pt x="22" y="41"/>
                    <a:pt x="22" y="41"/>
                  </a:cubicBezTo>
                  <a:cubicBezTo>
                    <a:pt x="23" y="40"/>
                    <a:pt x="22" y="42"/>
                    <a:pt x="21" y="42"/>
                  </a:cubicBezTo>
                  <a:cubicBezTo>
                    <a:pt x="20" y="42"/>
                    <a:pt x="21" y="45"/>
                    <a:pt x="22" y="46"/>
                  </a:cubicBezTo>
                  <a:cubicBezTo>
                    <a:pt x="24" y="46"/>
                    <a:pt x="23" y="48"/>
                    <a:pt x="22" y="49"/>
                  </a:cubicBezTo>
                  <a:cubicBezTo>
                    <a:pt x="21" y="50"/>
                    <a:pt x="22" y="52"/>
                    <a:pt x="21" y="52"/>
                  </a:cubicBezTo>
                  <a:cubicBezTo>
                    <a:pt x="20" y="53"/>
                    <a:pt x="24" y="60"/>
                    <a:pt x="24" y="63"/>
                  </a:cubicBezTo>
                  <a:cubicBezTo>
                    <a:pt x="24" y="67"/>
                    <a:pt x="26" y="70"/>
                    <a:pt x="27" y="70"/>
                  </a:cubicBezTo>
                  <a:cubicBezTo>
                    <a:pt x="28" y="70"/>
                    <a:pt x="30" y="70"/>
                    <a:pt x="31" y="71"/>
                  </a:cubicBezTo>
                  <a:cubicBezTo>
                    <a:pt x="31" y="72"/>
                    <a:pt x="33" y="71"/>
                    <a:pt x="33" y="70"/>
                  </a:cubicBezTo>
                  <a:cubicBezTo>
                    <a:pt x="34" y="69"/>
                    <a:pt x="35" y="68"/>
                    <a:pt x="36" y="66"/>
                  </a:cubicBezTo>
                  <a:cubicBezTo>
                    <a:pt x="37" y="65"/>
                    <a:pt x="38" y="58"/>
                    <a:pt x="39" y="57"/>
                  </a:cubicBezTo>
                  <a:cubicBezTo>
                    <a:pt x="39" y="56"/>
                    <a:pt x="42" y="57"/>
                    <a:pt x="43" y="56"/>
                  </a:cubicBezTo>
                  <a:cubicBezTo>
                    <a:pt x="44" y="56"/>
                    <a:pt x="46" y="54"/>
                    <a:pt x="47" y="54"/>
                  </a:cubicBezTo>
                  <a:cubicBezTo>
                    <a:pt x="47" y="53"/>
                    <a:pt x="52" y="51"/>
                    <a:pt x="53" y="50"/>
                  </a:cubicBezTo>
                  <a:cubicBezTo>
                    <a:pt x="54" y="50"/>
                    <a:pt x="56" y="46"/>
                    <a:pt x="57" y="45"/>
                  </a:cubicBezTo>
                  <a:cubicBezTo>
                    <a:pt x="58" y="44"/>
                    <a:pt x="57" y="44"/>
                    <a:pt x="56" y="43"/>
                  </a:cubicBezTo>
                  <a:cubicBezTo>
                    <a:pt x="54" y="42"/>
                    <a:pt x="55" y="41"/>
                    <a:pt x="55" y="41"/>
                  </a:cubicBezTo>
                  <a:cubicBezTo>
                    <a:pt x="56" y="41"/>
                    <a:pt x="59" y="42"/>
                    <a:pt x="61" y="42"/>
                  </a:cubicBezTo>
                  <a:cubicBezTo>
                    <a:pt x="62" y="43"/>
                    <a:pt x="65" y="41"/>
                    <a:pt x="64" y="40"/>
                  </a:cubicBezTo>
                  <a:cubicBezTo>
                    <a:pt x="63" y="40"/>
                    <a:pt x="63" y="40"/>
                    <a:pt x="64" y="40"/>
                  </a:cubicBezTo>
                  <a:cubicBezTo>
                    <a:pt x="64" y="40"/>
                    <a:pt x="65" y="38"/>
                    <a:pt x="64" y="37"/>
                  </a:cubicBezTo>
                  <a:cubicBezTo>
                    <a:pt x="64" y="37"/>
                    <a:pt x="68" y="33"/>
                    <a:pt x="67" y="31"/>
                  </a:cubicBezTo>
                  <a:cubicBezTo>
                    <a:pt x="66" y="28"/>
                    <a:pt x="68" y="25"/>
                    <a:pt x="69" y="24"/>
                  </a:cubicBezTo>
                  <a:cubicBezTo>
                    <a:pt x="71" y="24"/>
                    <a:pt x="70" y="21"/>
                    <a:pt x="69" y="21"/>
                  </a:cubicBezTo>
                  <a:cubicBezTo>
                    <a:pt x="67" y="21"/>
                    <a:pt x="69" y="20"/>
                    <a:pt x="69" y="20"/>
                  </a:cubicBezTo>
                  <a:cubicBezTo>
                    <a:pt x="70" y="19"/>
                    <a:pt x="70" y="16"/>
                    <a:pt x="70" y="16"/>
                  </a:cubicBezTo>
                  <a:cubicBezTo>
                    <a:pt x="70" y="15"/>
                    <a:pt x="72" y="15"/>
                    <a:pt x="73" y="14"/>
                  </a:cubicBezTo>
                  <a:cubicBezTo>
                    <a:pt x="73" y="13"/>
                    <a:pt x="76" y="12"/>
                    <a:pt x="77" y="12"/>
                  </a:cubicBezTo>
                  <a:cubicBezTo>
                    <a:pt x="78" y="11"/>
                    <a:pt x="78" y="9"/>
                    <a:pt x="77" y="9"/>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858"/>
            <p:cNvSpPr/>
            <p:nvPr/>
          </p:nvSpPr>
          <p:spPr bwMode="auto">
            <a:xfrm>
              <a:off x="10497203" y="3345733"/>
              <a:ext cx="76854" cy="64718"/>
            </a:xfrm>
            <a:custGeom>
              <a:avLst/>
              <a:gdLst>
                <a:gd name="T0" fmla="*/ 9 w 21"/>
                <a:gd name="T1" fmla="*/ 0 h 18"/>
                <a:gd name="T2" fmla="*/ 6 w 21"/>
                <a:gd name="T3" fmla="*/ 2 h 18"/>
                <a:gd name="T4" fmla="*/ 2 w 21"/>
                <a:gd name="T5" fmla="*/ 2 h 18"/>
                <a:gd name="T6" fmla="*/ 0 w 21"/>
                <a:gd name="T7" fmla="*/ 6 h 18"/>
                <a:gd name="T8" fmla="*/ 2 w 21"/>
                <a:gd name="T9" fmla="*/ 10 h 18"/>
                <a:gd name="T10" fmla="*/ 6 w 21"/>
                <a:gd name="T11" fmla="*/ 9 h 18"/>
                <a:gd name="T12" fmla="*/ 6 w 21"/>
                <a:gd name="T13" fmla="*/ 13 h 18"/>
                <a:gd name="T14" fmla="*/ 7 w 21"/>
                <a:gd name="T15" fmla="*/ 15 h 18"/>
                <a:gd name="T16" fmla="*/ 10 w 21"/>
                <a:gd name="T17" fmla="*/ 18 h 18"/>
                <a:gd name="T18" fmla="*/ 13 w 21"/>
                <a:gd name="T19" fmla="*/ 12 h 18"/>
                <a:gd name="T20" fmla="*/ 19 w 21"/>
                <a:gd name="T21" fmla="*/ 13 h 18"/>
                <a:gd name="T22" fmla="*/ 19 w 21"/>
                <a:gd name="T23" fmla="*/ 7 h 18"/>
                <a:gd name="T24" fmla="*/ 15 w 21"/>
                <a:gd name="T25" fmla="*/ 6 h 18"/>
                <a:gd name="T26" fmla="*/ 12 w 21"/>
                <a:gd name="T27" fmla="*/ 4 h 18"/>
                <a:gd name="T28" fmla="*/ 9 w 21"/>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8">
                  <a:moveTo>
                    <a:pt x="9" y="0"/>
                  </a:moveTo>
                  <a:cubicBezTo>
                    <a:pt x="8" y="0"/>
                    <a:pt x="5" y="1"/>
                    <a:pt x="6" y="2"/>
                  </a:cubicBezTo>
                  <a:cubicBezTo>
                    <a:pt x="6" y="3"/>
                    <a:pt x="4" y="1"/>
                    <a:pt x="2" y="2"/>
                  </a:cubicBezTo>
                  <a:cubicBezTo>
                    <a:pt x="0" y="3"/>
                    <a:pt x="0" y="6"/>
                    <a:pt x="0" y="6"/>
                  </a:cubicBezTo>
                  <a:cubicBezTo>
                    <a:pt x="1" y="7"/>
                    <a:pt x="2" y="9"/>
                    <a:pt x="2" y="10"/>
                  </a:cubicBezTo>
                  <a:cubicBezTo>
                    <a:pt x="2" y="10"/>
                    <a:pt x="5" y="10"/>
                    <a:pt x="6" y="9"/>
                  </a:cubicBezTo>
                  <a:cubicBezTo>
                    <a:pt x="7" y="8"/>
                    <a:pt x="7" y="12"/>
                    <a:pt x="6" y="13"/>
                  </a:cubicBezTo>
                  <a:cubicBezTo>
                    <a:pt x="5" y="13"/>
                    <a:pt x="6" y="15"/>
                    <a:pt x="7" y="15"/>
                  </a:cubicBezTo>
                  <a:cubicBezTo>
                    <a:pt x="8" y="15"/>
                    <a:pt x="10" y="18"/>
                    <a:pt x="10" y="18"/>
                  </a:cubicBezTo>
                  <a:cubicBezTo>
                    <a:pt x="11" y="18"/>
                    <a:pt x="13" y="14"/>
                    <a:pt x="13" y="12"/>
                  </a:cubicBezTo>
                  <a:cubicBezTo>
                    <a:pt x="14" y="11"/>
                    <a:pt x="17" y="12"/>
                    <a:pt x="19" y="13"/>
                  </a:cubicBezTo>
                  <a:cubicBezTo>
                    <a:pt x="20" y="13"/>
                    <a:pt x="21" y="7"/>
                    <a:pt x="19" y="7"/>
                  </a:cubicBezTo>
                  <a:cubicBezTo>
                    <a:pt x="17" y="6"/>
                    <a:pt x="15" y="6"/>
                    <a:pt x="15" y="6"/>
                  </a:cubicBezTo>
                  <a:cubicBezTo>
                    <a:pt x="14" y="5"/>
                    <a:pt x="13" y="4"/>
                    <a:pt x="12" y="4"/>
                  </a:cubicBezTo>
                  <a:cubicBezTo>
                    <a:pt x="11" y="4"/>
                    <a:pt x="11" y="1"/>
                    <a:pt x="9" y="0"/>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59"/>
            <p:cNvSpPr/>
            <p:nvPr/>
          </p:nvSpPr>
          <p:spPr bwMode="auto">
            <a:xfrm>
              <a:off x="10545741" y="3337643"/>
              <a:ext cx="60674" cy="20226"/>
            </a:xfrm>
            <a:custGeom>
              <a:avLst/>
              <a:gdLst>
                <a:gd name="T0" fmla="*/ 9 w 16"/>
                <a:gd name="T1" fmla="*/ 5 h 5"/>
                <a:gd name="T2" fmla="*/ 16 w 16"/>
                <a:gd name="T3" fmla="*/ 3 h 5"/>
                <a:gd name="T4" fmla="*/ 5 w 16"/>
                <a:gd name="T5" fmla="*/ 0 h 5"/>
                <a:gd name="T6" fmla="*/ 0 w 16"/>
                <a:gd name="T7" fmla="*/ 1 h 5"/>
                <a:gd name="T8" fmla="*/ 9 w 16"/>
                <a:gd name="T9" fmla="*/ 5 h 5"/>
              </a:gdLst>
              <a:ahLst/>
              <a:cxnLst>
                <a:cxn ang="0">
                  <a:pos x="T0" y="T1"/>
                </a:cxn>
                <a:cxn ang="0">
                  <a:pos x="T2" y="T3"/>
                </a:cxn>
                <a:cxn ang="0">
                  <a:pos x="T4" y="T5"/>
                </a:cxn>
                <a:cxn ang="0">
                  <a:pos x="T6" y="T7"/>
                </a:cxn>
                <a:cxn ang="0">
                  <a:pos x="T8" y="T9"/>
                </a:cxn>
              </a:cxnLst>
              <a:rect l="0" t="0" r="r" b="b"/>
              <a:pathLst>
                <a:path w="16" h="5">
                  <a:moveTo>
                    <a:pt x="9" y="5"/>
                  </a:moveTo>
                  <a:cubicBezTo>
                    <a:pt x="12" y="5"/>
                    <a:pt x="15" y="3"/>
                    <a:pt x="16" y="3"/>
                  </a:cubicBezTo>
                  <a:cubicBezTo>
                    <a:pt x="16" y="2"/>
                    <a:pt x="8" y="0"/>
                    <a:pt x="5" y="0"/>
                  </a:cubicBezTo>
                  <a:cubicBezTo>
                    <a:pt x="2" y="0"/>
                    <a:pt x="0" y="1"/>
                    <a:pt x="0" y="1"/>
                  </a:cubicBezTo>
                  <a:cubicBezTo>
                    <a:pt x="0" y="2"/>
                    <a:pt x="7" y="5"/>
                    <a:pt x="9" y="5"/>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60"/>
            <p:cNvSpPr/>
            <p:nvPr/>
          </p:nvSpPr>
          <p:spPr bwMode="auto">
            <a:xfrm>
              <a:off x="10400126" y="3608647"/>
              <a:ext cx="20226" cy="28315"/>
            </a:xfrm>
            <a:custGeom>
              <a:avLst/>
              <a:gdLst>
                <a:gd name="T0" fmla="*/ 1 w 5"/>
                <a:gd name="T1" fmla="*/ 3 h 7"/>
                <a:gd name="T2" fmla="*/ 0 w 5"/>
                <a:gd name="T3" fmla="*/ 6 h 7"/>
                <a:gd name="T4" fmla="*/ 3 w 5"/>
                <a:gd name="T5" fmla="*/ 7 h 7"/>
                <a:gd name="T6" fmla="*/ 5 w 5"/>
                <a:gd name="T7" fmla="*/ 5 h 7"/>
                <a:gd name="T8" fmla="*/ 3 w 5"/>
                <a:gd name="T9" fmla="*/ 0 h 7"/>
                <a:gd name="T10" fmla="*/ 1 w 5"/>
                <a:gd name="T11" fmla="*/ 3 h 7"/>
              </a:gdLst>
              <a:ahLst/>
              <a:cxnLst>
                <a:cxn ang="0">
                  <a:pos x="T0" y="T1"/>
                </a:cxn>
                <a:cxn ang="0">
                  <a:pos x="T2" y="T3"/>
                </a:cxn>
                <a:cxn ang="0">
                  <a:pos x="T4" y="T5"/>
                </a:cxn>
                <a:cxn ang="0">
                  <a:pos x="T6" y="T7"/>
                </a:cxn>
                <a:cxn ang="0">
                  <a:pos x="T8" y="T9"/>
                </a:cxn>
                <a:cxn ang="0">
                  <a:pos x="T10" y="T11"/>
                </a:cxn>
              </a:cxnLst>
              <a:rect l="0" t="0" r="r" b="b"/>
              <a:pathLst>
                <a:path w="5" h="7">
                  <a:moveTo>
                    <a:pt x="1" y="3"/>
                  </a:moveTo>
                  <a:cubicBezTo>
                    <a:pt x="0" y="2"/>
                    <a:pt x="0" y="5"/>
                    <a:pt x="0" y="6"/>
                  </a:cubicBezTo>
                  <a:cubicBezTo>
                    <a:pt x="0" y="7"/>
                    <a:pt x="2" y="7"/>
                    <a:pt x="3" y="7"/>
                  </a:cubicBezTo>
                  <a:cubicBezTo>
                    <a:pt x="4" y="7"/>
                    <a:pt x="5" y="6"/>
                    <a:pt x="5" y="5"/>
                  </a:cubicBezTo>
                  <a:cubicBezTo>
                    <a:pt x="5" y="4"/>
                    <a:pt x="4" y="0"/>
                    <a:pt x="3" y="0"/>
                  </a:cubicBezTo>
                  <a:cubicBezTo>
                    <a:pt x="3" y="0"/>
                    <a:pt x="1" y="3"/>
                    <a:pt x="1" y="3"/>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61"/>
            <p:cNvSpPr/>
            <p:nvPr/>
          </p:nvSpPr>
          <p:spPr bwMode="auto">
            <a:xfrm>
              <a:off x="10383947" y="3495391"/>
              <a:ext cx="52584" cy="40449"/>
            </a:xfrm>
            <a:custGeom>
              <a:avLst/>
              <a:gdLst>
                <a:gd name="T0" fmla="*/ 13 w 14"/>
                <a:gd name="T1" fmla="*/ 4 h 11"/>
                <a:gd name="T2" fmla="*/ 8 w 14"/>
                <a:gd name="T3" fmla="*/ 3 h 11"/>
                <a:gd name="T4" fmla="*/ 3 w 14"/>
                <a:gd name="T5" fmla="*/ 1 h 11"/>
                <a:gd name="T6" fmla="*/ 1 w 14"/>
                <a:gd name="T7" fmla="*/ 4 h 11"/>
                <a:gd name="T8" fmla="*/ 2 w 14"/>
                <a:gd name="T9" fmla="*/ 5 h 11"/>
                <a:gd name="T10" fmla="*/ 2 w 14"/>
                <a:gd name="T11" fmla="*/ 7 h 11"/>
                <a:gd name="T12" fmla="*/ 5 w 14"/>
                <a:gd name="T13" fmla="*/ 9 h 11"/>
                <a:gd name="T14" fmla="*/ 8 w 14"/>
                <a:gd name="T15" fmla="*/ 11 h 11"/>
                <a:gd name="T16" fmla="*/ 12 w 14"/>
                <a:gd name="T17" fmla="*/ 9 h 11"/>
                <a:gd name="T18" fmla="*/ 13 w 1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13" y="4"/>
                  </a:moveTo>
                  <a:cubicBezTo>
                    <a:pt x="13" y="3"/>
                    <a:pt x="9" y="3"/>
                    <a:pt x="8" y="3"/>
                  </a:cubicBezTo>
                  <a:cubicBezTo>
                    <a:pt x="7" y="3"/>
                    <a:pt x="4" y="2"/>
                    <a:pt x="3" y="1"/>
                  </a:cubicBezTo>
                  <a:cubicBezTo>
                    <a:pt x="3" y="0"/>
                    <a:pt x="2" y="4"/>
                    <a:pt x="1" y="4"/>
                  </a:cubicBezTo>
                  <a:cubicBezTo>
                    <a:pt x="0" y="4"/>
                    <a:pt x="2" y="5"/>
                    <a:pt x="2" y="5"/>
                  </a:cubicBezTo>
                  <a:cubicBezTo>
                    <a:pt x="2" y="4"/>
                    <a:pt x="2" y="6"/>
                    <a:pt x="2" y="7"/>
                  </a:cubicBezTo>
                  <a:cubicBezTo>
                    <a:pt x="1" y="8"/>
                    <a:pt x="4" y="8"/>
                    <a:pt x="5" y="9"/>
                  </a:cubicBezTo>
                  <a:cubicBezTo>
                    <a:pt x="5" y="10"/>
                    <a:pt x="6" y="11"/>
                    <a:pt x="8" y="11"/>
                  </a:cubicBezTo>
                  <a:cubicBezTo>
                    <a:pt x="9" y="10"/>
                    <a:pt x="11" y="9"/>
                    <a:pt x="12" y="9"/>
                  </a:cubicBezTo>
                  <a:cubicBezTo>
                    <a:pt x="13" y="9"/>
                    <a:pt x="14" y="5"/>
                    <a:pt x="13" y="4"/>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62"/>
            <p:cNvSpPr/>
            <p:nvPr/>
          </p:nvSpPr>
          <p:spPr bwMode="auto">
            <a:xfrm>
              <a:off x="10711579" y="3394271"/>
              <a:ext cx="72807" cy="72807"/>
            </a:xfrm>
            <a:custGeom>
              <a:avLst/>
              <a:gdLst>
                <a:gd name="T0" fmla="*/ 12 w 20"/>
                <a:gd name="T1" fmla="*/ 7 h 20"/>
                <a:gd name="T2" fmla="*/ 19 w 20"/>
                <a:gd name="T3" fmla="*/ 2 h 20"/>
                <a:gd name="T4" fmla="*/ 18 w 20"/>
                <a:gd name="T5" fmla="*/ 0 h 20"/>
                <a:gd name="T6" fmla="*/ 17 w 20"/>
                <a:gd name="T7" fmla="*/ 1 h 20"/>
                <a:gd name="T8" fmla="*/ 8 w 20"/>
                <a:gd name="T9" fmla="*/ 3 h 20"/>
                <a:gd name="T10" fmla="*/ 3 w 20"/>
                <a:gd name="T11" fmla="*/ 7 h 20"/>
                <a:gd name="T12" fmla="*/ 0 w 20"/>
                <a:gd name="T13" fmla="*/ 15 h 20"/>
                <a:gd name="T14" fmla="*/ 3 w 20"/>
                <a:gd name="T15" fmla="*/ 19 h 20"/>
                <a:gd name="T16" fmla="*/ 7 w 20"/>
                <a:gd name="T17" fmla="*/ 19 h 20"/>
                <a:gd name="T18" fmla="*/ 6 w 20"/>
                <a:gd name="T19" fmla="*/ 13 h 20"/>
                <a:gd name="T20" fmla="*/ 12 w 20"/>
                <a:gd name="T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12" y="7"/>
                  </a:moveTo>
                  <a:cubicBezTo>
                    <a:pt x="13" y="6"/>
                    <a:pt x="19" y="4"/>
                    <a:pt x="19" y="2"/>
                  </a:cubicBezTo>
                  <a:cubicBezTo>
                    <a:pt x="20" y="1"/>
                    <a:pt x="19" y="0"/>
                    <a:pt x="18" y="0"/>
                  </a:cubicBezTo>
                  <a:cubicBezTo>
                    <a:pt x="18" y="0"/>
                    <a:pt x="17" y="0"/>
                    <a:pt x="17" y="1"/>
                  </a:cubicBezTo>
                  <a:cubicBezTo>
                    <a:pt x="17" y="1"/>
                    <a:pt x="10" y="3"/>
                    <a:pt x="8" y="3"/>
                  </a:cubicBezTo>
                  <a:cubicBezTo>
                    <a:pt x="6" y="4"/>
                    <a:pt x="4" y="6"/>
                    <a:pt x="3" y="7"/>
                  </a:cubicBezTo>
                  <a:cubicBezTo>
                    <a:pt x="2" y="8"/>
                    <a:pt x="1" y="14"/>
                    <a:pt x="0" y="15"/>
                  </a:cubicBezTo>
                  <a:cubicBezTo>
                    <a:pt x="0" y="16"/>
                    <a:pt x="2" y="18"/>
                    <a:pt x="3" y="19"/>
                  </a:cubicBezTo>
                  <a:cubicBezTo>
                    <a:pt x="5" y="20"/>
                    <a:pt x="6" y="20"/>
                    <a:pt x="7" y="19"/>
                  </a:cubicBezTo>
                  <a:cubicBezTo>
                    <a:pt x="7" y="19"/>
                    <a:pt x="6" y="15"/>
                    <a:pt x="6" y="13"/>
                  </a:cubicBezTo>
                  <a:cubicBezTo>
                    <a:pt x="5" y="11"/>
                    <a:pt x="10" y="9"/>
                    <a:pt x="12" y="7"/>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63"/>
            <p:cNvSpPr/>
            <p:nvPr/>
          </p:nvSpPr>
          <p:spPr bwMode="auto">
            <a:xfrm>
              <a:off x="10723715" y="3337643"/>
              <a:ext cx="24269" cy="28315"/>
            </a:xfrm>
            <a:custGeom>
              <a:avLst/>
              <a:gdLst>
                <a:gd name="T0" fmla="*/ 0 w 6"/>
                <a:gd name="T1" fmla="*/ 5 h 7"/>
                <a:gd name="T2" fmla="*/ 6 w 6"/>
                <a:gd name="T3" fmla="*/ 4 h 7"/>
                <a:gd name="T4" fmla="*/ 0 w 6"/>
                <a:gd name="T5" fmla="*/ 5 h 7"/>
              </a:gdLst>
              <a:ahLst/>
              <a:cxnLst>
                <a:cxn ang="0">
                  <a:pos x="T0" y="T1"/>
                </a:cxn>
                <a:cxn ang="0">
                  <a:pos x="T2" y="T3"/>
                </a:cxn>
                <a:cxn ang="0">
                  <a:pos x="T4" y="T5"/>
                </a:cxn>
              </a:cxnLst>
              <a:rect l="0" t="0" r="r" b="b"/>
              <a:pathLst>
                <a:path w="6" h="7">
                  <a:moveTo>
                    <a:pt x="0" y="5"/>
                  </a:moveTo>
                  <a:cubicBezTo>
                    <a:pt x="3" y="7"/>
                    <a:pt x="4" y="4"/>
                    <a:pt x="6" y="4"/>
                  </a:cubicBezTo>
                  <a:cubicBezTo>
                    <a:pt x="6" y="0"/>
                    <a:pt x="0" y="1"/>
                    <a:pt x="0" y="5"/>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64"/>
            <p:cNvSpPr/>
            <p:nvPr/>
          </p:nvSpPr>
          <p:spPr bwMode="auto">
            <a:xfrm>
              <a:off x="10885509" y="3353822"/>
              <a:ext cx="36405" cy="12136"/>
            </a:xfrm>
            <a:custGeom>
              <a:avLst/>
              <a:gdLst>
                <a:gd name="T0" fmla="*/ 0 w 10"/>
                <a:gd name="T1" fmla="*/ 2 h 3"/>
                <a:gd name="T2" fmla="*/ 8 w 10"/>
                <a:gd name="T3" fmla="*/ 3 h 3"/>
                <a:gd name="T4" fmla="*/ 5 w 10"/>
                <a:gd name="T5" fmla="*/ 0 h 3"/>
                <a:gd name="T6" fmla="*/ 0 w 10"/>
                <a:gd name="T7" fmla="*/ 2 h 3"/>
              </a:gdLst>
              <a:ahLst/>
              <a:cxnLst>
                <a:cxn ang="0">
                  <a:pos x="T0" y="T1"/>
                </a:cxn>
                <a:cxn ang="0">
                  <a:pos x="T2" y="T3"/>
                </a:cxn>
                <a:cxn ang="0">
                  <a:pos x="T4" y="T5"/>
                </a:cxn>
                <a:cxn ang="0">
                  <a:pos x="T6" y="T7"/>
                </a:cxn>
              </a:cxnLst>
              <a:rect l="0" t="0" r="r" b="b"/>
              <a:pathLst>
                <a:path w="10" h="3">
                  <a:moveTo>
                    <a:pt x="0" y="2"/>
                  </a:moveTo>
                  <a:cubicBezTo>
                    <a:pt x="0" y="3"/>
                    <a:pt x="6" y="3"/>
                    <a:pt x="8" y="3"/>
                  </a:cubicBezTo>
                  <a:cubicBezTo>
                    <a:pt x="10" y="3"/>
                    <a:pt x="7" y="0"/>
                    <a:pt x="5" y="0"/>
                  </a:cubicBezTo>
                  <a:cubicBezTo>
                    <a:pt x="2" y="0"/>
                    <a:pt x="0" y="1"/>
                    <a:pt x="0" y="2"/>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65"/>
            <p:cNvSpPr/>
            <p:nvPr/>
          </p:nvSpPr>
          <p:spPr bwMode="auto">
            <a:xfrm>
              <a:off x="10060358" y="3519660"/>
              <a:ext cx="32359" cy="24269"/>
            </a:xfrm>
            <a:custGeom>
              <a:avLst/>
              <a:gdLst>
                <a:gd name="T0" fmla="*/ 0 w 9"/>
                <a:gd name="T1" fmla="*/ 2 h 6"/>
                <a:gd name="T2" fmla="*/ 2 w 9"/>
                <a:gd name="T3" fmla="*/ 6 h 6"/>
                <a:gd name="T4" fmla="*/ 6 w 9"/>
                <a:gd name="T5" fmla="*/ 2 h 6"/>
                <a:gd name="T6" fmla="*/ 8 w 9"/>
                <a:gd name="T7" fmla="*/ 3 h 6"/>
                <a:gd name="T8" fmla="*/ 3 w 9"/>
                <a:gd name="T9" fmla="*/ 0 h 6"/>
                <a:gd name="T10" fmla="*/ 0 w 9"/>
                <a:gd name="T11" fmla="*/ 2 h 6"/>
              </a:gdLst>
              <a:ahLst/>
              <a:cxnLst>
                <a:cxn ang="0">
                  <a:pos x="T0" y="T1"/>
                </a:cxn>
                <a:cxn ang="0">
                  <a:pos x="T2" y="T3"/>
                </a:cxn>
                <a:cxn ang="0">
                  <a:pos x="T4" y="T5"/>
                </a:cxn>
                <a:cxn ang="0">
                  <a:pos x="T6" y="T7"/>
                </a:cxn>
                <a:cxn ang="0">
                  <a:pos x="T8" y="T9"/>
                </a:cxn>
                <a:cxn ang="0">
                  <a:pos x="T10" y="T11"/>
                </a:cxn>
              </a:cxnLst>
              <a:rect l="0" t="0" r="r" b="b"/>
              <a:pathLst>
                <a:path w="9" h="6">
                  <a:moveTo>
                    <a:pt x="0" y="2"/>
                  </a:moveTo>
                  <a:cubicBezTo>
                    <a:pt x="0" y="3"/>
                    <a:pt x="0" y="6"/>
                    <a:pt x="2" y="6"/>
                  </a:cubicBezTo>
                  <a:cubicBezTo>
                    <a:pt x="3" y="6"/>
                    <a:pt x="5" y="1"/>
                    <a:pt x="6" y="2"/>
                  </a:cubicBezTo>
                  <a:cubicBezTo>
                    <a:pt x="8" y="3"/>
                    <a:pt x="9" y="4"/>
                    <a:pt x="8" y="3"/>
                  </a:cubicBezTo>
                  <a:cubicBezTo>
                    <a:pt x="8" y="3"/>
                    <a:pt x="4" y="1"/>
                    <a:pt x="3" y="0"/>
                  </a:cubicBezTo>
                  <a:cubicBezTo>
                    <a:pt x="3" y="0"/>
                    <a:pt x="1" y="2"/>
                    <a:pt x="0" y="2"/>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66"/>
            <p:cNvSpPr/>
            <p:nvPr/>
          </p:nvSpPr>
          <p:spPr bwMode="auto">
            <a:xfrm>
              <a:off x="10121029" y="3899877"/>
              <a:ext cx="12136" cy="4046"/>
            </a:xfrm>
            <a:custGeom>
              <a:avLst/>
              <a:gdLst>
                <a:gd name="T0" fmla="*/ 0 w 4"/>
                <a:gd name="T1" fmla="*/ 2 h 2"/>
                <a:gd name="T2" fmla="*/ 3 w 4"/>
                <a:gd name="T3" fmla="*/ 1 h 2"/>
                <a:gd name="T4" fmla="*/ 3 w 4"/>
                <a:gd name="T5" fmla="*/ 0 h 2"/>
                <a:gd name="T6" fmla="*/ 0 w 4"/>
                <a:gd name="T7" fmla="*/ 2 h 2"/>
              </a:gdLst>
              <a:ahLst/>
              <a:cxnLst>
                <a:cxn ang="0">
                  <a:pos x="T0" y="T1"/>
                </a:cxn>
                <a:cxn ang="0">
                  <a:pos x="T2" y="T3"/>
                </a:cxn>
                <a:cxn ang="0">
                  <a:pos x="T4" y="T5"/>
                </a:cxn>
                <a:cxn ang="0">
                  <a:pos x="T6" y="T7"/>
                </a:cxn>
              </a:cxnLst>
              <a:rect l="0" t="0" r="r" b="b"/>
              <a:pathLst>
                <a:path w="4" h="2">
                  <a:moveTo>
                    <a:pt x="0" y="2"/>
                  </a:moveTo>
                  <a:cubicBezTo>
                    <a:pt x="0" y="2"/>
                    <a:pt x="3" y="2"/>
                    <a:pt x="3" y="1"/>
                  </a:cubicBezTo>
                  <a:cubicBezTo>
                    <a:pt x="4" y="1"/>
                    <a:pt x="3" y="0"/>
                    <a:pt x="3" y="0"/>
                  </a:cubicBezTo>
                  <a:cubicBezTo>
                    <a:pt x="2" y="0"/>
                    <a:pt x="0" y="1"/>
                    <a:pt x="0" y="2"/>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867"/>
            <p:cNvSpPr/>
            <p:nvPr/>
          </p:nvSpPr>
          <p:spPr bwMode="auto">
            <a:xfrm>
              <a:off x="10023953" y="3867518"/>
              <a:ext cx="88987" cy="36405"/>
            </a:xfrm>
            <a:custGeom>
              <a:avLst/>
              <a:gdLst>
                <a:gd name="T0" fmla="*/ 14 w 24"/>
                <a:gd name="T1" fmla="*/ 5 h 10"/>
                <a:gd name="T2" fmla="*/ 15 w 24"/>
                <a:gd name="T3" fmla="*/ 8 h 10"/>
                <a:gd name="T4" fmla="*/ 19 w 24"/>
                <a:gd name="T5" fmla="*/ 10 h 10"/>
                <a:gd name="T6" fmla="*/ 23 w 24"/>
                <a:gd name="T7" fmla="*/ 9 h 10"/>
                <a:gd name="T8" fmla="*/ 20 w 24"/>
                <a:gd name="T9" fmla="*/ 5 h 10"/>
                <a:gd name="T10" fmla="*/ 16 w 24"/>
                <a:gd name="T11" fmla="*/ 3 h 10"/>
                <a:gd name="T12" fmla="*/ 12 w 24"/>
                <a:gd name="T13" fmla="*/ 1 h 10"/>
                <a:gd name="T14" fmla="*/ 5 w 24"/>
                <a:gd name="T15" fmla="*/ 0 h 10"/>
                <a:gd name="T16" fmla="*/ 1 w 24"/>
                <a:gd name="T17" fmla="*/ 2 h 10"/>
                <a:gd name="T18" fmla="*/ 4 w 24"/>
                <a:gd name="T19" fmla="*/ 3 h 10"/>
                <a:gd name="T20" fmla="*/ 10 w 24"/>
                <a:gd name="T21" fmla="*/ 4 h 10"/>
                <a:gd name="T22" fmla="*/ 14 w 24"/>
                <a:gd name="T2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0">
                  <a:moveTo>
                    <a:pt x="14" y="5"/>
                  </a:moveTo>
                  <a:cubicBezTo>
                    <a:pt x="15" y="5"/>
                    <a:pt x="15" y="7"/>
                    <a:pt x="15" y="8"/>
                  </a:cubicBezTo>
                  <a:cubicBezTo>
                    <a:pt x="15" y="9"/>
                    <a:pt x="19" y="9"/>
                    <a:pt x="19" y="10"/>
                  </a:cubicBezTo>
                  <a:cubicBezTo>
                    <a:pt x="20" y="10"/>
                    <a:pt x="21" y="9"/>
                    <a:pt x="23" y="9"/>
                  </a:cubicBezTo>
                  <a:cubicBezTo>
                    <a:pt x="24" y="9"/>
                    <a:pt x="22" y="5"/>
                    <a:pt x="20" y="5"/>
                  </a:cubicBezTo>
                  <a:cubicBezTo>
                    <a:pt x="18" y="5"/>
                    <a:pt x="16" y="3"/>
                    <a:pt x="16" y="3"/>
                  </a:cubicBezTo>
                  <a:cubicBezTo>
                    <a:pt x="15" y="3"/>
                    <a:pt x="13" y="1"/>
                    <a:pt x="12" y="1"/>
                  </a:cubicBezTo>
                  <a:cubicBezTo>
                    <a:pt x="12" y="0"/>
                    <a:pt x="6" y="0"/>
                    <a:pt x="5" y="0"/>
                  </a:cubicBezTo>
                  <a:cubicBezTo>
                    <a:pt x="3" y="0"/>
                    <a:pt x="1" y="1"/>
                    <a:pt x="1" y="2"/>
                  </a:cubicBezTo>
                  <a:cubicBezTo>
                    <a:pt x="0" y="3"/>
                    <a:pt x="4" y="3"/>
                    <a:pt x="4" y="3"/>
                  </a:cubicBezTo>
                  <a:cubicBezTo>
                    <a:pt x="5" y="2"/>
                    <a:pt x="9" y="3"/>
                    <a:pt x="10" y="4"/>
                  </a:cubicBezTo>
                  <a:cubicBezTo>
                    <a:pt x="11" y="5"/>
                    <a:pt x="13" y="6"/>
                    <a:pt x="14" y="5"/>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868"/>
            <p:cNvSpPr/>
            <p:nvPr/>
          </p:nvSpPr>
          <p:spPr bwMode="auto">
            <a:xfrm>
              <a:off x="10056312" y="3899877"/>
              <a:ext cx="16179" cy="4046"/>
            </a:xfrm>
            <a:custGeom>
              <a:avLst/>
              <a:gdLst>
                <a:gd name="T0" fmla="*/ 0 w 4"/>
                <a:gd name="T1" fmla="*/ 2 h 2"/>
                <a:gd name="T2" fmla="*/ 3 w 4"/>
                <a:gd name="T3" fmla="*/ 2 h 2"/>
                <a:gd name="T4" fmla="*/ 3 w 4"/>
                <a:gd name="T5" fmla="*/ 1 h 2"/>
                <a:gd name="T6" fmla="*/ 0 w 4"/>
                <a:gd name="T7" fmla="*/ 2 h 2"/>
              </a:gdLst>
              <a:ahLst/>
              <a:cxnLst>
                <a:cxn ang="0">
                  <a:pos x="T0" y="T1"/>
                </a:cxn>
                <a:cxn ang="0">
                  <a:pos x="T2" y="T3"/>
                </a:cxn>
                <a:cxn ang="0">
                  <a:pos x="T4" y="T5"/>
                </a:cxn>
                <a:cxn ang="0">
                  <a:pos x="T6" y="T7"/>
                </a:cxn>
              </a:cxnLst>
              <a:rect l="0" t="0" r="r" b="b"/>
              <a:pathLst>
                <a:path w="4" h="2">
                  <a:moveTo>
                    <a:pt x="0" y="2"/>
                  </a:moveTo>
                  <a:cubicBezTo>
                    <a:pt x="0" y="2"/>
                    <a:pt x="2" y="2"/>
                    <a:pt x="3" y="2"/>
                  </a:cubicBezTo>
                  <a:cubicBezTo>
                    <a:pt x="4" y="2"/>
                    <a:pt x="4" y="2"/>
                    <a:pt x="3" y="1"/>
                  </a:cubicBezTo>
                  <a:cubicBezTo>
                    <a:pt x="2" y="0"/>
                    <a:pt x="0" y="1"/>
                    <a:pt x="0" y="2"/>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69"/>
            <p:cNvSpPr/>
            <p:nvPr/>
          </p:nvSpPr>
          <p:spPr bwMode="auto">
            <a:xfrm>
              <a:off x="10056312" y="3855385"/>
              <a:ext cx="8090" cy="4046"/>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1"/>
                    <a:pt x="0" y="1"/>
                  </a:cubicBezTo>
                  <a:cubicBezTo>
                    <a:pt x="0" y="2"/>
                    <a:pt x="1" y="2"/>
                    <a:pt x="1" y="2"/>
                  </a:cubicBezTo>
                  <a:cubicBezTo>
                    <a:pt x="2" y="2"/>
                    <a:pt x="2" y="0"/>
                    <a:pt x="2" y="0"/>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70"/>
            <p:cNvSpPr/>
            <p:nvPr/>
          </p:nvSpPr>
          <p:spPr bwMode="auto">
            <a:xfrm>
              <a:off x="10076537" y="3851339"/>
              <a:ext cx="4046" cy="8090"/>
            </a:xfrm>
            <a:custGeom>
              <a:avLst/>
              <a:gdLst>
                <a:gd name="T0" fmla="*/ 2 w 2"/>
                <a:gd name="T1" fmla="*/ 1 h 3"/>
                <a:gd name="T2" fmla="*/ 0 w 2"/>
                <a:gd name="T3" fmla="*/ 0 h 3"/>
                <a:gd name="T4" fmla="*/ 0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1" y="0"/>
                    <a:pt x="0" y="0"/>
                  </a:cubicBezTo>
                  <a:cubicBezTo>
                    <a:pt x="0" y="0"/>
                    <a:pt x="0" y="1"/>
                    <a:pt x="0" y="2"/>
                  </a:cubicBezTo>
                  <a:cubicBezTo>
                    <a:pt x="0" y="3"/>
                    <a:pt x="2" y="2"/>
                    <a:pt x="2" y="1"/>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871"/>
            <p:cNvSpPr/>
            <p:nvPr/>
          </p:nvSpPr>
          <p:spPr bwMode="auto">
            <a:xfrm>
              <a:off x="10084627" y="3859429"/>
              <a:ext cx="16179" cy="20226"/>
            </a:xfrm>
            <a:custGeom>
              <a:avLst/>
              <a:gdLst>
                <a:gd name="T0" fmla="*/ 3 w 4"/>
                <a:gd name="T1" fmla="*/ 5 h 5"/>
                <a:gd name="T2" fmla="*/ 4 w 4"/>
                <a:gd name="T3" fmla="*/ 3 h 5"/>
                <a:gd name="T4" fmla="*/ 1 w 4"/>
                <a:gd name="T5" fmla="*/ 1 h 5"/>
                <a:gd name="T6" fmla="*/ 0 w 4"/>
                <a:gd name="T7" fmla="*/ 2 h 5"/>
                <a:gd name="T8" fmla="*/ 1 w 4"/>
                <a:gd name="T9" fmla="*/ 3 h 5"/>
                <a:gd name="T10" fmla="*/ 3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3" y="5"/>
                  </a:moveTo>
                  <a:cubicBezTo>
                    <a:pt x="4" y="4"/>
                    <a:pt x="4" y="3"/>
                    <a:pt x="4" y="3"/>
                  </a:cubicBezTo>
                  <a:cubicBezTo>
                    <a:pt x="3" y="3"/>
                    <a:pt x="2" y="1"/>
                    <a:pt x="1" y="1"/>
                  </a:cubicBezTo>
                  <a:cubicBezTo>
                    <a:pt x="1" y="0"/>
                    <a:pt x="0" y="2"/>
                    <a:pt x="0" y="2"/>
                  </a:cubicBezTo>
                  <a:cubicBezTo>
                    <a:pt x="0" y="3"/>
                    <a:pt x="0" y="4"/>
                    <a:pt x="1" y="3"/>
                  </a:cubicBezTo>
                  <a:cubicBezTo>
                    <a:pt x="1" y="3"/>
                    <a:pt x="2" y="5"/>
                    <a:pt x="3" y="5"/>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72"/>
            <p:cNvSpPr/>
            <p:nvPr/>
          </p:nvSpPr>
          <p:spPr bwMode="auto">
            <a:xfrm>
              <a:off x="11192918" y="4033359"/>
              <a:ext cx="28315" cy="20226"/>
            </a:xfrm>
            <a:custGeom>
              <a:avLst/>
              <a:gdLst>
                <a:gd name="T0" fmla="*/ 6 w 8"/>
                <a:gd name="T1" fmla="*/ 1 h 6"/>
                <a:gd name="T2" fmla="*/ 2 w 8"/>
                <a:gd name="T3" fmla="*/ 1 h 6"/>
                <a:gd name="T4" fmla="*/ 1 w 8"/>
                <a:gd name="T5" fmla="*/ 2 h 6"/>
                <a:gd name="T6" fmla="*/ 2 w 8"/>
                <a:gd name="T7" fmla="*/ 4 h 6"/>
                <a:gd name="T8" fmla="*/ 7 w 8"/>
                <a:gd name="T9" fmla="*/ 6 h 6"/>
                <a:gd name="T10" fmla="*/ 8 w 8"/>
                <a:gd name="T11" fmla="*/ 0 h 6"/>
                <a:gd name="T12" fmla="*/ 6 w 8"/>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6" y="1"/>
                  </a:moveTo>
                  <a:cubicBezTo>
                    <a:pt x="5" y="1"/>
                    <a:pt x="3" y="2"/>
                    <a:pt x="2" y="1"/>
                  </a:cubicBezTo>
                  <a:cubicBezTo>
                    <a:pt x="2" y="0"/>
                    <a:pt x="1" y="2"/>
                    <a:pt x="1" y="2"/>
                  </a:cubicBezTo>
                  <a:cubicBezTo>
                    <a:pt x="0" y="3"/>
                    <a:pt x="1" y="4"/>
                    <a:pt x="2" y="4"/>
                  </a:cubicBezTo>
                  <a:cubicBezTo>
                    <a:pt x="2" y="3"/>
                    <a:pt x="5" y="5"/>
                    <a:pt x="7" y="6"/>
                  </a:cubicBezTo>
                  <a:cubicBezTo>
                    <a:pt x="7" y="4"/>
                    <a:pt x="8" y="2"/>
                    <a:pt x="8" y="0"/>
                  </a:cubicBezTo>
                  <a:cubicBezTo>
                    <a:pt x="7" y="0"/>
                    <a:pt x="6" y="1"/>
                    <a:pt x="6" y="1"/>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73"/>
            <p:cNvSpPr/>
            <p:nvPr/>
          </p:nvSpPr>
          <p:spPr bwMode="auto">
            <a:xfrm>
              <a:off x="9858115" y="3422584"/>
              <a:ext cx="444935" cy="1019305"/>
            </a:xfrm>
            <a:custGeom>
              <a:avLst/>
              <a:gdLst>
                <a:gd name="T0" fmla="*/ 65 w 119"/>
                <a:gd name="T1" fmla="*/ 202 h 274"/>
                <a:gd name="T2" fmla="*/ 65 w 119"/>
                <a:gd name="T3" fmla="*/ 219 h 274"/>
                <a:gd name="T4" fmla="*/ 64 w 119"/>
                <a:gd name="T5" fmla="*/ 243 h 274"/>
                <a:gd name="T6" fmla="*/ 64 w 119"/>
                <a:gd name="T7" fmla="*/ 260 h 274"/>
                <a:gd name="T8" fmla="*/ 69 w 119"/>
                <a:gd name="T9" fmla="*/ 273 h 274"/>
                <a:gd name="T10" fmla="*/ 77 w 119"/>
                <a:gd name="T11" fmla="*/ 272 h 274"/>
                <a:gd name="T12" fmla="*/ 78 w 119"/>
                <a:gd name="T13" fmla="*/ 259 h 274"/>
                <a:gd name="T14" fmla="*/ 81 w 119"/>
                <a:gd name="T15" fmla="*/ 242 h 274"/>
                <a:gd name="T16" fmla="*/ 91 w 119"/>
                <a:gd name="T17" fmla="*/ 229 h 274"/>
                <a:gd name="T18" fmla="*/ 98 w 119"/>
                <a:gd name="T19" fmla="*/ 220 h 274"/>
                <a:gd name="T20" fmla="*/ 108 w 119"/>
                <a:gd name="T21" fmla="*/ 208 h 274"/>
                <a:gd name="T22" fmla="*/ 114 w 119"/>
                <a:gd name="T23" fmla="*/ 190 h 274"/>
                <a:gd name="T24" fmla="*/ 119 w 119"/>
                <a:gd name="T25" fmla="*/ 178 h 274"/>
                <a:gd name="T26" fmla="*/ 116 w 119"/>
                <a:gd name="T27" fmla="*/ 170 h 274"/>
                <a:gd name="T28" fmla="*/ 101 w 119"/>
                <a:gd name="T29" fmla="*/ 164 h 274"/>
                <a:gd name="T30" fmla="*/ 84 w 119"/>
                <a:gd name="T31" fmla="*/ 149 h 274"/>
                <a:gd name="T32" fmla="*/ 69 w 119"/>
                <a:gd name="T33" fmla="*/ 140 h 274"/>
                <a:gd name="T34" fmla="*/ 60 w 119"/>
                <a:gd name="T35" fmla="*/ 139 h 274"/>
                <a:gd name="T36" fmla="*/ 48 w 119"/>
                <a:gd name="T37" fmla="*/ 144 h 274"/>
                <a:gd name="T38" fmla="*/ 40 w 119"/>
                <a:gd name="T39" fmla="*/ 125 h 274"/>
                <a:gd name="T40" fmla="*/ 24 w 119"/>
                <a:gd name="T41" fmla="*/ 119 h 274"/>
                <a:gd name="T42" fmla="*/ 40 w 119"/>
                <a:gd name="T43" fmla="*/ 108 h 274"/>
                <a:gd name="T44" fmla="*/ 52 w 119"/>
                <a:gd name="T45" fmla="*/ 111 h 274"/>
                <a:gd name="T46" fmla="*/ 59 w 119"/>
                <a:gd name="T47" fmla="*/ 94 h 274"/>
                <a:gd name="T48" fmla="*/ 68 w 119"/>
                <a:gd name="T49" fmla="*/ 83 h 274"/>
                <a:gd name="T50" fmla="*/ 77 w 119"/>
                <a:gd name="T51" fmla="*/ 76 h 274"/>
                <a:gd name="T52" fmla="*/ 81 w 119"/>
                <a:gd name="T53" fmla="*/ 67 h 274"/>
                <a:gd name="T54" fmla="*/ 88 w 119"/>
                <a:gd name="T55" fmla="*/ 67 h 274"/>
                <a:gd name="T56" fmla="*/ 94 w 119"/>
                <a:gd name="T57" fmla="*/ 71 h 274"/>
                <a:gd name="T58" fmla="*/ 92 w 119"/>
                <a:gd name="T59" fmla="*/ 57 h 274"/>
                <a:gd name="T60" fmla="*/ 86 w 119"/>
                <a:gd name="T61" fmla="*/ 46 h 274"/>
                <a:gd name="T62" fmla="*/ 77 w 119"/>
                <a:gd name="T63" fmla="*/ 41 h 274"/>
                <a:gd name="T64" fmla="*/ 68 w 119"/>
                <a:gd name="T65" fmla="*/ 33 h 274"/>
                <a:gd name="T66" fmla="*/ 60 w 119"/>
                <a:gd name="T67" fmla="*/ 48 h 274"/>
                <a:gd name="T68" fmla="*/ 56 w 119"/>
                <a:gd name="T69" fmla="*/ 53 h 274"/>
                <a:gd name="T70" fmla="*/ 46 w 119"/>
                <a:gd name="T71" fmla="*/ 46 h 274"/>
                <a:gd name="T72" fmla="*/ 47 w 119"/>
                <a:gd name="T73" fmla="*/ 35 h 274"/>
                <a:gd name="T74" fmla="*/ 60 w 119"/>
                <a:gd name="T75" fmla="*/ 23 h 274"/>
                <a:gd name="T76" fmla="*/ 65 w 119"/>
                <a:gd name="T77" fmla="*/ 13 h 274"/>
                <a:gd name="T78" fmla="*/ 74 w 119"/>
                <a:gd name="T79" fmla="*/ 19 h 274"/>
                <a:gd name="T80" fmla="*/ 80 w 119"/>
                <a:gd name="T81" fmla="*/ 33 h 274"/>
                <a:gd name="T82" fmla="*/ 86 w 119"/>
                <a:gd name="T83" fmla="*/ 25 h 274"/>
                <a:gd name="T84" fmla="*/ 88 w 119"/>
                <a:gd name="T85" fmla="*/ 19 h 274"/>
                <a:gd name="T86" fmla="*/ 82 w 119"/>
                <a:gd name="T87" fmla="*/ 9 h 274"/>
                <a:gd name="T88" fmla="*/ 69 w 119"/>
                <a:gd name="T89" fmla="*/ 4 h 274"/>
                <a:gd name="T90" fmla="*/ 55 w 119"/>
                <a:gd name="T91" fmla="*/ 8 h 274"/>
                <a:gd name="T92" fmla="*/ 55 w 119"/>
                <a:gd name="T93" fmla="*/ 16 h 274"/>
                <a:gd name="T94" fmla="*/ 46 w 119"/>
                <a:gd name="T95" fmla="*/ 11 h 274"/>
                <a:gd name="T96" fmla="*/ 42 w 119"/>
                <a:gd name="T97" fmla="*/ 15 h 274"/>
                <a:gd name="T98" fmla="*/ 35 w 119"/>
                <a:gd name="T99" fmla="*/ 25 h 274"/>
                <a:gd name="T100" fmla="*/ 27 w 119"/>
                <a:gd name="T101" fmla="*/ 37 h 274"/>
                <a:gd name="T102" fmla="*/ 20 w 119"/>
                <a:gd name="T103" fmla="*/ 48 h 274"/>
                <a:gd name="T104" fmla="*/ 14 w 119"/>
                <a:gd name="T105" fmla="*/ 60 h 274"/>
                <a:gd name="T106" fmla="*/ 10 w 119"/>
                <a:gd name="T107" fmla="*/ 72 h 274"/>
                <a:gd name="T108" fmla="*/ 4 w 119"/>
                <a:gd name="T109" fmla="*/ 93 h 274"/>
                <a:gd name="T110" fmla="*/ 3 w 119"/>
                <a:gd name="T111" fmla="*/ 115 h 274"/>
                <a:gd name="T112" fmla="*/ 7 w 119"/>
                <a:gd name="T113" fmla="*/ 113 h 274"/>
                <a:gd name="T114" fmla="*/ 25 w 119"/>
                <a:gd name="T115" fmla="*/ 133 h 274"/>
                <a:gd name="T116" fmla="*/ 40 w 119"/>
                <a:gd name="T117" fmla="*/ 142 h 274"/>
                <a:gd name="T118" fmla="*/ 50 w 119"/>
                <a:gd name="T119" fmla="*/ 148 h 274"/>
                <a:gd name="T120" fmla="*/ 50 w 119"/>
                <a:gd name="T121" fmla="*/ 162 h 274"/>
                <a:gd name="T122" fmla="*/ 51 w 119"/>
                <a:gd name="T123" fmla="*/ 17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 h="274">
                  <a:moveTo>
                    <a:pt x="56" y="189"/>
                  </a:moveTo>
                  <a:cubicBezTo>
                    <a:pt x="55" y="189"/>
                    <a:pt x="59" y="193"/>
                    <a:pt x="60" y="194"/>
                  </a:cubicBezTo>
                  <a:cubicBezTo>
                    <a:pt x="61" y="195"/>
                    <a:pt x="64" y="201"/>
                    <a:pt x="65" y="202"/>
                  </a:cubicBezTo>
                  <a:cubicBezTo>
                    <a:pt x="65" y="204"/>
                    <a:pt x="65" y="207"/>
                    <a:pt x="65" y="208"/>
                  </a:cubicBezTo>
                  <a:cubicBezTo>
                    <a:pt x="64" y="209"/>
                    <a:pt x="65" y="210"/>
                    <a:pt x="65" y="211"/>
                  </a:cubicBezTo>
                  <a:cubicBezTo>
                    <a:pt x="65" y="211"/>
                    <a:pt x="64" y="217"/>
                    <a:pt x="65" y="219"/>
                  </a:cubicBezTo>
                  <a:cubicBezTo>
                    <a:pt x="65" y="221"/>
                    <a:pt x="62" y="228"/>
                    <a:pt x="62" y="232"/>
                  </a:cubicBezTo>
                  <a:cubicBezTo>
                    <a:pt x="62" y="235"/>
                    <a:pt x="64" y="239"/>
                    <a:pt x="64" y="239"/>
                  </a:cubicBezTo>
                  <a:cubicBezTo>
                    <a:pt x="65" y="239"/>
                    <a:pt x="65" y="242"/>
                    <a:pt x="64" y="243"/>
                  </a:cubicBezTo>
                  <a:cubicBezTo>
                    <a:pt x="63" y="243"/>
                    <a:pt x="62" y="246"/>
                    <a:pt x="63" y="246"/>
                  </a:cubicBezTo>
                  <a:cubicBezTo>
                    <a:pt x="63" y="246"/>
                    <a:pt x="62" y="249"/>
                    <a:pt x="63" y="250"/>
                  </a:cubicBezTo>
                  <a:cubicBezTo>
                    <a:pt x="63" y="251"/>
                    <a:pt x="64" y="258"/>
                    <a:pt x="64" y="260"/>
                  </a:cubicBezTo>
                  <a:cubicBezTo>
                    <a:pt x="64" y="261"/>
                    <a:pt x="67" y="266"/>
                    <a:pt x="67" y="267"/>
                  </a:cubicBezTo>
                  <a:cubicBezTo>
                    <a:pt x="68" y="268"/>
                    <a:pt x="68" y="271"/>
                    <a:pt x="68" y="272"/>
                  </a:cubicBezTo>
                  <a:cubicBezTo>
                    <a:pt x="69" y="272"/>
                    <a:pt x="69" y="272"/>
                    <a:pt x="69" y="273"/>
                  </a:cubicBezTo>
                  <a:cubicBezTo>
                    <a:pt x="69" y="273"/>
                    <a:pt x="71" y="273"/>
                    <a:pt x="72" y="274"/>
                  </a:cubicBezTo>
                  <a:cubicBezTo>
                    <a:pt x="72" y="274"/>
                    <a:pt x="76" y="274"/>
                    <a:pt x="77" y="274"/>
                  </a:cubicBezTo>
                  <a:cubicBezTo>
                    <a:pt x="79" y="273"/>
                    <a:pt x="77" y="272"/>
                    <a:pt x="77" y="272"/>
                  </a:cubicBezTo>
                  <a:cubicBezTo>
                    <a:pt x="76" y="271"/>
                    <a:pt x="76" y="268"/>
                    <a:pt x="75" y="267"/>
                  </a:cubicBezTo>
                  <a:cubicBezTo>
                    <a:pt x="74" y="267"/>
                    <a:pt x="74" y="263"/>
                    <a:pt x="75" y="262"/>
                  </a:cubicBezTo>
                  <a:cubicBezTo>
                    <a:pt x="75" y="261"/>
                    <a:pt x="78" y="260"/>
                    <a:pt x="78" y="259"/>
                  </a:cubicBezTo>
                  <a:cubicBezTo>
                    <a:pt x="78" y="258"/>
                    <a:pt x="78" y="255"/>
                    <a:pt x="78" y="255"/>
                  </a:cubicBezTo>
                  <a:cubicBezTo>
                    <a:pt x="77" y="254"/>
                    <a:pt x="78" y="250"/>
                    <a:pt x="77" y="248"/>
                  </a:cubicBezTo>
                  <a:cubicBezTo>
                    <a:pt x="77" y="246"/>
                    <a:pt x="81" y="244"/>
                    <a:pt x="81" y="242"/>
                  </a:cubicBezTo>
                  <a:cubicBezTo>
                    <a:pt x="82" y="240"/>
                    <a:pt x="86" y="239"/>
                    <a:pt x="87" y="238"/>
                  </a:cubicBezTo>
                  <a:cubicBezTo>
                    <a:pt x="88" y="237"/>
                    <a:pt x="89" y="232"/>
                    <a:pt x="88" y="231"/>
                  </a:cubicBezTo>
                  <a:cubicBezTo>
                    <a:pt x="88" y="230"/>
                    <a:pt x="90" y="229"/>
                    <a:pt x="91" y="229"/>
                  </a:cubicBezTo>
                  <a:cubicBezTo>
                    <a:pt x="92" y="229"/>
                    <a:pt x="93" y="229"/>
                    <a:pt x="93" y="229"/>
                  </a:cubicBezTo>
                  <a:cubicBezTo>
                    <a:pt x="94" y="229"/>
                    <a:pt x="95" y="227"/>
                    <a:pt x="95" y="226"/>
                  </a:cubicBezTo>
                  <a:cubicBezTo>
                    <a:pt x="96" y="226"/>
                    <a:pt x="97" y="221"/>
                    <a:pt x="98" y="220"/>
                  </a:cubicBezTo>
                  <a:cubicBezTo>
                    <a:pt x="100" y="219"/>
                    <a:pt x="100" y="216"/>
                    <a:pt x="100" y="215"/>
                  </a:cubicBezTo>
                  <a:cubicBezTo>
                    <a:pt x="100" y="214"/>
                    <a:pt x="102" y="211"/>
                    <a:pt x="103" y="211"/>
                  </a:cubicBezTo>
                  <a:cubicBezTo>
                    <a:pt x="103" y="210"/>
                    <a:pt x="107" y="208"/>
                    <a:pt x="108" y="208"/>
                  </a:cubicBezTo>
                  <a:cubicBezTo>
                    <a:pt x="109" y="207"/>
                    <a:pt x="110" y="201"/>
                    <a:pt x="110" y="198"/>
                  </a:cubicBezTo>
                  <a:cubicBezTo>
                    <a:pt x="111" y="196"/>
                    <a:pt x="112" y="193"/>
                    <a:pt x="112" y="192"/>
                  </a:cubicBezTo>
                  <a:cubicBezTo>
                    <a:pt x="112" y="191"/>
                    <a:pt x="113" y="190"/>
                    <a:pt x="114" y="190"/>
                  </a:cubicBezTo>
                  <a:cubicBezTo>
                    <a:pt x="114" y="190"/>
                    <a:pt x="115" y="187"/>
                    <a:pt x="115" y="186"/>
                  </a:cubicBezTo>
                  <a:cubicBezTo>
                    <a:pt x="116" y="185"/>
                    <a:pt x="118" y="183"/>
                    <a:pt x="118" y="182"/>
                  </a:cubicBezTo>
                  <a:cubicBezTo>
                    <a:pt x="119" y="181"/>
                    <a:pt x="119" y="180"/>
                    <a:pt x="119" y="178"/>
                  </a:cubicBezTo>
                  <a:cubicBezTo>
                    <a:pt x="119" y="178"/>
                    <a:pt x="119" y="178"/>
                    <a:pt x="119" y="177"/>
                  </a:cubicBezTo>
                  <a:cubicBezTo>
                    <a:pt x="119" y="174"/>
                    <a:pt x="119" y="174"/>
                    <a:pt x="119" y="174"/>
                  </a:cubicBezTo>
                  <a:cubicBezTo>
                    <a:pt x="119" y="172"/>
                    <a:pt x="116" y="169"/>
                    <a:pt x="116" y="170"/>
                  </a:cubicBezTo>
                  <a:cubicBezTo>
                    <a:pt x="115" y="171"/>
                    <a:pt x="113" y="168"/>
                    <a:pt x="111" y="168"/>
                  </a:cubicBezTo>
                  <a:cubicBezTo>
                    <a:pt x="110" y="167"/>
                    <a:pt x="107" y="167"/>
                    <a:pt x="106" y="167"/>
                  </a:cubicBezTo>
                  <a:cubicBezTo>
                    <a:pt x="105" y="167"/>
                    <a:pt x="102" y="164"/>
                    <a:pt x="101" y="164"/>
                  </a:cubicBezTo>
                  <a:cubicBezTo>
                    <a:pt x="100" y="164"/>
                    <a:pt x="96" y="163"/>
                    <a:pt x="96" y="163"/>
                  </a:cubicBezTo>
                  <a:cubicBezTo>
                    <a:pt x="95" y="162"/>
                    <a:pt x="94" y="157"/>
                    <a:pt x="92" y="156"/>
                  </a:cubicBezTo>
                  <a:cubicBezTo>
                    <a:pt x="89" y="154"/>
                    <a:pt x="84" y="151"/>
                    <a:pt x="84" y="149"/>
                  </a:cubicBezTo>
                  <a:cubicBezTo>
                    <a:pt x="83" y="148"/>
                    <a:pt x="78" y="145"/>
                    <a:pt x="77" y="144"/>
                  </a:cubicBezTo>
                  <a:cubicBezTo>
                    <a:pt x="75" y="143"/>
                    <a:pt x="73" y="143"/>
                    <a:pt x="73" y="143"/>
                  </a:cubicBezTo>
                  <a:cubicBezTo>
                    <a:pt x="72" y="144"/>
                    <a:pt x="70" y="141"/>
                    <a:pt x="69" y="140"/>
                  </a:cubicBezTo>
                  <a:cubicBezTo>
                    <a:pt x="68" y="139"/>
                    <a:pt x="65" y="138"/>
                    <a:pt x="65" y="139"/>
                  </a:cubicBezTo>
                  <a:cubicBezTo>
                    <a:pt x="65" y="140"/>
                    <a:pt x="63" y="139"/>
                    <a:pt x="63" y="139"/>
                  </a:cubicBezTo>
                  <a:cubicBezTo>
                    <a:pt x="62" y="138"/>
                    <a:pt x="60" y="139"/>
                    <a:pt x="60" y="139"/>
                  </a:cubicBezTo>
                  <a:cubicBezTo>
                    <a:pt x="59" y="140"/>
                    <a:pt x="56" y="143"/>
                    <a:pt x="55" y="144"/>
                  </a:cubicBezTo>
                  <a:cubicBezTo>
                    <a:pt x="54" y="145"/>
                    <a:pt x="53" y="143"/>
                    <a:pt x="52" y="143"/>
                  </a:cubicBezTo>
                  <a:cubicBezTo>
                    <a:pt x="51" y="143"/>
                    <a:pt x="48" y="144"/>
                    <a:pt x="48" y="144"/>
                  </a:cubicBezTo>
                  <a:cubicBezTo>
                    <a:pt x="47" y="145"/>
                    <a:pt x="45" y="140"/>
                    <a:pt x="45" y="138"/>
                  </a:cubicBezTo>
                  <a:cubicBezTo>
                    <a:pt x="46" y="136"/>
                    <a:pt x="43" y="132"/>
                    <a:pt x="42" y="132"/>
                  </a:cubicBezTo>
                  <a:cubicBezTo>
                    <a:pt x="40" y="131"/>
                    <a:pt x="39" y="127"/>
                    <a:pt x="40" y="125"/>
                  </a:cubicBezTo>
                  <a:cubicBezTo>
                    <a:pt x="40" y="124"/>
                    <a:pt x="36" y="123"/>
                    <a:pt x="36" y="123"/>
                  </a:cubicBezTo>
                  <a:cubicBezTo>
                    <a:pt x="35" y="122"/>
                    <a:pt x="32" y="125"/>
                    <a:pt x="32" y="126"/>
                  </a:cubicBezTo>
                  <a:cubicBezTo>
                    <a:pt x="32" y="127"/>
                    <a:pt x="23" y="124"/>
                    <a:pt x="24" y="119"/>
                  </a:cubicBezTo>
                  <a:cubicBezTo>
                    <a:pt x="25" y="115"/>
                    <a:pt x="29" y="109"/>
                    <a:pt x="30" y="109"/>
                  </a:cubicBezTo>
                  <a:cubicBezTo>
                    <a:pt x="31" y="108"/>
                    <a:pt x="36" y="108"/>
                    <a:pt x="38" y="109"/>
                  </a:cubicBezTo>
                  <a:cubicBezTo>
                    <a:pt x="39" y="109"/>
                    <a:pt x="40" y="109"/>
                    <a:pt x="40" y="108"/>
                  </a:cubicBezTo>
                  <a:cubicBezTo>
                    <a:pt x="40" y="108"/>
                    <a:pt x="44" y="108"/>
                    <a:pt x="46" y="109"/>
                  </a:cubicBezTo>
                  <a:cubicBezTo>
                    <a:pt x="47" y="109"/>
                    <a:pt x="49" y="114"/>
                    <a:pt x="50" y="115"/>
                  </a:cubicBezTo>
                  <a:cubicBezTo>
                    <a:pt x="52" y="116"/>
                    <a:pt x="52" y="112"/>
                    <a:pt x="52" y="111"/>
                  </a:cubicBezTo>
                  <a:cubicBezTo>
                    <a:pt x="52" y="110"/>
                    <a:pt x="52" y="108"/>
                    <a:pt x="51" y="107"/>
                  </a:cubicBezTo>
                  <a:cubicBezTo>
                    <a:pt x="51" y="106"/>
                    <a:pt x="53" y="100"/>
                    <a:pt x="55" y="99"/>
                  </a:cubicBezTo>
                  <a:cubicBezTo>
                    <a:pt x="57" y="98"/>
                    <a:pt x="60" y="95"/>
                    <a:pt x="59" y="94"/>
                  </a:cubicBezTo>
                  <a:cubicBezTo>
                    <a:pt x="59" y="94"/>
                    <a:pt x="61" y="93"/>
                    <a:pt x="61" y="93"/>
                  </a:cubicBezTo>
                  <a:cubicBezTo>
                    <a:pt x="62" y="93"/>
                    <a:pt x="61" y="88"/>
                    <a:pt x="62" y="87"/>
                  </a:cubicBezTo>
                  <a:cubicBezTo>
                    <a:pt x="63" y="86"/>
                    <a:pt x="67" y="83"/>
                    <a:pt x="68" y="83"/>
                  </a:cubicBezTo>
                  <a:cubicBezTo>
                    <a:pt x="69" y="82"/>
                    <a:pt x="70" y="79"/>
                    <a:pt x="70" y="79"/>
                  </a:cubicBezTo>
                  <a:cubicBezTo>
                    <a:pt x="69" y="78"/>
                    <a:pt x="73" y="75"/>
                    <a:pt x="74" y="75"/>
                  </a:cubicBezTo>
                  <a:cubicBezTo>
                    <a:pt x="76" y="74"/>
                    <a:pt x="78" y="76"/>
                    <a:pt x="77" y="76"/>
                  </a:cubicBezTo>
                  <a:cubicBezTo>
                    <a:pt x="78" y="76"/>
                    <a:pt x="80" y="75"/>
                    <a:pt x="81" y="74"/>
                  </a:cubicBezTo>
                  <a:cubicBezTo>
                    <a:pt x="83" y="73"/>
                    <a:pt x="81" y="71"/>
                    <a:pt x="81" y="70"/>
                  </a:cubicBezTo>
                  <a:cubicBezTo>
                    <a:pt x="80" y="69"/>
                    <a:pt x="80" y="67"/>
                    <a:pt x="81" y="67"/>
                  </a:cubicBezTo>
                  <a:cubicBezTo>
                    <a:pt x="82" y="66"/>
                    <a:pt x="83" y="64"/>
                    <a:pt x="83" y="64"/>
                  </a:cubicBezTo>
                  <a:cubicBezTo>
                    <a:pt x="83" y="63"/>
                    <a:pt x="87" y="64"/>
                    <a:pt x="88" y="63"/>
                  </a:cubicBezTo>
                  <a:cubicBezTo>
                    <a:pt x="90" y="61"/>
                    <a:pt x="89" y="66"/>
                    <a:pt x="88" y="67"/>
                  </a:cubicBezTo>
                  <a:cubicBezTo>
                    <a:pt x="87" y="69"/>
                    <a:pt x="89" y="70"/>
                    <a:pt x="89" y="70"/>
                  </a:cubicBezTo>
                  <a:cubicBezTo>
                    <a:pt x="90" y="70"/>
                    <a:pt x="91" y="71"/>
                    <a:pt x="91" y="71"/>
                  </a:cubicBezTo>
                  <a:cubicBezTo>
                    <a:pt x="91" y="72"/>
                    <a:pt x="93" y="71"/>
                    <a:pt x="94" y="71"/>
                  </a:cubicBezTo>
                  <a:cubicBezTo>
                    <a:pt x="95" y="72"/>
                    <a:pt x="96" y="70"/>
                    <a:pt x="96" y="69"/>
                  </a:cubicBezTo>
                  <a:cubicBezTo>
                    <a:pt x="96" y="68"/>
                    <a:pt x="93" y="66"/>
                    <a:pt x="93" y="65"/>
                  </a:cubicBezTo>
                  <a:cubicBezTo>
                    <a:pt x="92" y="64"/>
                    <a:pt x="92" y="58"/>
                    <a:pt x="92" y="57"/>
                  </a:cubicBezTo>
                  <a:cubicBezTo>
                    <a:pt x="92" y="55"/>
                    <a:pt x="90" y="53"/>
                    <a:pt x="90" y="54"/>
                  </a:cubicBezTo>
                  <a:cubicBezTo>
                    <a:pt x="89" y="54"/>
                    <a:pt x="88" y="50"/>
                    <a:pt x="87" y="49"/>
                  </a:cubicBezTo>
                  <a:cubicBezTo>
                    <a:pt x="86" y="49"/>
                    <a:pt x="86" y="47"/>
                    <a:pt x="86" y="46"/>
                  </a:cubicBezTo>
                  <a:cubicBezTo>
                    <a:pt x="86" y="46"/>
                    <a:pt x="83" y="43"/>
                    <a:pt x="82" y="41"/>
                  </a:cubicBezTo>
                  <a:cubicBezTo>
                    <a:pt x="82" y="40"/>
                    <a:pt x="81" y="40"/>
                    <a:pt x="81" y="41"/>
                  </a:cubicBezTo>
                  <a:cubicBezTo>
                    <a:pt x="80" y="41"/>
                    <a:pt x="78" y="41"/>
                    <a:pt x="77" y="41"/>
                  </a:cubicBezTo>
                  <a:cubicBezTo>
                    <a:pt x="77" y="41"/>
                    <a:pt x="76" y="38"/>
                    <a:pt x="76" y="36"/>
                  </a:cubicBezTo>
                  <a:cubicBezTo>
                    <a:pt x="76" y="35"/>
                    <a:pt x="72" y="35"/>
                    <a:pt x="71" y="34"/>
                  </a:cubicBezTo>
                  <a:cubicBezTo>
                    <a:pt x="71" y="33"/>
                    <a:pt x="68" y="33"/>
                    <a:pt x="68" y="33"/>
                  </a:cubicBezTo>
                  <a:cubicBezTo>
                    <a:pt x="67" y="32"/>
                    <a:pt x="65" y="31"/>
                    <a:pt x="64" y="32"/>
                  </a:cubicBezTo>
                  <a:cubicBezTo>
                    <a:pt x="64" y="32"/>
                    <a:pt x="64" y="41"/>
                    <a:pt x="64" y="44"/>
                  </a:cubicBezTo>
                  <a:cubicBezTo>
                    <a:pt x="63" y="46"/>
                    <a:pt x="61" y="48"/>
                    <a:pt x="60" y="48"/>
                  </a:cubicBezTo>
                  <a:cubicBezTo>
                    <a:pt x="60" y="48"/>
                    <a:pt x="60" y="50"/>
                    <a:pt x="61" y="50"/>
                  </a:cubicBezTo>
                  <a:cubicBezTo>
                    <a:pt x="61" y="50"/>
                    <a:pt x="59" y="52"/>
                    <a:pt x="59" y="54"/>
                  </a:cubicBezTo>
                  <a:cubicBezTo>
                    <a:pt x="59" y="56"/>
                    <a:pt x="57" y="54"/>
                    <a:pt x="56" y="53"/>
                  </a:cubicBezTo>
                  <a:cubicBezTo>
                    <a:pt x="56" y="51"/>
                    <a:pt x="54" y="48"/>
                    <a:pt x="54" y="49"/>
                  </a:cubicBezTo>
                  <a:cubicBezTo>
                    <a:pt x="54" y="50"/>
                    <a:pt x="52" y="48"/>
                    <a:pt x="52" y="49"/>
                  </a:cubicBezTo>
                  <a:cubicBezTo>
                    <a:pt x="51" y="49"/>
                    <a:pt x="48" y="47"/>
                    <a:pt x="46" y="46"/>
                  </a:cubicBezTo>
                  <a:cubicBezTo>
                    <a:pt x="45" y="45"/>
                    <a:pt x="44" y="41"/>
                    <a:pt x="43" y="40"/>
                  </a:cubicBezTo>
                  <a:cubicBezTo>
                    <a:pt x="42" y="40"/>
                    <a:pt x="43" y="39"/>
                    <a:pt x="43" y="39"/>
                  </a:cubicBezTo>
                  <a:cubicBezTo>
                    <a:pt x="43" y="38"/>
                    <a:pt x="46" y="36"/>
                    <a:pt x="47" y="35"/>
                  </a:cubicBezTo>
                  <a:cubicBezTo>
                    <a:pt x="47" y="34"/>
                    <a:pt x="50" y="30"/>
                    <a:pt x="52" y="29"/>
                  </a:cubicBezTo>
                  <a:cubicBezTo>
                    <a:pt x="53" y="28"/>
                    <a:pt x="54" y="26"/>
                    <a:pt x="54" y="25"/>
                  </a:cubicBezTo>
                  <a:cubicBezTo>
                    <a:pt x="53" y="25"/>
                    <a:pt x="59" y="23"/>
                    <a:pt x="60" y="23"/>
                  </a:cubicBezTo>
                  <a:cubicBezTo>
                    <a:pt x="62" y="22"/>
                    <a:pt x="63" y="18"/>
                    <a:pt x="63" y="17"/>
                  </a:cubicBezTo>
                  <a:cubicBezTo>
                    <a:pt x="63" y="16"/>
                    <a:pt x="62" y="13"/>
                    <a:pt x="62" y="13"/>
                  </a:cubicBezTo>
                  <a:cubicBezTo>
                    <a:pt x="61" y="13"/>
                    <a:pt x="64" y="13"/>
                    <a:pt x="65" y="13"/>
                  </a:cubicBezTo>
                  <a:cubicBezTo>
                    <a:pt x="65" y="14"/>
                    <a:pt x="68" y="12"/>
                    <a:pt x="69" y="13"/>
                  </a:cubicBezTo>
                  <a:cubicBezTo>
                    <a:pt x="70" y="14"/>
                    <a:pt x="73" y="15"/>
                    <a:pt x="74" y="16"/>
                  </a:cubicBezTo>
                  <a:cubicBezTo>
                    <a:pt x="74" y="16"/>
                    <a:pt x="74" y="16"/>
                    <a:pt x="74" y="19"/>
                  </a:cubicBezTo>
                  <a:cubicBezTo>
                    <a:pt x="73" y="24"/>
                    <a:pt x="73" y="24"/>
                    <a:pt x="73" y="24"/>
                  </a:cubicBezTo>
                  <a:cubicBezTo>
                    <a:pt x="69" y="26"/>
                    <a:pt x="68" y="29"/>
                    <a:pt x="69" y="29"/>
                  </a:cubicBezTo>
                  <a:cubicBezTo>
                    <a:pt x="71" y="29"/>
                    <a:pt x="78" y="32"/>
                    <a:pt x="80" y="33"/>
                  </a:cubicBezTo>
                  <a:cubicBezTo>
                    <a:pt x="81" y="34"/>
                    <a:pt x="82" y="31"/>
                    <a:pt x="83" y="30"/>
                  </a:cubicBezTo>
                  <a:cubicBezTo>
                    <a:pt x="83" y="29"/>
                    <a:pt x="83" y="26"/>
                    <a:pt x="83" y="25"/>
                  </a:cubicBezTo>
                  <a:cubicBezTo>
                    <a:pt x="82" y="24"/>
                    <a:pt x="85" y="24"/>
                    <a:pt x="86" y="25"/>
                  </a:cubicBezTo>
                  <a:cubicBezTo>
                    <a:pt x="86" y="26"/>
                    <a:pt x="87" y="24"/>
                    <a:pt x="88" y="24"/>
                  </a:cubicBezTo>
                  <a:cubicBezTo>
                    <a:pt x="88" y="24"/>
                    <a:pt x="89" y="21"/>
                    <a:pt x="89" y="21"/>
                  </a:cubicBezTo>
                  <a:cubicBezTo>
                    <a:pt x="89" y="20"/>
                    <a:pt x="88" y="19"/>
                    <a:pt x="88" y="19"/>
                  </a:cubicBezTo>
                  <a:cubicBezTo>
                    <a:pt x="88" y="18"/>
                    <a:pt x="84" y="17"/>
                    <a:pt x="84" y="16"/>
                  </a:cubicBezTo>
                  <a:cubicBezTo>
                    <a:pt x="82" y="16"/>
                    <a:pt x="82" y="14"/>
                    <a:pt x="83" y="13"/>
                  </a:cubicBezTo>
                  <a:cubicBezTo>
                    <a:pt x="83" y="13"/>
                    <a:pt x="82" y="10"/>
                    <a:pt x="82" y="9"/>
                  </a:cubicBezTo>
                  <a:cubicBezTo>
                    <a:pt x="81" y="8"/>
                    <a:pt x="78" y="8"/>
                    <a:pt x="77" y="8"/>
                  </a:cubicBezTo>
                  <a:cubicBezTo>
                    <a:pt x="76" y="8"/>
                    <a:pt x="75" y="5"/>
                    <a:pt x="74" y="5"/>
                  </a:cubicBezTo>
                  <a:cubicBezTo>
                    <a:pt x="74" y="5"/>
                    <a:pt x="70" y="4"/>
                    <a:pt x="69" y="4"/>
                  </a:cubicBezTo>
                  <a:cubicBezTo>
                    <a:pt x="68" y="5"/>
                    <a:pt x="66" y="1"/>
                    <a:pt x="64" y="2"/>
                  </a:cubicBezTo>
                  <a:cubicBezTo>
                    <a:pt x="62" y="3"/>
                    <a:pt x="61" y="1"/>
                    <a:pt x="60" y="1"/>
                  </a:cubicBezTo>
                  <a:cubicBezTo>
                    <a:pt x="59" y="0"/>
                    <a:pt x="55" y="5"/>
                    <a:pt x="55" y="8"/>
                  </a:cubicBezTo>
                  <a:cubicBezTo>
                    <a:pt x="55" y="11"/>
                    <a:pt x="57" y="14"/>
                    <a:pt x="57" y="14"/>
                  </a:cubicBezTo>
                  <a:cubicBezTo>
                    <a:pt x="58" y="14"/>
                    <a:pt x="57" y="17"/>
                    <a:pt x="56" y="17"/>
                  </a:cubicBezTo>
                  <a:cubicBezTo>
                    <a:pt x="56" y="18"/>
                    <a:pt x="54" y="17"/>
                    <a:pt x="55" y="16"/>
                  </a:cubicBezTo>
                  <a:cubicBezTo>
                    <a:pt x="55" y="15"/>
                    <a:pt x="53" y="12"/>
                    <a:pt x="52" y="11"/>
                  </a:cubicBezTo>
                  <a:cubicBezTo>
                    <a:pt x="52" y="10"/>
                    <a:pt x="49" y="9"/>
                    <a:pt x="48" y="8"/>
                  </a:cubicBezTo>
                  <a:cubicBezTo>
                    <a:pt x="47" y="9"/>
                    <a:pt x="46" y="10"/>
                    <a:pt x="46" y="11"/>
                  </a:cubicBezTo>
                  <a:cubicBezTo>
                    <a:pt x="46" y="12"/>
                    <a:pt x="46" y="14"/>
                    <a:pt x="46" y="15"/>
                  </a:cubicBezTo>
                  <a:cubicBezTo>
                    <a:pt x="45" y="17"/>
                    <a:pt x="44" y="17"/>
                    <a:pt x="44" y="16"/>
                  </a:cubicBezTo>
                  <a:cubicBezTo>
                    <a:pt x="44" y="16"/>
                    <a:pt x="43" y="15"/>
                    <a:pt x="42" y="15"/>
                  </a:cubicBezTo>
                  <a:cubicBezTo>
                    <a:pt x="41" y="16"/>
                    <a:pt x="40" y="17"/>
                    <a:pt x="40" y="18"/>
                  </a:cubicBezTo>
                  <a:cubicBezTo>
                    <a:pt x="39" y="19"/>
                    <a:pt x="38" y="20"/>
                    <a:pt x="37" y="21"/>
                  </a:cubicBezTo>
                  <a:cubicBezTo>
                    <a:pt x="36" y="23"/>
                    <a:pt x="35" y="24"/>
                    <a:pt x="35" y="25"/>
                  </a:cubicBezTo>
                  <a:cubicBezTo>
                    <a:pt x="34" y="26"/>
                    <a:pt x="33" y="27"/>
                    <a:pt x="33" y="28"/>
                  </a:cubicBezTo>
                  <a:cubicBezTo>
                    <a:pt x="31" y="29"/>
                    <a:pt x="30" y="31"/>
                    <a:pt x="29" y="32"/>
                  </a:cubicBezTo>
                  <a:cubicBezTo>
                    <a:pt x="28" y="34"/>
                    <a:pt x="27" y="35"/>
                    <a:pt x="27" y="37"/>
                  </a:cubicBezTo>
                  <a:cubicBezTo>
                    <a:pt x="26" y="38"/>
                    <a:pt x="25" y="39"/>
                    <a:pt x="24" y="41"/>
                  </a:cubicBezTo>
                  <a:cubicBezTo>
                    <a:pt x="24" y="42"/>
                    <a:pt x="23" y="42"/>
                    <a:pt x="23" y="43"/>
                  </a:cubicBezTo>
                  <a:cubicBezTo>
                    <a:pt x="22" y="45"/>
                    <a:pt x="21" y="46"/>
                    <a:pt x="20" y="48"/>
                  </a:cubicBezTo>
                  <a:cubicBezTo>
                    <a:pt x="20" y="48"/>
                    <a:pt x="20" y="49"/>
                    <a:pt x="19" y="50"/>
                  </a:cubicBezTo>
                  <a:cubicBezTo>
                    <a:pt x="18" y="53"/>
                    <a:pt x="16" y="57"/>
                    <a:pt x="14" y="60"/>
                  </a:cubicBezTo>
                  <a:cubicBezTo>
                    <a:pt x="14" y="60"/>
                    <a:pt x="14" y="60"/>
                    <a:pt x="14" y="60"/>
                  </a:cubicBezTo>
                  <a:cubicBezTo>
                    <a:pt x="14" y="62"/>
                    <a:pt x="13" y="64"/>
                    <a:pt x="12" y="65"/>
                  </a:cubicBezTo>
                  <a:cubicBezTo>
                    <a:pt x="12" y="66"/>
                    <a:pt x="12" y="67"/>
                    <a:pt x="11" y="67"/>
                  </a:cubicBezTo>
                  <a:cubicBezTo>
                    <a:pt x="11" y="69"/>
                    <a:pt x="10" y="71"/>
                    <a:pt x="10" y="72"/>
                  </a:cubicBezTo>
                  <a:cubicBezTo>
                    <a:pt x="9" y="73"/>
                    <a:pt x="9" y="73"/>
                    <a:pt x="9" y="73"/>
                  </a:cubicBezTo>
                  <a:cubicBezTo>
                    <a:pt x="7" y="79"/>
                    <a:pt x="5" y="85"/>
                    <a:pt x="4" y="91"/>
                  </a:cubicBezTo>
                  <a:cubicBezTo>
                    <a:pt x="4" y="92"/>
                    <a:pt x="4" y="92"/>
                    <a:pt x="4" y="93"/>
                  </a:cubicBezTo>
                  <a:cubicBezTo>
                    <a:pt x="2" y="99"/>
                    <a:pt x="1" y="105"/>
                    <a:pt x="0" y="112"/>
                  </a:cubicBezTo>
                  <a:cubicBezTo>
                    <a:pt x="0" y="112"/>
                    <a:pt x="0" y="112"/>
                    <a:pt x="0" y="112"/>
                  </a:cubicBezTo>
                  <a:cubicBezTo>
                    <a:pt x="1" y="113"/>
                    <a:pt x="2" y="114"/>
                    <a:pt x="3" y="115"/>
                  </a:cubicBezTo>
                  <a:cubicBezTo>
                    <a:pt x="3" y="117"/>
                    <a:pt x="6" y="118"/>
                    <a:pt x="6" y="118"/>
                  </a:cubicBezTo>
                  <a:cubicBezTo>
                    <a:pt x="7" y="119"/>
                    <a:pt x="7" y="115"/>
                    <a:pt x="7" y="114"/>
                  </a:cubicBezTo>
                  <a:cubicBezTo>
                    <a:pt x="6" y="113"/>
                    <a:pt x="7" y="113"/>
                    <a:pt x="7" y="113"/>
                  </a:cubicBezTo>
                  <a:cubicBezTo>
                    <a:pt x="7" y="114"/>
                    <a:pt x="10" y="117"/>
                    <a:pt x="11" y="118"/>
                  </a:cubicBezTo>
                  <a:cubicBezTo>
                    <a:pt x="12" y="119"/>
                    <a:pt x="13" y="126"/>
                    <a:pt x="14" y="128"/>
                  </a:cubicBezTo>
                  <a:cubicBezTo>
                    <a:pt x="14" y="129"/>
                    <a:pt x="23" y="133"/>
                    <a:pt x="25" y="133"/>
                  </a:cubicBezTo>
                  <a:cubicBezTo>
                    <a:pt x="28" y="134"/>
                    <a:pt x="31" y="137"/>
                    <a:pt x="32" y="137"/>
                  </a:cubicBezTo>
                  <a:cubicBezTo>
                    <a:pt x="32" y="138"/>
                    <a:pt x="36" y="139"/>
                    <a:pt x="36" y="139"/>
                  </a:cubicBezTo>
                  <a:cubicBezTo>
                    <a:pt x="37" y="139"/>
                    <a:pt x="39" y="142"/>
                    <a:pt x="40" y="142"/>
                  </a:cubicBezTo>
                  <a:cubicBezTo>
                    <a:pt x="40" y="143"/>
                    <a:pt x="41" y="144"/>
                    <a:pt x="41" y="145"/>
                  </a:cubicBezTo>
                  <a:cubicBezTo>
                    <a:pt x="41" y="145"/>
                    <a:pt x="46" y="147"/>
                    <a:pt x="47" y="148"/>
                  </a:cubicBezTo>
                  <a:cubicBezTo>
                    <a:pt x="48" y="149"/>
                    <a:pt x="50" y="149"/>
                    <a:pt x="50" y="148"/>
                  </a:cubicBezTo>
                  <a:cubicBezTo>
                    <a:pt x="50" y="148"/>
                    <a:pt x="51" y="151"/>
                    <a:pt x="52" y="152"/>
                  </a:cubicBezTo>
                  <a:cubicBezTo>
                    <a:pt x="52" y="153"/>
                    <a:pt x="52" y="155"/>
                    <a:pt x="52" y="156"/>
                  </a:cubicBezTo>
                  <a:cubicBezTo>
                    <a:pt x="52" y="156"/>
                    <a:pt x="51" y="161"/>
                    <a:pt x="50" y="162"/>
                  </a:cubicBezTo>
                  <a:cubicBezTo>
                    <a:pt x="49" y="163"/>
                    <a:pt x="48" y="169"/>
                    <a:pt x="48" y="171"/>
                  </a:cubicBezTo>
                  <a:cubicBezTo>
                    <a:pt x="48" y="172"/>
                    <a:pt x="51" y="175"/>
                    <a:pt x="52" y="175"/>
                  </a:cubicBezTo>
                  <a:cubicBezTo>
                    <a:pt x="52" y="176"/>
                    <a:pt x="52" y="177"/>
                    <a:pt x="51" y="177"/>
                  </a:cubicBezTo>
                  <a:cubicBezTo>
                    <a:pt x="51" y="177"/>
                    <a:pt x="51" y="184"/>
                    <a:pt x="53" y="185"/>
                  </a:cubicBezTo>
                  <a:cubicBezTo>
                    <a:pt x="54" y="185"/>
                    <a:pt x="56" y="188"/>
                    <a:pt x="56" y="189"/>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Line 874"/>
            <p:cNvSpPr>
              <a:spLocks noChangeShapeType="1"/>
            </p:cNvSpPr>
            <p:nvPr/>
          </p:nvSpPr>
          <p:spPr bwMode="auto">
            <a:xfrm>
              <a:off x="10145299" y="37057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Line 875"/>
            <p:cNvSpPr>
              <a:spLocks noChangeShapeType="1"/>
            </p:cNvSpPr>
            <p:nvPr/>
          </p:nvSpPr>
          <p:spPr bwMode="auto">
            <a:xfrm>
              <a:off x="10145299" y="37057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76"/>
            <p:cNvSpPr/>
            <p:nvPr/>
          </p:nvSpPr>
          <p:spPr bwMode="auto">
            <a:xfrm>
              <a:off x="10076537" y="3317417"/>
              <a:ext cx="137525" cy="101123"/>
            </a:xfrm>
            <a:custGeom>
              <a:avLst/>
              <a:gdLst>
                <a:gd name="T0" fmla="*/ 7 w 38"/>
                <a:gd name="T1" fmla="*/ 26 h 27"/>
                <a:gd name="T2" fmla="*/ 13 w 38"/>
                <a:gd name="T3" fmla="*/ 24 h 27"/>
                <a:gd name="T4" fmla="*/ 13 w 38"/>
                <a:gd name="T5" fmla="*/ 22 h 27"/>
                <a:gd name="T6" fmla="*/ 14 w 38"/>
                <a:gd name="T7" fmla="*/ 22 h 27"/>
                <a:gd name="T8" fmla="*/ 17 w 38"/>
                <a:gd name="T9" fmla="*/ 16 h 27"/>
                <a:gd name="T10" fmla="*/ 24 w 38"/>
                <a:gd name="T11" fmla="*/ 13 h 27"/>
                <a:gd name="T12" fmla="*/ 29 w 38"/>
                <a:gd name="T13" fmla="*/ 9 h 27"/>
                <a:gd name="T14" fmla="*/ 31 w 38"/>
                <a:gd name="T15" fmla="*/ 6 h 27"/>
                <a:gd name="T16" fmla="*/ 36 w 38"/>
                <a:gd name="T17" fmla="*/ 3 h 27"/>
                <a:gd name="T18" fmla="*/ 38 w 38"/>
                <a:gd name="T19" fmla="*/ 0 h 27"/>
                <a:gd name="T20" fmla="*/ 22 w 38"/>
                <a:gd name="T21" fmla="*/ 8 h 27"/>
                <a:gd name="T22" fmla="*/ 22 w 38"/>
                <a:gd name="T23" fmla="*/ 9 h 27"/>
                <a:gd name="T24" fmla="*/ 16 w 38"/>
                <a:gd name="T25" fmla="*/ 13 h 27"/>
                <a:gd name="T26" fmla="*/ 12 w 38"/>
                <a:gd name="T27" fmla="*/ 16 h 27"/>
                <a:gd name="T28" fmla="*/ 10 w 38"/>
                <a:gd name="T29" fmla="*/ 18 h 27"/>
                <a:gd name="T30" fmla="*/ 6 w 38"/>
                <a:gd name="T31" fmla="*/ 21 h 27"/>
                <a:gd name="T32" fmla="*/ 5 w 38"/>
                <a:gd name="T33" fmla="*/ 22 h 27"/>
                <a:gd name="T34" fmla="*/ 0 w 38"/>
                <a:gd name="T35" fmla="*/ 27 h 27"/>
                <a:gd name="T36" fmla="*/ 7 w 38"/>
                <a:gd name="T3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7">
                  <a:moveTo>
                    <a:pt x="7" y="26"/>
                  </a:moveTo>
                  <a:cubicBezTo>
                    <a:pt x="9" y="26"/>
                    <a:pt x="13" y="25"/>
                    <a:pt x="13" y="24"/>
                  </a:cubicBezTo>
                  <a:cubicBezTo>
                    <a:pt x="13" y="24"/>
                    <a:pt x="13" y="22"/>
                    <a:pt x="13" y="22"/>
                  </a:cubicBezTo>
                  <a:cubicBezTo>
                    <a:pt x="14" y="22"/>
                    <a:pt x="14" y="22"/>
                    <a:pt x="14" y="22"/>
                  </a:cubicBezTo>
                  <a:cubicBezTo>
                    <a:pt x="15" y="22"/>
                    <a:pt x="16" y="17"/>
                    <a:pt x="17" y="16"/>
                  </a:cubicBezTo>
                  <a:cubicBezTo>
                    <a:pt x="18" y="15"/>
                    <a:pt x="23" y="13"/>
                    <a:pt x="24" y="13"/>
                  </a:cubicBezTo>
                  <a:cubicBezTo>
                    <a:pt x="25" y="12"/>
                    <a:pt x="28" y="9"/>
                    <a:pt x="29" y="9"/>
                  </a:cubicBezTo>
                  <a:cubicBezTo>
                    <a:pt x="30" y="9"/>
                    <a:pt x="31" y="6"/>
                    <a:pt x="31" y="6"/>
                  </a:cubicBezTo>
                  <a:cubicBezTo>
                    <a:pt x="31" y="6"/>
                    <a:pt x="35" y="3"/>
                    <a:pt x="36" y="3"/>
                  </a:cubicBezTo>
                  <a:cubicBezTo>
                    <a:pt x="37" y="2"/>
                    <a:pt x="38" y="1"/>
                    <a:pt x="38" y="0"/>
                  </a:cubicBezTo>
                  <a:cubicBezTo>
                    <a:pt x="37" y="0"/>
                    <a:pt x="30" y="4"/>
                    <a:pt x="22" y="8"/>
                  </a:cubicBezTo>
                  <a:cubicBezTo>
                    <a:pt x="22" y="9"/>
                    <a:pt x="22" y="9"/>
                    <a:pt x="22" y="9"/>
                  </a:cubicBezTo>
                  <a:cubicBezTo>
                    <a:pt x="20" y="10"/>
                    <a:pt x="18" y="11"/>
                    <a:pt x="16" y="13"/>
                  </a:cubicBezTo>
                  <a:cubicBezTo>
                    <a:pt x="15" y="14"/>
                    <a:pt x="14" y="15"/>
                    <a:pt x="12" y="16"/>
                  </a:cubicBezTo>
                  <a:cubicBezTo>
                    <a:pt x="12" y="16"/>
                    <a:pt x="11" y="17"/>
                    <a:pt x="10" y="18"/>
                  </a:cubicBezTo>
                  <a:cubicBezTo>
                    <a:pt x="9" y="19"/>
                    <a:pt x="7" y="20"/>
                    <a:pt x="6" y="21"/>
                  </a:cubicBezTo>
                  <a:cubicBezTo>
                    <a:pt x="5" y="22"/>
                    <a:pt x="5" y="22"/>
                    <a:pt x="5" y="22"/>
                  </a:cubicBezTo>
                  <a:cubicBezTo>
                    <a:pt x="3" y="24"/>
                    <a:pt x="1" y="25"/>
                    <a:pt x="0" y="27"/>
                  </a:cubicBezTo>
                  <a:cubicBezTo>
                    <a:pt x="2" y="27"/>
                    <a:pt x="5" y="26"/>
                    <a:pt x="7" y="26"/>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77"/>
            <p:cNvSpPr/>
            <p:nvPr/>
          </p:nvSpPr>
          <p:spPr bwMode="auto">
            <a:xfrm>
              <a:off x="10400126" y="3479212"/>
              <a:ext cx="141571" cy="291230"/>
            </a:xfrm>
            <a:custGeom>
              <a:avLst/>
              <a:gdLst>
                <a:gd name="T0" fmla="*/ 36 w 38"/>
                <a:gd name="T1" fmla="*/ 73 h 78"/>
                <a:gd name="T2" fmla="*/ 36 w 38"/>
                <a:gd name="T3" fmla="*/ 76 h 78"/>
                <a:gd name="T4" fmla="*/ 38 w 38"/>
                <a:gd name="T5" fmla="*/ 74 h 78"/>
                <a:gd name="T6" fmla="*/ 38 w 38"/>
                <a:gd name="T7" fmla="*/ 63 h 78"/>
                <a:gd name="T8" fmla="*/ 38 w 38"/>
                <a:gd name="T9" fmla="*/ 63 h 78"/>
                <a:gd name="T10" fmla="*/ 38 w 38"/>
                <a:gd name="T11" fmla="*/ 63 h 78"/>
                <a:gd name="T12" fmla="*/ 38 w 38"/>
                <a:gd name="T13" fmla="*/ 0 h 78"/>
                <a:gd name="T14" fmla="*/ 36 w 38"/>
                <a:gd name="T15" fmla="*/ 2 h 78"/>
                <a:gd name="T16" fmla="*/ 31 w 38"/>
                <a:gd name="T17" fmla="*/ 9 h 78"/>
                <a:gd name="T18" fmla="*/ 28 w 38"/>
                <a:gd name="T19" fmla="*/ 11 h 78"/>
                <a:gd name="T20" fmla="*/ 27 w 38"/>
                <a:gd name="T21" fmla="*/ 13 h 78"/>
                <a:gd name="T22" fmla="*/ 22 w 38"/>
                <a:gd name="T23" fmla="*/ 18 h 78"/>
                <a:gd name="T24" fmla="*/ 23 w 38"/>
                <a:gd name="T25" fmla="*/ 26 h 78"/>
                <a:gd name="T26" fmla="*/ 26 w 38"/>
                <a:gd name="T27" fmla="*/ 31 h 78"/>
                <a:gd name="T28" fmla="*/ 26 w 38"/>
                <a:gd name="T29" fmla="*/ 34 h 78"/>
                <a:gd name="T30" fmla="*/ 27 w 38"/>
                <a:gd name="T31" fmla="*/ 37 h 78"/>
                <a:gd name="T32" fmla="*/ 23 w 38"/>
                <a:gd name="T33" fmla="*/ 39 h 78"/>
                <a:gd name="T34" fmla="*/ 20 w 38"/>
                <a:gd name="T35" fmla="*/ 42 h 78"/>
                <a:gd name="T36" fmla="*/ 16 w 38"/>
                <a:gd name="T37" fmla="*/ 44 h 78"/>
                <a:gd name="T38" fmla="*/ 17 w 38"/>
                <a:gd name="T39" fmla="*/ 42 h 78"/>
                <a:gd name="T40" fmla="*/ 16 w 38"/>
                <a:gd name="T41" fmla="*/ 39 h 78"/>
                <a:gd name="T42" fmla="*/ 14 w 38"/>
                <a:gd name="T43" fmla="*/ 32 h 78"/>
                <a:gd name="T44" fmla="*/ 11 w 38"/>
                <a:gd name="T45" fmla="*/ 28 h 78"/>
                <a:gd name="T46" fmla="*/ 12 w 38"/>
                <a:gd name="T47" fmla="*/ 26 h 78"/>
                <a:gd name="T48" fmla="*/ 9 w 38"/>
                <a:gd name="T49" fmla="*/ 25 h 78"/>
                <a:gd name="T50" fmla="*/ 7 w 38"/>
                <a:gd name="T51" fmla="*/ 32 h 78"/>
                <a:gd name="T52" fmla="*/ 9 w 38"/>
                <a:gd name="T53" fmla="*/ 36 h 78"/>
                <a:gd name="T54" fmla="*/ 8 w 38"/>
                <a:gd name="T55" fmla="*/ 39 h 78"/>
                <a:gd name="T56" fmla="*/ 7 w 38"/>
                <a:gd name="T57" fmla="*/ 44 h 78"/>
                <a:gd name="T58" fmla="*/ 6 w 38"/>
                <a:gd name="T59" fmla="*/ 47 h 78"/>
                <a:gd name="T60" fmla="*/ 11 w 38"/>
                <a:gd name="T61" fmla="*/ 47 h 78"/>
                <a:gd name="T62" fmla="*/ 15 w 38"/>
                <a:gd name="T63" fmla="*/ 48 h 78"/>
                <a:gd name="T64" fmla="*/ 10 w 38"/>
                <a:gd name="T65" fmla="*/ 50 h 78"/>
                <a:gd name="T66" fmla="*/ 7 w 38"/>
                <a:gd name="T67" fmla="*/ 53 h 78"/>
                <a:gd name="T68" fmla="*/ 9 w 38"/>
                <a:gd name="T69" fmla="*/ 55 h 78"/>
                <a:gd name="T70" fmla="*/ 12 w 38"/>
                <a:gd name="T71" fmla="*/ 59 h 78"/>
                <a:gd name="T72" fmla="*/ 12 w 38"/>
                <a:gd name="T73" fmla="*/ 62 h 78"/>
                <a:gd name="T74" fmla="*/ 5 w 38"/>
                <a:gd name="T75" fmla="*/ 62 h 78"/>
                <a:gd name="T76" fmla="*/ 0 w 38"/>
                <a:gd name="T77" fmla="*/ 68 h 78"/>
                <a:gd name="T78" fmla="*/ 1 w 38"/>
                <a:gd name="T79" fmla="*/ 75 h 78"/>
                <a:gd name="T80" fmla="*/ 6 w 38"/>
                <a:gd name="T81" fmla="*/ 77 h 78"/>
                <a:gd name="T82" fmla="*/ 11 w 38"/>
                <a:gd name="T83" fmla="*/ 78 h 78"/>
                <a:gd name="T84" fmla="*/ 15 w 38"/>
                <a:gd name="T85" fmla="*/ 72 h 78"/>
                <a:gd name="T86" fmla="*/ 20 w 38"/>
                <a:gd name="T87" fmla="*/ 65 h 78"/>
                <a:gd name="T88" fmla="*/ 26 w 38"/>
                <a:gd name="T89" fmla="*/ 63 h 78"/>
                <a:gd name="T90" fmla="*/ 27 w 38"/>
                <a:gd name="T91" fmla="*/ 69 h 78"/>
                <a:gd name="T92" fmla="*/ 31 w 38"/>
                <a:gd name="T93" fmla="*/ 69 h 78"/>
                <a:gd name="T94" fmla="*/ 31 w 38"/>
                <a:gd name="T95" fmla="*/ 66 h 78"/>
                <a:gd name="T96" fmla="*/ 36 w 38"/>
                <a:gd name="T97" fmla="*/ 70 h 78"/>
                <a:gd name="T98" fmla="*/ 36 w 38"/>
                <a:gd name="T99"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78">
                  <a:moveTo>
                    <a:pt x="36" y="73"/>
                  </a:moveTo>
                  <a:cubicBezTo>
                    <a:pt x="35" y="73"/>
                    <a:pt x="35" y="76"/>
                    <a:pt x="36" y="76"/>
                  </a:cubicBezTo>
                  <a:cubicBezTo>
                    <a:pt x="37" y="76"/>
                    <a:pt x="37" y="75"/>
                    <a:pt x="38" y="74"/>
                  </a:cubicBezTo>
                  <a:cubicBezTo>
                    <a:pt x="38" y="63"/>
                    <a:pt x="38" y="63"/>
                    <a:pt x="38" y="63"/>
                  </a:cubicBezTo>
                  <a:cubicBezTo>
                    <a:pt x="38" y="63"/>
                    <a:pt x="38" y="63"/>
                    <a:pt x="38" y="63"/>
                  </a:cubicBezTo>
                  <a:cubicBezTo>
                    <a:pt x="37" y="62"/>
                    <a:pt x="37" y="62"/>
                    <a:pt x="38" y="63"/>
                  </a:cubicBezTo>
                  <a:cubicBezTo>
                    <a:pt x="38" y="0"/>
                    <a:pt x="38" y="0"/>
                    <a:pt x="38" y="0"/>
                  </a:cubicBezTo>
                  <a:cubicBezTo>
                    <a:pt x="37" y="0"/>
                    <a:pt x="36" y="1"/>
                    <a:pt x="36" y="2"/>
                  </a:cubicBezTo>
                  <a:cubicBezTo>
                    <a:pt x="34" y="3"/>
                    <a:pt x="32" y="8"/>
                    <a:pt x="31" y="9"/>
                  </a:cubicBezTo>
                  <a:cubicBezTo>
                    <a:pt x="30" y="10"/>
                    <a:pt x="29" y="11"/>
                    <a:pt x="28" y="11"/>
                  </a:cubicBezTo>
                  <a:cubicBezTo>
                    <a:pt x="28" y="11"/>
                    <a:pt x="27" y="12"/>
                    <a:pt x="27" y="13"/>
                  </a:cubicBezTo>
                  <a:cubicBezTo>
                    <a:pt x="27" y="13"/>
                    <a:pt x="23" y="15"/>
                    <a:pt x="22" y="18"/>
                  </a:cubicBezTo>
                  <a:cubicBezTo>
                    <a:pt x="22" y="20"/>
                    <a:pt x="23" y="24"/>
                    <a:pt x="23" y="26"/>
                  </a:cubicBezTo>
                  <a:cubicBezTo>
                    <a:pt x="23" y="27"/>
                    <a:pt x="24" y="31"/>
                    <a:pt x="26" y="31"/>
                  </a:cubicBezTo>
                  <a:cubicBezTo>
                    <a:pt x="27" y="31"/>
                    <a:pt x="26" y="34"/>
                    <a:pt x="26" y="34"/>
                  </a:cubicBezTo>
                  <a:cubicBezTo>
                    <a:pt x="26" y="35"/>
                    <a:pt x="27" y="36"/>
                    <a:pt x="27" y="37"/>
                  </a:cubicBezTo>
                  <a:cubicBezTo>
                    <a:pt x="27" y="37"/>
                    <a:pt x="24" y="38"/>
                    <a:pt x="23" y="39"/>
                  </a:cubicBezTo>
                  <a:cubicBezTo>
                    <a:pt x="22" y="39"/>
                    <a:pt x="20" y="41"/>
                    <a:pt x="20" y="42"/>
                  </a:cubicBezTo>
                  <a:cubicBezTo>
                    <a:pt x="20" y="43"/>
                    <a:pt x="17" y="43"/>
                    <a:pt x="16" y="44"/>
                  </a:cubicBezTo>
                  <a:cubicBezTo>
                    <a:pt x="16" y="43"/>
                    <a:pt x="16" y="42"/>
                    <a:pt x="17" y="42"/>
                  </a:cubicBezTo>
                  <a:cubicBezTo>
                    <a:pt x="17" y="41"/>
                    <a:pt x="16" y="39"/>
                    <a:pt x="16" y="39"/>
                  </a:cubicBezTo>
                  <a:cubicBezTo>
                    <a:pt x="15" y="38"/>
                    <a:pt x="15" y="33"/>
                    <a:pt x="14" y="32"/>
                  </a:cubicBezTo>
                  <a:cubicBezTo>
                    <a:pt x="14" y="30"/>
                    <a:pt x="12" y="29"/>
                    <a:pt x="11" y="28"/>
                  </a:cubicBezTo>
                  <a:cubicBezTo>
                    <a:pt x="11" y="28"/>
                    <a:pt x="12" y="26"/>
                    <a:pt x="12" y="26"/>
                  </a:cubicBezTo>
                  <a:cubicBezTo>
                    <a:pt x="12" y="25"/>
                    <a:pt x="9" y="25"/>
                    <a:pt x="9" y="25"/>
                  </a:cubicBezTo>
                  <a:cubicBezTo>
                    <a:pt x="8" y="26"/>
                    <a:pt x="7" y="31"/>
                    <a:pt x="7" y="32"/>
                  </a:cubicBezTo>
                  <a:cubicBezTo>
                    <a:pt x="7" y="34"/>
                    <a:pt x="8" y="36"/>
                    <a:pt x="9" y="36"/>
                  </a:cubicBezTo>
                  <a:cubicBezTo>
                    <a:pt x="9" y="36"/>
                    <a:pt x="9" y="39"/>
                    <a:pt x="8" y="39"/>
                  </a:cubicBezTo>
                  <a:cubicBezTo>
                    <a:pt x="7" y="39"/>
                    <a:pt x="6" y="43"/>
                    <a:pt x="7" y="44"/>
                  </a:cubicBezTo>
                  <a:cubicBezTo>
                    <a:pt x="7" y="45"/>
                    <a:pt x="6" y="46"/>
                    <a:pt x="6" y="47"/>
                  </a:cubicBezTo>
                  <a:cubicBezTo>
                    <a:pt x="5" y="47"/>
                    <a:pt x="9" y="47"/>
                    <a:pt x="11" y="47"/>
                  </a:cubicBezTo>
                  <a:cubicBezTo>
                    <a:pt x="13" y="47"/>
                    <a:pt x="15" y="48"/>
                    <a:pt x="15" y="48"/>
                  </a:cubicBezTo>
                  <a:cubicBezTo>
                    <a:pt x="14" y="48"/>
                    <a:pt x="11" y="49"/>
                    <a:pt x="10" y="50"/>
                  </a:cubicBezTo>
                  <a:cubicBezTo>
                    <a:pt x="10" y="50"/>
                    <a:pt x="7" y="52"/>
                    <a:pt x="7" y="53"/>
                  </a:cubicBezTo>
                  <a:cubicBezTo>
                    <a:pt x="6" y="53"/>
                    <a:pt x="8" y="55"/>
                    <a:pt x="9" y="55"/>
                  </a:cubicBezTo>
                  <a:cubicBezTo>
                    <a:pt x="10" y="55"/>
                    <a:pt x="11" y="58"/>
                    <a:pt x="12" y="59"/>
                  </a:cubicBezTo>
                  <a:cubicBezTo>
                    <a:pt x="12" y="60"/>
                    <a:pt x="12" y="61"/>
                    <a:pt x="12" y="62"/>
                  </a:cubicBezTo>
                  <a:cubicBezTo>
                    <a:pt x="11" y="62"/>
                    <a:pt x="7" y="62"/>
                    <a:pt x="5" y="62"/>
                  </a:cubicBezTo>
                  <a:cubicBezTo>
                    <a:pt x="3" y="63"/>
                    <a:pt x="1" y="66"/>
                    <a:pt x="0" y="68"/>
                  </a:cubicBezTo>
                  <a:cubicBezTo>
                    <a:pt x="0" y="69"/>
                    <a:pt x="1" y="74"/>
                    <a:pt x="1" y="75"/>
                  </a:cubicBezTo>
                  <a:cubicBezTo>
                    <a:pt x="1" y="76"/>
                    <a:pt x="5" y="77"/>
                    <a:pt x="6" y="77"/>
                  </a:cubicBezTo>
                  <a:cubicBezTo>
                    <a:pt x="7" y="78"/>
                    <a:pt x="10" y="77"/>
                    <a:pt x="11" y="78"/>
                  </a:cubicBezTo>
                  <a:cubicBezTo>
                    <a:pt x="12" y="78"/>
                    <a:pt x="14" y="74"/>
                    <a:pt x="15" y="72"/>
                  </a:cubicBezTo>
                  <a:cubicBezTo>
                    <a:pt x="15" y="70"/>
                    <a:pt x="19" y="67"/>
                    <a:pt x="20" y="65"/>
                  </a:cubicBezTo>
                  <a:cubicBezTo>
                    <a:pt x="21" y="64"/>
                    <a:pt x="25" y="64"/>
                    <a:pt x="26" y="63"/>
                  </a:cubicBezTo>
                  <a:cubicBezTo>
                    <a:pt x="27" y="63"/>
                    <a:pt x="26" y="67"/>
                    <a:pt x="27" y="69"/>
                  </a:cubicBezTo>
                  <a:cubicBezTo>
                    <a:pt x="27" y="71"/>
                    <a:pt x="32" y="71"/>
                    <a:pt x="31" y="69"/>
                  </a:cubicBezTo>
                  <a:cubicBezTo>
                    <a:pt x="30" y="67"/>
                    <a:pt x="31" y="66"/>
                    <a:pt x="31" y="66"/>
                  </a:cubicBezTo>
                  <a:cubicBezTo>
                    <a:pt x="32" y="67"/>
                    <a:pt x="36" y="69"/>
                    <a:pt x="36" y="70"/>
                  </a:cubicBezTo>
                  <a:cubicBezTo>
                    <a:pt x="37" y="71"/>
                    <a:pt x="37" y="73"/>
                    <a:pt x="36" y="73"/>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78"/>
            <p:cNvSpPr/>
            <p:nvPr/>
          </p:nvSpPr>
          <p:spPr bwMode="auto">
            <a:xfrm>
              <a:off x="10359677" y="3766398"/>
              <a:ext cx="182020" cy="473250"/>
            </a:xfrm>
            <a:custGeom>
              <a:avLst/>
              <a:gdLst>
                <a:gd name="T0" fmla="*/ 49 w 49"/>
                <a:gd name="T1" fmla="*/ 9 h 128"/>
                <a:gd name="T2" fmla="*/ 47 w 49"/>
                <a:gd name="T3" fmla="*/ 8 h 128"/>
                <a:gd name="T4" fmla="*/ 42 w 49"/>
                <a:gd name="T5" fmla="*/ 3 h 128"/>
                <a:gd name="T6" fmla="*/ 43 w 49"/>
                <a:gd name="T7" fmla="*/ 0 h 128"/>
                <a:gd name="T8" fmla="*/ 35 w 49"/>
                <a:gd name="T9" fmla="*/ 0 h 128"/>
                <a:gd name="T10" fmla="*/ 24 w 49"/>
                <a:gd name="T11" fmla="*/ 2 h 128"/>
                <a:gd name="T12" fmla="*/ 18 w 49"/>
                <a:gd name="T13" fmla="*/ 2 h 128"/>
                <a:gd name="T14" fmla="*/ 14 w 49"/>
                <a:gd name="T15" fmla="*/ 5 h 128"/>
                <a:gd name="T16" fmla="*/ 11 w 49"/>
                <a:gd name="T17" fmla="*/ 14 h 128"/>
                <a:gd name="T18" fmla="*/ 9 w 49"/>
                <a:gd name="T19" fmla="*/ 16 h 128"/>
                <a:gd name="T20" fmla="*/ 8 w 49"/>
                <a:gd name="T21" fmla="*/ 18 h 128"/>
                <a:gd name="T22" fmla="*/ 2 w 49"/>
                <a:gd name="T23" fmla="*/ 29 h 128"/>
                <a:gd name="T24" fmla="*/ 0 w 49"/>
                <a:gd name="T25" fmla="*/ 43 h 128"/>
                <a:gd name="T26" fmla="*/ 4 w 49"/>
                <a:gd name="T27" fmla="*/ 55 h 128"/>
                <a:gd name="T28" fmla="*/ 11 w 49"/>
                <a:gd name="T29" fmla="*/ 63 h 128"/>
                <a:gd name="T30" fmla="*/ 20 w 49"/>
                <a:gd name="T31" fmla="*/ 64 h 128"/>
                <a:gd name="T32" fmla="*/ 25 w 49"/>
                <a:gd name="T33" fmla="*/ 60 h 128"/>
                <a:gd name="T34" fmla="*/ 27 w 49"/>
                <a:gd name="T35" fmla="*/ 60 h 128"/>
                <a:gd name="T36" fmla="*/ 28 w 49"/>
                <a:gd name="T37" fmla="*/ 60 h 128"/>
                <a:gd name="T38" fmla="*/ 33 w 49"/>
                <a:gd name="T39" fmla="*/ 63 h 128"/>
                <a:gd name="T40" fmla="*/ 38 w 49"/>
                <a:gd name="T41" fmla="*/ 63 h 128"/>
                <a:gd name="T42" fmla="*/ 39 w 49"/>
                <a:gd name="T43" fmla="*/ 72 h 128"/>
                <a:gd name="T44" fmla="*/ 40 w 49"/>
                <a:gd name="T45" fmla="*/ 83 h 128"/>
                <a:gd name="T46" fmla="*/ 44 w 49"/>
                <a:gd name="T47" fmla="*/ 93 h 128"/>
                <a:gd name="T48" fmla="*/ 42 w 49"/>
                <a:gd name="T49" fmla="*/ 104 h 128"/>
                <a:gd name="T50" fmla="*/ 46 w 49"/>
                <a:gd name="T51" fmla="*/ 115 h 128"/>
                <a:gd name="T52" fmla="*/ 47 w 49"/>
                <a:gd name="T53" fmla="*/ 123 h 128"/>
                <a:gd name="T54" fmla="*/ 49 w 49"/>
                <a:gd name="T55" fmla="*/ 128 h 128"/>
                <a:gd name="T56" fmla="*/ 49 w 49"/>
                <a:gd name="T57" fmla="*/ 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128">
                  <a:moveTo>
                    <a:pt x="49" y="9"/>
                  </a:moveTo>
                  <a:cubicBezTo>
                    <a:pt x="48" y="8"/>
                    <a:pt x="48" y="8"/>
                    <a:pt x="47" y="8"/>
                  </a:cubicBezTo>
                  <a:cubicBezTo>
                    <a:pt x="45" y="7"/>
                    <a:pt x="43" y="3"/>
                    <a:pt x="42" y="3"/>
                  </a:cubicBezTo>
                  <a:cubicBezTo>
                    <a:pt x="42" y="2"/>
                    <a:pt x="43" y="1"/>
                    <a:pt x="43" y="0"/>
                  </a:cubicBezTo>
                  <a:cubicBezTo>
                    <a:pt x="42" y="0"/>
                    <a:pt x="37" y="0"/>
                    <a:pt x="35" y="0"/>
                  </a:cubicBezTo>
                  <a:cubicBezTo>
                    <a:pt x="34" y="1"/>
                    <a:pt x="26" y="2"/>
                    <a:pt x="24" y="2"/>
                  </a:cubicBezTo>
                  <a:cubicBezTo>
                    <a:pt x="22" y="3"/>
                    <a:pt x="19" y="2"/>
                    <a:pt x="18" y="2"/>
                  </a:cubicBezTo>
                  <a:cubicBezTo>
                    <a:pt x="17" y="2"/>
                    <a:pt x="15" y="5"/>
                    <a:pt x="14" y="5"/>
                  </a:cubicBezTo>
                  <a:cubicBezTo>
                    <a:pt x="13" y="6"/>
                    <a:pt x="11" y="9"/>
                    <a:pt x="11" y="14"/>
                  </a:cubicBezTo>
                  <a:cubicBezTo>
                    <a:pt x="11" y="14"/>
                    <a:pt x="11" y="14"/>
                    <a:pt x="9" y="16"/>
                  </a:cubicBezTo>
                  <a:cubicBezTo>
                    <a:pt x="8" y="18"/>
                    <a:pt x="8" y="18"/>
                    <a:pt x="8" y="18"/>
                  </a:cubicBezTo>
                  <a:cubicBezTo>
                    <a:pt x="6" y="20"/>
                    <a:pt x="3" y="27"/>
                    <a:pt x="2" y="29"/>
                  </a:cubicBezTo>
                  <a:cubicBezTo>
                    <a:pt x="1" y="30"/>
                    <a:pt x="0" y="40"/>
                    <a:pt x="0" y="43"/>
                  </a:cubicBezTo>
                  <a:cubicBezTo>
                    <a:pt x="0" y="46"/>
                    <a:pt x="3" y="53"/>
                    <a:pt x="4" y="55"/>
                  </a:cubicBezTo>
                  <a:cubicBezTo>
                    <a:pt x="5" y="57"/>
                    <a:pt x="10" y="62"/>
                    <a:pt x="11" y="63"/>
                  </a:cubicBezTo>
                  <a:cubicBezTo>
                    <a:pt x="13" y="64"/>
                    <a:pt x="18" y="64"/>
                    <a:pt x="20" y="64"/>
                  </a:cubicBezTo>
                  <a:cubicBezTo>
                    <a:pt x="22" y="64"/>
                    <a:pt x="24" y="62"/>
                    <a:pt x="25" y="60"/>
                  </a:cubicBezTo>
                  <a:cubicBezTo>
                    <a:pt x="25" y="60"/>
                    <a:pt x="25" y="60"/>
                    <a:pt x="27" y="60"/>
                  </a:cubicBezTo>
                  <a:cubicBezTo>
                    <a:pt x="28" y="60"/>
                    <a:pt x="28" y="60"/>
                    <a:pt x="28" y="60"/>
                  </a:cubicBezTo>
                  <a:cubicBezTo>
                    <a:pt x="29" y="62"/>
                    <a:pt x="32" y="63"/>
                    <a:pt x="33" y="63"/>
                  </a:cubicBezTo>
                  <a:cubicBezTo>
                    <a:pt x="34" y="64"/>
                    <a:pt x="37" y="64"/>
                    <a:pt x="38" y="63"/>
                  </a:cubicBezTo>
                  <a:cubicBezTo>
                    <a:pt x="38" y="63"/>
                    <a:pt x="39" y="70"/>
                    <a:pt x="39" y="72"/>
                  </a:cubicBezTo>
                  <a:cubicBezTo>
                    <a:pt x="38" y="74"/>
                    <a:pt x="40" y="81"/>
                    <a:pt x="40" y="83"/>
                  </a:cubicBezTo>
                  <a:cubicBezTo>
                    <a:pt x="41" y="85"/>
                    <a:pt x="43" y="91"/>
                    <a:pt x="44" y="93"/>
                  </a:cubicBezTo>
                  <a:cubicBezTo>
                    <a:pt x="44" y="95"/>
                    <a:pt x="42" y="101"/>
                    <a:pt x="42" y="104"/>
                  </a:cubicBezTo>
                  <a:cubicBezTo>
                    <a:pt x="42" y="106"/>
                    <a:pt x="45" y="113"/>
                    <a:pt x="46" y="115"/>
                  </a:cubicBezTo>
                  <a:cubicBezTo>
                    <a:pt x="47" y="117"/>
                    <a:pt x="47" y="122"/>
                    <a:pt x="47" y="123"/>
                  </a:cubicBezTo>
                  <a:cubicBezTo>
                    <a:pt x="47" y="124"/>
                    <a:pt x="48" y="126"/>
                    <a:pt x="49" y="128"/>
                  </a:cubicBezTo>
                  <a:lnTo>
                    <a:pt x="49" y="9"/>
                  </a:ln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79"/>
            <p:cNvSpPr/>
            <p:nvPr/>
          </p:nvSpPr>
          <p:spPr bwMode="auto">
            <a:xfrm>
              <a:off x="10189793" y="4393350"/>
              <a:ext cx="12136" cy="8090"/>
            </a:xfrm>
            <a:custGeom>
              <a:avLst/>
              <a:gdLst>
                <a:gd name="T0" fmla="*/ 0 w 3"/>
                <a:gd name="T1" fmla="*/ 2 h 2"/>
                <a:gd name="T2" fmla="*/ 3 w 3"/>
                <a:gd name="T3" fmla="*/ 2 h 2"/>
                <a:gd name="T4" fmla="*/ 0 w 3"/>
                <a:gd name="T5" fmla="*/ 2 h 2"/>
              </a:gdLst>
              <a:ahLst/>
              <a:cxnLst>
                <a:cxn ang="0">
                  <a:pos x="T0" y="T1"/>
                </a:cxn>
                <a:cxn ang="0">
                  <a:pos x="T2" y="T3"/>
                </a:cxn>
                <a:cxn ang="0">
                  <a:pos x="T4" y="T5"/>
                </a:cxn>
              </a:cxnLst>
              <a:rect l="0" t="0" r="r" b="b"/>
              <a:pathLst>
                <a:path w="3" h="2">
                  <a:moveTo>
                    <a:pt x="0" y="2"/>
                  </a:moveTo>
                  <a:cubicBezTo>
                    <a:pt x="1" y="2"/>
                    <a:pt x="2" y="2"/>
                    <a:pt x="3" y="2"/>
                  </a:cubicBezTo>
                  <a:cubicBezTo>
                    <a:pt x="3" y="0"/>
                    <a:pt x="0" y="0"/>
                    <a:pt x="0" y="2"/>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80"/>
            <p:cNvSpPr/>
            <p:nvPr/>
          </p:nvSpPr>
          <p:spPr bwMode="auto">
            <a:xfrm>
              <a:off x="10157434" y="3305284"/>
              <a:ext cx="287186" cy="266961"/>
            </a:xfrm>
            <a:custGeom>
              <a:avLst/>
              <a:gdLst>
                <a:gd name="T0" fmla="*/ 61 w 78"/>
                <a:gd name="T1" fmla="*/ 42 h 72"/>
                <a:gd name="T2" fmla="*/ 64 w 78"/>
                <a:gd name="T3" fmla="*/ 40 h 72"/>
                <a:gd name="T4" fmla="*/ 64 w 78"/>
                <a:gd name="T5" fmla="*/ 40 h 72"/>
                <a:gd name="T6" fmla="*/ 64 w 78"/>
                <a:gd name="T7" fmla="*/ 37 h 72"/>
                <a:gd name="T8" fmla="*/ 67 w 78"/>
                <a:gd name="T9" fmla="*/ 31 h 72"/>
                <a:gd name="T10" fmla="*/ 69 w 78"/>
                <a:gd name="T11" fmla="*/ 24 h 72"/>
                <a:gd name="T12" fmla="*/ 69 w 78"/>
                <a:gd name="T13" fmla="*/ 21 h 72"/>
                <a:gd name="T14" fmla="*/ 69 w 78"/>
                <a:gd name="T15" fmla="*/ 20 h 72"/>
                <a:gd name="T16" fmla="*/ 70 w 78"/>
                <a:gd name="T17" fmla="*/ 16 h 72"/>
                <a:gd name="T18" fmla="*/ 73 w 78"/>
                <a:gd name="T19" fmla="*/ 14 h 72"/>
                <a:gd name="T20" fmla="*/ 77 w 78"/>
                <a:gd name="T21" fmla="*/ 12 h 72"/>
                <a:gd name="T22" fmla="*/ 77 w 78"/>
                <a:gd name="T23" fmla="*/ 9 h 72"/>
                <a:gd name="T24" fmla="*/ 73 w 78"/>
                <a:gd name="T25" fmla="*/ 8 h 72"/>
                <a:gd name="T26" fmla="*/ 67 w 78"/>
                <a:gd name="T27" fmla="*/ 8 h 72"/>
                <a:gd name="T28" fmla="*/ 69 w 78"/>
                <a:gd name="T29" fmla="*/ 4 h 72"/>
                <a:gd name="T30" fmla="*/ 67 w 78"/>
                <a:gd name="T31" fmla="*/ 2 h 72"/>
                <a:gd name="T32" fmla="*/ 60 w 78"/>
                <a:gd name="T33" fmla="*/ 1 h 72"/>
                <a:gd name="T34" fmla="*/ 56 w 78"/>
                <a:gd name="T35" fmla="*/ 0 h 72"/>
                <a:gd name="T36" fmla="*/ 48 w 78"/>
                <a:gd name="T37" fmla="*/ 2 h 72"/>
                <a:gd name="T38" fmla="*/ 38 w 78"/>
                <a:gd name="T39" fmla="*/ 2 h 72"/>
                <a:gd name="T40" fmla="*/ 36 w 78"/>
                <a:gd name="T41" fmla="*/ 6 h 72"/>
                <a:gd name="T42" fmla="*/ 28 w 78"/>
                <a:gd name="T43" fmla="*/ 7 h 72"/>
                <a:gd name="T44" fmla="*/ 13 w 78"/>
                <a:gd name="T45" fmla="*/ 11 h 72"/>
                <a:gd name="T46" fmla="*/ 9 w 78"/>
                <a:gd name="T47" fmla="*/ 16 h 72"/>
                <a:gd name="T48" fmla="*/ 6 w 78"/>
                <a:gd name="T49" fmla="*/ 19 h 72"/>
                <a:gd name="T50" fmla="*/ 1 w 78"/>
                <a:gd name="T51" fmla="*/ 20 h 72"/>
                <a:gd name="T52" fmla="*/ 2 w 78"/>
                <a:gd name="T53" fmla="*/ 22 h 72"/>
                <a:gd name="T54" fmla="*/ 4 w 78"/>
                <a:gd name="T55" fmla="*/ 22 h 72"/>
                <a:gd name="T56" fmla="*/ 9 w 78"/>
                <a:gd name="T57" fmla="*/ 23 h 72"/>
                <a:gd name="T58" fmla="*/ 5 w 78"/>
                <a:gd name="T59" fmla="*/ 24 h 72"/>
                <a:gd name="T60" fmla="*/ 5 w 78"/>
                <a:gd name="T61" fmla="*/ 28 h 72"/>
                <a:gd name="T62" fmla="*/ 9 w 78"/>
                <a:gd name="T63" fmla="*/ 28 h 72"/>
                <a:gd name="T64" fmla="*/ 15 w 78"/>
                <a:gd name="T65" fmla="*/ 29 h 72"/>
                <a:gd name="T66" fmla="*/ 18 w 78"/>
                <a:gd name="T67" fmla="*/ 34 h 72"/>
                <a:gd name="T68" fmla="*/ 19 w 78"/>
                <a:gd name="T69" fmla="*/ 39 h 72"/>
                <a:gd name="T70" fmla="*/ 22 w 78"/>
                <a:gd name="T71" fmla="*/ 41 h 72"/>
                <a:gd name="T72" fmla="*/ 21 w 78"/>
                <a:gd name="T73" fmla="*/ 42 h 72"/>
                <a:gd name="T74" fmla="*/ 22 w 78"/>
                <a:gd name="T75" fmla="*/ 46 h 72"/>
                <a:gd name="T76" fmla="*/ 22 w 78"/>
                <a:gd name="T77" fmla="*/ 49 h 72"/>
                <a:gd name="T78" fmla="*/ 21 w 78"/>
                <a:gd name="T79" fmla="*/ 52 h 72"/>
                <a:gd name="T80" fmla="*/ 24 w 78"/>
                <a:gd name="T81" fmla="*/ 63 h 72"/>
                <a:gd name="T82" fmla="*/ 27 w 78"/>
                <a:gd name="T83" fmla="*/ 70 h 72"/>
                <a:gd name="T84" fmla="*/ 31 w 78"/>
                <a:gd name="T85" fmla="*/ 71 h 72"/>
                <a:gd name="T86" fmla="*/ 33 w 78"/>
                <a:gd name="T87" fmla="*/ 70 h 72"/>
                <a:gd name="T88" fmla="*/ 36 w 78"/>
                <a:gd name="T89" fmla="*/ 66 h 72"/>
                <a:gd name="T90" fmla="*/ 39 w 78"/>
                <a:gd name="T91" fmla="*/ 57 h 72"/>
                <a:gd name="T92" fmla="*/ 43 w 78"/>
                <a:gd name="T93" fmla="*/ 56 h 72"/>
                <a:gd name="T94" fmla="*/ 47 w 78"/>
                <a:gd name="T95" fmla="*/ 54 h 72"/>
                <a:gd name="T96" fmla="*/ 53 w 78"/>
                <a:gd name="T97" fmla="*/ 50 h 72"/>
                <a:gd name="T98" fmla="*/ 57 w 78"/>
                <a:gd name="T99" fmla="*/ 45 h 72"/>
                <a:gd name="T100" fmla="*/ 56 w 78"/>
                <a:gd name="T101" fmla="*/ 43 h 72"/>
                <a:gd name="T102" fmla="*/ 55 w 78"/>
                <a:gd name="T103" fmla="*/ 41 h 72"/>
                <a:gd name="T104" fmla="*/ 61 w 78"/>
                <a:gd name="T10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72">
                  <a:moveTo>
                    <a:pt x="61" y="42"/>
                  </a:moveTo>
                  <a:cubicBezTo>
                    <a:pt x="62" y="43"/>
                    <a:pt x="65" y="41"/>
                    <a:pt x="64" y="40"/>
                  </a:cubicBezTo>
                  <a:cubicBezTo>
                    <a:pt x="63" y="40"/>
                    <a:pt x="63" y="40"/>
                    <a:pt x="64" y="40"/>
                  </a:cubicBezTo>
                  <a:cubicBezTo>
                    <a:pt x="64" y="40"/>
                    <a:pt x="65" y="38"/>
                    <a:pt x="64" y="37"/>
                  </a:cubicBezTo>
                  <a:cubicBezTo>
                    <a:pt x="64" y="37"/>
                    <a:pt x="68" y="33"/>
                    <a:pt x="67" y="31"/>
                  </a:cubicBezTo>
                  <a:cubicBezTo>
                    <a:pt x="66" y="28"/>
                    <a:pt x="68" y="25"/>
                    <a:pt x="69" y="24"/>
                  </a:cubicBezTo>
                  <a:cubicBezTo>
                    <a:pt x="71" y="24"/>
                    <a:pt x="70" y="21"/>
                    <a:pt x="69" y="21"/>
                  </a:cubicBezTo>
                  <a:cubicBezTo>
                    <a:pt x="67" y="21"/>
                    <a:pt x="69" y="20"/>
                    <a:pt x="69" y="20"/>
                  </a:cubicBezTo>
                  <a:cubicBezTo>
                    <a:pt x="70" y="19"/>
                    <a:pt x="70" y="16"/>
                    <a:pt x="70" y="16"/>
                  </a:cubicBezTo>
                  <a:cubicBezTo>
                    <a:pt x="70" y="15"/>
                    <a:pt x="72" y="15"/>
                    <a:pt x="73" y="14"/>
                  </a:cubicBezTo>
                  <a:cubicBezTo>
                    <a:pt x="73" y="13"/>
                    <a:pt x="76" y="12"/>
                    <a:pt x="77" y="12"/>
                  </a:cubicBezTo>
                  <a:cubicBezTo>
                    <a:pt x="78" y="11"/>
                    <a:pt x="78" y="9"/>
                    <a:pt x="77" y="9"/>
                  </a:cubicBezTo>
                  <a:cubicBezTo>
                    <a:pt x="76" y="9"/>
                    <a:pt x="74" y="9"/>
                    <a:pt x="73" y="8"/>
                  </a:cubicBezTo>
                  <a:cubicBezTo>
                    <a:pt x="73" y="7"/>
                    <a:pt x="68" y="7"/>
                    <a:pt x="67" y="8"/>
                  </a:cubicBezTo>
                  <a:cubicBezTo>
                    <a:pt x="66" y="8"/>
                    <a:pt x="67" y="5"/>
                    <a:pt x="69" y="4"/>
                  </a:cubicBezTo>
                  <a:cubicBezTo>
                    <a:pt x="70" y="4"/>
                    <a:pt x="69" y="2"/>
                    <a:pt x="67" y="2"/>
                  </a:cubicBezTo>
                  <a:cubicBezTo>
                    <a:pt x="65" y="2"/>
                    <a:pt x="61" y="1"/>
                    <a:pt x="60" y="1"/>
                  </a:cubicBezTo>
                  <a:cubicBezTo>
                    <a:pt x="59" y="1"/>
                    <a:pt x="57" y="0"/>
                    <a:pt x="56" y="0"/>
                  </a:cubicBezTo>
                  <a:cubicBezTo>
                    <a:pt x="55" y="0"/>
                    <a:pt x="50" y="2"/>
                    <a:pt x="48" y="2"/>
                  </a:cubicBezTo>
                  <a:cubicBezTo>
                    <a:pt x="45" y="2"/>
                    <a:pt x="39" y="2"/>
                    <a:pt x="38" y="2"/>
                  </a:cubicBezTo>
                  <a:cubicBezTo>
                    <a:pt x="36" y="3"/>
                    <a:pt x="35" y="5"/>
                    <a:pt x="36" y="6"/>
                  </a:cubicBezTo>
                  <a:cubicBezTo>
                    <a:pt x="36" y="7"/>
                    <a:pt x="30" y="7"/>
                    <a:pt x="28" y="7"/>
                  </a:cubicBezTo>
                  <a:cubicBezTo>
                    <a:pt x="26" y="7"/>
                    <a:pt x="16" y="9"/>
                    <a:pt x="13" y="11"/>
                  </a:cubicBezTo>
                  <a:cubicBezTo>
                    <a:pt x="10" y="12"/>
                    <a:pt x="8" y="16"/>
                    <a:pt x="9" y="16"/>
                  </a:cubicBezTo>
                  <a:cubicBezTo>
                    <a:pt x="10" y="16"/>
                    <a:pt x="8" y="18"/>
                    <a:pt x="6" y="19"/>
                  </a:cubicBezTo>
                  <a:cubicBezTo>
                    <a:pt x="5" y="19"/>
                    <a:pt x="1" y="19"/>
                    <a:pt x="1" y="20"/>
                  </a:cubicBezTo>
                  <a:cubicBezTo>
                    <a:pt x="0" y="21"/>
                    <a:pt x="1" y="22"/>
                    <a:pt x="2" y="22"/>
                  </a:cubicBezTo>
                  <a:cubicBezTo>
                    <a:pt x="2" y="23"/>
                    <a:pt x="3" y="22"/>
                    <a:pt x="4" y="22"/>
                  </a:cubicBezTo>
                  <a:cubicBezTo>
                    <a:pt x="5" y="23"/>
                    <a:pt x="8" y="23"/>
                    <a:pt x="9" y="23"/>
                  </a:cubicBezTo>
                  <a:cubicBezTo>
                    <a:pt x="9" y="23"/>
                    <a:pt x="6" y="24"/>
                    <a:pt x="5" y="24"/>
                  </a:cubicBezTo>
                  <a:cubicBezTo>
                    <a:pt x="3" y="24"/>
                    <a:pt x="3" y="27"/>
                    <a:pt x="5" y="28"/>
                  </a:cubicBezTo>
                  <a:cubicBezTo>
                    <a:pt x="6" y="28"/>
                    <a:pt x="9" y="29"/>
                    <a:pt x="9" y="28"/>
                  </a:cubicBezTo>
                  <a:cubicBezTo>
                    <a:pt x="10" y="28"/>
                    <a:pt x="13" y="29"/>
                    <a:pt x="15" y="29"/>
                  </a:cubicBezTo>
                  <a:cubicBezTo>
                    <a:pt x="17" y="29"/>
                    <a:pt x="18" y="33"/>
                    <a:pt x="18" y="34"/>
                  </a:cubicBezTo>
                  <a:cubicBezTo>
                    <a:pt x="19" y="35"/>
                    <a:pt x="19" y="38"/>
                    <a:pt x="19" y="39"/>
                  </a:cubicBezTo>
                  <a:cubicBezTo>
                    <a:pt x="19" y="40"/>
                    <a:pt x="22" y="41"/>
                    <a:pt x="22" y="41"/>
                  </a:cubicBezTo>
                  <a:cubicBezTo>
                    <a:pt x="23" y="40"/>
                    <a:pt x="22" y="42"/>
                    <a:pt x="21" y="42"/>
                  </a:cubicBezTo>
                  <a:cubicBezTo>
                    <a:pt x="20" y="42"/>
                    <a:pt x="21" y="45"/>
                    <a:pt x="22" y="46"/>
                  </a:cubicBezTo>
                  <a:cubicBezTo>
                    <a:pt x="24" y="46"/>
                    <a:pt x="23" y="48"/>
                    <a:pt x="22" y="49"/>
                  </a:cubicBezTo>
                  <a:cubicBezTo>
                    <a:pt x="21" y="50"/>
                    <a:pt x="22" y="52"/>
                    <a:pt x="21" y="52"/>
                  </a:cubicBezTo>
                  <a:cubicBezTo>
                    <a:pt x="20" y="53"/>
                    <a:pt x="24" y="60"/>
                    <a:pt x="24" y="63"/>
                  </a:cubicBezTo>
                  <a:cubicBezTo>
                    <a:pt x="24" y="67"/>
                    <a:pt x="26" y="70"/>
                    <a:pt x="27" y="70"/>
                  </a:cubicBezTo>
                  <a:cubicBezTo>
                    <a:pt x="28" y="70"/>
                    <a:pt x="30" y="70"/>
                    <a:pt x="31" y="71"/>
                  </a:cubicBezTo>
                  <a:cubicBezTo>
                    <a:pt x="31" y="72"/>
                    <a:pt x="33" y="71"/>
                    <a:pt x="33" y="70"/>
                  </a:cubicBezTo>
                  <a:cubicBezTo>
                    <a:pt x="34" y="69"/>
                    <a:pt x="35" y="68"/>
                    <a:pt x="36" y="66"/>
                  </a:cubicBezTo>
                  <a:cubicBezTo>
                    <a:pt x="37" y="65"/>
                    <a:pt x="38" y="58"/>
                    <a:pt x="39" y="57"/>
                  </a:cubicBezTo>
                  <a:cubicBezTo>
                    <a:pt x="39" y="56"/>
                    <a:pt x="42" y="57"/>
                    <a:pt x="43" y="56"/>
                  </a:cubicBezTo>
                  <a:cubicBezTo>
                    <a:pt x="44" y="56"/>
                    <a:pt x="46" y="54"/>
                    <a:pt x="47" y="54"/>
                  </a:cubicBezTo>
                  <a:cubicBezTo>
                    <a:pt x="47" y="53"/>
                    <a:pt x="52" y="51"/>
                    <a:pt x="53" y="50"/>
                  </a:cubicBezTo>
                  <a:cubicBezTo>
                    <a:pt x="54" y="50"/>
                    <a:pt x="56" y="46"/>
                    <a:pt x="57" y="45"/>
                  </a:cubicBezTo>
                  <a:cubicBezTo>
                    <a:pt x="58" y="44"/>
                    <a:pt x="57" y="44"/>
                    <a:pt x="56" y="43"/>
                  </a:cubicBezTo>
                  <a:cubicBezTo>
                    <a:pt x="54" y="42"/>
                    <a:pt x="55" y="41"/>
                    <a:pt x="55" y="41"/>
                  </a:cubicBezTo>
                  <a:cubicBezTo>
                    <a:pt x="56" y="41"/>
                    <a:pt x="59" y="42"/>
                    <a:pt x="61" y="42"/>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81"/>
            <p:cNvSpPr/>
            <p:nvPr/>
          </p:nvSpPr>
          <p:spPr bwMode="auto">
            <a:xfrm>
              <a:off x="10497203" y="3345733"/>
              <a:ext cx="44495" cy="64718"/>
            </a:xfrm>
            <a:custGeom>
              <a:avLst/>
              <a:gdLst>
                <a:gd name="T0" fmla="*/ 9 w 12"/>
                <a:gd name="T1" fmla="*/ 0 h 18"/>
                <a:gd name="T2" fmla="*/ 6 w 12"/>
                <a:gd name="T3" fmla="*/ 2 h 18"/>
                <a:gd name="T4" fmla="*/ 2 w 12"/>
                <a:gd name="T5" fmla="*/ 2 h 18"/>
                <a:gd name="T6" fmla="*/ 0 w 12"/>
                <a:gd name="T7" fmla="*/ 6 h 18"/>
                <a:gd name="T8" fmla="*/ 2 w 12"/>
                <a:gd name="T9" fmla="*/ 10 h 18"/>
                <a:gd name="T10" fmla="*/ 6 w 12"/>
                <a:gd name="T11" fmla="*/ 9 h 18"/>
                <a:gd name="T12" fmla="*/ 6 w 12"/>
                <a:gd name="T13" fmla="*/ 13 h 18"/>
                <a:gd name="T14" fmla="*/ 7 w 12"/>
                <a:gd name="T15" fmla="*/ 15 h 18"/>
                <a:gd name="T16" fmla="*/ 10 w 12"/>
                <a:gd name="T17" fmla="*/ 18 h 18"/>
                <a:gd name="T18" fmla="*/ 12 w 12"/>
                <a:gd name="T19" fmla="*/ 16 h 18"/>
                <a:gd name="T20" fmla="*/ 12 w 12"/>
                <a:gd name="T21" fmla="*/ 4 h 18"/>
                <a:gd name="T22" fmla="*/ 12 w 12"/>
                <a:gd name="T23" fmla="*/ 4 h 18"/>
                <a:gd name="T24" fmla="*/ 9 w 12"/>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9" y="0"/>
                  </a:moveTo>
                  <a:cubicBezTo>
                    <a:pt x="8" y="0"/>
                    <a:pt x="5" y="1"/>
                    <a:pt x="6" y="2"/>
                  </a:cubicBezTo>
                  <a:cubicBezTo>
                    <a:pt x="6" y="3"/>
                    <a:pt x="4" y="1"/>
                    <a:pt x="2" y="2"/>
                  </a:cubicBezTo>
                  <a:cubicBezTo>
                    <a:pt x="0" y="3"/>
                    <a:pt x="0" y="6"/>
                    <a:pt x="0" y="6"/>
                  </a:cubicBezTo>
                  <a:cubicBezTo>
                    <a:pt x="1" y="7"/>
                    <a:pt x="2" y="9"/>
                    <a:pt x="2" y="10"/>
                  </a:cubicBezTo>
                  <a:cubicBezTo>
                    <a:pt x="2" y="10"/>
                    <a:pt x="5" y="10"/>
                    <a:pt x="6" y="9"/>
                  </a:cubicBezTo>
                  <a:cubicBezTo>
                    <a:pt x="7" y="8"/>
                    <a:pt x="7" y="12"/>
                    <a:pt x="6" y="13"/>
                  </a:cubicBezTo>
                  <a:cubicBezTo>
                    <a:pt x="5" y="13"/>
                    <a:pt x="6" y="15"/>
                    <a:pt x="7" y="15"/>
                  </a:cubicBezTo>
                  <a:cubicBezTo>
                    <a:pt x="8" y="15"/>
                    <a:pt x="10" y="18"/>
                    <a:pt x="10" y="18"/>
                  </a:cubicBezTo>
                  <a:cubicBezTo>
                    <a:pt x="11" y="18"/>
                    <a:pt x="12" y="17"/>
                    <a:pt x="12" y="16"/>
                  </a:cubicBezTo>
                  <a:cubicBezTo>
                    <a:pt x="12" y="4"/>
                    <a:pt x="12" y="4"/>
                    <a:pt x="12" y="4"/>
                  </a:cubicBezTo>
                  <a:cubicBezTo>
                    <a:pt x="12" y="4"/>
                    <a:pt x="12" y="4"/>
                    <a:pt x="12" y="4"/>
                  </a:cubicBezTo>
                  <a:cubicBezTo>
                    <a:pt x="11" y="4"/>
                    <a:pt x="11" y="1"/>
                    <a:pt x="9" y="0"/>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82"/>
            <p:cNvSpPr/>
            <p:nvPr/>
          </p:nvSpPr>
          <p:spPr bwMode="auto">
            <a:xfrm>
              <a:off x="10400126" y="3608647"/>
              <a:ext cx="20226" cy="28315"/>
            </a:xfrm>
            <a:custGeom>
              <a:avLst/>
              <a:gdLst>
                <a:gd name="T0" fmla="*/ 3 w 5"/>
                <a:gd name="T1" fmla="*/ 7 h 7"/>
                <a:gd name="T2" fmla="*/ 5 w 5"/>
                <a:gd name="T3" fmla="*/ 5 h 7"/>
                <a:gd name="T4" fmla="*/ 3 w 5"/>
                <a:gd name="T5" fmla="*/ 0 h 7"/>
                <a:gd name="T6" fmla="*/ 1 w 5"/>
                <a:gd name="T7" fmla="*/ 3 h 7"/>
                <a:gd name="T8" fmla="*/ 0 w 5"/>
                <a:gd name="T9" fmla="*/ 6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cubicBezTo>
                    <a:pt x="4" y="7"/>
                    <a:pt x="5" y="6"/>
                    <a:pt x="5" y="5"/>
                  </a:cubicBezTo>
                  <a:cubicBezTo>
                    <a:pt x="5" y="4"/>
                    <a:pt x="4" y="0"/>
                    <a:pt x="3" y="0"/>
                  </a:cubicBezTo>
                  <a:cubicBezTo>
                    <a:pt x="3" y="0"/>
                    <a:pt x="1" y="3"/>
                    <a:pt x="1" y="3"/>
                  </a:cubicBezTo>
                  <a:cubicBezTo>
                    <a:pt x="0" y="2"/>
                    <a:pt x="0" y="5"/>
                    <a:pt x="0" y="6"/>
                  </a:cubicBezTo>
                  <a:cubicBezTo>
                    <a:pt x="0" y="7"/>
                    <a:pt x="2" y="7"/>
                    <a:pt x="3" y="7"/>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83"/>
            <p:cNvSpPr/>
            <p:nvPr/>
          </p:nvSpPr>
          <p:spPr bwMode="auto">
            <a:xfrm>
              <a:off x="10383947" y="3495391"/>
              <a:ext cx="52584" cy="40449"/>
            </a:xfrm>
            <a:custGeom>
              <a:avLst/>
              <a:gdLst>
                <a:gd name="T0" fmla="*/ 5 w 14"/>
                <a:gd name="T1" fmla="*/ 9 h 11"/>
                <a:gd name="T2" fmla="*/ 8 w 14"/>
                <a:gd name="T3" fmla="*/ 11 h 11"/>
                <a:gd name="T4" fmla="*/ 12 w 14"/>
                <a:gd name="T5" fmla="*/ 9 h 11"/>
                <a:gd name="T6" fmla="*/ 13 w 14"/>
                <a:gd name="T7" fmla="*/ 4 h 11"/>
                <a:gd name="T8" fmla="*/ 8 w 14"/>
                <a:gd name="T9" fmla="*/ 3 h 11"/>
                <a:gd name="T10" fmla="*/ 3 w 14"/>
                <a:gd name="T11" fmla="*/ 1 h 11"/>
                <a:gd name="T12" fmla="*/ 1 w 14"/>
                <a:gd name="T13" fmla="*/ 4 h 11"/>
                <a:gd name="T14" fmla="*/ 2 w 14"/>
                <a:gd name="T15" fmla="*/ 5 h 11"/>
                <a:gd name="T16" fmla="*/ 2 w 14"/>
                <a:gd name="T17" fmla="*/ 7 h 11"/>
                <a:gd name="T18" fmla="*/ 5 w 14"/>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5" y="9"/>
                  </a:moveTo>
                  <a:cubicBezTo>
                    <a:pt x="5" y="10"/>
                    <a:pt x="6" y="11"/>
                    <a:pt x="8" y="11"/>
                  </a:cubicBezTo>
                  <a:cubicBezTo>
                    <a:pt x="9" y="10"/>
                    <a:pt x="11" y="9"/>
                    <a:pt x="12" y="9"/>
                  </a:cubicBezTo>
                  <a:cubicBezTo>
                    <a:pt x="13" y="9"/>
                    <a:pt x="14" y="5"/>
                    <a:pt x="13" y="4"/>
                  </a:cubicBezTo>
                  <a:cubicBezTo>
                    <a:pt x="13" y="3"/>
                    <a:pt x="9" y="3"/>
                    <a:pt x="8" y="3"/>
                  </a:cubicBezTo>
                  <a:cubicBezTo>
                    <a:pt x="7" y="3"/>
                    <a:pt x="4" y="2"/>
                    <a:pt x="3" y="1"/>
                  </a:cubicBezTo>
                  <a:cubicBezTo>
                    <a:pt x="3" y="0"/>
                    <a:pt x="2" y="4"/>
                    <a:pt x="1" y="4"/>
                  </a:cubicBezTo>
                  <a:cubicBezTo>
                    <a:pt x="0" y="4"/>
                    <a:pt x="2" y="5"/>
                    <a:pt x="2" y="5"/>
                  </a:cubicBezTo>
                  <a:cubicBezTo>
                    <a:pt x="2" y="4"/>
                    <a:pt x="2" y="6"/>
                    <a:pt x="2" y="7"/>
                  </a:cubicBezTo>
                  <a:cubicBezTo>
                    <a:pt x="1" y="8"/>
                    <a:pt x="4" y="8"/>
                    <a:pt x="5" y="9"/>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84"/>
            <p:cNvSpPr/>
            <p:nvPr/>
          </p:nvSpPr>
          <p:spPr bwMode="auto">
            <a:xfrm>
              <a:off x="10060358" y="3519660"/>
              <a:ext cx="32359" cy="24269"/>
            </a:xfrm>
            <a:custGeom>
              <a:avLst/>
              <a:gdLst>
                <a:gd name="T0" fmla="*/ 0 w 9"/>
                <a:gd name="T1" fmla="*/ 2 h 6"/>
                <a:gd name="T2" fmla="*/ 2 w 9"/>
                <a:gd name="T3" fmla="*/ 6 h 6"/>
                <a:gd name="T4" fmla="*/ 6 w 9"/>
                <a:gd name="T5" fmla="*/ 2 h 6"/>
                <a:gd name="T6" fmla="*/ 8 w 9"/>
                <a:gd name="T7" fmla="*/ 3 h 6"/>
                <a:gd name="T8" fmla="*/ 3 w 9"/>
                <a:gd name="T9" fmla="*/ 0 h 6"/>
                <a:gd name="T10" fmla="*/ 0 w 9"/>
                <a:gd name="T11" fmla="*/ 2 h 6"/>
              </a:gdLst>
              <a:ahLst/>
              <a:cxnLst>
                <a:cxn ang="0">
                  <a:pos x="T0" y="T1"/>
                </a:cxn>
                <a:cxn ang="0">
                  <a:pos x="T2" y="T3"/>
                </a:cxn>
                <a:cxn ang="0">
                  <a:pos x="T4" y="T5"/>
                </a:cxn>
                <a:cxn ang="0">
                  <a:pos x="T6" y="T7"/>
                </a:cxn>
                <a:cxn ang="0">
                  <a:pos x="T8" y="T9"/>
                </a:cxn>
                <a:cxn ang="0">
                  <a:pos x="T10" y="T11"/>
                </a:cxn>
              </a:cxnLst>
              <a:rect l="0" t="0" r="r" b="b"/>
              <a:pathLst>
                <a:path w="9" h="6">
                  <a:moveTo>
                    <a:pt x="0" y="2"/>
                  </a:moveTo>
                  <a:cubicBezTo>
                    <a:pt x="0" y="3"/>
                    <a:pt x="0" y="6"/>
                    <a:pt x="2" y="6"/>
                  </a:cubicBezTo>
                  <a:cubicBezTo>
                    <a:pt x="3" y="6"/>
                    <a:pt x="5" y="1"/>
                    <a:pt x="6" y="2"/>
                  </a:cubicBezTo>
                  <a:cubicBezTo>
                    <a:pt x="8" y="3"/>
                    <a:pt x="9" y="4"/>
                    <a:pt x="8" y="3"/>
                  </a:cubicBezTo>
                  <a:cubicBezTo>
                    <a:pt x="8" y="3"/>
                    <a:pt x="4" y="1"/>
                    <a:pt x="3" y="0"/>
                  </a:cubicBezTo>
                  <a:cubicBezTo>
                    <a:pt x="3" y="0"/>
                    <a:pt x="1" y="2"/>
                    <a:pt x="0" y="2"/>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85"/>
            <p:cNvSpPr/>
            <p:nvPr/>
          </p:nvSpPr>
          <p:spPr bwMode="auto">
            <a:xfrm>
              <a:off x="10121029" y="3899877"/>
              <a:ext cx="12136" cy="4046"/>
            </a:xfrm>
            <a:custGeom>
              <a:avLst/>
              <a:gdLst>
                <a:gd name="T0" fmla="*/ 0 w 4"/>
                <a:gd name="T1" fmla="*/ 2 h 2"/>
                <a:gd name="T2" fmla="*/ 3 w 4"/>
                <a:gd name="T3" fmla="*/ 1 h 2"/>
                <a:gd name="T4" fmla="*/ 3 w 4"/>
                <a:gd name="T5" fmla="*/ 0 h 2"/>
                <a:gd name="T6" fmla="*/ 0 w 4"/>
                <a:gd name="T7" fmla="*/ 2 h 2"/>
              </a:gdLst>
              <a:ahLst/>
              <a:cxnLst>
                <a:cxn ang="0">
                  <a:pos x="T0" y="T1"/>
                </a:cxn>
                <a:cxn ang="0">
                  <a:pos x="T2" y="T3"/>
                </a:cxn>
                <a:cxn ang="0">
                  <a:pos x="T4" y="T5"/>
                </a:cxn>
                <a:cxn ang="0">
                  <a:pos x="T6" y="T7"/>
                </a:cxn>
              </a:cxnLst>
              <a:rect l="0" t="0" r="r" b="b"/>
              <a:pathLst>
                <a:path w="4" h="2">
                  <a:moveTo>
                    <a:pt x="0" y="2"/>
                  </a:moveTo>
                  <a:cubicBezTo>
                    <a:pt x="0" y="2"/>
                    <a:pt x="3" y="2"/>
                    <a:pt x="3" y="1"/>
                  </a:cubicBezTo>
                  <a:cubicBezTo>
                    <a:pt x="4" y="1"/>
                    <a:pt x="3" y="0"/>
                    <a:pt x="3" y="0"/>
                  </a:cubicBezTo>
                  <a:cubicBezTo>
                    <a:pt x="2" y="0"/>
                    <a:pt x="0" y="1"/>
                    <a:pt x="0" y="2"/>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86"/>
            <p:cNvSpPr/>
            <p:nvPr/>
          </p:nvSpPr>
          <p:spPr bwMode="auto">
            <a:xfrm>
              <a:off x="10023953" y="3867518"/>
              <a:ext cx="88987" cy="36405"/>
            </a:xfrm>
            <a:custGeom>
              <a:avLst/>
              <a:gdLst>
                <a:gd name="T0" fmla="*/ 14 w 24"/>
                <a:gd name="T1" fmla="*/ 5 h 10"/>
                <a:gd name="T2" fmla="*/ 15 w 24"/>
                <a:gd name="T3" fmla="*/ 8 h 10"/>
                <a:gd name="T4" fmla="*/ 19 w 24"/>
                <a:gd name="T5" fmla="*/ 10 h 10"/>
                <a:gd name="T6" fmla="*/ 23 w 24"/>
                <a:gd name="T7" fmla="*/ 9 h 10"/>
                <a:gd name="T8" fmla="*/ 20 w 24"/>
                <a:gd name="T9" fmla="*/ 5 h 10"/>
                <a:gd name="T10" fmla="*/ 16 w 24"/>
                <a:gd name="T11" fmla="*/ 3 h 10"/>
                <a:gd name="T12" fmla="*/ 12 w 24"/>
                <a:gd name="T13" fmla="*/ 1 h 10"/>
                <a:gd name="T14" fmla="*/ 5 w 24"/>
                <a:gd name="T15" fmla="*/ 0 h 10"/>
                <a:gd name="T16" fmla="*/ 1 w 24"/>
                <a:gd name="T17" fmla="*/ 2 h 10"/>
                <a:gd name="T18" fmla="*/ 4 w 24"/>
                <a:gd name="T19" fmla="*/ 3 h 10"/>
                <a:gd name="T20" fmla="*/ 10 w 24"/>
                <a:gd name="T21" fmla="*/ 4 h 10"/>
                <a:gd name="T22" fmla="*/ 14 w 24"/>
                <a:gd name="T2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0">
                  <a:moveTo>
                    <a:pt x="14" y="5"/>
                  </a:moveTo>
                  <a:cubicBezTo>
                    <a:pt x="15" y="5"/>
                    <a:pt x="15" y="7"/>
                    <a:pt x="15" y="8"/>
                  </a:cubicBezTo>
                  <a:cubicBezTo>
                    <a:pt x="15" y="9"/>
                    <a:pt x="19" y="9"/>
                    <a:pt x="19" y="10"/>
                  </a:cubicBezTo>
                  <a:cubicBezTo>
                    <a:pt x="20" y="10"/>
                    <a:pt x="21" y="9"/>
                    <a:pt x="23" y="9"/>
                  </a:cubicBezTo>
                  <a:cubicBezTo>
                    <a:pt x="24" y="9"/>
                    <a:pt x="22" y="5"/>
                    <a:pt x="20" y="5"/>
                  </a:cubicBezTo>
                  <a:cubicBezTo>
                    <a:pt x="18" y="5"/>
                    <a:pt x="16" y="3"/>
                    <a:pt x="16" y="3"/>
                  </a:cubicBezTo>
                  <a:cubicBezTo>
                    <a:pt x="15" y="3"/>
                    <a:pt x="13" y="1"/>
                    <a:pt x="12" y="1"/>
                  </a:cubicBezTo>
                  <a:cubicBezTo>
                    <a:pt x="12" y="0"/>
                    <a:pt x="6" y="0"/>
                    <a:pt x="5" y="0"/>
                  </a:cubicBezTo>
                  <a:cubicBezTo>
                    <a:pt x="3" y="0"/>
                    <a:pt x="1" y="1"/>
                    <a:pt x="1" y="2"/>
                  </a:cubicBezTo>
                  <a:cubicBezTo>
                    <a:pt x="0" y="3"/>
                    <a:pt x="4" y="3"/>
                    <a:pt x="4" y="3"/>
                  </a:cubicBezTo>
                  <a:cubicBezTo>
                    <a:pt x="5" y="2"/>
                    <a:pt x="9" y="3"/>
                    <a:pt x="10" y="4"/>
                  </a:cubicBezTo>
                  <a:cubicBezTo>
                    <a:pt x="11" y="5"/>
                    <a:pt x="13" y="6"/>
                    <a:pt x="14" y="5"/>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87"/>
            <p:cNvSpPr/>
            <p:nvPr/>
          </p:nvSpPr>
          <p:spPr bwMode="auto">
            <a:xfrm>
              <a:off x="10056312" y="3899877"/>
              <a:ext cx="16179" cy="4046"/>
            </a:xfrm>
            <a:custGeom>
              <a:avLst/>
              <a:gdLst>
                <a:gd name="T0" fmla="*/ 0 w 4"/>
                <a:gd name="T1" fmla="*/ 2 h 2"/>
                <a:gd name="T2" fmla="*/ 3 w 4"/>
                <a:gd name="T3" fmla="*/ 2 h 2"/>
                <a:gd name="T4" fmla="*/ 3 w 4"/>
                <a:gd name="T5" fmla="*/ 1 h 2"/>
                <a:gd name="T6" fmla="*/ 0 w 4"/>
                <a:gd name="T7" fmla="*/ 2 h 2"/>
              </a:gdLst>
              <a:ahLst/>
              <a:cxnLst>
                <a:cxn ang="0">
                  <a:pos x="T0" y="T1"/>
                </a:cxn>
                <a:cxn ang="0">
                  <a:pos x="T2" y="T3"/>
                </a:cxn>
                <a:cxn ang="0">
                  <a:pos x="T4" y="T5"/>
                </a:cxn>
                <a:cxn ang="0">
                  <a:pos x="T6" y="T7"/>
                </a:cxn>
              </a:cxnLst>
              <a:rect l="0" t="0" r="r" b="b"/>
              <a:pathLst>
                <a:path w="4" h="2">
                  <a:moveTo>
                    <a:pt x="0" y="2"/>
                  </a:moveTo>
                  <a:cubicBezTo>
                    <a:pt x="0" y="2"/>
                    <a:pt x="2" y="2"/>
                    <a:pt x="3" y="2"/>
                  </a:cubicBezTo>
                  <a:cubicBezTo>
                    <a:pt x="4" y="2"/>
                    <a:pt x="4" y="2"/>
                    <a:pt x="3" y="1"/>
                  </a:cubicBezTo>
                  <a:cubicBezTo>
                    <a:pt x="2" y="0"/>
                    <a:pt x="0" y="1"/>
                    <a:pt x="0" y="2"/>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88"/>
            <p:cNvSpPr/>
            <p:nvPr/>
          </p:nvSpPr>
          <p:spPr bwMode="auto">
            <a:xfrm>
              <a:off x="10056312" y="3855385"/>
              <a:ext cx="8090" cy="4046"/>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1"/>
                    <a:pt x="0" y="1"/>
                  </a:cubicBezTo>
                  <a:cubicBezTo>
                    <a:pt x="0" y="2"/>
                    <a:pt x="1" y="2"/>
                    <a:pt x="1" y="2"/>
                  </a:cubicBezTo>
                  <a:cubicBezTo>
                    <a:pt x="2" y="2"/>
                    <a:pt x="2" y="0"/>
                    <a:pt x="2" y="0"/>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9"/>
            <p:cNvSpPr/>
            <p:nvPr/>
          </p:nvSpPr>
          <p:spPr bwMode="auto">
            <a:xfrm>
              <a:off x="10076537" y="3851339"/>
              <a:ext cx="4046" cy="8090"/>
            </a:xfrm>
            <a:custGeom>
              <a:avLst/>
              <a:gdLst>
                <a:gd name="T0" fmla="*/ 2 w 2"/>
                <a:gd name="T1" fmla="*/ 1 h 3"/>
                <a:gd name="T2" fmla="*/ 0 w 2"/>
                <a:gd name="T3" fmla="*/ 0 h 3"/>
                <a:gd name="T4" fmla="*/ 0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1" y="0"/>
                    <a:pt x="0" y="0"/>
                  </a:cubicBezTo>
                  <a:cubicBezTo>
                    <a:pt x="0" y="0"/>
                    <a:pt x="0" y="1"/>
                    <a:pt x="0" y="2"/>
                  </a:cubicBezTo>
                  <a:cubicBezTo>
                    <a:pt x="0" y="3"/>
                    <a:pt x="2" y="2"/>
                    <a:pt x="2" y="1"/>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0"/>
            <p:cNvSpPr/>
            <p:nvPr/>
          </p:nvSpPr>
          <p:spPr bwMode="auto">
            <a:xfrm>
              <a:off x="10084627" y="3859429"/>
              <a:ext cx="16179" cy="20226"/>
            </a:xfrm>
            <a:custGeom>
              <a:avLst/>
              <a:gdLst>
                <a:gd name="T0" fmla="*/ 3 w 4"/>
                <a:gd name="T1" fmla="*/ 5 h 5"/>
                <a:gd name="T2" fmla="*/ 4 w 4"/>
                <a:gd name="T3" fmla="*/ 3 h 5"/>
                <a:gd name="T4" fmla="*/ 1 w 4"/>
                <a:gd name="T5" fmla="*/ 1 h 5"/>
                <a:gd name="T6" fmla="*/ 0 w 4"/>
                <a:gd name="T7" fmla="*/ 2 h 5"/>
                <a:gd name="T8" fmla="*/ 1 w 4"/>
                <a:gd name="T9" fmla="*/ 3 h 5"/>
                <a:gd name="T10" fmla="*/ 3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3" y="5"/>
                  </a:moveTo>
                  <a:cubicBezTo>
                    <a:pt x="4" y="4"/>
                    <a:pt x="4" y="3"/>
                    <a:pt x="4" y="3"/>
                  </a:cubicBezTo>
                  <a:cubicBezTo>
                    <a:pt x="3" y="3"/>
                    <a:pt x="2" y="1"/>
                    <a:pt x="1" y="1"/>
                  </a:cubicBezTo>
                  <a:cubicBezTo>
                    <a:pt x="1" y="0"/>
                    <a:pt x="0" y="2"/>
                    <a:pt x="0" y="2"/>
                  </a:cubicBezTo>
                  <a:cubicBezTo>
                    <a:pt x="0" y="3"/>
                    <a:pt x="0" y="4"/>
                    <a:pt x="1" y="3"/>
                  </a:cubicBezTo>
                  <a:cubicBezTo>
                    <a:pt x="1" y="3"/>
                    <a:pt x="2" y="5"/>
                    <a:pt x="3" y="5"/>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91"/>
            <p:cNvSpPr/>
            <p:nvPr/>
          </p:nvSpPr>
          <p:spPr bwMode="auto">
            <a:xfrm>
              <a:off x="10121029" y="3402361"/>
              <a:ext cx="4046" cy="4046"/>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92"/>
            <p:cNvSpPr/>
            <p:nvPr/>
          </p:nvSpPr>
          <p:spPr bwMode="auto">
            <a:xfrm>
              <a:off x="10193837" y="3628873"/>
              <a:ext cx="4046" cy="404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1" y="1"/>
                  </a:cubicBezTo>
                  <a:lnTo>
                    <a:pt x="1" y="0"/>
                  </a:ln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93"/>
            <p:cNvSpPr/>
            <p:nvPr/>
          </p:nvSpPr>
          <p:spPr bwMode="auto">
            <a:xfrm>
              <a:off x="10485067" y="2957426"/>
              <a:ext cx="186064" cy="186064"/>
            </a:xfrm>
            <a:custGeom>
              <a:avLst/>
              <a:gdLst>
                <a:gd name="T0" fmla="*/ 23 w 46"/>
                <a:gd name="T1" fmla="*/ 0 h 46"/>
                <a:gd name="T2" fmla="*/ 21 w 46"/>
                <a:gd name="T3" fmla="*/ 20 h 46"/>
                <a:gd name="T4" fmla="*/ 0 w 46"/>
                <a:gd name="T5" fmla="*/ 23 h 46"/>
                <a:gd name="T6" fmla="*/ 21 w 46"/>
                <a:gd name="T7" fmla="*/ 26 h 46"/>
                <a:gd name="T8" fmla="*/ 23 w 46"/>
                <a:gd name="T9" fmla="*/ 46 h 46"/>
                <a:gd name="T10" fmla="*/ 27 w 46"/>
                <a:gd name="T11" fmla="*/ 26 h 46"/>
                <a:gd name="T12" fmla="*/ 46 w 46"/>
                <a:gd name="T13" fmla="*/ 23 h 46"/>
                <a:gd name="T14" fmla="*/ 27 w 46"/>
                <a:gd name="T15" fmla="*/ 20 h 46"/>
                <a:gd name="T16" fmla="*/ 23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0"/>
                  </a:moveTo>
                  <a:lnTo>
                    <a:pt x="21" y="20"/>
                  </a:lnTo>
                  <a:lnTo>
                    <a:pt x="0" y="23"/>
                  </a:lnTo>
                  <a:lnTo>
                    <a:pt x="21" y="26"/>
                  </a:lnTo>
                  <a:lnTo>
                    <a:pt x="23" y="46"/>
                  </a:lnTo>
                  <a:lnTo>
                    <a:pt x="27" y="26"/>
                  </a:lnTo>
                  <a:lnTo>
                    <a:pt x="46" y="23"/>
                  </a:lnTo>
                  <a:lnTo>
                    <a:pt x="27" y="20"/>
                  </a:lnTo>
                  <a:lnTo>
                    <a:pt x="23" y="0"/>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94"/>
            <p:cNvSpPr/>
            <p:nvPr/>
          </p:nvSpPr>
          <p:spPr bwMode="auto">
            <a:xfrm>
              <a:off x="9756992" y="3252700"/>
              <a:ext cx="182020" cy="186064"/>
            </a:xfrm>
            <a:custGeom>
              <a:avLst/>
              <a:gdLst>
                <a:gd name="T0" fmla="*/ 23 w 45"/>
                <a:gd name="T1" fmla="*/ 0 h 46"/>
                <a:gd name="T2" fmla="*/ 19 w 45"/>
                <a:gd name="T3" fmla="*/ 20 h 46"/>
                <a:gd name="T4" fmla="*/ 0 w 45"/>
                <a:gd name="T5" fmla="*/ 23 h 46"/>
                <a:gd name="T6" fmla="*/ 19 w 45"/>
                <a:gd name="T7" fmla="*/ 27 h 46"/>
                <a:gd name="T8" fmla="*/ 23 w 45"/>
                <a:gd name="T9" fmla="*/ 46 h 46"/>
                <a:gd name="T10" fmla="*/ 25 w 45"/>
                <a:gd name="T11" fmla="*/ 27 h 46"/>
                <a:gd name="T12" fmla="*/ 45 w 45"/>
                <a:gd name="T13" fmla="*/ 23 h 46"/>
                <a:gd name="T14" fmla="*/ 25 w 45"/>
                <a:gd name="T15" fmla="*/ 20 h 46"/>
                <a:gd name="T16" fmla="*/ 23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23" y="0"/>
                  </a:moveTo>
                  <a:lnTo>
                    <a:pt x="19" y="20"/>
                  </a:lnTo>
                  <a:lnTo>
                    <a:pt x="0" y="23"/>
                  </a:lnTo>
                  <a:lnTo>
                    <a:pt x="19" y="27"/>
                  </a:lnTo>
                  <a:lnTo>
                    <a:pt x="23" y="46"/>
                  </a:lnTo>
                  <a:lnTo>
                    <a:pt x="25" y="27"/>
                  </a:lnTo>
                  <a:lnTo>
                    <a:pt x="45" y="23"/>
                  </a:lnTo>
                  <a:lnTo>
                    <a:pt x="25" y="20"/>
                  </a:lnTo>
                  <a:lnTo>
                    <a:pt x="23" y="0"/>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95"/>
            <p:cNvSpPr/>
            <p:nvPr/>
          </p:nvSpPr>
          <p:spPr bwMode="auto">
            <a:xfrm>
              <a:off x="10784386" y="2896752"/>
              <a:ext cx="97077" cy="93033"/>
            </a:xfrm>
            <a:custGeom>
              <a:avLst/>
              <a:gdLst>
                <a:gd name="T0" fmla="*/ 12 w 24"/>
                <a:gd name="T1" fmla="*/ 0 h 23"/>
                <a:gd name="T2" fmla="*/ 10 w 24"/>
                <a:gd name="T3" fmla="*/ 10 h 23"/>
                <a:gd name="T4" fmla="*/ 0 w 24"/>
                <a:gd name="T5" fmla="*/ 11 h 23"/>
                <a:gd name="T6" fmla="*/ 10 w 24"/>
                <a:gd name="T7" fmla="*/ 13 h 23"/>
                <a:gd name="T8" fmla="*/ 12 w 24"/>
                <a:gd name="T9" fmla="*/ 23 h 23"/>
                <a:gd name="T10" fmla="*/ 14 w 24"/>
                <a:gd name="T11" fmla="*/ 13 h 23"/>
                <a:gd name="T12" fmla="*/ 24 w 24"/>
                <a:gd name="T13" fmla="*/ 11 h 23"/>
                <a:gd name="T14" fmla="*/ 14 w 24"/>
                <a:gd name="T15" fmla="*/ 10 h 23"/>
                <a:gd name="T16" fmla="*/ 12 w 2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12" y="0"/>
                  </a:moveTo>
                  <a:lnTo>
                    <a:pt x="10" y="10"/>
                  </a:lnTo>
                  <a:lnTo>
                    <a:pt x="0" y="11"/>
                  </a:lnTo>
                  <a:lnTo>
                    <a:pt x="10" y="13"/>
                  </a:lnTo>
                  <a:lnTo>
                    <a:pt x="12" y="23"/>
                  </a:lnTo>
                  <a:lnTo>
                    <a:pt x="14" y="13"/>
                  </a:lnTo>
                  <a:lnTo>
                    <a:pt x="24" y="11"/>
                  </a:lnTo>
                  <a:lnTo>
                    <a:pt x="14" y="10"/>
                  </a:lnTo>
                  <a:lnTo>
                    <a:pt x="12" y="0"/>
                  </a:ln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96"/>
            <p:cNvSpPr/>
            <p:nvPr/>
          </p:nvSpPr>
          <p:spPr bwMode="auto">
            <a:xfrm>
              <a:off x="9534526" y="4118300"/>
              <a:ext cx="182020" cy="182020"/>
            </a:xfrm>
            <a:custGeom>
              <a:avLst/>
              <a:gdLst>
                <a:gd name="T0" fmla="*/ 22 w 45"/>
                <a:gd name="T1" fmla="*/ 0 h 45"/>
                <a:gd name="T2" fmla="*/ 19 w 45"/>
                <a:gd name="T3" fmla="*/ 19 h 45"/>
                <a:gd name="T4" fmla="*/ 0 w 45"/>
                <a:gd name="T5" fmla="*/ 22 h 45"/>
                <a:gd name="T6" fmla="*/ 19 w 45"/>
                <a:gd name="T7" fmla="*/ 26 h 45"/>
                <a:gd name="T8" fmla="*/ 22 w 45"/>
                <a:gd name="T9" fmla="*/ 45 h 45"/>
                <a:gd name="T10" fmla="*/ 25 w 45"/>
                <a:gd name="T11" fmla="*/ 26 h 45"/>
                <a:gd name="T12" fmla="*/ 45 w 45"/>
                <a:gd name="T13" fmla="*/ 22 h 45"/>
                <a:gd name="T14" fmla="*/ 25 w 45"/>
                <a:gd name="T15" fmla="*/ 19 h 45"/>
                <a:gd name="T16" fmla="*/ 22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22" y="0"/>
                  </a:moveTo>
                  <a:lnTo>
                    <a:pt x="19" y="19"/>
                  </a:lnTo>
                  <a:lnTo>
                    <a:pt x="0" y="22"/>
                  </a:lnTo>
                  <a:lnTo>
                    <a:pt x="19" y="26"/>
                  </a:lnTo>
                  <a:lnTo>
                    <a:pt x="22" y="45"/>
                  </a:lnTo>
                  <a:lnTo>
                    <a:pt x="25" y="26"/>
                  </a:lnTo>
                  <a:lnTo>
                    <a:pt x="45" y="22"/>
                  </a:lnTo>
                  <a:lnTo>
                    <a:pt x="25" y="19"/>
                  </a:lnTo>
                  <a:lnTo>
                    <a:pt x="22" y="0"/>
                  </a:ln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97"/>
            <p:cNvSpPr/>
            <p:nvPr/>
          </p:nvSpPr>
          <p:spPr bwMode="auto">
            <a:xfrm>
              <a:off x="9866204" y="4409530"/>
              <a:ext cx="97077" cy="93033"/>
            </a:xfrm>
            <a:custGeom>
              <a:avLst/>
              <a:gdLst>
                <a:gd name="T0" fmla="*/ 12 w 24"/>
                <a:gd name="T1" fmla="*/ 0 h 23"/>
                <a:gd name="T2" fmla="*/ 10 w 24"/>
                <a:gd name="T3" fmla="*/ 10 h 23"/>
                <a:gd name="T4" fmla="*/ 0 w 24"/>
                <a:gd name="T5" fmla="*/ 12 h 23"/>
                <a:gd name="T6" fmla="*/ 10 w 24"/>
                <a:gd name="T7" fmla="*/ 13 h 23"/>
                <a:gd name="T8" fmla="*/ 12 w 24"/>
                <a:gd name="T9" fmla="*/ 23 h 23"/>
                <a:gd name="T10" fmla="*/ 14 w 24"/>
                <a:gd name="T11" fmla="*/ 13 h 23"/>
                <a:gd name="T12" fmla="*/ 24 w 24"/>
                <a:gd name="T13" fmla="*/ 12 h 23"/>
                <a:gd name="T14" fmla="*/ 14 w 24"/>
                <a:gd name="T15" fmla="*/ 10 h 23"/>
                <a:gd name="T16" fmla="*/ 12 w 2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12" y="0"/>
                  </a:moveTo>
                  <a:lnTo>
                    <a:pt x="10" y="10"/>
                  </a:lnTo>
                  <a:lnTo>
                    <a:pt x="0" y="12"/>
                  </a:lnTo>
                  <a:lnTo>
                    <a:pt x="10" y="13"/>
                  </a:lnTo>
                  <a:lnTo>
                    <a:pt x="12" y="23"/>
                  </a:lnTo>
                  <a:lnTo>
                    <a:pt x="14" y="13"/>
                  </a:lnTo>
                  <a:lnTo>
                    <a:pt x="24" y="12"/>
                  </a:lnTo>
                  <a:lnTo>
                    <a:pt x="14" y="10"/>
                  </a:lnTo>
                  <a:lnTo>
                    <a:pt x="12" y="0"/>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98"/>
            <p:cNvSpPr/>
            <p:nvPr/>
          </p:nvSpPr>
          <p:spPr bwMode="auto">
            <a:xfrm>
              <a:off x="11281905" y="4053582"/>
              <a:ext cx="182020" cy="182020"/>
            </a:xfrm>
            <a:custGeom>
              <a:avLst/>
              <a:gdLst>
                <a:gd name="T0" fmla="*/ 22 w 45"/>
                <a:gd name="T1" fmla="*/ 0 h 45"/>
                <a:gd name="T2" fmla="*/ 19 w 45"/>
                <a:gd name="T3" fmla="*/ 19 h 45"/>
                <a:gd name="T4" fmla="*/ 0 w 45"/>
                <a:gd name="T5" fmla="*/ 22 h 45"/>
                <a:gd name="T6" fmla="*/ 19 w 45"/>
                <a:gd name="T7" fmla="*/ 26 h 45"/>
                <a:gd name="T8" fmla="*/ 22 w 45"/>
                <a:gd name="T9" fmla="*/ 45 h 45"/>
                <a:gd name="T10" fmla="*/ 26 w 45"/>
                <a:gd name="T11" fmla="*/ 26 h 45"/>
                <a:gd name="T12" fmla="*/ 45 w 45"/>
                <a:gd name="T13" fmla="*/ 22 h 45"/>
                <a:gd name="T14" fmla="*/ 26 w 45"/>
                <a:gd name="T15" fmla="*/ 19 h 45"/>
                <a:gd name="T16" fmla="*/ 22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22" y="0"/>
                  </a:moveTo>
                  <a:lnTo>
                    <a:pt x="19" y="19"/>
                  </a:lnTo>
                  <a:lnTo>
                    <a:pt x="0" y="22"/>
                  </a:lnTo>
                  <a:lnTo>
                    <a:pt x="19" y="26"/>
                  </a:lnTo>
                  <a:lnTo>
                    <a:pt x="22" y="45"/>
                  </a:lnTo>
                  <a:lnTo>
                    <a:pt x="26" y="26"/>
                  </a:lnTo>
                  <a:lnTo>
                    <a:pt x="45" y="22"/>
                  </a:lnTo>
                  <a:lnTo>
                    <a:pt x="26" y="19"/>
                  </a:lnTo>
                  <a:lnTo>
                    <a:pt x="22" y="0"/>
                  </a:lnTo>
                  <a:close/>
                </a:path>
              </a:pathLst>
            </a:custGeom>
            <a:solidFill>
              <a:srgbClr val="A6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99"/>
            <p:cNvSpPr/>
            <p:nvPr/>
          </p:nvSpPr>
          <p:spPr bwMode="auto">
            <a:xfrm>
              <a:off x="11180783" y="4490427"/>
              <a:ext cx="97077" cy="93033"/>
            </a:xfrm>
            <a:custGeom>
              <a:avLst/>
              <a:gdLst>
                <a:gd name="T0" fmla="*/ 12 w 24"/>
                <a:gd name="T1" fmla="*/ 0 h 23"/>
                <a:gd name="T2" fmla="*/ 10 w 24"/>
                <a:gd name="T3" fmla="*/ 11 h 23"/>
                <a:gd name="T4" fmla="*/ 0 w 24"/>
                <a:gd name="T5" fmla="*/ 12 h 23"/>
                <a:gd name="T6" fmla="*/ 10 w 24"/>
                <a:gd name="T7" fmla="*/ 13 h 23"/>
                <a:gd name="T8" fmla="*/ 12 w 24"/>
                <a:gd name="T9" fmla="*/ 23 h 23"/>
                <a:gd name="T10" fmla="*/ 14 w 24"/>
                <a:gd name="T11" fmla="*/ 13 h 23"/>
                <a:gd name="T12" fmla="*/ 24 w 24"/>
                <a:gd name="T13" fmla="*/ 12 h 23"/>
                <a:gd name="T14" fmla="*/ 14 w 24"/>
                <a:gd name="T15" fmla="*/ 11 h 23"/>
                <a:gd name="T16" fmla="*/ 12 w 2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12" y="0"/>
                  </a:moveTo>
                  <a:lnTo>
                    <a:pt x="10" y="11"/>
                  </a:lnTo>
                  <a:lnTo>
                    <a:pt x="0" y="12"/>
                  </a:lnTo>
                  <a:lnTo>
                    <a:pt x="10" y="13"/>
                  </a:lnTo>
                  <a:lnTo>
                    <a:pt x="12" y="23"/>
                  </a:lnTo>
                  <a:lnTo>
                    <a:pt x="14" y="13"/>
                  </a:lnTo>
                  <a:lnTo>
                    <a:pt x="24" y="12"/>
                  </a:lnTo>
                  <a:lnTo>
                    <a:pt x="14" y="11"/>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00"/>
            <p:cNvSpPr/>
            <p:nvPr/>
          </p:nvSpPr>
          <p:spPr bwMode="auto">
            <a:xfrm>
              <a:off x="9663962" y="3665275"/>
              <a:ext cx="97077" cy="97077"/>
            </a:xfrm>
            <a:custGeom>
              <a:avLst/>
              <a:gdLst>
                <a:gd name="T0" fmla="*/ 12 w 24"/>
                <a:gd name="T1" fmla="*/ 0 h 24"/>
                <a:gd name="T2" fmla="*/ 10 w 24"/>
                <a:gd name="T3" fmla="*/ 10 h 24"/>
                <a:gd name="T4" fmla="*/ 0 w 24"/>
                <a:gd name="T5" fmla="*/ 12 h 24"/>
                <a:gd name="T6" fmla="*/ 10 w 24"/>
                <a:gd name="T7" fmla="*/ 14 h 24"/>
                <a:gd name="T8" fmla="*/ 12 w 24"/>
                <a:gd name="T9" fmla="*/ 24 h 24"/>
                <a:gd name="T10" fmla="*/ 14 w 24"/>
                <a:gd name="T11" fmla="*/ 14 h 24"/>
                <a:gd name="T12" fmla="*/ 24 w 24"/>
                <a:gd name="T13" fmla="*/ 12 h 24"/>
                <a:gd name="T14" fmla="*/ 14 w 24"/>
                <a:gd name="T15" fmla="*/ 10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lnTo>
                    <a:pt x="10" y="10"/>
                  </a:lnTo>
                  <a:lnTo>
                    <a:pt x="0" y="12"/>
                  </a:lnTo>
                  <a:lnTo>
                    <a:pt x="10" y="14"/>
                  </a:lnTo>
                  <a:lnTo>
                    <a:pt x="12" y="24"/>
                  </a:lnTo>
                  <a:lnTo>
                    <a:pt x="14" y="14"/>
                  </a:lnTo>
                  <a:lnTo>
                    <a:pt x="24" y="12"/>
                  </a:lnTo>
                  <a:lnTo>
                    <a:pt x="14" y="10"/>
                  </a:lnTo>
                  <a:lnTo>
                    <a:pt x="12" y="0"/>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01"/>
            <p:cNvSpPr/>
            <p:nvPr/>
          </p:nvSpPr>
          <p:spPr bwMode="auto">
            <a:xfrm>
              <a:off x="11156513" y="4729075"/>
              <a:ext cx="485383" cy="20226"/>
            </a:xfrm>
            <a:custGeom>
              <a:avLst/>
              <a:gdLst>
                <a:gd name="T0" fmla="*/ 0 w 131"/>
                <a:gd name="T1" fmla="*/ 0 h 5"/>
                <a:gd name="T2" fmla="*/ 6 w 131"/>
                <a:gd name="T3" fmla="*/ 5 h 5"/>
                <a:gd name="T4" fmla="*/ 125 w 131"/>
                <a:gd name="T5" fmla="*/ 5 h 5"/>
                <a:gd name="T6" fmla="*/ 131 w 131"/>
                <a:gd name="T7" fmla="*/ 0 h 5"/>
                <a:gd name="T8" fmla="*/ 0 w 131"/>
                <a:gd name="T9" fmla="*/ 0 h 5"/>
              </a:gdLst>
              <a:ahLst/>
              <a:cxnLst>
                <a:cxn ang="0">
                  <a:pos x="T0" y="T1"/>
                </a:cxn>
                <a:cxn ang="0">
                  <a:pos x="T2" y="T3"/>
                </a:cxn>
                <a:cxn ang="0">
                  <a:pos x="T4" y="T5"/>
                </a:cxn>
                <a:cxn ang="0">
                  <a:pos x="T6" y="T7"/>
                </a:cxn>
                <a:cxn ang="0">
                  <a:pos x="T8" y="T9"/>
                </a:cxn>
              </a:cxnLst>
              <a:rect l="0" t="0" r="r" b="b"/>
              <a:pathLst>
                <a:path w="131" h="5">
                  <a:moveTo>
                    <a:pt x="0" y="0"/>
                  </a:moveTo>
                  <a:cubicBezTo>
                    <a:pt x="1" y="3"/>
                    <a:pt x="3" y="5"/>
                    <a:pt x="6" y="5"/>
                  </a:cubicBezTo>
                  <a:cubicBezTo>
                    <a:pt x="125" y="5"/>
                    <a:pt x="125" y="5"/>
                    <a:pt x="125" y="5"/>
                  </a:cubicBezTo>
                  <a:cubicBezTo>
                    <a:pt x="129" y="5"/>
                    <a:pt x="131" y="3"/>
                    <a:pt x="131" y="0"/>
                  </a:cubicBez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02"/>
            <p:cNvSpPr/>
            <p:nvPr/>
          </p:nvSpPr>
          <p:spPr bwMode="auto">
            <a:xfrm>
              <a:off x="10731804" y="3887744"/>
              <a:ext cx="1330760" cy="833241"/>
            </a:xfrm>
            <a:custGeom>
              <a:avLst/>
              <a:gdLst>
                <a:gd name="T0" fmla="*/ 9 w 359"/>
                <a:gd name="T1" fmla="*/ 225 h 225"/>
                <a:gd name="T2" fmla="*/ 350 w 359"/>
                <a:gd name="T3" fmla="*/ 225 h 225"/>
                <a:gd name="T4" fmla="*/ 359 w 359"/>
                <a:gd name="T5" fmla="*/ 225 h 225"/>
                <a:gd name="T6" fmla="*/ 359 w 359"/>
                <a:gd name="T7" fmla="*/ 9 h 225"/>
                <a:gd name="T8" fmla="*/ 350 w 359"/>
                <a:gd name="T9" fmla="*/ 0 h 225"/>
                <a:gd name="T10" fmla="*/ 9 w 359"/>
                <a:gd name="T11" fmla="*/ 0 h 225"/>
                <a:gd name="T12" fmla="*/ 0 w 359"/>
                <a:gd name="T13" fmla="*/ 9 h 225"/>
                <a:gd name="T14" fmla="*/ 0 w 359"/>
                <a:gd name="T15" fmla="*/ 225 h 225"/>
                <a:gd name="T16" fmla="*/ 9 w 359"/>
                <a:gd name="T1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225">
                  <a:moveTo>
                    <a:pt x="9" y="225"/>
                  </a:moveTo>
                  <a:cubicBezTo>
                    <a:pt x="350" y="225"/>
                    <a:pt x="350" y="225"/>
                    <a:pt x="350" y="225"/>
                  </a:cubicBezTo>
                  <a:cubicBezTo>
                    <a:pt x="359" y="225"/>
                    <a:pt x="359" y="225"/>
                    <a:pt x="359" y="225"/>
                  </a:cubicBezTo>
                  <a:cubicBezTo>
                    <a:pt x="359" y="9"/>
                    <a:pt x="359" y="9"/>
                    <a:pt x="359" y="9"/>
                  </a:cubicBezTo>
                  <a:cubicBezTo>
                    <a:pt x="359" y="4"/>
                    <a:pt x="355" y="0"/>
                    <a:pt x="350" y="0"/>
                  </a:cubicBezTo>
                  <a:cubicBezTo>
                    <a:pt x="9" y="0"/>
                    <a:pt x="9" y="0"/>
                    <a:pt x="9" y="0"/>
                  </a:cubicBezTo>
                  <a:cubicBezTo>
                    <a:pt x="4" y="0"/>
                    <a:pt x="0" y="4"/>
                    <a:pt x="0" y="9"/>
                  </a:cubicBezTo>
                  <a:cubicBezTo>
                    <a:pt x="0" y="225"/>
                    <a:pt x="0" y="225"/>
                    <a:pt x="0" y="225"/>
                  </a:cubicBezTo>
                  <a:lnTo>
                    <a:pt x="9" y="225"/>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03"/>
            <p:cNvSpPr>
              <a:spLocks noEditPoints="1"/>
            </p:cNvSpPr>
            <p:nvPr/>
          </p:nvSpPr>
          <p:spPr bwMode="auto">
            <a:xfrm>
              <a:off x="10731804" y="3883698"/>
              <a:ext cx="1334804" cy="841331"/>
            </a:xfrm>
            <a:custGeom>
              <a:avLst/>
              <a:gdLst>
                <a:gd name="T0" fmla="*/ 359 w 360"/>
                <a:gd name="T1" fmla="*/ 227 h 227"/>
                <a:gd name="T2" fmla="*/ 0 w 360"/>
                <a:gd name="T3" fmla="*/ 227 h 227"/>
                <a:gd name="T4" fmla="*/ 0 w 360"/>
                <a:gd name="T5" fmla="*/ 226 h 227"/>
                <a:gd name="T6" fmla="*/ 0 w 360"/>
                <a:gd name="T7" fmla="*/ 10 h 227"/>
                <a:gd name="T8" fmla="*/ 9 w 360"/>
                <a:gd name="T9" fmla="*/ 0 h 227"/>
                <a:gd name="T10" fmla="*/ 350 w 360"/>
                <a:gd name="T11" fmla="*/ 0 h 227"/>
                <a:gd name="T12" fmla="*/ 360 w 360"/>
                <a:gd name="T13" fmla="*/ 10 h 227"/>
                <a:gd name="T14" fmla="*/ 360 w 360"/>
                <a:gd name="T15" fmla="*/ 226 h 227"/>
                <a:gd name="T16" fmla="*/ 359 w 360"/>
                <a:gd name="T17" fmla="*/ 227 h 227"/>
                <a:gd name="T18" fmla="*/ 1 w 360"/>
                <a:gd name="T19" fmla="*/ 226 h 227"/>
                <a:gd name="T20" fmla="*/ 359 w 360"/>
                <a:gd name="T21" fmla="*/ 226 h 227"/>
                <a:gd name="T22" fmla="*/ 359 w 360"/>
                <a:gd name="T23" fmla="*/ 10 h 227"/>
                <a:gd name="T24" fmla="*/ 350 w 360"/>
                <a:gd name="T25" fmla="*/ 2 h 227"/>
                <a:gd name="T26" fmla="*/ 9 w 360"/>
                <a:gd name="T27" fmla="*/ 2 h 227"/>
                <a:gd name="T28" fmla="*/ 1 w 360"/>
                <a:gd name="T29" fmla="*/ 10 h 227"/>
                <a:gd name="T30" fmla="*/ 1 w 360"/>
                <a:gd name="T31"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0" h="227">
                  <a:moveTo>
                    <a:pt x="359" y="227"/>
                  </a:moveTo>
                  <a:cubicBezTo>
                    <a:pt x="0" y="227"/>
                    <a:pt x="0" y="227"/>
                    <a:pt x="0" y="227"/>
                  </a:cubicBezTo>
                  <a:cubicBezTo>
                    <a:pt x="0" y="227"/>
                    <a:pt x="0" y="227"/>
                    <a:pt x="0" y="226"/>
                  </a:cubicBezTo>
                  <a:cubicBezTo>
                    <a:pt x="0" y="10"/>
                    <a:pt x="0" y="10"/>
                    <a:pt x="0" y="10"/>
                  </a:cubicBezTo>
                  <a:cubicBezTo>
                    <a:pt x="0" y="4"/>
                    <a:pt x="4" y="0"/>
                    <a:pt x="9" y="0"/>
                  </a:cubicBezTo>
                  <a:cubicBezTo>
                    <a:pt x="350" y="0"/>
                    <a:pt x="350" y="0"/>
                    <a:pt x="350" y="0"/>
                  </a:cubicBezTo>
                  <a:cubicBezTo>
                    <a:pt x="356" y="0"/>
                    <a:pt x="360" y="4"/>
                    <a:pt x="360" y="10"/>
                  </a:cubicBezTo>
                  <a:cubicBezTo>
                    <a:pt x="360" y="226"/>
                    <a:pt x="360" y="226"/>
                    <a:pt x="360" y="226"/>
                  </a:cubicBezTo>
                  <a:cubicBezTo>
                    <a:pt x="360" y="227"/>
                    <a:pt x="360" y="227"/>
                    <a:pt x="359" y="227"/>
                  </a:cubicBezTo>
                  <a:close/>
                  <a:moveTo>
                    <a:pt x="1" y="226"/>
                  </a:moveTo>
                  <a:cubicBezTo>
                    <a:pt x="359" y="226"/>
                    <a:pt x="359" y="226"/>
                    <a:pt x="359" y="226"/>
                  </a:cubicBezTo>
                  <a:cubicBezTo>
                    <a:pt x="359" y="10"/>
                    <a:pt x="359" y="10"/>
                    <a:pt x="359" y="10"/>
                  </a:cubicBezTo>
                  <a:cubicBezTo>
                    <a:pt x="359" y="5"/>
                    <a:pt x="355" y="2"/>
                    <a:pt x="350" y="2"/>
                  </a:cubicBezTo>
                  <a:cubicBezTo>
                    <a:pt x="9" y="2"/>
                    <a:pt x="9" y="2"/>
                    <a:pt x="9" y="2"/>
                  </a:cubicBezTo>
                  <a:cubicBezTo>
                    <a:pt x="5" y="2"/>
                    <a:pt x="1" y="5"/>
                    <a:pt x="1" y="10"/>
                  </a:cubicBezTo>
                  <a:lnTo>
                    <a:pt x="1" y="226"/>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Rectangle 904"/>
            <p:cNvSpPr>
              <a:spLocks noChangeArrowheads="1"/>
            </p:cNvSpPr>
            <p:nvPr/>
          </p:nvSpPr>
          <p:spPr bwMode="auto">
            <a:xfrm>
              <a:off x="10816745" y="3964595"/>
              <a:ext cx="1164920" cy="679537"/>
            </a:xfrm>
            <a:prstGeom prst="rect">
              <a:avLst/>
            </a:prstGeom>
            <a:solidFill>
              <a:srgbClr val="303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Freeform 905"/>
            <p:cNvSpPr/>
            <p:nvPr/>
          </p:nvSpPr>
          <p:spPr bwMode="auto">
            <a:xfrm>
              <a:off x="10610459" y="4729075"/>
              <a:ext cx="1581541" cy="72807"/>
            </a:xfrm>
            <a:custGeom>
              <a:avLst/>
              <a:gdLst>
                <a:gd name="T0" fmla="*/ 425 w 426"/>
                <a:gd name="T1" fmla="*/ 0 h 19"/>
                <a:gd name="T2" fmla="*/ 278 w 426"/>
                <a:gd name="T3" fmla="*/ 0 h 19"/>
                <a:gd name="T4" fmla="*/ 272 w 426"/>
                <a:gd name="T5" fmla="*/ 5 h 19"/>
                <a:gd name="T6" fmla="*/ 153 w 426"/>
                <a:gd name="T7" fmla="*/ 5 h 19"/>
                <a:gd name="T8" fmla="*/ 147 w 426"/>
                <a:gd name="T9" fmla="*/ 0 h 19"/>
                <a:gd name="T10" fmla="*/ 0 w 426"/>
                <a:gd name="T11" fmla="*/ 0 h 19"/>
                <a:gd name="T12" fmla="*/ 0 w 426"/>
                <a:gd name="T13" fmla="*/ 2 h 19"/>
                <a:gd name="T14" fmla="*/ 0 w 426"/>
                <a:gd name="T15" fmla="*/ 8 h 19"/>
                <a:gd name="T16" fmla="*/ 19 w 426"/>
                <a:gd name="T17" fmla="*/ 19 h 19"/>
                <a:gd name="T18" fmla="*/ 406 w 426"/>
                <a:gd name="T19" fmla="*/ 19 h 19"/>
                <a:gd name="T20" fmla="*/ 426 w 426"/>
                <a:gd name="T21" fmla="*/ 8 h 19"/>
                <a:gd name="T22" fmla="*/ 426 w 426"/>
                <a:gd name="T23" fmla="*/ 2 h 19"/>
                <a:gd name="T24" fmla="*/ 425 w 426"/>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19">
                  <a:moveTo>
                    <a:pt x="425" y="0"/>
                  </a:moveTo>
                  <a:cubicBezTo>
                    <a:pt x="278" y="0"/>
                    <a:pt x="278" y="0"/>
                    <a:pt x="278" y="0"/>
                  </a:cubicBezTo>
                  <a:cubicBezTo>
                    <a:pt x="278" y="3"/>
                    <a:pt x="276" y="5"/>
                    <a:pt x="272" y="5"/>
                  </a:cubicBezTo>
                  <a:cubicBezTo>
                    <a:pt x="153" y="5"/>
                    <a:pt x="153" y="5"/>
                    <a:pt x="153" y="5"/>
                  </a:cubicBezTo>
                  <a:cubicBezTo>
                    <a:pt x="150" y="5"/>
                    <a:pt x="148" y="3"/>
                    <a:pt x="147" y="0"/>
                  </a:cubicBezTo>
                  <a:cubicBezTo>
                    <a:pt x="0" y="0"/>
                    <a:pt x="0" y="0"/>
                    <a:pt x="0" y="0"/>
                  </a:cubicBezTo>
                  <a:cubicBezTo>
                    <a:pt x="0" y="0"/>
                    <a:pt x="0" y="1"/>
                    <a:pt x="0" y="2"/>
                  </a:cubicBezTo>
                  <a:cubicBezTo>
                    <a:pt x="0" y="8"/>
                    <a:pt x="0" y="8"/>
                    <a:pt x="0" y="8"/>
                  </a:cubicBezTo>
                  <a:cubicBezTo>
                    <a:pt x="0" y="19"/>
                    <a:pt x="9" y="19"/>
                    <a:pt x="19" y="19"/>
                  </a:cubicBezTo>
                  <a:cubicBezTo>
                    <a:pt x="406" y="19"/>
                    <a:pt x="406" y="19"/>
                    <a:pt x="406" y="19"/>
                  </a:cubicBezTo>
                  <a:cubicBezTo>
                    <a:pt x="417" y="19"/>
                    <a:pt x="426" y="19"/>
                    <a:pt x="426" y="8"/>
                  </a:cubicBezTo>
                  <a:cubicBezTo>
                    <a:pt x="426" y="2"/>
                    <a:pt x="426" y="2"/>
                    <a:pt x="426" y="2"/>
                  </a:cubicBezTo>
                  <a:cubicBezTo>
                    <a:pt x="426" y="1"/>
                    <a:pt x="425" y="0"/>
                    <a:pt x="425"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06"/>
            <p:cNvSpPr>
              <a:spLocks noEditPoints="1"/>
            </p:cNvSpPr>
            <p:nvPr/>
          </p:nvSpPr>
          <p:spPr bwMode="auto">
            <a:xfrm>
              <a:off x="10606413" y="4725029"/>
              <a:ext cx="1585585" cy="80897"/>
            </a:xfrm>
            <a:custGeom>
              <a:avLst/>
              <a:gdLst>
                <a:gd name="T0" fmla="*/ 407 w 427"/>
                <a:gd name="T1" fmla="*/ 21 h 21"/>
                <a:gd name="T2" fmla="*/ 20 w 427"/>
                <a:gd name="T3" fmla="*/ 21 h 21"/>
                <a:gd name="T4" fmla="*/ 0 w 427"/>
                <a:gd name="T5" fmla="*/ 9 h 21"/>
                <a:gd name="T6" fmla="*/ 0 w 427"/>
                <a:gd name="T7" fmla="*/ 3 h 21"/>
                <a:gd name="T8" fmla="*/ 0 w 427"/>
                <a:gd name="T9" fmla="*/ 1 h 21"/>
                <a:gd name="T10" fmla="*/ 1 w 427"/>
                <a:gd name="T11" fmla="*/ 1 h 21"/>
                <a:gd name="T12" fmla="*/ 1 w 427"/>
                <a:gd name="T13" fmla="*/ 0 h 21"/>
                <a:gd name="T14" fmla="*/ 148 w 427"/>
                <a:gd name="T15" fmla="*/ 0 h 21"/>
                <a:gd name="T16" fmla="*/ 149 w 427"/>
                <a:gd name="T17" fmla="*/ 0 h 21"/>
                <a:gd name="T18" fmla="*/ 154 w 427"/>
                <a:gd name="T19" fmla="*/ 5 h 21"/>
                <a:gd name="T20" fmla="*/ 273 w 427"/>
                <a:gd name="T21" fmla="*/ 5 h 21"/>
                <a:gd name="T22" fmla="*/ 279 w 427"/>
                <a:gd name="T23" fmla="*/ 0 h 21"/>
                <a:gd name="T24" fmla="*/ 279 w 427"/>
                <a:gd name="T25" fmla="*/ 0 h 21"/>
                <a:gd name="T26" fmla="*/ 426 w 427"/>
                <a:gd name="T27" fmla="*/ 0 h 21"/>
                <a:gd name="T28" fmla="*/ 427 w 427"/>
                <a:gd name="T29" fmla="*/ 0 h 21"/>
                <a:gd name="T30" fmla="*/ 427 w 427"/>
                <a:gd name="T31" fmla="*/ 1 h 21"/>
                <a:gd name="T32" fmla="*/ 427 w 427"/>
                <a:gd name="T33" fmla="*/ 3 h 21"/>
                <a:gd name="T34" fmla="*/ 427 w 427"/>
                <a:gd name="T35" fmla="*/ 9 h 21"/>
                <a:gd name="T36" fmla="*/ 407 w 427"/>
                <a:gd name="T37" fmla="*/ 21 h 21"/>
                <a:gd name="T38" fmla="*/ 2 w 427"/>
                <a:gd name="T39" fmla="*/ 1 h 21"/>
                <a:gd name="T40" fmla="*/ 2 w 427"/>
                <a:gd name="T41" fmla="*/ 2 h 21"/>
                <a:gd name="T42" fmla="*/ 2 w 427"/>
                <a:gd name="T43" fmla="*/ 3 h 21"/>
                <a:gd name="T44" fmla="*/ 2 w 427"/>
                <a:gd name="T45" fmla="*/ 9 h 21"/>
                <a:gd name="T46" fmla="*/ 20 w 427"/>
                <a:gd name="T47" fmla="*/ 20 h 21"/>
                <a:gd name="T48" fmla="*/ 407 w 427"/>
                <a:gd name="T49" fmla="*/ 20 h 21"/>
                <a:gd name="T50" fmla="*/ 426 w 427"/>
                <a:gd name="T51" fmla="*/ 9 h 21"/>
                <a:gd name="T52" fmla="*/ 426 w 427"/>
                <a:gd name="T53" fmla="*/ 3 h 21"/>
                <a:gd name="T54" fmla="*/ 426 w 427"/>
                <a:gd name="T55" fmla="*/ 1 h 21"/>
                <a:gd name="T56" fmla="*/ 426 w 427"/>
                <a:gd name="T57" fmla="*/ 1 h 21"/>
                <a:gd name="T58" fmla="*/ 280 w 427"/>
                <a:gd name="T59" fmla="*/ 1 h 21"/>
                <a:gd name="T60" fmla="*/ 273 w 427"/>
                <a:gd name="T61" fmla="*/ 7 h 21"/>
                <a:gd name="T62" fmla="*/ 154 w 427"/>
                <a:gd name="T63" fmla="*/ 7 h 21"/>
                <a:gd name="T64" fmla="*/ 148 w 427"/>
                <a:gd name="T65" fmla="*/ 1 h 21"/>
                <a:gd name="T66" fmla="*/ 2 w 427"/>
                <a:gd name="T6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7" h="21">
                  <a:moveTo>
                    <a:pt x="407" y="21"/>
                  </a:moveTo>
                  <a:cubicBezTo>
                    <a:pt x="20" y="21"/>
                    <a:pt x="20" y="21"/>
                    <a:pt x="20" y="21"/>
                  </a:cubicBezTo>
                  <a:cubicBezTo>
                    <a:pt x="11" y="21"/>
                    <a:pt x="0" y="21"/>
                    <a:pt x="0" y="9"/>
                  </a:cubicBezTo>
                  <a:cubicBezTo>
                    <a:pt x="0" y="3"/>
                    <a:pt x="0" y="3"/>
                    <a:pt x="0" y="3"/>
                  </a:cubicBezTo>
                  <a:cubicBezTo>
                    <a:pt x="0" y="2"/>
                    <a:pt x="0" y="2"/>
                    <a:pt x="0" y="1"/>
                  </a:cubicBezTo>
                  <a:cubicBezTo>
                    <a:pt x="1" y="1"/>
                    <a:pt x="1" y="1"/>
                    <a:pt x="1" y="1"/>
                  </a:cubicBezTo>
                  <a:cubicBezTo>
                    <a:pt x="1" y="0"/>
                    <a:pt x="1" y="0"/>
                    <a:pt x="1" y="0"/>
                  </a:cubicBezTo>
                  <a:cubicBezTo>
                    <a:pt x="148" y="0"/>
                    <a:pt x="148" y="0"/>
                    <a:pt x="148" y="0"/>
                  </a:cubicBezTo>
                  <a:cubicBezTo>
                    <a:pt x="149" y="0"/>
                    <a:pt x="149" y="0"/>
                    <a:pt x="149" y="0"/>
                  </a:cubicBezTo>
                  <a:cubicBezTo>
                    <a:pt x="149" y="3"/>
                    <a:pt x="152" y="5"/>
                    <a:pt x="154" y="5"/>
                  </a:cubicBezTo>
                  <a:cubicBezTo>
                    <a:pt x="273" y="5"/>
                    <a:pt x="273" y="5"/>
                    <a:pt x="273" y="5"/>
                  </a:cubicBezTo>
                  <a:cubicBezTo>
                    <a:pt x="276" y="5"/>
                    <a:pt x="278" y="3"/>
                    <a:pt x="279" y="0"/>
                  </a:cubicBezTo>
                  <a:cubicBezTo>
                    <a:pt x="279" y="0"/>
                    <a:pt x="279" y="0"/>
                    <a:pt x="279" y="0"/>
                  </a:cubicBezTo>
                  <a:cubicBezTo>
                    <a:pt x="426" y="0"/>
                    <a:pt x="426" y="0"/>
                    <a:pt x="426" y="0"/>
                  </a:cubicBezTo>
                  <a:cubicBezTo>
                    <a:pt x="427" y="0"/>
                    <a:pt x="427" y="0"/>
                    <a:pt x="427" y="0"/>
                  </a:cubicBezTo>
                  <a:cubicBezTo>
                    <a:pt x="427" y="1"/>
                    <a:pt x="427" y="1"/>
                    <a:pt x="427" y="1"/>
                  </a:cubicBezTo>
                  <a:cubicBezTo>
                    <a:pt x="427" y="2"/>
                    <a:pt x="427" y="2"/>
                    <a:pt x="427" y="3"/>
                  </a:cubicBezTo>
                  <a:cubicBezTo>
                    <a:pt x="427" y="9"/>
                    <a:pt x="427" y="9"/>
                    <a:pt x="427" y="9"/>
                  </a:cubicBezTo>
                  <a:cubicBezTo>
                    <a:pt x="427" y="21"/>
                    <a:pt x="416" y="21"/>
                    <a:pt x="407" y="21"/>
                  </a:cubicBezTo>
                  <a:close/>
                  <a:moveTo>
                    <a:pt x="2" y="1"/>
                  </a:moveTo>
                  <a:cubicBezTo>
                    <a:pt x="2" y="2"/>
                    <a:pt x="2" y="2"/>
                    <a:pt x="2" y="2"/>
                  </a:cubicBezTo>
                  <a:cubicBezTo>
                    <a:pt x="2" y="2"/>
                    <a:pt x="2" y="2"/>
                    <a:pt x="2" y="3"/>
                  </a:cubicBezTo>
                  <a:cubicBezTo>
                    <a:pt x="2" y="9"/>
                    <a:pt x="2" y="9"/>
                    <a:pt x="2" y="9"/>
                  </a:cubicBezTo>
                  <a:cubicBezTo>
                    <a:pt x="2" y="19"/>
                    <a:pt x="10" y="20"/>
                    <a:pt x="20" y="20"/>
                  </a:cubicBezTo>
                  <a:cubicBezTo>
                    <a:pt x="407" y="20"/>
                    <a:pt x="407" y="20"/>
                    <a:pt x="407" y="20"/>
                  </a:cubicBezTo>
                  <a:cubicBezTo>
                    <a:pt x="418" y="20"/>
                    <a:pt x="426" y="19"/>
                    <a:pt x="426" y="9"/>
                  </a:cubicBezTo>
                  <a:cubicBezTo>
                    <a:pt x="426" y="3"/>
                    <a:pt x="426" y="3"/>
                    <a:pt x="426" y="3"/>
                  </a:cubicBezTo>
                  <a:cubicBezTo>
                    <a:pt x="426" y="2"/>
                    <a:pt x="426" y="2"/>
                    <a:pt x="426" y="1"/>
                  </a:cubicBezTo>
                  <a:cubicBezTo>
                    <a:pt x="426" y="1"/>
                    <a:pt x="426" y="1"/>
                    <a:pt x="426" y="1"/>
                  </a:cubicBezTo>
                  <a:cubicBezTo>
                    <a:pt x="280" y="1"/>
                    <a:pt x="280" y="1"/>
                    <a:pt x="280" y="1"/>
                  </a:cubicBezTo>
                  <a:cubicBezTo>
                    <a:pt x="279" y="4"/>
                    <a:pt x="277" y="7"/>
                    <a:pt x="273" y="7"/>
                  </a:cubicBezTo>
                  <a:cubicBezTo>
                    <a:pt x="154" y="7"/>
                    <a:pt x="154" y="7"/>
                    <a:pt x="154" y="7"/>
                  </a:cubicBezTo>
                  <a:cubicBezTo>
                    <a:pt x="151" y="7"/>
                    <a:pt x="148" y="4"/>
                    <a:pt x="148" y="1"/>
                  </a:cubicBezTo>
                  <a:lnTo>
                    <a:pt x="2" y="1"/>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Rectangle 907"/>
            <p:cNvSpPr>
              <a:spLocks noChangeArrowheads="1"/>
            </p:cNvSpPr>
            <p:nvPr/>
          </p:nvSpPr>
          <p:spPr bwMode="auto">
            <a:xfrm>
              <a:off x="10877419" y="4089987"/>
              <a:ext cx="283140" cy="16179"/>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Rectangle 908"/>
            <p:cNvSpPr>
              <a:spLocks noChangeArrowheads="1"/>
            </p:cNvSpPr>
            <p:nvPr/>
          </p:nvSpPr>
          <p:spPr bwMode="auto">
            <a:xfrm>
              <a:off x="11188872" y="4089987"/>
              <a:ext cx="60674" cy="16179"/>
            </a:xfrm>
            <a:prstGeom prst="rect">
              <a:avLst/>
            </a:prstGeom>
            <a:solidFill>
              <a:srgbClr val="D46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Rectangle 909"/>
            <p:cNvSpPr>
              <a:spLocks noChangeArrowheads="1"/>
            </p:cNvSpPr>
            <p:nvPr/>
          </p:nvSpPr>
          <p:spPr bwMode="auto">
            <a:xfrm>
              <a:off x="10877419" y="4037403"/>
              <a:ext cx="190110" cy="12136"/>
            </a:xfrm>
            <a:prstGeom prst="rect">
              <a:avLst/>
            </a:prstGeom>
            <a:solidFill>
              <a:srgbClr val="D46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Rectangle 910"/>
            <p:cNvSpPr>
              <a:spLocks noChangeArrowheads="1"/>
            </p:cNvSpPr>
            <p:nvPr/>
          </p:nvSpPr>
          <p:spPr bwMode="auto">
            <a:xfrm>
              <a:off x="11043257" y="4146615"/>
              <a:ext cx="602685" cy="16179"/>
            </a:xfrm>
            <a:prstGeom prst="rect">
              <a:avLst/>
            </a:prstGeom>
            <a:solidFill>
              <a:srgbClr val="DCE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Rectangle 911"/>
            <p:cNvSpPr>
              <a:spLocks noChangeArrowheads="1"/>
            </p:cNvSpPr>
            <p:nvPr/>
          </p:nvSpPr>
          <p:spPr bwMode="auto">
            <a:xfrm>
              <a:off x="10877419" y="4146615"/>
              <a:ext cx="137525" cy="16179"/>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912"/>
            <p:cNvSpPr>
              <a:spLocks noChangeArrowheads="1"/>
            </p:cNvSpPr>
            <p:nvPr/>
          </p:nvSpPr>
          <p:spPr bwMode="auto">
            <a:xfrm>
              <a:off x="10934047" y="4203243"/>
              <a:ext cx="489429" cy="16179"/>
            </a:xfrm>
            <a:prstGeom prst="rect">
              <a:avLst/>
            </a:prstGeom>
            <a:solidFill>
              <a:srgbClr val="DCE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913"/>
            <p:cNvSpPr>
              <a:spLocks noChangeArrowheads="1"/>
            </p:cNvSpPr>
            <p:nvPr/>
          </p:nvSpPr>
          <p:spPr bwMode="auto">
            <a:xfrm>
              <a:off x="11447743" y="4203243"/>
              <a:ext cx="80897" cy="16179"/>
            </a:xfrm>
            <a:prstGeom prst="rect">
              <a:avLst/>
            </a:prstGeom>
            <a:solidFill>
              <a:srgbClr val="D46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Rectangle 914"/>
            <p:cNvSpPr>
              <a:spLocks noChangeArrowheads="1"/>
            </p:cNvSpPr>
            <p:nvPr/>
          </p:nvSpPr>
          <p:spPr bwMode="auto">
            <a:xfrm>
              <a:off x="10934047" y="4255825"/>
              <a:ext cx="93033" cy="12136"/>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Rectangle 915"/>
            <p:cNvSpPr>
              <a:spLocks noChangeArrowheads="1"/>
            </p:cNvSpPr>
            <p:nvPr/>
          </p:nvSpPr>
          <p:spPr bwMode="auto">
            <a:xfrm>
              <a:off x="10934047" y="4312453"/>
              <a:ext cx="93033" cy="12136"/>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Rectangle 916"/>
            <p:cNvSpPr>
              <a:spLocks noChangeArrowheads="1"/>
            </p:cNvSpPr>
            <p:nvPr/>
          </p:nvSpPr>
          <p:spPr bwMode="auto">
            <a:xfrm>
              <a:off x="11055393" y="4255825"/>
              <a:ext cx="505609" cy="12136"/>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Rectangle 917"/>
            <p:cNvSpPr>
              <a:spLocks noChangeArrowheads="1"/>
            </p:cNvSpPr>
            <p:nvPr/>
          </p:nvSpPr>
          <p:spPr bwMode="auto">
            <a:xfrm>
              <a:off x="11055393" y="4312453"/>
              <a:ext cx="266961" cy="12136"/>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Rectangle 918"/>
            <p:cNvSpPr>
              <a:spLocks noChangeArrowheads="1"/>
            </p:cNvSpPr>
            <p:nvPr/>
          </p:nvSpPr>
          <p:spPr bwMode="auto">
            <a:xfrm>
              <a:off x="11338533" y="4312453"/>
              <a:ext cx="266961" cy="12136"/>
            </a:xfrm>
            <a:prstGeom prst="rect">
              <a:avLst/>
            </a:prstGeom>
            <a:solidFill>
              <a:srgbClr val="DCE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Rectangle 919"/>
            <p:cNvSpPr>
              <a:spLocks noChangeArrowheads="1"/>
            </p:cNvSpPr>
            <p:nvPr/>
          </p:nvSpPr>
          <p:spPr bwMode="auto">
            <a:xfrm>
              <a:off x="11055393" y="4365038"/>
              <a:ext cx="347858" cy="16179"/>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Rectangle 920"/>
            <p:cNvSpPr>
              <a:spLocks noChangeArrowheads="1"/>
            </p:cNvSpPr>
            <p:nvPr/>
          </p:nvSpPr>
          <p:spPr bwMode="auto">
            <a:xfrm>
              <a:off x="10877419" y="4365038"/>
              <a:ext cx="153705" cy="16179"/>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 name="Rectangle 921"/>
            <p:cNvSpPr>
              <a:spLocks noChangeArrowheads="1"/>
            </p:cNvSpPr>
            <p:nvPr/>
          </p:nvSpPr>
          <p:spPr bwMode="auto">
            <a:xfrm>
              <a:off x="11435610" y="4365038"/>
              <a:ext cx="48538" cy="16179"/>
            </a:xfrm>
            <a:prstGeom prst="rect">
              <a:avLst/>
            </a:prstGeom>
            <a:solidFill>
              <a:srgbClr val="D46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 name="Rectangle 922"/>
            <p:cNvSpPr>
              <a:spLocks noChangeArrowheads="1"/>
            </p:cNvSpPr>
            <p:nvPr/>
          </p:nvSpPr>
          <p:spPr bwMode="auto">
            <a:xfrm>
              <a:off x="10934047" y="4425709"/>
              <a:ext cx="93033" cy="12136"/>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Rectangle 923"/>
            <p:cNvSpPr>
              <a:spLocks noChangeArrowheads="1"/>
            </p:cNvSpPr>
            <p:nvPr/>
          </p:nvSpPr>
          <p:spPr bwMode="auto">
            <a:xfrm>
              <a:off x="10934047" y="4478294"/>
              <a:ext cx="93033" cy="12136"/>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Rectangle 924"/>
            <p:cNvSpPr>
              <a:spLocks noChangeArrowheads="1"/>
            </p:cNvSpPr>
            <p:nvPr/>
          </p:nvSpPr>
          <p:spPr bwMode="auto">
            <a:xfrm>
              <a:off x="11055393" y="4425709"/>
              <a:ext cx="505609" cy="12136"/>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 name="Rectangle 925"/>
            <p:cNvSpPr>
              <a:spLocks noChangeArrowheads="1"/>
            </p:cNvSpPr>
            <p:nvPr/>
          </p:nvSpPr>
          <p:spPr bwMode="auto">
            <a:xfrm>
              <a:off x="11055393" y="4478294"/>
              <a:ext cx="266961" cy="12136"/>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Rectangle 926"/>
            <p:cNvSpPr>
              <a:spLocks noChangeArrowheads="1"/>
            </p:cNvSpPr>
            <p:nvPr/>
          </p:nvSpPr>
          <p:spPr bwMode="auto">
            <a:xfrm>
              <a:off x="11338533" y="4478294"/>
              <a:ext cx="266961" cy="12136"/>
            </a:xfrm>
            <a:prstGeom prst="rect">
              <a:avLst/>
            </a:prstGeom>
            <a:solidFill>
              <a:srgbClr val="DCE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Rectangle 927"/>
            <p:cNvSpPr>
              <a:spLocks noChangeArrowheads="1"/>
            </p:cNvSpPr>
            <p:nvPr/>
          </p:nvSpPr>
          <p:spPr bwMode="auto">
            <a:xfrm>
              <a:off x="11055393" y="4534922"/>
              <a:ext cx="347858" cy="12136"/>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 name="Rectangle 928"/>
            <p:cNvSpPr>
              <a:spLocks noChangeArrowheads="1"/>
            </p:cNvSpPr>
            <p:nvPr/>
          </p:nvSpPr>
          <p:spPr bwMode="auto">
            <a:xfrm>
              <a:off x="10877419" y="4534922"/>
              <a:ext cx="153705" cy="12136"/>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 name="Rectangle 929"/>
            <p:cNvSpPr>
              <a:spLocks noChangeArrowheads="1"/>
            </p:cNvSpPr>
            <p:nvPr/>
          </p:nvSpPr>
          <p:spPr bwMode="auto">
            <a:xfrm>
              <a:off x="11435610" y="4534922"/>
              <a:ext cx="48538" cy="12136"/>
            </a:xfrm>
            <a:prstGeom prst="rect">
              <a:avLst/>
            </a:prstGeom>
            <a:solidFill>
              <a:srgbClr val="D46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 name="Freeform 930"/>
            <p:cNvSpPr/>
            <p:nvPr/>
          </p:nvSpPr>
          <p:spPr bwMode="auto">
            <a:xfrm>
              <a:off x="9668005" y="3556065"/>
              <a:ext cx="1791874" cy="1245817"/>
            </a:xfrm>
            <a:custGeom>
              <a:avLst/>
              <a:gdLst>
                <a:gd name="T0" fmla="*/ 71 w 483"/>
                <a:gd name="T1" fmla="*/ 312 h 335"/>
                <a:gd name="T2" fmla="*/ 22 w 483"/>
                <a:gd name="T3" fmla="*/ 294 h 335"/>
                <a:gd name="T4" fmla="*/ 58 w 483"/>
                <a:gd name="T5" fmla="*/ 154 h 335"/>
                <a:gd name="T6" fmla="*/ 60 w 483"/>
                <a:gd name="T7" fmla="*/ 154 h 335"/>
                <a:gd name="T8" fmla="*/ 61 w 483"/>
                <a:gd name="T9" fmla="*/ 156 h 335"/>
                <a:gd name="T10" fmla="*/ 25 w 483"/>
                <a:gd name="T11" fmla="*/ 291 h 335"/>
                <a:gd name="T12" fmla="*/ 297 w 483"/>
                <a:gd name="T13" fmla="*/ 203 h 335"/>
                <a:gd name="T14" fmla="*/ 479 w 483"/>
                <a:gd name="T15" fmla="*/ 1 h 335"/>
                <a:gd name="T16" fmla="*/ 482 w 483"/>
                <a:gd name="T17" fmla="*/ 0 h 335"/>
                <a:gd name="T18" fmla="*/ 482 w 483"/>
                <a:gd name="T19" fmla="*/ 3 h 335"/>
                <a:gd name="T20" fmla="*/ 299 w 483"/>
                <a:gd name="T21" fmla="*/ 206 h 335"/>
                <a:gd name="T22" fmla="*/ 71 w 483"/>
                <a:gd name="T23" fmla="*/ 312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 h="335">
                  <a:moveTo>
                    <a:pt x="71" y="312"/>
                  </a:moveTo>
                  <a:cubicBezTo>
                    <a:pt x="49" y="312"/>
                    <a:pt x="32" y="306"/>
                    <a:pt x="22" y="294"/>
                  </a:cubicBezTo>
                  <a:cubicBezTo>
                    <a:pt x="0" y="267"/>
                    <a:pt x="14" y="215"/>
                    <a:pt x="58" y="154"/>
                  </a:cubicBezTo>
                  <a:cubicBezTo>
                    <a:pt x="58" y="153"/>
                    <a:pt x="59" y="153"/>
                    <a:pt x="60" y="154"/>
                  </a:cubicBezTo>
                  <a:cubicBezTo>
                    <a:pt x="61" y="154"/>
                    <a:pt x="61" y="156"/>
                    <a:pt x="61" y="156"/>
                  </a:cubicBezTo>
                  <a:cubicBezTo>
                    <a:pt x="18" y="215"/>
                    <a:pt x="4" y="266"/>
                    <a:pt x="25" y="291"/>
                  </a:cubicBezTo>
                  <a:cubicBezTo>
                    <a:pt x="60" y="335"/>
                    <a:pt x="182" y="295"/>
                    <a:pt x="297" y="203"/>
                  </a:cubicBezTo>
                  <a:cubicBezTo>
                    <a:pt x="389" y="129"/>
                    <a:pt x="447" y="52"/>
                    <a:pt x="479" y="1"/>
                  </a:cubicBezTo>
                  <a:cubicBezTo>
                    <a:pt x="480" y="0"/>
                    <a:pt x="481" y="0"/>
                    <a:pt x="482" y="0"/>
                  </a:cubicBezTo>
                  <a:cubicBezTo>
                    <a:pt x="482" y="1"/>
                    <a:pt x="483" y="2"/>
                    <a:pt x="482" y="3"/>
                  </a:cubicBezTo>
                  <a:cubicBezTo>
                    <a:pt x="450" y="54"/>
                    <a:pt x="392" y="131"/>
                    <a:pt x="299" y="206"/>
                  </a:cubicBezTo>
                  <a:cubicBezTo>
                    <a:pt x="215" y="273"/>
                    <a:pt x="128" y="312"/>
                    <a:pt x="71" y="3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931"/>
            <p:cNvSpPr/>
            <p:nvPr/>
          </p:nvSpPr>
          <p:spPr bwMode="auto">
            <a:xfrm>
              <a:off x="9732723" y="3483258"/>
              <a:ext cx="1630080" cy="1233684"/>
            </a:xfrm>
            <a:custGeom>
              <a:avLst/>
              <a:gdLst>
                <a:gd name="T0" fmla="*/ 54 w 439"/>
                <a:gd name="T1" fmla="*/ 310 h 332"/>
                <a:gd name="T2" fmla="*/ 17 w 439"/>
                <a:gd name="T3" fmla="*/ 297 h 332"/>
                <a:gd name="T4" fmla="*/ 40 w 439"/>
                <a:gd name="T5" fmla="*/ 184 h 332"/>
                <a:gd name="T6" fmla="*/ 43 w 439"/>
                <a:gd name="T7" fmla="*/ 184 h 332"/>
                <a:gd name="T8" fmla="*/ 43 w 439"/>
                <a:gd name="T9" fmla="*/ 186 h 332"/>
                <a:gd name="T10" fmla="*/ 20 w 439"/>
                <a:gd name="T11" fmla="*/ 295 h 332"/>
                <a:gd name="T12" fmla="*/ 270 w 439"/>
                <a:gd name="T13" fmla="*/ 194 h 332"/>
                <a:gd name="T14" fmla="*/ 436 w 439"/>
                <a:gd name="T15" fmla="*/ 1 h 332"/>
                <a:gd name="T16" fmla="*/ 438 w 439"/>
                <a:gd name="T17" fmla="*/ 1 h 332"/>
                <a:gd name="T18" fmla="*/ 439 w 439"/>
                <a:gd name="T19" fmla="*/ 3 h 332"/>
                <a:gd name="T20" fmla="*/ 272 w 439"/>
                <a:gd name="T21" fmla="*/ 196 h 332"/>
                <a:gd name="T22" fmla="*/ 54 w 439"/>
                <a:gd name="T23" fmla="*/ 31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9" h="332">
                  <a:moveTo>
                    <a:pt x="54" y="310"/>
                  </a:moveTo>
                  <a:cubicBezTo>
                    <a:pt x="38" y="310"/>
                    <a:pt x="25" y="306"/>
                    <a:pt x="17" y="297"/>
                  </a:cubicBezTo>
                  <a:cubicBezTo>
                    <a:pt x="0" y="277"/>
                    <a:pt x="8" y="236"/>
                    <a:pt x="40" y="184"/>
                  </a:cubicBezTo>
                  <a:cubicBezTo>
                    <a:pt x="41" y="183"/>
                    <a:pt x="42" y="183"/>
                    <a:pt x="43" y="184"/>
                  </a:cubicBezTo>
                  <a:cubicBezTo>
                    <a:pt x="43" y="184"/>
                    <a:pt x="44" y="185"/>
                    <a:pt x="43" y="186"/>
                  </a:cubicBezTo>
                  <a:cubicBezTo>
                    <a:pt x="12" y="236"/>
                    <a:pt x="4" y="276"/>
                    <a:pt x="20" y="295"/>
                  </a:cubicBezTo>
                  <a:cubicBezTo>
                    <a:pt x="52" y="332"/>
                    <a:pt x="164" y="286"/>
                    <a:pt x="270" y="194"/>
                  </a:cubicBezTo>
                  <a:cubicBezTo>
                    <a:pt x="353" y="121"/>
                    <a:pt x="406" y="49"/>
                    <a:pt x="436" y="1"/>
                  </a:cubicBezTo>
                  <a:cubicBezTo>
                    <a:pt x="436" y="1"/>
                    <a:pt x="437" y="0"/>
                    <a:pt x="438" y="1"/>
                  </a:cubicBezTo>
                  <a:cubicBezTo>
                    <a:pt x="439" y="1"/>
                    <a:pt x="439" y="2"/>
                    <a:pt x="439" y="3"/>
                  </a:cubicBezTo>
                  <a:cubicBezTo>
                    <a:pt x="409" y="51"/>
                    <a:pt x="356" y="123"/>
                    <a:pt x="272" y="196"/>
                  </a:cubicBezTo>
                  <a:cubicBezTo>
                    <a:pt x="191" y="267"/>
                    <a:pt x="105" y="310"/>
                    <a:pt x="54" y="3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932"/>
            <p:cNvSpPr/>
            <p:nvPr/>
          </p:nvSpPr>
          <p:spPr bwMode="auto">
            <a:xfrm>
              <a:off x="11201008" y="3289105"/>
              <a:ext cx="436845" cy="412576"/>
            </a:xfrm>
            <a:custGeom>
              <a:avLst/>
              <a:gdLst>
                <a:gd name="T0" fmla="*/ 63 w 118"/>
                <a:gd name="T1" fmla="*/ 52 h 111"/>
                <a:gd name="T2" fmla="*/ 85 w 118"/>
                <a:gd name="T3" fmla="*/ 111 h 111"/>
                <a:gd name="T4" fmla="*/ 100 w 118"/>
                <a:gd name="T5" fmla="*/ 97 h 111"/>
                <a:gd name="T6" fmla="*/ 87 w 118"/>
                <a:gd name="T7" fmla="*/ 18 h 111"/>
                <a:gd name="T8" fmla="*/ 9 w 118"/>
                <a:gd name="T9" fmla="*/ 32 h 111"/>
                <a:gd name="T10" fmla="*/ 0 w 118"/>
                <a:gd name="T11" fmla="*/ 51 h 111"/>
                <a:gd name="T12" fmla="*/ 63 w 118"/>
                <a:gd name="T13" fmla="*/ 52 h 111"/>
              </a:gdLst>
              <a:ahLst/>
              <a:cxnLst>
                <a:cxn ang="0">
                  <a:pos x="T0" y="T1"/>
                </a:cxn>
                <a:cxn ang="0">
                  <a:pos x="T2" y="T3"/>
                </a:cxn>
                <a:cxn ang="0">
                  <a:pos x="T4" y="T5"/>
                </a:cxn>
                <a:cxn ang="0">
                  <a:pos x="T6" y="T7"/>
                </a:cxn>
                <a:cxn ang="0">
                  <a:pos x="T8" y="T9"/>
                </a:cxn>
                <a:cxn ang="0">
                  <a:pos x="T10" y="T11"/>
                </a:cxn>
                <a:cxn ang="0">
                  <a:pos x="T12" y="T13"/>
                </a:cxn>
              </a:cxnLst>
              <a:rect l="0" t="0" r="r" b="b"/>
              <a:pathLst>
                <a:path w="118" h="111">
                  <a:moveTo>
                    <a:pt x="63" y="52"/>
                  </a:moveTo>
                  <a:cubicBezTo>
                    <a:pt x="83" y="66"/>
                    <a:pt x="91" y="89"/>
                    <a:pt x="85" y="111"/>
                  </a:cubicBezTo>
                  <a:cubicBezTo>
                    <a:pt x="91" y="108"/>
                    <a:pt x="96" y="103"/>
                    <a:pt x="100" y="97"/>
                  </a:cubicBezTo>
                  <a:cubicBezTo>
                    <a:pt x="118" y="71"/>
                    <a:pt x="112" y="36"/>
                    <a:pt x="87" y="18"/>
                  </a:cubicBezTo>
                  <a:cubicBezTo>
                    <a:pt x="62" y="0"/>
                    <a:pt x="27" y="6"/>
                    <a:pt x="9" y="32"/>
                  </a:cubicBezTo>
                  <a:cubicBezTo>
                    <a:pt x="5" y="38"/>
                    <a:pt x="2" y="44"/>
                    <a:pt x="0" y="51"/>
                  </a:cubicBezTo>
                  <a:cubicBezTo>
                    <a:pt x="19" y="38"/>
                    <a:pt x="44" y="38"/>
                    <a:pt x="63" y="52"/>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933"/>
            <p:cNvSpPr/>
            <p:nvPr/>
          </p:nvSpPr>
          <p:spPr bwMode="auto">
            <a:xfrm>
              <a:off x="11476059" y="3394271"/>
              <a:ext cx="153705" cy="307409"/>
            </a:xfrm>
            <a:custGeom>
              <a:avLst/>
              <a:gdLst>
                <a:gd name="T0" fmla="*/ 24 w 42"/>
                <a:gd name="T1" fmla="*/ 0 h 83"/>
                <a:gd name="T2" fmla="*/ 0 w 42"/>
                <a:gd name="T3" fmla="*/ 34 h 83"/>
                <a:gd name="T4" fmla="*/ 11 w 42"/>
                <a:gd name="T5" fmla="*/ 83 h 83"/>
                <a:gd name="T6" fmla="*/ 26 w 42"/>
                <a:gd name="T7" fmla="*/ 69 h 83"/>
                <a:gd name="T8" fmla="*/ 24 w 42"/>
                <a:gd name="T9" fmla="*/ 0 h 83"/>
              </a:gdLst>
              <a:ahLst/>
              <a:cxnLst>
                <a:cxn ang="0">
                  <a:pos x="T0" y="T1"/>
                </a:cxn>
                <a:cxn ang="0">
                  <a:pos x="T2" y="T3"/>
                </a:cxn>
                <a:cxn ang="0">
                  <a:pos x="T4" y="T5"/>
                </a:cxn>
                <a:cxn ang="0">
                  <a:pos x="T6" y="T7"/>
                </a:cxn>
                <a:cxn ang="0">
                  <a:pos x="T8" y="T9"/>
                </a:cxn>
              </a:cxnLst>
              <a:rect l="0" t="0" r="r" b="b"/>
              <a:pathLst>
                <a:path w="42" h="83">
                  <a:moveTo>
                    <a:pt x="24" y="0"/>
                  </a:moveTo>
                  <a:cubicBezTo>
                    <a:pt x="0" y="34"/>
                    <a:pt x="0" y="34"/>
                    <a:pt x="0" y="34"/>
                  </a:cubicBezTo>
                  <a:cubicBezTo>
                    <a:pt x="12" y="47"/>
                    <a:pt x="16" y="66"/>
                    <a:pt x="11" y="83"/>
                  </a:cubicBezTo>
                  <a:cubicBezTo>
                    <a:pt x="17" y="80"/>
                    <a:pt x="22" y="75"/>
                    <a:pt x="26" y="69"/>
                  </a:cubicBezTo>
                  <a:cubicBezTo>
                    <a:pt x="42" y="48"/>
                    <a:pt x="40" y="19"/>
                    <a:pt x="24" y="0"/>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934"/>
            <p:cNvSpPr/>
            <p:nvPr/>
          </p:nvSpPr>
          <p:spPr bwMode="auto">
            <a:xfrm>
              <a:off x="11350667" y="3010008"/>
              <a:ext cx="440891" cy="546057"/>
            </a:xfrm>
            <a:custGeom>
              <a:avLst/>
              <a:gdLst>
                <a:gd name="T0" fmla="*/ 18 w 119"/>
                <a:gd name="T1" fmla="*/ 133 h 147"/>
                <a:gd name="T2" fmla="*/ 33 w 119"/>
                <a:gd name="T3" fmla="*/ 147 h 147"/>
                <a:gd name="T4" fmla="*/ 85 w 119"/>
                <a:gd name="T5" fmla="*/ 99 h 147"/>
                <a:gd name="T6" fmla="*/ 113 w 119"/>
                <a:gd name="T7" fmla="*/ 0 h 147"/>
                <a:gd name="T8" fmla="*/ 28 w 119"/>
                <a:gd name="T9" fmla="*/ 58 h 147"/>
                <a:gd name="T10" fmla="*/ 0 w 119"/>
                <a:gd name="T11" fmla="*/ 124 h 147"/>
                <a:gd name="T12" fmla="*/ 18 w 119"/>
                <a:gd name="T13" fmla="*/ 133 h 147"/>
              </a:gdLst>
              <a:ahLst/>
              <a:cxnLst>
                <a:cxn ang="0">
                  <a:pos x="T0" y="T1"/>
                </a:cxn>
                <a:cxn ang="0">
                  <a:pos x="T2" y="T3"/>
                </a:cxn>
                <a:cxn ang="0">
                  <a:pos x="T4" y="T5"/>
                </a:cxn>
                <a:cxn ang="0">
                  <a:pos x="T6" y="T7"/>
                </a:cxn>
                <a:cxn ang="0">
                  <a:pos x="T8" y="T9"/>
                </a:cxn>
                <a:cxn ang="0">
                  <a:pos x="T10" y="T11"/>
                </a:cxn>
                <a:cxn ang="0">
                  <a:pos x="T12" y="T13"/>
                </a:cxn>
              </a:cxnLst>
              <a:rect l="0" t="0" r="r" b="b"/>
              <a:pathLst>
                <a:path w="119" h="147">
                  <a:moveTo>
                    <a:pt x="18" y="133"/>
                  </a:moveTo>
                  <a:cubicBezTo>
                    <a:pt x="24" y="137"/>
                    <a:pt x="29" y="141"/>
                    <a:pt x="33" y="147"/>
                  </a:cubicBezTo>
                  <a:cubicBezTo>
                    <a:pt x="51" y="137"/>
                    <a:pt x="70" y="120"/>
                    <a:pt x="85" y="99"/>
                  </a:cubicBezTo>
                  <a:cubicBezTo>
                    <a:pt x="109" y="64"/>
                    <a:pt x="119" y="26"/>
                    <a:pt x="113" y="0"/>
                  </a:cubicBezTo>
                  <a:cubicBezTo>
                    <a:pt x="85" y="3"/>
                    <a:pt x="53" y="24"/>
                    <a:pt x="28" y="58"/>
                  </a:cubicBezTo>
                  <a:cubicBezTo>
                    <a:pt x="13" y="80"/>
                    <a:pt x="4" y="103"/>
                    <a:pt x="0" y="124"/>
                  </a:cubicBezTo>
                  <a:cubicBezTo>
                    <a:pt x="7" y="126"/>
                    <a:pt x="13" y="129"/>
                    <a:pt x="18" y="133"/>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935"/>
            <p:cNvSpPr/>
            <p:nvPr/>
          </p:nvSpPr>
          <p:spPr bwMode="auto">
            <a:xfrm>
              <a:off x="11419431" y="3010008"/>
              <a:ext cx="372127" cy="546057"/>
            </a:xfrm>
            <a:custGeom>
              <a:avLst/>
              <a:gdLst>
                <a:gd name="T0" fmla="*/ 95 w 101"/>
                <a:gd name="T1" fmla="*/ 0 h 147"/>
                <a:gd name="T2" fmla="*/ 94 w 101"/>
                <a:gd name="T3" fmla="*/ 0 h 147"/>
                <a:gd name="T4" fmla="*/ 0 w 101"/>
                <a:gd name="T5" fmla="*/ 133 h 147"/>
                <a:gd name="T6" fmla="*/ 0 w 101"/>
                <a:gd name="T7" fmla="*/ 133 h 147"/>
                <a:gd name="T8" fmla="*/ 15 w 101"/>
                <a:gd name="T9" fmla="*/ 147 h 147"/>
                <a:gd name="T10" fmla="*/ 67 w 101"/>
                <a:gd name="T11" fmla="*/ 99 h 147"/>
                <a:gd name="T12" fmla="*/ 95 w 101"/>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101" h="147">
                  <a:moveTo>
                    <a:pt x="95" y="0"/>
                  </a:moveTo>
                  <a:cubicBezTo>
                    <a:pt x="94" y="0"/>
                    <a:pt x="94" y="0"/>
                    <a:pt x="94" y="0"/>
                  </a:cubicBezTo>
                  <a:cubicBezTo>
                    <a:pt x="0" y="133"/>
                    <a:pt x="0" y="133"/>
                    <a:pt x="0" y="133"/>
                  </a:cubicBezTo>
                  <a:cubicBezTo>
                    <a:pt x="0" y="133"/>
                    <a:pt x="0" y="133"/>
                    <a:pt x="0" y="133"/>
                  </a:cubicBezTo>
                  <a:cubicBezTo>
                    <a:pt x="6" y="137"/>
                    <a:pt x="11" y="141"/>
                    <a:pt x="15" y="147"/>
                  </a:cubicBezTo>
                  <a:cubicBezTo>
                    <a:pt x="33" y="137"/>
                    <a:pt x="52" y="120"/>
                    <a:pt x="67" y="99"/>
                  </a:cubicBezTo>
                  <a:cubicBezTo>
                    <a:pt x="91" y="64"/>
                    <a:pt x="101" y="26"/>
                    <a:pt x="95" y="0"/>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936"/>
            <p:cNvSpPr/>
            <p:nvPr/>
          </p:nvSpPr>
          <p:spPr bwMode="auto">
            <a:xfrm>
              <a:off x="11605494" y="3010008"/>
              <a:ext cx="177974" cy="177974"/>
            </a:xfrm>
            <a:custGeom>
              <a:avLst/>
              <a:gdLst>
                <a:gd name="T0" fmla="*/ 22 w 48"/>
                <a:gd name="T1" fmla="*/ 32 h 48"/>
                <a:gd name="T2" fmla="*/ 42 w 48"/>
                <a:gd name="T3" fmla="*/ 48 h 48"/>
                <a:gd name="T4" fmla="*/ 45 w 48"/>
                <a:gd name="T5" fmla="*/ 0 h 48"/>
                <a:gd name="T6" fmla="*/ 0 w 48"/>
                <a:gd name="T7" fmla="*/ 18 h 48"/>
                <a:gd name="T8" fmla="*/ 22 w 48"/>
                <a:gd name="T9" fmla="*/ 32 h 48"/>
              </a:gdLst>
              <a:ahLst/>
              <a:cxnLst>
                <a:cxn ang="0">
                  <a:pos x="T0" y="T1"/>
                </a:cxn>
                <a:cxn ang="0">
                  <a:pos x="T2" y="T3"/>
                </a:cxn>
                <a:cxn ang="0">
                  <a:pos x="T4" y="T5"/>
                </a:cxn>
                <a:cxn ang="0">
                  <a:pos x="T6" y="T7"/>
                </a:cxn>
                <a:cxn ang="0">
                  <a:pos x="T8" y="T9"/>
                </a:cxn>
              </a:cxnLst>
              <a:rect l="0" t="0" r="r" b="b"/>
              <a:pathLst>
                <a:path w="48" h="48">
                  <a:moveTo>
                    <a:pt x="22" y="32"/>
                  </a:moveTo>
                  <a:cubicBezTo>
                    <a:pt x="29" y="37"/>
                    <a:pt x="35" y="43"/>
                    <a:pt x="42" y="48"/>
                  </a:cubicBezTo>
                  <a:cubicBezTo>
                    <a:pt x="47" y="30"/>
                    <a:pt x="48" y="14"/>
                    <a:pt x="45" y="0"/>
                  </a:cubicBezTo>
                  <a:cubicBezTo>
                    <a:pt x="31" y="1"/>
                    <a:pt x="15" y="8"/>
                    <a:pt x="0" y="18"/>
                  </a:cubicBezTo>
                  <a:cubicBezTo>
                    <a:pt x="7" y="23"/>
                    <a:pt x="14" y="27"/>
                    <a:pt x="22" y="32"/>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937"/>
            <p:cNvSpPr/>
            <p:nvPr/>
          </p:nvSpPr>
          <p:spPr bwMode="auto">
            <a:xfrm>
              <a:off x="11682345" y="3010008"/>
              <a:ext cx="101123" cy="177974"/>
            </a:xfrm>
            <a:custGeom>
              <a:avLst/>
              <a:gdLst>
                <a:gd name="T0" fmla="*/ 23 w 27"/>
                <a:gd name="T1" fmla="*/ 0 h 48"/>
                <a:gd name="T2" fmla="*/ 0 w 27"/>
                <a:gd name="T3" fmla="*/ 32 h 48"/>
                <a:gd name="T4" fmla="*/ 1 w 27"/>
                <a:gd name="T5" fmla="*/ 32 h 48"/>
                <a:gd name="T6" fmla="*/ 21 w 27"/>
                <a:gd name="T7" fmla="*/ 48 h 48"/>
                <a:gd name="T8" fmla="*/ 24 w 27"/>
                <a:gd name="T9" fmla="*/ 0 h 48"/>
                <a:gd name="T10" fmla="*/ 23 w 27"/>
                <a:gd name="T11" fmla="*/ 0 h 48"/>
              </a:gdLst>
              <a:ahLst/>
              <a:cxnLst>
                <a:cxn ang="0">
                  <a:pos x="T0" y="T1"/>
                </a:cxn>
                <a:cxn ang="0">
                  <a:pos x="T2" y="T3"/>
                </a:cxn>
                <a:cxn ang="0">
                  <a:pos x="T4" y="T5"/>
                </a:cxn>
                <a:cxn ang="0">
                  <a:pos x="T6" y="T7"/>
                </a:cxn>
                <a:cxn ang="0">
                  <a:pos x="T8" y="T9"/>
                </a:cxn>
                <a:cxn ang="0">
                  <a:pos x="T10" y="T11"/>
                </a:cxn>
              </a:cxnLst>
              <a:rect l="0" t="0" r="r" b="b"/>
              <a:pathLst>
                <a:path w="27" h="48">
                  <a:moveTo>
                    <a:pt x="23" y="0"/>
                  </a:moveTo>
                  <a:cubicBezTo>
                    <a:pt x="0" y="32"/>
                    <a:pt x="0" y="32"/>
                    <a:pt x="0" y="32"/>
                  </a:cubicBezTo>
                  <a:cubicBezTo>
                    <a:pt x="1" y="32"/>
                    <a:pt x="1" y="32"/>
                    <a:pt x="1" y="32"/>
                  </a:cubicBezTo>
                  <a:cubicBezTo>
                    <a:pt x="8" y="37"/>
                    <a:pt x="14" y="43"/>
                    <a:pt x="21" y="48"/>
                  </a:cubicBezTo>
                  <a:cubicBezTo>
                    <a:pt x="26" y="30"/>
                    <a:pt x="27" y="14"/>
                    <a:pt x="24" y="0"/>
                  </a:cubicBezTo>
                  <a:lnTo>
                    <a:pt x="23" y="0"/>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38"/>
            <p:cNvSpPr/>
            <p:nvPr/>
          </p:nvSpPr>
          <p:spPr bwMode="auto">
            <a:xfrm>
              <a:off x="11358756" y="3349776"/>
              <a:ext cx="169884" cy="238648"/>
            </a:xfrm>
            <a:custGeom>
              <a:avLst/>
              <a:gdLst>
                <a:gd name="T0" fmla="*/ 46 w 46"/>
                <a:gd name="T1" fmla="*/ 0 h 65"/>
                <a:gd name="T2" fmla="*/ 17 w 46"/>
                <a:gd name="T3" fmla="*/ 28 h 65"/>
                <a:gd name="T4" fmla="*/ 0 w 46"/>
                <a:gd name="T5" fmla="*/ 65 h 65"/>
                <a:gd name="T6" fmla="*/ 29 w 46"/>
                <a:gd name="T7" fmla="*/ 37 h 65"/>
                <a:gd name="T8" fmla="*/ 46 w 46"/>
                <a:gd name="T9" fmla="*/ 0 h 65"/>
              </a:gdLst>
              <a:ahLst/>
              <a:cxnLst>
                <a:cxn ang="0">
                  <a:pos x="T0" y="T1"/>
                </a:cxn>
                <a:cxn ang="0">
                  <a:pos x="T2" y="T3"/>
                </a:cxn>
                <a:cxn ang="0">
                  <a:pos x="T4" y="T5"/>
                </a:cxn>
                <a:cxn ang="0">
                  <a:pos x="T6" y="T7"/>
                </a:cxn>
                <a:cxn ang="0">
                  <a:pos x="T8" y="T9"/>
                </a:cxn>
              </a:cxnLst>
              <a:rect l="0" t="0" r="r" b="b"/>
              <a:pathLst>
                <a:path w="46" h="65">
                  <a:moveTo>
                    <a:pt x="46" y="0"/>
                  </a:moveTo>
                  <a:cubicBezTo>
                    <a:pt x="38" y="3"/>
                    <a:pt x="27" y="14"/>
                    <a:pt x="17" y="28"/>
                  </a:cubicBezTo>
                  <a:cubicBezTo>
                    <a:pt x="7" y="42"/>
                    <a:pt x="0" y="56"/>
                    <a:pt x="0" y="65"/>
                  </a:cubicBezTo>
                  <a:cubicBezTo>
                    <a:pt x="8" y="61"/>
                    <a:pt x="19" y="51"/>
                    <a:pt x="29" y="37"/>
                  </a:cubicBezTo>
                  <a:cubicBezTo>
                    <a:pt x="39" y="22"/>
                    <a:pt x="45" y="8"/>
                    <a:pt x="46" y="0"/>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39"/>
            <p:cNvSpPr/>
            <p:nvPr/>
          </p:nvSpPr>
          <p:spPr bwMode="auto">
            <a:xfrm>
              <a:off x="11358756" y="3349776"/>
              <a:ext cx="169884" cy="238648"/>
            </a:xfrm>
            <a:custGeom>
              <a:avLst/>
              <a:gdLst>
                <a:gd name="T0" fmla="*/ 46 w 46"/>
                <a:gd name="T1" fmla="*/ 0 h 65"/>
                <a:gd name="T2" fmla="*/ 0 w 46"/>
                <a:gd name="T3" fmla="*/ 65 h 65"/>
                <a:gd name="T4" fmla="*/ 0 w 46"/>
                <a:gd name="T5" fmla="*/ 65 h 65"/>
                <a:gd name="T6" fmla="*/ 29 w 46"/>
                <a:gd name="T7" fmla="*/ 37 h 65"/>
                <a:gd name="T8" fmla="*/ 46 w 46"/>
                <a:gd name="T9" fmla="*/ 0 h 65"/>
              </a:gdLst>
              <a:ahLst/>
              <a:cxnLst>
                <a:cxn ang="0">
                  <a:pos x="T0" y="T1"/>
                </a:cxn>
                <a:cxn ang="0">
                  <a:pos x="T2" y="T3"/>
                </a:cxn>
                <a:cxn ang="0">
                  <a:pos x="T4" y="T5"/>
                </a:cxn>
                <a:cxn ang="0">
                  <a:pos x="T6" y="T7"/>
                </a:cxn>
                <a:cxn ang="0">
                  <a:pos x="T8" y="T9"/>
                </a:cxn>
              </a:cxnLst>
              <a:rect l="0" t="0" r="r" b="b"/>
              <a:pathLst>
                <a:path w="46" h="65">
                  <a:moveTo>
                    <a:pt x="46" y="0"/>
                  </a:moveTo>
                  <a:cubicBezTo>
                    <a:pt x="0" y="65"/>
                    <a:pt x="0" y="65"/>
                    <a:pt x="0" y="65"/>
                  </a:cubicBezTo>
                  <a:cubicBezTo>
                    <a:pt x="0" y="65"/>
                    <a:pt x="0" y="65"/>
                    <a:pt x="0" y="65"/>
                  </a:cubicBezTo>
                  <a:cubicBezTo>
                    <a:pt x="8" y="61"/>
                    <a:pt x="19" y="51"/>
                    <a:pt x="29" y="37"/>
                  </a:cubicBezTo>
                  <a:cubicBezTo>
                    <a:pt x="39" y="22"/>
                    <a:pt x="45" y="8"/>
                    <a:pt x="46" y="0"/>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40"/>
            <p:cNvSpPr/>
            <p:nvPr/>
          </p:nvSpPr>
          <p:spPr bwMode="auto">
            <a:xfrm>
              <a:off x="11520551" y="3159669"/>
              <a:ext cx="165841" cy="165841"/>
            </a:xfrm>
            <a:custGeom>
              <a:avLst/>
              <a:gdLst>
                <a:gd name="T0" fmla="*/ 11 w 44"/>
                <a:gd name="T1" fmla="*/ 38 h 45"/>
                <a:gd name="T2" fmla="*/ 6 w 44"/>
                <a:gd name="T3" fmla="*/ 11 h 45"/>
                <a:gd name="T4" fmla="*/ 33 w 44"/>
                <a:gd name="T5" fmla="*/ 7 h 45"/>
                <a:gd name="T6" fmla="*/ 38 w 44"/>
                <a:gd name="T7" fmla="*/ 34 h 45"/>
                <a:gd name="T8" fmla="*/ 11 w 44"/>
                <a:gd name="T9" fmla="*/ 38 h 45"/>
              </a:gdLst>
              <a:ahLst/>
              <a:cxnLst>
                <a:cxn ang="0">
                  <a:pos x="T0" y="T1"/>
                </a:cxn>
                <a:cxn ang="0">
                  <a:pos x="T2" y="T3"/>
                </a:cxn>
                <a:cxn ang="0">
                  <a:pos x="T4" y="T5"/>
                </a:cxn>
                <a:cxn ang="0">
                  <a:pos x="T6" y="T7"/>
                </a:cxn>
                <a:cxn ang="0">
                  <a:pos x="T8" y="T9"/>
                </a:cxn>
              </a:cxnLst>
              <a:rect l="0" t="0" r="r" b="b"/>
              <a:pathLst>
                <a:path w="44" h="45">
                  <a:moveTo>
                    <a:pt x="11" y="38"/>
                  </a:moveTo>
                  <a:cubicBezTo>
                    <a:pt x="2" y="32"/>
                    <a:pt x="0" y="20"/>
                    <a:pt x="6" y="11"/>
                  </a:cubicBezTo>
                  <a:cubicBezTo>
                    <a:pt x="12" y="2"/>
                    <a:pt x="25" y="0"/>
                    <a:pt x="33" y="7"/>
                  </a:cubicBezTo>
                  <a:cubicBezTo>
                    <a:pt x="42" y="13"/>
                    <a:pt x="44" y="25"/>
                    <a:pt x="38" y="34"/>
                  </a:cubicBezTo>
                  <a:cubicBezTo>
                    <a:pt x="32" y="43"/>
                    <a:pt x="20" y="45"/>
                    <a:pt x="11" y="38"/>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941"/>
            <p:cNvSpPr/>
            <p:nvPr/>
          </p:nvSpPr>
          <p:spPr bwMode="auto">
            <a:xfrm>
              <a:off x="11548866" y="3183938"/>
              <a:ext cx="109212" cy="117302"/>
            </a:xfrm>
            <a:custGeom>
              <a:avLst/>
              <a:gdLst>
                <a:gd name="T0" fmla="*/ 23 w 30"/>
                <a:gd name="T1" fmla="*/ 5 h 31"/>
                <a:gd name="T2" fmla="*/ 4 w 30"/>
                <a:gd name="T3" fmla="*/ 8 h 31"/>
                <a:gd name="T4" fmla="*/ 7 w 30"/>
                <a:gd name="T5" fmla="*/ 27 h 31"/>
                <a:gd name="T6" fmla="*/ 26 w 30"/>
                <a:gd name="T7" fmla="*/ 23 h 31"/>
                <a:gd name="T8" fmla="*/ 23 w 30"/>
                <a:gd name="T9" fmla="*/ 5 h 31"/>
              </a:gdLst>
              <a:ahLst/>
              <a:cxnLst>
                <a:cxn ang="0">
                  <a:pos x="T0" y="T1"/>
                </a:cxn>
                <a:cxn ang="0">
                  <a:pos x="T2" y="T3"/>
                </a:cxn>
                <a:cxn ang="0">
                  <a:pos x="T4" y="T5"/>
                </a:cxn>
                <a:cxn ang="0">
                  <a:pos x="T6" y="T7"/>
                </a:cxn>
                <a:cxn ang="0">
                  <a:pos x="T8" y="T9"/>
                </a:cxn>
              </a:cxnLst>
              <a:rect l="0" t="0" r="r" b="b"/>
              <a:pathLst>
                <a:path w="30" h="31">
                  <a:moveTo>
                    <a:pt x="23" y="5"/>
                  </a:moveTo>
                  <a:cubicBezTo>
                    <a:pt x="17" y="0"/>
                    <a:pt x="8" y="2"/>
                    <a:pt x="4" y="8"/>
                  </a:cubicBezTo>
                  <a:cubicBezTo>
                    <a:pt x="0" y="14"/>
                    <a:pt x="1" y="22"/>
                    <a:pt x="7" y="27"/>
                  </a:cubicBezTo>
                  <a:cubicBezTo>
                    <a:pt x="13" y="31"/>
                    <a:pt x="22" y="30"/>
                    <a:pt x="26" y="23"/>
                  </a:cubicBezTo>
                  <a:cubicBezTo>
                    <a:pt x="30" y="17"/>
                    <a:pt x="29" y="9"/>
                    <a:pt x="2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42"/>
            <p:cNvSpPr/>
            <p:nvPr/>
          </p:nvSpPr>
          <p:spPr bwMode="auto">
            <a:xfrm>
              <a:off x="11565045" y="3183938"/>
              <a:ext cx="121346" cy="141571"/>
            </a:xfrm>
            <a:custGeom>
              <a:avLst/>
              <a:gdLst>
                <a:gd name="T0" fmla="*/ 22 w 33"/>
                <a:gd name="T1" fmla="*/ 0 h 38"/>
                <a:gd name="T2" fmla="*/ 22 w 33"/>
                <a:gd name="T3" fmla="*/ 0 h 38"/>
                <a:gd name="T4" fmla="*/ 19 w 33"/>
                <a:gd name="T5" fmla="*/ 4 h 38"/>
                <a:gd name="T6" fmla="*/ 19 w 33"/>
                <a:gd name="T7" fmla="*/ 5 h 38"/>
                <a:gd name="T8" fmla="*/ 22 w 33"/>
                <a:gd name="T9" fmla="*/ 23 h 38"/>
                <a:gd name="T10" fmla="*/ 3 w 33"/>
                <a:gd name="T11" fmla="*/ 27 h 38"/>
                <a:gd name="T12" fmla="*/ 3 w 33"/>
                <a:gd name="T13" fmla="*/ 27 h 38"/>
                <a:gd name="T14" fmla="*/ 0 w 33"/>
                <a:gd name="T15" fmla="*/ 31 h 38"/>
                <a:gd name="T16" fmla="*/ 0 w 33"/>
                <a:gd name="T17" fmla="*/ 31 h 38"/>
                <a:gd name="T18" fmla="*/ 27 w 33"/>
                <a:gd name="T19" fmla="*/ 27 h 38"/>
                <a:gd name="T20" fmla="*/ 22 w 33"/>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8">
                  <a:moveTo>
                    <a:pt x="22" y="0"/>
                  </a:moveTo>
                  <a:cubicBezTo>
                    <a:pt x="22" y="0"/>
                    <a:pt x="22" y="0"/>
                    <a:pt x="22" y="0"/>
                  </a:cubicBezTo>
                  <a:cubicBezTo>
                    <a:pt x="19" y="4"/>
                    <a:pt x="19" y="4"/>
                    <a:pt x="19" y="4"/>
                  </a:cubicBezTo>
                  <a:cubicBezTo>
                    <a:pt x="19" y="5"/>
                    <a:pt x="19" y="5"/>
                    <a:pt x="19" y="5"/>
                  </a:cubicBezTo>
                  <a:cubicBezTo>
                    <a:pt x="25" y="9"/>
                    <a:pt x="26" y="17"/>
                    <a:pt x="22" y="23"/>
                  </a:cubicBezTo>
                  <a:cubicBezTo>
                    <a:pt x="18" y="30"/>
                    <a:pt x="9" y="31"/>
                    <a:pt x="3" y="27"/>
                  </a:cubicBezTo>
                  <a:cubicBezTo>
                    <a:pt x="3" y="27"/>
                    <a:pt x="3" y="27"/>
                    <a:pt x="3" y="27"/>
                  </a:cubicBezTo>
                  <a:cubicBezTo>
                    <a:pt x="0" y="31"/>
                    <a:pt x="0" y="31"/>
                    <a:pt x="0" y="31"/>
                  </a:cubicBezTo>
                  <a:cubicBezTo>
                    <a:pt x="0" y="31"/>
                    <a:pt x="0" y="31"/>
                    <a:pt x="0" y="31"/>
                  </a:cubicBezTo>
                  <a:cubicBezTo>
                    <a:pt x="9" y="38"/>
                    <a:pt x="21" y="36"/>
                    <a:pt x="27" y="27"/>
                  </a:cubicBezTo>
                  <a:cubicBezTo>
                    <a:pt x="33" y="18"/>
                    <a:pt x="31" y="6"/>
                    <a:pt x="22" y="0"/>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943"/>
            <p:cNvSpPr/>
            <p:nvPr/>
          </p:nvSpPr>
          <p:spPr bwMode="auto">
            <a:xfrm>
              <a:off x="11573135" y="3200118"/>
              <a:ext cx="84943" cy="101123"/>
            </a:xfrm>
            <a:custGeom>
              <a:avLst/>
              <a:gdLst>
                <a:gd name="T0" fmla="*/ 19 w 23"/>
                <a:gd name="T1" fmla="*/ 19 h 27"/>
                <a:gd name="T2" fmla="*/ 16 w 23"/>
                <a:gd name="T3" fmla="*/ 1 h 27"/>
                <a:gd name="T4" fmla="*/ 16 w 23"/>
                <a:gd name="T5" fmla="*/ 0 h 27"/>
                <a:gd name="T6" fmla="*/ 0 w 23"/>
                <a:gd name="T7" fmla="*/ 23 h 27"/>
                <a:gd name="T8" fmla="*/ 0 w 23"/>
                <a:gd name="T9" fmla="*/ 23 h 27"/>
                <a:gd name="T10" fmla="*/ 19 w 23"/>
                <a:gd name="T11" fmla="*/ 19 h 27"/>
              </a:gdLst>
              <a:ahLst/>
              <a:cxnLst>
                <a:cxn ang="0">
                  <a:pos x="T0" y="T1"/>
                </a:cxn>
                <a:cxn ang="0">
                  <a:pos x="T2" y="T3"/>
                </a:cxn>
                <a:cxn ang="0">
                  <a:pos x="T4" y="T5"/>
                </a:cxn>
                <a:cxn ang="0">
                  <a:pos x="T6" y="T7"/>
                </a:cxn>
                <a:cxn ang="0">
                  <a:pos x="T8" y="T9"/>
                </a:cxn>
                <a:cxn ang="0">
                  <a:pos x="T10" y="T11"/>
                </a:cxn>
              </a:cxnLst>
              <a:rect l="0" t="0" r="r" b="b"/>
              <a:pathLst>
                <a:path w="23" h="27">
                  <a:moveTo>
                    <a:pt x="19" y="19"/>
                  </a:moveTo>
                  <a:cubicBezTo>
                    <a:pt x="23" y="13"/>
                    <a:pt x="22" y="5"/>
                    <a:pt x="16" y="1"/>
                  </a:cubicBezTo>
                  <a:cubicBezTo>
                    <a:pt x="16" y="0"/>
                    <a:pt x="16" y="0"/>
                    <a:pt x="16" y="0"/>
                  </a:cubicBezTo>
                  <a:cubicBezTo>
                    <a:pt x="0" y="23"/>
                    <a:pt x="0" y="23"/>
                    <a:pt x="0" y="23"/>
                  </a:cubicBezTo>
                  <a:cubicBezTo>
                    <a:pt x="0" y="23"/>
                    <a:pt x="0" y="23"/>
                    <a:pt x="0" y="23"/>
                  </a:cubicBezTo>
                  <a:cubicBezTo>
                    <a:pt x="6" y="27"/>
                    <a:pt x="15" y="26"/>
                    <a:pt x="19" y="19"/>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任务实现</a:t>
            </a:r>
          </a:p>
        </p:txBody>
      </p:sp>
      <p:sp>
        <p:nvSpPr>
          <p:cNvPr id="30" name="TextBox 29"/>
          <p:cNvSpPr txBox="1"/>
          <p:nvPr/>
        </p:nvSpPr>
        <p:spPr>
          <a:xfrm>
            <a:off x="803477" y="1078095"/>
            <a:ext cx="4867376" cy="2400657"/>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1</a:t>
            </a:r>
            <a:r>
              <a:rPr lang="zh-CN" altLang="en-US" sz="2000" dirty="0">
                <a:latin typeface="+mn-ea"/>
                <a:cs typeface="+mn-ea"/>
                <a:sym typeface="Times New Roman" panose="02020603050405020304" pitchFamily="18" charset="0"/>
              </a:rPr>
              <a:t>）通过百度搜索引擎以“新一代信息技术产业”为关键词搜索，我们可以了解到新一代信息技术产业位居九大战略性新兴产业之</a:t>
            </a:r>
            <a:r>
              <a:rPr lang="zh-CN" altLang="en-US" sz="2000" dirty="0" smtClean="0">
                <a:latin typeface="+mn-ea"/>
                <a:cs typeface="+mn-ea"/>
                <a:sym typeface="Times New Roman" panose="02020603050405020304" pitchFamily="18" charset="0"/>
              </a:rPr>
              <a:t>首。新</a:t>
            </a:r>
            <a:r>
              <a:rPr lang="zh-CN" altLang="en-US" sz="2000" dirty="0">
                <a:latin typeface="+mn-ea"/>
                <a:cs typeface="+mn-ea"/>
                <a:sym typeface="Times New Roman" panose="02020603050405020304" pitchFamily="18" charset="0"/>
              </a:rPr>
              <a:t>一代信息技术产业的范围主要包</a:t>
            </a:r>
            <a:r>
              <a:rPr lang="zh-CN" altLang="en-US" sz="2000" dirty="0" smtClean="0">
                <a:latin typeface="+mn-ea"/>
                <a:cs typeface="+mn-ea"/>
                <a:sym typeface="Times New Roman" panose="02020603050405020304" pitchFamily="18" charset="0"/>
              </a:rPr>
              <a:t>括范围如下图所示。</a:t>
            </a:r>
            <a:endParaRPr lang="en-US" altLang="zh-CN" sz="2000" dirty="0">
              <a:latin typeface="+mn-ea"/>
              <a:cs typeface="+mn-ea"/>
              <a:sym typeface="Times New Roman" panose="02020603050405020304" pitchFamily="18" charset="0"/>
            </a:endParaRPr>
          </a:p>
        </p:txBody>
      </p:sp>
      <p:grpSp>
        <p:nvGrpSpPr>
          <p:cNvPr id="2" name="组合 1"/>
          <p:cNvGrpSpPr/>
          <p:nvPr/>
        </p:nvGrpSpPr>
        <p:grpSpPr>
          <a:xfrm>
            <a:off x="1219572" y="3878781"/>
            <a:ext cx="4510004" cy="2307674"/>
            <a:chOff x="3304923" y="3171904"/>
            <a:chExt cx="5813915" cy="2950212"/>
          </a:xfrm>
        </p:grpSpPr>
        <p:sp>
          <p:nvSpPr>
            <p:cNvPr id="41" name="矩形 42"/>
            <p:cNvSpPr>
              <a:spLocks noChangeArrowheads="1"/>
            </p:cNvSpPr>
            <p:nvPr/>
          </p:nvSpPr>
          <p:spPr bwMode="auto">
            <a:xfrm>
              <a:off x="3538753" y="3171904"/>
              <a:ext cx="5234160" cy="2950212"/>
            </a:xfrm>
            <a:prstGeom prst="rect">
              <a:avLst/>
            </a:prstGeom>
            <a:solidFill>
              <a:schemeClr val="accent1">
                <a:lumMod val="20000"/>
                <a:lumOff val="8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923" y="3429000"/>
              <a:ext cx="5813915" cy="229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6583697" y="1059162"/>
            <a:ext cx="4508682" cy="2400657"/>
          </a:xfrm>
          <a:prstGeom prst="rect">
            <a:avLst/>
          </a:prstGeom>
          <a:noFill/>
        </p:spPr>
        <p:txBody>
          <a:bodyPr wrap="square" rtlCol="0">
            <a:spAutoFit/>
          </a:bodyPr>
          <a:lstStyle/>
          <a:p>
            <a:pPr indent="609600" algn="just">
              <a:lnSpc>
                <a:spcPct val="150000"/>
              </a:lnSpc>
            </a:pPr>
            <a:r>
              <a:rPr lang="zh-CN" altLang="en-US" sz="2000" dirty="0">
                <a:latin typeface="+mn-ea"/>
                <a:cs typeface="+mn-ea"/>
                <a:sym typeface="Times New Roman" panose="02020603050405020304" pitchFamily="18" charset="0"/>
              </a:rPr>
              <a:t>（</a:t>
            </a:r>
            <a:r>
              <a:rPr lang="en-US" altLang="zh-CN" sz="2000" dirty="0">
                <a:latin typeface="+mn-ea"/>
                <a:cs typeface="+mn-ea"/>
                <a:sym typeface="Times New Roman" panose="02020603050405020304" pitchFamily="18" charset="0"/>
              </a:rPr>
              <a:t>2</a:t>
            </a:r>
            <a:r>
              <a:rPr lang="zh-CN" altLang="en-US" sz="2000" dirty="0">
                <a:latin typeface="+mn-ea"/>
                <a:cs typeface="+mn-ea"/>
                <a:sym typeface="Times New Roman" panose="02020603050405020304" pitchFamily="18" charset="0"/>
              </a:rPr>
              <a:t>）访问华为的官网，查看其公司介绍及主要的产品、服务和行业解决方案，我们可以发现华为是全球领先的信息与通信技</a:t>
            </a:r>
            <a:r>
              <a:rPr lang="zh-CN" altLang="en-US" sz="2000" dirty="0" smtClean="0">
                <a:latin typeface="+mn-ea"/>
                <a:cs typeface="+mn-ea"/>
                <a:sym typeface="Times New Roman" panose="02020603050405020304" pitchFamily="18" charset="0"/>
              </a:rPr>
              <a:t>术基</a:t>
            </a:r>
            <a:r>
              <a:rPr lang="zh-CN" altLang="en-US" sz="2000" dirty="0">
                <a:latin typeface="+mn-ea"/>
                <a:cs typeface="+mn-ea"/>
                <a:sym typeface="Times New Roman" panose="02020603050405020304" pitchFamily="18" charset="0"/>
              </a:rPr>
              <a:t>础设施和智能终端提供商。华为的主要业务包</a:t>
            </a:r>
            <a:r>
              <a:rPr lang="zh-CN" altLang="en-US" sz="2000" dirty="0" smtClean="0">
                <a:latin typeface="+mn-ea"/>
                <a:cs typeface="+mn-ea"/>
                <a:sym typeface="Times New Roman" panose="02020603050405020304" pitchFamily="18" charset="0"/>
              </a:rPr>
              <a:t>括如下图所示。</a:t>
            </a:r>
            <a:endParaRPr lang="en-US" altLang="zh-CN" sz="2000" dirty="0">
              <a:latin typeface="+mn-ea"/>
              <a:cs typeface="+mn-ea"/>
              <a:sym typeface="Times New Roman" panose="02020603050405020304" pitchFamily="18" charset="0"/>
            </a:endParaRPr>
          </a:p>
        </p:txBody>
      </p:sp>
      <p:grpSp>
        <p:nvGrpSpPr>
          <p:cNvPr id="8" name="组合 7"/>
          <p:cNvGrpSpPr/>
          <p:nvPr/>
        </p:nvGrpSpPr>
        <p:grpSpPr>
          <a:xfrm>
            <a:off x="6583697" y="3719391"/>
            <a:ext cx="4732503" cy="2307674"/>
            <a:chOff x="1912561" y="3102107"/>
            <a:chExt cx="8447087" cy="3202440"/>
          </a:xfrm>
        </p:grpSpPr>
        <p:sp>
          <p:nvSpPr>
            <p:cNvPr id="9" name="矩形 42"/>
            <p:cNvSpPr>
              <a:spLocks noChangeArrowheads="1"/>
            </p:cNvSpPr>
            <p:nvPr/>
          </p:nvSpPr>
          <p:spPr bwMode="auto">
            <a:xfrm>
              <a:off x="2614863" y="3102107"/>
              <a:ext cx="7042484" cy="3202440"/>
            </a:xfrm>
            <a:prstGeom prst="rect">
              <a:avLst/>
            </a:prstGeom>
            <a:solidFill>
              <a:schemeClr val="accent1">
                <a:lumMod val="20000"/>
                <a:lumOff val="80000"/>
              </a:schemeClr>
            </a:solidFill>
            <a:ln w="9525">
              <a:noFill/>
              <a:miter lim="800000"/>
            </a:ln>
          </p:spPr>
          <p:txBody>
            <a:bodyPr lIns="121909" tIns="60954" rIns="121909" bIns="60954" anchor="ct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561" y="3313510"/>
              <a:ext cx="844708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87694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8" y="2367432"/>
            <a:ext cx="3708714" cy="3924300"/>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 name="connsiteX0-1" fmla="*/ 0 w 4922244"/>
              <a:gd name="connsiteY0-2" fmla="*/ 0 h 5048251"/>
              <a:gd name="connsiteX1-3" fmla="*/ 1947941 w 4922244"/>
              <a:gd name="connsiteY1-4" fmla="*/ 0 h 5048251"/>
              <a:gd name="connsiteX2-5" fmla="*/ 4922244 w 4922244"/>
              <a:gd name="connsiteY2-6" fmla="*/ 2899854 h 5048251"/>
              <a:gd name="connsiteX3-7" fmla="*/ 2848297 w 4922244"/>
              <a:gd name="connsiteY3-8" fmla="*/ 5048251 h 5048251"/>
              <a:gd name="connsiteX4-9" fmla="*/ 0 w 4922244"/>
              <a:gd name="connsiteY4-10" fmla="*/ 5048251 h 5048251"/>
              <a:gd name="connsiteX5" fmla="*/ 0 w 4922244"/>
              <a:gd name="connsiteY5" fmla="*/ 0 h 5048251"/>
              <a:gd name="connsiteX0-11" fmla="*/ 0 w 4922244"/>
              <a:gd name="connsiteY0-12" fmla="*/ 0 h 5048251"/>
              <a:gd name="connsiteX1-13" fmla="*/ 1947941 w 4922244"/>
              <a:gd name="connsiteY1-14" fmla="*/ 0 h 5048251"/>
              <a:gd name="connsiteX2-15" fmla="*/ 4922244 w 4922244"/>
              <a:gd name="connsiteY2-16" fmla="*/ 2899854 h 5048251"/>
              <a:gd name="connsiteX3-17" fmla="*/ 2893456 w 4922244"/>
              <a:gd name="connsiteY3-18" fmla="*/ 5033362 h 5048251"/>
              <a:gd name="connsiteX4-19" fmla="*/ 0 w 4922244"/>
              <a:gd name="connsiteY4-20" fmla="*/ 5048251 h 5048251"/>
              <a:gd name="connsiteX5-21" fmla="*/ 0 w 4922244"/>
              <a:gd name="connsiteY5-22" fmla="*/ 0 h 5048251"/>
              <a:gd name="connsiteX0-23" fmla="*/ 0 w 4823147"/>
              <a:gd name="connsiteY0-24" fmla="*/ 0 h 5048251"/>
              <a:gd name="connsiteX1-25" fmla="*/ 1947941 w 4823147"/>
              <a:gd name="connsiteY1-26" fmla="*/ 0 h 5048251"/>
              <a:gd name="connsiteX2-27" fmla="*/ 4823147 w 4823147"/>
              <a:gd name="connsiteY2-28" fmla="*/ 2997879 h 5048251"/>
              <a:gd name="connsiteX3-29" fmla="*/ 2893456 w 4823147"/>
              <a:gd name="connsiteY3-30" fmla="*/ 5033362 h 5048251"/>
              <a:gd name="connsiteX4-31" fmla="*/ 0 w 4823147"/>
              <a:gd name="connsiteY4-32" fmla="*/ 5048251 h 5048251"/>
              <a:gd name="connsiteX5-33" fmla="*/ 0 w 4823147"/>
              <a:gd name="connsiteY5-34" fmla="*/ 0 h 50482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823147" h="5048251">
                <a:moveTo>
                  <a:pt x="0" y="0"/>
                </a:moveTo>
                <a:lnTo>
                  <a:pt x="1947941" y="0"/>
                </a:lnTo>
                <a:lnTo>
                  <a:pt x="4823147" y="2997879"/>
                </a:lnTo>
                <a:lnTo>
                  <a:pt x="2893456" y="5033362"/>
                </a:lnTo>
                <a:lnTo>
                  <a:pt x="0" y="50482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7"/>
          <p:cNvSpPr/>
          <p:nvPr/>
        </p:nvSpPr>
        <p:spPr>
          <a:xfrm>
            <a:off x="1672773" y="0"/>
            <a:ext cx="3269617" cy="4710896"/>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C:\Users\Administrator\Desktop\新建文件夹\Virtual business modern technology photos part 4 (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756" t="5840" r="1551" b="1721"/>
          <a:stretch>
            <a:fillRect/>
          </a:stretch>
        </p:blipFill>
        <p:spPr bwMode="auto">
          <a:xfrm>
            <a:off x="0" y="2560109"/>
            <a:ext cx="3546499" cy="3924300"/>
          </a:xfrm>
          <a:custGeom>
            <a:avLst/>
            <a:gdLst>
              <a:gd name="connsiteX0" fmla="*/ 0 w 3546499"/>
              <a:gd name="connsiteY0" fmla="*/ 0 h 3924300"/>
              <a:gd name="connsiteX1" fmla="*/ 1403500 w 3546499"/>
              <a:gd name="connsiteY1" fmla="*/ 0 h 3924300"/>
              <a:gd name="connsiteX2" fmla="*/ 3546499 w 3546499"/>
              <a:gd name="connsiteY2" fmla="*/ 2312100 h 3924300"/>
              <a:gd name="connsiteX3" fmla="*/ 2052211 w 3546499"/>
              <a:gd name="connsiteY3" fmla="*/ 3924300 h 3924300"/>
              <a:gd name="connsiteX4" fmla="*/ 0 w 3546499"/>
              <a:gd name="connsiteY4" fmla="*/ 3924300 h 392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499" h="3924300">
                <a:moveTo>
                  <a:pt x="0" y="0"/>
                </a:moveTo>
                <a:lnTo>
                  <a:pt x="1403500" y="0"/>
                </a:lnTo>
                <a:lnTo>
                  <a:pt x="3546499" y="2312100"/>
                </a:lnTo>
                <a:lnTo>
                  <a:pt x="2052211" y="3924300"/>
                </a:lnTo>
                <a:lnTo>
                  <a:pt x="0" y="3924300"/>
                </a:lnTo>
                <a:close/>
              </a:path>
            </a:pathLst>
          </a:cu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911474" y="1255430"/>
            <a:ext cx="1723549" cy="1015663"/>
          </a:xfrm>
          <a:prstGeom prst="rect">
            <a:avLst/>
          </a:prstGeom>
          <a:noFill/>
        </p:spPr>
        <p:txBody>
          <a:bodyPr wrap="none" rtlCol="0">
            <a:spAutoFit/>
          </a:bodyPr>
          <a:lstStyle/>
          <a:p>
            <a:pPr algn="ctr"/>
            <a:r>
              <a:rPr lang="zh-CN" altLang="en-US" sz="6000" dirty="0">
                <a:solidFill>
                  <a:schemeClr val="accent3"/>
                </a:solidFill>
                <a:latin typeface="Impact" panose="020B0806030902050204" pitchFamily="34" charset="0"/>
              </a:rPr>
              <a:t>目录</a:t>
            </a:r>
          </a:p>
        </p:txBody>
      </p:sp>
      <p:grpSp>
        <p:nvGrpSpPr>
          <p:cNvPr id="13" name="组合 12"/>
          <p:cNvGrpSpPr/>
          <p:nvPr/>
        </p:nvGrpSpPr>
        <p:grpSpPr>
          <a:xfrm>
            <a:off x="4911465" y="2581394"/>
            <a:ext cx="7088030" cy="523543"/>
            <a:chOff x="5726170" y="2087843"/>
            <a:chExt cx="7088030" cy="523543"/>
          </a:xfrm>
        </p:grpSpPr>
        <p:sp>
          <p:nvSpPr>
            <p:cNvPr id="14" name="矩形 13"/>
            <p:cNvSpPr/>
            <p:nvPr/>
          </p:nvSpPr>
          <p:spPr>
            <a:xfrm>
              <a:off x="6096000" y="2087843"/>
              <a:ext cx="1294304" cy="523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400169" y="2087843"/>
              <a:ext cx="5414031" cy="52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燕尾形 25"/>
            <p:cNvSpPr/>
            <p:nvPr/>
          </p:nvSpPr>
          <p:spPr>
            <a:xfrm>
              <a:off x="5726170" y="2157531"/>
              <a:ext cx="335280" cy="383863"/>
            </a:xfrm>
            <a:prstGeom prst="chevron">
              <a:avLst>
                <a:gd name="adj" fmla="val 36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7" name="文本框 11"/>
          <p:cNvSpPr txBox="1"/>
          <p:nvPr/>
        </p:nvSpPr>
        <p:spPr>
          <a:xfrm>
            <a:off x="6575599" y="1816871"/>
            <a:ext cx="3855679" cy="461665"/>
          </a:xfrm>
          <a:prstGeom prst="rect">
            <a:avLst/>
          </a:prstGeom>
          <a:noFill/>
        </p:spPr>
        <p:txBody>
          <a:bodyPr wrap="square" rtlCol="0">
            <a:spAutoFit/>
            <a:scene3d>
              <a:camera prst="orthographicFront"/>
              <a:lightRig rig="threePt" dir="t"/>
            </a:scene3d>
            <a:sp3d contourW="12700"/>
          </a:bodyPr>
          <a:lstStyle/>
          <a:p>
            <a:r>
              <a:rPr lang="zh-CN" altLang="en-US" sz="2400" dirty="0"/>
              <a:t>新一代信息技术的基本概念</a:t>
            </a:r>
          </a:p>
        </p:txBody>
      </p:sp>
      <p:sp>
        <p:nvSpPr>
          <p:cNvPr id="28" name="文本框 18"/>
          <p:cNvSpPr txBox="1"/>
          <p:nvPr/>
        </p:nvSpPr>
        <p:spPr>
          <a:xfrm>
            <a:off x="6575599" y="2642969"/>
            <a:ext cx="5616401" cy="461665"/>
          </a:xfrm>
          <a:prstGeom prst="rect">
            <a:avLst/>
          </a:prstGeom>
          <a:noFill/>
        </p:spPr>
        <p:txBody>
          <a:bodyPr wrap="square" rtlCol="0">
            <a:spAutoFit/>
            <a:scene3d>
              <a:camera prst="orthographicFront"/>
              <a:lightRig rig="threePt" dir="t"/>
            </a:scene3d>
            <a:sp3d contourW="12700"/>
          </a:bodyPr>
          <a:lstStyle/>
          <a:p>
            <a:r>
              <a:rPr lang="zh-CN" altLang="en-US" sz="2400" dirty="0">
                <a:solidFill>
                  <a:schemeClr val="bg1"/>
                </a:solidFill>
              </a:rPr>
              <a:t>新一代信息技术的技术特点与典</a:t>
            </a:r>
            <a:r>
              <a:rPr lang="zh-CN" altLang="en-US" sz="2400" dirty="0" smtClean="0">
                <a:solidFill>
                  <a:schemeClr val="bg1"/>
                </a:solidFill>
              </a:rPr>
              <a:t>型应用</a:t>
            </a:r>
            <a:endParaRPr lang="zh-CN" altLang="en-US" sz="2400" dirty="0">
              <a:solidFill>
                <a:schemeClr val="bg1"/>
              </a:solidFill>
            </a:endParaRPr>
          </a:p>
        </p:txBody>
      </p:sp>
      <p:sp>
        <p:nvSpPr>
          <p:cNvPr id="29" name="文本框 18"/>
          <p:cNvSpPr txBox="1"/>
          <p:nvPr/>
        </p:nvSpPr>
        <p:spPr>
          <a:xfrm>
            <a:off x="6672754" y="3339990"/>
            <a:ext cx="4652972" cy="461665"/>
          </a:xfrm>
          <a:prstGeom prst="rect">
            <a:avLst/>
          </a:prstGeom>
          <a:noFill/>
        </p:spPr>
        <p:txBody>
          <a:bodyPr wrap="square" rtlCol="0">
            <a:spAutoFit/>
            <a:scene3d>
              <a:camera prst="orthographicFront"/>
              <a:lightRig rig="threePt" dir="t"/>
            </a:scene3d>
            <a:sp3d contourW="12700"/>
          </a:bodyPr>
          <a:lstStyle/>
          <a:p>
            <a:r>
              <a:rPr lang="zh-CN" altLang="en-US" sz="2400" dirty="0"/>
              <a:t>新一代信息技术与其他产业融合</a:t>
            </a:r>
            <a:endParaRPr lang="zh-CN" altLang="en-US" sz="2400" dirty="0">
              <a:solidFill>
                <a:schemeClr val="tx1"/>
              </a:solidFill>
            </a:endParaRPr>
          </a:p>
        </p:txBody>
      </p:sp>
      <p:sp>
        <p:nvSpPr>
          <p:cNvPr id="30" name="TextBox 3"/>
          <p:cNvSpPr txBox="1"/>
          <p:nvPr/>
        </p:nvSpPr>
        <p:spPr>
          <a:xfrm>
            <a:off x="5397500" y="1911992"/>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任务一</a:t>
            </a:r>
            <a:endParaRPr lang="en-US" altLang="zh-CN" sz="2400" dirty="0">
              <a:solidFill>
                <a:schemeClr val="tx1">
                  <a:lumMod val="85000"/>
                  <a:lumOff val="15000"/>
                </a:schemeClr>
              </a:solidFill>
            </a:endParaRPr>
          </a:p>
        </p:txBody>
      </p:sp>
      <p:sp>
        <p:nvSpPr>
          <p:cNvPr id="31" name="TextBox 21"/>
          <p:cNvSpPr txBox="1"/>
          <p:nvPr/>
        </p:nvSpPr>
        <p:spPr>
          <a:xfrm>
            <a:off x="5397500" y="2642969"/>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任务二</a:t>
            </a:r>
            <a:endParaRPr lang="en-US" altLang="zh-CN" sz="2400" dirty="0">
              <a:solidFill>
                <a:schemeClr val="tx1">
                  <a:lumMod val="85000"/>
                  <a:lumOff val="15000"/>
                </a:schemeClr>
              </a:solidFill>
            </a:endParaRPr>
          </a:p>
        </p:txBody>
      </p:sp>
      <p:sp>
        <p:nvSpPr>
          <p:cNvPr id="32" name="TextBox 22"/>
          <p:cNvSpPr txBox="1"/>
          <p:nvPr/>
        </p:nvSpPr>
        <p:spPr>
          <a:xfrm>
            <a:off x="5397500" y="3346152"/>
            <a:ext cx="1366694" cy="461665"/>
          </a:xfrm>
          <a:prstGeom prst="rect">
            <a:avLst/>
          </a:prstGeom>
          <a:noFill/>
          <a:ln>
            <a:noFill/>
          </a:ln>
        </p:spPr>
        <p:txBody>
          <a:bodyPr wrap="square" rtlCol="0">
            <a:spAutoFit/>
          </a:bodyPr>
          <a:lstStyle/>
          <a:p>
            <a:r>
              <a:rPr lang="zh-CN" altLang="en-US" sz="2400" dirty="0">
                <a:solidFill>
                  <a:schemeClr val="tx1">
                    <a:lumMod val="85000"/>
                    <a:lumOff val="15000"/>
                  </a:schemeClr>
                </a:solidFill>
              </a:rPr>
              <a:t>任务三</a:t>
            </a:r>
            <a:endParaRPr lang="en-US" altLang="zh-CN" sz="24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5"/>
  <p:tag name="KSO_WM_UNIT_ID" val="diagram20181224_1*l_i*1_5"/>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15"/>
  <p:tag name="KSO_WM_UNIT_ID" val="diagram20181224_1*l_i*1_15"/>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18_2*l_h_i*1_1_1"/>
  <p:tag name="KSO_WM_TEMPLATE_CATEGORY" val="diagram"/>
  <p:tag name="KSO_WM_TEMPLATE_INDEX" val="16041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18_2*l_h_i*1_1_2"/>
  <p:tag name="KSO_WM_TEMPLATE_CATEGORY" val="diagram"/>
  <p:tag name="KSO_WM_TEMPLATE_INDEX" val="160418"/>
  <p:tag name="KSO_WM_UNIT_LAYERLEVEL" val="1_1_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18_2*l_h_f*1_1_1"/>
  <p:tag name="KSO_WM_TEMPLATE_CATEGORY" val="diagram"/>
  <p:tag name="KSO_WM_TEMPLATE_INDEX" val="160418"/>
  <p:tag name="KSO_WM_UNIT_LAYERLEVEL" val="1_1_1"/>
  <p:tag name="KSO_WM_TAG_VERSION" val="1.0"/>
  <p:tag name="KSO_WM_BEAUTIFY_FLAG" val="#wm#"/>
  <p:tag name="KSO_WM_UNIT_TEXT_FILL_FORE_SCHEMECOLOR_INDEX" val="13"/>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18_2*l_h_i*1_2_1"/>
  <p:tag name="KSO_WM_TEMPLATE_CATEGORY" val="diagram"/>
  <p:tag name="KSO_WM_TEMPLATE_INDEX" val="160418"/>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18_2*l_h_i*1_2_2"/>
  <p:tag name="KSO_WM_TEMPLATE_CATEGORY" val="diagram"/>
  <p:tag name="KSO_WM_TEMPLATE_INDEX" val="160418"/>
  <p:tag name="KSO_WM_UNIT_LAYERLEVEL" val="1_1_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418_2*l_h_f*1_2_1"/>
  <p:tag name="KSO_WM_TEMPLATE_CATEGORY" val="diagram"/>
  <p:tag name="KSO_WM_TEMPLATE_INDEX" val="160418"/>
  <p:tag name="KSO_WM_UNIT_LAYERLEVEL" val="1_1_1"/>
  <p:tag name="KSO_WM_TAG_VERSION" val="1.0"/>
  <p:tag name="KSO_WM_BEAUTIFY_FLAG" val="#wm#"/>
  <p:tag name="KSO_WM_UNIT_TEXT_FILL_FORE_SCHEMECOLOR_INDEX" val="13"/>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3"/>
  <p:tag name="KSO_WM_UNIT_ID" val="diagram160418_2*l_h_i*1_1_3"/>
  <p:tag name="KSO_WM_TEMPLATE_CATEGORY" val="diagram"/>
  <p:tag name="KSO_WM_TEMPLATE_INDEX" val="160418"/>
  <p:tag name="KSO_WM_UNIT_LAYERLEVEL" val="1_1_1"/>
  <p:tag name="KSO_WM_TAG_VERSION" val="1.0"/>
  <p:tag name="KSO_WM_BEAUTIFY_FLAG" val="#wm#"/>
  <p:tag name="KSO_WM_UNIT_TEXT_FILL_FORE_SCHEMECOLOR_INDEX" val="14"/>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160418_2*l_h_i*1_2_3"/>
  <p:tag name="KSO_WM_TEMPLATE_CATEGORY" val="diagram"/>
  <p:tag name="KSO_WM_TEMPLATE_INDEX" val="160418"/>
  <p:tag name="KSO_WM_UNIT_LAYERLEVEL" val="1_1_1"/>
  <p:tag name="KSO_WM_TAG_VERSION" val="1.0"/>
  <p:tag name="KSO_WM_BEAUTIFY_FLAG" val="#wm#"/>
  <p:tag name="KSO_WM_UNIT_TEXT_FILL_FORE_SCHEMECOLOR_INDEX" val="14"/>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160418_2*l_h_i*1_3_3"/>
  <p:tag name="KSO_WM_TEMPLATE_CATEGORY" val="diagram"/>
  <p:tag name="KSO_WM_TEMPLATE_INDEX" val="160418"/>
  <p:tag name="KSO_WM_UNIT_LAYERLEVEL" val="1_1_1"/>
  <p:tag name="KSO_WM_TAG_VERSION" val="1.0"/>
  <p:tag name="KSO_WM_BEAUTIFY_FLAG" val="#wm#"/>
  <p:tag name="KSO_WM_UNIT_TEXT_FILL_FORE_SCHEMECOLOR_INDEX" val="14"/>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1_1"/>
  <p:tag name="KSO_WM_UNIT_ID" val="diagram20198924_2*l_h_a*1_1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16"/>
  <p:tag name="KSO_WM_UNIT_ID" val="diagram20181224_1*l_i*1_16"/>
  <p:tag name="KSO_WM_UNIT_LAYERLEVEL" val="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11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2_1"/>
  <p:tag name="KSO_WM_UNIT_ID" val="diagram20198924_2*l_h_a*1_2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3_1"/>
  <p:tag name="KSO_WM_UNIT_ID" val="diagram20198924_2*l_h_a*1_3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8924_2*l_h_i*1_1_1"/>
  <p:tag name="KSO_WM_TEMPLATE_CATEGORY" val="diagram"/>
  <p:tag name="KSO_WM_TEMPLATE_INDEX" val="2019892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24_2*l_h_i*1_1_2"/>
  <p:tag name="KSO_WM_TEMPLATE_CATEGORY" val="diagram"/>
  <p:tag name="KSO_WM_TEMPLATE_INDEX" val="2019892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8924_2*l_h_i*1_2_1"/>
  <p:tag name="KSO_WM_TEMPLATE_CATEGORY" val="diagram"/>
  <p:tag name="KSO_WM_TEMPLATE_INDEX" val="2019892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24_2*l_h_i*1_2_2"/>
  <p:tag name="KSO_WM_TEMPLATE_CATEGORY" val="diagram"/>
  <p:tag name="KSO_WM_TEMPLATE_INDEX" val="2019892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8924_2*l_h_i*1_3_1"/>
  <p:tag name="KSO_WM_TEMPLATE_CATEGORY" val="diagram"/>
  <p:tag name="KSO_WM_TEMPLATE_INDEX" val="20198924"/>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24_2*l_h_i*1_3_2"/>
  <p:tag name="KSO_WM_TEMPLATE_CATEGORY" val="diagram"/>
  <p:tag name="KSO_WM_TEMPLATE_INDEX" val="20198924"/>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17"/>
  <p:tag name="KSO_WM_UNIT_ID" val="diagram20181224_1*l_i*1_17"/>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18"/>
  <p:tag name="KSO_WM_UNIT_ID" val="diagram20181224_1*l_i*1_18"/>
  <p:tag name="KSO_WM_UNIT_LAYERLEVEL" val="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19"/>
  <p:tag name="KSO_WM_UNIT_ID" val="diagram20181224_1*l_i*1_19"/>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20"/>
  <p:tag name="KSO_WM_UNIT_ID" val="diagram20181224_1*l_i*1_20"/>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21"/>
  <p:tag name="KSO_WM_UNIT_ID" val="diagram20181224_1*l_i*1_21"/>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22"/>
  <p:tag name="KSO_WM_UNIT_ID" val="diagram20181224_1*l_i*1_22"/>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23"/>
  <p:tag name="KSO_WM_UNIT_ID" val="diagram20181224_1*l_i*1_23"/>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24"/>
  <p:tag name="KSO_WM_UNIT_ID" val="diagram20181224_1*l_i*1_24"/>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6"/>
  <p:tag name="KSO_WM_UNIT_ID" val="diagram20181224_1*l_i*1_6"/>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25"/>
  <p:tag name="KSO_WM_UNIT_ID" val="diagram20181224_1*l_i*1_25"/>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26"/>
  <p:tag name="KSO_WM_UNIT_ID" val="diagram20181224_1*l_i*1_26"/>
  <p:tag name="KSO_WM_UNIT_LAYERLEVEL" val="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28"/>
  <p:tag name="KSO_WM_UNIT_ID" val="diagram20181224_1*l_i*1_28"/>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29"/>
  <p:tag name="KSO_WM_UNIT_ID" val="diagram20181224_1*l_i*1_29"/>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30"/>
  <p:tag name="KSO_WM_UNIT_ID" val="diagram20181224_1*l_i*1_30"/>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32"/>
  <p:tag name="KSO_WM_UNIT_ID" val="diagram20181224_1*l_i*1_32"/>
  <p:tag name="KSO_WM_UNIT_LAYERLEVEL" val="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34"/>
  <p:tag name="KSO_WM_UNIT_ID" val="diagram20181224_1*l_i*1_34"/>
  <p:tag name="KSO_WM_UNIT_LAYERLEVEL" val="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44"/>
  <p:tag name="KSO_WM_UNIT_ID" val="diagram20181224_1*l_i*1_44"/>
  <p:tag name="KSO_WM_UNIT_LAYERLEVEL" val="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19273_5*l_h_i*1_1_2"/>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FILL_FORE_SCHEMECOLOR_INDEX" val="5"/>
  <p:tag name="KSO_WM_UNIT_FILL_TYPE" val="1"/>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9273_5*l_h_i*1_1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TEXT_FILL_FORE_SCHEMECOLOR_INDEX" val="5"/>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7"/>
  <p:tag name="KSO_WM_UNIT_ID" val="diagram20181224_1*l_i*1_7"/>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在此添加标题"/>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19273_5*l_h_a*1_1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8"/>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3"/>
  <p:tag name="KSO_WM_UNIT_ID" val="diagram20219273_5*l_h_i*1_1_3"/>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0"/>
  <p:tag name="KSO_WM_UNIT_FILL_FORE_SCHEMECOLOR_INDEX" val="5"/>
  <p:tag name="KSO_WM_UNIT_FILL_TYPE" val="1"/>
  <p:tag name="KSO_WM_UNIT_TEXT_FILL_FORE_SCHEMECOLOR_INDEX" val="2"/>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19273_5*l_h_i*1_2_2"/>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FILL_FORE_SCHEMECOLOR_INDEX" val="5"/>
  <p:tag name="KSO_WM_UNIT_FILL_TYPE" val="1"/>
  <p:tag name="KSO_WM_UNIT_TEXT_FILL_FORE_SCHEMECOLOR_INDEX" val="2"/>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9273_5*l_h_i*1_2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TEXT_FILL_FORE_SCHEMECOLOR_INDEX" val="5"/>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在此添加标题"/>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19273_5*l_h_a*1_2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8"/>
  <p:tag name="KSO_WM_UNIT_TEXT_FILL_FORE_SCHEMECOLOR_INDEX" val="1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3"/>
  <p:tag name="KSO_WM_UNIT_ID" val="diagram20219273_5*l_h_i*1_2_3"/>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0"/>
  <p:tag name="KSO_WM_UNIT_FILL_FORE_SCHEMECOLOR_INDEX" val="5"/>
  <p:tag name="KSO_WM_UNIT_FILL_TYPE" val="1"/>
  <p:tag name="KSO_WM_UNIT_TEXT_FILL_FORE_SCHEMECOLOR_INDEX" val="2"/>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19273_5*l_h_i*1_3_2"/>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FILL_FORE_SCHEMECOLOR_INDEX" val="5"/>
  <p:tag name="KSO_WM_UNIT_FILL_TYPE" val="1"/>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9273_5*l_h_i*1_3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TEXT_FILL_FORE_SCHEMECOLOR_INDEX" val="5"/>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在此添加标题"/>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19273_5*l_h_a*1_3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8"/>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3"/>
  <p:tag name="KSO_WM_UNIT_ID" val="diagram20219273_5*l_h_i*1_3_3"/>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0"/>
  <p:tag name="KSO_WM_UNIT_FILL_FORE_SCHEMECOLOR_INDEX" val="5"/>
  <p:tag name="KSO_WM_UNIT_FILL_TYPE" val="1"/>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8"/>
  <p:tag name="KSO_WM_UNIT_ID" val="diagram20181224_1*l_i*1_8"/>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2"/>
  <p:tag name="KSO_WM_UNIT_ID" val="diagram20219273_5*l_h_i*1_4_2"/>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FILL_FORE_SCHEMECOLOR_INDEX" val="5"/>
  <p:tag name="KSO_WM_UNIT_FILL_TYPE" val="1"/>
  <p:tag name="KSO_WM_UNIT_TEXT_FILL_FORE_SCHEMECOLOR_INDEX" val="2"/>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diagram20219273_5*l_h_i*1_4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TEXT_FILL_FORE_SCHEMECOLOR_INDEX" val="5"/>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在此添加标题"/>
  <p:tag name="KSO_WM_UNIT_NOCLEAR" val="0"/>
  <p:tag name="KSO_WM_UNIT_HIGHLIGHT" val="0"/>
  <p:tag name="KSO_WM_UNIT_COMPATIBLE" val="0"/>
  <p:tag name="KSO_WM_UNIT_DIAGRAM_ISNUMVISUAL" val="0"/>
  <p:tag name="KSO_WM_UNIT_DIAGRAM_ISREFERUNIT" val="0"/>
  <p:tag name="KSO_WM_UNIT_TYPE" val="l_h_a"/>
  <p:tag name="KSO_WM_UNIT_INDEX" val="1_4_1"/>
  <p:tag name="KSO_WM_UNIT_ID" val="diagram20219273_5*l_h_a*1_4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8"/>
  <p:tag name="KSO_WM_UNIT_TEXT_FILL_FORE_SCHEMECOLOR_INDEX" val="13"/>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3"/>
  <p:tag name="KSO_WM_UNIT_ID" val="diagram20219273_5*l_h_i*1_4_3"/>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0"/>
  <p:tag name="KSO_WM_UNIT_FILL_FORE_SCHEMECOLOR_INDEX" val="5"/>
  <p:tag name="KSO_WM_UNIT_FILL_TYPE" val="1"/>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2"/>
  <p:tag name="KSO_WM_UNIT_ID" val="diagram20219273_5*l_h_i*1_5_2"/>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FILL_FORE_SCHEMECOLOR_INDEX" val="5"/>
  <p:tag name="KSO_WM_UNIT_FILL_TYPE" val="1"/>
  <p:tag name="KSO_WM_UNIT_TEXT_FILL_FORE_SCHEMECOLOR_INDEX" val="2"/>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diagram20219273_5*l_h_i*1_5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TEXT_FILL_FORE_SCHEMECOLOR_INDEX" val="5"/>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在此添加标题"/>
  <p:tag name="KSO_WM_UNIT_NOCLEAR" val="0"/>
  <p:tag name="KSO_WM_UNIT_HIGHLIGHT" val="0"/>
  <p:tag name="KSO_WM_UNIT_COMPATIBLE" val="0"/>
  <p:tag name="KSO_WM_UNIT_DIAGRAM_ISNUMVISUAL" val="0"/>
  <p:tag name="KSO_WM_UNIT_DIAGRAM_ISREFERUNIT" val="0"/>
  <p:tag name="KSO_WM_UNIT_TYPE" val="l_h_a"/>
  <p:tag name="KSO_WM_UNIT_INDEX" val="1_5_1"/>
  <p:tag name="KSO_WM_UNIT_ID" val="diagram20219273_5*l_h_a*1_5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8"/>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3"/>
  <p:tag name="KSO_WM_UNIT_ID" val="diagram20219273_5*l_h_i*1_5_3"/>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0"/>
  <p:tag name="KSO_WM_UNIT_FILL_FORE_SCHEMECOLOR_INDEX" val="5"/>
  <p:tag name="KSO_WM_UNIT_FILL_TYPE" val="1"/>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6_2"/>
  <p:tag name="KSO_WM_UNIT_ID" val="diagram20219273_5*l_h_i*1_6_2"/>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FILL_FORE_SCHEMECOLOR_INDEX" val="5"/>
  <p:tag name="KSO_WM_UNIT_FILL_TYPE" val="1"/>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6_1"/>
  <p:tag name="KSO_WM_UNIT_ID" val="diagram20219273_5*l_h_i*1_6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1"/>
  <p:tag name="KSO_WM_UNIT_TEXT_FILL_FORE_SCHEMECOLOR_INDEX" val="5"/>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9"/>
  <p:tag name="KSO_WM_UNIT_ID" val="diagram20181224_1*l_i*1_9"/>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在此添加标题"/>
  <p:tag name="KSO_WM_UNIT_NOCLEAR" val="0"/>
  <p:tag name="KSO_WM_UNIT_HIGHLIGHT" val="0"/>
  <p:tag name="KSO_WM_UNIT_COMPATIBLE" val="0"/>
  <p:tag name="KSO_WM_UNIT_DIAGRAM_ISNUMVISUAL" val="0"/>
  <p:tag name="KSO_WM_UNIT_DIAGRAM_ISREFERUNIT" val="0"/>
  <p:tag name="KSO_WM_UNIT_TYPE" val="l_h_a"/>
  <p:tag name="KSO_WM_UNIT_INDEX" val="1_6_1"/>
  <p:tag name="KSO_WM_UNIT_ID" val="diagram20219273_5*l_h_a*1_6_1"/>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8"/>
  <p:tag name="KSO_WM_UNIT_TEXT_FILL_FORE_SCHEMECOLOR_INDEX" val="13"/>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6_3"/>
  <p:tag name="KSO_WM_UNIT_ID" val="diagram20219273_5*l_h_i*1_6_3"/>
  <p:tag name="KSO_WM_TEMPLATE_CATEGORY" val="diagram"/>
  <p:tag name="KSO_WM_TEMPLATE_INDEX" val="20219273"/>
  <p:tag name="KSO_WM_UNIT_LAYERLEVEL" val="1_1_1"/>
  <p:tag name="KSO_WM_TAG_VERSION" val="1.0"/>
  <p:tag name="KSO_WM_BEAUTIFY_FLAG" val="#wm#"/>
  <p:tag name="KSO_WM_DIAGRAM_GROUP_CODE" val="l1-1"/>
  <p:tag name="KSO_WM_CHIP_GROUPID" val="60b9e63a65103b6cf1b28629"/>
  <p:tag name="KSO_WM_CHIP_XID" val="60b9e63a65103b6cf1b2862a"/>
  <p:tag name="KSO_WM_ASSEMBLE_CHIP_INDEX" val="ed37ddc5fb4847aebb78f8f8ae56dbe2"/>
  <p:tag name="KSO_WM_UNIT_VALUE" val="0"/>
  <p:tag name="KSO_WM_UNIT_FILL_FORE_SCHEMECOLOR_INDEX" val="5"/>
  <p:tag name="KSO_WM_UNIT_FILL_TYPE" val="1"/>
  <p:tag name="KSO_WM_UNIT_TEXT_FILL_FORE_SCHEMECOLOR_INDEX" val="2"/>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001_3*l_h_i*1_1_1"/>
  <p:tag name="KSO_WM_TEMPLATE_CATEGORY" val="diagram"/>
  <p:tag name="KSO_WM_TEMPLATE_INDEX" val="160001"/>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001_3*l_h_i*1_2_1"/>
  <p:tag name="KSO_WM_TEMPLATE_CATEGORY" val="diagram"/>
  <p:tag name="KSO_WM_TEMPLATE_INDEX" val="160001"/>
  <p:tag name="KSO_WM_UNIT_LAYERLEVEL" val="1_1_1"/>
  <p:tag name="KSO_WM_TAG_VERSION" val="1.0"/>
  <p:tag name="KSO_WM_BEAUTIFY_FLAG" val="#wm#"/>
  <p:tag name="KSO_WM_UNIT_FILL_FORE_SCHEMECOLOR_INDEX" val="6"/>
  <p:tag name="KSO_WM_UNIT_FILL_TYPE" val="1"/>
  <p:tag name="KSO_WM_UNIT_TEXT_FILL_FORE_SCHEMECOLOR_INDEX" val="6"/>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001_3*l_h_i*1_1_1"/>
  <p:tag name="KSO_WM_TEMPLATE_CATEGORY" val="diagram"/>
  <p:tag name="KSO_WM_TEMPLATE_INDEX" val="160001"/>
  <p:tag name="KSO_WM_UNIT_LAYERLEVEL" val="1_1_1"/>
  <p:tag name="KSO_WM_TAG_VERSION" val="1.0"/>
  <p:tag name="KSO_WM_BEAUTIFY_FLAG" val="#wm#"/>
  <p:tag name="KSO_WM_UNIT_TEXT_FILL_FORE_SCHEMECOLOR_INDEX" val="5"/>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001_3*l_h_i*1_3_1"/>
  <p:tag name="KSO_WM_TEMPLATE_CATEGORY" val="diagram"/>
  <p:tag name="KSO_WM_TEMPLATE_INDEX" val="160001"/>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001_3*l_h_i*1_3_1"/>
  <p:tag name="KSO_WM_TEMPLATE_CATEGORY" val="diagram"/>
  <p:tag name="KSO_WM_TEMPLATE_INDEX" val="160001"/>
  <p:tag name="KSO_WM_UNIT_LAYERLEVEL" val="1_1_1"/>
  <p:tag name="KSO_WM_TAG_VERSION" val="1.0"/>
  <p:tag name="KSO_WM_BEAUTIFY_FLAG" val="#wm#"/>
  <p:tag name="KSO_WM_UNIT_TEXT_FILL_FORE_SCHEMECOLOR_INDEX" val="5"/>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001_3*l_h_i*1_2_1"/>
  <p:tag name="KSO_WM_TEMPLATE_CATEGORY" val="diagram"/>
  <p:tag name="KSO_WM_TEMPLATE_INDEX" val="160001"/>
  <p:tag name="KSO_WM_UNIT_LAYERLEVEL" val="1_1_1"/>
  <p:tag name="KSO_WM_TAG_VERSION" val="1.0"/>
  <p:tag name="KSO_WM_BEAUTIFY_FLAG" val="#wm#"/>
  <p:tag name="KSO_WM_UNIT_TEXT_FILL_FORE_SCHEMECOLOR_INDEX" val="6"/>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i"/>
  <p:tag name="KSO_WM_UNIT_INDEX" val="1_1"/>
  <p:tag name="KSO_WM_UNIT_ID" val="diagram20176937_1*m_i*1_1"/>
  <p:tag name="KSO_WM_UNIT_LAYERLEVEL" val="1_1"/>
  <p:tag name="KSO_WM_DIAGRAM_GROUP_CODE" val="m1-1"/>
  <p:tag name="KSO_WM_UNIT_LINE_FORE_SCHEMECOLOR_INDEX" val="4"/>
  <p:tag name="KSO_WM_UNIT_LINE_FILL_TYPE" val="2"/>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1_1"/>
  <p:tag name="KSO_WM_UNIT_ID" val="diagram20176937_1*m_h_i*1_1_1"/>
  <p:tag name="KSO_WM_UNIT_LAYERLEVEL" val="1_1_1"/>
  <p:tag name="KSO_WM_DIAGRAM_GROUP_CODE" val="m1-1"/>
  <p:tag name="KSO_WM_UNIT_FILL_FORE_SCHEMECOLOR_INDEX" val="5"/>
  <p:tag name="KSO_WM_UNIT_FILL_TYPE" val="1"/>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10"/>
  <p:tag name="KSO_WM_UNIT_ID" val="diagram20181224_1*l_i*1_10"/>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2_1"/>
  <p:tag name="KSO_WM_UNIT_ID" val="diagram20176937_1*m_h_i*1_2_1"/>
  <p:tag name="KSO_WM_UNIT_LAYERLEVEL" val="1_1_1"/>
  <p:tag name="KSO_WM_DIAGRAM_GROUP_CODE" val="m1-1"/>
  <p:tag name="KSO_WM_UNIT_FILL_FORE_SCHEMECOLOR_INDEX" val="6"/>
  <p:tag name="KSO_WM_UNIT_FILL_TYPE" val="1"/>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3_1"/>
  <p:tag name="KSO_WM_UNIT_ID" val="diagram20176937_1*m_h_i*1_3_1"/>
  <p:tag name="KSO_WM_UNIT_LAYERLEVEL" val="1_1_1"/>
  <p:tag name="KSO_WM_DIAGRAM_GROUP_CODE" val="m1-1"/>
  <p:tag name="KSO_WM_UNIT_FILL_FORE_SCHEMECOLOR_INDEX" val="7"/>
  <p:tag name="KSO_WM_UNIT_FILL_TYPE" val="1"/>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4_1"/>
  <p:tag name="KSO_WM_UNIT_ID" val="diagram20176937_1*m_h_i*1_4_1"/>
  <p:tag name="KSO_WM_UNIT_LAYERLEVEL" val="1_1_1"/>
  <p:tag name="KSO_WM_DIAGRAM_GROUP_CODE" val="m1-1"/>
  <p:tag name="KSO_WM_UNIT_FILL_FORE_SCHEMECOLOR_INDEX" val="8"/>
  <p:tag name="KSO_WM_UNIT_FILL_TYPE" val="1"/>
  <p:tag name="KSO_WM_UNIT_TEXT_FILL_FORE_SCHEMECOLOR_INDEX" val="13"/>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a"/>
  <p:tag name="KSO_WM_UNIT_INDEX" val="1_1_1"/>
  <p:tag name="KSO_WM_UNIT_ID" val="diagram20176937_1*m_h_a*1_1_1"/>
  <p:tag name="KSO_WM_UNIT_LAYERLEVEL" val="1_1_1"/>
  <p:tag name="KSO_WM_UNIT_VALUE" val="4"/>
  <p:tag name="KSO_WM_UNIT_HIGHLIGHT" val="0"/>
  <p:tag name="KSO_WM_UNIT_COMPATIBLE" val="0"/>
  <p:tag name="KSO_WM_UNIT_CLEAR" val="0"/>
  <p:tag name="KSO_WM_UNIT_PRESET_TEXT_INDEX" val="0"/>
  <p:tag name="KSO_WM_UNIT_PRESET_TEXT_LEN" val="4"/>
  <p:tag name="KSO_WM_DIAGRAM_GROUP_CODE" val="m1-1"/>
  <p:tag name="KSO_WM_UNIT_TEXT_FILL_FORE_SCHEMECOLOR_INDEX" val="1"/>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a"/>
  <p:tag name="KSO_WM_UNIT_INDEX" val="1_2_1"/>
  <p:tag name="KSO_WM_UNIT_ID" val="diagram20176937_1*m_h_a*1_2_1"/>
  <p:tag name="KSO_WM_UNIT_LAYERLEVEL" val="1_1_1"/>
  <p:tag name="KSO_WM_UNIT_VALUE" val="4"/>
  <p:tag name="KSO_WM_UNIT_HIGHLIGHT" val="0"/>
  <p:tag name="KSO_WM_UNIT_COMPATIBLE" val="0"/>
  <p:tag name="KSO_WM_UNIT_CLEAR" val="0"/>
  <p:tag name="KSO_WM_UNIT_PRESET_TEXT_INDEX" val="0"/>
  <p:tag name="KSO_WM_UNIT_PRESET_TEXT_LEN" val="4"/>
  <p:tag name="KSO_WM_DIAGRAM_GROUP_CODE" val="m1-1"/>
  <p:tag name="KSO_WM_UNIT_TEXT_FILL_FORE_SCHEMECOLOR_INDEX" val="1"/>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a"/>
  <p:tag name="KSO_WM_UNIT_INDEX" val="1_3_1"/>
  <p:tag name="KSO_WM_UNIT_ID" val="diagram20176937_1*m_h_a*1_3_1"/>
  <p:tag name="KSO_WM_UNIT_LAYERLEVEL" val="1_1_1"/>
  <p:tag name="KSO_WM_UNIT_VALUE" val="4"/>
  <p:tag name="KSO_WM_UNIT_HIGHLIGHT" val="0"/>
  <p:tag name="KSO_WM_UNIT_COMPATIBLE" val="0"/>
  <p:tag name="KSO_WM_UNIT_CLEAR" val="0"/>
  <p:tag name="KSO_WM_UNIT_PRESET_TEXT_INDEX" val="0"/>
  <p:tag name="KSO_WM_UNIT_PRESET_TEXT_LEN" val="4"/>
  <p:tag name="KSO_WM_DIAGRAM_GROUP_CODE" val="m1-1"/>
  <p:tag name="KSO_WM_UNIT_TEXT_FILL_FORE_SCHEMECOLOR_INDEX" val="1"/>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a"/>
  <p:tag name="KSO_WM_UNIT_INDEX" val="1_4_1"/>
  <p:tag name="KSO_WM_UNIT_ID" val="diagram20176937_1*m_h_a*1_4_1"/>
  <p:tag name="KSO_WM_UNIT_LAYERLEVEL" val="1_1_1"/>
  <p:tag name="KSO_WM_UNIT_VALUE" val="4"/>
  <p:tag name="KSO_WM_UNIT_HIGHLIGHT" val="0"/>
  <p:tag name="KSO_WM_UNIT_COMPATIBLE" val="0"/>
  <p:tag name="KSO_WM_UNIT_CLEAR" val="0"/>
  <p:tag name="KSO_WM_UNIT_PRESET_TEXT_INDEX" val="0"/>
  <p:tag name="KSO_WM_UNIT_PRESET_TEXT_LEN" val="4"/>
  <p:tag name="KSO_WM_DIAGRAM_GROUP_CODE" val="m1-1"/>
  <p:tag name="KSO_WM_UNIT_TEXT_FILL_FORE_SCHEMECOLOR_INDEX" val="1"/>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1_2"/>
  <p:tag name="KSO_WM_UNIT_ID" val="diagram20176937_1*m_h_i*1_1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2_2"/>
  <p:tag name="KSO_WM_UNIT_ID" val="diagram20176937_1*m_h_i*1_2_2"/>
  <p:tag name="KSO_WM_UNIT_LAYERLEVEL" val="1_1_1"/>
  <p:tag name="KSO_WM_DIAGRAM_GROUP_CODE" val="m1-1"/>
  <p:tag name="KSO_WM_UNIT_FILL_FORE_SCHEMECOLOR_INDEX" val="6"/>
  <p:tag name="KSO_WM_UNIT_FILL_TYPE" val="1"/>
  <p:tag name="KSO_WM_UNIT_TEXT_FILL_FORE_SCHEMECOLOR_INDEX" val="14"/>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3_2"/>
  <p:tag name="KSO_WM_UNIT_ID" val="diagram20176937_1*m_h_i*1_3_2"/>
  <p:tag name="KSO_WM_UNIT_LAYERLEVEL" val="1_1_1"/>
  <p:tag name="KSO_WM_DIAGRAM_GROUP_CODE" val="m1-1"/>
  <p:tag name="KSO_WM_UNIT_FILL_FORE_SCHEMECOLOR_INDEX" val="7"/>
  <p:tag name="KSO_WM_UNIT_FILL_TYPE" val="1"/>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11"/>
  <p:tag name="KSO_WM_UNIT_ID" val="diagram20181224_1*l_i*1_11"/>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4_2"/>
  <p:tag name="KSO_WM_UNIT_ID" val="diagram20176937_1*m_h_i*1_4_2"/>
  <p:tag name="KSO_WM_UNIT_LAYERLEVEL" val="1_1_1"/>
  <p:tag name="KSO_WM_DIAGRAM_GROUP_CODE" val="m1-1"/>
  <p:tag name="KSO_WM_UNIT_FILL_FORE_SCHEMECOLOR_INDEX" val="8"/>
  <p:tag name="KSO_WM_UNIT_FILL_TYPE" val="1"/>
  <p:tag name="KSO_WM_UNIT_TEXT_FILL_FORE_SCHEMECOLOR_INDEX" val="14"/>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1_3"/>
  <p:tag name="KSO_WM_UNIT_ID" val="diagram20176937_1*m_h_i*1_1_3"/>
  <p:tag name="KSO_WM_UNIT_LAYERLEVEL" val="1_1_1"/>
  <p:tag name="KSO_WM_DIAGRAM_GROUP_CODE" val="m1-1"/>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2_3"/>
  <p:tag name="KSO_WM_UNIT_ID" val="diagram20176937_1*m_h_i*1_2_3"/>
  <p:tag name="KSO_WM_UNIT_LAYERLEVEL" val="1_1_1"/>
  <p:tag name="KSO_WM_DIAGRAM_GROUP_CODE" val="m1-1"/>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4_3"/>
  <p:tag name="KSO_WM_UNIT_ID" val="diagram20176937_1*m_h_i*1_4_3"/>
  <p:tag name="KSO_WM_UNIT_LAYERLEVEL" val="1_1_1"/>
  <p:tag name="KSO_WM_DIAGRAM_GROUP_CODE" val="m1-1"/>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7"/>
  <p:tag name="KSO_WM_UNIT_TYPE" val="m_h_i"/>
  <p:tag name="KSO_WM_UNIT_INDEX" val="1_3_3"/>
  <p:tag name="KSO_WM_UNIT_ID" val="diagram20176937_1*m_h_i*1_3_3"/>
  <p:tag name="KSO_WM_UNIT_LAYERLEVEL" val="1_1_1"/>
  <p:tag name="KSO_WM_DIAGRAM_GROUP_CODE" val="m1-1"/>
  <p:tag name="KSO_WM_UNIT_TEXT_FILL_FORE_SCHEMECOLOR_INDEX" val="2"/>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390_3*l_h_i*1_1_1"/>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390_3*l_h_i*1_1_2"/>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160390_3*l_h_a*1_1_1"/>
  <p:tag name="KSO_WM_TEMPLATE_CATEGORY" val="diagram"/>
  <p:tag name="KSO_WM_TEMPLATE_INDEX" val="160390"/>
  <p:tag name="KSO_WM_UNIT_LAYERLEVEL" val="1_1_1"/>
  <p:tag name="KSO_WM_TAG_VERSION" val="1.0"/>
  <p:tag name="KSO_WM_BEAUTIFY_FLAG" val="#wm#"/>
  <p:tag name="KSO_WM_UNIT_TEXT_FILL_FORE_SCHEMECOLOR_INDEX" val="5"/>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390_3*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390_3*l_h_i*1_2_2"/>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12"/>
  <p:tag name="KSO_WM_UNIT_ID" val="diagram20181224_1*l_i*1_12"/>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160390_3*l_h_a*1_2_1"/>
  <p:tag name="KSO_WM_TEMPLATE_CATEGORY" val="diagram"/>
  <p:tag name="KSO_WM_TEMPLATE_INDEX" val="160390"/>
  <p:tag name="KSO_WM_UNIT_LAYERLEVEL" val="1_1_1"/>
  <p:tag name="KSO_WM_TAG_VERSION" val="1.0"/>
  <p:tag name="KSO_WM_BEAUTIFY_FLAG" val="#wm#"/>
  <p:tag name="KSO_WM_UNIT_TEXT_FILL_FORE_SCHEMECOLOR_INDEX" val="6"/>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390_3*l_h_i*1_3_1"/>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390_3*l_h_i*1_3_2"/>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160390_3*l_h_a*1_3_1"/>
  <p:tag name="KSO_WM_TEMPLATE_CATEGORY" val="diagram"/>
  <p:tag name="KSO_WM_TEMPLATE_INDEX" val="160390"/>
  <p:tag name="KSO_WM_UNIT_LAYERLEVEL" val="1_1_1"/>
  <p:tag name="KSO_WM_TAG_VERSION" val="1.0"/>
  <p:tag name="KSO_WM_BEAUTIFY_FLAG" val="#wm#"/>
  <p:tag name="KSO_WM_UNIT_TEXT_FILL_FORE_SCHEMECOLOR_INDEX" val="7"/>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390,&quot;width&quot;:12405}"/>
</p:tagLst>
</file>

<file path=ppt/tags/tag8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3*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40_3*l_h_i*1_1_2"/>
  <p:tag name="KSO_WM_TEMPLATE_CATEGORY" val="diagram"/>
  <p:tag name="KSO_WM_TEMPLATE_INDEX" val="64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40_3*l_h_i*1_1_1"/>
  <p:tag name="KSO_WM_TEMPLATE_CATEGORY" val="diagram"/>
  <p:tag name="KSO_WM_TEMPLATE_INDEX" val="640"/>
  <p:tag name="KSO_WM_UNIT_LAYERLEVEL" val="1_1_1"/>
  <p:tag name="KSO_WM_TAG_VERSION" val="1.0"/>
  <p:tag name="KSO_WM_BEAUTIFY_FLAG" val="#wm#"/>
  <p:tag name="KSO_WM_UNIT_TEXT_FILL_FORE_SCHEMECOLOR_INDEX" val="5"/>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VALUE" val="123*12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640_3*l_h_x*1_1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640_3*l_h_i*1_2_2"/>
  <p:tag name="KSO_WM_TEMPLATE_CATEGORY" val="diagram"/>
  <p:tag name="KSO_WM_TEMPLATE_INDEX" val="64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24"/>
  <p:tag name="KSO_WM_UNIT_TYPE" val="l_i"/>
  <p:tag name="KSO_WM_UNIT_INDEX" val="1_14"/>
  <p:tag name="KSO_WM_UNIT_ID" val="diagram20181224_1*l_i*1_14"/>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40_3*l_h_i*1_2_1"/>
  <p:tag name="KSO_WM_TEMPLATE_CATEGORY" val="diagram"/>
  <p:tag name="KSO_WM_TEMPLATE_INDEX" val="640"/>
  <p:tag name="KSO_WM_UNIT_LAYERLEVEL" val="1_1_1"/>
  <p:tag name="KSO_WM_TAG_VERSION" val="1.0"/>
  <p:tag name="KSO_WM_BEAUTIFY_FLAG" val="#wm#"/>
  <p:tag name="KSO_WM_UNIT_TEXT_FILL_FORE_SCHEMECOLOR_INDEX" val="6"/>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VALUE" val="104*123"/>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640_3*l_h_x*1_2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640_3*l_h_i*1_3_2"/>
  <p:tag name="KSO_WM_TEMPLATE_CATEGORY" val="diagram"/>
  <p:tag name="KSO_WM_TEMPLATE_INDEX" val="64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40_3*l_h_i*1_3_1"/>
  <p:tag name="KSO_WM_TEMPLATE_CATEGORY" val="diagram"/>
  <p:tag name="KSO_WM_TEMPLATE_INDEX" val="640"/>
  <p:tag name="KSO_WM_UNIT_LAYERLEVEL" val="1_1_1"/>
  <p:tag name="KSO_WM_TAG_VERSION" val="1.0"/>
  <p:tag name="KSO_WM_BEAUTIFY_FLAG" val="#wm#"/>
  <p:tag name="KSO_WM_UNIT_TEXT_FILL_FORE_SCHEMECOLOR_INDEX" val="7"/>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VALUE" val="87*123"/>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640_3*l_h_x*1_3_1"/>
  <p:tag name="KSO_WM_TEMPLATE_CATEGORY" val="diagram"/>
  <p:tag name="KSO_WM_TEMPLATE_INDEX" val="640"/>
  <p:tag name="KSO_WM_UNIT_LAYERLEVEL" val="1_1_1"/>
  <p:tag name="KSO_WM_TAG_VERSION" val="1.0"/>
  <p:tag name="KSO_WM_BEAUTIFY_FLAG" val="#wm#"/>
  <p:tag name="KSO_WM_UNIT_FILL_FORE_SCHEMECOLOR_INDEX" val="14"/>
  <p:tag name="KSO_WM_UNI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3*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3*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418_2*l_h_i*1_3_1"/>
  <p:tag name="KSO_WM_TEMPLATE_CATEGORY" val="diagram"/>
  <p:tag name="KSO_WM_TEMPLATE_INDEX" val="160418"/>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418_2*l_h_i*1_3_2"/>
  <p:tag name="KSO_WM_TEMPLATE_CATEGORY" val="diagram"/>
  <p:tag name="KSO_WM_TEMPLATE_INDEX" val="160418"/>
  <p:tag name="KSO_WM_UNIT_LAYERLEVEL" val="1_1_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418_2*l_h_f*1_3_1"/>
  <p:tag name="KSO_WM_TEMPLATE_CATEGORY" val="diagram"/>
  <p:tag name="KSO_WM_TEMPLATE_INDEX" val="160418"/>
  <p:tag name="KSO_WM_UNIT_LAYERLEVEL" val="1_1_1"/>
  <p:tag name="KSO_WM_TAG_VERSION" val="1.0"/>
  <p:tag name="KSO_WM_BEAUTIFY_FLAG" val="#wm#"/>
  <p:tag name="KSO_WM_UNIT_TEXT_FILL_FORE_SCHEMECOLOR_INDEX" val="13"/>
  <p:tag name="KSO_WM_UNIT_TEXT_FILL_TYPE" val="1"/>
</p:tagLst>
</file>

<file path=ppt/theme/theme1.xml><?xml version="1.0" encoding="utf-8"?>
<a:theme xmlns:a="http://schemas.openxmlformats.org/drawingml/2006/main" name="千图网海量PPT模板www.58pic.com">
  <a:themeElements>
    <a:clrScheme name="自定义 19">
      <a:dk1>
        <a:sysClr val="windowText" lastClr="000000"/>
      </a:dk1>
      <a:lt1>
        <a:sysClr val="window" lastClr="FFFFFF"/>
      </a:lt1>
      <a:dk2>
        <a:srgbClr val="44546A"/>
      </a:dk2>
      <a:lt2>
        <a:srgbClr val="E7E6E6"/>
      </a:lt2>
      <a:accent1>
        <a:srgbClr val="01558E"/>
      </a:accent1>
      <a:accent2>
        <a:srgbClr val="FED31C"/>
      </a:accent2>
      <a:accent3>
        <a:srgbClr val="01558E"/>
      </a:accent3>
      <a:accent4>
        <a:srgbClr val="FED31C"/>
      </a:accent4>
      <a:accent5>
        <a:srgbClr val="01558E"/>
      </a:accent5>
      <a:accent6>
        <a:srgbClr val="FED31C"/>
      </a:accent6>
      <a:hlink>
        <a:srgbClr val="01558E"/>
      </a:hlink>
      <a:folHlink>
        <a:srgbClr val="FED31C"/>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95000"/>
            <a:lumOff val="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221</TotalTime>
  <Words>2600</Words>
  <Application>Microsoft Office PowerPoint</Application>
  <PresentationFormat>宽屏</PresentationFormat>
  <Paragraphs>241</Paragraphs>
  <Slides>36</Slides>
  <Notes>11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Arial Unicode MS</vt:lpstr>
      <vt:lpstr>FZLTDHK-GBK1-0</vt:lpstr>
      <vt:lpstr>FZLTXIHJW-GB1-0</vt:lpstr>
      <vt:lpstr>等线</vt:lpstr>
      <vt:lpstr>经典综艺体简</vt:lpstr>
      <vt:lpstr>宋体</vt:lpstr>
      <vt:lpstr>微软雅黑</vt:lpstr>
      <vt:lpstr>Arial</vt:lpstr>
      <vt:lpstr>Calibri</vt:lpstr>
      <vt:lpstr>Impact</vt:lpstr>
      <vt:lpstr>Times New Roman</vt:lpstr>
      <vt:lpstr>Wingdings</vt:lpstr>
      <vt:lpstr>千图网海量PPT模板www.58pic.com</vt:lpstr>
      <vt:lpstr>PowerPoint 演示文稿</vt:lpstr>
      <vt:lpstr>PowerPoint 演示文稿</vt:lpstr>
      <vt:lpstr>PowerPoint 演示文稿</vt:lpstr>
      <vt:lpstr>PowerPoint 演示文稿</vt:lpstr>
      <vt:lpstr>（一）认识主要的新一代信息技术</vt:lpstr>
      <vt:lpstr>（二）新一代信息技术产生的原因</vt:lpstr>
      <vt:lpstr>（三）新一代信息技术的发展</vt:lpstr>
      <vt:lpstr>任务实现</vt:lpstr>
      <vt:lpstr>PowerPoint 演示文稿</vt:lpstr>
      <vt:lpstr>PowerPoint 演示文稿</vt:lpstr>
      <vt:lpstr>PowerPoint 演示文稿</vt:lpstr>
      <vt:lpstr>（一）大数据</vt:lpstr>
      <vt:lpstr>（一）大数据</vt:lpstr>
      <vt:lpstr>（二）物联网</vt:lpstr>
      <vt:lpstr>（二）物联网</vt:lpstr>
      <vt:lpstr>（二）物联网</vt:lpstr>
      <vt:lpstr>（三）人工智能</vt:lpstr>
      <vt:lpstr>（三）人工智能</vt:lpstr>
      <vt:lpstr>（三）人工智能</vt:lpstr>
      <vt:lpstr>（四）工业互联网</vt:lpstr>
      <vt:lpstr>（五）高性能集成电路</vt:lpstr>
      <vt:lpstr>（六）云计算</vt:lpstr>
      <vt:lpstr>（六）云计算</vt:lpstr>
      <vt:lpstr>（七）区块链</vt:lpstr>
      <vt:lpstr>任务实现</vt:lpstr>
      <vt:lpstr>任务实现</vt:lpstr>
      <vt:lpstr>PowerPoint 演示文稿</vt:lpstr>
      <vt:lpstr>PowerPoint 演示文稿</vt:lpstr>
      <vt:lpstr>PowerPoint 演示文稿</vt:lpstr>
      <vt:lpstr>（一）三网融合</vt:lpstr>
      <vt:lpstr>（二）新一代信息技术与制造业融合</vt:lpstr>
      <vt:lpstr>（三）新一代信息技术与生物医药产业融合</vt:lpstr>
      <vt:lpstr>（四）新一代信息技术与汽车产业融合</vt:lpstr>
      <vt:lpstr>任务实现</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Administrator</cp:lastModifiedBy>
  <cp:revision>329</cp:revision>
  <dcterms:created xsi:type="dcterms:W3CDTF">2017-09-25T13:59:00Z</dcterms:created>
  <dcterms:modified xsi:type="dcterms:W3CDTF">2022-10-25T05:45:30Z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614F2AC92D4C474EB1D14590B727C367</vt:lpwstr>
  </property>
</Properties>
</file>