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2"/>
  </p:notesMasterIdLst>
  <p:handoutMasterIdLst>
    <p:handoutMasterId r:id="rId63"/>
  </p:handoutMasterIdLst>
  <p:sldIdLst>
    <p:sldId id="519" r:id="rId2"/>
    <p:sldId id="510" r:id="rId3"/>
    <p:sldId id="434" r:id="rId4"/>
    <p:sldId id="436" r:id="rId5"/>
    <p:sldId id="520" r:id="rId6"/>
    <p:sldId id="468" r:id="rId7"/>
    <p:sldId id="532" r:id="rId8"/>
    <p:sldId id="543" r:id="rId9"/>
    <p:sldId id="533" r:id="rId10"/>
    <p:sldId id="544" r:id="rId11"/>
    <p:sldId id="534" r:id="rId12"/>
    <p:sldId id="545" r:id="rId13"/>
    <p:sldId id="537" r:id="rId14"/>
    <p:sldId id="546" r:id="rId15"/>
    <p:sldId id="547" r:id="rId16"/>
    <p:sldId id="548" r:id="rId17"/>
    <p:sldId id="549" r:id="rId18"/>
    <p:sldId id="550" r:id="rId19"/>
    <p:sldId id="551" r:id="rId20"/>
    <p:sldId id="552" r:id="rId21"/>
    <p:sldId id="553" r:id="rId22"/>
    <p:sldId id="554" r:id="rId23"/>
    <p:sldId id="556" r:id="rId24"/>
    <p:sldId id="557" r:id="rId25"/>
    <p:sldId id="558" r:id="rId26"/>
    <p:sldId id="559" r:id="rId27"/>
    <p:sldId id="560" r:id="rId28"/>
    <p:sldId id="563" r:id="rId29"/>
    <p:sldId id="564" r:id="rId30"/>
    <p:sldId id="561" r:id="rId31"/>
    <p:sldId id="562" r:id="rId32"/>
    <p:sldId id="565" r:id="rId33"/>
    <p:sldId id="566" r:id="rId34"/>
    <p:sldId id="567" r:id="rId35"/>
    <p:sldId id="568" r:id="rId36"/>
    <p:sldId id="569" r:id="rId37"/>
    <p:sldId id="570" r:id="rId38"/>
    <p:sldId id="571" r:id="rId39"/>
    <p:sldId id="572" r:id="rId40"/>
    <p:sldId id="573" r:id="rId41"/>
    <p:sldId id="574" r:id="rId42"/>
    <p:sldId id="575" r:id="rId43"/>
    <p:sldId id="576" r:id="rId44"/>
    <p:sldId id="577" r:id="rId45"/>
    <p:sldId id="578" r:id="rId46"/>
    <p:sldId id="579" r:id="rId47"/>
    <p:sldId id="580" r:id="rId48"/>
    <p:sldId id="581" r:id="rId49"/>
    <p:sldId id="582" r:id="rId50"/>
    <p:sldId id="583" r:id="rId51"/>
    <p:sldId id="584" r:id="rId52"/>
    <p:sldId id="585" r:id="rId53"/>
    <p:sldId id="586" r:id="rId54"/>
    <p:sldId id="587" r:id="rId55"/>
    <p:sldId id="588" r:id="rId56"/>
    <p:sldId id="589" r:id="rId57"/>
    <p:sldId id="522" r:id="rId58"/>
    <p:sldId id="590" r:id="rId59"/>
    <p:sldId id="591" r:id="rId60"/>
    <p:sldId id="592" r:id="rId61"/>
  </p:sldIdLst>
  <p:sldSz cx="9144000" cy="5143500" type="screen16x9"/>
  <p:notesSz cx="6858000" cy="9144000"/>
  <p:custDataLst>
    <p:tags r:id="rId64"/>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4303" autoAdjust="0"/>
  </p:normalViewPr>
  <p:slideViewPr>
    <p:cSldViewPr snapToGrid="0" showGuides="1">
      <p:cViewPr>
        <p:scale>
          <a:sx n="100" d="100"/>
          <a:sy n="100" d="100"/>
        </p:scale>
        <p:origin x="-2226" y="-798"/>
      </p:cViewPr>
      <p:guideLst>
        <p:guide orient="horz" pos="3094"/>
        <p:guide orient="horz" pos="282"/>
        <p:guide orient="horz" pos="1620"/>
        <p:guide pos="295"/>
        <p:guide pos="2880"/>
        <p:guide pos="5443"/>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2022/5/10 Tuesday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2022/5/10 Tuesday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39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49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51</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52</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53</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54</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55</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59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60</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2022/5/10 Tuesday</a:t>
            </a:fld>
            <a:endParaRPr lang="zh-CN" altLang="en-US"/>
          </a:p>
        </p:txBody>
      </p:sp>
      <p:sp>
        <p:nvSpPr>
          <p:cNvPr id="5" name="页脚占位符 4">
            <a:extLst>
              <a:ext uri="{FF2B5EF4-FFF2-40B4-BE49-F238E27FC236}">
                <a16:creationId xmlns="" xmlns:a16="http://schemas.microsoft.com/office/drawing/2014/main"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 xmlns:a16="http://schemas.microsoft.com/office/drawing/2014/main"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 xmlns:a16="http://schemas.microsoft.com/office/drawing/2014/main"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 xmlns:a16="http://schemas.microsoft.com/office/drawing/2014/main"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 xmlns:a16="http://schemas.microsoft.com/office/drawing/2014/main"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2022/5/10 Tuesday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20.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29.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42.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8.xml"/><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53.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smtClean="0">
                <a:solidFill>
                  <a:schemeClr val="bg1"/>
                </a:solidFill>
                <a:latin typeface="方正黑体简体" panose="02010601030101010101" pitchFamily="2" charset="-122"/>
                <a:ea typeface="方正黑体简体" panose="02010601030101010101" pitchFamily="2" charset="-122"/>
              </a:rPr>
              <a:t>数据结构</a:t>
            </a:r>
            <a:endParaRPr lang="zh-CN" altLang="en-US" sz="3900" b="1" dirty="0">
              <a:solidFill>
                <a:schemeClr val="bg1"/>
              </a:solidFill>
              <a:latin typeface="方正黑体简体" panose="02010601030101010101" pitchFamily="2" charset="-122"/>
              <a:ea typeface="方正黑体简体" panose="02010601030101010101" pitchFamily="2" charset="-122"/>
            </a:endParaRP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smtClean="0">
                <a:solidFill>
                  <a:schemeClr val="bg1"/>
                </a:solidFill>
                <a:latin typeface="微软雅黑"/>
                <a:ea typeface="微软雅黑"/>
              </a:rPr>
              <a:t>DATA STRUCTURE</a:t>
            </a:r>
            <a:endParaRPr lang="en-US" altLang="zh-CN" sz="900" dirty="0">
              <a:solidFill>
                <a:schemeClr val="bg1"/>
              </a:solidFill>
              <a:latin typeface="微软雅黑"/>
              <a:ea typeface="微软雅黑"/>
            </a:endParaRP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smtClean="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smtClean="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smtClean="0">
                <a:solidFill>
                  <a:schemeClr val="bg1">
                    <a:lumMod val="95000"/>
                  </a:schemeClr>
                </a:solidFill>
                <a:latin typeface="Adobe 宋体 Std L" panose="02020300000000000000" pitchFamily="18" charset="-122"/>
                <a:ea typeface="Adobe 宋体 Std L" panose="02020300000000000000" pitchFamily="18" charset="-122"/>
              </a:rPr>
              <a:t>语言版</a:t>
            </a:r>
            <a:endPar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endParaRP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5" name="Rectangle 4"/>
          <p:cNvSpPr>
            <a:spLocks noChangeArrowheads="1"/>
          </p:cNvSpPr>
          <p:nvPr/>
        </p:nvSpPr>
        <p:spPr bwMode="auto">
          <a:xfrm>
            <a:off x="681038" y="1277464"/>
            <a:ext cx="7805737" cy="286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en-US" altLang="zh-CN" sz="1600" dirty="0" smtClean="0">
                <a:latin typeface="+mn-ea"/>
              </a:rPr>
              <a:t>5.</a:t>
            </a:r>
            <a:r>
              <a:rPr kumimoji="1" lang="zh-CN" altLang="en-US" sz="1600" dirty="0" smtClean="0">
                <a:latin typeface="+mn-ea"/>
              </a:rPr>
              <a:t>邻接</a:t>
            </a:r>
            <a:r>
              <a:rPr kumimoji="1" lang="zh-CN" altLang="en-US" sz="1600" dirty="0">
                <a:latin typeface="+mn-ea"/>
              </a:rPr>
              <a:t>顶点：在无向图</a:t>
            </a:r>
            <a:r>
              <a:rPr kumimoji="1" lang="en-US" altLang="zh-CN" sz="1600" dirty="0">
                <a:latin typeface="+mn-ea"/>
              </a:rPr>
              <a:t>G</a:t>
            </a:r>
            <a:r>
              <a:rPr kumimoji="1" lang="zh-CN" altLang="en-US" sz="1600" dirty="0">
                <a:latin typeface="+mn-ea"/>
              </a:rPr>
              <a:t>中，若（</a:t>
            </a:r>
            <a:r>
              <a:rPr kumimoji="1" lang="en-US" altLang="zh-CN" sz="1600" dirty="0" err="1">
                <a:latin typeface="+mn-ea"/>
              </a:rPr>
              <a:t>u,v</a:t>
            </a:r>
            <a:r>
              <a:rPr kumimoji="1" lang="en-US" altLang="zh-CN" sz="1600" dirty="0">
                <a:latin typeface="+mn-ea"/>
              </a:rPr>
              <a:t>）</a:t>
            </a:r>
            <a:r>
              <a:rPr kumimoji="1" lang="zh-CN" altLang="en-US" sz="1600" dirty="0">
                <a:latin typeface="+mn-ea"/>
              </a:rPr>
              <a:t>是</a:t>
            </a:r>
            <a:r>
              <a:rPr kumimoji="1" lang="en-US" altLang="zh-CN" sz="1600" dirty="0">
                <a:latin typeface="+mn-ea"/>
              </a:rPr>
              <a:t>E(G)</a:t>
            </a:r>
            <a:r>
              <a:rPr kumimoji="1" lang="zh-CN" altLang="en-US" sz="1600" dirty="0">
                <a:latin typeface="+mn-ea"/>
              </a:rPr>
              <a:t>中的一条边，则称</a:t>
            </a:r>
            <a:r>
              <a:rPr kumimoji="1" lang="en-US" altLang="zh-CN" sz="1600" dirty="0">
                <a:latin typeface="+mn-ea"/>
              </a:rPr>
              <a:t>u</a:t>
            </a:r>
            <a:r>
              <a:rPr kumimoji="1" lang="zh-CN" altLang="en-US" sz="1600" dirty="0">
                <a:latin typeface="+mn-ea"/>
              </a:rPr>
              <a:t>和</a:t>
            </a:r>
            <a:r>
              <a:rPr kumimoji="1" lang="en-US" altLang="zh-CN" sz="1600" dirty="0">
                <a:latin typeface="+mn-ea"/>
              </a:rPr>
              <a:t>v</a:t>
            </a:r>
            <a:r>
              <a:rPr kumimoji="1" lang="zh-CN" altLang="en-US" sz="1600" dirty="0">
                <a:latin typeface="+mn-ea"/>
              </a:rPr>
              <a:t>互为邻接顶点，并称边（</a:t>
            </a:r>
            <a:r>
              <a:rPr kumimoji="1" lang="en-US" altLang="zh-CN" sz="1600" dirty="0" err="1">
                <a:latin typeface="+mn-ea"/>
              </a:rPr>
              <a:t>u,v</a:t>
            </a:r>
            <a:r>
              <a:rPr kumimoji="1" lang="en-US" altLang="zh-CN" sz="1600" dirty="0">
                <a:latin typeface="+mn-ea"/>
              </a:rPr>
              <a:t>）</a:t>
            </a:r>
            <a:r>
              <a:rPr kumimoji="1" lang="zh-CN" altLang="en-US" sz="1600" dirty="0">
                <a:latin typeface="+mn-ea"/>
              </a:rPr>
              <a:t>依附于顶点</a:t>
            </a:r>
            <a:r>
              <a:rPr kumimoji="1" lang="en-US" altLang="zh-CN" sz="1600" dirty="0">
                <a:latin typeface="+mn-ea"/>
              </a:rPr>
              <a:t>u</a:t>
            </a:r>
            <a:r>
              <a:rPr kumimoji="1" lang="zh-CN" altLang="en-US" sz="1600" dirty="0">
                <a:latin typeface="+mn-ea"/>
              </a:rPr>
              <a:t>和</a:t>
            </a:r>
            <a:r>
              <a:rPr kumimoji="1" lang="en-US" altLang="zh-CN" sz="1600" dirty="0">
                <a:latin typeface="+mn-ea"/>
              </a:rPr>
              <a:t>v</a:t>
            </a:r>
            <a:r>
              <a:rPr kumimoji="1" lang="zh-CN" altLang="en-US" sz="1600" dirty="0">
                <a:latin typeface="+mn-ea"/>
              </a:rPr>
              <a:t>；在有向图</a:t>
            </a:r>
            <a:r>
              <a:rPr kumimoji="1" lang="en-US" altLang="zh-CN" sz="1600" dirty="0">
                <a:latin typeface="+mn-ea"/>
              </a:rPr>
              <a:t>G</a:t>
            </a:r>
            <a:r>
              <a:rPr kumimoji="1" lang="zh-CN" altLang="en-US" sz="1600" dirty="0">
                <a:latin typeface="+mn-ea"/>
              </a:rPr>
              <a:t>中，若＜</a:t>
            </a:r>
            <a:r>
              <a:rPr kumimoji="1" lang="en-US" altLang="zh-CN" sz="1600" dirty="0" err="1">
                <a:latin typeface="+mn-ea"/>
              </a:rPr>
              <a:t>u,v</a:t>
            </a:r>
            <a:r>
              <a:rPr kumimoji="1" lang="en-US" altLang="zh-CN" sz="1600" dirty="0">
                <a:latin typeface="+mn-ea"/>
              </a:rPr>
              <a:t>＞</a:t>
            </a:r>
            <a:r>
              <a:rPr kumimoji="1" lang="zh-CN" altLang="en-US" sz="1600" dirty="0">
                <a:latin typeface="+mn-ea"/>
              </a:rPr>
              <a:t>是</a:t>
            </a:r>
            <a:r>
              <a:rPr kumimoji="1" lang="en-US" altLang="zh-CN" sz="1600" dirty="0">
                <a:latin typeface="+mn-ea"/>
              </a:rPr>
              <a:t>E(G)</a:t>
            </a:r>
            <a:r>
              <a:rPr kumimoji="1" lang="zh-CN" altLang="en-US" sz="1600" dirty="0">
                <a:latin typeface="+mn-ea"/>
              </a:rPr>
              <a:t>中的一条边，则称顶点</a:t>
            </a:r>
            <a:r>
              <a:rPr kumimoji="1" lang="en-US" altLang="zh-CN" sz="1600" dirty="0">
                <a:latin typeface="+mn-ea"/>
              </a:rPr>
              <a:t>u</a:t>
            </a:r>
            <a:r>
              <a:rPr kumimoji="1" lang="zh-CN" altLang="en-US" sz="1600" dirty="0">
                <a:latin typeface="+mn-ea"/>
              </a:rPr>
              <a:t>邻接到顶点</a:t>
            </a:r>
            <a:r>
              <a:rPr kumimoji="1" lang="en-US" altLang="zh-CN" sz="1600" dirty="0">
                <a:latin typeface="+mn-ea"/>
              </a:rPr>
              <a:t>v，</a:t>
            </a:r>
            <a:r>
              <a:rPr kumimoji="1" lang="zh-CN" altLang="en-US" sz="1600" dirty="0">
                <a:latin typeface="+mn-ea"/>
              </a:rPr>
              <a:t>顶点</a:t>
            </a:r>
            <a:r>
              <a:rPr kumimoji="1" lang="en-US" altLang="zh-CN" sz="1600" dirty="0">
                <a:latin typeface="+mn-ea"/>
              </a:rPr>
              <a:t>v</a:t>
            </a:r>
            <a:r>
              <a:rPr kumimoji="1" lang="zh-CN" altLang="en-US" sz="1600" dirty="0">
                <a:latin typeface="+mn-ea"/>
              </a:rPr>
              <a:t>邻接自顶点</a:t>
            </a:r>
            <a:r>
              <a:rPr kumimoji="1" lang="en-US" altLang="zh-CN" sz="1600" dirty="0">
                <a:latin typeface="+mn-ea"/>
              </a:rPr>
              <a:t>u，</a:t>
            </a:r>
            <a:r>
              <a:rPr kumimoji="1" lang="zh-CN" altLang="en-US" sz="1600" dirty="0">
                <a:latin typeface="+mn-ea"/>
              </a:rPr>
              <a:t>并称边＜</a:t>
            </a:r>
            <a:r>
              <a:rPr kumimoji="1" lang="en-US" altLang="zh-CN" sz="1600" dirty="0" err="1">
                <a:latin typeface="+mn-ea"/>
              </a:rPr>
              <a:t>u,v</a:t>
            </a:r>
            <a:r>
              <a:rPr kumimoji="1" lang="en-US" altLang="zh-CN" sz="1600" dirty="0">
                <a:latin typeface="+mn-ea"/>
              </a:rPr>
              <a:t>＞</a:t>
            </a:r>
            <a:r>
              <a:rPr kumimoji="1" lang="zh-CN" altLang="en-US" sz="1600" dirty="0">
                <a:latin typeface="+mn-ea"/>
              </a:rPr>
              <a:t>和顶点</a:t>
            </a:r>
            <a:r>
              <a:rPr kumimoji="1" lang="en-US" altLang="zh-CN" sz="1600" dirty="0">
                <a:latin typeface="+mn-ea"/>
              </a:rPr>
              <a:t>u</a:t>
            </a:r>
            <a:r>
              <a:rPr kumimoji="1" lang="zh-CN" altLang="en-US" sz="1600" dirty="0">
                <a:latin typeface="+mn-ea"/>
              </a:rPr>
              <a:t>和顶点</a:t>
            </a:r>
            <a:r>
              <a:rPr kumimoji="1" lang="en-US" altLang="zh-CN" sz="1600" dirty="0">
                <a:latin typeface="+mn-ea"/>
              </a:rPr>
              <a:t>v</a:t>
            </a:r>
            <a:r>
              <a:rPr kumimoji="1" lang="zh-CN" altLang="en-US" sz="1600" dirty="0">
                <a:latin typeface="+mn-ea"/>
              </a:rPr>
              <a:t>相关联。</a:t>
            </a:r>
          </a:p>
          <a:p>
            <a:pPr indent="266700">
              <a:lnSpc>
                <a:spcPct val="150000"/>
              </a:lnSpc>
              <a:spcBef>
                <a:spcPct val="50000"/>
              </a:spcBef>
            </a:pPr>
            <a:r>
              <a:rPr kumimoji="1" lang="en-US" altLang="zh-CN" sz="1600" dirty="0">
                <a:latin typeface="+mn-ea"/>
              </a:rPr>
              <a:t>6.</a:t>
            </a:r>
            <a:r>
              <a:rPr kumimoji="1" lang="zh-CN" altLang="en-US" sz="1600" dirty="0">
                <a:latin typeface="+mn-ea"/>
              </a:rPr>
              <a:t>顶点的度：顶点</a:t>
            </a:r>
            <a:r>
              <a:rPr kumimoji="1" lang="en-US" altLang="zh-CN" sz="1600" dirty="0">
                <a:latin typeface="+mn-ea"/>
              </a:rPr>
              <a:t>v</a:t>
            </a:r>
            <a:r>
              <a:rPr kumimoji="1" lang="zh-CN" altLang="en-US" sz="1600" dirty="0">
                <a:latin typeface="+mn-ea"/>
              </a:rPr>
              <a:t>的度是与它相关联的边的条数</a:t>
            </a:r>
            <a:r>
              <a:rPr kumimoji="1" lang="en-US" altLang="zh-CN" sz="1600" dirty="0">
                <a:latin typeface="+mn-ea"/>
              </a:rPr>
              <a:t>。</a:t>
            </a:r>
            <a:r>
              <a:rPr kumimoji="1" lang="zh-CN" altLang="en-US" sz="1600" dirty="0">
                <a:latin typeface="+mn-ea"/>
              </a:rPr>
              <a:t>顶点的度 </a:t>
            </a:r>
            <a:r>
              <a:rPr kumimoji="1" lang="en-US" altLang="zh-CN" sz="1600" dirty="0">
                <a:latin typeface="+mn-ea"/>
              </a:rPr>
              <a:t>= </a:t>
            </a:r>
            <a:r>
              <a:rPr kumimoji="1" lang="zh-CN" altLang="en-US" sz="1600" dirty="0">
                <a:latin typeface="+mn-ea"/>
              </a:rPr>
              <a:t>入度 </a:t>
            </a:r>
            <a:r>
              <a:rPr kumimoji="1" lang="en-US" altLang="zh-CN" sz="1600" dirty="0">
                <a:latin typeface="+mn-ea"/>
              </a:rPr>
              <a:t>+ </a:t>
            </a:r>
            <a:r>
              <a:rPr kumimoji="1" lang="zh-CN" altLang="en-US" sz="1600" dirty="0">
                <a:latin typeface="+mn-ea"/>
              </a:rPr>
              <a:t>出度。</a:t>
            </a:r>
          </a:p>
          <a:p>
            <a:pPr indent="266700">
              <a:lnSpc>
                <a:spcPct val="150000"/>
              </a:lnSpc>
              <a:spcBef>
                <a:spcPct val="50000"/>
              </a:spcBef>
            </a:pPr>
            <a:r>
              <a:rPr kumimoji="1" lang="en-US" altLang="zh-CN" sz="1600" dirty="0">
                <a:latin typeface="+mn-ea"/>
              </a:rPr>
              <a:t>7.</a:t>
            </a:r>
            <a:r>
              <a:rPr kumimoji="1" lang="zh-CN" altLang="en-US" sz="1600" dirty="0">
                <a:latin typeface="+mn-ea"/>
              </a:rPr>
              <a:t>路径：在图</a:t>
            </a:r>
            <a:r>
              <a:rPr kumimoji="1" lang="en-US" altLang="zh-CN" sz="1600" dirty="0">
                <a:latin typeface="+mn-ea"/>
              </a:rPr>
              <a:t>G=(V,E)</a:t>
            </a:r>
            <a:r>
              <a:rPr kumimoji="1" lang="zh-CN" altLang="en-US" sz="1600" dirty="0">
                <a:latin typeface="+mn-ea"/>
              </a:rPr>
              <a:t>中，若从顶点</a:t>
            </a:r>
            <a:r>
              <a:rPr kumimoji="1" lang="en-US" altLang="zh-CN" sz="1600" dirty="0">
                <a:latin typeface="+mn-ea"/>
              </a:rPr>
              <a:t>vi</a:t>
            </a:r>
            <a:r>
              <a:rPr kumimoji="1" lang="zh-CN" altLang="en-US" sz="1600" dirty="0">
                <a:latin typeface="+mn-ea"/>
              </a:rPr>
              <a:t>出发有一组边使可到达顶点</a:t>
            </a:r>
            <a:r>
              <a:rPr kumimoji="1" lang="en-US" altLang="zh-CN" sz="1600" dirty="0" err="1">
                <a:latin typeface="+mn-ea"/>
              </a:rPr>
              <a:t>vj</a:t>
            </a:r>
            <a:r>
              <a:rPr kumimoji="1" lang="en-US" altLang="zh-CN" sz="1600" dirty="0">
                <a:latin typeface="+mn-ea"/>
              </a:rPr>
              <a:t>，</a:t>
            </a:r>
            <a:r>
              <a:rPr kumimoji="1" lang="zh-CN" altLang="en-US" sz="1600" dirty="0">
                <a:latin typeface="+mn-ea"/>
              </a:rPr>
              <a:t>则称顶点</a:t>
            </a:r>
            <a:r>
              <a:rPr kumimoji="1" lang="en-US" altLang="zh-CN" sz="1600" dirty="0">
                <a:latin typeface="+mn-ea"/>
              </a:rPr>
              <a:t>vi</a:t>
            </a:r>
            <a:r>
              <a:rPr kumimoji="1" lang="zh-CN" altLang="en-US" sz="1600" dirty="0">
                <a:latin typeface="+mn-ea"/>
              </a:rPr>
              <a:t>到顶点</a:t>
            </a:r>
            <a:r>
              <a:rPr kumimoji="1" lang="en-US" altLang="zh-CN" sz="1600" dirty="0" err="1">
                <a:latin typeface="+mn-ea"/>
              </a:rPr>
              <a:t>vj</a:t>
            </a:r>
            <a:r>
              <a:rPr kumimoji="1" lang="zh-CN" altLang="en-US" sz="1600" dirty="0">
                <a:latin typeface="+mn-ea"/>
              </a:rPr>
              <a:t>的顶点序列为从顶点</a:t>
            </a:r>
            <a:r>
              <a:rPr kumimoji="1" lang="en-US" altLang="zh-CN" sz="1600" dirty="0">
                <a:latin typeface="+mn-ea"/>
              </a:rPr>
              <a:t>vi</a:t>
            </a:r>
            <a:r>
              <a:rPr kumimoji="1" lang="zh-CN" altLang="en-US" sz="1600" dirty="0">
                <a:latin typeface="+mn-ea"/>
              </a:rPr>
              <a:t>到顶点</a:t>
            </a:r>
            <a:r>
              <a:rPr kumimoji="1" lang="en-US" altLang="zh-CN" sz="1600" dirty="0" err="1">
                <a:latin typeface="+mn-ea"/>
              </a:rPr>
              <a:t>vj</a:t>
            </a:r>
            <a:r>
              <a:rPr kumimoji="1" lang="zh-CN" altLang="en-US" sz="1600" dirty="0">
                <a:latin typeface="+mn-ea"/>
              </a:rPr>
              <a:t>的</a:t>
            </a:r>
            <a:r>
              <a:rPr kumimoji="1" lang="zh-CN" altLang="en-US" sz="1600" dirty="0" smtClean="0">
                <a:latin typeface="+mn-ea"/>
              </a:rPr>
              <a:t>路径</a:t>
            </a:r>
            <a:r>
              <a:rPr kumimoji="1" lang="zh-CN" altLang="en-US" sz="1600" dirty="0">
                <a:latin typeface="+mn-ea"/>
              </a:rPr>
              <a:t>。</a:t>
            </a:r>
          </a:p>
          <a:p>
            <a:pPr eaLnBrk="0" hangingPunct="0">
              <a:spcBef>
                <a:spcPct val="50000"/>
              </a:spcBef>
            </a:pPr>
            <a:endParaRPr lang="zh-CN" altLang="en-US" dirty="0">
              <a:solidFill>
                <a:srgbClr val="080808"/>
              </a:solidFill>
            </a:endParaRPr>
          </a:p>
        </p:txBody>
      </p:sp>
    </p:spTree>
    <p:extLst>
      <p:ext uri="{BB962C8B-B14F-4D97-AF65-F5344CB8AC3E}">
        <p14:creationId xmlns:p14="http://schemas.microsoft.com/office/powerpoint/2010/main" val="637720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6" name="Rectangle 108"/>
          <p:cNvSpPr>
            <a:spLocks noChangeArrowheads="1"/>
          </p:cNvSpPr>
          <p:nvPr/>
        </p:nvSpPr>
        <p:spPr bwMode="auto">
          <a:xfrm>
            <a:off x="590158" y="1263488"/>
            <a:ext cx="802044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en-US" altLang="zh-CN" sz="1600" dirty="0" smtClean="0">
                <a:latin typeface="+mn-ea"/>
              </a:rPr>
              <a:t>8.</a:t>
            </a:r>
            <a:r>
              <a:rPr kumimoji="1" lang="zh-CN" altLang="en-US" sz="1600" dirty="0" smtClean="0">
                <a:latin typeface="+mn-ea"/>
              </a:rPr>
              <a:t>路径</a:t>
            </a:r>
            <a:r>
              <a:rPr kumimoji="1" lang="zh-CN" altLang="en-US" sz="1600" dirty="0">
                <a:latin typeface="+mn-ea"/>
              </a:rPr>
              <a:t>长度：对于不带权的图，一条路径的路径长度是指该路径上的边的条数；对于带权的图，一条路径的路径长度是指该路径上各个边权值的总和</a:t>
            </a:r>
            <a:r>
              <a:rPr kumimoji="1" lang="zh-CN" altLang="en-US" sz="1600" dirty="0" smtClean="0">
                <a:latin typeface="+mn-ea"/>
              </a:rPr>
              <a:t>。</a:t>
            </a:r>
            <a:endParaRPr kumimoji="1" lang="en-US" altLang="zh-CN" sz="1600" dirty="0" smtClean="0">
              <a:latin typeface="+mn-ea"/>
            </a:endParaRPr>
          </a:p>
          <a:p>
            <a:pPr indent="266700">
              <a:lnSpc>
                <a:spcPct val="150000"/>
              </a:lnSpc>
              <a:spcBef>
                <a:spcPct val="50000"/>
              </a:spcBef>
            </a:pPr>
            <a:r>
              <a:rPr kumimoji="1" lang="en-US" altLang="zh-CN" sz="1600" dirty="0">
                <a:latin typeface="+mn-ea"/>
              </a:rPr>
              <a:t>9.</a:t>
            </a:r>
            <a:r>
              <a:rPr kumimoji="1" lang="zh-CN" altLang="en-US" sz="1600" dirty="0">
                <a:latin typeface="+mn-ea"/>
              </a:rPr>
              <a:t>连通图和强连通图：在无向图中，若从顶点</a:t>
            </a:r>
            <a:r>
              <a:rPr kumimoji="1" lang="en-US" altLang="zh-CN" sz="1600" dirty="0">
                <a:latin typeface="+mn-ea"/>
              </a:rPr>
              <a:t>vi</a:t>
            </a:r>
            <a:r>
              <a:rPr kumimoji="1" lang="zh-CN" altLang="en-US" sz="1600" dirty="0">
                <a:latin typeface="+mn-ea"/>
              </a:rPr>
              <a:t>到顶点</a:t>
            </a:r>
            <a:r>
              <a:rPr kumimoji="1" lang="en-US" altLang="zh-CN" sz="1600" dirty="0" err="1">
                <a:latin typeface="+mn-ea"/>
              </a:rPr>
              <a:t>vj</a:t>
            </a:r>
            <a:r>
              <a:rPr kumimoji="1" lang="zh-CN" altLang="en-US" sz="1600" dirty="0">
                <a:latin typeface="+mn-ea"/>
              </a:rPr>
              <a:t>有路径，则称顶点</a:t>
            </a:r>
            <a:r>
              <a:rPr kumimoji="1" lang="en-US" altLang="zh-CN" sz="1600" dirty="0">
                <a:latin typeface="+mn-ea"/>
              </a:rPr>
              <a:t>vi</a:t>
            </a:r>
            <a:r>
              <a:rPr kumimoji="1" lang="zh-CN" altLang="en-US" sz="1600" dirty="0">
                <a:latin typeface="+mn-ea"/>
              </a:rPr>
              <a:t>和顶点</a:t>
            </a:r>
            <a:r>
              <a:rPr kumimoji="1" lang="en-US" altLang="zh-CN" sz="1600" dirty="0" err="1">
                <a:latin typeface="+mn-ea"/>
              </a:rPr>
              <a:t>vj</a:t>
            </a:r>
            <a:r>
              <a:rPr kumimoji="1" lang="zh-CN" altLang="en-US" sz="1600" dirty="0">
                <a:latin typeface="+mn-ea"/>
              </a:rPr>
              <a:t>是连通的。如果图中任意一对顶点都是连通的，则称该图是连通图。</a:t>
            </a:r>
          </a:p>
          <a:p>
            <a:pPr indent="266700">
              <a:lnSpc>
                <a:spcPct val="150000"/>
              </a:lnSpc>
              <a:spcBef>
                <a:spcPct val="50000"/>
              </a:spcBef>
            </a:pPr>
            <a:r>
              <a:rPr kumimoji="1" lang="zh-CN" altLang="en-US" sz="1600" dirty="0">
                <a:latin typeface="+mn-ea"/>
              </a:rPr>
              <a:t>在有向图中，若对于任意一对顶点</a:t>
            </a:r>
            <a:r>
              <a:rPr kumimoji="1" lang="en-US" altLang="zh-CN" sz="1600" dirty="0">
                <a:latin typeface="+mn-ea"/>
              </a:rPr>
              <a:t>vi</a:t>
            </a:r>
            <a:r>
              <a:rPr kumimoji="1" lang="zh-CN" altLang="en-US" sz="1600" dirty="0">
                <a:latin typeface="+mn-ea"/>
              </a:rPr>
              <a:t>和顶点</a:t>
            </a:r>
            <a:r>
              <a:rPr kumimoji="1" lang="en-US" altLang="zh-CN" sz="1600" dirty="0" err="1">
                <a:latin typeface="+mn-ea"/>
              </a:rPr>
              <a:t>vj（vi≠vj</a:t>
            </a:r>
            <a:r>
              <a:rPr kumimoji="1" lang="en-US" altLang="zh-CN" sz="1600" dirty="0">
                <a:latin typeface="+mn-ea"/>
              </a:rPr>
              <a:t>）</a:t>
            </a:r>
            <a:r>
              <a:rPr kumimoji="1" lang="zh-CN" altLang="en-US" sz="1600" dirty="0">
                <a:latin typeface="+mn-ea"/>
              </a:rPr>
              <a:t>都存在路径，则称图</a:t>
            </a:r>
            <a:r>
              <a:rPr kumimoji="1" lang="en-US" altLang="zh-CN" sz="1600" dirty="0">
                <a:latin typeface="+mn-ea"/>
              </a:rPr>
              <a:t>G</a:t>
            </a:r>
            <a:r>
              <a:rPr kumimoji="1" lang="zh-CN" altLang="en-US" sz="1600" dirty="0">
                <a:latin typeface="+mn-ea"/>
              </a:rPr>
              <a:t>是强连通图</a:t>
            </a:r>
            <a:r>
              <a:rPr kumimoji="1" lang="zh-CN" altLang="en-US" sz="1600" dirty="0" smtClean="0">
                <a:latin typeface="+mn-ea"/>
              </a:rPr>
              <a:t>。如图</a:t>
            </a:r>
            <a:r>
              <a:rPr kumimoji="1" lang="en-US" altLang="zh-CN" sz="1600" dirty="0" smtClean="0">
                <a:latin typeface="+mn-ea"/>
              </a:rPr>
              <a:t>7-4</a:t>
            </a:r>
            <a:r>
              <a:rPr kumimoji="1" lang="zh-CN" altLang="en-US" sz="1600" dirty="0" smtClean="0">
                <a:latin typeface="+mn-ea"/>
              </a:rPr>
              <a:t>所示。</a:t>
            </a:r>
            <a:endParaRPr kumimoji="1" lang="en-US" altLang="zh-CN" sz="1600" dirty="0">
              <a:latin typeface="+mn-ea"/>
            </a:endParaRPr>
          </a:p>
        </p:txBody>
      </p:sp>
    </p:spTree>
    <p:extLst>
      <p:ext uri="{BB962C8B-B14F-4D97-AF65-F5344CB8AC3E}">
        <p14:creationId xmlns:p14="http://schemas.microsoft.com/office/powerpoint/2010/main" val="42873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6" name="Rectangle 108"/>
          <p:cNvSpPr>
            <a:spLocks noChangeArrowheads="1"/>
          </p:cNvSpPr>
          <p:nvPr/>
        </p:nvSpPr>
        <p:spPr bwMode="auto">
          <a:xfrm>
            <a:off x="590158" y="3673313"/>
            <a:ext cx="80204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en-US" altLang="zh-CN" sz="1600" dirty="0" smtClean="0">
                <a:latin typeface="+mn-ea"/>
              </a:rPr>
              <a:t>10</a:t>
            </a:r>
            <a:r>
              <a:rPr kumimoji="1" lang="en-US" altLang="zh-CN" sz="1600" dirty="0">
                <a:latin typeface="+mn-ea"/>
              </a:rPr>
              <a:t>.</a:t>
            </a:r>
            <a:r>
              <a:rPr kumimoji="1" lang="zh-CN" altLang="en-US" sz="1600" dirty="0">
                <a:latin typeface="+mn-ea"/>
              </a:rPr>
              <a:t>生成树：一个连通图的最小连通子图称作该图的生成树。有</a:t>
            </a:r>
            <a:r>
              <a:rPr kumimoji="1" lang="en-US" altLang="zh-CN" sz="1600" dirty="0">
                <a:latin typeface="+mn-ea"/>
              </a:rPr>
              <a:t>n</a:t>
            </a:r>
            <a:r>
              <a:rPr kumimoji="1" lang="zh-CN" altLang="en-US" sz="1600" dirty="0">
                <a:latin typeface="+mn-ea"/>
              </a:rPr>
              <a:t>个顶点的连通图的生成树有</a:t>
            </a:r>
            <a:r>
              <a:rPr kumimoji="1" lang="en-US" altLang="zh-CN" sz="1600" dirty="0">
                <a:latin typeface="+mn-ea"/>
              </a:rPr>
              <a:t>n</a:t>
            </a:r>
            <a:r>
              <a:rPr kumimoji="1" lang="zh-CN" altLang="en-US" sz="1600" dirty="0">
                <a:latin typeface="+mn-ea"/>
              </a:rPr>
              <a:t>个顶点和</a:t>
            </a:r>
            <a:r>
              <a:rPr kumimoji="1" lang="en-US" altLang="zh-CN" sz="1600" dirty="0">
                <a:latin typeface="+mn-ea"/>
              </a:rPr>
              <a:t>n-1</a:t>
            </a:r>
            <a:r>
              <a:rPr kumimoji="1" lang="zh-CN" altLang="en-US" sz="1600" dirty="0">
                <a:latin typeface="+mn-ea"/>
              </a:rPr>
              <a:t>条边。</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85900"/>
            <a:ext cx="48768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923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7.2.1</a:t>
            </a:r>
            <a:r>
              <a:rPr lang="zh-CN" altLang="en-US" sz="1800" b="0" dirty="0" smtClean="0">
                <a:latin typeface="+mj-ea"/>
                <a:ea typeface="+mj-ea"/>
              </a:rPr>
              <a:t>邻接矩阵</a:t>
            </a:r>
            <a:endParaRPr lang="zh-CN" altLang="en-US" sz="1800" b="0" dirty="0">
              <a:latin typeface="+mj-ea"/>
              <a:ea typeface="+mj-ea"/>
            </a:endParaRPr>
          </a:p>
        </p:txBody>
      </p:sp>
      <p:sp>
        <p:nvSpPr>
          <p:cNvPr id="6" name="Rectangle 108"/>
          <p:cNvSpPr>
            <a:spLocks noChangeArrowheads="1"/>
          </p:cNvSpPr>
          <p:nvPr/>
        </p:nvSpPr>
        <p:spPr bwMode="auto">
          <a:xfrm>
            <a:off x="638735" y="1186174"/>
            <a:ext cx="7839636" cy="78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zh-CN" altLang="zh-CN" sz="1600" dirty="0">
                <a:latin typeface="+mn-ea"/>
              </a:rPr>
              <a:t>假设图</a:t>
            </a:r>
            <a:r>
              <a:rPr kumimoji="1" lang="en-US" altLang="zh-CN" sz="1600" dirty="0">
                <a:latin typeface="+mn-ea"/>
              </a:rPr>
              <a:t>G=</a:t>
            </a:r>
            <a:r>
              <a:rPr kumimoji="1" lang="zh-CN" altLang="zh-CN" sz="1600" dirty="0">
                <a:latin typeface="+mn-ea"/>
              </a:rPr>
              <a:t>（</a:t>
            </a:r>
            <a:r>
              <a:rPr kumimoji="1" lang="en-US" altLang="zh-CN" sz="1600" dirty="0">
                <a:latin typeface="+mn-ea"/>
              </a:rPr>
              <a:t>V</a:t>
            </a:r>
            <a:r>
              <a:rPr kumimoji="1" lang="zh-CN" altLang="zh-CN" sz="1600" dirty="0">
                <a:latin typeface="+mn-ea"/>
              </a:rPr>
              <a:t>，</a:t>
            </a:r>
            <a:r>
              <a:rPr kumimoji="1" lang="en-US" altLang="zh-CN" sz="1600" dirty="0">
                <a:latin typeface="+mn-ea"/>
              </a:rPr>
              <a:t>E</a:t>
            </a:r>
            <a:r>
              <a:rPr kumimoji="1" lang="zh-CN" altLang="zh-CN" sz="1600" dirty="0">
                <a:latin typeface="+mn-ea"/>
              </a:rPr>
              <a:t>）有</a:t>
            </a:r>
            <a:r>
              <a:rPr kumimoji="1" lang="en-US" altLang="zh-CN" sz="1600" dirty="0">
                <a:latin typeface="+mn-ea"/>
              </a:rPr>
              <a:t>n</a:t>
            </a:r>
            <a:r>
              <a:rPr kumimoji="1" lang="zh-CN" altLang="zh-CN" sz="1600" dirty="0">
                <a:latin typeface="+mn-ea"/>
              </a:rPr>
              <a:t>个顶点，</a:t>
            </a:r>
            <a:r>
              <a:rPr kumimoji="1" lang="en-US" altLang="zh-CN" sz="1600" dirty="0">
                <a:latin typeface="+mn-ea"/>
              </a:rPr>
              <a:t>V={v0</a:t>
            </a:r>
            <a:r>
              <a:rPr kumimoji="1" lang="zh-CN" altLang="zh-CN" sz="1600" dirty="0">
                <a:latin typeface="+mn-ea"/>
              </a:rPr>
              <a:t>，</a:t>
            </a:r>
            <a:r>
              <a:rPr kumimoji="1" lang="en-US" altLang="zh-CN" sz="1600" dirty="0">
                <a:latin typeface="+mn-ea"/>
              </a:rPr>
              <a:t>v1</a:t>
            </a:r>
            <a:r>
              <a:rPr kumimoji="1" lang="zh-CN" altLang="zh-CN" sz="1600" dirty="0">
                <a:latin typeface="+mn-ea"/>
              </a:rPr>
              <a:t>，</a:t>
            </a:r>
            <a:r>
              <a:rPr kumimoji="1" lang="en-US" altLang="zh-CN" sz="1600" dirty="0">
                <a:latin typeface="+mn-ea"/>
              </a:rPr>
              <a:t>v2…</a:t>
            </a:r>
            <a:r>
              <a:rPr kumimoji="1" lang="zh-CN" altLang="zh-CN" sz="1600" dirty="0">
                <a:latin typeface="+mn-ea"/>
              </a:rPr>
              <a:t>，</a:t>
            </a:r>
            <a:r>
              <a:rPr kumimoji="1" lang="en-US" altLang="zh-CN" sz="1600" dirty="0">
                <a:latin typeface="+mn-ea"/>
              </a:rPr>
              <a:t>vn-1}</a:t>
            </a:r>
            <a:r>
              <a:rPr kumimoji="1" lang="zh-CN" altLang="zh-CN" sz="1600" dirty="0">
                <a:latin typeface="+mn-ea"/>
              </a:rPr>
              <a:t>，则其顶点间相邻关系是一个</a:t>
            </a:r>
            <a:r>
              <a:rPr kumimoji="1" lang="en-US" altLang="zh-CN" sz="1600" dirty="0" err="1">
                <a:latin typeface="+mn-ea"/>
              </a:rPr>
              <a:t>nXn</a:t>
            </a:r>
            <a:r>
              <a:rPr kumimoji="1" lang="zh-CN" altLang="zh-CN" sz="1600" dirty="0">
                <a:latin typeface="+mn-ea"/>
              </a:rPr>
              <a:t>矩阵，其元素</a:t>
            </a:r>
            <a:r>
              <a:rPr kumimoji="1" lang="zh-CN" altLang="zh-CN" sz="1600" dirty="0" smtClean="0">
                <a:latin typeface="+mn-ea"/>
              </a:rPr>
              <a:t>表示</a:t>
            </a:r>
            <a:r>
              <a:rPr kumimoji="1" lang="zh-CN" altLang="en-US" sz="1600" dirty="0" smtClean="0">
                <a:latin typeface="+mn-ea"/>
              </a:rPr>
              <a:t>为：</a:t>
            </a:r>
            <a:endParaRPr kumimoji="1" lang="zh-CN" altLang="zh-CN" sz="1600" dirty="0">
              <a:latin typeface="+mn-ea"/>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2119313"/>
            <a:ext cx="36480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962026" y="2818568"/>
            <a:ext cx="7191374" cy="338554"/>
          </a:xfrm>
          <a:prstGeom prst="rect">
            <a:avLst/>
          </a:prstGeom>
        </p:spPr>
        <p:txBody>
          <a:bodyPr wrap="square">
            <a:spAutoFit/>
          </a:bodyPr>
          <a:lstStyle/>
          <a:p>
            <a:r>
              <a:rPr kumimoji="1" lang="zh-CN" altLang="zh-CN" sz="1600" dirty="0">
                <a:latin typeface="+mn-ea"/>
              </a:rPr>
              <a:t>如图</a:t>
            </a:r>
            <a:r>
              <a:rPr kumimoji="1" lang="en-US" altLang="zh-CN" sz="1600" dirty="0" smtClean="0">
                <a:latin typeface="+mn-ea"/>
              </a:rPr>
              <a:t>7-5</a:t>
            </a:r>
            <a:r>
              <a:rPr kumimoji="1" lang="zh-CN" altLang="zh-CN" sz="1600" dirty="0" smtClean="0">
                <a:latin typeface="+mn-ea"/>
              </a:rPr>
              <a:t>（</a:t>
            </a:r>
            <a:r>
              <a:rPr kumimoji="1" lang="en-US" altLang="zh-CN" sz="1600" dirty="0">
                <a:latin typeface="+mn-ea"/>
              </a:rPr>
              <a:t>a</a:t>
            </a:r>
            <a:r>
              <a:rPr kumimoji="1" lang="zh-CN" altLang="zh-CN" sz="1600" dirty="0">
                <a:latin typeface="+mn-ea"/>
              </a:rPr>
              <a:t>）和（</a:t>
            </a:r>
            <a:r>
              <a:rPr kumimoji="1" lang="en-US" altLang="zh-CN" sz="1600" dirty="0">
                <a:latin typeface="+mn-ea"/>
              </a:rPr>
              <a:t>b</a:t>
            </a:r>
            <a:r>
              <a:rPr kumimoji="1" lang="zh-CN" altLang="zh-CN" sz="1600" dirty="0">
                <a:latin typeface="+mn-ea"/>
              </a:rPr>
              <a:t>）分别为图</a:t>
            </a:r>
            <a:r>
              <a:rPr kumimoji="1" lang="en-US" altLang="zh-CN" sz="1600" dirty="0">
                <a:latin typeface="+mn-ea"/>
              </a:rPr>
              <a:t>7-1</a:t>
            </a:r>
            <a:r>
              <a:rPr kumimoji="1" lang="zh-CN" altLang="zh-CN" sz="1600" dirty="0">
                <a:latin typeface="+mn-ea"/>
              </a:rPr>
              <a:t>（</a:t>
            </a:r>
            <a:r>
              <a:rPr kumimoji="1" lang="en-US" altLang="zh-CN" sz="1600" dirty="0">
                <a:latin typeface="+mn-ea"/>
              </a:rPr>
              <a:t>a</a:t>
            </a:r>
            <a:r>
              <a:rPr kumimoji="1" lang="zh-CN" altLang="zh-CN" sz="1600" dirty="0">
                <a:latin typeface="+mn-ea"/>
              </a:rPr>
              <a:t>）和（</a:t>
            </a:r>
            <a:r>
              <a:rPr kumimoji="1" lang="en-US" altLang="zh-CN" sz="1600" dirty="0">
                <a:latin typeface="+mn-ea"/>
              </a:rPr>
              <a:t>b</a:t>
            </a:r>
            <a:r>
              <a:rPr kumimoji="1" lang="zh-CN" altLang="zh-CN" sz="1600" dirty="0">
                <a:latin typeface="+mn-ea"/>
              </a:rPr>
              <a:t>）的邻接矩阵</a:t>
            </a:r>
            <a:r>
              <a:rPr lang="zh-CN" altLang="zh-CN" dirty="0"/>
              <a:t>。</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748" y="3157122"/>
            <a:ext cx="31908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087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7.2.1</a:t>
            </a:r>
            <a:r>
              <a:rPr lang="zh-CN" altLang="en-US" sz="1800" b="0" dirty="0" smtClean="0">
                <a:latin typeface="+mj-ea"/>
                <a:ea typeface="+mj-ea"/>
              </a:rPr>
              <a:t>邻接矩阵</a:t>
            </a:r>
            <a:endParaRPr lang="zh-CN" altLang="en-US" sz="1800" b="0" dirty="0">
              <a:latin typeface="+mj-ea"/>
              <a:ea typeface="+mj-ea"/>
            </a:endParaRPr>
          </a:p>
        </p:txBody>
      </p:sp>
      <p:sp>
        <p:nvSpPr>
          <p:cNvPr id="6" name="Rectangle 108"/>
          <p:cNvSpPr>
            <a:spLocks noChangeArrowheads="1"/>
          </p:cNvSpPr>
          <p:nvPr/>
        </p:nvSpPr>
        <p:spPr bwMode="auto">
          <a:xfrm>
            <a:off x="638735" y="1277464"/>
            <a:ext cx="78396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600" dirty="0"/>
              <a:t>网（带权图）的邻接矩阵元素表示为：</a:t>
            </a:r>
          </a:p>
        </p:txBody>
      </p:sp>
      <p:sp>
        <p:nvSpPr>
          <p:cNvPr id="2" name="矩形 1"/>
          <p:cNvSpPr/>
          <p:nvPr/>
        </p:nvSpPr>
        <p:spPr>
          <a:xfrm>
            <a:off x="733425" y="2818568"/>
            <a:ext cx="7191374" cy="338554"/>
          </a:xfrm>
          <a:prstGeom prst="rect">
            <a:avLst/>
          </a:prstGeom>
        </p:spPr>
        <p:txBody>
          <a:bodyPr wrap="square">
            <a:spAutoFit/>
          </a:bodyPr>
          <a:lstStyle/>
          <a:p>
            <a:r>
              <a:rPr lang="zh-CN" altLang="zh-CN" sz="1600" dirty="0"/>
              <a:t>网（带权图）及其邻接矩阵如图</a:t>
            </a:r>
            <a:r>
              <a:rPr lang="en-US" altLang="zh-CN" sz="1600" dirty="0" smtClean="0"/>
              <a:t>7-6</a:t>
            </a:r>
            <a:r>
              <a:rPr lang="zh-CN" altLang="zh-CN" sz="1600" dirty="0" smtClean="0"/>
              <a:t>所</a:t>
            </a:r>
            <a:r>
              <a:rPr lang="zh-CN" altLang="zh-CN" sz="1600" dirty="0"/>
              <a:t>示。</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085" y="1663870"/>
            <a:ext cx="38862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733425" y="2330620"/>
            <a:ext cx="7620000" cy="338554"/>
          </a:xfrm>
          <a:prstGeom prst="rect">
            <a:avLst/>
          </a:prstGeom>
        </p:spPr>
        <p:txBody>
          <a:bodyPr wrap="square">
            <a:spAutoFit/>
          </a:bodyPr>
          <a:lstStyle/>
          <a:p>
            <a:r>
              <a:rPr lang="zh-CN" altLang="zh-CN" sz="1600" dirty="0"/>
              <a:t>其中，</a:t>
            </a:r>
            <a:r>
              <a:rPr lang="en-US" altLang="zh-CN" sz="1600" dirty="0" err="1"/>
              <a:t>Wij</a:t>
            </a:r>
            <a:r>
              <a:rPr lang="zh-CN" altLang="zh-CN" sz="1600" dirty="0"/>
              <a:t>表示对应边上的权值，</a:t>
            </a:r>
            <a:r>
              <a:rPr lang="en-US" altLang="zh-CN" sz="1600" dirty="0"/>
              <a:t>∞</a:t>
            </a:r>
            <a:r>
              <a:rPr lang="zh-CN" altLang="zh-CN" sz="1600" dirty="0"/>
              <a:t>表示计算机所允许的大于所有边上权值的数。</a:t>
            </a:r>
            <a:endParaRPr lang="zh-CN" altLang="en-US" sz="1600" dirty="0"/>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310" y="3157122"/>
            <a:ext cx="33432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475431" y="4397731"/>
            <a:ext cx="1877437" cy="261610"/>
          </a:xfrm>
          <a:prstGeom prst="rect">
            <a:avLst/>
          </a:prstGeom>
        </p:spPr>
        <p:txBody>
          <a:bodyPr wrap="none">
            <a:spAutoFit/>
          </a:bodyPr>
          <a:lstStyle/>
          <a:p>
            <a:r>
              <a:rPr lang="zh-CN" altLang="zh-CN" sz="1100" dirty="0">
                <a:latin typeface="宋体" pitchFamily="2" charset="-122"/>
                <a:ea typeface="宋体" pitchFamily="2" charset="-122"/>
              </a:rPr>
              <a:t>图</a:t>
            </a:r>
            <a:r>
              <a:rPr lang="en-US" altLang="zh-CN" sz="1100" dirty="0">
                <a:latin typeface="宋体" pitchFamily="2" charset="-122"/>
                <a:ea typeface="宋体" pitchFamily="2" charset="-122"/>
              </a:rPr>
              <a:t>7-6 </a:t>
            </a:r>
            <a:r>
              <a:rPr lang="zh-CN" altLang="zh-CN" sz="1100" dirty="0">
                <a:latin typeface="宋体" pitchFamily="2" charset="-122"/>
                <a:ea typeface="宋体" pitchFamily="2" charset="-122"/>
              </a:rPr>
              <a:t>带权图及其邻接矩阵</a:t>
            </a:r>
            <a:endParaRPr lang="zh-CN" altLang="en-US" sz="1100" dirty="0">
              <a:latin typeface="宋体" pitchFamily="2" charset="-122"/>
              <a:ea typeface="宋体" pitchFamily="2" charset="-122"/>
            </a:endParaRPr>
          </a:p>
        </p:txBody>
      </p:sp>
    </p:spTree>
    <p:extLst>
      <p:ext uri="{BB962C8B-B14F-4D97-AF65-F5344CB8AC3E}">
        <p14:creationId xmlns:p14="http://schemas.microsoft.com/office/powerpoint/2010/main" val="4128856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7.2.1</a:t>
            </a:r>
            <a:r>
              <a:rPr lang="zh-CN" altLang="en-US" sz="1800" b="0" dirty="0" smtClean="0">
                <a:latin typeface="+mj-ea"/>
                <a:ea typeface="+mj-ea"/>
              </a:rPr>
              <a:t>邻接矩阵</a:t>
            </a:r>
            <a:endParaRPr lang="zh-CN" altLang="en-US" sz="1800" b="0" dirty="0">
              <a:latin typeface="+mj-ea"/>
              <a:ea typeface="+mj-ea"/>
            </a:endParaRPr>
          </a:p>
        </p:txBody>
      </p:sp>
      <p:sp>
        <p:nvSpPr>
          <p:cNvPr id="2" name="矩形 1"/>
          <p:cNvSpPr/>
          <p:nvPr/>
        </p:nvSpPr>
        <p:spPr>
          <a:xfrm>
            <a:off x="962026" y="1277464"/>
            <a:ext cx="7191374" cy="1569660"/>
          </a:xfrm>
          <a:prstGeom prst="rect">
            <a:avLst/>
          </a:prstGeom>
        </p:spPr>
        <p:txBody>
          <a:bodyPr wrap="square">
            <a:spAutoFit/>
          </a:bodyPr>
          <a:lstStyle/>
          <a:p>
            <a:r>
              <a:rPr lang="zh-CN" altLang="zh-CN" sz="1600" dirty="0"/>
              <a:t>顺序存储结构图的类型定义如下：</a:t>
            </a:r>
          </a:p>
          <a:p>
            <a:r>
              <a:rPr lang="en-US" altLang="zh-CN" sz="1600" dirty="0"/>
              <a:t>type </a:t>
            </a:r>
            <a:r>
              <a:rPr lang="en-US" altLang="zh-CN" sz="1600" dirty="0" err="1"/>
              <a:t>struct</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data[MAXSIZE];                     // </a:t>
            </a:r>
            <a:r>
              <a:rPr lang="zh-CN" altLang="zh-CN" sz="1600" dirty="0"/>
              <a:t>顶点表的最大长度 </a:t>
            </a:r>
          </a:p>
          <a:p>
            <a:r>
              <a:rPr lang="en-US" altLang="zh-CN" sz="1600" dirty="0"/>
              <a:t>	</a:t>
            </a:r>
            <a:r>
              <a:rPr lang="en-US" altLang="zh-CN" sz="1600" dirty="0" err="1"/>
              <a:t>int</a:t>
            </a:r>
            <a:r>
              <a:rPr lang="en-US" altLang="zh-CN" sz="1600" dirty="0"/>
              <a:t> edges[MAXSIZE][MAXSIZE];           //</a:t>
            </a:r>
            <a:r>
              <a:rPr lang="zh-CN" altLang="zh-CN" sz="1600" dirty="0"/>
              <a:t>边为邻接矩阵 </a:t>
            </a:r>
          </a:p>
          <a:p>
            <a:r>
              <a:rPr lang="en-US" altLang="zh-CN" sz="1600" dirty="0"/>
              <a:t>}</a:t>
            </a:r>
            <a:r>
              <a:rPr lang="en-US" altLang="zh-CN" sz="1600" dirty="0" err="1"/>
              <a:t>MGraph</a:t>
            </a:r>
            <a:r>
              <a:rPr lang="en-US" altLang="zh-CN" sz="1600" dirty="0"/>
              <a:t>;                                  //</a:t>
            </a:r>
            <a:r>
              <a:rPr lang="zh-CN" altLang="zh-CN" sz="1600" dirty="0"/>
              <a:t>邻接矩阵存储的图 </a:t>
            </a:r>
          </a:p>
        </p:txBody>
      </p:sp>
    </p:spTree>
    <p:extLst>
      <p:ext uri="{BB962C8B-B14F-4D97-AF65-F5344CB8AC3E}">
        <p14:creationId xmlns:p14="http://schemas.microsoft.com/office/powerpoint/2010/main" val="4128856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7.2.1</a:t>
            </a:r>
            <a:r>
              <a:rPr lang="zh-CN" altLang="en-US" sz="1800" b="0" dirty="0" smtClean="0">
                <a:latin typeface="+mj-ea"/>
                <a:ea typeface="+mj-ea"/>
              </a:rPr>
              <a:t>邻接矩阵</a:t>
            </a:r>
            <a:endParaRPr lang="zh-CN" altLang="en-US" sz="1800" b="0" dirty="0">
              <a:latin typeface="+mj-ea"/>
              <a:ea typeface="+mj-ea"/>
            </a:endParaRPr>
          </a:p>
        </p:txBody>
      </p:sp>
      <p:sp>
        <p:nvSpPr>
          <p:cNvPr id="2" name="矩形 1"/>
          <p:cNvSpPr/>
          <p:nvPr/>
        </p:nvSpPr>
        <p:spPr>
          <a:xfrm>
            <a:off x="962026" y="1277464"/>
            <a:ext cx="7191374" cy="2800767"/>
          </a:xfrm>
          <a:prstGeom prst="rect">
            <a:avLst/>
          </a:prstGeom>
        </p:spPr>
        <p:txBody>
          <a:bodyPr wrap="square">
            <a:spAutoFit/>
          </a:bodyPr>
          <a:lstStyle/>
          <a:p>
            <a:r>
              <a:rPr lang="zh-CN" altLang="zh-CN" sz="1600" dirty="0"/>
              <a:t>对于一个无向图，建立其邻接矩阵的算法如下：</a:t>
            </a:r>
          </a:p>
          <a:p>
            <a:r>
              <a:rPr lang="en-US" altLang="zh-CN" sz="1600" dirty="0"/>
              <a:t>void </a:t>
            </a:r>
            <a:r>
              <a:rPr lang="en-US" altLang="zh-CN" sz="1600" dirty="0" err="1"/>
              <a:t>CreatMGraph</a:t>
            </a:r>
            <a:r>
              <a:rPr lang="en-US" altLang="zh-CN" sz="1600" dirty="0"/>
              <a:t>(</a:t>
            </a:r>
            <a:r>
              <a:rPr lang="en-US" altLang="zh-CN" sz="1600" dirty="0" err="1"/>
              <a:t>MGraph</a:t>
            </a:r>
            <a:r>
              <a:rPr lang="en-US" altLang="zh-CN" sz="1600" dirty="0"/>
              <a:t> *</a:t>
            </a:r>
            <a:r>
              <a:rPr lang="en-US" altLang="zh-CN" sz="1600" dirty="0" err="1"/>
              <a:t>g,int</a:t>
            </a:r>
            <a:r>
              <a:rPr lang="en-US" altLang="zh-CN" sz="1600" dirty="0"/>
              <a:t> </a:t>
            </a:r>
            <a:r>
              <a:rPr lang="en-US" altLang="zh-CN" sz="1600" dirty="0" err="1"/>
              <a:t>e,int</a:t>
            </a:r>
            <a:r>
              <a:rPr lang="en-US" altLang="zh-CN" sz="1600" dirty="0"/>
              <a:t> n)</a:t>
            </a:r>
            <a:endParaRPr lang="zh-CN" altLang="zh-CN" sz="1600" dirty="0"/>
          </a:p>
          <a:p>
            <a:r>
              <a:rPr lang="en-US" altLang="zh-CN" sz="1600" dirty="0"/>
              <a:t>{                       //</a:t>
            </a:r>
            <a:r>
              <a:rPr lang="zh-CN" altLang="zh-CN" sz="1600" dirty="0"/>
              <a:t>无向图有</a:t>
            </a:r>
            <a:r>
              <a:rPr lang="en-US" altLang="zh-CN" sz="1600" dirty="0"/>
              <a:t>n</a:t>
            </a:r>
            <a:r>
              <a:rPr lang="zh-CN" altLang="zh-CN" sz="1600" dirty="0"/>
              <a:t>个顶点，</a:t>
            </a:r>
            <a:r>
              <a:rPr lang="en-US" altLang="zh-CN" sz="1600" dirty="0"/>
              <a:t>e</a:t>
            </a:r>
            <a:r>
              <a:rPr lang="zh-CN" altLang="zh-CN" sz="1600" dirty="0"/>
              <a:t>条边，建立其邻接矩阵 </a:t>
            </a:r>
          </a:p>
          <a:p>
            <a:r>
              <a:rPr lang="en-US" altLang="zh-CN" sz="1600" dirty="0"/>
              <a:t>	</a:t>
            </a:r>
            <a:r>
              <a:rPr lang="en-US" altLang="zh-CN" sz="1600" dirty="0" err="1"/>
              <a:t>int</a:t>
            </a:r>
            <a:r>
              <a:rPr lang="en-US" altLang="zh-CN" sz="1600" dirty="0"/>
              <a:t> </a:t>
            </a:r>
            <a:r>
              <a:rPr lang="en-US" altLang="zh-CN" sz="1600" dirty="0" err="1"/>
              <a:t>i,j,k</a:t>
            </a:r>
            <a:r>
              <a:rPr lang="en-US" altLang="zh-CN" sz="1600" dirty="0"/>
              <a:t>;</a:t>
            </a:r>
            <a:endParaRPr lang="zh-CN" altLang="zh-CN" sz="1600" dirty="0"/>
          </a:p>
          <a:p>
            <a:r>
              <a:rPr lang="en-US" altLang="zh-CN" sz="1600" dirty="0"/>
              <a:t>	</a:t>
            </a:r>
            <a:r>
              <a:rPr lang="en-US" altLang="zh-CN" sz="1600" dirty="0" err="1"/>
              <a:t>printf</a:t>
            </a:r>
            <a:r>
              <a:rPr lang="en-US" altLang="zh-CN" sz="1600" dirty="0"/>
              <a:t>("Input the data of </a:t>
            </a:r>
            <a:r>
              <a:rPr lang="en-US" altLang="zh-CN" sz="1600" dirty="0" err="1"/>
              <a:t>vertexs</a:t>
            </a:r>
            <a:r>
              <a:rPr lang="en-US" altLang="zh-CN" sz="1600" dirty="0"/>
              <a:t>:\n");</a:t>
            </a:r>
            <a:endParaRPr lang="zh-CN" altLang="zh-CN" sz="1600" dirty="0"/>
          </a:p>
          <a:p>
            <a:r>
              <a:rPr lang="en-US" altLang="zh-CN" sz="1600" dirty="0"/>
              <a:t>	i=0;</a:t>
            </a:r>
            <a:endParaRPr lang="zh-CN" altLang="zh-CN" sz="1600" dirty="0"/>
          </a:p>
          <a:p>
            <a:r>
              <a:rPr lang="en-US" altLang="zh-CN" sz="1600" dirty="0"/>
              <a:t>	while(i&lt;n)            //</a:t>
            </a:r>
            <a:r>
              <a:rPr lang="zh-CN" altLang="zh-CN" sz="1600" dirty="0"/>
              <a:t>输入顶点值 </a:t>
            </a:r>
          </a:p>
          <a:p>
            <a:r>
              <a:rPr lang="en-US" altLang="zh-CN" sz="1600" dirty="0"/>
              <a:t>	{</a:t>
            </a:r>
            <a:endParaRPr lang="zh-CN" altLang="zh-CN" sz="1600" dirty="0"/>
          </a:p>
          <a:p>
            <a:r>
              <a:rPr lang="en-US" altLang="zh-CN" sz="1600" dirty="0"/>
              <a:t>		g-&gt;data[i]=i;</a:t>
            </a:r>
            <a:endParaRPr lang="zh-CN" altLang="zh-CN" sz="1600" dirty="0"/>
          </a:p>
          <a:p>
            <a:r>
              <a:rPr lang="en-US" altLang="zh-CN" sz="1600" dirty="0"/>
              <a:t>		i++;</a:t>
            </a:r>
            <a:endParaRPr lang="zh-CN" altLang="zh-CN" sz="1600" dirty="0"/>
          </a:p>
          <a:p>
            <a:r>
              <a:rPr lang="en-US" altLang="zh-CN" sz="1600" dirty="0"/>
              <a:t>	</a:t>
            </a:r>
            <a:r>
              <a:rPr lang="en-US" altLang="zh-CN" sz="1600" dirty="0" smtClean="0"/>
              <a:t>}</a:t>
            </a:r>
            <a:endParaRPr lang="zh-CN" altLang="zh-CN" sz="1600" dirty="0"/>
          </a:p>
        </p:txBody>
      </p:sp>
    </p:spTree>
    <p:extLst>
      <p:ext uri="{BB962C8B-B14F-4D97-AF65-F5344CB8AC3E}">
        <p14:creationId xmlns:p14="http://schemas.microsoft.com/office/powerpoint/2010/main" val="68336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7.2.1</a:t>
            </a:r>
            <a:r>
              <a:rPr lang="zh-CN" altLang="en-US" sz="1800" b="0" dirty="0" smtClean="0">
                <a:latin typeface="+mj-ea"/>
                <a:ea typeface="+mj-ea"/>
              </a:rPr>
              <a:t>邻接矩阵</a:t>
            </a:r>
            <a:endParaRPr lang="zh-CN" altLang="en-US" sz="1800" b="0" dirty="0">
              <a:latin typeface="+mj-ea"/>
              <a:ea typeface="+mj-ea"/>
            </a:endParaRPr>
          </a:p>
        </p:txBody>
      </p:sp>
      <p:sp>
        <p:nvSpPr>
          <p:cNvPr id="2" name="矩形 1"/>
          <p:cNvSpPr/>
          <p:nvPr/>
        </p:nvSpPr>
        <p:spPr>
          <a:xfrm>
            <a:off x="962026" y="1277464"/>
            <a:ext cx="7191374" cy="3293209"/>
          </a:xfrm>
          <a:prstGeom prst="rect">
            <a:avLst/>
          </a:prstGeom>
        </p:spPr>
        <p:txBody>
          <a:bodyPr wrap="square">
            <a:spAutoFit/>
          </a:bodyPr>
          <a:lstStyle/>
          <a:p>
            <a:r>
              <a:rPr lang="en-US" altLang="zh-CN" sz="1600" dirty="0"/>
              <a:t> for(i=0;i&lt;</a:t>
            </a:r>
            <a:r>
              <a:rPr lang="en-US" altLang="zh-CN" sz="1600" dirty="0" err="1"/>
              <a:t>n;i</a:t>
            </a:r>
            <a:r>
              <a:rPr lang="en-US" altLang="zh-CN" sz="1600" dirty="0"/>
              <a:t>++)                    //</a:t>
            </a:r>
            <a:r>
              <a:rPr lang="zh-CN" altLang="zh-CN" sz="1600" dirty="0"/>
              <a:t>初始化邻接矩阵 </a:t>
            </a:r>
          </a:p>
          <a:p>
            <a:r>
              <a:rPr lang="en-US" altLang="zh-CN" sz="1600" dirty="0"/>
              <a:t>	  for(j=0;j&lt;</a:t>
            </a:r>
            <a:r>
              <a:rPr lang="en-US" altLang="zh-CN" sz="1600" dirty="0" err="1"/>
              <a:t>n;j</a:t>
            </a:r>
            <a:r>
              <a:rPr lang="en-US" altLang="zh-CN" sz="1600" dirty="0"/>
              <a:t>++)</a:t>
            </a:r>
            <a:endParaRPr lang="zh-CN" altLang="zh-CN" sz="1600" dirty="0"/>
          </a:p>
          <a:p>
            <a:r>
              <a:rPr lang="en-US" altLang="zh-CN" sz="1600" dirty="0"/>
              <a:t>	  g-&gt;edges[i][j]=0;</a:t>
            </a:r>
            <a:endParaRPr lang="zh-CN" altLang="zh-CN" sz="1600" dirty="0"/>
          </a:p>
          <a:p>
            <a:r>
              <a:rPr lang="en-US" altLang="zh-CN" sz="1600" dirty="0"/>
              <a:t>	  k=1;</a:t>
            </a:r>
            <a:endParaRPr lang="zh-CN" altLang="zh-CN" sz="1600" dirty="0"/>
          </a:p>
          <a:p>
            <a:r>
              <a:rPr lang="en-US" altLang="zh-CN" sz="1600" dirty="0"/>
              <a:t>	  while(k&lt;=e)                         //</a:t>
            </a:r>
            <a:r>
              <a:rPr lang="zh-CN" altLang="zh-CN" sz="1600" dirty="0"/>
              <a:t>输入边信息 </a:t>
            </a:r>
          </a:p>
          <a:p>
            <a:r>
              <a:rPr lang="en-US" altLang="zh-CN" sz="1600" dirty="0"/>
              <a:t>	  {</a:t>
            </a:r>
            <a:endParaRPr lang="zh-CN" altLang="zh-CN" sz="1600" dirty="0"/>
          </a:p>
          <a:p>
            <a:r>
              <a:rPr lang="en-US" altLang="zh-CN" sz="1600" dirty="0"/>
              <a:t>  		</a:t>
            </a:r>
            <a:r>
              <a:rPr lang="en-US" altLang="zh-CN" sz="1600" dirty="0" err="1"/>
              <a:t>printf</a:t>
            </a:r>
            <a:r>
              <a:rPr lang="en-US" altLang="zh-CN" sz="1600" dirty="0"/>
              <a:t>("Input the edge of (</a:t>
            </a:r>
            <a:r>
              <a:rPr lang="en-US" altLang="zh-CN" sz="1600" dirty="0" err="1"/>
              <a:t>i,j</a:t>
            </a:r>
            <a:r>
              <a:rPr lang="en-US" altLang="zh-CN" sz="1600" dirty="0"/>
              <a:t>):\n");</a:t>
            </a:r>
            <a:endParaRPr lang="zh-CN" altLang="zh-CN" sz="1600" dirty="0"/>
          </a:p>
          <a:p>
            <a:r>
              <a:rPr lang="en-US" altLang="zh-CN" sz="1600" dirty="0"/>
              <a:t>    	</a:t>
            </a:r>
            <a:r>
              <a:rPr lang="en-US" altLang="zh-CN" sz="1600" dirty="0" err="1"/>
              <a:t>scanf</a:t>
            </a:r>
            <a:r>
              <a:rPr lang="en-US" altLang="zh-CN" sz="1600" dirty="0"/>
              <a:t>("%</a:t>
            </a:r>
            <a:r>
              <a:rPr lang="en-US" altLang="zh-CN" sz="1600" dirty="0" err="1"/>
              <a:t>d,%d",&amp;i,&amp;j</a:t>
            </a:r>
            <a:r>
              <a:rPr lang="en-US" altLang="zh-CN" sz="1600" dirty="0"/>
              <a:t>);</a:t>
            </a:r>
            <a:endParaRPr lang="zh-CN" altLang="zh-CN" sz="1600" dirty="0"/>
          </a:p>
          <a:p>
            <a:r>
              <a:rPr lang="en-US" altLang="zh-CN" sz="1600" dirty="0"/>
              <a:t>		g-&gt;edges[i][j]=1;</a:t>
            </a:r>
            <a:endParaRPr lang="zh-CN" altLang="zh-CN" sz="1600" dirty="0"/>
          </a:p>
          <a:p>
            <a:r>
              <a:rPr lang="en-US" altLang="zh-CN" sz="1600" dirty="0"/>
              <a:t>		g-&gt;edges[j][i]=0;</a:t>
            </a:r>
            <a:endParaRPr lang="zh-CN" altLang="zh-CN" sz="1600" dirty="0"/>
          </a:p>
          <a:p>
            <a:r>
              <a:rPr lang="en-US" altLang="zh-CN" sz="1600" dirty="0"/>
              <a:t>		k++;</a:t>
            </a:r>
            <a:endParaRPr lang="zh-CN" altLang="zh-CN" sz="1600" dirty="0"/>
          </a:p>
          <a:p>
            <a:r>
              <a:rPr lang="en-US" altLang="zh-CN" sz="1600" dirty="0"/>
              <a:t>  	  }	  </a:t>
            </a:r>
            <a:endParaRPr lang="zh-CN" altLang="zh-CN" sz="1600" dirty="0"/>
          </a:p>
          <a:p>
            <a:r>
              <a:rPr lang="en-US" altLang="zh-CN" sz="1600" dirty="0"/>
              <a:t>}</a:t>
            </a:r>
            <a:endParaRPr lang="zh-CN" altLang="zh-CN" sz="1600" dirty="0"/>
          </a:p>
        </p:txBody>
      </p:sp>
    </p:spTree>
    <p:extLst>
      <p:ext uri="{BB962C8B-B14F-4D97-AF65-F5344CB8AC3E}">
        <p14:creationId xmlns:p14="http://schemas.microsoft.com/office/powerpoint/2010/main" val="68336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7.2.2</a:t>
            </a:r>
            <a:r>
              <a:rPr lang="zh-CN" altLang="en-US" sz="1800" b="0" dirty="0" smtClean="0">
                <a:latin typeface="+mj-ea"/>
                <a:ea typeface="+mj-ea"/>
              </a:rPr>
              <a:t>邻接表</a:t>
            </a:r>
            <a:endParaRPr lang="zh-CN" altLang="en-US" sz="1800" b="0" dirty="0">
              <a:latin typeface="+mj-ea"/>
              <a:ea typeface="+mj-ea"/>
            </a:endParaRPr>
          </a:p>
        </p:txBody>
      </p:sp>
      <p:sp>
        <p:nvSpPr>
          <p:cNvPr id="2" name="矩形 1"/>
          <p:cNvSpPr/>
          <p:nvPr/>
        </p:nvSpPr>
        <p:spPr>
          <a:xfrm>
            <a:off x="790575" y="1182214"/>
            <a:ext cx="7600950" cy="1530675"/>
          </a:xfrm>
          <a:prstGeom prst="rect">
            <a:avLst/>
          </a:prstGeom>
        </p:spPr>
        <p:txBody>
          <a:bodyPr wrap="square">
            <a:spAutoFit/>
          </a:bodyPr>
          <a:lstStyle/>
          <a:p>
            <a:pPr>
              <a:lnSpc>
                <a:spcPct val="150000"/>
              </a:lnSpc>
            </a:pPr>
            <a:r>
              <a:rPr lang="zh-CN" altLang="zh-CN" sz="1600" dirty="0"/>
              <a:t>邻接表是一种将数组与链表结合起来的存储</a:t>
            </a:r>
            <a:r>
              <a:rPr lang="zh-CN" altLang="zh-CN" sz="1600" dirty="0" smtClean="0"/>
              <a:t>结构</a:t>
            </a:r>
            <a:r>
              <a:rPr lang="zh-CN" altLang="en-US" sz="1600" dirty="0" smtClean="0"/>
              <a:t>。</a:t>
            </a:r>
            <a:endParaRPr lang="en-US" altLang="zh-CN" sz="1600" dirty="0" smtClean="0"/>
          </a:p>
          <a:p>
            <a:pPr>
              <a:lnSpc>
                <a:spcPct val="150000"/>
              </a:lnSpc>
            </a:pPr>
            <a:r>
              <a:rPr lang="zh-CN" altLang="zh-CN" sz="1600" dirty="0" smtClean="0"/>
              <a:t>图</a:t>
            </a:r>
            <a:r>
              <a:rPr lang="zh-CN" altLang="zh-CN" sz="1600" dirty="0"/>
              <a:t>的邻接表表示法中有两种</a:t>
            </a:r>
            <a:r>
              <a:rPr lang="zh-CN" altLang="zh-CN" sz="1600" dirty="0" smtClean="0"/>
              <a:t>结构</a:t>
            </a:r>
            <a:r>
              <a:rPr lang="zh-CN" altLang="en-US" sz="1600" dirty="0" smtClean="0"/>
              <a:t>：</a:t>
            </a:r>
            <a:r>
              <a:rPr lang="zh-CN" altLang="zh-CN" sz="1600" dirty="0" smtClean="0"/>
              <a:t>顶点</a:t>
            </a:r>
            <a:r>
              <a:rPr lang="zh-CN" altLang="zh-CN" sz="1600" dirty="0"/>
              <a:t>表结点和邻接表结点</a:t>
            </a:r>
            <a:r>
              <a:rPr lang="zh-CN" altLang="zh-CN" sz="1600" dirty="0" smtClean="0"/>
              <a:t>。</a:t>
            </a:r>
            <a:endParaRPr lang="en-US" altLang="zh-CN" sz="1600" dirty="0" smtClean="0"/>
          </a:p>
          <a:p>
            <a:pPr>
              <a:lnSpc>
                <a:spcPct val="150000"/>
              </a:lnSpc>
            </a:pPr>
            <a:r>
              <a:rPr lang="zh-CN" altLang="zh-CN" sz="1600" dirty="0" smtClean="0"/>
              <a:t>顶点</a:t>
            </a:r>
            <a:r>
              <a:rPr lang="zh-CN" altLang="zh-CN" sz="1600" dirty="0"/>
              <a:t>表结点由顶点域和邻接表表头指针构成，领接表结点由邻接点域和指向下一条邻接边的指针域构成。如图</a:t>
            </a:r>
            <a:r>
              <a:rPr lang="en-US" altLang="zh-CN" sz="1600" dirty="0" smtClean="0"/>
              <a:t>7-7</a:t>
            </a:r>
            <a:r>
              <a:rPr lang="zh-CN" altLang="zh-CN" sz="1600" dirty="0" smtClean="0"/>
              <a:t>所</a:t>
            </a:r>
            <a:r>
              <a:rPr lang="zh-CN" altLang="zh-CN" sz="1600" dirty="0"/>
              <a:t>示。</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913" y="2627164"/>
            <a:ext cx="31908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66750" y="3532039"/>
            <a:ext cx="7600950" cy="338554"/>
          </a:xfrm>
          <a:prstGeom prst="rect">
            <a:avLst/>
          </a:prstGeom>
        </p:spPr>
        <p:txBody>
          <a:bodyPr wrap="square">
            <a:spAutoFit/>
          </a:bodyPr>
          <a:lstStyle/>
          <a:p>
            <a:r>
              <a:rPr lang="zh-CN" altLang="zh-CN" sz="1600" dirty="0" smtClean="0"/>
              <a:t>网</a:t>
            </a:r>
            <a:r>
              <a:rPr lang="zh-CN" altLang="en-US" sz="1600" dirty="0" smtClean="0"/>
              <a:t>的</a:t>
            </a:r>
            <a:r>
              <a:rPr lang="zh-CN" altLang="zh-CN" sz="1600" dirty="0" smtClean="0"/>
              <a:t>邻接</a:t>
            </a:r>
            <a:r>
              <a:rPr lang="zh-CN" altLang="zh-CN" sz="1600" dirty="0"/>
              <a:t>表结点结构如图</a:t>
            </a:r>
            <a:r>
              <a:rPr lang="en-US" altLang="zh-CN" sz="1600" dirty="0" smtClean="0"/>
              <a:t>7-8</a:t>
            </a:r>
            <a:r>
              <a:rPr lang="zh-CN" altLang="zh-CN" sz="1600" dirty="0" smtClean="0"/>
              <a:t>所</a:t>
            </a:r>
            <a:r>
              <a:rPr lang="zh-CN" altLang="zh-CN" sz="1600" dirty="0"/>
              <a:t>示。</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937" y="3787041"/>
            <a:ext cx="27908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5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7.2.2</a:t>
            </a:r>
            <a:r>
              <a:rPr lang="zh-CN" altLang="en-US" sz="1800" b="0" dirty="0" smtClean="0">
                <a:latin typeface="+mj-ea"/>
                <a:ea typeface="+mj-ea"/>
              </a:rPr>
              <a:t>邻接表</a:t>
            </a:r>
            <a:endParaRPr lang="zh-CN" altLang="en-US" sz="1800" b="0" dirty="0">
              <a:latin typeface="+mj-ea"/>
              <a:ea typeface="+mj-ea"/>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7" y="1804987"/>
            <a:ext cx="1743075"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50" y="1724025"/>
            <a:ext cx="434340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374061" y="3665637"/>
            <a:ext cx="1806905"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7-9  </a:t>
            </a:r>
            <a:r>
              <a:rPr lang="zh-CN" altLang="en-US" sz="1100" dirty="0" smtClean="0">
                <a:latin typeface="宋体" pitchFamily="2" charset="-122"/>
                <a:ea typeface="宋体" pitchFamily="2" charset="-122"/>
              </a:rPr>
              <a:t>无向图及其邻接表</a:t>
            </a:r>
            <a:endParaRPr lang="zh-CN" altLang="en-US" sz="1100" dirty="0">
              <a:latin typeface="宋体" pitchFamily="2" charset="-122"/>
              <a:ea typeface="宋体" pitchFamily="2" charset="-122"/>
            </a:endParaRPr>
          </a:p>
        </p:txBody>
      </p:sp>
      <p:sp>
        <p:nvSpPr>
          <p:cNvPr id="10" name="矩形 9"/>
          <p:cNvSpPr/>
          <p:nvPr/>
        </p:nvSpPr>
        <p:spPr>
          <a:xfrm>
            <a:off x="915825" y="1277464"/>
            <a:ext cx="2917786" cy="338554"/>
          </a:xfrm>
          <a:prstGeom prst="rect">
            <a:avLst/>
          </a:prstGeom>
        </p:spPr>
        <p:txBody>
          <a:bodyPr wrap="none">
            <a:spAutoFit/>
          </a:bodyPr>
          <a:lstStyle/>
          <a:p>
            <a:r>
              <a:rPr lang="zh-CN" altLang="en-US" sz="1600" dirty="0" smtClean="0"/>
              <a:t>无向图及其邻接表如图</a:t>
            </a:r>
            <a:r>
              <a:rPr lang="en-US" altLang="zh-CN" sz="1600" dirty="0" smtClean="0"/>
              <a:t>7-9</a:t>
            </a:r>
            <a:r>
              <a:rPr lang="zh-CN" altLang="en-US" sz="1600" dirty="0" smtClean="0"/>
              <a:t>所示</a:t>
            </a:r>
            <a:endParaRPr lang="zh-CN" altLang="en-US" sz="1600" dirty="0"/>
          </a:p>
        </p:txBody>
      </p:sp>
    </p:spTree>
    <p:extLst>
      <p:ext uri="{BB962C8B-B14F-4D97-AF65-F5344CB8AC3E}">
        <p14:creationId xmlns:p14="http://schemas.microsoft.com/office/powerpoint/2010/main" val="345690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75741" y="1956707"/>
            <a:ext cx="1066319" cy="1419619"/>
          </a:xfrm>
          <a:prstGeom prst="rect">
            <a:avLst/>
          </a:prstGeom>
          <a:noFill/>
        </p:spPr>
        <p:txBody>
          <a:bodyPr wrap="none" rtlCol="0">
            <a:spAutoFit/>
          </a:bodyPr>
          <a:lstStyle/>
          <a:p>
            <a:pPr algn="ctr"/>
            <a:r>
              <a:rPr lang="en-US" altLang="zh-CN" sz="8625" dirty="0" smtClean="0">
                <a:solidFill>
                  <a:schemeClr val="bg1"/>
                </a:solidFill>
                <a:latin typeface="Agency FB" panose="020B0503020202020204" pitchFamily="34" charset="0"/>
              </a:rPr>
              <a:t>07</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smtClean="0">
                <a:solidFill>
                  <a:schemeClr val="bg1"/>
                </a:solidFill>
                <a:latin typeface="+mj-ea"/>
                <a:ea typeface="+mj-ea"/>
              </a:rPr>
              <a:t>图</a:t>
            </a:r>
            <a:endParaRPr lang="zh-CN" altLang="en-US" sz="3300" b="1" dirty="0">
              <a:solidFill>
                <a:schemeClr val="bg1"/>
              </a:solidFill>
              <a:latin typeface="+mj-ea"/>
              <a:ea typeface="+mj-ea"/>
            </a:endParaRP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7.2.2</a:t>
            </a:r>
            <a:r>
              <a:rPr lang="zh-CN" altLang="en-US" sz="1800" b="0" dirty="0" smtClean="0">
                <a:latin typeface="+mj-ea"/>
                <a:ea typeface="+mj-ea"/>
              </a:rPr>
              <a:t>邻接表</a:t>
            </a:r>
            <a:endParaRPr lang="zh-CN" altLang="en-US" sz="1800" b="0" dirty="0">
              <a:latin typeface="+mj-ea"/>
              <a:ea typeface="+mj-ea"/>
            </a:endParaRPr>
          </a:p>
        </p:txBody>
      </p:sp>
      <p:sp>
        <p:nvSpPr>
          <p:cNvPr id="6" name="矩形 5"/>
          <p:cNvSpPr/>
          <p:nvPr/>
        </p:nvSpPr>
        <p:spPr>
          <a:xfrm>
            <a:off x="915825" y="1277464"/>
            <a:ext cx="3021981" cy="338554"/>
          </a:xfrm>
          <a:prstGeom prst="rect">
            <a:avLst/>
          </a:prstGeom>
        </p:spPr>
        <p:txBody>
          <a:bodyPr wrap="none">
            <a:spAutoFit/>
          </a:bodyPr>
          <a:lstStyle/>
          <a:p>
            <a:r>
              <a:rPr lang="zh-CN" altLang="en-US" sz="1600" dirty="0"/>
              <a:t>有</a:t>
            </a:r>
            <a:r>
              <a:rPr lang="zh-CN" altLang="en-US" sz="1600" dirty="0" smtClean="0"/>
              <a:t>向图及其邻接表如图</a:t>
            </a:r>
            <a:r>
              <a:rPr lang="en-US" altLang="zh-CN" sz="1600" dirty="0" smtClean="0"/>
              <a:t>7-10</a:t>
            </a:r>
            <a:r>
              <a:rPr lang="zh-CN" altLang="en-US" sz="1600" dirty="0" smtClean="0"/>
              <a:t>所示</a:t>
            </a:r>
            <a:endParaRPr lang="zh-CN" altLang="en-US" sz="160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975" y="2109787"/>
            <a:ext cx="1724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2185" y="1995487"/>
            <a:ext cx="4200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374061" y="3665637"/>
            <a:ext cx="1877437"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7-10  </a:t>
            </a:r>
            <a:r>
              <a:rPr lang="zh-CN" altLang="en-US" sz="1100" dirty="0">
                <a:latin typeface="宋体" pitchFamily="2" charset="-122"/>
                <a:ea typeface="宋体" pitchFamily="2" charset="-122"/>
              </a:rPr>
              <a:t>有</a:t>
            </a:r>
            <a:r>
              <a:rPr lang="zh-CN" altLang="en-US" sz="1100" dirty="0" smtClean="0">
                <a:latin typeface="宋体" pitchFamily="2" charset="-122"/>
                <a:ea typeface="宋体" pitchFamily="2" charset="-122"/>
              </a:rPr>
              <a:t>向图及其邻接表</a:t>
            </a:r>
            <a:endParaRPr lang="zh-CN" altLang="en-US" sz="1100" dirty="0">
              <a:latin typeface="宋体" pitchFamily="2" charset="-122"/>
              <a:ea typeface="宋体" pitchFamily="2" charset="-122"/>
            </a:endParaRPr>
          </a:p>
        </p:txBody>
      </p:sp>
    </p:spTree>
    <p:extLst>
      <p:ext uri="{BB962C8B-B14F-4D97-AF65-F5344CB8AC3E}">
        <p14:creationId xmlns:p14="http://schemas.microsoft.com/office/powerpoint/2010/main" val="3456901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7.2.2</a:t>
            </a:r>
            <a:r>
              <a:rPr lang="zh-CN" altLang="en-US" sz="1800" b="0" dirty="0" smtClean="0">
                <a:latin typeface="+mj-ea"/>
                <a:ea typeface="+mj-ea"/>
              </a:rPr>
              <a:t>邻接表</a:t>
            </a:r>
            <a:endParaRPr lang="zh-CN" altLang="en-US" sz="1800" b="0" dirty="0">
              <a:latin typeface="+mj-ea"/>
              <a:ea typeface="+mj-ea"/>
            </a:endParaRPr>
          </a:p>
        </p:txBody>
      </p:sp>
      <p:sp>
        <p:nvSpPr>
          <p:cNvPr id="6" name="矩形 5"/>
          <p:cNvSpPr/>
          <p:nvPr/>
        </p:nvSpPr>
        <p:spPr>
          <a:xfrm>
            <a:off x="915825" y="1277463"/>
            <a:ext cx="7656675" cy="584775"/>
          </a:xfrm>
          <a:prstGeom prst="rect">
            <a:avLst/>
          </a:prstGeom>
        </p:spPr>
        <p:txBody>
          <a:bodyPr wrap="square">
            <a:spAutoFit/>
          </a:bodyPr>
          <a:lstStyle/>
          <a:p>
            <a:r>
              <a:rPr lang="zh-CN" altLang="zh-CN" sz="1600" dirty="0" smtClean="0"/>
              <a:t>为了</a:t>
            </a:r>
            <a:r>
              <a:rPr lang="zh-CN" altLang="zh-CN" sz="1600" dirty="0"/>
              <a:t>方便得到顶点的入度，可以对每个顶点建立一个以</a:t>
            </a:r>
            <a:r>
              <a:rPr lang="en-US" altLang="zh-CN" sz="1600" dirty="0"/>
              <a:t>vi</a:t>
            </a:r>
            <a:r>
              <a:rPr lang="zh-CN" altLang="zh-CN" sz="1600" dirty="0"/>
              <a:t>为弧头的邻接表，即有向图的逆邻接</a:t>
            </a:r>
            <a:r>
              <a:rPr lang="zh-CN" altLang="zh-CN" sz="1600" dirty="0" smtClean="0"/>
              <a:t>表</a:t>
            </a:r>
            <a:r>
              <a:rPr lang="zh-CN" altLang="en-US" sz="1600" dirty="0" smtClean="0"/>
              <a:t>，如图</a:t>
            </a:r>
            <a:r>
              <a:rPr lang="en-US" altLang="zh-CN" sz="1600" dirty="0" smtClean="0"/>
              <a:t>7-11</a:t>
            </a:r>
            <a:r>
              <a:rPr lang="zh-CN" altLang="en-US" sz="1600" dirty="0" smtClean="0"/>
              <a:t>所示</a:t>
            </a:r>
            <a:endParaRPr lang="zh-CN" altLang="en-US" sz="1600"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975" y="2341334"/>
            <a:ext cx="1724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078000" y="3932009"/>
            <a:ext cx="2018501"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7-11  </a:t>
            </a:r>
            <a:r>
              <a:rPr lang="zh-CN" altLang="en-US" sz="1100" dirty="0" smtClean="0">
                <a:latin typeface="宋体" pitchFamily="2" charset="-122"/>
                <a:ea typeface="宋体" pitchFamily="2" charset="-122"/>
              </a:rPr>
              <a:t>有向图及其逆邻接表</a:t>
            </a:r>
            <a:endParaRPr lang="zh-CN" altLang="en-US" sz="1100" dirty="0">
              <a:latin typeface="宋体" pitchFamily="2" charset="-122"/>
              <a:ea typeface="宋体" pitchFamily="2" charset="-122"/>
            </a:endParaRPr>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712" y="2309812"/>
            <a:ext cx="39909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5203873" y="3646583"/>
            <a:ext cx="537327" cy="261610"/>
          </a:xfrm>
          <a:prstGeom prst="rect">
            <a:avLst/>
          </a:prstGeom>
        </p:spPr>
        <p:txBody>
          <a:bodyPr wrap="none">
            <a:spAutoFit/>
          </a:bodyPr>
          <a:lstStyle/>
          <a:p>
            <a:r>
              <a:rPr lang="zh-CN" altLang="en-US" sz="1100" dirty="0" smtClean="0">
                <a:latin typeface="宋体" pitchFamily="2" charset="-122"/>
                <a:ea typeface="宋体" pitchFamily="2" charset="-122"/>
              </a:rPr>
              <a:t>（</a:t>
            </a:r>
            <a:r>
              <a:rPr lang="en-US" altLang="zh-CN" sz="1100" dirty="0" smtClean="0">
                <a:latin typeface="宋体" pitchFamily="2" charset="-122"/>
                <a:ea typeface="宋体" pitchFamily="2" charset="-122"/>
              </a:rPr>
              <a:t>b</a:t>
            </a:r>
            <a:r>
              <a:rPr lang="zh-CN" altLang="en-US" sz="1100" dirty="0" smtClean="0">
                <a:latin typeface="宋体" pitchFamily="2" charset="-122"/>
                <a:ea typeface="宋体" pitchFamily="2" charset="-122"/>
              </a:rPr>
              <a:t>）</a:t>
            </a:r>
            <a:endParaRPr lang="zh-CN" altLang="en-US" sz="1100" dirty="0">
              <a:latin typeface="宋体" pitchFamily="2" charset="-122"/>
              <a:ea typeface="宋体" pitchFamily="2" charset="-122"/>
            </a:endParaRPr>
          </a:p>
        </p:txBody>
      </p:sp>
    </p:spTree>
    <p:extLst>
      <p:ext uri="{BB962C8B-B14F-4D97-AF65-F5344CB8AC3E}">
        <p14:creationId xmlns:p14="http://schemas.microsoft.com/office/powerpoint/2010/main" val="3097031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7.2.3</a:t>
            </a:r>
            <a:r>
              <a:rPr lang="zh-CN" altLang="en-US" sz="1800" b="0" dirty="0" smtClean="0">
                <a:latin typeface="+mj-ea"/>
                <a:ea typeface="+mj-ea"/>
              </a:rPr>
              <a:t>十字链表</a:t>
            </a:r>
            <a:endParaRPr lang="zh-CN" altLang="en-US" sz="1800" b="0" dirty="0">
              <a:latin typeface="+mj-ea"/>
              <a:ea typeface="+mj-ea"/>
            </a:endParaRPr>
          </a:p>
        </p:txBody>
      </p:sp>
      <p:sp>
        <p:nvSpPr>
          <p:cNvPr id="6" name="矩形 5"/>
          <p:cNvSpPr/>
          <p:nvPr/>
        </p:nvSpPr>
        <p:spPr>
          <a:xfrm>
            <a:off x="830101" y="1277464"/>
            <a:ext cx="7856700" cy="830997"/>
          </a:xfrm>
          <a:prstGeom prst="rect">
            <a:avLst/>
          </a:prstGeom>
        </p:spPr>
        <p:txBody>
          <a:bodyPr wrap="square">
            <a:spAutoFit/>
          </a:bodyPr>
          <a:lstStyle/>
          <a:p>
            <a:pPr>
              <a:lnSpc>
                <a:spcPct val="150000"/>
              </a:lnSpc>
            </a:pPr>
            <a:r>
              <a:rPr lang="zh-CN" altLang="zh-CN" sz="1600" dirty="0"/>
              <a:t>十字链表存储法是将邻接表和逆邻接表结合起来的用于有向图的一种链式存储结构。十字链表中的顶点表结点和边表结点的结构如图</a:t>
            </a:r>
            <a:r>
              <a:rPr lang="en-US" altLang="zh-CN" sz="1600" dirty="0" smtClean="0"/>
              <a:t>7-12</a:t>
            </a:r>
            <a:r>
              <a:rPr lang="zh-CN" altLang="zh-CN" sz="1600" dirty="0" smtClean="0"/>
              <a:t>所示</a:t>
            </a:r>
            <a:r>
              <a:rPr lang="zh-CN" altLang="en-US" sz="1600" dirty="0" smtClean="0"/>
              <a:t>，</a:t>
            </a:r>
            <a:endParaRPr lang="zh-CN" altLang="en-US" sz="1600" dirty="0"/>
          </a:p>
        </p:txBody>
      </p:sp>
      <p:sp>
        <p:nvSpPr>
          <p:cNvPr id="10" name="矩形 9"/>
          <p:cNvSpPr/>
          <p:nvPr/>
        </p:nvSpPr>
        <p:spPr>
          <a:xfrm>
            <a:off x="3317075" y="2629957"/>
            <a:ext cx="1947969"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7-12 </a:t>
            </a:r>
            <a:r>
              <a:rPr lang="zh-CN" altLang="zh-CN" sz="1100" dirty="0" smtClean="0">
                <a:latin typeface="宋体" pitchFamily="2" charset="-122"/>
                <a:ea typeface="宋体" pitchFamily="2" charset="-122"/>
              </a:rPr>
              <a:t>十字</a:t>
            </a:r>
            <a:r>
              <a:rPr lang="zh-CN" altLang="zh-CN" sz="1100" dirty="0">
                <a:latin typeface="宋体" pitchFamily="2" charset="-122"/>
                <a:ea typeface="宋体" pitchFamily="2" charset="-122"/>
              </a:rPr>
              <a:t>链表的结点结构</a:t>
            </a:r>
            <a:endParaRPr lang="zh-CN" altLang="en-US" sz="1100" dirty="0">
              <a:latin typeface="宋体" pitchFamily="2" charset="-122"/>
              <a:ea typeface="宋体" pitchFamily="2" charset="-122"/>
            </a:endParaRPr>
          </a:p>
        </p:txBody>
      </p:sp>
      <p:pic>
        <p:nvPicPr>
          <p:cNvPr id="8" name="图片 7" descr="C:\Users\song\AppData\Roaming\Tencent\Users\511070620\QQ\WinTemp\RichOle\2F736RD%_82(TYM}Q4CF[M5.png"/>
          <p:cNvPicPr/>
          <p:nvPr/>
        </p:nvPicPr>
        <p:blipFill>
          <a:blip r:embed="rId4">
            <a:extLst>
              <a:ext uri="{28A0092B-C50C-407E-A947-70E740481C1C}">
                <a14:useLocalDpi xmlns:a14="http://schemas.microsoft.com/office/drawing/2010/main" val="0"/>
              </a:ext>
            </a:extLst>
          </a:blip>
          <a:srcRect/>
          <a:stretch>
            <a:fillRect/>
          </a:stretch>
        </p:blipFill>
        <p:spPr bwMode="auto">
          <a:xfrm>
            <a:off x="1876590" y="2190750"/>
            <a:ext cx="5219700" cy="381000"/>
          </a:xfrm>
          <a:prstGeom prst="rect">
            <a:avLst/>
          </a:prstGeom>
          <a:noFill/>
          <a:ln>
            <a:noFill/>
          </a:ln>
        </p:spPr>
      </p:pic>
      <p:sp>
        <p:nvSpPr>
          <p:cNvPr id="2" name="矩形 1"/>
          <p:cNvSpPr/>
          <p:nvPr/>
        </p:nvSpPr>
        <p:spPr>
          <a:xfrm>
            <a:off x="830101" y="3052197"/>
            <a:ext cx="7656674" cy="1530675"/>
          </a:xfrm>
          <a:prstGeom prst="rect">
            <a:avLst/>
          </a:prstGeom>
        </p:spPr>
        <p:txBody>
          <a:bodyPr wrap="square">
            <a:spAutoFit/>
          </a:bodyPr>
          <a:lstStyle/>
          <a:p>
            <a:pPr>
              <a:lnSpc>
                <a:spcPct val="150000"/>
              </a:lnSpc>
            </a:pPr>
            <a:r>
              <a:rPr lang="zh-CN" altLang="zh-CN" sz="1600" dirty="0"/>
              <a:t>其中，顶点结构的</a:t>
            </a:r>
            <a:r>
              <a:rPr lang="en-US" altLang="zh-CN" sz="1600" dirty="0"/>
              <a:t>data</a:t>
            </a:r>
            <a:r>
              <a:rPr lang="zh-CN" altLang="zh-CN" sz="1600" dirty="0"/>
              <a:t>域存储顶点相关的信息，</a:t>
            </a:r>
            <a:r>
              <a:rPr lang="en-US" altLang="zh-CN" sz="1600" dirty="0" err="1"/>
              <a:t>firstin</a:t>
            </a:r>
            <a:r>
              <a:rPr lang="zh-CN" altLang="zh-CN" sz="1600" dirty="0"/>
              <a:t>和</a:t>
            </a:r>
            <a:r>
              <a:rPr lang="en-US" altLang="zh-CN" sz="1600" dirty="0" err="1"/>
              <a:t>firstout</a:t>
            </a:r>
            <a:r>
              <a:rPr lang="zh-CN" altLang="zh-CN" sz="1600" dirty="0"/>
              <a:t>分别指向以该顶点为弧头和弧尾的第一个顶点；弧结点中的</a:t>
            </a:r>
            <a:r>
              <a:rPr lang="en-US" altLang="zh-CN" sz="1600" dirty="0" err="1"/>
              <a:t>tailvex</a:t>
            </a:r>
            <a:r>
              <a:rPr lang="zh-CN" altLang="zh-CN" sz="1600" dirty="0"/>
              <a:t>（尾域）存储弧尾顶点的下标，</a:t>
            </a:r>
            <a:r>
              <a:rPr lang="en-US" altLang="zh-CN" sz="1600" dirty="0" err="1"/>
              <a:t>headvex</a:t>
            </a:r>
            <a:r>
              <a:rPr lang="zh-CN" altLang="zh-CN" sz="1600" dirty="0"/>
              <a:t>（头域）存储弧头顶点的下标，</a:t>
            </a:r>
            <a:r>
              <a:rPr lang="en-US" altLang="zh-CN" sz="1600" dirty="0" err="1"/>
              <a:t>hlink</a:t>
            </a:r>
            <a:r>
              <a:rPr lang="zh-CN" altLang="zh-CN" sz="1600" dirty="0"/>
              <a:t>指向与该弧弧头相同的下一条弧，</a:t>
            </a:r>
            <a:r>
              <a:rPr lang="en-US" altLang="zh-CN" sz="1600" dirty="0" err="1"/>
              <a:t>tlink</a:t>
            </a:r>
            <a:r>
              <a:rPr lang="zh-CN" altLang="zh-CN" sz="1600" dirty="0"/>
              <a:t>指向与该弧弧尾相同的下一条弧。若是带权图则可增加</a:t>
            </a:r>
            <a:r>
              <a:rPr lang="en-US" altLang="zh-CN" sz="1600" dirty="0"/>
              <a:t>info</a:t>
            </a:r>
            <a:r>
              <a:rPr lang="zh-CN" altLang="zh-CN" sz="1600" dirty="0"/>
              <a:t>域来表示该弧的权值。</a:t>
            </a:r>
          </a:p>
        </p:txBody>
      </p:sp>
    </p:spTree>
    <p:extLst>
      <p:ext uri="{BB962C8B-B14F-4D97-AF65-F5344CB8AC3E}">
        <p14:creationId xmlns:p14="http://schemas.microsoft.com/office/powerpoint/2010/main" val="3097031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7.2.3</a:t>
            </a:r>
            <a:r>
              <a:rPr lang="zh-CN" altLang="en-US" sz="1800" b="0" dirty="0" smtClean="0">
                <a:latin typeface="+mj-ea"/>
                <a:ea typeface="+mj-ea"/>
              </a:rPr>
              <a:t>十字链表</a:t>
            </a:r>
            <a:endParaRPr lang="zh-CN" altLang="en-US" sz="1800" b="0" dirty="0">
              <a:latin typeface="+mj-ea"/>
              <a:ea typeface="+mj-ea"/>
            </a:endParaRPr>
          </a:p>
        </p:txBody>
      </p:sp>
      <p:sp>
        <p:nvSpPr>
          <p:cNvPr id="10" name="矩形 9"/>
          <p:cNvSpPr/>
          <p:nvPr/>
        </p:nvSpPr>
        <p:spPr>
          <a:xfrm>
            <a:off x="3155150" y="3778449"/>
            <a:ext cx="2230098"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7-13 </a:t>
            </a:r>
            <a:r>
              <a:rPr lang="zh-CN" altLang="en-US" sz="1100" dirty="0" smtClean="0">
                <a:latin typeface="宋体" pitchFamily="2" charset="-122"/>
                <a:ea typeface="宋体" pitchFamily="2" charset="-122"/>
              </a:rPr>
              <a:t>有向图的</a:t>
            </a:r>
            <a:r>
              <a:rPr lang="zh-CN" altLang="zh-CN" sz="1100" dirty="0" smtClean="0">
                <a:latin typeface="宋体" pitchFamily="2" charset="-122"/>
                <a:ea typeface="宋体" pitchFamily="2" charset="-122"/>
              </a:rPr>
              <a:t>十字链表</a:t>
            </a:r>
            <a:r>
              <a:rPr lang="zh-CN" altLang="en-US" sz="1100" dirty="0" smtClean="0">
                <a:latin typeface="宋体" pitchFamily="2" charset="-122"/>
                <a:ea typeface="宋体" pitchFamily="2" charset="-122"/>
              </a:rPr>
              <a:t>表示法</a:t>
            </a:r>
            <a:endParaRPr lang="zh-CN" altLang="en-US" sz="1100" dirty="0">
              <a:latin typeface="宋体" pitchFamily="2" charset="-122"/>
              <a:ea typeface="宋体" pitchFamily="2" charset="-122"/>
            </a:endParaRPr>
          </a:p>
        </p:txBody>
      </p:sp>
      <p:pic>
        <p:nvPicPr>
          <p:cNvPr id="11" name="图片 10"/>
          <p:cNvPicPr/>
          <p:nvPr/>
        </p:nvPicPr>
        <p:blipFill>
          <a:blip r:embed="rId4"/>
          <a:stretch>
            <a:fillRect/>
          </a:stretch>
        </p:blipFill>
        <p:spPr>
          <a:xfrm>
            <a:off x="2378574" y="1855034"/>
            <a:ext cx="4057015" cy="1780540"/>
          </a:xfrm>
          <a:prstGeom prst="rect">
            <a:avLst/>
          </a:prstGeom>
        </p:spPr>
      </p:pic>
      <p:sp>
        <p:nvSpPr>
          <p:cNvPr id="4" name="矩形 3"/>
          <p:cNvSpPr/>
          <p:nvPr/>
        </p:nvSpPr>
        <p:spPr>
          <a:xfrm>
            <a:off x="853928" y="1277464"/>
            <a:ext cx="3448380" cy="338554"/>
          </a:xfrm>
          <a:prstGeom prst="rect">
            <a:avLst/>
          </a:prstGeom>
        </p:spPr>
        <p:txBody>
          <a:bodyPr wrap="none">
            <a:spAutoFit/>
          </a:bodyPr>
          <a:lstStyle/>
          <a:p>
            <a:r>
              <a:rPr lang="zh-CN" altLang="en-US" sz="1600" dirty="0" smtClean="0">
                <a:latin typeface="+mn-ea"/>
              </a:rPr>
              <a:t>有向图</a:t>
            </a:r>
            <a:r>
              <a:rPr lang="zh-CN" altLang="en-US" sz="1600" dirty="0">
                <a:latin typeface="+mn-ea"/>
              </a:rPr>
              <a:t>的</a:t>
            </a:r>
            <a:r>
              <a:rPr lang="zh-CN" altLang="zh-CN" sz="1600" dirty="0">
                <a:latin typeface="+mn-ea"/>
              </a:rPr>
              <a:t>十字链表</a:t>
            </a:r>
            <a:r>
              <a:rPr lang="zh-CN" altLang="en-US" sz="1600" dirty="0" smtClean="0">
                <a:latin typeface="+mn-ea"/>
              </a:rPr>
              <a:t>表示如图</a:t>
            </a:r>
            <a:r>
              <a:rPr lang="en-US" altLang="zh-CN" sz="1600" dirty="0" smtClean="0">
                <a:latin typeface="+mn-ea"/>
              </a:rPr>
              <a:t>7-13</a:t>
            </a:r>
            <a:r>
              <a:rPr lang="zh-CN" altLang="en-US" sz="1600" dirty="0" smtClean="0">
                <a:latin typeface="+mn-ea"/>
              </a:rPr>
              <a:t>所示</a:t>
            </a:r>
            <a:endParaRPr lang="zh-CN" altLang="en-US" sz="1600" dirty="0">
              <a:latin typeface="+mn-ea"/>
            </a:endParaRPr>
          </a:p>
        </p:txBody>
      </p:sp>
    </p:spTree>
    <p:extLst>
      <p:ext uri="{BB962C8B-B14F-4D97-AF65-F5344CB8AC3E}">
        <p14:creationId xmlns:p14="http://schemas.microsoft.com/office/powerpoint/2010/main" val="2657993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7.2.4</a:t>
            </a:r>
            <a:r>
              <a:rPr lang="zh-CN" altLang="en-US" sz="1800" b="0" dirty="0" smtClean="0">
                <a:latin typeface="+mj-ea"/>
                <a:ea typeface="+mj-ea"/>
              </a:rPr>
              <a:t>邻接多重表</a:t>
            </a:r>
            <a:endParaRPr lang="zh-CN" altLang="en-US" sz="1800" b="0" dirty="0">
              <a:latin typeface="+mj-ea"/>
              <a:ea typeface="+mj-ea"/>
            </a:endParaRPr>
          </a:p>
        </p:txBody>
      </p:sp>
      <p:sp>
        <p:nvSpPr>
          <p:cNvPr id="10" name="矩形 9"/>
          <p:cNvSpPr/>
          <p:nvPr/>
        </p:nvSpPr>
        <p:spPr>
          <a:xfrm>
            <a:off x="3155149" y="2347259"/>
            <a:ext cx="1665841"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7-14 </a:t>
            </a:r>
            <a:r>
              <a:rPr lang="zh-CN" altLang="en-US" sz="1100" dirty="0" smtClean="0">
                <a:latin typeface="宋体" pitchFamily="2" charset="-122"/>
                <a:ea typeface="宋体" pitchFamily="2" charset="-122"/>
              </a:rPr>
              <a:t>邻接多重表结构</a:t>
            </a:r>
            <a:endParaRPr lang="zh-CN" altLang="en-US" sz="1100" dirty="0">
              <a:latin typeface="宋体" pitchFamily="2" charset="-122"/>
              <a:ea typeface="宋体" pitchFamily="2" charset="-122"/>
            </a:endParaRPr>
          </a:p>
        </p:txBody>
      </p:sp>
      <p:sp>
        <p:nvSpPr>
          <p:cNvPr id="4" name="矩形 3"/>
          <p:cNvSpPr/>
          <p:nvPr/>
        </p:nvSpPr>
        <p:spPr>
          <a:xfrm>
            <a:off x="853928" y="1277464"/>
            <a:ext cx="6099747" cy="338554"/>
          </a:xfrm>
          <a:prstGeom prst="rect">
            <a:avLst/>
          </a:prstGeom>
        </p:spPr>
        <p:txBody>
          <a:bodyPr wrap="none">
            <a:spAutoFit/>
          </a:bodyPr>
          <a:lstStyle/>
          <a:p>
            <a:r>
              <a:rPr lang="zh-CN" altLang="zh-CN" sz="1600" dirty="0">
                <a:latin typeface="+mn-ea"/>
              </a:rPr>
              <a:t>邻接多重表的存储结构由顶点表和边表组成，结构如图</a:t>
            </a:r>
            <a:r>
              <a:rPr lang="en-US" altLang="zh-CN" sz="1600" dirty="0" smtClean="0">
                <a:latin typeface="+mn-ea"/>
              </a:rPr>
              <a:t>7-14</a:t>
            </a:r>
            <a:r>
              <a:rPr lang="zh-CN" altLang="zh-CN" sz="1600" dirty="0" smtClean="0">
                <a:latin typeface="+mn-ea"/>
              </a:rPr>
              <a:t>所</a:t>
            </a:r>
            <a:r>
              <a:rPr lang="zh-CN" altLang="zh-CN" sz="1600" dirty="0">
                <a:latin typeface="+mn-ea"/>
              </a:rPr>
              <a:t>示</a:t>
            </a:r>
            <a:r>
              <a:rPr lang="zh-CN" altLang="zh-CN" sz="1600" dirty="0"/>
              <a:t>。</a:t>
            </a:r>
            <a:endParaRPr lang="zh-CN" altLang="en-US" sz="1600" dirty="0">
              <a:latin typeface="+mn-ea"/>
            </a:endParaRPr>
          </a:p>
        </p:txBody>
      </p:sp>
      <p:pic>
        <p:nvPicPr>
          <p:cNvPr id="7" name="图片 6" descr="C:\Users\song\AppData\Roaming\Tencent\Users\511070620\QQ\WinTemp\RichOle\I%MMH4C@(U9]DEP5VWA9(2O.png"/>
          <p:cNvPicPr/>
          <p:nvPr/>
        </p:nvPicPr>
        <p:blipFill>
          <a:blip r:embed="rId4">
            <a:extLst>
              <a:ext uri="{28A0092B-C50C-407E-A947-70E740481C1C}">
                <a14:useLocalDpi xmlns:a14="http://schemas.microsoft.com/office/drawing/2010/main" val="0"/>
              </a:ext>
            </a:extLst>
          </a:blip>
          <a:srcRect/>
          <a:stretch>
            <a:fillRect/>
          </a:stretch>
        </p:blipFill>
        <p:spPr bwMode="auto">
          <a:xfrm>
            <a:off x="1907999" y="1830362"/>
            <a:ext cx="4724400" cy="390525"/>
          </a:xfrm>
          <a:prstGeom prst="rect">
            <a:avLst/>
          </a:prstGeom>
          <a:noFill/>
          <a:ln>
            <a:noFill/>
          </a:ln>
        </p:spPr>
      </p:pic>
      <p:sp>
        <p:nvSpPr>
          <p:cNvPr id="2" name="矩形 1"/>
          <p:cNvSpPr/>
          <p:nvPr/>
        </p:nvSpPr>
        <p:spPr>
          <a:xfrm>
            <a:off x="1019175" y="2778636"/>
            <a:ext cx="6877050" cy="1527791"/>
          </a:xfrm>
          <a:prstGeom prst="rect">
            <a:avLst/>
          </a:prstGeom>
        </p:spPr>
        <p:txBody>
          <a:bodyPr wrap="square">
            <a:spAutoFit/>
          </a:bodyPr>
          <a:lstStyle/>
          <a:p>
            <a:pPr>
              <a:lnSpc>
                <a:spcPct val="150000"/>
              </a:lnSpc>
            </a:pPr>
            <a:r>
              <a:rPr lang="zh-CN" altLang="zh-CN" sz="1600" dirty="0">
                <a:latin typeface="+mn-ea"/>
              </a:rPr>
              <a:t>其中，顶点表结点中的</a:t>
            </a:r>
            <a:r>
              <a:rPr lang="en-US" altLang="zh-CN" sz="1600" dirty="0">
                <a:latin typeface="+mn-ea"/>
              </a:rPr>
              <a:t>data</a:t>
            </a:r>
            <a:r>
              <a:rPr lang="zh-CN" altLang="zh-CN" sz="1600" dirty="0">
                <a:latin typeface="+mn-ea"/>
              </a:rPr>
              <a:t>域存储该顶点的相关信息；</a:t>
            </a:r>
            <a:r>
              <a:rPr lang="en-US" altLang="zh-CN" sz="1600" dirty="0" err="1">
                <a:latin typeface="+mn-ea"/>
              </a:rPr>
              <a:t>firstedge</a:t>
            </a:r>
            <a:r>
              <a:rPr lang="zh-CN" altLang="zh-CN" sz="1600" dirty="0">
                <a:latin typeface="+mn-ea"/>
              </a:rPr>
              <a:t>域指向第一条依附于该顶点的边；</a:t>
            </a:r>
            <a:r>
              <a:rPr lang="en-US" altLang="zh-CN" sz="1600" dirty="0">
                <a:latin typeface="+mn-ea"/>
              </a:rPr>
              <a:t>mark</a:t>
            </a:r>
            <a:r>
              <a:rPr lang="zh-CN" altLang="zh-CN" sz="1600" dirty="0">
                <a:latin typeface="+mn-ea"/>
              </a:rPr>
              <a:t>为标记域，用于标记该边是否被访问过；</a:t>
            </a:r>
            <a:r>
              <a:rPr lang="en-US" altLang="zh-CN" sz="1600" dirty="0" err="1">
                <a:latin typeface="+mn-ea"/>
              </a:rPr>
              <a:t>ivex</a:t>
            </a:r>
            <a:r>
              <a:rPr lang="zh-CN" altLang="zh-CN" sz="1600" dirty="0">
                <a:latin typeface="+mn-ea"/>
              </a:rPr>
              <a:t>和</a:t>
            </a:r>
            <a:r>
              <a:rPr lang="en-US" altLang="zh-CN" sz="1600" dirty="0" err="1">
                <a:latin typeface="+mn-ea"/>
              </a:rPr>
              <a:t>jvext</a:t>
            </a:r>
            <a:r>
              <a:rPr lang="zh-CN" altLang="zh-CN" sz="1600" dirty="0">
                <a:latin typeface="+mn-ea"/>
              </a:rPr>
              <a:t>为该边所依附的两顶点的序号；</a:t>
            </a:r>
            <a:r>
              <a:rPr lang="en-US" altLang="zh-CN" sz="1600" dirty="0" err="1">
                <a:latin typeface="+mn-ea"/>
              </a:rPr>
              <a:t>ilink</a:t>
            </a:r>
            <a:r>
              <a:rPr lang="zh-CN" altLang="zh-CN" sz="1600" dirty="0">
                <a:latin typeface="+mn-ea"/>
              </a:rPr>
              <a:t>域指向下一条依附于顶点</a:t>
            </a:r>
            <a:r>
              <a:rPr lang="en-US" altLang="zh-CN" sz="1600" dirty="0" err="1">
                <a:latin typeface="+mn-ea"/>
              </a:rPr>
              <a:t>ivex</a:t>
            </a:r>
            <a:r>
              <a:rPr lang="zh-CN" altLang="zh-CN" sz="1600" dirty="0">
                <a:latin typeface="+mn-ea"/>
              </a:rPr>
              <a:t>的边；</a:t>
            </a:r>
            <a:r>
              <a:rPr lang="en-US" altLang="zh-CN" sz="1600" dirty="0" err="1">
                <a:latin typeface="+mn-ea"/>
              </a:rPr>
              <a:t>jlink</a:t>
            </a:r>
            <a:r>
              <a:rPr lang="zh-CN" altLang="zh-CN" sz="1600" dirty="0">
                <a:latin typeface="+mn-ea"/>
              </a:rPr>
              <a:t>指向下一条依附于顶点</a:t>
            </a:r>
            <a:r>
              <a:rPr lang="en-US" altLang="zh-CN" sz="1600" dirty="0" err="1">
                <a:latin typeface="+mn-ea"/>
              </a:rPr>
              <a:t>jvex</a:t>
            </a:r>
            <a:r>
              <a:rPr lang="zh-CN" altLang="zh-CN" sz="1600" dirty="0">
                <a:latin typeface="+mn-ea"/>
              </a:rPr>
              <a:t>的边；；</a:t>
            </a:r>
            <a:r>
              <a:rPr lang="en-US" altLang="zh-CN" sz="1600" dirty="0">
                <a:latin typeface="+mn-ea"/>
              </a:rPr>
              <a:t>info</a:t>
            </a:r>
            <a:r>
              <a:rPr lang="zh-CN" altLang="zh-CN" sz="1600" dirty="0">
                <a:latin typeface="+mn-ea"/>
              </a:rPr>
              <a:t>指向与边相关的信息</a:t>
            </a:r>
            <a:r>
              <a:rPr lang="zh-CN" altLang="zh-CN" dirty="0"/>
              <a:t>。</a:t>
            </a:r>
          </a:p>
        </p:txBody>
      </p:sp>
    </p:spTree>
    <p:extLst>
      <p:ext uri="{BB962C8B-B14F-4D97-AF65-F5344CB8AC3E}">
        <p14:creationId xmlns:p14="http://schemas.microsoft.com/office/powerpoint/2010/main" val="481810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902765" cy="353943"/>
          </a:xfrm>
          <a:prstGeom prst="rect">
            <a:avLst/>
          </a:prstGeom>
          <a:noFill/>
        </p:spPr>
        <p:txBody>
          <a:bodyPr wrap="none" lIns="0" tIns="0" rIns="0" rtlCol="0">
            <a:spAutoFit/>
          </a:bodyPr>
          <a:lstStyle/>
          <a:p>
            <a:r>
              <a:rPr lang="en-US" altLang="zh-CN" sz="2000" dirty="0" smtClean="0">
                <a:latin typeface="+mj-ea"/>
                <a:ea typeface="+mj-ea"/>
              </a:rPr>
              <a:t>7.2</a:t>
            </a:r>
            <a:r>
              <a:rPr lang="zh-CN" altLang="en-US" sz="2000" dirty="0" smtClean="0">
                <a:latin typeface="+mj-ea"/>
                <a:ea typeface="+mj-ea"/>
              </a:rPr>
              <a:t>图的存储结构</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7.2.4</a:t>
            </a:r>
            <a:r>
              <a:rPr lang="zh-CN" altLang="en-US" sz="1800" b="0" dirty="0" smtClean="0">
                <a:latin typeface="+mj-ea"/>
                <a:ea typeface="+mj-ea"/>
              </a:rPr>
              <a:t>邻接多重表</a:t>
            </a:r>
            <a:endParaRPr lang="zh-CN" altLang="en-US" sz="1800" b="0" dirty="0">
              <a:latin typeface="+mj-ea"/>
              <a:ea typeface="+mj-ea"/>
            </a:endParaRPr>
          </a:p>
        </p:txBody>
      </p:sp>
      <p:sp>
        <p:nvSpPr>
          <p:cNvPr id="10" name="矩形 9"/>
          <p:cNvSpPr/>
          <p:nvPr/>
        </p:nvSpPr>
        <p:spPr>
          <a:xfrm>
            <a:off x="3202774" y="3783970"/>
            <a:ext cx="1947969"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7-15 </a:t>
            </a:r>
            <a:r>
              <a:rPr lang="zh-CN" altLang="en-US" sz="1100" dirty="0" smtClean="0">
                <a:latin typeface="宋体" pitchFamily="2" charset="-122"/>
                <a:ea typeface="宋体" pitchFamily="2" charset="-122"/>
              </a:rPr>
              <a:t>无向图的邻接多重表</a:t>
            </a:r>
            <a:endParaRPr lang="zh-CN" altLang="en-US" sz="1100" dirty="0">
              <a:latin typeface="宋体" pitchFamily="2" charset="-122"/>
              <a:ea typeface="宋体" pitchFamily="2" charset="-122"/>
            </a:endParaRPr>
          </a:p>
        </p:txBody>
      </p:sp>
      <p:sp>
        <p:nvSpPr>
          <p:cNvPr id="4" name="矩形 3"/>
          <p:cNvSpPr/>
          <p:nvPr/>
        </p:nvSpPr>
        <p:spPr>
          <a:xfrm>
            <a:off x="853928" y="1277464"/>
            <a:ext cx="6099747" cy="338554"/>
          </a:xfrm>
          <a:prstGeom prst="rect">
            <a:avLst/>
          </a:prstGeom>
        </p:spPr>
        <p:txBody>
          <a:bodyPr wrap="none">
            <a:spAutoFit/>
          </a:bodyPr>
          <a:lstStyle/>
          <a:p>
            <a:r>
              <a:rPr lang="zh-CN" altLang="zh-CN" sz="1600" dirty="0">
                <a:latin typeface="+mn-ea"/>
              </a:rPr>
              <a:t>邻接多重表的存储结构由顶点表和边表组成，结构如图</a:t>
            </a:r>
            <a:r>
              <a:rPr lang="en-US" altLang="zh-CN" sz="1600" dirty="0" smtClean="0">
                <a:latin typeface="+mn-ea"/>
              </a:rPr>
              <a:t>7-15</a:t>
            </a:r>
            <a:r>
              <a:rPr lang="zh-CN" altLang="zh-CN" sz="1600" dirty="0" smtClean="0">
                <a:latin typeface="+mn-ea"/>
              </a:rPr>
              <a:t>所</a:t>
            </a:r>
            <a:r>
              <a:rPr lang="zh-CN" altLang="zh-CN" sz="1600" dirty="0">
                <a:latin typeface="+mn-ea"/>
              </a:rPr>
              <a:t>示</a:t>
            </a:r>
            <a:r>
              <a:rPr lang="zh-CN" altLang="zh-CN" sz="1600" dirty="0"/>
              <a:t>。</a:t>
            </a:r>
            <a:endParaRPr lang="zh-CN" altLang="en-US" sz="1600" dirty="0">
              <a:latin typeface="+mn-ea"/>
            </a:endParaRPr>
          </a:p>
        </p:txBody>
      </p:sp>
      <p:pic>
        <p:nvPicPr>
          <p:cNvPr id="8" name="图片 7" descr="C:\Users\qsongq\AppData\Roaming\Tencent\Users\511070620\TIM\WinTemp\RichOle\@OA7529GX5]WO$)23B]PN03.png"/>
          <p:cNvPicPr/>
          <p:nvPr/>
        </p:nvPicPr>
        <p:blipFill>
          <a:blip r:embed="rId4">
            <a:extLst>
              <a:ext uri="{28A0092B-C50C-407E-A947-70E740481C1C}">
                <a14:useLocalDpi xmlns:a14="http://schemas.microsoft.com/office/drawing/2010/main" val="0"/>
              </a:ext>
            </a:extLst>
          </a:blip>
          <a:srcRect/>
          <a:stretch>
            <a:fillRect/>
          </a:stretch>
        </p:blipFill>
        <p:spPr bwMode="auto">
          <a:xfrm>
            <a:off x="1926261" y="1732491"/>
            <a:ext cx="4886325" cy="1962150"/>
          </a:xfrm>
          <a:prstGeom prst="rect">
            <a:avLst/>
          </a:prstGeom>
          <a:noFill/>
          <a:ln>
            <a:noFill/>
          </a:ln>
        </p:spPr>
      </p:pic>
    </p:spTree>
    <p:extLst>
      <p:ext uri="{BB962C8B-B14F-4D97-AF65-F5344CB8AC3E}">
        <p14:creationId xmlns:p14="http://schemas.microsoft.com/office/powerpoint/2010/main" val="1063015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7.3.1</a:t>
            </a:r>
            <a:r>
              <a:rPr lang="zh-CN" altLang="en-US" sz="1800" b="0" dirty="0" smtClean="0">
                <a:latin typeface="+mj-ea"/>
                <a:ea typeface="+mj-ea"/>
              </a:rPr>
              <a:t>深度优先遍历</a:t>
            </a:r>
            <a:endParaRPr lang="zh-CN" altLang="en-US" sz="1800" b="0" dirty="0">
              <a:latin typeface="+mj-ea"/>
              <a:ea typeface="+mj-ea"/>
            </a:endParaRPr>
          </a:p>
        </p:txBody>
      </p:sp>
      <p:sp>
        <p:nvSpPr>
          <p:cNvPr id="4" name="矩形 3"/>
          <p:cNvSpPr/>
          <p:nvPr/>
        </p:nvSpPr>
        <p:spPr>
          <a:xfrm>
            <a:off x="717258" y="1277464"/>
            <a:ext cx="7604271" cy="3293209"/>
          </a:xfrm>
          <a:prstGeom prst="rect">
            <a:avLst/>
          </a:prstGeom>
        </p:spPr>
        <p:txBody>
          <a:bodyPr wrap="square">
            <a:spAutoFit/>
          </a:bodyPr>
          <a:lstStyle/>
          <a:p>
            <a:pPr indent="266700">
              <a:lnSpc>
                <a:spcPct val="150000"/>
              </a:lnSpc>
            </a:pPr>
            <a:r>
              <a:rPr lang="zh-CN" altLang="en-US" sz="1600" dirty="0"/>
              <a:t>图的深度优先遍历算法是遍历时深度优先的算法，是一个递归算法</a:t>
            </a:r>
            <a:r>
              <a:rPr lang="zh-CN" altLang="en-US" sz="1600" dirty="0" smtClean="0"/>
              <a:t>。</a:t>
            </a:r>
            <a:endParaRPr lang="en-US" altLang="zh-CN" sz="1600" dirty="0" smtClean="0"/>
          </a:p>
          <a:p>
            <a:pPr indent="266700">
              <a:lnSpc>
                <a:spcPct val="150000"/>
              </a:lnSpc>
            </a:pPr>
            <a:r>
              <a:rPr lang="zh-CN" altLang="en-US" sz="1600" dirty="0" smtClean="0"/>
              <a:t>深度</a:t>
            </a:r>
            <a:r>
              <a:rPr lang="zh-CN" altLang="en-US" sz="1600" dirty="0"/>
              <a:t>优先遍历</a:t>
            </a:r>
            <a:r>
              <a:rPr lang="zh-CN" altLang="en-US" sz="1600" dirty="0" smtClean="0"/>
              <a:t>递归过程为</a:t>
            </a:r>
            <a:r>
              <a:rPr lang="zh-CN" altLang="en-US" sz="1600" dirty="0"/>
              <a:t>：</a:t>
            </a:r>
          </a:p>
          <a:p>
            <a:pPr indent="266700">
              <a:lnSpc>
                <a:spcPct val="150000"/>
              </a:lnSpc>
            </a:pPr>
            <a:r>
              <a:rPr lang="zh-CN" altLang="en-US" sz="1600" dirty="0"/>
              <a:t>（1）访问顶点</a:t>
            </a:r>
            <a:r>
              <a:rPr lang="en-US" altLang="zh-CN" sz="1600" dirty="0"/>
              <a:t>v</a:t>
            </a:r>
            <a:r>
              <a:rPr lang="zh-CN" altLang="en-US" sz="1600" dirty="0"/>
              <a:t>并标记顶点</a:t>
            </a:r>
            <a:r>
              <a:rPr lang="en-US" altLang="zh-CN" sz="1600" dirty="0"/>
              <a:t>v</a:t>
            </a:r>
            <a:r>
              <a:rPr lang="zh-CN" altLang="en-US" sz="1600" dirty="0"/>
              <a:t>为已访问；</a:t>
            </a:r>
          </a:p>
          <a:p>
            <a:pPr indent="266700">
              <a:lnSpc>
                <a:spcPct val="150000"/>
              </a:lnSpc>
            </a:pPr>
            <a:r>
              <a:rPr lang="zh-CN" altLang="en-US" sz="1600" dirty="0"/>
              <a:t>（2）查找顶点</a:t>
            </a:r>
            <a:r>
              <a:rPr lang="en-US" altLang="zh-CN" sz="1600" dirty="0"/>
              <a:t>v</a:t>
            </a:r>
            <a:r>
              <a:rPr lang="zh-CN" altLang="en-US" sz="1600" dirty="0"/>
              <a:t>的第一个邻接顶点</a:t>
            </a:r>
            <a:r>
              <a:rPr lang="en-US" altLang="zh-CN" sz="1600" dirty="0"/>
              <a:t>w；</a:t>
            </a:r>
          </a:p>
          <a:p>
            <a:pPr indent="266700">
              <a:lnSpc>
                <a:spcPct val="150000"/>
              </a:lnSpc>
            </a:pPr>
            <a:r>
              <a:rPr lang="en-US" altLang="zh-CN" sz="1600" dirty="0"/>
              <a:t>（3）</a:t>
            </a:r>
            <a:r>
              <a:rPr lang="zh-CN" altLang="en-US" sz="1600" dirty="0"/>
              <a:t>若顶点</a:t>
            </a:r>
            <a:r>
              <a:rPr lang="en-US" altLang="zh-CN" sz="1600" dirty="0"/>
              <a:t>v</a:t>
            </a:r>
            <a:r>
              <a:rPr lang="zh-CN" altLang="en-US" sz="1600" dirty="0"/>
              <a:t>的邻接顶点</a:t>
            </a:r>
            <a:r>
              <a:rPr lang="en-US" altLang="zh-CN" sz="1600" dirty="0"/>
              <a:t>w</a:t>
            </a:r>
            <a:r>
              <a:rPr lang="zh-CN" altLang="en-US" sz="1600" dirty="0"/>
              <a:t>存在，则继续执行，否则算法结束；</a:t>
            </a:r>
          </a:p>
          <a:p>
            <a:pPr indent="266700">
              <a:lnSpc>
                <a:spcPct val="150000"/>
              </a:lnSpc>
            </a:pPr>
            <a:r>
              <a:rPr lang="zh-CN" altLang="en-US" sz="1600" dirty="0"/>
              <a:t>（4）若顶点</a:t>
            </a:r>
            <a:r>
              <a:rPr lang="en-US" altLang="zh-CN" sz="1600" dirty="0"/>
              <a:t>w</a:t>
            </a:r>
            <a:r>
              <a:rPr lang="zh-CN" altLang="en-US" sz="1600" dirty="0"/>
              <a:t>尚未被访问则深度优先搜索递归访问顶点</a:t>
            </a:r>
            <a:r>
              <a:rPr lang="en-US" altLang="zh-CN" sz="1600" dirty="0"/>
              <a:t>w；</a:t>
            </a:r>
          </a:p>
          <a:p>
            <a:pPr indent="266700">
              <a:lnSpc>
                <a:spcPct val="150000"/>
              </a:lnSpc>
            </a:pPr>
            <a:r>
              <a:rPr lang="en-US" altLang="zh-CN" sz="1600" dirty="0"/>
              <a:t>（5）</a:t>
            </a:r>
            <a:r>
              <a:rPr lang="zh-CN" altLang="en-US" sz="1600" dirty="0"/>
              <a:t>查找顶点</a:t>
            </a:r>
            <a:r>
              <a:rPr lang="en-US" altLang="zh-CN" sz="1600" dirty="0"/>
              <a:t>v</a:t>
            </a:r>
            <a:r>
              <a:rPr lang="zh-CN" altLang="en-US" sz="1600" dirty="0"/>
              <a:t>的</a:t>
            </a:r>
            <a:r>
              <a:rPr lang="en-US" altLang="zh-CN" sz="1600" dirty="0"/>
              <a:t>w</a:t>
            </a:r>
            <a:r>
              <a:rPr lang="zh-CN" altLang="en-US" sz="1600" dirty="0"/>
              <a:t>邻接顶点的下一个邻接顶点</a:t>
            </a:r>
            <a:r>
              <a:rPr lang="en-US" altLang="zh-CN" sz="1600" dirty="0"/>
              <a:t>w，</a:t>
            </a:r>
            <a:r>
              <a:rPr lang="zh-CN" altLang="en-US" sz="1600" dirty="0"/>
              <a:t>转到步骤（3）。</a:t>
            </a:r>
          </a:p>
          <a:p>
            <a:pPr indent="457200">
              <a:lnSpc>
                <a:spcPct val="150000"/>
              </a:lnSpc>
            </a:pPr>
            <a:endParaRPr lang="zh-CN" altLang="zh-CN" sz="1600" dirty="0"/>
          </a:p>
          <a:p>
            <a:endParaRPr lang="zh-CN" altLang="en-US" sz="1600" dirty="0">
              <a:latin typeface="+mn-ea"/>
            </a:endParaRPr>
          </a:p>
        </p:txBody>
      </p:sp>
    </p:spTree>
    <p:extLst>
      <p:ext uri="{BB962C8B-B14F-4D97-AF65-F5344CB8AC3E}">
        <p14:creationId xmlns:p14="http://schemas.microsoft.com/office/powerpoint/2010/main" val="4005231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7.3.1</a:t>
            </a:r>
            <a:r>
              <a:rPr lang="zh-CN" altLang="en-US" sz="1800" b="0" dirty="0" smtClean="0">
                <a:latin typeface="+mj-ea"/>
                <a:ea typeface="+mj-ea"/>
              </a:rPr>
              <a:t>深度优先遍历</a:t>
            </a:r>
            <a:endParaRPr lang="zh-CN" altLang="en-US" sz="1800" b="0" dirty="0">
              <a:latin typeface="+mj-ea"/>
              <a:ea typeface="+mj-ea"/>
            </a:endParaRPr>
          </a:p>
        </p:txBody>
      </p:sp>
      <p:sp>
        <p:nvSpPr>
          <p:cNvPr id="4" name="矩形 3"/>
          <p:cNvSpPr/>
          <p:nvPr/>
        </p:nvSpPr>
        <p:spPr>
          <a:xfrm>
            <a:off x="853929" y="1277464"/>
            <a:ext cx="7604271" cy="338554"/>
          </a:xfrm>
          <a:prstGeom prst="rect">
            <a:avLst/>
          </a:prstGeom>
        </p:spPr>
        <p:txBody>
          <a:bodyPr wrap="square">
            <a:spAutoFit/>
          </a:bodyPr>
          <a:lstStyle/>
          <a:p>
            <a:r>
              <a:rPr lang="zh-CN" altLang="en-US" sz="1600" dirty="0" smtClean="0"/>
              <a:t>对于图</a:t>
            </a:r>
            <a:r>
              <a:rPr lang="en-US" altLang="zh-CN" sz="1600" dirty="0" smtClean="0"/>
              <a:t>7-16</a:t>
            </a:r>
            <a:r>
              <a:rPr lang="zh-CN" altLang="en-US" sz="1600" dirty="0"/>
              <a:t> </a:t>
            </a:r>
            <a:r>
              <a:rPr lang="zh-CN" altLang="en-US" sz="1600" dirty="0" smtClean="0"/>
              <a:t>所示的无向图，</a:t>
            </a:r>
            <a:r>
              <a:rPr lang="zh-CN" altLang="zh-CN" sz="1600" dirty="0" smtClean="0"/>
              <a:t>深度</a:t>
            </a:r>
            <a:r>
              <a:rPr lang="zh-CN" altLang="zh-CN" sz="1600" dirty="0"/>
              <a:t>优先遍历的顺序为</a:t>
            </a:r>
            <a:r>
              <a:rPr lang="en-US" altLang="zh-CN" sz="1600" dirty="0"/>
              <a:t>v0-&gt;v1-&gt;v2-&gt;v3-&gt;v5-&gt;v4-&gt;</a:t>
            </a:r>
            <a:r>
              <a:rPr lang="en-US" altLang="zh-CN" sz="1600" dirty="0" smtClean="0"/>
              <a:t>v6</a:t>
            </a:r>
            <a:endParaRPr lang="zh-CN" altLang="zh-CN" sz="1600" dirty="0"/>
          </a:p>
        </p:txBody>
      </p:sp>
      <p:pic>
        <p:nvPicPr>
          <p:cNvPr id="5" name="图片 4" descr="C:\Users\song\AppData\Roaming\Tencent\Users\511070620\QQ\WinTemp\RichOle\I_~5@LLBYP2GY0ZKD[6B~88.png"/>
          <p:cNvPicPr/>
          <p:nvPr/>
        </p:nvPicPr>
        <p:blipFill>
          <a:blip r:embed="rId4">
            <a:extLst>
              <a:ext uri="{28A0092B-C50C-407E-A947-70E740481C1C}">
                <a14:useLocalDpi xmlns:a14="http://schemas.microsoft.com/office/drawing/2010/main" val="0"/>
              </a:ext>
            </a:extLst>
          </a:blip>
          <a:srcRect/>
          <a:stretch>
            <a:fillRect/>
          </a:stretch>
        </p:blipFill>
        <p:spPr bwMode="auto">
          <a:xfrm>
            <a:off x="3374061" y="1846580"/>
            <a:ext cx="2047875" cy="2059940"/>
          </a:xfrm>
          <a:prstGeom prst="rect">
            <a:avLst/>
          </a:prstGeom>
          <a:noFill/>
          <a:ln>
            <a:noFill/>
          </a:ln>
        </p:spPr>
      </p:pic>
      <p:sp>
        <p:nvSpPr>
          <p:cNvPr id="6" name="矩形 5"/>
          <p:cNvSpPr/>
          <p:nvPr/>
        </p:nvSpPr>
        <p:spPr>
          <a:xfrm>
            <a:off x="3924853" y="4019550"/>
            <a:ext cx="1101584" cy="261610"/>
          </a:xfrm>
          <a:prstGeom prst="rect">
            <a:avLst/>
          </a:prstGeom>
        </p:spPr>
        <p:txBody>
          <a:bodyPr wrap="none">
            <a:spAutoFit/>
          </a:bodyPr>
          <a:lstStyle/>
          <a:p>
            <a:r>
              <a:rPr lang="zh-CN" altLang="en-US" sz="1100" dirty="0" smtClean="0">
                <a:latin typeface="宋体" pitchFamily="2" charset="-122"/>
                <a:ea typeface="宋体" pitchFamily="2" charset="-122"/>
              </a:rPr>
              <a:t>图</a:t>
            </a:r>
            <a:r>
              <a:rPr lang="en-US" altLang="zh-CN" sz="1100" dirty="0" smtClean="0">
                <a:latin typeface="宋体" pitchFamily="2" charset="-122"/>
                <a:ea typeface="宋体" pitchFamily="2" charset="-122"/>
              </a:rPr>
              <a:t>7-16 </a:t>
            </a:r>
            <a:r>
              <a:rPr lang="zh-CN" altLang="en-US" sz="1100" dirty="0" smtClean="0">
                <a:latin typeface="宋体" pitchFamily="2" charset="-122"/>
                <a:ea typeface="宋体" pitchFamily="2" charset="-122"/>
              </a:rPr>
              <a:t>无向图</a:t>
            </a:r>
            <a:endParaRPr lang="zh-CN" altLang="en-US" sz="1100" dirty="0">
              <a:latin typeface="宋体" pitchFamily="2" charset="-122"/>
              <a:ea typeface="宋体" pitchFamily="2" charset="-122"/>
            </a:endParaRPr>
          </a:p>
        </p:txBody>
      </p:sp>
    </p:spTree>
    <p:extLst>
      <p:ext uri="{BB962C8B-B14F-4D97-AF65-F5344CB8AC3E}">
        <p14:creationId xmlns:p14="http://schemas.microsoft.com/office/powerpoint/2010/main" val="3252592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7.3.1</a:t>
            </a:r>
            <a:r>
              <a:rPr lang="zh-CN" altLang="en-US" sz="1800" b="0" dirty="0" smtClean="0">
                <a:latin typeface="+mj-ea"/>
                <a:ea typeface="+mj-ea"/>
              </a:rPr>
              <a:t>深度优先遍历</a:t>
            </a:r>
            <a:endParaRPr lang="zh-CN" altLang="en-US" sz="1800" b="0" dirty="0">
              <a:latin typeface="+mj-ea"/>
              <a:ea typeface="+mj-ea"/>
            </a:endParaRPr>
          </a:p>
        </p:txBody>
      </p:sp>
      <p:sp>
        <p:nvSpPr>
          <p:cNvPr id="7" name="矩形 6"/>
          <p:cNvSpPr/>
          <p:nvPr/>
        </p:nvSpPr>
        <p:spPr>
          <a:xfrm>
            <a:off x="949178" y="1277464"/>
            <a:ext cx="7604271" cy="3539430"/>
          </a:xfrm>
          <a:prstGeom prst="rect">
            <a:avLst/>
          </a:prstGeom>
        </p:spPr>
        <p:txBody>
          <a:bodyPr wrap="square">
            <a:spAutoFit/>
          </a:bodyPr>
          <a:lstStyle/>
          <a:p>
            <a:r>
              <a:rPr lang="zh-CN" altLang="zh-CN" sz="1600" dirty="0"/>
              <a:t>对采用邻接表存储结构的图进行深度优先遍历的算法</a:t>
            </a:r>
            <a:r>
              <a:rPr lang="zh-CN" altLang="zh-CN" sz="1600" dirty="0" smtClean="0"/>
              <a:t>如下</a:t>
            </a:r>
            <a:r>
              <a:rPr lang="zh-CN" altLang="en-US" sz="1600" dirty="0" smtClean="0"/>
              <a:t>：</a:t>
            </a:r>
            <a:endParaRPr lang="en-US" altLang="zh-CN" sz="1600" dirty="0" smtClean="0"/>
          </a:p>
          <a:p>
            <a:r>
              <a:rPr lang="en-US" altLang="zh-CN" sz="1600" dirty="0" err="1"/>
              <a:t>int</a:t>
            </a:r>
            <a:r>
              <a:rPr lang="en-US" altLang="zh-CN" sz="1600" dirty="0"/>
              <a:t> visited[MAXSIZE];//</a:t>
            </a:r>
            <a:r>
              <a:rPr lang="zh-CN" altLang="zh-CN" sz="1600" dirty="0"/>
              <a:t>定义访问标志 </a:t>
            </a:r>
          </a:p>
          <a:p>
            <a:r>
              <a:rPr lang="en-US" altLang="zh-CN" sz="1600" dirty="0"/>
              <a:t>void DFS(</a:t>
            </a:r>
            <a:r>
              <a:rPr lang="en-US" altLang="zh-CN" sz="1600" dirty="0" err="1"/>
              <a:t>MGraph</a:t>
            </a:r>
            <a:r>
              <a:rPr lang="en-US" altLang="zh-CN" sz="1600" dirty="0"/>
              <a:t> *</a:t>
            </a:r>
            <a:r>
              <a:rPr lang="en-US" altLang="zh-CN" sz="1600" dirty="0" err="1"/>
              <a:t>g,int</a:t>
            </a:r>
            <a:r>
              <a:rPr lang="en-US" altLang="zh-CN" sz="1600" dirty="0"/>
              <a:t> v)</a:t>
            </a:r>
            <a:endParaRPr lang="zh-CN" altLang="zh-CN" sz="1600" dirty="0"/>
          </a:p>
          <a:p>
            <a:r>
              <a:rPr lang="en-US" altLang="zh-CN" sz="1600" dirty="0"/>
              <a:t>{</a:t>
            </a:r>
            <a:endParaRPr lang="zh-CN" altLang="zh-CN" sz="1600" dirty="0"/>
          </a:p>
          <a:p>
            <a:r>
              <a:rPr lang="en-US" altLang="zh-CN" sz="1600" dirty="0"/>
              <a:t>	</a:t>
            </a:r>
            <a:r>
              <a:rPr lang="en-US" altLang="zh-CN" sz="1600" dirty="0" err="1"/>
              <a:t>int</a:t>
            </a:r>
            <a:r>
              <a:rPr lang="en-US" altLang="zh-CN" sz="1600" dirty="0"/>
              <a:t> </a:t>
            </a:r>
            <a:r>
              <a:rPr lang="en-US" altLang="zh-CN" sz="1600" dirty="0" err="1"/>
              <a:t>i,k</a:t>
            </a:r>
            <a:r>
              <a:rPr lang="en-US" altLang="zh-CN" sz="1600" dirty="0"/>
              <a:t>;</a:t>
            </a:r>
            <a:endParaRPr lang="zh-CN" altLang="zh-CN" sz="1600" dirty="0"/>
          </a:p>
          <a:p>
            <a:r>
              <a:rPr lang="en-US" altLang="zh-CN" sz="1600" dirty="0"/>
              <a:t>	visit(v);//</a:t>
            </a:r>
            <a:r>
              <a:rPr lang="zh-CN" altLang="zh-CN" sz="1600" dirty="0"/>
              <a:t>访问顶点</a:t>
            </a:r>
            <a:r>
              <a:rPr lang="en-US" altLang="zh-CN" sz="1600" dirty="0"/>
              <a:t>v </a:t>
            </a:r>
            <a:endParaRPr lang="zh-CN" altLang="zh-CN" sz="1600" dirty="0"/>
          </a:p>
          <a:p>
            <a:r>
              <a:rPr lang="en-US" altLang="zh-CN" sz="1600" dirty="0"/>
              <a:t>	visited[v]=1;</a:t>
            </a:r>
            <a:endParaRPr lang="zh-CN" altLang="zh-CN" sz="1600" dirty="0"/>
          </a:p>
          <a:p>
            <a:r>
              <a:rPr lang="en-US" altLang="zh-CN" sz="1600" dirty="0"/>
              <a:t>	k=0;</a:t>
            </a:r>
            <a:endParaRPr lang="zh-CN" altLang="zh-CN" sz="1600" dirty="0"/>
          </a:p>
          <a:p>
            <a:r>
              <a:rPr lang="en-US" altLang="zh-CN" sz="1600" dirty="0"/>
              <a:t>	for(i=0;i&lt;g-&gt;</a:t>
            </a:r>
            <a:r>
              <a:rPr lang="en-US" altLang="zh-CN" sz="1600" dirty="0" err="1"/>
              <a:t>data;i</a:t>
            </a:r>
            <a:r>
              <a:rPr lang="en-US" altLang="zh-CN" sz="1600" dirty="0"/>
              <a:t>++)//</a:t>
            </a:r>
            <a:r>
              <a:rPr lang="zh-CN" altLang="zh-CN" sz="1600" dirty="0"/>
              <a:t>找顶点</a:t>
            </a:r>
            <a:r>
              <a:rPr lang="en-US" altLang="zh-CN" sz="1600" dirty="0"/>
              <a:t>v</a:t>
            </a:r>
            <a:r>
              <a:rPr lang="zh-CN" altLang="zh-CN" sz="1600" dirty="0"/>
              <a:t>的尚未被访问的第一个邻接点 </a:t>
            </a:r>
          </a:p>
          <a:p>
            <a:r>
              <a:rPr lang="en-US" altLang="zh-CN" sz="1600" dirty="0"/>
              <a:t>	if(!visited[i]&amp;&amp;g-&gt;edges[v][i]==1)</a:t>
            </a:r>
            <a:endParaRPr lang="zh-CN" altLang="zh-CN" sz="1600" dirty="0"/>
          </a:p>
          <a:p>
            <a:r>
              <a:rPr lang="en-US" altLang="zh-CN" sz="1600" dirty="0"/>
              <a:t>	{</a:t>
            </a:r>
            <a:endParaRPr lang="zh-CN" altLang="zh-CN" sz="1600" dirty="0"/>
          </a:p>
          <a:p>
            <a:r>
              <a:rPr lang="en-US" altLang="zh-CN" sz="1600" dirty="0"/>
              <a:t>		k=i;</a:t>
            </a:r>
            <a:endParaRPr lang="zh-CN" altLang="zh-CN" sz="1600" dirty="0"/>
          </a:p>
          <a:p>
            <a:r>
              <a:rPr lang="en-US" altLang="zh-CN" sz="1600" dirty="0"/>
              <a:t>		break;</a:t>
            </a:r>
            <a:endParaRPr lang="zh-CN" altLang="zh-CN" sz="1600" dirty="0"/>
          </a:p>
          <a:p>
            <a:r>
              <a:rPr lang="en-US" altLang="zh-CN" sz="1600" dirty="0"/>
              <a:t>	</a:t>
            </a:r>
            <a:r>
              <a:rPr lang="en-US" altLang="zh-CN" sz="1600" dirty="0" smtClean="0"/>
              <a:t>}</a:t>
            </a:r>
            <a:endParaRPr lang="zh-CN" altLang="zh-CN" sz="1600" dirty="0"/>
          </a:p>
        </p:txBody>
      </p:sp>
    </p:spTree>
    <p:extLst>
      <p:ext uri="{BB962C8B-B14F-4D97-AF65-F5344CB8AC3E}">
        <p14:creationId xmlns:p14="http://schemas.microsoft.com/office/powerpoint/2010/main" val="2704002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7.3.1</a:t>
            </a:r>
            <a:r>
              <a:rPr lang="zh-CN" altLang="en-US" sz="1800" b="0" dirty="0" smtClean="0">
                <a:latin typeface="+mj-ea"/>
                <a:ea typeface="+mj-ea"/>
              </a:rPr>
              <a:t>深度优先遍历</a:t>
            </a:r>
            <a:endParaRPr lang="zh-CN" altLang="en-US" sz="1800" b="0" dirty="0">
              <a:latin typeface="+mj-ea"/>
              <a:ea typeface="+mj-ea"/>
            </a:endParaRPr>
          </a:p>
        </p:txBody>
      </p:sp>
      <p:sp>
        <p:nvSpPr>
          <p:cNvPr id="4" name="矩形 3"/>
          <p:cNvSpPr/>
          <p:nvPr/>
        </p:nvSpPr>
        <p:spPr>
          <a:xfrm>
            <a:off x="853929" y="1277464"/>
            <a:ext cx="7604271" cy="338554"/>
          </a:xfrm>
          <a:prstGeom prst="rect">
            <a:avLst/>
          </a:prstGeom>
        </p:spPr>
        <p:txBody>
          <a:bodyPr wrap="square">
            <a:spAutoFit/>
          </a:bodyPr>
          <a:lstStyle/>
          <a:p>
            <a:r>
              <a:rPr lang="zh-CN" altLang="zh-CN" sz="1600" dirty="0"/>
              <a:t>对采用邻接表存储结构的图进行深度优先遍历的算法</a:t>
            </a:r>
            <a:r>
              <a:rPr lang="zh-CN" altLang="zh-CN" sz="1600" dirty="0" smtClean="0"/>
              <a:t>如下</a:t>
            </a:r>
            <a:r>
              <a:rPr lang="zh-CN" altLang="en-US" sz="1600" dirty="0" smtClean="0"/>
              <a:t>：</a:t>
            </a:r>
            <a:endParaRPr lang="zh-CN" altLang="zh-CN" sz="1600" dirty="0"/>
          </a:p>
        </p:txBody>
      </p:sp>
      <p:sp>
        <p:nvSpPr>
          <p:cNvPr id="7" name="矩形 6"/>
          <p:cNvSpPr/>
          <p:nvPr/>
        </p:nvSpPr>
        <p:spPr>
          <a:xfrm>
            <a:off x="853929" y="1540932"/>
            <a:ext cx="7604271" cy="3293209"/>
          </a:xfrm>
          <a:prstGeom prst="rect">
            <a:avLst/>
          </a:prstGeom>
        </p:spPr>
        <p:txBody>
          <a:bodyPr wrap="square">
            <a:spAutoFit/>
          </a:bodyPr>
          <a:lstStyle/>
          <a:p>
            <a:r>
              <a:rPr lang="en-US" altLang="zh-CN" sz="1600" dirty="0" smtClean="0"/>
              <a:t>           do</a:t>
            </a:r>
            <a:endParaRPr lang="zh-CN" altLang="zh-CN" sz="1600" dirty="0"/>
          </a:p>
          <a:p>
            <a:r>
              <a:rPr lang="en-US" altLang="zh-CN" sz="1600" dirty="0" smtClean="0"/>
              <a:t>           {</a:t>
            </a:r>
            <a:endParaRPr lang="zh-CN" altLang="zh-CN" sz="1600" dirty="0"/>
          </a:p>
          <a:p>
            <a:r>
              <a:rPr lang="en-US" altLang="zh-CN" sz="1600" dirty="0"/>
              <a:t>		DFS(</a:t>
            </a:r>
            <a:r>
              <a:rPr lang="en-US" altLang="zh-CN" sz="1600" dirty="0" err="1"/>
              <a:t>g,k</a:t>
            </a:r>
            <a:r>
              <a:rPr lang="en-US" altLang="zh-CN" sz="1600" dirty="0"/>
              <a:t>);</a:t>
            </a:r>
            <a:endParaRPr lang="zh-CN" altLang="zh-CN" sz="1600" dirty="0"/>
          </a:p>
          <a:p>
            <a:r>
              <a:rPr lang="en-US" altLang="zh-CN" sz="1600" dirty="0"/>
              <a:t>		for(i=0;i&lt;g-&gt;</a:t>
            </a:r>
            <a:r>
              <a:rPr lang="en-US" altLang="zh-CN" sz="1600" dirty="0" err="1"/>
              <a:t>data;i</a:t>
            </a:r>
            <a:r>
              <a:rPr lang="en-US" altLang="zh-CN" sz="1600" dirty="0"/>
              <a:t>++)//</a:t>
            </a:r>
            <a:r>
              <a:rPr lang="zh-CN" altLang="zh-CN" sz="1600" dirty="0"/>
              <a:t>找顶点</a:t>
            </a:r>
            <a:r>
              <a:rPr lang="en-US" altLang="zh-CN" sz="1600" dirty="0"/>
              <a:t>v</a:t>
            </a:r>
            <a:r>
              <a:rPr lang="zh-CN" altLang="zh-CN" sz="1600" dirty="0"/>
              <a:t>的兄弟邻接点 </a:t>
            </a:r>
          </a:p>
          <a:p>
            <a:r>
              <a:rPr lang="en-US" altLang="zh-CN" sz="1600" dirty="0"/>
              <a:t>		if(!visited[i]&amp;&amp;g-&gt;edges[v][i]==1)</a:t>
            </a:r>
            <a:endParaRPr lang="zh-CN" altLang="zh-CN" sz="1600" dirty="0"/>
          </a:p>
          <a:p>
            <a:r>
              <a:rPr lang="en-US" altLang="zh-CN" sz="1600" dirty="0"/>
              <a:t>		{</a:t>
            </a:r>
            <a:endParaRPr lang="zh-CN" altLang="zh-CN" sz="1600" dirty="0"/>
          </a:p>
          <a:p>
            <a:r>
              <a:rPr lang="en-US" altLang="zh-CN" sz="1600" dirty="0"/>
              <a:t>			k=i;</a:t>
            </a:r>
            <a:endParaRPr lang="zh-CN" altLang="zh-CN" sz="1600" dirty="0"/>
          </a:p>
          <a:p>
            <a:r>
              <a:rPr lang="en-US" altLang="zh-CN" sz="1600" dirty="0"/>
              <a:t>			break;</a:t>
            </a:r>
            <a:endParaRPr lang="zh-CN" altLang="zh-CN" sz="1600" dirty="0"/>
          </a:p>
          <a:p>
            <a:r>
              <a:rPr lang="en-US" altLang="zh-CN" sz="1600" dirty="0"/>
              <a:t>		}</a:t>
            </a:r>
            <a:endParaRPr lang="zh-CN" altLang="zh-CN" sz="1600" dirty="0"/>
          </a:p>
          <a:p>
            <a:r>
              <a:rPr lang="en-US" altLang="zh-CN" sz="1600" dirty="0"/>
              <a:t>		else</a:t>
            </a:r>
            <a:endParaRPr lang="zh-CN" altLang="zh-CN" sz="1600" dirty="0"/>
          </a:p>
          <a:p>
            <a:r>
              <a:rPr lang="en-US" altLang="zh-CN" sz="1600" dirty="0"/>
              <a:t>		k=0;</a:t>
            </a:r>
            <a:endParaRPr lang="zh-CN" altLang="zh-CN" sz="1600" dirty="0"/>
          </a:p>
          <a:p>
            <a:r>
              <a:rPr lang="en-US" altLang="zh-CN" sz="1600" dirty="0"/>
              <a:t>	}	while(k&gt;0);</a:t>
            </a:r>
            <a:endParaRPr lang="zh-CN" altLang="zh-CN" sz="1600" dirty="0"/>
          </a:p>
          <a:p>
            <a:r>
              <a:rPr lang="en-US" altLang="zh-CN" sz="1600" dirty="0" smtClean="0"/>
              <a:t>}</a:t>
            </a:r>
            <a:r>
              <a:rPr lang="en-US" altLang="zh-CN" sz="1600" dirty="0"/>
              <a:t>	</a:t>
            </a:r>
            <a:endParaRPr lang="zh-CN" altLang="zh-CN" sz="1600" dirty="0"/>
          </a:p>
        </p:txBody>
      </p:sp>
    </p:spTree>
    <p:extLst>
      <p:ext uri="{BB962C8B-B14F-4D97-AF65-F5344CB8AC3E}">
        <p14:creationId xmlns:p14="http://schemas.microsoft.com/office/powerpoint/2010/main" val="191594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9" y="1416049"/>
            <a:ext cx="6782376" cy="2400657"/>
          </a:xfrm>
          <a:prstGeom prst="rect">
            <a:avLst/>
          </a:prstGeom>
        </p:spPr>
        <p:txBody>
          <a:bodyPr wrap="square">
            <a:spAutoFit/>
          </a:bodyPr>
          <a:lstStyle/>
          <a:p>
            <a:pPr marL="28575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掌握图的定义</a:t>
            </a:r>
            <a:r>
              <a:rPr lang="zh-CN" altLang="en-US" sz="2000" dirty="0">
                <a:solidFill>
                  <a:schemeClr val="tx1">
                    <a:lumMod val="50000"/>
                    <a:lumOff val="50000"/>
                  </a:schemeClr>
                </a:solidFill>
                <a:latin typeface="+mj-ea"/>
                <a:ea typeface="+mj-ea"/>
              </a:rPr>
              <a:t>。</a:t>
            </a:r>
          </a:p>
          <a:p>
            <a:pPr marL="28575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深刻理解图的各种存储结构</a:t>
            </a:r>
            <a:r>
              <a:rPr lang="zh-CN" altLang="en-US" sz="2000" dirty="0">
                <a:solidFill>
                  <a:schemeClr val="tx1">
                    <a:lumMod val="50000"/>
                    <a:lumOff val="50000"/>
                  </a:schemeClr>
                </a:solidFill>
                <a:latin typeface="+mj-ea"/>
                <a:ea typeface="+mj-ea"/>
              </a:rPr>
              <a:t>。</a:t>
            </a:r>
          </a:p>
          <a:p>
            <a:pPr marL="28575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掌握图的遍历方法</a:t>
            </a:r>
            <a:r>
              <a:rPr lang="zh-CN" altLang="en-US" sz="2000" dirty="0">
                <a:solidFill>
                  <a:schemeClr val="tx1">
                    <a:lumMod val="50000"/>
                    <a:lumOff val="50000"/>
                  </a:schemeClr>
                </a:solidFill>
                <a:latin typeface="+mj-ea"/>
                <a:ea typeface="+mj-ea"/>
              </a:rPr>
              <a:t>。</a:t>
            </a:r>
          </a:p>
          <a:p>
            <a:pPr marL="28575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掌握图的连通性及其应用</a:t>
            </a:r>
            <a:r>
              <a:rPr lang="zh-CN" altLang="en-US" sz="2000" dirty="0" smtClean="0">
                <a:solidFill>
                  <a:schemeClr val="tx1">
                    <a:lumMod val="50000"/>
                    <a:lumOff val="50000"/>
                  </a:schemeClr>
                </a:solidFill>
                <a:latin typeface="+mj-ea"/>
                <a:ea typeface="+mj-ea"/>
              </a:rPr>
              <a:t>。</a:t>
            </a:r>
            <a:endParaRPr lang="zh-CN" altLang="en-US" sz="2000" dirty="0">
              <a:solidFill>
                <a:schemeClr val="tx1">
                  <a:lumMod val="50000"/>
                  <a:lumOff val="50000"/>
                </a:schemeClr>
              </a:solidFill>
              <a:latin typeface="+mj-ea"/>
              <a:ea typeface="+mj-ea"/>
            </a:endParaRPr>
          </a:p>
          <a:p>
            <a:pPr>
              <a:lnSpc>
                <a:spcPct val="150000"/>
              </a:lnSpc>
            </a:pPr>
            <a:endParaRPr lang="zh-CN" altLang="en-US" sz="2000" dirty="0">
              <a:solidFill>
                <a:schemeClr val="tx1">
                  <a:lumMod val="50000"/>
                  <a:lumOff val="50000"/>
                </a:schemeClr>
              </a:solidFill>
              <a:latin typeface="+mj-ea"/>
              <a:ea typeface="+mj-ea"/>
            </a:endParaRPr>
          </a:p>
        </p:txBody>
      </p:sp>
      <p:sp>
        <p:nvSpPr>
          <p:cNvPr id="20"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学习目标</a:t>
            </a:r>
            <a:endParaRPr lang="zh-CN" altLang="en-US" sz="2000" b="1" dirty="0">
              <a:solidFill>
                <a:srgbClr val="2B3649"/>
              </a:solidFill>
              <a:latin typeface="+mj-ea"/>
              <a:ea typeface="+mj-ea"/>
              <a:cs typeface="+mn-ea"/>
              <a:sym typeface="+mn-lt"/>
            </a:endParaRP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smtClean="0">
                <a:solidFill>
                  <a:schemeClr val="bg1"/>
                </a:solidFill>
                <a:latin typeface="微软雅黑 Light" panose="020B0502040204020203" pitchFamily="34" charset="-122"/>
                <a:ea typeface="微软雅黑 Light" panose="020B0502040204020203" pitchFamily="34" charset="-122"/>
              </a:rPr>
              <a:t>4</a:t>
            </a:r>
            <a:r>
              <a:rPr lang="zh-CN" altLang="en-US" sz="1400" b="0" dirty="0" smtClean="0">
                <a:solidFill>
                  <a:schemeClr val="bg1"/>
                </a:solidFill>
                <a:latin typeface="微软雅黑 Light" panose="020B0502040204020203" pitchFamily="34" charset="-122"/>
                <a:ea typeface="微软雅黑 Light" panose="020B0502040204020203" pitchFamily="34" charset="-122"/>
              </a:rPr>
              <a:t> </a:t>
            </a:r>
            <a:endParaRPr lang="zh-CN" altLang="en-US" sz="1400" b="0" dirty="0">
              <a:solidFill>
                <a:schemeClr val="bg1"/>
              </a:solidFill>
              <a:latin typeface="微软雅黑 Light" panose="020B0502040204020203" pitchFamily="34" charset="-122"/>
              <a:ea typeface="微软雅黑 Light" panose="020B0502040204020203" pitchFamily="34" charset="-122"/>
            </a:endParaRP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7.3.2</a:t>
            </a:r>
            <a:r>
              <a:rPr lang="zh-CN" altLang="en-US" sz="1800" b="0" dirty="0" smtClean="0">
                <a:latin typeface="+mj-ea"/>
                <a:ea typeface="+mj-ea"/>
              </a:rPr>
              <a:t>广度优先遍历</a:t>
            </a:r>
            <a:endParaRPr lang="zh-CN" altLang="en-US" sz="1800" b="0" dirty="0">
              <a:latin typeface="+mj-ea"/>
              <a:ea typeface="+mj-ea"/>
            </a:endParaRPr>
          </a:p>
        </p:txBody>
      </p:sp>
      <p:sp>
        <p:nvSpPr>
          <p:cNvPr id="4" name="矩形 3"/>
          <p:cNvSpPr/>
          <p:nvPr/>
        </p:nvSpPr>
        <p:spPr>
          <a:xfrm>
            <a:off x="720579" y="1168649"/>
            <a:ext cx="7604271" cy="3785652"/>
          </a:xfrm>
          <a:prstGeom prst="rect">
            <a:avLst/>
          </a:prstGeom>
        </p:spPr>
        <p:txBody>
          <a:bodyPr wrap="square">
            <a:spAutoFit/>
          </a:bodyPr>
          <a:lstStyle/>
          <a:p>
            <a:pPr indent="266700" algn="just">
              <a:lnSpc>
                <a:spcPct val="150000"/>
              </a:lnSpc>
            </a:pPr>
            <a:r>
              <a:rPr lang="zh-CN" altLang="en-US" sz="1600" dirty="0">
                <a:solidFill>
                  <a:srgbClr val="080808"/>
                </a:solidFill>
                <a:latin typeface="楷体_GB2312" pitchFamily="49" charset="-122"/>
              </a:rPr>
              <a:t>广度优先遍历过程为：</a:t>
            </a:r>
          </a:p>
          <a:p>
            <a:pPr indent="266700" algn="just" eaLnBrk="0" hangingPunct="0">
              <a:lnSpc>
                <a:spcPct val="150000"/>
              </a:lnSpc>
            </a:pPr>
            <a:r>
              <a:rPr lang="zh-CN" altLang="en-US" sz="1600" dirty="0">
                <a:solidFill>
                  <a:srgbClr val="080808"/>
                </a:solidFill>
                <a:latin typeface="楷体_GB2312" pitchFamily="49" charset="-122"/>
              </a:rPr>
              <a:t>（1）访问初始顶点</a:t>
            </a:r>
            <a:r>
              <a:rPr lang="en-US" altLang="zh-CN" sz="1600" dirty="0">
                <a:solidFill>
                  <a:srgbClr val="080808"/>
                </a:solidFill>
                <a:latin typeface="楷体_GB2312" pitchFamily="49" charset="-122"/>
              </a:rPr>
              <a:t>v</a:t>
            </a:r>
            <a:r>
              <a:rPr lang="zh-CN" altLang="en-US" sz="1600" dirty="0">
                <a:solidFill>
                  <a:srgbClr val="080808"/>
                </a:solidFill>
                <a:latin typeface="楷体_GB2312" pitchFamily="49" charset="-122"/>
              </a:rPr>
              <a:t>并标记顶点</a:t>
            </a:r>
            <a:r>
              <a:rPr lang="en-US" altLang="zh-CN" sz="1600" dirty="0">
                <a:solidFill>
                  <a:srgbClr val="080808"/>
                </a:solidFill>
                <a:latin typeface="楷体_GB2312" pitchFamily="49" charset="-122"/>
              </a:rPr>
              <a:t>v</a:t>
            </a:r>
            <a:r>
              <a:rPr lang="zh-CN" altLang="en-US" sz="1600" dirty="0">
                <a:solidFill>
                  <a:srgbClr val="080808"/>
                </a:solidFill>
                <a:latin typeface="楷体_GB2312" pitchFamily="49" charset="-122"/>
              </a:rPr>
              <a:t>为已访问；</a:t>
            </a:r>
          </a:p>
          <a:p>
            <a:pPr indent="266700" algn="just" eaLnBrk="0" hangingPunct="0">
              <a:lnSpc>
                <a:spcPct val="150000"/>
              </a:lnSpc>
            </a:pPr>
            <a:r>
              <a:rPr lang="zh-CN" altLang="en-US" sz="1600" dirty="0">
                <a:solidFill>
                  <a:srgbClr val="080808"/>
                </a:solidFill>
                <a:latin typeface="楷体_GB2312" pitchFamily="49" charset="-122"/>
              </a:rPr>
              <a:t>（2）顶点</a:t>
            </a:r>
            <a:r>
              <a:rPr lang="en-US" altLang="zh-CN" sz="1600" dirty="0">
                <a:solidFill>
                  <a:srgbClr val="080808"/>
                </a:solidFill>
                <a:latin typeface="楷体_GB2312" pitchFamily="49" charset="-122"/>
              </a:rPr>
              <a:t>v</a:t>
            </a:r>
            <a:r>
              <a:rPr lang="zh-CN" altLang="en-US" sz="1600" dirty="0">
                <a:solidFill>
                  <a:srgbClr val="080808"/>
                </a:solidFill>
                <a:latin typeface="楷体_GB2312" pitchFamily="49" charset="-122"/>
              </a:rPr>
              <a:t>入队列；</a:t>
            </a:r>
          </a:p>
          <a:p>
            <a:pPr indent="266700" algn="just" eaLnBrk="0" hangingPunct="0">
              <a:lnSpc>
                <a:spcPct val="150000"/>
              </a:lnSpc>
            </a:pPr>
            <a:r>
              <a:rPr lang="zh-CN" altLang="en-US" sz="1600" dirty="0">
                <a:solidFill>
                  <a:srgbClr val="080808"/>
                </a:solidFill>
                <a:latin typeface="楷体_GB2312" pitchFamily="49" charset="-122"/>
              </a:rPr>
              <a:t>（3）当队列非空时则继续执行，否则算法结束；</a:t>
            </a:r>
          </a:p>
          <a:p>
            <a:pPr indent="266700" algn="just" eaLnBrk="0" hangingPunct="0">
              <a:lnSpc>
                <a:spcPct val="150000"/>
              </a:lnSpc>
            </a:pPr>
            <a:r>
              <a:rPr lang="zh-CN" altLang="en-US" sz="1600" dirty="0">
                <a:solidFill>
                  <a:srgbClr val="080808"/>
                </a:solidFill>
                <a:latin typeface="楷体_GB2312" pitchFamily="49" charset="-122"/>
              </a:rPr>
              <a:t>（4）出队列取得队头顶点</a:t>
            </a:r>
            <a:r>
              <a:rPr lang="en-US" altLang="zh-CN" sz="1600" dirty="0">
                <a:solidFill>
                  <a:srgbClr val="080808"/>
                </a:solidFill>
                <a:latin typeface="楷体_GB2312" pitchFamily="49" charset="-122"/>
              </a:rPr>
              <a:t>u；</a:t>
            </a:r>
          </a:p>
          <a:p>
            <a:pPr indent="266700" algn="just" eaLnBrk="0" hangingPunct="0">
              <a:lnSpc>
                <a:spcPct val="150000"/>
              </a:lnSpc>
            </a:pPr>
            <a:r>
              <a:rPr lang="en-US" altLang="zh-CN" sz="1600" dirty="0">
                <a:solidFill>
                  <a:srgbClr val="080808"/>
                </a:solidFill>
                <a:latin typeface="楷体_GB2312" pitchFamily="49" charset="-122"/>
              </a:rPr>
              <a:t>（5）</a:t>
            </a:r>
            <a:r>
              <a:rPr lang="zh-CN" altLang="en-US" sz="1600" dirty="0">
                <a:solidFill>
                  <a:srgbClr val="080808"/>
                </a:solidFill>
                <a:latin typeface="楷体_GB2312" pitchFamily="49" charset="-122"/>
              </a:rPr>
              <a:t>查找顶点</a:t>
            </a:r>
            <a:r>
              <a:rPr lang="en-US" altLang="zh-CN" sz="1600" dirty="0">
                <a:solidFill>
                  <a:srgbClr val="080808"/>
                </a:solidFill>
                <a:latin typeface="楷体_GB2312" pitchFamily="49" charset="-122"/>
              </a:rPr>
              <a:t>u</a:t>
            </a:r>
            <a:r>
              <a:rPr lang="zh-CN" altLang="en-US" sz="1600" dirty="0">
                <a:solidFill>
                  <a:srgbClr val="080808"/>
                </a:solidFill>
                <a:latin typeface="楷体_GB2312" pitchFamily="49" charset="-122"/>
              </a:rPr>
              <a:t>的第一个邻接顶点</a:t>
            </a:r>
            <a:r>
              <a:rPr lang="en-US" altLang="zh-CN" sz="1600" dirty="0">
                <a:solidFill>
                  <a:srgbClr val="080808"/>
                </a:solidFill>
                <a:latin typeface="楷体_GB2312" pitchFamily="49" charset="-122"/>
              </a:rPr>
              <a:t>w；</a:t>
            </a:r>
          </a:p>
          <a:p>
            <a:pPr indent="266700">
              <a:lnSpc>
                <a:spcPct val="150000"/>
              </a:lnSpc>
            </a:pPr>
            <a:r>
              <a:rPr lang="en-US" altLang="zh-CN" sz="1600" dirty="0">
                <a:solidFill>
                  <a:srgbClr val="080808"/>
                </a:solidFill>
              </a:rPr>
              <a:t>（6）</a:t>
            </a:r>
            <a:r>
              <a:rPr lang="zh-CN" altLang="en-US" sz="1600" dirty="0">
                <a:solidFill>
                  <a:srgbClr val="080808"/>
                </a:solidFill>
              </a:rPr>
              <a:t>若顶点</a:t>
            </a:r>
            <a:r>
              <a:rPr lang="en-US" altLang="zh-CN" sz="1600" dirty="0">
                <a:solidFill>
                  <a:srgbClr val="080808"/>
                </a:solidFill>
              </a:rPr>
              <a:t>u</a:t>
            </a:r>
            <a:r>
              <a:rPr lang="zh-CN" altLang="en-US" sz="1600" dirty="0">
                <a:solidFill>
                  <a:srgbClr val="080808"/>
                </a:solidFill>
              </a:rPr>
              <a:t>的邻接顶点</a:t>
            </a:r>
            <a:r>
              <a:rPr lang="en-US" altLang="zh-CN" sz="1600" dirty="0">
                <a:solidFill>
                  <a:srgbClr val="080808"/>
                </a:solidFill>
              </a:rPr>
              <a:t>w</a:t>
            </a:r>
            <a:r>
              <a:rPr lang="zh-CN" altLang="en-US" sz="1600" dirty="0">
                <a:solidFill>
                  <a:srgbClr val="080808"/>
                </a:solidFill>
              </a:rPr>
              <a:t>不存在，则转到步骤（3），否则循环执行：</a:t>
            </a:r>
            <a:endParaRPr lang="en-US" altLang="zh-CN" sz="1600" dirty="0">
              <a:solidFill>
                <a:srgbClr val="080808"/>
              </a:solidFill>
            </a:endParaRPr>
          </a:p>
          <a:p>
            <a:pPr indent="266700">
              <a:lnSpc>
                <a:spcPct val="150000"/>
              </a:lnSpc>
            </a:pPr>
            <a:r>
              <a:rPr lang="zh-CN" altLang="en-US" sz="1600" dirty="0">
                <a:solidFill>
                  <a:srgbClr val="080808"/>
                </a:solidFill>
              </a:rPr>
              <a:t>     （6.1）若顶点</a:t>
            </a:r>
            <a:r>
              <a:rPr lang="en-US" altLang="zh-CN" sz="1600" dirty="0">
                <a:solidFill>
                  <a:srgbClr val="080808"/>
                </a:solidFill>
              </a:rPr>
              <a:t>w</a:t>
            </a:r>
            <a:r>
              <a:rPr lang="zh-CN" altLang="en-US" sz="1600" dirty="0">
                <a:solidFill>
                  <a:srgbClr val="080808"/>
                </a:solidFill>
              </a:rPr>
              <a:t>尚未被访问则访问顶点</a:t>
            </a:r>
            <a:r>
              <a:rPr lang="en-US" altLang="zh-CN" sz="1600" dirty="0">
                <a:solidFill>
                  <a:srgbClr val="080808"/>
                </a:solidFill>
              </a:rPr>
              <a:t>w</a:t>
            </a:r>
            <a:r>
              <a:rPr lang="zh-CN" altLang="en-US" sz="1600" dirty="0">
                <a:solidFill>
                  <a:srgbClr val="080808"/>
                </a:solidFill>
              </a:rPr>
              <a:t>并标记顶点</a:t>
            </a:r>
            <a:r>
              <a:rPr lang="en-US" altLang="zh-CN" sz="1600" dirty="0">
                <a:solidFill>
                  <a:srgbClr val="080808"/>
                </a:solidFill>
              </a:rPr>
              <a:t>w</a:t>
            </a:r>
            <a:r>
              <a:rPr lang="zh-CN" altLang="en-US" sz="1600" dirty="0">
                <a:solidFill>
                  <a:srgbClr val="080808"/>
                </a:solidFill>
              </a:rPr>
              <a:t>为已访问；</a:t>
            </a:r>
          </a:p>
          <a:p>
            <a:pPr indent="266700">
              <a:lnSpc>
                <a:spcPct val="150000"/>
              </a:lnSpc>
            </a:pPr>
            <a:r>
              <a:rPr lang="zh-CN" altLang="en-US" sz="1600" dirty="0">
                <a:solidFill>
                  <a:srgbClr val="080808"/>
                </a:solidFill>
              </a:rPr>
              <a:t>     （6.2）顶点</a:t>
            </a:r>
            <a:r>
              <a:rPr lang="en-US" altLang="zh-CN" sz="1600" dirty="0">
                <a:solidFill>
                  <a:srgbClr val="080808"/>
                </a:solidFill>
              </a:rPr>
              <a:t>w</a:t>
            </a:r>
            <a:r>
              <a:rPr lang="zh-CN" altLang="en-US" sz="1600" dirty="0">
                <a:solidFill>
                  <a:srgbClr val="080808"/>
                </a:solidFill>
              </a:rPr>
              <a:t>入队列；</a:t>
            </a:r>
          </a:p>
          <a:p>
            <a:pPr indent="266700">
              <a:lnSpc>
                <a:spcPct val="150000"/>
              </a:lnSpc>
            </a:pPr>
            <a:r>
              <a:rPr lang="zh-CN" altLang="en-US" sz="1600" dirty="0">
                <a:solidFill>
                  <a:srgbClr val="080808"/>
                </a:solidFill>
              </a:rPr>
              <a:t>     （6.3）查找顶点</a:t>
            </a:r>
            <a:r>
              <a:rPr lang="en-US" altLang="zh-CN" sz="1600" dirty="0">
                <a:solidFill>
                  <a:srgbClr val="080808"/>
                </a:solidFill>
              </a:rPr>
              <a:t>u</a:t>
            </a:r>
            <a:r>
              <a:rPr lang="zh-CN" altLang="en-US" sz="1600" dirty="0">
                <a:solidFill>
                  <a:srgbClr val="080808"/>
                </a:solidFill>
              </a:rPr>
              <a:t>的</a:t>
            </a:r>
            <a:r>
              <a:rPr lang="en-US" altLang="zh-CN" sz="1600" dirty="0">
                <a:solidFill>
                  <a:srgbClr val="080808"/>
                </a:solidFill>
              </a:rPr>
              <a:t>w</a:t>
            </a:r>
            <a:r>
              <a:rPr lang="zh-CN" altLang="en-US" sz="1600" dirty="0">
                <a:solidFill>
                  <a:srgbClr val="080808"/>
                </a:solidFill>
              </a:rPr>
              <a:t>邻接顶点后的下一个邻接顶点</a:t>
            </a:r>
            <a:r>
              <a:rPr lang="en-US" altLang="zh-CN" sz="1600" dirty="0">
                <a:solidFill>
                  <a:srgbClr val="080808"/>
                </a:solidFill>
              </a:rPr>
              <a:t>w，</a:t>
            </a:r>
            <a:r>
              <a:rPr lang="zh-CN" altLang="en-US" sz="1600" dirty="0">
                <a:solidFill>
                  <a:srgbClr val="080808"/>
                </a:solidFill>
              </a:rPr>
              <a:t>转到步骤（6）。</a:t>
            </a:r>
            <a:endParaRPr lang="zh-CN" altLang="en-US" sz="1600" dirty="0"/>
          </a:p>
        </p:txBody>
      </p:sp>
    </p:spTree>
    <p:extLst>
      <p:ext uri="{BB962C8B-B14F-4D97-AF65-F5344CB8AC3E}">
        <p14:creationId xmlns:p14="http://schemas.microsoft.com/office/powerpoint/2010/main" val="336941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7.3.2</a:t>
            </a:r>
            <a:r>
              <a:rPr lang="zh-CN" altLang="en-US" sz="1800" b="0" dirty="0" smtClean="0">
                <a:latin typeface="+mj-ea"/>
                <a:ea typeface="+mj-ea"/>
              </a:rPr>
              <a:t>广度优先遍历</a:t>
            </a:r>
            <a:endParaRPr lang="zh-CN" altLang="en-US" sz="1800" b="0" dirty="0">
              <a:latin typeface="+mj-ea"/>
              <a:ea typeface="+mj-ea"/>
            </a:endParaRPr>
          </a:p>
        </p:txBody>
      </p:sp>
      <p:sp>
        <p:nvSpPr>
          <p:cNvPr id="4" name="矩形 3"/>
          <p:cNvSpPr/>
          <p:nvPr/>
        </p:nvSpPr>
        <p:spPr>
          <a:xfrm>
            <a:off x="720579" y="1168649"/>
            <a:ext cx="7604271" cy="792012"/>
          </a:xfrm>
          <a:prstGeom prst="rect">
            <a:avLst/>
          </a:prstGeom>
        </p:spPr>
        <p:txBody>
          <a:bodyPr wrap="square">
            <a:spAutoFit/>
          </a:bodyPr>
          <a:lstStyle/>
          <a:p>
            <a:pPr indent="457200">
              <a:lnSpc>
                <a:spcPct val="150000"/>
              </a:lnSpc>
            </a:pPr>
            <a:r>
              <a:rPr lang="zh-CN" altLang="en-US" sz="1600" dirty="0">
                <a:solidFill>
                  <a:srgbClr val="080808"/>
                </a:solidFill>
              </a:rPr>
              <a:t>图的广度优先遍历算法是一个分层搜索的过程，需要一个队列以保持访问过的顶点的顺序，以便按访问过的顶点的顺序来访问这些顶点的邻接顶点。</a:t>
            </a:r>
          </a:p>
        </p:txBody>
      </p:sp>
      <p:sp>
        <p:nvSpPr>
          <p:cNvPr id="5" name="矩形 4"/>
          <p:cNvSpPr/>
          <p:nvPr/>
        </p:nvSpPr>
        <p:spPr>
          <a:xfrm>
            <a:off x="720579" y="2102099"/>
            <a:ext cx="7604271" cy="1569660"/>
          </a:xfrm>
          <a:prstGeom prst="rect">
            <a:avLst/>
          </a:prstGeom>
        </p:spPr>
        <p:txBody>
          <a:bodyPr wrap="square">
            <a:spAutoFit/>
          </a:bodyPr>
          <a:lstStyle/>
          <a:p>
            <a:pPr indent="457200">
              <a:lnSpc>
                <a:spcPct val="150000"/>
              </a:lnSpc>
            </a:pPr>
            <a:r>
              <a:rPr lang="zh-CN" altLang="en-US" sz="1600" dirty="0">
                <a:solidFill>
                  <a:srgbClr val="080808"/>
                </a:solidFill>
              </a:rPr>
              <a:t>图的广度优先遍历算法是一个分层搜索的过程，需要一个队列以保持访问过的顶点的顺序，以便按访问过的顶点的顺序来访问这些顶点的邻接顶点</a:t>
            </a:r>
            <a:r>
              <a:rPr lang="zh-CN" altLang="en-US" sz="1600" dirty="0" smtClean="0">
                <a:solidFill>
                  <a:srgbClr val="080808"/>
                </a:solidFill>
              </a:rPr>
              <a:t>。对于图</a:t>
            </a:r>
            <a:r>
              <a:rPr lang="en-US" altLang="zh-CN" sz="1600" dirty="0" smtClean="0">
                <a:solidFill>
                  <a:srgbClr val="080808"/>
                </a:solidFill>
              </a:rPr>
              <a:t>7-16</a:t>
            </a:r>
            <a:r>
              <a:rPr lang="zh-CN" altLang="en-US" sz="1600" dirty="0"/>
              <a:t>所</a:t>
            </a:r>
            <a:r>
              <a:rPr lang="zh-CN" altLang="en-US" sz="1600" dirty="0" smtClean="0"/>
              <a:t>示的无向图，其</a:t>
            </a:r>
            <a:r>
              <a:rPr lang="zh-CN" altLang="zh-CN" sz="1600" dirty="0" smtClean="0"/>
              <a:t>广度</a:t>
            </a:r>
            <a:r>
              <a:rPr lang="zh-CN" altLang="zh-CN" sz="1600" dirty="0"/>
              <a:t>优先遍历的序列为：</a:t>
            </a:r>
            <a:r>
              <a:rPr lang="en-US" altLang="zh-CN" sz="1600" dirty="0"/>
              <a:t>v0-&gt;v1-&gt;v6-&gt;v2-&gt;v3-&gt;v4-&gt;v5</a:t>
            </a:r>
            <a:r>
              <a:rPr lang="zh-CN" altLang="zh-CN" sz="1600" dirty="0"/>
              <a:t>。</a:t>
            </a:r>
          </a:p>
          <a:p>
            <a:pPr indent="457200">
              <a:lnSpc>
                <a:spcPct val="150000"/>
              </a:lnSpc>
            </a:pPr>
            <a:endParaRPr lang="zh-CN" altLang="en-US" sz="1600" dirty="0">
              <a:solidFill>
                <a:srgbClr val="080808"/>
              </a:solidFill>
            </a:endParaRPr>
          </a:p>
        </p:txBody>
      </p:sp>
    </p:spTree>
    <p:extLst>
      <p:ext uri="{BB962C8B-B14F-4D97-AF65-F5344CB8AC3E}">
        <p14:creationId xmlns:p14="http://schemas.microsoft.com/office/powerpoint/2010/main" val="2750124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7.3.2</a:t>
            </a:r>
            <a:r>
              <a:rPr lang="zh-CN" altLang="en-US" sz="1800" b="0" dirty="0" smtClean="0">
                <a:latin typeface="+mj-ea"/>
                <a:ea typeface="+mj-ea"/>
              </a:rPr>
              <a:t>广度优先遍历</a:t>
            </a:r>
            <a:endParaRPr lang="zh-CN" altLang="en-US" sz="1800" b="0" dirty="0">
              <a:latin typeface="+mj-ea"/>
              <a:ea typeface="+mj-ea"/>
            </a:endParaRPr>
          </a:p>
        </p:txBody>
      </p:sp>
      <p:sp>
        <p:nvSpPr>
          <p:cNvPr id="5" name="矩形 4"/>
          <p:cNvSpPr/>
          <p:nvPr/>
        </p:nvSpPr>
        <p:spPr>
          <a:xfrm>
            <a:off x="720579" y="1317269"/>
            <a:ext cx="7604271" cy="3046988"/>
          </a:xfrm>
          <a:prstGeom prst="rect">
            <a:avLst/>
          </a:prstGeom>
        </p:spPr>
        <p:txBody>
          <a:bodyPr wrap="square">
            <a:spAutoFit/>
          </a:bodyPr>
          <a:lstStyle/>
          <a:p>
            <a:r>
              <a:rPr lang="zh-CN" altLang="en-US" sz="1600" dirty="0" smtClean="0"/>
              <a:t>广度优先遍历算法为：</a:t>
            </a:r>
            <a:endParaRPr lang="en-US" altLang="zh-CN" sz="1600" dirty="0" smtClean="0"/>
          </a:p>
          <a:p>
            <a:r>
              <a:rPr lang="en-US" altLang="zh-CN" sz="1600" dirty="0" err="1" smtClean="0"/>
              <a:t>int</a:t>
            </a:r>
            <a:r>
              <a:rPr lang="en-US" altLang="zh-CN" sz="1600" dirty="0" smtClean="0"/>
              <a:t> </a:t>
            </a:r>
            <a:r>
              <a:rPr lang="en-US" altLang="zh-CN" sz="1600" dirty="0"/>
              <a:t>visited[MAXSIZE];</a:t>
            </a:r>
            <a:endParaRPr lang="zh-CN" altLang="zh-CN" sz="1600" dirty="0"/>
          </a:p>
          <a:p>
            <a:r>
              <a:rPr lang="en-US" altLang="zh-CN" sz="1600" dirty="0"/>
              <a:t>void BFS(</a:t>
            </a:r>
            <a:r>
              <a:rPr lang="en-US" altLang="zh-CN" sz="1600" dirty="0" err="1"/>
              <a:t>dataNode</a:t>
            </a:r>
            <a:r>
              <a:rPr lang="en-US" altLang="zh-CN" sz="1600" dirty="0"/>
              <a:t> g[],</a:t>
            </a:r>
            <a:r>
              <a:rPr lang="en-US" altLang="zh-CN" sz="1600" dirty="0" err="1"/>
              <a:t>LQueue</a:t>
            </a:r>
            <a:r>
              <a:rPr lang="en-US" altLang="zh-CN" sz="1600" dirty="0"/>
              <a:t> *</a:t>
            </a:r>
            <a:r>
              <a:rPr lang="en-US" altLang="zh-CN" sz="1600" dirty="0" err="1"/>
              <a:t>Q,int</a:t>
            </a:r>
            <a:r>
              <a:rPr lang="en-US" altLang="zh-CN" sz="1600" dirty="0"/>
              <a:t> i)</a:t>
            </a:r>
            <a:endParaRPr lang="zh-CN" altLang="zh-CN" sz="1600" dirty="0"/>
          </a:p>
          <a:p>
            <a:r>
              <a:rPr lang="en-US" altLang="zh-CN" sz="1600" dirty="0"/>
              <a:t>{        //</a:t>
            </a:r>
            <a:r>
              <a:rPr lang="zh-CN" altLang="zh-CN" sz="1600" dirty="0"/>
              <a:t>广度优先遍历用邻接表存储的图，</a:t>
            </a:r>
            <a:r>
              <a:rPr lang="en-US" altLang="zh-CN" sz="1600" dirty="0"/>
              <a:t>g</a:t>
            </a:r>
            <a:r>
              <a:rPr lang="zh-CN" altLang="zh-CN" sz="1600" dirty="0"/>
              <a:t>为顶点表，</a:t>
            </a:r>
            <a:r>
              <a:rPr lang="en-US" altLang="zh-CN" sz="1600" dirty="0"/>
              <a:t>Q</a:t>
            </a:r>
            <a:r>
              <a:rPr lang="zh-CN" altLang="zh-CN" sz="1600" dirty="0"/>
              <a:t>为队指针 </a:t>
            </a:r>
          </a:p>
          <a:p>
            <a:r>
              <a:rPr lang="en-US" altLang="zh-CN" sz="1600" dirty="0"/>
              <a:t>	</a:t>
            </a:r>
            <a:r>
              <a:rPr lang="en-US" altLang="zh-CN" sz="1600" dirty="0" err="1"/>
              <a:t>int</a:t>
            </a:r>
            <a:r>
              <a:rPr lang="en-US" altLang="zh-CN" sz="1600" dirty="0"/>
              <a:t> j,*x=&amp;j;</a:t>
            </a:r>
            <a:endParaRPr lang="zh-CN" altLang="zh-CN" sz="1600" dirty="0"/>
          </a:p>
          <a:p>
            <a:r>
              <a:rPr lang="en-US" altLang="zh-CN" sz="1600" dirty="0"/>
              <a:t>	</a:t>
            </a:r>
            <a:r>
              <a:rPr lang="en-US" altLang="zh-CN" sz="1600" dirty="0" err="1"/>
              <a:t>EdgeNode</a:t>
            </a:r>
            <a:r>
              <a:rPr lang="en-US" altLang="zh-CN" sz="1600" dirty="0"/>
              <a:t> *p;</a:t>
            </a:r>
            <a:endParaRPr lang="zh-CN" altLang="zh-CN" sz="1600" dirty="0"/>
          </a:p>
          <a:p>
            <a:r>
              <a:rPr lang="en-US" altLang="zh-CN" sz="1600" dirty="0"/>
              <a:t>	</a:t>
            </a:r>
            <a:r>
              <a:rPr lang="en-US" altLang="zh-CN" sz="1600" dirty="0" err="1"/>
              <a:t>printf</a:t>
            </a:r>
            <a:r>
              <a:rPr lang="en-US" altLang="zh-CN" sz="1600" dirty="0"/>
              <a:t>("%4d",g[i].data);            //</a:t>
            </a:r>
            <a:r>
              <a:rPr lang="zh-CN" altLang="zh-CN" sz="1600" dirty="0"/>
              <a:t>输出顶点</a:t>
            </a:r>
            <a:r>
              <a:rPr lang="en-US" altLang="zh-CN" sz="1600" dirty="0"/>
              <a:t>i</a:t>
            </a:r>
            <a:r>
              <a:rPr lang="zh-CN" altLang="zh-CN" sz="1600" dirty="0"/>
              <a:t>的值 </a:t>
            </a:r>
          </a:p>
          <a:p>
            <a:r>
              <a:rPr lang="en-US" altLang="zh-CN" sz="1600" dirty="0"/>
              <a:t>	visited[i]=1;                       //</a:t>
            </a:r>
            <a:r>
              <a:rPr lang="zh-CN" altLang="zh-CN" sz="1600" dirty="0"/>
              <a:t>标志访问过的顶点</a:t>
            </a:r>
            <a:r>
              <a:rPr lang="en-US" altLang="zh-CN" sz="1600" dirty="0"/>
              <a:t>i </a:t>
            </a:r>
            <a:endParaRPr lang="zh-CN" altLang="zh-CN" sz="1600" dirty="0"/>
          </a:p>
          <a:p>
            <a:r>
              <a:rPr lang="en-US" altLang="zh-CN" sz="1600" dirty="0"/>
              <a:t>	</a:t>
            </a:r>
            <a:r>
              <a:rPr lang="en-US" altLang="zh-CN" sz="1600" dirty="0" err="1"/>
              <a:t>In_LQueue</a:t>
            </a:r>
            <a:r>
              <a:rPr lang="en-US" altLang="zh-CN" sz="1600" dirty="0"/>
              <a:t>(</a:t>
            </a:r>
            <a:r>
              <a:rPr lang="en-US" altLang="zh-CN" sz="1600" dirty="0" err="1"/>
              <a:t>Q,i</a:t>
            </a:r>
            <a:r>
              <a:rPr lang="en-US" altLang="zh-CN" sz="1600" dirty="0"/>
              <a:t>);                     //</a:t>
            </a:r>
            <a:r>
              <a:rPr lang="zh-CN" altLang="zh-CN" sz="1600" dirty="0"/>
              <a:t>顶点</a:t>
            </a:r>
            <a:r>
              <a:rPr lang="en-US" altLang="zh-CN" sz="1600" dirty="0"/>
              <a:t>i</a:t>
            </a:r>
            <a:r>
              <a:rPr lang="zh-CN" altLang="zh-CN" sz="1600" dirty="0"/>
              <a:t>入队 </a:t>
            </a:r>
          </a:p>
          <a:p>
            <a:r>
              <a:rPr lang="en-US" altLang="zh-CN" sz="1600" dirty="0"/>
              <a:t>	do</a:t>
            </a:r>
            <a:endParaRPr lang="zh-CN" altLang="zh-CN" sz="1600" dirty="0"/>
          </a:p>
          <a:p>
            <a:r>
              <a:rPr lang="en-US" altLang="zh-CN" sz="1600" dirty="0"/>
              <a:t>{</a:t>
            </a:r>
            <a:endParaRPr lang="zh-CN" altLang="zh-CN" sz="1600" dirty="0"/>
          </a:p>
          <a:p>
            <a:r>
              <a:rPr lang="en-US" altLang="zh-CN" sz="1600" dirty="0"/>
              <a:t>		</a:t>
            </a:r>
            <a:endParaRPr lang="zh-CN" altLang="zh-CN" sz="1600" dirty="0"/>
          </a:p>
        </p:txBody>
      </p:sp>
    </p:spTree>
    <p:extLst>
      <p:ext uri="{BB962C8B-B14F-4D97-AF65-F5344CB8AC3E}">
        <p14:creationId xmlns:p14="http://schemas.microsoft.com/office/powerpoint/2010/main" val="3941231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7.3</a:t>
            </a:r>
            <a:r>
              <a:rPr lang="zh-CN" altLang="en-US" sz="2000" dirty="0" smtClean="0">
                <a:latin typeface="+mj-ea"/>
                <a:ea typeface="+mj-ea"/>
              </a:rPr>
              <a:t>图的遍历</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7.3.2</a:t>
            </a:r>
            <a:r>
              <a:rPr lang="zh-CN" altLang="en-US" sz="1800" b="0" dirty="0" smtClean="0">
                <a:latin typeface="+mj-ea"/>
                <a:ea typeface="+mj-ea"/>
              </a:rPr>
              <a:t>广度优先遍历</a:t>
            </a:r>
            <a:endParaRPr lang="zh-CN" altLang="en-US" sz="1800" b="0" dirty="0">
              <a:latin typeface="+mj-ea"/>
              <a:ea typeface="+mj-ea"/>
            </a:endParaRPr>
          </a:p>
        </p:txBody>
      </p:sp>
      <p:sp>
        <p:nvSpPr>
          <p:cNvPr id="5" name="矩形 4"/>
          <p:cNvSpPr/>
          <p:nvPr/>
        </p:nvSpPr>
        <p:spPr>
          <a:xfrm>
            <a:off x="720579" y="1317269"/>
            <a:ext cx="7604271" cy="3539430"/>
          </a:xfrm>
          <a:prstGeom prst="rect">
            <a:avLst/>
          </a:prstGeom>
        </p:spPr>
        <p:txBody>
          <a:bodyPr wrap="square">
            <a:spAutoFit/>
          </a:bodyPr>
          <a:lstStyle/>
          <a:p>
            <a:r>
              <a:rPr lang="en-US" altLang="zh-CN" sz="1600" dirty="0"/>
              <a:t>		</a:t>
            </a:r>
            <a:r>
              <a:rPr lang="en-US" altLang="zh-CN" sz="1600" dirty="0" err="1"/>
              <a:t>Out_LQueue</a:t>
            </a:r>
            <a:r>
              <a:rPr lang="en-US" altLang="zh-CN" sz="1600" dirty="0"/>
              <a:t>(</a:t>
            </a:r>
            <a:r>
              <a:rPr lang="en-US" altLang="zh-CN" sz="1600" dirty="0" err="1"/>
              <a:t>Q,x</a:t>
            </a:r>
            <a:r>
              <a:rPr lang="en-US" altLang="zh-CN" sz="1600" dirty="0"/>
              <a:t>);                //</a:t>
            </a:r>
            <a:r>
              <a:rPr lang="zh-CN" altLang="zh-CN" sz="1600" dirty="0"/>
              <a:t>队头顶点出队，并送给</a:t>
            </a:r>
            <a:r>
              <a:rPr lang="en-US" altLang="zh-CN" sz="1600" dirty="0"/>
              <a:t>j </a:t>
            </a:r>
            <a:endParaRPr lang="zh-CN" altLang="zh-CN" sz="1600" dirty="0"/>
          </a:p>
          <a:p>
            <a:r>
              <a:rPr lang="en-US" altLang="zh-CN" sz="1600" dirty="0"/>
              <a:t>		p=g[j].</a:t>
            </a:r>
            <a:r>
              <a:rPr lang="en-US" altLang="zh-CN" sz="1600" dirty="0" err="1"/>
              <a:t>firstedge</a:t>
            </a:r>
            <a:r>
              <a:rPr lang="en-US" altLang="zh-CN" sz="1600" dirty="0"/>
              <a:t>;     //</a:t>
            </a:r>
            <a:r>
              <a:rPr lang="zh-CN" altLang="zh-CN" sz="1600" dirty="0"/>
              <a:t>查找顶点</a:t>
            </a:r>
            <a:r>
              <a:rPr lang="en-US" altLang="zh-CN" sz="1600" dirty="0"/>
              <a:t>j</a:t>
            </a:r>
            <a:r>
              <a:rPr lang="zh-CN" altLang="zh-CN" sz="1600" dirty="0"/>
              <a:t>邻接表的第一个邻接边结点 </a:t>
            </a:r>
          </a:p>
          <a:p>
            <a:r>
              <a:rPr lang="en-US" altLang="zh-CN" sz="1600" dirty="0"/>
              <a:t>		while(p!=NULL)</a:t>
            </a:r>
            <a:endParaRPr lang="zh-CN" altLang="zh-CN" sz="1600" dirty="0"/>
          </a:p>
          <a:p>
            <a:r>
              <a:rPr lang="en-US" altLang="zh-CN" sz="1600" dirty="0"/>
              <a:t>		{</a:t>
            </a:r>
            <a:endParaRPr lang="zh-CN" altLang="zh-CN" sz="1600" dirty="0"/>
          </a:p>
          <a:p>
            <a:r>
              <a:rPr lang="en-US" altLang="zh-CN" sz="1600" dirty="0"/>
              <a:t>			if(!visited[p-&gt;</a:t>
            </a:r>
            <a:r>
              <a:rPr lang="en-US" altLang="zh-CN" sz="1600" dirty="0" err="1"/>
              <a:t>adjvex</a:t>
            </a:r>
            <a:r>
              <a:rPr lang="en-US" altLang="zh-CN" sz="1600" dirty="0"/>
              <a:t>])     //</a:t>
            </a:r>
            <a:r>
              <a:rPr lang="zh-CN" altLang="zh-CN" sz="1600" dirty="0"/>
              <a:t>若该边结点未被访问过 </a:t>
            </a:r>
          </a:p>
          <a:p>
            <a:r>
              <a:rPr lang="en-US" altLang="zh-CN" sz="1600" dirty="0"/>
              <a:t>			{</a:t>
            </a:r>
            <a:endParaRPr lang="zh-CN" altLang="zh-CN" sz="1600" dirty="0"/>
          </a:p>
          <a:p>
            <a:r>
              <a:rPr lang="en-US" altLang="zh-CN" sz="1600" dirty="0"/>
              <a:t>				</a:t>
            </a:r>
            <a:r>
              <a:rPr lang="en-US" altLang="zh-CN" sz="1600" dirty="0" err="1"/>
              <a:t>printf</a:t>
            </a:r>
            <a:r>
              <a:rPr lang="en-US" altLang="zh-CN" sz="1600" dirty="0"/>
              <a:t>("%4d",g[p-&gt;</a:t>
            </a:r>
            <a:r>
              <a:rPr lang="en-US" altLang="zh-CN" sz="1600" dirty="0" err="1"/>
              <a:t>adjvex</a:t>
            </a:r>
            <a:r>
              <a:rPr lang="en-US" altLang="zh-CN" sz="1600" dirty="0"/>
              <a:t>].data);//</a:t>
            </a:r>
            <a:r>
              <a:rPr lang="zh-CN" altLang="zh-CN" sz="1600" dirty="0"/>
              <a:t>输出邻接边顶点的值 </a:t>
            </a:r>
          </a:p>
          <a:p>
            <a:r>
              <a:rPr lang="en-US" altLang="zh-CN" sz="1600" dirty="0"/>
              <a:t>				visited[p-&gt;</a:t>
            </a:r>
            <a:r>
              <a:rPr lang="en-US" altLang="zh-CN" sz="1600" dirty="0" err="1"/>
              <a:t>adjvex</a:t>
            </a:r>
            <a:r>
              <a:rPr lang="en-US" altLang="zh-CN" sz="1600" dirty="0"/>
              <a:t>]=1;           //</a:t>
            </a:r>
            <a:r>
              <a:rPr lang="zh-CN" altLang="zh-CN" sz="1600" dirty="0"/>
              <a:t>标记该结点 </a:t>
            </a:r>
          </a:p>
          <a:p>
            <a:r>
              <a:rPr lang="en-US" altLang="zh-CN" sz="1600" dirty="0"/>
              <a:t>				</a:t>
            </a:r>
            <a:r>
              <a:rPr lang="en-US" altLang="zh-CN" sz="1600" dirty="0" err="1"/>
              <a:t>In_LQueue</a:t>
            </a:r>
            <a:r>
              <a:rPr lang="en-US" altLang="zh-CN" sz="1600" dirty="0"/>
              <a:t>(</a:t>
            </a:r>
            <a:r>
              <a:rPr lang="en-US" altLang="zh-CN" sz="1600" dirty="0" err="1"/>
              <a:t>Q,p</a:t>
            </a:r>
            <a:r>
              <a:rPr lang="en-US" altLang="zh-CN" sz="1600" dirty="0"/>
              <a:t>-&gt;</a:t>
            </a:r>
            <a:r>
              <a:rPr lang="en-US" altLang="zh-CN" sz="1600" dirty="0" err="1"/>
              <a:t>adjvex</a:t>
            </a:r>
            <a:r>
              <a:rPr lang="en-US" altLang="zh-CN" sz="1600" dirty="0"/>
              <a:t>);        //</a:t>
            </a:r>
            <a:r>
              <a:rPr lang="zh-CN" altLang="zh-CN" sz="1600" dirty="0"/>
              <a:t>将该邻接边结点入队 </a:t>
            </a:r>
          </a:p>
          <a:p>
            <a:r>
              <a:rPr lang="en-US" altLang="zh-CN" sz="1600" dirty="0"/>
              <a:t>			}</a:t>
            </a:r>
            <a:endParaRPr lang="zh-CN" altLang="zh-CN" sz="1600" dirty="0"/>
          </a:p>
          <a:p>
            <a:r>
              <a:rPr lang="en-US" altLang="zh-CN" sz="1600" dirty="0"/>
              <a:t>			p=p-&gt;next;              //</a:t>
            </a:r>
            <a:r>
              <a:rPr lang="zh-CN" altLang="zh-CN" sz="1600" dirty="0"/>
              <a:t>继续查找</a:t>
            </a:r>
            <a:r>
              <a:rPr lang="en-US" altLang="zh-CN" sz="1600" dirty="0"/>
              <a:t>j</a:t>
            </a:r>
            <a:r>
              <a:rPr lang="zh-CN" altLang="zh-CN" sz="1600" dirty="0"/>
              <a:t>的下一个邻接边结点 </a:t>
            </a:r>
          </a:p>
          <a:p>
            <a:r>
              <a:rPr lang="en-US" altLang="zh-CN" sz="1600" dirty="0"/>
              <a:t>		}</a:t>
            </a:r>
            <a:endParaRPr lang="zh-CN" altLang="zh-CN" sz="1600" dirty="0"/>
          </a:p>
          <a:p>
            <a:r>
              <a:rPr lang="en-US" altLang="zh-CN" sz="1600" dirty="0"/>
              <a:t>	} while(!</a:t>
            </a:r>
            <a:r>
              <a:rPr lang="en-US" altLang="zh-CN" sz="1600" dirty="0" err="1"/>
              <a:t>Empty_LQueue</a:t>
            </a:r>
            <a:r>
              <a:rPr lang="en-US" altLang="zh-CN" sz="1600" dirty="0"/>
              <a:t>(Q));            //</a:t>
            </a:r>
            <a:r>
              <a:rPr lang="zh-CN" altLang="zh-CN" sz="1600" dirty="0"/>
              <a:t>队为非空时 </a:t>
            </a:r>
          </a:p>
          <a:p>
            <a:r>
              <a:rPr lang="en-US" altLang="zh-CN" sz="1600" dirty="0"/>
              <a:t>}</a:t>
            </a:r>
            <a:endParaRPr lang="zh-CN" altLang="zh-CN" sz="1600" dirty="0"/>
          </a:p>
        </p:txBody>
      </p:sp>
    </p:spTree>
    <p:extLst>
      <p:ext uri="{BB962C8B-B14F-4D97-AF65-F5344CB8AC3E}">
        <p14:creationId xmlns:p14="http://schemas.microsoft.com/office/powerpoint/2010/main" val="3764620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66774" y="1465791"/>
            <a:ext cx="7496175" cy="830997"/>
          </a:xfrm>
          <a:prstGeom prst="rect">
            <a:avLst/>
          </a:prstGeom>
        </p:spPr>
        <p:txBody>
          <a:bodyPr wrap="square">
            <a:spAutoFit/>
          </a:bodyPr>
          <a:lstStyle/>
          <a:p>
            <a:pPr indent="457200">
              <a:lnSpc>
                <a:spcPct val="150000"/>
              </a:lnSpc>
            </a:pPr>
            <a:r>
              <a:rPr lang="zh-CN" altLang="en-US" sz="1600" dirty="0" smtClean="0">
                <a:solidFill>
                  <a:srgbClr val="080808"/>
                </a:solidFill>
              </a:rPr>
              <a:t>一</a:t>
            </a:r>
            <a:r>
              <a:rPr lang="zh-CN" altLang="en-US" sz="1600" dirty="0">
                <a:solidFill>
                  <a:srgbClr val="080808"/>
                </a:solidFill>
              </a:rPr>
              <a:t>个有</a:t>
            </a:r>
            <a:r>
              <a:rPr lang="en-US" altLang="zh-CN" sz="1600" dirty="0">
                <a:solidFill>
                  <a:srgbClr val="080808"/>
                </a:solidFill>
              </a:rPr>
              <a:t>n</a:t>
            </a:r>
            <a:r>
              <a:rPr lang="zh-CN" altLang="en-US" sz="1600" dirty="0">
                <a:solidFill>
                  <a:srgbClr val="080808"/>
                </a:solidFill>
              </a:rPr>
              <a:t>个顶点的连通图的生成树是原图的极小连通子图，它包含原图中的所有</a:t>
            </a:r>
            <a:r>
              <a:rPr lang="en-US" altLang="zh-CN" sz="1600" dirty="0">
                <a:solidFill>
                  <a:srgbClr val="080808"/>
                </a:solidFill>
              </a:rPr>
              <a:t>n</a:t>
            </a:r>
            <a:r>
              <a:rPr lang="zh-CN" altLang="en-US" sz="1600" dirty="0">
                <a:solidFill>
                  <a:srgbClr val="080808"/>
                </a:solidFill>
              </a:rPr>
              <a:t>个顶点，并且有保持图连通的最少的</a:t>
            </a:r>
            <a:r>
              <a:rPr lang="zh-CN" altLang="en-US" sz="1600" dirty="0" smtClean="0">
                <a:solidFill>
                  <a:srgbClr val="080808"/>
                </a:solidFill>
              </a:rPr>
              <a:t>边。</a:t>
            </a:r>
            <a:endParaRPr lang="zh-CN" altLang="en-US" sz="1600" dirty="0">
              <a:solidFill>
                <a:srgbClr val="080808"/>
              </a:solidFill>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smtClean="0">
                <a:latin typeface="+mj-ea"/>
                <a:ea typeface="+mj-ea"/>
              </a:rPr>
              <a:t>1.</a:t>
            </a:r>
            <a:r>
              <a:rPr lang="zh-CN" altLang="en-US" sz="1600" b="0" dirty="0" smtClean="0">
                <a:latin typeface="+mj-ea"/>
                <a:ea typeface="+mj-ea"/>
              </a:rPr>
              <a:t>生成树</a:t>
            </a:r>
            <a:endParaRPr lang="zh-CN" altLang="en-US" sz="1600" b="0" dirty="0">
              <a:latin typeface="+mj-ea"/>
              <a:ea typeface="+mj-ea"/>
            </a:endParaRPr>
          </a:p>
        </p:txBody>
      </p:sp>
      <p:sp>
        <p:nvSpPr>
          <p:cNvPr id="7" name="矩形 6"/>
          <p:cNvSpPr/>
          <p:nvPr/>
        </p:nvSpPr>
        <p:spPr>
          <a:xfrm>
            <a:off x="866774" y="2246137"/>
            <a:ext cx="7600951" cy="2308324"/>
          </a:xfrm>
          <a:prstGeom prst="rect">
            <a:avLst/>
          </a:prstGeom>
        </p:spPr>
        <p:txBody>
          <a:bodyPr wrap="square">
            <a:spAutoFit/>
          </a:bodyPr>
          <a:lstStyle/>
          <a:p>
            <a:pPr>
              <a:lnSpc>
                <a:spcPct val="150000"/>
              </a:lnSpc>
            </a:pPr>
            <a:r>
              <a:rPr lang="zh-CN" altLang="en-US" dirty="0">
                <a:solidFill>
                  <a:srgbClr val="080808"/>
                </a:solidFill>
                <a:latin typeface="楷体_GB2312" pitchFamily="49" charset="-122"/>
              </a:rPr>
              <a:t>（</a:t>
            </a:r>
            <a:r>
              <a:rPr lang="zh-CN" altLang="en-US" sz="1600" dirty="0">
                <a:solidFill>
                  <a:srgbClr val="080808"/>
                </a:solidFill>
              </a:rPr>
              <a:t>1）若在生成树中删除一条边就会使该生成树因变成非连通图而不再满足生成树的定义；</a:t>
            </a:r>
          </a:p>
          <a:p>
            <a:pPr>
              <a:lnSpc>
                <a:spcPct val="150000"/>
              </a:lnSpc>
            </a:pPr>
            <a:r>
              <a:rPr lang="zh-CN" altLang="en-US" sz="1600" dirty="0">
                <a:solidFill>
                  <a:srgbClr val="080808"/>
                </a:solidFill>
              </a:rPr>
              <a:t>（2）若在生成树中增加一条边就会使该生成树中因存在回路而不再满足生成树的定义；</a:t>
            </a:r>
          </a:p>
          <a:p>
            <a:pPr>
              <a:lnSpc>
                <a:spcPct val="150000"/>
              </a:lnSpc>
            </a:pPr>
            <a:r>
              <a:rPr lang="zh-CN" altLang="en-US" sz="1600" dirty="0">
                <a:solidFill>
                  <a:srgbClr val="080808"/>
                </a:solidFill>
              </a:rPr>
              <a:t>（3）一个连通图的生成树可能有许多；</a:t>
            </a:r>
          </a:p>
          <a:p>
            <a:pPr>
              <a:lnSpc>
                <a:spcPct val="150000"/>
              </a:lnSpc>
            </a:pPr>
            <a:r>
              <a:rPr lang="zh-CN" altLang="en-US" sz="1600" dirty="0">
                <a:solidFill>
                  <a:srgbClr val="080808"/>
                </a:solidFill>
              </a:rPr>
              <a:t>（4）有</a:t>
            </a:r>
            <a:r>
              <a:rPr lang="en-US" altLang="zh-CN" sz="1600" dirty="0">
                <a:solidFill>
                  <a:srgbClr val="080808"/>
                </a:solidFill>
              </a:rPr>
              <a:t>n</a:t>
            </a:r>
            <a:r>
              <a:rPr lang="zh-CN" altLang="en-US" sz="1600" dirty="0">
                <a:solidFill>
                  <a:srgbClr val="080808"/>
                </a:solidFill>
              </a:rPr>
              <a:t>个顶点的无向连通图，无论它的生成树的形状如何，一定有且只有</a:t>
            </a:r>
            <a:r>
              <a:rPr lang="en-US" altLang="zh-CN" sz="1600" dirty="0">
                <a:solidFill>
                  <a:srgbClr val="080808"/>
                </a:solidFill>
              </a:rPr>
              <a:t>n-1</a:t>
            </a:r>
            <a:r>
              <a:rPr lang="zh-CN" altLang="en-US" sz="1600" dirty="0">
                <a:solidFill>
                  <a:srgbClr val="080808"/>
                </a:solidFill>
              </a:rPr>
              <a:t>条边。 </a:t>
            </a:r>
          </a:p>
        </p:txBody>
      </p:sp>
    </p:spTree>
    <p:extLst>
      <p:ext uri="{BB962C8B-B14F-4D97-AF65-F5344CB8AC3E}">
        <p14:creationId xmlns:p14="http://schemas.microsoft.com/office/powerpoint/2010/main" val="402569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4" name="矩形 3"/>
          <p:cNvSpPr/>
          <p:nvPr/>
        </p:nvSpPr>
        <p:spPr>
          <a:xfrm>
            <a:off x="866773" y="1304980"/>
            <a:ext cx="7496175" cy="830997"/>
          </a:xfrm>
          <a:prstGeom prst="rect">
            <a:avLst/>
          </a:prstGeom>
        </p:spPr>
        <p:txBody>
          <a:bodyPr wrap="square">
            <a:spAutoFit/>
          </a:bodyPr>
          <a:lstStyle/>
          <a:p>
            <a:pPr indent="457200">
              <a:lnSpc>
                <a:spcPct val="150000"/>
              </a:lnSpc>
            </a:pPr>
            <a:r>
              <a:rPr lang="zh-CN" altLang="zh-CN" sz="1600" dirty="0"/>
              <a:t>无向图</a:t>
            </a:r>
            <a:r>
              <a:rPr lang="en-US" altLang="zh-CN" sz="1600" dirty="0" smtClean="0"/>
              <a:t>7-16</a:t>
            </a:r>
            <a:r>
              <a:rPr lang="zh-CN" altLang="zh-CN" sz="1600" dirty="0" smtClean="0"/>
              <a:t>的</a:t>
            </a:r>
            <a:r>
              <a:rPr lang="zh-CN" altLang="zh-CN" sz="1600" dirty="0"/>
              <a:t>深度优先生成树和广度优先生成树如图</a:t>
            </a:r>
            <a:r>
              <a:rPr lang="en-US" altLang="zh-CN" sz="1600" dirty="0" smtClean="0"/>
              <a:t>7-17</a:t>
            </a:r>
            <a:r>
              <a:rPr lang="zh-CN" altLang="zh-CN" sz="1600" dirty="0" smtClean="0"/>
              <a:t>所</a:t>
            </a:r>
            <a:r>
              <a:rPr lang="zh-CN" altLang="zh-CN" sz="1600" dirty="0"/>
              <a:t>示</a:t>
            </a:r>
          </a:p>
          <a:p>
            <a:pPr indent="457200">
              <a:lnSpc>
                <a:spcPct val="150000"/>
              </a:lnSpc>
            </a:pPr>
            <a:endParaRPr lang="zh-CN" altLang="en-US" sz="1600" dirty="0">
              <a:solidFill>
                <a:srgbClr val="080808"/>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810" y="1847850"/>
            <a:ext cx="471487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35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66771" y="1529233"/>
            <a:ext cx="7496175" cy="786049"/>
          </a:xfrm>
          <a:prstGeom prst="rect">
            <a:avLst/>
          </a:prstGeom>
        </p:spPr>
        <p:txBody>
          <a:bodyPr wrap="square">
            <a:spAutoFit/>
          </a:bodyPr>
          <a:lstStyle/>
          <a:p>
            <a:pPr indent="457200">
              <a:lnSpc>
                <a:spcPct val="150000"/>
              </a:lnSpc>
              <a:spcBef>
                <a:spcPct val="50000"/>
              </a:spcBef>
            </a:pPr>
            <a:r>
              <a:rPr lang="zh-CN" altLang="en-US" sz="1600" dirty="0">
                <a:solidFill>
                  <a:srgbClr val="080808"/>
                </a:solidFill>
                <a:latin typeface="楷体_GB2312" pitchFamily="49" charset="-122"/>
              </a:rPr>
              <a:t>如果无向连通图是一个带权图，</a:t>
            </a:r>
            <a:r>
              <a:rPr lang="zh-CN" altLang="en-US" sz="1600" dirty="0">
                <a:latin typeface="楷体_GB2312" pitchFamily="49" charset="-122"/>
              </a:rPr>
              <a:t>那么它的所有生成树中必有一棵边的权值总和最小的生成树，我们称这棵生成树为最小代价生成树</a:t>
            </a:r>
            <a:r>
              <a:rPr lang="zh-CN" altLang="en-US" sz="1600" dirty="0">
                <a:solidFill>
                  <a:srgbClr val="080808"/>
                </a:solidFill>
                <a:latin typeface="楷体_GB2312" pitchFamily="49" charset="-122"/>
              </a:rPr>
              <a:t>，简称</a:t>
            </a:r>
            <a:r>
              <a:rPr lang="zh-CN" altLang="en-US" sz="1600" dirty="0">
                <a:latin typeface="楷体_GB2312" pitchFamily="49" charset="-122"/>
              </a:rPr>
              <a:t>最小生成树。 </a:t>
            </a: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sp>
        <p:nvSpPr>
          <p:cNvPr id="7" name="矩形 6"/>
          <p:cNvSpPr/>
          <p:nvPr/>
        </p:nvSpPr>
        <p:spPr>
          <a:xfrm>
            <a:off x="814382" y="2239082"/>
            <a:ext cx="7600951" cy="2308324"/>
          </a:xfrm>
          <a:prstGeom prst="rect">
            <a:avLst/>
          </a:prstGeom>
        </p:spPr>
        <p:txBody>
          <a:bodyPr wrap="square">
            <a:spAutoFit/>
          </a:bodyPr>
          <a:lstStyle/>
          <a:p>
            <a:pPr indent="457200" algn="just">
              <a:lnSpc>
                <a:spcPct val="150000"/>
              </a:lnSpc>
              <a:spcBef>
                <a:spcPct val="50000"/>
              </a:spcBef>
            </a:pPr>
            <a:r>
              <a:rPr lang="zh-CN" altLang="en-US" sz="1600" dirty="0">
                <a:solidFill>
                  <a:srgbClr val="080808"/>
                </a:solidFill>
                <a:latin typeface="+mn-ea"/>
              </a:rPr>
              <a:t>构造有</a:t>
            </a:r>
            <a:r>
              <a:rPr lang="en-US" altLang="zh-CN" sz="1600" dirty="0">
                <a:solidFill>
                  <a:srgbClr val="080808"/>
                </a:solidFill>
                <a:latin typeface="+mn-ea"/>
              </a:rPr>
              <a:t>n</a:t>
            </a:r>
            <a:r>
              <a:rPr lang="zh-CN" altLang="en-US" sz="1600" dirty="0">
                <a:solidFill>
                  <a:srgbClr val="080808"/>
                </a:solidFill>
                <a:latin typeface="+mn-ea"/>
              </a:rPr>
              <a:t>个顶点的无向连通带权图的最小生成树必须满足以下三条：</a:t>
            </a:r>
          </a:p>
          <a:p>
            <a:pPr indent="457200" algn="just">
              <a:lnSpc>
                <a:spcPct val="150000"/>
              </a:lnSpc>
              <a:spcBef>
                <a:spcPct val="50000"/>
              </a:spcBef>
            </a:pPr>
            <a:r>
              <a:rPr lang="zh-CN" altLang="en-US" sz="1600" dirty="0">
                <a:solidFill>
                  <a:srgbClr val="080808"/>
                </a:solidFill>
                <a:latin typeface="+mn-ea"/>
              </a:rPr>
              <a:t>（1）构造的最小生成树必须包括</a:t>
            </a:r>
            <a:r>
              <a:rPr lang="en-US" altLang="zh-CN" sz="1600" dirty="0">
                <a:solidFill>
                  <a:srgbClr val="080808"/>
                </a:solidFill>
                <a:latin typeface="+mn-ea"/>
              </a:rPr>
              <a:t>n</a:t>
            </a:r>
            <a:r>
              <a:rPr lang="zh-CN" altLang="en-US" sz="1600" dirty="0">
                <a:solidFill>
                  <a:srgbClr val="080808"/>
                </a:solidFill>
                <a:latin typeface="+mn-ea"/>
              </a:rPr>
              <a:t>个顶点；</a:t>
            </a:r>
          </a:p>
          <a:p>
            <a:pPr indent="457200" algn="just">
              <a:lnSpc>
                <a:spcPct val="150000"/>
              </a:lnSpc>
              <a:spcBef>
                <a:spcPct val="50000"/>
              </a:spcBef>
            </a:pPr>
            <a:r>
              <a:rPr lang="zh-CN" altLang="en-US" sz="1600" dirty="0">
                <a:solidFill>
                  <a:srgbClr val="080808"/>
                </a:solidFill>
                <a:latin typeface="+mn-ea"/>
              </a:rPr>
              <a:t>（2）构造的最小生成树中有且只有</a:t>
            </a:r>
            <a:r>
              <a:rPr lang="en-US" altLang="zh-CN" sz="1600" dirty="0">
                <a:solidFill>
                  <a:srgbClr val="080808"/>
                </a:solidFill>
                <a:latin typeface="+mn-ea"/>
              </a:rPr>
              <a:t>n-1</a:t>
            </a:r>
            <a:r>
              <a:rPr lang="zh-CN" altLang="en-US" sz="1600" dirty="0">
                <a:solidFill>
                  <a:srgbClr val="080808"/>
                </a:solidFill>
                <a:latin typeface="+mn-ea"/>
              </a:rPr>
              <a:t>条边；</a:t>
            </a:r>
          </a:p>
          <a:p>
            <a:pPr indent="457200" algn="just">
              <a:lnSpc>
                <a:spcPct val="150000"/>
              </a:lnSpc>
              <a:spcBef>
                <a:spcPct val="50000"/>
              </a:spcBef>
            </a:pPr>
            <a:r>
              <a:rPr lang="zh-CN" altLang="en-US" sz="1600" dirty="0">
                <a:solidFill>
                  <a:srgbClr val="080808"/>
                </a:solidFill>
                <a:latin typeface="+mn-ea"/>
              </a:rPr>
              <a:t>（3）构造的最小生成树中权值总和最小。</a:t>
            </a:r>
          </a:p>
          <a:p>
            <a:pPr>
              <a:lnSpc>
                <a:spcPct val="150000"/>
              </a:lnSpc>
            </a:pPr>
            <a:endParaRPr lang="zh-CN" altLang="en-US" sz="1600" dirty="0">
              <a:solidFill>
                <a:srgbClr val="080808"/>
              </a:solidFill>
            </a:endParaRPr>
          </a:p>
        </p:txBody>
      </p:sp>
      <p:sp>
        <p:nvSpPr>
          <p:cNvPr id="4" name="矩形 3"/>
          <p:cNvSpPr/>
          <p:nvPr/>
        </p:nvSpPr>
        <p:spPr>
          <a:xfrm>
            <a:off x="814382" y="4129964"/>
            <a:ext cx="8115692" cy="789127"/>
          </a:xfrm>
          <a:prstGeom prst="rect">
            <a:avLst/>
          </a:prstGeom>
        </p:spPr>
        <p:txBody>
          <a:bodyPr wrap="square">
            <a:spAutoFit/>
          </a:bodyPr>
          <a:lstStyle/>
          <a:p>
            <a:pPr indent="457200">
              <a:lnSpc>
                <a:spcPct val="150000"/>
              </a:lnSpc>
            </a:pPr>
            <a:r>
              <a:rPr lang="zh-CN" altLang="en-US" dirty="0">
                <a:solidFill>
                  <a:srgbClr val="080808"/>
                </a:solidFill>
                <a:latin typeface="楷体_GB2312" pitchFamily="49" charset="-122"/>
              </a:rPr>
              <a:t> </a:t>
            </a:r>
            <a:r>
              <a:rPr lang="zh-CN" altLang="en-US" sz="1600" dirty="0">
                <a:solidFill>
                  <a:srgbClr val="080808"/>
                </a:solidFill>
                <a:latin typeface="+mn-ea"/>
              </a:rPr>
              <a:t>典型的构造方法有两种，一种称作</a:t>
            </a:r>
            <a:r>
              <a:rPr lang="zh-CN" altLang="en-US" sz="1600" dirty="0">
                <a:latin typeface="+mn-ea"/>
              </a:rPr>
              <a:t>普里姆（</a:t>
            </a:r>
            <a:r>
              <a:rPr lang="en-US" altLang="zh-CN" sz="1600" dirty="0">
                <a:latin typeface="+mn-ea"/>
              </a:rPr>
              <a:t>Prim）</a:t>
            </a:r>
            <a:r>
              <a:rPr lang="zh-CN" altLang="en-US" sz="1600" dirty="0">
                <a:latin typeface="+mn-ea"/>
              </a:rPr>
              <a:t>算法，另一种称作克鲁斯卡尔（</a:t>
            </a:r>
            <a:r>
              <a:rPr lang="en-US" altLang="zh-CN" sz="1600" dirty="0" err="1">
                <a:latin typeface="+mn-ea"/>
              </a:rPr>
              <a:t>Kruskal</a:t>
            </a:r>
            <a:r>
              <a:rPr lang="en-US" altLang="zh-CN" sz="1600" dirty="0">
                <a:latin typeface="+mn-ea"/>
              </a:rPr>
              <a:t>）</a:t>
            </a:r>
            <a:r>
              <a:rPr lang="zh-CN" altLang="en-US" sz="1600" dirty="0">
                <a:latin typeface="+mn-ea"/>
              </a:rPr>
              <a:t>算法</a:t>
            </a:r>
            <a:r>
              <a:rPr lang="zh-CN" altLang="en-US" dirty="0">
                <a:latin typeface="楷体_GB2312" pitchFamily="49" charset="-122"/>
              </a:rPr>
              <a:t>。 </a:t>
            </a:r>
            <a:endParaRPr lang="zh-CN" altLang="en-US" dirty="0"/>
          </a:p>
        </p:txBody>
      </p:sp>
    </p:spTree>
    <p:extLst>
      <p:ext uri="{BB962C8B-B14F-4D97-AF65-F5344CB8AC3E}">
        <p14:creationId xmlns:p14="http://schemas.microsoft.com/office/powerpoint/2010/main" val="70221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66771" y="1529233"/>
            <a:ext cx="7496175" cy="416717"/>
          </a:xfrm>
          <a:prstGeom prst="rect">
            <a:avLst/>
          </a:prstGeom>
        </p:spPr>
        <p:txBody>
          <a:bodyPr wrap="square">
            <a:spAutoFit/>
          </a:bodyPr>
          <a:lstStyle/>
          <a:p>
            <a:pPr indent="457200">
              <a:lnSpc>
                <a:spcPct val="150000"/>
              </a:lnSpc>
              <a:spcBef>
                <a:spcPct val="50000"/>
              </a:spcBef>
            </a:pPr>
            <a:r>
              <a:rPr lang="zh-CN" altLang="en-US" sz="1600" dirty="0">
                <a:solidFill>
                  <a:srgbClr val="00B050"/>
                </a:solidFill>
                <a:latin typeface="+mn-ea"/>
              </a:rPr>
              <a:t>普里姆（</a:t>
            </a:r>
            <a:r>
              <a:rPr lang="en-US" altLang="zh-CN" sz="1600" dirty="0">
                <a:solidFill>
                  <a:srgbClr val="00B050"/>
                </a:solidFill>
                <a:latin typeface="+mn-ea"/>
              </a:rPr>
              <a:t>Prim）</a:t>
            </a:r>
            <a:r>
              <a:rPr lang="zh-CN" altLang="en-US" sz="1600" dirty="0" smtClean="0">
                <a:solidFill>
                  <a:srgbClr val="00B050"/>
                </a:solidFill>
                <a:latin typeface="+mn-ea"/>
              </a:rPr>
              <a:t>算法</a:t>
            </a:r>
            <a:r>
              <a:rPr lang="zh-CN" altLang="en-US" sz="1600" dirty="0" smtClean="0">
                <a:solidFill>
                  <a:srgbClr val="00B050"/>
                </a:solidFill>
                <a:latin typeface="楷体_GB2312" pitchFamily="49" charset="-122"/>
              </a:rPr>
              <a:t> </a:t>
            </a:r>
            <a:endParaRPr lang="zh-CN" altLang="en-US" sz="1600" dirty="0">
              <a:solidFill>
                <a:srgbClr val="00B050"/>
              </a:solidFill>
              <a:latin typeface="楷体_GB2312" pitchFamily="49" charset="-122"/>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sp>
        <p:nvSpPr>
          <p:cNvPr id="7" name="矩形 6"/>
          <p:cNvSpPr/>
          <p:nvPr/>
        </p:nvSpPr>
        <p:spPr>
          <a:xfrm>
            <a:off x="851555" y="1782500"/>
            <a:ext cx="7600951" cy="1200329"/>
          </a:xfrm>
          <a:prstGeom prst="rect">
            <a:avLst/>
          </a:prstGeom>
        </p:spPr>
        <p:txBody>
          <a:bodyPr wrap="square">
            <a:spAutoFit/>
          </a:bodyPr>
          <a:lstStyle/>
          <a:p>
            <a:pPr indent="457200">
              <a:lnSpc>
                <a:spcPct val="150000"/>
              </a:lnSpc>
            </a:pPr>
            <a:r>
              <a:rPr lang="zh-CN" altLang="zh-CN" sz="1600" dirty="0"/>
              <a:t>设</a:t>
            </a:r>
            <a:r>
              <a:rPr lang="en-US" altLang="zh-CN" sz="1600" dirty="0"/>
              <a:t>G=</a:t>
            </a:r>
            <a:r>
              <a:rPr lang="zh-CN" altLang="zh-CN" sz="1600" dirty="0"/>
              <a:t>（</a:t>
            </a:r>
            <a:r>
              <a:rPr lang="en-US" altLang="zh-CN" sz="1600" dirty="0"/>
              <a:t>V</a:t>
            </a:r>
            <a:r>
              <a:rPr lang="zh-CN" altLang="zh-CN" sz="1600" dirty="0"/>
              <a:t>，</a:t>
            </a:r>
            <a:r>
              <a:rPr lang="en-US" altLang="zh-CN" sz="1600" dirty="0"/>
              <a:t>E</a:t>
            </a:r>
            <a:r>
              <a:rPr lang="zh-CN" altLang="zh-CN" sz="1600" dirty="0"/>
              <a:t>）是一个连通网，其中，</a:t>
            </a:r>
            <a:r>
              <a:rPr lang="en-US" altLang="zh-CN" sz="1600" dirty="0"/>
              <a:t>V</a:t>
            </a:r>
            <a:r>
              <a:rPr lang="zh-CN" altLang="zh-CN" sz="1600" dirty="0"/>
              <a:t>是该连通网顶点的集合，</a:t>
            </a:r>
            <a:r>
              <a:rPr lang="en-US" altLang="zh-CN" sz="1600" dirty="0"/>
              <a:t>E</a:t>
            </a:r>
            <a:r>
              <a:rPr lang="zh-CN" altLang="zh-CN" sz="1600" dirty="0"/>
              <a:t>是边的集合。另外设置两个新的集合</a:t>
            </a:r>
            <a:r>
              <a:rPr lang="en-US" altLang="zh-CN" sz="1600" dirty="0"/>
              <a:t>U</a:t>
            </a:r>
            <a:r>
              <a:rPr lang="zh-CN" altLang="zh-CN" sz="1600" dirty="0"/>
              <a:t>和</a:t>
            </a:r>
            <a:r>
              <a:rPr lang="en-US" altLang="zh-CN" sz="1600" dirty="0"/>
              <a:t>T</a:t>
            </a:r>
            <a:r>
              <a:rPr lang="zh-CN" altLang="zh-CN" sz="1600" dirty="0"/>
              <a:t>，其中</a:t>
            </a:r>
            <a:r>
              <a:rPr lang="en-US" altLang="zh-CN" sz="1600" dirty="0"/>
              <a:t>U</a:t>
            </a:r>
            <a:r>
              <a:rPr lang="zh-CN" altLang="zh-CN" sz="1600" dirty="0"/>
              <a:t>为连通网</a:t>
            </a:r>
            <a:r>
              <a:rPr lang="en-US" altLang="zh-CN" sz="1600" dirty="0"/>
              <a:t>G</a:t>
            </a:r>
            <a:r>
              <a:rPr lang="zh-CN" altLang="zh-CN" sz="1600" dirty="0"/>
              <a:t>的最小生成树的顶点集合，</a:t>
            </a:r>
            <a:r>
              <a:rPr lang="en-US" altLang="zh-CN" sz="1600" dirty="0"/>
              <a:t>T</a:t>
            </a:r>
            <a:r>
              <a:rPr lang="zh-CN" altLang="zh-CN" sz="1600" dirty="0"/>
              <a:t>为最小生成树边的集合</a:t>
            </a:r>
            <a:r>
              <a:rPr lang="zh-CN" altLang="zh-CN" sz="1600" dirty="0" smtClean="0"/>
              <a:t>。</a:t>
            </a:r>
            <a:endParaRPr lang="zh-CN" altLang="zh-CN" sz="1600" dirty="0"/>
          </a:p>
        </p:txBody>
      </p:sp>
      <p:sp>
        <p:nvSpPr>
          <p:cNvPr id="5" name="矩形 4"/>
          <p:cNvSpPr/>
          <p:nvPr/>
        </p:nvSpPr>
        <p:spPr>
          <a:xfrm>
            <a:off x="881992" y="2861236"/>
            <a:ext cx="7570514" cy="1938992"/>
          </a:xfrm>
          <a:prstGeom prst="rect">
            <a:avLst/>
          </a:prstGeom>
        </p:spPr>
        <p:txBody>
          <a:bodyPr wrap="square">
            <a:spAutoFit/>
          </a:bodyPr>
          <a:lstStyle/>
          <a:p>
            <a:pPr indent="457200">
              <a:lnSpc>
                <a:spcPct val="150000"/>
              </a:lnSpc>
            </a:pPr>
            <a:r>
              <a:rPr lang="en-US" altLang="zh-CN" sz="1600" dirty="0">
                <a:solidFill>
                  <a:srgbClr val="0070C0"/>
                </a:solidFill>
              </a:rPr>
              <a:t>Prim</a:t>
            </a:r>
            <a:r>
              <a:rPr lang="zh-CN" altLang="zh-CN" sz="1600" dirty="0">
                <a:solidFill>
                  <a:srgbClr val="0070C0"/>
                </a:solidFill>
              </a:rPr>
              <a:t>算法的总体思想</a:t>
            </a:r>
            <a:r>
              <a:rPr lang="zh-CN" altLang="zh-CN" sz="1600" dirty="0" smtClean="0">
                <a:solidFill>
                  <a:srgbClr val="0070C0"/>
                </a:solidFill>
              </a:rPr>
              <a:t>是</a:t>
            </a:r>
            <a:r>
              <a:rPr lang="zh-CN" altLang="en-US" sz="1600" dirty="0" smtClean="0"/>
              <a:t>：</a:t>
            </a:r>
            <a:r>
              <a:rPr lang="zh-CN" altLang="zh-CN" sz="1600" dirty="0" smtClean="0"/>
              <a:t>假设</a:t>
            </a:r>
            <a:r>
              <a:rPr lang="zh-CN" altLang="zh-CN" sz="1600" dirty="0"/>
              <a:t>从顶点</a:t>
            </a:r>
            <a:r>
              <a:rPr lang="en-US" altLang="zh-CN" sz="1600" dirty="0"/>
              <a:t>u0</a:t>
            </a:r>
            <a:r>
              <a:rPr lang="zh-CN" altLang="zh-CN" sz="1600" dirty="0"/>
              <a:t>出发，即集合</a:t>
            </a:r>
            <a:r>
              <a:rPr lang="en-US" altLang="zh-CN" sz="1600" dirty="0"/>
              <a:t>U= {u}</a:t>
            </a:r>
            <a:r>
              <a:rPr lang="zh-CN" altLang="zh-CN" sz="1600" dirty="0"/>
              <a:t>，（</a:t>
            </a:r>
            <a:r>
              <a:rPr lang="en-US" altLang="zh-CN" sz="1600" dirty="0"/>
              <a:t>u</a:t>
            </a:r>
            <a:r>
              <a:rPr lang="zh-CN" altLang="zh-CN" sz="1600" dirty="0"/>
              <a:t>∈</a:t>
            </a:r>
            <a:r>
              <a:rPr lang="en-US" altLang="zh-CN" sz="1600" dirty="0"/>
              <a:t>V</a:t>
            </a:r>
            <a:r>
              <a:rPr lang="zh-CN" altLang="zh-CN" sz="1600" dirty="0"/>
              <a:t>），</a:t>
            </a:r>
            <a:r>
              <a:rPr lang="en-US" altLang="zh-CN" sz="1600" dirty="0"/>
              <a:t>T={ }</a:t>
            </a:r>
            <a:r>
              <a:rPr lang="zh-CN" altLang="zh-CN" sz="1600" dirty="0"/>
              <a:t>，并在所有边（</a:t>
            </a:r>
            <a:r>
              <a:rPr lang="en-US" altLang="zh-CN" sz="1600" dirty="0"/>
              <a:t>u</a:t>
            </a:r>
            <a:r>
              <a:rPr lang="zh-CN" altLang="zh-CN" sz="1600" dirty="0"/>
              <a:t>∈</a:t>
            </a:r>
            <a:r>
              <a:rPr lang="en-US" altLang="zh-CN" sz="1600" dirty="0"/>
              <a:t>U</a:t>
            </a:r>
            <a:r>
              <a:rPr lang="zh-CN" altLang="zh-CN" sz="1600" dirty="0"/>
              <a:t>，</a:t>
            </a:r>
            <a:r>
              <a:rPr lang="en-US" altLang="zh-CN" sz="1600" dirty="0"/>
              <a:t>v</a:t>
            </a:r>
            <a:r>
              <a:rPr lang="zh-CN" altLang="zh-CN" sz="1600" dirty="0"/>
              <a:t>∈</a:t>
            </a:r>
            <a:r>
              <a:rPr lang="en-US" altLang="zh-CN" sz="1600" dirty="0"/>
              <a:t>V-U</a:t>
            </a:r>
            <a:r>
              <a:rPr lang="zh-CN" altLang="zh-CN" sz="1600" dirty="0"/>
              <a:t>）中选择一条权值最小的边（</a:t>
            </a:r>
            <a:r>
              <a:rPr lang="en-US" altLang="zh-CN" sz="1600" dirty="0"/>
              <a:t>u</a:t>
            </a:r>
            <a:r>
              <a:rPr lang="zh-CN" altLang="zh-CN" sz="1600" dirty="0"/>
              <a:t>，</a:t>
            </a:r>
            <a:r>
              <a:rPr lang="en-US" altLang="zh-CN" sz="1600" dirty="0"/>
              <a:t>v</a:t>
            </a:r>
            <a:r>
              <a:rPr lang="zh-CN" altLang="zh-CN" sz="1600" dirty="0"/>
              <a:t>）∈</a:t>
            </a:r>
            <a:r>
              <a:rPr lang="en-US" altLang="zh-CN" sz="1600" dirty="0"/>
              <a:t>E</a:t>
            </a:r>
            <a:r>
              <a:rPr lang="zh-CN" altLang="zh-CN" sz="1600" dirty="0"/>
              <a:t>，将该顶点</a:t>
            </a:r>
            <a:r>
              <a:rPr lang="en-US" altLang="zh-CN" sz="1600" dirty="0"/>
              <a:t>v</a:t>
            </a:r>
            <a:r>
              <a:rPr lang="zh-CN" altLang="zh-CN" sz="1600" dirty="0"/>
              <a:t>加入到集合</a:t>
            </a:r>
            <a:r>
              <a:rPr lang="en-US" altLang="zh-CN" sz="1600" dirty="0"/>
              <a:t>U</a:t>
            </a:r>
            <a:r>
              <a:rPr lang="zh-CN" altLang="zh-CN" sz="1600" dirty="0"/>
              <a:t>，将该边（</a:t>
            </a:r>
            <a:r>
              <a:rPr lang="en-US" altLang="zh-CN" sz="1600" dirty="0"/>
              <a:t>u</a:t>
            </a:r>
            <a:r>
              <a:rPr lang="zh-CN" altLang="zh-CN" sz="1600" dirty="0"/>
              <a:t>，</a:t>
            </a:r>
            <a:r>
              <a:rPr lang="en-US" altLang="zh-CN" sz="1600" dirty="0"/>
              <a:t>v</a:t>
            </a:r>
            <a:r>
              <a:rPr lang="zh-CN" altLang="zh-CN" sz="1600" dirty="0"/>
              <a:t>）加入到集合</a:t>
            </a:r>
            <a:r>
              <a:rPr lang="en-US" altLang="zh-CN" sz="1600" dirty="0"/>
              <a:t>T</a:t>
            </a:r>
            <a:r>
              <a:rPr lang="zh-CN" altLang="zh-CN" sz="1600" dirty="0"/>
              <a:t>中，继续重复上述过程，直到</a:t>
            </a:r>
            <a:r>
              <a:rPr lang="en-US" altLang="zh-CN" sz="1600" dirty="0"/>
              <a:t>U=V</a:t>
            </a:r>
            <a:r>
              <a:rPr lang="zh-CN" altLang="zh-CN" sz="1600" dirty="0"/>
              <a:t>为止，这时</a:t>
            </a:r>
            <a:r>
              <a:rPr lang="en-US" altLang="zh-CN" sz="1600" dirty="0"/>
              <a:t>T</a:t>
            </a:r>
            <a:r>
              <a:rPr lang="zh-CN" altLang="zh-CN" sz="1600" dirty="0"/>
              <a:t>包含了最小生成树的所有边，最小生成树生成，即</a:t>
            </a:r>
            <a:r>
              <a:rPr lang="en-US" altLang="zh-CN" sz="1600" dirty="0"/>
              <a:t>T={U,T}</a:t>
            </a:r>
            <a:r>
              <a:rPr lang="zh-CN" altLang="zh-CN" sz="1600" dirty="0"/>
              <a:t>。注意：当权值最小的边有多条时，任选其一即可，所以连通图的最小生成树不</a:t>
            </a:r>
            <a:r>
              <a:rPr lang="zh-CN" altLang="zh-CN" sz="1600" dirty="0" smtClean="0"/>
              <a:t>唯一</a:t>
            </a:r>
            <a:r>
              <a:rPr lang="zh-CN" altLang="en-US" sz="1600" dirty="0" smtClean="0"/>
              <a:t>。</a:t>
            </a:r>
            <a:endParaRPr lang="zh-CN" altLang="en-US" sz="1600" dirty="0"/>
          </a:p>
        </p:txBody>
      </p:sp>
    </p:spTree>
    <p:extLst>
      <p:ext uri="{BB962C8B-B14F-4D97-AF65-F5344CB8AC3E}">
        <p14:creationId xmlns:p14="http://schemas.microsoft.com/office/powerpoint/2010/main" val="201013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14382" y="1529233"/>
            <a:ext cx="7496175" cy="461665"/>
          </a:xfrm>
          <a:prstGeom prst="rect">
            <a:avLst/>
          </a:prstGeom>
        </p:spPr>
        <p:txBody>
          <a:bodyPr wrap="square">
            <a:spAutoFit/>
          </a:bodyPr>
          <a:lstStyle/>
          <a:p>
            <a:pPr indent="457200">
              <a:lnSpc>
                <a:spcPct val="150000"/>
              </a:lnSpc>
              <a:spcBef>
                <a:spcPct val="50000"/>
              </a:spcBef>
            </a:pPr>
            <a:r>
              <a:rPr lang="en-US" altLang="zh-CN" sz="1600" dirty="0" smtClean="0">
                <a:latin typeface="楷体_GB2312" pitchFamily="49" charset="-122"/>
              </a:rPr>
              <a:t>Prim</a:t>
            </a:r>
            <a:r>
              <a:rPr lang="zh-CN" altLang="en-US" sz="1600" dirty="0" smtClean="0">
                <a:latin typeface="楷体_GB2312" pitchFamily="49" charset="-122"/>
              </a:rPr>
              <a:t>算法构造最小生成树的过程如图</a:t>
            </a:r>
            <a:r>
              <a:rPr lang="en-US" altLang="zh-CN" sz="1600" dirty="0" smtClean="0">
                <a:latin typeface="楷体_GB2312" pitchFamily="49" charset="-122"/>
              </a:rPr>
              <a:t>7-18</a:t>
            </a:r>
            <a:r>
              <a:rPr lang="zh-CN" altLang="en-US" sz="1600" dirty="0" smtClean="0">
                <a:latin typeface="楷体_GB2312" pitchFamily="49" charset="-122"/>
              </a:rPr>
              <a:t>所示。 </a:t>
            </a:r>
            <a:endParaRPr lang="zh-CN" altLang="en-US" sz="1600" dirty="0">
              <a:latin typeface="楷体_GB2312" pitchFamily="49" charset="-122"/>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pic>
        <p:nvPicPr>
          <p:cNvPr id="8" name="图片 7" descr="C:\Users\song\AppData\Roaming\Tencent\Users\511070620\QQ\WinTemp\RichOle\PMJR2IN{ALM%M%`7(S~[3DV.png"/>
          <p:cNvPicPr/>
          <p:nvPr/>
        </p:nvPicPr>
        <p:blipFill>
          <a:blip r:embed="rId4">
            <a:extLst>
              <a:ext uri="{28A0092B-C50C-407E-A947-70E740481C1C}">
                <a14:useLocalDpi xmlns:a14="http://schemas.microsoft.com/office/drawing/2010/main" val="0"/>
              </a:ext>
            </a:extLst>
          </a:blip>
          <a:srcRect/>
          <a:stretch>
            <a:fillRect/>
          </a:stretch>
        </p:blipFill>
        <p:spPr bwMode="auto">
          <a:xfrm>
            <a:off x="1740523" y="2041200"/>
            <a:ext cx="5276850" cy="1724025"/>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031" y="3765225"/>
            <a:ext cx="47148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19" y="4214811"/>
            <a:ext cx="2324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139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pic>
        <p:nvPicPr>
          <p:cNvPr id="9" name="图片 8" descr="C:\Users\song\AppData\Roaming\Tencent\Users\511070620\QQ\WinTemp\RichOle\J5BBS(`1[ROSL_QSI2)C4ZT.png"/>
          <p:cNvPicPr/>
          <p:nvPr/>
        </p:nvPicPr>
        <p:blipFill>
          <a:blip r:embed="rId4">
            <a:extLst>
              <a:ext uri="{28A0092B-C50C-407E-A947-70E740481C1C}">
                <a14:useLocalDpi xmlns:a14="http://schemas.microsoft.com/office/drawing/2010/main" val="0"/>
              </a:ext>
            </a:extLst>
          </a:blip>
          <a:srcRect/>
          <a:stretch>
            <a:fillRect/>
          </a:stretch>
        </p:blipFill>
        <p:spPr bwMode="auto">
          <a:xfrm>
            <a:off x="1574530" y="1895475"/>
            <a:ext cx="5691505" cy="1657350"/>
          </a:xfrm>
          <a:prstGeom prst="rect">
            <a:avLst/>
          </a:prstGeom>
          <a:noFill/>
          <a:ln>
            <a:noFill/>
          </a:ln>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694" y="3657600"/>
            <a:ext cx="47815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9950" y="4129088"/>
            <a:ext cx="23241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15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1477328"/>
          </a:xfrm>
          <a:prstGeom prst="rect">
            <a:avLst/>
          </a:prstGeom>
        </p:spPr>
        <p:txBody>
          <a:bodyPr wrap="square">
            <a:spAutoFit/>
          </a:bodyPr>
          <a:lstStyle/>
          <a:p>
            <a:pPr indent="457200" algn="just">
              <a:lnSpc>
                <a:spcPct val="150000"/>
              </a:lnSpc>
            </a:pPr>
            <a:r>
              <a:rPr lang="zh-CN" altLang="zh-CN" sz="2000" dirty="0">
                <a:solidFill>
                  <a:schemeClr val="bg1">
                    <a:lumMod val="50000"/>
                  </a:schemeClr>
                </a:solidFill>
                <a:latin typeface="+mj-ea"/>
                <a:ea typeface="+mj-ea"/>
              </a:rPr>
              <a:t>通过本单元引入图的概念和应用，使学生了解图的存储结构，能够借助图的结构特点，选择更适合的方案来解决不同的实际问题，培养学生的辩证思维</a:t>
            </a:r>
            <a:r>
              <a:rPr lang="zh-CN" altLang="zh-CN" sz="2000" dirty="0" smtClean="0">
                <a:solidFill>
                  <a:schemeClr val="bg1">
                    <a:lumMod val="50000"/>
                  </a:schemeClr>
                </a:solidFill>
                <a:latin typeface="+mj-ea"/>
                <a:ea typeface="+mj-ea"/>
              </a:rPr>
              <a:t>。</a:t>
            </a:r>
            <a:endParaRPr lang="zh-CN" altLang="en-US" sz="2000" dirty="0">
              <a:solidFill>
                <a:schemeClr val="bg1">
                  <a:lumMod val="50000"/>
                </a:schemeClr>
              </a:solidFill>
              <a:latin typeface="+mj-ea"/>
              <a:ea typeface="+mj-ea"/>
            </a:endParaRPr>
          </a:p>
        </p:txBody>
      </p:sp>
      <p:sp>
        <p:nvSpPr>
          <p:cNvPr id="1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66771" y="1529233"/>
            <a:ext cx="7496175" cy="419474"/>
          </a:xfrm>
          <a:prstGeom prst="rect">
            <a:avLst/>
          </a:prstGeom>
        </p:spPr>
        <p:txBody>
          <a:bodyPr wrap="square">
            <a:spAutoFit/>
          </a:bodyPr>
          <a:lstStyle/>
          <a:p>
            <a:pPr indent="457200">
              <a:lnSpc>
                <a:spcPct val="150000"/>
              </a:lnSpc>
            </a:pPr>
            <a:r>
              <a:rPr lang="zh-CN" altLang="en-US" sz="1600" dirty="0">
                <a:solidFill>
                  <a:srgbClr val="00B050"/>
                </a:solidFill>
                <a:latin typeface="+mn-ea"/>
              </a:rPr>
              <a:t>克鲁斯卡尔（</a:t>
            </a:r>
            <a:r>
              <a:rPr lang="en-US" altLang="zh-CN" sz="1600" dirty="0" err="1">
                <a:solidFill>
                  <a:srgbClr val="00B050"/>
                </a:solidFill>
                <a:latin typeface="+mn-ea"/>
              </a:rPr>
              <a:t>Kruskal</a:t>
            </a:r>
            <a:r>
              <a:rPr lang="en-US" altLang="zh-CN" sz="1600" dirty="0">
                <a:solidFill>
                  <a:srgbClr val="00B050"/>
                </a:solidFill>
                <a:latin typeface="+mn-ea"/>
              </a:rPr>
              <a:t>）</a:t>
            </a:r>
            <a:r>
              <a:rPr lang="zh-CN" altLang="en-US" sz="1600" dirty="0" smtClean="0">
                <a:solidFill>
                  <a:srgbClr val="00B050"/>
                </a:solidFill>
                <a:latin typeface="+mn-ea"/>
              </a:rPr>
              <a:t>算法</a:t>
            </a:r>
            <a:r>
              <a:rPr lang="zh-CN" altLang="en-US" sz="1600" dirty="0" smtClean="0">
                <a:solidFill>
                  <a:srgbClr val="00B050"/>
                </a:solidFill>
                <a:latin typeface="楷体_GB2312" pitchFamily="49" charset="-122"/>
              </a:rPr>
              <a:t> </a:t>
            </a:r>
            <a:endParaRPr lang="zh-CN" altLang="en-US" sz="1600" dirty="0">
              <a:solidFill>
                <a:srgbClr val="00B050"/>
              </a:solidFill>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sp>
        <p:nvSpPr>
          <p:cNvPr id="7" name="矩形 6"/>
          <p:cNvSpPr/>
          <p:nvPr/>
        </p:nvSpPr>
        <p:spPr>
          <a:xfrm>
            <a:off x="866774" y="1924206"/>
            <a:ext cx="7600951" cy="422680"/>
          </a:xfrm>
          <a:prstGeom prst="rect">
            <a:avLst/>
          </a:prstGeom>
        </p:spPr>
        <p:txBody>
          <a:bodyPr wrap="square">
            <a:spAutoFit/>
          </a:bodyPr>
          <a:lstStyle/>
          <a:p>
            <a:pPr indent="457200">
              <a:lnSpc>
                <a:spcPct val="150000"/>
              </a:lnSpc>
            </a:pPr>
            <a:r>
              <a:rPr lang="zh-CN" altLang="zh-CN" sz="1600" dirty="0"/>
              <a:t>设</a:t>
            </a:r>
            <a:r>
              <a:rPr lang="en-US" altLang="zh-CN" sz="1600" dirty="0"/>
              <a:t>G=</a:t>
            </a:r>
            <a:r>
              <a:rPr lang="zh-CN" altLang="zh-CN" sz="1600" dirty="0"/>
              <a:t>（</a:t>
            </a:r>
            <a:r>
              <a:rPr lang="en-US" altLang="zh-CN" sz="1600" dirty="0"/>
              <a:t>V</a:t>
            </a:r>
            <a:r>
              <a:rPr lang="zh-CN" altLang="zh-CN" sz="1600" dirty="0"/>
              <a:t>，</a:t>
            </a:r>
            <a:r>
              <a:rPr lang="en-US" altLang="zh-CN" sz="1600" dirty="0"/>
              <a:t>E</a:t>
            </a:r>
            <a:r>
              <a:rPr lang="zh-CN" altLang="zh-CN" sz="1600" dirty="0"/>
              <a:t>）是一个连通网，其中，</a:t>
            </a:r>
            <a:r>
              <a:rPr lang="en-US" altLang="zh-CN" sz="1600" dirty="0"/>
              <a:t>V</a:t>
            </a:r>
            <a:r>
              <a:rPr lang="zh-CN" altLang="zh-CN" sz="1600" dirty="0"/>
              <a:t>是该连通网顶点的集合，</a:t>
            </a:r>
            <a:r>
              <a:rPr lang="en-US" altLang="zh-CN" sz="1600" dirty="0"/>
              <a:t>E</a:t>
            </a:r>
            <a:r>
              <a:rPr lang="zh-CN" altLang="zh-CN" sz="1600" dirty="0"/>
              <a:t>是边的集合。</a:t>
            </a:r>
          </a:p>
        </p:txBody>
      </p:sp>
      <p:sp>
        <p:nvSpPr>
          <p:cNvPr id="5" name="矩形 4"/>
          <p:cNvSpPr/>
          <p:nvPr/>
        </p:nvSpPr>
        <p:spPr>
          <a:xfrm>
            <a:off x="866771" y="2346886"/>
            <a:ext cx="7570514" cy="1938992"/>
          </a:xfrm>
          <a:prstGeom prst="rect">
            <a:avLst/>
          </a:prstGeom>
        </p:spPr>
        <p:txBody>
          <a:bodyPr wrap="square">
            <a:spAutoFit/>
          </a:bodyPr>
          <a:lstStyle/>
          <a:p>
            <a:pPr indent="457200">
              <a:lnSpc>
                <a:spcPct val="150000"/>
              </a:lnSpc>
            </a:pPr>
            <a:r>
              <a:rPr lang="en-US" altLang="zh-CN" sz="1600" dirty="0" err="1" smtClean="0">
                <a:solidFill>
                  <a:srgbClr val="0070C0"/>
                </a:solidFill>
                <a:latin typeface="+mn-ea"/>
              </a:rPr>
              <a:t>Kruskal</a:t>
            </a:r>
            <a:r>
              <a:rPr lang="zh-CN" altLang="zh-CN" sz="1600" dirty="0" smtClean="0"/>
              <a:t>算法</a:t>
            </a:r>
            <a:r>
              <a:rPr lang="zh-CN" altLang="zh-CN" sz="1600" dirty="0"/>
              <a:t>的总体思想是：另</a:t>
            </a:r>
            <a:r>
              <a:rPr lang="en-US" altLang="zh-CN" sz="1600" dirty="0"/>
              <a:t>G</a:t>
            </a:r>
            <a:r>
              <a:rPr lang="zh-CN" altLang="zh-CN" sz="1600" dirty="0"/>
              <a:t>的最小生成树的最初状态为</a:t>
            </a:r>
            <a:r>
              <a:rPr lang="en-US" altLang="zh-CN" sz="1600" dirty="0"/>
              <a:t>G’=</a:t>
            </a:r>
            <a:r>
              <a:rPr lang="zh-CN" altLang="zh-CN" sz="1600" dirty="0"/>
              <a:t>（</a:t>
            </a:r>
            <a:r>
              <a:rPr lang="en-US" altLang="zh-CN" sz="1600" dirty="0"/>
              <a:t>V</a:t>
            </a:r>
            <a:r>
              <a:rPr lang="zh-CN" altLang="zh-CN" sz="1600" dirty="0"/>
              <a:t>，</a:t>
            </a:r>
            <a:r>
              <a:rPr lang="en-US" altLang="zh-CN" sz="1600" dirty="0"/>
              <a:t>T</a:t>
            </a:r>
            <a:r>
              <a:rPr lang="zh-CN" altLang="zh-CN" sz="1600" dirty="0"/>
              <a:t>），且</a:t>
            </a:r>
            <a:r>
              <a:rPr lang="en-US" altLang="zh-CN" sz="1600" dirty="0"/>
              <a:t>T={ }</a:t>
            </a:r>
            <a:r>
              <a:rPr lang="zh-CN" altLang="zh-CN" sz="1600" dirty="0"/>
              <a:t>，即</a:t>
            </a:r>
            <a:r>
              <a:rPr lang="en-US" altLang="zh-CN" sz="1600" dirty="0"/>
              <a:t>G’</a:t>
            </a:r>
            <a:r>
              <a:rPr lang="zh-CN" altLang="zh-CN" sz="1600" dirty="0"/>
              <a:t>中包含了连通网</a:t>
            </a:r>
            <a:r>
              <a:rPr lang="en-US" altLang="zh-CN" sz="1600" dirty="0"/>
              <a:t>G</a:t>
            </a:r>
            <a:r>
              <a:rPr lang="zh-CN" altLang="zh-CN" sz="1600" dirty="0"/>
              <a:t>的全部顶点，且顶点间没有边，这时</a:t>
            </a:r>
            <a:r>
              <a:rPr lang="en-US" altLang="zh-CN" sz="1600" dirty="0"/>
              <a:t>G’</a:t>
            </a:r>
            <a:r>
              <a:rPr lang="zh-CN" altLang="zh-CN" sz="1600" dirty="0"/>
              <a:t>中的每个顶点都是一个连通分量。在</a:t>
            </a:r>
            <a:r>
              <a:rPr lang="en-US" altLang="zh-CN" sz="1600" dirty="0"/>
              <a:t>E</a:t>
            </a:r>
            <a:r>
              <a:rPr lang="zh-CN" altLang="zh-CN" sz="1600" dirty="0"/>
              <a:t>中选择权值最小的边（</a:t>
            </a:r>
            <a:r>
              <a:rPr lang="en-US" altLang="zh-CN" sz="1600" dirty="0"/>
              <a:t>u</a:t>
            </a:r>
            <a:r>
              <a:rPr lang="zh-CN" altLang="zh-CN" sz="1600" dirty="0"/>
              <a:t>，</a:t>
            </a:r>
            <a:r>
              <a:rPr lang="en-US" altLang="zh-CN" sz="1600" dirty="0"/>
              <a:t>v</a:t>
            </a:r>
            <a:r>
              <a:rPr lang="zh-CN" altLang="zh-CN" sz="1600" dirty="0"/>
              <a:t>），若该边所依附的顶点</a:t>
            </a:r>
            <a:r>
              <a:rPr lang="en-US" altLang="zh-CN" sz="1600" dirty="0"/>
              <a:t>u</a:t>
            </a:r>
            <a:r>
              <a:rPr lang="zh-CN" altLang="zh-CN" sz="1600" dirty="0"/>
              <a:t>和</a:t>
            </a:r>
            <a:r>
              <a:rPr lang="en-US" altLang="zh-CN" sz="1600" dirty="0"/>
              <a:t>v</a:t>
            </a:r>
            <a:r>
              <a:rPr lang="zh-CN" altLang="zh-CN" sz="1600" dirty="0"/>
              <a:t>分别落在</a:t>
            </a:r>
            <a:r>
              <a:rPr lang="en-US" altLang="zh-CN" sz="1600" dirty="0"/>
              <a:t>G’</a:t>
            </a:r>
            <a:r>
              <a:rPr lang="zh-CN" altLang="zh-CN" sz="1600" dirty="0"/>
              <a:t>中不同的连通分量上，则将该边加入到</a:t>
            </a:r>
            <a:r>
              <a:rPr lang="en-US" altLang="zh-CN" sz="1600" dirty="0"/>
              <a:t>T</a:t>
            </a:r>
            <a:r>
              <a:rPr lang="zh-CN" altLang="zh-CN" sz="1600" dirty="0"/>
              <a:t>中，否则舍去该条边，并继续选择下一条权值最小的边；重复以上过程，直至</a:t>
            </a:r>
            <a:r>
              <a:rPr lang="en-US" altLang="zh-CN" sz="1600" dirty="0"/>
              <a:t>G’</a:t>
            </a:r>
            <a:r>
              <a:rPr lang="zh-CN" altLang="zh-CN" sz="1600" dirty="0"/>
              <a:t>中所有顶点构成一个连通分量上为止。</a:t>
            </a:r>
            <a:endParaRPr lang="zh-CN" altLang="en-US" sz="1600" dirty="0"/>
          </a:p>
        </p:txBody>
      </p:sp>
    </p:spTree>
    <p:extLst>
      <p:ext uri="{BB962C8B-B14F-4D97-AF65-F5344CB8AC3E}">
        <p14:creationId xmlns:p14="http://schemas.microsoft.com/office/powerpoint/2010/main" val="174305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2" name="矩形 1"/>
          <p:cNvSpPr/>
          <p:nvPr/>
        </p:nvSpPr>
        <p:spPr>
          <a:xfrm>
            <a:off x="814382" y="1529233"/>
            <a:ext cx="7496175" cy="461665"/>
          </a:xfrm>
          <a:prstGeom prst="rect">
            <a:avLst/>
          </a:prstGeom>
        </p:spPr>
        <p:txBody>
          <a:bodyPr wrap="square">
            <a:spAutoFit/>
          </a:bodyPr>
          <a:lstStyle/>
          <a:p>
            <a:pPr indent="457200">
              <a:lnSpc>
                <a:spcPct val="150000"/>
              </a:lnSpc>
              <a:spcBef>
                <a:spcPct val="50000"/>
              </a:spcBef>
            </a:pPr>
            <a:r>
              <a:rPr lang="en-US" altLang="zh-CN" sz="1600" dirty="0" err="1">
                <a:latin typeface="+mn-ea"/>
              </a:rPr>
              <a:t>Kruskal</a:t>
            </a:r>
            <a:r>
              <a:rPr lang="zh-CN" altLang="zh-CN" sz="1600" dirty="0"/>
              <a:t>算法</a:t>
            </a:r>
            <a:r>
              <a:rPr lang="zh-CN" altLang="en-US" sz="1600" dirty="0" smtClean="0">
                <a:latin typeface="楷体_GB2312" pitchFamily="49" charset="-122"/>
              </a:rPr>
              <a:t>构造最小生成树的过程如图</a:t>
            </a:r>
            <a:r>
              <a:rPr lang="en-US" altLang="zh-CN" sz="1600" dirty="0" smtClean="0">
                <a:latin typeface="楷体_GB2312" pitchFamily="49" charset="-122"/>
              </a:rPr>
              <a:t>7-19</a:t>
            </a:r>
            <a:r>
              <a:rPr lang="zh-CN" altLang="en-US" sz="1600" dirty="0" smtClean="0">
                <a:latin typeface="楷体_GB2312" pitchFamily="49" charset="-122"/>
              </a:rPr>
              <a:t>所示。 </a:t>
            </a:r>
            <a:endParaRPr lang="zh-CN" altLang="en-US" sz="1600" dirty="0">
              <a:latin typeface="楷体_GB2312" pitchFamily="49" charset="-122"/>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pic>
        <p:nvPicPr>
          <p:cNvPr id="9" name="图片 8" descr="C:\Users\song\AppData\Roaming\Tencent\Users\511070620\QQ\WinTemp\RichOle\7EV5Y)W2Z`]O5NOR@I]C7E0.png"/>
          <p:cNvPicPr/>
          <p:nvPr/>
        </p:nvPicPr>
        <p:blipFill>
          <a:blip r:embed="rId4">
            <a:extLst>
              <a:ext uri="{28A0092B-C50C-407E-A947-70E740481C1C}">
                <a14:useLocalDpi xmlns:a14="http://schemas.microsoft.com/office/drawing/2010/main" val="0"/>
              </a:ext>
            </a:extLst>
          </a:blip>
          <a:srcRect/>
          <a:stretch>
            <a:fillRect/>
          </a:stretch>
        </p:blipFill>
        <p:spPr bwMode="auto">
          <a:xfrm>
            <a:off x="1876419" y="1990898"/>
            <a:ext cx="5372100" cy="1560830"/>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343" y="3657600"/>
            <a:ext cx="46672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4061" y="4105274"/>
            <a:ext cx="2638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60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159245" cy="353943"/>
          </a:xfrm>
          <a:prstGeom prst="rect">
            <a:avLst/>
          </a:prstGeom>
          <a:noFill/>
        </p:spPr>
        <p:txBody>
          <a:bodyPr wrap="none" lIns="0" tIns="0" rIns="0" rtlCol="0">
            <a:spAutoFit/>
          </a:bodyPr>
          <a:lstStyle/>
          <a:p>
            <a:r>
              <a:rPr lang="en-US" altLang="zh-CN" sz="2000" dirty="0" smtClean="0">
                <a:latin typeface="+mj-ea"/>
                <a:ea typeface="+mj-ea"/>
              </a:rPr>
              <a:t>7.4</a:t>
            </a:r>
            <a:r>
              <a:rPr lang="zh-CN" altLang="en-US" sz="2000" dirty="0" smtClean="0">
                <a:latin typeface="+mj-ea"/>
                <a:ea typeface="+mj-ea"/>
              </a:rPr>
              <a:t>图的连通性问题</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7.4.1</a:t>
            </a:r>
            <a:r>
              <a:rPr lang="zh-CN" altLang="en-US" sz="1800" b="0" dirty="0" smtClean="0">
                <a:latin typeface="+mj-ea"/>
                <a:ea typeface="+mj-ea"/>
              </a:rPr>
              <a:t>生成树和最小生成树</a:t>
            </a:r>
            <a:endParaRPr lang="zh-CN" altLang="en-US" sz="1800" b="0" dirty="0">
              <a:latin typeface="+mj-ea"/>
              <a:ea typeface="+mj-ea"/>
            </a:endParaRPr>
          </a:p>
        </p:txBody>
      </p:sp>
      <p:sp>
        <p:nvSpPr>
          <p:cNvPr id="6" name="Text Box 5"/>
          <p:cNvSpPr txBox="1">
            <a:spLocks noChangeArrowheads="1"/>
          </p:cNvSpPr>
          <p:nvPr/>
        </p:nvSpPr>
        <p:spPr bwMode="auto">
          <a:xfrm>
            <a:off x="866774" y="1277464"/>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最小生成树</a:t>
            </a:r>
            <a:endParaRPr lang="zh-CN" altLang="en-US" sz="1600" b="0" dirty="0">
              <a:latin typeface="+mj-ea"/>
              <a:ea typeface="+mj-ea"/>
            </a:endParaRPr>
          </a:p>
        </p:txBody>
      </p:sp>
      <p:pic>
        <p:nvPicPr>
          <p:cNvPr id="8" name="图片 7" descr="C:\Users\song\AppData\Roaming\Tencent\Users\511070620\QQ\WinTemp\RichOle\53FF4N[3(NDACX$R7}LJW]L.png"/>
          <p:cNvPicPr/>
          <p:nvPr/>
        </p:nvPicPr>
        <p:blipFill>
          <a:blip r:embed="rId4">
            <a:extLst>
              <a:ext uri="{28A0092B-C50C-407E-A947-70E740481C1C}">
                <a14:useLocalDpi xmlns:a14="http://schemas.microsoft.com/office/drawing/2010/main" val="0"/>
              </a:ext>
            </a:extLst>
          </a:blip>
          <a:srcRect/>
          <a:stretch>
            <a:fillRect/>
          </a:stretch>
        </p:blipFill>
        <p:spPr bwMode="auto">
          <a:xfrm>
            <a:off x="1014410" y="1833563"/>
            <a:ext cx="5324475" cy="1470025"/>
          </a:xfrm>
          <a:prstGeom prst="rect">
            <a:avLst/>
          </a:prstGeom>
          <a:noFill/>
          <a:ln>
            <a:noFill/>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5" y="3524250"/>
            <a:ext cx="50292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descr="C:\Users\song\AppData\Roaming\Tencent\Users\511070620\QQ\WinTemp\RichOle\CPM~3RQL68[KMLR]S%~3U(M.png"/>
          <p:cNvPicPr/>
          <p:nvPr/>
        </p:nvPicPr>
        <p:blipFill>
          <a:blip r:embed="rId6">
            <a:extLst>
              <a:ext uri="{28A0092B-C50C-407E-A947-70E740481C1C}">
                <a14:useLocalDpi xmlns:a14="http://schemas.microsoft.com/office/drawing/2010/main" val="0"/>
              </a:ext>
            </a:extLst>
          </a:blip>
          <a:srcRect/>
          <a:stretch>
            <a:fillRect/>
          </a:stretch>
        </p:blipFill>
        <p:spPr bwMode="auto">
          <a:xfrm>
            <a:off x="6567482" y="1767522"/>
            <a:ext cx="1743075" cy="1602105"/>
          </a:xfrm>
          <a:prstGeom prst="rect">
            <a:avLst/>
          </a:prstGeom>
          <a:noFill/>
          <a:ln>
            <a:noFill/>
          </a:ln>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019" y="3524250"/>
            <a:ext cx="15240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4061" y="3990975"/>
            <a:ext cx="2638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08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7.5</a:t>
            </a:r>
            <a:r>
              <a:rPr lang="zh-CN" altLang="en-US" sz="2000" dirty="0" smtClean="0">
                <a:latin typeface="+mj-ea"/>
                <a:ea typeface="+mj-ea"/>
              </a:rPr>
              <a:t>最短路径</a:t>
            </a:r>
            <a:endParaRPr lang="zh-CN" altLang="zh-CN" sz="2000" dirty="0">
              <a:latin typeface="+mj-ea"/>
              <a:ea typeface="+mj-ea"/>
            </a:endParaRPr>
          </a:p>
        </p:txBody>
      </p:sp>
      <p:sp>
        <p:nvSpPr>
          <p:cNvPr id="8" name="Rectangle 7"/>
          <p:cNvSpPr>
            <a:spLocks noChangeArrowheads="1"/>
          </p:cNvSpPr>
          <p:nvPr/>
        </p:nvSpPr>
        <p:spPr bwMode="auto">
          <a:xfrm>
            <a:off x="1106445" y="908132"/>
            <a:ext cx="563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rgbClr val="0070C0"/>
                </a:solidFill>
                <a:latin typeface="楷体_GB2312" pitchFamily="49" charset="-122"/>
              </a:rPr>
              <a:t>路径长度</a:t>
            </a:r>
            <a:r>
              <a:rPr lang="zh-CN" altLang="en-US" sz="1600" dirty="0">
                <a:solidFill>
                  <a:srgbClr val="080808"/>
                </a:solidFill>
                <a:latin typeface="楷体_GB2312" pitchFamily="49" charset="-122"/>
              </a:rPr>
              <a:t>:一条路径上所经过的边的数目 </a:t>
            </a:r>
          </a:p>
        </p:txBody>
      </p:sp>
      <p:sp>
        <p:nvSpPr>
          <p:cNvPr id="9" name="Rectangle 9"/>
          <p:cNvSpPr>
            <a:spLocks noChangeArrowheads="1"/>
          </p:cNvSpPr>
          <p:nvPr/>
        </p:nvSpPr>
        <p:spPr bwMode="auto">
          <a:xfrm>
            <a:off x="1106445" y="1208892"/>
            <a:ext cx="5905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solidFill>
                  <a:srgbClr val="0070C0"/>
                </a:solidFill>
                <a:latin typeface="楷体_GB2312" pitchFamily="49" charset="-122"/>
              </a:rPr>
              <a:t>带权路径长度:</a:t>
            </a:r>
            <a:r>
              <a:rPr lang="zh-CN" altLang="en-US" sz="1600" dirty="0">
                <a:solidFill>
                  <a:srgbClr val="080808"/>
                </a:solidFill>
                <a:latin typeface="楷体_GB2312" pitchFamily="49" charset="-122"/>
              </a:rPr>
              <a:t>路径上所经过边的权值之和</a:t>
            </a:r>
          </a:p>
        </p:txBody>
      </p:sp>
      <p:sp>
        <p:nvSpPr>
          <p:cNvPr id="10" name="Rectangle 10"/>
          <p:cNvSpPr>
            <a:spLocks noChangeArrowheads="1"/>
          </p:cNvSpPr>
          <p:nvPr/>
        </p:nvSpPr>
        <p:spPr bwMode="auto">
          <a:xfrm>
            <a:off x="1106445" y="1547446"/>
            <a:ext cx="6721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dirty="0">
                <a:solidFill>
                  <a:srgbClr val="0070C0"/>
                </a:solidFill>
                <a:latin typeface="楷体_GB2312" pitchFamily="49" charset="-122"/>
              </a:rPr>
              <a:t>最短路径:</a:t>
            </a:r>
            <a:r>
              <a:rPr lang="zh-CN" altLang="en-US" sz="1600" dirty="0">
                <a:solidFill>
                  <a:srgbClr val="080808"/>
                </a:solidFill>
                <a:latin typeface="楷体_GB2312" pitchFamily="49" charset="-122"/>
              </a:rPr>
              <a:t>(带权)路径长度(值)最小的那条路径</a:t>
            </a:r>
            <a:endParaRPr lang="zh-CN" altLang="en-US" sz="1600" b="0" dirty="0">
              <a:latin typeface="楷体_GB2312" pitchFamily="49" charset="-122"/>
            </a:endParaRPr>
          </a:p>
        </p:txBody>
      </p:sp>
      <p:sp>
        <p:nvSpPr>
          <p:cNvPr id="4" name="矩形 3"/>
          <p:cNvSpPr/>
          <p:nvPr/>
        </p:nvSpPr>
        <p:spPr>
          <a:xfrm>
            <a:off x="590158" y="1886000"/>
            <a:ext cx="7448550" cy="3046988"/>
          </a:xfrm>
          <a:prstGeom prst="rect">
            <a:avLst/>
          </a:prstGeom>
        </p:spPr>
        <p:txBody>
          <a:bodyPr wrap="square">
            <a:spAutoFit/>
          </a:bodyPr>
          <a:lstStyle/>
          <a:p>
            <a:pPr indent="457200">
              <a:lnSpc>
                <a:spcPct val="150000"/>
              </a:lnSpc>
            </a:pPr>
            <a:r>
              <a:rPr lang="zh-CN" altLang="en-US" sz="1600" dirty="0" smtClean="0">
                <a:latin typeface="+mn-ea"/>
              </a:rPr>
              <a:t> 按</a:t>
            </a:r>
            <a:r>
              <a:rPr lang="zh-CN" altLang="en-US" sz="1600" dirty="0">
                <a:latin typeface="+mn-ea"/>
              </a:rPr>
              <a:t>路径长度递增的顺序逐步产生最短</a:t>
            </a:r>
            <a:r>
              <a:rPr lang="zh-CN" altLang="en-US" sz="1600" dirty="0" smtClean="0">
                <a:latin typeface="+mn-ea"/>
              </a:rPr>
              <a:t>路径的算法为</a:t>
            </a:r>
            <a:r>
              <a:rPr lang="zh-CN" altLang="en-US" sz="1600" dirty="0">
                <a:latin typeface="+mn-ea"/>
              </a:rPr>
              <a:t>狄克斯特拉</a:t>
            </a:r>
            <a:r>
              <a:rPr lang="zh-CN" altLang="en-US" sz="1600" dirty="0" smtClean="0">
                <a:latin typeface="+mn-ea"/>
              </a:rPr>
              <a:t>算法。</a:t>
            </a:r>
            <a:endParaRPr lang="zh-CN" altLang="en-US" sz="1600" dirty="0">
              <a:latin typeface="+mn-ea"/>
            </a:endParaRPr>
          </a:p>
          <a:p>
            <a:pPr indent="457200">
              <a:lnSpc>
                <a:spcPct val="150000"/>
              </a:lnSpc>
            </a:pPr>
            <a:r>
              <a:rPr lang="zh-CN" altLang="en-US" sz="1600" dirty="0" smtClean="0">
                <a:latin typeface="+mn-ea"/>
              </a:rPr>
              <a:t> 其总体思想</a:t>
            </a:r>
            <a:r>
              <a:rPr lang="zh-CN" altLang="en-US" sz="1600" dirty="0">
                <a:latin typeface="+mn-ea"/>
              </a:rPr>
              <a:t>是：设置两个顶点的集合</a:t>
            </a:r>
            <a:r>
              <a:rPr lang="en-US" altLang="zh-CN" sz="1600" dirty="0">
                <a:latin typeface="+mn-ea"/>
              </a:rPr>
              <a:t>S</a:t>
            </a:r>
            <a:r>
              <a:rPr lang="zh-CN" altLang="en-US" sz="1600" dirty="0">
                <a:latin typeface="+mn-ea"/>
              </a:rPr>
              <a:t>和</a:t>
            </a:r>
            <a:r>
              <a:rPr lang="en-US" altLang="zh-CN" sz="1600" dirty="0">
                <a:latin typeface="+mn-ea"/>
              </a:rPr>
              <a:t>T，</a:t>
            </a:r>
            <a:r>
              <a:rPr lang="zh-CN" altLang="en-US" sz="1600" dirty="0">
                <a:latin typeface="+mn-ea"/>
              </a:rPr>
              <a:t>集合</a:t>
            </a:r>
            <a:r>
              <a:rPr lang="en-US" altLang="zh-CN" sz="1600" dirty="0">
                <a:latin typeface="+mn-ea"/>
              </a:rPr>
              <a:t>S</a:t>
            </a:r>
            <a:r>
              <a:rPr lang="zh-CN" altLang="en-US" sz="1600" dirty="0">
                <a:latin typeface="+mn-ea"/>
              </a:rPr>
              <a:t>中存放已找到最短路径的顶点，集合</a:t>
            </a:r>
            <a:r>
              <a:rPr lang="en-US" altLang="zh-CN" sz="1600" dirty="0">
                <a:latin typeface="+mn-ea"/>
              </a:rPr>
              <a:t>T</a:t>
            </a:r>
            <a:r>
              <a:rPr lang="zh-CN" altLang="en-US" sz="1600" dirty="0">
                <a:latin typeface="+mn-ea"/>
              </a:rPr>
              <a:t>中</a:t>
            </a:r>
            <a:r>
              <a:rPr lang="zh-CN" altLang="en-US" sz="1600" dirty="0">
                <a:solidFill>
                  <a:srgbClr val="080808"/>
                </a:solidFill>
                <a:latin typeface="+mn-ea"/>
              </a:rPr>
              <a:t>存放当前还未找到最短路径的顶点。初始状态时，集合</a:t>
            </a:r>
            <a:r>
              <a:rPr lang="en-US" altLang="zh-CN" sz="1600" dirty="0">
                <a:solidFill>
                  <a:srgbClr val="080808"/>
                </a:solidFill>
                <a:latin typeface="+mn-ea"/>
              </a:rPr>
              <a:t>S</a:t>
            </a:r>
            <a:r>
              <a:rPr lang="zh-CN" altLang="en-US" sz="1600" dirty="0">
                <a:solidFill>
                  <a:srgbClr val="080808"/>
                </a:solidFill>
                <a:latin typeface="+mn-ea"/>
              </a:rPr>
              <a:t>中只包含源点，设</a:t>
            </a:r>
            <a:r>
              <a:rPr lang="zh-CN" altLang="en-US" sz="1600" dirty="0" smtClean="0">
                <a:solidFill>
                  <a:srgbClr val="080808"/>
                </a:solidFill>
                <a:latin typeface="+mn-ea"/>
              </a:rPr>
              <a:t>为</a:t>
            </a:r>
            <a:r>
              <a:rPr lang="en-US" altLang="zh-CN" sz="1600" dirty="0" smtClean="0">
                <a:solidFill>
                  <a:srgbClr val="080808"/>
                </a:solidFill>
                <a:latin typeface="+mn-ea"/>
              </a:rPr>
              <a:t>v0，</a:t>
            </a:r>
            <a:r>
              <a:rPr lang="zh-CN" altLang="en-US" sz="1600" dirty="0">
                <a:solidFill>
                  <a:srgbClr val="080808"/>
                </a:solidFill>
                <a:latin typeface="+mn-ea"/>
              </a:rPr>
              <a:t>然后从集合</a:t>
            </a:r>
            <a:r>
              <a:rPr lang="en-US" altLang="zh-CN" sz="1600" dirty="0">
                <a:solidFill>
                  <a:srgbClr val="080808"/>
                </a:solidFill>
                <a:latin typeface="+mn-ea"/>
              </a:rPr>
              <a:t>T</a:t>
            </a:r>
            <a:r>
              <a:rPr lang="zh-CN" altLang="en-US" sz="1600" dirty="0">
                <a:solidFill>
                  <a:srgbClr val="080808"/>
                </a:solidFill>
                <a:latin typeface="+mn-ea"/>
              </a:rPr>
              <a:t>中选择到</a:t>
            </a:r>
            <a:r>
              <a:rPr lang="zh-CN" altLang="en-US" sz="1600" dirty="0" smtClean="0">
                <a:solidFill>
                  <a:srgbClr val="080808"/>
                </a:solidFill>
                <a:latin typeface="+mn-ea"/>
              </a:rPr>
              <a:t>源点</a:t>
            </a:r>
            <a:r>
              <a:rPr lang="en-US" altLang="zh-CN" sz="1600" dirty="0">
                <a:solidFill>
                  <a:srgbClr val="080808"/>
                </a:solidFill>
                <a:latin typeface="+mn-ea"/>
              </a:rPr>
              <a:t>v0</a:t>
            </a:r>
            <a:r>
              <a:rPr lang="zh-CN" altLang="en-US" sz="1600" dirty="0" smtClean="0">
                <a:solidFill>
                  <a:srgbClr val="080808"/>
                </a:solidFill>
                <a:latin typeface="+mn-ea"/>
              </a:rPr>
              <a:t>路径</a:t>
            </a:r>
            <a:r>
              <a:rPr lang="zh-CN" altLang="en-US" sz="1600" dirty="0">
                <a:solidFill>
                  <a:srgbClr val="080808"/>
                </a:solidFill>
                <a:latin typeface="+mn-ea"/>
              </a:rPr>
              <a:t>长度最短的顶点</a:t>
            </a:r>
            <a:r>
              <a:rPr lang="en-US" altLang="zh-CN" sz="1600" dirty="0">
                <a:solidFill>
                  <a:srgbClr val="080808"/>
                </a:solidFill>
                <a:latin typeface="+mn-ea"/>
              </a:rPr>
              <a:t>u</a:t>
            </a:r>
            <a:r>
              <a:rPr lang="zh-CN" altLang="en-US" sz="1600" dirty="0">
                <a:solidFill>
                  <a:srgbClr val="080808"/>
                </a:solidFill>
                <a:latin typeface="+mn-ea"/>
              </a:rPr>
              <a:t>加入到集合</a:t>
            </a:r>
            <a:r>
              <a:rPr lang="en-US" altLang="zh-CN" sz="1600" dirty="0">
                <a:solidFill>
                  <a:srgbClr val="080808"/>
                </a:solidFill>
                <a:latin typeface="+mn-ea"/>
              </a:rPr>
              <a:t>S</a:t>
            </a:r>
            <a:r>
              <a:rPr lang="zh-CN" altLang="en-US" sz="1600" dirty="0">
                <a:solidFill>
                  <a:srgbClr val="080808"/>
                </a:solidFill>
                <a:latin typeface="+mn-ea"/>
              </a:rPr>
              <a:t>中，集合</a:t>
            </a:r>
            <a:r>
              <a:rPr lang="en-US" altLang="zh-CN" sz="1600" dirty="0">
                <a:solidFill>
                  <a:srgbClr val="080808"/>
                </a:solidFill>
                <a:latin typeface="+mn-ea"/>
              </a:rPr>
              <a:t>S</a:t>
            </a:r>
            <a:r>
              <a:rPr lang="zh-CN" altLang="en-US" sz="1600" dirty="0">
                <a:solidFill>
                  <a:srgbClr val="080808"/>
                </a:solidFill>
                <a:latin typeface="+mn-ea"/>
              </a:rPr>
              <a:t>中每加入一个新的顶点</a:t>
            </a:r>
            <a:r>
              <a:rPr lang="en-US" altLang="zh-CN" sz="1600" dirty="0">
                <a:solidFill>
                  <a:srgbClr val="080808"/>
                </a:solidFill>
                <a:latin typeface="+mn-ea"/>
              </a:rPr>
              <a:t>u</a:t>
            </a:r>
            <a:r>
              <a:rPr lang="zh-CN" altLang="en-US" sz="1600" dirty="0">
                <a:solidFill>
                  <a:srgbClr val="080808"/>
                </a:solidFill>
                <a:latin typeface="+mn-ea"/>
              </a:rPr>
              <a:t>都要修改</a:t>
            </a:r>
            <a:r>
              <a:rPr lang="zh-CN" altLang="en-US" sz="1600" dirty="0" smtClean="0">
                <a:solidFill>
                  <a:srgbClr val="080808"/>
                </a:solidFill>
                <a:latin typeface="+mn-ea"/>
              </a:rPr>
              <a:t>源点</a:t>
            </a:r>
            <a:r>
              <a:rPr lang="en-US" altLang="zh-CN" sz="1600" dirty="0">
                <a:solidFill>
                  <a:srgbClr val="080808"/>
                </a:solidFill>
                <a:latin typeface="+mn-ea"/>
              </a:rPr>
              <a:t>v0</a:t>
            </a:r>
            <a:r>
              <a:rPr lang="zh-CN" altLang="en-US" sz="1600" dirty="0" smtClean="0">
                <a:solidFill>
                  <a:srgbClr val="080808"/>
                </a:solidFill>
                <a:latin typeface="+mn-ea"/>
              </a:rPr>
              <a:t>到</a:t>
            </a:r>
            <a:r>
              <a:rPr lang="zh-CN" altLang="en-US" sz="1600" dirty="0">
                <a:solidFill>
                  <a:srgbClr val="080808"/>
                </a:solidFill>
                <a:latin typeface="+mn-ea"/>
              </a:rPr>
              <a:t>集合</a:t>
            </a:r>
            <a:r>
              <a:rPr lang="en-US" altLang="zh-CN" sz="1600" dirty="0">
                <a:solidFill>
                  <a:srgbClr val="080808"/>
                </a:solidFill>
                <a:latin typeface="+mn-ea"/>
              </a:rPr>
              <a:t>T</a:t>
            </a:r>
            <a:r>
              <a:rPr lang="zh-CN" altLang="en-US" sz="1600" dirty="0">
                <a:solidFill>
                  <a:srgbClr val="080808"/>
                </a:solidFill>
                <a:latin typeface="+mn-ea"/>
              </a:rPr>
              <a:t>中剩余顶点的当前最短路径长度值，集合</a:t>
            </a:r>
            <a:r>
              <a:rPr lang="en-US" altLang="zh-CN" sz="1600" dirty="0">
                <a:solidFill>
                  <a:srgbClr val="080808"/>
                </a:solidFill>
                <a:latin typeface="+mn-ea"/>
              </a:rPr>
              <a:t>T</a:t>
            </a:r>
            <a:r>
              <a:rPr lang="zh-CN" altLang="en-US" sz="1600" dirty="0">
                <a:solidFill>
                  <a:srgbClr val="080808"/>
                </a:solidFill>
                <a:latin typeface="+mn-ea"/>
              </a:rPr>
              <a:t>中各顶点的新的当前最短路径长度值，为原来的当前最短路径长度值与从源点过顶点</a:t>
            </a:r>
            <a:r>
              <a:rPr lang="en-US" altLang="zh-CN" sz="1600" dirty="0">
                <a:solidFill>
                  <a:srgbClr val="080808"/>
                </a:solidFill>
                <a:latin typeface="+mn-ea"/>
              </a:rPr>
              <a:t>u</a:t>
            </a:r>
            <a:r>
              <a:rPr lang="zh-CN" altLang="en-US" sz="1600" dirty="0">
                <a:solidFill>
                  <a:srgbClr val="080808"/>
                </a:solidFill>
                <a:latin typeface="+mn-ea"/>
              </a:rPr>
              <a:t>到达该顶点的路径长度中的较小者。此过程不断重复，直到集合</a:t>
            </a:r>
            <a:r>
              <a:rPr lang="en-US" altLang="zh-CN" sz="1600" dirty="0">
                <a:solidFill>
                  <a:srgbClr val="080808"/>
                </a:solidFill>
                <a:latin typeface="+mn-ea"/>
              </a:rPr>
              <a:t>T</a:t>
            </a:r>
            <a:r>
              <a:rPr lang="zh-CN" altLang="en-US" sz="1600" dirty="0">
                <a:solidFill>
                  <a:srgbClr val="080808"/>
                </a:solidFill>
                <a:latin typeface="+mn-ea"/>
              </a:rPr>
              <a:t>中的顶点全部加入到集合</a:t>
            </a:r>
            <a:r>
              <a:rPr lang="en-US" altLang="zh-CN" sz="1600" dirty="0">
                <a:solidFill>
                  <a:srgbClr val="080808"/>
                </a:solidFill>
                <a:latin typeface="+mn-ea"/>
              </a:rPr>
              <a:t>S</a:t>
            </a:r>
            <a:r>
              <a:rPr lang="zh-CN" altLang="en-US" sz="1600" dirty="0">
                <a:solidFill>
                  <a:srgbClr val="080808"/>
                </a:solidFill>
                <a:latin typeface="+mn-ea"/>
              </a:rPr>
              <a:t>中为止。 </a:t>
            </a:r>
          </a:p>
        </p:txBody>
      </p:sp>
    </p:spTree>
    <p:extLst>
      <p:ext uri="{BB962C8B-B14F-4D97-AF65-F5344CB8AC3E}">
        <p14:creationId xmlns:p14="http://schemas.microsoft.com/office/powerpoint/2010/main" val="456056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7.5</a:t>
            </a:r>
            <a:r>
              <a:rPr lang="zh-CN" altLang="en-US" sz="2000" dirty="0" smtClean="0">
                <a:latin typeface="+mj-ea"/>
                <a:ea typeface="+mj-ea"/>
              </a:rPr>
              <a:t>最短路径</a:t>
            </a:r>
            <a:endParaRPr lang="zh-CN" altLang="zh-CN" sz="2000" dirty="0">
              <a:latin typeface="+mj-ea"/>
              <a:ea typeface="+mj-ea"/>
            </a:endParaRPr>
          </a:p>
        </p:txBody>
      </p:sp>
      <p:sp>
        <p:nvSpPr>
          <p:cNvPr id="4" name="矩形 3"/>
          <p:cNvSpPr/>
          <p:nvPr/>
        </p:nvSpPr>
        <p:spPr>
          <a:xfrm>
            <a:off x="808810" y="921014"/>
            <a:ext cx="7448550" cy="1569660"/>
          </a:xfrm>
          <a:prstGeom prst="rect">
            <a:avLst/>
          </a:prstGeom>
        </p:spPr>
        <p:txBody>
          <a:bodyPr wrap="square">
            <a:spAutoFit/>
          </a:bodyPr>
          <a:lstStyle/>
          <a:p>
            <a:pPr indent="457200">
              <a:lnSpc>
                <a:spcPct val="150000"/>
              </a:lnSpc>
            </a:pPr>
            <a:r>
              <a:rPr lang="zh-CN" altLang="zh-CN" sz="1600" dirty="0"/>
              <a:t>向集合</a:t>
            </a:r>
            <a:r>
              <a:rPr lang="en-US" altLang="zh-CN" sz="1600" dirty="0"/>
              <a:t>S</a:t>
            </a:r>
            <a:r>
              <a:rPr lang="zh-CN" altLang="zh-CN" sz="1600" dirty="0"/>
              <a:t>中添加新顶点的过程如图</a:t>
            </a:r>
            <a:r>
              <a:rPr lang="en-US" altLang="zh-CN" sz="1600" dirty="0" smtClean="0"/>
              <a:t>7-20</a:t>
            </a:r>
            <a:r>
              <a:rPr lang="zh-CN" altLang="zh-CN" sz="1600" dirty="0" smtClean="0"/>
              <a:t>所</a:t>
            </a:r>
            <a:r>
              <a:rPr lang="zh-CN" altLang="zh-CN" sz="1600" dirty="0"/>
              <a:t>示。</a:t>
            </a:r>
            <a:r>
              <a:rPr lang="en-US" altLang="zh-CN" sz="1600" dirty="0"/>
              <a:t>V0</a:t>
            </a:r>
            <a:r>
              <a:rPr lang="zh-CN" altLang="zh-CN" sz="1600" dirty="0"/>
              <a:t>为源点，</a:t>
            </a:r>
            <a:r>
              <a:rPr lang="en-US" altLang="zh-CN" sz="1600" dirty="0"/>
              <a:t>u</a:t>
            </a:r>
            <a:r>
              <a:rPr lang="zh-CN" altLang="zh-CN" sz="1600" dirty="0"/>
              <a:t>为向集合</a:t>
            </a:r>
            <a:r>
              <a:rPr lang="en-US" altLang="zh-CN" sz="1600" dirty="0"/>
              <a:t>S</a:t>
            </a:r>
            <a:r>
              <a:rPr lang="zh-CN" altLang="zh-CN" sz="1600" dirty="0"/>
              <a:t>中添加的新顶点，顶点</a:t>
            </a:r>
            <a:r>
              <a:rPr lang="en-US" altLang="zh-CN" sz="1600" dirty="0"/>
              <a:t>k</a:t>
            </a:r>
            <a:r>
              <a:rPr lang="zh-CN" altLang="zh-CN" sz="1600" dirty="0"/>
              <a:t>为集合</a:t>
            </a:r>
            <a:r>
              <a:rPr lang="en-US" altLang="zh-CN" sz="1600" dirty="0"/>
              <a:t>T</a:t>
            </a:r>
            <a:r>
              <a:rPr lang="zh-CN" altLang="zh-CN" sz="1600" dirty="0"/>
              <a:t>中的任意顶点，且弧的权值如图所示，若</a:t>
            </a:r>
            <a:r>
              <a:rPr lang="en-US" altLang="zh-CN" sz="1600" dirty="0"/>
              <a:t>w3&gt;w1+w2</a:t>
            </a:r>
            <a:r>
              <a:rPr lang="zh-CN" altLang="zh-CN" sz="1600" dirty="0"/>
              <a:t>，即从源点</a:t>
            </a:r>
            <a:r>
              <a:rPr lang="en-US" altLang="zh-CN" sz="1600" dirty="0"/>
              <a:t>v0</a:t>
            </a:r>
            <a:r>
              <a:rPr lang="zh-CN" altLang="zh-CN" sz="1600" dirty="0"/>
              <a:t>到顶点</a:t>
            </a:r>
            <a:r>
              <a:rPr lang="en-US" altLang="zh-CN" sz="1600" dirty="0"/>
              <a:t>k</a:t>
            </a:r>
            <a:r>
              <a:rPr lang="zh-CN" altLang="zh-CN" sz="1600" dirty="0"/>
              <a:t>路径长度大于从源点</a:t>
            </a:r>
            <a:r>
              <a:rPr lang="en-US" altLang="zh-CN" sz="1600" dirty="0"/>
              <a:t>v0</a:t>
            </a:r>
            <a:r>
              <a:rPr lang="zh-CN" altLang="zh-CN" sz="1600" dirty="0"/>
              <a:t>到顶点</a:t>
            </a:r>
            <a:r>
              <a:rPr lang="en-US" altLang="zh-CN" sz="1600" dirty="0"/>
              <a:t>u</a:t>
            </a:r>
            <a:r>
              <a:rPr lang="zh-CN" altLang="zh-CN" sz="1600" dirty="0"/>
              <a:t>的路径长度与顶点</a:t>
            </a:r>
            <a:r>
              <a:rPr lang="en-US" altLang="zh-CN" sz="1600" dirty="0"/>
              <a:t>u</a:t>
            </a:r>
            <a:r>
              <a:rPr lang="zh-CN" altLang="zh-CN" sz="1600" dirty="0"/>
              <a:t>到顶点</a:t>
            </a:r>
            <a:r>
              <a:rPr lang="en-US" altLang="zh-CN" sz="1600" dirty="0"/>
              <a:t>k</a:t>
            </a:r>
            <a:r>
              <a:rPr lang="zh-CN" altLang="zh-CN" sz="1600" dirty="0"/>
              <a:t>的路径长度之和，则将</a:t>
            </a:r>
            <a:r>
              <a:rPr lang="en-US" altLang="zh-CN" sz="1600" dirty="0"/>
              <a:t>v0-&gt;u-&gt;v</a:t>
            </a:r>
            <a:r>
              <a:rPr lang="zh-CN" altLang="zh-CN" sz="1600" dirty="0"/>
              <a:t>作为顶点</a:t>
            </a:r>
            <a:r>
              <a:rPr lang="en-US" altLang="zh-CN" sz="1600" dirty="0"/>
              <a:t>v</a:t>
            </a:r>
            <a:r>
              <a:rPr lang="zh-CN" altLang="zh-CN" sz="1600" dirty="0"/>
              <a:t>新的最短路径。</a:t>
            </a:r>
          </a:p>
        </p:txBody>
      </p:sp>
      <p:pic>
        <p:nvPicPr>
          <p:cNvPr id="7" name="图片 6" descr="C:\Users\song\AppData\Roaming\Tencent\Users\511070620\QQ\WinTemp\RichOle\(9{1`1QL)71U898})3@MLPO.png"/>
          <p:cNvPicPr/>
          <p:nvPr/>
        </p:nvPicPr>
        <p:blipFill>
          <a:blip r:embed="rId4">
            <a:extLst>
              <a:ext uri="{28A0092B-C50C-407E-A947-70E740481C1C}">
                <a14:useLocalDpi xmlns:a14="http://schemas.microsoft.com/office/drawing/2010/main" val="0"/>
              </a:ext>
            </a:extLst>
          </a:blip>
          <a:srcRect/>
          <a:stretch>
            <a:fillRect/>
          </a:stretch>
        </p:blipFill>
        <p:spPr bwMode="auto">
          <a:xfrm>
            <a:off x="3100705" y="2538410"/>
            <a:ext cx="2542540" cy="1609725"/>
          </a:xfrm>
          <a:prstGeom prst="rect">
            <a:avLst/>
          </a:prstGeom>
          <a:noFill/>
          <a:ln>
            <a:noFill/>
          </a:ln>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4148135"/>
            <a:ext cx="29146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426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7.6.1</a:t>
            </a:r>
            <a:r>
              <a:rPr lang="zh-CN" altLang="en-US" sz="1800" b="0" dirty="0" smtClean="0">
                <a:latin typeface="+mj-ea"/>
                <a:ea typeface="+mj-ea"/>
              </a:rPr>
              <a:t>拓扑排序</a:t>
            </a:r>
            <a:endParaRPr lang="zh-CN" altLang="en-US" sz="1800" b="0" dirty="0">
              <a:latin typeface="+mj-ea"/>
              <a:ea typeface="+mj-ea"/>
            </a:endParaRPr>
          </a:p>
        </p:txBody>
      </p:sp>
      <p:sp>
        <p:nvSpPr>
          <p:cNvPr id="2" name="矩形 1"/>
          <p:cNvSpPr/>
          <p:nvPr/>
        </p:nvSpPr>
        <p:spPr>
          <a:xfrm>
            <a:off x="814382" y="1277464"/>
            <a:ext cx="7496175" cy="1569660"/>
          </a:xfrm>
          <a:prstGeom prst="rect">
            <a:avLst/>
          </a:prstGeom>
        </p:spPr>
        <p:txBody>
          <a:bodyPr wrap="square">
            <a:spAutoFit/>
          </a:bodyPr>
          <a:lstStyle/>
          <a:p>
            <a:pPr indent="457200">
              <a:lnSpc>
                <a:spcPct val="150000"/>
              </a:lnSpc>
              <a:spcBef>
                <a:spcPct val="50000"/>
              </a:spcBef>
            </a:pPr>
            <a:r>
              <a:rPr lang="zh-CN" altLang="zh-CN" sz="1600" dirty="0"/>
              <a:t>用有向无环图来表示工程，其中顶点表示活动，弧表示活动之间的优先关系，把这种用顶点表示活动的有向无环图称为顶点表示活动的网，简称</a:t>
            </a:r>
            <a:r>
              <a:rPr lang="en-US" altLang="zh-CN" sz="1600" dirty="0"/>
              <a:t>AOV</a:t>
            </a:r>
            <a:r>
              <a:rPr lang="zh-CN" altLang="zh-CN" sz="1600" dirty="0"/>
              <a:t>（</a:t>
            </a:r>
            <a:r>
              <a:rPr lang="en-US" altLang="zh-CN" sz="1600" dirty="0"/>
              <a:t>Activity On Vertex</a:t>
            </a:r>
            <a:r>
              <a:rPr lang="zh-CN" altLang="zh-CN" sz="1600" dirty="0"/>
              <a:t>）网</a:t>
            </a:r>
            <a:r>
              <a:rPr lang="zh-CN" altLang="zh-CN" sz="1600" dirty="0" smtClean="0"/>
              <a:t>。</a:t>
            </a:r>
            <a:r>
              <a:rPr lang="zh-CN" altLang="zh-CN" sz="1600" dirty="0"/>
              <a:t>拓扑排序就是将</a:t>
            </a:r>
            <a:r>
              <a:rPr lang="en-US" altLang="zh-CN" sz="1600" dirty="0"/>
              <a:t>AOV</a:t>
            </a:r>
            <a:r>
              <a:rPr lang="zh-CN" altLang="zh-CN" sz="1600" dirty="0"/>
              <a:t>网中的所有顶点进行排序，排成的有序序列称为拓扑序列。</a:t>
            </a:r>
            <a:endParaRPr lang="zh-CN" altLang="en-US" sz="1600" dirty="0">
              <a:latin typeface="楷体_GB2312" pitchFamily="49" charset="-122"/>
            </a:endParaRPr>
          </a:p>
        </p:txBody>
      </p:sp>
      <p:sp>
        <p:nvSpPr>
          <p:cNvPr id="10" name="矩形 9"/>
          <p:cNvSpPr/>
          <p:nvPr/>
        </p:nvSpPr>
        <p:spPr>
          <a:xfrm>
            <a:off x="814381" y="2982439"/>
            <a:ext cx="7496175" cy="1524713"/>
          </a:xfrm>
          <a:prstGeom prst="rect">
            <a:avLst/>
          </a:prstGeom>
        </p:spPr>
        <p:txBody>
          <a:bodyPr wrap="square">
            <a:spAutoFit/>
          </a:bodyPr>
          <a:lstStyle/>
          <a:p>
            <a:pPr indent="457200">
              <a:lnSpc>
                <a:spcPct val="150000"/>
              </a:lnSpc>
              <a:spcBef>
                <a:spcPct val="50000"/>
              </a:spcBef>
            </a:pPr>
            <a:r>
              <a:rPr lang="zh-CN" altLang="zh-CN" sz="1600" dirty="0"/>
              <a:t>对</a:t>
            </a:r>
            <a:r>
              <a:rPr lang="en-US" altLang="zh-CN" sz="1600" dirty="0"/>
              <a:t>AOV</a:t>
            </a:r>
            <a:r>
              <a:rPr lang="zh-CN" altLang="zh-CN" sz="1600" dirty="0"/>
              <a:t>网进行拓扑排序的方法为：首先选择一个入度为</a:t>
            </a:r>
            <a:r>
              <a:rPr lang="en-US" altLang="zh-CN" sz="1600" dirty="0"/>
              <a:t>0</a:t>
            </a:r>
            <a:r>
              <a:rPr lang="zh-CN" altLang="zh-CN" sz="1600" dirty="0"/>
              <a:t>的顶点，输出该顶点；然后删除该顶点及与该顶点有关的弧；重复以上过程，直到所有的顶点都被输出。当图中存在多个入度为</a:t>
            </a:r>
            <a:r>
              <a:rPr lang="en-US" altLang="zh-CN" sz="1600" dirty="0"/>
              <a:t>0</a:t>
            </a:r>
            <a:r>
              <a:rPr lang="zh-CN" altLang="zh-CN" sz="1600" dirty="0"/>
              <a:t>的顶点时，可任选一个顶点输出，因此拓扑排序的结果并不唯一。</a:t>
            </a:r>
            <a:endParaRPr lang="zh-CN" altLang="en-US" sz="1600" dirty="0">
              <a:latin typeface="楷体_GB2312" pitchFamily="49" charset="-122"/>
            </a:endParaRPr>
          </a:p>
        </p:txBody>
      </p:sp>
    </p:spTree>
    <p:extLst>
      <p:ext uri="{BB962C8B-B14F-4D97-AF65-F5344CB8AC3E}">
        <p14:creationId xmlns:p14="http://schemas.microsoft.com/office/powerpoint/2010/main" val="2356434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7.6.1</a:t>
            </a:r>
            <a:r>
              <a:rPr lang="zh-CN" altLang="en-US" sz="1800" b="0" dirty="0" smtClean="0">
                <a:latin typeface="+mj-ea"/>
                <a:ea typeface="+mj-ea"/>
              </a:rPr>
              <a:t>拓扑排序</a:t>
            </a:r>
            <a:endParaRPr lang="zh-CN" altLang="en-US" sz="1800" b="0" dirty="0">
              <a:latin typeface="+mj-ea"/>
              <a:ea typeface="+mj-ea"/>
            </a:endParaRPr>
          </a:p>
        </p:txBody>
      </p:sp>
      <p:sp>
        <p:nvSpPr>
          <p:cNvPr id="2" name="矩形 1"/>
          <p:cNvSpPr/>
          <p:nvPr/>
        </p:nvSpPr>
        <p:spPr>
          <a:xfrm>
            <a:off x="814382" y="1277464"/>
            <a:ext cx="7496175" cy="338554"/>
          </a:xfrm>
          <a:prstGeom prst="rect">
            <a:avLst/>
          </a:prstGeom>
        </p:spPr>
        <p:txBody>
          <a:bodyPr wrap="square">
            <a:spAutoFit/>
          </a:bodyPr>
          <a:lstStyle/>
          <a:p>
            <a:r>
              <a:rPr lang="en-US" altLang="zh-CN" sz="1600" dirty="0"/>
              <a:t>AOV</a:t>
            </a:r>
            <a:r>
              <a:rPr lang="zh-CN" altLang="zh-CN" sz="1600" dirty="0"/>
              <a:t>网的拓扑排序过程如图</a:t>
            </a:r>
            <a:r>
              <a:rPr lang="en-US" altLang="zh-CN" sz="1600" dirty="0" smtClean="0"/>
              <a:t>7-21</a:t>
            </a:r>
            <a:r>
              <a:rPr lang="zh-CN" altLang="zh-CN" sz="1600" dirty="0" smtClean="0"/>
              <a:t>所</a:t>
            </a:r>
            <a:r>
              <a:rPr lang="zh-CN" altLang="zh-CN" sz="1600" dirty="0"/>
              <a:t>示</a:t>
            </a:r>
          </a:p>
        </p:txBody>
      </p:sp>
      <p:pic>
        <p:nvPicPr>
          <p:cNvPr id="6" name="图片 5" descr="C:\Users\song\AppData\Roaming\Tencent\Users\511070620\QQ\WinTemp\RichOle\`Q4PL@817[})~{[E}B[}JUF.png"/>
          <p:cNvPicPr/>
          <p:nvPr/>
        </p:nvPicPr>
        <p:blipFill>
          <a:blip r:embed="rId4">
            <a:extLst>
              <a:ext uri="{28A0092B-C50C-407E-A947-70E740481C1C}">
                <a14:useLocalDpi xmlns:a14="http://schemas.microsoft.com/office/drawing/2010/main" val="0"/>
              </a:ext>
            </a:extLst>
          </a:blip>
          <a:srcRect/>
          <a:stretch>
            <a:fillRect/>
          </a:stretch>
        </p:blipFill>
        <p:spPr bwMode="auto">
          <a:xfrm>
            <a:off x="2058035" y="1743392"/>
            <a:ext cx="5027930" cy="1656715"/>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225" y="3400107"/>
            <a:ext cx="4171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911" y="3957638"/>
            <a:ext cx="1552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502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7.6.1</a:t>
            </a:r>
            <a:r>
              <a:rPr lang="zh-CN" altLang="en-US" sz="1800" b="0" dirty="0" smtClean="0">
                <a:latin typeface="+mj-ea"/>
                <a:ea typeface="+mj-ea"/>
              </a:rPr>
              <a:t>拓扑排序</a:t>
            </a:r>
            <a:endParaRPr lang="zh-CN" altLang="en-US" sz="1800" b="0" dirty="0">
              <a:latin typeface="+mj-ea"/>
              <a:ea typeface="+mj-ea"/>
            </a:endParaRPr>
          </a:p>
        </p:txBody>
      </p:sp>
      <p:sp>
        <p:nvSpPr>
          <p:cNvPr id="2" name="矩形 1"/>
          <p:cNvSpPr/>
          <p:nvPr/>
        </p:nvSpPr>
        <p:spPr>
          <a:xfrm>
            <a:off x="814382" y="1277464"/>
            <a:ext cx="7496175" cy="338554"/>
          </a:xfrm>
          <a:prstGeom prst="rect">
            <a:avLst/>
          </a:prstGeom>
        </p:spPr>
        <p:txBody>
          <a:bodyPr wrap="square">
            <a:spAutoFit/>
          </a:bodyPr>
          <a:lstStyle/>
          <a:p>
            <a:r>
              <a:rPr lang="en-US" altLang="zh-CN" sz="1600" dirty="0"/>
              <a:t>AOV</a:t>
            </a:r>
            <a:r>
              <a:rPr lang="zh-CN" altLang="zh-CN" sz="1600" dirty="0"/>
              <a:t>网的拓扑排序过程如图</a:t>
            </a:r>
            <a:r>
              <a:rPr lang="en-US" altLang="zh-CN" sz="1600" dirty="0" smtClean="0"/>
              <a:t>7-21</a:t>
            </a:r>
            <a:r>
              <a:rPr lang="zh-CN" altLang="zh-CN" sz="1600" dirty="0" smtClean="0"/>
              <a:t>所</a:t>
            </a:r>
            <a:r>
              <a:rPr lang="zh-CN" altLang="zh-CN" sz="1600" dirty="0"/>
              <a:t>示</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1" y="3957638"/>
            <a:ext cx="1552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C:\Users\song\AppData\Roaming\Tencent\Users\511070620\QQ\WinTemp\RichOle\7$8JGX(306AJ8E5195REWUN.png"/>
          <p:cNvPicPr/>
          <p:nvPr/>
        </p:nvPicPr>
        <p:blipFill>
          <a:blip r:embed="rId5">
            <a:extLst>
              <a:ext uri="{28A0092B-C50C-407E-A947-70E740481C1C}">
                <a14:useLocalDpi xmlns:a14="http://schemas.microsoft.com/office/drawing/2010/main" val="0"/>
              </a:ext>
            </a:extLst>
          </a:blip>
          <a:srcRect/>
          <a:stretch>
            <a:fillRect/>
          </a:stretch>
        </p:blipFill>
        <p:spPr bwMode="auto">
          <a:xfrm>
            <a:off x="2214562" y="1809750"/>
            <a:ext cx="4714875" cy="1524000"/>
          </a:xfrm>
          <a:prstGeom prst="rect">
            <a:avLst/>
          </a:prstGeom>
          <a:noFill/>
          <a:ln>
            <a:noFill/>
          </a:ln>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6037" y="3457575"/>
            <a:ext cx="4343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232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8" y="1526227"/>
            <a:ext cx="7496175" cy="1161344"/>
          </a:xfrm>
          <a:prstGeom prst="rect">
            <a:avLst/>
          </a:prstGeom>
        </p:spPr>
        <p:txBody>
          <a:bodyPr wrap="square">
            <a:spAutoFit/>
          </a:bodyPr>
          <a:lstStyle/>
          <a:p>
            <a:pPr indent="457200">
              <a:lnSpc>
                <a:spcPct val="150000"/>
              </a:lnSpc>
            </a:pPr>
            <a:r>
              <a:rPr lang="zh-CN" altLang="zh-CN" sz="1600" dirty="0"/>
              <a:t>在一个表示工程的带权有向图中，用顶点表示事件，用有向边表示活动，用边上的权值表示完成活动所需的时间，则称这种带权有向图为边表示活动的网，简称</a:t>
            </a:r>
            <a:r>
              <a:rPr lang="en-US" altLang="zh-CN" sz="1600" dirty="0"/>
              <a:t>AOE</a:t>
            </a:r>
            <a:r>
              <a:rPr lang="zh-CN" altLang="zh-CN" sz="1600" dirty="0"/>
              <a:t>（</a:t>
            </a:r>
            <a:r>
              <a:rPr lang="en-US" altLang="zh-CN" sz="1600" dirty="0"/>
              <a:t>Activity On Edge Network</a:t>
            </a:r>
            <a:r>
              <a:rPr lang="zh-CN" altLang="zh-CN" sz="1600" dirty="0"/>
              <a:t>）网。</a:t>
            </a:r>
          </a:p>
        </p:txBody>
      </p:sp>
      <p:sp>
        <p:nvSpPr>
          <p:cNvPr id="9" name="矩形 8"/>
          <p:cNvSpPr/>
          <p:nvPr/>
        </p:nvSpPr>
        <p:spPr>
          <a:xfrm>
            <a:off x="590158" y="2706213"/>
            <a:ext cx="7496175" cy="1938992"/>
          </a:xfrm>
          <a:prstGeom prst="rect">
            <a:avLst/>
          </a:prstGeom>
        </p:spPr>
        <p:txBody>
          <a:bodyPr wrap="square">
            <a:spAutoFit/>
          </a:bodyPr>
          <a:lstStyle/>
          <a:p>
            <a:pPr indent="457200">
              <a:lnSpc>
                <a:spcPct val="150000"/>
              </a:lnSpc>
            </a:pPr>
            <a:r>
              <a:rPr lang="en-US" altLang="zh-CN" sz="1600" dirty="0"/>
              <a:t>AOE</a:t>
            </a:r>
            <a:r>
              <a:rPr lang="zh-CN" altLang="zh-CN" sz="1600" dirty="0"/>
              <a:t>网中没有入边的顶点称为</a:t>
            </a:r>
            <a:r>
              <a:rPr lang="zh-CN" altLang="zh-CN" sz="1600" dirty="0">
                <a:solidFill>
                  <a:srgbClr val="0070C0"/>
                </a:solidFill>
              </a:rPr>
              <a:t>源点</a:t>
            </a:r>
            <a:r>
              <a:rPr lang="zh-CN" altLang="zh-CN" sz="1600" dirty="0"/>
              <a:t>或</a:t>
            </a:r>
            <a:r>
              <a:rPr lang="zh-CN" altLang="zh-CN" sz="1600" dirty="0">
                <a:solidFill>
                  <a:srgbClr val="0070C0"/>
                </a:solidFill>
              </a:rPr>
              <a:t>始点</a:t>
            </a:r>
            <a:r>
              <a:rPr lang="zh-CN" altLang="zh-CN" sz="1600" dirty="0"/>
              <a:t>，没有出边的顶点称为</a:t>
            </a:r>
            <a:r>
              <a:rPr lang="zh-CN" altLang="zh-CN" sz="1600" dirty="0">
                <a:solidFill>
                  <a:srgbClr val="0070C0"/>
                </a:solidFill>
              </a:rPr>
              <a:t>汇点</a:t>
            </a:r>
            <a:r>
              <a:rPr lang="zh-CN" altLang="zh-CN" sz="1600" dirty="0"/>
              <a:t>或</a:t>
            </a:r>
            <a:r>
              <a:rPr lang="zh-CN" altLang="zh-CN" sz="1600" dirty="0">
                <a:solidFill>
                  <a:srgbClr val="0070C0"/>
                </a:solidFill>
              </a:rPr>
              <a:t>终点</a:t>
            </a:r>
            <a:r>
              <a:rPr lang="zh-CN" altLang="zh-CN" sz="1600" dirty="0"/>
              <a:t>。从源点到汇点最大的路径长度称为</a:t>
            </a:r>
            <a:r>
              <a:rPr lang="zh-CN" altLang="zh-CN" sz="1600" dirty="0">
                <a:solidFill>
                  <a:srgbClr val="0070C0"/>
                </a:solidFill>
              </a:rPr>
              <a:t>关键路径</a:t>
            </a:r>
            <a:r>
              <a:rPr lang="zh-CN" altLang="zh-CN" sz="1600" dirty="0"/>
              <a:t>，关键路径的长度就是完成整个工程所需的最短工期，关键路径上的活动称为</a:t>
            </a:r>
            <a:r>
              <a:rPr lang="zh-CN" altLang="zh-CN" sz="1600" dirty="0">
                <a:solidFill>
                  <a:srgbClr val="0070C0"/>
                </a:solidFill>
              </a:rPr>
              <a:t>关键活动</a:t>
            </a:r>
            <a:r>
              <a:rPr lang="zh-CN" altLang="zh-CN" sz="1600" dirty="0" smtClean="0"/>
              <a:t>。</a:t>
            </a:r>
            <a:endParaRPr lang="en-US" altLang="zh-CN" sz="1600" dirty="0" smtClean="0"/>
          </a:p>
          <a:p>
            <a:pPr indent="457200">
              <a:lnSpc>
                <a:spcPct val="150000"/>
              </a:lnSpc>
            </a:pPr>
            <a:r>
              <a:rPr lang="zh-CN" altLang="en-US" sz="1600" dirty="0" smtClean="0"/>
              <a:t>注意：</a:t>
            </a:r>
            <a:r>
              <a:rPr lang="zh-CN" altLang="zh-CN" sz="1600" dirty="0" smtClean="0"/>
              <a:t>关键</a:t>
            </a:r>
            <a:r>
              <a:rPr lang="zh-CN" altLang="zh-CN" sz="1600" dirty="0"/>
              <a:t>活动中的任一活动不能完成都会导致整个工期的延迟</a:t>
            </a:r>
            <a:r>
              <a:rPr lang="zh-CN" altLang="zh-CN" sz="1600" dirty="0" smtClean="0"/>
              <a:t>。如果</a:t>
            </a:r>
            <a:r>
              <a:rPr lang="zh-CN" altLang="zh-CN" sz="1600" dirty="0"/>
              <a:t>缩短关键活动的时间，也可以加快整个工程的进度。</a:t>
            </a:r>
          </a:p>
        </p:txBody>
      </p:sp>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smtClean="0">
                <a:latin typeface="+mj-ea"/>
                <a:ea typeface="+mj-ea"/>
              </a:rPr>
              <a:t>1.</a:t>
            </a:r>
            <a:r>
              <a:rPr lang="zh-CN" altLang="en-US" sz="1600" b="0" dirty="0" smtClean="0">
                <a:latin typeface="+mj-ea"/>
                <a:ea typeface="+mj-ea"/>
              </a:rPr>
              <a:t>关键路径</a:t>
            </a:r>
            <a:endParaRPr lang="zh-CN" altLang="en-US" sz="1600" b="0" dirty="0">
              <a:latin typeface="+mj-ea"/>
              <a:ea typeface="+mj-ea"/>
            </a:endParaRPr>
          </a:p>
        </p:txBody>
      </p:sp>
    </p:spTree>
    <p:extLst>
      <p:ext uri="{BB962C8B-B14F-4D97-AF65-F5344CB8AC3E}">
        <p14:creationId xmlns:p14="http://schemas.microsoft.com/office/powerpoint/2010/main" val="2673572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8" y="1463216"/>
            <a:ext cx="7496175" cy="1200329"/>
          </a:xfrm>
          <a:prstGeom prst="rect">
            <a:avLst/>
          </a:prstGeom>
        </p:spPr>
        <p:txBody>
          <a:bodyPr wrap="square">
            <a:spAutoFit/>
          </a:bodyPr>
          <a:lstStyle/>
          <a:p>
            <a:pPr indent="457200">
              <a:lnSpc>
                <a:spcPct val="150000"/>
              </a:lnSpc>
            </a:pPr>
            <a:r>
              <a:rPr lang="zh-CN" altLang="zh-CN" sz="1600" dirty="0"/>
              <a:t>在图</a:t>
            </a:r>
            <a:r>
              <a:rPr lang="en-US" altLang="zh-CN" sz="1600" dirty="0" smtClean="0"/>
              <a:t>7-22</a:t>
            </a:r>
            <a:r>
              <a:rPr lang="zh-CN" altLang="zh-CN" sz="1600" dirty="0" smtClean="0"/>
              <a:t>所</a:t>
            </a:r>
            <a:r>
              <a:rPr lang="zh-CN" altLang="zh-CN" sz="1600" dirty="0"/>
              <a:t>示的</a:t>
            </a:r>
            <a:r>
              <a:rPr lang="en-US" altLang="zh-CN" sz="1600" dirty="0"/>
              <a:t>AOE</a:t>
            </a:r>
            <a:r>
              <a:rPr lang="zh-CN" altLang="zh-CN" sz="1600" dirty="0"/>
              <a:t>网中，顶点</a:t>
            </a:r>
            <a:r>
              <a:rPr lang="en-US" altLang="zh-CN" sz="1600" dirty="0"/>
              <a:t>v0</a:t>
            </a:r>
            <a:r>
              <a:rPr lang="zh-CN" altLang="zh-CN" sz="1600" dirty="0"/>
              <a:t>，</a:t>
            </a:r>
            <a:r>
              <a:rPr lang="en-US" altLang="zh-CN" sz="1600" dirty="0"/>
              <a:t>v1</a:t>
            </a:r>
            <a:r>
              <a:rPr lang="zh-CN" altLang="zh-CN" sz="1600" dirty="0"/>
              <a:t>，</a:t>
            </a:r>
            <a:r>
              <a:rPr lang="en-US" altLang="zh-CN" sz="1600" dirty="0"/>
              <a:t>v2</a:t>
            </a:r>
            <a:r>
              <a:rPr lang="zh-CN" altLang="zh-CN" sz="1600" dirty="0"/>
              <a:t>，</a:t>
            </a:r>
            <a:r>
              <a:rPr lang="en-US" altLang="zh-CN" sz="1600" dirty="0"/>
              <a:t>…</a:t>
            </a:r>
            <a:r>
              <a:rPr lang="zh-CN" altLang="zh-CN" sz="1600" dirty="0"/>
              <a:t>，</a:t>
            </a:r>
            <a:r>
              <a:rPr lang="en-US" altLang="zh-CN" sz="1600" dirty="0"/>
              <a:t>v8</a:t>
            </a:r>
            <a:r>
              <a:rPr lang="zh-CN" altLang="zh-CN" sz="1600" dirty="0"/>
              <a:t>表示</a:t>
            </a:r>
            <a:r>
              <a:rPr lang="en-US" altLang="zh-CN" sz="1600" dirty="0"/>
              <a:t>9</a:t>
            </a:r>
            <a:r>
              <a:rPr lang="zh-CN" altLang="zh-CN" sz="1600" dirty="0"/>
              <a:t>个事件，其中，</a:t>
            </a:r>
            <a:r>
              <a:rPr lang="en-US" altLang="zh-CN" sz="1600" dirty="0"/>
              <a:t>v0</a:t>
            </a:r>
            <a:r>
              <a:rPr lang="zh-CN" altLang="zh-CN" sz="1600" dirty="0"/>
              <a:t>为源点，是整个工程的开始点，</a:t>
            </a:r>
            <a:r>
              <a:rPr lang="en-US" altLang="zh-CN" sz="1600" dirty="0"/>
              <a:t>v8</a:t>
            </a:r>
            <a:r>
              <a:rPr lang="zh-CN" altLang="zh-CN" sz="1600" dirty="0"/>
              <a:t>为汇点，是整个工程的结束点；</a:t>
            </a:r>
            <a:r>
              <a:rPr lang="en-US" altLang="zh-CN" sz="1600" dirty="0"/>
              <a:t>a1</a:t>
            </a:r>
            <a:r>
              <a:rPr lang="zh-CN" altLang="zh-CN" sz="1600" dirty="0"/>
              <a:t>，</a:t>
            </a:r>
            <a:r>
              <a:rPr lang="en-US" altLang="zh-CN" sz="1600" dirty="0"/>
              <a:t>a2</a:t>
            </a:r>
            <a:r>
              <a:rPr lang="zh-CN" altLang="zh-CN" sz="1600" dirty="0"/>
              <a:t>，</a:t>
            </a:r>
            <a:r>
              <a:rPr lang="en-US" altLang="zh-CN" sz="1600" dirty="0"/>
              <a:t>…</a:t>
            </a:r>
            <a:r>
              <a:rPr lang="zh-CN" altLang="zh-CN" sz="1600" dirty="0"/>
              <a:t>，</a:t>
            </a:r>
            <a:r>
              <a:rPr lang="en-US" altLang="zh-CN" sz="1600" dirty="0"/>
              <a:t>a11</a:t>
            </a:r>
            <a:r>
              <a:rPr lang="zh-CN" altLang="zh-CN" sz="1600" dirty="0"/>
              <a:t>表示所有活动。</a:t>
            </a:r>
          </a:p>
        </p:txBody>
      </p:sp>
      <p:pic>
        <p:nvPicPr>
          <p:cNvPr id="6" name="图片 5" descr="C:\Users\song\AppData\Roaming\Tencent\Users\511070620\QQ\WinTemp\RichOle\5QQP%_7SLLPEH@R0_5ZA)RH.png"/>
          <p:cNvPicPr/>
          <p:nvPr/>
        </p:nvPicPr>
        <p:blipFill>
          <a:blip r:embed="rId4">
            <a:extLst>
              <a:ext uri="{28A0092B-C50C-407E-A947-70E740481C1C}">
                <a14:useLocalDpi xmlns:a14="http://schemas.microsoft.com/office/drawing/2010/main" val="0"/>
              </a:ext>
            </a:extLst>
          </a:blip>
          <a:srcRect/>
          <a:stretch>
            <a:fillRect/>
          </a:stretch>
        </p:blipFill>
        <p:spPr bwMode="auto">
          <a:xfrm>
            <a:off x="2099869" y="2437446"/>
            <a:ext cx="4476750" cy="2078355"/>
          </a:xfrm>
          <a:prstGeom prst="rect">
            <a:avLst/>
          </a:prstGeom>
          <a:noFill/>
          <a:ln>
            <a:noFill/>
          </a:ln>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63" y="4515801"/>
            <a:ext cx="1076325"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smtClean="0">
                <a:latin typeface="+mj-ea"/>
                <a:ea typeface="+mj-ea"/>
              </a:rPr>
              <a:t>1.</a:t>
            </a:r>
            <a:r>
              <a:rPr lang="zh-CN" altLang="en-US" sz="1600" b="0" dirty="0" smtClean="0">
                <a:latin typeface="+mj-ea"/>
                <a:ea typeface="+mj-ea"/>
              </a:rPr>
              <a:t>关键路径</a:t>
            </a:r>
            <a:endParaRPr lang="zh-CN" altLang="en-US" sz="1600" b="0" dirty="0">
              <a:latin typeface="+mj-ea"/>
              <a:ea typeface="+mj-ea"/>
            </a:endParaRPr>
          </a:p>
        </p:txBody>
      </p:sp>
    </p:spTree>
    <p:extLst>
      <p:ext uri="{BB962C8B-B14F-4D97-AF65-F5344CB8AC3E}">
        <p14:creationId xmlns:p14="http://schemas.microsoft.com/office/powerpoint/2010/main" val="406800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smtClean="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638" y="928870"/>
            <a:ext cx="3776661" cy="355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7" y="1726252"/>
            <a:ext cx="7496175" cy="1900007"/>
          </a:xfrm>
          <a:prstGeom prst="rect">
            <a:avLst/>
          </a:prstGeom>
        </p:spPr>
        <p:txBody>
          <a:bodyPr wrap="square">
            <a:spAutoFit/>
          </a:bodyPr>
          <a:lstStyle/>
          <a:p>
            <a:pPr indent="457200">
              <a:lnSpc>
                <a:spcPct val="150000"/>
              </a:lnSpc>
            </a:pPr>
            <a:r>
              <a:rPr lang="zh-CN" altLang="zh-CN" sz="1600" dirty="0"/>
              <a:t>（</a:t>
            </a:r>
            <a:r>
              <a:rPr lang="en-US" altLang="zh-CN" sz="1600" dirty="0"/>
              <a:t>1</a:t>
            </a:r>
            <a:r>
              <a:rPr lang="zh-CN" altLang="zh-CN" sz="1600" dirty="0"/>
              <a:t>）</a:t>
            </a:r>
            <a:r>
              <a:rPr lang="zh-CN" altLang="zh-CN" sz="1600" dirty="0">
                <a:solidFill>
                  <a:srgbClr val="0070C0"/>
                </a:solidFill>
              </a:rPr>
              <a:t>事件的最早发生时间</a:t>
            </a:r>
            <a:r>
              <a:rPr lang="en-US" altLang="zh-CN" sz="1600" dirty="0" err="1">
                <a:solidFill>
                  <a:srgbClr val="0070C0"/>
                </a:solidFill>
              </a:rPr>
              <a:t>ve</a:t>
            </a:r>
            <a:r>
              <a:rPr lang="zh-CN" altLang="zh-CN" sz="1600" dirty="0">
                <a:solidFill>
                  <a:srgbClr val="0070C0"/>
                </a:solidFill>
              </a:rPr>
              <a:t>（</a:t>
            </a:r>
            <a:r>
              <a:rPr lang="en-US" altLang="zh-CN" sz="1600" dirty="0">
                <a:solidFill>
                  <a:srgbClr val="0070C0"/>
                </a:solidFill>
              </a:rPr>
              <a:t>i</a:t>
            </a:r>
            <a:r>
              <a:rPr lang="zh-CN" altLang="zh-CN" sz="1600" dirty="0">
                <a:solidFill>
                  <a:srgbClr val="0070C0"/>
                </a:solidFill>
              </a:rPr>
              <a:t>）</a:t>
            </a:r>
            <a:r>
              <a:rPr lang="zh-CN" altLang="zh-CN" sz="1600" dirty="0"/>
              <a:t>：从源点</a:t>
            </a:r>
            <a:r>
              <a:rPr lang="en-US" altLang="zh-CN" sz="1600" dirty="0"/>
              <a:t>v0</a:t>
            </a:r>
            <a:r>
              <a:rPr lang="zh-CN" altLang="zh-CN" sz="1600" dirty="0"/>
              <a:t>到顶点</a:t>
            </a:r>
            <a:r>
              <a:rPr lang="en-US" altLang="zh-CN" sz="1600" dirty="0"/>
              <a:t>vi</a:t>
            </a:r>
            <a:r>
              <a:rPr lang="zh-CN" altLang="zh-CN" sz="1600" dirty="0"/>
              <a:t>的最大路径长度。计算</a:t>
            </a:r>
            <a:r>
              <a:rPr lang="en-US" altLang="zh-CN" sz="1600" dirty="0"/>
              <a:t>vi</a:t>
            </a:r>
            <a:r>
              <a:rPr lang="zh-CN" altLang="zh-CN" sz="1600" dirty="0"/>
              <a:t>的最早发生时间公式为：</a:t>
            </a:r>
          </a:p>
          <a:p>
            <a:pPr indent="457200">
              <a:lnSpc>
                <a:spcPct val="150000"/>
              </a:lnSpc>
            </a:pPr>
            <a:r>
              <a:rPr lang="en-US" altLang="zh-CN" sz="1600" dirty="0" err="1"/>
              <a:t>Ve</a:t>
            </a:r>
            <a:r>
              <a:rPr lang="zh-CN" altLang="zh-CN" sz="1600" dirty="0"/>
              <a:t>（</a:t>
            </a:r>
            <a:r>
              <a:rPr lang="en-US" altLang="zh-CN" sz="1600" dirty="0"/>
              <a:t>0</a:t>
            </a:r>
            <a:r>
              <a:rPr lang="zh-CN" altLang="zh-CN" sz="1600" dirty="0"/>
              <a:t>）</a:t>
            </a:r>
            <a:r>
              <a:rPr lang="en-US" altLang="zh-CN" sz="1600" dirty="0"/>
              <a:t>=0</a:t>
            </a:r>
            <a:r>
              <a:rPr lang="zh-CN" altLang="zh-CN" sz="1600" dirty="0"/>
              <a:t>；</a:t>
            </a:r>
          </a:p>
          <a:p>
            <a:pPr indent="457200">
              <a:lnSpc>
                <a:spcPct val="150000"/>
              </a:lnSpc>
            </a:pPr>
            <a:r>
              <a:rPr lang="en-US" altLang="zh-CN" sz="1600" dirty="0" err="1"/>
              <a:t>Ve</a:t>
            </a:r>
            <a:r>
              <a:rPr lang="zh-CN" altLang="zh-CN" sz="1600" dirty="0"/>
              <a:t>（</a:t>
            </a:r>
            <a:r>
              <a:rPr lang="en-US" altLang="zh-CN" sz="1600" dirty="0"/>
              <a:t>i</a:t>
            </a:r>
            <a:r>
              <a:rPr lang="zh-CN" altLang="zh-CN" sz="1600" dirty="0"/>
              <a:t>）</a:t>
            </a:r>
            <a:r>
              <a:rPr lang="en-US" altLang="zh-CN" sz="1600" dirty="0"/>
              <a:t>=max{</a:t>
            </a:r>
            <a:r>
              <a:rPr lang="en-US" altLang="zh-CN" sz="1600" dirty="0" err="1"/>
              <a:t>ve</a:t>
            </a:r>
            <a:r>
              <a:rPr lang="zh-CN" altLang="zh-CN" sz="1600" dirty="0"/>
              <a:t>（</a:t>
            </a:r>
            <a:r>
              <a:rPr lang="en-US" altLang="zh-CN" sz="1600" dirty="0"/>
              <a:t>k</a:t>
            </a:r>
            <a:r>
              <a:rPr lang="zh-CN" altLang="zh-CN" sz="1600" dirty="0"/>
              <a:t>）</a:t>
            </a:r>
            <a:r>
              <a:rPr lang="en-US" altLang="zh-CN" sz="1600" dirty="0"/>
              <a:t>+</a:t>
            </a:r>
            <a:r>
              <a:rPr lang="en-US" altLang="zh-CN" sz="1600" dirty="0" err="1"/>
              <a:t>dut</a:t>
            </a:r>
            <a:r>
              <a:rPr lang="en-US" altLang="zh-CN" sz="1600" dirty="0"/>
              <a:t>&lt;</a:t>
            </a:r>
            <a:r>
              <a:rPr lang="en-US" altLang="zh-CN" sz="1600" dirty="0" err="1"/>
              <a:t>vk</a:t>
            </a:r>
            <a:r>
              <a:rPr lang="zh-CN" altLang="zh-CN" sz="1600" dirty="0"/>
              <a:t>，</a:t>
            </a:r>
            <a:r>
              <a:rPr lang="en-US" altLang="zh-CN" sz="1600" dirty="0" err="1"/>
              <a:t>vj</a:t>
            </a:r>
            <a:r>
              <a:rPr lang="en-US" altLang="zh-CN" sz="1600" dirty="0"/>
              <a:t>&gt;}</a:t>
            </a:r>
            <a:r>
              <a:rPr lang="zh-CN" altLang="zh-CN" sz="1600" dirty="0"/>
              <a:t>，</a:t>
            </a:r>
            <a:r>
              <a:rPr lang="en-US" altLang="zh-CN" sz="1600" dirty="0"/>
              <a:t>&lt;</a:t>
            </a:r>
            <a:r>
              <a:rPr lang="en-US" altLang="zh-CN" sz="1600" dirty="0" err="1"/>
              <a:t>vk</a:t>
            </a:r>
            <a:r>
              <a:rPr lang="zh-CN" altLang="zh-CN" sz="1600" dirty="0"/>
              <a:t>，</a:t>
            </a:r>
            <a:r>
              <a:rPr lang="en-US" altLang="zh-CN" sz="1600" dirty="0"/>
              <a:t>vi&gt;</a:t>
            </a:r>
            <a:r>
              <a:rPr lang="zh-CN" altLang="zh-CN" sz="1600" dirty="0"/>
              <a:t>∈</a:t>
            </a:r>
            <a:r>
              <a:rPr lang="en-US" altLang="zh-CN" sz="1600" dirty="0"/>
              <a:t>T</a:t>
            </a:r>
            <a:r>
              <a:rPr lang="zh-CN" altLang="zh-CN" sz="1600" dirty="0"/>
              <a:t>，</a:t>
            </a:r>
            <a:r>
              <a:rPr lang="en-US" altLang="zh-CN" sz="1600" dirty="0"/>
              <a:t>1≤i≤n-1</a:t>
            </a:r>
            <a:r>
              <a:rPr lang="zh-CN" altLang="zh-CN" sz="1600" dirty="0"/>
              <a:t>。</a:t>
            </a:r>
          </a:p>
          <a:p>
            <a:pPr indent="457200">
              <a:lnSpc>
                <a:spcPct val="150000"/>
              </a:lnSpc>
            </a:pPr>
            <a:r>
              <a:rPr lang="zh-CN" altLang="zh-CN" sz="1600" dirty="0"/>
              <a:t>其中，</a:t>
            </a:r>
            <a:r>
              <a:rPr lang="en-US" altLang="zh-CN" sz="1600" dirty="0" err="1"/>
              <a:t>dut</a:t>
            </a:r>
            <a:r>
              <a:rPr lang="en-US" altLang="zh-CN" sz="1600" dirty="0"/>
              <a:t>&lt;</a:t>
            </a:r>
            <a:r>
              <a:rPr lang="en-US" altLang="zh-CN" sz="1600" dirty="0" err="1"/>
              <a:t>vk</a:t>
            </a:r>
            <a:r>
              <a:rPr lang="zh-CN" altLang="zh-CN" sz="1600" dirty="0"/>
              <a:t>，</a:t>
            </a:r>
            <a:r>
              <a:rPr lang="en-US" altLang="zh-CN" sz="1600" dirty="0" err="1"/>
              <a:t>vj</a:t>
            </a:r>
            <a:r>
              <a:rPr lang="en-US" altLang="zh-CN" sz="1600" dirty="0"/>
              <a:t>&gt;</a:t>
            </a:r>
            <a:r>
              <a:rPr lang="zh-CN" altLang="zh-CN" sz="1600" dirty="0"/>
              <a:t>表示弧</a:t>
            </a:r>
            <a:r>
              <a:rPr lang="en-US" altLang="zh-CN" sz="1600" dirty="0"/>
              <a:t>&lt;</a:t>
            </a:r>
            <a:r>
              <a:rPr lang="en-US" altLang="zh-CN" sz="1600" dirty="0" err="1"/>
              <a:t>vk</a:t>
            </a:r>
            <a:r>
              <a:rPr lang="zh-CN" altLang="zh-CN" sz="1600" dirty="0"/>
              <a:t>，</a:t>
            </a:r>
            <a:r>
              <a:rPr lang="en-US" altLang="zh-CN" sz="1600" dirty="0" err="1"/>
              <a:t>vj</a:t>
            </a:r>
            <a:r>
              <a:rPr lang="en-US" altLang="zh-CN" sz="1600" dirty="0"/>
              <a:t>&gt;</a:t>
            </a:r>
            <a:r>
              <a:rPr lang="zh-CN" altLang="zh-CN" sz="1600" dirty="0"/>
              <a:t>上的权值，</a:t>
            </a:r>
            <a:r>
              <a:rPr lang="en-US" altLang="zh-CN" sz="1600" dirty="0"/>
              <a:t>T</a:t>
            </a:r>
            <a:r>
              <a:rPr lang="zh-CN" altLang="zh-CN" sz="1600" dirty="0"/>
              <a:t>是所有到达</a:t>
            </a:r>
            <a:r>
              <a:rPr lang="en-US" altLang="zh-CN" sz="1600" dirty="0"/>
              <a:t>vi</a:t>
            </a:r>
            <a:r>
              <a:rPr lang="zh-CN" altLang="zh-CN" sz="1600" dirty="0"/>
              <a:t>的有向边的集合。</a:t>
            </a:r>
          </a:p>
        </p:txBody>
      </p:sp>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关键路径的基本术语</a:t>
            </a:r>
            <a:endParaRPr lang="zh-CN" altLang="en-US" sz="1600" b="0" dirty="0">
              <a:latin typeface="+mj-ea"/>
              <a:ea typeface="+mj-ea"/>
            </a:endParaRPr>
          </a:p>
        </p:txBody>
      </p:sp>
    </p:spTree>
    <p:extLst>
      <p:ext uri="{BB962C8B-B14F-4D97-AF65-F5344CB8AC3E}">
        <p14:creationId xmlns:p14="http://schemas.microsoft.com/office/powerpoint/2010/main" val="315317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7" y="1726252"/>
            <a:ext cx="7496175" cy="1938992"/>
          </a:xfrm>
          <a:prstGeom prst="rect">
            <a:avLst/>
          </a:prstGeom>
        </p:spPr>
        <p:txBody>
          <a:bodyPr wrap="square">
            <a:spAutoFit/>
          </a:bodyPr>
          <a:lstStyle/>
          <a:p>
            <a:pPr indent="457200">
              <a:lnSpc>
                <a:spcPct val="150000"/>
              </a:lnSpc>
            </a:pPr>
            <a:r>
              <a:rPr lang="zh-CN" altLang="zh-CN" sz="1600" dirty="0"/>
              <a:t>（</a:t>
            </a:r>
            <a:r>
              <a:rPr lang="en-US" altLang="zh-CN" sz="1600" dirty="0"/>
              <a:t>2</a:t>
            </a:r>
            <a:r>
              <a:rPr lang="zh-CN" altLang="zh-CN" sz="1600" dirty="0"/>
              <a:t>）</a:t>
            </a:r>
            <a:r>
              <a:rPr lang="zh-CN" altLang="zh-CN" sz="1600" dirty="0">
                <a:solidFill>
                  <a:srgbClr val="0070C0"/>
                </a:solidFill>
              </a:rPr>
              <a:t>事件的最晚发生时间</a:t>
            </a:r>
            <a:r>
              <a:rPr lang="en-US" altLang="zh-CN" sz="1600" dirty="0" err="1">
                <a:solidFill>
                  <a:srgbClr val="0070C0"/>
                </a:solidFill>
              </a:rPr>
              <a:t>vl</a:t>
            </a:r>
            <a:r>
              <a:rPr lang="zh-CN" altLang="zh-CN" sz="1600" dirty="0">
                <a:solidFill>
                  <a:srgbClr val="0070C0"/>
                </a:solidFill>
              </a:rPr>
              <a:t>（</a:t>
            </a:r>
            <a:r>
              <a:rPr lang="en-US" altLang="zh-CN" sz="1600" dirty="0">
                <a:solidFill>
                  <a:srgbClr val="0070C0"/>
                </a:solidFill>
              </a:rPr>
              <a:t>i</a:t>
            </a:r>
            <a:r>
              <a:rPr lang="zh-CN" altLang="zh-CN" sz="1600" dirty="0">
                <a:solidFill>
                  <a:srgbClr val="0070C0"/>
                </a:solidFill>
              </a:rPr>
              <a:t>）</a:t>
            </a:r>
            <a:r>
              <a:rPr lang="zh-CN" altLang="zh-CN" sz="1600" dirty="0"/>
              <a:t>：是指在不推迟整个工程工期的前提下，事件</a:t>
            </a:r>
            <a:r>
              <a:rPr lang="en-US" altLang="zh-CN" sz="1600" dirty="0"/>
              <a:t>vi</a:t>
            </a:r>
            <a:r>
              <a:rPr lang="zh-CN" altLang="zh-CN" sz="1600" dirty="0"/>
              <a:t>的最晚发生时间。计算</a:t>
            </a:r>
            <a:r>
              <a:rPr lang="en-US" altLang="zh-CN" sz="1600" dirty="0"/>
              <a:t>vi</a:t>
            </a:r>
            <a:r>
              <a:rPr lang="zh-CN" altLang="zh-CN" sz="1600" dirty="0"/>
              <a:t>的最晚发生时间公式为：</a:t>
            </a:r>
          </a:p>
          <a:p>
            <a:pPr indent="457200">
              <a:lnSpc>
                <a:spcPct val="150000"/>
              </a:lnSpc>
            </a:pPr>
            <a:r>
              <a:rPr lang="en-US" altLang="zh-CN" sz="1600" dirty="0" err="1"/>
              <a:t>Vl</a:t>
            </a:r>
            <a:r>
              <a:rPr lang="zh-CN" altLang="zh-CN" sz="1600" dirty="0"/>
              <a:t>（</a:t>
            </a:r>
            <a:r>
              <a:rPr lang="en-US" altLang="zh-CN" sz="1600" dirty="0"/>
              <a:t>n-1</a:t>
            </a:r>
            <a:r>
              <a:rPr lang="zh-CN" altLang="zh-CN" sz="1600" dirty="0"/>
              <a:t>）</a:t>
            </a:r>
            <a:r>
              <a:rPr lang="en-US" altLang="zh-CN" sz="1600" dirty="0"/>
              <a:t>= </a:t>
            </a:r>
            <a:r>
              <a:rPr lang="en-US" altLang="zh-CN" sz="1600" dirty="0" err="1"/>
              <a:t>Ve</a:t>
            </a:r>
            <a:r>
              <a:rPr lang="zh-CN" altLang="zh-CN" sz="1600" dirty="0"/>
              <a:t>（</a:t>
            </a:r>
            <a:r>
              <a:rPr lang="en-US" altLang="zh-CN" sz="1600" dirty="0"/>
              <a:t>n-1</a:t>
            </a:r>
            <a:r>
              <a:rPr lang="zh-CN" altLang="zh-CN" sz="1600" dirty="0"/>
              <a:t>）；</a:t>
            </a:r>
          </a:p>
          <a:p>
            <a:pPr indent="457200">
              <a:lnSpc>
                <a:spcPct val="150000"/>
              </a:lnSpc>
            </a:pPr>
            <a:r>
              <a:rPr lang="en-US" altLang="zh-CN" sz="1600" dirty="0" err="1"/>
              <a:t>Vl</a:t>
            </a:r>
            <a:r>
              <a:rPr lang="zh-CN" altLang="zh-CN" sz="1600" dirty="0"/>
              <a:t>（</a:t>
            </a:r>
            <a:r>
              <a:rPr lang="en-US" altLang="zh-CN" sz="1600" dirty="0"/>
              <a:t>i</a:t>
            </a:r>
            <a:r>
              <a:rPr lang="zh-CN" altLang="zh-CN" sz="1600" dirty="0"/>
              <a:t>）</a:t>
            </a:r>
            <a:r>
              <a:rPr lang="en-US" altLang="zh-CN" sz="1600" dirty="0"/>
              <a:t>=min{</a:t>
            </a:r>
            <a:r>
              <a:rPr lang="en-US" altLang="zh-CN" sz="1600" dirty="0" err="1"/>
              <a:t>vl</a:t>
            </a:r>
            <a:r>
              <a:rPr lang="zh-CN" altLang="zh-CN" sz="1600" dirty="0"/>
              <a:t>（</a:t>
            </a:r>
            <a:r>
              <a:rPr lang="en-US" altLang="zh-CN" sz="1600" dirty="0"/>
              <a:t>k</a:t>
            </a:r>
            <a:r>
              <a:rPr lang="zh-CN" altLang="zh-CN" sz="1600" dirty="0"/>
              <a:t>）</a:t>
            </a:r>
            <a:r>
              <a:rPr lang="en-US" altLang="zh-CN" sz="1600" dirty="0"/>
              <a:t>+</a:t>
            </a:r>
            <a:r>
              <a:rPr lang="en-US" altLang="zh-CN" sz="1600" dirty="0" err="1"/>
              <a:t>dut</a:t>
            </a:r>
            <a:r>
              <a:rPr lang="en-US" altLang="zh-CN" sz="1600" dirty="0"/>
              <a:t>&lt;vi</a:t>
            </a:r>
            <a:r>
              <a:rPr lang="zh-CN" altLang="zh-CN" sz="1600" dirty="0"/>
              <a:t>，</a:t>
            </a:r>
            <a:r>
              <a:rPr lang="en-US" altLang="zh-CN" sz="1600" dirty="0" err="1"/>
              <a:t>vk</a:t>
            </a:r>
            <a:r>
              <a:rPr lang="en-US" altLang="zh-CN" sz="1600" dirty="0"/>
              <a:t>&gt;}</a:t>
            </a:r>
            <a:r>
              <a:rPr lang="zh-CN" altLang="zh-CN" sz="1600" dirty="0"/>
              <a:t>，</a:t>
            </a:r>
            <a:r>
              <a:rPr lang="en-US" altLang="zh-CN" sz="1600" dirty="0"/>
              <a:t>&lt;vi</a:t>
            </a:r>
            <a:r>
              <a:rPr lang="zh-CN" altLang="zh-CN" sz="1600" dirty="0"/>
              <a:t>，</a:t>
            </a:r>
            <a:r>
              <a:rPr lang="en-US" altLang="zh-CN" sz="1600" dirty="0" err="1"/>
              <a:t>vk</a:t>
            </a:r>
            <a:r>
              <a:rPr lang="en-US" altLang="zh-CN" sz="1600" dirty="0"/>
              <a:t>&gt;</a:t>
            </a:r>
            <a:r>
              <a:rPr lang="zh-CN" altLang="zh-CN" sz="1600" dirty="0"/>
              <a:t>∈</a:t>
            </a:r>
            <a:r>
              <a:rPr lang="en-US" altLang="zh-CN" sz="1600" dirty="0"/>
              <a:t>S</a:t>
            </a:r>
            <a:r>
              <a:rPr lang="zh-CN" altLang="zh-CN" sz="1600" dirty="0"/>
              <a:t>，</a:t>
            </a:r>
            <a:r>
              <a:rPr lang="en-US" altLang="zh-CN" sz="1600" dirty="0"/>
              <a:t>0≤i≤n-2</a:t>
            </a:r>
            <a:r>
              <a:rPr lang="zh-CN" altLang="zh-CN" sz="1600" dirty="0"/>
              <a:t>。</a:t>
            </a:r>
          </a:p>
          <a:p>
            <a:pPr indent="457200">
              <a:lnSpc>
                <a:spcPct val="150000"/>
              </a:lnSpc>
            </a:pPr>
            <a:r>
              <a:rPr lang="zh-CN" altLang="zh-CN" sz="1600" dirty="0"/>
              <a:t>其中</a:t>
            </a:r>
            <a:r>
              <a:rPr lang="en-US" altLang="zh-CN" sz="1600" dirty="0" err="1"/>
              <a:t>dut</a:t>
            </a:r>
            <a:r>
              <a:rPr lang="en-US" altLang="zh-CN" sz="1600" dirty="0"/>
              <a:t>&lt;vi</a:t>
            </a:r>
            <a:r>
              <a:rPr lang="zh-CN" altLang="zh-CN" sz="1600" dirty="0"/>
              <a:t>，</a:t>
            </a:r>
            <a:r>
              <a:rPr lang="en-US" altLang="zh-CN" sz="1600" dirty="0" err="1"/>
              <a:t>vk</a:t>
            </a:r>
            <a:r>
              <a:rPr lang="en-US" altLang="zh-CN" sz="1600" dirty="0"/>
              <a:t>&gt;</a:t>
            </a:r>
            <a:r>
              <a:rPr lang="zh-CN" altLang="zh-CN" sz="1600" dirty="0"/>
              <a:t>表示弧</a:t>
            </a:r>
            <a:r>
              <a:rPr lang="en-US" altLang="zh-CN" sz="1600" dirty="0"/>
              <a:t>&lt;vi</a:t>
            </a:r>
            <a:r>
              <a:rPr lang="zh-CN" altLang="zh-CN" sz="1600" dirty="0"/>
              <a:t>，</a:t>
            </a:r>
            <a:r>
              <a:rPr lang="en-US" altLang="zh-CN" sz="1600" dirty="0" err="1"/>
              <a:t>vk</a:t>
            </a:r>
            <a:r>
              <a:rPr lang="en-US" altLang="zh-CN" sz="1600" dirty="0"/>
              <a:t>&gt;</a:t>
            </a:r>
            <a:r>
              <a:rPr lang="zh-CN" altLang="zh-CN" sz="1600" dirty="0"/>
              <a:t>上的权值，</a:t>
            </a:r>
            <a:r>
              <a:rPr lang="en-US" altLang="zh-CN" sz="1600" dirty="0"/>
              <a:t>S</a:t>
            </a:r>
            <a:r>
              <a:rPr lang="zh-CN" altLang="zh-CN" sz="1600" dirty="0"/>
              <a:t>是所有从</a:t>
            </a:r>
            <a:r>
              <a:rPr lang="en-US" altLang="zh-CN" sz="1600" dirty="0"/>
              <a:t>vi</a:t>
            </a:r>
            <a:r>
              <a:rPr lang="zh-CN" altLang="zh-CN" sz="1600" dirty="0"/>
              <a:t>出发的有向边的集合</a:t>
            </a:r>
            <a:r>
              <a:rPr lang="zh-CN" altLang="zh-CN" sz="1600" dirty="0" smtClean="0"/>
              <a:t>。</a:t>
            </a:r>
            <a:endParaRPr lang="zh-CN" altLang="zh-CN" sz="1600" dirty="0"/>
          </a:p>
        </p:txBody>
      </p:sp>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关键路径的基本术语</a:t>
            </a:r>
            <a:endParaRPr lang="zh-CN" altLang="en-US" sz="1600" b="0" dirty="0">
              <a:latin typeface="+mj-ea"/>
              <a:ea typeface="+mj-ea"/>
            </a:endParaRPr>
          </a:p>
        </p:txBody>
      </p:sp>
    </p:spTree>
    <p:extLst>
      <p:ext uri="{BB962C8B-B14F-4D97-AF65-F5344CB8AC3E}">
        <p14:creationId xmlns:p14="http://schemas.microsoft.com/office/powerpoint/2010/main" val="1453731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7" y="1726252"/>
            <a:ext cx="7496175" cy="2677656"/>
          </a:xfrm>
          <a:prstGeom prst="rect">
            <a:avLst/>
          </a:prstGeom>
        </p:spPr>
        <p:txBody>
          <a:bodyPr wrap="square">
            <a:spAutoFit/>
          </a:bodyPr>
          <a:lstStyle/>
          <a:p>
            <a:pPr indent="457200">
              <a:lnSpc>
                <a:spcPct val="150000"/>
              </a:lnSpc>
            </a:pPr>
            <a:r>
              <a:rPr lang="zh-CN" altLang="zh-CN" sz="1600" dirty="0">
                <a:solidFill>
                  <a:srgbClr val="0070C0"/>
                </a:solidFill>
              </a:rPr>
              <a:t>（</a:t>
            </a:r>
            <a:r>
              <a:rPr lang="en-US" altLang="zh-CN" sz="1600" dirty="0">
                <a:solidFill>
                  <a:srgbClr val="0070C0"/>
                </a:solidFill>
              </a:rPr>
              <a:t>3</a:t>
            </a:r>
            <a:r>
              <a:rPr lang="zh-CN" altLang="zh-CN" sz="1600" dirty="0">
                <a:solidFill>
                  <a:srgbClr val="0070C0"/>
                </a:solidFill>
              </a:rPr>
              <a:t>）活动</a:t>
            </a:r>
            <a:r>
              <a:rPr lang="en-US" altLang="zh-CN" sz="1600" dirty="0" err="1">
                <a:solidFill>
                  <a:srgbClr val="0070C0"/>
                </a:solidFill>
              </a:rPr>
              <a:t>ai</a:t>
            </a:r>
            <a:r>
              <a:rPr lang="zh-CN" altLang="zh-CN" sz="1600" dirty="0">
                <a:solidFill>
                  <a:srgbClr val="0070C0"/>
                </a:solidFill>
              </a:rPr>
              <a:t>的最早开始时间</a:t>
            </a:r>
            <a:r>
              <a:rPr lang="en-US" altLang="zh-CN" sz="1600" dirty="0">
                <a:solidFill>
                  <a:srgbClr val="0070C0"/>
                </a:solidFill>
              </a:rPr>
              <a:t>e</a:t>
            </a:r>
            <a:r>
              <a:rPr lang="zh-CN" altLang="zh-CN" sz="1600" dirty="0">
                <a:solidFill>
                  <a:srgbClr val="0070C0"/>
                </a:solidFill>
              </a:rPr>
              <a:t>（</a:t>
            </a:r>
            <a:r>
              <a:rPr lang="en-US" altLang="zh-CN" sz="1600" dirty="0">
                <a:solidFill>
                  <a:srgbClr val="0070C0"/>
                </a:solidFill>
              </a:rPr>
              <a:t>i</a:t>
            </a:r>
            <a:r>
              <a:rPr lang="zh-CN" altLang="zh-CN" sz="1600" dirty="0">
                <a:solidFill>
                  <a:srgbClr val="0070C0"/>
                </a:solidFill>
              </a:rPr>
              <a:t>）</a:t>
            </a:r>
            <a:r>
              <a:rPr lang="zh-CN" altLang="zh-CN" sz="1600" dirty="0"/>
              <a:t>：若活动</a:t>
            </a:r>
            <a:r>
              <a:rPr lang="en-US" altLang="zh-CN" sz="1600" dirty="0" err="1"/>
              <a:t>ai</a:t>
            </a:r>
            <a:r>
              <a:rPr lang="zh-CN" altLang="zh-CN" sz="1600" dirty="0"/>
              <a:t>对应的弧为</a:t>
            </a:r>
            <a:r>
              <a:rPr lang="en-US" altLang="zh-CN" sz="1600" dirty="0"/>
              <a:t>&lt;</a:t>
            </a:r>
            <a:r>
              <a:rPr lang="en-US" altLang="zh-CN" sz="1600" dirty="0" err="1"/>
              <a:t>vj</a:t>
            </a:r>
            <a:r>
              <a:rPr lang="zh-CN" altLang="zh-CN" sz="1600" dirty="0"/>
              <a:t>，</a:t>
            </a:r>
            <a:r>
              <a:rPr lang="en-US" altLang="zh-CN" sz="1600" dirty="0" err="1"/>
              <a:t>vk</a:t>
            </a:r>
            <a:r>
              <a:rPr lang="en-US" altLang="zh-CN" sz="1600" dirty="0"/>
              <a:t>&gt;</a:t>
            </a:r>
            <a:r>
              <a:rPr lang="zh-CN" altLang="zh-CN" sz="1600" dirty="0"/>
              <a:t>，则只有事件</a:t>
            </a:r>
            <a:r>
              <a:rPr lang="en-US" altLang="zh-CN" sz="1600" dirty="0" err="1"/>
              <a:t>vj</a:t>
            </a:r>
            <a:r>
              <a:rPr lang="zh-CN" altLang="zh-CN" sz="1600" dirty="0"/>
              <a:t>发生了，活动</a:t>
            </a:r>
            <a:r>
              <a:rPr lang="en-US" altLang="zh-CN" sz="1600" dirty="0" err="1"/>
              <a:t>ai</a:t>
            </a:r>
            <a:r>
              <a:rPr lang="zh-CN" altLang="zh-CN" sz="1600" dirty="0"/>
              <a:t>才能开始。即活动</a:t>
            </a:r>
            <a:r>
              <a:rPr lang="en-US" altLang="zh-CN" sz="1600" dirty="0" err="1"/>
              <a:t>ai</a:t>
            </a:r>
            <a:r>
              <a:rPr lang="zh-CN" altLang="zh-CN" sz="1600" dirty="0"/>
              <a:t>的最早开始时间就是顶点</a:t>
            </a:r>
            <a:r>
              <a:rPr lang="en-US" altLang="zh-CN" sz="1600" dirty="0" err="1"/>
              <a:t>vj</a:t>
            </a:r>
            <a:r>
              <a:rPr lang="zh-CN" altLang="zh-CN" sz="1600" dirty="0"/>
              <a:t>事件的最早发生时间。所以</a:t>
            </a:r>
            <a:r>
              <a:rPr lang="en-US" altLang="zh-CN" sz="1600" dirty="0"/>
              <a:t>e</a:t>
            </a:r>
            <a:r>
              <a:rPr lang="zh-CN" altLang="zh-CN" sz="1600" dirty="0"/>
              <a:t>（</a:t>
            </a:r>
            <a:r>
              <a:rPr lang="en-US" altLang="zh-CN" sz="1600" dirty="0"/>
              <a:t>i</a:t>
            </a:r>
            <a:r>
              <a:rPr lang="zh-CN" altLang="zh-CN" sz="1600" dirty="0"/>
              <a:t>）</a:t>
            </a:r>
            <a:r>
              <a:rPr lang="en-US" altLang="zh-CN" sz="1600" dirty="0"/>
              <a:t>=</a:t>
            </a:r>
            <a:r>
              <a:rPr lang="en-US" altLang="zh-CN" sz="1600" dirty="0" err="1"/>
              <a:t>ve</a:t>
            </a:r>
            <a:r>
              <a:rPr lang="zh-CN" altLang="zh-CN" sz="1600" dirty="0"/>
              <a:t>（</a:t>
            </a:r>
            <a:r>
              <a:rPr lang="en-US" altLang="zh-CN" sz="1600" dirty="0"/>
              <a:t>j</a:t>
            </a:r>
            <a:r>
              <a:rPr lang="zh-CN" altLang="zh-CN" sz="1600" dirty="0"/>
              <a:t>）</a:t>
            </a:r>
            <a:r>
              <a:rPr lang="zh-CN" altLang="zh-CN" sz="1600" dirty="0" smtClean="0"/>
              <a:t>。</a:t>
            </a:r>
            <a:endParaRPr lang="en-US" altLang="zh-CN" sz="1600" dirty="0" smtClean="0"/>
          </a:p>
          <a:p>
            <a:pPr indent="457200">
              <a:lnSpc>
                <a:spcPct val="150000"/>
              </a:lnSpc>
            </a:pPr>
            <a:r>
              <a:rPr lang="zh-CN" altLang="zh-CN" sz="1600" dirty="0"/>
              <a:t>（</a:t>
            </a:r>
            <a:r>
              <a:rPr lang="en-US" altLang="zh-CN" sz="1600" dirty="0"/>
              <a:t>4</a:t>
            </a:r>
            <a:r>
              <a:rPr lang="zh-CN" altLang="zh-CN" sz="1600" dirty="0"/>
              <a:t>）</a:t>
            </a:r>
            <a:r>
              <a:rPr lang="zh-CN" altLang="zh-CN" sz="1600" dirty="0">
                <a:solidFill>
                  <a:srgbClr val="0070C0"/>
                </a:solidFill>
              </a:rPr>
              <a:t>活动</a:t>
            </a:r>
            <a:r>
              <a:rPr lang="en-US" altLang="zh-CN" sz="1600" dirty="0" err="1">
                <a:solidFill>
                  <a:srgbClr val="0070C0"/>
                </a:solidFill>
              </a:rPr>
              <a:t>ai</a:t>
            </a:r>
            <a:r>
              <a:rPr lang="zh-CN" altLang="zh-CN" sz="1600" dirty="0">
                <a:solidFill>
                  <a:srgbClr val="0070C0"/>
                </a:solidFill>
              </a:rPr>
              <a:t>的最晚开始时间</a:t>
            </a:r>
            <a:r>
              <a:rPr lang="en-US" altLang="zh-CN" sz="1600" dirty="0">
                <a:solidFill>
                  <a:srgbClr val="0070C0"/>
                </a:solidFill>
              </a:rPr>
              <a:t>l</a:t>
            </a:r>
            <a:r>
              <a:rPr lang="zh-CN" altLang="zh-CN" sz="1600" dirty="0">
                <a:solidFill>
                  <a:srgbClr val="0070C0"/>
                </a:solidFill>
              </a:rPr>
              <a:t>（</a:t>
            </a:r>
            <a:r>
              <a:rPr lang="en-US" altLang="zh-CN" sz="1600" dirty="0">
                <a:solidFill>
                  <a:srgbClr val="0070C0"/>
                </a:solidFill>
              </a:rPr>
              <a:t>i</a:t>
            </a:r>
            <a:r>
              <a:rPr lang="zh-CN" altLang="zh-CN" sz="1600" dirty="0">
                <a:solidFill>
                  <a:srgbClr val="0070C0"/>
                </a:solidFill>
              </a:rPr>
              <a:t>）</a:t>
            </a:r>
            <a:r>
              <a:rPr lang="zh-CN" altLang="zh-CN" sz="1600" dirty="0"/>
              <a:t>：若活动</a:t>
            </a:r>
            <a:r>
              <a:rPr lang="en-US" altLang="zh-CN" sz="1600" dirty="0" err="1"/>
              <a:t>ai</a:t>
            </a:r>
            <a:r>
              <a:rPr lang="zh-CN" altLang="zh-CN" sz="1600" dirty="0"/>
              <a:t>对应的弧为</a:t>
            </a:r>
            <a:r>
              <a:rPr lang="en-US" altLang="zh-CN" sz="1600" dirty="0"/>
              <a:t>&lt;</a:t>
            </a:r>
            <a:r>
              <a:rPr lang="en-US" altLang="zh-CN" sz="1600" dirty="0" err="1"/>
              <a:t>vj</a:t>
            </a:r>
            <a:r>
              <a:rPr lang="zh-CN" altLang="zh-CN" sz="1600" dirty="0"/>
              <a:t>，</a:t>
            </a:r>
            <a:r>
              <a:rPr lang="en-US" altLang="zh-CN" sz="1600" dirty="0" err="1"/>
              <a:t>vk</a:t>
            </a:r>
            <a:r>
              <a:rPr lang="en-US" altLang="zh-CN" sz="1600" dirty="0"/>
              <a:t>&gt;</a:t>
            </a:r>
            <a:r>
              <a:rPr lang="zh-CN" altLang="zh-CN" sz="1600" dirty="0"/>
              <a:t>，</a:t>
            </a:r>
            <a:r>
              <a:rPr lang="en-US" altLang="zh-CN" sz="1600" dirty="0"/>
              <a:t>e</a:t>
            </a:r>
            <a:r>
              <a:rPr lang="zh-CN" altLang="zh-CN" sz="1600" dirty="0"/>
              <a:t>（</a:t>
            </a:r>
            <a:r>
              <a:rPr lang="en-US" altLang="zh-CN" sz="1600" dirty="0"/>
              <a:t>i</a:t>
            </a:r>
            <a:r>
              <a:rPr lang="zh-CN" altLang="zh-CN" sz="1600" dirty="0"/>
              <a:t>）是在保证整个工期不推迟的前提下，活动</a:t>
            </a:r>
            <a:r>
              <a:rPr lang="en-US" altLang="zh-CN" sz="1600" dirty="0" err="1"/>
              <a:t>ai</a:t>
            </a:r>
            <a:r>
              <a:rPr lang="zh-CN" altLang="zh-CN" sz="1600" dirty="0"/>
              <a:t>的最晚开始时间。所以，</a:t>
            </a:r>
            <a:r>
              <a:rPr lang="en-US" altLang="zh-CN" sz="1600" dirty="0"/>
              <a:t>l</a:t>
            </a:r>
            <a:r>
              <a:rPr lang="zh-CN" altLang="zh-CN" sz="1600" dirty="0"/>
              <a:t>（</a:t>
            </a:r>
            <a:r>
              <a:rPr lang="en-US" altLang="zh-CN" sz="1600" dirty="0"/>
              <a:t>i</a:t>
            </a:r>
            <a:r>
              <a:rPr lang="zh-CN" altLang="zh-CN" sz="1600" dirty="0"/>
              <a:t>）</a:t>
            </a:r>
            <a:r>
              <a:rPr lang="en-US" altLang="zh-CN" sz="1600" dirty="0"/>
              <a:t>=</a:t>
            </a:r>
            <a:r>
              <a:rPr lang="en-US" altLang="zh-CN" sz="1600" dirty="0" err="1"/>
              <a:t>vl</a:t>
            </a:r>
            <a:r>
              <a:rPr lang="zh-CN" altLang="zh-CN" sz="1600" dirty="0"/>
              <a:t>（</a:t>
            </a:r>
            <a:r>
              <a:rPr lang="en-US" altLang="zh-CN" sz="1600" dirty="0"/>
              <a:t>k</a:t>
            </a:r>
            <a:r>
              <a:rPr lang="zh-CN" altLang="zh-CN" sz="1600" dirty="0"/>
              <a:t>）</a:t>
            </a:r>
            <a:r>
              <a:rPr lang="en-US" altLang="zh-CN" sz="1600" dirty="0"/>
              <a:t>-</a:t>
            </a:r>
            <a:r>
              <a:rPr lang="en-US" altLang="zh-CN" sz="1600" dirty="0" err="1"/>
              <a:t>dut</a:t>
            </a:r>
            <a:r>
              <a:rPr lang="en-US" altLang="zh-CN" sz="1600" dirty="0"/>
              <a:t>&lt;</a:t>
            </a:r>
            <a:r>
              <a:rPr lang="en-US" altLang="zh-CN" sz="1600" dirty="0" err="1"/>
              <a:t>vj</a:t>
            </a:r>
            <a:r>
              <a:rPr lang="zh-CN" altLang="zh-CN" sz="1600" dirty="0"/>
              <a:t>，</a:t>
            </a:r>
            <a:r>
              <a:rPr lang="en-US" altLang="zh-CN" sz="1600" dirty="0" err="1"/>
              <a:t>vk</a:t>
            </a:r>
            <a:r>
              <a:rPr lang="en-US" altLang="zh-CN" sz="1600" dirty="0"/>
              <a:t>&gt;</a:t>
            </a:r>
            <a:r>
              <a:rPr lang="zh-CN" altLang="zh-CN" sz="1600" dirty="0"/>
              <a:t>。</a:t>
            </a:r>
          </a:p>
          <a:p>
            <a:pPr indent="457200">
              <a:lnSpc>
                <a:spcPct val="150000"/>
              </a:lnSpc>
            </a:pPr>
            <a:endParaRPr lang="zh-CN" altLang="zh-CN" sz="1600" dirty="0"/>
          </a:p>
        </p:txBody>
      </p:sp>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关键路径的基本术语</a:t>
            </a:r>
            <a:endParaRPr lang="zh-CN" altLang="en-US" sz="1600" b="0" dirty="0">
              <a:latin typeface="+mj-ea"/>
              <a:ea typeface="+mj-ea"/>
            </a:endParaRPr>
          </a:p>
        </p:txBody>
      </p:sp>
    </p:spTree>
    <p:extLst>
      <p:ext uri="{BB962C8B-B14F-4D97-AF65-F5344CB8AC3E}">
        <p14:creationId xmlns:p14="http://schemas.microsoft.com/office/powerpoint/2010/main" val="1453731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7.6</a:t>
            </a:r>
            <a:r>
              <a:rPr lang="zh-CN" altLang="en-US" sz="2000" dirty="0" smtClean="0">
                <a:latin typeface="+mj-ea"/>
                <a:ea typeface="+mj-ea"/>
              </a:rPr>
              <a:t>有向无环图及其应用</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7.6.2</a:t>
            </a:r>
            <a:r>
              <a:rPr lang="zh-CN" altLang="en-US" sz="1800" b="0" dirty="0" smtClean="0">
                <a:latin typeface="+mj-ea"/>
                <a:ea typeface="+mj-ea"/>
              </a:rPr>
              <a:t>关键路径</a:t>
            </a:r>
            <a:endParaRPr lang="zh-CN" altLang="en-US" sz="1800" b="0" dirty="0">
              <a:latin typeface="+mj-ea"/>
              <a:ea typeface="+mj-ea"/>
            </a:endParaRPr>
          </a:p>
        </p:txBody>
      </p:sp>
      <p:sp>
        <p:nvSpPr>
          <p:cNvPr id="2" name="矩形 1"/>
          <p:cNvSpPr/>
          <p:nvPr/>
        </p:nvSpPr>
        <p:spPr>
          <a:xfrm>
            <a:off x="590157" y="1726252"/>
            <a:ext cx="7496175" cy="1530675"/>
          </a:xfrm>
          <a:prstGeom prst="rect">
            <a:avLst/>
          </a:prstGeom>
        </p:spPr>
        <p:txBody>
          <a:bodyPr wrap="square">
            <a:spAutoFit/>
          </a:bodyPr>
          <a:lstStyle/>
          <a:p>
            <a:pPr indent="457200">
              <a:lnSpc>
                <a:spcPct val="150000"/>
              </a:lnSpc>
            </a:pPr>
            <a:r>
              <a:rPr lang="zh-CN" altLang="zh-CN" sz="1600" dirty="0"/>
              <a:t>（</a:t>
            </a:r>
            <a:r>
              <a:rPr lang="en-US" altLang="zh-CN" sz="1600" dirty="0"/>
              <a:t>5</a:t>
            </a:r>
            <a:r>
              <a:rPr lang="zh-CN" altLang="zh-CN" sz="1600" dirty="0"/>
              <a:t>）</a:t>
            </a:r>
            <a:r>
              <a:rPr lang="zh-CN" altLang="zh-CN" sz="1600" dirty="0">
                <a:solidFill>
                  <a:srgbClr val="0070C0"/>
                </a:solidFill>
              </a:rPr>
              <a:t>活动</a:t>
            </a:r>
            <a:r>
              <a:rPr lang="en-US" altLang="zh-CN" sz="1600" dirty="0" err="1">
                <a:solidFill>
                  <a:srgbClr val="0070C0"/>
                </a:solidFill>
              </a:rPr>
              <a:t>ai</a:t>
            </a:r>
            <a:r>
              <a:rPr lang="zh-CN" altLang="zh-CN" sz="1600" dirty="0">
                <a:solidFill>
                  <a:srgbClr val="0070C0"/>
                </a:solidFill>
              </a:rPr>
              <a:t>的松弛时间（时间余量）</a:t>
            </a:r>
            <a:r>
              <a:rPr lang="zh-CN" altLang="zh-CN" sz="1600" dirty="0"/>
              <a:t>：指一个活动</a:t>
            </a:r>
            <a:r>
              <a:rPr lang="en-US" altLang="zh-CN" sz="1600" dirty="0" err="1"/>
              <a:t>ai</a:t>
            </a:r>
            <a:r>
              <a:rPr lang="zh-CN" altLang="zh-CN" sz="1600" dirty="0"/>
              <a:t>的最晚开始时间</a:t>
            </a:r>
            <a:r>
              <a:rPr lang="en-US" altLang="zh-CN" sz="1600" dirty="0"/>
              <a:t>l</a:t>
            </a:r>
            <a:r>
              <a:rPr lang="zh-CN" altLang="zh-CN" sz="1600" dirty="0"/>
              <a:t>（</a:t>
            </a:r>
            <a:r>
              <a:rPr lang="en-US" altLang="zh-CN" sz="1600" dirty="0"/>
              <a:t>i</a:t>
            </a:r>
            <a:r>
              <a:rPr lang="zh-CN" altLang="zh-CN" sz="1600" dirty="0"/>
              <a:t>）与最早开始时间的差</a:t>
            </a:r>
            <a:r>
              <a:rPr lang="en-US" altLang="zh-CN" sz="1600" dirty="0"/>
              <a:t>e</a:t>
            </a:r>
            <a:r>
              <a:rPr lang="zh-CN" altLang="zh-CN" sz="1600" dirty="0"/>
              <a:t>（</a:t>
            </a:r>
            <a:r>
              <a:rPr lang="en-US" altLang="zh-CN" sz="1600" dirty="0"/>
              <a:t>i</a:t>
            </a:r>
            <a:r>
              <a:rPr lang="zh-CN" altLang="zh-CN" sz="1600" dirty="0"/>
              <a:t>），即</a:t>
            </a:r>
            <a:r>
              <a:rPr lang="en-US" altLang="zh-CN" sz="1600" dirty="0"/>
              <a:t>d</a:t>
            </a:r>
            <a:r>
              <a:rPr lang="zh-CN" altLang="zh-CN" sz="1600" dirty="0"/>
              <a:t>（</a:t>
            </a:r>
            <a:r>
              <a:rPr lang="en-US" altLang="zh-CN" sz="1600" dirty="0"/>
              <a:t>i</a:t>
            </a:r>
            <a:r>
              <a:rPr lang="zh-CN" altLang="zh-CN" sz="1600" dirty="0"/>
              <a:t>）</a:t>
            </a:r>
            <a:r>
              <a:rPr lang="en-US" altLang="zh-CN" sz="1600" dirty="0"/>
              <a:t>= l</a:t>
            </a:r>
            <a:r>
              <a:rPr lang="zh-CN" altLang="zh-CN" sz="1600" dirty="0"/>
              <a:t>（</a:t>
            </a:r>
            <a:r>
              <a:rPr lang="en-US" altLang="zh-CN" sz="1600" dirty="0"/>
              <a:t>i</a:t>
            </a:r>
            <a:r>
              <a:rPr lang="zh-CN" altLang="zh-CN" sz="1600" dirty="0"/>
              <a:t>）</a:t>
            </a:r>
            <a:r>
              <a:rPr lang="en-US" altLang="zh-CN" sz="1600" dirty="0"/>
              <a:t>-e</a:t>
            </a:r>
            <a:r>
              <a:rPr lang="zh-CN" altLang="zh-CN" sz="1600" dirty="0"/>
              <a:t>（</a:t>
            </a:r>
            <a:r>
              <a:rPr lang="en-US" altLang="zh-CN" sz="1600" dirty="0"/>
              <a:t>i</a:t>
            </a:r>
            <a:r>
              <a:rPr lang="zh-CN" altLang="zh-CN" sz="1600" dirty="0"/>
              <a:t>）。若</a:t>
            </a:r>
            <a:r>
              <a:rPr lang="en-US" altLang="zh-CN" sz="1600" dirty="0"/>
              <a:t>d</a:t>
            </a:r>
            <a:r>
              <a:rPr lang="zh-CN" altLang="zh-CN" sz="1600" dirty="0"/>
              <a:t>（</a:t>
            </a:r>
            <a:r>
              <a:rPr lang="en-US" altLang="zh-CN" sz="1600" dirty="0"/>
              <a:t>i</a:t>
            </a:r>
            <a:r>
              <a:rPr lang="zh-CN" altLang="zh-CN" sz="1600" dirty="0"/>
              <a:t>）</a:t>
            </a:r>
            <a:r>
              <a:rPr lang="en-US" altLang="zh-CN" sz="1600" dirty="0"/>
              <a:t>=0</a:t>
            </a:r>
            <a:r>
              <a:rPr lang="zh-CN" altLang="zh-CN" sz="1600" dirty="0"/>
              <a:t>，则说明活动</a:t>
            </a:r>
            <a:r>
              <a:rPr lang="en-US" altLang="zh-CN" sz="1600" dirty="0" err="1"/>
              <a:t>ai</a:t>
            </a:r>
            <a:r>
              <a:rPr lang="zh-CN" altLang="zh-CN" sz="1600" dirty="0"/>
              <a:t>的最早开始时间与最晚开始时间相同，即施工时间不允许拖延，否则会拖延整个工程的工期。松弛时间为</a:t>
            </a:r>
            <a:r>
              <a:rPr lang="en-US" altLang="zh-CN" sz="1600" dirty="0"/>
              <a:t>0</a:t>
            </a:r>
            <a:r>
              <a:rPr lang="zh-CN" altLang="zh-CN" sz="1600" dirty="0"/>
              <a:t>的活动称为关键活动</a:t>
            </a:r>
            <a:r>
              <a:rPr lang="zh-CN" altLang="zh-CN" sz="1600" dirty="0" smtClean="0"/>
              <a:t>。</a:t>
            </a:r>
            <a:endParaRPr lang="zh-CN" altLang="zh-CN" sz="1600" dirty="0"/>
          </a:p>
        </p:txBody>
      </p:sp>
      <p:sp>
        <p:nvSpPr>
          <p:cNvPr id="10" name="Text Box 5"/>
          <p:cNvSpPr txBox="1">
            <a:spLocks noChangeArrowheads="1"/>
          </p:cNvSpPr>
          <p:nvPr/>
        </p:nvSpPr>
        <p:spPr bwMode="auto">
          <a:xfrm>
            <a:off x="478461" y="1249218"/>
            <a:ext cx="2895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600" b="0" dirty="0">
                <a:latin typeface="+mj-ea"/>
                <a:ea typeface="+mj-ea"/>
              </a:rPr>
              <a:t>2</a:t>
            </a:r>
            <a:r>
              <a:rPr lang="en-US" altLang="zh-CN" sz="1600" b="0" dirty="0" smtClean="0">
                <a:latin typeface="+mj-ea"/>
                <a:ea typeface="+mj-ea"/>
              </a:rPr>
              <a:t>.</a:t>
            </a:r>
            <a:r>
              <a:rPr lang="zh-CN" altLang="en-US" sz="1600" b="0" dirty="0" smtClean="0">
                <a:latin typeface="+mj-ea"/>
                <a:ea typeface="+mj-ea"/>
              </a:rPr>
              <a:t>关键路径的基本术语</a:t>
            </a:r>
            <a:endParaRPr lang="zh-CN" altLang="en-US" sz="1600" b="0" dirty="0">
              <a:latin typeface="+mj-ea"/>
              <a:ea typeface="+mj-ea"/>
            </a:endParaRPr>
          </a:p>
        </p:txBody>
      </p:sp>
    </p:spTree>
    <p:extLst>
      <p:ext uri="{BB962C8B-B14F-4D97-AF65-F5344CB8AC3E}">
        <p14:creationId xmlns:p14="http://schemas.microsoft.com/office/powerpoint/2010/main" val="1453731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7.7</a:t>
            </a:r>
            <a:r>
              <a:rPr lang="zh-CN" altLang="en-US" sz="2000" dirty="0" smtClean="0">
                <a:latin typeface="+mj-ea"/>
                <a:ea typeface="+mj-ea"/>
              </a:rPr>
              <a:t>单元实训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zh-CN" altLang="en-US" sz="1800" b="0" dirty="0" smtClean="0">
                <a:latin typeface="+mj-ea"/>
                <a:ea typeface="+mj-ea"/>
              </a:rPr>
              <a:t>应用案例</a:t>
            </a:r>
            <a:r>
              <a:rPr lang="en-US" altLang="zh-CN" sz="1800" b="0" dirty="0" smtClean="0">
                <a:latin typeface="+mj-ea"/>
                <a:ea typeface="+mj-ea"/>
              </a:rPr>
              <a:t>1</a:t>
            </a:r>
            <a:endParaRPr lang="zh-CN" altLang="en-US" sz="1800" b="0" dirty="0">
              <a:latin typeface="+mj-ea"/>
              <a:ea typeface="+mj-ea"/>
            </a:endParaRPr>
          </a:p>
        </p:txBody>
      </p:sp>
      <p:sp>
        <p:nvSpPr>
          <p:cNvPr id="2" name="矩形 1"/>
          <p:cNvSpPr/>
          <p:nvPr/>
        </p:nvSpPr>
        <p:spPr>
          <a:xfrm>
            <a:off x="590157" y="1277464"/>
            <a:ext cx="7496175" cy="1569660"/>
          </a:xfrm>
          <a:prstGeom prst="rect">
            <a:avLst/>
          </a:prstGeom>
        </p:spPr>
        <p:txBody>
          <a:bodyPr wrap="square">
            <a:spAutoFit/>
          </a:bodyPr>
          <a:lstStyle/>
          <a:p>
            <a:pPr indent="457200">
              <a:lnSpc>
                <a:spcPct val="150000"/>
              </a:lnSpc>
            </a:pPr>
            <a:r>
              <a:rPr lang="zh-CN" altLang="zh-CN" sz="1600" dirty="0"/>
              <a:t>某次考试中，要求学生带着某个物体去参加考试，并将这个物体变为指定的其他物体，问学生带哪个物体去最容易通过考试。将物体作为图的顶点（假设共有</a:t>
            </a:r>
            <a:r>
              <a:rPr lang="en-US" altLang="zh-CN" sz="1600" dirty="0"/>
              <a:t>6</a:t>
            </a:r>
            <a:r>
              <a:rPr lang="zh-CN" altLang="zh-CN" sz="1600" dirty="0"/>
              <a:t>个物体），物体之间的变换难度作为图的路径长度，建立考试</a:t>
            </a:r>
            <a:r>
              <a:rPr lang="zh-CN" altLang="zh-CN" sz="1600" dirty="0" smtClean="0"/>
              <a:t>无向图</a:t>
            </a:r>
            <a:r>
              <a:rPr lang="zh-CN" altLang="en-US" sz="1600" dirty="0" smtClean="0"/>
              <a:t>。</a:t>
            </a:r>
            <a:endParaRPr lang="en-US" altLang="zh-CN" sz="1600" dirty="0" smtClean="0"/>
          </a:p>
          <a:p>
            <a:pPr indent="457200">
              <a:lnSpc>
                <a:spcPct val="150000"/>
              </a:lnSpc>
            </a:pPr>
            <a:r>
              <a:rPr lang="zh-CN" altLang="en-US" sz="1600" dirty="0" smtClean="0"/>
              <a:t>考试无向图如图</a:t>
            </a:r>
            <a:r>
              <a:rPr lang="en-US" altLang="zh-CN" sz="1600" dirty="0" smtClean="0"/>
              <a:t>7-23</a:t>
            </a:r>
            <a:r>
              <a:rPr lang="zh-CN" altLang="en-US" sz="1600" dirty="0" smtClean="0"/>
              <a:t>所示</a:t>
            </a:r>
            <a:endParaRPr lang="zh-CN" altLang="zh-CN" sz="1600" dirty="0"/>
          </a:p>
        </p:txBody>
      </p:sp>
      <p:pic>
        <p:nvPicPr>
          <p:cNvPr id="6" name="图片 5" descr="C:\Users\ADMINI~1\AppData\Local\Temp\1637332103(1).png"/>
          <p:cNvPicPr/>
          <p:nvPr/>
        </p:nvPicPr>
        <p:blipFill>
          <a:blip r:embed="rId4">
            <a:extLst>
              <a:ext uri="{28A0092B-C50C-407E-A947-70E740481C1C}">
                <a14:useLocalDpi xmlns:a14="http://schemas.microsoft.com/office/drawing/2010/main" val="0"/>
              </a:ext>
            </a:extLst>
          </a:blip>
          <a:srcRect/>
          <a:stretch>
            <a:fillRect/>
          </a:stretch>
        </p:blipFill>
        <p:spPr bwMode="auto">
          <a:xfrm>
            <a:off x="2780507" y="2734486"/>
            <a:ext cx="3152775" cy="1800225"/>
          </a:xfrm>
          <a:prstGeom prst="rect">
            <a:avLst/>
          </a:prstGeom>
          <a:noFill/>
          <a:ln>
            <a:noFill/>
          </a:ln>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553" y="4544236"/>
            <a:ext cx="1095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245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7.7</a:t>
            </a:r>
            <a:r>
              <a:rPr lang="zh-CN" altLang="en-US" sz="2000" dirty="0" smtClean="0">
                <a:latin typeface="+mj-ea"/>
                <a:ea typeface="+mj-ea"/>
              </a:rPr>
              <a:t>单元实训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zh-CN" altLang="en-US" sz="1800" b="0" dirty="0" smtClean="0">
                <a:latin typeface="+mj-ea"/>
                <a:ea typeface="+mj-ea"/>
              </a:rPr>
              <a:t>应用案例</a:t>
            </a:r>
            <a:r>
              <a:rPr lang="en-US" altLang="zh-CN" sz="1800" b="0" dirty="0" smtClean="0">
                <a:latin typeface="+mj-ea"/>
                <a:ea typeface="+mj-ea"/>
              </a:rPr>
              <a:t>1</a:t>
            </a:r>
            <a:endParaRPr lang="zh-CN" altLang="en-US" sz="1800" b="0" dirty="0">
              <a:latin typeface="+mj-ea"/>
              <a:ea typeface="+mj-ea"/>
            </a:endParaRPr>
          </a:p>
        </p:txBody>
      </p:sp>
      <p:sp>
        <p:nvSpPr>
          <p:cNvPr id="2" name="矩形 1"/>
          <p:cNvSpPr/>
          <p:nvPr/>
        </p:nvSpPr>
        <p:spPr>
          <a:xfrm>
            <a:off x="590157" y="1277464"/>
            <a:ext cx="7496175" cy="2308324"/>
          </a:xfrm>
          <a:prstGeom prst="rect">
            <a:avLst/>
          </a:prstGeom>
        </p:spPr>
        <p:txBody>
          <a:bodyPr wrap="square">
            <a:spAutoFit/>
          </a:bodyPr>
          <a:lstStyle/>
          <a:p>
            <a:pPr indent="457200">
              <a:lnSpc>
                <a:spcPct val="150000"/>
              </a:lnSpc>
            </a:pPr>
            <a:r>
              <a:rPr lang="zh-CN" altLang="en-US" sz="1600" dirty="0" smtClean="0"/>
              <a:t>案例</a:t>
            </a:r>
            <a:r>
              <a:rPr lang="zh-CN" altLang="zh-CN" sz="1600" dirty="0" smtClean="0"/>
              <a:t>分析</a:t>
            </a:r>
            <a:r>
              <a:rPr lang="zh-CN" altLang="zh-CN" sz="1600" dirty="0"/>
              <a:t>：首先找出每个顶点到其他顶点中的最长距离，然后找出最长距离中最小的那个。采用邻接矩阵的方式建立图，矩阵的下表表示顶点，值表示变换的难度，</a:t>
            </a:r>
            <a:r>
              <a:rPr lang="en-US" altLang="zh-CN" sz="1600" dirty="0"/>
              <a:t>G[1][2]=1,</a:t>
            </a:r>
            <a:r>
              <a:rPr lang="zh-CN" altLang="zh-CN" sz="1600" dirty="0"/>
              <a:t>表示</a:t>
            </a:r>
            <a:r>
              <a:rPr lang="en-US" altLang="zh-CN" sz="1600" dirty="0"/>
              <a:t>1</a:t>
            </a:r>
            <a:r>
              <a:rPr lang="zh-CN" altLang="zh-CN" sz="1600" dirty="0"/>
              <a:t>号物体变为</a:t>
            </a:r>
            <a:r>
              <a:rPr lang="en-US" altLang="zh-CN" sz="1600" dirty="0"/>
              <a:t>2</a:t>
            </a:r>
            <a:r>
              <a:rPr lang="zh-CN" altLang="zh-CN" sz="1600" dirty="0"/>
              <a:t>号物体的难度为</a:t>
            </a:r>
            <a:r>
              <a:rPr lang="en-US" altLang="zh-CN" sz="1600" dirty="0"/>
              <a:t>1</a:t>
            </a:r>
            <a:r>
              <a:rPr lang="zh-CN" altLang="zh-CN" sz="1600" dirty="0"/>
              <a:t>。需要如下几个函数，</a:t>
            </a:r>
            <a:r>
              <a:rPr lang="en-US" altLang="zh-CN" sz="1600" dirty="0" err="1"/>
              <a:t>BuildGraph</a:t>
            </a:r>
            <a:r>
              <a:rPr lang="zh-CN" altLang="zh-CN" sz="1600" dirty="0"/>
              <a:t>（）建立一个图；</a:t>
            </a:r>
            <a:r>
              <a:rPr lang="en-US" altLang="zh-CN" sz="1600" dirty="0" err="1"/>
              <a:t>CreateGraph</a:t>
            </a:r>
            <a:r>
              <a:rPr lang="zh-CN" altLang="zh-CN" sz="1600" dirty="0"/>
              <a:t>（）建立一个无边图，</a:t>
            </a:r>
            <a:r>
              <a:rPr lang="en-US" altLang="zh-CN" sz="1600" dirty="0" err="1"/>
              <a:t>InsertEdge</a:t>
            </a:r>
            <a:r>
              <a:rPr lang="zh-CN" altLang="zh-CN" sz="1600" dirty="0"/>
              <a:t>（）将边插入图中；</a:t>
            </a:r>
            <a:r>
              <a:rPr lang="en-US" altLang="zh-CN" sz="1600" dirty="0" err="1"/>
              <a:t>FindAnimal</a:t>
            </a:r>
            <a:r>
              <a:rPr lang="zh-CN" altLang="zh-CN" sz="1600" dirty="0"/>
              <a:t>（）找到最佳物体，并输出该物体与最难变为的其他物体的难度数</a:t>
            </a:r>
            <a:r>
              <a:rPr lang="zh-CN" altLang="zh-CN" sz="1600" dirty="0" smtClean="0"/>
              <a:t>。</a:t>
            </a:r>
            <a:endParaRPr lang="zh-CN" altLang="zh-CN" sz="1600" dirty="0"/>
          </a:p>
        </p:txBody>
      </p:sp>
    </p:spTree>
    <p:extLst>
      <p:ext uri="{BB962C8B-B14F-4D97-AF65-F5344CB8AC3E}">
        <p14:creationId xmlns:p14="http://schemas.microsoft.com/office/powerpoint/2010/main" val="261143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latin typeface="+mj-ea"/>
                <a:ea typeface="+mj-ea"/>
              </a:rPr>
              <a:t>7.7</a:t>
            </a:r>
            <a:r>
              <a:rPr lang="zh-CN" altLang="en-US" sz="2000" dirty="0" smtClean="0">
                <a:latin typeface="+mj-ea"/>
                <a:ea typeface="+mj-ea"/>
              </a:rPr>
              <a:t>单元实训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zh-CN" altLang="en-US" sz="1800" b="0" dirty="0" smtClean="0">
                <a:latin typeface="+mj-ea"/>
                <a:ea typeface="+mj-ea"/>
              </a:rPr>
              <a:t>应用案例</a:t>
            </a:r>
            <a:r>
              <a:rPr lang="en-US" altLang="zh-CN" sz="1800" b="0" dirty="0" smtClean="0">
                <a:latin typeface="+mj-ea"/>
                <a:ea typeface="+mj-ea"/>
              </a:rPr>
              <a:t>2</a:t>
            </a:r>
            <a:endParaRPr lang="zh-CN" altLang="en-US" sz="1800" b="0" dirty="0">
              <a:latin typeface="+mj-ea"/>
              <a:ea typeface="+mj-ea"/>
            </a:endParaRPr>
          </a:p>
        </p:txBody>
      </p:sp>
      <p:sp>
        <p:nvSpPr>
          <p:cNvPr id="2" name="矩形 1"/>
          <p:cNvSpPr/>
          <p:nvPr/>
        </p:nvSpPr>
        <p:spPr>
          <a:xfrm>
            <a:off x="590157" y="1277464"/>
            <a:ext cx="7496175" cy="2308324"/>
          </a:xfrm>
          <a:prstGeom prst="rect">
            <a:avLst/>
          </a:prstGeom>
        </p:spPr>
        <p:txBody>
          <a:bodyPr wrap="square">
            <a:spAutoFit/>
          </a:bodyPr>
          <a:lstStyle/>
          <a:p>
            <a:pPr indent="457200">
              <a:lnSpc>
                <a:spcPct val="150000"/>
              </a:lnSpc>
            </a:pPr>
            <a:r>
              <a:rPr lang="zh-CN" altLang="zh-CN" sz="1600" dirty="0"/>
              <a:t>邻接表是图的链式存储结构，在邻接表中，需对图的每个顶点建立一个单链表。编写程序，用邻接表法创建图</a:t>
            </a:r>
            <a:r>
              <a:rPr lang="zh-CN" altLang="zh-CN" sz="1600" dirty="0" smtClean="0"/>
              <a:t>。</a:t>
            </a:r>
            <a:endParaRPr lang="en-US" altLang="zh-CN" sz="1600" dirty="0" smtClean="0"/>
          </a:p>
          <a:p>
            <a:pPr indent="457200">
              <a:lnSpc>
                <a:spcPct val="150000"/>
              </a:lnSpc>
            </a:pPr>
            <a:r>
              <a:rPr lang="zh-CN" altLang="en-US" sz="1600" dirty="0" smtClean="0"/>
              <a:t>案例分析：</a:t>
            </a:r>
            <a:r>
              <a:rPr lang="zh-CN" altLang="zh-CN" sz="1600" dirty="0" smtClean="0"/>
              <a:t>本</a:t>
            </a:r>
            <a:r>
              <a:rPr lang="zh-CN" altLang="zh-CN" sz="1600" dirty="0"/>
              <a:t>案例要求用邻接表结构存储图，所以首先对邻接表的结点结构进行结构体定义，然后通过输入图的顶点和边（弧）的信息确定邻接表，最后输出图的邻接表。</a:t>
            </a:r>
          </a:p>
          <a:p>
            <a:pPr indent="457200">
              <a:lnSpc>
                <a:spcPct val="150000"/>
              </a:lnSpc>
            </a:pPr>
            <a:endParaRPr lang="zh-CN" altLang="zh-CN" sz="1600" dirty="0"/>
          </a:p>
        </p:txBody>
      </p:sp>
    </p:spTree>
    <p:extLst>
      <p:ext uri="{BB962C8B-B14F-4D97-AF65-F5344CB8AC3E}">
        <p14:creationId xmlns:p14="http://schemas.microsoft.com/office/powerpoint/2010/main" val="38883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7.8</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mc:AlternateContent xmlns:mc="http://schemas.openxmlformats.org/markup-compatibility/2006" xmlns:a14="http://schemas.microsoft.com/office/drawing/2010/main">
        <mc:Choice Requires="a14">
          <p:sp>
            <p:nvSpPr>
              <p:cNvPr id="2" name="矩形 1"/>
              <p:cNvSpPr/>
              <p:nvPr/>
            </p:nvSpPr>
            <p:spPr>
              <a:xfrm>
                <a:off x="914008" y="1050221"/>
                <a:ext cx="6877442" cy="4105739"/>
              </a:xfrm>
              <a:prstGeom prst="rect">
                <a:avLst/>
              </a:prstGeom>
            </p:spPr>
            <p:txBody>
              <a:bodyPr wrap="square">
                <a:spAutoFit/>
              </a:bodyPr>
              <a:lstStyle/>
              <a:p>
                <a:pPr>
                  <a:lnSpc>
                    <a:spcPct val="150000"/>
                  </a:lnSpc>
                </a:pPr>
                <a:r>
                  <a:rPr lang="zh-CN" altLang="en-US" sz="1800" dirty="0">
                    <a:latin typeface="+mj-ea"/>
                    <a:ea typeface="+mj-ea"/>
                  </a:rPr>
                  <a:t>一</a:t>
                </a:r>
                <a:r>
                  <a:rPr lang="zh-CN" altLang="en-US" sz="1800" dirty="0" smtClean="0">
                    <a:latin typeface="+mj-ea"/>
                    <a:ea typeface="+mj-ea"/>
                  </a:rPr>
                  <a:t>、选择题</a:t>
                </a:r>
                <a:endParaRPr lang="zh-CN" altLang="en-US" sz="1800" dirty="0">
                  <a:latin typeface="+mj-ea"/>
                  <a:ea typeface="+mj-ea"/>
                </a:endParaRPr>
              </a:p>
              <a:p>
                <a:pPr>
                  <a:lnSpc>
                    <a:spcPct val="150000"/>
                  </a:lnSpc>
                </a:pPr>
                <a:r>
                  <a:rPr lang="en-US" altLang="zh-CN" sz="1800" dirty="0">
                    <a:latin typeface="+mj-ea"/>
                    <a:ea typeface="+mj-ea"/>
                  </a:rPr>
                  <a:t>1.</a:t>
                </a:r>
                <a:r>
                  <a:rPr lang="zh-CN" altLang="zh-CN" sz="1800" dirty="0">
                    <a:latin typeface="+mj-ea"/>
                    <a:ea typeface="+mj-ea"/>
                  </a:rPr>
                  <a:t>一个有</a:t>
                </a:r>
                <a:r>
                  <a:rPr lang="en-US" altLang="zh-CN" sz="1800" dirty="0">
                    <a:latin typeface="+mj-ea"/>
                    <a:ea typeface="+mj-ea"/>
                  </a:rPr>
                  <a:t>n</a:t>
                </a:r>
                <a:r>
                  <a:rPr lang="zh-CN" altLang="zh-CN" sz="1800" dirty="0">
                    <a:latin typeface="+mj-ea"/>
                    <a:ea typeface="+mj-ea"/>
                  </a:rPr>
                  <a:t>个顶点的无向图，其边数最多有（ ）条。</a:t>
                </a:r>
              </a:p>
              <a:p>
                <a:pPr>
                  <a:lnSpc>
                    <a:spcPct val="150000"/>
                  </a:lnSpc>
                </a:pPr>
                <a:r>
                  <a:rPr lang="en-US" altLang="zh-CN" sz="1800" dirty="0">
                    <a:latin typeface="+mj-ea"/>
                    <a:ea typeface="+mj-ea"/>
                  </a:rPr>
                  <a:t>A</a:t>
                </a:r>
                <a:r>
                  <a:rPr lang="zh-CN" altLang="zh-CN" sz="1800" dirty="0">
                    <a:latin typeface="+mj-ea"/>
                    <a:ea typeface="+mj-ea"/>
                  </a:rPr>
                  <a:t>．</a:t>
                </a:r>
                <a:r>
                  <a:rPr lang="en-US" altLang="zh-CN" sz="1800" dirty="0">
                    <a:latin typeface="+mj-ea"/>
                    <a:ea typeface="+mj-ea"/>
                  </a:rPr>
                  <a:t>n   B</a:t>
                </a:r>
                <a:r>
                  <a:rPr lang="zh-CN" altLang="zh-CN" sz="1800" dirty="0">
                    <a:latin typeface="+mj-ea"/>
                    <a:ea typeface="+mj-ea"/>
                  </a:rPr>
                  <a:t>．</a:t>
                </a:r>
                <a:r>
                  <a:rPr lang="en-US" altLang="zh-CN" sz="1800" dirty="0">
                    <a:latin typeface="+mj-ea"/>
                    <a:ea typeface="+mj-ea"/>
                  </a:rPr>
                  <a:t>n2  C</a:t>
                </a:r>
                <a:r>
                  <a:rPr lang="zh-CN" altLang="zh-CN" sz="1800" dirty="0">
                    <a:latin typeface="+mj-ea"/>
                    <a:ea typeface="+mj-ea"/>
                  </a:rPr>
                  <a:t>．</a:t>
                </a:r>
                <a14:m>
                  <m:oMath xmlns:m="http://schemas.openxmlformats.org/officeDocument/2006/math">
                    <m:f>
                      <m:fPr>
                        <m:ctrlPr>
                          <a:rPr lang="zh-CN" altLang="zh-CN" sz="1800" i="1">
                            <a:latin typeface="Cambria Math"/>
                            <a:ea typeface="+mj-ea"/>
                          </a:rPr>
                        </m:ctrlPr>
                      </m:fPr>
                      <m:num>
                        <m:r>
                          <m:rPr>
                            <m:sty m:val="p"/>
                          </m:rPr>
                          <a:rPr lang="en-US" altLang="zh-CN" sz="1800">
                            <a:latin typeface="Cambria Math"/>
                            <a:ea typeface="+mj-ea"/>
                          </a:rPr>
                          <m:t>n</m:t>
                        </m:r>
                        <m:r>
                          <a:rPr lang="zh-CN" altLang="zh-CN" sz="1800">
                            <a:latin typeface="Cambria Math"/>
                            <a:ea typeface="+mj-ea"/>
                          </a:rPr>
                          <m:t>（</m:t>
                        </m:r>
                        <m:r>
                          <m:rPr>
                            <m:sty m:val="p"/>
                          </m:rPr>
                          <a:rPr lang="en-US" altLang="zh-CN" sz="1800">
                            <a:latin typeface="Cambria Math"/>
                            <a:ea typeface="+mj-ea"/>
                          </a:rPr>
                          <m:t>n</m:t>
                        </m:r>
                        <m:r>
                          <a:rPr lang="zh-CN" altLang="en-US" sz="1800">
                            <a:latin typeface="Cambria Math"/>
                            <a:ea typeface="+mj-ea"/>
                          </a:rPr>
                          <m:t>−</m:t>
                        </m:r>
                        <m:r>
                          <a:rPr lang="en-US" altLang="zh-CN" sz="1800">
                            <a:latin typeface="Cambria Math"/>
                            <a:ea typeface="+mj-ea"/>
                          </a:rPr>
                          <m:t>1</m:t>
                        </m:r>
                        <m:r>
                          <a:rPr lang="zh-CN" altLang="zh-CN" sz="1800">
                            <a:latin typeface="Cambria Math"/>
                            <a:ea typeface="+mj-ea"/>
                          </a:rPr>
                          <m:t>）</m:t>
                        </m:r>
                      </m:num>
                      <m:den>
                        <m:r>
                          <a:rPr lang="en-US" altLang="zh-CN" sz="1800">
                            <a:latin typeface="Cambria Math"/>
                            <a:ea typeface="+mj-ea"/>
                          </a:rPr>
                          <m:t>2</m:t>
                        </m:r>
                      </m:den>
                    </m:f>
                  </m:oMath>
                </a14:m>
                <a:r>
                  <a:rPr lang="en-US" altLang="zh-CN" sz="1800" dirty="0">
                    <a:latin typeface="+mj-ea"/>
                    <a:ea typeface="+mj-ea"/>
                  </a:rPr>
                  <a:t>D</a:t>
                </a:r>
                <a:r>
                  <a:rPr lang="zh-CN" altLang="zh-CN" sz="1800" dirty="0">
                    <a:latin typeface="+mj-ea"/>
                    <a:ea typeface="+mj-ea"/>
                  </a:rPr>
                  <a:t>．</a:t>
                </a:r>
                <a14:m>
                  <m:oMath xmlns:m="http://schemas.openxmlformats.org/officeDocument/2006/math">
                    <m:f>
                      <m:fPr>
                        <m:ctrlPr>
                          <a:rPr lang="zh-CN" altLang="zh-CN" sz="1800" i="1">
                            <a:latin typeface="Cambria Math"/>
                            <a:ea typeface="+mj-ea"/>
                          </a:rPr>
                        </m:ctrlPr>
                      </m:fPr>
                      <m:num>
                        <m:r>
                          <m:rPr>
                            <m:sty m:val="p"/>
                          </m:rPr>
                          <a:rPr lang="en-US" altLang="zh-CN" sz="1800">
                            <a:latin typeface="Cambria Math"/>
                            <a:ea typeface="+mj-ea"/>
                          </a:rPr>
                          <m:t>n</m:t>
                        </m:r>
                        <m:r>
                          <a:rPr lang="zh-CN" altLang="zh-CN" sz="1800">
                            <a:latin typeface="Cambria Math"/>
                            <a:ea typeface="+mj-ea"/>
                          </a:rPr>
                          <m:t>（</m:t>
                        </m:r>
                        <m:r>
                          <m:rPr>
                            <m:sty m:val="p"/>
                          </m:rPr>
                          <a:rPr lang="en-US" altLang="zh-CN" sz="1800">
                            <a:latin typeface="Cambria Math"/>
                            <a:ea typeface="+mj-ea"/>
                          </a:rPr>
                          <m:t>n</m:t>
                        </m:r>
                        <m:r>
                          <a:rPr lang="en-US" altLang="zh-CN" sz="1800">
                            <a:latin typeface="Cambria Math"/>
                            <a:ea typeface="+mj-ea"/>
                          </a:rPr>
                          <m:t>+1</m:t>
                        </m:r>
                        <m:r>
                          <a:rPr lang="zh-CN" altLang="zh-CN" sz="1800">
                            <a:latin typeface="Cambria Math"/>
                            <a:ea typeface="+mj-ea"/>
                          </a:rPr>
                          <m:t>）</m:t>
                        </m:r>
                      </m:num>
                      <m:den>
                        <m:r>
                          <a:rPr lang="en-US" altLang="zh-CN" sz="1800">
                            <a:latin typeface="Cambria Math"/>
                            <a:ea typeface="+mj-ea"/>
                          </a:rPr>
                          <m:t>2</m:t>
                        </m:r>
                      </m:den>
                    </m:f>
                  </m:oMath>
                </a14:m>
                <a:endParaRPr lang="en-US" altLang="zh-CN" sz="1800" dirty="0" smtClean="0">
                  <a:latin typeface="+mj-ea"/>
                  <a:ea typeface="+mj-ea"/>
                </a:endParaRPr>
              </a:p>
              <a:p>
                <a:pPr>
                  <a:lnSpc>
                    <a:spcPct val="150000"/>
                  </a:lnSpc>
                </a:pPr>
                <a:r>
                  <a:rPr lang="en-US" altLang="zh-CN" sz="1800" dirty="0">
                    <a:latin typeface="+mj-ea"/>
                    <a:ea typeface="+mj-ea"/>
                  </a:rPr>
                  <a:t>2.</a:t>
                </a:r>
                <a:r>
                  <a:rPr lang="zh-CN" altLang="zh-CN" sz="1800" dirty="0">
                    <a:latin typeface="+mj-ea"/>
                    <a:ea typeface="+mj-ea"/>
                  </a:rPr>
                  <a:t>设无向图</a:t>
                </a:r>
                <a:r>
                  <a:rPr lang="en-US" altLang="zh-CN" sz="1800" dirty="0">
                    <a:latin typeface="+mj-ea"/>
                    <a:ea typeface="+mj-ea"/>
                  </a:rPr>
                  <a:t>G’=</a:t>
                </a:r>
                <a:r>
                  <a:rPr lang="zh-CN" altLang="zh-CN" sz="1800" dirty="0">
                    <a:latin typeface="+mj-ea"/>
                    <a:ea typeface="+mj-ea"/>
                  </a:rPr>
                  <a:t>（</a:t>
                </a:r>
                <a:r>
                  <a:rPr lang="en-US" altLang="zh-CN" sz="1800" dirty="0">
                    <a:latin typeface="+mj-ea"/>
                    <a:ea typeface="+mj-ea"/>
                  </a:rPr>
                  <a:t>V’</a:t>
                </a:r>
                <a:r>
                  <a:rPr lang="zh-CN" altLang="zh-CN" sz="1800" dirty="0">
                    <a:latin typeface="+mj-ea"/>
                    <a:ea typeface="+mj-ea"/>
                  </a:rPr>
                  <a:t>，</a:t>
                </a:r>
                <a:r>
                  <a:rPr lang="en-US" altLang="zh-CN" sz="1800" dirty="0">
                    <a:latin typeface="+mj-ea"/>
                    <a:ea typeface="+mj-ea"/>
                  </a:rPr>
                  <a:t>E’</a:t>
                </a:r>
                <a:r>
                  <a:rPr lang="zh-CN" altLang="zh-CN" sz="1800" dirty="0">
                    <a:latin typeface="+mj-ea"/>
                    <a:ea typeface="+mj-ea"/>
                  </a:rPr>
                  <a:t>）是</a:t>
                </a:r>
                <a:r>
                  <a:rPr lang="en-US" altLang="zh-CN" sz="1800" dirty="0">
                    <a:latin typeface="+mj-ea"/>
                    <a:ea typeface="+mj-ea"/>
                  </a:rPr>
                  <a:t>G=</a:t>
                </a:r>
                <a:r>
                  <a:rPr lang="zh-CN" altLang="zh-CN" sz="1800" dirty="0">
                    <a:latin typeface="+mj-ea"/>
                    <a:ea typeface="+mj-ea"/>
                  </a:rPr>
                  <a:t>（</a:t>
                </a:r>
                <a:r>
                  <a:rPr lang="en-US" altLang="zh-CN" sz="1800" dirty="0">
                    <a:latin typeface="+mj-ea"/>
                    <a:ea typeface="+mj-ea"/>
                  </a:rPr>
                  <a:t>V</a:t>
                </a:r>
                <a:r>
                  <a:rPr lang="zh-CN" altLang="zh-CN" sz="1800" dirty="0">
                    <a:latin typeface="+mj-ea"/>
                    <a:ea typeface="+mj-ea"/>
                  </a:rPr>
                  <a:t>，</a:t>
                </a:r>
                <a:r>
                  <a:rPr lang="en-US" altLang="zh-CN" sz="1800" dirty="0">
                    <a:latin typeface="+mj-ea"/>
                    <a:ea typeface="+mj-ea"/>
                  </a:rPr>
                  <a:t>E</a:t>
                </a:r>
                <a:r>
                  <a:rPr lang="zh-CN" altLang="zh-CN" sz="1800" dirty="0">
                    <a:latin typeface="+mj-ea"/>
                    <a:ea typeface="+mj-ea"/>
                  </a:rPr>
                  <a:t>）的生成树，则以下描述错误的是（ ）。</a:t>
                </a:r>
              </a:p>
              <a:p>
                <a:pPr>
                  <a:lnSpc>
                    <a:spcPct val="150000"/>
                  </a:lnSpc>
                </a:pPr>
                <a:r>
                  <a:rPr lang="en-US" altLang="zh-CN" sz="1800" dirty="0">
                    <a:latin typeface="+mj-ea"/>
                    <a:ea typeface="+mj-ea"/>
                  </a:rPr>
                  <a:t>A</a:t>
                </a:r>
                <a:r>
                  <a:rPr lang="zh-CN" altLang="zh-CN" sz="1800" dirty="0">
                    <a:latin typeface="+mj-ea"/>
                    <a:ea typeface="+mj-ea"/>
                  </a:rPr>
                  <a:t>．</a:t>
                </a:r>
                <a:r>
                  <a:rPr lang="en-US" altLang="zh-CN" sz="1800" dirty="0">
                    <a:latin typeface="+mj-ea"/>
                    <a:ea typeface="+mj-ea"/>
                  </a:rPr>
                  <a:t>G’</a:t>
                </a:r>
                <a:r>
                  <a:rPr lang="zh-CN" altLang="zh-CN" sz="1800" dirty="0">
                    <a:latin typeface="+mj-ea"/>
                    <a:ea typeface="+mj-ea"/>
                  </a:rPr>
                  <a:t>是</a:t>
                </a:r>
                <a:r>
                  <a:rPr lang="en-US" altLang="zh-CN" sz="1800" dirty="0">
                    <a:latin typeface="+mj-ea"/>
                    <a:ea typeface="+mj-ea"/>
                  </a:rPr>
                  <a:t>G</a:t>
                </a:r>
                <a:r>
                  <a:rPr lang="zh-CN" altLang="zh-CN" sz="1800" dirty="0">
                    <a:latin typeface="+mj-ea"/>
                    <a:ea typeface="+mj-ea"/>
                  </a:rPr>
                  <a:t>的无环子图</a:t>
                </a:r>
                <a:r>
                  <a:rPr lang="en-US" altLang="zh-CN" sz="1800" dirty="0">
                    <a:latin typeface="+mj-ea"/>
                    <a:ea typeface="+mj-ea"/>
                  </a:rPr>
                  <a:t>          B.G’</a:t>
                </a:r>
                <a:r>
                  <a:rPr lang="zh-CN" altLang="zh-CN" sz="1800" dirty="0">
                    <a:latin typeface="+mj-ea"/>
                    <a:ea typeface="+mj-ea"/>
                  </a:rPr>
                  <a:t>是</a:t>
                </a:r>
                <a:r>
                  <a:rPr lang="en-US" altLang="zh-CN" sz="1800" dirty="0">
                    <a:latin typeface="+mj-ea"/>
                    <a:ea typeface="+mj-ea"/>
                  </a:rPr>
                  <a:t>G</a:t>
                </a:r>
                <a:r>
                  <a:rPr lang="zh-CN" altLang="zh-CN" sz="1800" dirty="0">
                    <a:latin typeface="+mj-ea"/>
                    <a:ea typeface="+mj-ea"/>
                  </a:rPr>
                  <a:t>的子图</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C. G’</a:t>
                </a:r>
                <a:r>
                  <a:rPr lang="zh-CN" altLang="zh-CN" sz="1800" dirty="0">
                    <a:latin typeface="+mj-ea"/>
                    <a:ea typeface="+mj-ea"/>
                  </a:rPr>
                  <a:t>是</a:t>
                </a:r>
                <a:r>
                  <a:rPr lang="en-US" altLang="zh-CN" sz="1800" dirty="0">
                    <a:latin typeface="+mj-ea"/>
                    <a:ea typeface="+mj-ea"/>
                  </a:rPr>
                  <a:t>G</a:t>
                </a:r>
                <a:r>
                  <a:rPr lang="zh-CN" altLang="zh-CN" sz="1800" dirty="0">
                    <a:latin typeface="+mj-ea"/>
                    <a:ea typeface="+mj-ea"/>
                  </a:rPr>
                  <a:t>的极小连通子图</a:t>
                </a:r>
                <a:r>
                  <a:rPr lang="en-US" altLang="zh-CN" sz="1800" dirty="0">
                    <a:latin typeface="+mj-ea"/>
                    <a:ea typeface="+mj-ea"/>
                  </a:rPr>
                  <a:t>       D.G’</a:t>
                </a:r>
                <a:r>
                  <a:rPr lang="zh-CN" altLang="zh-CN" sz="1800" dirty="0">
                    <a:latin typeface="+mj-ea"/>
                    <a:ea typeface="+mj-ea"/>
                  </a:rPr>
                  <a:t>是</a:t>
                </a:r>
                <a:r>
                  <a:rPr lang="en-US" altLang="zh-CN" sz="1800" dirty="0">
                    <a:latin typeface="+mj-ea"/>
                    <a:ea typeface="+mj-ea"/>
                  </a:rPr>
                  <a:t>G</a:t>
                </a:r>
                <a:r>
                  <a:rPr lang="zh-CN" altLang="zh-CN" sz="1800" dirty="0">
                    <a:latin typeface="+mj-ea"/>
                    <a:ea typeface="+mj-ea"/>
                  </a:rPr>
                  <a:t>的连通分量</a:t>
                </a:r>
              </a:p>
              <a:p>
                <a:pPr>
                  <a:lnSpc>
                    <a:spcPct val="150000"/>
                  </a:lnSpc>
                </a:pPr>
                <a:endParaRPr lang="zh-CN" altLang="zh-CN" sz="1800" dirty="0">
                  <a:latin typeface="+mj-ea"/>
                  <a:ea typeface="+mj-ea"/>
                </a:endParaRPr>
              </a:p>
              <a:p>
                <a:pPr>
                  <a:lnSpc>
                    <a:spcPct val="150000"/>
                  </a:lnSpc>
                </a:pPr>
                <a:r>
                  <a:rPr lang="zh-CN" altLang="en-US" sz="1800" dirty="0">
                    <a:latin typeface="+mj-ea"/>
                    <a:ea typeface="+mj-ea"/>
                  </a:rPr>
                  <a:t>	</a:t>
                </a:r>
              </a:p>
            </p:txBody>
          </p:sp>
        </mc:Choice>
        <mc:Fallback xmlns="">
          <p:sp>
            <p:nvSpPr>
              <p:cNvPr id="2" name="矩形 1"/>
              <p:cNvSpPr>
                <a:spLocks noRot="1" noChangeAspect="1" noMove="1" noResize="1" noEditPoints="1" noAdjustHandles="1" noChangeArrowheads="1" noChangeShapeType="1" noTextEdit="1"/>
              </p:cNvSpPr>
              <p:nvPr/>
            </p:nvSpPr>
            <p:spPr>
              <a:xfrm>
                <a:off x="914008" y="1050221"/>
                <a:ext cx="6877442" cy="4105739"/>
              </a:xfrm>
              <a:prstGeom prst="rect">
                <a:avLst/>
              </a:prstGeom>
              <a:blipFill rotWithShape="1">
                <a:blip r:embed="rId4"/>
                <a:stretch>
                  <a:fillRect l="-798" r="-7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7.8</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1050221"/>
            <a:ext cx="6877442" cy="3831818"/>
          </a:xfrm>
          <a:prstGeom prst="rect">
            <a:avLst/>
          </a:prstGeom>
        </p:spPr>
        <p:txBody>
          <a:bodyPr wrap="square">
            <a:spAutoFit/>
          </a:bodyPr>
          <a:lstStyle/>
          <a:p>
            <a:pPr>
              <a:lnSpc>
                <a:spcPct val="150000"/>
              </a:lnSpc>
            </a:pPr>
            <a:r>
              <a:rPr lang="en-US" altLang="zh-CN" sz="1800" dirty="0">
                <a:latin typeface="+mj-ea"/>
                <a:ea typeface="+mj-ea"/>
              </a:rPr>
              <a:t>3.</a:t>
            </a:r>
            <a:r>
              <a:rPr lang="zh-CN" altLang="zh-CN" sz="1800" dirty="0">
                <a:latin typeface="+mj-ea"/>
                <a:ea typeface="+mj-ea"/>
              </a:rPr>
              <a:t>关于图的描述，下面说法正确的是</a:t>
            </a:r>
            <a:r>
              <a:rPr lang="en-US" altLang="zh-CN" sz="1800" dirty="0">
                <a:latin typeface="+mj-ea"/>
                <a:ea typeface="+mj-ea"/>
              </a:rPr>
              <a:t> </a:t>
            </a:r>
            <a:r>
              <a:rPr lang="zh-CN" altLang="zh-CN" sz="1800" dirty="0">
                <a:latin typeface="+mj-ea"/>
                <a:ea typeface="+mj-ea"/>
              </a:rPr>
              <a:t>（ ）。</a:t>
            </a:r>
          </a:p>
          <a:p>
            <a:pPr>
              <a:lnSpc>
                <a:spcPct val="150000"/>
              </a:lnSpc>
            </a:pPr>
            <a:r>
              <a:rPr lang="en-US" altLang="zh-CN" sz="1800" dirty="0">
                <a:latin typeface="+mj-ea"/>
                <a:ea typeface="+mj-ea"/>
              </a:rPr>
              <a:t>A</a:t>
            </a:r>
            <a:r>
              <a:rPr lang="zh-CN" altLang="zh-CN" sz="1800" dirty="0">
                <a:latin typeface="+mj-ea"/>
                <a:ea typeface="+mj-ea"/>
              </a:rPr>
              <a:t>．图的边数大于顶点数</a:t>
            </a:r>
          </a:p>
          <a:p>
            <a:pPr>
              <a:lnSpc>
                <a:spcPct val="150000"/>
              </a:lnSpc>
            </a:pPr>
            <a:r>
              <a:rPr lang="en-US" altLang="zh-CN" sz="1800" dirty="0">
                <a:latin typeface="+mj-ea"/>
                <a:ea typeface="+mj-ea"/>
              </a:rPr>
              <a:t>B</a:t>
            </a:r>
            <a:r>
              <a:rPr lang="zh-CN" altLang="zh-CN" sz="1800" dirty="0">
                <a:latin typeface="+mj-ea"/>
                <a:ea typeface="+mj-ea"/>
              </a:rPr>
              <a:t>．如果有向图存在拓扑序列，那么该图即不存在回路</a:t>
            </a:r>
          </a:p>
          <a:p>
            <a:pPr>
              <a:lnSpc>
                <a:spcPct val="150000"/>
              </a:lnSpc>
            </a:pPr>
            <a:r>
              <a:rPr lang="en-US" altLang="zh-CN" sz="1800" dirty="0">
                <a:latin typeface="+mj-ea"/>
                <a:ea typeface="+mj-ea"/>
              </a:rPr>
              <a:t>C</a:t>
            </a:r>
            <a:r>
              <a:rPr lang="zh-CN" altLang="zh-CN" sz="1800" dirty="0">
                <a:latin typeface="+mj-ea"/>
                <a:ea typeface="+mj-ea"/>
              </a:rPr>
              <a:t>．存储稀疏图时，邻接矩阵比邻接表更省空间</a:t>
            </a:r>
          </a:p>
          <a:p>
            <a:pPr>
              <a:lnSpc>
                <a:spcPct val="150000"/>
              </a:lnSpc>
            </a:pPr>
            <a:r>
              <a:rPr lang="en-US" altLang="zh-CN" sz="1800" dirty="0">
                <a:latin typeface="+mj-ea"/>
                <a:ea typeface="+mj-ea"/>
              </a:rPr>
              <a:t>D</a:t>
            </a:r>
            <a:r>
              <a:rPr lang="zh-CN" altLang="zh-CN" sz="1800" dirty="0">
                <a:latin typeface="+mj-ea"/>
                <a:ea typeface="+mj-ea"/>
              </a:rPr>
              <a:t>．回路是简单路径</a:t>
            </a:r>
          </a:p>
          <a:p>
            <a:pPr>
              <a:lnSpc>
                <a:spcPct val="150000"/>
              </a:lnSpc>
            </a:pPr>
            <a:r>
              <a:rPr lang="en-US" altLang="zh-CN" sz="1800" dirty="0">
                <a:latin typeface="+mj-ea"/>
                <a:ea typeface="+mj-ea"/>
              </a:rPr>
              <a:t>4.</a:t>
            </a:r>
            <a:r>
              <a:rPr lang="zh-CN" altLang="zh-CN" sz="1800" dirty="0">
                <a:latin typeface="+mj-ea"/>
                <a:ea typeface="+mj-ea"/>
              </a:rPr>
              <a:t>深度优先遍历用邻接表存储的图，类似于二叉树的（ </a:t>
            </a:r>
            <a:r>
              <a:rPr lang="zh-CN" altLang="zh-CN" sz="1800" dirty="0" smtClean="0">
                <a:latin typeface="+mj-ea"/>
                <a:ea typeface="+mj-ea"/>
              </a:rPr>
              <a:t>）</a:t>
            </a:r>
            <a:r>
              <a:rPr lang="zh-CN" altLang="en-US" sz="1800" dirty="0" smtClean="0">
                <a:latin typeface="+mj-ea"/>
                <a:ea typeface="+mj-ea"/>
              </a:rPr>
              <a:t>。</a:t>
            </a:r>
            <a:endParaRPr lang="zh-CN" altLang="zh-CN" sz="1800" dirty="0">
              <a:latin typeface="+mj-ea"/>
              <a:ea typeface="+mj-ea"/>
            </a:endParaRPr>
          </a:p>
          <a:p>
            <a:pPr>
              <a:lnSpc>
                <a:spcPct val="150000"/>
              </a:lnSpc>
            </a:pPr>
            <a:r>
              <a:rPr lang="en-US" altLang="zh-CN" sz="1800" dirty="0">
                <a:latin typeface="+mj-ea"/>
                <a:ea typeface="+mj-ea"/>
              </a:rPr>
              <a:t>A</a:t>
            </a:r>
            <a:r>
              <a:rPr lang="zh-CN" altLang="zh-CN" sz="1800" dirty="0">
                <a:latin typeface="+mj-ea"/>
                <a:ea typeface="+mj-ea"/>
              </a:rPr>
              <a:t>．先序遍历</a:t>
            </a:r>
            <a:r>
              <a:rPr lang="en-US" altLang="zh-CN" sz="1800" dirty="0">
                <a:latin typeface="+mj-ea"/>
                <a:ea typeface="+mj-ea"/>
              </a:rPr>
              <a:t>  B</a:t>
            </a:r>
            <a:r>
              <a:rPr lang="zh-CN" altLang="zh-CN" sz="1800" dirty="0">
                <a:latin typeface="+mj-ea"/>
                <a:ea typeface="+mj-ea"/>
              </a:rPr>
              <a:t>．后序遍历</a:t>
            </a:r>
            <a:r>
              <a:rPr lang="en-US" altLang="zh-CN" sz="1800" dirty="0">
                <a:latin typeface="+mj-ea"/>
                <a:ea typeface="+mj-ea"/>
              </a:rPr>
              <a:t>  C</a:t>
            </a:r>
            <a:r>
              <a:rPr lang="zh-CN" altLang="zh-CN" sz="1800" dirty="0">
                <a:latin typeface="+mj-ea"/>
                <a:ea typeface="+mj-ea"/>
              </a:rPr>
              <a:t>．中序遍历</a:t>
            </a:r>
            <a:r>
              <a:rPr lang="en-US" altLang="zh-CN" sz="1800" dirty="0">
                <a:latin typeface="+mj-ea"/>
                <a:ea typeface="+mj-ea"/>
              </a:rPr>
              <a:t>  D.</a:t>
            </a:r>
            <a:r>
              <a:rPr lang="zh-CN" altLang="zh-CN" sz="1800" dirty="0">
                <a:latin typeface="+mj-ea"/>
                <a:ea typeface="+mj-ea"/>
              </a:rPr>
              <a:t>按层次遍历</a:t>
            </a:r>
          </a:p>
          <a:p>
            <a:pPr>
              <a:lnSpc>
                <a:spcPct val="150000"/>
              </a:lnSpc>
            </a:pPr>
            <a:endParaRPr lang="zh-CN" altLang="zh-CN" sz="1800" dirty="0">
              <a:latin typeface="+mj-ea"/>
              <a:ea typeface="+mj-ea"/>
            </a:endParaRPr>
          </a:p>
          <a:p>
            <a:pPr>
              <a:lnSpc>
                <a:spcPct val="150000"/>
              </a:lnSpc>
            </a:pPr>
            <a:r>
              <a:rPr lang="zh-CN" altLang="en-US" sz="1800" dirty="0">
                <a:latin typeface="+mj-ea"/>
                <a:ea typeface="+mj-ea"/>
              </a:rPr>
              <a:t>	</a:t>
            </a:r>
          </a:p>
        </p:txBody>
      </p:sp>
    </p:spTree>
    <p:extLst>
      <p:ext uri="{BB962C8B-B14F-4D97-AF65-F5344CB8AC3E}">
        <p14:creationId xmlns:p14="http://schemas.microsoft.com/office/powerpoint/2010/main" val="247693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7.8</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7" y="1050221"/>
            <a:ext cx="7344167" cy="2585323"/>
          </a:xfrm>
          <a:prstGeom prst="rect">
            <a:avLst/>
          </a:prstGeom>
        </p:spPr>
        <p:txBody>
          <a:bodyPr wrap="square">
            <a:spAutoFit/>
          </a:bodyPr>
          <a:lstStyle/>
          <a:p>
            <a:pPr>
              <a:lnSpc>
                <a:spcPct val="150000"/>
              </a:lnSpc>
            </a:pPr>
            <a:r>
              <a:rPr lang="en-US" altLang="zh-CN" sz="1800" dirty="0">
                <a:latin typeface="+mj-ea"/>
                <a:ea typeface="+mj-ea"/>
              </a:rPr>
              <a:t>5.</a:t>
            </a:r>
            <a:r>
              <a:rPr lang="zh-CN" altLang="zh-CN" sz="1800" dirty="0">
                <a:latin typeface="+mj-ea"/>
                <a:ea typeface="+mj-ea"/>
              </a:rPr>
              <a:t>对于最小生成树，下列描述正确的是（ ）</a:t>
            </a:r>
            <a:r>
              <a:rPr lang="en-US" altLang="zh-CN" sz="1800" dirty="0">
                <a:latin typeface="+mj-ea"/>
                <a:ea typeface="+mj-ea"/>
              </a:rPr>
              <a:t> </a:t>
            </a:r>
            <a:r>
              <a:rPr lang="zh-CN" altLang="zh-CN" sz="1800" dirty="0">
                <a:latin typeface="+mj-ea"/>
                <a:ea typeface="+mj-ea"/>
              </a:rPr>
              <a:t>。</a:t>
            </a:r>
          </a:p>
          <a:p>
            <a:pPr>
              <a:lnSpc>
                <a:spcPct val="150000"/>
              </a:lnSpc>
            </a:pPr>
            <a:r>
              <a:rPr lang="en-US" altLang="zh-CN" sz="1800" dirty="0">
                <a:latin typeface="+mj-ea"/>
                <a:ea typeface="+mj-ea"/>
              </a:rPr>
              <a:t>A</a:t>
            </a:r>
            <a:r>
              <a:rPr lang="zh-CN" altLang="zh-CN" sz="1800" dirty="0">
                <a:latin typeface="+mj-ea"/>
                <a:ea typeface="+mj-ea"/>
              </a:rPr>
              <a:t>．最小生成树是唯一确定的</a:t>
            </a:r>
          </a:p>
          <a:p>
            <a:pPr>
              <a:lnSpc>
                <a:spcPct val="150000"/>
              </a:lnSpc>
            </a:pPr>
            <a:r>
              <a:rPr lang="en-US" altLang="zh-CN" sz="1800" dirty="0">
                <a:latin typeface="+mj-ea"/>
                <a:ea typeface="+mj-ea"/>
              </a:rPr>
              <a:t>B</a:t>
            </a:r>
            <a:r>
              <a:rPr lang="zh-CN" altLang="zh-CN" sz="1800" dirty="0">
                <a:latin typeface="+mj-ea"/>
                <a:ea typeface="+mj-ea"/>
              </a:rPr>
              <a:t>．最小生成树不是唯一的，但最小生成树的所有边的权值和是唯一的</a:t>
            </a:r>
          </a:p>
          <a:p>
            <a:pPr>
              <a:lnSpc>
                <a:spcPct val="150000"/>
              </a:lnSpc>
            </a:pPr>
            <a:r>
              <a:rPr lang="en-US" altLang="zh-CN" sz="1800" dirty="0">
                <a:latin typeface="+mj-ea"/>
                <a:ea typeface="+mj-ea"/>
              </a:rPr>
              <a:t>C</a:t>
            </a:r>
            <a:r>
              <a:rPr lang="zh-CN" altLang="zh-CN" sz="1800" dirty="0">
                <a:latin typeface="+mj-ea"/>
                <a:ea typeface="+mj-ea"/>
              </a:rPr>
              <a:t>．从同一顶点出发所生成的最小生成树一定相同</a:t>
            </a:r>
          </a:p>
          <a:p>
            <a:pPr>
              <a:lnSpc>
                <a:spcPct val="150000"/>
              </a:lnSpc>
            </a:pPr>
            <a:r>
              <a:rPr lang="en-US" altLang="zh-CN" sz="1800" dirty="0">
                <a:latin typeface="+mj-ea"/>
                <a:ea typeface="+mj-ea"/>
              </a:rPr>
              <a:t>D</a:t>
            </a:r>
            <a:r>
              <a:rPr lang="zh-CN" altLang="zh-CN" sz="1800" dirty="0">
                <a:latin typeface="+mj-ea"/>
                <a:ea typeface="+mj-ea"/>
              </a:rPr>
              <a:t>．从不同顶点出发所生成的最小生成树一定相同</a:t>
            </a:r>
          </a:p>
          <a:p>
            <a:pPr>
              <a:lnSpc>
                <a:spcPct val="150000"/>
              </a:lnSpc>
            </a:pPr>
            <a:r>
              <a:rPr lang="zh-CN" altLang="en-US" sz="1800" dirty="0">
                <a:latin typeface="+mj-ea"/>
                <a:ea typeface="+mj-ea"/>
              </a:rPr>
              <a:t>	</a:t>
            </a:r>
          </a:p>
        </p:txBody>
      </p:sp>
    </p:spTree>
    <p:extLst>
      <p:ext uri="{BB962C8B-B14F-4D97-AF65-F5344CB8AC3E}">
        <p14:creationId xmlns:p14="http://schemas.microsoft.com/office/powerpoint/2010/main" val="247693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a:t>
            </a:r>
            <a:r>
              <a:rPr lang="zh-CN" altLang="en-US" sz="1800" b="0" dirty="0" smtClean="0">
                <a:latin typeface="+mj-ea"/>
                <a:ea typeface="+mj-ea"/>
              </a:rPr>
              <a:t>1图</a:t>
            </a:r>
            <a:r>
              <a:rPr lang="zh-CN" altLang="en-US" sz="1800" b="0" dirty="0">
                <a:latin typeface="+mj-ea"/>
                <a:ea typeface="+mj-ea"/>
              </a:rPr>
              <a:t>的基本概念 </a:t>
            </a:r>
          </a:p>
        </p:txBody>
      </p:sp>
      <p:sp>
        <p:nvSpPr>
          <p:cNvPr id="4" name="Text Box 6"/>
          <p:cNvSpPr txBox="1">
            <a:spLocks noChangeArrowheads="1"/>
          </p:cNvSpPr>
          <p:nvPr/>
        </p:nvSpPr>
        <p:spPr bwMode="auto">
          <a:xfrm>
            <a:off x="541338" y="1387744"/>
            <a:ext cx="78227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zh-CN" altLang="en-US" sz="1600" b="0" dirty="0">
                <a:latin typeface="+mn-ea"/>
                <a:ea typeface="+mn-ea"/>
              </a:rPr>
              <a:t>图是由顶点集合及顶点间的关系集合组成的一种数据结构。</a:t>
            </a:r>
            <a:endParaRPr lang="en-US" altLang="zh-CN" sz="1600" b="0" dirty="0">
              <a:latin typeface="+mn-ea"/>
              <a:ea typeface="+mn-ea"/>
            </a:endParaRPr>
          </a:p>
          <a:p>
            <a:pPr eaLnBrk="1" hangingPunct="1">
              <a:spcBef>
                <a:spcPct val="50000"/>
              </a:spcBef>
            </a:pPr>
            <a:r>
              <a:rPr lang="zh-CN" altLang="en-US" sz="1600" b="0" dirty="0">
                <a:latin typeface="+mn-ea"/>
                <a:ea typeface="+mn-ea"/>
              </a:rPr>
              <a:t>图</a:t>
            </a:r>
            <a:r>
              <a:rPr lang="en-US" altLang="zh-CN" sz="1600" b="0" dirty="0">
                <a:latin typeface="+mn-ea"/>
                <a:ea typeface="+mn-ea"/>
              </a:rPr>
              <a:t>G</a:t>
            </a:r>
            <a:r>
              <a:rPr lang="zh-CN" altLang="en-US" sz="1600" b="0" dirty="0">
                <a:latin typeface="+mn-ea"/>
                <a:ea typeface="+mn-ea"/>
              </a:rPr>
              <a:t>的定义是：</a:t>
            </a:r>
            <a:r>
              <a:rPr lang="en-US" altLang="zh-CN" sz="1600" b="0" dirty="0">
                <a:latin typeface="+mn-ea"/>
                <a:ea typeface="+mn-ea"/>
              </a:rPr>
              <a:t>G =（V，E） </a:t>
            </a:r>
            <a:endParaRPr lang="zh-CN" altLang="en-US" sz="1600" b="0" dirty="0">
              <a:latin typeface="+mn-ea"/>
              <a:ea typeface="+mn-ea"/>
            </a:endParaRPr>
          </a:p>
        </p:txBody>
      </p:sp>
      <p:sp>
        <p:nvSpPr>
          <p:cNvPr id="5" name="Text Box 7"/>
          <p:cNvSpPr txBox="1">
            <a:spLocks noChangeArrowheads="1"/>
          </p:cNvSpPr>
          <p:nvPr/>
        </p:nvSpPr>
        <p:spPr bwMode="auto">
          <a:xfrm>
            <a:off x="541338" y="2220248"/>
            <a:ext cx="803788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lnSpc>
                <a:spcPct val="150000"/>
              </a:lnSpc>
              <a:spcBef>
                <a:spcPct val="50000"/>
              </a:spcBef>
            </a:pPr>
            <a:r>
              <a:rPr lang="zh-CN" altLang="en-US" sz="1600" b="0" dirty="0">
                <a:latin typeface="+mn-ea"/>
                <a:ea typeface="+mn-ea"/>
              </a:rPr>
              <a:t>其中，</a:t>
            </a:r>
            <a:r>
              <a:rPr lang="en-US" altLang="zh-CN" sz="1600" b="0" dirty="0">
                <a:latin typeface="+mn-ea"/>
                <a:ea typeface="+mn-ea"/>
              </a:rPr>
              <a:t>V = {</a:t>
            </a:r>
            <a:r>
              <a:rPr lang="en-US" altLang="zh-CN" sz="1600" b="0" dirty="0" err="1">
                <a:latin typeface="+mn-ea"/>
                <a:ea typeface="+mn-ea"/>
              </a:rPr>
              <a:t>vi|vi</a:t>
            </a:r>
            <a:r>
              <a:rPr lang="en-US" altLang="zh-CN" sz="1600" b="0" dirty="0">
                <a:latin typeface="+mn-ea"/>
                <a:ea typeface="+mn-ea"/>
              </a:rPr>
              <a:t>∈</a:t>
            </a:r>
            <a:r>
              <a:rPr lang="zh-CN" altLang="en-US" sz="1600" b="0" dirty="0">
                <a:latin typeface="+mn-ea"/>
                <a:ea typeface="+mn-ea"/>
              </a:rPr>
              <a:t>某个数据元素集合}</a:t>
            </a:r>
          </a:p>
          <a:p>
            <a:pPr eaLnBrk="1" hangingPunct="1">
              <a:lnSpc>
                <a:spcPct val="150000"/>
              </a:lnSpc>
              <a:spcBef>
                <a:spcPct val="50000"/>
              </a:spcBef>
            </a:pPr>
            <a:r>
              <a:rPr lang="en-US" altLang="zh-CN" sz="1600" b="0" dirty="0">
                <a:latin typeface="+mn-ea"/>
                <a:ea typeface="+mn-ea"/>
              </a:rPr>
              <a:t>	E ={(</a:t>
            </a:r>
            <a:r>
              <a:rPr lang="en-US" altLang="zh-CN" sz="1600" b="0" dirty="0" err="1">
                <a:latin typeface="+mn-ea"/>
                <a:ea typeface="+mn-ea"/>
              </a:rPr>
              <a:t>vi，vj</a:t>
            </a:r>
            <a:r>
              <a:rPr lang="en-US" altLang="zh-CN" sz="1600" b="0" dirty="0">
                <a:latin typeface="+mn-ea"/>
                <a:ea typeface="+mn-ea"/>
              </a:rPr>
              <a:t>)| </a:t>
            </a:r>
            <a:r>
              <a:rPr lang="en-US" altLang="zh-CN" sz="1600" b="0" dirty="0" err="1">
                <a:latin typeface="+mn-ea"/>
                <a:ea typeface="+mn-ea"/>
              </a:rPr>
              <a:t>vi，vj</a:t>
            </a:r>
            <a:r>
              <a:rPr lang="en-US" altLang="zh-CN" sz="1600" b="0" dirty="0">
                <a:latin typeface="+mn-ea"/>
                <a:ea typeface="+mn-ea"/>
              </a:rPr>
              <a:t> ∈V}  </a:t>
            </a:r>
            <a:r>
              <a:rPr lang="zh-CN" altLang="en-US" sz="1600" b="0" dirty="0">
                <a:latin typeface="+mn-ea"/>
                <a:ea typeface="+mn-ea"/>
              </a:rPr>
              <a:t>或</a:t>
            </a:r>
          </a:p>
          <a:p>
            <a:pPr eaLnBrk="1" hangingPunct="1">
              <a:lnSpc>
                <a:spcPct val="150000"/>
              </a:lnSpc>
              <a:spcBef>
                <a:spcPct val="50000"/>
              </a:spcBef>
            </a:pPr>
            <a:r>
              <a:rPr lang="en-US" altLang="zh-CN" sz="1600" b="0" dirty="0">
                <a:latin typeface="+mn-ea"/>
                <a:ea typeface="+mn-ea"/>
              </a:rPr>
              <a:t>	E = {＜vi， </a:t>
            </a:r>
            <a:r>
              <a:rPr lang="en-US" altLang="zh-CN" sz="1600" b="0" dirty="0" err="1">
                <a:latin typeface="+mn-ea"/>
                <a:ea typeface="+mn-ea"/>
              </a:rPr>
              <a:t>vj</a:t>
            </a:r>
            <a:r>
              <a:rPr lang="en-US" altLang="zh-CN" sz="1600" b="0" dirty="0">
                <a:latin typeface="+mn-ea"/>
                <a:ea typeface="+mn-ea"/>
              </a:rPr>
              <a:t>＞| </a:t>
            </a:r>
            <a:r>
              <a:rPr lang="en-US" altLang="zh-CN" sz="1600" b="0" dirty="0" err="1">
                <a:latin typeface="+mn-ea"/>
                <a:ea typeface="+mn-ea"/>
              </a:rPr>
              <a:t>vi，vj</a:t>
            </a:r>
            <a:r>
              <a:rPr lang="en-US" altLang="zh-CN" sz="1600" b="0" dirty="0">
                <a:latin typeface="+mn-ea"/>
                <a:ea typeface="+mn-ea"/>
              </a:rPr>
              <a:t> ∈V)}</a:t>
            </a:r>
          </a:p>
          <a:p>
            <a:pPr eaLnBrk="1" hangingPunct="1">
              <a:lnSpc>
                <a:spcPct val="150000"/>
              </a:lnSpc>
              <a:spcBef>
                <a:spcPct val="50000"/>
              </a:spcBef>
            </a:pPr>
            <a:r>
              <a:rPr lang="zh-CN" altLang="en-US" sz="1600" b="0" dirty="0">
                <a:latin typeface="+mn-ea"/>
                <a:ea typeface="+mn-ea"/>
              </a:rPr>
              <a:t>其中，（</a:t>
            </a:r>
            <a:r>
              <a:rPr lang="en-US" altLang="zh-CN" sz="1600" b="0" dirty="0" err="1">
                <a:latin typeface="+mn-ea"/>
                <a:ea typeface="+mn-ea"/>
              </a:rPr>
              <a:t>vi，vj</a:t>
            </a:r>
            <a:r>
              <a:rPr lang="en-US" altLang="zh-CN" sz="1600" b="0" dirty="0">
                <a:latin typeface="+mn-ea"/>
                <a:ea typeface="+mn-ea"/>
              </a:rPr>
              <a:t>）</a:t>
            </a:r>
            <a:r>
              <a:rPr lang="zh-CN" altLang="en-US" sz="1600" b="0" dirty="0">
                <a:latin typeface="+mn-ea"/>
                <a:ea typeface="+mn-ea"/>
              </a:rPr>
              <a:t>表示从 </a:t>
            </a:r>
            <a:r>
              <a:rPr lang="en-US" altLang="zh-CN" sz="1600" b="0" dirty="0">
                <a:latin typeface="+mn-ea"/>
                <a:ea typeface="+mn-ea"/>
              </a:rPr>
              <a:t>x</a:t>
            </a:r>
            <a:r>
              <a:rPr lang="zh-CN" altLang="en-US" sz="1600" b="0" dirty="0">
                <a:latin typeface="+mn-ea"/>
                <a:ea typeface="+mn-ea"/>
              </a:rPr>
              <a:t>到 </a:t>
            </a:r>
            <a:r>
              <a:rPr lang="en-US" altLang="zh-CN" sz="1600" b="0" dirty="0">
                <a:latin typeface="+mn-ea"/>
                <a:ea typeface="+mn-ea"/>
              </a:rPr>
              <a:t>y</a:t>
            </a:r>
            <a:r>
              <a:rPr lang="zh-CN" altLang="en-US" sz="1600" b="0" dirty="0">
                <a:latin typeface="+mn-ea"/>
                <a:ea typeface="+mn-ea"/>
              </a:rPr>
              <a:t>的一条双向通路，即（</a:t>
            </a:r>
            <a:r>
              <a:rPr lang="en-US" altLang="zh-CN" sz="1600" b="0" dirty="0" err="1">
                <a:latin typeface="+mn-ea"/>
                <a:ea typeface="+mn-ea"/>
              </a:rPr>
              <a:t>vi，vj</a:t>
            </a:r>
            <a:r>
              <a:rPr lang="en-US" altLang="zh-CN" sz="1600" b="0" dirty="0">
                <a:latin typeface="+mn-ea"/>
                <a:ea typeface="+mn-ea"/>
              </a:rPr>
              <a:t>）</a:t>
            </a:r>
            <a:r>
              <a:rPr lang="zh-CN" altLang="en-US" sz="1600" b="0" dirty="0">
                <a:latin typeface="+mn-ea"/>
                <a:ea typeface="+mn-ea"/>
              </a:rPr>
              <a:t>是无方向的；</a:t>
            </a:r>
            <a:r>
              <a:rPr lang="en-US" altLang="zh-CN" sz="1600" b="0" dirty="0">
                <a:latin typeface="+mn-ea"/>
                <a:ea typeface="+mn-ea"/>
              </a:rPr>
              <a:t> ＜vi， </a:t>
            </a:r>
            <a:r>
              <a:rPr lang="en-US" altLang="zh-CN" sz="1600" b="0" dirty="0" err="1">
                <a:latin typeface="+mn-ea"/>
                <a:ea typeface="+mn-ea"/>
              </a:rPr>
              <a:t>vj</a:t>
            </a:r>
            <a:r>
              <a:rPr lang="en-US" altLang="zh-CN" sz="1600" b="0" dirty="0">
                <a:latin typeface="+mn-ea"/>
                <a:ea typeface="+mn-ea"/>
              </a:rPr>
              <a:t>＞</a:t>
            </a:r>
            <a:r>
              <a:rPr lang="zh-CN" altLang="en-US" sz="1600" b="0" dirty="0">
                <a:latin typeface="+mn-ea"/>
                <a:ea typeface="+mn-ea"/>
              </a:rPr>
              <a:t>表示从 </a:t>
            </a:r>
            <a:r>
              <a:rPr lang="en-US" altLang="zh-CN" sz="1600" b="0" dirty="0">
                <a:latin typeface="+mn-ea"/>
                <a:ea typeface="+mn-ea"/>
              </a:rPr>
              <a:t>vi</a:t>
            </a:r>
            <a:r>
              <a:rPr lang="zh-CN" altLang="en-US" sz="1600" b="0" dirty="0">
                <a:latin typeface="+mn-ea"/>
                <a:ea typeface="+mn-ea"/>
              </a:rPr>
              <a:t>到 </a:t>
            </a:r>
            <a:r>
              <a:rPr lang="en-US" altLang="zh-CN" sz="1600" b="0" dirty="0">
                <a:latin typeface="+mn-ea"/>
                <a:ea typeface="+mn-ea"/>
              </a:rPr>
              <a:t>vj</a:t>
            </a:r>
            <a:r>
              <a:rPr lang="zh-CN" altLang="en-US" sz="1600" b="0" dirty="0">
                <a:latin typeface="+mn-ea"/>
                <a:ea typeface="+mn-ea"/>
              </a:rPr>
              <a:t>的一条单向通路，</a:t>
            </a:r>
            <a:r>
              <a:rPr lang="en-US" altLang="zh-CN" sz="1600" b="0" dirty="0">
                <a:latin typeface="+mn-ea"/>
                <a:ea typeface="+mn-ea"/>
              </a:rPr>
              <a:t> </a:t>
            </a:r>
            <a:r>
              <a:rPr lang="zh-CN" altLang="en-US" sz="1600" b="0" dirty="0">
                <a:latin typeface="+mn-ea"/>
                <a:ea typeface="+mn-ea"/>
              </a:rPr>
              <a:t>即</a:t>
            </a:r>
            <a:r>
              <a:rPr lang="en-US" altLang="zh-CN" sz="1600" b="0" dirty="0">
                <a:latin typeface="+mn-ea"/>
                <a:ea typeface="+mn-ea"/>
              </a:rPr>
              <a:t>＜vi， vj＞</a:t>
            </a:r>
            <a:r>
              <a:rPr lang="zh-CN" altLang="en-US" sz="1600" b="0" dirty="0">
                <a:latin typeface="+mn-ea"/>
                <a:ea typeface="+mn-ea"/>
              </a:rPr>
              <a:t>是有方向的。</a:t>
            </a:r>
          </a:p>
        </p:txBody>
      </p:sp>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smtClean="0">
                <a:solidFill>
                  <a:prstClr val="black"/>
                </a:solidFill>
                <a:latin typeface="+mj-ea"/>
                <a:ea typeface="+mj-ea"/>
              </a:rPr>
              <a:t>7.8</a:t>
            </a:r>
            <a:r>
              <a:rPr lang="zh-CN" altLang="en-US" sz="2000" dirty="0" smtClean="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590158" y="1016910"/>
            <a:ext cx="8029575" cy="3000821"/>
          </a:xfrm>
          <a:prstGeom prst="rect">
            <a:avLst/>
          </a:prstGeom>
        </p:spPr>
        <p:txBody>
          <a:bodyPr wrap="square">
            <a:spAutoFit/>
          </a:bodyPr>
          <a:lstStyle/>
          <a:p>
            <a:pPr>
              <a:lnSpc>
                <a:spcPct val="150000"/>
              </a:lnSpc>
            </a:pPr>
            <a:r>
              <a:rPr lang="zh-CN" altLang="en-US" sz="1800" dirty="0" smtClean="0">
                <a:latin typeface="+mj-ea"/>
                <a:ea typeface="+mj-ea"/>
              </a:rPr>
              <a:t>二</a:t>
            </a:r>
            <a:r>
              <a:rPr lang="zh-CN" altLang="en-US" sz="1800" dirty="0">
                <a:latin typeface="+mj-ea"/>
                <a:ea typeface="+mj-ea"/>
              </a:rPr>
              <a:t>、</a:t>
            </a:r>
            <a:r>
              <a:rPr lang="zh-CN" altLang="en-US" sz="1800" dirty="0" smtClean="0">
                <a:latin typeface="+mj-ea"/>
                <a:ea typeface="+mj-ea"/>
              </a:rPr>
              <a:t>判断题</a:t>
            </a:r>
            <a:endParaRPr lang="zh-CN" altLang="en-US" sz="1800" dirty="0">
              <a:latin typeface="+mj-ea"/>
              <a:ea typeface="+mj-ea"/>
            </a:endParaRPr>
          </a:p>
          <a:p>
            <a:pPr>
              <a:lnSpc>
                <a:spcPct val="150000"/>
              </a:lnSpc>
            </a:pPr>
            <a:r>
              <a:rPr lang="en-US" altLang="zh-CN" sz="1800" dirty="0">
                <a:latin typeface="+mj-ea"/>
                <a:ea typeface="+mj-ea"/>
              </a:rPr>
              <a:t>1. </a:t>
            </a:r>
            <a:r>
              <a:rPr lang="zh-CN" altLang="zh-CN" sz="1800" dirty="0">
                <a:latin typeface="+mj-ea"/>
                <a:ea typeface="+mj-ea"/>
              </a:rPr>
              <a:t>无向连通图的边数</a:t>
            </a:r>
            <a:r>
              <a:rPr lang="zh-CN" altLang="zh-CN" sz="1800" dirty="0" smtClean="0">
                <a:latin typeface="+mj-ea"/>
                <a:ea typeface="+mj-ea"/>
              </a:rPr>
              <a:t>一定</a:t>
            </a:r>
            <a:r>
              <a:rPr lang="zh-CN" altLang="en-US" sz="1800" dirty="0" smtClean="0">
                <a:latin typeface="+mj-ea"/>
                <a:ea typeface="+mj-ea"/>
              </a:rPr>
              <a:t>大于</a:t>
            </a:r>
            <a:r>
              <a:rPr lang="zh-CN" altLang="zh-CN" sz="1800" dirty="0" smtClean="0">
                <a:latin typeface="+mj-ea"/>
                <a:ea typeface="+mj-ea"/>
              </a:rPr>
              <a:t>顶点</a:t>
            </a:r>
            <a:r>
              <a:rPr lang="zh-CN" altLang="zh-CN" sz="1800" dirty="0">
                <a:latin typeface="+mj-ea"/>
                <a:ea typeface="+mj-ea"/>
              </a:rPr>
              <a:t>个数减</a:t>
            </a:r>
            <a:r>
              <a:rPr lang="en-US" altLang="zh-CN" sz="1800" dirty="0" smtClean="0">
                <a:latin typeface="+mj-ea"/>
                <a:ea typeface="+mj-ea"/>
              </a:rPr>
              <a:t>1</a:t>
            </a:r>
            <a:r>
              <a:rPr lang="zh-CN" altLang="zh-CN" sz="1800" dirty="0" smtClean="0">
                <a:latin typeface="+mj-ea"/>
                <a:ea typeface="+mj-ea"/>
              </a:rPr>
              <a:t>。</a:t>
            </a:r>
            <a:r>
              <a:rPr lang="zh-CN" altLang="zh-CN" sz="1800" dirty="0">
                <a:latin typeface="+mj-ea"/>
                <a:ea typeface="+mj-ea"/>
              </a:rPr>
              <a:t>（ ）</a:t>
            </a:r>
          </a:p>
          <a:p>
            <a:pPr>
              <a:lnSpc>
                <a:spcPct val="150000"/>
              </a:lnSpc>
            </a:pPr>
            <a:r>
              <a:rPr lang="en-US" altLang="zh-CN" sz="1800" dirty="0">
                <a:latin typeface="+mj-ea"/>
                <a:ea typeface="+mj-ea"/>
              </a:rPr>
              <a:t>2. </a:t>
            </a:r>
            <a:r>
              <a:rPr lang="zh-CN" altLang="zh-CN" sz="1800" dirty="0">
                <a:latin typeface="+mj-ea"/>
                <a:ea typeface="+mj-ea"/>
              </a:rPr>
              <a:t>用邻接表法存储图，所占用存储空间取决于结点个数，与边数无关。（ ）</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3.</a:t>
            </a:r>
            <a:r>
              <a:rPr lang="zh-CN" altLang="zh-CN" sz="1800" dirty="0">
                <a:latin typeface="+mj-ea"/>
                <a:ea typeface="+mj-ea"/>
              </a:rPr>
              <a:t>有向图中，所有顶点的入度与出度之和与所有边之和的</a:t>
            </a:r>
            <a:r>
              <a:rPr lang="en-US" altLang="zh-CN" sz="1800" dirty="0">
                <a:latin typeface="+mj-ea"/>
                <a:ea typeface="+mj-ea"/>
              </a:rPr>
              <a:t>2</a:t>
            </a:r>
            <a:r>
              <a:rPr lang="zh-CN" altLang="zh-CN" sz="1800" dirty="0">
                <a:latin typeface="+mj-ea"/>
                <a:ea typeface="+mj-ea"/>
              </a:rPr>
              <a:t>倍相等。（ ）</a:t>
            </a:r>
            <a:r>
              <a:rPr lang="en-US" altLang="zh-CN" sz="1800" dirty="0">
                <a:latin typeface="+mj-ea"/>
                <a:ea typeface="+mj-ea"/>
              </a:rPr>
              <a:t>   </a:t>
            </a:r>
            <a:endParaRPr lang="zh-CN" altLang="zh-CN" sz="1800" dirty="0">
              <a:latin typeface="+mj-ea"/>
              <a:ea typeface="+mj-ea"/>
            </a:endParaRPr>
          </a:p>
          <a:p>
            <a:pPr>
              <a:lnSpc>
                <a:spcPct val="150000"/>
              </a:lnSpc>
            </a:pPr>
            <a:r>
              <a:rPr lang="en-US" altLang="zh-CN" sz="1800" dirty="0">
                <a:latin typeface="+mj-ea"/>
                <a:ea typeface="+mj-ea"/>
              </a:rPr>
              <a:t>4.</a:t>
            </a:r>
            <a:r>
              <a:rPr lang="zh-CN" altLang="zh-CN" sz="1800" dirty="0">
                <a:latin typeface="+mj-ea"/>
                <a:ea typeface="+mj-ea"/>
              </a:rPr>
              <a:t>用邻接矩阵存储图，所占用的存储空间取决于结点个数，与边数无关。（ ）</a:t>
            </a:r>
          </a:p>
          <a:p>
            <a:pPr>
              <a:lnSpc>
                <a:spcPct val="150000"/>
              </a:lnSpc>
            </a:pPr>
            <a:r>
              <a:rPr lang="en-US" altLang="zh-CN" sz="1800" dirty="0">
                <a:latin typeface="+mj-ea"/>
                <a:ea typeface="+mj-ea"/>
              </a:rPr>
              <a:t>5.</a:t>
            </a:r>
            <a:r>
              <a:rPr lang="zh-CN" altLang="zh-CN" sz="1800" dirty="0">
                <a:latin typeface="+mj-ea"/>
                <a:ea typeface="+mj-ea"/>
              </a:rPr>
              <a:t>对于无向图</a:t>
            </a:r>
            <a:r>
              <a:rPr lang="en-US" altLang="zh-CN" sz="1800" dirty="0">
                <a:latin typeface="+mj-ea"/>
                <a:ea typeface="+mj-ea"/>
              </a:rPr>
              <a:t>G</a:t>
            </a:r>
            <a:r>
              <a:rPr lang="zh-CN" altLang="zh-CN" sz="1800" dirty="0">
                <a:latin typeface="+mj-ea"/>
                <a:ea typeface="+mj-ea"/>
              </a:rPr>
              <a:t>，若要访问其所有顶点，必须进行两次广度优先搜索，则该无向图一定</a:t>
            </a:r>
            <a:r>
              <a:rPr lang="zh-CN" altLang="zh-CN" sz="1800" dirty="0" smtClean="0">
                <a:latin typeface="+mj-ea"/>
                <a:ea typeface="+mj-ea"/>
              </a:rPr>
              <a:t>有</a:t>
            </a:r>
            <a:r>
              <a:rPr lang="zh-CN" altLang="en-US" sz="1800" dirty="0">
                <a:latin typeface="+mj-ea"/>
                <a:ea typeface="+mj-ea"/>
              </a:rPr>
              <a:t>两</a:t>
            </a:r>
            <a:r>
              <a:rPr lang="zh-CN" altLang="zh-CN" sz="1800" dirty="0" smtClean="0">
                <a:latin typeface="+mj-ea"/>
                <a:ea typeface="+mj-ea"/>
              </a:rPr>
              <a:t>个</a:t>
            </a:r>
            <a:r>
              <a:rPr lang="zh-CN" altLang="zh-CN" sz="1800" dirty="0">
                <a:latin typeface="+mj-ea"/>
                <a:ea typeface="+mj-ea"/>
              </a:rPr>
              <a:t>连通分量。（ </a:t>
            </a:r>
            <a:r>
              <a:rPr lang="zh-CN" altLang="zh-CN" sz="1800" dirty="0" smtClean="0">
                <a:latin typeface="+mj-ea"/>
                <a:ea typeface="+mj-ea"/>
              </a:rPr>
              <a:t>）</a:t>
            </a:r>
            <a:endParaRPr lang="zh-CN" altLang="zh-CN" sz="1800" dirty="0">
              <a:latin typeface="+mj-ea"/>
              <a:ea typeface="+mj-ea"/>
            </a:endParaRPr>
          </a:p>
        </p:txBody>
      </p:sp>
    </p:spTree>
    <p:extLst>
      <p:ext uri="{BB962C8B-B14F-4D97-AF65-F5344CB8AC3E}">
        <p14:creationId xmlns:p14="http://schemas.microsoft.com/office/powerpoint/2010/main" val="2476932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6" name="Rectangle 108"/>
          <p:cNvSpPr>
            <a:spLocks noChangeArrowheads="1"/>
          </p:cNvSpPr>
          <p:nvPr/>
        </p:nvSpPr>
        <p:spPr bwMode="auto">
          <a:xfrm>
            <a:off x="638735" y="1186174"/>
            <a:ext cx="798139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en-US" altLang="zh-CN" sz="1600" dirty="0" smtClean="0">
                <a:latin typeface="+mn-ea"/>
              </a:rPr>
              <a:t>1.</a:t>
            </a:r>
            <a:r>
              <a:rPr kumimoji="1" lang="zh-CN" altLang="en-US" sz="1600" dirty="0" smtClean="0">
                <a:latin typeface="+mn-ea"/>
              </a:rPr>
              <a:t>有向图</a:t>
            </a:r>
            <a:r>
              <a:rPr kumimoji="1" lang="zh-CN" altLang="en-US" sz="1600" dirty="0">
                <a:latin typeface="+mn-ea"/>
              </a:rPr>
              <a:t>和无向图：在有向图中，顶点对＜</a:t>
            </a:r>
            <a:r>
              <a:rPr kumimoji="1" lang="en-US" altLang="zh-CN" sz="1600" dirty="0">
                <a:latin typeface="+mn-ea"/>
              </a:rPr>
              <a:t>x, y＞</a:t>
            </a:r>
            <a:r>
              <a:rPr kumimoji="1" lang="zh-CN" altLang="en-US" sz="1600" dirty="0">
                <a:latin typeface="+mn-ea"/>
              </a:rPr>
              <a:t>是有序的，顶点对＜</a:t>
            </a:r>
            <a:r>
              <a:rPr kumimoji="1" lang="en-US" altLang="zh-CN" sz="1600" dirty="0">
                <a:latin typeface="+mn-ea"/>
              </a:rPr>
              <a:t>x, y＞</a:t>
            </a:r>
            <a:r>
              <a:rPr kumimoji="1" lang="zh-CN" altLang="en-US" sz="1600" dirty="0">
                <a:latin typeface="+mn-ea"/>
              </a:rPr>
              <a:t>称为从顶点</a:t>
            </a:r>
            <a:r>
              <a:rPr kumimoji="1" lang="en-US" altLang="zh-CN" sz="1600" dirty="0">
                <a:latin typeface="+mn-ea"/>
              </a:rPr>
              <a:t>x</a:t>
            </a:r>
            <a:r>
              <a:rPr kumimoji="1" lang="zh-CN" altLang="en-US" sz="1600" dirty="0">
                <a:latin typeface="+mn-ea"/>
              </a:rPr>
              <a:t>到顶点</a:t>
            </a:r>
            <a:r>
              <a:rPr kumimoji="1" lang="en-US" altLang="zh-CN" sz="1600" dirty="0">
                <a:latin typeface="+mn-ea"/>
              </a:rPr>
              <a:t>y</a:t>
            </a:r>
            <a:r>
              <a:rPr kumimoji="1" lang="zh-CN" altLang="en-US" sz="1600" dirty="0">
                <a:latin typeface="+mn-ea"/>
              </a:rPr>
              <a:t>的一条有向边，有向图中的边也称作弧；在无向图中，顶点对（</a:t>
            </a:r>
            <a:r>
              <a:rPr kumimoji="1" lang="en-US" altLang="zh-CN" sz="1600" dirty="0">
                <a:latin typeface="+mn-ea"/>
              </a:rPr>
              <a:t>x, y）</a:t>
            </a:r>
            <a:r>
              <a:rPr kumimoji="1" lang="zh-CN" altLang="en-US" sz="1600" dirty="0">
                <a:latin typeface="+mn-ea"/>
              </a:rPr>
              <a:t>是无序的，顶点对（</a:t>
            </a:r>
            <a:r>
              <a:rPr kumimoji="1" lang="en-US" altLang="zh-CN" sz="1600" dirty="0">
                <a:latin typeface="+mn-ea"/>
              </a:rPr>
              <a:t>x, y）</a:t>
            </a:r>
            <a:r>
              <a:rPr kumimoji="1" lang="zh-CN" altLang="en-US" sz="1600" dirty="0">
                <a:latin typeface="+mn-ea"/>
              </a:rPr>
              <a:t>称为与顶点</a:t>
            </a:r>
            <a:r>
              <a:rPr kumimoji="1" lang="en-US" altLang="zh-CN" sz="1600" dirty="0">
                <a:latin typeface="+mn-ea"/>
              </a:rPr>
              <a:t>x</a:t>
            </a:r>
            <a:r>
              <a:rPr kumimoji="1" lang="zh-CN" altLang="en-US" sz="1600" dirty="0">
                <a:latin typeface="+mn-ea"/>
              </a:rPr>
              <a:t>和顶点</a:t>
            </a:r>
            <a:r>
              <a:rPr kumimoji="1" lang="en-US" altLang="zh-CN" sz="1600" dirty="0">
                <a:latin typeface="+mn-ea"/>
              </a:rPr>
              <a:t>y</a:t>
            </a:r>
            <a:r>
              <a:rPr kumimoji="1" lang="zh-CN" altLang="en-US" sz="1600" dirty="0">
                <a:latin typeface="+mn-ea"/>
              </a:rPr>
              <a:t>相关联的一条边</a:t>
            </a:r>
            <a:r>
              <a:rPr kumimoji="1" lang="zh-CN" altLang="en-US" sz="1600" dirty="0" smtClean="0">
                <a:latin typeface="+mn-ea"/>
              </a:rPr>
              <a:t>。</a:t>
            </a:r>
            <a:endParaRPr kumimoji="1" lang="en-US" altLang="zh-CN" sz="1600" dirty="0" smtClean="0">
              <a:latin typeface="+mn-ea"/>
            </a:endParaRPr>
          </a:p>
          <a:p>
            <a:pPr indent="266700">
              <a:lnSpc>
                <a:spcPct val="150000"/>
              </a:lnSpc>
              <a:spcBef>
                <a:spcPct val="50000"/>
              </a:spcBef>
            </a:pPr>
            <a:r>
              <a:rPr kumimoji="1" lang="zh-CN" altLang="en-US" sz="1600" dirty="0">
                <a:latin typeface="+mn-ea"/>
              </a:rPr>
              <a:t>无向图和有向图如图</a:t>
            </a:r>
            <a:r>
              <a:rPr kumimoji="1" lang="en-US" altLang="zh-CN" sz="1600" dirty="0">
                <a:latin typeface="+mn-ea"/>
              </a:rPr>
              <a:t>7-1</a:t>
            </a:r>
            <a:r>
              <a:rPr kumimoji="1" lang="zh-CN" altLang="en-US" sz="1600" dirty="0">
                <a:latin typeface="+mn-ea"/>
              </a:rPr>
              <a:t>所示</a:t>
            </a:r>
          </a:p>
          <a:p>
            <a:pPr indent="266700">
              <a:lnSpc>
                <a:spcPct val="150000"/>
              </a:lnSpc>
              <a:spcBef>
                <a:spcPct val="50000"/>
              </a:spcBef>
            </a:pPr>
            <a:endParaRPr kumimoji="1" lang="en-US" altLang="zh-CN" sz="1600" dirty="0" smtClean="0">
              <a:latin typeface="+mj-ea"/>
              <a:ea typeface="+mj-ea"/>
            </a:endParaRPr>
          </a:p>
          <a:p>
            <a:pPr indent="266700">
              <a:lnSpc>
                <a:spcPct val="150000"/>
              </a:lnSpc>
              <a:spcBef>
                <a:spcPct val="50000"/>
              </a:spcBef>
            </a:pPr>
            <a:endParaRPr kumimoji="1" lang="zh-CN" altLang="en-US" sz="1600" dirty="0" smtClean="0">
              <a:latin typeface="+mj-ea"/>
              <a:ea typeface="+mj-ea"/>
            </a:endParaRPr>
          </a:p>
          <a:p>
            <a:pPr indent="266700">
              <a:lnSpc>
                <a:spcPct val="150000"/>
              </a:lnSpc>
              <a:spcBef>
                <a:spcPct val="50000"/>
              </a:spcBef>
            </a:pPr>
            <a:endParaRPr kumimoji="1" lang="en-US" altLang="zh-CN" sz="1600" dirty="0" smtClean="0">
              <a:latin typeface="+mj-ea"/>
              <a:ea typeface="+mj-ea"/>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352" y="2933148"/>
            <a:ext cx="3796156" cy="176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35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6" name="Rectangle 108"/>
          <p:cNvSpPr>
            <a:spLocks noChangeArrowheads="1"/>
          </p:cNvSpPr>
          <p:nvPr/>
        </p:nvSpPr>
        <p:spPr bwMode="auto">
          <a:xfrm>
            <a:off x="638735" y="1186174"/>
            <a:ext cx="79813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en-US" altLang="zh-CN" sz="1600" dirty="0" smtClean="0">
                <a:latin typeface="+mn-ea"/>
              </a:rPr>
              <a:t>2.</a:t>
            </a:r>
            <a:r>
              <a:rPr kumimoji="1" lang="zh-CN" altLang="en-US" sz="1600" dirty="0" smtClean="0">
                <a:latin typeface="+mn-ea"/>
              </a:rPr>
              <a:t>完全图：在有</a:t>
            </a:r>
            <a:r>
              <a:rPr kumimoji="1" lang="en-US" altLang="zh-CN" sz="1600" dirty="0" smtClean="0">
                <a:latin typeface="+mn-ea"/>
              </a:rPr>
              <a:t>n</a:t>
            </a:r>
            <a:r>
              <a:rPr kumimoji="1" lang="zh-CN" altLang="en-US" sz="1600" dirty="0" smtClean="0">
                <a:latin typeface="+mn-ea"/>
              </a:rPr>
              <a:t>个顶点的无向图中，若有</a:t>
            </a:r>
            <a:r>
              <a:rPr kumimoji="1" lang="en-US" altLang="zh-CN" sz="1600" dirty="0" smtClean="0">
                <a:latin typeface="+mn-ea"/>
              </a:rPr>
              <a:t>n(n-1)/2</a:t>
            </a:r>
            <a:r>
              <a:rPr kumimoji="1" lang="zh-CN" altLang="en-US" sz="1600" dirty="0" smtClean="0">
                <a:latin typeface="+mn-ea"/>
              </a:rPr>
              <a:t>条边，即任意两个顶点之间有且只有一条边，则称此图为无向完全图；在有</a:t>
            </a:r>
            <a:r>
              <a:rPr kumimoji="1" lang="en-US" altLang="zh-CN" sz="1600" dirty="0" smtClean="0">
                <a:latin typeface="+mn-ea"/>
              </a:rPr>
              <a:t>n</a:t>
            </a:r>
            <a:r>
              <a:rPr kumimoji="1" lang="zh-CN" altLang="en-US" sz="1600" dirty="0" smtClean="0">
                <a:latin typeface="+mn-ea"/>
              </a:rPr>
              <a:t>个顶点的有向图中，若有</a:t>
            </a:r>
            <a:r>
              <a:rPr kumimoji="1" lang="en-US" altLang="zh-CN" sz="1600" dirty="0" smtClean="0">
                <a:latin typeface="+mn-ea"/>
              </a:rPr>
              <a:t>n(n-1)</a:t>
            </a:r>
            <a:r>
              <a:rPr kumimoji="1" lang="zh-CN" altLang="en-US" sz="1600" dirty="0" smtClean="0">
                <a:latin typeface="+mn-ea"/>
              </a:rPr>
              <a:t>条边，即任意两个顶点之间有且只有方向相反的两条边，则称此图为有向完全图，如图</a:t>
            </a:r>
            <a:r>
              <a:rPr kumimoji="1" lang="en-US" altLang="zh-CN" sz="1600" dirty="0" smtClean="0">
                <a:latin typeface="+mn-ea"/>
              </a:rPr>
              <a:t>7-2</a:t>
            </a:r>
            <a:r>
              <a:rPr kumimoji="1" lang="zh-CN" altLang="en-US" sz="1600" dirty="0" smtClean="0">
                <a:latin typeface="+mn-ea"/>
              </a:rPr>
              <a:t>所示。</a:t>
            </a:r>
            <a:endParaRPr kumimoji="1" lang="en-US" altLang="zh-CN" sz="1600" dirty="0" smtClean="0">
              <a:latin typeface="+mn-ea"/>
            </a:endParaRPr>
          </a:p>
          <a:p>
            <a:pPr indent="266700">
              <a:lnSpc>
                <a:spcPct val="150000"/>
              </a:lnSpc>
              <a:spcBef>
                <a:spcPct val="50000"/>
              </a:spcBef>
            </a:pPr>
            <a:r>
              <a:rPr kumimoji="1" lang="en-US" altLang="zh-CN" sz="1600" dirty="0" smtClean="0">
                <a:latin typeface="+mn-ea"/>
              </a:rPr>
              <a:t>3</a:t>
            </a:r>
            <a:r>
              <a:rPr kumimoji="1" lang="en-US" altLang="zh-CN" sz="1600" dirty="0">
                <a:latin typeface="+mn-ea"/>
              </a:rPr>
              <a:t>.</a:t>
            </a:r>
            <a:r>
              <a:rPr kumimoji="1" lang="zh-CN" altLang="en-US" sz="1600" dirty="0">
                <a:latin typeface="+mn-ea"/>
              </a:rPr>
              <a:t>网：有些图的边附带有数据信息，这些附带的数据信息称为权。带权的图也称作网络或网。 </a:t>
            </a:r>
          </a:p>
          <a:p>
            <a:pPr indent="266700">
              <a:lnSpc>
                <a:spcPct val="150000"/>
              </a:lnSpc>
              <a:spcBef>
                <a:spcPct val="50000"/>
              </a:spcBef>
            </a:pPr>
            <a:endParaRPr kumimoji="1" lang="en-US" altLang="zh-CN" sz="1600" dirty="0" smtClean="0">
              <a:latin typeface="+mj-ea"/>
              <a:ea typeface="+mj-ea"/>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87" y="2883469"/>
            <a:ext cx="44481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20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 xmlns:a16="http://schemas.microsoft.com/office/drawing/2014/main" id="{95CA5390-EAD3-40A5-BF6F-C69AB99948CD}"/>
              </a:ext>
            </a:extLst>
          </p:cNvPr>
          <p:cNvSpPr txBox="1"/>
          <p:nvPr>
            <p:custDataLst>
              <p:tags r:id="rId1"/>
            </p:custDataLst>
          </p:nvPr>
        </p:nvSpPr>
        <p:spPr>
          <a:xfrm>
            <a:off x="590158" y="554189"/>
            <a:ext cx="2672206" cy="353943"/>
          </a:xfrm>
          <a:prstGeom prst="rect">
            <a:avLst/>
          </a:prstGeom>
          <a:noFill/>
        </p:spPr>
        <p:txBody>
          <a:bodyPr wrap="none" lIns="0" tIns="0" rIns="0" rtlCol="0">
            <a:spAutoFit/>
          </a:bodyPr>
          <a:lstStyle/>
          <a:p>
            <a:r>
              <a:rPr lang="en-US" altLang="zh-CN" sz="2000" dirty="0" smtClean="0">
                <a:latin typeface="+mj-ea"/>
                <a:ea typeface="+mj-ea"/>
              </a:rPr>
              <a:t>7.1</a:t>
            </a:r>
            <a:r>
              <a:rPr lang="zh-CN" altLang="en-US" sz="2000" dirty="0" smtClean="0">
                <a:latin typeface="+mj-ea"/>
                <a:ea typeface="+mj-ea"/>
              </a:rPr>
              <a:t>图的定义和基本术语</a:t>
            </a:r>
            <a:endParaRPr lang="zh-CN" altLang="zh-CN" sz="2000" dirty="0">
              <a:latin typeface="+mj-ea"/>
              <a:ea typeface="+mj-ea"/>
            </a:endParaRPr>
          </a:p>
        </p:txBody>
      </p:sp>
      <p:sp>
        <p:nvSpPr>
          <p:cNvPr id="3" name="Text Box 5"/>
          <p:cNvSpPr txBox="1">
            <a:spLocks noChangeArrowheads="1"/>
          </p:cNvSpPr>
          <p:nvPr/>
        </p:nvSpPr>
        <p:spPr bwMode="auto">
          <a:xfrm>
            <a:off x="478461" y="908132"/>
            <a:ext cx="2895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Times New Roman" pitchFamily="18" charset="0"/>
                <a:ea typeface="楷体_GB2312" pitchFamily="49" charset="-122"/>
              </a:defRPr>
            </a:lvl1pPr>
            <a:lvl2pPr marL="742950" indent="-285750" eaLnBrk="0" hangingPunct="0">
              <a:defRPr kumimoji="1" sz="2400" b="1">
                <a:solidFill>
                  <a:schemeClr val="tx1"/>
                </a:solidFill>
                <a:latin typeface="Times New Roman" pitchFamily="18" charset="0"/>
                <a:ea typeface="楷体_GB2312" pitchFamily="49" charset="-122"/>
              </a:defRPr>
            </a:lvl2pPr>
            <a:lvl3pPr marL="1143000" indent="-228600" eaLnBrk="0" hangingPunct="0">
              <a:defRPr kumimoji="1" sz="2400" b="1">
                <a:solidFill>
                  <a:schemeClr val="tx1"/>
                </a:solidFill>
                <a:latin typeface="Times New Roman" pitchFamily="18" charset="0"/>
                <a:ea typeface="楷体_GB2312" pitchFamily="49" charset="-122"/>
              </a:defRPr>
            </a:lvl3pPr>
            <a:lvl4pPr marL="1600200" indent="-228600" eaLnBrk="0" hangingPunct="0">
              <a:defRPr kumimoji="1" sz="2400" b="1">
                <a:solidFill>
                  <a:schemeClr val="tx1"/>
                </a:solidFill>
                <a:latin typeface="Times New Roman" pitchFamily="18" charset="0"/>
                <a:ea typeface="楷体_GB2312" pitchFamily="49" charset="-122"/>
              </a:defRPr>
            </a:lvl4pPr>
            <a:lvl5pPr marL="2057400" indent="-228600" eaLnBrk="0" hangingPunct="0">
              <a:defRPr kumimoji="1" sz="2400" b="1">
                <a:solidFill>
                  <a:schemeClr val="tx1"/>
                </a:solidFill>
                <a:latin typeface="Times New Roman" pitchFamily="18" charset="0"/>
                <a:ea typeface="楷体_GB2312" pitchFamily="49" charset="-122"/>
              </a:defRPr>
            </a:lvl5pPr>
            <a:lvl6pPr marL="25146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6pPr>
            <a:lvl7pPr marL="29718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7pPr>
            <a:lvl8pPr marL="34290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8pPr>
            <a:lvl9pPr marL="3886200" indent="-228600" eaLnBrk="0" fontAlgn="base" hangingPunct="0">
              <a:spcBef>
                <a:spcPct val="0"/>
              </a:spcBef>
              <a:spcAft>
                <a:spcPct val="0"/>
              </a:spcAft>
              <a:defRPr kumimoji="1" sz="2400" b="1">
                <a:solidFill>
                  <a:schemeClr val="tx1"/>
                </a:solidFill>
                <a:latin typeface="Times New Roman" pitchFamily="18" charset="0"/>
                <a:ea typeface="楷体_GB2312" pitchFamily="49" charset="-122"/>
              </a:defRPr>
            </a:lvl9pPr>
          </a:lstStyle>
          <a:p>
            <a:pPr eaLnBrk="1" hangingPunct="1">
              <a:spcBef>
                <a:spcPct val="50000"/>
              </a:spcBef>
            </a:pPr>
            <a:r>
              <a:rPr lang="en-US" altLang="zh-CN" sz="1800" b="0" dirty="0" smtClean="0">
                <a:latin typeface="+mj-ea"/>
                <a:ea typeface="+mj-ea"/>
              </a:rPr>
              <a:t>7.1.2</a:t>
            </a:r>
            <a:r>
              <a:rPr lang="zh-CN" altLang="en-US" sz="1800" b="0" dirty="0" smtClean="0">
                <a:latin typeface="+mj-ea"/>
                <a:ea typeface="+mj-ea"/>
              </a:rPr>
              <a:t>图</a:t>
            </a:r>
            <a:r>
              <a:rPr lang="zh-CN" altLang="en-US" sz="1800" b="0" dirty="0">
                <a:latin typeface="+mj-ea"/>
                <a:ea typeface="+mj-ea"/>
              </a:rPr>
              <a:t>的</a:t>
            </a:r>
            <a:r>
              <a:rPr lang="zh-CN" altLang="en-US" sz="1800" b="0" dirty="0" smtClean="0">
                <a:latin typeface="+mj-ea"/>
                <a:ea typeface="+mj-ea"/>
              </a:rPr>
              <a:t>基本术语 </a:t>
            </a:r>
            <a:endParaRPr lang="zh-CN" altLang="en-US" sz="1800" b="0" dirty="0">
              <a:latin typeface="+mj-ea"/>
              <a:ea typeface="+mj-ea"/>
            </a:endParaRPr>
          </a:p>
        </p:txBody>
      </p:sp>
      <p:sp>
        <p:nvSpPr>
          <p:cNvPr id="5" name="Rectangle 4"/>
          <p:cNvSpPr>
            <a:spLocks noChangeArrowheads="1"/>
          </p:cNvSpPr>
          <p:nvPr/>
        </p:nvSpPr>
        <p:spPr bwMode="auto">
          <a:xfrm>
            <a:off x="566737" y="1288103"/>
            <a:ext cx="7805737" cy="200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66700">
              <a:lnSpc>
                <a:spcPct val="150000"/>
              </a:lnSpc>
              <a:spcBef>
                <a:spcPct val="50000"/>
              </a:spcBef>
            </a:pPr>
            <a:r>
              <a:rPr kumimoji="1" lang="zh-CN" altLang="zh-CN" sz="1600" dirty="0">
                <a:latin typeface="+mn-ea"/>
              </a:rPr>
              <a:t>通常认为，一个图中的边或弧数大于</a:t>
            </a:r>
            <a:r>
              <a:rPr kumimoji="1" lang="en-US" altLang="zh-CN" sz="1600" dirty="0" err="1">
                <a:latin typeface="+mn-ea"/>
              </a:rPr>
              <a:t>nlogn</a:t>
            </a:r>
            <a:r>
              <a:rPr kumimoji="1" lang="zh-CN" altLang="zh-CN" sz="1600" dirty="0">
                <a:latin typeface="+mn-ea"/>
              </a:rPr>
              <a:t>（</a:t>
            </a:r>
            <a:r>
              <a:rPr kumimoji="1" lang="en-US" altLang="zh-CN" sz="1600" dirty="0">
                <a:latin typeface="+mn-ea"/>
              </a:rPr>
              <a:t>n</a:t>
            </a:r>
            <a:r>
              <a:rPr kumimoji="1" lang="zh-CN" altLang="zh-CN" sz="1600" dirty="0">
                <a:latin typeface="+mn-ea"/>
              </a:rPr>
              <a:t>为图的顶点个数）的图成为稠密图，反之成为稀疏图。</a:t>
            </a:r>
          </a:p>
          <a:p>
            <a:pPr indent="266700">
              <a:lnSpc>
                <a:spcPct val="150000"/>
              </a:lnSpc>
              <a:spcBef>
                <a:spcPct val="50000"/>
              </a:spcBef>
            </a:pPr>
            <a:r>
              <a:rPr kumimoji="1" lang="en-US" altLang="zh-CN" sz="1600" dirty="0" smtClean="0">
                <a:latin typeface="+mn-ea"/>
              </a:rPr>
              <a:t>4</a:t>
            </a:r>
            <a:r>
              <a:rPr kumimoji="1" lang="en-US" altLang="zh-CN" sz="1600" dirty="0">
                <a:latin typeface="+mn-ea"/>
              </a:rPr>
              <a:t>.</a:t>
            </a:r>
            <a:r>
              <a:rPr kumimoji="1" lang="zh-CN" altLang="en-US" sz="1600" dirty="0">
                <a:latin typeface="+mn-ea"/>
              </a:rPr>
              <a:t>子图：设有图</a:t>
            </a:r>
            <a:r>
              <a:rPr kumimoji="1" lang="en-US" altLang="zh-CN" sz="1600" dirty="0">
                <a:latin typeface="+mn-ea"/>
              </a:rPr>
              <a:t>G1={V1,E1}</a:t>
            </a:r>
            <a:r>
              <a:rPr kumimoji="1" lang="zh-CN" altLang="en-US" sz="1600" dirty="0">
                <a:latin typeface="+mn-ea"/>
              </a:rPr>
              <a:t>和图</a:t>
            </a:r>
            <a:r>
              <a:rPr kumimoji="1" lang="en-US" altLang="zh-CN" sz="1600" dirty="0">
                <a:latin typeface="+mn-ea"/>
              </a:rPr>
              <a:t>G2={V2,E2}，</a:t>
            </a:r>
            <a:r>
              <a:rPr kumimoji="1" lang="zh-CN" altLang="en-US" sz="1600" dirty="0">
                <a:latin typeface="+mn-ea"/>
              </a:rPr>
              <a:t>若</a:t>
            </a:r>
            <a:r>
              <a:rPr kumimoji="1" lang="en-US" altLang="zh-CN" sz="1600" dirty="0">
                <a:latin typeface="+mn-ea"/>
              </a:rPr>
              <a:t>V1</a:t>
            </a:r>
            <a:r>
              <a:rPr kumimoji="1" lang="zh-CN" altLang="en-US" sz="1600" dirty="0">
                <a:latin typeface="+mn-ea"/>
                <a:sym typeface="Symbol" pitchFamily="18" charset="2"/>
              </a:rPr>
              <a:t></a:t>
            </a:r>
            <a:r>
              <a:rPr kumimoji="1" lang="en-US" altLang="zh-CN" sz="1600" dirty="0">
                <a:latin typeface="+mn-ea"/>
              </a:rPr>
              <a:t>V2，</a:t>
            </a:r>
            <a:r>
              <a:rPr kumimoji="1" lang="zh-CN" altLang="en-US" sz="1600" dirty="0">
                <a:latin typeface="+mn-ea"/>
              </a:rPr>
              <a:t>且</a:t>
            </a:r>
            <a:r>
              <a:rPr kumimoji="1" lang="en-US" altLang="zh-CN" sz="1600" dirty="0">
                <a:latin typeface="+mn-ea"/>
              </a:rPr>
              <a:t>E1</a:t>
            </a:r>
            <a:r>
              <a:rPr kumimoji="1" lang="zh-CN" altLang="en-US" sz="1600" dirty="0">
                <a:latin typeface="+mn-ea"/>
                <a:sym typeface="Symbol" pitchFamily="18" charset="2"/>
              </a:rPr>
              <a:t></a:t>
            </a:r>
            <a:r>
              <a:rPr kumimoji="1" lang="zh-CN" altLang="en-US" sz="1600" dirty="0">
                <a:latin typeface="+mn-ea"/>
              </a:rPr>
              <a:t> </a:t>
            </a:r>
            <a:r>
              <a:rPr kumimoji="1" lang="en-US" altLang="zh-CN" sz="1600" dirty="0">
                <a:latin typeface="+mn-ea"/>
              </a:rPr>
              <a:t>E2，</a:t>
            </a:r>
            <a:r>
              <a:rPr kumimoji="1" lang="zh-CN" altLang="en-US" sz="1600" dirty="0">
                <a:latin typeface="+mn-ea"/>
              </a:rPr>
              <a:t>则称图</a:t>
            </a:r>
            <a:r>
              <a:rPr kumimoji="1" lang="en-US" altLang="zh-CN" sz="1600" dirty="0">
                <a:latin typeface="+mn-ea"/>
              </a:rPr>
              <a:t>G2</a:t>
            </a:r>
            <a:r>
              <a:rPr kumimoji="1" lang="zh-CN" altLang="en-US" sz="1600" dirty="0">
                <a:latin typeface="+mn-ea"/>
              </a:rPr>
              <a:t>是图</a:t>
            </a:r>
            <a:r>
              <a:rPr kumimoji="1" lang="en-US" altLang="zh-CN" sz="1600" dirty="0">
                <a:latin typeface="+mn-ea"/>
              </a:rPr>
              <a:t>G1</a:t>
            </a:r>
            <a:r>
              <a:rPr kumimoji="1" lang="zh-CN" altLang="en-US" sz="1600" dirty="0">
                <a:latin typeface="+mn-ea"/>
              </a:rPr>
              <a:t>的子图</a:t>
            </a:r>
            <a:r>
              <a:rPr kumimoji="1" lang="zh-CN" altLang="en-US" sz="1600" dirty="0" smtClean="0">
                <a:latin typeface="+mn-ea"/>
              </a:rPr>
              <a:t>。如图</a:t>
            </a:r>
            <a:r>
              <a:rPr kumimoji="1" lang="en-US" altLang="zh-CN" sz="1600" dirty="0" smtClean="0">
                <a:latin typeface="+mn-ea"/>
              </a:rPr>
              <a:t>7-3</a:t>
            </a:r>
            <a:r>
              <a:rPr kumimoji="1" lang="zh-CN" altLang="en-US" sz="1600" dirty="0" smtClean="0">
                <a:latin typeface="+mn-ea"/>
              </a:rPr>
              <a:t>所示</a:t>
            </a:r>
            <a:r>
              <a:rPr kumimoji="1" lang="zh-CN" altLang="en-US" sz="1600" dirty="0" smtClean="0">
                <a:latin typeface="+mj-ea"/>
                <a:ea typeface="+mj-ea"/>
              </a:rPr>
              <a:t>。 </a:t>
            </a:r>
            <a:endParaRPr kumimoji="1" lang="en-US" altLang="zh-CN" sz="1600" dirty="0">
              <a:latin typeface="+mj-ea"/>
              <a:ea typeface="+mj-ea"/>
            </a:endParaRPr>
          </a:p>
          <a:p>
            <a:pPr eaLnBrk="0" hangingPunct="0">
              <a:spcBef>
                <a:spcPct val="50000"/>
              </a:spcBef>
            </a:pPr>
            <a:endParaRPr lang="zh-CN" altLang="en-US" dirty="0">
              <a:solidFill>
                <a:srgbClr val="080808"/>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2857500"/>
            <a:ext cx="41243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3923194" y="4400550"/>
            <a:ext cx="10928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lang="zh-CN" altLang="en-US" sz="1050" dirty="0" smtClean="0">
                <a:latin typeface="宋体" pitchFamily="2" charset="-122"/>
                <a:ea typeface="宋体" pitchFamily="2" charset="-122"/>
              </a:rPr>
              <a:t>图</a:t>
            </a:r>
            <a:r>
              <a:rPr lang="en-US" altLang="zh-CN" sz="1050" dirty="0" smtClean="0">
                <a:latin typeface="宋体" pitchFamily="2" charset="-122"/>
                <a:ea typeface="宋体" pitchFamily="2" charset="-122"/>
              </a:rPr>
              <a:t>7-3 </a:t>
            </a:r>
            <a:r>
              <a:rPr lang="zh-CN" altLang="en-US" sz="1050" dirty="0" smtClean="0">
                <a:latin typeface="宋体" pitchFamily="2" charset="-122"/>
                <a:ea typeface="宋体" pitchFamily="2" charset="-122"/>
              </a:rPr>
              <a:t>子图</a:t>
            </a:r>
            <a:endParaRPr lang="zh-CN" altLang="en-US" sz="1050" dirty="0">
              <a:latin typeface="宋体" pitchFamily="2" charset="-122"/>
              <a:ea typeface="宋体" pitchFamily="2" charset="-122"/>
            </a:endParaRPr>
          </a:p>
        </p:txBody>
      </p:sp>
    </p:spTree>
    <p:extLst>
      <p:ext uri="{BB962C8B-B14F-4D97-AF65-F5344CB8AC3E}">
        <p14:creationId xmlns:p14="http://schemas.microsoft.com/office/powerpoint/2010/main" val="4287336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4804</Words>
  <Application>Microsoft Office PowerPoint</Application>
  <PresentationFormat>全屏显示(16:9)</PresentationFormat>
  <Paragraphs>425</Paragraphs>
  <Slides>60</Slides>
  <Notes>60</Notes>
  <HiddenSlides>0</HiddenSlides>
  <MMClips>1</MMClips>
  <ScaleCrop>false</ScaleCrop>
  <HeadingPairs>
    <vt:vector size="4" baseType="variant">
      <vt:variant>
        <vt:lpstr>主题</vt:lpstr>
      </vt:variant>
      <vt:variant>
        <vt:i4>1</vt:i4>
      </vt:variant>
      <vt:variant>
        <vt:lpstr>幻灯片标题</vt:lpstr>
      </vt:variant>
      <vt:variant>
        <vt:i4>60</vt:i4>
      </vt:variant>
    </vt:vector>
  </HeadingPairs>
  <TitlesOfParts>
    <vt:vector size="6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2022-05-10T10:14:35Z</dcterms:modified>
</cp:coreProperties>
</file>