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5"/>
  </p:notesMasterIdLst>
  <p:handoutMasterIdLst>
    <p:handoutMasterId r:id="rId26"/>
  </p:handoutMasterIdLst>
  <p:sldIdLst>
    <p:sldId id="519" r:id="rId2"/>
    <p:sldId id="510" r:id="rId3"/>
    <p:sldId id="434" r:id="rId4"/>
    <p:sldId id="436" r:id="rId5"/>
    <p:sldId id="520" r:id="rId6"/>
    <p:sldId id="468" r:id="rId7"/>
    <p:sldId id="523" r:id="rId8"/>
    <p:sldId id="532" r:id="rId9"/>
    <p:sldId id="524" r:id="rId10"/>
    <p:sldId id="533" r:id="rId11"/>
    <p:sldId id="525" r:id="rId12"/>
    <p:sldId id="534" r:id="rId13"/>
    <p:sldId id="535" r:id="rId14"/>
    <p:sldId id="536" r:id="rId15"/>
    <p:sldId id="526" r:id="rId16"/>
    <p:sldId id="537" r:id="rId17"/>
    <p:sldId id="542" r:id="rId18"/>
    <p:sldId id="543" r:id="rId19"/>
    <p:sldId id="522" r:id="rId20"/>
    <p:sldId id="538" r:id="rId21"/>
    <p:sldId id="539" r:id="rId22"/>
    <p:sldId id="540" r:id="rId23"/>
    <p:sldId id="541" r:id="rId24"/>
  </p:sldIdLst>
  <p:sldSz cx="9144000" cy="5143500" type="screen16x9"/>
  <p:notesSz cx="6858000" cy="9144000"/>
  <p:custDataLst>
    <p:tags r:id="rId27"/>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094">
          <p15:clr>
            <a:srgbClr val="A4A3A4"/>
          </p15:clr>
        </p15:guide>
        <p15:guide id="2" pos="295" userDrawn="1">
          <p15:clr>
            <a:srgbClr val="A4A3A4"/>
          </p15:clr>
        </p15:guide>
        <p15:guide id="3" orient="horz" pos="282" userDrawn="1">
          <p15:clr>
            <a:srgbClr val="A4A3A4"/>
          </p15:clr>
        </p15:guide>
        <p15:guide id="4" pos="2880">
          <p15:clr>
            <a:srgbClr val="A4A3A4"/>
          </p15:clr>
        </p15:guide>
        <p15:guide id="5" orient="horz" pos="1620">
          <p15:clr>
            <a:srgbClr val="A4A3A4"/>
          </p15:clr>
        </p15:guide>
        <p15:guide id="6" pos="5443">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3649"/>
    <a:srgbClr val="4F6383"/>
    <a:srgbClr val="3B4A62"/>
    <a:srgbClr val="313D53"/>
    <a:srgbClr val="223762"/>
    <a:srgbClr val="FEFEFE"/>
    <a:srgbClr val="063D54"/>
    <a:srgbClr val="2E4864"/>
    <a:srgbClr val="10327B"/>
    <a:srgbClr val="E0E0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88" autoAdjust="0"/>
    <p:restoredTop sz="94303" autoAdjust="0"/>
  </p:normalViewPr>
  <p:slideViewPr>
    <p:cSldViewPr snapToGrid="0" showGuides="1">
      <p:cViewPr varScale="1">
        <p:scale>
          <a:sx n="117" d="100"/>
          <a:sy n="117" d="100"/>
        </p:scale>
        <p:origin x="-684" y="-96"/>
      </p:cViewPr>
      <p:guideLst>
        <p:guide orient="horz" pos="3094"/>
        <p:guide orient="horz" pos="282"/>
        <p:guide orient="horz" pos="1620"/>
        <p:guide pos="295"/>
        <p:guide pos="2880"/>
        <p:guide pos="5443"/>
      </p:guideLst>
    </p:cSldViewPr>
  </p:slideViewPr>
  <p:notesTextViewPr>
    <p:cViewPr>
      <p:scale>
        <a:sx n="1" d="1"/>
        <a:sy n="1" d="1"/>
      </p:scale>
      <p:origin x="0" y="0"/>
    </p:cViewPr>
  </p:notesTextViewPr>
  <p:sorterViewPr>
    <p:cViewPr>
      <p:scale>
        <a:sx n="200" d="100"/>
        <a:sy n="200" d="100"/>
      </p:scale>
      <p:origin x="0" y="0"/>
    </p:cViewPr>
  </p:sorterViewPr>
  <p:notesViewPr>
    <p:cSldViewPr snapToGrid="0">
      <p:cViewPr varScale="1">
        <p:scale>
          <a:sx n="88" d="100"/>
          <a:sy n="88" d="100"/>
        </p:scale>
        <p:origin x="358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2DC7E0A-FE25-4298-B2A5-F81E4409DC3D}" type="datetimeFigureOut">
              <a:rPr lang="zh-CN" altLang="en-US" smtClean="0"/>
              <a:t>2022/5/12 Thursday</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3404E8C-F5F4-4E78-B894-8ABE74AB9ABE}" type="slidenum">
              <a:rPr lang="zh-CN" altLang="en-US" smtClean="0"/>
              <a:t>‹#›</a:t>
            </a:fld>
            <a:endParaRPr lang="zh-CN" altLang="en-US"/>
          </a:p>
        </p:txBody>
      </p:sp>
    </p:spTree>
    <p:extLst>
      <p:ext uri="{BB962C8B-B14F-4D97-AF65-F5344CB8AC3E}">
        <p14:creationId xmlns:p14="http://schemas.microsoft.com/office/powerpoint/2010/main" val="641423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DB2BC2-E36F-4014-826D-67C3AA5D550C}" type="datetimeFigureOut">
              <a:rPr lang="zh-CN" altLang="en-US" smtClean="0"/>
              <a:t>2022/5/12 Thursday</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64EC1F-4C1A-4575-A29E-535B091AA911}" type="slidenum">
              <a:rPr lang="zh-CN" altLang="en-US" smtClean="0"/>
              <a:t>‹#›</a:t>
            </a:fld>
            <a:endParaRPr lang="zh-CN" altLang="en-US"/>
          </a:p>
        </p:txBody>
      </p:sp>
    </p:spTree>
    <p:extLst>
      <p:ext uri="{BB962C8B-B14F-4D97-AF65-F5344CB8AC3E}">
        <p14:creationId xmlns:p14="http://schemas.microsoft.com/office/powerpoint/2010/main" val="1566606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1</a:t>
            </a:fld>
            <a:endParaRPr lang="zh-CN" altLang="en-US"/>
          </a:p>
        </p:txBody>
      </p:sp>
    </p:spTree>
    <p:extLst>
      <p:ext uri="{BB962C8B-B14F-4D97-AF65-F5344CB8AC3E}">
        <p14:creationId xmlns:p14="http://schemas.microsoft.com/office/powerpoint/2010/main" val="4673894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10</a:t>
            </a:fld>
            <a:endParaRPr lang="zh-CN" altLang="en-US">
              <a:solidFill>
                <a:prstClr val="black"/>
              </a:solidFill>
            </a:endParaRPr>
          </a:p>
        </p:txBody>
      </p:sp>
    </p:spTree>
    <p:extLst>
      <p:ext uri="{BB962C8B-B14F-4D97-AF65-F5344CB8AC3E}">
        <p14:creationId xmlns:p14="http://schemas.microsoft.com/office/powerpoint/2010/main" val="422245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11</a:t>
            </a:fld>
            <a:endParaRPr lang="zh-CN" altLang="en-US">
              <a:solidFill>
                <a:prstClr val="black"/>
              </a:solidFill>
            </a:endParaRPr>
          </a:p>
        </p:txBody>
      </p:sp>
    </p:spTree>
    <p:extLst>
      <p:ext uri="{BB962C8B-B14F-4D97-AF65-F5344CB8AC3E}">
        <p14:creationId xmlns:p14="http://schemas.microsoft.com/office/powerpoint/2010/main" val="38920872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12</a:t>
            </a:fld>
            <a:endParaRPr lang="zh-CN" altLang="en-US">
              <a:solidFill>
                <a:prstClr val="black"/>
              </a:solidFill>
            </a:endParaRPr>
          </a:p>
        </p:txBody>
      </p:sp>
    </p:spTree>
    <p:extLst>
      <p:ext uri="{BB962C8B-B14F-4D97-AF65-F5344CB8AC3E}">
        <p14:creationId xmlns:p14="http://schemas.microsoft.com/office/powerpoint/2010/main" val="39436068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13</a:t>
            </a:fld>
            <a:endParaRPr lang="zh-CN" altLang="en-US">
              <a:solidFill>
                <a:prstClr val="black"/>
              </a:solidFill>
            </a:endParaRPr>
          </a:p>
        </p:txBody>
      </p:sp>
    </p:spTree>
    <p:extLst>
      <p:ext uri="{BB962C8B-B14F-4D97-AF65-F5344CB8AC3E}">
        <p14:creationId xmlns:p14="http://schemas.microsoft.com/office/powerpoint/2010/main" val="390418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14</a:t>
            </a:fld>
            <a:endParaRPr lang="zh-CN" altLang="en-US">
              <a:solidFill>
                <a:prstClr val="black"/>
              </a:solidFill>
            </a:endParaRPr>
          </a:p>
        </p:txBody>
      </p:sp>
    </p:spTree>
    <p:extLst>
      <p:ext uri="{BB962C8B-B14F-4D97-AF65-F5344CB8AC3E}">
        <p14:creationId xmlns:p14="http://schemas.microsoft.com/office/powerpoint/2010/main" val="11870184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15</a:t>
            </a:fld>
            <a:endParaRPr lang="zh-CN" altLang="en-US">
              <a:solidFill>
                <a:prstClr val="black"/>
              </a:solidFill>
            </a:endParaRPr>
          </a:p>
        </p:txBody>
      </p:sp>
    </p:spTree>
    <p:extLst>
      <p:ext uri="{BB962C8B-B14F-4D97-AF65-F5344CB8AC3E}">
        <p14:creationId xmlns:p14="http://schemas.microsoft.com/office/powerpoint/2010/main" val="27141492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16</a:t>
            </a:fld>
            <a:endParaRPr lang="zh-CN" altLang="en-US">
              <a:solidFill>
                <a:prstClr val="black"/>
              </a:solidFill>
            </a:endParaRPr>
          </a:p>
        </p:txBody>
      </p:sp>
    </p:spTree>
    <p:extLst>
      <p:ext uri="{BB962C8B-B14F-4D97-AF65-F5344CB8AC3E}">
        <p14:creationId xmlns:p14="http://schemas.microsoft.com/office/powerpoint/2010/main" val="35303726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17</a:t>
            </a:fld>
            <a:endParaRPr lang="zh-CN" altLang="en-US">
              <a:solidFill>
                <a:prstClr val="black"/>
              </a:solidFill>
            </a:endParaRPr>
          </a:p>
        </p:txBody>
      </p:sp>
    </p:spTree>
    <p:extLst>
      <p:ext uri="{BB962C8B-B14F-4D97-AF65-F5344CB8AC3E}">
        <p14:creationId xmlns:p14="http://schemas.microsoft.com/office/powerpoint/2010/main" val="22732360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18</a:t>
            </a:fld>
            <a:endParaRPr lang="zh-CN" altLang="en-US">
              <a:solidFill>
                <a:prstClr val="black"/>
              </a:solidFill>
            </a:endParaRPr>
          </a:p>
        </p:txBody>
      </p:sp>
    </p:spTree>
    <p:extLst>
      <p:ext uri="{BB962C8B-B14F-4D97-AF65-F5344CB8AC3E}">
        <p14:creationId xmlns:p14="http://schemas.microsoft.com/office/powerpoint/2010/main" val="11591815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19</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A25CCEA-3F45-46FD-873C-10FB1242F407}" type="slidenum">
              <a:rPr lang="zh-CN" altLang="en-US" smtClean="0"/>
              <a:t>2</a:t>
            </a:fld>
            <a:endParaRPr lang="zh-CN" altLang="en-US"/>
          </a:p>
        </p:txBody>
      </p:sp>
    </p:spTree>
    <p:extLst>
      <p:ext uri="{BB962C8B-B14F-4D97-AF65-F5344CB8AC3E}">
        <p14:creationId xmlns:p14="http://schemas.microsoft.com/office/powerpoint/2010/main" val="32462361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20</a:t>
            </a:fld>
            <a:endParaRPr lang="zh-CN" altLang="en-US">
              <a:solidFill>
                <a:prstClr val="black"/>
              </a:solidFill>
            </a:endParaRPr>
          </a:p>
        </p:txBody>
      </p:sp>
    </p:spTree>
    <p:extLst>
      <p:ext uri="{BB962C8B-B14F-4D97-AF65-F5344CB8AC3E}">
        <p14:creationId xmlns:p14="http://schemas.microsoft.com/office/powerpoint/2010/main" val="33144687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21</a:t>
            </a:fld>
            <a:endParaRPr lang="zh-CN" altLang="en-US">
              <a:solidFill>
                <a:prstClr val="black"/>
              </a:solidFill>
            </a:endParaRPr>
          </a:p>
        </p:txBody>
      </p:sp>
    </p:spTree>
    <p:extLst>
      <p:ext uri="{BB962C8B-B14F-4D97-AF65-F5344CB8AC3E}">
        <p14:creationId xmlns:p14="http://schemas.microsoft.com/office/powerpoint/2010/main" val="18096273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22</a:t>
            </a:fld>
            <a:endParaRPr lang="zh-CN" altLang="en-US">
              <a:solidFill>
                <a:prstClr val="black"/>
              </a:solidFill>
            </a:endParaRPr>
          </a:p>
        </p:txBody>
      </p:sp>
    </p:spTree>
    <p:extLst>
      <p:ext uri="{BB962C8B-B14F-4D97-AF65-F5344CB8AC3E}">
        <p14:creationId xmlns:p14="http://schemas.microsoft.com/office/powerpoint/2010/main" val="4097454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23</a:t>
            </a:fld>
            <a:endParaRPr lang="zh-CN" altLang="en-US">
              <a:solidFill>
                <a:prstClr val="black"/>
              </a:solidFill>
            </a:endParaRPr>
          </a:p>
        </p:txBody>
      </p:sp>
    </p:spTree>
    <p:extLst>
      <p:ext uri="{BB962C8B-B14F-4D97-AF65-F5344CB8AC3E}">
        <p14:creationId xmlns:p14="http://schemas.microsoft.com/office/powerpoint/2010/main" val="3038827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3</a:t>
            </a:fld>
            <a:endParaRPr lang="zh-CN" altLang="en-US"/>
          </a:p>
        </p:txBody>
      </p:sp>
    </p:spTree>
    <p:extLst>
      <p:ext uri="{BB962C8B-B14F-4D97-AF65-F5344CB8AC3E}">
        <p14:creationId xmlns:p14="http://schemas.microsoft.com/office/powerpoint/2010/main" val="3332226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4</a:t>
            </a:fld>
            <a:endParaRPr lang="zh-CN" altLang="en-US"/>
          </a:p>
        </p:txBody>
      </p:sp>
    </p:spTree>
    <p:extLst>
      <p:ext uri="{BB962C8B-B14F-4D97-AF65-F5344CB8AC3E}">
        <p14:creationId xmlns:p14="http://schemas.microsoft.com/office/powerpoint/2010/main" val="2616586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solidFill>
                  <a:prstClr val="black"/>
                </a:solidFill>
              </a:rPr>
              <a:pPr/>
              <a:t>5</a:t>
            </a:fld>
            <a:endParaRPr lang="zh-CN" altLang="en-US">
              <a:solidFill>
                <a:prstClr val="black"/>
              </a:solidFill>
            </a:endParaRPr>
          </a:p>
        </p:txBody>
      </p:sp>
    </p:spTree>
    <p:extLst>
      <p:ext uri="{BB962C8B-B14F-4D97-AF65-F5344CB8AC3E}">
        <p14:creationId xmlns:p14="http://schemas.microsoft.com/office/powerpoint/2010/main" val="2616586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6</a:t>
            </a:fld>
            <a:endParaRPr lang="zh-CN" altLang="en-US">
              <a:solidFill>
                <a:prstClr val="black"/>
              </a:solidFill>
            </a:endParaRPr>
          </a:p>
        </p:txBody>
      </p:sp>
    </p:spTree>
    <p:extLst>
      <p:ext uri="{BB962C8B-B14F-4D97-AF65-F5344CB8AC3E}">
        <p14:creationId xmlns:p14="http://schemas.microsoft.com/office/powerpoint/2010/main" val="2117773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7</a:t>
            </a:fld>
            <a:endParaRPr lang="zh-CN" altLang="en-US">
              <a:solidFill>
                <a:prstClr val="black"/>
              </a:solidFill>
            </a:endParaRPr>
          </a:p>
        </p:txBody>
      </p:sp>
    </p:spTree>
    <p:extLst>
      <p:ext uri="{BB962C8B-B14F-4D97-AF65-F5344CB8AC3E}">
        <p14:creationId xmlns:p14="http://schemas.microsoft.com/office/powerpoint/2010/main" val="471554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8</a:t>
            </a:fld>
            <a:endParaRPr lang="zh-CN" altLang="en-US">
              <a:solidFill>
                <a:prstClr val="black"/>
              </a:solidFill>
            </a:endParaRPr>
          </a:p>
        </p:txBody>
      </p:sp>
    </p:spTree>
    <p:extLst>
      <p:ext uri="{BB962C8B-B14F-4D97-AF65-F5344CB8AC3E}">
        <p14:creationId xmlns:p14="http://schemas.microsoft.com/office/powerpoint/2010/main" val="1620839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C721462-D095-4E59-A8AC-4FBA96965AB6}" type="slidenum">
              <a:rPr lang="zh-CN" altLang="en-US" smtClean="0">
                <a:solidFill>
                  <a:prstClr val="black"/>
                </a:solidFill>
              </a:rPr>
              <a:pPr/>
              <a:t>9</a:t>
            </a:fld>
            <a:endParaRPr lang="zh-CN" altLang="en-US">
              <a:solidFill>
                <a:prstClr val="black"/>
              </a:solidFill>
            </a:endParaRPr>
          </a:p>
        </p:txBody>
      </p:sp>
    </p:spTree>
    <p:extLst>
      <p:ext uri="{BB962C8B-B14F-4D97-AF65-F5344CB8AC3E}">
        <p14:creationId xmlns:p14="http://schemas.microsoft.com/office/powerpoint/2010/main" val="30258226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364"/>
            <a:ext cx="9144000" cy="5139136"/>
          </a:xfrm>
          <a:prstGeom prst="rect">
            <a:avLst/>
          </a:prstGeom>
        </p:spPr>
      </p:pic>
      <p:sp>
        <p:nvSpPr>
          <p:cNvPr id="3" name="矩形 2"/>
          <p:cNvSpPr/>
          <p:nvPr userDrawn="1"/>
        </p:nvSpPr>
        <p:spPr>
          <a:xfrm>
            <a:off x="310638" y="317447"/>
            <a:ext cx="8522724" cy="4512970"/>
          </a:xfrm>
          <a:prstGeom prst="rect">
            <a:avLst/>
          </a:prstGeom>
          <a:solidFill>
            <a:schemeClr val="bg1"/>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52976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xmlns="">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节标题">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xmlns="" id="{7C436850-11B6-41F7-B650-85F4C2FF1036}"/>
              </a:ext>
            </a:extLst>
          </p:cNvPr>
          <p:cNvSpPr>
            <a:spLocks noGrp="1"/>
          </p:cNvSpPr>
          <p:nvPr>
            <p:ph type="dt" sz="half" idx="10"/>
          </p:nvPr>
        </p:nvSpPr>
        <p:spPr>
          <a:xfrm>
            <a:off x="628650" y="4767263"/>
            <a:ext cx="2057400" cy="273844"/>
          </a:xfrm>
          <a:prstGeom prst="rect">
            <a:avLst/>
          </a:prstGeom>
        </p:spPr>
        <p:txBody>
          <a:bodyPr/>
          <a:lstStyle/>
          <a:p>
            <a:fld id="{C03DE807-215E-47EB-B84B-198322179C58}" type="datetimeFigureOut">
              <a:rPr lang="zh-CN" altLang="en-US" smtClean="0"/>
              <a:t>2022/5/12 Thursday</a:t>
            </a:fld>
            <a:endParaRPr lang="zh-CN" altLang="en-US"/>
          </a:p>
        </p:txBody>
      </p:sp>
      <p:sp>
        <p:nvSpPr>
          <p:cNvPr id="5" name="页脚占位符 4">
            <a:extLst>
              <a:ext uri="{FF2B5EF4-FFF2-40B4-BE49-F238E27FC236}">
                <a16:creationId xmlns:a16="http://schemas.microsoft.com/office/drawing/2014/main" xmlns="" id="{4EE51AAB-B4B3-4EFA-A3AF-CC0FDABD7835}"/>
              </a:ext>
            </a:extLst>
          </p:cNvPr>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2F9B5659-99B8-46BE-AC97-3E11A2BB5A05}"/>
              </a:ext>
            </a:extLst>
          </p:cNvPr>
          <p:cNvSpPr>
            <a:spLocks noGrp="1"/>
          </p:cNvSpPr>
          <p:nvPr>
            <p:ph type="sldNum" sz="quarter" idx="12"/>
          </p:nvPr>
        </p:nvSpPr>
        <p:spPr>
          <a:xfrm>
            <a:off x="6457950" y="4767263"/>
            <a:ext cx="2057400" cy="273844"/>
          </a:xfrm>
          <a:prstGeom prst="rect">
            <a:avLst/>
          </a:prstGeom>
        </p:spPr>
        <p:txBody>
          <a:bodyPr/>
          <a:lstStyle/>
          <a:p>
            <a:fld id="{42C4D9BF-80BE-46C2-A213-B29FE6F6BA11}" type="slidenum">
              <a:rPr lang="zh-CN" altLang="en-US" smtClean="0"/>
              <a:t>‹#›</a:t>
            </a:fld>
            <a:endParaRPr lang="zh-CN" altLang="en-US"/>
          </a:p>
        </p:txBody>
      </p:sp>
      <p:pic>
        <p:nvPicPr>
          <p:cNvPr id="7" name="图片 6">
            <a:extLst>
              <a:ext uri="{FF2B5EF4-FFF2-40B4-BE49-F238E27FC236}">
                <a16:creationId xmlns:a16="http://schemas.microsoft.com/office/drawing/2014/main" xmlns="" id="{CE8AA70A-63EE-49D9-B322-16CE2C07F38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pSp>
        <p:nvGrpSpPr>
          <p:cNvPr id="10" name="组合 9">
            <a:extLst>
              <a:ext uri="{FF2B5EF4-FFF2-40B4-BE49-F238E27FC236}">
                <a16:creationId xmlns:a16="http://schemas.microsoft.com/office/drawing/2014/main" xmlns="" id="{F87BE08F-E31D-4936-BC0D-90B799AB71A8}"/>
              </a:ext>
            </a:extLst>
          </p:cNvPr>
          <p:cNvGrpSpPr/>
          <p:nvPr userDrawn="1"/>
        </p:nvGrpSpPr>
        <p:grpSpPr>
          <a:xfrm>
            <a:off x="194035" y="204620"/>
            <a:ext cx="711088" cy="307777"/>
            <a:chOff x="258713" y="272826"/>
            <a:chExt cx="948117" cy="410369"/>
          </a:xfrm>
        </p:grpSpPr>
        <p:sp>
          <p:nvSpPr>
            <p:cNvPr id="8" name="矩形: 圆角 7">
              <a:extLst>
                <a:ext uri="{FF2B5EF4-FFF2-40B4-BE49-F238E27FC236}">
                  <a16:creationId xmlns:a16="http://schemas.microsoft.com/office/drawing/2014/main" xmlns="" id="{CD492E72-DDB3-4C21-8B24-0558174FB408}"/>
                </a:ext>
              </a:extLst>
            </p:cNvPr>
            <p:cNvSpPr/>
            <p:nvPr userDrawn="1"/>
          </p:nvSpPr>
          <p:spPr>
            <a:xfrm>
              <a:off x="338202" y="302725"/>
              <a:ext cx="789139" cy="340313"/>
            </a:xfrm>
            <a:prstGeom prst="round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9" name="矩形 8">
              <a:extLst>
                <a:ext uri="{FF2B5EF4-FFF2-40B4-BE49-F238E27FC236}">
                  <a16:creationId xmlns:a16="http://schemas.microsoft.com/office/drawing/2014/main" xmlns="" id="{E8AAA358-6EF6-44F3-A777-EAD63C281FBC}"/>
                </a:ext>
              </a:extLst>
            </p:cNvPr>
            <p:cNvSpPr/>
            <p:nvPr userDrawn="1"/>
          </p:nvSpPr>
          <p:spPr>
            <a:xfrm>
              <a:off x="258713" y="272826"/>
              <a:ext cx="948117" cy="410369"/>
            </a:xfrm>
            <a:prstGeom prst="rect">
              <a:avLst/>
            </a:prstGeom>
          </p:spPr>
          <p:txBody>
            <a:bodyPr wrap="square">
              <a:spAutoFit/>
            </a:bodyPr>
            <a:lstStyle/>
            <a:p>
              <a:pPr algn="ctr"/>
              <a:r>
                <a:rPr lang="en-US" altLang="zh-CN" sz="1400" i="0" dirty="0">
                  <a:solidFill>
                    <a:schemeClr val="tx1">
                      <a:lumMod val="75000"/>
                      <a:lumOff val="25000"/>
                    </a:schemeClr>
                  </a:solidFill>
                  <a:latin typeface="Agency FB" panose="020B0503020202020204" pitchFamily="34" charset="0"/>
                  <a:cs typeface="Segoe UI" panose="020B0502040204020203" pitchFamily="34" charset="0"/>
                </a:rPr>
                <a:t>LOGO</a:t>
              </a:r>
              <a:endParaRPr lang="zh-CN" altLang="en-US" sz="1400" i="0" dirty="0">
                <a:solidFill>
                  <a:schemeClr val="tx1">
                    <a:lumMod val="75000"/>
                    <a:lumOff val="25000"/>
                  </a:schemeClr>
                </a:solidFill>
                <a:latin typeface="Agency FB" panose="020B0503020202020204" pitchFamily="34" charset="0"/>
                <a:cs typeface="Segoe UI" panose="020B0502040204020203" pitchFamily="34" charset="0"/>
              </a:endParaRPr>
            </a:p>
          </p:txBody>
        </p:sp>
      </p:grpSp>
    </p:spTree>
    <p:extLst>
      <p:ext uri="{BB962C8B-B14F-4D97-AF65-F5344CB8AC3E}">
        <p14:creationId xmlns:p14="http://schemas.microsoft.com/office/powerpoint/2010/main" val="10900225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43492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17629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2641341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9868123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8707484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9963287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364"/>
            <a:ext cx="9144000" cy="5139136"/>
          </a:xfrm>
          <a:prstGeom prst="rect">
            <a:avLst/>
          </a:prstGeom>
        </p:spPr>
      </p:pic>
      <p:sp>
        <p:nvSpPr>
          <p:cNvPr id="4" name="矩形 3"/>
          <p:cNvSpPr/>
          <p:nvPr userDrawn="1"/>
        </p:nvSpPr>
        <p:spPr>
          <a:xfrm>
            <a:off x="310638" y="317447"/>
            <a:ext cx="8522724" cy="4512970"/>
          </a:xfrm>
          <a:prstGeom prst="rect">
            <a:avLst/>
          </a:prstGeom>
          <a:solidFill>
            <a:schemeClr val="bg1"/>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Picture Placeholder 7"/>
          <p:cNvSpPr>
            <a:spLocks noGrp="1"/>
          </p:cNvSpPr>
          <p:nvPr>
            <p:ph type="pic" sz="quarter" idx="12"/>
          </p:nvPr>
        </p:nvSpPr>
        <p:spPr>
          <a:xfrm>
            <a:off x="337511" y="1088314"/>
            <a:ext cx="8499413" cy="273486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11" name="图片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364"/>
            <a:ext cx="9144000" cy="5139136"/>
          </a:xfrm>
          <a:prstGeom prst="rect">
            <a:avLst/>
          </a:prstGeom>
        </p:spPr>
      </p:pic>
      <p:sp>
        <p:nvSpPr>
          <p:cNvPr id="12" name="矩形 11"/>
          <p:cNvSpPr/>
          <p:nvPr userDrawn="1"/>
        </p:nvSpPr>
        <p:spPr>
          <a:xfrm>
            <a:off x="310638" y="317447"/>
            <a:ext cx="8522724" cy="4512970"/>
          </a:xfrm>
          <a:prstGeom prst="rect">
            <a:avLst/>
          </a:prstGeom>
          <a:solidFill>
            <a:schemeClr val="bg1"/>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Picture Placeholder 7"/>
          <p:cNvSpPr>
            <a:spLocks noGrp="1"/>
          </p:cNvSpPr>
          <p:nvPr>
            <p:ph type="pic" sz="quarter" idx="12"/>
          </p:nvPr>
        </p:nvSpPr>
        <p:spPr>
          <a:xfrm>
            <a:off x="4921458" y="781003"/>
            <a:ext cx="1836773" cy="204617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
        <p:nvSpPr>
          <p:cNvPr id="22" name="Picture Placeholder 7"/>
          <p:cNvSpPr>
            <a:spLocks noGrp="1"/>
          </p:cNvSpPr>
          <p:nvPr>
            <p:ph type="pic" sz="quarter" idx="13"/>
          </p:nvPr>
        </p:nvSpPr>
        <p:spPr>
          <a:xfrm>
            <a:off x="6824904" y="2328028"/>
            <a:ext cx="1836773" cy="251906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
        <p:nvSpPr>
          <p:cNvPr id="23" name="Picture Placeholder 7"/>
          <p:cNvSpPr>
            <a:spLocks noGrp="1"/>
          </p:cNvSpPr>
          <p:nvPr>
            <p:ph type="pic" sz="quarter" idx="14"/>
          </p:nvPr>
        </p:nvSpPr>
        <p:spPr>
          <a:xfrm>
            <a:off x="6824904" y="777552"/>
            <a:ext cx="1836773" cy="147330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
        <p:nvSpPr>
          <p:cNvPr id="24" name="Picture Placeholder 7"/>
          <p:cNvSpPr>
            <a:spLocks noGrp="1"/>
          </p:cNvSpPr>
          <p:nvPr>
            <p:ph type="pic" sz="quarter" idx="15"/>
          </p:nvPr>
        </p:nvSpPr>
        <p:spPr>
          <a:xfrm>
            <a:off x="4921458" y="2911151"/>
            <a:ext cx="1836773" cy="193594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364"/>
            <a:ext cx="9144000" cy="5139136"/>
          </a:xfrm>
          <a:prstGeom prst="rect">
            <a:avLst/>
          </a:prstGeom>
        </p:spPr>
      </p:pic>
      <p:sp>
        <p:nvSpPr>
          <p:cNvPr id="7" name="矩形 6"/>
          <p:cNvSpPr/>
          <p:nvPr userDrawn="1"/>
        </p:nvSpPr>
        <p:spPr>
          <a:xfrm>
            <a:off x="310638" y="317447"/>
            <a:ext cx="8522724" cy="4512970"/>
          </a:xfrm>
          <a:prstGeom prst="rect">
            <a:avLst/>
          </a:prstGeom>
          <a:solidFill>
            <a:schemeClr val="bg1"/>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Picture Placeholder 7"/>
          <p:cNvSpPr>
            <a:spLocks noGrp="1"/>
          </p:cNvSpPr>
          <p:nvPr>
            <p:ph type="pic" sz="quarter" idx="12"/>
          </p:nvPr>
        </p:nvSpPr>
        <p:spPr>
          <a:xfrm>
            <a:off x="842416" y="1443476"/>
            <a:ext cx="1836773" cy="204617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
        <p:nvSpPr>
          <p:cNvPr id="20" name="Picture Placeholder 7"/>
          <p:cNvSpPr>
            <a:spLocks noGrp="1"/>
          </p:cNvSpPr>
          <p:nvPr>
            <p:ph type="pic" sz="quarter" idx="13"/>
          </p:nvPr>
        </p:nvSpPr>
        <p:spPr>
          <a:xfrm>
            <a:off x="2773829" y="1443476"/>
            <a:ext cx="1836773" cy="204617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
        <p:nvSpPr>
          <p:cNvPr id="25" name="Picture Placeholder 7"/>
          <p:cNvSpPr>
            <a:spLocks noGrp="1"/>
          </p:cNvSpPr>
          <p:nvPr>
            <p:ph type="pic" sz="quarter" idx="14"/>
          </p:nvPr>
        </p:nvSpPr>
        <p:spPr>
          <a:xfrm>
            <a:off x="4705242" y="1443476"/>
            <a:ext cx="1836773" cy="204617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
        <p:nvSpPr>
          <p:cNvPr id="26" name="Picture Placeholder 7"/>
          <p:cNvSpPr>
            <a:spLocks noGrp="1"/>
          </p:cNvSpPr>
          <p:nvPr>
            <p:ph type="pic" sz="quarter" idx="15"/>
          </p:nvPr>
        </p:nvSpPr>
        <p:spPr>
          <a:xfrm>
            <a:off x="6636655" y="1443475"/>
            <a:ext cx="1836773" cy="2046173"/>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200">
                <a:solidFill>
                  <a:schemeClr val="tx1">
                    <a:lumMod val="85000"/>
                    <a:lumOff val="15000"/>
                  </a:schemeClr>
                </a:solidFill>
                <a:latin typeface="+mj-lt"/>
              </a:defRPr>
            </a:lvl1pPr>
          </a:lstStyle>
          <a:p>
            <a:pPr marL="0" lvl="0" algn="ctr"/>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364"/>
            <a:ext cx="9144000" cy="5139136"/>
          </a:xfrm>
          <a:prstGeom prst="rect">
            <a:avLst/>
          </a:prstGeom>
        </p:spPr>
      </p:pic>
      <p:sp>
        <p:nvSpPr>
          <p:cNvPr id="3" name="矩形 2"/>
          <p:cNvSpPr/>
          <p:nvPr userDrawn="1"/>
        </p:nvSpPr>
        <p:spPr>
          <a:xfrm>
            <a:off x="310638" y="317447"/>
            <a:ext cx="8522724" cy="4512970"/>
          </a:xfrm>
          <a:prstGeom prst="rect">
            <a:avLst/>
          </a:prstGeom>
          <a:solidFill>
            <a:schemeClr val="bg1"/>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4_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364"/>
            <a:ext cx="9144000" cy="5139136"/>
          </a:xfrm>
          <a:prstGeom prst="rect">
            <a:avLst/>
          </a:prstGeom>
        </p:spPr>
      </p:pic>
      <p:sp>
        <p:nvSpPr>
          <p:cNvPr id="8" name="矩形 7"/>
          <p:cNvSpPr/>
          <p:nvPr userDrawn="1"/>
        </p:nvSpPr>
        <p:spPr>
          <a:xfrm>
            <a:off x="310638" y="317447"/>
            <a:ext cx="8522724" cy="4512970"/>
          </a:xfrm>
          <a:prstGeom prst="rect">
            <a:avLst/>
          </a:prstGeom>
          <a:solidFill>
            <a:schemeClr val="bg1"/>
          </a:solidFill>
          <a:ln>
            <a:no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ctrTitle"/>
          </p:nvPr>
        </p:nvSpPr>
        <p:spPr>
          <a:xfrm>
            <a:off x="1143000" y="841772"/>
            <a:ext cx="6858000" cy="1790700"/>
          </a:xfrm>
          <a:prstGeom prst="rect">
            <a:avLst/>
          </a:prstGeo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a:xfrm>
            <a:off x="628650" y="4767263"/>
            <a:ext cx="2057400" cy="273844"/>
          </a:xfrm>
          <a:prstGeom prst="rect">
            <a:avLst/>
          </a:prstGeom>
        </p:spPr>
        <p:txBody>
          <a:bodyPr/>
          <a:lstStyle/>
          <a:p>
            <a:fld id="{53B7F2D0-5C61-4ECD-8EF0-7DC153D82996}" type="datetimeFigureOut">
              <a:rPr lang="zh-CN" altLang="en-US" smtClean="0">
                <a:solidFill>
                  <a:prstClr val="black">
                    <a:tint val="75000"/>
                  </a:prstClr>
                </a:solidFill>
              </a:rPr>
              <a:pPr/>
              <a:t>2022/5/12 Thursday</a:t>
            </a:fld>
            <a:endParaRPr lang="zh-CN" altLang="en-US">
              <a:solidFill>
                <a:prstClr val="black">
                  <a:tint val="75000"/>
                </a:prstClr>
              </a:solidFill>
            </a:endParaRPr>
          </a:p>
        </p:txBody>
      </p:sp>
      <p:sp>
        <p:nvSpPr>
          <p:cNvPr id="5" name="页脚占位符 4"/>
          <p:cNvSpPr>
            <a:spLocks noGrp="1"/>
          </p:cNvSpPr>
          <p:nvPr>
            <p:ph type="ftr" sz="quarter" idx="11"/>
          </p:nvPr>
        </p:nvSpPr>
        <p:spPr>
          <a:xfrm>
            <a:off x="3028950" y="4767263"/>
            <a:ext cx="3086100" cy="273844"/>
          </a:xfrm>
          <a:prstGeom prst="rect">
            <a:avLst/>
          </a:prstGeom>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a:xfrm>
            <a:off x="6457950" y="4767263"/>
            <a:ext cx="2057400" cy="273844"/>
          </a:xfrm>
          <a:prstGeom prst="rect">
            <a:avLst/>
          </a:prstGeom>
        </p:spPr>
        <p:txBody>
          <a:bodyPr/>
          <a:lstStyle/>
          <a:p>
            <a:fld id="{ABC027CB-4B16-4B21-A276-8705E54D531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581134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Blank-2">
    <p:spTree>
      <p:nvGrpSpPr>
        <p:cNvPr id="1" name=""/>
        <p:cNvGrpSpPr/>
        <p:nvPr/>
      </p:nvGrpSpPr>
      <p:grpSpPr>
        <a:xfrm>
          <a:off x="0" y="0"/>
          <a:ext cx="0" cy="0"/>
          <a:chOff x="0" y="0"/>
          <a:chExt cx="0" cy="0"/>
        </a:xfrm>
      </p:grpSpPr>
    </p:spTree>
    <p:extLst>
      <p:ext uri="{BB962C8B-B14F-4D97-AF65-F5344CB8AC3E}">
        <p14:creationId xmlns:p14="http://schemas.microsoft.com/office/powerpoint/2010/main" val="9909703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8_side placeholder left full">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5078896" cy="5143500"/>
          </a:xfrm>
          <a:prstGeom prst="rect">
            <a:avLst/>
          </a:prstGeom>
        </p:spPr>
        <p:txBody>
          <a:bodyPr/>
          <a:lstStyle/>
          <a:p>
            <a:endParaRPr lang="id-ID"/>
          </a:p>
        </p:txBody>
      </p:sp>
    </p:spTree>
    <p:extLst>
      <p:ext uri="{BB962C8B-B14F-4D97-AF65-F5344CB8AC3E}">
        <p14:creationId xmlns:p14="http://schemas.microsoft.com/office/powerpoint/2010/main" val="20987748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Right Half Pictgure in Page">
    <p:spTree>
      <p:nvGrpSpPr>
        <p:cNvPr id="1" name=""/>
        <p:cNvGrpSpPr/>
        <p:nvPr/>
      </p:nvGrpSpPr>
      <p:grpSpPr>
        <a:xfrm>
          <a:off x="0" y="0"/>
          <a:ext cx="0" cy="0"/>
          <a:chOff x="0" y="0"/>
          <a:chExt cx="0" cy="0"/>
        </a:xfrm>
      </p:grpSpPr>
      <p:sp>
        <p:nvSpPr>
          <p:cNvPr id="7" name="Picture Placeholder 3"/>
          <p:cNvSpPr>
            <a:spLocks noGrp="1"/>
          </p:cNvSpPr>
          <p:nvPr>
            <p:ph type="pic" sz="quarter" idx="10"/>
          </p:nvPr>
        </p:nvSpPr>
        <p:spPr>
          <a:xfrm>
            <a:off x="4572000" y="1"/>
            <a:ext cx="4572000" cy="5143499"/>
          </a:xfrm>
          <a:prstGeom prst="rect">
            <a:avLst/>
          </a:prstGeom>
          <a:ln w="9525">
            <a:noFill/>
          </a:ln>
        </p:spPr>
        <p:txBody>
          <a:bodyPr/>
          <a:lstStyle>
            <a:lvl1pPr>
              <a:defRPr sz="1200">
                <a:solidFill>
                  <a:schemeClr val="accent4"/>
                </a:solidFill>
                <a:latin typeface="Lato" panose="020F0502020204030203" pitchFamily="34" charset="0"/>
              </a:defRPr>
            </a:lvl1pPr>
          </a:lstStyle>
          <a:p>
            <a:endParaRPr lang="en-US"/>
          </a:p>
        </p:txBody>
      </p:sp>
    </p:spTree>
    <p:extLst>
      <p:ext uri="{BB962C8B-B14F-4D97-AF65-F5344CB8AC3E}">
        <p14:creationId xmlns:p14="http://schemas.microsoft.com/office/powerpoint/2010/main" val="5873868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TextBox 15"/>
          <p:cNvSpPr txBox="1"/>
          <p:nvPr userDrawn="1"/>
        </p:nvSpPr>
        <p:spPr>
          <a:xfrm>
            <a:off x="8905790" y="5999798"/>
            <a:ext cx="671347" cy="307777"/>
          </a:xfrm>
          <a:prstGeom prst="rect">
            <a:avLst/>
          </a:prstGeom>
          <a:noFill/>
        </p:spPr>
        <p:txBody>
          <a:bodyPr wrap="square" rtlCol="0">
            <a:spAutoFit/>
          </a:bodyPr>
          <a:lstStyle/>
          <a:p>
            <a:pPr algn="ctr"/>
            <a:fld id="{2EEF1883-7A0E-4F66-9932-E581691AD397}" type="slidenum">
              <a:rPr lang="zh-CN" altLang="en-US" sz="1400" b="0" smtClean="0">
                <a:solidFill>
                  <a:schemeClr val="bg1"/>
                </a:solidFill>
                <a:latin typeface="微软雅黑 Light" panose="020B0502040204020203" pitchFamily="34" charset="-122"/>
                <a:ea typeface="微软雅黑 Light" panose="020B0502040204020203" pitchFamily="34" charset="-122"/>
              </a:rPr>
              <a:pPr algn="ctr"/>
              <a:t>‹#›</a:t>
            </a:fld>
            <a:r>
              <a:rPr lang="zh-CN" altLang="en-US" sz="1400" b="0" dirty="0">
                <a:solidFill>
                  <a:schemeClr val="bg1"/>
                </a:solidFill>
                <a:latin typeface="微软雅黑 Light" panose="020B0502040204020203" pitchFamily="34" charset="-122"/>
                <a:ea typeface="微软雅黑 Light" panose="020B0502040204020203" pitchFamily="34" charset="-122"/>
              </a:rPr>
              <a:t> </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726" r:id="rId6"/>
    <p:sldLayoutId id="2147483715" r:id="rId7"/>
    <p:sldLayoutId id="2147483716" r:id="rId8"/>
    <p:sldLayoutId id="2147483718" r:id="rId9"/>
    <p:sldLayoutId id="2147483719" r:id="rId10"/>
    <p:sldLayoutId id="2147483724" r:id="rId11"/>
    <p:sldLayoutId id="2147483735" r:id="rId12"/>
    <p:sldLayoutId id="2147483736" r:id="rId13"/>
    <p:sldLayoutId id="2147483737" r:id="rId14"/>
    <p:sldLayoutId id="2147483738" r:id="rId15"/>
    <p:sldLayoutId id="2147483739" r:id="rId16"/>
    <p:sldLayoutId id="2147483740" r:id="rId17"/>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1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1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1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1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5.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6.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notesSlide" Target="../notesSlides/notesSlide9.xml"/><Relationship Id="rId7" Type="http://schemas.openxmlformats.org/officeDocument/2006/relationships/image" Target="../media/image8.jpeg"/><Relationship Id="rId2" Type="http://schemas.openxmlformats.org/officeDocument/2006/relationships/slideLayout" Target="../slideLayouts/slideLayout6.xml"/><Relationship Id="rId1" Type="http://schemas.openxmlformats.org/officeDocument/2006/relationships/tags" Target="../tags/tag8.xml"/><Relationship Id="rId6" Type="http://schemas.openxmlformats.org/officeDocument/2006/relationships/image" Target="../media/image7.png"/><Relationship Id="rId5"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364"/>
            <a:ext cx="9144000" cy="5139136"/>
          </a:xfrm>
          <a:prstGeom prst="rect">
            <a:avLst/>
          </a:prstGeom>
        </p:spPr>
      </p:pic>
      <p:sp>
        <p:nvSpPr>
          <p:cNvPr id="3" name="矩形 2"/>
          <p:cNvSpPr/>
          <p:nvPr/>
        </p:nvSpPr>
        <p:spPr>
          <a:xfrm>
            <a:off x="1837291" y="1099399"/>
            <a:ext cx="5469418" cy="2949067"/>
          </a:xfrm>
          <a:prstGeom prst="rect">
            <a:avLst/>
          </a:prstGeom>
          <a:gradFill>
            <a:gsLst>
              <a:gs pos="11000">
                <a:srgbClr val="2B3649"/>
              </a:gs>
              <a:gs pos="100000">
                <a:srgbClr val="3B4A62"/>
              </a:gs>
            </a:gsLst>
            <a:lin ang="2700000" scaled="0"/>
          </a:gradFill>
          <a:ln>
            <a:noFill/>
          </a:ln>
          <a:effectLst>
            <a:outerShdw blurRad="444500" dist="254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4" name="文本框 3"/>
          <p:cNvSpPr txBox="1"/>
          <p:nvPr/>
        </p:nvSpPr>
        <p:spPr>
          <a:xfrm>
            <a:off x="2239372" y="2223209"/>
            <a:ext cx="4852429" cy="692497"/>
          </a:xfrm>
          <a:prstGeom prst="rect">
            <a:avLst/>
          </a:prstGeom>
          <a:noFill/>
        </p:spPr>
        <p:txBody>
          <a:bodyPr wrap="square" rtlCol="0">
            <a:spAutoFit/>
            <a:scene3d>
              <a:camera prst="orthographicFront"/>
              <a:lightRig rig="threePt" dir="t"/>
            </a:scene3d>
            <a:sp3d contourW="12700"/>
          </a:bodyPr>
          <a:lstStyle/>
          <a:p>
            <a:pPr algn="ctr">
              <a:defRPr/>
            </a:pPr>
            <a:r>
              <a:rPr lang="zh-CN" altLang="en-US" sz="3900" b="1" dirty="0">
                <a:solidFill>
                  <a:schemeClr val="bg1"/>
                </a:solidFill>
                <a:latin typeface="方正黑体简体" panose="02010601030101010101" pitchFamily="2" charset="-122"/>
                <a:ea typeface="方正黑体简体" panose="02010601030101010101" pitchFamily="2" charset="-122"/>
              </a:rPr>
              <a:t>数据结构</a:t>
            </a:r>
          </a:p>
        </p:txBody>
      </p:sp>
      <p:sp>
        <p:nvSpPr>
          <p:cNvPr id="5" name="文本框 4"/>
          <p:cNvSpPr txBox="1"/>
          <p:nvPr/>
        </p:nvSpPr>
        <p:spPr>
          <a:xfrm>
            <a:off x="2239373" y="2823347"/>
            <a:ext cx="4162362" cy="244426"/>
          </a:xfrm>
          <a:prstGeom prst="rect">
            <a:avLst/>
          </a:prstGeom>
          <a:noFill/>
        </p:spPr>
        <p:txBody>
          <a:bodyPr wrap="square" rtlCol="0">
            <a:spAutoFit/>
            <a:scene3d>
              <a:camera prst="orthographicFront"/>
              <a:lightRig rig="threePt" dir="t"/>
            </a:scene3d>
            <a:sp3d contourW="12700"/>
          </a:bodyPr>
          <a:lstStyle/>
          <a:p>
            <a:pPr algn="r">
              <a:lnSpc>
                <a:spcPct val="120000"/>
              </a:lnSpc>
              <a:defRPr/>
            </a:pPr>
            <a:r>
              <a:rPr lang="en-US" altLang="zh-CN" sz="900" dirty="0">
                <a:solidFill>
                  <a:schemeClr val="bg1"/>
                </a:solidFill>
                <a:latin typeface="微软雅黑"/>
                <a:ea typeface="微软雅黑"/>
              </a:rPr>
              <a:t>DATA STRUCTURE</a:t>
            </a:r>
          </a:p>
        </p:txBody>
      </p:sp>
      <p:sp>
        <p:nvSpPr>
          <p:cNvPr id="6" name="文本框 5"/>
          <p:cNvSpPr txBox="1"/>
          <p:nvPr/>
        </p:nvSpPr>
        <p:spPr>
          <a:xfrm>
            <a:off x="2239373" y="1369031"/>
            <a:ext cx="1854325" cy="1015663"/>
          </a:xfrm>
          <a:prstGeom prst="rect">
            <a:avLst/>
          </a:prstGeom>
          <a:noFill/>
        </p:spPr>
        <p:txBody>
          <a:bodyPr wrap="square" rtlCol="0">
            <a:spAutoFit/>
            <a:scene3d>
              <a:camera prst="orthographicFront"/>
              <a:lightRig rig="threePt" dir="t"/>
            </a:scene3d>
            <a:sp3d contourW="12700"/>
          </a:bodyPr>
          <a:lstStyle/>
          <a:p>
            <a:pPr>
              <a:defRPr/>
            </a:pPr>
            <a:r>
              <a:rPr lang="en-US" altLang="zh-CN" sz="6000" b="1" dirty="0">
                <a:solidFill>
                  <a:schemeClr val="bg1">
                    <a:lumMod val="95000"/>
                  </a:schemeClr>
                </a:solidFill>
                <a:latin typeface="Adobe 宋体 Std L" panose="02020300000000000000" pitchFamily="18" charset="-122"/>
                <a:ea typeface="Adobe 宋体 Std L" panose="02020300000000000000" pitchFamily="18" charset="-122"/>
              </a:rPr>
              <a:t>2022</a:t>
            </a:r>
            <a:endParaRPr lang="zh-CN" altLang="en-US" sz="2800" b="1" dirty="0">
              <a:solidFill>
                <a:schemeClr val="bg1">
                  <a:lumMod val="95000"/>
                </a:schemeClr>
              </a:solidFill>
              <a:latin typeface="Adobe 宋体 Std L" panose="02020300000000000000" pitchFamily="18" charset="-122"/>
              <a:ea typeface="Adobe 宋体 Std L" panose="02020300000000000000" pitchFamily="18" charset="-122"/>
            </a:endParaRPr>
          </a:p>
        </p:txBody>
      </p:sp>
      <p:pic>
        <p:nvPicPr>
          <p:cNvPr id="8" name="背景音乐">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931965" y="-953960"/>
            <a:ext cx="260161" cy="260161"/>
          </a:xfrm>
          <a:prstGeom prst="rect">
            <a:avLst/>
          </a:prstGeom>
        </p:spPr>
      </p:pic>
      <p:sp>
        <p:nvSpPr>
          <p:cNvPr id="9" name="矩形 8"/>
          <p:cNvSpPr/>
          <p:nvPr/>
        </p:nvSpPr>
        <p:spPr>
          <a:xfrm>
            <a:off x="2009994" y="1283525"/>
            <a:ext cx="5124012" cy="2580814"/>
          </a:xfrm>
          <a:prstGeom prst="rect">
            <a:avLst/>
          </a:prstGeom>
          <a:noFill/>
          <a:ln w="25400">
            <a:solidFill>
              <a:schemeClr val="bg1"/>
            </a:solidFill>
          </a:ln>
          <a:effectLst>
            <a:outerShdw blurRad="444500" dist="254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0" name="文本框 9"/>
          <p:cNvSpPr txBox="1"/>
          <p:nvPr/>
        </p:nvSpPr>
        <p:spPr>
          <a:xfrm>
            <a:off x="3782774" y="1868805"/>
            <a:ext cx="3025988" cy="400110"/>
          </a:xfrm>
          <a:prstGeom prst="rect">
            <a:avLst/>
          </a:prstGeom>
          <a:noFill/>
        </p:spPr>
        <p:txBody>
          <a:bodyPr wrap="square" rtlCol="0">
            <a:spAutoFit/>
            <a:scene3d>
              <a:camera prst="orthographicFront"/>
              <a:lightRig rig="threePt" dir="t"/>
            </a:scene3d>
            <a:sp3d contourW="12700"/>
          </a:bodyPr>
          <a:lstStyle/>
          <a:p>
            <a:pPr>
              <a:defRPr/>
            </a:pPr>
            <a:r>
              <a:rPr lang="en-US" altLang="zh-CN" sz="2000" b="1" dirty="0">
                <a:solidFill>
                  <a:schemeClr val="bg1">
                    <a:lumMod val="95000"/>
                  </a:schemeClr>
                </a:solidFill>
                <a:latin typeface="Adobe 宋体 Std L" panose="02020300000000000000" pitchFamily="18" charset="-122"/>
                <a:ea typeface="Adobe 宋体 Std L" panose="02020300000000000000" pitchFamily="18" charset="-122"/>
              </a:rPr>
              <a:t>C</a:t>
            </a:r>
            <a:r>
              <a:rPr lang="zh-CN" altLang="en-US" sz="2000" b="1" dirty="0">
                <a:solidFill>
                  <a:schemeClr val="bg1">
                    <a:lumMod val="95000"/>
                  </a:schemeClr>
                </a:solidFill>
                <a:latin typeface="Adobe 宋体 Std L" panose="02020300000000000000" pitchFamily="18" charset="-122"/>
                <a:ea typeface="Adobe 宋体 Std L" panose="02020300000000000000" pitchFamily="18" charset="-122"/>
              </a:rPr>
              <a:t>语言版</a:t>
            </a:r>
          </a:p>
        </p:txBody>
      </p:sp>
    </p:spTree>
    <p:extLst>
      <p:ext uri="{BB962C8B-B14F-4D97-AF65-F5344CB8AC3E}">
        <p14:creationId xmlns:p14="http://schemas.microsoft.com/office/powerpoint/2010/main" val="7889430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21" presetClass="entr" presetSubtype="8"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8)">
                                      <p:cBhvr>
                                        <p:cTn id="12" dur="750"/>
                                        <p:tgtEl>
                                          <p:spTgt spid="9"/>
                                        </p:tgtEl>
                                      </p:cBhvr>
                                    </p:animEffect>
                                  </p:childTnLst>
                                </p:cTn>
                              </p:par>
                            </p:childTnLst>
                          </p:cTn>
                        </p:par>
                        <p:par>
                          <p:cTn id="13" fill="hold">
                            <p:stCondLst>
                              <p:cond delay="750"/>
                            </p:stCondLst>
                            <p:childTnLst>
                              <p:par>
                                <p:cTn id="14" presetID="2" presetClass="entr" presetSubtype="2"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1+#ppt_w/2"/>
                                          </p:val>
                                        </p:tav>
                                        <p:tav tm="100000">
                                          <p:val>
                                            <p:strVal val="#ppt_x"/>
                                          </p:val>
                                        </p:tav>
                                      </p:tavLst>
                                    </p:anim>
                                    <p:anim calcmode="lin" valueType="num">
                                      <p:cBhvr additive="base">
                                        <p:cTn id="17" dur="500" fill="hold"/>
                                        <p:tgtEl>
                                          <p:spTgt spid="6"/>
                                        </p:tgtEl>
                                        <p:attrNameLst>
                                          <p:attrName>ppt_y</p:attrName>
                                        </p:attrNameLst>
                                      </p:cBhvr>
                                      <p:tavLst>
                                        <p:tav tm="0">
                                          <p:val>
                                            <p:strVal val="#ppt_y"/>
                                          </p:val>
                                        </p:tav>
                                        <p:tav tm="100000">
                                          <p:val>
                                            <p:strVal val="#ppt_y"/>
                                          </p:val>
                                        </p:tav>
                                      </p:tavLst>
                                    </p:anim>
                                  </p:childTnLst>
                                </p:cTn>
                              </p:par>
                            </p:childTnLst>
                          </p:cTn>
                        </p:par>
                        <p:par>
                          <p:cTn id="18" fill="hold">
                            <p:stCondLst>
                              <p:cond delay="1250"/>
                            </p:stCondLst>
                            <p:childTnLst>
                              <p:par>
                                <p:cTn id="19" presetID="2" presetClass="entr" presetSubtype="2"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1+#ppt_w/2"/>
                                          </p:val>
                                        </p:tav>
                                        <p:tav tm="100000">
                                          <p:val>
                                            <p:strVal val="#ppt_x"/>
                                          </p:val>
                                        </p:tav>
                                      </p:tavLst>
                                    </p:anim>
                                    <p:anim calcmode="lin" valueType="num">
                                      <p:cBhvr additive="base">
                                        <p:cTn id="22" dur="500" fill="hold"/>
                                        <p:tgtEl>
                                          <p:spTgt spid="10"/>
                                        </p:tgtEl>
                                        <p:attrNameLst>
                                          <p:attrName>ppt_y</p:attrName>
                                        </p:attrNameLst>
                                      </p:cBhvr>
                                      <p:tavLst>
                                        <p:tav tm="0">
                                          <p:val>
                                            <p:strVal val="#ppt_y"/>
                                          </p:val>
                                        </p:tav>
                                        <p:tav tm="100000">
                                          <p:val>
                                            <p:strVal val="#ppt_y"/>
                                          </p:val>
                                        </p:tav>
                                      </p:tavLst>
                                    </p:anim>
                                  </p:childTnLst>
                                </p:cTn>
                              </p:par>
                            </p:childTnLst>
                          </p:cTn>
                        </p:par>
                        <p:par>
                          <p:cTn id="23" fill="hold">
                            <p:stCondLst>
                              <p:cond delay="1750"/>
                            </p:stCondLst>
                            <p:childTnLst>
                              <p:par>
                                <p:cTn id="24" presetID="2" presetClass="entr" presetSubtype="4"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ppt_x"/>
                                          </p:val>
                                        </p:tav>
                                        <p:tav tm="100000">
                                          <p:val>
                                            <p:strVal val="#ppt_x"/>
                                          </p:val>
                                        </p:tav>
                                      </p:tavLst>
                                    </p:anim>
                                    <p:anim calcmode="lin" valueType="num">
                                      <p:cBhvr additive="base">
                                        <p:cTn id="27" dur="500" fill="hold"/>
                                        <p:tgtEl>
                                          <p:spTgt spid="4"/>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numSld="999" showWhenStopped="0">
                <p:cTn id="32" repeatCount="indefinite" fill="remove" display="0">
                  <p:stCondLst>
                    <p:cond delay="indefinite"/>
                  </p:stCondLst>
                  <p:endCondLst>
                    <p:cond evt="onStopAudio" delay="0">
                      <p:tgtEl>
                        <p:sldTgt/>
                      </p:tgtEl>
                    </p:cond>
                  </p:endCondLst>
                </p:cTn>
                <p:tgtEl>
                  <p:spTgt spid="8"/>
                </p:tgtEl>
              </p:cMediaNode>
            </p:audio>
          </p:childTnLst>
        </p:cTn>
      </p:par>
    </p:tnLst>
    <p:bldLst>
      <p:bldP spid="3" grpId="0" animBg="1"/>
      <p:bldP spid="4" grpId="0"/>
      <p:bldP spid="5" grpId="0"/>
      <p:bldP spid="6" grpId="0"/>
      <p:bldP spid="9" grpId="0" animBg="1"/>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a16="http://schemas.microsoft.com/office/drawing/2014/main" xmlns="" id="{95CA5390-EAD3-40A5-BF6F-C69AB99948CD}"/>
              </a:ext>
            </a:extLst>
          </p:cNvPr>
          <p:cNvSpPr txBox="1"/>
          <p:nvPr>
            <p:custDataLst>
              <p:tags r:id="rId1"/>
            </p:custDataLst>
          </p:nvPr>
        </p:nvSpPr>
        <p:spPr>
          <a:xfrm>
            <a:off x="382759" y="554189"/>
            <a:ext cx="3185167" cy="453457"/>
          </a:xfrm>
          <a:prstGeom prst="rect">
            <a:avLst/>
          </a:prstGeom>
          <a:noFill/>
        </p:spPr>
        <p:txBody>
          <a:bodyPr wrap="none" lIns="0" tIns="0" rIns="0" rtlCol="0">
            <a:spAutoFit/>
          </a:bodyPr>
          <a:lstStyle/>
          <a:p>
            <a:pPr>
              <a:lnSpc>
                <a:spcPct val="150000"/>
              </a:lnSpc>
              <a:spcAft>
                <a:spcPts val="600"/>
              </a:spcAft>
            </a:pPr>
            <a:r>
              <a:rPr lang="en-US" altLang="zh-CN" sz="2000" dirty="0">
                <a:latin typeface="+mj-ea"/>
                <a:ea typeface="+mj-ea"/>
              </a:rPr>
              <a:t>2.3</a:t>
            </a:r>
            <a:r>
              <a:rPr lang="zh-CN" altLang="zh-CN" sz="2000" dirty="0">
                <a:latin typeface="+mj-ea"/>
                <a:ea typeface="+mj-ea"/>
              </a:rPr>
              <a:t>线性表的链式表示与实现</a:t>
            </a:r>
          </a:p>
        </p:txBody>
      </p:sp>
      <p:sp>
        <p:nvSpPr>
          <p:cNvPr id="3" name="文本框 2">
            <a:extLst>
              <a:ext uri="{FF2B5EF4-FFF2-40B4-BE49-F238E27FC236}">
                <a16:creationId xmlns:a16="http://schemas.microsoft.com/office/drawing/2014/main" xmlns="" id="{6230A7BE-C609-C5EA-D42F-C1DB3FF114B9}"/>
              </a:ext>
            </a:extLst>
          </p:cNvPr>
          <p:cNvSpPr txBox="1"/>
          <p:nvPr/>
        </p:nvSpPr>
        <p:spPr>
          <a:xfrm>
            <a:off x="640800" y="880114"/>
            <a:ext cx="8280000" cy="2346283"/>
          </a:xfrm>
          <a:prstGeom prst="rect">
            <a:avLst/>
          </a:prstGeom>
          <a:noFill/>
        </p:spPr>
        <p:txBody>
          <a:bodyPr wrap="square" rtlCol="0">
            <a:spAutoFit/>
          </a:bodyPr>
          <a:lstStyle/>
          <a:p>
            <a:pPr algn="just">
              <a:lnSpc>
                <a:spcPct val="150000"/>
              </a:lnSpc>
            </a:pPr>
            <a:r>
              <a:rPr lang="en-US" altLang="zh-CN" sz="2000" dirty="0">
                <a:solidFill>
                  <a:schemeClr val="bg1">
                    <a:lumMod val="50000"/>
                  </a:schemeClr>
                </a:solidFill>
                <a:latin typeface="+mj-ea"/>
                <a:ea typeface="+mj-ea"/>
              </a:rPr>
              <a:t>2.3.1</a:t>
            </a:r>
            <a:r>
              <a:rPr lang="zh-CN" altLang="zh-CN" sz="2000" dirty="0">
                <a:solidFill>
                  <a:schemeClr val="bg1">
                    <a:lumMod val="50000"/>
                  </a:schemeClr>
                </a:solidFill>
                <a:latin typeface="+mj-ea"/>
                <a:ea typeface="+mj-ea"/>
              </a:rPr>
              <a:t>单链表的定义与表示</a:t>
            </a:r>
          </a:p>
          <a:p>
            <a:pPr algn="just">
              <a:lnSpc>
                <a:spcPct val="150000"/>
              </a:lnSpc>
            </a:pPr>
            <a:r>
              <a:rPr lang="en-US" altLang="zh-CN" sz="2000" dirty="0">
                <a:solidFill>
                  <a:schemeClr val="bg1">
                    <a:lumMod val="50000"/>
                  </a:schemeClr>
                </a:solidFill>
                <a:latin typeface="+mj-ea"/>
                <a:ea typeface="+mj-ea"/>
              </a:rPr>
              <a:t>typedef struct </a:t>
            </a:r>
            <a:r>
              <a:rPr lang="en-US" altLang="zh-CN" sz="2000" dirty="0" err="1">
                <a:solidFill>
                  <a:schemeClr val="bg1">
                    <a:lumMod val="50000"/>
                  </a:schemeClr>
                </a:solidFill>
                <a:latin typeface="+mj-ea"/>
                <a:ea typeface="+mj-ea"/>
              </a:rPr>
              <a:t>LNode</a:t>
            </a:r>
            <a:r>
              <a:rPr lang="en-US" altLang="zh-CN" sz="2000" dirty="0">
                <a:solidFill>
                  <a:schemeClr val="bg1">
                    <a:lumMod val="50000"/>
                  </a:schemeClr>
                </a:solidFill>
                <a:latin typeface="+mj-ea"/>
                <a:ea typeface="+mj-ea"/>
              </a:rPr>
              <a:t>{</a:t>
            </a:r>
            <a:endParaRPr lang="zh-CN" altLang="zh-CN" sz="2000" dirty="0">
              <a:solidFill>
                <a:schemeClr val="bg1">
                  <a:lumMod val="50000"/>
                </a:schemeClr>
              </a:solidFill>
              <a:latin typeface="+mj-ea"/>
              <a:ea typeface="+mj-ea"/>
            </a:endParaRPr>
          </a:p>
          <a:p>
            <a:pPr algn="just">
              <a:lnSpc>
                <a:spcPct val="150000"/>
              </a:lnSpc>
            </a:pPr>
            <a:r>
              <a:rPr lang="en-US" altLang="zh-CN" sz="2000" dirty="0">
                <a:solidFill>
                  <a:schemeClr val="bg1">
                    <a:lumMod val="50000"/>
                  </a:schemeClr>
                </a:solidFill>
                <a:latin typeface="+mj-ea"/>
                <a:ea typeface="+mj-ea"/>
              </a:rPr>
              <a:t>	</a:t>
            </a:r>
            <a:r>
              <a:rPr lang="en-US" altLang="zh-CN" sz="2000" dirty="0" err="1">
                <a:solidFill>
                  <a:schemeClr val="bg1">
                    <a:lumMod val="50000"/>
                  </a:schemeClr>
                </a:solidFill>
                <a:latin typeface="+mj-ea"/>
                <a:ea typeface="+mj-ea"/>
              </a:rPr>
              <a:t>ELemType</a:t>
            </a:r>
            <a:r>
              <a:rPr lang="en-US" altLang="zh-CN" sz="2000" dirty="0">
                <a:solidFill>
                  <a:schemeClr val="bg1">
                    <a:lumMod val="50000"/>
                  </a:schemeClr>
                </a:solidFill>
                <a:latin typeface="+mj-ea"/>
                <a:ea typeface="+mj-ea"/>
              </a:rPr>
              <a:t> data;//</a:t>
            </a:r>
            <a:r>
              <a:rPr lang="zh-CN" altLang="zh-CN" sz="2000" dirty="0">
                <a:solidFill>
                  <a:schemeClr val="bg1">
                    <a:lumMod val="50000"/>
                  </a:schemeClr>
                </a:solidFill>
                <a:latin typeface="+mj-ea"/>
                <a:ea typeface="+mj-ea"/>
              </a:rPr>
              <a:t>数据域</a:t>
            </a:r>
          </a:p>
          <a:p>
            <a:pPr algn="just">
              <a:lnSpc>
                <a:spcPct val="150000"/>
              </a:lnSpc>
            </a:pPr>
            <a:r>
              <a:rPr lang="en-US" altLang="zh-CN" sz="2000" dirty="0">
                <a:solidFill>
                  <a:schemeClr val="bg1">
                    <a:lumMod val="50000"/>
                  </a:schemeClr>
                </a:solidFill>
                <a:latin typeface="+mj-ea"/>
                <a:ea typeface="+mj-ea"/>
              </a:rPr>
              <a:t>	struct </a:t>
            </a:r>
            <a:r>
              <a:rPr lang="en-US" altLang="zh-CN" sz="2000" dirty="0" err="1">
                <a:solidFill>
                  <a:schemeClr val="bg1">
                    <a:lumMod val="50000"/>
                  </a:schemeClr>
                </a:solidFill>
                <a:latin typeface="+mj-ea"/>
                <a:ea typeface="+mj-ea"/>
              </a:rPr>
              <a:t>LNode</a:t>
            </a:r>
            <a:r>
              <a:rPr lang="en-US" altLang="zh-CN" sz="2000" dirty="0">
                <a:solidFill>
                  <a:schemeClr val="bg1">
                    <a:lumMod val="50000"/>
                  </a:schemeClr>
                </a:solidFill>
                <a:latin typeface="+mj-ea"/>
                <a:ea typeface="+mj-ea"/>
              </a:rPr>
              <a:t> *next;//</a:t>
            </a:r>
            <a:r>
              <a:rPr lang="zh-CN" altLang="zh-CN" sz="2000" dirty="0">
                <a:solidFill>
                  <a:schemeClr val="bg1">
                    <a:lumMod val="50000"/>
                  </a:schemeClr>
                </a:solidFill>
                <a:latin typeface="+mj-ea"/>
                <a:ea typeface="+mj-ea"/>
              </a:rPr>
              <a:t>指针域</a:t>
            </a:r>
          </a:p>
          <a:p>
            <a:pPr algn="just">
              <a:lnSpc>
                <a:spcPct val="150000"/>
              </a:lnSpc>
            </a:pPr>
            <a:r>
              <a:rPr lang="en-US" altLang="zh-CN" sz="2000" dirty="0">
                <a:solidFill>
                  <a:schemeClr val="bg1">
                    <a:lumMod val="50000"/>
                  </a:schemeClr>
                </a:solidFill>
                <a:latin typeface="+mj-ea"/>
                <a:ea typeface="+mj-ea"/>
              </a:rPr>
              <a:t>}</a:t>
            </a:r>
            <a:r>
              <a:rPr lang="en-US" altLang="zh-CN" sz="2000" dirty="0" err="1">
                <a:solidFill>
                  <a:schemeClr val="bg1">
                    <a:lumMod val="50000"/>
                  </a:schemeClr>
                </a:solidFill>
                <a:latin typeface="+mj-ea"/>
                <a:ea typeface="+mj-ea"/>
              </a:rPr>
              <a:t>LNode</a:t>
            </a:r>
            <a:r>
              <a:rPr lang="en-US" altLang="zh-CN" sz="2000" dirty="0">
                <a:solidFill>
                  <a:schemeClr val="bg1">
                    <a:lumMod val="50000"/>
                  </a:schemeClr>
                </a:solidFill>
                <a:latin typeface="+mj-ea"/>
                <a:ea typeface="+mj-ea"/>
              </a:rPr>
              <a:t>,*</a:t>
            </a:r>
            <a:r>
              <a:rPr lang="en-US" altLang="zh-CN" sz="2000" dirty="0" err="1">
                <a:solidFill>
                  <a:schemeClr val="bg1">
                    <a:lumMod val="50000"/>
                  </a:schemeClr>
                </a:solidFill>
                <a:latin typeface="+mj-ea"/>
                <a:ea typeface="+mj-ea"/>
              </a:rPr>
              <a:t>LinkList</a:t>
            </a:r>
            <a:r>
              <a:rPr lang="en-US" altLang="zh-CN" sz="2000" dirty="0">
                <a:solidFill>
                  <a:schemeClr val="bg1">
                    <a:lumMod val="50000"/>
                  </a:schemeClr>
                </a:solidFill>
                <a:latin typeface="+mj-ea"/>
                <a:ea typeface="+mj-ea"/>
              </a:rPr>
              <a:t>;//</a:t>
            </a:r>
            <a:r>
              <a:rPr lang="zh-CN" altLang="zh-CN" sz="2000" dirty="0">
                <a:solidFill>
                  <a:schemeClr val="bg1">
                    <a:lumMod val="50000"/>
                  </a:schemeClr>
                </a:solidFill>
                <a:latin typeface="+mj-ea"/>
                <a:ea typeface="+mj-ea"/>
              </a:rPr>
              <a:t>定义指针类型</a:t>
            </a:r>
          </a:p>
        </p:txBody>
      </p:sp>
    </p:spTree>
    <p:extLst>
      <p:ext uri="{BB962C8B-B14F-4D97-AF65-F5344CB8AC3E}">
        <p14:creationId xmlns:p14="http://schemas.microsoft.com/office/powerpoint/2010/main" val="14444952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a16="http://schemas.microsoft.com/office/drawing/2014/main" xmlns="" id="{95CA5390-EAD3-40A5-BF6F-C69AB99948CD}"/>
              </a:ext>
            </a:extLst>
          </p:cNvPr>
          <p:cNvSpPr txBox="1"/>
          <p:nvPr>
            <p:custDataLst>
              <p:tags r:id="rId1"/>
            </p:custDataLst>
          </p:nvPr>
        </p:nvSpPr>
        <p:spPr>
          <a:xfrm>
            <a:off x="361118" y="554189"/>
            <a:ext cx="2928687" cy="453457"/>
          </a:xfrm>
          <a:prstGeom prst="rect">
            <a:avLst/>
          </a:prstGeom>
          <a:noFill/>
        </p:spPr>
        <p:txBody>
          <a:bodyPr wrap="none" lIns="0" tIns="0" rIns="0" rtlCol="0">
            <a:spAutoFit/>
          </a:bodyPr>
          <a:lstStyle/>
          <a:p>
            <a:pPr algn="just">
              <a:lnSpc>
                <a:spcPct val="150000"/>
              </a:lnSpc>
              <a:spcAft>
                <a:spcPts val="600"/>
              </a:spcAft>
            </a:pPr>
            <a:r>
              <a:rPr lang="en-US" altLang="zh-CN" sz="2000" dirty="0">
                <a:latin typeface="+mj-ea"/>
                <a:ea typeface="+mj-ea"/>
              </a:rPr>
              <a:t>2.4</a:t>
            </a:r>
            <a:r>
              <a:rPr lang="zh-CN" altLang="zh-CN" sz="2000" dirty="0">
                <a:latin typeface="+mj-ea"/>
                <a:ea typeface="+mj-ea"/>
              </a:rPr>
              <a:t>线性表与单链表的比较</a:t>
            </a:r>
          </a:p>
        </p:txBody>
      </p:sp>
      <p:sp>
        <p:nvSpPr>
          <p:cNvPr id="3" name="文本框 2">
            <a:extLst>
              <a:ext uri="{FF2B5EF4-FFF2-40B4-BE49-F238E27FC236}">
                <a16:creationId xmlns:a16="http://schemas.microsoft.com/office/drawing/2014/main" xmlns="" id="{F46C8559-9A34-B158-1AEB-851BB04BB1CC}"/>
              </a:ext>
            </a:extLst>
          </p:cNvPr>
          <p:cNvSpPr txBox="1"/>
          <p:nvPr/>
        </p:nvSpPr>
        <p:spPr>
          <a:xfrm>
            <a:off x="619200" y="887314"/>
            <a:ext cx="8280000" cy="2961836"/>
          </a:xfrm>
          <a:prstGeom prst="rect">
            <a:avLst/>
          </a:prstGeom>
          <a:noFill/>
        </p:spPr>
        <p:txBody>
          <a:bodyPr wrap="square" rtlCol="0">
            <a:spAutoFit/>
          </a:bodyPr>
          <a:lstStyle/>
          <a:p>
            <a:pPr indent="304800">
              <a:lnSpc>
                <a:spcPct val="150000"/>
              </a:lnSpc>
              <a:spcAft>
                <a:spcPts val="600"/>
              </a:spcAft>
            </a:pPr>
            <a:r>
              <a:rPr lang="en-US" altLang="zh-CN" sz="2000" dirty="0">
                <a:solidFill>
                  <a:schemeClr val="bg1">
                    <a:lumMod val="50000"/>
                  </a:schemeClr>
                </a:solidFill>
                <a:latin typeface="+mj-ea"/>
                <a:ea typeface="+mj-ea"/>
              </a:rPr>
              <a:t>1.</a:t>
            </a:r>
            <a:r>
              <a:rPr lang="zh-CN" altLang="zh-CN" sz="2000" dirty="0">
                <a:solidFill>
                  <a:schemeClr val="bg1">
                    <a:lumMod val="50000"/>
                  </a:schemeClr>
                </a:solidFill>
                <a:latin typeface="+mj-ea"/>
                <a:ea typeface="+mj-ea"/>
              </a:rPr>
              <a:t>时间性能分析</a:t>
            </a:r>
            <a:endParaRPr lang="en-US" altLang="zh-CN" sz="2000" dirty="0">
              <a:solidFill>
                <a:schemeClr val="bg1">
                  <a:lumMod val="50000"/>
                </a:schemeClr>
              </a:solidFill>
              <a:latin typeface="+mj-ea"/>
              <a:ea typeface="+mj-ea"/>
            </a:endParaRPr>
          </a:p>
          <a:p>
            <a:pPr lvl="0" indent="-342900">
              <a:lnSpc>
                <a:spcPct val="150000"/>
              </a:lnSpc>
              <a:spcAft>
                <a:spcPts val="600"/>
              </a:spcAft>
              <a:buFont typeface="Wingdings" panose="05000000000000000000" pitchFamily="2" charset="2"/>
              <a:buChar char=""/>
            </a:pPr>
            <a:r>
              <a:rPr lang="zh-CN" altLang="zh-CN" sz="2000" dirty="0">
                <a:solidFill>
                  <a:schemeClr val="bg1">
                    <a:lumMod val="50000"/>
                  </a:schemeClr>
                </a:solidFill>
                <a:latin typeface="+mj-ea"/>
                <a:ea typeface="+mj-ea"/>
              </a:rPr>
              <a:t>访问随机元素的时间复杂度：</a:t>
            </a:r>
          </a:p>
          <a:p>
            <a:pPr indent="304800">
              <a:lnSpc>
                <a:spcPct val="150000"/>
              </a:lnSpc>
              <a:spcAft>
                <a:spcPts val="600"/>
              </a:spcAft>
            </a:pPr>
            <a:r>
              <a:rPr lang="zh-CN" altLang="zh-CN" sz="2000" dirty="0">
                <a:solidFill>
                  <a:schemeClr val="bg1">
                    <a:lumMod val="50000"/>
                  </a:schemeClr>
                </a:solidFill>
                <a:latin typeface="+mj-ea"/>
                <a:ea typeface="+mj-ea"/>
              </a:rPr>
              <a:t>顺序表是随机存取结构，支持随机访问；单链表的数据是链式存储的，不支持随机访问的，查找某一元素只能从头结点开始遍历整个链表。因此顺序表访问随机元素的时间复杂度是</a:t>
            </a:r>
            <a:r>
              <a:rPr lang="en-US" altLang="zh-CN" sz="2000" dirty="0">
                <a:solidFill>
                  <a:schemeClr val="bg1">
                    <a:lumMod val="50000"/>
                  </a:schemeClr>
                </a:solidFill>
                <a:latin typeface="+mj-ea"/>
                <a:ea typeface="+mj-ea"/>
              </a:rPr>
              <a:t>O</a:t>
            </a:r>
            <a:r>
              <a:rPr lang="zh-CN" altLang="zh-CN" sz="2000" dirty="0">
                <a:solidFill>
                  <a:schemeClr val="bg1">
                    <a:lumMod val="50000"/>
                  </a:schemeClr>
                </a:solidFill>
                <a:latin typeface="+mj-ea"/>
                <a:ea typeface="+mj-ea"/>
              </a:rPr>
              <a:t>（</a:t>
            </a:r>
            <a:r>
              <a:rPr lang="en-US" altLang="zh-CN" sz="2000" dirty="0">
                <a:solidFill>
                  <a:schemeClr val="bg1">
                    <a:lumMod val="50000"/>
                  </a:schemeClr>
                </a:solidFill>
                <a:latin typeface="+mj-ea"/>
                <a:ea typeface="+mj-ea"/>
              </a:rPr>
              <a:t>1</a:t>
            </a:r>
            <a:r>
              <a:rPr lang="zh-CN" altLang="zh-CN" sz="2000" dirty="0">
                <a:solidFill>
                  <a:schemeClr val="bg1">
                    <a:lumMod val="50000"/>
                  </a:schemeClr>
                </a:solidFill>
                <a:latin typeface="+mj-ea"/>
                <a:ea typeface="+mj-ea"/>
              </a:rPr>
              <a:t>），单链表访问随机元素的平均时间复杂度是</a:t>
            </a:r>
            <a:r>
              <a:rPr lang="en-US" altLang="zh-CN" sz="2000" dirty="0">
                <a:solidFill>
                  <a:schemeClr val="bg1">
                    <a:lumMod val="50000"/>
                  </a:schemeClr>
                </a:solidFill>
                <a:latin typeface="+mj-ea"/>
                <a:ea typeface="+mj-ea"/>
              </a:rPr>
              <a:t>O</a:t>
            </a:r>
            <a:r>
              <a:rPr lang="zh-CN" altLang="zh-CN" sz="2000" dirty="0">
                <a:solidFill>
                  <a:schemeClr val="bg1">
                    <a:lumMod val="50000"/>
                  </a:schemeClr>
                </a:solidFill>
                <a:latin typeface="+mj-ea"/>
                <a:ea typeface="+mj-ea"/>
              </a:rPr>
              <a:t>（</a:t>
            </a:r>
            <a:r>
              <a:rPr lang="en-US" altLang="zh-CN" sz="2000" dirty="0">
                <a:solidFill>
                  <a:schemeClr val="bg1">
                    <a:lumMod val="50000"/>
                  </a:schemeClr>
                </a:solidFill>
                <a:latin typeface="+mj-ea"/>
                <a:ea typeface="+mj-ea"/>
              </a:rPr>
              <a:t>n</a:t>
            </a:r>
            <a:r>
              <a:rPr lang="zh-CN" altLang="zh-CN" sz="2000" dirty="0">
                <a:solidFill>
                  <a:schemeClr val="bg1">
                    <a:lumMod val="50000"/>
                  </a:schemeClr>
                </a:solidFill>
                <a:latin typeface="+mj-ea"/>
                <a:ea typeface="+mj-ea"/>
              </a:rPr>
              <a:t>）。</a:t>
            </a:r>
          </a:p>
        </p:txBody>
      </p:sp>
    </p:spTree>
    <p:extLst>
      <p:ext uri="{BB962C8B-B14F-4D97-AF65-F5344CB8AC3E}">
        <p14:creationId xmlns:p14="http://schemas.microsoft.com/office/powerpoint/2010/main" val="10917419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a16="http://schemas.microsoft.com/office/drawing/2014/main" xmlns="" id="{95CA5390-EAD3-40A5-BF6F-C69AB99948CD}"/>
              </a:ext>
            </a:extLst>
          </p:cNvPr>
          <p:cNvSpPr txBox="1"/>
          <p:nvPr>
            <p:custDataLst>
              <p:tags r:id="rId1"/>
            </p:custDataLst>
          </p:nvPr>
        </p:nvSpPr>
        <p:spPr>
          <a:xfrm>
            <a:off x="361118" y="554189"/>
            <a:ext cx="2928687" cy="453457"/>
          </a:xfrm>
          <a:prstGeom prst="rect">
            <a:avLst/>
          </a:prstGeom>
          <a:noFill/>
        </p:spPr>
        <p:txBody>
          <a:bodyPr wrap="none" lIns="0" tIns="0" rIns="0" rtlCol="0">
            <a:spAutoFit/>
          </a:bodyPr>
          <a:lstStyle/>
          <a:p>
            <a:pPr algn="just">
              <a:lnSpc>
                <a:spcPct val="150000"/>
              </a:lnSpc>
              <a:spcAft>
                <a:spcPts val="600"/>
              </a:spcAft>
            </a:pPr>
            <a:r>
              <a:rPr lang="en-US" altLang="zh-CN" sz="2000" dirty="0">
                <a:latin typeface="+mj-ea"/>
                <a:ea typeface="+mj-ea"/>
              </a:rPr>
              <a:t>2.4</a:t>
            </a:r>
            <a:r>
              <a:rPr lang="zh-CN" altLang="zh-CN" sz="2000" dirty="0">
                <a:latin typeface="+mj-ea"/>
                <a:ea typeface="+mj-ea"/>
              </a:rPr>
              <a:t>线性表与单链表的比较</a:t>
            </a:r>
          </a:p>
        </p:txBody>
      </p:sp>
      <p:sp>
        <p:nvSpPr>
          <p:cNvPr id="3" name="文本框 2">
            <a:extLst>
              <a:ext uri="{FF2B5EF4-FFF2-40B4-BE49-F238E27FC236}">
                <a16:creationId xmlns:a16="http://schemas.microsoft.com/office/drawing/2014/main" xmlns="" id="{F46C8559-9A34-B158-1AEB-851BB04BB1CC}"/>
              </a:ext>
            </a:extLst>
          </p:cNvPr>
          <p:cNvSpPr txBox="1"/>
          <p:nvPr/>
        </p:nvSpPr>
        <p:spPr>
          <a:xfrm>
            <a:off x="619200" y="887314"/>
            <a:ext cx="8280000" cy="3269613"/>
          </a:xfrm>
          <a:prstGeom prst="rect">
            <a:avLst/>
          </a:prstGeom>
          <a:noFill/>
        </p:spPr>
        <p:txBody>
          <a:bodyPr wrap="square" rtlCol="0">
            <a:spAutoFit/>
          </a:bodyPr>
          <a:lstStyle/>
          <a:p>
            <a:pPr>
              <a:lnSpc>
                <a:spcPct val="150000"/>
              </a:lnSpc>
            </a:pPr>
            <a:r>
              <a:rPr lang="en-US" altLang="zh-CN" sz="2000" dirty="0">
                <a:solidFill>
                  <a:schemeClr val="bg1">
                    <a:lumMod val="50000"/>
                  </a:schemeClr>
                </a:solidFill>
                <a:latin typeface="+mj-ea"/>
                <a:ea typeface="+mj-ea"/>
              </a:rPr>
              <a:t>1.</a:t>
            </a:r>
            <a:r>
              <a:rPr lang="zh-CN" altLang="zh-CN" sz="2000" dirty="0">
                <a:solidFill>
                  <a:schemeClr val="bg1">
                    <a:lumMod val="50000"/>
                  </a:schemeClr>
                </a:solidFill>
                <a:latin typeface="+mj-ea"/>
                <a:ea typeface="+mj-ea"/>
              </a:rPr>
              <a:t>时间性能分析</a:t>
            </a:r>
            <a:endParaRPr lang="en-US" altLang="zh-CN" sz="2000" dirty="0">
              <a:solidFill>
                <a:schemeClr val="bg1">
                  <a:lumMod val="50000"/>
                </a:schemeClr>
              </a:solidFill>
              <a:latin typeface="+mj-ea"/>
              <a:ea typeface="+mj-ea"/>
            </a:endParaRPr>
          </a:p>
          <a:p>
            <a:pPr lvl="0">
              <a:lnSpc>
                <a:spcPct val="150000"/>
              </a:lnSpc>
              <a:buFont typeface="Wingdings" panose="05000000000000000000" pitchFamily="2" charset="2"/>
              <a:buChar char=""/>
            </a:pPr>
            <a:r>
              <a:rPr lang="zh-CN" altLang="zh-CN" sz="2000" dirty="0">
                <a:solidFill>
                  <a:schemeClr val="bg1">
                    <a:lumMod val="50000"/>
                  </a:schemeClr>
                </a:solidFill>
                <a:latin typeface="+mj-ea"/>
                <a:ea typeface="+mj-ea"/>
              </a:rPr>
              <a:t>随机位置插入、删除元素的时间复杂度：</a:t>
            </a:r>
          </a:p>
          <a:p>
            <a:pPr>
              <a:lnSpc>
                <a:spcPct val="150000"/>
              </a:lnSpc>
              <a:spcAft>
                <a:spcPts val="6000"/>
              </a:spcAft>
            </a:pPr>
            <a:r>
              <a:rPr lang="zh-CN" altLang="zh-CN" sz="2000" dirty="0">
                <a:solidFill>
                  <a:schemeClr val="bg1">
                    <a:lumMod val="50000"/>
                  </a:schemeClr>
                </a:solidFill>
                <a:latin typeface="+mj-ea"/>
                <a:ea typeface="+mj-ea"/>
              </a:rPr>
              <a:t>顺序表的元素是连续存储的，若在特定位置插入、删除元素需要把它之后的元素全部后移或前移一个元素的位置，这样时间开销很大；单链表只需要改变它的前驱元素及插入或删除元素的指向即可。所以顺序表在随机位置插入、删除元素的平均时间复杂度是</a:t>
            </a:r>
            <a:r>
              <a:rPr lang="en-US" altLang="zh-CN" sz="2000" dirty="0">
                <a:solidFill>
                  <a:schemeClr val="bg1">
                    <a:lumMod val="50000"/>
                  </a:schemeClr>
                </a:solidFill>
                <a:latin typeface="+mj-ea"/>
                <a:ea typeface="+mj-ea"/>
              </a:rPr>
              <a:t>O</a:t>
            </a:r>
            <a:r>
              <a:rPr lang="zh-CN" altLang="zh-CN" sz="2000" dirty="0">
                <a:solidFill>
                  <a:schemeClr val="bg1">
                    <a:lumMod val="50000"/>
                  </a:schemeClr>
                </a:solidFill>
                <a:latin typeface="+mj-ea"/>
                <a:ea typeface="+mj-ea"/>
              </a:rPr>
              <a:t>（</a:t>
            </a:r>
            <a:r>
              <a:rPr lang="en-US" altLang="zh-CN" sz="2000" dirty="0">
                <a:solidFill>
                  <a:schemeClr val="bg1">
                    <a:lumMod val="50000"/>
                  </a:schemeClr>
                </a:solidFill>
                <a:latin typeface="+mj-ea"/>
                <a:ea typeface="+mj-ea"/>
              </a:rPr>
              <a:t>n</a:t>
            </a:r>
            <a:r>
              <a:rPr lang="zh-CN" altLang="zh-CN" sz="2000" dirty="0">
                <a:solidFill>
                  <a:schemeClr val="bg1">
                    <a:lumMod val="50000"/>
                  </a:schemeClr>
                </a:solidFill>
                <a:latin typeface="+mj-ea"/>
                <a:ea typeface="+mj-ea"/>
              </a:rPr>
              <a:t>），单链表在随机位置插入、删除元素的时间复杂度是</a:t>
            </a:r>
            <a:r>
              <a:rPr lang="en-US" altLang="zh-CN" sz="2000" dirty="0">
                <a:solidFill>
                  <a:schemeClr val="bg1">
                    <a:lumMod val="50000"/>
                  </a:schemeClr>
                </a:solidFill>
                <a:latin typeface="+mj-ea"/>
                <a:ea typeface="+mj-ea"/>
              </a:rPr>
              <a:t>O</a:t>
            </a:r>
            <a:r>
              <a:rPr lang="zh-CN" altLang="zh-CN" sz="2000" dirty="0">
                <a:solidFill>
                  <a:schemeClr val="bg1">
                    <a:lumMod val="50000"/>
                  </a:schemeClr>
                </a:solidFill>
                <a:latin typeface="+mj-ea"/>
                <a:ea typeface="+mj-ea"/>
              </a:rPr>
              <a:t>（</a:t>
            </a:r>
            <a:r>
              <a:rPr lang="en-US" altLang="zh-CN" sz="2000" dirty="0">
                <a:solidFill>
                  <a:schemeClr val="bg1">
                    <a:lumMod val="50000"/>
                  </a:schemeClr>
                </a:solidFill>
                <a:latin typeface="+mj-ea"/>
                <a:ea typeface="+mj-ea"/>
              </a:rPr>
              <a:t>1</a:t>
            </a:r>
            <a:r>
              <a:rPr lang="zh-CN" altLang="zh-CN" sz="2000" dirty="0">
                <a:solidFill>
                  <a:schemeClr val="bg1">
                    <a:lumMod val="50000"/>
                  </a:schemeClr>
                </a:solidFill>
                <a:latin typeface="+mj-ea"/>
                <a:ea typeface="+mj-ea"/>
              </a:rPr>
              <a:t>）。</a:t>
            </a:r>
          </a:p>
        </p:txBody>
      </p:sp>
    </p:spTree>
    <p:extLst>
      <p:ext uri="{BB962C8B-B14F-4D97-AF65-F5344CB8AC3E}">
        <p14:creationId xmlns:p14="http://schemas.microsoft.com/office/powerpoint/2010/main" val="10005394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a16="http://schemas.microsoft.com/office/drawing/2014/main" xmlns="" id="{95CA5390-EAD3-40A5-BF6F-C69AB99948CD}"/>
              </a:ext>
            </a:extLst>
          </p:cNvPr>
          <p:cNvSpPr txBox="1"/>
          <p:nvPr>
            <p:custDataLst>
              <p:tags r:id="rId1"/>
            </p:custDataLst>
          </p:nvPr>
        </p:nvSpPr>
        <p:spPr>
          <a:xfrm>
            <a:off x="361118" y="554189"/>
            <a:ext cx="2928687" cy="453457"/>
          </a:xfrm>
          <a:prstGeom prst="rect">
            <a:avLst/>
          </a:prstGeom>
          <a:noFill/>
        </p:spPr>
        <p:txBody>
          <a:bodyPr wrap="none" lIns="0" tIns="0" rIns="0" rtlCol="0">
            <a:spAutoFit/>
          </a:bodyPr>
          <a:lstStyle/>
          <a:p>
            <a:pPr algn="just">
              <a:lnSpc>
                <a:spcPct val="150000"/>
              </a:lnSpc>
              <a:spcAft>
                <a:spcPts val="600"/>
              </a:spcAft>
            </a:pPr>
            <a:r>
              <a:rPr lang="en-US" altLang="zh-CN" sz="2000" dirty="0">
                <a:latin typeface="+mj-ea"/>
                <a:ea typeface="+mj-ea"/>
              </a:rPr>
              <a:t>2.4</a:t>
            </a:r>
            <a:r>
              <a:rPr lang="zh-CN" altLang="zh-CN" sz="2000" dirty="0">
                <a:latin typeface="+mj-ea"/>
                <a:ea typeface="+mj-ea"/>
              </a:rPr>
              <a:t>线性表与单链表的比较</a:t>
            </a:r>
          </a:p>
        </p:txBody>
      </p:sp>
      <p:sp>
        <p:nvSpPr>
          <p:cNvPr id="3" name="文本框 2">
            <a:extLst>
              <a:ext uri="{FF2B5EF4-FFF2-40B4-BE49-F238E27FC236}">
                <a16:creationId xmlns:a16="http://schemas.microsoft.com/office/drawing/2014/main" xmlns="" id="{F46C8559-9A34-B158-1AEB-851BB04BB1CC}"/>
              </a:ext>
            </a:extLst>
          </p:cNvPr>
          <p:cNvSpPr txBox="1"/>
          <p:nvPr/>
        </p:nvSpPr>
        <p:spPr>
          <a:xfrm>
            <a:off x="619200" y="887314"/>
            <a:ext cx="8280000" cy="2807948"/>
          </a:xfrm>
          <a:prstGeom prst="rect">
            <a:avLst/>
          </a:prstGeom>
          <a:noFill/>
        </p:spPr>
        <p:txBody>
          <a:bodyPr wrap="square" rtlCol="0">
            <a:spAutoFit/>
          </a:bodyPr>
          <a:lstStyle/>
          <a:p>
            <a:pPr>
              <a:lnSpc>
                <a:spcPct val="150000"/>
              </a:lnSpc>
            </a:pPr>
            <a:r>
              <a:rPr lang="en-US" altLang="zh-CN" sz="2000" dirty="0">
                <a:solidFill>
                  <a:schemeClr val="bg1">
                    <a:lumMod val="50000"/>
                  </a:schemeClr>
                </a:solidFill>
                <a:latin typeface="+mj-ea"/>
                <a:ea typeface="+mj-ea"/>
              </a:rPr>
              <a:t>2.</a:t>
            </a:r>
            <a:r>
              <a:rPr lang="zh-CN" altLang="zh-CN" sz="2000" dirty="0">
                <a:solidFill>
                  <a:schemeClr val="bg1">
                    <a:lumMod val="50000"/>
                  </a:schemeClr>
                </a:solidFill>
                <a:latin typeface="+mj-ea"/>
                <a:ea typeface="+mj-ea"/>
              </a:rPr>
              <a:t>空间性能分析</a:t>
            </a:r>
          </a:p>
          <a:p>
            <a:pPr lvl="0">
              <a:lnSpc>
                <a:spcPct val="150000"/>
              </a:lnSpc>
              <a:buFont typeface="Wingdings" panose="05000000000000000000" pitchFamily="2" charset="2"/>
              <a:buChar char=""/>
            </a:pPr>
            <a:r>
              <a:rPr lang="zh-CN" altLang="zh-CN" sz="2000" dirty="0">
                <a:solidFill>
                  <a:schemeClr val="bg1">
                    <a:lumMod val="50000"/>
                  </a:schemeClr>
                </a:solidFill>
                <a:latin typeface="+mj-ea"/>
                <a:ea typeface="+mj-ea"/>
              </a:rPr>
              <a:t>空间的开辟：</a:t>
            </a:r>
          </a:p>
          <a:p>
            <a:pPr>
              <a:lnSpc>
                <a:spcPct val="150000"/>
              </a:lnSpc>
            </a:pPr>
            <a:r>
              <a:rPr lang="zh-CN" altLang="zh-CN" sz="2000" dirty="0">
                <a:solidFill>
                  <a:schemeClr val="bg1">
                    <a:lumMod val="50000"/>
                  </a:schemeClr>
                </a:solidFill>
                <a:latin typeface="+mj-ea"/>
                <a:ea typeface="+mj-ea"/>
              </a:rPr>
              <a:t>顺序表在初始化时会开辟连续的一段空间，然后在进行数据的相关操作，所以顺序表一般是固定空间大小的；而单链表则是一次只开辟一个结点的空间，用来存储当前要保存的数据及指向下一个结点或</a:t>
            </a:r>
            <a:r>
              <a:rPr lang="en-US" altLang="zh-CN" sz="2000" dirty="0">
                <a:solidFill>
                  <a:schemeClr val="bg1">
                    <a:lumMod val="50000"/>
                  </a:schemeClr>
                </a:solidFill>
                <a:latin typeface="+mj-ea"/>
                <a:ea typeface="+mj-ea"/>
              </a:rPr>
              <a:t>NULL</a:t>
            </a:r>
            <a:r>
              <a:rPr lang="zh-CN" altLang="zh-CN" sz="2000" dirty="0">
                <a:solidFill>
                  <a:schemeClr val="bg1">
                    <a:lumMod val="50000"/>
                  </a:schemeClr>
                </a:solidFill>
                <a:latin typeface="+mj-ea"/>
                <a:ea typeface="+mj-ea"/>
              </a:rPr>
              <a:t>的指针，所以单链表的空间大小是动态变化的。</a:t>
            </a:r>
          </a:p>
        </p:txBody>
      </p:sp>
    </p:spTree>
    <p:extLst>
      <p:ext uri="{BB962C8B-B14F-4D97-AF65-F5344CB8AC3E}">
        <p14:creationId xmlns:p14="http://schemas.microsoft.com/office/powerpoint/2010/main" val="12611969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a16="http://schemas.microsoft.com/office/drawing/2014/main" xmlns="" id="{95CA5390-EAD3-40A5-BF6F-C69AB99948CD}"/>
              </a:ext>
            </a:extLst>
          </p:cNvPr>
          <p:cNvSpPr txBox="1"/>
          <p:nvPr>
            <p:custDataLst>
              <p:tags r:id="rId1"/>
            </p:custDataLst>
          </p:nvPr>
        </p:nvSpPr>
        <p:spPr>
          <a:xfrm>
            <a:off x="361118" y="554189"/>
            <a:ext cx="2928687" cy="453457"/>
          </a:xfrm>
          <a:prstGeom prst="rect">
            <a:avLst/>
          </a:prstGeom>
          <a:noFill/>
        </p:spPr>
        <p:txBody>
          <a:bodyPr wrap="none" lIns="0" tIns="0" rIns="0" rtlCol="0">
            <a:spAutoFit/>
          </a:bodyPr>
          <a:lstStyle/>
          <a:p>
            <a:pPr algn="just">
              <a:lnSpc>
                <a:spcPct val="150000"/>
              </a:lnSpc>
              <a:spcAft>
                <a:spcPts val="600"/>
              </a:spcAft>
            </a:pPr>
            <a:r>
              <a:rPr lang="en-US" altLang="zh-CN" sz="2000" dirty="0">
                <a:latin typeface="+mj-ea"/>
                <a:ea typeface="+mj-ea"/>
              </a:rPr>
              <a:t>2.4</a:t>
            </a:r>
            <a:r>
              <a:rPr lang="zh-CN" altLang="zh-CN" sz="2000" dirty="0">
                <a:latin typeface="+mj-ea"/>
                <a:ea typeface="+mj-ea"/>
              </a:rPr>
              <a:t>线性表与单链表的比较</a:t>
            </a:r>
          </a:p>
        </p:txBody>
      </p:sp>
      <p:sp>
        <p:nvSpPr>
          <p:cNvPr id="3" name="文本框 2">
            <a:extLst>
              <a:ext uri="{FF2B5EF4-FFF2-40B4-BE49-F238E27FC236}">
                <a16:creationId xmlns:a16="http://schemas.microsoft.com/office/drawing/2014/main" xmlns="" id="{F46C8559-9A34-B158-1AEB-851BB04BB1CC}"/>
              </a:ext>
            </a:extLst>
          </p:cNvPr>
          <p:cNvSpPr txBox="1"/>
          <p:nvPr/>
        </p:nvSpPr>
        <p:spPr>
          <a:xfrm>
            <a:off x="619200" y="887314"/>
            <a:ext cx="8280000" cy="3808222"/>
          </a:xfrm>
          <a:prstGeom prst="rect">
            <a:avLst/>
          </a:prstGeom>
          <a:noFill/>
        </p:spPr>
        <p:txBody>
          <a:bodyPr wrap="square" rtlCol="0">
            <a:spAutoFit/>
          </a:bodyPr>
          <a:lstStyle/>
          <a:p>
            <a:pPr>
              <a:lnSpc>
                <a:spcPct val="150000"/>
              </a:lnSpc>
            </a:pPr>
            <a:r>
              <a:rPr lang="en-US" altLang="zh-CN" sz="2000" dirty="0">
                <a:solidFill>
                  <a:schemeClr val="bg1">
                    <a:lumMod val="50000"/>
                  </a:schemeClr>
                </a:solidFill>
                <a:latin typeface="+mj-ea"/>
                <a:ea typeface="+mj-ea"/>
              </a:rPr>
              <a:t>2.</a:t>
            </a:r>
            <a:r>
              <a:rPr lang="zh-CN" altLang="zh-CN" sz="2000" dirty="0">
                <a:solidFill>
                  <a:schemeClr val="bg1">
                    <a:lumMod val="50000"/>
                  </a:schemeClr>
                </a:solidFill>
                <a:latin typeface="+mj-ea"/>
                <a:ea typeface="+mj-ea"/>
              </a:rPr>
              <a:t>空间性能分析</a:t>
            </a:r>
          </a:p>
          <a:p>
            <a:pPr lvl="0">
              <a:lnSpc>
                <a:spcPct val="150000"/>
              </a:lnSpc>
              <a:buFont typeface="Wingdings" panose="05000000000000000000" pitchFamily="2" charset="2"/>
              <a:buChar char=""/>
            </a:pPr>
            <a:r>
              <a:rPr lang="zh-CN" altLang="zh-CN" sz="2000" dirty="0">
                <a:solidFill>
                  <a:schemeClr val="bg1">
                    <a:lumMod val="50000"/>
                  </a:schemeClr>
                </a:solidFill>
                <a:latin typeface="+mj-ea"/>
                <a:ea typeface="+mj-ea"/>
              </a:rPr>
              <a:t>空间的使用：</a:t>
            </a:r>
          </a:p>
          <a:p>
            <a:pPr>
              <a:lnSpc>
                <a:spcPct val="150000"/>
              </a:lnSpc>
            </a:pPr>
            <a:r>
              <a:rPr lang="zh-CN" altLang="zh-CN" sz="2000" dirty="0">
                <a:solidFill>
                  <a:schemeClr val="bg1">
                    <a:lumMod val="50000"/>
                  </a:schemeClr>
                </a:solidFill>
                <a:latin typeface="+mj-ea"/>
                <a:ea typeface="+mj-ea"/>
              </a:rPr>
              <a:t>如果不知道要存储的数据量时，用顺序表来开辟的空间如果太大，就会造成一定程度上的浪费，而用单链表实现时，每存储一个数据时，才开辟一个空间；如果知道存储的数据的数量时，用顺序表来开辟对应的空间大小，来存储数据，因为顺序表中每个元素的存储密度为</a:t>
            </a:r>
            <a:r>
              <a:rPr lang="en-US" altLang="zh-CN" sz="2000" dirty="0">
                <a:solidFill>
                  <a:schemeClr val="bg1">
                    <a:lumMod val="50000"/>
                  </a:schemeClr>
                </a:solidFill>
                <a:latin typeface="+mj-ea"/>
                <a:ea typeface="+mj-ea"/>
              </a:rPr>
              <a:t>1</a:t>
            </a:r>
            <a:r>
              <a:rPr lang="zh-CN" altLang="zh-CN" sz="2000" dirty="0">
                <a:solidFill>
                  <a:schemeClr val="bg1">
                    <a:lumMod val="50000"/>
                  </a:schemeClr>
                </a:solidFill>
                <a:latin typeface="+mj-ea"/>
                <a:ea typeface="+mj-ea"/>
              </a:rPr>
              <a:t>，就完全不会有浪费的空间，而用单链表，因为每个结点都会有非数据项的指针，那么就会造成空间的浪费。</a:t>
            </a:r>
          </a:p>
        </p:txBody>
      </p:sp>
    </p:spTree>
    <p:extLst>
      <p:ext uri="{BB962C8B-B14F-4D97-AF65-F5344CB8AC3E}">
        <p14:creationId xmlns:p14="http://schemas.microsoft.com/office/powerpoint/2010/main" val="3010539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a16="http://schemas.microsoft.com/office/drawing/2014/main" xmlns="" id="{95CA5390-EAD3-40A5-BF6F-C69AB99948CD}"/>
              </a:ext>
            </a:extLst>
          </p:cNvPr>
          <p:cNvSpPr txBox="1"/>
          <p:nvPr>
            <p:custDataLst>
              <p:tags r:id="rId1"/>
            </p:custDataLst>
          </p:nvPr>
        </p:nvSpPr>
        <p:spPr>
          <a:xfrm>
            <a:off x="619200" y="526522"/>
            <a:ext cx="1389804" cy="453457"/>
          </a:xfrm>
          <a:prstGeom prst="rect">
            <a:avLst/>
          </a:prstGeom>
          <a:noFill/>
        </p:spPr>
        <p:txBody>
          <a:bodyPr wrap="none" lIns="0" tIns="0" rIns="0" rtlCol="0">
            <a:spAutoFit/>
          </a:bodyPr>
          <a:lstStyle/>
          <a:p>
            <a:pPr algn="just">
              <a:lnSpc>
                <a:spcPct val="150000"/>
              </a:lnSpc>
              <a:spcAft>
                <a:spcPts val="600"/>
              </a:spcAft>
            </a:pPr>
            <a:r>
              <a:rPr lang="en-US" altLang="zh-CN" sz="2000" dirty="0">
                <a:latin typeface="+mj-ea"/>
                <a:ea typeface="+mj-ea"/>
              </a:rPr>
              <a:t>2.5</a:t>
            </a:r>
            <a:r>
              <a:rPr lang="zh-CN" altLang="zh-CN" sz="2000" dirty="0">
                <a:latin typeface="+mj-ea"/>
                <a:ea typeface="+mj-ea"/>
              </a:rPr>
              <a:t>单元实训</a:t>
            </a:r>
          </a:p>
        </p:txBody>
      </p:sp>
      <p:sp>
        <p:nvSpPr>
          <p:cNvPr id="3" name="文本框 2">
            <a:extLst>
              <a:ext uri="{FF2B5EF4-FFF2-40B4-BE49-F238E27FC236}">
                <a16:creationId xmlns:a16="http://schemas.microsoft.com/office/drawing/2014/main" xmlns="" id="{91C736F7-CE55-65B6-32E6-71ADBF754A4C}"/>
              </a:ext>
            </a:extLst>
          </p:cNvPr>
          <p:cNvSpPr txBox="1"/>
          <p:nvPr/>
        </p:nvSpPr>
        <p:spPr>
          <a:xfrm>
            <a:off x="619200" y="880114"/>
            <a:ext cx="7984800" cy="2807948"/>
          </a:xfrm>
          <a:prstGeom prst="rect">
            <a:avLst/>
          </a:prstGeom>
          <a:noFill/>
        </p:spPr>
        <p:txBody>
          <a:bodyPr wrap="square" rtlCol="0">
            <a:spAutoFit/>
          </a:bodyPr>
          <a:lstStyle/>
          <a:p>
            <a:pPr>
              <a:lnSpc>
                <a:spcPct val="150000"/>
              </a:lnSpc>
            </a:pPr>
            <a:r>
              <a:rPr lang="zh-CN" altLang="zh-CN" sz="2000" dirty="0">
                <a:solidFill>
                  <a:schemeClr val="bg1">
                    <a:lumMod val="50000"/>
                  </a:schemeClr>
                </a:solidFill>
                <a:latin typeface="+mj-ea"/>
                <a:ea typeface="+mj-ea"/>
              </a:rPr>
              <a:t>【应用案例</a:t>
            </a:r>
            <a:r>
              <a:rPr lang="en-US" altLang="zh-CN" sz="2000" dirty="0">
                <a:solidFill>
                  <a:schemeClr val="bg1">
                    <a:lumMod val="50000"/>
                  </a:schemeClr>
                </a:solidFill>
                <a:latin typeface="+mj-ea"/>
                <a:ea typeface="+mj-ea"/>
              </a:rPr>
              <a:t>1</a:t>
            </a:r>
            <a:r>
              <a:rPr lang="zh-CN" altLang="zh-CN" sz="2000" dirty="0">
                <a:solidFill>
                  <a:schemeClr val="bg1">
                    <a:lumMod val="50000"/>
                  </a:schemeClr>
                </a:solidFill>
                <a:latin typeface="+mj-ea"/>
                <a:ea typeface="+mj-ea"/>
              </a:rPr>
              <a:t>】</a:t>
            </a:r>
          </a:p>
          <a:p>
            <a:pPr>
              <a:lnSpc>
                <a:spcPct val="150000"/>
              </a:lnSpc>
            </a:pPr>
            <a:r>
              <a:rPr lang="zh-CN" altLang="zh-CN" sz="2000" dirty="0">
                <a:solidFill>
                  <a:schemeClr val="bg1">
                    <a:lumMod val="50000"/>
                  </a:schemeClr>
                </a:solidFill>
                <a:latin typeface="+mj-ea"/>
                <a:ea typeface="+mj-ea"/>
              </a:rPr>
              <a:t>线性表的应用：利用线性表的知识点，设计一个简单的学生信息管理系统，完成基本的增删改查的操作。</a:t>
            </a:r>
          </a:p>
          <a:p>
            <a:pPr>
              <a:lnSpc>
                <a:spcPct val="150000"/>
              </a:lnSpc>
            </a:pPr>
            <a:r>
              <a:rPr lang="zh-CN" altLang="zh-CN" sz="2000" dirty="0">
                <a:solidFill>
                  <a:schemeClr val="bg1">
                    <a:lumMod val="50000"/>
                  </a:schemeClr>
                </a:solidFill>
                <a:latin typeface="+mj-ea"/>
                <a:ea typeface="+mj-ea"/>
              </a:rPr>
              <a:t>案例分析：要求使用线性表，一般情况下会使用</a:t>
            </a:r>
            <a:r>
              <a:rPr lang="en-US" altLang="zh-CN" sz="2000" dirty="0">
                <a:solidFill>
                  <a:schemeClr val="bg1">
                    <a:lumMod val="50000"/>
                  </a:schemeClr>
                </a:solidFill>
                <a:latin typeface="+mj-ea"/>
                <a:ea typeface="+mj-ea"/>
              </a:rPr>
              <a:t>C</a:t>
            </a:r>
            <a:r>
              <a:rPr lang="zh-CN" altLang="zh-CN" sz="2000" dirty="0">
                <a:solidFill>
                  <a:schemeClr val="bg1">
                    <a:lumMod val="50000"/>
                  </a:schemeClr>
                </a:solidFill>
                <a:latin typeface="+mj-ea"/>
                <a:ea typeface="+mj-ea"/>
              </a:rPr>
              <a:t>语言中的数组来完成。假定学生人数固定，那么学生对象就是定义的一维数组，在数组的基础上完成一系列的基本操作。</a:t>
            </a:r>
          </a:p>
        </p:txBody>
      </p:sp>
    </p:spTree>
    <p:extLst>
      <p:ext uri="{BB962C8B-B14F-4D97-AF65-F5344CB8AC3E}">
        <p14:creationId xmlns:p14="http://schemas.microsoft.com/office/powerpoint/2010/main" val="19766212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a16="http://schemas.microsoft.com/office/drawing/2014/main" xmlns="" id="{95CA5390-EAD3-40A5-BF6F-C69AB99948CD}"/>
              </a:ext>
            </a:extLst>
          </p:cNvPr>
          <p:cNvSpPr txBox="1"/>
          <p:nvPr>
            <p:custDataLst>
              <p:tags r:id="rId1"/>
            </p:custDataLst>
          </p:nvPr>
        </p:nvSpPr>
        <p:spPr>
          <a:xfrm>
            <a:off x="619200" y="526522"/>
            <a:ext cx="1389804" cy="453457"/>
          </a:xfrm>
          <a:prstGeom prst="rect">
            <a:avLst/>
          </a:prstGeom>
          <a:noFill/>
        </p:spPr>
        <p:txBody>
          <a:bodyPr wrap="none" lIns="0" tIns="0" rIns="0" rtlCol="0">
            <a:spAutoFit/>
          </a:bodyPr>
          <a:lstStyle/>
          <a:p>
            <a:pPr algn="just">
              <a:lnSpc>
                <a:spcPct val="150000"/>
              </a:lnSpc>
              <a:spcAft>
                <a:spcPts val="600"/>
              </a:spcAft>
            </a:pPr>
            <a:r>
              <a:rPr lang="en-US" altLang="zh-CN" sz="2000" dirty="0">
                <a:latin typeface="+mj-ea"/>
                <a:ea typeface="+mj-ea"/>
              </a:rPr>
              <a:t>2.5</a:t>
            </a:r>
            <a:r>
              <a:rPr lang="zh-CN" altLang="zh-CN" sz="2000" dirty="0">
                <a:latin typeface="+mj-ea"/>
                <a:ea typeface="+mj-ea"/>
              </a:rPr>
              <a:t>单元实训</a:t>
            </a:r>
          </a:p>
        </p:txBody>
      </p:sp>
      <p:sp>
        <p:nvSpPr>
          <p:cNvPr id="3" name="文本框 2">
            <a:extLst>
              <a:ext uri="{FF2B5EF4-FFF2-40B4-BE49-F238E27FC236}">
                <a16:creationId xmlns:a16="http://schemas.microsoft.com/office/drawing/2014/main" xmlns="" id="{91C736F7-CE55-65B6-32E6-71ADBF754A4C}"/>
              </a:ext>
            </a:extLst>
          </p:cNvPr>
          <p:cNvSpPr txBox="1"/>
          <p:nvPr/>
        </p:nvSpPr>
        <p:spPr>
          <a:xfrm>
            <a:off x="619200" y="880114"/>
            <a:ext cx="7984800" cy="2500172"/>
          </a:xfrm>
          <a:prstGeom prst="rect">
            <a:avLst/>
          </a:prstGeom>
          <a:noFill/>
        </p:spPr>
        <p:txBody>
          <a:bodyPr wrap="square" rtlCol="0">
            <a:spAutoFit/>
          </a:bodyPr>
          <a:lstStyle/>
          <a:p>
            <a:pPr algn="just">
              <a:lnSpc>
                <a:spcPct val="150000"/>
              </a:lnSpc>
              <a:spcAft>
                <a:spcPts val="600"/>
              </a:spcAft>
            </a:pPr>
            <a:r>
              <a:rPr lang="zh-CN" altLang="zh-CN" sz="2000" dirty="0">
                <a:solidFill>
                  <a:schemeClr val="bg1">
                    <a:lumMod val="50000"/>
                  </a:schemeClr>
                </a:solidFill>
                <a:latin typeface="+mj-ea"/>
                <a:ea typeface="+mj-ea"/>
              </a:rPr>
              <a:t>【应用案例</a:t>
            </a:r>
            <a:r>
              <a:rPr lang="en-US" altLang="zh-CN" sz="2000" dirty="0">
                <a:solidFill>
                  <a:schemeClr val="bg1">
                    <a:lumMod val="50000"/>
                  </a:schemeClr>
                </a:solidFill>
                <a:latin typeface="+mj-ea"/>
                <a:ea typeface="+mj-ea"/>
              </a:rPr>
              <a:t>2</a:t>
            </a:r>
            <a:r>
              <a:rPr lang="zh-CN" altLang="zh-CN" sz="2000" dirty="0">
                <a:solidFill>
                  <a:schemeClr val="bg1">
                    <a:lumMod val="50000"/>
                  </a:schemeClr>
                </a:solidFill>
                <a:latin typeface="+mj-ea"/>
                <a:ea typeface="+mj-ea"/>
              </a:rPr>
              <a:t>】单链表的应用</a:t>
            </a:r>
          </a:p>
          <a:p>
            <a:pPr algn="just">
              <a:lnSpc>
                <a:spcPct val="150000"/>
              </a:lnSpc>
              <a:spcAft>
                <a:spcPts val="600"/>
              </a:spcAft>
            </a:pPr>
            <a:r>
              <a:rPr lang="zh-CN" altLang="zh-CN" sz="2000" dirty="0">
                <a:solidFill>
                  <a:schemeClr val="bg1">
                    <a:lumMod val="50000"/>
                  </a:schemeClr>
                </a:solidFill>
                <a:latin typeface="+mj-ea"/>
                <a:ea typeface="+mj-ea"/>
              </a:rPr>
              <a:t>利用单链表结构实现两个一元多项式的求和操作。</a:t>
            </a:r>
          </a:p>
          <a:p>
            <a:pPr algn="just">
              <a:lnSpc>
                <a:spcPct val="150000"/>
              </a:lnSpc>
              <a:spcAft>
                <a:spcPts val="600"/>
              </a:spcAft>
            </a:pPr>
            <a:r>
              <a:rPr lang="zh-CN" altLang="zh-CN" sz="2000" dirty="0">
                <a:solidFill>
                  <a:schemeClr val="bg1">
                    <a:lumMod val="50000"/>
                  </a:schemeClr>
                </a:solidFill>
                <a:latin typeface="+mj-ea"/>
                <a:ea typeface="+mj-ea"/>
              </a:rPr>
              <a:t>案例分析：一元多项式的求和实质上就是合并同类项的过程，题目要求使用单链表来实现，那么可以将每一项（系数和指数）看成是单链表的一个结点，对每个结点进行求和运算即可。</a:t>
            </a:r>
          </a:p>
        </p:txBody>
      </p:sp>
    </p:spTree>
    <p:extLst>
      <p:ext uri="{BB962C8B-B14F-4D97-AF65-F5344CB8AC3E}">
        <p14:creationId xmlns:p14="http://schemas.microsoft.com/office/powerpoint/2010/main" val="17175471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a16="http://schemas.microsoft.com/office/drawing/2014/main" xmlns="" id="{95CA5390-EAD3-40A5-BF6F-C69AB99948CD}"/>
              </a:ext>
            </a:extLst>
          </p:cNvPr>
          <p:cNvSpPr txBox="1"/>
          <p:nvPr>
            <p:custDataLst>
              <p:tags r:id="rId1"/>
            </p:custDataLst>
          </p:nvPr>
        </p:nvSpPr>
        <p:spPr>
          <a:xfrm>
            <a:off x="590158" y="554189"/>
            <a:ext cx="1389804" cy="353943"/>
          </a:xfrm>
          <a:prstGeom prst="rect">
            <a:avLst/>
          </a:prstGeom>
          <a:noFill/>
        </p:spPr>
        <p:txBody>
          <a:bodyPr wrap="none" lIns="0" tIns="0" rIns="0" rtlCol="0">
            <a:spAutoFit/>
          </a:bodyPr>
          <a:lstStyle/>
          <a:p>
            <a:r>
              <a:rPr lang="en-US" altLang="zh-CN" sz="2000" dirty="0">
                <a:solidFill>
                  <a:prstClr val="black"/>
                </a:solidFill>
                <a:latin typeface="+mj-ea"/>
                <a:ea typeface="+mj-ea"/>
              </a:rPr>
              <a:t>2.6</a:t>
            </a:r>
            <a:r>
              <a:rPr lang="zh-CN" altLang="en-US" sz="2000" dirty="0">
                <a:solidFill>
                  <a:prstClr val="black"/>
                </a:solidFill>
                <a:latin typeface="+mj-ea"/>
                <a:ea typeface="+mj-ea"/>
              </a:rPr>
              <a:t>课后练习</a:t>
            </a:r>
            <a:endParaRPr lang="zh-CN" altLang="zh-CN" sz="2000" dirty="0">
              <a:solidFill>
                <a:prstClr val="black"/>
              </a:solidFill>
              <a:latin typeface="+mj-ea"/>
              <a:ea typeface="+mj-ea"/>
            </a:endParaRPr>
          </a:p>
        </p:txBody>
      </p:sp>
      <p:sp>
        <p:nvSpPr>
          <p:cNvPr id="2" name="矩形 1"/>
          <p:cNvSpPr/>
          <p:nvPr/>
        </p:nvSpPr>
        <p:spPr>
          <a:xfrm>
            <a:off x="914008" y="908132"/>
            <a:ext cx="6877442" cy="3782895"/>
          </a:xfrm>
          <a:prstGeom prst="rect">
            <a:avLst/>
          </a:prstGeom>
        </p:spPr>
        <p:txBody>
          <a:bodyPr wrap="square">
            <a:spAutoFit/>
          </a:bodyPr>
          <a:lstStyle/>
          <a:p>
            <a:pPr>
              <a:lnSpc>
                <a:spcPct val="150000"/>
              </a:lnSpc>
            </a:pPr>
            <a:r>
              <a:rPr lang="zh-CN" altLang="zh-CN" sz="1800" dirty="0">
                <a:latin typeface="+mj-ea"/>
                <a:ea typeface="+mj-ea"/>
              </a:rPr>
              <a:t>一、判断题</a:t>
            </a:r>
          </a:p>
          <a:p>
            <a:pPr>
              <a:lnSpc>
                <a:spcPct val="150000"/>
              </a:lnSpc>
            </a:pPr>
            <a:r>
              <a:rPr lang="en-US" altLang="zh-CN" sz="1800" dirty="0">
                <a:latin typeface="+mj-ea"/>
                <a:ea typeface="+mj-ea"/>
              </a:rPr>
              <a:t>1.</a:t>
            </a:r>
            <a:r>
              <a:rPr lang="zh-CN" altLang="zh-CN" sz="1800" dirty="0">
                <a:latin typeface="+mj-ea"/>
                <a:ea typeface="+mj-ea"/>
              </a:rPr>
              <a:t>线性表的逻辑顺序与存储顺序总是一致的。</a:t>
            </a:r>
          </a:p>
          <a:p>
            <a:pPr>
              <a:lnSpc>
                <a:spcPct val="150000"/>
              </a:lnSpc>
            </a:pPr>
            <a:r>
              <a:rPr lang="en-US" altLang="zh-CN" sz="1800" dirty="0">
                <a:latin typeface="+mj-ea"/>
                <a:ea typeface="+mj-ea"/>
              </a:rPr>
              <a:t>2.</a:t>
            </a:r>
            <a:r>
              <a:rPr lang="zh-CN" altLang="zh-CN" sz="1800" dirty="0">
                <a:latin typeface="+mj-ea"/>
                <a:ea typeface="+mj-ea"/>
              </a:rPr>
              <a:t>顺序存储的线性表可以按序号随机存取。</a:t>
            </a:r>
          </a:p>
          <a:p>
            <a:pPr>
              <a:lnSpc>
                <a:spcPct val="150000"/>
              </a:lnSpc>
            </a:pPr>
            <a:r>
              <a:rPr lang="en-US" altLang="zh-CN" sz="1800" dirty="0">
                <a:latin typeface="+mj-ea"/>
                <a:ea typeface="+mj-ea"/>
              </a:rPr>
              <a:t>3.</a:t>
            </a:r>
            <a:r>
              <a:rPr lang="zh-CN" altLang="zh-CN" sz="1800" dirty="0">
                <a:latin typeface="+mj-ea"/>
                <a:ea typeface="+mj-ea"/>
              </a:rPr>
              <a:t>顺序表的插入和删除一个数据元素，每次操作平均只有近一半的元素需要移动。</a:t>
            </a:r>
          </a:p>
          <a:p>
            <a:pPr>
              <a:lnSpc>
                <a:spcPct val="150000"/>
              </a:lnSpc>
            </a:pPr>
            <a:r>
              <a:rPr lang="en-US" altLang="zh-CN" sz="1800" dirty="0">
                <a:latin typeface="+mj-ea"/>
                <a:ea typeface="+mj-ea"/>
              </a:rPr>
              <a:t>4.</a:t>
            </a:r>
            <a:r>
              <a:rPr lang="zh-CN" altLang="zh-CN" sz="1800" dirty="0">
                <a:latin typeface="+mj-ea"/>
                <a:ea typeface="+mj-ea"/>
              </a:rPr>
              <a:t>线性表中的元素可以是各种各样的，但同一线性表中的数据元素具有相同的特性，因此是属于同一数据对象。</a:t>
            </a:r>
          </a:p>
          <a:p>
            <a:pPr>
              <a:lnSpc>
                <a:spcPct val="150000"/>
              </a:lnSpc>
            </a:pPr>
            <a:r>
              <a:rPr lang="en-US" altLang="zh-CN" sz="1800" dirty="0">
                <a:latin typeface="+mj-ea"/>
                <a:ea typeface="+mj-ea"/>
              </a:rPr>
              <a:t>5.</a:t>
            </a:r>
            <a:r>
              <a:rPr lang="zh-CN" altLang="zh-CN" sz="1800" dirty="0">
                <a:latin typeface="+mj-ea"/>
                <a:ea typeface="+mj-ea"/>
              </a:rPr>
              <a:t>在线性表的顺序存储结构中，逻辑上相邻的两个元素在物理位置上并不一定紧邻。</a:t>
            </a:r>
          </a:p>
        </p:txBody>
      </p:sp>
    </p:spTree>
    <p:extLst>
      <p:ext uri="{BB962C8B-B14F-4D97-AF65-F5344CB8AC3E}">
        <p14:creationId xmlns:p14="http://schemas.microsoft.com/office/powerpoint/2010/main" val="42862193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14008" y="690993"/>
            <a:ext cx="6877442" cy="3782895"/>
          </a:xfrm>
          <a:prstGeom prst="rect">
            <a:avLst/>
          </a:prstGeom>
        </p:spPr>
        <p:txBody>
          <a:bodyPr wrap="square">
            <a:spAutoFit/>
          </a:bodyPr>
          <a:lstStyle/>
          <a:p>
            <a:pPr>
              <a:lnSpc>
                <a:spcPct val="150000"/>
              </a:lnSpc>
            </a:pPr>
            <a:r>
              <a:rPr lang="en-US" altLang="zh-CN" sz="1800" dirty="0">
                <a:latin typeface="+mj-ea"/>
                <a:ea typeface="+mj-ea"/>
              </a:rPr>
              <a:t>6.</a:t>
            </a:r>
            <a:r>
              <a:rPr lang="zh-CN" altLang="zh-CN" sz="1800" dirty="0">
                <a:latin typeface="+mj-ea"/>
                <a:ea typeface="+mj-ea"/>
              </a:rPr>
              <a:t>在线性表的链式存储结构中，逻辑上相邻的元素在物理位置上不一</a:t>
            </a:r>
            <a:r>
              <a:rPr lang="en-US" altLang="zh-CN" sz="1800" dirty="0">
                <a:latin typeface="+mj-ea"/>
                <a:ea typeface="+mj-ea"/>
              </a:rPr>
              <a:t>-</a:t>
            </a:r>
            <a:r>
              <a:rPr lang="zh-CN" altLang="zh-CN" sz="1800" dirty="0">
                <a:latin typeface="+mj-ea"/>
                <a:ea typeface="+mj-ea"/>
              </a:rPr>
              <a:t>定相邻。</a:t>
            </a:r>
          </a:p>
          <a:p>
            <a:pPr>
              <a:lnSpc>
                <a:spcPct val="150000"/>
              </a:lnSpc>
            </a:pPr>
            <a:r>
              <a:rPr lang="en-US" altLang="zh-CN" sz="1800" dirty="0">
                <a:latin typeface="+mj-ea"/>
                <a:ea typeface="+mj-ea"/>
              </a:rPr>
              <a:t>7.</a:t>
            </a:r>
            <a:r>
              <a:rPr lang="zh-CN" altLang="zh-CN" sz="1800" dirty="0">
                <a:latin typeface="+mj-ea"/>
                <a:ea typeface="+mj-ea"/>
              </a:rPr>
              <a:t>线性表的链式存储结构优于顺序存储结构。</a:t>
            </a:r>
          </a:p>
          <a:p>
            <a:pPr>
              <a:lnSpc>
                <a:spcPct val="150000"/>
              </a:lnSpc>
            </a:pPr>
            <a:r>
              <a:rPr lang="en-US" altLang="zh-CN" sz="1800" dirty="0">
                <a:latin typeface="+mj-ea"/>
                <a:ea typeface="+mj-ea"/>
              </a:rPr>
              <a:t>8.</a:t>
            </a:r>
            <a:r>
              <a:rPr lang="zh-CN" altLang="zh-CN" sz="1800" dirty="0">
                <a:latin typeface="+mj-ea"/>
                <a:ea typeface="+mj-ea"/>
              </a:rPr>
              <a:t>在线性表的顺序存储结构中，插入和删除时，移动元素的个数与该元素的位置有关。</a:t>
            </a:r>
          </a:p>
          <a:p>
            <a:pPr>
              <a:lnSpc>
                <a:spcPct val="150000"/>
              </a:lnSpc>
            </a:pPr>
            <a:r>
              <a:rPr lang="en-US" altLang="zh-CN" sz="1800" dirty="0">
                <a:latin typeface="+mj-ea"/>
                <a:ea typeface="+mj-ea"/>
              </a:rPr>
              <a:t>9.</a:t>
            </a:r>
            <a:r>
              <a:rPr lang="zh-CN" altLang="zh-CN" sz="1800" dirty="0">
                <a:latin typeface="+mj-ea"/>
                <a:ea typeface="+mj-ea"/>
              </a:rPr>
              <a:t>线性表的链式存储结构是用一组任意的存储单元来存储线性表中数据元素的。</a:t>
            </a:r>
          </a:p>
          <a:p>
            <a:pPr>
              <a:lnSpc>
                <a:spcPct val="150000"/>
              </a:lnSpc>
            </a:pPr>
            <a:r>
              <a:rPr lang="en-US" altLang="zh-CN" sz="1800" dirty="0">
                <a:latin typeface="+mj-ea"/>
                <a:ea typeface="+mj-ea"/>
              </a:rPr>
              <a:t>10.</a:t>
            </a:r>
            <a:r>
              <a:rPr lang="zh-CN" altLang="zh-CN" sz="1800" dirty="0">
                <a:latin typeface="+mj-ea"/>
                <a:ea typeface="+mj-ea"/>
              </a:rPr>
              <a:t>在单链表中，要取得某个元素，只要知道该元素的指针即可，因此，单链表是随机存取的存储结构。</a:t>
            </a:r>
          </a:p>
        </p:txBody>
      </p:sp>
    </p:spTree>
    <p:extLst>
      <p:ext uri="{BB962C8B-B14F-4D97-AF65-F5344CB8AC3E}">
        <p14:creationId xmlns:p14="http://schemas.microsoft.com/office/powerpoint/2010/main" val="42178106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14008" y="780799"/>
            <a:ext cx="6877442" cy="2951898"/>
          </a:xfrm>
          <a:prstGeom prst="rect">
            <a:avLst/>
          </a:prstGeom>
        </p:spPr>
        <p:txBody>
          <a:bodyPr wrap="square">
            <a:spAutoFit/>
          </a:bodyPr>
          <a:lstStyle/>
          <a:p>
            <a:pPr>
              <a:lnSpc>
                <a:spcPct val="150000"/>
              </a:lnSpc>
            </a:pPr>
            <a:r>
              <a:rPr lang="zh-CN" altLang="zh-CN" sz="1800" dirty="0">
                <a:latin typeface="+mj-ea"/>
                <a:ea typeface="+mj-ea"/>
              </a:rPr>
              <a:t>二、单选题</a:t>
            </a:r>
          </a:p>
          <a:p>
            <a:pPr>
              <a:lnSpc>
                <a:spcPct val="150000"/>
              </a:lnSpc>
            </a:pPr>
            <a:r>
              <a:rPr lang="en-US" altLang="zh-CN" sz="1800" dirty="0">
                <a:latin typeface="+mj-ea"/>
                <a:ea typeface="+mj-ea"/>
              </a:rPr>
              <a:t>1.</a:t>
            </a:r>
            <a:r>
              <a:rPr lang="zh-CN" altLang="zh-CN" sz="1800" dirty="0">
                <a:latin typeface="+mj-ea"/>
                <a:ea typeface="+mj-ea"/>
              </a:rPr>
              <a:t>如果线性表最常用的操作是读取第</a:t>
            </a:r>
            <a:r>
              <a:rPr lang="en-US" altLang="zh-CN" sz="1800" dirty="0" err="1">
                <a:latin typeface="+mj-ea"/>
                <a:ea typeface="+mj-ea"/>
              </a:rPr>
              <a:t>i</a:t>
            </a:r>
            <a:r>
              <a:rPr lang="zh-CN" altLang="zh-CN" sz="1800" dirty="0">
                <a:latin typeface="+mj-ea"/>
                <a:ea typeface="+mj-ea"/>
              </a:rPr>
              <a:t>个元素的值，则采用</a:t>
            </a:r>
            <a:r>
              <a:rPr lang="en-US" altLang="zh-CN" sz="1800" dirty="0">
                <a:latin typeface="+mj-ea"/>
                <a:ea typeface="+mj-ea"/>
              </a:rPr>
              <a:t>_____</a:t>
            </a:r>
            <a:r>
              <a:rPr lang="zh-CN" altLang="zh-CN" sz="1800" dirty="0">
                <a:latin typeface="+mj-ea"/>
                <a:ea typeface="+mj-ea"/>
              </a:rPr>
              <a:t>存储方式最节省时间。</a:t>
            </a:r>
          </a:p>
          <a:p>
            <a:pPr>
              <a:lnSpc>
                <a:spcPct val="150000"/>
              </a:lnSpc>
            </a:pPr>
            <a:r>
              <a:rPr lang="en-US" altLang="zh-CN" sz="1800" dirty="0">
                <a:latin typeface="+mj-ea"/>
                <a:ea typeface="+mj-ea"/>
              </a:rPr>
              <a:t>A.</a:t>
            </a:r>
            <a:r>
              <a:rPr lang="zh-CN" altLang="zh-CN" sz="1800" dirty="0">
                <a:latin typeface="+mj-ea"/>
                <a:ea typeface="+mj-ea"/>
              </a:rPr>
              <a:t>顺序表</a:t>
            </a:r>
          </a:p>
          <a:p>
            <a:pPr>
              <a:lnSpc>
                <a:spcPct val="150000"/>
              </a:lnSpc>
            </a:pPr>
            <a:r>
              <a:rPr lang="en-US" altLang="zh-CN" sz="1800" dirty="0">
                <a:latin typeface="+mj-ea"/>
                <a:ea typeface="+mj-ea"/>
              </a:rPr>
              <a:t>B.</a:t>
            </a:r>
            <a:r>
              <a:rPr lang="zh-CN" altLang="zh-CN" sz="1800" dirty="0">
                <a:latin typeface="+mj-ea"/>
                <a:ea typeface="+mj-ea"/>
              </a:rPr>
              <a:t>带表头结点的单链表</a:t>
            </a:r>
          </a:p>
          <a:p>
            <a:pPr>
              <a:lnSpc>
                <a:spcPct val="150000"/>
              </a:lnSpc>
            </a:pPr>
            <a:r>
              <a:rPr lang="en-US" altLang="zh-CN" sz="1800" dirty="0">
                <a:latin typeface="+mj-ea"/>
                <a:ea typeface="+mj-ea"/>
              </a:rPr>
              <a:t>C.</a:t>
            </a:r>
            <a:r>
              <a:rPr lang="zh-CN" altLang="zh-CN" sz="1800" dirty="0">
                <a:latin typeface="+mj-ea"/>
                <a:ea typeface="+mj-ea"/>
              </a:rPr>
              <a:t>不带表头结点的单链表</a:t>
            </a:r>
          </a:p>
          <a:p>
            <a:pPr>
              <a:lnSpc>
                <a:spcPct val="150000"/>
              </a:lnSpc>
            </a:pPr>
            <a:r>
              <a:rPr lang="en-US" altLang="zh-CN" sz="1800" dirty="0">
                <a:latin typeface="+mj-ea"/>
                <a:ea typeface="+mj-ea"/>
              </a:rPr>
              <a:t>D.</a:t>
            </a:r>
            <a:r>
              <a:rPr lang="zh-CN" altLang="zh-CN" sz="1800" dirty="0">
                <a:latin typeface="+mj-ea"/>
                <a:ea typeface="+mj-ea"/>
              </a:rPr>
              <a:t>双向链表</a:t>
            </a:r>
          </a:p>
        </p:txBody>
      </p:sp>
    </p:spTree>
    <p:extLst>
      <p:ext uri="{BB962C8B-B14F-4D97-AF65-F5344CB8AC3E}">
        <p14:creationId xmlns:p14="http://schemas.microsoft.com/office/powerpoint/2010/main" val="1346670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364"/>
            <a:ext cx="9144000" cy="5139136"/>
          </a:xfrm>
          <a:prstGeom prst="rect">
            <a:avLst/>
          </a:prstGeom>
        </p:spPr>
      </p:pic>
      <p:sp>
        <p:nvSpPr>
          <p:cNvPr id="15" name="矩形 14"/>
          <p:cNvSpPr/>
          <p:nvPr/>
        </p:nvSpPr>
        <p:spPr>
          <a:xfrm>
            <a:off x="1837291" y="1448448"/>
            <a:ext cx="5469418" cy="2284102"/>
          </a:xfrm>
          <a:prstGeom prst="rect">
            <a:avLst/>
          </a:prstGeom>
          <a:gradFill>
            <a:gsLst>
              <a:gs pos="11000">
                <a:srgbClr val="2B3649"/>
              </a:gs>
              <a:gs pos="100000">
                <a:srgbClr val="3B4A62"/>
              </a:gs>
            </a:gsLst>
            <a:lin ang="2700000" scaled="0"/>
          </a:gradFill>
          <a:ln>
            <a:noFill/>
          </a:ln>
          <a:effectLst>
            <a:outerShdw blurRad="444500" dist="254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17" name="矩形 16"/>
          <p:cNvSpPr/>
          <p:nvPr/>
        </p:nvSpPr>
        <p:spPr>
          <a:xfrm>
            <a:off x="2009994" y="1619987"/>
            <a:ext cx="5124012" cy="1941024"/>
          </a:xfrm>
          <a:prstGeom prst="rect">
            <a:avLst/>
          </a:prstGeom>
          <a:noFill/>
          <a:ln w="25400">
            <a:solidFill>
              <a:schemeClr val="bg1"/>
            </a:solidFill>
          </a:ln>
          <a:effectLst>
            <a:outerShdw blurRad="444500" dist="254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p>
        </p:txBody>
      </p:sp>
      <p:sp>
        <p:nvSpPr>
          <p:cNvPr id="24" name="文本框 23"/>
          <p:cNvSpPr txBox="1"/>
          <p:nvPr/>
        </p:nvSpPr>
        <p:spPr>
          <a:xfrm>
            <a:off x="2260513" y="1956707"/>
            <a:ext cx="1096775" cy="1419619"/>
          </a:xfrm>
          <a:prstGeom prst="rect">
            <a:avLst/>
          </a:prstGeom>
          <a:noFill/>
        </p:spPr>
        <p:txBody>
          <a:bodyPr wrap="none" rtlCol="0">
            <a:spAutoFit/>
          </a:bodyPr>
          <a:lstStyle/>
          <a:p>
            <a:pPr algn="ctr"/>
            <a:r>
              <a:rPr lang="en-US" altLang="zh-CN" sz="8625" dirty="0">
                <a:solidFill>
                  <a:schemeClr val="bg1"/>
                </a:solidFill>
                <a:latin typeface="Agency FB" panose="020B0503020202020204" pitchFamily="34" charset="0"/>
              </a:rPr>
              <a:t>02</a:t>
            </a:r>
            <a:endParaRPr lang="zh-CN" altLang="en-US" sz="8625" dirty="0">
              <a:solidFill>
                <a:schemeClr val="bg1"/>
              </a:solidFill>
              <a:latin typeface="Agency FB" panose="020B0503020202020204" pitchFamily="34" charset="0"/>
            </a:endParaRPr>
          </a:p>
        </p:txBody>
      </p:sp>
      <p:sp>
        <p:nvSpPr>
          <p:cNvPr id="25" name="文本框 24"/>
          <p:cNvSpPr txBox="1"/>
          <p:nvPr/>
        </p:nvSpPr>
        <p:spPr>
          <a:xfrm>
            <a:off x="3683613" y="2290417"/>
            <a:ext cx="3001458" cy="600164"/>
          </a:xfrm>
          <a:prstGeom prst="rect">
            <a:avLst/>
          </a:prstGeom>
          <a:noFill/>
        </p:spPr>
        <p:txBody>
          <a:bodyPr wrap="square" rtlCol="0">
            <a:spAutoFit/>
            <a:scene3d>
              <a:camera prst="orthographicFront"/>
              <a:lightRig rig="threePt" dir="t"/>
            </a:scene3d>
            <a:sp3d contourW="12700"/>
          </a:bodyPr>
          <a:lstStyle/>
          <a:p>
            <a:pPr algn="ctr"/>
            <a:r>
              <a:rPr lang="zh-CN" altLang="en-US" sz="3300" b="1" dirty="0">
                <a:solidFill>
                  <a:schemeClr val="bg1"/>
                </a:solidFill>
                <a:latin typeface="+mj-ea"/>
                <a:ea typeface="+mj-ea"/>
              </a:rPr>
              <a:t>线性表</a:t>
            </a:r>
          </a:p>
        </p:txBody>
      </p:sp>
      <p:cxnSp>
        <p:nvCxnSpPr>
          <p:cNvPr id="27" name="直接连接符 26"/>
          <p:cNvCxnSpPr/>
          <p:nvPr/>
        </p:nvCxnSpPr>
        <p:spPr>
          <a:xfrm>
            <a:off x="3414334" y="2187701"/>
            <a:ext cx="0" cy="93454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58711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21" presetClass="entr" presetSubtype="8"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heel(8)">
                                      <p:cBhvr>
                                        <p:cTn id="12" dur="1000"/>
                                        <p:tgtEl>
                                          <p:spTgt spid="17"/>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500"/>
                            </p:stCondLst>
                            <p:childTnLst>
                              <p:par>
                                <p:cTn id="20" presetID="22" presetClass="entr" presetSubtype="1"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up)">
                                      <p:cBhvr>
                                        <p:cTn id="22" dur="500"/>
                                        <p:tgtEl>
                                          <p:spTgt spid="27"/>
                                        </p:tgtEl>
                                      </p:cBhvr>
                                    </p:animEffect>
                                  </p:childTnLst>
                                </p:cTn>
                              </p:par>
                            </p:childTnLst>
                          </p:cTn>
                        </p:par>
                        <p:par>
                          <p:cTn id="23" fill="hold">
                            <p:stCondLst>
                              <p:cond delay="2000"/>
                            </p:stCondLst>
                            <p:childTnLst>
                              <p:par>
                                <p:cTn id="24" presetID="12" presetClass="entr" presetSubtype="2"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500"/>
                                        <p:tgtEl>
                                          <p:spTgt spid="25"/>
                                        </p:tgtEl>
                                        <p:attrNameLst>
                                          <p:attrName>ppt_x</p:attrName>
                                        </p:attrNameLst>
                                      </p:cBhvr>
                                      <p:tavLst>
                                        <p:tav tm="0">
                                          <p:val>
                                            <p:strVal val="#ppt_x+#ppt_w*1.125000"/>
                                          </p:val>
                                        </p:tav>
                                        <p:tav tm="100000">
                                          <p:val>
                                            <p:strVal val="#ppt_x"/>
                                          </p:val>
                                        </p:tav>
                                      </p:tavLst>
                                    </p:anim>
                                    <p:animEffect transition="in" filter="wipe(left)">
                                      <p:cBhvr>
                                        <p:cTn id="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24"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14008" y="813457"/>
            <a:ext cx="6877442" cy="2536400"/>
          </a:xfrm>
          <a:prstGeom prst="rect">
            <a:avLst/>
          </a:prstGeom>
        </p:spPr>
        <p:txBody>
          <a:bodyPr wrap="square">
            <a:spAutoFit/>
          </a:bodyPr>
          <a:lstStyle/>
          <a:p>
            <a:pPr>
              <a:lnSpc>
                <a:spcPct val="150000"/>
              </a:lnSpc>
            </a:pPr>
            <a:r>
              <a:rPr lang="en-US" altLang="zh-CN" sz="1800" dirty="0">
                <a:latin typeface="+mj-ea"/>
                <a:ea typeface="+mj-ea"/>
              </a:rPr>
              <a:t>2.</a:t>
            </a:r>
            <a:r>
              <a:rPr lang="zh-CN" altLang="zh-CN" sz="1800" dirty="0">
                <a:latin typeface="+mj-ea"/>
                <a:ea typeface="+mj-ea"/>
              </a:rPr>
              <a:t>对于线性表，下列说法正确的是</a:t>
            </a:r>
            <a:r>
              <a:rPr lang="en-US" altLang="zh-CN" sz="1800" dirty="0">
                <a:latin typeface="+mj-ea"/>
                <a:ea typeface="+mj-ea"/>
              </a:rPr>
              <a:t>_____</a:t>
            </a:r>
            <a:endParaRPr lang="zh-CN" altLang="zh-CN" sz="1800" dirty="0">
              <a:latin typeface="+mj-ea"/>
              <a:ea typeface="+mj-ea"/>
            </a:endParaRPr>
          </a:p>
          <a:p>
            <a:pPr>
              <a:lnSpc>
                <a:spcPct val="150000"/>
              </a:lnSpc>
            </a:pPr>
            <a:r>
              <a:rPr lang="en-US" altLang="zh-CN" sz="1800" dirty="0">
                <a:latin typeface="+mj-ea"/>
                <a:ea typeface="+mj-ea"/>
              </a:rPr>
              <a:t>A.</a:t>
            </a:r>
            <a:r>
              <a:rPr lang="zh-CN" altLang="zh-CN" sz="1800" dirty="0">
                <a:latin typeface="+mj-ea"/>
                <a:ea typeface="+mj-ea"/>
              </a:rPr>
              <a:t>每个元素都有一个直接前驱和直接后继</a:t>
            </a:r>
          </a:p>
          <a:p>
            <a:pPr>
              <a:lnSpc>
                <a:spcPct val="150000"/>
              </a:lnSpc>
            </a:pPr>
            <a:r>
              <a:rPr lang="en-US" altLang="zh-CN" sz="1800" dirty="0">
                <a:latin typeface="+mj-ea"/>
                <a:ea typeface="+mj-ea"/>
              </a:rPr>
              <a:t>B.</a:t>
            </a:r>
            <a:r>
              <a:rPr lang="zh-CN" altLang="zh-CN" sz="1800" dirty="0">
                <a:latin typeface="+mj-ea"/>
                <a:ea typeface="+mj-ea"/>
              </a:rPr>
              <a:t>线性表中至少要有个元素</a:t>
            </a:r>
          </a:p>
          <a:p>
            <a:pPr>
              <a:lnSpc>
                <a:spcPct val="150000"/>
              </a:lnSpc>
            </a:pPr>
            <a:r>
              <a:rPr lang="en-US" altLang="zh-CN" sz="1800" dirty="0">
                <a:latin typeface="+mj-ea"/>
                <a:ea typeface="+mj-ea"/>
              </a:rPr>
              <a:t>C.</a:t>
            </a:r>
            <a:r>
              <a:rPr lang="zh-CN" altLang="zh-CN" sz="1800" dirty="0">
                <a:latin typeface="+mj-ea"/>
                <a:ea typeface="+mj-ea"/>
              </a:rPr>
              <a:t>表中元素的排列顺序必须是由小到大或由大到小</a:t>
            </a:r>
          </a:p>
          <a:p>
            <a:pPr>
              <a:lnSpc>
                <a:spcPct val="150000"/>
              </a:lnSpc>
            </a:pPr>
            <a:r>
              <a:rPr lang="en-US" altLang="zh-CN" sz="1800" dirty="0">
                <a:latin typeface="+mj-ea"/>
                <a:ea typeface="+mj-ea"/>
              </a:rPr>
              <a:t>D.</a:t>
            </a:r>
            <a:r>
              <a:rPr lang="zh-CN" altLang="zh-CN" sz="1800" dirty="0">
                <a:latin typeface="+mj-ea"/>
                <a:ea typeface="+mj-ea"/>
              </a:rPr>
              <a:t>除第一个元素和最后一个元素外，其余每个元素都有且仅有一个直接前驱和直接后继</a:t>
            </a:r>
          </a:p>
        </p:txBody>
      </p:sp>
    </p:spTree>
    <p:extLst>
      <p:ext uri="{BB962C8B-B14F-4D97-AF65-F5344CB8AC3E}">
        <p14:creationId xmlns:p14="http://schemas.microsoft.com/office/powerpoint/2010/main" val="912436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14008" y="1050221"/>
            <a:ext cx="6877442" cy="2430730"/>
          </a:xfrm>
          <a:prstGeom prst="rect">
            <a:avLst/>
          </a:prstGeom>
        </p:spPr>
        <p:txBody>
          <a:bodyPr wrap="square">
            <a:spAutoFit/>
          </a:bodyPr>
          <a:lstStyle/>
          <a:p>
            <a:pPr>
              <a:lnSpc>
                <a:spcPct val="150000"/>
              </a:lnSpc>
              <a:spcAft>
                <a:spcPts val="600"/>
              </a:spcAft>
            </a:pPr>
            <a:r>
              <a:rPr lang="en-US" altLang="zh-CN" sz="1800" dirty="0">
                <a:latin typeface="+mj-ea"/>
                <a:ea typeface="+mj-ea"/>
              </a:rPr>
              <a:t>3. </a:t>
            </a:r>
            <a:r>
              <a:rPr lang="zh-CN" altLang="zh-CN" sz="1800" dirty="0">
                <a:latin typeface="+mj-ea"/>
                <a:ea typeface="+mj-ea"/>
              </a:rPr>
              <a:t>线性表采用链式存储结构所具有的特点是</a:t>
            </a:r>
            <a:r>
              <a:rPr lang="en-US" altLang="zh-CN" sz="1800" dirty="0">
                <a:latin typeface="+mj-ea"/>
                <a:ea typeface="+mj-ea"/>
              </a:rPr>
              <a:t>_____</a:t>
            </a:r>
            <a:endParaRPr lang="zh-CN" altLang="zh-CN" sz="1800" dirty="0">
              <a:latin typeface="+mj-ea"/>
              <a:ea typeface="+mj-ea"/>
            </a:endParaRPr>
          </a:p>
          <a:p>
            <a:pPr>
              <a:lnSpc>
                <a:spcPct val="150000"/>
              </a:lnSpc>
              <a:spcAft>
                <a:spcPts val="600"/>
              </a:spcAft>
            </a:pPr>
            <a:r>
              <a:rPr lang="en-US" altLang="zh-CN" sz="1800" dirty="0">
                <a:latin typeface="+mj-ea"/>
                <a:ea typeface="+mj-ea"/>
              </a:rPr>
              <a:t>A.</a:t>
            </a:r>
            <a:r>
              <a:rPr lang="zh-CN" altLang="zh-CN" sz="1800" dirty="0">
                <a:latin typeface="+mj-ea"/>
                <a:ea typeface="+mj-ea"/>
              </a:rPr>
              <a:t>所需空间的地址必须连续</a:t>
            </a:r>
          </a:p>
          <a:p>
            <a:pPr>
              <a:lnSpc>
                <a:spcPct val="150000"/>
              </a:lnSpc>
            </a:pPr>
            <a:r>
              <a:rPr lang="en-US" altLang="zh-CN" sz="1800" dirty="0">
                <a:latin typeface="+mj-ea"/>
                <a:ea typeface="+mj-ea"/>
              </a:rPr>
              <a:t>B. </a:t>
            </a:r>
            <a:r>
              <a:rPr lang="zh-CN" altLang="zh-CN" sz="1800" dirty="0">
                <a:latin typeface="+mj-ea"/>
                <a:ea typeface="+mj-ea"/>
              </a:rPr>
              <a:t>可随机存取</a:t>
            </a:r>
          </a:p>
          <a:p>
            <a:pPr>
              <a:lnSpc>
                <a:spcPct val="150000"/>
              </a:lnSpc>
              <a:spcAft>
                <a:spcPts val="600"/>
              </a:spcAft>
            </a:pPr>
            <a:r>
              <a:rPr lang="en-US" altLang="zh-CN" sz="1800" dirty="0">
                <a:latin typeface="+mj-ea"/>
                <a:ea typeface="+mj-ea"/>
              </a:rPr>
              <a:t>C.</a:t>
            </a:r>
            <a:r>
              <a:rPr lang="zh-CN" altLang="zh-CN" sz="1800" dirty="0">
                <a:latin typeface="+mj-ea"/>
                <a:ea typeface="+mj-ea"/>
              </a:rPr>
              <a:t>插入、删除操作不必移动元素</a:t>
            </a:r>
          </a:p>
          <a:p>
            <a:pPr>
              <a:lnSpc>
                <a:spcPct val="150000"/>
              </a:lnSpc>
              <a:spcAft>
                <a:spcPts val="600"/>
              </a:spcAft>
            </a:pPr>
            <a:r>
              <a:rPr lang="en-US" altLang="zh-CN" sz="1800" dirty="0">
                <a:latin typeface="+mj-ea"/>
                <a:ea typeface="+mj-ea"/>
              </a:rPr>
              <a:t>D. </a:t>
            </a:r>
            <a:r>
              <a:rPr lang="zh-CN" altLang="zh-CN" sz="1800" dirty="0">
                <a:latin typeface="+mj-ea"/>
                <a:ea typeface="+mj-ea"/>
              </a:rPr>
              <a:t>需要事先估计所需存储空间</a:t>
            </a:r>
          </a:p>
        </p:txBody>
      </p:sp>
    </p:spTree>
    <p:extLst>
      <p:ext uri="{BB962C8B-B14F-4D97-AF65-F5344CB8AC3E}">
        <p14:creationId xmlns:p14="http://schemas.microsoft.com/office/powerpoint/2010/main" val="35483134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14008" y="1050221"/>
            <a:ext cx="6877442" cy="2846228"/>
          </a:xfrm>
          <a:prstGeom prst="rect">
            <a:avLst/>
          </a:prstGeom>
        </p:spPr>
        <p:txBody>
          <a:bodyPr wrap="square">
            <a:spAutoFit/>
          </a:bodyPr>
          <a:lstStyle/>
          <a:p>
            <a:pPr>
              <a:lnSpc>
                <a:spcPct val="150000"/>
              </a:lnSpc>
              <a:spcAft>
                <a:spcPts val="600"/>
              </a:spcAft>
            </a:pPr>
            <a:r>
              <a:rPr lang="en-US" altLang="zh-CN" sz="1800" dirty="0">
                <a:latin typeface="+mj-ea"/>
                <a:ea typeface="+mj-ea"/>
              </a:rPr>
              <a:t>4. </a:t>
            </a:r>
            <a:r>
              <a:rPr lang="zh-CN" altLang="zh-CN" sz="1800" dirty="0">
                <a:latin typeface="+mj-ea"/>
                <a:ea typeface="+mj-ea"/>
              </a:rPr>
              <a:t>带表头结点的单链表中，</a:t>
            </a:r>
            <a:r>
              <a:rPr lang="en-US" altLang="zh-CN" sz="1800" dirty="0">
                <a:latin typeface="+mj-ea"/>
                <a:ea typeface="+mj-ea"/>
              </a:rPr>
              <a:t>first</a:t>
            </a:r>
            <a:r>
              <a:rPr lang="zh-CN" altLang="zh-CN" sz="1800" dirty="0">
                <a:latin typeface="+mj-ea"/>
                <a:ea typeface="+mj-ea"/>
              </a:rPr>
              <a:t>指向表头结点。当</a:t>
            </a:r>
            <a:r>
              <a:rPr lang="en-US" altLang="zh-CN" sz="1800" dirty="0">
                <a:latin typeface="+mj-ea"/>
                <a:ea typeface="+mj-ea"/>
              </a:rPr>
              <a:t>_____</a:t>
            </a:r>
            <a:r>
              <a:rPr lang="zh-CN" altLang="zh-CN" sz="1800" dirty="0">
                <a:latin typeface="+mj-ea"/>
                <a:ea typeface="+mj-ea"/>
              </a:rPr>
              <a:t>时，带表头结点的单链表为空。</a:t>
            </a:r>
          </a:p>
          <a:p>
            <a:pPr>
              <a:lnSpc>
                <a:spcPct val="150000"/>
              </a:lnSpc>
              <a:spcAft>
                <a:spcPts val="600"/>
              </a:spcAft>
            </a:pPr>
            <a:r>
              <a:rPr lang="en-US" altLang="zh-CN" sz="1800" dirty="0">
                <a:latin typeface="+mj-ea"/>
                <a:ea typeface="+mj-ea"/>
              </a:rPr>
              <a:t>A. first == NULL</a:t>
            </a:r>
            <a:endParaRPr lang="zh-CN" altLang="zh-CN" sz="1800" dirty="0">
              <a:latin typeface="+mj-ea"/>
              <a:ea typeface="+mj-ea"/>
            </a:endParaRPr>
          </a:p>
          <a:p>
            <a:pPr>
              <a:lnSpc>
                <a:spcPct val="150000"/>
              </a:lnSpc>
              <a:spcAft>
                <a:spcPts val="600"/>
              </a:spcAft>
            </a:pPr>
            <a:r>
              <a:rPr lang="en-US" altLang="zh-CN" sz="1800" dirty="0">
                <a:latin typeface="+mj-ea"/>
                <a:ea typeface="+mj-ea"/>
              </a:rPr>
              <a:t>B. first-&gt;link === NULL</a:t>
            </a:r>
            <a:endParaRPr lang="zh-CN" altLang="zh-CN" sz="1800" dirty="0">
              <a:latin typeface="+mj-ea"/>
              <a:ea typeface="+mj-ea"/>
            </a:endParaRPr>
          </a:p>
          <a:p>
            <a:pPr>
              <a:lnSpc>
                <a:spcPct val="150000"/>
              </a:lnSpc>
            </a:pPr>
            <a:r>
              <a:rPr lang="en-US" altLang="zh-CN" sz="1800" dirty="0">
                <a:latin typeface="+mj-ea"/>
                <a:ea typeface="+mj-ea"/>
              </a:rPr>
              <a:t>C. first-&gt;link = first</a:t>
            </a:r>
            <a:endParaRPr lang="zh-CN" altLang="zh-CN" sz="1800" dirty="0">
              <a:latin typeface="+mj-ea"/>
              <a:ea typeface="+mj-ea"/>
            </a:endParaRPr>
          </a:p>
          <a:p>
            <a:pPr>
              <a:lnSpc>
                <a:spcPct val="150000"/>
              </a:lnSpc>
              <a:spcAft>
                <a:spcPts val="600"/>
              </a:spcAft>
            </a:pPr>
            <a:r>
              <a:rPr lang="en-US" altLang="zh-CN" sz="1800" dirty="0">
                <a:latin typeface="+mj-ea"/>
                <a:ea typeface="+mj-ea"/>
              </a:rPr>
              <a:t>D. first != NULL</a:t>
            </a:r>
            <a:endParaRPr lang="zh-CN" altLang="zh-CN" sz="1800" dirty="0">
              <a:latin typeface="+mj-ea"/>
              <a:ea typeface="+mj-ea"/>
            </a:endParaRPr>
          </a:p>
        </p:txBody>
      </p:sp>
    </p:spTree>
    <p:extLst>
      <p:ext uri="{BB962C8B-B14F-4D97-AF65-F5344CB8AC3E}">
        <p14:creationId xmlns:p14="http://schemas.microsoft.com/office/powerpoint/2010/main" val="8525090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14008" y="1050221"/>
            <a:ext cx="6877442" cy="2585323"/>
          </a:xfrm>
          <a:prstGeom prst="rect">
            <a:avLst/>
          </a:prstGeom>
        </p:spPr>
        <p:txBody>
          <a:bodyPr wrap="square">
            <a:spAutoFit/>
          </a:bodyPr>
          <a:lstStyle/>
          <a:p>
            <a:pPr>
              <a:lnSpc>
                <a:spcPct val="150000"/>
              </a:lnSpc>
            </a:pPr>
            <a:r>
              <a:rPr lang="en-US" altLang="zh-CN" sz="1800" dirty="0" smtClean="0">
                <a:latin typeface="+mj-ea"/>
                <a:ea typeface="+mj-ea"/>
              </a:rPr>
              <a:t>5.</a:t>
            </a:r>
            <a:r>
              <a:rPr lang="zh-CN" altLang="zh-CN" sz="1800" dirty="0" smtClean="0">
                <a:latin typeface="+mj-ea"/>
                <a:ea typeface="+mj-ea"/>
              </a:rPr>
              <a:t>线性表</a:t>
            </a:r>
            <a:r>
              <a:rPr lang="zh-CN" altLang="zh-CN" sz="1800" dirty="0">
                <a:latin typeface="+mj-ea"/>
                <a:ea typeface="+mj-ea"/>
              </a:rPr>
              <a:t>若采用链式存储结构，要求内存中可用存储单元的地址</a:t>
            </a:r>
            <a:r>
              <a:rPr lang="en-US" altLang="zh-CN" sz="1800" dirty="0">
                <a:latin typeface="+mj-ea"/>
                <a:ea typeface="+mj-ea"/>
              </a:rPr>
              <a:t>_____</a:t>
            </a:r>
            <a:r>
              <a:rPr lang="zh-CN" altLang="zh-CN" sz="1800" dirty="0">
                <a:latin typeface="+mj-ea"/>
                <a:ea typeface="+mj-ea"/>
              </a:rPr>
              <a:t>。</a:t>
            </a:r>
          </a:p>
          <a:p>
            <a:pPr>
              <a:lnSpc>
                <a:spcPct val="150000"/>
              </a:lnSpc>
            </a:pPr>
            <a:r>
              <a:rPr lang="en-US" altLang="zh-CN" sz="1800" dirty="0">
                <a:latin typeface="+mj-ea"/>
                <a:ea typeface="+mj-ea"/>
              </a:rPr>
              <a:t>A.</a:t>
            </a:r>
            <a:r>
              <a:rPr lang="zh-CN" altLang="zh-CN" sz="1800" dirty="0">
                <a:latin typeface="+mj-ea"/>
                <a:ea typeface="+mj-ea"/>
              </a:rPr>
              <a:t>必须是连续的</a:t>
            </a:r>
          </a:p>
          <a:p>
            <a:pPr>
              <a:lnSpc>
                <a:spcPct val="150000"/>
              </a:lnSpc>
            </a:pPr>
            <a:r>
              <a:rPr lang="en-US" altLang="zh-CN" sz="1800" dirty="0">
                <a:latin typeface="+mj-ea"/>
                <a:ea typeface="+mj-ea"/>
              </a:rPr>
              <a:t>B.</a:t>
            </a:r>
            <a:r>
              <a:rPr lang="zh-CN" altLang="zh-CN" sz="1800" dirty="0">
                <a:latin typeface="+mj-ea"/>
                <a:ea typeface="+mj-ea"/>
              </a:rPr>
              <a:t>部分必须是连续的</a:t>
            </a:r>
          </a:p>
          <a:p>
            <a:pPr>
              <a:lnSpc>
                <a:spcPct val="150000"/>
              </a:lnSpc>
            </a:pPr>
            <a:r>
              <a:rPr lang="en-US" altLang="zh-CN" sz="1800" dirty="0">
                <a:latin typeface="+mj-ea"/>
                <a:ea typeface="+mj-ea"/>
              </a:rPr>
              <a:t>C.</a:t>
            </a:r>
            <a:r>
              <a:rPr lang="zh-CN" altLang="zh-CN" sz="1800" dirty="0">
                <a:latin typeface="+mj-ea"/>
                <a:ea typeface="+mj-ea"/>
              </a:rPr>
              <a:t>一定是不连续的</a:t>
            </a:r>
          </a:p>
          <a:p>
            <a:pPr>
              <a:lnSpc>
                <a:spcPct val="150000"/>
              </a:lnSpc>
            </a:pPr>
            <a:r>
              <a:rPr lang="en-US" altLang="zh-CN" sz="1800" dirty="0">
                <a:latin typeface="+mj-ea"/>
                <a:ea typeface="+mj-ea"/>
              </a:rPr>
              <a:t>D.</a:t>
            </a:r>
            <a:r>
              <a:rPr lang="zh-CN" altLang="zh-CN" sz="1800" dirty="0">
                <a:latin typeface="+mj-ea"/>
                <a:ea typeface="+mj-ea"/>
              </a:rPr>
              <a:t>连续或不连续都可以</a:t>
            </a:r>
          </a:p>
        </p:txBody>
      </p:sp>
    </p:spTree>
    <p:extLst>
      <p:ext uri="{BB962C8B-B14F-4D97-AF65-F5344CB8AC3E}">
        <p14:creationId xmlns:p14="http://schemas.microsoft.com/office/powerpoint/2010/main" val="26783988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7" y="0"/>
            <a:ext cx="9152137" cy="5143500"/>
          </a:xfrm>
          <a:prstGeom prst="rect">
            <a:avLst/>
          </a:prstGeom>
        </p:spPr>
      </p:pic>
      <p:sp>
        <p:nvSpPr>
          <p:cNvPr id="12" name="矩形 11"/>
          <p:cNvSpPr/>
          <p:nvPr/>
        </p:nvSpPr>
        <p:spPr>
          <a:xfrm>
            <a:off x="904299" y="1416049"/>
            <a:ext cx="6782376" cy="1884618"/>
          </a:xfrm>
          <a:prstGeom prst="rect">
            <a:avLst/>
          </a:prstGeom>
        </p:spPr>
        <p:txBody>
          <a:bodyPr wrap="square">
            <a:spAutoFit/>
          </a:bodyPr>
          <a:lstStyle/>
          <a:p>
            <a:pPr marL="285750" lvl="0" indent="-285750">
              <a:lnSpc>
                <a:spcPct val="150000"/>
              </a:lnSpc>
              <a:buFont typeface="Arial" pitchFamily="34" charset="0"/>
              <a:buChar char="•"/>
            </a:pPr>
            <a:r>
              <a:rPr lang="zh-CN" altLang="zh-CN" sz="2000" dirty="0">
                <a:solidFill>
                  <a:schemeClr val="tx1">
                    <a:lumMod val="50000"/>
                    <a:lumOff val="50000"/>
                  </a:schemeClr>
                </a:solidFill>
                <a:latin typeface="+mj-ea"/>
                <a:ea typeface="+mj-ea"/>
              </a:rPr>
              <a:t>掌握线性表的类型定义。</a:t>
            </a:r>
          </a:p>
          <a:p>
            <a:pPr marL="285750" lvl="0" indent="-285750">
              <a:lnSpc>
                <a:spcPct val="150000"/>
              </a:lnSpc>
              <a:buFont typeface="Arial" pitchFamily="34" charset="0"/>
              <a:buChar char="•"/>
            </a:pPr>
            <a:r>
              <a:rPr lang="zh-CN" altLang="zh-CN" sz="2000" dirty="0">
                <a:solidFill>
                  <a:schemeClr val="tx1">
                    <a:lumMod val="50000"/>
                    <a:lumOff val="50000"/>
                  </a:schemeClr>
                </a:solidFill>
                <a:latin typeface="+mj-ea"/>
                <a:ea typeface="+mj-ea"/>
              </a:rPr>
              <a:t>掌握线性表的顺序表示与基本运算的实现。</a:t>
            </a:r>
          </a:p>
          <a:p>
            <a:pPr marL="285750" lvl="0" indent="-285750">
              <a:lnSpc>
                <a:spcPct val="150000"/>
              </a:lnSpc>
              <a:buFont typeface="Arial" pitchFamily="34" charset="0"/>
              <a:buChar char="•"/>
            </a:pPr>
            <a:r>
              <a:rPr lang="zh-CN" altLang="zh-CN" sz="2000" dirty="0">
                <a:solidFill>
                  <a:schemeClr val="tx1">
                    <a:lumMod val="50000"/>
                    <a:lumOff val="50000"/>
                  </a:schemeClr>
                </a:solidFill>
                <a:latin typeface="+mj-ea"/>
                <a:ea typeface="+mj-ea"/>
              </a:rPr>
              <a:t>掌握线性表的链式表示与基本运算的实现。</a:t>
            </a:r>
          </a:p>
          <a:p>
            <a:pPr marL="285750" lvl="0" indent="-285750">
              <a:lnSpc>
                <a:spcPct val="150000"/>
              </a:lnSpc>
              <a:buFont typeface="Arial" pitchFamily="34" charset="0"/>
              <a:buChar char="•"/>
            </a:pPr>
            <a:r>
              <a:rPr lang="zh-CN" altLang="zh-CN" sz="2000" dirty="0">
                <a:solidFill>
                  <a:schemeClr val="tx1">
                    <a:lumMod val="50000"/>
                    <a:lumOff val="50000"/>
                  </a:schemeClr>
                </a:solidFill>
                <a:latin typeface="+mj-ea"/>
                <a:ea typeface="+mj-ea"/>
              </a:rPr>
              <a:t>掌握两种线性表的应用场景。</a:t>
            </a:r>
          </a:p>
        </p:txBody>
      </p:sp>
      <p:sp>
        <p:nvSpPr>
          <p:cNvPr id="20" name="PA_文本框 1">
            <a:extLst>
              <a:ext uri="{FF2B5EF4-FFF2-40B4-BE49-F238E27FC236}">
                <a16:creationId xmlns:a16="http://schemas.microsoft.com/office/drawing/2014/main" xmlns="" id="{95CA5390-EAD3-40A5-BF6F-C69AB99948CD}"/>
              </a:ext>
            </a:extLst>
          </p:cNvPr>
          <p:cNvSpPr txBox="1"/>
          <p:nvPr>
            <p:custDataLst>
              <p:tags r:id="rId1"/>
            </p:custDataLst>
          </p:nvPr>
        </p:nvSpPr>
        <p:spPr>
          <a:xfrm>
            <a:off x="584118" y="542189"/>
            <a:ext cx="1025922" cy="366895"/>
          </a:xfrm>
          <a:prstGeom prst="rect">
            <a:avLst/>
          </a:prstGeom>
          <a:noFill/>
        </p:spPr>
        <p:txBody>
          <a:bodyPr wrap="none" lIns="0" tIns="0" rIns="0" rtlCol="0">
            <a:spAutoFit/>
          </a:bodyPr>
          <a:lstStyle/>
          <a:p>
            <a:pPr>
              <a:lnSpc>
                <a:spcPts val="2700"/>
              </a:lnSpc>
            </a:pPr>
            <a:r>
              <a:rPr lang="zh-CN" altLang="en-US" sz="2000" b="1" dirty="0">
                <a:solidFill>
                  <a:srgbClr val="2B3649"/>
                </a:solidFill>
                <a:latin typeface="+mj-ea"/>
                <a:ea typeface="+mj-ea"/>
                <a:cs typeface="+mn-ea"/>
                <a:sym typeface="+mn-lt"/>
              </a:rPr>
              <a:t>学习目标</a:t>
            </a:r>
          </a:p>
        </p:txBody>
      </p:sp>
      <p:sp>
        <p:nvSpPr>
          <p:cNvPr id="17" name="TextBox 15"/>
          <p:cNvSpPr txBox="1"/>
          <p:nvPr/>
        </p:nvSpPr>
        <p:spPr>
          <a:xfrm>
            <a:off x="8483113" y="4764911"/>
            <a:ext cx="671347" cy="307777"/>
          </a:xfrm>
          <a:prstGeom prst="rect">
            <a:avLst/>
          </a:prstGeom>
          <a:noFill/>
        </p:spPr>
        <p:txBody>
          <a:bodyPr wrap="square" rtlCol="0">
            <a:spAutoFit/>
          </a:bodyPr>
          <a:lstStyle/>
          <a:p>
            <a:pPr algn="ctr"/>
            <a:r>
              <a:rPr lang="en-US" altLang="zh-CN" sz="1400" b="0" dirty="0">
                <a:solidFill>
                  <a:schemeClr val="bg1"/>
                </a:solidFill>
                <a:latin typeface="微软雅黑 Light" panose="020B0502040204020203" pitchFamily="34" charset="-122"/>
                <a:ea typeface="微软雅黑 Light" panose="020B0502040204020203" pitchFamily="34" charset="-122"/>
              </a:rPr>
              <a:t>4</a:t>
            </a:r>
            <a:r>
              <a:rPr lang="zh-CN" altLang="en-US" sz="1400" b="0" dirty="0">
                <a:solidFill>
                  <a:schemeClr val="bg1"/>
                </a:solidFill>
                <a:latin typeface="微软雅黑 Light" panose="020B0502040204020203" pitchFamily="34" charset="-122"/>
                <a:ea typeface="微软雅黑 Light" panose="020B0502040204020203" pitchFamily="34" charset="-122"/>
              </a:rPr>
              <a:t> </a:t>
            </a:r>
          </a:p>
        </p:txBody>
      </p:sp>
      <p:grpSp>
        <p:nvGrpSpPr>
          <p:cNvPr id="11" name="组合 10"/>
          <p:cNvGrpSpPr/>
          <p:nvPr/>
        </p:nvGrpSpPr>
        <p:grpSpPr>
          <a:xfrm>
            <a:off x="809625" y="1162051"/>
            <a:ext cx="7617089" cy="3114674"/>
            <a:chOff x="3820559" y="2272420"/>
            <a:chExt cx="4606155" cy="1865014"/>
          </a:xfrm>
        </p:grpSpPr>
        <p:sp>
          <p:nvSpPr>
            <p:cNvPr id="13" name="矩形 12"/>
            <p:cNvSpPr/>
            <p:nvPr/>
          </p:nvSpPr>
          <p:spPr>
            <a:xfrm>
              <a:off x="3820559" y="2272420"/>
              <a:ext cx="4606155" cy="1865014"/>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连接符 13"/>
            <p:cNvCxnSpPr/>
            <p:nvPr/>
          </p:nvCxnSpPr>
          <p:spPr>
            <a:xfrm>
              <a:off x="3820559" y="4137434"/>
              <a:ext cx="371192" cy="0"/>
            </a:xfrm>
            <a:prstGeom prst="line">
              <a:avLst/>
            </a:prstGeom>
            <a:ln w="38100">
              <a:solidFill>
                <a:srgbClr val="3B4A62"/>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3820559" y="3822077"/>
              <a:ext cx="0" cy="315357"/>
            </a:xfrm>
            <a:prstGeom prst="line">
              <a:avLst/>
            </a:prstGeom>
            <a:ln w="38100">
              <a:solidFill>
                <a:srgbClr val="3B4A62"/>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8426714" y="2272420"/>
              <a:ext cx="0" cy="362139"/>
            </a:xfrm>
            <a:prstGeom prst="line">
              <a:avLst/>
            </a:prstGeom>
            <a:ln w="38100">
              <a:solidFill>
                <a:srgbClr val="3B4A62"/>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8256757" y="2272420"/>
              <a:ext cx="169957" cy="0"/>
            </a:xfrm>
            <a:prstGeom prst="line">
              <a:avLst/>
            </a:prstGeom>
            <a:ln w="38100">
              <a:solidFill>
                <a:srgbClr val="3B4A62"/>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1+#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21" presetClass="entr" presetSubtype="1"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heel(1)">
                                      <p:cBhvr>
                                        <p:cTn id="1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8218344" y="3956047"/>
            <a:ext cx="208369" cy="207800"/>
          </a:xfrm>
          <a:prstGeom prst="rect">
            <a:avLst/>
          </a:prstGeom>
          <a:gradFill>
            <a:gsLst>
              <a:gs pos="11000">
                <a:srgbClr val="2B3649"/>
              </a:gs>
              <a:gs pos="100000">
                <a:srgbClr val="3B4A62"/>
              </a:gs>
            </a:gsLst>
            <a:lin ang="27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1205805" y="1441292"/>
            <a:ext cx="6747570" cy="2346283"/>
          </a:xfrm>
          <a:prstGeom prst="rect">
            <a:avLst/>
          </a:prstGeom>
        </p:spPr>
        <p:txBody>
          <a:bodyPr wrap="square">
            <a:spAutoFit/>
          </a:bodyPr>
          <a:lstStyle/>
          <a:p>
            <a:pPr indent="457200" algn="just">
              <a:lnSpc>
                <a:spcPct val="150000"/>
              </a:lnSpc>
            </a:pPr>
            <a:r>
              <a:rPr lang="zh-CN" altLang="en-US" sz="2000" dirty="0">
                <a:solidFill>
                  <a:schemeClr val="bg1">
                    <a:lumMod val="50000"/>
                  </a:schemeClr>
                </a:solidFill>
                <a:latin typeface="+mj-ea"/>
                <a:ea typeface="+mj-ea"/>
              </a:rPr>
              <a:t>通过本单元对单链表的学习，了解单链表的数据特征，熟悉单链表具有头结点的结构特征，将这种结构比作一列火车，强调火车头的重要性，进而引申将头结点比作榜样，强调榜样的重要性，鼓励班干部时刻注意自己的言行，为其他同学树立好榜样。</a:t>
            </a:r>
          </a:p>
        </p:txBody>
      </p:sp>
      <p:sp>
        <p:nvSpPr>
          <p:cNvPr id="12" name="PA_文本框 1">
            <a:extLst>
              <a:ext uri="{FF2B5EF4-FFF2-40B4-BE49-F238E27FC236}">
                <a16:creationId xmlns:a16="http://schemas.microsoft.com/office/drawing/2014/main" xmlns="" id="{95CA5390-EAD3-40A5-BF6F-C69AB99948CD}"/>
              </a:ext>
            </a:extLst>
          </p:cNvPr>
          <p:cNvSpPr txBox="1"/>
          <p:nvPr>
            <p:custDataLst>
              <p:tags r:id="rId1"/>
            </p:custDataLst>
          </p:nvPr>
        </p:nvSpPr>
        <p:spPr>
          <a:xfrm>
            <a:off x="586204" y="561975"/>
            <a:ext cx="1025922" cy="366895"/>
          </a:xfrm>
          <a:prstGeom prst="rect">
            <a:avLst/>
          </a:prstGeom>
          <a:noFill/>
        </p:spPr>
        <p:txBody>
          <a:bodyPr wrap="none" lIns="0" tIns="0" rIns="0" rtlCol="0">
            <a:spAutoFit/>
          </a:bodyPr>
          <a:lstStyle/>
          <a:p>
            <a:pPr>
              <a:lnSpc>
                <a:spcPts val="2700"/>
              </a:lnSpc>
            </a:pPr>
            <a:r>
              <a:rPr lang="zh-CN" altLang="en-US" sz="2000" b="1" dirty="0">
                <a:solidFill>
                  <a:srgbClr val="2B3649"/>
                </a:solidFill>
                <a:latin typeface="+mj-ea"/>
                <a:ea typeface="+mj-ea"/>
                <a:cs typeface="+mn-ea"/>
                <a:sym typeface="+mn-lt"/>
              </a:rPr>
              <a:t>思政目标</a:t>
            </a:r>
            <a:endParaRPr lang="en-US" altLang="zh-CN" sz="2000" b="1" dirty="0">
              <a:solidFill>
                <a:srgbClr val="2B3649"/>
              </a:solidFill>
              <a:latin typeface="+mj-ea"/>
              <a:ea typeface="+mj-ea"/>
              <a:cs typeface="+mn-ea"/>
              <a:sym typeface="+mn-lt"/>
            </a:endParaRPr>
          </a:p>
        </p:txBody>
      </p:sp>
      <p:grpSp>
        <p:nvGrpSpPr>
          <p:cNvPr id="18" name="组合 17"/>
          <p:cNvGrpSpPr/>
          <p:nvPr/>
        </p:nvGrpSpPr>
        <p:grpSpPr>
          <a:xfrm>
            <a:off x="809625" y="1162051"/>
            <a:ext cx="7617089" cy="3114674"/>
            <a:chOff x="3820559" y="2272420"/>
            <a:chExt cx="4606155" cy="1865014"/>
          </a:xfrm>
        </p:grpSpPr>
        <p:sp>
          <p:nvSpPr>
            <p:cNvPr id="4" name="矩形 3"/>
            <p:cNvSpPr/>
            <p:nvPr/>
          </p:nvSpPr>
          <p:spPr>
            <a:xfrm>
              <a:off x="3820559" y="2272420"/>
              <a:ext cx="4606155" cy="1865014"/>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3820559" y="4137434"/>
              <a:ext cx="371192" cy="0"/>
            </a:xfrm>
            <a:prstGeom prst="line">
              <a:avLst/>
            </a:prstGeom>
            <a:ln w="38100">
              <a:solidFill>
                <a:srgbClr val="3B4A62"/>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3820559" y="3822077"/>
              <a:ext cx="0" cy="315357"/>
            </a:xfrm>
            <a:prstGeom prst="line">
              <a:avLst/>
            </a:prstGeom>
            <a:ln w="38100">
              <a:solidFill>
                <a:srgbClr val="3B4A62"/>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8426714" y="2272420"/>
              <a:ext cx="0" cy="362139"/>
            </a:xfrm>
            <a:prstGeom prst="line">
              <a:avLst/>
            </a:prstGeom>
            <a:ln w="38100">
              <a:solidFill>
                <a:srgbClr val="3B4A62"/>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8256757" y="2272420"/>
              <a:ext cx="169957" cy="0"/>
            </a:xfrm>
            <a:prstGeom prst="line">
              <a:avLst/>
            </a:prstGeom>
            <a:ln w="38100">
              <a:solidFill>
                <a:srgbClr val="3B4A62"/>
              </a:solidFill>
            </a:ln>
          </p:spPr>
          <p:style>
            <a:lnRef idx="1">
              <a:schemeClr val="accent1"/>
            </a:lnRef>
            <a:fillRef idx="0">
              <a:schemeClr val="accent1"/>
            </a:fillRef>
            <a:effectRef idx="0">
              <a:schemeClr val="accent1"/>
            </a:effectRef>
            <a:fontRef idx="minor">
              <a:schemeClr val="tx1"/>
            </a:fontRef>
          </p:style>
        </p:cxnSp>
      </p:grpSp>
      <p:sp>
        <p:nvSpPr>
          <p:cNvPr id="20" name="矩形 19"/>
          <p:cNvSpPr/>
          <p:nvPr/>
        </p:nvSpPr>
        <p:spPr>
          <a:xfrm>
            <a:off x="8022522" y="4054664"/>
            <a:ext cx="104185" cy="103900"/>
          </a:xfrm>
          <a:prstGeom prst="rect">
            <a:avLst/>
          </a:prstGeom>
          <a:gradFill>
            <a:gsLst>
              <a:gs pos="11000">
                <a:srgbClr val="2B3649"/>
              </a:gs>
              <a:gs pos="100000">
                <a:srgbClr val="3B4A62"/>
              </a:gs>
            </a:gsLst>
            <a:lin ang="27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down)">
                                      <p:cBhvr>
                                        <p:cTn id="11" dur="500"/>
                                        <p:tgtEl>
                                          <p:spTgt spid="51"/>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grpId="0" nodeType="withEffect">
                                  <p:stCondLst>
                                    <p:cond delay="25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1" grpId="0"/>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8218344" y="3956047"/>
            <a:ext cx="208369" cy="207800"/>
          </a:xfrm>
          <a:prstGeom prst="rect">
            <a:avLst/>
          </a:prstGeom>
          <a:gradFill>
            <a:gsLst>
              <a:gs pos="11000">
                <a:srgbClr val="2B3649"/>
              </a:gs>
              <a:gs pos="100000">
                <a:srgbClr val="3B4A62"/>
              </a:gs>
            </a:gsLst>
            <a:lin ang="27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PA_文本框 1">
            <a:extLst>
              <a:ext uri="{FF2B5EF4-FFF2-40B4-BE49-F238E27FC236}">
                <a16:creationId xmlns:a16="http://schemas.microsoft.com/office/drawing/2014/main" xmlns="" id="{95CA5390-EAD3-40A5-BF6F-C69AB99948CD}"/>
              </a:ext>
            </a:extLst>
          </p:cNvPr>
          <p:cNvSpPr txBox="1"/>
          <p:nvPr>
            <p:custDataLst>
              <p:tags r:id="rId1"/>
            </p:custDataLst>
          </p:nvPr>
        </p:nvSpPr>
        <p:spPr>
          <a:xfrm>
            <a:off x="586204" y="561975"/>
            <a:ext cx="1282402" cy="366895"/>
          </a:xfrm>
          <a:prstGeom prst="rect">
            <a:avLst/>
          </a:prstGeom>
          <a:noFill/>
        </p:spPr>
        <p:txBody>
          <a:bodyPr wrap="none" lIns="0" tIns="0" rIns="0" rtlCol="0">
            <a:spAutoFit/>
          </a:bodyPr>
          <a:lstStyle/>
          <a:p>
            <a:pPr>
              <a:lnSpc>
                <a:spcPts val="2700"/>
              </a:lnSpc>
            </a:pPr>
            <a:r>
              <a:rPr lang="zh-CN" altLang="en-US" sz="2000" b="1" dirty="0">
                <a:solidFill>
                  <a:srgbClr val="2B3649"/>
                </a:solidFill>
                <a:latin typeface="微软雅黑"/>
                <a:ea typeface="微软雅黑"/>
                <a:cs typeface="+mn-ea"/>
                <a:sym typeface="+mn-lt"/>
              </a:rPr>
              <a:t>知识脉络图</a:t>
            </a:r>
            <a:endParaRPr lang="en-US" altLang="zh-CN" sz="2000" b="1" dirty="0">
              <a:solidFill>
                <a:srgbClr val="2B3649"/>
              </a:solidFill>
              <a:latin typeface="微软雅黑"/>
              <a:ea typeface="微软雅黑"/>
              <a:cs typeface="+mn-ea"/>
              <a:sym typeface="+mn-lt"/>
            </a:endParaRPr>
          </a:p>
        </p:txBody>
      </p:sp>
      <p:sp>
        <p:nvSpPr>
          <p:cNvPr id="20" name="矩形 19"/>
          <p:cNvSpPr/>
          <p:nvPr/>
        </p:nvSpPr>
        <p:spPr>
          <a:xfrm>
            <a:off x="8022522" y="4054664"/>
            <a:ext cx="104185" cy="103900"/>
          </a:xfrm>
          <a:prstGeom prst="rect">
            <a:avLst/>
          </a:prstGeom>
          <a:gradFill>
            <a:gsLst>
              <a:gs pos="11000">
                <a:srgbClr val="2B3649"/>
              </a:gs>
              <a:gs pos="100000">
                <a:srgbClr val="3B4A62"/>
              </a:gs>
            </a:gsLst>
            <a:lin ang="27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3" name="图片 2">
            <a:extLst>
              <a:ext uri="{FF2B5EF4-FFF2-40B4-BE49-F238E27FC236}">
                <a16:creationId xmlns:a16="http://schemas.microsoft.com/office/drawing/2014/main" xmlns="" id="{AF9FF9C9-83B0-BABA-634C-DFBEBE2DD1BC}"/>
              </a:ext>
            </a:extLst>
          </p:cNvPr>
          <p:cNvPicPr>
            <a:picLocks noChangeAspect="1"/>
          </p:cNvPicPr>
          <p:nvPr/>
        </p:nvPicPr>
        <p:blipFill>
          <a:blip r:embed="rId4"/>
          <a:stretch>
            <a:fillRect/>
          </a:stretch>
        </p:blipFill>
        <p:spPr>
          <a:xfrm>
            <a:off x="1686675" y="1204372"/>
            <a:ext cx="5770650" cy="3142665"/>
          </a:xfrm>
          <a:prstGeom prst="rect">
            <a:avLst/>
          </a:prstGeom>
        </p:spPr>
      </p:pic>
    </p:spTree>
    <p:extLst>
      <p:ext uri="{BB962C8B-B14F-4D97-AF65-F5344CB8AC3E}">
        <p14:creationId xmlns:p14="http://schemas.microsoft.com/office/powerpoint/2010/main" val="3196500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a16="http://schemas.microsoft.com/office/drawing/2014/main" xmlns="" id="{95CA5390-EAD3-40A5-BF6F-C69AB99948CD}"/>
              </a:ext>
            </a:extLst>
          </p:cNvPr>
          <p:cNvSpPr txBox="1"/>
          <p:nvPr>
            <p:custDataLst>
              <p:tags r:id="rId1"/>
            </p:custDataLst>
          </p:nvPr>
        </p:nvSpPr>
        <p:spPr>
          <a:xfrm>
            <a:off x="590158" y="554189"/>
            <a:ext cx="2415726" cy="353943"/>
          </a:xfrm>
          <a:prstGeom prst="rect">
            <a:avLst/>
          </a:prstGeom>
          <a:noFill/>
        </p:spPr>
        <p:txBody>
          <a:bodyPr wrap="none" lIns="0" tIns="0" rIns="0" rtlCol="0">
            <a:spAutoFit/>
          </a:bodyPr>
          <a:lstStyle/>
          <a:p>
            <a:r>
              <a:rPr lang="en-US" altLang="zh-CN" sz="2000" dirty="0">
                <a:latin typeface="+mj-ea"/>
                <a:ea typeface="+mj-ea"/>
              </a:rPr>
              <a:t>2.1</a:t>
            </a:r>
            <a:r>
              <a:rPr lang="zh-CN" altLang="zh-CN" sz="2000" dirty="0">
                <a:latin typeface="+mj-ea"/>
                <a:ea typeface="+mj-ea"/>
              </a:rPr>
              <a:t>线性表的类型定义</a:t>
            </a:r>
          </a:p>
        </p:txBody>
      </p:sp>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xmlns="" id="{B97AF0BA-4FFE-43E2-0E0A-13E2953164DF}"/>
                  </a:ext>
                </a:extLst>
              </p:cNvPr>
              <p:cNvSpPr txBox="1"/>
              <p:nvPr/>
            </p:nvSpPr>
            <p:spPr>
              <a:xfrm>
                <a:off x="446279" y="1003967"/>
                <a:ext cx="8251442" cy="2346283"/>
              </a:xfrm>
              <a:prstGeom prst="rect">
                <a:avLst/>
              </a:prstGeom>
            </p:spPr>
            <p:txBody>
              <a:bodyPr wrap="square">
                <a:spAutoFit/>
              </a:bodyPr>
              <a:lstStyle/>
              <a:p>
                <a:pPr>
                  <a:lnSpc>
                    <a:spcPct val="150000"/>
                  </a:lnSpc>
                </a:pPr>
                <a:r>
                  <a:rPr lang="zh-CN" altLang="zh-CN" sz="2000" dirty="0">
                    <a:solidFill>
                      <a:schemeClr val="bg1">
                        <a:lumMod val="50000"/>
                      </a:schemeClr>
                    </a:solidFill>
                    <a:latin typeface="+mj-ea"/>
                    <a:ea typeface="+mj-ea"/>
                  </a:rPr>
                  <a:t>线性表是一种线性结构，是由</a:t>
                </a:r>
                <a14:m>
                  <m:oMath xmlns:m="http://schemas.openxmlformats.org/officeDocument/2006/math">
                    <m:r>
                      <a:rPr lang="en-US" altLang="zh-CN" sz="2000">
                        <a:solidFill>
                          <a:schemeClr val="bg1">
                            <a:lumMod val="50000"/>
                          </a:schemeClr>
                        </a:solidFill>
                        <a:latin typeface="Cambria Math" panose="02040503050406030204" pitchFamily="18" charset="0"/>
                        <a:ea typeface="+mj-ea"/>
                      </a:rPr>
                      <m:t>𝑛</m:t>
                    </m:r>
                  </m:oMath>
                </a14:m>
                <a:r>
                  <a:rPr lang="zh-CN" altLang="zh-CN" sz="2000" dirty="0">
                    <a:solidFill>
                      <a:schemeClr val="bg1">
                        <a:lumMod val="50000"/>
                      </a:schemeClr>
                    </a:solidFill>
                    <a:latin typeface="+mj-ea"/>
                    <a:ea typeface="+mj-ea"/>
                  </a:rPr>
                  <a:t>个数据元素构成的有限序列。该线性表可以记作：</a:t>
                </a:r>
                <a14:m>
                  <m:oMath xmlns:m="http://schemas.openxmlformats.org/officeDocument/2006/math">
                    <m:r>
                      <a:rPr lang="en-US" altLang="zh-CN" sz="2000">
                        <a:solidFill>
                          <a:schemeClr val="bg1">
                            <a:lumMod val="50000"/>
                          </a:schemeClr>
                        </a:solidFill>
                        <a:latin typeface="Cambria Math" panose="02040503050406030204" pitchFamily="18" charset="0"/>
                        <a:ea typeface="+mj-ea"/>
                      </a:rPr>
                      <m:t>(</m:t>
                    </m:r>
                    <m:sSub>
                      <m:sSubPr>
                        <m:ctrlPr>
                          <a:rPr lang="zh-CN" altLang="zh-CN" sz="2000" i="1">
                            <a:solidFill>
                              <a:schemeClr val="bg1">
                                <a:lumMod val="50000"/>
                              </a:schemeClr>
                            </a:solidFill>
                            <a:latin typeface="Cambria Math"/>
                            <a:ea typeface="+mj-ea"/>
                          </a:rPr>
                        </m:ctrlPr>
                      </m:sSubPr>
                      <m:e>
                        <m:r>
                          <a:rPr lang="en-US" altLang="zh-CN" sz="2000">
                            <a:solidFill>
                              <a:schemeClr val="bg1">
                                <a:lumMod val="50000"/>
                              </a:schemeClr>
                            </a:solidFill>
                            <a:latin typeface="Cambria Math" panose="02040503050406030204" pitchFamily="18" charset="0"/>
                            <a:ea typeface="+mj-ea"/>
                          </a:rPr>
                          <m:t>𝑎</m:t>
                        </m:r>
                      </m:e>
                      <m:sub>
                        <m:r>
                          <a:rPr lang="en-US" altLang="zh-CN" sz="2000">
                            <a:solidFill>
                              <a:schemeClr val="bg1">
                                <a:lumMod val="50000"/>
                              </a:schemeClr>
                            </a:solidFill>
                            <a:latin typeface="Cambria Math" panose="02040503050406030204" pitchFamily="18" charset="0"/>
                            <a:ea typeface="+mj-ea"/>
                          </a:rPr>
                          <m:t>1</m:t>
                        </m:r>
                      </m:sub>
                    </m:sSub>
                    <m:r>
                      <a:rPr lang="en-US" altLang="zh-CN" sz="2000">
                        <a:solidFill>
                          <a:schemeClr val="bg1">
                            <a:lumMod val="50000"/>
                          </a:schemeClr>
                        </a:solidFill>
                        <a:latin typeface="Cambria Math" panose="02040503050406030204" pitchFamily="18" charset="0"/>
                        <a:ea typeface="+mj-ea"/>
                      </a:rPr>
                      <m:t>,</m:t>
                    </m:r>
                    <m:sSub>
                      <m:sSubPr>
                        <m:ctrlPr>
                          <a:rPr lang="zh-CN" altLang="zh-CN" sz="2000" i="1">
                            <a:solidFill>
                              <a:schemeClr val="bg1">
                                <a:lumMod val="50000"/>
                              </a:schemeClr>
                            </a:solidFill>
                            <a:latin typeface="Cambria Math"/>
                            <a:ea typeface="+mj-ea"/>
                          </a:rPr>
                        </m:ctrlPr>
                      </m:sSubPr>
                      <m:e>
                        <m:r>
                          <a:rPr lang="en-US" altLang="zh-CN" sz="2000">
                            <a:solidFill>
                              <a:schemeClr val="bg1">
                                <a:lumMod val="50000"/>
                              </a:schemeClr>
                            </a:solidFill>
                            <a:latin typeface="Cambria Math" panose="02040503050406030204" pitchFamily="18" charset="0"/>
                            <a:ea typeface="+mj-ea"/>
                          </a:rPr>
                          <m:t>𝑎</m:t>
                        </m:r>
                      </m:e>
                      <m:sub>
                        <m:r>
                          <a:rPr lang="en-US" altLang="zh-CN" sz="2000">
                            <a:solidFill>
                              <a:schemeClr val="bg1">
                                <a:lumMod val="50000"/>
                              </a:schemeClr>
                            </a:solidFill>
                            <a:latin typeface="Cambria Math" panose="02040503050406030204" pitchFamily="18" charset="0"/>
                            <a:ea typeface="+mj-ea"/>
                          </a:rPr>
                          <m:t>2</m:t>
                        </m:r>
                      </m:sub>
                    </m:sSub>
                    <m:r>
                      <a:rPr lang="en-US" altLang="zh-CN" sz="2000">
                        <a:solidFill>
                          <a:schemeClr val="bg1">
                            <a:lumMod val="50000"/>
                          </a:schemeClr>
                        </a:solidFill>
                        <a:latin typeface="Cambria Math" panose="02040503050406030204" pitchFamily="18" charset="0"/>
                        <a:ea typeface="+mj-ea"/>
                      </a:rPr>
                      <m:t>,</m:t>
                    </m:r>
                    <m:sSub>
                      <m:sSubPr>
                        <m:ctrlPr>
                          <a:rPr lang="zh-CN" altLang="zh-CN" sz="2000" i="1">
                            <a:solidFill>
                              <a:schemeClr val="bg1">
                                <a:lumMod val="50000"/>
                              </a:schemeClr>
                            </a:solidFill>
                            <a:latin typeface="Cambria Math"/>
                            <a:ea typeface="+mj-ea"/>
                          </a:rPr>
                        </m:ctrlPr>
                      </m:sSubPr>
                      <m:e>
                        <m:r>
                          <a:rPr lang="en-US" altLang="zh-CN" sz="2000">
                            <a:solidFill>
                              <a:schemeClr val="bg1">
                                <a:lumMod val="50000"/>
                              </a:schemeClr>
                            </a:solidFill>
                            <a:latin typeface="Cambria Math" panose="02040503050406030204" pitchFamily="18" charset="0"/>
                            <a:ea typeface="+mj-ea"/>
                          </a:rPr>
                          <m:t>𝑎</m:t>
                        </m:r>
                      </m:e>
                      <m:sub>
                        <m:r>
                          <a:rPr lang="en-US" altLang="zh-CN" sz="2000">
                            <a:solidFill>
                              <a:schemeClr val="bg1">
                                <a:lumMod val="50000"/>
                              </a:schemeClr>
                            </a:solidFill>
                            <a:latin typeface="Cambria Math" panose="02040503050406030204" pitchFamily="18" charset="0"/>
                            <a:ea typeface="+mj-ea"/>
                          </a:rPr>
                          <m:t>3</m:t>
                        </m:r>
                      </m:sub>
                    </m:sSub>
                    <m:r>
                      <a:rPr lang="en-US" altLang="zh-CN" sz="2000">
                        <a:solidFill>
                          <a:schemeClr val="bg1">
                            <a:lumMod val="50000"/>
                          </a:schemeClr>
                        </a:solidFill>
                        <a:latin typeface="Cambria Math" panose="02040503050406030204" pitchFamily="18" charset="0"/>
                        <a:ea typeface="+mj-ea"/>
                      </a:rPr>
                      <m:t>,…,</m:t>
                    </m:r>
                    <m:sSub>
                      <m:sSubPr>
                        <m:ctrlPr>
                          <a:rPr lang="zh-CN" altLang="zh-CN" sz="2000" i="1">
                            <a:solidFill>
                              <a:schemeClr val="bg1">
                                <a:lumMod val="50000"/>
                              </a:schemeClr>
                            </a:solidFill>
                            <a:latin typeface="Cambria Math"/>
                            <a:ea typeface="+mj-ea"/>
                          </a:rPr>
                        </m:ctrlPr>
                      </m:sSubPr>
                      <m:e>
                        <m:r>
                          <a:rPr lang="en-US" altLang="zh-CN" sz="2000">
                            <a:solidFill>
                              <a:schemeClr val="bg1">
                                <a:lumMod val="50000"/>
                              </a:schemeClr>
                            </a:solidFill>
                            <a:latin typeface="Cambria Math" panose="02040503050406030204" pitchFamily="18" charset="0"/>
                            <a:ea typeface="+mj-ea"/>
                          </a:rPr>
                          <m:t>𝑎</m:t>
                        </m:r>
                      </m:e>
                      <m:sub>
                        <m:r>
                          <a:rPr lang="en-US" altLang="zh-CN" sz="2000">
                            <a:solidFill>
                              <a:schemeClr val="bg1">
                                <a:lumMod val="50000"/>
                              </a:schemeClr>
                            </a:solidFill>
                            <a:latin typeface="Cambria Math" panose="02040503050406030204" pitchFamily="18" charset="0"/>
                            <a:ea typeface="+mj-ea"/>
                          </a:rPr>
                          <m:t>𝑖</m:t>
                        </m:r>
                        <m:r>
                          <a:rPr lang="en-US" altLang="zh-CN" sz="2000">
                            <a:solidFill>
                              <a:schemeClr val="bg1">
                                <a:lumMod val="50000"/>
                              </a:schemeClr>
                            </a:solidFill>
                            <a:latin typeface="Cambria Math" panose="02040503050406030204" pitchFamily="18" charset="0"/>
                            <a:ea typeface="+mj-ea"/>
                          </a:rPr>
                          <m:t>−1</m:t>
                        </m:r>
                      </m:sub>
                    </m:sSub>
                    <m:r>
                      <a:rPr lang="en-US" altLang="zh-CN" sz="2000">
                        <a:solidFill>
                          <a:schemeClr val="bg1">
                            <a:lumMod val="50000"/>
                          </a:schemeClr>
                        </a:solidFill>
                        <a:latin typeface="Cambria Math" panose="02040503050406030204" pitchFamily="18" charset="0"/>
                        <a:ea typeface="+mj-ea"/>
                      </a:rPr>
                      <m:t>,</m:t>
                    </m:r>
                    <m:sSub>
                      <m:sSubPr>
                        <m:ctrlPr>
                          <a:rPr lang="zh-CN" altLang="zh-CN" sz="2000" i="1">
                            <a:solidFill>
                              <a:schemeClr val="bg1">
                                <a:lumMod val="50000"/>
                              </a:schemeClr>
                            </a:solidFill>
                            <a:latin typeface="Cambria Math"/>
                            <a:ea typeface="+mj-ea"/>
                          </a:rPr>
                        </m:ctrlPr>
                      </m:sSubPr>
                      <m:e>
                        <m:r>
                          <a:rPr lang="en-US" altLang="zh-CN" sz="2000">
                            <a:solidFill>
                              <a:schemeClr val="bg1">
                                <a:lumMod val="50000"/>
                              </a:schemeClr>
                            </a:solidFill>
                            <a:latin typeface="Cambria Math" panose="02040503050406030204" pitchFamily="18" charset="0"/>
                            <a:ea typeface="+mj-ea"/>
                          </a:rPr>
                          <m:t>𝑎</m:t>
                        </m:r>
                      </m:e>
                      <m:sub>
                        <m:r>
                          <a:rPr lang="en-US" altLang="zh-CN" sz="2000">
                            <a:solidFill>
                              <a:schemeClr val="bg1">
                                <a:lumMod val="50000"/>
                              </a:schemeClr>
                            </a:solidFill>
                            <a:latin typeface="Cambria Math" panose="02040503050406030204" pitchFamily="18" charset="0"/>
                            <a:ea typeface="+mj-ea"/>
                          </a:rPr>
                          <m:t>𝑖</m:t>
                        </m:r>
                      </m:sub>
                    </m:sSub>
                    <m:r>
                      <a:rPr lang="en-US" altLang="zh-CN" sz="2000">
                        <a:solidFill>
                          <a:schemeClr val="bg1">
                            <a:lumMod val="50000"/>
                          </a:schemeClr>
                        </a:solidFill>
                        <a:latin typeface="Cambria Math" panose="02040503050406030204" pitchFamily="18" charset="0"/>
                        <a:ea typeface="+mj-ea"/>
                      </a:rPr>
                      <m:t>,</m:t>
                    </m:r>
                    <m:sSub>
                      <m:sSubPr>
                        <m:ctrlPr>
                          <a:rPr lang="zh-CN" altLang="zh-CN" sz="2000" i="1">
                            <a:solidFill>
                              <a:schemeClr val="bg1">
                                <a:lumMod val="50000"/>
                              </a:schemeClr>
                            </a:solidFill>
                            <a:latin typeface="Cambria Math"/>
                            <a:ea typeface="+mj-ea"/>
                          </a:rPr>
                        </m:ctrlPr>
                      </m:sSubPr>
                      <m:e>
                        <m:r>
                          <a:rPr lang="en-US" altLang="zh-CN" sz="2000">
                            <a:solidFill>
                              <a:schemeClr val="bg1">
                                <a:lumMod val="50000"/>
                              </a:schemeClr>
                            </a:solidFill>
                            <a:latin typeface="Cambria Math" panose="02040503050406030204" pitchFamily="18" charset="0"/>
                            <a:ea typeface="+mj-ea"/>
                          </a:rPr>
                          <m:t>𝑎</m:t>
                        </m:r>
                      </m:e>
                      <m:sub>
                        <m:r>
                          <a:rPr lang="en-US" altLang="zh-CN" sz="2000">
                            <a:solidFill>
                              <a:schemeClr val="bg1">
                                <a:lumMod val="50000"/>
                              </a:schemeClr>
                            </a:solidFill>
                            <a:latin typeface="Cambria Math" panose="02040503050406030204" pitchFamily="18" charset="0"/>
                            <a:ea typeface="+mj-ea"/>
                          </a:rPr>
                          <m:t>𝑖</m:t>
                        </m:r>
                        <m:r>
                          <a:rPr lang="en-US" altLang="zh-CN" sz="2000">
                            <a:solidFill>
                              <a:schemeClr val="bg1">
                                <a:lumMod val="50000"/>
                              </a:schemeClr>
                            </a:solidFill>
                            <a:latin typeface="Cambria Math" panose="02040503050406030204" pitchFamily="18" charset="0"/>
                            <a:ea typeface="+mj-ea"/>
                          </a:rPr>
                          <m:t>+1</m:t>
                        </m:r>
                      </m:sub>
                    </m:sSub>
                    <m:r>
                      <a:rPr lang="en-US" altLang="zh-CN" sz="2000">
                        <a:solidFill>
                          <a:schemeClr val="bg1">
                            <a:lumMod val="50000"/>
                          </a:schemeClr>
                        </a:solidFill>
                        <a:latin typeface="Cambria Math" panose="02040503050406030204" pitchFamily="18" charset="0"/>
                        <a:ea typeface="+mj-ea"/>
                      </a:rPr>
                      <m:t>,…,</m:t>
                    </m:r>
                    <m:sSub>
                      <m:sSubPr>
                        <m:ctrlPr>
                          <a:rPr lang="zh-CN" altLang="zh-CN" sz="2000" i="1">
                            <a:solidFill>
                              <a:schemeClr val="bg1">
                                <a:lumMod val="50000"/>
                              </a:schemeClr>
                            </a:solidFill>
                            <a:latin typeface="Cambria Math"/>
                            <a:ea typeface="+mj-ea"/>
                          </a:rPr>
                        </m:ctrlPr>
                      </m:sSubPr>
                      <m:e>
                        <m:r>
                          <a:rPr lang="en-US" altLang="zh-CN" sz="2000">
                            <a:solidFill>
                              <a:schemeClr val="bg1">
                                <a:lumMod val="50000"/>
                              </a:schemeClr>
                            </a:solidFill>
                            <a:latin typeface="Cambria Math" panose="02040503050406030204" pitchFamily="18" charset="0"/>
                            <a:ea typeface="+mj-ea"/>
                          </a:rPr>
                          <m:t>𝑎</m:t>
                        </m:r>
                      </m:e>
                      <m:sub>
                        <m:r>
                          <a:rPr lang="en-US" altLang="zh-CN" sz="2000">
                            <a:solidFill>
                              <a:schemeClr val="bg1">
                                <a:lumMod val="50000"/>
                              </a:schemeClr>
                            </a:solidFill>
                            <a:latin typeface="Cambria Math" panose="02040503050406030204" pitchFamily="18" charset="0"/>
                            <a:ea typeface="+mj-ea"/>
                          </a:rPr>
                          <m:t>𝑛</m:t>
                        </m:r>
                      </m:sub>
                    </m:sSub>
                    <m:r>
                      <a:rPr lang="en-US" altLang="zh-CN" sz="2000">
                        <a:solidFill>
                          <a:schemeClr val="bg1">
                            <a:lumMod val="50000"/>
                          </a:schemeClr>
                        </a:solidFill>
                        <a:latin typeface="Cambria Math" panose="02040503050406030204" pitchFamily="18" charset="0"/>
                        <a:ea typeface="+mj-ea"/>
                      </a:rPr>
                      <m:t>)</m:t>
                    </m:r>
                  </m:oMath>
                </a14:m>
                <a:r>
                  <a:rPr lang="zh-CN" altLang="zh-CN" sz="2000" dirty="0">
                    <a:solidFill>
                      <a:schemeClr val="bg1">
                        <a:lumMod val="50000"/>
                      </a:schemeClr>
                    </a:solidFill>
                    <a:latin typeface="+mj-ea"/>
                    <a:ea typeface="+mj-ea"/>
                  </a:rPr>
                  <a:t>，其中线性表的数据元素有</a:t>
                </a:r>
                <a14:m>
                  <m:oMath xmlns:m="http://schemas.openxmlformats.org/officeDocument/2006/math">
                    <m:r>
                      <a:rPr lang="en-US" altLang="zh-CN" sz="2000">
                        <a:solidFill>
                          <a:schemeClr val="bg1">
                            <a:lumMod val="50000"/>
                          </a:schemeClr>
                        </a:solidFill>
                        <a:latin typeface="Cambria Math" panose="02040503050406030204" pitchFamily="18" charset="0"/>
                        <a:ea typeface="+mj-ea"/>
                      </a:rPr>
                      <m:t>𝑛</m:t>
                    </m:r>
                  </m:oMath>
                </a14:m>
                <a:r>
                  <a:rPr lang="zh-CN" altLang="zh-CN" sz="2000" dirty="0">
                    <a:solidFill>
                      <a:schemeClr val="bg1">
                        <a:lumMod val="50000"/>
                      </a:schemeClr>
                    </a:solidFill>
                    <a:latin typeface="+mj-ea"/>
                    <a:ea typeface="+mj-ea"/>
                  </a:rPr>
                  <a:t>个，也叫做线性表的表长。当</a:t>
                </a:r>
                <a:r>
                  <a:rPr lang="en-US" altLang="zh-CN" sz="2000" dirty="0">
                    <a:solidFill>
                      <a:schemeClr val="bg1">
                        <a:lumMod val="50000"/>
                      </a:schemeClr>
                    </a:solidFill>
                    <a:latin typeface="+mj-ea"/>
                    <a:ea typeface="+mj-ea"/>
                  </a:rPr>
                  <a:t>n</a:t>
                </a:r>
                <a:r>
                  <a:rPr lang="zh-CN" altLang="zh-CN" sz="2000" dirty="0">
                    <a:solidFill>
                      <a:schemeClr val="bg1">
                        <a:lumMod val="50000"/>
                      </a:schemeClr>
                    </a:solidFill>
                    <a:latin typeface="+mj-ea"/>
                    <a:ea typeface="+mj-ea"/>
                  </a:rPr>
                  <a:t>为零时，该线性表为空表。表中的元素之间存在一定的顺序关系，比如</a:t>
                </a:r>
                <a14:m>
                  <m:oMath xmlns:m="http://schemas.openxmlformats.org/officeDocument/2006/math">
                    <m:sSub>
                      <m:sSubPr>
                        <m:ctrlPr>
                          <a:rPr lang="zh-CN" altLang="zh-CN" sz="2000" i="1">
                            <a:solidFill>
                              <a:schemeClr val="bg1">
                                <a:lumMod val="50000"/>
                              </a:schemeClr>
                            </a:solidFill>
                            <a:latin typeface="Cambria Math"/>
                            <a:ea typeface="+mj-ea"/>
                          </a:rPr>
                        </m:ctrlPr>
                      </m:sSubPr>
                      <m:e>
                        <m:r>
                          <a:rPr lang="en-US" altLang="zh-CN" sz="2000">
                            <a:solidFill>
                              <a:schemeClr val="bg1">
                                <a:lumMod val="50000"/>
                              </a:schemeClr>
                            </a:solidFill>
                            <a:latin typeface="Cambria Math" panose="02040503050406030204" pitchFamily="18" charset="0"/>
                            <a:ea typeface="+mj-ea"/>
                          </a:rPr>
                          <m:t>𝑎</m:t>
                        </m:r>
                      </m:e>
                      <m:sub>
                        <m:r>
                          <a:rPr lang="en-US" altLang="zh-CN" sz="2000">
                            <a:solidFill>
                              <a:schemeClr val="bg1">
                                <a:lumMod val="50000"/>
                              </a:schemeClr>
                            </a:solidFill>
                            <a:latin typeface="Cambria Math" panose="02040503050406030204" pitchFamily="18" charset="0"/>
                            <a:ea typeface="+mj-ea"/>
                          </a:rPr>
                          <m:t>𝑖</m:t>
                        </m:r>
                        <m:r>
                          <a:rPr lang="en-US" altLang="zh-CN" sz="2000">
                            <a:solidFill>
                              <a:schemeClr val="bg1">
                                <a:lumMod val="50000"/>
                              </a:schemeClr>
                            </a:solidFill>
                            <a:latin typeface="Cambria Math" panose="02040503050406030204" pitchFamily="18" charset="0"/>
                            <a:ea typeface="+mj-ea"/>
                          </a:rPr>
                          <m:t>−1</m:t>
                        </m:r>
                      </m:sub>
                    </m:sSub>
                  </m:oMath>
                </a14:m>
                <a:r>
                  <a:rPr lang="zh-CN" altLang="zh-CN" sz="2000" dirty="0">
                    <a:solidFill>
                      <a:schemeClr val="bg1">
                        <a:lumMod val="50000"/>
                      </a:schemeClr>
                    </a:solidFill>
                    <a:latin typeface="+mj-ea"/>
                    <a:ea typeface="+mj-ea"/>
                  </a:rPr>
                  <a:t>是</a:t>
                </a:r>
                <a14:m>
                  <m:oMath xmlns:m="http://schemas.openxmlformats.org/officeDocument/2006/math">
                    <m:sSub>
                      <m:sSubPr>
                        <m:ctrlPr>
                          <a:rPr lang="zh-CN" altLang="zh-CN" sz="2000" i="1">
                            <a:solidFill>
                              <a:schemeClr val="bg1">
                                <a:lumMod val="50000"/>
                              </a:schemeClr>
                            </a:solidFill>
                            <a:latin typeface="Cambria Math"/>
                            <a:ea typeface="+mj-ea"/>
                          </a:rPr>
                        </m:ctrlPr>
                      </m:sSubPr>
                      <m:e>
                        <m:r>
                          <a:rPr lang="en-US" altLang="zh-CN" sz="2000">
                            <a:solidFill>
                              <a:schemeClr val="bg1">
                                <a:lumMod val="50000"/>
                              </a:schemeClr>
                            </a:solidFill>
                            <a:latin typeface="Cambria Math" panose="02040503050406030204" pitchFamily="18" charset="0"/>
                            <a:ea typeface="+mj-ea"/>
                          </a:rPr>
                          <m:t>𝑎</m:t>
                        </m:r>
                      </m:e>
                      <m:sub>
                        <m:r>
                          <a:rPr lang="en-US" altLang="zh-CN" sz="2000">
                            <a:solidFill>
                              <a:schemeClr val="bg1">
                                <a:lumMod val="50000"/>
                              </a:schemeClr>
                            </a:solidFill>
                            <a:latin typeface="Cambria Math" panose="02040503050406030204" pitchFamily="18" charset="0"/>
                            <a:ea typeface="+mj-ea"/>
                          </a:rPr>
                          <m:t>𝑖</m:t>
                        </m:r>
                      </m:sub>
                    </m:sSub>
                  </m:oMath>
                </a14:m>
                <a:r>
                  <a:rPr lang="zh-CN" altLang="zh-CN" sz="2000" dirty="0">
                    <a:solidFill>
                      <a:schemeClr val="bg1">
                        <a:lumMod val="50000"/>
                      </a:schemeClr>
                    </a:solidFill>
                    <a:latin typeface="+mj-ea"/>
                    <a:ea typeface="+mj-ea"/>
                  </a:rPr>
                  <a:t>的直接前驱，</a:t>
                </a:r>
                <a14:m>
                  <m:oMath xmlns:m="http://schemas.openxmlformats.org/officeDocument/2006/math">
                    <m:sSub>
                      <m:sSubPr>
                        <m:ctrlPr>
                          <a:rPr lang="zh-CN" altLang="zh-CN" sz="2000" i="1">
                            <a:solidFill>
                              <a:schemeClr val="bg1">
                                <a:lumMod val="50000"/>
                              </a:schemeClr>
                            </a:solidFill>
                            <a:latin typeface="Cambria Math"/>
                            <a:ea typeface="+mj-ea"/>
                          </a:rPr>
                        </m:ctrlPr>
                      </m:sSubPr>
                      <m:e>
                        <m:r>
                          <a:rPr lang="en-US" altLang="zh-CN" sz="2000">
                            <a:solidFill>
                              <a:schemeClr val="bg1">
                                <a:lumMod val="50000"/>
                              </a:schemeClr>
                            </a:solidFill>
                            <a:latin typeface="Cambria Math" panose="02040503050406030204" pitchFamily="18" charset="0"/>
                            <a:ea typeface="+mj-ea"/>
                          </a:rPr>
                          <m:t>𝑎</m:t>
                        </m:r>
                      </m:e>
                      <m:sub>
                        <m:r>
                          <a:rPr lang="en-US" altLang="zh-CN" sz="2000">
                            <a:solidFill>
                              <a:schemeClr val="bg1">
                                <a:lumMod val="50000"/>
                              </a:schemeClr>
                            </a:solidFill>
                            <a:latin typeface="Cambria Math" panose="02040503050406030204" pitchFamily="18" charset="0"/>
                            <a:ea typeface="+mj-ea"/>
                          </a:rPr>
                          <m:t>𝑖</m:t>
                        </m:r>
                      </m:sub>
                    </m:sSub>
                  </m:oMath>
                </a14:m>
                <a:r>
                  <a:rPr lang="zh-CN" altLang="zh-CN" sz="2000" dirty="0">
                    <a:solidFill>
                      <a:schemeClr val="bg1">
                        <a:lumMod val="50000"/>
                      </a:schemeClr>
                    </a:solidFill>
                    <a:latin typeface="+mj-ea"/>
                    <a:ea typeface="+mj-ea"/>
                  </a:rPr>
                  <a:t>是</a:t>
                </a:r>
                <a14:m>
                  <m:oMath xmlns:m="http://schemas.openxmlformats.org/officeDocument/2006/math">
                    <m:sSub>
                      <m:sSubPr>
                        <m:ctrlPr>
                          <a:rPr lang="zh-CN" altLang="zh-CN" sz="2000" i="1">
                            <a:solidFill>
                              <a:schemeClr val="bg1">
                                <a:lumMod val="50000"/>
                              </a:schemeClr>
                            </a:solidFill>
                            <a:latin typeface="Cambria Math"/>
                            <a:ea typeface="+mj-ea"/>
                          </a:rPr>
                        </m:ctrlPr>
                      </m:sSubPr>
                      <m:e>
                        <m:r>
                          <a:rPr lang="en-US" altLang="zh-CN" sz="2000">
                            <a:solidFill>
                              <a:schemeClr val="bg1">
                                <a:lumMod val="50000"/>
                              </a:schemeClr>
                            </a:solidFill>
                            <a:latin typeface="Cambria Math" panose="02040503050406030204" pitchFamily="18" charset="0"/>
                            <a:ea typeface="+mj-ea"/>
                          </a:rPr>
                          <m:t>𝑎</m:t>
                        </m:r>
                      </m:e>
                      <m:sub>
                        <m:r>
                          <a:rPr lang="en-US" altLang="zh-CN" sz="2000">
                            <a:solidFill>
                              <a:schemeClr val="bg1">
                                <a:lumMod val="50000"/>
                              </a:schemeClr>
                            </a:solidFill>
                            <a:latin typeface="Cambria Math" panose="02040503050406030204" pitchFamily="18" charset="0"/>
                            <a:ea typeface="+mj-ea"/>
                          </a:rPr>
                          <m:t>𝑖</m:t>
                        </m:r>
                        <m:r>
                          <a:rPr lang="en-US" altLang="zh-CN" sz="2000">
                            <a:solidFill>
                              <a:schemeClr val="bg1">
                                <a:lumMod val="50000"/>
                              </a:schemeClr>
                            </a:solidFill>
                            <a:latin typeface="Cambria Math" panose="02040503050406030204" pitchFamily="18" charset="0"/>
                            <a:ea typeface="+mj-ea"/>
                          </a:rPr>
                          <m:t>−1</m:t>
                        </m:r>
                      </m:sub>
                    </m:sSub>
                  </m:oMath>
                </a14:m>
                <a:r>
                  <a:rPr lang="zh-CN" altLang="zh-CN" sz="2000" dirty="0">
                    <a:solidFill>
                      <a:schemeClr val="bg1">
                        <a:lumMod val="50000"/>
                      </a:schemeClr>
                    </a:solidFill>
                    <a:latin typeface="+mj-ea"/>
                    <a:ea typeface="+mj-ea"/>
                  </a:rPr>
                  <a:t>的直接后继。线性表中的元素存在着有序的一对一的关系，其逻辑结构为线性结构。</a:t>
                </a:r>
                <a:endParaRPr lang="zh-CN" altLang="en-US" sz="2000" dirty="0">
                  <a:solidFill>
                    <a:schemeClr val="bg1">
                      <a:lumMod val="50000"/>
                    </a:schemeClr>
                  </a:solidFill>
                  <a:latin typeface="+mj-ea"/>
                  <a:ea typeface="+mj-ea"/>
                </a:endParaRPr>
              </a:p>
            </p:txBody>
          </p:sp>
        </mc:Choice>
        <mc:Fallback xmlns="">
          <p:sp>
            <p:nvSpPr>
              <p:cNvPr id="6" name="文本框 5">
                <a:extLst>
                  <a:ext uri="{FF2B5EF4-FFF2-40B4-BE49-F238E27FC236}">
                    <a16:creationId xmlns:a16="http://schemas.microsoft.com/office/drawing/2014/main" id="{B97AF0BA-4FFE-43E2-0E0A-13E2953164DF}"/>
                  </a:ext>
                </a:extLst>
              </p:cNvPr>
              <p:cNvSpPr txBox="1">
                <a:spLocks noRot="1" noChangeAspect="1" noMove="1" noResize="1" noEditPoints="1" noAdjustHandles="1" noChangeArrowheads="1" noChangeShapeType="1" noTextEdit="1"/>
              </p:cNvSpPr>
              <p:nvPr/>
            </p:nvSpPr>
            <p:spPr>
              <a:xfrm>
                <a:off x="446279" y="1003967"/>
                <a:ext cx="8251442" cy="2346283"/>
              </a:xfrm>
              <a:prstGeom prst="rect">
                <a:avLst/>
              </a:prstGeom>
              <a:blipFill>
                <a:blip r:embed="rId4"/>
                <a:stretch>
                  <a:fillRect l="-739" r="-3840" b="-363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542303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a16="http://schemas.microsoft.com/office/drawing/2014/main" xmlns="" id="{95CA5390-EAD3-40A5-BF6F-C69AB99948CD}"/>
              </a:ext>
            </a:extLst>
          </p:cNvPr>
          <p:cNvSpPr txBox="1"/>
          <p:nvPr>
            <p:custDataLst>
              <p:tags r:id="rId1"/>
            </p:custDataLst>
          </p:nvPr>
        </p:nvSpPr>
        <p:spPr>
          <a:xfrm>
            <a:off x="590158" y="457005"/>
            <a:ext cx="3420242" cy="453457"/>
          </a:xfrm>
          <a:prstGeom prst="rect">
            <a:avLst/>
          </a:prstGeom>
          <a:noFill/>
        </p:spPr>
        <p:txBody>
          <a:bodyPr wrap="square" lIns="0" tIns="0" rIns="0" rtlCol="0">
            <a:spAutoFit/>
          </a:bodyPr>
          <a:lstStyle/>
          <a:p>
            <a:pPr>
              <a:lnSpc>
                <a:spcPct val="150000"/>
              </a:lnSpc>
              <a:spcAft>
                <a:spcPts val="600"/>
              </a:spcAft>
            </a:pPr>
            <a:r>
              <a:rPr lang="en-US" altLang="zh-CN" sz="2000" dirty="0">
                <a:latin typeface="+mj-ea"/>
                <a:ea typeface="+mj-ea"/>
              </a:rPr>
              <a:t>2.2</a:t>
            </a:r>
            <a:r>
              <a:rPr lang="zh-CN" altLang="zh-CN" sz="2000" dirty="0">
                <a:latin typeface="+mj-ea"/>
                <a:ea typeface="+mj-ea"/>
              </a:rPr>
              <a:t>线性表的顺序表示与实现</a:t>
            </a:r>
          </a:p>
        </p:txBody>
      </p:sp>
      <p:sp>
        <p:nvSpPr>
          <p:cNvPr id="6" name="文本框 5">
            <a:extLst>
              <a:ext uri="{FF2B5EF4-FFF2-40B4-BE49-F238E27FC236}">
                <a16:creationId xmlns:a16="http://schemas.microsoft.com/office/drawing/2014/main" xmlns="" id="{B97AF0BA-4FFE-43E2-0E0A-13E2953164DF}"/>
              </a:ext>
            </a:extLst>
          </p:cNvPr>
          <p:cNvSpPr txBox="1"/>
          <p:nvPr/>
        </p:nvSpPr>
        <p:spPr>
          <a:xfrm>
            <a:off x="590158" y="780917"/>
            <a:ext cx="8251442" cy="1884618"/>
          </a:xfrm>
          <a:prstGeom prst="rect">
            <a:avLst/>
          </a:prstGeom>
          <a:noFill/>
        </p:spPr>
        <p:txBody>
          <a:bodyPr wrap="square">
            <a:spAutoFit/>
          </a:bodyPr>
          <a:lstStyle/>
          <a:p>
            <a:pPr>
              <a:lnSpc>
                <a:spcPct val="150000"/>
              </a:lnSpc>
            </a:pPr>
            <a:r>
              <a:rPr lang="en-US" altLang="zh-CN" sz="2000" dirty="0">
                <a:solidFill>
                  <a:schemeClr val="bg1">
                    <a:lumMod val="50000"/>
                  </a:schemeClr>
                </a:solidFill>
                <a:latin typeface="+mj-ea"/>
                <a:ea typeface="+mj-ea"/>
              </a:rPr>
              <a:t>2.2.1</a:t>
            </a:r>
            <a:r>
              <a:rPr lang="zh-CN" altLang="zh-CN" sz="2000" dirty="0">
                <a:solidFill>
                  <a:schemeClr val="bg1">
                    <a:lumMod val="50000"/>
                  </a:schemeClr>
                </a:solidFill>
                <a:latin typeface="+mj-ea"/>
                <a:ea typeface="+mj-ea"/>
              </a:rPr>
              <a:t>线性表的顺序表示</a:t>
            </a:r>
            <a:endParaRPr lang="en-US" altLang="zh-CN" sz="2000" dirty="0">
              <a:solidFill>
                <a:schemeClr val="bg1">
                  <a:lumMod val="50000"/>
                </a:schemeClr>
              </a:solidFill>
              <a:latin typeface="+mj-ea"/>
              <a:ea typeface="+mj-ea"/>
            </a:endParaRPr>
          </a:p>
          <a:p>
            <a:pPr>
              <a:lnSpc>
                <a:spcPct val="150000"/>
              </a:lnSpc>
            </a:pPr>
            <a:r>
              <a:rPr lang="zh-CN" altLang="zh-CN" sz="2000" dirty="0">
                <a:solidFill>
                  <a:schemeClr val="bg1">
                    <a:lumMod val="50000"/>
                  </a:schemeClr>
                </a:solidFill>
                <a:latin typeface="+mj-ea"/>
                <a:ea typeface="+mj-ea"/>
              </a:rPr>
              <a:t>线性表的顺序表示是指在内存中使用一组连续的地址空间来存储数据元素，采用这种方式存储的线性表成为顺序表。也就是说顺序表中逻辑相邻的数据元素在物理存储地址上也相邻，存储结构如图</a:t>
            </a:r>
            <a:r>
              <a:rPr lang="en-US" altLang="zh-CN" sz="2000" dirty="0">
                <a:solidFill>
                  <a:schemeClr val="bg1">
                    <a:lumMod val="50000"/>
                  </a:schemeClr>
                </a:solidFill>
                <a:latin typeface="+mj-ea"/>
                <a:ea typeface="+mj-ea"/>
              </a:rPr>
              <a:t>2-1</a:t>
            </a:r>
            <a:r>
              <a:rPr lang="zh-CN" altLang="zh-CN" sz="2000" dirty="0">
                <a:solidFill>
                  <a:schemeClr val="bg1">
                    <a:lumMod val="50000"/>
                  </a:schemeClr>
                </a:solidFill>
                <a:latin typeface="+mj-ea"/>
                <a:ea typeface="+mj-ea"/>
              </a:rPr>
              <a:t>所示。</a:t>
            </a:r>
          </a:p>
        </p:txBody>
      </p:sp>
      <p:pic>
        <p:nvPicPr>
          <p:cNvPr id="7" name="图片 6">
            <a:extLst>
              <a:ext uri="{FF2B5EF4-FFF2-40B4-BE49-F238E27FC236}">
                <a16:creationId xmlns:a16="http://schemas.microsoft.com/office/drawing/2014/main" xmlns="" id="{81F1D7B4-68F4-935C-C203-C253E3D2DE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4840" y="2636550"/>
            <a:ext cx="2611120" cy="2208530"/>
          </a:xfrm>
          <a:prstGeom prst="rect">
            <a:avLst/>
          </a:prstGeom>
        </p:spPr>
      </p:pic>
    </p:spTree>
    <p:extLst>
      <p:ext uri="{BB962C8B-B14F-4D97-AF65-F5344CB8AC3E}">
        <p14:creationId xmlns:p14="http://schemas.microsoft.com/office/powerpoint/2010/main" val="33181055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a16="http://schemas.microsoft.com/office/drawing/2014/main" xmlns="" id="{95CA5390-EAD3-40A5-BF6F-C69AB99948CD}"/>
              </a:ext>
            </a:extLst>
          </p:cNvPr>
          <p:cNvSpPr txBox="1"/>
          <p:nvPr>
            <p:custDataLst>
              <p:tags r:id="rId1"/>
            </p:custDataLst>
          </p:nvPr>
        </p:nvSpPr>
        <p:spPr>
          <a:xfrm>
            <a:off x="590158" y="554189"/>
            <a:ext cx="3420242" cy="453457"/>
          </a:xfrm>
          <a:prstGeom prst="rect">
            <a:avLst/>
          </a:prstGeom>
          <a:noFill/>
        </p:spPr>
        <p:txBody>
          <a:bodyPr wrap="square" lIns="0" tIns="0" rIns="0" rtlCol="0">
            <a:spAutoFit/>
          </a:bodyPr>
          <a:lstStyle/>
          <a:p>
            <a:pPr>
              <a:lnSpc>
                <a:spcPct val="150000"/>
              </a:lnSpc>
              <a:spcAft>
                <a:spcPts val="600"/>
              </a:spcAft>
            </a:pPr>
            <a:r>
              <a:rPr lang="en-US" altLang="zh-CN" sz="2000" dirty="0">
                <a:latin typeface="+mj-ea"/>
                <a:ea typeface="+mj-ea"/>
              </a:rPr>
              <a:t>2.2</a:t>
            </a:r>
            <a:r>
              <a:rPr lang="zh-CN" altLang="zh-CN" sz="2000" dirty="0">
                <a:latin typeface="+mj-ea"/>
                <a:ea typeface="+mj-ea"/>
              </a:rPr>
              <a:t>线性表的顺序表示与实现</a:t>
            </a:r>
          </a:p>
        </p:txBody>
      </p:sp>
      <p:sp>
        <p:nvSpPr>
          <p:cNvPr id="6" name="文本框 5">
            <a:extLst>
              <a:ext uri="{FF2B5EF4-FFF2-40B4-BE49-F238E27FC236}">
                <a16:creationId xmlns:a16="http://schemas.microsoft.com/office/drawing/2014/main" xmlns="" id="{B97AF0BA-4FFE-43E2-0E0A-13E2953164DF}"/>
              </a:ext>
            </a:extLst>
          </p:cNvPr>
          <p:cNvSpPr txBox="1"/>
          <p:nvPr/>
        </p:nvSpPr>
        <p:spPr>
          <a:xfrm>
            <a:off x="446279" y="907651"/>
            <a:ext cx="8251442" cy="1499898"/>
          </a:xfrm>
          <a:prstGeom prst="rect">
            <a:avLst/>
          </a:prstGeom>
          <a:noFill/>
        </p:spPr>
        <p:txBody>
          <a:bodyPr wrap="square">
            <a:spAutoFit/>
          </a:bodyPr>
          <a:lstStyle/>
          <a:p>
            <a:pPr>
              <a:lnSpc>
                <a:spcPct val="150000"/>
              </a:lnSpc>
              <a:spcAft>
                <a:spcPts val="600"/>
              </a:spcAft>
            </a:pPr>
            <a:r>
              <a:rPr lang="en-US" altLang="zh-CN" sz="2000" dirty="0">
                <a:solidFill>
                  <a:schemeClr val="bg1">
                    <a:lumMod val="50000"/>
                  </a:schemeClr>
                </a:solidFill>
                <a:latin typeface="+mj-ea"/>
                <a:ea typeface="+mj-ea"/>
              </a:rPr>
              <a:t>2.2.2</a:t>
            </a:r>
            <a:r>
              <a:rPr lang="zh-CN" altLang="zh-CN" sz="2000" dirty="0">
                <a:solidFill>
                  <a:schemeClr val="bg1">
                    <a:lumMod val="50000"/>
                  </a:schemeClr>
                </a:solidFill>
                <a:latin typeface="+mj-ea"/>
                <a:ea typeface="+mj-ea"/>
              </a:rPr>
              <a:t>顺序表的运算实例</a:t>
            </a:r>
            <a:endParaRPr lang="zh-CN" altLang="en-US" sz="2000" dirty="0">
              <a:solidFill>
                <a:schemeClr val="bg1">
                  <a:lumMod val="50000"/>
                </a:schemeClr>
              </a:solidFill>
              <a:latin typeface="+mj-ea"/>
              <a:ea typeface="+mj-ea"/>
            </a:endParaRPr>
          </a:p>
          <a:p>
            <a:pPr indent="304800">
              <a:lnSpc>
                <a:spcPct val="150000"/>
              </a:lnSpc>
              <a:spcAft>
                <a:spcPts val="600"/>
              </a:spcAft>
            </a:pPr>
            <a:r>
              <a:rPr lang="zh-CN" altLang="zh-CN" sz="2000" dirty="0">
                <a:solidFill>
                  <a:schemeClr val="bg1">
                    <a:lumMod val="50000"/>
                  </a:schemeClr>
                </a:solidFill>
                <a:latin typeface="+mj-ea"/>
                <a:ea typeface="+mj-ea"/>
              </a:rPr>
              <a:t>下面讨论线性表在顺序存储结构下的基本操作，假设顺序表中存储的数据类型是整数。</a:t>
            </a:r>
          </a:p>
        </p:txBody>
      </p:sp>
    </p:spTree>
    <p:extLst>
      <p:ext uri="{BB962C8B-B14F-4D97-AF65-F5344CB8AC3E}">
        <p14:creationId xmlns:p14="http://schemas.microsoft.com/office/powerpoint/2010/main" val="32083528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_文本框 1">
            <a:extLst>
              <a:ext uri="{FF2B5EF4-FFF2-40B4-BE49-F238E27FC236}">
                <a16:creationId xmlns:a16="http://schemas.microsoft.com/office/drawing/2014/main" xmlns="" id="{95CA5390-EAD3-40A5-BF6F-C69AB99948CD}"/>
              </a:ext>
            </a:extLst>
          </p:cNvPr>
          <p:cNvSpPr txBox="1"/>
          <p:nvPr>
            <p:custDataLst>
              <p:tags r:id="rId1"/>
            </p:custDataLst>
          </p:nvPr>
        </p:nvSpPr>
        <p:spPr>
          <a:xfrm>
            <a:off x="382759" y="554189"/>
            <a:ext cx="3185167" cy="453457"/>
          </a:xfrm>
          <a:prstGeom prst="rect">
            <a:avLst/>
          </a:prstGeom>
          <a:noFill/>
        </p:spPr>
        <p:txBody>
          <a:bodyPr wrap="none" lIns="0" tIns="0" rIns="0" rtlCol="0">
            <a:spAutoFit/>
          </a:bodyPr>
          <a:lstStyle/>
          <a:p>
            <a:pPr>
              <a:lnSpc>
                <a:spcPct val="150000"/>
              </a:lnSpc>
              <a:spcAft>
                <a:spcPts val="600"/>
              </a:spcAft>
            </a:pPr>
            <a:r>
              <a:rPr lang="en-US" altLang="zh-CN" sz="2000" dirty="0">
                <a:latin typeface="+mj-ea"/>
                <a:ea typeface="+mj-ea"/>
              </a:rPr>
              <a:t>2.3</a:t>
            </a:r>
            <a:r>
              <a:rPr lang="zh-CN" altLang="zh-CN" sz="2000" dirty="0">
                <a:latin typeface="+mj-ea"/>
                <a:ea typeface="+mj-ea"/>
              </a:rPr>
              <a:t>线性表的链式表示与实现</a:t>
            </a:r>
          </a:p>
        </p:txBody>
      </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xmlns="" id="{6230A7BE-C609-C5EA-D42F-C1DB3FF114B9}"/>
                  </a:ext>
                </a:extLst>
              </p:cNvPr>
              <p:cNvSpPr txBox="1"/>
              <p:nvPr/>
            </p:nvSpPr>
            <p:spPr>
              <a:xfrm>
                <a:off x="619200" y="887314"/>
                <a:ext cx="8280000" cy="3346557"/>
              </a:xfrm>
              <a:prstGeom prst="rect">
                <a:avLst/>
              </a:prstGeom>
              <a:noFill/>
            </p:spPr>
            <p:txBody>
              <a:bodyPr wrap="square" rtlCol="0">
                <a:spAutoFit/>
              </a:bodyPr>
              <a:lstStyle/>
              <a:p>
                <a:pPr algn="just">
                  <a:lnSpc>
                    <a:spcPct val="150000"/>
                  </a:lnSpc>
                  <a:spcAft>
                    <a:spcPts val="600"/>
                  </a:spcAft>
                </a:pPr>
                <a:r>
                  <a:rPr lang="en-US" altLang="zh-CN" sz="2000" dirty="0">
                    <a:solidFill>
                      <a:schemeClr val="bg1">
                        <a:lumMod val="50000"/>
                      </a:schemeClr>
                    </a:solidFill>
                    <a:latin typeface="+mj-ea"/>
                    <a:ea typeface="+mj-ea"/>
                  </a:rPr>
                  <a:t>2.3.1</a:t>
                </a:r>
                <a:r>
                  <a:rPr lang="zh-CN" altLang="zh-CN" sz="2000" dirty="0">
                    <a:solidFill>
                      <a:schemeClr val="bg1">
                        <a:lumMod val="50000"/>
                      </a:schemeClr>
                    </a:solidFill>
                    <a:latin typeface="+mj-ea"/>
                    <a:ea typeface="+mj-ea"/>
                  </a:rPr>
                  <a:t>单链表的定义与表示</a:t>
                </a:r>
              </a:p>
              <a:p>
                <a:pPr>
                  <a:lnSpc>
                    <a:spcPct val="150000"/>
                  </a:lnSpc>
                </a:pPr>
                <a:r>
                  <a:rPr lang="zh-CN" altLang="zh-CN" sz="2000" dirty="0">
                    <a:solidFill>
                      <a:schemeClr val="bg1">
                        <a:lumMod val="50000"/>
                      </a:schemeClr>
                    </a:solidFill>
                    <a:latin typeface="+mj-ea"/>
                    <a:ea typeface="+mj-ea"/>
                  </a:rPr>
                  <a:t>单链表是最简单的链式存储结构，链表的结构是以</a:t>
                </a:r>
                <a:r>
                  <a:rPr lang="en-US" altLang="zh-CN" sz="2000" dirty="0">
                    <a:solidFill>
                      <a:schemeClr val="bg1">
                        <a:lumMod val="50000"/>
                      </a:schemeClr>
                    </a:solidFill>
                    <a:latin typeface="+mj-ea"/>
                    <a:ea typeface="+mj-ea"/>
                  </a:rPr>
                  <a:t>“</a:t>
                </a:r>
                <a:r>
                  <a:rPr lang="zh-CN" altLang="zh-CN" sz="2000" dirty="0">
                    <a:solidFill>
                      <a:schemeClr val="bg1">
                        <a:lumMod val="50000"/>
                      </a:schemeClr>
                    </a:solidFill>
                    <a:latin typeface="+mj-ea"/>
                    <a:ea typeface="+mj-ea"/>
                  </a:rPr>
                  <a:t>结点</a:t>
                </a:r>
                <a:r>
                  <a:rPr lang="en-US" altLang="zh-CN" sz="2000" dirty="0">
                    <a:solidFill>
                      <a:schemeClr val="bg1">
                        <a:lumMod val="50000"/>
                      </a:schemeClr>
                    </a:solidFill>
                    <a:latin typeface="+mj-ea"/>
                    <a:ea typeface="+mj-ea"/>
                  </a:rPr>
                  <a:t>”</a:t>
                </a:r>
                <a:r>
                  <a:rPr lang="zh-CN" altLang="zh-CN" sz="2000" dirty="0">
                    <a:solidFill>
                      <a:schemeClr val="bg1">
                        <a:lumMod val="50000"/>
                      </a:schemeClr>
                    </a:solidFill>
                    <a:latin typeface="+mj-ea"/>
                    <a:ea typeface="+mj-ea"/>
                  </a:rPr>
                  <a:t>来链接每个数据元素的。</a:t>
                </a:r>
                <a:endParaRPr lang="en-US" altLang="zh-CN" sz="2000" dirty="0">
                  <a:solidFill>
                    <a:schemeClr val="bg1">
                      <a:lumMod val="50000"/>
                    </a:schemeClr>
                  </a:solidFill>
                  <a:latin typeface="+mj-ea"/>
                  <a:ea typeface="+mj-ea"/>
                </a:endParaRPr>
              </a:p>
              <a:p>
                <a:pPr>
                  <a:lnSpc>
                    <a:spcPct val="150000"/>
                  </a:lnSpc>
                </a:pPr>
                <a:r>
                  <a:rPr lang="zh-CN" altLang="zh-CN" sz="2000" dirty="0">
                    <a:solidFill>
                      <a:schemeClr val="bg1">
                        <a:lumMod val="50000"/>
                      </a:schemeClr>
                    </a:solidFill>
                    <a:latin typeface="+mj-ea"/>
                    <a:ea typeface="+mj-ea"/>
                  </a:rPr>
                  <a:t>线性表</a:t>
                </a:r>
                <a14:m>
                  <m:oMath xmlns:m="http://schemas.openxmlformats.org/officeDocument/2006/math">
                    <m:r>
                      <a:rPr lang="en-US" altLang="zh-CN" sz="2000">
                        <a:solidFill>
                          <a:schemeClr val="bg1">
                            <a:lumMod val="50000"/>
                          </a:schemeClr>
                        </a:solidFill>
                        <a:latin typeface="Cambria Math" panose="02040503050406030204" pitchFamily="18" charset="0"/>
                        <a:ea typeface="+mj-ea"/>
                      </a:rPr>
                      <m:t>(</m:t>
                    </m:r>
                    <m:sSub>
                      <m:sSubPr>
                        <m:ctrlPr>
                          <a:rPr lang="zh-CN" altLang="zh-CN" sz="2000" i="1">
                            <a:solidFill>
                              <a:schemeClr val="bg1">
                                <a:lumMod val="50000"/>
                              </a:schemeClr>
                            </a:solidFill>
                            <a:latin typeface="Cambria Math"/>
                            <a:ea typeface="+mj-ea"/>
                          </a:rPr>
                        </m:ctrlPr>
                      </m:sSubPr>
                      <m:e>
                        <m:r>
                          <a:rPr lang="en-US" altLang="zh-CN" sz="2000">
                            <a:solidFill>
                              <a:schemeClr val="bg1">
                                <a:lumMod val="50000"/>
                              </a:schemeClr>
                            </a:solidFill>
                            <a:latin typeface="Cambria Math" panose="02040503050406030204" pitchFamily="18" charset="0"/>
                            <a:ea typeface="+mj-ea"/>
                          </a:rPr>
                          <m:t>𝑎</m:t>
                        </m:r>
                      </m:e>
                      <m:sub>
                        <m:r>
                          <a:rPr lang="en-US" altLang="zh-CN" sz="2000">
                            <a:solidFill>
                              <a:schemeClr val="bg1">
                                <a:lumMod val="50000"/>
                              </a:schemeClr>
                            </a:solidFill>
                            <a:latin typeface="Cambria Math" panose="02040503050406030204" pitchFamily="18" charset="0"/>
                            <a:ea typeface="+mj-ea"/>
                          </a:rPr>
                          <m:t>1</m:t>
                        </m:r>
                      </m:sub>
                    </m:sSub>
                    <m:r>
                      <a:rPr lang="en-US" altLang="zh-CN" sz="2000">
                        <a:solidFill>
                          <a:schemeClr val="bg1">
                            <a:lumMod val="50000"/>
                          </a:schemeClr>
                        </a:solidFill>
                        <a:latin typeface="Cambria Math" panose="02040503050406030204" pitchFamily="18" charset="0"/>
                        <a:ea typeface="+mj-ea"/>
                      </a:rPr>
                      <m:t>,</m:t>
                    </m:r>
                    <m:sSub>
                      <m:sSubPr>
                        <m:ctrlPr>
                          <a:rPr lang="zh-CN" altLang="zh-CN" sz="2000" i="1">
                            <a:solidFill>
                              <a:schemeClr val="bg1">
                                <a:lumMod val="50000"/>
                              </a:schemeClr>
                            </a:solidFill>
                            <a:latin typeface="Cambria Math"/>
                            <a:ea typeface="+mj-ea"/>
                          </a:rPr>
                        </m:ctrlPr>
                      </m:sSubPr>
                      <m:e>
                        <m:r>
                          <a:rPr lang="en-US" altLang="zh-CN" sz="2000">
                            <a:solidFill>
                              <a:schemeClr val="bg1">
                                <a:lumMod val="50000"/>
                              </a:schemeClr>
                            </a:solidFill>
                            <a:latin typeface="Cambria Math" panose="02040503050406030204" pitchFamily="18" charset="0"/>
                            <a:ea typeface="+mj-ea"/>
                          </a:rPr>
                          <m:t>𝑎</m:t>
                        </m:r>
                      </m:e>
                      <m:sub>
                        <m:r>
                          <a:rPr lang="en-US" altLang="zh-CN" sz="2000">
                            <a:solidFill>
                              <a:schemeClr val="bg1">
                                <a:lumMod val="50000"/>
                              </a:schemeClr>
                            </a:solidFill>
                            <a:latin typeface="Cambria Math" panose="02040503050406030204" pitchFamily="18" charset="0"/>
                            <a:ea typeface="+mj-ea"/>
                          </a:rPr>
                          <m:t>2</m:t>
                        </m:r>
                      </m:sub>
                    </m:sSub>
                    <m:r>
                      <a:rPr lang="en-US" altLang="zh-CN" sz="2000">
                        <a:solidFill>
                          <a:schemeClr val="bg1">
                            <a:lumMod val="50000"/>
                          </a:schemeClr>
                        </a:solidFill>
                        <a:latin typeface="Cambria Math" panose="02040503050406030204" pitchFamily="18" charset="0"/>
                        <a:ea typeface="+mj-ea"/>
                      </a:rPr>
                      <m:t>,</m:t>
                    </m:r>
                    <m:sSub>
                      <m:sSubPr>
                        <m:ctrlPr>
                          <a:rPr lang="zh-CN" altLang="zh-CN" sz="2000" i="1">
                            <a:solidFill>
                              <a:schemeClr val="bg1">
                                <a:lumMod val="50000"/>
                              </a:schemeClr>
                            </a:solidFill>
                            <a:latin typeface="Cambria Math"/>
                            <a:ea typeface="+mj-ea"/>
                          </a:rPr>
                        </m:ctrlPr>
                      </m:sSubPr>
                      <m:e>
                        <m:r>
                          <a:rPr lang="en-US" altLang="zh-CN" sz="2000">
                            <a:solidFill>
                              <a:schemeClr val="bg1">
                                <a:lumMod val="50000"/>
                              </a:schemeClr>
                            </a:solidFill>
                            <a:latin typeface="Cambria Math" panose="02040503050406030204" pitchFamily="18" charset="0"/>
                            <a:ea typeface="+mj-ea"/>
                          </a:rPr>
                          <m:t>𝑎</m:t>
                        </m:r>
                      </m:e>
                      <m:sub>
                        <m:r>
                          <a:rPr lang="en-US" altLang="zh-CN" sz="2000">
                            <a:solidFill>
                              <a:schemeClr val="bg1">
                                <a:lumMod val="50000"/>
                              </a:schemeClr>
                            </a:solidFill>
                            <a:latin typeface="Cambria Math" panose="02040503050406030204" pitchFamily="18" charset="0"/>
                            <a:ea typeface="+mj-ea"/>
                          </a:rPr>
                          <m:t>3</m:t>
                        </m:r>
                      </m:sub>
                    </m:sSub>
                    <m:r>
                      <a:rPr lang="en-US" altLang="zh-CN" sz="2000">
                        <a:solidFill>
                          <a:schemeClr val="bg1">
                            <a:lumMod val="50000"/>
                          </a:schemeClr>
                        </a:solidFill>
                        <a:latin typeface="Cambria Math" panose="02040503050406030204" pitchFamily="18" charset="0"/>
                        <a:ea typeface="+mj-ea"/>
                      </a:rPr>
                      <m:t>,…,</m:t>
                    </m:r>
                    <m:sSub>
                      <m:sSubPr>
                        <m:ctrlPr>
                          <a:rPr lang="zh-CN" altLang="zh-CN" sz="2000" i="1">
                            <a:solidFill>
                              <a:schemeClr val="bg1">
                                <a:lumMod val="50000"/>
                              </a:schemeClr>
                            </a:solidFill>
                            <a:latin typeface="Cambria Math"/>
                            <a:ea typeface="+mj-ea"/>
                          </a:rPr>
                        </m:ctrlPr>
                      </m:sSubPr>
                      <m:e>
                        <m:r>
                          <a:rPr lang="en-US" altLang="zh-CN" sz="2000">
                            <a:solidFill>
                              <a:schemeClr val="bg1">
                                <a:lumMod val="50000"/>
                              </a:schemeClr>
                            </a:solidFill>
                            <a:latin typeface="Cambria Math" panose="02040503050406030204" pitchFamily="18" charset="0"/>
                            <a:ea typeface="+mj-ea"/>
                          </a:rPr>
                          <m:t>𝑎</m:t>
                        </m:r>
                      </m:e>
                      <m:sub>
                        <m:r>
                          <a:rPr lang="en-US" altLang="zh-CN" sz="2000">
                            <a:solidFill>
                              <a:schemeClr val="bg1">
                                <a:lumMod val="50000"/>
                              </a:schemeClr>
                            </a:solidFill>
                            <a:latin typeface="Cambria Math" panose="02040503050406030204" pitchFamily="18" charset="0"/>
                            <a:ea typeface="+mj-ea"/>
                          </a:rPr>
                          <m:t>𝑖</m:t>
                        </m:r>
                        <m:r>
                          <a:rPr lang="en-US" altLang="zh-CN" sz="2000">
                            <a:solidFill>
                              <a:schemeClr val="bg1">
                                <a:lumMod val="50000"/>
                              </a:schemeClr>
                            </a:solidFill>
                            <a:latin typeface="Cambria Math" panose="02040503050406030204" pitchFamily="18" charset="0"/>
                            <a:ea typeface="+mj-ea"/>
                          </a:rPr>
                          <m:t>−1</m:t>
                        </m:r>
                      </m:sub>
                    </m:sSub>
                    <m:r>
                      <a:rPr lang="en-US" altLang="zh-CN" sz="2000">
                        <a:solidFill>
                          <a:schemeClr val="bg1">
                            <a:lumMod val="50000"/>
                          </a:schemeClr>
                        </a:solidFill>
                        <a:latin typeface="Cambria Math" panose="02040503050406030204" pitchFamily="18" charset="0"/>
                        <a:ea typeface="+mj-ea"/>
                      </a:rPr>
                      <m:t>,</m:t>
                    </m:r>
                    <m:sSub>
                      <m:sSubPr>
                        <m:ctrlPr>
                          <a:rPr lang="zh-CN" altLang="zh-CN" sz="2000" i="1">
                            <a:solidFill>
                              <a:schemeClr val="bg1">
                                <a:lumMod val="50000"/>
                              </a:schemeClr>
                            </a:solidFill>
                            <a:latin typeface="Cambria Math"/>
                            <a:ea typeface="+mj-ea"/>
                          </a:rPr>
                        </m:ctrlPr>
                      </m:sSubPr>
                      <m:e>
                        <m:r>
                          <a:rPr lang="en-US" altLang="zh-CN" sz="2000">
                            <a:solidFill>
                              <a:schemeClr val="bg1">
                                <a:lumMod val="50000"/>
                              </a:schemeClr>
                            </a:solidFill>
                            <a:latin typeface="Cambria Math" panose="02040503050406030204" pitchFamily="18" charset="0"/>
                            <a:ea typeface="+mj-ea"/>
                          </a:rPr>
                          <m:t>𝑎</m:t>
                        </m:r>
                      </m:e>
                      <m:sub>
                        <m:r>
                          <a:rPr lang="en-US" altLang="zh-CN" sz="2000">
                            <a:solidFill>
                              <a:schemeClr val="bg1">
                                <a:lumMod val="50000"/>
                              </a:schemeClr>
                            </a:solidFill>
                            <a:latin typeface="Cambria Math" panose="02040503050406030204" pitchFamily="18" charset="0"/>
                            <a:ea typeface="+mj-ea"/>
                          </a:rPr>
                          <m:t>𝑖</m:t>
                        </m:r>
                      </m:sub>
                    </m:sSub>
                    <m:r>
                      <a:rPr lang="en-US" altLang="zh-CN" sz="2000">
                        <a:solidFill>
                          <a:schemeClr val="bg1">
                            <a:lumMod val="50000"/>
                          </a:schemeClr>
                        </a:solidFill>
                        <a:latin typeface="Cambria Math" panose="02040503050406030204" pitchFamily="18" charset="0"/>
                        <a:ea typeface="+mj-ea"/>
                      </a:rPr>
                      <m:t>,</m:t>
                    </m:r>
                    <m:sSub>
                      <m:sSubPr>
                        <m:ctrlPr>
                          <a:rPr lang="zh-CN" altLang="zh-CN" sz="2000" i="1">
                            <a:solidFill>
                              <a:schemeClr val="bg1">
                                <a:lumMod val="50000"/>
                              </a:schemeClr>
                            </a:solidFill>
                            <a:latin typeface="Cambria Math"/>
                            <a:ea typeface="+mj-ea"/>
                          </a:rPr>
                        </m:ctrlPr>
                      </m:sSubPr>
                      <m:e>
                        <m:r>
                          <a:rPr lang="en-US" altLang="zh-CN" sz="2000">
                            <a:solidFill>
                              <a:schemeClr val="bg1">
                                <a:lumMod val="50000"/>
                              </a:schemeClr>
                            </a:solidFill>
                            <a:latin typeface="Cambria Math" panose="02040503050406030204" pitchFamily="18" charset="0"/>
                            <a:ea typeface="+mj-ea"/>
                          </a:rPr>
                          <m:t>𝑎</m:t>
                        </m:r>
                      </m:e>
                      <m:sub>
                        <m:r>
                          <a:rPr lang="en-US" altLang="zh-CN" sz="2000">
                            <a:solidFill>
                              <a:schemeClr val="bg1">
                                <a:lumMod val="50000"/>
                              </a:schemeClr>
                            </a:solidFill>
                            <a:latin typeface="Cambria Math" panose="02040503050406030204" pitchFamily="18" charset="0"/>
                            <a:ea typeface="+mj-ea"/>
                          </a:rPr>
                          <m:t>𝑖</m:t>
                        </m:r>
                        <m:r>
                          <a:rPr lang="en-US" altLang="zh-CN" sz="2000">
                            <a:solidFill>
                              <a:schemeClr val="bg1">
                                <a:lumMod val="50000"/>
                              </a:schemeClr>
                            </a:solidFill>
                            <a:latin typeface="Cambria Math" panose="02040503050406030204" pitchFamily="18" charset="0"/>
                            <a:ea typeface="+mj-ea"/>
                          </a:rPr>
                          <m:t>+1</m:t>
                        </m:r>
                      </m:sub>
                    </m:sSub>
                    <m:r>
                      <a:rPr lang="en-US" altLang="zh-CN" sz="2000">
                        <a:solidFill>
                          <a:schemeClr val="bg1">
                            <a:lumMod val="50000"/>
                          </a:schemeClr>
                        </a:solidFill>
                        <a:latin typeface="Cambria Math" panose="02040503050406030204" pitchFamily="18" charset="0"/>
                        <a:ea typeface="+mj-ea"/>
                      </a:rPr>
                      <m:t>,…,</m:t>
                    </m:r>
                    <m:sSub>
                      <m:sSubPr>
                        <m:ctrlPr>
                          <a:rPr lang="zh-CN" altLang="zh-CN" sz="2000" i="1">
                            <a:solidFill>
                              <a:schemeClr val="bg1">
                                <a:lumMod val="50000"/>
                              </a:schemeClr>
                            </a:solidFill>
                            <a:latin typeface="Cambria Math"/>
                            <a:ea typeface="+mj-ea"/>
                          </a:rPr>
                        </m:ctrlPr>
                      </m:sSubPr>
                      <m:e>
                        <m:r>
                          <a:rPr lang="en-US" altLang="zh-CN" sz="2000">
                            <a:solidFill>
                              <a:schemeClr val="bg1">
                                <a:lumMod val="50000"/>
                              </a:schemeClr>
                            </a:solidFill>
                            <a:latin typeface="Cambria Math" panose="02040503050406030204" pitchFamily="18" charset="0"/>
                            <a:ea typeface="+mj-ea"/>
                          </a:rPr>
                          <m:t>𝑎</m:t>
                        </m:r>
                      </m:e>
                      <m:sub>
                        <m:r>
                          <a:rPr lang="en-US" altLang="zh-CN" sz="2000">
                            <a:solidFill>
                              <a:schemeClr val="bg1">
                                <a:lumMod val="50000"/>
                              </a:schemeClr>
                            </a:solidFill>
                            <a:latin typeface="Cambria Math" panose="02040503050406030204" pitchFamily="18" charset="0"/>
                            <a:ea typeface="+mj-ea"/>
                          </a:rPr>
                          <m:t>𝑛</m:t>
                        </m:r>
                      </m:sub>
                    </m:sSub>
                    <m:r>
                      <a:rPr lang="en-US" altLang="zh-CN" sz="2000">
                        <a:solidFill>
                          <a:schemeClr val="bg1">
                            <a:lumMod val="50000"/>
                          </a:schemeClr>
                        </a:solidFill>
                        <a:latin typeface="Cambria Math" panose="02040503050406030204" pitchFamily="18" charset="0"/>
                        <a:ea typeface="+mj-ea"/>
                      </a:rPr>
                      <m:t>)</m:t>
                    </m:r>
                  </m:oMath>
                </a14:m>
                <a:r>
                  <a:rPr lang="zh-CN" altLang="zh-CN" sz="2000" dirty="0">
                    <a:solidFill>
                      <a:schemeClr val="bg1">
                        <a:lumMod val="50000"/>
                      </a:schemeClr>
                    </a:solidFill>
                    <a:latin typeface="+mj-ea"/>
                    <a:ea typeface="+mj-ea"/>
                  </a:rPr>
                  <a:t>以单链表的形式进行存储时，其结构如图</a:t>
                </a:r>
                <a:r>
                  <a:rPr lang="en-US" altLang="zh-CN" sz="2000" dirty="0">
                    <a:solidFill>
                      <a:schemeClr val="bg1">
                        <a:lumMod val="50000"/>
                      </a:schemeClr>
                    </a:solidFill>
                    <a:latin typeface="+mj-ea"/>
                    <a:ea typeface="+mj-ea"/>
                  </a:rPr>
                  <a:t>2-5</a:t>
                </a:r>
                <a:r>
                  <a:rPr lang="zh-CN" altLang="zh-CN" sz="2000" dirty="0">
                    <a:solidFill>
                      <a:schemeClr val="bg1">
                        <a:lumMod val="50000"/>
                      </a:schemeClr>
                    </a:solidFill>
                    <a:latin typeface="+mj-ea"/>
                    <a:ea typeface="+mj-ea"/>
                  </a:rPr>
                  <a:t>所示。指针</a:t>
                </a:r>
                <a:r>
                  <a:rPr lang="en-US" altLang="zh-CN" sz="2000" dirty="0">
                    <a:solidFill>
                      <a:schemeClr val="bg1">
                        <a:lumMod val="50000"/>
                      </a:schemeClr>
                    </a:solidFill>
                    <a:latin typeface="+mj-ea"/>
                    <a:ea typeface="+mj-ea"/>
                  </a:rPr>
                  <a:t>R</a:t>
                </a:r>
                <a:r>
                  <a:rPr lang="zh-CN" altLang="zh-CN" sz="2000" dirty="0">
                    <a:solidFill>
                      <a:schemeClr val="bg1">
                        <a:lumMod val="50000"/>
                      </a:schemeClr>
                    </a:solidFill>
                    <a:latin typeface="+mj-ea"/>
                    <a:ea typeface="+mj-ea"/>
                  </a:rPr>
                  <a:t>指向单链表的第一个元素（结点），因此</a:t>
                </a:r>
                <a:r>
                  <a:rPr lang="en-US" altLang="zh-CN" sz="2000" dirty="0">
                    <a:solidFill>
                      <a:schemeClr val="bg1">
                        <a:lumMod val="50000"/>
                      </a:schemeClr>
                    </a:solidFill>
                    <a:latin typeface="+mj-ea"/>
                    <a:ea typeface="+mj-ea"/>
                  </a:rPr>
                  <a:t>R</a:t>
                </a:r>
                <a:r>
                  <a:rPr lang="zh-CN" altLang="zh-CN" sz="2000" dirty="0">
                    <a:solidFill>
                      <a:schemeClr val="bg1">
                        <a:lumMod val="50000"/>
                      </a:schemeClr>
                    </a:solidFill>
                    <a:latin typeface="+mj-ea"/>
                    <a:ea typeface="+mj-ea"/>
                  </a:rPr>
                  <a:t>也叫做头指针；单链表中最后一个结点不指向任何元素，该结点称为尾结点，其指针域的值为</a:t>
                </a:r>
                <a:r>
                  <a:rPr lang="en-US" altLang="zh-CN" sz="2000" dirty="0">
                    <a:solidFill>
                      <a:schemeClr val="bg1">
                        <a:lumMod val="50000"/>
                      </a:schemeClr>
                    </a:solidFill>
                    <a:latin typeface="+mj-ea"/>
                    <a:ea typeface="+mj-ea"/>
                  </a:rPr>
                  <a:t>NULL</a:t>
                </a:r>
                <a:r>
                  <a:rPr lang="zh-CN" altLang="zh-CN" sz="2000" dirty="0">
                    <a:solidFill>
                      <a:schemeClr val="bg1">
                        <a:lumMod val="50000"/>
                      </a:schemeClr>
                    </a:solidFill>
                    <a:latin typeface="+mj-ea"/>
                    <a:ea typeface="+mj-ea"/>
                  </a:rPr>
                  <a:t>。</a:t>
                </a:r>
              </a:p>
            </p:txBody>
          </p:sp>
        </mc:Choice>
        <mc:Fallback xmlns="">
          <p:sp>
            <p:nvSpPr>
              <p:cNvPr id="3" name="文本框 2">
                <a:extLst>
                  <a:ext uri="{FF2B5EF4-FFF2-40B4-BE49-F238E27FC236}">
                    <a16:creationId xmlns:a16="http://schemas.microsoft.com/office/drawing/2014/main" id="{6230A7BE-C609-C5EA-D42F-C1DB3FF114B9}"/>
                  </a:ext>
                </a:extLst>
              </p:cNvPr>
              <p:cNvSpPr txBox="1">
                <a:spLocks noRot="1" noChangeAspect="1" noMove="1" noResize="1" noEditPoints="1" noAdjustHandles="1" noChangeArrowheads="1" noChangeShapeType="1" noTextEdit="1"/>
              </p:cNvSpPr>
              <p:nvPr/>
            </p:nvSpPr>
            <p:spPr>
              <a:xfrm>
                <a:off x="619200" y="887314"/>
                <a:ext cx="8280000" cy="3346557"/>
              </a:xfrm>
              <a:prstGeom prst="rect">
                <a:avLst/>
              </a:prstGeom>
              <a:blipFill>
                <a:blip r:embed="rId5"/>
                <a:stretch>
                  <a:fillRect l="-810" b="-2368"/>
                </a:stretch>
              </a:blipFill>
            </p:spPr>
            <p:txBody>
              <a:bodyPr/>
              <a:lstStyle/>
              <a:p>
                <a:r>
                  <a:rPr lang="zh-CN" altLang="en-US">
                    <a:noFill/>
                  </a:rPr>
                  <a:t> </a:t>
                </a:r>
              </a:p>
            </p:txBody>
          </p:sp>
        </mc:Fallback>
      </mc:AlternateContent>
      <p:pic>
        <p:nvPicPr>
          <p:cNvPr id="9" name="图片 8">
            <a:extLst>
              <a:ext uri="{FF2B5EF4-FFF2-40B4-BE49-F238E27FC236}">
                <a16:creationId xmlns:a16="http://schemas.microsoft.com/office/drawing/2014/main" xmlns="" id="{04E05A47-5711-6F26-5E91-FB5D5DF08164}"/>
              </a:ext>
            </a:extLst>
          </p:cNvPr>
          <p:cNvPicPr>
            <a:picLocks noChangeAspect="1"/>
          </p:cNvPicPr>
          <p:nvPr/>
        </p:nvPicPr>
        <p:blipFill>
          <a:blip r:embed="rId6"/>
          <a:stretch>
            <a:fillRect/>
          </a:stretch>
        </p:blipFill>
        <p:spPr>
          <a:xfrm>
            <a:off x="4297875" y="3841848"/>
            <a:ext cx="4133850" cy="828675"/>
          </a:xfrm>
          <a:prstGeom prst="rect">
            <a:avLst/>
          </a:prstGeom>
        </p:spPr>
      </p:pic>
      <p:pic>
        <p:nvPicPr>
          <p:cNvPr id="6146" name="图片 27">
            <a:extLst>
              <a:ext uri="{FF2B5EF4-FFF2-40B4-BE49-F238E27FC236}">
                <a16:creationId xmlns:a16="http://schemas.microsoft.com/office/drawing/2014/main" xmlns="" id="{B857DBC1-B283-538A-1650-934C42BC073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196975" cy="541338"/>
          </a:xfrm>
          <a:prstGeom prst="rect">
            <a:avLst/>
          </a:prstGeom>
          <a:noFill/>
          <a:extLst>
            <a:ext uri="{909E8E84-426E-40DD-AFC4-6F175D3DCCD1}">
              <a14:hiddenFill xmlns:a14="http://schemas.microsoft.com/office/drawing/2010/main">
                <a:solidFill>
                  <a:srgbClr val="FFFFFF"/>
                </a:solidFill>
              </a14:hiddenFill>
            </a:ext>
          </a:extLst>
        </p:spPr>
      </p:pic>
      <p:pic>
        <p:nvPicPr>
          <p:cNvPr id="6145" name="图片 28">
            <a:extLst>
              <a:ext uri="{FF2B5EF4-FFF2-40B4-BE49-F238E27FC236}">
                <a16:creationId xmlns:a16="http://schemas.microsoft.com/office/drawing/2014/main" xmlns="" id="{82279C06-43E9-FDA3-FFE6-1A59189D2F5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0"/>
            <a:ext cx="2713038" cy="373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7679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80330F47-CD13-4DC9-B2F1-B6AE5CB09E1E"/>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SCORM_ENDPOINT" val="&lt;endpoint&gt;&lt;enable&gt;0&lt;/enable&gt;&lt;lrs&gt;http://&lt;/lrs&gt;&lt;auth&gt;0&lt;/auth&gt;&lt;login&gt;&lt;/login&gt;&lt;password&gt;&lt;/password&gt;&lt;key&gt;&lt;/key&gt;&lt;name&gt;&lt;/name&gt;&lt;email&gt;&lt;/email&gt;&lt;/endpoint&gt;&#10;"/>
  <p:tag name="ISPRING_PRESENTATION_TITLE" val="创业计划书.pptx"/>
</p:tagLst>
</file>

<file path=ppt/tags/tag10.xml><?xml version="1.0" encoding="utf-8"?>
<p:tagLst xmlns:a="http://schemas.openxmlformats.org/drawingml/2006/main" xmlns:r="http://schemas.openxmlformats.org/officeDocument/2006/relationships" xmlns:p="http://schemas.openxmlformats.org/presentationml/2006/main">
  <p:tag name="PA" val="v3.2.0"/>
</p:tagLst>
</file>

<file path=ppt/tags/tag11.xml><?xml version="1.0" encoding="utf-8"?>
<p:tagLst xmlns:a="http://schemas.openxmlformats.org/drawingml/2006/main" xmlns:r="http://schemas.openxmlformats.org/officeDocument/2006/relationships" xmlns:p="http://schemas.openxmlformats.org/presentationml/2006/main">
  <p:tag name="PA" val="v3.2.0"/>
</p:tagLst>
</file>

<file path=ppt/tags/tag12.xml><?xml version="1.0" encoding="utf-8"?>
<p:tagLst xmlns:a="http://schemas.openxmlformats.org/drawingml/2006/main" xmlns:r="http://schemas.openxmlformats.org/officeDocument/2006/relationships" xmlns:p="http://schemas.openxmlformats.org/presentationml/2006/main">
  <p:tag name="PA" val="v3.2.0"/>
</p:tagLst>
</file>

<file path=ppt/tags/tag13.xml><?xml version="1.0" encoding="utf-8"?>
<p:tagLst xmlns:a="http://schemas.openxmlformats.org/drawingml/2006/main" xmlns:r="http://schemas.openxmlformats.org/officeDocument/2006/relationships" xmlns:p="http://schemas.openxmlformats.org/presentationml/2006/main">
  <p:tag name="PA" val="v3.2.0"/>
</p:tagLst>
</file>

<file path=ppt/tags/tag14.xml><?xml version="1.0" encoding="utf-8"?>
<p:tagLst xmlns:a="http://schemas.openxmlformats.org/drawingml/2006/main" xmlns:r="http://schemas.openxmlformats.org/officeDocument/2006/relationships" xmlns:p="http://schemas.openxmlformats.org/presentationml/2006/main">
  <p:tag name="PA" val="v3.2.0"/>
</p:tagLst>
</file>

<file path=ppt/tags/tag15.xml><?xml version="1.0" encoding="utf-8"?>
<p:tagLst xmlns:a="http://schemas.openxmlformats.org/drawingml/2006/main" xmlns:r="http://schemas.openxmlformats.org/officeDocument/2006/relationships" xmlns:p="http://schemas.openxmlformats.org/presentationml/2006/main">
  <p:tag name="PA" val="v3.2.0"/>
</p:tagLst>
</file>

<file path=ppt/tags/tag16.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ags/tag8.xml><?xml version="1.0" encoding="utf-8"?>
<p:tagLst xmlns:a="http://schemas.openxmlformats.org/drawingml/2006/main" xmlns:r="http://schemas.openxmlformats.org/officeDocument/2006/relationships" xmlns:p="http://schemas.openxmlformats.org/presentationml/2006/main">
  <p:tag name="PA" val="v3.2.0"/>
</p:tagLst>
</file>

<file path=ppt/tags/tag9.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主题">
  <a:themeElements>
    <a:clrScheme name="自定义 32">
      <a:dk1>
        <a:sysClr val="windowText" lastClr="000000"/>
      </a:dk1>
      <a:lt1>
        <a:sysClr val="window" lastClr="FFFFFF"/>
      </a:lt1>
      <a:dk2>
        <a:srgbClr val="44546A"/>
      </a:dk2>
      <a:lt2>
        <a:srgbClr val="E7E6E6"/>
      </a:lt2>
      <a:accent1>
        <a:srgbClr val="0070C0"/>
      </a:accent1>
      <a:accent2>
        <a:srgbClr val="ED7D31"/>
      </a:accent2>
      <a:accent3>
        <a:srgbClr val="A5A5A5"/>
      </a:accent3>
      <a:accent4>
        <a:srgbClr val="FFC000"/>
      </a:accent4>
      <a:accent5>
        <a:srgbClr val="4472C4"/>
      </a:accent5>
      <a:accent6>
        <a:srgbClr val="70AD47"/>
      </a:accent6>
      <a:hlink>
        <a:srgbClr val="000000"/>
      </a:hlink>
      <a:folHlink>
        <a:srgbClr val="954F72"/>
      </a:folHlink>
    </a:clrScheme>
    <a:fontScheme name="常用3">
      <a:majorFont>
        <a:latin typeface="Arial"/>
        <a:ea typeface="微软雅黑"/>
        <a:cs typeface=""/>
      </a:majorFont>
      <a:minorFont>
        <a:latin typeface="Calibri Light"/>
        <a:ea typeface="微软雅黑 Light"/>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1648</Words>
  <Application>Microsoft Office PowerPoint</Application>
  <PresentationFormat>全屏显示(16:9)</PresentationFormat>
  <Paragraphs>118</Paragraphs>
  <Slides>23</Slides>
  <Notes>23</Notes>
  <HiddenSlides>0</HiddenSlides>
  <MMClips>1</MMClips>
  <ScaleCrop>false</ScaleCrop>
  <HeadingPairs>
    <vt:vector size="4" baseType="variant">
      <vt:variant>
        <vt:lpstr>主题</vt:lpstr>
      </vt:variant>
      <vt:variant>
        <vt:i4>1</vt:i4>
      </vt:variant>
      <vt:variant>
        <vt:lpstr>幻灯片标题</vt:lpstr>
      </vt:variant>
      <vt:variant>
        <vt:i4>23</vt:i4>
      </vt:variant>
    </vt:vector>
  </HeadingPairs>
  <TitlesOfParts>
    <vt:vector size="24"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创业计划书.pptx</dc:title>
  <dc:creator/>
  <cp:lastModifiedBy/>
  <cp:revision>1</cp:revision>
  <dcterms:created xsi:type="dcterms:W3CDTF">2019-03-25T06:40:47Z</dcterms:created>
  <dcterms:modified xsi:type="dcterms:W3CDTF">2022-05-12T11:52:13Z</dcterms:modified>
</cp:coreProperties>
</file>