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3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3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4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4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4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4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4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4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4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4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50.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5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52.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53.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54.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55.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56.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5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5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59.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6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6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62.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6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6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notesSlides/notesSlide65.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notesSlides/notesSlide66.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67.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68.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notesSlides/notesSlide69.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70.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notesSlides/notesSlide71.xml" ContentType="application/vnd.openxmlformats-officedocument.presentationml.notesSlide+xml"/>
  <Override PartName="/ppt/tags/tag180.xml" ContentType="application/vnd.openxmlformats-officedocument.presentationml.tags+xml"/>
  <Override PartName="/ppt/notesSlides/notesSlide72.xml" ContentType="application/vnd.openxmlformats-officedocument.presentationml.notesSlide+xml"/>
  <Override PartName="/ppt/tags/tag181.xml" ContentType="application/vnd.openxmlformats-officedocument.presentationml.tags+xml"/>
  <Override PartName="/ppt/notesSlides/notesSlide73.xml" ContentType="application/vnd.openxmlformats-officedocument.presentationml.notesSlide+xml"/>
  <Override PartName="/ppt/tags/tag182.xml" ContentType="application/vnd.openxmlformats-officedocument.presentationml.tags+xml"/>
  <Override PartName="/ppt/notesSlides/notesSlide74.xml" ContentType="application/vnd.openxmlformats-officedocument.presentationml.notesSlide+xml"/>
  <Override PartName="/ppt/tags/tag183.xml" ContentType="application/vnd.openxmlformats-officedocument.presentationml.tags+xml"/>
  <Override PartName="/ppt/notesSlides/notesSlide75.xml" ContentType="application/vnd.openxmlformats-officedocument.presentationml.notesSlide+xml"/>
  <Override PartName="/ppt/tags/tag184.xml" ContentType="application/vnd.openxmlformats-officedocument.presentationml.tags+xml"/>
  <Override PartName="/ppt/notesSlides/notesSlide76.xml" ContentType="application/vnd.openxmlformats-officedocument.presentationml.notesSlide+xml"/>
  <Override PartName="/ppt/tags/tag185.xml" ContentType="application/vnd.openxmlformats-officedocument.presentationml.tags+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9"/>
  </p:notesMasterIdLst>
  <p:handoutMasterIdLst>
    <p:handoutMasterId r:id="rId80"/>
  </p:handoutMasterIdLst>
  <p:sldIdLst>
    <p:sldId id="519" r:id="rId2"/>
    <p:sldId id="510" r:id="rId3"/>
    <p:sldId id="434" r:id="rId4"/>
    <p:sldId id="436" r:id="rId5"/>
    <p:sldId id="520" r:id="rId6"/>
    <p:sldId id="468" r:id="rId7"/>
    <p:sldId id="523" r:id="rId8"/>
    <p:sldId id="524"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2" r:id="rId25"/>
    <p:sldId id="541" r:id="rId26"/>
    <p:sldId id="543" r:id="rId27"/>
    <p:sldId id="544" r:id="rId28"/>
    <p:sldId id="545" r:id="rId29"/>
    <p:sldId id="546" r:id="rId30"/>
    <p:sldId id="547" r:id="rId31"/>
    <p:sldId id="548" r:id="rId32"/>
    <p:sldId id="549" r:id="rId33"/>
    <p:sldId id="550" r:id="rId34"/>
    <p:sldId id="551" r:id="rId35"/>
    <p:sldId id="552" r:id="rId36"/>
    <p:sldId id="553" r:id="rId37"/>
    <p:sldId id="554" r:id="rId38"/>
    <p:sldId id="555" r:id="rId39"/>
    <p:sldId id="556" r:id="rId40"/>
    <p:sldId id="557" r:id="rId41"/>
    <p:sldId id="559" r:id="rId42"/>
    <p:sldId id="560" r:id="rId43"/>
    <p:sldId id="561" r:id="rId44"/>
    <p:sldId id="558" r:id="rId45"/>
    <p:sldId id="562" r:id="rId46"/>
    <p:sldId id="563" r:id="rId47"/>
    <p:sldId id="564" r:id="rId48"/>
    <p:sldId id="565" r:id="rId49"/>
    <p:sldId id="566" r:id="rId50"/>
    <p:sldId id="567" r:id="rId51"/>
    <p:sldId id="568" r:id="rId52"/>
    <p:sldId id="569" r:id="rId53"/>
    <p:sldId id="570" r:id="rId54"/>
    <p:sldId id="571" r:id="rId55"/>
    <p:sldId id="572" r:id="rId56"/>
    <p:sldId id="579" r:id="rId57"/>
    <p:sldId id="573" r:id="rId58"/>
    <p:sldId id="574" r:id="rId59"/>
    <p:sldId id="575" r:id="rId60"/>
    <p:sldId id="576" r:id="rId61"/>
    <p:sldId id="521" r:id="rId62"/>
    <p:sldId id="593" r:id="rId63"/>
    <p:sldId id="580" r:id="rId64"/>
    <p:sldId id="581" r:id="rId65"/>
    <p:sldId id="582" r:id="rId66"/>
    <p:sldId id="583" r:id="rId67"/>
    <p:sldId id="584" r:id="rId68"/>
    <p:sldId id="594" r:id="rId69"/>
    <p:sldId id="585" r:id="rId70"/>
    <p:sldId id="586" r:id="rId71"/>
    <p:sldId id="587" r:id="rId72"/>
    <p:sldId id="522" r:id="rId73"/>
    <p:sldId id="588" r:id="rId74"/>
    <p:sldId id="589" r:id="rId75"/>
    <p:sldId id="590" r:id="rId76"/>
    <p:sldId id="591" r:id="rId77"/>
    <p:sldId id="592" r:id="rId78"/>
  </p:sldIdLst>
  <p:sldSz cx="9144000" cy="5143500" type="screen16x9"/>
  <p:notesSz cx="6858000" cy="9144000"/>
  <p:custDataLst>
    <p:tags r:id="rId8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94">
          <p15:clr>
            <a:srgbClr val="A4A3A4"/>
          </p15:clr>
        </p15:guide>
        <p15:guide id="2" pos="295" userDrawn="1">
          <p15:clr>
            <a:srgbClr val="A4A3A4"/>
          </p15:clr>
        </p15:guide>
        <p15:guide id="3" orient="horz" pos="282" userDrawn="1">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649"/>
    <a:srgbClr val="4F6383"/>
    <a:srgbClr val="3B4A62"/>
    <a:srgbClr val="313D53"/>
    <a:srgbClr val="223762"/>
    <a:srgbClr val="FEFEFE"/>
    <a:srgbClr val="063D54"/>
    <a:srgbClr val="2E4864"/>
    <a:srgbClr val="10327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4326" autoAdjust="0"/>
  </p:normalViewPr>
  <p:slideViewPr>
    <p:cSldViewPr snapToGrid="0" showGuides="1">
      <p:cViewPr>
        <p:scale>
          <a:sx n="100" d="100"/>
          <a:sy n="100" d="100"/>
        </p:scale>
        <p:origin x="-2226" y="-798"/>
      </p:cViewPr>
      <p:guideLst>
        <p:guide orient="horz" pos="3094"/>
        <p:guide orient="horz" pos="282"/>
        <p:guide orient="horz" pos="1620"/>
        <p:guide pos="295"/>
        <p:guide pos="2880"/>
        <p:guide pos="5443"/>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88" d="100"/>
          <a:sy n="88" d="100"/>
        </p:scale>
        <p:origin x="358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2022/5/10 Tuesday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2022/5/10 Tuesday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xmlns:p14="http://schemas.microsoft.com/office/powerpoint/2010/main"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46738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extLst>
      <p:ext uri="{BB962C8B-B14F-4D97-AF65-F5344CB8AC3E}">
        <p14:creationId xmlns:p14="http://schemas.microsoft.com/office/powerpoint/2010/main" val="324623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332226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2616586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6165864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9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7C436850-11B6-41F7-B650-85F4C2FF1036}"/>
              </a:ext>
            </a:extLst>
          </p:cNvPr>
          <p:cNvSpPr>
            <a:spLocks noGrp="1"/>
          </p:cNvSpPr>
          <p:nvPr>
            <p:ph type="dt" sz="half" idx="10"/>
          </p:nvPr>
        </p:nvSpPr>
        <p:spPr>
          <a:xfrm>
            <a:off x="628650" y="4767263"/>
            <a:ext cx="2057400" cy="273844"/>
          </a:xfrm>
          <a:prstGeom prst="rect">
            <a:avLst/>
          </a:prstGeom>
        </p:spPr>
        <p:txBody>
          <a:bodyPr/>
          <a:lstStyle/>
          <a:p>
            <a:fld id="{C03DE807-215E-47EB-B84B-198322179C58}" type="datetimeFigureOut">
              <a:rPr lang="zh-CN" altLang="en-US" smtClean="0"/>
              <a:t>2022/5/10 Tuesday</a:t>
            </a:fld>
            <a:endParaRPr lang="zh-CN" altLang="en-US"/>
          </a:p>
        </p:txBody>
      </p:sp>
      <p:sp>
        <p:nvSpPr>
          <p:cNvPr id="5" name="页脚占位符 4">
            <a:extLst>
              <a:ext uri="{FF2B5EF4-FFF2-40B4-BE49-F238E27FC236}">
                <a16:creationId xmlns:a16="http://schemas.microsoft.com/office/drawing/2014/main" xmlns="" id="{4EE51AAB-B4B3-4EFA-A3AF-CC0FDABD7835}"/>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F9B5659-99B8-46BE-AC97-3E11A2BB5A05}"/>
              </a:ext>
            </a:extLst>
          </p:cNvPr>
          <p:cNvSpPr>
            <a:spLocks noGrp="1"/>
          </p:cNvSpPr>
          <p:nvPr>
            <p:ph type="sldNum" sz="quarter" idx="12"/>
          </p:nvPr>
        </p:nvSpPr>
        <p:spPr>
          <a:xfrm>
            <a:off x="6457950" y="4767263"/>
            <a:ext cx="2057400" cy="273844"/>
          </a:xfrm>
          <a:prstGeom prst="rect">
            <a:avLst/>
          </a:prstGeom>
        </p:spPr>
        <p:txBody>
          <a:bodyPr/>
          <a:lstStyle/>
          <a:p>
            <a:fld id="{42C4D9BF-80BE-46C2-A213-B29FE6F6BA11}" type="slidenum">
              <a:rPr lang="zh-CN" altLang="en-US" smtClean="0"/>
              <a:t>‹#›</a:t>
            </a:fld>
            <a:endParaRPr lang="zh-CN" altLang="en-US"/>
          </a:p>
        </p:txBody>
      </p:sp>
      <p:pic>
        <p:nvPicPr>
          <p:cNvPr id="7" name="图片 6">
            <a:extLst>
              <a:ext uri="{FF2B5EF4-FFF2-40B4-BE49-F238E27FC236}">
                <a16:creationId xmlns:a16="http://schemas.microsoft.com/office/drawing/2014/main" xmlns="" id="{CE8AA70A-63EE-49D9-B322-16CE2C07F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a:extLst>
              <a:ext uri="{FF2B5EF4-FFF2-40B4-BE49-F238E27FC236}">
                <a16:creationId xmlns:a16="http://schemas.microsoft.com/office/drawing/2014/main" xmlns="" id="{F87BE08F-E31D-4936-BC0D-90B799AB71A8}"/>
              </a:ext>
            </a:extLst>
          </p:cNvPr>
          <p:cNvGrpSpPr/>
          <p:nvPr userDrawn="1"/>
        </p:nvGrpSpPr>
        <p:grpSpPr>
          <a:xfrm>
            <a:off x="194035" y="204620"/>
            <a:ext cx="711088" cy="307777"/>
            <a:chOff x="258713" y="272826"/>
            <a:chExt cx="948117" cy="410369"/>
          </a:xfrm>
        </p:grpSpPr>
        <p:sp>
          <p:nvSpPr>
            <p:cNvPr id="8" name="矩形: 圆角 7">
              <a:extLst>
                <a:ext uri="{FF2B5EF4-FFF2-40B4-BE49-F238E27FC236}">
                  <a16:creationId xmlns:a16="http://schemas.microsoft.com/office/drawing/2014/main" xmlns="" id="{CD492E72-DDB3-4C21-8B24-0558174FB408}"/>
                </a:ext>
              </a:extLst>
            </p:cNvPr>
            <p:cNvSpPr/>
            <p:nvPr userDrawn="1"/>
          </p:nvSpPr>
          <p:spPr>
            <a:xfrm>
              <a:off x="338202" y="302725"/>
              <a:ext cx="789139" cy="340313"/>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矩形 8">
              <a:extLst>
                <a:ext uri="{FF2B5EF4-FFF2-40B4-BE49-F238E27FC236}">
                  <a16:creationId xmlns:a16="http://schemas.microsoft.com/office/drawing/2014/main" xmlns="" id="{E8AAA358-6EF6-44F3-A777-EAD63C281FBC}"/>
                </a:ext>
              </a:extLst>
            </p:cNvPr>
            <p:cNvSpPr/>
            <p:nvPr userDrawn="1"/>
          </p:nvSpPr>
          <p:spPr>
            <a:xfrm>
              <a:off x="258713" y="272826"/>
              <a:ext cx="948117" cy="410369"/>
            </a:xfrm>
            <a:prstGeom prst="rect">
              <a:avLst/>
            </a:prstGeom>
          </p:spPr>
          <p:txBody>
            <a:bodyPr wrap="square">
              <a:spAutoFit/>
            </a:bodyPr>
            <a:lstStyle/>
            <a:p>
              <a:pPr algn="ctr"/>
              <a:r>
                <a:rPr lang="en-US" altLang="zh-CN" sz="1400" i="0" dirty="0">
                  <a:solidFill>
                    <a:schemeClr val="tx1">
                      <a:lumMod val="75000"/>
                      <a:lumOff val="25000"/>
                    </a:schemeClr>
                  </a:solidFill>
                  <a:latin typeface="Agency FB" panose="020B0503020202020204" pitchFamily="34" charset="0"/>
                  <a:cs typeface="Segoe UI" panose="020B0502040204020203" pitchFamily="34" charset="0"/>
                </a:rPr>
                <a:t>LOGO</a:t>
              </a:r>
              <a:endParaRPr lang="zh-CN" altLang="en-US" sz="1400" i="0" dirty="0">
                <a:solidFill>
                  <a:schemeClr val="tx1">
                    <a:lumMod val="75000"/>
                    <a:lumOff val="25000"/>
                  </a:schemeClr>
                </a:solidFill>
                <a:latin typeface="Agency FB" panose="020B0503020202020204" pitchFamily="34" charset="0"/>
                <a:cs typeface="Segoe UI" panose="020B0502040204020203" pitchFamily="34" charset="0"/>
              </a:endParaRPr>
            </a:p>
          </p:txBody>
        </p:sp>
      </p:grpSp>
    </p:spTree>
    <p:extLst>
      <p:ext uri="{BB962C8B-B14F-4D97-AF65-F5344CB8AC3E}">
        <p14:creationId xmlns:p14="http://schemas.microsoft.com/office/powerpoint/2010/main" val="1090022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34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762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64134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86812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074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32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4" name="矩形 3"/>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2" name="矩形 11"/>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7" name="矩形 6"/>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8" name="矩形 7"/>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3B7F2D0-5C61-4ECD-8EF0-7DC153D82996}" type="datetimeFigureOut">
              <a:rPr lang="zh-CN" altLang="en-US" smtClean="0">
                <a:solidFill>
                  <a:prstClr val="black">
                    <a:tint val="75000"/>
                  </a:prstClr>
                </a:solidFill>
              </a:rPr>
              <a:pPr/>
              <a:t>2022/5/10 Tuesday</a:t>
            </a:fld>
            <a:endParaRPr lang="zh-CN" altLang="en-US">
              <a:solidFill>
                <a:prstClr val="black">
                  <a:tint val="75000"/>
                </a:prstClr>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811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7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078896" cy="5143500"/>
          </a:xfrm>
          <a:prstGeom prst="rect">
            <a:avLst/>
          </a:prstGeom>
        </p:spPr>
        <p:txBody>
          <a:bodyPr/>
          <a:lstStyle/>
          <a:p>
            <a:endParaRPr lang="id-ID"/>
          </a:p>
        </p:txBody>
      </p:sp>
    </p:spTree>
    <p:extLst>
      <p:ext uri="{BB962C8B-B14F-4D97-AF65-F5344CB8AC3E}">
        <p14:creationId xmlns:p14="http://schemas.microsoft.com/office/powerpoint/2010/main" val="209877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587386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5"/>
          <p:cNvSpPr txBox="1"/>
          <p:nvPr userDrawn="1"/>
        </p:nvSpPr>
        <p:spPr>
          <a:xfrm>
            <a:off x="8905790" y="5999798"/>
            <a:ext cx="671347" cy="307777"/>
          </a:xfrm>
          <a:prstGeom prst="rect">
            <a:avLst/>
          </a:prstGeom>
          <a:noFill/>
        </p:spPr>
        <p:txBody>
          <a:bodyPr wrap="square" rtlCol="0">
            <a:spAutoFit/>
          </a:bodyPr>
          <a:lstStyle/>
          <a:p>
            <a:pPr algn="ctr"/>
            <a:fld id="{2EEF1883-7A0E-4F66-9932-E581691AD397}" type="slidenum">
              <a:rPr lang="zh-CN" altLang="en-US" sz="140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400" b="0" dirty="0" smtClean="0">
                <a:solidFill>
                  <a:schemeClr val="bg1"/>
                </a:solidFill>
                <a:latin typeface="微软雅黑 Light" panose="020B0502040204020203" pitchFamily="34" charset="-122"/>
                <a:ea typeface="微软雅黑 Light" panose="020B0502040204020203" pitchFamily="34" charset="-122"/>
              </a:rPr>
              <a:t> </a:t>
            </a:r>
            <a:endParaRPr lang="zh-CN" altLang="en-US" sz="1400" b="0" dirty="0">
              <a:solidFill>
                <a:schemeClr val="bg1"/>
              </a:solidFill>
              <a:latin typeface="微软雅黑 Light" panose="020B0502040204020203" pitchFamily="34" charset="-122"/>
              <a:ea typeface="微软雅黑 Light" panose="020B0502040204020203"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26" r:id="rId6"/>
    <p:sldLayoutId id="2147483715" r:id="rId7"/>
    <p:sldLayoutId id="2147483716" r:id="rId8"/>
    <p:sldLayoutId id="2147483718" r:id="rId9"/>
    <p:sldLayoutId id="2147483719" r:id="rId10"/>
    <p:sldLayoutId id="214748372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1.xml"/><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6.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1.png"/><Relationship Id="rId5" Type="http://schemas.openxmlformats.org/officeDocument/2006/relationships/notesSlide" Target="../notesSlides/notesSlide17.xml"/><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8.xml"/><Relationship Id="rId4"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9.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20.xml"/><Relationship Id="rId4"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49.xml"/><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22.xml"/><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3.png"/><Relationship Id="rId5" Type="http://schemas.openxmlformats.org/officeDocument/2006/relationships/notesSlide" Target="../notesSlides/notesSlide23.xml"/><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24.xml"/><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25.xml"/><Relationship Id="rId4"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26.xml"/><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27.xml"/><Relationship Id="rId4"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31.xml"/><Relationship Id="rId4"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20.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33.xml"/><Relationship Id="rId4"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37.xml"/><Relationship Id="rId4"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27.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39.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8.png"/><Relationship Id="rId5" Type="http://schemas.openxmlformats.org/officeDocument/2006/relationships/notesSlide" Target="../notesSlides/notesSlide40.xml"/><Relationship Id="rId4"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29.png"/><Relationship Id="rId5" Type="http://schemas.openxmlformats.org/officeDocument/2006/relationships/notesSlide" Target="../notesSlides/notesSlide41.xml"/><Relationship Id="rId4"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30.png"/><Relationship Id="rId5" Type="http://schemas.openxmlformats.org/officeDocument/2006/relationships/notesSlide" Target="../notesSlides/notesSlide42.xml"/><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31.png"/><Relationship Id="rId5" Type="http://schemas.openxmlformats.org/officeDocument/2006/relationships/notesSlide" Target="../notesSlides/notesSlide43.xml"/><Relationship Id="rId4"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44.xml"/><Relationship Id="rId4"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45.xml"/><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46.xml"/><Relationship Id="rId4"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48.xml"/><Relationship Id="rId4"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notesSlide" Target="../notesSlides/notesSlide50.xml"/><Relationship Id="rId4"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notesSlide" Target="../notesSlides/notesSlide51.xml"/><Relationship Id="rId4"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notesSlide" Target="../notesSlides/notesSlide52.xml"/><Relationship Id="rId4"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33.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32.png"/><Relationship Id="rId5" Type="http://schemas.openxmlformats.org/officeDocument/2006/relationships/notesSlide" Target="../notesSlides/notesSlide53.xml"/><Relationship Id="rId4"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34.png"/><Relationship Id="rId5" Type="http://schemas.openxmlformats.org/officeDocument/2006/relationships/notesSlide" Target="../notesSlides/notesSlide54.xml"/><Relationship Id="rId4"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55.xml"/><Relationship Id="rId4"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56.xml"/><Relationship Id="rId4"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image" Target="../media/image36.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35.png"/><Relationship Id="rId5" Type="http://schemas.openxmlformats.org/officeDocument/2006/relationships/notesSlide" Target="../notesSlides/notesSlide57.xml"/><Relationship Id="rId4"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58.xml"/><Relationship Id="rId4"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59.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37.png"/><Relationship Id="rId5" Type="http://schemas.openxmlformats.org/officeDocument/2006/relationships/notesSlide" Target="../notesSlides/notesSlide60.xml"/><Relationship Id="rId4"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8.png"/><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tags" Target="../tags/tag8.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39.png"/><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18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tags" Target="../tags/tag18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tags" Target="../tags/tag18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tags" Target="../tags/tag18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tags" Target="../tags/tag184.xml"/><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tags" Target="../tags/tag185.xml"/></Relationships>
</file>

<file path=ppt/slides/_rels/slide8.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 name="文本框 3"/>
          <p:cNvSpPr txBox="1"/>
          <p:nvPr/>
        </p:nvSpPr>
        <p:spPr>
          <a:xfrm>
            <a:off x="2239372" y="2223209"/>
            <a:ext cx="4852429" cy="692497"/>
          </a:xfrm>
          <a:prstGeom prst="rect">
            <a:avLst/>
          </a:prstGeom>
          <a:noFill/>
        </p:spPr>
        <p:txBody>
          <a:bodyPr wrap="square" rtlCol="0">
            <a:spAutoFit/>
            <a:scene3d>
              <a:camera prst="orthographicFront"/>
              <a:lightRig rig="threePt" dir="t"/>
            </a:scene3d>
            <a:sp3d contourW="12700"/>
          </a:bodyPr>
          <a:lstStyle/>
          <a:p>
            <a:pPr algn="ctr">
              <a:defRPr/>
            </a:pPr>
            <a:r>
              <a:rPr lang="zh-CN" altLang="en-US" sz="3900" b="1" dirty="0" smtClean="0">
                <a:solidFill>
                  <a:schemeClr val="bg1"/>
                </a:solidFill>
                <a:latin typeface="方正黑体简体" panose="02010601030101010101" pitchFamily="2" charset="-122"/>
                <a:ea typeface="方正黑体简体" panose="02010601030101010101" pitchFamily="2" charset="-122"/>
              </a:rPr>
              <a:t>数据结构</a:t>
            </a:r>
            <a:endParaRPr lang="zh-CN" altLang="en-US" sz="3900" b="1" dirty="0">
              <a:solidFill>
                <a:schemeClr val="bg1"/>
              </a:solidFill>
              <a:latin typeface="方正黑体简体" panose="02010601030101010101" pitchFamily="2" charset="-122"/>
              <a:ea typeface="方正黑体简体" panose="02010601030101010101" pitchFamily="2" charset="-122"/>
            </a:endParaRPr>
          </a:p>
        </p:txBody>
      </p:sp>
      <p:sp>
        <p:nvSpPr>
          <p:cNvPr id="5" name="文本框 4"/>
          <p:cNvSpPr txBox="1"/>
          <p:nvPr/>
        </p:nvSpPr>
        <p:spPr>
          <a:xfrm>
            <a:off x="2239373" y="2823347"/>
            <a:ext cx="4162362" cy="244426"/>
          </a:xfrm>
          <a:prstGeom prst="rect">
            <a:avLst/>
          </a:prstGeom>
          <a:noFill/>
        </p:spPr>
        <p:txBody>
          <a:bodyPr wrap="square" rtlCol="0">
            <a:spAutoFit/>
            <a:scene3d>
              <a:camera prst="orthographicFront"/>
              <a:lightRig rig="threePt" dir="t"/>
            </a:scene3d>
            <a:sp3d contourW="12700"/>
          </a:bodyPr>
          <a:lstStyle/>
          <a:p>
            <a:pPr algn="r">
              <a:lnSpc>
                <a:spcPct val="120000"/>
              </a:lnSpc>
              <a:defRPr/>
            </a:pPr>
            <a:r>
              <a:rPr lang="en-US" altLang="zh-CN" sz="900" dirty="0" smtClean="0">
                <a:solidFill>
                  <a:schemeClr val="bg1"/>
                </a:solidFill>
                <a:latin typeface="微软雅黑"/>
                <a:ea typeface="微软雅黑"/>
              </a:rPr>
              <a:t>DATA STRUCTURE</a:t>
            </a:r>
            <a:endParaRPr lang="en-US" altLang="zh-CN" sz="900" dirty="0">
              <a:solidFill>
                <a:schemeClr val="bg1"/>
              </a:solidFill>
              <a:latin typeface="微软雅黑"/>
              <a:ea typeface="微软雅黑"/>
            </a:endParaRPr>
          </a:p>
        </p:txBody>
      </p:sp>
      <p:sp>
        <p:nvSpPr>
          <p:cNvPr id="6" name="文本框 5"/>
          <p:cNvSpPr txBox="1"/>
          <p:nvPr/>
        </p:nvSpPr>
        <p:spPr>
          <a:xfrm>
            <a:off x="2239373" y="1369031"/>
            <a:ext cx="1854325" cy="1015663"/>
          </a:xfrm>
          <a:prstGeom prst="rect">
            <a:avLst/>
          </a:prstGeom>
          <a:noFill/>
        </p:spPr>
        <p:txBody>
          <a:bodyPr wrap="square" rtlCol="0">
            <a:spAutoFit/>
            <a:scene3d>
              <a:camera prst="orthographicFront"/>
              <a:lightRig rig="threePt" dir="t"/>
            </a:scene3d>
            <a:sp3d contourW="12700"/>
          </a:bodyPr>
          <a:lstStyle/>
          <a:p>
            <a:pPr>
              <a:defRPr/>
            </a:pPr>
            <a:r>
              <a:rPr lang="en-US" altLang="zh-CN" sz="6000" b="1" dirty="0" smtClean="0">
                <a:solidFill>
                  <a:schemeClr val="bg1">
                    <a:lumMod val="95000"/>
                  </a:schemeClr>
                </a:solidFill>
                <a:latin typeface="Adobe 宋体 Std L" panose="02020300000000000000" pitchFamily="18" charset="-122"/>
                <a:ea typeface="Adobe 宋体 Std L" panose="02020300000000000000" pitchFamily="18" charset="-122"/>
              </a:rPr>
              <a:t>2022</a:t>
            </a:r>
            <a:endParaRPr lang="zh-CN" altLang="en-US" sz="2800" b="1" dirty="0">
              <a:solidFill>
                <a:schemeClr val="bg1">
                  <a:lumMod val="95000"/>
                </a:schemeClr>
              </a:solidFill>
              <a:latin typeface="Adobe 宋体 Std L" panose="02020300000000000000" pitchFamily="18" charset="-122"/>
              <a:ea typeface="Adobe 宋体 Std L" panose="02020300000000000000" pitchFamily="18" charset="-122"/>
            </a:endParaRPr>
          </a:p>
        </p:txBody>
      </p:sp>
      <p:pic>
        <p:nvPicPr>
          <p:cNvPr id="8" name="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31965" y="-953960"/>
            <a:ext cx="260161" cy="260161"/>
          </a:xfrm>
          <a:prstGeom prst="rect">
            <a:avLst/>
          </a:prstGeom>
        </p:spPr>
      </p:pic>
      <p:sp>
        <p:nvSpPr>
          <p:cNvPr id="9" name="矩形 8"/>
          <p:cNvSpPr/>
          <p:nvPr/>
        </p:nvSpPr>
        <p:spPr>
          <a:xfrm>
            <a:off x="2009994" y="1283525"/>
            <a:ext cx="5124012" cy="258081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文本框 9"/>
          <p:cNvSpPr txBox="1"/>
          <p:nvPr/>
        </p:nvSpPr>
        <p:spPr>
          <a:xfrm>
            <a:off x="3782774" y="1868805"/>
            <a:ext cx="3025988" cy="400110"/>
          </a:xfrm>
          <a:prstGeom prst="rect">
            <a:avLst/>
          </a:prstGeom>
          <a:noFill/>
        </p:spPr>
        <p:txBody>
          <a:bodyPr wrap="square" rtlCol="0">
            <a:spAutoFit/>
            <a:scene3d>
              <a:camera prst="orthographicFront"/>
              <a:lightRig rig="threePt" dir="t"/>
            </a:scene3d>
            <a:sp3d contourW="12700"/>
          </a:bodyPr>
          <a:lstStyle/>
          <a:p>
            <a:pPr>
              <a:defRPr/>
            </a:pPr>
            <a:r>
              <a:rPr lang="en-US" altLang="zh-CN" sz="2000" b="1" dirty="0" smtClean="0">
                <a:solidFill>
                  <a:schemeClr val="bg1">
                    <a:lumMod val="95000"/>
                  </a:schemeClr>
                </a:solidFill>
                <a:latin typeface="Adobe 宋体 Std L" panose="02020300000000000000" pitchFamily="18" charset="-122"/>
                <a:ea typeface="Adobe 宋体 Std L" panose="02020300000000000000" pitchFamily="18" charset="-122"/>
              </a:rPr>
              <a:t>C</a:t>
            </a:r>
            <a:r>
              <a:rPr lang="zh-CN" altLang="en-US" sz="2000" b="1" dirty="0" smtClean="0">
                <a:solidFill>
                  <a:schemeClr val="bg1">
                    <a:lumMod val="95000"/>
                  </a:schemeClr>
                </a:solidFill>
                <a:latin typeface="Adobe 宋体 Std L" panose="02020300000000000000" pitchFamily="18" charset="-122"/>
                <a:ea typeface="Adobe 宋体 Std L" panose="02020300000000000000" pitchFamily="18" charset="-122"/>
              </a:rPr>
              <a:t>语言版</a:t>
            </a:r>
            <a:endParaRPr lang="zh-CN" altLang="en-US" sz="2000" b="1" dirty="0">
              <a:solidFill>
                <a:schemeClr val="bg1">
                  <a:lumMod val="95000"/>
                </a:schemeClr>
              </a:solidFill>
              <a:latin typeface="Adobe 宋体 Std L" panose="02020300000000000000" pitchFamily="18" charset="-122"/>
              <a:ea typeface="Adobe 宋体 Std L" panose="02020300000000000000" pitchFamily="18" charset="-122"/>
            </a:endParaRPr>
          </a:p>
        </p:txBody>
      </p:sp>
    </p:spTree>
    <p:extLst>
      <p:ext uri="{BB962C8B-B14F-4D97-AF65-F5344CB8AC3E}">
        <p14:creationId xmlns:p14="http://schemas.microsoft.com/office/powerpoint/2010/main" val="78894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750"/>
                                        <p:tgtEl>
                                          <p:spTgt spid="9"/>
                                        </p:tgtEl>
                                      </p:cBhvr>
                                    </p:animEffect>
                                  </p:childTnLst>
                                </p:cTn>
                              </p:par>
                            </p:childTnLst>
                          </p:cTn>
                        </p:par>
                        <p:par>
                          <p:cTn id="13" fill="hold">
                            <p:stCondLst>
                              <p:cond delay="75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2" repeatCount="indefinite" fill="remove" display="0">
                  <p:stCondLst>
                    <p:cond delay="indefinite"/>
                  </p:stCondLst>
                  <p:endCondLst>
                    <p:cond evt="onStopAudio" delay="0">
                      <p:tgtEl>
                        <p:sldTgt/>
                      </p:tgtEl>
                    </p:cond>
                  </p:endCondLst>
                </p:cTn>
                <p:tgtEl>
                  <p:spTgt spid="8"/>
                </p:tgtEl>
              </p:cMediaNode>
            </p:audio>
          </p:childTnLst>
        </p:cTn>
      </p:par>
    </p:tnLst>
    <p:bldLst>
      <p:bldP spid="3" grpId="0" animBg="1"/>
      <p:bldP spid="4" grpId="0"/>
      <p:bldP spid="5" grpId="0"/>
      <p:bldP spid="6"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80241" y="1365331"/>
            <a:ext cx="6820292" cy="3370153"/>
          </a:xfrm>
          <a:prstGeom prst="rect">
            <a:avLst/>
          </a:prstGeom>
          <a:noFill/>
        </p:spPr>
        <p:txBody>
          <a:bodyPr wrap="square" lIns="0" tIns="0" rIns="0" rtlCol="0">
            <a:spAutoFit/>
          </a:bodyPr>
          <a:lstStyle/>
          <a:p>
            <a:pPr>
              <a:lnSpc>
                <a:spcPct val="150000"/>
              </a:lnSpc>
            </a:pPr>
            <a:r>
              <a:rPr lang="zh-CN" altLang="zh-CN" sz="1600" dirty="0"/>
              <a:t>顺序查找的算法描述如下：</a:t>
            </a:r>
          </a:p>
          <a:p>
            <a:pPr>
              <a:lnSpc>
                <a:spcPct val="150000"/>
              </a:lnSpc>
            </a:pPr>
            <a:r>
              <a:rPr lang="en-US" altLang="zh-CN" sz="1600" dirty="0" err="1"/>
              <a:t>int</a:t>
            </a:r>
            <a:r>
              <a:rPr lang="en-US" altLang="zh-CN" sz="1600" dirty="0"/>
              <a:t> </a:t>
            </a:r>
            <a:r>
              <a:rPr lang="en-US" altLang="zh-CN" sz="1600" dirty="0" err="1"/>
              <a:t>SeqSearch</a:t>
            </a:r>
            <a:r>
              <a:rPr lang="en-US" altLang="zh-CN" sz="1600" dirty="0"/>
              <a:t>(</a:t>
            </a:r>
            <a:r>
              <a:rPr lang="en-US" altLang="zh-CN" sz="1600" dirty="0" err="1"/>
              <a:t>SeqList</a:t>
            </a:r>
            <a:r>
              <a:rPr lang="en-US" altLang="zh-CN" sz="1600" dirty="0"/>
              <a:t> L[],</a:t>
            </a:r>
            <a:r>
              <a:rPr lang="en-US" altLang="zh-CN" sz="1600" dirty="0" err="1"/>
              <a:t>int</a:t>
            </a:r>
            <a:r>
              <a:rPr lang="en-US" altLang="zh-CN" sz="1600" dirty="0"/>
              <a:t> </a:t>
            </a:r>
            <a:r>
              <a:rPr lang="en-US" altLang="zh-CN" sz="1600" dirty="0" err="1"/>
              <a:t>n,int</a:t>
            </a:r>
            <a:r>
              <a:rPr lang="en-US" altLang="zh-CN" sz="1600" dirty="0"/>
              <a:t> k)</a:t>
            </a:r>
            <a:endParaRPr lang="zh-CN" altLang="zh-CN" sz="1600" dirty="0"/>
          </a:p>
          <a:p>
            <a:pPr>
              <a:lnSpc>
                <a:spcPct val="150000"/>
              </a:lnSpc>
            </a:pPr>
            <a:r>
              <a:rPr lang="en-US" altLang="zh-CN" sz="1600" dirty="0"/>
              <a:t>{</a:t>
            </a:r>
            <a:endParaRPr lang="zh-CN" altLang="zh-CN" sz="1600" dirty="0"/>
          </a:p>
          <a:p>
            <a:pPr>
              <a:lnSpc>
                <a:spcPct val="150000"/>
              </a:lnSpc>
            </a:pPr>
            <a:r>
              <a:rPr lang="en-US" altLang="zh-CN" sz="1600" dirty="0"/>
              <a:t>	</a:t>
            </a:r>
            <a:r>
              <a:rPr lang="en-US" altLang="zh-CN" sz="1600" dirty="0" err="1"/>
              <a:t>int</a:t>
            </a:r>
            <a:r>
              <a:rPr lang="en-US" altLang="zh-CN" sz="1600" dirty="0"/>
              <a:t> i=n;</a:t>
            </a:r>
            <a:endParaRPr lang="zh-CN" altLang="zh-CN" sz="1600" dirty="0"/>
          </a:p>
          <a:p>
            <a:pPr>
              <a:lnSpc>
                <a:spcPct val="150000"/>
              </a:lnSpc>
            </a:pPr>
            <a:r>
              <a:rPr lang="en-US" altLang="zh-CN" sz="1600" dirty="0"/>
              <a:t>	L[0].key=k;           //0</a:t>
            </a:r>
            <a:r>
              <a:rPr lang="zh-CN" altLang="zh-CN" sz="1600" dirty="0"/>
              <a:t>号单元存放监测值 </a:t>
            </a:r>
          </a:p>
          <a:p>
            <a:pPr>
              <a:lnSpc>
                <a:spcPct val="150000"/>
              </a:lnSpc>
            </a:pPr>
            <a:r>
              <a:rPr lang="en-US" altLang="zh-CN" sz="1600" dirty="0"/>
              <a:t>	while(L[i].key!=k)    //</a:t>
            </a:r>
            <a:r>
              <a:rPr lang="zh-CN" altLang="zh-CN" sz="1600" dirty="0"/>
              <a:t>从后向前逐个比较关键字 </a:t>
            </a:r>
          </a:p>
          <a:p>
            <a:pPr>
              <a:lnSpc>
                <a:spcPct val="150000"/>
              </a:lnSpc>
            </a:pPr>
            <a:r>
              <a:rPr lang="en-US" altLang="zh-CN" sz="1600" dirty="0"/>
              <a:t>	i--;</a:t>
            </a:r>
            <a:endParaRPr lang="zh-CN" altLang="zh-CN" sz="1600" dirty="0"/>
          </a:p>
          <a:p>
            <a:pPr>
              <a:lnSpc>
                <a:spcPct val="150000"/>
              </a:lnSpc>
            </a:pPr>
            <a:r>
              <a:rPr lang="en-US" altLang="zh-CN" sz="1600" dirty="0"/>
              <a:t>	return i;             //</a:t>
            </a:r>
            <a:r>
              <a:rPr lang="zh-CN" altLang="zh-CN" sz="1600" dirty="0"/>
              <a:t>查找成功返回关键字的位置 </a:t>
            </a:r>
          </a:p>
          <a:p>
            <a:pPr>
              <a:lnSpc>
                <a:spcPct val="150000"/>
              </a:lnSpc>
            </a:pPr>
            <a:r>
              <a:rPr lang="en-US" altLang="zh-CN" sz="1600" dirty="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8.2.1</a:t>
            </a:r>
            <a:r>
              <a:rPr lang="zh-CN" altLang="en-US" sz="2000" dirty="0" smtClean="0">
                <a:latin typeface="+mj-ea"/>
                <a:ea typeface="+mj-ea"/>
              </a:rPr>
              <a:t>顺序查找</a:t>
            </a:r>
            <a:endParaRPr lang="zh-CN" altLang="zh-CN" sz="2000" dirty="0">
              <a:latin typeface="+mj-ea"/>
              <a:ea typeface="+mj-ea"/>
            </a:endParaRPr>
          </a:p>
        </p:txBody>
      </p:sp>
    </p:spTree>
    <p:extLst>
      <p:ext uri="{BB962C8B-B14F-4D97-AF65-F5344CB8AC3E}">
        <p14:creationId xmlns:p14="http://schemas.microsoft.com/office/powerpoint/2010/main" val="3369827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441532"/>
            <a:ext cx="6820292" cy="784830"/>
          </a:xfrm>
          <a:prstGeom prst="rect">
            <a:avLst/>
          </a:prstGeom>
          <a:noFill/>
        </p:spPr>
        <p:txBody>
          <a:bodyPr wrap="square" lIns="0" tIns="0" rIns="0" rtlCol="0">
            <a:spAutoFit/>
          </a:bodyPr>
          <a:lstStyle/>
          <a:p>
            <a:pPr indent="457200">
              <a:lnSpc>
                <a:spcPct val="150000"/>
              </a:lnSpc>
            </a:pPr>
            <a:r>
              <a:rPr lang="zh-CN" altLang="zh-CN" sz="1600" dirty="0" smtClean="0"/>
              <a:t>在</a:t>
            </a:r>
            <a:r>
              <a:rPr lang="zh-CN" altLang="zh-CN" sz="1600" dirty="0"/>
              <a:t>具有</a:t>
            </a:r>
            <a:r>
              <a:rPr lang="en-US" altLang="zh-CN" sz="1600" dirty="0"/>
              <a:t>n</a:t>
            </a:r>
            <a:r>
              <a:rPr lang="zh-CN" altLang="zh-CN" sz="1600" dirty="0"/>
              <a:t>个记录的查找表中</a:t>
            </a:r>
            <a:r>
              <a:rPr lang="zh-CN" altLang="zh-CN" sz="1600" dirty="0" smtClean="0"/>
              <a:t>，</a:t>
            </a:r>
            <a:r>
              <a:rPr lang="zh-CN" altLang="zh-CN" sz="1600" dirty="0"/>
              <a:t>查找成功时</a:t>
            </a:r>
            <a:r>
              <a:rPr lang="zh-CN" altLang="en-US" sz="1600" dirty="0"/>
              <a:t>，</a:t>
            </a:r>
            <a:r>
              <a:rPr lang="zh-CN" altLang="zh-CN" sz="1600" dirty="0" smtClean="0"/>
              <a:t>查找</a:t>
            </a:r>
            <a:r>
              <a:rPr lang="zh-CN" altLang="zh-CN" sz="1600" dirty="0"/>
              <a:t>第</a:t>
            </a:r>
            <a:r>
              <a:rPr lang="en-US" altLang="zh-CN" sz="1600" dirty="0"/>
              <a:t>i</a:t>
            </a:r>
            <a:r>
              <a:rPr lang="zh-CN" altLang="zh-CN" sz="1600" dirty="0"/>
              <a:t>个</a:t>
            </a:r>
            <a:r>
              <a:rPr lang="zh-CN" altLang="zh-CN" sz="1600" dirty="0" smtClean="0"/>
              <a:t>记录需要</a:t>
            </a:r>
            <a:r>
              <a:rPr lang="zh-CN" altLang="zh-CN" sz="1600" dirty="0"/>
              <a:t>进行</a:t>
            </a:r>
            <a:r>
              <a:rPr lang="en-US" altLang="zh-CN" sz="1600" dirty="0"/>
              <a:t>n-i+1</a:t>
            </a:r>
            <a:r>
              <a:rPr lang="zh-CN" altLang="zh-CN" sz="1600" dirty="0"/>
              <a:t>次比较</a:t>
            </a:r>
            <a:r>
              <a:rPr lang="zh-CN" altLang="zh-CN" sz="1600" dirty="0" smtClean="0"/>
              <a:t>，顺序</a:t>
            </a:r>
            <a:r>
              <a:rPr lang="zh-CN" altLang="zh-CN" sz="1600" dirty="0"/>
              <a:t>查找的平均查找长度为</a:t>
            </a: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8.2.1</a:t>
            </a:r>
            <a:r>
              <a:rPr lang="zh-CN" altLang="en-US" sz="2000" dirty="0" smtClean="0">
                <a:latin typeface="+mj-ea"/>
                <a:ea typeface="+mj-ea"/>
              </a:rPr>
              <a:t>顺序查找</a:t>
            </a:r>
            <a:endParaRPr lang="zh-CN" altLang="zh-CN" sz="2000" dirty="0">
              <a:latin typeface="+mj-ea"/>
              <a:ea typeface="+mj-ea"/>
            </a:endParaRPr>
          </a:p>
        </p:txBody>
      </p:sp>
      <mc:AlternateContent xmlns:mc="http://schemas.openxmlformats.org/markup-compatibility/2006" xmlns:a14="http://schemas.microsoft.com/office/drawing/2010/main">
        <mc:Choice Requires="a14">
          <p:sp>
            <p:nvSpPr>
              <p:cNvPr id="2" name="矩形 1"/>
              <p:cNvSpPr/>
              <p:nvPr/>
            </p:nvSpPr>
            <p:spPr>
              <a:xfrm>
                <a:off x="2925961" y="2140637"/>
                <a:ext cx="2644377" cy="8244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a:latin typeface="Cambria Math"/>
                        </a:rPr>
                        <m:t>ASL</m:t>
                      </m:r>
                      <m:r>
                        <a:rPr lang="en-US" altLang="zh-CN">
                          <a:latin typeface="Cambria Math"/>
                        </a:rPr>
                        <m:t>=</m:t>
                      </m:r>
                      <m:f>
                        <m:fPr>
                          <m:ctrlPr>
                            <a:rPr lang="zh-CN" altLang="zh-CN" i="1">
                              <a:latin typeface="Cambria Math"/>
                            </a:rPr>
                          </m:ctrlPr>
                        </m:fPr>
                        <m:num>
                          <m:r>
                            <a:rPr lang="en-US" altLang="zh-CN">
                              <a:latin typeface="Cambria Math"/>
                            </a:rPr>
                            <m:t>1</m:t>
                          </m:r>
                        </m:num>
                        <m:den>
                          <m:r>
                            <m:rPr>
                              <m:sty m:val="p"/>
                            </m:rPr>
                            <a:rPr lang="en-US" altLang="zh-CN">
                              <a:latin typeface="Cambria Math"/>
                            </a:rPr>
                            <m:t>n</m:t>
                          </m:r>
                        </m:den>
                      </m:f>
                      <m:nary>
                        <m:naryPr>
                          <m:chr m:val="∑"/>
                          <m:grow m:val="on"/>
                          <m:ctrlPr>
                            <a:rPr lang="zh-CN" altLang="zh-CN" i="1">
                              <a:latin typeface="Cambria Math"/>
                            </a:rPr>
                          </m:ctrlPr>
                        </m:naryPr>
                        <m:sub>
                          <m:r>
                            <m:rPr>
                              <m:sty m:val="p"/>
                            </m:rPr>
                            <a:rPr lang="en-US" altLang="zh-CN">
                              <a:latin typeface="Cambria Math"/>
                            </a:rPr>
                            <m:t>i</m:t>
                          </m:r>
                          <m:r>
                            <a:rPr lang="en-US" altLang="zh-CN">
                              <a:latin typeface="Cambria Math"/>
                            </a:rPr>
                            <m:t>=1</m:t>
                          </m:r>
                        </m:sub>
                        <m:sup>
                          <m:r>
                            <m:rPr>
                              <m:sty m:val="p"/>
                            </m:rPr>
                            <a:rPr lang="en-US" altLang="zh-CN">
                              <a:latin typeface="Cambria Math"/>
                            </a:rPr>
                            <m:t>n</m:t>
                          </m:r>
                        </m:sup>
                        <m:e>
                          <m:d>
                            <m:dPr>
                              <m:ctrlPr>
                                <a:rPr lang="zh-CN" altLang="zh-CN" i="1">
                                  <a:latin typeface="Cambria Math"/>
                                </a:rPr>
                              </m:ctrlPr>
                            </m:dPr>
                            <m:e>
                              <m:r>
                                <m:rPr>
                                  <m:sty m:val="p"/>
                                </m:rPr>
                                <a:rPr lang="en-US" altLang="zh-CN">
                                  <a:latin typeface="Cambria Math"/>
                                </a:rPr>
                                <m:t>n</m:t>
                              </m:r>
                              <m:r>
                                <a:rPr lang="en-US" altLang="zh-CN" i="1">
                                  <a:latin typeface="Cambria Math"/>
                                </a:rPr>
                                <m:t>−</m:t>
                              </m:r>
                              <m:r>
                                <m:rPr>
                                  <m:sty m:val="p"/>
                                </m:rPr>
                                <a:rPr lang="en-US" altLang="zh-CN">
                                  <a:latin typeface="Cambria Math"/>
                                </a:rPr>
                                <m:t>i</m:t>
                              </m:r>
                              <m:r>
                                <a:rPr lang="en-US" altLang="zh-CN">
                                  <a:latin typeface="Cambria Math"/>
                                </a:rPr>
                                <m:t>+1</m:t>
                              </m:r>
                            </m:e>
                          </m:d>
                          <m:r>
                            <a:rPr lang="en-US" altLang="zh-CN">
                              <a:latin typeface="Cambria Math"/>
                            </a:rPr>
                            <m:t>=</m:t>
                          </m:r>
                          <m:f>
                            <m:fPr>
                              <m:ctrlPr>
                                <a:rPr lang="zh-CN" altLang="zh-CN" i="1">
                                  <a:latin typeface="Cambria Math"/>
                                </a:rPr>
                              </m:ctrlPr>
                            </m:fPr>
                            <m:num>
                              <m:r>
                                <m:rPr>
                                  <m:sty m:val="p"/>
                                </m:rPr>
                                <a:rPr lang="en-US" altLang="zh-CN">
                                  <a:latin typeface="Cambria Math"/>
                                </a:rPr>
                                <m:t>n</m:t>
                              </m:r>
                              <m:r>
                                <a:rPr lang="en-US" altLang="zh-CN">
                                  <a:latin typeface="Cambria Math"/>
                                </a:rPr>
                                <m:t>+1</m:t>
                              </m:r>
                            </m:num>
                            <m:den>
                              <m:r>
                                <a:rPr lang="en-US" altLang="zh-CN">
                                  <a:latin typeface="Cambria Math"/>
                                </a:rPr>
                                <m:t>2</m:t>
                              </m:r>
                            </m:den>
                          </m:f>
                        </m:e>
                      </m:nary>
                    </m:oMath>
                  </m:oMathPara>
                </a14:m>
                <a:endParaRPr lang="zh-CN" altLang="zh-CN" dirty="0"/>
              </a:p>
            </p:txBody>
          </p:sp>
        </mc:Choice>
        <mc:Fallback xmlns="">
          <p:sp>
            <p:nvSpPr>
              <p:cNvPr id="2" name="矩形 1"/>
              <p:cNvSpPr>
                <a:spLocks noRot="1" noChangeAspect="1" noMove="1" noResize="1" noEditPoints="1" noAdjustHandles="1" noChangeArrowheads="1" noChangeShapeType="1" noTextEdit="1"/>
              </p:cNvSpPr>
              <p:nvPr/>
            </p:nvSpPr>
            <p:spPr>
              <a:xfrm>
                <a:off x="2925961" y="2140637"/>
                <a:ext cx="2644377" cy="824456"/>
              </a:xfrm>
              <a:prstGeom prst="rect">
                <a:avLst/>
              </a:prstGeom>
              <a:blipFill rotWithShape="1">
                <a:blip r:embed="rId6"/>
                <a:stretch>
                  <a:fillRect/>
                </a:stretch>
              </a:blipFill>
            </p:spPr>
            <p:txBody>
              <a:bodyPr/>
              <a:lstStyle/>
              <a:p>
                <a:r>
                  <a:rPr lang="zh-CN" altLang="en-US">
                    <a:noFill/>
                  </a:rPr>
                  <a:t> </a:t>
                </a:r>
              </a:p>
            </p:txBody>
          </p:sp>
        </mc:Fallback>
      </mc:AlternateContent>
      <p:sp>
        <p:nvSpPr>
          <p:cNvPr id="3" name="矩形 2"/>
          <p:cNvSpPr/>
          <p:nvPr/>
        </p:nvSpPr>
        <p:spPr>
          <a:xfrm>
            <a:off x="590158" y="3078934"/>
            <a:ext cx="3833101" cy="461665"/>
          </a:xfrm>
          <a:prstGeom prst="rect">
            <a:avLst/>
          </a:prstGeom>
        </p:spPr>
        <p:txBody>
          <a:bodyPr wrap="none">
            <a:spAutoFit/>
          </a:bodyPr>
          <a:lstStyle/>
          <a:p>
            <a:pPr indent="457200">
              <a:lnSpc>
                <a:spcPct val="150000"/>
              </a:lnSpc>
            </a:pPr>
            <a:r>
              <a:rPr lang="zh-CN" altLang="zh-CN" sz="1600" dirty="0"/>
              <a:t>查找不成功时</a:t>
            </a:r>
            <a:r>
              <a:rPr lang="zh-CN" altLang="zh-CN" sz="1600" dirty="0" smtClean="0"/>
              <a:t>，比较</a:t>
            </a:r>
            <a:r>
              <a:rPr lang="zh-CN" altLang="zh-CN" sz="1600" dirty="0"/>
              <a:t>次数为</a:t>
            </a:r>
            <a:r>
              <a:rPr lang="en-US" altLang="zh-CN" sz="1600" dirty="0"/>
              <a:t>n+1</a:t>
            </a:r>
            <a:r>
              <a:rPr lang="zh-CN" altLang="zh-CN" sz="1600" dirty="0"/>
              <a:t>次。</a:t>
            </a:r>
          </a:p>
        </p:txBody>
      </p:sp>
    </p:spTree>
    <p:extLst>
      <p:ext uri="{BB962C8B-B14F-4D97-AF65-F5344CB8AC3E}">
        <p14:creationId xmlns:p14="http://schemas.microsoft.com/office/powerpoint/2010/main" val="3369827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7" y="1441532"/>
            <a:ext cx="8077593" cy="2631490"/>
          </a:xfrm>
          <a:prstGeom prst="rect">
            <a:avLst/>
          </a:prstGeom>
          <a:noFill/>
        </p:spPr>
        <p:txBody>
          <a:bodyPr wrap="square" lIns="0" tIns="0" rIns="0" rtlCol="0">
            <a:spAutoFit/>
          </a:bodyPr>
          <a:lstStyle/>
          <a:p>
            <a:pPr indent="457200">
              <a:lnSpc>
                <a:spcPct val="150000"/>
              </a:lnSpc>
            </a:pPr>
            <a:r>
              <a:rPr lang="zh-CN" altLang="en-US" sz="1600" dirty="0" smtClean="0"/>
              <a:t>折</a:t>
            </a:r>
            <a:r>
              <a:rPr lang="zh-CN" altLang="zh-CN" sz="1600" dirty="0" smtClean="0"/>
              <a:t>半</a:t>
            </a:r>
            <a:r>
              <a:rPr lang="zh-CN" altLang="zh-CN" sz="1600" dirty="0"/>
              <a:t>查找又叫做二分</a:t>
            </a:r>
            <a:r>
              <a:rPr lang="zh-CN" altLang="zh-CN" sz="1600" dirty="0" smtClean="0"/>
              <a:t>查找</a:t>
            </a:r>
            <a:r>
              <a:rPr lang="zh-CN" altLang="en-US" sz="1600" dirty="0" smtClean="0"/>
              <a:t>，</a:t>
            </a:r>
            <a:r>
              <a:rPr lang="zh-CN" altLang="zh-CN" sz="1600" dirty="0" smtClean="0"/>
              <a:t>只适用于</a:t>
            </a:r>
            <a:r>
              <a:rPr lang="zh-CN" altLang="zh-CN" sz="1600" dirty="0"/>
              <a:t>有序</a:t>
            </a:r>
            <a:r>
              <a:rPr lang="zh-CN" altLang="zh-CN" sz="1600" dirty="0" smtClean="0"/>
              <a:t>表</a:t>
            </a:r>
            <a:r>
              <a:rPr lang="zh-CN" altLang="en-US" sz="1600" dirty="0" smtClean="0"/>
              <a:t>，</a:t>
            </a:r>
            <a:r>
              <a:rPr lang="zh-CN" altLang="zh-CN" sz="1600" dirty="0"/>
              <a:t>即</a:t>
            </a:r>
            <a:r>
              <a:rPr lang="zh-CN" altLang="zh-CN" sz="1600" dirty="0" smtClean="0"/>
              <a:t>记录</a:t>
            </a:r>
            <a:r>
              <a:rPr lang="zh-CN" altLang="zh-CN" sz="1600" dirty="0"/>
              <a:t>的关键字大小按顺序排列的查找</a:t>
            </a:r>
            <a:r>
              <a:rPr lang="zh-CN" altLang="zh-CN" sz="1600" dirty="0" smtClean="0"/>
              <a:t>表。</a:t>
            </a:r>
            <a:endParaRPr lang="zh-CN" altLang="zh-CN" sz="1600" dirty="0"/>
          </a:p>
          <a:p>
            <a:pPr indent="457200">
              <a:lnSpc>
                <a:spcPct val="150000"/>
              </a:lnSpc>
            </a:pPr>
            <a:r>
              <a:rPr lang="zh-CN" altLang="zh-CN" sz="1600" dirty="0"/>
              <a:t>折半查找的总体思想：在关键字按升序排列的有序表中，取中间记录的关键字作为比较对象，若给定值与中间记录的关键字相等，则查找成功。若给定值小于中间记录的关键字，则有序表的左半部分（不包括中间记录）继续查找；若给定值大于中间记录的关键字，则在有序表的右半部分（不包括中间记录）继续查找。重复上述查找过程，直到找到与给定值相同的记录，即查找成功；否则该查找表中没有要找的记录，即查找失败</a:t>
            </a:r>
            <a:r>
              <a:rPr lang="zh-CN" altLang="zh-CN" sz="1600" dirty="0" smtClean="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8.2.2</a:t>
            </a:r>
            <a:r>
              <a:rPr lang="zh-CN" altLang="en-US" sz="2000" dirty="0" smtClean="0">
                <a:latin typeface="+mj-ea"/>
                <a:ea typeface="+mj-ea"/>
              </a:rPr>
              <a:t>折半查找</a:t>
            </a:r>
            <a:endParaRPr lang="zh-CN" altLang="zh-CN" sz="2000" dirty="0">
              <a:latin typeface="+mj-ea"/>
              <a:ea typeface="+mj-ea"/>
            </a:endParaRPr>
          </a:p>
        </p:txBody>
      </p:sp>
    </p:spTree>
    <p:extLst>
      <p:ext uri="{BB962C8B-B14F-4D97-AF65-F5344CB8AC3E}">
        <p14:creationId xmlns:p14="http://schemas.microsoft.com/office/powerpoint/2010/main" val="552690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7" y="1441532"/>
            <a:ext cx="8077593" cy="745845"/>
          </a:xfrm>
          <a:prstGeom prst="rect">
            <a:avLst/>
          </a:prstGeom>
          <a:noFill/>
        </p:spPr>
        <p:txBody>
          <a:bodyPr wrap="square" lIns="0" tIns="0" rIns="0" rtlCol="0">
            <a:spAutoFit/>
          </a:bodyPr>
          <a:lstStyle/>
          <a:p>
            <a:pPr indent="457200">
              <a:lnSpc>
                <a:spcPct val="150000"/>
              </a:lnSpc>
            </a:pPr>
            <a:r>
              <a:rPr lang="zh-CN" altLang="zh-CN" sz="1600" dirty="0"/>
              <a:t>以关键字为</a:t>
            </a:r>
            <a:r>
              <a:rPr lang="en-US" altLang="zh-CN" sz="1600" dirty="0"/>
              <a:t>{3,10,13,19,21,25,31,56,62,68}</a:t>
            </a:r>
            <a:r>
              <a:rPr lang="zh-CN" altLang="zh-CN" sz="1600" dirty="0"/>
              <a:t>的有序表为例，查找关键字值为</a:t>
            </a:r>
            <a:r>
              <a:rPr lang="en-US" altLang="zh-CN" sz="1600" dirty="0"/>
              <a:t>13</a:t>
            </a:r>
            <a:r>
              <a:rPr lang="zh-CN" altLang="zh-CN" sz="1600" dirty="0"/>
              <a:t>的记录，进行折半查找过程如图</a:t>
            </a:r>
            <a:r>
              <a:rPr lang="en-US" altLang="zh-CN" sz="1600" dirty="0"/>
              <a:t>8-1</a:t>
            </a:r>
            <a:r>
              <a:rPr lang="zh-CN" altLang="zh-CN" sz="1600" dirty="0"/>
              <a:t>所</a:t>
            </a:r>
            <a:r>
              <a:rPr lang="zh-CN" altLang="zh-CN" sz="1600" dirty="0" smtClean="0"/>
              <a:t>示</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8.2.2</a:t>
            </a:r>
            <a:r>
              <a:rPr lang="zh-CN" altLang="en-US" sz="2000" dirty="0" smtClean="0">
                <a:latin typeface="+mj-ea"/>
                <a:ea typeface="+mj-ea"/>
              </a:rPr>
              <a:t>折半查找</a:t>
            </a:r>
            <a:endParaRPr lang="zh-CN" altLang="zh-CN" sz="2000" dirty="0">
              <a:latin typeface="+mj-ea"/>
              <a:ea typeface="+mj-ea"/>
            </a:endParaRPr>
          </a:p>
        </p:txBody>
      </p:sp>
      <p:pic>
        <p:nvPicPr>
          <p:cNvPr id="6" name="图片 5" descr="C:\Users\song\AppData\Roaming\Tencent\Users\511070620\QQ\WinTemp\RichOle\ZP{WX](4@TJ%ON`2$EX7N2U.png"/>
          <p:cNvPicPr/>
          <p:nvPr/>
        </p:nvPicPr>
        <p:blipFill>
          <a:blip r:embed="rId6">
            <a:extLst>
              <a:ext uri="{28A0092B-C50C-407E-A947-70E740481C1C}">
                <a14:useLocalDpi xmlns:a14="http://schemas.microsoft.com/office/drawing/2010/main" val="0"/>
              </a:ext>
            </a:extLst>
          </a:blip>
          <a:srcRect/>
          <a:stretch>
            <a:fillRect/>
          </a:stretch>
        </p:blipFill>
        <p:spPr bwMode="auto">
          <a:xfrm>
            <a:off x="2193161" y="2187377"/>
            <a:ext cx="4229100" cy="2333625"/>
          </a:xfrm>
          <a:prstGeom prst="rect">
            <a:avLst/>
          </a:prstGeom>
          <a:noFill/>
          <a:ln>
            <a:noFill/>
          </a:ln>
        </p:spPr>
      </p:pic>
      <p:sp>
        <p:nvSpPr>
          <p:cNvPr id="2" name="矩形 1"/>
          <p:cNvSpPr/>
          <p:nvPr/>
        </p:nvSpPr>
        <p:spPr>
          <a:xfrm>
            <a:off x="3475592" y="4521002"/>
            <a:ext cx="1569660" cy="276999"/>
          </a:xfrm>
          <a:prstGeom prst="rect">
            <a:avLst/>
          </a:prstGeom>
        </p:spPr>
        <p:txBody>
          <a:bodyPr wrap="none">
            <a:spAutoFit/>
          </a:bodyPr>
          <a:lstStyle/>
          <a:p>
            <a:r>
              <a:rPr lang="zh-CN" altLang="zh-CN" sz="1200" dirty="0">
                <a:latin typeface="宋体" pitchFamily="2" charset="-122"/>
                <a:ea typeface="宋体" pitchFamily="2" charset="-122"/>
              </a:rPr>
              <a:t>图</a:t>
            </a:r>
            <a:r>
              <a:rPr lang="en-US" altLang="zh-CN" sz="1200" dirty="0">
                <a:latin typeface="宋体" pitchFamily="2" charset="-122"/>
                <a:ea typeface="宋体" pitchFamily="2" charset="-122"/>
              </a:rPr>
              <a:t>8-1 </a:t>
            </a:r>
            <a:r>
              <a:rPr lang="zh-CN" altLang="zh-CN" sz="1200" dirty="0">
                <a:latin typeface="宋体" pitchFamily="2" charset="-122"/>
                <a:ea typeface="宋体" pitchFamily="2" charset="-122"/>
              </a:rPr>
              <a:t>折半查找过程</a:t>
            </a:r>
            <a:endParaRPr lang="zh-CN" altLang="en-US" sz="1200" dirty="0">
              <a:latin typeface="宋体" pitchFamily="2" charset="-122"/>
              <a:ea typeface="宋体" pitchFamily="2" charset="-122"/>
            </a:endParaRPr>
          </a:p>
        </p:txBody>
      </p:sp>
    </p:spTree>
    <p:extLst>
      <p:ext uri="{BB962C8B-B14F-4D97-AF65-F5344CB8AC3E}">
        <p14:creationId xmlns:p14="http://schemas.microsoft.com/office/powerpoint/2010/main" val="207440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7" y="1441532"/>
            <a:ext cx="8077593" cy="2754600"/>
          </a:xfrm>
          <a:prstGeom prst="rect">
            <a:avLst/>
          </a:prstGeom>
          <a:noFill/>
        </p:spPr>
        <p:txBody>
          <a:bodyPr wrap="square" lIns="0" tIns="0" rIns="0" rtlCol="0">
            <a:spAutoFit/>
          </a:bodyPr>
          <a:lstStyle/>
          <a:p>
            <a:r>
              <a:rPr lang="zh-CN" altLang="zh-CN" sz="1600" dirty="0">
                <a:latin typeface="+mn-ea"/>
              </a:rPr>
              <a:t>折半查找算法如下：</a:t>
            </a:r>
          </a:p>
          <a:p>
            <a:r>
              <a:rPr lang="en-US" altLang="zh-CN" sz="1600" dirty="0" err="1">
                <a:latin typeface="+mn-ea"/>
              </a:rPr>
              <a:t>int</a:t>
            </a:r>
            <a:r>
              <a:rPr lang="en-US" altLang="zh-CN" sz="1600" dirty="0">
                <a:latin typeface="+mn-ea"/>
              </a:rPr>
              <a:t> </a:t>
            </a:r>
            <a:r>
              <a:rPr lang="en-US" altLang="zh-CN" sz="1600" dirty="0" err="1">
                <a:latin typeface="+mn-ea"/>
              </a:rPr>
              <a:t>BinSearch</a:t>
            </a:r>
            <a:r>
              <a:rPr lang="en-US" altLang="zh-CN" sz="1600" dirty="0">
                <a:latin typeface="+mn-ea"/>
              </a:rPr>
              <a:t>(</a:t>
            </a:r>
            <a:r>
              <a:rPr lang="en-US" altLang="zh-CN" sz="1600" dirty="0" err="1">
                <a:latin typeface="+mn-ea"/>
              </a:rPr>
              <a:t>SeqList</a:t>
            </a:r>
            <a:r>
              <a:rPr lang="en-US" altLang="zh-CN" sz="1600" dirty="0">
                <a:latin typeface="+mn-ea"/>
              </a:rPr>
              <a:t> L[],</a:t>
            </a:r>
            <a:r>
              <a:rPr lang="en-US" altLang="zh-CN" sz="1600" dirty="0" err="1">
                <a:latin typeface="+mn-ea"/>
              </a:rPr>
              <a:t>int</a:t>
            </a:r>
            <a:r>
              <a:rPr lang="en-US" altLang="zh-CN" sz="1600" dirty="0">
                <a:latin typeface="+mn-ea"/>
              </a:rPr>
              <a:t> </a:t>
            </a:r>
            <a:r>
              <a:rPr lang="en-US" altLang="zh-CN" sz="1600" dirty="0" err="1">
                <a:latin typeface="+mn-ea"/>
              </a:rPr>
              <a:t>n,int</a:t>
            </a:r>
            <a:r>
              <a:rPr lang="en-US" altLang="zh-CN" sz="1600" dirty="0">
                <a:latin typeface="+mn-ea"/>
              </a:rPr>
              <a:t> k)</a:t>
            </a:r>
            <a:endParaRPr lang="zh-CN" altLang="zh-CN" sz="1600" dirty="0">
              <a:latin typeface="+mn-ea"/>
            </a:endParaRPr>
          </a:p>
          <a:p>
            <a:r>
              <a:rPr lang="en-US" altLang="zh-CN" sz="1600" dirty="0">
                <a:latin typeface="+mn-ea"/>
              </a:rPr>
              <a:t>{</a:t>
            </a:r>
            <a:endParaRPr lang="zh-CN" altLang="zh-CN" sz="1600" dirty="0">
              <a:latin typeface="+mn-ea"/>
            </a:endParaRPr>
          </a:p>
          <a:p>
            <a:r>
              <a:rPr lang="en-US" altLang="zh-CN" sz="1600" dirty="0">
                <a:latin typeface="+mn-ea"/>
              </a:rPr>
              <a:t>	</a:t>
            </a:r>
            <a:r>
              <a:rPr lang="en-US" altLang="zh-CN" sz="1600" dirty="0" err="1">
                <a:latin typeface="+mn-ea"/>
              </a:rPr>
              <a:t>int</a:t>
            </a:r>
            <a:r>
              <a:rPr lang="en-US" altLang="zh-CN" sz="1600" dirty="0">
                <a:latin typeface="+mn-ea"/>
              </a:rPr>
              <a:t> </a:t>
            </a:r>
            <a:r>
              <a:rPr lang="en-US" altLang="zh-CN" sz="1600" dirty="0" err="1">
                <a:latin typeface="+mn-ea"/>
              </a:rPr>
              <a:t>low,high,mid</a:t>
            </a:r>
            <a:r>
              <a:rPr lang="en-US" altLang="zh-CN" sz="1600" dirty="0">
                <a:latin typeface="+mn-ea"/>
              </a:rPr>
              <a:t>;</a:t>
            </a:r>
            <a:endParaRPr lang="zh-CN" altLang="zh-CN" sz="1600" dirty="0">
              <a:latin typeface="+mn-ea"/>
            </a:endParaRPr>
          </a:p>
          <a:p>
            <a:r>
              <a:rPr lang="en-US" altLang="zh-CN" sz="1600" dirty="0">
                <a:latin typeface="+mn-ea"/>
              </a:rPr>
              <a:t>	low=0;</a:t>
            </a:r>
            <a:endParaRPr lang="zh-CN" altLang="zh-CN" sz="1600" dirty="0">
              <a:latin typeface="+mn-ea"/>
            </a:endParaRPr>
          </a:p>
          <a:p>
            <a:r>
              <a:rPr lang="en-US" altLang="zh-CN" sz="1600" dirty="0">
                <a:latin typeface="+mn-ea"/>
              </a:rPr>
              <a:t>	high=n-1;</a:t>
            </a:r>
            <a:endParaRPr lang="zh-CN" altLang="zh-CN" sz="1600" dirty="0">
              <a:latin typeface="+mn-ea"/>
            </a:endParaRPr>
          </a:p>
          <a:p>
            <a:r>
              <a:rPr lang="en-US" altLang="zh-CN" sz="1600" dirty="0">
                <a:latin typeface="+mn-ea"/>
              </a:rPr>
              <a:t>do</a:t>
            </a:r>
            <a:endParaRPr lang="zh-CN" altLang="zh-CN" sz="1600" dirty="0">
              <a:latin typeface="+mn-ea"/>
            </a:endParaRPr>
          </a:p>
          <a:p>
            <a:r>
              <a:rPr lang="en-US" altLang="zh-CN" sz="1600" dirty="0">
                <a:latin typeface="+mn-ea"/>
              </a:rPr>
              <a:t>{</a:t>
            </a:r>
            <a:endParaRPr lang="zh-CN" altLang="zh-CN" sz="1600" dirty="0">
              <a:latin typeface="+mn-ea"/>
            </a:endParaRPr>
          </a:p>
          <a:p>
            <a:r>
              <a:rPr lang="en-US" altLang="zh-CN" sz="1600" dirty="0">
                <a:latin typeface="+mn-ea"/>
              </a:rPr>
              <a:t>			mid=(</a:t>
            </a:r>
            <a:r>
              <a:rPr lang="en-US" altLang="zh-CN" sz="1600" dirty="0" err="1">
                <a:latin typeface="+mn-ea"/>
              </a:rPr>
              <a:t>low+high</a:t>
            </a:r>
            <a:r>
              <a:rPr lang="en-US" altLang="zh-CN" sz="1600" dirty="0">
                <a:latin typeface="+mn-ea"/>
              </a:rPr>
              <a:t>)/2;      //</a:t>
            </a:r>
            <a:r>
              <a:rPr lang="zh-CN" altLang="zh-CN" sz="1600" dirty="0">
                <a:latin typeface="+mn-ea"/>
              </a:rPr>
              <a:t>取查找表的中间位置 </a:t>
            </a:r>
          </a:p>
          <a:p>
            <a:r>
              <a:rPr lang="en-US" altLang="zh-CN" sz="1600" dirty="0">
                <a:latin typeface="+mn-ea"/>
              </a:rPr>
              <a:t>			if(L[mid].key==k)      //</a:t>
            </a:r>
            <a:r>
              <a:rPr lang="zh-CN" altLang="zh-CN" sz="1600" dirty="0">
                <a:latin typeface="+mn-ea"/>
              </a:rPr>
              <a:t>给定值与中间记录的关键字相等 </a:t>
            </a:r>
          </a:p>
          <a:p>
            <a:r>
              <a:rPr lang="en-US" altLang="zh-CN" sz="1600" dirty="0">
                <a:latin typeface="+mn-ea"/>
              </a:rPr>
              <a:t>			   return mid;         //</a:t>
            </a:r>
            <a:r>
              <a:rPr lang="zh-CN" altLang="zh-CN" sz="1600" dirty="0">
                <a:latin typeface="+mn-ea"/>
              </a:rPr>
              <a:t>查找成功，返回该记录的位置 </a:t>
            </a: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8.2.2</a:t>
            </a:r>
            <a:r>
              <a:rPr lang="zh-CN" altLang="en-US" sz="2000" dirty="0" smtClean="0">
                <a:latin typeface="+mj-ea"/>
                <a:ea typeface="+mj-ea"/>
              </a:rPr>
              <a:t>折半查找</a:t>
            </a:r>
            <a:endParaRPr lang="zh-CN" altLang="zh-CN" sz="2000" dirty="0">
              <a:latin typeface="+mj-ea"/>
              <a:ea typeface="+mj-ea"/>
            </a:endParaRPr>
          </a:p>
        </p:txBody>
      </p:sp>
    </p:spTree>
    <p:extLst>
      <p:ext uri="{BB962C8B-B14F-4D97-AF65-F5344CB8AC3E}">
        <p14:creationId xmlns:p14="http://schemas.microsoft.com/office/powerpoint/2010/main" val="2329913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mc:AlternateContent xmlns:mc="http://schemas.openxmlformats.org/markup-compatibility/2006" xmlns:a14="http://schemas.microsoft.com/office/drawing/2010/main">
        <mc:Choice Requires="a14">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3701654"/>
              </a:xfrm>
              <a:prstGeom prst="rect">
                <a:avLst/>
              </a:prstGeom>
              <a:noFill/>
            </p:spPr>
            <p:txBody>
              <a:bodyPr wrap="square" lIns="0" tIns="0" rIns="0" rtlCol="0">
                <a:spAutoFit/>
              </a:bodyPr>
              <a:lstStyle/>
              <a:p>
                <a:r>
                  <a:rPr lang="en-US" altLang="zh-CN" sz="1600" dirty="0" smtClean="0"/>
                  <a:t>else</a:t>
                </a:r>
                <a:endParaRPr lang="zh-CN" altLang="zh-CN" sz="1600" dirty="0"/>
              </a:p>
              <a:p>
                <a:r>
                  <a:rPr lang="en-US" altLang="zh-CN" sz="1600" dirty="0"/>
                  <a:t>			   if(L[mid].key&gt;key)</a:t>
                </a:r>
                <a:endParaRPr lang="zh-CN" altLang="zh-CN" sz="1600" dirty="0"/>
              </a:p>
              <a:p>
                <a:r>
                  <a:rPr lang="en-US" altLang="zh-CN" sz="1600" dirty="0"/>
                  <a:t>			      high=mid-1;     //</a:t>
                </a:r>
                <a:r>
                  <a:rPr lang="zh-CN" altLang="zh-CN" sz="1600" dirty="0"/>
                  <a:t>在中间记录的左半部分继续查找 </a:t>
                </a:r>
              </a:p>
              <a:p>
                <a:r>
                  <a:rPr lang="en-US" altLang="zh-CN" sz="1600" dirty="0"/>
                  <a:t>			   else</a:t>
                </a:r>
                <a:endParaRPr lang="zh-CN" altLang="zh-CN" sz="1600" dirty="0"/>
              </a:p>
              <a:p>
                <a:r>
                  <a:rPr lang="en-US" altLang="zh-CN" sz="1600" dirty="0"/>
                  <a:t>			low=mid+1;            //</a:t>
                </a:r>
                <a:r>
                  <a:rPr lang="zh-CN" altLang="zh-CN" sz="1600" dirty="0"/>
                  <a:t>在中间记录的右半部分继续查找 </a:t>
                </a:r>
              </a:p>
              <a:p>
                <a:r>
                  <a:rPr lang="en-US" altLang="zh-CN" sz="1600" dirty="0"/>
                  <a:t>	} while(low&lt;=high);</a:t>
                </a:r>
                <a:endParaRPr lang="zh-CN" altLang="zh-CN" sz="1600" dirty="0"/>
              </a:p>
              <a:p>
                <a:r>
                  <a:rPr lang="en-US" altLang="zh-CN" sz="1600" dirty="0"/>
                  <a:t>	return -1;                   //</a:t>
                </a:r>
                <a:r>
                  <a:rPr lang="zh-CN" altLang="zh-CN" sz="1600" dirty="0"/>
                  <a:t>查找失败 </a:t>
                </a:r>
              </a:p>
              <a:p>
                <a:r>
                  <a:rPr lang="en-US" altLang="zh-CN" sz="1600" dirty="0" smtClean="0"/>
                  <a:t>}</a:t>
                </a:r>
              </a:p>
              <a:p>
                <a:pPr indent="457200">
                  <a:lnSpc>
                    <a:spcPct val="150000"/>
                  </a:lnSpc>
                </a:pPr>
                <a:r>
                  <a:rPr lang="zh-CN" altLang="zh-CN" sz="1600" dirty="0"/>
                  <a:t>假设有一棵树高为</a:t>
                </a:r>
                <a:r>
                  <a:rPr lang="en-US" altLang="zh-CN" sz="1600" dirty="0"/>
                  <a:t>k</a:t>
                </a:r>
                <a:r>
                  <a:rPr lang="zh-CN" altLang="zh-CN" sz="1600" dirty="0"/>
                  <a:t>的满二叉树，则其结点数（查找表的长度）为</a:t>
                </a:r>
                <a:r>
                  <a:rPr lang="en-US" altLang="zh-CN" sz="1600" dirty="0"/>
                  <a:t>n=2</a:t>
                </a:r>
                <a:r>
                  <a:rPr lang="en-US" altLang="zh-CN" sz="1600" baseline="30000" dirty="0"/>
                  <a:t>k</a:t>
                </a:r>
                <a:r>
                  <a:rPr lang="en-US" altLang="zh-CN" sz="1600" dirty="0"/>
                  <a:t>-1</a:t>
                </a:r>
                <a:r>
                  <a:rPr lang="zh-CN" altLang="zh-CN" sz="1600" dirty="0"/>
                  <a:t>。在查找每个记录为在等概率（</a:t>
                </a:r>
                <a:r>
                  <a:rPr lang="en-US" altLang="zh-CN" sz="1600" dirty="0"/>
                  <a:t>pi=</a:t>
                </a:r>
                <a:r>
                  <a:rPr lang="zh-CN" altLang="zh-CN" sz="1600" dirty="0"/>
                  <a:t>）的情况下，折半查找成功时的平均查找长度为：</a:t>
                </a:r>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a:rPr>
                        <m:t>ASL</m:t>
                      </m:r>
                      <m:r>
                        <a:rPr lang="en-US" altLang="zh-CN" sz="1600">
                          <a:latin typeface="Cambria Math"/>
                        </a:rPr>
                        <m:t>=</m:t>
                      </m:r>
                      <m:f>
                        <m:fPr>
                          <m:ctrlPr>
                            <a:rPr lang="zh-CN" altLang="zh-CN" sz="1600" i="1">
                              <a:latin typeface="Cambria Math"/>
                            </a:rPr>
                          </m:ctrlPr>
                        </m:fPr>
                        <m:num>
                          <m:r>
                            <a:rPr lang="en-US" altLang="zh-CN" sz="1600">
                              <a:latin typeface="Cambria Math"/>
                            </a:rPr>
                            <m:t>1</m:t>
                          </m:r>
                        </m:num>
                        <m:den>
                          <m:r>
                            <m:rPr>
                              <m:sty m:val="p"/>
                            </m:rPr>
                            <a:rPr lang="en-US" altLang="zh-CN" sz="1600">
                              <a:latin typeface="Cambria Math"/>
                            </a:rPr>
                            <m:t>n</m:t>
                          </m:r>
                        </m:den>
                      </m:f>
                      <m:nary>
                        <m:naryPr>
                          <m:chr m:val="∑"/>
                          <m:grow m:val="on"/>
                          <m:ctrlPr>
                            <a:rPr lang="zh-CN" altLang="zh-CN" sz="1600" i="1">
                              <a:latin typeface="Cambria Math"/>
                            </a:rPr>
                          </m:ctrlPr>
                        </m:naryPr>
                        <m:sub>
                          <m:r>
                            <m:rPr>
                              <m:sty m:val="p"/>
                            </m:rPr>
                            <a:rPr lang="en-US" altLang="zh-CN" sz="1600">
                              <a:latin typeface="Cambria Math"/>
                            </a:rPr>
                            <m:t>i</m:t>
                          </m:r>
                          <m:r>
                            <a:rPr lang="en-US" altLang="zh-CN" sz="1600">
                              <a:latin typeface="Cambria Math"/>
                            </a:rPr>
                            <m:t>=1</m:t>
                          </m:r>
                        </m:sub>
                        <m:sup>
                          <m:r>
                            <m:rPr>
                              <m:sty m:val="p"/>
                            </m:rPr>
                            <a:rPr lang="en-US" altLang="zh-CN" sz="1600">
                              <a:latin typeface="Cambria Math"/>
                            </a:rPr>
                            <m:t>k</m:t>
                          </m:r>
                        </m:sup>
                        <m:e>
                          <m:sSub>
                            <m:sSubPr>
                              <m:ctrlPr>
                                <a:rPr lang="zh-CN" altLang="zh-CN" sz="1600" i="1">
                                  <a:latin typeface="Cambria Math"/>
                                </a:rPr>
                              </m:ctrlPr>
                            </m:sSubPr>
                            <m:e>
                              <m:r>
                                <m:rPr>
                                  <m:sty m:val="p"/>
                                </m:rPr>
                                <a:rPr lang="en-US" altLang="zh-CN" sz="1600">
                                  <a:latin typeface="Cambria Math"/>
                                </a:rPr>
                                <m:t>P</m:t>
                              </m:r>
                            </m:e>
                            <m:sub>
                              <m:r>
                                <m:rPr>
                                  <m:sty m:val="p"/>
                                </m:rPr>
                                <a:rPr lang="en-US" altLang="zh-CN" sz="1600">
                                  <a:latin typeface="Cambria Math"/>
                                </a:rPr>
                                <m:t>i</m:t>
                              </m:r>
                            </m:sub>
                          </m:sSub>
                        </m:e>
                      </m:nary>
                      <m:sSub>
                        <m:sSubPr>
                          <m:ctrlPr>
                            <a:rPr lang="zh-CN" altLang="zh-CN" sz="1600" i="1">
                              <a:latin typeface="Cambria Math"/>
                            </a:rPr>
                          </m:ctrlPr>
                        </m:sSubPr>
                        <m:e>
                          <m:r>
                            <m:rPr>
                              <m:sty m:val="p"/>
                            </m:rPr>
                            <a:rPr lang="en-US" altLang="zh-CN" sz="1600">
                              <a:latin typeface="Cambria Math"/>
                            </a:rPr>
                            <m:t>C</m:t>
                          </m:r>
                        </m:e>
                        <m:sub>
                          <m:r>
                            <m:rPr>
                              <m:sty m:val="p"/>
                            </m:rPr>
                            <a:rPr lang="en-US" altLang="zh-CN" sz="1600">
                              <a:latin typeface="Cambria Math"/>
                            </a:rPr>
                            <m:t>i</m:t>
                          </m:r>
                        </m:sub>
                      </m:sSub>
                      <m:r>
                        <a:rPr lang="en-US" altLang="zh-CN" sz="1600">
                          <a:latin typeface="Cambria Math"/>
                        </a:rPr>
                        <m:t>=</m:t>
                      </m:r>
                      <m:f>
                        <m:fPr>
                          <m:ctrlPr>
                            <a:rPr lang="zh-CN" altLang="zh-CN" sz="1600" i="1">
                              <a:latin typeface="Cambria Math"/>
                            </a:rPr>
                          </m:ctrlPr>
                        </m:fPr>
                        <m:num>
                          <m:r>
                            <a:rPr lang="en-US" altLang="zh-CN" sz="1600">
                              <a:latin typeface="Cambria Math"/>
                            </a:rPr>
                            <m:t>1</m:t>
                          </m:r>
                        </m:num>
                        <m:den>
                          <m:r>
                            <m:rPr>
                              <m:sty m:val="p"/>
                            </m:rPr>
                            <a:rPr lang="en-US" altLang="zh-CN" sz="1600">
                              <a:latin typeface="Cambria Math"/>
                            </a:rPr>
                            <m:t>n</m:t>
                          </m:r>
                        </m:den>
                      </m:f>
                      <m:nary>
                        <m:naryPr>
                          <m:chr m:val="∑"/>
                          <m:limLoc m:val="undOvr"/>
                          <m:ctrlPr>
                            <a:rPr lang="zh-CN" altLang="zh-CN" sz="1600" i="1">
                              <a:latin typeface="Cambria Math"/>
                            </a:rPr>
                          </m:ctrlPr>
                        </m:naryPr>
                        <m:sub>
                          <m:r>
                            <m:rPr>
                              <m:sty m:val="p"/>
                            </m:rPr>
                            <a:rPr lang="en-US" altLang="zh-CN" sz="1600">
                              <a:latin typeface="Cambria Math"/>
                            </a:rPr>
                            <m:t>i</m:t>
                          </m:r>
                          <m:r>
                            <a:rPr lang="en-US" altLang="zh-CN" sz="1600">
                              <a:latin typeface="Cambria Math"/>
                            </a:rPr>
                            <m:t>=1</m:t>
                          </m:r>
                        </m:sub>
                        <m:sup>
                          <m:r>
                            <m:rPr>
                              <m:sty m:val="p"/>
                            </m:rPr>
                            <a:rPr lang="en-US" altLang="zh-CN" sz="1600">
                              <a:latin typeface="Cambria Math"/>
                            </a:rPr>
                            <m:t>k</m:t>
                          </m:r>
                        </m:sup>
                        <m:e>
                          <m:r>
                            <m:rPr>
                              <m:sty m:val="p"/>
                            </m:rPr>
                            <a:rPr lang="en-US" altLang="zh-CN" sz="1600">
                              <a:latin typeface="Cambria Math"/>
                            </a:rPr>
                            <m:t>i</m:t>
                          </m:r>
                          <m:r>
                            <a:rPr lang="en-US" altLang="zh-CN" sz="1600">
                              <a:latin typeface="Cambria Math"/>
                            </a:rPr>
                            <m:t>×</m:t>
                          </m:r>
                          <m:sSup>
                            <m:sSupPr>
                              <m:ctrlPr>
                                <a:rPr lang="zh-CN" altLang="zh-CN" sz="1600" i="1">
                                  <a:latin typeface="Cambria Math"/>
                                </a:rPr>
                              </m:ctrlPr>
                            </m:sSupPr>
                            <m:e>
                              <m:r>
                                <a:rPr lang="en-US" altLang="zh-CN" sz="1600">
                                  <a:latin typeface="Cambria Math"/>
                                </a:rPr>
                                <m:t>2</m:t>
                              </m:r>
                            </m:e>
                            <m:sup>
                              <m:r>
                                <m:rPr>
                                  <m:sty m:val="p"/>
                                </m:rPr>
                                <a:rPr lang="en-US" altLang="zh-CN" sz="1600">
                                  <a:latin typeface="Cambria Math"/>
                                </a:rPr>
                                <m:t>i</m:t>
                              </m:r>
                              <m:r>
                                <a:rPr lang="en-US" altLang="zh-CN" sz="1600" i="1">
                                  <a:latin typeface="Cambria Math"/>
                                </a:rPr>
                                <m:t>−</m:t>
                              </m:r>
                              <m:r>
                                <a:rPr lang="en-US" altLang="zh-CN" sz="1600">
                                  <a:latin typeface="Cambria Math"/>
                                </a:rPr>
                                <m:t>1</m:t>
                              </m:r>
                            </m:sup>
                          </m:sSup>
                        </m:e>
                      </m:nary>
                      <m:r>
                        <a:rPr lang="en-US" altLang="zh-CN" sz="1600">
                          <a:latin typeface="Cambria Math"/>
                        </a:rPr>
                        <m:t>=</m:t>
                      </m:r>
                      <m:f>
                        <m:fPr>
                          <m:ctrlPr>
                            <a:rPr lang="zh-CN" altLang="zh-CN" sz="1600" i="1">
                              <a:latin typeface="Cambria Math"/>
                            </a:rPr>
                          </m:ctrlPr>
                        </m:fPr>
                        <m:num>
                          <m:r>
                            <m:rPr>
                              <m:sty m:val="p"/>
                            </m:rPr>
                            <a:rPr lang="en-US" altLang="zh-CN" sz="1600">
                              <a:latin typeface="Cambria Math"/>
                            </a:rPr>
                            <m:t>n</m:t>
                          </m:r>
                          <m:r>
                            <a:rPr lang="en-US" altLang="zh-CN" sz="1600">
                              <a:latin typeface="Cambria Math"/>
                            </a:rPr>
                            <m:t>+1</m:t>
                          </m:r>
                        </m:num>
                        <m:den>
                          <m:r>
                            <m:rPr>
                              <m:sty m:val="p"/>
                            </m:rPr>
                            <a:rPr lang="en-US" altLang="zh-CN" sz="1600">
                              <a:latin typeface="Cambria Math"/>
                            </a:rPr>
                            <m:t>n</m:t>
                          </m:r>
                        </m:den>
                      </m:f>
                      <m:sSub>
                        <m:sSubPr>
                          <m:ctrlPr>
                            <a:rPr lang="zh-CN" altLang="zh-CN" sz="1600" i="1">
                              <a:latin typeface="Cambria Math"/>
                            </a:rPr>
                          </m:ctrlPr>
                        </m:sSubPr>
                        <m:e>
                          <m:r>
                            <m:rPr>
                              <m:sty m:val="p"/>
                            </m:rPr>
                            <a:rPr lang="en-US" altLang="zh-CN" sz="1600">
                              <a:latin typeface="Cambria Math"/>
                            </a:rPr>
                            <m:t>log</m:t>
                          </m:r>
                        </m:e>
                        <m:sub>
                          <m:r>
                            <a:rPr lang="en-US" altLang="zh-CN" sz="1600">
                              <a:latin typeface="Cambria Math"/>
                            </a:rPr>
                            <m:t>2</m:t>
                          </m:r>
                        </m:sub>
                      </m:sSub>
                      <m:d>
                        <m:dPr>
                          <m:ctrlPr>
                            <a:rPr lang="zh-CN" altLang="zh-CN" sz="1600" i="1">
                              <a:latin typeface="Cambria Math"/>
                            </a:rPr>
                          </m:ctrlPr>
                        </m:dPr>
                        <m:e>
                          <m:r>
                            <m:rPr>
                              <m:sty m:val="p"/>
                            </m:rPr>
                            <a:rPr lang="en-US" altLang="zh-CN" sz="1600">
                              <a:latin typeface="Cambria Math"/>
                            </a:rPr>
                            <m:t>n</m:t>
                          </m:r>
                          <m:r>
                            <a:rPr lang="en-US" altLang="zh-CN" sz="1600">
                              <a:latin typeface="Cambria Math"/>
                            </a:rPr>
                            <m:t>+1</m:t>
                          </m:r>
                        </m:e>
                      </m:d>
                      <m:r>
                        <a:rPr lang="en-US" altLang="zh-CN" sz="1600" i="1">
                          <a:latin typeface="Cambria Math"/>
                        </a:rPr>
                        <m:t>−</m:t>
                      </m:r>
                      <m:r>
                        <a:rPr lang="en-US" altLang="zh-CN" sz="1600">
                          <a:latin typeface="Cambria Math"/>
                        </a:rPr>
                        <m:t>1</m:t>
                      </m:r>
                    </m:oMath>
                  </m:oMathPara>
                </a14:m>
                <a:endParaRPr lang="zh-CN" altLang="zh-CN" sz="1600" dirty="0"/>
              </a:p>
              <a:p>
                <a:endParaRPr lang="zh-CN" altLang="zh-CN" sz="1600" dirty="0"/>
              </a:p>
            </p:txBody>
          </p:sp>
        </mc:Choice>
        <mc:Fallback xmlns="">
          <p:sp>
            <p:nvSpPr>
              <p:cNvPr id="4" name="PA_文本框 1">
                <a:extLst>
                  <a:ext uri="{FF2B5EF4-FFF2-40B4-BE49-F238E27FC236}">
                    <a16:creationId xmlns:a16="http://schemas.microsoft.com/office/drawing/2014/main" xmlns="" id="{95CA5390-EAD3-40A5-BF6F-C69AB99948CD}"/>
                  </a:ext>
                </a:extLst>
              </p:cNvPr>
              <p:cNvSpPr txBox="1">
                <a:spLocks noRot="1" noChangeAspect="1" noMove="1" noResize="1" noEditPoints="1" noAdjustHandles="1" noChangeArrowheads="1" noChangeShapeType="1" noTextEdit="1"/>
              </p:cNvSpPr>
              <p:nvPr>
                <p:custDataLst>
                  <p:tags r:id="rId6"/>
                </p:custDataLst>
              </p:nvPr>
            </p:nvSpPr>
            <p:spPr>
              <a:xfrm>
                <a:off x="590158" y="1349539"/>
                <a:ext cx="8077593" cy="3701654"/>
              </a:xfrm>
              <a:prstGeom prst="rect">
                <a:avLst/>
              </a:prstGeom>
              <a:blipFill rotWithShape="1">
                <a:blip r:embed="rId7"/>
                <a:stretch>
                  <a:fillRect l="-1585" t="-1645" r="-75"/>
                </a:stretch>
              </a:blipFill>
            </p:spPr>
            <p:txBody>
              <a:bodyPr/>
              <a:lstStyle/>
              <a:p>
                <a:r>
                  <a:rPr lang="zh-CN" altLang="en-US">
                    <a:noFill/>
                  </a:rPr>
                  <a:t> </a:t>
                </a:r>
              </a:p>
            </p:txBody>
          </p:sp>
        </mc:Fallback>
      </mc:AlternateContent>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8.2.2</a:t>
            </a:r>
            <a:r>
              <a:rPr lang="zh-CN" altLang="en-US" sz="2000" dirty="0" smtClean="0">
                <a:latin typeface="+mj-ea"/>
                <a:ea typeface="+mj-ea"/>
              </a:rPr>
              <a:t>折半查找</a:t>
            </a:r>
            <a:endParaRPr lang="zh-CN" altLang="zh-CN" sz="2000" dirty="0">
              <a:latin typeface="+mj-ea"/>
              <a:ea typeface="+mj-ea"/>
            </a:endParaRPr>
          </a:p>
        </p:txBody>
      </p:sp>
    </p:spTree>
    <p:extLst>
      <p:ext uri="{BB962C8B-B14F-4D97-AF65-F5344CB8AC3E}">
        <p14:creationId xmlns:p14="http://schemas.microsoft.com/office/powerpoint/2010/main" val="3574030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2139047"/>
          </a:xfrm>
          <a:prstGeom prst="rect">
            <a:avLst/>
          </a:prstGeom>
          <a:noFill/>
        </p:spPr>
        <p:txBody>
          <a:bodyPr wrap="square" lIns="0" tIns="0" rIns="0" rtlCol="0">
            <a:spAutoFit/>
          </a:bodyPr>
          <a:lstStyle/>
          <a:p>
            <a:pPr indent="457200">
              <a:lnSpc>
                <a:spcPct val="150000"/>
              </a:lnSpc>
            </a:pPr>
            <a:r>
              <a:rPr lang="zh-CN" altLang="zh-CN" sz="1600" dirty="0"/>
              <a:t>分块查找又称索引顺序查找</a:t>
            </a:r>
          </a:p>
          <a:p>
            <a:pPr indent="457200">
              <a:lnSpc>
                <a:spcPct val="150000"/>
              </a:lnSpc>
            </a:pPr>
            <a:r>
              <a:rPr lang="zh-CN" altLang="zh-CN" sz="1600" dirty="0"/>
              <a:t>其总体思想是：首先将查找表中进行分块，每一块中的记录可以不排序，但块与块之间的关键字必须有序排列，即后一块中所有记录的关键字必须均大于前一块中所有记录中关键字的最大值；然后为每个块建立索引项，索引项中存放每块记录的起始位置及该块记录中关键字的最大值，并且按关键字有序排列索引项，即构成了一个索引表。</a:t>
            </a:r>
          </a:p>
          <a:p>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8.2.3</a:t>
            </a:r>
            <a:r>
              <a:rPr lang="zh-CN" altLang="en-US" sz="2000" dirty="0" smtClean="0">
                <a:latin typeface="+mj-ea"/>
                <a:ea typeface="+mj-ea"/>
              </a:rPr>
              <a:t>分块查找</a:t>
            </a:r>
            <a:endParaRPr lang="zh-CN" altLang="zh-CN" sz="2000" dirty="0">
              <a:latin typeface="+mj-ea"/>
              <a:ea typeface="+mj-ea"/>
            </a:endParaRPr>
          </a:p>
        </p:txBody>
      </p:sp>
    </p:spTree>
    <p:extLst>
      <p:ext uri="{BB962C8B-B14F-4D97-AF65-F5344CB8AC3E}">
        <p14:creationId xmlns:p14="http://schemas.microsoft.com/office/powerpoint/2010/main" val="3907270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538609"/>
          </a:xfrm>
          <a:prstGeom prst="rect">
            <a:avLst/>
          </a:prstGeom>
          <a:noFill/>
        </p:spPr>
        <p:txBody>
          <a:bodyPr wrap="square" lIns="0" tIns="0" rIns="0" rtlCol="0">
            <a:spAutoFit/>
          </a:bodyPr>
          <a:lstStyle/>
          <a:p>
            <a:r>
              <a:rPr lang="zh-CN" altLang="zh-CN" sz="1600" dirty="0"/>
              <a:t>以关键字</a:t>
            </a:r>
            <a:r>
              <a:rPr lang="en-US" altLang="zh-CN" sz="1600" dirty="0"/>
              <a:t>{4,12,9,6,25,36,40,19,49,52,77,98}</a:t>
            </a:r>
            <a:r>
              <a:rPr lang="zh-CN" altLang="zh-CN" sz="1600" dirty="0"/>
              <a:t>为例，建立索引表如图</a:t>
            </a:r>
            <a:r>
              <a:rPr lang="en-US" altLang="zh-CN" sz="1600" dirty="0" smtClean="0"/>
              <a:t>8-2</a:t>
            </a:r>
            <a:r>
              <a:rPr lang="zh-CN" altLang="zh-CN" sz="1600" dirty="0" smtClean="0"/>
              <a:t>所</a:t>
            </a:r>
            <a:r>
              <a:rPr lang="zh-CN" altLang="zh-CN" sz="1600" dirty="0"/>
              <a:t>示</a:t>
            </a:r>
          </a:p>
          <a:p>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8.2.2</a:t>
            </a:r>
            <a:r>
              <a:rPr lang="zh-CN" altLang="en-US" sz="2000" dirty="0" smtClean="0">
                <a:latin typeface="+mj-ea"/>
                <a:ea typeface="+mj-ea"/>
              </a:rPr>
              <a:t>折半查找</a:t>
            </a:r>
            <a:endParaRPr lang="zh-CN" altLang="zh-CN" sz="2000" dirty="0">
              <a:latin typeface="+mj-ea"/>
              <a:ea typeface="+mj-ea"/>
            </a:endParaRPr>
          </a:p>
        </p:txBody>
      </p:sp>
      <p:pic>
        <p:nvPicPr>
          <p:cNvPr id="6" name="图片 5" descr="C:\Users\song\AppData\Roaming\Tencent\Users\511070620\QQ\WinTemp\RichOle\I1WL]~8XB}LBEHW4833)A}Y.png"/>
          <p:cNvPicPr/>
          <p:nvPr/>
        </p:nvPicPr>
        <p:blipFill>
          <a:blip r:embed="rId6">
            <a:extLst>
              <a:ext uri="{28A0092B-C50C-407E-A947-70E740481C1C}">
                <a14:useLocalDpi xmlns:a14="http://schemas.microsoft.com/office/drawing/2010/main" val="0"/>
              </a:ext>
            </a:extLst>
          </a:blip>
          <a:srcRect/>
          <a:stretch>
            <a:fillRect/>
          </a:stretch>
        </p:blipFill>
        <p:spPr bwMode="auto">
          <a:xfrm>
            <a:off x="1909127" y="1791970"/>
            <a:ext cx="5116195" cy="2131060"/>
          </a:xfrm>
          <a:prstGeom prst="rect">
            <a:avLst/>
          </a:prstGeom>
          <a:noFill/>
          <a:ln>
            <a:noFill/>
          </a:ln>
        </p:spPr>
      </p:pic>
      <p:sp>
        <p:nvSpPr>
          <p:cNvPr id="2" name="矩形 1"/>
          <p:cNvSpPr/>
          <p:nvPr/>
        </p:nvSpPr>
        <p:spPr>
          <a:xfrm>
            <a:off x="3518845" y="4040959"/>
            <a:ext cx="1492716" cy="276999"/>
          </a:xfrm>
          <a:prstGeom prst="rect">
            <a:avLst/>
          </a:prstGeom>
        </p:spPr>
        <p:txBody>
          <a:bodyPr wrap="none">
            <a:spAutoFit/>
          </a:bodyPr>
          <a:lstStyle/>
          <a:p>
            <a:r>
              <a:rPr lang="zh-CN" altLang="zh-CN" sz="1200" dirty="0">
                <a:latin typeface="宋体" pitchFamily="2" charset="-122"/>
                <a:ea typeface="宋体" pitchFamily="2" charset="-122"/>
              </a:rPr>
              <a:t>图</a:t>
            </a:r>
            <a:r>
              <a:rPr lang="en-US" altLang="zh-CN" sz="1200" dirty="0" smtClean="0">
                <a:latin typeface="宋体" pitchFamily="2" charset="-122"/>
                <a:ea typeface="宋体" pitchFamily="2" charset="-122"/>
              </a:rPr>
              <a:t>8-2</a:t>
            </a:r>
            <a:r>
              <a:rPr lang="zh-CN" altLang="zh-CN" sz="1200" dirty="0" smtClean="0">
                <a:latin typeface="宋体" pitchFamily="2" charset="-122"/>
                <a:ea typeface="宋体" pitchFamily="2" charset="-122"/>
              </a:rPr>
              <a:t>索引</a:t>
            </a:r>
            <a:r>
              <a:rPr lang="zh-CN" altLang="zh-CN" sz="1200" dirty="0">
                <a:latin typeface="宋体" pitchFamily="2" charset="-122"/>
                <a:ea typeface="宋体" pitchFamily="2" charset="-122"/>
              </a:rPr>
              <a:t>表的建立</a:t>
            </a:r>
          </a:p>
        </p:txBody>
      </p:sp>
    </p:spTree>
    <p:extLst>
      <p:ext uri="{BB962C8B-B14F-4D97-AF65-F5344CB8AC3E}">
        <p14:creationId xmlns:p14="http://schemas.microsoft.com/office/powerpoint/2010/main" val="3907270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2877711"/>
          </a:xfrm>
          <a:prstGeom prst="rect">
            <a:avLst/>
          </a:prstGeom>
          <a:noFill/>
        </p:spPr>
        <p:txBody>
          <a:bodyPr wrap="square" lIns="0" tIns="0" rIns="0" rtlCol="0">
            <a:spAutoFit/>
          </a:bodyPr>
          <a:lstStyle/>
          <a:p>
            <a:pPr>
              <a:lnSpc>
                <a:spcPct val="150000"/>
              </a:lnSpc>
            </a:pPr>
            <a:r>
              <a:rPr lang="zh-CN" altLang="zh-CN" sz="1600" dirty="0"/>
              <a:t>索引表的数据类型描述如下：</a:t>
            </a:r>
          </a:p>
          <a:p>
            <a:pPr>
              <a:lnSpc>
                <a:spcPct val="150000"/>
              </a:lnSpc>
            </a:pPr>
            <a:r>
              <a:rPr lang="en-US" altLang="zh-CN" sz="1600" dirty="0" err="1"/>
              <a:t>typedef</a:t>
            </a:r>
            <a:r>
              <a:rPr lang="en-US" altLang="zh-CN" sz="1600" dirty="0"/>
              <a:t> </a:t>
            </a:r>
            <a:r>
              <a:rPr lang="en-US" altLang="zh-CN" sz="1600" dirty="0" err="1"/>
              <a:t>struct</a:t>
            </a:r>
            <a:endParaRPr lang="zh-CN" altLang="zh-CN" sz="1600" dirty="0"/>
          </a:p>
          <a:p>
            <a:pPr>
              <a:lnSpc>
                <a:spcPct val="150000"/>
              </a:lnSpc>
            </a:pPr>
            <a:r>
              <a:rPr lang="en-US" altLang="zh-CN" sz="1600" dirty="0"/>
              <a:t>{</a:t>
            </a:r>
            <a:endParaRPr lang="zh-CN" altLang="zh-CN" sz="1600" dirty="0"/>
          </a:p>
          <a:p>
            <a:pPr>
              <a:lnSpc>
                <a:spcPct val="150000"/>
              </a:lnSpc>
            </a:pPr>
            <a:r>
              <a:rPr lang="en-US" altLang="zh-CN" sz="1600" dirty="0"/>
              <a:t>	</a:t>
            </a:r>
            <a:r>
              <a:rPr lang="en-US" altLang="zh-CN" sz="1600" dirty="0" err="1"/>
              <a:t>KeyType</a:t>
            </a:r>
            <a:r>
              <a:rPr lang="en-US" altLang="zh-CN" sz="1600" dirty="0"/>
              <a:t> key;           //</a:t>
            </a:r>
            <a:r>
              <a:rPr lang="zh-CN" altLang="zh-CN" sz="1600" dirty="0"/>
              <a:t>块的最大关键字存放在</a:t>
            </a:r>
            <a:r>
              <a:rPr lang="en-US" altLang="zh-CN" sz="1600" dirty="0"/>
              <a:t>key</a:t>
            </a:r>
            <a:r>
              <a:rPr lang="zh-CN" altLang="zh-CN" sz="1600" dirty="0"/>
              <a:t>中（关键字项）</a:t>
            </a:r>
          </a:p>
          <a:p>
            <a:pPr>
              <a:lnSpc>
                <a:spcPct val="150000"/>
              </a:lnSpc>
            </a:pPr>
            <a:r>
              <a:rPr lang="en-US" altLang="zh-CN" sz="1600" dirty="0"/>
              <a:t>	</a:t>
            </a:r>
            <a:r>
              <a:rPr lang="en-US" altLang="zh-CN" sz="1600" dirty="0" err="1"/>
              <a:t>int</a:t>
            </a:r>
            <a:r>
              <a:rPr lang="en-US" altLang="zh-CN" sz="1600" dirty="0"/>
              <a:t> first;             //</a:t>
            </a:r>
            <a:r>
              <a:rPr lang="zh-CN" altLang="zh-CN" sz="1600" dirty="0"/>
              <a:t>指向块的起始位置（指针项）</a:t>
            </a:r>
          </a:p>
          <a:p>
            <a:pPr>
              <a:lnSpc>
                <a:spcPct val="150000"/>
              </a:lnSpc>
            </a:pPr>
            <a:r>
              <a:rPr lang="en-US" altLang="zh-CN" sz="1600" dirty="0"/>
              <a:t>}</a:t>
            </a:r>
            <a:r>
              <a:rPr lang="en-US" altLang="zh-CN" sz="1600" dirty="0" err="1"/>
              <a:t>IndexType</a:t>
            </a:r>
            <a:r>
              <a:rPr lang="en-US" altLang="zh-CN" sz="1600" dirty="0"/>
              <a:t>;               //</a:t>
            </a:r>
            <a:r>
              <a:rPr lang="zh-CN" altLang="zh-CN" sz="1600" dirty="0"/>
              <a:t>索引表的类型</a:t>
            </a:r>
          </a:p>
          <a:p>
            <a:pPr indent="457200">
              <a:lnSpc>
                <a:spcPct val="150000"/>
              </a:lnSpc>
            </a:pPr>
            <a:endParaRPr lang="zh-CN" altLang="zh-CN" sz="1600" dirty="0"/>
          </a:p>
          <a:p>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8.2.3</a:t>
            </a:r>
            <a:r>
              <a:rPr lang="zh-CN" altLang="en-US" sz="2000" dirty="0" smtClean="0">
                <a:latin typeface="+mj-ea"/>
                <a:ea typeface="+mj-ea"/>
              </a:rPr>
              <a:t>分块查找</a:t>
            </a:r>
            <a:endParaRPr lang="zh-CN" altLang="zh-CN" sz="2000" dirty="0">
              <a:latin typeface="+mj-ea"/>
              <a:ea typeface="+mj-ea"/>
            </a:endParaRPr>
          </a:p>
        </p:txBody>
      </p:sp>
    </p:spTree>
    <p:extLst>
      <p:ext uri="{BB962C8B-B14F-4D97-AF65-F5344CB8AC3E}">
        <p14:creationId xmlns:p14="http://schemas.microsoft.com/office/powerpoint/2010/main" val="417039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3862596"/>
          </a:xfrm>
          <a:prstGeom prst="rect">
            <a:avLst/>
          </a:prstGeom>
          <a:noFill/>
        </p:spPr>
        <p:txBody>
          <a:bodyPr wrap="square" lIns="0" tIns="0" rIns="0" rtlCol="0">
            <a:spAutoFit/>
          </a:bodyPr>
          <a:lstStyle/>
          <a:p>
            <a:r>
              <a:rPr lang="en-US" altLang="zh-CN" sz="1600" dirty="0" err="1"/>
              <a:t>int</a:t>
            </a:r>
            <a:r>
              <a:rPr lang="en-US" altLang="zh-CN" sz="1600" dirty="0"/>
              <a:t> </a:t>
            </a:r>
            <a:r>
              <a:rPr lang="en-US" altLang="zh-CN" sz="1600" dirty="0" err="1"/>
              <a:t>IndexSearch</a:t>
            </a:r>
            <a:r>
              <a:rPr lang="en-US" altLang="zh-CN" sz="1600" dirty="0"/>
              <a:t>(</a:t>
            </a:r>
            <a:r>
              <a:rPr lang="en-US" altLang="zh-CN" sz="1600" dirty="0" err="1"/>
              <a:t>IndexType</a:t>
            </a:r>
            <a:r>
              <a:rPr lang="en-US" altLang="zh-CN" sz="1600" dirty="0"/>
              <a:t> I[],</a:t>
            </a:r>
            <a:r>
              <a:rPr lang="en-US" altLang="zh-CN" sz="1600" dirty="0" err="1"/>
              <a:t>int</a:t>
            </a:r>
            <a:r>
              <a:rPr lang="en-US" altLang="zh-CN" sz="1600" dirty="0"/>
              <a:t> </a:t>
            </a:r>
            <a:r>
              <a:rPr lang="en-US" altLang="zh-CN" sz="1600" dirty="0" err="1"/>
              <a:t>m,SeqList</a:t>
            </a:r>
            <a:r>
              <a:rPr lang="en-US" altLang="zh-CN" sz="1600" dirty="0"/>
              <a:t> L[],</a:t>
            </a:r>
            <a:r>
              <a:rPr lang="en-US" altLang="zh-CN" sz="1600" dirty="0" err="1"/>
              <a:t>int</a:t>
            </a:r>
            <a:r>
              <a:rPr lang="en-US" altLang="zh-CN" sz="1600" dirty="0"/>
              <a:t> k)</a:t>
            </a:r>
            <a:endParaRPr lang="zh-CN" altLang="zh-CN" sz="1600" dirty="0"/>
          </a:p>
          <a:p>
            <a:r>
              <a:rPr lang="en-US" altLang="zh-CN" sz="1600" dirty="0"/>
              <a:t>{                                 //I[0]- I[m-1]</a:t>
            </a:r>
            <a:r>
              <a:rPr lang="zh-CN" altLang="zh-CN" sz="1600" dirty="0"/>
              <a:t>中存放数组元素</a:t>
            </a:r>
          </a:p>
          <a:p>
            <a:r>
              <a:rPr lang="en-US" altLang="zh-CN" sz="1600" dirty="0"/>
              <a:t>	</a:t>
            </a:r>
            <a:r>
              <a:rPr lang="en-US" altLang="zh-CN" sz="1600" dirty="0" err="1"/>
              <a:t>int</a:t>
            </a:r>
            <a:r>
              <a:rPr lang="en-US" altLang="zh-CN" sz="1600" dirty="0"/>
              <a:t> </a:t>
            </a:r>
            <a:r>
              <a:rPr lang="en-US" altLang="zh-CN" sz="1600" dirty="0" err="1"/>
              <a:t>low,high,mid,i,j</a:t>
            </a:r>
            <a:r>
              <a:rPr lang="en-US" altLang="zh-CN" sz="1600" dirty="0"/>
              <a:t>;</a:t>
            </a:r>
            <a:endParaRPr lang="zh-CN" altLang="zh-CN" sz="1600" dirty="0"/>
          </a:p>
          <a:p>
            <a:r>
              <a:rPr lang="en-US" altLang="zh-CN" sz="1600" dirty="0"/>
              <a:t>	low=0;</a:t>
            </a:r>
            <a:endParaRPr lang="zh-CN" altLang="zh-CN" sz="1600" dirty="0"/>
          </a:p>
          <a:p>
            <a:r>
              <a:rPr lang="en-US" altLang="zh-CN" sz="1600" dirty="0"/>
              <a:t>	high=m-1;</a:t>
            </a:r>
            <a:endParaRPr lang="zh-CN" altLang="zh-CN" sz="1600" dirty="0"/>
          </a:p>
          <a:p>
            <a:r>
              <a:rPr lang="en-US" altLang="zh-CN" sz="1600" dirty="0"/>
              <a:t>	do</a:t>
            </a:r>
            <a:endParaRPr lang="zh-CN" altLang="zh-CN" sz="1600" dirty="0"/>
          </a:p>
          <a:p>
            <a:r>
              <a:rPr lang="en-US" altLang="zh-CN" sz="1600" dirty="0"/>
              <a:t>{</a:t>
            </a:r>
            <a:endParaRPr lang="zh-CN" altLang="zh-CN" sz="1600" dirty="0"/>
          </a:p>
          <a:p>
            <a:r>
              <a:rPr lang="en-US" altLang="zh-CN" sz="1600" dirty="0"/>
              <a:t>		mid=(</a:t>
            </a:r>
            <a:r>
              <a:rPr lang="en-US" altLang="zh-CN" sz="1600" dirty="0" err="1"/>
              <a:t>low+high</a:t>
            </a:r>
            <a:r>
              <a:rPr lang="en-US" altLang="zh-CN" sz="1600" dirty="0"/>
              <a:t>)/2;</a:t>
            </a:r>
            <a:endParaRPr lang="zh-CN" altLang="zh-CN" sz="1600" dirty="0"/>
          </a:p>
          <a:p>
            <a:r>
              <a:rPr lang="en-US" altLang="zh-CN" sz="1600" dirty="0"/>
              <a:t>		if(I[mid].key&gt;=k)</a:t>
            </a:r>
            <a:endParaRPr lang="zh-CN" altLang="zh-CN" sz="1600" dirty="0"/>
          </a:p>
          <a:p>
            <a:r>
              <a:rPr lang="en-US" altLang="zh-CN" sz="1600" dirty="0"/>
              <a:t>	 	  high=mid-1;</a:t>
            </a:r>
            <a:endParaRPr lang="zh-CN" altLang="zh-CN" sz="1600" dirty="0"/>
          </a:p>
          <a:p>
            <a:r>
              <a:rPr lang="en-US" altLang="zh-CN" sz="1600" dirty="0"/>
              <a:t>        else</a:t>
            </a:r>
            <a:endParaRPr lang="zh-CN" altLang="zh-CN" sz="1600" dirty="0"/>
          </a:p>
          <a:p>
            <a:r>
              <a:rPr lang="en-US" altLang="zh-CN" sz="1600" dirty="0"/>
              <a:t>        low=mid+1;</a:t>
            </a:r>
            <a:endParaRPr lang="zh-CN" altLang="zh-CN" sz="1600" dirty="0"/>
          </a:p>
          <a:p>
            <a:r>
              <a:rPr lang="en-US" altLang="zh-CN" sz="1600" dirty="0"/>
              <a:t>	} while(low&lt;=high);    //</a:t>
            </a:r>
            <a:r>
              <a:rPr lang="zh-CN" altLang="zh-CN" sz="1600" dirty="0"/>
              <a:t>索引表中折半查找，确定待查关键字所属块</a:t>
            </a:r>
          </a:p>
          <a:p>
            <a:pPr indent="457200">
              <a:lnSpc>
                <a:spcPct val="150000"/>
              </a:lnSpc>
            </a:pPr>
            <a:endParaRPr lang="zh-CN" altLang="zh-CN" sz="1600" dirty="0"/>
          </a:p>
          <a:p>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8.2.3</a:t>
            </a:r>
            <a:r>
              <a:rPr lang="zh-CN" altLang="en-US" sz="2000" dirty="0" smtClean="0">
                <a:latin typeface="+mj-ea"/>
                <a:ea typeface="+mj-ea"/>
              </a:rPr>
              <a:t>分块查找</a:t>
            </a:r>
            <a:endParaRPr lang="zh-CN" altLang="zh-CN" sz="2000" dirty="0">
              <a:latin typeface="+mj-ea"/>
              <a:ea typeface="+mj-ea"/>
            </a:endParaRPr>
          </a:p>
        </p:txBody>
      </p:sp>
    </p:spTree>
    <p:extLst>
      <p:ext uri="{BB962C8B-B14F-4D97-AF65-F5344CB8AC3E}">
        <p14:creationId xmlns:p14="http://schemas.microsoft.com/office/powerpoint/2010/main" val="4201142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5" name="矩形 14"/>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矩形 16"/>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 name="文本框 23"/>
          <p:cNvSpPr txBox="1"/>
          <p:nvPr/>
        </p:nvSpPr>
        <p:spPr>
          <a:xfrm>
            <a:off x="2238071" y="1956707"/>
            <a:ext cx="1141659" cy="1419619"/>
          </a:xfrm>
          <a:prstGeom prst="rect">
            <a:avLst/>
          </a:prstGeom>
          <a:noFill/>
        </p:spPr>
        <p:txBody>
          <a:bodyPr wrap="none" rtlCol="0">
            <a:spAutoFit/>
          </a:bodyPr>
          <a:lstStyle/>
          <a:p>
            <a:pPr algn="ctr"/>
            <a:r>
              <a:rPr lang="en-US" altLang="zh-CN" sz="8625" dirty="0" smtClean="0">
                <a:solidFill>
                  <a:schemeClr val="bg1"/>
                </a:solidFill>
                <a:latin typeface="Agency FB" panose="020B0503020202020204" pitchFamily="34" charset="0"/>
              </a:rPr>
              <a:t>08</a:t>
            </a:r>
            <a:endParaRPr lang="zh-CN" altLang="en-US" sz="8625" dirty="0">
              <a:solidFill>
                <a:schemeClr val="bg1"/>
              </a:solidFill>
              <a:latin typeface="Agency FB" panose="020B0503020202020204" pitchFamily="34" charset="0"/>
            </a:endParaRPr>
          </a:p>
        </p:txBody>
      </p:sp>
      <p:sp>
        <p:nvSpPr>
          <p:cNvPr id="25" name="文本框 24"/>
          <p:cNvSpPr txBox="1"/>
          <p:nvPr/>
        </p:nvSpPr>
        <p:spPr>
          <a:xfrm>
            <a:off x="3683613" y="2290417"/>
            <a:ext cx="3001458" cy="600164"/>
          </a:xfrm>
          <a:prstGeom prst="rect">
            <a:avLst/>
          </a:prstGeom>
          <a:noFill/>
        </p:spPr>
        <p:txBody>
          <a:bodyPr wrap="square" rtlCol="0">
            <a:spAutoFit/>
            <a:scene3d>
              <a:camera prst="orthographicFront"/>
              <a:lightRig rig="threePt" dir="t"/>
            </a:scene3d>
            <a:sp3d contourW="12700"/>
          </a:bodyPr>
          <a:lstStyle/>
          <a:p>
            <a:pPr algn="ctr"/>
            <a:r>
              <a:rPr lang="zh-CN" altLang="en-US" sz="3300" b="1" dirty="0" smtClean="0">
                <a:solidFill>
                  <a:schemeClr val="bg1"/>
                </a:solidFill>
                <a:latin typeface="+mj-ea"/>
                <a:ea typeface="+mj-ea"/>
              </a:rPr>
              <a:t>查找</a:t>
            </a:r>
            <a:endParaRPr lang="zh-CN" altLang="en-US" sz="3300" b="1" dirty="0">
              <a:solidFill>
                <a:schemeClr val="bg1"/>
              </a:solidFill>
              <a:latin typeface="+mj-ea"/>
              <a:ea typeface="+mj-ea"/>
            </a:endParaRPr>
          </a:p>
        </p:txBody>
      </p:sp>
      <p:cxnSp>
        <p:nvCxnSpPr>
          <p:cNvPr id="27" name="直接连接符 26"/>
          <p:cNvCxnSpPr/>
          <p:nvPr/>
        </p:nvCxnSpPr>
        <p:spPr>
          <a:xfrm>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871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4108817"/>
          </a:xfrm>
          <a:prstGeom prst="rect">
            <a:avLst/>
          </a:prstGeom>
          <a:noFill/>
        </p:spPr>
        <p:txBody>
          <a:bodyPr wrap="square" lIns="0" tIns="0" rIns="0" rtlCol="0">
            <a:spAutoFit/>
          </a:bodyPr>
          <a:lstStyle/>
          <a:p>
            <a:r>
              <a:rPr lang="en-US" altLang="zh-CN" sz="1600" dirty="0"/>
              <a:t>if(low&lt;m)</a:t>
            </a:r>
            <a:endParaRPr lang="zh-CN" altLang="zh-CN" sz="1600" dirty="0"/>
          </a:p>
          <a:p>
            <a:r>
              <a:rPr lang="en-US" altLang="zh-CN" sz="1600" dirty="0"/>
              <a:t>	{</a:t>
            </a:r>
            <a:endParaRPr lang="zh-CN" altLang="zh-CN" sz="1600" dirty="0"/>
          </a:p>
          <a:p>
            <a:r>
              <a:rPr lang="en-US" altLang="zh-CN" sz="1600" dirty="0"/>
              <a:t>		i=I[low+1].first-1;        //</a:t>
            </a:r>
            <a:r>
              <a:rPr lang="zh-CN" altLang="zh-CN" sz="1600" dirty="0"/>
              <a:t>该块最后一个数组元素的下标</a:t>
            </a:r>
          </a:p>
          <a:p>
            <a:r>
              <a:rPr lang="en-US" altLang="zh-CN" sz="1600" dirty="0"/>
              <a:t>		j=I[low].first;            //</a:t>
            </a:r>
            <a:r>
              <a:rPr lang="zh-CN" altLang="zh-CN" sz="1600" dirty="0"/>
              <a:t>该块第一个数组元素的下标</a:t>
            </a:r>
          </a:p>
          <a:p>
            <a:r>
              <a:rPr lang="en-US" altLang="zh-CN" sz="1600" dirty="0"/>
              <a:t>		while(L[i].key!=k&amp;&amp;i&gt;=j)//</a:t>
            </a:r>
            <a:r>
              <a:rPr lang="zh-CN" altLang="zh-CN" sz="1600" dirty="0"/>
              <a:t>块内进行顺序查找</a:t>
            </a:r>
          </a:p>
          <a:p>
            <a:r>
              <a:rPr lang="en-US" altLang="zh-CN" sz="1600" dirty="0"/>
              <a:t>		  i--;</a:t>
            </a:r>
            <a:endParaRPr lang="zh-CN" altLang="zh-CN" sz="1600" dirty="0"/>
          </a:p>
          <a:p>
            <a:r>
              <a:rPr lang="en-US" altLang="zh-CN" sz="1600" dirty="0"/>
              <a:t>		if(i&gt;=j)</a:t>
            </a:r>
            <a:endParaRPr lang="zh-CN" altLang="zh-CN" sz="1600" dirty="0"/>
          </a:p>
          <a:p>
            <a:r>
              <a:rPr lang="en-US" altLang="zh-CN" sz="1600" dirty="0"/>
              <a:t>		  return i;               //</a:t>
            </a:r>
            <a:r>
              <a:rPr lang="zh-CN" altLang="zh-CN" sz="1600" dirty="0"/>
              <a:t>查找成功，返回记录所在位置</a:t>
            </a:r>
            <a:r>
              <a:rPr lang="en-US" altLang="zh-CN" sz="1600" dirty="0"/>
              <a:t>i</a:t>
            </a:r>
            <a:endParaRPr lang="zh-CN" altLang="zh-CN" sz="1600" dirty="0"/>
          </a:p>
          <a:p>
            <a:r>
              <a:rPr lang="en-US" altLang="zh-CN" sz="1600" dirty="0"/>
              <a:t>	}</a:t>
            </a:r>
            <a:endParaRPr lang="zh-CN" altLang="zh-CN" sz="1600" dirty="0"/>
          </a:p>
          <a:p>
            <a:r>
              <a:rPr lang="en-US" altLang="zh-CN" sz="1600" dirty="0"/>
              <a:t>	return -1;                    //</a:t>
            </a:r>
            <a:r>
              <a:rPr lang="zh-CN" altLang="zh-CN" sz="1600" dirty="0"/>
              <a:t>查找失败</a:t>
            </a:r>
          </a:p>
          <a:p>
            <a:r>
              <a:rPr lang="en-US" altLang="zh-CN" sz="1600" dirty="0" smtClean="0"/>
              <a:t>}</a:t>
            </a:r>
          </a:p>
          <a:p>
            <a:pPr indent="457200">
              <a:lnSpc>
                <a:spcPct val="150000"/>
              </a:lnSpc>
            </a:pPr>
            <a:r>
              <a:rPr lang="zh-CN" altLang="zh-CN" sz="1600" dirty="0">
                <a:latin typeface="+mn-ea"/>
              </a:rPr>
              <a:t>分块查找是由两部分完成的，即索引表查找和子表查找，所以其平均查找长度是两次查找的平均查找长度之</a:t>
            </a:r>
            <a:r>
              <a:rPr lang="zh-CN" altLang="zh-CN" sz="1600" dirty="0" smtClean="0">
                <a:latin typeface="+mn-ea"/>
              </a:rPr>
              <a:t>和</a:t>
            </a:r>
            <a:r>
              <a:rPr lang="zh-CN" altLang="en-US" sz="1600" dirty="0" smtClean="0">
                <a:latin typeface="+mn-ea"/>
              </a:rPr>
              <a:t>。</a:t>
            </a:r>
            <a:endParaRPr lang="zh-CN" altLang="zh-CN" sz="1600" dirty="0"/>
          </a:p>
          <a:p>
            <a:pPr indent="457200">
              <a:lnSpc>
                <a:spcPct val="150000"/>
              </a:lnSpc>
            </a:pPr>
            <a:endParaRPr lang="zh-CN" altLang="zh-CN" sz="1600" dirty="0"/>
          </a:p>
          <a:p>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8.2.3</a:t>
            </a:r>
            <a:r>
              <a:rPr lang="zh-CN" altLang="en-US" sz="2000" dirty="0" smtClean="0">
                <a:latin typeface="+mj-ea"/>
                <a:ea typeface="+mj-ea"/>
              </a:rPr>
              <a:t>分块查找</a:t>
            </a:r>
            <a:endParaRPr lang="zh-CN" altLang="zh-CN" sz="2000" dirty="0">
              <a:latin typeface="+mj-ea"/>
              <a:ea typeface="+mj-ea"/>
            </a:endParaRPr>
          </a:p>
        </p:txBody>
      </p:sp>
    </p:spTree>
    <p:extLst>
      <p:ext uri="{BB962C8B-B14F-4D97-AF65-F5344CB8AC3E}">
        <p14:creationId xmlns:p14="http://schemas.microsoft.com/office/powerpoint/2010/main" val="4201142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mc:AlternateContent xmlns:mc="http://schemas.openxmlformats.org/markup-compatibility/2006" xmlns:a14="http://schemas.microsoft.com/office/drawing/2010/main">
        <mc:Choice Requires="a14">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70716" y="1349539"/>
                <a:ext cx="8077593" cy="3633623"/>
              </a:xfrm>
              <a:prstGeom prst="rect">
                <a:avLst/>
              </a:prstGeom>
              <a:noFill/>
            </p:spPr>
            <p:txBody>
              <a:bodyPr wrap="square" lIns="0" tIns="0" rIns="0" rtlCol="0">
                <a:spAutoFit/>
              </a:bodyPr>
              <a:lstStyle/>
              <a:p>
                <a:pPr indent="457200">
                  <a:lnSpc>
                    <a:spcPct val="150000"/>
                  </a:lnSpc>
                </a:pPr>
                <a:r>
                  <a:rPr lang="zh-CN" altLang="zh-CN" sz="1600" dirty="0" smtClean="0">
                    <a:latin typeface="+mn-ea"/>
                  </a:rPr>
                  <a:t>假设</a:t>
                </a:r>
                <a:r>
                  <a:rPr lang="zh-CN" altLang="zh-CN" sz="1600" dirty="0">
                    <a:latin typeface="+mn-ea"/>
                  </a:rPr>
                  <a:t>将长度为</a:t>
                </a:r>
                <a:r>
                  <a:rPr lang="en-US" altLang="zh-CN" sz="1600" dirty="0">
                    <a:latin typeface="+mn-ea"/>
                  </a:rPr>
                  <a:t>n</a:t>
                </a:r>
                <a:r>
                  <a:rPr lang="zh-CN" altLang="zh-CN" sz="1600" dirty="0">
                    <a:latin typeface="+mn-ea"/>
                  </a:rPr>
                  <a:t>的查找表平均分成</a:t>
                </a:r>
                <a:r>
                  <a:rPr lang="en-US" altLang="zh-CN" sz="1600" dirty="0">
                    <a:latin typeface="+mn-ea"/>
                  </a:rPr>
                  <a:t>m</a:t>
                </a:r>
                <a:r>
                  <a:rPr lang="zh-CN" altLang="zh-CN" sz="1600" dirty="0">
                    <a:latin typeface="+mn-ea"/>
                  </a:rPr>
                  <a:t>块，每块中含有</a:t>
                </a:r>
                <a:r>
                  <a:rPr lang="en-US" altLang="zh-CN" sz="1600" dirty="0">
                    <a:latin typeface="+mn-ea"/>
                  </a:rPr>
                  <a:t>s</a:t>
                </a:r>
                <a:r>
                  <a:rPr lang="zh-CN" altLang="zh-CN" sz="1600" dirty="0">
                    <a:latin typeface="+mn-ea"/>
                  </a:rPr>
                  <a:t>个记录，则在查找概率相同的情况下，索引表每块的查找概率为</a:t>
                </a:r>
                <a14:m>
                  <m:oMath xmlns:m="http://schemas.openxmlformats.org/officeDocument/2006/math">
                    <m:f>
                      <m:fPr>
                        <m:ctrlPr>
                          <a:rPr lang="zh-CN" altLang="zh-CN" sz="1600" i="1">
                            <a:latin typeface="Cambria Math"/>
                          </a:rPr>
                        </m:ctrlPr>
                      </m:fPr>
                      <m:num>
                        <m:r>
                          <a:rPr lang="en-US" altLang="zh-CN" sz="1600">
                            <a:latin typeface="Cambria Math"/>
                          </a:rPr>
                          <m:t>1</m:t>
                        </m:r>
                      </m:num>
                      <m:den>
                        <m:r>
                          <m:rPr>
                            <m:sty m:val="p"/>
                          </m:rPr>
                          <a:rPr lang="en-US" altLang="zh-CN" sz="1600">
                            <a:latin typeface="Cambria Math"/>
                          </a:rPr>
                          <m:t>m</m:t>
                        </m:r>
                      </m:den>
                    </m:f>
                  </m:oMath>
                </a14:m>
                <a:r>
                  <a:rPr lang="zh-CN" altLang="zh-CN" sz="1600" dirty="0">
                    <a:latin typeface="+mn-ea"/>
                  </a:rPr>
                  <a:t>，块内记录的查找概率为</a:t>
                </a:r>
                <a14:m>
                  <m:oMath xmlns:m="http://schemas.openxmlformats.org/officeDocument/2006/math">
                    <m:f>
                      <m:fPr>
                        <m:ctrlPr>
                          <a:rPr lang="zh-CN" altLang="zh-CN" sz="1600" i="1">
                            <a:latin typeface="Cambria Math"/>
                          </a:rPr>
                        </m:ctrlPr>
                      </m:fPr>
                      <m:num>
                        <m:r>
                          <a:rPr lang="en-US" altLang="zh-CN" sz="1600">
                            <a:latin typeface="Cambria Math"/>
                          </a:rPr>
                          <m:t>1</m:t>
                        </m:r>
                      </m:num>
                      <m:den>
                        <m:r>
                          <m:rPr>
                            <m:sty m:val="p"/>
                          </m:rPr>
                          <a:rPr lang="en-US" altLang="zh-CN" sz="1600">
                            <a:latin typeface="Cambria Math"/>
                          </a:rPr>
                          <m:t>t</m:t>
                        </m:r>
                      </m:den>
                    </m:f>
                  </m:oMath>
                </a14:m>
                <a:r>
                  <a:rPr lang="zh-CN" altLang="zh-CN" sz="1600" dirty="0" smtClean="0">
                    <a:latin typeface="+mn-ea"/>
                  </a:rPr>
                  <a:t>。</a:t>
                </a:r>
                <a:endParaRPr lang="en-US" altLang="zh-CN" sz="1600" dirty="0" smtClean="0">
                  <a:latin typeface="+mn-ea"/>
                </a:endParaRPr>
              </a:p>
              <a:p>
                <a:pPr indent="457200">
                  <a:lnSpc>
                    <a:spcPct val="150000"/>
                  </a:lnSpc>
                </a:pPr>
                <a:r>
                  <a:rPr lang="zh-CN" altLang="zh-CN" sz="1600" dirty="0"/>
                  <a:t>用顺序查找法确定待查记录所在块时，平均查找长度为：</a:t>
                </a:r>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a:rPr>
                        <m:t>ASL</m:t>
                      </m:r>
                      <m:r>
                        <a:rPr lang="en-US" altLang="zh-CN" sz="1600">
                          <a:latin typeface="Cambria Math"/>
                        </a:rPr>
                        <m:t>=</m:t>
                      </m:r>
                      <m:f>
                        <m:fPr>
                          <m:ctrlPr>
                            <a:rPr lang="zh-CN" altLang="zh-CN" sz="1600" i="1">
                              <a:latin typeface="Cambria Math"/>
                            </a:rPr>
                          </m:ctrlPr>
                        </m:fPr>
                        <m:num>
                          <m:r>
                            <a:rPr lang="en-US" altLang="zh-CN" sz="1600">
                              <a:latin typeface="Cambria Math"/>
                            </a:rPr>
                            <m:t>1</m:t>
                          </m:r>
                        </m:num>
                        <m:den>
                          <m:r>
                            <m:rPr>
                              <m:sty m:val="p"/>
                            </m:rPr>
                            <a:rPr lang="en-US" altLang="zh-CN" sz="1600">
                              <a:latin typeface="Cambria Math"/>
                            </a:rPr>
                            <m:t>m</m:t>
                          </m:r>
                        </m:den>
                      </m:f>
                      <m:nary>
                        <m:naryPr>
                          <m:chr m:val="∑"/>
                          <m:grow m:val="on"/>
                          <m:ctrlPr>
                            <a:rPr lang="zh-CN" altLang="zh-CN" sz="1600" i="1">
                              <a:latin typeface="Cambria Math"/>
                            </a:rPr>
                          </m:ctrlPr>
                        </m:naryPr>
                        <m:sub>
                          <m:r>
                            <m:rPr>
                              <m:sty m:val="p"/>
                            </m:rPr>
                            <a:rPr lang="en-US" altLang="zh-CN" sz="1600">
                              <a:latin typeface="Cambria Math"/>
                            </a:rPr>
                            <m:t>j</m:t>
                          </m:r>
                          <m:r>
                            <a:rPr lang="en-US" altLang="zh-CN" sz="1600">
                              <a:latin typeface="Cambria Math"/>
                            </a:rPr>
                            <m:t>=1</m:t>
                          </m:r>
                        </m:sub>
                        <m:sup>
                          <m:r>
                            <m:rPr>
                              <m:sty m:val="p"/>
                            </m:rPr>
                            <a:rPr lang="en-US" altLang="zh-CN" sz="1600">
                              <a:latin typeface="Cambria Math"/>
                            </a:rPr>
                            <m:t>m</m:t>
                          </m:r>
                        </m:sup>
                        <m:e>
                          <m:r>
                            <m:rPr>
                              <m:sty m:val="p"/>
                            </m:rPr>
                            <a:rPr lang="en-US" altLang="zh-CN" sz="1600">
                              <a:latin typeface="Cambria Math"/>
                            </a:rPr>
                            <m:t>j</m:t>
                          </m:r>
                        </m:e>
                      </m:nary>
                      <m:r>
                        <a:rPr lang="en-US" altLang="zh-CN" sz="1600">
                          <a:latin typeface="Cambria Math"/>
                        </a:rPr>
                        <m:t>+</m:t>
                      </m:r>
                      <m:f>
                        <m:fPr>
                          <m:ctrlPr>
                            <a:rPr lang="zh-CN" altLang="zh-CN" sz="1600" i="1">
                              <a:latin typeface="Cambria Math"/>
                            </a:rPr>
                          </m:ctrlPr>
                        </m:fPr>
                        <m:num>
                          <m:r>
                            <a:rPr lang="en-US" altLang="zh-CN" sz="1600">
                              <a:latin typeface="Cambria Math"/>
                            </a:rPr>
                            <m:t>1</m:t>
                          </m:r>
                        </m:num>
                        <m:den>
                          <m:r>
                            <m:rPr>
                              <m:sty m:val="p"/>
                            </m:rPr>
                            <a:rPr lang="en-US" altLang="zh-CN" sz="1600">
                              <a:latin typeface="Cambria Math"/>
                            </a:rPr>
                            <m:t>t</m:t>
                          </m:r>
                        </m:den>
                      </m:f>
                      <m:nary>
                        <m:naryPr>
                          <m:chr m:val="∑"/>
                          <m:limLoc m:val="undOvr"/>
                          <m:ctrlPr>
                            <a:rPr lang="zh-CN" altLang="zh-CN" sz="1600" i="1">
                              <a:latin typeface="Cambria Math"/>
                            </a:rPr>
                          </m:ctrlPr>
                        </m:naryPr>
                        <m:sub>
                          <m:r>
                            <m:rPr>
                              <m:sty m:val="p"/>
                            </m:rPr>
                            <a:rPr lang="en-US" altLang="zh-CN" sz="1600">
                              <a:latin typeface="Cambria Math"/>
                            </a:rPr>
                            <m:t>i</m:t>
                          </m:r>
                          <m:r>
                            <a:rPr lang="en-US" altLang="zh-CN" sz="1600">
                              <a:latin typeface="Cambria Math"/>
                            </a:rPr>
                            <m:t>=1</m:t>
                          </m:r>
                        </m:sub>
                        <m:sup>
                          <m:r>
                            <m:rPr>
                              <m:sty m:val="p"/>
                            </m:rPr>
                            <a:rPr lang="en-US" altLang="zh-CN" sz="1600">
                              <a:latin typeface="Cambria Math"/>
                            </a:rPr>
                            <m:t>t</m:t>
                          </m:r>
                        </m:sup>
                        <m:e>
                          <m:r>
                            <m:rPr>
                              <m:sty m:val="p"/>
                            </m:rPr>
                            <a:rPr lang="en-US" altLang="zh-CN" sz="1600">
                              <a:latin typeface="Cambria Math"/>
                            </a:rPr>
                            <m:t>i</m:t>
                          </m:r>
                        </m:e>
                      </m:nary>
                      <m:r>
                        <a:rPr lang="en-US" altLang="zh-CN" sz="1600">
                          <a:latin typeface="Cambria Math"/>
                        </a:rPr>
                        <m:t>=</m:t>
                      </m:r>
                      <m:f>
                        <m:fPr>
                          <m:ctrlPr>
                            <a:rPr lang="zh-CN" altLang="zh-CN" sz="1600" i="1">
                              <a:latin typeface="Cambria Math"/>
                            </a:rPr>
                          </m:ctrlPr>
                        </m:fPr>
                        <m:num>
                          <m:r>
                            <m:rPr>
                              <m:sty m:val="p"/>
                            </m:rPr>
                            <a:rPr lang="en-US" altLang="zh-CN" sz="1600">
                              <a:latin typeface="Cambria Math"/>
                            </a:rPr>
                            <m:t>m</m:t>
                          </m:r>
                          <m:r>
                            <a:rPr lang="en-US" altLang="zh-CN" sz="1600">
                              <a:latin typeface="Cambria Math"/>
                            </a:rPr>
                            <m:t>+1</m:t>
                          </m:r>
                        </m:num>
                        <m:den>
                          <m:r>
                            <a:rPr lang="en-US" altLang="zh-CN" sz="1600">
                              <a:latin typeface="Cambria Math"/>
                            </a:rPr>
                            <m:t>2</m:t>
                          </m:r>
                        </m:den>
                      </m:f>
                      <m:r>
                        <a:rPr lang="en-US" altLang="zh-CN" sz="1600">
                          <a:latin typeface="Cambria Math"/>
                        </a:rPr>
                        <m:t>+</m:t>
                      </m:r>
                      <m:f>
                        <m:fPr>
                          <m:ctrlPr>
                            <a:rPr lang="zh-CN" altLang="zh-CN" sz="1600" i="1">
                              <a:latin typeface="Cambria Math"/>
                            </a:rPr>
                          </m:ctrlPr>
                        </m:fPr>
                        <m:num>
                          <m:r>
                            <m:rPr>
                              <m:sty m:val="p"/>
                            </m:rPr>
                            <a:rPr lang="en-US" altLang="zh-CN" sz="1600">
                              <a:latin typeface="Cambria Math"/>
                            </a:rPr>
                            <m:t>t</m:t>
                          </m:r>
                          <m:r>
                            <a:rPr lang="en-US" altLang="zh-CN" sz="1600">
                              <a:latin typeface="Cambria Math"/>
                            </a:rPr>
                            <m:t>+1</m:t>
                          </m:r>
                        </m:num>
                        <m:den>
                          <m:r>
                            <a:rPr lang="en-US" altLang="zh-CN" sz="1600">
                              <a:latin typeface="Cambria Math"/>
                            </a:rPr>
                            <m:t>2</m:t>
                          </m:r>
                        </m:den>
                      </m:f>
                      <m:r>
                        <a:rPr lang="en-US" altLang="zh-CN" sz="1600">
                          <a:latin typeface="Cambria Math"/>
                        </a:rPr>
                        <m:t>=</m:t>
                      </m:r>
                      <m:f>
                        <m:fPr>
                          <m:ctrlPr>
                            <a:rPr lang="zh-CN" altLang="zh-CN" sz="1600" i="1">
                              <a:latin typeface="Cambria Math"/>
                            </a:rPr>
                          </m:ctrlPr>
                        </m:fPr>
                        <m:num>
                          <m:r>
                            <a:rPr lang="en-US" altLang="zh-CN" sz="1600">
                              <a:latin typeface="Cambria Math"/>
                            </a:rPr>
                            <m:t>1</m:t>
                          </m:r>
                        </m:num>
                        <m:den>
                          <m:r>
                            <a:rPr lang="en-US" altLang="zh-CN" sz="1600">
                              <a:latin typeface="Cambria Math"/>
                            </a:rPr>
                            <m:t>2</m:t>
                          </m:r>
                        </m:den>
                      </m:f>
                      <m:d>
                        <m:dPr>
                          <m:ctrlPr>
                            <a:rPr lang="zh-CN" altLang="zh-CN" sz="1600" i="1">
                              <a:latin typeface="Cambria Math"/>
                            </a:rPr>
                          </m:ctrlPr>
                        </m:dPr>
                        <m:e>
                          <m:r>
                            <m:rPr>
                              <m:sty m:val="p"/>
                            </m:rPr>
                            <a:rPr lang="en-US" altLang="zh-CN" sz="1600">
                              <a:latin typeface="Cambria Math"/>
                            </a:rPr>
                            <m:t>m</m:t>
                          </m:r>
                          <m:r>
                            <a:rPr lang="en-US" altLang="zh-CN" sz="1600">
                              <a:latin typeface="Cambria Math"/>
                            </a:rPr>
                            <m:t>+</m:t>
                          </m:r>
                          <m:f>
                            <m:fPr>
                              <m:ctrlPr>
                                <a:rPr lang="zh-CN" altLang="zh-CN" sz="1600" i="1">
                                  <a:latin typeface="Cambria Math"/>
                                </a:rPr>
                              </m:ctrlPr>
                            </m:fPr>
                            <m:num>
                              <m:r>
                                <m:rPr>
                                  <m:sty m:val="p"/>
                                </m:rPr>
                                <a:rPr lang="en-US" altLang="zh-CN" sz="1600">
                                  <a:latin typeface="Cambria Math"/>
                                </a:rPr>
                                <m:t>n</m:t>
                              </m:r>
                            </m:num>
                            <m:den>
                              <m:r>
                                <m:rPr>
                                  <m:sty m:val="p"/>
                                </m:rPr>
                                <a:rPr lang="en-US" altLang="zh-CN" sz="1600">
                                  <a:latin typeface="Cambria Math"/>
                                </a:rPr>
                                <m:t>m</m:t>
                              </m:r>
                            </m:den>
                          </m:f>
                        </m:e>
                      </m:d>
                      <m:r>
                        <a:rPr lang="en-US" altLang="zh-CN" sz="1600">
                          <a:latin typeface="Cambria Math"/>
                        </a:rPr>
                        <m:t>+1</m:t>
                      </m:r>
                    </m:oMath>
                  </m:oMathPara>
                </a14:m>
                <a:endParaRPr lang="zh-CN" altLang="zh-CN" sz="1600" dirty="0"/>
              </a:p>
              <a:p>
                <a:pPr indent="457200"/>
                <a:r>
                  <a:rPr lang="zh-CN" altLang="zh-CN" sz="1600" dirty="0"/>
                  <a:t>用折半查找法确定待查记录所在块时，平均查找长度为：</a:t>
                </a:r>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a:rPr>
                        <m:t>ASL</m:t>
                      </m:r>
                      <m:r>
                        <a:rPr lang="en-US" altLang="zh-CN" sz="1600">
                          <a:latin typeface="Cambria Math"/>
                        </a:rPr>
                        <m:t>=</m:t>
                      </m:r>
                      <m:f>
                        <m:fPr>
                          <m:ctrlPr>
                            <a:rPr lang="zh-CN" altLang="zh-CN" sz="1600" i="1">
                              <a:latin typeface="Cambria Math"/>
                            </a:rPr>
                          </m:ctrlPr>
                        </m:fPr>
                        <m:num>
                          <m:f>
                            <m:fPr>
                              <m:ctrlPr>
                                <a:rPr lang="zh-CN" altLang="zh-CN" sz="1600" i="1">
                                  <a:latin typeface="Cambria Math"/>
                                </a:rPr>
                              </m:ctrlPr>
                            </m:fPr>
                            <m:num>
                              <m:r>
                                <m:rPr>
                                  <m:sty m:val="p"/>
                                </m:rPr>
                                <a:rPr lang="en-US" altLang="zh-CN" sz="1600">
                                  <a:latin typeface="Cambria Math"/>
                                </a:rPr>
                                <m:t>n</m:t>
                              </m:r>
                            </m:num>
                            <m:den>
                              <m:r>
                                <m:rPr>
                                  <m:sty m:val="p"/>
                                </m:rPr>
                                <a:rPr lang="en-US" altLang="zh-CN" sz="1600">
                                  <a:latin typeface="Cambria Math"/>
                                </a:rPr>
                                <m:t>m</m:t>
                              </m:r>
                            </m:den>
                          </m:f>
                          <m:r>
                            <a:rPr lang="en-US" altLang="zh-CN" sz="1600">
                              <a:latin typeface="Cambria Math"/>
                            </a:rPr>
                            <m:t>+1</m:t>
                          </m:r>
                        </m:num>
                        <m:den>
                          <m:f>
                            <m:fPr>
                              <m:ctrlPr>
                                <a:rPr lang="zh-CN" altLang="zh-CN" sz="1600" i="1">
                                  <a:latin typeface="Cambria Math"/>
                                </a:rPr>
                              </m:ctrlPr>
                            </m:fPr>
                            <m:num>
                              <m:r>
                                <m:rPr>
                                  <m:sty m:val="p"/>
                                </m:rPr>
                                <a:rPr lang="en-US" altLang="zh-CN" sz="1600">
                                  <a:latin typeface="Cambria Math"/>
                                </a:rPr>
                                <m:t>n</m:t>
                              </m:r>
                            </m:num>
                            <m:den>
                              <m:r>
                                <m:rPr>
                                  <m:sty m:val="p"/>
                                </m:rPr>
                                <a:rPr lang="en-US" altLang="zh-CN" sz="1600">
                                  <a:latin typeface="Cambria Math"/>
                                </a:rPr>
                                <m:t>m</m:t>
                              </m:r>
                            </m:den>
                          </m:f>
                        </m:den>
                      </m:f>
                      <m:sSub>
                        <m:sSubPr>
                          <m:ctrlPr>
                            <a:rPr lang="zh-CN" altLang="zh-CN" sz="1600" i="1">
                              <a:latin typeface="Cambria Math"/>
                            </a:rPr>
                          </m:ctrlPr>
                        </m:sSubPr>
                        <m:e>
                          <m:r>
                            <m:rPr>
                              <m:sty m:val="p"/>
                            </m:rPr>
                            <a:rPr lang="en-US" altLang="zh-CN" sz="1600">
                              <a:latin typeface="Cambria Math"/>
                            </a:rPr>
                            <m:t>log</m:t>
                          </m:r>
                        </m:e>
                        <m:sub>
                          <m:r>
                            <a:rPr lang="en-US" altLang="zh-CN" sz="1600">
                              <a:latin typeface="Cambria Math"/>
                            </a:rPr>
                            <m:t>2</m:t>
                          </m:r>
                        </m:sub>
                      </m:sSub>
                      <m:d>
                        <m:dPr>
                          <m:ctrlPr>
                            <a:rPr lang="zh-CN" altLang="zh-CN" sz="1600" i="1">
                              <a:latin typeface="Cambria Math"/>
                            </a:rPr>
                          </m:ctrlPr>
                        </m:dPr>
                        <m:e>
                          <m:f>
                            <m:fPr>
                              <m:ctrlPr>
                                <a:rPr lang="zh-CN" altLang="zh-CN" sz="1600" i="1">
                                  <a:latin typeface="Cambria Math"/>
                                </a:rPr>
                              </m:ctrlPr>
                            </m:fPr>
                            <m:num>
                              <m:r>
                                <m:rPr>
                                  <m:sty m:val="p"/>
                                </m:rPr>
                                <a:rPr lang="en-US" altLang="zh-CN" sz="1600">
                                  <a:latin typeface="Cambria Math"/>
                                </a:rPr>
                                <m:t>n</m:t>
                              </m:r>
                            </m:num>
                            <m:den>
                              <m:r>
                                <m:rPr>
                                  <m:sty m:val="p"/>
                                </m:rPr>
                                <a:rPr lang="en-US" altLang="zh-CN" sz="1600">
                                  <a:latin typeface="Cambria Math"/>
                                </a:rPr>
                                <m:t>m</m:t>
                              </m:r>
                            </m:den>
                          </m:f>
                          <m:r>
                            <a:rPr lang="en-US" altLang="zh-CN" sz="1600">
                              <a:latin typeface="Cambria Math"/>
                            </a:rPr>
                            <m:t>+1</m:t>
                          </m:r>
                        </m:e>
                      </m:d>
                      <m:r>
                        <a:rPr lang="en-US" altLang="zh-CN" sz="1600" i="1">
                          <a:latin typeface="Cambria Math"/>
                        </a:rPr>
                        <m:t>−</m:t>
                      </m:r>
                      <m:r>
                        <a:rPr lang="en-US" altLang="zh-CN" sz="1600">
                          <a:latin typeface="Cambria Math"/>
                        </a:rPr>
                        <m:t>1+</m:t>
                      </m:r>
                      <m:f>
                        <m:fPr>
                          <m:ctrlPr>
                            <a:rPr lang="zh-CN" altLang="zh-CN" sz="1600" i="1">
                              <a:latin typeface="Cambria Math"/>
                            </a:rPr>
                          </m:ctrlPr>
                        </m:fPr>
                        <m:num>
                          <m:r>
                            <m:rPr>
                              <m:sty m:val="p"/>
                            </m:rPr>
                            <a:rPr lang="en-US" altLang="zh-CN" sz="1600">
                              <a:latin typeface="Cambria Math"/>
                            </a:rPr>
                            <m:t>m</m:t>
                          </m:r>
                          <m:r>
                            <a:rPr lang="en-US" altLang="zh-CN" sz="1600">
                              <a:latin typeface="Cambria Math"/>
                            </a:rPr>
                            <m:t>+1</m:t>
                          </m:r>
                        </m:num>
                        <m:den>
                          <m:r>
                            <a:rPr lang="en-US" altLang="zh-CN" sz="1600">
                              <a:latin typeface="Cambria Math"/>
                            </a:rPr>
                            <m:t>2</m:t>
                          </m:r>
                        </m:den>
                      </m:f>
                      <m:r>
                        <a:rPr lang="en-US" altLang="zh-CN" sz="1600">
                          <a:latin typeface="Cambria Math"/>
                        </a:rPr>
                        <m:t>≈</m:t>
                      </m:r>
                      <m:sSub>
                        <m:sSubPr>
                          <m:ctrlPr>
                            <a:rPr lang="zh-CN" altLang="zh-CN" sz="1600" i="1">
                              <a:latin typeface="Cambria Math"/>
                            </a:rPr>
                          </m:ctrlPr>
                        </m:sSubPr>
                        <m:e>
                          <m:r>
                            <m:rPr>
                              <m:sty m:val="p"/>
                            </m:rPr>
                            <a:rPr lang="en-US" altLang="zh-CN" sz="1600">
                              <a:latin typeface="Cambria Math"/>
                            </a:rPr>
                            <m:t>log</m:t>
                          </m:r>
                        </m:e>
                        <m:sub>
                          <m:r>
                            <a:rPr lang="en-US" altLang="zh-CN" sz="1600">
                              <a:latin typeface="Cambria Math"/>
                            </a:rPr>
                            <m:t>2</m:t>
                          </m:r>
                        </m:sub>
                      </m:sSub>
                      <m:d>
                        <m:dPr>
                          <m:ctrlPr>
                            <a:rPr lang="zh-CN" altLang="zh-CN" sz="1600" i="1">
                              <a:latin typeface="Cambria Math"/>
                            </a:rPr>
                          </m:ctrlPr>
                        </m:dPr>
                        <m:e>
                          <m:f>
                            <m:fPr>
                              <m:ctrlPr>
                                <a:rPr lang="zh-CN" altLang="zh-CN" sz="1600" i="1">
                                  <a:latin typeface="Cambria Math"/>
                                </a:rPr>
                              </m:ctrlPr>
                            </m:fPr>
                            <m:num>
                              <m:r>
                                <m:rPr>
                                  <m:sty m:val="p"/>
                                </m:rPr>
                                <a:rPr lang="en-US" altLang="zh-CN" sz="1600">
                                  <a:latin typeface="Cambria Math"/>
                                </a:rPr>
                                <m:t>n</m:t>
                              </m:r>
                            </m:num>
                            <m:den>
                              <m:r>
                                <m:rPr>
                                  <m:sty m:val="p"/>
                                </m:rPr>
                                <a:rPr lang="en-US" altLang="zh-CN" sz="1600">
                                  <a:latin typeface="Cambria Math"/>
                                </a:rPr>
                                <m:t>m</m:t>
                              </m:r>
                            </m:den>
                          </m:f>
                          <m:r>
                            <a:rPr lang="en-US" altLang="zh-CN" sz="1600">
                              <a:latin typeface="Cambria Math"/>
                            </a:rPr>
                            <m:t>+1</m:t>
                          </m:r>
                        </m:e>
                      </m:d>
                      <m:r>
                        <a:rPr lang="en-US" altLang="zh-CN" sz="1600">
                          <a:latin typeface="Cambria Math"/>
                        </a:rPr>
                        <m:t>+</m:t>
                      </m:r>
                      <m:f>
                        <m:fPr>
                          <m:ctrlPr>
                            <a:rPr lang="zh-CN" altLang="zh-CN" sz="1600" i="1">
                              <a:latin typeface="Cambria Math"/>
                            </a:rPr>
                          </m:ctrlPr>
                        </m:fPr>
                        <m:num>
                          <m:r>
                            <m:rPr>
                              <m:sty m:val="p"/>
                            </m:rPr>
                            <a:rPr lang="en-US" altLang="zh-CN" sz="1600">
                              <a:latin typeface="Cambria Math"/>
                            </a:rPr>
                            <m:t>m</m:t>
                          </m:r>
                        </m:num>
                        <m:den>
                          <m:r>
                            <a:rPr lang="en-US" altLang="zh-CN" sz="1600">
                              <a:latin typeface="Cambria Math"/>
                            </a:rPr>
                            <m:t>2</m:t>
                          </m:r>
                        </m:den>
                      </m:f>
                    </m:oMath>
                  </m:oMathPara>
                </a14:m>
                <a:endParaRPr lang="zh-CN" altLang="zh-CN" sz="1600" dirty="0"/>
              </a:p>
              <a:p>
                <a:pPr indent="457200">
                  <a:lnSpc>
                    <a:spcPct val="150000"/>
                  </a:lnSpc>
                </a:pPr>
                <a:endParaRPr lang="zh-CN" altLang="zh-CN" sz="1600" dirty="0">
                  <a:latin typeface="+mn-ea"/>
                </a:endParaRPr>
              </a:p>
              <a:p>
                <a:endParaRPr lang="zh-CN" altLang="zh-CN" sz="1600" dirty="0"/>
              </a:p>
            </p:txBody>
          </p:sp>
        </mc:Choice>
        <mc:Fallback xmlns="">
          <p:sp>
            <p:nvSpPr>
              <p:cNvPr id="4" name="PA_文本框 1">
                <a:extLst>
                  <a:ext uri="{FF2B5EF4-FFF2-40B4-BE49-F238E27FC236}">
                    <a16:creationId xmlns:a16="http://schemas.microsoft.com/office/drawing/2014/main" xmlns="" id="{95CA5390-EAD3-40A5-BF6F-C69AB99948CD}"/>
                  </a:ext>
                </a:extLst>
              </p:cNvPr>
              <p:cNvSpPr txBox="1">
                <a:spLocks noRot="1" noChangeAspect="1" noMove="1" noResize="1" noEditPoints="1" noAdjustHandles="1" noChangeArrowheads="1" noChangeShapeType="1" noTextEdit="1"/>
              </p:cNvSpPr>
              <p:nvPr>
                <p:custDataLst>
                  <p:tags r:id="rId6"/>
                </p:custDataLst>
              </p:nvPr>
            </p:nvSpPr>
            <p:spPr>
              <a:xfrm>
                <a:off x="570716" y="1349539"/>
                <a:ext cx="8077593" cy="3633623"/>
              </a:xfrm>
              <a:prstGeom prst="rect">
                <a:avLst/>
              </a:prstGeom>
              <a:blipFill rotWithShape="1">
                <a:blip r:embed="rId7"/>
                <a:stretch>
                  <a:fillRect l="-1585"/>
                </a:stretch>
              </a:blipFill>
            </p:spPr>
            <p:txBody>
              <a:bodyPr/>
              <a:lstStyle/>
              <a:p>
                <a:r>
                  <a:rPr lang="zh-CN" altLang="en-US">
                    <a:noFill/>
                  </a:rPr>
                  <a:t> </a:t>
                </a:r>
              </a:p>
            </p:txBody>
          </p:sp>
        </mc:Fallback>
      </mc:AlternateContent>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8.2.3</a:t>
            </a:r>
            <a:r>
              <a:rPr lang="zh-CN" altLang="en-US" sz="2000" dirty="0" smtClean="0">
                <a:latin typeface="+mj-ea"/>
                <a:ea typeface="+mj-ea"/>
              </a:rPr>
              <a:t>分块查找</a:t>
            </a:r>
            <a:endParaRPr lang="zh-CN" altLang="zh-CN" sz="2000" dirty="0">
              <a:latin typeface="+mj-ea"/>
              <a:ea typeface="+mj-ea"/>
            </a:endParaRPr>
          </a:p>
        </p:txBody>
      </p:sp>
    </p:spTree>
    <p:extLst>
      <p:ext uri="{BB962C8B-B14F-4D97-AF65-F5344CB8AC3E}">
        <p14:creationId xmlns:p14="http://schemas.microsoft.com/office/powerpoint/2010/main" val="289443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2877711"/>
          </a:xfrm>
          <a:prstGeom prst="rect">
            <a:avLst/>
          </a:prstGeom>
          <a:noFill/>
        </p:spPr>
        <p:txBody>
          <a:bodyPr wrap="square" lIns="0" tIns="0" rIns="0" rtlCol="0">
            <a:spAutoFit/>
          </a:bodyPr>
          <a:lstStyle/>
          <a:p>
            <a:pPr indent="457200">
              <a:lnSpc>
                <a:spcPct val="150000"/>
              </a:lnSpc>
            </a:pPr>
            <a:r>
              <a:rPr lang="en-US" altLang="zh-CN" sz="1600" dirty="0" smtClean="0"/>
              <a:t>1.</a:t>
            </a:r>
            <a:r>
              <a:rPr lang="zh-CN" altLang="en-US" sz="1600" dirty="0" smtClean="0"/>
              <a:t>二叉排序树的定义</a:t>
            </a:r>
            <a:endParaRPr lang="zh-CN" altLang="zh-CN" sz="1600" dirty="0"/>
          </a:p>
          <a:p>
            <a:pPr indent="457200">
              <a:lnSpc>
                <a:spcPct val="150000"/>
              </a:lnSpc>
            </a:pPr>
            <a:r>
              <a:rPr lang="zh-CN" altLang="zh-CN" sz="1600" dirty="0"/>
              <a:t>二叉排序树（</a:t>
            </a:r>
            <a:r>
              <a:rPr lang="en-US" altLang="zh-CN" sz="1600" dirty="0"/>
              <a:t>Binary Sort Tree</a:t>
            </a:r>
            <a:r>
              <a:rPr lang="zh-CN" altLang="zh-CN" sz="1600" dirty="0"/>
              <a:t>，</a:t>
            </a:r>
            <a:r>
              <a:rPr lang="en-US" altLang="zh-CN" sz="1600" dirty="0"/>
              <a:t>BST</a:t>
            </a:r>
            <a:r>
              <a:rPr lang="zh-CN" altLang="zh-CN" sz="1600" dirty="0"/>
              <a:t>）又叫做二叉查找树，它可以是一棵空树，若不为空，则应具备以下性质：</a:t>
            </a:r>
          </a:p>
          <a:p>
            <a:pPr indent="457200">
              <a:lnSpc>
                <a:spcPct val="150000"/>
              </a:lnSpc>
            </a:pPr>
            <a:r>
              <a:rPr lang="zh-CN" altLang="zh-CN" sz="1600" dirty="0"/>
              <a:t>（</a:t>
            </a:r>
            <a:r>
              <a:rPr lang="en-US" altLang="zh-CN" sz="1600" dirty="0"/>
              <a:t>1</a:t>
            </a:r>
            <a:r>
              <a:rPr lang="zh-CN" altLang="zh-CN" sz="1600" dirty="0"/>
              <a:t>）若它的左子树非空，那么其左子树上所有结点的值都小于根结点的值。</a:t>
            </a:r>
          </a:p>
          <a:p>
            <a:pPr indent="457200">
              <a:lnSpc>
                <a:spcPct val="150000"/>
              </a:lnSpc>
            </a:pPr>
            <a:r>
              <a:rPr lang="zh-CN" altLang="zh-CN" sz="1600" dirty="0"/>
              <a:t>（</a:t>
            </a:r>
            <a:r>
              <a:rPr lang="en-US" altLang="zh-CN" sz="1600" dirty="0"/>
              <a:t>2</a:t>
            </a:r>
            <a:r>
              <a:rPr lang="zh-CN" altLang="zh-CN" sz="1600" dirty="0"/>
              <a:t>）若它的右子树非空，那么其右子树上所有结点的值都大于根结点的值。</a:t>
            </a:r>
          </a:p>
          <a:p>
            <a:pPr indent="457200">
              <a:lnSpc>
                <a:spcPct val="150000"/>
              </a:lnSpc>
            </a:pPr>
            <a:r>
              <a:rPr lang="zh-CN" altLang="zh-CN" sz="1600" dirty="0"/>
              <a:t>（</a:t>
            </a:r>
            <a:r>
              <a:rPr lang="en-US" altLang="zh-CN" sz="1600" dirty="0"/>
              <a:t>3</a:t>
            </a:r>
            <a:r>
              <a:rPr lang="zh-CN" altLang="zh-CN" sz="1600" dirty="0"/>
              <a:t>）它的左子树和右子树也均为一棵二叉排序树。</a:t>
            </a:r>
          </a:p>
          <a:p>
            <a:pPr indent="457200">
              <a:lnSpc>
                <a:spcPct val="150000"/>
              </a:lnSpc>
            </a:pPr>
            <a:endParaRPr lang="zh-CN" altLang="zh-CN" sz="1600" dirty="0"/>
          </a:p>
          <a:p>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spTree>
    <p:extLst>
      <p:ext uri="{BB962C8B-B14F-4D97-AF65-F5344CB8AC3E}">
        <p14:creationId xmlns:p14="http://schemas.microsoft.com/office/powerpoint/2010/main" val="289443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7" y="1349539"/>
            <a:ext cx="8077593" cy="661720"/>
          </a:xfrm>
          <a:prstGeom prst="rect">
            <a:avLst/>
          </a:prstGeom>
          <a:noFill/>
        </p:spPr>
        <p:txBody>
          <a:bodyPr wrap="square" lIns="0" tIns="0" rIns="0" rtlCol="0">
            <a:spAutoFit/>
          </a:bodyPr>
          <a:lstStyle/>
          <a:p>
            <a:pPr indent="457200">
              <a:lnSpc>
                <a:spcPct val="150000"/>
              </a:lnSpc>
            </a:pPr>
            <a:r>
              <a:rPr lang="zh-CN" altLang="zh-CN" sz="1600" dirty="0"/>
              <a:t>如图</a:t>
            </a:r>
            <a:r>
              <a:rPr lang="en-US" altLang="zh-CN" sz="1600" dirty="0" smtClean="0"/>
              <a:t>8-3</a:t>
            </a:r>
            <a:r>
              <a:rPr lang="zh-CN" altLang="zh-CN" sz="1600" dirty="0" smtClean="0"/>
              <a:t>所</a:t>
            </a:r>
            <a:r>
              <a:rPr lang="zh-CN" altLang="zh-CN" sz="1600" dirty="0"/>
              <a:t>示为一棵二叉排序</a:t>
            </a:r>
            <a:r>
              <a:rPr lang="zh-CN" altLang="zh-CN" sz="1600" dirty="0" smtClean="0"/>
              <a:t>树</a:t>
            </a:r>
            <a:endParaRPr lang="zh-CN" altLang="zh-CN" sz="1600" dirty="0"/>
          </a:p>
          <a:p>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pic>
        <p:nvPicPr>
          <p:cNvPr id="6" name="图片 5" descr="C:\Users\song\AppData\Roaming\Tencent\Users\511070620\QQ\WinTemp\RichOle\Y_NFM3IWR)CR}]3(5N1N4JG.png"/>
          <p:cNvPicPr/>
          <p:nvPr/>
        </p:nvPicPr>
        <p:blipFill>
          <a:blip r:embed="rId6">
            <a:extLst>
              <a:ext uri="{28A0092B-C50C-407E-A947-70E740481C1C}">
                <a14:useLocalDpi xmlns:a14="http://schemas.microsoft.com/office/drawing/2010/main" val="0"/>
              </a:ext>
            </a:extLst>
          </a:blip>
          <a:srcRect/>
          <a:stretch>
            <a:fillRect/>
          </a:stretch>
        </p:blipFill>
        <p:spPr bwMode="auto">
          <a:xfrm>
            <a:off x="3037840" y="1757679"/>
            <a:ext cx="2534920" cy="1947545"/>
          </a:xfrm>
          <a:prstGeom prst="rect">
            <a:avLst/>
          </a:prstGeom>
          <a:noFill/>
          <a:ln>
            <a:noFill/>
          </a:ln>
        </p:spPr>
      </p:pic>
      <p:sp>
        <p:nvSpPr>
          <p:cNvPr id="2" name="矩形 1"/>
          <p:cNvSpPr/>
          <p:nvPr/>
        </p:nvSpPr>
        <p:spPr>
          <a:xfrm>
            <a:off x="3702804" y="3869509"/>
            <a:ext cx="1415772" cy="276999"/>
          </a:xfrm>
          <a:prstGeom prst="rect">
            <a:avLst/>
          </a:prstGeom>
        </p:spPr>
        <p:txBody>
          <a:bodyPr wrap="none">
            <a:spAutoFit/>
          </a:bodyPr>
          <a:lstStyle/>
          <a:p>
            <a:r>
              <a:rPr lang="zh-CN" altLang="zh-CN" sz="1200" dirty="0">
                <a:latin typeface="宋体" pitchFamily="2" charset="-122"/>
                <a:ea typeface="宋体" pitchFamily="2" charset="-122"/>
              </a:rPr>
              <a:t>图</a:t>
            </a:r>
            <a:r>
              <a:rPr lang="en-US" altLang="zh-CN" sz="1200" dirty="0" smtClean="0">
                <a:latin typeface="宋体" pitchFamily="2" charset="-122"/>
                <a:ea typeface="宋体" pitchFamily="2" charset="-122"/>
              </a:rPr>
              <a:t>8-3 </a:t>
            </a:r>
            <a:r>
              <a:rPr lang="zh-CN" altLang="zh-CN" sz="1200" dirty="0" smtClean="0">
                <a:latin typeface="宋体" pitchFamily="2" charset="-122"/>
                <a:ea typeface="宋体" pitchFamily="2" charset="-122"/>
              </a:rPr>
              <a:t>二</a:t>
            </a:r>
            <a:r>
              <a:rPr lang="zh-CN" altLang="zh-CN" sz="1200" dirty="0">
                <a:latin typeface="宋体" pitchFamily="2" charset="-122"/>
                <a:ea typeface="宋体" pitchFamily="2" charset="-122"/>
              </a:rPr>
              <a:t>叉排序树</a:t>
            </a:r>
          </a:p>
        </p:txBody>
      </p:sp>
    </p:spTree>
    <p:extLst>
      <p:ext uri="{BB962C8B-B14F-4D97-AF65-F5344CB8AC3E}">
        <p14:creationId xmlns:p14="http://schemas.microsoft.com/office/powerpoint/2010/main" val="1169400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2508379"/>
          </a:xfrm>
          <a:prstGeom prst="rect">
            <a:avLst/>
          </a:prstGeom>
          <a:noFill/>
        </p:spPr>
        <p:txBody>
          <a:bodyPr wrap="square" lIns="0" tIns="0" rIns="0" rtlCol="0">
            <a:spAutoFit/>
          </a:bodyPr>
          <a:lstStyle/>
          <a:p>
            <a:pPr>
              <a:lnSpc>
                <a:spcPct val="150000"/>
              </a:lnSpc>
            </a:pPr>
            <a:r>
              <a:rPr lang="zh-CN" altLang="zh-CN" sz="1600" dirty="0"/>
              <a:t>当使用二叉链表作为二叉排序树的存储结构时，可以将其结点的类型定义如下：</a:t>
            </a:r>
          </a:p>
          <a:p>
            <a:pPr>
              <a:lnSpc>
                <a:spcPct val="150000"/>
              </a:lnSpc>
            </a:pPr>
            <a:r>
              <a:rPr lang="en-US" altLang="zh-CN" sz="1600" dirty="0" err="1"/>
              <a:t>typedef</a:t>
            </a:r>
            <a:r>
              <a:rPr lang="en-US" altLang="zh-CN" sz="1600" dirty="0"/>
              <a:t> </a:t>
            </a:r>
            <a:r>
              <a:rPr lang="en-US" altLang="zh-CN" sz="1600" dirty="0" err="1"/>
              <a:t>struct</a:t>
            </a:r>
            <a:r>
              <a:rPr lang="en-US" altLang="zh-CN" sz="1600" dirty="0"/>
              <a:t> node</a:t>
            </a:r>
            <a:endParaRPr lang="zh-CN" altLang="zh-CN" sz="1600" dirty="0"/>
          </a:p>
          <a:p>
            <a:pPr>
              <a:lnSpc>
                <a:spcPct val="150000"/>
              </a:lnSpc>
            </a:pPr>
            <a:r>
              <a:rPr lang="en-US" altLang="zh-CN" sz="1600" dirty="0"/>
              <a:t>{</a:t>
            </a:r>
            <a:endParaRPr lang="zh-CN" altLang="zh-CN" sz="1600" dirty="0"/>
          </a:p>
          <a:p>
            <a:pPr>
              <a:lnSpc>
                <a:spcPct val="150000"/>
              </a:lnSpc>
            </a:pPr>
            <a:r>
              <a:rPr lang="en-US" altLang="zh-CN" sz="1600" dirty="0"/>
              <a:t>	</a:t>
            </a:r>
            <a:r>
              <a:rPr lang="en-US" altLang="zh-CN" sz="1600" dirty="0" err="1"/>
              <a:t>KeyType</a:t>
            </a:r>
            <a:r>
              <a:rPr lang="en-US" altLang="zh-CN" sz="1600" dirty="0"/>
              <a:t> key;                       //</a:t>
            </a:r>
            <a:r>
              <a:rPr lang="zh-CN" altLang="zh-CN" sz="1600" dirty="0"/>
              <a:t>用关键字代表记录 </a:t>
            </a:r>
          </a:p>
          <a:p>
            <a:pPr>
              <a:lnSpc>
                <a:spcPct val="150000"/>
              </a:lnSpc>
            </a:pPr>
            <a:r>
              <a:rPr lang="en-US" altLang="zh-CN" sz="1600" dirty="0"/>
              <a:t>	</a:t>
            </a:r>
            <a:r>
              <a:rPr lang="en-US" altLang="zh-CN" sz="1600" dirty="0" err="1"/>
              <a:t>struct</a:t>
            </a:r>
            <a:r>
              <a:rPr lang="en-US" altLang="zh-CN" sz="1600" dirty="0"/>
              <a:t> node *</a:t>
            </a:r>
            <a:r>
              <a:rPr lang="en-US" altLang="zh-CN" sz="1600" dirty="0" err="1"/>
              <a:t>lchild</a:t>
            </a:r>
            <a:r>
              <a:rPr lang="en-US" altLang="zh-CN" sz="1600" dirty="0"/>
              <a:t>,*</a:t>
            </a:r>
            <a:r>
              <a:rPr lang="en-US" altLang="zh-CN" sz="1600" dirty="0" err="1"/>
              <a:t>rchild</a:t>
            </a:r>
            <a:r>
              <a:rPr lang="en-US" altLang="zh-CN" sz="1600" dirty="0"/>
              <a:t>;       //</a:t>
            </a:r>
            <a:r>
              <a:rPr lang="zh-CN" altLang="zh-CN" sz="1600" dirty="0"/>
              <a:t>左孩子指针和右孩子指针 </a:t>
            </a:r>
          </a:p>
          <a:p>
            <a:pPr>
              <a:lnSpc>
                <a:spcPct val="150000"/>
              </a:lnSpc>
            </a:pPr>
            <a:r>
              <a:rPr lang="en-US" altLang="zh-CN" sz="1600" dirty="0"/>
              <a:t>}</a:t>
            </a:r>
            <a:r>
              <a:rPr lang="en-US" altLang="zh-CN" sz="1600" dirty="0" err="1"/>
              <a:t>BSTree</a:t>
            </a:r>
            <a:r>
              <a:rPr lang="en-US" altLang="zh-CN" sz="1600" dirty="0" smtClean="0"/>
              <a:t>;                                            </a:t>
            </a:r>
            <a:r>
              <a:rPr lang="zh-CN" altLang="zh-CN" sz="1600" dirty="0" smtClean="0"/>
              <a:t> </a:t>
            </a:r>
            <a:r>
              <a:rPr lang="en-US" altLang="zh-CN" sz="1600" dirty="0"/>
              <a:t>//</a:t>
            </a:r>
            <a:r>
              <a:rPr lang="zh-CN" altLang="zh-CN" sz="1600" dirty="0"/>
              <a:t>二叉排序树结点结构 </a:t>
            </a:r>
          </a:p>
          <a:p>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spTree>
    <p:extLst>
      <p:ext uri="{BB962C8B-B14F-4D97-AF65-F5344CB8AC3E}">
        <p14:creationId xmlns:p14="http://schemas.microsoft.com/office/powerpoint/2010/main" val="1169400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3370153"/>
          </a:xfrm>
          <a:prstGeom prst="rect">
            <a:avLst/>
          </a:prstGeom>
          <a:noFill/>
        </p:spPr>
        <p:txBody>
          <a:bodyPr wrap="square" lIns="0" tIns="0" rIns="0" rtlCol="0">
            <a:spAutoFit/>
          </a:bodyPr>
          <a:lstStyle/>
          <a:p>
            <a:pPr indent="457200">
              <a:lnSpc>
                <a:spcPct val="150000"/>
              </a:lnSpc>
            </a:pPr>
            <a:r>
              <a:rPr lang="en-US" altLang="zh-CN" sz="1600" dirty="0"/>
              <a:t>2</a:t>
            </a:r>
            <a:r>
              <a:rPr lang="en-US" altLang="zh-CN" sz="1600" dirty="0" smtClean="0"/>
              <a:t>.</a:t>
            </a:r>
            <a:r>
              <a:rPr lang="zh-CN" altLang="en-US" sz="1600" dirty="0" smtClean="0"/>
              <a:t>二叉排序树的查找</a:t>
            </a:r>
            <a:endParaRPr lang="zh-CN" altLang="zh-CN" sz="1600" dirty="0"/>
          </a:p>
          <a:p>
            <a:pPr indent="457200">
              <a:lnSpc>
                <a:spcPct val="150000"/>
              </a:lnSpc>
            </a:pPr>
            <a:r>
              <a:rPr lang="zh-CN" altLang="zh-CN" sz="1600" dirty="0"/>
              <a:t>在二叉排序树中查找与</a:t>
            </a:r>
            <a:r>
              <a:rPr lang="en-US" altLang="zh-CN" sz="1600" dirty="0"/>
              <a:t>k</a:t>
            </a:r>
            <a:r>
              <a:rPr lang="zh-CN" altLang="zh-CN" sz="1600" dirty="0"/>
              <a:t>相等关键字值的记录（结点），查找成功时返回其指针值，查找失败则返回空指针值。其算法如下：</a:t>
            </a:r>
          </a:p>
          <a:p>
            <a:pPr>
              <a:lnSpc>
                <a:spcPct val="150000"/>
              </a:lnSpc>
            </a:pPr>
            <a:r>
              <a:rPr lang="en-US" altLang="zh-CN" sz="1600" dirty="0" err="1"/>
              <a:t>BSTree</a:t>
            </a:r>
            <a:r>
              <a:rPr lang="en-US" altLang="zh-CN" sz="1600" dirty="0"/>
              <a:t> *</a:t>
            </a:r>
            <a:r>
              <a:rPr lang="en-US" altLang="zh-CN" sz="1600" dirty="0" err="1"/>
              <a:t>BSTSearch</a:t>
            </a:r>
            <a:r>
              <a:rPr lang="en-US" altLang="zh-CN" sz="1600" dirty="0"/>
              <a:t>(</a:t>
            </a:r>
            <a:r>
              <a:rPr lang="en-US" altLang="zh-CN" sz="1600" dirty="0" err="1"/>
              <a:t>BSTree</a:t>
            </a:r>
            <a:r>
              <a:rPr lang="en-US" altLang="zh-CN" sz="1600" dirty="0"/>
              <a:t> *</a:t>
            </a:r>
            <a:r>
              <a:rPr lang="en-US" altLang="zh-CN" sz="1600" dirty="0" err="1"/>
              <a:t>t,int</a:t>
            </a:r>
            <a:r>
              <a:rPr lang="en-US" altLang="zh-CN" sz="1600" dirty="0"/>
              <a:t> k)    //</a:t>
            </a:r>
            <a:r>
              <a:rPr lang="zh-CN" altLang="zh-CN" sz="1600" dirty="0"/>
              <a:t>二叉排序树的查找操作 </a:t>
            </a:r>
          </a:p>
          <a:p>
            <a:pPr>
              <a:lnSpc>
                <a:spcPct val="150000"/>
              </a:lnSpc>
            </a:pPr>
            <a:r>
              <a:rPr lang="en-US" altLang="zh-CN" sz="1600" dirty="0"/>
              <a:t>{</a:t>
            </a:r>
            <a:endParaRPr lang="zh-CN" altLang="zh-CN" sz="1600" dirty="0"/>
          </a:p>
          <a:p>
            <a:pPr>
              <a:lnSpc>
                <a:spcPct val="150000"/>
              </a:lnSpc>
            </a:pPr>
            <a:r>
              <a:rPr lang="en-US" altLang="zh-CN" sz="1600" dirty="0"/>
              <a:t>	while(t!=NULL)</a:t>
            </a:r>
            <a:endParaRPr lang="zh-CN" altLang="zh-CN" sz="1600" dirty="0"/>
          </a:p>
          <a:p>
            <a:pPr>
              <a:lnSpc>
                <a:spcPct val="150000"/>
              </a:lnSpc>
            </a:pPr>
            <a:r>
              <a:rPr lang="en-US" altLang="zh-CN" sz="1600" dirty="0"/>
              <a:t>	if(k==t-&gt;key)key</a:t>
            </a:r>
            <a:endParaRPr lang="zh-CN" altLang="zh-CN" sz="1600" dirty="0"/>
          </a:p>
          <a:p>
            <a:pPr>
              <a:lnSpc>
                <a:spcPct val="150000"/>
              </a:lnSpc>
            </a:pPr>
            <a:r>
              <a:rPr lang="en-US" altLang="zh-CN" sz="1600" dirty="0"/>
              <a:t>	  return t;            //</a:t>
            </a:r>
            <a:r>
              <a:rPr lang="zh-CN" altLang="zh-CN" sz="1600" dirty="0"/>
              <a:t>若</a:t>
            </a:r>
            <a:r>
              <a:rPr lang="en-US" altLang="zh-CN" sz="1600" dirty="0"/>
              <a:t>k</a:t>
            </a:r>
            <a:r>
              <a:rPr lang="zh-CN" altLang="zh-CN" sz="1600" dirty="0"/>
              <a:t>的值与根节点</a:t>
            </a:r>
            <a:r>
              <a:rPr lang="en-US" altLang="zh-CN" sz="1600" dirty="0"/>
              <a:t>*t</a:t>
            </a:r>
            <a:r>
              <a:rPr lang="zh-CN" altLang="zh-CN" sz="1600" dirty="0"/>
              <a:t>的关键字值相等，查找成功并返回</a:t>
            </a:r>
            <a:r>
              <a:rPr lang="en-US" altLang="zh-CN" sz="1600" dirty="0"/>
              <a:t>t</a:t>
            </a:r>
            <a:r>
              <a:rPr lang="zh-CN" altLang="zh-CN" sz="1600" dirty="0"/>
              <a:t>的值 </a:t>
            </a:r>
          </a:p>
          <a:p>
            <a:pPr>
              <a:lnSpc>
                <a:spcPct val="150000"/>
              </a:lnSpc>
            </a:pPr>
            <a:r>
              <a:rPr lang="en-US" altLang="zh-CN" sz="1600" dirty="0"/>
              <a:t>	else </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spTree>
    <p:extLst>
      <p:ext uri="{BB962C8B-B14F-4D97-AF65-F5344CB8AC3E}">
        <p14:creationId xmlns:p14="http://schemas.microsoft.com/office/powerpoint/2010/main" val="1169400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2631490"/>
          </a:xfrm>
          <a:prstGeom prst="rect">
            <a:avLst/>
          </a:prstGeom>
          <a:noFill/>
        </p:spPr>
        <p:txBody>
          <a:bodyPr wrap="square" lIns="0" tIns="0" rIns="0" rtlCol="0">
            <a:spAutoFit/>
          </a:bodyPr>
          <a:lstStyle/>
          <a:p>
            <a:pPr indent="457200">
              <a:lnSpc>
                <a:spcPct val="150000"/>
              </a:lnSpc>
            </a:pPr>
            <a:r>
              <a:rPr lang="en-US" altLang="zh-CN" sz="1600" dirty="0"/>
              <a:t>2</a:t>
            </a:r>
            <a:r>
              <a:rPr lang="en-US" altLang="zh-CN" sz="1600" dirty="0" smtClean="0"/>
              <a:t>.</a:t>
            </a:r>
            <a:r>
              <a:rPr lang="zh-CN" altLang="en-US" sz="1600" dirty="0" smtClean="0"/>
              <a:t>二叉排序树的查找</a:t>
            </a:r>
            <a:endParaRPr lang="zh-CN" altLang="zh-CN" sz="1600" dirty="0"/>
          </a:p>
          <a:p>
            <a:pPr>
              <a:lnSpc>
                <a:spcPct val="150000"/>
              </a:lnSpc>
            </a:pPr>
            <a:r>
              <a:rPr lang="en-US" altLang="zh-CN" sz="1600" dirty="0"/>
              <a:t>	  if(k&lt;t-&gt;key)</a:t>
            </a:r>
            <a:endParaRPr lang="zh-CN" altLang="zh-CN" sz="1600" dirty="0"/>
          </a:p>
          <a:p>
            <a:pPr>
              <a:lnSpc>
                <a:spcPct val="150000"/>
              </a:lnSpc>
            </a:pPr>
            <a:r>
              <a:rPr lang="en-US" altLang="zh-CN" sz="1600" dirty="0"/>
              <a:t> 	    t=t-&gt;</a:t>
            </a:r>
            <a:r>
              <a:rPr lang="en-US" altLang="zh-CN" sz="1600" dirty="0" err="1"/>
              <a:t>lchild</a:t>
            </a:r>
            <a:r>
              <a:rPr lang="en-US" altLang="zh-CN" sz="1600" dirty="0"/>
              <a:t>;       //</a:t>
            </a:r>
            <a:r>
              <a:rPr lang="zh-CN" altLang="zh-CN" sz="1600" dirty="0"/>
              <a:t>若</a:t>
            </a:r>
            <a:r>
              <a:rPr lang="en-US" altLang="zh-CN" sz="1600" dirty="0"/>
              <a:t>k</a:t>
            </a:r>
            <a:r>
              <a:rPr lang="zh-CN" altLang="zh-CN" sz="1600" dirty="0"/>
              <a:t>的值比根节点</a:t>
            </a:r>
            <a:r>
              <a:rPr lang="en-US" altLang="zh-CN" sz="1600" dirty="0"/>
              <a:t>*t</a:t>
            </a:r>
            <a:r>
              <a:rPr lang="zh-CN" altLang="zh-CN" sz="1600" dirty="0"/>
              <a:t>的关键字值小，则查找</a:t>
            </a:r>
            <a:r>
              <a:rPr lang="en-US" altLang="zh-CN" sz="1600" dirty="0"/>
              <a:t>*t</a:t>
            </a:r>
            <a:r>
              <a:rPr lang="zh-CN" altLang="zh-CN" sz="1600" dirty="0"/>
              <a:t>的左子树 </a:t>
            </a:r>
          </a:p>
          <a:p>
            <a:pPr>
              <a:lnSpc>
                <a:spcPct val="150000"/>
              </a:lnSpc>
            </a:pPr>
            <a:r>
              <a:rPr lang="en-US" altLang="zh-CN" sz="1600" dirty="0"/>
              <a:t>	  else</a:t>
            </a:r>
            <a:endParaRPr lang="zh-CN" altLang="zh-CN" sz="1600" dirty="0"/>
          </a:p>
          <a:p>
            <a:pPr>
              <a:lnSpc>
                <a:spcPct val="150000"/>
              </a:lnSpc>
            </a:pPr>
            <a:r>
              <a:rPr lang="en-US" altLang="zh-CN" sz="1600" dirty="0"/>
              <a:t>	    t=t-&gt;</a:t>
            </a:r>
            <a:r>
              <a:rPr lang="en-US" altLang="zh-CN" sz="1600" dirty="0" err="1"/>
              <a:t>rchild</a:t>
            </a:r>
            <a:r>
              <a:rPr lang="en-US" altLang="zh-CN" sz="1600" dirty="0"/>
              <a:t>;       //</a:t>
            </a:r>
            <a:r>
              <a:rPr lang="zh-CN" altLang="zh-CN" sz="1600" dirty="0"/>
              <a:t>若</a:t>
            </a:r>
            <a:r>
              <a:rPr lang="en-US" altLang="zh-CN" sz="1600" dirty="0"/>
              <a:t>k</a:t>
            </a:r>
            <a:r>
              <a:rPr lang="zh-CN" altLang="zh-CN" sz="1600" dirty="0"/>
              <a:t>的值比根节点</a:t>
            </a:r>
            <a:r>
              <a:rPr lang="en-US" altLang="zh-CN" sz="1600" dirty="0"/>
              <a:t>*t</a:t>
            </a:r>
            <a:r>
              <a:rPr lang="zh-CN" altLang="zh-CN" sz="1600" dirty="0"/>
              <a:t>的关键字值大，则查找</a:t>
            </a:r>
            <a:r>
              <a:rPr lang="en-US" altLang="zh-CN" sz="1600" dirty="0"/>
              <a:t>*t</a:t>
            </a:r>
            <a:r>
              <a:rPr lang="zh-CN" altLang="zh-CN" sz="1600" dirty="0"/>
              <a:t>的右子树</a:t>
            </a:r>
          </a:p>
          <a:p>
            <a:pPr>
              <a:lnSpc>
                <a:spcPct val="150000"/>
              </a:lnSpc>
            </a:pPr>
            <a:r>
              <a:rPr lang="en-US" altLang="zh-CN" sz="1600" dirty="0"/>
              <a:t>	return NULL;                     //</a:t>
            </a:r>
            <a:r>
              <a:rPr lang="zh-CN" altLang="zh-CN" sz="1600" dirty="0"/>
              <a:t>查找</a:t>
            </a:r>
            <a:r>
              <a:rPr lang="zh-CN" altLang="zh-CN" sz="1600" dirty="0" smtClean="0"/>
              <a:t>失败</a:t>
            </a:r>
            <a:endParaRPr lang="en-US" altLang="zh-CN" sz="1600" dirty="0" smtClean="0"/>
          </a:p>
          <a:p>
            <a:pPr>
              <a:lnSpc>
                <a:spcPct val="150000"/>
              </a:lnSpc>
            </a:pPr>
            <a:r>
              <a:rPr lang="en-US" altLang="zh-CN" sz="1600" dirty="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spTree>
    <p:extLst>
      <p:ext uri="{BB962C8B-B14F-4D97-AF65-F5344CB8AC3E}">
        <p14:creationId xmlns:p14="http://schemas.microsoft.com/office/powerpoint/2010/main" val="2729887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1523494"/>
          </a:xfrm>
          <a:prstGeom prst="rect">
            <a:avLst/>
          </a:prstGeom>
          <a:noFill/>
        </p:spPr>
        <p:txBody>
          <a:bodyPr wrap="square" lIns="0" tIns="0" rIns="0" rtlCol="0">
            <a:spAutoFit/>
          </a:bodyPr>
          <a:lstStyle/>
          <a:p>
            <a:pPr indent="457200">
              <a:lnSpc>
                <a:spcPct val="150000"/>
              </a:lnSpc>
            </a:pPr>
            <a:r>
              <a:rPr lang="en-US" altLang="zh-CN" sz="1600" dirty="0" smtClean="0"/>
              <a:t>3.</a:t>
            </a:r>
            <a:r>
              <a:rPr lang="zh-CN" altLang="en-US" sz="1600" dirty="0" smtClean="0"/>
              <a:t>二叉排序树的插入与构造</a:t>
            </a:r>
            <a:endParaRPr lang="zh-CN" altLang="zh-CN" sz="1600" dirty="0"/>
          </a:p>
          <a:p>
            <a:pPr indent="457200">
              <a:lnSpc>
                <a:spcPct val="150000"/>
              </a:lnSpc>
            </a:pPr>
            <a:r>
              <a:rPr lang="zh-CN" altLang="zh-CN" sz="1600" dirty="0" smtClean="0"/>
              <a:t>在</a:t>
            </a:r>
            <a:r>
              <a:rPr lang="zh-CN" altLang="zh-CN" sz="1600" dirty="0"/>
              <a:t>二叉树中插入一个新结点且其关键字值为</a:t>
            </a:r>
            <a:r>
              <a:rPr lang="en-US" altLang="zh-CN" sz="1600" dirty="0"/>
              <a:t>k</a:t>
            </a:r>
            <a:r>
              <a:rPr lang="zh-CN" altLang="zh-CN" sz="1600" dirty="0"/>
              <a:t>，需要先在二叉排序树中查找是否存在关键字值为</a:t>
            </a:r>
            <a:r>
              <a:rPr lang="en-US" altLang="zh-CN" sz="1600" dirty="0"/>
              <a:t>k</a:t>
            </a:r>
            <a:r>
              <a:rPr lang="zh-CN" altLang="zh-CN" sz="1600" dirty="0"/>
              <a:t>的结点，若查找成功，则不用插入，否则新建并插入关键字值为</a:t>
            </a:r>
            <a:r>
              <a:rPr lang="en-US" altLang="zh-CN" sz="1600" dirty="0"/>
              <a:t>k</a:t>
            </a:r>
            <a:r>
              <a:rPr lang="zh-CN" altLang="zh-CN" sz="1600" dirty="0"/>
              <a:t>的结点。而且所有插入的新结点都是二叉排序树的叶子</a:t>
            </a:r>
            <a:r>
              <a:rPr lang="zh-CN" altLang="zh-CN" sz="1600" dirty="0" smtClean="0"/>
              <a:t>结点</a:t>
            </a:r>
            <a:r>
              <a:rPr lang="zh-CN" altLang="en-US" sz="1600" dirty="0" smtClean="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spTree>
    <p:extLst>
      <p:ext uri="{BB962C8B-B14F-4D97-AF65-F5344CB8AC3E}">
        <p14:creationId xmlns:p14="http://schemas.microsoft.com/office/powerpoint/2010/main" val="1329048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pic>
        <p:nvPicPr>
          <p:cNvPr id="6" name="图片 5"/>
          <p:cNvPicPr/>
          <p:nvPr/>
        </p:nvPicPr>
        <p:blipFill>
          <a:blip r:embed="rId5"/>
          <a:stretch>
            <a:fillRect/>
          </a:stretch>
        </p:blipFill>
        <p:spPr>
          <a:xfrm>
            <a:off x="2054501" y="2245360"/>
            <a:ext cx="4752975" cy="1814830"/>
          </a:xfrm>
          <a:prstGeom prst="rect">
            <a:avLst/>
          </a:prstGeom>
        </p:spPr>
      </p:pic>
      <p:sp>
        <p:nvSpPr>
          <p:cNvPr id="3" name="矩形 2"/>
          <p:cNvSpPr/>
          <p:nvPr/>
        </p:nvSpPr>
        <p:spPr>
          <a:xfrm>
            <a:off x="590157" y="1316196"/>
            <a:ext cx="8087117" cy="830997"/>
          </a:xfrm>
          <a:prstGeom prst="rect">
            <a:avLst/>
          </a:prstGeom>
        </p:spPr>
        <p:txBody>
          <a:bodyPr wrap="square">
            <a:spAutoFit/>
          </a:bodyPr>
          <a:lstStyle/>
          <a:p>
            <a:pPr indent="457200">
              <a:lnSpc>
                <a:spcPct val="150000"/>
              </a:lnSpc>
            </a:pPr>
            <a:r>
              <a:rPr lang="zh-CN" altLang="zh-CN" sz="1600" dirty="0"/>
              <a:t>如有关键字序列</a:t>
            </a:r>
            <a:r>
              <a:rPr lang="en-US" altLang="zh-CN" sz="1600" dirty="0"/>
              <a:t>{43,80,72,13,62,99,26,10,48,36}</a:t>
            </a:r>
            <a:r>
              <a:rPr lang="zh-CN" altLang="zh-CN" sz="1600" dirty="0"/>
              <a:t>，按照其输入顺序构造一个二叉排序树的过程如图</a:t>
            </a:r>
            <a:r>
              <a:rPr lang="en-US" altLang="zh-CN" sz="1600" dirty="0" smtClean="0"/>
              <a:t>8-4</a:t>
            </a:r>
            <a:r>
              <a:rPr lang="zh-CN" altLang="zh-CN" sz="1600" dirty="0" smtClean="0"/>
              <a:t>所</a:t>
            </a:r>
            <a:r>
              <a:rPr lang="zh-CN" altLang="zh-CN" sz="1600" dirty="0"/>
              <a:t>示。</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538" y="4060190"/>
            <a:ext cx="4914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057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pic>
        <p:nvPicPr>
          <p:cNvPr id="6" name="图片 5" descr="C:\Users\song\AppData\Roaming\Tencent\Users\511070620\QQ\WinTemp\RichOle\L)[C~PRW08]N8J1{P]HC{]K.png"/>
          <p:cNvPicPr/>
          <p:nvPr/>
        </p:nvPicPr>
        <p:blipFill>
          <a:blip r:embed="rId5">
            <a:extLst>
              <a:ext uri="{28A0092B-C50C-407E-A947-70E740481C1C}">
                <a14:useLocalDpi xmlns:a14="http://schemas.microsoft.com/office/drawing/2010/main" val="0"/>
              </a:ext>
            </a:extLst>
          </a:blip>
          <a:srcRect/>
          <a:stretch>
            <a:fillRect/>
          </a:stretch>
        </p:blipFill>
        <p:spPr bwMode="auto">
          <a:xfrm>
            <a:off x="1924050" y="1735771"/>
            <a:ext cx="5219700" cy="1862455"/>
          </a:xfrm>
          <a:prstGeom prst="rect">
            <a:avLst/>
          </a:prstGeom>
          <a:noFill/>
          <a:ln>
            <a:noFill/>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263" y="3743325"/>
            <a:ext cx="49434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057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 y="0"/>
            <a:ext cx="9152137" cy="5143500"/>
          </a:xfrm>
          <a:prstGeom prst="rect">
            <a:avLst/>
          </a:prstGeom>
        </p:spPr>
      </p:pic>
      <p:sp>
        <p:nvSpPr>
          <p:cNvPr id="12" name="矩形 11"/>
          <p:cNvSpPr/>
          <p:nvPr/>
        </p:nvSpPr>
        <p:spPr>
          <a:xfrm>
            <a:off x="904299" y="1416049"/>
            <a:ext cx="6782376" cy="2862322"/>
          </a:xfrm>
          <a:prstGeom prst="rect">
            <a:avLst/>
          </a:prstGeom>
        </p:spPr>
        <p:txBody>
          <a:bodyPr wrap="square">
            <a:spAutoFit/>
          </a:bodyPr>
          <a:lstStyle/>
          <a:p>
            <a:pPr marL="285750" lvl="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掌握查找的概念；</a:t>
            </a:r>
          </a:p>
          <a:p>
            <a:pPr marL="285750" lvl="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掌握静态查找表的查找方法；</a:t>
            </a:r>
          </a:p>
          <a:p>
            <a:pPr marL="285750" lvl="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掌握动态查找表的查找方法；</a:t>
            </a:r>
          </a:p>
          <a:p>
            <a:pPr marL="285750" lvl="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掌握动态查找表——哈希表的</a:t>
            </a:r>
            <a:r>
              <a:rPr lang="zh-CN" altLang="zh-CN" sz="2000" dirty="0" smtClean="0">
                <a:solidFill>
                  <a:schemeClr val="tx1">
                    <a:lumMod val="50000"/>
                    <a:lumOff val="50000"/>
                  </a:schemeClr>
                </a:solidFill>
                <a:latin typeface="+mj-ea"/>
                <a:ea typeface="+mj-ea"/>
              </a:rPr>
              <a:t>构造</a:t>
            </a:r>
            <a:r>
              <a:rPr lang="zh-CN" altLang="en-US" sz="2000" dirty="0" smtClean="0">
                <a:solidFill>
                  <a:schemeClr val="tx1">
                    <a:lumMod val="50000"/>
                    <a:lumOff val="50000"/>
                  </a:schemeClr>
                </a:solidFill>
                <a:latin typeface="+mj-ea"/>
                <a:ea typeface="+mj-ea"/>
              </a:rPr>
              <a:t>方法。</a:t>
            </a:r>
            <a:endParaRPr lang="zh-CN" altLang="zh-CN" sz="2000" dirty="0"/>
          </a:p>
          <a:p>
            <a:pPr marL="285750" indent="-285750">
              <a:lnSpc>
                <a:spcPct val="150000"/>
              </a:lnSpc>
              <a:buFont typeface="Arial" pitchFamily="34" charset="0"/>
              <a:buChar char="•"/>
            </a:pPr>
            <a:endParaRPr lang="zh-CN" altLang="en-US" sz="2000" dirty="0">
              <a:solidFill>
                <a:schemeClr val="tx1">
                  <a:lumMod val="50000"/>
                  <a:lumOff val="50000"/>
                </a:schemeClr>
              </a:solidFill>
              <a:latin typeface="+mj-ea"/>
              <a:ea typeface="+mj-ea"/>
            </a:endParaRPr>
          </a:p>
          <a:p>
            <a:pPr>
              <a:lnSpc>
                <a:spcPct val="150000"/>
              </a:lnSpc>
            </a:pPr>
            <a:endParaRPr lang="zh-CN" altLang="en-US" sz="2000" dirty="0">
              <a:solidFill>
                <a:schemeClr val="tx1">
                  <a:lumMod val="50000"/>
                  <a:lumOff val="50000"/>
                </a:schemeClr>
              </a:solidFill>
              <a:latin typeface="+mj-ea"/>
              <a:ea typeface="+mj-ea"/>
            </a:endParaRPr>
          </a:p>
        </p:txBody>
      </p:sp>
      <p:sp>
        <p:nvSpPr>
          <p:cNvPr id="20"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4118" y="542189"/>
            <a:ext cx="102592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mj-ea"/>
                <a:ea typeface="+mj-ea"/>
                <a:cs typeface="+mn-ea"/>
                <a:sym typeface="+mn-lt"/>
              </a:rPr>
              <a:t>学习目标</a:t>
            </a:r>
            <a:endParaRPr lang="zh-CN" altLang="en-US" sz="2000" b="1" dirty="0">
              <a:solidFill>
                <a:srgbClr val="2B3649"/>
              </a:solidFill>
              <a:latin typeface="+mj-ea"/>
              <a:ea typeface="+mj-ea"/>
              <a:cs typeface="+mn-ea"/>
              <a:sym typeface="+mn-lt"/>
            </a:endParaRPr>
          </a:p>
        </p:txBody>
      </p:sp>
      <p:sp>
        <p:nvSpPr>
          <p:cNvPr id="17" name="TextBox 15"/>
          <p:cNvSpPr txBox="1"/>
          <p:nvPr/>
        </p:nvSpPr>
        <p:spPr>
          <a:xfrm>
            <a:off x="8483113" y="4764911"/>
            <a:ext cx="671347" cy="307777"/>
          </a:xfrm>
          <a:prstGeom prst="rect">
            <a:avLst/>
          </a:prstGeom>
          <a:noFill/>
        </p:spPr>
        <p:txBody>
          <a:bodyPr wrap="square" rtlCol="0">
            <a:spAutoFit/>
          </a:bodyPr>
          <a:lstStyle/>
          <a:p>
            <a:pPr algn="ctr"/>
            <a:r>
              <a:rPr lang="en-US" altLang="zh-CN" sz="1400" b="0" dirty="0" smtClean="0">
                <a:solidFill>
                  <a:schemeClr val="bg1"/>
                </a:solidFill>
                <a:latin typeface="微软雅黑 Light" panose="020B0502040204020203" pitchFamily="34" charset="-122"/>
                <a:ea typeface="微软雅黑 Light" panose="020B0502040204020203" pitchFamily="34" charset="-122"/>
              </a:rPr>
              <a:t>4</a:t>
            </a:r>
            <a:r>
              <a:rPr lang="zh-CN" altLang="en-US" sz="1400" b="0" dirty="0" smtClean="0">
                <a:solidFill>
                  <a:schemeClr val="bg1"/>
                </a:solidFill>
                <a:latin typeface="微软雅黑 Light" panose="020B0502040204020203" pitchFamily="34" charset="-122"/>
                <a:ea typeface="微软雅黑 Light" panose="020B0502040204020203" pitchFamily="34" charset="-122"/>
              </a:rPr>
              <a:t> </a:t>
            </a:r>
            <a:endParaRPr lang="zh-CN" altLang="en-US" sz="1400" b="0" dirty="0">
              <a:solidFill>
                <a:schemeClr val="bg1"/>
              </a:solidFill>
              <a:latin typeface="微软雅黑 Light" panose="020B0502040204020203" pitchFamily="34" charset="-122"/>
              <a:ea typeface="微软雅黑 Light" panose="020B0502040204020203" pitchFamily="34" charset="-122"/>
            </a:endParaRPr>
          </a:p>
        </p:txBody>
      </p:sp>
      <p:grpSp>
        <p:nvGrpSpPr>
          <p:cNvPr id="11" name="组合 10"/>
          <p:cNvGrpSpPr/>
          <p:nvPr/>
        </p:nvGrpSpPr>
        <p:grpSpPr>
          <a:xfrm>
            <a:off x="809625" y="1162051"/>
            <a:ext cx="7617089" cy="3114674"/>
            <a:chOff x="3820559" y="2272420"/>
            <a:chExt cx="4606155" cy="1865014"/>
          </a:xfrm>
        </p:grpSpPr>
        <p:sp>
          <p:nvSpPr>
            <p:cNvPr id="13" name="矩形 12"/>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pic>
        <p:nvPicPr>
          <p:cNvPr id="6" name="图片 5" descr="C:\Users\song\AppData\Roaming\Tencent\Users\511070620\QQ\WinTemp\RichOle\STUBV`5UUL8J}Z~$SVD}$WM.png"/>
          <p:cNvPicPr/>
          <p:nvPr/>
        </p:nvPicPr>
        <p:blipFill>
          <a:blip r:embed="rId5">
            <a:extLst>
              <a:ext uri="{28A0092B-C50C-407E-A947-70E740481C1C}">
                <a14:useLocalDpi xmlns:a14="http://schemas.microsoft.com/office/drawing/2010/main" val="0"/>
              </a:ext>
            </a:extLst>
          </a:blip>
          <a:srcRect/>
          <a:stretch>
            <a:fillRect/>
          </a:stretch>
        </p:blipFill>
        <p:spPr bwMode="auto">
          <a:xfrm>
            <a:off x="2271712" y="1290320"/>
            <a:ext cx="4600575" cy="2562860"/>
          </a:xfrm>
          <a:prstGeom prst="rect">
            <a:avLst/>
          </a:prstGeom>
          <a:noFill/>
          <a:ln>
            <a:noFill/>
          </a:ln>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061" y="3952875"/>
            <a:ext cx="35718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057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1154162"/>
          </a:xfrm>
          <a:prstGeom prst="rect">
            <a:avLst/>
          </a:prstGeom>
          <a:noFill/>
        </p:spPr>
        <p:txBody>
          <a:bodyPr wrap="square" lIns="0" tIns="0" rIns="0" rtlCol="0">
            <a:spAutoFit/>
          </a:bodyPr>
          <a:lstStyle/>
          <a:p>
            <a:pPr indent="457200">
              <a:lnSpc>
                <a:spcPct val="150000"/>
              </a:lnSpc>
            </a:pPr>
            <a:r>
              <a:rPr lang="zh-CN" altLang="zh-CN" sz="1600" dirty="0"/>
              <a:t>每个新结点都是二叉排序树的叶结点，因此关键字的序列不同，构造的二叉排序树形态也不同。例如，如果关键字有序排列为：</a:t>
            </a:r>
            <a:r>
              <a:rPr lang="en-US" altLang="zh-CN" sz="1600" dirty="0" smtClean="0"/>
              <a:t>10,13,26</a:t>
            </a:r>
            <a:r>
              <a:rPr lang="zh-CN" altLang="zh-CN" sz="1600" dirty="0" smtClean="0"/>
              <a:t>，</a:t>
            </a:r>
            <a:r>
              <a:rPr lang="en-US" altLang="zh-CN" sz="1600" dirty="0" smtClean="0"/>
              <a:t>36,43,48,62,72,80</a:t>
            </a:r>
            <a:r>
              <a:rPr lang="zh-CN" altLang="zh-CN" sz="1600" dirty="0" smtClean="0"/>
              <a:t>，</a:t>
            </a:r>
            <a:r>
              <a:rPr lang="en-US" altLang="zh-CN" sz="1600" dirty="0" smtClean="0"/>
              <a:t>99</a:t>
            </a:r>
            <a:r>
              <a:rPr lang="zh-CN" altLang="zh-CN" sz="1600" dirty="0"/>
              <a:t>，则构造的二叉排序树为单支二叉排序树，如图</a:t>
            </a:r>
            <a:r>
              <a:rPr lang="en-US" altLang="zh-CN" sz="1600" dirty="0" smtClean="0"/>
              <a:t>8-5</a:t>
            </a:r>
            <a:r>
              <a:rPr lang="zh-CN" altLang="zh-CN" sz="1600" dirty="0" smtClean="0"/>
              <a:t>所</a:t>
            </a:r>
            <a:r>
              <a:rPr lang="zh-CN" altLang="zh-CN" sz="1600" dirty="0"/>
              <a:t>示。</a:t>
            </a: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spTree>
    <p:extLst>
      <p:ext uri="{BB962C8B-B14F-4D97-AF65-F5344CB8AC3E}">
        <p14:creationId xmlns:p14="http://schemas.microsoft.com/office/powerpoint/2010/main" val="1177157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pic>
        <p:nvPicPr>
          <p:cNvPr id="6" name="图片 5" descr="C:\Users\song\AppData\Roaming\Tencent\Users\511070620\QQ\WinTemp\RichOle\859%`WV@X)GKM~%7[~GOLY7.png"/>
          <p:cNvPicPr/>
          <p:nvPr/>
        </p:nvPicPr>
        <p:blipFill>
          <a:blip r:embed="rId5">
            <a:extLst>
              <a:ext uri="{28A0092B-C50C-407E-A947-70E740481C1C}">
                <a14:useLocalDpi xmlns:a14="http://schemas.microsoft.com/office/drawing/2010/main" val="0"/>
              </a:ext>
            </a:extLst>
          </a:blip>
          <a:srcRect/>
          <a:stretch>
            <a:fillRect/>
          </a:stretch>
        </p:blipFill>
        <p:spPr bwMode="auto">
          <a:xfrm>
            <a:off x="2744916" y="1365332"/>
            <a:ext cx="3484433" cy="2867026"/>
          </a:xfrm>
          <a:prstGeom prst="rect">
            <a:avLst/>
          </a:prstGeom>
          <a:noFill/>
          <a:ln>
            <a:noFill/>
          </a:ln>
        </p:spPr>
      </p:pic>
      <p:sp>
        <p:nvSpPr>
          <p:cNvPr id="2" name="矩形 1"/>
          <p:cNvSpPr/>
          <p:nvPr/>
        </p:nvSpPr>
        <p:spPr>
          <a:xfrm>
            <a:off x="3518845" y="4232358"/>
            <a:ext cx="1723549" cy="276999"/>
          </a:xfrm>
          <a:prstGeom prst="rect">
            <a:avLst/>
          </a:prstGeom>
        </p:spPr>
        <p:txBody>
          <a:bodyPr wrap="none">
            <a:spAutoFit/>
          </a:bodyPr>
          <a:lstStyle/>
          <a:p>
            <a:r>
              <a:rPr lang="zh-CN" altLang="zh-CN" sz="1200" dirty="0">
                <a:latin typeface="宋体" pitchFamily="2" charset="-122"/>
                <a:ea typeface="宋体" pitchFamily="2" charset="-122"/>
              </a:rPr>
              <a:t>图</a:t>
            </a:r>
            <a:r>
              <a:rPr lang="en-US" altLang="zh-CN" sz="1200" dirty="0">
                <a:latin typeface="宋体" pitchFamily="2" charset="-122"/>
                <a:ea typeface="宋体" pitchFamily="2" charset="-122"/>
              </a:rPr>
              <a:t>8-5 </a:t>
            </a:r>
            <a:r>
              <a:rPr lang="zh-CN" altLang="zh-CN" sz="1200" dirty="0">
                <a:latin typeface="宋体" pitchFamily="2" charset="-122"/>
                <a:ea typeface="宋体" pitchFamily="2" charset="-122"/>
              </a:rPr>
              <a:t>单支二叉排序树</a:t>
            </a:r>
          </a:p>
        </p:txBody>
      </p:sp>
    </p:spTree>
    <p:extLst>
      <p:ext uri="{BB962C8B-B14F-4D97-AF65-F5344CB8AC3E}">
        <p14:creationId xmlns:p14="http://schemas.microsoft.com/office/powerpoint/2010/main" val="4149628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2262158"/>
          </a:xfrm>
          <a:prstGeom prst="rect">
            <a:avLst/>
          </a:prstGeom>
          <a:noFill/>
        </p:spPr>
        <p:txBody>
          <a:bodyPr wrap="square" lIns="0" tIns="0" rIns="0" rtlCol="0">
            <a:spAutoFit/>
          </a:bodyPr>
          <a:lstStyle/>
          <a:p>
            <a:pPr indent="457200">
              <a:lnSpc>
                <a:spcPct val="150000"/>
              </a:lnSpc>
            </a:pPr>
            <a:r>
              <a:rPr lang="en-US" altLang="zh-CN" sz="1600" dirty="0" smtClean="0"/>
              <a:t>4.</a:t>
            </a:r>
            <a:r>
              <a:rPr lang="zh-CN" altLang="en-US" sz="1600" dirty="0" smtClean="0"/>
              <a:t>二叉排序树的删除</a:t>
            </a:r>
            <a:endParaRPr lang="en-US" altLang="zh-CN" sz="1600" dirty="0" smtClean="0"/>
          </a:p>
          <a:p>
            <a:pPr indent="457200">
              <a:lnSpc>
                <a:spcPct val="150000"/>
              </a:lnSpc>
            </a:pPr>
            <a:r>
              <a:rPr lang="zh-CN" altLang="zh-CN" sz="1600" dirty="0"/>
              <a:t>在二叉排序</a:t>
            </a:r>
            <a:r>
              <a:rPr lang="zh-CN" altLang="zh-CN" sz="1600" dirty="0" smtClean="0"/>
              <a:t>树中删除</a:t>
            </a:r>
            <a:r>
              <a:rPr lang="zh-CN" altLang="en-US" sz="1600" dirty="0" smtClean="0"/>
              <a:t>一个结点时</a:t>
            </a:r>
            <a:r>
              <a:rPr lang="zh-CN" altLang="zh-CN" sz="1600" dirty="0" smtClean="0"/>
              <a:t>，不能</a:t>
            </a:r>
            <a:r>
              <a:rPr lang="zh-CN" altLang="en-US" sz="1600" dirty="0" smtClean="0"/>
              <a:t>简单地</a:t>
            </a:r>
            <a:r>
              <a:rPr lang="zh-CN" altLang="zh-CN" sz="1600" dirty="0" smtClean="0"/>
              <a:t>将以</a:t>
            </a:r>
            <a:r>
              <a:rPr lang="zh-CN" altLang="en-US" sz="1600" dirty="0" smtClean="0"/>
              <a:t>该</a:t>
            </a:r>
            <a:r>
              <a:rPr lang="zh-CN" altLang="zh-CN" sz="1600" dirty="0" smtClean="0"/>
              <a:t>结点</a:t>
            </a:r>
            <a:r>
              <a:rPr lang="zh-CN" altLang="zh-CN" sz="1600" dirty="0"/>
              <a:t>为根的子树全部删除，而必须保持二叉排序树的</a:t>
            </a:r>
            <a:r>
              <a:rPr lang="zh-CN" altLang="zh-CN" sz="1600" dirty="0" smtClean="0"/>
              <a:t>特性。保持</a:t>
            </a:r>
            <a:r>
              <a:rPr lang="zh-CN" altLang="zh-CN" sz="1600" dirty="0"/>
              <a:t>二叉排序树的特性是指，删除该结点后，如果对该二叉排序树中序遍历可得到有序的结点序列</a:t>
            </a:r>
            <a:r>
              <a:rPr lang="zh-CN" altLang="zh-CN" sz="1600" dirty="0" smtClean="0"/>
              <a:t>。</a:t>
            </a:r>
            <a:endParaRPr lang="en-US" altLang="zh-CN" sz="1600" dirty="0" smtClean="0"/>
          </a:p>
          <a:p>
            <a:pPr indent="457200">
              <a:lnSpc>
                <a:spcPct val="150000"/>
              </a:lnSpc>
            </a:pPr>
            <a:r>
              <a:rPr lang="zh-CN" altLang="zh-CN" sz="1600" dirty="0"/>
              <a:t>若待删除结点为叶结点，则可直接删除，否则删除过程如图</a:t>
            </a:r>
            <a:r>
              <a:rPr lang="en-US" altLang="zh-CN" sz="1600" dirty="0" smtClean="0"/>
              <a:t>8-6</a:t>
            </a:r>
            <a:r>
              <a:rPr lang="zh-CN" altLang="zh-CN" sz="1600" dirty="0" smtClean="0"/>
              <a:t>所</a:t>
            </a:r>
            <a:r>
              <a:rPr lang="zh-CN" altLang="zh-CN" sz="1600" dirty="0"/>
              <a:t>示</a:t>
            </a:r>
          </a:p>
          <a:p>
            <a:pPr indent="457200">
              <a:lnSpc>
                <a:spcPct val="150000"/>
              </a:lnSpc>
            </a:pP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spTree>
    <p:extLst>
      <p:ext uri="{BB962C8B-B14F-4D97-AF65-F5344CB8AC3E}">
        <p14:creationId xmlns:p14="http://schemas.microsoft.com/office/powerpoint/2010/main" val="550704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pic>
        <p:nvPicPr>
          <p:cNvPr id="6" name="图片 5" descr="C:\Users\song\AppData\Roaming\Tencent\Users\511070620\QQ\WinTemp\RichOle\0LA$AT{(P]~H877{_}$V_QJ.png"/>
          <p:cNvPicPr/>
          <p:nvPr/>
        </p:nvPicPr>
        <p:blipFill>
          <a:blip r:embed="rId5">
            <a:extLst>
              <a:ext uri="{28A0092B-C50C-407E-A947-70E740481C1C}">
                <a14:useLocalDpi xmlns:a14="http://schemas.microsoft.com/office/drawing/2010/main" val="0"/>
              </a:ext>
            </a:extLst>
          </a:blip>
          <a:srcRect/>
          <a:stretch>
            <a:fillRect/>
          </a:stretch>
        </p:blipFill>
        <p:spPr bwMode="auto">
          <a:xfrm>
            <a:off x="2140226" y="1615756"/>
            <a:ext cx="4899660" cy="2502535"/>
          </a:xfrm>
          <a:prstGeom prst="rect">
            <a:avLst/>
          </a:prstGeom>
          <a:noFill/>
          <a:ln>
            <a:noFill/>
          </a:ln>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1368" y="4156391"/>
            <a:ext cx="1857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704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pic>
        <p:nvPicPr>
          <p:cNvPr id="7" name="图片 6" descr="C:\Users\song\AppData\Roaming\Tencent\Users\511070620\QQ\WinTemp\RichOle\ARAD6RYLUCKHR[A0LLZEY6U.png"/>
          <p:cNvPicPr/>
          <p:nvPr/>
        </p:nvPicPr>
        <p:blipFill>
          <a:blip r:embed="rId5">
            <a:extLst>
              <a:ext uri="{28A0092B-C50C-407E-A947-70E740481C1C}">
                <a14:useLocalDpi xmlns:a14="http://schemas.microsoft.com/office/drawing/2010/main" val="0"/>
              </a:ext>
            </a:extLst>
          </a:blip>
          <a:srcRect/>
          <a:stretch>
            <a:fillRect/>
          </a:stretch>
        </p:blipFill>
        <p:spPr bwMode="auto">
          <a:xfrm>
            <a:off x="2354262" y="1423988"/>
            <a:ext cx="4435475" cy="2505075"/>
          </a:xfrm>
          <a:prstGeom prst="rect">
            <a:avLst/>
          </a:prstGeom>
          <a:noFill/>
          <a:ln>
            <a:noFill/>
          </a:ln>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0" y="4048125"/>
            <a:ext cx="18669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827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8.3.1</a:t>
            </a:r>
            <a:r>
              <a:rPr lang="zh-CN" altLang="en-US" sz="2000" dirty="0" smtClean="0">
                <a:latin typeface="+mj-ea"/>
                <a:ea typeface="+mj-ea"/>
              </a:rPr>
              <a:t>二叉排序树</a:t>
            </a:r>
            <a:endParaRPr lang="zh-CN" altLang="zh-CN" sz="2000" dirty="0">
              <a:latin typeface="+mj-ea"/>
              <a:ea typeface="+mj-ea"/>
            </a:endParaRPr>
          </a:p>
        </p:txBody>
      </p:sp>
      <p:pic>
        <p:nvPicPr>
          <p:cNvPr id="7" name="图片 6" descr="C:\Users\song\AppData\Roaming\Tencent\Users\511070620\QQ\WinTemp\RichOle\VO}PZ0KMMXD){515AQ(U9C6.png"/>
          <p:cNvPicPr/>
          <p:nvPr/>
        </p:nvPicPr>
        <p:blipFill>
          <a:blip r:embed="rId5">
            <a:extLst>
              <a:ext uri="{28A0092B-C50C-407E-A947-70E740481C1C}">
                <a14:useLocalDpi xmlns:a14="http://schemas.microsoft.com/office/drawing/2010/main" val="0"/>
              </a:ext>
            </a:extLst>
          </a:blip>
          <a:srcRect/>
          <a:stretch>
            <a:fillRect/>
          </a:stretch>
        </p:blipFill>
        <p:spPr bwMode="auto">
          <a:xfrm>
            <a:off x="2079762" y="1443037"/>
            <a:ext cx="4787763" cy="2747009"/>
          </a:xfrm>
          <a:prstGeom prst="rect">
            <a:avLst/>
          </a:prstGeom>
          <a:noFill/>
          <a:ln>
            <a:noFill/>
          </a:ln>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0812" y="4190047"/>
            <a:ext cx="37814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827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3000821"/>
          </a:xfrm>
          <a:prstGeom prst="rect">
            <a:avLst/>
          </a:prstGeom>
          <a:noFill/>
        </p:spPr>
        <p:txBody>
          <a:bodyPr wrap="square" lIns="0" tIns="0" rIns="0" rtlCol="0">
            <a:spAutoFit/>
          </a:bodyPr>
          <a:lstStyle/>
          <a:p>
            <a:pPr indent="457200">
              <a:lnSpc>
                <a:spcPct val="150000"/>
              </a:lnSpc>
            </a:pPr>
            <a:r>
              <a:rPr lang="en-US" altLang="zh-CN" sz="1600" dirty="0"/>
              <a:t>1</a:t>
            </a:r>
            <a:r>
              <a:rPr lang="en-US" altLang="zh-CN" sz="1600" dirty="0" smtClean="0"/>
              <a:t>.</a:t>
            </a:r>
            <a:r>
              <a:rPr lang="zh-CN" altLang="en-US" sz="1600" dirty="0" smtClean="0"/>
              <a:t>平衡二叉树的</a:t>
            </a:r>
            <a:r>
              <a:rPr lang="zh-CN" altLang="en-US" sz="1600" dirty="0"/>
              <a:t>定义</a:t>
            </a:r>
            <a:endParaRPr lang="en-US" altLang="zh-CN" sz="1600" dirty="0" smtClean="0"/>
          </a:p>
          <a:p>
            <a:pPr indent="457200">
              <a:lnSpc>
                <a:spcPct val="150000"/>
              </a:lnSpc>
            </a:pPr>
            <a:r>
              <a:rPr lang="zh-CN" altLang="zh-CN" sz="1600" dirty="0"/>
              <a:t>平衡二叉树有叫做</a:t>
            </a:r>
            <a:r>
              <a:rPr lang="en-US" altLang="zh-CN" sz="1600" dirty="0"/>
              <a:t>ZVL</a:t>
            </a:r>
            <a:r>
              <a:rPr lang="zh-CN" altLang="zh-CN" sz="1600" dirty="0"/>
              <a:t>树，它可以是一棵空树，若不为空，则应具备以下性质：</a:t>
            </a:r>
          </a:p>
          <a:p>
            <a:pPr lvl="0" indent="457200">
              <a:lnSpc>
                <a:spcPct val="150000"/>
              </a:lnSpc>
            </a:pPr>
            <a:r>
              <a:rPr lang="zh-CN" altLang="en-US" sz="1600" dirty="0" smtClean="0"/>
              <a:t>（</a:t>
            </a:r>
            <a:r>
              <a:rPr lang="en-US" altLang="zh-CN" sz="1600" dirty="0" smtClean="0"/>
              <a:t>1</a:t>
            </a:r>
            <a:r>
              <a:rPr lang="zh-CN" altLang="en-US" sz="1600" dirty="0" smtClean="0"/>
              <a:t>）</a:t>
            </a:r>
            <a:r>
              <a:rPr lang="zh-CN" altLang="zh-CN" sz="1600" dirty="0" smtClean="0"/>
              <a:t>左子树</a:t>
            </a:r>
            <a:r>
              <a:rPr lang="zh-CN" altLang="zh-CN" sz="1600" dirty="0"/>
              <a:t>和右子树都是平衡二叉树</a:t>
            </a:r>
          </a:p>
          <a:p>
            <a:pPr lvl="0" indent="457200">
              <a:lnSpc>
                <a:spcPct val="150000"/>
              </a:lnSpc>
            </a:pPr>
            <a:r>
              <a:rPr lang="zh-CN" altLang="en-US" sz="1600" dirty="0" smtClean="0"/>
              <a:t>（</a:t>
            </a:r>
            <a:r>
              <a:rPr lang="en-US" altLang="zh-CN" sz="1600" dirty="0" smtClean="0"/>
              <a:t>2</a:t>
            </a:r>
            <a:r>
              <a:rPr lang="zh-CN" altLang="en-US" sz="1600" dirty="0" smtClean="0"/>
              <a:t>）</a:t>
            </a:r>
            <a:r>
              <a:rPr lang="zh-CN" altLang="zh-CN" sz="1600" dirty="0" smtClean="0"/>
              <a:t>左子树</a:t>
            </a:r>
            <a:r>
              <a:rPr lang="zh-CN" altLang="zh-CN" sz="1600" dirty="0"/>
              <a:t>与右子树高度差的绝对值不大于</a:t>
            </a:r>
            <a:r>
              <a:rPr lang="en-US" altLang="zh-CN" sz="1600" dirty="0"/>
              <a:t>1</a:t>
            </a:r>
            <a:endParaRPr lang="zh-CN" altLang="zh-CN" sz="1600" dirty="0"/>
          </a:p>
          <a:p>
            <a:pPr indent="457200">
              <a:lnSpc>
                <a:spcPct val="150000"/>
              </a:lnSpc>
            </a:pPr>
            <a:r>
              <a:rPr lang="zh-CN" altLang="zh-CN" sz="1600" dirty="0"/>
              <a:t>平衡</a:t>
            </a:r>
            <a:r>
              <a:rPr lang="zh-CN" altLang="zh-CN" sz="1600" dirty="0" smtClean="0"/>
              <a:t>因子</a:t>
            </a:r>
            <a:r>
              <a:rPr lang="zh-CN" altLang="en-US" sz="1600" dirty="0" smtClean="0"/>
              <a:t>：</a:t>
            </a:r>
            <a:r>
              <a:rPr lang="zh-CN" altLang="zh-CN" sz="1600" dirty="0" smtClean="0"/>
              <a:t>某</a:t>
            </a:r>
            <a:r>
              <a:rPr lang="zh-CN" altLang="zh-CN" sz="1600" dirty="0"/>
              <a:t>结点的左右子树的高度差叫做该结点的平衡</a:t>
            </a:r>
            <a:r>
              <a:rPr lang="zh-CN" altLang="zh-CN" sz="1600" dirty="0" smtClean="0"/>
              <a:t>因子</a:t>
            </a:r>
            <a:r>
              <a:rPr lang="zh-CN" altLang="en-US" sz="1600" dirty="0" smtClean="0"/>
              <a:t>。</a:t>
            </a:r>
            <a:endParaRPr lang="en-US" altLang="zh-CN" sz="1600" dirty="0" smtClean="0"/>
          </a:p>
          <a:p>
            <a:pPr indent="457200">
              <a:lnSpc>
                <a:spcPct val="150000"/>
              </a:lnSpc>
            </a:pPr>
            <a:r>
              <a:rPr lang="zh-CN" altLang="zh-CN" sz="1600" dirty="0"/>
              <a:t>平衡二叉树中所有结点平衡因子的绝对值不能大于</a:t>
            </a:r>
            <a:r>
              <a:rPr lang="en-US" altLang="zh-CN" sz="1600" dirty="0"/>
              <a:t>1</a:t>
            </a:r>
            <a:r>
              <a:rPr lang="zh-CN" altLang="zh-CN" sz="1600" dirty="0"/>
              <a:t>，即只能是</a:t>
            </a:r>
            <a:r>
              <a:rPr lang="en-US" altLang="zh-CN" sz="1600" dirty="0"/>
              <a:t>-1</a:t>
            </a:r>
            <a:r>
              <a:rPr lang="zh-CN" altLang="zh-CN" sz="1600" dirty="0"/>
              <a:t>、</a:t>
            </a:r>
            <a:r>
              <a:rPr lang="en-US" altLang="zh-CN" sz="1600" dirty="0"/>
              <a:t>1</a:t>
            </a:r>
            <a:r>
              <a:rPr lang="zh-CN" altLang="zh-CN" sz="1600" dirty="0"/>
              <a:t>或</a:t>
            </a:r>
            <a:r>
              <a:rPr lang="en-US" altLang="zh-CN" sz="1600" dirty="0" smtClean="0"/>
              <a:t>0</a:t>
            </a:r>
            <a:r>
              <a:rPr lang="zh-CN" altLang="en-US" sz="1600" dirty="0" smtClean="0"/>
              <a:t>。</a:t>
            </a:r>
            <a:r>
              <a:rPr lang="zh-CN" altLang="zh-CN" sz="1600" dirty="0"/>
              <a:t>否则，该二叉树就不是平衡二叉树。如图</a:t>
            </a:r>
            <a:r>
              <a:rPr lang="en-US" altLang="zh-CN" sz="1600" dirty="0" smtClean="0"/>
              <a:t>8-7</a:t>
            </a:r>
            <a:r>
              <a:rPr lang="zh-CN" altLang="zh-CN" sz="1600" dirty="0" smtClean="0"/>
              <a:t>所</a:t>
            </a:r>
            <a:r>
              <a:rPr lang="zh-CN" altLang="zh-CN" sz="1600" dirty="0"/>
              <a:t>示</a:t>
            </a:r>
          </a:p>
          <a:p>
            <a:pPr indent="457200">
              <a:lnSpc>
                <a:spcPct val="150000"/>
              </a:lnSpc>
            </a:pP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8.3.2</a:t>
            </a:r>
            <a:r>
              <a:rPr lang="zh-CN" altLang="en-US" sz="2000" dirty="0" smtClean="0">
                <a:latin typeface="+mj-ea"/>
                <a:ea typeface="+mj-ea"/>
              </a:rPr>
              <a:t>平衡二叉树</a:t>
            </a:r>
            <a:endParaRPr lang="zh-CN" altLang="zh-CN" sz="2000" dirty="0">
              <a:latin typeface="+mj-ea"/>
              <a:ea typeface="+mj-ea"/>
            </a:endParaRPr>
          </a:p>
        </p:txBody>
      </p:sp>
    </p:spTree>
    <p:extLst>
      <p:ext uri="{BB962C8B-B14F-4D97-AF65-F5344CB8AC3E}">
        <p14:creationId xmlns:p14="http://schemas.microsoft.com/office/powerpoint/2010/main" val="2504854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8.3.2</a:t>
            </a:r>
            <a:r>
              <a:rPr lang="zh-CN" altLang="en-US" sz="2000" dirty="0" smtClean="0">
                <a:latin typeface="+mj-ea"/>
                <a:ea typeface="+mj-ea"/>
              </a:rPr>
              <a:t>平衡二叉树</a:t>
            </a:r>
            <a:endParaRPr lang="zh-CN" altLang="zh-CN" sz="2000" dirty="0">
              <a:latin typeface="+mj-ea"/>
              <a:ea typeface="+mj-ea"/>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7" y="1565357"/>
            <a:ext cx="45815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11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2262158"/>
          </a:xfrm>
          <a:prstGeom prst="rect">
            <a:avLst/>
          </a:prstGeom>
          <a:noFill/>
        </p:spPr>
        <p:txBody>
          <a:bodyPr wrap="square" lIns="0" tIns="0" rIns="0" rtlCol="0">
            <a:spAutoFit/>
          </a:bodyPr>
          <a:lstStyle/>
          <a:p>
            <a:pPr indent="457200">
              <a:lnSpc>
                <a:spcPct val="150000"/>
              </a:lnSpc>
            </a:pPr>
            <a:r>
              <a:rPr lang="en-US" altLang="zh-CN" sz="1600" dirty="0" smtClean="0"/>
              <a:t>2.</a:t>
            </a:r>
            <a:r>
              <a:rPr lang="zh-CN" altLang="en-US" sz="1600" dirty="0" smtClean="0"/>
              <a:t>平衡二叉树的调整方法</a:t>
            </a:r>
            <a:endParaRPr lang="en-US" altLang="zh-CN" sz="1600" dirty="0" smtClean="0"/>
          </a:p>
          <a:p>
            <a:pPr indent="457200">
              <a:lnSpc>
                <a:spcPct val="150000"/>
              </a:lnSpc>
            </a:pPr>
            <a:r>
              <a:rPr lang="zh-CN" altLang="zh-CN" sz="1600" dirty="0"/>
              <a:t>总体思想是：当给一棵平衡二叉树插入一个新结点时，就要检查其是否保持了二叉树的平衡。若失去了平衡，则找出距插结点点最近的且根结点平衡因子的绝对值大于</a:t>
            </a:r>
            <a:r>
              <a:rPr lang="en-US" altLang="zh-CN" sz="1600" dirty="0"/>
              <a:t>1</a:t>
            </a:r>
            <a:r>
              <a:rPr lang="zh-CN" altLang="zh-CN" sz="1600" dirty="0"/>
              <a:t>的最小子树，在保证二叉排序树有序的前提下，调整其结点之间的关系，得到新的平衡二叉树</a:t>
            </a:r>
            <a:r>
              <a:rPr lang="zh-CN" altLang="zh-CN" sz="1600" dirty="0" smtClean="0"/>
              <a:t>。</a:t>
            </a:r>
            <a:endParaRPr lang="en-US" altLang="zh-CN" sz="1600" dirty="0" smtClean="0"/>
          </a:p>
          <a:p>
            <a:pPr indent="457200">
              <a:lnSpc>
                <a:spcPct val="150000"/>
              </a:lnSpc>
            </a:pPr>
            <a:r>
              <a:rPr lang="zh-CN" altLang="zh-CN" sz="1600" dirty="0"/>
              <a:t>假设在一棵平衡二叉树中插入新结点后，该二叉树失去平衡，且失衡的最小子树的根结点为</a:t>
            </a:r>
            <a:r>
              <a:rPr lang="en-US" altLang="zh-CN" sz="1600" dirty="0"/>
              <a:t>A</a:t>
            </a:r>
            <a:r>
              <a:rPr lang="zh-CN" altLang="zh-CN" sz="1600" dirty="0"/>
              <a:t>，则根据新结点插入位置的不同将调整方法归纳</a:t>
            </a:r>
            <a:r>
              <a:rPr lang="zh-CN" altLang="zh-CN" sz="1600" dirty="0" smtClean="0"/>
              <a:t>如下</a:t>
            </a:r>
            <a:r>
              <a:rPr lang="zh-CN" altLang="en-US" sz="1600" dirty="0" smtClean="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8.3.2</a:t>
            </a:r>
            <a:r>
              <a:rPr lang="zh-CN" altLang="en-US" sz="2000" dirty="0" smtClean="0">
                <a:latin typeface="+mj-ea"/>
                <a:ea typeface="+mj-ea"/>
              </a:rPr>
              <a:t>平衡二叉树</a:t>
            </a:r>
            <a:endParaRPr lang="zh-CN" altLang="zh-CN" sz="2000" dirty="0">
              <a:latin typeface="+mj-ea"/>
              <a:ea typeface="+mj-ea"/>
            </a:endParaRPr>
          </a:p>
        </p:txBody>
      </p:sp>
    </p:spTree>
    <p:extLst>
      <p:ext uri="{BB962C8B-B14F-4D97-AF65-F5344CB8AC3E}">
        <p14:creationId xmlns:p14="http://schemas.microsoft.com/office/powerpoint/2010/main" val="1184752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205805" y="1441292"/>
            <a:ext cx="6747570" cy="1477328"/>
          </a:xfrm>
          <a:prstGeom prst="rect">
            <a:avLst/>
          </a:prstGeom>
        </p:spPr>
        <p:txBody>
          <a:bodyPr wrap="square">
            <a:spAutoFit/>
          </a:bodyPr>
          <a:lstStyle/>
          <a:p>
            <a:pPr indent="457200" algn="just">
              <a:lnSpc>
                <a:spcPct val="150000"/>
              </a:lnSpc>
            </a:pPr>
            <a:r>
              <a:rPr lang="zh-CN" altLang="en-US" sz="2000" dirty="0">
                <a:solidFill>
                  <a:schemeClr val="bg1">
                    <a:lumMod val="50000"/>
                  </a:schemeClr>
                </a:solidFill>
                <a:latin typeface="+mj-ea"/>
                <a:ea typeface="+mj-ea"/>
              </a:rPr>
              <a:t>通过</a:t>
            </a:r>
            <a:r>
              <a:rPr lang="zh-CN" altLang="en-US" sz="2000" dirty="0" smtClean="0">
                <a:solidFill>
                  <a:schemeClr val="bg1">
                    <a:lumMod val="50000"/>
                  </a:schemeClr>
                </a:solidFill>
                <a:latin typeface="+mj-ea"/>
                <a:ea typeface="+mj-ea"/>
              </a:rPr>
              <a:t>本单元引入查找的概念及方法，</a:t>
            </a:r>
            <a:r>
              <a:rPr lang="zh-CN" altLang="en-US" sz="2000" dirty="0">
                <a:solidFill>
                  <a:schemeClr val="bg1">
                    <a:lumMod val="50000"/>
                  </a:schemeClr>
                </a:solidFill>
                <a:latin typeface="+mj-ea"/>
                <a:ea typeface="+mj-ea"/>
              </a:rPr>
              <a:t>使</a:t>
            </a:r>
            <a:r>
              <a:rPr lang="zh-CN" altLang="en-US" sz="2000" dirty="0" smtClean="0">
                <a:solidFill>
                  <a:schemeClr val="bg1">
                    <a:lumMod val="50000"/>
                  </a:schemeClr>
                </a:solidFill>
                <a:latin typeface="+mj-ea"/>
                <a:ea typeface="+mj-ea"/>
              </a:rPr>
              <a:t>学生了解各类查找方法的应用场合，认识到查找在提升数据处理效率中的关键作用，增强学生的专业素养及服务意识。</a:t>
            </a:r>
            <a:endParaRPr lang="zh-CN" altLang="en-US" sz="2000" dirty="0">
              <a:solidFill>
                <a:schemeClr val="bg1">
                  <a:lumMod val="50000"/>
                </a:schemeClr>
              </a:solidFill>
              <a:latin typeface="+mj-ea"/>
              <a:ea typeface="+mj-ea"/>
            </a:endParaRPr>
          </a:p>
        </p:txBody>
      </p:sp>
      <p:sp>
        <p:nvSpPr>
          <p:cNvPr id="1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6204" y="561975"/>
            <a:ext cx="102592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mj-ea"/>
                <a:ea typeface="+mj-ea"/>
                <a:cs typeface="+mn-ea"/>
                <a:sym typeface="+mn-lt"/>
              </a:rPr>
              <a:t>思政目标</a:t>
            </a:r>
            <a:endParaRPr lang="en-US" altLang="zh-CN" sz="2000" b="1" dirty="0">
              <a:solidFill>
                <a:srgbClr val="2B3649"/>
              </a:solidFill>
              <a:latin typeface="+mj-ea"/>
              <a:ea typeface="+mj-ea"/>
              <a:cs typeface="+mn-ea"/>
              <a:sym typeface="+mn-lt"/>
            </a:endParaRPr>
          </a:p>
        </p:txBody>
      </p:sp>
      <p:grpSp>
        <p:nvGrpSpPr>
          <p:cNvPr id="18" name="组合 17"/>
          <p:cNvGrpSpPr/>
          <p:nvPr/>
        </p:nvGrpSpPr>
        <p:grpSpPr>
          <a:xfrm>
            <a:off x="809625" y="1162051"/>
            <a:ext cx="7617089" cy="3114674"/>
            <a:chOff x="3820559" y="2272420"/>
            <a:chExt cx="4606155" cy="1865014"/>
          </a:xfrm>
        </p:grpSpPr>
        <p:sp>
          <p:nvSpPr>
            <p:cNvPr id="4" name="矩形 3"/>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1"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745845"/>
          </a:xfrm>
          <a:prstGeom prst="rect">
            <a:avLst/>
          </a:prstGeom>
          <a:noFill/>
        </p:spPr>
        <p:txBody>
          <a:bodyPr wrap="square" lIns="0" tIns="0" rIns="0" rtlCol="0">
            <a:spAutoFit/>
          </a:bodyPr>
          <a:lstStyle/>
          <a:p>
            <a:pPr indent="457200">
              <a:lnSpc>
                <a:spcPct val="150000"/>
              </a:lnSpc>
            </a:pPr>
            <a:r>
              <a:rPr lang="zh-CN" altLang="zh-CN" sz="1600" dirty="0"/>
              <a:t>（</a:t>
            </a:r>
            <a:r>
              <a:rPr lang="en-US" altLang="zh-CN" sz="1600" dirty="0"/>
              <a:t>1</a:t>
            </a:r>
            <a:r>
              <a:rPr lang="zh-CN" altLang="zh-CN" sz="1600" dirty="0"/>
              <a:t>）</a:t>
            </a:r>
            <a:r>
              <a:rPr lang="en-US" altLang="zh-CN" sz="1600" dirty="0"/>
              <a:t>LL</a:t>
            </a:r>
            <a:r>
              <a:rPr lang="zh-CN" altLang="zh-CN" sz="1600" dirty="0"/>
              <a:t>型：由于在结点</a:t>
            </a:r>
            <a:r>
              <a:rPr lang="en-US" altLang="zh-CN" sz="1600" dirty="0"/>
              <a:t>A</a:t>
            </a:r>
            <a:r>
              <a:rPr lang="zh-CN" altLang="zh-CN" sz="1600" dirty="0"/>
              <a:t>的左孩子的左子树上插入新结点</a:t>
            </a:r>
            <a:r>
              <a:rPr lang="en-US" altLang="zh-CN" sz="1600" dirty="0"/>
              <a:t>N</a:t>
            </a:r>
            <a:r>
              <a:rPr lang="zh-CN" altLang="zh-CN" sz="1600" dirty="0"/>
              <a:t>，而使得结点</a:t>
            </a:r>
            <a:r>
              <a:rPr lang="en-US" altLang="zh-CN" sz="1600" dirty="0"/>
              <a:t>A</a:t>
            </a:r>
            <a:r>
              <a:rPr lang="zh-CN" altLang="zh-CN" sz="1600" dirty="0"/>
              <a:t>的平衡因子由</a:t>
            </a:r>
            <a:r>
              <a:rPr lang="en-US" altLang="zh-CN" sz="1600" dirty="0"/>
              <a:t>1</a:t>
            </a:r>
            <a:r>
              <a:rPr lang="zh-CN" altLang="zh-CN" sz="1600" dirty="0"/>
              <a:t>变为</a:t>
            </a:r>
            <a:r>
              <a:rPr lang="en-US" altLang="zh-CN" sz="1600" dirty="0"/>
              <a:t>2</a:t>
            </a:r>
            <a:r>
              <a:rPr lang="zh-CN" altLang="zh-CN" sz="1600" dirty="0"/>
              <a:t>，失去平衡。调整方法如图</a:t>
            </a:r>
            <a:r>
              <a:rPr lang="en-US" altLang="zh-CN" sz="1600" dirty="0" smtClean="0"/>
              <a:t>8-8</a:t>
            </a:r>
            <a:r>
              <a:rPr lang="zh-CN" altLang="zh-CN" sz="1600" dirty="0" smtClean="0"/>
              <a:t>（</a:t>
            </a:r>
            <a:r>
              <a:rPr lang="en-US" altLang="zh-CN" sz="1600" dirty="0"/>
              <a:t>a</a:t>
            </a:r>
            <a:r>
              <a:rPr lang="zh-CN" altLang="zh-CN" sz="1600" dirty="0"/>
              <a:t>）所示</a:t>
            </a:r>
            <a:r>
              <a:rPr lang="zh-CN" altLang="zh-CN" sz="1600" dirty="0" smtClean="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8.3.2</a:t>
            </a:r>
            <a:r>
              <a:rPr lang="zh-CN" altLang="en-US" sz="2000" dirty="0" smtClean="0">
                <a:latin typeface="+mj-ea"/>
                <a:ea typeface="+mj-ea"/>
              </a:rPr>
              <a:t>平衡二叉树</a:t>
            </a:r>
            <a:endParaRPr lang="zh-CN" altLang="zh-CN" sz="2000" dirty="0">
              <a:latin typeface="+mj-ea"/>
              <a:ea typeface="+mj-ea"/>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3612" y="2000134"/>
            <a:ext cx="448627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855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745845"/>
          </a:xfrm>
          <a:prstGeom prst="rect">
            <a:avLst/>
          </a:prstGeom>
          <a:noFill/>
        </p:spPr>
        <p:txBody>
          <a:bodyPr wrap="square" lIns="0" tIns="0" rIns="0" rtlCol="0">
            <a:spAutoFit/>
          </a:bodyPr>
          <a:lstStyle/>
          <a:p>
            <a:pPr indent="457200">
              <a:lnSpc>
                <a:spcPct val="150000"/>
              </a:lnSpc>
            </a:pPr>
            <a:r>
              <a:rPr lang="zh-CN" altLang="zh-CN" sz="1600" dirty="0"/>
              <a:t>（</a:t>
            </a:r>
            <a:r>
              <a:rPr lang="en-US" altLang="zh-CN" sz="1600" dirty="0"/>
              <a:t>2</a:t>
            </a:r>
            <a:r>
              <a:rPr lang="zh-CN" altLang="zh-CN" sz="1600" dirty="0"/>
              <a:t>）</a:t>
            </a:r>
            <a:r>
              <a:rPr lang="en-US" altLang="zh-CN" sz="1600" dirty="0"/>
              <a:t>LR</a:t>
            </a:r>
            <a:r>
              <a:rPr lang="zh-CN" altLang="zh-CN" sz="1600" dirty="0"/>
              <a:t>型：由于在结点</a:t>
            </a:r>
            <a:r>
              <a:rPr lang="en-US" altLang="zh-CN" sz="1600" dirty="0"/>
              <a:t>A</a:t>
            </a:r>
            <a:r>
              <a:rPr lang="zh-CN" altLang="zh-CN" sz="1600" dirty="0"/>
              <a:t>的左孩子的右子树上插入新结点</a:t>
            </a:r>
            <a:r>
              <a:rPr lang="en-US" altLang="zh-CN" sz="1600" dirty="0"/>
              <a:t>N</a:t>
            </a:r>
            <a:r>
              <a:rPr lang="zh-CN" altLang="zh-CN" sz="1600" dirty="0"/>
              <a:t>，而使得结点</a:t>
            </a:r>
            <a:r>
              <a:rPr lang="en-US" altLang="zh-CN" sz="1600" dirty="0"/>
              <a:t>A</a:t>
            </a:r>
            <a:r>
              <a:rPr lang="zh-CN" altLang="zh-CN" sz="1600" dirty="0"/>
              <a:t>的平衡因子由</a:t>
            </a:r>
            <a:r>
              <a:rPr lang="en-US" altLang="zh-CN" sz="1600" dirty="0"/>
              <a:t>-1</a:t>
            </a:r>
            <a:r>
              <a:rPr lang="zh-CN" altLang="zh-CN" sz="1600" dirty="0"/>
              <a:t>变为</a:t>
            </a:r>
            <a:r>
              <a:rPr lang="en-US" altLang="zh-CN" sz="1600" dirty="0"/>
              <a:t>-2</a:t>
            </a:r>
            <a:r>
              <a:rPr lang="zh-CN" altLang="zh-CN" sz="1600" dirty="0"/>
              <a:t>，失去平衡。调整方法如图</a:t>
            </a:r>
            <a:r>
              <a:rPr lang="en-US" altLang="zh-CN" sz="1600" dirty="0" smtClean="0"/>
              <a:t>8-8</a:t>
            </a:r>
            <a:r>
              <a:rPr lang="zh-CN" altLang="zh-CN" sz="1600" dirty="0" smtClean="0"/>
              <a:t>（</a:t>
            </a:r>
            <a:r>
              <a:rPr lang="en-US" altLang="zh-CN" sz="1600" dirty="0"/>
              <a:t>b</a:t>
            </a:r>
            <a:r>
              <a:rPr lang="zh-CN" altLang="zh-CN" sz="1600" dirty="0"/>
              <a:t>）所示</a:t>
            </a:r>
            <a:r>
              <a:rPr lang="zh-CN" altLang="zh-CN" sz="1600" dirty="0" smtClean="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8.3.2</a:t>
            </a:r>
            <a:r>
              <a:rPr lang="zh-CN" altLang="en-US" sz="2000" dirty="0" smtClean="0">
                <a:latin typeface="+mj-ea"/>
                <a:ea typeface="+mj-ea"/>
              </a:rPr>
              <a:t>平衡二叉树</a:t>
            </a:r>
            <a:endParaRPr lang="zh-CN" altLang="zh-CN" sz="2000" dirty="0">
              <a:latin typeface="+mj-ea"/>
              <a:ea typeface="+mj-ea"/>
            </a:endParaRPr>
          </a:p>
        </p:txBody>
      </p:sp>
      <p:pic>
        <p:nvPicPr>
          <p:cNvPr id="7" name="图片 6" descr="C:\Users\song\AppData\Roaming\Tencent\Users\511070620\QQ\WinTemp\RichOle\3Z[J]HVESRW87J@R46Y$LN1.png"/>
          <p:cNvPicPr/>
          <p:nvPr/>
        </p:nvPicPr>
        <p:blipFill>
          <a:blip r:embed="rId6">
            <a:extLst>
              <a:ext uri="{28A0092B-C50C-407E-A947-70E740481C1C}">
                <a14:useLocalDpi xmlns:a14="http://schemas.microsoft.com/office/drawing/2010/main" val="0"/>
              </a:ext>
            </a:extLst>
          </a:blip>
          <a:srcRect/>
          <a:stretch>
            <a:fillRect/>
          </a:stretch>
        </p:blipFill>
        <p:spPr bwMode="auto">
          <a:xfrm>
            <a:off x="2138361" y="2044149"/>
            <a:ext cx="4491039" cy="2526665"/>
          </a:xfrm>
          <a:prstGeom prst="rect">
            <a:avLst/>
          </a:prstGeom>
          <a:noFill/>
          <a:ln>
            <a:noFill/>
          </a:ln>
        </p:spPr>
      </p:pic>
      <p:sp>
        <p:nvSpPr>
          <p:cNvPr id="2" name="矩形 1"/>
          <p:cNvSpPr/>
          <p:nvPr/>
        </p:nvSpPr>
        <p:spPr>
          <a:xfrm>
            <a:off x="3885987" y="4420773"/>
            <a:ext cx="954107" cy="276999"/>
          </a:xfrm>
          <a:prstGeom prst="rect">
            <a:avLst/>
          </a:prstGeom>
        </p:spPr>
        <p:txBody>
          <a:bodyPr wrap="none">
            <a:spAutoFit/>
          </a:bodyPr>
          <a:lstStyle/>
          <a:p>
            <a:r>
              <a:rPr lang="zh-CN" altLang="zh-CN" sz="1200" dirty="0">
                <a:latin typeface="宋体" pitchFamily="2" charset="-122"/>
                <a:ea typeface="宋体" pitchFamily="2" charset="-122"/>
              </a:rPr>
              <a:t>（</a:t>
            </a:r>
            <a:r>
              <a:rPr lang="en-US" altLang="zh-CN" sz="1200" dirty="0">
                <a:latin typeface="宋体" pitchFamily="2" charset="-122"/>
                <a:ea typeface="宋体" pitchFamily="2" charset="-122"/>
              </a:rPr>
              <a:t>b</a:t>
            </a:r>
            <a:r>
              <a:rPr lang="zh-CN" altLang="zh-CN" sz="1200" dirty="0">
                <a:latin typeface="宋体" pitchFamily="2" charset="-122"/>
                <a:ea typeface="宋体" pitchFamily="2" charset="-122"/>
              </a:rPr>
              <a:t>）</a:t>
            </a:r>
            <a:r>
              <a:rPr lang="en-US" altLang="zh-CN" sz="1200" dirty="0">
                <a:latin typeface="宋体" pitchFamily="2" charset="-122"/>
                <a:ea typeface="宋体" pitchFamily="2" charset="-122"/>
              </a:rPr>
              <a:t>LR</a:t>
            </a:r>
            <a:r>
              <a:rPr lang="zh-CN" altLang="zh-CN" sz="1200" dirty="0">
                <a:latin typeface="宋体" pitchFamily="2" charset="-122"/>
                <a:ea typeface="宋体" pitchFamily="2" charset="-122"/>
              </a:rPr>
              <a:t>型</a:t>
            </a:r>
            <a:r>
              <a:rPr lang="en-US" altLang="zh-CN" sz="1200" dirty="0">
                <a:latin typeface="宋体" pitchFamily="2" charset="-122"/>
                <a:ea typeface="宋体" pitchFamily="2" charset="-122"/>
              </a:rPr>
              <a:t> </a:t>
            </a:r>
            <a:endParaRPr lang="zh-CN" altLang="en-US" sz="1200" dirty="0">
              <a:latin typeface="宋体" pitchFamily="2" charset="-122"/>
              <a:ea typeface="宋体" pitchFamily="2" charset="-122"/>
            </a:endParaRPr>
          </a:p>
        </p:txBody>
      </p:sp>
    </p:spTree>
    <p:extLst>
      <p:ext uri="{BB962C8B-B14F-4D97-AF65-F5344CB8AC3E}">
        <p14:creationId xmlns:p14="http://schemas.microsoft.com/office/powerpoint/2010/main" val="2338659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784830"/>
          </a:xfrm>
          <a:prstGeom prst="rect">
            <a:avLst/>
          </a:prstGeom>
          <a:noFill/>
        </p:spPr>
        <p:txBody>
          <a:bodyPr wrap="square" lIns="0" tIns="0" rIns="0" rtlCol="0">
            <a:spAutoFit/>
          </a:bodyPr>
          <a:lstStyle/>
          <a:p>
            <a:pPr indent="457200">
              <a:lnSpc>
                <a:spcPct val="150000"/>
              </a:lnSpc>
            </a:pPr>
            <a:r>
              <a:rPr lang="zh-CN" altLang="zh-CN" sz="1600" dirty="0" smtClean="0"/>
              <a:t>（</a:t>
            </a:r>
            <a:r>
              <a:rPr lang="en-US" altLang="zh-CN" sz="1600" dirty="0"/>
              <a:t>3</a:t>
            </a:r>
            <a:r>
              <a:rPr lang="zh-CN" altLang="zh-CN" sz="1600" dirty="0"/>
              <a:t>）</a:t>
            </a:r>
            <a:r>
              <a:rPr lang="en-US" altLang="zh-CN" sz="1600" dirty="0"/>
              <a:t>RR</a:t>
            </a:r>
            <a:r>
              <a:rPr lang="zh-CN" altLang="zh-CN" sz="1600" dirty="0"/>
              <a:t>型：由于在结点</a:t>
            </a:r>
            <a:r>
              <a:rPr lang="en-US" altLang="zh-CN" sz="1600" dirty="0"/>
              <a:t>A</a:t>
            </a:r>
            <a:r>
              <a:rPr lang="zh-CN" altLang="zh-CN" sz="1600" dirty="0"/>
              <a:t>的右孩子的右子树上插入新结点</a:t>
            </a:r>
            <a:r>
              <a:rPr lang="en-US" altLang="zh-CN" sz="1600" dirty="0"/>
              <a:t>N</a:t>
            </a:r>
            <a:r>
              <a:rPr lang="zh-CN" altLang="zh-CN" sz="1600" dirty="0"/>
              <a:t>，而使得结点</a:t>
            </a:r>
            <a:r>
              <a:rPr lang="en-US" altLang="zh-CN" sz="1600" dirty="0"/>
              <a:t>A</a:t>
            </a:r>
            <a:r>
              <a:rPr lang="zh-CN" altLang="zh-CN" sz="1600" dirty="0"/>
              <a:t>的平衡因子由</a:t>
            </a:r>
            <a:r>
              <a:rPr lang="en-US" altLang="zh-CN" sz="1600" dirty="0"/>
              <a:t>1</a:t>
            </a:r>
            <a:r>
              <a:rPr lang="zh-CN" altLang="zh-CN" sz="1600" dirty="0"/>
              <a:t>变为</a:t>
            </a:r>
            <a:r>
              <a:rPr lang="en-US" altLang="zh-CN" sz="1600" dirty="0"/>
              <a:t>2</a:t>
            </a:r>
            <a:r>
              <a:rPr lang="zh-CN" altLang="zh-CN" sz="1600" dirty="0"/>
              <a:t>，失去平衡。调整方法如图</a:t>
            </a:r>
            <a:r>
              <a:rPr lang="en-US" altLang="zh-CN" sz="1600" dirty="0" smtClean="0"/>
              <a:t>8-8</a:t>
            </a:r>
            <a:r>
              <a:rPr lang="zh-CN" altLang="zh-CN" sz="1600" dirty="0" smtClean="0"/>
              <a:t>（</a:t>
            </a:r>
            <a:r>
              <a:rPr lang="en-US" altLang="zh-CN" sz="1600" dirty="0"/>
              <a:t>c</a:t>
            </a:r>
            <a:r>
              <a:rPr lang="zh-CN" altLang="zh-CN" sz="1600" dirty="0"/>
              <a:t>）所示</a:t>
            </a:r>
            <a:r>
              <a:rPr lang="zh-CN" altLang="zh-CN" sz="1600" dirty="0" smtClean="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859483" cy="353943"/>
          </a:xfrm>
          <a:prstGeom prst="rect">
            <a:avLst/>
          </a:prstGeom>
          <a:noFill/>
        </p:spPr>
        <p:txBody>
          <a:bodyPr wrap="none" lIns="0" tIns="0" rIns="0" rtlCol="0">
            <a:spAutoFit/>
          </a:bodyPr>
          <a:lstStyle/>
          <a:p>
            <a:r>
              <a:rPr lang="en-US" altLang="zh-CN" sz="2000" dirty="0" smtClean="0">
                <a:latin typeface="+mj-ea"/>
                <a:ea typeface="+mj-ea"/>
              </a:rPr>
              <a:t>8.3.2</a:t>
            </a:r>
            <a:r>
              <a:rPr lang="zh-CN" altLang="en-US" sz="2000" dirty="0" smtClean="0">
                <a:latin typeface="+mj-ea"/>
                <a:ea typeface="+mj-ea"/>
              </a:rPr>
              <a:t>平衡二叉树</a:t>
            </a:r>
            <a:endParaRPr lang="zh-CN" altLang="zh-CN" sz="2000" dirty="0">
              <a:latin typeface="+mj-ea"/>
              <a:ea typeface="+mj-ea"/>
            </a:endParaRPr>
          </a:p>
        </p:txBody>
      </p:sp>
      <p:pic>
        <p:nvPicPr>
          <p:cNvPr id="6" name="图片 5" descr="C:\Users\song\AppData\Roaming\Tencent\Users\511070620\QQ\WinTemp\RichOle\RB~~]A71B@GZQ]D3Z1_EW07.png"/>
          <p:cNvPicPr/>
          <p:nvPr/>
        </p:nvPicPr>
        <p:blipFill>
          <a:blip r:embed="rId6">
            <a:extLst>
              <a:ext uri="{28A0092B-C50C-407E-A947-70E740481C1C}">
                <a14:useLocalDpi xmlns:a14="http://schemas.microsoft.com/office/drawing/2010/main" val="0"/>
              </a:ext>
            </a:extLst>
          </a:blip>
          <a:srcRect/>
          <a:stretch>
            <a:fillRect/>
          </a:stretch>
        </p:blipFill>
        <p:spPr bwMode="auto">
          <a:xfrm>
            <a:off x="2305050" y="2086743"/>
            <a:ext cx="4533900" cy="2487295"/>
          </a:xfrm>
          <a:prstGeom prst="rect">
            <a:avLst/>
          </a:prstGeom>
          <a:noFill/>
          <a:ln>
            <a:noFill/>
          </a:ln>
        </p:spPr>
      </p:pic>
      <p:sp>
        <p:nvSpPr>
          <p:cNvPr id="2" name="矩形 1"/>
          <p:cNvSpPr/>
          <p:nvPr/>
        </p:nvSpPr>
        <p:spPr>
          <a:xfrm>
            <a:off x="4148694" y="4566872"/>
            <a:ext cx="877163" cy="276999"/>
          </a:xfrm>
          <a:prstGeom prst="rect">
            <a:avLst/>
          </a:prstGeom>
        </p:spPr>
        <p:txBody>
          <a:bodyPr wrap="none">
            <a:spAutoFit/>
          </a:bodyPr>
          <a:lstStyle/>
          <a:p>
            <a:r>
              <a:rPr lang="zh-CN" altLang="zh-CN" sz="1200" dirty="0">
                <a:latin typeface="宋体" pitchFamily="2" charset="-122"/>
                <a:ea typeface="宋体" pitchFamily="2" charset="-122"/>
              </a:rPr>
              <a:t>（</a:t>
            </a:r>
            <a:r>
              <a:rPr lang="en-US" altLang="zh-CN" sz="1200" dirty="0">
                <a:latin typeface="宋体" pitchFamily="2" charset="-122"/>
                <a:ea typeface="宋体" pitchFamily="2" charset="-122"/>
              </a:rPr>
              <a:t>c</a:t>
            </a:r>
            <a:r>
              <a:rPr lang="zh-CN" altLang="zh-CN" sz="1200" dirty="0">
                <a:latin typeface="宋体" pitchFamily="2" charset="-122"/>
                <a:ea typeface="宋体" pitchFamily="2" charset="-122"/>
              </a:rPr>
              <a:t>）</a:t>
            </a:r>
            <a:r>
              <a:rPr lang="en-US" altLang="zh-CN" sz="1200" dirty="0">
                <a:latin typeface="宋体" pitchFamily="2" charset="-122"/>
                <a:ea typeface="宋体" pitchFamily="2" charset="-122"/>
              </a:rPr>
              <a:t>RR</a:t>
            </a:r>
            <a:r>
              <a:rPr lang="zh-CN" altLang="zh-CN" sz="1200" dirty="0">
                <a:latin typeface="宋体" pitchFamily="2" charset="-122"/>
                <a:ea typeface="宋体" pitchFamily="2" charset="-122"/>
              </a:rPr>
              <a:t>型</a:t>
            </a:r>
          </a:p>
        </p:txBody>
      </p:sp>
    </p:spTree>
    <p:extLst>
      <p:ext uri="{BB962C8B-B14F-4D97-AF65-F5344CB8AC3E}">
        <p14:creationId xmlns:p14="http://schemas.microsoft.com/office/powerpoint/2010/main" val="2338659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8.3</a:t>
            </a:r>
            <a:r>
              <a:rPr lang="zh-CN" altLang="en-US" sz="2000" dirty="0" smtClean="0">
                <a:latin typeface="+mj-ea"/>
                <a:ea typeface="+mj-ea"/>
              </a:rPr>
              <a:t>动态查找表的查找方法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244764"/>
            <a:ext cx="8077593" cy="784830"/>
          </a:xfrm>
          <a:prstGeom prst="rect">
            <a:avLst/>
          </a:prstGeom>
          <a:noFill/>
        </p:spPr>
        <p:txBody>
          <a:bodyPr wrap="square" lIns="0" tIns="0" rIns="0" rtlCol="0">
            <a:spAutoFit/>
          </a:bodyPr>
          <a:lstStyle/>
          <a:p>
            <a:pPr indent="457200">
              <a:lnSpc>
                <a:spcPct val="150000"/>
              </a:lnSpc>
            </a:pPr>
            <a:r>
              <a:rPr lang="zh-CN" altLang="zh-CN" sz="1600" dirty="0"/>
              <a:t>（</a:t>
            </a:r>
            <a:r>
              <a:rPr lang="en-US" altLang="zh-CN" sz="1600" dirty="0"/>
              <a:t>4</a:t>
            </a:r>
            <a:r>
              <a:rPr lang="zh-CN" altLang="zh-CN" sz="1600" dirty="0"/>
              <a:t>）</a:t>
            </a:r>
            <a:r>
              <a:rPr lang="en-US" altLang="zh-CN" sz="1600" dirty="0"/>
              <a:t>RL</a:t>
            </a:r>
            <a:r>
              <a:rPr lang="zh-CN" altLang="zh-CN" sz="1600" dirty="0"/>
              <a:t>型：由于在结点</a:t>
            </a:r>
            <a:r>
              <a:rPr lang="en-US" altLang="zh-CN" sz="1600" dirty="0"/>
              <a:t>A</a:t>
            </a:r>
            <a:r>
              <a:rPr lang="zh-CN" altLang="zh-CN" sz="1600" dirty="0"/>
              <a:t>的右孩子的左子树上插入新结点</a:t>
            </a:r>
            <a:r>
              <a:rPr lang="en-US" altLang="zh-CN" sz="1600" dirty="0"/>
              <a:t>N</a:t>
            </a:r>
            <a:r>
              <a:rPr lang="zh-CN" altLang="zh-CN" sz="1600" dirty="0"/>
              <a:t>，而使得结点</a:t>
            </a:r>
            <a:r>
              <a:rPr lang="en-US" altLang="zh-CN" sz="1600" dirty="0"/>
              <a:t>A</a:t>
            </a:r>
            <a:r>
              <a:rPr lang="zh-CN" altLang="zh-CN" sz="1600" dirty="0"/>
              <a:t>的平衡因子由</a:t>
            </a:r>
            <a:r>
              <a:rPr lang="en-US" altLang="zh-CN" sz="1600" dirty="0"/>
              <a:t>-1</a:t>
            </a:r>
            <a:r>
              <a:rPr lang="zh-CN" altLang="zh-CN" sz="1600" dirty="0"/>
              <a:t>变为</a:t>
            </a:r>
            <a:r>
              <a:rPr lang="en-US" altLang="zh-CN" sz="1600" dirty="0"/>
              <a:t>-2</a:t>
            </a:r>
            <a:r>
              <a:rPr lang="zh-CN" altLang="zh-CN" sz="1600" dirty="0"/>
              <a:t>，失去平衡。调整方法如图</a:t>
            </a:r>
            <a:r>
              <a:rPr lang="en-US" altLang="zh-CN" sz="1600" dirty="0" smtClean="0"/>
              <a:t>8-8</a:t>
            </a:r>
            <a:r>
              <a:rPr lang="zh-CN" altLang="zh-CN" sz="1600" dirty="0" smtClean="0"/>
              <a:t>（</a:t>
            </a:r>
            <a:r>
              <a:rPr lang="en-US" altLang="zh-CN" sz="1600" dirty="0"/>
              <a:t>d</a:t>
            </a:r>
            <a:r>
              <a:rPr lang="zh-CN" altLang="zh-CN" sz="1600" dirty="0"/>
              <a:t>）所示。</a:t>
            </a: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7" y="938446"/>
            <a:ext cx="1859483" cy="353943"/>
          </a:xfrm>
          <a:prstGeom prst="rect">
            <a:avLst/>
          </a:prstGeom>
          <a:noFill/>
        </p:spPr>
        <p:txBody>
          <a:bodyPr wrap="none" lIns="0" tIns="0" rIns="0" rtlCol="0">
            <a:spAutoFit/>
          </a:bodyPr>
          <a:lstStyle/>
          <a:p>
            <a:r>
              <a:rPr lang="en-US" altLang="zh-CN" sz="2000" dirty="0" smtClean="0">
                <a:latin typeface="+mj-ea"/>
                <a:ea typeface="+mj-ea"/>
              </a:rPr>
              <a:t>8.3.2</a:t>
            </a:r>
            <a:r>
              <a:rPr lang="zh-CN" altLang="en-US" sz="2000" dirty="0" smtClean="0">
                <a:latin typeface="+mj-ea"/>
                <a:ea typeface="+mj-ea"/>
              </a:rPr>
              <a:t>平衡二叉树</a:t>
            </a:r>
            <a:endParaRPr lang="zh-CN" altLang="zh-CN" sz="2000" dirty="0">
              <a:latin typeface="+mj-ea"/>
              <a:ea typeface="+mj-ea"/>
            </a:endParaRPr>
          </a:p>
        </p:txBody>
      </p:sp>
      <p:pic>
        <p:nvPicPr>
          <p:cNvPr id="6" name="图片 5" descr="C:\Users\song\AppData\Roaming\Tencent\Users\511070620\QQ\WinTemp\RichOle\Z_OW495LQ{S5CIR75$H0@`T.png"/>
          <p:cNvPicPr/>
          <p:nvPr/>
        </p:nvPicPr>
        <p:blipFill>
          <a:blip r:embed="rId6">
            <a:extLst>
              <a:ext uri="{28A0092B-C50C-407E-A947-70E740481C1C}">
                <a14:useLocalDpi xmlns:a14="http://schemas.microsoft.com/office/drawing/2010/main" val="0"/>
              </a:ext>
            </a:extLst>
          </a:blip>
          <a:srcRect/>
          <a:stretch>
            <a:fillRect/>
          </a:stretch>
        </p:blipFill>
        <p:spPr bwMode="auto">
          <a:xfrm>
            <a:off x="2324098" y="1953394"/>
            <a:ext cx="4510681" cy="2513831"/>
          </a:xfrm>
          <a:prstGeom prst="rect">
            <a:avLst/>
          </a:prstGeom>
          <a:noFill/>
          <a:ln>
            <a:noFill/>
          </a:ln>
        </p:spPr>
      </p:pic>
      <p:sp>
        <p:nvSpPr>
          <p:cNvPr id="2" name="矩形 1"/>
          <p:cNvSpPr/>
          <p:nvPr/>
        </p:nvSpPr>
        <p:spPr>
          <a:xfrm>
            <a:off x="3792469" y="4183186"/>
            <a:ext cx="969835" cy="276999"/>
          </a:xfrm>
          <a:prstGeom prst="rect">
            <a:avLst/>
          </a:prstGeom>
        </p:spPr>
        <p:txBody>
          <a:bodyPr wrap="square">
            <a:spAutoFit/>
          </a:bodyPr>
          <a:lstStyle/>
          <a:p>
            <a:r>
              <a:rPr lang="zh-CN" altLang="zh-CN" sz="1200" dirty="0">
                <a:latin typeface="宋体" pitchFamily="2" charset="-122"/>
                <a:ea typeface="宋体" pitchFamily="2" charset="-122"/>
              </a:rPr>
              <a:t>（</a:t>
            </a:r>
            <a:r>
              <a:rPr lang="en-US" altLang="zh-CN" sz="1200" dirty="0">
                <a:latin typeface="宋体" pitchFamily="2" charset="-122"/>
                <a:ea typeface="宋体" pitchFamily="2" charset="-122"/>
              </a:rPr>
              <a:t>d</a:t>
            </a:r>
            <a:r>
              <a:rPr lang="zh-CN" altLang="zh-CN" sz="1200" dirty="0">
                <a:latin typeface="宋体" pitchFamily="2" charset="-122"/>
                <a:ea typeface="宋体" pitchFamily="2" charset="-122"/>
              </a:rPr>
              <a:t>）</a:t>
            </a:r>
            <a:r>
              <a:rPr lang="en-US" altLang="zh-CN" sz="1200" dirty="0">
                <a:latin typeface="宋体" pitchFamily="2" charset="-122"/>
                <a:ea typeface="宋体" pitchFamily="2" charset="-122"/>
              </a:rPr>
              <a:t>RL</a:t>
            </a:r>
            <a:r>
              <a:rPr lang="zh-CN" altLang="zh-CN" sz="1200" dirty="0" smtClean="0">
                <a:latin typeface="宋体" pitchFamily="2" charset="-122"/>
                <a:ea typeface="宋体" pitchFamily="2" charset="-122"/>
              </a:rPr>
              <a:t>型</a:t>
            </a:r>
            <a:endParaRPr lang="zh-CN" altLang="zh-CN" sz="1200" dirty="0">
              <a:latin typeface="宋体" pitchFamily="2" charset="-122"/>
              <a:ea typeface="宋体" pitchFamily="2" charset="-122"/>
            </a:endParaRPr>
          </a:p>
        </p:txBody>
      </p:sp>
      <p:sp>
        <p:nvSpPr>
          <p:cNvPr id="3" name="矩形 2"/>
          <p:cNvSpPr/>
          <p:nvPr/>
        </p:nvSpPr>
        <p:spPr>
          <a:xfrm>
            <a:off x="3184779" y="4460185"/>
            <a:ext cx="2185214" cy="276999"/>
          </a:xfrm>
          <a:prstGeom prst="rect">
            <a:avLst/>
          </a:prstGeom>
        </p:spPr>
        <p:txBody>
          <a:bodyPr wrap="none">
            <a:spAutoFit/>
          </a:bodyPr>
          <a:lstStyle/>
          <a:p>
            <a:r>
              <a:rPr lang="zh-CN" altLang="zh-CN" sz="1200" dirty="0">
                <a:latin typeface="宋体" pitchFamily="2" charset="-122"/>
                <a:ea typeface="宋体" pitchFamily="2" charset="-122"/>
              </a:rPr>
              <a:t>图</a:t>
            </a:r>
            <a:r>
              <a:rPr lang="en-US" altLang="zh-CN" sz="1200" dirty="0" smtClean="0">
                <a:latin typeface="宋体" pitchFamily="2" charset="-122"/>
                <a:ea typeface="宋体" pitchFamily="2" charset="-122"/>
              </a:rPr>
              <a:t>8-8 </a:t>
            </a:r>
            <a:r>
              <a:rPr lang="zh-CN" altLang="zh-CN" sz="1200" dirty="0">
                <a:latin typeface="宋体" pitchFamily="2" charset="-122"/>
                <a:ea typeface="宋体" pitchFamily="2" charset="-122"/>
              </a:rPr>
              <a:t>平衡二叉树的调整方法</a:t>
            </a:r>
          </a:p>
        </p:txBody>
      </p:sp>
    </p:spTree>
    <p:extLst>
      <p:ext uri="{BB962C8B-B14F-4D97-AF65-F5344CB8AC3E}">
        <p14:creationId xmlns:p14="http://schemas.microsoft.com/office/powerpoint/2010/main" val="2338659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1523494"/>
          </a:xfrm>
          <a:prstGeom prst="rect">
            <a:avLst/>
          </a:prstGeom>
          <a:noFill/>
        </p:spPr>
        <p:txBody>
          <a:bodyPr wrap="square" lIns="0" tIns="0" rIns="0" rtlCol="0">
            <a:spAutoFit/>
          </a:bodyPr>
          <a:lstStyle/>
          <a:p>
            <a:pPr indent="457200">
              <a:lnSpc>
                <a:spcPct val="150000"/>
              </a:lnSpc>
            </a:pPr>
            <a:r>
              <a:rPr lang="zh-CN" altLang="zh-CN" sz="1600" dirty="0"/>
              <a:t>在记录的关键字与记录的存储位置之间建立某种关系</a:t>
            </a:r>
            <a:r>
              <a:rPr lang="en-US" altLang="zh-CN" sz="1600" dirty="0"/>
              <a:t>H</a:t>
            </a:r>
            <a:r>
              <a:rPr lang="zh-CN" altLang="zh-CN" sz="1600" dirty="0"/>
              <a:t>，使每个关键字都能唯一地对应一个</a:t>
            </a:r>
            <a:r>
              <a:rPr lang="zh-CN" altLang="zh-CN" sz="1600" dirty="0" smtClean="0"/>
              <a:t>存储位置</a:t>
            </a:r>
            <a:r>
              <a:rPr lang="zh-CN" altLang="en-US" sz="1600" dirty="0" smtClean="0"/>
              <a:t>。</a:t>
            </a:r>
            <a:r>
              <a:rPr lang="zh-CN" altLang="zh-CN" sz="1600" dirty="0"/>
              <a:t>把这种对应关系称为</a:t>
            </a:r>
            <a:r>
              <a:rPr lang="zh-CN" altLang="zh-CN" sz="1600" dirty="0">
                <a:solidFill>
                  <a:srgbClr val="00B050"/>
                </a:solidFill>
              </a:rPr>
              <a:t>哈希（</a:t>
            </a:r>
            <a:r>
              <a:rPr lang="en-US" altLang="zh-CN" sz="1600" dirty="0">
                <a:solidFill>
                  <a:srgbClr val="00B050"/>
                </a:solidFill>
              </a:rPr>
              <a:t>Hash</a:t>
            </a:r>
            <a:r>
              <a:rPr lang="zh-CN" altLang="zh-CN" sz="1600" dirty="0">
                <a:solidFill>
                  <a:srgbClr val="00B050"/>
                </a:solidFill>
              </a:rPr>
              <a:t>）函数</a:t>
            </a:r>
            <a:r>
              <a:rPr lang="zh-CN" altLang="zh-CN" sz="1600" dirty="0"/>
              <a:t>，记为</a:t>
            </a:r>
            <a:r>
              <a:rPr lang="en-US" altLang="zh-CN" sz="1600" dirty="0"/>
              <a:t>Hash</a:t>
            </a:r>
            <a:r>
              <a:rPr lang="zh-CN" altLang="zh-CN" sz="1600" dirty="0"/>
              <a:t>（</a:t>
            </a:r>
            <a:r>
              <a:rPr lang="en-US" altLang="zh-CN" sz="1600" dirty="0"/>
              <a:t>key</a:t>
            </a:r>
            <a:r>
              <a:rPr lang="zh-CN" altLang="zh-CN" sz="1600" dirty="0"/>
              <a:t>），通过哈希函数计算出来的关键字</a:t>
            </a:r>
            <a:r>
              <a:rPr lang="en-US" altLang="zh-CN" sz="1600" dirty="0"/>
              <a:t>key</a:t>
            </a:r>
            <a:r>
              <a:rPr lang="zh-CN" altLang="zh-CN" sz="1600" dirty="0"/>
              <a:t>的函数值，即存储地址称为</a:t>
            </a:r>
            <a:r>
              <a:rPr lang="zh-CN" altLang="zh-CN" sz="1600" dirty="0">
                <a:solidFill>
                  <a:srgbClr val="00B050"/>
                </a:solidFill>
              </a:rPr>
              <a:t>哈希地址</a:t>
            </a:r>
            <a:r>
              <a:rPr lang="zh-CN" altLang="zh-CN" sz="1600" dirty="0"/>
              <a:t>。关键字与哈希地址之间的关系表（查找表）叫做</a:t>
            </a:r>
            <a:r>
              <a:rPr lang="zh-CN" altLang="zh-CN" sz="1600" dirty="0">
                <a:solidFill>
                  <a:srgbClr val="00B050"/>
                </a:solidFill>
              </a:rPr>
              <a:t>哈希表</a:t>
            </a:r>
            <a:r>
              <a:rPr lang="zh-CN" altLang="zh-CN" sz="1600" dirty="0"/>
              <a:t>。利用哈希表方法进行的查找叫做</a:t>
            </a:r>
            <a:r>
              <a:rPr lang="zh-CN" altLang="zh-CN" sz="1600" dirty="0">
                <a:solidFill>
                  <a:srgbClr val="00B050"/>
                </a:solidFill>
              </a:rPr>
              <a:t>哈希查找</a:t>
            </a:r>
            <a:r>
              <a:rPr lang="zh-CN" altLang="zh-CN" sz="1600" dirty="0"/>
              <a:t>。</a:t>
            </a: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2115964" cy="353943"/>
          </a:xfrm>
          <a:prstGeom prst="rect">
            <a:avLst/>
          </a:prstGeom>
          <a:noFill/>
        </p:spPr>
        <p:txBody>
          <a:bodyPr wrap="none" lIns="0" tIns="0" rIns="0" rtlCol="0">
            <a:spAutoFit/>
          </a:bodyPr>
          <a:lstStyle/>
          <a:p>
            <a:r>
              <a:rPr lang="en-US" altLang="zh-CN" sz="2000" dirty="0" smtClean="0">
                <a:latin typeface="+mj-ea"/>
                <a:ea typeface="+mj-ea"/>
              </a:rPr>
              <a:t>8.4.1</a:t>
            </a:r>
            <a:r>
              <a:rPr lang="zh-CN" altLang="en-US" sz="2000" dirty="0" smtClean="0">
                <a:latin typeface="+mj-ea"/>
                <a:ea typeface="+mj-ea"/>
              </a:rPr>
              <a:t>哈希表的定义</a:t>
            </a:r>
            <a:endParaRPr lang="zh-CN" altLang="zh-CN" sz="2000" dirty="0">
              <a:latin typeface="+mj-ea"/>
              <a:ea typeface="+mj-ea"/>
            </a:endParaRPr>
          </a:p>
        </p:txBody>
      </p:sp>
    </p:spTree>
    <p:extLst>
      <p:ext uri="{BB962C8B-B14F-4D97-AF65-F5344CB8AC3E}">
        <p14:creationId xmlns:p14="http://schemas.microsoft.com/office/powerpoint/2010/main" val="3350369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1892826"/>
          </a:xfrm>
          <a:prstGeom prst="rect">
            <a:avLst/>
          </a:prstGeom>
          <a:noFill/>
        </p:spPr>
        <p:txBody>
          <a:bodyPr wrap="square" lIns="0" tIns="0" rIns="0" rtlCol="0">
            <a:spAutoFit/>
          </a:bodyPr>
          <a:lstStyle/>
          <a:p>
            <a:pPr indent="457200">
              <a:lnSpc>
                <a:spcPct val="150000"/>
              </a:lnSpc>
            </a:pPr>
            <a:r>
              <a:rPr lang="en-US" altLang="zh-CN" sz="1600" dirty="0"/>
              <a:t>1.</a:t>
            </a:r>
            <a:r>
              <a:rPr lang="zh-CN" altLang="zh-CN" sz="1600" dirty="0"/>
              <a:t>直接定址法</a:t>
            </a:r>
          </a:p>
          <a:p>
            <a:pPr indent="457200">
              <a:lnSpc>
                <a:spcPct val="150000"/>
              </a:lnSpc>
            </a:pPr>
            <a:r>
              <a:rPr lang="zh-CN" altLang="zh-CN" sz="1600" dirty="0"/>
              <a:t>直接定址法是指将关键字的某个线性函数值作为其哈希地址。</a:t>
            </a:r>
          </a:p>
          <a:p>
            <a:pPr indent="457200">
              <a:lnSpc>
                <a:spcPct val="150000"/>
              </a:lnSpc>
            </a:pPr>
            <a:r>
              <a:rPr lang="en-US" altLang="zh-CN" sz="1600" dirty="0"/>
              <a:t>H</a:t>
            </a:r>
            <a:r>
              <a:rPr lang="zh-CN" altLang="zh-CN" sz="1600" dirty="0"/>
              <a:t>（</a:t>
            </a:r>
            <a:r>
              <a:rPr lang="en-US" altLang="zh-CN" sz="1600" dirty="0"/>
              <a:t>key</a:t>
            </a:r>
            <a:r>
              <a:rPr lang="zh-CN" altLang="zh-CN" sz="1600" dirty="0"/>
              <a:t>）</a:t>
            </a:r>
            <a:r>
              <a:rPr lang="en-US" altLang="zh-CN" sz="1600" dirty="0"/>
              <a:t>=</a:t>
            </a:r>
            <a:r>
              <a:rPr lang="en-US" altLang="zh-CN" sz="1600" dirty="0" err="1"/>
              <a:t>a×key+b</a:t>
            </a:r>
            <a:r>
              <a:rPr lang="en-US" altLang="zh-CN" sz="1600" dirty="0"/>
              <a:t> </a:t>
            </a:r>
            <a:r>
              <a:rPr lang="zh-CN" altLang="zh-CN" sz="1600" dirty="0"/>
              <a:t>（</a:t>
            </a:r>
            <a:r>
              <a:rPr lang="en-US" altLang="zh-CN" sz="1600" dirty="0"/>
              <a:t>a</a:t>
            </a:r>
            <a:r>
              <a:rPr lang="zh-CN" altLang="zh-CN" sz="1600" dirty="0"/>
              <a:t>和</a:t>
            </a:r>
            <a:r>
              <a:rPr lang="en-US" altLang="zh-CN" sz="1600" dirty="0"/>
              <a:t>b</a:t>
            </a:r>
            <a:r>
              <a:rPr lang="zh-CN" altLang="zh-CN" sz="1600" dirty="0"/>
              <a:t>均为常数）</a:t>
            </a:r>
          </a:p>
          <a:p>
            <a:pPr indent="457200">
              <a:lnSpc>
                <a:spcPct val="150000"/>
              </a:lnSpc>
            </a:pPr>
            <a:r>
              <a:rPr lang="zh-CN" altLang="zh-CN" sz="1600" dirty="0"/>
              <a:t>例如，关键字序列</a:t>
            </a:r>
            <a:r>
              <a:rPr lang="en-US" altLang="zh-CN" sz="1600" dirty="0"/>
              <a:t>{20</a:t>
            </a:r>
            <a:r>
              <a:rPr lang="zh-CN" altLang="zh-CN" sz="1600" dirty="0"/>
              <a:t>，</a:t>
            </a:r>
            <a:r>
              <a:rPr lang="en-US" altLang="zh-CN" sz="1600" dirty="0"/>
              <a:t>60,80,120,1600 }</a:t>
            </a:r>
            <a:r>
              <a:rPr lang="zh-CN" altLang="zh-CN" sz="1600" dirty="0"/>
              <a:t>，我们选择哈希函数</a:t>
            </a:r>
            <a:r>
              <a:rPr lang="en-US" altLang="zh-CN" sz="1600" dirty="0"/>
              <a:t>Hash</a:t>
            </a:r>
            <a:r>
              <a:rPr lang="zh-CN" altLang="zh-CN" sz="1600" dirty="0"/>
              <a:t>（</a:t>
            </a:r>
            <a:r>
              <a:rPr lang="en-US" altLang="zh-CN" sz="1600" dirty="0"/>
              <a:t>key</a:t>
            </a:r>
            <a:r>
              <a:rPr lang="zh-CN" altLang="zh-CN" sz="1600" dirty="0"/>
              <a:t>）</a:t>
            </a:r>
            <a:r>
              <a:rPr lang="en-US" altLang="zh-CN" sz="1600" dirty="0"/>
              <a:t>=key/20</a:t>
            </a:r>
            <a:r>
              <a:rPr lang="zh-CN" altLang="zh-CN" sz="1600" dirty="0"/>
              <a:t>，即</a:t>
            </a:r>
            <a:r>
              <a:rPr lang="en-US" altLang="zh-CN" sz="1600" dirty="0"/>
              <a:t>a=20</a:t>
            </a:r>
            <a:r>
              <a:rPr lang="zh-CN" altLang="zh-CN" sz="1600" dirty="0"/>
              <a:t>，</a:t>
            </a:r>
            <a:r>
              <a:rPr lang="en-US" altLang="zh-CN" sz="1600" dirty="0"/>
              <a:t>b=0</a:t>
            </a:r>
            <a:r>
              <a:rPr lang="zh-CN" altLang="zh-CN" sz="1600" dirty="0"/>
              <a:t>，则哈希表如表</a:t>
            </a:r>
            <a:r>
              <a:rPr lang="en-US" altLang="zh-CN" sz="1600" dirty="0"/>
              <a:t>8-1</a:t>
            </a:r>
            <a:r>
              <a:rPr lang="zh-CN" altLang="zh-CN" sz="1600" dirty="0"/>
              <a:t>所示</a:t>
            </a:r>
            <a:r>
              <a:rPr lang="zh-CN" altLang="zh-CN" sz="1600" dirty="0" smtClean="0"/>
              <a:t>。</a:t>
            </a:r>
            <a:endParaRPr lang="en-US" altLang="zh-CN" sz="1600" dirty="0" smtClean="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2885405" cy="353943"/>
          </a:xfrm>
          <a:prstGeom prst="rect">
            <a:avLst/>
          </a:prstGeom>
          <a:noFill/>
        </p:spPr>
        <p:txBody>
          <a:bodyPr wrap="none" lIns="0" tIns="0" rIns="0" rtlCol="0">
            <a:spAutoFit/>
          </a:bodyPr>
          <a:lstStyle/>
          <a:p>
            <a:r>
              <a:rPr lang="en-US" altLang="zh-CN" sz="2000" dirty="0" smtClean="0">
                <a:latin typeface="+mj-ea"/>
                <a:ea typeface="+mj-ea"/>
              </a:rPr>
              <a:t>8.4.2</a:t>
            </a:r>
            <a:r>
              <a:rPr lang="zh-CN" altLang="en-US" sz="2000" dirty="0" smtClean="0">
                <a:latin typeface="+mj-ea"/>
                <a:ea typeface="+mj-ea"/>
              </a:rPr>
              <a:t>哈希函数的构造方法</a:t>
            </a:r>
            <a:endParaRPr lang="zh-CN" altLang="zh-CN" sz="2000" dirty="0">
              <a:latin typeface="+mj-ea"/>
              <a:ea typeface="+mj-ea"/>
            </a:endParaRPr>
          </a:p>
        </p:txBody>
      </p:sp>
      <p:graphicFrame>
        <p:nvGraphicFramePr>
          <p:cNvPr id="6" name="表格 5"/>
          <p:cNvGraphicFramePr>
            <a:graphicFrameLocks noGrp="1"/>
          </p:cNvGraphicFramePr>
          <p:nvPr>
            <p:extLst>
              <p:ext uri="{D42A27DB-BD31-4B8C-83A1-F6EECF244321}">
                <p14:modId xmlns:p14="http://schemas.microsoft.com/office/powerpoint/2010/main" val="2696492188"/>
              </p:ext>
            </p:extLst>
          </p:nvPr>
        </p:nvGraphicFramePr>
        <p:xfrm>
          <a:off x="2022596" y="3756342"/>
          <a:ext cx="5212715" cy="548640"/>
        </p:xfrm>
        <a:graphic>
          <a:graphicData uri="http://schemas.openxmlformats.org/drawingml/2006/table">
            <a:tbl>
              <a:tblPr firstRow="1" firstCol="1" bandRow="1">
                <a:tableStyleId>{5C22544A-7EE6-4342-B048-85BDC9FD1C3A}</a:tableStyleId>
              </a:tblPr>
              <a:tblGrid>
                <a:gridCol w="894715"/>
                <a:gridCol w="539750"/>
                <a:gridCol w="539750"/>
                <a:gridCol w="539750"/>
                <a:gridCol w="539750"/>
                <a:gridCol w="539750"/>
                <a:gridCol w="539750"/>
                <a:gridCol w="539750"/>
                <a:gridCol w="539750"/>
              </a:tblGrid>
              <a:tr h="179705">
                <a:tc>
                  <a:txBody>
                    <a:bodyPr/>
                    <a:lstStyle/>
                    <a:p>
                      <a:pPr algn="ctr">
                        <a:lnSpc>
                          <a:spcPct val="150000"/>
                        </a:lnSpc>
                        <a:spcAft>
                          <a:spcPts val="250"/>
                        </a:spcAft>
                      </a:pPr>
                      <a:r>
                        <a:rPr lang="en-US" sz="1200" b="1" kern="100" dirty="0">
                          <a:solidFill>
                            <a:schemeClr val="tx1"/>
                          </a:solidFill>
                          <a:effectLst/>
                        </a:rPr>
                        <a:t>Hash</a:t>
                      </a:r>
                      <a:r>
                        <a:rPr lang="zh-CN" sz="1200" b="1" kern="100" dirty="0">
                          <a:solidFill>
                            <a:schemeClr val="tx1"/>
                          </a:solidFill>
                          <a:effectLst/>
                        </a:rPr>
                        <a:t>（</a:t>
                      </a:r>
                      <a:r>
                        <a:rPr lang="en-US" sz="1200" b="1" kern="100" dirty="0">
                          <a:solidFill>
                            <a:schemeClr val="tx1"/>
                          </a:solidFill>
                          <a:effectLst/>
                        </a:rPr>
                        <a:t>key</a:t>
                      </a:r>
                      <a:r>
                        <a:rPr lang="zh-CN" sz="1200" b="1" kern="100" dirty="0">
                          <a:solidFill>
                            <a:schemeClr val="tx1"/>
                          </a:solidFill>
                          <a:effectLst/>
                        </a:rPr>
                        <a:t>）</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1</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2</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3</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4</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5</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6</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8</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705">
                <a:tc>
                  <a:txBody>
                    <a:bodyPr/>
                    <a:lstStyle/>
                    <a:p>
                      <a:pPr algn="ctr">
                        <a:lnSpc>
                          <a:spcPct val="150000"/>
                        </a:lnSpc>
                        <a:spcAft>
                          <a:spcPts val="250"/>
                        </a:spcAft>
                      </a:pPr>
                      <a:r>
                        <a:rPr lang="en-US" sz="1200" b="1" kern="100">
                          <a:solidFill>
                            <a:schemeClr val="tx1"/>
                          </a:solidFill>
                          <a:effectLst/>
                        </a:rPr>
                        <a:t>key</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20</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 </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60</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80</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 </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120</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 </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160</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矩形 6"/>
          <p:cNvSpPr/>
          <p:nvPr/>
        </p:nvSpPr>
        <p:spPr>
          <a:xfrm>
            <a:off x="3475563" y="3328090"/>
            <a:ext cx="1800493" cy="369332"/>
          </a:xfrm>
          <a:prstGeom prst="rect">
            <a:avLst/>
          </a:prstGeom>
        </p:spPr>
        <p:txBody>
          <a:bodyPr wrap="none">
            <a:spAutoFit/>
          </a:bodyPr>
          <a:lstStyle/>
          <a:p>
            <a:pPr indent="457200" algn="ctr">
              <a:lnSpc>
                <a:spcPct val="150000"/>
              </a:lnSpc>
            </a:pPr>
            <a:r>
              <a:rPr lang="zh-CN" altLang="zh-CN" sz="1200" dirty="0">
                <a:latin typeface="宋体" pitchFamily="2" charset="-122"/>
                <a:ea typeface="宋体" pitchFamily="2" charset="-122"/>
              </a:rPr>
              <a:t>表</a:t>
            </a:r>
            <a:r>
              <a:rPr lang="en-US" altLang="zh-CN" sz="1200" dirty="0">
                <a:latin typeface="宋体" pitchFamily="2" charset="-122"/>
                <a:ea typeface="宋体" pitchFamily="2" charset="-122"/>
              </a:rPr>
              <a:t>8-1</a:t>
            </a:r>
            <a:r>
              <a:rPr lang="zh-CN" altLang="zh-CN" sz="1200" dirty="0">
                <a:latin typeface="宋体" pitchFamily="2" charset="-122"/>
                <a:ea typeface="宋体" pitchFamily="2" charset="-122"/>
              </a:rPr>
              <a:t>直接定址法</a:t>
            </a:r>
            <a:endParaRPr lang="en-US" altLang="zh-CN" sz="1200" dirty="0">
              <a:latin typeface="宋体" pitchFamily="2" charset="-122"/>
              <a:ea typeface="宋体" pitchFamily="2" charset="-122"/>
            </a:endParaRPr>
          </a:p>
        </p:txBody>
      </p:sp>
    </p:spTree>
    <p:extLst>
      <p:ext uri="{BB962C8B-B14F-4D97-AF65-F5344CB8AC3E}">
        <p14:creationId xmlns:p14="http://schemas.microsoft.com/office/powerpoint/2010/main" val="748871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2223173"/>
          </a:xfrm>
          <a:prstGeom prst="rect">
            <a:avLst/>
          </a:prstGeom>
          <a:noFill/>
        </p:spPr>
        <p:txBody>
          <a:bodyPr wrap="square" lIns="0" tIns="0" rIns="0" rtlCol="0">
            <a:spAutoFit/>
          </a:bodyPr>
          <a:lstStyle/>
          <a:p>
            <a:pPr indent="457200">
              <a:lnSpc>
                <a:spcPct val="150000"/>
              </a:lnSpc>
            </a:pPr>
            <a:r>
              <a:rPr lang="en-US" altLang="zh-CN" sz="1600" dirty="0"/>
              <a:t>2.</a:t>
            </a:r>
            <a:r>
              <a:rPr lang="zh-CN" altLang="zh-CN" sz="1600" dirty="0"/>
              <a:t>数字分析法</a:t>
            </a:r>
          </a:p>
          <a:p>
            <a:pPr indent="457200">
              <a:lnSpc>
                <a:spcPct val="150000"/>
              </a:lnSpc>
            </a:pPr>
            <a:r>
              <a:rPr lang="zh-CN" altLang="zh-CN" sz="1600" dirty="0"/>
              <a:t>当所有关键字的进制相同，位数较多，且已知每位的取值分布情况时，可通过分析关键字取值，将取值较分散的数字作为其哈希地址，这种方法叫做数字分析法。</a:t>
            </a:r>
          </a:p>
          <a:p>
            <a:pPr indent="457200">
              <a:lnSpc>
                <a:spcPct val="150000"/>
              </a:lnSpc>
            </a:pPr>
            <a:r>
              <a:rPr lang="zh-CN" altLang="zh-CN" sz="1600" dirty="0"/>
              <a:t>以表</a:t>
            </a:r>
            <a:r>
              <a:rPr lang="en-US" altLang="zh-CN" sz="1600" dirty="0"/>
              <a:t>8-2</a:t>
            </a:r>
            <a:r>
              <a:rPr lang="zh-CN" altLang="zh-CN" sz="1600" dirty="0"/>
              <a:t>为例，有一组关键字为</a:t>
            </a:r>
            <a:r>
              <a:rPr lang="en-US" altLang="zh-CN" sz="1600" dirty="0"/>
              <a:t>7</a:t>
            </a:r>
            <a:r>
              <a:rPr lang="zh-CN" altLang="zh-CN" sz="1600" dirty="0"/>
              <a:t>位的十进制数，通过观察发现，关键字②③⑤⑥位上的数字分别为</a:t>
            </a:r>
            <a:r>
              <a:rPr lang="en-US" altLang="zh-CN" sz="1600" dirty="0"/>
              <a:t>7</a:t>
            </a:r>
            <a:r>
              <a:rPr lang="zh-CN" altLang="zh-CN" sz="1600" dirty="0"/>
              <a:t>、</a:t>
            </a:r>
            <a:r>
              <a:rPr lang="en-US" altLang="zh-CN" sz="1600" dirty="0"/>
              <a:t>6</a:t>
            </a:r>
            <a:r>
              <a:rPr lang="zh-CN" altLang="zh-CN" sz="1600" dirty="0"/>
              <a:t>、</a:t>
            </a:r>
            <a:r>
              <a:rPr lang="en-US" altLang="zh-CN" sz="1600" dirty="0"/>
              <a:t>8</a:t>
            </a:r>
            <a:r>
              <a:rPr lang="zh-CN" altLang="zh-CN" sz="1600" dirty="0"/>
              <a:t>、</a:t>
            </a:r>
            <a:r>
              <a:rPr lang="en-US" altLang="zh-CN" sz="1600" dirty="0"/>
              <a:t>5</a:t>
            </a:r>
            <a:r>
              <a:rPr lang="zh-CN" altLang="zh-CN" sz="1600" dirty="0"/>
              <a:t>，第⑦位上只出现</a:t>
            </a:r>
            <a:r>
              <a:rPr lang="en-US" altLang="zh-CN" sz="1600" dirty="0"/>
              <a:t>7</a:t>
            </a:r>
            <a:r>
              <a:rPr lang="zh-CN" altLang="zh-CN" sz="1600" dirty="0"/>
              <a:t>、</a:t>
            </a:r>
            <a:r>
              <a:rPr lang="en-US" altLang="zh-CN" sz="1600" dirty="0"/>
              <a:t>9</a:t>
            </a:r>
            <a:r>
              <a:rPr lang="zh-CN" altLang="zh-CN" sz="1600" dirty="0"/>
              <a:t>两个数字，所以，第②③⑤⑥⑦位不能作为哈希地址，而第</a:t>
            </a:r>
            <a:r>
              <a:rPr lang="en-US" altLang="zh-CN" sz="1600" dirty="0"/>
              <a:t>13</a:t>
            </a:r>
            <a:r>
              <a:rPr lang="zh-CN" altLang="zh-CN" sz="1600" dirty="0"/>
              <a:t>位上的数字分布较均匀，冲突的几率比较低，可以作为哈希地址使用</a:t>
            </a:r>
            <a:r>
              <a:rPr lang="zh-CN" altLang="zh-CN" sz="1600" dirty="0" smtClean="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2885405" cy="353943"/>
          </a:xfrm>
          <a:prstGeom prst="rect">
            <a:avLst/>
          </a:prstGeom>
          <a:noFill/>
        </p:spPr>
        <p:txBody>
          <a:bodyPr wrap="none" lIns="0" tIns="0" rIns="0" rtlCol="0">
            <a:spAutoFit/>
          </a:bodyPr>
          <a:lstStyle/>
          <a:p>
            <a:r>
              <a:rPr lang="en-US" altLang="zh-CN" sz="2000" dirty="0" smtClean="0">
                <a:latin typeface="+mj-ea"/>
                <a:ea typeface="+mj-ea"/>
              </a:rPr>
              <a:t>8.4.2</a:t>
            </a:r>
            <a:r>
              <a:rPr lang="zh-CN" altLang="en-US" sz="2000" dirty="0" smtClean="0">
                <a:latin typeface="+mj-ea"/>
                <a:ea typeface="+mj-ea"/>
              </a:rPr>
              <a:t>哈希函数的构造方法</a:t>
            </a:r>
            <a:endParaRPr lang="zh-CN" altLang="zh-CN" sz="2000" dirty="0">
              <a:latin typeface="+mj-ea"/>
              <a:ea typeface="+mj-ea"/>
            </a:endParaRPr>
          </a:p>
        </p:txBody>
      </p:sp>
    </p:spTree>
    <p:extLst>
      <p:ext uri="{BB962C8B-B14F-4D97-AF65-F5344CB8AC3E}">
        <p14:creationId xmlns:p14="http://schemas.microsoft.com/office/powerpoint/2010/main" val="2757367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2885405" cy="353943"/>
          </a:xfrm>
          <a:prstGeom prst="rect">
            <a:avLst/>
          </a:prstGeom>
          <a:noFill/>
        </p:spPr>
        <p:txBody>
          <a:bodyPr wrap="none" lIns="0" tIns="0" rIns="0" rtlCol="0">
            <a:spAutoFit/>
          </a:bodyPr>
          <a:lstStyle/>
          <a:p>
            <a:r>
              <a:rPr lang="en-US" altLang="zh-CN" sz="2000" dirty="0" smtClean="0">
                <a:latin typeface="+mj-ea"/>
                <a:ea typeface="+mj-ea"/>
              </a:rPr>
              <a:t>8.4.2</a:t>
            </a:r>
            <a:r>
              <a:rPr lang="zh-CN" altLang="en-US" sz="2000" dirty="0" smtClean="0">
                <a:latin typeface="+mj-ea"/>
                <a:ea typeface="+mj-ea"/>
              </a:rPr>
              <a:t>哈希函数的构造方法</a:t>
            </a:r>
            <a:endParaRPr lang="zh-CN" altLang="zh-CN" sz="2000" dirty="0">
              <a:latin typeface="+mj-ea"/>
              <a:ea typeface="+mj-ea"/>
            </a:endParaRPr>
          </a:p>
        </p:txBody>
      </p:sp>
      <p:graphicFrame>
        <p:nvGraphicFramePr>
          <p:cNvPr id="2" name="表格 1"/>
          <p:cNvGraphicFramePr>
            <a:graphicFrameLocks noGrp="1"/>
          </p:cNvGraphicFramePr>
          <p:nvPr>
            <p:extLst>
              <p:ext uri="{D42A27DB-BD31-4B8C-83A1-F6EECF244321}">
                <p14:modId xmlns:p14="http://schemas.microsoft.com/office/powerpoint/2010/main" val="4174866386"/>
              </p:ext>
            </p:extLst>
          </p:nvPr>
        </p:nvGraphicFramePr>
        <p:xfrm>
          <a:off x="1918335" y="2171382"/>
          <a:ext cx="5307330" cy="2194560"/>
        </p:xfrm>
        <a:graphic>
          <a:graphicData uri="http://schemas.openxmlformats.org/drawingml/2006/table">
            <a:tbl>
              <a:tblPr firstRow="1" firstCol="1" bandRow="1">
                <a:tableStyleId>{5C22544A-7EE6-4342-B048-85BDC9FD1C3A}</a:tableStyleId>
              </a:tblPr>
              <a:tblGrid>
                <a:gridCol w="612140"/>
                <a:gridCol w="612140"/>
                <a:gridCol w="612140"/>
                <a:gridCol w="612140"/>
                <a:gridCol w="612140"/>
                <a:gridCol w="612140"/>
                <a:gridCol w="612140"/>
                <a:gridCol w="1022350"/>
              </a:tblGrid>
              <a:tr h="0">
                <a:tc gridSpan="7">
                  <a:txBody>
                    <a:bodyPr/>
                    <a:lstStyle/>
                    <a:p>
                      <a:pPr algn="ctr">
                        <a:lnSpc>
                          <a:spcPct val="150000"/>
                        </a:lnSpc>
                        <a:spcAft>
                          <a:spcPts val="250"/>
                        </a:spcAft>
                      </a:pPr>
                      <a:r>
                        <a:rPr lang="en-US" sz="1200" b="1" kern="100" dirty="0">
                          <a:solidFill>
                            <a:schemeClr val="tx1"/>
                          </a:solidFill>
                          <a:effectLst/>
                        </a:rPr>
                        <a:t>key</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50000"/>
                        </a:lnSpc>
                        <a:spcAft>
                          <a:spcPts val="250"/>
                        </a:spcAft>
                      </a:pPr>
                      <a:r>
                        <a:rPr lang="en-US" sz="1200" b="1" kern="100">
                          <a:solidFill>
                            <a:schemeClr val="tx1"/>
                          </a:solidFill>
                          <a:effectLst/>
                        </a:rPr>
                        <a:t>Hash</a:t>
                      </a:r>
                      <a:r>
                        <a:rPr lang="zh-CN" sz="1200" b="1" kern="100">
                          <a:solidFill>
                            <a:schemeClr val="tx1"/>
                          </a:solidFill>
                          <a:effectLst/>
                        </a:rPr>
                        <a:t>（</a:t>
                      </a:r>
                      <a:r>
                        <a:rPr lang="en-US" sz="1200" b="1" kern="100">
                          <a:solidFill>
                            <a:schemeClr val="tx1"/>
                          </a:solidFill>
                          <a:effectLst/>
                        </a:rPr>
                        <a:t>key</a:t>
                      </a:r>
                      <a:r>
                        <a:rPr lang="zh-CN" sz="1200" b="1" kern="100">
                          <a:solidFill>
                            <a:schemeClr val="tx1"/>
                          </a:solidFill>
                          <a:effectLst/>
                        </a:rPr>
                        <a:t>）</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705">
                <a:tc>
                  <a:txBody>
                    <a:bodyPr/>
                    <a:lstStyle/>
                    <a:p>
                      <a:pPr algn="ctr">
                        <a:lnSpc>
                          <a:spcPct val="150000"/>
                        </a:lnSpc>
                        <a:spcAft>
                          <a:spcPts val="250"/>
                        </a:spcAft>
                      </a:pPr>
                      <a:r>
                        <a:rPr lang="zh-CN" sz="1200" b="1" kern="100">
                          <a:solidFill>
                            <a:schemeClr val="tx1"/>
                          </a:solidFill>
                          <a:effectLst/>
                        </a:rPr>
                        <a:t>①</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zh-CN" sz="1200" b="1" kern="100">
                          <a:solidFill>
                            <a:schemeClr val="tx1"/>
                          </a:solidFill>
                          <a:effectLst/>
                        </a:rPr>
                        <a:t>②</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zh-CN" sz="1200" b="1" kern="100">
                          <a:solidFill>
                            <a:schemeClr val="tx1"/>
                          </a:solidFill>
                          <a:effectLst/>
                        </a:rPr>
                        <a:t>③</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zh-CN" sz="1200" b="1" kern="100">
                          <a:solidFill>
                            <a:schemeClr val="tx1"/>
                          </a:solidFill>
                          <a:effectLst/>
                        </a:rPr>
                        <a:t>④</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zh-CN" sz="1200" b="1" kern="100">
                          <a:solidFill>
                            <a:schemeClr val="tx1"/>
                          </a:solidFill>
                          <a:effectLst/>
                        </a:rPr>
                        <a:t>⑤</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zh-CN" sz="1200" b="1" kern="100">
                          <a:solidFill>
                            <a:schemeClr val="tx1"/>
                          </a:solidFill>
                          <a:effectLst/>
                        </a:rPr>
                        <a:t>⑥</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zh-CN" sz="1200" b="1" kern="100">
                          <a:solidFill>
                            <a:schemeClr val="tx1"/>
                          </a:solidFill>
                          <a:effectLst/>
                        </a:rPr>
                        <a:t>⑦</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zh-CN" sz="1200" b="1" kern="100">
                          <a:solidFill>
                            <a:schemeClr val="tx1"/>
                          </a:solidFill>
                          <a:effectLst/>
                        </a:rPr>
                        <a:t>①③</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705">
                <a:tc>
                  <a:txBody>
                    <a:bodyPr/>
                    <a:lstStyle/>
                    <a:p>
                      <a:pPr algn="ctr">
                        <a:lnSpc>
                          <a:spcPct val="150000"/>
                        </a:lnSpc>
                        <a:spcAft>
                          <a:spcPts val="250"/>
                        </a:spcAft>
                      </a:pPr>
                      <a:r>
                        <a:rPr lang="en-US" sz="1200" b="1" kern="100">
                          <a:solidFill>
                            <a:schemeClr val="tx1"/>
                          </a:solidFill>
                          <a:effectLst/>
                        </a:rPr>
                        <a:t>2</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8</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6</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8</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5</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2 8</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705">
                <a:tc>
                  <a:txBody>
                    <a:bodyPr/>
                    <a:lstStyle/>
                    <a:p>
                      <a:pPr algn="ctr">
                        <a:lnSpc>
                          <a:spcPct val="150000"/>
                        </a:lnSpc>
                        <a:spcAft>
                          <a:spcPts val="250"/>
                        </a:spcAft>
                      </a:pPr>
                      <a:r>
                        <a:rPr lang="en-US" sz="1200" b="1" kern="100">
                          <a:solidFill>
                            <a:schemeClr val="tx1"/>
                          </a:solidFill>
                          <a:effectLst/>
                        </a:rPr>
                        <a:t>3</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5</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6</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8</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5</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3 5</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705">
                <a:tc>
                  <a:txBody>
                    <a:bodyPr/>
                    <a:lstStyle/>
                    <a:p>
                      <a:pPr algn="ctr">
                        <a:lnSpc>
                          <a:spcPct val="150000"/>
                        </a:lnSpc>
                        <a:spcAft>
                          <a:spcPts val="250"/>
                        </a:spcAft>
                      </a:pPr>
                      <a:r>
                        <a:rPr lang="en-US" sz="1200" b="1" kern="100">
                          <a:solidFill>
                            <a:schemeClr val="tx1"/>
                          </a:solidFill>
                          <a:effectLst/>
                        </a:rPr>
                        <a:t>8</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3</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6</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8</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5</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8 3</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705">
                <a:tc>
                  <a:txBody>
                    <a:bodyPr/>
                    <a:lstStyle/>
                    <a:p>
                      <a:pPr algn="ctr">
                        <a:lnSpc>
                          <a:spcPct val="150000"/>
                        </a:lnSpc>
                        <a:spcAft>
                          <a:spcPts val="250"/>
                        </a:spcAft>
                      </a:pPr>
                      <a:r>
                        <a:rPr lang="en-US" sz="1200" b="1" kern="100">
                          <a:solidFill>
                            <a:schemeClr val="tx1"/>
                          </a:solidFill>
                          <a:effectLst/>
                        </a:rPr>
                        <a:t>9</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1</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6</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8</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5</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9</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9 1</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705">
                <a:tc>
                  <a:txBody>
                    <a:bodyPr/>
                    <a:lstStyle/>
                    <a:p>
                      <a:pPr algn="ctr">
                        <a:lnSpc>
                          <a:spcPct val="150000"/>
                        </a:lnSpc>
                        <a:spcAft>
                          <a:spcPts val="250"/>
                        </a:spcAft>
                      </a:pPr>
                      <a:r>
                        <a:rPr lang="en-US" sz="1200" b="1" kern="100">
                          <a:solidFill>
                            <a:schemeClr val="tx1"/>
                          </a:solidFill>
                          <a:effectLst/>
                        </a:rPr>
                        <a:t>1</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6</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8</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5</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9</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1 7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705">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9</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6</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8</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5</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9</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7 9</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矩形 2"/>
          <p:cNvSpPr/>
          <p:nvPr/>
        </p:nvSpPr>
        <p:spPr>
          <a:xfrm>
            <a:off x="3389838" y="1808877"/>
            <a:ext cx="2031325" cy="276999"/>
          </a:xfrm>
          <a:prstGeom prst="rect">
            <a:avLst/>
          </a:prstGeom>
        </p:spPr>
        <p:txBody>
          <a:bodyPr wrap="none">
            <a:spAutoFit/>
          </a:bodyPr>
          <a:lstStyle/>
          <a:p>
            <a:r>
              <a:rPr lang="zh-CN" altLang="zh-CN" sz="1200" dirty="0">
                <a:latin typeface="宋体" pitchFamily="2" charset="-122"/>
                <a:ea typeface="宋体" pitchFamily="2" charset="-122"/>
              </a:rPr>
              <a:t>表</a:t>
            </a:r>
            <a:r>
              <a:rPr lang="en-US" altLang="zh-CN" sz="1200" dirty="0">
                <a:latin typeface="宋体" pitchFamily="2" charset="-122"/>
                <a:ea typeface="宋体" pitchFamily="2" charset="-122"/>
              </a:rPr>
              <a:t>8-2 </a:t>
            </a:r>
            <a:r>
              <a:rPr lang="zh-CN" altLang="zh-CN" sz="1200" dirty="0">
                <a:latin typeface="宋体" pitchFamily="2" charset="-122"/>
                <a:ea typeface="宋体" pitchFamily="2" charset="-122"/>
              </a:rPr>
              <a:t>数字分析法的哈希表</a:t>
            </a:r>
          </a:p>
        </p:txBody>
      </p:sp>
    </p:spTree>
    <p:extLst>
      <p:ext uri="{BB962C8B-B14F-4D97-AF65-F5344CB8AC3E}">
        <p14:creationId xmlns:p14="http://schemas.microsoft.com/office/powerpoint/2010/main" val="1429151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1892826"/>
          </a:xfrm>
          <a:prstGeom prst="rect">
            <a:avLst/>
          </a:prstGeom>
          <a:noFill/>
        </p:spPr>
        <p:txBody>
          <a:bodyPr wrap="square" lIns="0" tIns="0" rIns="0" rtlCol="0">
            <a:spAutoFit/>
          </a:bodyPr>
          <a:lstStyle/>
          <a:p>
            <a:pPr indent="457200">
              <a:lnSpc>
                <a:spcPct val="150000"/>
              </a:lnSpc>
            </a:pPr>
            <a:r>
              <a:rPr lang="en-US" altLang="zh-CN" sz="1600" dirty="0" smtClean="0"/>
              <a:t>3.</a:t>
            </a:r>
            <a:r>
              <a:rPr lang="zh-CN" altLang="zh-CN" sz="1600" dirty="0" smtClean="0"/>
              <a:t>平方</a:t>
            </a:r>
            <a:r>
              <a:rPr lang="zh-CN" altLang="zh-CN" sz="1600" dirty="0"/>
              <a:t>取中</a:t>
            </a:r>
            <a:r>
              <a:rPr lang="zh-CN" altLang="zh-CN" sz="1600" dirty="0" smtClean="0"/>
              <a:t>法</a:t>
            </a:r>
            <a:endParaRPr lang="en-US" altLang="zh-CN" sz="1600" dirty="0" smtClean="0"/>
          </a:p>
          <a:p>
            <a:pPr indent="457200">
              <a:lnSpc>
                <a:spcPct val="150000"/>
              </a:lnSpc>
            </a:pPr>
            <a:r>
              <a:rPr lang="zh-CN" altLang="zh-CN" sz="1600" dirty="0"/>
              <a:t>平方取中法</a:t>
            </a:r>
            <a:r>
              <a:rPr lang="zh-CN" altLang="zh-CN" sz="1600" dirty="0" smtClean="0"/>
              <a:t>的</a:t>
            </a:r>
            <a:r>
              <a:rPr lang="zh-CN" altLang="zh-CN" sz="1600" dirty="0"/>
              <a:t>主要思想为：在计算出关键字值的平方后，根据实际情况选取计算结果的中间若干位作为其哈希地址。由于关键字平方结果中间的若干位都和关键字的每一位有关，所以即使几乎相同的两个关键字，其平方值中的某几位也是有很大差异的</a:t>
            </a:r>
            <a:r>
              <a:rPr lang="zh-CN" altLang="zh-CN" sz="1600" dirty="0" smtClean="0"/>
              <a:t>。</a:t>
            </a:r>
            <a:endParaRPr lang="en-US" altLang="zh-CN" sz="1600" dirty="0" smtClean="0"/>
          </a:p>
          <a:p>
            <a:pPr indent="457200">
              <a:lnSpc>
                <a:spcPct val="150000"/>
              </a:lnSpc>
            </a:pP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2885405" cy="353943"/>
          </a:xfrm>
          <a:prstGeom prst="rect">
            <a:avLst/>
          </a:prstGeom>
          <a:noFill/>
        </p:spPr>
        <p:txBody>
          <a:bodyPr wrap="none" lIns="0" tIns="0" rIns="0" rtlCol="0">
            <a:spAutoFit/>
          </a:bodyPr>
          <a:lstStyle/>
          <a:p>
            <a:r>
              <a:rPr lang="en-US" altLang="zh-CN" sz="2000" dirty="0" smtClean="0">
                <a:latin typeface="+mj-ea"/>
                <a:ea typeface="+mj-ea"/>
              </a:rPr>
              <a:t>8.4.2</a:t>
            </a:r>
            <a:r>
              <a:rPr lang="zh-CN" altLang="en-US" sz="2000" dirty="0" smtClean="0">
                <a:latin typeface="+mj-ea"/>
                <a:ea typeface="+mj-ea"/>
              </a:rPr>
              <a:t>哈希函数的构造方法</a:t>
            </a:r>
            <a:endParaRPr lang="zh-CN" altLang="zh-CN" sz="2000" dirty="0">
              <a:latin typeface="+mj-ea"/>
              <a:ea typeface="+mj-ea"/>
            </a:endParaRPr>
          </a:p>
        </p:txBody>
      </p:sp>
    </p:spTree>
    <p:extLst>
      <p:ext uri="{BB962C8B-B14F-4D97-AF65-F5344CB8AC3E}">
        <p14:creationId xmlns:p14="http://schemas.microsoft.com/office/powerpoint/2010/main" val="977608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2885405" cy="353943"/>
          </a:xfrm>
          <a:prstGeom prst="rect">
            <a:avLst/>
          </a:prstGeom>
          <a:noFill/>
        </p:spPr>
        <p:txBody>
          <a:bodyPr wrap="none" lIns="0" tIns="0" rIns="0" rtlCol="0">
            <a:spAutoFit/>
          </a:bodyPr>
          <a:lstStyle/>
          <a:p>
            <a:r>
              <a:rPr lang="en-US" altLang="zh-CN" sz="2000" dirty="0" smtClean="0">
                <a:latin typeface="+mj-ea"/>
                <a:ea typeface="+mj-ea"/>
              </a:rPr>
              <a:t>8.4.2</a:t>
            </a:r>
            <a:r>
              <a:rPr lang="zh-CN" altLang="en-US" sz="2000" dirty="0" smtClean="0">
                <a:latin typeface="+mj-ea"/>
                <a:ea typeface="+mj-ea"/>
              </a:rPr>
              <a:t>哈希函数的构造方法</a:t>
            </a:r>
            <a:endParaRPr lang="zh-CN" altLang="zh-CN" sz="2000" dirty="0">
              <a:latin typeface="+mj-ea"/>
              <a:ea typeface="+mj-ea"/>
            </a:endParaRPr>
          </a:p>
        </p:txBody>
      </p:sp>
      <p:graphicFrame>
        <p:nvGraphicFramePr>
          <p:cNvPr id="2" name="表格 1"/>
          <p:cNvGraphicFramePr>
            <a:graphicFrameLocks noGrp="1"/>
          </p:cNvGraphicFramePr>
          <p:nvPr>
            <p:extLst>
              <p:ext uri="{D42A27DB-BD31-4B8C-83A1-F6EECF244321}">
                <p14:modId xmlns:p14="http://schemas.microsoft.com/office/powerpoint/2010/main" val="2018008580"/>
              </p:ext>
            </p:extLst>
          </p:nvPr>
        </p:nvGraphicFramePr>
        <p:xfrm>
          <a:off x="1866265" y="2649537"/>
          <a:ext cx="5411470" cy="1371600"/>
        </p:xfrm>
        <a:graphic>
          <a:graphicData uri="http://schemas.openxmlformats.org/drawingml/2006/table">
            <a:tbl>
              <a:tblPr firstRow="1" firstCol="1" bandRow="1">
                <a:tableStyleId>{5C22544A-7EE6-4342-B048-85BDC9FD1C3A}</a:tableStyleId>
              </a:tblPr>
              <a:tblGrid>
                <a:gridCol w="1803400"/>
                <a:gridCol w="1804035"/>
                <a:gridCol w="1804035"/>
              </a:tblGrid>
              <a:tr h="0">
                <a:tc>
                  <a:txBody>
                    <a:bodyPr/>
                    <a:lstStyle/>
                    <a:p>
                      <a:pPr algn="ctr">
                        <a:lnSpc>
                          <a:spcPct val="150000"/>
                        </a:lnSpc>
                        <a:spcAft>
                          <a:spcPts val="250"/>
                        </a:spcAft>
                      </a:pPr>
                      <a:r>
                        <a:rPr lang="en-US" sz="1200" b="1" kern="100" dirty="0">
                          <a:solidFill>
                            <a:schemeClr val="tx1"/>
                          </a:solidFill>
                          <a:effectLst/>
                        </a:rPr>
                        <a:t>key</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key2</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Hash</a:t>
                      </a:r>
                      <a:r>
                        <a:rPr lang="zh-CN" sz="1200" b="1" kern="100">
                          <a:solidFill>
                            <a:schemeClr val="tx1"/>
                          </a:solidFill>
                          <a:effectLst/>
                        </a:rPr>
                        <a:t>（</a:t>
                      </a:r>
                      <a:r>
                        <a:rPr lang="en-US" sz="1200" b="1" kern="100">
                          <a:solidFill>
                            <a:schemeClr val="tx1"/>
                          </a:solidFill>
                          <a:effectLst/>
                        </a:rPr>
                        <a:t>key</a:t>
                      </a:r>
                      <a:r>
                        <a:rPr lang="zh-CN" sz="1200" b="1" kern="100">
                          <a:solidFill>
                            <a:schemeClr val="tx1"/>
                          </a:solidFill>
                          <a:effectLst/>
                        </a:rPr>
                        <a:t>）</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50000"/>
                        </a:lnSpc>
                        <a:spcAft>
                          <a:spcPts val="250"/>
                        </a:spcAft>
                      </a:pPr>
                      <a:r>
                        <a:rPr lang="en-US" sz="1200" b="1" kern="100">
                          <a:solidFill>
                            <a:schemeClr val="tx1"/>
                          </a:solidFill>
                          <a:effectLst/>
                        </a:rPr>
                        <a:t>112</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12544</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254</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50000"/>
                        </a:lnSpc>
                        <a:spcAft>
                          <a:spcPts val="250"/>
                        </a:spcAft>
                      </a:pPr>
                      <a:r>
                        <a:rPr lang="en-US" sz="1200" b="1" kern="100">
                          <a:solidFill>
                            <a:schemeClr val="tx1"/>
                          </a:solidFill>
                          <a:effectLst/>
                        </a:rPr>
                        <a:t>122</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14884</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488</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50000"/>
                        </a:lnSpc>
                        <a:spcAft>
                          <a:spcPts val="250"/>
                        </a:spcAft>
                      </a:pPr>
                      <a:r>
                        <a:rPr lang="en-US" sz="1200" b="1" kern="100">
                          <a:solidFill>
                            <a:schemeClr val="tx1"/>
                          </a:solidFill>
                          <a:effectLst/>
                        </a:rPr>
                        <a:t>152</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23104</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a:solidFill>
                            <a:schemeClr val="tx1"/>
                          </a:solidFill>
                          <a:effectLst/>
                        </a:rPr>
                        <a:t>310</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50000"/>
                        </a:lnSpc>
                        <a:spcAft>
                          <a:spcPts val="250"/>
                        </a:spcAft>
                      </a:pPr>
                      <a:r>
                        <a:rPr lang="en-US" sz="1200" b="1" kern="100">
                          <a:solidFill>
                            <a:schemeClr val="tx1"/>
                          </a:solidFill>
                          <a:effectLst/>
                        </a:rPr>
                        <a:t>162</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26244</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en-US" sz="1200" b="1" kern="100" dirty="0">
                          <a:solidFill>
                            <a:schemeClr val="tx1"/>
                          </a:solidFill>
                          <a:effectLst/>
                        </a:rPr>
                        <a:t>624</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矩形 2"/>
          <p:cNvSpPr/>
          <p:nvPr/>
        </p:nvSpPr>
        <p:spPr>
          <a:xfrm>
            <a:off x="3475563" y="2240734"/>
            <a:ext cx="1954381" cy="276999"/>
          </a:xfrm>
          <a:prstGeom prst="rect">
            <a:avLst/>
          </a:prstGeom>
        </p:spPr>
        <p:txBody>
          <a:bodyPr wrap="none">
            <a:spAutoFit/>
          </a:bodyPr>
          <a:lstStyle/>
          <a:p>
            <a:r>
              <a:rPr lang="zh-CN" altLang="zh-CN" sz="1200" dirty="0">
                <a:latin typeface="宋体" pitchFamily="2" charset="-122"/>
                <a:ea typeface="宋体" pitchFamily="2" charset="-122"/>
              </a:rPr>
              <a:t>表</a:t>
            </a:r>
            <a:r>
              <a:rPr lang="en-US" altLang="zh-CN" sz="1200" dirty="0">
                <a:latin typeface="宋体" pitchFamily="2" charset="-122"/>
                <a:ea typeface="宋体" pitchFamily="2" charset="-122"/>
              </a:rPr>
              <a:t>8-3</a:t>
            </a:r>
            <a:r>
              <a:rPr lang="zh-CN" altLang="zh-CN" sz="1200" dirty="0">
                <a:latin typeface="宋体" pitchFamily="2" charset="-122"/>
                <a:ea typeface="宋体" pitchFamily="2" charset="-122"/>
              </a:rPr>
              <a:t>平方取中法的哈希表</a:t>
            </a:r>
          </a:p>
        </p:txBody>
      </p:sp>
      <p:sp>
        <p:nvSpPr>
          <p:cNvPr id="6" name="矩形 5"/>
          <p:cNvSpPr/>
          <p:nvPr/>
        </p:nvSpPr>
        <p:spPr>
          <a:xfrm>
            <a:off x="590157" y="1391118"/>
            <a:ext cx="7953767" cy="738664"/>
          </a:xfrm>
          <a:prstGeom prst="rect">
            <a:avLst/>
          </a:prstGeom>
        </p:spPr>
        <p:txBody>
          <a:bodyPr wrap="square">
            <a:spAutoFit/>
          </a:bodyPr>
          <a:lstStyle/>
          <a:p>
            <a:pPr indent="457200">
              <a:lnSpc>
                <a:spcPct val="150000"/>
              </a:lnSpc>
            </a:pPr>
            <a:r>
              <a:rPr lang="zh-CN" altLang="en-US" sz="1400" dirty="0"/>
              <a:t>如：</a:t>
            </a:r>
            <a:r>
              <a:rPr lang="zh-CN" altLang="zh-CN" sz="1400" dirty="0"/>
              <a:t>关键字序列</a:t>
            </a:r>
            <a:r>
              <a:rPr lang="en-US" altLang="zh-CN" sz="1400" dirty="0"/>
              <a:t>{112,122,152</a:t>
            </a:r>
            <a:r>
              <a:rPr lang="zh-CN" altLang="zh-CN" sz="1400" dirty="0"/>
              <a:t>，</a:t>
            </a:r>
            <a:r>
              <a:rPr lang="en-US" altLang="zh-CN" sz="1400" dirty="0"/>
              <a:t>162}</a:t>
            </a:r>
            <a:r>
              <a:rPr lang="zh-CN" altLang="zh-CN" sz="1400" dirty="0"/>
              <a:t>中，第一位和第三位的值都是</a:t>
            </a:r>
            <a:r>
              <a:rPr lang="en-US" altLang="zh-CN" sz="1400" dirty="0"/>
              <a:t>1</a:t>
            </a:r>
            <a:r>
              <a:rPr lang="zh-CN" altLang="zh-CN" sz="1400" dirty="0"/>
              <a:t>和</a:t>
            </a:r>
            <a:r>
              <a:rPr lang="en-US" altLang="zh-CN" sz="1400" dirty="0"/>
              <a:t>2</a:t>
            </a:r>
            <a:r>
              <a:rPr lang="zh-CN" altLang="zh-CN" sz="1400" dirty="0"/>
              <a:t>，也就是说每位上的值分布并不是不均匀的，所以适合采用平方取中法。如表</a:t>
            </a:r>
            <a:r>
              <a:rPr lang="en-US" altLang="zh-CN" sz="1400" dirty="0"/>
              <a:t>8-3</a:t>
            </a:r>
            <a:r>
              <a:rPr lang="zh-CN" altLang="zh-CN" sz="1400" dirty="0"/>
              <a:t>所示。</a:t>
            </a:r>
          </a:p>
        </p:txBody>
      </p:sp>
    </p:spTree>
    <p:extLst>
      <p:ext uri="{BB962C8B-B14F-4D97-AF65-F5344CB8AC3E}">
        <p14:creationId xmlns:p14="http://schemas.microsoft.com/office/powerpoint/2010/main" val="163364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6204" y="561975"/>
            <a:ext cx="128240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微软雅黑"/>
                <a:ea typeface="微软雅黑"/>
                <a:cs typeface="+mn-ea"/>
                <a:sym typeface="+mn-lt"/>
              </a:rPr>
              <a:t>知识脉络图</a:t>
            </a:r>
            <a:endParaRPr lang="en-US" altLang="zh-CN" sz="2000" b="1" dirty="0">
              <a:solidFill>
                <a:srgbClr val="2B3649"/>
              </a:solidFill>
              <a:latin typeface="微软雅黑"/>
              <a:ea typeface="微软雅黑"/>
              <a:cs typeface="+mn-ea"/>
              <a:sym typeface="+mn-lt"/>
            </a:endParaRPr>
          </a:p>
        </p:txBody>
      </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299" y="928870"/>
            <a:ext cx="4752975" cy="368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5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2262158"/>
          </a:xfrm>
          <a:prstGeom prst="rect">
            <a:avLst/>
          </a:prstGeom>
          <a:noFill/>
        </p:spPr>
        <p:txBody>
          <a:bodyPr wrap="square" lIns="0" tIns="0" rIns="0" rtlCol="0">
            <a:spAutoFit/>
          </a:bodyPr>
          <a:lstStyle/>
          <a:p>
            <a:pPr indent="457200">
              <a:lnSpc>
                <a:spcPct val="150000"/>
              </a:lnSpc>
            </a:pPr>
            <a:r>
              <a:rPr lang="en-US" altLang="zh-CN" sz="1600" dirty="0" smtClean="0"/>
              <a:t>4.</a:t>
            </a:r>
            <a:r>
              <a:rPr lang="zh-CN" altLang="en-US" sz="1600" dirty="0" smtClean="0"/>
              <a:t>除留余数</a:t>
            </a:r>
            <a:r>
              <a:rPr lang="zh-CN" altLang="zh-CN" sz="1600" dirty="0" smtClean="0"/>
              <a:t>法</a:t>
            </a:r>
            <a:endParaRPr lang="en-US" altLang="zh-CN" sz="1600" dirty="0" smtClean="0"/>
          </a:p>
          <a:p>
            <a:pPr indent="457200">
              <a:lnSpc>
                <a:spcPct val="150000"/>
              </a:lnSpc>
            </a:pPr>
            <a:r>
              <a:rPr lang="zh-CN" altLang="zh-CN" sz="1600" dirty="0"/>
              <a:t>留余数法就是用关键字</a:t>
            </a:r>
            <a:r>
              <a:rPr lang="en-US" altLang="zh-CN" sz="1600" dirty="0"/>
              <a:t>key</a:t>
            </a:r>
            <a:r>
              <a:rPr lang="zh-CN" altLang="zh-CN" sz="1600" dirty="0"/>
              <a:t>除以</a:t>
            </a:r>
            <a:r>
              <a:rPr lang="en-US" altLang="zh-CN" sz="1600" dirty="0"/>
              <a:t>p</a:t>
            </a:r>
            <a:r>
              <a:rPr lang="zh-CN" altLang="zh-CN" sz="1600" dirty="0"/>
              <a:t>，将所得的余数作为哈希地址。</a:t>
            </a:r>
          </a:p>
          <a:p>
            <a:pPr indent="457200">
              <a:lnSpc>
                <a:spcPct val="150000"/>
              </a:lnSpc>
            </a:pPr>
            <a:r>
              <a:rPr lang="en-US" altLang="zh-CN" sz="1600" dirty="0"/>
              <a:t>Hash</a:t>
            </a:r>
            <a:r>
              <a:rPr lang="zh-CN" altLang="zh-CN" sz="1600" dirty="0"/>
              <a:t>（</a:t>
            </a:r>
            <a:r>
              <a:rPr lang="en-US" altLang="zh-CN" sz="1600" dirty="0"/>
              <a:t>key</a:t>
            </a:r>
            <a:r>
              <a:rPr lang="zh-CN" altLang="zh-CN" sz="1600" dirty="0"/>
              <a:t>）</a:t>
            </a:r>
            <a:r>
              <a:rPr lang="en-US" altLang="zh-CN" sz="1600" dirty="0"/>
              <a:t>=</a:t>
            </a:r>
            <a:r>
              <a:rPr lang="en-US" altLang="zh-CN" sz="1600" dirty="0" err="1"/>
              <a:t>key%p</a:t>
            </a:r>
            <a:r>
              <a:rPr lang="zh-CN" altLang="zh-CN" sz="1600" dirty="0"/>
              <a:t>（</a:t>
            </a:r>
            <a:r>
              <a:rPr lang="en-US" altLang="zh-CN" sz="1600" dirty="0"/>
              <a:t>p</a:t>
            </a:r>
            <a:r>
              <a:rPr lang="zh-CN" altLang="zh-CN" sz="1600" dirty="0"/>
              <a:t>为整数）</a:t>
            </a:r>
          </a:p>
          <a:p>
            <a:pPr indent="457200">
              <a:lnSpc>
                <a:spcPct val="150000"/>
              </a:lnSpc>
            </a:pPr>
            <a:r>
              <a:rPr lang="zh-CN" altLang="zh-CN" sz="1600" dirty="0"/>
              <a:t>选取合适的</a:t>
            </a:r>
            <a:r>
              <a:rPr lang="en-US" altLang="zh-CN" sz="1600" dirty="0"/>
              <a:t>p</a:t>
            </a:r>
            <a:r>
              <a:rPr lang="zh-CN" altLang="zh-CN" sz="1600" dirty="0"/>
              <a:t>是除留余数法的关键所在，假设哈希表长度为</a:t>
            </a:r>
            <a:r>
              <a:rPr lang="en-US" altLang="zh-CN" sz="1600" dirty="0"/>
              <a:t>m</a:t>
            </a:r>
            <a:r>
              <a:rPr lang="zh-CN" altLang="zh-CN" sz="1600" dirty="0"/>
              <a:t>，为减少冲突的产生，通常选取不大于哈希表长度值的质数作为</a:t>
            </a:r>
            <a:r>
              <a:rPr lang="en-US" altLang="zh-CN" sz="1600" dirty="0"/>
              <a:t>p</a:t>
            </a:r>
            <a:r>
              <a:rPr lang="zh-CN" altLang="zh-CN" sz="1600" dirty="0"/>
              <a:t>的值</a:t>
            </a:r>
            <a:r>
              <a:rPr lang="zh-CN" altLang="zh-CN" sz="1600" dirty="0" smtClean="0"/>
              <a:t>。</a:t>
            </a:r>
            <a:endParaRPr lang="en-US" altLang="zh-CN" sz="1600" dirty="0" smtClean="0"/>
          </a:p>
          <a:p>
            <a:pPr indent="457200">
              <a:lnSpc>
                <a:spcPct val="150000"/>
              </a:lnSpc>
            </a:pP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2885405" cy="353943"/>
          </a:xfrm>
          <a:prstGeom prst="rect">
            <a:avLst/>
          </a:prstGeom>
          <a:noFill/>
        </p:spPr>
        <p:txBody>
          <a:bodyPr wrap="none" lIns="0" tIns="0" rIns="0" rtlCol="0">
            <a:spAutoFit/>
          </a:bodyPr>
          <a:lstStyle/>
          <a:p>
            <a:r>
              <a:rPr lang="en-US" altLang="zh-CN" sz="2000" dirty="0" smtClean="0">
                <a:latin typeface="+mj-ea"/>
                <a:ea typeface="+mj-ea"/>
              </a:rPr>
              <a:t>8.4.2</a:t>
            </a:r>
            <a:r>
              <a:rPr lang="zh-CN" altLang="en-US" sz="2000" dirty="0" smtClean="0">
                <a:latin typeface="+mj-ea"/>
                <a:ea typeface="+mj-ea"/>
              </a:rPr>
              <a:t>哈希函数的构造方法</a:t>
            </a:r>
            <a:endParaRPr lang="zh-CN" altLang="zh-CN" sz="2000" dirty="0">
              <a:latin typeface="+mj-ea"/>
              <a:ea typeface="+mj-ea"/>
            </a:endParaRPr>
          </a:p>
        </p:txBody>
      </p:sp>
    </p:spTree>
    <p:extLst>
      <p:ext uri="{BB962C8B-B14F-4D97-AF65-F5344CB8AC3E}">
        <p14:creationId xmlns:p14="http://schemas.microsoft.com/office/powerpoint/2010/main" val="4168491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1115947"/>
          </a:xfrm>
          <a:prstGeom prst="rect">
            <a:avLst/>
          </a:prstGeom>
          <a:noFill/>
        </p:spPr>
        <p:txBody>
          <a:bodyPr wrap="square" lIns="0" tIns="0" rIns="0" rtlCol="0">
            <a:spAutoFit/>
          </a:bodyPr>
          <a:lstStyle/>
          <a:p>
            <a:pPr indent="457200">
              <a:lnSpc>
                <a:spcPct val="150000"/>
              </a:lnSpc>
            </a:pPr>
            <a:r>
              <a:rPr lang="zh-CN" altLang="zh-CN" sz="1600" dirty="0"/>
              <a:t>例如，关键字序列</a:t>
            </a:r>
            <a:r>
              <a:rPr lang="en-US" altLang="zh-CN" sz="1600" dirty="0"/>
              <a:t>{9,7,15,23,26}</a:t>
            </a:r>
            <a:r>
              <a:rPr lang="zh-CN" altLang="zh-CN" sz="1600" dirty="0"/>
              <a:t>，如果选取</a:t>
            </a:r>
            <a:r>
              <a:rPr lang="en-US" altLang="zh-CN" sz="1600" dirty="0"/>
              <a:t>5</a:t>
            </a:r>
            <a:r>
              <a:rPr lang="zh-CN" altLang="zh-CN" sz="1600" dirty="0"/>
              <a:t>为</a:t>
            </a:r>
            <a:r>
              <a:rPr lang="en-US" altLang="zh-CN" sz="1600" dirty="0"/>
              <a:t>p </a:t>
            </a:r>
            <a:r>
              <a:rPr lang="zh-CN" altLang="zh-CN" sz="1600" dirty="0"/>
              <a:t>的值，则哈希函数为</a:t>
            </a:r>
            <a:r>
              <a:rPr lang="en-US" altLang="zh-CN" sz="1600" dirty="0"/>
              <a:t>Hash</a:t>
            </a:r>
            <a:r>
              <a:rPr lang="zh-CN" altLang="zh-CN" sz="1600" dirty="0"/>
              <a:t>（</a:t>
            </a:r>
            <a:r>
              <a:rPr lang="en-US" altLang="zh-CN" sz="1600" dirty="0"/>
              <a:t>key</a:t>
            </a:r>
            <a:r>
              <a:rPr lang="zh-CN" altLang="zh-CN" sz="1600" dirty="0"/>
              <a:t>）</a:t>
            </a:r>
            <a:r>
              <a:rPr lang="en-US" altLang="zh-CN" sz="1600" dirty="0"/>
              <a:t>%5</a:t>
            </a:r>
            <a:r>
              <a:rPr lang="zh-CN" altLang="zh-CN" sz="1600" dirty="0"/>
              <a:t>，哈希值如表</a:t>
            </a:r>
            <a:r>
              <a:rPr lang="en-US" altLang="zh-CN" sz="1600" dirty="0"/>
              <a:t>8-4</a:t>
            </a:r>
            <a:r>
              <a:rPr lang="zh-CN" altLang="zh-CN" sz="1600" dirty="0"/>
              <a:t>所示。</a:t>
            </a:r>
          </a:p>
          <a:p>
            <a:pPr indent="457200">
              <a:lnSpc>
                <a:spcPct val="150000"/>
              </a:lnSpc>
            </a:pP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2885405" cy="353943"/>
          </a:xfrm>
          <a:prstGeom prst="rect">
            <a:avLst/>
          </a:prstGeom>
          <a:noFill/>
        </p:spPr>
        <p:txBody>
          <a:bodyPr wrap="none" lIns="0" tIns="0" rIns="0" rtlCol="0">
            <a:spAutoFit/>
          </a:bodyPr>
          <a:lstStyle/>
          <a:p>
            <a:r>
              <a:rPr lang="en-US" altLang="zh-CN" sz="2000" dirty="0" smtClean="0">
                <a:latin typeface="+mj-ea"/>
                <a:ea typeface="+mj-ea"/>
              </a:rPr>
              <a:t>8.4.2</a:t>
            </a:r>
            <a:r>
              <a:rPr lang="zh-CN" altLang="en-US" sz="2000" dirty="0" smtClean="0">
                <a:latin typeface="+mj-ea"/>
                <a:ea typeface="+mj-ea"/>
              </a:rPr>
              <a:t>哈希函数的构造方法</a:t>
            </a:r>
            <a:endParaRPr lang="zh-CN" altLang="zh-CN" sz="2000" dirty="0">
              <a:latin typeface="+mj-ea"/>
              <a:ea typeface="+mj-ea"/>
            </a:endParaRPr>
          </a:p>
        </p:txBody>
      </p:sp>
      <p:graphicFrame>
        <p:nvGraphicFramePr>
          <p:cNvPr id="2" name="表格 1"/>
          <p:cNvGraphicFramePr>
            <a:graphicFrameLocks noGrp="1"/>
          </p:cNvGraphicFramePr>
          <p:nvPr>
            <p:extLst>
              <p:ext uri="{D42A27DB-BD31-4B8C-83A1-F6EECF244321}">
                <p14:modId xmlns:p14="http://schemas.microsoft.com/office/powerpoint/2010/main" val="852537373"/>
              </p:ext>
            </p:extLst>
          </p:nvPr>
        </p:nvGraphicFramePr>
        <p:xfrm>
          <a:off x="1866265" y="2918142"/>
          <a:ext cx="5411470" cy="548640"/>
        </p:xfrm>
        <a:graphic>
          <a:graphicData uri="http://schemas.openxmlformats.org/drawingml/2006/table">
            <a:tbl>
              <a:tblPr firstRow="1" firstCol="1" bandRow="1">
                <a:tableStyleId>{5C22544A-7EE6-4342-B048-85BDC9FD1C3A}</a:tableStyleId>
              </a:tblPr>
              <a:tblGrid>
                <a:gridCol w="901700"/>
                <a:gridCol w="901700"/>
                <a:gridCol w="901700"/>
                <a:gridCol w="901700"/>
                <a:gridCol w="902335"/>
                <a:gridCol w="902335"/>
              </a:tblGrid>
              <a:tr h="0">
                <a:tc>
                  <a:txBody>
                    <a:bodyPr/>
                    <a:lstStyle/>
                    <a:p>
                      <a:pPr algn="ctr">
                        <a:lnSpc>
                          <a:spcPct val="150000"/>
                        </a:lnSpc>
                        <a:spcAft>
                          <a:spcPts val="600"/>
                        </a:spcAft>
                      </a:pPr>
                      <a:r>
                        <a:rPr lang="en-US" sz="1200" b="1" kern="100" dirty="0">
                          <a:solidFill>
                            <a:schemeClr val="tx1"/>
                          </a:solidFill>
                          <a:effectLst/>
                        </a:rPr>
                        <a:t>Hash</a:t>
                      </a:r>
                      <a:r>
                        <a:rPr lang="zh-CN" sz="1200" b="1" kern="100" dirty="0">
                          <a:solidFill>
                            <a:schemeClr val="tx1"/>
                          </a:solidFill>
                          <a:effectLst/>
                        </a:rPr>
                        <a:t>（</a:t>
                      </a:r>
                      <a:r>
                        <a:rPr lang="en-US" sz="1200" b="1" kern="100" dirty="0">
                          <a:solidFill>
                            <a:schemeClr val="tx1"/>
                          </a:solidFill>
                          <a:effectLst/>
                        </a:rPr>
                        <a:t>key</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600"/>
                        </a:spcAft>
                      </a:pPr>
                      <a:r>
                        <a:rPr lang="en-US" sz="1200" b="1" kern="100">
                          <a:solidFill>
                            <a:schemeClr val="tx1"/>
                          </a:solidFill>
                          <a:effectLst/>
                        </a:rPr>
                        <a:t>0</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600"/>
                        </a:spcAft>
                      </a:pPr>
                      <a:r>
                        <a:rPr lang="en-US" sz="1200" b="1" kern="100">
                          <a:solidFill>
                            <a:schemeClr val="tx1"/>
                          </a:solidFill>
                          <a:effectLst/>
                        </a:rPr>
                        <a:t>1</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600"/>
                        </a:spcAft>
                      </a:pPr>
                      <a:r>
                        <a:rPr lang="en-US" sz="1200" b="1" kern="100">
                          <a:solidFill>
                            <a:schemeClr val="tx1"/>
                          </a:solidFill>
                          <a:effectLst/>
                        </a:rPr>
                        <a:t>2</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600"/>
                        </a:spcAft>
                      </a:pPr>
                      <a:r>
                        <a:rPr lang="en-US" sz="1200" b="1" kern="100">
                          <a:solidFill>
                            <a:schemeClr val="tx1"/>
                          </a:solidFill>
                          <a:effectLst/>
                        </a:rPr>
                        <a:t>3</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600"/>
                        </a:spcAft>
                      </a:pPr>
                      <a:r>
                        <a:rPr lang="en-US" sz="1200" b="1" kern="100">
                          <a:solidFill>
                            <a:schemeClr val="tx1"/>
                          </a:solidFill>
                          <a:effectLst/>
                        </a:rPr>
                        <a:t>4</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50000"/>
                        </a:lnSpc>
                        <a:spcAft>
                          <a:spcPts val="600"/>
                        </a:spcAft>
                      </a:pPr>
                      <a:r>
                        <a:rPr lang="en-US" sz="1200" b="1" kern="100">
                          <a:solidFill>
                            <a:schemeClr val="tx1"/>
                          </a:solidFill>
                          <a:effectLst/>
                        </a:rPr>
                        <a:t>key</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600"/>
                        </a:spcAft>
                      </a:pPr>
                      <a:r>
                        <a:rPr lang="en-US" sz="1200" b="1" kern="100">
                          <a:solidFill>
                            <a:schemeClr val="tx1"/>
                          </a:solidFill>
                          <a:effectLst/>
                        </a:rPr>
                        <a:t>15</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600"/>
                        </a:spcAft>
                      </a:pPr>
                      <a:r>
                        <a:rPr lang="en-US" sz="1200" b="1" kern="100" dirty="0">
                          <a:solidFill>
                            <a:schemeClr val="tx1"/>
                          </a:solidFill>
                          <a:effectLst/>
                        </a:rPr>
                        <a:t>26</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600"/>
                        </a:spcAft>
                      </a:pPr>
                      <a:r>
                        <a:rPr lang="en-US" sz="1200" b="1" kern="100">
                          <a:solidFill>
                            <a:schemeClr val="tx1"/>
                          </a:solidFill>
                          <a:effectLst/>
                        </a:rPr>
                        <a:t>7</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600"/>
                        </a:spcAft>
                      </a:pPr>
                      <a:r>
                        <a:rPr lang="en-US" sz="1200" b="1" kern="100">
                          <a:solidFill>
                            <a:schemeClr val="tx1"/>
                          </a:solidFill>
                          <a:effectLst/>
                        </a:rPr>
                        <a:t>23</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600"/>
                        </a:spcAft>
                      </a:pPr>
                      <a:r>
                        <a:rPr lang="en-US" sz="1200" b="1" kern="100" dirty="0">
                          <a:solidFill>
                            <a:schemeClr val="tx1"/>
                          </a:solidFill>
                          <a:effectLst/>
                        </a:rPr>
                        <a:t>9</a:t>
                      </a:r>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矩形 2"/>
          <p:cNvSpPr/>
          <p:nvPr/>
        </p:nvSpPr>
        <p:spPr>
          <a:xfrm>
            <a:off x="3475563" y="2465486"/>
            <a:ext cx="1954381" cy="276999"/>
          </a:xfrm>
          <a:prstGeom prst="rect">
            <a:avLst/>
          </a:prstGeom>
        </p:spPr>
        <p:txBody>
          <a:bodyPr wrap="none">
            <a:spAutoFit/>
          </a:bodyPr>
          <a:lstStyle/>
          <a:p>
            <a:r>
              <a:rPr lang="zh-CN" altLang="zh-CN" sz="1200" dirty="0">
                <a:latin typeface="宋体" pitchFamily="2" charset="-122"/>
                <a:ea typeface="宋体" pitchFamily="2" charset="-122"/>
              </a:rPr>
              <a:t>表</a:t>
            </a:r>
            <a:r>
              <a:rPr lang="en-US" altLang="zh-CN" sz="1200" dirty="0">
                <a:latin typeface="宋体" pitchFamily="2" charset="-122"/>
                <a:ea typeface="宋体" pitchFamily="2" charset="-122"/>
              </a:rPr>
              <a:t>8-4</a:t>
            </a:r>
            <a:r>
              <a:rPr lang="zh-CN" altLang="zh-CN" sz="1200" dirty="0">
                <a:latin typeface="宋体" pitchFamily="2" charset="-122"/>
                <a:ea typeface="宋体" pitchFamily="2" charset="-122"/>
              </a:rPr>
              <a:t>除留余数法的哈希表</a:t>
            </a:r>
          </a:p>
        </p:txBody>
      </p:sp>
    </p:spTree>
    <p:extLst>
      <p:ext uri="{BB962C8B-B14F-4D97-AF65-F5344CB8AC3E}">
        <p14:creationId xmlns:p14="http://schemas.microsoft.com/office/powerpoint/2010/main" val="2785028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2877711"/>
          </a:xfrm>
          <a:prstGeom prst="rect">
            <a:avLst/>
          </a:prstGeom>
          <a:noFill/>
        </p:spPr>
        <p:txBody>
          <a:bodyPr wrap="square" lIns="0" tIns="0" rIns="0" rtlCol="0">
            <a:spAutoFit/>
          </a:bodyPr>
          <a:lstStyle/>
          <a:p>
            <a:endParaRPr lang="en-US" altLang="zh-CN" sz="1600" dirty="0" smtClean="0"/>
          </a:p>
          <a:p>
            <a:pPr indent="457200">
              <a:lnSpc>
                <a:spcPct val="150000"/>
              </a:lnSpc>
            </a:pPr>
            <a:r>
              <a:rPr lang="en-US" altLang="zh-CN" sz="1600" dirty="0" smtClean="0"/>
              <a:t>5.</a:t>
            </a:r>
            <a:r>
              <a:rPr lang="zh-CN" altLang="zh-CN" sz="1600" dirty="0" smtClean="0"/>
              <a:t>折叠法</a:t>
            </a:r>
            <a:endParaRPr lang="en-US" altLang="zh-CN" sz="1600" dirty="0" smtClean="0"/>
          </a:p>
          <a:p>
            <a:pPr indent="457200">
              <a:lnSpc>
                <a:spcPct val="150000"/>
              </a:lnSpc>
            </a:pPr>
            <a:r>
              <a:rPr lang="zh-CN" altLang="zh-CN" sz="1600" dirty="0"/>
              <a:t>折叠</a:t>
            </a:r>
            <a:r>
              <a:rPr lang="zh-CN" altLang="zh-CN" sz="1600" dirty="0" smtClean="0"/>
              <a:t>法就是</a:t>
            </a:r>
            <a:r>
              <a:rPr lang="zh-CN" altLang="zh-CN" sz="1600" dirty="0"/>
              <a:t>首先将关键字分成位数相等的几部分，用</a:t>
            </a:r>
            <a:r>
              <a:rPr lang="en-US" altLang="zh-CN" sz="1600" dirty="0"/>
              <a:t>0</a:t>
            </a:r>
            <a:r>
              <a:rPr lang="zh-CN" altLang="zh-CN" sz="1600" dirty="0"/>
              <a:t>填补最后一部分不足的位数，然后将这几部分叠加，且舍弃叠加结果的最高位进位，最终得到的值就是该关键字的哈希地址。叠加方法有移位叠加和折叠叠加两种。移位叠加是指以分割后每部分的最低位为对齐标准，进行相加。折叠叠加是指，按照对折纸的方式，将分割后的每部分数据进行来回折叠式的叠加。</a:t>
            </a:r>
          </a:p>
          <a:p>
            <a:pPr indent="457200">
              <a:lnSpc>
                <a:spcPct val="150000"/>
              </a:lnSpc>
            </a:pP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2885405" cy="353943"/>
          </a:xfrm>
          <a:prstGeom prst="rect">
            <a:avLst/>
          </a:prstGeom>
          <a:noFill/>
        </p:spPr>
        <p:txBody>
          <a:bodyPr wrap="none" lIns="0" tIns="0" rIns="0" rtlCol="0">
            <a:spAutoFit/>
          </a:bodyPr>
          <a:lstStyle/>
          <a:p>
            <a:r>
              <a:rPr lang="en-US" altLang="zh-CN" sz="2000" dirty="0" smtClean="0">
                <a:latin typeface="+mj-ea"/>
                <a:ea typeface="+mj-ea"/>
              </a:rPr>
              <a:t>8.4.2</a:t>
            </a:r>
            <a:r>
              <a:rPr lang="zh-CN" altLang="en-US" sz="2000" dirty="0" smtClean="0">
                <a:latin typeface="+mj-ea"/>
                <a:ea typeface="+mj-ea"/>
              </a:rPr>
              <a:t>哈希函数的构造方法</a:t>
            </a:r>
            <a:endParaRPr lang="zh-CN" altLang="zh-CN" sz="2000" dirty="0">
              <a:latin typeface="+mj-ea"/>
              <a:ea typeface="+mj-ea"/>
            </a:endParaRPr>
          </a:p>
        </p:txBody>
      </p:sp>
    </p:spTree>
    <p:extLst>
      <p:ext uri="{BB962C8B-B14F-4D97-AF65-F5344CB8AC3E}">
        <p14:creationId xmlns:p14="http://schemas.microsoft.com/office/powerpoint/2010/main" val="2029996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349539"/>
            <a:ext cx="8077593" cy="1031051"/>
          </a:xfrm>
          <a:prstGeom prst="rect">
            <a:avLst/>
          </a:prstGeom>
          <a:noFill/>
        </p:spPr>
        <p:txBody>
          <a:bodyPr wrap="square" lIns="0" tIns="0" rIns="0" rtlCol="0">
            <a:spAutoFit/>
          </a:bodyPr>
          <a:lstStyle/>
          <a:p>
            <a:endParaRPr lang="en-US" altLang="zh-CN" sz="1600" dirty="0" smtClean="0"/>
          </a:p>
          <a:p>
            <a:pPr indent="457200">
              <a:lnSpc>
                <a:spcPct val="150000"/>
              </a:lnSpc>
            </a:pPr>
            <a:r>
              <a:rPr lang="zh-CN" altLang="zh-CN" sz="1600" dirty="0"/>
              <a:t>例如：假设有关键字为</a:t>
            </a:r>
            <a:r>
              <a:rPr lang="en-US" altLang="zh-CN" sz="1600" dirty="0"/>
              <a:t>978121079160</a:t>
            </a:r>
            <a:r>
              <a:rPr lang="zh-CN" altLang="zh-CN" sz="1600" dirty="0"/>
              <a:t>，且哈希表长为</a:t>
            </a:r>
            <a:r>
              <a:rPr lang="en-US" altLang="zh-CN" sz="1600" dirty="0"/>
              <a:t>100000</a:t>
            </a:r>
            <a:r>
              <a:rPr lang="zh-CN" altLang="zh-CN" sz="1600" dirty="0"/>
              <a:t>，将其分为</a:t>
            </a:r>
            <a:r>
              <a:rPr lang="en-US" altLang="zh-CN" sz="1600" dirty="0"/>
              <a:t>3</a:t>
            </a:r>
            <a:r>
              <a:rPr lang="zh-CN" altLang="zh-CN" sz="1600" dirty="0"/>
              <a:t>部分，每部分占</a:t>
            </a:r>
            <a:r>
              <a:rPr lang="en-US" altLang="zh-CN" sz="1600" dirty="0"/>
              <a:t>5</a:t>
            </a:r>
            <a:r>
              <a:rPr lang="zh-CN" altLang="zh-CN" sz="1600" dirty="0"/>
              <a:t>位，则使用折叠法构造哈希函数过程如图</a:t>
            </a:r>
            <a:r>
              <a:rPr lang="en-US" altLang="zh-CN" sz="1600" dirty="0" smtClean="0"/>
              <a:t>8-9</a:t>
            </a:r>
            <a:r>
              <a:rPr lang="zh-CN" altLang="zh-CN" sz="1600" dirty="0" smtClean="0"/>
              <a:t>所</a:t>
            </a:r>
            <a:r>
              <a:rPr lang="zh-CN" altLang="zh-CN" sz="1600" dirty="0"/>
              <a:t>示</a:t>
            </a:r>
            <a:r>
              <a:rPr lang="zh-CN" altLang="zh-CN" sz="1600" dirty="0" smtClean="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2593659" cy="323165"/>
          </a:xfrm>
          <a:prstGeom prst="rect">
            <a:avLst/>
          </a:prstGeom>
          <a:noFill/>
        </p:spPr>
        <p:txBody>
          <a:bodyPr wrap="none" lIns="0" tIns="0" rIns="0" rtlCol="0">
            <a:spAutoFit/>
          </a:bodyPr>
          <a:lstStyle/>
          <a:p>
            <a:r>
              <a:rPr lang="en-US" altLang="zh-CN" sz="1800" dirty="0" smtClean="0">
                <a:latin typeface="+mj-ea"/>
                <a:ea typeface="+mj-ea"/>
              </a:rPr>
              <a:t>8.4.2</a:t>
            </a:r>
            <a:r>
              <a:rPr lang="zh-CN" altLang="en-US" sz="1800" dirty="0" smtClean="0">
                <a:latin typeface="+mj-ea"/>
                <a:ea typeface="+mj-ea"/>
              </a:rPr>
              <a:t>哈希函数的构造方法</a:t>
            </a:r>
            <a:endParaRPr lang="zh-CN" altLang="zh-CN" sz="1800" dirty="0">
              <a:latin typeface="+mj-ea"/>
              <a:ea typeface="+mj-ea"/>
            </a:endParaRPr>
          </a:p>
        </p:txBody>
      </p:sp>
      <p:pic>
        <p:nvPicPr>
          <p:cNvPr id="6" name="图片 5" descr="C:\Users\song\AppData\Roaming\Tencent\Users\511070620\QQ\WinTemp\RichOle\98@$ZD1R9N%ARM(K{V{XKQB.png"/>
          <p:cNvPicPr/>
          <p:nvPr/>
        </p:nvPicPr>
        <p:blipFill>
          <a:blip r:embed="rId6">
            <a:extLst>
              <a:ext uri="{28A0092B-C50C-407E-A947-70E740481C1C}">
                <a14:useLocalDpi xmlns:a14="http://schemas.microsoft.com/office/drawing/2010/main" val="0"/>
              </a:ext>
            </a:extLst>
          </a:blip>
          <a:srcRect/>
          <a:stretch>
            <a:fillRect/>
          </a:stretch>
        </p:blipFill>
        <p:spPr bwMode="auto">
          <a:xfrm>
            <a:off x="2414587" y="2395493"/>
            <a:ext cx="4314825" cy="1123950"/>
          </a:xfrm>
          <a:prstGeom prst="rect">
            <a:avLst/>
          </a:prstGeom>
          <a:noFill/>
          <a:ln>
            <a:noFill/>
          </a:ln>
        </p:spPr>
      </p:pic>
      <p:sp>
        <p:nvSpPr>
          <p:cNvPr id="3" name="矩形 2"/>
          <p:cNvSpPr/>
          <p:nvPr/>
        </p:nvSpPr>
        <p:spPr>
          <a:xfrm>
            <a:off x="4012439" y="4145734"/>
            <a:ext cx="1107996" cy="276999"/>
          </a:xfrm>
          <a:prstGeom prst="rect">
            <a:avLst/>
          </a:prstGeom>
        </p:spPr>
        <p:txBody>
          <a:bodyPr wrap="none">
            <a:spAutoFit/>
          </a:bodyPr>
          <a:lstStyle/>
          <a:p>
            <a:r>
              <a:rPr lang="zh-CN" altLang="zh-CN" sz="1200" dirty="0">
                <a:latin typeface="宋体" pitchFamily="2" charset="-122"/>
                <a:ea typeface="宋体" pitchFamily="2" charset="-122"/>
              </a:rPr>
              <a:t>图</a:t>
            </a:r>
            <a:r>
              <a:rPr lang="en-US" altLang="zh-CN" sz="1200" dirty="0" smtClean="0">
                <a:latin typeface="宋体" pitchFamily="2" charset="-122"/>
                <a:ea typeface="宋体" pitchFamily="2" charset="-122"/>
              </a:rPr>
              <a:t>8-9 </a:t>
            </a:r>
            <a:r>
              <a:rPr lang="zh-CN" altLang="zh-CN" sz="1200" dirty="0">
                <a:latin typeface="宋体" pitchFamily="2" charset="-122"/>
                <a:ea typeface="宋体" pitchFamily="2" charset="-122"/>
              </a:rPr>
              <a:t>折叠法</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0359" y="3519443"/>
            <a:ext cx="4229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23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176570"/>
            <a:ext cx="8077593" cy="2139047"/>
          </a:xfrm>
          <a:prstGeom prst="rect">
            <a:avLst/>
          </a:prstGeom>
          <a:noFill/>
        </p:spPr>
        <p:txBody>
          <a:bodyPr wrap="square" lIns="0" tIns="0" rIns="0" rtlCol="0">
            <a:spAutoFit/>
          </a:bodyPr>
          <a:lstStyle/>
          <a:p>
            <a:endParaRPr lang="en-US" altLang="zh-CN" sz="1600" dirty="0" smtClean="0"/>
          </a:p>
          <a:p>
            <a:pPr indent="457200">
              <a:lnSpc>
                <a:spcPct val="150000"/>
              </a:lnSpc>
            </a:pPr>
            <a:r>
              <a:rPr lang="en-US" altLang="zh-CN" sz="1600" dirty="0" smtClean="0"/>
              <a:t>1.</a:t>
            </a:r>
            <a:r>
              <a:rPr lang="zh-CN" altLang="en-US" sz="1600" dirty="0" smtClean="0"/>
              <a:t>开放定址法</a:t>
            </a:r>
            <a:r>
              <a:rPr lang="zh-CN" altLang="zh-CN" sz="1600" dirty="0" smtClean="0"/>
              <a:t>：</a:t>
            </a:r>
            <a:endParaRPr lang="en-US" altLang="zh-CN" sz="1600" dirty="0" smtClean="0"/>
          </a:p>
          <a:p>
            <a:pPr indent="457200">
              <a:lnSpc>
                <a:spcPct val="150000"/>
              </a:lnSpc>
            </a:pPr>
            <a:r>
              <a:rPr lang="zh-CN" altLang="zh-CN" sz="1600" dirty="0"/>
              <a:t>开放定址法是指根据关键字</a:t>
            </a:r>
            <a:r>
              <a:rPr lang="en-US" altLang="zh-CN" sz="1600" dirty="0"/>
              <a:t>key</a:t>
            </a:r>
            <a:r>
              <a:rPr lang="zh-CN" altLang="zh-CN" sz="1600" dirty="0"/>
              <a:t>计算出的哈希地址</a:t>
            </a:r>
            <a:r>
              <a:rPr lang="en-US" altLang="zh-CN" sz="1600" dirty="0"/>
              <a:t>H1=H</a:t>
            </a:r>
            <a:r>
              <a:rPr lang="zh-CN" altLang="zh-CN" sz="1600" dirty="0"/>
              <a:t>（</a:t>
            </a:r>
            <a:r>
              <a:rPr lang="en-US" altLang="zh-CN" sz="1600" dirty="0"/>
              <a:t>key</a:t>
            </a:r>
            <a:r>
              <a:rPr lang="zh-CN" altLang="zh-CN" sz="1600" dirty="0"/>
              <a:t>）出现冲突时，在此地址的基础上再产生另一个哈希地址，如果新的哈希地址仍然冲突，则继续产生一个新的哈希地址，直到找出一个不冲突的哈希地址并将记录存入该地址</a:t>
            </a:r>
            <a:r>
              <a:rPr lang="zh-CN" altLang="zh-CN" sz="1600" dirty="0" smtClean="0"/>
              <a:t>。</a:t>
            </a:r>
            <a:endParaRPr lang="en-US" altLang="zh-CN" sz="1600" dirty="0" smtClean="0"/>
          </a:p>
          <a:p>
            <a:pPr indent="457200">
              <a:lnSpc>
                <a:spcPct val="150000"/>
              </a:lnSpc>
            </a:pPr>
            <a:r>
              <a:rPr lang="zh-CN" altLang="zh-CN" sz="1600" dirty="0"/>
              <a:t>开放定址法的函数形式</a:t>
            </a:r>
            <a:r>
              <a:rPr lang="zh-CN" altLang="zh-CN" sz="1600" dirty="0" smtClean="0"/>
              <a:t>为</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2131994" cy="323165"/>
          </a:xfrm>
          <a:prstGeom prst="rect">
            <a:avLst/>
          </a:prstGeom>
          <a:noFill/>
        </p:spPr>
        <p:txBody>
          <a:bodyPr wrap="none" lIns="0" tIns="0" rIns="0" rtlCol="0">
            <a:spAutoFit/>
          </a:bodyPr>
          <a:lstStyle/>
          <a:p>
            <a:r>
              <a:rPr lang="en-US" altLang="zh-CN" sz="1800" dirty="0" smtClean="0">
                <a:latin typeface="+mj-ea"/>
                <a:ea typeface="+mj-ea"/>
              </a:rPr>
              <a:t>8.4.3</a:t>
            </a:r>
            <a:r>
              <a:rPr lang="zh-CN" altLang="en-US" sz="1800" dirty="0" smtClean="0">
                <a:latin typeface="+mj-ea"/>
                <a:ea typeface="+mj-ea"/>
              </a:rPr>
              <a:t>处理冲突的方法</a:t>
            </a:r>
            <a:endParaRPr lang="zh-CN" altLang="zh-CN" sz="1800" dirty="0">
              <a:latin typeface="+mj-ea"/>
              <a:ea typeface="+mj-ea"/>
            </a:endParaRPr>
          </a:p>
        </p:txBody>
      </p:sp>
      <mc:AlternateContent xmlns:mc="http://schemas.openxmlformats.org/markup-compatibility/2006" xmlns:a14="http://schemas.microsoft.com/office/drawing/2010/main">
        <mc:Choice Requires="a14">
          <p:sp>
            <p:nvSpPr>
              <p:cNvPr id="7" name="矩形 6"/>
              <p:cNvSpPr/>
              <p:nvPr/>
            </p:nvSpPr>
            <p:spPr>
              <a:xfrm>
                <a:off x="2133789" y="3274152"/>
                <a:ext cx="403822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m:rPr>
                              <m:sty m:val="p"/>
                            </m:rPr>
                            <a:rPr lang="en-US" altLang="zh-CN">
                              <a:latin typeface="Cambria Math"/>
                            </a:rPr>
                            <m:t>H</m:t>
                          </m:r>
                        </m:e>
                        <m:sub>
                          <m:r>
                            <a:rPr lang="en-US" altLang="zh-CN" i="1">
                              <a:latin typeface="Cambria Math"/>
                            </a:rPr>
                            <m:t>𝑖</m:t>
                          </m:r>
                        </m:sub>
                      </m:sSub>
                      <m:r>
                        <a:rPr lang="zh-CN" altLang="zh-CN">
                          <a:latin typeface="Cambria Math"/>
                        </a:rPr>
                        <m:t>（</m:t>
                      </m:r>
                      <m:r>
                        <m:rPr>
                          <m:sty m:val="p"/>
                        </m:rPr>
                        <a:rPr lang="en-US" altLang="zh-CN">
                          <a:latin typeface="Cambria Math"/>
                        </a:rPr>
                        <m:t>key</m:t>
                      </m:r>
                      <m:r>
                        <a:rPr lang="zh-CN" altLang="zh-CN">
                          <a:latin typeface="Cambria Math"/>
                        </a:rPr>
                        <m:t>）</m:t>
                      </m:r>
                      <m:r>
                        <a:rPr lang="en-US" altLang="zh-CN">
                          <a:latin typeface="Cambria Math"/>
                        </a:rPr>
                        <m:t>=</m:t>
                      </m:r>
                      <m:r>
                        <a:rPr lang="zh-CN" altLang="zh-CN">
                          <a:latin typeface="Cambria Math"/>
                        </a:rPr>
                        <m:t>（</m:t>
                      </m:r>
                      <m:r>
                        <m:rPr>
                          <m:sty m:val="p"/>
                        </m:rPr>
                        <a:rPr lang="en-US" altLang="zh-CN">
                          <a:latin typeface="Cambria Math"/>
                        </a:rPr>
                        <m:t>H</m:t>
                      </m:r>
                      <m:r>
                        <a:rPr lang="zh-CN" altLang="zh-CN">
                          <a:latin typeface="Cambria Math"/>
                        </a:rPr>
                        <m:t>（</m:t>
                      </m:r>
                      <m:r>
                        <m:rPr>
                          <m:sty m:val="p"/>
                        </m:rPr>
                        <a:rPr lang="en-US" altLang="zh-CN">
                          <a:latin typeface="Cambria Math"/>
                        </a:rPr>
                        <m:t>key</m:t>
                      </m:r>
                      <m:r>
                        <a:rPr lang="zh-CN" altLang="zh-CN">
                          <a:latin typeface="Cambria Math"/>
                        </a:rPr>
                        <m:t>）</m:t>
                      </m:r>
                      <m:r>
                        <a:rPr lang="en-US" altLang="zh-CN">
                          <a:latin typeface="Cambria Math"/>
                        </a:rPr>
                        <m:t>+</m:t>
                      </m:r>
                      <m:sSub>
                        <m:sSubPr>
                          <m:ctrlPr>
                            <a:rPr lang="zh-CN" altLang="zh-CN" i="1">
                              <a:latin typeface="Cambria Math"/>
                            </a:rPr>
                          </m:ctrlPr>
                        </m:sSubPr>
                        <m:e>
                          <m:r>
                            <a:rPr lang="en-US" altLang="zh-CN" i="1">
                              <a:latin typeface="Cambria Math"/>
                            </a:rPr>
                            <m:t>𝑑</m:t>
                          </m:r>
                        </m:e>
                        <m:sub>
                          <m:r>
                            <a:rPr lang="en-US" altLang="zh-CN" i="1">
                              <a:latin typeface="Cambria Math"/>
                            </a:rPr>
                            <m:t>𝑖</m:t>
                          </m:r>
                        </m:sub>
                      </m:sSub>
                      <m:r>
                        <a:rPr lang="zh-CN" altLang="zh-CN">
                          <a:latin typeface="Cambria Math"/>
                        </a:rPr>
                        <m:t>）</m:t>
                      </m:r>
                      <m:r>
                        <a:rPr lang="en-US" altLang="zh-CN">
                          <a:latin typeface="Cambria Math"/>
                        </a:rPr>
                        <m:t>%</m:t>
                      </m:r>
                      <m:r>
                        <m:rPr>
                          <m:sty m:val="p"/>
                        </m:rPr>
                        <a:rPr lang="en-US" altLang="zh-CN">
                          <a:latin typeface="Cambria Math"/>
                        </a:rPr>
                        <m:t>m</m:t>
                      </m:r>
                      <m:r>
                        <a:rPr lang="zh-CN" altLang="zh-CN">
                          <a:latin typeface="Cambria Math"/>
                        </a:rPr>
                        <m:t>（</m:t>
                      </m:r>
                      <m:r>
                        <a:rPr lang="en-US" altLang="zh-CN">
                          <a:latin typeface="Cambria Math"/>
                        </a:rPr>
                        <m:t>1≤</m:t>
                      </m:r>
                      <m:r>
                        <m:rPr>
                          <m:sty m:val="p"/>
                        </m:rPr>
                        <a:rPr lang="en-US" altLang="zh-CN">
                          <a:latin typeface="Cambria Math"/>
                        </a:rPr>
                        <m:t>i</m:t>
                      </m:r>
                      <m:r>
                        <a:rPr lang="en-US" altLang="zh-CN">
                          <a:latin typeface="Cambria Math"/>
                        </a:rPr>
                        <m:t>&lt;</m:t>
                      </m:r>
                      <m:r>
                        <m:rPr>
                          <m:sty m:val="p"/>
                        </m:rPr>
                        <a:rPr lang="en-US" altLang="zh-CN">
                          <a:latin typeface="Cambria Math"/>
                        </a:rPr>
                        <m:t>m</m:t>
                      </m:r>
                      <m:r>
                        <a:rPr lang="zh-CN" altLang="zh-CN">
                          <a:latin typeface="Cambria Math"/>
                        </a:rPr>
                        <m:t>）</m:t>
                      </m:r>
                    </m:oMath>
                  </m:oMathPara>
                </a14:m>
                <a:endParaRPr lang="zh-CN" altLang="zh-CN" dirty="0"/>
              </a:p>
            </p:txBody>
          </p:sp>
        </mc:Choice>
        <mc:Fallback xmlns="">
          <p:sp>
            <p:nvSpPr>
              <p:cNvPr id="7" name="矩形 6"/>
              <p:cNvSpPr>
                <a:spLocks noRot="1" noChangeAspect="1" noMove="1" noResize="1" noEditPoints="1" noAdjustHandles="1" noChangeArrowheads="1" noChangeShapeType="1" noTextEdit="1"/>
              </p:cNvSpPr>
              <p:nvPr/>
            </p:nvSpPr>
            <p:spPr>
              <a:xfrm>
                <a:off x="2133789" y="3274152"/>
                <a:ext cx="4038221" cy="300082"/>
              </a:xfrm>
              <a:prstGeom prst="rect">
                <a:avLst/>
              </a:prstGeom>
              <a:blipFill rotWithShape="1">
                <a:blip r:embed="rId6"/>
                <a:stretch>
                  <a:fillRect b="-8163"/>
                </a:stretch>
              </a:blipFill>
            </p:spPr>
            <p:txBody>
              <a:bodyPr/>
              <a:lstStyle/>
              <a:p>
                <a:r>
                  <a:rPr lang="zh-CN" altLang="en-US">
                    <a:noFill/>
                  </a:rPr>
                  <a:t> </a:t>
                </a:r>
              </a:p>
            </p:txBody>
          </p:sp>
        </mc:Fallback>
      </mc:AlternateContent>
      <p:sp>
        <p:nvSpPr>
          <p:cNvPr id="8" name="矩形 7"/>
          <p:cNvSpPr/>
          <p:nvPr/>
        </p:nvSpPr>
        <p:spPr>
          <a:xfrm>
            <a:off x="676601" y="3708485"/>
            <a:ext cx="7886373" cy="461665"/>
          </a:xfrm>
          <a:prstGeom prst="rect">
            <a:avLst/>
          </a:prstGeom>
        </p:spPr>
        <p:txBody>
          <a:bodyPr wrap="square">
            <a:spAutoFit/>
          </a:bodyPr>
          <a:lstStyle/>
          <a:p>
            <a:pPr indent="457200">
              <a:lnSpc>
                <a:spcPct val="150000"/>
              </a:lnSpc>
            </a:pPr>
            <a:r>
              <a:rPr lang="zh-CN" altLang="zh-CN" sz="1600" dirty="0"/>
              <a:t>其中</a:t>
            </a:r>
            <a:r>
              <a:rPr lang="en-US" altLang="zh-CN" sz="1600" dirty="0"/>
              <a:t>Hi</a:t>
            </a:r>
            <a:r>
              <a:rPr lang="zh-CN" altLang="zh-CN" sz="1600" dirty="0"/>
              <a:t>（</a:t>
            </a:r>
            <a:r>
              <a:rPr lang="en-US" altLang="zh-CN" sz="1600" dirty="0"/>
              <a:t>key</a:t>
            </a:r>
            <a:r>
              <a:rPr lang="zh-CN" altLang="zh-CN" sz="1600" dirty="0"/>
              <a:t>）为哈希函数，</a:t>
            </a:r>
            <a:r>
              <a:rPr lang="en-US" altLang="zh-CN" sz="1600" dirty="0"/>
              <a:t>m</a:t>
            </a:r>
            <a:r>
              <a:rPr lang="zh-CN" altLang="zh-CN" sz="1600" dirty="0"/>
              <a:t>为哈希表的长度，</a:t>
            </a:r>
            <a:r>
              <a:rPr lang="en-US" altLang="zh-CN" sz="1600" dirty="0"/>
              <a:t>di</a:t>
            </a:r>
            <a:r>
              <a:rPr lang="zh-CN" altLang="zh-CN" sz="1600" dirty="0"/>
              <a:t>为增量</a:t>
            </a:r>
            <a:r>
              <a:rPr lang="zh-CN" altLang="zh-CN" sz="1600" dirty="0" smtClean="0"/>
              <a:t>序列</a:t>
            </a:r>
            <a:r>
              <a:rPr lang="zh-CN" altLang="en-US" sz="1600" dirty="0" smtClean="0"/>
              <a:t>。</a:t>
            </a:r>
            <a:endParaRPr lang="zh-CN" altLang="zh-CN" sz="1600" dirty="0"/>
          </a:p>
        </p:txBody>
      </p:sp>
    </p:spTree>
    <p:extLst>
      <p:ext uri="{BB962C8B-B14F-4D97-AF65-F5344CB8AC3E}">
        <p14:creationId xmlns:p14="http://schemas.microsoft.com/office/powerpoint/2010/main" val="2373607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176570"/>
            <a:ext cx="8077593" cy="2877711"/>
          </a:xfrm>
          <a:prstGeom prst="rect">
            <a:avLst/>
          </a:prstGeom>
          <a:noFill/>
        </p:spPr>
        <p:txBody>
          <a:bodyPr wrap="square" lIns="0" tIns="0" rIns="0" rtlCol="0">
            <a:spAutoFit/>
          </a:bodyPr>
          <a:lstStyle/>
          <a:p>
            <a:endParaRPr lang="en-US" altLang="zh-CN" sz="1600" dirty="0" smtClean="0"/>
          </a:p>
          <a:p>
            <a:pPr indent="457200">
              <a:lnSpc>
                <a:spcPct val="150000"/>
              </a:lnSpc>
            </a:pPr>
            <a:r>
              <a:rPr lang="zh-CN" altLang="zh-CN" sz="1600" dirty="0"/>
              <a:t>增量序列有如下三种取法</a:t>
            </a:r>
            <a:r>
              <a:rPr lang="zh-CN" altLang="zh-CN" sz="1600" dirty="0" smtClean="0"/>
              <a:t>：</a:t>
            </a:r>
            <a:endParaRPr lang="en-US" altLang="zh-CN" sz="1600" dirty="0" smtClean="0"/>
          </a:p>
          <a:p>
            <a:pPr indent="457200">
              <a:lnSpc>
                <a:spcPct val="150000"/>
              </a:lnSpc>
            </a:pPr>
            <a:r>
              <a:rPr lang="zh-CN" altLang="zh-CN" sz="1600" dirty="0"/>
              <a:t>（</a:t>
            </a:r>
            <a:r>
              <a:rPr lang="en-US" altLang="zh-CN" sz="1600" dirty="0"/>
              <a:t>1</a:t>
            </a:r>
            <a:r>
              <a:rPr lang="zh-CN" altLang="zh-CN" sz="1600" dirty="0"/>
              <a:t>）线性探测法：</a:t>
            </a:r>
            <a:r>
              <a:rPr lang="en-US" altLang="zh-CN" sz="1600" dirty="0"/>
              <a:t>di=1,2,3</a:t>
            </a:r>
            <a:r>
              <a:rPr lang="zh-CN" altLang="zh-CN" sz="1600" dirty="0"/>
              <a:t>，</a:t>
            </a:r>
            <a:r>
              <a:rPr lang="en-US" altLang="zh-CN" sz="1600" dirty="0"/>
              <a:t>…</a:t>
            </a:r>
            <a:r>
              <a:rPr lang="zh-CN" altLang="zh-CN" sz="1600" dirty="0"/>
              <a:t>，</a:t>
            </a:r>
            <a:r>
              <a:rPr lang="en-US" altLang="zh-CN" sz="1600" dirty="0"/>
              <a:t>m-1</a:t>
            </a:r>
            <a:r>
              <a:rPr lang="zh-CN" altLang="zh-CN" sz="1600" dirty="0"/>
              <a:t>，即发生冲突时，依次查看哈希表中的下一个位置，直到找到一个空的地址或查看完整个哈希表为止。</a:t>
            </a:r>
          </a:p>
          <a:p>
            <a:pPr indent="457200">
              <a:lnSpc>
                <a:spcPct val="150000"/>
              </a:lnSpc>
            </a:pPr>
            <a:r>
              <a:rPr lang="zh-CN" altLang="zh-CN" sz="1600" dirty="0"/>
              <a:t>（</a:t>
            </a:r>
            <a:r>
              <a:rPr lang="en-US" altLang="zh-CN" sz="1600" dirty="0"/>
              <a:t>2</a:t>
            </a:r>
            <a:r>
              <a:rPr lang="zh-CN" altLang="zh-CN" sz="1600" dirty="0"/>
              <a:t>）二次探测法：</a:t>
            </a:r>
            <a:r>
              <a:rPr lang="en-US" altLang="zh-CN" sz="1600" dirty="0"/>
              <a:t>di=12, -12</a:t>
            </a:r>
            <a:r>
              <a:rPr lang="zh-CN" altLang="zh-CN" sz="1600" dirty="0"/>
              <a:t>，</a:t>
            </a:r>
            <a:r>
              <a:rPr lang="en-US" altLang="zh-CN" sz="1600" dirty="0"/>
              <a:t>2</a:t>
            </a:r>
            <a:r>
              <a:rPr lang="zh-CN" altLang="zh-CN" sz="1600" dirty="0"/>
              <a:t>，</a:t>
            </a:r>
            <a:r>
              <a:rPr lang="en-US" altLang="zh-CN" sz="1600" dirty="0"/>
              <a:t>-22</a:t>
            </a:r>
            <a:r>
              <a:rPr lang="zh-CN" altLang="zh-CN" sz="1600" dirty="0"/>
              <a:t>，</a:t>
            </a:r>
            <a:r>
              <a:rPr lang="en-US" altLang="zh-CN" sz="1600" dirty="0"/>
              <a:t>…</a:t>
            </a:r>
            <a:r>
              <a:rPr lang="zh-CN" altLang="zh-CN" sz="1600" dirty="0"/>
              <a:t>，</a:t>
            </a:r>
            <a:r>
              <a:rPr lang="en-US" altLang="zh-CN" sz="1600" dirty="0"/>
              <a:t>k</a:t>
            </a:r>
            <a:r>
              <a:rPr lang="zh-CN" altLang="zh-CN" sz="1600" dirty="0"/>
              <a:t>，</a:t>
            </a:r>
            <a:r>
              <a:rPr lang="en-US" altLang="zh-CN" sz="1600" dirty="0"/>
              <a:t>-k2</a:t>
            </a:r>
            <a:r>
              <a:rPr lang="zh-CN" altLang="zh-CN" sz="1600" dirty="0"/>
              <a:t>（</a:t>
            </a:r>
            <a:r>
              <a:rPr lang="en-US" altLang="zh-CN" sz="1600" dirty="0" err="1"/>
              <a:t>k≤m</a:t>
            </a:r>
            <a:r>
              <a:rPr lang="en-US" altLang="zh-CN" sz="1600" dirty="0"/>
              <a:t>/2</a:t>
            </a:r>
            <a:r>
              <a:rPr lang="zh-CN" altLang="zh-CN" sz="1600" dirty="0"/>
              <a:t>），可以看出，当发生冲突时，在表的前后位置跳跃探测。</a:t>
            </a:r>
          </a:p>
          <a:p>
            <a:pPr indent="457200">
              <a:lnSpc>
                <a:spcPct val="150000"/>
              </a:lnSpc>
            </a:pPr>
            <a:r>
              <a:rPr lang="zh-CN" altLang="zh-CN" sz="1600" dirty="0"/>
              <a:t>（</a:t>
            </a:r>
            <a:r>
              <a:rPr lang="en-US" altLang="zh-CN" sz="1600" dirty="0"/>
              <a:t>3</a:t>
            </a:r>
            <a:r>
              <a:rPr lang="zh-CN" altLang="zh-CN" sz="1600" dirty="0" smtClean="0"/>
              <a:t>）随机</a:t>
            </a:r>
            <a:r>
              <a:rPr lang="zh-CN" altLang="zh-CN" sz="1600" dirty="0"/>
              <a:t>探测法：</a:t>
            </a:r>
            <a:r>
              <a:rPr lang="en-US" altLang="zh-CN" sz="1600" dirty="0"/>
              <a:t>di</a:t>
            </a:r>
            <a:r>
              <a:rPr lang="zh-CN" altLang="zh-CN" sz="1600" dirty="0"/>
              <a:t>为伪随机序列，当发生冲突时，伪随机序列就是下一个探测位置的序列。</a:t>
            </a: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2131994" cy="323165"/>
          </a:xfrm>
          <a:prstGeom prst="rect">
            <a:avLst/>
          </a:prstGeom>
          <a:noFill/>
        </p:spPr>
        <p:txBody>
          <a:bodyPr wrap="none" lIns="0" tIns="0" rIns="0" rtlCol="0">
            <a:spAutoFit/>
          </a:bodyPr>
          <a:lstStyle/>
          <a:p>
            <a:r>
              <a:rPr lang="en-US" altLang="zh-CN" sz="1800" dirty="0" smtClean="0">
                <a:latin typeface="+mj-ea"/>
                <a:ea typeface="+mj-ea"/>
              </a:rPr>
              <a:t>8.4.3</a:t>
            </a:r>
            <a:r>
              <a:rPr lang="zh-CN" altLang="en-US" sz="1800" dirty="0" smtClean="0">
                <a:latin typeface="+mj-ea"/>
                <a:ea typeface="+mj-ea"/>
              </a:rPr>
              <a:t>处理冲突的方法</a:t>
            </a:r>
            <a:endParaRPr lang="zh-CN" altLang="zh-CN" sz="1800" dirty="0">
              <a:latin typeface="+mj-ea"/>
              <a:ea typeface="+mj-ea"/>
            </a:endParaRPr>
          </a:p>
        </p:txBody>
      </p:sp>
    </p:spTree>
    <p:extLst>
      <p:ext uri="{BB962C8B-B14F-4D97-AF65-F5344CB8AC3E}">
        <p14:creationId xmlns:p14="http://schemas.microsoft.com/office/powerpoint/2010/main" val="2603169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7" y="1078835"/>
            <a:ext cx="8077593" cy="2508379"/>
          </a:xfrm>
          <a:prstGeom prst="rect">
            <a:avLst/>
          </a:prstGeom>
          <a:noFill/>
        </p:spPr>
        <p:txBody>
          <a:bodyPr wrap="square" lIns="0" tIns="0" rIns="0" rtlCol="0">
            <a:spAutoFit/>
          </a:bodyPr>
          <a:lstStyle/>
          <a:p>
            <a:endParaRPr lang="en-US" altLang="zh-CN" sz="1600" dirty="0" smtClean="0"/>
          </a:p>
          <a:p>
            <a:pPr indent="457200">
              <a:lnSpc>
                <a:spcPct val="150000"/>
              </a:lnSpc>
            </a:pPr>
            <a:r>
              <a:rPr lang="en-US" altLang="zh-CN" sz="1600" dirty="0"/>
              <a:t>2</a:t>
            </a:r>
            <a:r>
              <a:rPr lang="en-US" altLang="zh-CN" sz="1600" dirty="0" smtClean="0"/>
              <a:t>.</a:t>
            </a:r>
            <a:r>
              <a:rPr lang="zh-CN" altLang="en-US" sz="1600" dirty="0" smtClean="0"/>
              <a:t>再哈希法</a:t>
            </a:r>
            <a:r>
              <a:rPr lang="zh-CN" altLang="zh-CN" sz="1600" dirty="0" smtClean="0"/>
              <a:t>：</a:t>
            </a:r>
            <a:r>
              <a:rPr lang="zh-CN" altLang="zh-CN" sz="1600" dirty="0"/>
              <a:t>再哈希法就是再重新构造多个不同的哈希函数，当发生冲突时，使用新的哈希函数计算出不同的哈希地址，直到不发生冲突</a:t>
            </a:r>
            <a:r>
              <a:rPr lang="zh-CN" altLang="zh-CN" sz="1600" dirty="0" smtClean="0"/>
              <a:t>为止</a:t>
            </a:r>
            <a:r>
              <a:rPr lang="zh-CN" altLang="en-US" sz="1600" dirty="0" smtClean="0"/>
              <a:t>。</a:t>
            </a:r>
            <a:endParaRPr lang="en-US" altLang="zh-CN" sz="1600" dirty="0" smtClean="0"/>
          </a:p>
          <a:p>
            <a:pPr indent="457200">
              <a:lnSpc>
                <a:spcPct val="150000"/>
              </a:lnSpc>
            </a:pPr>
            <a:r>
              <a:rPr lang="en-US" altLang="zh-CN" sz="1600" dirty="0"/>
              <a:t>3.</a:t>
            </a:r>
            <a:r>
              <a:rPr lang="zh-CN" altLang="en-US" sz="1600" dirty="0"/>
              <a:t>链地址法</a:t>
            </a:r>
            <a:r>
              <a:rPr lang="zh-CN" altLang="zh-CN" sz="1600" dirty="0"/>
              <a:t>：用一个单链表存储哈希地址相同的所有记录，然后在哈希表中存储单链表的表头指针即可。关键字序列</a:t>
            </a:r>
            <a:r>
              <a:rPr lang="en-US" altLang="zh-CN" sz="1600" dirty="0"/>
              <a:t>{14,3,27,31,59,95,67,10}</a:t>
            </a:r>
            <a:r>
              <a:rPr lang="zh-CN" altLang="zh-CN" sz="1600" dirty="0"/>
              <a:t>的哈希函数为</a:t>
            </a:r>
            <a:r>
              <a:rPr lang="en-US" altLang="zh-CN" sz="1600" dirty="0"/>
              <a:t>H</a:t>
            </a:r>
            <a:r>
              <a:rPr lang="zh-CN" altLang="zh-CN" sz="1600" dirty="0"/>
              <a:t>（</a:t>
            </a:r>
            <a:r>
              <a:rPr lang="en-US" altLang="zh-CN" sz="1600" dirty="0"/>
              <a:t>key</a:t>
            </a:r>
            <a:r>
              <a:rPr lang="zh-CN" altLang="zh-CN" sz="1600" dirty="0"/>
              <a:t>）</a:t>
            </a:r>
            <a:r>
              <a:rPr lang="en-US" altLang="zh-CN" sz="1600" dirty="0"/>
              <a:t>=key%11</a:t>
            </a:r>
            <a:r>
              <a:rPr lang="zh-CN" altLang="zh-CN" sz="1600" dirty="0"/>
              <a:t>，连地址处理冲突如图</a:t>
            </a:r>
            <a:r>
              <a:rPr lang="en-US" altLang="zh-CN" sz="1600" dirty="0"/>
              <a:t>8-10</a:t>
            </a:r>
            <a:r>
              <a:rPr lang="zh-CN" altLang="zh-CN" sz="1600" dirty="0"/>
              <a:t>所示</a:t>
            </a:r>
          </a:p>
          <a:p>
            <a:pPr indent="457200">
              <a:lnSpc>
                <a:spcPct val="150000"/>
              </a:lnSpc>
            </a:pP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908132"/>
            <a:ext cx="2131994" cy="323165"/>
          </a:xfrm>
          <a:prstGeom prst="rect">
            <a:avLst/>
          </a:prstGeom>
          <a:noFill/>
        </p:spPr>
        <p:txBody>
          <a:bodyPr wrap="none" lIns="0" tIns="0" rIns="0" rtlCol="0">
            <a:spAutoFit/>
          </a:bodyPr>
          <a:lstStyle/>
          <a:p>
            <a:r>
              <a:rPr lang="en-US" altLang="zh-CN" sz="1800" dirty="0" smtClean="0">
                <a:latin typeface="+mj-ea"/>
                <a:ea typeface="+mj-ea"/>
              </a:rPr>
              <a:t>8.4.3</a:t>
            </a:r>
            <a:r>
              <a:rPr lang="zh-CN" altLang="en-US" sz="1800" dirty="0" smtClean="0">
                <a:latin typeface="+mj-ea"/>
                <a:ea typeface="+mj-ea"/>
              </a:rPr>
              <a:t>处理冲突的方法</a:t>
            </a:r>
            <a:endParaRPr lang="zh-CN" altLang="zh-CN" sz="1800" dirty="0">
              <a:latin typeface="+mj-ea"/>
              <a:ea typeface="+mj-ea"/>
            </a:endParaRPr>
          </a:p>
        </p:txBody>
      </p:sp>
    </p:spTree>
    <p:extLst>
      <p:ext uri="{BB962C8B-B14F-4D97-AF65-F5344CB8AC3E}">
        <p14:creationId xmlns:p14="http://schemas.microsoft.com/office/powerpoint/2010/main" val="2425890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908132"/>
            <a:ext cx="8077593" cy="661720"/>
          </a:xfrm>
          <a:prstGeom prst="rect">
            <a:avLst/>
          </a:prstGeom>
          <a:noFill/>
        </p:spPr>
        <p:txBody>
          <a:bodyPr wrap="square" lIns="0" tIns="0" rIns="0" rtlCol="0">
            <a:spAutoFit/>
          </a:bodyPr>
          <a:lstStyle/>
          <a:p>
            <a:endParaRPr lang="en-US" altLang="zh-CN" sz="1600" dirty="0" smtClean="0"/>
          </a:p>
          <a:p>
            <a:pPr indent="457200">
              <a:lnSpc>
                <a:spcPct val="150000"/>
              </a:lnSpc>
            </a:pP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984332"/>
            <a:ext cx="2131994" cy="323165"/>
          </a:xfrm>
          <a:prstGeom prst="rect">
            <a:avLst/>
          </a:prstGeom>
          <a:noFill/>
        </p:spPr>
        <p:txBody>
          <a:bodyPr wrap="none" lIns="0" tIns="0" rIns="0" rtlCol="0">
            <a:spAutoFit/>
          </a:bodyPr>
          <a:lstStyle/>
          <a:p>
            <a:r>
              <a:rPr lang="en-US" altLang="zh-CN" sz="1800" dirty="0" smtClean="0">
                <a:latin typeface="+mj-ea"/>
                <a:ea typeface="+mj-ea"/>
              </a:rPr>
              <a:t>8.4.3</a:t>
            </a:r>
            <a:r>
              <a:rPr lang="zh-CN" altLang="en-US" sz="1800" dirty="0" smtClean="0">
                <a:latin typeface="+mj-ea"/>
                <a:ea typeface="+mj-ea"/>
              </a:rPr>
              <a:t>处理冲突的方法</a:t>
            </a:r>
            <a:endParaRPr lang="zh-CN" altLang="zh-CN" sz="1800" dirty="0">
              <a:latin typeface="+mj-ea"/>
              <a:ea typeface="+mj-ea"/>
            </a:endParaRPr>
          </a:p>
        </p:txBody>
      </p:sp>
      <p:pic>
        <p:nvPicPr>
          <p:cNvPr id="6" name="图片 5" descr="C:\Users\song\AppData\Roaming\Tencent\Users\511070620\QQ\WinTemp\RichOle\WXJ7FEZM4O]S(K`NI10}XZ9.png"/>
          <p:cNvPicPr/>
          <p:nvPr/>
        </p:nvPicPr>
        <p:blipFill>
          <a:blip r:embed="rId6">
            <a:extLst>
              <a:ext uri="{28A0092B-C50C-407E-A947-70E740481C1C}">
                <a14:useLocalDpi xmlns:a14="http://schemas.microsoft.com/office/drawing/2010/main" val="0"/>
              </a:ext>
            </a:extLst>
          </a:blip>
          <a:srcRect/>
          <a:stretch>
            <a:fillRect/>
          </a:stretch>
        </p:blipFill>
        <p:spPr bwMode="auto">
          <a:xfrm>
            <a:off x="2113595" y="1307497"/>
            <a:ext cx="4897755" cy="2345055"/>
          </a:xfrm>
          <a:prstGeom prst="rect">
            <a:avLst/>
          </a:prstGeom>
          <a:noFill/>
          <a:ln>
            <a:noFill/>
          </a:ln>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334" y="3543014"/>
            <a:ext cx="12477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90156" y="3652552"/>
            <a:ext cx="7877567" cy="1200329"/>
          </a:xfrm>
          <a:prstGeom prst="rect">
            <a:avLst/>
          </a:prstGeom>
        </p:spPr>
        <p:txBody>
          <a:bodyPr wrap="square">
            <a:spAutoFit/>
          </a:bodyPr>
          <a:lstStyle/>
          <a:p>
            <a:pPr indent="457200">
              <a:lnSpc>
                <a:spcPct val="150000"/>
              </a:lnSpc>
            </a:pPr>
            <a:r>
              <a:rPr lang="en-US" altLang="zh-CN" sz="1600" dirty="0">
                <a:latin typeface="+mn-ea"/>
              </a:rPr>
              <a:t>4.</a:t>
            </a:r>
            <a:r>
              <a:rPr lang="zh-CN" altLang="zh-CN" sz="1600" dirty="0">
                <a:latin typeface="+mn-ea"/>
              </a:rPr>
              <a:t>建立公共溢出区</a:t>
            </a:r>
          </a:p>
          <a:p>
            <a:pPr indent="457200">
              <a:lnSpc>
                <a:spcPct val="150000"/>
              </a:lnSpc>
            </a:pPr>
            <a:r>
              <a:rPr lang="zh-CN" altLang="zh-CN" sz="1600" dirty="0">
                <a:latin typeface="+mn-ea"/>
              </a:rPr>
              <a:t>建立公共溢出区是指将哈希表分为基本区和溢出区，将发生冲突的数据元素存放到溢出区中。</a:t>
            </a:r>
          </a:p>
        </p:txBody>
      </p:sp>
    </p:spTree>
    <p:extLst>
      <p:ext uri="{BB962C8B-B14F-4D97-AF65-F5344CB8AC3E}">
        <p14:creationId xmlns:p14="http://schemas.microsoft.com/office/powerpoint/2010/main" val="181064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176570"/>
            <a:ext cx="8077593" cy="1730730"/>
          </a:xfrm>
          <a:prstGeom prst="rect">
            <a:avLst/>
          </a:prstGeom>
          <a:noFill/>
        </p:spPr>
        <p:txBody>
          <a:bodyPr wrap="square" lIns="0" tIns="0" rIns="0" rtlCol="0">
            <a:spAutoFit/>
          </a:bodyPr>
          <a:lstStyle/>
          <a:p>
            <a:endParaRPr lang="en-US" altLang="zh-CN" sz="1600" dirty="0" smtClean="0"/>
          </a:p>
          <a:p>
            <a:pPr indent="457200">
              <a:lnSpc>
                <a:spcPct val="150000"/>
              </a:lnSpc>
            </a:pPr>
            <a:r>
              <a:rPr lang="zh-CN" altLang="zh-CN" sz="1600" dirty="0" smtClean="0"/>
              <a:t>哈希</a:t>
            </a:r>
            <a:r>
              <a:rPr lang="zh-CN" altLang="zh-CN" sz="1600" dirty="0"/>
              <a:t>表的查找和创建过程是基本一致的。首先根据哈希函数计算出给定关键字</a:t>
            </a:r>
            <a:r>
              <a:rPr lang="en-US" altLang="zh-CN" sz="1600" dirty="0"/>
              <a:t>key</a:t>
            </a:r>
            <a:r>
              <a:rPr lang="zh-CN" altLang="zh-CN" sz="1600" dirty="0"/>
              <a:t>的哈希地址</a:t>
            </a:r>
            <a:r>
              <a:rPr lang="zh-CN" altLang="zh-CN" sz="1600" dirty="0" smtClean="0"/>
              <a:t>，如果</a:t>
            </a:r>
            <a:r>
              <a:rPr lang="zh-CN" altLang="zh-CN" sz="1600" dirty="0"/>
              <a:t>哈希表对应的哈希地址中没有记录，则查找失败；如果哈希表中对应的哈希地址上记录的关键字与给定值</a:t>
            </a:r>
            <a:r>
              <a:rPr lang="en-US" altLang="zh-CN" sz="1600" dirty="0"/>
              <a:t>key</a:t>
            </a:r>
            <a:r>
              <a:rPr lang="zh-CN" altLang="zh-CN" sz="1600" dirty="0"/>
              <a:t>相等，则查找成功；否则根据解决冲突的方法求出下一个哈希地址。重复上述过程，直到哈希地址中无记录或查找成功为止。算法描述如下</a:t>
            </a:r>
            <a:r>
              <a:rPr lang="zh-CN" altLang="zh-CN" sz="1600" dirty="0" smtClean="0"/>
              <a:t>：</a:t>
            </a: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901161" cy="323165"/>
          </a:xfrm>
          <a:prstGeom prst="rect">
            <a:avLst/>
          </a:prstGeom>
          <a:noFill/>
        </p:spPr>
        <p:txBody>
          <a:bodyPr wrap="none" lIns="0" tIns="0" rIns="0" rtlCol="0">
            <a:spAutoFit/>
          </a:bodyPr>
          <a:lstStyle/>
          <a:p>
            <a:r>
              <a:rPr lang="en-US" altLang="zh-CN" sz="1800" dirty="0" smtClean="0">
                <a:latin typeface="+mj-ea"/>
                <a:ea typeface="+mj-ea"/>
              </a:rPr>
              <a:t>8.4.4</a:t>
            </a:r>
            <a:r>
              <a:rPr lang="zh-CN" altLang="en-US" sz="1800" dirty="0" smtClean="0">
                <a:latin typeface="+mj-ea"/>
                <a:ea typeface="+mj-ea"/>
              </a:rPr>
              <a:t>哈希表的查找</a:t>
            </a:r>
            <a:endParaRPr lang="zh-CN" altLang="zh-CN" sz="1800" dirty="0">
              <a:latin typeface="+mj-ea"/>
              <a:ea typeface="+mj-ea"/>
            </a:endParaRPr>
          </a:p>
        </p:txBody>
      </p:sp>
      <p:sp>
        <p:nvSpPr>
          <p:cNvPr id="6" name="矩形 5"/>
          <p:cNvSpPr/>
          <p:nvPr/>
        </p:nvSpPr>
        <p:spPr>
          <a:xfrm>
            <a:off x="1009650" y="2929178"/>
            <a:ext cx="4572000" cy="1384995"/>
          </a:xfrm>
          <a:prstGeom prst="rect">
            <a:avLst/>
          </a:prstGeom>
        </p:spPr>
        <p:txBody>
          <a:bodyPr>
            <a:spAutoFit/>
          </a:bodyPr>
          <a:lstStyle/>
          <a:p>
            <a:r>
              <a:rPr lang="en-US" altLang="zh-CN" sz="1400" dirty="0"/>
              <a:t>#define MAXSIZE 11</a:t>
            </a:r>
            <a:endParaRPr lang="zh-CN" altLang="zh-CN" sz="1400" dirty="0"/>
          </a:p>
          <a:p>
            <a:r>
              <a:rPr lang="en-US" altLang="zh-CN" sz="1400" dirty="0"/>
              <a:t>#define key 11</a:t>
            </a:r>
            <a:endParaRPr lang="zh-CN" altLang="zh-CN" sz="1400" dirty="0"/>
          </a:p>
          <a:p>
            <a:r>
              <a:rPr lang="en-US" altLang="zh-CN" sz="1400" dirty="0" err="1"/>
              <a:t>int</a:t>
            </a:r>
            <a:r>
              <a:rPr lang="en-US" altLang="zh-CN" sz="1400" dirty="0"/>
              <a:t> </a:t>
            </a:r>
            <a:r>
              <a:rPr lang="en-US" altLang="zh-CN" sz="1400" dirty="0" err="1"/>
              <a:t>HashSearch</a:t>
            </a:r>
            <a:r>
              <a:rPr lang="en-US" altLang="zh-CN" sz="1400" dirty="0"/>
              <a:t>(</a:t>
            </a:r>
            <a:r>
              <a:rPr lang="en-US" altLang="zh-CN" sz="1400" dirty="0" err="1"/>
              <a:t>int</a:t>
            </a:r>
            <a:r>
              <a:rPr lang="en-US" altLang="zh-CN" sz="1400" dirty="0"/>
              <a:t> Hash[],</a:t>
            </a:r>
            <a:r>
              <a:rPr lang="en-US" altLang="zh-CN" sz="1400" dirty="0" err="1"/>
              <a:t>int</a:t>
            </a:r>
            <a:r>
              <a:rPr lang="en-US" altLang="zh-CN" sz="1400" dirty="0"/>
              <a:t> k)</a:t>
            </a:r>
            <a:endParaRPr lang="zh-CN" altLang="zh-CN" sz="1400" dirty="0"/>
          </a:p>
          <a:p>
            <a:r>
              <a:rPr lang="en-US" altLang="zh-CN" sz="1400" dirty="0"/>
              <a:t>{                         //</a:t>
            </a:r>
            <a:r>
              <a:rPr lang="zh-CN" altLang="zh-CN" sz="1400" dirty="0"/>
              <a:t>哈希表的查找</a:t>
            </a:r>
          </a:p>
          <a:p>
            <a:r>
              <a:rPr lang="en-US" altLang="zh-CN" sz="1400" dirty="0" err="1"/>
              <a:t>int</a:t>
            </a:r>
            <a:r>
              <a:rPr lang="en-US" altLang="zh-CN" sz="1400" dirty="0"/>
              <a:t> i=0,p; </a:t>
            </a:r>
            <a:endParaRPr lang="zh-CN" altLang="zh-CN" sz="1400" dirty="0"/>
          </a:p>
          <a:p>
            <a:r>
              <a:rPr lang="en-US" altLang="zh-CN" sz="1400" dirty="0"/>
              <a:t>p=</a:t>
            </a:r>
            <a:r>
              <a:rPr lang="en-US" altLang="zh-CN" sz="1400" dirty="0" err="1"/>
              <a:t>k%key</a:t>
            </a:r>
            <a:r>
              <a:rPr lang="en-US" altLang="zh-CN" sz="1400" dirty="0"/>
              <a:t>;                  //</a:t>
            </a:r>
            <a:r>
              <a:rPr lang="zh-CN" altLang="zh-CN" sz="1400" dirty="0"/>
              <a:t>哈希函数</a:t>
            </a:r>
          </a:p>
        </p:txBody>
      </p:sp>
    </p:spTree>
    <p:extLst>
      <p:ext uri="{BB962C8B-B14F-4D97-AF65-F5344CB8AC3E}">
        <p14:creationId xmlns:p14="http://schemas.microsoft.com/office/powerpoint/2010/main" val="925994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176570"/>
            <a:ext cx="8077593" cy="3739485"/>
          </a:xfrm>
          <a:prstGeom prst="rect">
            <a:avLst/>
          </a:prstGeom>
          <a:noFill/>
        </p:spPr>
        <p:txBody>
          <a:bodyPr wrap="square" lIns="0" tIns="0" rIns="0" rtlCol="0">
            <a:spAutoFit/>
          </a:bodyPr>
          <a:lstStyle/>
          <a:p>
            <a:endParaRPr lang="en-US" altLang="zh-CN" sz="1600" dirty="0" smtClean="0"/>
          </a:p>
          <a:p>
            <a:r>
              <a:rPr lang="en-US" altLang="zh-CN" sz="1600" dirty="0" smtClean="0"/>
              <a:t>do                       </a:t>
            </a:r>
            <a:r>
              <a:rPr lang="en-US" altLang="zh-CN" sz="1600" dirty="0"/>
              <a:t>//</a:t>
            </a:r>
            <a:r>
              <a:rPr lang="zh-CN" altLang="zh-CN" sz="1600" dirty="0"/>
              <a:t>哈希地址不为空且在查找表长内时进行查找</a:t>
            </a:r>
          </a:p>
          <a:p>
            <a:r>
              <a:rPr lang="en-US" altLang="zh-CN" sz="1600" dirty="0"/>
              <a:t>{                        </a:t>
            </a:r>
            <a:endParaRPr lang="zh-CN" altLang="zh-CN" sz="1600" dirty="0"/>
          </a:p>
          <a:p>
            <a:r>
              <a:rPr lang="en-US" altLang="zh-CN" sz="1600" dirty="0"/>
              <a:t>	if (Hash[p]==x)</a:t>
            </a:r>
            <a:endParaRPr lang="zh-CN" altLang="zh-CN" sz="1600" dirty="0"/>
          </a:p>
          <a:p>
            <a:r>
              <a:rPr lang="en-US" altLang="zh-CN" sz="1600" dirty="0"/>
              <a:t>	{</a:t>
            </a:r>
            <a:endParaRPr lang="zh-CN" altLang="zh-CN" sz="1600" dirty="0"/>
          </a:p>
          <a:p>
            <a:r>
              <a:rPr lang="en-US" altLang="zh-CN" sz="1600" dirty="0"/>
              <a:t>		</a:t>
            </a:r>
            <a:r>
              <a:rPr lang="en-US" altLang="zh-CN" sz="1600" dirty="0" err="1"/>
              <a:t>printf</a:t>
            </a:r>
            <a:r>
              <a:rPr lang="en-US" altLang="zh-CN" sz="1600" dirty="0"/>
              <a:t>("The position is %d\</a:t>
            </a:r>
            <a:r>
              <a:rPr lang="en-US" altLang="zh-CN" sz="1600" dirty="0" err="1"/>
              <a:t>n",p</a:t>
            </a:r>
            <a:r>
              <a:rPr lang="en-US" altLang="zh-CN" sz="1600" dirty="0"/>
              <a:t>);  //</a:t>
            </a:r>
            <a:r>
              <a:rPr lang="zh-CN" altLang="zh-CN" sz="1600" dirty="0"/>
              <a:t>若找到，则输出存放地址</a:t>
            </a:r>
          </a:p>
          <a:p>
            <a:r>
              <a:rPr lang="en-US" altLang="zh-CN" sz="1600" dirty="0"/>
              <a:t>		break;</a:t>
            </a:r>
            <a:endParaRPr lang="zh-CN" altLang="zh-CN" sz="1600" dirty="0"/>
          </a:p>
          <a:p>
            <a:r>
              <a:rPr lang="en-US" altLang="zh-CN" sz="1600" dirty="0"/>
              <a:t>	}</a:t>
            </a:r>
            <a:endParaRPr lang="zh-CN" altLang="zh-CN" sz="1600" dirty="0"/>
          </a:p>
          <a:p>
            <a:r>
              <a:rPr lang="en-US" altLang="zh-CN" sz="1600" dirty="0"/>
              <a:t>	else</a:t>
            </a:r>
            <a:endParaRPr lang="zh-CN" altLang="zh-CN" sz="1600" dirty="0"/>
          </a:p>
          <a:p>
            <a:r>
              <a:rPr lang="en-US" altLang="zh-CN" sz="1600" dirty="0"/>
              <a:t>	p=(p+1)%key;             // </a:t>
            </a:r>
            <a:r>
              <a:rPr lang="zh-CN" altLang="zh-CN" sz="1600" dirty="0"/>
              <a:t>确定下一个查找的地址</a:t>
            </a:r>
          </a:p>
          <a:p>
            <a:r>
              <a:rPr lang="en-US" altLang="zh-CN" sz="1600" dirty="0"/>
              <a:t>	i++;</a:t>
            </a:r>
            <a:endParaRPr lang="zh-CN" altLang="zh-CN" sz="1600" dirty="0"/>
          </a:p>
          <a:p>
            <a:r>
              <a:rPr lang="en-US" altLang="zh-CN" sz="1600" dirty="0"/>
              <a:t>} while(Hash[p]!=-1&amp;&amp;i&lt;MAXSIZE);</a:t>
            </a:r>
            <a:endParaRPr lang="zh-CN" altLang="zh-CN" sz="1600" dirty="0"/>
          </a:p>
          <a:p>
            <a:r>
              <a:rPr lang="en-US" altLang="zh-CN" sz="1600" dirty="0"/>
              <a:t>if(Hash[p]==-1||i==MAXSIZE)</a:t>
            </a:r>
            <a:endParaRPr lang="zh-CN" altLang="zh-CN" sz="1600" dirty="0"/>
          </a:p>
          <a:p>
            <a:r>
              <a:rPr lang="en-US" altLang="zh-CN" sz="1600" dirty="0"/>
              <a:t>return -1;                 //</a:t>
            </a:r>
            <a:r>
              <a:rPr lang="zh-CN" altLang="zh-CN" sz="1600" dirty="0"/>
              <a:t>查找不成功</a:t>
            </a:r>
          </a:p>
          <a:p>
            <a:r>
              <a:rPr lang="en-US" altLang="zh-CN" sz="1600" dirty="0" smtClean="0"/>
              <a:t>}</a:t>
            </a: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901161" cy="323165"/>
          </a:xfrm>
          <a:prstGeom prst="rect">
            <a:avLst/>
          </a:prstGeom>
          <a:noFill/>
        </p:spPr>
        <p:txBody>
          <a:bodyPr wrap="none" lIns="0" tIns="0" rIns="0" rtlCol="0">
            <a:spAutoFit/>
          </a:bodyPr>
          <a:lstStyle/>
          <a:p>
            <a:r>
              <a:rPr lang="en-US" altLang="zh-CN" sz="1800" dirty="0" smtClean="0">
                <a:latin typeface="+mj-ea"/>
                <a:ea typeface="+mj-ea"/>
              </a:rPr>
              <a:t>8.4.4</a:t>
            </a:r>
            <a:r>
              <a:rPr lang="zh-CN" altLang="en-US" sz="1800" dirty="0" smtClean="0">
                <a:latin typeface="+mj-ea"/>
                <a:ea typeface="+mj-ea"/>
              </a:rPr>
              <a:t>哈希表的查找</a:t>
            </a:r>
            <a:endParaRPr lang="zh-CN" altLang="zh-CN" sz="1800" dirty="0">
              <a:latin typeface="+mj-ea"/>
              <a:ea typeface="+mj-ea"/>
            </a:endParaRPr>
          </a:p>
        </p:txBody>
      </p:sp>
    </p:spTree>
    <p:extLst>
      <p:ext uri="{BB962C8B-B14F-4D97-AF65-F5344CB8AC3E}">
        <p14:creationId xmlns:p14="http://schemas.microsoft.com/office/powerpoint/2010/main" val="1376383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8.1</a:t>
            </a:r>
            <a:r>
              <a:rPr lang="zh-CN" altLang="en-US" sz="2000" dirty="0" smtClean="0">
                <a:latin typeface="+mj-ea"/>
                <a:ea typeface="+mj-ea"/>
              </a:rPr>
              <a:t>查找概述</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121146"/>
            <a:ext cx="7925192" cy="3247043"/>
          </a:xfrm>
          <a:prstGeom prst="rect">
            <a:avLst/>
          </a:prstGeom>
          <a:noFill/>
        </p:spPr>
        <p:txBody>
          <a:bodyPr wrap="square" lIns="0" tIns="0" rIns="0" rtlCol="0">
            <a:spAutoFit/>
          </a:bodyPr>
          <a:lstStyle/>
          <a:p>
            <a:pPr indent="457200">
              <a:lnSpc>
                <a:spcPct val="150000"/>
              </a:lnSpc>
            </a:pPr>
            <a:r>
              <a:rPr lang="en-US" altLang="zh-CN" sz="1600" dirty="0" smtClean="0">
                <a:latin typeface="+mn-ea"/>
              </a:rPr>
              <a:t>1.</a:t>
            </a:r>
            <a:r>
              <a:rPr lang="zh-CN" altLang="en-US" sz="1600" dirty="0" smtClean="0">
                <a:latin typeface="+mn-ea"/>
              </a:rPr>
              <a:t>查找表</a:t>
            </a:r>
            <a:r>
              <a:rPr lang="zh-CN" altLang="en-US" sz="1600" dirty="0">
                <a:latin typeface="+mn-ea"/>
              </a:rPr>
              <a:t>：</a:t>
            </a:r>
            <a:r>
              <a:rPr lang="zh-CN" altLang="zh-CN" sz="1600" dirty="0" smtClean="0"/>
              <a:t>同</a:t>
            </a:r>
            <a:r>
              <a:rPr lang="zh-CN" altLang="zh-CN" sz="1600" dirty="0"/>
              <a:t>一种类型的并且按某种数据结构形式存储</a:t>
            </a:r>
            <a:r>
              <a:rPr lang="zh-CN" altLang="zh-CN" sz="1600" dirty="0" smtClean="0"/>
              <a:t>的</a:t>
            </a:r>
            <a:r>
              <a:rPr lang="zh-CN" altLang="zh-CN" sz="1600" dirty="0"/>
              <a:t>记录（数据元素</a:t>
            </a:r>
            <a:r>
              <a:rPr lang="zh-CN" altLang="zh-CN" sz="1600" dirty="0" smtClean="0"/>
              <a:t>）</a:t>
            </a:r>
            <a:r>
              <a:rPr lang="zh-CN" altLang="en-US" sz="1600" dirty="0" smtClean="0"/>
              <a:t>的集合，称为查找表</a:t>
            </a:r>
            <a:r>
              <a:rPr lang="zh-CN" altLang="zh-CN" sz="1600" dirty="0" smtClean="0"/>
              <a:t>。</a:t>
            </a:r>
            <a:endParaRPr lang="zh-CN" altLang="zh-CN" sz="1600" dirty="0"/>
          </a:p>
          <a:p>
            <a:pPr indent="457200">
              <a:lnSpc>
                <a:spcPct val="150000"/>
              </a:lnSpc>
            </a:pPr>
            <a:r>
              <a:rPr lang="zh-CN" altLang="zh-CN" sz="1600" dirty="0"/>
              <a:t>静态查找</a:t>
            </a:r>
            <a:r>
              <a:rPr lang="zh-CN" altLang="zh-CN" sz="1600" dirty="0" smtClean="0"/>
              <a:t>表</a:t>
            </a:r>
            <a:r>
              <a:rPr lang="zh-CN" altLang="en-US" sz="1600" dirty="0" smtClean="0"/>
              <a:t>：</a:t>
            </a:r>
            <a:r>
              <a:rPr lang="zh-CN" altLang="zh-CN" sz="1600" dirty="0"/>
              <a:t>只能进行查找操作，而不能对查找表中的记录进行修改的表</a:t>
            </a:r>
            <a:r>
              <a:rPr lang="zh-CN" altLang="zh-CN" sz="1600" dirty="0" smtClean="0"/>
              <a:t>；</a:t>
            </a:r>
            <a:endParaRPr lang="en-US" altLang="zh-CN" sz="1600" dirty="0" smtClean="0"/>
          </a:p>
          <a:p>
            <a:pPr indent="457200">
              <a:lnSpc>
                <a:spcPct val="150000"/>
              </a:lnSpc>
            </a:pPr>
            <a:r>
              <a:rPr lang="zh-CN" altLang="zh-CN" sz="1600" dirty="0"/>
              <a:t>动态查找表：在查找过程中可以进行新数据元素的插入及已存在记录的删除操作的表</a:t>
            </a:r>
            <a:r>
              <a:rPr lang="zh-CN" altLang="zh-CN" sz="1600" dirty="0" smtClean="0"/>
              <a:t>。</a:t>
            </a:r>
            <a:endParaRPr lang="en-US" altLang="zh-CN" sz="1600" dirty="0" smtClean="0"/>
          </a:p>
          <a:p>
            <a:pPr indent="457200">
              <a:lnSpc>
                <a:spcPct val="150000"/>
              </a:lnSpc>
            </a:pPr>
            <a:r>
              <a:rPr lang="en-US" altLang="zh-CN" sz="1600" dirty="0" smtClean="0">
                <a:latin typeface="+mn-ea"/>
              </a:rPr>
              <a:t>2.</a:t>
            </a:r>
            <a:r>
              <a:rPr lang="zh-CN" altLang="en-US" sz="1600" dirty="0" smtClean="0">
                <a:latin typeface="+mn-ea"/>
              </a:rPr>
              <a:t>关键字：</a:t>
            </a:r>
            <a:r>
              <a:rPr lang="zh-CN" altLang="zh-CN" sz="1600" dirty="0" smtClean="0"/>
              <a:t>查找</a:t>
            </a:r>
            <a:r>
              <a:rPr lang="zh-CN" altLang="zh-CN" sz="1600" dirty="0"/>
              <a:t>表中的记录（数据元素）由若干个数据项组成，这些数据项都是该记录的关键字</a:t>
            </a:r>
            <a:r>
              <a:rPr lang="zh-CN" altLang="zh-CN" sz="1600" dirty="0" smtClean="0"/>
              <a:t>。能</a:t>
            </a:r>
            <a:r>
              <a:rPr lang="zh-CN" altLang="zh-CN" sz="1600" dirty="0"/>
              <a:t>唯一标识一个记录的关键字就是该记录的主关键字。不能唯一标识该记录的关键字就是次关键字</a:t>
            </a:r>
            <a:r>
              <a:rPr lang="zh-CN" altLang="zh-CN" sz="1600" dirty="0" smtClean="0"/>
              <a:t>。</a:t>
            </a:r>
            <a:endParaRPr lang="zh-CN" altLang="en-US" sz="1600" dirty="0">
              <a:solidFill>
                <a:srgbClr val="080808"/>
              </a:solidFill>
              <a:latin typeface="楷体_GB2312" pitchFamily="49" charset="-122"/>
            </a:endParaRPr>
          </a:p>
          <a:p>
            <a:endParaRPr lang="zh-CN" altLang="zh-CN" sz="1600" dirty="0"/>
          </a:p>
        </p:txBody>
      </p:sp>
    </p:spTree>
    <p:extLst>
      <p:ext uri="{BB962C8B-B14F-4D97-AF65-F5344CB8AC3E}">
        <p14:creationId xmlns:p14="http://schemas.microsoft.com/office/powerpoint/2010/main" val="15423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526333" cy="353943"/>
          </a:xfrm>
          <a:prstGeom prst="rect">
            <a:avLst/>
          </a:prstGeom>
          <a:noFill/>
        </p:spPr>
        <p:txBody>
          <a:bodyPr wrap="none" lIns="0" tIns="0" rIns="0" rtlCol="0">
            <a:spAutoFit/>
          </a:bodyPr>
          <a:lstStyle/>
          <a:p>
            <a:r>
              <a:rPr lang="en-US" altLang="zh-CN" sz="2000" dirty="0" smtClean="0">
                <a:latin typeface="+mj-ea"/>
                <a:ea typeface="+mj-ea"/>
              </a:rPr>
              <a:t>8.4</a:t>
            </a:r>
            <a:r>
              <a:rPr lang="zh-CN" altLang="en-US" sz="2000" dirty="0" smtClean="0">
                <a:latin typeface="+mj-ea"/>
                <a:ea typeface="+mj-ea"/>
              </a:rPr>
              <a:t>动态查找表</a:t>
            </a:r>
            <a:r>
              <a:rPr lang="en-US" altLang="zh-CN" sz="2000" dirty="0" smtClean="0">
                <a:latin typeface="+mj-ea"/>
                <a:ea typeface="+mj-ea"/>
              </a:rPr>
              <a:t>-</a:t>
            </a:r>
            <a:r>
              <a:rPr lang="zh-CN" altLang="en-US" sz="2000" dirty="0" smtClean="0">
                <a:latin typeface="+mj-ea"/>
                <a:ea typeface="+mj-ea"/>
              </a:rPr>
              <a:t>哈希表</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176570"/>
            <a:ext cx="8077593" cy="538609"/>
          </a:xfrm>
          <a:prstGeom prst="rect">
            <a:avLst/>
          </a:prstGeom>
          <a:noFill/>
        </p:spPr>
        <p:txBody>
          <a:bodyPr wrap="square" lIns="0" tIns="0" rIns="0" rtlCol="0">
            <a:spAutoFit/>
          </a:bodyPr>
          <a:lstStyle/>
          <a:p>
            <a:endParaRPr lang="en-US" altLang="zh-CN" sz="1600" dirty="0" smtClean="0"/>
          </a:p>
          <a:p>
            <a:r>
              <a:rPr lang="zh-CN" altLang="zh-CN" sz="1600" dirty="0"/>
              <a:t>采用不同处理方法所对应的哈希表的平均查找长度如表</a:t>
            </a:r>
            <a:r>
              <a:rPr lang="en-US" altLang="zh-CN" sz="1600" dirty="0"/>
              <a:t>8-5</a:t>
            </a:r>
            <a:r>
              <a:rPr lang="zh-CN" altLang="zh-CN" sz="1600" dirty="0"/>
              <a:t>所示</a:t>
            </a:r>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901161" cy="323165"/>
          </a:xfrm>
          <a:prstGeom prst="rect">
            <a:avLst/>
          </a:prstGeom>
          <a:noFill/>
        </p:spPr>
        <p:txBody>
          <a:bodyPr wrap="none" lIns="0" tIns="0" rIns="0" rtlCol="0">
            <a:spAutoFit/>
          </a:bodyPr>
          <a:lstStyle/>
          <a:p>
            <a:r>
              <a:rPr lang="en-US" altLang="zh-CN" sz="1800" dirty="0" smtClean="0">
                <a:latin typeface="+mj-ea"/>
                <a:ea typeface="+mj-ea"/>
              </a:rPr>
              <a:t>8.4.4</a:t>
            </a:r>
            <a:r>
              <a:rPr lang="zh-CN" altLang="en-US" sz="1800" dirty="0" smtClean="0">
                <a:latin typeface="+mj-ea"/>
                <a:ea typeface="+mj-ea"/>
              </a:rPr>
              <a:t>哈希表的查找</a:t>
            </a:r>
            <a:endParaRPr lang="zh-CN" altLang="zh-CN" sz="1800" dirty="0">
              <a:latin typeface="+mj-ea"/>
              <a:ea typeface="+mj-ea"/>
            </a:endParaRPr>
          </a:p>
        </p:txBody>
      </p:sp>
      <p:sp>
        <p:nvSpPr>
          <p:cNvPr id="2" name="矩形 1"/>
          <p:cNvSpPr/>
          <p:nvPr/>
        </p:nvSpPr>
        <p:spPr>
          <a:xfrm>
            <a:off x="3116491" y="1746791"/>
            <a:ext cx="2877711" cy="276999"/>
          </a:xfrm>
          <a:prstGeom prst="rect">
            <a:avLst/>
          </a:prstGeom>
        </p:spPr>
        <p:txBody>
          <a:bodyPr wrap="none">
            <a:spAutoFit/>
          </a:bodyPr>
          <a:lstStyle/>
          <a:p>
            <a:r>
              <a:rPr lang="zh-CN" altLang="zh-CN" sz="1200" dirty="0">
                <a:latin typeface="宋体" pitchFamily="2" charset="-122"/>
                <a:ea typeface="宋体" pitchFamily="2" charset="-122"/>
              </a:rPr>
              <a:t>表</a:t>
            </a:r>
            <a:r>
              <a:rPr lang="en-US" altLang="zh-CN" sz="1200" dirty="0">
                <a:latin typeface="宋体" pitchFamily="2" charset="-122"/>
                <a:ea typeface="宋体" pitchFamily="2" charset="-122"/>
              </a:rPr>
              <a:t>8-5</a:t>
            </a:r>
            <a:r>
              <a:rPr lang="zh-CN" altLang="zh-CN" sz="1200" dirty="0">
                <a:latin typeface="宋体" pitchFamily="2" charset="-122"/>
                <a:ea typeface="宋体" pitchFamily="2" charset="-122"/>
              </a:rPr>
              <a:t>不同处理方法下哈希表的查找长度</a:t>
            </a: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403357293"/>
                  </p:ext>
                </p:extLst>
              </p:nvPr>
            </p:nvGraphicFramePr>
            <p:xfrm>
              <a:off x="1865947" y="2150840"/>
              <a:ext cx="5412105" cy="2523174"/>
            </p:xfrm>
            <a:graphic>
              <a:graphicData uri="http://schemas.openxmlformats.org/drawingml/2006/table">
                <a:tbl>
                  <a:tblPr firstRow="1" firstCol="1" bandRow="1">
                    <a:tableStyleId>{5C22544A-7EE6-4342-B048-85BDC9FD1C3A}</a:tableStyleId>
                  </a:tblPr>
                  <a:tblGrid>
                    <a:gridCol w="1804035"/>
                    <a:gridCol w="1804035"/>
                    <a:gridCol w="1804035"/>
                  </a:tblGrid>
                  <a:tr h="147955">
                    <a:tc rowSpan="2">
                      <a:txBody>
                        <a:bodyPr/>
                        <a:lstStyle/>
                        <a:p>
                          <a:pPr algn="ctr">
                            <a:lnSpc>
                              <a:spcPct val="150000"/>
                            </a:lnSpc>
                            <a:spcAft>
                              <a:spcPts val="250"/>
                            </a:spcAft>
                          </a:pPr>
                          <a:r>
                            <a:rPr lang="zh-CN" sz="1200" b="1" kern="100">
                              <a:solidFill>
                                <a:schemeClr val="tx1"/>
                              </a:solidFill>
                              <a:effectLst/>
                            </a:rPr>
                            <a:t>处理冲突的方法</a:t>
                          </a:r>
                          <a:endParaRPr lang="zh-CN" sz="1050" b="1" kern="100">
                            <a:solidFill>
                              <a:schemeClr val="tx1"/>
                            </a:solidFill>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50000"/>
                            </a:lnSpc>
                            <a:spcAft>
                              <a:spcPts val="250"/>
                            </a:spcAft>
                          </a:pPr>
                          <a:r>
                            <a:rPr lang="zh-CN" sz="1200" b="1" kern="100">
                              <a:solidFill>
                                <a:schemeClr val="tx1"/>
                              </a:solidFill>
                              <a:effectLst/>
                            </a:rPr>
                            <a:t>平均查找长度</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r>
                  <a:tr h="147320">
                    <a:tc vMerge="1">
                      <a:txBody>
                        <a:bodyPr/>
                        <a:lstStyle/>
                        <a:p>
                          <a:endParaRPr lang="zh-CN" altLang="en-US"/>
                        </a:p>
                      </a:txBody>
                      <a:tcPr/>
                    </a:tc>
                    <a:tc>
                      <a:txBody>
                        <a:bodyPr/>
                        <a:lstStyle/>
                        <a:p>
                          <a:pPr algn="ctr">
                            <a:lnSpc>
                              <a:spcPct val="150000"/>
                            </a:lnSpc>
                            <a:spcAft>
                              <a:spcPts val="250"/>
                            </a:spcAft>
                          </a:pPr>
                          <a:r>
                            <a:rPr lang="zh-CN" sz="1200" b="1" kern="100">
                              <a:solidFill>
                                <a:schemeClr val="tx1"/>
                              </a:solidFill>
                              <a:effectLst/>
                            </a:rPr>
                            <a:t>查找成功</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zh-CN" sz="1200" b="1" kern="100">
                              <a:solidFill>
                                <a:schemeClr val="tx1"/>
                              </a:solidFill>
                              <a:effectLst/>
                            </a:rPr>
                            <a:t>查找失败</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50000"/>
                            </a:lnSpc>
                            <a:spcAft>
                              <a:spcPts val="250"/>
                            </a:spcAft>
                          </a:pPr>
                          <a:r>
                            <a:rPr lang="zh-CN" sz="1200" b="1" kern="100">
                              <a:solidFill>
                                <a:schemeClr val="tx1"/>
                              </a:solidFill>
                              <a:effectLst/>
                            </a:rPr>
                            <a:t>线性探测法</a:t>
                          </a:r>
                          <a:endParaRPr lang="zh-CN" sz="1050" b="1" kern="100">
                            <a:solidFill>
                              <a:schemeClr val="tx1"/>
                            </a:solidFill>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14:m>
                            <m:oMathPara xmlns:m="http://schemas.openxmlformats.org/officeDocument/2006/math">
                              <m:oMathParaPr>
                                <m:jc m:val="centerGroup"/>
                              </m:oMathParaPr>
                              <m:oMath xmlns:m="http://schemas.openxmlformats.org/officeDocument/2006/math">
                                <m:r>
                                  <a:rPr lang="en-US" sz="1200" b="1" i="1" kern="100" smtClean="0">
                                    <a:solidFill>
                                      <a:schemeClr val="tx1"/>
                                    </a:solidFill>
                                    <a:effectLst/>
                                    <a:latin typeface="Cambria Math"/>
                                  </a:rPr>
                                  <m:t>𝐒</m:t>
                                </m:r>
                                <m:r>
                                  <a:rPr lang="en-US" sz="1200" b="1" kern="100" smtClean="0">
                                    <a:solidFill>
                                      <a:schemeClr val="tx1"/>
                                    </a:solidFill>
                                    <a:effectLst/>
                                    <a:latin typeface="Cambria Math"/>
                                  </a:rPr>
                                  <m:t>=</m:t>
                                </m:r>
                                <m:f>
                                  <m:fPr>
                                    <m:ctrlPr>
                                      <a:rPr lang="zh-CN" sz="1200" b="1" i="1" kern="100">
                                        <a:solidFill>
                                          <a:schemeClr val="tx1"/>
                                        </a:solidFill>
                                        <a:effectLst/>
                                        <a:latin typeface="Cambria Math"/>
                                      </a:rPr>
                                    </m:ctrlPr>
                                  </m:fPr>
                                  <m:num>
                                    <m:r>
                                      <a:rPr lang="en-US" sz="1200" b="1" i="1" kern="100">
                                        <a:solidFill>
                                          <a:schemeClr val="tx1"/>
                                        </a:solidFill>
                                        <a:effectLst/>
                                        <a:latin typeface="Cambria Math"/>
                                      </a:rPr>
                                      <m:t>𝟏</m:t>
                                    </m:r>
                                  </m:num>
                                  <m:den>
                                    <m:r>
                                      <a:rPr lang="en-US" sz="1200" b="1" i="1" kern="100">
                                        <a:solidFill>
                                          <a:schemeClr val="tx1"/>
                                        </a:solidFill>
                                        <a:effectLst/>
                                        <a:latin typeface="Cambria Math"/>
                                      </a:rPr>
                                      <m:t>𝟐</m:t>
                                    </m:r>
                                  </m:den>
                                </m:f>
                                <m:r>
                                  <a:rPr lang="zh-CN" altLang="en-US" sz="1200" b="1" kern="100">
                                    <a:solidFill>
                                      <a:schemeClr val="tx1"/>
                                    </a:solidFill>
                                    <a:effectLst/>
                                    <a:latin typeface="Cambria Math"/>
                                  </a:rPr>
                                  <m:t>（</m:t>
                                </m:r>
                                <m:r>
                                  <a:rPr lang="en-US" sz="1200" b="1" i="1" kern="100">
                                    <a:solidFill>
                                      <a:schemeClr val="tx1"/>
                                    </a:solidFill>
                                    <a:effectLst/>
                                    <a:latin typeface="Cambria Math"/>
                                  </a:rPr>
                                  <m:t>𝟏</m:t>
                                </m:r>
                                <m:r>
                                  <a:rPr lang="en-US" sz="1200" b="1" kern="100">
                                    <a:solidFill>
                                      <a:schemeClr val="tx1"/>
                                    </a:solidFill>
                                    <a:effectLst/>
                                    <a:latin typeface="Cambria Math"/>
                                  </a:rPr>
                                  <m:t>+</m:t>
                                </m:r>
                                <m:f>
                                  <m:fPr>
                                    <m:ctrlPr>
                                      <a:rPr lang="zh-CN" sz="1200" b="1" i="1" kern="100">
                                        <a:solidFill>
                                          <a:schemeClr val="tx1"/>
                                        </a:solidFill>
                                        <a:effectLst/>
                                        <a:latin typeface="Cambria Math"/>
                                      </a:rPr>
                                    </m:ctrlPr>
                                  </m:fPr>
                                  <m:num>
                                    <m:r>
                                      <a:rPr lang="en-US" sz="1200" b="1" i="1" kern="100">
                                        <a:solidFill>
                                          <a:schemeClr val="tx1"/>
                                        </a:solidFill>
                                        <a:effectLst/>
                                        <a:latin typeface="Cambria Math"/>
                                      </a:rPr>
                                      <m:t>𝟏</m:t>
                                    </m:r>
                                  </m:num>
                                  <m:den>
                                    <m:r>
                                      <a:rPr lang="en-US" sz="1200" b="1" i="1" kern="100">
                                        <a:solidFill>
                                          <a:schemeClr val="tx1"/>
                                        </a:solidFill>
                                        <a:effectLst/>
                                        <a:latin typeface="Cambria Math"/>
                                      </a:rPr>
                                      <m:t>𝟏</m:t>
                                    </m:r>
                                    <m:r>
                                      <a:rPr lang="en-US" sz="1200" b="1" kern="100">
                                        <a:solidFill>
                                          <a:schemeClr val="tx1"/>
                                        </a:solidFill>
                                        <a:effectLst/>
                                        <a:latin typeface="Cambria Math"/>
                                      </a:rPr>
                                      <m:t>−</m:t>
                                    </m:r>
                                    <m:r>
                                      <a:rPr lang="en-US" sz="1200" b="1" i="1" kern="100">
                                        <a:solidFill>
                                          <a:schemeClr val="tx1"/>
                                        </a:solidFill>
                                        <a:effectLst/>
                                        <a:latin typeface="Cambria Math"/>
                                      </a:rPr>
                                      <m:t>𝛂</m:t>
                                    </m:r>
                                  </m:den>
                                </m:f>
                                <m:r>
                                  <a:rPr lang="zh-CN" altLang="en-US" sz="1200" b="1" kern="100">
                                    <a:solidFill>
                                      <a:schemeClr val="tx1"/>
                                    </a:solidFill>
                                    <a:effectLst/>
                                    <a:latin typeface="Cambria Math"/>
                                  </a:rPr>
                                  <m:t>）</m:t>
                                </m:r>
                              </m:oMath>
                            </m:oMathPara>
                          </a14:m>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14:m>
                            <m:oMathPara xmlns:m="http://schemas.openxmlformats.org/officeDocument/2006/math">
                              <m:oMathParaPr>
                                <m:jc m:val="centerGroup"/>
                              </m:oMathParaPr>
                              <m:oMath xmlns:m="http://schemas.openxmlformats.org/officeDocument/2006/math">
                                <m:r>
                                  <a:rPr lang="en-US" sz="1200" b="1" i="1" kern="100" smtClean="0">
                                    <a:solidFill>
                                      <a:schemeClr val="tx1"/>
                                    </a:solidFill>
                                    <a:effectLst/>
                                    <a:latin typeface="Cambria Math"/>
                                  </a:rPr>
                                  <m:t>𝐔𝐒</m:t>
                                </m:r>
                                <m:r>
                                  <a:rPr lang="en-US" sz="1200" b="1" kern="100" smtClean="0">
                                    <a:solidFill>
                                      <a:schemeClr val="tx1"/>
                                    </a:solidFill>
                                    <a:effectLst/>
                                    <a:latin typeface="Cambria Math"/>
                                  </a:rPr>
                                  <m:t>=</m:t>
                                </m:r>
                                <m:f>
                                  <m:fPr>
                                    <m:ctrlPr>
                                      <a:rPr lang="zh-CN" sz="1200" b="1" i="1" kern="100">
                                        <a:solidFill>
                                          <a:schemeClr val="tx1"/>
                                        </a:solidFill>
                                        <a:effectLst/>
                                        <a:latin typeface="Cambria Math"/>
                                      </a:rPr>
                                    </m:ctrlPr>
                                  </m:fPr>
                                  <m:num>
                                    <m:r>
                                      <a:rPr lang="en-US" sz="1200" b="1" i="1" kern="100">
                                        <a:solidFill>
                                          <a:schemeClr val="tx1"/>
                                        </a:solidFill>
                                        <a:effectLst/>
                                        <a:latin typeface="Cambria Math"/>
                                      </a:rPr>
                                      <m:t>𝟏</m:t>
                                    </m:r>
                                  </m:num>
                                  <m:den>
                                    <m:r>
                                      <a:rPr lang="en-US" sz="1200" b="1" i="1" kern="100">
                                        <a:solidFill>
                                          <a:schemeClr val="tx1"/>
                                        </a:solidFill>
                                        <a:effectLst/>
                                        <a:latin typeface="Cambria Math"/>
                                      </a:rPr>
                                      <m:t>𝟐</m:t>
                                    </m:r>
                                  </m:den>
                                </m:f>
                                <m:r>
                                  <a:rPr lang="zh-CN" altLang="en-US" sz="1200" b="1" kern="100">
                                    <a:solidFill>
                                      <a:schemeClr val="tx1"/>
                                    </a:solidFill>
                                    <a:effectLst/>
                                    <a:latin typeface="Cambria Math"/>
                                  </a:rPr>
                                  <m:t>（</m:t>
                                </m:r>
                                <m:r>
                                  <a:rPr lang="en-US" sz="1200" b="1" i="1" kern="100">
                                    <a:solidFill>
                                      <a:schemeClr val="tx1"/>
                                    </a:solidFill>
                                    <a:effectLst/>
                                    <a:latin typeface="Cambria Math"/>
                                  </a:rPr>
                                  <m:t>𝟏</m:t>
                                </m:r>
                                <m:r>
                                  <a:rPr lang="en-US" sz="1200" b="1" kern="100">
                                    <a:solidFill>
                                      <a:schemeClr val="tx1"/>
                                    </a:solidFill>
                                    <a:effectLst/>
                                    <a:latin typeface="Cambria Math"/>
                                  </a:rPr>
                                  <m:t>+</m:t>
                                </m:r>
                                <m:f>
                                  <m:fPr>
                                    <m:ctrlPr>
                                      <a:rPr lang="zh-CN" sz="1200" b="1" i="1" kern="100">
                                        <a:solidFill>
                                          <a:schemeClr val="tx1"/>
                                        </a:solidFill>
                                        <a:effectLst/>
                                        <a:latin typeface="Cambria Math"/>
                                      </a:rPr>
                                    </m:ctrlPr>
                                  </m:fPr>
                                  <m:num>
                                    <m:r>
                                      <a:rPr lang="en-US" sz="1200" b="1" i="1" kern="100">
                                        <a:solidFill>
                                          <a:schemeClr val="tx1"/>
                                        </a:solidFill>
                                        <a:effectLst/>
                                        <a:latin typeface="Cambria Math"/>
                                      </a:rPr>
                                      <m:t>𝟏</m:t>
                                    </m:r>
                                  </m:num>
                                  <m:den>
                                    <m:sSup>
                                      <m:sSupPr>
                                        <m:ctrlPr>
                                          <a:rPr lang="zh-CN" sz="1200" b="1" i="1" kern="100">
                                            <a:solidFill>
                                              <a:schemeClr val="tx1"/>
                                            </a:solidFill>
                                            <a:effectLst/>
                                            <a:latin typeface="Cambria Math"/>
                                          </a:rPr>
                                        </m:ctrlPr>
                                      </m:sSupPr>
                                      <m:e>
                                        <m:r>
                                          <a:rPr lang="zh-CN" altLang="en-US" sz="1200" b="1" kern="100">
                                            <a:solidFill>
                                              <a:schemeClr val="tx1"/>
                                            </a:solidFill>
                                            <a:effectLst/>
                                            <a:latin typeface="Cambria Math"/>
                                          </a:rPr>
                                          <m:t>（</m:t>
                                        </m:r>
                                        <m:r>
                                          <a:rPr lang="en-US" sz="1200" b="1" i="1" kern="100">
                                            <a:solidFill>
                                              <a:schemeClr val="tx1"/>
                                            </a:solidFill>
                                            <a:effectLst/>
                                            <a:latin typeface="Cambria Math"/>
                                          </a:rPr>
                                          <m:t>𝟏</m:t>
                                        </m:r>
                                        <m:r>
                                          <a:rPr lang="en-US" sz="1200" b="1" kern="100">
                                            <a:solidFill>
                                              <a:schemeClr val="tx1"/>
                                            </a:solidFill>
                                            <a:effectLst/>
                                            <a:latin typeface="Cambria Math"/>
                                          </a:rPr>
                                          <m:t>−</m:t>
                                        </m:r>
                                        <m:r>
                                          <a:rPr lang="en-US" sz="1200" b="1" i="1" kern="100">
                                            <a:solidFill>
                                              <a:schemeClr val="tx1"/>
                                            </a:solidFill>
                                            <a:effectLst/>
                                            <a:latin typeface="Cambria Math"/>
                                          </a:rPr>
                                          <m:t>𝛂</m:t>
                                        </m:r>
                                        <m:r>
                                          <a:rPr lang="zh-CN" altLang="en-US" sz="1200" b="1" kern="100">
                                            <a:solidFill>
                                              <a:schemeClr val="tx1"/>
                                            </a:solidFill>
                                            <a:effectLst/>
                                            <a:latin typeface="Cambria Math"/>
                                          </a:rPr>
                                          <m:t>）</m:t>
                                        </m:r>
                                      </m:e>
                                      <m:sup>
                                        <m:r>
                                          <a:rPr lang="en-US" sz="1200" b="1" i="1" kern="100">
                                            <a:solidFill>
                                              <a:schemeClr val="tx1"/>
                                            </a:solidFill>
                                            <a:effectLst/>
                                            <a:latin typeface="Cambria Math"/>
                                          </a:rPr>
                                          <m:t>𝟐</m:t>
                                        </m:r>
                                      </m:sup>
                                    </m:sSup>
                                  </m:den>
                                </m:f>
                                <m:r>
                                  <a:rPr lang="zh-CN" altLang="en-US" sz="1200" b="1" kern="100">
                                    <a:solidFill>
                                      <a:schemeClr val="tx1"/>
                                    </a:solidFill>
                                    <a:effectLst/>
                                    <a:latin typeface="Cambria Math"/>
                                  </a:rPr>
                                  <m:t>）</m:t>
                                </m:r>
                              </m:oMath>
                            </m:oMathPara>
                          </a14:m>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50000"/>
                            </a:lnSpc>
                            <a:spcAft>
                              <a:spcPts val="250"/>
                            </a:spcAft>
                          </a:pPr>
                          <a:r>
                            <a:rPr lang="zh-CN" sz="1200" b="1" kern="100">
                              <a:solidFill>
                                <a:schemeClr val="tx1"/>
                              </a:solidFill>
                              <a:effectLst/>
                            </a:rPr>
                            <a:t>二次探测法</a:t>
                          </a:r>
                          <a:endParaRPr lang="zh-CN" sz="1050" b="1" kern="100">
                            <a:solidFill>
                              <a:schemeClr val="tx1"/>
                            </a:solidFill>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14:m>
                            <m:oMathPara xmlns:m="http://schemas.openxmlformats.org/officeDocument/2006/math">
                              <m:oMathParaPr>
                                <m:jc m:val="centerGroup"/>
                              </m:oMathParaPr>
                              <m:oMath xmlns:m="http://schemas.openxmlformats.org/officeDocument/2006/math">
                                <m:r>
                                  <a:rPr lang="en-US" sz="1200" b="1" i="1" kern="100" smtClean="0">
                                    <a:solidFill>
                                      <a:schemeClr val="tx1"/>
                                    </a:solidFill>
                                    <a:effectLst/>
                                    <a:latin typeface="Cambria Math"/>
                                  </a:rPr>
                                  <m:t>𝐒</m:t>
                                </m:r>
                                <m:r>
                                  <a:rPr lang="en-US" sz="1200" b="1" kern="100" smtClean="0">
                                    <a:solidFill>
                                      <a:schemeClr val="tx1"/>
                                    </a:solidFill>
                                    <a:effectLst/>
                                    <a:latin typeface="Cambria Math"/>
                                  </a:rPr>
                                  <m:t>=−</m:t>
                                </m:r>
                                <m:f>
                                  <m:fPr>
                                    <m:ctrlPr>
                                      <a:rPr lang="zh-CN" sz="1200" b="1" i="1" kern="100">
                                        <a:solidFill>
                                          <a:schemeClr val="tx1"/>
                                        </a:solidFill>
                                        <a:effectLst/>
                                        <a:latin typeface="Cambria Math"/>
                                      </a:rPr>
                                    </m:ctrlPr>
                                  </m:fPr>
                                  <m:num>
                                    <m:r>
                                      <a:rPr lang="en-US" sz="1200" b="1" i="1" kern="100">
                                        <a:solidFill>
                                          <a:schemeClr val="tx1"/>
                                        </a:solidFill>
                                        <a:effectLst/>
                                        <a:latin typeface="Cambria Math"/>
                                      </a:rPr>
                                      <m:t>𝟏</m:t>
                                    </m:r>
                                  </m:num>
                                  <m:den>
                                    <m:r>
                                      <a:rPr lang="en-US" sz="1200" b="1" i="1" kern="100">
                                        <a:solidFill>
                                          <a:schemeClr val="tx1"/>
                                        </a:solidFill>
                                        <a:effectLst/>
                                        <a:latin typeface="Cambria Math"/>
                                      </a:rPr>
                                      <m:t>𝛂</m:t>
                                    </m:r>
                                  </m:den>
                                </m:f>
                                <m:r>
                                  <a:rPr lang="en-US" sz="1200" b="1" i="1" kern="100">
                                    <a:solidFill>
                                      <a:schemeClr val="tx1"/>
                                    </a:solidFill>
                                    <a:effectLst/>
                                    <a:latin typeface="Cambria Math"/>
                                  </a:rPr>
                                  <m:t>𝐥𝐧</m:t>
                                </m:r>
                                <m:r>
                                  <a:rPr lang="zh-CN" altLang="en-US" sz="1200" b="1" kern="100">
                                    <a:solidFill>
                                      <a:schemeClr val="tx1"/>
                                    </a:solidFill>
                                    <a:effectLst/>
                                    <a:latin typeface="Cambria Math"/>
                                  </a:rPr>
                                  <m:t>（</m:t>
                                </m:r>
                                <m:r>
                                  <a:rPr lang="en-US" sz="1200" b="1" i="1" kern="100">
                                    <a:solidFill>
                                      <a:schemeClr val="tx1"/>
                                    </a:solidFill>
                                    <a:effectLst/>
                                    <a:latin typeface="Cambria Math"/>
                                  </a:rPr>
                                  <m:t>𝟏</m:t>
                                </m:r>
                                <m:r>
                                  <a:rPr lang="en-US" sz="1200" b="1" kern="100">
                                    <a:solidFill>
                                      <a:schemeClr val="tx1"/>
                                    </a:solidFill>
                                    <a:effectLst/>
                                    <a:latin typeface="Cambria Math"/>
                                  </a:rPr>
                                  <m:t>−</m:t>
                                </m:r>
                                <m:r>
                                  <a:rPr lang="en-US" sz="1200" b="1" i="1" kern="100">
                                    <a:solidFill>
                                      <a:schemeClr val="tx1"/>
                                    </a:solidFill>
                                    <a:effectLst/>
                                    <a:latin typeface="Cambria Math"/>
                                  </a:rPr>
                                  <m:t>𝛂</m:t>
                                </m:r>
                                <m:r>
                                  <a:rPr lang="zh-CN" altLang="en-US" sz="1200" b="1" kern="100">
                                    <a:solidFill>
                                      <a:schemeClr val="tx1"/>
                                    </a:solidFill>
                                    <a:effectLst/>
                                    <a:latin typeface="Cambria Math"/>
                                  </a:rPr>
                                  <m:t>）</m:t>
                                </m:r>
                              </m:oMath>
                            </m:oMathPara>
                          </a14:m>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14:m>
                            <m:oMathPara xmlns:m="http://schemas.openxmlformats.org/officeDocument/2006/math">
                              <m:oMathParaPr>
                                <m:jc m:val="centerGroup"/>
                              </m:oMathParaPr>
                              <m:oMath xmlns:m="http://schemas.openxmlformats.org/officeDocument/2006/math">
                                <m:r>
                                  <a:rPr lang="en-US" sz="1200" b="1" i="1" kern="100" smtClean="0">
                                    <a:solidFill>
                                      <a:schemeClr val="tx1"/>
                                    </a:solidFill>
                                    <a:effectLst/>
                                    <a:latin typeface="Cambria Math"/>
                                  </a:rPr>
                                  <m:t>𝐔𝐒</m:t>
                                </m:r>
                                <m:r>
                                  <a:rPr lang="en-US" sz="1200" b="1" kern="100" smtClean="0">
                                    <a:solidFill>
                                      <a:schemeClr val="tx1"/>
                                    </a:solidFill>
                                    <a:effectLst/>
                                    <a:latin typeface="Cambria Math"/>
                                  </a:rPr>
                                  <m:t>=</m:t>
                                </m:r>
                                <m:f>
                                  <m:fPr>
                                    <m:ctrlPr>
                                      <a:rPr lang="zh-CN" sz="1200" b="1" i="1" kern="100">
                                        <a:solidFill>
                                          <a:schemeClr val="tx1"/>
                                        </a:solidFill>
                                        <a:effectLst/>
                                        <a:latin typeface="Cambria Math"/>
                                      </a:rPr>
                                    </m:ctrlPr>
                                  </m:fPr>
                                  <m:num>
                                    <m:r>
                                      <a:rPr lang="en-US" sz="1200" b="1" i="1" kern="100">
                                        <a:solidFill>
                                          <a:schemeClr val="tx1"/>
                                        </a:solidFill>
                                        <a:effectLst/>
                                        <a:latin typeface="Cambria Math"/>
                                      </a:rPr>
                                      <m:t>𝟏</m:t>
                                    </m:r>
                                  </m:num>
                                  <m:den>
                                    <m:r>
                                      <a:rPr lang="en-US" sz="1200" b="1" i="1" kern="100">
                                        <a:solidFill>
                                          <a:schemeClr val="tx1"/>
                                        </a:solidFill>
                                        <a:effectLst/>
                                        <a:latin typeface="Cambria Math"/>
                                      </a:rPr>
                                      <m:t>𝟏</m:t>
                                    </m:r>
                                    <m:r>
                                      <a:rPr lang="en-US" sz="1200" b="1" kern="100">
                                        <a:solidFill>
                                          <a:schemeClr val="tx1"/>
                                        </a:solidFill>
                                        <a:effectLst/>
                                        <a:latin typeface="Cambria Math"/>
                                      </a:rPr>
                                      <m:t>−</m:t>
                                    </m:r>
                                    <m:r>
                                      <a:rPr lang="en-US" sz="1200" b="1" i="1" kern="100">
                                        <a:solidFill>
                                          <a:schemeClr val="tx1"/>
                                        </a:solidFill>
                                        <a:effectLst/>
                                        <a:latin typeface="Cambria Math"/>
                                      </a:rPr>
                                      <m:t>𝛂</m:t>
                                    </m:r>
                                  </m:den>
                                </m:f>
                              </m:oMath>
                            </m:oMathPara>
                          </a14:m>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50000"/>
                            </a:lnSpc>
                            <a:spcAft>
                              <a:spcPts val="250"/>
                            </a:spcAft>
                          </a:pPr>
                          <a:r>
                            <a:rPr lang="zh-CN" sz="1200" b="1" kern="100">
                              <a:solidFill>
                                <a:schemeClr val="tx1"/>
                              </a:solidFill>
                              <a:effectLst/>
                            </a:rPr>
                            <a:t>链地址法</a:t>
                          </a:r>
                          <a:endParaRPr lang="zh-CN" sz="1050" b="1" kern="100">
                            <a:solidFill>
                              <a:schemeClr val="tx1"/>
                            </a:solidFill>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14:m>
                            <m:oMathPara xmlns:m="http://schemas.openxmlformats.org/officeDocument/2006/math">
                              <m:oMathParaPr>
                                <m:jc m:val="centerGroup"/>
                              </m:oMathParaPr>
                              <m:oMath xmlns:m="http://schemas.openxmlformats.org/officeDocument/2006/math">
                                <m:r>
                                  <a:rPr lang="en-US" sz="1200" b="1" i="1" kern="100" smtClean="0">
                                    <a:solidFill>
                                      <a:schemeClr val="tx1"/>
                                    </a:solidFill>
                                    <a:effectLst/>
                                    <a:latin typeface="Cambria Math"/>
                                  </a:rPr>
                                  <m:t>𝐒</m:t>
                                </m:r>
                                <m:r>
                                  <a:rPr lang="en-US" sz="1200" b="1" kern="100" smtClean="0">
                                    <a:solidFill>
                                      <a:schemeClr val="tx1"/>
                                    </a:solidFill>
                                    <a:effectLst/>
                                    <a:latin typeface="Cambria Math"/>
                                  </a:rPr>
                                  <m:t>=</m:t>
                                </m:r>
                                <m:r>
                                  <a:rPr lang="en-US" sz="1200" b="1" i="1" kern="100" smtClean="0">
                                    <a:solidFill>
                                      <a:schemeClr val="tx1"/>
                                    </a:solidFill>
                                    <a:effectLst/>
                                    <a:latin typeface="Cambria Math"/>
                                  </a:rPr>
                                  <m:t>𝟏</m:t>
                                </m:r>
                                <m:r>
                                  <a:rPr lang="en-US" sz="1200" b="1" kern="100" smtClean="0">
                                    <a:solidFill>
                                      <a:schemeClr val="tx1"/>
                                    </a:solidFill>
                                    <a:effectLst/>
                                    <a:latin typeface="Cambria Math"/>
                                  </a:rPr>
                                  <m:t>+</m:t>
                                </m:r>
                                <m:f>
                                  <m:fPr>
                                    <m:ctrlPr>
                                      <a:rPr lang="zh-CN" sz="1200" b="1" i="1" kern="100">
                                        <a:solidFill>
                                          <a:schemeClr val="tx1"/>
                                        </a:solidFill>
                                        <a:effectLst/>
                                        <a:latin typeface="Cambria Math"/>
                                      </a:rPr>
                                    </m:ctrlPr>
                                  </m:fPr>
                                  <m:num>
                                    <m:r>
                                      <a:rPr lang="en-US" sz="1200" b="1" i="1" kern="100">
                                        <a:solidFill>
                                          <a:schemeClr val="tx1"/>
                                        </a:solidFill>
                                        <a:effectLst/>
                                        <a:latin typeface="Cambria Math"/>
                                      </a:rPr>
                                      <m:t>𝛂</m:t>
                                    </m:r>
                                  </m:num>
                                  <m:den>
                                    <m:r>
                                      <a:rPr lang="en-US" sz="1200" b="1" i="1" kern="100">
                                        <a:solidFill>
                                          <a:schemeClr val="tx1"/>
                                        </a:solidFill>
                                        <a:effectLst/>
                                        <a:latin typeface="Cambria Math"/>
                                      </a:rPr>
                                      <m:t>𝟐</m:t>
                                    </m:r>
                                  </m:den>
                                </m:f>
                              </m:oMath>
                            </m:oMathPara>
                          </a14:m>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14:m>
                            <m:oMathPara xmlns:m="http://schemas.openxmlformats.org/officeDocument/2006/math">
                              <m:oMathParaPr>
                                <m:jc m:val="centerGroup"/>
                              </m:oMathParaPr>
                              <m:oMath xmlns:m="http://schemas.openxmlformats.org/officeDocument/2006/math">
                                <m:r>
                                  <a:rPr lang="en-US" sz="1200" b="1" i="1" kern="100" smtClean="0">
                                    <a:solidFill>
                                      <a:schemeClr val="tx1"/>
                                    </a:solidFill>
                                    <a:effectLst/>
                                    <a:latin typeface="Cambria Math"/>
                                  </a:rPr>
                                  <m:t>𝐔𝐒</m:t>
                                </m:r>
                                <m:r>
                                  <a:rPr lang="en-US" sz="1200" b="1" kern="100" smtClean="0">
                                    <a:solidFill>
                                      <a:schemeClr val="tx1"/>
                                    </a:solidFill>
                                    <a:effectLst/>
                                    <a:latin typeface="Cambria Math"/>
                                  </a:rPr>
                                  <m:t>=</m:t>
                                </m:r>
                                <m:r>
                                  <a:rPr lang="en-US" sz="1200" b="1" i="1" kern="100" smtClean="0">
                                    <a:solidFill>
                                      <a:schemeClr val="tx1"/>
                                    </a:solidFill>
                                    <a:effectLst/>
                                    <a:latin typeface="Cambria Math"/>
                                  </a:rPr>
                                  <m:t>𝛂</m:t>
                                </m:r>
                                <m:r>
                                  <a:rPr lang="en-US" sz="1200" b="1" kern="100" smtClean="0">
                                    <a:solidFill>
                                      <a:schemeClr val="tx1"/>
                                    </a:solidFill>
                                    <a:effectLst/>
                                    <a:latin typeface="Cambria Math"/>
                                  </a:rPr>
                                  <m:t>+</m:t>
                                </m:r>
                                <m:sSup>
                                  <m:sSupPr>
                                    <m:ctrlPr>
                                      <a:rPr lang="zh-CN" sz="1200" b="1" i="1" kern="100">
                                        <a:solidFill>
                                          <a:schemeClr val="tx1"/>
                                        </a:solidFill>
                                        <a:effectLst/>
                                        <a:latin typeface="Cambria Math"/>
                                      </a:rPr>
                                    </m:ctrlPr>
                                  </m:sSupPr>
                                  <m:e>
                                    <m:r>
                                      <a:rPr lang="en-US" sz="1200" b="1" i="1" kern="100">
                                        <a:solidFill>
                                          <a:schemeClr val="tx1"/>
                                        </a:solidFill>
                                        <a:effectLst/>
                                        <a:latin typeface="Cambria Math"/>
                                      </a:rPr>
                                      <m:t>𝐞</m:t>
                                    </m:r>
                                  </m:e>
                                  <m:sup>
                                    <m:r>
                                      <a:rPr lang="en-US" sz="1200" b="1" kern="100">
                                        <a:solidFill>
                                          <a:schemeClr val="tx1"/>
                                        </a:solidFill>
                                        <a:effectLst/>
                                        <a:latin typeface="Cambria Math"/>
                                      </a:rPr>
                                      <m:t>−</m:t>
                                    </m:r>
                                    <m:r>
                                      <a:rPr lang="en-US" sz="1200" b="1" i="1" kern="100">
                                        <a:solidFill>
                                          <a:schemeClr val="tx1"/>
                                        </a:solidFill>
                                        <a:effectLst/>
                                        <a:latin typeface="Cambria Math"/>
                                      </a:rPr>
                                      <m:t>𝛂</m:t>
                                    </m:r>
                                  </m:sup>
                                </m:sSup>
                              </m:oMath>
                            </m:oMathPara>
                          </a14:m>
                          <a:endParaRPr lang="zh-CN" sz="1050" b="1" kern="100" dirty="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403357293"/>
                  </p:ext>
                </p:extLst>
              </p:nvPr>
            </p:nvGraphicFramePr>
            <p:xfrm>
              <a:off x="1865947" y="2150840"/>
              <a:ext cx="5412105" cy="2465389"/>
            </p:xfrm>
            <a:graphic>
              <a:graphicData uri="http://schemas.openxmlformats.org/drawingml/2006/table">
                <a:tbl>
                  <a:tblPr firstRow="1" firstCol="1" bandRow="1">
                    <a:tableStyleId>{5C22544A-7EE6-4342-B048-85BDC9FD1C3A}</a:tableStyleId>
                  </a:tblPr>
                  <a:tblGrid>
                    <a:gridCol w="1804035"/>
                    <a:gridCol w="1804035"/>
                    <a:gridCol w="1804035"/>
                  </a:tblGrid>
                  <a:tr h="245364">
                    <a:tc rowSpan="2">
                      <a:txBody>
                        <a:bodyPr/>
                        <a:lstStyle/>
                        <a:p>
                          <a:pPr algn="ctr">
                            <a:lnSpc>
                              <a:spcPct val="150000"/>
                            </a:lnSpc>
                            <a:spcAft>
                              <a:spcPts val="250"/>
                            </a:spcAft>
                          </a:pPr>
                          <a:r>
                            <a:rPr lang="zh-CN" sz="1200" b="1" kern="100">
                              <a:solidFill>
                                <a:schemeClr val="tx1"/>
                              </a:solidFill>
                              <a:effectLst/>
                            </a:rPr>
                            <a:t>处理冲突的方法</a:t>
                          </a:r>
                          <a:endParaRPr lang="zh-CN" sz="1050" b="1" kern="100">
                            <a:solidFill>
                              <a:schemeClr val="tx1"/>
                            </a:solidFill>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50000"/>
                            </a:lnSpc>
                            <a:spcAft>
                              <a:spcPts val="250"/>
                            </a:spcAft>
                          </a:pPr>
                          <a:r>
                            <a:rPr lang="zh-CN" sz="1200" b="1" kern="100">
                              <a:solidFill>
                                <a:schemeClr val="tx1"/>
                              </a:solidFill>
                              <a:effectLst/>
                            </a:rPr>
                            <a:t>平均查找长度</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r>
                  <a:tr h="245364">
                    <a:tc vMerge="1">
                      <a:txBody>
                        <a:bodyPr/>
                        <a:lstStyle/>
                        <a:p>
                          <a:endParaRPr lang="zh-CN" altLang="en-US"/>
                        </a:p>
                      </a:txBody>
                      <a:tcPr/>
                    </a:tc>
                    <a:tc>
                      <a:txBody>
                        <a:bodyPr/>
                        <a:lstStyle/>
                        <a:p>
                          <a:pPr algn="ctr">
                            <a:lnSpc>
                              <a:spcPct val="150000"/>
                            </a:lnSpc>
                            <a:spcAft>
                              <a:spcPts val="250"/>
                            </a:spcAft>
                          </a:pPr>
                          <a:r>
                            <a:rPr lang="zh-CN" sz="1200" b="1" kern="100">
                              <a:solidFill>
                                <a:schemeClr val="tx1"/>
                              </a:solidFill>
                              <a:effectLst/>
                            </a:rPr>
                            <a:t>查找成功</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250"/>
                            </a:spcAft>
                          </a:pPr>
                          <a:r>
                            <a:rPr lang="zh-CN" sz="1200" b="1" kern="100">
                              <a:solidFill>
                                <a:schemeClr val="tx1"/>
                              </a:solidFill>
                              <a:effectLst/>
                            </a:rPr>
                            <a:t>查找失败</a:t>
                          </a:r>
                          <a:endParaRPr lang="zh-CN" sz="1050" b="1" kern="100">
                            <a:solidFill>
                              <a:schemeClr val="tx1"/>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1289">
                    <a:tc>
                      <a:txBody>
                        <a:bodyPr/>
                        <a:lstStyle/>
                        <a:p>
                          <a:pPr algn="ctr">
                            <a:lnSpc>
                              <a:spcPct val="150000"/>
                            </a:lnSpc>
                            <a:spcAft>
                              <a:spcPts val="250"/>
                            </a:spcAft>
                          </a:pPr>
                          <a:r>
                            <a:rPr lang="zh-CN" sz="1200" b="1" kern="100">
                              <a:solidFill>
                                <a:schemeClr val="tx1"/>
                              </a:solidFill>
                              <a:effectLst/>
                            </a:rPr>
                            <a:t>线性探测法</a:t>
                          </a:r>
                          <a:endParaRPr lang="zh-CN" sz="1050" b="1" kern="100">
                            <a:solidFill>
                              <a:schemeClr val="tx1"/>
                            </a:solidFill>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0000" t="-54000" r="-100000" b="-116667"/>
                          </a:stretch>
                        </a:blipFill>
                      </a:tcPr>
                    </a:tc>
                    <a:tc>
                      <a:txBody>
                        <a:bodyPr/>
                        <a:lstStyle/>
                        <a:p>
                          <a:endParaRPr lang="zh-CN"/>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00000" t="-54000" b="-116667"/>
                          </a:stretch>
                        </a:blipFill>
                      </a:tcPr>
                    </a:tc>
                  </a:tr>
                  <a:tr h="553403">
                    <a:tc>
                      <a:txBody>
                        <a:bodyPr/>
                        <a:lstStyle/>
                        <a:p>
                          <a:pPr algn="ctr">
                            <a:lnSpc>
                              <a:spcPct val="150000"/>
                            </a:lnSpc>
                            <a:spcAft>
                              <a:spcPts val="250"/>
                            </a:spcAft>
                          </a:pPr>
                          <a:r>
                            <a:rPr lang="zh-CN" sz="1200" b="1" kern="100">
                              <a:solidFill>
                                <a:schemeClr val="tx1"/>
                              </a:solidFill>
                              <a:effectLst/>
                            </a:rPr>
                            <a:t>二次探测法</a:t>
                          </a:r>
                          <a:endParaRPr lang="zh-CN" sz="1050" b="1" kern="100">
                            <a:solidFill>
                              <a:schemeClr val="tx1"/>
                            </a:solidFill>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0000" t="-256667" r="-100000" b="-94444"/>
                          </a:stretch>
                        </a:blipFill>
                      </a:tcPr>
                    </a:tc>
                    <a:tc>
                      <a:txBody>
                        <a:bodyPr/>
                        <a:lstStyle/>
                        <a:p>
                          <a:endParaRPr lang="zh-CN"/>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00000" t="-256667" b="-94444"/>
                          </a:stretch>
                        </a:blipFill>
                      </a:tcPr>
                    </a:tc>
                  </a:tr>
                  <a:tr h="509969">
                    <a:tc>
                      <a:txBody>
                        <a:bodyPr/>
                        <a:lstStyle/>
                        <a:p>
                          <a:pPr algn="ctr">
                            <a:lnSpc>
                              <a:spcPct val="150000"/>
                            </a:lnSpc>
                            <a:spcAft>
                              <a:spcPts val="250"/>
                            </a:spcAft>
                          </a:pPr>
                          <a:r>
                            <a:rPr lang="zh-CN" sz="1200" b="1" kern="100">
                              <a:solidFill>
                                <a:schemeClr val="tx1"/>
                              </a:solidFill>
                              <a:effectLst/>
                            </a:rPr>
                            <a:t>链地址法</a:t>
                          </a:r>
                          <a:endParaRPr lang="zh-CN" sz="1050" b="1" kern="100">
                            <a:solidFill>
                              <a:schemeClr val="tx1"/>
                            </a:solidFill>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0000" t="-382143" r="-100000" b="-1190"/>
                          </a:stretch>
                        </a:blipFill>
                      </a:tcPr>
                    </a:tc>
                    <a:tc>
                      <a:txBody>
                        <a:bodyPr/>
                        <a:lstStyle/>
                        <a:p>
                          <a:endParaRPr lang="zh-CN"/>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00000" t="-382143" b="-1190"/>
                          </a:stretch>
                        </a:blipFill>
                      </a:tcPr>
                    </a:tc>
                  </a:tr>
                </a:tbl>
              </a:graphicData>
            </a:graphic>
          </p:graphicFrame>
        </mc:Fallback>
      </mc:AlternateContent>
    </p:spTree>
    <p:extLst>
      <p:ext uri="{BB962C8B-B14F-4D97-AF65-F5344CB8AC3E}">
        <p14:creationId xmlns:p14="http://schemas.microsoft.com/office/powerpoint/2010/main" val="3850202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7" y="1356864"/>
            <a:ext cx="7496567" cy="461665"/>
          </a:xfrm>
          <a:prstGeom prst="rect">
            <a:avLst/>
          </a:prstGeom>
        </p:spPr>
        <p:txBody>
          <a:bodyPr wrap="square">
            <a:spAutoFit/>
          </a:bodyPr>
          <a:lstStyle/>
          <a:p>
            <a:pPr indent="457200">
              <a:lnSpc>
                <a:spcPct val="150000"/>
              </a:lnSpc>
            </a:pPr>
            <a:r>
              <a:rPr lang="zh-CN" altLang="zh-CN" sz="1600" dirty="0" smtClean="0">
                <a:latin typeface="+mn-ea"/>
              </a:rPr>
              <a:t>用</a:t>
            </a:r>
            <a:r>
              <a:rPr lang="zh-CN" altLang="zh-CN" sz="1600" dirty="0">
                <a:latin typeface="+mn-ea"/>
              </a:rPr>
              <a:t>顺序查找法查找下表中</a:t>
            </a:r>
            <a:r>
              <a:rPr lang="en-US" altLang="zh-CN" sz="1600" dirty="0">
                <a:latin typeface="+mn-ea"/>
              </a:rPr>
              <a:t>1001</a:t>
            </a:r>
            <a:r>
              <a:rPr lang="zh-CN" altLang="zh-CN" sz="1600" dirty="0">
                <a:latin typeface="+mn-ea"/>
              </a:rPr>
              <a:t>号同学的信息并输出。</a:t>
            </a: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1011389"/>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1</a:t>
            </a:r>
            <a:endParaRPr lang="zh-CN" altLang="zh-CN" sz="1800" dirty="0">
              <a:latin typeface="+mj-ea"/>
              <a:ea typeface="+mj-ea"/>
            </a:endParaRPr>
          </a:p>
        </p:txBody>
      </p:sp>
      <p:sp>
        <p:nvSpPr>
          <p:cNvPr id="3" name="矩形 2"/>
          <p:cNvSpPr/>
          <p:nvPr/>
        </p:nvSpPr>
        <p:spPr>
          <a:xfrm>
            <a:off x="3740904" y="1997713"/>
            <a:ext cx="1338828" cy="276999"/>
          </a:xfrm>
          <a:prstGeom prst="rect">
            <a:avLst/>
          </a:prstGeom>
        </p:spPr>
        <p:txBody>
          <a:bodyPr wrap="none">
            <a:spAutoFit/>
          </a:bodyPr>
          <a:lstStyle/>
          <a:p>
            <a:r>
              <a:rPr lang="zh-CN" altLang="zh-CN" sz="1200" dirty="0">
                <a:latin typeface="宋体" pitchFamily="2" charset="-122"/>
                <a:ea typeface="宋体" pitchFamily="2" charset="-122"/>
              </a:rPr>
              <a:t>表</a:t>
            </a:r>
            <a:r>
              <a:rPr lang="en-US" altLang="zh-CN" sz="1200" dirty="0">
                <a:latin typeface="宋体" pitchFamily="2" charset="-122"/>
                <a:ea typeface="宋体" pitchFamily="2" charset="-122"/>
              </a:rPr>
              <a:t>8-6</a:t>
            </a:r>
            <a:r>
              <a:rPr lang="zh-CN" altLang="zh-CN" sz="1200" dirty="0">
                <a:latin typeface="宋体" pitchFamily="2" charset="-122"/>
                <a:ea typeface="宋体" pitchFamily="2" charset="-122"/>
              </a:rPr>
              <a:t>学生信息表</a:t>
            </a:r>
          </a:p>
        </p:txBody>
      </p:sp>
      <p:graphicFrame>
        <p:nvGraphicFramePr>
          <p:cNvPr id="5" name="表格 4"/>
          <p:cNvGraphicFramePr>
            <a:graphicFrameLocks noGrp="1"/>
          </p:cNvGraphicFramePr>
          <p:nvPr>
            <p:extLst>
              <p:ext uri="{D42A27DB-BD31-4B8C-83A1-F6EECF244321}">
                <p14:modId xmlns:p14="http://schemas.microsoft.com/office/powerpoint/2010/main" val="1357171468"/>
              </p:ext>
            </p:extLst>
          </p:nvPr>
        </p:nvGraphicFramePr>
        <p:xfrm>
          <a:off x="1866265" y="2411412"/>
          <a:ext cx="5411470" cy="1371600"/>
        </p:xfrm>
        <a:graphic>
          <a:graphicData uri="http://schemas.openxmlformats.org/drawingml/2006/table">
            <a:tbl>
              <a:tblPr firstRow="1" firstCol="1" bandRow="1">
                <a:tableStyleId>{5C22544A-7EE6-4342-B048-85BDC9FD1C3A}</a:tableStyleId>
              </a:tblPr>
              <a:tblGrid>
                <a:gridCol w="1803400"/>
                <a:gridCol w="1804035"/>
                <a:gridCol w="1804035"/>
              </a:tblGrid>
              <a:tr h="0">
                <a:tc>
                  <a:txBody>
                    <a:bodyPr/>
                    <a:lstStyle/>
                    <a:p>
                      <a:pPr algn="ctr">
                        <a:lnSpc>
                          <a:spcPct val="150000"/>
                        </a:lnSpc>
                        <a:spcAft>
                          <a:spcPts val="250"/>
                        </a:spcAft>
                      </a:pPr>
                      <a:r>
                        <a:rPr lang="zh-CN" sz="1200" b="1" kern="100">
                          <a:solidFill>
                            <a:schemeClr val="tx1"/>
                          </a:solidFill>
                          <a:effectLst/>
                          <a:latin typeface="宋体" pitchFamily="2" charset="-122"/>
                          <a:ea typeface="宋体" pitchFamily="2" charset="-122"/>
                        </a:rPr>
                        <a:t>学号</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250"/>
                        </a:spcAft>
                      </a:pPr>
                      <a:r>
                        <a:rPr lang="zh-CN" sz="1200" b="1" kern="100">
                          <a:solidFill>
                            <a:schemeClr val="tx1"/>
                          </a:solidFill>
                          <a:effectLst/>
                          <a:latin typeface="宋体" pitchFamily="2" charset="-122"/>
                          <a:ea typeface="宋体" pitchFamily="2" charset="-122"/>
                        </a:rPr>
                        <a:t>姓名</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250"/>
                        </a:spcAft>
                      </a:pPr>
                      <a:r>
                        <a:rPr lang="zh-CN" sz="1200" b="1" kern="100">
                          <a:solidFill>
                            <a:schemeClr val="tx1"/>
                          </a:solidFill>
                          <a:effectLst/>
                          <a:latin typeface="宋体" pitchFamily="2" charset="-122"/>
                          <a:ea typeface="宋体" pitchFamily="2" charset="-122"/>
                        </a:rPr>
                        <a:t>成绩</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1001</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ANN</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93</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1002</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LILY</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95</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1003</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LUCY</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98</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1004</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250"/>
                        </a:spcAft>
                      </a:pPr>
                      <a:r>
                        <a:rPr lang="en-US" sz="1200" b="1" kern="100">
                          <a:solidFill>
                            <a:schemeClr val="tx1"/>
                          </a:solidFill>
                          <a:effectLst/>
                          <a:latin typeface="宋体" pitchFamily="2" charset="-122"/>
                          <a:ea typeface="宋体" pitchFamily="2" charset="-122"/>
                        </a:rPr>
                        <a:t>TOM</a:t>
                      </a:r>
                      <a:endParaRPr lang="zh-CN" sz="1050" b="1" kern="10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250"/>
                        </a:spcAft>
                      </a:pPr>
                      <a:r>
                        <a:rPr lang="en-US" sz="1200" b="1" kern="100" dirty="0">
                          <a:solidFill>
                            <a:schemeClr val="tx1"/>
                          </a:solidFill>
                          <a:effectLst/>
                          <a:latin typeface="宋体" pitchFamily="2" charset="-122"/>
                          <a:ea typeface="宋体" pitchFamily="2" charset="-122"/>
                        </a:rPr>
                        <a:t>100</a:t>
                      </a:r>
                      <a:endParaRPr lang="zh-CN" sz="1050" b="1" kern="100" dirty="0">
                        <a:solidFill>
                          <a:schemeClr val="tx1"/>
                        </a:solidFill>
                        <a:effectLst/>
                        <a:latin typeface="宋体" pitchFamily="2" charset="-122"/>
                        <a:ea typeface="宋体" pitchFamily="2"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83818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8" y="1179024"/>
            <a:ext cx="7496567" cy="2554545"/>
          </a:xfrm>
          <a:prstGeom prst="rect">
            <a:avLst/>
          </a:prstGeom>
        </p:spPr>
        <p:txBody>
          <a:bodyPr wrap="square">
            <a:spAutoFit/>
          </a:bodyPr>
          <a:lstStyle/>
          <a:p>
            <a:r>
              <a:rPr lang="zh-CN" altLang="en-US" sz="1600" dirty="0" smtClean="0"/>
              <a:t>案例分析：</a:t>
            </a:r>
            <a:endParaRPr lang="en-US" altLang="zh-CN" sz="1600" dirty="0" smtClean="0"/>
          </a:p>
          <a:p>
            <a:pPr indent="457200">
              <a:lnSpc>
                <a:spcPct val="150000"/>
              </a:lnSpc>
            </a:pPr>
            <a:r>
              <a:rPr lang="zh-CN" altLang="zh-CN" sz="1600" dirty="0"/>
              <a:t>每条记录都包含学号、姓名、成绩三项信息，而且只有学号能唯一标识学生的身份，因此将学号作为关键字进行顺序查找。顺序查找需要从查找表的一端向另一端将给定关键字与查找表中记录的关键字逐个地进行比较，需要用结构体数组存放学生的信息</a:t>
            </a:r>
            <a:r>
              <a:rPr lang="en-US" altLang="zh-CN" sz="1600" dirty="0"/>
              <a:t>	</a:t>
            </a:r>
            <a:endParaRPr lang="en-US" altLang="zh-CN" sz="1600" dirty="0" smtClean="0">
              <a:latin typeface="+mn-ea"/>
            </a:endParaRPr>
          </a:p>
          <a:p>
            <a:pPr indent="457200">
              <a:lnSpc>
                <a:spcPct val="150000"/>
              </a:lnSpc>
            </a:pPr>
            <a:endParaRPr lang="en-US" altLang="zh-CN" sz="1600" dirty="0" smtClean="0">
              <a:latin typeface="+mn-ea"/>
            </a:endParaRPr>
          </a:p>
          <a:p>
            <a:pPr indent="457200">
              <a:lnSpc>
                <a:spcPct val="150000"/>
              </a:lnSpc>
            </a:pPr>
            <a:endParaRPr lang="zh-CN" altLang="zh-CN" sz="1600" dirty="0">
              <a:latin typeface="+mn-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870595"/>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1</a:t>
            </a:r>
            <a:endParaRPr lang="zh-CN" altLang="zh-CN" sz="1800" dirty="0">
              <a:latin typeface="+mj-ea"/>
              <a:ea typeface="+mj-ea"/>
            </a:endParaRPr>
          </a:p>
        </p:txBody>
      </p:sp>
    </p:spTree>
    <p:extLst>
      <p:ext uri="{BB962C8B-B14F-4D97-AF65-F5344CB8AC3E}">
        <p14:creationId xmlns:p14="http://schemas.microsoft.com/office/powerpoint/2010/main" val="214645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8" y="1179024"/>
            <a:ext cx="7496567" cy="3785652"/>
          </a:xfrm>
          <a:prstGeom prst="rect">
            <a:avLst/>
          </a:prstGeom>
        </p:spPr>
        <p:txBody>
          <a:bodyPr wrap="square">
            <a:spAutoFit/>
          </a:bodyPr>
          <a:lstStyle/>
          <a:p>
            <a:r>
              <a:rPr lang="zh-CN" altLang="zh-CN" sz="1600" dirty="0" smtClean="0"/>
              <a:t>程序</a:t>
            </a:r>
            <a:r>
              <a:rPr lang="zh-CN" altLang="zh-CN" sz="1600" dirty="0"/>
              <a:t>如下：</a:t>
            </a:r>
          </a:p>
          <a:p>
            <a:r>
              <a:rPr lang="en-US" altLang="zh-CN" sz="1600" dirty="0"/>
              <a:t>#include "</a:t>
            </a:r>
            <a:r>
              <a:rPr lang="en-US" altLang="zh-CN" sz="1600" dirty="0" err="1"/>
              <a:t>stdio.h</a:t>
            </a:r>
            <a:r>
              <a:rPr lang="en-US" altLang="zh-CN" sz="1600" dirty="0"/>
              <a:t>"</a:t>
            </a:r>
            <a:endParaRPr lang="zh-CN" altLang="zh-CN" sz="1600" dirty="0"/>
          </a:p>
          <a:p>
            <a:r>
              <a:rPr lang="en-US" altLang="zh-CN" sz="1600" dirty="0" err="1"/>
              <a:t>typedef</a:t>
            </a:r>
            <a:r>
              <a:rPr lang="en-US" altLang="zh-CN" sz="1600" dirty="0"/>
              <a:t> </a:t>
            </a:r>
            <a:r>
              <a:rPr lang="en-US" altLang="zh-CN" sz="1600" dirty="0" err="1"/>
              <a:t>struct</a:t>
            </a:r>
            <a:r>
              <a:rPr lang="en-US" altLang="zh-CN" sz="1600" dirty="0"/>
              <a:t> student</a:t>
            </a:r>
            <a:endParaRPr lang="zh-CN" altLang="zh-CN" sz="1600" dirty="0"/>
          </a:p>
          <a:p>
            <a:r>
              <a:rPr lang="en-US" altLang="zh-CN" sz="1600" dirty="0"/>
              <a:t>{</a:t>
            </a:r>
            <a:endParaRPr lang="zh-CN" altLang="zh-CN" sz="1600" dirty="0"/>
          </a:p>
          <a:p>
            <a:r>
              <a:rPr lang="en-US" altLang="zh-CN" sz="1600" dirty="0"/>
              <a:t>	</a:t>
            </a:r>
            <a:r>
              <a:rPr lang="en-US" altLang="zh-CN" sz="1600" dirty="0" err="1"/>
              <a:t>int</a:t>
            </a:r>
            <a:r>
              <a:rPr lang="en-US" altLang="zh-CN" sz="1600" dirty="0"/>
              <a:t> id;//</a:t>
            </a:r>
            <a:r>
              <a:rPr lang="zh-CN" altLang="zh-CN" sz="1600" dirty="0"/>
              <a:t>学生编号</a:t>
            </a:r>
          </a:p>
          <a:p>
            <a:r>
              <a:rPr lang="en-US" altLang="zh-CN" sz="1600" dirty="0"/>
              <a:t>	char name[100];//</a:t>
            </a:r>
            <a:r>
              <a:rPr lang="zh-CN" altLang="zh-CN" sz="1600" dirty="0"/>
              <a:t>学生姓名</a:t>
            </a:r>
          </a:p>
          <a:p>
            <a:r>
              <a:rPr lang="en-US" altLang="zh-CN" sz="1600" dirty="0"/>
              <a:t>	float score;//</a:t>
            </a:r>
            <a:r>
              <a:rPr lang="zh-CN" altLang="zh-CN" sz="1600" dirty="0"/>
              <a:t>成绩</a:t>
            </a:r>
          </a:p>
          <a:p>
            <a:r>
              <a:rPr lang="en-US" altLang="zh-CN" sz="1600" dirty="0"/>
              <a:t>}Student;</a:t>
            </a:r>
            <a:endParaRPr lang="zh-CN" altLang="zh-CN" sz="1600" dirty="0"/>
          </a:p>
          <a:p>
            <a:r>
              <a:rPr lang="en-US" altLang="zh-CN" sz="1600" dirty="0" err="1"/>
              <a:t>int</a:t>
            </a:r>
            <a:r>
              <a:rPr lang="en-US" altLang="zh-CN" sz="1600" dirty="0"/>
              <a:t> search(Student </a:t>
            </a:r>
            <a:r>
              <a:rPr lang="en-US" altLang="zh-CN" sz="1600" dirty="0" err="1"/>
              <a:t>stu</a:t>
            </a:r>
            <a:r>
              <a:rPr lang="en-US" altLang="zh-CN" sz="1600" dirty="0"/>
              <a:t>[],</a:t>
            </a:r>
            <a:r>
              <a:rPr lang="en-US" altLang="zh-CN" sz="1600" dirty="0" err="1"/>
              <a:t>int</a:t>
            </a:r>
            <a:r>
              <a:rPr lang="en-US" altLang="zh-CN" sz="1600" dirty="0"/>
              <a:t> </a:t>
            </a:r>
            <a:r>
              <a:rPr lang="en-US" altLang="zh-CN" sz="1600" dirty="0" err="1"/>
              <a:t>n,int</a:t>
            </a:r>
            <a:r>
              <a:rPr lang="en-US" altLang="zh-CN" sz="1600" dirty="0"/>
              <a:t> key)</a:t>
            </a:r>
            <a:endParaRPr lang="zh-CN" altLang="zh-CN" sz="1600" dirty="0"/>
          </a:p>
          <a:p>
            <a:r>
              <a:rPr lang="en-US" altLang="zh-CN" sz="1600" dirty="0"/>
              <a:t>{</a:t>
            </a:r>
            <a:endParaRPr lang="zh-CN" altLang="zh-CN" sz="1600" dirty="0"/>
          </a:p>
          <a:p>
            <a:r>
              <a:rPr lang="en-US" altLang="zh-CN" sz="1600" dirty="0"/>
              <a:t>	</a:t>
            </a:r>
            <a:r>
              <a:rPr lang="en-US" altLang="zh-CN" sz="1600" dirty="0" err="1"/>
              <a:t>int</a:t>
            </a:r>
            <a:r>
              <a:rPr lang="en-US" altLang="zh-CN" sz="1600" dirty="0"/>
              <a:t> i=0;</a:t>
            </a:r>
            <a:endParaRPr lang="zh-CN" altLang="zh-CN" sz="1600" dirty="0"/>
          </a:p>
          <a:p>
            <a:r>
              <a:rPr lang="en-US" altLang="zh-CN" sz="1600" dirty="0"/>
              <a:t>	</a:t>
            </a:r>
            <a:endParaRPr lang="en-US" altLang="zh-CN" sz="1600" dirty="0" smtClean="0">
              <a:latin typeface="+mn-ea"/>
            </a:endParaRPr>
          </a:p>
          <a:p>
            <a:pPr indent="457200">
              <a:lnSpc>
                <a:spcPct val="150000"/>
              </a:lnSpc>
            </a:pPr>
            <a:endParaRPr lang="en-US" altLang="zh-CN" sz="1600" dirty="0" smtClean="0">
              <a:latin typeface="+mn-ea"/>
            </a:endParaRPr>
          </a:p>
          <a:p>
            <a:pPr indent="457200">
              <a:lnSpc>
                <a:spcPct val="150000"/>
              </a:lnSpc>
            </a:pPr>
            <a:endParaRPr lang="zh-CN" altLang="zh-CN" sz="1600" dirty="0">
              <a:latin typeface="+mn-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870595"/>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1</a:t>
            </a:r>
            <a:endParaRPr lang="zh-CN" altLang="zh-CN" sz="1800" dirty="0">
              <a:latin typeface="+mj-ea"/>
              <a:ea typeface="+mj-ea"/>
            </a:endParaRPr>
          </a:p>
        </p:txBody>
      </p:sp>
    </p:spTree>
    <p:extLst>
      <p:ext uri="{BB962C8B-B14F-4D97-AF65-F5344CB8AC3E}">
        <p14:creationId xmlns:p14="http://schemas.microsoft.com/office/powerpoint/2010/main" val="886661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7" y="1043103"/>
            <a:ext cx="7496567" cy="3785652"/>
          </a:xfrm>
          <a:prstGeom prst="rect">
            <a:avLst/>
          </a:prstGeom>
        </p:spPr>
        <p:txBody>
          <a:bodyPr wrap="square">
            <a:spAutoFit/>
          </a:bodyPr>
          <a:lstStyle/>
          <a:p>
            <a:r>
              <a:rPr lang="en-US" altLang="zh-CN" sz="1600" dirty="0"/>
              <a:t>	</a:t>
            </a:r>
            <a:r>
              <a:rPr lang="en-US" altLang="zh-CN" sz="1600" dirty="0" smtClean="0"/>
              <a:t>while(i&lt;n)</a:t>
            </a:r>
            <a:endParaRPr lang="zh-CN" altLang="zh-CN" sz="1600" dirty="0" smtClean="0"/>
          </a:p>
          <a:p>
            <a:r>
              <a:rPr lang="en-US" altLang="zh-CN" sz="1600" dirty="0" smtClean="0"/>
              <a:t>		{</a:t>
            </a:r>
            <a:endParaRPr lang="zh-CN" altLang="zh-CN" sz="1600" dirty="0" smtClean="0"/>
          </a:p>
          <a:p>
            <a:r>
              <a:rPr lang="en-US" altLang="zh-CN" sz="1600" dirty="0" smtClean="0"/>
              <a:t>if(</a:t>
            </a:r>
            <a:r>
              <a:rPr lang="en-US" altLang="zh-CN" sz="1600" dirty="0" err="1" smtClean="0"/>
              <a:t>stu</a:t>
            </a:r>
            <a:r>
              <a:rPr lang="en-US" altLang="zh-CN" sz="1600" dirty="0" smtClean="0"/>
              <a:t>[i].id==key)</a:t>
            </a:r>
            <a:endParaRPr lang="zh-CN" altLang="zh-CN" sz="1600" dirty="0" smtClean="0"/>
          </a:p>
          <a:p>
            <a:r>
              <a:rPr lang="en-US" altLang="zh-CN" sz="1600" dirty="0" smtClean="0"/>
              <a:t>			return i;//</a:t>
            </a:r>
            <a:r>
              <a:rPr lang="zh-CN" altLang="zh-CN" sz="1600" dirty="0" smtClean="0"/>
              <a:t>查询成功</a:t>
            </a:r>
          </a:p>
          <a:p>
            <a:r>
              <a:rPr lang="en-US" altLang="zh-CN" sz="1600" dirty="0" smtClean="0"/>
              <a:t>          i++;</a:t>
            </a:r>
            <a:endParaRPr lang="zh-CN" altLang="zh-CN" sz="1600" dirty="0" smtClean="0"/>
          </a:p>
          <a:p>
            <a:r>
              <a:rPr lang="en-US" altLang="zh-CN" sz="1600" dirty="0" smtClean="0"/>
              <a:t>       }</a:t>
            </a:r>
            <a:endParaRPr lang="zh-CN" altLang="zh-CN" sz="1600" dirty="0" smtClean="0"/>
          </a:p>
          <a:p>
            <a:r>
              <a:rPr lang="en-US" altLang="zh-CN" sz="1600" dirty="0" smtClean="0"/>
              <a:t>		return -1;//</a:t>
            </a:r>
            <a:r>
              <a:rPr lang="zh-CN" altLang="zh-CN" sz="1600" dirty="0" smtClean="0"/>
              <a:t>查询失败</a:t>
            </a:r>
          </a:p>
          <a:p>
            <a:r>
              <a:rPr lang="en-US" altLang="zh-CN" sz="1600" dirty="0" smtClean="0"/>
              <a:t>}</a:t>
            </a:r>
            <a:endParaRPr lang="zh-CN" altLang="zh-CN" sz="1600" dirty="0" smtClean="0"/>
          </a:p>
          <a:p>
            <a:r>
              <a:rPr lang="en-US" altLang="zh-CN" sz="1600" dirty="0" err="1"/>
              <a:t>int</a:t>
            </a:r>
            <a:r>
              <a:rPr lang="en-US" altLang="zh-CN" sz="1600" dirty="0"/>
              <a:t> main()</a:t>
            </a:r>
            <a:endParaRPr lang="zh-CN" altLang="zh-CN" sz="1600" dirty="0"/>
          </a:p>
          <a:p>
            <a:r>
              <a:rPr lang="en-US" altLang="zh-CN" sz="1600" dirty="0"/>
              <a:t>{</a:t>
            </a:r>
            <a:endParaRPr lang="zh-CN" altLang="zh-CN" sz="1600" dirty="0"/>
          </a:p>
          <a:p>
            <a:r>
              <a:rPr lang="en-US" altLang="zh-CN" sz="1600" dirty="0"/>
              <a:t>	Student </a:t>
            </a:r>
            <a:r>
              <a:rPr lang="en-US" altLang="zh-CN" sz="1600" dirty="0" err="1"/>
              <a:t>stu</a:t>
            </a:r>
            <a:r>
              <a:rPr lang="en-US" altLang="zh-CN" sz="1600" dirty="0"/>
              <a:t>[]={{1004,"TOM",100},</a:t>
            </a:r>
            <a:endParaRPr lang="zh-CN" altLang="zh-CN" sz="1600" dirty="0"/>
          </a:p>
          <a:p>
            <a:r>
              <a:rPr lang="en-US" altLang="zh-CN" sz="1600" dirty="0"/>
              <a:t>	{1002,"LILY",95}, </a:t>
            </a:r>
            <a:endParaRPr lang="zh-CN" altLang="zh-CN" sz="1600" dirty="0"/>
          </a:p>
          <a:p>
            <a:r>
              <a:rPr lang="en-US" altLang="zh-CN" sz="1600" dirty="0"/>
              <a:t>	{1001,"ANN",93}, </a:t>
            </a:r>
            <a:endParaRPr lang="zh-CN" altLang="zh-CN" sz="1600" dirty="0"/>
          </a:p>
          <a:p>
            <a:r>
              <a:rPr lang="en-US" altLang="zh-CN" sz="1600" dirty="0"/>
              <a:t>	{1003,"LUCY",98</a:t>
            </a:r>
            <a:r>
              <a:rPr lang="en-US" altLang="zh-CN" sz="1600" dirty="0" smtClean="0"/>
              <a:t>}</a:t>
            </a:r>
            <a:endParaRPr lang="zh-CN" altLang="zh-CN" sz="1600" dirty="0" smtClean="0"/>
          </a:p>
          <a:p>
            <a:r>
              <a:rPr lang="en-US" altLang="zh-CN" sz="1600" dirty="0" smtClean="0"/>
              <a:t>};//</a:t>
            </a:r>
            <a:r>
              <a:rPr lang="zh-CN" altLang="zh-CN" sz="1600" dirty="0" smtClean="0"/>
              <a:t>初组化数组</a:t>
            </a:r>
            <a:endParaRPr lang="en-US" altLang="zh-CN" sz="1600" dirty="0" smtClean="0">
              <a:latin typeface="+mn-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870595"/>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1</a:t>
            </a:r>
            <a:endParaRPr lang="zh-CN" altLang="zh-CN" sz="1800" dirty="0">
              <a:latin typeface="+mj-ea"/>
              <a:ea typeface="+mj-ea"/>
            </a:endParaRPr>
          </a:p>
        </p:txBody>
      </p:sp>
    </p:spTree>
    <p:extLst>
      <p:ext uri="{BB962C8B-B14F-4D97-AF65-F5344CB8AC3E}">
        <p14:creationId xmlns:p14="http://schemas.microsoft.com/office/powerpoint/2010/main" val="357648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7" y="1043103"/>
            <a:ext cx="7496567" cy="1569660"/>
          </a:xfrm>
          <a:prstGeom prst="rect">
            <a:avLst/>
          </a:prstGeom>
        </p:spPr>
        <p:txBody>
          <a:bodyPr wrap="square">
            <a:spAutoFit/>
          </a:bodyPr>
          <a:lstStyle/>
          <a:p>
            <a:r>
              <a:rPr lang="en-US" altLang="zh-CN" sz="1600" dirty="0"/>
              <a:t>	 </a:t>
            </a:r>
            <a:r>
              <a:rPr lang="en-US" altLang="zh-CN" sz="1600" dirty="0" err="1"/>
              <a:t>int</a:t>
            </a:r>
            <a:r>
              <a:rPr lang="en-US" altLang="zh-CN" sz="1600" dirty="0"/>
              <a:t> </a:t>
            </a:r>
            <a:r>
              <a:rPr lang="en-US" altLang="zh-CN" sz="1600" dirty="0" err="1"/>
              <a:t>addr</a:t>
            </a:r>
            <a:r>
              <a:rPr lang="en-US" altLang="zh-CN" sz="1600" dirty="0"/>
              <a:t>;//</a:t>
            </a:r>
            <a:r>
              <a:rPr lang="zh-CN" altLang="zh-CN" sz="1600" dirty="0"/>
              <a:t>要查找的记录的地址</a:t>
            </a:r>
          </a:p>
          <a:p>
            <a:r>
              <a:rPr lang="en-US" altLang="zh-CN" sz="1600" dirty="0"/>
              <a:t> </a:t>
            </a:r>
            <a:r>
              <a:rPr lang="en-US" altLang="zh-CN" sz="1600" dirty="0" err="1"/>
              <a:t>addr</a:t>
            </a:r>
            <a:r>
              <a:rPr lang="en-US" altLang="zh-CN" sz="1600" dirty="0"/>
              <a:t>=search(stu,4,1001);</a:t>
            </a:r>
            <a:endParaRPr lang="zh-CN" altLang="zh-CN" sz="1600" dirty="0"/>
          </a:p>
          <a:p>
            <a:r>
              <a:rPr lang="en-US" altLang="zh-CN" sz="1600" dirty="0"/>
              <a:t> </a:t>
            </a:r>
            <a:r>
              <a:rPr lang="en-US" altLang="zh-CN" sz="1600" dirty="0" err="1"/>
              <a:t>printf</a:t>
            </a:r>
            <a:r>
              <a:rPr lang="en-US" altLang="zh-CN" sz="1600" dirty="0"/>
              <a:t>("Student ID:%d\n",</a:t>
            </a:r>
            <a:r>
              <a:rPr lang="en-US" altLang="zh-CN" sz="1600" dirty="0" err="1"/>
              <a:t>stu</a:t>
            </a:r>
            <a:r>
              <a:rPr lang="en-US" altLang="zh-CN" sz="1600" dirty="0"/>
              <a:t>[</a:t>
            </a:r>
            <a:r>
              <a:rPr lang="en-US" altLang="zh-CN" sz="1600" dirty="0" err="1"/>
              <a:t>addr</a:t>
            </a:r>
            <a:r>
              <a:rPr lang="en-US" altLang="zh-CN" sz="1600" dirty="0"/>
              <a:t>].id);//</a:t>
            </a:r>
            <a:r>
              <a:rPr lang="zh-CN" altLang="zh-CN" sz="1600" dirty="0"/>
              <a:t>输出查询找到的记录数据</a:t>
            </a:r>
          </a:p>
          <a:p>
            <a:r>
              <a:rPr lang="en-US" altLang="zh-CN" sz="1600" dirty="0"/>
              <a:t> </a:t>
            </a:r>
            <a:r>
              <a:rPr lang="en-US" altLang="zh-CN" sz="1600" dirty="0" err="1"/>
              <a:t>printf</a:t>
            </a:r>
            <a:r>
              <a:rPr lang="en-US" altLang="zh-CN" sz="1600" dirty="0"/>
              <a:t>("Student name:%s\n",</a:t>
            </a:r>
            <a:r>
              <a:rPr lang="en-US" altLang="zh-CN" sz="1600" dirty="0" err="1"/>
              <a:t>stu</a:t>
            </a:r>
            <a:r>
              <a:rPr lang="en-US" altLang="zh-CN" sz="1600" dirty="0"/>
              <a:t>[</a:t>
            </a:r>
            <a:r>
              <a:rPr lang="en-US" altLang="zh-CN" sz="1600" dirty="0" err="1"/>
              <a:t>addr</a:t>
            </a:r>
            <a:r>
              <a:rPr lang="en-US" altLang="zh-CN" sz="1600" dirty="0"/>
              <a:t>].name);</a:t>
            </a:r>
            <a:endParaRPr lang="zh-CN" altLang="zh-CN" sz="1600" dirty="0"/>
          </a:p>
          <a:p>
            <a:r>
              <a:rPr lang="en-US" altLang="zh-CN" sz="1600" dirty="0"/>
              <a:t> </a:t>
            </a:r>
            <a:r>
              <a:rPr lang="en-US" altLang="zh-CN" sz="1600" dirty="0" err="1"/>
              <a:t>printf</a:t>
            </a:r>
            <a:r>
              <a:rPr lang="en-US" altLang="zh-CN" sz="1600" dirty="0"/>
              <a:t>("Student score:%f\n",</a:t>
            </a:r>
            <a:r>
              <a:rPr lang="en-US" altLang="zh-CN" sz="1600" dirty="0" err="1"/>
              <a:t>stu</a:t>
            </a:r>
            <a:r>
              <a:rPr lang="en-US" altLang="zh-CN" sz="1600" dirty="0"/>
              <a:t>[</a:t>
            </a:r>
            <a:r>
              <a:rPr lang="en-US" altLang="zh-CN" sz="1600" dirty="0" err="1"/>
              <a:t>addr</a:t>
            </a:r>
            <a:r>
              <a:rPr lang="en-US" altLang="zh-CN" sz="1600" dirty="0"/>
              <a:t>].score);</a:t>
            </a:r>
            <a:endParaRPr lang="zh-CN" altLang="zh-CN" sz="1600" dirty="0"/>
          </a:p>
          <a:p>
            <a:r>
              <a:rPr lang="en-US" altLang="zh-CN" sz="1600" dirty="0"/>
              <a:t>}</a:t>
            </a:r>
            <a:endParaRPr lang="zh-CN" altLang="zh-CN" sz="1600" dirty="0"/>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870595"/>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1</a:t>
            </a:r>
            <a:endParaRPr lang="zh-CN" altLang="zh-CN" sz="1800" dirty="0">
              <a:latin typeface="+mj-ea"/>
              <a:ea typeface="+mj-ea"/>
            </a:endParaRPr>
          </a:p>
        </p:txBody>
      </p:sp>
    </p:spTree>
    <p:extLst>
      <p:ext uri="{BB962C8B-B14F-4D97-AF65-F5344CB8AC3E}">
        <p14:creationId xmlns:p14="http://schemas.microsoft.com/office/powerpoint/2010/main" val="1907626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7" y="1170063"/>
            <a:ext cx="7496567" cy="338554"/>
          </a:xfrm>
          <a:prstGeom prst="rect">
            <a:avLst/>
          </a:prstGeom>
        </p:spPr>
        <p:txBody>
          <a:bodyPr wrap="square">
            <a:spAutoFit/>
          </a:bodyPr>
          <a:lstStyle/>
          <a:p>
            <a:r>
              <a:rPr lang="en-US" altLang="zh-CN" sz="1600" dirty="0"/>
              <a:t> </a:t>
            </a:r>
            <a:r>
              <a:rPr lang="en-US" altLang="zh-CN" sz="1600" dirty="0" smtClean="0"/>
              <a:t>       </a:t>
            </a:r>
            <a:r>
              <a:rPr lang="zh-CN" altLang="en-US" sz="1600" dirty="0" smtClean="0"/>
              <a:t>运行结果如图</a:t>
            </a:r>
            <a:r>
              <a:rPr lang="en-US" altLang="zh-CN" sz="1600" dirty="0" smtClean="0"/>
              <a:t>8-11</a:t>
            </a:r>
            <a:r>
              <a:rPr lang="zh-CN" altLang="en-US" sz="1600" dirty="0" smtClean="0"/>
              <a:t>所示：</a:t>
            </a:r>
            <a:endParaRPr lang="zh-CN" altLang="zh-CN" sz="1600" dirty="0"/>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870595"/>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1</a:t>
            </a:r>
            <a:endParaRPr lang="zh-CN" altLang="zh-CN" sz="1800" dirty="0">
              <a:latin typeface="+mj-ea"/>
              <a:ea typeface="+mj-ea"/>
            </a:endParaRPr>
          </a:p>
        </p:txBody>
      </p:sp>
      <p:pic>
        <p:nvPicPr>
          <p:cNvPr id="5" name="图片 4" descr="C:\Users\ADMINI~1\AppData\Local\Temp\1637546643(1).png"/>
          <p:cNvPicPr/>
          <p:nvPr/>
        </p:nvPicPr>
        <p:blipFill>
          <a:blip r:embed="rId5">
            <a:extLst>
              <a:ext uri="{28A0092B-C50C-407E-A947-70E740481C1C}">
                <a14:useLocalDpi xmlns:a14="http://schemas.microsoft.com/office/drawing/2010/main" val="0"/>
              </a:ext>
            </a:extLst>
          </a:blip>
          <a:srcRect/>
          <a:stretch>
            <a:fillRect/>
          </a:stretch>
        </p:blipFill>
        <p:spPr bwMode="auto">
          <a:xfrm>
            <a:off x="1849120" y="1581682"/>
            <a:ext cx="5274310" cy="2580743"/>
          </a:xfrm>
          <a:prstGeom prst="rect">
            <a:avLst/>
          </a:prstGeom>
          <a:noFill/>
          <a:ln>
            <a:noFill/>
          </a:ln>
        </p:spPr>
      </p:pic>
      <p:sp>
        <p:nvSpPr>
          <p:cNvPr id="3" name="矩形 2"/>
          <p:cNvSpPr/>
          <p:nvPr/>
        </p:nvSpPr>
        <p:spPr>
          <a:xfrm>
            <a:off x="3992031" y="4265712"/>
            <a:ext cx="1646605" cy="276999"/>
          </a:xfrm>
          <a:prstGeom prst="rect">
            <a:avLst/>
          </a:prstGeom>
        </p:spPr>
        <p:txBody>
          <a:bodyPr wrap="none">
            <a:spAutoFit/>
          </a:bodyPr>
          <a:lstStyle/>
          <a:p>
            <a:r>
              <a:rPr lang="zh-CN" altLang="en-US" sz="1200" dirty="0">
                <a:latin typeface="宋体" pitchFamily="2" charset="-122"/>
                <a:ea typeface="宋体" pitchFamily="2" charset="-122"/>
              </a:rPr>
              <a:t>图</a:t>
            </a:r>
            <a:r>
              <a:rPr lang="en-US" altLang="zh-CN" sz="1200" dirty="0" smtClean="0">
                <a:latin typeface="宋体" pitchFamily="2" charset="-122"/>
                <a:ea typeface="宋体" pitchFamily="2" charset="-122"/>
              </a:rPr>
              <a:t>8-11 </a:t>
            </a:r>
            <a:r>
              <a:rPr lang="zh-CN" altLang="en-US" sz="1200" dirty="0" smtClean="0">
                <a:latin typeface="宋体" pitchFamily="2" charset="-122"/>
                <a:ea typeface="宋体" pitchFamily="2" charset="-122"/>
              </a:rPr>
              <a:t>顺序查找结果</a:t>
            </a:r>
            <a:endParaRPr lang="zh-CN" altLang="en-US" sz="1200" dirty="0">
              <a:latin typeface="宋体" pitchFamily="2" charset="-122"/>
              <a:ea typeface="宋体" pitchFamily="2" charset="-122"/>
            </a:endParaRPr>
          </a:p>
        </p:txBody>
      </p:sp>
    </p:spTree>
    <p:extLst>
      <p:ext uri="{BB962C8B-B14F-4D97-AF65-F5344CB8AC3E}">
        <p14:creationId xmlns:p14="http://schemas.microsoft.com/office/powerpoint/2010/main" val="2816680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7" y="1170063"/>
            <a:ext cx="7496567" cy="2308324"/>
          </a:xfrm>
          <a:prstGeom prst="rect">
            <a:avLst/>
          </a:prstGeom>
        </p:spPr>
        <p:txBody>
          <a:bodyPr wrap="square">
            <a:spAutoFit/>
          </a:bodyPr>
          <a:lstStyle/>
          <a:p>
            <a:pPr indent="457200">
              <a:lnSpc>
                <a:spcPct val="150000"/>
              </a:lnSpc>
            </a:pPr>
            <a:r>
              <a:rPr lang="zh-CN" altLang="zh-CN" sz="1600" dirty="0" smtClean="0"/>
              <a:t>假设</a:t>
            </a:r>
            <a:r>
              <a:rPr lang="zh-CN" altLang="zh-CN" sz="1600" dirty="0"/>
              <a:t>数组</a:t>
            </a:r>
            <a:r>
              <a:rPr lang="en-US" altLang="zh-CN" sz="1600" dirty="0"/>
              <a:t>A[10]</a:t>
            </a:r>
            <a:r>
              <a:rPr lang="zh-CN" altLang="zh-CN" sz="1600" dirty="0"/>
              <a:t>中存放了顺序递增的</a:t>
            </a:r>
            <a:r>
              <a:rPr lang="en-US" altLang="zh-CN" sz="1600" dirty="0"/>
              <a:t>10</a:t>
            </a:r>
            <a:r>
              <a:rPr lang="zh-CN" altLang="zh-CN" sz="1600" dirty="0"/>
              <a:t>个整数，</a:t>
            </a:r>
            <a:r>
              <a:rPr lang="en-US" altLang="zh-CN" sz="1600" dirty="0"/>
              <a:t>A[10]={2,3,5,7,8,10,12,15,19,21},</a:t>
            </a:r>
            <a:r>
              <a:rPr lang="zh-CN" altLang="zh-CN" sz="1600" dirty="0"/>
              <a:t>用折半查找法查找输入的任意数</a:t>
            </a:r>
            <a:r>
              <a:rPr lang="en-US" altLang="zh-CN" sz="1600" dirty="0"/>
              <a:t>n</a:t>
            </a:r>
            <a:r>
              <a:rPr lang="zh-CN" altLang="zh-CN" sz="1600" dirty="0"/>
              <a:t>在数组中的位置。</a:t>
            </a:r>
          </a:p>
          <a:p>
            <a:pPr indent="457200">
              <a:lnSpc>
                <a:spcPct val="150000"/>
              </a:lnSpc>
            </a:pPr>
            <a:r>
              <a:rPr lang="zh-CN" altLang="en-US" sz="1600" dirty="0" smtClean="0"/>
              <a:t>案例分析：</a:t>
            </a:r>
            <a:endParaRPr lang="en-US" altLang="zh-CN" sz="1600" dirty="0" smtClean="0"/>
          </a:p>
          <a:p>
            <a:pPr indent="457200">
              <a:lnSpc>
                <a:spcPct val="150000"/>
              </a:lnSpc>
            </a:pPr>
            <a:r>
              <a:rPr lang="zh-CN" altLang="zh-CN" sz="1600" dirty="0" smtClean="0"/>
              <a:t>待查</a:t>
            </a:r>
            <a:r>
              <a:rPr lang="zh-CN" altLang="zh-CN" sz="1600" dirty="0"/>
              <a:t>找序列为递增（有序）的，因此可以使用折半查找的方法。基本思想为：先确定待查找记录所在的范围，然后逐渐缩小查找的范围，直至找到该记录为止（也可能查找失败</a:t>
            </a:r>
            <a:r>
              <a:rPr lang="zh-CN" altLang="zh-CN" sz="1600" dirty="0" smtClean="0"/>
              <a:t>）</a:t>
            </a:r>
            <a:r>
              <a:rPr lang="zh-CN" altLang="en-US" sz="1600" dirty="0" smtClean="0"/>
              <a:t>。</a:t>
            </a:r>
            <a:endParaRPr lang="zh-CN" altLang="zh-CN" sz="1600" dirty="0"/>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870595"/>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2</a:t>
            </a:r>
            <a:endParaRPr lang="zh-CN" altLang="zh-CN" sz="1800" dirty="0">
              <a:latin typeface="+mj-ea"/>
              <a:ea typeface="+mj-ea"/>
            </a:endParaRPr>
          </a:p>
        </p:txBody>
      </p:sp>
    </p:spTree>
    <p:extLst>
      <p:ext uri="{BB962C8B-B14F-4D97-AF65-F5344CB8AC3E}">
        <p14:creationId xmlns:p14="http://schemas.microsoft.com/office/powerpoint/2010/main" val="219672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7" y="1170063"/>
            <a:ext cx="7496567" cy="1692771"/>
          </a:xfrm>
          <a:prstGeom prst="rect">
            <a:avLst/>
          </a:prstGeom>
        </p:spPr>
        <p:txBody>
          <a:bodyPr wrap="square">
            <a:spAutoFit/>
          </a:bodyPr>
          <a:lstStyle/>
          <a:p>
            <a:pPr indent="457200">
              <a:lnSpc>
                <a:spcPct val="150000"/>
              </a:lnSpc>
            </a:pPr>
            <a:r>
              <a:rPr lang="zh-CN" altLang="zh-CN" sz="1600" dirty="0" smtClean="0"/>
              <a:t>程序</a:t>
            </a:r>
            <a:r>
              <a:rPr lang="zh-CN" altLang="zh-CN" sz="1600" dirty="0"/>
              <a:t>如下：</a:t>
            </a:r>
          </a:p>
          <a:p>
            <a:r>
              <a:rPr lang="en-US" altLang="zh-CN" sz="1600" dirty="0"/>
              <a:t>#include "</a:t>
            </a:r>
            <a:r>
              <a:rPr lang="en-US" altLang="zh-CN" sz="1600" dirty="0" err="1"/>
              <a:t>stdio.h</a:t>
            </a:r>
            <a:r>
              <a:rPr lang="en-US" altLang="zh-CN" sz="1600" dirty="0"/>
              <a:t>"</a:t>
            </a:r>
            <a:endParaRPr lang="zh-CN" altLang="zh-CN" sz="1600" dirty="0"/>
          </a:p>
          <a:p>
            <a:r>
              <a:rPr lang="en-US" altLang="zh-CN" sz="1600" dirty="0" err="1"/>
              <a:t>int</a:t>
            </a:r>
            <a:r>
              <a:rPr lang="en-US" altLang="zh-CN" sz="1600" dirty="0"/>
              <a:t> </a:t>
            </a:r>
            <a:r>
              <a:rPr lang="en-US" altLang="zh-CN" sz="1600" dirty="0" err="1"/>
              <a:t>bin_search</a:t>
            </a:r>
            <a:r>
              <a:rPr lang="en-US" altLang="zh-CN" sz="1600" dirty="0"/>
              <a:t>(</a:t>
            </a:r>
            <a:r>
              <a:rPr lang="en-US" altLang="zh-CN" sz="1600" dirty="0" err="1"/>
              <a:t>int</a:t>
            </a:r>
            <a:r>
              <a:rPr lang="en-US" altLang="zh-CN" sz="1600" dirty="0"/>
              <a:t> A[],</a:t>
            </a:r>
            <a:r>
              <a:rPr lang="en-US" altLang="zh-CN" sz="1600" dirty="0" err="1"/>
              <a:t>int</a:t>
            </a:r>
            <a:r>
              <a:rPr lang="en-US" altLang="zh-CN" sz="1600" dirty="0"/>
              <a:t> </a:t>
            </a:r>
            <a:r>
              <a:rPr lang="en-US" altLang="zh-CN" sz="1600" dirty="0" err="1"/>
              <a:t>n,int</a:t>
            </a:r>
            <a:r>
              <a:rPr lang="en-US" altLang="zh-CN" sz="1600" dirty="0"/>
              <a:t> key)</a:t>
            </a:r>
            <a:endParaRPr lang="zh-CN" altLang="zh-CN" sz="1600" dirty="0"/>
          </a:p>
          <a:p>
            <a:r>
              <a:rPr lang="en-US" altLang="zh-CN" sz="1600" dirty="0"/>
              <a:t>{</a:t>
            </a:r>
            <a:endParaRPr lang="zh-CN" altLang="zh-CN" sz="1600" dirty="0"/>
          </a:p>
          <a:p>
            <a:r>
              <a:rPr lang="en-US" altLang="zh-CN" sz="1600" dirty="0"/>
              <a:t>    </a:t>
            </a:r>
            <a:r>
              <a:rPr lang="en-US" altLang="zh-CN" sz="1600" dirty="0" err="1"/>
              <a:t>int</a:t>
            </a:r>
            <a:r>
              <a:rPr lang="en-US" altLang="zh-CN" sz="1600" dirty="0"/>
              <a:t> </a:t>
            </a:r>
            <a:r>
              <a:rPr lang="en-US" altLang="zh-CN" sz="1600" dirty="0" err="1"/>
              <a:t>low,high,mid</a:t>
            </a:r>
            <a:r>
              <a:rPr lang="en-US" altLang="zh-CN" sz="1600" dirty="0"/>
              <a:t>;</a:t>
            </a:r>
            <a:endParaRPr lang="zh-CN" altLang="zh-CN" sz="1600" dirty="0"/>
          </a:p>
          <a:p>
            <a:r>
              <a:rPr lang="en-US" altLang="zh-CN" sz="1600" dirty="0"/>
              <a:t>    high=n-1;</a:t>
            </a:r>
            <a:endParaRPr lang="zh-CN" altLang="zh-CN" sz="1600" dirty="0"/>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870595"/>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2</a:t>
            </a:r>
            <a:endParaRPr lang="zh-CN" altLang="zh-CN" sz="1800" dirty="0">
              <a:latin typeface="+mj-ea"/>
              <a:ea typeface="+mj-ea"/>
            </a:endParaRPr>
          </a:p>
        </p:txBody>
      </p:sp>
    </p:spTree>
    <p:extLst>
      <p:ext uri="{BB962C8B-B14F-4D97-AF65-F5344CB8AC3E}">
        <p14:creationId xmlns:p14="http://schemas.microsoft.com/office/powerpoint/2010/main" val="2137546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7" y="1170063"/>
            <a:ext cx="7496567" cy="3785652"/>
          </a:xfrm>
          <a:prstGeom prst="rect">
            <a:avLst/>
          </a:prstGeom>
        </p:spPr>
        <p:txBody>
          <a:bodyPr wrap="square">
            <a:spAutoFit/>
          </a:bodyPr>
          <a:lstStyle/>
          <a:p>
            <a:r>
              <a:rPr lang="en-US" altLang="zh-CN" sz="1600" dirty="0"/>
              <a:t>for(low=0;low&lt;=high;)</a:t>
            </a:r>
            <a:endParaRPr lang="zh-CN" altLang="zh-CN" sz="1600" dirty="0"/>
          </a:p>
          <a:p>
            <a:r>
              <a:rPr lang="en-US" altLang="zh-CN" sz="1600" dirty="0"/>
              <a:t>    {</a:t>
            </a:r>
            <a:endParaRPr lang="zh-CN" altLang="zh-CN" sz="1600" dirty="0"/>
          </a:p>
          <a:p>
            <a:r>
              <a:rPr lang="en-US" altLang="zh-CN" sz="1600" dirty="0"/>
              <a:t>        mid=(</a:t>
            </a:r>
            <a:r>
              <a:rPr lang="en-US" altLang="zh-CN" sz="1600" dirty="0" err="1"/>
              <a:t>low+high</a:t>
            </a:r>
            <a:r>
              <a:rPr lang="en-US" altLang="zh-CN" sz="1600" dirty="0"/>
              <a:t>)/2;</a:t>
            </a:r>
            <a:endParaRPr lang="zh-CN" altLang="zh-CN" sz="1600" dirty="0"/>
          </a:p>
          <a:p>
            <a:r>
              <a:rPr lang="en-US" altLang="zh-CN" sz="1600" dirty="0"/>
              <a:t>        if(A[mid]==key)return mid;       //</a:t>
            </a:r>
            <a:r>
              <a:rPr lang="zh-CN" altLang="zh-CN" sz="1600" dirty="0"/>
              <a:t>查找成功，返回</a:t>
            </a:r>
            <a:r>
              <a:rPr lang="en-US" altLang="zh-CN" sz="1600" dirty="0"/>
              <a:t>mid</a:t>
            </a:r>
            <a:endParaRPr lang="zh-CN" altLang="zh-CN" sz="1600" dirty="0"/>
          </a:p>
          <a:p>
            <a:r>
              <a:rPr lang="en-US" altLang="zh-CN" sz="1600" dirty="0"/>
              <a:t>        if(A[mid]&lt;key)</a:t>
            </a:r>
            <a:endParaRPr lang="zh-CN" altLang="zh-CN" sz="1600" dirty="0"/>
          </a:p>
          <a:p>
            <a:r>
              <a:rPr lang="en-US" altLang="zh-CN" sz="1600" dirty="0"/>
              <a:t>{</a:t>
            </a:r>
            <a:endParaRPr lang="zh-CN" altLang="zh-CN" sz="1600" dirty="0"/>
          </a:p>
          <a:p>
            <a:r>
              <a:rPr lang="en-US" altLang="zh-CN" sz="1600" dirty="0"/>
              <a:t>            low=mid+1;               //</a:t>
            </a:r>
            <a:r>
              <a:rPr lang="zh-CN" altLang="zh-CN" sz="1600" dirty="0"/>
              <a:t>在后半序列中查找</a:t>
            </a:r>
          </a:p>
          <a:p>
            <a:r>
              <a:rPr lang="en-US" altLang="zh-CN" sz="1600" dirty="0"/>
              <a:t>        }</a:t>
            </a:r>
            <a:endParaRPr lang="zh-CN" altLang="zh-CN" sz="1600" dirty="0"/>
          </a:p>
          <a:p>
            <a:r>
              <a:rPr lang="en-US" altLang="zh-CN" sz="1600" dirty="0"/>
              <a:t>        if(A[mid]&gt;key)</a:t>
            </a:r>
            <a:endParaRPr lang="zh-CN" altLang="zh-CN" sz="1600" dirty="0"/>
          </a:p>
          <a:p>
            <a:r>
              <a:rPr lang="en-US" altLang="zh-CN" sz="1600" dirty="0"/>
              <a:t>{</a:t>
            </a:r>
            <a:endParaRPr lang="zh-CN" altLang="zh-CN" sz="1600" dirty="0"/>
          </a:p>
          <a:p>
            <a:r>
              <a:rPr lang="en-US" altLang="zh-CN" sz="1600" dirty="0"/>
              <a:t>            high=mid-1;               //</a:t>
            </a:r>
            <a:r>
              <a:rPr lang="zh-CN" altLang="zh-CN" sz="1600" dirty="0"/>
              <a:t>在前半序列中查找</a:t>
            </a:r>
          </a:p>
          <a:p>
            <a:r>
              <a:rPr lang="en-US" altLang="zh-CN" sz="1600" dirty="0"/>
              <a:t>        }</a:t>
            </a:r>
            <a:endParaRPr lang="zh-CN" altLang="zh-CN" sz="1600" dirty="0"/>
          </a:p>
          <a:p>
            <a:r>
              <a:rPr lang="en-US" altLang="zh-CN" sz="1600" dirty="0"/>
              <a:t>    }</a:t>
            </a:r>
            <a:endParaRPr lang="zh-CN" altLang="zh-CN" sz="1600" dirty="0"/>
          </a:p>
          <a:p>
            <a:r>
              <a:rPr lang="en-US" altLang="zh-CN" sz="1600" dirty="0"/>
              <a:t>    return -1;    </a:t>
            </a:r>
            <a:endParaRPr lang="zh-CN" altLang="zh-CN" sz="1600" dirty="0"/>
          </a:p>
          <a:p>
            <a:r>
              <a:rPr lang="en-US" altLang="zh-CN" sz="1600" dirty="0"/>
              <a:t>}</a:t>
            </a:r>
            <a:endParaRPr lang="zh-CN" altLang="zh-CN" sz="1600" dirty="0"/>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870595"/>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2</a:t>
            </a:r>
            <a:endParaRPr lang="zh-CN" altLang="zh-CN" sz="1800" dirty="0">
              <a:latin typeface="+mj-ea"/>
              <a:ea typeface="+mj-ea"/>
            </a:endParaRPr>
          </a:p>
        </p:txBody>
      </p:sp>
    </p:spTree>
    <p:extLst>
      <p:ext uri="{BB962C8B-B14F-4D97-AF65-F5344CB8AC3E}">
        <p14:creationId xmlns:p14="http://schemas.microsoft.com/office/powerpoint/2010/main" val="3506504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8.1</a:t>
            </a:r>
            <a:r>
              <a:rPr lang="zh-CN" altLang="en-US" sz="2000" dirty="0" smtClean="0">
                <a:latin typeface="+mj-ea"/>
                <a:ea typeface="+mj-ea"/>
              </a:rPr>
              <a:t>查找概述</a:t>
            </a:r>
            <a:endParaRPr lang="zh-CN" altLang="zh-CN" sz="2000" dirty="0">
              <a:latin typeface="+mj-ea"/>
              <a:ea typeface="+mj-ea"/>
            </a:endParaRPr>
          </a:p>
        </p:txBody>
      </p:sp>
      <mc:AlternateContent xmlns:mc="http://schemas.openxmlformats.org/markup-compatibility/2006" xmlns:a14="http://schemas.microsoft.com/office/drawing/2010/main">
        <mc:Choice Requires="a14">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961632" y="921121"/>
                <a:ext cx="7744218" cy="3175678"/>
              </a:xfrm>
              <a:prstGeom prst="rect">
                <a:avLst/>
              </a:prstGeom>
              <a:noFill/>
            </p:spPr>
            <p:txBody>
              <a:bodyPr wrap="square" lIns="0" tIns="0" rIns="0" rtlCol="0">
                <a:spAutoFit/>
              </a:bodyPr>
              <a:lstStyle/>
              <a:p>
                <a:pPr indent="457200">
                  <a:lnSpc>
                    <a:spcPct val="150000"/>
                  </a:lnSpc>
                  <a:spcBef>
                    <a:spcPct val="50000"/>
                  </a:spcBef>
                </a:pPr>
                <a:r>
                  <a:rPr lang="en-US" altLang="zh-CN" sz="1600" dirty="0" smtClean="0"/>
                  <a:t>3.</a:t>
                </a:r>
                <a:r>
                  <a:rPr lang="zh-CN" altLang="en-US" sz="1600" dirty="0" smtClean="0">
                    <a:latin typeface="楷体_GB2312" pitchFamily="49" charset="-122"/>
                  </a:rPr>
                  <a:t>查找:在查找表(数据元素集合）中查询某个关键字的过程。</a:t>
                </a:r>
                <a:endParaRPr lang="en-US" altLang="zh-CN" sz="1600" dirty="0" smtClean="0">
                  <a:latin typeface="楷体_GB2312" pitchFamily="49" charset="-122"/>
                </a:endParaRPr>
              </a:p>
              <a:p>
                <a:pPr indent="457200">
                  <a:lnSpc>
                    <a:spcPct val="150000"/>
                  </a:lnSpc>
                  <a:spcBef>
                    <a:spcPct val="50000"/>
                  </a:spcBef>
                </a:pPr>
                <a:r>
                  <a:rPr lang="zh-CN" altLang="en-US" sz="1600" dirty="0" smtClean="0">
                    <a:latin typeface="楷体_GB2312" pitchFamily="49" charset="-122"/>
                  </a:rPr>
                  <a:t>查找成功:在数据元素集合中找到了要查找的数据元素。</a:t>
                </a:r>
              </a:p>
              <a:p>
                <a:pPr indent="457200">
                  <a:lnSpc>
                    <a:spcPct val="150000"/>
                  </a:lnSpc>
                  <a:spcBef>
                    <a:spcPct val="50000"/>
                  </a:spcBef>
                </a:pPr>
                <a:r>
                  <a:rPr lang="zh-CN" altLang="en-US" sz="1600" dirty="0" smtClean="0">
                    <a:latin typeface="楷体_GB2312" pitchFamily="49" charset="-122"/>
                  </a:rPr>
                  <a:t>查找不成功:</a:t>
                </a:r>
                <a:r>
                  <a:rPr lang="zh-CN" altLang="en-US" sz="1600" dirty="0" smtClean="0">
                    <a:solidFill>
                      <a:srgbClr val="080808"/>
                    </a:solidFill>
                    <a:latin typeface="楷体_GB2312" pitchFamily="49" charset="-122"/>
                  </a:rPr>
                  <a:t>在数据元素集合中没有找到要查找的数据元素。</a:t>
                </a:r>
                <a:endParaRPr lang="en-US" altLang="zh-CN" sz="1600" dirty="0" smtClean="0">
                  <a:solidFill>
                    <a:srgbClr val="080808"/>
                  </a:solidFill>
                  <a:latin typeface="楷体_GB2312" pitchFamily="49" charset="-122"/>
                </a:endParaRPr>
              </a:p>
              <a:p>
                <a:pPr indent="457200">
                  <a:lnSpc>
                    <a:spcPct val="150000"/>
                  </a:lnSpc>
                  <a:spcBef>
                    <a:spcPct val="50000"/>
                  </a:spcBef>
                </a:pPr>
                <a:r>
                  <a:rPr lang="en-US" altLang="zh-CN" sz="1600" dirty="0" smtClean="0"/>
                  <a:t>4.</a:t>
                </a:r>
                <a:r>
                  <a:rPr lang="zh-CN" altLang="en-US" sz="1600" dirty="0" smtClean="0"/>
                  <a:t>平均查找长度:查找过程所需进行的关键字比较次数的平均值，是衡量查找算法效率的最主要标准，其数学定义为：</a:t>
                </a:r>
                <a:endParaRPr lang="en-US" altLang="zh-CN" sz="1600" dirty="0" smtClean="0"/>
              </a:p>
              <a:p>
                <a:pPr>
                  <a:spcBef>
                    <a:spcPct val="50000"/>
                  </a:spcBef>
                </a:pPr>
                <a14:m>
                  <m:oMathPara xmlns:m="http://schemas.openxmlformats.org/officeDocument/2006/math">
                    <m:oMathParaPr>
                      <m:jc m:val="centerGroup"/>
                    </m:oMathParaPr>
                    <m:oMath xmlns:m="http://schemas.openxmlformats.org/officeDocument/2006/math">
                      <m:r>
                        <m:rPr>
                          <m:sty m:val="p"/>
                        </m:rPr>
                        <a:rPr lang="en-US" altLang="zh-CN" sz="1600">
                          <a:latin typeface="Cambria Math"/>
                        </a:rPr>
                        <m:t>ASL</m:t>
                      </m:r>
                      <m:r>
                        <a:rPr lang="en-US" altLang="zh-CN" sz="1600" i="1">
                          <a:latin typeface="Cambria Math"/>
                        </a:rPr>
                        <m:t>=</m:t>
                      </m:r>
                      <m:nary>
                        <m:naryPr>
                          <m:chr m:val="∑"/>
                          <m:grow m:val="on"/>
                          <m:ctrlPr>
                            <a:rPr lang="zh-CN" altLang="zh-CN" sz="1600" i="1">
                              <a:latin typeface="Cambria Math"/>
                            </a:rPr>
                          </m:ctrlPr>
                        </m:naryPr>
                        <m:sub>
                          <m:r>
                            <m:rPr>
                              <m:sty m:val="p"/>
                            </m:rPr>
                            <a:rPr lang="en-US" altLang="zh-CN" sz="1600">
                              <a:latin typeface="Cambria Math"/>
                            </a:rPr>
                            <m:t>i</m:t>
                          </m:r>
                          <m:r>
                            <a:rPr lang="en-US" altLang="zh-CN" sz="1600">
                              <a:latin typeface="Cambria Math"/>
                            </a:rPr>
                            <m:t>=1</m:t>
                          </m:r>
                        </m:sub>
                        <m:sup>
                          <m:r>
                            <m:rPr>
                              <m:sty m:val="p"/>
                            </m:rPr>
                            <a:rPr lang="en-US" altLang="zh-CN" sz="1600">
                              <a:latin typeface="Cambria Math"/>
                            </a:rPr>
                            <m:t>n</m:t>
                          </m:r>
                        </m:sup>
                        <m:e>
                          <m:sSub>
                            <m:sSubPr>
                              <m:ctrlPr>
                                <a:rPr lang="zh-CN" altLang="zh-CN" sz="1600" i="1">
                                  <a:latin typeface="Cambria Math"/>
                                </a:rPr>
                              </m:ctrlPr>
                            </m:sSubPr>
                            <m:e>
                              <m:r>
                                <m:rPr>
                                  <m:sty m:val="p"/>
                                </m:rPr>
                                <a:rPr lang="en-US" altLang="zh-CN" sz="1600">
                                  <a:latin typeface="Cambria Math"/>
                                </a:rPr>
                                <m:t>p</m:t>
                              </m:r>
                            </m:e>
                            <m:sub>
                              <m:r>
                                <m:rPr>
                                  <m:sty m:val="p"/>
                                </m:rPr>
                                <a:rPr lang="en-US" altLang="zh-CN" sz="1600">
                                  <a:latin typeface="Cambria Math"/>
                                </a:rPr>
                                <m:t>i</m:t>
                              </m:r>
                            </m:sub>
                          </m:sSub>
                          <m:sSub>
                            <m:sSubPr>
                              <m:ctrlPr>
                                <a:rPr lang="zh-CN" altLang="zh-CN" sz="1600" i="1">
                                  <a:latin typeface="Cambria Math"/>
                                </a:rPr>
                              </m:ctrlPr>
                            </m:sSubPr>
                            <m:e>
                              <m:r>
                                <m:rPr>
                                  <m:sty m:val="p"/>
                                </m:rPr>
                                <a:rPr lang="en-US" altLang="zh-CN" sz="1600">
                                  <a:latin typeface="Cambria Math"/>
                                </a:rPr>
                                <m:t>c</m:t>
                              </m:r>
                            </m:e>
                            <m:sub>
                              <m:r>
                                <m:rPr>
                                  <m:sty m:val="p"/>
                                </m:rPr>
                                <a:rPr lang="en-US" altLang="zh-CN" sz="1600">
                                  <a:latin typeface="Cambria Math"/>
                                </a:rPr>
                                <m:t>i</m:t>
                              </m:r>
                            </m:sub>
                          </m:sSub>
                        </m:e>
                      </m:nary>
                    </m:oMath>
                  </m:oMathPara>
                </a14:m>
                <a:endParaRPr lang="zh-CN" altLang="zh-CN" sz="1600" dirty="0"/>
              </a:p>
              <a:p>
                <a:endParaRPr lang="zh-CN" altLang="zh-CN" sz="1600" dirty="0" smtClean="0"/>
              </a:p>
            </p:txBody>
          </p:sp>
        </mc:Choice>
        <mc:Fallback xmlns="">
          <p:sp>
            <p:nvSpPr>
              <p:cNvPr id="4" name="PA_文本框 1">
                <a:extLst>
                  <a:ext uri="{FF2B5EF4-FFF2-40B4-BE49-F238E27FC236}">
                    <a16:creationId xmlns="" xmlns:a16="http://schemas.microsoft.com/office/drawing/2014/main" id="{95CA5390-EAD3-40A5-BF6F-C69AB99948CD}"/>
                  </a:ext>
                </a:extLst>
              </p:cNvPr>
              <p:cNvSpPr txBox="1">
                <a:spLocks noRot="1" noChangeAspect="1" noMove="1" noResize="1" noEditPoints="1" noAdjustHandles="1" noChangeArrowheads="1" noChangeShapeType="1" noTextEdit="1"/>
              </p:cNvSpPr>
              <p:nvPr>
                <p:custDataLst>
                  <p:tags r:id="rId5"/>
                </p:custDataLst>
              </p:nvPr>
            </p:nvSpPr>
            <p:spPr>
              <a:xfrm>
                <a:off x="961632" y="921121"/>
                <a:ext cx="7744218" cy="3175678"/>
              </a:xfrm>
              <a:prstGeom prst="rect">
                <a:avLst/>
              </a:prstGeom>
              <a:blipFill rotWithShape="1">
                <a:blip r:embed="rId6"/>
                <a:stretch>
                  <a:fillRect l="-16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752473" y="3843436"/>
                <a:ext cx="7800975" cy="949042"/>
              </a:xfrm>
              <a:prstGeom prst="rect">
                <a:avLst/>
              </a:prstGeom>
            </p:spPr>
            <p:txBody>
              <a:bodyPr wrap="square">
                <a:spAutoFit/>
              </a:bodyPr>
              <a:lstStyle/>
              <a:p>
                <a:pPr indent="457200">
                  <a:lnSpc>
                    <a:spcPct val="150000"/>
                  </a:lnSpc>
                </a:pPr>
                <a:r>
                  <a:rPr lang="zh-CN" altLang="zh-CN" sz="1600" dirty="0"/>
                  <a:t>其中，</a:t>
                </a:r>
                <a:r>
                  <a:rPr lang="en-US" altLang="zh-CN" sz="1600" dirty="0"/>
                  <a:t>pi</a:t>
                </a:r>
                <a:r>
                  <a:rPr lang="zh-CN" altLang="zh-CN" sz="1600" dirty="0"/>
                  <a:t>为查找第</a:t>
                </a:r>
                <a:r>
                  <a:rPr lang="en-US" altLang="zh-CN" sz="1600" dirty="0"/>
                  <a:t>i</a:t>
                </a:r>
                <a:r>
                  <a:rPr lang="zh-CN" altLang="zh-CN" sz="1600" dirty="0"/>
                  <a:t>个记录的查找概率，通常认为每个记录的查找概率相同，</a:t>
                </a:r>
                <a14:m>
                  <m:oMath xmlns:m="http://schemas.openxmlformats.org/officeDocument/2006/math">
                    <m:sSub>
                      <m:sSubPr>
                        <m:ctrlPr>
                          <a:rPr lang="zh-CN" altLang="zh-CN" sz="1600" i="1">
                            <a:latin typeface="Cambria Math"/>
                          </a:rPr>
                        </m:ctrlPr>
                      </m:sSubPr>
                      <m:e>
                        <m:r>
                          <m:rPr>
                            <m:sty m:val="p"/>
                          </m:rPr>
                          <a:rPr lang="en-US" altLang="zh-CN" sz="1600">
                            <a:latin typeface="Cambria Math"/>
                          </a:rPr>
                          <m:t>p</m:t>
                        </m:r>
                      </m:e>
                      <m:sub>
                        <m:r>
                          <m:rPr>
                            <m:sty m:val="p"/>
                          </m:rPr>
                          <a:rPr lang="en-US" altLang="zh-CN" sz="1600">
                            <a:latin typeface="Cambria Math"/>
                          </a:rPr>
                          <m:t>i</m:t>
                        </m:r>
                      </m:sub>
                    </m:sSub>
                    <m:r>
                      <a:rPr lang="en-US" altLang="zh-CN" sz="1600">
                        <a:latin typeface="Cambria Math"/>
                      </a:rPr>
                      <m:t>=</m:t>
                    </m:r>
                    <m:f>
                      <m:fPr>
                        <m:ctrlPr>
                          <a:rPr lang="zh-CN" altLang="zh-CN" sz="1600" i="1">
                            <a:latin typeface="Cambria Math"/>
                          </a:rPr>
                        </m:ctrlPr>
                      </m:fPr>
                      <m:num>
                        <m:r>
                          <a:rPr lang="en-US" altLang="zh-CN" sz="1600">
                            <a:latin typeface="Cambria Math"/>
                          </a:rPr>
                          <m:t>1</m:t>
                        </m:r>
                      </m:num>
                      <m:den>
                        <m:r>
                          <m:rPr>
                            <m:sty m:val="p"/>
                          </m:rPr>
                          <a:rPr lang="en-US" altLang="zh-CN" sz="1600">
                            <a:latin typeface="Cambria Math"/>
                          </a:rPr>
                          <m:t>n</m:t>
                        </m:r>
                      </m:den>
                    </m:f>
                    <m:r>
                      <a:rPr lang="zh-CN" altLang="zh-CN" sz="1600">
                        <a:latin typeface="Cambria Math"/>
                      </a:rPr>
                      <m:t>（</m:t>
                    </m:r>
                    <m:r>
                      <a:rPr lang="en-US" altLang="zh-CN" sz="1600">
                        <a:latin typeface="Cambria Math"/>
                      </a:rPr>
                      <m:t>1≤</m:t>
                    </m:r>
                    <m:r>
                      <m:rPr>
                        <m:sty m:val="p"/>
                      </m:rPr>
                      <a:rPr lang="en-US" altLang="zh-CN" sz="1600">
                        <a:latin typeface="Cambria Math"/>
                      </a:rPr>
                      <m:t>i</m:t>
                    </m:r>
                    <m:r>
                      <a:rPr lang="en-US" altLang="zh-CN" sz="1600">
                        <a:latin typeface="Cambria Math"/>
                      </a:rPr>
                      <m:t>≤</m:t>
                    </m:r>
                    <m:r>
                      <m:rPr>
                        <m:sty m:val="p"/>
                      </m:rPr>
                      <a:rPr lang="en-US" altLang="zh-CN" sz="1600">
                        <a:latin typeface="Cambria Math"/>
                      </a:rPr>
                      <m:t>n</m:t>
                    </m:r>
                    <m:r>
                      <a:rPr lang="zh-CN" altLang="zh-CN" sz="1600">
                        <a:latin typeface="Cambria Math"/>
                      </a:rPr>
                      <m:t>）</m:t>
                    </m:r>
                  </m:oMath>
                </a14:m>
                <a:r>
                  <a:rPr lang="zh-CN" altLang="zh-CN" sz="1600" dirty="0"/>
                  <a:t>；</a:t>
                </a:r>
                <a:r>
                  <a:rPr lang="en-US" altLang="zh-CN" sz="1600" dirty="0"/>
                  <a:t>ci</a:t>
                </a:r>
                <a:r>
                  <a:rPr lang="zh-CN" altLang="zh-CN" sz="1600" dirty="0"/>
                  <a:t>为找到第</a:t>
                </a:r>
                <a:r>
                  <a:rPr lang="en-US" altLang="zh-CN" sz="1600" dirty="0"/>
                  <a:t>i</a:t>
                </a:r>
                <a:r>
                  <a:rPr lang="zh-CN" altLang="zh-CN" sz="1600" dirty="0"/>
                  <a:t>个记录时，进行关键字比较的次数</a:t>
                </a:r>
                <a:r>
                  <a:rPr lang="zh-CN" altLang="zh-CN" dirty="0"/>
                  <a:t>。</a:t>
                </a:r>
              </a:p>
            </p:txBody>
          </p:sp>
        </mc:Choice>
        <mc:Fallback xmlns="">
          <p:sp>
            <p:nvSpPr>
              <p:cNvPr id="2" name="矩形 1"/>
              <p:cNvSpPr>
                <a:spLocks noRot="1" noChangeAspect="1" noMove="1" noResize="1" noEditPoints="1" noAdjustHandles="1" noChangeArrowheads="1" noChangeShapeType="1" noTextEdit="1"/>
              </p:cNvSpPr>
              <p:nvPr/>
            </p:nvSpPr>
            <p:spPr>
              <a:xfrm>
                <a:off x="752473" y="3843436"/>
                <a:ext cx="7800975" cy="949042"/>
              </a:xfrm>
              <a:prstGeom prst="rect">
                <a:avLst/>
              </a:prstGeom>
              <a:blipFill rotWithShape="1">
                <a:blip r:embed="rId7"/>
                <a:stretch>
                  <a:fillRect b="-19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47675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7" y="1170063"/>
            <a:ext cx="7496567" cy="3293209"/>
          </a:xfrm>
          <a:prstGeom prst="rect">
            <a:avLst/>
          </a:prstGeom>
        </p:spPr>
        <p:txBody>
          <a:bodyPr wrap="square">
            <a:spAutoFit/>
          </a:bodyPr>
          <a:lstStyle/>
          <a:p>
            <a:r>
              <a:rPr lang="en-US" altLang="zh-CN" sz="1600" dirty="0"/>
              <a:t>main()</a:t>
            </a:r>
            <a:endParaRPr lang="zh-CN" altLang="zh-CN" sz="1600" dirty="0"/>
          </a:p>
          <a:p>
            <a:r>
              <a:rPr lang="en-US" altLang="zh-CN" sz="1600" dirty="0"/>
              <a:t>{</a:t>
            </a:r>
            <a:endParaRPr lang="zh-CN" altLang="zh-CN" sz="1600" dirty="0"/>
          </a:p>
          <a:p>
            <a:r>
              <a:rPr lang="en-US" altLang="zh-CN" sz="1600" dirty="0"/>
              <a:t>    </a:t>
            </a:r>
            <a:r>
              <a:rPr lang="en-US" altLang="zh-CN" sz="1600" dirty="0" err="1"/>
              <a:t>int</a:t>
            </a:r>
            <a:r>
              <a:rPr lang="en-US" altLang="zh-CN" sz="1600" dirty="0"/>
              <a:t> A[10]={2,3,5,7,8,10,12,15,19,21},</a:t>
            </a:r>
            <a:r>
              <a:rPr lang="en-US" altLang="zh-CN" sz="1600" dirty="0" err="1"/>
              <a:t>i,n,addr</a:t>
            </a:r>
            <a:r>
              <a:rPr lang="en-US" altLang="zh-CN" sz="1600" dirty="0"/>
              <a:t>;</a:t>
            </a:r>
            <a:endParaRPr lang="zh-CN" altLang="zh-CN" sz="1600" dirty="0"/>
          </a:p>
          <a:p>
            <a:r>
              <a:rPr lang="en-US" altLang="zh-CN" sz="1600" dirty="0"/>
              <a:t>    </a:t>
            </a:r>
            <a:r>
              <a:rPr lang="en-US" altLang="zh-CN" sz="1600" dirty="0" err="1"/>
              <a:t>printf</a:t>
            </a:r>
            <a:r>
              <a:rPr lang="en-US" altLang="zh-CN" sz="1600" dirty="0"/>
              <a:t>("The contents of the Array A[10] are\n");</a:t>
            </a:r>
            <a:endParaRPr lang="zh-CN" altLang="zh-CN" sz="1600" dirty="0"/>
          </a:p>
          <a:p>
            <a:r>
              <a:rPr lang="en-US" altLang="zh-CN" sz="1600" dirty="0"/>
              <a:t>    for(i=0;i&lt;10;i++)</a:t>
            </a:r>
            <a:endParaRPr lang="zh-CN" altLang="zh-CN" sz="1600" dirty="0"/>
          </a:p>
          <a:p>
            <a:r>
              <a:rPr lang="en-US" altLang="zh-CN" sz="1600" dirty="0"/>
              <a:t>    </a:t>
            </a:r>
            <a:r>
              <a:rPr lang="en-US" altLang="zh-CN" sz="1600" dirty="0" err="1"/>
              <a:t>printf</a:t>
            </a:r>
            <a:r>
              <a:rPr lang="en-US" altLang="zh-CN" sz="1600" dirty="0"/>
              <a:t>("%</a:t>
            </a:r>
            <a:r>
              <a:rPr lang="en-US" altLang="zh-CN" sz="1600" dirty="0" err="1"/>
              <a:t>d",A</a:t>
            </a:r>
            <a:r>
              <a:rPr lang="en-US" altLang="zh-CN" sz="1600" dirty="0"/>
              <a:t>[i]);                   //</a:t>
            </a:r>
            <a:r>
              <a:rPr lang="zh-CN" altLang="zh-CN" sz="1600" dirty="0"/>
              <a:t>显示数组</a:t>
            </a:r>
            <a:r>
              <a:rPr lang="en-US" altLang="zh-CN" sz="1600" dirty="0"/>
              <a:t>A</a:t>
            </a:r>
            <a:r>
              <a:rPr lang="zh-CN" altLang="zh-CN" sz="1600" dirty="0"/>
              <a:t>中的内容</a:t>
            </a:r>
          </a:p>
          <a:p>
            <a:r>
              <a:rPr lang="en-US" altLang="zh-CN" sz="1600" dirty="0"/>
              <a:t>    </a:t>
            </a:r>
            <a:r>
              <a:rPr lang="en-US" altLang="zh-CN" sz="1600" dirty="0" err="1"/>
              <a:t>printf</a:t>
            </a:r>
            <a:r>
              <a:rPr lang="en-US" altLang="zh-CN" sz="1600" dirty="0"/>
              <a:t>("\</a:t>
            </a:r>
            <a:r>
              <a:rPr lang="en-US" altLang="zh-CN" sz="1600" dirty="0" err="1"/>
              <a:t>nPlease</a:t>
            </a:r>
            <a:r>
              <a:rPr lang="en-US" altLang="zh-CN" sz="1600" dirty="0"/>
              <a:t> input a </a:t>
            </a:r>
            <a:r>
              <a:rPr lang="en-US" altLang="zh-CN" sz="1600" dirty="0" err="1"/>
              <a:t>interger</a:t>
            </a:r>
            <a:r>
              <a:rPr lang="en-US" altLang="zh-CN" sz="1600" dirty="0"/>
              <a:t> for search\n");</a:t>
            </a:r>
            <a:endParaRPr lang="zh-CN" altLang="zh-CN" sz="1600" dirty="0"/>
          </a:p>
          <a:p>
            <a:r>
              <a:rPr lang="en-US" altLang="zh-CN" sz="1600" dirty="0"/>
              <a:t>    </a:t>
            </a:r>
            <a:r>
              <a:rPr lang="en-US" altLang="zh-CN" sz="1600" dirty="0" err="1"/>
              <a:t>scanf</a:t>
            </a:r>
            <a:r>
              <a:rPr lang="en-US" altLang="zh-CN" sz="1600" dirty="0"/>
              <a:t>("%</a:t>
            </a:r>
            <a:r>
              <a:rPr lang="en-US" altLang="zh-CN" sz="1600" dirty="0" err="1"/>
              <a:t>d",&amp;n</a:t>
            </a:r>
            <a:r>
              <a:rPr lang="en-US" altLang="zh-CN" sz="1600" dirty="0"/>
              <a:t>);                      //</a:t>
            </a:r>
            <a:r>
              <a:rPr lang="zh-CN" altLang="zh-CN" sz="1600" dirty="0"/>
              <a:t>输入待查找的元素</a:t>
            </a:r>
          </a:p>
          <a:p>
            <a:r>
              <a:rPr lang="en-US" altLang="zh-CN" sz="1600" dirty="0"/>
              <a:t>    </a:t>
            </a:r>
            <a:r>
              <a:rPr lang="en-US" altLang="zh-CN" sz="1600" dirty="0" err="1"/>
              <a:t>addr</a:t>
            </a:r>
            <a:r>
              <a:rPr lang="en-US" altLang="zh-CN" sz="1600" dirty="0"/>
              <a:t>=</a:t>
            </a:r>
            <a:r>
              <a:rPr lang="en-US" altLang="zh-CN" sz="1600" dirty="0" err="1"/>
              <a:t>bin_search</a:t>
            </a:r>
            <a:r>
              <a:rPr lang="en-US" altLang="zh-CN" sz="1600" dirty="0"/>
              <a:t>(A,10,n);//</a:t>
            </a:r>
            <a:r>
              <a:rPr lang="zh-CN" altLang="zh-CN" sz="1600" dirty="0"/>
              <a:t>折半查找，返回该元素在数组中的下标</a:t>
            </a:r>
          </a:p>
          <a:p>
            <a:r>
              <a:rPr lang="en-US" altLang="zh-CN" sz="1600" dirty="0"/>
              <a:t>    if(-1!=</a:t>
            </a:r>
            <a:r>
              <a:rPr lang="en-US" altLang="zh-CN" sz="1600" dirty="0" err="1"/>
              <a:t>addr</a:t>
            </a:r>
            <a:r>
              <a:rPr lang="en-US" altLang="zh-CN" sz="1600" dirty="0"/>
              <a:t>)                            //</a:t>
            </a:r>
            <a:r>
              <a:rPr lang="zh-CN" altLang="zh-CN" sz="1600" dirty="0"/>
              <a:t>查找成功</a:t>
            </a:r>
          </a:p>
          <a:p>
            <a:r>
              <a:rPr lang="en-US" altLang="zh-CN" sz="1600" dirty="0"/>
              <a:t>    </a:t>
            </a:r>
            <a:r>
              <a:rPr lang="en-US" altLang="zh-CN" sz="1600" dirty="0" err="1"/>
              <a:t>printf</a:t>
            </a:r>
            <a:r>
              <a:rPr lang="en-US" altLang="zh-CN" sz="1600" dirty="0"/>
              <a:t>("%d is at the %</a:t>
            </a:r>
            <a:r>
              <a:rPr lang="en-US" altLang="zh-CN" sz="1600" dirty="0" err="1"/>
              <a:t>dth</a:t>
            </a:r>
            <a:r>
              <a:rPr lang="en-US" altLang="zh-CN" sz="1600" dirty="0"/>
              <a:t> unit is array A\n",</a:t>
            </a:r>
            <a:r>
              <a:rPr lang="en-US" altLang="zh-CN" sz="1600" dirty="0" err="1"/>
              <a:t>n,addr</a:t>
            </a:r>
            <a:r>
              <a:rPr lang="en-US" altLang="zh-CN" sz="1600" dirty="0"/>
              <a:t>);</a:t>
            </a:r>
            <a:endParaRPr lang="zh-CN" altLang="zh-CN" sz="1600" dirty="0"/>
          </a:p>
          <a:p>
            <a:r>
              <a:rPr lang="en-US" altLang="zh-CN" sz="1600" dirty="0"/>
              <a:t>    else </a:t>
            </a:r>
            <a:r>
              <a:rPr lang="en-US" altLang="zh-CN" sz="1600" dirty="0" err="1"/>
              <a:t>printf</a:t>
            </a:r>
            <a:r>
              <a:rPr lang="en-US" altLang="zh-CN" sz="1600" dirty="0"/>
              <a:t>("There is no %d in array A\</a:t>
            </a:r>
            <a:r>
              <a:rPr lang="en-US" altLang="zh-CN" sz="1600" dirty="0" err="1"/>
              <a:t>n",n</a:t>
            </a:r>
            <a:r>
              <a:rPr lang="en-US" altLang="zh-CN" sz="1600" dirty="0"/>
              <a:t>);    //</a:t>
            </a:r>
            <a:r>
              <a:rPr lang="zh-CN" altLang="zh-CN" sz="1600" dirty="0"/>
              <a:t>查找失败</a:t>
            </a:r>
          </a:p>
          <a:p>
            <a:r>
              <a:rPr lang="en-US" altLang="zh-CN" sz="1600" dirty="0"/>
              <a:t>}</a:t>
            </a:r>
            <a:endParaRPr lang="zh-CN" altLang="zh-CN" sz="1600" dirty="0"/>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870595"/>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2</a:t>
            </a:r>
            <a:endParaRPr lang="zh-CN" altLang="zh-CN" sz="1800" dirty="0">
              <a:latin typeface="+mj-ea"/>
              <a:ea typeface="+mj-ea"/>
            </a:endParaRPr>
          </a:p>
        </p:txBody>
      </p:sp>
    </p:spTree>
    <p:extLst>
      <p:ext uri="{BB962C8B-B14F-4D97-AF65-F5344CB8AC3E}">
        <p14:creationId xmlns:p14="http://schemas.microsoft.com/office/powerpoint/2010/main" val="3274509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8</a:t>
            </a:r>
            <a:r>
              <a:rPr lang="en-US" altLang="zh-CN" sz="2000" dirty="0" smtClean="0">
                <a:solidFill>
                  <a:prstClr val="black"/>
                </a:solidFill>
                <a:latin typeface="+mj-ea"/>
                <a:ea typeface="+mj-ea"/>
              </a:rPr>
              <a:t>.5</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2" name="矩形 1"/>
          <p:cNvSpPr/>
          <p:nvPr/>
        </p:nvSpPr>
        <p:spPr>
          <a:xfrm>
            <a:off x="590157" y="1170063"/>
            <a:ext cx="7496567" cy="338554"/>
          </a:xfrm>
          <a:prstGeom prst="rect">
            <a:avLst/>
          </a:prstGeom>
        </p:spPr>
        <p:txBody>
          <a:bodyPr wrap="square">
            <a:spAutoFit/>
          </a:bodyPr>
          <a:lstStyle/>
          <a:p>
            <a:r>
              <a:rPr lang="en-US" altLang="zh-CN" sz="1600" dirty="0"/>
              <a:t> </a:t>
            </a:r>
            <a:r>
              <a:rPr lang="en-US" altLang="zh-CN" sz="1600" dirty="0" smtClean="0"/>
              <a:t>       </a:t>
            </a:r>
            <a:r>
              <a:rPr lang="zh-CN" altLang="en-US" sz="1600" dirty="0" smtClean="0"/>
              <a:t>运行结果如图</a:t>
            </a:r>
            <a:r>
              <a:rPr lang="en-US" altLang="zh-CN" sz="1600" dirty="0" smtClean="0"/>
              <a:t>8-12</a:t>
            </a:r>
            <a:r>
              <a:rPr lang="zh-CN" altLang="en-US" sz="1600" dirty="0" smtClean="0"/>
              <a:t>所示：</a:t>
            </a:r>
            <a:endParaRPr lang="zh-CN" altLang="zh-CN" sz="1600" dirty="0"/>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590158" y="870595"/>
            <a:ext cx="1057982" cy="323165"/>
          </a:xfrm>
          <a:prstGeom prst="rect">
            <a:avLst/>
          </a:prstGeom>
          <a:noFill/>
        </p:spPr>
        <p:txBody>
          <a:bodyPr wrap="none" lIns="0" tIns="0" rIns="0" rtlCol="0">
            <a:spAutoFit/>
          </a:bodyPr>
          <a:lstStyle/>
          <a:p>
            <a:r>
              <a:rPr lang="zh-CN" altLang="en-US" sz="1800" dirty="0" smtClean="0">
                <a:latin typeface="+mj-ea"/>
                <a:ea typeface="+mj-ea"/>
              </a:rPr>
              <a:t>应用案例</a:t>
            </a:r>
            <a:r>
              <a:rPr lang="en-US" altLang="zh-CN" sz="1800" dirty="0" smtClean="0">
                <a:latin typeface="+mj-ea"/>
                <a:ea typeface="+mj-ea"/>
              </a:rPr>
              <a:t>2</a:t>
            </a:r>
            <a:endParaRPr lang="zh-CN" altLang="zh-CN" sz="1800" dirty="0">
              <a:latin typeface="+mj-ea"/>
              <a:ea typeface="+mj-ea"/>
            </a:endParaRPr>
          </a:p>
        </p:txBody>
      </p:sp>
      <p:sp>
        <p:nvSpPr>
          <p:cNvPr id="3" name="矩形 2"/>
          <p:cNvSpPr/>
          <p:nvPr/>
        </p:nvSpPr>
        <p:spPr>
          <a:xfrm>
            <a:off x="3992029" y="4379297"/>
            <a:ext cx="1646605" cy="276999"/>
          </a:xfrm>
          <a:prstGeom prst="rect">
            <a:avLst/>
          </a:prstGeom>
        </p:spPr>
        <p:txBody>
          <a:bodyPr wrap="none">
            <a:spAutoFit/>
          </a:bodyPr>
          <a:lstStyle/>
          <a:p>
            <a:r>
              <a:rPr lang="zh-CN" altLang="en-US" sz="1200" dirty="0">
                <a:latin typeface="宋体" pitchFamily="2" charset="-122"/>
                <a:ea typeface="宋体" pitchFamily="2" charset="-122"/>
              </a:rPr>
              <a:t>图</a:t>
            </a:r>
            <a:r>
              <a:rPr lang="en-US" altLang="zh-CN" sz="1200" dirty="0" smtClean="0">
                <a:latin typeface="宋体" pitchFamily="2" charset="-122"/>
                <a:ea typeface="宋体" pitchFamily="2" charset="-122"/>
              </a:rPr>
              <a:t>8-12 </a:t>
            </a:r>
            <a:r>
              <a:rPr lang="zh-CN" altLang="en-US" sz="1200" dirty="0" smtClean="0">
                <a:latin typeface="宋体" pitchFamily="2" charset="-122"/>
                <a:ea typeface="宋体" pitchFamily="2" charset="-122"/>
              </a:rPr>
              <a:t>折半查找结果</a:t>
            </a:r>
            <a:endParaRPr lang="zh-CN" altLang="en-US" sz="1200" dirty="0">
              <a:latin typeface="宋体" pitchFamily="2" charset="-122"/>
              <a:ea typeface="宋体" pitchFamily="2" charset="-122"/>
            </a:endParaRPr>
          </a:p>
        </p:txBody>
      </p:sp>
      <p:pic>
        <p:nvPicPr>
          <p:cNvPr id="7" name="图片 6" descr="C:\Users\ADMINI~1\AppData\Local\Temp\1637487963(1).png"/>
          <p:cNvPicPr/>
          <p:nvPr/>
        </p:nvPicPr>
        <p:blipFill>
          <a:blip r:embed="rId5">
            <a:extLst>
              <a:ext uri="{28A0092B-C50C-407E-A947-70E740481C1C}">
                <a14:useLocalDpi xmlns:a14="http://schemas.microsoft.com/office/drawing/2010/main" val="0"/>
              </a:ext>
            </a:extLst>
          </a:blip>
          <a:srcRect/>
          <a:stretch>
            <a:fillRect/>
          </a:stretch>
        </p:blipFill>
        <p:spPr bwMode="auto">
          <a:xfrm>
            <a:off x="1934845" y="1648162"/>
            <a:ext cx="5274310" cy="2731135"/>
          </a:xfrm>
          <a:prstGeom prst="rect">
            <a:avLst/>
          </a:prstGeom>
          <a:noFill/>
          <a:ln>
            <a:noFill/>
          </a:ln>
        </p:spPr>
      </p:pic>
    </p:spTree>
    <p:extLst>
      <p:ext uri="{BB962C8B-B14F-4D97-AF65-F5344CB8AC3E}">
        <p14:creationId xmlns:p14="http://schemas.microsoft.com/office/powerpoint/2010/main" val="100524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8.6</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p:sp>
        <p:nvSpPr>
          <p:cNvPr id="2" name="矩形 1"/>
          <p:cNvSpPr/>
          <p:nvPr/>
        </p:nvSpPr>
        <p:spPr>
          <a:xfrm>
            <a:off x="914008" y="1050221"/>
            <a:ext cx="6877442" cy="2585323"/>
          </a:xfrm>
          <a:prstGeom prst="rect">
            <a:avLst/>
          </a:prstGeom>
        </p:spPr>
        <p:txBody>
          <a:bodyPr wrap="square">
            <a:spAutoFit/>
          </a:bodyPr>
          <a:lstStyle/>
          <a:p>
            <a:pPr>
              <a:lnSpc>
                <a:spcPct val="150000"/>
              </a:lnSpc>
            </a:pPr>
            <a:r>
              <a:rPr lang="zh-CN" altLang="en-US" sz="1800">
                <a:latin typeface="+mj-ea"/>
                <a:ea typeface="+mj-ea"/>
              </a:rPr>
              <a:t>一</a:t>
            </a:r>
            <a:r>
              <a:rPr lang="zh-CN" altLang="en-US" sz="1800" smtClean="0">
                <a:latin typeface="+mj-ea"/>
                <a:ea typeface="+mj-ea"/>
              </a:rPr>
              <a:t>、选择题</a:t>
            </a:r>
            <a:endParaRPr lang="zh-CN" altLang="en-US" sz="1800" dirty="0">
              <a:latin typeface="+mj-ea"/>
              <a:ea typeface="+mj-ea"/>
            </a:endParaRPr>
          </a:p>
          <a:p>
            <a:pPr>
              <a:lnSpc>
                <a:spcPct val="150000"/>
              </a:lnSpc>
            </a:pPr>
            <a:r>
              <a:rPr lang="en-US" altLang="zh-CN" sz="1800" dirty="0">
                <a:latin typeface="+mj-ea"/>
                <a:ea typeface="+mj-ea"/>
              </a:rPr>
              <a:t>1.</a:t>
            </a:r>
            <a:r>
              <a:rPr lang="zh-CN" altLang="zh-CN" sz="1800" dirty="0">
                <a:latin typeface="+mj-ea"/>
                <a:ea typeface="+mj-ea"/>
              </a:rPr>
              <a:t>本质上，静态查找表与动态查找表的区别为（ ）</a:t>
            </a:r>
            <a:r>
              <a:rPr lang="en-US" altLang="zh-CN" sz="1800" dirty="0">
                <a:latin typeface="+mj-ea"/>
                <a:ea typeface="+mj-ea"/>
              </a:rPr>
              <a:t> </a:t>
            </a:r>
            <a:r>
              <a:rPr lang="zh-CN" altLang="zh-CN" sz="1800" dirty="0">
                <a:latin typeface="+mj-ea"/>
                <a:ea typeface="+mj-ea"/>
              </a:rPr>
              <a:t>。</a:t>
            </a:r>
          </a:p>
          <a:p>
            <a:pPr>
              <a:lnSpc>
                <a:spcPct val="150000"/>
              </a:lnSpc>
            </a:pPr>
            <a:r>
              <a:rPr lang="en-US" altLang="zh-CN" sz="1800" dirty="0">
                <a:latin typeface="+mj-ea"/>
                <a:ea typeface="+mj-ea"/>
              </a:rPr>
              <a:t>A</a:t>
            </a:r>
            <a:r>
              <a:rPr lang="zh-CN" altLang="zh-CN" sz="1800" dirty="0">
                <a:latin typeface="+mj-ea"/>
                <a:ea typeface="+mj-ea"/>
              </a:rPr>
              <a:t>．对其操作的不同</a:t>
            </a:r>
            <a:r>
              <a:rPr lang="en-US" altLang="zh-CN" sz="1800" dirty="0">
                <a:latin typeface="+mj-ea"/>
                <a:ea typeface="+mj-ea"/>
              </a:rPr>
              <a:t>       </a:t>
            </a:r>
            <a:endParaRPr lang="zh-CN" altLang="zh-CN" sz="1800" dirty="0">
              <a:latin typeface="+mj-ea"/>
              <a:ea typeface="+mj-ea"/>
            </a:endParaRPr>
          </a:p>
          <a:p>
            <a:pPr>
              <a:lnSpc>
                <a:spcPct val="150000"/>
              </a:lnSpc>
            </a:pPr>
            <a:r>
              <a:rPr lang="en-US" altLang="zh-CN" sz="1800" dirty="0">
                <a:latin typeface="+mj-ea"/>
                <a:ea typeface="+mj-ea"/>
              </a:rPr>
              <a:t>B</a:t>
            </a:r>
            <a:r>
              <a:rPr lang="zh-CN" altLang="zh-CN" sz="1800" dirty="0">
                <a:latin typeface="+mj-ea"/>
                <a:ea typeface="+mj-ea"/>
              </a:rPr>
              <a:t>．所包含记录的类型不同</a:t>
            </a:r>
          </a:p>
          <a:p>
            <a:pPr>
              <a:lnSpc>
                <a:spcPct val="150000"/>
              </a:lnSpc>
            </a:pPr>
            <a:r>
              <a:rPr lang="en-US" altLang="zh-CN" sz="1800" dirty="0">
                <a:latin typeface="+mj-ea"/>
                <a:ea typeface="+mj-ea"/>
              </a:rPr>
              <a:t>C</a:t>
            </a:r>
            <a:r>
              <a:rPr lang="zh-CN" altLang="zh-CN" sz="1800" dirty="0">
                <a:latin typeface="+mj-ea"/>
                <a:ea typeface="+mj-ea"/>
              </a:rPr>
              <a:t>．逻辑结构不同</a:t>
            </a:r>
            <a:r>
              <a:rPr lang="en-US" altLang="zh-CN" sz="1800" dirty="0">
                <a:latin typeface="+mj-ea"/>
                <a:ea typeface="+mj-ea"/>
              </a:rPr>
              <a:t>         </a:t>
            </a:r>
            <a:endParaRPr lang="zh-CN" altLang="zh-CN" sz="1800" dirty="0">
              <a:latin typeface="+mj-ea"/>
              <a:ea typeface="+mj-ea"/>
            </a:endParaRPr>
          </a:p>
          <a:p>
            <a:pPr>
              <a:lnSpc>
                <a:spcPct val="150000"/>
              </a:lnSpc>
            </a:pPr>
            <a:r>
              <a:rPr lang="en-US" altLang="zh-CN" sz="1800" dirty="0">
                <a:latin typeface="+mj-ea"/>
                <a:ea typeface="+mj-ea"/>
              </a:rPr>
              <a:t>D</a:t>
            </a:r>
            <a:r>
              <a:rPr lang="zh-CN" altLang="zh-CN" sz="1800" dirty="0">
                <a:latin typeface="+mj-ea"/>
                <a:ea typeface="+mj-ea"/>
              </a:rPr>
              <a:t>．存储方式</a:t>
            </a:r>
            <a:r>
              <a:rPr lang="zh-CN" altLang="zh-CN" sz="1800" dirty="0" smtClean="0">
                <a:latin typeface="+mj-ea"/>
                <a:ea typeface="+mj-ea"/>
              </a:rPr>
              <a:t>不同</a:t>
            </a:r>
            <a:endParaRPr lang="zh-CN" altLang="zh-CN" sz="1800" dirty="0">
              <a:latin typeface="+mj-ea"/>
              <a:ea typeface="+mj-ea"/>
            </a:endParaRPr>
          </a:p>
        </p:txBody>
      </p:sp>
    </p:spTree>
    <p:extLst>
      <p:ext uri="{BB962C8B-B14F-4D97-AF65-F5344CB8AC3E}">
        <p14:creationId xmlns:p14="http://schemas.microsoft.com/office/powerpoint/2010/main" val="134667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1.5</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en-US" altLang="zh-CN" sz="1800" dirty="0" smtClean="0">
                <a:latin typeface="+mj-ea"/>
                <a:ea typeface="+mj-ea"/>
              </a:rPr>
              <a:t>2</a:t>
            </a:r>
            <a:r>
              <a:rPr lang="en-US" altLang="zh-CN" sz="1800" dirty="0">
                <a:latin typeface="+mj-ea"/>
                <a:ea typeface="+mj-ea"/>
              </a:rPr>
              <a:t>.</a:t>
            </a:r>
            <a:r>
              <a:rPr lang="zh-CN" altLang="zh-CN" sz="1800" dirty="0">
                <a:latin typeface="+mj-ea"/>
                <a:ea typeface="+mj-ea"/>
              </a:rPr>
              <a:t>对于</a:t>
            </a:r>
            <a:r>
              <a:rPr lang="en-US" altLang="zh-CN" sz="1800" dirty="0">
                <a:latin typeface="+mj-ea"/>
                <a:ea typeface="+mj-ea"/>
              </a:rPr>
              <a:t>n</a:t>
            </a:r>
            <a:r>
              <a:rPr lang="zh-CN" altLang="zh-CN" sz="1800" dirty="0">
                <a:latin typeface="+mj-ea"/>
                <a:ea typeface="+mj-ea"/>
              </a:rPr>
              <a:t>个记录的有序表，查找方法最有效的是</a:t>
            </a:r>
            <a:r>
              <a:rPr lang="en-US" altLang="zh-CN" sz="1800" dirty="0">
                <a:latin typeface="+mj-ea"/>
                <a:ea typeface="+mj-ea"/>
              </a:rPr>
              <a:t> </a:t>
            </a:r>
            <a:r>
              <a:rPr lang="zh-CN" altLang="zh-CN" sz="1800" dirty="0">
                <a:latin typeface="+mj-ea"/>
                <a:ea typeface="+mj-ea"/>
              </a:rPr>
              <a:t>（ ）。</a:t>
            </a:r>
          </a:p>
          <a:p>
            <a:pPr>
              <a:lnSpc>
                <a:spcPct val="150000"/>
              </a:lnSpc>
            </a:pPr>
            <a:r>
              <a:rPr lang="en-US" altLang="zh-CN" sz="1800" dirty="0">
                <a:latin typeface="+mj-ea"/>
                <a:ea typeface="+mj-ea"/>
              </a:rPr>
              <a:t>A</a:t>
            </a:r>
            <a:r>
              <a:rPr lang="zh-CN" altLang="zh-CN" sz="1800" dirty="0">
                <a:latin typeface="+mj-ea"/>
                <a:ea typeface="+mj-ea"/>
              </a:rPr>
              <a:t>．分块查找</a:t>
            </a:r>
            <a:r>
              <a:rPr lang="en-US" altLang="zh-CN" sz="1800" dirty="0">
                <a:latin typeface="+mj-ea"/>
                <a:ea typeface="+mj-ea"/>
              </a:rPr>
              <a:t>  </a:t>
            </a:r>
            <a:endParaRPr lang="zh-CN" altLang="zh-CN" sz="1800" dirty="0">
              <a:latin typeface="+mj-ea"/>
              <a:ea typeface="+mj-ea"/>
            </a:endParaRPr>
          </a:p>
          <a:p>
            <a:pPr>
              <a:lnSpc>
                <a:spcPct val="150000"/>
              </a:lnSpc>
            </a:pPr>
            <a:r>
              <a:rPr lang="en-US" altLang="zh-CN" sz="1800" dirty="0">
                <a:latin typeface="+mj-ea"/>
                <a:ea typeface="+mj-ea"/>
              </a:rPr>
              <a:t>B</a:t>
            </a:r>
            <a:r>
              <a:rPr lang="zh-CN" altLang="zh-CN" sz="1800" dirty="0">
                <a:latin typeface="+mj-ea"/>
                <a:ea typeface="+mj-ea"/>
              </a:rPr>
              <a:t>．折半查找</a:t>
            </a:r>
            <a:r>
              <a:rPr lang="en-US" altLang="zh-CN" sz="1800" dirty="0">
                <a:latin typeface="+mj-ea"/>
                <a:ea typeface="+mj-ea"/>
              </a:rPr>
              <a:t>  </a:t>
            </a:r>
            <a:endParaRPr lang="zh-CN" altLang="zh-CN" sz="1800" dirty="0">
              <a:latin typeface="+mj-ea"/>
              <a:ea typeface="+mj-ea"/>
            </a:endParaRPr>
          </a:p>
          <a:p>
            <a:pPr>
              <a:lnSpc>
                <a:spcPct val="150000"/>
              </a:lnSpc>
            </a:pPr>
            <a:r>
              <a:rPr lang="en-US" altLang="zh-CN" sz="1800" dirty="0">
                <a:latin typeface="+mj-ea"/>
                <a:ea typeface="+mj-ea"/>
              </a:rPr>
              <a:t>C</a:t>
            </a:r>
            <a:r>
              <a:rPr lang="zh-CN" altLang="zh-CN" sz="1800" dirty="0">
                <a:latin typeface="+mj-ea"/>
                <a:ea typeface="+mj-ea"/>
              </a:rPr>
              <a:t>．顺序查找</a:t>
            </a:r>
            <a:r>
              <a:rPr lang="en-US" altLang="zh-CN" sz="1800" dirty="0">
                <a:latin typeface="+mj-ea"/>
                <a:ea typeface="+mj-ea"/>
              </a:rPr>
              <a:t>  </a:t>
            </a:r>
            <a:endParaRPr lang="zh-CN" altLang="zh-CN" sz="1800" dirty="0">
              <a:latin typeface="+mj-ea"/>
              <a:ea typeface="+mj-ea"/>
            </a:endParaRPr>
          </a:p>
          <a:p>
            <a:pPr>
              <a:lnSpc>
                <a:spcPct val="150000"/>
              </a:lnSpc>
            </a:pPr>
            <a:r>
              <a:rPr lang="en-US" altLang="zh-CN" sz="1800" dirty="0">
                <a:latin typeface="+mj-ea"/>
                <a:ea typeface="+mj-ea"/>
              </a:rPr>
              <a:t>D</a:t>
            </a:r>
            <a:r>
              <a:rPr lang="zh-CN" altLang="zh-CN" sz="1800" dirty="0">
                <a:latin typeface="+mj-ea"/>
                <a:ea typeface="+mj-ea"/>
              </a:rPr>
              <a:t>．二叉树</a:t>
            </a:r>
            <a:r>
              <a:rPr lang="zh-CN" altLang="zh-CN" sz="1800" dirty="0" smtClean="0">
                <a:latin typeface="+mj-ea"/>
                <a:ea typeface="+mj-ea"/>
              </a:rPr>
              <a:t>查找</a:t>
            </a:r>
            <a:endParaRPr lang="zh-CN" altLang="zh-CN" sz="1800" dirty="0">
              <a:latin typeface="+mj-ea"/>
              <a:ea typeface="+mj-ea"/>
            </a:endParaRPr>
          </a:p>
        </p:txBody>
      </p:sp>
    </p:spTree>
    <p:extLst>
      <p:ext uri="{BB962C8B-B14F-4D97-AF65-F5344CB8AC3E}">
        <p14:creationId xmlns:p14="http://schemas.microsoft.com/office/powerpoint/2010/main" val="2913199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1.5</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en-US" altLang="zh-CN" sz="1800" dirty="0" smtClean="0">
                <a:latin typeface="+mj-ea"/>
                <a:ea typeface="+mj-ea"/>
              </a:rPr>
              <a:t>3.</a:t>
            </a:r>
            <a:r>
              <a:rPr lang="zh-CN" altLang="zh-CN" sz="1800" dirty="0" smtClean="0">
                <a:latin typeface="+mj-ea"/>
                <a:ea typeface="+mj-ea"/>
              </a:rPr>
              <a:t>线性表的存储方式是（ ）时，才可对其进行折半查找。</a:t>
            </a:r>
          </a:p>
          <a:p>
            <a:pPr>
              <a:lnSpc>
                <a:spcPct val="150000"/>
              </a:lnSpc>
            </a:pPr>
            <a:r>
              <a:rPr lang="en-US" altLang="zh-CN" sz="1800" dirty="0" smtClean="0">
                <a:latin typeface="+mj-ea"/>
                <a:ea typeface="+mj-ea"/>
              </a:rPr>
              <a:t>A</a:t>
            </a:r>
            <a:r>
              <a:rPr lang="zh-CN" altLang="zh-CN" sz="1800" dirty="0" smtClean="0">
                <a:latin typeface="+mj-ea"/>
                <a:ea typeface="+mj-ea"/>
              </a:rPr>
              <a:t>．顺序存储</a:t>
            </a:r>
            <a:r>
              <a:rPr lang="en-US" altLang="zh-CN" sz="1800" dirty="0" smtClean="0">
                <a:latin typeface="+mj-ea"/>
                <a:ea typeface="+mj-ea"/>
              </a:rPr>
              <a:t>    </a:t>
            </a:r>
            <a:endParaRPr lang="zh-CN" altLang="zh-CN" sz="1800" dirty="0" smtClean="0">
              <a:latin typeface="+mj-ea"/>
              <a:ea typeface="+mj-ea"/>
            </a:endParaRPr>
          </a:p>
          <a:p>
            <a:pPr>
              <a:lnSpc>
                <a:spcPct val="150000"/>
              </a:lnSpc>
            </a:pPr>
            <a:r>
              <a:rPr lang="en-US" altLang="zh-CN" sz="1800" dirty="0" smtClean="0">
                <a:latin typeface="+mj-ea"/>
                <a:ea typeface="+mj-ea"/>
              </a:rPr>
              <a:t>B</a:t>
            </a:r>
            <a:r>
              <a:rPr lang="zh-CN" altLang="zh-CN" sz="1800" dirty="0" smtClean="0">
                <a:latin typeface="+mj-ea"/>
                <a:ea typeface="+mj-ea"/>
              </a:rPr>
              <a:t>．数据有序的顺序存储</a:t>
            </a:r>
          </a:p>
          <a:p>
            <a:pPr>
              <a:lnSpc>
                <a:spcPct val="150000"/>
              </a:lnSpc>
            </a:pPr>
            <a:r>
              <a:rPr lang="en-US" altLang="zh-CN" sz="1800" dirty="0" smtClean="0">
                <a:latin typeface="+mj-ea"/>
                <a:ea typeface="+mj-ea"/>
              </a:rPr>
              <a:t>C</a:t>
            </a:r>
            <a:r>
              <a:rPr lang="zh-CN" altLang="zh-CN" sz="1800" dirty="0" smtClean="0">
                <a:latin typeface="+mj-ea"/>
                <a:ea typeface="+mj-ea"/>
              </a:rPr>
              <a:t>．链式存储</a:t>
            </a:r>
            <a:r>
              <a:rPr lang="en-US" altLang="zh-CN" sz="1800" dirty="0" smtClean="0">
                <a:latin typeface="+mj-ea"/>
                <a:ea typeface="+mj-ea"/>
              </a:rPr>
              <a:t>    </a:t>
            </a:r>
            <a:endParaRPr lang="zh-CN" altLang="zh-CN" sz="1800" dirty="0" smtClean="0">
              <a:latin typeface="+mj-ea"/>
              <a:ea typeface="+mj-ea"/>
            </a:endParaRPr>
          </a:p>
          <a:p>
            <a:pPr>
              <a:lnSpc>
                <a:spcPct val="150000"/>
              </a:lnSpc>
            </a:pPr>
            <a:r>
              <a:rPr lang="en-US" altLang="zh-CN" sz="1800" dirty="0" smtClean="0">
                <a:latin typeface="+mj-ea"/>
                <a:ea typeface="+mj-ea"/>
              </a:rPr>
              <a:t>D</a:t>
            </a:r>
            <a:r>
              <a:rPr lang="zh-CN" altLang="zh-CN" sz="1800" dirty="0" smtClean="0">
                <a:latin typeface="+mj-ea"/>
                <a:ea typeface="+mj-ea"/>
              </a:rPr>
              <a:t>．数据有序的链式存储</a:t>
            </a:r>
          </a:p>
        </p:txBody>
      </p:sp>
    </p:spTree>
    <p:extLst>
      <p:ext uri="{BB962C8B-B14F-4D97-AF65-F5344CB8AC3E}">
        <p14:creationId xmlns:p14="http://schemas.microsoft.com/office/powerpoint/2010/main" val="952773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1.5</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p:sp>
        <p:nvSpPr>
          <p:cNvPr id="2" name="矩形 1"/>
          <p:cNvSpPr/>
          <p:nvPr/>
        </p:nvSpPr>
        <p:spPr>
          <a:xfrm>
            <a:off x="914008" y="1050221"/>
            <a:ext cx="6877442" cy="2862322"/>
          </a:xfrm>
          <a:prstGeom prst="rect">
            <a:avLst/>
          </a:prstGeom>
        </p:spPr>
        <p:txBody>
          <a:bodyPr wrap="square">
            <a:spAutoFit/>
          </a:bodyPr>
          <a:lstStyle/>
          <a:p>
            <a:pPr>
              <a:lnSpc>
                <a:spcPct val="150000"/>
              </a:lnSpc>
            </a:pPr>
            <a:r>
              <a:rPr lang="en-US" altLang="zh-CN" sz="1800" dirty="0">
                <a:latin typeface="+mj-ea"/>
                <a:ea typeface="+mj-ea"/>
              </a:rPr>
              <a:t>4.</a:t>
            </a:r>
            <a:r>
              <a:rPr lang="zh-CN" altLang="zh-CN" sz="1800" dirty="0">
                <a:latin typeface="+mj-ea"/>
                <a:ea typeface="+mj-ea"/>
              </a:rPr>
              <a:t>数据序列</a:t>
            </a:r>
            <a:r>
              <a:rPr lang="en-US" altLang="zh-CN" sz="1800" dirty="0">
                <a:latin typeface="+mj-ea"/>
                <a:ea typeface="+mj-ea"/>
              </a:rPr>
              <a:t>{30,37,12,45,53,96,24}</a:t>
            </a:r>
            <a:r>
              <a:rPr lang="zh-CN" altLang="zh-CN" sz="1800" dirty="0">
                <a:latin typeface="+mj-ea"/>
                <a:ea typeface="+mj-ea"/>
              </a:rPr>
              <a:t>，从空树开始构造二叉排序树，下列正确的是</a:t>
            </a:r>
            <a:r>
              <a:rPr lang="en-US" altLang="zh-CN" sz="1800" dirty="0">
                <a:latin typeface="+mj-ea"/>
                <a:ea typeface="+mj-ea"/>
              </a:rPr>
              <a:t> </a:t>
            </a:r>
            <a:r>
              <a:rPr lang="zh-CN" altLang="zh-CN" sz="1800" dirty="0">
                <a:latin typeface="+mj-ea"/>
                <a:ea typeface="+mj-ea"/>
              </a:rPr>
              <a:t>（ ）。</a:t>
            </a:r>
          </a:p>
          <a:p>
            <a:pPr>
              <a:lnSpc>
                <a:spcPct val="150000"/>
              </a:lnSpc>
            </a:pPr>
            <a:r>
              <a:rPr lang="en-US" altLang="zh-CN" sz="1800" dirty="0">
                <a:latin typeface="+mj-ea"/>
                <a:ea typeface="+mj-ea"/>
              </a:rPr>
              <a:t>A</a:t>
            </a:r>
            <a:r>
              <a:rPr lang="zh-CN" altLang="zh-CN" sz="1800" dirty="0">
                <a:latin typeface="+mj-ea"/>
                <a:ea typeface="+mj-ea"/>
              </a:rPr>
              <a:t>．</a:t>
            </a:r>
            <a:r>
              <a:rPr lang="en-US" altLang="zh-CN" sz="1800" dirty="0">
                <a:latin typeface="+mj-ea"/>
                <a:ea typeface="+mj-ea"/>
              </a:rPr>
              <a:t>12,24,30,37,45,53,96      </a:t>
            </a:r>
            <a:endParaRPr lang="zh-CN" altLang="zh-CN" sz="1800" dirty="0">
              <a:latin typeface="+mj-ea"/>
              <a:ea typeface="+mj-ea"/>
            </a:endParaRPr>
          </a:p>
          <a:p>
            <a:pPr>
              <a:lnSpc>
                <a:spcPct val="150000"/>
              </a:lnSpc>
            </a:pPr>
            <a:r>
              <a:rPr lang="en-US" altLang="zh-CN" sz="1800" dirty="0">
                <a:latin typeface="+mj-ea"/>
                <a:ea typeface="+mj-ea"/>
              </a:rPr>
              <a:t>B</a:t>
            </a:r>
            <a:r>
              <a:rPr lang="zh-CN" altLang="zh-CN" sz="1800" dirty="0">
                <a:latin typeface="+mj-ea"/>
                <a:ea typeface="+mj-ea"/>
              </a:rPr>
              <a:t>．</a:t>
            </a:r>
            <a:r>
              <a:rPr lang="en-US" altLang="zh-CN" sz="1800" dirty="0">
                <a:latin typeface="+mj-ea"/>
                <a:ea typeface="+mj-ea"/>
              </a:rPr>
              <a:t>37,21,12,30,53,45,96</a:t>
            </a:r>
            <a:endParaRPr lang="zh-CN" altLang="zh-CN" sz="1800" dirty="0">
              <a:latin typeface="+mj-ea"/>
              <a:ea typeface="+mj-ea"/>
            </a:endParaRPr>
          </a:p>
          <a:p>
            <a:pPr>
              <a:lnSpc>
                <a:spcPct val="150000"/>
              </a:lnSpc>
            </a:pPr>
            <a:r>
              <a:rPr lang="en-US" altLang="zh-CN" sz="1800" dirty="0">
                <a:latin typeface="+mj-ea"/>
                <a:ea typeface="+mj-ea"/>
              </a:rPr>
              <a:t>C</a:t>
            </a:r>
            <a:r>
              <a:rPr lang="zh-CN" altLang="zh-CN" sz="1800" dirty="0">
                <a:latin typeface="+mj-ea"/>
                <a:ea typeface="+mj-ea"/>
              </a:rPr>
              <a:t>．</a:t>
            </a:r>
            <a:r>
              <a:rPr lang="en-US" altLang="zh-CN" sz="1800" dirty="0">
                <a:latin typeface="+mj-ea"/>
                <a:ea typeface="+mj-ea"/>
              </a:rPr>
              <a:t>30,24,12,37,45,96,53       </a:t>
            </a:r>
            <a:endParaRPr lang="zh-CN" altLang="zh-CN" sz="1800" dirty="0">
              <a:latin typeface="+mj-ea"/>
              <a:ea typeface="+mj-ea"/>
            </a:endParaRPr>
          </a:p>
          <a:p>
            <a:pPr>
              <a:lnSpc>
                <a:spcPct val="150000"/>
              </a:lnSpc>
            </a:pPr>
            <a:r>
              <a:rPr lang="en-US" altLang="zh-CN" sz="1800" dirty="0">
                <a:latin typeface="+mj-ea"/>
                <a:ea typeface="+mj-ea"/>
              </a:rPr>
              <a:t>D</a:t>
            </a:r>
            <a:r>
              <a:rPr lang="zh-CN" altLang="zh-CN" sz="1800" dirty="0">
                <a:latin typeface="+mj-ea"/>
                <a:ea typeface="+mj-ea"/>
              </a:rPr>
              <a:t>．</a:t>
            </a:r>
            <a:r>
              <a:rPr lang="en-US" altLang="zh-CN" sz="1800" dirty="0">
                <a:latin typeface="+mj-ea"/>
                <a:ea typeface="+mj-ea"/>
              </a:rPr>
              <a:t>45,24,53,12,37,96,30</a:t>
            </a:r>
            <a:endParaRPr lang="zh-CN" altLang="zh-CN" sz="1800" dirty="0">
              <a:latin typeface="+mj-ea"/>
              <a:ea typeface="+mj-ea"/>
            </a:endParaRPr>
          </a:p>
          <a:p>
            <a:endParaRPr lang="zh-CN" altLang="zh-CN" sz="1800" dirty="0"/>
          </a:p>
        </p:txBody>
      </p:sp>
    </p:spTree>
    <p:extLst>
      <p:ext uri="{BB962C8B-B14F-4D97-AF65-F5344CB8AC3E}">
        <p14:creationId xmlns:p14="http://schemas.microsoft.com/office/powerpoint/2010/main" val="1681599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1.5</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mc:AlternateContent xmlns:mc="http://schemas.openxmlformats.org/markup-compatibility/2006" xmlns:a14="http://schemas.microsoft.com/office/drawing/2010/main">
        <mc:Choice Requires="a14">
          <p:sp>
            <p:nvSpPr>
              <p:cNvPr id="2" name="矩形 1"/>
              <p:cNvSpPr/>
              <p:nvPr/>
            </p:nvSpPr>
            <p:spPr>
              <a:xfrm>
                <a:off x="914008" y="1050221"/>
                <a:ext cx="6877442" cy="3136436"/>
              </a:xfrm>
              <a:prstGeom prst="rect">
                <a:avLst/>
              </a:prstGeom>
            </p:spPr>
            <p:txBody>
              <a:bodyPr wrap="square">
                <a:spAutoFit/>
              </a:bodyPr>
              <a:lstStyle/>
              <a:p>
                <a:pPr>
                  <a:lnSpc>
                    <a:spcPct val="150000"/>
                  </a:lnSpc>
                </a:pPr>
                <a:r>
                  <a:rPr lang="en-US" altLang="zh-CN" sz="1800" dirty="0">
                    <a:latin typeface="+mj-ea"/>
                    <a:ea typeface="+mj-ea"/>
                  </a:rPr>
                  <a:t>5.</a:t>
                </a:r>
                <a:r>
                  <a:rPr lang="zh-CN" altLang="zh-CN" sz="1800" dirty="0">
                    <a:latin typeface="+mj-ea"/>
                    <a:ea typeface="+mj-ea"/>
                  </a:rPr>
                  <a:t>假设互为同义词的关键字有</a:t>
                </a:r>
                <a:r>
                  <a:rPr lang="en-US" altLang="zh-CN" sz="1800" dirty="0">
                    <a:latin typeface="+mj-ea"/>
                    <a:ea typeface="+mj-ea"/>
                  </a:rPr>
                  <a:t>k</a:t>
                </a:r>
                <a:r>
                  <a:rPr lang="zh-CN" altLang="zh-CN" sz="1800" dirty="0">
                    <a:latin typeface="+mj-ea"/>
                    <a:ea typeface="+mj-ea"/>
                  </a:rPr>
                  <a:t>个，现将这</a:t>
                </a:r>
                <a:r>
                  <a:rPr lang="en-US" altLang="zh-CN" sz="1800" dirty="0">
                    <a:latin typeface="+mj-ea"/>
                    <a:ea typeface="+mj-ea"/>
                  </a:rPr>
                  <a:t>k</a:t>
                </a:r>
                <a:r>
                  <a:rPr lang="zh-CN" altLang="zh-CN" sz="1800" dirty="0">
                    <a:latin typeface="+mj-ea"/>
                    <a:ea typeface="+mj-ea"/>
                  </a:rPr>
                  <a:t>个关键字存入哈希表中，若用线性探测法，则至少探测（</a:t>
                </a:r>
                <a:r>
                  <a:rPr lang="en-US" altLang="zh-CN" sz="1800" dirty="0">
                    <a:latin typeface="+mj-ea"/>
                    <a:ea typeface="+mj-ea"/>
                  </a:rPr>
                  <a:t>  </a:t>
                </a:r>
                <a:r>
                  <a:rPr lang="zh-CN" altLang="zh-CN" sz="1800" dirty="0">
                    <a:latin typeface="+mj-ea"/>
                    <a:ea typeface="+mj-ea"/>
                  </a:rPr>
                  <a:t>）次。</a:t>
                </a:r>
              </a:p>
              <a:p>
                <a:pPr>
                  <a:lnSpc>
                    <a:spcPct val="150000"/>
                  </a:lnSpc>
                </a:pPr>
                <a:r>
                  <a:rPr lang="en-US" altLang="zh-CN" sz="1800" dirty="0">
                    <a:latin typeface="+mj-ea"/>
                    <a:ea typeface="+mj-ea"/>
                  </a:rPr>
                  <a:t>A</a:t>
                </a:r>
                <a:r>
                  <a:rPr lang="zh-CN" altLang="zh-CN" sz="1800" dirty="0">
                    <a:latin typeface="+mj-ea"/>
                    <a:ea typeface="+mj-ea"/>
                  </a:rPr>
                  <a:t>．</a:t>
                </a:r>
                <a:r>
                  <a:rPr lang="en-US" altLang="zh-CN" sz="1800" dirty="0">
                    <a:latin typeface="+mj-ea"/>
                    <a:ea typeface="+mj-ea"/>
                  </a:rPr>
                  <a:t>k            </a:t>
                </a:r>
                <a:endParaRPr lang="zh-CN" altLang="zh-CN" sz="1800" dirty="0">
                  <a:latin typeface="+mj-ea"/>
                  <a:ea typeface="+mj-ea"/>
                </a:endParaRPr>
              </a:p>
              <a:p>
                <a:pPr>
                  <a:lnSpc>
                    <a:spcPct val="150000"/>
                  </a:lnSpc>
                </a:pPr>
                <a:r>
                  <a:rPr lang="en-US" altLang="zh-CN" sz="1800" dirty="0">
                    <a:latin typeface="+mj-ea"/>
                    <a:ea typeface="+mj-ea"/>
                  </a:rPr>
                  <a:t>B</a:t>
                </a:r>
                <a:r>
                  <a:rPr lang="zh-CN" altLang="zh-CN" sz="1800" dirty="0">
                    <a:latin typeface="+mj-ea"/>
                    <a:ea typeface="+mj-ea"/>
                  </a:rPr>
                  <a:t>．</a:t>
                </a:r>
                <a:r>
                  <a:rPr lang="en-US" altLang="zh-CN" sz="1800" dirty="0">
                    <a:latin typeface="+mj-ea"/>
                    <a:ea typeface="+mj-ea"/>
                  </a:rPr>
                  <a:t>k-1            </a:t>
                </a:r>
                <a:endParaRPr lang="zh-CN" altLang="zh-CN" sz="1800" dirty="0">
                  <a:latin typeface="+mj-ea"/>
                  <a:ea typeface="+mj-ea"/>
                </a:endParaRPr>
              </a:p>
              <a:p>
                <a:pPr>
                  <a:lnSpc>
                    <a:spcPct val="150000"/>
                  </a:lnSpc>
                </a:pPr>
                <a:r>
                  <a:rPr lang="en-US" altLang="zh-CN" sz="1800" dirty="0">
                    <a:latin typeface="+mj-ea"/>
                    <a:ea typeface="+mj-ea"/>
                  </a:rPr>
                  <a:t>C</a:t>
                </a:r>
                <a:r>
                  <a:rPr lang="zh-CN" altLang="zh-CN" sz="1800" dirty="0">
                    <a:latin typeface="+mj-ea"/>
                    <a:ea typeface="+mj-ea"/>
                  </a:rPr>
                  <a:t>．</a:t>
                </a:r>
                <a14:m>
                  <m:oMath xmlns:m="http://schemas.openxmlformats.org/officeDocument/2006/math">
                    <m:f>
                      <m:fPr>
                        <m:ctrlPr>
                          <a:rPr lang="zh-CN" altLang="zh-CN" sz="1800" i="1">
                            <a:latin typeface="Cambria Math"/>
                            <a:ea typeface="+mj-ea"/>
                          </a:rPr>
                        </m:ctrlPr>
                      </m:fPr>
                      <m:num>
                        <m:r>
                          <m:rPr>
                            <m:sty m:val="p"/>
                          </m:rPr>
                          <a:rPr lang="en-US" altLang="zh-CN" sz="1800">
                            <a:latin typeface="Cambria Math"/>
                            <a:ea typeface="+mj-ea"/>
                          </a:rPr>
                          <m:t>k</m:t>
                        </m:r>
                        <m:r>
                          <a:rPr lang="zh-CN" altLang="zh-CN" sz="1800">
                            <a:latin typeface="Cambria Math"/>
                            <a:ea typeface="+mj-ea"/>
                          </a:rPr>
                          <m:t>（</m:t>
                        </m:r>
                        <m:r>
                          <m:rPr>
                            <m:sty m:val="p"/>
                          </m:rPr>
                          <a:rPr lang="en-US" altLang="zh-CN" sz="1800">
                            <a:latin typeface="Cambria Math"/>
                            <a:ea typeface="+mj-ea"/>
                          </a:rPr>
                          <m:t>K</m:t>
                        </m:r>
                        <m:r>
                          <a:rPr lang="en-US" altLang="zh-CN" sz="1800">
                            <a:latin typeface="Cambria Math"/>
                            <a:ea typeface="+mj-ea"/>
                          </a:rPr>
                          <m:t>+1</m:t>
                        </m:r>
                        <m:r>
                          <a:rPr lang="zh-CN" altLang="zh-CN" sz="1800">
                            <a:latin typeface="Cambria Math"/>
                            <a:ea typeface="+mj-ea"/>
                          </a:rPr>
                          <m:t>）</m:t>
                        </m:r>
                      </m:num>
                      <m:den>
                        <m:r>
                          <a:rPr lang="en-US" altLang="zh-CN" sz="1800">
                            <a:latin typeface="Cambria Math"/>
                            <a:ea typeface="+mj-ea"/>
                          </a:rPr>
                          <m:t>2</m:t>
                        </m:r>
                      </m:den>
                    </m:f>
                  </m:oMath>
                </a14:m>
                <a:r>
                  <a:rPr lang="en-US" altLang="zh-CN" sz="1800" dirty="0">
                    <a:latin typeface="+mj-ea"/>
                    <a:ea typeface="+mj-ea"/>
                  </a:rPr>
                  <a:t>            </a:t>
                </a:r>
                <a:endParaRPr lang="zh-CN" altLang="zh-CN" sz="1800" dirty="0">
                  <a:latin typeface="+mj-ea"/>
                  <a:ea typeface="+mj-ea"/>
                </a:endParaRPr>
              </a:p>
              <a:p>
                <a:pPr>
                  <a:lnSpc>
                    <a:spcPct val="150000"/>
                  </a:lnSpc>
                </a:pPr>
                <a:r>
                  <a:rPr lang="en-US" altLang="zh-CN" sz="1800" dirty="0">
                    <a:latin typeface="+mj-ea"/>
                    <a:ea typeface="+mj-ea"/>
                  </a:rPr>
                  <a:t>D</a:t>
                </a:r>
                <a:r>
                  <a:rPr lang="zh-CN" altLang="zh-CN" sz="1800" dirty="0">
                    <a:latin typeface="+mj-ea"/>
                    <a:ea typeface="+mj-ea"/>
                  </a:rPr>
                  <a:t>．</a:t>
                </a:r>
                <a:r>
                  <a:rPr lang="en-US" altLang="zh-CN" sz="1800" dirty="0">
                    <a:latin typeface="+mj-ea"/>
                    <a:ea typeface="+mj-ea"/>
                  </a:rPr>
                  <a:t>k+1</a:t>
                </a:r>
                <a:endParaRPr lang="zh-CN" altLang="zh-CN" sz="1800" dirty="0">
                  <a:latin typeface="+mj-ea"/>
                  <a:ea typeface="+mj-ea"/>
                </a:endParaRPr>
              </a:p>
              <a:p>
                <a:r>
                  <a:rPr lang="en-US" altLang="zh-CN" sz="1800" dirty="0"/>
                  <a:t> </a:t>
                </a:r>
                <a:endParaRPr lang="zh-CN" altLang="zh-CN" sz="1800" dirty="0"/>
              </a:p>
            </p:txBody>
          </p:sp>
        </mc:Choice>
        <mc:Fallback xmlns="">
          <p:sp>
            <p:nvSpPr>
              <p:cNvPr id="2" name="矩形 1"/>
              <p:cNvSpPr>
                <a:spLocks noRot="1" noChangeAspect="1" noMove="1" noResize="1" noEditPoints="1" noAdjustHandles="1" noChangeArrowheads="1" noChangeShapeType="1" noTextEdit="1"/>
              </p:cNvSpPr>
              <p:nvPr/>
            </p:nvSpPr>
            <p:spPr>
              <a:xfrm>
                <a:off x="914008" y="1050221"/>
                <a:ext cx="6877442" cy="3136436"/>
              </a:xfrm>
              <a:prstGeom prst="rect">
                <a:avLst/>
              </a:prstGeom>
              <a:blipFill rotWithShape="1">
                <a:blip r:embed="rId4"/>
                <a:stretch>
                  <a:fillRect l="-798" r="-27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1599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1.5</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p:sp>
        <p:nvSpPr>
          <p:cNvPr id="2" name="矩形 1"/>
          <p:cNvSpPr/>
          <p:nvPr/>
        </p:nvSpPr>
        <p:spPr>
          <a:xfrm>
            <a:off x="694933" y="1050221"/>
            <a:ext cx="7848992" cy="3000821"/>
          </a:xfrm>
          <a:prstGeom prst="rect">
            <a:avLst/>
          </a:prstGeom>
        </p:spPr>
        <p:txBody>
          <a:bodyPr wrap="square">
            <a:spAutoFit/>
          </a:bodyPr>
          <a:lstStyle/>
          <a:p>
            <a:pPr>
              <a:lnSpc>
                <a:spcPct val="150000"/>
              </a:lnSpc>
            </a:pPr>
            <a:r>
              <a:rPr lang="zh-CN" altLang="zh-CN" sz="1800" dirty="0">
                <a:latin typeface="+mj-ea"/>
                <a:ea typeface="+mj-ea"/>
              </a:rPr>
              <a:t>二、判断题</a:t>
            </a:r>
          </a:p>
          <a:p>
            <a:pPr>
              <a:lnSpc>
                <a:spcPct val="150000"/>
              </a:lnSpc>
            </a:pPr>
            <a:r>
              <a:rPr lang="en-US" altLang="zh-CN" sz="1800" dirty="0">
                <a:latin typeface="+mj-ea"/>
                <a:ea typeface="+mj-ea"/>
              </a:rPr>
              <a:t>1. </a:t>
            </a:r>
            <a:r>
              <a:rPr lang="zh-CN" altLang="zh-CN" sz="1800" dirty="0">
                <a:latin typeface="+mj-ea"/>
                <a:ea typeface="+mj-ea"/>
              </a:rPr>
              <a:t>二叉搜索树一定是满二叉树。（ ）</a:t>
            </a:r>
          </a:p>
          <a:p>
            <a:pPr>
              <a:lnSpc>
                <a:spcPct val="150000"/>
              </a:lnSpc>
            </a:pPr>
            <a:r>
              <a:rPr lang="en-US" altLang="zh-CN" sz="1800" dirty="0">
                <a:latin typeface="+mj-ea"/>
                <a:ea typeface="+mj-ea"/>
              </a:rPr>
              <a:t>2.</a:t>
            </a:r>
            <a:r>
              <a:rPr lang="zh-CN" altLang="zh-CN" sz="1800" dirty="0">
                <a:latin typeface="+mj-ea"/>
                <a:ea typeface="+mj-ea"/>
              </a:rPr>
              <a:t>对于二叉搜索树的任一子树，关键字最小的结点肯定没有左孩子，关键字最大的结点肯定没有右孩子。（ ）</a:t>
            </a:r>
          </a:p>
          <a:p>
            <a:pPr>
              <a:lnSpc>
                <a:spcPct val="150000"/>
              </a:lnSpc>
            </a:pPr>
            <a:r>
              <a:rPr lang="en-US" altLang="zh-CN" sz="1800" dirty="0">
                <a:latin typeface="+mj-ea"/>
                <a:ea typeface="+mj-ea"/>
              </a:rPr>
              <a:t>3.</a:t>
            </a:r>
            <a:r>
              <a:rPr lang="zh-CN" altLang="zh-CN" sz="1800" dirty="0">
                <a:latin typeface="+mj-ea"/>
                <a:ea typeface="+mj-ea"/>
              </a:rPr>
              <a:t>如果二叉搜索树的根节点没有左儿子，则值最小的结点一定是根节点。（ ）</a:t>
            </a:r>
          </a:p>
          <a:p>
            <a:pPr>
              <a:lnSpc>
                <a:spcPct val="150000"/>
              </a:lnSpc>
            </a:pPr>
            <a:r>
              <a:rPr lang="en-US" altLang="zh-CN" sz="1800" dirty="0">
                <a:latin typeface="+mj-ea"/>
                <a:ea typeface="+mj-ea"/>
              </a:rPr>
              <a:t>4.</a:t>
            </a:r>
            <a:r>
              <a:rPr lang="zh-CN" altLang="zh-CN" sz="1800" dirty="0">
                <a:latin typeface="+mj-ea"/>
                <a:ea typeface="+mj-ea"/>
              </a:rPr>
              <a:t>向二叉搜索树中插入一个节点时，其肯定会成为叶子结点。（ ）</a:t>
            </a:r>
          </a:p>
          <a:p>
            <a:pPr>
              <a:lnSpc>
                <a:spcPct val="150000"/>
              </a:lnSpc>
            </a:pPr>
            <a:r>
              <a:rPr lang="en-US" altLang="zh-CN" sz="1800" dirty="0">
                <a:latin typeface="+mj-ea"/>
                <a:ea typeface="+mj-ea"/>
              </a:rPr>
              <a:t>5.AVL</a:t>
            </a:r>
            <a:r>
              <a:rPr lang="zh-CN" altLang="zh-CN" sz="1800" dirty="0">
                <a:latin typeface="+mj-ea"/>
                <a:ea typeface="+mj-ea"/>
              </a:rPr>
              <a:t>为二叉树，则该树上任一结点的平衡因子的绝对值不大于</a:t>
            </a:r>
            <a:r>
              <a:rPr lang="en-US" altLang="zh-CN" sz="1800" dirty="0">
                <a:latin typeface="+mj-ea"/>
                <a:ea typeface="+mj-ea"/>
              </a:rPr>
              <a:t>1</a:t>
            </a:r>
            <a:r>
              <a:rPr lang="zh-CN" altLang="zh-CN" sz="1800" dirty="0">
                <a:latin typeface="+mj-ea"/>
                <a:ea typeface="+mj-ea"/>
              </a:rPr>
              <a:t>。（ ）</a:t>
            </a:r>
          </a:p>
        </p:txBody>
      </p:sp>
    </p:spTree>
    <p:extLst>
      <p:ext uri="{BB962C8B-B14F-4D97-AF65-F5344CB8AC3E}">
        <p14:creationId xmlns:p14="http://schemas.microsoft.com/office/powerpoint/2010/main" val="1668816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1114033" y="1285638"/>
            <a:ext cx="7925192" cy="2508379"/>
          </a:xfrm>
          <a:prstGeom prst="rect">
            <a:avLst/>
          </a:prstGeom>
          <a:noFill/>
        </p:spPr>
        <p:txBody>
          <a:bodyPr wrap="square" lIns="0" tIns="0" rIns="0" rtlCol="0">
            <a:spAutoFit/>
          </a:bodyPr>
          <a:lstStyle/>
          <a:p>
            <a:pPr>
              <a:lnSpc>
                <a:spcPct val="150000"/>
              </a:lnSpc>
            </a:pPr>
            <a:r>
              <a:rPr lang="zh-CN" altLang="zh-CN" sz="1600" dirty="0"/>
              <a:t>顺序表结构定义如下：</a:t>
            </a:r>
          </a:p>
          <a:p>
            <a:pPr>
              <a:lnSpc>
                <a:spcPct val="150000"/>
              </a:lnSpc>
            </a:pPr>
            <a:r>
              <a:rPr lang="en-US" altLang="zh-CN" sz="1600" dirty="0" err="1"/>
              <a:t>typedef</a:t>
            </a:r>
            <a:r>
              <a:rPr lang="en-US" altLang="zh-CN" sz="1600" dirty="0"/>
              <a:t> </a:t>
            </a:r>
            <a:r>
              <a:rPr lang="en-US" altLang="zh-CN" sz="1600" dirty="0" err="1"/>
              <a:t>struct</a:t>
            </a:r>
            <a:r>
              <a:rPr lang="en-US" altLang="zh-CN" sz="1600" dirty="0"/>
              <a:t> </a:t>
            </a:r>
            <a:endParaRPr lang="zh-CN" altLang="zh-CN" sz="1600" dirty="0"/>
          </a:p>
          <a:p>
            <a:pPr>
              <a:lnSpc>
                <a:spcPct val="150000"/>
              </a:lnSpc>
            </a:pPr>
            <a:r>
              <a:rPr lang="en-US" altLang="zh-CN" sz="1600" dirty="0"/>
              <a:t>{</a:t>
            </a:r>
            <a:endParaRPr lang="zh-CN" altLang="zh-CN" sz="1600" dirty="0"/>
          </a:p>
          <a:p>
            <a:pPr>
              <a:lnSpc>
                <a:spcPct val="150000"/>
              </a:lnSpc>
            </a:pPr>
            <a:r>
              <a:rPr lang="en-US" altLang="zh-CN" sz="1600" dirty="0"/>
              <a:t>	</a:t>
            </a:r>
            <a:r>
              <a:rPr lang="en-US" altLang="zh-CN" sz="1600" dirty="0" err="1"/>
              <a:t>KeyType</a:t>
            </a:r>
            <a:r>
              <a:rPr lang="en-US" altLang="zh-CN" sz="1600" dirty="0"/>
              <a:t> key;             //</a:t>
            </a:r>
            <a:r>
              <a:rPr lang="zh-CN" altLang="zh-CN" sz="1600" dirty="0"/>
              <a:t>关键字</a:t>
            </a:r>
            <a:r>
              <a:rPr lang="en-US" altLang="zh-CN" sz="1600" dirty="0"/>
              <a:t>key</a:t>
            </a:r>
            <a:r>
              <a:rPr lang="zh-CN" altLang="zh-CN" sz="1600" dirty="0"/>
              <a:t>的数据类型 </a:t>
            </a:r>
          </a:p>
          <a:p>
            <a:pPr>
              <a:lnSpc>
                <a:spcPct val="150000"/>
              </a:lnSpc>
            </a:pPr>
            <a:r>
              <a:rPr lang="en-US" altLang="zh-CN" sz="1600" dirty="0"/>
              <a:t>	</a:t>
            </a:r>
            <a:r>
              <a:rPr lang="en-US" altLang="zh-CN" sz="1600" dirty="0" err="1"/>
              <a:t>OtherType</a:t>
            </a:r>
            <a:r>
              <a:rPr lang="en-US" altLang="zh-CN" sz="1600" dirty="0"/>
              <a:t> </a:t>
            </a:r>
            <a:r>
              <a:rPr lang="en-US" altLang="zh-CN" sz="1600" dirty="0" err="1"/>
              <a:t>otherdata</a:t>
            </a:r>
            <a:r>
              <a:rPr lang="en-US" altLang="zh-CN" sz="1600" dirty="0"/>
              <a:t>;     //</a:t>
            </a:r>
            <a:r>
              <a:rPr lang="zh-CN" altLang="zh-CN" sz="1600" dirty="0"/>
              <a:t>其他的数据类型 </a:t>
            </a:r>
          </a:p>
          <a:p>
            <a:pPr>
              <a:lnSpc>
                <a:spcPct val="150000"/>
              </a:lnSpc>
            </a:pPr>
            <a:r>
              <a:rPr lang="en-US" altLang="zh-CN" sz="1600" dirty="0"/>
              <a:t>}</a:t>
            </a:r>
            <a:r>
              <a:rPr lang="en-US" altLang="zh-CN" sz="1600" dirty="0" err="1"/>
              <a:t>SeqList</a:t>
            </a:r>
            <a:r>
              <a:rPr lang="en-US" altLang="zh-CN" sz="1600" dirty="0"/>
              <a:t>;                   //</a:t>
            </a:r>
            <a:r>
              <a:rPr lang="zh-CN" altLang="zh-CN" sz="1600" dirty="0"/>
              <a:t>顺序表类型</a:t>
            </a:r>
          </a:p>
          <a:p>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8.2.1</a:t>
            </a:r>
            <a:r>
              <a:rPr lang="zh-CN" altLang="en-US" sz="2000" dirty="0" smtClean="0">
                <a:latin typeface="+mj-ea"/>
                <a:ea typeface="+mj-ea"/>
              </a:rPr>
              <a:t>顺序查找</a:t>
            </a:r>
            <a:endParaRPr lang="zh-CN" altLang="zh-CN" sz="2000" dirty="0">
              <a:latin typeface="+mj-ea"/>
              <a:ea typeface="+mj-ea"/>
            </a:endParaRPr>
          </a:p>
        </p:txBody>
      </p:sp>
      <p:sp>
        <p:nvSpPr>
          <p:cNvPr id="2" name="矩形 1"/>
          <p:cNvSpPr/>
          <p:nvPr/>
        </p:nvSpPr>
        <p:spPr>
          <a:xfrm>
            <a:off x="590158" y="3422303"/>
            <a:ext cx="8001392" cy="1200329"/>
          </a:xfrm>
          <a:prstGeom prst="rect">
            <a:avLst/>
          </a:prstGeom>
        </p:spPr>
        <p:txBody>
          <a:bodyPr wrap="square">
            <a:spAutoFit/>
          </a:bodyPr>
          <a:lstStyle/>
          <a:p>
            <a:pPr indent="457200">
              <a:lnSpc>
                <a:spcPct val="150000"/>
              </a:lnSpc>
            </a:pPr>
            <a:r>
              <a:rPr lang="zh-CN" altLang="zh-CN" sz="1600" dirty="0">
                <a:latin typeface="+mn-ea"/>
              </a:rPr>
              <a:t>顺序查找的总体思想是：从表的一端向另一端将给定值</a:t>
            </a:r>
            <a:r>
              <a:rPr lang="en-US" altLang="zh-CN" sz="1600" dirty="0">
                <a:latin typeface="+mn-ea"/>
              </a:rPr>
              <a:t>k</a:t>
            </a:r>
            <a:r>
              <a:rPr lang="zh-CN" altLang="zh-CN" sz="1600" dirty="0">
                <a:latin typeface="+mn-ea"/>
              </a:rPr>
              <a:t>与表中记录的关键字逐个地进行比较，若找到，则查找成功，返回记录在表中的位置；若未找到，则查找失败，返回失败信息。</a:t>
            </a:r>
          </a:p>
        </p:txBody>
      </p:sp>
    </p:spTree>
    <p:extLst>
      <p:ext uri="{BB962C8B-B14F-4D97-AF65-F5344CB8AC3E}">
        <p14:creationId xmlns:p14="http://schemas.microsoft.com/office/powerpoint/2010/main" val="2638809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smtClean="0">
                <a:latin typeface="+mj-ea"/>
                <a:ea typeface="+mj-ea"/>
              </a:rPr>
              <a:t>8.2</a:t>
            </a:r>
            <a:r>
              <a:rPr lang="zh-CN" altLang="en-US" sz="2000" dirty="0" smtClean="0">
                <a:latin typeface="+mj-ea"/>
                <a:ea typeface="+mj-ea"/>
              </a:rPr>
              <a:t>静态查找表的查找方法</a:t>
            </a:r>
            <a:endParaRPr lang="zh-CN" altLang="zh-CN" sz="2000" dirty="0">
              <a:latin typeface="+mj-ea"/>
              <a:ea typeface="+mj-ea"/>
            </a:endParaRPr>
          </a:p>
        </p:txBody>
      </p:sp>
      <p:sp>
        <p:nvSpPr>
          <p:cNvPr id="4" name="PA_文本框 1">
            <a:extLst>
              <a:ext uri="{FF2B5EF4-FFF2-40B4-BE49-F238E27FC236}">
                <a16:creationId xmlns:a16="http://schemas.microsoft.com/office/drawing/2014/main" xmlns="" id="{95CA5390-EAD3-40A5-BF6F-C69AB99948CD}"/>
              </a:ext>
            </a:extLst>
          </p:cNvPr>
          <p:cNvSpPr txBox="1"/>
          <p:nvPr>
            <p:custDataLst>
              <p:tags r:id="rId2"/>
            </p:custDataLst>
          </p:nvPr>
        </p:nvSpPr>
        <p:spPr>
          <a:xfrm>
            <a:off x="1075933" y="1365332"/>
            <a:ext cx="6820292" cy="3370153"/>
          </a:xfrm>
          <a:prstGeom prst="rect">
            <a:avLst/>
          </a:prstGeom>
          <a:noFill/>
        </p:spPr>
        <p:txBody>
          <a:bodyPr wrap="square" lIns="0" tIns="0" rIns="0" rtlCol="0">
            <a:spAutoFit/>
          </a:bodyPr>
          <a:lstStyle/>
          <a:p>
            <a:pPr>
              <a:lnSpc>
                <a:spcPct val="150000"/>
              </a:lnSpc>
            </a:pPr>
            <a:r>
              <a:rPr lang="zh-CN" altLang="zh-CN" sz="1600" dirty="0"/>
              <a:t>顺序查找的算法描述如下：</a:t>
            </a:r>
          </a:p>
          <a:p>
            <a:pPr>
              <a:lnSpc>
                <a:spcPct val="150000"/>
              </a:lnSpc>
            </a:pPr>
            <a:r>
              <a:rPr lang="en-US" altLang="zh-CN" sz="1600" dirty="0" err="1"/>
              <a:t>int</a:t>
            </a:r>
            <a:r>
              <a:rPr lang="en-US" altLang="zh-CN" sz="1600" dirty="0"/>
              <a:t> </a:t>
            </a:r>
            <a:r>
              <a:rPr lang="en-US" altLang="zh-CN" sz="1600" dirty="0" err="1"/>
              <a:t>SeqSearch</a:t>
            </a:r>
            <a:r>
              <a:rPr lang="en-US" altLang="zh-CN" sz="1600" dirty="0"/>
              <a:t>(</a:t>
            </a:r>
            <a:r>
              <a:rPr lang="en-US" altLang="zh-CN" sz="1600" dirty="0" err="1"/>
              <a:t>SeqList</a:t>
            </a:r>
            <a:r>
              <a:rPr lang="en-US" altLang="zh-CN" sz="1600" dirty="0"/>
              <a:t> L[],</a:t>
            </a:r>
            <a:r>
              <a:rPr lang="en-US" altLang="zh-CN" sz="1600" dirty="0" err="1"/>
              <a:t>int</a:t>
            </a:r>
            <a:r>
              <a:rPr lang="en-US" altLang="zh-CN" sz="1600" dirty="0"/>
              <a:t> </a:t>
            </a:r>
            <a:r>
              <a:rPr lang="en-US" altLang="zh-CN" sz="1600" dirty="0" err="1"/>
              <a:t>n,int</a:t>
            </a:r>
            <a:r>
              <a:rPr lang="en-US" altLang="zh-CN" sz="1600" dirty="0"/>
              <a:t> k)</a:t>
            </a:r>
            <a:endParaRPr lang="zh-CN" altLang="zh-CN" sz="1600" dirty="0"/>
          </a:p>
          <a:p>
            <a:pPr>
              <a:lnSpc>
                <a:spcPct val="150000"/>
              </a:lnSpc>
            </a:pPr>
            <a:r>
              <a:rPr lang="en-US" altLang="zh-CN" sz="1600" dirty="0"/>
              <a:t>{</a:t>
            </a:r>
            <a:endParaRPr lang="zh-CN" altLang="zh-CN" sz="1600" dirty="0"/>
          </a:p>
          <a:p>
            <a:pPr>
              <a:lnSpc>
                <a:spcPct val="150000"/>
              </a:lnSpc>
            </a:pPr>
            <a:r>
              <a:rPr lang="en-US" altLang="zh-CN" sz="1600" dirty="0"/>
              <a:t>	</a:t>
            </a:r>
            <a:r>
              <a:rPr lang="en-US" altLang="zh-CN" sz="1600" dirty="0" err="1"/>
              <a:t>int</a:t>
            </a:r>
            <a:r>
              <a:rPr lang="en-US" altLang="zh-CN" sz="1600" dirty="0"/>
              <a:t> i=n;</a:t>
            </a:r>
            <a:endParaRPr lang="zh-CN" altLang="zh-CN" sz="1600" dirty="0"/>
          </a:p>
          <a:p>
            <a:pPr>
              <a:lnSpc>
                <a:spcPct val="150000"/>
              </a:lnSpc>
            </a:pPr>
            <a:r>
              <a:rPr lang="en-US" altLang="zh-CN" sz="1600" dirty="0"/>
              <a:t>	L[0].key=k;           //0</a:t>
            </a:r>
            <a:r>
              <a:rPr lang="zh-CN" altLang="zh-CN" sz="1600" dirty="0"/>
              <a:t>号单元存放监测值 </a:t>
            </a:r>
          </a:p>
          <a:p>
            <a:pPr>
              <a:lnSpc>
                <a:spcPct val="150000"/>
              </a:lnSpc>
            </a:pPr>
            <a:r>
              <a:rPr lang="en-US" altLang="zh-CN" sz="1600" dirty="0"/>
              <a:t>	while(L[i].key!=k)    //</a:t>
            </a:r>
            <a:r>
              <a:rPr lang="zh-CN" altLang="zh-CN" sz="1600" dirty="0"/>
              <a:t>从后向前逐个比较关键字 </a:t>
            </a:r>
          </a:p>
          <a:p>
            <a:pPr>
              <a:lnSpc>
                <a:spcPct val="150000"/>
              </a:lnSpc>
            </a:pPr>
            <a:r>
              <a:rPr lang="en-US" altLang="zh-CN" sz="1600" dirty="0"/>
              <a:t>	i--;</a:t>
            </a:r>
            <a:endParaRPr lang="zh-CN" altLang="zh-CN" sz="1600" dirty="0"/>
          </a:p>
          <a:p>
            <a:pPr>
              <a:lnSpc>
                <a:spcPct val="150000"/>
              </a:lnSpc>
            </a:pPr>
            <a:r>
              <a:rPr lang="en-US" altLang="zh-CN" sz="1600" dirty="0"/>
              <a:t>	return i;             //</a:t>
            </a:r>
            <a:r>
              <a:rPr lang="zh-CN" altLang="zh-CN" sz="1600" dirty="0"/>
              <a:t>查找成功返回关键字的位置 </a:t>
            </a:r>
          </a:p>
          <a:p>
            <a:pPr>
              <a:lnSpc>
                <a:spcPct val="150000"/>
              </a:lnSpc>
            </a:pPr>
            <a:r>
              <a:rPr lang="en-US" altLang="zh-CN" sz="1600" dirty="0"/>
              <a:t>}</a:t>
            </a:r>
            <a:endParaRPr lang="zh-CN" altLang="zh-CN" sz="1600" dirty="0"/>
          </a:p>
        </p:txBody>
      </p:sp>
      <p:sp>
        <p:nvSpPr>
          <p:cNvPr id="5" name="PA_文本框 1">
            <a:extLst>
              <a:ext uri="{FF2B5EF4-FFF2-40B4-BE49-F238E27FC236}">
                <a16:creationId xmlns:a16="http://schemas.microsoft.com/office/drawing/2014/main" xmlns="" id="{95CA5390-EAD3-40A5-BF6F-C69AB99948CD}"/>
              </a:ext>
            </a:extLst>
          </p:cNvPr>
          <p:cNvSpPr txBox="1"/>
          <p:nvPr>
            <p:custDataLst>
              <p:tags r:id="rId3"/>
            </p:custDataLst>
          </p:nvPr>
        </p:nvSpPr>
        <p:spPr>
          <a:xfrm>
            <a:off x="590158" y="1011389"/>
            <a:ext cx="1603003" cy="353943"/>
          </a:xfrm>
          <a:prstGeom prst="rect">
            <a:avLst/>
          </a:prstGeom>
          <a:noFill/>
        </p:spPr>
        <p:txBody>
          <a:bodyPr wrap="none" lIns="0" tIns="0" rIns="0" rtlCol="0">
            <a:spAutoFit/>
          </a:bodyPr>
          <a:lstStyle/>
          <a:p>
            <a:r>
              <a:rPr lang="en-US" altLang="zh-CN" sz="2000" dirty="0" smtClean="0">
                <a:latin typeface="+mj-ea"/>
                <a:ea typeface="+mj-ea"/>
              </a:rPr>
              <a:t>8.2.1</a:t>
            </a:r>
            <a:r>
              <a:rPr lang="zh-CN" altLang="en-US" sz="2000" dirty="0" smtClean="0">
                <a:latin typeface="+mj-ea"/>
                <a:ea typeface="+mj-ea"/>
              </a:rPr>
              <a:t>顺序查找</a:t>
            </a:r>
            <a:endParaRPr lang="zh-CN" altLang="zh-CN" sz="2000" dirty="0">
              <a:latin typeface="+mj-ea"/>
              <a:ea typeface="+mj-ea"/>
            </a:endParaRPr>
          </a:p>
        </p:txBody>
      </p:sp>
    </p:spTree>
    <p:extLst>
      <p:ext uri="{BB962C8B-B14F-4D97-AF65-F5344CB8AC3E}">
        <p14:creationId xmlns:p14="http://schemas.microsoft.com/office/powerpoint/2010/main" val="2741773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0330F47-CD13-4DC9-B2F1-B6AE5CB09E1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创业计划书.pptx"/>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00.xml><?xml version="1.0" encoding="utf-8"?>
<p:tagLst xmlns:a="http://schemas.openxmlformats.org/drawingml/2006/main" xmlns:r="http://schemas.openxmlformats.org/officeDocument/2006/relationships" xmlns:p="http://schemas.openxmlformats.org/presentationml/2006/main">
  <p:tag name="PA" val="v3.2.0"/>
</p:tagLst>
</file>

<file path=ppt/tags/tag101.xml><?xml version="1.0" encoding="utf-8"?>
<p:tagLst xmlns:a="http://schemas.openxmlformats.org/drawingml/2006/main" xmlns:r="http://schemas.openxmlformats.org/officeDocument/2006/relationships" xmlns:p="http://schemas.openxmlformats.org/presentationml/2006/main">
  <p:tag name="PA" val="v3.2.0"/>
</p:tagLst>
</file>

<file path=ppt/tags/tag102.xml><?xml version="1.0" encoding="utf-8"?>
<p:tagLst xmlns:a="http://schemas.openxmlformats.org/drawingml/2006/main" xmlns:r="http://schemas.openxmlformats.org/officeDocument/2006/relationships" xmlns:p="http://schemas.openxmlformats.org/presentationml/2006/main">
  <p:tag name="PA" val="v3.2.0"/>
</p:tagLst>
</file>

<file path=ppt/tags/tag103.xml><?xml version="1.0" encoding="utf-8"?>
<p:tagLst xmlns:a="http://schemas.openxmlformats.org/drawingml/2006/main" xmlns:r="http://schemas.openxmlformats.org/officeDocument/2006/relationships" xmlns:p="http://schemas.openxmlformats.org/presentationml/2006/main">
  <p:tag name="PA" val="v3.2.0"/>
</p:tagLst>
</file>

<file path=ppt/tags/tag104.xml><?xml version="1.0" encoding="utf-8"?>
<p:tagLst xmlns:a="http://schemas.openxmlformats.org/drawingml/2006/main" xmlns:r="http://schemas.openxmlformats.org/officeDocument/2006/relationships" xmlns:p="http://schemas.openxmlformats.org/presentationml/2006/main">
  <p:tag name="PA" val="v3.2.0"/>
</p:tagLst>
</file>

<file path=ppt/tags/tag105.xml><?xml version="1.0" encoding="utf-8"?>
<p:tagLst xmlns:a="http://schemas.openxmlformats.org/drawingml/2006/main" xmlns:r="http://schemas.openxmlformats.org/officeDocument/2006/relationships" xmlns:p="http://schemas.openxmlformats.org/presentationml/2006/main">
  <p:tag name="PA" val="v3.2.0"/>
</p:tagLst>
</file>

<file path=ppt/tags/tag106.xml><?xml version="1.0" encoding="utf-8"?>
<p:tagLst xmlns:a="http://schemas.openxmlformats.org/drawingml/2006/main" xmlns:r="http://schemas.openxmlformats.org/officeDocument/2006/relationships" xmlns:p="http://schemas.openxmlformats.org/presentationml/2006/main">
  <p:tag name="PA" val="v3.2.0"/>
</p:tagLst>
</file>

<file path=ppt/tags/tag107.xml><?xml version="1.0" encoding="utf-8"?>
<p:tagLst xmlns:a="http://schemas.openxmlformats.org/drawingml/2006/main" xmlns:r="http://schemas.openxmlformats.org/officeDocument/2006/relationships" xmlns:p="http://schemas.openxmlformats.org/presentationml/2006/main">
  <p:tag name="PA" val="v3.2.0"/>
</p:tagLst>
</file>

<file path=ppt/tags/tag108.xml><?xml version="1.0" encoding="utf-8"?>
<p:tagLst xmlns:a="http://schemas.openxmlformats.org/drawingml/2006/main" xmlns:r="http://schemas.openxmlformats.org/officeDocument/2006/relationships" xmlns:p="http://schemas.openxmlformats.org/presentationml/2006/main">
  <p:tag name="PA" val="v3.2.0"/>
</p:tagLst>
</file>

<file path=ppt/tags/tag109.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10.xml><?xml version="1.0" encoding="utf-8"?>
<p:tagLst xmlns:a="http://schemas.openxmlformats.org/drawingml/2006/main" xmlns:r="http://schemas.openxmlformats.org/officeDocument/2006/relationships" xmlns:p="http://schemas.openxmlformats.org/presentationml/2006/main">
  <p:tag name="PA" val="v3.2.0"/>
</p:tagLst>
</file>

<file path=ppt/tags/tag111.xml><?xml version="1.0" encoding="utf-8"?>
<p:tagLst xmlns:a="http://schemas.openxmlformats.org/drawingml/2006/main" xmlns:r="http://schemas.openxmlformats.org/officeDocument/2006/relationships" xmlns:p="http://schemas.openxmlformats.org/presentationml/2006/main">
  <p:tag name="PA" val="v3.2.0"/>
</p:tagLst>
</file>

<file path=ppt/tags/tag112.xml><?xml version="1.0" encoding="utf-8"?>
<p:tagLst xmlns:a="http://schemas.openxmlformats.org/drawingml/2006/main" xmlns:r="http://schemas.openxmlformats.org/officeDocument/2006/relationships" xmlns:p="http://schemas.openxmlformats.org/presentationml/2006/main">
  <p:tag name="PA" val="v3.2.0"/>
</p:tagLst>
</file>

<file path=ppt/tags/tag113.xml><?xml version="1.0" encoding="utf-8"?>
<p:tagLst xmlns:a="http://schemas.openxmlformats.org/drawingml/2006/main" xmlns:r="http://schemas.openxmlformats.org/officeDocument/2006/relationships" xmlns:p="http://schemas.openxmlformats.org/presentationml/2006/main">
  <p:tag name="PA" val="v3.2.0"/>
</p:tagLst>
</file>

<file path=ppt/tags/tag114.xml><?xml version="1.0" encoding="utf-8"?>
<p:tagLst xmlns:a="http://schemas.openxmlformats.org/drawingml/2006/main" xmlns:r="http://schemas.openxmlformats.org/officeDocument/2006/relationships" xmlns:p="http://schemas.openxmlformats.org/presentationml/2006/main">
  <p:tag name="PA" val="v3.2.0"/>
</p:tagLst>
</file>

<file path=ppt/tags/tag115.xml><?xml version="1.0" encoding="utf-8"?>
<p:tagLst xmlns:a="http://schemas.openxmlformats.org/drawingml/2006/main" xmlns:r="http://schemas.openxmlformats.org/officeDocument/2006/relationships" xmlns:p="http://schemas.openxmlformats.org/presentationml/2006/main">
  <p:tag name="PA" val="v3.2.0"/>
</p:tagLst>
</file>

<file path=ppt/tags/tag116.xml><?xml version="1.0" encoding="utf-8"?>
<p:tagLst xmlns:a="http://schemas.openxmlformats.org/drawingml/2006/main" xmlns:r="http://schemas.openxmlformats.org/officeDocument/2006/relationships" xmlns:p="http://schemas.openxmlformats.org/presentationml/2006/main">
  <p:tag name="PA" val="v3.2.0"/>
</p:tagLst>
</file>

<file path=ppt/tags/tag117.xml><?xml version="1.0" encoding="utf-8"?>
<p:tagLst xmlns:a="http://schemas.openxmlformats.org/drawingml/2006/main" xmlns:r="http://schemas.openxmlformats.org/officeDocument/2006/relationships" xmlns:p="http://schemas.openxmlformats.org/presentationml/2006/main">
  <p:tag name="PA" val="v3.2.0"/>
</p:tagLst>
</file>

<file path=ppt/tags/tag118.xml><?xml version="1.0" encoding="utf-8"?>
<p:tagLst xmlns:a="http://schemas.openxmlformats.org/drawingml/2006/main" xmlns:r="http://schemas.openxmlformats.org/officeDocument/2006/relationships" xmlns:p="http://schemas.openxmlformats.org/presentationml/2006/main">
  <p:tag name="PA" val="v3.2.0"/>
</p:tagLst>
</file>

<file path=ppt/tags/tag119.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20.xml><?xml version="1.0" encoding="utf-8"?>
<p:tagLst xmlns:a="http://schemas.openxmlformats.org/drawingml/2006/main" xmlns:r="http://schemas.openxmlformats.org/officeDocument/2006/relationships" xmlns:p="http://schemas.openxmlformats.org/presentationml/2006/main">
  <p:tag name="PA" val="v3.2.0"/>
</p:tagLst>
</file>

<file path=ppt/tags/tag121.xml><?xml version="1.0" encoding="utf-8"?>
<p:tagLst xmlns:a="http://schemas.openxmlformats.org/drawingml/2006/main" xmlns:r="http://schemas.openxmlformats.org/officeDocument/2006/relationships" xmlns:p="http://schemas.openxmlformats.org/presentationml/2006/main">
  <p:tag name="PA" val="v3.2.0"/>
</p:tagLst>
</file>

<file path=ppt/tags/tag122.xml><?xml version="1.0" encoding="utf-8"?>
<p:tagLst xmlns:a="http://schemas.openxmlformats.org/drawingml/2006/main" xmlns:r="http://schemas.openxmlformats.org/officeDocument/2006/relationships" xmlns:p="http://schemas.openxmlformats.org/presentationml/2006/main">
  <p:tag name="PA" val="v3.2.0"/>
</p:tagLst>
</file>

<file path=ppt/tags/tag123.xml><?xml version="1.0" encoding="utf-8"?>
<p:tagLst xmlns:a="http://schemas.openxmlformats.org/drawingml/2006/main" xmlns:r="http://schemas.openxmlformats.org/officeDocument/2006/relationships" xmlns:p="http://schemas.openxmlformats.org/presentationml/2006/main">
  <p:tag name="PA" val="v3.2.0"/>
</p:tagLst>
</file>

<file path=ppt/tags/tag124.xml><?xml version="1.0" encoding="utf-8"?>
<p:tagLst xmlns:a="http://schemas.openxmlformats.org/drawingml/2006/main" xmlns:r="http://schemas.openxmlformats.org/officeDocument/2006/relationships" xmlns:p="http://schemas.openxmlformats.org/presentationml/2006/main">
  <p:tag name="PA" val="v3.2.0"/>
</p:tagLst>
</file>

<file path=ppt/tags/tag125.xml><?xml version="1.0" encoding="utf-8"?>
<p:tagLst xmlns:a="http://schemas.openxmlformats.org/drawingml/2006/main" xmlns:r="http://schemas.openxmlformats.org/officeDocument/2006/relationships" xmlns:p="http://schemas.openxmlformats.org/presentationml/2006/main">
  <p:tag name="PA" val="v3.2.0"/>
</p:tagLst>
</file>

<file path=ppt/tags/tag126.xml><?xml version="1.0" encoding="utf-8"?>
<p:tagLst xmlns:a="http://schemas.openxmlformats.org/drawingml/2006/main" xmlns:r="http://schemas.openxmlformats.org/officeDocument/2006/relationships" xmlns:p="http://schemas.openxmlformats.org/presentationml/2006/main">
  <p:tag name="PA" val="v3.2.0"/>
</p:tagLst>
</file>

<file path=ppt/tags/tag127.xml><?xml version="1.0" encoding="utf-8"?>
<p:tagLst xmlns:a="http://schemas.openxmlformats.org/drawingml/2006/main" xmlns:r="http://schemas.openxmlformats.org/officeDocument/2006/relationships" xmlns:p="http://schemas.openxmlformats.org/presentationml/2006/main">
  <p:tag name="PA" val="v3.2.0"/>
</p:tagLst>
</file>

<file path=ppt/tags/tag128.xml><?xml version="1.0" encoding="utf-8"?>
<p:tagLst xmlns:a="http://schemas.openxmlformats.org/drawingml/2006/main" xmlns:r="http://schemas.openxmlformats.org/officeDocument/2006/relationships" xmlns:p="http://schemas.openxmlformats.org/presentationml/2006/main">
  <p:tag name="PA" val="v3.2.0"/>
</p:tagLst>
</file>

<file path=ppt/tags/tag129.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30.xml><?xml version="1.0" encoding="utf-8"?>
<p:tagLst xmlns:a="http://schemas.openxmlformats.org/drawingml/2006/main" xmlns:r="http://schemas.openxmlformats.org/officeDocument/2006/relationships" xmlns:p="http://schemas.openxmlformats.org/presentationml/2006/main">
  <p:tag name="PA" val="v3.2.0"/>
</p:tagLst>
</file>

<file path=ppt/tags/tag131.xml><?xml version="1.0" encoding="utf-8"?>
<p:tagLst xmlns:a="http://schemas.openxmlformats.org/drawingml/2006/main" xmlns:r="http://schemas.openxmlformats.org/officeDocument/2006/relationships" xmlns:p="http://schemas.openxmlformats.org/presentationml/2006/main">
  <p:tag name="PA" val="v3.2.0"/>
</p:tagLst>
</file>

<file path=ppt/tags/tag132.xml><?xml version="1.0" encoding="utf-8"?>
<p:tagLst xmlns:a="http://schemas.openxmlformats.org/drawingml/2006/main" xmlns:r="http://schemas.openxmlformats.org/officeDocument/2006/relationships" xmlns:p="http://schemas.openxmlformats.org/presentationml/2006/main">
  <p:tag name="PA" val="v3.2.0"/>
</p:tagLst>
</file>

<file path=ppt/tags/tag133.xml><?xml version="1.0" encoding="utf-8"?>
<p:tagLst xmlns:a="http://schemas.openxmlformats.org/drawingml/2006/main" xmlns:r="http://schemas.openxmlformats.org/officeDocument/2006/relationships" xmlns:p="http://schemas.openxmlformats.org/presentationml/2006/main">
  <p:tag name="PA" val="v3.2.0"/>
</p:tagLst>
</file>

<file path=ppt/tags/tag134.xml><?xml version="1.0" encoding="utf-8"?>
<p:tagLst xmlns:a="http://schemas.openxmlformats.org/drawingml/2006/main" xmlns:r="http://schemas.openxmlformats.org/officeDocument/2006/relationships" xmlns:p="http://schemas.openxmlformats.org/presentationml/2006/main">
  <p:tag name="PA" val="v3.2.0"/>
</p:tagLst>
</file>

<file path=ppt/tags/tag135.xml><?xml version="1.0" encoding="utf-8"?>
<p:tagLst xmlns:a="http://schemas.openxmlformats.org/drawingml/2006/main" xmlns:r="http://schemas.openxmlformats.org/officeDocument/2006/relationships" xmlns:p="http://schemas.openxmlformats.org/presentationml/2006/main">
  <p:tag name="PA" val="v3.2.0"/>
</p:tagLst>
</file>

<file path=ppt/tags/tag136.xml><?xml version="1.0" encoding="utf-8"?>
<p:tagLst xmlns:a="http://schemas.openxmlformats.org/drawingml/2006/main" xmlns:r="http://schemas.openxmlformats.org/officeDocument/2006/relationships" xmlns:p="http://schemas.openxmlformats.org/presentationml/2006/main">
  <p:tag name="PA" val="v3.2.0"/>
</p:tagLst>
</file>

<file path=ppt/tags/tag137.xml><?xml version="1.0" encoding="utf-8"?>
<p:tagLst xmlns:a="http://schemas.openxmlformats.org/drawingml/2006/main" xmlns:r="http://schemas.openxmlformats.org/officeDocument/2006/relationships" xmlns:p="http://schemas.openxmlformats.org/presentationml/2006/main">
  <p:tag name="PA" val="v3.2.0"/>
</p:tagLst>
</file>

<file path=ppt/tags/tag138.xml><?xml version="1.0" encoding="utf-8"?>
<p:tagLst xmlns:a="http://schemas.openxmlformats.org/drawingml/2006/main" xmlns:r="http://schemas.openxmlformats.org/officeDocument/2006/relationships" xmlns:p="http://schemas.openxmlformats.org/presentationml/2006/main">
  <p:tag name="PA" val="v3.2.0"/>
</p:tagLst>
</file>

<file path=ppt/tags/tag139.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40.xml><?xml version="1.0" encoding="utf-8"?>
<p:tagLst xmlns:a="http://schemas.openxmlformats.org/drawingml/2006/main" xmlns:r="http://schemas.openxmlformats.org/officeDocument/2006/relationships" xmlns:p="http://schemas.openxmlformats.org/presentationml/2006/main">
  <p:tag name="PA" val="v3.2.0"/>
</p:tagLst>
</file>

<file path=ppt/tags/tag141.xml><?xml version="1.0" encoding="utf-8"?>
<p:tagLst xmlns:a="http://schemas.openxmlformats.org/drawingml/2006/main" xmlns:r="http://schemas.openxmlformats.org/officeDocument/2006/relationships" xmlns:p="http://schemas.openxmlformats.org/presentationml/2006/main">
  <p:tag name="PA" val="v3.2.0"/>
</p:tagLst>
</file>

<file path=ppt/tags/tag142.xml><?xml version="1.0" encoding="utf-8"?>
<p:tagLst xmlns:a="http://schemas.openxmlformats.org/drawingml/2006/main" xmlns:r="http://schemas.openxmlformats.org/officeDocument/2006/relationships" xmlns:p="http://schemas.openxmlformats.org/presentationml/2006/main">
  <p:tag name="PA" val="v3.2.0"/>
</p:tagLst>
</file>

<file path=ppt/tags/tag143.xml><?xml version="1.0" encoding="utf-8"?>
<p:tagLst xmlns:a="http://schemas.openxmlformats.org/drawingml/2006/main" xmlns:r="http://schemas.openxmlformats.org/officeDocument/2006/relationships" xmlns:p="http://schemas.openxmlformats.org/presentationml/2006/main">
  <p:tag name="PA" val="v3.2.0"/>
</p:tagLst>
</file>

<file path=ppt/tags/tag144.xml><?xml version="1.0" encoding="utf-8"?>
<p:tagLst xmlns:a="http://schemas.openxmlformats.org/drawingml/2006/main" xmlns:r="http://schemas.openxmlformats.org/officeDocument/2006/relationships" xmlns:p="http://schemas.openxmlformats.org/presentationml/2006/main">
  <p:tag name="PA" val="v3.2.0"/>
</p:tagLst>
</file>

<file path=ppt/tags/tag145.xml><?xml version="1.0" encoding="utf-8"?>
<p:tagLst xmlns:a="http://schemas.openxmlformats.org/drawingml/2006/main" xmlns:r="http://schemas.openxmlformats.org/officeDocument/2006/relationships" xmlns:p="http://schemas.openxmlformats.org/presentationml/2006/main">
  <p:tag name="PA" val="v3.2.0"/>
</p:tagLst>
</file>

<file path=ppt/tags/tag146.xml><?xml version="1.0" encoding="utf-8"?>
<p:tagLst xmlns:a="http://schemas.openxmlformats.org/drawingml/2006/main" xmlns:r="http://schemas.openxmlformats.org/officeDocument/2006/relationships" xmlns:p="http://schemas.openxmlformats.org/presentationml/2006/main">
  <p:tag name="PA" val="v3.2.0"/>
</p:tagLst>
</file>

<file path=ppt/tags/tag147.xml><?xml version="1.0" encoding="utf-8"?>
<p:tagLst xmlns:a="http://schemas.openxmlformats.org/drawingml/2006/main" xmlns:r="http://schemas.openxmlformats.org/officeDocument/2006/relationships" xmlns:p="http://schemas.openxmlformats.org/presentationml/2006/main">
  <p:tag name="PA" val="v3.2.0"/>
</p:tagLst>
</file>

<file path=ppt/tags/tag148.xml><?xml version="1.0" encoding="utf-8"?>
<p:tagLst xmlns:a="http://schemas.openxmlformats.org/drawingml/2006/main" xmlns:r="http://schemas.openxmlformats.org/officeDocument/2006/relationships" xmlns:p="http://schemas.openxmlformats.org/presentationml/2006/main">
  <p:tag name="PA" val="v3.2.0"/>
</p:tagLst>
</file>

<file path=ppt/tags/tag149.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50.xml><?xml version="1.0" encoding="utf-8"?>
<p:tagLst xmlns:a="http://schemas.openxmlformats.org/drawingml/2006/main" xmlns:r="http://schemas.openxmlformats.org/officeDocument/2006/relationships" xmlns:p="http://schemas.openxmlformats.org/presentationml/2006/main">
  <p:tag name="PA" val="v3.2.0"/>
</p:tagLst>
</file>

<file path=ppt/tags/tag151.xml><?xml version="1.0" encoding="utf-8"?>
<p:tagLst xmlns:a="http://schemas.openxmlformats.org/drawingml/2006/main" xmlns:r="http://schemas.openxmlformats.org/officeDocument/2006/relationships" xmlns:p="http://schemas.openxmlformats.org/presentationml/2006/main">
  <p:tag name="PA" val="v3.2.0"/>
</p:tagLst>
</file>

<file path=ppt/tags/tag152.xml><?xml version="1.0" encoding="utf-8"?>
<p:tagLst xmlns:a="http://schemas.openxmlformats.org/drawingml/2006/main" xmlns:r="http://schemas.openxmlformats.org/officeDocument/2006/relationships" xmlns:p="http://schemas.openxmlformats.org/presentationml/2006/main">
  <p:tag name="PA" val="v3.2.0"/>
</p:tagLst>
</file>

<file path=ppt/tags/tag153.xml><?xml version="1.0" encoding="utf-8"?>
<p:tagLst xmlns:a="http://schemas.openxmlformats.org/drawingml/2006/main" xmlns:r="http://schemas.openxmlformats.org/officeDocument/2006/relationships" xmlns:p="http://schemas.openxmlformats.org/presentationml/2006/main">
  <p:tag name="PA" val="v3.2.0"/>
</p:tagLst>
</file>

<file path=ppt/tags/tag154.xml><?xml version="1.0" encoding="utf-8"?>
<p:tagLst xmlns:a="http://schemas.openxmlformats.org/drawingml/2006/main" xmlns:r="http://schemas.openxmlformats.org/officeDocument/2006/relationships" xmlns:p="http://schemas.openxmlformats.org/presentationml/2006/main">
  <p:tag name="PA" val="v3.2.0"/>
</p:tagLst>
</file>

<file path=ppt/tags/tag155.xml><?xml version="1.0" encoding="utf-8"?>
<p:tagLst xmlns:a="http://schemas.openxmlformats.org/drawingml/2006/main" xmlns:r="http://schemas.openxmlformats.org/officeDocument/2006/relationships" xmlns:p="http://schemas.openxmlformats.org/presentationml/2006/main">
  <p:tag name="PA" val="v3.2.0"/>
</p:tagLst>
</file>

<file path=ppt/tags/tag156.xml><?xml version="1.0" encoding="utf-8"?>
<p:tagLst xmlns:a="http://schemas.openxmlformats.org/drawingml/2006/main" xmlns:r="http://schemas.openxmlformats.org/officeDocument/2006/relationships" xmlns:p="http://schemas.openxmlformats.org/presentationml/2006/main">
  <p:tag name="PA" val="v3.2.0"/>
</p:tagLst>
</file>

<file path=ppt/tags/tag157.xml><?xml version="1.0" encoding="utf-8"?>
<p:tagLst xmlns:a="http://schemas.openxmlformats.org/drawingml/2006/main" xmlns:r="http://schemas.openxmlformats.org/officeDocument/2006/relationships" xmlns:p="http://schemas.openxmlformats.org/presentationml/2006/main">
  <p:tag name="PA" val="v3.2.0"/>
</p:tagLst>
</file>

<file path=ppt/tags/tag158.xml><?xml version="1.0" encoding="utf-8"?>
<p:tagLst xmlns:a="http://schemas.openxmlformats.org/drawingml/2006/main" xmlns:r="http://schemas.openxmlformats.org/officeDocument/2006/relationships" xmlns:p="http://schemas.openxmlformats.org/presentationml/2006/main">
  <p:tag name="PA" val="v3.2.0"/>
</p:tagLst>
</file>

<file path=ppt/tags/tag159.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60.xml><?xml version="1.0" encoding="utf-8"?>
<p:tagLst xmlns:a="http://schemas.openxmlformats.org/drawingml/2006/main" xmlns:r="http://schemas.openxmlformats.org/officeDocument/2006/relationships" xmlns:p="http://schemas.openxmlformats.org/presentationml/2006/main">
  <p:tag name="PA" val="v3.2.0"/>
</p:tagLst>
</file>

<file path=ppt/tags/tag161.xml><?xml version="1.0" encoding="utf-8"?>
<p:tagLst xmlns:a="http://schemas.openxmlformats.org/drawingml/2006/main" xmlns:r="http://schemas.openxmlformats.org/officeDocument/2006/relationships" xmlns:p="http://schemas.openxmlformats.org/presentationml/2006/main">
  <p:tag name="PA" val="v3.2.0"/>
</p:tagLst>
</file>

<file path=ppt/tags/tag162.xml><?xml version="1.0" encoding="utf-8"?>
<p:tagLst xmlns:a="http://schemas.openxmlformats.org/drawingml/2006/main" xmlns:r="http://schemas.openxmlformats.org/officeDocument/2006/relationships" xmlns:p="http://schemas.openxmlformats.org/presentationml/2006/main">
  <p:tag name="PA" val="v3.2.0"/>
</p:tagLst>
</file>

<file path=ppt/tags/tag163.xml><?xml version="1.0" encoding="utf-8"?>
<p:tagLst xmlns:a="http://schemas.openxmlformats.org/drawingml/2006/main" xmlns:r="http://schemas.openxmlformats.org/officeDocument/2006/relationships" xmlns:p="http://schemas.openxmlformats.org/presentationml/2006/main">
  <p:tag name="PA" val="v3.2.0"/>
</p:tagLst>
</file>

<file path=ppt/tags/tag164.xml><?xml version="1.0" encoding="utf-8"?>
<p:tagLst xmlns:a="http://schemas.openxmlformats.org/drawingml/2006/main" xmlns:r="http://schemas.openxmlformats.org/officeDocument/2006/relationships" xmlns:p="http://schemas.openxmlformats.org/presentationml/2006/main">
  <p:tag name="PA" val="v3.2.0"/>
</p:tagLst>
</file>

<file path=ppt/tags/tag165.xml><?xml version="1.0" encoding="utf-8"?>
<p:tagLst xmlns:a="http://schemas.openxmlformats.org/drawingml/2006/main" xmlns:r="http://schemas.openxmlformats.org/officeDocument/2006/relationships" xmlns:p="http://schemas.openxmlformats.org/presentationml/2006/main">
  <p:tag name="PA" val="v3.2.0"/>
</p:tagLst>
</file>

<file path=ppt/tags/tag166.xml><?xml version="1.0" encoding="utf-8"?>
<p:tagLst xmlns:a="http://schemas.openxmlformats.org/drawingml/2006/main" xmlns:r="http://schemas.openxmlformats.org/officeDocument/2006/relationships" xmlns:p="http://schemas.openxmlformats.org/presentationml/2006/main">
  <p:tag name="PA" val="v3.2.0"/>
</p:tagLst>
</file>

<file path=ppt/tags/tag167.xml><?xml version="1.0" encoding="utf-8"?>
<p:tagLst xmlns:a="http://schemas.openxmlformats.org/drawingml/2006/main" xmlns:r="http://schemas.openxmlformats.org/officeDocument/2006/relationships" xmlns:p="http://schemas.openxmlformats.org/presentationml/2006/main">
  <p:tag name="PA" val="v3.2.0"/>
</p:tagLst>
</file>

<file path=ppt/tags/tag168.xml><?xml version="1.0" encoding="utf-8"?>
<p:tagLst xmlns:a="http://schemas.openxmlformats.org/drawingml/2006/main" xmlns:r="http://schemas.openxmlformats.org/officeDocument/2006/relationships" xmlns:p="http://schemas.openxmlformats.org/presentationml/2006/main">
  <p:tag name="PA" val="v3.2.0"/>
</p:tagLst>
</file>

<file path=ppt/tags/tag169.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70.xml><?xml version="1.0" encoding="utf-8"?>
<p:tagLst xmlns:a="http://schemas.openxmlformats.org/drawingml/2006/main" xmlns:r="http://schemas.openxmlformats.org/officeDocument/2006/relationships" xmlns:p="http://schemas.openxmlformats.org/presentationml/2006/main">
  <p:tag name="PA" val="v3.2.0"/>
</p:tagLst>
</file>

<file path=ppt/tags/tag171.xml><?xml version="1.0" encoding="utf-8"?>
<p:tagLst xmlns:a="http://schemas.openxmlformats.org/drawingml/2006/main" xmlns:r="http://schemas.openxmlformats.org/officeDocument/2006/relationships" xmlns:p="http://schemas.openxmlformats.org/presentationml/2006/main">
  <p:tag name="PA" val="v3.2.0"/>
</p:tagLst>
</file>

<file path=ppt/tags/tag172.xml><?xml version="1.0" encoding="utf-8"?>
<p:tagLst xmlns:a="http://schemas.openxmlformats.org/drawingml/2006/main" xmlns:r="http://schemas.openxmlformats.org/officeDocument/2006/relationships" xmlns:p="http://schemas.openxmlformats.org/presentationml/2006/main">
  <p:tag name="PA" val="v3.2.0"/>
</p:tagLst>
</file>

<file path=ppt/tags/tag173.xml><?xml version="1.0" encoding="utf-8"?>
<p:tagLst xmlns:a="http://schemas.openxmlformats.org/drawingml/2006/main" xmlns:r="http://schemas.openxmlformats.org/officeDocument/2006/relationships" xmlns:p="http://schemas.openxmlformats.org/presentationml/2006/main">
  <p:tag name="PA" val="v3.2.0"/>
</p:tagLst>
</file>

<file path=ppt/tags/tag174.xml><?xml version="1.0" encoding="utf-8"?>
<p:tagLst xmlns:a="http://schemas.openxmlformats.org/drawingml/2006/main" xmlns:r="http://schemas.openxmlformats.org/officeDocument/2006/relationships" xmlns:p="http://schemas.openxmlformats.org/presentationml/2006/main">
  <p:tag name="PA" val="v3.2.0"/>
</p:tagLst>
</file>

<file path=ppt/tags/tag175.xml><?xml version="1.0" encoding="utf-8"?>
<p:tagLst xmlns:a="http://schemas.openxmlformats.org/drawingml/2006/main" xmlns:r="http://schemas.openxmlformats.org/officeDocument/2006/relationships" xmlns:p="http://schemas.openxmlformats.org/presentationml/2006/main">
  <p:tag name="PA" val="v3.2.0"/>
</p:tagLst>
</file>

<file path=ppt/tags/tag176.xml><?xml version="1.0" encoding="utf-8"?>
<p:tagLst xmlns:a="http://schemas.openxmlformats.org/drawingml/2006/main" xmlns:r="http://schemas.openxmlformats.org/officeDocument/2006/relationships" xmlns:p="http://schemas.openxmlformats.org/presentationml/2006/main">
  <p:tag name="PA" val="v3.2.0"/>
</p:tagLst>
</file>

<file path=ppt/tags/tag177.xml><?xml version="1.0" encoding="utf-8"?>
<p:tagLst xmlns:a="http://schemas.openxmlformats.org/drawingml/2006/main" xmlns:r="http://schemas.openxmlformats.org/officeDocument/2006/relationships" xmlns:p="http://schemas.openxmlformats.org/presentationml/2006/main">
  <p:tag name="PA" val="v3.2.0"/>
</p:tagLst>
</file>

<file path=ppt/tags/tag178.xml><?xml version="1.0" encoding="utf-8"?>
<p:tagLst xmlns:a="http://schemas.openxmlformats.org/drawingml/2006/main" xmlns:r="http://schemas.openxmlformats.org/officeDocument/2006/relationships" xmlns:p="http://schemas.openxmlformats.org/presentationml/2006/main">
  <p:tag name="PA" val="v3.2.0"/>
</p:tagLst>
</file>

<file path=ppt/tags/tag179.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80.xml><?xml version="1.0" encoding="utf-8"?>
<p:tagLst xmlns:a="http://schemas.openxmlformats.org/drawingml/2006/main" xmlns:r="http://schemas.openxmlformats.org/officeDocument/2006/relationships" xmlns:p="http://schemas.openxmlformats.org/presentationml/2006/main">
  <p:tag name="PA" val="v3.2.0"/>
</p:tagLst>
</file>

<file path=ppt/tags/tag181.xml><?xml version="1.0" encoding="utf-8"?>
<p:tagLst xmlns:a="http://schemas.openxmlformats.org/drawingml/2006/main" xmlns:r="http://schemas.openxmlformats.org/officeDocument/2006/relationships" xmlns:p="http://schemas.openxmlformats.org/presentationml/2006/main">
  <p:tag name="PA" val="v3.2.0"/>
</p:tagLst>
</file>

<file path=ppt/tags/tag182.xml><?xml version="1.0" encoding="utf-8"?>
<p:tagLst xmlns:a="http://schemas.openxmlformats.org/drawingml/2006/main" xmlns:r="http://schemas.openxmlformats.org/officeDocument/2006/relationships" xmlns:p="http://schemas.openxmlformats.org/presentationml/2006/main">
  <p:tag name="PA" val="v3.2.0"/>
</p:tagLst>
</file>

<file path=ppt/tags/tag183.xml><?xml version="1.0" encoding="utf-8"?>
<p:tagLst xmlns:a="http://schemas.openxmlformats.org/drawingml/2006/main" xmlns:r="http://schemas.openxmlformats.org/officeDocument/2006/relationships" xmlns:p="http://schemas.openxmlformats.org/presentationml/2006/main">
  <p:tag name="PA" val="v3.2.0"/>
</p:tagLst>
</file>

<file path=ppt/tags/tag184.xml><?xml version="1.0" encoding="utf-8"?>
<p:tagLst xmlns:a="http://schemas.openxmlformats.org/drawingml/2006/main" xmlns:r="http://schemas.openxmlformats.org/officeDocument/2006/relationships" xmlns:p="http://schemas.openxmlformats.org/presentationml/2006/main">
  <p:tag name="PA" val="v3.2.0"/>
</p:tagLst>
</file>

<file path=ppt/tags/tag185.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PA" val="v3.2.0"/>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PA" val="v3.2.0"/>
</p:tagLst>
</file>

<file path=ppt/tags/tag69.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PA" val="v3.2.0"/>
</p:tagLst>
</file>

<file path=ppt/tags/tag71.xml><?xml version="1.0" encoding="utf-8"?>
<p:tagLst xmlns:a="http://schemas.openxmlformats.org/drawingml/2006/main" xmlns:r="http://schemas.openxmlformats.org/officeDocument/2006/relationships" xmlns:p="http://schemas.openxmlformats.org/presentationml/2006/main">
  <p:tag name="PA" val="v3.2.0"/>
</p:tagLst>
</file>

<file path=ppt/tags/tag72.xml><?xml version="1.0" encoding="utf-8"?>
<p:tagLst xmlns:a="http://schemas.openxmlformats.org/drawingml/2006/main" xmlns:r="http://schemas.openxmlformats.org/officeDocument/2006/relationships" xmlns:p="http://schemas.openxmlformats.org/presentationml/2006/main">
  <p:tag name="PA" val="v3.2.0"/>
</p:tagLst>
</file>

<file path=ppt/tags/tag73.xml><?xml version="1.0" encoding="utf-8"?>
<p:tagLst xmlns:a="http://schemas.openxmlformats.org/drawingml/2006/main" xmlns:r="http://schemas.openxmlformats.org/officeDocument/2006/relationships" xmlns:p="http://schemas.openxmlformats.org/presentationml/2006/main">
  <p:tag name="PA" val="v3.2.0"/>
</p:tagLst>
</file>

<file path=ppt/tags/tag74.xml><?xml version="1.0" encoding="utf-8"?>
<p:tagLst xmlns:a="http://schemas.openxmlformats.org/drawingml/2006/main" xmlns:r="http://schemas.openxmlformats.org/officeDocument/2006/relationships" xmlns:p="http://schemas.openxmlformats.org/presentationml/2006/main">
  <p:tag name="PA" val="v3.2.0"/>
</p:tagLst>
</file>

<file path=ppt/tags/tag75.xml><?xml version="1.0" encoding="utf-8"?>
<p:tagLst xmlns:a="http://schemas.openxmlformats.org/drawingml/2006/main" xmlns:r="http://schemas.openxmlformats.org/officeDocument/2006/relationships" xmlns:p="http://schemas.openxmlformats.org/presentationml/2006/main">
  <p:tag name="PA" val="v3.2.0"/>
</p:tagLst>
</file>

<file path=ppt/tags/tag76.xml><?xml version="1.0" encoding="utf-8"?>
<p:tagLst xmlns:a="http://schemas.openxmlformats.org/drawingml/2006/main" xmlns:r="http://schemas.openxmlformats.org/officeDocument/2006/relationships" xmlns:p="http://schemas.openxmlformats.org/presentationml/2006/main">
  <p:tag name="PA" val="v3.2.0"/>
</p:tagLst>
</file>

<file path=ppt/tags/tag77.xml><?xml version="1.0" encoding="utf-8"?>
<p:tagLst xmlns:a="http://schemas.openxmlformats.org/drawingml/2006/main" xmlns:r="http://schemas.openxmlformats.org/officeDocument/2006/relationships" xmlns:p="http://schemas.openxmlformats.org/presentationml/2006/main">
  <p:tag name="PA" val="v3.2.0"/>
</p:tagLst>
</file>

<file path=ppt/tags/tag78.xml><?xml version="1.0" encoding="utf-8"?>
<p:tagLst xmlns:a="http://schemas.openxmlformats.org/drawingml/2006/main" xmlns:r="http://schemas.openxmlformats.org/officeDocument/2006/relationships" xmlns:p="http://schemas.openxmlformats.org/presentationml/2006/main">
  <p:tag name="PA" val="v3.2.0"/>
</p:tagLst>
</file>

<file path=ppt/tags/tag79.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80.xml><?xml version="1.0" encoding="utf-8"?>
<p:tagLst xmlns:a="http://schemas.openxmlformats.org/drawingml/2006/main" xmlns:r="http://schemas.openxmlformats.org/officeDocument/2006/relationships" xmlns:p="http://schemas.openxmlformats.org/presentationml/2006/main">
  <p:tag name="PA" val="v3.2.0"/>
</p:tagLst>
</file>

<file path=ppt/tags/tag81.xml><?xml version="1.0" encoding="utf-8"?>
<p:tagLst xmlns:a="http://schemas.openxmlformats.org/drawingml/2006/main" xmlns:r="http://schemas.openxmlformats.org/officeDocument/2006/relationships" xmlns:p="http://schemas.openxmlformats.org/presentationml/2006/main">
  <p:tag name="PA" val="v3.2.0"/>
</p:tagLst>
</file>

<file path=ppt/tags/tag82.xml><?xml version="1.0" encoding="utf-8"?>
<p:tagLst xmlns:a="http://schemas.openxmlformats.org/drawingml/2006/main" xmlns:r="http://schemas.openxmlformats.org/officeDocument/2006/relationships" xmlns:p="http://schemas.openxmlformats.org/presentationml/2006/main">
  <p:tag name="PA" val="v3.2.0"/>
</p:tagLst>
</file>

<file path=ppt/tags/tag83.xml><?xml version="1.0" encoding="utf-8"?>
<p:tagLst xmlns:a="http://schemas.openxmlformats.org/drawingml/2006/main" xmlns:r="http://schemas.openxmlformats.org/officeDocument/2006/relationships" xmlns:p="http://schemas.openxmlformats.org/presentationml/2006/main">
  <p:tag name="PA" val="v3.2.0"/>
</p:tagLst>
</file>

<file path=ppt/tags/tag84.xml><?xml version="1.0" encoding="utf-8"?>
<p:tagLst xmlns:a="http://schemas.openxmlformats.org/drawingml/2006/main" xmlns:r="http://schemas.openxmlformats.org/officeDocument/2006/relationships" xmlns:p="http://schemas.openxmlformats.org/presentationml/2006/main">
  <p:tag name="PA" val="v3.2.0"/>
</p:tagLst>
</file>

<file path=ppt/tags/tag85.xml><?xml version="1.0" encoding="utf-8"?>
<p:tagLst xmlns:a="http://schemas.openxmlformats.org/drawingml/2006/main" xmlns:r="http://schemas.openxmlformats.org/officeDocument/2006/relationships" xmlns:p="http://schemas.openxmlformats.org/presentationml/2006/main">
  <p:tag name="PA" val="v3.2.0"/>
</p:tagLst>
</file>

<file path=ppt/tags/tag86.xml><?xml version="1.0" encoding="utf-8"?>
<p:tagLst xmlns:a="http://schemas.openxmlformats.org/drawingml/2006/main" xmlns:r="http://schemas.openxmlformats.org/officeDocument/2006/relationships" xmlns:p="http://schemas.openxmlformats.org/presentationml/2006/main">
  <p:tag name="PA" val="v3.2.0"/>
</p:tagLst>
</file>

<file path=ppt/tags/tag87.xml><?xml version="1.0" encoding="utf-8"?>
<p:tagLst xmlns:a="http://schemas.openxmlformats.org/drawingml/2006/main" xmlns:r="http://schemas.openxmlformats.org/officeDocument/2006/relationships" xmlns:p="http://schemas.openxmlformats.org/presentationml/2006/main">
  <p:tag name="PA" val="v3.2.0"/>
</p:tagLst>
</file>

<file path=ppt/tags/tag88.xml><?xml version="1.0" encoding="utf-8"?>
<p:tagLst xmlns:a="http://schemas.openxmlformats.org/drawingml/2006/main" xmlns:r="http://schemas.openxmlformats.org/officeDocument/2006/relationships" xmlns:p="http://schemas.openxmlformats.org/presentationml/2006/main">
  <p:tag name="PA" val="v3.2.0"/>
</p:tagLst>
</file>

<file path=ppt/tags/tag89.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ags/tag90.xml><?xml version="1.0" encoding="utf-8"?>
<p:tagLst xmlns:a="http://schemas.openxmlformats.org/drawingml/2006/main" xmlns:r="http://schemas.openxmlformats.org/officeDocument/2006/relationships" xmlns:p="http://schemas.openxmlformats.org/presentationml/2006/main">
  <p:tag name="PA" val="v3.2.0"/>
</p:tagLst>
</file>

<file path=ppt/tags/tag91.xml><?xml version="1.0" encoding="utf-8"?>
<p:tagLst xmlns:a="http://schemas.openxmlformats.org/drawingml/2006/main" xmlns:r="http://schemas.openxmlformats.org/officeDocument/2006/relationships" xmlns:p="http://schemas.openxmlformats.org/presentationml/2006/main">
  <p:tag name="PA" val="v3.2.0"/>
</p:tagLst>
</file>

<file path=ppt/tags/tag92.xml><?xml version="1.0" encoding="utf-8"?>
<p:tagLst xmlns:a="http://schemas.openxmlformats.org/drawingml/2006/main" xmlns:r="http://schemas.openxmlformats.org/officeDocument/2006/relationships" xmlns:p="http://schemas.openxmlformats.org/presentationml/2006/main">
  <p:tag name="PA" val="v3.2.0"/>
</p:tagLst>
</file>

<file path=ppt/tags/tag93.xml><?xml version="1.0" encoding="utf-8"?>
<p:tagLst xmlns:a="http://schemas.openxmlformats.org/drawingml/2006/main" xmlns:r="http://schemas.openxmlformats.org/officeDocument/2006/relationships" xmlns:p="http://schemas.openxmlformats.org/presentationml/2006/main">
  <p:tag name="PA" val="v3.2.0"/>
</p:tagLst>
</file>

<file path=ppt/tags/tag94.xml><?xml version="1.0" encoding="utf-8"?>
<p:tagLst xmlns:a="http://schemas.openxmlformats.org/drawingml/2006/main" xmlns:r="http://schemas.openxmlformats.org/officeDocument/2006/relationships" xmlns:p="http://schemas.openxmlformats.org/presentationml/2006/main">
  <p:tag name="PA" val="v3.2.0"/>
</p:tagLst>
</file>

<file path=ppt/tags/tag95.xml><?xml version="1.0" encoding="utf-8"?>
<p:tagLst xmlns:a="http://schemas.openxmlformats.org/drawingml/2006/main" xmlns:r="http://schemas.openxmlformats.org/officeDocument/2006/relationships" xmlns:p="http://schemas.openxmlformats.org/presentationml/2006/main">
  <p:tag name="PA" val="v3.2.0"/>
</p:tagLst>
</file>

<file path=ppt/tags/tag96.xml><?xml version="1.0" encoding="utf-8"?>
<p:tagLst xmlns:a="http://schemas.openxmlformats.org/drawingml/2006/main" xmlns:r="http://schemas.openxmlformats.org/officeDocument/2006/relationships" xmlns:p="http://schemas.openxmlformats.org/presentationml/2006/main">
  <p:tag name="PA" val="v3.2.0"/>
</p:tagLst>
</file>

<file path=ppt/tags/tag97.xml><?xml version="1.0" encoding="utf-8"?>
<p:tagLst xmlns:a="http://schemas.openxmlformats.org/drawingml/2006/main" xmlns:r="http://schemas.openxmlformats.org/officeDocument/2006/relationships" xmlns:p="http://schemas.openxmlformats.org/presentationml/2006/main">
  <p:tag name="PA" val="v3.2.0"/>
</p:tagLst>
</file>

<file path=ppt/tags/tag98.xml><?xml version="1.0" encoding="utf-8"?>
<p:tagLst xmlns:a="http://schemas.openxmlformats.org/drawingml/2006/main" xmlns:r="http://schemas.openxmlformats.org/officeDocument/2006/relationships" xmlns:p="http://schemas.openxmlformats.org/presentationml/2006/main">
  <p:tag name="PA" val="v3.2.0"/>
</p:tagLst>
</file>

<file path=ppt/tags/tag9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32">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5007</Words>
  <Application>Microsoft Office PowerPoint</Application>
  <PresentationFormat>全屏显示(16:9)</PresentationFormat>
  <Paragraphs>694</Paragraphs>
  <Slides>77</Slides>
  <Notes>77</Notes>
  <HiddenSlides>0</HiddenSlides>
  <MMClips>1</MMClips>
  <ScaleCrop>false</ScaleCrop>
  <HeadingPairs>
    <vt:vector size="4" baseType="variant">
      <vt:variant>
        <vt:lpstr>主题</vt:lpstr>
      </vt:variant>
      <vt:variant>
        <vt:i4>1</vt:i4>
      </vt:variant>
      <vt:variant>
        <vt:lpstr>幻灯片标题</vt:lpstr>
      </vt:variant>
      <vt:variant>
        <vt:i4>77</vt:i4>
      </vt:variant>
    </vt:vector>
  </HeadingPairs>
  <TitlesOfParts>
    <vt:vector size="7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创业计划书.pptx</dc:title>
  <dc:creator/>
  <cp:lastModifiedBy/>
  <cp:revision>1</cp:revision>
  <dcterms:created xsi:type="dcterms:W3CDTF">2019-03-25T06:40:47Z</dcterms:created>
  <dcterms:modified xsi:type="dcterms:W3CDTF">2022-05-10T10:16:49Z</dcterms:modified>
</cp:coreProperties>
</file>