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19" r:id="rId2"/>
    <p:sldId id="510" r:id="rId3"/>
    <p:sldId id="434" r:id="rId4"/>
    <p:sldId id="436" r:id="rId5"/>
    <p:sldId id="520" r:id="rId6"/>
    <p:sldId id="468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21" r:id="rId17"/>
    <p:sldId id="522" r:id="rId18"/>
    <p:sldId id="532" r:id="rId19"/>
    <p:sldId id="533" r:id="rId20"/>
    <p:sldId id="534" r:id="rId21"/>
    <p:sldId id="535" r:id="rId22"/>
    <p:sldId id="536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94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282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49"/>
    <a:srgbClr val="4F6383"/>
    <a:srgbClr val="3B4A62"/>
    <a:srgbClr val="313D53"/>
    <a:srgbClr val="223762"/>
    <a:srgbClr val="FEFEFE"/>
    <a:srgbClr val="063D54"/>
    <a:srgbClr val="2E4864"/>
    <a:srgbClr val="10327B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303" autoAdjust="0"/>
  </p:normalViewPr>
  <p:slideViewPr>
    <p:cSldViewPr snapToGrid="0" showGuides="1">
      <p:cViewPr varScale="1">
        <p:scale>
          <a:sx n="117" d="100"/>
          <a:sy n="117" d="100"/>
        </p:scale>
        <p:origin x="-684" y="-96"/>
      </p:cViewPr>
      <p:guideLst>
        <p:guide orient="horz" pos="3094"/>
        <p:guide orient="horz" pos="282"/>
        <p:guide orient="horz" pos="1620"/>
        <p:guide pos="295"/>
        <p:guide pos="2880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5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  <a:t>2022/5/12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  <a:t>2022/5/12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6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8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49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1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3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69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71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7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23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12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71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6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2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58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8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436850-11B6-41F7-B650-85F4C2FF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3DE807-215E-47EB-B84B-198322179C58}" type="datetimeFigureOut">
              <a:rPr lang="zh-CN" altLang="en-US" smtClean="0"/>
              <a:t>2022/5/12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E51AAB-B4B3-4EFA-A3AF-CC0FDABD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F9B5659-99B8-46BE-AC97-3E11A2BB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C4D9BF-80BE-46C2-A213-B29FE6F6BA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E8AA70A-63EE-49D9-B322-16CE2C07F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F87BE08F-E31D-4936-BC0D-90B799AB71A8}"/>
              </a:ext>
            </a:extLst>
          </p:cNvPr>
          <p:cNvGrpSpPr/>
          <p:nvPr userDrawn="1"/>
        </p:nvGrpSpPr>
        <p:grpSpPr>
          <a:xfrm>
            <a:off x="194035" y="204620"/>
            <a:ext cx="711088" cy="307777"/>
            <a:chOff x="258713" y="272826"/>
            <a:chExt cx="948117" cy="41036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CD492E72-DDB3-4C21-8B24-0558174FB408}"/>
                </a:ext>
              </a:extLst>
            </p:cNvPr>
            <p:cNvSpPr/>
            <p:nvPr userDrawn="1"/>
          </p:nvSpPr>
          <p:spPr>
            <a:xfrm>
              <a:off x="338202" y="302725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E8AAA358-6EF6-44F3-A777-EAD63C281FBC}"/>
                </a:ext>
              </a:extLst>
            </p:cNvPr>
            <p:cNvSpPr/>
            <p:nvPr userDrawn="1"/>
          </p:nvSpPr>
          <p:spPr>
            <a:xfrm>
              <a:off x="258713" y="272826"/>
              <a:ext cx="948117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Segoe UI" panose="020B0502040204020203" pitchFamily="34" charset="0"/>
                </a:rPr>
                <a:t>LOGO</a:t>
              </a:r>
              <a:endParaRPr lang="zh-CN" alt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0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3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41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6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07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3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10638" y="317447"/>
            <a:ext cx="8522724" cy="4512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2022/5/12 Thursday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9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7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 userDrawn="1"/>
        </p:nvSpPr>
        <p:spPr>
          <a:xfrm>
            <a:off x="8905790" y="5999798"/>
            <a:ext cx="67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400" b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26" r:id="rId6"/>
    <p:sldLayoutId id="2147483715" r:id="rId7"/>
    <p:sldLayoutId id="2147483716" r:id="rId8"/>
    <p:sldLayoutId id="2147483718" r:id="rId9"/>
    <p:sldLayoutId id="2147483719" r:id="rId10"/>
    <p:sldLayoutId id="214748372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7291" y="1099399"/>
            <a:ext cx="5469418" cy="2949067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文本框 3"/>
          <p:cNvSpPr txBox="1"/>
          <p:nvPr/>
        </p:nvSpPr>
        <p:spPr>
          <a:xfrm>
            <a:off x="2239372" y="2223209"/>
            <a:ext cx="4852429" cy="6924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3900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数据结构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9373" y="2823347"/>
            <a:ext cx="4162362" cy="244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/>
                </a:solidFill>
                <a:latin typeface="微软雅黑"/>
                <a:ea typeface="微软雅黑"/>
              </a:rPr>
              <a:t>DATA STRUCTURE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39373" y="1369031"/>
            <a:ext cx="185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2022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</p:txBody>
      </p:sp>
      <p:pic>
        <p:nvPicPr>
          <p:cNvPr id="8" name="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1965" y="-953960"/>
            <a:ext cx="260161" cy="2601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09994" y="1283525"/>
            <a:ext cx="5124012" cy="25808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文本框 9"/>
          <p:cNvSpPr txBox="1"/>
          <p:nvPr/>
        </p:nvSpPr>
        <p:spPr>
          <a:xfrm>
            <a:off x="3782774" y="1868805"/>
            <a:ext cx="30259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bg1">
                    <a:lumMod val="95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C</a:t>
            </a: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语言版</a:t>
            </a:r>
          </a:p>
        </p:txBody>
      </p:sp>
    </p:spTree>
    <p:extLst>
      <p:ext uri="{BB962C8B-B14F-4D97-AF65-F5344CB8AC3E}">
        <p14:creationId xmlns:p14="http://schemas.microsoft.com/office/powerpoint/2010/main" val="7889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  <p:bldP spid="6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8168" y="554189"/>
            <a:ext cx="2234586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1.2 </a:t>
            </a:r>
            <a:r>
              <a:rPr lang="zh-CN" altLang="zh-CN" sz="2000" dirty="0">
                <a:latin typeface="+mj-ea"/>
                <a:ea typeface="+mj-ea"/>
              </a:rPr>
              <a:t>基本概念和术语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C736F7-CE55-65B6-32E6-71ADBF754A4C}"/>
              </a:ext>
            </a:extLst>
          </p:cNvPr>
          <p:cNvSpPr txBox="1"/>
          <p:nvPr/>
        </p:nvSpPr>
        <p:spPr>
          <a:xfrm>
            <a:off x="619200" y="887314"/>
            <a:ext cx="7984800" cy="12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1.2.2 </a:t>
            </a:r>
            <a:r>
              <a:rPr lang="zh-CN" altLang="zh-CN" sz="1800" dirty="0">
                <a:latin typeface="+mn-ea"/>
              </a:rPr>
              <a:t>数据结构</a:t>
            </a:r>
          </a:p>
          <a:p>
            <a:pPr marL="0" lvl="2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存储</a:t>
            </a:r>
            <a:r>
              <a:rPr lang="zh-CN" altLang="zh-CN" sz="1800" dirty="0">
                <a:latin typeface="+mn-ea"/>
              </a:rPr>
              <a:t>结构</a:t>
            </a:r>
            <a:endParaRPr lang="en-US" altLang="zh-CN" sz="1800" dirty="0">
              <a:latin typeface="+mn-ea"/>
            </a:endParaRPr>
          </a:p>
          <a:p>
            <a:pPr marL="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800" dirty="0">
                <a:latin typeface="+mn-ea"/>
              </a:rPr>
              <a:t>顺序存储结构</a:t>
            </a:r>
            <a:endParaRPr lang="en-US" altLang="zh-CN" sz="1800" dirty="0">
              <a:latin typeface="+mn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4FFFD046-8966-1537-AAC4-9FB9772A3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95598"/>
              </p:ext>
            </p:extLst>
          </p:nvPr>
        </p:nvGraphicFramePr>
        <p:xfrm>
          <a:off x="1934845" y="2440446"/>
          <a:ext cx="5274310" cy="1920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10260">
                  <a:extLst>
                    <a:ext uri="{9D8B030D-6E8A-4147-A177-3AD203B41FA5}">
                      <a16:colId xmlns:a16="http://schemas.microsoft.com/office/drawing/2014/main" xmlns="" val="4078881489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xmlns="" val="1373863518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xmlns="" val="143808418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18949381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xmlns="" val="1796465087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xmlns="" val="2271323154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xmlns="" val="548425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表</a:t>
                      </a:r>
                      <a:r>
                        <a:rPr lang="en-US" sz="1200" kern="100">
                          <a:effectLst/>
                        </a:rPr>
                        <a:t>1-3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学生信息表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245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地址单元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学号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姓名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性别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籍贯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专业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年级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343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130522123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刘崇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吉林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计算机科学技术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769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130511236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王惠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辽宁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网络工程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650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130422133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刘文文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山东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通信工程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0252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130411521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张晓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吉林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电气工程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246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130611427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林雪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辽宁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软件工程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2017</a:t>
                      </a:r>
                      <a:r>
                        <a:rPr lang="zh-CN" sz="1200" kern="100" dirty="0">
                          <a:effectLst/>
                        </a:rPr>
                        <a:t>级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86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6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8168" y="554189"/>
            <a:ext cx="2234586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1.2 </a:t>
            </a:r>
            <a:r>
              <a:rPr lang="zh-CN" altLang="zh-CN" sz="2000" dirty="0">
                <a:latin typeface="+mj-ea"/>
                <a:ea typeface="+mj-ea"/>
              </a:rPr>
              <a:t>基本概念和术语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8019F2B-E713-81FF-C7D8-7403842F7730}"/>
              </a:ext>
            </a:extLst>
          </p:cNvPr>
          <p:cNvSpPr txBox="1"/>
          <p:nvPr/>
        </p:nvSpPr>
        <p:spPr>
          <a:xfrm>
            <a:off x="619200" y="887314"/>
            <a:ext cx="7984800" cy="12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1.2.2 </a:t>
            </a:r>
            <a:r>
              <a:rPr lang="zh-CN" altLang="zh-CN" sz="1800" dirty="0">
                <a:latin typeface="+mn-ea"/>
              </a:rPr>
              <a:t>数据结构</a:t>
            </a:r>
          </a:p>
          <a:p>
            <a:pPr marL="0" lvl="2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存储</a:t>
            </a:r>
            <a:r>
              <a:rPr lang="zh-CN" altLang="zh-CN" sz="1800" dirty="0">
                <a:latin typeface="+mn-ea"/>
              </a:rPr>
              <a:t>结构</a:t>
            </a:r>
            <a:endParaRPr lang="en-US" altLang="zh-CN" sz="1800" dirty="0">
              <a:latin typeface="+mn-ea"/>
            </a:endParaRPr>
          </a:p>
          <a:p>
            <a:pPr marL="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</a:rPr>
              <a:t>链式</a:t>
            </a:r>
            <a:r>
              <a:rPr lang="zh-CN" altLang="zh-CN" sz="1800" dirty="0">
                <a:latin typeface="+mn-ea"/>
              </a:rPr>
              <a:t>存储结构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074D5CB-88AF-415E-54FF-BB0FE519B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630860"/>
            <a:ext cx="3987800" cy="2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9200" y="561389"/>
            <a:ext cx="1978106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1.3 </a:t>
            </a:r>
            <a:r>
              <a:rPr lang="zh-CN" altLang="en-US" sz="2000" dirty="0">
                <a:latin typeface="+mj-ea"/>
                <a:ea typeface="+mj-ea"/>
              </a:rPr>
              <a:t>抽象数据类型</a:t>
            </a:r>
            <a:endParaRPr lang="zh-CN" altLang="zh-CN" sz="2000" dirty="0"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8019F2B-E713-81FF-C7D8-7403842F7730}"/>
              </a:ext>
            </a:extLst>
          </p:cNvPr>
          <p:cNvSpPr txBox="1"/>
          <p:nvPr/>
        </p:nvSpPr>
        <p:spPr>
          <a:xfrm>
            <a:off x="720000" y="1014846"/>
            <a:ext cx="7984800" cy="2923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n-ea"/>
              </a:rPr>
              <a:t>1.3.1 </a:t>
            </a:r>
            <a:r>
              <a:rPr lang="zh-CN" altLang="zh-CN" sz="1800" dirty="0">
                <a:latin typeface="+mn-ea"/>
              </a:rPr>
              <a:t>抽象数据类型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n-ea"/>
              </a:rPr>
              <a:t>ADT</a:t>
            </a:r>
            <a:r>
              <a:rPr lang="zh-CN" altLang="zh-CN" sz="1800" dirty="0">
                <a:latin typeface="+mn-ea"/>
              </a:rPr>
              <a:t>抽象数据类型名</a:t>
            </a:r>
            <a:r>
              <a:rPr lang="en-US" altLang="zh-CN" sz="1800" dirty="0">
                <a:latin typeface="+mn-ea"/>
              </a:rPr>
              <a:t>{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dirty="0">
                <a:latin typeface="+mn-ea"/>
              </a:rPr>
              <a:t>数据对象</a:t>
            </a:r>
            <a:r>
              <a:rPr lang="en-US" altLang="zh-CN" sz="1800" dirty="0">
                <a:latin typeface="+mn-ea"/>
              </a:rPr>
              <a:t>:&lt;</a:t>
            </a:r>
            <a:r>
              <a:rPr lang="zh-CN" altLang="zh-CN" sz="1800" dirty="0">
                <a:latin typeface="+mn-ea"/>
              </a:rPr>
              <a:t>数据对象的定义</a:t>
            </a:r>
            <a:r>
              <a:rPr lang="en-US" altLang="zh-CN" sz="1800" dirty="0">
                <a:latin typeface="+mn-ea"/>
              </a:rPr>
              <a:t>&gt;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dirty="0">
                <a:latin typeface="+mn-ea"/>
              </a:rPr>
              <a:t>数据关系</a:t>
            </a:r>
            <a:r>
              <a:rPr lang="en-US" altLang="zh-CN" sz="1800" dirty="0">
                <a:latin typeface="+mn-ea"/>
              </a:rPr>
              <a:t>:&lt;</a:t>
            </a:r>
            <a:r>
              <a:rPr lang="zh-CN" altLang="zh-CN" sz="1800" dirty="0">
                <a:latin typeface="+mn-ea"/>
              </a:rPr>
              <a:t>数据关系的定义</a:t>
            </a:r>
            <a:r>
              <a:rPr lang="en-US" altLang="zh-CN" sz="1800" dirty="0">
                <a:latin typeface="+mn-ea"/>
              </a:rPr>
              <a:t>&gt;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dirty="0">
                <a:latin typeface="+mn-ea"/>
              </a:rPr>
              <a:t>基本操作</a:t>
            </a:r>
            <a:r>
              <a:rPr lang="en-US" altLang="zh-CN" sz="1800" dirty="0">
                <a:latin typeface="+mn-ea"/>
              </a:rPr>
              <a:t>:&lt;</a:t>
            </a:r>
            <a:r>
              <a:rPr lang="zh-CN" altLang="zh-CN" sz="1800" dirty="0">
                <a:latin typeface="+mn-ea"/>
              </a:rPr>
              <a:t>基本操作的定义</a:t>
            </a:r>
            <a:r>
              <a:rPr lang="en-US" altLang="zh-CN" sz="1800" dirty="0">
                <a:latin typeface="+mn-ea"/>
              </a:rPr>
              <a:t>&gt;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n-ea"/>
              </a:rPr>
              <a:t>}</a:t>
            </a:r>
            <a:r>
              <a:rPr lang="zh-CN" altLang="zh-CN" sz="1800" dirty="0">
                <a:latin typeface="+mn-ea"/>
              </a:rPr>
              <a:t>抽象数据类型名</a:t>
            </a:r>
          </a:p>
        </p:txBody>
      </p:sp>
    </p:spTree>
    <p:extLst>
      <p:ext uri="{BB962C8B-B14F-4D97-AF65-F5344CB8AC3E}">
        <p14:creationId xmlns:p14="http://schemas.microsoft.com/office/powerpoint/2010/main" val="216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2720" y="561389"/>
            <a:ext cx="2491067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1.4 </a:t>
            </a:r>
            <a:r>
              <a:rPr lang="zh-CN" altLang="zh-CN" sz="2000" dirty="0">
                <a:latin typeface="+mj-ea"/>
                <a:ea typeface="+mj-ea"/>
              </a:rPr>
              <a:t>算法与算法的分析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3458829-9E65-7FAC-C9F2-2921E5F79543}"/>
              </a:ext>
            </a:extLst>
          </p:cNvPr>
          <p:cNvSpPr txBox="1"/>
          <p:nvPr/>
        </p:nvSpPr>
        <p:spPr>
          <a:xfrm>
            <a:off x="720000" y="1014846"/>
            <a:ext cx="7984800" cy="25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1.4.1 </a:t>
            </a:r>
            <a:r>
              <a:rPr lang="zh-CN" altLang="zh-CN" sz="1800" dirty="0">
                <a:latin typeface="+mn-ea"/>
              </a:rPr>
              <a:t>算法的特性及衡量标准</a:t>
            </a:r>
            <a:endParaRPr lang="en-US" altLang="zh-CN" sz="1800" dirty="0">
              <a:latin typeface="+mn-ea"/>
            </a:endParaRPr>
          </a:p>
          <a:p>
            <a:pPr lvl="0" indent="-342900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800" dirty="0">
                <a:latin typeface="+mn-ea"/>
              </a:rPr>
              <a:t>可行性：算法的所有操作都可以通过基本运算来实现。</a:t>
            </a:r>
          </a:p>
          <a:p>
            <a:pPr lvl="0" indent="-342900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800" dirty="0">
                <a:latin typeface="+mn-ea"/>
              </a:rPr>
              <a:t>确定性：算法的所有操作必须由确定的意思，不会产生歧义。</a:t>
            </a:r>
          </a:p>
          <a:p>
            <a:pPr lvl="0" indent="-342900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800" dirty="0">
                <a:latin typeface="+mn-ea"/>
              </a:rPr>
              <a:t>有穷性：算法的操作步骤必须是有限次。</a:t>
            </a:r>
          </a:p>
          <a:p>
            <a:pPr lvl="0" indent="-342900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800" dirty="0">
                <a:latin typeface="+mn-ea"/>
              </a:rPr>
              <a:t>输入：算法可以由零个或者多个输入值</a:t>
            </a:r>
          </a:p>
          <a:p>
            <a:pPr lvl="0" indent="-342900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800" dirty="0">
                <a:latin typeface="+mn-ea"/>
              </a:rPr>
              <a:t>输出：算法可以有一个或多个输出值，即算法的结果。</a:t>
            </a:r>
          </a:p>
        </p:txBody>
      </p:sp>
    </p:spTree>
    <p:extLst>
      <p:ext uri="{BB962C8B-B14F-4D97-AF65-F5344CB8AC3E}">
        <p14:creationId xmlns:p14="http://schemas.microsoft.com/office/powerpoint/2010/main" val="11106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2720" y="561389"/>
            <a:ext cx="2491067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1.4 </a:t>
            </a:r>
            <a:r>
              <a:rPr lang="zh-CN" altLang="zh-CN" sz="2000" dirty="0">
                <a:latin typeface="+mj-ea"/>
                <a:ea typeface="+mj-ea"/>
              </a:rPr>
              <a:t>算法与算法的分析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E3458829-9E65-7FAC-C9F2-2921E5F79543}"/>
                  </a:ext>
                </a:extLst>
              </p:cNvPr>
              <p:cNvSpPr txBox="1"/>
              <p:nvPr/>
            </p:nvSpPr>
            <p:spPr>
              <a:xfrm>
                <a:off x="720000" y="1014846"/>
                <a:ext cx="7984800" cy="129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800" dirty="0">
                    <a:latin typeface="+mn-ea"/>
                  </a:rPr>
                  <a:t>1.4.2 </a:t>
                </a:r>
                <a:r>
                  <a:rPr lang="zh-CN" altLang="zh-CN" sz="1800" dirty="0">
                    <a:latin typeface="+mn-ea"/>
                  </a:rPr>
                  <a:t>算法时间复杂度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1800" dirty="0">
                    <a:latin typeface="+mn-ea"/>
                  </a:rPr>
                  <a:t>假设随着问题规模</a:t>
                </a:r>
                <a:r>
                  <a:rPr lang="en-US" altLang="zh-CN" sz="1800" dirty="0">
                    <a:latin typeface="+mn-ea"/>
                  </a:rPr>
                  <a:t>n</a:t>
                </a:r>
                <a:r>
                  <a:rPr lang="zh-CN" altLang="zh-CN" sz="1800" dirty="0">
                    <a:latin typeface="+mn-ea"/>
                  </a:rPr>
                  <a:t>的增长，算法执行时间的增长率和算法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1800" dirty="0">
                    <a:latin typeface="+mn-ea"/>
                  </a:rPr>
                  <a:t>的增长率相同，则记为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zh-CN" altLang="zh-CN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zh-CN" altLang="zh-CN" sz="1800" dirty="0">
                    <a:latin typeface="+mn-ea"/>
                  </a:rPr>
                  <a:t>，称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1800" dirty="0">
                    <a:latin typeface="+mn-ea"/>
                  </a:rPr>
                  <a:t>为该算法的时间复杂度。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3458829-9E65-7FAC-C9F2-2921E5F7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14846"/>
                <a:ext cx="7984800" cy="1291700"/>
              </a:xfrm>
              <a:prstGeom prst="rect">
                <a:avLst/>
              </a:prstGeom>
              <a:blipFill>
                <a:blip r:embed="rId4"/>
                <a:stretch>
                  <a:fillRect l="-611" r="-3511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0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2720" y="561389"/>
            <a:ext cx="2491067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1.4 </a:t>
            </a:r>
            <a:r>
              <a:rPr lang="zh-CN" altLang="zh-CN" sz="2000" dirty="0">
                <a:latin typeface="+mj-ea"/>
                <a:ea typeface="+mj-ea"/>
              </a:rPr>
              <a:t>算法与算法的分析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3458829-9E65-7FAC-C9F2-2921E5F79543}"/>
              </a:ext>
            </a:extLst>
          </p:cNvPr>
          <p:cNvSpPr txBox="1"/>
          <p:nvPr/>
        </p:nvSpPr>
        <p:spPr>
          <a:xfrm>
            <a:off x="720000" y="1014846"/>
            <a:ext cx="7984800" cy="94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dirty="0">
                <a:latin typeface="+mn-ea"/>
              </a:rPr>
              <a:t>1.4.3 </a:t>
            </a:r>
            <a:r>
              <a:rPr lang="zh-CN" altLang="zh-CN" sz="1800" dirty="0">
                <a:latin typeface="+mn-ea"/>
              </a:rPr>
              <a:t>算法的空间复杂度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dirty="0">
                <a:latin typeface="+mn-ea"/>
              </a:rPr>
              <a:t>算法的空间复杂度是算法在运行过程中所需要的存储空间的度量。</a:t>
            </a:r>
          </a:p>
        </p:txBody>
      </p:sp>
    </p:spTree>
    <p:extLst>
      <p:ext uri="{BB962C8B-B14F-4D97-AF65-F5344CB8AC3E}">
        <p14:creationId xmlns:p14="http://schemas.microsoft.com/office/powerpoint/2010/main" val="24232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单元实训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660E714-251C-B1AE-0AC8-6A576B2C1134}"/>
              </a:ext>
            </a:extLst>
          </p:cNvPr>
          <p:cNvSpPr txBox="1"/>
          <p:nvPr/>
        </p:nvSpPr>
        <p:spPr>
          <a:xfrm>
            <a:off x="716400" y="781804"/>
            <a:ext cx="4788000" cy="3784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【应用案例</a:t>
            </a:r>
            <a:r>
              <a:rPr lang="en-US" altLang="zh-CN" sz="1800" dirty="0">
                <a:latin typeface="+mn-ea"/>
              </a:rPr>
              <a:t>1</a:t>
            </a:r>
            <a:r>
              <a:rPr lang="zh-CN" altLang="zh-CN" sz="1800" dirty="0">
                <a:latin typeface="+mn-ea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求出下面程序段的时间复杂度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 </a:t>
            </a:r>
            <a:r>
              <a:rPr lang="en-US" altLang="zh-CN" sz="1800" dirty="0" err="1">
                <a:latin typeface="+mn-ea"/>
              </a:rPr>
              <a:t>i</a:t>
            </a:r>
            <a:r>
              <a:rPr lang="en-US" altLang="zh-CN" sz="1800" dirty="0">
                <a:latin typeface="+mn-ea"/>
              </a:rPr>
              <a:t> = 1;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while(</a:t>
            </a:r>
            <a:r>
              <a:rPr lang="en-US" altLang="zh-CN" sz="1800" dirty="0" err="1">
                <a:latin typeface="+mn-ea"/>
              </a:rPr>
              <a:t>i</a:t>
            </a:r>
            <a:r>
              <a:rPr lang="en-US" altLang="zh-CN" sz="1800" dirty="0">
                <a:latin typeface="+mn-ea"/>
              </a:rPr>
              <a:t>&lt;=n){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	</a:t>
            </a:r>
            <a:r>
              <a:rPr lang="en-US" altLang="zh-CN" sz="1800" dirty="0" err="1">
                <a:latin typeface="+mn-ea"/>
              </a:rPr>
              <a:t>i</a:t>
            </a:r>
            <a:r>
              <a:rPr lang="en-US" altLang="zh-CN" sz="1800" dirty="0">
                <a:latin typeface="+mn-ea"/>
              </a:rPr>
              <a:t> *= 2;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}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2. y = 0;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while(y*y*y &lt;= n)</a:t>
            </a:r>
            <a:endParaRPr lang="zh-CN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y++;</a:t>
            </a:r>
            <a:endParaRPr lang="zh-CN" altLang="zh-CN" sz="18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869CF584-9913-7800-7A7F-677092F6A97A}"/>
                  </a:ext>
                </a:extLst>
              </p:cNvPr>
              <p:cNvSpPr txBox="1"/>
              <p:nvPr/>
            </p:nvSpPr>
            <p:spPr>
              <a:xfrm>
                <a:off x="3898800" y="781804"/>
                <a:ext cx="4788000" cy="3648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zh-CN" sz="1800" dirty="0">
                    <a:latin typeface="+mn-ea"/>
                  </a:rPr>
                  <a:t>案例分析：时间复杂度的计算实则可以归结为程序执行次数的计算，如下所示。</a:t>
                </a:r>
              </a:p>
              <a:p>
                <a:pPr lvl="0" indent="-342900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zh-CN" altLang="zh-CN" sz="1800" dirty="0">
                    <a:latin typeface="+mn-ea"/>
                  </a:rPr>
                  <a:t>在程序中，执行频率最高的语句为</a:t>
                </a:r>
                <a:r>
                  <a:rPr lang="en-US" altLang="zh-CN" sz="1800" dirty="0">
                    <a:latin typeface="+mn-ea"/>
                  </a:rPr>
                  <a:t>“x=2*x”</a:t>
                </a:r>
                <a:r>
                  <a:rPr lang="zh-CN" altLang="zh-CN" sz="1800" dirty="0">
                    <a:latin typeface="+mn-ea"/>
                  </a:rPr>
                  <a:t>，设该语句共执行了 </a:t>
                </a:r>
                <a:r>
                  <a:rPr lang="en-US" altLang="zh-CN" sz="1800" dirty="0">
                    <a:latin typeface="+mn-ea"/>
                  </a:rPr>
                  <a:t>t</a:t>
                </a:r>
                <a:r>
                  <a:rPr lang="zh-CN" altLang="zh-CN" sz="1800" dirty="0">
                    <a:latin typeface="+mn-ea"/>
                  </a:rPr>
                  <a:t>次，则</a:t>
                </a:r>
                <a:r>
                  <a:rPr lang="en-US" altLang="zh-CN" sz="1800" dirty="0">
                    <a:latin typeface="+mn-ea"/>
                  </a:rPr>
                  <a:t>2t+1=n/2</a:t>
                </a:r>
                <a:r>
                  <a:rPr lang="zh-CN" altLang="zh-CN" sz="1800" dirty="0">
                    <a:latin typeface="+mn-ea"/>
                  </a:rPr>
                  <a:t>，故</a:t>
                </a:r>
                <a:r>
                  <a:rPr lang="en-US" altLang="zh-CN" sz="1800" dirty="0">
                    <a:latin typeface="+mn-ea"/>
                  </a:rPr>
                  <a:t>t=log2(n/2)-1=log2n-2</a:t>
                </a:r>
                <a:r>
                  <a:rPr lang="zh-CN" altLang="zh-CN" sz="1800" dirty="0">
                    <a:latin typeface="+mn-ea"/>
                  </a:rPr>
                  <a:t>，得</a:t>
                </a:r>
                <a:r>
                  <a:rPr lang="en-US" altLang="zh-CN" sz="1800" dirty="0">
                    <a:latin typeface="+mn-ea"/>
                  </a:rPr>
                  <a:t> T(n)=O(log2n)</a:t>
                </a:r>
                <a:r>
                  <a:rPr lang="zh-CN" altLang="zh-CN" sz="1800" dirty="0">
                    <a:latin typeface="+mn-ea"/>
                  </a:rPr>
                  <a:t>。</a:t>
                </a:r>
              </a:p>
              <a:p>
                <a:pPr lvl="0" indent="-342900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zh-CN" altLang="zh-CN" sz="1800" dirty="0">
                    <a:latin typeface="+mn-ea"/>
                  </a:rPr>
                  <a:t>在程序中，执行频率最高的语句为“</a:t>
                </a:r>
                <a:r>
                  <a:rPr lang="en-US" altLang="zh-CN" sz="1800" dirty="0">
                    <a:latin typeface="+mn-ea"/>
                  </a:rPr>
                  <a:t>x*x*x=x</a:t>
                </a:r>
                <a:r>
                  <a:rPr lang="zh-CN" altLang="zh-CN" sz="1800" dirty="0">
                    <a:latin typeface="+mn-ea"/>
                  </a:rPr>
                  <a:t>”，设该语句共执行</a:t>
                </a:r>
                <a:r>
                  <a:rPr lang="en-US" altLang="zh-CN" sz="1800" dirty="0">
                    <a:latin typeface="+mn-ea"/>
                  </a:rPr>
                  <a:t>t</a:t>
                </a:r>
                <a:r>
                  <a:rPr lang="zh-CN" altLang="zh-CN" sz="1800" dirty="0">
                    <a:latin typeface="+mn-ea"/>
                  </a:rPr>
                  <a:t>次，则</a:t>
                </a:r>
                <a:r>
                  <a:rPr lang="en-US" altLang="zh-CN" sz="1800" dirty="0">
                    <a:latin typeface="+mn-ea"/>
                  </a:rPr>
                  <a:t>t*t*t = n</a:t>
                </a:r>
                <a:r>
                  <a:rPr lang="zh-CN" altLang="zh-CN" sz="1800" dirty="0">
                    <a:latin typeface="+mn-ea"/>
                  </a:rPr>
                  <a:t>，故</a:t>
                </a:r>
                <a:r>
                  <a:rPr lang="en-US" altLang="zh-CN" sz="1800" dirty="0">
                    <a:latin typeface="+mn-ea"/>
                  </a:rPr>
                  <a:t>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zh-CN" altLang="zh-CN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1800" dirty="0">
                    <a:latin typeface="+mn-ea"/>
                  </a:rPr>
                  <a:t>，得</a:t>
                </a:r>
                <a:r>
                  <a:rPr lang="en-US" altLang="zh-CN" sz="1800" dirty="0">
                    <a:latin typeface="+mn-ea"/>
                  </a:rPr>
                  <a:t>T(n)=O(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zh-CN" altLang="zh-CN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1800" dirty="0">
                    <a:latin typeface="+mn-ea"/>
                  </a:rPr>
                  <a:t>)</a:t>
                </a:r>
                <a:r>
                  <a:rPr lang="zh-CN" altLang="zh-CN" sz="1800" dirty="0">
                    <a:latin typeface="+mn-ea"/>
                  </a:rPr>
                  <a:t>。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69CF584-9913-7800-7A7F-677092F6A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00" y="781804"/>
                <a:ext cx="4788000" cy="3648819"/>
              </a:xfrm>
              <a:prstGeom prst="rect">
                <a:avLst/>
              </a:prstGeom>
              <a:blipFill>
                <a:blip r:embed="rId4"/>
                <a:stretch>
                  <a:fillRect l="-1274" r="-4204" b="-1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8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+mj-ea"/>
                <a:ea typeface="+mj-ea"/>
              </a:rPr>
              <a:t>一、	选择题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1.( )</a:t>
            </a:r>
            <a:r>
              <a:rPr lang="zh-CN" altLang="en-US" sz="1800" dirty="0">
                <a:latin typeface="+mj-ea"/>
                <a:ea typeface="+mj-ea"/>
              </a:rPr>
              <a:t>是数据的基本单位，在计算机程序中通常作为一个整体进行考虑和处理。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en-US" sz="1800" dirty="0">
                <a:latin typeface="+mj-ea"/>
                <a:ea typeface="+mj-ea"/>
              </a:rPr>
              <a:t>数据项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en-US" sz="1800" dirty="0">
                <a:latin typeface="+mj-ea"/>
                <a:ea typeface="+mj-ea"/>
              </a:rPr>
              <a:t>数据元素	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en-US" sz="1800" dirty="0">
                <a:latin typeface="+mj-ea"/>
                <a:ea typeface="+mj-ea"/>
              </a:rPr>
              <a:t>数据单元	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en-US" sz="1800" dirty="0">
                <a:latin typeface="+mj-ea"/>
                <a:ea typeface="+mj-ea"/>
              </a:rPr>
              <a:t>数据结构</a:t>
            </a:r>
          </a:p>
        </p:txBody>
      </p:sp>
    </p:spTree>
    <p:extLst>
      <p:ext uri="{BB962C8B-B14F-4D97-AF65-F5344CB8AC3E}">
        <p14:creationId xmlns:p14="http://schemas.microsoft.com/office/powerpoint/2010/main" val="1346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2.( )</a:t>
            </a:r>
            <a:r>
              <a:rPr lang="zh-CN" altLang="zh-CN" sz="1800" dirty="0">
                <a:latin typeface="+mj-ea"/>
                <a:ea typeface="+mj-ea"/>
              </a:rPr>
              <a:t>是数据的最小单位，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是讨论数据结构时涉及的最小数据单位。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数据项，数据元素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数据元素，数据单元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zh-CN" sz="1800" dirty="0">
                <a:latin typeface="+mj-ea"/>
                <a:ea typeface="+mj-ea"/>
              </a:rPr>
              <a:t>数据项，数据项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zh-CN" sz="1800" dirty="0">
                <a:latin typeface="+mj-ea"/>
                <a:ea typeface="+mj-ea"/>
              </a:rPr>
              <a:t>数据单元，数据元素</a:t>
            </a:r>
          </a:p>
        </p:txBody>
      </p:sp>
    </p:spTree>
    <p:extLst>
      <p:ext uri="{BB962C8B-B14F-4D97-AF65-F5344CB8AC3E}">
        <p14:creationId xmlns:p14="http://schemas.microsoft.com/office/powerpoint/2010/main" val="28011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3.</a:t>
            </a:r>
            <a:r>
              <a:rPr lang="zh-CN" altLang="zh-CN" sz="1800" dirty="0">
                <a:latin typeface="+mj-ea"/>
                <a:ea typeface="+mj-ea"/>
              </a:rPr>
              <a:t>从逻辑关系上讲，数据结构主要分为</a:t>
            </a:r>
            <a:r>
              <a:rPr lang="en-US" altLang="zh-CN" sz="1800" dirty="0">
                <a:latin typeface="+mj-ea"/>
                <a:ea typeface="+mj-ea"/>
              </a:rPr>
              <a:t>( )</a:t>
            </a:r>
            <a:r>
              <a:rPr lang="zh-CN" altLang="zh-CN" sz="1800" dirty="0">
                <a:latin typeface="+mj-ea"/>
                <a:ea typeface="+mj-ea"/>
              </a:rPr>
              <a:t>几种。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线性结构，链式结构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集合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线性结构，树结构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图结构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zh-CN" sz="1800" dirty="0">
                <a:latin typeface="+mj-ea"/>
                <a:ea typeface="+mj-ea"/>
              </a:rPr>
              <a:t>图结构，树结构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zh-CN" sz="1800" dirty="0">
                <a:latin typeface="+mj-ea"/>
                <a:ea typeface="+mj-ea"/>
              </a:rPr>
              <a:t>集合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线性结构，树结构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图结构</a:t>
            </a:r>
          </a:p>
        </p:txBody>
      </p:sp>
    </p:spTree>
    <p:extLst>
      <p:ext uri="{BB962C8B-B14F-4D97-AF65-F5344CB8AC3E}">
        <p14:creationId xmlns:p14="http://schemas.microsoft.com/office/powerpoint/2010/main" val="26153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"/>
            <a:ext cx="9144000" cy="513913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37291" y="1448448"/>
            <a:ext cx="5469418" cy="2284102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矩形 16"/>
          <p:cNvSpPr/>
          <p:nvPr/>
        </p:nvSpPr>
        <p:spPr>
          <a:xfrm>
            <a:off x="2009994" y="1619987"/>
            <a:ext cx="5124012" cy="194102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4" name="文本框 23"/>
          <p:cNvSpPr txBox="1"/>
          <p:nvPr/>
        </p:nvSpPr>
        <p:spPr>
          <a:xfrm>
            <a:off x="2363907" y="1956707"/>
            <a:ext cx="889987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625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86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83613" y="2290417"/>
            <a:ext cx="3001458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+mj-ea"/>
                <a:ea typeface="+mj-ea"/>
              </a:rPr>
              <a:t>绪论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414334" y="2187701"/>
            <a:ext cx="0" cy="93454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4.</a:t>
            </a:r>
            <a:r>
              <a:rPr lang="zh-CN" altLang="zh-CN" sz="1800" dirty="0">
                <a:latin typeface="+mj-ea"/>
                <a:ea typeface="+mj-ea"/>
              </a:rPr>
              <a:t>数据中要存储哪些信息（ ）。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数据元素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数据表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zh-CN" sz="1800" dirty="0">
                <a:latin typeface="+mj-ea"/>
                <a:ea typeface="+mj-ea"/>
              </a:rPr>
              <a:t>数据元素之间的关系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D.A</a:t>
            </a:r>
            <a:r>
              <a:rPr lang="zh-CN" altLang="zh-CN" sz="1800" dirty="0">
                <a:latin typeface="+mj-ea"/>
                <a:ea typeface="+mj-ea"/>
              </a:rPr>
              <a:t>和</a:t>
            </a:r>
            <a:r>
              <a:rPr lang="en-US" altLang="zh-CN" sz="1800" dirty="0">
                <a:latin typeface="+mj-ea"/>
                <a:ea typeface="+mj-ea"/>
              </a:rPr>
              <a:t>B</a:t>
            </a:r>
            <a:endParaRPr lang="zh-CN" altLang="zh-CN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667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210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5.</a:t>
            </a:r>
            <a:r>
              <a:rPr lang="zh-CN" altLang="zh-CN" sz="1800" dirty="0">
                <a:latin typeface="+mj-ea"/>
                <a:ea typeface="+mj-ea"/>
              </a:rPr>
              <a:t>算法具有五个特性为（ ）。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A.</a:t>
            </a:r>
            <a:r>
              <a:rPr lang="zh-CN" altLang="zh-CN" sz="1800" dirty="0">
                <a:latin typeface="+mj-ea"/>
                <a:ea typeface="+mj-ea"/>
              </a:rPr>
              <a:t>输入，输出，有穷性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确定性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可行性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B.</a:t>
            </a:r>
            <a:r>
              <a:rPr lang="zh-CN" altLang="zh-CN" sz="1800" dirty="0">
                <a:latin typeface="+mj-ea"/>
                <a:ea typeface="+mj-ea"/>
              </a:rPr>
              <a:t>输入，输出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C.</a:t>
            </a:r>
            <a:r>
              <a:rPr lang="zh-CN" altLang="zh-CN" sz="1800" dirty="0">
                <a:latin typeface="+mj-ea"/>
                <a:ea typeface="+mj-ea"/>
              </a:rPr>
              <a:t>有穷性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确定性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可行性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D.</a:t>
            </a:r>
            <a:r>
              <a:rPr lang="zh-CN" altLang="zh-CN" sz="1800" dirty="0">
                <a:latin typeface="+mj-ea"/>
                <a:ea typeface="+mj-ea"/>
              </a:rPr>
              <a:t>输入，输出，有穷性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可行性</a:t>
            </a:r>
          </a:p>
        </p:txBody>
      </p:sp>
    </p:spTree>
    <p:extLst>
      <p:ext uri="{BB962C8B-B14F-4D97-AF65-F5344CB8AC3E}">
        <p14:creationId xmlns:p14="http://schemas.microsoft.com/office/powerpoint/2010/main" val="22546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1389804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+mj-ea"/>
                <a:ea typeface="+mj-ea"/>
              </a:rPr>
              <a:t>1.5</a:t>
            </a:r>
            <a:r>
              <a:rPr lang="zh-CN" altLang="en-US" sz="2000" dirty="0">
                <a:solidFill>
                  <a:prstClr val="black"/>
                </a:solidFill>
                <a:latin typeface="+mj-ea"/>
                <a:ea typeface="+mj-ea"/>
              </a:rPr>
              <a:t>课后练习</a:t>
            </a:r>
            <a:endParaRPr lang="zh-CN" altLang="zh-CN" sz="2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008" y="1050221"/>
            <a:ext cx="6877442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dirty="0">
                <a:latin typeface="+mj-ea"/>
                <a:ea typeface="+mj-ea"/>
              </a:rPr>
              <a:t>二、判断题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1.</a:t>
            </a:r>
            <a:r>
              <a:rPr lang="zh-CN" altLang="zh-CN" sz="1800" dirty="0">
                <a:latin typeface="+mj-ea"/>
                <a:ea typeface="+mj-ea"/>
              </a:rPr>
              <a:t>算法的时间复杂度都要通过算法中的基本语句的执行次数来确定。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2.</a:t>
            </a:r>
            <a:r>
              <a:rPr lang="zh-CN" altLang="zh-CN" sz="1800" dirty="0">
                <a:latin typeface="+mj-ea"/>
                <a:ea typeface="+mj-ea"/>
              </a:rPr>
              <a:t>每种数据结构都具备三个基本操作</a:t>
            </a:r>
            <a:r>
              <a:rPr lang="en-US" altLang="zh-CN" sz="1800" dirty="0">
                <a:latin typeface="+mj-ea"/>
                <a:ea typeface="+mj-ea"/>
              </a:rPr>
              <a:t>:</a:t>
            </a:r>
            <a:r>
              <a:rPr lang="zh-CN" altLang="zh-CN" sz="1800" dirty="0">
                <a:latin typeface="+mj-ea"/>
                <a:ea typeface="+mj-ea"/>
              </a:rPr>
              <a:t>插入、删除和查找。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3.</a:t>
            </a:r>
            <a:r>
              <a:rPr lang="zh-CN" altLang="zh-CN" sz="1800" dirty="0">
                <a:latin typeface="+mj-ea"/>
                <a:ea typeface="+mj-ea"/>
              </a:rPr>
              <a:t>所谓数据的逻辑结构指的是数据之间的逻辑关系。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4.</a:t>
            </a:r>
            <a:r>
              <a:rPr lang="zh-CN" altLang="zh-CN" sz="1800" dirty="0">
                <a:latin typeface="+mj-ea"/>
                <a:ea typeface="+mj-ea"/>
              </a:rPr>
              <a:t>逻辑结构与数据元素本身的内容和形式无关。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latin typeface="+mj-ea"/>
                <a:ea typeface="+mj-ea"/>
              </a:rPr>
              <a:t>5.</a:t>
            </a:r>
            <a:r>
              <a:rPr lang="zh-CN" altLang="zh-CN" sz="1800" dirty="0">
                <a:latin typeface="+mj-ea"/>
                <a:ea typeface="+mj-ea"/>
              </a:rPr>
              <a:t>基于某种逻辑结构之上的基本操作</a:t>
            </a:r>
            <a:r>
              <a:rPr lang="en-US" altLang="zh-CN" sz="1800" dirty="0">
                <a:latin typeface="+mj-ea"/>
                <a:ea typeface="+mj-ea"/>
              </a:rPr>
              <a:t>,</a:t>
            </a:r>
            <a:r>
              <a:rPr lang="zh-CN" altLang="zh-CN" sz="1800" dirty="0">
                <a:latin typeface="+mj-ea"/>
                <a:ea typeface="+mj-ea"/>
              </a:rPr>
              <a:t>其实现是唯一的。</a:t>
            </a:r>
          </a:p>
        </p:txBody>
      </p:sp>
    </p:spTree>
    <p:extLst>
      <p:ext uri="{BB962C8B-B14F-4D97-AF65-F5344CB8AC3E}">
        <p14:creationId xmlns:p14="http://schemas.microsoft.com/office/powerpoint/2010/main" val="1435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7" y="0"/>
            <a:ext cx="9152137" cy="5143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04299" y="1416049"/>
            <a:ext cx="6782376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了解数据结构的研究对象。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了解数据结构的基本概念和术语。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掌握抽象数据类型的表示与实现。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掌握算法的特性及算法的分析方法。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4118" y="542189"/>
            <a:ext cx="1025922" cy="366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2B3649"/>
                </a:solidFill>
                <a:latin typeface="+mj-ea"/>
                <a:ea typeface="+mj-ea"/>
                <a:cs typeface="+mn-ea"/>
                <a:sym typeface="+mn-lt"/>
              </a:rPr>
              <a:t>学习目标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8483113" y="4764911"/>
            <a:ext cx="671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4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09625" y="1162051"/>
            <a:ext cx="7617089" cy="3114674"/>
            <a:chOff x="3820559" y="2272420"/>
            <a:chExt cx="4606155" cy="1865014"/>
          </a:xfrm>
        </p:grpSpPr>
        <p:sp>
          <p:nvSpPr>
            <p:cNvPr id="13" name="矩形 12"/>
            <p:cNvSpPr/>
            <p:nvPr/>
          </p:nvSpPr>
          <p:spPr>
            <a:xfrm>
              <a:off x="3820559" y="2272420"/>
              <a:ext cx="4606155" cy="18650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820559" y="4137434"/>
              <a:ext cx="371192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820559" y="3822077"/>
              <a:ext cx="0" cy="315357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426714" y="2272420"/>
              <a:ext cx="0" cy="362139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256757" y="2272420"/>
              <a:ext cx="169957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18344" y="3956047"/>
            <a:ext cx="208369" cy="2078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205805" y="1441292"/>
            <a:ext cx="67475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通过本章引入数据结构的相关概念，让学生对这门课程的学习有一个基本的概念，鼓励学生在本门课程的学习中，将理论知识与工程应用相结合，逐步建立对数据分析和抽象的能力，培养学生的思维模式，建立起学生学习数据结构这门课程的自信心。</a:t>
            </a:r>
          </a:p>
        </p:txBody>
      </p:sp>
      <p:sp>
        <p:nvSpPr>
          <p:cNvPr id="1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204" y="561975"/>
            <a:ext cx="1025922" cy="366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2B3649"/>
                </a:solidFill>
                <a:latin typeface="+mj-ea"/>
                <a:ea typeface="+mj-ea"/>
                <a:cs typeface="+mn-ea"/>
                <a:sym typeface="+mn-lt"/>
              </a:rPr>
              <a:t>思政目标</a:t>
            </a:r>
            <a:endParaRPr lang="en-US" altLang="zh-CN" sz="2000" b="1" dirty="0">
              <a:solidFill>
                <a:srgbClr val="2B3649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1162051"/>
            <a:ext cx="7617089" cy="3114674"/>
            <a:chOff x="3820559" y="2272420"/>
            <a:chExt cx="4606155" cy="1865014"/>
          </a:xfrm>
        </p:grpSpPr>
        <p:sp>
          <p:nvSpPr>
            <p:cNvPr id="4" name="矩形 3"/>
            <p:cNvSpPr/>
            <p:nvPr/>
          </p:nvSpPr>
          <p:spPr>
            <a:xfrm>
              <a:off x="3820559" y="2272420"/>
              <a:ext cx="4606155" cy="186501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20559" y="4137434"/>
              <a:ext cx="371192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820559" y="3822077"/>
              <a:ext cx="0" cy="315357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426714" y="2272420"/>
              <a:ext cx="0" cy="362139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8256757" y="2272420"/>
              <a:ext cx="169957" cy="0"/>
            </a:xfrm>
            <a:prstGeom prst="line">
              <a:avLst/>
            </a:prstGeom>
            <a:ln w="38100">
              <a:solidFill>
                <a:srgbClr val="3B4A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8022522" y="4054664"/>
            <a:ext cx="104185" cy="1039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1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18344" y="3956047"/>
            <a:ext cx="208369" cy="2078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6204" y="561975"/>
            <a:ext cx="1282402" cy="366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2B3649"/>
                </a:solidFill>
                <a:latin typeface="微软雅黑"/>
                <a:ea typeface="微软雅黑"/>
                <a:cs typeface="+mn-ea"/>
                <a:sym typeface="+mn-lt"/>
              </a:rPr>
              <a:t>知识脉络图</a:t>
            </a:r>
            <a:endParaRPr lang="en-US" altLang="zh-CN" sz="2000" b="1" dirty="0">
              <a:solidFill>
                <a:srgbClr val="2B3649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22522" y="4054664"/>
            <a:ext cx="104185" cy="103900"/>
          </a:xfrm>
          <a:prstGeom prst="rect">
            <a:avLst/>
          </a:prstGeo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CF984AF-73A8-7FAB-6393-C67B156CE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715" y="899015"/>
            <a:ext cx="4488569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267220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1.1</a:t>
            </a:r>
            <a:r>
              <a:rPr lang="zh-CN" altLang="zh-CN" sz="2000" dirty="0">
                <a:latin typeface="+mj-ea"/>
                <a:ea typeface="+mj-ea"/>
              </a:rPr>
              <a:t>数据结构的研究对象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1003967"/>
            <a:ext cx="8251442" cy="12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学生信息管理系统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想要查找籍贯为辽宁省的学生信息，可以通过数据库的</a:t>
            </a:r>
            <a:r>
              <a:rPr lang="en-US" altLang="zh-CN" sz="1800" dirty="0">
                <a:latin typeface="+mn-ea"/>
              </a:rPr>
              <a:t>SQL</a:t>
            </a:r>
            <a:r>
              <a:rPr lang="zh-CN" altLang="zh-CN" sz="1800" dirty="0">
                <a:latin typeface="+mn-ea"/>
              </a:rPr>
              <a:t>语句进行查找，结果如表</a:t>
            </a:r>
            <a:r>
              <a:rPr lang="en-US" altLang="zh-CN" sz="1800" dirty="0">
                <a:latin typeface="+mn-ea"/>
              </a:rPr>
              <a:t>1-1(b)</a:t>
            </a:r>
            <a:r>
              <a:rPr lang="zh-CN" altLang="zh-CN" sz="1800" dirty="0">
                <a:latin typeface="+mn-ea"/>
              </a:rPr>
              <a:t>所示。</a:t>
            </a:r>
            <a:endParaRPr lang="zh-CN" altLang="en-US" sz="1800" dirty="0">
              <a:latin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87B7DA95-047A-21A9-AF8F-5CC32E192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6910"/>
              </p:ext>
            </p:extLst>
          </p:nvPr>
        </p:nvGraphicFramePr>
        <p:xfrm>
          <a:off x="1938020" y="2295667"/>
          <a:ext cx="5267960" cy="2743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77570">
                  <a:extLst>
                    <a:ext uri="{9D8B030D-6E8A-4147-A177-3AD203B41FA5}">
                      <a16:colId xmlns:a16="http://schemas.microsoft.com/office/drawing/2014/main" xmlns="" val="3101290739"/>
                    </a:ext>
                  </a:extLst>
                </a:gridCol>
                <a:gridCol w="877570">
                  <a:extLst>
                    <a:ext uri="{9D8B030D-6E8A-4147-A177-3AD203B41FA5}">
                      <a16:colId xmlns:a16="http://schemas.microsoft.com/office/drawing/2014/main" xmlns="" val="977658638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xmlns="" val="3033217579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xmlns="" val="2983421757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xmlns="" val="1057213781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xmlns="" val="3183600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表</a:t>
                      </a:r>
                      <a:r>
                        <a:rPr lang="en-US" sz="1200" kern="100">
                          <a:effectLst/>
                        </a:rPr>
                        <a:t>1-1(a)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学生信息表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1899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学号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姓名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性别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籍贯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专业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年级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407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130522123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刘崇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吉林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计算机科学与技术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1519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130511236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王惠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辽宁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网络工程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2825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130422133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刘文文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山东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通信工程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404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130411521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张晓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吉林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电气工程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42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130611427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林雪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辽宁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软件工程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5230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表</a:t>
                      </a:r>
                      <a:r>
                        <a:rPr lang="en-US" sz="1200" kern="100">
                          <a:effectLst/>
                        </a:rPr>
                        <a:t>1-1(b)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检索结果表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015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130511236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王惠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辽宁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网络工程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2017</a:t>
                      </a:r>
                      <a:r>
                        <a:rPr lang="zh-CN" sz="1200" kern="100">
                          <a:effectLst/>
                        </a:rPr>
                        <a:t>级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6818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130611427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林雪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辽宁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软件工程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2017</a:t>
                      </a:r>
                      <a:r>
                        <a:rPr lang="zh-CN" sz="1200" kern="100" dirty="0">
                          <a:effectLst/>
                        </a:rPr>
                        <a:t>级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889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0158" y="554189"/>
            <a:ext cx="267220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1.1</a:t>
            </a:r>
            <a:r>
              <a:rPr lang="zh-CN" altLang="zh-CN" sz="2000" dirty="0">
                <a:latin typeface="+mj-ea"/>
                <a:ea typeface="+mj-ea"/>
              </a:rPr>
              <a:t>数据结构的研究对象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97AF0BA-4FFE-43E2-0E0A-13E2953164DF}"/>
              </a:ext>
            </a:extLst>
          </p:cNvPr>
          <p:cNvSpPr txBox="1"/>
          <p:nvPr/>
        </p:nvSpPr>
        <p:spPr>
          <a:xfrm>
            <a:off x="446279" y="907651"/>
            <a:ext cx="8251442" cy="212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学生信息管理系统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如表</a:t>
            </a:r>
            <a:r>
              <a:rPr lang="en-US" altLang="zh-CN" sz="1800" dirty="0">
                <a:latin typeface="+mn-ea"/>
              </a:rPr>
              <a:t>1-2</a:t>
            </a:r>
            <a:r>
              <a:rPr lang="zh-CN" altLang="zh-CN" sz="1800" dirty="0">
                <a:latin typeface="+mn-ea"/>
              </a:rPr>
              <a:t>所示。例如，需要先修计算机基础这门课，才能继续修程序设计语言这门课。对于这种数据关系可以采用有向图这样的数据结构来表示，如图</a:t>
            </a:r>
            <a:r>
              <a:rPr lang="en-US" altLang="zh-CN" sz="1800" dirty="0">
                <a:latin typeface="+mn-ea"/>
              </a:rPr>
              <a:t>1-1</a:t>
            </a:r>
            <a:r>
              <a:rPr lang="zh-CN" altLang="zh-CN" sz="1800" dirty="0">
                <a:latin typeface="+mn-ea"/>
              </a:rPr>
              <a:t>所示。图中每个结点表示一门课程，若两门课程之间存在先后关系，那么就在两个结点之间建立一条边（由先修课程指向后继课程）。</a:t>
            </a:r>
            <a:endParaRPr lang="en-US" altLang="zh-CN" sz="1800" dirty="0">
              <a:latin typeface="+mn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3DE127E6-0325-0375-287B-51E7AE853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38330"/>
              </p:ext>
            </p:extLst>
          </p:nvPr>
        </p:nvGraphicFramePr>
        <p:xfrm>
          <a:off x="590158" y="3030027"/>
          <a:ext cx="5267960" cy="1920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xmlns="" val="1980198327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xmlns="" val="3233783117"/>
                    </a:ext>
                  </a:extLst>
                </a:gridCol>
                <a:gridCol w="1756410">
                  <a:extLst>
                    <a:ext uri="{9D8B030D-6E8A-4147-A177-3AD203B41FA5}">
                      <a16:colId xmlns:a16="http://schemas.microsoft.com/office/drawing/2014/main" xmlns="" val="801192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表</a:t>
                      </a:r>
                      <a:r>
                        <a:rPr lang="en-US" sz="1200" kern="100">
                          <a:effectLst/>
                        </a:rPr>
                        <a:t>1-2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计算机专业的课程设置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2950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课程编号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课程名称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先修课程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353266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计算机基础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8649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高等数学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377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程序设计语言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3591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数据结构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A1</a:t>
                      </a:r>
                      <a:r>
                        <a:rPr lang="zh-CN" sz="1200" kern="100">
                          <a:effectLst/>
                        </a:rPr>
                        <a:t>、</a:t>
                      </a:r>
                      <a:r>
                        <a:rPr lang="en-US" sz="1200" kern="100">
                          <a:effectLst/>
                        </a:rPr>
                        <a:t>A2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5365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>
                          <a:effectLst/>
                        </a:rPr>
                        <a:t>A5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200" kern="100">
                          <a:effectLst/>
                        </a:rPr>
                        <a:t>数据库原理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</a:rPr>
                        <a:t>A1</a:t>
                      </a:r>
                      <a:r>
                        <a:rPr lang="zh-CN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A2</a:t>
                      </a:r>
                      <a:r>
                        <a:rPr lang="zh-CN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A3</a:t>
                      </a:r>
                      <a:r>
                        <a:rPr lang="zh-CN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A4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9953859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6F91C19-6416-44BE-4231-3B9F1CAE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118" y="3261600"/>
            <a:ext cx="2917377" cy="13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8168" y="554189"/>
            <a:ext cx="2234586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1.2 </a:t>
            </a:r>
            <a:r>
              <a:rPr lang="zh-CN" altLang="zh-CN" sz="2000" dirty="0">
                <a:latin typeface="+mj-ea"/>
                <a:ea typeface="+mj-ea"/>
              </a:rPr>
              <a:t>基本概念和术语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230A7BE-C609-C5EA-D42F-C1DB3FF114B9}"/>
              </a:ext>
            </a:extLst>
          </p:cNvPr>
          <p:cNvSpPr txBox="1"/>
          <p:nvPr/>
        </p:nvSpPr>
        <p:spPr>
          <a:xfrm>
            <a:off x="619200" y="887314"/>
            <a:ext cx="8280000" cy="336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1.2.1</a:t>
            </a:r>
            <a:r>
              <a:rPr lang="zh-CN" altLang="zh-CN" sz="1800" dirty="0">
                <a:latin typeface="+mn-ea"/>
              </a:rPr>
              <a:t>基本概念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</a:t>
            </a:r>
            <a:r>
              <a:rPr lang="zh-CN" altLang="zh-CN" sz="1800" dirty="0">
                <a:latin typeface="+mn-ea"/>
              </a:rPr>
              <a:t>数据</a:t>
            </a:r>
          </a:p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计算机通过外部设备接受要处理的信息，这些信息在计算机中是通过数据来表示。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zh-CN" sz="1800" dirty="0">
                <a:latin typeface="+mn-ea"/>
              </a:rPr>
              <a:t>数据元素</a:t>
            </a:r>
          </a:p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数据元素是数据的基本单位，在计算机中可以作为整体进行处理。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3.</a:t>
            </a:r>
            <a:r>
              <a:rPr lang="zh-CN" altLang="zh-CN" sz="1800" dirty="0">
                <a:latin typeface="+mn-ea"/>
              </a:rPr>
              <a:t>数据项</a:t>
            </a:r>
          </a:p>
          <a:p>
            <a:pPr>
              <a:lnSpc>
                <a:spcPct val="150000"/>
              </a:lnSpc>
            </a:pPr>
            <a:r>
              <a:rPr lang="zh-CN" altLang="zh-CN" sz="1800" dirty="0">
                <a:latin typeface="+mn-ea"/>
              </a:rPr>
              <a:t>数据项是组成数据元素的不可分割的最小单位。例如表</a:t>
            </a:r>
            <a:r>
              <a:rPr lang="en-US" altLang="zh-CN" sz="1800" dirty="0">
                <a:latin typeface="+mn-ea"/>
              </a:rPr>
              <a:t>1.1</a:t>
            </a:r>
            <a:r>
              <a:rPr lang="zh-CN" altLang="zh-CN" sz="1800" dirty="0">
                <a:latin typeface="+mn-ea"/>
              </a:rPr>
              <a:t>中的学生信息表，学号、性别等信息都是数据项。</a:t>
            </a:r>
          </a:p>
        </p:txBody>
      </p:sp>
    </p:spTree>
    <p:extLst>
      <p:ext uri="{BB962C8B-B14F-4D97-AF65-F5344CB8AC3E}">
        <p14:creationId xmlns:p14="http://schemas.microsoft.com/office/powerpoint/2010/main" val="40176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文本框 1">
            <a:extLst>
              <a:ext uri="{FF2B5EF4-FFF2-40B4-BE49-F238E27FC236}">
                <a16:creationId xmlns:a16="http://schemas.microsoft.com/office/drawing/2014/main" xmlns="" id="{95CA5390-EAD3-40A5-BF6F-C69AB99948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8168" y="554189"/>
            <a:ext cx="2234586" cy="453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latin typeface="+mj-ea"/>
                <a:ea typeface="+mj-ea"/>
              </a:rPr>
              <a:t>1.2 </a:t>
            </a:r>
            <a:r>
              <a:rPr lang="zh-CN" altLang="zh-CN" sz="2000" dirty="0">
                <a:latin typeface="+mj-ea"/>
                <a:ea typeface="+mj-ea"/>
              </a:rPr>
              <a:t>基本概念和术语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46C8559-9A34-B158-1AEB-851BB04BB1CC}"/>
              </a:ext>
            </a:extLst>
          </p:cNvPr>
          <p:cNvSpPr txBox="1"/>
          <p:nvPr/>
        </p:nvSpPr>
        <p:spPr>
          <a:xfrm>
            <a:off x="619200" y="887314"/>
            <a:ext cx="8280000" cy="87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altLang="zh-CN" sz="1800" dirty="0">
                <a:latin typeface="+mn-ea"/>
              </a:rPr>
              <a:t>1.2.2 </a:t>
            </a:r>
            <a:r>
              <a:rPr lang="zh-CN" altLang="zh-CN" sz="1800" dirty="0">
                <a:latin typeface="+mn-ea"/>
              </a:rPr>
              <a:t>数据结构</a:t>
            </a:r>
          </a:p>
          <a:p>
            <a:pPr marL="0" lvl="2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逻辑结构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C5E91F-4C23-2D9E-931D-8276BBFC7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0" t="4341" r="10236"/>
          <a:stretch/>
        </p:blipFill>
        <p:spPr>
          <a:xfrm>
            <a:off x="320489" y="2011324"/>
            <a:ext cx="8405911" cy="1817710"/>
          </a:xfrm>
          <a:prstGeom prst="rect">
            <a:avLst/>
          </a:prstGeom>
        </p:spPr>
      </p:pic>
      <p:pic>
        <p:nvPicPr>
          <p:cNvPr id="5124" name="图片 37">
            <a:extLst>
              <a:ext uri="{FF2B5EF4-FFF2-40B4-BE49-F238E27FC236}">
                <a16:creationId xmlns:a16="http://schemas.microsoft.com/office/drawing/2014/main" xmlns="" id="{7AE6F526-D2E4-4078-873C-B7A5058A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图片 38">
            <a:extLst>
              <a:ext uri="{FF2B5EF4-FFF2-40B4-BE49-F238E27FC236}">
                <a16:creationId xmlns:a16="http://schemas.microsoft.com/office/drawing/2014/main" xmlns="" id="{0A638C3D-4934-E836-733A-05A127E6F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1731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图片 41">
            <a:extLst>
              <a:ext uri="{FF2B5EF4-FFF2-40B4-BE49-F238E27FC236}">
                <a16:creationId xmlns:a16="http://schemas.microsoft.com/office/drawing/2014/main" xmlns="" id="{708BEC72-1816-C3E8-9A7D-49CD76FA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063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42">
            <a:extLst>
              <a:ext uri="{FF2B5EF4-FFF2-40B4-BE49-F238E27FC236}">
                <a16:creationId xmlns:a16="http://schemas.microsoft.com/office/drawing/2014/main" xmlns="" id="{389FBAEE-9E0D-04F8-3EF0-6B258291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825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0330F47-CD13-4DC9-B2F1-B6AE5CB09E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创业计划书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1204</Words>
  <Application>Microsoft Office PowerPoint</Application>
  <PresentationFormat>全屏显示(16:9)</PresentationFormat>
  <Paragraphs>249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创业计划书.pptx</dc:title>
  <dc:creator/>
  <cp:lastModifiedBy/>
  <cp:revision>1</cp:revision>
  <dcterms:created xsi:type="dcterms:W3CDTF">2019-03-25T06:40:47Z</dcterms:created>
  <dcterms:modified xsi:type="dcterms:W3CDTF">2022-05-12T11:50:49Z</dcterms:modified>
</cp:coreProperties>
</file>