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519" r:id="rId2"/>
    <p:sldId id="510" r:id="rId3"/>
    <p:sldId id="434" r:id="rId4"/>
    <p:sldId id="436" r:id="rId5"/>
    <p:sldId id="520" r:id="rId6"/>
    <p:sldId id="468" r:id="rId7"/>
    <p:sldId id="544" r:id="rId8"/>
    <p:sldId id="545" r:id="rId9"/>
    <p:sldId id="524" r:id="rId10"/>
    <p:sldId id="525" r:id="rId11"/>
    <p:sldId id="526" r:id="rId12"/>
    <p:sldId id="527" r:id="rId13"/>
    <p:sldId id="528" r:id="rId14"/>
    <p:sldId id="530" r:id="rId15"/>
    <p:sldId id="531" r:id="rId16"/>
    <p:sldId id="532" r:id="rId17"/>
    <p:sldId id="533" r:id="rId18"/>
    <p:sldId id="534" r:id="rId19"/>
    <p:sldId id="546" r:id="rId20"/>
    <p:sldId id="522" r:id="rId21"/>
    <p:sldId id="538" r:id="rId22"/>
    <p:sldId id="539" r:id="rId23"/>
    <p:sldId id="540" r:id="rId24"/>
    <p:sldId id="541" r:id="rId25"/>
    <p:sldId id="542" r:id="rId26"/>
    <p:sldId id="543" r:id="rId27"/>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94">
          <p15:clr>
            <a:srgbClr val="A4A3A4"/>
          </p15:clr>
        </p15:guide>
        <p15:guide id="2" pos="295" userDrawn="1">
          <p15:clr>
            <a:srgbClr val="A4A3A4"/>
          </p15:clr>
        </p15:guide>
        <p15:guide id="3" orient="horz" pos="282" userDrawn="1">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649"/>
    <a:srgbClr val="4F6383"/>
    <a:srgbClr val="3B4A62"/>
    <a:srgbClr val="313D53"/>
    <a:srgbClr val="223762"/>
    <a:srgbClr val="FEFEFE"/>
    <a:srgbClr val="063D54"/>
    <a:srgbClr val="2E4864"/>
    <a:srgbClr val="10327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62" autoAdjust="0"/>
    <p:restoredTop sz="94303" autoAdjust="0"/>
  </p:normalViewPr>
  <p:slideViewPr>
    <p:cSldViewPr snapToGrid="0" showGuides="1">
      <p:cViewPr>
        <p:scale>
          <a:sx n="100" d="100"/>
          <a:sy n="100" d="100"/>
        </p:scale>
        <p:origin x="-2598" y="-798"/>
      </p:cViewPr>
      <p:guideLst>
        <p:guide orient="horz" pos="3094"/>
        <p:guide orient="horz" pos="282"/>
        <p:guide orient="horz" pos="1620"/>
        <p:guide pos="295"/>
        <p:guide pos="2880"/>
        <p:guide pos="5443"/>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88" d="100"/>
          <a:sy n="88" d="100"/>
        </p:scale>
        <p:origin x="358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2022/5/9 Monday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2022/5/9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xmlns:p14="http://schemas.microsoft.com/office/powerpoint/2010/main"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46738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extLst>
      <p:ext uri="{BB962C8B-B14F-4D97-AF65-F5344CB8AC3E}">
        <p14:creationId xmlns:p14="http://schemas.microsoft.com/office/powerpoint/2010/main" val="324623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33222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261658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6165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9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7C436850-11B6-41F7-B650-85F4C2FF1036}"/>
              </a:ext>
            </a:extLst>
          </p:cNvPr>
          <p:cNvSpPr>
            <a:spLocks noGrp="1"/>
          </p:cNvSpPr>
          <p:nvPr>
            <p:ph type="dt" sz="half" idx="10"/>
          </p:nvPr>
        </p:nvSpPr>
        <p:spPr>
          <a:xfrm>
            <a:off x="628650" y="4767263"/>
            <a:ext cx="2057400" cy="273844"/>
          </a:xfrm>
          <a:prstGeom prst="rect">
            <a:avLst/>
          </a:prstGeom>
        </p:spPr>
        <p:txBody>
          <a:bodyPr/>
          <a:lstStyle/>
          <a:p>
            <a:fld id="{C03DE807-215E-47EB-B84B-198322179C58}" type="datetimeFigureOut">
              <a:rPr lang="zh-CN" altLang="en-US" smtClean="0"/>
              <a:t>2022/5/9 Monday</a:t>
            </a:fld>
            <a:endParaRPr lang="zh-CN" altLang="en-US"/>
          </a:p>
        </p:txBody>
      </p:sp>
      <p:sp>
        <p:nvSpPr>
          <p:cNvPr id="5" name="页脚占位符 4">
            <a:extLst>
              <a:ext uri="{FF2B5EF4-FFF2-40B4-BE49-F238E27FC236}">
                <a16:creationId xmlns:a16="http://schemas.microsoft.com/office/drawing/2014/main" xmlns="" id="{4EE51AAB-B4B3-4EFA-A3AF-CC0FDABD7835}"/>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F9B5659-99B8-46BE-AC97-3E11A2BB5A05}"/>
              </a:ext>
            </a:extLst>
          </p:cNvPr>
          <p:cNvSpPr>
            <a:spLocks noGrp="1"/>
          </p:cNvSpPr>
          <p:nvPr>
            <p:ph type="sldNum" sz="quarter" idx="12"/>
          </p:nvPr>
        </p:nvSpPr>
        <p:spPr>
          <a:xfrm>
            <a:off x="6457950" y="4767263"/>
            <a:ext cx="2057400" cy="273844"/>
          </a:xfrm>
          <a:prstGeom prst="rect">
            <a:avLst/>
          </a:prstGeom>
        </p:spPr>
        <p:txBody>
          <a:bodyPr/>
          <a:lstStyle/>
          <a:p>
            <a:fld id="{42C4D9BF-80BE-46C2-A213-B29FE6F6BA11}" type="slidenum">
              <a:rPr lang="zh-CN" altLang="en-US" smtClean="0"/>
              <a:t>‹#›</a:t>
            </a:fld>
            <a:endParaRPr lang="zh-CN" altLang="en-US"/>
          </a:p>
        </p:txBody>
      </p:sp>
      <p:pic>
        <p:nvPicPr>
          <p:cNvPr id="7" name="图片 6">
            <a:extLst>
              <a:ext uri="{FF2B5EF4-FFF2-40B4-BE49-F238E27FC236}">
                <a16:creationId xmlns:a16="http://schemas.microsoft.com/office/drawing/2014/main" xmlns="" id="{CE8AA70A-63EE-49D9-B322-16CE2C07F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a:extLst>
              <a:ext uri="{FF2B5EF4-FFF2-40B4-BE49-F238E27FC236}">
                <a16:creationId xmlns:a16="http://schemas.microsoft.com/office/drawing/2014/main" xmlns="" id="{F87BE08F-E31D-4936-BC0D-90B799AB71A8}"/>
              </a:ext>
            </a:extLst>
          </p:cNvPr>
          <p:cNvGrpSpPr/>
          <p:nvPr userDrawn="1"/>
        </p:nvGrpSpPr>
        <p:grpSpPr>
          <a:xfrm>
            <a:off x="194035" y="204620"/>
            <a:ext cx="711088" cy="307777"/>
            <a:chOff x="258713" y="272826"/>
            <a:chExt cx="948117" cy="410369"/>
          </a:xfrm>
        </p:grpSpPr>
        <p:sp>
          <p:nvSpPr>
            <p:cNvPr id="8" name="矩形: 圆角 7">
              <a:extLst>
                <a:ext uri="{FF2B5EF4-FFF2-40B4-BE49-F238E27FC236}">
                  <a16:creationId xmlns:a16="http://schemas.microsoft.com/office/drawing/2014/main" xmlns="" id="{CD492E72-DDB3-4C21-8B24-0558174FB408}"/>
                </a:ext>
              </a:extLst>
            </p:cNvPr>
            <p:cNvSpPr/>
            <p:nvPr userDrawn="1"/>
          </p:nvSpPr>
          <p:spPr>
            <a:xfrm>
              <a:off x="338202" y="302725"/>
              <a:ext cx="789139" cy="340313"/>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矩形 8">
              <a:extLst>
                <a:ext uri="{FF2B5EF4-FFF2-40B4-BE49-F238E27FC236}">
                  <a16:creationId xmlns:a16="http://schemas.microsoft.com/office/drawing/2014/main" xmlns="" id="{E8AAA358-6EF6-44F3-A777-EAD63C281FBC}"/>
                </a:ext>
              </a:extLst>
            </p:cNvPr>
            <p:cNvSpPr/>
            <p:nvPr userDrawn="1"/>
          </p:nvSpPr>
          <p:spPr>
            <a:xfrm>
              <a:off x="258713" y="272826"/>
              <a:ext cx="948117" cy="410369"/>
            </a:xfrm>
            <a:prstGeom prst="rect">
              <a:avLst/>
            </a:prstGeom>
          </p:spPr>
          <p:txBody>
            <a:bodyPr wrap="square">
              <a:spAutoFit/>
            </a:bodyPr>
            <a:lstStyle/>
            <a:p>
              <a:pPr algn="ctr"/>
              <a:r>
                <a:rPr lang="en-US" altLang="zh-CN" sz="1400" i="0" dirty="0">
                  <a:solidFill>
                    <a:schemeClr val="tx1">
                      <a:lumMod val="75000"/>
                      <a:lumOff val="25000"/>
                    </a:schemeClr>
                  </a:solidFill>
                  <a:latin typeface="Agency FB" panose="020B0503020202020204" pitchFamily="34" charset="0"/>
                  <a:cs typeface="Segoe UI" panose="020B0502040204020203" pitchFamily="34" charset="0"/>
                </a:rPr>
                <a:t>LOGO</a:t>
              </a:r>
              <a:endParaRPr lang="zh-CN" altLang="en-US" sz="1400" i="0" dirty="0">
                <a:solidFill>
                  <a:schemeClr val="tx1">
                    <a:lumMod val="75000"/>
                    <a:lumOff val="25000"/>
                  </a:schemeClr>
                </a:solidFill>
                <a:latin typeface="Agency FB" panose="020B0503020202020204" pitchFamily="34" charset="0"/>
                <a:cs typeface="Segoe UI" panose="020B0502040204020203" pitchFamily="34" charset="0"/>
              </a:endParaRPr>
            </a:p>
          </p:txBody>
        </p:sp>
      </p:grpSp>
    </p:spTree>
    <p:extLst>
      <p:ext uri="{BB962C8B-B14F-4D97-AF65-F5344CB8AC3E}">
        <p14:creationId xmlns:p14="http://schemas.microsoft.com/office/powerpoint/2010/main" val="1090022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34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762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64134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86812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074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32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4" name="矩形 3"/>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2" name="矩形 11"/>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7" name="矩形 6"/>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8" name="矩形 7"/>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3B7F2D0-5C61-4ECD-8EF0-7DC153D82996}" type="datetimeFigureOut">
              <a:rPr lang="zh-CN" altLang="en-US" smtClean="0">
                <a:solidFill>
                  <a:prstClr val="black">
                    <a:tint val="75000"/>
                  </a:prstClr>
                </a:solidFill>
              </a:rPr>
              <a:pPr/>
              <a:t>2022/5/9 Monday</a:t>
            </a:fld>
            <a:endParaRPr lang="zh-CN" altLang="en-US">
              <a:solidFill>
                <a:prstClr val="black">
                  <a:tint val="75000"/>
                </a:prstClr>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811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7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078896" cy="5143500"/>
          </a:xfrm>
          <a:prstGeom prst="rect">
            <a:avLst/>
          </a:prstGeom>
        </p:spPr>
        <p:txBody>
          <a:bodyPr/>
          <a:lstStyle/>
          <a:p>
            <a:endParaRPr lang="id-ID"/>
          </a:p>
        </p:txBody>
      </p:sp>
    </p:spTree>
    <p:extLst>
      <p:ext uri="{BB962C8B-B14F-4D97-AF65-F5344CB8AC3E}">
        <p14:creationId xmlns:p14="http://schemas.microsoft.com/office/powerpoint/2010/main" val="209877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587386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26" r:id="rId6"/>
    <p:sldLayoutId id="2147483715" r:id="rId7"/>
    <p:sldLayoutId id="2147483716" r:id="rId8"/>
    <p:sldLayoutId id="2147483718" r:id="rId9"/>
    <p:sldLayoutId id="2147483719" r:id="rId10"/>
    <p:sldLayoutId id="214748372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 name="文本框 3"/>
          <p:cNvSpPr txBox="1"/>
          <p:nvPr/>
        </p:nvSpPr>
        <p:spPr>
          <a:xfrm>
            <a:off x="2239372" y="2223209"/>
            <a:ext cx="4852429" cy="692497"/>
          </a:xfrm>
          <a:prstGeom prst="rect">
            <a:avLst/>
          </a:prstGeom>
          <a:noFill/>
        </p:spPr>
        <p:txBody>
          <a:bodyPr wrap="square" rtlCol="0">
            <a:spAutoFit/>
            <a:scene3d>
              <a:camera prst="orthographicFront"/>
              <a:lightRig rig="threePt" dir="t"/>
            </a:scene3d>
            <a:sp3d contourW="12700"/>
          </a:bodyPr>
          <a:lstStyle/>
          <a:p>
            <a:pPr algn="ctr">
              <a:defRPr/>
            </a:pPr>
            <a:r>
              <a:rPr lang="zh-CN" altLang="en-US" sz="3900" b="1" dirty="0" smtClean="0">
                <a:solidFill>
                  <a:schemeClr val="bg1"/>
                </a:solidFill>
                <a:latin typeface="方正黑体简体" panose="02010601030101010101" pitchFamily="2" charset="-122"/>
                <a:ea typeface="方正黑体简体" panose="02010601030101010101" pitchFamily="2" charset="-122"/>
              </a:rPr>
              <a:t>数据结构</a:t>
            </a:r>
            <a:endParaRPr lang="zh-CN" altLang="en-US" sz="3900" b="1" dirty="0">
              <a:solidFill>
                <a:schemeClr val="bg1"/>
              </a:solidFill>
              <a:latin typeface="方正黑体简体" panose="02010601030101010101" pitchFamily="2" charset="-122"/>
              <a:ea typeface="方正黑体简体" panose="02010601030101010101" pitchFamily="2" charset="-122"/>
            </a:endParaRPr>
          </a:p>
        </p:txBody>
      </p:sp>
      <p:sp>
        <p:nvSpPr>
          <p:cNvPr id="5" name="文本框 4"/>
          <p:cNvSpPr txBox="1"/>
          <p:nvPr/>
        </p:nvSpPr>
        <p:spPr>
          <a:xfrm>
            <a:off x="2239373" y="2823347"/>
            <a:ext cx="4162362" cy="244426"/>
          </a:xfrm>
          <a:prstGeom prst="rect">
            <a:avLst/>
          </a:prstGeom>
          <a:noFill/>
        </p:spPr>
        <p:txBody>
          <a:bodyPr wrap="square" rtlCol="0">
            <a:spAutoFit/>
            <a:scene3d>
              <a:camera prst="orthographicFront"/>
              <a:lightRig rig="threePt" dir="t"/>
            </a:scene3d>
            <a:sp3d contourW="12700"/>
          </a:bodyPr>
          <a:lstStyle/>
          <a:p>
            <a:pPr algn="r">
              <a:lnSpc>
                <a:spcPct val="120000"/>
              </a:lnSpc>
              <a:defRPr/>
            </a:pPr>
            <a:r>
              <a:rPr lang="en-US" altLang="zh-CN" sz="900" dirty="0" smtClean="0">
                <a:solidFill>
                  <a:schemeClr val="bg1"/>
                </a:solidFill>
                <a:latin typeface="微软雅黑"/>
                <a:ea typeface="微软雅黑"/>
              </a:rPr>
              <a:t>DATA STRUCTURE</a:t>
            </a:r>
            <a:endParaRPr lang="en-US" altLang="zh-CN" sz="900" dirty="0">
              <a:solidFill>
                <a:schemeClr val="bg1"/>
              </a:solidFill>
              <a:latin typeface="微软雅黑"/>
              <a:ea typeface="微软雅黑"/>
            </a:endParaRPr>
          </a:p>
        </p:txBody>
      </p:sp>
      <p:sp>
        <p:nvSpPr>
          <p:cNvPr id="6" name="文本框 5"/>
          <p:cNvSpPr txBox="1"/>
          <p:nvPr/>
        </p:nvSpPr>
        <p:spPr>
          <a:xfrm>
            <a:off x="2239373" y="1369031"/>
            <a:ext cx="1854325" cy="1015663"/>
          </a:xfrm>
          <a:prstGeom prst="rect">
            <a:avLst/>
          </a:prstGeom>
          <a:noFill/>
        </p:spPr>
        <p:txBody>
          <a:bodyPr wrap="square" rtlCol="0">
            <a:spAutoFit/>
            <a:scene3d>
              <a:camera prst="orthographicFront"/>
              <a:lightRig rig="threePt" dir="t"/>
            </a:scene3d>
            <a:sp3d contourW="12700"/>
          </a:bodyPr>
          <a:lstStyle/>
          <a:p>
            <a:pPr>
              <a:defRPr/>
            </a:pPr>
            <a:r>
              <a:rPr lang="en-US" altLang="zh-CN" sz="6000" b="1" dirty="0" smtClean="0">
                <a:solidFill>
                  <a:schemeClr val="bg1">
                    <a:lumMod val="95000"/>
                  </a:schemeClr>
                </a:solidFill>
                <a:latin typeface="Adobe 宋体 Std L" panose="02020300000000000000" pitchFamily="18" charset="-122"/>
                <a:ea typeface="Adobe 宋体 Std L" panose="02020300000000000000" pitchFamily="18" charset="-122"/>
              </a:rPr>
              <a:t>2022</a:t>
            </a:r>
            <a:endParaRPr lang="zh-CN" altLang="en-US" sz="2800" b="1" dirty="0">
              <a:solidFill>
                <a:schemeClr val="bg1">
                  <a:lumMod val="95000"/>
                </a:schemeClr>
              </a:solidFill>
              <a:latin typeface="Adobe 宋体 Std L" panose="02020300000000000000" pitchFamily="18" charset="-122"/>
              <a:ea typeface="Adobe 宋体 Std L" panose="02020300000000000000" pitchFamily="18" charset="-122"/>
            </a:endParaRPr>
          </a:p>
        </p:txBody>
      </p:sp>
      <p:pic>
        <p:nvPicPr>
          <p:cNvPr id="8" name="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31965" y="-953960"/>
            <a:ext cx="260161" cy="260161"/>
          </a:xfrm>
          <a:prstGeom prst="rect">
            <a:avLst/>
          </a:prstGeom>
        </p:spPr>
      </p:pic>
      <p:sp>
        <p:nvSpPr>
          <p:cNvPr id="9" name="矩形 8"/>
          <p:cNvSpPr/>
          <p:nvPr/>
        </p:nvSpPr>
        <p:spPr>
          <a:xfrm>
            <a:off x="2009994" y="1283525"/>
            <a:ext cx="5124012" cy="258081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文本框 9"/>
          <p:cNvSpPr txBox="1"/>
          <p:nvPr/>
        </p:nvSpPr>
        <p:spPr>
          <a:xfrm>
            <a:off x="3782774" y="1868805"/>
            <a:ext cx="3025988" cy="400110"/>
          </a:xfrm>
          <a:prstGeom prst="rect">
            <a:avLst/>
          </a:prstGeom>
          <a:noFill/>
        </p:spPr>
        <p:txBody>
          <a:bodyPr wrap="square" rtlCol="0">
            <a:spAutoFit/>
            <a:scene3d>
              <a:camera prst="orthographicFront"/>
              <a:lightRig rig="threePt" dir="t"/>
            </a:scene3d>
            <a:sp3d contourW="12700"/>
          </a:bodyPr>
          <a:lstStyle/>
          <a:p>
            <a:pPr>
              <a:defRPr/>
            </a:pPr>
            <a:r>
              <a:rPr lang="en-US" altLang="zh-CN" sz="2000" b="1" dirty="0" smtClean="0">
                <a:solidFill>
                  <a:schemeClr val="bg1">
                    <a:lumMod val="95000"/>
                  </a:schemeClr>
                </a:solidFill>
                <a:latin typeface="Adobe 宋体 Std L" panose="02020300000000000000" pitchFamily="18" charset="-122"/>
                <a:ea typeface="Adobe 宋体 Std L" panose="02020300000000000000" pitchFamily="18" charset="-122"/>
              </a:rPr>
              <a:t>C</a:t>
            </a:r>
            <a:r>
              <a:rPr lang="zh-CN" altLang="en-US" sz="2000" b="1" dirty="0" smtClean="0">
                <a:solidFill>
                  <a:schemeClr val="bg1">
                    <a:lumMod val="95000"/>
                  </a:schemeClr>
                </a:solidFill>
                <a:latin typeface="Adobe 宋体 Std L" panose="02020300000000000000" pitchFamily="18" charset="-122"/>
                <a:ea typeface="Adobe 宋体 Std L" panose="02020300000000000000" pitchFamily="18" charset="-122"/>
              </a:rPr>
              <a:t>语言版</a:t>
            </a:r>
            <a:endParaRPr lang="zh-CN" altLang="en-US" sz="2000" b="1" dirty="0">
              <a:solidFill>
                <a:schemeClr val="bg1">
                  <a:lumMod val="95000"/>
                </a:schemeClr>
              </a:solidFill>
              <a:latin typeface="Adobe 宋体 Std L" panose="02020300000000000000" pitchFamily="18" charset="-122"/>
              <a:ea typeface="Adobe 宋体 Std L" panose="02020300000000000000" pitchFamily="18" charset="-122"/>
            </a:endParaRPr>
          </a:p>
        </p:txBody>
      </p:sp>
    </p:spTree>
    <p:extLst>
      <p:ext uri="{BB962C8B-B14F-4D97-AF65-F5344CB8AC3E}">
        <p14:creationId xmlns:p14="http://schemas.microsoft.com/office/powerpoint/2010/main" val="78894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750"/>
                                        <p:tgtEl>
                                          <p:spTgt spid="9"/>
                                        </p:tgtEl>
                                      </p:cBhvr>
                                    </p:animEffect>
                                  </p:childTnLst>
                                </p:cTn>
                              </p:par>
                            </p:childTnLst>
                          </p:cTn>
                        </p:par>
                        <p:par>
                          <p:cTn id="13" fill="hold">
                            <p:stCondLst>
                              <p:cond delay="75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2" repeatCount="indefinite" fill="remove" display="0">
                  <p:stCondLst>
                    <p:cond delay="indefinite"/>
                  </p:stCondLst>
                  <p:endCondLst>
                    <p:cond evt="onStopAudio" delay="0">
                      <p:tgtEl>
                        <p:sldTgt/>
                      </p:tgtEl>
                    </p:cond>
                  </p:endCondLst>
                </p:cTn>
                <p:tgtEl>
                  <p:spTgt spid="8"/>
                </p:tgtEl>
              </p:cMediaNode>
            </p:audio>
          </p:childTnLst>
        </p:cTn>
      </p:par>
    </p:tnLst>
    <p:bldLst>
      <p:bldP spid="3" grpId="0" animBg="1"/>
      <p:bldP spid="4" grpId="0"/>
      <p:bldP spid="5" grpId="0"/>
      <p:bldP spid="6"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3400" y="466761"/>
            <a:ext cx="7791450" cy="1969770"/>
          </a:xfrm>
          <a:prstGeom prst="rect">
            <a:avLst/>
          </a:prstGeom>
        </p:spPr>
        <p:txBody>
          <a:bodyPr wrap="square">
            <a:spAutoFit/>
          </a:bodyPr>
          <a:lstStyle/>
          <a:p>
            <a:pPr>
              <a:lnSpc>
                <a:spcPct val="150000"/>
              </a:lnSpc>
            </a:pPr>
            <a:r>
              <a:rPr lang="en-US" altLang="zh-CN" sz="1800" dirty="0">
                <a:solidFill>
                  <a:prstClr val="black"/>
                </a:solidFill>
                <a:latin typeface="+mn-ea"/>
              </a:rPr>
              <a:t>5.1.3 </a:t>
            </a:r>
            <a:r>
              <a:rPr lang="zh-CN" altLang="en-US" sz="1800" dirty="0">
                <a:solidFill>
                  <a:prstClr val="black"/>
                </a:solidFill>
                <a:latin typeface="+mn-ea"/>
              </a:rPr>
              <a:t>特殊</a:t>
            </a:r>
            <a:r>
              <a:rPr lang="zh-CN" altLang="en-US" sz="1800" dirty="0" smtClean="0">
                <a:solidFill>
                  <a:prstClr val="black"/>
                </a:solidFill>
                <a:latin typeface="+mn-ea"/>
              </a:rPr>
              <a:t>矩阵</a:t>
            </a:r>
            <a:endParaRPr lang="en-US" altLang="zh-CN" sz="1800" dirty="0" smtClean="0">
              <a:solidFill>
                <a:prstClr val="black"/>
              </a:solidFill>
              <a:latin typeface="+mn-ea"/>
            </a:endParaRPr>
          </a:p>
          <a:p>
            <a:pPr indent="304800" algn="just">
              <a:lnSpc>
                <a:spcPct val="150000"/>
              </a:lnSpc>
              <a:spcAft>
                <a:spcPts val="600"/>
              </a:spcAft>
            </a:pPr>
            <a:r>
              <a:rPr lang="zh-CN" altLang="zh-CN" sz="1800" kern="100" dirty="0">
                <a:latin typeface="宋体"/>
                <a:cs typeface="Times New Roman"/>
              </a:rPr>
              <a:t>（</a:t>
            </a:r>
            <a:r>
              <a:rPr lang="en-US" altLang="zh-CN" sz="1800" kern="100" dirty="0">
                <a:latin typeface="宋体"/>
                <a:cs typeface="Times New Roman"/>
              </a:rPr>
              <a:t>1</a:t>
            </a:r>
            <a:r>
              <a:rPr lang="zh-CN" altLang="zh-CN" sz="1800" kern="100" dirty="0">
                <a:latin typeface="宋体"/>
                <a:cs typeface="Times New Roman"/>
              </a:rPr>
              <a:t>）对称矩阵</a:t>
            </a:r>
          </a:p>
          <a:p>
            <a:pPr indent="304800" algn="just">
              <a:lnSpc>
                <a:spcPct val="150000"/>
              </a:lnSpc>
              <a:spcAft>
                <a:spcPts val="600"/>
              </a:spcAft>
            </a:pPr>
            <a:r>
              <a:rPr lang="zh-CN" altLang="zh-CN" sz="1800" kern="100" dirty="0">
                <a:latin typeface="宋体"/>
                <a:cs typeface="Times New Roman"/>
              </a:rPr>
              <a:t>若</a:t>
            </a:r>
            <a:r>
              <a:rPr lang="en-US" altLang="zh-CN" sz="1800" kern="100" dirty="0">
                <a:latin typeface="宋体"/>
                <a:cs typeface="Times New Roman"/>
              </a:rPr>
              <a:t>n</a:t>
            </a:r>
            <a:r>
              <a:rPr lang="zh-CN" altLang="zh-CN" sz="1800" kern="100" dirty="0">
                <a:latin typeface="宋体"/>
                <a:cs typeface="Times New Roman"/>
              </a:rPr>
              <a:t>阶方阵</a:t>
            </a:r>
            <a:r>
              <a:rPr lang="en-US" altLang="zh-CN" sz="1800" kern="100" dirty="0">
                <a:latin typeface="宋体"/>
                <a:cs typeface="Times New Roman"/>
              </a:rPr>
              <a:t>A</a:t>
            </a:r>
            <a:r>
              <a:rPr lang="zh-CN" altLang="zh-CN" sz="1800" kern="100" dirty="0">
                <a:latin typeface="宋体"/>
                <a:cs typeface="Times New Roman"/>
              </a:rPr>
              <a:t>中，元素的值满足</a:t>
            </a:r>
            <a:r>
              <a:rPr lang="en-US" altLang="zh-CN" sz="2400" kern="100" dirty="0" err="1">
                <a:latin typeface="宋体"/>
                <a:cs typeface="Times New Roman"/>
              </a:rPr>
              <a:t>a</a:t>
            </a:r>
            <a:r>
              <a:rPr lang="en-US" altLang="zh-CN" sz="2400" kern="100" baseline="-25000" dirty="0" err="1">
                <a:latin typeface="宋体"/>
                <a:cs typeface="Times New Roman"/>
              </a:rPr>
              <a:t>ij</a:t>
            </a:r>
            <a:r>
              <a:rPr lang="en-US" altLang="zh-CN" sz="2400" kern="100" dirty="0">
                <a:latin typeface="宋体"/>
                <a:cs typeface="Times New Roman"/>
              </a:rPr>
              <a:t>=</a:t>
            </a:r>
            <a:r>
              <a:rPr lang="en-US" altLang="zh-CN" sz="2400" kern="100" dirty="0" err="1">
                <a:latin typeface="宋体"/>
                <a:cs typeface="Times New Roman"/>
              </a:rPr>
              <a:t>a</a:t>
            </a:r>
            <a:r>
              <a:rPr lang="en-US" altLang="zh-CN" sz="2400" kern="100" baseline="-25000" dirty="0" err="1">
                <a:latin typeface="宋体"/>
                <a:cs typeface="Times New Roman"/>
              </a:rPr>
              <a:t>ji</a:t>
            </a:r>
            <a:r>
              <a:rPr lang="en-US" altLang="zh-CN" sz="1800" kern="100" dirty="0">
                <a:latin typeface="宋体"/>
                <a:cs typeface="Times New Roman"/>
              </a:rPr>
              <a:t>(1</a:t>
            </a:r>
            <a:r>
              <a:rPr lang="zh-CN" altLang="zh-CN" sz="1800" kern="100" dirty="0">
                <a:latin typeface="宋体"/>
                <a:cs typeface="Times New Roman"/>
              </a:rPr>
              <a:t>≤</a:t>
            </a:r>
            <a:r>
              <a:rPr lang="en-US" altLang="zh-CN" sz="1800" kern="100" dirty="0" err="1">
                <a:latin typeface="宋体"/>
                <a:cs typeface="Times New Roman"/>
              </a:rPr>
              <a:t>i,j</a:t>
            </a:r>
            <a:r>
              <a:rPr lang="zh-CN" altLang="zh-CN" sz="1800" kern="100" dirty="0">
                <a:latin typeface="宋体"/>
                <a:cs typeface="Times New Roman"/>
              </a:rPr>
              <a:t>≤</a:t>
            </a:r>
            <a:r>
              <a:rPr lang="en-US" altLang="zh-CN" sz="1800" kern="100" dirty="0">
                <a:latin typeface="宋体"/>
                <a:cs typeface="Times New Roman"/>
              </a:rPr>
              <a:t>n),</a:t>
            </a:r>
            <a:r>
              <a:rPr lang="zh-CN" altLang="zh-CN" sz="1800" kern="100" dirty="0">
                <a:latin typeface="宋体"/>
                <a:cs typeface="Times New Roman"/>
              </a:rPr>
              <a:t>则</a:t>
            </a:r>
            <a:r>
              <a:rPr lang="en-US" altLang="zh-CN" sz="1800" kern="100" dirty="0">
                <a:latin typeface="宋体"/>
                <a:cs typeface="Times New Roman"/>
              </a:rPr>
              <a:t>A</a:t>
            </a:r>
            <a:r>
              <a:rPr lang="zh-CN" altLang="zh-CN" sz="1800" kern="100" dirty="0">
                <a:latin typeface="宋体"/>
                <a:cs typeface="Times New Roman"/>
              </a:rPr>
              <a:t>称作</a:t>
            </a:r>
            <a:r>
              <a:rPr lang="en-US" altLang="zh-CN" sz="1800" kern="100" dirty="0">
                <a:latin typeface="宋体"/>
                <a:cs typeface="Times New Roman"/>
              </a:rPr>
              <a:t>n</a:t>
            </a:r>
            <a:r>
              <a:rPr lang="zh-CN" altLang="zh-CN" sz="1800" kern="100" dirty="0">
                <a:latin typeface="宋体"/>
                <a:cs typeface="Times New Roman"/>
              </a:rPr>
              <a:t>阶对称矩阵（为描述方便，易于理解，以下假定下标从</a:t>
            </a:r>
            <a:r>
              <a:rPr lang="en-US" altLang="zh-CN" sz="1800" kern="100" dirty="0">
                <a:latin typeface="宋体"/>
                <a:cs typeface="Times New Roman"/>
              </a:rPr>
              <a:t>1</a:t>
            </a:r>
            <a:r>
              <a:rPr lang="zh-CN" altLang="zh-CN" sz="1800" kern="100" dirty="0">
                <a:latin typeface="宋体"/>
                <a:cs typeface="Times New Roman"/>
              </a:rPr>
              <a:t>开始），如</a:t>
            </a:r>
            <a:r>
              <a:rPr lang="zh-CN" altLang="zh-CN" sz="1800" kern="100" dirty="0" smtClean="0">
                <a:latin typeface="宋体"/>
                <a:cs typeface="Times New Roman"/>
              </a:rPr>
              <a:t>图。</a:t>
            </a:r>
            <a:endParaRPr lang="zh-CN" altLang="zh-CN" sz="1800" kern="100" dirty="0">
              <a:effectLst/>
              <a:latin typeface="宋体"/>
              <a:cs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7" y="2538413"/>
            <a:ext cx="3724275"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0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1025" y="381036"/>
            <a:ext cx="7791450" cy="1705403"/>
          </a:xfrm>
          <a:prstGeom prst="rect">
            <a:avLst/>
          </a:prstGeom>
        </p:spPr>
        <p:txBody>
          <a:bodyPr wrap="square">
            <a:spAutoFit/>
          </a:bodyPr>
          <a:lstStyle/>
          <a:p>
            <a:pPr>
              <a:lnSpc>
                <a:spcPct val="150000"/>
              </a:lnSpc>
            </a:pPr>
            <a:r>
              <a:rPr lang="zh-CN" altLang="en-US" sz="1800" dirty="0">
                <a:solidFill>
                  <a:prstClr val="black"/>
                </a:solidFill>
                <a:latin typeface="+mn-ea"/>
              </a:rPr>
              <a:t>（</a:t>
            </a:r>
            <a:r>
              <a:rPr lang="en-US" altLang="zh-CN" sz="1800" dirty="0">
                <a:solidFill>
                  <a:prstClr val="black"/>
                </a:solidFill>
                <a:latin typeface="+mn-ea"/>
              </a:rPr>
              <a:t>2</a:t>
            </a:r>
            <a:r>
              <a:rPr lang="zh-CN" altLang="en-US" sz="1800" dirty="0">
                <a:solidFill>
                  <a:prstClr val="black"/>
                </a:solidFill>
                <a:latin typeface="+mn-ea"/>
              </a:rPr>
              <a:t>）三角矩阵</a:t>
            </a:r>
          </a:p>
          <a:p>
            <a:pPr indent="457200">
              <a:lnSpc>
                <a:spcPct val="150000"/>
              </a:lnSpc>
            </a:pPr>
            <a:r>
              <a:rPr lang="zh-CN" altLang="en-US" sz="1800" dirty="0">
                <a:solidFill>
                  <a:prstClr val="black"/>
                </a:solidFill>
                <a:latin typeface="+mn-ea"/>
              </a:rPr>
              <a:t>对于</a:t>
            </a:r>
            <a:r>
              <a:rPr lang="en-US" altLang="zh-CN" sz="1800" dirty="0">
                <a:solidFill>
                  <a:prstClr val="black"/>
                </a:solidFill>
                <a:latin typeface="+mn-ea"/>
              </a:rPr>
              <a:t>n</a:t>
            </a:r>
            <a:r>
              <a:rPr lang="zh-CN" altLang="en-US" sz="1800" dirty="0">
                <a:solidFill>
                  <a:prstClr val="black"/>
                </a:solidFill>
                <a:latin typeface="+mn-ea"/>
              </a:rPr>
              <a:t>阶方阵，以主对角线划分，如果上三角区域中的元素均为相同的常数</a:t>
            </a:r>
            <a:r>
              <a:rPr lang="en-US" altLang="zh-CN" sz="1800" dirty="0">
                <a:solidFill>
                  <a:prstClr val="black"/>
                </a:solidFill>
                <a:latin typeface="+mn-ea"/>
              </a:rPr>
              <a:t>c</a:t>
            </a:r>
            <a:r>
              <a:rPr lang="zh-CN" altLang="en-US" sz="1800" dirty="0">
                <a:solidFill>
                  <a:prstClr val="black"/>
                </a:solidFill>
                <a:latin typeface="+mn-ea"/>
              </a:rPr>
              <a:t>或</a:t>
            </a:r>
            <a:r>
              <a:rPr lang="en-US" altLang="zh-CN" sz="1800" dirty="0">
                <a:solidFill>
                  <a:prstClr val="black"/>
                </a:solidFill>
                <a:latin typeface="+mn-ea"/>
              </a:rPr>
              <a:t>0</a:t>
            </a:r>
            <a:r>
              <a:rPr lang="zh-CN" altLang="en-US" sz="1800" dirty="0">
                <a:solidFill>
                  <a:prstClr val="black"/>
                </a:solidFill>
                <a:latin typeface="+mn-ea"/>
              </a:rPr>
              <a:t>，那么称该矩阵为下三角矩阵，反之，如果下三角区域中的元素均为相同的常数</a:t>
            </a:r>
            <a:r>
              <a:rPr lang="en-US" altLang="zh-CN" sz="1800" dirty="0">
                <a:solidFill>
                  <a:prstClr val="black"/>
                </a:solidFill>
                <a:latin typeface="+mn-ea"/>
              </a:rPr>
              <a:t>c</a:t>
            </a:r>
            <a:r>
              <a:rPr lang="zh-CN" altLang="en-US" sz="1800" dirty="0">
                <a:solidFill>
                  <a:prstClr val="black"/>
                </a:solidFill>
                <a:latin typeface="+mn-ea"/>
              </a:rPr>
              <a:t>或</a:t>
            </a:r>
            <a:r>
              <a:rPr lang="en-US" altLang="zh-CN" sz="1800" dirty="0">
                <a:solidFill>
                  <a:prstClr val="black"/>
                </a:solidFill>
                <a:latin typeface="+mn-ea"/>
              </a:rPr>
              <a:t>0</a:t>
            </a:r>
            <a:r>
              <a:rPr lang="zh-CN" altLang="en-US" sz="1800" dirty="0">
                <a:solidFill>
                  <a:prstClr val="black"/>
                </a:solidFill>
                <a:latin typeface="+mn-ea"/>
              </a:rPr>
              <a:t>，那么称该矩阵为上三角矩阵，如</a:t>
            </a:r>
            <a:r>
              <a:rPr lang="zh-CN" altLang="en-US" sz="1800" dirty="0" smtClean="0">
                <a:solidFill>
                  <a:prstClr val="black"/>
                </a:solidFill>
                <a:latin typeface="+mn-ea"/>
              </a:rPr>
              <a:t>图。</a:t>
            </a:r>
            <a:endParaRPr lang="zh-CN" altLang="en-US" sz="1800" dirty="0">
              <a:solidFill>
                <a:prstClr val="black"/>
              </a:solidFill>
              <a:latin typeface="+mn-ea"/>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823" y="2409824"/>
            <a:ext cx="6071853"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951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075" y="381036"/>
            <a:ext cx="7791450" cy="1273875"/>
          </a:xfrm>
          <a:prstGeom prst="rect">
            <a:avLst/>
          </a:prstGeom>
        </p:spPr>
        <p:txBody>
          <a:bodyPr wrap="square">
            <a:spAutoFit/>
          </a:bodyPr>
          <a:lstStyle/>
          <a:p>
            <a:pPr>
              <a:lnSpc>
                <a:spcPct val="150000"/>
              </a:lnSpc>
            </a:pPr>
            <a:r>
              <a:rPr lang="zh-CN" altLang="en-US" sz="1800" dirty="0">
                <a:solidFill>
                  <a:prstClr val="black"/>
                </a:solidFill>
                <a:latin typeface="+mn-ea"/>
              </a:rPr>
              <a:t>（</a:t>
            </a:r>
            <a:r>
              <a:rPr lang="en-US" altLang="zh-CN" sz="1800" dirty="0">
                <a:solidFill>
                  <a:prstClr val="black"/>
                </a:solidFill>
                <a:latin typeface="+mn-ea"/>
              </a:rPr>
              <a:t>3</a:t>
            </a:r>
            <a:r>
              <a:rPr lang="zh-CN" altLang="en-US" sz="1800" dirty="0">
                <a:solidFill>
                  <a:prstClr val="black"/>
                </a:solidFill>
                <a:latin typeface="+mn-ea"/>
              </a:rPr>
              <a:t>）对角矩阵</a:t>
            </a:r>
          </a:p>
          <a:p>
            <a:pPr indent="457200">
              <a:lnSpc>
                <a:spcPct val="150000"/>
              </a:lnSpc>
            </a:pPr>
            <a:r>
              <a:rPr lang="zh-CN" altLang="en-US" sz="1800" dirty="0">
                <a:solidFill>
                  <a:prstClr val="black"/>
                </a:solidFill>
                <a:latin typeface="+mn-ea"/>
              </a:rPr>
              <a:t>对角矩阵是指矩阵中所有的非零元素都集中在以主对角线为中心的带状区域的方阵，因此也叫做带状矩阵。最常见的是三对角矩阵，如</a:t>
            </a:r>
            <a:r>
              <a:rPr lang="zh-CN" altLang="en-US" sz="1800" dirty="0" smtClean="0">
                <a:solidFill>
                  <a:prstClr val="black"/>
                </a:solidFill>
                <a:latin typeface="+mn-ea"/>
              </a:rPr>
              <a:t>图所</a:t>
            </a:r>
            <a:r>
              <a:rPr lang="zh-CN" altLang="en-US" sz="1800" dirty="0">
                <a:solidFill>
                  <a:prstClr val="black"/>
                </a:solidFill>
                <a:latin typeface="+mn-ea"/>
              </a:rPr>
              <a:t>示。</a:t>
            </a:r>
          </a:p>
        </p:txBody>
      </p:sp>
      <p:pic>
        <p:nvPicPr>
          <p:cNvPr id="3" name="图片 2"/>
          <p:cNvPicPr/>
          <p:nvPr/>
        </p:nvPicPr>
        <p:blipFill>
          <a:blip r:embed="rId3">
            <a:extLst>
              <a:ext uri="{28A0092B-C50C-407E-A947-70E740481C1C}">
                <a14:useLocalDpi xmlns:a14="http://schemas.microsoft.com/office/drawing/2010/main" val="0"/>
              </a:ext>
            </a:extLst>
          </a:blip>
          <a:stretch>
            <a:fillRect/>
          </a:stretch>
        </p:blipFill>
        <p:spPr>
          <a:xfrm>
            <a:off x="2085975" y="1914524"/>
            <a:ext cx="4615815" cy="2105025"/>
          </a:xfrm>
          <a:prstGeom prst="rect">
            <a:avLst/>
          </a:prstGeom>
        </p:spPr>
      </p:pic>
    </p:spTree>
    <p:extLst>
      <p:ext uri="{BB962C8B-B14F-4D97-AF65-F5344CB8AC3E}">
        <p14:creationId xmlns:p14="http://schemas.microsoft.com/office/powerpoint/2010/main" val="4157980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275" y="1038261"/>
            <a:ext cx="7791450" cy="1338828"/>
          </a:xfrm>
          <a:prstGeom prst="rect">
            <a:avLst/>
          </a:prstGeom>
        </p:spPr>
        <p:txBody>
          <a:bodyPr wrap="square">
            <a:spAutoFit/>
          </a:bodyPr>
          <a:lstStyle/>
          <a:p>
            <a:pPr>
              <a:lnSpc>
                <a:spcPct val="150000"/>
              </a:lnSpc>
            </a:pPr>
            <a:r>
              <a:rPr lang="en-US" altLang="zh-CN" sz="1800" dirty="0">
                <a:solidFill>
                  <a:prstClr val="black"/>
                </a:solidFill>
                <a:latin typeface="+mn-ea"/>
              </a:rPr>
              <a:t>5.1.4 </a:t>
            </a:r>
            <a:r>
              <a:rPr lang="zh-CN" altLang="en-US" sz="1800" dirty="0" smtClean="0">
                <a:solidFill>
                  <a:prstClr val="black"/>
                </a:solidFill>
                <a:latin typeface="+mn-ea"/>
              </a:rPr>
              <a:t>稀疏矩阵</a:t>
            </a:r>
            <a:endParaRPr lang="en-US" altLang="zh-CN" sz="1800" dirty="0" smtClean="0">
              <a:solidFill>
                <a:prstClr val="black"/>
              </a:solidFill>
              <a:latin typeface="+mn-ea"/>
            </a:endParaRPr>
          </a:p>
          <a:p>
            <a:pPr indent="457200">
              <a:lnSpc>
                <a:spcPct val="150000"/>
              </a:lnSpc>
            </a:pPr>
            <a:r>
              <a:rPr lang="zh-CN" altLang="en-US" sz="1800" dirty="0">
                <a:solidFill>
                  <a:prstClr val="black"/>
                </a:solidFill>
                <a:latin typeface="+mn-ea"/>
              </a:rPr>
              <a:t>非零元素非常稀少，但是分布并没有规律，这种矩阵叫做稀疏矩阵。稀疏矩阵的存储一般有两种存储方法。</a:t>
            </a:r>
          </a:p>
        </p:txBody>
      </p:sp>
    </p:spTree>
    <p:extLst>
      <p:ext uri="{BB962C8B-B14F-4D97-AF65-F5344CB8AC3E}">
        <p14:creationId xmlns:p14="http://schemas.microsoft.com/office/powerpoint/2010/main" val="3418807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275" y="1038261"/>
            <a:ext cx="7791450" cy="3000821"/>
          </a:xfrm>
          <a:prstGeom prst="rect">
            <a:avLst/>
          </a:prstGeom>
        </p:spPr>
        <p:txBody>
          <a:bodyPr wrap="square">
            <a:spAutoFit/>
          </a:bodyPr>
          <a:lstStyle/>
          <a:p>
            <a:pPr>
              <a:lnSpc>
                <a:spcPct val="150000"/>
              </a:lnSpc>
            </a:pPr>
            <a:r>
              <a:rPr lang="zh-CN" altLang="en-US" sz="1800" dirty="0">
                <a:solidFill>
                  <a:prstClr val="black"/>
                </a:solidFill>
                <a:latin typeface="+mn-ea"/>
              </a:rPr>
              <a:t>（</a:t>
            </a:r>
            <a:r>
              <a:rPr lang="en-US" altLang="zh-CN" sz="1800" dirty="0">
                <a:solidFill>
                  <a:prstClr val="black"/>
                </a:solidFill>
                <a:latin typeface="+mn-ea"/>
              </a:rPr>
              <a:t>1</a:t>
            </a:r>
            <a:r>
              <a:rPr lang="zh-CN" altLang="en-US" sz="1800" dirty="0">
                <a:solidFill>
                  <a:prstClr val="black"/>
                </a:solidFill>
                <a:latin typeface="+mn-ea"/>
              </a:rPr>
              <a:t>）三元组表示法，如</a:t>
            </a:r>
            <a:r>
              <a:rPr lang="zh-CN" altLang="en-US" sz="1800" dirty="0" smtClean="0">
                <a:solidFill>
                  <a:prstClr val="black"/>
                </a:solidFill>
                <a:latin typeface="+mn-ea"/>
              </a:rPr>
              <a:t>图。</a:t>
            </a:r>
            <a:endParaRPr lang="zh-CN" altLang="en-US" sz="1800" dirty="0">
              <a:solidFill>
                <a:prstClr val="black"/>
              </a:solidFill>
              <a:latin typeface="+mn-ea"/>
            </a:endParaRPr>
          </a:p>
          <a:p>
            <a:pPr>
              <a:lnSpc>
                <a:spcPct val="150000"/>
              </a:lnSpc>
            </a:pPr>
            <a:r>
              <a:rPr lang="zh-CN" altLang="en-US" sz="1800" dirty="0">
                <a:solidFill>
                  <a:prstClr val="black"/>
                </a:solidFill>
                <a:latin typeface="+mn-ea"/>
              </a:rPr>
              <a:t> </a:t>
            </a:r>
          </a:p>
          <a:p>
            <a:pPr>
              <a:lnSpc>
                <a:spcPct val="150000"/>
              </a:lnSpc>
            </a:pPr>
            <a:endParaRPr lang="en-US" altLang="zh-CN" sz="1800" dirty="0" smtClean="0">
              <a:solidFill>
                <a:prstClr val="black"/>
              </a:solidFill>
              <a:latin typeface="+mn-ea"/>
            </a:endParaRPr>
          </a:p>
          <a:p>
            <a:pPr>
              <a:lnSpc>
                <a:spcPct val="150000"/>
              </a:lnSpc>
            </a:pPr>
            <a:endParaRPr lang="en-US" altLang="zh-CN" sz="1800" dirty="0">
              <a:solidFill>
                <a:prstClr val="black"/>
              </a:solidFill>
              <a:latin typeface="+mn-ea"/>
            </a:endParaRPr>
          </a:p>
          <a:p>
            <a:pPr>
              <a:lnSpc>
                <a:spcPct val="150000"/>
              </a:lnSpc>
            </a:pPr>
            <a:endParaRPr lang="en-US" altLang="zh-CN" sz="1800" dirty="0" smtClean="0">
              <a:solidFill>
                <a:prstClr val="black"/>
              </a:solidFill>
              <a:latin typeface="+mn-ea"/>
            </a:endParaRPr>
          </a:p>
          <a:p>
            <a:pPr>
              <a:lnSpc>
                <a:spcPct val="150000"/>
              </a:lnSpc>
            </a:pPr>
            <a:endParaRPr lang="en-US" altLang="zh-CN" sz="1800" dirty="0">
              <a:solidFill>
                <a:prstClr val="black"/>
              </a:solidFill>
              <a:latin typeface="+mn-ea"/>
            </a:endParaRPr>
          </a:p>
          <a:p>
            <a:pPr algn="ctr">
              <a:lnSpc>
                <a:spcPct val="150000"/>
              </a:lnSpc>
            </a:pPr>
            <a:r>
              <a:rPr lang="zh-CN" altLang="en-US" sz="1800" dirty="0" smtClean="0">
                <a:solidFill>
                  <a:prstClr val="black"/>
                </a:solidFill>
                <a:latin typeface="+mn-ea"/>
              </a:rPr>
              <a:t>三元组</a:t>
            </a:r>
            <a:r>
              <a:rPr lang="zh-CN" altLang="en-US" sz="1800" dirty="0">
                <a:solidFill>
                  <a:prstClr val="black"/>
                </a:solidFill>
                <a:latin typeface="+mn-ea"/>
              </a:rPr>
              <a:t>表示法</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50" y="2181225"/>
            <a:ext cx="295751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210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500" y="400086"/>
            <a:ext cx="7791450" cy="4247317"/>
          </a:xfrm>
          <a:prstGeom prst="rect">
            <a:avLst/>
          </a:prstGeom>
        </p:spPr>
        <p:txBody>
          <a:bodyPr wrap="square">
            <a:spAutoFit/>
          </a:bodyPr>
          <a:lstStyle/>
          <a:p>
            <a:pPr>
              <a:lnSpc>
                <a:spcPct val="150000"/>
              </a:lnSpc>
            </a:pPr>
            <a:r>
              <a:rPr lang="zh-CN" altLang="en-US" sz="1800" dirty="0" smtClean="0">
                <a:solidFill>
                  <a:prstClr val="black"/>
                </a:solidFill>
                <a:latin typeface="+mn-ea"/>
              </a:rPr>
              <a:t>（</a:t>
            </a:r>
            <a:r>
              <a:rPr lang="en-US" altLang="zh-CN" sz="1800" dirty="0" smtClean="0">
                <a:solidFill>
                  <a:prstClr val="black"/>
                </a:solidFill>
                <a:latin typeface="+mn-ea"/>
              </a:rPr>
              <a:t>2</a:t>
            </a:r>
            <a:r>
              <a:rPr lang="zh-CN" altLang="en-US" sz="1800" dirty="0" smtClean="0">
                <a:solidFill>
                  <a:prstClr val="black"/>
                </a:solidFill>
                <a:latin typeface="+mn-ea"/>
              </a:rPr>
              <a:t>）</a:t>
            </a:r>
            <a:r>
              <a:rPr lang="en-US" altLang="zh-CN" sz="1800" dirty="0" smtClean="0">
                <a:solidFill>
                  <a:prstClr val="black"/>
                </a:solidFill>
                <a:latin typeface="+mn-ea"/>
              </a:rPr>
              <a:t> </a:t>
            </a:r>
            <a:r>
              <a:rPr lang="zh-CN" altLang="en-US" sz="1800" dirty="0">
                <a:solidFill>
                  <a:prstClr val="black"/>
                </a:solidFill>
                <a:latin typeface="+mn-ea"/>
              </a:rPr>
              <a:t>十字链表存储</a:t>
            </a:r>
          </a:p>
          <a:p>
            <a:pPr indent="457200">
              <a:lnSpc>
                <a:spcPct val="150000"/>
              </a:lnSpc>
            </a:pPr>
            <a:r>
              <a:rPr lang="zh-CN" altLang="en-US" sz="1800" dirty="0">
                <a:solidFill>
                  <a:prstClr val="black"/>
                </a:solidFill>
                <a:latin typeface="+mn-ea"/>
              </a:rPr>
              <a:t>稀疏矩阵的三元组表示法可以看成是一种顺序存储结构，而当矩阵进行加法、减法和乘法等运算时，会致使矩阵中的非零元素个数和位置都发生变化，这时三元组表示法就不适合使用了，下面介绍一种稀疏矩阵的链式存储结构，称为十字链表存储结构。</a:t>
            </a:r>
          </a:p>
          <a:p>
            <a:pPr indent="457200">
              <a:lnSpc>
                <a:spcPct val="150000"/>
              </a:lnSpc>
            </a:pPr>
            <a:r>
              <a:rPr lang="zh-CN" altLang="en-US" sz="1800" dirty="0">
                <a:solidFill>
                  <a:prstClr val="black"/>
                </a:solidFill>
                <a:latin typeface="+mn-ea"/>
              </a:rPr>
              <a:t>在链式存储结构中，矩阵中的每个非零元素用一个节点来表示，每个结点由</a:t>
            </a:r>
            <a:r>
              <a:rPr lang="en-US" altLang="zh-CN" sz="1800" dirty="0">
                <a:solidFill>
                  <a:prstClr val="black"/>
                </a:solidFill>
                <a:latin typeface="+mn-ea"/>
              </a:rPr>
              <a:t>5</a:t>
            </a:r>
            <a:r>
              <a:rPr lang="zh-CN" altLang="en-US" sz="1800" dirty="0">
                <a:solidFill>
                  <a:prstClr val="black"/>
                </a:solidFill>
                <a:latin typeface="+mn-ea"/>
              </a:rPr>
              <a:t>个域组成，其结构如</a:t>
            </a:r>
            <a:r>
              <a:rPr lang="zh-CN" altLang="en-US" sz="1800" dirty="0" smtClean="0">
                <a:solidFill>
                  <a:prstClr val="black"/>
                </a:solidFill>
                <a:latin typeface="+mn-ea"/>
              </a:rPr>
              <a:t>图所</a:t>
            </a:r>
            <a:r>
              <a:rPr lang="zh-CN" altLang="en-US" sz="1800" dirty="0">
                <a:solidFill>
                  <a:prstClr val="black"/>
                </a:solidFill>
                <a:latin typeface="+mn-ea"/>
              </a:rPr>
              <a:t>示。</a:t>
            </a:r>
          </a:p>
          <a:p>
            <a:pPr>
              <a:lnSpc>
                <a:spcPct val="150000"/>
              </a:lnSpc>
            </a:pPr>
            <a:r>
              <a:rPr lang="zh-CN" altLang="en-US" sz="1800" dirty="0">
                <a:solidFill>
                  <a:prstClr val="black"/>
                </a:solidFill>
                <a:latin typeface="+mn-ea"/>
              </a:rPr>
              <a:t> </a:t>
            </a:r>
          </a:p>
          <a:p>
            <a:pPr>
              <a:lnSpc>
                <a:spcPct val="150000"/>
              </a:lnSpc>
            </a:pPr>
            <a:endParaRPr lang="en-US" altLang="zh-CN" sz="1800" dirty="0" smtClean="0">
              <a:solidFill>
                <a:prstClr val="black"/>
              </a:solidFill>
              <a:latin typeface="+mn-ea"/>
            </a:endParaRPr>
          </a:p>
          <a:p>
            <a:pPr algn="ctr">
              <a:lnSpc>
                <a:spcPct val="150000"/>
              </a:lnSpc>
            </a:pPr>
            <a:r>
              <a:rPr lang="zh-CN" altLang="en-US" sz="1800" dirty="0" smtClean="0">
                <a:solidFill>
                  <a:prstClr val="black"/>
                </a:solidFill>
                <a:latin typeface="+mn-ea"/>
              </a:rPr>
              <a:t>十字</a:t>
            </a:r>
            <a:r>
              <a:rPr lang="zh-CN" altLang="en-US" sz="1800" dirty="0">
                <a:solidFill>
                  <a:prstClr val="black"/>
                </a:solidFill>
                <a:latin typeface="+mn-ea"/>
              </a:rPr>
              <a:t>链表节点</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631" y="3398043"/>
            <a:ext cx="31511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60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133324"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5.2</a:t>
            </a:r>
            <a:r>
              <a:rPr lang="zh-CN" altLang="en-US" sz="2000" dirty="0">
                <a:solidFill>
                  <a:prstClr val="black"/>
                </a:solidFill>
                <a:latin typeface="微软雅黑"/>
                <a:ea typeface="微软雅黑"/>
              </a:rPr>
              <a:t>广义表</a:t>
            </a:r>
          </a:p>
        </p:txBody>
      </p:sp>
      <p:sp>
        <p:nvSpPr>
          <p:cNvPr id="2" name="矩形 1"/>
          <p:cNvSpPr/>
          <p:nvPr/>
        </p:nvSpPr>
        <p:spPr>
          <a:xfrm>
            <a:off x="676275" y="1038261"/>
            <a:ext cx="7791450" cy="3339376"/>
          </a:xfrm>
          <a:prstGeom prst="rect">
            <a:avLst/>
          </a:prstGeom>
        </p:spPr>
        <p:txBody>
          <a:bodyPr wrap="square">
            <a:spAutoFit/>
          </a:bodyPr>
          <a:lstStyle/>
          <a:p>
            <a:r>
              <a:rPr lang="en-US" altLang="zh-CN" sz="2000" dirty="0">
                <a:solidFill>
                  <a:prstClr val="black"/>
                </a:solidFill>
                <a:latin typeface="微软雅黑"/>
                <a:ea typeface="微软雅黑"/>
              </a:rPr>
              <a:t>5.2.1</a:t>
            </a:r>
            <a:r>
              <a:rPr lang="zh-CN" altLang="zh-CN" sz="2000" dirty="0">
                <a:solidFill>
                  <a:prstClr val="black"/>
                </a:solidFill>
                <a:latin typeface="微软雅黑"/>
                <a:ea typeface="微软雅黑"/>
              </a:rPr>
              <a:t>广义表的</a:t>
            </a:r>
            <a:r>
              <a:rPr lang="zh-CN" altLang="zh-CN" sz="2000" dirty="0" smtClean="0">
                <a:solidFill>
                  <a:prstClr val="black"/>
                </a:solidFill>
                <a:latin typeface="微软雅黑"/>
                <a:ea typeface="微软雅黑"/>
              </a:rPr>
              <a:t>定义</a:t>
            </a:r>
            <a:endParaRPr lang="en-US" altLang="zh-CN" sz="2000" dirty="0" smtClean="0">
              <a:solidFill>
                <a:prstClr val="black"/>
              </a:solidFill>
              <a:latin typeface="微软雅黑"/>
              <a:ea typeface="微软雅黑"/>
            </a:endParaRPr>
          </a:p>
          <a:p>
            <a:endParaRPr lang="zh-CN" altLang="zh-CN" sz="2000" dirty="0">
              <a:solidFill>
                <a:prstClr val="black"/>
              </a:solidFill>
              <a:latin typeface="微软雅黑"/>
              <a:ea typeface="微软雅黑"/>
            </a:endParaRPr>
          </a:p>
          <a:p>
            <a:pPr indent="457200"/>
            <a:r>
              <a:rPr lang="zh-CN" altLang="zh-CN" sz="1800" dirty="0"/>
              <a:t>之前我们定义的线性表是</a:t>
            </a:r>
            <a:r>
              <a:rPr lang="en-US" altLang="zh-CN" sz="1800" dirty="0"/>
              <a:t>n</a:t>
            </a:r>
            <a:r>
              <a:rPr lang="zh-CN" altLang="zh-CN" sz="1800" dirty="0"/>
              <a:t>个元素</a:t>
            </a:r>
            <a:r>
              <a:rPr lang="en-US" altLang="zh-CN" sz="1800" dirty="0"/>
              <a:t>a</a:t>
            </a:r>
            <a:r>
              <a:rPr lang="en-US" altLang="zh-CN" sz="1800" baseline="-25000" dirty="0"/>
              <a:t>1,</a:t>
            </a:r>
            <a:r>
              <a:rPr lang="en-US" altLang="zh-CN" sz="1800" dirty="0"/>
              <a:t>a</a:t>
            </a:r>
            <a:r>
              <a:rPr lang="en-US" altLang="zh-CN" sz="1800" baseline="-25000" dirty="0"/>
              <a:t>2,</a:t>
            </a:r>
            <a:r>
              <a:rPr lang="en-US" altLang="zh-CN" sz="1800" dirty="0"/>
              <a:t>…,a</a:t>
            </a:r>
            <a:r>
              <a:rPr lang="en-US" altLang="zh-CN" sz="1800" baseline="-25000" dirty="0"/>
              <a:t>n</a:t>
            </a:r>
            <a:r>
              <a:rPr lang="zh-CN" altLang="zh-CN" sz="1800" dirty="0"/>
              <a:t>的有限序列</a:t>
            </a:r>
            <a:r>
              <a:rPr lang="en-US" altLang="zh-CN" sz="1800" dirty="0"/>
              <a:t>(n</a:t>
            </a:r>
            <a:r>
              <a:rPr lang="zh-CN" altLang="zh-CN" sz="1800" dirty="0"/>
              <a:t>≥</a:t>
            </a:r>
            <a:r>
              <a:rPr lang="en-US" altLang="zh-CN" sz="1800" dirty="0"/>
              <a:t>0)</a:t>
            </a:r>
            <a:r>
              <a:rPr lang="zh-CN" altLang="zh-CN" sz="1800" dirty="0"/>
              <a:t>，其中的每个元素</a:t>
            </a:r>
            <a:r>
              <a:rPr lang="en-US" altLang="zh-CN" sz="1800" dirty="0" err="1"/>
              <a:t>a</a:t>
            </a:r>
            <a:r>
              <a:rPr lang="en-US" altLang="zh-CN" sz="1800" baseline="-25000" dirty="0" err="1"/>
              <a:t>i</a:t>
            </a:r>
            <a:r>
              <a:rPr lang="zh-CN" altLang="zh-CN" sz="1800" dirty="0"/>
              <a:t>是结构上不可再分割的元素</a:t>
            </a:r>
            <a:r>
              <a:rPr lang="en-US" altLang="zh-CN" sz="1800" dirty="0"/>
              <a:t>(1</a:t>
            </a:r>
            <a:r>
              <a:rPr lang="zh-CN" altLang="zh-CN" sz="1800" dirty="0"/>
              <a:t>≤</a:t>
            </a:r>
            <a:r>
              <a:rPr lang="en-US" altLang="zh-CN" sz="1800" dirty="0"/>
              <a:t>i</a:t>
            </a:r>
            <a:r>
              <a:rPr lang="zh-CN" altLang="zh-CN" sz="1800" dirty="0"/>
              <a:t>≤</a:t>
            </a:r>
            <a:r>
              <a:rPr lang="en-US" altLang="zh-CN" sz="1800" dirty="0"/>
              <a:t>n)</a:t>
            </a:r>
            <a:r>
              <a:rPr lang="zh-CN" altLang="zh-CN" sz="1800" dirty="0"/>
              <a:t>，或各个元素都有着相同的结构。如果进一步的再放宽限制，允许表中的元素既可以是单个元素，也可以是一个表，那么就产生了又一种数据结构——广义表。广义表是线性表的推广，是一种非连续性的数据结构，被广泛的应用于人工智能等领域。</a:t>
            </a:r>
          </a:p>
          <a:p>
            <a:r>
              <a:rPr lang="zh-CN" altLang="zh-CN" sz="1800" dirty="0"/>
              <a:t>广义表是</a:t>
            </a:r>
            <a:r>
              <a:rPr lang="en-US" altLang="zh-CN" sz="1800" dirty="0"/>
              <a:t>n</a:t>
            </a:r>
            <a:r>
              <a:rPr lang="zh-CN" altLang="zh-CN" sz="1800" dirty="0"/>
              <a:t>个数据元素</a:t>
            </a:r>
            <a:r>
              <a:rPr lang="en-US" altLang="zh-CN" sz="1800" dirty="0"/>
              <a:t>a</a:t>
            </a:r>
            <a:r>
              <a:rPr lang="en-US" altLang="zh-CN" sz="1800" baseline="-25000" dirty="0"/>
              <a:t>1,</a:t>
            </a:r>
            <a:r>
              <a:rPr lang="en-US" altLang="zh-CN" sz="1800" dirty="0"/>
              <a:t>a</a:t>
            </a:r>
            <a:r>
              <a:rPr lang="en-US" altLang="zh-CN" sz="1800" baseline="-25000" dirty="0"/>
              <a:t>2,</a:t>
            </a:r>
            <a:r>
              <a:rPr lang="en-US" altLang="zh-CN" sz="1800" dirty="0"/>
              <a:t>…,a</a:t>
            </a:r>
            <a:r>
              <a:rPr lang="en-US" altLang="zh-CN" sz="1800" baseline="-25000" dirty="0"/>
              <a:t>n</a:t>
            </a:r>
            <a:r>
              <a:rPr lang="zh-CN" altLang="zh-CN" sz="1800" dirty="0"/>
              <a:t>的有限序列</a:t>
            </a:r>
            <a:r>
              <a:rPr lang="en-US" altLang="zh-CN" sz="1800" dirty="0"/>
              <a:t>(n</a:t>
            </a:r>
            <a:r>
              <a:rPr lang="zh-CN" altLang="zh-CN" sz="1800" dirty="0"/>
              <a:t>≥</a:t>
            </a:r>
            <a:r>
              <a:rPr lang="en-US" altLang="zh-CN" sz="1800" dirty="0"/>
              <a:t>0)</a:t>
            </a:r>
            <a:r>
              <a:rPr lang="zh-CN" altLang="zh-CN" sz="1800" dirty="0"/>
              <a:t>，通常记为</a:t>
            </a:r>
            <a:r>
              <a:rPr lang="zh-CN" altLang="zh-CN" sz="1800" dirty="0" smtClean="0"/>
              <a:t>：</a:t>
            </a:r>
            <a:endParaRPr lang="en-US" altLang="zh-CN" sz="1800" dirty="0" smtClean="0"/>
          </a:p>
          <a:p>
            <a:endParaRPr lang="zh-CN" altLang="zh-CN" sz="1800" dirty="0"/>
          </a:p>
          <a:p>
            <a:pPr algn="ctr"/>
            <a:r>
              <a:rPr lang="en-US" altLang="zh-CN" sz="1800" dirty="0"/>
              <a:t>GL=(a</a:t>
            </a:r>
            <a:r>
              <a:rPr lang="en-US" altLang="zh-CN" sz="1800" baseline="-25000" dirty="0"/>
              <a:t>1,</a:t>
            </a:r>
            <a:r>
              <a:rPr lang="en-US" altLang="zh-CN" sz="1800" dirty="0"/>
              <a:t>a</a:t>
            </a:r>
            <a:r>
              <a:rPr lang="en-US" altLang="zh-CN" sz="1800" baseline="-25000" dirty="0"/>
              <a:t>2,</a:t>
            </a:r>
            <a:r>
              <a:rPr lang="en-US" altLang="zh-CN" sz="1800" dirty="0"/>
              <a:t>…</a:t>
            </a:r>
            <a:r>
              <a:rPr lang="en-US" altLang="zh-CN" sz="1800" baseline="-25000" dirty="0"/>
              <a:t>,</a:t>
            </a:r>
            <a:r>
              <a:rPr lang="en-US" altLang="zh-CN" sz="1800" dirty="0" err="1"/>
              <a:t>a</a:t>
            </a:r>
            <a:r>
              <a:rPr lang="en-US" altLang="zh-CN" sz="1800" baseline="-25000" dirty="0" err="1"/>
              <a:t>i</a:t>
            </a:r>
            <a:r>
              <a:rPr lang="en-US" altLang="zh-CN" sz="1800" baseline="-25000" dirty="0"/>
              <a:t>,</a:t>
            </a:r>
            <a:r>
              <a:rPr lang="en-US" altLang="zh-CN" sz="1800" dirty="0"/>
              <a:t>…,a</a:t>
            </a:r>
            <a:r>
              <a:rPr lang="en-US" altLang="zh-CN" sz="1800" baseline="-25000" dirty="0"/>
              <a:t>n</a:t>
            </a:r>
            <a:r>
              <a:rPr lang="en-US" altLang="zh-CN" sz="1800" dirty="0"/>
              <a:t>)</a:t>
            </a:r>
            <a:endParaRPr lang="zh-CN" altLang="zh-CN" sz="1800" dirty="0"/>
          </a:p>
          <a:p>
            <a:pPr>
              <a:lnSpc>
                <a:spcPct val="150000"/>
              </a:lnSpc>
            </a:pPr>
            <a:endParaRPr lang="zh-CN" altLang="en-US" sz="1800" dirty="0">
              <a:solidFill>
                <a:prstClr val="black"/>
              </a:solidFill>
              <a:latin typeface="+mn-ea"/>
            </a:endParaRPr>
          </a:p>
        </p:txBody>
      </p:sp>
    </p:spTree>
    <p:extLst>
      <p:ext uri="{BB962C8B-B14F-4D97-AF65-F5344CB8AC3E}">
        <p14:creationId xmlns:p14="http://schemas.microsoft.com/office/powerpoint/2010/main" val="2292562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628925"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5.2.2</a:t>
            </a:r>
            <a:r>
              <a:rPr lang="zh-CN" altLang="en-US" sz="2000" dirty="0">
                <a:solidFill>
                  <a:prstClr val="black"/>
                </a:solidFill>
                <a:latin typeface="微软雅黑"/>
                <a:ea typeface="微软雅黑"/>
              </a:rPr>
              <a:t>广义表的存储结构</a:t>
            </a:r>
          </a:p>
        </p:txBody>
      </p:sp>
      <p:sp>
        <p:nvSpPr>
          <p:cNvPr id="2" name="矩形 1"/>
          <p:cNvSpPr/>
          <p:nvPr/>
        </p:nvSpPr>
        <p:spPr>
          <a:xfrm>
            <a:off x="676275" y="1038261"/>
            <a:ext cx="7791450" cy="442878"/>
          </a:xfrm>
          <a:prstGeom prst="rect">
            <a:avLst/>
          </a:prstGeom>
        </p:spPr>
        <p:txBody>
          <a:bodyPr wrap="square">
            <a:spAutoFit/>
          </a:bodyPr>
          <a:lstStyle/>
          <a:p>
            <a:pPr>
              <a:lnSpc>
                <a:spcPct val="150000"/>
              </a:lnSpc>
            </a:pPr>
            <a:r>
              <a:rPr lang="zh-CN" altLang="en-US" sz="1800" dirty="0">
                <a:solidFill>
                  <a:prstClr val="black"/>
                </a:solidFill>
                <a:latin typeface="+mn-ea"/>
              </a:rPr>
              <a:t>链式存储结构来存储广义表</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2390775"/>
            <a:ext cx="2298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2390775"/>
            <a:ext cx="34559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500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50" y="476286"/>
            <a:ext cx="1389804"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5.3</a:t>
            </a:r>
            <a:r>
              <a:rPr lang="zh-CN" altLang="en-US" sz="2000" dirty="0">
                <a:solidFill>
                  <a:prstClr val="black"/>
                </a:solidFill>
                <a:latin typeface="微软雅黑"/>
                <a:ea typeface="微软雅黑"/>
              </a:rPr>
              <a:t>单元实训</a:t>
            </a:r>
          </a:p>
        </p:txBody>
      </p:sp>
      <p:sp>
        <p:nvSpPr>
          <p:cNvPr id="3" name="矩形 2"/>
          <p:cNvSpPr/>
          <p:nvPr/>
        </p:nvSpPr>
        <p:spPr>
          <a:xfrm>
            <a:off x="628650" y="994395"/>
            <a:ext cx="7915275" cy="3154710"/>
          </a:xfrm>
          <a:prstGeom prst="rect">
            <a:avLst/>
          </a:prstGeom>
        </p:spPr>
        <p:txBody>
          <a:bodyPr wrap="square">
            <a:spAutoFit/>
          </a:bodyPr>
          <a:lstStyle/>
          <a:p>
            <a:pPr algn="just">
              <a:lnSpc>
                <a:spcPct val="150000"/>
              </a:lnSpc>
              <a:spcAft>
                <a:spcPts val="600"/>
              </a:spcAft>
            </a:pPr>
            <a:r>
              <a:rPr lang="zh-CN" altLang="zh-CN" sz="1800" kern="100" dirty="0">
                <a:latin typeface="宋体"/>
                <a:cs typeface="Times New Roman"/>
              </a:rPr>
              <a:t>应用案例【</a:t>
            </a:r>
            <a:r>
              <a:rPr lang="en-US" altLang="zh-CN" sz="1800" kern="100" dirty="0">
                <a:latin typeface="宋体"/>
                <a:cs typeface="Times New Roman"/>
              </a:rPr>
              <a:t>1</a:t>
            </a:r>
            <a:r>
              <a:rPr lang="zh-CN" altLang="zh-CN" sz="1800" kern="100" dirty="0">
                <a:latin typeface="宋体"/>
                <a:cs typeface="Times New Roman"/>
              </a:rPr>
              <a:t>】</a:t>
            </a:r>
          </a:p>
          <a:p>
            <a:pPr indent="304800" algn="just">
              <a:lnSpc>
                <a:spcPct val="150000"/>
              </a:lnSpc>
              <a:spcAft>
                <a:spcPts val="600"/>
              </a:spcAft>
            </a:pPr>
            <a:r>
              <a:rPr lang="zh-CN" altLang="zh-CN" sz="1800" kern="100" dirty="0">
                <a:latin typeface="宋体"/>
                <a:cs typeface="Times New Roman"/>
              </a:rPr>
              <a:t>利用一维数组设计一个简单的学生成绩管理系统，当我们想查询某名学生的成绩时，只需输入这名学生的学号，而且还可以修改该名学生的成绩。</a:t>
            </a:r>
          </a:p>
          <a:p>
            <a:pPr indent="304800" algn="just">
              <a:lnSpc>
                <a:spcPct val="150000"/>
              </a:lnSpc>
              <a:spcAft>
                <a:spcPts val="600"/>
              </a:spcAft>
            </a:pPr>
            <a:r>
              <a:rPr lang="zh-CN" altLang="zh-CN" sz="1800" kern="100" dirty="0">
                <a:latin typeface="宋体"/>
                <a:cs typeface="Times New Roman"/>
              </a:rPr>
              <a:t>案例分析：首先将学生成绩保存在一维数组中，然后提供菜单为用户做选择，分为查询功能和修改功能两大块，如果输入的学号在正常范围内，则可以显示该名学生的学号和成绩，还可以对成绩进行修改，系统处于循环服务中，直到用户选择退出选项。</a:t>
            </a:r>
            <a:endParaRPr lang="zh-CN" altLang="zh-CN" sz="1800" kern="100" dirty="0">
              <a:effectLst/>
              <a:latin typeface="宋体"/>
              <a:cs typeface="Times New Roman"/>
            </a:endParaRPr>
          </a:p>
        </p:txBody>
      </p:sp>
    </p:spTree>
    <p:extLst>
      <p:ext uri="{BB962C8B-B14F-4D97-AF65-F5344CB8AC3E}">
        <p14:creationId xmlns:p14="http://schemas.microsoft.com/office/powerpoint/2010/main" val="1800194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50" y="476286"/>
            <a:ext cx="1389804" cy="353943"/>
          </a:xfrm>
          <a:prstGeom prst="rect">
            <a:avLst/>
          </a:prstGeom>
          <a:noFill/>
        </p:spPr>
        <p:txBody>
          <a:bodyPr wrap="none" lIns="0" tIns="0" rIns="0" rtlCol="0">
            <a:spAutoFit/>
          </a:bodyPr>
          <a:lstStyle/>
          <a:p>
            <a:r>
              <a:rPr lang="en-US" altLang="zh-CN" sz="2000" dirty="0" smtClean="0">
                <a:solidFill>
                  <a:prstClr val="black"/>
                </a:solidFill>
                <a:latin typeface="微软雅黑"/>
                <a:ea typeface="微软雅黑"/>
              </a:rPr>
              <a:t>5.3</a:t>
            </a:r>
            <a:r>
              <a:rPr lang="zh-CN" altLang="en-US" sz="2000" dirty="0" smtClean="0">
                <a:solidFill>
                  <a:prstClr val="black"/>
                </a:solidFill>
                <a:latin typeface="微软雅黑"/>
                <a:ea typeface="微软雅黑"/>
              </a:rPr>
              <a:t>单元</a:t>
            </a:r>
            <a:r>
              <a:rPr lang="zh-CN" altLang="en-US" sz="2000" dirty="0">
                <a:solidFill>
                  <a:prstClr val="black"/>
                </a:solidFill>
                <a:latin typeface="微软雅黑"/>
                <a:ea typeface="微软雅黑"/>
              </a:rPr>
              <a:t>实训</a:t>
            </a:r>
          </a:p>
        </p:txBody>
      </p:sp>
      <p:sp>
        <p:nvSpPr>
          <p:cNvPr id="3" name="矩形 2"/>
          <p:cNvSpPr/>
          <p:nvPr/>
        </p:nvSpPr>
        <p:spPr>
          <a:xfrm>
            <a:off x="628650" y="994395"/>
            <a:ext cx="7915275" cy="3154710"/>
          </a:xfrm>
          <a:prstGeom prst="rect">
            <a:avLst/>
          </a:prstGeom>
        </p:spPr>
        <p:txBody>
          <a:bodyPr wrap="square">
            <a:spAutoFit/>
          </a:bodyPr>
          <a:lstStyle/>
          <a:p>
            <a:pPr algn="just">
              <a:lnSpc>
                <a:spcPct val="150000"/>
              </a:lnSpc>
              <a:spcAft>
                <a:spcPts val="600"/>
              </a:spcAft>
            </a:pPr>
            <a:r>
              <a:rPr lang="zh-CN" altLang="en-US" sz="1800" kern="100" dirty="0">
                <a:latin typeface="宋体"/>
                <a:cs typeface="Times New Roman"/>
              </a:rPr>
              <a:t>应用案例</a:t>
            </a:r>
            <a:r>
              <a:rPr lang="en-US" altLang="zh-CN" sz="1800" kern="100" dirty="0">
                <a:latin typeface="宋体"/>
                <a:cs typeface="Times New Roman"/>
              </a:rPr>
              <a:t>【2】</a:t>
            </a:r>
          </a:p>
          <a:p>
            <a:pPr indent="457200" algn="just">
              <a:lnSpc>
                <a:spcPct val="150000"/>
              </a:lnSpc>
              <a:spcAft>
                <a:spcPts val="600"/>
              </a:spcAft>
            </a:pPr>
            <a:r>
              <a:rPr lang="zh-CN" altLang="en-US" sz="1800" kern="100" dirty="0">
                <a:latin typeface="宋体"/>
                <a:cs typeface="Times New Roman"/>
              </a:rPr>
              <a:t>如果矩阵</a:t>
            </a:r>
            <a:r>
              <a:rPr lang="en-US" altLang="zh-CN" sz="1800" kern="100" dirty="0">
                <a:latin typeface="宋体"/>
                <a:cs typeface="Times New Roman"/>
              </a:rPr>
              <a:t>A</a:t>
            </a:r>
            <a:r>
              <a:rPr lang="zh-CN" altLang="en-US" sz="1800" kern="100" dirty="0">
                <a:latin typeface="宋体"/>
                <a:cs typeface="Times New Roman"/>
              </a:rPr>
              <a:t>中存在一个元素</a:t>
            </a:r>
            <a:r>
              <a:rPr lang="en-US" altLang="zh-CN" sz="1800" kern="100" dirty="0">
                <a:latin typeface="宋体"/>
                <a:cs typeface="Times New Roman"/>
              </a:rPr>
              <a:t>A[i][j]</a:t>
            </a:r>
            <a:r>
              <a:rPr lang="zh-CN" altLang="en-US" sz="1800" kern="100" dirty="0">
                <a:latin typeface="宋体"/>
                <a:cs typeface="Times New Roman"/>
              </a:rPr>
              <a:t>，满足它是第</a:t>
            </a:r>
            <a:r>
              <a:rPr lang="en-US" altLang="zh-CN" sz="1800" kern="100" dirty="0">
                <a:latin typeface="宋体"/>
                <a:cs typeface="Times New Roman"/>
              </a:rPr>
              <a:t>i</a:t>
            </a:r>
            <a:r>
              <a:rPr lang="zh-CN" altLang="en-US" sz="1800" kern="100" dirty="0">
                <a:latin typeface="宋体"/>
                <a:cs typeface="Times New Roman"/>
              </a:rPr>
              <a:t>行中值最小的元素，且是第</a:t>
            </a:r>
            <a:r>
              <a:rPr lang="en-US" altLang="zh-CN" sz="1800" kern="100" dirty="0">
                <a:latin typeface="宋体"/>
                <a:cs typeface="Times New Roman"/>
              </a:rPr>
              <a:t>j</a:t>
            </a:r>
            <a:r>
              <a:rPr lang="zh-CN" altLang="en-US" sz="1800" kern="100" dirty="0">
                <a:latin typeface="宋体"/>
                <a:cs typeface="Times New Roman"/>
              </a:rPr>
              <a:t>列中值最大的元素，则此元素称为该矩阵的一个鞍点，试编写一个程序输出</a:t>
            </a:r>
            <a:r>
              <a:rPr lang="en-US" altLang="zh-CN" sz="1800" kern="100" dirty="0" err="1">
                <a:latin typeface="宋体"/>
                <a:cs typeface="Times New Roman"/>
              </a:rPr>
              <a:t>m×n</a:t>
            </a:r>
            <a:r>
              <a:rPr lang="zh-CN" altLang="en-US" sz="1800" kern="100" dirty="0">
                <a:latin typeface="宋体"/>
                <a:cs typeface="Times New Roman"/>
              </a:rPr>
              <a:t>矩阵</a:t>
            </a:r>
            <a:r>
              <a:rPr lang="en-US" altLang="zh-CN" sz="1800" kern="100" dirty="0">
                <a:latin typeface="宋体"/>
                <a:cs typeface="Times New Roman"/>
              </a:rPr>
              <a:t>A</a:t>
            </a:r>
            <a:r>
              <a:rPr lang="zh-CN" altLang="en-US" sz="1800" kern="100" dirty="0">
                <a:latin typeface="宋体"/>
                <a:cs typeface="Times New Roman"/>
              </a:rPr>
              <a:t>的所有鞍点</a:t>
            </a:r>
            <a:r>
              <a:rPr lang="zh-CN" altLang="en-US" sz="1800" kern="100" dirty="0" smtClean="0">
                <a:latin typeface="宋体"/>
                <a:cs typeface="Times New Roman"/>
              </a:rPr>
              <a:t>。</a:t>
            </a:r>
            <a:endParaRPr lang="en-US" altLang="zh-CN" sz="1800" kern="100" dirty="0" smtClean="0">
              <a:latin typeface="宋体"/>
              <a:cs typeface="Times New Roman"/>
            </a:endParaRPr>
          </a:p>
          <a:p>
            <a:pPr indent="457200" algn="just">
              <a:lnSpc>
                <a:spcPct val="150000"/>
              </a:lnSpc>
              <a:spcAft>
                <a:spcPts val="600"/>
              </a:spcAft>
            </a:pPr>
            <a:r>
              <a:rPr lang="zh-CN" altLang="en-US" sz="1800" kern="100" dirty="0">
                <a:latin typeface="宋体"/>
                <a:cs typeface="Times New Roman"/>
              </a:rPr>
              <a:t>案例分析：构造一个二维数组，并为其元素赋值，首先求出矩阵每行中的最小值，存储在</a:t>
            </a:r>
            <a:r>
              <a:rPr lang="en-US" altLang="zh-CN" sz="1800" kern="100" dirty="0">
                <a:latin typeface="宋体"/>
                <a:cs typeface="Times New Roman"/>
              </a:rPr>
              <a:t>min</a:t>
            </a:r>
            <a:r>
              <a:rPr lang="zh-CN" altLang="en-US" sz="1800" kern="100" dirty="0">
                <a:latin typeface="宋体"/>
                <a:cs typeface="Times New Roman"/>
              </a:rPr>
              <a:t>中，然后再判断这个最小值在其所在的列中是否为最大值，如果是最大值，那么它就是鞍点。</a:t>
            </a:r>
          </a:p>
        </p:txBody>
      </p:sp>
    </p:spTree>
    <p:extLst>
      <p:ext uri="{BB962C8B-B14F-4D97-AF65-F5344CB8AC3E}">
        <p14:creationId xmlns:p14="http://schemas.microsoft.com/office/powerpoint/2010/main" val="257276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5" name="矩形 14"/>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矩形 16"/>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 name="文本框 23"/>
          <p:cNvSpPr txBox="1"/>
          <p:nvPr/>
        </p:nvSpPr>
        <p:spPr>
          <a:xfrm>
            <a:off x="2248491" y="1956707"/>
            <a:ext cx="1120820" cy="1419619"/>
          </a:xfrm>
          <a:prstGeom prst="rect">
            <a:avLst/>
          </a:prstGeom>
          <a:noFill/>
        </p:spPr>
        <p:txBody>
          <a:bodyPr wrap="none" rtlCol="0">
            <a:spAutoFit/>
          </a:bodyPr>
          <a:lstStyle/>
          <a:p>
            <a:pPr algn="ctr"/>
            <a:r>
              <a:rPr lang="en-US" altLang="zh-CN" sz="8625" dirty="0" smtClean="0">
                <a:solidFill>
                  <a:schemeClr val="bg1"/>
                </a:solidFill>
                <a:latin typeface="Agency FB" panose="020B0503020202020204" pitchFamily="34" charset="0"/>
              </a:rPr>
              <a:t>05</a:t>
            </a:r>
            <a:endParaRPr lang="zh-CN" altLang="en-US" sz="8625" dirty="0">
              <a:solidFill>
                <a:schemeClr val="bg1"/>
              </a:solidFill>
              <a:latin typeface="Agency FB" panose="020B0503020202020204" pitchFamily="34" charset="0"/>
            </a:endParaRPr>
          </a:p>
        </p:txBody>
      </p:sp>
      <p:sp>
        <p:nvSpPr>
          <p:cNvPr id="25" name="文本框 24"/>
          <p:cNvSpPr txBox="1"/>
          <p:nvPr/>
        </p:nvSpPr>
        <p:spPr>
          <a:xfrm>
            <a:off x="3683613" y="2290417"/>
            <a:ext cx="3001458" cy="600164"/>
          </a:xfrm>
          <a:prstGeom prst="rect">
            <a:avLst/>
          </a:prstGeom>
          <a:noFill/>
        </p:spPr>
        <p:txBody>
          <a:bodyPr wrap="square" rtlCol="0">
            <a:spAutoFit/>
            <a:scene3d>
              <a:camera prst="orthographicFront"/>
              <a:lightRig rig="threePt" dir="t"/>
            </a:scene3d>
            <a:sp3d contourW="12700"/>
          </a:bodyPr>
          <a:lstStyle/>
          <a:p>
            <a:pPr algn="ctr"/>
            <a:r>
              <a:rPr lang="zh-CN" altLang="en-US" sz="3300" b="1" dirty="0">
                <a:solidFill>
                  <a:schemeClr val="bg1"/>
                </a:solidFill>
                <a:latin typeface="+mj-ea"/>
                <a:ea typeface="+mj-ea"/>
              </a:rPr>
              <a:t>数组和广义表</a:t>
            </a:r>
          </a:p>
        </p:txBody>
      </p:sp>
      <p:cxnSp>
        <p:nvCxnSpPr>
          <p:cNvPr id="27" name="直接连接符 26"/>
          <p:cNvCxnSpPr/>
          <p:nvPr/>
        </p:nvCxnSpPr>
        <p:spPr>
          <a:xfrm>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871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5.4</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p:sp>
        <p:nvSpPr>
          <p:cNvPr id="2" name="矩形 1"/>
          <p:cNvSpPr/>
          <p:nvPr/>
        </p:nvSpPr>
        <p:spPr>
          <a:xfrm>
            <a:off x="914008" y="1050221"/>
            <a:ext cx="6877442" cy="2536400"/>
          </a:xfrm>
          <a:prstGeom prst="rect">
            <a:avLst/>
          </a:prstGeom>
        </p:spPr>
        <p:txBody>
          <a:bodyPr wrap="square">
            <a:spAutoFit/>
          </a:bodyPr>
          <a:lstStyle/>
          <a:p>
            <a:pPr>
              <a:lnSpc>
                <a:spcPct val="150000"/>
              </a:lnSpc>
            </a:pPr>
            <a:r>
              <a:rPr lang="zh-CN" altLang="en-US" sz="1800" dirty="0">
                <a:latin typeface="+mj-ea"/>
                <a:ea typeface="+mj-ea"/>
              </a:rPr>
              <a:t>一、选择题</a:t>
            </a:r>
          </a:p>
          <a:p>
            <a:pPr>
              <a:lnSpc>
                <a:spcPct val="150000"/>
              </a:lnSpc>
            </a:pPr>
            <a:r>
              <a:rPr lang="en-US" altLang="zh-CN" sz="1800" dirty="0">
                <a:latin typeface="+mj-ea"/>
                <a:ea typeface="+mj-ea"/>
              </a:rPr>
              <a:t>1. </a:t>
            </a:r>
            <a:r>
              <a:rPr lang="zh-CN" altLang="en-US" sz="1800" dirty="0">
                <a:latin typeface="+mj-ea"/>
                <a:ea typeface="+mj-ea"/>
              </a:rPr>
              <a:t>广义表</a:t>
            </a:r>
            <a:r>
              <a:rPr lang="en-US" altLang="zh-CN" sz="1800" dirty="0">
                <a:latin typeface="+mj-ea"/>
                <a:ea typeface="+mj-ea"/>
              </a:rPr>
              <a:t>L=((</a:t>
            </a:r>
            <a:r>
              <a:rPr lang="en-US" altLang="zh-CN" sz="1800" dirty="0" err="1">
                <a:latin typeface="+mj-ea"/>
                <a:ea typeface="+mj-ea"/>
              </a:rPr>
              <a:t>x,y,z</a:t>
            </a:r>
            <a:r>
              <a:rPr lang="en-US" altLang="zh-CN" sz="1800" dirty="0">
                <a:latin typeface="+mj-ea"/>
                <a:ea typeface="+mj-ea"/>
              </a:rPr>
              <a:t>),p)</a:t>
            </a:r>
            <a:r>
              <a:rPr lang="zh-CN" altLang="en-US" sz="1800" dirty="0">
                <a:latin typeface="+mj-ea"/>
                <a:ea typeface="+mj-ea"/>
              </a:rPr>
              <a:t>，则</a:t>
            </a:r>
            <a:r>
              <a:rPr lang="en-US" altLang="zh-CN" sz="1800" dirty="0">
                <a:latin typeface="+mj-ea"/>
                <a:ea typeface="+mj-ea"/>
              </a:rPr>
              <a:t>L</a:t>
            </a:r>
            <a:r>
              <a:rPr lang="zh-CN" altLang="en-US" sz="1800" dirty="0">
                <a:latin typeface="+mj-ea"/>
                <a:ea typeface="+mj-ea"/>
              </a:rPr>
              <a:t>的长度与深度分别为（ ）。</a:t>
            </a:r>
          </a:p>
          <a:p>
            <a:pPr>
              <a:lnSpc>
                <a:spcPct val="150000"/>
              </a:lnSpc>
            </a:pPr>
            <a:r>
              <a:rPr lang="en-US" altLang="zh-CN" sz="1800" dirty="0">
                <a:latin typeface="+mj-ea"/>
                <a:ea typeface="+mj-ea"/>
              </a:rPr>
              <a:t>A. 4,1</a:t>
            </a:r>
          </a:p>
          <a:p>
            <a:pPr>
              <a:lnSpc>
                <a:spcPct val="150000"/>
              </a:lnSpc>
            </a:pPr>
            <a:r>
              <a:rPr lang="en-US" altLang="zh-CN" sz="1800" dirty="0">
                <a:latin typeface="+mj-ea"/>
                <a:ea typeface="+mj-ea"/>
              </a:rPr>
              <a:t>B. 2,2</a:t>
            </a:r>
          </a:p>
          <a:p>
            <a:pPr>
              <a:lnSpc>
                <a:spcPct val="150000"/>
              </a:lnSpc>
            </a:pPr>
            <a:r>
              <a:rPr lang="en-US" altLang="zh-CN" sz="1800" dirty="0">
                <a:latin typeface="+mj-ea"/>
                <a:ea typeface="+mj-ea"/>
              </a:rPr>
              <a:t>C. 2,1</a:t>
            </a:r>
          </a:p>
          <a:p>
            <a:pPr>
              <a:lnSpc>
                <a:spcPct val="150000"/>
              </a:lnSpc>
            </a:pPr>
            <a:r>
              <a:rPr lang="en-US" altLang="zh-CN" sz="1800" dirty="0">
                <a:latin typeface="+mj-ea"/>
                <a:ea typeface="+mj-ea"/>
              </a:rPr>
              <a:t>D. 1,2</a:t>
            </a:r>
          </a:p>
        </p:txBody>
      </p:sp>
    </p:spTree>
    <p:extLst>
      <p:ext uri="{BB962C8B-B14F-4D97-AF65-F5344CB8AC3E}">
        <p14:creationId xmlns:p14="http://schemas.microsoft.com/office/powerpoint/2010/main" val="134667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en-US" altLang="zh-CN" sz="1800" dirty="0">
                <a:solidFill>
                  <a:prstClr val="black"/>
                </a:solidFill>
                <a:latin typeface="微软雅黑"/>
                <a:ea typeface="微软雅黑"/>
              </a:rPr>
              <a:t>2. </a:t>
            </a:r>
            <a:r>
              <a:rPr lang="zh-CN" altLang="en-US" sz="1800" dirty="0">
                <a:solidFill>
                  <a:prstClr val="black"/>
                </a:solidFill>
                <a:latin typeface="微软雅黑"/>
                <a:ea typeface="微软雅黑"/>
              </a:rPr>
              <a:t>广义表</a:t>
            </a:r>
            <a:r>
              <a:rPr lang="en-US" altLang="zh-CN" sz="1800" dirty="0">
                <a:solidFill>
                  <a:prstClr val="black"/>
                </a:solidFill>
                <a:latin typeface="微软雅黑"/>
                <a:ea typeface="微软雅黑"/>
              </a:rPr>
              <a:t>((b) , b )</a:t>
            </a:r>
            <a:r>
              <a:rPr lang="zh-CN" altLang="en-US" sz="1800" dirty="0">
                <a:solidFill>
                  <a:prstClr val="black"/>
                </a:solidFill>
                <a:latin typeface="微软雅黑"/>
                <a:ea typeface="微软雅黑"/>
              </a:rPr>
              <a:t>的表尾是（ ）。</a:t>
            </a:r>
          </a:p>
          <a:p>
            <a:pPr>
              <a:lnSpc>
                <a:spcPct val="150000"/>
              </a:lnSpc>
            </a:pPr>
            <a:r>
              <a:rPr lang="en-US" altLang="zh-CN" sz="1800" dirty="0">
                <a:solidFill>
                  <a:prstClr val="black"/>
                </a:solidFill>
                <a:latin typeface="微软雅黑"/>
                <a:ea typeface="微软雅黑"/>
              </a:rPr>
              <a:t>A. (b) </a:t>
            </a:r>
          </a:p>
          <a:p>
            <a:pPr>
              <a:lnSpc>
                <a:spcPct val="150000"/>
              </a:lnSpc>
            </a:pPr>
            <a:r>
              <a:rPr lang="en-US" altLang="zh-CN" sz="1800" dirty="0">
                <a:solidFill>
                  <a:prstClr val="black"/>
                </a:solidFill>
                <a:latin typeface="微软雅黑"/>
                <a:ea typeface="微软雅黑"/>
              </a:rPr>
              <a:t>B. b </a:t>
            </a:r>
          </a:p>
          <a:p>
            <a:pPr>
              <a:lnSpc>
                <a:spcPct val="150000"/>
              </a:lnSpc>
            </a:pPr>
            <a:r>
              <a:rPr lang="en-US" altLang="zh-CN" sz="1800" dirty="0">
                <a:solidFill>
                  <a:prstClr val="black"/>
                </a:solidFill>
                <a:latin typeface="微软雅黑"/>
                <a:ea typeface="微软雅黑"/>
              </a:rPr>
              <a:t>C. </a:t>
            </a:r>
            <a:r>
              <a:rPr lang="en-US" altLang="zh-CN" sz="1800" dirty="0" err="1">
                <a:solidFill>
                  <a:prstClr val="black"/>
                </a:solidFill>
                <a:latin typeface="微软雅黑"/>
                <a:ea typeface="微软雅黑"/>
              </a:rPr>
              <a:t>b,b</a:t>
            </a:r>
            <a:r>
              <a:rPr lang="en-US" altLang="zh-CN" sz="1800" dirty="0">
                <a:solidFill>
                  <a:prstClr val="black"/>
                </a:solidFill>
                <a:latin typeface="微软雅黑"/>
                <a:ea typeface="微软雅黑"/>
              </a:rPr>
              <a:t> </a:t>
            </a:r>
          </a:p>
          <a:p>
            <a:pPr>
              <a:lnSpc>
                <a:spcPct val="150000"/>
              </a:lnSpc>
            </a:pPr>
            <a:r>
              <a:rPr lang="en-US" altLang="zh-CN" sz="1800" dirty="0">
                <a:solidFill>
                  <a:prstClr val="black"/>
                </a:solidFill>
                <a:latin typeface="微软雅黑"/>
                <a:ea typeface="微软雅黑"/>
              </a:rPr>
              <a:t>D. 0</a:t>
            </a:r>
          </a:p>
        </p:txBody>
      </p:sp>
    </p:spTree>
    <p:extLst>
      <p:ext uri="{BB962C8B-B14F-4D97-AF65-F5344CB8AC3E}">
        <p14:creationId xmlns:p14="http://schemas.microsoft.com/office/powerpoint/2010/main" val="1850757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en-US" altLang="zh-CN" sz="1800" dirty="0">
                <a:solidFill>
                  <a:prstClr val="black"/>
                </a:solidFill>
                <a:latin typeface="微软雅黑"/>
                <a:ea typeface="微软雅黑"/>
              </a:rPr>
              <a:t>3. </a:t>
            </a:r>
            <a:r>
              <a:rPr lang="zh-CN" altLang="en-US" sz="1800" dirty="0">
                <a:solidFill>
                  <a:prstClr val="black"/>
                </a:solidFill>
                <a:latin typeface="微软雅黑"/>
                <a:ea typeface="微软雅黑"/>
              </a:rPr>
              <a:t>广义表</a:t>
            </a:r>
            <a:r>
              <a:rPr lang="en-US" altLang="zh-CN" sz="1800" dirty="0">
                <a:solidFill>
                  <a:prstClr val="black"/>
                </a:solidFill>
                <a:latin typeface="微软雅黑"/>
                <a:ea typeface="微软雅黑"/>
              </a:rPr>
              <a:t>(</a:t>
            </a:r>
            <a:r>
              <a:rPr lang="en-US" altLang="zh-CN" sz="1800" dirty="0" err="1">
                <a:solidFill>
                  <a:prstClr val="black"/>
                </a:solidFill>
                <a:latin typeface="微软雅黑"/>
                <a:ea typeface="微软雅黑"/>
              </a:rPr>
              <a:t>p,q,r</a:t>
            </a:r>
            <a:r>
              <a:rPr lang="en-US" altLang="zh-CN" sz="1800" dirty="0">
                <a:solidFill>
                  <a:prstClr val="black"/>
                </a:solidFill>
                <a:latin typeface="微软雅黑"/>
                <a:ea typeface="微软雅黑"/>
              </a:rPr>
              <a:t>)</a:t>
            </a:r>
            <a:r>
              <a:rPr lang="zh-CN" altLang="en-US" sz="1800" dirty="0">
                <a:solidFill>
                  <a:prstClr val="black"/>
                </a:solidFill>
                <a:latin typeface="微软雅黑"/>
                <a:ea typeface="微软雅黑"/>
              </a:rPr>
              <a:t>的表尾就是（ ）。</a:t>
            </a:r>
          </a:p>
          <a:p>
            <a:pPr>
              <a:lnSpc>
                <a:spcPct val="150000"/>
              </a:lnSpc>
            </a:pPr>
            <a:r>
              <a:rPr lang="en-US" altLang="zh-CN" sz="1800" dirty="0">
                <a:solidFill>
                  <a:prstClr val="black"/>
                </a:solidFill>
                <a:latin typeface="微软雅黑"/>
                <a:ea typeface="微软雅黑"/>
              </a:rPr>
              <a:t>A.(q ,r)</a:t>
            </a:r>
          </a:p>
          <a:p>
            <a:pPr>
              <a:lnSpc>
                <a:spcPct val="150000"/>
              </a:lnSpc>
            </a:pPr>
            <a:r>
              <a:rPr lang="en-US" altLang="zh-CN" sz="1800" dirty="0">
                <a:solidFill>
                  <a:prstClr val="black"/>
                </a:solidFill>
                <a:latin typeface="微软雅黑"/>
                <a:ea typeface="微软雅黑"/>
              </a:rPr>
              <a:t>B. r</a:t>
            </a:r>
          </a:p>
          <a:p>
            <a:pPr>
              <a:lnSpc>
                <a:spcPct val="150000"/>
              </a:lnSpc>
            </a:pPr>
            <a:r>
              <a:rPr lang="en-US" altLang="zh-CN" sz="1800" dirty="0">
                <a:solidFill>
                  <a:prstClr val="black"/>
                </a:solidFill>
                <a:latin typeface="微软雅黑"/>
                <a:ea typeface="微软雅黑"/>
              </a:rPr>
              <a:t>C.(r)</a:t>
            </a:r>
          </a:p>
          <a:p>
            <a:pPr>
              <a:lnSpc>
                <a:spcPct val="150000"/>
              </a:lnSpc>
            </a:pPr>
            <a:r>
              <a:rPr lang="en-US" altLang="zh-CN" sz="1800" dirty="0">
                <a:solidFill>
                  <a:prstClr val="black"/>
                </a:solidFill>
                <a:latin typeface="微软雅黑"/>
                <a:ea typeface="微软雅黑"/>
              </a:rPr>
              <a:t>D. </a:t>
            </a:r>
            <a:r>
              <a:rPr lang="en-US" altLang="zh-CN" sz="1800" dirty="0" err="1">
                <a:solidFill>
                  <a:prstClr val="black"/>
                </a:solidFill>
                <a:latin typeface="微软雅黑"/>
                <a:ea typeface="微软雅黑"/>
              </a:rPr>
              <a:t>q,r</a:t>
            </a:r>
            <a:endParaRPr lang="en-US" altLang="zh-CN" sz="1800" dirty="0">
              <a:solidFill>
                <a:prstClr val="black"/>
              </a:solidFill>
              <a:latin typeface="微软雅黑"/>
              <a:ea typeface="微软雅黑"/>
            </a:endParaRPr>
          </a:p>
        </p:txBody>
      </p:sp>
    </p:spTree>
    <p:extLst>
      <p:ext uri="{BB962C8B-B14F-4D97-AF65-F5344CB8AC3E}">
        <p14:creationId xmlns:p14="http://schemas.microsoft.com/office/powerpoint/2010/main" val="2021229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en-US" altLang="zh-CN" sz="1800" dirty="0">
                <a:solidFill>
                  <a:prstClr val="black"/>
                </a:solidFill>
                <a:latin typeface="微软雅黑"/>
                <a:ea typeface="微软雅黑"/>
              </a:rPr>
              <a:t>4. </a:t>
            </a:r>
            <a:r>
              <a:rPr lang="zh-CN" altLang="en-US" sz="1800" dirty="0">
                <a:solidFill>
                  <a:prstClr val="black"/>
                </a:solidFill>
                <a:latin typeface="微软雅黑"/>
                <a:ea typeface="微软雅黑"/>
              </a:rPr>
              <a:t>特殊矩阵采用压缩存储的目的主要是为了（ ）。</a:t>
            </a:r>
          </a:p>
          <a:p>
            <a:pPr>
              <a:lnSpc>
                <a:spcPct val="150000"/>
              </a:lnSpc>
            </a:pPr>
            <a:r>
              <a:rPr lang="en-US" altLang="zh-CN" sz="1800" dirty="0">
                <a:solidFill>
                  <a:prstClr val="black"/>
                </a:solidFill>
                <a:latin typeface="微软雅黑"/>
                <a:ea typeface="微软雅黑"/>
              </a:rPr>
              <a:t>A. </a:t>
            </a:r>
            <a:r>
              <a:rPr lang="zh-CN" altLang="en-US" sz="1800" dirty="0">
                <a:solidFill>
                  <a:prstClr val="black"/>
                </a:solidFill>
                <a:latin typeface="微软雅黑"/>
                <a:ea typeface="微软雅黑"/>
              </a:rPr>
              <a:t>使存取矩阵元素变得易于操作</a:t>
            </a:r>
          </a:p>
          <a:p>
            <a:pPr>
              <a:lnSpc>
                <a:spcPct val="150000"/>
              </a:lnSpc>
            </a:pPr>
            <a:r>
              <a:rPr lang="en-US" altLang="zh-CN" sz="1800" dirty="0">
                <a:solidFill>
                  <a:prstClr val="black"/>
                </a:solidFill>
                <a:latin typeface="微软雅黑"/>
                <a:ea typeface="微软雅黑"/>
              </a:rPr>
              <a:t>B. </a:t>
            </a:r>
            <a:r>
              <a:rPr lang="zh-CN" altLang="en-US" sz="1800" dirty="0">
                <a:solidFill>
                  <a:prstClr val="black"/>
                </a:solidFill>
                <a:latin typeface="微软雅黑"/>
                <a:ea typeface="微软雅黑"/>
              </a:rPr>
              <a:t>便于表达</a:t>
            </a:r>
          </a:p>
          <a:p>
            <a:pPr>
              <a:lnSpc>
                <a:spcPct val="150000"/>
              </a:lnSpc>
            </a:pPr>
            <a:r>
              <a:rPr lang="en-US" altLang="zh-CN" sz="1800" dirty="0">
                <a:solidFill>
                  <a:prstClr val="black"/>
                </a:solidFill>
                <a:latin typeface="微软雅黑"/>
                <a:ea typeface="微软雅黑"/>
              </a:rPr>
              <a:t>C. </a:t>
            </a:r>
            <a:r>
              <a:rPr lang="zh-CN" altLang="en-US" sz="1800" dirty="0">
                <a:solidFill>
                  <a:prstClr val="black"/>
                </a:solidFill>
                <a:latin typeface="微软雅黑"/>
                <a:ea typeface="微软雅黑"/>
              </a:rPr>
              <a:t>节省存储空间</a:t>
            </a:r>
          </a:p>
          <a:p>
            <a:pPr>
              <a:lnSpc>
                <a:spcPct val="150000"/>
              </a:lnSpc>
            </a:pPr>
            <a:r>
              <a:rPr lang="en-US" altLang="zh-CN" sz="1800" dirty="0">
                <a:solidFill>
                  <a:prstClr val="black"/>
                </a:solidFill>
                <a:latin typeface="微软雅黑"/>
                <a:ea typeface="微软雅黑"/>
              </a:rPr>
              <a:t>D. </a:t>
            </a:r>
            <a:r>
              <a:rPr lang="zh-CN" altLang="en-US" sz="1800" dirty="0">
                <a:solidFill>
                  <a:prstClr val="black"/>
                </a:solidFill>
                <a:latin typeface="微软雅黑"/>
                <a:ea typeface="微软雅黑"/>
              </a:rPr>
              <a:t>使代码简洁</a:t>
            </a: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en-US" altLang="zh-CN" sz="1800" dirty="0">
                <a:solidFill>
                  <a:prstClr val="black"/>
                </a:solidFill>
                <a:latin typeface="微软雅黑"/>
                <a:ea typeface="微软雅黑"/>
              </a:rPr>
              <a:t>5. </a:t>
            </a:r>
            <a:r>
              <a:rPr lang="zh-CN" altLang="en-US" sz="1800" dirty="0">
                <a:solidFill>
                  <a:prstClr val="black"/>
                </a:solidFill>
                <a:latin typeface="微软雅黑"/>
                <a:ea typeface="微软雅黑"/>
              </a:rPr>
              <a:t>稀疏矩阵的常见压缩存储方法有（ ）两种。</a:t>
            </a:r>
          </a:p>
          <a:p>
            <a:pPr>
              <a:lnSpc>
                <a:spcPct val="150000"/>
              </a:lnSpc>
            </a:pPr>
            <a:r>
              <a:rPr lang="en-US" altLang="zh-CN" sz="1800" dirty="0">
                <a:solidFill>
                  <a:prstClr val="black"/>
                </a:solidFill>
                <a:latin typeface="微软雅黑"/>
                <a:ea typeface="微软雅黑"/>
              </a:rPr>
              <a:t>A. </a:t>
            </a:r>
            <a:r>
              <a:rPr lang="zh-CN" altLang="en-US" sz="1800" dirty="0">
                <a:solidFill>
                  <a:prstClr val="black"/>
                </a:solidFill>
                <a:latin typeface="微软雅黑"/>
                <a:ea typeface="微软雅黑"/>
              </a:rPr>
              <a:t>散列表与十字链表</a:t>
            </a:r>
          </a:p>
          <a:p>
            <a:pPr>
              <a:lnSpc>
                <a:spcPct val="150000"/>
              </a:lnSpc>
            </a:pPr>
            <a:r>
              <a:rPr lang="en-US" altLang="zh-CN" sz="1800" dirty="0">
                <a:solidFill>
                  <a:prstClr val="black"/>
                </a:solidFill>
                <a:latin typeface="微软雅黑"/>
                <a:ea typeface="微软雅黑"/>
              </a:rPr>
              <a:t>B. </a:t>
            </a:r>
            <a:r>
              <a:rPr lang="zh-CN" altLang="en-US" sz="1800" dirty="0">
                <a:solidFill>
                  <a:prstClr val="black"/>
                </a:solidFill>
                <a:latin typeface="微软雅黑"/>
                <a:ea typeface="微软雅黑"/>
              </a:rPr>
              <a:t>三元组与十字链表</a:t>
            </a:r>
          </a:p>
          <a:p>
            <a:pPr>
              <a:lnSpc>
                <a:spcPct val="150000"/>
              </a:lnSpc>
            </a:pPr>
            <a:r>
              <a:rPr lang="en-US" altLang="zh-CN" sz="1800" dirty="0">
                <a:solidFill>
                  <a:prstClr val="black"/>
                </a:solidFill>
                <a:latin typeface="微软雅黑"/>
                <a:ea typeface="微软雅黑"/>
              </a:rPr>
              <a:t>C. </a:t>
            </a:r>
            <a:r>
              <a:rPr lang="zh-CN" altLang="en-US" sz="1800" dirty="0">
                <a:solidFill>
                  <a:prstClr val="black"/>
                </a:solidFill>
                <a:latin typeface="微软雅黑"/>
                <a:ea typeface="微软雅黑"/>
              </a:rPr>
              <a:t>二维数组与三维数组</a:t>
            </a:r>
          </a:p>
          <a:p>
            <a:pPr>
              <a:lnSpc>
                <a:spcPct val="150000"/>
              </a:lnSpc>
            </a:pPr>
            <a:r>
              <a:rPr lang="en-US" altLang="zh-CN" sz="1800" dirty="0">
                <a:solidFill>
                  <a:prstClr val="black"/>
                </a:solidFill>
                <a:latin typeface="微软雅黑"/>
                <a:ea typeface="微软雅黑"/>
              </a:rPr>
              <a:t>D. </a:t>
            </a:r>
            <a:r>
              <a:rPr lang="zh-CN" altLang="en-US" sz="1800" dirty="0">
                <a:solidFill>
                  <a:prstClr val="black"/>
                </a:solidFill>
                <a:latin typeface="微软雅黑"/>
                <a:ea typeface="微软雅黑"/>
              </a:rPr>
              <a:t>三元组与散列表</a:t>
            </a: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3212867"/>
          </a:xfrm>
          <a:prstGeom prst="rect">
            <a:avLst/>
          </a:prstGeom>
        </p:spPr>
        <p:txBody>
          <a:bodyPr wrap="square">
            <a:spAutoFit/>
          </a:bodyPr>
          <a:lstStyle/>
          <a:p>
            <a:pPr algn="just">
              <a:spcAft>
                <a:spcPts val="0"/>
              </a:spcAft>
            </a:pPr>
            <a:r>
              <a:rPr lang="zh-CN" altLang="zh-CN" sz="1800" kern="100" dirty="0">
                <a:latin typeface="宋体"/>
                <a:cs typeface="Times New Roman"/>
              </a:rPr>
              <a:t>二、填空题</a:t>
            </a:r>
          </a:p>
          <a:p>
            <a:pPr indent="304800">
              <a:lnSpc>
                <a:spcPct val="150000"/>
              </a:lnSpc>
            </a:pPr>
            <a:r>
              <a:rPr lang="en-US" altLang="zh-CN" sz="1800" kern="100" dirty="0">
                <a:latin typeface="宋体"/>
                <a:cs typeface="Times New Roman"/>
              </a:rPr>
              <a:t>1. </a:t>
            </a:r>
            <a:r>
              <a:rPr lang="zh-CN" altLang="zh-CN" sz="1800" kern="100" dirty="0">
                <a:latin typeface="宋体"/>
                <a:cs typeface="Times New Roman"/>
              </a:rPr>
              <a:t>在稀疏矩阵的三元组表中，每个非零元素对应的三元组包括</a:t>
            </a:r>
            <a:r>
              <a:rPr lang="en-US" altLang="zh-CN" sz="1800" u="sng" kern="100" dirty="0">
                <a:latin typeface="宋体"/>
                <a:cs typeface="Times New Roman"/>
              </a:rPr>
              <a:t>_          </a:t>
            </a:r>
            <a:r>
              <a:rPr lang="zh-CN" altLang="zh-CN" sz="1800" kern="100" dirty="0">
                <a:latin typeface="宋体"/>
                <a:cs typeface="Times New Roman"/>
              </a:rPr>
              <a:t>、</a:t>
            </a:r>
            <a:r>
              <a:rPr lang="zh-CN" altLang="zh-CN" sz="1800" u="sng" kern="100" dirty="0">
                <a:latin typeface="宋体"/>
                <a:cs typeface="Times New Roman"/>
              </a:rPr>
              <a:t> </a:t>
            </a:r>
            <a:r>
              <a:rPr lang="en-US" altLang="zh-CN" sz="1800" u="sng" kern="100" dirty="0">
                <a:latin typeface="宋体"/>
                <a:cs typeface="Times New Roman"/>
              </a:rPr>
              <a:t>         </a:t>
            </a:r>
            <a:r>
              <a:rPr lang="zh-CN" altLang="zh-CN" sz="1800" kern="100" dirty="0">
                <a:latin typeface="宋体"/>
                <a:cs typeface="Times New Roman"/>
              </a:rPr>
              <a:t>、和</a:t>
            </a:r>
            <a:r>
              <a:rPr lang="zh-CN" altLang="zh-CN" sz="1800" u="sng" kern="100" dirty="0">
                <a:latin typeface="宋体"/>
                <a:cs typeface="Times New Roman"/>
              </a:rPr>
              <a:t> </a:t>
            </a:r>
            <a:r>
              <a:rPr lang="en-US" altLang="zh-CN" sz="1800" u="sng" kern="100" dirty="0">
                <a:latin typeface="宋体"/>
                <a:cs typeface="Times New Roman"/>
              </a:rPr>
              <a:t>          </a:t>
            </a:r>
            <a:r>
              <a:rPr lang="zh-CN" altLang="zh-CN" sz="1800" kern="100" dirty="0">
                <a:latin typeface="宋体"/>
                <a:cs typeface="Times New Roman"/>
              </a:rPr>
              <a:t>。</a:t>
            </a:r>
          </a:p>
          <a:p>
            <a:pPr indent="304800">
              <a:lnSpc>
                <a:spcPct val="150000"/>
              </a:lnSpc>
            </a:pPr>
            <a:r>
              <a:rPr lang="en-US" altLang="zh-CN" sz="1800" kern="100" dirty="0">
                <a:latin typeface="宋体"/>
                <a:cs typeface="Times New Roman"/>
              </a:rPr>
              <a:t>2.</a:t>
            </a:r>
            <a:r>
              <a:rPr lang="zh-CN" altLang="zh-CN" sz="1800" kern="100" dirty="0">
                <a:latin typeface="宋体"/>
                <a:cs typeface="Times New Roman"/>
              </a:rPr>
              <a:t>稀疏矩阵常用的压缩存储方式有</a:t>
            </a:r>
            <a:r>
              <a:rPr lang="en-US" altLang="zh-CN" sz="1800" u="sng" kern="100" dirty="0">
                <a:latin typeface="宋体"/>
                <a:cs typeface="Times New Roman"/>
              </a:rPr>
              <a:t>__         </a:t>
            </a:r>
            <a:r>
              <a:rPr lang="zh-CN" altLang="zh-CN" sz="1800" kern="100" dirty="0">
                <a:latin typeface="宋体"/>
                <a:cs typeface="Times New Roman"/>
              </a:rPr>
              <a:t>、和</a:t>
            </a:r>
            <a:r>
              <a:rPr lang="zh-CN" altLang="zh-CN" sz="1800" u="sng" kern="100" dirty="0">
                <a:latin typeface="宋体"/>
                <a:cs typeface="Times New Roman"/>
              </a:rPr>
              <a:t> </a:t>
            </a:r>
            <a:r>
              <a:rPr lang="en-US" altLang="zh-CN" sz="1800" u="sng" kern="100" dirty="0">
                <a:latin typeface="宋体"/>
                <a:cs typeface="Times New Roman"/>
              </a:rPr>
              <a:t>         </a:t>
            </a:r>
            <a:r>
              <a:rPr lang="zh-CN" altLang="zh-CN" sz="1800" kern="100" dirty="0">
                <a:latin typeface="宋体"/>
                <a:cs typeface="Times New Roman"/>
              </a:rPr>
              <a:t>两种。</a:t>
            </a:r>
          </a:p>
          <a:p>
            <a:pPr indent="304800">
              <a:lnSpc>
                <a:spcPct val="150000"/>
              </a:lnSpc>
            </a:pPr>
            <a:r>
              <a:rPr lang="en-US" altLang="zh-CN" sz="1800" kern="100" dirty="0">
                <a:latin typeface="宋体"/>
                <a:cs typeface="Times New Roman"/>
              </a:rPr>
              <a:t>3.</a:t>
            </a:r>
            <a:r>
              <a:rPr lang="zh-CN" altLang="zh-CN" sz="1800" kern="100" dirty="0">
                <a:latin typeface="宋体"/>
                <a:cs typeface="Times New Roman"/>
              </a:rPr>
              <a:t>若有数组</a:t>
            </a:r>
            <a:r>
              <a:rPr lang="en-US" altLang="zh-CN" sz="1800" kern="100" dirty="0" err="1">
                <a:latin typeface="宋体"/>
                <a:cs typeface="Times New Roman"/>
              </a:rPr>
              <a:t>int</a:t>
            </a:r>
            <a:r>
              <a:rPr lang="en-US" altLang="zh-CN" sz="1800" kern="100" dirty="0">
                <a:latin typeface="宋体"/>
                <a:cs typeface="Times New Roman"/>
              </a:rPr>
              <a:t> a[6][7]</a:t>
            </a:r>
            <a:r>
              <a:rPr lang="zh-CN" altLang="zh-CN" sz="1800" kern="100" dirty="0">
                <a:latin typeface="宋体"/>
                <a:cs typeface="Times New Roman"/>
              </a:rPr>
              <a:t>，该数组的首地址是</a:t>
            </a:r>
            <a:r>
              <a:rPr lang="en-US" altLang="zh-CN" sz="1800" kern="100" dirty="0">
                <a:latin typeface="宋体"/>
                <a:cs typeface="Times New Roman"/>
              </a:rPr>
              <a:t>1000</a:t>
            </a:r>
            <a:r>
              <a:rPr lang="zh-CN" altLang="zh-CN" sz="1800" kern="100" dirty="0">
                <a:latin typeface="宋体"/>
                <a:cs typeface="Times New Roman"/>
              </a:rPr>
              <a:t>，如果一个整型数据占</a:t>
            </a:r>
            <a:r>
              <a:rPr lang="en-US" altLang="zh-CN" sz="1800" kern="100" dirty="0">
                <a:latin typeface="宋体"/>
                <a:cs typeface="Times New Roman"/>
              </a:rPr>
              <a:t>4</a:t>
            </a:r>
            <a:r>
              <a:rPr lang="zh-CN" altLang="zh-CN" sz="1800" kern="100" dirty="0">
                <a:latin typeface="宋体"/>
                <a:cs typeface="Times New Roman"/>
              </a:rPr>
              <a:t>个字节，元素按行存储。数组元素</a:t>
            </a:r>
            <a:r>
              <a:rPr lang="en-US" altLang="zh-CN" sz="1800" kern="100" dirty="0">
                <a:latin typeface="宋体"/>
                <a:cs typeface="Times New Roman"/>
              </a:rPr>
              <a:t>a[3][4]</a:t>
            </a:r>
            <a:r>
              <a:rPr lang="zh-CN" altLang="zh-CN" sz="1800" kern="100" dirty="0">
                <a:latin typeface="宋体"/>
                <a:cs typeface="Times New Roman"/>
              </a:rPr>
              <a:t>的地址是</a:t>
            </a:r>
            <a:r>
              <a:rPr lang="en-US" altLang="zh-CN" sz="1800" u="sng" kern="100" dirty="0">
                <a:latin typeface="宋体"/>
                <a:cs typeface="Times New Roman"/>
              </a:rPr>
              <a:t>_            </a:t>
            </a:r>
            <a:r>
              <a:rPr lang="zh-CN" altLang="zh-CN" sz="1800" kern="100" dirty="0">
                <a:latin typeface="宋体"/>
                <a:cs typeface="Times New Roman"/>
              </a:rPr>
              <a:t>。</a:t>
            </a:r>
            <a:endParaRPr lang="zh-CN" altLang="zh-CN" sz="1800" kern="100" dirty="0">
              <a:effectLst/>
              <a:latin typeface="宋体"/>
              <a:cs typeface="Times New Roman"/>
            </a:endParaRP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1705403"/>
          </a:xfrm>
          <a:prstGeom prst="rect">
            <a:avLst/>
          </a:prstGeom>
        </p:spPr>
        <p:txBody>
          <a:bodyPr wrap="square">
            <a:spAutoFit/>
          </a:bodyPr>
          <a:lstStyle/>
          <a:p>
            <a:pPr>
              <a:lnSpc>
                <a:spcPct val="150000"/>
              </a:lnSpc>
            </a:pPr>
            <a:r>
              <a:rPr lang="zh-CN" altLang="en-US" sz="1800" dirty="0">
                <a:solidFill>
                  <a:prstClr val="black"/>
                </a:solidFill>
                <a:latin typeface="微软雅黑"/>
                <a:ea typeface="微软雅黑"/>
              </a:rPr>
              <a:t>三、操作题</a:t>
            </a:r>
          </a:p>
          <a:p>
            <a:pPr>
              <a:lnSpc>
                <a:spcPct val="150000"/>
              </a:lnSpc>
            </a:pPr>
            <a:r>
              <a:rPr lang="en-US" altLang="zh-CN" sz="1800" dirty="0">
                <a:solidFill>
                  <a:prstClr val="black"/>
                </a:solidFill>
                <a:latin typeface="微软雅黑"/>
                <a:ea typeface="微软雅黑"/>
              </a:rPr>
              <a:t>1. </a:t>
            </a:r>
            <a:r>
              <a:rPr lang="zh-CN" altLang="en-US" sz="1800" dirty="0">
                <a:solidFill>
                  <a:prstClr val="black"/>
                </a:solidFill>
                <a:latin typeface="微软雅黑"/>
                <a:ea typeface="微软雅黑"/>
              </a:rPr>
              <a:t>只用一个数组元素大小的附加空间将数组</a:t>
            </a:r>
            <a:r>
              <a:rPr lang="en-US" altLang="zh-CN" sz="1800" dirty="0">
                <a:solidFill>
                  <a:prstClr val="black"/>
                </a:solidFill>
                <a:latin typeface="微软雅黑"/>
                <a:ea typeface="微软雅黑"/>
              </a:rPr>
              <a:t>A[0…n]</a:t>
            </a:r>
            <a:r>
              <a:rPr lang="zh-CN" altLang="en-US" sz="1800" dirty="0">
                <a:solidFill>
                  <a:prstClr val="black"/>
                </a:solidFill>
                <a:latin typeface="微软雅黑"/>
                <a:ea typeface="微软雅黑"/>
              </a:rPr>
              <a:t>中的所有元素循环右移</a:t>
            </a:r>
            <a:r>
              <a:rPr lang="en-US" altLang="zh-CN" sz="1800" dirty="0">
                <a:solidFill>
                  <a:prstClr val="black"/>
                </a:solidFill>
                <a:latin typeface="微软雅黑"/>
                <a:ea typeface="微软雅黑"/>
              </a:rPr>
              <a:t>k</a:t>
            </a:r>
            <a:r>
              <a:rPr lang="zh-CN" altLang="en-US" sz="1800" dirty="0">
                <a:solidFill>
                  <a:prstClr val="black"/>
                </a:solidFill>
                <a:latin typeface="微软雅黑"/>
                <a:ea typeface="微软雅黑"/>
              </a:rPr>
              <a:t>位。</a:t>
            </a:r>
          </a:p>
          <a:p>
            <a:pPr>
              <a:lnSpc>
                <a:spcPct val="150000"/>
              </a:lnSpc>
            </a:pPr>
            <a:r>
              <a:rPr lang="en-US" altLang="zh-CN" sz="1800" dirty="0">
                <a:solidFill>
                  <a:prstClr val="black"/>
                </a:solidFill>
                <a:latin typeface="微软雅黑"/>
                <a:ea typeface="微软雅黑"/>
              </a:rPr>
              <a:t>2. </a:t>
            </a:r>
            <a:r>
              <a:rPr lang="zh-CN" altLang="en-US" sz="1800" dirty="0">
                <a:solidFill>
                  <a:prstClr val="black"/>
                </a:solidFill>
                <a:latin typeface="微软雅黑"/>
                <a:ea typeface="微软雅黑"/>
              </a:rPr>
              <a:t>已知稀疏矩阵</a:t>
            </a:r>
            <a:r>
              <a:rPr lang="en-US" altLang="zh-CN" sz="1800" dirty="0">
                <a:solidFill>
                  <a:prstClr val="black"/>
                </a:solidFill>
                <a:latin typeface="微软雅黑"/>
                <a:ea typeface="微软雅黑"/>
              </a:rPr>
              <a:t>A[m][n]</a:t>
            </a:r>
            <a:r>
              <a:rPr lang="zh-CN" altLang="en-US" sz="1800" dirty="0">
                <a:solidFill>
                  <a:prstClr val="black"/>
                </a:solidFill>
                <a:latin typeface="微软雅黑"/>
                <a:ea typeface="微软雅黑"/>
              </a:rPr>
              <a:t>，写出将其转换为三元组表示法的算法。</a:t>
            </a: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 y="0"/>
            <a:ext cx="9152137" cy="5143500"/>
          </a:xfrm>
          <a:prstGeom prst="rect">
            <a:avLst/>
          </a:prstGeom>
        </p:spPr>
      </p:pic>
      <p:sp>
        <p:nvSpPr>
          <p:cNvPr id="12" name="矩形 11"/>
          <p:cNvSpPr/>
          <p:nvPr/>
        </p:nvSpPr>
        <p:spPr>
          <a:xfrm>
            <a:off x="904299" y="1416049"/>
            <a:ext cx="6782376" cy="1477328"/>
          </a:xfrm>
          <a:prstGeom prst="rect">
            <a:avLst/>
          </a:prstGeom>
        </p:spPr>
        <p:txBody>
          <a:bodyPr wrap="square">
            <a:spAutoFit/>
          </a:bodyPr>
          <a:lstStyle/>
          <a:p>
            <a:pPr marL="285750" indent="-285750">
              <a:lnSpc>
                <a:spcPct val="150000"/>
              </a:lnSpc>
              <a:buFont typeface="Arial" pitchFamily="34" charset="0"/>
              <a:buChar char="•"/>
            </a:pPr>
            <a:r>
              <a:rPr lang="zh-CN" altLang="en-US" sz="2000" dirty="0">
                <a:solidFill>
                  <a:schemeClr val="tx1">
                    <a:lumMod val="50000"/>
                    <a:lumOff val="50000"/>
                  </a:schemeClr>
                </a:solidFill>
                <a:latin typeface="+mj-ea"/>
                <a:ea typeface="+mj-ea"/>
              </a:rPr>
              <a:t>掌握数组的定义和存储结构</a:t>
            </a:r>
            <a:r>
              <a:rPr lang="zh-CN" altLang="en-US" sz="2000" dirty="0" smtClean="0">
                <a:solidFill>
                  <a:schemeClr val="tx1">
                    <a:lumMod val="50000"/>
                    <a:lumOff val="50000"/>
                  </a:schemeClr>
                </a:solidFill>
                <a:latin typeface="+mj-ea"/>
                <a:ea typeface="+mj-ea"/>
              </a:rPr>
              <a:t>；</a:t>
            </a:r>
            <a:endParaRPr lang="en-US" altLang="zh-CN" sz="2000" dirty="0" smtClean="0">
              <a:solidFill>
                <a:schemeClr val="tx1">
                  <a:lumMod val="50000"/>
                  <a:lumOff val="50000"/>
                </a:schemeClr>
              </a:solidFill>
              <a:latin typeface="+mj-ea"/>
              <a:ea typeface="+mj-ea"/>
            </a:endParaRPr>
          </a:p>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掌握</a:t>
            </a:r>
            <a:r>
              <a:rPr lang="zh-CN" altLang="en-US" sz="2000" dirty="0">
                <a:solidFill>
                  <a:schemeClr val="tx1">
                    <a:lumMod val="50000"/>
                    <a:lumOff val="50000"/>
                  </a:schemeClr>
                </a:solidFill>
                <a:latin typeface="+mj-ea"/>
                <a:ea typeface="+mj-ea"/>
              </a:rPr>
              <a:t>特殊矩阵和稀疏矩阵的压缩存储方法</a:t>
            </a:r>
            <a:r>
              <a:rPr lang="zh-CN" altLang="en-US" sz="2000" dirty="0" smtClean="0">
                <a:solidFill>
                  <a:schemeClr val="tx1">
                    <a:lumMod val="50000"/>
                    <a:lumOff val="50000"/>
                  </a:schemeClr>
                </a:solidFill>
                <a:latin typeface="+mj-ea"/>
                <a:ea typeface="+mj-ea"/>
              </a:rPr>
              <a:t>；</a:t>
            </a:r>
            <a:endParaRPr lang="en-US" altLang="zh-CN" sz="2000" dirty="0" smtClean="0">
              <a:solidFill>
                <a:schemeClr val="tx1">
                  <a:lumMod val="50000"/>
                  <a:lumOff val="50000"/>
                </a:schemeClr>
              </a:solidFill>
              <a:latin typeface="+mj-ea"/>
              <a:ea typeface="+mj-ea"/>
            </a:endParaRPr>
          </a:p>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掌握</a:t>
            </a:r>
            <a:r>
              <a:rPr lang="zh-CN" altLang="en-US" sz="2000" dirty="0">
                <a:solidFill>
                  <a:schemeClr val="tx1">
                    <a:lumMod val="50000"/>
                    <a:lumOff val="50000"/>
                  </a:schemeClr>
                </a:solidFill>
                <a:latin typeface="+mj-ea"/>
                <a:ea typeface="+mj-ea"/>
              </a:rPr>
              <a:t>广义表的定义和</a:t>
            </a:r>
            <a:r>
              <a:rPr lang="zh-CN" altLang="en-US" sz="2000" dirty="0" smtClean="0">
                <a:solidFill>
                  <a:schemeClr val="tx1">
                    <a:lumMod val="50000"/>
                    <a:lumOff val="50000"/>
                  </a:schemeClr>
                </a:solidFill>
                <a:latin typeface="+mj-ea"/>
                <a:ea typeface="+mj-ea"/>
              </a:rPr>
              <a:t>存储</a:t>
            </a:r>
            <a:r>
              <a:rPr lang="zh-CN" altLang="en-US" sz="2000" dirty="0">
                <a:solidFill>
                  <a:schemeClr val="tx1">
                    <a:lumMod val="50000"/>
                    <a:lumOff val="50000"/>
                  </a:schemeClr>
                </a:solidFill>
                <a:latin typeface="+mj-ea"/>
                <a:ea typeface="+mj-ea"/>
              </a:rPr>
              <a:t>结构。</a:t>
            </a:r>
          </a:p>
        </p:txBody>
      </p:sp>
      <p:sp>
        <p:nvSpPr>
          <p:cNvPr id="20"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4118" y="542189"/>
            <a:ext cx="102592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mj-ea"/>
                <a:ea typeface="+mj-ea"/>
                <a:cs typeface="+mn-ea"/>
                <a:sym typeface="+mn-lt"/>
              </a:rPr>
              <a:t>学习目标</a:t>
            </a:r>
            <a:endParaRPr lang="zh-CN" altLang="en-US" sz="2000" b="1" dirty="0">
              <a:solidFill>
                <a:srgbClr val="2B3649"/>
              </a:solidFill>
              <a:latin typeface="+mj-ea"/>
              <a:ea typeface="+mj-ea"/>
              <a:cs typeface="+mn-ea"/>
              <a:sym typeface="+mn-lt"/>
            </a:endParaRPr>
          </a:p>
        </p:txBody>
      </p:sp>
      <p:sp>
        <p:nvSpPr>
          <p:cNvPr id="17" name="TextBox 15"/>
          <p:cNvSpPr txBox="1"/>
          <p:nvPr/>
        </p:nvSpPr>
        <p:spPr>
          <a:xfrm>
            <a:off x="8483113" y="4764911"/>
            <a:ext cx="671347" cy="307777"/>
          </a:xfrm>
          <a:prstGeom prst="rect">
            <a:avLst/>
          </a:prstGeom>
          <a:noFill/>
        </p:spPr>
        <p:txBody>
          <a:bodyPr wrap="square" rtlCol="0">
            <a:spAutoFit/>
          </a:bodyPr>
          <a:lstStyle/>
          <a:p>
            <a:pPr algn="ctr"/>
            <a:r>
              <a:rPr lang="en-US" altLang="zh-CN" sz="1400" b="0" dirty="0" smtClean="0">
                <a:solidFill>
                  <a:schemeClr val="bg1"/>
                </a:solidFill>
                <a:latin typeface="微软雅黑 Light" panose="020B0502040204020203" pitchFamily="34" charset="-122"/>
                <a:ea typeface="微软雅黑 Light" panose="020B0502040204020203" pitchFamily="34" charset="-122"/>
              </a:rPr>
              <a:t>4</a:t>
            </a:r>
            <a:r>
              <a:rPr lang="zh-CN" altLang="en-US" sz="1400" b="0" dirty="0" smtClean="0">
                <a:solidFill>
                  <a:schemeClr val="bg1"/>
                </a:solidFill>
                <a:latin typeface="微软雅黑 Light" panose="020B0502040204020203" pitchFamily="34" charset="-122"/>
                <a:ea typeface="微软雅黑 Light" panose="020B0502040204020203" pitchFamily="34" charset="-122"/>
              </a:rPr>
              <a:t> </a:t>
            </a:r>
            <a:endParaRPr lang="zh-CN" altLang="en-US" sz="1400" b="0" dirty="0">
              <a:solidFill>
                <a:schemeClr val="bg1"/>
              </a:solidFill>
              <a:latin typeface="微软雅黑 Light" panose="020B0502040204020203" pitchFamily="34" charset="-122"/>
              <a:ea typeface="微软雅黑 Light" panose="020B0502040204020203" pitchFamily="34" charset="-122"/>
            </a:endParaRPr>
          </a:p>
        </p:txBody>
      </p:sp>
      <p:grpSp>
        <p:nvGrpSpPr>
          <p:cNvPr id="11" name="组合 10"/>
          <p:cNvGrpSpPr/>
          <p:nvPr/>
        </p:nvGrpSpPr>
        <p:grpSpPr>
          <a:xfrm>
            <a:off x="809625" y="1162051"/>
            <a:ext cx="7617089" cy="3114674"/>
            <a:chOff x="3820559" y="2272420"/>
            <a:chExt cx="4606155" cy="1865014"/>
          </a:xfrm>
        </p:grpSpPr>
        <p:sp>
          <p:nvSpPr>
            <p:cNvPr id="13" name="矩形 12"/>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205805" y="1441292"/>
            <a:ext cx="6747570" cy="1938992"/>
          </a:xfrm>
          <a:prstGeom prst="rect">
            <a:avLst/>
          </a:prstGeom>
        </p:spPr>
        <p:txBody>
          <a:bodyPr wrap="square">
            <a:spAutoFit/>
          </a:bodyPr>
          <a:lstStyle/>
          <a:p>
            <a:pPr indent="457200" algn="just">
              <a:lnSpc>
                <a:spcPct val="150000"/>
              </a:lnSpc>
            </a:pPr>
            <a:r>
              <a:rPr lang="zh-CN" altLang="en-US" sz="2000" dirty="0">
                <a:solidFill>
                  <a:schemeClr val="bg1">
                    <a:lumMod val="50000"/>
                  </a:schemeClr>
                </a:solidFill>
                <a:latin typeface="+mj-ea"/>
                <a:ea typeface="+mj-ea"/>
              </a:rPr>
              <a:t>通过本单元对数组和广义表的学习，了解数组和广义表两种数据的定义和存储方式。通过编写</a:t>
            </a:r>
            <a:r>
              <a:rPr lang="zh-CN" altLang="en-US" sz="2000" dirty="0" smtClean="0">
                <a:solidFill>
                  <a:schemeClr val="bg1">
                    <a:lumMod val="50000"/>
                  </a:schemeClr>
                </a:solidFill>
                <a:latin typeface="+mj-ea"/>
                <a:ea typeface="+mj-ea"/>
              </a:rPr>
              <a:t>程序</a:t>
            </a:r>
            <a:r>
              <a:rPr lang="zh-CN" altLang="en-US" sz="2000" dirty="0">
                <a:solidFill>
                  <a:schemeClr val="bg1">
                    <a:lumMod val="50000"/>
                  </a:schemeClr>
                </a:solidFill>
                <a:latin typeface="+mj-ea"/>
                <a:ea typeface="+mj-ea"/>
              </a:rPr>
              <a:t>培养学生耐心、细致、有条理的工作作风，通过调试程 序培养学生面对问题时自信、沉着</a:t>
            </a:r>
            <a:r>
              <a:rPr lang="zh-CN" altLang="en-US" sz="2000" dirty="0" smtClean="0">
                <a:solidFill>
                  <a:schemeClr val="bg1">
                    <a:lumMod val="50000"/>
                  </a:schemeClr>
                </a:solidFill>
                <a:latin typeface="+mj-ea"/>
                <a:ea typeface="+mj-ea"/>
              </a:rPr>
              <a:t>、冷静</a:t>
            </a:r>
            <a:r>
              <a:rPr lang="zh-CN" altLang="en-US" sz="2000" dirty="0">
                <a:solidFill>
                  <a:schemeClr val="bg1">
                    <a:lumMod val="50000"/>
                  </a:schemeClr>
                </a:solidFill>
                <a:latin typeface="+mj-ea"/>
                <a:ea typeface="+mj-ea"/>
              </a:rPr>
              <a:t>的心理素质</a:t>
            </a:r>
            <a:r>
              <a:rPr lang="zh-CN" altLang="en-US" sz="2000" dirty="0" smtClean="0">
                <a:solidFill>
                  <a:schemeClr val="bg1">
                    <a:lumMod val="50000"/>
                  </a:schemeClr>
                </a:solidFill>
                <a:latin typeface="+mj-ea"/>
                <a:ea typeface="+mj-ea"/>
              </a:rPr>
              <a:t>。</a:t>
            </a:r>
            <a:endParaRPr lang="zh-CN" altLang="en-US" sz="2000" dirty="0">
              <a:solidFill>
                <a:schemeClr val="bg1">
                  <a:lumMod val="50000"/>
                </a:schemeClr>
              </a:solidFill>
              <a:latin typeface="+mj-ea"/>
              <a:ea typeface="+mj-ea"/>
            </a:endParaRPr>
          </a:p>
        </p:txBody>
      </p:sp>
      <p:sp>
        <p:nvSpPr>
          <p:cNvPr id="1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6204" y="561975"/>
            <a:ext cx="102592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mj-ea"/>
                <a:ea typeface="+mj-ea"/>
                <a:cs typeface="+mn-ea"/>
                <a:sym typeface="+mn-lt"/>
              </a:rPr>
              <a:t>思政目标</a:t>
            </a:r>
            <a:endParaRPr lang="en-US" altLang="zh-CN" sz="2000" b="1" dirty="0">
              <a:solidFill>
                <a:srgbClr val="2B3649"/>
              </a:solidFill>
              <a:latin typeface="+mj-ea"/>
              <a:ea typeface="+mj-ea"/>
              <a:cs typeface="+mn-ea"/>
              <a:sym typeface="+mn-lt"/>
            </a:endParaRPr>
          </a:p>
        </p:txBody>
      </p:sp>
      <p:grpSp>
        <p:nvGrpSpPr>
          <p:cNvPr id="18" name="组合 17"/>
          <p:cNvGrpSpPr/>
          <p:nvPr/>
        </p:nvGrpSpPr>
        <p:grpSpPr>
          <a:xfrm>
            <a:off x="809625" y="1162051"/>
            <a:ext cx="7617089" cy="3114674"/>
            <a:chOff x="3820559" y="2272420"/>
            <a:chExt cx="4606155" cy="1865014"/>
          </a:xfrm>
        </p:grpSpPr>
        <p:sp>
          <p:nvSpPr>
            <p:cNvPr id="4" name="矩形 3"/>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1"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6204" y="561975"/>
            <a:ext cx="128240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微软雅黑"/>
                <a:ea typeface="微软雅黑"/>
                <a:cs typeface="+mn-ea"/>
                <a:sym typeface="+mn-lt"/>
              </a:rPr>
              <a:t>知识脉络图</a:t>
            </a:r>
            <a:endParaRPr lang="en-US" altLang="zh-CN" sz="2000" b="1" dirty="0">
              <a:solidFill>
                <a:srgbClr val="2B3649"/>
              </a:solidFill>
              <a:latin typeface="微软雅黑"/>
              <a:ea typeface="微软雅黑"/>
              <a:cs typeface="+mn-ea"/>
              <a:sym typeface="+mn-lt"/>
            </a:endParaRPr>
          </a:p>
        </p:txBody>
      </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 name="图片 5"/>
          <p:cNvPicPr/>
          <p:nvPr/>
        </p:nvPicPr>
        <p:blipFill>
          <a:blip r:embed="rId4">
            <a:extLst>
              <a:ext uri="{28A0092B-C50C-407E-A947-70E740481C1C}">
                <a14:useLocalDpi xmlns:a14="http://schemas.microsoft.com/office/drawing/2010/main" val="0"/>
              </a:ext>
            </a:extLst>
          </a:blip>
          <a:stretch>
            <a:fillRect/>
          </a:stretch>
        </p:blipFill>
        <p:spPr>
          <a:xfrm>
            <a:off x="1068655" y="1488536"/>
            <a:ext cx="2931845" cy="2147028"/>
          </a:xfrm>
          <a:prstGeom prst="rect">
            <a:avLst/>
          </a:prstGeom>
        </p:spPr>
      </p:pic>
      <p:pic>
        <p:nvPicPr>
          <p:cNvPr id="7" name="图片 6"/>
          <p:cNvPicPr/>
          <p:nvPr/>
        </p:nvPicPr>
        <p:blipFill>
          <a:blip r:embed="rId5">
            <a:extLst>
              <a:ext uri="{28A0092B-C50C-407E-A947-70E740481C1C}">
                <a14:useLocalDpi xmlns:a14="http://schemas.microsoft.com/office/drawing/2010/main" val="0"/>
              </a:ext>
            </a:extLst>
          </a:blip>
          <a:stretch>
            <a:fillRect/>
          </a:stretch>
        </p:blipFill>
        <p:spPr>
          <a:xfrm>
            <a:off x="4610954" y="1841576"/>
            <a:ext cx="3116996" cy="1440947"/>
          </a:xfrm>
          <a:prstGeom prst="rect">
            <a:avLst/>
          </a:prstGeom>
        </p:spPr>
      </p:pic>
    </p:spTree>
    <p:extLst>
      <p:ext uri="{BB962C8B-B14F-4D97-AF65-F5344CB8AC3E}">
        <p14:creationId xmlns:p14="http://schemas.microsoft.com/office/powerpoint/2010/main" val="31965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876843" cy="353943"/>
          </a:xfrm>
          <a:prstGeom prst="rect">
            <a:avLst/>
          </a:prstGeom>
          <a:noFill/>
        </p:spPr>
        <p:txBody>
          <a:bodyPr wrap="none" lIns="0" tIns="0" rIns="0" rtlCol="0">
            <a:spAutoFit/>
          </a:bodyPr>
          <a:lstStyle/>
          <a:p>
            <a:r>
              <a:rPr lang="en-US" altLang="zh-CN" sz="2000" dirty="0">
                <a:latin typeface="+mj-ea"/>
                <a:ea typeface="+mj-ea"/>
              </a:rPr>
              <a:t>5.1</a:t>
            </a:r>
            <a:r>
              <a:rPr lang="zh-CN" altLang="en-US" sz="2000" dirty="0">
                <a:latin typeface="+mj-ea"/>
                <a:ea typeface="+mj-ea"/>
              </a:rPr>
              <a:t>数组</a:t>
            </a:r>
            <a:endParaRPr lang="zh-CN" altLang="zh-CN" sz="2000" dirty="0">
              <a:latin typeface="+mj-ea"/>
              <a:ea typeface="+mj-ea"/>
            </a:endParaRPr>
          </a:p>
        </p:txBody>
      </p:sp>
      <p:sp>
        <p:nvSpPr>
          <p:cNvPr id="2" name="矩形 1"/>
          <p:cNvSpPr/>
          <p:nvPr/>
        </p:nvSpPr>
        <p:spPr>
          <a:xfrm>
            <a:off x="676275" y="1038261"/>
            <a:ext cx="7791450" cy="3000821"/>
          </a:xfrm>
          <a:prstGeom prst="rect">
            <a:avLst/>
          </a:prstGeom>
        </p:spPr>
        <p:txBody>
          <a:bodyPr wrap="square">
            <a:spAutoFit/>
          </a:bodyPr>
          <a:lstStyle/>
          <a:p>
            <a:pPr>
              <a:lnSpc>
                <a:spcPct val="150000"/>
              </a:lnSpc>
            </a:pPr>
            <a:r>
              <a:rPr lang="en-US" altLang="zh-CN" sz="1800" dirty="0">
                <a:latin typeface="+mn-ea"/>
              </a:rPr>
              <a:t>5.1.1 </a:t>
            </a:r>
            <a:r>
              <a:rPr lang="zh-CN" altLang="en-US" sz="1800" dirty="0">
                <a:latin typeface="+mn-ea"/>
              </a:rPr>
              <a:t>数组的定义和基本操作</a:t>
            </a:r>
          </a:p>
          <a:p>
            <a:pPr indent="457200">
              <a:lnSpc>
                <a:spcPct val="150000"/>
              </a:lnSpc>
            </a:pPr>
            <a:r>
              <a:rPr lang="zh-CN" altLang="en-US" sz="1800" dirty="0">
                <a:latin typeface="+mn-ea"/>
              </a:rPr>
              <a:t>数组是具有相同数据类型的元素的有序序列，是一种大部分高级程序设计语言都支持的数据类型。从逻辑结构看，它可以看作是线性表的扩充。对于一维数组来说，本身就是一个顺序结构的线性表，对于二维数组，可以看作是数据元素是线性表的线性表。</a:t>
            </a:r>
          </a:p>
          <a:p>
            <a:pPr indent="457200"/>
            <a:r>
              <a:rPr lang="zh-CN" altLang="zh-CN" sz="1800" dirty="0"/>
              <a:t>比如有二维数组</a:t>
            </a:r>
            <a:r>
              <a:rPr lang="en-US" altLang="zh-CN" sz="1800" dirty="0"/>
              <a:t>A</a:t>
            </a:r>
            <a:r>
              <a:rPr lang="en-US" altLang="zh-CN" sz="1800" baseline="-25000" dirty="0"/>
              <a:t>m</a:t>
            </a:r>
            <a:r>
              <a:rPr lang="zh-CN" altLang="zh-CN" sz="1800" baseline="-25000" dirty="0"/>
              <a:t>×</a:t>
            </a:r>
            <a:r>
              <a:rPr lang="en-US" altLang="zh-CN" sz="1800" baseline="-25000" dirty="0"/>
              <a:t>n</a:t>
            </a:r>
            <a:r>
              <a:rPr lang="zh-CN" altLang="zh-CN" sz="1800" dirty="0"/>
              <a:t>，如图</a:t>
            </a:r>
            <a:r>
              <a:rPr lang="en-US" altLang="zh-CN" sz="1800" dirty="0"/>
              <a:t>5-1</a:t>
            </a:r>
            <a:r>
              <a:rPr lang="zh-CN" altLang="zh-CN" sz="1800" dirty="0"/>
              <a:t>所示，可以把它看作是由</a:t>
            </a:r>
            <a:r>
              <a:rPr lang="en-US" altLang="zh-CN" sz="1800" dirty="0"/>
              <a:t>m</a:t>
            </a:r>
            <a:r>
              <a:rPr lang="zh-CN" altLang="zh-CN" sz="1800" dirty="0"/>
              <a:t>个元素组成的线性表，表示为：</a:t>
            </a:r>
          </a:p>
          <a:p>
            <a:pPr algn="ctr"/>
            <a:r>
              <a:rPr lang="en-US" altLang="zh-CN" sz="1800" dirty="0"/>
              <a:t>A=</a:t>
            </a:r>
            <a:r>
              <a:rPr lang="zh-CN" altLang="zh-CN" sz="1800" dirty="0"/>
              <a:t>（α</a:t>
            </a:r>
            <a:r>
              <a:rPr lang="en-US" altLang="zh-CN" sz="1800" baseline="-25000" dirty="0"/>
              <a:t>0</a:t>
            </a:r>
            <a:r>
              <a:rPr lang="en-US" altLang="zh-CN" sz="1800" dirty="0"/>
              <a:t>, </a:t>
            </a:r>
            <a:r>
              <a:rPr lang="zh-CN" altLang="zh-CN" sz="1800" dirty="0"/>
              <a:t>α</a:t>
            </a:r>
            <a:r>
              <a:rPr lang="en-US" altLang="zh-CN" sz="1800" baseline="-25000" dirty="0"/>
              <a:t>1</a:t>
            </a:r>
            <a:r>
              <a:rPr lang="en-US" altLang="zh-CN" sz="1800" dirty="0"/>
              <a:t>,…,</a:t>
            </a:r>
            <a:r>
              <a:rPr lang="zh-CN" altLang="zh-CN" sz="1800" dirty="0"/>
              <a:t>α</a:t>
            </a:r>
            <a:r>
              <a:rPr lang="en-US" altLang="zh-CN" sz="1800" baseline="-25000" dirty="0"/>
              <a:t>m-1</a:t>
            </a:r>
            <a:r>
              <a:rPr lang="zh-CN" altLang="zh-CN" sz="1800" dirty="0"/>
              <a:t>）</a:t>
            </a:r>
          </a:p>
        </p:txBody>
      </p:sp>
    </p:spTree>
    <p:extLst>
      <p:ext uri="{BB962C8B-B14F-4D97-AF65-F5344CB8AC3E}">
        <p14:creationId xmlns:p14="http://schemas.microsoft.com/office/powerpoint/2010/main" val="15423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9125" y="644561"/>
            <a:ext cx="7791450" cy="3431709"/>
          </a:xfrm>
          <a:prstGeom prst="rect">
            <a:avLst/>
          </a:prstGeom>
        </p:spPr>
        <p:txBody>
          <a:bodyPr wrap="square">
            <a:spAutoFit/>
          </a:bodyPr>
          <a:lstStyle/>
          <a:p>
            <a:pPr indent="304800" algn="just">
              <a:lnSpc>
                <a:spcPct val="150000"/>
              </a:lnSpc>
              <a:spcAft>
                <a:spcPts val="600"/>
              </a:spcAft>
            </a:pPr>
            <a:r>
              <a:rPr lang="zh-CN" altLang="zh-CN" sz="1800" kern="100" dirty="0">
                <a:latin typeface="宋体"/>
                <a:cs typeface="Times New Roman"/>
              </a:rPr>
              <a:t>其中每一个数据元素</a:t>
            </a:r>
            <a:r>
              <a:rPr lang="zh-CN" altLang="zh-CN" sz="2400" kern="100" dirty="0">
                <a:latin typeface="宋体"/>
                <a:ea typeface="华文宋体"/>
                <a:cs typeface="Times New Roman"/>
              </a:rPr>
              <a:t>α</a:t>
            </a:r>
            <a:r>
              <a:rPr lang="en-US" altLang="zh-CN" sz="2400" kern="100" baseline="-25000" dirty="0">
                <a:latin typeface="宋体"/>
                <a:ea typeface="华文宋体"/>
                <a:cs typeface="Times New Roman"/>
              </a:rPr>
              <a:t>i</a:t>
            </a:r>
            <a:r>
              <a:rPr lang="zh-CN" altLang="zh-CN" sz="1800" kern="100" dirty="0">
                <a:latin typeface="宋体"/>
                <a:cs typeface="Times New Roman"/>
              </a:rPr>
              <a:t>本身也是一个线性表</a:t>
            </a:r>
            <a:r>
              <a:rPr lang="en-US" altLang="zh-CN" sz="1800" kern="100" dirty="0">
                <a:latin typeface="宋体"/>
                <a:cs typeface="Times New Roman"/>
              </a:rPr>
              <a:t>(0</a:t>
            </a:r>
            <a:r>
              <a:rPr lang="zh-CN" altLang="zh-CN" sz="1800" kern="100" dirty="0">
                <a:latin typeface="宋体"/>
                <a:cs typeface="Times New Roman"/>
              </a:rPr>
              <a:t>≤</a:t>
            </a:r>
            <a:r>
              <a:rPr lang="en-US" altLang="zh-CN" sz="1800" kern="100" dirty="0">
                <a:latin typeface="宋体"/>
                <a:cs typeface="Times New Roman"/>
              </a:rPr>
              <a:t>i</a:t>
            </a:r>
            <a:r>
              <a:rPr lang="zh-CN" altLang="zh-CN" sz="1800" kern="100" dirty="0">
                <a:latin typeface="宋体"/>
                <a:cs typeface="Times New Roman"/>
              </a:rPr>
              <a:t>≤</a:t>
            </a:r>
            <a:r>
              <a:rPr lang="en-US" altLang="zh-CN" sz="1800" kern="100" dirty="0">
                <a:latin typeface="宋体"/>
                <a:cs typeface="Times New Roman"/>
              </a:rPr>
              <a:t>m-1)</a:t>
            </a:r>
            <a:r>
              <a:rPr lang="zh-CN" altLang="zh-CN" sz="1800" kern="100" dirty="0">
                <a:latin typeface="宋体"/>
                <a:cs typeface="Times New Roman"/>
              </a:rPr>
              <a:t>，可以称作是行向量，</a:t>
            </a:r>
            <a:r>
              <a:rPr lang="zh-CN" altLang="zh-CN" sz="2400" kern="100" dirty="0">
                <a:latin typeface="宋体"/>
                <a:ea typeface="华文宋体"/>
                <a:cs typeface="Times New Roman"/>
              </a:rPr>
              <a:t>α</a:t>
            </a:r>
            <a:r>
              <a:rPr lang="en-US" altLang="zh-CN" sz="2400" kern="100" baseline="-25000" dirty="0">
                <a:latin typeface="宋体"/>
                <a:ea typeface="华文宋体"/>
                <a:cs typeface="Times New Roman"/>
              </a:rPr>
              <a:t>i</a:t>
            </a:r>
            <a:r>
              <a:rPr lang="en-US" altLang="zh-CN" sz="2400" kern="100" dirty="0">
                <a:latin typeface="宋体"/>
                <a:ea typeface="华文宋体"/>
                <a:cs typeface="Times New Roman"/>
              </a:rPr>
              <a:t>=</a:t>
            </a:r>
            <a:r>
              <a:rPr lang="en-US" altLang="zh-CN" sz="1800" kern="100" dirty="0">
                <a:latin typeface="宋体"/>
                <a:cs typeface="Times New Roman"/>
              </a:rPr>
              <a:t>(</a:t>
            </a:r>
            <a:r>
              <a:rPr lang="en-US" altLang="zh-CN" sz="2400" kern="100" dirty="0">
                <a:latin typeface="宋体"/>
                <a:cs typeface="Times New Roman"/>
              </a:rPr>
              <a:t>a</a:t>
            </a:r>
            <a:r>
              <a:rPr lang="en-US" altLang="zh-CN" sz="2400" kern="100" baseline="-25000" dirty="0">
                <a:latin typeface="宋体"/>
                <a:cs typeface="Times New Roman"/>
              </a:rPr>
              <a:t>i0</a:t>
            </a:r>
            <a:r>
              <a:rPr lang="en-US" altLang="zh-CN" sz="2400" kern="100" dirty="0">
                <a:latin typeface="宋体"/>
                <a:cs typeface="Times New Roman"/>
              </a:rPr>
              <a:t>,a</a:t>
            </a:r>
            <a:r>
              <a:rPr lang="en-US" altLang="zh-CN" sz="2400" kern="100" baseline="-25000" dirty="0">
                <a:latin typeface="宋体"/>
                <a:cs typeface="Times New Roman"/>
              </a:rPr>
              <a:t>i1</a:t>
            </a:r>
            <a:r>
              <a:rPr lang="en-US" altLang="zh-CN" sz="2400" kern="100" dirty="0">
                <a:latin typeface="宋体"/>
                <a:cs typeface="Times New Roman"/>
              </a:rPr>
              <a:t>,…,a</a:t>
            </a:r>
            <a:r>
              <a:rPr lang="en-US" altLang="zh-CN" sz="2400" kern="100" baseline="-25000" dirty="0">
                <a:latin typeface="宋体"/>
                <a:cs typeface="Times New Roman"/>
              </a:rPr>
              <a:t>ij</a:t>
            </a:r>
            <a:r>
              <a:rPr lang="en-US" altLang="zh-CN" sz="2400" kern="100" dirty="0">
                <a:latin typeface="宋体"/>
                <a:cs typeface="Times New Roman"/>
              </a:rPr>
              <a:t>,a</a:t>
            </a:r>
            <a:r>
              <a:rPr lang="en-US" altLang="zh-CN" sz="2400" kern="100" baseline="-25000" dirty="0">
                <a:latin typeface="宋体"/>
                <a:cs typeface="Times New Roman"/>
              </a:rPr>
              <a:t>i,n-1</a:t>
            </a:r>
            <a:r>
              <a:rPr lang="en-US" altLang="zh-CN" sz="1800" kern="100" dirty="0">
                <a:latin typeface="宋体"/>
                <a:cs typeface="Times New Roman"/>
              </a:rPr>
              <a:t>)</a:t>
            </a:r>
            <a:r>
              <a:rPr lang="zh-CN" altLang="zh-CN" sz="1800" kern="100" dirty="0">
                <a:latin typeface="宋体"/>
                <a:cs typeface="Times New Roman"/>
              </a:rPr>
              <a:t>，同理，也可以将其看作是由</a:t>
            </a:r>
            <a:r>
              <a:rPr lang="en-US" altLang="zh-CN" sz="1800" kern="100" dirty="0">
                <a:latin typeface="宋体"/>
                <a:cs typeface="Times New Roman"/>
              </a:rPr>
              <a:t>n</a:t>
            </a:r>
            <a:r>
              <a:rPr lang="zh-CN" altLang="zh-CN" sz="1800" kern="100" dirty="0">
                <a:latin typeface="宋体"/>
                <a:cs typeface="Times New Roman"/>
              </a:rPr>
              <a:t>个元素组成的线性表，表示为</a:t>
            </a:r>
          </a:p>
          <a:p>
            <a:pPr indent="304800" algn="ctr">
              <a:lnSpc>
                <a:spcPct val="150000"/>
              </a:lnSpc>
              <a:spcAft>
                <a:spcPts val="600"/>
              </a:spcAft>
            </a:pPr>
            <a:r>
              <a:rPr lang="en-US" altLang="zh-CN" sz="1800" kern="100" dirty="0">
                <a:latin typeface="宋体"/>
                <a:cs typeface="Times New Roman"/>
              </a:rPr>
              <a:t>B=</a:t>
            </a:r>
            <a:r>
              <a:rPr lang="zh-CN" altLang="zh-CN" sz="1800" kern="100" dirty="0">
                <a:latin typeface="宋体"/>
                <a:cs typeface="Times New Roman"/>
              </a:rPr>
              <a:t>（</a:t>
            </a:r>
            <a:r>
              <a:rPr lang="zh-CN" altLang="zh-CN" sz="2400" kern="100" dirty="0">
                <a:latin typeface="宋体"/>
                <a:ea typeface="华文宋体"/>
                <a:cs typeface="Times New Roman"/>
              </a:rPr>
              <a:t>β</a:t>
            </a:r>
            <a:r>
              <a:rPr lang="en-US" altLang="zh-CN" sz="2400" kern="100" baseline="-25000" dirty="0">
                <a:latin typeface="宋体"/>
                <a:ea typeface="华文宋体"/>
                <a:cs typeface="Times New Roman"/>
              </a:rPr>
              <a:t>0</a:t>
            </a:r>
            <a:r>
              <a:rPr lang="en-US" altLang="zh-CN" sz="2400" kern="100" dirty="0">
                <a:latin typeface="宋体"/>
                <a:ea typeface="华文宋体"/>
                <a:cs typeface="Times New Roman"/>
              </a:rPr>
              <a:t>, </a:t>
            </a:r>
            <a:r>
              <a:rPr lang="zh-CN" altLang="zh-CN" sz="2400" kern="100" dirty="0">
                <a:latin typeface="宋体"/>
                <a:ea typeface="华文宋体"/>
                <a:cs typeface="Times New Roman"/>
              </a:rPr>
              <a:t>β</a:t>
            </a:r>
            <a:r>
              <a:rPr lang="en-US" altLang="zh-CN" sz="2400" kern="100" baseline="-25000" dirty="0">
                <a:latin typeface="宋体"/>
                <a:ea typeface="华文宋体"/>
                <a:cs typeface="Times New Roman"/>
              </a:rPr>
              <a:t>1</a:t>
            </a:r>
            <a:r>
              <a:rPr lang="en-US" altLang="zh-CN" sz="2400" kern="100" dirty="0">
                <a:latin typeface="宋体"/>
                <a:ea typeface="华文宋体"/>
                <a:cs typeface="Times New Roman"/>
              </a:rPr>
              <a:t>,…, </a:t>
            </a:r>
            <a:r>
              <a:rPr lang="zh-CN" altLang="zh-CN" sz="2400" kern="100" dirty="0">
                <a:latin typeface="宋体"/>
                <a:ea typeface="华文宋体"/>
                <a:cs typeface="Times New Roman"/>
              </a:rPr>
              <a:t>β</a:t>
            </a:r>
            <a:r>
              <a:rPr lang="en-US" altLang="zh-CN" sz="2400" kern="100" baseline="-25000" dirty="0">
                <a:latin typeface="宋体"/>
                <a:ea typeface="华文宋体"/>
                <a:cs typeface="Times New Roman"/>
              </a:rPr>
              <a:t>n-1</a:t>
            </a:r>
            <a:r>
              <a:rPr lang="zh-CN" altLang="zh-CN" sz="1800" kern="100" dirty="0">
                <a:latin typeface="宋体"/>
                <a:cs typeface="Times New Roman"/>
              </a:rPr>
              <a:t>）</a:t>
            </a:r>
          </a:p>
          <a:p>
            <a:pPr>
              <a:lnSpc>
                <a:spcPct val="150000"/>
              </a:lnSpc>
              <a:spcAft>
                <a:spcPts val="600"/>
              </a:spcAft>
            </a:pPr>
            <a:r>
              <a:rPr lang="zh-CN" altLang="zh-CN" sz="1800" kern="100" dirty="0">
                <a:latin typeface="宋体"/>
                <a:cs typeface="Times New Roman"/>
              </a:rPr>
              <a:t>其中的每个元素</a:t>
            </a:r>
            <a:r>
              <a:rPr lang="zh-CN" altLang="zh-CN" sz="2400" kern="100" dirty="0">
                <a:latin typeface="宋体"/>
                <a:ea typeface="华文宋体"/>
                <a:cs typeface="Times New Roman"/>
              </a:rPr>
              <a:t>β</a:t>
            </a:r>
            <a:r>
              <a:rPr lang="en-US" altLang="zh-CN" sz="2400" kern="100" baseline="-25000" dirty="0">
                <a:latin typeface="宋体"/>
                <a:ea typeface="华文宋体"/>
                <a:cs typeface="Times New Roman"/>
              </a:rPr>
              <a:t>j</a:t>
            </a:r>
            <a:r>
              <a:rPr lang="zh-CN" altLang="zh-CN" sz="1800" kern="100" dirty="0">
                <a:latin typeface="宋体"/>
                <a:cs typeface="Times New Roman"/>
              </a:rPr>
              <a:t>可以看作是列向量</a:t>
            </a:r>
            <a:r>
              <a:rPr lang="en-US" altLang="zh-CN" sz="1800" kern="100" spc="-100" dirty="0">
                <a:latin typeface="宋体"/>
                <a:cs typeface="Times New Roman"/>
              </a:rPr>
              <a:t>(0</a:t>
            </a:r>
            <a:r>
              <a:rPr lang="zh-CN" altLang="zh-CN" sz="1800" kern="100" spc="-100" dirty="0">
                <a:latin typeface="宋体"/>
                <a:cs typeface="Times New Roman"/>
              </a:rPr>
              <a:t>≤</a:t>
            </a:r>
            <a:r>
              <a:rPr lang="en-US" altLang="zh-CN" sz="1800" kern="100" spc="-100" dirty="0">
                <a:latin typeface="宋体"/>
                <a:cs typeface="Times New Roman"/>
              </a:rPr>
              <a:t>j</a:t>
            </a:r>
            <a:r>
              <a:rPr lang="zh-CN" altLang="zh-CN" sz="1800" kern="100" spc="-100" dirty="0">
                <a:latin typeface="宋体"/>
                <a:cs typeface="Times New Roman"/>
              </a:rPr>
              <a:t>≤</a:t>
            </a:r>
            <a:r>
              <a:rPr lang="en-US" altLang="zh-CN" sz="1800" kern="100" spc="-100" dirty="0">
                <a:latin typeface="宋体"/>
                <a:cs typeface="Times New Roman"/>
              </a:rPr>
              <a:t>n-1)</a:t>
            </a:r>
            <a:r>
              <a:rPr lang="zh-CN" altLang="zh-CN" sz="1800" kern="100" spc="-100" dirty="0">
                <a:latin typeface="宋体"/>
                <a:cs typeface="Times New Roman"/>
              </a:rPr>
              <a:t>，</a:t>
            </a:r>
            <a:r>
              <a:rPr lang="zh-CN" altLang="zh-CN" sz="2400" kern="100" dirty="0">
                <a:latin typeface="宋体"/>
                <a:ea typeface="华文宋体"/>
                <a:cs typeface="Times New Roman"/>
              </a:rPr>
              <a:t>β</a:t>
            </a:r>
            <a:r>
              <a:rPr lang="en-US" altLang="zh-CN" sz="2400" kern="100" baseline="-25000" dirty="0">
                <a:latin typeface="宋体"/>
                <a:ea typeface="华文宋体"/>
                <a:cs typeface="Times New Roman"/>
              </a:rPr>
              <a:t>j</a:t>
            </a:r>
            <a:r>
              <a:rPr lang="en-US" altLang="zh-CN" sz="2400" kern="100" dirty="0">
                <a:latin typeface="宋体"/>
                <a:ea typeface="华文宋体"/>
                <a:cs typeface="Times New Roman"/>
              </a:rPr>
              <a:t>=</a:t>
            </a:r>
            <a:r>
              <a:rPr lang="en-US" altLang="zh-CN" sz="1800" kern="100" spc="-100" dirty="0">
                <a:latin typeface="宋体"/>
                <a:cs typeface="Times New Roman"/>
              </a:rPr>
              <a:t>(</a:t>
            </a:r>
            <a:r>
              <a:rPr lang="en-US" altLang="zh-CN" sz="2400" kern="100" spc="-100" dirty="0">
                <a:latin typeface="宋体"/>
                <a:cs typeface="Times New Roman"/>
              </a:rPr>
              <a:t>a</a:t>
            </a:r>
            <a:r>
              <a:rPr lang="en-US" altLang="zh-CN" sz="2400" kern="100" spc="-100" baseline="-25000" dirty="0">
                <a:latin typeface="宋体"/>
                <a:cs typeface="Times New Roman"/>
              </a:rPr>
              <a:t>0j</a:t>
            </a:r>
            <a:r>
              <a:rPr lang="en-US" altLang="zh-CN" sz="2400" kern="100" spc="-100" dirty="0">
                <a:latin typeface="宋体"/>
                <a:cs typeface="Times New Roman"/>
              </a:rPr>
              <a:t>,a</a:t>
            </a:r>
            <a:r>
              <a:rPr lang="en-US" altLang="zh-CN" sz="2400" kern="100" spc="-100" baseline="-25000" dirty="0">
                <a:latin typeface="宋体"/>
                <a:cs typeface="Times New Roman"/>
              </a:rPr>
              <a:t>1j</a:t>
            </a:r>
            <a:r>
              <a:rPr lang="en-US" altLang="zh-CN" sz="2400" kern="100" spc="-100" dirty="0">
                <a:latin typeface="宋体"/>
                <a:cs typeface="Times New Roman"/>
              </a:rPr>
              <a:t>,…,a</a:t>
            </a:r>
            <a:r>
              <a:rPr lang="en-US" altLang="zh-CN" sz="2400" kern="100" spc="-100" baseline="-25000" dirty="0">
                <a:latin typeface="宋体"/>
                <a:cs typeface="Times New Roman"/>
              </a:rPr>
              <a:t>ij</a:t>
            </a:r>
            <a:r>
              <a:rPr lang="en-US" altLang="zh-CN" sz="2400" kern="100" spc="-100" dirty="0">
                <a:latin typeface="宋体"/>
                <a:cs typeface="Times New Roman"/>
              </a:rPr>
              <a:t>,a</a:t>
            </a:r>
            <a:r>
              <a:rPr lang="en-US" altLang="zh-CN" sz="2400" kern="100" spc="-100" baseline="-25000" dirty="0">
                <a:latin typeface="宋体"/>
                <a:cs typeface="Times New Roman"/>
              </a:rPr>
              <a:t>m-1,j</a:t>
            </a:r>
            <a:r>
              <a:rPr lang="en-US" altLang="zh-CN" sz="1800" kern="100" spc="-100" dirty="0">
                <a:latin typeface="宋体"/>
                <a:cs typeface="Times New Roman"/>
              </a:rPr>
              <a:t>)</a:t>
            </a:r>
            <a:r>
              <a:rPr lang="zh-CN" altLang="zh-CN" sz="1800" kern="100" spc="-100" dirty="0">
                <a:latin typeface="宋体"/>
                <a:cs typeface="Times New Roman"/>
              </a:rPr>
              <a:t>。</a:t>
            </a:r>
            <a:endParaRPr lang="zh-CN" altLang="zh-CN" sz="1800" kern="100" dirty="0">
              <a:effectLst/>
              <a:latin typeface="宋体"/>
              <a:cs typeface="Times New Roman"/>
            </a:endParaRPr>
          </a:p>
        </p:txBody>
      </p:sp>
    </p:spTree>
    <p:extLst>
      <p:ext uri="{BB962C8B-B14F-4D97-AF65-F5344CB8AC3E}">
        <p14:creationId xmlns:p14="http://schemas.microsoft.com/office/powerpoint/2010/main" val="580089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3" cstate="print">
            <a:extLst>
              <a:ext uri="{28A0092B-C50C-407E-A947-70E740481C1C}">
                <a14:useLocalDpi xmlns:a14="http://schemas.microsoft.com/office/drawing/2010/main" val="0"/>
              </a:ext>
            </a:extLst>
          </a:blip>
          <a:stretch>
            <a:fillRect/>
          </a:stretch>
        </p:blipFill>
        <p:spPr>
          <a:xfrm>
            <a:off x="1647825" y="1104900"/>
            <a:ext cx="5915025" cy="2543176"/>
          </a:xfrm>
          <a:prstGeom prst="rect">
            <a:avLst/>
          </a:prstGeom>
        </p:spPr>
      </p:pic>
    </p:spTree>
    <p:extLst>
      <p:ext uri="{BB962C8B-B14F-4D97-AF65-F5344CB8AC3E}">
        <p14:creationId xmlns:p14="http://schemas.microsoft.com/office/powerpoint/2010/main" val="4148960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275" y="1038261"/>
            <a:ext cx="7791450" cy="2031325"/>
          </a:xfrm>
          <a:prstGeom prst="rect">
            <a:avLst/>
          </a:prstGeom>
        </p:spPr>
        <p:txBody>
          <a:bodyPr wrap="square">
            <a:spAutoFit/>
          </a:bodyPr>
          <a:lstStyle/>
          <a:p>
            <a:pPr>
              <a:lnSpc>
                <a:spcPct val="150000"/>
              </a:lnSpc>
            </a:pPr>
            <a:r>
              <a:rPr lang="en-US" altLang="zh-CN" sz="1800" dirty="0">
                <a:solidFill>
                  <a:prstClr val="black"/>
                </a:solidFill>
                <a:latin typeface="+mn-ea"/>
              </a:rPr>
              <a:t>5.1.2 </a:t>
            </a:r>
            <a:r>
              <a:rPr lang="zh-CN" altLang="en-US" sz="1800" dirty="0">
                <a:solidFill>
                  <a:prstClr val="black"/>
                </a:solidFill>
                <a:latin typeface="+mn-ea"/>
              </a:rPr>
              <a:t>数组的顺序存储</a:t>
            </a:r>
            <a:r>
              <a:rPr lang="zh-CN" altLang="en-US" sz="1800" dirty="0" smtClean="0">
                <a:solidFill>
                  <a:prstClr val="black"/>
                </a:solidFill>
                <a:latin typeface="+mn-ea"/>
              </a:rPr>
              <a:t>结构</a:t>
            </a:r>
            <a:endParaRPr lang="en-US" altLang="zh-CN" sz="1800" dirty="0" smtClean="0">
              <a:solidFill>
                <a:prstClr val="black"/>
              </a:solidFill>
              <a:latin typeface="+mn-ea"/>
            </a:endParaRPr>
          </a:p>
          <a:p>
            <a:pPr>
              <a:lnSpc>
                <a:spcPct val="150000"/>
              </a:lnSpc>
            </a:pPr>
            <a:endParaRPr lang="en-US" altLang="zh-CN" sz="1800" dirty="0" smtClean="0">
              <a:solidFill>
                <a:prstClr val="black"/>
              </a:solidFill>
              <a:latin typeface="+mn-ea"/>
            </a:endParaRPr>
          </a:p>
          <a:p>
            <a:pPr indent="457200"/>
            <a:r>
              <a:rPr lang="zh-CN" altLang="zh-CN" sz="1800" dirty="0"/>
              <a:t>对于一维数组，可以使用一段连续的存储空间顺序存放数组中的元素，如果已知第一个数组元素的地址是</a:t>
            </a:r>
            <a:r>
              <a:rPr lang="en-US" altLang="zh-CN" sz="1800" dirty="0"/>
              <a:t>a</a:t>
            </a:r>
            <a:r>
              <a:rPr lang="en-US" altLang="zh-CN" sz="1800" baseline="-25000" dirty="0"/>
              <a:t>0</a:t>
            </a:r>
            <a:r>
              <a:rPr lang="zh-CN" altLang="zh-CN" sz="1800" dirty="0"/>
              <a:t>，每个数组元素占</a:t>
            </a:r>
            <a:r>
              <a:rPr lang="en-US" altLang="zh-CN" sz="1800" dirty="0"/>
              <a:t>M</a:t>
            </a:r>
            <a:r>
              <a:rPr lang="zh-CN" altLang="zh-CN" sz="1800" dirty="0"/>
              <a:t>个存储单元，就可得知数组中任意位置的元素</a:t>
            </a:r>
            <a:r>
              <a:rPr lang="en-US" altLang="zh-CN" sz="1800" dirty="0" err="1"/>
              <a:t>a</a:t>
            </a:r>
            <a:r>
              <a:rPr lang="en-US" altLang="zh-CN" sz="1800" baseline="-25000" dirty="0" err="1"/>
              <a:t>i</a:t>
            </a:r>
            <a:r>
              <a:rPr lang="zh-CN" altLang="zh-CN" sz="1800" dirty="0"/>
              <a:t>的地址为</a:t>
            </a:r>
          </a:p>
          <a:p>
            <a:r>
              <a:rPr lang="en-US" altLang="zh-CN" sz="1800" dirty="0"/>
              <a:t>LOC(</a:t>
            </a:r>
            <a:r>
              <a:rPr lang="en-US" altLang="zh-CN" sz="1800" dirty="0" err="1"/>
              <a:t>a</a:t>
            </a:r>
            <a:r>
              <a:rPr lang="en-US" altLang="zh-CN" sz="1800" baseline="-25000" dirty="0" err="1"/>
              <a:t>i</a:t>
            </a:r>
            <a:r>
              <a:rPr lang="en-US" altLang="zh-CN" sz="1800" dirty="0"/>
              <a:t>)= LOC(a</a:t>
            </a:r>
            <a:r>
              <a:rPr lang="en-US" altLang="zh-CN" sz="1800" baseline="-25000" dirty="0"/>
              <a:t>0</a:t>
            </a:r>
            <a:r>
              <a:rPr lang="en-US" altLang="zh-CN" sz="1800" dirty="0"/>
              <a:t>)+i</a:t>
            </a:r>
            <a:r>
              <a:rPr lang="zh-CN" altLang="zh-CN" sz="1800" dirty="0"/>
              <a:t>×</a:t>
            </a:r>
            <a:r>
              <a:rPr lang="en-US" altLang="zh-CN" sz="1800" dirty="0"/>
              <a:t>M</a:t>
            </a:r>
            <a:endParaRPr lang="zh-CN" altLang="zh-CN" sz="1800" dirty="0"/>
          </a:p>
        </p:txBody>
      </p:sp>
    </p:spTree>
    <p:extLst>
      <p:ext uri="{BB962C8B-B14F-4D97-AF65-F5344CB8AC3E}">
        <p14:creationId xmlns:p14="http://schemas.microsoft.com/office/powerpoint/2010/main" val="1344768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0330F47-CD13-4DC9-B2F1-B6AE5CB09E1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创业计划书.pptx"/>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32">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1428</Words>
  <Application>Microsoft Office PowerPoint</Application>
  <PresentationFormat>全屏显示(16:9)</PresentationFormat>
  <Paragraphs>125</Paragraphs>
  <Slides>26</Slides>
  <Notes>26</Notes>
  <HiddenSlides>0</HiddenSlides>
  <MMClips>1</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创业计划书.pptx</dc:title>
  <dc:creator/>
  <cp:lastModifiedBy/>
  <cp:revision>1</cp:revision>
  <dcterms:created xsi:type="dcterms:W3CDTF">2019-03-25T06:40:47Z</dcterms:created>
  <dcterms:modified xsi:type="dcterms:W3CDTF">2022-05-09T11:28:26Z</dcterms:modified>
</cp:coreProperties>
</file>