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519" r:id="rId2"/>
    <p:sldId id="510" r:id="rId3"/>
    <p:sldId id="434" r:id="rId4"/>
    <p:sldId id="436" r:id="rId5"/>
    <p:sldId id="520" r:id="rId6"/>
    <p:sldId id="468"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21" r:id="rId20"/>
    <p:sldId id="536" r:id="rId21"/>
    <p:sldId id="537" r:id="rId22"/>
    <p:sldId id="522" r:id="rId23"/>
    <p:sldId id="538" r:id="rId24"/>
    <p:sldId id="539" r:id="rId25"/>
    <p:sldId id="540" r:id="rId26"/>
    <p:sldId id="541" r:id="rId27"/>
    <p:sldId id="542" r:id="rId28"/>
    <p:sldId id="543" r:id="rId29"/>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4303" autoAdjust="0"/>
  </p:normalViewPr>
  <p:slideViewPr>
    <p:cSldViewPr snapToGrid="0" showGuides="1">
      <p:cViewPr>
        <p:scale>
          <a:sx n="100" d="100"/>
          <a:sy n="100" d="100"/>
        </p:scale>
        <p:origin x="-2328" y="-750"/>
      </p:cViewPr>
      <p:guideLst>
        <p:guide orient="horz" pos="3094"/>
        <p:guide orient="horz" pos="282"/>
        <p:guide orient="horz" pos="1620"/>
        <p:guide pos="295"/>
        <p:guide pos="2880"/>
        <p:guide pos="5443"/>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2022/5/9 Monday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2022/5/9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165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2022/5/9 Monday</a:t>
            </a:fld>
            <a:endParaRPr lang="zh-CN" altLang="en-US"/>
          </a:p>
        </p:txBody>
      </p:sp>
      <p:sp>
        <p:nvSpPr>
          <p:cNvPr id="5" name="页脚占位符 4">
            <a:extLst>
              <a:ext uri="{FF2B5EF4-FFF2-40B4-BE49-F238E27FC236}">
                <a16:creationId xmlns="" xmlns:a16="http://schemas.microsoft.com/office/drawing/2014/main"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 xmlns:a16="http://schemas.microsoft.com/office/drawing/2014/main" id="{CE8AA70A-63EE-49D9-B322-16CE2C07F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a:extLst>
              <a:ext uri="{FF2B5EF4-FFF2-40B4-BE49-F238E27FC236}">
                <a16:creationId xmlns="" xmlns:a16="http://schemas.microsoft.com/office/drawing/2014/main"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 xmlns:a16="http://schemas.microsoft.com/office/drawing/2014/main"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 xmlns:a16="http://schemas.microsoft.com/office/drawing/2014/main"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2022/5/9 Monday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5"/>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15" r:id="rId7"/>
    <p:sldLayoutId id="2147483716" r:id="rId8"/>
    <p:sldLayoutId id="2147483718" r:id="rId9"/>
    <p:sldLayoutId id="2147483719" r:id="rId10"/>
    <p:sldLayoutId id="214748372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lgn="ctr">
              <a:defRPr/>
            </a:pPr>
            <a:r>
              <a:rPr lang="zh-CN" altLang="en-US" sz="3900" b="1" dirty="0" smtClean="0">
                <a:solidFill>
                  <a:schemeClr val="bg1"/>
                </a:solidFill>
                <a:latin typeface="方正黑体简体" panose="02010601030101010101" pitchFamily="2" charset="-122"/>
                <a:ea typeface="方正黑体简体" panose="02010601030101010101" pitchFamily="2" charset="-122"/>
              </a:rPr>
              <a:t>数据结构</a:t>
            </a:r>
            <a:endParaRPr lang="zh-CN" altLang="en-US" sz="3900" b="1" dirty="0">
              <a:solidFill>
                <a:schemeClr val="bg1"/>
              </a:solidFill>
              <a:latin typeface="方正黑体简体" panose="02010601030101010101" pitchFamily="2" charset="-122"/>
              <a:ea typeface="方正黑体简体" panose="02010601030101010101" pitchFamily="2" charset="-122"/>
            </a:endParaRPr>
          </a:p>
        </p:txBody>
      </p:sp>
      <p:sp>
        <p:nvSpPr>
          <p:cNvPr id="5" name="文本框 4"/>
          <p:cNvSpPr txBox="1"/>
          <p:nvPr/>
        </p:nvSpPr>
        <p:spPr>
          <a:xfrm>
            <a:off x="2239373" y="2823347"/>
            <a:ext cx="4162362" cy="244426"/>
          </a:xfrm>
          <a:prstGeom prst="rect">
            <a:avLst/>
          </a:prstGeom>
          <a:noFill/>
        </p:spPr>
        <p:txBody>
          <a:bodyPr wrap="square" rtlCol="0">
            <a:spAutoFit/>
            <a:scene3d>
              <a:camera prst="orthographicFront"/>
              <a:lightRig rig="threePt" dir="t"/>
            </a:scene3d>
            <a:sp3d contourW="12700"/>
          </a:bodyPr>
          <a:lstStyle/>
          <a:p>
            <a:pPr algn="r">
              <a:lnSpc>
                <a:spcPct val="120000"/>
              </a:lnSpc>
              <a:defRPr/>
            </a:pPr>
            <a:r>
              <a:rPr lang="en-US" altLang="zh-CN" sz="900" dirty="0" smtClean="0">
                <a:solidFill>
                  <a:schemeClr val="bg1"/>
                </a:solidFill>
                <a:latin typeface="微软雅黑"/>
                <a:ea typeface="微软雅黑"/>
              </a:rPr>
              <a:t>DATA STRUCTURE</a:t>
            </a:r>
            <a:endParaRPr lang="en-US" altLang="zh-CN" sz="900" dirty="0">
              <a:solidFill>
                <a:schemeClr val="bg1"/>
              </a:solidFill>
              <a:latin typeface="微软雅黑"/>
              <a:ea typeface="微软雅黑"/>
            </a:endParaRP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b="1" dirty="0" smtClean="0">
                <a:solidFill>
                  <a:schemeClr val="bg1">
                    <a:lumMod val="95000"/>
                  </a:schemeClr>
                </a:solidFill>
                <a:latin typeface="Adobe 宋体 Std L" panose="02020300000000000000" pitchFamily="18" charset="-122"/>
                <a:ea typeface="Adobe 宋体 Std L" panose="02020300000000000000" pitchFamily="18" charset="-122"/>
              </a:rPr>
              <a:t>2022</a:t>
            </a:r>
            <a:endParaRPr lang="zh-CN" altLang="en-US" sz="2800" b="1" dirty="0">
              <a:solidFill>
                <a:schemeClr val="bg1">
                  <a:lumMod val="95000"/>
                </a:schemeClr>
              </a:solidFill>
              <a:latin typeface="Adobe 宋体 Std L" panose="02020300000000000000" pitchFamily="18" charset="-122"/>
              <a:ea typeface="Adobe 宋体 Std L" panose="02020300000000000000" pitchFamily="18" charset="-122"/>
            </a:endParaRPr>
          </a:p>
        </p:txBody>
      </p:sp>
      <p:pic>
        <p:nvPicPr>
          <p:cNvPr id="8" name="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31965" y="-953960"/>
            <a:ext cx="260161" cy="260161"/>
          </a:xfrm>
          <a:prstGeom prst="rect">
            <a:avLst/>
          </a:prstGeom>
        </p:spPr>
      </p:pic>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82774" y="1868805"/>
            <a:ext cx="3025988" cy="400110"/>
          </a:xfrm>
          <a:prstGeom prst="rect">
            <a:avLst/>
          </a:prstGeom>
          <a:noFill/>
        </p:spPr>
        <p:txBody>
          <a:bodyPr wrap="square" rtlCol="0">
            <a:spAutoFit/>
            <a:scene3d>
              <a:camera prst="orthographicFront"/>
              <a:lightRig rig="threePt" dir="t"/>
            </a:scene3d>
            <a:sp3d contourW="12700"/>
          </a:bodyPr>
          <a:lstStyle/>
          <a:p>
            <a:pPr>
              <a:defRPr/>
            </a:pPr>
            <a:r>
              <a:rPr lang="en-US" altLang="zh-CN" sz="2000" b="1" dirty="0" smtClean="0">
                <a:solidFill>
                  <a:schemeClr val="bg1">
                    <a:lumMod val="95000"/>
                  </a:schemeClr>
                </a:solidFill>
                <a:latin typeface="Adobe 宋体 Std L" panose="02020300000000000000" pitchFamily="18" charset="-122"/>
                <a:ea typeface="Adobe 宋体 Std L" panose="02020300000000000000" pitchFamily="18" charset="-122"/>
              </a:rPr>
              <a:t>C</a:t>
            </a:r>
            <a:r>
              <a:rPr lang="zh-CN" altLang="en-US" sz="2000" b="1" dirty="0" smtClean="0">
                <a:solidFill>
                  <a:schemeClr val="bg1">
                    <a:lumMod val="95000"/>
                  </a:schemeClr>
                </a:solidFill>
                <a:latin typeface="Adobe 宋体 Std L" panose="02020300000000000000" pitchFamily="18" charset="-122"/>
                <a:ea typeface="Adobe 宋体 Std L" panose="02020300000000000000" pitchFamily="18" charset="-122"/>
              </a:rPr>
              <a:t>语言版</a:t>
            </a:r>
            <a:endParaRPr lang="zh-CN" altLang="en-US" sz="2000" b="1" dirty="0">
              <a:solidFill>
                <a:schemeClr val="bg1">
                  <a:lumMod val="95000"/>
                </a:schemeClr>
              </a:solidFill>
              <a:latin typeface="Adobe 宋体 Std L" panose="02020300000000000000" pitchFamily="18" charset="-122"/>
              <a:ea typeface="Adobe 宋体 Std L" panose="02020300000000000000" pitchFamily="18" charset="-122"/>
            </a:endParaRP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p:bldP spid="6"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657261"/>
            <a:ext cx="7791450" cy="1338828"/>
          </a:xfrm>
          <a:prstGeom prst="rect">
            <a:avLst/>
          </a:prstGeom>
        </p:spPr>
        <p:txBody>
          <a:bodyPr wrap="square">
            <a:spAutoFit/>
          </a:bodyPr>
          <a:lstStyle/>
          <a:p>
            <a:pPr>
              <a:lnSpc>
                <a:spcPct val="150000"/>
              </a:lnSpc>
            </a:pPr>
            <a:r>
              <a:rPr lang="en-US" altLang="zh-CN" sz="1800" dirty="0">
                <a:solidFill>
                  <a:prstClr val="black"/>
                </a:solidFill>
                <a:latin typeface="+mn-ea"/>
              </a:rPr>
              <a:t>4.2.2</a:t>
            </a:r>
            <a:r>
              <a:rPr lang="zh-CN" altLang="en-US" sz="1800" dirty="0">
                <a:solidFill>
                  <a:prstClr val="black"/>
                </a:solidFill>
                <a:latin typeface="+mn-ea"/>
              </a:rPr>
              <a:t>定长顺序串的运算实例</a:t>
            </a:r>
          </a:p>
          <a:p>
            <a:pPr>
              <a:lnSpc>
                <a:spcPct val="150000"/>
              </a:lnSpc>
            </a:pPr>
            <a:r>
              <a:rPr lang="zh-CN" altLang="en-US" sz="1800" dirty="0">
                <a:solidFill>
                  <a:prstClr val="black"/>
                </a:solidFill>
                <a:latin typeface="+mn-ea"/>
              </a:rPr>
              <a:t>（</a:t>
            </a:r>
            <a:r>
              <a:rPr lang="en-US" altLang="zh-CN" sz="1800" dirty="0">
                <a:solidFill>
                  <a:prstClr val="black"/>
                </a:solidFill>
                <a:latin typeface="+mn-ea"/>
              </a:rPr>
              <a:t>1</a:t>
            </a:r>
            <a:r>
              <a:rPr lang="zh-CN" altLang="en-US" sz="1800" dirty="0">
                <a:solidFill>
                  <a:prstClr val="black"/>
                </a:solidFill>
                <a:latin typeface="+mn-ea"/>
              </a:rPr>
              <a:t>）串连</a:t>
            </a:r>
            <a:r>
              <a:rPr lang="zh-CN" altLang="en-US" sz="1800" dirty="0" smtClean="0">
                <a:solidFill>
                  <a:prstClr val="black"/>
                </a:solidFill>
                <a:latin typeface="+mn-ea"/>
              </a:rPr>
              <a:t>接</a:t>
            </a:r>
            <a:endParaRPr lang="en-US" altLang="zh-CN" sz="1800" dirty="0" smtClean="0">
              <a:solidFill>
                <a:prstClr val="black"/>
              </a:solidFill>
              <a:latin typeface="+mn-ea"/>
            </a:endParaRPr>
          </a:p>
          <a:p>
            <a:pPr>
              <a:lnSpc>
                <a:spcPct val="150000"/>
              </a:lnSpc>
            </a:pPr>
            <a:r>
              <a:rPr lang="zh-CN" altLang="en-US" sz="1800" dirty="0">
                <a:solidFill>
                  <a:prstClr val="black"/>
                </a:solidFill>
                <a:latin typeface="+mn-ea"/>
              </a:rPr>
              <a:t>（</a:t>
            </a:r>
            <a:r>
              <a:rPr lang="en-US" altLang="zh-CN" sz="1800" dirty="0">
                <a:solidFill>
                  <a:prstClr val="black"/>
                </a:solidFill>
                <a:latin typeface="+mn-ea"/>
              </a:rPr>
              <a:t>2</a:t>
            </a:r>
            <a:r>
              <a:rPr lang="zh-CN" altLang="en-US" sz="1800" dirty="0">
                <a:solidFill>
                  <a:prstClr val="black"/>
                </a:solidFill>
                <a:latin typeface="+mn-ea"/>
              </a:rPr>
              <a:t>）串定位</a:t>
            </a:r>
          </a:p>
        </p:txBody>
      </p:sp>
    </p:spTree>
    <p:extLst>
      <p:ext uri="{BB962C8B-B14F-4D97-AF65-F5344CB8AC3E}">
        <p14:creationId xmlns:p14="http://schemas.microsoft.com/office/powerpoint/2010/main" val="4157980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415726"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4.3</a:t>
            </a:r>
            <a:r>
              <a:rPr lang="zh-CN" altLang="en-US" sz="2000" dirty="0">
                <a:solidFill>
                  <a:prstClr val="black"/>
                </a:solidFill>
                <a:latin typeface="微软雅黑"/>
                <a:ea typeface="微软雅黑"/>
              </a:rPr>
              <a:t>串的链式存储结构</a:t>
            </a:r>
          </a:p>
        </p:txBody>
      </p:sp>
      <p:sp>
        <p:nvSpPr>
          <p:cNvPr id="2" name="矩形 1"/>
          <p:cNvSpPr/>
          <p:nvPr/>
        </p:nvSpPr>
        <p:spPr>
          <a:xfrm>
            <a:off x="676275" y="1038261"/>
            <a:ext cx="7791450" cy="2536400"/>
          </a:xfrm>
          <a:prstGeom prst="rect">
            <a:avLst/>
          </a:prstGeom>
        </p:spPr>
        <p:txBody>
          <a:bodyPr wrap="square">
            <a:spAutoFit/>
          </a:bodyPr>
          <a:lstStyle/>
          <a:p>
            <a:pPr>
              <a:lnSpc>
                <a:spcPct val="150000"/>
              </a:lnSpc>
            </a:pPr>
            <a:r>
              <a:rPr lang="en-US" altLang="zh-CN" sz="1800" dirty="0" smtClean="0">
                <a:solidFill>
                  <a:prstClr val="black"/>
                </a:solidFill>
                <a:latin typeface="+mn-ea"/>
              </a:rPr>
              <a:t>4.3.1</a:t>
            </a:r>
            <a:r>
              <a:rPr lang="zh-CN" altLang="en-US" sz="1800" dirty="0">
                <a:solidFill>
                  <a:prstClr val="black"/>
                </a:solidFill>
                <a:latin typeface="+mn-ea"/>
              </a:rPr>
              <a:t>链串的表示</a:t>
            </a:r>
          </a:p>
          <a:p>
            <a:pPr>
              <a:lnSpc>
                <a:spcPct val="150000"/>
              </a:lnSpc>
            </a:pPr>
            <a:r>
              <a:rPr lang="zh-CN" altLang="en-US" sz="1800" dirty="0">
                <a:solidFill>
                  <a:prstClr val="black"/>
                </a:solidFill>
                <a:latin typeface="+mn-ea"/>
              </a:rPr>
              <a:t>串中的每个元素都是字符，可以将这些字符分组存放在各个节点中，形成链式存储结构，每个节点存储若干字符并存储下一个节点的位置，每个节点存储的字符个数叫做节点大小，节点也称作块，所以这种存储方式也被称作块链存储结构。例如：有一个字符串</a:t>
            </a:r>
            <a:r>
              <a:rPr lang="en-US" altLang="zh-CN" sz="1800" dirty="0">
                <a:solidFill>
                  <a:prstClr val="black"/>
                </a:solidFill>
                <a:latin typeface="+mn-ea"/>
              </a:rPr>
              <a:t>"international"</a:t>
            </a:r>
            <a:r>
              <a:rPr lang="zh-CN" altLang="en-US" sz="1800" dirty="0">
                <a:solidFill>
                  <a:prstClr val="black"/>
                </a:solidFill>
                <a:latin typeface="+mn-ea"/>
              </a:rPr>
              <a:t>，图</a:t>
            </a:r>
            <a:r>
              <a:rPr lang="en-US" altLang="zh-CN" sz="1800" dirty="0">
                <a:solidFill>
                  <a:prstClr val="black"/>
                </a:solidFill>
                <a:latin typeface="+mn-ea"/>
              </a:rPr>
              <a:t>4-2</a:t>
            </a:r>
            <a:r>
              <a:rPr lang="zh-CN" altLang="en-US" sz="1800" dirty="0">
                <a:solidFill>
                  <a:prstClr val="black"/>
                </a:solidFill>
                <a:latin typeface="+mn-ea"/>
              </a:rPr>
              <a:t>是节点大小分别为</a:t>
            </a:r>
            <a:r>
              <a:rPr lang="en-US" altLang="zh-CN" sz="1800" dirty="0">
                <a:solidFill>
                  <a:prstClr val="black"/>
                </a:solidFill>
                <a:latin typeface="+mn-ea"/>
              </a:rPr>
              <a:t>4</a:t>
            </a:r>
            <a:r>
              <a:rPr lang="zh-CN" altLang="en-US" sz="1800" dirty="0">
                <a:solidFill>
                  <a:prstClr val="black"/>
                </a:solidFill>
                <a:latin typeface="+mn-ea"/>
              </a:rPr>
              <a:t>和</a:t>
            </a:r>
            <a:r>
              <a:rPr lang="en-US" altLang="zh-CN" sz="1800" dirty="0">
                <a:solidFill>
                  <a:prstClr val="black"/>
                </a:solidFill>
                <a:latin typeface="+mn-ea"/>
              </a:rPr>
              <a:t>1</a:t>
            </a:r>
            <a:r>
              <a:rPr lang="zh-CN" altLang="en-US" sz="1800" dirty="0">
                <a:solidFill>
                  <a:prstClr val="black"/>
                </a:solidFill>
                <a:latin typeface="+mn-ea"/>
              </a:rPr>
              <a:t>的链式存储结构。</a:t>
            </a:r>
          </a:p>
        </p:txBody>
      </p:sp>
    </p:spTree>
    <p:extLst>
      <p:ext uri="{BB962C8B-B14F-4D97-AF65-F5344CB8AC3E}">
        <p14:creationId xmlns:p14="http://schemas.microsoft.com/office/powerpoint/2010/main" val="3418807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92" y="1057274"/>
            <a:ext cx="6631122"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77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1338828"/>
          </a:xfrm>
          <a:prstGeom prst="rect">
            <a:avLst/>
          </a:prstGeom>
        </p:spPr>
        <p:txBody>
          <a:bodyPr wrap="square">
            <a:spAutoFit/>
          </a:bodyPr>
          <a:lstStyle/>
          <a:p>
            <a:pPr>
              <a:lnSpc>
                <a:spcPct val="150000"/>
              </a:lnSpc>
            </a:pPr>
            <a:r>
              <a:rPr lang="en-US" altLang="zh-CN" sz="1800" dirty="0">
                <a:solidFill>
                  <a:prstClr val="black"/>
                </a:solidFill>
                <a:latin typeface="+mn-ea"/>
              </a:rPr>
              <a:t>4.3.2</a:t>
            </a:r>
            <a:r>
              <a:rPr lang="zh-CN" altLang="en-US" sz="1800" dirty="0">
                <a:solidFill>
                  <a:prstClr val="black"/>
                </a:solidFill>
                <a:latin typeface="+mn-ea"/>
              </a:rPr>
              <a:t>链串的运算实例</a:t>
            </a:r>
          </a:p>
          <a:p>
            <a:pPr>
              <a:lnSpc>
                <a:spcPct val="150000"/>
              </a:lnSpc>
            </a:pPr>
            <a:r>
              <a:rPr lang="zh-CN" altLang="en-US" sz="1800" dirty="0">
                <a:solidFill>
                  <a:prstClr val="black"/>
                </a:solidFill>
                <a:latin typeface="+mn-ea"/>
              </a:rPr>
              <a:t>（</a:t>
            </a:r>
            <a:r>
              <a:rPr lang="en-US" altLang="zh-CN" sz="1800" dirty="0">
                <a:solidFill>
                  <a:prstClr val="black"/>
                </a:solidFill>
                <a:latin typeface="+mn-ea"/>
              </a:rPr>
              <a:t>1</a:t>
            </a:r>
            <a:r>
              <a:rPr lang="zh-CN" altLang="en-US" sz="1800" dirty="0">
                <a:solidFill>
                  <a:prstClr val="black"/>
                </a:solidFill>
                <a:latin typeface="+mn-ea"/>
              </a:rPr>
              <a:t>）求串</a:t>
            </a:r>
            <a:r>
              <a:rPr lang="zh-CN" altLang="en-US" sz="1800" dirty="0" smtClean="0">
                <a:solidFill>
                  <a:prstClr val="black"/>
                </a:solidFill>
                <a:latin typeface="+mn-ea"/>
              </a:rPr>
              <a:t>长</a:t>
            </a:r>
            <a:endParaRPr lang="en-US" altLang="zh-CN" sz="1800" dirty="0" smtClean="0">
              <a:solidFill>
                <a:prstClr val="black"/>
              </a:solidFill>
              <a:latin typeface="+mn-ea"/>
            </a:endParaRPr>
          </a:p>
          <a:p>
            <a:pPr>
              <a:lnSpc>
                <a:spcPct val="150000"/>
              </a:lnSpc>
            </a:pPr>
            <a:r>
              <a:rPr lang="zh-CN" altLang="en-US" sz="1800" dirty="0">
                <a:solidFill>
                  <a:prstClr val="black"/>
                </a:solidFill>
                <a:latin typeface="+mn-ea"/>
              </a:rPr>
              <a:t>（</a:t>
            </a:r>
            <a:r>
              <a:rPr lang="en-US" altLang="zh-CN" sz="1800" dirty="0">
                <a:solidFill>
                  <a:prstClr val="black"/>
                </a:solidFill>
                <a:latin typeface="+mn-ea"/>
              </a:rPr>
              <a:t>2</a:t>
            </a:r>
            <a:r>
              <a:rPr lang="zh-CN" altLang="en-US" sz="1800" dirty="0">
                <a:solidFill>
                  <a:prstClr val="black"/>
                </a:solidFill>
                <a:latin typeface="+mn-ea"/>
              </a:rPr>
              <a:t>）串插入</a:t>
            </a:r>
          </a:p>
        </p:txBody>
      </p:sp>
    </p:spTree>
    <p:extLst>
      <p:ext uri="{BB962C8B-B14F-4D97-AF65-F5344CB8AC3E}">
        <p14:creationId xmlns:p14="http://schemas.microsoft.com/office/powerpoint/2010/main" val="4267210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4.4</a:t>
            </a:r>
            <a:r>
              <a:rPr lang="zh-CN" altLang="en-US" sz="2000" dirty="0">
                <a:solidFill>
                  <a:prstClr val="black"/>
                </a:solidFill>
                <a:latin typeface="微软雅黑"/>
                <a:ea typeface="微软雅黑"/>
              </a:rPr>
              <a:t>串的堆存储结构</a:t>
            </a:r>
          </a:p>
        </p:txBody>
      </p:sp>
      <p:sp>
        <p:nvSpPr>
          <p:cNvPr id="2" name="矩形 1"/>
          <p:cNvSpPr/>
          <p:nvPr/>
        </p:nvSpPr>
        <p:spPr>
          <a:xfrm>
            <a:off x="676275" y="1038261"/>
            <a:ext cx="7791450" cy="3000821"/>
          </a:xfrm>
          <a:prstGeom prst="rect">
            <a:avLst/>
          </a:prstGeom>
        </p:spPr>
        <p:txBody>
          <a:bodyPr wrap="square">
            <a:spAutoFit/>
          </a:bodyPr>
          <a:lstStyle/>
          <a:p>
            <a:pPr>
              <a:lnSpc>
                <a:spcPct val="150000"/>
              </a:lnSpc>
            </a:pPr>
            <a:r>
              <a:rPr lang="en-US" altLang="zh-CN" sz="1800" dirty="0">
                <a:solidFill>
                  <a:prstClr val="black"/>
                </a:solidFill>
                <a:latin typeface="+mn-ea"/>
              </a:rPr>
              <a:t>4.4.1</a:t>
            </a:r>
            <a:r>
              <a:rPr lang="zh-CN" altLang="en-US" sz="1800" dirty="0">
                <a:solidFill>
                  <a:prstClr val="black"/>
                </a:solidFill>
                <a:latin typeface="+mn-ea"/>
              </a:rPr>
              <a:t>堆串的</a:t>
            </a:r>
            <a:r>
              <a:rPr lang="zh-CN" altLang="en-US" sz="1800" dirty="0" smtClean="0">
                <a:solidFill>
                  <a:prstClr val="black"/>
                </a:solidFill>
                <a:latin typeface="+mn-ea"/>
              </a:rPr>
              <a:t>表示</a:t>
            </a:r>
            <a:endParaRPr lang="en-US" altLang="zh-CN" sz="1800" dirty="0" smtClean="0">
              <a:solidFill>
                <a:prstClr val="black"/>
              </a:solidFill>
              <a:latin typeface="+mn-ea"/>
            </a:endParaRPr>
          </a:p>
          <a:p>
            <a:pPr>
              <a:lnSpc>
                <a:spcPct val="150000"/>
              </a:lnSpc>
            </a:pPr>
            <a:r>
              <a:rPr lang="zh-CN" altLang="en-US" sz="1800" dirty="0">
                <a:solidFill>
                  <a:prstClr val="black"/>
                </a:solidFill>
                <a:latin typeface="+mn-ea"/>
              </a:rPr>
              <a:t>堆串的类型定义如下：</a:t>
            </a:r>
          </a:p>
          <a:p>
            <a:pPr>
              <a:lnSpc>
                <a:spcPct val="150000"/>
              </a:lnSpc>
            </a:pPr>
            <a:r>
              <a:rPr lang="en-US" altLang="zh-CN" sz="1800" dirty="0" err="1">
                <a:solidFill>
                  <a:prstClr val="black"/>
                </a:solidFill>
                <a:latin typeface="+mn-ea"/>
              </a:rPr>
              <a:t>typedef</a:t>
            </a:r>
            <a:r>
              <a:rPr lang="en-US" altLang="zh-CN" sz="1800" dirty="0">
                <a:solidFill>
                  <a:prstClr val="black"/>
                </a:solidFill>
                <a:latin typeface="+mn-ea"/>
              </a:rPr>
              <a:t> </a:t>
            </a:r>
            <a:r>
              <a:rPr lang="en-US" altLang="zh-CN" sz="1800" dirty="0" err="1">
                <a:solidFill>
                  <a:prstClr val="black"/>
                </a:solidFill>
                <a:latin typeface="+mn-ea"/>
              </a:rPr>
              <a:t>struct</a:t>
            </a:r>
            <a:endParaRPr lang="en-US" altLang="zh-CN" sz="1800" dirty="0">
              <a:solidFill>
                <a:prstClr val="black"/>
              </a:solidFill>
              <a:latin typeface="+mn-ea"/>
            </a:endParaRPr>
          </a:p>
          <a:p>
            <a:pPr>
              <a:lnSpc>
                <a:spcPct val="150000"/>
              </a:lnSpc>
            </a:pPr>
            <a:r>
              <a:rPr lang="en-US" altLang="zh-CN" sz="1800" dirty="0">
                <a:solidFill>
                  <a:prstClr val="black"/>
                </a:solidFill>
                <a:latin typeface="+mn-ea"/>
              </a:rPr>
              <a:t>{</a:t>
            </a:r>
          </a:p>
          <a:p>
            <a:pPr>
              <a:lnSpc>
                <a:spcPct val="150000"/>
              </a:lnSpc>
            </a:pPr>
            <a:r>
              <a:rPr lang="en-US" altLang="zh-CN" sz="1800" dirty="0">
                <a:solidFill>
                  <a:prstClr val="black"/>
                </a:solidFill>
                <a:latin typeface="+mn-ea"/>
              </a:rPr>
              <a:t>char *</a:t>
            </a:r>
            <a:r>
              <a:rPr lang="en-US" altLang="zh-CN" sz="1800" dirty="0" err="1">
                <a:solidFill>
                  <a:prstClr val="black"/>
                </a:solidFill>
                <a:latin typeface="+mn-ea"/>
              </a:rPr>
              <a:t>ch</a:t>
            </a:r>
            <a:r>
              <a:rPr lang="en-US" altLang="zh-CN" sz="1800" dirty="0">
                <a:solidFill>
                  <a:prstClr val="black"/>
                </a:solidFill>
                <a:latin typeface="+mn-ea"/>
              </a:rPr>
              <a:t>;//</a:t>
            </a:r>
            <a:r>
              <a:rPr lang="zh-CN" altLang="en-US" sz="1800" dirty="0">
                <a:solidFill>
                  <a:prstClr val="black"/>
                </a:solidFill>
                <a:latin typeface="+mn-ea"/>
              </a:rPr>
              <a:t>若串非空，则按串长分配存储区，</a:t>
            </a:r>
            <a:r>
              <a:rPr lang="en-US" altLang="zh-CN" sz="1800" dirty="0" err="1">
                <a:solidFill>
                  <a:prstClr val="black"/>
                </a:solidFill>
                <a:latin typeface="+mn-ea"/>
              </a:rPr>
              <a:t>ch</a:t>
            </a:r>
            <a:r>
              <a:rPr lang="zh-CN" altLang="en-US" sz="1800" dirty="0">
                <a:solidFill>
                  <a:prstClr val="black"/>
                </a:solidFill>
                <a:latin typeface="+mn-ea"/>
              </a:rPr>
              <a:t>指示串的起始地址</a:t>
            </a:r>
          </a:p>
          <a:p>
            <a:pPr>
              <a:lnSpc>
                <a:spcPct val="150000"/>
              </a:lnSpc>
            </a:pPr>
            <a:r>
              <a:rPr lang="en-US" altLang="zh-CN" sz="1800" dirty="0" err="1">
                <a:solidFill>
                  <a:prstClr val="black"/>
                </a:solidFill>
                <a:latin typeface="+mn-ea"/>
              </a:rPr>
              <a:t>int</a:t>
            </a:r>
            <a:r>
              <a:rPr lang="en-US" altLang="zh-CN" sz="1800" dirty="0">
                <a:solidFill>
                  <a:prstClr val="black"/>
                </a:solidFill>
                <a:latin typeface="+mn-ea"/>
              </a:rPr>
              <a:t> length;//</a:t>
            </a:r>
            <a:r>
              <a:rPr lang="zh-CN" altLang="en-US" sz="1800" dirty="0">
                <a:solidFill>
                  <a:prstClr val="black"/>
                </a:solidFill>
                <a:latin typeface="+mn-ea"/>
              </a:rPr>
              <a:t>为了处理方便，将串长也作为存储结构的一部分</a:t>
            </a:r>
          </a:p>
          <a:p>
            <a:pPr>
              <a:lnSpc>
                <a:spcPct val="150000"/>
              </a:lnSpc>
            </a:pPr>
            <a:r>
              <a:rPr lang="en-US" altLang="zh-CN" sz="1800" dirty="0">
                <a:solidFill>
                  <a:prstClr val="black"/>
                </a:solidFill>
                <a:latin typeface="+mn-ea"/>
              </a:rPr>
              <a:t>}</a:t>
            </a:r>
            <a:r>
              <a:rPr lang="en-US" altLang="zh-CN" sz="1800" dirty="0" err="1">
                <a:solidFill>
                  <a:prstClr val="black"/>
                </a:solidFill>
                <a:latin typeface="+mn-ea"/>
              </a:rPr>
              <a:t>HString</a:t>
            </a:r>
            <a:r>
              <a:rPr lang="en-US" altLang="zh-CN" sz="1800" dirty="0" smtClean="0">
                <a:solidFill>
                  <a:prstClr val="black"/>
                </a:solidFill>
                <a:latin typeface="+mn-ea"/>
              </a:rPr>
              <a:t>;</a:t>
            </a:r>
            <a:endParaRPr lang="en-US" altLang="zh-CN" sz="1800" dirty="0">
              <a:solidFill>
                <a:prstClr val="black"/>
              </a:solidFill>
              <a:latin typeface="+mn-ea"/>
            </a:endParaRPr>
          </a:p>
        </p:txBody>
      </p:sp>
    </p:spTree>
    <p:extLst>
      <p:ext uri="{BB962C8B-B14F-4D97-AF65-F5344CB8AC3E}">
        <p14:creationId xmlns:p14="http://schemas.microsoft.com/office/powerpoint/2010/main" val="294460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4.4</a:t>
            </a:r>
            <a:r>
              <a:rPr lang="zh-CN" altLang="en-US" sz="2000" dirty="0">
                <a:solidFill>
                  <a:prstClr val="black"/>
                </a:solidFill>
                <a:latin typeface="微软雅黑"/>
                <a:ea typeface="微软雅黑"/>
              </a:rPr>
              <a:t>串的堆存储结构</a:t>
            </a:r>
          </a:p>
        </p:txBody>
      </p:sp>
      <p:sp>
        <p:nvSpPr>
          <p:cNvPr id="2" name="矩形 1"/>
          <p:cNvSpPr/>
          <p:nvPr/>
        </p:nvSpPr>
        <p:spPr>
          <a:xfrm>
            <a:off x="676275" y="1038261"/>
            <a:ext cx="7791450" cy="1754326"/>
          </a:xfrm>
          <a:prstGeom prst="rect">
            <a:avLst/>
          </a:prstGeom>
        </p:spPr>
        <p:txBody>
          <a:bodyPr wrap="square">
            <a:spAutoFit/>
          </a:bodyPr>
          <a:lstStyle/>
          <a:p>
            <a:pPr>
              <a:lnSpc>
                <a:spcPct val="150000"/>
              </a:lnSpc>
            </a:pPr>
            <a:r>
              <a:rPr lang="en-US" altLang="zh-CN" sz="1800" dirty="0" smtClean="0">
                <a:solidFill>
                  <a:prstClr val="black"/>
                </a:solidFill>
                <a:latin typeface="+mn-ea"/>
              </a:rPr>
              <a:t>4.4.2</a:t>
            </a:r>
            <a:r>
              <a:rPr lang="zh-CN" altLang="en-US" sz="1800" dirty="0">
                <a:solidFill>
                  <a:prstClr val="black"/>
                </a:solidFill>
                <a:latin typeface="+mn-ea"/>
              </a:rPr>
              <a:t>堆串的运算实例</a:t>
            </a:r>
          </a:p>
          <a:p>
            <a:pPr>
              <a:lnSpc>
                <a:spcPct val="150000"/>
              </a:lnSpc>
            </a:pPr>
            <a:r>
              <a:rPr lang="zh-CN" altLang="en-US" sz="1800" dirty="0">
                <a:solidFill>
                  <a:prstClr val="black"/>
                </a:solidFill>
                <a:latin typeface="+mn-ea"/>
              </a:rPr>
              <a:t>（</a:t>
            </a:r>
            <a:r>
              <a:rPr lang="en-US" altLang="zh-CN" sz="1800" dirty="0">
                <a:solidFill>
                  <a:prstClr val="black"/>
                </a:solidFill>
                <a:latin typeface="+mn-ea"/>
              </a:rPr>
              <a:t>1</a:t>
            </a:r>
            <a:r>
              <a:rPr lang="zh-CN" altLang="en-US" sz="1800" dirty="0">
                <a:solidFill>
                  <a:prstClr val="black"/>
                </a:solidFill>
                <a:latin typeface="+mn-ea"/>
              </a:rPr>
              <a:t>）求子</a:t>
            </a:r>
            <a:r>
              <a:rPr lang="zh-CN" altLang="en-US" sz="1800" dirty="0" smtClean="0">
                <a:solidFill>
                  <a:prstClr val="black"/>
                </a:solidFill>
                <a:latin typeface="+mn-ea"/>
              </a:rPr>
              <a:t>串</a:t>
            </a:r>
            <a:endParaRPr lang="en-US" altLang="zh-CN" sz="1800" dirty="0" smtClean="0">
              <a:solidFill>
                <a:prstClr val="black"/>
              </a:solidFill>
              <a:latin typeface="+mn-ea"/>
            </a:endParaRPr>
          </a:p>
          <a:p>
            <a:pPr>
              <a:lnSpc>
                <a:spcPct val="150000"/>
              </a:lnSpc>
            </a:pPr>
            <a:r>
              <a:rPr lang="zh-CN" altLang="zh-CN" sz="1800" dirty="0"/>
              <a:t>（</a:t>
            </a:r>
            <a:r>
              <a:rPr lang="en-US" altLang="zh-CN" sz="1800" dirty="0"/>
              <a:t>2</a:t>
            </a:r>
            <a:r>
              <a:rPr lang="zh-CN" altLang="zh-CN" sz="1800" dirty="0"/>
              <a:t>）串插入</a:t>
            </a:r>
          </a:p>
          <a:p>
            <a:pPr>
              <a:lnSpc>
                <a:spcPct val="150000"/>
              </a:lnSpc>
            </a:pPr>
            <a:endParaRPr lang="zh-CN" altLang="en-US" sz="1800" dirty="0">
              <a:solidFill>
                <a:prstClr val="black"/>
              </a:solidFill>
              <a:latin typeface="+mn-ea"/>
            </a:endParaRPr>
          </a:p>
        </p:txBody>
      </p:sp>
    </p:spTree>
    <p:extLst>
      <p:ext uri="{BB962C8B-B14F-4D97-AF65-F5344CB8AC3E}">
        <p14:creationId xmlns:p14="http://schemas.microsoft.com/office/powerpoint/2010/main" val="229256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4.5</a:t>
            </a:r>
            <a:r>
              <a:rPr lang="zh-CN" altLang="en-US" sz="2000" dirty="0">
                <a:solidFill>
                  <a:prstClr val="black"/>
                </a:solidFill>
                <a:latin typeface="微软雅黑"/>
                <a:ea typeface="微软雅黑"/>
              </a:rPr>
              <a:t>串的模式匹配</a:t>
            </a:r>
          </a:p>
        </p:txBody>
      </p:sp>
      <p:sp>
        <p:nvSpPr>
          <p:cNvPr id="2" name="矩形 1"/>
          <p:cNvSpPr/>
          <p:nvPr/>
        </p:nvSpPr>
        <p:spPr>
          <a:xfrm>
            <a:off x="676275" y="1038261"/>
            <a:ext cx="7791450" cy="874407"/>
          </a:xfrm>
          <a:prstGeom prst="rect">
            <a:avLst/>
          </a:prstGeom>
        </p:spPr>
        <p:txBody>
          <a:bodyPr wrap="square">
            <a:spAutoFit/>
          </a:bodyPr>
          <a:lstStyle/>
          <a:p>
            <a:pPr>
              <a:lnSpc>
                <a:spcPct val="150000"/>
              </a:lnSpc>
            </a:pPr>
            <a:r>
              <a:rPr lang="zh-CN" altLang="en-US" sz="1800" dirty="0">
                <a:solidFill>
                  <a:prstClr val="black"/>
                </a:solidFill>
                <a:latin typeface="+mn-ea"/>
              </a:rPr>
              <a:t>串的模式匹配是各种串处理运算中非常重要一种操作，是指子串在主串中的定位操作，子串称作模式串。</a:t>
            </a:r>
          </a:p>
        </p:txBody>
      </p:sp>
    </p:spTree>
    <p:extLst>
      <p:ext uri="{BB962C8B-B14F-4D97-AF65-F5344CB8AC3E}">
        <p14:creationId xmlns:p14="http://schemas.microsoft.com/office/powerpoint/2010/main" val="1943500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76286"/>
            <a:ext cx="7791450" cy="458908"/>
          </a:xfrm>
          <a:prstGeom prst="rect">
            <a:avLst/>
          </a:prstGeom>
        </p:spPr>
        <p:txBody>
          <a:bodyPr wrap="square">
            <a:spAutoFit/>
          </a:bodyPr>
          <a:lstStyle/>
          <a:p>
            <a:pPr>
              <a:lnSpc>
                <a:spcPct val="150000"/>
              </a:lnSpc>
            </a:pPr>
            <a:r>
              <a:rPr lang="en-US" altLang="zh-CN" sz="1800" dirty="0">
                <a:solidFill>
                  <a:prstClr val="black"/>
                </a:solidFill>
                <a:latin typeface="+mn-ea"/>
              </a:rPr>
              <a:t>4.5.1</a:t>
            </a:r>
            <a:r>
              <a:rPr lang="zh-CN" altLang="en-US" sz="1800" dirty="0">
                <a:solidFill>
                  <a:prstClr val="black"/>
                </a:solidFill>
                <a:latin typeface="+mn-ea"/>
              </a:rPr>
              <a:t>简单模式匹配</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40" y="1395413"/>
            <a:ext cx="3791123"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194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476286"/>
            <a:ext cx="7791450" cy="458908"/>
          </a:xfrm>
          <a:prstGeom prst="rect">
            <a:avLst/>
          </a:prstGeom>
        </p:spPr>
        <p:txBody>
          <a:bodyPr wrap="square">
            <a:spAutoFit/>
          </a:bodyPr>
          <a:lstStyle/>
          <a:p>
            <a:pPr>
              <a:lnSpc>
                <a:spcPct val="150000"/>
              </a:lnSpc>
            </a:pPr>
            <a:r>
              <a:rPr lang="en-US" altLang="zh-CN" sz="1800" dirty="0">
                <a:solidFill>
                  <a:prstClr val="black"/>
                </a:solidFill>
                <a:latin typeface="+mn-ea"/>
              </a:rPr>
              <a:t>4.5.2 KMP</a:t>
            </a:r>
            <a:r>
              <a:rPr lang="zh-CN" altLang="en-US" sz="1800" dirty="0">
                <a:solidFill>
                  <a:prstClr val="black"/>
                </a:solidFill>
                <a:latin typeface="+mn-ea"/>
              </a:rPr>
              <a:t>匹配</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1" y="1362075"/>
            <a:ext cx="53244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377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4.6</a:t>
            </a:r>
            <a:r>
              <a:rPr lang="zh-CN" altLang="en-US" sz="2000" dirty="0" smtClean="0">
                <a:solidFill>
                  <a:prstClr val="black"/>
                </a:solidFill>
                <a:latin typeface="+mj-ea"/>
                <a:ea typeface="+mj-ea"/>
              </a:rPr>
              <a:t>单元实训</a:t>
            </a:r>
            <a:endParaRPr lang="zh-CN" altLang="zh-CN" sz="2000" dirty="0">
              <a:solidFill>
                <a:prstClr val="black"/>
              </a:solidFill>
              <a:latin typeface="+mj-ea"/>
              <a:ea typeface="+mj-ea"/>
            </a:endParaRPr>
          </a:p>
        </p:txBody>
      </p:sp>
      <p:sp>
        <p:nvSpPr>
          <p:cNvPr id="4" name="矩形 3"/>
          <p:cNvSpPr/>
          <p:nvPr/>
        </p:nvSpPr>
        <p:spPr>
          <a:xfrm>
            <a:off x="676275" y="1038261"/>
            <a:ext cx="7791450" cy="2951898"/>
          </a:xfrm>
          <a:prstGeom prst="rect">
            <a:avLst/>
          </a:prstGeom>
        </p:spPr>
        <p:txBody>
          <a:bodyPr wrap="square">
            <a:spAutoFit/>
          </a:bodyPr>
          <a:lstStyle/>
          <a:p>
            <a:pPr>
              <a:lnSpc>
                <a:spcPct val="150000"/>
              </a:lnSpc>
            </a:pPr>
            <a:r>
              <a:rPr lang="zh-CN" altLang="en-US" sz="1800" dirty="0">
                <a:solidFill>
                  <a:prstClr val="black"/>
                </a:solidFill>
                <a:latin typeface="+mn-ea"/>
              </a:rPr>
              <a:t>应用案例</a:t>
            </a:r>
            <a:r>
              <a:rPr lang="en-US" altLang="zh-CN" sz="1800" dirty="0">
                <a:solidFill>
                  <a:prstClr val="black"/>
                </a:solidFill>
                <a:latin typeface="+mn-ea"/>
              </a:rPr>
              <a:t>【1】</a:t>
            </a:r>
          </a:p>
          <a:p>
            <a:pPr>
              <a:lnSpc>
                <a:spcPct val="150000"/>
              </a:lnSpc>
            </a:pPr>
            <a:r>
              <a:rPr lang="zh-CN" altLang="en-US" sz="1800" dirty="0">
                <a:solidFill>
                  <a:prstClr val="black"/>
                </a:solidFill>
                <a:latin typeface="+mn-ea"/>
              </a:rPr>
              <a:t>利用串的定义和模式匹配等操作实现文本的加密和解密功能。</a:t>
            </a:r>
          </a:p>
          <a:p>
            <a:pPr>
              <a:lnSpc>
                <a:spcPct val="150000"/>
              </a:lnSpc>
            </a:pPr>
            <a:r>
              <a:rPr lang="zh-CN" altLang="en-US" sz="1800" dirty="0">
                <a:solidFill>
                  <a:prstClr val="black"/>
                </a:solidFill>
                <a:latin typeface="+mn-ea"/>
              </a:rPr>
              <a:t>案例分析：由用户输入要加密和解密的串，然后由程序输出加密和解密的结果，输入时以回车键作为结束符，对其进行加密和解密。需要预先设定一个密码对照表，假设密码字母映射表如下：</a:t>
            </a:r>
          </a:p>
          <a:p>
            <a:pPr>
              <a:lnSpc>
                <a:spcPct val="150000"/>
              </a:lnSpc>
            </a:pPr>
            <a:r>
              <a:rPr lang="en-US" altLang="zh-CN" sz="1800" dirty="0">
                <a:solidFill>
                  <a:prstClr val="black"/>
                </a:solidFill>
                <a:latin typeface="+mn-ea"/>
              </a:rPr>
              <a:t>a b c d e f g h i j k l m n o p q r s t u v w x y z</a:t>
            </a:r>
          </a:p>
          <a:p>
            <a:pPr>
              <a:lnSpc>
                <a:spcPct val="150000"/>
              </a:lnSpc>
            </a:pPr>
            <a:r>
              <a:rPr lang="en-US" altLang="zh-CN" sz="1800" dirty="0">
                <a:solidFill>
                  <a:prstClr val="black"/>
                </a:solidFill>
                <a:latin typeface="+mn-ea"/>
              </a:rPr>
              <a:t>r j m q z t c o d e f l n a g h i k y x w v u s p b</a:t>
            </a:r>
          </a:p>
        </p:txBody>
      </p:sp>
    </p:spTree>
    <p:extLst>
      <p:ext uri="{BB962C8B-B14F-4D97-AF65-F5344CB8AC3E}">
        <p14:creationId xmlns:p14="http://schemas.microsoft.com/office/powerpoint/2010/main" val="3183818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264521" y="1956707"/>
            <a:ext cx="1088760" cy="1419619"/>
          </a:xfrm>
          <a:prstGeom prst="rect">
            <a:avLst/>
          </a:prstGeom>
          <a:noFill/>
        </p:spPr>
        <p:txBody>
          <a:bodyPr wrap="none" rtlCol="0">
            <a:spAutoFit/>
          </a:bodyPr>
          <a:lstStyle/>
          <a:p>
            <a:pPr algn="ctr"/>
            <a:r>
              <a:rPr lang="en-US" altLang="zh-CN" sz="8625" dirty="0" smtClean="0">
                <a:solidFill>
                  <a:schemeClr val="bg1"/>
                </a:solidFill>
                <a:latin typeface="Agency FB" panose="020B0503020202020204" pitchFamily="34" charset="0"/>
              </a:rPr>
              <a:t>04</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83613" y="2290417"/>
            <a:ext cx="3001458" cy="600164"/>
          </a:xfrm>
          <a:prstGeom prst="rect">
            <a:avLst/>
          </a:prstGeom>
          <a:noFill/>
        </p:spPr>
        <p:txBody>
          <a:bodyPr wrap="square" rtlCol="0">
            <a:spAutoFit/>
            <a:scene3d>
              <a:camera prst="orthographicFront"/>
              <a:lightRig rig="threePt" dir="t"/>
            </a:scene3d>
            <a:sp3d contourW="12700"/>
          </a:bodyPr>
          <a:lstStyle/>
          <a:p>
            <a:pPr algn="ctr"/>
            <a:r>
              <a:rPr lang="zh-CN" altLang="en-US" sz="3300" b="1" dirty="0">
                <a:solidFill>
                  <a:schemeClr val="bg1"/>
                </a:solidFill>
                <a:latin typeface="+mj-ea"/>
                <a:ea typeface="+mj-ea"/>
              </a:rPr>
              <a:t>字符串</a:t>
            </a: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微软雅黑"/>
                <a:ea typeface="微软雅黑"/>
              </a:rPr>
              <a:t>4.6</a:t>
            </a:r>
            <a:r>
              <a:rPr lang="zh-CN" altLang="en-US" sz="2000" dirty="0" smtClean="0">
                <a:solidFill>
                  <a:prstClr val="black"/>
                </a:solidFill>
                <a:latin typeface="微软雅黑"/>
                <a:ea typeface="微软雅黑"/>
              </a:rPr>
              <a:t>单元实训</a:t>
            </a:r>
            <a:endParaRPr lang="zh-CN" altLang="zh-CN" sz="2000" dirty="0">
              <a:solidFill>
                <a:prstClr val="black"/>
              </a:solidFill>
              <a:latin typeface="微软雅黑"/>
              <a:ea typeface="微软雅黑"/>
            </a:endParaRPr>
          </a:p>
        </p:txBody>
      </p:sp>
      <p:sp>
        <p:nvSpPr>
          <p:cNvPr id="4" name="矩形 3"/>
          <p:cNvSpPr/>
          <p:nvPr/>
        </p:nvSpPr>
        <p:spPr>
          <a:xfrm>
            <a:off x="676275" y="1038261"/>
            <a:ext cx="7791450" cy="3367397"/>
          </a:xfrm>
          <a:prstGeom prst="rect">
            <a:avLst/>
          </a:prstGeom>
        </p:spPr>
        <p:txBody>
          <a:bodyPr wrap="square">
            <a:spAutoFit/>
          </a:bodyPr>
          <a:lstStyle/>
          <a:p>
            <a:pPr>
              <a:lnSpc>
                <a:spcPct val="150000"/>
              </a:lnSpc>
            </a:pPr>
            <a:r>
              <a:rPr lang="zh-CN" altLang="en-US" sz="1800" dirty="0">
                <a:solidFill>
                  <a:prstClr val="black"/>
                </a:solidFill>
                <a:latin typeface="+mn-ea"/>
              </a:rPr>
              <a:t>应用案例</a:t>
            </a:r>
            <a:r>
              <a:rPr lang="en-US" altLang="zh-CN" sz="1800" dirty="0">
                <a:solidFill>
                  <a:prstClr val="black"/>
                </a:solidFill>
                <a:latin typeface="+mn-ea"/>
              </a:rPr>
              <a:t>【2】</a:t>
            </a:r>
          </a:p>
          <a:p>
            <a:pPr>
              <a:lnSpc>
                <a:spcPct val="150000"/>
              </a:lnSpc>
            </a:pPr>
            <a:r>
              <a:rPr lang="zh-CN" altLang="en-US" sz="1800" dirty="0">
                <a:solidFill>
                  <a:prstClr val="black"/>
                </a:solidFill>
                <a:latin typeface="+mn-ea"/>
              </a:rPr>
              <a:t>在一些字处理软件系统中，数字一般都是以字符的形式存储的，数字</a:t>
            </a:r>
            <a:r>
              <a:rPr lang="en-US" altLang="zh-CN" sz="1800" dirty="0">
                <a:solidFill>
                  <a:prstClr val="black"/>
                </a:solidFill>
                <a:latin typeface="+mn-ea"/>
              </a:rPr>
              <a:t>0~9</a:t>
            </a:r>
            <a:r>
              <a:rPr lang="zh-CN" altLang="en-US" sz="1800" dirty="0">
                <a:solidFill>
                  <a:prstClr val="black"/>
                </a:solidFill>
                <a:latin typeface="+mn-ea"/>
              </a:rPr>
              <a:t>，对应的</a:t>
            </a:r>
            <a:r>
              <a:rPr lang="en-US" altLang="zh-CN" sz="1800" dirty="0">
                <a:solidFill>
                  <a:prstClr val="black"/>
                </a:solidFill>
                <a:latin typeface="+mn-ea"/>
              </a:rPr>
              <a:t>ASCII</a:t>
            </a:r>
            <a:r>
              <a:rPr lang="zh-CN" altLang="en-US" sz="1800" dirty="0">
                <a:solidFill>
                  <a:prstClr val="black"/>
                </a:solidFill>
                <a:latin typeface="+mn-ea"/>
              </a:rPr>
              <a:t>码是</a:t>
            </a:r>
            <a:r>
              <a:rPr lang="en-US" altLang="zh-CN" sz="1800" dirty="0">
                <a:solidFill>
                  <a:prstClr val="black"/>
                </a:solidFill>
                <a:latin typeface="+mn-ea"/>
              </a:rPr>
              <a:t>48~57</a:t>
            </a:r>
            <a:r>
              <a:rPr lang="zh-CN" altLang="en-US" sz="1800" dirty="0">
                <a:solidFill>
                  <a:prstClr val="black"/>
                </a:solidFill>
                <a:latin typeface="+mn-ea"/>
              </a:rPr>
              <a:t>，编写程序实现将数值转换为字符的形式，再显示出来。</a:t>
            </a:r>
          </a:p>
          <a:p>
            <a:pPr>
              <a:lnSpc>
                <a:spcPct val="150000"/>
              </a:lnSpc>
            </a:pPr>
            <a:r>
              <a:rPr lang="zh-CN" altLang="en-US" sz="1800" dirty="0">
                <a:solidFill>
                  <a:prstClr val="black"/>
                </a:solidFill>
                <a:latin typeface="+mn-ea"/>
              </a:rPr>
              <a:t>案例分析：首先将数字存储到字符型数组中，然后将其转换为整型数据，计算出结果之后，将结果从高位开始，依次存放到字符数组中，最终以字符的形式显示结果。以</a:t>
            </a:r>
            <a:r>
              <a:rPr lang="en-US" altLang="zh-CN" sz="1800" dirty="0">
                <a:solidFill>
                  <a:prstClr val="black"/>
                </a:solidFill>
                <a:latin typeface="+mn-ea"/>
              </a:rPr>
              <a:t>4659=4*1000+6*100+5*10+9</a:t>
            </a:r>
            <a:r>
              <a:rPr lang="zh-CN" altLang="en-US" sz="1800" dirty="0">
                <a:solidFill>
                  <a:prstClr val="black"/>
                </a:solidFill>
                <a:latin typeface="+mn-ea"/>
              </a:rPr>
              <a:t>为例，计算每一数位上的数值方式如下：</a:t>
            </a:r>
          </a:p>
        </p:txBody>
      </p:sp>
    </p:spTree>
    <p:extLst>
      <p:ext uri="{BB962C8B-B14F-4D97-AF65-F5344CB8AC3E}">
        <p14:creationId xmlns:p14="http://schemas.microsoft.com/office/powerpoint/2010/main" val="448451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552450"/>
            <a:ext cx="5838825" cy="382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401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4.7</a:t>
            </a:r>
            <a:r>
              <a:rPr lang="zh-CN" altLang="en-US" sz="2000" dirty="0" smtClean="0">
                <a:solidFill>
                  <a:prstClr val="black"/>
                </a:solidFill>
                <a:latin typeface="+mj-ea"/>
                <a:ea typeface="+mj-ea"/>
              </a:rPr>
              <a:t>课后</a:t>
            </a:r>
            <a:r>
              <a:rPr lang="zh-CN" altLang="en-US" sz="2000" dirty="0" smtClean="0">
                <a:solidFill>
                  <a:prstClr val="black"/>
                </a:solidFill>
                <a:latin typeface="+mj-ea"/>
                <a:ea typeface="+mj-ea"/>
              </a:rPr>
              <a:t>练习</a:t>
            </a:r>
            <a:endParaRPr lang="zh-CN" altLang="zh-CN" sz="2000" dirty="0">
              <a:solidFill>
                <a:prstClr val="black"/>
              </a:solidFill>
              <a:latin typeface="+mj-ea"/>
              <a:ea typeface="+mj-ea"/>
            </a:endParaRPr>
          </a:p>
        </p:txBody>
      </p:sp>
      <p:sp>
        <p:nvSpPr>
          <p:cNvPr id="2" name="矩形 1"/>
          <p:cNvSpPr/>
          <p:nvPr/>
        </p:nvSpPr>
        <p:spPr>
          <a:xfrm>
            <a:off x="914008" y="1050221"/>
            <a:ext cx="6877442" cy="3000821"/>
          </a:xfrm>
          <a:prstGeom prst="rect">
            <a:avLst/>
          </a:prstGeom>
        </p:spPr>
        <p:txBody>
          <a:bodyPr wrap="square">
            <a:spAutoFit/>
          </a:bodyPr>
          <a:lstStyle/>
          <a:p>
            <a:pPr>
              <a:lnSpc>
                <a:spcPct val="150000"/>
              </a:lnSpc>
            </a:pPr>
            <a:r>
              <a:rPr lang="zh-CN" altLang="en-US" sz="1800" dirty="0">
                <a:latin typeface="+mj-ea"/>
                <a:ea typeface="+mj-ea"/>
              </a:rPr>
              <a:t>一、	选择题</a:t>
            </a:r>
          </a:p>
          <a:p>
            <a:pPr>
              <a:lnSpc>
                <a:spcPct val="150000"/>
              </a:lnSpc>
            </a:pPr>
            <a:r>
              <a:rPr lang="en-US" altLang="zh-CN" sz="1800" dirty="0">
                <a:latin typeface="+mj-ea"/>
                <a:ea typeface="+mj-ea"/>
              </a:rPr>
              <a:t>1.</a:t>
            </a:r>
            <a:r>
              <a:rPr lang="zh-CN" altLang="en-US" sz="1800" dirty="0">
                <a:latin typeface="+mj-ea"/>
                <a:ea typeface="+mj-ea"/>
              </a:rPr>
              <a:t>若有两个串</a:t>
            </a:r>
            <a:r>
              <a:rPr lang="en-US" altLang="zh-CN" sz="1800" dirty="0">
                <a:latin typeface="+mj-ea"/>
                <a:ea typeface="+mj-ea"/>
              </a:rPr>
              <a:t>S1</a:t>
            </a:r>
            <a:r>
              <a:rPr lang="zh-CN" altLang="en-US" sz="1800" dirty="0">
                <a:latin typeface="+mj-ea"/>
                <a:ea typeface="+mj-ea"/>
              </a:rPr>
              <a:t>和</a:t>
            </a:r>
            <a:r>
              <a:rPr lang="en-US" altLang="zh-CN" sz="1800" dirty="0">
                <a:latin typeface="+mj-ea"/>
                <a:ea typeface="+mj-ea"/>
              </a:rPr>
              <a:t>S2</a:t>
            </a:r>
            <a:r>
              <a:rPr lang="zh-CN" altLang="en-US" sz="1800" dirty="0">
                <a:latin typeface="+mj-ea"/>
                <a:ea typeface="+mj-ea"/>
              </a:rPr>
              <a:t>，求串</a:t>
            </a:r>
            <a:r>
              <a:rPr lang="en-US" altLang="zh-CN" sz="1800" dirty="0">
                <a:latin typeface="+mj-ea"/>
                <a:ea typeface="+mj-ea"/>
              </a:rPr>
              <a:t>S2</a:t>
            </a:r>
            <a:r>
              <a:rPr lang="zh-CN" altLang="en-US" sz="1800" dirty="0">
                <a:latin typeface="+mj-ea"/>
                <a:ea typeface="+mj-ea"/>
              </a:rPr>
              <a:t>在</a:t>
            </a:r>
            <a:r>
              <a:rPr lang="en-US" altLang="zh-CN" sz="1800" dirty="0">
                <a:latin typeface="+mj-ea"/>
                <a:ea typeface="+mj-ea"/>
              </a:rPr>
              <a:t>S1</a:t>
            </a:r>
            <a:r>
              <a:rPr lang="zh-CN" altLang="en-US" sz="1800" dirty="0">
                <a:latin typeface="+mj-ea"/>
                <a:ea typeface="+mj-ea"/>
              </a:rPr>
              <a:t>中首次出现位置的运算称作（ ）。</a:t>
            </a:r>
          </a:p>
          <a:p>
            <a:pPr>
              <a:lnSpc>
                <a:spcPct val="150000"/>
              </a:lnSpc>
            </a:pPr>
            <a:r>
              <a:rPr lang="en-US" altLang="zh-CN" sz="1800" dirty="0">
                <a:latin typeface="+mj-ea"/>
                <a:ea typeface="+mj-ea"/>
              </a:rPr>
              <a:t>A.</a:t>
            </a:r>
            <a:r>
              <a:rPr lang="zh-CN" altLang="en-US" sz="1800" dirty="0">
                <a:latin typeface="+mj-ea"/>
                <a:ea typeface="+mj-ea"/>
              </a:rPr>
              <a:t>模式匹配</a:t>
            </a:r>
          </a:p>
          <a:p>
            <a:pPr>
              <a:lnSpc>
                <a:spcPct val="150000"/>
              </a:lnSpc>
            </a:pPr>
            <a:r>
              <a:rPr lang="en-US" altLang="zh-CN" sz="1800" dirty="0">
                <a:latin typeface="+mj-ea"/>
                <a:ea typeface="+mj-ea"/>
              </a:rPr>
              <a:t>B.</a:t>
            </a:r>
            <a:r>
              <a:rPr lang="zh-CN" altLang="en-US" sz="1800" dirty="0">
                <a:latin typeface="+mj-ea"/>
                <a:ea typeface="+mj-ea"/>
              </a:rPr>
              <a:t>求子串</a:t>
            </a:r>
          </a:p>
          <a:p>
            <a:pPr>
              <a:lnSpc>
                <a:spcPct val="150000"/>
              </a:lnSpc>
            </a:pPr>
            <a:r>
              <a:rPr lang="en-US" altLang="zh-CN" sz="1800" dirty="0">
                <a:latin typeface="+mj-ea"/>
                <a:ea typeface="+mj-ea"/>
              </a:rPr>
              <a:t>C.</a:t>
            </a:r>
            <a:r>
              <a:rPr lang="zh-CN" altLang="en-US" sz="1800" dirty="0">
                <a:latin typeface="+mj-ea"/>
                <a:ea typeface="+mj-ea"/>
              </a:rPr>
              <a:t>连接</a:t>
            </a:r>
          </a:p>
          <a:p>
            <a:pPr>
              <a:lnSpc>
                <a:spcPct val="150000"/>
              </a:lnSpc>
            </a:pPr>
            <a:r>
              <a:rPr lang="en-US" altLang="zh-CN" sz="1800" dirty="0">
                <a:latin typeface="+mj-ea"/>
                <a:ea typeface="+mj-ea"/>
              </a:rPr>
              <a:t>D.</a:t>
            </a:r>
            <a:r>
              <a:rPr lang="zh-CN" altLang="en-US" sz="1800" dirty="0">
                <a:latin typeface="+mj-ea"/>
                <a:ea typeface="+mj-ea"/>
              </a:rPr>
              <a:t>判断子串</a:t>
            </a:r>
          </a:p>
        </p:txBody>
      </p:sp>
    </p:spTree>
    <p:extLst>
      <p:ext uri="{BB962C8B-B14F-4D97-AF65-F5344CB8AC3E}">
        <p14:creationId xmlns:p14="http://schemas.microsoft.com/office/powerpoint/2010/main" val="13466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smtClean="0">
                <a:solidFill>
                  <a:prstClr val="black"/>
                </a:solidFill>
                <a:latin typeface="微软雅黑"/>
                <a:ea typeface="微软雅黑"/>
              </a:rPr>
              <a:t>2</a:t>
            </a:r>
            <a:r>
              <a:rPr lang="en-US" altLang="zh-CN" sz="1800" dirty="0">
                <a:solidFill>
                  <a:prstClr val="black"/>
                </a:solidFill>
                <a:latin typeface="微软雅黑"/>
                <a:ea typeface="微软雅黑"/>
              </a:rPr>
              <a:t>.</a:t>
            </a:r>
            <a:r>
              <a:rPr lang="zh-CN" altLang="en-US" sz="1800" dirty="0">
                <a:solidFill>
                  <a:prstClr val="black"/>
                </a:solidFill>
                <a:latin typeface="微软雅黑"/>
                <a:ea typeface="微软雅黑"/>
              </a:rPr>
              <a:t>串与普通的线性表相比，其特殊性体现在（ ）。</a:t>
            </a:r>
          </a:p>
          <a:p>
            <a:pPr>
              <a:lnSpc>
                <a:spcPct val="150000"/>
              </a:lnSpc>
            </a:pPr>
            <a:r>
              <a:rPr lang="en-US" altLang="zh-CN" sz="1800" dirty="0">
                <a:solidFill>
                  <a:prstClr val="black"/>
                </a:solidFill>
                <a:latin typeface="微软雅黑"/>
                <a:ea typeface="微软雅黑"/>
              </a:rPr>
              <a:t>A.</a:t>
            </a:r>
            <a:r>
              <a:rPr lang="zh-CN" altLang="en-US" sz="1800" dirty="0">
                <a:solidFill>
                  <a:prstClr val="black"/>
                </a:solidFill>
                <a:latin typeface="微软雅黑"/>
                <a:ea typeface="微软雅黑"/>
              </a:rPr>
              <a:t>链式存储结构 </a:t>
            </a:r>
          </a:p>
          <a:p>
            <a:pPr>
              <a:lnSpc>
                <a:spcPct val="150000"/>
              </a:lnSpc>
            </a:pPr>
            <a:r>
              <a:rPr lang="en-US" altLang="zh-CN" sz="1800" dirty="0">
                <a:solidFill>
                  <a:prstClr val="black"/>
                </a:solidFill>
                <a:latin typeface="微软雅黑"/>
                <a:ea typeface="微软雅黑"/>
              </a:rPr>
              <a:t>B.</a:t>
            </a:r>
            <a:r>
              <a:rPr lang="zh-CN" altLang="en-US" sz="1800" dirty="0">
                <a:solidFill>
                  <a:prstClr val="black"/>
                </a:solidFill>
                <a:latin typeface="微软雅黑"/>
                <a:ea typeface="微软雅黑"/>
              </a:rPr>
              <a:t>数据元素任意 </a:t>
            </a:r>
          </a:p>
          <a:p>
            <a:pPr>
              <a:lnSpc>
                <a:spcPct val="150000"/>
              </a:lnSpc>
            </a:pPr>
            <a:r>
              <a:rPr lang="en-US" altLang="zh-CN" sz="1800" dirty="0">
                <a:solidFill>
                  <a:prstClr val="black"/>
                </a:solidFill>
                <a:latin typeface="微软雅黑"/>
                <a:ea typeface="微软雅黑"/>
              </a:rPr>
              <a:t>C.</a:t>
            </a:r>
            <a:r>
              <a:rPr lang="zh-CN" altLang="en-US" sz="1800" dirty="0">
                <a:solidFill>
                  <a:prstClr val="black"/>
                </a:solidFill>
                <a:latin typeface="微软雅黑"/>
                <a:ea typeface="微软雅黑"/>
              </a:rPr>
              <a:t>顺序得存储结构。 </a:t>
            </a:r>
          </a:p>
          <a:p>
            <a:pPr>
              <a:lnSpc>
                <a:spcPct val="150000"/>
              </a:lnSpc>
            </a:pPr>
            <a:r>
              <a:rPr lang="en-US" altLang="zh-CN" sz="1800" dirty="0">
                <a:solidFill>
                  <a:prstClr val="black"/>
                </a:solidFill>
                <a:latin typeface="微软雅黑"/>
                <a:ea typeface="微软雅黑"/>
              </a:rPr>
              <a:t>D. </a:t>
            </a:r>
            <a:r>
              <a:rPr lang="zh-CN" altLang="en-US" sz="1800" dirty="0">
                <a:solidFill>
                  <a:prstClr val="black"/>
                </a:solidFill>
                <a:latin typeface="微软雅黑"/>
                <a:ea typeface="微软雅黑"/>
              </a:rPr>
              <a:t>数据元素就是一个字符</a:t>
            </a:r>
          </a:p>
        </p:txBody>
      </p:sp>
    </p:spTree>
    <p:extLst>
      <p:ext uri="{BB962C8B-B14F-4D97-AF65-F5344CB8AC3E}">
        <p14:creationId xmlns:p14="http://schemas.microsoft.com/office/powerpoint/2010/main" val="1850757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3.</a:t>
            </a:r>
            <a:r>
              <a:rPr lang="zh-CN" altLang="en-US" sz="1800" dirty="0">
                <a:solidFill>
                  <a:prstClr val="black"/>
                </a:solidFill>
                <a:latin typeface="微软雅黑"/>
                <a:ea typeface="微软雅黑"/>
              </a:rPr>
              <a:t>空串与空格串（ ）。</a:t>
            </a:r>
          </a:p>
          <a:p>
            <a:pPr>
              <a:lnSpc>
                <a:spcPct val="150000"/>
              </a:lnSpc>
            </a:pPr>
            <a:r>
              <a:rPr lang="en-US" altLang="zh-CN" sz="1800" dirty="0">
                <a:solidFill>
                  <a:prstClr val="black"/>
                </a:solidFill>
                <a:latin typeface="微软雅黑"/>
                <a:ea typeface="微软雅黑"/>
              </a:rPr>
              <a:t>A.</a:t>
            </a:r>
            <a:r>
              <a:rPr lang="zh-CN" altLang="en-US" sz="1800" dirty="0">
                <a:solidFill>
                  <a:prstClr val="black"/>
                </a:solidFill>
                <a:latin typeface="微软雅黑"/>
                <a:ea typeface="微软雅黑"/>
              </a:rPr>
              <a:t>相同</a:t>
            </a:r>
          </a:p>
          <a:p>
            <a:pPr>
              <a:lnSpc>
                <a:spcPct val="150000"/>
              </a:lnSpc>
            </a:pPr>
            <a:r>
              <a:rPr lang="en-US" altLang="zh-CN" sz="1800" dirty="0">
                <a:solidFill>
                  <a:prstClr val="black"/>
                </a:solidFill>
                <a:latin typeface="微软雅黑"/>
                <a:ea typeface="微软雅黑"/>
              </a:rPr>
              <a:t>B.</a:t>
            </a:r>
            <a:r>
              <a:rPr lang="zh-CN" altLang="en-US" sz="1800" dirty="0">
                <a:solidFill>
                  <a:prstClr val="black"/>
                </a:solidFill>
                <a:latin typeface="微软雅黑"/>
                <a:ea typeface="微软雅黑"/>
              </a:rPr>
              <a:t>长度相同</a:t>
            </a:r>
          </a:p>
          <a:p>
            <a:pPr>
              <a:lnSpc>
                <a:spcPct val="150000"/>
              </a:lnSpc>
            </a:pPr>
            <a:r>
              <a:rPr lang="en-US" altLang="zh-CN" sz="1800" dirty="0">
                <a:solidFill>
                  <a:prstClr val="black"/>
                </a:solidFill>
                <a:latin typeface="微软雅黑"/>
                <a:ea typeface="微软雅黑"/>
              </a:rPr>
              <a:t>C.</a:t>
            </a:r>
            <a:r>
              <a:rPr lang="zh-CN" altLang="en-US" sz="1800" dirty="0">
                <a:solidFill>
                  <a:prstClr val="black"/>
                </a:solidFill>
                <a:latin typeface="微软雅黑"/>
                <a:ea typeface="微软雅黑"/>
              </a:rPr>
              <a:t>写法相同</a:t>
            </a:r>
          </a:p>
          <a:p>
            <a:pPr>
              <a:lnSpc>
                <a:spcPct val="150000"/>
              </a:lnSpc>
            </a:pPr>
            <a:r>
              <a:rPr lang="en-US" altLang="zh-CN" sz="1800" dirty="0">
                <a:solidFill>
                  <a:prstClr val="black"/>
                </a:solidFill>
                <a:latin typeface="微软雅黑"/>
                <a:ea typeface="微软雅黑"/>
              </a:rPr>
              <a:t>D.</a:t>
            </a:r>
            <a:r>
              <a:rPr lang="zh-CN" altLang="en-US" sz="1800" dirty="0">
                <a:solidFill>
                  <a:prstClr val="black"/>
                </a:solidFill>
                <a:latin typeface="微软雅黑"/>
                <a:ea typeface="微软雅黑"/>
              </a:rPr>
              <a:t>不同</a:t>
            </a:r>
          </a:p>
        </p:txBody>
      </p:sp>
    </p:spTree>
    <p:extLst>
      <p:ext uri="{BB962C8B-B14F-4D97-AF65-F5344CB8AC3E}">
        <p14:creationId xmlns:p14="http://schemas.microsoft.com/office/powerpoint/2010/main" val="202122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4.</a:t>
            </a:r>
            <a:r>
              <a:rPr lang="zh-CN" altLang="en-US" sz="1800" dirty="0">
                <a:solidFill>
                  <a:prstClr val="black"/>
                </a:solidFill>
                <a:latin typeface="微软雅黑"/>
                <a:ea typeface="微软雅黑"/>
              </a:rPr>
              <a:t>若有串</a:t>
            </a:r>
            <a:r>
              <a:rPr lang="en-US" altLang="zh-CN" sz="1800" dirty="0">
                <a:solidFill>
                  <a:prstClr val="black"/>
                </a:solidFill>
                <a:latin typeface="微软雅黑"/>
                <a:ea typeface="微软雅黑"/>
              </a:rPr>
              <a:t>S="morning"</a:t>
            </a:r>
            <a:r>
              <a:rPr lang="zh-CN" altLang="en-US" sz="1800" dirty="0">
                <a:solidFill>
                  <a:prstClr val="black"/>
                </a:solidFill>
                <a:latin typeface="微软雅黑"/>
                <a:ea typeface="微软雅黑"/>
              </a:rPr>
              <a:t>，其串长度是（ ）。</a:t>
            </a:r>
          </a:p>
          <a:p>
            <a:pPr>
              <a:lnSpc>
                <a:spcPct val="150000"/>
              </a:lnSpc>
            </a:pPr>
            <a:r>
              <a:rPr lang="en-US" altLang="zh-CN" sz="1800" dirty="0">
                <a:solidFill>
                  <a:prstClr val="black"/>
                </a:solidFill>
                <a:latin typeface="微软雅黑"/>
                <a:ea typeface="微软雅黑"/>
              </a:rPr>
              <a:t>A.1</a:t>
            </a:r>
          </a:p>
          <a:p>
            <a:pPr>
              <a:lnSpc>
                <a:spcPct val="150000"/>
              </a:lnSpc>
            </a:pPr>
            <a:r>
              <a:rPr lang="en-US" altLang="zh-CN" sz="1800" dirty="0">
                <a:solidFill>
                  <a:prstClr val="black"/>
                </a:solidFill>
                <a:latin typeface="微软雅黑"/>
                <a:ea typeface="微软雅黑"/>
              </a:rPr>
              <a:t>B.6</a:t>
            </a:r>
          </a:p>
          <a:p>
            <a:pPr>
              <a:lnSpc>
                <a:spcPct val="150000"/>
              </a:lnSpc>
            </a:pPr>
            <a:r>
              <a:rPr lang="en-US" altLang="zh-CN" sz="1800" dirty="0">
                <a:solidFill>
                  <a:prstClr val="black"/>
                </a:solidFill>
                <a:latin typeface="微软雅黑"/>
                <a:ea typeface="微软雅黑"/>
              </a:rPr>
              <a:t>C.7</a:t>
            </a:r>
          </a:p>
          <a:p>
            <a:pPr>
              <a:lnSpc>
                <a:spcPct val="150000"/>
              </a:lnSpc>
            </a:pPr>
            <a:r>
              <a:rPr lang="en-US" altLang="zh-CN" sz="1800" dirty="0">
                <a:solidFill>
                  <a:prstClr val="black"/>
                </a:solidFill>
                <a:latin typeface="微软雅黑"/>
                <a:ea typeface="微软雅黑"/>
              </a:rPr>
              <a:t>D.8</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en-US" altLang="zh-CN" sz="1800" dirty="0">
                <a:solidFill>
                  <a:prstClr val="black"/>
                </a:solidFill>
                <a:latin typeface="微软雅黑"/>
                <a:ea typeface="微软雅黑"/>
              </a:rPr>
              <a:t>5. KMP</a:t>
            </a:r>
            <a:r>
              <a:rPr lang="zh-CN" altLang="en-US" sz="1800" dirty="0">
                <a:solidFill>
                  <a:prstClr val="black"/>
                </a:solidFill>
                <a:latin typeface="微软雅黑"/>
                <a:ea typeface="微软雅黑"/>
              </a:rPr>
              <a:t>算法的时间复杂度（ ）。</a:t>
            </a:r>
          </a:p>
          <a:p>
            <a:pPr>
              <a:lnSpc>
                <a:spcPct val="150000"/>
              </a:lnSpc>
            </a:pPr>
            <a:r>
              <a:rPr lang="en-US" altLang="zh-CN" sz="1800" dirty="0">
                <a:solidFill>
                  <a:prstClr val="black"/>
                </a:solidFill>
                <a:latin typeface="微软雅黑"/>
                <a:ea typeface="微软雅黑"/>
              </a:rPr>
              <a:t>A.O(m*n)</a:t>
            </a:r>
          </a:p>
          <a:p>
            <a:pPr>
              <a:lnSpc>
                <a:spcPct val="150000"/>
              </a:lnSpc>
            </a:pPr>
            <a:r>
              <a:rPr lang="en-US" altLang="zh-CN" sz="1800" dirty="0">
                <a:solidFill>
                  <a:prstClr val="black"/>
                </a:solidFill>
                <a:latin typeface="微软雅黑"/>
                <a:ea typeface="微软雅黑"/>
              </a:rPr>
              <a:t>B.O(</a:t>
            </a:r>
            <a:r>
              <a:rPr lang="en-US" altLang="zh-CN" sz="1800" dirty="0" err="1">
                <a:solidFill>
                  <a:prstClr val="black"/>
                </a:solidFill>
                <a:latin typeface="微软雅黑"/>
                <a:ea typeface="微软雅黑"/>
              </a:rPr>
              <a:t>m+n</a:t>
            </a:r>
            <a:r>
              <a:rPr lang="en-US" altLang="zh-CN" sz="1800" dirty="0">
                <a:solidFill>
                  <a:prstClr val="black"/>
                </a:solidFill>
                <a:latin typeface="微软雅黑"/>
                <a:ea typeface="微软雅黑"/>
              </a:rPr>
              <a:t>)</a:t>
            </a:r>
          </a:p>
          <a:p>
            <a:pPr>
              <a:lnSpc>
                <a:spcPct val="150000"/>
              </a:lnSpc>
            </a:pPr>
            <a:r>
              <a:rPr lang="en-US" altLang="zh-CN" sz="1800" dirty="0">
                <a:solidFill>
                  <a:prstClr val="black"/>
                </a:solidFill>
                <a:latin typeface="微软雅黑"/>
                <a:ea typeface="微软雅黑"/>
              </a:rPr>
              <a:t>C.O(m)</a:t>
            </a:r>
          </a:p>
          <a:p>
            <a:pPr>
              <a:lnSpc>
                <a:spcPct val="150000"/>
              </a:lnSpc>
            </a:pPr>
            <a:r>
              <a:rPr lang="en-US" altLang="zh-CN" sz="1800" dirty="0">
                <a:solidFill>
                  <a:prstClr val="black"/>
                </a:solidFill>
                <a:latin typeface="微软雅黑"/>
                <a:ea typeface="微软雅黑"/>
              </a:rPr>
              <a:t>D.O(n)</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169825"/>
          </a:xfrm>
          <a:prstGeom prst="rect">
            <a:avLst/>
          </a:prstGeom>
        </p:spPr>
        <p:txBody>
          <a:bodyPr wrap="square">
            <a:spAutoFit/>
          </a:bodyPr>
          <a:lstStyle/>
          <a:p>
            <a:pPr>
              <a:lnSpc>
                <a:spcPct val="150000"/>
              </a:lnSpc>
            </a:pPr>
            <a:r>
              <a:rPr lang="zh-CN" altLang="en-US" sz="1800" dirty="0">
                <a:solidFill>
                  <a:prstClr val="black"/>
                </a:solidFill>
                <a:latin typeface="微软雅黑"/>
                <a:ea typeface="微软雅黑"/>
              </a:rPr>
              <a:t>二、判断题</a:t>
            </a:r>
          </a:p>
          <a:p>
            <a:pPr>
              <a:lnSpc>
                <a:spcPct val="150000"/>
              </a:lnSpc>
            </a:pPr>
            <a:r>
              <a:rPr lang="en-US" altLang="zh-CN" sz="1800" dirty="0">
                <a:solidFill>
                  <a:prstClr val="black"/>
                </a:solidFill>
                <a:latin typeface="微软雅黑"/>
                <a:ea typeface="微软雅黑"/>
              </a:rPr>
              <a:t>1.</a:t>
            </a:r>
            <a:r>
              <a:rPr lang="zh-CN" altLang="en-US" sz="1800" dirty="0">
                <a:solidFill>
                  <a:prstClr val="black"/>
                </a:solidFill>
                <a:latin typeface="微软雅黑"/>
                <a:ea typeface="微软雅黑"/>
              </a:rPr>
              <a:t>求子串在主串中首次出现的位置的运算称为模式匹配。</a:t>
            </a:r>
          </a:p>
          <a:p>
            <a:pPr>
              <a:lnSpc>
                <a:spcPct val="150000"/>
              </a:lnSpc>
            </a:pPr>
            <a:r>
              <a:rPr lang="en-US" altLang="zh-CN" sz="1800" dirty="0">
                <a:solidFill>
                  <a:prstClr val="black"/>
                </a:solidFill>
                <a:latin typeface="微软雅黑"/>
                <a:ea typeface="微软雅黑"/>
              </a:rPr>
              <a:t>2.</a:t>
            </a:r>
            <a:r>
              <a:rPr lang="zh-CN" altLang="en-US" sz="1800" dirty="0">
                <a:solidFill>
                  <a:prstClr val="black"/>
                </a:solidFill>
                <a:latin typeface="微软雅黑"/>
                <a:ea typeface="微软雅黑"/>
              </a:rPr>
              <a:t>设</a:t>
            </a:r>
            <a:r>
              <a:rPr lang="en-US" altLang="zh-CN" sz="1800" dirty="0">
                <a:solidFill>
                  <a:prstClr val="black"/>
                </a:solidFill>
                <a:latin typeface="微软雅黑"/>
                <a:ea typeface="微软雅黑"/>
              </a:rPr>
              <a:t>s="HOW ARE YOU!",</a:t>
            </a:r>
            <a:r>
              <a:rPr lang="zh-CN" altLang="en-US" sz="1800" dirty="0">
                <a:solidFill>
                  <a:prstClr val="black"/>
                </a:solidFill>
                <a:latin typeface="微软雅黑"/>
                <a:ea typeface="微软雅黑"/>
              </a:rPr>
              <a:t>其长度就是</a:t>
            </a:r>
            <a:r>
              <a:rPr lang="en-US" altLang="zh-CN" sz="1800" dirty="0">
                <a:solidFill>
                  <a:prstClr val="black"/>
                </a:solidFill>
                <a:latin typeface="微软雅黑"/>
                <a:ea typeface="微软雅黑"/>
              </a:rPr>
              <a:t>10</a:t>
            </a:r>
            <a:r>
              <a:rPr lang="zh-CN" altLang="en-US" sz="1800" dirty="0">
                <a:solidFill>
                  <a:prstClr val="black"/>
                </a:solidFill>
                <a:latin typeface="微软雅黑"/>
                <a:ea typeface="微软雅黑"/>
              </a:rPr>
              <a:t>。</a:t>
            </a:r>
          </a:p>
          <a:p>
            <a:pPr>
              <a:lnSpc>
                <a:spcPct val="150000"/>
              </a:lnSpc>
            </a:pPr>
            <a:r>
              <a:rPr lang="en-US" altLang="zh-CN" sz="1800" dirty="0">
                <a:solidFill>
                  <a:prstClr val="black"/>
                </a:solidFill>
                <a:latin typeface="微软雅黑"/>
                <a:ea typeface="微软雅黑"/>
              </a:rPr>
              <a:t>3.</a:t>
            </a:r>
            <a:r>
              <a:rPr lang="zh-CN" altLang="en-US" sz="1800" dirty="0">
                <a:solidFill>
                  <a:prstClr val="black"/>
                </a:solidFill>
                <a:latin typeface="微软雅黑"/>
                <a:ea typeface="微软雅黑"/>
              </a:rPr>
              <a:t>判定两个串相等的充分必要条件是两个串的长度相等且对应位置字符相同。</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536400"/>
          </a:xfrm>
          <a:prstGeom prst="rect">
            <a:avLst/>
          </a:prstGeom>
        </p:spPr>
        <p:txBody>
          <a:bodyPr wrap="square">
            <a:spAutoFit/>
          </a:bodyPr>
          <a:lstStyle/>
          <a:p>
            <a:pPr>
              <a:lnSpc>
                <a:spcPct val="150000"/>
              </a:lnSpc>
            </a:pPr>
            <a:r>
              <a:rPr lang="zh-CN" altLang="en-US" sz="1800" dirty="0">
                <a:solidFill>
                  <a:prstClr val="black"/>
                </a:solidFill>
                <a:latin typeface="微软雅黑"/>
                <a:ea typeface="微软雅黑"/>
              </a:rPr>
              <a:t>三、操作题</a:t>
            </a:r>
          </a:p>
          <a:p>
            <a:pPr>
              <a:lnSpc>
                <a:spcPct val="150000"/>
              </a:lnSpc>
            </a:pPr>
            <a:r>
              <a:rPr lang="en-US" altLang="zh-CN" sz="1800" dirty="0">
                <a:solidFill>
                  <a:prstClr val="black"/>
                </a:solidFill>
                <a:latin typeface="微软雅黑"/>
                <a:ea typeface="微软雅黑"/>
              </a:rPr>
              <a:t>1.</a:t>
            </a:r>
            <a:r>
              <a:rPr lang="zh-CN" altLang="en-US" sz="1800" dirty="0">
                <a:solidFill>
                  <a:prstClr val="black"/>
                </a:solidFill>
                <a:latin typeface="微软雅黑"/>
                <a:ea typeface="微软雅黑"/>
              </a:rPr>
              <a:t>已知串</a:t>
            </a:r>
            <a:r>
              <a:rPr lang="en-US" altLang="zh-CN" sz="1800" dirty="0">
                <a:solidFill>
                  <a:prstClr val="black"/>
                </a:solidFill>
                <a:latin typeface="微软雅黑"/>
                <a:ea typeface="微软雅黑"/>
              </a:rPr>
              <a:t>S</a:t>
            </a:r>
            <a:r>
              <a:rPr lang="zh-CN" altLang="en-US" sz="1800" dirty="0">
                <a:solidFill>
                  <a:prstClr val="black"/>
                </a:solidFill>
                <a:latin typeface="微软雅黑"/>
                <a:ea typeface="微软雅黑"/>
              </a:rPr>
              <a:t>采用顺序存储结构，写出从串</a:t>
            </a:r>
            <a:r>
              <a:rPr lang="en-US" altLang="zh-CN" sz="1800" dirty="0">
                <a:solidFill>
                  <a:prstClr val="black"/>
                </a:solidFill>
                <a:latin typeface="微软雅黑"/>
                <a:ea typeface="微软雅黑"/>
              </a:rPr>
              <a:t>S</a:t>
            </a:r>
            <a:r>
              <a:rPr lang="zh-CN" altLang="en-US" sz="1800" dirty="0">
                <a:solidFill>
                  <a:prstClr val="black"/>
                </a:solidFill>
                <a:latin typeface="微软雅黑"/>
                <a:ea typeface="微软雅黑"/>
              </a:rPr>
              <a:t>中删除所有与串</a:t>
            </a:r>
            <a:r>
              <a:rPr lang="en-US" altLang="zh-CN" sz="1800" dirty="0">
                <a:solidFill>
                  <a:prstClr val="black"/>
                </a:solidFill>
                <a:latin typeface="微软雅黑"/>
                <a:ea typeface="微软雅黑"/>
              </a:rPr>
              <a:t>T</a:t>
            </a:r>
            <a:r>
              <a:rPr lang="zh-CN" altLang="en-US" sz="1800" dirty="0">
                <a:solidFill>
                  <a:prstClr val="black"/>
                </a:solidFill>
                <a:latin typeface="微软雅黑"/>
                <a:ea typeface="微软雅黑"/>
              </a:rPr>
              <a:t>相同的子串的算法。</a:t>
            </a:r>
          </a:p>
          <a:p>
            <a:pPr>
              <a:lnSpc>
                <a:spcPct val="150000"/>
              </a:lnSpc>
            </a:pPr>
            <a:r>
              <a:rPr lang="en-US" altLang="zh-CN" sz="1800" dirty="0">
                <a:solidFill>
                  <a:prstClr val="black"/>
                </a:solidFill>
                <a:latin typeface="微软雅黑"/>
                <a:ea typeface="微软雅黑"/>
              </a:rPr>
              <a:t>2.</a:t>
            </a:r>
            <a:r>
              <a:rPr lang="zh-CN" altLang="en-US" sz="1800" dirty="0">
                <a:solidFill>
                  <a:prstClr val="black"/>
                </a:solidFill>
                <a:latin typeface="微软雅黑"/>
                <a:ea typeface="微软雅黑"/>
              </a:rPr>
              <a:t>写出串的模式匹配</a:t>
            </a:r>
            <a:r>
              <a:rPr lang="en-US" altLang="zh-CN" sz="1800" dirty="0">
                <a:solidFill>
                  <a:prstClr val="black"/>
                </a:solidFill>
                <a:latin typeface="微软雅黑"/>
                <a:ea typeface="微软雅黑"/>
              </a:rPr>
              <a:t>KMP</a:t>
            </a:r>
            <a:r>
              <a:rPr lang="zh-CN" altLang="en-US" sz="1800" dirty="0">
                <a:solidFill>
                  <a:prstClr val="black"/>
                </a:solidFill>
                <a:latin typeface="微软雅黑"/>
                <a:ea typeface="微软雅黑"/>
              </a:rPr>
              <a:t>算法。</a:t>
            </a:r>
          </a:p>
          <a:p>
            <a:pPr>
              <a:lnSpc>
                <a:spcPct val="150000"/>
              </a:lnSpc>
            </a:pPr>
            <a:r>
              <a:rPr lang="en-US" altLang="zh-CN" sz="1800" dirty="0">
                <a:solidFill>
                  <a:prstClr val="black"/>
                </a:solidFill>
                <a:latin typeface="微软雅黑"/>
                <a:ea typeface="微软雅黑"/>
              </a:rPr>
              <a:t>3.</a:t>
            </a:r>
            <a:r>
              <a:rPr lang="zh-CN" altLang="en-US" sz="1800" dirty="0">
                <a:solidFill>
                  <a:prstClr val="black"/>
                </a:solidFill>
                <a:latin typeface="微软雅黑"/>
                <a:ea typeface="微软雅黑"/>
              </a:rPr>
              <a:t>串</a:t>
            </a:r>
            <a:r>
              <a:rPr lang="en-US" altLang="zh-CN" sz="1800" dirty="0">
                <a:solidFill>
                  <a:prstClr val="black"/>
                </a:solidFill>
                <a:latin typeface="微软雅黑"/>
                <a:ea typeface="微软雅黑"/>
              </a:rPr>
              <a:t>S1</a:t>
            </a:r>
            <a:r>
              <a:rPr lang="zh-CN" altLang="en-US" sz="1800" dirty="0">
                <a:solidFill>
                  <a:prstClr val="black"/>
                </a:solidFill>
                <a:latin typeface="微软雅黑"/>
                <a:ea typeface="微软雅黑"/>
              </a:rPr>
              <a:t>和串</a:t>
            </a:r>
            <a:r>
              <a:rPr lang="en-US" altLang="zh-CN" sz="1800" dirty="0">
                <a:solidFill>
                  <a:prstClr val="black"/>
                </a:solidFill>
                <a:latin typeface="微软雅黑"/>
                <a:ea typeface="微软雅黑"/>
              </a:rPr>
              <a:t>S2</a:t>
            </a:r>
            <a:r>
              <a:rPr lang="zh-CN" altLang="en-US" sz="1800" dirty="0">
                <a:solidFill>
                  <a:prstClr val="black"/>
                </a:solidFill>
                <a:latin typeface="微软雅黑"/>
                <a:ea typeface="微软雅黑"/>
              </a:rPr>
              <a:t>均采用链式存储结构，写出判断串</a:t>
            </a:r>
            <a:r>
              <a:rPr lang="en-US" altLang="zh-CN" sz="1800" dirty="0">
                <a:solidFill>
                  <a:prstClr val="black"/>
                </a:solidFill>
                <a:latin typeface="微软雅黑"/>
                <a:ea typeface="微软雅黑"/>
              </a:rPr>
              <a:t>S1</a:t>
            </a:r>
            <a:r>
              <a:rPr lang="zh-CN" altLang="en-US" sz="1800" dirty="0">
                <a:solidFill>
                  <a:prstClr val="black"/>
                </a:solidFill>
                <a:latin typeface="微软雅黑"/>
                <a:ea typeface="微软雅黑"/>
              </a:rPr>
              <a:t>和串</a:t>
            </a:r>
            <a:r>
              <a:rPr lang="en-US" altLang="zh-CN" sz="1800" dirty="0">
                <a:solidFill>
                  <a:prstClr val="black"/>
                </a:solidFill>
                <a:latin typeface="微软雅黑"/>
                <a:ea typeface="微软雅黑"/>
              </a:rPr>
              <a:t>S2</a:t>
            </a:r>
            <a:r>
              <a:rPr lang="zh-CN" altLang="en-US" sz="1800" dirty="0">
                <a:solidFill>
                  <a:prstClr val="black"/>
                </a:solidFill>
                <a:latin typeface="微软雅黑"/>
                <a:ea typeface="微软雅黑"/>
              </a:rPr>
              <a:t>是否相等的算法。</a:t>
            </a:r>
          </a:p>
        </p:txBody>
      </p:sp>
    </p:spTree>
    <p:extLst>
      <p:ext uri="{BB962C8B-B14F-4D97-AF65-F5344CB8AC3E}">
        <p14:creationId xmlns:p14="http://schemas.microsoft.com/office/powerpoint/2010/main" val="211623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 y="0"/>
            <a:ext cx="9152137" cy="5143500"/>
          </a:xfrm>
          <a:prstGeom prst="rect">
            <a:avLst/>
          </a:prstGeom>
        </p:spPr>
      </p:pic>
      <p:sp>
        <p:nvSpPr>
          <p:cNvPr id="12" name="矩形 11"/>
          <p:cNvSpPr/>
          <p:nvPr/>
        </p:nvSpPr>
        <p:spPr>
          <a:xfrm>
            <a:off x="904299" y="1416049"/>
            <a:ext cx="6782376" cy="2400657"/>
          </a:xfrm>
          <a:prstGeom prst="rect">
            <a:avLst/>
          </a:prstGeom>
        </p:spPr>
        <p:txBody>
          <a:bodyPr wrap="square">
            <a:spAutoFit/>
          </a:bodyPr>
          <a:lstStyle/>
          <a:p>
            <a:pPr marL="285750" indent="-285750">
              <a:lnSpc>
                <a:spcPct val="150000"/>
              </a:lnSpc>
              <a:buFont typeface="Arial" pitchFamily="34" charset="0"/>
              <a:buChar char="•"/>
            </a:pPr>
            <a:r>
              <a:rPr lang="zh-CN" altLang="en-US" sz="2000" dirty="0">
                <a:solidFill>
                  <a:schemeClr val="tx1">
                    <a:lumMod val="50000"/>
                    <a:lumOff val="50000"/>
                  </a:schemeClr>
                </a:solidFill>
                <a:latin typeface="+mj-ea"/>
                <a:ea typeface="+mj-ea"/>
              </a:rPr>
              <a:t>掌握串的定义及其基本操作</a:t>
            </a:r>
            <a:r>
              <a:rPr lang="zh-CN" altLang="en-US" sz="2000" dirty="0" smtClean="0">
                <a:solidFill>
                  <a:schemeClr val="tx1">
                    <a:lumMod val="50000"/>
                    <a:lumOff val="50000"/>
                  </a:schemeClr>
                </a:solidFill>
                <a:latin typeface="+mj-ea"/>
                <a:ea typeface="+mj-ea"/>
              </a:rPr>
              <a:t>；</a:t>
            </a:r>
            <a:endParaRPr lang="en-US" altLang="zh-CN" sz="2000" dirty="0" smtClean="0">
              <a:solidFill>
                <a:schemeClr val="tx1">
                  <a:lumMod val="50000"/>
                  <a:lumOff val="50000"/>
                </a:schemeClr>
              </a:solidFill>
              <a:latin typeface="+mj-ea"/>
              <a:ea typeface="+mj-ea"/>
            </a:endParaRP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串的定长顺序存储结构</a:t>
            </a:r>
            <a:r>
              <a:rPr lang="zh-CN" altLang="en-US" sz="2000" dirty="0" smtClean="0">
                <a:solidFill>
                  <a:schemeClr val="tx1">
                    <a:lumMod val="50000"/>
                    <a:lumOff val="50000"/>
                  </a:schemeClr>
                </a:solidFill>
                <a:latin typeface="+mj-ea"/>
                <a:ea typeface="+mj-ea"/>
              </a:rPr>
              <a:t>；</a:t>
            </a:r>
            <a:endParaRPr lang="en-US" altLang="zh-CN" sz="2000" dirty="0" smtClean="0">
              <a:solidFill>
                <a:schemeClr val="tx1">
                  <a:lumMod val="50000"/>
                  <a:lumOff val="50000"/>
                </a:schemeClr>
              </a:solidFill>
              <a:latin typeface="+mj-ea"/>
              <a:ea typeface="+mj-ea"/>
            </a:endParaRP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串的链式存储结构</a:t>
            </a:r>
            <a:r>
              <a:rPr lang="zh-CN" altLang="en-US" sz="2000" dirty="0" smtClean="0">
                <a:solidFill>
                  <a:schemeClr val="tx1">
                    <a:lumMod val="50000"/>
                    <a:lumOff val="50000"/>
                  </a:schemeClr>
                </a:solidFill>
                <a:latin typeface="+mj-ea"/>
                <a:ea typeface="+mj-ea"/>
              </a:rPr>
              <a:t>；</a:t>
            </a:r>
            <a:endParaRPr lang="en-US" altLang="zh-CN" sz="2000" dirty="0" smtClean="0">
              <a:solidFill>
                <a:schemeClr val="tx1">
                  <a:lumMod val="50000"/>
                  <a:lumOff val="50000"/>
                </a:schemeClr>
              </a:solidFill>
              <a:latin typeface="+mj-ea"/>
              <a:ea typeface="+mj-ea"/>
            </a:endParaRP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串</a:t>
            </a:r>
            <a:r>
              <a:rPr lang="zh-CN" altLang="en-US" sz="2000" dirty="0" smtClean="0">
                <a:solidFill>
                  <a:schemeClr val="tx1">
                    <a:lumMod val="50000"/>
                    <a:lumOff val="50000"/>
                  </a:schemeClr>
                </a:solidFill>
                <a:latin typeface="+mj-ea"/>
                <a:ea typeface="+mj-ea"/>
              </a:rPr>
              <a:t>的堆</a:t>
            </a:r>
            <a:r>
              <a:rPr lang="zh-CN" altLang="en-US" sz="2000" dirty="0">
                <a:solidFill>
                  <a:schemeClr val="tx1">
                    <a:lumMod val="50000"/>
                    <a:lumOff val="50000"/>
                  </a:schemeClr>
                </a:solidFill>
                <a:latin typeface="+mj-ea"/>
                <a:ea typeface="+mj-ea"/>
              </a:rPr>
              <a:t>存储结构</a:t>
            </a:r>
            <a:r>
              <a:rPr lang="zh-CN" altLang="en-US" sz="2000" dirty="0" smtClean="0">
                <a:solidFill>
                  <a:schemeClr val="tx1">
                    <a:lumMod val="50000"/>
                    <a:lumOff val="50000"/>
                  </a:schemeClr>
                </a:solidFill>
                <a:latin typeface="+mj-ea"/>
                <a:ea typeface="+mj-ea"/>
              </a:rPr>
              <a:t>；</a:t>
            </a:r>
            <a:endParaRPr lang="en-US" altLang="zh-CN" sz="2000" dirty="0" smtClean="0">
              <a:solidFill>
                <a:schemeClr val="tx1">
                  <a:lumMod val="50000"/>
                  <a:lumOff val="50000"/>
                </a:schemeClr>
              </a:solidFill>
              <a:latin typeface="+mj-ea"/>
              <a:ea typeface="+mj-ea"/>
            </a:endParaRPr>
          </a:p>
          <a:p>
            <a:pPr marL="285750" indent="-285750">
              <a:lnSpc>
                <a:spcPct val="150000"/>
              </a:lnSpc>
              <a:buFont typeface="Arial" pitchFamily="34" charset="0"/>
              <a:buChar char="•"/>
            </a:pPr>
            <a:r>
              <a:rPr lang="zh-CN" altLang="en-US" sz="2000" dirty="0" smtClean="0">
                <a:solidFill>
                  <a:schemeClr val="tx1">
                    <a:lumMod val="50000"/>
                    <a:lumOff val="50000"/>
                  </a:schemeClr>
                </a:solidFill>
                <a:latin typeface="+mj-ea"/>
                <a:ea typeface="+mj-ea"/>
              </a:rPr>
              <a:t>掌握</a:t>
            </a:r>
            <a:r>
              <a:rPr lang="zh-CN" altLang="en-US" sz="2000" dirty="0">
                <a:solidFill>
                  <a:schemeClr val="tx1">
                    <a:lumMod val="50000"/>
                    <a:lumOff val="50000"/>
                  </a:schemeClr>
                </a:solidFill>
                <a:latin typeface="+mj-ea"/>
                <a:ea typeface="+mj-ea"/>
              </a:rPr>
              <a:t>串的模式匹配。</a:t>
            </a:r>
          </a:p>
        </p:txBody>
      </p:sp>
      <p:sp>
        <p:nvSpPr>
          <p:cNvPr id="20"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84118" y="542189"/>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学习目标</a:t>
            </a:r>
            <a:endParaRPr lang="zh-CN" altLang="en-US" sz="2000" b="1" dirty="0">
              <a:solidFill>
                <a:srgbClr val="2B3649"/>
              </a:solidFill>
              <a:latin typeface="+mj-ea"/>
              <a:ea typeface="+mj-ea"/>
              <a:cs typeface="+mn-ea"/>
              <a:sym typeface="+mn-lt"/>
            </a:endParaRPr>
          </a:p>
        </p:txBody>
      </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smtClean="0">
                <a:solidFill>
                  <a:schemeClr val="bg1"/>
                </a:solidFill>
                <a:latin typeface="微软雅黑 Light" panose="020B0502040204020203" pitchFamily="34" charset="-122"/>
                <a:ea typeface="微软雅黑 Light" panose="020B0502040204020203" pitchFamily="34" charset="-122"/>
              </a:rPr>
              <a:t>4</a:t>
            </a:r>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809625" y="1162051"/>
            <a:ext cx="7617089" cy="3114674"/>
            <a:chOff x="3820559" y="2272420"/>
            <a:chExt cx="4606155" cy="1865014"/>
          </a:xfrm>
        </p:grpSpPr>
        <p:sp>
          <p:nvSpPr>
            <p:cNvPr id="13" name="矩形 12"/>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05805" y="1441292"/>
            <a:ext cx="6747570" cy="1422954"/>
          </a:xfrm>
          <a:prstGeom prst="rect">
            <a:avLst/>
          </a:prstGeom>
        </p:spPr>
        <p:txBody>
          <a:bodyPr wrap="square">
            <a:spAutoFit/>
          </a:bodyPr>
          <a:lstStyle/>
          <a:p>
            <a:pPr indent="457200" algn="just">
              <a:lnSpc>
                <a:spcPct val="150000"/>
              </a:lnSpc>
            </a:pPr>
            <a:r>
              <a:rPr lang="zh-CN" altLang="en-US" sz="2000" dirty="0">
                <a:solidFill>
                  <a:schemeClr val="bg1">
                    <a:lumMod val="50000"/>
                  </a:schemeClr>
                </a:solidFill>
                <a:latin typeface="+mj-ea"/>
                <a:ea typeface="+mj-ea"/>
              </a:rPr>
              <a:t>通过本单元对字符串的学习，了解串的数据特征和存储方式，以及串的模式匹配，使学生认识</a:t>
            </a:r>
            <a:r>
              <a:rPr lang="zh-CN" altLang="en-US" sz="2000" dirty="0" smtClean="0">
                <a:solidFill>
                  <a:schemeClr val="bg1">
                    <a:lumMod val="50000"/>
                  </a:schemeClr>
                </a:solidFill>
                <a:latin typeface="+mj-ea"/>
                <a:ea typeface="+mj-ea"/>
              </a:rPr>
              <a:t>到事物</a:t>
            </a:r>
            <a:r>
              <a:rPr lang="zh-CN" altLang="en-US" sz="2000" dirty="0">
                <a:solidFill>
                  <a:schemeClr val="bg1">
                    <a:lumMod val="50000"/>
                  </a:schemeClr>
                </a:solidFill>
                <a:latin typeface="+mj-ea"/>
                <a:ea typeface="+mj-ea"/>
              </a:rPr>
              <a:t>存在的意义离不开其所在的环境和位置。</a:t>
            </a:r>
          </a:p>
        </p:txBody>
      </p:sp>
      <p:sp>
        <p:nvSpPr>
          <p:cNvPr id="1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86204" y="561975"/>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思政目标</a:t>
            </a:r>
            <a:endParaRPr lang="en-US" altLang="zh-CN" sz="2000" b="1" dirty="0">
              <a:solidFill>
                <a:srgbClr val="2B3649"/>
              </a:solidFill>
              <a:latin typeface="+mj-ea"/>
              <a:ea typeface="+mj-ea"/>
              <a:cs typeface="+mn-ea"/>
              <a:sym typeface="+mn-lt"/>
            </a:endParaRPr>
          </a:p>
        </p:txBody>
      </p:sp>
      <p:grpSp>
        <p:nvGrpSpPr>
          <p:cNvPr id="18" name="组合 17"/>
          <p:cNvGrpSpPr/>
          <p:nvPr/>
        </p:nvGrpSpPr>
        <p:grpSpPr>
          <a:xfrm>
            <a:off x="809625" y="1162051"/>
            <a:ext cx="7617089" cy="311467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86204" y="561975"/>
            <a:ext cx="128240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微软雅黑"/>
                <a:ea typeface="微软雅黑"/>
                <a:cs typeface="+mn-ea"/>
                <a:sym typeface="+mn-lt"/>
              </a:rPr>
              <a:t>知识脉络图</a:t>
            </a:r>
            <a:endParaRPr lang="en-US" altLang="zh-CN" sz="2000" b="1" dirty="0">
              <a:solidFill>
                <a:srgbClr val="2B3649"/>
              </a:solidFill>
              <a:latin typeface="微软雅黑"/>
              <a:ea typeface="微软雅黑"/>
              <a:cs typeface="+mn-ea"/>
              <a:sym typeface="+mn-lt"/>
            </a:endParaRPr>
          </a:p>
        </p:txBody>
      </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163" y="846138"/>
            <a:ext cx="527367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3185167" cy="353943"/>
          </a:xfrm>
          <a:prstGeom prst="rect">
            <a:avLst/>
          </a:prstGeom>
          <a:noFill/>
        </p:spPr>
        <p:txBody>
          <a:bodyPr wrap="none" lIns="0" tIns="0" rIns="0" rtlCol="0">
            <a:spAutoFit/>
          </a:bodyPr>
          <a:lstStyle/>
          <a:p>
            <a:r>
              <a:rPr lang="en-US" altLang="zh-CN" sz="2000" dirty="0">
                <a:latin typeface="+mj-ea"/>
                <a:ea typeface="+mj-ea"/>
              </a:rPr>
              <a:t>4.1</a:t>
            </a:r>
            <a:r>
              <a:rPr lang="zh-CN" altLang="en-US" sz="2000" dirty="0">
                <a:latin typeface="+mj-ea"/>
                <a:ea typeface="+mj-ea"/>
              </a:rPr>
              <a:t>字符串的定义及基本运算</a:t>
            </a:r>
            <a:endParaRPr lang="zh-CN" altLang="zh-CN" sz="2000" dirty="0">
              <a:latin typeface="+mj-ea"/>
              <a:ea typeface="+mj-ea"/>
            </a:endParaRPr>
          </a:p>
        </p:txBody>
      </p:sp>
      <p:sp>
        <p:nvSpPr>
          <p:cNvPr id="2" name="矩形 1"/>
          <p:cNvSpPr/>
          <p:nvPr/>
        </p:nvSpPr>
        <p:spPr>
          <a:xfrm>
            <a:off x="676275" y="1038261"/>
            <a:ext cx="7791450" cy="2951898"/>
          </a:xfrm>
          <a:prstGeom prst="rect">
            <a:avLst/>
          </a:prstGeom>
        </p:spPr>
        <p:txBody>
          <a:bodyPr wrap="square">
            <a:spAutoFit/>
          </a:bodyPr>
          <a:lstStyle/>
          <a:p>
            <a:pPr>
              <a:lnSpc>
                <a:spcPct val="150000"/>
              </a:lnSpc>
            </a:pPr>
            <a:r>
              <a:rPr lang="en-US" altLang="zh-CN" sz="1800" dirty="0">
                <a:latin typeface="+mn-ea"/>
              </a:rPr>
              <a:t>4.1.1 </a:t>
            </a:r>
            <a:r>
              <a:rPr lang="zh-CN" altLang="en-US" sz="1800" dirty="0">
                <a:latin typeface="+mn-ea"/>
              </a:rPr>
              <a:t>串的定义</a:t>
            </a:r>
          </a:p>
          <a:p>
            <a:pPr>
              <a:lnSpc>
                <a:spcPct val="150000"/>
              </a:lnSpc>
            </a:pPr>
            <a:r>
              <a:rPr lang="zh-CN" altLang="en-US" sz="1800" dirty="0">
                <a:latin typeface="+mn-ea"/>
              </a:rPr>
              <a:t>串（</a:t>
            </a:r>
            <a:r>
              <a:rPr lang="en-US" altLang="zh-CN" sz="1800" dirty="0">
                <a:latin typeface="+mn-ea"/>
              </a:rPr>
              <a:t>string</a:t>
            </a:r>
            <a:r>
              <a:rPr lang="zh-CN" altLang="en-US" sz="1800" dirty="0">
                <a:latin typeface="+mn-ea"/>
              </a:rPr>
              <a:t>）是由零个或多个任意字符组成的有限序列，通常记为：</a:t>
            </a:r>
          </a:p>
          <a:p>
            <a:pPr>
              <a:lnSpc>
                <a:spcPct val="150000"/>
              </a:lnSpc>
            </a:pPr>
            <a:r>
              <a:rPr lang="en-US" altLang="zh-CN" sz="1800" dirty="0">
                <a:latin typeface="+mn-ea"/>
              </a:rPr>
              <a:t>S="s1s2,…,</a:t>
            </a:r>
            <a:r>
              <a:rPr lang="en-US" altLang="zh-CN" sz="1800" dirty="0" err="1">
                <a:latin typeface="+mn-ea"/>
              </a:rPr>
              <a:t>sn</a:t>
            </a:r>
            <a:r>
              <a:rPr lang="en-US" altLang="zh-CN" sz="1800" dirty="0">
                <a:latin typeface="+mn-ea"/>
              </a:rPr>
              <a:t>"   (n≥0)</a:t>
            </a:r>
          </a:p>
          <a:p>
            <a:pPr>
              <a:lnSpc>
                <a:spcPct val="150000"/>
              </a:lnSpc>
            </a:pPr>
            <a:r>
              <a:rPr lang="en-US" altLang="zh-CN" sz="1800" dirty="0">
                <a:latin typeface="+mn-ea"/>
              </a:rPr>
              <a:t>S</a:t>
            </a:r>
            <a:r>
              <a:rPr lang="zh-CN" altLang="en-US" sz="1800" dirty="0">
                <a:latin typeface="+mn-ea"/>
              </a:rPr>
              <a:t>表示串名，本书中用双引号</a:t>
            </a:r>
            <a:r>
              <a:rPr lang="en-US" altLang="zh-CN" sz="1800" dirty="0">
                <a:latin typeface="+mn-ea"/>
              </a:rPr>
              <a:t>""</a:t>
            </a:r>
            <a:r>
              <a:rPr lang="zh-CN" altLang="en-US" sz="1800" dirty="0">
                <a:latin typeface="+mn-ea"/>
              </a:rPr>
              <a:t>作为串开始和结束的定界符，双引号内部的字符序列是串的值，双引号本身不属于字符串的内容，</a:t>
            </a:r>
            <a:r>
              <a:rPr lang="en-US" altLang="zh-CN" sz="1800" dirty="0" err="1">
                <a:latin typeface="+mn-ea"/>
              </a:rPr>
              <a:t>si</a:t>
            </a:r>
            <a:r>
              <a:rPr lang="zh-CN" altLang="en-US" sz="1800" dirty="0">
                <a:latin typeface="+mn-ea"/>
              </a:rPr>
              <a:t>（</a:t>
            </a:r>
            <a:r>
              <a:rPr lang="en-US" altLang="zh-CN" sz="1800" dirty="0">
                <a:latin typeface="+mn-ea"/>
              </a:rPr>
              <a:t>1≤i≤n</a:t>
            </a:r>
            <a:r>
              <a:rPr lang="zh-CN" altLang="en-US" sz="1800" dirty="0">
                <a:latin typeface="+mn-ea"/>
              </a:rPr>
              <a:t>）表示一个任意字符，是串的组成元素，可以是字母、数字或其它特殊字符，</a:t>
            </a:r>
            <a:r>
              <a:rPr lang="en-US" altLang="zh-CN" sz="1800" dirty="0">
                <a:latin typeface="+mn-ea"/>
              </a:rPr>
              <a:t>i</a:t>
            </a:r>
            <a:r>
              <a:rPr lang="zh-CN" altLang="en-US" sz="1800" dirty="0">
                <a:latin typeface="+mn-ea"/>
              </a:rPr>
              <a:t>表示该字符在整个串中的序号。</a:t>
            </a:r>
          </a:p>
        </p:txBody>
      </p:sp>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1038261"/>
            <a:ext cx="7791450" cy="1289905"/>
          </a:xfrm>
          <a:prstGeom prst="rect">
            <a:avLst/>
          </a:prstGeom>
        </p:spPr>
        <p:txBody>
          <a:bodyPr wrap="square">
            <a:spAutoFit/>
          </a:bodyPr>
          <a:lstStyle/>
          <a:p>
            <a:pPr>
              <a:lnSpc>
                <a:spcPct val="150000"/>
              </a:lnSpc>
            </a:pPr>
            <a:r>
              <a:rPr lang="en-US" altLang="zh-CN" sz="1800" dirty="0">
                <a:solidFill>
                  <a:prstClr val="black"/>
                </a:solidFill>
                <a:latin typeface="+mn-ea"/>
              </a:rPr>
              <a:t>4.1.2 </a:t>
            </a:r>
            <a:r>
              <a:rPr lang="zh-CN" altLang="en-US" sz="1800" dirty="0">
                <a:solidFill>
                  <a:prstClr val="black"/>
                </a:solidFill>
                <a:latin typeface="+mn-ea"/>
              </a:rPr>
              <a:t>串的基本操作</a:t>
            </a:r>
          </a:p>
          <a:p>
            <a:pPr>
              <a:lnSpc>
                <a:spcPct val="150000"/>
              </a:lnSpc>
            </a:pPr>
            <a:r>
              <a:rPr lang="zh-CN" altLang="en-US" sz="1800" dirty="0">
                <a:solidFill>
                  <a:prstClr val="black"/>
                </a:solidFill>
                <a:latin typeface="+mn-ea"/>
              </a:rPr>
              <a:t>串是一种特殊的线性表，线性表的操作基本也适用于串，但是线性表主要针对于单个元素进行操作，而串通常是以连续的字符序列作为操作对象。</a:t>
            </a:r>
          </a:p>
        </p:txBody>
      </p:sp>
    </p:spTree>
    <p:extLst>
      <p:ext uri="{BB962C8B-B14F-4D97-AF65-F5344CB8AC3E}">
        <p14:creationId xmlns:p14="http://schemas.microsoft.com/office/powerpoint/2010/main" val="134476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928687" cy="353943"/>
          </a:xfrm>
          <a:prstGeom prst="rect">
            <a:avLst/>
          </a:prstGeom>
          <a:noFill/>
        </p:spPr>
        <p:txBody>
          <a:bodyPr wrap="none" lIns="0" tIns="0" rIns="0" rtlCol="0">
            <a:spAutoFit/>
          </a:bodyPr>
          <a:lstStyle/>
          <a:p>
            <a:r>
              <a:rPr lang="en-US" altLang="zh-CN" sz="2000" dirty="0">
                <a:solidFill>
                  <a:prstClr val="black"/>
                </a:solidFill>
                <a:latin typeface="微软雅黑"/>
                <a:ea typeface="微软雅黑"/>
              </a:rPr>
              <a:t>4.2</a:t>
            </a:r>
            <a:r>
              <a:rPr lang="zh-CN" altLang="en-US" sz="2000" dirty="0">
                <a:solidFill>
                  <a:prstClr val="black"/>
                </a:solidFill>
                <a:latin typeface="微软雅黑"/>
                <a:ea typeface="微软雅黑"/>
              </a:rPr>
              <a:t>串的定长顺序存储结构</a:t>
            </a:r>
            <a:endParaRPr lang="zh-CN" altLang="zh-CN" sz="2000" dirty="0">
              <a:solidFill>
                <a:prstClr val="black"/>
              </a:solidFill>
              <a:latin typeface="微软雅黑"/>
              <a:ea typeface="微软雅黑"/>
            </a:endParaRPr>
          </a:p>
        </p:txBody>
      </p:sp>
      <p:sp>
        <p:nvSpPr>
          <p:cNvPr id="2" name="矩形 1"/>
          <p:cNvSpPr/>
          <p:nvPr/>
        </p:nvSpPr>
        <p:spPr>
          <a:xfrm>
            <a:off x="676275" y="1038261"/>
            <a:ext cx="7791450" cy="2951898"/>
          </a:xfrm>
          <a:prstGeom prst="rect">
            <a:avLst/>
          </a:prstGeom>
        </p:spPr>
        <p:txBody>
          <a:bodyPr wrap="square">
            <a:spAutoFit/>
          </a:bodyPr>
          <a:lstStyle/>
          <a:p>
            <a:pPr>
              <a:lnSpc>
                <a:spcPct val="150000"/>
              </a:lnSpc>
            </a:pPr>
            <a:r>
              <a:rPr lang="en-US" altLang="zh-CN" sz="1800" dirty="0">
                <a:solidFill>
                  <a:prstClr val="black"/>
                </a:solidFill>
                <a:latin typeface="+mn-ea"/>
              </a:rPr>
              <a:t>4.2.1</a:t>
            </a:r>
            <a:r>
              <a:rPr lang="zh-CN" altLang="en-US" sz="1800" dirty="0">
                <a:solidFill>
                  <a:prstClr val="black"/>
                </a:solidFill>
                <a:latin typeface="+mn-ea"/>
              </a:rPr>
              <a:t>定长顺序串的表示</a:t>
            </a:r>
          </a:p>
          <a:p>
            <a:pPr>
              <a:lnSpc>
                <a:spcPct val="150000"/>
              </a:lnSpc>
            </a:pPr>
            <a:r>
              <a:rPr lang="zh-CN" altLang="en-US" sz="1800" dirty="0">
                <a:solidFill>
                  <a:prstClr val="black"/>
                </a:solidFill>
                <a:latin typeface="+mn-ea"/>
              </a:rPr>
              <a:t>由于串是一种字符型的线性表，因此，串的存储方式与线性表类似，串的定长顺序存储结构是指，用一组地址连续的存储单元存放串中的字符序列。在定长顺序存储结构中，串的存储空间分配在编译时就确定了，依照预定义的大小，将一个固定长度的存储区域分配给字符串，程序运行当中不会改变，所以把这种存储方式叫做静态存储分配，使用了这种存储结构的串叫做定长顺序串。</a:t>
            </a:r>
          </a:p>
        </p:txBody>
      </p:sp>
    </p:spTree>
    <p:extLst>
      <p:ext uri="{BB962C8B-B14F-4D97-AF65-F5344CB8AC3E}">
        <p14:creationId xmlns:p14="http://schemas.microsoft.com/office/powerpoint/2010/main" val="61270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275" y="657261"/>
            <a:ext cx="7791450" cy="2951898"/>
          </a:xfrm>
          <a:prstGeom prst="rect">
            <a:avLst/>
          </a:prstGeom>
        </p:spPr>
        <p:txBody>
          <a:bodyPr wrap="square">
            <a:spAutoFit/>
          </a:bodyPr>
          <a:lstStyle/>
          <a:p>
            <a:pPr>
              <a:lnSpc>
                <a:spcPct val="150000"/>
              </a:lnSpc>
            </a:pPr>
            <a:r>
              <a:rPr lang="zh-CN" altLang="en-US" sz="1800" dirty="0">
                <a:solidFill>
                  <a:prstClr val="black"/>
                </a:solidFill>
                <a:latin typeface="+mn-ea"/>
              </a:rPr>
              <a:t>定长顺序串经常用一维数组来描述，类型定义如下：</a:t>
            </a:r>
          </a:p>
          <a:p>
            <a:pPr>
              <a:lnSpc>
                <a:spcPct val="150000"/>
              </a:lnSpc>
            </a:pPr>
            <a:r>
              <a:rPr lang="en-US" altLang="zh-CN" sz="1800" dirty="0">
                <a:solidFill>
                  <a:prstClr val="black"/>
                </a:solidFill>
                <a:latin typeface="+mn-ea"/>
              </a:rPr>
              <a:t>#define MAXSIZE 255         //</a:t>
            </a:r>
            <a:r>
              <a:rPr lang="zh-CN" altLang="en-US" sz="1800" dirty="0">
                <a:solidFill>
                  <a:prstClr val="black"/>
                </a:solidFill>
                <a:latin typeface="+mn-ea"/>
              </a:rPr>
              <a:t>串的最大长度</a:t>
            </a:r>
          </a:p>
          <a:p>
            <a:pPr>
              <a:lnSpc>
                <a:spcPct val="150000"/>
              </a:lnSpc>
            </a:pPr>
            <a:r>
              <a:rPr lang="en-US" altLang="zh-CN" sz="1800" dirty="0" err="1">
                <a:solidFill>
                  <a:prstClr val="black"/>
                </a:solidFill>
                <a:latin typeface="+mn-ea"/>
              </a:rPr>
              <a:t>typedef</a:t>
            </a:r>
            <a:r>
              <a:rPr lang="en-US" altLang="zh-CN" sz="1800" dirty="0">
                <a:solidFill>
                  <a:prstClr val="black"/>
                </a:solidFill>
                <a:latin typeface="+mn-ea"/>
              </a:rPr>
              <a:t> </a:t>
            </a:r>
            <a:r>
              <a:rPr lang="en-US" altLang="zh-CN" sz="1800" dirty="0" err="1">
                <a:solidFill>
                  <a:prstClr val="black"/>
                </a:solidFill>
                <a:latin typeface="+mn-ea"/>
              </a:rPr>
              <a:t>struct</a:t>
            </a:r>
            <a:endParaRPr lang="en-US" altLang="zh-CN" sz="1800" dirty="0">
              <a:solidFill>
                <a:prstClr val="black"/>
              </a:solidFill>
              <a:latin typeface="+mn-ea"/>
            </a:endParaRPr>
          </a:p>
          <a:p>
            <a:pPr>
              <a:lnSpc>
                <a:spcPct val="150000"/>
              </a:lnSpc>
            </a:pPr>
            <a:r>
              <a:rPr lang="en-US" altLang="zh-CN" sz="1800" dirty="0">
                <a:solidFill>
                  <a:prstClr val="black"/>
                </a:solidFill>
                <a:latin typeface="+mn-ea"/>
              </a:rPr>
              <a:t>{</a:t>
            </a:r>
          </a:p>
          <a:p>
            <a:pPr>
              <a:lnSpc>
                <a:spcPct val="150000"/>
              </a:lnSpc>
            </a:pPr>
            <a:r>
              <a:rPr lang="en-US" altLang="zh-CN" sz="1800" dirty="0">
                <a:solidFill>
                  <a:prstClr val="black"/>
                </a:solidFill>
                <a:latin typeface="+mn-ea"/>
              </a:rPr>
              <a:t>char </a:t>
            </a:r>
            <a:r>
              <a:rPr lang="en-US" altLang="zh-CN" sz="1800" dirty="0" err="1">
                <a:solidFill>
                  <a:prstClr val="black"/>
                </a:solidFill>
                <a:latin typeface="+mn-ea"/>
              </a:rPr>
              <a:t>ch</a:t>
            </a:r>
            <a:r>
              <a:rPr lang="en-US" altLang="zh-CN" sz="1800" dirty="0">
                <a:solidFill>
                  <a:prstClr val="black"/>
                </a:solidFill>
                <a:latin typeface="+mn-ea"/>
              </a:rPr>
              <a:t>[MAXSIZE];      //</a:t>
            </a:r>
            <a:r>
              <a:rPr lang="zh-CN" altLang="en-US" sz="1800" dirty="0">
                <a:solidFill>
                  <a:prstClr val="black"/>
                </a:solidFill>
                <a:latin typeface="+mn-ea"/>
              </a:rPr>
              <a:t>数组</a:t>
            </a:r>
            <a:r>
              <a:rPr lang="en-US" altLang="zh-CN" sz="1800" dirty="0" err="1">
                <a:solidFill>
                  <a:prstClr val="black"/>
                </a:solidFill>
                <a:latin typeface="+mn-ea"/>
              </a:rPr>
              <a:t>ch</a:t>
            </a:r>
            <a:r>
              <a:rPr lang="zh-CN" altLang="en-US" sz="1800" dirty="0">
                <a:solidFill>
                  <a:prstClr val="black"/>
                </a:solidFill>
                <a:latin typeface="+mn-ea"/>
              </a:rPr>
              <a:t>的每个元素存储串的一个字符</a:t>
            </a:r>
          </a:p>
          <a:p>
            <a:pPr>
              <a:lnSpc>
                <a:spcPct val="150000"/>
              </a:lnSpc>
            </a:pPr>
            <a:r>
              <a:rPr lang="en-US" altLang="zh-CN" sz="1800" dirty="0" err="1">
                <a:solidFill>
                  <a:prstClr val="black"/>
                </a:solidFill>
                <a:latin typeface="+mn-ea"/>
              </a:rPr>
              <a:t>int</a:t>
            </a:r>
            <a:r>
              <a:rPr lang="en-US" altLang="zh-CN" sz="1800" dirty="0">
                <a:solidFill>
                  <a:prstClr val="black"/>
                </a:solidFill>
                <a:latin typeface="+mn-ea"/>
              </a:rPr>
              <a:t> </a:t>
            </a:r>
            <a:r>
              <a:rPr lang="en-US" altLang="zh-CN" sz="1800" dirty="0" err="1">
                <a:solidFill>
                  <a:prstClr val="black"/>
                </a:solidFill>
                <a:latin typeface="+mn-ea"/>
              </a:rPr>
              <a:t>len</a:t>
            </a:r>
            <a:r>
              <a:rPr lang="en-US" altLang="zh-CN" sz="1800" dirty="0">
                <a:solidFill>
                  <a:prstClr val="black"/>
                </a:solidFill>
                <a:latin typeface="+mn-ea"/>
              </a:rPr>
              <a:t>;              //</a:t>
            </a:r>
            <a:r>
              <a:rPr lang="zh-CN" altLang="en-US" sz="1800" dirty="0">
                <a:solidFill>
                  <a:prstClr val="black"/>
                </a:solidFill>
                <a:latin typeface="+mn-ea"/>
              </a:rPr>
              <a:t>串的长度</a:t>
            </a:r>
          </a:p>
          <a:p>
            <a:pPr>
              <a:lnSpc>
                <a:spcPct val="150000"/>
              </a:lnSpc>
            </a:pPr>
            <a:r>
              <a:rPr lang="en-US" altLang="zh-CN" sz="1800" dirty="0">
                <a:solidFill>
                  <a:prstClr val="black"/>
                </a:solidFill>
                <a:latin typeface="+mn-ea"/>
              </a:rPr>
              <a:t>}</a:t>
            </a:r>
            <a:r>
              <a:rPr lang="en-US" altLang="zh-CN" sz="1800" dirty="0" err="1">
                <a:solidFill>
                  <a:prstClr val="black"/>
                </a:solidFill>
                <a:latin typeface="+mn-ea"/>
              </a:rPr>
              <a:t>SString</a:t>
            </a:r>
            <a:r>
              <a:rPr lang="en-US" altLang="zh-CN" sz="1800" dirty="0">
                <a:solidFill>
                  <a:prstClr val="black"/>
                </a:solidFill>
                <a:latin typeface="+mn-ea"/>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3725046"/>
            <a:ext cx="52736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951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全屏显示(16:9)</PresentationFormat>
  <Paragraphs>131</Paragraphs>
  <Slides>28</Slides>
  <Notes>28</Notes>
  <HiddenSlides>0</HiddenSlides>
  <MMClips>1</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创业计划书.pptx</dc:title>
  <dc:creator/>
  <cp:lastModifiedBy/>
  <cp:revision>1</cp:revision>
  <dcterms:created xsi:type="dcterms:W3CDTF">2019-03-25T06:40:47Z</dcterms:created>
  <dcterms:modified xsi:type="dcterms:W3CDTF">2022-05-09T05:08:54Z</dcterms:modified>
</cp:coreProperties>
</file>